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8" r:id="rId2"/>
    <p:sldId id="1259" r:id="rId3"/>
    <p:sldId id="396" r:id="rId4"/>
    <p:sldId id="259" r:id="rId5"/>
    <p:sldId id="1263" r:id="rId6"/>
    <p:sldId id="1266" r:id="rId7"/>
    <p:sldId id="261" r:id="rId8"/>
    <p:sldId id="265" r:id="rId9"/>
    <p:sldId id="1264" r:id="rId10"/>
    <p:sldId id="1267" r:id="rId1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7FE"/>
    <a:srgbClr val="000000"/>
    <a:srgbClr val="0973BA"/>
    <a:srgbClr val="33CCFF"/>
    <a:srgbClr val="8EEECE"/>
    <a:srgbClr val="BBEC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C7FD0-C6D9-428E-A799-175389972DB5}" v="549" dt="2024-10-09T19:37:17.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82203" autoAdjust="0"/>
  </p:normalViewPr>
  <p:slideViewPr>
    <p:cSldViewPr snapToGrid="0" snapToObjects="1">
      <p:cViewPr varScale="1">
        <p:scale>
          <a:sx n="91" d="100"/>
          <a:sy n="91" d="100"/>
        </p:scale>
        <p:origin x="2418" y="54"/>
      </p:cViewPr>
      <p:guideLst>
        <p:guide orient="horz" pos="2160"/>
        <p:guide pos="2880"/>
      </p:guideLst>
    </p:cSldViewPr>
  </p:slideViewPr>
  <p:outlineViewPr>
    <p:cViewPr>
      <p:scale>
        <a:sx n="33" d="100"/>
        <a:sy n="33" d="100"/>
      </p:scale>
      <p:origin x="0" y="-499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1" d="100"/>
          <a:sy n="71" d="100"/>
        </p:scale>
        <p:origin x="-2280"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hhrb6vital02v\Shared\HSC_EPI\Anastasia\Perinatal%20Partnership%20Summit%20Workbook%208.9.2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Cody's%20speec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1" i="0" u="none" strike="noStrike" kern="1200" spc="0" baseline="0">
                <a:solidFill>
                  <a:schemeClr val="tx1"/>
                </a:solidFill>
                <a:latin typeface="+mn-lt"/>
                <a:ea typeface="+mn-ea"/>
                <a:cs typeface="+mn-cs"/>
              </a:defRPr>
            </a:pPr>
            <a:r>
              <a:rPr lang="en-US" sz="2400" b="1" dirty="0">
                <a:solidFill>
                  <a:schemeClr val="tx1"/>
                </a:solidFill>
              </a:rPr>
              <a:t>WV Resident</a:t>
            </a:r>
            <a:r>
              <a:rPr lang="en-US" sz="2400" b="1" baseline="0" dirty="0">
                <a:solidFill>
                  <a:schemeClr val="tx1"/>
                </a:solidFill>
              </a:rPr>
              <a:t> Pre-Term Births</a:t>
            </a:r>
            <a:endParaRPr lang="en-US" sz="2400" b="1" dirty="0">
              <a:solidFill>
                <a:schemeClr val="tx1"/>
              </a:solidFill>
            </a:endParaRPr>
          </a:p>
        </c:rich>
      </c:tx>
      <c:layout>
        <c:manualLayout>
          <c:xMode val="edge"/>
          <c:yMode val="edge"/>
          <c:x val="0.27894933628030638"/>
          <c:y val="4.7577540442800728E-2"/>
        </c:manualLayout>
      </c:layout>
      <c:overlay val="0"/>
      <c:spPr>
        <a:noFill/>
        <a:ln>
          <a:noFill/>
        </a:ln>
        <a:effectLst/>
      </c:spPr>
      <c:txPr>
        <a:bodyPr rot="0" spcFirstLastPara="1" vertOverflow="ellipsis" vert="horz" wrap="square" anchor="ctr" anchorCtr="1"/>
        <a:lstStyle/>
        <a:p>
          <a:pPr algn="ct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7425027210766939E-2"/>
          <c:y val="0.1468931454316669"/>
          <c:w val="0.86766200376756664"/>
          <c:h val="0.68961202194474047"/>
        </c:manualLayout>
      </c:layout>
      <c:barChart>
        <c:barDir val="col"/>
        <c:grouping val="stacked"/>
        <c:varyColors val="0"/>
        <c:dLbls>
          <c:showLegendKey val="0"/>
          <c:showVal val="1"/>
          <c:showCatName val="0"/>
          <c:showSerName val="0"/>
          <c:showPercent val="0"/>
          <c:showBubbleSize val="0"/>
        </c:dLbls>
        <c:gapWidth val="80"/>
        <c:overlap val="100"/>
        <c:axId val="641796448"/>
        <c:axId val="641796808"/>
      </c:barChart>
      <c:catAx>
        <c:axId val="641796448"/>
        <c:scaling>
          <c:orientation val="minMax"/>
        </c:scaling>
        <c:delete val="1"/>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Year</a:t>
                </a:r>
              </a:p>
            </c:rich>
          </c:tx>
          <c:layout>
            <c:manualLayout>
              <c:xMode val="edge"/>
              <c:yMode val="edge"/>
              <c:x val="0.49075732206731282"/>
              <c:y val="0.874332211866390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crossAx val="641796808"/>
        <c:crosses val="autoZero"/>
        <c:auto val="1"/>
        <c:lblAlgn val="ctr"/>
        <c:lblOffset val="100"/>
        <c:noMultiLvlLbl val="0"/>
      </c:catAx>
      <c:valAx>
        <c:axId val="641796808"/>
        <c:scaling>
          <c:orientation val="minMax"/>
          <c:max val="0.2"/>
        </c:scaling>
        <c:delete val="1"/>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Percentage of Live</a:t>
                </a:r>
                <a:r>
                  <a:rPr lang="en-US" sz="1400" b="1" baseline="0" dirty="0">
                    <a:solidFill>
                      <a:schemeClr val="tx1"/>
                    </a:solidFill>
                  </a:rPr>
                  <a:t> Births</a:t>
                </a:r>
                <a:endParaRPr lang="en-US" sz="1400" b="1" dirty="0">
                  <a:solidFill>
                    <a:schemeClr val="tx1"/>
                  </a:solidFill>
                </a:endParaRPr>
              </a:p>
            </c:rich>
          </c:tx>
          <c:layout>
            <c:manualLayout>
              <c:xMode val="edge"/>
              <c:yMode val="edge"/>
              <c:x val="1.652939694678256E-2"/>
              <c:y val="0.2826478711020514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crossAx val="641796448"/>
        <c:crosses val="autoZero"/>
        <c:crossBetween val="between"/>
      </c:valAx>
      <c:spPr>
        <a:noFill/>
        <a:ln w="25400">
          <a:noFill/>
        </a:ln>
        <a:effectLst/>
      </c:spPr>
    </c:plotArea>
    <c:legend>
      <c:legendPos val="b"/>
      <c:layout>
        <c:manualLayout>
          <c:xMode val="edge"/>
          <c:yMode val="edge"/>
          <c:x val="0.3574268098031026"/>
          <c:y val="0.93311275406328409"/>
          <c:w val="0.30729482311654227"/>
          <c:h val="4.712904575062138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'[Data for Cody''s speech.xlsx]Sheet2'!$B$13</c:f>
              <c:strCache>
                <c:ptCount val="1"/>
                <c:pt idx="0">
                  <c:v>Moderate and very preterm</c:v>
                </c:pt>
              </c:strCache>
            </c:strRef>
          </c:tx>
          <c:spPr>
            <a:solidFill>
              <a:schemeClr val="accent1"/>
            </a:solidFill>
            <a:ln>
              <a:noFill/>
            </a:ln>
            <a:effectLst/>
          </c:spPr>
          <c:invertIfNegative val="0"/>
          <c:dLbls>
            <c:spPr>
              <a:solidFill>
                <a:schemeClr val="bg1"/>
              </a:solidFill>
              <a:ln>
                <a:solidFill>
                  <a:srgbClr val="000000"/>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for Cody''s speech.xlsx]Sheet2'!$A$14:$A$21</c:f>
              <c:numCache>
                <c:formatCode>General</c:formatCode>
                <c:ptCount val="8"/>
                <c:pt idx="0">
                  <c:v>2015</c:v>
                </c:pt>
                <c:pt idx="1">
                  <c:v>2016</c:v>
                </c:pt>
                <c:pt idx="2">
                  <c:v>2017</c:v>
                </c:pt>
                <c:pt idx="3">
                  <c:v>2018</c:v>
                </c:pt>
                <c:pt idx="4">
                  <c:v>2019</c:v>
                </c:pt>
                <c:pt idx="5">
                  <c:v>2020</c:v>
                </c:pt>
                <c:pt idx="6">
                  <c:v>2021</c:v>
                </c:pt>
                <c:pt idx="7">
                  <c:v>2022</c:v>
                </c:pt>
              </c:numCache>
            </c:numRef>
          </c:cat>
          <c:val>
            <c:numRef>
              <c:f>'[Data for Cody''s speech.xlsx]Sheet2'!$B$14:$B$21</c:f>
              <c:numCache>
                <c:formatCode>0.0%</c:formatCode>
                <c:ptCount val="8"/>
                <c:pt idx="0">
                  <c:v>3.1E-2</c:v>
                </c:pt>
                <c:pt idx="1">
                  <c:v>2.9000000000000001E-2</c:v>
                </c:pt>
                <c:pt idx="2">
                  <c:v>3.1E-2</c:v>
                </c:pt>
                <c:pt idx="3">
                  <c:v>3.1E-2</c:v>
                </c:pt>
                <c:pt idx="4">
                  <c:v>3.2000000000000001E-2</c:v>
                </c:pt>
                <c:pt idx="5">
                  <c:v>0.03</c:v>
                </c:pt>
                <c:pt idx="6">
                  <c:v>3.4000000000000002E-2</c:v>
                </c:pt>
                <c:pt idx="7">
                  <c:v>3.3000000000000002E-2</c:v>
                </c:pt>
              </c:numCache>
            </c:numRef>
          </c:val>
          <c:extLst>
            <c:ext xmlns:c16="http://schemas.microsoft.com/office/drawing/2014/chart" uri="{C3380CC4-5D6E-409C-BE32-E72D297353CC}">
              <c16:uniqueId val="{00000000-13D3-4D62-A089-FB1F20B2074F}"/>
            </c:ext>
          </c:extLst>
        </c:ser>
        <c:ser>
          <c:idx val="1"/>
          <c:order val="1"/>
          <c:tx>
            <c:strRef>
              <c:f>'[Data for Cody''s speech.xlsx]Sheet2'!$C$13</c:f>
              <c:strCache>
                <c:ptCount val="1"/>
                <c:pt idx="0">
                  <c:v>Late preterm</c:v>
                </c:pt>
              </c:strCache>
            </c:strRef>
          </c:tx>
          <c:spPr>
            <a:solidFill>
              <a:schemeClr val="accent2"/>
            </a:solidFill>
            <a:ln>
              <a:noFill/>
            </a:ln>
            <a:effectLst/>
          </c:spPr>
          <c:invertIfNegative val="0"/>
          <c:dLbls>
            <c:spPr>
              <a:solidFill>
                <a:schemeClr val="bg1"/>
              </a:solidFill>
              <a:ln>
                <a:solidFill>
                  <a:srgbClr val="000000"/>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for Cody''s speech.xlsx]Sheet2'!$A$14:$A$21</c:f>
              <c:numCache>
                <c:formatCode>General</c:formatCode>
                <c:ptCount val="8"/>
                <c:pt idx="0">
                  <c:v>2015</c:v>
                </c:pt>
                <c:pt idx="1">
                  <c:v>2016</c:v>
                </c:pt>
                <c:pt idx="2">
                  <c:v>2017</c:v>
                </c:pt>
                <c:pt idx="3">
                  <c:v>2018</c:v>
                </c:pt>
                <c:pt idx="4">
                  <c:v>2019</c:v>
                </c:pt>
                <c:pt idx="5">
                  <c:v>2020</c:v>
                </c:pt>
                <c:pt idx="6">
                  <c:v>2021</c:v>
                </c:pt>
                <c:pt idx="7">
                  <c:v>2022</c:v>
                </c:pt>
              </c:numCache>
            </c:numRef>
          </c:cat>
          <c:val>
            <c:numRef>
              <c:f>'[Data for Cody''s speech.xlsx]Sheet2'!$C$14:$C$21</c:f>
              <c:numCache>
                <c:formatCode>0.0%</c:formatCode>
                <c:ptCount val="8"/>
                <c:pt idx="0">
                  <c:v>8.2000000000000003E-2</c:v>
                </c:pt>
                <c:pt idx="1">
                  <c:v>8.8999999999999996E-2</c:v>
                </c:pt>
                <c:pt idx="2">
                  <c:v>8.8999999999999996E-2</c:v>
                </c:pt>
                <c:pt idx="3">
                  <c:v>8.6999999999999994E-2</c:v>
                </c:pt>
                <c:pt idx="4">
                  <c:v>9.4E-2</c:v>
                </c:pt>
                <c:pt idx="5">
                  <c:v>0.09</c:v>
                </c:pt>
                <c:pt idx="6">
                  <c:v>9.4E-2</c:v>
                </c:pt>
                <c:pt idx="7">
                  <c:v>9.7000000000000003E-2</c:v>
                </c:pt>
              </c:numCache>
            </c:numRef>
          </c:val>
          <c:extLst>
            <c:ext xmlns:c16="http://schemas.microsoft.com/office/drawing/2014/chart" uri="{C3380CC4-5D6E-409C-BE32-E72D297353CC}">
              <c16:uniqueId val="{00000001-13D3-4D62-A089-FB1F20B2074F}"/>
            </c:ext>
          </c:extLst>
        </c:ser>
        <c:dLbls>
          <c:showLegendKey val="0"/>
          <c:showVal val="1"/>
          <c:showCatName val="0"/>
          <c:showSerName val="0"/>
          <c:showPercent val="0"/>
          <c:showBubbleSize val="0"/>
        </c:dLbls>
        <c:gapWidth val="219"/>
        <c:overlap val="100"/>
        <c:axId val="1146617904"/>
        <c:axId val="1146618384"/>
      </c:barChart>
      <c:lineChart>
        <c:grouping val="standard"/>
        <c:varyColors val="0"/>
        <c:ser>
          <c:idx val="2"/>
          <c:order val="2"/>
          <c:tx>
            <c:strRef>
              <c:f>'[Data for Cody''s speech.xlsx]Sheet2'!$D$13</c:f>
              <c:strCache>
                <c:ptCount val="1"/>
                <c:pt idx="0">
                  <c:v>Total</c:v>
                </c:pt>
              </c:strCache>
            </c:strRef>
          </c:tx>
          <c:spPr>
            <a:ln w="28575" cap="rnd">
              <a:solidFill>
                <a:srgbClr val="FF0000"/>
              </a:solidFill>
              <a:round/>
            </a:ln>
            <a:effectLst/>
          </c:spPr>
          <c:marker>
            <c:symbol val="none"/>
          </c:marker>
          <c:dLbls>
            <c:dLbl>
              <c:idx val="0"/>
              <c:layout>
                <c:manualLayout>
                  <c:x val="-6.3794537099411686E-2"/>
                  <c:y val="-5.1546391752577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D3-4D62-A089-FB1F20B2074F}"/>
                </c:ext>
              </c:extLst>
            </c:dLbl>
            <c:dLbl>
              <c:idx val="1"/>
              <c:layout>
                <c:manualLayout>
                  <c:x val="-5.9237784449453684E-2"/>
                  <c:y val="-4.4673539518900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D3-4D62-A089-FB1F20B2074F}"/>
                </c:ext>
              </c:extLst>
            </c:dLbl>
            <c:dLbl>
              <c:idx val="2"/>
              <c:layout>
                <c:manualLayout>
                  <c:x val="-6.8351289749369673E-2"/>
                  <c:y val="-5.8419243986254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D3-4D62-A089-FB1F20B2074F}"/>
                </c:ext>
              </c:extLst>
            </c:dLbl>
            <c:dLbl>
              <c:idx val="3"/>
              <c:layout>
                <c:manualLayout>
                  <c:x val="-4.328915017460077E-2"/>
                  <c:y val="-6.5292096219931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D3-4D62-A089-FB1F20B2074F}"/>
                </c:ext>
              </c:extLst>
            </c:dLbl>
            <c:dLbl>
              <c:idx val="4"/>
              <c:layout>
                <c:manualLayout>
                  <c:x val="-4.3289150174600853E-2"/>
                  <c:y val="-5.1546391752577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D3-4D62-A089-FB1F20B2074F}"/>
                </c:ext>
              </c:extLst>
            </c:dLbl>
            <c:dLbl>
              <c:idx val="5"/>
              <c:layout>
                <c:manualLayout>
                  <c:x val="-5.4681031799495794E-2"/>
                  <c:y val="-6.5292096219931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D3-4D62-A089-FB1F20B2074F}"/>
                </c:ext>
              </c:extLst>
            </c:dLbl>
            <c:dLbl>
              <c:idx val="6"/>
              <c:layout>
                <c:manualLayout>
                  <c:x val="-6.1516160774432671E-2"/>
                  <c:y val="-5.154639175257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D3-4D62-A089-FB1F20B2074F}"/>
                </c:ext>
              </c:extLst>
            </c:dLbl>
            <c:dLbl>
              <c:idx val="7"/>
              <c:layout>
                <c:manualLayout>
                  <c:x val="-2.2783763249789878E-2"/>
                  <c:y val="-5.1546391752577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D3-4D62-A089-FB1F20B2074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'[Data for Cody''s speech.xlsx]Sheet2'!$D$14:$D$21</c:f>
              <c:numCache>
                <c:formatCode>0.0%</c:formatCode>
                <c:ptCount val="8"/>
                <c:pt idx="0">
                  <c:v>0.113</c:v>
                </c:pt>
                <c:pt idx="1">
                  <c:v>0.11799999999999999</c:v>
                </c:pt>
                <c:pt idx="2">
                  <c:v>0.12</c:v>
                </c:pt>
                <c:pt idx="3">
                  <c:v>0.11799999999999999</c:v>
                </c:pt>
                <c:pt idx="4">
                  <c:v>0.126</c:v>
                </c:pt>
                <c:pt idx="5">
                  <c:v>0.12</c:v>
                </c:pt>
                <c:pt idx="6">
                  <c:v>0.128</c:v>
                </c:pt>
                <c:pt idx="7">
                  <c:v>0.13</c:v>
                </c:pt>
              </c:numCache>
            </c:numRef>
          </c:val>
          <c:smooth val="0"/>
          <c:extLst>
            <c:ext xmlns:c16="http://schemas.microsoft.com/office/drawing/2014/chart" uri="{C3380CC4-5D6E-409C-BE32-E72D297353CC}">
              <c16:uniqueId val="{00000002-13D3-4D62-A089-FB1F20B2074F}"/>
            </c:ext>
          </c:extLst>
        </c:ser>
        <c:dLbls>
          <c:showLegendKey val="0"/>
          <c:showVal val="1"/>
          <c:showCatName val="0"/>
          <c:showSerName val="0"/>
          <c:showPercent val="0"/>
          <c:showBubbleSize val="0"/>
        </c:dLbls>
        <c:marker val="1"/>
        <c:smooth val="0"/>
        <c:axId val="1146617904"/>
        <c:axId val="1146618384"/>
      </c:lineChart>
      <c:catAx>
        <c:axId val="11466179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46618384"/>
        <c:crosses val="autoZero"/>
        <c:auto val="0"/>
        <c:lblAlgn val="ctr"/>
        <c:lblOffset val="100"/>
        <c:noMultiLvlLbl val="0"/>
      </c:catAx>
      <c:valAx>
        <c:axId val="11466183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6617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baseline="0">
                <a:solidFill>
                  <a:schemeClr val="tx2"/>
                </a:solidFill>
                <a:latin typeface="+mn-lt"/>
                <a:ea typeface="+mn-ea"/>
                <a:cs typeface="+mn-cs"/>
              </a:defRPr>
            </a:pPr>
            <a:r>
              <a:rPr kumimoji="0" lang="en-US" sz="2000" b="1" i="0" u="none" strike="noStrike" kern="1200" cap="none" spc="0" normalizeH="0" baseline="0" noProof="0" dirty="0">
                <a:ln>
                  <a:noFill/>
                </a:ln>
                <a:solidFill>
                  <a:schemeClr val="tx2">
                    <a:lumMod val="75000"/>
                  </a:schemeClr>
                </a:solidFill>
                <a:effectLst/>
                <a:uLnTx/>
                <a:uFillTx/>
                <a:latin typeface="Calibri"/>
              </a:rPr>
              <a:t>Figure 1. West Virginia’s Population by Race and Ethnicity Number and Percent, 2017 </a:t>
            </a:r>
          </a:p>
          <a:p>
            <a:pPr>
              <a:defRPr sz="2128" b="1" i="0" u="none" strike="noStrike" baseline="0">
                <a:solidFill>
                  <a:schemeClr val="tx2"/>
                </a:solidFill>
                <a:latin typeface="+mn-lt"/>
                <a:ea typeface="+mn-ea"/>
                <a:cs typeface="+mn-cs"/>
              </a:defRPr>
            </a:pPr>
            <a:r>
              <a:rPr kumimoji="0" lang="en-US" sz="2000" b="1" i="0" u="none" strike="noStrike" kern="1200" cap="none" spc="0" normalizeH="0" baseline="0" noProof="0" dirty="0">
                <a:ln>
                  <a:noFill/>
                </a:ln>
                <a:solidFill>
                  <a:schemeClr val="tx2">
                    <a:lumMod val="75000"/>
                  </a:schemeClr>
                </a:solidFill>
                <a:effectLst/>
                <a:uLnTx/>
                <a:uFillTx/>
                <a:latin typeface="Calibri"/>
              </a:rPr>
              <a:t>N=1,815,857</a:t>
            </a:r>
          </a:p>
        </c:rich>
      </c:tx>
      <c:overlay val="0"/>
      <c:spPr>
        <a:noFill/>
        <a:ln>
          <a:noFill/>
        </a:ln>
        <a:effectLst/>
      </c:spPr>
    </c:title>
    <c:autoTitleDeleted val="0"/>
    <c:plotArea>
      <c:layout/>
      <c:ofPieChart>
        <c:ofPieType val="pie"/>
        <c:varyColors val="1"/>
        <c:dLbls>
          <c:showLegendKey val="0"/>
          <c:showVal val="0"/>
          <c:showCatName val="0"/>
          <c:showSerName val="0"/>
          <c:showPercent val="1"/>
          <c:showBubbleSize val="0"/>
          <c:showLeaderLines val="0"/>
        </c:dLbls>
        <c:gapWidth val="100"/>
        <c:splitType val="percent"/>
        <c:splitPos val="10"/>
        <c:secondPieSize val="75"/>
        <c:serLines>
          <c:spPr>
            <a:ln w="9525" cap="flat">
              <a:solidFill>
                <a:schemeClr val="tx2"/>
              </a:solidFill>
              <a:prstDash val="sysDot"/>
              <a:round/>
            </a:ln>
            <a:effectLst/>
          </c:spPr>
        </c:serLines>
      </c:ofPie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baseline="0">
              <a:solidFill>
                <a:schemeClr val="tx2">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359970096617168E-2"/>
          <c:y val="7.2873898075184892E-2"/>
          <c:w val="0.88374426106953352"/>
          <c:h val="0.83827941523136484"/>
        </c:manualLayout>
      </c:layout>
      <c:barChart>
        <c:barDir val="col"/>
        <c:grouping val="clustered"/>
        <c:varyColors val="0"/>
        <c:ser>
          <c:idx val="0"/>
          <c:order val="0"/>
          <c:tx>
            <c:strRef>
              <c:f>Sheet1!$B$1</c:f>
              <c:strCache>
                <c:ptCount val="1"/>
                <c:pt idx="0">
                  <c:v>Percentage</c:v>
                </c:pt>
              </c:strCache>
            </c:strRef>
          </c:tx>
          <c:spPr>
            <a:solidFill>
              <a:schemeClr val="accent1"/>
            </a:solidFill>
            <a:ln>
              <a:noFill/>
            </a:ln>
            <a:effectLst/>
          </c:spPr>
          <c:invertIfNegative val="0"/>
          <c:dLbls>
            <c:dLbl>
              <c:idx val="5"/>
              <c:layout>
                <c:manualLayout>
                  <c:x val="-6.1919504643963607E-3"/>
                  <c:y val="2.40144918949514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16-4620-9833-128E51C8CE2C}"/>
                </c:ext>
              </c:extLst>
            </c:dLbl>
            <c:dLbl>
              <c:idx val="7"/>
              <c:layout>
                <c:manualLayout>
                  <c:x val="0"/>
                  <c:y val="-4.00241531582524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16-4620-9833-128E51C8CE2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973B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cmpd="sng">
                <a:solidFill>
                  <a:srgbClr val="0973BA"/>
                </a:solidFill>
                <a:prstDash val="lgDashDot"/>
                <a:tailEnd type="triangle"/>
              </a:ln>
              <a:effectLst/>
            </c:spPr>
            <c:trendlineType val="linear"/>
            <c:dispRSqr val="0"/>
            <c:dispEq val="0"/>
          </c:trendline>
          <c:cat>
            <c:numRef>
              <c:f>Sheet1!$A$2:$A$12</c:f>
              <c:numCache>
                <c:formatCode>General</c:formatCode>
                <c:ptCount val="11"/>
                <c:pt idx="0">
                  <c:v>2010</c:v>
                </c:pt>
                <c:pt idx="1">
                  <c:v>2011</c:v>
                </c:pt>
                <c:pt idx="2">
                  <c:v>2012</c:v>
                </c:pt>
                <c:pt idx="3">
                  <c:v>2013</c:v>
                </c:pt>
                <c:pt idx="4">
                  <c:v>2014</c:v>
                </c:pt>
                <c:pt idx="5">
                  <c:v>2017</c:v>
                </c:pt>
                <c:pt idx="6">
                  <c:v>2018</c:v>
                </c:pt>
                <c:pt idx="7">
                  <c:v>2019</c:v>
                </c:pt>
                <c:pt idx="8">
                  <c:v>2020</c:v>
                </c:pt>
                <c:pt idx="9">
                  <c:v>2021</c:v>
                </c:pt>
                <c:pt idx="10">
                  <c:v>2022</c:v>
                </c:pt>
              </c:numCache>
            </c:numRef>
          </c:cat>
          <c:val>
            <c:numRef>
              <c:f>Sheet1!$B$2:$B$12</c:f>
              <c:numCache>
                <c:formatCode>General</c:formatCode>
                <c:ptCount val="11"/>
                <c:pt idx="0">
                  <c:v>19.7</c:v>
                </c:pt>
                <c:pt idx="1">
                  <c:v>18.7</c:v>
                </c:pt>
                <c:pt idx="2">
                  <c:v>19.7</c:v>
                </c:pt>
                <c:pt idx="3">
                  <c:v>12.2</c:v>
                </c:pt>
                <c:pt idx="4">
                  <c:v>19.3</c:v>
                </c:pt>
                <c:pt idx="5">
                  <c:v>16.5</c:v>
                </c:pt>
                <c:pt idx="6">
                  <c:v>22.2</c:v>
                </c:pt>
                <c:pt idx="7">
                  <c:v>17.3</c:v>
                </c:pt>
                <c:pt idx="8">
                  <c:v>27.7</c:v>
                </c:pt>
                <c:pt idx="9">
                  <c:v>18.899999999999999</c:v>
                </c:pt>
                <c:pt idx="10">
                  <c:v>14</c:v>
                </c:pt>
              </c:numCache>
            </c:numRef>
          </c:val>
          <c:extLst>
            <c:ext xmlns:c16="http://schemas.microsoft.com/office/drawing/2014/chart" uri="{C3380CC4-5D6E-409C-BE32-E72D297353CC}">
              <c16:uniqueId val="{00000000-2216-4620-9833-128E51C8CE2C}"/>
            </c:ext>
          </c:extLst>
        </c:ser>
        <c:dLbls>
          <c:dLblPos val="outEnd"/>
          <c:showLegendKey val="0"/>
          <c:showVal val="1"/>
          <c:showCatName val="0"/>
          <c:showSerName val="0"/>
          <c:showPercent val="0"/>
          <c:showBubbleSize val="0"/>
        </c:dLbls>
        <c:gapWidth val="219"/>
        <c:overlap val="-27"/>
        <c:axId val="1541771999"/>
        <c:axId val="1541783519"/>
      </c:barChart>
      <c:catAx>
        <c:axId val="1541771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1783519"/>
        <c:crosses val="autoZero"/>
        <c:auto val="1"/>
        <c:lblAlgn val="ctr"/>
        <c:lblOffset val="100"/>
        <c:noMultiLvlLbl val="0"/>
      </c:catAx>
      <c:valAx>
        <c:axId val="1541783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417719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72EB6-C18B-4C59-9EEC-61094E93F8E9}" type="doc">
      <dgm:prSet loTypeId="urn:microsoft.com/office/officeart/2005/8/layout/venn1" loCatId="relationship" qsTypeId="urn:microsoft.com/office/officeart/2005/8/quickstyle/simple1" qsCatId="simple" csTypeId="urn:microsoft.com/office/officeart/2005/8/colors/accent1_2" csCatId="accent1" phldr="1"/>
      <dgm:spPr/>
    </dgm:pt>
    <dgm:pt modelId="{351714E8-4682-4EC9-8C3A-A9A098BFF835}">
      <dgm:prSet phldrT="[Text]" custT="1"/>
      <dgm:spPr>
        <a:solidFill>
          <a:srgbClr val="33CCFF"/>
        </a:solidFill>
      </dgm:spPr>
      <dgm:t>
        <a:bodyPr/>
        <a:lstStyle/>
        <a:p>
          <a:pPr marL="0" marR="0" lvl="0" indent="0" defTabSz="914400" eaLnBrk="1" fontAlgn="auto" latinLnBrk="0" hangingPunct="1">
            <a:lnSpc>
              <a:spcPct val="100000"/>
            </a:lnSpc>
            <a:spcBef>
              <a:spcPts val="1800"/>
            </a:spcBef>
            <a:spcAft>
              <a:spcPts val="1800"/>
            </a:spcAft>
            <a:buClrTx/>
            <a:buSzTx/>
            <a:buFontTx/>
            <a:buNone/>
            <a:tabLst/>
            <a:defRPr/>
          </a:pPr>
          <a:r>
            <a:rPr lang="en-US" sz="4000" dirty="0"/>
            <a:t>Non-tertiary</a:t>
          </a:r>
        </a:p>
        <a:p>
          <a:pPr marL="0" lvl="0" defTabSz="1377950">
            <a:lnSpc>
              <a:spcPct val="90000"/>
            </a:lnSpc>
            <a:spcBef>
              <a:spcPct val="0"/>
            </a:spcBef>
            <a:spcAft>
              <a:spcPct val="35000"/>
            </a:spcAft>
            <a:buNone/>
          </a:pPr>
          <a:r>
            <a:rPr lang="en-US" sz="1600" dirty="0"/>
            <a:t>Limited prenatal care </a:t>
          </a:r>
        </a:p>
        <a:p>
          <a:pPr marL="0" lvl="0" defTabSz="1377950">
            <a:lnSpc>
              <a:spcPct val="90000"/>
            </a:lnSpc>
            <a:spcBef>
              <a:spcPct val="0"/>
            </a:spcBef>
            <a:spcAft>
              <a:spcPct val="35000"/>
            </a:spcAft>
            <a:buNone/>
          </a:pPr>
          <a:r>
            <a:rPr lang="en-US" sz="1600" dirty="0"/>
            <a:t>No prenatal care</a:t>
          </a:r>
        </a:p>
        <a:p>
          <a:pPr marL="0" lvl="0" defTabSz="1377950">
            <a:lnSpc>
              <a:spcPct val="90000"/>
            </a:lnSpc>
            <a:spcBef>
              <a:spcPct val="0"/>
            </a:spcBef>
            <a:spcAft>
              <a:spcPct val="35000"/>
            </a:spcAft>
            <a:buNone/>
          </a:pPr>
          <a:endParaRPr lang="en-US" sz="1600" dirty="0"/>
        </a:p>
        <a:p>
          <a:pPr marL="0" lvl="0" defTabSz="1377950">
            <a:lnSpc>
              <a:spcPct val="90000"/>
            </a:lnSpc>
            <a:spcBef>
              <a:spcPct val="0"/>
            </a:spcBef>
            <a:spcAft>
              <a:spcPct val="35000"/>
            </a:spcAft>
            <a:buNone/>
          </a:pPr>
          <a:endParaRPr lang="en-US" sz="1600" dirty="0"/>
        </a:p>
      </dgm:t>
    </dgm:pt>
    <dgm:pt modelId="{28A111AC-DBCC-4AFC-80F2-E4E0D82AEF54}" type="parTrans" cxnId="{E63F65E6-42F2-4C70-B236-AF4C8B330745}">
      <dgm:prSet/>
      <dgm:spPr/>
      <dgm:t>
        <a:bodyPr/>
        <a:lstStyle/>
        <a:p>
          <a:endParaRPr lang="en-US"/>
        </a:p>
      </dgm:t>
    </dgm:pt>
    <dgm:pt modelId="{B508884F-8BD0-4A5D-A216-C9C7309824A8}" type="sibTrans" cxnId="{E63F65E6-42F2-4C70-B236-AF4C8B330745}">
      <dgm:prSet/>
      <dgm:spPr/>
      <dgm:t>
        <a:bodyPr/>
        <a:lstStyle/>
        <a:p>
          <a:endParaRPr lang="en-US"/>
        </a:p>
      </dgm:t>
    </dgm:pt>
    <dgm:pt modelId="{381D7BA2-2518-4566-913E-3226C0A6FA51}">
      <dgm:prSet phldrT="[Text]" custT="1"/>
      <dgm:spPr/>
      <dgm:t>
        <a:bodyPr/>
        <a:lstStyle/>
        <a:p>
          <a:r>
            <a:rPr lang="en-US" sz="4400" dirty="0"/>
            <a:t>Tertiary</a:t>
          </a:r>
        </a:p>
        <a:p>
          <a:r>
            <a:rPr lang="en-US" sz="1700" dirty="0"/>
            <a:t>Pre-eclampsia</a:t>
          </a:r>
        </a:p>
        <a:p>
          <a:r>
            <a:rPr lang="en-US" sz="1700" dirty="0"/>
            <a:t>Hemorrhage/abruption</a:t>
          </a:r>
        </a:p>
        <a:p>
          <a:r>
            <a:rPr lang="en-US" sz="1700" dirty="0"/>
            <a:t>Twin/multiple gestation</a:t>
          </a:r>
        </a:p>
        <a:p>
          <a:endParaRPr lang="en-US" sz="1700" dirty="0"/>
        </a:p>
      </dgm:t>
    </dgm:pt>
    <dgm:pt modelId="{71F86BAE-0883-4983-BB96-A2F160B79E8B}" type="sibTrans" cxnId="{ABDD5208-E923-42AB-B752-43212569DC67}">
      <dgm:prSet/>
      <dgm:spPr/>
      <dgm:t>
        <a:bodyPr/>
        <a:lstStyle/>
        <a:p>
          <a:endParaRPr lang="en-US"/>
        </a:p>
      </dgm:t>
    </dgm:pt>
    <dgm:pt modelId="{4D3D5326-0B2A-4230-BE23-3631968DA9D3}" type="parTrans" cxnId="{ABDD5208-E923-42AB-B752-43212569DC67}">
      <dgm:prSet/>
      <dgm:spPr/>
      <dgm:t>
        <a:bodyPr/>
        <a:lstStyle/>
        <a:p>
          <a:endParaRPr lang="en-US"/>
        </a:p>
      </dgm:t>
    </dgm:pt>
    <dgm:pt modelId="{0ECD70F6-CF37-4810-B68D-CB2B11B9D24D}" type="pres">
      <dgm:prSet presAssocID="{60572EB6-C18B-4C59-9EEC-61094E93F8E9}" presName="compositeShape" presStyleCnt="0">
        <dgm:presLayoutVars>
          <dgm:chMax val="7"/>
          <dgm:dir/>
          <dgm:resizeHandles val="exact"/>
        </dgm:presLayoutVars>
      </dgm:prSet>
      <dgm:spPr/>
    </dgm:pt>
    <dgm:pt modelId="{10183B4F-6D6F-4B95-AD0E-E424BB308D39}" type="pres">
      <dgm:prSet presAssocID="{351714E8-4682-4EC9-8C3A-A9A098BFF835}" presName="circ1" presStyleLbl="vennNode1" presStyleIdx="0" presStyleCnt="2" custScaleX="109061" custLinFactNeighborX="-1198" custLinFactNeighborY="-273"/>
      <dgm:spPr/>
    </dgm:pt>
    <dgm:pt modelId="{453D3134-672C-429B-AB27-8393EA4C5BAC}" type="pres">
      <dgm:prSet presAssocID="{351714E8-4682-4EC9-8C3A-A9A098BFF835}" presName="circ1Tx" presStyleLbl="revTx" presStyleIdx="0" presStyleCnt="0">
        <dgm:presLayoutVars>
          <dgm:chMax val="0"/>
          <dgm:chPref val="0"/>
          <dgm:bulletEnabled val="1"/>
        </dgm:presLayoutVars>
      </dgm:prSet>
      <dgm:spPr/>
    </dgm:pt>
    <dgm:pt modelId="{7AA504B7-E6E3-4DFF-91E6-80234DECFE0B}" type="pres">
      <dgm:prSet presAssocID="{381D7BA2-2518-4566-913E-3226C0A6FA51}" presName="circ2" presStyleLbl="vennNode1" presStyleIdx="1" presStyleCnt="2" custScaleX="102266" custLinFactNeighborX="-1819" custLinFactNeighborY="274"/>
      <dgm:spPr/>
    </dgm:pt>
    <dgm:pt modelId="{4ACC6462-2880-4370-A690-56FE8F5750C3}" type="pres">
      <dgm:prSet presAssocID="{381D7BA2-2518-4566-913E-3226C0A6FA51}" presName="circ2Tx" presStyleLbl="revTx" presStyleIdx="0" presStyleCnt="0">
        <dgm:presLayoutVars>
          <dgm:chMax val="0"/>
          <dgm:chPref val="0"/>
          <dgm:bulletEnabled val="1"/>
        </dgm:presLayoutVars>
      </dgm:prSet>
      <dgm:spPr/>
    </dgm:pt>
  </dgm:ptLst>
  <dgm:cxnLst>
    <dgm:cxn modelId="{731F4401-8FF2-4A1A-BB35-3B5DE8FEA6CD}" type="presOf" srcId="{351714E8-4682-4EC9-8C3A-A9A098BFF835}" destId="{10183B4F-6D6F-4B95-AD0E-E424BB308D39}" srcOrd="0" destOrd="0" presId="urn:microsoft.com/office/officeart/2005/8/layout/venn1"/>
    <dgm:cxn modelId="{ABDD5208-E923-42AB-B752-43212569DC67}" srcId="{60572EB6-C18B-4C59-9EEC-61094E93F8E9}" destId="{381D7BA2-2518-4566-913E-3226C0A6FA51}" srcOrd="1" destOrd="0" parTransId="{4D3D5326-0B2A-4230-BE23-3631968DA9D3}" sibTransId="{71F86BAE-0883-4983-BB96-A2F160B79E8B}"/>
    <dgm:cxn modelId="{A2AE153F-F031-4686-AB63-1BF1C9D6B2A6}" type="presOf" srcId="{381D7BA2-2518-4566-913E-3226C0A6FA51}" destId="{4ACC6462-2880-4370-A690-56FE8F5750C3}" srcOrd="1" destOrd="0" presId="urn:microsoft.com/office/officeart/2005/8/layout/venn1"/>
    <dgm:cxn modelId="{AC7C7687-B106-4ABA-B09C-222A46075EC1}" type="presOf" srcId="{381D7BA2-2518-4566-913E-3226C0A6FA51}" destId="{7AA504B7-E6E3-4DFF-91E6-80234DECFE0B}" srcOrd="0" destOrd="0" presId="urn:microsoft.com/office/officeart/2005/8/layout/venn1"/>
    <dgm:cxn modelId="{4E84D099-7E46-43A5-A7AD-1E8081FB8FDC}" type="presOf" srcId="{351714E8-4682-4EC9-8C3A-A9A098BFF835}" destId="{453D3134-672C-429B-AB27-8393EA4C5BAC}" srcOrd="1" destOrd="0" presId="urn:microsoft.com/office/officeart/2005/8/layout/venn1"/>
    <dgm:cxn modelId="{E63F65E6-42F2-4C70-B236-AF4C8B330745}" srcId="{60572EB6-C18B-4C59-9EEC-61094E93F8E9}" destId="{351714E8-4682-4EC9-8C3A-A9A098BFF835}" srcOrd="0" destOrd="0" parTransId="{28A111AC-DBCC-4AFC-80F2-E4E0D82AEF54}" sibTransId="{B508884F-8BD0-4A5D-A216-C9C7309824A8}"/>
    <dgm:cxn modelId="{F09048F5-904C-4169-88D5-580E9CB96F46}" type="presOf" srcId="{60572EB6-C18B-4C59-9EEC-61094E93F8E9}" destId="{0ECD70F6-CF37-4810-B68D-CB2B11B9D24D}" srcOrd="0" destOrd="0" presId="urn:microsoft.com/office/officeart/2005/8/layout/venn1"/>
    <dgm:cxn modelId="{4FD019F7-BAF4-4A13-9C2C-048B32305A5E}" type="presParOf" srcId="{0ECD70F6-CF37-4810-B68D-CB2B11B9D24D}" destId="{10183B4F-6D6F-4B95-AD0E-E424BB308D39}" srcOrd="0" destOrd="0" presId="urn:microsoft.com/office/officeart/2005/8/layout/venn1"/>
    <dgm:cxn modelId="{0AAA0E19-60C7-4099-AEE1-8A057EC4521F}" type="presParOf" srcId="{0ECD70F6-CF37-4810-B68D-CB2B11B9D24D}" destId="{453D3134-672C-429B-AB27-8393EA4C5BAC}" srcOrd="1" destOrd="0" presId="urn:microsoft.com/office/officeart/2005/8/layout/venn1"/>
    <dgm:cxn modelId="{98303EA6-3F71-4821-A406-6331C8BA6BD4}" type="presParOf" srcId="{0ECD70F6-CF37-4810-B68D-CB2B11B9D24D}" destId="{7AA504B7-E6E3-4DFF-91E6-80234DECFE0B}" srcOrd="2" destOrd="0" presId="urn:microsoft.com/office/officeart/2005/8/layout/venn1"/>
    <dgm:cxn modelId="{077A8C4D-B1ED-45BD-AA33-FA7E51500964}" type="presParOf" srcId="{0ECD70F6-CF37-4810-B68D-CB2B11B9D24D}" destId="{4ACC6462-2880-4370-A690-56FE8F5750C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83B4F-6D6F-4B95-AD0E-E424BB308D39}">
      <dsp:nvSpPr>
        <dsp:cNvPr id="0" name=""/>
        <dsp:cNvSpPr/>
      </dsp:nvSpPr>
      <dsp:spPr>
        <a:xfrm>
          <a:off x="289231" y="21"/>
          <a:ext cx="4909208" cy="4501341"/>
        </a:xfrm>
        <a:prstGeom prst="ellipse">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1800"/>
            </a:spcAft>
            <a:buClrTx/>
            <a:buSzTx/>
            <a:buFontTx/>
            <a:buNone/>
            <a:tabLst/>
            <a:defRPr/>
          </a:pPr>
          <a:r>
            <a:rPr lang="en-US" sz="4000" kern="1200" dirty="0"/>
            <a:t>Non-tertiary</a:t>
          </a:r>
        </a:p>
        <a:p>
          <a:pPr marL="0" lvl="0" algn="ctr" defTabSz="1377950">
            <a:lnSpc>
              <a:spcPct val="90000"/>
            </a:lnSpc>
            <a:spcBef>
              <a:spcPct val="0"/>
            </a:spcBef>
            <a:spcAft>
              <a:spcPct val="35000"/>
            </a:spcAft>
            <a:buNone/>
          </a:pPr>
          <a:r>
            <a:rPr lang="en-US" sz="1600" kern="1200" dirty="0"/>
            <a:t>Limited prenatal care </a:t>
          </a:r>
        </a:p>
        <a:p>
          <a:pPr marL="0" lvl="0" algn="ctr" defTabSz="1377950">
            <a:lnSpc>
              <a:spcPct val="90000"/>
            </a:lnSpc>
            <a:spcBef>
              <a:spcPct val="0"/>
            </a:spcBef>
            <a:spcAft>
              <a:spcPct val="35000"/>
            </a:spcAft>
            <a:buNone/>
          </a:pPr>
          <a:r>
            <a:rPr lang="en-US" sz="1600" kern="1200" dirty="0"/>
            <a:t>No prenatal care</a:t>
          </a:r>
        </a:p>
        <a:p>
          <a:pPr marL="0" lvl="0" algn="ctr" defTabSz="1377950">
            <a:lnSpc>
              <a:spcPct val="90000"/>
            </a:lnSpc>
            <a:spcBef>
              <a:spcPct val="0"/>
            </a:spcBef>
            <a:spcAft>
              <a:spcPct val="35000"/>
            </a:spcAft>
            <a:buNone/>
          </a:pPr>
          <a:endParaRPr lang="en-US" sz="1600" kern="1200" dirty="0"/>
        </a:p>
        <a:p>
          <a:pPr marL="0" lvl="0" algn="ctr" defTabSz="1377950">
            <a:lnSpc>
              <a:spcPct val="90000"/>
            </a:lnSpc>
            <a:spcBef>
              <a:spcPct val="0"/>
            </a:spcBef>
            <a:spcAft>
              <a:spcPct val="35000"/>
            </a:spcAft>
            <a:buNone/>
          </a:pPr>
          <a:endParaRPr lang="en-US" sz="1600" kern="1200" dirty="0"/>
        </a:p>
      </dsp:txBody>
      <dsp:txXfrm>
        <a:off x="974751" y="530826"/>
        <a:ext cx="2830534" cy="3439731"/>
      </dsp:txXfrm>
    </dsp:sp>
    <dsp:sp modelId="{7AA504B7-E6E3-4DFF-91E6-80234DECFE0B}">
      <dsp:nvSpPr>
        <dsp:cNvPr id="0" name=""/>
        <dsp:cNvSpPr/>
      </dsp:nvSpPr>
      <dsp:spPr>
        <a:xfrm>
          <a:off x="3658421" y="24621"/>
          <a:ext cx="4603342" cy="450134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kern="1200" dirty="0"/>
            <a:t>Tertiary</a:t>
          </a:r>
        </a:p>
        <a:p>
          <a:pPr marL="0" lvl="0" indent="0" algn="ctr" defTabSz="1955800">
            <a:lnSpc>
              <a:spcPct val="90000"/>
            </a:lnSpc>
            <a:spcBef>
              <a:spcPct val="0"/>
            </a:spcBef>
            <a:spcAft>
              <a:spcPct val="35000"/>
            </a:spcAft>
            <a:buNone/>
          </a:pPr>
          <a:r>
            <a:rPr lang="en-US" sz="1700" kern="1200" dirty="0"/>
            <a:t>Pre-eclampsia</a:t>
          </a:r>
        </a:p>
        <a:p>
          <a:pPr marL="0" lvl="0" indent="0" algn="ctr" defTabSz="1955800">
            <a:lnSpc>
              <a:spcPct val="90000"/>
            </a:lnSpc>
            <a:spcBef>
              <a:spcPct val="0"/>
            </a:spcBef>
            <a:spcAft>
              <a:spcPct val="35000"/>
            </a:spcAft>
            <a:buNone/>
          </a:pPr>
          <a:r>
            <a:rPr lang="en-US" sz="1700" kern="1200" dirty="0"/>
            <a:t>Hemorrhage/abruption</a:t>
          </a:r>
        </a:p>
        <a:p>
          <a:pPr marL="0" lvl="0" indent="0" algn="ctr" defTabSz="1955800">
            <a:lnSpc>
              <a:spcPct val="90000"/>
            </a:lnSpc>
            <a:spcBef>
              <a:spcPct val="0"/>
            </a:spcBef>
            <a:spcAft>
              <a:spcPct val="35000"/>
            </a:spcAft>
            <a:buNone/>
          </a:pPr>
          <a:r>
            <a:rPr lang="en-US" sz="1700" kern="1200" dirty="0"/>
            <a:t>Twin/multiple gestation</a:t>
          </a:r>
        </a:p>
        <a:p>
          <a:pPr marL="0" lvl="0" indent="0" algn="ctr" defTabSz="1955800">
            <a:lnSpc>
              <a:spcPct val="90000"/>
            </a:lnSpc>
            <a:spcBef>
              <a:spcPct val="0"/>
            </a:spcBef>
            <a:spcAft>
              <a:spcPct val="35000"/>
            </a:spcAft>
            <a:buNone/>
          </a:pPr>
          <a:endParaRPr lang="en-US" sz="1700" kern="1200" dirty="0"/>
        </a:p>
      </dsp:txBody>
      <dsp:txXfrm>
        <a:off x="4964775" y="555426"/>
        <a:ext cx="2654179" cy="343973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0.69035</cdr:x>
      <cdr:y>0.22436</cdr:y>
    </cdr:from>
    <cdr:to>
      <cdr:x>0.92901</cdr:x>
      <cdr:y>0.29558</cdr:y>
    </cdr:to>
    <cdr:sp macro="" textlink="">
      <cdr:nvSpPr>
        <cdr:cNvPr id="2" name="TextBox 1">
          <a:extLst xmlns:a="http://schemas.openxmlformats.org/drawingml/2006/main">
            <a:ext uri="{FF2B5EF4-FFF2-40B4-BE49-F238E27FC236}">
              <a16:creationId xmlns:a16="http://schemas.microsoft.com/office/drawing/2014/main" id="{8382F996-F629-C223-4D1B-E8484AB82F2A}"/>
            </a:ext>
          </a:extLst>
        </cdr:cNvPr>
        <cdr:cNvSpPr txBox="1"/>
      </cdr:nvSpPr>
      <cdr:spPr>
        <a:xfrm xmlns:a="http://schemas.openxmlformats.org/drawingml/2006/main">
          <a:off x="5834574" y="1239646"/>
          <a:ext cx="2017060" cy="3934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0.16925</cdr:y>
    </cdr:to>
    <cdr:sp macro="" textlink="">
      <cdr:nvSpPr>
        <cdr:cNvPr id="3" name="Title 13">
          <a:extLst xmlns:a="http://schemas.openxmlformats.org/drawingml/2006/main">
            <a:ext uri="{FF2B5EF4-FFF2-40B4-BE49-F238E27FC236}">
              <a16:creationId xmlns:a16="http://schemas.microsoft.com/office/drawing/2014/main" id="{5647CA2C-09C1-4491-B2F9-ED89E156A3FF}"/>
            </a:ext>
          </a:extLst>
        </cdr:cNvPr>
        <cdr:cNvSpPr>
          <a:spLocks xmlns:a="http://schemas.openxmlformats.org/drawingml/2006/main" noGrp="1"/>
        </cdr:cNvSpPr>
      </cdr:nvSpPr>
      <cdr:spPr>
        <a:xfrm xmlns:a="http://schemas.openxmlformats.org/drawingml/2006/main">
          <a:off x="0" y="0"/>
          <a:ext cx="8229600" cy="940377"/>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lvl1pPr algn="l" defTabSz="457200" rtl="0" eaLnBrk="1" latinLnBrk="0" hangingPunct="1">
            <a:spcBef>
              <a:spcPct val="0"/>
            </a:spcBef>
            <a:buNone/>
            <a:defRPr sz="4400" b="1" i="0" kern="1200">
              <a:solidFill>
                <a:schemeClr val="tx2"/>
              </a:solidFill>
              <a:latin typeface="Myriad Pro"/>
              <a:ea typeface="+mj-ea"/>
              <a:cs typeface="Myriad Pro"/>
            </a:defRPr>
          </a:lvl1pPr>
        </a:lstStyle>
        <a:p xmlns:a="http://schemas.openxmlformats.org/drawingml/2006/main">
          <a:pPr algn="ctr"/>
          <a:r>
            <a:rPr lang="en-US" sz="1800" dirty="0">
              <a:latin typeface="Verdana" panose="020B0604030504040204" pitchFamily="34" charset="0"/>
              <a:ea typeface="Verdana" panose="020B0604030504040204" pitchFamily="34" charset="0"/>
              <a:cs typeface="Verdana" panose="020B0604030504040204" pitchFamily="34" charset="0"/>
            </a:rPr>
            <a:t>Percentage of Very Low Birthweight Infants (&lt; 1,500 gm) </a:t>
          </a:r>
        </a:p>
        <a:p xmlns:a="http://schemas.openxmlformats.org/drawingml/2006/main">
          <a:pPr algn="ctr"/>
          <a:r>
            <a:rPr lang="en-US" sz="1800" dirty="0">
              <a:latin typeface="Verdana" panose="020B0604030504040204" pitchFamily="34" charset="0"/>
              <a:ea typeface="Verdana" panose="020B0604030504040204" pitchFamily="34" charset="0"/>
              <a:cs typeface="Verdana" panose="020B0604030504040204" pitchFamily="34" charset="0"/>
            </a:rPr>
            <a:t>not Born in Tertiary Hospitals, WV Occurrences 2010-2022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2FD3959-E2FB-D749-BF55-C3EB6C51714C}" type="datetimeFigureOut">
              <a:rPr lang="en-US" smtClean="0"/>
              <a:t>10/21/2024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16366AF-3A51-B044-9594-E9302EB39C9A}" type="slidenum">
              <a:rPr lang="en-US" smtClean="0"/>
              <a:t>‹#›</a:t>
            </a:fld>
            <a:endParaRPr lang="en-US"/>
          </a:p>
        </p:txBody>
      </p:sp>
    </p:spTree>
    <p:extLst>
      <p:ext uri="{BB962C8B-B14F-4D97-AF65-F5344CB8AC3E}">
        <p14:creationId xmlns:p14="http://schemas.microsoft.com/office/powerpoint/2010/main" val="34921918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In 2022, CDC awarded a 5-year award to address Preterm birth and expand the quality improvement capabilities of the WV Perinatal Partnership and birthing hospitals throughout the state. This presentation is going to highlight some of the work that is being done under this award.</a:t>
            </a:r>
          </a:p>
        </p:txBody>
      </p:sp>
      <p:sp>
        <p:nvSpPr>
          <p:cNvPr id="4" name="Slide Number Placeholder 3"/>
          <p:cNvSpPr>
            <a:spLocks noGrp="1"/>
          </p:cNvSpPr>
          <p:nvPr>
            <p:ph type="sldNum" sz="quarter" idx="10"/>
          </p:nvPr>
        </p:nvSpPr>
        <p:spPr/>
        <p:txBody>
          <a:bodyPr/>
          <a:lstStyle/>
          <a:p>
            <a:fld id="{F16366AF-3A51-B044-9594-E9302EB39C9A}" type="slidenum">
              <a:rPr lang="en-US" smtClean="0"/>
              <a:t>1</a:t>
            </a:fld>
            <a:endParaRPr lang="en-US"/>
          </a:p>
        </p:txBody>
      </p:sp>
    </p:spTree>
    <p:extLst>
      <p:ext uri="{BB962C8B-B14F-4D97-AF65-F5344CB8AC3E}">
        <p14:creationId xmlns:p14="http://schemas.microsoft.com/office/powerpoint/2010/main" val="383330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6366AF-3A51-B044-9594-E9302EB39C9A}" type="slidenum">
              <a:rPr lang="en-US" smtClean="0"/>
              <a:t>10</a:t>
            </a:fld>
            <a:endParaRPr lang="en-US"/>
          </a:p>
        </p:txBody>
      </p:sp>
    </p:spTree>
    <p:extLst>
      <p:ext uri="{BB962C8B-B14F-4D97-AF65-F5344CB8AC3E}">
        <p14:creationId xmlns:p14="http://schemas.microsoft.com/office/powerpoint/2010/main" val="515113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 Virginia’s preterm birth rate is rising. In 2022, we were ranked 48 out of all the states for our preterm births, behind only Mississippi and Louisiana, with a preterm birth percentage of 13%, far above the national average of 10.4%. And this percentage is rising, particularly amongst the late preterm birth. Because of this the WV Perinatal Partnership has been focusing on improving preterm birth outcomes.</a:t>
            </a:r>
          </a:p>
          <a:p>
            <a:endParaRPr lang="en-US" dirty="0"/>
          </a:p>
          <a:p>
            <a:r>
              <a:rPr lang="en-US" dirty="0"/>
              <a:t>Percentage of all live births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571630C-48FC-43CE-934D-17302933239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80496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1162050"/>
            <a:ext cx="4183063" cy="3136900"/>
          </a:xfrm>
        </p:spPr>
      </p:sp>
      <p:sp>
        <p:nvSpPr>
          <p:cNvPr id="3" name="Notes Placeholder 2"/>
          <p:cNvSpPr>
            <a:spLocks noGrp="1"/>
          </p:cNvSpPr>
          <p:nvPr>
            <p:ph type="body" idx="1"/>
          </p:nvPr>
        </p:nvSpPr>
        <p:spPr/>
        <p:txBody>
          <a:bodyPr/>
          <a:lstStyle/>
          <a:p>
            <a:pPr defTabSz="457143">
              <a:defRPr/>
            </a:pPr>
            <a:r>
              <a:rPr lang="en-US" dirty="0">
                <a:solidFill>
                  <a:prstClr val="black"/>
                </a:solidFill>
              </a:rPr>
              <a:t>During years 1 and 2, the Partnership has focused on very low birth rate babies, as these very premature babies are some of the most vulnerable West Virginians.</a:t>
            </a:r>
          </a:p>
          <a:p>
            <a:pPr defTabSz="457143">
              <a:defRPr/>
            </a:pPr>
            <a:r>
              <a:rPr lang="en-US" dirty="0">
                <a:solidFill>
                  <a:prstClr val="black"/>
                </a:solidFill>
              </a:rPr>
              <a:t>The national goal is to have only 10% of very low birth weight infants born outside of tertiary care hospitals.  West Virginia averages around 18% of these births outside tertiary care hospitals. It is a goal of the Partnership to reduce this number.</a:t>
            </a:r>
          </a:p>
          <a:p>
            <a:pPr defTabSz="457143">
              <a:defRPr/>
            </a:pPr>
            <a:r>
              <a:rPr lang="en-US" dirty="0">
                <a:solidFill>
                  <a:prstClr val="black"/>
                </a:solidFill>
              </a:rPr>
              <a:t>As such, the Partnership has worked diligently with stake holders to determine the causes and find solutions.</a:t>
            </a:r>
          </a:p>
          <a:p>
            <a:pPr defTabSz="457143">
              <a:defRPr/>
            </a:pPr>
            <a:endParaRPr lang="en-US" dirty="0">
              <a:solidFill>
                <a:prstClr val="black"/>
              </a:solidFill>
            </a:endParaRPr>
          </a:p>
          <a:p>
            <a:pPr defTabSz="457143">
              <a:defRPr/>
            </a:pPr>
            <a:r>
              <a:rPr lang="en-US" dirty="0">
                <a:solidFill>
                  <a:prstClr val="black"/>
                </a:solidFill>
              </a:rPr>
              <a:t>Very low birth weight infants have a better chance of survival if the mother transferred prior to delivery and the infant is born in a tertiary care center, rather than being transferred after delivery, so this has been our focus.</a:t>
            </a:r>
          </a:p>
          <a:p>
            <a:pPr defTabSz="457143">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defTabSz="465803" fontAlgn="base">
              <a:spcBef>
                <a:spcPct val="0"/>
              </a:spcBef>
              <a:spcAft>
                <a:spcPct val="0"/>
              </a:spcAft>
              <a:defRPr/>
            </a:pPr>
            <a:fld id="{1571630C-48FC-43CE-934D-173029332394}" type="slidenum">
              <a:rPr lang="en-US" altLang="en-US">
                <a:solidFill>
                  <a:prstClr val="black"/>
                </a:solidFill>
                <a:latin typeface="Calibri" pitchFamily="34" charset="0"/>
                <a:ea typeface="MS PGothic" pitchFamily="34" charset="-128"/>
              </a:rPr>
              <a:pPr defTabSz="465803" fontAlgn="base">
                <a:spcBef>
                  <a:spcPct val="0"/>
                </a:spcBef>
                <a:spcAft>
                  <a:spcPct val="0"/>
                </a:spcAft>
                <a:defRPr/>
              </a:pPr>
              <a:t>3</a:t>
            </a:fld>
            <a:endParaRPr lang="en-US" altLang="en-US" dirty="0">
              <a:solidFill>
                <a:prstClr val="black"/>
              </a:solidFill>
              <a:latin typeface="Calibri" pitchFamily="34" charset="0"/>
              <a:ea typeface="MS PGothic" pitchFamily="34" charset="-128"/>
            </a:endParaRPr>
          </a:p>
        </p:txBody>
      </p:sp>
    </p:spTree>
    <p:extLst>
      <p:ext uri="{BB962C8B-B14F-4D97-AF65-F5344CB8AC3E}">
        <p14:creationId xmlns:p14="http://schemas.microsoft.com/office/powerpoint/2010/main" val="283894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Partnership formed the multi-</a:t>
            </a:r>
            <a:r>
              <a:rPr lang="en-US" dirty="0" err="1"/>
              <a:t>disciinplinary</a:t>
            </a:r>
            <a:r>
              <a:rPr lang="en-US" dirty="0"/>
              <a:t> Preterm Birth Workgroup and overseen by the newly formed Quality Improvement Advisory Council. The workgroup began by looking at birth certificate data form 2020-2022 to get general idea of what is happening and where. From this data, we were able to highlight 6 non-tertiary care hospitals to join the preterm group along with the 4 tertiary care hospitals that we felt would be the most impactful for decreasing the percentage.</a:t>
            </a:r>
          </a:p>
          <a:p>
            <a:r>
              <a:rPr lang="en-US" dirty="0"/>
              <a:t>Using this data along with clinical knowledge, we created a data collection tool to allow the hospitals to have a systematic way to review VLBW births for 2020-2022. The 5 non-tertiary care hospitals </a:t>
            </a:r>
            <a:r>
              <a:rPr lang="en-US" dirty="0" err="1"/>
              <a:t>reviewd</a:t>
            </a:r>
            <a:r>
              <a:rPr lang="en-US" dirty="0"/>
              <a:t> all their cases while the tertiary care reviewed a random sample of cases.</a:t>
            </a:r>
          </a:p>
        </p:txBody>
      </p:sp>
      <p:sp>
        <p:nvSpPr>
          <p:cNvPr id="4" name="Slide Number Placeholder 3"/>
          <p:cNvSpPr>
            <a:spLocks noGrp="1"/>
          </p:cNvSpPr>
          <p:nvPr>
            <p:ph type="sldNum" sz="quarter" idx="5"/>
          </p:nvPr>
        </p:nvSpPr>
        <p:spPr/>
        <p:txBody>
          <a:bodyPr/>
          <a:lstStyle/>
          <a:p>
            <a:fld id="{F16366AF-3A51-B044-9594-E9302EB39C9A}" type="slidenum">
              <a:rPr lang="en-US" smtClean="0"/>
              <a:t>4</a:t>
            </a:fld>
            <a:endParaRPr lang="en-US"/>
          </a:p>
        </p:txBody>
      </p:sp>
    </p:spTree>
    <p:extLst>
      <p:ext uri="{BB962C8B-B14F-4D97-AF65-F5344CB8AC3E}">
        <p14:creationId xmlns:p14="http://schemas.microsoft.com/office/powerpoint/2010/main" val="367822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pages of the data collection tool. It was 5 pages long with a 1-page infant addendum.</a:t>
            </a:r>
          </a:p>
        </p:txBody>
      </p:sp>
      <p:sp>
        <p:nvSpPr>
          <p:cNvPr id="4" name="Slide Number Placeholder 3"/>
          <p:cNvSpPr>
            <a:spLocks noGrp="1"/>
          </p:cNvSpPr>
          <p:nvPr>
            <p:ph type="sldNum" sz="quarter" idx="5"/>
          </p:nvPr>
        </p:nvSpPr>
        <p:spPr/>
        <p:txBody>
          <a:bodyPr/>
          <a:lstStyle/>
          <a:p>
            <a:fld id="{F16366AF-3A51-B044-9594-E9302EB39C9A}" type="slidenum">
              <a:rPr lang="en-US" smtClean="0"/>
              <a:t>5</a:t>
            </a:fld>
            <a:endParaRPr lang="en-US"/>
          </a:p>
        </p:txBody>
      </p:sp>
    </p:spTree>
    <p:extLst>
      <p:ext uri="{BB962C8B-B14F-4D97-AF65-F5344CB8AC3E}">
        <p14:creationId xmlns:p14="http://schemas.microsoft.com/office/powerpoint/2010/main" val="57415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summary of the aggregated data from the 10 hospitals- 6 non-tertiary and 4 tertiary. I want to draw your attention to the percentage of no prenatal care- 12% for the non-</a:t>
            </a:r>
            <a:r>
              <a:rPr lang="en-US" dirty="0" err="1"/>
              <a:t>teariaries</a:t>
            </a:r>
            <a:r>
              <a:rPr lang="en-US" dirty="0"/>
              <a:t> with several unknowns, whereas the tertiary hospitals reported only 5% with no unknowns.</a:t>
            </a:r>
          </a:p>
          <a:p>
            <a:endParaRPr lang="en-US" dirty="0"/>
          </a:p>
          <a:p>
            <a:r>
              <a:rPr lang="en-US" dirty="0"/>
              <a:t>Also, the non-tertiary hospitals reported that the average time from arrival to birth was 6- minutes or less.</a:t>
            </a:r>
          </a:p>
        </p:txBody>
      </p:sp>
      <p:sp>
        <p:nvSpPr>
          <p:cNvPr id="4" name="Slide Number Placeholder 3"/>
          <p:cNvSpPr>
            <a:spLocks noGrp="1"/>
          </p:cNvSpPr>
          <p:nvPr>
            <p:ph type="sldNum" sz="quarter" idx="5"/>
          </p:nvPr>
        </p:nvSpPr>
        <p:spPr/>
        <p:txBody>
          <a:bodyPr/>
          <a:lstStyle/>
          <a:p>
            <a:fld id="{F16366AF-3A51-B044-9594-E9302EB39C9A}" type="slidenum">
              <a:rPr lang="en-US" smtClean="0"/>
              <a:t>6</a:t>
            </a:fld>
            <a:endParaRPr lang="en-US"/>
          </a:p>
        </p:txBody>
      </p:sp>
    </p:spTree>
    <p:extLst>
      <p:ext uri="{BB962C8B-B14F-4D97-AF65-F5344CB8AC3E}">
        <p14:creationId xmlns:p14="http://schemas.microsoft.com/office/powerpoint/2010/main" val="92254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reasons that the non-</a:t>
            </a:r>
            <a:r>
              <a:rPr lang="en-US" dirty="0" err="1"/>
              <a:t>terariary</a:t>
            </a:r>
            <a:r>
              <a:rPr lang="en-US" dirty="0"/>
              <a:t> where unable to transport were unstable mother and/or infant and hasty deliveries. Only one of the hospitals reported transport issues.</a:t>
            </a:r>
          </a:p>
        </p:txBody>
      </p:sp>
      <p:sp>
        <p:nvSpPr>
          <p:cNvPr id="4" name="Slide Number Placeholder 3"/>
          <p:cNvSpPr>
            <a:spLocks noGrp="1"/>
          </p:cNvSpPr>
          <p:nvPr>
            <p:ph type="sldNum" sz="quarter" idx="5"/>
          </p:nvPr>
        </p:nvSpPr>
        <p:spPr/>
        <p:txBody>
          <a:bodyPr/>
          <a:lstStyle/>
          <a:p>
            <a:fld id="{F16366AF-3A51-B044-9594-E9302EB39C9A}" type="slidenum">
              <a:rPr lang="en-US" smtClean="0"/>
              <a:t>7</a:t>
            </a:fld>
            <a:endParaRPr lang="en-US"/>
          </a:p>
        </p:txBody>
      </p:sp>
    </p:spTree>
    <p:extLst>
      <p:ext uri="{BB962C8B-B14F-4D97-AF65-F5344CB8AC3E}">
        <p14:creationId xmlns:p14="http://schemas.microsoft.com/office/powerpoint/2010/main" val="2618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common trends by hospital type in the population that gives birth to VLBW. The trends in both hospitals speak to the population in WV and risk factors for preterm birth. The tertiary care hospitals report conditions that are often identified, treated and monitored during prenatal visits, while the non-tertiary care hospitals report limited to no prenatal care. WE saw 12% reported no prenatal care, even more had limited prenatal care.</a:t>
            </a:r>
          </a:p>
        </p:txBody>
      </p:sp>
      <p:sp>
        <p:nvSpPr>
          <p:cNvPr id="4" name="Slide Number Placeholder 3"/>
          <p:cNvSpPr>
            <a:spLocks noGrp="1"/>
          </p:cNvSpPr>
          <p:nvPr>
            <p:ph type="sldNum" sz="quarter" idx="5"/>
          </p:nvPr>
        </p:nvSpPr>
        <p:spPr/>
        <p:txBody>
          <a:bodyPr/>
          <a:lstStyle/>
          <a:p>
            <a:fld id="{F16366AF-3A51-B044-9594-E9302EB39C9A}" type="slidenum">
              <a:rPr lang="en-US" smtClean="0"/>
              <a:t>8</a:t>
            </a:fld>
            <a:endParaRPr lang="en-US"/>
          </a:p>
        </p:txBody>
      </p:sp>
    </p:spTree>
    <p:extLst>
      <p:ext uri="{BB962C8B-B14F-4D97-AF65-F5344CB8AC3E}">
        <p14:creationId xmlns:p14="http://schemas.microsoft.com/office/powerpoint/2010/main" val="176553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to help improve preterm birth is ongoing. We are looking at how to increase prenatal care visits, as this is the main factor associated with VLBW births in non-tertiary care hospitals,  educate on the signs and symptoms of preterm birth- with hopes that laboring people will get to the hospitals sooner,  work with the EMS system for safe and efficient transportation, and continue monitoring.</a:t>
            </a:r>
          </a:p>
          <a:p>
            <a:r>
              <a:rPr lang="en-US" dirty="0"/>
              <a:t>We are also looking at expanding our work in 2025 to include late preterm births- as this is the group where we are seeing the rise in in preterm birth rates.</a:t>
            </a:r>
          </a:p>
        </p:txBody>
      </p:sp>
      <p:sp>
        <p:nvSpPr>
          <p:cNvPr id="4" name="Slide Number Placeholder 3"/>
          <p:cNvSpPr>
            <a:spLocks noGrp="1"/>
          </p:cNvSpPr>
          <p:nvPr>
            <p:ph type="sldNum" sz="quarter" idx="5"/>
          </p:nvPr>
        </p:nvSpPr>
        <p:spPr/>
        <p:txBody>
          <a:bodyPr/>
          <a:lstStyle/>
          <a:p>
            <a:fld id="{F16366AF-3A51-B044-9594-E9302EB39C9A}" type="slidenum">
              <a:rPr lang="en-US" smtClean="0"/>
              <a:t>9</a:t>
            </a:fld>
            <a:endParaRPr lang="en-US"/>
          </a:p>
        </p:txBody>
      </p:sp>
    </p:spTree>
    <p:extLst>
      <p:ext uri="{BB962C8B-B14F-4D97-AF65-F5344CB8AC3E}">
        <p14:creationId xmlns:p14="http://schemas.microsoft.com/office/powerpoint/2010/main" val="238075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10845"/>
            <a:ext cx="7772400" cy="1301235"/>
          </a:xfrm>
        </p:spPr>
        <p:txBody>
          <a:bodyPr anchor="b"/>
          <a:lstStyle>
            <a:lvl1pPr algn="l">
              <a:lnSpc>
                <a:spcPct val="90000"/>
              </a:lnSpc>
              <a:defRPr/>
            </a:lvl1pPr>
          </a:lstStyle>
          <a:p>
            <a:r>
              <a:rPr lang="en-US"/>
              <a:t>Click to edit Master title style</a:t>
            </a:r>
            <a:endParaRPr lang="en-US" dirty="0"/>
          </a:p>
        </p:txBody>
      </p:sp>
      <p:sp>
        <p:nvSpPr>
          <p:cNvPr id="3" name="Subtitle 2"/>
          <p:cNvSpPr>
            <a:spLocks noGrp="1"/>
          </p:cNvSpPr>
          <p:nvPr>
            <p:ph type="subTitle" idx="1"/>
          </p:nvPr>
        </p:nvSpPr>
        <p:spPr>
          <a:xfrm>
            <a:off x="685800" y="3194460"/>
            <a:ext cx="7772400" cy="1752600"/>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7" name="Straight Connector 6"/>
          <p:cNvCxnSpPr/>
          <p:nvPr userDrawn="1"/>
        </p:nvCxnSpPr>
        <p:spPr>
          <a:xfrm>
            <a:off x="722313" y="3091460"/>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81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1350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0227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ontact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5705"/>
            <a:ext cx="7772400" cy="1301235"/>
          </a:xfrm>
        </p:spPr>
        <p:txBody>
          <a:bodyPr>
            <a:normAutofit/>
          </a:bodyPr>
          <a:lstStyle>
            <a:lvl1pPr algn="l">
              <a:lnSpc>
                <a:spcPct val="90000"/>
              </a:lnSpc>
              <a:defRPr sz="3600"/>
            </a:lvl1pPr>
          </a:lstStyle>
          <a:p>
            <a:r>
              <a:rPr lang="en-US" dirty="0"/>
              <a:t>Contact</a:t>
            </a:r>
          </a:p>
        </p:txBody>
      </p:sp>
      <p:sp>
        <p:nvSpPr>
          <p:cNvPr id="3" name="Subtitle 2"/>
          <p:cNvSpPr>
            <a:spLocks noGrp="1"/>
          </p:cNvSpPr>
          <p:nvPr>
            <p:ph type="subTitle" idx="1"/>
          </p:nvPr>
        </p:nvSpPr>
        <p:spPr>
          <a:xfrm>
            <a:off x="685800" y="1878067"/>
            <a:ext cx="7772400" cy="2082400"/>
          </a:xfrm>
        </p:spPr>
        <p:txBody>
          <a:bodyPr>
            <a:normAutofit/>
          </a:bodyPr>
          <a:lstStyle>
            <a:lvl1pPr marL="0" indent="0" algn="l">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7" name="Straight Connector 6"/>
          <p:cNvCxnSpPr/>
          <p:nvPr userDrawn="1"/>
        </p:nvCxnSpPr>
        <p:spPr>
          <a:xfrm>
            <a:off x="685800" y="3953356"/>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020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61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057440"/>
            <a:ext cx="7772400" cy="1362075"/>
          </a:xfrm>
        </p:spPr>
        <p:txBody>
          <a:bodyPr anchor="t">
            <a:normAutofit/>
          </a:bodyPr>
          <a:lstStyle>
            <a:lvl1pPr algn="l">
              <a:defRPr sz="4400" b="1" cap="none" baseline="0"/>
            </a:lvl1pPr>
          </a:lstStyle>
          <a:p>
            <a:r>
              <a:rPr lang="en-US" dirty="0"/>
              <a:t>Insert your focus area here</a:t>
            </a:r>
          </a:p>
        </p:txBody>
      </p:sp>
      <p:sp>
        <p:nvSpPr>
          <p:cNvPr id="3" name="Text Placeholder 2"/>
          <p:cNvSpPr>
            <a:spLocks noGrp="1"/>
          </p:cNvSpPr>
          <p:nvPr>
            <p:ph type="body" idx="1" hasCustomPrompt="1"/>
          </p:nvPr>
        </p:nvSpPr>
        <p:spPr>
          <a:xfrm>
            <a:off x="722313" y="1387153"/>
            <a:ext cx="7772400" cy="1500187"/>
          </a:xfrm>
        </p:spPr>
        <p:txBody>
          <a:bodyPr anchor="b">
            <a:normAutofit/>
          </a:bodyPr>
          <a:lstStyle>
            <a:lvl1pPr marL="0" indent="0">
              <a:buNone/>
              <a:defRPr sz="2400">
                <a:ln>
                  <a:noFill/>
                </a:ln>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This is a template for a section heading</a:t>
            </a:r>
          </a:p>
        </p:txBody>
      </p:sp>
      <p:cxnSp>
        <p:nvCxnSpPr>
          <p:cNvPr id="8" name="Straight Connector 7"/>
          <p:cNvCxnSpPr/>
          <p:nvPr userDrawn="1"/>
        </p:nvCxnSpPr>
        <p:spPr>
          <a:xfrm>
            <a:off x="722313" y="3023420"/>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277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8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44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44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553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4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or Statistic">
    <p:spTree>
      <p:nvGrpSpPr>
        <p:cNvPr id="1" name=""/>
        <p:cNvGrpSpPr/>
        <p:nvPr/>
      </p:nvGrpSpPr>
      <p:grpSpPr>
        <a:xfrm>
          <a:off x="0" y="0"/>
          <a:ext cx="0" cy="0"/>
          <a:chOff x="0" y="0"/>
          <a:chExt cx="0" cy="0"/>
        </a:xfrm>
      </p:grpSpPr>
      <p:sp>
        <p:nvSpPr>
          <p:cNvPr id="3" name="Rectangle 2"/>
          <p:cNvSpPr/>
          <p:nvPr userDrawn="1"/>
        </p:nvSpPr>
        <p:spPr>
          <a:xfrm>
            <a:off x="0" y="0"/>
            <a:ext cx="9153144" cy="68579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997888" y="1281444"/>
            <a:ext cx="7109953" cy="2744334"/>
          </a:xfrm>
        </p:spPr>
        <p:txBody>
          <a:bodyPr anchor="b">
            <a:normAutofit/>
          </a:bodyPr>
          <a:lstStyle>
            <a:lvl1pPr marL="0" indent="0">
              <a:buNone/>
              <a:defRPr sz="4400" b="1" baseline="0">
                <a:solidFill>
                  <a:schemeClr val="bg1"/>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Use a slide like this to draw emphasis to a statistic, quote, or other bit of succinct and powerful text.</a:t>
            </a:r>
          </a:p>
        </p:txBody>
      </p:sp>
      <p:cxnSp>
        <p:nvCxnSpPr>
          <p:cNvPr id="10" name="Straight Connector 9"/>
          <p:cNvCxnSpPr/>
          <p:nvPr userDrawn="1"/>
        </p:nvCxnSpPr>
        <p:spPr>
          <a:xfrm>
            <a:off x="997888" y="4173198"/>
            <a:ext cx="7109953"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998538" y="4263570"/>
            <a:ext cx="7108825" cy="884238"/>
          </a:xfrm>
        </p:spPr>
        <p:txBody>
          <a:bodyPr>
            <a:noAutofit/>
          </a:bodyPr>
          <a:lstStyle>
            <a:lvl1pPr marL="0" indent="0" algn="r">
              <a:buNone/>
              <a:defRPr sz="2400" i="1">
                <a:solidFill>
                  <a:srgbClr val="FFFFFF"/>
                </a:solidFill>
              </a:defRPr>
            </a:lvl1pPr>
            <a:lvl2pPr marL="457200" indent="0" algn="r">
              <a:buNone/>
              <a:defRPr sz="2400" i="1"/>
            </a:lvl2pPr>
            <a:lvl3pPr marL="914400" indent="0" algn="r">
              <a:buNone/>
              <a:defRPr sz="2400" i="1"/>
            </a:lvl3pPr>
            <a:lvl4pPr marL="1371600" indent="0" algn="r">
              <a:buNone/>
              <a:defRPr sz="2400" i="1"/>
            </a:lvl4pPr>
            <a:lvl5pPr marL="1828800" indent="0" algn="r">
              <a:buNone/>
              <a:defRPr sz="2400" i="1"/>
            </a:lvl5pPr>
          </a:lstStyle>
          <a:p>
            <a:pPr lvl="0"/>
            <a:r>
              <a:rPr lang="en-US" dirty="0"/>
              <a:t>- Credit your source here</a:t>
            </a:r>
          </a:p>
        </p:txBody>
      </p:sp>
    </p:spTree>
    <p:extLst>
      <p:ext uri="{BB962C8B-B14F-4D97-AF65-F5344CB8AC3E}">
        <p14:creationId xmlns:p14="http://schemas.microsoft.com/office/powerpoint/2010/main" val="336623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2500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Title of the slide</a:t>
            </a:r>
          </a:p>
        </p:txBody>
      </p:sp>
      <p:sp>
        <p:nvSpPr>
          <p:cNvPr id="3" name="Text Placeholder 2"/>
          <p:cNvSpPr>
            <a:spLocks noGrp="1"/>
          </p:cNvSpPr>
          <p:nvPr>
            <p:ph type="body" idx="1"/>
          </p:nvPr>
        </p:nvSpPr>
        <p:spPr>
          <a:xfrm>
            <a:off x="457200" y="1600201"/>
            <a:ext cx="8229600" cy="3514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6148843"/>
            <a:ext cx="9153144" cy="731837"/>
          </a:xfrm>
          <a:prstGeom prst="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023639" y="5624750"/>
            <a:ext cx="1096725" cy="10967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erinatal-Icon.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5598" y="5452403"/>
            <a:ext cx="1210127" cy="1210127"/>
          </a:xfrm>
          <a:prstGeom prst="rect">
            <a:avLst/>
          </a:prstGeom>
        </p:spPr>
      </p:pic>
      <p:sp>
        <p:nvSpPr>
          <p:cNvPr id="11" name="TextBox 10"/>
          <p:cNvSpPr txBox="1"/>
          <p:nvPr/>
        </p:nvSpPr>
        <p:spPr>
          <a:xfrm>
            <a:off x="451653" y="6322804"/>
            <a:ext cx="3834729" cy="338554"/>
          </a:xfrm>
          <a:prstGeom prst="rect">
            <a:avLst/>
          </a:prstGeom>
          <a:noFill/>
        </p:spPr>
        <p:txBody>
          <a:bodyPr wrap="square" rtlCol="0">
            <a:spAutoFit/>
          </a:bodyPr>
          <a:lstStyle/>
          <a:p>
            <a:r>
              <a:rPr lang="en-US" sz="1600" b="0" i="0" dirty="0">
                <a:solidFill>
                  <a:schemeClr val="bg1"/>
                </a:solidFill>
                <a:latin typeface="Myriad Pro"/>
                <a:cs typeface="Myriad Pro"/>
              </a:rPr>
              <a:t>West Virginia Perinatal Partnership</a:t>
            </a:r>
          </a:p>
        </p:txBody>
      </p:sp>
      <p:sp>
        <p:nvSpPr>
          <p:cNvPr id="13" name="TextBox 12"/>
          <p:cNvSpPr txBox="1"/>
          <p:nvPr/>
        </p:nvSpPr>
        <p:spPr>
          <a:xfrm>
            <a:off x="5774943" y="6225615"/>
            <a:ext cx="3670988" cy="307777"/>
          </a:xfrm>
          <a:prstGeom prst="rect">
            <a:avLst/>
          </a:prstGeom>
          <a:noFill/>
        </p:spPr>
        <p:txBody>
          <a:bodyPr wrap="square" rtlCol="0">
            <a:spAutoFit/>
          </a:bodyPr>
          <a:lstStyle/>
          <a:p>
            <a:r>
              <a:rPr lang="en-US" sz="1400" b="0" i="1" dirty="0">
                <a:solidFill>
                  <a:schemeClr val="bg1"/>
                </a:solidFill>
                <a:latin typeface="Adobe Garamond Pro"/>
                <a:cs typeface="Adobe Garamond Pro"/>
              </a:rPr>
              <a:t>Working together for</a:t>
            </a:r>
            <a:endParaRPr lang="en-US" sz="1400" b="0" i="0" dirty="0">
              <a:solidFill>
                <a:schemeClr val="bg1"/>
              </a:solidFill>
              <a:latin typeface="Myriad Pro"/>
              <a:cs typeface="Myriad Pro"/>
            </a:endParaRPr>
          </a:p>
        </p:txBody>
      </p:sp>
      <p:sp>
        <p:nvSpPr>
          <p:cNvPr id="14" name="TextBox 13"/>
          <p:cNvSpPr txBox="1"/>
          <p:nvPr/>
        </p:nvSpPr>
        <p:spPr>
          <a:xfrm>
            <a:off x="6394020" y="6425038"/>
            <a:ext cx="2348852" cy="307777"/>
          </a:xfrm>
          <a:prstGeom prst="rect">
            <a:avLst/>
          </a:prstGeom>
          <a:noFill/>
        </p:spPr>
        <p:txBody>
          <a:bodyPr wrap="square" rtlCol="0">
            <a:spAutoFit/>
          </a:bodyPr>
          <a:lstStyle/>
          <a:p>
            <a:r>
              <a:rPr lang="en-US" sz="1400" b="0" i="0" dirty="0">
                <a:solidFill>
                  <a:schemeClr val="bg1"/>
                </a:solidFill>
                <a:latin typeface="Myriad Pro"/>
                <a:cs typeface="Myriad Pro"/>
              </a:rPr>
              <a:t>healthier mothers and babies</a:t>
            </a:r>
          </a:p>
        </p:txBody>
      </p:sp>
    </p:spTree>
    <p:extLst>
      <p:ext uri="{BB962C8B-B14F-4D97-AF65-F5344CB8AC3E}">
        <p14:creationId xmlns:p14="http://schemas.microsoft.com/office/powerpoint/2010/main" val="2349335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56" r:id="rId9"/>
    <p:sldLayoutId id="2147483657" r:id="rId10"/>
    <p:sldLayoutId id="2147483658" r:id="rId11"/>
  </p:sldLayoutIdLst>
  <p:txStyles>
    <p:titleStyle>
      <a:lvl1pPr algn="l" defTabSz="457200" rtl="0" eaLnBrk="1" latinLnBrk="0" hangingPunct="1">
        <a:spcBef>
          <a:spcPct val="0"/>
        </a:spcBef>
        <a:buNone/>
        <a:defRPr sz="4400" b="1" i="0" kern="1200">
          <a:solidFill>
            <a:schemeClr val="tx2"/>
          </a:solidFill>
          <a:latin typeface="Myriad Pro"/>
          <a:ea typeface="+mj-ea"/>
          <a:cs typeface="Myriad Pro"/>
        </a:defRPr>
      </a:lvl1pPr>
    </p:titleStyle>
    <p:bodyStyle>
      <a:lvl1pPr marL="342900" indent="-342900" algn="l" defTabSz="457200" rtl="0" eaLnBrk="1" latinLnBrk="0" hangingPunct="1">
        <a:lnSpc>
          <a:spcPct val="90000"/>
        </a:lnSpc>
        <a:spcBef>
          <a:spcPts val="1968"/>
        </a:spcBef>
        <a:buClr>
          <a:schemeClr val="accent1"/>
        </a:buClr>
        <a:buSzPct val="80000"/>
        <a:buFontTx/>
        <a:buBlip>
          <a:blip r:embed="rId14"/>
        </a:buBlip>
        <a:defRPr sz="3200" kern="1200">
          <a:solidFill>
            <a:schemeClr val="tx1"/>
          </a:solidFill>
          <a:latin typeface="Adobe Garamond Pro"/>
          <a:ea typeface="+mn-ea"/>
          <a:cs typeface="Adobe Garamond Pro"/>
        </a:defRPr>
      </a:lvl1pPr>
      <a:lvl2pPr marL="742950" indent="-285750" algn="l" defTabSz="457200" rtl="0" eaLnBrk="1" latinLnBrk="0" hangingPunct="1">
        <a:lnSpc>
          <a:spcPct val="90000"/>
        </a:lnSpc>
        <a:spcBef>
          <a:spcPts val="1968"/>
        </a:spcBef>
        <a:buClr>
          <a:schemeClr val="accent1"/>
        </a:buClr>
        <a:buFont typeface="Arial"/>
        <a:buChar char="–"/>
        <a:defRPr sz="2800" kern="1200">
          <a:solidFill>
            <a:schemeClr val="tx1"/>
          </a:solidFill>
          <a:latin typeface="Adobe Garamond Pro"/>
          <a:ea typeface="+mn-ea"/>
          <a:cs typeface="Adobe Garamond Pro"/>
        </a:defRPr>
      </a:lvl2pPr>
      <a:lvl3pPr marL="1143000" indent="-228600" algn="l" defTabSz="457200" rtl="0" eaLnBrk="1" latinLnBrk="0" hangingPunct="1">
        <a:lnSpc>
          <a:spcPct val="90000"/>
        </a:lnSpc>
        <a:spcBef>
          <a:spcPts val="1968"/>
        </a:spcBef>
        <a:buClr>
          <a:schemeClr val="accent1"/>
        </a:buClr>
        <a:buFont typeface="Arial"/>
        <a:buChar char="•"/>
        <a:defRPr sz="2400" kern="1200">
          <a:solidFill>
            <a:schemeClr val="tx1"/>
          </a:solidFill>
          <a:latin typeface="Adobe Garamond Pro"/>
          <a:ea typeface="+mn-ea"/>
          <a:cs typeface="Adobe Garamond Pro"/>
        </a:defRPr>
      </a:lvl3pPr>
      <a:lvl4pPr marL="16002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4pPr>
      <a:lvl5pPr marL="20574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marL="52069" lvl="0" defTabSz="914400">
              <a:lnSpc>
                <a:spcPct val="100000"/>
              </a:lnSpc>
              <a:spcBef>
                <a:spcPts val="0"/>
              </a:spcBef>
            </a:pPr>
            <a:br>
              <a:rPr lang="en-US" dirty="0">
                <a:cs typeface="Arial"/>
              </a:rPr>
            </a:br>
            <a:br>
              <a:rPr lang="en-US" dirty="0">
                <a:cs typeface="Arial"/>
              </a:rPr>
            </a:br>
            <a:br>
              <a:rPr lang="en-US" dirty="0">
                <a:cs typeface="Arial"/>
              </a:rPr>
            </a:br>
            <a:br>
              <a:rPr lang="en-US" dirty="0">
                <a:cs typeface="Arial"/>
              </a:rPr>
            </a:br>
            <a:br>
              <a:rPr lang="en-US" dirty="0">
                <a:cs typeface="Arial"/>
              </a:rPr>
            </a:br>
            <a:r>
              <a:rPr lang="en-US" sz="4000" b="0" spc="-25" dirty="0">
                <a:solidFill>
                  <a:srgbClr val="006666"/>
                </a:solidFill>
                <a:latin typeface="Arial"/>
                <a:ea typeface="+mn-ea"/>
                <a:cs typeface="Arial"/>
              </a:rPr>
              <a:t> </a:t>
            </a:r>
            <a:br>
              <a:rPr lang="en-US" sz="1000" b="0" dirty="0">
                <a:solidFill>
                  <a:prstClr val="black"/>
                </a:solidFill>
                <a:latin typeface="Calibri"/>
                <a:ea typeface="+mn-ea"/>
                <a:cs typeface="+mn-cs"/>
              </a:rPr>
            </a:br>
            <a:br>
              <a:rPr lang="en-US" sz="1000" b="0" dirty="0">
                <a:solidFill>
                  <a:prstClr val="black"/>
                </a:solidFill>
                <a:latin typeface="Calibri"/>
                <a:ea typeface="+mn-ea"/>
                <a:cs typeface="+mn-cs"/>
              </a:rPr>
            </a:br>
            <a:br>
              <a:rPr lang="en-US" sz="1000" b="0" dirty="0">
                <a:solidFill>
                  <a:prstClr val="black"/>
                </a:solidFill>
                <a:latin typeface="Calibri"/>
                <a:ea typeface="+mn-ea"/>
                <a:cs typeface="+mn-cs"/>
              </a:rPr>
            </a:br>
            <a:br>
              <a:rPr lang="en-US" sz="1000" b="0" dirty="0">
                <a:solidFill>
                  <a:prstClr val="black"/>
                </a:solidFill>
                <a:latin typeface="Calibri"/>
                <a:ea typeface="+mn-ea"/>
                <a:cs typeface="+mn-cs"/>
              </a:rPr>
            </a:br>
            <a:br>
              <a:rPr lang="en-US" sz="1000" b="0" dirty="0">
                <a:solidFill>
                  <a:prstClr val="black"/>
                </a:solidFill>
                <a:latin typeface="Calibri"/>
                <a:ea typeface="+mn-ea"/>
                <a:cs typeface="+mn-cs"/>
              </a:rPr>
            </a:br>
            <a:br>
              <a:rPr lang="en-US" sz="1000" b="0" dirty="0">
                <a:solidFill>
                  <a:prstClr val="black"/>
                </a:solidFill>
                <a:latin typeface="Calibri"/>
                <a:ea typeface="+mn-ea"/>
                <a:cs typeface="+mn-cs"/>
              </a:rPr>
            </a:br>
            <a:br>
              <a:rPr lang="en-US" sz="1000" b="0" dirty="0">
                <a:solidFill>
                  <a:prstClr val="black"/>
                </a:solidFill>
                <a:latin typeface="Calibri"/>
                <a:ea typeface="+mn-ea"/>
                <a:cs typeface="+mn-cs"/>
              </a:rPr>
            </a:br>
            <a:br>
              <a:rPr lang="en-US" sz="1000" b="0" dirty="0">
                <a:solidFill>
                  <a:prstClr val="black"/>
                </a:solidFill>
                <a:latin typeface="Calibri"/>
                <a:ea typeface="+mn-ea"/>
                <a:cs typeface="+mn-cs"/>
              </a:rPr>
            </a:br>
            <a:br>
              <a:rPr lang="en-US" sz="4000" b="0" dirty="0">
                <a:solidFill>
                  <a:schemeClr val="accent2"/>
                </a:solidFill>
                <a:latin typeface="Arial"/>
                <a:cs typeface="Arial"/>
              </a:rPr>
            </a:br>
            <a:br>
              <a:rPr lang="en-US" sz="1000" b="0" dirty="0">
                <a:solidFill>
                  <a:schemeClr val="accent2"/>
                </a:solidFill>
                <a:latin typeface="Calibri"/>
                <a:ea typeface="+mn-ea"/>
                <a:cs typeface="+mn-cs"/>
              </a:rPr>
            </a:br>
            <a:br>
              <a:rPr lang="en-US" sz="1000" b="0" dirty="0">
                <a:solidFill>
                  <a:prstClr val="black"/>
                </a:solidFill>
                <a:latin typeface="Calibri"/>
                <a:ea typeface="+mn-ea"/>
                <a:cs typeface="+mn-cs"/>
              </a:rPr>
            </a:br>
            <a:br>
              <a:rPr lang="en-US" sz="1100" b="0" dirty="0">
                <a:solidFill>
                  <a:prstClr val="black"/>
                </a:solidFill>
                <a:latin typeface="Calibri"/>
                <a:ea typeface="+mn-ea"/>
                <a:cs typeface="+mn-cs"/>
              </a:rPr>
            </a:br>
            <a:endParaRPr lang="en-US" dirty="0"/>
          </a:p>
        </p:txBody>
      </p:sp>
      <p:sp>
        <p:nvSpPr>
          <p:cNvPr id="3" name="Subtitle 2"/>
          <p:cNvSpPr>
            <a:spLocks noGrp="1"/>
          </p:cNvSpPr>
          <p:nvPr>
            <p:ph type="subTitle" idx="1"/>
          </p:nvPr>
        </p:nvSpPr>
        <p:spPr>
          <a:xfrm>
            <a:off x="154546" y="3194460"/>
            <a:ext cx="8989454" cy="2407850"/>
          </a:xfrm>
        </p:spPr>
        <p:txBody>
          <a:bodyPr>
            <a:normAutofit/>
          </a:bodyPr>
          <a:lstStyle/>
          <a:p>
            <a:pPr>
              <a:spcBef>
                <a:spcPts val="0"/>
              </a:spcBef>
              <a:spcAft>
                <a:spcPts val="300"/>
              </a:spcAft>
            </a:pPr>
            <a:r>
              <a:rPr lang="en-US" sz="3400" b="1" spc="-25" dirty="0">
                <a:solidFill>
                  <a:srgbClr val="006FC0"/>
                </a:solidFill>
                <a:latin typeface="Verdana"/>
              </a:rPr>
              <a:t>Born at the Right Place: </a:t>
            </a:r>
          </a:p>
          <a:p>
            <a:pPr>
              <a:spcBef>
                <a:spcPts val="0"/>
              </a:spcBef>
              <a:spcAft>
                <a:spcPts val="300"/>
              </a:spcAft>
            </a:pPr>
            <a:r>
              <a:rPr lang="en-US" sz="3400" b="1" spc="-25" dirty="0">
                <a:solidFill>
                  <a:srgbClr val="006FC0"/>
                </a:solidFill>
                <a:latin typeface="Verdana"/>
              </a:rPr>
              <a:t>Reducing Very Low Birth Weight Infant Deliveries in Non-Tertiary Care Hospitals</a:t>
            </a:r>
          </a:p>
        </p:txBody>
      </p:sp>
      <p:pic>
        <p:nvPicPr>
          <p:cNvPr id="5" name="Picture 4" descr="Newborn yawning in hospital bassinet">
            <a:extLst>
              <a:ext uri="{FF2B5EF4-FFF2-40B4-BE49-F238E27FC236}">
                <a16:creationId xmlns:a16="http://schemas.microsoft.com/office/drawing/2014/main" id="{451602C2-1061-5309-EC42-3A85D9B76C47}"/>
              </a:ext>
            </a:extLst>
          </p:cNvPr>
          <p:cNvPicPr>
            <a:picLocks noChangeAspect="1"/>
          </p:cNvPicPr>
          <p:nvPr/>
        </p:nvPicPr>
        <p:blipFill>
          <a:blip r:embed="rId3"/>
          <a:stretch>
            <a:fillRect/>
          </a:stretch>
        </p:blipFill>
        <p:spPr>
          <a:xfrm>
            <a:off x="5513034" y="258776"/>
            <a:ext cx="3268657" cy="25448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descr="Guy kissing a baby">
            <a:extLst>
              <a:ext uri="{FF2B5EF4-FFF2-40B4-BE49-F238E27FC236}">
                <a16:creationId xmlns:a16="http://schemas.microsoft.com/office/drawing/2014/main" id="{979D53FC-B85C-B06D-9B4C-37BB77BCD86F}"/>
              </a:ext>
            </a:extLst>
          </p:cNvPr>
          <p:cNvPicPr>
            <a:picLocks noChangeAspect="1"/>
          </p:cNvPicPr>
          <p:nvPr/>
        </p:nvPicPr>
        <p:blipFill>
          <a:blip r:embed="rId4"/>
          <a:stretch>
            <a:fillRect/>
          </a:stretch>
        </p:blipFill>
        <p:spPr>
          <a:xfrm>
            <a:off x="0" y="851647"/>
            <a:ext cx="3023890" cy="20179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descr="Two people holding baby">
            <a:extLst>
              <a:ext uri="{FF2B5EF4-FFF2-40B4-BE49-F238E27FC236}">
                <a16:creationId xmlns:a16="http://schemas.microsoft.com/office/drawing/2014/main" id="{FB182718-A6CB-AFB6-6E8E-06CC8A9FC675}"/>
              </a:ext>
            </a:extLst>
          </p:cNvPr>
          <p:cNvPicPr>
            <a:picLocks noChangeAspect="1"/>
          </p:cNvPicPr>
          <p:nvPr/>
        </p:nvPicPr>
        <p:blipFill>
          <a:blip r:embed="rId5"/>
          <a:stretch>
            <a:fillRect/>
          </a:stretch>
        </p:blipFill>
        <p:spPr>
          <a:xfrm>
            <a:off x="2195814" y="453693"/>
            <a:ext cx="3493698" cy="233192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descr="Woman holding newborn baby">
            <a:extLst>
              <a:ext uri="{FF2B5EF4-FFF2-40B4-BE49-F238E27FC236}">
                <a16:creationId xmlns:a16="http://schemas.microsoft.com/office/drawing/2014/main" id="{BBFF4482-F358-835E-7C7A-7D23B31D8AA0}"/>
              </a:ext>
            </a:extLst>
          </p:cNvPr>
          <p:cNvPicPr>
            <a:picLocks noChangeAspect="1"/>
          </p:cNvPicPr>
          <p:nvPr/>
        </p:nvPicPr>
        <p:blipFill>
          <a:blip r:embed="rId6"/>
          <a:stretch>
            <a:fillRect/>
          </a:stretch>
        </p:blipFill>
        <p:spPr>
          <a:xfrm>
            <a:off x="4985681" y="876843"/>
            <a:ext cx="1345748" cy="20179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19030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3EE7-EBB8-6C19-0843-8989F904E793}"/>
              </a:ext>
            </a:extLst>
          </p:cNvPr>
          <p:cNvSpPr>
            <a:spLocks noGrp="1"/>
          </p:cNvSpPr>
          <p:nvPr>
            <p:ph type="title"/>
          </p:nvPr>
        </p:nvSpPr>
        <p:spPr>
          <a:xfrm>
            <a:off x="457200" y="0"/>
            <a:ext cx="8229600" cy="1143000"/>
          </a:xfrm>
        </p:spPr>
        <p:txBody>
          <a:bodyPr/>
          <a:lstStyle/>
          <a:p>
            <a:r>
              <a:rPr lang="en-US" dirty="0"/>
              <a:t>Special Acknowledgements</a:t>
            </a:r>
          </a:p>
        </p:txBody>
      </p:sp>
      <p:graphicFrame>
        <p:nvGraphicFramePr>
          <p:cNvPr id="3" name="Table 2">
            <a:extLst>
              <a:ext uri="{FF2B5EF4-FFF2-40B4-BE49-F238E27FC236}">
                <a16:creationId xmlns:a16="http://schemas.microsoft.com/office/drawing/2014/main" id="{1884055C-E6F8-DF61-7885-DEE7752DD7F8}"/>
              </a:ext>
            </a:extLst>
          </p:cNvPr>
          <p:cNvGraphicFramePr>
            <a:graphicFrameLocks noGrp="1"/>
          </p:cNvGraphicFramePr>
          <p:nvPr>
            <p:extLst>
              <p:ext uri="{D42A27DB-BD31-4B8C-83A1-F6EECF244321}">
                <p14:modId xmlns:p14="http://schemas.microsoft.com/office/powerpoint/2010/main" val="46100287"/>
              </p:ext>
            </p:extLst>
          </p:nvPr>
        </p:nvGraphicFramePr>
        <p:xfrm>
          <a:off x="344214" y="971062"/>
          <a:ext cx="8455572" cy="5186337"/>
        </p:xfrm>
        <a:graphic>
          <a:graphicData uri="http://schemas.openxmlformats.org/drawingml/2006/table">
            <a:tbl>
              <a:tblPr firstRow="1" firstCol="1" bandRow="1">
                <a:tableStyleId>{22838BEF-8BB2-4498-84A7-C5851F593DF1}</a:tableStyleId>
              </a:tblPr>
              <a:tblGrid>
                <a:gridCol w="2298132">
                  <a:extLst>
                    <a:ext uri="{9D8B030D-6E8A-4147-A177-3AD203B41FA5}">
                      <a16:colId xmlns:a16="http://schemas.microsoft.com/office/drawing/2014/main" val="215014246"/>
                    </a:ext>
                  </a:extLst>
                </a:gridCol>
                <a:gridCol w="2443583">
                  <a:extLst>
                    <a:ext uri="{9D8B030D-6E8A-4147-A177-3AD203B41FA5}">
                      <a16:colId xmlns:a16="http://schemas.microsoft.com/office/drawing/2014/main" val="1889625605"/>
                    </a:ext>
                  </a:extLst>
                </a:gridCol>
                <a:gridCol w="1621699">
                  <a:extLst>
                    <a:ext uri="{9D8B030D-6E8A-4147-A177-3AD203B41FA5}">
                      <a16:colId xmlns:a16="http://schemas.microsoft.com/office/drawing/2014/main" val="4162453994"/>
                    </a:ext>
                  </a:extLst>
                </a:gridCol>
                <a:gridCol w="2092158">
                  <a:extLst>
                    <a:ext uri="{9D8B030D-6E8A-4147-A177-3AD203B41FA5}">
                      <a16:colId xmlns:a16="http://schemas.microsoft.com/office/drawing/2014/main" val="3370060058"/>
                    </a:ext>
                  </a:extLst>
                </a:gridCol>
              </a:tblGrid>
              <a:tr h="300837">
                <a:tc gridSpan="3">
                  <a:txBody>
                    <a:bodyPr/>
                    <a:lstStyle/>
                    <a:p>
                      <a:pPr marL="0" marR="0" algn="ctr">
                        <a:spcBef>
                          <a:spcPts val="0"/>
                        </a:spcBef>
                        <a:spcAft>
                          <a:spcPts val="0"/>
                        </a:spcAft>
                      </a:pPr>
                      <a:r>
                        <a:rPr lang="en-US" sz="1600" kern="100" dirty="0">
                          <a:effectLst/>
                        </a:rPr>
                        <a:t>Individuals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494" marR="46494"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endParaRPr lang="en-US"/>
                    </a:p>
                  </a:txBody>
                  <a:tcPr/>
                </a:tc>
                <a:tc hMerge="1">
                  <a:txBody>
                    <a:bodyPr/>
                    <a:lstStyle/>
                    <a:p>
                      <a:endParaRPr lang="en-US"/>
                    </a:p>
                  </a:txBody>
                  <a:tcPr/>
                </a:tc>
                <a:tc>
                  <a:txBody>
                    <a:bodyPr/>
                    <a:lstStyle/>
                    <a:p>
                      <a:pPr marL="0" marR="0" algn="l">
                        <a:spcBef>
                          <a:spcPts val="0"/>
                        </a:spcBef>
                        <a:spcAft>
                          <a:spcPts val="0"/>
                        </a:spcAft>
                      </a:pPr>
                      <a:r>
                        <a:rPr lang="en-US" sz="1800" kern="100" dirty="0">
                          <a:effectLst/>
                        </a:rPr>
                        <a:t>Institutions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494" marR="46494"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631175843"/>
                  </a:ext>
                </a:extLst>
              </a:tr>
              <a:tr h="4686797">
                <a:tc>
                  <a:txBody>
                    <a:bodyPr/>
                    <a:lstStyle/>
                    <a:p>
                      <a:pPr marL="0" marR="0">
                        <a:lnSpc>
                          <a:spcPct val="107000"/>
                        </a:lnSpc>
                        <a:spcBef>
                          <a:spcPts val="0"/>
                        </a:spcBef>
                        <a:spcAft>
                          <a:spcPts val="0"/>
                        </a:spcAft>
                        <a:tabLst>
                          <a:tab pos="1219200" algn="l"/>
                        </a:tabLst>
                      </a:pPr>
                      <a:r>
                        <a:rPr lang="en-US" sz="1200" b="0" kern="100" dirty="0" err="1">
                          <a:effectLst/>
                        </a:rPr>
                        <a:t>Aliff</a:t>
                      </a:r>
                      <a:r>
                        <a:rPr lang="en-US" sz="1200" b="0" kern="100" dirty="0">
                          <a:effectLst/>
                        </a:rPr>
                        <a:t>, Dara +</a:t>
                      </a:r>
                    </a:p>
                    <a:p>
                      <a:pPr marL="0" marR="0">
                        <a:lnSpc>
                          <a:spcPct val="107000"/>
                        </a:lnSpc>
                        <a:spcBef>
                          <a:spcPts val="0"/>
                        </a:spcBef>
                        <a:spcAft>
                          <a:spcPts val="0"/>
                        </a:spcAft>
                        <a:tabLst>
                          <a:tab pos="1219200" algn="l"/>
                        </a:tabLst>
                      </a:pPr>
                      <a:r>
                        <a:rPr lang="en-US" sz="1200" b="0" kern="100" dirty="0">
                          <a:effectLst/>
                        </a:rPr>
                        <a:t>Allen, Stacie *</a:t>
                      </a:r>
                    </a:p>
                    <a:p>
                      <a:pPr marL="0" marR="0">
                        <a:lnSpc>
                          <a:spcPct val="107000"/>
                        </a:lnSpc>
                        <a:spcBef>
                          <a:spcPts val="0"/>
                        </a:spcBef>
                        <a:spcAft>
                          <a:spcPts val="0"/>
                        </a:spcAft>
                        <a:tabLst>
                          <a:tab pos="1219200" algn="l"/>
                        </a:tabLst>
                      </a:pPr>
                      <a:r>
                        <a:rPr lang="en-US" sz="1200" b="0" kern="100" dirty="0">
                          <a:effectLst/>
                        </a:rPr>
                        <a:t>Anderson, Timothy</a:t>
                      </a:r>
                    </a:p>
                    <a:p>
                      <a:pPr marL="0" marR="0">
                        <a:lnSpc>
                          <a:spcPct val="107000"/>
                        </a:lnSpc>
                        <a:spcBef>
                          <a:spcPts val="0"/>
                        </a:spcBef>
                        <a:spcAft>
                          <a:spcPts val="0"/>
                        </a:spcAft>
                        <a:tabLst>
                          <a:tab pos="1219200" algn="l"/>
                        </a:tabLst>
                      </a:pPr>
                      <a:r>
                        <a:rPr lang="en-US" sz="1200" b="0" kern="100" dirty="0">
                          <a:effectLst/>
                        </a:rPr>
                        <a:t>Atkins, Amy +</a:t>
                      </a:r>
                    </a:p>
                    <a:p>
                      <a:pPr marL="0" marR="0">
                        <a:lnSpc>
                          <a:spcPct val="107000"/>
                        </a:lnSpc>
                        <a:spcBef>
                          <a:spcPts val="0"/>
                        </a:spcBef>
                        <a:spcAft>
                          <a:spcPts val="0"/>
                        </a:spcAft>
                        <a:tabLst>
                          <a:tab pos="1219200" algn="l"/>
                        </a:tabLst>
                      </a:pPr>
                      <a:r>
                        <a:rPr lang="en-US" sz="1200" b="0" kern="100" dirty="0">
                          <a:effectLst/>
                        </a:rPr>
                        <a:t>Baber, Anastasia *</a:t>
                      </a:r>
                    </a:p>
                    <a:p>
                      <a:pPr marL="0" marR="0">
                        <a:lnSpc>
                          <a:spcPct val="107000"/>
                        </a:lnSpc>
                        <a:spcBef>
                          <a:spcPts val="0"/>
                        </a:spcBef>
                        <a:spcAft>
                          <a:spcPts val="0"/>
                        </a:spcAft>
                        <a:tabLst>
                          <a:tab pos="1219200" algn="l"/>
                        </a:tabLst>
                      </a:pPr>
                      <a:r>
                        <a:rPr lang="en-US" sz="1200" b="0" kern="100" dirty="0">
                          <a:effectLst/>
                        </a:rPr>
                        <a:t>Belin, Leigh *</a:t>
                      </a:r>
                    </a:p>
                    <a:p>
                      <a:pPr marL="0" marR="0">
                        <a:lnSpc>
                          <a:spcPct val="107000"/>
                        </a:lnSpc>
                        <a:spcBef>
                          <a:spcPts val="0"/>
                        </a:spcBef>
                        <a:spcAft>
                          <a:spcPts val="0"/>
                        </a:spcAft>
                        <a:tabLst>
                          <a:tab pos="1219200" algn="l"/>
                        </a:tabLst>
                      </a:pPr>
                      <a:r>
                        <a:rPr lang="en-US" sz="1200" b="0" kern="100" dirty="0">
                          <a:effectLst/>
                        </a:rPr>
                        <a:t>Brant, Richard</a:t>
                      </a:r>
                    </a:p>
                    <a:p>
                      <a:pPr marL="0" marR="0">
                        <a:lnSpc>
                          <a:spcPct val="107000"/>
                        </a:lnSpc>
                        <a:spcBef>
                          <a:spcPts val="0"/>
                        </a:spcBef>
                        <a:spcAft>
                          <a:spcPts val="0"/>
                        </a:spcAft>
                        <a:tabLst>
                          <a:tab pos="1219200" algn="l"/>
                        </a:tabLst>
                      </a:pPr>
                      <a:r>
                        <a:rPr lang="en-US" sz="1200" b="0" kern="100" dirty="0" err="1">
                          <a:effectLst/>
                        </a:rPr>
                        <a:t>Breyel</a:t>
                      </a:r>
                      <a:r>
                        <a:rPr lang="en-US" sz="1200" b="0" kern="100" dirty="0">
                          <a:effectLst/>
                        </a:rPr>
                        <a:t>, Janine</a:t>
                      </a:r>
                    </a:p>
                    <a:p>
                      <a:pPr marL="0" marR="0">
                        <a:lnSpc>
                          <a:spcPct val="107000"/>
                        </a:lnSpc>
                        <a:spcBef>
                          <a:spcPts val="0"/>
                        </a:spcBef>
                        <a:spcAft>
                          <a:spcPts val="0"/>
                        </a:spcAft>
                        <a:tabLst>
                          <a:tab pos="1219200" algn="l"/>
                        </a:tabLst>
                      </a:pPr>
                      <a:r>
                        <a:rPr lang="en-US" sz="1200" b="0" kern="100" dirty="0">
                          <a:effectLst/>
                        </a:rPr>
                        <a:t>Brindle, Shawnee</a:t>
                      </a:r>
                    </a:p>
                    <a:p>
                      <a:pPr marL="0" marR="0">
                        <a:lnSpc>
                          <a:spcPct val="107000"/>
                        </a:lnSpc>
                        <a:spcBef>
                          <a:spcPts val="0"/>
                        </a:spcBef>
                        <a:spcAft>
                          <a:spcPts val="0"/>
                        </a:spcAft>
                        <a:tabLst>
                          <a:tab pos="1219200" algn="l"/>
                        </a:tabLst>
                      </a:pPr>
                      <a:r>
                        <a:rPr lang="en-US" sz="1200" b="0" kern="100" dirty="0">
                          <a:effectLst/>
                        </a:rPr>
                        <a:t>Burley, Clinton *</a:t>
                      </a:r>
                    </a:p>
                    <a:p>
                      <a:pPr marL="0" marR="0">
                        <a:lnSpc>
                          <a:spcPct val="107000"/>
                        </a:lnSpc>
                        <a:spcBef>
                          <a:spcPts val="0"/>
                        </a:spcBef>
                        <a:spcAft>
                          <a:spcPts val="0"/>
                        </a:spcAft>
                        <a:tabLst>
                          <a:tab pos="1219200" algn="l"/>
                        </a:tabLst>
                      </a:pPr>
                      <a:r>
                        <a:rPr lang="en-US" sz="1200" b="0" kern="100" dirty="0">
                          <a:effectLst/>
                        </a:rPr>
                        <a:t>Ceci, Mandy *</a:t>
                      </a:r>
                    </a:p>
                    <a:p>
                      <a:pPr marL="0" marR="0">
                        <a:lnSpc>
                          <a:spcPct val="107000"/>
                        </a:lnSpc>
                        <a:spcBef>
                          <a:spcPts val="0"/>
                        </a:spcBef>
                        <a:spcAft>
                          <a:spcPts val="0"/>
                        </a:spcAft>
                        <a:tabLst>
                          <a:tab pos="1219200" algn="l"/>
                        </a:tabLst>
                      </a:pPr>
                      <a:r>
                        <a:rPr lang="en-US" sz="1200" b="0" kern="100" dirty="0">
                          <a:effectLst/>
                        </a:rPr>
                        <a:t>Chaney, Tonya +</a:t>
                      </a:r>
                    </a:p>
                    <a:p>
                      <a:pPr marL="0" marR="0">
                        <a:lnSpc>
                          <a:spcPct val="107000"/>
                        </a:lnSpc>
                        <a:spcBef>
                          <a:spcPts val="0"/>
                        </a:spcBef>
                        <a:spcAft>
                          <a:spcPts val="0"/>
                        </a:spcAft>
                        <a:tabLst>
                          <a:tab pos="1219200" algn="l"/>
                        </a:tabLst>
                      </a:pPr>
                      <a:r>
                        <a:rPr lang="en-US" sz="1200" b="0" kern="100" dirty="0">
                          <a:effectLst/>
                        </a:rPr>
                        <a:t>Christiansen, Matthew +</a:t>
                      </a:r>
                    </a:p>
                    <a:p>
                      <a:pPr marL="0" marR="0">
                        <a:lnSpc>
                          <a:spcPct val="107000"/>
                        </a:lnSpc>
                        <a:spcBef>
                          <a:spcPts val="0"/>
                        </a:spcBef>
                        <a:spcAft>
                          <a:spcPts val="0"/>
                        </a:spcAft>
                        <a:tabLst>
                          <a:tab pos="1219200" algn="l"/>
                        </a:tabLst>
                      </a:pPr>
                      <a:r>
                        <a:rPr lang="en-US" sz="1200" b="0" kern="100" dirty="0">
                          <a:effectLst/>
                        </a:rPr>
                        <a:t>Copenhaver, Elizabeth +</a:t>
                      </a:r>
                    </a:p>
                    <a:p>
                      <a:pPr marL="0" marR="0">
                        <a:lnSpc>
                          <a:spcPct val="107000"/>
                        </a:lnSpc>
                        <a:spcBef>
                          <a:spcPts val="0"/>
                        </a:spcBef>
                        <a:spcAft>
                          <a:spcPts val="0"/>
                        </a:spcAft>
                        <a:tabLst>
                          <a:tab pos="1219200" algn="l"/>
                        </a:tabLst>
                      </a:pPr>
                      <a:r>
                        <a:rPr lang="en-US" sz="1200" b="0" kern="100" dirty="0" err="1">
                          <a:effectLst/>
                        </a:rPr>
                        <a:t>Cremeans</a:t>
                      </a:r>
                      <a:r>
                        <a:rPr lang="en-US" sz="1200" b="0" kern="100" dirty="0">
                          <a:effectLst/>
                        </a:rPr>
                        <a:t>, Kelley</a:t>
                      </a:r>
                    </a:p>
                    <a:p>
                      <a:pPr marL="0" marR="0">
                        <a:lnSpc>
                          <a:spcPct val="107000"/>
                        </a:lnSpc>
                        <a:spcBef>
                          <a:spcPts val="0"/>
                        </a:spcBef>
                        <a:spcAft>
                          <a:spcPts val="0"/>
                        </a:spcAft>
                        <a:tabLst>
                          <a:tab pos="1219200" algn="l"/>
                        </a:tabLst>
                      </a:pPr>
                      <a:r>
                        <a:rPr lang="en-US" sz="1200" b="0" kern="100" dirty="0">
                          <a:effectLst/>
                        </a:rPr>
                        <a:t>Crews, Alyssa *</a:t>
                      </a:r>
                    </a:p>
                    <a:p>
                      <a:pPr marL="0" marR="0">
                        <a:lnSpc>
                          <a:spcPct val="107000"/>
                        </a:lnSpc>
                        <a:spcBef>
                          <a:spcPts val="0"/>
                        </a:spcBef>
                        <a:spcAft>
                          <a:spcPts val="0"/>
                        </a:spcAft>
                        <a:tabLst>
                          <a:tab pos="1219200" algn="l"/>
                        </a:tabLst>
                      </a:pPr>
                      <a:r>
                        <a:rPr lang="en-US" sz="1200" b="0" kern="100" dirty="0">
                          <a:effectLst/>
                        </a:rPr>
                        <a:t>Dameron, Luke +*</a:t>
                      </a:r>
                    </a:p>
                    <a:p>
                      <a:pPr marL="0" marR="0">
                        <a:lnSpc>
                          <a:spcPct val="107000"/>
                        </a:lnSpc>
                        <a:spcBef>
                          <a:spcPts val="0"/>
                        </a:spcBef>
                        <a:spcAft>
                          <a:spcPts val="0"/>
                        </a:spcAft>
                        <a:tabLst>
                          <a:tab pos="1219200" algn="l"/>
                        </a:tabLst>
                      </a:pPr>
                      <a:r>
                        <a:rPr lang="en-US" sz="1200" b="0" kern="100" dirty="0">
                          <a:effectLst/>
                        </a:rPr>
                        <a:t>Dawson, Martha</a:t>
                      </a:r>
                    </a:p>
                    <a:p>
                      <a:pPr marL="0" marR="0">
                        <a:lnSpc>
                          <a:spcPct val="107000"/>
                        </a:lnSpc>
                        <a:spcBef>
                          <a:spcPts val="0"/>
                        </a:spcBef>
                        <a:spcAft>
                          <a:spcPts val="0"/>
                        </a:spcAft>
                        <a:tabLst>
                          <a:tab pos="1219200" algn="l"/>
                        </a:tabLst>
                      </a:pPr>
                      <a:r>
                        <a:rPr lang="en-US" sz="1200" b="0" kern="100" dirty="0" err="1">
                          <a:effectLst/>
                        </a:rPr>
                        <a:t>Didden</a:t>
                      </a:r>
                      <a:r>
                        <a:rPr lang="en-US" sz="1200" b="0" kern="100" dirty="0">
                          <a:effectLst/>
                        </a:rPr>
                        <a:t>, David +</a:t>
                      </a:r>
                    </a:p>
                    <a:p>
                      <a:pPr marL="0" marR="0">
                        <a:lnSpc>
                          <a:spcPct val="107000"/>
                        </a:lnSpc>
                        <a:spcBef>
                          <a:spcPts val="0"/>
                        </a:spcBef>
                        <a:spcAft>
                          <a:spcPts val="0"/>
                        </a:spcAft>
                        <a:tabLst>
                          <a:tab pos="1219200" algn="l"/>
                        </a:tabLst>
                      </a:pPr>
                      <a:r>
                        <a:rPr lang="en-US" sz="1200" b="0" kern="100" dirty="0">
                          <a:effectLst/>
                        </a:rPr>
                        <a:t>Evans, Joseph +</a:t>
                      </a:r>
                    </a:p>
                    <a:p>
                      <a:pPr marL="0" marR="0">
                        <a:lnSpc>
                          <a:spcPct val="107000"/>
                        </a:lnSpc>
                        <a:spcBef>
                          <a:spcPts val="0"/>
                        </a:spcBef>
                        <a:spcAft>
                          <a:spcPts val="0"/>
                        </a:spcAft>
                        <a:tabLst>
                          <a:tab pos="1219200" algn="l"/>
                        </a:tabLst>
                      </a:pPr>
                      <a:r>
                        <a:rPr lang="en-US" sz="1200" b="0" kern="100" dirty="0" err="1">
                          <a:effectLst/>
                        </a:rPr>
                        <a:t>Farry</a:t>
                      </a:r>
                      <a:r>
                        <a:rPr lang="en-US" sz="1200" b="0" kern="100" dirty="0">
                          <a:effectLst/>
                        </a:rPr>
                        <a:t>, Kimberly +</a:t>
                      </a:r>
                    </a:p>
                    <a:p>
                      <a:pPr marL="0" marR="0">
                        <a:lnSpc>
                          <a:spcPct val="107000"/>
                        </a:lnSpc>
                        <a:spcBef>
                          <a:spcPts val="0"/>
                        </a:spcBef>
                        <a:spcAft>
                          <a:spcPts val="0"/>
                        </a:spcAft>
                        <a:tabLst>
                          <a:tab pos="1219200" algn="l"/>
                        </a:tabLst>
                      </a:pPr>
                      <a:r>
                        <a:rPr lang="en-US" sz="1200" b="0" kern="100" dirty="0" err="1">
                          <a:effectLst/>
                        </a:rPr>
                        <a:t>Frohna</a:t>
                      </a:r>
                      <a:r>
                        <a:rPr lang="en-US" sz="1200" b="0" kern="100" dirty="0">
                          <a:effectLst/>
                        </a:rPr>
                        <a:t>, John +</a:t>
                      </a:r>
                    </a:p>
                    <a:p>
                      <a:pPr marL="0" marR="0">
                        <a:lnSpc>
                          <a:spcPct val="107000"/>
                        </a:lnSpc>
                        <a:spcBef>
                          <a:spcPts val="0"/>
                        </a:spcBef>
                        <a:spcAft>
                          <a:spcPts val="0"/>
                        </a:spcAft>
                        <a:tabLst>
                          <a:tab pos="1219200" algn="l"/>
                        </a:tabLst>
                      </a:pPr>
                      <a:r>
                        <a:rPr lang="en-US" sz="1200" b="0" kern="100" dirty="0">
                          <a:effectLst/>
                        </a:rPr>
                        <a:t>Garris, Shauna</a:t>
                      </a:r>
                    </a:p>
                    <a:p>
                      <a:pPr marL="0" marR="0">
                        <a:lnSpc>
                          <a:spcPct val="107000"/>
                        </a:lnSpc>
                        <a:spcBef>
                          <a:spcPts val="0"/>
                        </a:spcBef>
                        <a:spcAft>
                          <a:spcPts val="0"/>
                        </a:spcAft>
                        <a:tabLst>
                          <a:tab pos="1219200" algn="l"/>
                        </a:tabLst>
                      </a:pPr>
                      <a:r>
                        <a:rPr lang="en-US" sz="1200" b="0" kern="100" dirty="0" err="1">
                          <a:effectLst/>
                        </a:rPr>
                        <a:t>Gunasekaren</a:t>
                      </a:r>
                      <a:r>
                        <a:rPr lang="en-US" sz="1200" b="0" kern="100" dirty="0">
                          <a:effectLst/>
                        </a:rPr>
                        <a:t>, Vignesh *</a:t>
                      </a:r>
                    </a:p>
                    <a:p>
                      <a:pPr marL="0" marR="0">
                        <a:lnSpc>
                          <a:spcPct val="107000"/>
                        </a:lnSpc>
                        <a:spcBef>
                          <a:spcPts val="0"/>
                        </a:spcBef>
                        <a:spcAft>
                          <a:spcPts val="0"/>
                        </a:spcAft>
                        <a:tabLst>
                          <a:tab pos="1219200" algn="l"/>
                        </a:tabLst>
                      </a:pPr>
                      <a:r>
                        <a:rPr lang="en-US" sz="1200" kern="100" dirty="0">
                          <a:effectLst/>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494" marR="46494"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a:lnSpc>
                          <a:spcPct val="107000"/>
                        </a:lnSpc>
                        <a:spcBef>
                          <a:spcPts val="0"/>
                        </a:spcBef>
                        <a:spcAft>
                          <a:spcPts val="0"/>
                        </a:spcAft>
                        <a:tabLst>
                          <a:tab pos="1219200" algn="l"/>
                        </a:tabLst>
                      </a:pPr>
                      <a:r>
                        <a:rPr lang="en-US" sz="1200" kern="100" dirty="0">
                          <a:effectLst/>
                        </a:rPr>
                        <a:t>Harlow, Misty *</a:t>
                      </a:r>
                    </a:p>
                    <a:p>
                      <a:pPr marL="0" marR="0">
                        <a:lnSpc>
                          <a:spcPct val="107000"/>
                        </a:lnSpc>
                        <a:spcBef>
                          <a:spcPts val="0"/>
                        </a:spcBef>
                        <a:spcAft>
                          <a:spcPts val="0"/>
                        </a:spcAft>
                        <a:tabLst>
                          <a:tab pos="1219200" algn="l"/>
                        </a:tabLst>
                      </a:pPr>
                      <a:r>
                        <a:rPr lang="en-US" sz="1200" kern="100" dirty="0">
                          <a:effectLst/>
                        </a:rPr>
                        <a:t>Hayes, Tammy *</a:t>
                      </a:r>
                    </a:p>
                    <a:p>
                      <a:pPr marL="0" marR="0">
                        <a:lnSpc>
                          <a:spcPct val="107000"/>
                        </a:lnSpc>
                        <a:spcBef>
                          <a:spcPts val="0"/>
                        </a:spcBef>
                        <a:spcAft>
                          <a:spcPts val="0"/>
                        </a:spcAft>
                        <a:tabLst>
                          <a:tab pos="1219200" algn="l"/>
                        </a:tabLst>
                      </a:pPr>
                      <a:r>
                        <a:rPr lang="en-US" sz="1200" kern="100" dirty="0">
                          <a:effectLst/>
                        </a:rPr>
                        <a:t>Hendrick, Kelly *</a:t>
                      </a:r>
                    </a:p>
                    <a:p>
                      <a:pPr marL="0" marR="0">
                        <a:lnSpc>
                          <a:spcPct val="107000"/>
                        </a:lnSpc>
                        <a:spcBef>
                          <a:spcPts val="0"/>
                        </a:spcBef>
                        <a:spcAft>
                          <a:spcPts val="0"/>
                        </a:spcAft>
                        <a:tabLst>
                          <a:tab pos="1219200" algn="l"/>
                        </a:tabLst>
                      </a:pPr>
                      <a:r>
                        <a:rPr lang="en-US" sz="1200" kern="100" dirty="0">
                          <a:effectLst/>
                        </a:rPr>
                        <a:t>Honaker, Matthew</a:t>
                      </a:r>
                    </a:p>
                    <a:p>
                      <a:pPr marL="0" marR="0">
                        <a:lnSpc>
                          <a:spcPct val="107000"/>
                        </a:lnSpc>
                        <a:spcBef>
                          <a:spcPts val="0"/>
                        </a:spcBef>
                        <a:spcAft>
                          <a:spcPts val="0"/>
                        </a:spcAft>
                        <a:tabLst>
                          <a:tab pos="1219200" algn="l"/>
                        </a:tabLst>
                      </a:pPr>
                      <a:r>
                        <a:rPr lang="en-US" sz="1200" kern="100" dirty="0">
                          <a:effectLst/>
                        </a:rPr>
                        <a:t>Irvin, Heather </a:t>
                      </a:r>
                    </a:p>
                    <a:p>
                      <a:pPr marL="0" marR="0">
                        <a:lnSpc>
                          <a:spcPct val="107000"/>
                        </a:lnSpc>
                        <a:spcBef>
                          <a:spcPts val="0"/>
                        </a:spcBef>
                        <a:spcAft>
                          <a:spcPts val="0"/>
                        </a:spcAft>
                        <a:tabLst>
                          <a:tab pos="1219200" algn="l"/>
                        </a:tabLst>
                      </a:pPr>
                      <a:r>
                        <a:rPr lang="en-US" sz="1200" kern="100" dirty="0">
                          <a:effectLst/>
                        </a:rPr>
                        <a:t>Jackson, Katana *</a:t>
                      </a:r>
                    </a:p>
                    <a:p>
                      <a:pPr marL="0" marR="0">
                        <a:lnSpc>
                          <a:spcPct val="107000"/>
                        </a:lnSpc>
                        <a:spcBef>
                          <a:spcPts val="0"/>
                        </a:spcBef>
                        <a:spcAft>
                          <a:spcPts val="0"/>
                        </a:spcAft>
                        <a:tabLst>
                          <a:tab pos="1219200" algn="l"/>
                        </a:tabLst>
                      </a:pPr>
                      <a:r>
                        <a:rPr lang="en-US" sz="1200" kern="100" dirty="0">
                          <a:effectLst/>
                        </a:rPr>
                        <a:t>Jamison, Marsha</a:t>
                      </a:r>
                    </a:p>
                    <a:p>
                      <a:pPr marL="0" marR="0">
                        <a:lnSpc>
                          <a:spcPct val="107000"/>
                        </a:lnSpc>
                        <a:spcBef>
                          <a:spcPts val="0"/>
                        </a:spcBef>
                        <a:spcAft>
                          <a:spcPts val="0"/>
                        </a:spcAft>
                        <a:tabLst>
                          <a:tab pos="1219200" algn="l"/>
                        </a:tabLst>
                      </a:pPr>
                      <a:r>
                        <a:rPr lang="en-US" sz="1200" kern="100" dirty="0">
                          <a:effectLst/>
                        </a:rPr>
                        <a:t>Jefferies, James +</a:t>
                      </a:r>
                    </a:p>
                    <a:p>
                      <a:pPr marL="0" marR="0">
                        <a:lnSpc>
                          <a:spcPct val="107000"/>
                        </a:lnSpc>
                        <a:spcBef>
                          <a:spcPts val="0"/>
                        </a:spcBef>
                        <a:spcAft>
                          <a:spcPts val="0"/>
                        </a:spcAft>
                        <a:tabLst>
                          <a:tab pos="1219200" algn="l"/>
                        </a:tabLst>
                      </a:pPr>
                      <a:r>
                        <a:rPr lang="en-US" sz="1200" kern="100" dirty="0">
                          <a:effectLst/>
                        </a:rPr>
                        <a:t>Jones, Valerie *</a:t>
                      </a:r>
                    </a:p>
                    <a:p>
                      <a:pPr marL="0" marR="0">
                        <a:lnSpc>
                          <a:spcPct val="107000"/>
                        </a:lnSpc>
                        <a:spcBef>
                          <a:spcPts val="0"/>
                        </a:spcBef>
                        <a:spcAft>
                          <a:spcPts val="0"/>
                        </a:spcAft>
                        <a:tabLst>
                          <a:tab pos="1219200" algn="l"/>
                        </a:tabLst>
                      </a:pPr>
                      <a:r>
                        <a:rPr lang="en-US" sz="1200" b="1" kern="100" dirty="0">
                          <a:effectLst/>
                        </a:rPr>
                        <a:t>Jude, David: QIAC Co-chair +</a:t>
                      </a:r>
                    </a:p>
                    <a:p>
                      <a:pPr marL="0" marR="0">
                        <a:lnSpc>
                          <a:spcPct val="107000"/>
                        </a:lnSpc>
                        <a:spcBef>
                          <a:spcPts val="0"/>
                        </a:spcBef>
                        <a:spcAft>
                          <a:spcPts val="0"/>
                        </a:spcAft>
                        <a:tabLst>
                          <a:tab pos="1219200" algn="l"/>
                        </a:tabLst>
                      </a:pPr>
                      <a:r>
                        <a:rPr lang="en-US" sz="1200" kern="100" dirty="0">
                          <a:effectLst/>
                        </a:rPr>
                        <a:t>Kwon, </a:t>
                      </a:r>
                      <a:r>
                        <a:rPr lang="en-US" sz="1200" kern="100" dirty="0" err="1">
                          <a:effectLst/>
                        </a:rPr>
                        <a:t>Byounjin</a:t>
                      </a:r>
                      <a:endParaRPr lang="en-US" sz="1200" kern="100" dirty="0">
                        <a:effectLst/>
                      </a:endParaRPr>
                    </a:p>
                    <a:p>
                      <a:pPr marL="0" marR="0">
                        <a:lnSpc>
                          <a:spcPct val="107000"/>
                        </a:lnSpc>
                        <a:spcBef>
                          <a:spcPts val="0"/>
                        </a:spcBef>
                        <a:spcAft>
                          <a:spcPts val="0"/>
                        </a:spcAft>
                        <a:tabLst>
                          <a:tab pos="1219200" algn="l"/>
                        </a:tabLst>
                      </a:pPr>
                      <a:r>
                        <a:rPr lang="en-US" sz="1200" kern="100" dirty="0">
                          <a:effectLst/>
                        </a:rPr>
                        <a:t>Lilly, Brian</a:t>
                      </a:r>
                    </a:p>
                    <a:p>
                      <a:pPr marL="0" marR="0">
                        <a:lnSpc>
                          <a:spcPct val="107000"/>
                        </a:lnSpc>
                        <a:spcBef>
                          <a:spcPts val="0"/>
                        </a:spcBef>
                        <a:spcAft>
                          <a:spcPts val="0"/>
                        </a:spcAft>
                        <a:tabLst>
                          <a:tab pos="1219200" algn="l"/>
                        </a:tabLst>
                      </a:pPr>
                      <a:r>
                        <a:rPr lang="en-US" sz="1200" kern="100" dirty="0">
                          <a:effectLst/>
                        </a:rPr>
                        <a:t>Lingenfelter, Brandon</a:t>
                      </a:r>
                    </a:p>
                    <a:p>
                      <a:pPr marL="0" marR="0">
                        <a:lnSpc>
                          <a:spcPct val="107000"/>
                        </a:lnSpc>
                        <a:spcBef>
                          <a:spcPts val="0"/>
                        </a:spcBef>
                        <a:spcAft>
                          <a:spcPts val="0"/>
                        </a:spcAft>
                        <a:tabLst>
                          <a:tab pos="1219200" algn="l"/>
                        </a:tabLst>
                      </a:pPr>
                      <a:r>
                        <a:rPr lang="en-US" sz="1200" b="1" kern="100" dirty="0">
                          <a:effectLst/>
                        </a:rPr>
                        <a:t>Maxwell, Stephan: QIAC Co-Chair +*</a:t>
                      </a:r>
                    </a:p>
                    <a:p>
                      <a:pPr marL="0" marR="0">
                        <a:lnSpc>
                          <a:spcPct val="107000"/>
                        </a:lnSpc>
                        <a:spcBef>
                          <a:spcPts val="0"/>
                        </a:spcBef>
                        <a:spcAft>
                          <a:spcPts val="0"/>
                        </a:spcAft>
                        <a:tabLst>
                          <a:tab pos="1219200" algn="l"/>
                        </a:tabLst>
                      </a:pPr>
                      <a:r>
                        <a:rPr lang="en-US" sz="1200" kern="100" dirty="0">
                          <a:effectLst/>
                        </a:rPr>
                        <a:t>Miller, Pamela *</a:t>
                      </a:r>
                    </a:p>
                    <a:p>
                      <a:pPr marL="0" marR="0">
                        <a:lnSpc>
                          <a:spcPct val="107000"/>
                        </a:lnSpc>
                        <a:spcBef>
                          <a:spcPts val="0"/>
                        </a:spcBef>
                        <a:spcAft>
                          <a:spcPts val="0"/>
                        </a:spcAft>
                        <a:tabLst>
                          <a:tab pos="1219200" algn="l"/>
                        </a:tabLst>
                      </a:pPr>
                      <a:r>
                        <a:rPr lang="en-US" sz="1200" kern="100" dirty="0">
                          <a:effectLst/>
                        </a:rPr>
                        <a:t>Mincy, Jacqueline *</a:t>
                      </a:r>
                    </a:p>
                    <a:p>
                      <a:pPr marL="0" marR="0">
                        <a:lnSpc>
                          <a:spcPct val="107000"/>
                        </a:lnSpc>
                        <a:spcBef>
                          <a:spcPts val="0"/>
                        </a:spcBef>
                        <a:spcAft>
                          <a:spcPts val="0"/>
                        </a:spcAft>
                        <a:tabLst>
                          <a:tab pos="1219200" algn="l"/>
                        </a:tabLst>
                      </a:pPr>
                      <a:r>
                        <a:rPr lang="en-US" sz="1200" kern="100" dirty="0" err="1">
                          <a:effectLst/>
                        </a:rPr>
                        <a:t>Mousattat</a:t>
                      </a:r>
                      <a:r>
                        <a:rPr lang="en-US" sz="1200" kern="100" dirty="0">
                          <a:effectLst/>
                        </a:rPr>
                        <a:t>, Youmna *</a:t>
                      </a:r>
                    </a:p>
                    <a:p>
                      <a:pPr marL="0" marR="0">
                        <a:lnSpc>
                          <a:spcPct val="107000"/>
                        </a:lnSpc>
                        <a:spcBef>
                          <a:spcPts val="0"/>
                        </a:spcBef>
                        <a:spcAft>
                          <a:spcPts val="0"/>
                        </a:spcAft>
                        <a:tabLst>
                          <a:tab pos="1219200" algn="l"/>
                        </a:tabLst>
                      </a:pPr>
                      <a:r>
                        <a:rPr lang="en-US" sz="1200" kern="100" dirty="0">
                          <a:effectLst/>
                        </a:rPr>
                        <a:t>Natalie Kemp</a:t>
                      </a:r>
                    </a:p>
                    <a:p>
                      <a:pPr marL="0" marR="0">
                        <a:lnSpc>
                          <a:spcPct val="107000"/>
                        </a:lnSpc>
                        <a:spcBef>
                          <a:spcPts val="0"/>
                        </a:spcBef>
                        <a:spcAft>
                          <a:spcPts val="0"/>
                        </a:spcAft>
                        <a:tabLst>
                          <a:tab pos="1219200" algn="l"/>
                        </a:tabLst>
                      </a:pPr>
                      <a:r>
                        <a:rPr lang="en-US" sz="1200" kern="100" dirty="0">
                          <a:effectLst/>
                        </a:rPr>
                        <a:t>Osborne, Shelly *</a:t>
                      </a:r>
                    </a:p>
                    <a:p>
                      <a:pPr marL="0" marR="0">
                        <a:lnSpc>
                          <a:spcPct val="107000"/>
                        </a:lnSpc>
                        <a:spcBef>
                          <a:spcPts val="0"/>
                        </a:spcBef>
                        <a:spcAft>
                          <a:spcPts val="0"/>
                        </a:spcAft>
                        <a:tabLst>
                          <a:tab pos="1219200" algn="l"/>
                        </a:tabLst>
                      </a:pPr>
                      <a:r>
                        <a:rPr lang="en-US" sz="1200" kern="100" dirty="0">
                          <a:effectLst/>
                        </a:rPr>
                        <a:t>Perkins, Lewis</a:t>
                      </a:r>
                    </a:p>
                    <a:p>
                      <a:pPr marL="0" marR="0">
                        <a:lnSpc>
                          <a:spcPct val="107000"/>
                        </a:lnSpc>
                        <a:spcBef>
                          <a:spcPts val="0"/>
                        </a:spcBef>
                        <a:spcAft>
                          <a:spcPts val="0"/>
                        </a:spcAft>
                        <a:tabLst>
                          <a:tab pos="1219200" algn="l"/>
                        </a:tabLst>
                      </a:pPr>
                      <a:r>
                        <a:rPr lang="en-US" sz="1200" kern="100" dirty="0">
                          <a:effectLst/>
                        </a:rPr>
                        <a:t>Pirie, Kathryn *</a:t>
                      </a:r>
                    </a:p>
                    <a:p>
                      <a:pPr marL="0" marR="0">
                        <a:lnSpc>
                          <a:spcPct val="107000"/>
                        </a:lnSpc>
                        <a:spcBef>
                          <a:spcPts val="0"/>
                        </a:spcBef>
                        <a:spcAft>
                          <a:spcPts val="0"/>
                        </a:spcAft>
                        <a:tabLst>
                          <a:tab pos="1219200" algn="l"/>
                        </a:tabLst>
                      </a:pPr>
                      <a:r>
                        <a:rPr lang="en-US" sz="1200" kern="100" dirty="0" err="1">
                          <a:effectLst/>
                        </a:rPr>
                        <a:t>Povroznik</a:t>
                      </a:r>
                      <a:r>
                        <a:rPr lang="en-US" sz="1200" kern="100" dirty="0">
                          <a:effectLst/>
                        </a:rPr>
                        <a:t>, Mark</a:t>
                      </a:r>
                    </a:p>
                    <a:p>
                      <a:pPr marL="0" marR="0">
                        <a:lnSpc>
                          <a:spcPct val="107000"/>
                        </a:lnSpc>
                        <a:spcBef>
                          <a:spcPts val="0"/>
                        </a:spcBef>
                        <a:spcAft>
                          <a:spcPts val="0"/>
                        </a:spcAft>
                        <a:tabLst>
                          <a:tab pos="1219200" algn="l"/>
                        </a:tabLst>
                      </a:pPr>
                      <a:r>
                        <a:rPr lang="en-US" sz="1200" kern="100" dirty="0">
                          <a:effectLst/>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494" marR="46494"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a:lnSpc>
                          <a:spcPct val="107000"/>
                        </a:lnSpc>
                        <a:spcBef>
                          <a:spcPts val="0"/>
                        </a:spcBef>
                        <a:spcAft>
                          <a:spcPts val="0"/>
                        </a:spcAft>
                        <a:tabLst>
                          <a:tab pos="1219200" algn="l"/>
                        </a:tabLst>
                      </a:pPr>
                      <a:r>
                        <a:rPr lang="en-US" sz="1200" kern="100" dirty="0">
                          <a:effectLst/>
                        </a:rPr>
                        <a:t>Richardson, Samantha</a:t>
                      </a:r>
                    </a:p>
                    <a:p>
                      <a:pPr marL="0" marR="0">
                        <a:lnSpc>
                          <a:spcPct val="107000"/>
                        </a:lnSpc>
                        <a:spcBef>
                          <a:spcPts val="0"/>
                        </a:spcBef>
                        <a:spcAft>
                          <a:spcPts val="0"/>
                        </a:spcAft>
                        <a:tabLst>
                          <a:tab pos="1219200" algn="l"/>
                        </a:tabLst>
                      </a:pPr>
                      <a:r>
                        <a:rPr lang="en-US" sz="1200" kern="100" dirty="0">
                          <a:effectLst/>
                        </a:rPr>
                        <a:t>Riley, Jennifer</a:t>
                      </a:r>
                    </a:p>
                    <a:p>
                      <a:pPr marL="0" marR="0">
                        <a:lnSpc>
                          <a:spcPct val="107000"/>
                        </a:lnSpc>
                        <a:spcBef>
                          <a:spcPts val="0"/>
                        </a:spcBef>
                        <a:spcAft>
                          <a:spcPts val="0"/>
                        </a:spcAft>
                        <a:tabLst>
                          <a:tab pos="1219200" algn="l"/>
                        </a:tabLst>
                      </a:pPr>
                      <a:r>
                        <a:rPr lang="en-US" sz="1200" kern="100" dirty="0">
                          <a:effectLst/>
                        </a:rPr>
                        <a:t>Riley, Melanie *</a:t>
                      </a:r>
                    </a:p>
                    <a:p>
                      <a:pPr marL="0" marR="0">
                        <a:lnSpc>
                          <a:spcPct val="107000"/>
                        </a:lnSpc>
                        <a:spcBef>
                          <a:spcPts val="0"/>
                        </a:spcBef>
                        <a:spcAft>
                          <a:spcPts val="0"/>
                        </a:spcAft>
                        <a:tabLst>
                          <a:tab pos="1219200" algn="l"/>
                        </a:tabLst>
                      </a:pPr>
                      <a:r>
                        <a:rPr lang="en-US" sz="1200" kern="100" dirty="0">
                          <a:effectLst/>
                        </a:rPr>
                        <a:t>Rowan, Shon +</a:t>
                      </a:r>
                    </a:p>
                    <a:p>
                      <a:pPr marL="0" marR="0">
                        <a:lnSpc>
                          <a:spcPct val="107000"/>
                        </a:lnSpc>
                        <a:spcBef>
                          <a:spcPts val="0"/>
                        </a:spcBef>
                        <a:spcAft>
                          <a:spcPts val="0"/>
                        </a:spcAft>
                        <a:tabLst>
                          <a:tab pos="1219200" algn="l"/>
                        </a:tabLst>
                      </a:pPr>
                      <a:r>
                        <a:rPr lang="en-US" sz="1200" kern="100" dirty="0">
                          <a:effectLst/>
                        </a:rPr>
                        <a:t>Schmitt, Maureen *</a:t>
                      </a:r>
                    </a:p>
                    <a:p>
                      <a:pPr marL="0" marR="0">
                        <a:lnSpc>
                          <a:spcPct val="107000"/>
                        </a:lnSpc>
                        <a:spcBef>
                          <a:spcPts val="0"/>
                        </a:spcBef>
                        <a:spcAft>
                          <a:spcPts val="0"/>
                        </a:spcAft>
                        <a:tabLst>
                          <a:tab pos="1219200" algn="l"/>
                        </a:tabLst>
                      </a:pPr>
                      <a:r>
                        <a:rPr lang="en-US" sz="1200" kern="100" dirty="0" err="1">
                          <a:effectLst/>
                        </a:rPr>
                        <a:t>Seamann</a:t>
                      </a:r>
                      <a:r>
                        <a:rPr lang="en-US" sz="1200" kern="100" dirty="0">
                          <a:effectLst/>
                        </a:rPr>
                        <a:t>, Paul *</a:t>
                      </a:r>
                    </a:p>
                    <a:p>
                      <a:pPr marL="0" marR="0">
                        <a:lnSpc>
                          <a:spcPct val="107000"/>
                        </a:lnSpc>
                        <a:spcBef>
                          <a:spcPts val="0"/>
                        </a:spcBef>
                        <a:spcAft>
                          <a:spcPts val="0"/>
                        </a:spcAft>
                        <a:tabLst>
                          <a:tab pos="1219200" algn="l"/>
                        </a:tabLst>
                      </a:pPr>
                      <a:r>
                        <a:rPr lang="en-US" sz="1200" kern="100" dirty="0">
                          <a:effectLst/>
                        </a:rPr>
                        <a:t>Siegel, Norman</a:t>
                      </a:r>
                    </a:p>
                    <a:p>
                      <a:pPr marL="0" marR="0">
                        <a:lnSpc>
                          <a:spcPct val="107000"/>
                        </a:lnSpc>
                        <a:spcBef>
                          <a:spcPts val="0"/>
                        </a:spcBef>
                        <a:spcAft>
                          <a:spcPts val="0"/>
                        </a:spcAft>
                        <a:tabLst>
                          <a:tab pos="1219200" algn="l"/>
                        </a:tabLst>
                      </a:pPr>
                      <a:r>
                        <a:rPr lang="en-US" sz="1200" kern="100" dirty="0" err="1">
                          <a:effectLst/>
                        </a:rPr>
                        <a:t>Sitler</a:t>
                      </a:r>
                      <a:r>
                        <a:rPr lang="en-US" sz="1200" kern="100" dirty="0">
                          <a:effectLst/>
                        </a:rPr>
                        <a:t>, Michael</a:t>
                      </a:r>
                    </a:p>
                    <a:p>
                      <a:pPr marL="0" marR="0">
                        <a:lnSpc>
                          <a:spcPct val="107000"/>
                        </a:lnSpc>
                        <a:spcBef>
                          <a:spcPts val="0"/>
                        </a:spcBef>
                        <a:spcAft>
                          <a:spcPts val="0"/>
                        </a:spcAft>
                        <a:tabLst>
                          <a:tab pos="1219200" algn="l"/>
                        </a:tabLst>
                      </a:pPr>
                      <a:r>
                        <a:rPr lang="en-US" sz="1200" kern="100" dirty="0">
                          <a:effectLst/>
                        </a:rPr>
                        <a:t>Sloane, Emily +</a:t>
                      </a:r>
                    </a:p>
                    <a:p>
                      <a:pPr marL="0" marR="0">
                        <a:lnSpc>
                          <a:spcPct val="107000"/>
                        </a:lnSpc>
                        <a:spcBef>
                          <a:spcPts val="0"/>
                        </a:spcBef>
                        <a:spcAft>
                          <a:spcPts val="0"/>
                        </a:spcAft>
                        <a:tabLst>
                          <a:tab pos="1219200" algn="l"/>
                        </a:tabLst>
                      </a:pPr>
                      <a:r>
                        <a:rPr lang="en-US" sz="1200" kern="100" dirty="0">
                          <a:effectLst/>
                        </a:rPr>
                        <a:t>Smart, Stephanie</a:t>
                      </a:r>
                    </a:p>
                    <a:p>
                      <a:pPr marL="0" marR="0">
                        <a:lnSpc>
                          <a:spcPct val="107000"/>
                        </a:lnSpc>
                        <a:spcBef>
                          <a:spcPts val="0"/>
                        </a:spcBef>
                        <a:spcAft>
                          <a:spcPts val="0"/>
                        </a:spcAft>
                        <a:tabLst>
                          <a:tab pos="1219200" algn="l"/>
                        </a:tabLst>
                      </a:pPr>
                      <a:r>
                        <a:rPr lang="en-US" sz="1200" kern="100" dirty="0">
                          <a:effectLst/>
                        </a:rPr>
                        <a:t>Smith, Cody +*</a:t>
                      </a:r>
                    </a:p>
                    <a:p>
                      <a:pPr marL="0" marR="0">
                        <a:lnSpc>
                          <a:spcPct val="107000"/>
                        </a:lnSpc>
                        <a:spcBef>
                          <a:spcPts val="0"/>
                        </a:spcBef>
                        <a:spcAft>
                          <a:spcPts val="0"/>
                        </a:spcAft>
                        <a:tabLst>
                          <a:tab pos="1219200" algn="l"/>
                        </a:tabLst>
                      </a:pPr>
                      <a:r>
                        <a:rPr lang="en-US" sz="1200" kern="100" dirty="0">
                          <a:effectLst/>
                        </a:rPr>
                        <a:t>Stewart, Mary Beth</a:t>
                      </a:r>
                    </a:p>
                    <a:p>
                      <a:pPr marL="0" marR="0">
                        <a:lnSpc>
                          <a:spcPct val="107000"/>
                        </a:lnSpc>
                        <a:spcBef>
                          <a:spcPts val="0"/>
                        </a:spcBef>
                        <a:spcAft>
                          <a:spcPts val="0"/>
                        </a:spcAft>
                        <a:tabLst>
                          <a:tab pos="1219200" algn="l"/>
                        </a:tabLst>
                      </a:pPr>
                      <a:r>
                        <a:rPr lang="en-US" sz="1200" kern="100" dirty="0" err="1">
                          <a:effectLst/>
                        </a:rPr>
                        <a:t>Sulver</a:t>
                      </a:r>
                      <a:r>
                        <a:rPr lang="en-US" sz="1200" kern="100" dirty="0">
                          <a:effectLst/>
                        </a:rPr>
                        <a:t>, Hannah</a:t>
                      </a:r>
                    </a:p>
                    <a:p>
                      <a:pPr marL="0" marR="0">
                        <a:lnSpc>
                          <a:spcPct val="107000"/>
                        </a:lnSpc>
                        <a:spcBef>
                          <a:spcPts val="0"/>
                        </a:spcBef>
                        <a:spcAft>
                          <a:spcPts val="0"/>
                        </a:spcAft>
                        <a:tabLst>
                          <a:tab pos="1219200" algn="l"/>
                        </a:tabLst>
                      </a:pPr>
                      <a:r>
                        <a:rPr lang="en-US" sz="1200" kern="100" dirty="0">
                          <a:effectLst/>
                        </a:rPr>
                        <a:t>Suttle, Allison +</a:t>
                      </a:r>
                    </a:p>
                    <a:p>
                      <a:pPr marL="0" marR="0">
                        <a:lnSpc>
                          <a:spcPct val="107000"/>
                        </a:lnSpc>
                        <a:spcBef>
                          <a:spcPts val="0"/>
                        </a:spcBef>
                        <a:spcAft>
                          <a:spcPts val="0"/>
                        </a:spcAft>
                        <a:tabLst>
                          <a:tab pos="1219200" algn="l"/>
                        </a:tabLst>
                      </a:pPr>
                      <a:r>
                        <a:rPr lang="en-US" sz="1200" kern="100" dirty="0" err="1">
                          <a:effectLst/>
                        </a:rPr>
                        <a:t>Tabler-Mayle</a:t>
                      </a:r>
                      <a:r>
                        <a:rPr lang="en-US" sz="1200" kern="100" dirty="0">
                          <a:effectLst/>
                        </a:rPr>
                        <a:t>, Amanda *</a:t>
                      </a:r>
                    </a:p>
                    <a:p>
                      <a:pPr marL="0" marR="0">
                        <a:lnSpc>
                          <a:spcPct val="107000"/>
                        </a:lnSpc>
                        <a:spcBef>
                          <a:spcPts val="0"/>
                        </a:spcBef>
                        <a:spcAft>
                          <a:spcPts val="0"/>
                        </a:spcAft>
                        <a:tabLst>
                          <a:tab pos="1219200" algn="l"/>
                        </a:tabLst>
                      </a:pPr>
                      <a:r>
                        <a:rPr lang="en-US" sz="1200" kern="100" dirty="0">
                          <a:effectLst/>
                        </a:rPr>
                        <a:t>Taylor, Lisa</a:t>
                      </a:r>
                    </a:p>
                    <a:p>
                      <a:pPr marL="0" marR="0">
                        <a:lnSpc>
                          <a:spcPct val="107000"/>
                        </a:lnSpc>
                        <a:spcBef>
                          <a:spcPts val="0"/>
                        </a:spcBef>
                        <a:spcAft>
                          <a:spcPts val="0"/>
                        </a:spcAft>
                        <a:tabLst>
                          <a:tab pos="1219200" algn="l"/>
                        </a:tabLst>
                      </a:pPr>
                      <a:r>
                        <a:rPr lang="en-US" sz="1200" kern="100" dirty="0">
                          <a:effectLst/>
                        </a:rPr>
                        <a:t>Tolliver, Amy +</a:t>
                      </a:r>
                    </a:p>
                    <a:p>
                      <a:pPr marL="0" marR="0">
                        <a:lnSpc>
                          <a:spcPct val="107000"/>
                        </a:lnSpc>
                        <a:spcBef>
                          <a:spcPts val="0"/>
                        </a:spcBef>
                        <a:spcAft>
                          <a:spcPts val="0"/>
                        </a:spcAft>
                        <a:tabLst>
                          <a:tab pos="1219200" algn="l"/>
                        </a:tabLst>
                      </a:pPr>
                      <a:r>
                        <a:rPr lang="en-US" sz="1200" kern="100" dirty="0">
                          <a:effectLst/>
                        </a:rPr>
                        <a:t>Wallace, Jennifer *</a:t>
                      </a:r>
                    </a:p>
                    <a:p>
                      <a:pPr marL="0" marR="0">
                        <a:lnSpc>
                          <a:spcPct val="107000"/>
                        </a:lnSpc>
                        <a:spcBef>
                          <a:spcPts val="0"/>
                        </a:spcBef>
                        <a:spcAft>
                          <a:spcPts val="0"/>
                        </a:spcAft>
                        <a:tabLst>
                          <a:tab pos="1219200" algn="l"/>
                        </a:tabLst>
                      </a:pPr>
                      <a:r>
                        <a:rPr lang="en-US" sz="1200" kern="100" dirty="0" err="1">
                          <a:effectLst/>
                        </a:rPr>
                        <a:t>Whanger</a:t>
                      </a:r>
                      <a:r>
                        <a:rPr lang="en-US" sz="1200" kern="100" dirty="0">
                          <a:effectLst/>
                        </a:rPr>
                        <a:t>, Michelle *</a:t>
                      </a:r>
                    </a:p>
                    <a:p>
                      <a:pPr marL="0" marR="0">
                        <a:lnSpc>
                          <a:spcPct val="107000"/>
                        </a:lnSpc>
                        <a:spcBef>
                          <a:spcPts val="0"/>
                        </a:spcBef>
                        <a:spcAft>
                          <a:spcPts val="0"/>
                        </a:spcAft>
                        <a:tabLst>
                          <a:tab pos="1219200" algn="l"/>
                        </a:tabLst>
                      </a:pPr>
                      <a:r>
                        <a:rPr lang="en-US" sz="1200" kern="100" dirty="0" err="1">
                          <a:effectLst/>
                        </a:rPr>
                        <a:t>Youssuck</a:t>
                      </a:r>
                      <a:r>
                        <a:rPr lang="en-US" sz="1200" kern="100" dirty="0">
                          <a:effectLst/>
                        </a:rPr>
                        <a:t>, </a:t>
                      </a:r>
                      <a:r>
                        <a:rPr lang="en-US" sz="1200" kern="100" dirty="0" err="1">
                          <a:effectLst/>
                        </a:rPr>
                        <a:t>Pantin</a:t>
                      </a:r>
                      <a:r>
                        <a:rPr lang="en-US" sz="1200" kern="100" dirty="0">
                          <a:effectLst/>
                        </a:rPr>
                        <a:t> "Pete" *</a:t>
                      </a:r>
                    </a:p>
                    <a:p>
                      <a:pPr marL="0" marR="0">
                        <a:spcBef>
                          <a:spcPts val="0"/>
                        </a:spcBef>
                        <a:spcAft>
                          <a:spcPts val="0"/>
                        </a:spcAft>
                      </a:pPr>
                      <a:r>
                        <a:rPr lang="en-US" sz="1200" kern="100" dirty="0">
                          <a:effectLst/>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494" marR="46494"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a:spcBef>
                          <a:spcPts val="300"/>
                        </a:spcBef>
                        <a:spcAft>
                          <a:spcPts val="0"/>
                        </a:spcAft>
                      </a:pPr>
                      <a:r>
                        <a:rPr lang="en-US" sz="1200" kern="100" dirty="0">
                          <a:effectLst/>
                        </a:rPr>
                        <a:t>WV Health Statistics Center</a:t>
                      </a:r>
                    </a:p>
                    <a:p>
                      <a:pPr marL="0" marR="0">
                        <a:spcBef>
                          <a:spcPts val="300"/>
                        </a:spcBef>
                        <a:spcAft>
                          <a:spcPts val="0"/>
                        </a:spcAft>
                      </a:pPr>
                      <a:r>
                        <a:rPr lang="en-US" sz="1200" kern="100" dirty="0">
                          <a:effectLst/>
                        </a:rPr>
                        <a:t>Cabell Huntington Hospital</a:t>
                      </a:r>
                    </a:p>
                    <a:p>
                      <a:pPr marL="0" marR="0">
                        <a:lnSpc>
                          <a:spcPct val="107000"/>
                        </a:lnSpc>
                        <a:spcBef>
                          <a:spcPts val="300"/>
                        </a:spcBef>
                        <a:spcAft>
                          <a:spcPts val="0"/>
                        </a:spcAft>
                      </a:pPr>
                      <a:r>
                        <a:rPr lang="en-US" sz="1200" kern="100" dirty="0">
                          <a:effectLst/>
                        </a:rPr>
                        <a:t>CAMC Women and Children’s</a:t>
                      </a:r>
                    </a:p>
                    <a:p>
                      <a:pPr marL="0" marR="0">
                        <a:lnSpc>
                          <a:spcPct val="107000"/>
                        </a:lnSpc>
                        <a:spcBef>
                          <a:spcPts val="300"/>
                        </a:spcBef>
                        <a:spcAft>
                          <a:spcPts val="0"/>
                        </a:spcAft>
                      </a:pPr>
                      <a:r>
                        <a:rPr lang="en-US" sz="1200" kern="100" dirty="0">
                          <a:effectLst/>
                        </a:rPr>
                        <a:t>Raleigh General Hospital</a:t>
                      </a:r>
                    </a:p>
                    <a:p>
                      <a:pPr marL="0" marR="0">
                        <a:lnSpc>
                          <a:spcPct val="107000"/>
                        </a:lnSpc>
                        <a:spcBef>
                          <a:spcPts val="300"/>
                        </a:spcBef>
                        <a:spcAft>
                          <a:spcPts val="0"/>
                        </a:spcAft>
                      </a:pPr>
                      <a:r>
                        <a:rPr lang="en-US" sz="1200" kern="100" dirty="0">
                          <a:effectLst/>
                        </a:rPr>
                        <a:t>Berkeley Medical Center</a:t>
                      </a:r>
                    </a:p>
                    <a:p>
                      <a:pPr marL="0" marR="0">
                        <a:lnSpc>
                          <a:spcPct val="107000"/>
                        </a:lnSpc>
                        <a:spcBef>
                          <a:spcPts val="300"/>
                        </a:spcBef>
                        <a:spcAft>
                          <a:spcPts val="0"/>
                        </a:spcAft>
                      </a:pPr>
                      <a:r>
                        <a:rPr lang="en-US" sz="1200" kern="100" dirty="0">
                          <a:effectLst/>
                        </a:rPr>
                        <a:t>Camden Clark Medical Center</a:t>
                      </a:r>
                    </a:p>
                    <a:p>
                      <a:pPr marL="0" marR="0">
                        <a:lnSpc>
                          <a:spcPct val="107000"/>
                        </a:lnSpc>
                        <a:spcBef>
                          <a:spcPts val="300"/>
                        </a:spcBef>
                        <a:spcAft>
                          <a:spcPts val="0"/>
                        </a:spcAft>
                      </a:pPr>
                      <a:r>
                        <a:rPr lang="en-US" sz="1200" kern="100" dirty="0">
                          <a:effectLst/>
                        </a:rPr>
                        <a:t>Princeton Community Hospital</a:t>
                      </a:r>
                    </a:p>
                    <a:p>
                      <a:pPr marL="0" marR="0">
                        <a:lnSpc>
                          <a:spcPct val="107000"/>
                        </a:lnSpc>
                        <a:spcBef>
                          <a:spcPts val="300"/>
                        </a:spcBef>
                        <a:spcAft>
                          <a:spcPts val="0"/>
                        </a:spcAft>
                      </a:pPr>
                      <a:r>
                        <a:rPr lang="en-US" sz="1200" kern="100" dirty="0">
                          <a:effectLst/>
                        </a:rPr>
                        <a:t>Thomas Memorial Hospital</a:t>
                      </a:r>
                    </a:p>
                    <a:p>
                      <a:pPr marL="0" marR="0">
                        <a:lnSpc>
                          <a:spcPct val="107000"/>
                        </a:lnSpc>
                        <a:spcBef>
                          <a:spcPts val="300"/>
                        </a:spcBef>
                        <a:spcAft>
                          <a:spcPts val="0"/>
                        </a:spcAft>
                      </a:pPr>
                      <a:r>
                        <a:rPr lang="en-US" sz="1200" kern="100" dirty="0">
                          <a:effectLst/>
                        </a:rPr>
                        <a:t>Wheeling Hospital</a:t>
                      </a:r>
                    </a:p>
                    <a:p>
                      <a:pPr marL="0" marR="0">
                        <a:lnSpc>
                          <a:spcPct val="107000"/>
                        </a:lnSpc>
                        <a:spcBef>
                          <a:spcPts val="300"/>
                        </a:spcBef>
                        <a:spcAft>
                          <a:spcPts val="0"/>
                        </a:spcAft>
                      </a:pPr>
                      <a:r>
                        <a:rPr lang="en-US" sz="1200" kern="100" dirty="0">
                          <a:effectLst/>
                        </a:rPr>
                        <a:t>WVU Medicine Children's</a:t>
                      </a:r>
                    </a:p>
                    <a:p>
                      <a:pPr marL="0" marR="0">
                        <a:lnSpc>
                          <a:spcPct val="107000"/>
                        </a:lnSpc>
                        <a:spcBef>
                          <a:spcPts val="0"/>
                        </a:spcBef>
                        <a:spcAft>
                          <a:spcPts val="0"/>
                        </a:spcAft>
                      </a:pPr>
                      <a:r>
                        <a:rPr lang="en-US" sz="1200" kern="100" dirty="0">
                          <a:effectLst/>
                        </a:rPr>
                        <a:t> </a:t>
                      </a:r>
                    </a:p>
                    <a:p>
                      <a:pPr marL="0" marR="0">
                        <a:lnSpc>
                          <a:spcPct val="107000"/>
                        </a:lnSpc>
                        <a:spcBef>
                          <a:spcPts val="0"/>
                        </a:spcBef>
                        <a:spcAft>
                          <a:spcPts val="0"/>
                        </a:spcAft>
                      </a:pPr>
                      <a:r>
                        <a:rPr lang="en-US" sz="1050" kern="100" dirty="0">
                          <a:effectLst/>
                        </a:rPr>
                        <a:t> </a:t>
                      </a:r>
                    </a:p>
                    <a:p>
                      <a:pPr marL="0" marR="0">
                        <a:lnSpc>
                          <a:spcPct val="107000"/>
                        </a:lnSpc>
                        <a:spcBef>
                          <a:spcPts val="0"/>
                        </a:spcBef>
                        <a:spcAft>
                          <a:spcPts val="0"/>
                        </a:spcAft>
                      </a:pPr>
                      <a:r>
                        <a:rPr lang="en-US" sz="1050" kern="100" dirty="0">
                          <a:effectLst/>
                        </a:rPr>
                        <a:t> </a:t>
                      </a:r>
                    </a:p>
                    <a:p>
                      <a:pPr marL="0" marR="0">
                        <a:lnSpc>
                          <a:spcPct val="107000"/>
                        </a:lnSpc>
                        <a:spcBef>
                          <a:spcPts val="0"/>
                        </a:spcBef>
                        <a:spcAft>
                          <a:spcPts val="0"/>
                        </a:spcAft>
                      </a:pPr>
                      <a:r>
                        <a:rPr lang="en-US" sz="1050" kern="100" dirty="0">
                          <a:effectLst/>
                        </a:rPr>
                        <a:t> </a:t>
                      </a:r>
                    </a:p>
                    <a:p>
                      <a:pPr marL="0" marR="0">
                        <a:spcBef>
                          <a:spcPts val="0"/>
                        </a:spcBef>
                        <a:spcAft>
                          <a:spcPts val="0"/>
                        </a:spcAft>
                      </a:pPr>
                      <a:r>
                        <a:rPr lang="en-US" sz="1050" kern="100" dirty="0">
                          <a:effectLst/>
                        </a:rPr>
                        <a:t> </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494" marR="46494"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2F7FE"/>
                    </a:solidFill>
                  </a:tcPr>
                </a:tc>
                <a:extLst>
                  <a:ext uri="{0D108BD9-81ED-4DB2-BD59-A6C34878D82A}">
                    <a16:rowId xmlns:a16="http://schemas.microsoft.com/office/drawing/2014/main" val="1915778525"/>
                  </a:ext>
                </a:extLst>
              </a:tr>
            </a:tbl>
          </a:graphicData>
        </a:graphic>
      </p:graphicFrame>
      <p:sp>
        <p:nvSpPr>
          <p:cNvPr id="4" name="TextBox 3">
            <a:extLst>
              <a:ext uri="{FF2B5EF4-FFF2-40B4-BE49-F238E27FC236}">
                <a16:creationId xmlns:a16="http://schemas.microsoft.com/office/drawing/2014/main" id="{BD364291-B3D9-3316-A1A2-5EC51C11464C}"/>
              </a:ext>
            </a:extLst>
          </p:cNvPr>
          <p:cNvSpPr txBox="1"/>
          <p:nvPr/>
        </p:nvSpPr>
        <p:spPr>
          <a:xfrm>
            <a:off x="3962401" y="5780421"/>
            <a:ext cx="2837792" cy="369332"/>
          </a:xfrm>
          <a:prstGeom prst="rect">
            <a:avLst/>
          </a:prstGeom>
          <a:noFill/>
          <a:ln>
            <a:noFill/>
          </a:ln>
        </p:spPr>
        <p:txBody>
          <a:bodyPr wrap="square" rtlCol="0">
            <a:spAutoFit/>
          </a:bodyPr>
          <a:lstStyle/>
          <a:p>
            <a:r>
              <a:rPr lang="en-US" sz="900" dirty="0"/>
              <a:t>* Active Member of Preterm Birth workgroup</a:t>
            </a:r>
          </a:p>
          <a:p>
            <a:r>
              <a:rPr lang="en-US" sz="900" dirty="0"/>
              <a:t>+ Member of the Quality Improvement Advisory Council</a:t>
            </a:r>
          </a:p>
        </p:txBody>
      </p:sp>
    </p:spTree>
    <p:extLst>
      <p:ext uri="{BB962C8B-B14F-4D97-AF65-F5344CB8AC3E}">
        <p14:creationId xmlns:p14="http://schemas.microsoft.com/office/powerpoint/2010/main" val="208329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948F1-441B-409A-A479-F907507B7153}"/>
              </a:ext>
            </a:extLst>
          </p:cNvPr>
          <p:cNvSpPr>
            <a:spLocks noGrp="1"/>
          </p:cNvSpPr>
          <p:nvPr>
            <p:ph type="title"/>
          </p:nvPr>
        </p:nvSpPr>
        <p:spPr/>
        <p:txBody>
          <a:bodyPr>
            <a:normAutofit/>
          </a:bodyPr>
          <a:lstStyle/>
          <a:p>
            <a:pPr marL="9525">
              <a:tabLst>
                <a:tab pos="885825" algn="l"/>
              </a:tabLst>
            </a:pPr>
            <a:r>
              <a:rPr lang="en-US" sz="2000" dirty="0">
                <a:latin typeface="Arial" panose="020B0604020202020204" pitchFamily="34" charset="0"/>
                <a:cs typeface="Arial" panose="020B0604020202020204" pitchFamily="34" charset="0"/>
              </a:rPr>
              <a:t>Percentage of Preterm Births in West Virginia</a:t>
            </a:r>
          </a:p>
        </p:txBody>
      </p:sp>
      <p:sp>
        <p:nvSpPr>
          <p:cNvPr id="4" name="Slide Number Placeholder 3">
            <a:extLst>
              <a:ext uri="{FF2B5EF4-FFF2-40B4-BE49-F238E27FC236}">
                <a16:creationId xmlns:a16="http://schemas.microsoft.com/office/drawing/2014/main" id="{628B9EF8-B850-4450-B2C5-A51AF8F1EBE4}"/>
              </a:ext>
            </a:extLst>
          </p:cNvPr>
          <p:cNvSpPr>
            <a:spLocks noGrp="1"/>
          </p:cNvSpPr>
          <p:nvPr>
            <p:ph type="sldNum" sz="quarter" idx="10"/>
          </p:nvPr>
        </p:nvSpPr>
        <p:spPr>
          <a:xfrm>
            <a:off x="6253162" y="5624512"/>
            <a:ext cx="261938" cy="128588"/>
          </a:xfrm>
          <a:prstGeom prst="rect">
            <a:avLst/>
          </a:prstGeom>
        </p:spPr>
        <p:txBody>
          <a:bodyPr vert="horz" wrap="square" lIns="0" tIns="0" rIns="0" bIns="0" numCol="1" anchor="t" anchorCtr="0" compatLnSpc="1">
            <a:prstTxWarp prst="textNoShape">
              <a:avLst/>
            </a:prstTxWarp>
          </a:bodyPr>
          <a:lstStyle>
            <a:defPPr>
              <a:defRPr lang="en-US"/>
            </a:defPPr>
            <a:lvl1pPr marL="0" algn="r" defTabSz="342900" rtl="0" eaLnBrk="1" latinLnBrk="0" hangingPunct="1">
              <a:defRPr sz="7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fontAlgn="base">
              <a:spcBef>
                <a:spcPct val="0"/>
              </a:spcBef>
              <a:spcAft>
                <a:spcPct val="0"/>
              </a:spcAft>
              <a:defRPr/>
            </a:pPr>
            <a:fld id="{D56CE49B-3A98-467B-8F13-F9D8FF9A6A2B}" type="slidenum">
              <a:rPr lang="en-US" altLang="en-US" smtClean="0">
                <a:solidFill>
                  <a:prstClr val="black"/>
                </a:solidFill>
                <a:latin typeface="Calibri" pitchFamily="34" charset="0"/>
                <a:ea typeface="MS PGothic" pitchFamily="34" charset="-128"/>
              </a:rPr>
              <a:pPr fontAlgn="base">
                <a:spcBef>
                  <a:spcPct val="0"/>
                </a:spcBef>
                <a:spcAft>
                  <a:spcPct val="0"/>
                </a:spcAft>
                <a:defRPr/>
              </a:pPr>
              <a:t>2</a:t>
            </a:fld>
            <a:endParaRPr lang="en-US" altLang="en-US" dirty="0">
              <a:solidFill>
                <a:prstClr val="black"/>
              </a:solidFill>
              <a:latin typeface="Calibri" pitchFamily="34" charset="0"/>
              <a:ea typeface="MS PGothic" pitchFamily="34" charset="-128"/>
            </a:endParaRPr>
          </a:p>
        </p:txBody>
      </p:sp>
      <p:graphicFrame>
        <p:nvGraphicFramePr>
          <p:cNvPr id="6" name="Chart 5">
            <a:extLst>
              <a:ext uri="{FF2B5EF4-FFF2-40B4-BE49-F238E27FC236}">
                <a16:creationId xmlns:a16="http://schemas.microsoft.com/office/drawing/2014/main" id="{925C9C4B-693F-C835-76B6-9E93CC1462DC}"/>
              </a:ext>
            </a:extLst>
          </p:cNvPr>
          <p:cNvGraphicFramePr>
            <a:graphicFrameLocks/>
          </p:cNvGraphicFramePr>
          <p:nvPr>
            <p:extLst>
              <p:ext uri="{D42A27DB-BD31-4B8C-83A1-F6EECF244321}">
                <p14:modId xmlns:p14="http://schemas.microsoft.com/office/powerpoint/2010/main" val="2194936322"/>
              </p:ext>
            </p:extLst>
          </p:nvPr>
        </p:nvGraphicFramePr>
        <p:xfrm>
          <a:off x="9144000" y="2262910"/>
          <a:ext cx="2124364" cy="14726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0C596966-994E-7BCD-378F-CC3E2E975B9C}"/>
              </a:ext>
            </a:extLst>
          </p:cNvPr>
          <p:cNvGraphicFramePr>
            <a:graphicFrameLocks noGrp="1"/>
          </p:cNvGraphicFramePr>
          <p:nvPr>
            <p:extLst>
              <p:ext uri="{D42A27DB-BD31-4B8C-83A1-F6EECF244321}">
                <p14:modId xmlns:p14="http://schemas.microsoft.com/office/powerpoint/2010/main" val="3342449341"/>
              </p:ext>
            </p:extLst>
          </p:nvPr>
        </p:nvGraphicFramePr>
        <p:xfrm>
          <a:off x="1391163" y="5586368"/>
          <a:ext cx="6195169" cy="295114"/>
        </p:xfrm>
        <a:graphic>
          <a:graphicData uri="http://schemas.openxmlformats.org/drawingml/2006/table">
            <a:tbl>
              <a:tblPr>
                <a:tableStyleId>{5C22544A-7EE6-4342-B048-85BDC9FD1C3A}</a:tableStyleId>
              </a:tblPr>
              <a:tblGrid>
                <a:gridCol w="6195169">
                  <a:extLst>
                    <a:ext uri="{9D8B030D-6E8A-4147-A177-3AD203B41FA5}">
                      <a16:colId xmlns:a16="http://schemas.microsoft.com/office/drawing/2014/main" val="2549586982"/>
                    </a:ext>
                  </a:extLst>
                </a:gridCol>
              </a:tblGrid>
              <a:tr h="152909">
                <a:tc>
                  <a:txBody>
                    <a:bodyPr/>
                    <a:lstStyle/>
                    <a:p>
                      <a:pPr algn="l" fontAlgn="ctr"/>
                      <a:endParaRPr lang="en-US" sz="800" u="none" strike="noStrike" dirty="0">
                        <a:effectLst/>
                      </a:endParaRPr>
                    </a:p>
                  </a:txBody>
                  <a:tcPr marL="7144" marR="7144" marT="7144" marB="0" anchor="ctr">
                    <a:noFill/>
                  </a:tcPr>
                </a:tc>
                <a:extLst>
                  <a:ext uri="{0D108BD9-81ED-4DB2-BD59-A6C34878D82A}">
                    <a16:rowId xmlns:a16="http://schemas.microsoft.com/office/drawing/2014/main" val="2823096230"/>
                  </a:ext>
                </a:extLst>
              </a:tr>
              <a:tr h="142205">
                <a:tc>
                  <a:txBody>
                    <a:bodyPr/>
                    <a:lstStyle/>
                    <a:p>
                      <a:pPr algn="l" fontAlgn="b"/>
                      <a:r>
                        <a:rPr lang="en-US" sz="800" u="none" strike="noStrike" dirty="0">
                          <a:effectLst/>
                        </a:rPr>
                        <a:t>Source: March of Dime, September 2024.</a:t>
                      </a:r>
                      <a:endParaRPr lang="en-US" sz="800" b="1" i="0" u="none" strike="noStrike" dirty="0">
                        <a:solidFill>
                          <a:srgbClr val="000000"/>
                        </a:solidFill>
                        <a:effectLst/>
                        <a:latin typeface="Calibri" panose="020F0502020204030204" pitchFamily="34" charset="0"/>
                      </a:endParaRPr>
                    </a:p>
                  </a:txBody>
                  <a:tcPr marL="7144" marR="7144" marT="7144" marB="0" anchor="b">
                    <a:noFill/>
                  </a:tcPr>
                </a:tc>
                <a:extLst>
                  <a:ext uri="{0D108BD9-81ED-4DB2-BD59-A6C34878D82A}">
                    <a16:rowId xmlns:a16="http://schemas.microsoft.com/office/drawing/2014/main" val="3358446263"/>
                  </a:ext>
                </a:extLst>
              </a:tr>
            </a:tbl>
          </a:graphicData>
        </a:graphic>
      </p:graphicFrame>
      <p:graphicFrame>
        <p:nvGraphicFramePr>
          <p:cNvPr id="15" name="Chart 14">
            <a:extLst>
              <a:ext uri="{FF2B5EF4-FFF2-40B4-BE49-F238E27FC236}">
                <a16:creationId xmlns:a16="http://schemas.microsoft.com/office/drawing/2014/main" id="{2BB2BCAF-D565-F431-0ACE-9243FA8F1301}"/>
              </a:ext>
            </a:extLst>
          </p:cNvPr>
          <p:cNvGraphicFramePr>
            <a:graphicFrameLocks/>
          </p:cNvGraphicFramePr>
          <p:nvPr>
            <p:extLst>
              <p:ext uri="{D42A27DB-BD31-4B8C-83A1-F6EECF244321}">
                <p14:modId xmlns:p14="http://schemas.microsoft.com/office/powerpoint/2010/main" val="4240728303"/>
              </p:ext>
            </p:extLst>
          </p:nvPr>
        </p:nvGraphicFramePr>
        <p:xfrm>
          <a:off x="877455" y="1104900"/>
          <a:ext cx="7416800" cy="43530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2404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42FD3BFE-23F5-4021-AD61-0058283690AA}"/>
              </a:ext>
            </a:extLst>
          </p:cNvPr>
          <p:cNvGraphicFramePr>
            <a:graphicFrameLocks noGrp="1"/>
          </p:cNvGraphicFramePr>
          <p:nvPr>
            <p:ph idx="1"/>
            <p:extLst>
              <p:ext uri="{D42A27DB-BD31-4B8C-83A1-F6EECF244321}">
                <p14:modId xmlns:p14="http://schemas.microsoft.com/office/powerpoint/2010/main" val="4198282882"/>
              </p:ext>
            </p:extLst>
          </p:nvPr>
        </p:nvGraphicFramePr>
        <p:xfrm>
          <a:off x="396815" y="353683"/>
          <a:ext cx="8195094" cy="52621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9">
            <a:extLst>
              <a:ext uri="{FF2B5EF4-FFF2-40B4-BE49-F238E27FC236}">
                <a16:creationId xmlns:a16="http://schemas.microsoft.com/office/drawing/2014/main" id="{930BE686-A3BA-4AE6-BD8F-E2DED1E81238}"/>
              </a:ext>
            </a:extLst>
          </p:cNvPr>
          <p:cNvSpPr txBox="1"/>
          <p:nvPr/>
        </p:nvSpPr>
        <p:spPr>
          <a:xfrm>
            <a:off x="872820" y="5269547"/>
            <a:ext cx="3004670" cy="34624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25" dirty="0"/>
              <a:t>Source:  WV Health Statistics Center, Vital Statistics System, September 2024</a:t>
            </a:r>
          </a:p>
        </p:txBody>
      </p:sp>
      <p:graphicFrame>
        <p:nvGraphicFramePr>
          <p:cNvPr id="2" name="Chart 1">
            <a:extLst>
              <a:ext uri="{FF2B5EF4-FFF2-40B4-BE49-F238E27FC236}">
                <a16:creationId xmlns:a16="http://schemas.microsoft.com/office/drawing/2014/main" id="{F388BAAE-E914-BECF-4507-5DD14ECE7A71}"/>
              </a:ext>
            </a:extLst>
          </p:cNvPr>
          <p:cNvGraphicFramePr>
            <a:graphicFrameLocks/>
          </p:cNvGraphicFramePr>
          <p:nvPr>
            <p:extLst>
              <p:ext uri="{D42A27DB-BD31-4B8C-83A1-F6EECF244321}">
                <p14:modId xmlns:p14="http://schemas.microsoft.com/office/powerpoint/2010/main" val="1163901415"/>
              </p:ext>
            </p:extLst>
          </p:nvPr>
        </p:nvGraphicFramePr>
        <p:xfrm>
          <a:off x="1000124" y="1427491"/>
          <a:ext cx="7271056" cy="38420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2836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9BA-A8CD-1293-14A8-3C772B87CF4F}"/>
              </a:ext>
            </a:extLst>
          </p:cNvPr>
          <p:cNvSpPr>
            <a:spLocks noGrp="1"/>
          </p:cNvSpPr>
          <p:nvPr>
            <p:ph type="title"/>
          </p:nvPr>
        </p:nvSpPr>
        <p:spPr/>
        <p:txBody>
          <a:bodyPr/>
          <a:lstStyle/>
          <a:p>
            <a:r>
              <a:rPr lang="en-US" dirty="0"/>
              <a:t>Methods</a:t>
            </a:r>
          </a:p>
        </p:txBody>
      </p:sp>
      <p:pic>
        <p:nvPicPr>
          <p:cNvPr id="6" name="Content Placeholder 5" descr="Woman kissing newborn baby">
            <a:extLst>
              <a:ext uri="{FF2B5EF4-FFF2-40B4-BE49-F238E27FC236}">
                <a16:creationId xmlns:a16="http://schemas.microsoft.com/office/drawing/2014/main" id="{3FFA17E9-BD25-01BA-BD9A-2C00C380F6FE}"/>
              </a:ext>
            </a:extLst>
          </p:cNvPr>
          <p:cNvPicPr>
            <a:picLocks noGrp="1" noChangeAspect="1"/>
          </p:cNvPicPr>
          <p:nvPr>
            <p:ph sz="half" idx="1"/>
          </p:nvPr>
        </p:nvPicPr>
        <p:blipFill>
          <a:blip r:embed="rId3"/>
          <a:stretch>
            <a:fillRect/>
          </a:stretch>
        </p:blipFill>
        <p:spPr>
          <a:xfrm>
            <a:off x="457199" y="1889185"/>
            <a:ext cx="4526741" cy="3230243"/>
          </a:xfrm>
        </p:spPr>
      </p:pic>
      <p:sp>
        <p:nvSpPr>
          <p:cNvPr id="4" name="Content Placeholder 3">
            <a:extLst>
              <a:ext uri="{FF2B5EF4-FFF2-40B4-BE49-F238E27FC236}">
                <a16:creationId xmlns:a16="http://schemas.microsoft.com/office/drawing/2014/main" id="{991BE238-CFF8-68DC-6AE6-37D49DFD61AC}"/>
              </a:ext>
            </a:extLst>
          </p:cNvPr>
          <p:cNvSpPr>
            <a:spLocks noGrp="1"/>
          </p:cNvSpPr>
          <p:nvPr>
            <p:ph sz="half" idx="2"/>
          </p:nvPr>
        </p:nvSpPr>
        <p:spPr>
          <a:xfrm>
            <a:off x="5105400" y="1166018"/>
            <a:ext cx="4038600" cy="4525963"/>
          </a:xfrm>
        </p:spPr>
        <p:txBody>
          <a:bodyPr>
            <a:normAutofit/>
          </a:bodyPr>
          <a:lstStyle/>
          <a:p>
            <a:pPr>
              <a:spcBef>
                <a:spcPts val="600"/>
              </a:spcBef>
            </a:pPr>
            <a:r>
              <a:rPr lang="en-US" dirty="0"/>
              <a:t>2020-2022 births</a:t>
            </a:r>
          </a:p>
          <a:p>
            <a:pPr>
              <a:spcBef>
                <a:spcPts val="600"/>
              </a:spcBef>
            </a:pPr>
            <a:r>
              <a:rPr lang="en-US" dirty="0"/>
              <a:t>Developed data collection tool</a:t>
            </a:r>
          </a:p>
          <a:p>
            <a:pPr lvl="1">
              <a:spcBef>
                <a:spcPts val="600"/>
              </a:spcBef>
            </a:pPr>
            <a:r>
              <a:rPr lang="en-US" dirty="0"/>
              <a:t>For 4 tertiary and 6 non-tertiary care hospitals</a:t>
            </a:r>
          </a:p>
          <a:p>
            <a:pPr>
              <a:spcBef>
                <a:spcPts val="600"/>
              </a:spcBef>
            </a:pPr>
            <a:r>
              <a:rPr lang="en-US" dirty="0"/>
              <a:t>All non-tertiary VLBW/Low GA births</a:t>
            </a:r>
          </a:p>
          <a:p>
            <a:pPr>
              <a:spcBef>
                <a:spcPts val="600"/>
              </a:spcBef>
            </a:pPr>
            <a:r>
              <a:rPr lang="en-US" dirty="0"/>
              <a:t>Sample of tertiary VLBW and GA births</a:t>
            </a:r>
          </a:p>
        </p:txBody>
      </p:sp>
    </p:spTree>
    <p:extLst>
      <p:ext uri="{BB962C8B-B14F-4D97-AF65-F5344CB8AC3E}">
        <p14:creationId xmlns:p14="http://schemas.microsoft.com/office/powerpoint/2010/main" val="58984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EE96-3DA6-56B8-9E8F-84A0CC853CB3}"/>
              </a:ext>
            </a:extLst>
          </p:cNvPr>
          <p:cNvSpPr>
            <a:spLocks noGrp="1"/>
          </p:cNvSpPr>
          <p:nvPr>
            <p:ph type="title"/>
          </p:nvPr>
        </p:nvSpPr>
        <p:spPr>
          <a:xfrm>
            <a:off x="180110" y="-64206"/>
            <a:ext cx="8783780" cy="1143000"/>
          </a:xfrm>
        </p:spPr>
        <p:txBody>
          <a:bodyPr>
            <a:noAutofit/>
          </a:bodyPr>
          <a:lstStyle/>
          <a:p>
            <a:r>
              <a:rPr lang="en-US" sz="3600" dirty="0"/>
              <a:t>Sample pages from data collection tool</a:t>
            </a:r>
          </a:p>
        </p:txBody>
      </p:sp>
      <p:pic>
        <p:nvPicPr>
          <p:cNvPr id="6" name="Content Placeholder 5">
            <a:extLst>
              <a:ext uri="{FF2B5EF4-FFF2-40B4-BE49-F238E27FC236}">
                <a16:creationId xmlns:a16="http://schemas.microsoft.com/office/drawing/2014/main" id="{2813B259-C496-D8E0-47C6-1A2E098FDBA8}"/>
              </a:ext>
            </a:extLst>
          </p:cNvPr>
          <p:cNvPicPr>
            <a:picLocks noGrp="1" noChangeAspect="1"/>
          </p:cNvPicPr>
          <p:nvPr>
            <p:ph sz="half" idx="1"/>
          </p:nvPr>
        </p:nvPicPr>
        <p:blipFill>
          <a:blip r:embed="rId3"/>
          <a:stretch>
            <a:fillRect/>
          </a:stretch>
        </p:blipFill>
        <p:spPr>
          <a:xfrm>
            <a:off x="765000" y="923636"/>
            <a:ext cx="3665310" cy="4863683"/>
          </a:xfrm>
        </p:spPr>
      </p:pic>
      <p:pic>
        <p:nvPicPr>
          <p:cNvPr id="8" name="Content Placeholder 7">
            <a:extLst>
              <a:ext uri="{FF2B5EF4-FFF2-40B4-BE49-F238E27FC236}">
                <a16:creationId xmlns:a16="http://schemas.microsoft.com/office/drawing/2014/main" id="{87DB3580-D5FB-19A0-3CDD-5CA31183C963}"/>
              </a:ext>
            </a:extLst>
          </p:cNvPr>
          <p:cNvPicPr>
            <a:picLocks noGrp="1" noChangeAspect="1"/>
          </p:cNvPicPr>
          <p:nvPr>
            <p:ph sz="half" idx="2"/>
          </p:nvPr>
        </p:nvPicPr>
        <p:blipFill>
          <a:blip r:embed="rId4"/>
          <a:stretch>
            <a:fillRect/>
          </a:stretch>
        </p:blipFill>
        <p:spPr>
          <a:xfrm>
            <a:off x="4756727" y="1078794"/>
            <a:ext cx="3823855" cy="5047369"/>
          </a:xfrm>
        </p:spPr>
      </p:pic>
    </p:spTree>
    <p:extLst>
      <p:ext uri="{BB962C8B-B14F-4D97-AF65-F5344CB8AC3E}">
        <p14:creationId xmlns:p14="http://schemas.microsoft.com/office/powerpoint/2010/main" val="1200255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1EC4-B59D-408F-B48B-BB3EFF386166}"/>
              </a:ext>
            </a:extLst>
          </p:cNvPr>
          <p:cNvSpPr>
            <a:spLocks noGrp="1"/>
          </p:cNvSpPr>
          <p:nvPr>
            <p:ph type="title"/>
          </p:nvPr>
        </p:nvSpPr>
        <p:spPr/>
        <p:txBody>
          <a:bodyPr/>
          <a:lstStyle/>
          <a:p>
            <a:r>
              <a:rPr lang="en-US" dirty="0"/>
              <a:t>Aggregated Data summary</a:t>
            </a:r>
          </a:p>
        </p:txBody>
      </p:sp>
      <p:sp>
        <p:nvSpPr>
          <p:cNvPr id="3" name="Content Placeholder 2">
            <a:extLst>
              <a:ext uri="{FF2B5EF4-FFF2-40B4-BE49-F238E27FC236}">
                <a16:creationId xmlns:a16="http://schemas.microsoft.com/office/drawing/2014/main" id="{4B8AB7B4-6681-43E5-0F7E-759851DFA307}"/>
              </a:ext>
            </a:extLst>
          </p:cNvPr>
          <p:cNvSpPr>
            <a:spLocks noGrp="1"/>
          </p:cNvSpPr>
          <p:nvPr>
            <p:ph sz="half" idx="1"/>
          </p:nvPr>
        </p:nvSpPr>
        <p:spPr>
          <a:xfrm>
            <a:off x="4812146" y="1313800"/>
            <a:ext cx="4038600" cy="4525963"/>
          </a:xfrm>
        </p:spPr>
        <p:txBody>
          <a:bodyPr>
            <a:normAutofit fontScale="92500" lnSpcReduction="10000"/>
          </a:bodyPr>
          <a:lstStyle/>
          <a:p>
            <a:pPr marL="0" indent="0">
              <a:buNone/>
            </a:pPr>
            <a:r>
              <a:rPr lang="en-US" dirty="0">
                <a:solidFill>
                  <a:srgbClr val="0973BA"/>
                </a:solidFill>
              </a:rPr>
              <a:t>Tertiary hospitals</a:t>
            </a:r>
          </a:p>
          <a:p>
            <a:r>
              <a:rPr lang="en-US" dirty="0"/>
              <a:t>Total: 102 cases reviews, about 12% sample</a:t>
            </a:r>
          </a:p>
          <a:p>
            <a:r>
              <a:rPr lang="en-US" b="1" dirty="0"/>
              <a:t>5%</a:t>
            </a:r>
            <a:r>
              <a:rPr lang="en-US" dirty="0"/>
              <a:t> had no prenatal care with </a:t>
            </a:r>
            <a:r>
              <a:rPr lang="en-US" b="1" dirty="0"/>
              <a:t>no</a:t>
            </a:r>
            <a:r>
              <a:rPr lang="en-US" dirty="0"/>
              <a:t> unknowns</a:t>
            </a:r>
          </a:p>
          <a:p>
            <a:r>
              <a:rPr lang="en-US" dirty="0"/>
              <a:t>About 30% transferred from another hospital</a:t>
            </a:r>
          </a:p>
          <a:p>
            <a:r>
              <a:rPr lang="en-US" dirty="0"/>
              <a:t>Average time to birth: variable, lowest was 4 hours to 4.4 days</a:t>
            </a:r>
          </a:p>
          <a:p>
            <a:endParaRPr lang="en-US" dirty="0"/>
          </a:p>
        </p:txBody>
      </p:sp>
      <p:sp>
        <p:nvSpPr>
          <p:cNvPr id="5" name="Content Placeholder 4">
            <a:extLst>
              <a:ext uri="{FF2B5EF4-FFF2-40B4-BE49-F238E27FC236}">
                <a16:creationId xmlns:a16="http://schemas.microsoft.com/office/drawing/2014/main" id="{74F11C0C-C6DC-A723-FC4E-8236AF0792B4}"/>
              </a:ext>
            </a:extLst>
          </p:cNvPr>
          <p:cNvSpPr>
            <a:spLocks noGrp="1"/>
          </p:cNvSpPr>
          <p:nvPr>
            <p:ph sz="half" idx="2"/>
          </p:nvPr>
        </p:nvSpPr>
        <p:spPr>
          <a:xfrm>
            <a:off x="293254" y="1417638"/>
            <a:ext cx="4038600" cy="4525963"/>
          </a:xfrm>
        </p:spPr>
        <p:txBody>
          <a:bodyPr>
            <a:normAutofit fontScale="92500" lnSpcReduction="10000"/>
          </a:bodyPr>
          <a:lstStyle/>
          <a:p>
            <a:pPr marL="0" indent="0">
              <a:buNone/>
            </a:pPr>
            <a:r>
              <a:rPr lang="en-US" dirty="0">
                <a:solidFill>
                  <a:srgbClr val="0973BA"/>
                </a:solidFill>
              </a:rPr>
              <a:t>Non-tertiary hospitals</a:t>
            </a:r>
          </a:p>
          <a:p>
            <a:r>
              <a:rPr lang="en-US" dirty="0"/>
              <a:t>86 cases reviewed </a:t>
            </a:r>
          </a:p>
          <a:p>
            <a:r>
              <a:rPr lang="en-US" b="1" dirty="0"/>
              <a:t>12%</a:t>
            </a:r>
            <a:r>
              <a:rPr lang="en-US" dirty="0"/>
              <a:t> had no prenatal care, </a:t>
            </a:r>
            <a:r>
              <a:rPr lang="en-US" b="1" dirty="0"/>
              <a:t>several</a:t>
            </a:r>
            <a:r>
              <a:rPr lang="en-US" dirty="0"/>
              <a:t> unknowns</a:t>
            </a:r>
          </a:p>
          <a:p>
            <a:r>
              <a:rPr lang="en-US" dirty="0"/>
              <a:t>8% attempted pre-delivery transfer</a:t>
            </a:r>
          </a:p>
          <a:p>
            <a:r>
              <a:rPr lang="en-US" dirty="0"/>
              <a:t>5 out of 6 hospitals reported average time to birth: 30-60 mins</a:t>
            </a:r>
          </a:p>
        </p:txBody>
      </p:sp>
    </p:spTree>
    <p:extLst>
      <p:ext uri="{BB962C8B-B14F-4D97-AF65-F5344CB8AC3E}">
        <p14:creationId xmlns:p14="http://schemas.microsoft.com/office/powerpoint/2010/main" val="837834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EA07D-574A-26CF-E62C-FA24021DE4A7}"/>
              </a:ext>
            </a:extLst>
          </p:cNvPr>
          <p:cNvSpPr>
            <a:spLocks noGrp="1"/>
          </p:cNvSpPr>
          <p:nvPr>
            <p:ph type="title"/>
          </p:nvPr>
        </p:nvSpPr>
        <p:spPr/>
        <p:txBody>
          <a:bodyPr>
            <a:normAutofit fontScale="90000"/>
          </a:bodyPr>
          <a:lstStyle/>
          <a:p>
            <a:r>
              <a:rPr lang="en-US" dirty="0"/>
              <a:t>Factors impeding transport to tertiary care</a:t>
            </a:r>
          </a:p>
        </p:txBody>
      </p:sp>
      <p:graphicFrame>
        <p:nvGraphicFramePr>
          <p:cNvPr id="5" name="Content Placeholder 4">
            <a:extLst>
              <a:ext uri="{FF2B5EF4-FFF2-40B4-BE49-F238E27FC236}">
                <a16:creationId xmlns:a16="http://schemas.microsoft.com/office/drawing/2014/main" id="{DFC66892-3639-DFDF-FF1B-1D23A8E6B242}"/>
              </a:ext>
            </a:extLst>
          </p:cNvPr>
          <p:cNvGraphicFramePr>
            <a:graphicFrameLocks noGrp="1"/>
          </p:cNvGraphicFramePr>
          <p:nvPr>
            <p:ph sz="half" idx="1"/>
            <p:extLst>
              <p:ext uri="{D42A27DB-BD31-4B8C-83A1-F6EECF244321}">
                <p14:modId xmlns:p14="http://schemas.microsoft.com/office/powerpoint/2010/main" val="585218397"/>
              </p:ext>
            </p:extLst>
          </p:nvPr>
        </p:nvGraphicFramePr>
        <p:xfrm>
          <a:off x="974437" y="1881375"/>
          <a:ext cx="7176654" cy="1478280"/>
        </p:xfrm>
        <a:graphic>
          <a:graphicData uri="http://schemas.openxmlformats.org/drawingml/2006/table">
            <a:tbl>
              <a:tblPr firstRow="1" bandRow="1">
                <a:tableStyleId>{5C22544A-7EE6-4342-B048-85BDC9FD1C3A}</a:tableStyleId>
              </a:tblPr>
              <a:tblGrid>
                <a:gridCol w="4061202">
                  <a:extLst>
                    <a:ext uri="{9D8B030D-6E8A-4147-A177-3AD203B41FA5}">
                      <a16:colId xmlns:a16="http://schemas.microsoft.com/office/drawing/2014/main" val="1371714440"/>
                    </a:ext>
                  </a:extLst>
                </a:gridCol>
                <a:gridCol w="1582217">
                  <a:extLst>
                    <a:ext uri="{9D8B030D-6E8A-4147-A177-3AD203B41FA5}">
                      <a16:colId xmlns:a16="http://schemas.microsoft.com/office/drawing/2014/main" val="2731391989"/>
                    </a:ext>
                  </a:extLst>
                </a:gridCol>
                <a:gridCol w="1533235">
                  <a:extLst>
                    <a:ext uri="{9D8B030D-6E8A-4147-A177-3AD203B41FA5}">
                      <a16:colId xmlns:a16="http://schemas.microsoft.com/office/drawing/2014/main" val="314566257"/>
                    </a:ext>
                  </a:extLst>
                </a:gridCol>
              </a:tblGrid>
              <a:tr h="133004">
                <a:tc>
                  <a:txBody>
                    <a:bodyPr/>
                    <a:lstStyle/>
                    <a:p>
                      <a:r>
                        <a:rPr lang="en-US" dirty="0"/>
                        <a:t>Factors</a:t>
                      </a:r>
                    </a:p>
                  </a:txBody>
                  <a:tcPr/>
                </a:tc>
                <a:tc>
                  <a:txBody>
                    <a:bodyPr/>
                    <a:lstStyle/>
                    <a:p>
                      <a:r>
                        <a:rPr lang="en-US" dirty="0"/>
                        <a:t># of hospitals</a:t>
                      </a:r>
                    </a:p>
                  </a:txBody>
                  <a:tcPr/>
                </a:tc>
                <a:tc>
                  <a:txBody>
                    <a:bodyPr/>
                    <a:lstStyle/>
                    <a:p>
                      <a:r>
                        <a:rPr lang="en-US" dirty="0"/>
                        <a:t>Percentage</a:t>
                      </a:r>
                    </a:p>
                  </a:txBody>
                  <a:tcPr/>
                </a:tc>
                <a:extLst>
                  <a:ext uri="{0D108BD9-81ED-4DB2-BD59-A6C34878D82A}">
                    <a16:rowId xmlns:a16="http://schemas.microsoft.com/office/drawing/2014/main" val="3538484239"/>
                  </a:ext>
                </a:extLst>
              </a:tr>
              <a:tr h="370840">
                <a:tc>
                  <a:txBody>
                    <a:bodyPr/>
                    <a:lstStyle/>
                    <a:p>
                      <a:r>
                        <a:rPr lang="en-US" dirty="0"/>
                        <a:t>Unstable mother and/or infant</a:t>
                      </a:r>
                    </a:p>
                  </a:txBody>
                  <a:tcPr/>
                </a:tc>
                <a:tc>
                  <a:txBody>
                    <a:bodyPr/>
                    <a:lstStyle/>
                    <a:p>
                      <a:r>
                        <a:rPr lang="en-US" dirty="0"/>
                        <a:t>6</a:t>
                      </a:r>
                    </a:p>
                  </a:txBody>
                  <a:tcPr/>
                </a:tc>
                <a:tc>
                  <a:txBody>
                    <a:bodyPr/>
                    <a:lstStyle/>
                    <a:p>
                      <a:r>
                        <a:rPr lang="en-US" dirty="0"/>
                        <a:t>100%</a:t>
                      </a:r>
                    </a:p>
                  </a:txBody>
                  <a:tcPr/>
                </a:tc>
                <a:extLst>
                  <a:ext uri="{0D108BD9-81ED-4DB2-BD59-A6C34878D82A}">
                    <a16:rowId xmlns:a16="http://schemas.microsoft.com/office/drawing/2014/main" val="179268086"/>
                  </a:ext>
                </a:extLst>
              </a:tr>
              <a:tr h="370840">
                <a:tc>
                  <a:txBody>
                    <a:bodyPr/>
                    <a:lstStyle/>
                    <a:p>
                      <a:r>
                        <a:rPr lang="en-US" dirty="0"/>
                        <a:t>Precipitous delivery or advanced labor</a:t>
                      </a:r>
                    </a:p>
                  </a:txBody>
                  <a:tcPr/>
                </a:tc>
                <a:tc>
                  <a:txBody>
                    <a:bodyPr/>
                    <a:lstStyle/>
                    <a:p>
                      <a:r>
                        <a:rPr lang="en-US" dirty="0"/>
                        <a:t>5</a:t>
                      </a:r>
                    </a:p>
                  </a:txBody>
                  <a:tcPr/>
                </a:tc>
                <a:tc>
                  <a:txBody>
                    <a:bodyPr/>
                    <a:lstStyle/>
                    <a:p>
                      <a:r>
                        <a:rPr lang="en-US" dirty="0"/>
                        <a:t>83%</a:t>
                      </a:r>
                    </a:p>
                  </a:txBody>
                  <a:tcPr/>
                </a:tc>
                <a:extLst>
                  <a:ext uri="{0D108BD9-81ED-4DB2-BD59-A6C34878D82A}">
                    <a16:rowId xmlns:a16="http://schemas.microsoft.com/office/drawing/2014/main" val="2464981897"/>
                  </a:ext>
                </a:extLst>
              </a:tr>
              <a:tr h="370840">
                <a:tc>
                  <a:txBody>
                    <a:bodyPr/>
                    <a:lstStyle/>
                    <a:p>
                      <a:r>
                        <a:rPr lang="en-US" dirty="0"/>
                        <a:t>No transport team available</a:t>
                      </a:r>
                    </a:p>
                  </a:txBody>
                  <a:tcPr/>
                </a:tc>
                <a:tc>
                  <a:txBody>
                    <a:bodyPr/>
                    <a:lstStyle/>
                    <a:p>
                      <a:r>
                        <a:rPr lang="en-US" dirty="0"/>
                        <a:t>1</a:t>
                      </a:r>
                    </a:p>
                  </a:txBody>
                  <a:tcPr/>
                </a:tc>
                <a:tc>
                  <a:txBody>
                    <a:bodyPr/>
                    <a:lstStyle/>
                    <a:p>
                      <a:r>
                        <a:rPr lang="en-US" dirty="0"/>
                        <a:t>16%</a:t>
                      </a:r>
                    </a:p>
                  </a:txBody>
                  <a:tcPr/>
                </a:tc>
                <a:extLst>
                  <a:ext uri="{0D108BD9-81ED-4DB2-BD59-A6C34878D82A}">
                    <a16:rowId xmlns:a16="http://schemas.microsoft.com/office/drawing/2014/main" val="2319513264"/>
                  </a:ext>
                </a:extLst>
              </a:tr>
            </a:tbl>
          </a:graphicData>
        </a:graphic>
      </p:graphicFrame>
      <p:pic>
        <p:nvPicPr>
          <p:cNvPr id="11" name="Content Placeholder 10" descr="Electrocardiogram">
            <a:extLst>
              <a:ext uri="{FF2B5EF4-FFF2-40B4-BE49-F238E27FC236}">
                <a16:creationId xmlns:a16="http://schemas.microsoft.com/office/drawing/2014/main" id="{62C468FB-4B28-654F-9AE1-0ADDDAED5278}"/>
              </a:ext>
            </a:extLst>
          </p:cNvPr>
          <p:cNvPicPr>
            <a:picLocks noGrp="1" noChangeAspect="1"/>
          </p:cNvPicPr>
          <p:nvPr>
            <p:ph sz="half" idx="2"/>
          </p:nvPr>
        </p:nvPicPr>
        <p:blipFill>
          <a:blip r:embed="rId3"/>
          <a:stretch>
            <a:fillRect/>
          </a:stretch>
        </p:blipFill>
        <p:spPr>
          <a:xfrm>
            <a:off x="974437" y="3823393"/>
            <a:ext cx="7176654" cy="1478280"/>
          </a:xfrm>
        </p:spPr>
      </p:pic>
    </p:spTree>
    <p:extLst>
      <p:ext uri="{BB962C8B-B14F-4D97-AF65-F5344CB8AC3E}">
        <p14:creationId xmlns:p14="http://schemas.microsoft.com/office/powerpoint/2010/main" val="129988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A8A4-0FC1-66FF-77BF-002430CDA8E0}"/>
              </a:ext>
            </a:extLst>
          </p:cNvPr>
          <p:cNvSpPr>
            <a:spLocks noGrp="1"/>
          </p:cNvSpPr>
          <p:nvPr>
            <p:ph type="title"/>
          </p:nvPr>
        </p:nvSpPr>
        <p:spPr>
          <a:xfrm>
            <a:off x="457200" y="397583"/>
            <a:ext cx="8229600" cy="1143000"/>
          </a:xfrm>
        </p:spPr>
        <p:txBody>
          <a:bodyPr>
            <a:normAutofit fontScale="90000"/>
          </a:bodyPr>
          <a:lstStyle/>
          <a:p>
            <a:r>
              <a:rPr lang="en-US" dirty="0"/>
              <a:t>Common trends by hospital type</a:t>
            </a:r>
          </a:p>
        </p:txBody>
      </p:sp>
      <p:graphicFrame>
        <p:nvGraphicFramePr>
          <p:cNvPr id="7" name="Content Placeholder 6">
            <a:extLst>
              <a:ext uri="{FF2B5EF4-FFF2-40B4-BE49-F238E27FC236}">
                <a16:creationId xmlns:a16="http://schemas.microsoft.com/office/drawing/2014/main" id="{925615FB-DD32-D143-E553-D4A68E9640F6}"/>
              </a:ext>
            </a:extLst>
          </p:cNvPr>
          <p:cNvGraphicFramePr>
            <a:graphicFrameLocks noGrp="1"/>
          </p:cNvGraphicFramePr>
          <p:nvPr>
            <p:ph sz="half" idx="1"/>
            <p:extLst>
              <p:ext uri="{D42A27DB-BD31-4B8C-83A1-F6EECF244321}">
                <p14:modId xmlns:p14="http://schemas.microsoft.com/office/powerpoint/2010/main" val="4287542907"/>
              </p:ext>
            </p:extLst>
          </p:nvPr>
        </p:nvGraphicFramePr>
        <p:xfrm>
          <a:off x="319177" y="1439204"/>
          <a:ext cx="8686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BBF1F23E-AAC9-5E1A-119A-0B914CEDBD93}"/>
              </a:ext>
            </a:extLst>
          </p:cNvPr>
          <p:cNvSpPr>
            <a:spLocks noGrp="1"/>
          </p:cNvSpPr>
          <p:nvPr>
            <p:ph sz="half" idx="2"/>
          </p:nvPr>
        </p:nvSpPr>
        <p:spPr>
          <a:xfrm>
            <a:off x="3899139" y="2868283"/>
            <a:ext cx="1526875" cy="1608826"/>
          </a:xfrm>
        </p:spPr>
        <p:txBody>
          <a:bodyPr>
            <a:normAutofit fontScale="70000" lnSpcReduction="20000"/>
          </a:bodyPr>
          <a:lstStyle/>
          <a:p>
            <a:pPr marL="0" indent="0" algn="ctr">
              <a:spcBef>
                <a:spcPts val="600"/>
              </a:spcBef>
              <a:buNone/>
            </a:pPr>
            <a:r>
              <a:rPr lang="en-US" sz="2300" dirty="0"/>
              <a:t>Tobacco</a:t>
            </a:r>
          </a:p>
          <a:p>
            <a:pPr marL="0" indent="0" algn="ctr">
              <a:spcBef>
                <a:spcPts val="600"/>
              </a:spcBef>
              <a:buNone/>
            </a:pPr>
            <a:r>
              <a:rPr lang="en-US" sz="2300" dirty="0"/>
              <a:t>HTN</a:t>
            </a:r>
          </a:p>
          <a:p>
            <a:pPr marL="0" indent="0" algn="ctr">
              <a:spcBef>
                <a:spcPts val="600"/>
              </a:spcBef>
              <a:buNone/>
            </a:pPr>
            <a:r>
              <a:rPr lang="en-US" sz="2300" dirty="0"/>
              <a:t>SUD</a:t>
            </a:r>
          </a:p>
          <a:p>
            <a:pPr marL="0" indent="0" algn="ctr">
              <a:spcBef>
                <a:spcPts val="600"/>
              </a:spcBef>
              <a:buNone/>
            </a:pPr>
            <a:r>
              <a:rPr lang="en-US" sz="2300" dirty="0"/>
              <a:t>Medicaid</a:t>
            </a:r>
          </a:p>
          <a:p>
            <a:pPr marL="0" indent="0" algn="ctr">
              <a:spcBef>
                <a:spcPts val="600"/>
              </a:spcBef>
              <a:buNone/>
            </a:pPr>
            <a:r>
              <a:rPr lang="en-US" sz="2300" dirty="0"/>
              <a:t>White</a:t>
            </a:r>
          </a:p>
          <a:p>
            <a:pPr marL="0" indent="0" algn="ctr">
              <a:spcBef>
                <a:spcPts val="600"/>
              </a:spcBef>
              <a:buNone/>
            </a:pPr>
            <a:r>
              <a:rPr lang="en-US" sz="2300" dirty="0"/>
              <a:t>C-section</a:t>
            </a:r>
          </a:p>
          <a:p>
            <a:pPr marL="0" indent="0">
              <a:spcBef>
                <a:spcPts val="0"/>
              </a:spcBef>
              <a:buNone/>
            </a:pPr>
            <a:endParaRPr lang="en-US" dirty="0"/>
          </a:p>
        </p:txBody>
      </p:sp>
    </p:spTree>
    <p:extLst>
      <p:ext uri="{BB962C8B-B14F-4D97-AF65-F5344CB8AC3E}">
        <p14:creationId xmlns:p14="http://schemas.microsoft.com/office/powerpoint/2010/main" val="2246363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0D00-C600-EF4F-5D8E-AEC13D1B6B06}"/>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B62CBFCE-6430-FB5A-BB26-801B2802365F}"/>
              </a:ext>
            </a:extLst>
          </p:cNvPr>
          <p:cNvSpPr>
            <a:spLocks noGrp="1"/>
          </p:cNvSpPr>
          <p:nvPr>
            <p:ph sz="half" idx="1"/>
          </p:nvPr>
        </p:nvSpPr>
        <p:spPr>
          <a:xfrm>
            <a:off x="386772" y="1395100"/>
            <a:ext cx="3586766" cy="4024745"/>
          </a:xfrm>
        </p:spPr>
        <p:txBody>
          <a:bodyPr>
            <a:normAutofit fontScale="77500" lnSpcReduction="20000"/>
          </a:bodyPr>
          <a:lstStyle/>
          <a:p>
            <a:r>
              <a:rPr lang="en-US" dirty="0"/>
              <a:t>Focus on interventions to:</a:t>
            </a:r>
          </a:p>
          <a:p>
            <a:pPr lvl="1"/>
            <a:r>
              <a:rPr lang="en-US" dirty="0"/>
              <a:t>Remove barriers to prenatal care</a:t>
            </a:r>
          </a:p>
          <a:p>
            <a:pPr lvl="1"/>
            <a:r>
              <a:rPr lang="en-US" dirty="0"/>
              <a:t>Educate on signs and symptoms of preterm birth</a:t>
            </a:r>
          </a:p>
          <a:p>
            <a:pPr lvl="1"/>
            <a:r>
              <a:rPr lang="en-US" dirty="0"/>
              <a:t>Partner with EMS to efficiently and safely transport pregnant and laboring people</a:t>
            </a:r>
          </a:p>
          <a:p>
            <a:pPr lvl="1"/>
            <a:r>
              <a:rPr lang="en-US" dirty="0"/>
              <a:t>Continue to systematically review cases</a:t>
            </a:r>
          </a:p>
          <a:p>
            <a:pPr marL="457200" lvl="1" indent="0">
              <a:buNone/>
            </a:pPr>
            <a:r>
              <a:rPr lang="en-US" dirty="0"/>
              <a:t>                                                                                                                            </a:t>
            </a:r>
          </a:p>
        </p:txBody>
      </p:sp>
      <p:sp>
        <p:nvSpPr>
          <p:cNvPr id="8" name="Content Placeholder 2">
            <a:extLst>
              <a:ext uri="{FF2B5EF4-FFF2-40B4-BE49-F238E27FC236}">
                <a16:creationId xmlns:a16="http://schemas.microsoft.com/office/drawing/2014/main" id="{34873A97-AA05-F64E-8E6F-4FD1D2276C84}"/>
              </a:ext>
            </a:extLst>
          </p:cNvPr>
          <p:cNvSpPr txBox="1">
            <a:spLocks/>
          </p:cNvSpPr>
          <p:nvPr/>
        </p:nvSpPr>
        <p:spPr>
          <a:xfrm>
            <a:off x="386772" y="5084040"/>
            <a:ext cx="5321301" cy="1773960"/>
          </a:xfrm>
          <a:prstGeom prst="rect">
            <a:avLst/>
          </a:prstGeom>
        </p:spPr>
        <p:txBody>
          <a:bodyPr vert="horz" lIns="91440" tIns="45720" rIns="91440" bIns="45720" rtlCol="0">
            <a:normAutofit/>
          </a:bodyPr>
          <a:lstStyle>
            <a:lvl1pPr marL="342900" indent="-342900" algn="l" defTabSz="457200" rtl="0" eaLnBrk="1" latinLnBrk="0" hangingPunct="1">
              <a:lnSpc>
                <a:spcPct val="90000"/>
              </a:lnSpc>
              <a:spcBef>
                <a:spcPts val="1968"/>
              </a:spcBef>
              <a:buClr>
                <a:schemeClr val="accent1"/>
              </a:buClr>
              <a:buSzPct val="80000"/>
              <a:buFontTx/>
              <a:buBlip>
                <a:blip r:embed="rId3"/>
              </a:buBlip>
              <a:defRPr sz="2800" kern="1200">
                <a:solidFill>
                  <a:schemeClr val="tx1"/>
                </a:solidFill>
                <a:latin typeface="Adobe Garamond Pro"/>
                <a:ea typeface="+mn-ea"/>
                <a:cs typeface="Adobe Garamond Pro"/>
              </a:defRPr>
            </a:lvl1pPr>
            <a:lvl2pPr marL="742950" indent="-285750" algn="l" defTabSz="457200" rtl="0" eaLnBrk="1" latinLnBrk="0" hangingPunct="1">
              <a:lnSpc>
                <a:spcPct val="90000"/>
              </a:lnSpc>
              <a:spcBef>
                <a:spcPts val="1968"/>
              </a:spcBef>
              <a:buClr>
                <a:schemeClr val="accent1"/>
              </a:buClr>
              <a:buFont typeface="Arial"/>
              <a:buChar char="–"/>
              <a:defRPr sz="2400" kern="1200">
                <a:solidFill>
                  <a:schemeClr val="tx1"/>
                </a:solidFill>
                <a:latin typeface="Adobe Garamond Pro"/>
                <a:ea typeface="+mn-ea"/>
                <a:cs typeface="Adobe Garamond Pro"/>
              </a:defRPr>
            </a:lvl2pPr>
            <a:lvl3pPr marL="11430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3pPr>
            <a:lvl4pPr marL="1600200" indent="-228600" algn="l" defTabSz="457200" rtl="0" eaLnBrk="1" latinLnBrk="0" hangingPunct="1">
              <a:lnSpc>
                <a:spcPct val="90000"/>
              </a:lnSpc>
              <a:spcBef>
                <a:spcPts val="1968"/>
              </a:spcBef>
              <a:buClr>
                <a:schemeClr val="accent1"/>
              </a:buClr>
              <a:buFont typeface="Arial"/>
              <a:buChar char="–"/>
              <a:defRPr sz="1800" kern="1200">
                <a:solidFill>
                  <a:schemeClr val="tx1"/>
                </a:solidFill>
                <a:latin typeface="Adobe Garamond Pro"/>
                <a:ea typeface="+mn-ea"/>
                <a:cs typeface="Adobe Garamond Pro"/>
              </a:defRPr>
            </a:lvl4pPr>
            <a:lvl5pPr marL="2057400" indent="-228600" algn="l" defTabSz="457200" rtl="0" eaLnBrk="1" latinLnBrk="0" hangingPunct="1">
              <a:lnSpc>
                <a:spcPct val="90000"/>
              </a:lnSpc>
              <a:spcBef>
                <a:spcPts val="1968"/>
              </a:spcBef>
              <a:buClr>
                <a:schemeClr val="accent1"/>
              </a:buClr>
              <a:buFont typeface="Arial"/>
              <a:buChar char="»"/>
              <a:defRPr sz="1800" kern="1200">
                <a:solidFill>
                  <a:schemeClr val="tx1"/>
                </a:solidFill>
                <a:latin typeface="Adobe Garamond Pro"/>
                <a:ea typeface="+mn-ea"/>
                <a:cs typeface="Adobe Garamond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a:t>Expanding into late preterm birth</a:t>
            </a:r>
          </a:p>
          <a:p>
            <a:pPr marL="457200" lvl="1" indent="0">
              <a:buFont typeface="Arial"/>
              <a:buNone/>
            </a:pPr>
            <a:r>
              <a:rPr lang="en-US" dirty="0"/>
              <a:t>                                                                                                                            </a:t>
            </a:r>
          </a:p>
        </p:txBody>
      </p:sp>
      <p:pic>
        <p:nvPicPr>
          <p:cNvPr id="9" name="Content Placeholder 8" descr="Person helping baby walk">
            <a:extLst>
              <a:ext uri="{FF2B5EF4-FFF2-40B4-BE49-F238E27FC236}">
                <a16:creationId xmlns:a16="http://schemas.microsoft.com/office/drawing/2014/main" id="{21A03675-3B46-F563-0E9A-C581236AA121}"/>
              </a:ext>
            </a:extLst>
          </p:cNvPr>
          <p:cNvPicPr>
            <a:picLocks noGrp="1" noChangeAspect="1"/>
          </p:cNvPicPr>
          <p:nvPr>
            <p:ph sz="half" idx="2"/>
          </p:nvPr>
        </p:nvPicPr>
        <p:blipFill>
          <a:blip r:embed="rId4"/>
          <a:stretch>
            <a:fillRect/>
          </a:stretch>
        </p:blipFill>
        <p:spPr>
          <a:xfrm>
            <a:off x="4308388" y="1620233"/>
            <a:ext cx="4545837" cy="3036595"/>
          </a:xfrm>
        </p:spPr>
      </p:pic>
    </p:spTree>
    <p:extLst>
      <p:ext uri="{BB962C8B-B14F-4D97-AF65-F5344CB8AC3E}">
        <p14:creationId xmlns:p14="http://schemas.microsoft.com/office/powerpoint/2010/main" val="3743210607"/>
      </p:ext>
    </p:extLst>
  </p:cSld>
  <p:clrMapOvr>
    <a:masterClrMapping/>
  </p:clrMapOvr>
</p:sld>
</file>

<file path=ppt/theme/theme1.xml><?xml version="1.0" encoding="utf-8"?>
<a:theme xmlns:a="http://schemas.openxmlformats.org/drawingml/2006/main" name="Template1">
  <a:themeElements>
    <a:clrScheme name="Perinatal Partnership">
      <a:dk1>
        <a:srgbClr val="2B292B"/>
      </a:dk1>
      <a:lt1>
        <a:sysClr val="window" lastClr="FFFFFF"/>
      </a:lt1>
      <a:dk2>
        <a:srgbClr val="0973BA"/>
      </a:dk2>
      <a:lt2>
        <a:srgbClr val="C8F0E6"/>
      </a:lt2>
      <a:accent1>
        <a:srgbClr val="62CC6B"/>
      </a:accent1>
      <a:accent2>
        <a:srgbClr val="0973BA"/>
      </a:accent2>
      <a:accent3>
        <a:srgbClr val="05B1EA"/>
      </a:accent3>
      <a:accent4>
        <a:srgbClr val="C8F0E6"/>
      </a:accent4>
      <a:accent5>
        <a:srgbClr val="0F940F"/>
      </a:accent5>
      <a:accent6>
        <a:srgbClr val="FF7C92"/>
      </a:accent6>
      <a:hlink>
        <a:srgbClr val="0973BA"/>
      </a:hlink>
      <a:folHlink>
        <a:srgbClr val="05B1E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Template1</Template>
  <TotalTime>27806</TotalTime>
  <Words>1363</Words>
  <Application>Microsoft Office PowerPoint</Application>
  <PresentationFormat>On-screen Show (4:3)</PresentationFormat>
  <Paragraphs>197</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Template1</vt:lpstr>
      <vt:lpstr>                  </vt:lpstr>
      <vt:lpstr>Percentage of Preterm Births in West Virginia</vt:lpstr>
      <vt:lpstr>PowerPoint Presentation</vt:lpstr>
      <vt:lpstr>Methods</vt:lpstr>
      <vt:lpstr>Sample pages from data collection tool</vt:lpstr>
      <vt:lpstr>Aggregated Data summary</vt:lpstr>
      <vt:lpstr>Factors impeding transport to tertiary care</vt:lpstr>
      <vt:lpstr>Common trends by hospital type</vt:lpstr>
      <vt:lpstr>Next steps</vt:lpstr>
      <vt:lpstr>Special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dc:title>
  <dc:creator>Amy</dc:creator>
  <cp:lastModifiedBy>Kitty P</cp:lastModifiedBy>
  <cp:revision>401</cp:revision>
  <cp:lastPrinted>2017-09-22T18:32:15Z</cp:lastPrinted>
  <dcterms:created xsi:type="dcterms:W3CDTF">2014-05-12T14:19:28Z</dcterms:created>
  <dcterms:modified xsi:type="dcterms:W3CDTF">2024-10-21T15:17:29Z</dcterms:modified>
</cp:coreProperties>
</file>