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Lst>
  <p:notesMasterIdLst>
    <p:notesMasterId r:id="rId43"/>
  </p:notesMasterIdLst>
  <p:sldIdLst>
    <p:sldId id="313" r:id="rId2"/>
    <p:sldId id="256" r:id="rId3"/>
    <p:sldId id="311" r:id="rId4"/>
    <p:sldId id="315" r:id="rId5"/>
    <p:sldId id="282" r:id="rId6"/>
    <p:sldId id="314" r:id="rId7"/>
    <p:sldId id="257" r:id="rId8"/>
    <p:sldId id="258" r:id="rId9"/>
    <p:sldId id="283" r:id="rId10"/>
    <p:sldId id="260" r:id="rId11"/>
    <p:sldId id="265" r:id="rId12"/>
    <p:sldId id="261" r:id="rId13"/>
    <p:sldId id="262" r:id="rId14"/>
    <p:sldId id="277" r:id="rId15"/>
    <p:sldId id="268" r:id="rId16"/>
    <p:sldId id="264" r:id="rId17"/>
    <p:sldId id="266" r:id="rId18"/>
    <p:sldId id="280" r:id="rId19"/>
    <p:sldId id="319" r:id="rId20"/>
    <p:sldId id="317" r:id="rId21"/>
    <p:sldId id="318" r:id="rId22"/>
    <p:sldId id="289" r:id="rId23"/>
    <p:sldId id="307" r:id="rId24"/>
    <p:sldId id="290" r:id="rId25"/>
    <p:sldId id="285" r:id="rId26"/>
    <p:sldId id="308" r:id="rId27"/>
    <p:sldId id="310" r:id="rId28"/>
    <p:sldId id="309" r:id="rId29"/>
    <p:sldId id="295" r:id="rId30"/>
    <p:sldId id="294" r:id="rId31"/>
    <p:sldId id="292" r:id="rId32"/>
    <p:sldId id="274" r:id="rId33"/>
    <p:sldId id="322" r:id="rId34"/>
    <p:sldId id="299" r:id="rId35"/>
    <p:sldId id="297" r:id="rId36"/>
    <p:sldId id="300" r:id="rId37"/>
    <p:sldId id="301" r:id="rId38"/>
    <p:sldId id="302" r:id="rId39"/>
    <p:sldId id="303" r:id="rId40"/>
    <p:sldId id="304" r:id="rId41"/>
    <p:sldId id="31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8497" autoAdjust="0"/>
  </p:normalViewPr>
  <p:slideViewPr>
    <p:cSldViewPr snapToGrid="0">
      <p:cViewPr varScale="1">
        <p:scale>
          <a:sx n="57" d="100"/>
          <a:sy n="57" d="100"/>
        </p:scale>
        <p:origin x="36"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492FC-0ABD-45FA-8C01-F3E8DF38248C}"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2D7BC-6AE4-4451-B8CF-CA874F983CF6}" type="slidenum">
              <a:rPr lang="en-US" smtClean="0"/>
              <a:t>‹#›</a:t>
            </a:fld>
            <a:endParaRPr lang="en-US"/>
          </a:p>
        </p:txBody>
      </p:sp>
    </p:spTree>
    <p:extLst>
      <p:ext uri="{BB962C8B-B14F-4D97-AF65-F5344CB8AC3E}">
        <p14:creationId xmlns:p14="http://schemas.microsoft.com/office/powerpoint/2010/main" val="244193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in general funders such as hospital auxiliaries, Kohls and </a:t>
            </a:r>
            <a:r>
              <a:rPr lang="en-US" dirty="0" err="1"/>
              <a:t>Wehrle</a:t>
            </a:r>
            <a:r>
              <a:rPr lang="en-US" dirty="0"/>
              <a:t> </a:t>
            </a:r>
            <a:r>
              <a:rPr lang="en-US" dirty="0" err="1"/>
              <a:t>Fndtn</a:t>
            </a:r>
            <a:endParaRPr lang="en-US" dirty="0"/>
          </a:p>
          <a:p>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3</a:t>
            </a:fld>
            <a:endParaRPr lang="en-US"/>
          </a:p>
        </p:txBody>
      </p:sp>
    </p:spTree>
    <p:extLst>
      <p:ext uri="{BB962C8B-B14F-4D97-AF65-F5344CB8AC3E}">
        <p14:creationId xmlns:p14="http://schemas.microsoft.com/office/powerpoint/2010/main" val="333762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 and Fujikawa found improved ability of parents to walk away from crying baby for a period</a:t>
            </a:r>
          </a:p>
          <a:p>
            <a:r>
              <a:rPr lang="en-US" dirty="0"/>
              <a:t>US studies intervention period coincided with economic recession – </a:t>
            </a:r>
          </a:p>
        </p:txBody>
      </p:sp>
      <p:sp>
        <p:nvSpPr>
          <p:cNvPr id="4" name="Slide Number Placeholder 3"/>
          <p:cNvSpPr>
            <a:spLocks noGrp="1"/>
          </p:cNvSpPr>
          <p:nvPr>
            <p:ph type="sldNum" sz="quarter" idx="5"/>
          </p:nvPr>
        </p:nvSpPr>
        <p:spPr/>
        <p:txBody>
          <a:bodyPr/>
          <a:lstStyle/>
          <a:p>
            <a:fld id="{E622D7BC-6AE4-4451-B8CF-CA874F983CF6}" type="slidenum">
              <a:rPr lang="en-US" smtClean="0"/>
              <a:t>23</a:t>
            </a:fld>
            <a:endParaRPr lang="en-US"/>
          </a:p>
        </p:txBody>
      </p:sp>
    </p:spTree>
    <p:extLst>
      <p:ext uri="{BB962C8B-B14F-4D97-AF65-F5344CB8AC3E}">
        <p14:creationId xmlns:p14="http://schemas.microsoft.com/office/powerpoint/2010/main" val="51242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a:p>
            <a:r>
              <a:rPr lang="en-US" sz="1200" dirty="0">
                <a:solidFill>
                  <a:schemeClr val="bg2">
                    <a:lumMod val="49000"/>
                  </a:schemeClr>
                </a:solidFill>
              </a:rPr>
              <a:t>Dose 1Nurse prior training involved in-person and on-line training and certification - i</a:t>
            </a:r>
            <a:r>
              <a:rPr lang="en-US" dirty="0"/>
              <a:t>n person training 30 min  dose 1 and  2 </a:t>
            </a:r>
            <a:r>
              <a:rPr lang="en-US" dirty="0">
                <a:solidFill>
                  <a:schemeClr val="bg2">
                    <a:lumMod val="49000"/>
                  </a:schemeClr>
                </a:solidFill>
              </a:rPr>
              <a:t>thus use of the video and booklet occurs prn for crying after DC           Dose 3 Click for babies.org</a:t>
            </a:r>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24</a:t>
            </a:fld>
            <a:endParaRPr lang="en-US"/>
          </a:p>
        </p:txBody>
      </p:sp>
    </p:spTree>
    <p:extLst>
      <p:ext uri="{BB962C8B-B14F-4D97-AF65-F5344CB8AC3E}">
        <p14:creationId xmlns:p14="http://schemas.microsoft.com/office/powerpoint/2010/main" val="99790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PPL speaks to the need for adequate daycare as well </a:t>
            </a:r>
          </a:p>
        </p:txBody>
      </p:sp>
      <p:sp>
        <p:nvSpPr>
          <p:cNvPr id="4" name="Slide Number Placeholder 3"/>
          <p:cNvSpPr>
            <a:spLocks noGrp="1"/>
          </p:cNvSpPr>
          <p:nvPr>
            <p:ph type="sldNum" sz="quarter" idx="5"/>
          </p:nvPr>
        </p:nvSpPr>
        <p:spPr/>
        <p:txBody>
          <a:bodyPr/>
          <a:lstStyle/>
          <a:p>
            <a:fld id="{E622D7BC-6AE4-4451-B8CF-CA874F983CF6}" type="slidenum">
              <a:rPr lang="en-US" smtClean="0"/>
              <a:t>25</a:t>
            </a:fld>
            <a:endParaRPr lang="en-US"/>
          </a:p>
        </p:txBody>
      </p:sp>
    </p:spTree>
    <p:extLst>
      <p:ext uri="{BB962C8B-B14F-4D97-AF65-F5344CB8AC3E}">
        <p14:creationId xmlns:p14="http://schemas.microsoft.com/office/powerpoint/2010/main" val="387533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for prevention efforts</a:t>
            </a:r>
          </a:p>
          <a:p>
            <a:pPr marL="0" indent="0">
              <a:buNone/>
            </a:pPr>
            <a:r>
              <a:rPr lang="en-US" dirty="0"/>
              <a:t>      The mixed results of studies gives us time to assess next steps as a TEAM.</a:t>
            </a:r>
          </a:p>
          <a:p>
            <a:pPr marL="0" indent="0">
              <a:buNone/>
            </a:pPr>
            <a:r>
              <a:rPr lang="en-US" dirty="0"/>
              <a:t>       The current level of participation of WV birthing centers confirms a wide-spread culture of prevention efforts for AHT.</a:t>
            </a:r>
          </a:p>
          <a:p>
            <a:pPr marL="0" indent="0">
              <a:buNone/>
            </a:pPr>
            <a:r>
              <a:rPr lang="en-US" dirty="0"/>
              <a:t>Dose 1 key partner is </a:t>
            </a:r>
            <a:r>
              <a:rPr lang="en-US" dirty="0" err="1"/>
              <a:t>Ppship</a:t>
            </a:r>
            <a:r>
              <a:rPr lang="en-US" dirty="0"/>
              <a:t> and OBSS,  Dose 2 key partner are WV AAP and </a:t>
            </a:r>
            <a:r>
              <a:rPr lang="en-US" dirty="0" err="1"/>
              <a:t>Ppship</a:t>
            </a:r>
            <a:r>
              <a:rPr lang="en-US" dirty="0"/>
              <a:t> and RFTS</a:t>
            </a:r>
          </a:p>
          <a:p>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26</a:t>
            </a:fld>
            <a:endParaRPr lang="en-US"/>
          </a:p>
        </p:txBody>
      </p:sp>
    </p:spTree>
    <p:extLst>
      <p:ext uri="{BB962C8B-B14F-4D97-AF65-F5344CB8AC3E}">
        <p14:creationId xmlns:p14="http://schemas.microsoft.com/office/powerpoint/2010/main" val="242999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Dose 2 RFTS, PARENTS AS TEACHERS</a:t>
            </a:r>
          </a:p>
          <a:p>
            <a:r>
              <a:rPr lang="en-US" dirty="0"/>
              <a:t>Dose 3 OBSS, </a:t>
            </a:r>
          </a:p>
        </p:txBody>
      </p:sp>
      <p:sp>
        <p:nvSpPr>
          <p:cNvPr id="4" name="Slide Number Placeholder 3"/>
          <p:cNvSpPr>
            <a:spLocks noGrp="1"/>
          </p:cNvSpPr>
          <p:nvPr>
            <p:ph type="sldNum" sz="quarter" idx="5"/>
          </p:nvPr>
        </p:nvSpPr>
        <p:spPr/>
        <p:txBody>
          <a:bodyPr/>
          <a:lstStyle/>
          <a:p>
            <a:fld id="{E622D7BC-6AE4-4451-B8CF-CA874F983CF6}" type="slidenum">
              <a:rPr lang="en-US" smtClean="0"/>
              <a:t>27</a:t>
            </a:fld>
            <a:endParaRPr lang="en-US"/>
          </a:p>
        </p:txBody>
      </p:sp>
    </p:spTree>
    <p:extLst>
      <p:ext uri="{BB962C8B-B14F-4D97-AF65-F5344CB8AC3E}">
        <p14:creationId xmlns:p14="http://schemas.microsoft.com/office/powerpoint/2010/main" val="412790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findings of the majority of birthing hospitals providing AHT prevention efforts is encouraging, but it is definitely a reassess and </a:t>
            </a:r>
            <a:r>
              <a:rPr lang="en-US" dirty="0" err="1"/>
              <a:t>rebuid</a:t>
            </a:r>
            <a:r>
              <a:rPr lang="en-US" dirty="0"/>
              <a:t> </a:t>
            </a:r>
            <a:r>
              <a:rPr lang="en-US" dirty="0" err="1"/>
              <a:t>yrTHANKYOU</a:t>
            </a:r>
            <a:r>
              <a:rPr lang="en-US" dirty="0"/>
              <a:t> TP Perinatal Partnership </a:t>
            </a:r>
          </a:p>
        </p:txBody>
      </p:sp>
      <p:sp>
        <p:nvSpPr>
          <p:cNvPr id="4" name="Slide Number Placeholder 3"/>
          <p:cNvSpPr>
            <a:spLocks noGrp="1"/>
          </p:cNvSpPr>
          <p:nvPr>
            <p:ph type="sldNum" sz="quarter" idx="5"/>
          </p:nvPr>
        </p:nvSpPr>
        <p:spPr/>
        <p:txBody>
          <a:bodyPr/>
          <a:lstStyle/>
          <a:p>
            <a:fld id="{E622D7BC-6AE4-4451-B8CF-CA874F983CF6}" type="slidenum">
              <a:rPr lang="en-US" smtClean="0"/>
              <a:t>28</a:t>
            </a:fld>
            <a:endParaRPr lang="en-US"/>
          </a:p>
        </p:txBody>
      </p:sp>
    </p:spTree>
    <p:extLst>
      <p:ext uri="{BB962C8B-B14F-4D97-AF65-F5344CB8AC3E}">
        <p14:creationId xmlns:p14="http://schemas.microsoft.com/office/powerpoint/2010/main" val="266548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4</a:t>
            </a:fld>
            <a:endParaRPr lang="en-US"/>
          </a:p>
        </p:txBody>
      </p:sp>
    </p:spTree>
    <p:extLst>
      <p:ext uri="{BB962C8B-B14F-4D97-AF65-F5344CB8AC3E}">
        <p14:creationId xmlns:p14="http://schemas.microsoft.com/office/powerpoint/2010/main" val="132617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7</a:t>
            </a:fld>
            <a:endParaRPr lang="en-US"/>
          </a:p>
        </p:txBody>
      </p:sp>
    </p:spTree>
    <p:extLst>
      <p:ext uri="{BB962C8B-B14F-4D97-AF65-F5344CB8AC3E}">
        <p14:creationId xmlns:p14="http://schemas.microsoft.com/office/powerpoint/2010/main" val="52179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8</a:t>
            </a:fld>
            <a:endParaRPr lang="en-US"/>
          </a:p>
        </p:txBody>
      </p:sp>
    </p:spTree>
    <p:extLst>
      <p:ext uri="{BB962C8B-B14F-4D97-AF65-F5344CB8AC3E}">
        <p14:creationId xmlns:p14="http://schemas.microsoft.com/office/powerpoint/2010/main" val="218356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13</a:t>
            </a:fld>
            <a:endParaRPr lang="en-US"/>
          </a:p>
        </p:txBody>
      </p:sp>
    </p:spTree>
    <p:extLst>
      <p:ext uri="{BB962C8B-B14F-4D97-AF65-F5344CB8AC3E}">
        <p14:creationId xmlns:p14="http://schemas.microsoft.com/office/powerpoint/2010/main" val="90215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Longterm</a:t>
            </a:r>
            <a:r>
              <a:rPr lang="en-US" dirty="0"/>
              <a:t> morbidity in national studies ranges from  </a:t>
            </a:r>
          </a:p>
          <a:p>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14</a:t>
            </a:fld>
            <a:endParaRPr lang="en-US"/>
          </a:p>
        </p:txBody>
      </p:sp>
    </p:spTree>
    <p:extLst>
      <p:ext uri="{BB962C8B-B14F-4D97-AF65-F5344CB8AC3E}">
        <p14:creationId xmlns:p14="http://schemas.microsoft.com/office/powerpoint/2010/main" val="383955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to add British </a:t>
            </a:r>
            <a:r>
              <a:rPr lang="en-US" dirty="0" err="1"/>
              <a:t>columbia</a:t>
            </a:r>
            <a:endParaRPr lang="en-US" dirty="0"/>
          </a:p>
        </p:txBody>
      </p:sp>
      <p:sp>
        <p:nvSpPr>
          <p:cNvPr id="4" name="Slide Number Placeholder 3"/>
          <p:cNvSpPr>
            <a:spLocks noGrp="1"/>
          </p:cNvSpPr>
          <p:nvPr>
            <p:ph type="sldNum" sz="quarter" idx="5"/>
          </p:nvPr>
        </p:nvSpPr>
        <p:spPr/>
        <p:txBody>
          <a:bodyPr/>
          <a:lstStyle/>
          <a:p>
            <a:fld id="{E622D7BC-6AE4-4451-B8CF-CA874F983CF6}" type="slidenum">
              <a:rPr lang="en-US" smtClean="0"/>
              <a:t>15</a:t>
            </a:fld>
            <a:endParaRPr lang="en-US"/>
          </a:p>
        </p:txBody>
      </p:sp>
    </p:spTree>
    <p:extLst>
      <p:ext uri="{BB962C8B-B14F-4D97-AF65-F5344CB8AC3E}">
        <p14:creationId xmlns:p14="http://schemas.microsoft.com/office/powerpoint/2010/main" val="361432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causes of </a:t>
            </a:r>
            <a:r>
              <a:rPr lang="en-US" dirty="0" err="1"/>
              <a:t>inc</a:t>
            </a:r>
            <a:r>
              <a:rPr lang="en-US" dirty="0"/>
              <a:t> incidence are increased substance abuse as indicated by increased OD deaths during the latter years of study period</a:t>
            </a:r>
          </a:p>
          <a:p>
            <a:r>
              <a:rPr lang="en-US" dirty="0"/>
              <a:t>And the economic recession around 2008 </a:t>
            </a:r>
          </a:p>
        </p:txBody>
      </p:sp>
      <p:sp>
        <p:nvSpPr>
          <p:cNvPr id="4" name="Slide Number Placeholder 3"/>
          <p:cNvSpPr>
            <a:spLocks noGrp="1"/>
          </p:cNvSpPr>
          <p:nvPr>
            <p:ph type="sldNum" sz="quarter" idx="5"/>
          </p:nvPr>
        </p:nvSpPr>
        <p:spPr/>
        <p:txBody>
          <a:bodyPr/>
          <a:lstStyle/>
          <a:p>
            <a:fld id="{E622D7BC-6AE4-4451-B8CF-CA874F983CF6}" type="slidenum">
              <a:rPr lang="en-US" smtClean="0"/>
              <a:t>17</a:t>
            </a:fld>
            <a:endParaRPr lang="en-US"/>
          </a:p>
        </p:txBody>
      </p:sp>
    </p:spTree>
    <p:extLst>
      <p:ext uri="{BB962C8B-B14F-4D97-AF65-F5344CB8AC3E}">
        <p14:creationId xmlns:p14="http://schemas.microsoft.com/office/powerpoint/2010/main" val="281971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Thankyou to the Perinatal Partnership and to all of you who participated in the Nursing Leadership Questionnaire  </a:t>
            </a:r>
            <a:endParaRPr lang="en-US" dirty="0"/>
          </a:p>
          <a:p>
            <a:r>
              <a:rPr lang="en-US" dirty="0"/>
              <a:t>Consider this a bit preliminary since some nurse managers reported they were fairly new in their positions but the efforts made are truly appreciated </a:t>
            </a:r>
          </a:p>
        </p:txBody>
      </p:sp>
      <p:sp>
        <p:nvSpPr>
          <p:cNvPr id="4" name="Slide Number Placeholder 3"/>
          <p:cNvSpPr>
            <a:spLocks noGrp="1"/>
          </p:cNvSpPr>
          <p:nvPr>
            <p:ph type="sldNum" sz="quarter" idx="5"/>
          </p:nvPr>
        </p:nvSpPr>
        <p:spPr/>
        <p:txBody>
          <a:bodyPr/>
          <a:lstStyle/>
          <a:p>
            <a:fld id="{E622D7BC-6AE4-4451-B8CF-CA874F983CF6}" type="slidenum">
              <a:rPr lang="en-US" smtClean="0"/>
              <a:t>18</a:t>
            </a:fld>
            <a:endParaRPr lang="en-US"/>
          </a:p>
        </p:txBody>
      </p:sp>
    </p:spTree>
    <p:extLst>
      <p:ext uri="{BB962C8B-B14F-4D97-AF65-F5344CB8AC3E}">
        <p14:creationId xmlns:p14="http://schemas.microsoft.com/office/powerpoint/2010/main" val="68481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73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19391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323510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9408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963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62165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171860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1548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142891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381152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362199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10330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119025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410042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165980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5916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04754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F72BA41-EC5B-4197-BCC8-0FD2E523CD7A}" type="datetimeFigureOut">
              <a:rPr lang="en-US" smtClean="0"/>
              <a:pPr/>
              <a:t>10/21/2024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E15108C-154A-4A5A-9C05-91A49A422BA7}" type="slidenum">
              <a:rPr lang="en-US" smtClean="0"/>
              <a:pPr/>
              <a:t>‹#›</a:t>
            </a:fld>
            <a:endParaRPr lang="en-US"/>
          </a:p>
        </p:txBody>
      </p:sp>
    </p:spTree>
    <p:extLst>
      <p:ext uri="{BB962C8B-B14F-4D97-AF65-F5344CB8AC3E}">
        <p14:creationId xmlns:p14="http://schemas.microsoft.com/office/powerpoint/2010/main" val="1842729642"/>
      </p:ext>
    </p:extLst>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journal/child-abuse-and-neglect/vol/93/suppl/C" TargetMode="External"/><Relationship Id="rId2" Type="http://schemas.openxmlformats.org/officeDocument/2006/relationships/hyperlink" Target="https://www.sciencedirect.com/journal/child-abuse-and-neglec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6AE4-BAA0-7C2B-13E9-3DBD309D92DD}"/>
              </a:ext>
            </a:extLst>
          </p:cNvPr>
          <p:cNvSpPr>
            <a:spLocks noGrp="1"/>
          </p:cNvSpPr>
          <p:nvPr>
            <p:ph type="title"/>
          </p:nvPr>
        </p:nvSpPr>
        <p:spPr>
          <a:xfrm>
            <a:off x="462455" y="180623"/>
            <a:ext cx="11729545" cy="2330894"/>
          </a:xfrm>
        </p:spPr>
        <p:txBody>
          <a:bodyPr>
            <a:normAutofit/>
          </a:bodyPr>
          <a:lstStyle/>
          <a:p>
            <a:r>
              <a:rPr lang="en-US" sz="3100" dirty="0"/>
              <a:t>Abusive HEAD TRAUMA IN WV: epidemiology and Prevention Efforts, and Suggestions GOING FORWARD                                    															</a:t>
            </a:r>
            <a:r>
              <a:rPr lang="en-US" sz="1600" dirty="0"/>
              <a:t> WV Perinatal SUMMIT </a:t>
            </a:r>
            <a:r>
              <a:rPr lang="en-US" sz="1800" dirty="0"/>
              <a:t>oct 17, 2024</a:t>
            </a:r>
          </a:p>
        </p:txBody>
      </p:sp>
      <p:sp>
        <p:nvSpPr>
          <p:cNvPr id="3" name="Text Placeholder 2">
            <a:extLst>
              <a:ext uri="{FF2B5EF4-FFF2-40B4-BE49-F238E27FC236}">
                <a16:creationId xmlns:a16="http://schemas.microsoft.com/office/drawing/2014/main" id="{09C69E7B-8C3C-D430-5CF2-C0E4522C90AA}"/>
              </a:ext>
            </a:extLst>
          </p:cNvPr>
          <p:cNvSpPr>
            <a:spLocks noGrp="1"/>
          </p:cNvSpPr>
          <p:nvPr>
            <p:ph type="body" idx="1"/>
          </p:nvPr>
        </p:nvSpPr>
        <p:spPr>
          <a:xfrm>
            <a:off x="684213" y="2585157"/>
            <a:ext cx="5310188" cy="3409244"/>
          </a:xfrm>
        </p:spPr>
        <p:txBody>
          <a:bodyPr>
            <a:normAutofit/>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Joan Phillips, MD</a:t>
            </a:r>
          </a:p>
          <a:p>
            <a:pPr marL="0" marR="0">
              <a:lnSpc>
                <a:spcPct val="115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Child Abuse Pediatrician</a:t>
            </a:r>
          </a:p>
          <a:p>
            <a:pPr marL="0" marR="0">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Medical Director Child </a:t>
            </a:r>
            <a:r>
              <a:rPr lang="en-US" kern="100">
                <a:solidFill>
                  <a:schemeClr val="bg1"/>
                </a:solidFill>
                <a:latin typeface="Aptos" panose="020B0004020202020204" pitchFamily="34" charset="0"/>
                <a:ea typeface="Aptos" panose="020B0004020202020204" pitchFamily="34" charset="0"/>
                <a:cs typeface="Times New Roman" panose="02020603050405020304" pitchFamily="18" charset="0"/>
              </a:rPr>
              <a:t>Advocacy Center</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CAMC</a:t>
            </a:r>
          </a:p>
          <a:p>
            <a:pPr marL="0" marR="0">
              <a:lnSpc>
                <a:spcPct val="115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Associate Professor of Pediatrics WVU, Charleston</a:t>
            </a:r>
          </a:p>
          <a:p>
            <a:endParaRPr lang="en-US" dirty="0"/>
          </a:p>
          <a:p>
            <a:endParaRPr lang="en-US" dirty="0"/>
          </a:p>
        </p:txBody>
      </p:sp>
      <p:sp>
        <p:nvSpPr>
          <p:cNvPr id="4" name="TextBox 3">
            <a:extLst>
              <a:ext uri="{FF2B5EF4-FFF2-40B4-BE49-F238E27FC236}">
                <a16:creationId xmlns:a16="http://schemas.microsoft.com/office/drawing/2014/main" id="{3AA9716C-47AF-3CBA-08C1-3F89BAEEFBB6}"/>
              </a:ext>
            </a:extLst>
          </p:cNvPr>
          <p:cNvSpPr txBox="1"/>
          <p:nvPr/>
        </p:nvSpPr>
        <p:spPr>
          <a:xfrm>
            <a:off x="6502400" y="2935111"/>
            <a:ext cx="5689600" cy="1909754"/>
          </a:xfrm>
          <a:prstGeom prst="rect">
            <a:avLst/>
          </a:prstGeom>
          <a:noFill/>
        </p:spPr>
        <p:txBody>
          <a:bodyPr wrap="square" rtlCol="0">
            <a:spAutoFit/>
          </a:bodyPr>
          <a:lstStyle/>
          <a:p>
            <a:pPr marL="0" marR="0">
              <a:lnSpc>
                <a:spcPct val="115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Jim McJunkin, MD</a:t>
            </a:r>
          </a:p>
          <a:p>
            <a:pPr marL="0" marR="0">
              <a:lnSpc>
                <a:spcPct val="115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Injury Prevention Committee Chair </a:t>
            </a:r>
          </a:p>
          <a:p>
            <a:pPr marL="0" marR="0">
              <a:lnSpc>
                <a:spcPct val="115000"/>
              </a:lnSpc>
              <a:spcBef>
                <a:spcPts val="0"/>
              </a:spcBef>
              <a:spcAft>
                <a:spcPts val="800"/>
              </a:spcAft>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WV Chapter, American Academy of Pediatrics</a:t>
            </a:r>
          </a:p>
          <a:p>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Professor Emeritus of Pediatrics CAMC</a:t>
            </a:r>
          </a:p>
          <a:p>
            <a:endParaRPr lang="en-US" dirty="0"/>
          </a:p>
        </p:txBody>
      </p:sp>
    </p:spTree>
    <p:extLst>
      <p:ext uri="{BB962C8B-B14F-4D97-AF65-F5344CB8AC3E}">
        <p14:creationId xmlns:p14="http://schemas.microsoft.com/office/powerpoint/2010/main" val="178757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D105200-CEB2-9A27-3608-D40FE19E7806}"/>
              </a:ext>
            </a:extLst>
          </p:cNvPr>
          <p:cNvSpPr>
            <a:spLocks noGrp="1"/>
          </p:cNvSpPr>
          <p:nvPr>
            <p:ph type="ctrTitle"/>
          </p:nvPr>
        </p:nvSpPr>
        <p:spPr>
          <a:xfrm>
            <a:off x="6372773" y="593634"/>
            <a:ext cx="5787833" cy="3028983"/>
          </a:xfrm>
        </p:spPr>
        <p:txBody>
          <a:bodyPr>
            <a:normAutofit/>
          </a:bodyPr>
          <a:lstStyle/>
          <a:p>
            <a:r>
              <a:rPr lang="en-US" dirty="0"/>
              <a:t>Basic Demographics of AHT Victims</a:t>
            </a:r>
          </a:p>
        </p:txBody>
      </p:sp>
      <p:grpSp>
        <p:nvGrpSpPr>
          <p:cNvPr id="13" name="Group 12">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6" name="Table 5">
            <a:extLst>
              <a:ext uri="{FF2B5EF4-FFF2-40B4-BE49-F238E27FC236}">
                <a16:creationId xmlns:a16="http://schemas.microsoft.com/office/drawing/2014/main" id="{73F44BFF-7853-6409-5C72-3003FE150988}"/>
              </a:ext>
            </a:extLst>
          </p:cNvPr>
          <p:cNvGraphicFramePr>
            <a:graphicFrameLocks noGrp="1"/>
          </p:cNvGraphicFramePr>
          <p:nvPr>
            <p:extLst>
              <p:ext uri="{D42A27DB-BD31-4B8C-83A1-F6EECF244321}">
                <p14:modId xmlns:p14="http://schemas.microsoft.com/office/powerpoint/2010/main" val="2845608916"/>
              </p:ext>
            </p:extLst>
          </p:nvPr>
        </p:nvGraphicFramePr>
        <p:xfrm>
          <a:off x="514350" y="593634"/>
          <a:ext cx="5482268" cy="5613329"/>
        </p:xfrm>
        <a:graphic>
          <a:graphicData uri="http://schemas.openxmlformats.org/drawingml/2006/table">
            <a:tbl>
              <a:tblPr firstRow="1" firstCol="1" bandRow="1">
                <a:tableStyleId>{69012ECD-51FC-41F1-AA8D-1B2483CD663E}</a:tableStyleId>
              </a:tblPr>
              <a:tblGrid>
                <a:gridCol w="3973572">
                  <a:extLst>
                    <a:ext uri="{9D8B030D-6E8A-4147-A177-3AD203B41FA5}">
                      <a16:colId xmlns:a16="http://schemas.microsoft.com/office/drawing/2014/main" val="2404056231"/>
                    </a:ext>
                  </a:extLst>
                </a:gridCol>
                <a:gridCol w="1508696">
                  <a:extLst>
                    <a:ext uri="{9D8B030D-6E8A-4147-A177-3AD203B41FA5}">
                      <a16:colId xmlns:a16="http://schemas.microsoft.com/office/drawing/2014/main" val="4183738199"/>
                    </a:ext>
                  </a:extLst>
                </a:gridCol>
              </a:tblGrid>
              <a:tr h="324246">
                <a:tc>
                  <a:txBody>
                    <a:bodyPr/>
                    <a:lstStyle/>
                    <a:p>
                      <a:pPr marL="0" marR="0">
                        <a:lnSpc>
                          <a:spcPct val="107000"/>
                        </a:lnSpc>
                        <a:spcBef>
                          <a:spcPts val="0"/>
                        </a:spcBef>
                        <a:spcAft>
                          <a:spcPts val="0"/>
                        </a:spcAft>
                      </a:pPr>
                      <a:r>
                        <a:rPr lang="en-US" sz="2400" b="1" dirty="0">
                          <a:solidFill>
                            <a:schemeClr val="tx1">
                              <a:lumMod val="65000"/>
                            </a:schemeClr>
                          </a:solidFill>
                          <a:effectLst/>
                          <a:latin typeface="Calibri"/>
                          <a:ea typeface="Calibri"/>
                          <a:cs typeface="Times New Roman"/>
                        </a:rPr>
                        <a:t>DEMOGRAPHICS</a:t>
                      </a:r>
                    </a:p>
                  </a:txBody>
                  <a:tcPr marL="45329" marR="45329" marT="0" marB="0"/>
                </a:tc>
                <a:tc>
                  <a:txBody>
                    <a:bodyPr/>
                    <a:lstStyle/>
                    <a:p>
                      <a:pPr marL="0" marR="0">
                        <a:lnSpc>
                          <a:spcPct val="107000"/>
                        </a:lnSpc>
                        <a:spcBef>
                          <a:spcPts val="0"/>
                        </a:spcBef>
                        <a:spcAft>
                          <a:spcPts val="0"/>
                        </a:spcAft>
                      </a:pPr>
                      <a:endParaRPr lang="en-US" sz="2000" b="1">
                        <a:solidFill>
                          <a:schemeClr val="tx1">
                            <a:lumMod val="65000"/>
                          </a:schemeClr>
                        </a:solidFill>
                        <a:effectLst/>
                        <a:latin typeface="Calibri"/>
                        <a:ea typeface="Calibri"/>
                        <a:cs typeface="Times New Roman"/>
                      </a:endParaRPr>
                    </a:p>
                  </a:txBody>
                  <a:tcPr marL="45329" marR="45329" marT="0" marB="0"/>
                </a:tc>
                <a:extLst>
                  <a:ext uri="{0D108BD9-81ED-4DB2-BD59-A6C34878D82A}">
                    <a16:rowId xmlns:a16="http://schemas.microsoft.com/office/drawing/2014/main" val="2909184199"/>
                  </a:ext>
                </a:extLst>
              </a:tr>
              <a:tr h="378944">
                <a:tc>
                  <a:txBody>
                    <a:bodyPr/>
                    <a:lstStyle/>
                    <a:p>
                      <a:pPr marL="0" marR="0">
                        <a:lnSpc>
                          <a:spcPct val="107000"/>
                        </a:lnSpc>
                        <a:spcBef>
                          <a:spcPts val="0"/>
                        </a:spcBef>
                        <a:spcAft>
                          <a:spcPts val="0"/>
                        </a:spcAft>
                      </a:pPr>
                      <a:r>
                        <a:rPr lang="en-US" sz="2000" b="1" dirty="0">
                          <a:solidFill>
                            <a:schemeClr val="tx1"/>
                          </a:solidFill>
                          <a:effectLst/>
                        </a:rPr>
                        <a:t>   Male</a:t>
                      </a:r>
                      <a:endParaRPr lang="en-US" sz="2000" b="1">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55.8 (67)</a:t>
                      </a:r>
                      <a:endParaRPr lang="en-US" sz="2000" b="1" dirty="0">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2485168796"/>
                  </a:ext>
                </a:extLst>
              </a:tr>
              <a:tr h="378944">
                <a:tc>
                  <a:txBody>
                    <a:bodyPr/>
                    <a:lstStyle/>
                    <a:p>
                      <a:pPr marL="0" marR="0">
                        <a:lnSpc>
                          <a:spcPct val="107000"/>
                        </a:lnSpc>
                        <a:spcBef>
                          <a:spcPts val="0"/>
                        </a:spcBef>
                        <a:spcAft>
                          <a:spcPts val="0"/>
                        </a:spcAft>
                      </a:pPr>
                      <a:r>
                        <a:rPr lang="en-US" sz="2000" b="1" dirty="0">
                          <a:solidFill>
                            <a:schemeClr val="tx1"/>
                          </a:solidFill>
                          <a:effectLst/>
                        </a:rPr>
                        <a:t>   Female</a:t>
                      </a:r>
                      <a:endParaRPr lang="en-US" sz="2000" b="1">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44.2 (53)</a:t>
                      </a:r>
                      <a:endParaRPr lang="en-US" sz="2000" b="1" dirty="0">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2477291044"/>
                  </a:ext>
                </a:extLst>
              </a:tr>
              <a:tr h="378944">
                <a:tc>
                  <a:txBody>
                    <a:bodyPr/>
                    <a:lstStyle/>
                    <a:p>
                      <a:pPr marL="0" marR="0">
                        <a:lnSpc>
                          <a:spcPct val="107000"/>
                        </a:lnSpc>
                        <a:spcBef>
                          <a:spcPts val="0"/>
                        </a:spcBef>
                        <a:spcAft>
                          <a:spcPts val="0"/>
                        </a:spcAft>
                      </a:pPr>
                      <a:r>
                        <a:rPr lang="en-US" sz="2000" b="1" dirty="0">
                          <a:solidFill>
                            <a:schemeClr val="tx1"/>
                          </a:solidFill>
                          <a:effectLst/>
                        </a:rPr>
                        <a:t>Race</a:t>
                      </a:r>
                      <a:endParaRPr lang="en-US" sz="2000" b="1">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endParaRPr lang="en-US" sz="2000" b="1" dirty="0">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4201251351"/>
                  </a:ext>
                </a:extLst>
              </a:tr>
              <a:tr h="378944">
                <a:tc>
                  <a:txBody>
                    <a:bodyPr/>
                    <a:lstStyle/>
                    <a:p>
                      <a:pPr marL="0" marR="0">
                        <a:lnSpc>
                          <a:spcPct val="107000"/>
                        </a:lnSpc>
                        <a:spcBef>
                          <a:spcPts val="0"/>
                        </a:spcBef>
                        <a:spcAft>
                          <a:spcPts val="0"/>
                        </a:spcAft>
                      </a:pPr>
                      <a:r>
                        <a:rPr lang="en-US" sz="2000" b="1" dirty="0">
                          <a:solidFill>
                            <a:schemeClr val="tx1"/>
                          </a:solidFill>
                          <a:effectLst/>
                        </a:rPr>
                        <a:t>   Caucasian</a:t>
                      </a:r>
                      <a:endParaRPr lang="en-US" sz="2000" b="1">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90.7 (98)</a:t>
                      </a:r>
                      <a:endParaRPr lang="en-US" sz="2000" b="1" dirty="0">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636133637"/>
                  </a:ext>
                </a:extLst>
              </a:tr>
              <a:tr h="378944">
                <a:tc>
                  <a:txBody>
                    <a:bodyPr/>
                    <a:lstStyle/>
                    <a:p>
                      <a:pPr marL="0" marR="0">
                        <a:lnSpc>
                          <a:spcPct val="107000"/>
                        </a:lnSpc>
                        <a:spcBef>
                          <a:spcPts val="0"/>
                        </a:spcBef>
                        <a:spcAft>
                          <a:spcPts val="0"/>
                        </a:spcAft>
                      </a:pPr>
                      <a:r>
                        <a:rPr lang="en-US" sz="2000" b="1" dirty="0">
                          <a:solidFill>
                            <a:schemeClr val="tx1"/>
                          </a:solidFill>
                          <a:effectLst/>
                        </a:rPr>
                        <a:t>   Other</a:t>
                      </a:r>
                      <a:endParaRPr lang="en-US" sz="2000" b="1">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9.3 (10)</a:t>
                      </a:r>
                      <a:endParaRPr lang="en-US" sz="2000" b="1" dirty="0">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153981315"/>
                  </a:ext>
                </a:extLst>
              </a:tr>
              <a:tr h="378944">
                <a:tc>
                  <a:txBody>
                    <a:bodyPr/>
                    <a:lstStyle/>
                    <a:p>
                      <a:pPr marL="0" marR="0">
                        <a:lnSpc>
                          <a:spcPct val="107000"/>
                        </a:lnSpc>
                        <a:spcBef>
                          <a:spcPts val="0"/>
                        </a:spcBef>
                        <a:spcAft>
                          <a:spcPts val="0"/>
                        </a:spcAft>
                      </a:pPr>
                      <a:r>
                        <a:rPr lang="en-US" sz="2000" b="1" dirty="0">
                          <a:solidFill>
                            <a:schemeClr val="tx1"/>
                          </a:solidFill>
                          <a:effectLst/>
                        </a:rPr>
                        <a:t>   Unknown</a:t>
                      </a:r>
                      <a:endParaRPr lang="en-US" sz="2000" b="1" dirty="0">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(12)</a:t>
                      </a:r>
                      <a:endParaRPr lang="en-US" sz="2000" b="1" dirty="0">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1707372646"/>
                  </a:ext>
                </a:extLst>
              </a:tr>
              <a:tr h="378944">
                <a:tc>
                  <a:txBody>
                    <a:bodyPr/>
                    <a:lstStyle/>
                    <a:p>
                      <a:pPr marL="0" marR="0">
                        <a:lnSpc>
                          <a:spcPct val="107000"/>
                        </a:lnSpc>
                        <a:spcBef>
                          <a:spcPts val="0"/>
                        </a:spcBef>
                        <a:spcAft>
                          <a:spcPts val="0"/>
                        </a:spcAft>
                      </a:pPr>
                      <a:r>
                        <a:rPr lang="en-US" sz="2000" b="1" dirty="0">
                          <a:solidFill>
                            <a:schemeClr val="tx1"/>
                          </a:solidFill>
                          <a:effectLst/>
                        </a:rPr>
                        <a:t>State of Residence</a:t>
                      </a:r>
                      <a:endParaRPr lang="en-US" sz="2000" b="1" dirty="0">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endParaRPr lang="en-US" sz="2000" b="1">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1166967697"/>
                  </a:ext>
                </a:extLst>
              </a:tr>
              <a:tr h="378944">
                <a:tc>
                  <a:txBody>
                    <a:bodyPr/>
                    <a:lstStyle/>
                    <a:p>
                      <a:pPr marL="0" marR="0">
                        <a:lnSpc>
                          <a:spcPct val="107000"/>
                        </a:lnSpc>
                        <a:spcBef>
                          <a:spcPts val="0"/>
                        </a:spcBef>
                        <a:spcAft>
                          <a:spcPts val="0"/>
                        </a:spcAft>
                      </a:pPr>
                      <a:r>
                        <a:rPr lang="en-US" sz="2000" b="1" dirty="0">
                          <a:solidFill>
                            <a:schemeClr val="tx1"/>
                          </a:solidFill>
                          <a:effectLst/>
                        </a:rPr>
                        <a:t>   West Virginia</a:t>
                      </a:r>
                      <a:endParaRPr lang="en-US" sz="2000" b="1" dirty="0">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83.3 (100)</a:t>
                      </a:r>
                      <a:endParaRPr lang="en-US" sz="2000" b="1" dirty="0">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2416102522"/>
                  </a:ext>
                </a:extLst>
              </a:tr>
              <a:tr h="1070930">
                <a:tc>
                  <a:txBody>
                    <a:bodyPr/>
                    <a:lstStyle/>
                    <a:p>
                      <a:pPr marL="0" marR="0">
                        <a:lnSpc>
                          <a:spcPct val="107000"/>
                        </a:lnSpc>
                        <a:spcBef>
                          <a:spcPts val="0"/>
                        </a:spcBef>
                        <a:spcAft>
                          <a:spcPts val="0"/>
                        </a:spcAft>
                      </a:pPr>
                      <a:r>
                        <a:rPr lang="en-US" sz="2000" b="1" dirty="0">
                          <a:solidFill>
                            <a:schemeClr val="tx1"/>
                          </a:solidFill>
                          <a:effectLst/>
                        </a:rPr>
                        <a:t>   Adjacent states (Maryland, Ohio, Kentucky,    </a:t>
                      </a:r>
                    </a:p>
                    <a:p>
                      <a:pPr marL="0" marR="0">
                        <a:lnSpc>
                          <a:spcPct val="107000"/>
                        </a:lnSpc>
                        <a:spcBef>
                          <a:spcPts val="0"/>
                        </a:spcBef>
                        <a:spcAft>
                          <a:spcPts val="0"/>
                        </a:spcAft>
                      </a:pPr>
                      <a:r>
                        <a:rPr lang="en-US" sz="2000" b="1" dirty="0">
                          <a:solidFill>
                            <a:schemeClr val="tx1"/>
                          </a:solidFill>
                          <a:effectLst/>
                        </a:rPr>
                        <a:t>   Pennsylvania)</a:t>
                      </a:r>
                      <a:endParaRPr lang="en-US" sz="2000" b="1" dirty="0">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16.7 (20)</a:t>
                      </a:r>
                      <a:endParaRPr lang="en-US" sz="2000" b="1">
                        <a:solidFill>
                          <a:schemeClr val="tx1"/>
                        </a:solidFill>
                        <a:effectLst/>
                        <a:latin typeface="Calibri"/>
                        <a:ea typeface="Calibri"/>
                        <a:cs typeface="Times New Roman"/>
                      </a:endParaRPr>
                    </a:p>
                  </a:txBody>
                  <a:tcPr marL="45329" marR="45329" marT="0" marB="0" anchor="ctr"/>
                </a:tc>
                <a:extLst>
                  <a:ext uri="{0D108BD9-81ED-4DB2-BD59-A6C34878D82A}">
                    <a16:rowId xmlns:a16="http://schemas.microsoft.com/office/drawing/2014/main" val="4183981706"/>
                  </a:ext>
                </a:extLst>
              </a:tr>
              <a:tr h="378944">
                <a:tc>
                  <a:txBody>
                    <a:bodyPr/>
                    <a:lstStyle/>
                    <a:p>
                      <a:pPr marL="0" marR="0">
                        <a:lnSpc>
                          <a:spcPct val="107000"/>
                        </a:lnSpc>
                        <a:spcBef>
                          <a:spcPts val="0"/>
                        </a:spcBef>
                        <a:spcAft>
                          <a:spcPts val="0"/>
                        </a:spcAft>
                      </a:pPr>
                      <a:r>
                        <a:rPr lang="en-US" sz="2000" b="1" dirty="0">
                          <a:solidFill>
                            <a:schemeClr val="tx1"/>
                          </a:solidFill>
                          <a:effectLst/>
                        </a:rPr>
                        <a:t>Age</a:t>
                      </a:r>
                      <a:endParaRPr lang="en-US" sz="2000" b="1" dirty="0">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endParaRPr lang="en-US" sz="2000" b="1">
                        <a:solidFill>
                          <a:schemeClr val="tx1"/>
                        </a:solidFill>
                        <a:effectLst/>
                        <a:latin typeface="Calibri"/>
                        <a:ea typeface="Calibri"/>
                        <a:cs typeface="Times New Roman"/>
                      </a:endParaRPr>
                    </a:p>
                  </a:txBody>
                  <a:tcPr marL="45329" marR="45329" marT="0" marB="0"/>
                </a:tc>
                <a:extLst>
                  <a:ext uri="{0D108BD9-81ED-4DB2-BD59-A6C34878D82A}">
                    <a16:rowId xmlns:a16="http://schemas.microsoft.com/office/drawing/2014/main" val="3956211643"/>
                  </a:ext>
                </a:extLst>
              </a:tr>
              <a:tr h="378944">
                <a:tc>
                  <a:txBody>
                    <a:bodyPr/>
                    <a:lstStyle/>
                    <a:p>
                      <a:pPr marL="0" marR="0">
                        <a:lnSpc>
                          <a:spcPct val="107000"/>
                        </a:lnSpc>
                        <a:spcBef>
                          <a:spcPts val="0"/>
                        </a:spcBef>
                        <a:spcAft>
                          <a:spcPts val="0"/>
                        </a:spcAft>
                      </a:pPr>
                      <a:r>
                        <a:rPr lang="en-US" sz="2000" b="1" dirty="0">
                          <a:solidFill>
                            <a:schemeClr val="tx1"/>
                          </a:solidFill>
                          <a:effectLst/>
                        </a:rPr>
                        <a:t>   &lt; 12 months</a:t>
                      </a:r>
                      <a:endParaRPr lang="en-US" sz="2000" b="1" dirty="0">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86.7 (104)</a:t>
                      </a:r>
                      <a:endParaRPr lang="en-US" sz="2000" b="1">
                        <a:solidFill>
                          <a:schemeClr val="tx1"/>
                        </a:solidFill>
                        <a:effectLst/>
                        <a:latin typeface="Calibri"/>
                        <a:ea typeface="Calibri"/>
                        <a:cs typeface="Times New Roman"/>
                      </a:endParaRPr>
                    </a:p>
                  </a:txBody>
                  <a:tcPr marL="45329" marR="45329" marT="0" marB="0"/>
                </a:tc>
                <a:extLst>
                  <a:ext uri="{0D108BD9-81ED-4DB2-BD59-A6C34878D82A}">
                    <a16:rowId xmlns:a16="http://schemas.microsoft.com/office/drawing/2014/main" val="3769227444"/>
                  </a:ext>
                </a:extLst>
              </a:tr>
              <a:tr h="378944">
                <a:tc>
                  <a:txBody>
                    <a:bodyPr/>
                    <a:lstStyle/>
                    <a:p>
                      <a:pPr marL="0" marR="0">
                        <a:lnSpc>
                          <a:spcPct val="107000"/>
                        </a:lnSpc>
                        <a:spcBef>
                          <a:spcPts val="0"/>
                        </a:spcBef>
                        <a:spcAft>
                          <a:spcPts val="0"/>
                        </a:spcAft>
                      </a:pPr>
                      <a:r>
                        <a:rPr lang="en-US" sz="2000" b="1" dirty="0">
                          <a:solidFill>
                            <a:schemeClr val="tx1"/>
                          </a:solidFill>
                          <a:effectLst/>
                        </a:rPr>
                        <a:t>   12-24 months</a:t>
                      </a:r>
                      <a:endParaRPr lang="en-US" sz="2000" b="1" dirty="0">
                        <a:solidFill>
                          <a:schemeClr val="tx1"/>
                        </a:solidFill>
                        <a:effectLst/>
                        <a:latin typeface="Calibri"/>
                        <a:ea typeface="Calibri"/>
                        <a:cs typeface="Times New Roman"/>
                      </a:endParaRPr>
                    </a:p>
                  </a:txBody>
                  <a:tcPr marL="45329" marR="45329" marT="0" marB="0"/>
                </a:tc>
                <a:tc>
                  <a:txBody>
                    <a:bodyPr/>
                    <a:lstStyle/>
                    <a:p>
                      <a:pPr marL="0" marR="0" algn="ctr">
                        <a:lnSpc>
                          <a:spcPct val="107000"/>
                        </a:lnSpc>
                        <a:spcBef>
                          <a:spcPts val="0"/>
                        </a:spcBef>
                        <a:spcAft>
                          <a:spcPts val="0"/>
                        </a:spcAft>
                      </a:pPr>
                      <a:r>
                        <a:rPr lang="en-US" sz="2000" b="1" dirty="0">
                          <a:solidFill>
                            <a:schemeClr val="tx1"/>
                          </a:solidFill>
                          <a:effectLst/>
                        </a:rPr>
                        <a:t>13.3 (16)</a:t>
                      </a:r>
                      <a:endParaRPr lang="en-US" sz="2000" b="1" dirty="0">
                        <a:solidFill>
                          <a:schemeClr val="tx1"/>
                        </a:solidFill>
                        <a:effectLst/>
                        <a:latin typeface="Calibri"/>
                        <a:ea typeface="Calibri"/>
                        <a:cs typeface="Times New Roman"/>
                      </a:endParaRPr>
                    </a:p>
                  </a:txBody>
                  <a:tcPr marL="45329" marR="45329" marT="0" marB="0"/>
                </a:tc>
                <a:extLst>
                  <a:ext uri="{0D108BD9-81ED-4DB2-BD59-A6C34878D82A}">
                    <a16:rowId xmlns:a16="http://schemas.microsoft.com/office/drawing/2014/main" val="4126691175"/>
                  </a:ext>
                </a:extLst>
              </a:tr>
            </a:tbl>
          </a:graphicData>
        </a:graphic>
      </p:graphicFrame>
    </p:spTree>
    <p:extLst>
      <p:ext uri="{BB962C8B-B14F-4D97-AF65-F5344CB8AC3E}">
        <p14:creationId xmlns:p14="http://schemas.microsoft.com/office/powerpoint/2010/main" val="299108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345A6-1A7B-4390-B696-862DADAE82D5}"/>
              </a:ext>
            </a:extLst>
          </p:cNvPr>
          <p:cNvSpPr>
            <a:spLocks noGrp="1"/>
          </p:cNvSpPr>
          <p:nvPr>
            <p:ph type="ctrTitle"/>
          </p:nvPr>
        </p:nvSpPr>
        <p:spPr>
          <a:xfrm>
            <a:off x="7360307" y="990052"/>
            <a:ext cx="4656115" cy="3028983"/>
          </a:xfrm>
        </p:spPr>
        <p:txBody>
          <a:bodyPr>
            <a:normAutofit/>
          </a:bodyPr>
          <a:lstStyle/>
          <a:p>
            <a:r>
              <a:rPr lang="en-US" sz="4400" dirty="0"/>
              <a:t>Age Distribution of AHT cases</a:t>
            </a:r>
          </a:p>
        </p:txBody>
      </p:sp>
      <p:sp>
        <p:nvSpPr>
          <p:cNvPr id="12"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age and age&#10;&#10;Description automatically generated with medium confidence">
            <a:extLst>
              <a:ext uri="{FF2B5EF4-FFF2-40B4-BE49-F238E27FC236}">
                <a16:creationId xmlns:a16="http://schemas.microsoft.com/office/drawing/2014/main" id="{A07FC18C-4ACB-BF86-7616-99F4EE661FAF}"/>
              </a:ext>
            </a:extLst>
          </p:cNvPr>
          <p:cNvPicPr>
            <a:picLocks noChangeAspect="1"/>
          </p:cNvPicPr>
          <p:nvPr/>
        </p:nvPicPr>
        <p:blipFill>
          <a:blip r:embed="rId2" cstate="hqprint">
            <a:extLst>
              <a:ext uri="{28A0092B-C50C-407E-A947-70E740481C1C}">
                <a14:useLocalDpi xmlns:a14="http://schemas.microsoft.com/office/drawing/2010/main" val="0"/>
              </a:ext>
            </a:extLst>
          </a:blip>
          <a:srcRect r="132" b="-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4" name="Group 13">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115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8AB8C3-B325-B17F-950E-696257163FBF}"/>
              </a:ext>
            </a:extLst>
          </p:cNvPr>
          <p:cNvSpPr>
            <a:spLocks noGrp="1"/>
          </p:cNvSpPr>
          <p:nvPr>
            <p:ph type="ctrTitle"/>
          </p:nvPr>
        </p:nvSpPr>
        <p:spPr>
          <a:xfrm>
            <a:off x="7482009" y="951301"/>
            <a:ext cx="4535243" cy="2378357"/>
          </a:xfrm>
        </p:spPr>
        <p:txBody>
          <a:bodyPr>
            <a:normAutofit/>
          </a:bodyPr>
          <a:lstStyle/>
          <a:p>
            <a:pPr algn="ctr">
              <a:lnSpc>
                <a:spcPct val="90000"/>
              </a:lnSpc>
            </a:pPr>
            <a:r>
              <a:rPr lang="en-US" altLang="en-US" sz="41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1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br>
              <a:rPr kumimoji="0" lang="en-US" altLang="en-US" sz="4100" b="0" i="0" u="none" strike="noStrike" cap="none" normalizeH="0" baseline="0" dirty="0">
                <a:ln>
                  <a:noFill/>
                </a:ln>
                <a:solidFill>
                  <a:srgbClr val="FFFFFF"/>
                </a:solidFill>
                <a:effectLst/>
                <a:latin typeface="Arial" panose="020B0604020202020204" pitchFamily="34" charset="0"/>
              </a:rPr>
            </a:br>
            <a:r>
              <a:rPr kumimoji="0" lang="en-US" altLang="en-US" sz="41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WV AHT cases: Presenting symptoms</a:t>
            </a:r>
            <a:r>
              <a:rPr lang="en-US" altLang="en-US" sz="4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4100" dirty="0">
              <a:solidFill>
                <a:srgbClr val="FFFFFF"/>
              </a:solidFill>
            </a:endParaRPr>
          </a:p>
        </p:txBody>
      </p:sp>
      <p:sp useBgFill="1">
        <p:nvSpPr>
          <p:cNvPr id="1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 name="Table 3">
            <a:extLst>
              <a:ext uri="{FF2B5EF4-FFF2-40B4-BE49-F238E27FC236}">
                <a16:creationId xmlns:a16="http://schemas.microsoft.com/office/drawing/2014/main" id="{133308EB-1E17-4D39-7DF8-8012E080AB86}"/>
              </a:ext>
            </a:extLst>
          </p:cNvPr>
          <p:cNvGraphicFramePr>
            <a:graphicFrameLocks noGrp="1"/>
          </p:cNvGraphicFramePr>
          <p:nvPr>
            <p:extLst>
              <p:ext uri="{D42A27DB-BD31-4B8C-83A1-F6EECF244321}">
                <p14:modId xmlns:p14="http://schemas.microsoft.com/office/powerpoint/2010/main" val="3668023980"/>
              </p:ext>
            </p:extLst>
          </p:nvPr>
        </p:nvGraphicFramePr>
        <p:xfrm>
          <a:off x="1101217" y="1351329"/>
          <a:ext cx="5450438" cy="4142012"/>
        </p:xfrm>
        <a:graphic>
          <a:graphicData uri="http://schemas.openxmlformats.org/drawingml/2006/table">
            <a:tbl>
              <a:tblPr firstRow="1" firstCol="1" bandRow="1">
                <a:tableStyleId>{69012ECD-51FC-41F1-AA8D-1B2483CD663E}</a:tableStyleId>
              </a:tblPr>
              <a:tblGrid>
                <a:gridCol w="3805240">
                  <a:extLst>
                    <a:ext uri="{9D8B030D-6E8A-4147-A177-3AD203B41FA5}">
                      <a16:colId xmlns:a16="http://schemas.microsoft.com/office/drawing/2014/main" val="3695968833"/>
                    </a:ext>
                  </a:extLst>
                </a:gridCol>
                <a:gridCol w="1645198">
                  <a:extLst>
                    <a:ext uri="{9D8B030D-6E8A-4147-A177-3AD203B41FA5}">
                      <a16:colId xmlns:a16="http://schemas.microsoft.com/office/drawing/2014/main" val="3340826442"/>
                    </a:ext>
                  </a:extLst>
                </a:gridCol>
              </a:tblGrid>
              <a:tr h="382563">
                <a:tc>
                  <a:txBody>
                    <a:bodyPr/>
                    <a:lstStyle/>
                    <a:p>
                      <a:pPr marL="0" marR="0">
                        <a:lnSpc>
                          <a:spcPct val="107000"/>
                        </a:lnSpc>
                        <a:spcBef>
                          <a:spcPts val="0"/>
                        </a:spcBef>
                        <a:spcAft>
                          <a:spcPts val="0"/>
                        </a:spcAft>
                      </a:pPr>
                      <a:r>
                        <a:rPr lang="en-US" sz="2200">
                          <a:effectLst/>
                        </a:rPr>
                        <a:t>Symptom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Percent (n)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948894744"/>
                  </a:ext>
                </a:extLst>
              </a:tr>
              <a:tr h="382563">
                <a:tc>
                  <a:txBody>
                    <a:bodyPr/>
                    <a:lstStyle/>
                    <a:p>
                      <a:pPr marL="0" marR="0">
                        <a:lnSpc>
                          <a:spcPct val="107000"/>
                        </a:lnSpc>
                        <a:spcBef>
                          <a:spcPts val="0"/>
                        </a:spcBef>
                        <a:spcAft>
                          <a:spcPts val="0"/>
                        </a:spcAft>
                      </a:pPr>
                      <a:r>
                        <a:rPr lang="en-US" sz="2200" dirty="0">
                          <a:effectLst/>
                        </a:rPr>
                        <a:t>Seizures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43.5 (50)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3508623707"/>
                  </a:ext>
                </a:extLst>
              </a:tr>
              <a:tr h="382563">
                <a:tc>
                  <a:txBody>
                    <a:bodyPr/>
                    <a:lstStyle/>
                    <a:p>
                      <a:pPr marL="0" marR="0">
                        <a:lnSpc>
                          <a:spcPct val="107000"/>
                        </a:lnSpc>
                        <a:spcBef>
                          <a:spcPts val="0"/>
                        </a:spcBef>
                        <a:spcAft>
                          <a:spcPts val="0"/>
                        </a:spcAft>
                      </a:pPr>
                      <a:r>
                        <a:rPr lang="en-US" sz="2200">
                          <a:effectLst/>
                        </a:rPr>
                        <a:t>Unresponsive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40.0 (46)</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3627227825"/>
                  </a:ext>
                </a:extLst>
              </a:tr>
              <a:tr h="382563">
                <a:tc>
                  <a:txBody>
                    <a:bodyPr/>
                    <a:lstStyle/>
                    <a:p>
                      <a:pPr marL="0" marR="0">
                        <a:lnSpc>
                          <a:spcPct val="107000"/>
                        </a:lnSpc>
                        <a:spcBef>
                          <a:spcPts val="0"/>
                        </a:spcBef>
                        <a:spcAft>
                          <a:spcPts val="0"/>
                        </a:spcAft>
                      </a:pPr>
                      <a:r>
                        <a:rPr lang="en-US" sz="2200">
                          <a:effectLst/>
                        </a:rPr>
                        <a:t>Vomiting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38.3 (44)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1927490256"/>
                  </a:ext>
                </a:extLst>
              </a:tr>
              <a:tr h="382563">
                <a:tc>
                  <a:txBody>
                    <a:bodyPr/>
                    <a:lstStyle/>
                    <a:p>
                      <a:pPr marL="0" marR="0">
                        <a:lnSpc>
                          <a:spcPct val="107000"/>
                        </a:lnSpc>
                        <a:spcBef>
                          <a:spcPts val="0"/>
                        </a:spcBef>
                        <a:spcAft>
                          <a:spcPts val="0"/>
                        </a:spcAft>
                      </a:pPr>
                      <a:r>
                        <a:rPr lang="en-US" sz="2200">
                          <a:effectLst/>
                        </a:rPr>
                        <a:t>Irritability</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27.6 (32)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41058246"/>
                  </a:ext>
                </a:extLst>
              </a:tr>
              <a:tr h="382563">
                <a:tc>
                  <a:txBody>
                    <a:bodyPr/>
                    <a:lstStyle/>
                    <a:p>
                      <a:pPr marL="0" marR="0">
                        <a:lnSpc>
                          <a:spcPct val="107000"/>
                        </a:lnSpc>
                        <a:spcBef>
                          <a:spcPts val="0"/>
                        </a:spcBef>
                        <a:spcAft>
                          <a:spcPts val="0"/>
                        </a:spcAft>
                      </a:pPr>
                      <a:r>
                        <a:rPr lang="en-US" sz="2200">
                          <a:effectLst/>
                        </a:rPr>
                        <a:t>Apnea</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18.3 (21)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1646702147"/>
                  </a:ext>
                </a:extLst>
              </a:tr>
              <a:tr h="382563">
                <a:tc>
                  <a:txBody>
                    <a:bodyPr/>
                    <a:lstStyle/>
                    <a:p>
                      <a:pPr marL="0" marR="0">
                        <a:lnSpc>
                          <a:spcPct val="107000"/>
                        </a:lnSpc>
                        <a:spcBef>
                          <a:spcPts val="0"/>
                        </a:spcBef>
                        <a:spcAft>
                          <a:spcPts val="0"/>
                        </a:spcAft>
                      </a:pPr>
                      <a:r>
                        <a:rPr lang="en-US" sz="2200">
                          <a:effectLst/>
                        </a:rPr>
                        <a:t>Poor feeding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16.5 (19)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1054593966"/>
                  </a:ext>
                </a:extLst>
              </a:tr>
              <a:tr h="382563">
                <a:tc>
                  <a:txBody>
                    <a:bodyPr/>
                    <a:lstStyle/>
                    <a:p>
                      <a:pPr marL="0" marR="0">
                        <a:lnSpc>
                          <a:spcPct val="107000"/>
                        </a:lnSpc>
                        <a:spcBef>
                          <a:spcPts val="0"/>
                        </a:spcBef>
                        <a:spcAft>
                          <a:spcPts val="0"/>
                        </a:spcAft>
                      </a:pPr>
                      <a:r>
                        <a:rPr lang="en-US" sz="2200">
                          <a:effectLst/>
                        </a:rPr>
                        <a:t>Upper respiratory symptoms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14.8 (17)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2166961871"/>
                  </a:ext>
                </a:extLst>
              </a:tr>
              <a:tr h="382563">
                <a:tc>
                  <a:txBody>
                    <a:bodyPr/>
                    <a:lstStyle/>
                    <a:p>
                      <a:pPr marL="0" marR="0">
                        <a:lnSpc>
                          <a:spcPct val="107000"/>
                        </a:lnSpc>
                        <a:spcBef>
                          <a:spcPts val="0"/>
                        </a:spcBef>
                        <a:spcAft>
                          <a:spcPts val="0"/>
                        </a:spcAft>
                      </a:pPr>
                      <a:r>
                        <a:rPr lang="en-US" sz="2200">
                          <a:effectLst/>
                        </a:rPr>
                        <a:t>Diarrhea</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a:effectLst/>
                        </a:rPr>
                        <a:t>7.8 (9)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3798489931"/>
                  </a:ext>
                </a:extLst>
              </a:tr>
              <a:tr h="382563">
                <a:tc>
                  <a:txBody>
                    <a:bodyPr/>
                    <a:lstStyle/>
                    <a:p>
                      <a:pPr marL="0" marR="0">
                        <a:lnSpc>
                          <a:spcPct val="107000"/>
                        </a:lnSpc>
                        <a:spcBef>
                          <a:spcPts val="0"/>
                        </a:spcBef>
                        <a:spcAft>
                          <a:spcPts val="0"/>
                        </a:spcAft>
                      </a:pPr>
                      <a:r>
                        <a:rPr lang="en-US" sz="2200">
                          <a:effectLst/>
                        </a:rPr>
                        <a:t>Cyanosis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tc>
                  <a:txBody>
                    <a:bodyPr/>
                    <a:lstStyle/>
                    <a:p>
                      <a:pPr marL="0" marR="0">
                        <a:lnSpc>
                          <a:spcPct val="107000"/>
                        </a:lnSpc>
                        <a:spcBef>
                          <a:spcPts val="0"/>
                        </a:spcBef>
                        <a:spcAft>
                          <a:spcPts val="0"/>
                        </a:spcAft>
                      </a:pPr>
                      <a:r>
                        <a:rPr lang="en-US" sz="2200" dirty="0">
                          <a:effectLst/>
                        </a:rPr>
                        <a:t>2.6 (3)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3869" marR="53869" marT="0" marB="0"/>
                </a:tc>
                <a:extLst>
                  <a:ext uri="{0D108BD9-81ED-4DB2-BD59-A6C34878D82A}">
                    <a16:rowId xmlns:a16="http://schemas.microsoft.com/office/drawing/2014/main" val="3806552612"/>
                  </a:ext>
                </a:extLst>
              </a:tr>
            </a:tbl>
          </a:graphicData>
        </a:graphic>
      </p:graphicFrame>
    </p:spTree>
    <p:extLst>
      <p:ext uri="{BB962C8B-B14F-4D97-AF65-F5344CB8AC3E}">
        <p14:creationId xmlns:p14="http://schemas.microsoft.com/office/powerpoint/2010/main" val="414200286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FFD6-82ED-57AF-B323-14DB4EECAB46}"/>
              </a:ext>
            </a:extLst>
          </p:cNvPr>
          <p:cNvSpPr>
            <a:spLocks noGrp="1"/>
          </p:cNvSpPr>
          <p:nvPr>
            <p:ph type="ctrTitle"/>
          </p:nvPr>
        </p:nvSpPr>
        <p:spPr>
          <a:xfrm>
            <a:off x="691078" y="214604"/>
            <a:ext cx="9367322" cy="681135"/>
          </a:xfrm>
        </p:spPr>
        <p:txBody>
          <a:bodyPr>
            <a:normAutofit fontScale="90000"/>
          </a:bodyPr>
          <a:lstStyle/>
          <a:p>
            <a:pPr algn="ctr"/>
            <a:r>
              <a:rPr lang="en-US" dirty="0"/>
              <a:t>WV AHT :Injuries sustained</a:t>
            </a:r>
          </a:p>
        </p:txBody>
      </p:sp>
      <p:graphicFrame>
        <p:nvGraphicFramePr>
          <p:cNvPr id="4" name="Table 3">
            <a:extLst>
              <a:ext uri="{FF2B5EF4-FFF2-40B4-BE49-F238E27FC236}">
                <a16:creationId xmlns:a16="http://schemas.microsoft.com/office/drawing/2014/main" id="{81DE946F-D0CB-A0F0-8247-40745AE45BCD}"/>
              </a:ext>
            </a:extLst>
          </p:cNvPr>
          <p:cNvGraphicFramePr>
            <a:graphicFrameLocks noGrp="1"/>
          </p:cNvGraphicFramePr>
          <p:nvPr>
            <p:extLst>
              <p:ext uri="{D42A27DB-BD31-4B8C-83A1-F6EECF244321}">
                <p14:modId xmlns:p14="http://schemas.microsoft.com/office/powerpoint/2010/main" val="2189614671"/>
              </p:ext>
            </p:extLst>
          </p:nvPr>
        </p:nvGraphicFramePr>
        <p:xfrm>
          <a:off x="1169581" y="1440690"/>
          <a:ext cx="9686261" cy="4971350"/>
        </p:xfrm>
        <a:graphic>
          <a:graphicData uri="http://schemas.openxmlformats.org/drawingml/2006/table">
            <a:tbl>
              <a:tblPr firstRow="1" firstCol="1" bandRow="1">
                <a:tableStyleId>{5C22544A-7EE6-4342-B048-85BDC9FD1C3A}</a:tableStyleId>
              </a:tblPr>
              <a:tblGrid>
                <a:gridCol w="6993117">
                  <a:extLst>
                    <a:ext uri="{9D8B030D-6E8A-4147-A177-3AD203B41FA5}">
                      <a16:colId xmlns:a16="http://schemas.microsoft.com/office/drawing/2014/main" val="430447202"/>
                    </a:ext>
                  </a:extLst>
                </a:gridCol>
                <a:gridCol w="2693144">
                  <a:extLst>
                    <a:ext uri="{9D8B030D-6E8A-4147-A177-3AD203B41FA5}">
                      <a16:colId xmlns:a16="http://schemas.microsoft.com/office/drawing/2014/main" val="446043506"/>
                    </a:ext>
                  </a:extLst>
                </a:gridCol>
              </a:tblGrid>
              <a:tr h="498255">
                <a:tc>
                  <a:txBody>
                    <a:bodyPr/>
                    <a:lstStyle/>
                    <a:p>
                      <a:pPr marL="0" marR="0">
                        <a:lnSpc>
                          <a:spcPct val="107000"/>
                        </a:lnSpc>
                        <a:spcBef>
                          <a:spcPts val="0"/>
                        </a:spcBef>
                        <a:spcAft>
                          <a:spcPts val="0"/>
                        </a:spcAft>
                      </a:pPr>
                      <a:r>
                        <a:rPr lang="en-US" sz="2800" dirty="0">
                          <a:effectLst/>
                        </a:rPr>
                        <a:t>Intracranial injury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100 (115)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145731"/>
                  </a:ext>
                </a:extLst>
              </a:tr>
              <a:tr h="498255">
                <a:tc>
                  <a:txBody>
                    <a:bodyPr/>
                    <a:lstStyle/>
                    <a:p>
                      <a:pPr marL="0" marR="0">
                        <a:lnSpc>
                          <a:spcPct val="107000"/>
                        </a:lnSpc>
                        <a:spcBef>
                          <a:spcPts val="0"/>
                        </a:spcBef>
                        <a:spcAft>
                          <a:spcPts val="0"/>
                        </a:spcAft>
                      </a:pPr>
                      <a:r>
                        <a:rPr lang="en-US" sz="2800" dirty="0">
                          <a:effectLst/>
                        </a:rPr>
                        <a:t>     Intracranial Hemorrhage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96.5 (111)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056812"/>
                  </a:ext>
                </a:extLst>
              </a:tr>
              <a:tr h="498255">
                <a:tc>
                  <a:txBody>
                    <a:bodyPr/>
                    <a:lstStyle/>
                    <a:p>
                      <a:pPr marL="0" marR="0">
                        <a:lnSpc>
                          <a:spcPct val="107000"/>
                        </a:lnSpc>
                        <a:spcBef>
                          <a:spcPts val="0"/>
                        </a:spcBef>
                        <a:spcAft>
                          <a:spcPts val="0"/>
                        </a:spcAft>
                      </a:pPr>
                      <a:r>
                        <a:rPr lang="en-US" sz="2800" dirty="0">
                          <a:effectLst/>
                        </a:rPr>
                        <a:t>     Cerebral Edema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22.6 (26)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8383582"/>
                  </a:ext>
                </a:extLst>
              </a:tr>
              <a:tr h="498255">
                <a:tc>
                  <a:txBody>
                    <a:bodyPr/>
                    <a:lstStyle/>
                    <a:p>
                      <a:pPr marL="0" marR="0">
                        <a:lnSpc>
                          <a:spcPct val="107000"/>
                        </a:lnSpc>
                        <a:spcBef>
                          <a:spcPts val="0"/>
                        </a:spcBef>
                        <a:spcAft>
                          <a:spcPts val="0"/>
                        </a:spcAft>
                      </a:pPr>
                      <a:r>
                        <a:rPr lang="en-US" sz="2800" dirty="0">
                          <a:effectLst/>
                        </a:rPr>
                        <a:t>Retinal Hemorrhage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70.4 (81)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2207367"/>
                  </a:ext>
                </a:extLst>
              </a:tr>
              <a:tr h="498255">
                <a:tc>
                  <a:txBody>
                    <a:bodyPr/>
                    <a:lstStyle/>
                    <a:p>
                      <a:pPr marL="0" marR="0">
                        <a:lnSpc>
                          <a:spcPct val="107000"/>
                        </a:lnSpc>
                        <a:spcBef>
                          <a:spcPts val="0"/>
                        </a:spcBef>
                        <a:spcAft>
                          <a:spcPts val="0"/>
                        </a:spcAft>
                      </a:pPr>
                      <a:r>
                        <a:rPr lang="en-US" sz="2800" dirty="0">
                          <a:effectLst/>
                        </a:rPr>
                        <a:t>Impact Trauma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55.7 (64)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7401896"/>
                  </a:ext>
                </a:extLst>
              </a:tr>
              <a:tr h="498255">
                <a:tc>
                  <a:txBody>
                    <a:bodyPr/>
                    <a:lstStyle/>
                    <a:p>
                      <a:pPr marL="0" marR="0">
                        <a:lnSpc>
                          <a:spcPct val="107000"/>
                        </a:lnSpc>
                        <a:spcBef>
                          <a:spcPts val="0"/>
                        </a:spcBef>
                        <a:spcAft>
                          <a:spcPts val="0"/>
                        </a:spcAft>
                      </a:pPr>
                      <a:r>
                        <a:rPr lang="en-US" sz="2800" dirty="0">
                          <a:effectLst/>
                        </a:rPr>
                        <a:t>Fractures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891395"/>
                  </a:ext>
                </a:extLst>
              </a:tr>
              <a:tr h="498255">
                <a:tc>
                  <a:txBody>
                    <a:bodyPr/>
                    <a:lstStyle/>
                    <a:p>
                      <a:pPr marL="0" marR="0">
                        <a:lnSpc>
                          <a:spcPct val="107000"/>
                        </a:lnSpc>
                        <a:spcBef>
                          <a:spcPts val="0"/>
                        </a:spcBef>
                        <a:spcAft>
                          <a:spcPts val="0"/>
                        </a:spcAft>
                      </a:pPr>
                      <a:r>
                        <a:rPr lang="en-US" sz="2800" dirty="0">
                          <a:effectLst/>
                        </a:rPr>
                        <a:t>     Skull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27.8 (32)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041049"/>
                  </a:ext>
                </a:extLst>
              </a:tr>
              <a:tr h="487055">
                <a:tc>
                  <a:txBody>
                    <a:bodyPr/>
                    <a:lstStyle/>
                    <a:p>
                      <a:pPr marL="0" marR="0">
                        <a:lnSpc>
                          <a:spcPct val="107000"/>
                        </a:lnSpc>
                        <a:spcBef>
                          <a:spcPts val="0"/>
                        </a:spcBef>
                        <a:spcAft>
                          <a:spcPts val="0"/>
                        </a:spcAft>
                      </a:pPr>
                      <a:r>
                        <a:rPr lang="en-US" sz="2800" dirty="0">
                          <a:effectLst/>
                        </a:rPr>
                        <a:t>     Rib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15.7 (18)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551631"/>
                  </a:ext>
                </a:extLst>
              </a:tr>
              <a:tr h="498255">
                <a:tc>
                  <a:txBody>
                    <a:bodyPr/>
                    <a:lstStyle/>
                    <a:p>
                      <a:pPr marL="0" marR="0">
                        <a:lnSpc>
                          <a:spcPct val="107000"/>
                        </a:lnSpc>
                        <a:spcBef>
                          <a:spcPts val="0"/>
                        </a:spcBef>
                        <a:spcAft>
                          <a:spcPts val="0"/>
                        </a:spcAft>
                      </a:pPr>
                      <a:r>
                        <a:rPr lang="en-US" sz="2800" dirty="0">
                          <a:effectLst/>
                        </a:rPr>
                        <a:t>     Long Bone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19.1 (22)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770828"/>
                  </a:ext>
                </a:extLst>
              </a:tr>
              <a:tr h="498255">
                <a:tc>
                  <a:txBody>
                    <a:bodyPr/>
                    <a:lstStyle/>
                    <a:p>
                      <a:pPr marL="0" marR="0">
                        <a:lnSpc>
                          <a:spcPct val="107000"/>
                        </a:lnSpc>
                        <a:spcBef>
                          <a:spcPts val="0"/>
                        </a:spcBef>
                        <a:spcAft>
                          <a:spcPts val="0"/>
                        </a:spcAft>
                      </a:pPr>
                      <a:r>
                        <a:rPr lang="en-US" sz="2800" dirty="0">
                          <a:effectLst/>
                        </a:rPr>
                        <a:t>     Any Fracture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44.3 (51)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3676322"/>
                  </a:ext>
                </a:extLst>
              </a:tr>
            </a:tbl>
          </a:graphicData>
        </a:graphic>
      </p:graphicFrame>
      <p:graphicFrame>
        <p:nvGraphicFramePr>
          <p:cNvPr id="5" name="Table 4">
            <a:extLst>
              <a:ext uri="{FF2B5EF4-FFF2-40B4-BE49-F238E27FC236}">
                <a16:creationId xmlns:a16="http://schemas.microsoft.com/office/drawing/2014/main" id="{C9E78AF1-D54C-43DC-87B3-2660C749B760}"/>
              </a:ext>
            </a:extLst>
          </p:cNvPr>
          <p:cNvGraphicFramePr>
            <a:graphicFrameLocks noGrp="1"/>
          </p:cNvGraphicFramePr>
          <p:nvPr>
            <p:extLst>
              <p:ext uri="{D42A27DB-BD31-4B8C-83A1-F6EECF244321}">
                <p14:modId xmlns:p14="http://schemas.microsoft.com/office/powerpoint/2010/main" val="1847095913"/>
              </p:ext>
            </p:extLst>
          </p:nvPr>
        </p:nvGraphicFramePr>
        <p:xfrm>
          <a:off x="1169581" y="901381"/>
          <a:ext cx="9686260" cy="520648"/>
        </p:xfrm>
        <a:graphic>
          <a:graphicData uri="http://schemas.openxmlformats.org/drawingml/2006/table">
            <a:tbl>
              <a:tblPr firstRow="1" firstCol="1" bandRow="1">
                <a:tableStyleId>{5C22544A-7EE6-4342-B048-85BDC9FD1C3A}</a:tableStyleId>
              </a:tblPr>
              <a:tblGrid>
                <a:gridCol w="7031711">
                  <a:extLst>
                    <a:ext uri="{9D8B030D-6E8A-4147-A177-3AD203B41FA5}">
                      <a16:colId xmlns:a16="http://schemas.microsoft.com/office/drawing/2014/main" val="426035070"/>
                    </a:ext>
                  </a:extLst>
                </a:gridCol>
                <a:gridCol w="2654549">
                  <a:extLst>
                    <a:ext uri="{9D8B030D-6E8A-4147-A177-3AD203B41FA5}">
                      <a16:colId xmlns:a16="http://schemas.microsoft.com/office/drawing/2014/main" val="870047964"/>
                    </a:ext>
                  </a:extLst>
                </a:gridCol>
              </a:tblGrid>
              <a:tr h="520648">
                <a:tc>
                  <a:txBody>
                    <a:bodyPr/>
                    <a:lstStyle/>
                    <a:p>
                      <a:pPr marL="0" marR="0" algn="ctr">
                        <a:lnSpc>
                          <a:spcPct val="107000"/>
                        </a:lnSpc>
                        <a:spcBef>
                          <a:spcPts val="0"/>
                        </a:spcBef>
                        <a:spcAft>
                          <a:spcPts val="0"/>
                        </a:spcAft>
                      </a:pPr>
                      <a:r>
                        <a:rPr lang="en-US" sz="3200" dirty="0">
                          <a:effectLst/>
                        </a:rPr>
                        <a:t>Injury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Percent(n)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396994"/>
                  </a:ext>
                </a:extLst>
              </a:tr>
            </a:tbl>
          </a:graphicData>
        </a:graphic>
      </p:graphicFrame>
    </p:spTree>
    <p:extLst>
      <p:ext uri="{BB962C8B-B14F-4D97-AF65-F5344CB8AC3E}">
        <p14:creationId xmlns:p14="http://schemas.microsoft.com/office/powerpoint/2010/main" val="113442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2143-2FF4-D588-1B0C-A611D1820191}"/>
              </a:ext>
            </a:extLst>
          </p:cNvPr>
          <p:cNvSpPr>
            <a:spLocks noGrp="1"/>
          </p:cNvSpPr>
          <p:nvPr>
            <p:ph type="ctrTitle"/>
          </p:nvPr>
        </p:nvSpPr>
        <p:spPr>
          <a:xfrm>
            <a:off x="378887" y="-461334"/>
            <a:ext cx="11180322" cy="1713664"/>
          </a:xfrm>
        </p:spPr>
        <p:txBody>
          <a:bodyPr>
            <a:normAutofit/>
          </a:bodyPr>
          <a:lstStyle/>
          <a:p>
            <a:pPr algn="ctr"/>
            <a:r>
              <a:rPr lang="en-US" sz="3600" dirty="0"/>
              <a:t>AHT in WV Children &lt;24 </a:t>
            </a:r>
            <a:r>
              <a:rPr lang="en-US" sz="3600" dirty="0" err="1"/>
              <a:t>mos</a:t>
            </a:r>
            <a:r>
              <a:rPr lang="en-US" sz="3600" dirty="0"/>
              <a:t>: Mortality, Morbidity, and Home Placement</a:t>
            </a:r>
          </a:p>
        </p:txBody>
      </p:sp>
      <p:sp>
        <p:nvSpPr>
          <p:cNvPr id="3" name="Subtitle 2">
            <a:extLst>
              <a:ext uri="{FF2B5EF4-FFF2-40B4-BE49-F238E27FC236}">
                <a16:creationId xmlns:a16="http://schemas.microsoft.com/office/drawing/2014/main" id="{1625C3C9-082C-BA34-1FFF-50CDC5D2B496}"/>
              </a:ext>
            </a:extLst>
          </p:cNvPr>
          <p:cNvSpPr>
            <a:spLocks noGrp="1"/>
          </p:cNvSpPr>
          <p:nvPr>
            <p:ph type="subTitle" idx="1"/>
          </p:nvPr>
        </p:nvSpPr>
        <p:spPr>
          <a:xfrm>
            <a:off x="628973" y="1371600"/>
            <a:ext cx="11367557" cy="5486400"/>
          </a:xfrm>
        </p:spPr>
        <p:txBody>
          <a:bodyPr>
            <a:normAutofit/>
          </a:bodyPr>
          <a:lstStyle/>
          <a:p>
            <a:pPr algn="l"/>
            <a:r>
              <a:rPr lang="en-US" sz="2800" b="1" u="sng" dirty="0">
                <a:solidFill>
                  <a:schemeClr val="tx2">
                    <a:lumMod val="20000"/>
                    <a:lumOff val="80000"/>
                  </a:schemeClr>
                </a:solidFill>
              </a:rPr>
              <a:t>Mortality: 19.2 Percent</a:t>
            </a:r>
          </a:p>
          <a:p>
            <a:pPr algn="l"/>
            <a:r>
              <a:rPr lang="en-US" sz="2800" b="1" u="sng" dirty="0">
                <a:solidFill>
                  <a:schemeClr val="tx2">
                    <a:lumMod val="20000"/>
                    <a:lumOff val="80000"/>
                  </a:schemeClr>
                </a:solidFill>
              </a:rPr>
              <a:t>Morbidity</a:t>
            </a:r>
          </a:p>
          <a:p>
            <a:pPr algn="l"/>
            <a:r>
              <a:rPr lang="en-US" sz="2800" b="1" u="sng" dirty="0">
                <a:solidFill>
                  <a:schemeClr val="tx2">
                    <a:lumMod val="20000"/>
                    <a:lumOff val="80000"/>
                  </a:schemeClr>
                </a:solidFill>
              </a:rPr>
              <a:t>Of 97 survivors, </a:t>
            </a:r>
            <a:r>
              <a:rPr lang="en-US" sz="2800" u="sng" dirty="0">
                <a:solidFill>
                  <a:schemeClr val="tx2">
                    <a:lumMod val="20000"/>
                    <a:lumOff val="80000"/>
                  </a:schemeClr>
                </a:solidFill>
              </a:rPr>
              <a:t>at time of discharge:</a:t>
            </a:r>
          </a:p>
          <a:p>
            <a:pPr algn="l"/>
            <a:r>
              <a:rPr lang="en-US" sz="2800" dirty="0">
                <a:solidFill>
                  <a:schemeClr val="tx2">
                    <a:lumMod val="20000"/>
                    <a:lumOff val="80000"/>
                  </a:schemeClr>
                </a:solidFill>
              </a:rPr>
              <a:t>                     </a:t>
            </a:r>
            <a:r>
              <a:rPr lang="en-US" sz="2800" u="sng" dirty="0">
                <a:solidFill>
                  <a:schemeClr val="tx2">
                    <a:lumMod val="20000"/>
                    <a:lumOff val="80000"/>
                  </a:schemeClr>
                </a:solidFill>
              </a:rPr>
              <a:t> </a:t>
            </a:r>
            <a:r>
              <a:rPr lang="en-US" sz="2800" b="1" u="sng" dirty="0">
                <a:solidFill>
                  <a:schemeClr val="tx2">
                    <a:lumMod val="20000"/>
                    <a:lumOff val="80000"/>
                  </a:schemeClr>
                </a:solidFill>
              </a:rPr>
              <a:t>44 (45%) had some kind of morbidity</a:t>
            </a:r>
            <a:r>
              <a:rPr lang="en-US" sz="2800" u="sng" dirty="0">
                <a:solidFill>
                  <a:schemeClr val="tx2">
                    <a:lumMod val="20000"/>
                    <a:lumOff val="80000"/>
                  </a:schemeClr>
                </a:solidFill>
              </a:rPr>
              <a:t>,</a:t>
            </a:r>
            <a:r>
              <a:rPr lang="en-US" sz="2800" dirty="0">
                <a:solidFill>
                  <a:schemeClr val="tx2">
                    <a:lumMod val="20000"/>
                    <a:lumOff val="80000"/>
                  </a:schemeClr>
                </a:solidFill>
              </a:rPr>
              <a:t> including: </a:t>
            </a:r>
          </a:p>
          <a:p>
            <a:pPr algn="l"/>
            <a:r>
              <a:rPr lang="en-US" sz="2800" dirty="0">
                <a:solidFill>
                  <a:schemeClr val="tx2">
                    <a:lumMod val="20000"/>
                    <a:lumOff val="80000"/>
                  </a:schemeClr>
                </a:solidFill>
              </a:rPr>
              <a:t>                         6 - Blindness </a:t>
            </a:r>
          </a:p>
          <a:p>
            <a:pPr algn="l"/>
            <a:r>
              <a:rPr lang="en-US" sz="2800" dirty="0">
                <a:solidFill>
                  <a:schemeClr val="tx2">
                    <a:lumMod val="20000"/>
                    <a:lumOff val="80000"/>
                  </a:schemeClr>
                </a:solidFill>
              </a:rPr>
              <a:t>                         7 - hydrocephalus treated with V-P shunt </a:t>
            </a:r>
          </a:p>
          <a:p>
            <a:pPr algn="l"/>
            <a:r>
              <a:rPr lang="en-US" sz="2800" dirty="0">
                <a:solidFill>
                  <a:schemeClr val="tx2">
                    <a:lumMod val="20000"/>
                    <a:lumOff val="80000"/>
                  </a:schemeClr>
                </a:solidFill>
              </a:rPr>
              <a:t>                        31 – seizures</a:t>
            </a:r>
          </a:p>
          <a:p>
            <a:pPr algn="l"/>
            <a:r>
              <a:rPr lang="en-US" sz="2800" b="1" u="sng" dirty="0">
                <a:solidFill>
                  <a:schemeClr val="tx2">
                    <a:lumMod val="20000"/>
                    <a:lumOff val="80000"/>
                  </a:schemeClr>
                </a:solidFill>
              </a:rPr>
              <a:t>Discharge placement of survivors</a:t>
            </a:r>
            <a:r>
              <a:rPr lang="en-US" sz="2800" b="1" dirty="0">
                <a:solidFill>
                  <a:schemeClr val="tx2">
                    <a:lumMod val="20000"/>
                    <a:lumOff val="80000"/>
                  </a:schemeClr>
                </a:solidFill>
              </a:rPr>
              <a:t>: 87 percent were discharged to a custody placement other than their admission custodian</a:t>
            </a:r>
          </a:p>
          <a:p>
            <a:endParaRPr lang="en-US" dirty="0"/>
          </a:p>
        </p:txBody>
      </p:sp>
    </p:spTree>
    <p:extLst>
      <p:ext uri="{BB962C8B-B14F-4D97-AF65-F5344CB8AC3E}">
        <p14:creationId xmlns:p14="http://schemas.microsoft.com/office/powerpoint/2010/main" val="177410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3F95-B3DD-AF00-5CF4-10EEB8A8FCBC}"/>
              </a:ext>
            </a:extLst>
          </p:cNvPr>
          <p:cNvSpPr>
            <a:spLocks noGrp="1"/>
          </p:cNvSpPr>
          <p:nvPr>
            <p:ph type="ctrTitle"/>
          </p:nvPr>
        </p:nvSpPr>
        <p:spPr>
          <a:xfrm>
            <a:off x="452953" y="-328246"/>
            <a:ext cx="11743679" cy="937846"/>
          </a:xfrm>
        </p:spPr>
        <p:txBody>
          <a:bodyPr>
            <a:normAutofit/>
          </a:bodyPr>
          <a:lstStyle/>
          <a:p>
            <a:r>
              <a:rPr lang="en-US" sz="3600" dirty="0"/>
              <a:t>WV AHT Incidence Compared to Other Studies</a:t>
            </a:r>
          </a:p>
        </p:txBody>
      </p:sp>
      <p:graphicFrame>
        <p:nvGraphicFramePr>
          <p:cNvPr id="4" name="Table 3">
            <a:extLst>
              <a:ext uri="{FF2B5EF4-FFF2-40B4-BE49-F238E27FC236}">
                <a16:creationId xmlns:a16="http://schemas.microsoft.com/office/drawing/2014/main" id="{5CC6F2D7-189A-21CB-C102-475BF6FDE175}"/>
              </a:ext>
            </a:extLst>
          </p:cNvPr>
          <p:cNvGraphicFramePr>
            <a:graphicFrameLocks noGrp="1"/>
          </p:cNvGraphicFramePr>
          <p:nvPr>
            <p:extLst>
              <p:ext uri="{D42A27DB-BD31-4B8C-83A1-F6EECF244321}">
                <p14:modId xmlns:p14="http://schemas.microsoft.com/office/powerpoint/2010/main" val="2774288669"/>
              </p:ext>
            </p:extLst>
          </p:nvPr>
        </p:nvGraphicFramePr>
        <p:xfrm>
          <a:off x="542925" y="609600"/>
          <a:ext cx="10657734" cy="6248402"/>
        </p:xfrm>
        <a:graphic>
          <a:graphicData uri="http://schemas.openxmlformats.org/drawingml/2006/table">
            <a:tbl>
              <a:tblPr firstRow="1" firstCol="1" bandRow="1">
                <a:tableStyleId>{5C22544A-7EE6-4342-B048-85BDC9FD1C3A}</a:tableStyleId>
              </a:tblPr>
              <a:tblGrid>
                <a:gridCol w="4009950">
                  <a:extLst>
                    <a:ext uri="{9D8B030D-6E8A-4147-A177-3AD203B41FA5}">
                      <a16:colId xmlns:a16="http://schemas.microsoft.com/office/drawing/2014/main" val="2100659979"/>
                    </a:ext>
                  </a:extLst>
                </a:gridCol>
                <a:gridCol w="3272909">
                  <a:extLst>
                    <a:ext uri="{9D8B030D-6E8A-4147-A177-3AD203B41FA5}">
                      <a16:colId xmlns:a16="http://schemas.microsoft.com/office/drawing/2014/main" val="1379806065"/>
                    </a:ext>
                  </a:extLst>
                </a:gridCol>
                <a:gridCol w="3374875">
                  <a:extLst>
                    <a:ext uri="{9D8B030D-6E8A-4147-A177-3AD203B41FA5}">
                      <a16:colId xmlns:a16="http://schemas.microsoft.com/office/drawing/2014/main" val="741613149"/>
                    </a:ext>
                  </a:extLst>
                </a:gridCol>
              </a:tblGrid>
              <a:tr h="974787">
                <a:tc>
                  <a:txBody>
                    <a:bodyPr/>
                    <a:lstStyle/>
                    <a:p>
                      <a:pPr marL="0" marR="0" algn="just">
                        <a:lnSpc>
                          <a:spcPct val="200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tc>
                  <a:txBody>
                    <a:bodyPr/>
                    <a:lstStyle/>
                    <a:p>
                      <a:pPr marL="0" marR="0" algn="ctr">
                        <a:lnSpc>
                          <a:spcPct val="107000"/>
                        </a:lnSpc>
                        <a:spcBef>
                          <a:spcPts val="0"/>
                        </a:spcBef>
                        <a:spcAft>
                          <a:spcPts val="0"/>
                        </a:spcAft>
                      </a:pPr>
                      <a:r>
                        <a:rPr lang="en-US" sz="1800" dirty="0">
                          <a:effectLst/>
                        </a:rPr>
                        <a:t>Incidence &lt;1 year old</a:t>
                      </a:r>
                    </a:p>
                    <a:p>
                      <a:pPr marL="0" marR="0" algn="ctr">
                        <a:lnSpc>
                          <a:spcPct val="107000"/>
                        </a:lnSpc>
                        <a:spcBef>
                          <a:spcPts val="0"/>
                        </a:spcBef>
                        <a:spcAft>
                          <a:spcPts val="0"/>
                        </a:spcAft>
                      </a:pPr>
                      <a:r>
                        <a:rPr lang="en-US" sz="1800" dirty="0">
                          <a:effectLst/>
                        </a:rPr>
                        <a:t>(95% Confidence Interval)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tc>
                  <a:txBody>
                    <a:bodyPr/>
                    <a:lstStyle/>
                    <a:p>
                      <a:pPr marL="0" marR="0" algn="ctr">
                        <a:lnSpc>
                          <a:spcPct val="107000"/>
                        </a:lnSpc>
                        <a:spcBef>
                          <a:spcPts val="0"/>
                        </a:spcBef>
                        <a:spcAft>
                          <a:spcPts val="0"/>
                        </a:spcAft>
                      </a:pPr>
                      <a:r>
                        <a:rPr lang="en-US" sz="1800" dirty="0">
                          <a:effectLst/>
                        </a:rPr>
                        <a:t>Incidence &lt;2 years old</a:t>
                      </a:r>
                    </a:p>
                    <a:p>
                      <a:pPr marL="0" marR="0" algn="ctr">
                        <a:lnSpc>
                          <a:spcPct val="107000"/>
                        </a:lnSpc>
                        <a:spcBef>
                          <a:spcPts val="0"/>
                        </a:spcBef>
                        <a:spcAft>
                          <a:spcPts val="0"/>
                        </a:spcAft>
                      </a:pPr>
                      <a:r>
                        <a:rPr lang="en-US" sz="1800" dirty="0">
                          <a:effectLst/>
                        </a:rPr>
                        <a:t>(95% Confidence Interval)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extLst>
                  <a:ext uri="{0D108BD9-81ED-4DB2-BD59-A6C34878D82A}">
                    <a16:rowId xmlns:a16="http://schemas.microsoft.com/office/drawing/2014/main" val="1142103592"/>
                  </a:ext>
                </a:extLst>
              </a:tr>
              <a:tr h="1054723">
                <a:tc>
                  <a:txBody>
                    <a:bodyPr/>
                    <a:lstStyle/>
                    <a:p>
                      <a:pPr marL="0" marR="0">
                        <a:lnSpc>
                          <a:spcPct val="107000"/>
                        </a:lnSpc>
                        <a:spcBef>
                          <a:spcPts val="0"/>
                        </a:spcBef>
                        <a:spcAft>
                          <a:spcPts val="0"/>
                        </a:spcAft>
                      </a:pPr>
                      <a:r>
                        <a:rPr lang="en-US" sz="2000" dirty="0">
                          <a:effectLst/>
                        </a:rPr>
                        <a:t>West Virginia</a:t>
                      </a:r>
                    </a:p>
                    <a:p>
                      <a:pPr marL="0" marR="0">
                        <a:lnSpc>
                          <a:spcPct val="107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tc>
                  <a:txBody>
                    <a:bodyPr/>
                    <a:lstStyle/>
                    <a:p>
                      <a:pPr marL="0" marR="0" algn="ctr">
                        <a:lnSpc>
                          <a:spcPct val="200000"/>
                        </a:lnSpc>
                        <a:spcBef>
                          <a:spcPts val="0"/>
                        </a:spcBef>
                        <a:spcAft>
                          <a:spcPts val="0"/>
                        </a:spcAft>
                      </a:pPr>
                      <a:r>
                        <a:rPr lang="en-US" sz="1800" b="0" dirty="0">
                          <a:effectLst/>
                        </a:rPr>
                        <a:t>36.6</a:t>
                      </a:r>
                    </a:p>
                    <a:p>
                      <a:pPr marL="0" marR="0" algn="ctr">
                        <a:lnSpc>
                          <a:spcPct val="200000"/>
                        </a:lnSpc>
                        <a:spcBef>
                          <a:spcPts val="0"/>
                        </a:spcBef>
                        <a:spcAft>
                          <a:spcPts val="0"/>
                        </a:spcAft>
                      </a:pPr>
                      <a:r>
                        <a:rPr lang="en-US" sz="1600" dirty="0">
                          <a:effectLst/>
                        </a:rPr>
                        <a:t>(24.3-49.0)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tc>
                  <a:txBody>
                    <a:bodyPr/>
                    <a:lstStyle/>
                    <a:p>
                      <a:pPr marL="0" marR="0" algn="ctr">
                        <a:lnSpc>
                          <a:spcPct val="200000"/>
                        </a:lnSpc>
                        <a:spcBef>
                          <a:spcPts val="0"/>
                        </a:spcBef>
                        <a:spcAft>
                          <a:spcPts val="0"/>
                        </a:spcAft>
                      </a:pPr>
                      <a:r>
                        <a:rPr lang="en-US" sz="1800" b="0" dirty="0">
                          <a:effectLst/>
                        </a:rPr>
                        <a:t>21.6</a:t>
                      </a:r>
                    </a:p>
                    <a:p>
                      <a:pPr marL="0" marR="0" algn="ctr">
                        <a:lnSpc>
                          <a:spcPct val="200000"/>
                        </a:lnSpc>
                        <a:spcBef>
                          <a:spcPts val="0"/>
                        </a:spcBef>
                        <a:spcAft>
                          <a:spcPts val="0"/>
                        </a:spcAft>
                      </a:pPr>
                      <a:r>
                        <a:rPr lang="en-US" sz="1600" dirty="0">
                          <a:effectLst/>
                        </a:rPr>
                        <a:t>(14.1-29.2)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extLst>
                  <a:ext uri="{0D108BD9-81ED-4DB2-BD59-A6C34878D82A}">
                    <a16:rowId xmlns:a16="http://schemas.microsoft.com/office/drawing/2014/main" val="81440983"/>
                  </a:ext>
                </a:extLst>
              </a:tr>
              <a:tr h="1054723">
                <a:tc>
                  <a:txBody>
                    <a:bodyPr/>
                    <a:lstStyle/>
                    <a:p>
                      <a:pPr marL="0" marR="0">
                        <a:lnSpc>
                          <a:spcPct val="107000"/>
                        </a:lnSpc>
                        <a:spcBef>
                          <a:spcPts val="0"/>
                        </a:spcBef>
                        <a:spcAft>
                          <a:spcPts val="0"/>
                        </a:spcAft>
                      </a:pPr>
                      <a:r>
                        <a:rPr lang="en-US" sz="2000" dirty="0">
                          <a:effectLst/>
                        </a:rPr>
                        <a:t>California</a:t>
                      </a:r>
                    </a:p>
                    <a:p>
                      <a:pPr marL="0" marR="0">
                        <a:lnSpc>
                          <a:spcPct val="107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tc>
                  <a:txBody>
                    <a:bodyPr/>
                    <a:lstStyle/>
                    <a:p>
                      <a:pPr marL="0" marR="0" algn="ctr">
                        <a:lnSpc>
                          <a:spcPct val="200000"/>
                        </a:lnSpc>
                        <a:spcBef>
                          <a:spcPts val="0"/>
                        </a:spcBef>
                        <a:spcAft>
                          <a:spcPts val="0"/>
                        </a:spcAft>
                      </a:pPr>
                      <a:r>
                        <a:rPr lang="en-US" sz="1800" b="0" dirty="0">
                          <a:effectLst/>
                          <a:latin typeface="Century Gothic" panose="020B0502020202020204" pitchFamily="34" charset="0"/>
                          <a:ea typeface="Times New Roman" panose="02020603050405020304" pitchFamily="18" charset="0"/>
                          <a:cs typeface="Times New Roman" panose="02020603050405020304" pitchFamily="18" charset="0"/>
                        </a:rPr>
                        <a:t>22.4</a:t>
                      </a:r>
                    </a:p>
                  </a:txBody>
                  <a:tcPr marL="58849" marR="58849" marT="0" marB="0" anchor="ctr"/>
                </a:tc>
                <a:tc>
                  <a:txBody>
                    <a:bodyPr/>
                    <a:lstStyle/>
                    <a:p>
                      <a:pPr marL="0" marR="0" algn="ctr">
                        <a:lnSpc>
                          <a:spcPct val="200000"/>
                        </a:lnSpc>
                        <a:spcBef>
                          <a:spcPts val="0"/>
                        </a:spcBef>
                        <a:spcAft>
                          <a:spcPts val="0"/>
                        </a:spcAft>
                      </a:pPr>
                      <a:r>
                        <a:rPr lang="en-US" sz="1800" b="0" dirty="0">
                          <a:effectLst/>
                          <a:latin typeface="+mn-lt"/>
                          <a:ea typeface="Tahoma" panose="020B0604030504040204" pitchFamily="34" charset="0"/>
                          <a:cs typeface="Tahoma" panose="020B0604030504040204" pitchFamily="34" charset="0"/>
                        </a:rPr>
                        <a:t>    14.0</a:t>
                      </a:r>
                    </a:p>
                  </a:txBody>
                  <a:tcPr marL="58849" marR="58849" marT="0" marB="0" anchor="ctr"/>
                </a:tc>
                <a:extLst>
                  <a:ext uri="{0D108BD9-81ED-4DB2-BD59-A6C34878D82A}">
                    <a16:rowId xmlns:a16="http://schemas.microsoft.com/office/drawing/2014/main" val="3042506076"/>
                  </a:ext>
                </a:extLst>
              </a:tr>
              <a:tr h="1054723">
                <a:tc>
                  <a:txBody>
                    <a:bodyPr/>
                    <a:lstStyle/>
                    <a:p>
                      <a:pPr marL="0" marR="0">
                        <a:lnSpc>
                          <a:spcPct val="107000"/>
                        </a:lnSpc>
                        <a:spcBef>
                          <a:spcPts val="0"/>
                        </a:spcBef>
                        <a:spcAft>
                          <a:spcPts val="0"/>
                        </a:spcAft>
                      </a:pPr>
                      <a:r>
                        <a:rPr lang="en-US" sz="2000" dirty="0">
                          <a:effectLst/>
                        </a:rPr>
                        <a:t>North Carolina (Keenan, 2003)</a:t>
                      </a:r>
                    </a:p>
                    <a:p>
                      <a:pPr marL="0" marR="0">
                        <a:lnSpc>
                          <a:spcPct val="107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tc>
                  <a:txBody>
                    <a:bodyPr/>
                    <a:lstStyle/>
                    <a:p>
                      <a:pPr marL="0" marR="0" algn="ctr">
                        <a:lnSpc>
                          <a:spcPct val="200000"/>
                        </a:lnSpc>
                        <a:spcBef>
                          <a:spcPts val="0"/>
                        </a:spcBef>
                        <a:spcAft>
                          <a:spcPts val="0"/>
                        </a:spcAft>
                      </a:pPr>
                      <a:r>
                        <a:rPr lang="en-US" sz="1600" dirty="0">
                          <a:effectLst/>
                        </a:rPr>
                        <a:t>29.7</a:t>
                      </a:r>
                    </a:p>
                    <a:p>
                      <a:pPr marL="0" marR="0" algn="ctr">
                        <a:lnSpc>
                          <a:spcPct val="200000"/>
                        </a:lnSpc>
                        <a:spcBef>
                          <a:spcPts val="0"/>
                        </a:spcBef>
                        <a:spcAft>
                          <a:spcPts val="0"/>
                        </a:spcAft>
                      </a:pPr>
                      <a:r>
                        <a:rPr lang="en-US" sz="1600" dirty="0">
                          <a:effectLst/>
                        </a:rPr>
                        <a:t>(22.9-36.7)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tc>
                  <a:txBody>
                    <a:bodyPr/>
                    <a:lstStyle/>
                    <a:p>
                      <a:pPr marL="0" marR="0" algn="ctr">
                        <a:lnSpc>
                          <a:spcPct val="200000"/>
                        </a:lnSpc>
                        <a:spcBef>
                          <a:spcPts val="0"/>
                        </a:spcBef>
                        <a:spcAft>
                          <a:spcPts val="0"/>
                        </a:spcAft>
                      </a:pPr>
                      <a:r>
                        <a:rPr lang="en-US" sz="1800" b="0" dirty="0">
                          <a:effectLst/>
                        </a:rPr>
                        <a:t>17.0</a:t>
                      </a:r>
                    </a:p>
                    <a:p>
                      <a:pPr marL="0" marR="0" algn="ctr">
                        <a:lnSpc>
                          <a:spcPct val="200000"/>
                        </a:lnSpc>
                        <a:spcBef>
                          <a:spcPts val="0"/>
                        </a:spcBef>
                        <a:spcAft>
                          <a:spcPts val="0"/>
                        </a:spcAft>
                      </a:pPr>
                      <a:r>
                        <a:rPr lang="en-US" sz="1600" dirty="0">
                          <a:effectLst/>
                        </a:rPr>
                        <a:t>(13.3-20.7)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extLst>
                  <a:ext uri="{0D108BD9-81ED-4DB2-BD59-A6C34878D82A}">
                    <a16:rowId xmlns:a16="http://schemas.microsoft.com/office/drawing/2014/main" val="2899652005"/>
                  </a:ext>
                </a:extLst>
              </a:tr>
              <a:tr h="1054723">
                <a:tc>
                  <a:txBody>
                    <a:bodyPr/>
                    <a:lstStyle/>
                    <a:p>
                      <a:pPr marL="0" marR="0">
                        <a:lnSpc>
                          <a:spcPct val="107000"/>
                        </a:lnSpc>
                        <a:spcBef>
                          <a:spcPts val="0"/>
                        </a:spcBef>
                        <a:spcAft>
                          <a:spcPts val="0"/>
                        </a:spcAft>
                      </a:pPr>
                      <a:r>
                        <a:rPr lang="en-US" sz="2000" dirty="0">
                          <a:effectLst/>
                        </a:rPr>
                        <a:t>National (Shanahan, 2013) </a:t>
                      </a:r>
                    </a:p>
                    <a:p>
                      <a:pPr marL="0" marR="0">
                        <a:lnSpc>
                          <a:spcPct val="107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tc>
                  <a:txBody>
                    <a:bodyPr/>
                    <a:lstStyle/>
                    <a:p>
                      <a:pPr marL="0" marR="0" algn="ctr">
                        <a:lnSpc>
                          <a:spcPct val="200000"/>
                        </a:lnSpc>
                        <a:spcBef>
                          <a:spcPts val="0"/>
                        </a:spcBef>
                        <a:spcAft>
                          <a:spcPts val="0"/>
                        </a:spcAft>
                      </a:pPr>
                      <a:r>
                        <a:rPr lang="en-US" sz="1600" dirty="0">
                          <a:effectLst/>
                        </a:rPr>
                        <a:t>33.4</a:t>
                      </a:r>
                    </a:p>
                    <a:p>
                      <a:pPr marL="0" marR="0" algn="ctr">
                        <a:lnSpc>
                          <a:spcPct val="200000"/>
                        </a:lnSpc>
                        <a:spcBef>
                          <a:spcPts val="0"/>
                        </a:spcBef>
                        <a:spcAft>
                          <a:spcPts val="0"/>
                        </a:spcAft>
                      </a:pPr>
                      <a:r>
                        <a:rPr lang="en-US" sz="1600" dirty="0">
                          <a:effectLst/>
                        </a:rPr>
                        <a:t>(31.4-35.4)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tc>
                  <a:txBody>
                    <a:bodyPr/>
                    <a:lstStyle/>
                    <a:p>
                      <a:pPr marL="0" marR="0" algn="ctr">
                        <a:lnSpc>
                          <a:spcPct val="200000"/>
                        </a:lnSpc>
                        <a:spcBef>
                          <a:spcPts val="0"/>
                        </a:spcBef>
                        <a:spcAft>
                          <a:spcPts val="0"/>
                        </a:spcAft>
                      </a:pPr>
                      <a:r>
                        <a:rPr lang="en-US" sz="1600" dirty="0">
                          <a:effectLst/>
                        </a:rPr>
                        <a:t>(Not reported)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extLst>
                  <a:ext uri="{0D108BD9-81ED-4DB2-BD59-A6C34878D82A}">
                    <a16:rowId xmlns:a16="http://schemas.microsoft.com/office/drawing/2014/main" val="3106601724"/>
                  </a:ext>
                </a:extLst>
              </a:tr>
              <a:tr h="1054723">
                <a:tc>
                  <a:txBody>
                    <a:bodyPr/>
                    <a:lstStyle/>
                    <a:p>
                      <a:pPr marL="0" marR="0">
                        <a:lnSpc>
                          <a:spcPct val="107000"/>
                        </a:lnSpc>
                        <a:spcBef>
                          <a:spcPts val="0"/>
                        </a:spcBef>
                        <a:spcAft>
                          <a:spcPts val="0"/>
                        </a:spcAft>
                      </a:pPr>
                      <a:r>
                        <a:rPr lang="en-US" sz="2000" dirty="0">
                          <a:effectLst/>
                        </a:rPr>
                        <a:t>South Region</a:t>
                      </a:r>
                    </a:p>
                    <a:p>
                      <a:pPr marL="0" marR="0">
                        <a:lnSpc>
                          <a:spcPct val="107000"/>
                        </a:lnSpc>
                        <a:spcBef>
                          <a:spcPts val="0"/>
                        </a:spcBef>
                        <a:spcAft>
                          <a:spcPts val="0"/>
                        </a:spcAft>
                      </a:pPr>
                      <a:r>
                        <a:rPr lang="en-US" sz="2000" dirty="0">
                          <a:effectLst/>
                        </a:rPr>
                        <a:t>(Shanahan, 2013)</a:t>
                      </a:r>
                    </a:p>
                    <a:p>
                      <a:pPr marL="0" marR="0">
                        <a:lnSpc>
                          <a:spcPct val="107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tc>
                <a:tc>
                  <a:txBody>
                    <a:bodyPr/>
                    <a:lstStyle/>
                    <a:p>
                      <a:pPr marL="0" marR="0" algn="ctr">
                        <a:lnSpc>
                          <a:spcPct val="200000"/>
                        </a:lnSpc>
                        <a:spcBef>
                          <a:spcPts val="0"/>
                        </a:spcBef>
                        <a:spcAft>
                          <a:spcPts val="0"/>
                        </a:spcAft>
                      </a:pPr>
                      <a:r>
                        <a:rPr lang="en-US" sz="1800" b="0" dirty="0">
                          <a:effectLst/>
                        </a:rPr>
                        <a:t>32.0</a:t>
                      </a:r>
                    </a:p>
                    <a:p>
                      <a:pPr marL="0" marR="0" algn="ctr">
                        <a:lnSpc>
                          <a:spcPct val="200000"/>
                        </a:lnSpc>
                        <a:spcBef>
                          <a:spcPts val="0"/>
                        </a:spcBef>
                        <a:spcAft>
                          <a:spcPts val="0"/>
                        </a:spcAft>
                      </a:pPr>
                      <a:r>
                        <a:rPr lang="en-US" sz="1600" dirty="0">
                          <a:effectLst/>
                        </a:rPr>
                        <a:t>(28.4-35.9)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tc>
                  <a:txBody>
                    <a:bodyPr/>
                    <a:lstStyle/>
                    <a:p>
                      <a:pPr marL="0" marR="0" algn="ctr">
                        <a:lnSpc>
                          <a:spcPct val="200000"/>
                        </a:lnSpc>
                        <a:spcBef>
                          <a:spcPts val="0"/>
                        </a:spcBef>
                        <a:spcAft>
                          <a:spcPts val="0"/>
                        </a:spcAft>
                      </a:pPr>
                      <a:r>
                        <a:rPr lang="en-US" sz="1600" dirty="0">
                          <a:effectLst/>
                        </a:rPr>
                        <a:t>(Not reported)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49" marR="58849" marT="0" marB="0" anchor="ctr"/>
                </a:tc>
                <a:extLst>
                  <a:ext uri="{0D108BD9-81ED-4DB2-BD59-A6C34878D82A}">
                    <a16:rowId xmlns:a16="http://schemas.microsoft.com/office/drawing/2014/main" val="2846732959"/>
                  </a:ext>
                </a:extLst>
              </a:tr>
            </a:tbl>
          </a:graphicData>
        </a:graphic>
      </p:graphicFrame>
      <p:sp>
        <p:nvSpPr>
          <p:cNvPr id="7" name="Subtitle 6">
            <a:extLst>
              <a:ext uri="{FF2B5EF4-FFF2-40B4-BE49-F238E27FC236}">
                <a16:creationId xmlns:a16="http://schemas.microsoft.com/office/drawing/2014/main" id="{6F43AD7F-B245-64E4-BF0D-332744D0E627}"/>
              </a:ext>
            </a:extLst>
          </p:cNvPr>
          <p:cNvSpPr>
            <a:spLocks noGrp="1"/>
          </p:cNvSpPr>
          <p:nvPr>
            <p:ph type="subTitle" idx="1"/>
          </p:nvPr>
        </p:nvSpPr>
        <p:spPr>
          <a:xfrm>
            <a:off x="684212" y="3429001"/>
            <a:ext cx="7135080" cy="2362200"/>
          </a:xfrm>
        </p:spPr>
        <p:txBody>
          <a:bodyPr/>
          <a:lstStyle/>
          <a:p>
            <a:endParaRPr lang="en-US" dirty="0"/>
          </a:p>
        </p:txBody>
      </p:sp>
    </p:spTree>
    <p:extLst>
      <p:ext uri="{BB962C8B-B14F-4D97-AF65-F5344CB8AC3E}">
        <p14:creationId xmlns:p14="http://schemas.microsoft.com/office/powerpoint/2010/main" val="253332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E3C9-6D7D-11C4-8FC6-BA6A7766696B}"/>
              </a:ext>
            </a:extLst>
          </p:cNvPr>
          <p:cNvSpPr>
            <a:spLocks noGrp="1"/>
          </p:cNvSpPr>
          <p:nvPr>
            <p:ph type="ctrTitle"/>
          </p:nvPr>
        </p:nvSpPr>
        <p:spPr>
          <a:xfrm>
            <a:off x="218037" y="393703"/>
            <a:ext cx="10495904" cy="970383"/>
          </a:xfrm>
        </p:spPr>
        <p:txBody>
          <a:bodyPr>
            <a:noAutofit/>
          </a:bodyPr>
          <a:lstStyle/>
          <a:p>
            <a:pPr algn="ctr"/>
            <a:r>
              <a:rPr lang="en-US" sz="3200" dirty="0">
                <a:effectLst/>
                <a:latin typeface="Times New Roman"/>
                <a:ea typeface="Calibri"/>
                <a:cs typeface="Times New Roman"/>
              </a:rPr>
              <a:t>The WV AHT incidence* (2000-2010)</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a:ea typeface="Calibri"/>
                <a:cs typeface="Times New Roman"/>
              </a:rPr>
              <a:t>increased over time</a:t>
            </a:r>
            <a:endParaRPr lang="en-US" sz="3200" dirty="0">
              <a:latin typeface="Times New Roman"/>
              <a:ea typeface="Calibri"/>
              <a:cs typeface="Times New Roman"/>
            </a:endParaRPr>
          </a:p>
        </p:txBody>
      </p:sp>
      <p:graphicFrame>
        <p:nvGraphicFramePr>
          <p:cNvPr id="4" name="Table 3">
            <a:extLst>
              <a:ext uri="{FF2B5EF4-FFF2-40B4-BE49-F238E27FC236}">
                <a16:creationId xmlns:a16="http://schemas.microsoft.com/office/drawing/2014/main" id="{AE5EE95A-FD29-5EB3-26F0-829F8C577E4C}"/>
              </a:ext>
            </a:extLst>
          </p:cNvPr>
          <p:cNvGraphicFramePr>
            <a:graphicFrameLocks noGrp="1"/>
          </p:cNvGraphicFramePr>
          <p:nvPr>
            <p:extLst>
              <p:ext uri="{D42A27DB-BD31-4B8C-83A1-F6EECF244321}">
                <p14:modId xmlns:p14="http://schemas.microsoft.com/office/powerpoint/2010/main" val="576244127"/>
              </p:ext>
            </p:extLst>
          </p:nvPr>
        </p:nvGraphicFramePr>
        <p:xfrm>
          <a:off x="1101880" y="1592658"/>
          <a:ext cx="8424892" cy="4499798"/>
        </p:xfrm>
        <a:graphic>
          <a:graphicData uri="http://schemas.openxmlformats.org/drawingml/2006/table">
            <a:tbl>
              <a:tblPr firstRow="1" firstCol="1" bandRow="1">
                <a:tableStyleId>{5C22544A-7EE6-4342-B048-85BDC9FD1C3A}</a:tableStyleId>
              </a:tblPr>
              <a:tblGrid>
                <a:gridCol w="2707495">
                  <a:extLst>
                    <a:ext uri="{9D8B030D-6E8A-4147-A177-3AD203B41FA5}">
                      <a16:colId xmlns:a16="http://schemas.microsoft.com/office/drawing/2014/main" val="4279267092"/>
                    </a:ext>
                  </a:extLst>
                </a:gridCol>
                <a:gridCol w="1921574">
                  <a:extLst>
                    <a:ext uri="{9D8B030D-6E8A-4147-A177-3AD203B41FA5}">
                      <a16:colId xmlns:a16="http://schemas.microsoft.com/office/drawing/2014/main" val="2908997468"/>
                    </a:ext>
                  </a:extLst>
                </a:gridCol>
                <a:gridCol w="2020187">
                  <a:extLst>
                    <a:ext uri="{9D8B030D-6E8A-4147-A177-3AD203B41FA5}">
                      <a16:colId xmlns:a16="http://schemas.microsoft.com/office/drawing/2014/main" val="3828728540"/>
                    </a:ext>
                  </a:extLst>
                </a:gridCol>
                <a:gridCol w="1775636">
                  <a:extLst>
                    <a:ext uri="{9D8B030D-6E8A-4147-A177-3AD203B41FA5}">
                      <a16:colId xmlns:a16="http://schemas.microsoft.com/office/drawing/2014/main" val="1886321588"/>
                    </a:ext>
                  </a:extLst>
                </a:gridCol>
              </a:tblGrid>
              <a:tr h="1030107">
                <a:tc>
                  <a:txBody>
                    <a:bodyPr/>
                    <a:lstStyle/>
                    <a:p>
                      <a:pPr marL="0" marR="0" algn="just">
                        <a:lnSpc>
                          <a:spcPct val="200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400" dirty="0">
                          <a:effectLst/>
                        </a:rPr>
                        <a:t>2000-2005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400" dirty="0">
                          <a:effectLst/>
                        </a:rPr>
                        <a:t>2006-2010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400" dirty="0">
                          <a:effectLst/>
                        </a:rPr>
                        <a:t>p-value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239625"/>
                  </a:ext>
                </a:extLst>
              </a:tr>
              <a:tr h="1888255">
                <a:tc>
                  <a:txBody>
                    <a:bodyPr/>
                    <a:lstStyle/>
                    <a:p>
                      <a:pPr marL="0" marR="0" algn="ctr">
                        <a:lnSpc>
                          <a:spcPct val="107000"/>
                        </a:lnSpc>
                        <a:spcBef>
                          <a:spcPts val="0"/>
                        </a:spcBef>
                        <a:spcAft>
                          <a:spcPts val="0"/>
                        </a:spcAft>
                      </a:pPr>
                      <a:r>
                        <a:rPr lang="en-US" sz="2400" dirty="0">
                          <a:effectLst/>
                        </a:rPr>
                        <a:t>Incidence &lt;12 months old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24.0</a:t>
                      </a:r>
                    </a:p>
                    <a:p>
                      <a:pPr marL="0" marR="0" algn="ctr">
                        <a:lnSpc>
                          <a:spcPct val="107000"/>
                        </a:lnSpc>
                        <a:spcBef>
                          <a:spcPts val="0"/>
                        </a:spcBef>
                        <a:spcAft>
                          <a:spcPts val="0"/>
                        </a:spcAft>
                      </a:pPr>
                      <a:r>
                        <a:rPr lang="en-US" sz="2000" dirty="0">
                          <a:effectLst/>
                        </a:rPr>
                        <a:t>(15.7-32.4)</a:t>
                      </a:r>
                    </a:p>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51.8</a:t>
                      </a:r>
                    </a:p>
                    <a:p>
                      <a:pPr marL="0" marR="0" algn="ctr">
                        <a:lnSpc>
                          <a:spcPct val="107000"/>
                        </a:lnSpc>
                        <a:spcBef>
                          <a:spcPts val="0"/>
                        </a:spcBef>
                        <a:spcAft>
                          <a:spcPts val="0"/>
                        </a:spcAft>
                      </a:pPr>
                      <a:r>
                        <a:rPr lang="en-US" sz="2000" dirty="0">
                          <a:effectLst/>
                        </a:rPr>
                        <a:t>(32.4-71.2)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&lt;0.01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0825583"/>
                  </a:ext>
                </a:extLst>
              </a:tr>
              <a:tr h="1581436">
                <a:tc>
                  <a:txBody>
                    <a:bodyPr/>
                    <a:lstStyle/>
                    <a:p>
                      <a:pPr marL="0" marR="0" algn="ctr">
                        <a:lnSpc>
                          <a:spcPct val="100000"/>
                        </a:lnSpc>
                        <a:spcBef>
                          <a:spcPts val="0"/>
                        </a:spcBef>
                        <a:spcAft>
                          <a:spcPts val="0"/>
                        </a:spcAft>
                      </a:pPr>
                      <a:r>
                        <a:rPr lang="en-US" sz="2400" dirty="0">
                          <a:effectLst/>
                        </a:rPr>
                        <a:t>Incidence &lt;24 months old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14.5</a:t>
                      </a:r>
                    </a:p>
                    <a:p>
                      <a:pPr marL="0" marR="0" algn="ctr">
                        <a:lnSpc>
                          <a:spcPct val="107000"/>
                        </a:lnSpc>
                        <a:spcBef>
                          <a:spcPts val="0"/>
                        </a:spcBef>
                        <a:spcAft>
                          <a:spcPts val="0"/>
                        </a:spcAft>
                      </a:pPr>
                      <a:r>
                        <a:rPr lang="en-US" sz="2000" dirty="0">
                          <a:effectLst/>
                        </a:rPr>
                        <a:t>(10.3-18.7)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30.3</a:t>
                      </a:r>
                    </a:p>
                    <a:p>
                      <a:pPr marL="0" marR="0" algn="ctr">
                        <a:lnSpc>
                          <a:spcPct val="107000"/>
                        </a:lnSpc>
                        <a:spcBef>
                          <a:spcPts val="0"/>
                        </a:spcBef>
                        <a:spcAft>
                          <a:spcPts val="0"/>
                        </a:spcAft>
                      </a:pPr>
                      <a:r>
                        <a:rPr lang="en-US" sz="2000" dirty="0">
                          <a:effectLst/>
                        </a:rPr>
                        <a:t>(16.3-44.2)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&lt;0.05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3785574"/>
                  </a:ext>
                </a:extLst>
              </a:tr>
            </a:tbl>
          </a:graphicData>
        </a:graphic>
      </p:graphicFrame>
      <p:sp>
        <p:nvSpPr>
          <p:cNvPr id="6" name="TextBox 5">
            <a:extLst>
              <a:ext uri="{FF2B5EF4-FFF2-40B4-BE49-F238E27FC236}">
                <a16:creationId xmlns:a16="http://schemas.microsoft.com/office/drawing/2014/main" id="{1825A792-470D-2F3A-EE09-A5E1D976FD25}"/>
              </a:ext>
            </a:extLst>
          </p:cNvPr>
          <p:cNvSpPr txBox="1"/>
          <p:nvPr/>
        </p:nvSpPr>
        <p:spPr>
          <a:xfrm>
            <a:off x="3279127" y="6088408"/>
            <a:ext cx="6774025"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*Incidence is per 100,000 live births</a:t>
            </a:r>
            <a:endParaRPr lang="en-US" dirty="0"/>
          </a:p>
        </p:txBody>
      </p:sp>
    </p:spTree>
    <p:extLst>
      <p:ext uri="{BB962C8B-B14F-4D97-AF65-F5344CB8AC3E}">
        <p14:creationId xmlns:p14="http://schemas.microsoft.com/office/powerpoint/2010/main" val="279936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E5CB2-F388-1A7D-C7DD-CEF072DC4790}"/>
              </a:ext>
            </a:extLst>
          </p:cNvPr>
          <p:cNvSpPr>
            <a:spLocks noGrp="1"/>
          </p:cNvSpPr>
          <p:nvPr>
            <p:ph type="ctrTitle"/>
          </p:nvPr>
        </p:nvSpPr>
        <p:spPr>
          <a:xfrm>
            <a:off x="7532710" y="628617"/>
            <a:ext cx="3971902" cy="3028983"/>
          </a:xfrm>
        </p:spPr>
        <p:txBody>
          <a:bodyPr>
            <a:normAutofit/>
          </a:bodyPr>
          <a:lstStyle/>
          <a:p>
            <a:pPr>
              <a:lnSpc>
                <a:spcPct val="90000"/>
              </a:lnSpc>
            </a:pPr>
            <a:r>
              <a:rPr lang="en-US" sz="4100">
                <a:solidFill>
                  <a:srgbClr val="FFFFFF"/>
                </a:solidFill>
              </a:rPr>
              <a:t>WV AHT incidence rates</a:t>
            </a:r>
            <a:br>
              <a:rPr lang="en-US" sz="4100">
                <a:solidFill>
                  <a:srgbClr val="FFFFFF"/>
                </a:solidFill>
              </a:rPr>
            </a:br>
            <a:r>
              <a:rPr lang="en-US" sz="4100">
                <a:solidFill>
                  <a:srgbClr val="FFFFFF"/>
                </a:solidFill>
              </a:rPr>
              <a:t>(per 100,000) by year</a:t>
            </a:r>
          </a:p>
        </p:txBody>
      </p:sp>
      <p:sp useBgFill="1">
        <p:nvSpPr>
          <p:cNvPr id="12"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growth and growth of the year&#10;&#10;Description automatically generated with medium confidence">
            <a:extLst>
              <a:ext uri="{FF2B5EF4-FFF2-40B4-BE49-F238E27FC236}">
                <a16:creationId xmlns:a16="http://schemas.microsoft.com/office/drawing/2014/main" id="{90622C7D-637B-6BB9-3EE2-9D88E2B169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1217" y="1097592"/>
            <a:ext cx="5450437" cy="4333097"/>
          </a:xfrm>
          <a:prstGeom prst="rect">
            <a:avLst/>
          </a:prstGeom>
        </p:spPr>
      </p:pic>
      <p:grpSp>
        <p:nvGrpSpPr>
          <p:cNvPr id="14" name="Group 13">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156122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0" name="Rectangle 19">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37AAD-E969-A414-902A-03C96A08E87C}"/>
              </a:ext>
            </a:extLst>
          </p:cNvPr>
          <p:cNvSpPr>
            <a:spLocks noGrp="1"/>
          </p:cNvSpPr>
          <p:nvPr>
            <p:ph type="ctrTitle"/>
          </p:nvPr>
        </p:nvSpPr>
        <p:spPr>
          <a:xfrm>
            <a:off x="351594" y="530817"/>
            <a:ext cx="5240314" cy="4758733"/>
          </a:xfrm>
        </p:spPr>
        <p:txBody>
          <a:bodyPr vert="horz" lIns="91440" tIns="45720" rIns="91440" bIns="45720" rtlCol="0" anchor="ctr">
            <a:normAutofit/>
          </a:bodyPr>
          <a:lstStyle/>
          <a:p>
            <a:pPr algn="r">
              <a:lnSpc>
                <a:spcPct val="90000"/>
              </a:lnSpc>
            </a:pPr>
            <a:r>
              <a:rPr lang="en-US" sz="3600" dirty="0"/>
              <a:t>         AHT prevention efforts in WV birthing hospitals </a:t>
            </a:r>
          </a:p>
        </p:txBody>
      </p:sp>
      <p:sp>
        <p:nvSpPr>
          <p:cNvPr id="21" name="Rectangle 20">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0493AAA-D001-9D06-EACD-9B64C30146BC}"/>
              </a:ext>
            </a:extLst>
          </p:cNvPr>
          <p:cNvSpPr>
            <a:spLocks noGrp="1"/>
          </p:cNvSpPr>
          <p:nvPr>
            <p:ph type="subTitle" idx="1"/>
          </p:nvPr>
        </p:nvSpPr>
        <p:spPr>
          <a:xfrm>
            <a:off x="6431923" y="298343"/>
            <a:ext cx="5408483" cy="6063173"/>
          </a:xfrm>
        </p:spPr>
        <p:txBody>
          <a:bodyPr vert="horz" lIns="91440" tIns="45720" rIns="91440" bIns="45720" rtlCol="0" anchor="ctr">
            <a:normAutofit/>
          </a:bodyPr>
          <a:lstStyle/>
          <a:p>
            <a:pPr algn="ctr">
              <a:lnSpc>
                <a:spcPct val="90000"/>
              </a:lnSpc>
            </a:pPr>
            <a:r>
              <a:rPr lang="en-US" sz="2400" b="1" dirty="0">
                <a:solidFill>
                  <a:schemeClr val="tx1"/>
                </a:solidFill>
              </a:rPr>
              <a:t>Based on information from questionnaire of the state’s birthing hospitals and from Our Babies Safe and Sound (n=20):</a:t>
            </a:r>
          </a:p>
          <a:p>
            <a:pPr algn="ctr">
              <a:lnSpc>
                <a:spcPct val="90000"/>
              </a:lnSpc>
            </a:pPr>
            <a:endParaRPr lang="en-US" sz="2400" dirty="0">
              <a:solidFill>
                <a:schemeClr val="tx1"/>
              </a:solidFill>
            </a:endParaRPr>
          </a:p>
          <a:p>
            <a:pPr algn="ctr">
              <a:lnSpc>
                <a:spcPct val="90000"/>
              </a:lnSpc>
            </a:pPr>
            <a:r>
              <a:rPr lang="en-US" sz="2400" dirty="0">
                <a:solidFill>
                  <a:schemeClr val="tx1"/>
                </a:solidFill>
              </a:rPr>
              <a:t>A large majority (80%) reported distributing “The Keep Your Cool (when baby cries)”   booklet to parents before post-partum DC. </a:t>
            </a:r>
          </a:p>
          <a:p>
            <a:pPr>
              <a:lnSpc>
                <a:spcPct val="90000"/>
              </a:lnSpc>
            </a:pPr>
            <a:endParaRPr lang="en-US" sz="2400" b="1" dirty="0">
              <a:solidFill>
                <a:schemeClr val="tx1"/>
              </a:solidFill>
            </a:endParaRPr>
          </a:p>
          <a:p>
            <a:pPr>
              <a:lnSpc>
                <a:spcPct val="90000"/>
              </a:lnSpc>
            </a:pPr>
            <a:r>
              <a:rPr lang="en-US" sz="2400" dirty="0">
                <a:solidFill>
                  <a:schemeClr val="tx1"/>
                </a:solidFill>
              </a:rPr>
              <a:t>    Slightly more than half (55%)    	reported using Period of PURPLE Crying educ. in some form</a:t>
            </a:r>
          </a:p>
          <a:p>
            <a:pPr marL="342900" indent="-342900">
              <a:lnSpc>
                <a:spcPct val="90000"/>
              </a:lnSpc>
              <a:buFont typeface="Arial" panose="05040102010807070707" pitchFamily="18" charset="2"/>
              <a:buChar char="•"/>
            </a:pPr>
            <a:endParaRPr lang="en-US" sz="2000" dirty="0">
              <a:solidFill>
                <a:schemeClr val="tx1"/>
              </a:solidFill>
            </a:endParaRPr>
          </a:p>
          <a:p>
            <a:pPr>
              <a:lnSpc>
                <a:spcPct val="90000"/>
              </a:lnSpc>
              <a:buFont typeface="Arial" panose="05040102010807070707" pitchFamily="18" charset="2"/>
              <a:buChar char="•"/>
            </a:pPr>
            <a:endParaRPr lang="en-US" sz="2000" dirty="0">
              <a:solidFill>
                <a:schemeClr val="tx1"/>
              </a:solidFill>
            </a:endParaRPr>
          </a:p>
          <a:p>
            <a:pPr>
              <a:lnSpc>
                <a:spcPct val="90000"/>
              </a:lnSpc>
            </a:pPr>
            <a:endParaRPr lang="en-US" sz="2000" i="1" dirty="0">
              <a:solidFill>
                <a:schemeClr val="tx1"/>
              </a:solidFill>
            </a:endParaRPr>
          </a:p>
        </p:txBody>
      </p:sp>
    </p:spTree>
    <p:extLst>
      <p:ext uri="{BB962C8B-B14F-4D97-AF65-F5344CB8AC3E}">
        <p14:creationId xmlns:p14="http://schemas.microsoft.com/office/powerpoint/2010/main" val="311671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985035-1A99-44F8-9A18-CBED832B9B70}"/>
              </a:ext>
            </a:extLst>
          </p:cNvPr>
          <p:cNvPicPr>
            <a:picLocks noChangeAspect="1"/>
          </p:cNvPicPr>
          <p:nvPr/>
        </p:nvPicPr>
        <p:blipFill>
          <a:blip r:embed="rId2"/>
          <a:stretch>
            <a:fillRect/>
          </a:stretch>
        </p:blipFill>
        <p:spPr>
          <a:xfrm>
            <a:off x="1813915" y="147179"/>
            <a:ext cx="8564170" cy="6563641"/>
          </a:xfrm>
          <a:prstGeom prst="rect">
            <a:avLst/>
          </a:prstGeom>
        </p:spPr>
      </p:pic>
    </p:spTree>
    <p:extLst>
      <p:ext uri="{BB962C8B-B14F-4D97-AF65-F5344CB8AC3E}">
        <p14:creationId xmlns:p14="http://schemas.microsoft.com/office/powerpoint/2010/main" val="111678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EC92-D36D-5A92-771A-96C4C39746CE}"/>
              </a:ext>
            </a:extLst>
          </p:cNvPr>
          <p:cNvSpPr>
            <a:spLocks noGrp="1"/>
          </p:cNvSpPr>
          <p:nvPr>
            <p:ph type="ctrTitle"/>
          </p:nvPr>
        </p:nvSpPr>
        <p:spPr>
          <a:xfrm>
            <a:off x="794151" y="221897"/>
            <a:ext cx="5111033" cy="1736111"/>
          </a:xfrm>
        </p:spPr>
        <p:txBody>
          <a:bodyPr>
            <a:normAutofit fontScale="90000"/>
          </a:bodyPr>
          <a:lstStyle/>
          <a:p>
            <a:pPr>
              <a:lnSpc>
                <a:spcPct val="90000"/>
              </a:lnSpc>
            </a:pPr>
            <a:r>
              <a:rPr lang="en-US" sz="3000" b="1" dirty="0">
                <a:solidFill>
                  <a:schemeClr val="tx2">
                    <a:lumMod val="20000"/>
                    <a:lumOff val="80000"/>
                  </a:schemeClr>
                </a:solidFill>
              </a:rPr>
              <a:t>AHT in WV Infants and Toddlers(&lt;24 </a:t>
            </a:r>
            <a:r>
              <a:rPr lang="en-US" sz="3000" b="1" dirty="0" err="1">
                <a:solidFill>
                  <a:schemeClr val="tx2">
                    <a:lumMod val="20000"/>
                    <a:lumOff val="80000"/>
                  </a:schemeClr>
                </a:solidFill>
              </a:rPr>
              <a:t>mos</a:t>
            </a:r>
            <a:r>
              <a:rPr lang="en-US" sz="3000" b="1" dirty="0">
                <a:solidFill>
                  <a:schemeClr val="tx2">
                    <a:lumMod val="20000"/>
                    <a:lumOff val="80000"/>
                  </a:schemeClr>
                </a:solidFill>
              </a:rPr>
              <a:t>):</a:t>
            </a:r>
            <a:br>
              <a:rPr lang="en-US" sz="3000" b="1" dirty="0">
                <a:solidFill>
                  <a:schemeClr val="tx2">
                    <a:lumMod val="20000"/>
                    <a:lumOff val="80000"/>
                  </a:schemeClr>
                </a:solidFill>
              </a:rPr>
            </a:br>
            <a:r>
              <a:rPr lang="en-US" sz="3000" b="1" dirty="0">
                <a:solidFill>
                  <a:schemeClr val="tx2">
                    <a:lumMod val="20000"/>
                    <a:lumOff val="80000"/>
                  </a:schemeClr>
                </a:solidFill>
              </a:rPr>
              <a:t> Epidemiology and Efforts at Prevention</a:t>
            </a:r>
          </a:p>
        </p:txBody>
      </p:sp>
      <p:sp>
        <p:nvSpPr>
          <p:cNvPr id="3" name="Subtitle 2">
            <a:extLst>
              <a:ext uri="{FF2B5EF4-FFF2-40B4-BE49-F238E27FC236}">
                <a16:creationId xmlns:a16="http://schemas.microsoft.com/office/drawing/2014/main" id="{3D11A61F-4050-23C7-266D-9760FD24FCCD}"/>
              </a:ext>
            </a:extLst>
          </p:cNvPr>
          <p:cNvSpPr>
            <a:spLocks noGrp="1"/>
          </p:cNvSpPr>
          <p:nvPr>
            <p:ph type="subTitle" idx="1"/>
          </p:nvPr>
        </p:nvSpPr>
        <p:spPr>
          <a:xfrm>
            <a:off x="417807" y="1958008"/>
            <a:ext cx="5863723" cy="4899992"/>
          </a:xfrm>
        </p:spPr>
        <p:txBody>
          <a:bodyPr>
            <a:normAutofit/>
          </a:bodyPr>
          <a:lstStyle/>
          <a:p>
            <a:pPr>
              <a:lnSpc>
                <a:spcPct val="90000"/>
              </a:lnSpc>
            </a:pPr>
            <a:r>
              <a:rPr lang="en-US" sz="1800" b="1" dirty="0">
                <a:solidFill>
                  <a:schemeClr val="bg1"/>
                </a:solidFill>
              </a:rPr>
              <a:t>- </a:t>
            </a:r>
            <a:r>
              <a:rPr lang="en-US" sz="2400" b="1" u="sng" dirty="0">
                <a:solidFill>
                  <a:schemeClr val="bg1"/>
                </a:solidFill>
              </a:rPr>
              <a:t>Incidence</a:t>
            </a:r>
            <a:r>
              <a:rPr lang="en-US" sz="2400" b="1" dirty="0">
                <a:solidFill>
                  <a:schemeClr val="bg1"/>
                </a:solidFill>
              </a:rPr>
              <a:t> and Other Characteristics of AHT in WV : </a:t>
            </a:r>
            <a:r>
              <a:rPr lang="en-US" sz="2400" b="1" u="sng" dirty="0">
                <a:solidFill>
                  <a:schemeClr val="bg1"/>
                </a:solidFill>
              </a:rPr>
              <a:t>2000-2010</a:t>
            </a:r>
          </a:p>
          <a:p>
            <a:pPr marL="457200" indent="-457200">
              <a:lnSpc>
                <a:spcPct val="90000"/>
              </a:lnSpc>
              <a:buAutoNum type="arabicPeriod"/>
            </a:pPr>
            <a:endParaRPr lang="en-US" sz="2400" b="1" dirty="0">
              <a:solidFill>
                <a:schemeClr val="bg1"/>
              </a:solidFill>
            </a:endParaRPr>
          </a:p>
          <a:p>
            <a:pPr>
              <a:lnSpc>
                <a:spcPct val="90000"/>
              </a:lnSpc>
            </a:pPr>
            <a:r>
              <a:rPr lang="en-US" sz="2400" b="1" dirty="0">
                <a:solidFill>
                  <a:schemeClr val="bg1"/>
                </a:solidFill>
              </a:rPr>
              <a:t>- </a:t>
            </a:r>
            <a:r>
              <a:rPr lang="en-US" sz="2400" b="1" u="sng" dirty="0">
                <a:solidFill>
                  <a:schemeClr val="bg1"/>
                </a:solidFill>
              </a:rPr>
              <a:t>Prevention Efforts </a:t>
            </a:r>
            <a:r>
              <a:rPr lang="en-US" sz="2400" b="1" dirty="0">
                <a:solidFill>
                  <a:schemeClr val="bg1"/>
                </a:solidFill>
              </a:rPr>
              <a:t>in WV  and Other States/Provinces: 2010-present</a:t>
            </a:r>
          </a:p>
          <a:p>
            <a:pPr marL="457200" indent="-457200">
              <a:lnSpc>
                <a:spcPct val="90000"/>
              </a:lnSpc>
              <a:buFont typeface="Wingdings" panose="05000000000000000000" pitchFamily="2" charset="2"/>
              <a:buChar char="q"/>
            </a:pPr>
            <a:endParaRPr lang="en-US" sz="2400" b="1" dirty="0">
              <a:solidFill>
                <a:schemeClr val="bg1"/>
              </a:solidFill>
            </a:endParaRPr>
          </a:p>
          <a:p>
            <a:pPr>
              <a:lnSpc>
                <a:spcPct val="90000"/>
              </a:lnSpc>
            </a:pPr>
            <a:r>
              <a:rPr lang="en-US" sz="2400" b="1" dirty="0">
                <a:solidFill>
                  <a:schemeClr val="bg1"/>
                </a:solidFill>
              </a:rPr>
              <a:t>- </a:t>
            </a:r>
            <a:r>
              <a:rPr lang="en-US" sz="2400" b="1" u="sng" dirty="0">
                <a:solidFill>
                  <a:schemeClr val="bg1"/>
                </a:solidFill>
              </a:rPr>
              <a:t>Looking ahead collaboratively</a:t>
            </a:r>
          </a:p>
          <a:p>
            <a:pPr>
              <a:lnSpc>
                <a:spcPct val="90000"/>
              </a:lnSpc>
            </a:pPr>
            <a:r>
              <a:rPr lang="en-US" sz="2400" b="1" dirty="0">
                <a:solidFill>
                  <a:schemeClr val="bg1"/>
                </a:solidFill>
              </a:rPr>
              <a:t>     WV AIM team                                (AHT Incidence Monitoring Team)</a:t>
            </a:r>
          </a:p>
          <a:p>
            <a:pPr>
              <a:lnSpc>
                <a:spcPct val="90000"/>
              </a:lnSpc>
            </a:pPr>
            <a:r>
              <a:rPr lang="en-US" sz="2400" b="1" dirty="0">
                <a:solidFill>
                  <a:schemeClr val="bg1"/>
                </a:solidFill>
              </a:rPr>
              <a:t>     New Task force of Partners                     	(? AMP Team?)</a:t>
            </a:r>
          </a:p>
          <a:p>
            <a:pPr marL="457200" indent="-457200">
              <a:lnSpc>
                <a:spcPct val="90000"/>
              </a:lnSpc>
              <a:buAutoNum type="arabicPeriod"/>
            </a:pPr>
            <a:endParaRPr lang="en-US" sz="500" dirty="0"/>
          </a:p>
          <a:p>
            <a:pPr marL="457200" indent="-457200">
              <a:lnSpc>
                <a:spcPct val="90000"/>
              </a:lnSpc>
              <a:buAutoNum type="arabicPeriod"/>
            </a:pPr>
            <a:endParaRPr lang="en-US" sz="500" dirty="0"/>
          </a:p>
        </p:txBody>
      </p:sp>
      <p:pic>
        <p:nvPicPr>
          <p:cNvPr id="5" name="Picture 4">
            <a:extLst>
              <a:ext uri="{FF2B5EF4-FFF2-40B4-BE49-F238E27FC236}">
                <a16:creationId xmlns:a16="http://schemas.microsoft.com/office/drawing/2014/main" id="{7DC84FA5-A16F-1981-318D-FE941ACEAB7D}"/>
              </a:ext>
            </a:extLst>
          </p:cNvPr>
          <p:cNvPicPr>
            <a:picLocks noChangeAspect="1"/>
          </p:cNvPicPr>
          <p:nvPr/>
        </p:nvPicPr>
        <p:blipFill>
          <a:blip r:embed="rId2"/>
          <a:srcRect l="26712" r="2405" b="1"/>
          <a:stretch/>
        </p:blipFill>
        <p:spPr>
          <a:xfrm>
            <a:off x="6510129" y="658526"/>
            <a:ext cx="5334541"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417443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3198" y="-1186375"/>
            <a:ext cx="16144875" cy="8745141"/>
          </a:xfrm>
          <a:prstGeom prst="rect">
            <a:avLst/>
          </a:prstGeom>
        </p:spPr>
      </p:pic>
    </p:spTree>
    <p:extLst>
      <p:ext uri="{BB962C8B-B14F-4D97-AF65-F5344CB8AC3E}">
        <p14:creationId xmlns:p14="http://schemas.microsoft.com/office/powerpoint/2010/main" val="374119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33900" y="-2228850"/>
            <a:ext cx="18288000" cy="9906000"/>
          </a:xfrm>
          <a:prstGeom prst="rect">
            <a:avLst/>
          </a:prstGeom>
        </p:spPr>
      </p:pic>
    </p:spTree>
    <p:extLst>
      <p:ext uri="{BB962C8B-B14F-4D97-AF65-F5344CB8AC3E}">
        <p14:creationId xmlns:p14="http://schemas.microsoft.com/office/powerpoint/2010/main" val="137719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3AE3-7C90-A52E-A071-173EF6FC5596}"/>
              </a:ext>
            </a:extLst>
          </p:cNvPr>
          <p:cNvSpPr>
            <a:spLocks noGrp="1"/>
          </p:cNvSpPr>
          <p:nvPr>
            <p:ph type="ctrTitle"/>
          </p:nvPr>
        </p:nvSpPr>
        <p:spPr>
          <a:xfrm>
            <a:off x="511629" y="178904"/>
            <a:ext cx="11304003" cy="906945"/>
          </a:xfrm>
        </p:spPr>
        <p:txBody>
          <a:bodyPr>
            <a:noAutofit/>
          </a:bodyPr>
          <a:lstStyle/>
          <a:p>
            <a:pPr>
              <a:buClr>
                <a:schemeClr val="tx1"/>
              </a:buClr>
              <a:buSzPct val="91000"/>
            </a:pPr>
            <a:r>
              <a:rPr lang="en-US" sz="3200" dirty="0"/>
              <a:t>Summary of US Studies Designed to Prevent AHT </a:t>
            </a:r>
          </a:p>
        </p:txBody>
      </p:sp>
      <p:sp>
        <p:nvSpPr>
          <p:cNvPr id="3" name="Subtitle 2">
            <a:extLst>
              <a:ext uri="{FF2B5EF4-FFF2-40B4-BE49-F238E27FC236}">
                <a16:creationId xmlns:a16="http://schemas.microsoft.com/office/drawing/2014/main" id="{92E813DD-9E2F-8D0A-DA65-16AB4E3BA9A3}"/>
              </a:ext>
            </a:extLst>
          </p:cNvPr>
          <p:cNvSpPr>
            <a:spLocks noGrp="1"/>
          </p:cNvSpPr>
          <p:nvPr>
            <p:ph type="subTitle" idx="1"/>
          </p:nvPr>
        </p:nvSpPr>
        <p:spPr>
          <a:xfrm>
            <a:off x="691078" y="1306286"/>
            <a:ext cx="11304002" cy="5231674"/>
          </a:xfrm>
        </p:spPr>
        <p:txBody>
          <a:bodyPr vert="horz" lIns="91440" tIns="45720" rIns="91440" bIns="45720" rtlCol="0" anchor="t">
            <a:noAutofit/>
          </a:bodyPr>
          <a:lstStyle/>
          <a:p>
            <a:r>
              <a:rPr lang="en-US" sz="2400" b="1" dirty="0">
                <a:solidFill>
                  <a:schemeClr val="bg2">
                    <a:lumMod val="49000"/>
                  </a:schemeClr>
                </a:solidFill>
              </a:rPr>
              <a:t>Early study by Dias et al (2005) shows reduction in AHT cases in Upstate NY</a:t>
            </a:r>
          </a:p>
          <a:p>
            <a:endParaRPr lang="en-US" sz="2400" b="1" dirty="0">
              <a:solidFill>
                <a:schemeClr val="bg2">
                  <a:lumMod val="49000"/>
                </a:schemeClr>
              </a:solidFill>
            </a:endParaRPr>
          </a:p>
          <a:p>
            <a:r>
              <a:rPr lang="en-US" sz="2400" b="1" dirty="0">
                <a:solidFill>
                  <a:schemeClr val="bg2">
                    <a:lumMod val="49000"/>
                  </a:schemeClr>
                </a:solidFill>
              </a:rPr>
              <a:t>However AHT reduction was NOT replicated in two large statewide studies:</a:t>
            </a:r>
          </a:p>
          <a:p>
            <a:r>
              <a:rPr lang="en-US" sz="2400" b="1" dirty="0">
                <a:solidFill>
                  <a:schemeClr val="bg2">
                    <a:lumMod val="49000"/>
                  </a:schemeClr>
                </a:solidFill>
              </a:rPr>
              <a:t>                          NC (</a:t>
            </a:r>
            <a:r>
              <a:rPr lang="en-US" sz="2400" b="1" dirty="0" err="1">
                <a:solidFill>
                  <a:schemeClr val="bg2">
                    <a:lumMod val="49000"/>
                  </a:schemeClr>
                </a:solidFill>
              </a:rPr>
              <a:t>Zolotor</a:t>
            </a:r>
            <a:r>
              <a:rPr lang="en-US" sz="2400" b="1" dirty="0">
                <a:solidFill>
                  <a:schemeClr val="bg2">
                    <a:lumMod val="49000"/>
                  </a:schemeClr>
                </a:solidFill>
              </a:rPr>
              <a:t> et al,2015) and PA (Dias et al,2017)  </a:t>
            </a:r>
          </a:p>
          <a:p>
            <a:endParaRPr lang="en-US" sz="2400" b="1" dirty="0">
              <a:solidFill>
                <a:schemeClr val="bg2">
                  <a:lumMod val="49000"/>
                </a:schemeClr>
              </a:solidFill>
            </a:endParaRPr>
          </a:p>
          <a:p>
            <a:r>
              <a:rPr lang="en-US" sz="2400" b="1" dirty="0">
                <a:solidFill>
                  <a:schemeClr val="bg2">
                    <a:lumMod val="49000"/>
                  </a:schemeClr>
                </a:solidFill>
              </a:rPr>
              <a:t>Meta-analyses of the above and other AHT prevention programs showed:</a:t>
            </a:r>
          </a:p>
          <a:p>
            <a:r>
              <a:rPr lang="en-US" sz="2000" dirty="0">
                <a:solidFill>
                  <a:schemeClr val="bg2">
                    <a:lumMod val="49000"/>
                  </a:schemeClr>
                </a:solidFill>
              </a:rPr>
              <a:t>   </a:t>
            </a:r>
            <a:r>
              <a:rPr lang="en-US" sz="2400" dirty="0">
                <a:solidFill>
                  <a:schemeClr val="bg2">
                    <a:lumMod val="49000"/>
                  </a:schemeClr>
                </a:solidFill>
              </a:rPr>
              <a:t>- </a:t>
            </a:r>
            <a:r>
              <a:rPr lang="en-US" sz="2400" b="1" dirty="0">
                <a:solidFill>
                  <a:schemeClr val="bg2">
                    <a:lumMod val="49000"/>
                  </a:schemeClr>
                </a:solidFill>
              </a:rPr>
              <a:t>Little evidence of reducing AHT in infants (&lt;12 </a:t>
            </a:r>
            <a:r>
              <a:rPr lang="en-US" sz="2400" b="1" dirty="0" err="1">
                <a:solidFill>
                  <a:schemeClr val="bg2">
                    <a:lumMod val="49000"/>
                  </a:schemeClr>
                </a:solidFill>
              </a:rPr>
              <a:t>mos</a:t>
            </a:r>
            <a:r>
              <a:rPr lang="en-US" sz="2400" b="1" dirty="0">
                <a:solidFill>
                  <a:schemeClr val="bg2">
                    <a:lumMod val="49000"/>
                  </a:schemeClr>
                </a:solidFill>
              </a:rPr>
              <a:t>)</a:t>
            </a:r>
          </a:p>
          <a:p>
            <a:r>
              <a:rPr lang="en-US" sz="2400" b="1" dirty="0">
                <a:solidFill>
                  <a:schemeClr val="bg2">
                    <a:lumMod val="49000"/>
                  </a:schemeClr>
                </a:solidFill>
              </a:rPr>
              <a:t>           - Some evidence of promoting positive behaviors in parents</a:t>
            </a:r>
            <a:endParaRPr lang="en-US" sz="2400" dirty="0">
              <a:solidFill>
                <a:schemeClr val="bg2">
                  <a:lumMod val="49000"/>
                </a:schemeClr>
              </a:solidFill>
            </a:endParaRPr>
          </a:p>
          <a:p>
            <a:endParaRPr lang="en-US" dirty="0"/>
          </a:p>
        </p:txBody>
      </p:sp>
    </p:spTree>
    <p:extLst>
      <p:ext uri="{BB962C8B-B14F-4D97-AF65-F5344CB8AC3E}">
        <p14:creationId xmlns:p14="http://schemas.microsoft.com/office/powerpoint/2010/main" val="23927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C3D5-18D5-2060-4379-F7B9454BF796}"/>
              </a:ext>
            </a:extLst>
          </p:cNvPr>
          <p:cNvSpPr>
            <a:spLocks noGrp="1"/>
          </p:cNvSpPr>
          <p:nvPr>
            <p:ph type="title"/>
          </p:nvPr>
        </p:nvSpPr>
        <p:spPr>
          <a:xfrm>
            <a:off x="381000" y="76200"/>
            <a:ext cx="11647714" cy="914400"/>
          </a:xfrm>
        </p:spPr>
        <p:txBody>
          <a:bodyPr>
            <a:normAutofit fontScale="90000"/>
          </a:bodyPr>
          <a:lstStyle/>
          <a:p>
            <a:r>
              <a:rPr lang="en-US" dirty="0"/>
              <a:t>AHT PREVENTION: WHY PERSIST In VIEW OF US RESULTS?</a:t>
            </a:r>
          </a:p>
        </p:txBody>
      </p:sp>
      <p:sp>
        <p:nvSpPr>
          <p:cNvPr id="3" name="Content Placeholder 2">
            <a:extLst>
              <a:ext uri="{FF2B5EF4-FFF2-40B4-BE49-F238E27FC236}">
                <a16:creationId xmlns:a16="http://schemas.microsoft.com/office/drawing/2014/main" id="{295CE358-8345-A11F-AF04-30AB56DC2099}"/>
              </a:ext>
            </a:extLst>
          </p:cNvPr>
          <p:cNvSpPr>
            <a:spLocks noGrp="1"/>
          </p:cNvSpPr>
          <p:nvPr>
            <p:ph idx="1"/>
          </p:nvPr>
        </p:nvSpPr>
        <p:spPr>
          <a:xfrm>
            <a:off x="684212" y="838201"/>
            <a:ext cx="11344502" cy="5812970"/>
          </a:xfrm>
        </p:spPr>
        <p:txBody>
          <a:bodyPr>
            <a:normAutofit lnSpcReduction="10000"/>
          </a:bodyPr>
          <a:lstStyle/>
          <a:p>
            <a:pPr>
              <a:buFont typeface="Wingdings" panose="05000000000000000000" pitchFamily="2" charset="2"/>
              <a:buChar char="Ø"/>
            </a:pPr>
            <a:endParaRPr lang="en-US" sz="2000" b="1" dirty="0">
              <a:solidFill>
                <a:schemeClr val="bg2">
                  <a:lumMod val="49000"/>
                </a:schemeClr>
              </a:solidFill>
            </a:endParaRPr>
          </a:p>
          <a:p>
            <a:pPr>
              <a:buFont typeface="Wingdings" panose="05000000000000000000" pitchFamily="2" charset="2"/>
              <a:buChar char="Ø"/>
            </a:pPr>
            <a:endParaRPr lang="en-US" sz="2000" b="1" dirty="0">
              <a:solidFill>
                <a:schemeClr val="bg2">
                  <a:lumMod val="49000"/>
                </a:schemeClr>
              </a:solidFill>
            </a:endParaRPr>
          </a:p>
          <a:p>
            <a:pPr>
              <a:buFont typeface="Wingdings" panose="05000000000000000000" pitchFamily="2" charset="2"/>
              <a:buChar char="Ø"/>
            </a:pPr>
            <a:r>
              <a:rPr lang="en-US" b="1" dirty="0">
                <a:solidFill>
                  <a:schemeClr val="bg2">
                    <a:lumMod val="49000"/>
                  </a:schemeClr>
                </a:solidFill>
              </a:rPr>
              <a:t>Economic recession (Dec 2007- July 2009) may have confounded results</a:t>
            </a:r>
          </a:p>
          <a:p>
            <a:pPr marL="0" indent="0">
              <a:buNone/>
            </a:pPr>
            <a:endParaRPr lang="en-US" sz="2000" b="1" dirty="0">
              <a:solidFill>
                <a:schemeClr val="bg2">
                  <a:lumMod val="49000"/>
                </a:schemeClr>
              </a:solidFill>
            </a:endParaRPr>
          </a:p>
          <a:p>
            <a:pPr>
              <a:buFont typeface="Wingdings" panose="05000000000000000000" pitchFamily="2" charset="2"/>
              <a:buChar char="Ø"/>
            </a:pPr>
            <a:r>
              <a:rPr lang="en-US" sz="2000" b="1" dirty="0">
                <a:solidFill>
                  <a:schemeClr val="bg2">
                    <a:lumMod val="49000"/>
                  </a:schemeClr>
                </a:solidFill>
              </a:rPr>
              <a:t>US Studies</a:t>
            </a:r>
            <a:r>
              <a:rPr lang="en-US" b="1" dirty="0">
                <a:solidFill>
                  <a:schemeClr val="bg2">
                    <a:lumMod val="49000"/>
                  </a:schemeClr>
                </a:solidFill>
              </a:rPr>
              <a:t> </a:t>
            </a:r>
            <a:r>
              <a:rPr lang="en-US" sz="2000" b="1" dirty="0">
                <a:solidFill>
                  <a:schemeClr val="bg2">
                    <a:lumMod val="49000"/>
                  </a:schemeClr>
                </a:solidFill>
              </a:rPr>
              <a:t>did find </a:t>
            </a:r>
            <a:r>
              <a:rPr lang="en-US" sz="2000" b="1" u="sng" dirty="0">
                <a:solidFill>
                  <a:schemeClr val="bg2">
                    <a:lumMod val="49000"/>
                  </a:schemeClr>
                </a:solidFill>
              </a:rPr>
              <a:t>encouraging results for parents’ knowledge and behavior</a:t>
            </a:r>
            <a:r>
              <a:rPr lang="en-US" b="1" u="sng" dirty="0">
                <a:solidFill>
                  <a:schemeClr val="bg2">
                    <a:lumMod val="49000"/>
                  </a:schemeClr>
                </a:solidFill>
              </a:rPr>
              <a:t>s</a:t>
            </a:r>
            <a:r>
              <a:rPr lang="en-US" b="1" dirty="0">
                <a:solidFill>
                  <a:schemeClr val="bg2">
                    <a:lumMod val="49000"/>
                  </a:schemeClr>
                </a:solidFill>
              </a:rPr>
              <a:t>:</a:t>
            </a:r>
          </a:p>
          <a:p>
            <a:pPr marL="0" indent="0">
              <a:buNone/>
            </a:pPr>
            <a:r>
              <a:rPr lang="en-US" b="1" dirty="0">
                <a:solidFill>
                  <a:schemeClr val="bg2">
                    <a:lumMod val="49000"/>
                  </a:schemeClr>
                </a:solidFill>
              </a:rPr>
              <a:t>        Improved knowledge about infant crying                         (Dias et al, 2017)</a:t>
            </a:r>
          </a:p>
          <a:p>
            <a:pPr marL="0" indent="0">
              <a:buNone/>
            </a:pPr>
            <a:r>
              <a:rPr lang="en-US" sz="2000" b="1" dirty="0">
                <a:solidFill>
                  <a:schemeClr val="bg2">
                    <a:lumMod val="49000"/>
                  </a:schemeClr>
                </a:solidFill>
              </a:rPr>
              <a:t>        Less calls for baby’s crying to health care providers       (</a:t>
            </a:r>
            <a:r>
              <a:rPr lang="en-US" sz="2000" b="1" dirty="0" err="1">
                <a:solidFill>
                  <a:schemeClr val="bg2">
                    <a:lumMod val="49000"/>
                  </a:schemeClr>
                </a:solidFill>
              </a:rPr>
              <a:t>Zolotor</a:t>
            </a:r>
            <a:r>
              <a:rPr lang="en-US" sz="2000" b="1" dirty="0">
                <a:solidFill>
                  <a:schemeClr val="bg2">
                    <a:lumMod val="49000"/>
                  </a:schemeClr>
                </a:solidFill>
              </a:rPr>
              <a:t> et al, 2015)</a:t>
            </a:r>
            <a:r>
              <a:rPr lang="en-US" b="1" dirty="0">
                <a:solidFill>
                  <a:schemeClr val="bg2">
                    <a:lumMod val="49000"/>
                  </a:schemeClr>
                </a:solidFill>
              </a:rPr>
              <a:t> </a:t>
            </a:r>
          </a:p>
          <a:p>
            <a:pPr marL="0" indent="0">
              <a:buNone/>
            </a:pPr>
            <a:endParaRPr lang="en-US" sz="2000" b="1" dirty="0">
              <a:solidFill>
                <a:schemeClr val="bg2">
                  <a:lumMod val="49000"/>
                </a:schemeClr>
              </a:solidFill>
            </a:endParaRPr>
          </a:p>
          <a:p>
            <a:pPr>
              <a:buFont typeface="Wingdings" panose="05000000000000000000" pitchFamily="2" charset="2"/>
              <a:buChar char="Ø"/>
            </a:pPr>
            <a:r>
              <a:rPr lang="en-US" sz="2000" b="1" dirty="0">
                <a:solidFill>
                  <a:schemeClr val="bg2">
                    <a:lumMod val="49000"/>
                  </a:schemeClr>
                </a:solidFill>
              </a:rPr>
              <a:t> The </a:t>
            </a:r>
            <a:r>
              <a:rPr lang="en-US" sz="2000" b="1" u="sng" dirty="0">
                <a:solidFill>
                  <a:schemeClr val="bg2">
                    <a:lumMod val="49000"/>
                  </a:schemeClr>
                </a:solidFill>
              </a:rPr>
              <a:t>financial impact of AHT is so high</a:t>
            </a:r>
            <a:r>
              <a:rPr lang="en-US" sz="2000" b="1" dirty="0">
                <a:solidFill>
                  <a:schemeClr val="bg2">
                    <a:lumMod val="49000"/>
                  </a:schemeClr>
                </a:solidFill>
              </a:rPr>
              <a:t> that </a:t>
            </a:r>
            <a:r>
              <a:rPr lang="en-US" b="1" dirty="0">
                <a:solidFill>
                  <a:schemeClr val="bg2">
                    <a:lumMod val="49000"/>
                  </a:schemeClr>
                </a:solidFill>
              </a:rPr>
              <a:t>a 2 % reduction of AHT cases                       						may justify the cost of prevention programs. (Barr et al)</a:t>
            </a:r>
          </a:p>
          <a:p>
            <a:endParaRPr lang="en-US" b="1" dirty="0">
              <a:solidFill>
                <a:schemeClr val="bg2">
                  <a:lumMod val="49000"/>
                </a:schemeClr>
              </a:solidFill>
            </a:endParaRPr>
          </a:p>
          <a:p>
            <a:pPr>
              <a:buFont typeface="Wingdings" panose="05000000000000000000" pitchFamily="2" charset="2"/>
              <a:buChar char="Ø"/>
            </a:pPr>
            <a:r>
              <a:rPr lang="en-US" b="1" dirty="0">
                <a:solidFill>
                  <a:schemeClr val="tx1"/>
                </a:solidFill>
              </a:rPr>
              <a:t>A more recent study </a:t>
            </a:r>
            <a:r>
              <a:rPr lang="en-US" sz="2000" b="1" dirty="0">
                <a:solidFill>
                  <a:schemeClr val="tx1"/>
                </a:solidFill>
              </a:rPr>
              <a:t>British Columbia (Barr et al 2018) showed:</a:t>
            </a:r>
          </a:p>
          <a:p>
            <a:pPr marL="0" indent="0">
              <a:buNone/>
            </a:pPr>
            <a:r>
              <a:rPr lang="en-US" sz="2000" dirty="0">
                <a:solidFill>
                  <a:schemeClr val="tx1"/>
                </a:solidFill>
              </a:rPr>
              <a:t>    - Reduction of AHT incidence by 35% in children &lt; 2yrs old</a:t>
            </a:r>
          </a:p>
          <a:p>
            <a:pPr marL="0" indent="0">
              <a:buNone/>
            </a:pPr>
            <a:r>
              <a:rPr lang="en-US" dirty="0">
                <a:solidFill>
                  <a:schemeClr val="tx1"/>
                </a:solidFill>
              </a:rPr>
              <a:t>         -</a:t>
            </a:r>
            <a:r>
              <a:rPr lang="en-US" sz="2000" dirty="0">
                <a:solidFill>
                  <a:schemeClr val="tx1"/>
                </a:solidFill>
              </a:rPr>
              <a:t> A trend toward positive in reducing incidence in &lt; 1 yr old (p=.09) </a:t>
            </a:r>
          </a:p>
          <a:p>
            <a:pPr marL="342900" indent="-342900">
              <a:buFont typeface="Arial" panose="05040102010807070707" pitchFamily="18" charset="2"/>
              <a:buChar char="•"/>
            </a:pPr>
            <a:endParaRPr lang="en-US" sz="2400" b="1" dirty="0">
              <a:solidFill>
                <a:schemeClr val="bg2">
                  <a:lumMod val="49000"/>
                </a:schemeClr>
              </a:solidFill>
            </a:endParaRPr>
          </a:p>
          <a:p>
            <a:endParaRPr lang="en-US" sz="2400" b="1" dirty="0">
              <a:solidFill>
                <a:schemeClr val="bg2">
                  <a:lumMod val="49000"/>
                </a:schemeClr>
              </a:solidFill>
            </a:endParaRPr>
          </a:p>
          <a:p>
            <a:endParaRPr lang="en-US" dirty="0"/>
          </a:p>
        </p:txBody>
      </p:sp>
    </p:spTree>
    <p:extLst>
      <p:ext uri="{BB962C8B-B14F-4D97-AF65-F5344CB8AC3E}">
        <p14:creationId xmlns:p14="http://schemas.microsoft.com/office/powerpoint/2010/main" val="308125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0769-FF2E-EF3F-B7BC-60282644C0AC}"/>
              </a:ext>
            </a:extLst>
          </p:cNvPr>
          <p:cNvSpPr>
            <a:spLocks noGrp="1"/>
          </p:cNvSpPr>
          <p:nvPr>
            <p:ph type="ctrTitle"/>
          </p:nvPr>
        </p:nvSpPr>
        <p:spPr>
          <a:xfrm>
            <a:off x="691078" y="294290"/>
            <a:ext cx="10495904" cy="1008993"/>
          </a:xfrm>
        </p:spPr>
        <p:txBody>
          <a:bodyPr>
            <a:noAutofit/>
          </a:bodyPr>
          <a:lstStyle/>
          <a:p>
            <a:r>
              <a:rPr lang="en-US" sz="3600" dirty="0"/>
              <a:t>Possible lessons learned from                Barr’s AHT prevention study</a:t>
            </a:r>
          </a:p>
        </p:txBody>
      </p:sp>
      <p:sp>
        <p:nvSpPr>
          <p:cNvPr id="3" name="Subtitle 2">
            <a:extLst>
              <a:ext uri="{FF2B5EF4-FFF2-40B4-BE49-F238E27FC236}">
                <a16:creationId xmlns:a16="http://schemas.microsoft.com/office/drawing/2014/main" id="{0B09734C-86A4-0439-07E1-4BC4FF63ED2D}"/>
              </a:ext>
            </a:extLst>
          </p:cNvPr>
          <p:cNvSpPr>
            <a:spLocks noGrp="1"/>
          </p:cNvSpPr>
          <p:nvPr>
            <p:ph type="subTitle" idx="1"/>
          </p:nvPr>
        </p:nvSpPr>
        <p:spPr>
          <a:xfrm>
            <a:off x="529713" y="1548581"/>
            <a:ext cx="11829435" cy="5766619"/>
          </a:xfrm>
        </p:spPr>
        <p:txBody>
          <a:bodyPr>
            <a:noAutofit/>
          </a:bodyPr>
          <a:lstStyle/>
          <a:p>
            <a:r>
              <a:rPr lang="en-US" sz="2400" b="1" u="sng" dirty="0">
                <a:solidFill>
                  <a:schemeClr val="bg2">
                    <a:lumMod val="49000"/>
                  </a:schemeClr>
                </a:solidFill>
              </a:rPr>
              <a:t>Dose 1 </a:t>
            </a:r>
            <a:r>
              <a:rPr lang="en-US" sz="2400" b="1" dirty="0">
                <a:solidFill>
                  <a:schemeClr val="bg2">
                    <a:lumMod val="49000"/>
                  </a:schemeClr>
                </a:solidFill>
              </a:rPr>
              <a:t>PPT education involved </a:t>
            </a:r>
            <a:r>
              <a:rPr lang="en-US" sz="2400" b="1" u="sng" dirty="0">
                <a:solidFill>
                  <a:schemeClr val="bg2">
                    <a:lumMod val="49000"/>
                  </a:schemeClr>
                </a:solidFill>
              </a:rPr>
              <a:t>counseling by trained nurses </a:t>
            </a:r>
            <a:r>
              <a:rPr lang="en-US" sz="2400" dirty="0">
                <a:solidFill>
                  <a:schemeClr val="bg2">
                    <a:lumMod val="49000"/>
                  </a:schemeClr>
                </a:solidFill>
              </a:rPr>
              <a:t>via talking points</a:t>
            </a:r>
          </a:p>
          <a:p>
            <a:r>
              <a:rPr lang="en-US" sz="2400" dirty="0">
                <a:solidFill>
                  <a:schemeClr val="bg2">
                    <a:lumMod val="49000"/>
                  </a:schemeClr>
                </a:solidFill>
              </a:rPr>
              <a:t>             </a:t>
            </a:r>
            <a:r>
              <a:rPr lang="en-US" sz="2400" b="1" dirty="0">
                <a:solidFill>
                  <a:schemeClr val="bg2">
                    <a:lumMod val="49000"/>
                  </a:schemeClr>
                </a:solidFill>
              </a:rPr>
              <a:t>Fathers often included (74%) </a:t>
            </a:r>
          </a:p>
          <a:p>
            <a:r>
              <a:rPr lang="en-US" sz="2400" b="1" dirty="0">
                <a:solidFill>
                  <a:schemeClr val="bg2">
                    <a:lumMod val="49000"/>
                  </a:schemeClr>
                </a:solidFill>
              </a:rPr>
              <a:t>             More than 80% received booklet/video before DC</a:t>
            </a:r>
          </a:p>
          <a:p>
            <a:r>
              <a:rPr lang="en-US" sz="2400" b="1" dirty="0">
                <a:solidFill>
                  <a:schemeClr val="bg2">
                    <a:lumMod val="49000"/>
                  </a:schemeClr>
                </a:solidFill>
              </a:rPr>
              <a:t>             (Video viewed only by a minority of parents (17%) before DC)</a:t>
            </a:r>
          </a:p>
          <a:p>
            <a:endParaRPr lang="en-US" sz="2400" b="1" dirty="0">
              <a:solidFill>
                <a:schemeClr val="bg2">
                  <a:lumMod val="49000"/>
                </a:schemeClr>
              </a:solidFill>
            </a:endParaRPr>
          </a:p>
          <a:p>
            <a:r>
              <a:rPr lang="en-US" sz="2400" b="1" u="sng" dirty="0">
                <a:solidFill>
                  <a:schemeClr val="bg2">
                    <a:lumMod val="49000"/>
                  </a:schemeClr>
                </a:solidFill>
              </a:rPr>
              <a:t>Dose 2 </a:t>
            </a:r>
            <a:r>
              <a:rPr lang="en-US" sz="2400" b="1" dirty="0">
                <a:solidFill>
                  <a:schemeClr val="bg2">
                    <a:lumMod val="49000"/>
                  </a:schemeClr>
                </a:solidFill>
              </a:rPr>
              <a:t>Nurse </a:t>
            </a:r>
            <a:r>
              <a:rPr lang="en-US" sz="2400" b="1" dirty="0" err="1">
                <a:solidFill>
                  <a:schemeClr val="bg2">
                    <a:lumMod val="49000"/>
                  </a:schemeClr>
                </a:solidFill>
              </a:rPr>
              <a:t>followup</a:t>
            </a:r>
            <a:r>
              <a:rPr lang="en-US" sz="2400" b="1" dirty="0">
                <a:solidFill>
                  <a:schemeClr val="bg2">
                    <a:lumMod val="49000"/>
                  </a:schemeClr>
                </a:solidFill>
              </a:rPr>
              <a:t> </a:t>
            </a:r>
            <a:r>
              <a:rPr lang="en-US" sz="2400" b="1" u="sng" dirty="0">
                <a:solidFill>
                  <a:schemeClr val="bg2">
                    <a:lumMod val="49000"/>
                  </a:schemeClr>
                </a:solidFill>
              </a:rPr>
              <a:t>reinforcement of talking points  within 2 weeks                                          </a:t>
            </a:r>
            <a:r>
              <a:rPr lang="en-US" sz="2400" b="1" dirty="0">
                <a:solidFill>
                  <a:schemeClr val="bg2">
                    <a:lumMod val="49000"/>
                  </a:schemeClr>
                </a:solidFill>
              </a:rPr>
              <a:t>		most often by telephone and less by home visit</a:t>
            </a:r>
          </a:p>
          <a:p>
            <a:r>
              <a:rPr lang="en-US" sz="2400" b="1" dirty="0">
                <a:solidFill>
                  <a:schemeClr val="bg2">
                    <a:lumMod val="49000"/>
                  </a:schemeClr>
                </a:solidFill>
              </a:rPr>
              <a:t>   NOTE: Use of the video or the booklet by mothers rose to 70% by 2-4 </a:t>
            </a:r>
            <a:r>
              <a:rPr lang="en-US" sz="2400" b="1" dirty="0" err="1">
                <a:solidFill>
                  <a:schemeClr val="bg2">
                    <a:lumMod val="49000"/>
                  </a:schemeClr>
                </a:solidFill>
              </a:rPr>
              <a:t>mos</a:t>
            </a:r>
            <a:r>
              <a:rPr lang="en-US" sz="2400" b="1" dirty="0">
                <a:solidFill>
                  <a:schemeClr val="bg2">
                    <a:lumMod val="49000"/>
                  </a:schemeClr>
                </a:solidFill>
              </a:rPr>
              <a:t>    </a:t>
            </a:r>
          </a:p>
          <a:p>
            <a:endParaRPr lang="en-US" sz="2400" dirty="0">
              <a:solidFill>
                <a:schemeClr val="bg2">
                  <a:lumMod val="49000"/>
                </a:schemeClr>
              </a:solidFill>
            </a:endParaRPr>
          </a:p>
          <a:p>
            <a:r>
              <a:rPr lang="en-US" sz="2400" b="1" u="sng" dirty="0">
                <a:solidFill>
                  <a:schemeClr val="bg2">
                    <a:lumMod val="49000"/>
                  </a:schemeClr>
                </a:solidFill>
              </a:rPr>
              <a:t>Dose 3 </a:t>
            </a:r>
            <a:r>
              <a:rPr lang="en-US" sz="2400" b="1" dirty="0">
                <a:solidFill>
                  <a:schemeClr val="bg2">
                    <a:lumMod val="49000"/>
                  </a:schemeClr>
                </a:solidFill>
              </a:rPr>
              <a:t> </a:t>
            </a:r>
            <a:r>
              <a:rPr lang="en-US" sz="2400" b="1" u="sng" dirty="0">
                <a:solidFill>
                  <a:schemeClr val="bg2">
                    <a:lumMod val="49000"/>
                  </a:schemeClr>
                </a:solidFill>
              </a:rPr>
              <a:t>Community awareness: </a:t>
            </a:r>
            <a:r>
              <a:rPr lang="en-US" sz="2400" b="1" dirty="0">
                <a:solidFill>
                  <a:schemeClr val="bg2">
                    <a:lumMod val="49000"/>
                  </a:schemeClr>
                </a:solidFill>
              </a:rPr>
              <a:t>purple caps knitted for babies annually </a:t>
            </a:r>
          </a:p>
          <a:p>
            <a:r>
              <a:rPr lang="en-US" sz="2400" b="1" dirty="0">
                <a:solidFill>
                  <a:schemeClr val="bg2">
                    <a:lumMod val="49000"/>
                  </a:schemeClr>
                </a:solidFill>
              </a:rPr>
              <a:t>		</a:t>
            </a:r>
          </a:p>
        </p:txBody>
      </p:sp>
    </p:spTree>
    <p:extLst>
      <p:ext uri="{BB962C8B-B14F-4D97-AF65-F5344CB8AC3E}">
        <p14:creationId xmlns:p14="http://schemas.microsoft.com/office/powerpoint/2010/main" val="354143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BFC0-93B6-E9DD-897A-0739AE5E01C7}"/>
              </a:ext>
            </a:extLst>
          </p:cNvPr>
          <p:cNvSpPr>
            <a:spLocks noGrp="1"/>
          </p:cNvSpPr>
          <p:nvPr>
            <p:ph type="ctrTitle"/>
          </p:nvPr>
        </p:nvSpPr>
        <p:spPr>
          <a:xfrm>
            <a:off x="462478" y="351428"/>
            <a:ext cx="10495904" cy="1164891"/>
          </a:xfrm>
        </p:spPr>
        <p:txBody>
          <a:bodyPr>
            <a:noAutofit/>
          </a:bodyPr>
          <a:lstStyle/>
          <a:p>
            <a:r>
              <a:rPr lang="en-US" sz="3600" dirty="0"/>
              <a:t>Possible factors favoring success in Barr’s AHT prevention study (con)</a:t>
            </a:r>
          </a:p>
        </p:txBody>
      </p:sp>
      <p:sp>
        <p:nvSpPr>
          <p:cNvPr id="3" name="Subtitle 2">
            <a:extLst>
              <a:ext uri="{FF2B5EF4-FFF2-40B4-BE49-F238E27FC236}">
                <a16:creationId xmlns:a16="http://schemas.microsoft.com/office/drawing/2014/main" id="{EF060B91-9892-BB27-1284-9C4AC641A04C}"/>
              </a:ext>
            </a:extLst>
          </p:cNvPr>
          <p:cNvSpPr>
            <a:spLocks noGrp="1"/>
          </p:cNvSpPr>
          <p:nvPr>
            <p:ph type="subTitle" idx="1"/>
          </p:nvPr>
        </p:nvSpPr>
        <p:spPr>
          <a:xfrm>
            <a:off x="235974" y="1887795"/>
            <a:ext cx="11956026" cy="4970206"/>
          </a:xfrm>
        </p:spPr>
        <p:txBody>
          <a:bodyPr>
            <a:normAutofit/>
          </a:bodyPr>
          <a:lstStyle/>
          <a:p>
            <a:pPr marL="342900" indent="-342900">
              <a:buFont typeface="Arial" panose="05040102010807070707" pitchFamily="18" charset="2"/>
              <a:buChar char="•"/>
            </a:pPr>
            <a:r>
              <a:rPr lang="en-US" b="1" dirty="0">
                <a:solidFill>
                  <a:schemeClr val="bg2">
                    <a:lumMod val="49000"/>
                  </a:schemeClr>
                </a:solidFill>
              </a:rPr>
              <a:t>Paid Parental leave</a:t>
            </a:r>
            <a:r>
              <a:rPr lang="en-US" dirty="0">
                <a:solidFill>
                  <a:schemeClr val="bg2">
                    <a:lumMod val="49000"/>
                  </a:schemeClr>
                </a:solidFill>
              </a:rPr>
              <a:t> (ppl) is in place in British Columbia</a:t>
            </a:r>
          </a:p>
          <a:p>
            <a:pPr marL="0" lvl="1" algn="l">
              <a:buClr>
                <a:srgbClr val="FFFFFF"/>
              </a:buClr>
            </a:pPr>
            <a:r>
              <a:rPr lang="en-US" dirty="0">
                <a:solidFill>
                  <a:schemeClr val="bg2">
                    <a:lumMod val="49000"/>
                  </a:schemeClr>
                </a:solidFill>
              </a:rPr>
              <a:t>   - Many US states had increased rates of AHT during recession of 2008 </a:t>
            </a:r>
          </a:p>
          <a:p>
            <a:pPr marL="0" lvl="1" algn="l"/>
            <a:r>
              <a:rPr lang="en-US" dirty="0">
                <a:solidFill>
                  <a:schemeClr val="bg2">
                    <a:lumMod val="49000"/>
                  </a:schemeClr>
                </a:solidFill>
              </a:rPr>
              <a:t>   - Notably California which had ppl did not have an increase   </a:t>
            </a:r>
          </a:p>
          <a:p>
            <a:endParaRPr lang="en-US" dirty="0">
              <a:solidFill>
                <a:schemeClr val="bg2">
                  <a:lumMod val="49000"/>
                </a:schemeClr>
              </a:solidFill>
            </a:endParaRPr>
          </a:p>
          <a:p>
            <a:pPr marL="342900" indent="-342900">
              <a:buFont typeface="Arial" panose="05000000000000000000" pitchFamily="2" charset="2"/>
              <a:buChar char="•"/>
            </a:pPr>
            <a:r>
              <a:rPr lang="en-US" dirty="0">
                <a:solidFill>
                  <a:schemeClr val="bg2">
                    <a:lumMod val="49000"/>
                  </a:schemeClr>
                </a:solidFill>
              </a:rPr>
              <a:t>  Other positive features emphasized for use in prevention efforts by Leventhal*:</a:t>
            </a:r>
          </a:p>
          <a:p>
            <a:r>
              <a:rPr lang="en-US" dirty="0">
                <a:solidFill>
                  <a:schemeClr val="bg2">
                    <a:lumMod val="49000"/>
                  </a:schemeClr>
                </a:solidFill>
              </a:rPr>
              <a:t>   - Receiving education from multiple diverse sources</a:t>
            </a:r>
          </a:p>
          <a:p>
            <a:r>
              <a:rPr lang="en-US" dirty="0">
                <a:solidFill>
                  <a:schemeClr val="bg2">
                    <a:lumMod val="49000"/>
                  </a:schemeClr>
                </a:solidFill>
              </a:rPr>
              <a:t>   - Home visiting programs</a:t>
            </a:r>
          </a:p>
          <a:p>
            <a:r>
              <a:rPr lang="en-US" dirty="0">
                <a:solidFill>
                  <a:schemeClr val="bg2">
                    <a:lumMod val="49000"/>
                  </a:schemeClr>
                </a:solidFill>
              </a:rPr>
              <a:t>   - Focusing parents on their own frustration rather than child’s anger</a:t>
            </a:r>
          </a:p>
          <a:p>
            <a:r>
              <a:rPr lang="en-US" dirty="0">
                <a:solidFill>
                  <a:schemeClr val="bg2">
                    <a:lumMod val="49000"/>
                  </a:schemeClr>
                </a:solidFill>
              </a:rPr>
              <a:t>                                               </a:t>
            </a:r>
            <a:r>
              <a:rPr lang="en-US" sz="2000" dirty="0">
                <a:solidFill>
                  <a:schemeClr val="bg2">
                    <a:lumMod val="49000"/>
                  </a:schemeClr>
                </a:solidFill>
              </a:rPr>
              <a:t>*Leventhal, Asnes, Bechtel et in JAMA Pediatrics 171(3), 218-220</a:t>
            </a:r>
          </a:p>
          <a:p>
            <a:endParaRPr lang="en-US" dirty="0"/>
          </a:p>
        </p:txBody>
      </p:sp>
    </p:spTree>
    <p:extLst>
      <p:ext uri="{BB962C8B-B14F-4D97-AF65-F5344CB8AC3E}">
        <p14:creationId xmlns:p14="http://schemas.microsoft.com/office/powerpoint/2010/main" val="393254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71C9-8A48-03CF-BBA7-6FFA3E838A36}"/>
              </a:ext>
            </a:extLst>
          </p:cNvPr>
          <p:cNvSpPr>
            <a:spLocks noGrp="1"/>
          </p:cNvSpPr>
          <p:nvPr>
            <p:ph type="title"/>
          </p:nvPr>
        </p:nvSpPr>
        <p:spPr>
          <a:xfrm>
            <a:off x="684212" y="199696"/>
            <a:ext cx="8534400" cy="830317"/>
          </a:xfrm>
        </p:spPr>
        <p:txBody>
          <a:bodyPr>
            <a:normAutofit fontScale="90000"/>
          </a:bodyPr>
          <a:lstStyle/>
          <a:p>
            <a:r>
              <a:rPr lang="en-US" dirty="0"/>
              <a:t>AHT Monitoring and Prevention: Suggestions Going </a:t>
            </a:r>
            <a:r>
              <a:rPr lang="en-US" dirty="0" err="1"/>
              <a:t>FOrward</a:t>
            </a:r>
            <a:endParaRPr lang="en-US" dirty="0"/>
          </a:p>
        </p:txBody>
      </p:sp>
      <p:sp>
        <p:nvSpPr>
          <p:cNvPr id="3" name="Content Placeholder 2">
            <a:extLst>
              <a:ext uri="{FF2B5EF4-FFF2-40B4-BE49-F238E27FC236}">
                <a16:creationId xmlns:a16="http://schemas.microsoft.com/office/drawing/2014/main" id="{FAE5268F-B55D-CEC2-2E01-15AFA883E884}"/>
              </a:ext>
            </a:extLst>
          </p:cNvPr>
          <p:cNvSpPr>
            <a:spLocks noGrp="1"/>
          </p:cNvSpPr>
          <p:nvPr>
            <p:ph idx="1"/>
          </p:nvPr>
        </p:nvSpPr>
        <p:spPr>
          <a:xfrm>
            <a:off x="684211" y="1198178"/>
            <a:ext cx="11392559" cy="6752641"/>
          </a:xfrm>
        </p:spPr>
        <p:txBody>
          <a:bodyPr>
            <a:normAutofit/>
          </a:bodyPr>
          <a:lstStyle/>
          <a:p>
            <a:pPr marL="0" indent="0">
              <a:buNone/>
            </a:pPr>
            <a:r>
              <a:rPr lang="en-US" sz="2800" b="1" dirty="0"/>
              <a:t>Pre-Dose  1.  Include infant crying educ in health classes in HS</a:t>
            </a:r>
          </a:p>
          <a:p>
            <a:pPr marL="0" indent="0">
              <a:buNone/>
            </a:pPr>
            <a:r>
              <a:rPr lang="en-US" sz="2800" b="1" dirty="0"/>
              <a:t>                       Include in Child-Birth Education Classes </a:t>
            </a:r>
          </a:p>
          <a:p>
            <a:pPr marL="0" indent="0">
              <a:buNone/>
            </a:pPr>
            <a:endParaRPr lang="en-US" sz="2800" b="1" dirty="0"/>
          </a:p>
          <a:p>
            <a:pPr marL="0" indent="0">
              <a:buNone/>
            </a:pPr>
            <a:r>
              <a:rPr lang="en-US" sz="2800" b="1" dirty="0"/>
              <a:t>Dose 1. Nurse counseling is still key</a:t>
            </a:r>
          </a:p>
          <a:p>
            <a:pPr marL="0" indent="0">
              <a:buNone/>
            </a:pPr>
            <a:r>
              <a:rPr lang="en-US" sz="2800" b="1" dirty="0"/>
              <a:t>              Inclusion of fathers </a:t>
            </a:r>
          </a:p>
          <a:p>
            <a:pPr marL="0" indent="0">
              <a:buNone/>
            </a:pPr>
            <a:r>
              <a:rPr lang="en-US" sz="2800" b="1" dirty="0"/>
              <a:t>              Consistent giving of materials before DC </a:t>
            </a:r>
          </a:p>
          <a:p>
            <a:pPr marL="0" indent="0">
              <a:buNone/>
            </a:pPr>
            <a:r>
              <a:rPr lang="en-US" sz="2800" b="1" dirty="0"/>
              <a:t>               (QR codes increasingly used)</a:t>
            </a:r>
          </a:p>
          <a:p>
            <a:pPr marL="0" indent="0">
              <a:buNone/>
            </a:pPr>
            <a:endParaRPr lang="en-US" sz="2400" dirty="0"/>
          </a:p>
          <a:p>
            <a:pPr marL="0" indent="0">
              <a:buNone/>
            </a:pPr>
            <a:endParaRPr lang="en-US" dirty="0"/>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284922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B0ED-D16E-5840-23A8-095FEFFBB2A4}"/>
              </a:ext>
            </a:extLst>
          </p:cNvPr>
          <p:cNvSpPr>
            <a:spLocks noGrp="1"/>
          </p:cNvSpPr>
          <p:nvPr>
            <p:ph type="title"/>
          </p:nvPr>
        </p:nvSpPr>
        <p:spPr>
          <a:xfrm>
            <a:off x="684212" y="440268"/>
            <a:ext cx="8534400" cy="891821"/>
          </a:xfrm>
        </p:spPr>
        <p:txBody>
          <a:bodyPr>
            <a:normAutofit fontScale="90000"/>
          </a:bodyPr>
          <a:lstStyle/>
          <a:p>
            <a:r>
              <a:rPr lang="en-US" dirty="0"/>
              <a:t>AHT Monitoring and Prevention: Suggestions Going forward (Con)</a:t>
            </a:r>
          </a:p>
        </p:txBody>
      </p:sp>
      <p:sp>
        <p:nvSpPr>
          <p:cNvPr id="3" name="Content Placeholder 2">
            <a:extLst>
              <a:ext uri="{FF2B5EF4-FFF2-40B4-BE49-F238E27FC236}">
                <a16:creationId xmlns:a16="http://schemas.microsoft.com/office/drawing/2014/main" id="{7399166B-50B8-98EB-FF27-057B95F288DB}"/>
              </a:ext>
            </a:extLst>
          </p:cNvPr>
          <p:cNvSpPr>
            <a:spLocks noGrp="1"/>
          </p:cNvSpPr>
          <p:nvPr>
            <p:ph idx="1"/>
          </p:nvPr>
        </p:nvSpPr>
        <p:spPr>
          <a:xfrm>
            <a:off x="684212" y="1332089"/>
            <a:ext cx="11078810" cy="4978399"/>
          </a:xfrm>
        </p:spPr>
        <p:txBody>
          <a:bodyPr>
            <a:normAutofit/>
          </a:bodyPr>
          <a:lstStyle/>
          <a:p>
            <a:pPr marL="0" indent="0">
              <a:buNone/>
            </a:pPr>
            <a:r>
              <a:rPr lang="en-US" sz="2400" b="1" dirty="0"/>
              <a:t>Dose 2. Consistent reinforcement of messaging </a:t>
            </a:r>
          </a:p>
          <a:p>
            <a:pPr marL="0" indent="0">
              <a:buNone/>
            </a:pPr>
            <a:r>
              <a:rPr lang="en-US" sz="2400" b="1" dirty="0"/>
              <a:t>              May be enhanced by texting and resending QR code</a:t>
            </a:r>
          </a:p>
          <a:p>
            <a:pPr marL="0" indent="0">
              <a:buNone/>
            </a:pPr>
            <a:r>
              <a:rPr lang="en-US" sz="2400" b="1" dirty="0"/>
              <a:t>             Right from the Start already helps in reaching some families</a:t>
            </a:r>
          </a:p>
          <a:p>
            <a:pPr marL="0" indent="0">
              <a:buNone/>
            </a:pPr>
            <a:r>
              <a:rPr lang="en-US" sz="2400" dirty="0"/>
              <a:t>    </a:t>
            </a:r>
          </a:p>
          <a:p>
            <a:pPr marL="0" indent="0">
              <a:buNone/>
            </a:pPr>
            <a:r>
              <a:rPr lang="en-US" sz="2400" b="1" dirty="0"/>
              <a:t>Dose 3. Public Service Announcements</a:t>
            </a:r>
          </a:p>
          <a:p>
            <a:pPr marL="0" indent="0">
              <a:buNone/>
            </a:pPr>
            <a:r>
              <a:rPr lang="en-US" sz="2400" b="1" dirty="0"/>
              <a:t>              CLICK for babies.com previously used</a:t>
            </a:r>
          </a:p>
          <a:p>
            <a:pPr marL="0" indent="0">
              <a:buNone/>
            </a:pPr>
            <a:r>
              <a:rPr lang="en-US" sz="2400" b="1" dirty="0"/>
              <a:t>              Public Advocacy for Paid Parental </a:t>
            </a:r>
            <a:r>
              <a:rPr lang="en-US" sz="2400" b="1" dirty="0" err="1"/>
              <a:t>Lv</a:t>
            </a:r>
            <a:r>
              <a:rPr lang="en-US" sz="2400" b="1" dirty="0"/>
              <a:t> and Improved Child Care</a:t>
            </a:r>
          </a:p>
        </p:txBody>
      </p:sp>
    </p:spTree>
    <p:extLst>
      <p:ext uri="{BB962C8B-B14F-4D97-AF65-F5344CB8AC3E}">
        <p14:creationId xmlns:p14="http://schemas.microsoft.com/office/powerpoint/2010/main" val="747339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D1CA-8BAD-E7A8-F95C-D209F296534D}"/>
              </a:ext>
            </a:extLst>
          </p:cNvPr>
          <p:cNvSpPr>
            <a:spLocks noGrp="1"/>
          </p:cNvSpPr>
          <p:nvPr>
            <p:ph type="title"/>
          </p:nvPr>
        </p:nvSpPr>
        <p:spPr>
          <a:xfrm>
            <a:off x="1923393" y="478028"/>
            <a:ext cx="8450316" cy="982910"/>
          </a:xfrm>
        </p:spPr>
        <p:txBody>
          <a:bodyPr>
            <a:normAutofit fontScale="90000"/>
          </a:bodyPr>
          <a:lstStyle/>
          <a:p>
            <a:r>
              <a:rPr lang="en-US" dirty="0"/>
              <a:t>WV AHT Monitoring and Prevention:  						A Building </a:t>
            </a:r>
            <a:r>
              <a:rPr lang="en-US" dirty="0" err="1"/>
              <a:t>YEar</a:t>
            </a:r>
            <a:endParaRPr lang="en-US" dirty="0"/>
          </a:p>
        </p:txBody>
      </p:sp>
      <p:sp>
        <p:nvSpPr>
          <p:cNvPr id="3" name="Content Placeholder 2">
            <a:extLst>
              <a:ext uri="{FF2B5EF4-FFF2-40B4-BE49-F238E27FC236}">
                <a16:creationId xmlns:a16="http://schemas.microsoft.com/office/drawing/2014/main" id="{99D00913-22CB-2FE5-B13A-BB52B9872C53}"/>
              </a:ext>
            </a:extLst>
          </p:cNvPr>
          <p:cNvSpPr>
            <a:spLocks noGrp="1"/>
          </p:cNvSpPr>
          <p:nvPr>
            <p:ph idx="1"/>
          </p:nvPr>
        </p:nvSpPr>
        <p:spPr>
          <a:xfrm>
            <a:off x="203200" y="914400"/>
            <a:ext cx="11557890" cy="5943600"/>
          </a:xfrm>
        </p:spPr>
        <p:txBody>
          <a:bodyPr/>
          <a:lstStyle/>
          <a:p>
            <a:pPr marL="0" indent="0">
              <a:buNone/>
            </a:pPr>
            <a:r>
              <a:rPr lang="en-US" b="1" dirty="0"/>
              <a:t>                              Joan Phillips, MD, AIM Team Leader </a:t>
            </a:r>
          </a:p>
          <a:p>
            <a:pPr marL="0" indent="0">
              <a:buNone/>
            </a:pPr>
            <a:r>
              <a:rPr lang="en-US" b="1" dirty="0"/>
              <a:t>                      Candice </a:t>
            </a:r>
            <a:r>
              <a:rPr lang="en-US" b="1" dirty="0" err="1"/>
              <a:t>Lefeber</a:t>
            </a:r>
            <a:r>
              <a:rPr lang="en-US" b="1" dirty="0"/>
              <a:t>, MPH, AHT Prevention Coordinator</a:t>
            </a:r>
          </a:p>
          <a:p>
            <a:pPr marL="0" indent="0">
              <a:buNone/>
            </a:pPr>
            <a:endParaRPr lang="en-US" b="1" dirty="0"/>
          </a:p>
          <a:p>
            <a:pPr>
              <a:buFont typeface="Wingdings" panose="05000000000000000000" pitchFamily="2" charset="2"/>
              <a:buChar char="Ø"/>
            </a:pPr>
            <a:r>
              <a:rPr lang="en-US" b="1" dirty="0"/>
              <a:t> </a:t>
            </a:r>
            <a:r>
              <a:rPr lang="en-US" b="1" u="sng" dirty="0">
                <a:solidFill>
                  <a:schemeClr val="bg1"/>
                </a:solidFill>
              </a:rPr>
              <a:t>AHT Monitoring</a:t>
            </a:r>
          </a:p>
          <a:p>
            <a:pPr marL="0" indent="0">
              <a:buNone/>
            </a:pPr>
            <a:r>
              <a:rPr lang="en-US" b="1" dirty="0"/>
              <a:t>     AIM Team: Continue study epidemiology of AHT to inform prevention: </a:t>
            </a:r>
          </a:p>
          <a:p>
            <a:pPr marL="0" indent="0">
              <a:buNone/>
            </a:pPr>
            <a:r>
              <a:rPr lang="en-US" b="1" dirty="0"/>
              <a:t>    - key focus: more complete data on perpetrators </a:t>
            </a:r>
          </a:p>
          <a:p>
            <a:pPr marL="0" indent="0">
              <a:buNone/>
            </a:pPr>
            <a:r>
              <a:rPr lang="en-US" b="1" dirty="0"/>
              <a:t>    - potential role of substance abuse in families affected by AHT</a:t>
            </a:r>
          </a:p>
          <a:p>
            <a:pPr marL="0" indent="0">
              <a:buNone/>
            </a:pPr>
            <a:r>
              <a:rPr lang="en-US" b="1" dirty="0"/>
              <a:t>    - complete incidence study through 2020 </a:t>
            </a:r>
          </a:p>
          <a:p>
            <a:pPr marL="0" indent="0">
              <a:buNone/>
            </a:pPr>
            <a:endParaRPr lang="en-US" b="1" dirty="0"/>
          </a:p>
          <a:p>
            <a:pPr>
              <a:buFont typeface="Wingdings" panose="05000000000000000000" pitchFamily="2" charset="2"/>
              <a:buChar char="Ø"/>
            </a:pPr>
            <a:r>
              <a:rPr lang="en-US" b="1" u="sng" dirty="0">
                <a:solidFill>
                  <a:schemeClr val="bg1"/>
                </a:solidFill>
              </a:rPr>
              <a:t>AHT Prevention: </a:t>
            </a:r>
            <a:r>
              <a:rPr lang="en-US" b="1" dirty="0">
                <a:solidFill>
                  <a:schemeClr val="bg1"/>
                </a:solidFill>
              </a:rPr>
              <a:t>Birthing hospital current efforts encouraging as we reassess </a:t>
            </a:r>
          </a:p>
        </p:txBody>
      </p:sp>
    </p:spTree>
    <p:extLst>
      <p:ext uri="{BB962C8B-B14F-4D97-AF65-F5344CB8AC3E}">
        <p14:creationId xmlns:p14="http://schemas.microsoft.com/office/powerpoint/2010/main" val="3749901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AD554-4793-2F52-1ACD-18A3F52445A3}"/>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3600" dirty="0"/>
              <a:t>Case Presentation</a:t>
            </a:r>
          </a:p>
        </p:txBody>
      </p:sp>
      <p:cxnSp>
        <p:nvCxnSpPr>
          <p:cNvPr id="17" name="Straight Connector 16">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37D59DB-1FEB-ACCF-7735-5BF080DC63F1}"/>
              </a:ext>
            </a:extLst>
          </p:cNvPr>
          <p:cNvSpPr>
            <a:spLocks noGrp="1"/>
          </p:cNvSpPr>
          <p:nvPr>
            <p:ph type="body" idx="1"/>
          </p:nvPr>
        </p:nvSpPr>
        <p:spPr>
          <a:xfrm>
            <a:off x="4712233" y="984421"/>
            <a:ext cx="7307691" cy="4892040"/>
          </a:xfrm>
        </p:spPr>
        <p:txBody>
          <a:bodyPr vert="horz" lIns="91440" tIns="45720" rIns="91440" bIns="45720" rtlCol="0" anchor="ctr">
            <a:noAutofit/>
          </a:bodyPr>
          <a:lstStyle/>
          <a:p>
            <a:r>
              <a:rPr lang="en-US" sz="2400" dirty="0">
                <a:solidFill>
                  <a:schemeClr val="tx1"/>
                </a:solidFill>
              </a:rPr>
              <a:t>• 2 month old</a:t>
            </a:r>
          </a:p>
          <a:p>
            <a:r>
              <a:rPr lang="en-US" sz="2400" dirty="0">
                <a:solidFill>
                  <a:schemeClr val="tx1"/>
                </a:solidFill>
              </a:rPr>
              <a:t>• Usual state of health on Saturday</a:t>
            </a:r>
          </a:p>
          <a:p>
            <a:r>
              <a:rPr lang="en-US" sz="2400" dirty="0">
                <a:solidFill>
                  <a:schemeClr val="tx1"/>
                </a:solidFill>
              </a:rPr>
              <a:t>• On Sunday, Mom went to work 5 pm. Baby, 4 </a:t>
            </a:r>
            <a:r>
              <a:rPr lang="en-US" sz="2400" dirty="0" err="1">
                <a:solidFill>
                  <a:schemeClr val="tx1"/>
                </a:solidFill>
              </a:rPr>
              <a:t>yr</a:t>
            </a:r>
            <a:r>
              <a:rPr lang="en-US" sz="2400" dirty="0">
                <a:solidFill>
                  <a:schemeClr val="tx1"/>
                </a:solidFill>
              </a:rPr>
              <a:t> old and 9 </a:t>
            </a:r>
            <a:r>
              <a:rPr lang="en-US" sz="2400" dirty="0" err="1">
                <a:solidFill>
                  <a:schemeClr val="tx1"/>
                </a:solidFill>
              </a:rPr>
              <a:t>yr</a:t>
            </a:r>
            <a:r>
              <a:rPr lang="en-US" sz="2400" dirty="0">
                <a:solidFill>
                  <a:schemeClr val="tx1"/>
                </a:solidFill>
              </a:rPr>
              <a:t> old were left in care of the dad.</a:t>
            </a:r>
          </a:p>
          <a:p>
            <a:r>
              <a:rPr lang="en-US" sz="2400" dirty="0">
                <a:solidFill>
                  <a:schemeClr val="tx1"/>
                </a:solidFill>
              </a:rPr>
              <a:t>• Baby fed between 6-7pm</a:t>
            </a:r>
          </a:p>
          <a:p>
            <a:r>
              <a:rPr lang="en-US" sz="2400" dirty="0">
                <a:solidFill>
                  <a:schemeClr val="tx1"/>
                </a:solidFill>
              </a:rPr>
              <a:t>• Baby vomited at 10pm and “eyes went in different directions”</a:t>
            </a:r>
          </a:p>
          <a:p>
            <a:r>
              <a:rPr lang="en-US" sz="2400" dirty="0">
                <a:solidFill>
                  <a:schemeClr val="tx1"/>
                </a:solidFill>
              </a:rPr>
              <a:t>• Mom returned home 12:15 to 12:30am (Monday) - baby limp</a:t>
            </a:r>
          </a:p>
          <a:p>
            <a:r>
              <a:rPr lang="en-US" sz="2400" dirty="0">
                <a:solidFill>
                  <a:schemeClr val="tx1"/>
                </a:solidFill>
              </a:rPr>
              <a:t>• Presented to ED 1am (Monday)</a:t>
            </a:r>
          </a:p>
          <a:p>
            <a:r>
              <a:rPr lang="en-US" sz="2400" dirty="0">
                <a:solidFill>
                  <a:schemeClr val="tx1"/>
                </a:solidFill>
              </a:rPr>
              <a:t>• Baby unresponsive with shallow respirations</a:t>
            </a:r>
            <a:endParaRPr lang="en-US" sz="2400">
              <a:solidFill>
                <a:schemeClr val="tx1"/>
              </a:solidFill>
            </a:endParaRPr>
          </a:p>
        </p:txBody>
      </p:sp>
    </p:spTree>
    <p:extLst>
      <p:ext uri="{BB962C8B-B14F-4D97-AF65-F5344CB8AC3E}">
        <p14:creationId xmlns:p14="http://schemas.microsoft.com/office/powerpoint/2010/main" val="94567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D7FAE-7D84-D570-9440-91E216F4D9A3}"/>
              </a:ext>
            </a:extLst>
          </p:cNvPr>
          <p:cNvSpPr>
            <a:spLocks noGrp="1"/>
          </p:cNvSpPr>
          <p:nvPr>
            <p:ph idx="1"/>
          </p:nvPr>
        </p:nvSpPr>
        <p:spPr>
          <a:xfrm>
            <a:off x="966433" y="460023"/>
            <a:ext cx="10457923" cy="5319888"/>
          </a:xfrm>
        </p:spPr>
        <p:txBody>
          <a:bodyPr>
            <a:normAutofit/>
          </a:bodyPr>
          <a:lstStyle/>
          <a:p>
            <a:pPr marL="0" indent="0">
              <a:buNone/>
            </a:pPr>
            <a:r>
              <a:rPr lang="en-US" sz="2800" u="sng" dirty="0"/>
              <a:t>THE WV AIM TEAM THANKS THESE PARTNERS IN ADVANCE</a:t>
            </a:r>
          </a:p>
          <a:p>
            <a:pPr marL="0" indent="0">
              <a:buNone/>
            </a:pPr>
            <a:endParaRPr lang="en-US" sz="2800" u="sng" dirty="0"/>
          </a:p>
          <a:p>
            <a:r>
              <a:rPr lang="en-US" sz="2800" dirty="0"/>
              <a:t>WV Perinatal Partnership </a:t>
            </a:r>
          </a:p>
          <a:p>
            <a:endParaRPr lang="en-US" sz="2800" dirty="0"/>
          </a:p>
          <a:p>
            <a:r>
              <a:rPr lang="en-US" sz="2800" dirty="0"/>
              <a:t>WV Chapter AAP</a:t>
            </a:r>
          </a:p>
          <a:p>
            <a:endParaRPr lang="en-US" sz="2800" dirty="0"/>
          </a:p>
          <a:p>
            <a:r>
              <a:rPr lang="en-US" sz="2800" dirty="0"/>
              <a:t>Our Babies Safe and Sound</a:t>
            </a:r>
          </a:p>
          <a:p>
            <a:endParaRPr lang="en-US" sz="2800" dirty="0"/>
          </a:p>
          <a:p>
            <a:r>
              <a:rPr lang="en-US" sz="2800" dirty="0"/>
              <a:t>Right from the Start</a:t>
            </a:r>
          </a:p>
          <a:p>
            <a:endParaRPr lang="en-US" dirty="0"/>
          </a:p>
        </p:txBody>
      </p:sp>
    </p:spTree>
    <p:extLst>
      <p:ext uri="{BB962C8B-B14F-4D97-AF65-F5344CB8AC3E}">
        <p14:creationId xmlns:p14="http://schemas.microsoft.com/office/powerpoint/2010/main" val="151160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92C2-ADB0-554C-A1C1-C95FDCC829E6}"/>
              </a:ext>
            </a:extLst>
          </p:cNvPr>
          <p:cNvSpPr>
            <a:spLocks noGrp="1"/>
          </p:cNvSpPr>
          <p:nvPr>
            <p:ph type="title"/>
          </p:nvPr>
        </p:nvSpPr>
        <p:spPr>
          <a:xfrm>
            <a:off x="-5707" y="213954"/>
            <a:ext cx="12200237" cy="1507067"/>
          </a:xfrm>
        </p:spPr>
        <p:txBody>
          <a:bodyPr>
            <a:normAutofit/>
          </a:bodyPr>
          <a:lstStyle/>
          <a:p>
            <a:pPr algn="ctr"/>
            <a:r>
              <a:rPr lang="en-US" sz="4000" b="1" dirty="0"/>
              <a:t>History of Trauma per father</a:t>
            </a:r>
            <a:endParaRPr lang="en-US"/>
          </a:p>
        </p:txBody>
      </p:sp>
      <p:sp>
        <p:nvSpPr>
          <p:cNvPr id="3" name="Content Placeholder 2">
            <a:extLst>
              <a:ext uri="{FF2B5EF4-FFF2-40B4-BE49-F238E27FC236}">
                <a16:creationId xmlns:a16="http://schemas.microsoft.com/office/drawing/2014/main" id="{43A1530B-FB44-5CF0-EE68-CDBC4D49C573}"/>
              </a:ext>
            </a:extLst>
          </p:cNvPr>
          <p:cNvSpPr>
            <a:spLocks noGrp="1"/>
          </p:cNvSpPr>
          <p:nvPr>
            <p:ph idx="1"/>
          </p:nvPr>
        </p:nvSpPr>
        <p:spPr>
          <a:xfrm>
            <a:off x="684213" y="1571367"/>
            <a:ext cx="10830696" cy="4099240"/>
          </a:xfrm>
        </p:spPr>
        <p:txBody>
          <a:bodyPr>
            <a:normAutofit/>
          </a:bodyPr>
          <a:lstStyle/>
          <a:p>
            <a:pPr marL="0" indent="0" algn="ctr">
              <a:buNone/>
            </a:pPr>
            <a:r>
              <a:rPr lang="en-US" sz="3000" b="1" i="1" dirty="0">
                <a:solidFill>
                  <a:schemeClr val="bg2">
                    <a:lumMod val="49000"/>
                  </a:schemeClr>
                </a:solidFill>
                <a:ea typeface="+mn-lt"/>
                <a:cs typeface="+mn-lt"/>
              </a:rPr>
              <a:t>On Friday, 3 days prior to ED, Dad reported that he was walking fast through house with infant cradled in in right arm. The baby’s head hit the bedroom door on the inset frame. The baby did not cry and acted normal.</a:t>
            </a:r>
            <a:endParaRPr lang="en-US" sz="3000" b="1" i="1">
              <a:solidFill>
                <a:schemeClr val="bg2">
                  <a:lumMod val="49000"/>
                </a:schemeClr>
              </a:solidFill>
            </a:endParaRPr>
          </a:p>
        </p:txBody>
      </p:sp>
    </p:spTree>
    <p:extLst>
      <p:ext uri="{BB962C8B-B14F-4D97-AF65-F5344CB8AC3E}">
        <p14:creationId xmlns:p14="http://schemas.microsoft.com/office/powerpoint/2010/main" val="406185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B6AC9-7707-0690-1234-31D1A5CC64EB}"/>
              </a:ext>
            </a:extLst>
          </p:cNvPr>
          <p:cNvSpPr>
            <a:spLocks noGrp="1"/>
          </p:cNvSpPr>
          <p:nvPr>
            <p:ph type="title"/>
          </p:nvPr>
        </p:nvSpPr>
        <p:spPr>
          <a:xfrm>
            <a:off x="640290" y="685800"/>
            <a:ext cx="4818656" cy="4603749"/>
          </a:xfrm>
        </p:spPr>
        <p:txBody>
          <a:bodyPr>
            <a:normAutofit/>
          </a:bodyPr>
          <a:lstStyle/>
          <a:p>
            <a:pPr algn="r"/>
            <a:r>
              <a:rPr lang="en-US" sz="5200"/>
              <a:t>Findings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1838B7-7A22-4B06-FC91-775339312AD8}"/>
              </a:ext>
            </a:extLst>
          </p:cNvPr>
          <p:cNvSpPr>
            <a:spLocks noGrp="1"/>
          </p:cNvSpPr>
          <p:nvPr>
            <p:ph idx="1"/>
          </p:nvPr>
        </p:nvSpPr>
        <p:spPr>
          <a:xfrm>
            <a:off x="6625651" y="685800"/>
            <a:ext cx="5146688" cy="5396641"/>
          </a:xfrm>
        </p:spPr>
        <p:txBody>
          <a:bodyPr vert="horz" lIns="91440" tIns="45720" rIns="91440" bIns="45720" rtlCol="0" anchor="ctr">
            <a:noAutofit/>
          </a:bodyPr>
          <a:lstStyle/>
          <a:p>
            <a:pPr marL="0" indent="0">
              <a:buNone/>
            </a:pPr>
            <a:r>
              <a:rPr lang="en-US" sz="2800" b="1" dirty="0">
                <a:solidFill>
                  <a:schemeClr val="tx1"/>
                </a:solidFill>
                <a:ea typeface="+mn-lt"/>
                <a:cs typeface="+mn-lt"/>
              </a:rPr>
              <a:t>• Subdural and subarachnoid hematomas</a:t>
            </a:r>
          </a:p>
          <a:p>
            <a:pPr marL="0" indent="0">
              <a:buNone/>
            </a:pPr>
            <a:r>
              <a:rPr lang="en-US" sz="2800" b="1" dirty="0">
                <a:solidFill>
                  <a:schemeClr val="tx1"/>
                </a:solidFill>
                <a:ea typeface="+mn-lt"/>
                <a:cs typeface="+mn-lt"/>
              </a:rPr>
              <a:t>• Cerebral edema</a:t>
            </a:r>
          </a:p>
          <a:p>
            <a:pPr marL="0" indent="0">
              <a:buNone/>
            </a:pPr>
            <a:r>
              <a:rPr lang="en-US" sz="2800" b="1" dirty="0">
                <a:solidFill>
                  <a:schemeClr val="tx1"/>
                </a:solidFill>
                <a:ea typeface="+mn-lt"/>
                <a:cs typeface="+mn-lt"/>
              </a:rPr>
              <a:t>• Retinal hemorrhages</a:t>
            </a:r>
          </a:p>
          <a:p>
            <a:pPr marL="0" indent="0">
              <a:buNone/>
            </a:pPr>
            <a:r>
              <a:rPr lang="en-US" sz="2800" b="1" dirty="0">
                <a:solidFill>
                  <a:schemeClr val="tx1"/>
                </a:solidFill>
                <a:ea typeface="+mn-lt"/>
                <a:cs typeface="+mn-lt"/>
              </a:rPr>
              <a:t>• Metaphyseal fracture left distal femur</a:t>
            </a:r>
          </a:p>
          <a:p>
            <a:pPr marL="0" indent="0">
              <a:buNone/>
            </a:pPr>
            <a:r>
              <a:rPr lang="en-US" sz="2800" b="1" dirty="0">
                <a:solidFill>
                  <a:schemeClr val="tx1"/>
                </a:solidFill>
                <a:ea typeface="+mn-lt"/>
                <a:cs typeface="+mn-lt"/>
              </a:rPr>
              <a:t>• Bruises on head, right clavicle, right upper arm, left lateral arm and abdomen</a:t>
            </a:r>
            <a:endParaRPr lang="en-US" sz="2800" b="1">
              <a:solidFill>
                <a:schemeClr val="tx1"/>
              </a:solidFill>
            </a:endParaRPr>
          </a:p>
        </p:txBody>
      </p:sp>
    </p:spTree>
    <p:extLst>
      <p:ext uri="{BB962C8B-B14F-4D97-AF65-F5344CB8AC3E}">
        <p14:creationId xmlns:p14="http://schemas.microsoft.com/office/powerpoint/2010/main" val="297946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036C-73B3-40BD-A0F8-B24CA93CD53D}"/>
              </a:ext>
            </a:extLst>
          </p:cNvPr>
          <p:cNvSpPr>
            <a:spLocks noGrp="1"/>
          </p:cNvSpPr>
          <p:nvPr>
            <p:ph type="ctrTitle"/>
          </p:nvPr>
        </p:nvSpPr>
        <p:spPr/>
        <p:txBody>
          <a:bodyPr/>
          <a:lstStyle/>
          <a:p>
            <a:r>
              <a:rPr lang="en-US" dirty="0"/>
              <a:t>MECHANISMS OF INJURY</a:t>
            </a:r>
          </a:p>
        </p:txBody>
      </p:sp>
      <p:sp>
        <p:nvSpPr>
          <p:cNvPr id="3" name="Subtitle 2">
            <a:extLst>
              <a:ext uri="{FF2B5EF4-FFF2-40B4-BE49-F238E27FC236}">
                <a16:creationId xmlns:a16="http://schemas.microsoft.com/office/drawing/2014/main" id="{AEC33D89-0FE2-F8D6-4A5D-1B6955A34E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6857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0C14-DF37-2C14-B938-E754D1B3A1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957C13-A3B9-C284-E5CF-614D5D9BBBA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6018585-BF8F-D4E4-D571-D888350583D8}"/>
              </a:ext>
            </a:extLst>
          </p:cNvPr>
          <p:cNvPicPr>
            <a:picLocks noChangeAspect="1"/>
          </p:cNvPicPr>
          <p:nvPr/>
        </p:nvPicPr>
        <p:blipFill>
          <a:blip r:embed="rId2"/>
          <a:stretch>
            <a:fillRect/>
          </a:stretch>
        </p:blipFill>
        <p:spPr>
          <a:xfrm>
            <a:off x="1079610" y="-457200"/>
            <a:ext cx="10032779" cy="7764301"/>
          </a:xfrm>
          <a:prstGeom prst="rect">
            <a:avLst/>
          </a:prstGeom>
        </p:spPr>
      </p:pic>
    </p:spTree>
    <p:extLst>
      <p:ext uri="{BB962C8B-B14F-4D97-AF65-F5344CB8AC3E}">
        <p14:creationId xmlns:p14="http://schemas.microsoft.com/office/powerpoint/2010/main" val="164817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75FB-F1F7-59AA-1663-0A030D9BB123}"/>
              </a:ext>
            </a:extLst>
          </p:cNvPr>
          <p:cNvSpPr>
            <a:spLocks noGrp="1"/>
          </p:cNvSpPr>
          <p:nvPr>
            <p:ph type="title"/>
          </p:nvPr>
        </p:nvSpPr>
        <p:spPr>
          <a:xfrm>
            <a:off x="1515850" y="206099"/>
            <a:ext cx="8534400" cy="1507067"/>
          </a:xfrm>
        </p:spPr>
        <p:txBody>
          <a:bodyPr>
            <a:normAutofit/>
          </a:bodyPr>
          <a:lstStyle/>
          <a:p>
            <a:pPr algn="ctr"/>
            <a:r>
              <a:rPr lang="en-US" sz="4000" b="1" dirty="0"/>
              <a:t>SDH and Cerebral edema</a:t>
            </a:r>
            <a:endParaRPr lang="en-US" sz="4000" b="1"/>
          </a:p>
        </p:txBody>
      </p:sp>
      <p:pic>
        <p:nvPicPr>
          <p:cNvPr id="3" name="Picture 2" descr="A computer screen shot of a brain scan&#10;&#10;Description automatically generated">
            <a:extLst>
              <a:ext uri="{FF2B5EF4-FFF2-40B4-BE49-F238E27FC236}">
                <a16:creationId xmlns:a16="http://schemas.microsoft.com/office/drawing/2014/main" id="{FDC32EF4-9FA2-3BEB-82DE-5F7343104816}"/>
              </a:ext>
            </a:extLst>
          </p:cNvPr>
          <p:cNvPicPr>
            <a:picLocks noChangeAspect="1"/>
          </p:cNvPicPr>
          <p:nvPr/>
        </p:nvPicPr>
        <p:blipFill>
          <a:blip r:embed="rId2"/>
          <a:srcRect l="51864" t="39726" r="26989" b="17129"/>
          <a:stretch/>
        </p:blipFill>
        <p:spPr>
          <a:xfrm>
            <a:off x="3862185" y="1711735"/>
            <a:ext cx="3914857" cy="4491561"/>
          </a:xfrm>
          <a:prstGeom prst="rect">
            <a:avLst/>
          </a:prstGeom>
        </p:spPr>
      </p:pic>
    </p:spTree>
    <p:extLst>
      <p:ext uri="{BB962C8B-B14F-4D97-AF65-F5344CB8AC3E}">
        <p14:creationId xmlns:p14="http://schemas.microsoft.com/office/powerpoint/2010/main" val="87770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0"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67AABA-1D78-416A-1A48-12CA0E10B73E}"/>
              </a:ext>
            </a:extLst>
          </p:cNvPr>
          <p:cNvSpPr>
            <a:spLocks noGrp="1"/>
          </p:cNvSpPr>
          <p:nvPr>
            <p:ph type="title"/>
          </p:nvPr>
        </p:nvSpPr>
        <p:spPr>
          <a:xfrm>
            <a:off x="1701475" y="375833"/>
            <a:ext cx="8026830" cy="1189496"/>
          </a:xfrm>
        </p:spPr>
        <p:txBody>
          <a:bodyPr vert="horz" lIns="91440" tIns="45720" rIns="91440" bIns="45720" rtlCol="0" anchor="b">
            <a:normAutofit/>
          </a:bodyPr>
          <a:lstStyle/>
          <a:p>
            <a:r>
              <a:rPr lang="en-US" sz="4800" b="1" dirty="0"/>
              <a:t>Retinal hemorrhage</a:t>
            </a:r>
          </a:p>
        </p:txBody>
      </p:sp>
      <p:sp>
        <p:nvSpPr>
          <p:cNvPr id="3" name="Text Placeholder 2">
            <a:extLst>
              <a:ext uri="{FF2B5EF4-FFF2-40B4-BE49-F238E27FC236}">
                <a16:creationId xmlns:a16="http://schemas.microsoft.com/office/drawing/2014/main" id="{7B27BCF1-34AE-264D-F1B7-B5A5D3893EDA}"/>
              </a:ext>
            </a:extLst>
          </p:cNvPr>
          <p:cNvSpPr>
            <a:spLocks noGrp="1"/>
          </p:cNvSpPr>
          <p:nvPr>
            <p:ph type="body" idx="1"/>
          </p:nvPr>
        </p:nvSpPr>
        <p:spPr>
          <a:xfrm>
            <a:off x="1119592" y="1887382"/>
            <a:ext cx="8892744" cy="3903818"/>
          </a:xfrm>
        </p:spPr>
        <p:txBody>
          <a:bodyPr vert="horz" lIns="91440" tIns="45720" rIns="91440" bIns="45720" rtlCol="0" anchor="t">
            <a:noAutofit/>
          </a:bodyPr>
          <a:lstStyle/>
          <a:p>
            <a:r>
              <a:rPr lang="en-US" sz="2800" b="1" dirty="0">
                <a:solidFill>
                  <a:schemeClr val="bg2">
                    <a:lumMod val="49000"/>
                  </a:schemeClr>
                </a:solidFill>
              </a:rPr>
              <a:t>• 85% of cases have retinal hemorrhage</a:t>
            </a:r>
          </a:p>
          <a:p>
            <a:endParaRPr lang="en-US" sz="2800" b="1" dirty="0">
              <a:solidFill>
                <a:schemeClr val="bg2">
                  <a:lumMod val="49000"/>
                </a:schemeClr>
              </a:solidFill>
            </a:endParaRPr>
          </a:p>
          <a:p>
            <a:r>
              <a:rPr lang="en-US" sz="2800" b="1" dirty="0">
                <a:solidFill>
                  <a:schemeClr val="bg2">
                    <a:lumMod val="49000"/>
                  </a:schemeClr>
                </a:solidFill>
              </a:rPr>
              <a:t>• "Hemorrhages too numerous to count, multilayered and extending to the </a:t>
            </a:r>
            <a:r>
              <a:rPr lang="en-US" sz="2800" b="1" dirty="0" err="1">
                <a:solidFill>
                  <a:schemeClr val="bg2">
                    <a:lumMod val="49000"/>
                  </a:schemeClr>
                </a:solidFill>
              </a:rPr>
              <a:t>ora</a:t>
            </a:r>
            <a:r>
              <a:rPr lang="en-US" sz="2800" b="1" dirty="0">
                <a:solidFill>
                  <a:schemeClr val="bg2">
                    <a:lumMod val="49000"/>
                  </a:schemeClr>
                </a:solidFill>
              </a:rPr>
              <a:t> serrata are specific: </a:t>
            </a:r>
            <a:r>
              <a:rPr lang="en-US" sz="2800" b="1" dirty="0" err="1">
                <a:solidFill>
                  <a:schemeClr val="bg2">
                    <a:lumMod val="49000"/>
                  </a:schemeClr>
                </a:solidFill>
              </a:rPr>
              <a:t>Morad,etal</a:t>
            </a:r>
            <a:r>
              <a:rPr lang="en-US" sz="2800" b="1" dirty="0">
                <a:solidFill>
                  <a:schemeClr val="bg2">
                    <a:lumMod val="49000"/>
                  </a:schemeClr>
                </a:solidFill>
              </a:rPr>
              <a:t>, Clin Exp </a:t>
            </a:r>
            <a:r>
              <a:rPr lang="en-US" sz="2800" b="1" dirty="0" err="1">
                <a:solidFill>
                  <a:schemeClr val="bg2">
                    <a:lumMod val="49000"/>
                  </a:schemeClr>
                </a:solidFill>
              </a:rPr>
              <a:t>Ophthamol</a:t>
            </a:r>
            <a:endParaRPr lang="en-US" sz="2800" b="1" dirty="0">
              <a:solidFill>
                <a:schemeClr val="bg2">
                  <a:lumMod val="49000"/>
                </a:schemeClr>
              </a:solidFill>
            </a:endParaRPr>
          </a:p>
          <a:p>
            <a:endParaRPr lang="en-US" sz="2800" b="1" dirty="0">
              <a:solidFill>
                <a:schemeClr val="bg2">
                  <a:lumMod val="49000"/>
                </a:schemeClr>
              </a:solidFill>
            </a:endParaRPr>
          </a:p>
          <a:p>
            <a:r>
              <a:rPr lang="en-US" sz="2800" b="1" dirty="0">
                <a:solidFill>
                  <a:schemeClr val="bg2">
                    <a:lumMod val="49000"/>
                  </a:schemeClr>
                </a:solidFill>
              </a:rPr>
              <a:t>• Acceleration-deceleration</a:t>
            </a:r>
          </a:p>
        </p:txBody>
      </p:sp>
    </p:spTree>
    <p:extLst>
      <p:ext uri="{BB962C8B-B14F-4D97-AF65-F5344CB8AC3E}">
        <p14:creationId xmlns:p14="http://schemas.microsoft.com/office/powerpoint/2010/main" val="3860108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856B-C94F-BBB5-F27F-5755D4F941CB}"/>
              </a:ext>
            </a:extLst>
          </p:cNvPr>
          <p:cNvSpPr>
            <a:spLocks noGrp="1"/>
          </p:cNvSpPr>
          <p:nvPr>
            <p:ph type="title"/>
          </p:nvPr>
        </p:nvSpPr>
        <p:spPr>
          <a:xfrm>
            <a:off x="425906" y="637583"/>
            <a:ext cx="8879971" cy="899668"/>
          </a:xfrm>
        </p:spPr>
        <p:txBody>
          <a:bodyPr>
            <a:noAutofit/>
          </a:bodyPr>
          <a:lstStyle/>
          <a:p>
            <a:r>
              <a:rPr lang="en-US" sz="4800" b="1" dirty="0"/>
              <a:t>Retinal hemorrhages</a:t>
            </a:r>
          </a:p>
        </p:txBody>
      </p:sp>
      <p:pic>
        <p:nvPicPr>
          <p:cNvPr id="4" name="Picture 3" descr="A screenshot of a computer&#10;&#10;Description automatically generated">
            <a:extLst>
              <a:ext uri="{FF2B5EF4-FFF2-40B4-BE49-F238E27FC236}">
                <a16:creationId xmlns:a16="http://schemas.microsoft.com/office/drawing/2014/main" id="{1CBA650E-A802-EA14-ECD0-3B3CED0ABDF9}"/>
              </a:ext>
            </a:extLst>
          </p:cNvPr>
          <p:cNvPicPr>
            <a:picLocks noChangeAspect="1"/>
          </p:cNvPicPr>
          <p:nvPr/>
        </p:nvPicPr>
        <p:blipFill>
          <a:blip r:embed="rId2"/>
          <a:srcRect l="40635" t="33271" r="24656" b="26692"/>
          <a:stretch/>
        </p:blipFill>
        <p:spPr>
          <a:xfrm>
            <a:off x="2547223" y="1724361"/>
            <a:ext cx="6939960" cy="4506638"/>
          </a:xfrm>
          <a:prstGeom prst="rect">
            <a:avLst/>
          </a:prstGeom>
        </p:spPr>
      </p:pic>
    </p:spTree>
    <p:extLst>
      <p:ext uri="{BB962C8B-B14F-4D97-AF65-F5344CB8AC3E}">
        <p14:creationId xmlns:p14="http://schemas.microsoft.com/office/powerpoint/2010/main" val="1462800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22C1-732F-548C-EF8A-E24477A285B6}"/>
              </a:ext>
            </a:extLst>
          </p:cNvPr>
          <p:cNvSpPr>
            <a:spLocks noGrp="1"/>
          </p:cNvSpPr>
          <p:nvPr>
            <p:ph type="title"/>
          </p:nvPr>
        </p:nvSpPr>
        <p:spPr>
          <a:xfrm>
            <a:off x="684211" y="494506"/>
            <a:ext cx="7319964" cy="1364819"/>
          </a:xfrm>
        </p:spPr>
        <p:txBody>
          <a:bodyPr/>
          <a:lstStyle/>
          <a:p>
            <a:r>
              <a:rPr lang="en-US" b="1" dirty="0"/>
              <a:t>Fractures</a:t>
            </a:r>
          </a:p>
        </p:txBody>
      </p:sp>
      <p:sp>
        <p:nvSpPr>
          <p:cNvPr id="3" name="Text Placeholder 2">
            <a:extLst>
              <a:ext uri="{FF2B5EF4-FFF2-40B4-BE49-F238E27FC236}">
                <a16:creationId xmlns:a16="http://schemas.microsoft.com/office/drawing/2014/main" id="{E91A1A51-3C69-4A5A-1FFC-B19E5CB036BB}"/>
              </a:ext>
            </a:extLst>
          </p:cNvPr>
          <p:cNvSpPr>
            <a:spLocks noGrp="1"/>
          </p:cNvSpPr>
          <p:nvPr>
            <p:ph type="body" idx="1"/>
          </p:nvPr>
        </p:nvSpPr>
        <p:spPr>
          <a:xfrm>
            <a:off x="684213" y="2114551"/>
            <a:ext cx="8534400" cy="3879849"/>
          </a:xfrm>
        </p:spPr>
        <p:txBody>
          <a:bodyPr/>
          <a:lstStyle/>
          <a:p>
            <a:r>
              <a:rPr lang="en-US" sz="2400" b="1" dirty="0">
                <a:solidFill>
                  <a:schemeClr val="bg2">
                    <a:lumMod val="49000"/>
                  </a:schemeClr>
                </a:solidFill>
                <a:ea typeface="+mn-lt"/>
                <a:cs typeface="+mn-lt"/>
              </a:rPr>
              <a:t>• 42% OCCULT FRACTURES</a:t>
            </a:r>
          </a:p>
          <a:p>
            <a:r>
              <a:rPr lang="en-US" sz="2400" b="1" dirty="0">
                <a:solidFill>
                  <a:schemeClr val="bg2">
                    <a:lumMod val="49000"/>
                  </a:schemeClr>
                </a:solidFill>
                <a:ea typeface="+mn-lt"/>
                <a:cs typeface="+mn-lt"/>
              </a:rPr>
              <a:t>• POSTERIOR RIBS </a:t>
            </a:r>
          </a:p>
          <a:p>
            <a:r>
              <a:rPr lang="en-US" sz="2400" b="1" dirty="0">
                <a:solidFill>
                  <a:schemeClr val="bg2">
                    <a:lumMod val="49000"/>
                  </a:schemeClr>
                </a:solidFill>
                <a:ea typeface="+mn-lt"/>
                <a:cs typeface="+mn-lt"/>
              </a:rPr>
              <a:t>• CLASSIC METAPHYSEAL FRACTURES-HIGHLY SPECIFIC</a:t>
            </a:r>
            <a:endParaRPr lang="en-US" sz="2400" b="1">
              <a:solidFill>
                <a:schemeClr val="bg2">
                  <a:lumMod val="49000"/>
                </a:schemeClr>
              </a:solidFill>
            </a:endParaRPr>
          </a:p>
        </p:txBody>
      </p:sp>
    </p:spTree>
    <p:extLst>
      <p:ext uri="{BB962C8B-B14F-4D97-AF65-F5344CB8AC3E}">
        <p14:creationId xmlns:p14="http://schemas.microsoft.com/office/powerpoint/2010/main" val="4039477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ADAE092-E7E1-154A-A9B9-01284A07DB4E}"/>
              </a:ext>
            </a:extLst>
          </p:cNvPr>
          <p:cNvPicPr>
            <a:picLocks noChangeAspect="1"/>
          </p:cNvPicPr>
          <p:nvPr/>
        </p:nvPicPr>
        <p:blipFill>
          <a:blip r:embed="rId2"/>
          <a:srcRect l="49495" t="40627" r="27544" b="18073"/>
          <a:stretch/>
        </p:blipFill>
        <p:spPr>
          <a:xfrm>
            <a:off x="2943457" y="579266"/>
            <a:ext cx="5625597" cy="5698910"/>
          </a:xfrm>
          <a:prstGeom prst="rect">
            <a:avLst/>
          </a:prstGeom>
        </p:spPr>
      </p:pic>
    </p:spTree>
    <p:extLst>
      <p:ext uri="{BB962C8B-B14F-4D97-AF65-F5344CB8AC3E}">
        <p14:creationId xmlns:p14="http://schemas.microsoft.com/office/powerpoint/2010/main" val="1481532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5C28-D751-318A-B197-B9FEAD4DA681}"/>
              </a:ext>
            </a:extLst>
          </p:cNvPr>
          <p:cNvSpPr>
            <a:spLocks noGrp="1"/>
          </p:cNvSpPr>
          <p:nvPr>
            <p:ph type="title"/>
          </p:nvPr>
        </p:nvSpPr>
        <p:spPr>
          <a:xfrm>
            <a:off x="797481" y="740032"/>
            <a:ext cx="8534401" cy="984141"/>
          </a:xfrm>
        </p:spPr>
        <p:txBody>
          <a:bodyPr>
            <a:normAutofit/>
          </a:bodyPr>
          <a:lstStyle/>
          <a:p>
            <a:r>
              <a:rPr lang="en-US" sz="4400" b="1" dirty="0"/>
              <a:t>Brain Injury</a:t>
            </a:r>
          </a:p>
        </p:txBody>
      </p:sp>
      <p:sp>
        <p:nvSpPr>
          <p:cNvPr id="3" name="Text Placeholder 2">
            <a:extLst>
              <a:ext uri="{FF2B5EF4-FFF2-40B4-BE49-F238E27FC236}">
                <a16:creationId xmlns:a16="http://schemas.microsoft.com/office/drawing/2014/main" id="{FA17AF40-3E74-7955-8259-6C8DDE2F2141}"/>
              </a:ext>
            </a:extLst>
          </p:cNvPr>
          <p:cNvSpPr>
            <a:spLocks noGrp="1"/>
          </p:cNvSpPr>
          <p:nvPr>
            <p:ph type="body" idx="1"/>
          </p:nvPr>
        </p:nvSpPr>
        <p:spPr>
          <a:xfrm>
            <a:off x="797483" y="2209800"/>
            <a:ext cx="10171670" cy="2888734"/>
          </a:xfrm>
        </p:spPr>
        <p:txBody>
          <a:bodyPr vert="horz" lIns="91440" tIns="45720" rIns="91440" bIns="45720" rtlCol="0" anchor="t">
            <a:noAutofit/>
          </a:bodyPr>
          <a:lstStyle/>
          <a:p>
            <a:r>
              <a:rPr lang="en-US" sz="3200" b="1" dirty="0">
                <a:solidFill>
                  <a:schemeClr val="bg2">
                    <a:lumMod val="49000"/>
                  </a:schemeClr>
                </a:solidFill>
                <a:ea typeface="+mn-lt"/>
                <a:cs typeface="+mn-lt"/>
              </a:rPr>
              <a:t>• Diffuse axonal injury</a:t>
            </a:r>
            <a:endParaRPr lang="en-US" sz="3200" b="1">
              <a:solidFill>
                <a:schemeClr val="bg2">
                  <a:lumMod val="49000"/>
                </a:schemeClr>
              </a:solidFill>
            </a:endParaRPr>
          </a:p>
          <a:p>
            <a:r>
              <a:rPr lang="en-US" sz="3200" b="1" dirty="0">
                <a:solidFill>
                  <a:schemeClr val="bg2">
                    <a:lumMod val="49000"/>
                  </a:schemeClr>
                </a:solidFill>
                <a:ea typeface="+mn-lt"/>
                <a:cs typeface="+mn-lt"/>
              </a:rPr>
              <a:t>• Metabolic cascades contribute to secondary neuronal injury</a:t>
            </a:r>
          </a:p>
          <a:p>
            <a:r>
              <a:rPr lang="en-US" sz="3200" b="1" dirty="0">
                <a:solidFill>
                  <a:schemeClr val="bg2">
                    <a:lumMod val="49000"/>
                  </a:schemeClr>
                </a:solidFill>
                <a:ea typeface="+mn-lt"/>
                <a:cs typeface="+mn-lt"/>
              </a:rPr>
              <a:t>• Cebral ischemia</a:t>
            </a:r>
          </a:p>
          <a:p>
            <a:r>
              <a:rPr lang="en-US" sz="3200" b="1" dirty="0">
                <a:solidFill>
                  <a:schemeClr val="bg2">
                    <a:lumMod val="49000"/>
                  </a:schemeClr>
                </a:solidFill>
                <a:ea typeface="+mn-lt"/>
                <a:cs typeface="+mn-lt"/>
              </a:rPr>
              <a:t>• Cerebral edema</a:t>
            </a:r>
          </a:p>
        </p:txBody>
      </p:sp>
    </p:spTree>
    <p:extLst>
      <p:ext uri="{BB962C8B-B14F-4D97-AF65-F5344CB8AC3E}">
        <p14:creationId xmlns:p14="http://schemas.microsoft.com/office/powerpoint/2010/main" val="336267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a:extLst>
              <a:ext uri="{FF2B5EF4-FFF2-40B4-BE49-F238E27FC236}">
                <a16:creationId xmlns:a16="http://schemas.microsoft.com/office/drawing/2014/main" id="{F6584709-48BA-A879-C805-BF20E5331753}"/>
              </a:ext>
            </a:extLst>
          </p:cNvPr>
          <p:cNvPicPr>
            <a:picLocks noChangeAspect="1"/>
          </p:cNvPicPr>
          <p:nvPr/>
        </p:nvPicPr>
        <p:blipFill>
          <a:blip r:embed="rId3"/>
          <a:srcRect l="33926" t="9696" r="34168" b="13459"/>
          <a:stretch/>
        </p:blipFill>
        <p:spPr>
          <a:xfrm>
            <a:off x="3745423" y="1148"/>
            <a:ext cx="5106498" cy="6875943"/>
          </a:xfrm>
          <a:prstGeom prst="rect">
            <a:avLst/>
          </a:prstGeom>
        </p:spPr>
      </p:pic>
    </p:spTree>
    <p:extLst>
      <p:ext uri="{BB962C8B-B14F-4D97-AF65-F5344CB8AC3E}">
        <p14:creationId xmlns:p14="http://schemas.microsoft.com/office/powerpoint/2010/main" val="224657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3B9-99A3-448A-9563-748271B1399D}"/>
              </a:ext>
            </a:extLst>
          </p:cNvPr>
          <p:cNvSpPr>
            <a:spLocks noGrp="1"/>
          </p:cNvSpPr>
          <p:nvPr>
            <p:ph type="title"/>
          </p:nvPr>
        </p:nvSpPr>
        <p:spPr>
          <a:xfrm>
            <a:off x="1456508" y="1213709"/>
            <a:ext cx="8534401" cy="1015033"/>
          </a:xfrm>
        </p:spPr>
        <p:txBody>
          <a:bodyPr/>
          <a:lstStyle/>
          <a:p>
            <a:pPr algn="ctr"/>
            <a:r>
              <a:rPr lang="en-US" dirty="0"/>
              <a:t>Outcome</a:t>
            </a:r>
          </a:p>
        </p:txBody>
      </p:sp>
      <p:sp>
        <p:nvSpPr>
          <p:cNvPr id="3" name="Text Placeholder 2">
            <a:extLst>
              <a:ext uri="{FF2B5EF4-FFF2-40B4-BE49-F238E27FC236}">
                <a16:creationId xmlns:a16="http://schemas.microsoft.com/office/drawing/2014/main" id="{AAD3180D-77D5-412A-6D6E-B8E76AC78878}"/>
              </a:ext>
            </a:extLst>
          </p:cNvPr>
          <p:cNvSpPr>
            <a:spLocks noGrp="1"/>
          </p:cNvSpPr>
          <p:nvPr>
            <p:ph type="body" idx="1"/>
          </p:nvPr>
        </p:nvSpPr>
        <p:spPr>
          <a:xfrm>
            <a:off x="1569781" y="2683476"/>
            <a:ext cx="8534400" cy="1498600"/>
          </a:xfrm>
        </p:spPr>
        <p:txBody>
          <a:bodyPr/>
          <a:lstStyle/>
          <a:p>
            <a:pPr algn="ctr"/>
            <a:r>
              <a:rPr lang="en-US" sz="2400" b="1" i="1" dirty="0">
                <a:ea typeface="+mn-lt"/>
                <a:cs typeface="+mn-lt"/>
              </a:rPr>
              <a:t>Nuclear cerebral flow test verified no blood flow</a:t>
            </a:r>
            <a:endParaRPr lang="en-US" b="1" dirty="0"/>
          </a:p>
          <a:p>
            <a:pPr algn="ctr"/>
            <a:r>
              <a:rPr lang="en-US" sz="2400" b="1" i="1" dirty="0">
                <a:ea typeface="+mn-lt"/>
                <a:cs typeface="+mn-lt"/>
              </a:rPr>
              <a:t>Patient died 48 hour after admission</a:t>
            </a:r>
            <a:endParaRPr lang="en-US" sz="2400" b="1" i="1" dirty="0"/>
          </a:p>
        </p:txBody>
      </p:sp>
    </p:spTree>
    <p:extLst>
      <p:ext uri="{BB962C8B-B14F-4D97-AF65-F5344CB8AC3E}">
        <p14:creationId xmlns:p14="http://schemas.microsoft.com/office/powerpoint/2010/main" val="169365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7749-08AD-4809-E7F0-BA7AE6EDEA5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A70B6F9-3195-5A1F-1472-329FA06482F7}"/>
              </a:ext>
            </a:extLst>
          </p:cNvPr>
          <p:cNvSpPr>
            <a:spLocks noGrp="1"/>
          </p:cNvSpPr>
          <p:nvPr>
            <p:ph idx="1"/>
          </p:nvPr>
        </p:nvSpPr>
        <p:spPr/>
        <p:txBody>
          <a:bodyPr>
            <a:normAutofit/>
          </a:bodyPr>
          <a:lstStyle/>
          <a:p>
            <a:r>
              <a:rPr lang="en-US" sz="3200" dirty="0"/>
              <a:t>THANKYOU!                             QUESTIONS?</a:t>
            </a:r>
          </a:p>
        </p:txBody>
      </p:sp>
    </p:spTree>
    <p:extLst>
      <p:ext uri="{BB962C8B-B14F-4D97-AF65-F5344CB8AC3E}">
        <p14:creationId xmlns:p14="http://schemas.microsoft.com/office/powerpoint/2010/main" val="283795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CE3D757-4A27-0357-1B34-514AA2EC7F16}"/>
              </a:ext>
            </a:extLst>
          </p:cNvPr>
          <p:cNvSpPr>
            <a:spLocks noChangeArrowheads="1"/>
          </p:cNvSpPr>
          <p:nvPr/>
        </p:nvSpPr>
        <p:spPr bwMode="auto">
          <a:xfrm>
            <a:off x="1175657" y="-332695"/>
            <a:ext cx="9753600" cy="437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1F1F"/>
                </a:solidFill>
                <a:effectLst/>
                <a:latin typeface="ElsevierSans"/>
              </a:rPr>
              <a:t>  </a:t>
            </a:r>
            <a:r>
              <a:rPr kumimoji="0" lang="en-US" altLang="en-US" sz="1900" b="0" i="0" u="none" strike="noStrike" cap="none" normalizeH="0" baseline="0" dirty="0">
                <a:ln>
                  <a:noFill/>
                </a:ln>
                <a:solidFill>
                  <a:srgbClr val="1F1F1F"/>
                </a:solidFill>
                <a:effectLst/>
                <a:latin typeface="ElsevierSans"/>
              </a:rPr>
              <a:t>      </a:t>
            </a:r>
            <a:endParaRPr kumimoji="0" lang="en-US" altLang="en-US" sz="1200" b="0" i="0" u="none" strike="noStrike" cap="none" normalizeH="0" baseline="0" dirty="0">
              <a:ln>
                <a:noFill/>
              </a:ln>
              <a:solidFill>
                <a:srgbClr val="1F1F1F"/>
              </a:solidFill>
              <a:effectLst/>
              <a:latin typeface="ElsevierSans"/>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9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Epidemiology of abusive head trauma in West Virginia children &lt;24 months: 2000–2010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1F1F1F"/>
                </a:solidFill>
                <a:latin typeface="Times New Roman" panose="02020603050405020304" pitchFamily="18" charset="0"/>
                <a:cs typeface="Times New Roman" panose="02020603050405020304" pitchFamily="18" charset="0"/>
              </a:rPr>
              <a:t>Beth Bloom Emrick, Eleanor Smith, Lauren Thompson, Charles Mullet, Eduardo Pino, Katherine Snyder, Mary-Ann Kroll, Susan </a:t>
            </a:r>
            <a:r>
              <a:rPr lang="en-US" altLang="en-US" sz="2400" dirty="0" err="1">
                <a:solidFill>
                  <a:srgbClr val="1F1F1F"/>
                </a:solidFill>
                <a:latin typeface="Times New Roman" panose="02020603050405020304" pitchFamily="18" charset="0"/>
                <a:cs typeface="Times New Roman" panose="02020603050405020304" pitchFamily="18" charset="0"/>
              </a:rPr>
              <a:t>Ayoubi</a:t>
            </a:r>
            <a:r>
              <a:rPr lang="en-US" altLang="en-US" sz="2400" dirty="0">
                <a:solidFill>
                  <a:srgbClr val="1F1F1F"/>
                </a:solidFill>
                <a:latin typeface="Times New Roman" panose="02020603050405020304" pitchFamily="18" charset="0"/>
                <a:cs typeface="Times New Roman" panose="02020603050405020304" pitchFamily="18" charset="0"/>
              </a:rPr>
              <a:t>, Joan Phillips, Sharon </a:t>
            </a:r>
            <a:r>
              <a:rPr lang="en-US" altLang="en-US" sz="2400" dirty="0" err="1">
                <a:solidFill>
                  <a:srgbClr val="1F1F1F"/>
                </a:solidFill>
                <a:latin typeface="Times New Roman" panose="02020603050405020304" pitchFamily="18" charset="0"/>
                <a:cs typeface="Times New Roman" panose="02020603050405020304" pitchFamily="18" charset="0"/>
              </a:rPr>
              <a:t>Istfan</a:t>
            </a:r>
            <a:r>
              <a:rPr lang="en-US" altLang="en-US" sz="2400" dirty="0">
                <a:solidFill>
                  <a:srgbClr val="1F1F1F"/>
                </a:solidFill>
                <a:latin typeface="Times New Roman" panose="02020603050405020304" pitchFamily="18" charset="0"/>
                <a:cs typeface="Times New Roman" panose="02020603050405020304" pitchFamily="18" charset="0"/>
              </a:rPr>
              <a:t>, Christine A. Welch, James E. McJunkin</a:t>
            </a:r>
            <a:endParaRPr kumimoji="0" lang="en-US" altLang="en-US" sz="24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Elsevier">
            <a:hlinkClick r:id="rId2" tooltip="Go to Child Abuse &amp; Neglect on ScienceDirect"/>
            <a:extLst>
              <a:ext uri="{FF2B5EF4-FFF2-40B4-BE49-F238E27FC236}">
                <a16:creationId xmlns:a16="http://schemas.microsoft.com/office/drawing/2014/main" id="{937279A5-960F-41E5-4570-3FFF3A6896FF}"/>
              </a:ext>
            </a:extLst>
          </p:cNvPr>
          <p:cNvSpPr>
            <a:spLocks noChangeAspect="1" noChangeArrowheads="1"/>
          </p:cNvSpPr>
          <p:nvPr/>
        </p:nvSpPr>
        <p:spPr bwMode="auto">
          <a:xfrm>
            <a:off x="6985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33258CB7-77D8-A24B-A127-C4412A8930F0}"/>
              </a:ext>
            </a:extLst>
          </p:cNvPr>
          <p:cNvSpPr>
            <a:spLocks noGrp="1" noChangeArrowheads="1"/>
          </p:cNvSpPr>
          <p:nvPr>
            <p:ph type="subTitle" idx="1"/>
          </p:nvPr>
        </p:nvSpPr>
        <p:spPr bwMode="auto">
          <a:xfrm>
            <a:off x="1554480" y="4217681"/>
            <a:ext cx="89268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hlinkClick r:id="rId2" tooltip="Go to Child Abuse &amp; Neglect on ScienceDirect"/>
              </a:rPr>
              <a:t>Child Abuse &amp; Neglect</a:t>
            </a:r>
            <a:endParaRPr kumimoji="0" lang="en-US" altLang="en-US" b="1"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hlinkClick r:id="rId3" tooltip="Go to table of contents for this volume/issue"/>
              </a:rPr>
              <a:t>Volume 93</a:t>
            </a:r>
            <a:r>
              <a:rPr kumimoji="0" lang="en-US" altLang="en-US" b="1"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July 2019, Pages 215-221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2">
                  <a:lumMod val="20000"/>
                  <a:lumOff val="8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2">
                    <a:lumMod val="20000"/>
                    <a:lumOff val="80000"/>
                  </a:schemeClr>
                </a:solidFill>
                <a:latin typeface="Arial" panose="020B0604020202020204" pitchFamily="34" charset="0"/>
              </a:rPr>
              <a:t>Study by WV AIM Team of the Incidence and Demographics of AHT in 120 Infants and Toddlers (&lt; 24 </a:t>
            </a:r>
            <a:r>
              <a:rPr lang="en-US" altLang="en-US" dirty="0" err="1">
                <a:solidFill>
                  <a:schemeClr val="tx2">
                    <a:lumMod val="20000"/>
                    <a:lumOff val="80000"/>
                  </a:schemeClr>
                </a:solidFill>
                <a:latin typeface="Arial" panose="020B0604020202020204" pitchFamily="34" charset="0"/>
              </a:rPr>
              <a:t>mos</a:t>
            </a:r>
            <a:r>
              <a:rPr lang="en-US" altLang="en-US" dirty="0">
                <a:solidFill>
                  <a:schemeClr val="tx2">
                    <a:lumMod val="20000"/>
                    <a:lumOff val="80000"/>
                  </a:schemeClr>
                </a:solidFill>
                <a:latin typeface="Arial" panose="020B0604020202020204" pitchFamily="34" charset="0"/>
              </a:rPr>
              <a:t>) in WV from 2000-2010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651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295168BE-8FCE-DAF3-946C-F93E97F66988}"/>
              </a:ext>
            </a:extLst>
          </p:cNvPr>
          <p:cNvPicPr>
            <a:picLocks noGrp="1" noChangeAspect="1"/>
          </p:cNvPicPr>
          <p:nvPr>
            <p:ph idx="1"/>
          </p:nvPr>
        </p:nvPicPr>
        <p:blipFill>
          <a:blip r:embed="rId2"/>
          <a:srcRect l="37500" t="30208" r="38574" b="35069"/>
          <a:stretch/>
        </p:blipFill>
        <p:spPr>
          <a:xfrm>
            <a:off x="5844277" y="1512394"/>
            <a:ext cx="4279438" cy="3571955"/>
          </a:xfrm>
          <a:prstGeom prst="rect">
            <a:avLst/>
          </a:prstGeom>
        </p:spPr>
      </p:pic>
      <p:sp>
        <p:nvSpPr>
          <p:cNvPr id="7" name="TextBox 6">
            <a:extLst>
              <a:ext uri="{FF2B5EF4-FFF2-40B4-BE49-F238E27FC236}">
                <a16:creationId xmlns:a16="http://schemas.microsoft.com/office/drawing/2014/main" id="{801B5A39-8149-1245-1621-EEC7C21C1691}"/>
              </a:ext>
            </a:extLst>
          </p:cNvPr>
          <p:cNvSpPr txBox="1"/>
          <p:nvPr/>
        </p:nvSpPr>
        <p:spPr>
          <a:xfrm>
            <a:off x="393405" y="3147239"/>
            <a:ext cx="5450871" cy="584775"/>
          </a:xfrm>
          <a:prstGeom prst="rect">
            <a:avLst/>
          </a:prstGeom>
          <a:noFill/>
        </p:spPr>
        <p:txBody>
          <a:bodyPr wrap="square" rtlCol="0">
            <a:spAutoFit/>
          </a:bodyPr>
          <a:lstStyle/>
          <a:p>
            <a:r>
              <a:rPr lang="en-US" sz="3200" dirty="0"/>
              <a:t>   Dr. Sharon </a:t>
            </a:r>
            <a:r>
              <a:rPr lang="en-US" sz="3200" dirty="0" err="1"/>
              <a:t>Istfan</a:t>
            </a:r>
            <a:endParaRPr lang="en-US" sz="3200" dirty="0"/>
          </a:p>
        </p:txBody>
      </p:sp>
    </p:spTree>
    <p:extLst>
      <p:ext uri="{BB962C8B-B14F-4D97-AF65-F5344CB8AC3E}">
        <p14:creationId xmlns:p14="http://schemas.microsoft.com/office/powerpoint/2010/main" val="183252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65786-64E0-3ED0-825A-B53B647ED36E}"/>
              </a:ext>
            </a:extLst>
          </p:cNvPr>
          <p:cNvSpPr>
            <a:spLocks noGrp="1"/>
          </p:cNvSpPr>
          <p:nvPr>
            <p:ph type="ctrTitle"/>
          </p:nvPr>
        </p:nvSpPr>
        <p:spPr>
          <a:xfrm>
            <a:off x="0" y="661458"/>
            <a:ext cx="6321287" cy="4603749"/>
          </a:xfrm>
        </p:spPr>
        <p:txBody>
          <a:bodyPr vert="horz" lIns="91440" tIns="45720" rIns="91440" bIns="45720" rtlCol="0" anchor="ctr">
            <a:normAutofit/>
          </a:bodyPr>
          <a:lstStyle/>
          <a:p>
            <a:r>
              <a:rPr lang="en-US" sz="3600" dirty="0"/>
              <a:t>Epidemiology  of AHT </a:t>
            </a:r>
            <a:r>
              <a:rPr lang="en-US" sz="3600" dirty="0" err="1"/>
              <a:t>iN</a:t>
            </a:r>
            <a:r>
              <a:rPr lang="en-US" sz="3600" dirty="0"/>
              <a:t> WV INFANTS (&lt;12 </a:t>
            </a:r>
            <a:r>
              <a:rPr lang="en-US" sz="3600" dirty="0" err="1"/>
              <a:t>mos</a:t>
            </a:r>
            <a:r>
              <a:rPr lang="en-US" sz="3600" dirty="0"/>
              <a:t>) AND TODDLERS (&lt;24 </a:t>
            </a:r>
            <a:r>
              <a:rPr lang="en-US" sz="3600" dirty="0" err="1"/>
              <a:t>mos</a:t>
            </a:r>
            <a:r>
              <a:rPr lang="en-US" sz="3600" dirty="0"/>
              <a:t>)</a:t>
            </a:r>
            <a:br>
              <a:rPr lang="en-US" sz="3600" dirty="0"/>
            </a:br>
            <a:r>
              <a:rPr lang="en-US" sz="3600" dirty="0"/>
              <a:t>2000-2010: METHODS</a:t>
            </a:r>
          </a:p>
        </p:txBody>
      </p:sp>
      <p:sp>
        <p:nvSpPr>
          <p:cNvPr id="17" name="Rectangle 16">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B1F21C1-C734-B69D-953C-75409C64DF23}"/>
              </a:ext>
            </a:extLst>
          </p:cNvPr>
          <p:cNvSpPr>
            <a:spLocks noGrp="1"/>
          </p:cNvSpPr>
          <p:nvPr>
            <p:ph type="subTitle" idx="1"/>
          </p:nvPr>
        </p:nvSpPr>
        <p:spPr>
          <a:xfrm>
            <a:off x="6472098" y="-1659834"/>
            <a:ext cx="5719902" cy="9660834"/>
          </a:xfrm>
        </p:spPr>
        <p:txBody>
          <a:bodyPr vert="horz" lIns="91440" tIns="45720" rIns="91440" bIns="45720" rtlCol="0" anchor="ctr">
            <a:noAutofit/>
          </a:bodyPr>
          <a:lstStyle/>
          <a:p>
            <a:pPr>
              <a:lnSpc>
                <a:spcPct val="90000"/>
              </a:lnSpc>
              <a:buFont typeface="Wingdings 3" panose="05040102010807070707" pitchFamily="18" charset="2"/>
              <a:buChar char=""/>
            </a:pPr>
            <a:r>
              <a:rPr lang="en-US" sz="2400" b="1" dirty="0">
                <a:solidFill>
                  <a:schemeClr val="tx1"/>
                </a:solidFill>
              </a:rPr>
              <a:t>Case-finding: ICD Codes screen for 	certain injuries/assaults                         		followed by MR review to 				confirm a case</a:t>
            </a:r>
          </a:p>
          <a:p>
            <a:pPr>
              <a:lnSpc>
                <a:spcPct val="90000"/>
              </a:lnSpc>
              <a:buFont typeface="Wingdings 3" panose="05040102010807070707" pitchFamily="18" charset="2"/>
              <a:buChar char=""/>
            </a:pPr>
            <a:endParaRPr lang="en-US" sz="2400" b="1" dirty="0">
              <a:solidFill>
                <a:schemeClr val="tx1"/>
              </a:solidFill>
            </a:endParaRPr>
          </a:p>
          <a:p>
            <a:pPr>
              <a:lnSpc>
                <a:spcPct val="90000"/>
              </a:lnSpc>
              <a:buFont typeface="Wingdings 3" panose="05040102010807070707" pitchFamily="18" charset="2"/>
              <a:buChar char=""/>
            </a:pPr>
            <a:r>
              <a:rPr lang="en-US" sz="2400" b="1" dirty="0">
                <a:solidFill>
                  <a:schemeClr val="tx1"/>
                </a:solidFill>
              </a:rPr>
              <a:t>CDC’s “narrow definition for AHT” = 		intracranial injury </a:t>
            </a:r>
          </a:p>
          <a:p>
            <a:pPr>
              <a:lnSpc>
                <a:spcPct val="90000"/>
              </a:lnSpc>
              <a:buFont typeface="Wingdings 3" panose="05040102010807070707" pitchFamily="18" charset="2"/>
              <a:buChar char=""/>
            </a:pPr>
            <a:endParaRPr lang="en-US" sz="2400" b="1" dirty="0">
              <a:solidFill>
                <a:schemeClr val="tx1"/>
              </a:solidFill>
            </a:endParaRPr>
          </a:p>
          <a:p>
            <a:pPr>
              <a:lnSpc>
                <a:spcPct val="90000"/>
              </a:lnSpc>
              <a:buFont typeface="Wingdings 3" panose="05040102010807070707" pitchFamily="18" charset="2"/>
              <a:buChar char=""/>
            </a:pPr>
            <a:r>
              <a:rPr lang="en-US" sz="2400" b="1" dirty="0">
                <a:solidFill>
                  <a:schemeClr val="tx1"/>
                </a:solidFill>
              </a:rPr>
              <a:t>Case-finding also via ME’s office</a:t>
            </a:r>
          </a:p>
          <a:p>
            <a:pPr>
              <a:lnSpc>
                <a:spcPct val="90000"/>
              </a:lnSpc>
              <a:buFont typeface="Wingdings 3" panose="05040102010807070707" pitchFamily="18" charset="2"/>
              <a:buChar char=""/>
            </a:pPr>
            <a:endParaRPr lang="en-US" sz="2400" b="1" dirty="0">
              <a:solidFill>
                <a:schemeClr val="tx1"/>
              </a:solidFill>
            </a:endParaRPr>
          </a:p>
          <a:p>
            <a:pPr>
              <a:lnSpc>
                <a:spcPct val="90000"/>
              </a:lnSpc>
              <a:buFont typeface="Wingdings 3" panose="05040102010807070707" pitchFamily="18" charset="2"/>
              <a:buChar char=""/>
            </a:pPr>
            <a:r>
              <a:rPr lang="en-US" sz="2400" b="1" dirty="0">
                <a:solidFill>
                  <a:schemeClr val="tx1"/>
                </a:solidFill>
              </a:rPr>
              <a:t>Incidence in infants =              annual cases div by annual births </a:t>
            </a:r>
          </a:p>
          <a:p>
            <a:pPr>
              <a:lnSpc>
                <a:spcPct val="90000"/>
              </a:lnSpc>
              <a:buFont typeface="Wingdings 3" panose="05040102010807070707" pitchFamily="18" charset="2"/>
              <a:buChar char=""/>
            </a:pPr>
            <a:endParaRPr lang="en-US" sz="2400" b="1" dirty="0">
              <a:solidFill>
                <a:schemeClr val="tx1"/>
              </a:solidFill>
            </a:endParaRPr>
          </a:p>
          <a:p>
            <a:pPr>
              <a:lnSpc>
                <a:spcPct val="90000"/>
              </a:lnSpc>
              <a:buFont typeface="Wingdings 3" panose="05040102010807070707" pitchFamily="18" charset="2"/>
              <a:buChar char=""/>
            </a:pPr>
            <a:r>
              <a:rPr lang="en-US" sz="2400" b="1" dirty="0">
                <a:solidFill>
                  <a:schemeClr val="tx1"/>
                </a:solidFill>
              </a:rPr>
              <a:t> Demographics and other features of AHT studied by Med Rec review </a:t>
            </a:r>
          </a:p>
        </p:txBody>
      </p:sp>
    </p:spTree>
    <p:extLst>
      <p:ext uri="{BB962C8B-B14F-4D97-AF65-F5344CB8AC3E}">
        <p14:creationId xmlns:p14="http://schemas.microsoft.com/office/powerpoint/2010/main" val="227757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44208-54BF-81AB-AC34-843774EEE2C0}"/>
              </a:ext>
            </a:extLst>
          </p:cNvPr>
          <p:cNvSpPr>
            <a:spLocks noGrp="1"/>
          </p:cNvSpPr>
          <p:nvPr>
            <p:ph type="ctrTitle"/>
          </p:nvPr>
        </p:nvSpPr>
        <p:spPr>
          <a:xfrm>
            <a:off x="7532710" y="628617"/>
            <a:ext cx="3971902" cy="3028983"/>
          </a:xfrm>
        </p:spPr>
        <p:txBody>
          <a:bodyPr>
            <a:normAutofit/>
          </a:bodyPr>
          <a:lstStyle/>
          <a:p>
            <a:pPr>
              <a:lnSpc>
                <a:spcPct val="90000"/>
              </a:lnSpc>
            </a:pPr>
            <a:r>
              <a:rPr lang="en-US" sz="3400" dirty="0">
                <a:solidFill>
                  <a:srgbClr val="FFFFFF"/>
                </a:solidFill>
              </a:rPr>
              <a:t>ICD -9 codes used to identify injuries possibly consistent with AHT (page 1)</a:t>
            </a:r>
          </a:p>
        </p:txBody>
      </p:sp>
      <p:sp useBgFill="1">
        <p:nvSpPr>
          <p:cNvPr id="1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 name="Table 3">
            <a:extLst>
              <a:ext uri="{FF2B5EF4-FFF2-40B4-BE49-F238E27FC236}">
                <a16:creationId xmlns:a16="http://schemas.microsoft.com/office/drawing/2014/main" id="{7E9241CA-EBF9-22AB-736A-D8642F3A8643}"/>
              </a:ext>
            </a:extLst>
          </p:cNvPr>
          <p:cNvGraphicFramePr>
            <a:graphicFrameLocks noGrp="1"/>
          </p:cNvGraphicFramePr>
          <p:nvPr>
            <p:extLst>
              <p:ext uri="{D42A27DB-BD31-4B8C-83A1-F6EECF244321}">
                <p14:modId xmlns:p14="http://schemas.microsoft.com/office/powerpoint/2010/main" val="2622969597"/>
              </p:ext>
            </p:extLst>
          </p:nvPr>
        </p:nvGraphicFramePr>
        <p:xfrm>
          <a:off x="1021278" y="1023261"/>
          <a:ext cx="5592173" cy="4516300"/>
        </p:xfrm>
        <a:graphic>
          <a:graphicData uri="http://schemas.openxmlformats.org/drawingml/2006/table">
            <a:tbl>
              <a:tblPr firstRow="1" bandRow="1">
                <a:tableStyleId>{5C22544A-7EE6-4342-B048-85BDC9FD1C3A}</a:tableStyleId>
              </a:tblPr>
              <a:tblGrid>
                <a:gridCol w="1243457">
                  <a:extLst>
                    <a:ext uri="{9D8B030D-6E8A-4147-A177-3AD203B41FA5}">
                      <a16:colId xmlns:a16="http://schemas.microsoft.com/office/drawing/2014/main" val="509781835"/>
                    </a:ext>
                  </a:extLst>
                </a:gridCol>
                <a:gridCol w="4348716">
                  <a:extLst>
                    <a:ext uri="{9D8B030D-6E8A-4147-A177-3AD203B41FA5}">
                      <a16:colId xmlns:a16="http://schemas.microsoft.com/office/drawing/2014/main" val="3913188390"/>
                    </a:ext>
                  </a:extLst>
                </a:gridCol>
              </a:tblGrid>
              <a:tr h="298498">
                <a:tc>
                  <a:txBody>
                    <a:bodyPr/>
                    <a:lstStyle/>
                    <a:p>
                      <a:pPr marL="0" marR="0" algn="ctr">
                        <a:lnSpc>
                          <a:spcPct val="107000"/>
                        </a:lnSpc>
                        <a:spcBef>
                          <a:spcPts val="0"/>
                        </a:spcBef>
                        <a:spcAft>
                          <a:spcPts val="0"/>
                        </a:spcAft>
                      </a:pP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a:lnSpc>
                          <a:spcPct val="107000"/>
                        </a:lnSpc>
                        <a:spcBef>
                          <a:spcPts val="0"/>
                        </a:spcBef>
                        <a:spcAft>
                          <a:spcPts val="0"/>
                        </a:spcAft>
                      </a:pPr>
                      <a:endParaRPr lang="en-US" sz="1400" b="1">
                        <a:effectLst/>
                        <a:latin typeface="+mn-lt"/>
                      </a:endParaRPr>
                    </a:p>
                  </a:txBody>
                  <a:tcPr marL="42444" marR="42444" marT="0" marB="0" anchor="b"/>
                </a:tc>
                <a:extLst>
                  <a:ext uri="{0D108BD9-81ED-4DB2-BD59-A6C34878D82A}">
                    <a16:rowId xmlns:a16="http://schemas.microsoft.com/office/drawing/2014/main" val="394734262"/>
                  </a:ext>
                </a:extLst>
              </a:tr>
              <a:tr h="255706">
                <a:tc>
                  <a:txBody>
                    <a:bodyPr/>
                    <a:lstStyle/>
                    <a:p>
                      <a:pPr marL="0" marR="0" algn="l">
                        <a:lnSpc>
                          <a:spcPct val="107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362.81</a:t>
                      </a:r>
                    </a:p>
                  </a:txBody>
                  <a:tcPr marL="42444" marR="42444" marT="0" marB="0" anchor="b"/>
                </a:tc>
                <a:tc>
                  <a:txBody>
                    <a:bodyPr/>
                    <a:lstStyle/>
                    <a:p>
                      <a:pPr marL="0" marR="0" algn="l">
                        <a:lnSpc>
                          <a:spcPct val="107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Retinal hemorrhage</a:t>
                      </a:r>
                    </a:p>
                  </a:txBody>
                  <a:tcPr marL="42444" marR="42444" marT="0" marB="0" anchor="b"/>
                </a:tc>
                <a:extLst>
                  <a:ext uri="{0D108BD9-81ED-4DB2-BD59-A6C34878D82A}">
                    <a16:rowId xmlns:a16="http://schemas.microsoft.com/office/drawing/2014/main" val="2119811268"/>
                  </a:ext>
                </a:extLst>
              </a:tr>
              <a:tr h="49526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800.1-800.49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Closed skull vault fracture with intracranial injury</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2001910818"/>
                  </a:ext>
                </a:extLst>
              </a:tr>
              <a:tr h="49526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800.6-800.99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Open skull vault fracture with intracranial injury</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2225040639"/>
                  </a:ext>
                </a:extLst>
              </a:tr>
              <a:tr h="49526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801.1-801.49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Closed fracture of base of skull with intracranial injury</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1148311413"/>
                  </a:ext>
                </a:extLst>
              </a:tr>
              <a:tr h="49526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801.6-801.99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dirty="0">
                          <a:effectLst/>
                          <a:latin typeface="+mn-lt"/>
                        </a:rPr>
                        <a:t>Open fracture base of skull with intracranial injury</a:t>
                      </a:r>
                      <a:endParaRPr lang="en-US" sz="1400" b="1" dirty="0">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2744490906"/>
                  </a:ext>
                </a:extLst>
              </a:tr>
              <a:tr h="49526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803.1-803.49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Other closed skull fractures with intracranial injury</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329412646"/>
                  </a:ext>
                </a:extLst>
              </a:tr>
              <a:tr h="49526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803.6-803.99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Other open skull fractures with intracranial injury</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1663256292"/>
                  </a:ext>
                </a:extLst>
              </a:tr>
              <a:tr h="495262">
                <a:tc>
                  <a:txBody>
                    <a:bodyPr/>
                    <a:lstStyle/>
                    <a:p>
                      <a:pPr marL="0" marR="0" algn="l">
                        <a:lnSpc>
                          <a:spcPct val="107000"/>
                        </a:lnSpc>
                        <a:spcBef>
                          <a:spcPts val="0"/>
                        </a:spcBef>
                        <a:spcAft>
                          <a:spcPts val="0"/>
                        </a:spcAft>
                      </a:pPr>
                      <a:r>
                        <a:rPr lang="en-US" sz="1400" b="1">
                          <a:effectLst/>
                          <a:latin typeface="+mn-lt"/>
                        </a:rPr>
                        <a:t>804.1-804.49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a:effectLst/>
                          <a:latin typeface="+mn-lt"/>
                        </a:rPr>
                        <a:t>Multiple closed fractures to skull or face with intracranial injury</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1530049627"/>
                  </a:ext>
                </a:extLst>
              </a:tr>
              <a:tr h="495262">
                <a:tc>
                  <a:txBody>
                    <a:bodyPr/>
                    <a:lstStyle/>
                    <a:p>
                      <a:pPr marL="0" marR="0" algn="l">
                        <a:lnSpc>
                          <a:spcPct val="107000"/>
                        </a:lnSpc>
                        <a:spcBef>
                          <a:spcPts val="0"/>
                        </a:spcBef>
                        <a:spcAft>
                          <a:spcPts val="0"/>
                        </a:spcAft>
                      </a:pPr>
                      <a:r>
                        <a:rPr lang="en-US" sz="1400" b="1">
                          <a:effectLst/>
                          <a:latin typeface="+mn-lt"/>
                        </a:rPr>
                        <a:t>804.6-804.99</a:t>
                      </a:r>
                      <a:endParaRPr lang="en-US" sz="1400" b="1">
                        <a:effectLst/>
                        <a:latin typeface="+mn-lt"/>
                        <a:ea typeface="Calibri" panose="020F0502020204030204" pitchFamily="34" charset="0"/>
                        <a:cs typeface="Times New Roman" panose="02020603050405020304" pitchFamily="18" charset="0"/>
                      </a:endParaRPr>
                    </a:p>
                  </a:txBody>
                  <a:tcPr marL="42444" marR="42444" marT="0" marB="0" anchor="b"/>
                </a:tc>
                <a:tc>
                  <a:txBody>
                    <a:bodyPr/>
                    <a:lstStyle/>
                    <a:p>
                      <a:pPr marL="0" marR="0" algn="l">
                        <a:lnSpc>
                          <a:spcPct val="107000"/>
                        </a:lnSpc>
                        <a:spcBef>
                          <a:spcPts val="0"/>
                        </a:spcBef>
                        <a:spcAft>
                          <a:spcPts val="0"/>
                        </a:spcAft>
                      </a:pPr>
                      <a:r>
                        <a:rPr lang="en-US" sz="1400" b="1" dirty="0">
                          <a:effectLst/>
                          <a:latin typeface="+mn-lt"/>
                        </a:rPr>
                        <a:t>Multiple open fractures to skull or face with intracranial injury</a:t>
                      </a:r>
                      <a:endParaRPr lang="en-US" sz="1400" b="1" dirty="0">
                        <a:effectLst/>
                        <a:latin typeface="+mn-lt"/>
                        <a:ea typeface="Calibri" panose="020F0502020204030204" pitchFamily="34" charset="0"/>
                        <a:cs typeface="Times New Roman" panose="02020603050405020304" pitchFamily="18" charset="0"/>
                      </a:endParaRPr>
                    </a:p>
                  </a:txBody>
                  <a:tcPr marL="42444" marR="42444" marT="0" marB="0" anchor="b"/>
                </a:tc>
                <a:extLst>
                  <a:ext uri="{0D108BD9-81ED-4DB2-BD59-A6C34878D82A}">
                    <a16:rowId xmlns:a16="http://schemas.microsoft.com/office/drawing/2014/main" val="1148973062"/>
                  </a:ext>
                </a:extLst>
              </a:tr>
            </a:tbl>
          </a:graphicData>
        </a:graphic>
      </p:graphicFrame>
    </p:spTree>
    <p:extLst>
      <p:ext uri="{BB962C8B-B14F-4D97-AF65-F5344CB8AC3E}">
        <p14:creationId xmlns:p14="http://schemas.microsoft.com/office/powerpoint/2010/main" val="91530993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4208-54BF-81AB-AC34-843774EEE2C0}"/>
              </a:ext>
            </a:extLst>
          </p:cNvPr>
          <p:cNvSpPr>
            <a:spLocks noGrp="1"/>
          </p:cNvSpPr>
          <p:nvPr>
            <p:ph type="ctrTitle"/>
          </p:nvPr>
        </p:nvSpPr>
        <p:spPr>
          <a:xfrm>
            <a:off x="7532710" y="628617"/>
            <a:ext cx="3971902" cy="3028983"/>
          </a:xfrm>
        </p:spPr>
        <p:txBody>
          <a:bodyPr>
            <a:normAutofit/>
          </a:bodyPr>
          <a:lstStyle/>
          <a:p>
            <a:pPr>
              <a:lnSpc>
                <a:spcPct val="90000"/>
              </a:lnSpc>
            </a:pPr>
            <a:r>
              <a:rPr lang="en-US" sz="3400" dirty="0"/>
              <a:t>ICD -9 codes used to identify injuries possibly c/w AHT (con)</a:t>
            </a:r>
            <a:endParaRPr lang="en-US" sz="3400" dirty="0">
              <a:solidFill>
                <a:srgbClr val="FFFFFF"/>
              </a:solidFill>
            </a:endParaRPr>
          </a:p>
        </p:txBody>
      </p:sp>
      <p:graphicFrame>
        <p:nvGraphicFramePr>
          <p:cNvPr id="7" name="Table 6">
            <a:extLst>
              <a:ext uri="{FF2B5EF4-FFF2-40B4-BE49-F238E27FC236}">
                <a16:creationId xmlns:a16="http://schemas.microsoft.com/office/drawing/2014/main" id="{CD8E1C78-A0A5-584C-C792-C2B5155E1D5C}"/>
              </a:ext>
            </a:extLst>
          </p:cNvPr>
          <p:cNvGraphicFramePr>
            <a:graphicFrameLocks noGrp="1"/>
          </p:cNvGraphicFramePr>
          <p:nvPr>
            <p:extLst>
              <p:ext uri="{D42A27DB-BD31-4B8C-83A1-F6EECF244321}">
                <p14:modId xmlns:p14="http://schemas.microsoft.com/office/powerpoint/2010/main" val="3068674320"/>
              </p:ext>
            </p:extLst>
          </p:nvPr>
        </p:nvGraphicFramePr>
        <p:xfrm>
          <a:off x="276225" y="933450"/>
          <a:ext cx="7090176" cy="4368486"/>
        </p:xfrm>
        <a:graphic>
          <a:graphicData uri="http://schemas.openxmlformats.org/drawingml/2006/table">
            <a:tbl>
              <a:tblPr firstRow="1" bandRow="1">
                <a:tableStyleId>{5C22544A-7EE6-4342-B048-85BDC9FD1C3A}</a:tableStyleId>
              </a:tblPr>
              <a:tblGrid>
                <a:gridCol w="1814512">
                  <a:extLst>
                    <a:ext uri="{9D8B030D-6E8A-4147-A177-3AD203B41FA5}">
                      <a16:colId xmlns:a16="http://schemas.microsoft.com/office/drawing/2014/main" val="509781835"/>
                    </a:ext>
                  </a:extLst>
                </a:gridCol>
                <a:gridCol w="5275664">
                  <a:extLst>
                    <a:ext uri="{9D8B030D-6E8A-4147-A177-3AD203B41FA5}">
                      <a16:colId xmlns:a16="http://schemas.microsoft.com/office/drawing/2014/main" val="3913188390"/>
                    </a:ext>
                  </a:extLst>
                </a:gridCol>
              </a:tblGrid>
              <a:tr h="260266">
                <a:tc>
                  <a:txBody>
                    <a:bodyPr/>
                    <a:lstStyle/>
                    <a:p>
                      <a:pPr marL="0" marR="0" algn="ctr">
                        <a:lnSpc>
                          <a:spcPct val="107000"/>
                        </a:lnSpc>
                        <a:spcBef>
                          <a:spcPts val="0"/>
                        </a:spcBef>
                        <a:spcAft>
                          <a:spcPts val="0"/>
                        </a:spcAft>
                      </a:pPr>
                      <a:endParaRPr lang="en-US" sz="2000" b="1" dirty="0">
                        <a:effectLst/>
                        <a:latin typeface="+mn-lt"/>
                        <a:ea typeface="Calibri"/>
                        <a:cs typeface="Times New Roman"/>
                      </a:endParaRPr>
                    </a:p>
                  </a:txBody>
                  <a:tcPr marL="48172" marR="48172" marT="0" marB="0" anchor="b"/>
                </a:tc>
                <a:tc>
                  <a:txBody>
                    <a:bodyPr/>
                    <a:lstStyle/>
                    <a:p>
                      <a:pPr marL="0" marR="0">
                        <a:lnSpc>
                          <a:spcPct val="107000"/>
                        </a:lnSpc>
                        <a:spcBef>
                          <a:spcPts val="0"/>
                        </a:spcBef>
                        <a:spcAft>
                          <a:spcPts val="0"/>
                        </a:spcAft>
                      </a:pPr>
                      <a:endParaRPr lang="en-US" sz="2000" b="1" dirty="0">
                        <a:effectLst/>
                        <a:latin typeface="+mn-lt"/>
                      </a:endParaRPr>
                    </a:p>
                  </a:txBody>
                  <a:tcPr marL="48172" marR="48172" marT="0" marB="0" anchor="b"/>
                </a:tc>
                <a:extLst>
                  <a:ext uri="{0D108BD9-81ED-4DB2-BD59-A6C34878D82A}">
                    <a16:rowId xmlns:a16="http://schemas.microsoft.com/office/drawing/2014/main" val="394734262"/>
                  </a:ext>
                </a:extLst>
              </a:tr>
              <a:tr h="767788">
                <a:tc>
                  <a:txBody>
                    <a:bodyPr/>
                    <a:lstStyle/>
                    <a:p>
                      <a:pPr marL="0" marR="0" algn="ctr">
                        <a:lnSpc>
                          <a:spcPct val="107000"/>
                        </a:lnSpc>
                        <a:spcBef>
                          <a:spcPts val="0"/>
                        </a:spcBef>
                        <a:spcAft>
                          <a:spcPts val="0"/>
                        </a:spcAft>
                      </a:pPr>
                      <a:r>
                        <a:rPr lang="en-US" sz="2000" b="1" dirty="0">
                          <a:effectLst/>
                        </a:rPr>
                        <a:t>850.0-850.99</a:t>
                      </a:r>
                      <a:endParaRPr lang="en-US" sz="2000" b="1">
                        <a:effectLst/>
                        <a:latin typeface="Calibri"/>
                        <a:ea typeface="Calibri"/>
                        <a:cs typeface="Times New Roman"/>
                      </a:endParaRPr>
                    </a:p>
                  </a:txBody>
                  <a:tcPr marL="77445" marR="77445"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effectLst/>
                        </a:rPr>
                        <a:t>Concussion (violent jar or shock or the condition that results from such injury)</a:t>
                      </a:r>
                      <a:endParaRPr lang="en-US" sz="2000" b="1">
                        <a:effectLst/>
                        <a:latin typeface="Calibri"/>
                        <a:ea typeface="Calibri"/>
                        <a:cs typeface="Times New Roman"/>
                      </a:endParaRPr>
                    </a:p>
                  </a:txBody>
                  <a:tcPr marL="48172" marR="48172" marT="0" marB="0" anchor="b"/>
                </a:tc>
                <a:extLst>
                  <a:ext uri="{0D108BD9-81ED-4DB2-BD59-A6C34878D82A}">
                    <a16:rowId xmlns:a16="http://schemas.microsoft.com/office/drawing/2014/main" val="2119811268"/>
                  </a:ext>
                </a:extLst>
              </a:tr>
              <a:tr h="507522">
                <a:tc>
                  <a:txBody>
                    <a:bodyPr/>
                    <a:lstStyle/>
                    <a:p>
                      <a:pPr marL="0" marR="0" algn="ctr">
                        <a:lnSpc>
                          <a:spcPct val="107000"/>
                        </a:lnSpc>
                        <a:spcBef>
                          <a:spcPts val="0"/>
                        </a:spcBef>
                        <a:spcAft>
                          <a:spcPts val="0"/>
                        </a:spcAft>
                      </a:pPr>
                      <a:r>
                        <a:rPr lang="en-US" sz="2000" b="1" dirty="0">
                          <a:effectLst/>
                        </a:rPr>
                        <a:t>851.0-851.99</a:t>
                      </a:r>
                      <a:endParaRPr lang="en-US" sz="2000" b="1">
                        <a:effectLst/>
                        <a:latin typeface="Calibri"/>
                        <a:ea typeface="Calibri"/>
                        <a:cs typeface="Times New Roman"/>
                      </a:endParaRPr>
                    </a:p>
                  </a:txBody>
                  <a:tcPr marL="77445" marR="77445"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effectLst/>
                        </a:rPr>
                        <a:t>Cerebral laceration and concussion</a:t>
                      </a:r>
                      <a:endParaRPr lang="en-US" sz="2000" b="1">
                        <a:effectLst/>
                        <a:latin typeface="Calibri"/>
                        <a:ea typeface="Calibri"/>
                        <a:cs typeface="Times New Roman"/>
                      </a:endParaRPr>
                    </a:p>
                  </a:txBody>
                  <a:tcPr marL="48172" marR="48172" marT="0" marB="0" anchor="b"/>
                </a:tc>
                <a:extLst>
                  <a:ext uri="{0D108BD9-81ED-4DB2-BD59-A6C34878D82A}">
                    <a16:rowId xmlns:a16="http://schemas.microsoft.com/office/drawing/2014/main" val="2001910818"/>
                  </a:ext>
                </a:extLst>
              </a:tr>
              <a:tr h="520535">
                <a:tc>
                  <a:txBody>
                    <a:bodyPr/>
                    <a:lstStyle/>
                    <a:p>
                      <a:pPr marL="0" marR="0" algn="ctr">
                        <a:lnSpc>
                          <a:spcPct val="107000"/>
                        </a:lnSpc>
                        <a:spcBef>
                          <a:spcPts val="0"/>
                        </a:spcBef>
                        <a:spcAft>
                          <a:spcPts val="0"/>
                        </a:spcAft>
                      </a:pPr>
                      <a:r>
                        <a:rPr lang="en-US" sz="2000" b="1" dirty="0">
                          <a:effectLst/>
                        </a:rPr>
                        <a:t>852.0-852.59</a:t>
                      </a:r>
                      <a:endParaRPr lang="en-US" sz="2000" b="1" dirty="0">
                        <a:effectLst/>
                        <a:latin typeface="Calibri"/>
                        <a:ea typeface="Calibri"/>
                        <a:cs typeface="Times New Roman"/>
                      </a:endParaRPr>
                    </a:p>
                  </a:txBody>
                  <a:tcPr marL="77445" marR="77445"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effectLst/>
                        </a:rPr>
                        <a:t>Subarachnoid, subdural, and extradural hemorrhage</a:t>
                      </a:r>
                      <a:endParaRPr lang="en-US" sz="2000" b="1">
                        <a:effectLst/>
                        <a:latin typeface="Calibri"/>
                        <a:ea typeface="Calibri"/>
                        <a:cs typeface="Times New Roman"/>
                      </a:endParaRPr>
                    </a:p>
                  </a:txBody>
                  <a:tcPr marL="48172" marR="48172" marT="0" marB="0" anchor="b"/>
                </a:tc>
                <a:extLst>
                  <a:ext uri="{0D108BD9-81ED-4DB2-BD59-A6C34878D82A}">
                    <a16:rowId xmlns:a16="http://schemas.microsoft.com/office/drawing/2014/main" val="2225040639"/>
                  </a:ext>
                </a:extLst>
              </a:tr>
              <a:tr h="507522">
                <a:tc>
                  <a:txBody>
                    <a:bodyPr/>
                    <a:lstStyle/>
                    <a:p>
                      <a:pPr marL="0" marR="0" algn="ctr">
                        <a:lnSpc>
                          <a:spcPct val="107000"/>
                        </a:lnSpc>
                        <a:spcBef>
                          <a:spcPts val="0"/>
                        </a:spcBef>
                        <a:spcAft>
                          <a:spcPts val="0"/>
                        </a:spcAft>
                      </a:pPr>
                      <a:r>
                        <a:rPr lang="en-US" sz="2000" b="1" dirty="0">
                          <a:effectLst/>
                        </a:rPr>
                        <a:t>853.0-853.19</a:t>
                      </a:r>
                      <a:endParaRPr lang="en-US" sz="2000" b="1" dirty="0">
                        <a:effectLst/>
                        <a:latin typeface="Calibri"/>
                        <a:ea typeface="Calibri"/>
                        <a:cs typeface="Times New Roman"/>
                      </a:endParaRPr>
                    </a:p>
                  </a:txBody>
                  <a:tcPr marL="77445" marR="77445" marT="0" marB="0" anchor="b"/>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effectLst/>
                        </a:rPr>
                        <a:t>Other and unspecified intracranial hemorrhage</a:t>
                      </a:r>
                      <a:endParaRPr lang="en-US" sz="2000" b="1">
                        <a:effectLst/>
                        <a:latin typeface="Calibri"/>
                        <a:ea typeface="Calibri"/>
                        <a:cs typeface="Times New Roman"/>
                      </a:endParaRPr>
                    </a:p>
                  </a:txBody>
                  <a:tcPr marL="48172" marR="48172" marT="0" marB="0" anchor="b"/>
                </a:tc>
                <a:extLst>
                  <a:ext uri="{0D108BD9-81ED-4DB2-BD59-A6C34878D82A}">
                    <a16:rowId xmlns:a16="http://schemas.microsoft.com/office/drawing/2014/main" val="1148311413"/>
                  </a:ext>
                </a:extLst>
              </a:tr>
              <a:tr h="507522">
                <a:tc>
                  <a:txBody>
                    <a:bodyPr/>
                    <a:lstStyle/>
                    <a:p>
                      <a:pPr marL="0" marR="0" algn="ctr">
                        <a:lnSpc>
                          <a:spcPct val="107000"/>
                        </a:lnSpc>
                        <a:spcBef>
                          <a:spcPts val="0"/>
                        </a:spcBef>
                        <a:spcAft>
                          <a:spcPts val="0"/>
                        </a:spcAft>
                      </a:pPr>
                      <a:r>
                        <a:rPr lang="en-US" sz="2000" b="1" dirty="0">
                          <a:effectLst/>
                        </a:rPr>
                        <a:t>854.0-854.19</a:t>
                      </a:r>
                      <a:endParaRPr lang="en-US" sz="2000" b="1">
                        <a:effectLst/>
                        <a:latin typeface="Calibri"/>
                        <a:ea typeface="Calibri"/>
                        <a:cs typeface="Times New Roman"/>
                      </a:endParaRPr>
                    </a:p>
                  </a:txBody>
                  <a:tcPr marL="77445" marR="77445" marT="0" marB="0" anchor="b"/>
                </a:tc>
                <a:tc>
                  <a:txBody>
                    <a:bodyPr/>
                    <a:lstStyle/>
                    <a:p>
                      <a:pPr marL="0" marR="0">
                        <a:lnSpc>
                          <a:spcPct val="107000"/>
                        </a:lnSpc>
                        <a:spcBef>
                          <a:spcPts val="0"/>
                        </a:spcBef>
                        <a:spcAft>
                          <a:spcPts val="0"/>
                        </a:spcAft>
                      </a:pPr>
                      <a:r>
                        <a:rPr lang="en-US" sz="2000" b="1" dirty="0">
                          <a:effectLst/>
                        </a:rPr>
                        <a:t>Other and unspecified intracranial injury</a:t>
                      </a:r>
                      <a:endParaRPr lang="en-US" sz="2000" b="1">
                        <a:effectLst/>
                        <a:latin typeface="Calibri"/>
                        <a:ea typeface="Calibri"/>
                        <a:cs typeface="Times New Roman"/>
                      </a:endParaRPr>
                    </a:p>
                  </a:txBody>
                  <a:tcPr marL="77445" marR="77445" marT="0" marB="0" anchor="b"/>
                </a:tc>
                <a:extLst>
                  <a:ext uri="{0D108BD9-81ED-4DB2-BD59-A6C34878D82A}">
                    <a16:rowId xmlns:a16="http://schemas.microsoft.com/office/drawing/2014/main" val="2744490906"/>
                  </a:ext>
                </a:extLst>
              </a:tr>
              <a:tr h="507522">
                <a:tc>
                  <a:txBody>
                    <a:bodyPr/>
                    <a:lstStyle/>
                    <a:p>
                      <a:pPr marL="0" marR="0" algn="ctr">
                        <a:lnSpc>
                          <a:spcPct val="107000"/>
                        </a:lnSpc>
                        <a:spcBef>
                          <a:spcPts val="0"/>
                        </a:spcBef>
                        <a:spcAft>
                          <a:spcPts val="0"/>
                        </a:spcAft>
                      </a:pPr>
                      <a:r>
                        <a:rPr lang="en-US" sz="2000" b="1" dirty="0">
                          <a:effectLst/>
                        </a:rPr>
                        <a:t>959.01</a:t>
                      </a:r>
                      <a:endParaRPr lang="en-US" sz="2000" b="1">
                        <a:effectLst/>
                        <a:latin typeface="Calibri"/>
                        <a:ea typeface="Calibri"/>
                        <a:cs typeface="Times New Roman"/>
                      </a:endParaRPr>
                    </a:p>
                  </a:txBody>
                  <a:tcPr marL="77445" marR="77445" marT="0" marB="0" anchor="b"/>
                </a:tc>
                <a:tc>
                  <a:txBody>
                    <a:bodyPr/>
                    <a:lstStyle/>
                    <a:p>
                      <a:pPr marL="0" marR="0">
                        <a:lnSpc>
                          <a:spcPct val="107000"/>
                        </a:lnSpc>
                        <a:spcBef>
                          <a:spcPts val="0"/>
                        </a:spcBef>
                        <a:spcAft>
                          <a:spcPts val="0"/>
                        </a:spcAft>
                      </a:pPr>
                      <a:r>
                        <a:rPr lang="en-US" sz="2000" b="1" dirty="0">
                          <a:effectLst/>
                        </a:rPr>
                        <a:t>Other and unspecified injury to head</a:t>
                      </a:r>
                      <a:endParaRPr lang="en-US" sz="2000" b="1">
                        <a:effectLst/>
                        <a:latin typeface="Calibri"/>
                        <a:ea typeface="Calibri"/>
                        <a:cs typeface="Times New Roman"/>
                      </a:endParaRPr>
                    </a:p>
                  </a:txBody>
                  <a:tcPr marL="77445" marR="77445" marT="0" marB="0" anchor="b"/>
                </a:tc>
                <a:extLst>
                  <a:ext uri="{0D108BD9-81ED-4DB2-BD59-A6C34878D82A}">
                    <a16:rowId xmlns:a16="http://schemas.microsoft.com/office/drawing/2014/main" val="329412646"/>
                  </a:ext>
                </a:extLst>
              </a:tr>
              <a:tr h="507522">
                <a:tc>
                  <a:txBody>
                    <a:bodyPr/>
                    <a:lstStyle/>
                    <a:p>
                      <a:pPr marL="0" marR="0" algn="ctr">
                        <a:lnSpc>
                          <a:spcPct val="107000"/>
                        </a:lnSpc>
                        <a:spcBef>
                          <a:spcPts val="0"/>
                        </a:spcBef>
                        <a:spcAft>
                          <a:spcPts val="0"/>
                        </a:spcAft>
                      </a:pPr>
                      <a:r>
                        <a:rPr lang="en-US" sz="2000" b="1" dirty="0">
                          <a:effectLst/>
                        </a:rPr>
                        <a:t>959.8-959.9</a:t>
                      </a:r>
                      <a:endParaRPr lang="en-US" sz="2000" b="1">
                        <a:effectLst/>
                        <a:latin typeface="Calibri"/>
                        <a:ea typeface="Calibri"/>
                        <a:cs typeface="Times New Roman"/>
                      </a:endParaRPr>
                    </a:p>
                  </a:txBody>
                  <a:tcPr marL="77445" marR="77445" marT="0" marB="0" anchor="b"/>
                </a:tc>
                <a:tc>
                  <a:txBody>
                    <a:bodyPr/>
                    <a:lstStyle/>
                    <a:p>
                      <a:pPr marL="0" marR="0">
                        <a:lnSpc>
                          <a:spcPct val="107000"/>
                        </a:lnSpc>
                        <a:spcBef>
                          <a:spcPts val="0"/>
                        </a:spcBef>
                        <a:spcAft>
                          <a:spcPts val="0"/>
                        </a:spcAft>
                      </a:pPr>
                      <a:r>
                        <a:rPr lang="en-US" sz="2000" b="1" dirty="0">
                          <a:effectLst/>
                        </a:rPr>
                        <a:t>Other and unspecified injury to other sites</a:t>
                      </a:r>
                      <a:endParaRPr lang="en-US" sz="2000" b="1">
                        <a:effectLst/>
                        <a:latin typeface="Calibri"/>
                        <a:ea typeface="Calibri"/>
                        <a:cs typeface="Times New Roman"/>
                      </a:endParaRPr>
                    </a:p>
                  </a:txBody>
                  <a:tcPr marL="77445" marR="77445" marT="0" marB="0" anchor="b"/>
                </a:tc>
                <a:extLst>
                  <a:ext uri="{0D108BD9-81ED-4DB2-BD59-A6C34878D82A}">
                    <a16:rowId xmlns:a16="http://schemas.microsoft.com/office/drawing/2014/main" val="1663256292"/>
                  </a:ext>
                </a:extLst>
              </a:tr>
            </a:tbl>
          </a:graphicData>
        </a:graphic>
      </p:graphicFrame>
    </p:spTree>
    <p:extLst>
      <p:ext uri="{BB962C8B-B14F-4D97-AF65-F5344CB8AC3E}">
        <p14:creationId xmlns:p14="http://schemas.microsoft.com/office/powerpoint/2010/main" val="182068475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14115</TotalTime>
  <Words>2249</Words>
  <Application>Microsoft Office PowerPoint</Application>
  <PresentationFormat>Widescreen</PresentationFormat>
  <Paragraphs>362</Paragraphs>
  <Slides>41</Slides>
  <Notes>15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Slice</vt:lpstr>
      <vt:lpstr>Abusive HEAD TRAUMA IN WV: epidemiology and Prevention Efforts, and Suggestions GOING FORWARD                                                    WV Perinatal SUMMIT oct 17, 2024</vt:lpstr>
      <vt:lpstr>AHT in WV Infants and Toddlers(&lt;24 mos):  Epidemiology and Efforts at Prevention</vt:lpstr>
      <vt:lpstr>PowerPoint Presentation</vt:lpstr>
      <vt:lpstr>PowerPoint Presentation</vt:lpstr>
      <vt:lpstr>PowerPoint Presentation</vt:lpstr>
      <vt:lpstr>PowerPoint Presentation</vt:lpstr>
      <vt:lpstr>Epidemiology  of AHT iN WV INFANTS (&lt;12 mos) AND TODDLERS (&lt;24 mos) 2000-2010: METHODS</vt:lpstr>
      <vt:lpstr>ICD -9 codes used to identify injuries possibly consistent with AHT (page 1)</vt:lpstr>
      <vt:lpstr>ICD -9 codes used to identify injuries possibly c/w AHT (con)</vt:lpstr>
      <vt:lpstr>Basic Demographics of AHT Victims</vt:lpstr>
      <vt:lpstr>Age Distribution of AHT cases</vt:lpstr>
      <vt:lpstr>          WV AHT cases: Presenting symptoms </vt:lpstr>
      <vt:lpstr>WV AHT :Injuries sustained</vt:lpstr>
      <vt:lpstr>AHT in WV Children &lt;24 mos: Mortality, Morbidity, and Home Placement</vt:lpstr>
      <vt:lpstr>WV AHT Incidence Compared to Other Studies</vt:lpstr>
      <vt:lpstr>The WV AHT incidence* (2000-2010) increased over time</vt:lpstr>
      <vt:lpstr>WV AHT incidence rates (per 100,000) by year</vt:lpstr>
      <vt:lpstr>         AHT prevention efforts in WV birthing hospitals </vt:lpstr>
      <vt:lpstr>PowerPoint Presentation</vt:lpstr>
      <vt:lpstr>PowerPoint Presentation</vt:lpstr>
      <vt:lpstr>PowerPoint Presentation</vt:lpstr>
      <vt:lpstr>Summary of US Studies Designed to Prevent AHT </vt:lpstr>
      <vt:lpstr>AHT PREVENTION: WHY PERSIST In VIEW OF US RESULTS?</vt:lpstr>
      <vt:lpstr>Possible lessons learned from                Barr’s AHT prevention study</vt:lpstr>
      <vt:lpstr>Possible factors favoring success in Barr’s AHT prevention study (con)</vt:lpstr>
      <vt:lpstr>AHT Monitoring and Prevention: Suggestions Going FOrward</vt:lpstr>
      <vt:lpstr>AHT Monitoring and Prevention: Suggestions Going forward (Con)</vt:lpstr>
      <vt:lpstr>WV AHT Monitoring and Prevention:        A Building YEar</vt:lpstr>
      <vt:lpstr>Case Presentation</vt:lpstr>
      <vt:lpstr>History of Trauma per father</vt:lpstr>
      <vt:lpstr>Findings</vt:lpstr>
      <vt:lpstr>MECHANISMS OF INJURY</vt:lpstr>
      <vt:lpstr>PowerPoint Presentation</vt:lpstr>
      <vt:lpstr>SDH and Cerebral edema</vt:lpstr>
      <vt:lpstr>Retinal hemorrhage</vt:lpstr>
      <vt:lpstr>Retinal hemorrhages</vt:lpstr>
      <vt:lpstr>Fractures</vt:lpstr>
      <vt:lpstr>PowerPoint Presentation</vt:lpstr>
      <vt:lpstr>Brain Injury</vt:lpstr>
      <vt:lpstr>Outcome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Abusive HEAD TRAUMA IN WV: epidemiology and PREVEntion Efforts, and Suggestions GOING FORWARD                                                   WV Perinatal SUMMIT oct 17, 2024</dc:title>
  <dc:creator>James McJunkin</dc:creator>
  <cp:lastModifiedBy>Kitty P</cp:lastModifiedBy>
  <cp:revision>527</cp:revision>
  <dcterms:created xsi:type="dcterms:W3CDTF">2024-09-02T17:39:33Z</dcterms:created>
  <dcterms:modified xsi:type="dcterms:W3CDTF">2024-10-21T15:17:21Z</dcterms:modified>
</cp:coreProperties>
</file>