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8" r:id="rId3"/>
    <p:sldId id="290" r:id="rId4"/>
    <p:sldId id="291" r:id="rId5"/>
    <p:sldId id="292" r:id="rId6"/>
    <p:sldId id="293" r:id="rId7"/>
    <p:sldId id="279" r:id="rId8"/>
    <p:sldId id="257" r:id="rId9"/>
    <p:sldId id="294" r:id="rId10"/>
    <p:sldId id="298" r:id="rId11"/>
    <p:sldId id="280" r:id="rId12"/>
    <p:sldId id="299" r:id="rId13"/>
    <p:sldId id="305" r:id="rId14"/>
    <p:sldId id="300" r:id="rId15"/>
    <p:sldId id="308" r:id="rId16"/>
    <p:sldId id="301" r:id="rId17"/>
    <p:sldId id="295" r:id="rId18"/>
    <p:sldId id="302" r:id="rId19"/>
    <p:sldId id="303" r:id="rId20"/>
    <p:sldId id="296" r:id="rId21"/>
    <p:sldId id="306" r:id="rId22"/>
    <p:sldId id="259" r:id="rId23"/>
    <p:sldId id="282" r:id="rId24"/>
    <p:sldId id="283" r:id="rId25"/>
    <p:sldId id="304" r:id="rId26"/>
    <p:sldId id="307" r:id="rId27"/>
    <p:sldId id="309" r:id="rId28"/>
    <p:sldId id="270" r:id="rId29"/>
    <p:sldId id="271" r:id="rId30"/>
    <p:sldId id="31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08FC6-D2C6-4F7C-B405-413F12A0DCCD}" v="1" dt="2024-10-18T15:53:47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9024" autoAdjust="0"/>
  </p:normalViewPr>
  <p:slideViewPr>
    <p:cSldViewPr snapToGrid="0">
      <p:cViewPr varScale="1">
        <p:scale>
          <a:sx n="51" d="100"/>
          <a:sy n="51" d="100"/>
        </p:scale>
        <p:origin x="9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ty P" userId="1ad52c35d74455b6" providerId="LiveId" clId="{33708FC6-D2C6-4F7C-B405-413F12A0DCCD}"/>
    <pc:docChg chg="addSld delSld modSld">
      <pc:chgData name="Kitty P" userId="1ad52c35d74455b6" providerId="LiveId" clId="{33708FC6-D2C6-4F7C-B405-413F12A0DCCD}" dt="2024-10-18T15:54:15.807" v="42" actId="47"/>
      <pc:docMkLst>
        <pc:docMk/>
      </pc:docMkLst>
      <pc:sldChg chg="new del">
        <pc:chgData name="Kitty P" userId="1ad52c35d74455b6" providerId="LiveId" clId="{33708FC6-D2C6-4F7C-B405-413F12A0DCCD}" dt="2024-10-18T15:54:15.807" v="42" actId="47"/>
        <pc:sldMkLst>
          <pc:docMk/>
          <pc:sldMk cId="369458127" sldId="310"/>
        </pc:sldMkLst>
      </pc:sldChg>
      <pc:sldChg chg="new del">
        <pc:chgData name="Kitty P" userId="1ad52c35d74455b6" providerId="LiveId" clId="{33708FC6-D2C6-4F7C-B405-413F12A0DCCD}" dt="2024-10-18T15:54:14.359" v="41" actId="47"/>
        <pc:sldMkLst>
          <pc:docMk/>
          <pc:sldMk cId="411035911" sldId="311"/>
        </pc:sldMkLst>
      </pc:sldChg>
      <pc:sldChg chg="addSp modSp new mod">
        <pc:chgData name="Kitty P" userId="1ad52c35d74455b6" providerId="LiveId" clId="{33708FC6-D2C6-4F7C-B405-413F12A0DCCD}" dt="2024-10-18T15:54:11.830" v="40" actId="14100"/>
        <pc:sldMkLst>
          <pc:docMk/>
          <pc:sldMk cId="2098170014" sldId="312"/>
        </pc:sldMkLst>
        <pc:spChg chg="mod">
          <ac:chgData name="Kitty P" userId="1ad52c35d74455b6" providerId="LiveId" clId="{33708FC6-D2C6-4F7C-B405-413F12A0DCCD}" dt="2024-10-18T15:54:11.830" v="40" actId="14100"/>
          <ac:spMkLst>
            <pc:docMk/>
            <pc:sldMk cId="2098170014" sldId="312"/>
            <ac:spMk id="2" creationId="{F7E84FF9-1685-6445-C96C-B852587DAA5D}"/>
          </ac:spMkLst>
        </pc:spChg>
        <pc:picChg chg="add mod">
          <ac:chgData name="Kitty P" userId="1ad52c35d74455b6" providerId="LiveId" clId="{33708FC6-D2C6-4F7C-B405-413F12A0DCCD}" dt="2024-10-18T15:53:54.409" v="4" actId="1076"/>
          <ac:picMkLst>
            <pc:docMk/>
            <pc:sldMk cId="2098170014" sldId="312"/>
            <ac:picMk id="3" creationId="{E566BEB8-A181-8998-F020-FB6A31788E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3FC8B-05D1-4611-AD44-7DB2DEA1ECA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1D18E-3D95-4DEC-864C-2366C792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8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1D18E-3D95-4DEC-864C-2366C7922A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1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1D18E-3D95-4DEC-864C-2366C7922A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1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1D18E-3D95-4DEC-864C-2366C7922A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1D18E-3D95-4DEC-864C-2366C7922A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30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1D18E-3D95-4DEC-864C-2366C7922A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7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1D18E-3D95-4DEC-864C-2366C7922A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10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1D18E-3D95-4DEC-864C-2366C7922A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1D18E-3D95-4DEC-864C-2366C7922A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71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1D18E-3D95-4DEC-864C-2366C7922A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3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1D18E-3D95-4DEC-864C-2366C7922A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8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55D6-A38C-4EF2-8560-D68E6D3F8C5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ABC6-31DB-4B08-AEE5-97E248FAA3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90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55D6-A38C-4EF2-8560-D68E6D3F8C5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ABC6-31DB-4B08-AEE5-97E248FA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7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55D6-A38C-4EF2-8560-D68E6D3F8C5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ABC6-31DB-4B08-AEE5-97E248FA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3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55D6-A38C-4EF2-8560-D68E6D3F8C5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ABC6-31DB-4B08-AEE5-97E248FA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5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55D6-A38C-4EF2-8560-D68E6D3F8C5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ABC6-31DB-4B08-AEE5-97E248FAA3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67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55D6-A38C-4EF2-8560-D68E6D3F8C5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ABC6-31DB-4B08-AEE5-97E248FA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2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55D6-A38C-4EF2-8560-D68E6D3F8C5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ABC6-31DB-4B08-AEE5-97E248FA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6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55D6-A38C-4EF2-8560-D68E6D3F8C5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ABC6-31DB-4B08-AEE5-97E248FA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7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55D6-A38C-4EF2-8560-D68E6D3F8C5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ABC6-31DB-4B08-AEE5-97E248FA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1D55D6-A38C-4EF2-8560-D68E6D3F8C5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4FABC6-31DB-4B08-AEE5-97E248FA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6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55D6-A38C-4EF2-8560-D68E6D3F8C5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ABC6-31DB-4B08-AEE5-97E248FAA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5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51D55D6-A38C-4EF2-8560-D68E6D3F8C55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4FABC6-31DB-4B08-AEE5-97E248FAA3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16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ape.com/viewarticle/993830?form=fpf" TargetMode="External"/><Relationship Id="rId2" Type="http://schemas.openxmlformats.org/officeDocument/2006/relationships/hyperlink" Target="https://doi.org/10.1097/ADM.000000000000101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16/j.drugalcdep.2024.111287" TargetMode="External"/><Relationship Id="rId4" Type="http://schemas.openxmlformats.org/officeDocument/2006/relationships/hyperlink" Target="chrome-extension://efaidnbmnnnibpcajpcglclefindmkaj/https:/pnqinma.org/wp-content/uploads/2023/12/C1-Boston-Medical-Center-Toxicology-Testing-Guidelines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214" y="2676830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Pitfalls of Drug 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427" y="4918529"/>
            <a:ext cx="10613571" cy="181247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Danyel H. Tacker, PhD, FADLM, D(ABCC)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Associate Medical Director of Clinical Laboratories, WVU Hospital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Section Medical Director, WVUH Special Chemistry &amp; Mass Spectrometry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CLIA Medical Director, WVU Medicine Fairmont Medical Center Laboratory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30" y="0"/>
            <a:ext cx="8311731" cy="4182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3239" y="3921329"/>
            <a:ext cx="3010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Ominous in Nature </a:t>
            </a:r>
            <a:r>
              <a:rPr lang="en-US" sz="1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– Trevor </a:t>
            </a:r>
            <a:r>
              <a:rPr lang="en-US" sz="1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Pottelberg</a:t>
            </a:r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0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“Is my patient diverting?”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7166"/>
            <a:ext cx="10972800" cy="4361234"/>
          </a:xfrm>
        </p:spPr>
        <p:txBody>
          <a:bodyPr>
            <a:normAutofit/>
          </a:bodyPr>
          <a:lstStyle/>
          <a:p>
            <a:r>
              <a:rPr lang="en-US" sz="2400" dirty="0"/>
              <a:t>Initial U-BZO UDS Negative (200 ng/mL cutoff)</a:t>
            </a:r>
          </a:p>
          <a:p>
            <a:r>
              <a:rPr lang="en-US" sz="2400" dirty="0"/>
              <a:t>Patient is elderly and on Alprazolam per provider</a:t>
            </a:r>
          </a:p>
          <a:p>
            <a:r>
              <a:rPr lang="en-US" sz="2400" dirty="0"/>
              <a:t>Sounds like?</a:t>
            </a:r>
          </a:p>
          <a:p>
            <a:r>
              <a:rPr lang="en-US" sz="2400" dirty="0"/>
              <a:t>Confirmatory test suggested (100 ng/mL cutoff; panel does contain alprazolam)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NEG</a:t>
            </a:r>
          </a:p>
          <a:p>
            <a:r>
              <a:rPr lang="en-US" sz="2400" dirty="0"/>
              <a:t>Called reference lab, spoke to section director</a:t>
            </a:r>
          </a:p>
          <a:p>
            <a:pPr lvl="1"/>
            <a:r>
              <a:rPr lang="en-US" sz="2400" dirty="0"/>
              <a:t>Alprazolam WAS “present” but  below cutoff; had to call it NEG (regulations)</a:t>
            </a:r>
          </a:p>
          <a:p>
            <a:r>
              <a:rPr lang="en-US" sz="2400" dirty="0"/>
              <a:t>Back to Provider: “Well, patient is on a low dose </a:t>
            </a:r>
            <a:r>
              <a:rPr lang="en-US" sz="2400" i="1" dirty="0"/>
              <a:t>every other day</a:t>
            </a:r>
            <a:r>
              <a:rPr lang="en-US" sz="2400" dirty="0"/>
              <a:t>”</a:t>
            </a:r>
          </a:p>
          <a:p>
            <a:r>
              <a:rPr lang="en-US" sz="2400" dirty="0"/>
              <a:t>No current monitoring options for patient on low-dose, low-frequency BZO!!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682" b="23037"/>
          <a:stretch/>
        </p:blipFill>
        <p:spPr>
          <a:xfrm>
            <a:off x="7981950" y="4572722"/>
            <a:ext cx="4210050" cy="228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46433-DC9A-483B-9985-5F49604F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Cross-Reactivity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94AC0-CB5D-4766-AA6B-427EB1BBC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2059"/>
          </a:xfrm>
        </p:spPr>
        <p:txBody>
          <a:bodyPr>
            <a:normAutofit/>
          </a:bodyPr>
          <a:lstStyle/>
          <a:p>
            <a:r>
              <a:rPr lang="en-US" sz="2800" dirty="0"/>
              <a:t>Common to immunoassay (IA)</a:t>
            </a:r>
          </a:p>
          <a:p>
            <a:r>
              <a:rPr lang="en-US" sz="2800" dirty="0"/>
              <a:t>Less common in definitive &amp; confirmatory methods when tandem mass analysis is involved – but not impossible</a:t>
            </a:r>
          </a:p>
          <a:p>
            <a:pPr lvl="1"/>
            <a:r>
              <a:rPr lang="en-US" sz="2600" dirty="0"/>
              <a:t>Ions instead of antibodies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CAE766-EBB8-41D0-A39E-A2882354D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623" y="3103805"/>
            <a:ext cx="6938377" cy="36310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6F84FE-6987-45B1-90CC-8F9682AF9415}"/>
              </a:ext>
            </a:extLst>
          </p:cNvPr>
          <p:cNvSpPr/>
          <p:nvPr/>
        </p:nvSpPr>
        <p:spPr>
          <a:xfrm>
            <a:off x="5172135" y="654187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https://www.cusabio.com/manage/upload/202109/antibody-cross-reaction.png</a:t>
            </a:r>
          </a:p>
        </p:txBody>
      </p:sp>
    </p:spTree>
    <p:extLst>
      <p:ext uri="{BB962C8B-B14F-4D97-AF65-F5344CB8AC3E}">
        <p14:creationId xmlns:p14="http://schemas.microsoft.com/office/powerpoint/2010/main" val="177121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“How are so many taking fentanyl?”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19274"/>
            <a:ext cx="10972800" cy="4429125"/>
          </a:xfrm>
        </p:spPr>
        <p:txBody>
          <a:bodyPr>
            <a:normAutofit/>
          </a:bodyPr>
          <a:lstStyle/>
          <a:p>
            <a:r>
              <a:rPr lang="en-US" sz="2400" dirty="0"/>
              <a:t>Fentanyl (FEN) added to drug screening panel after several unexpected FEN-positive confirmatory tests found &amp; data presented to BMED, Medical Executive Committee (2021)</a:t>
            </a:r>
          </a:p>
          <a:p>
            <a:r>
              <a:rPr lang="en-US" sz="2400" dirty="0"/>
              <a:t>Shortly after that, OB clinic called – “everyone” is FEN-positive on screen, NEG on confirmation.</a:t>
            </a:r>
          </a:p>
          <a:p>
            <a:pPr lvl="1"/>
            <a:r>
              <a:rPr lang="en-US" sz="2400" dirty="0"/>
              <a:t>Examples requested - 20 given in short order</a:t>
            </a:r>
          </a:p>
          <a:p>
            <a:pPr lvl="1"/>
            <a:r>
              <a:rPr lang="en-US" sz="2400" dirty="0"/>
              <a:t>Chart reviews showed a common thread</a:t>
            </a:r>
          </a:p>
          <a:p>
            <a:r>
              <a:rPr lang="en-US" sz="2400" dirty="0"/>
              <a:t>All examples: hypertension in pregnancy, treated with labetalol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19175" y="5038725"/>
            <a:ext cx="3581400" cy="1276350"/>
            <a:chOff x="1019175" y="5038725"/>
            <a:chExt cx="3581400" cy="12763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175" y="5038725"/>
              <a:ext cx="3581400" cy="12763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431635" y="5794415"/>
              <a:ext cx="1041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Labetalol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81812" y="5212319"/>
            <a:ext cx="2863644" cy="1645681"/>
            <a:chOff x="6881812" y="5212321"/>
            <a:chExt cx="2863645" cy="16456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r="53350"/>
            <a:stretch/>
          </p:blipFill>
          <p:spPr>
            <a:xfrm rot="16200000">
              <a:off x="7425809" y="4668324"/>
              <a:ext cx="1645681" cy="27336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24481" y="6315076"/>
              <a:ext cx="1920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Fentanyl (rotated)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91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 findings </a:t>
            </a:r>
            <a:r>
              <a:rPr lang="en-US" dirty="0">
                <a:solidFill>
                  <a:schemeClr val="accent2"/>
                </a:solidFill>
              </a:rPr>
              <a:t>have</a:t>
            </a:r>
            <a:r>
              <a:rPr lang="en-US" dirty="0"/>
              <a:t> been seen elsewhere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J Addict Med</a:t>
            </a:r>
            <a:r>
              <a:rPr lang="en-US" sz="2800" dirty="0"/>
              <a:t> 2022 Nov-Dec;16(6):e417-e419. </a:t>
            </a:r>
            <a:r>
              <a:rPr lang="en-US" sz="2800" dirty="0" err="1"/>
              <a:t>Epub</a:t>
            </a:r>
            <a:r>
              <a:rPr lang="en-US" sz="2800" dirty="0"/>
              <a:t> 2022 Aug 17. </a:t>
            </a:r>
          </a:p>
          <a:p>
            <a:r>
              <a:rPr lang="en-US" sz="2800" dirty="0">
                <a:hlinkClick r:id="rId2"/>
              </a:rPr>
              <a:t>https://doi.org/10.1097/ADM.0000000000001010</a:t>
            </a:r>
            <a:r>
              <a:rPr lang="en-US" sz="2800" dirty="0"/>
              <a:t> </a:t>
            </a:r>
          </a:p>
          <a:p>
            <a:r>
              <a:rPr lang="en-US" sz="2800" dirty="0">
                <a:hlinkClick r:id="rId3"/>
              </a:rPr>
              <a:t>https://www.medscape.com/viewarticle/993830?form=fpf</a:t>
            </a:r>
            <a:r>
              <a:rPr lang="en-US" sz="2800" dirty="0"/>
              <a:t> [How to interpret a drug test]</a:t>
            </a:r>
          </a:p>
          <a:p>
            <a:r>
              <a:rPr lang="en-US" sz="2800" dirty="0">
                <a:hlinkClick r:id="rId4"/>
              </a:rPr>
              <a:t>Boston Med Center </a:t>
            </a:r>
            <a:r>
              <a:rPr lang="en-US" sz="2800" dirty="0" err="1">
                <a:hlinkClick r:id="rId4"/>
              </a:rPr>
              <a:t>Tox</a:t>
            </a:r>
            <a:r>
              <a:rPr lang="en-US" sz="2800" dirty="0">
                <a:hlinkClick r:id="rId4"/>
              </a:rPr>
              <a:t> Lab OB testing sheet</a:t>
            </a:r>
            <a:endParaRPr lang="en-US" sz="2800" dirty="0"/>
          </a:p>
          <a:p>
            <a:r>
              <a:rPr lang="en-US" sz="2800" dirty="0"/>
              <a:t>Drug Alcohol Depend. 2024 Jun 1:259:111287. </a:t>
            </a:r>
            <a:r>
              <a:rPr lang="en-US" sz="2800" dirty="0">
                <a:hlinkClick r:id="rId5"/>
              </a:rPr>
              <a:t>https://doi.org/10.1016/j.drugalcdep.2024.111287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7428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B0D0F1-E4EF-4705-BCD3-AAD39679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WVUH/Ruby Fentanyl Screen Result Report/Comments, After the Issue Found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37B7D3-15BD-407E-AEF4-A0D0CA3D8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6" t="74594" r="28321" b="14955"/>
          <a:stretch/>
        </p:blipFill>
        <p:spPr>
          <a:xfrm>
            <a:off x="-12490" y="3388251"/>
            <a:ext cx="12217303" cy="15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0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3: “Why was AMP negative?”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13Y M patient on Ritalin screened by provider as a compliance check</a:t>
            </a:r>
          </a:p>
          <a:p>
            <a:r>
              <a:rPr lang="en-US" sz="2400" dirty="0"/>
              <a:t>Negative for AMP; provider questioned result, ordered confirmation</a:t>
            </a:r>
          </a:p>
          <a:p>
            <a:r>
              <a:rPr lang="en-US" sz="2400" dirty="0"/>
              <a:t>Negative again for AMP</a:t>
            </a:r>
          </a:p>
          <a:p>
            <a:r>
              <a:rPr lang="en-US" sz="2400" dirty="0"/>
              <a:t>Why?</a:t>
            </a:r>
          </a:p>
          <a:p>
            <a:r>
              <a:rPr lang="en-US" sz="2400" dirty="0"/>
              <a:t>Ritalin/methylphenidate does NOT cross-react with AMP screen per IFU, is NOT in the targeted mass spectrometry confirmation test for AMP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65C567-6762-0FF6-77DD-D952565771A9}"/>
              </a:ext>
            </a:extLst>
          </p:cNvPr>
          <p:cNvGrpSpPr/>
          <p:nvPr/>
        </p:nvGrpSpPr>
        <p:grpSpPr>
          <a:xfrm>
            <a:off x="1626766" y="4712570"/>
            <a:ext cx="3463027" cy="1902587"/>
            <a:chOff x="1626766" y="4712570"/>
            <a:chExt cx="3463027" cy="19025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6766" y="4712570"/>
              <a:ext cx="3463027" cy="189754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A2A93B-5146-06E2-56D6-E527D4E54713}"/>
                </a:ext>
              </a:extLst>
            </p:cNvPr>
            <p:cNvSpPr txBox="1"/>
            <p:nvPr/>
          </p:nvSpPr>
          <p:spPr>
            <a:xfrm>
              <a:off x="4232481" y="6245825"/>
              <a:ext cx="774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Ritalin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9C503CD-7FCA-4FFC-6605-266FEA44D1C8}"/>
              </a:ext>
            </a:extLst>
          </p:cNvPr>
          <p:cNvGrpSpPr/>
          <p:nvPr/>
        </p:nvGrpSpPr>
        <p:grpSpPr>
          <a:xfrm>
            <a:off x="6736404" y="4712570"/>
            <a:ext cx="3809033" cy="1977767"/>
            <a:chOff x="6736404" y="4712570"/>
            <a:chExt cx="3809033" cy="19777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6404" y="4712570"/>
              <a:ext cx="3809033" cy="197776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F1EB54-BE13-B298-6038-99EFF67F9D52}"/>
                </a:ext>
              </a:extLst>
            </p:cNvPr>
            <p:cNvSpPr txBox="1"/>
            <p:nvPr/>
          </p:nvSpPr>
          <p:spPr>
            <a:xfrm>
              <a:off x="9026303" y="6321005"/>
              <a:ext cx="1519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Amphetamine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16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4: “So, What’s New?”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800600"/>
          </a:xfrm>
        </p:spPr>
        <p:txBody>
          <a:bodyPr>
            <a:noAutofit/>
          </a:bodyPr>
          <a:lstStyle/>
          <a:p>
            <a:r>
              <a:rPr lang="en-US" sz="2400" dirty="0"/>
              <a:t>43Y F patient in MOUD clinic with 2-year history of solid compliance</a:t>
            </a:r>
          </a:p>
          <a:p>
            <a:r>
              <a:rPr lang="en-US" sz="2400" dirty="0"/>
              <a:t>Recent cup test POS for AMP, confirmed with MS</a:t>
            </a:r>
          </a:p>
          <a:p>
            <a:r>
              <a:rPr lang="en-US" sz="2400" dirty="0"/>
              <a:t>Patient firmly denied any use</a:t>
            </a:r>
          </a:p>
          <a:p>
            <a:r>
              <a:rPr lang="en-US" sz="2400" dirty="0"/>
              <a:t>Sounds like?</a:t>
            </a:r>
          </a:p>
          <a:p>
            <a:pPr lvl="1"/>
            <a:r>
              <a:rPr lang="en-US" sz="2400" dirty="0"/>
              <a:t>Relapse, substitute drugs metabolized to AMP…</a:t>
            </a:r>
          </a:p>
          <a:p>
            <a:r>
              <a:rPr lang="en-US" sz="2400" dirty="0"/>
              <a:t>Actually…</a:t>
            </a:r>
          </a:p>
          <a:p>
            <a:pPr lvl="1"/>
            <a:r>
              <a:rPr lang="en-US" sz="2400" dirty="0"/>
              <a:t>Pt was taking herbal energy formula, felt great</a:t>
            </a:r>
          </a:p>
          <a:p>
            <a:pPr lvl="1"/>
            <a:r>
              <a:rPr lang="en-US" sz="2400" dirty="0"/>
              <a:t>Mass analytic behaviors of components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ion signatures </a:t>
            </a:r>
            <a:r>
              <a:rPr lang="en-US" sz="2400" i="1" dirty="0"/>
              <a:t>consistent</a:t>
            </a:r>
            <a:r>
              <a:rPr lang="en-US" sz="2400" dirty="0"/>
              <a:t> with AMP </a:t>
            </a:r>
          </a:p>
          <a:p>
            <a:pPr lvl="1"/>
            <a:r>
              <a:rPr lang="en-US" sz="2400" dirty="0"/>
              <a:t>Plausible MS confusion vs potentially a spiked supplement; not FDA regulated</a:t>
            </a:r>
          </a:p>
          <a:p>
            <a:r>
              <a:rPr lang="en-US" sz="2400" dirty="0"/>
              <a:t>Patient quit the supplement; next AMP screen &amp; confirm tests NEG</a:t>
            </a:r>
          </a:p>
        </p:txBody>
      </p:sp>
    </p:spTree>
    <p:extLst>
      <p:ext uri="{BB962C8B-B14F-4D97-AF65-F5344CB8AC3E}">
        <p14:creationId xmlns:p14="http://schemas.microsoft.com/office/powerpoint/2010/main" val="95847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SO: Truth, Myth, or Somewhere in Between?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Drug screening should be universal. </a:t>
            </a:r>
            <a:r>
              <a:rPr lang="en-US" sz="2400" dirty="0">
                <a:solidFill>
                  <a:schemeClr val="accent2"/>
                </a:solidFill>
              </a:rPr>
              <a:t>[Somewhere in between]</a:t>
            </a:r>
          </a:p>
          <a:p>
            <a:endParaRPr lang="en-US" sz="2400" dirty="0"/>
          </a:p>
          <a:p>
            <a:r>
              <a:rPr lang="en-US" sz="2400" dirty="0"/>
              <a:t>One test is as good as another. 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[Myth – different tests have different purposes and are NOT equal.]</a:t>
            </a:r>
          </a:p>
          <a:p>
            <a:r>
              <a:rPr lang="en-US" sz="2400" dirty="0"/>
              <a:t>Any unexpected drug screening result should be confirmed with a more stringent test. 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[Truth]</a:t>
            </a:r>
          </a:p>
          <a:p>
            <a:endParaRPr lang="en-US" sz="2400" dirty="0"/>
          </a:p>
          <a:p>
            <a:r>
              <a:rPr lang="en-US" sz="2400" dirty="0"/>
              <a:t>A positive result means “use”, and a negative result means “compliance”.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43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5: “I do not think it means, what you think it means…”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0540"/>
            <a:ext cx="109728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56Y M patient with 5-year history of solid compliance</a:t>
            </a:r>
          </a:p>
          <a:p>
            <a:r>
              <a:rPr lang="en-US" sz="2400" dirty="0"/>
              <a:t>Randomly screened for alcohol biomarkers test in group </a:t>
            </a:r>
            <a:r>
              <a:rPr lang="en-US" sz="2400" dirty="0">
                <a:sym typeface="Wingdings" panose="05000000000000000000" pitchFamily="2" charset="2"/>
              </a:rPr>
              <a:t> POS</a:t>
            </a:r>
            <a:endParaRPr lang="en-US" sz="2400" dirty="0"/>
          </a:p>
          <a:p>
            <a:r>
              <a:rPr lang="en-US" sz="2400" dirty="0"/>
              <a:t>Patient firmly denied any use</a:t>
            </a:r>
          </a:p>
          <a:p>
            <a:r>
              <a:rPr lang="en-US" sz="2400" dirty="0"/>
              <a:t>Sounds like?</a:t>
            </a:r>
          </a:p>
          <a:p>
            <a:pPr lvl="1"/>
            <a:r>
              <a:rPr lang="en-US" sz="2400" dirty="0"/>
              <a:t>Relapse</a:t>
            </a:r>
          </a:p>
          <a:p>
            <a:r>
              <a:rPr lang="en-US" sz="2400" dirty="0"/>
              <a:t>Actually…</a:t>
            </a:r>
          </a:p>
          <a:p>
            <a:pPr lvl="1"/>
            <a:r>
              <a:rPr lang="en-US" sz="2400" dirty="0"/>
              <a:t>Pt seeing endocrinologist for low-T syndrome, transdermal T therapy selected</a:t>
            </a:r>
          </a:p>
          <a:p>
            <a:pPr lvl="1"/>
            <a:r>
              <a:rPr lang="en-US" sz="2400" dirty="0"/>
              <a:t>Transdermal formulations for steroids need a CARRIER molecule - ETHANOL</a:t>
            </a:r>
          </a:p>
          <a:p>
            <a:r>
              <a:rPr lang="en-US" sz="2400" dirty="0"/>
              <a:t>Patient WAS exposed daily to low-dose alcohol…via his T therapy!</a:t>
            </a:r>
          </a:p>
        </p:txBody>
      </p:sp>
    </p:spTree>
    <p:extLst>
      <p:ext uri="{BB962C8B-B14F-4D97-AF65-F5344CB8AC3E}">
        <p14:creationId xmlns:p14="http://schemas.microsoft.com/office/powerpoint/2010/main" val="36138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SO: Truth, Myth, or Somewhere in Between?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Drug screening should be universal. </a:t>
            </a:r>
            <a:r>
              <a:rPr lang="en-US" sz="2400" dirty="0">
                <a:solidFill>
                  <a:schemeClr val="accent2"/>
                </a:solidFill>
              </a:rPr>
              <a:t>[Somewhere in between]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/>
              <a:t>One test is as good as another. </a:t>
            </a:r>
            <a:r>
              <a:rPr lang="en-US" sz="2400" dirty="0">
                <a:solidFill>
                  <a:schemeClr val="accent2"/>
                </a:solidFill>
              </a:rPr>
              <a:t>[Myth – different tests have different purposes and are NOT equal.]</a:t>
            </a:r>
          </a:p>
          <a:p>
            <a:r>
              <a:rPr lang="en-US" sz="2400" dirty="0"/>
              <a:t>Any unexpected drug screening result should be confirmed with a more stringent test. </a:t>
            </a:r>
            <a:r>
              <a:rPr lang="en-US" sz="2400" dirty="0">
                <a:solidFill>
                  <a:schemeClr val="accent2"/>
                </a:solidFill>
              </a:rPr>
              <a:t>[Truth]</a:t>
            </a:r>
          </a:p>
          <a:p>
            <a:endParaRPr lang="en-US" sz="2400" dirty="0"/>
          </a:p>
          <a:p>
            <a:r>
              <a:rPr lang="en-US" sz="2400" dirty="0"/>
              <a:t>A positive result means “use”, and a negative result means “compliance”. 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[Somewhere in between – depends on setting, patient, </a:t>
            </a:r>
            <a:r>
              <a:rPr lang="en-US" sz="2400" dirty="0" err="1">
                <a:solidFill>
                  <a:schemeClr val="accent2"/>
                </a:solidFill>
              </a:rPr>
              <a:t>etc</a:t>
            </a:r>
            <a:r>
              <a:rPr lang="en-US" sz="2400" dirty="0">
                <a:solidFill>
                  <a:schemeClr val="accent2"/>
                </a:solidFill>
              </a:rPr>
              <a:t>]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05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A370-286C-4E00-8B68-E7BDA60E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364D7-8EC6-498E-B302-0EBE82350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no commercial or financial agreements with manufacturers relating to drug testing/topics covered in this talk.</a:t>
            </a:r>
          </a:p>
          <a:p>
            <a:endParaRPr lang="en-US" dirty="0"/>
          </a:p>
          <a:p>
            <a:r>
              <a:rPr lang="en-US" dirty="0"/>
              <a:t>Activity outside WVU:</a:t>
            </a:r>
          </a:p>
          <a:p>
            <a:pPr lvl="1"/>
            <a:r>
              <a:rPr lang="en-US" dirty="0"/>
              <a:t>ADLM – Policy &amp; External Affairs Core Committee (Member, 2023-2025); Annual Scientific Meeting Speaker (July 2024)</a:t>
            </a:r>
          </a:p>
          <a:p>
            <a:pPr lvl="1"/>
            <a:r>
              <a:rPr lang="en-US" i="1" dirty="0" err="1"/>
              <a:t>MedicalLab</a:t>
            </a:r>
            <a:r>
              <a:rPr lang="en-US" i="1" dirty="0"/>
              <a:t> Management </a:t>
            </a:r>
            <a:r>
              <a:rPr lang="en-US" dirty="0"/>
              <a:t>– Editorial Advisory Board (Member); occasional writer/contributor</a:t>
            </a:r>
          </a:p>
          <a:p>
            <a:pPr lvl="1"/>
            <a:r>
              <a:rPr lang="en-US" dirty="0"/>
              <a:t>Ad-hoc reviewer for 8 journals</a:t>
            </a:r>
          </a:p>
          <a:p>
            <a:pPr lvl="1"/>
            <a:r>
              <a:rPr lang="en-US" dirty="0"/>
              <a:t>Consulting, fall 2024 - </a:t>
            </a:r>
            <a:r>
              <a:rPr lang="en-US" dirty="0" err="1"/>
              <a:t>Werfen</a:t>
            </a:r>
            <a:r>
              <a:rPr lang="en-US" dirty="0"/>
              <a:t>/IL (fall webinar event re: blood-gas testing)</a:t>
            </a:r>
          </a:p>
        </p:txBody>
      </p:sp>
    </p:spTree>
    <p:extLst>
      <p:ext uri="{BB962C8B-B14F-4D97-AF65-F5344CB8AC3E}">
        <p14:creationId xmlns:p14="http://schemas.microsoft.com/office/powerpoint/2010/main" val="3507374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809625"/>
            <a:ext cx="111442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42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Providers Are Challenged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07" y="1868968"/>
            <a:ext cx="6363588" cy="1571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07" y="3572420"/>
            <a:ext cx="6194637" cy="15106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682" y="1895925"/>
            <a:ext cx="5516150" cy="1632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0755" y="4421949"/>
            <a:ext cx="6706536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05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Testing Labs Are Behind, Too!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86" y="1918874"/>
            <a:ext cx="6390301" cy="1858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17" y="3429000"/>
            <a:ext cx="6773220" cy="2848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674" y="4705050"/>
            <a:ext cx="6992326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97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C2766-4FDB-4E40-85FE-9607ACE1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We Looking in the Right Place at the Right Time, in the Right Setting, on the Right Patient…?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91C9E-B744-4EE1-8736-499019A4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2434"/>
          </a:xfrm>
        </p:spPr>
        <p:txBody>
          <a:bodyPr>
            <a:normAutofit/>
          </a:bodyPr>
          <a:lstStyle/>
          <a:p>
            <a:r>
              <a:rPr lang="en-US" sz="2800" dirty="0"/>
              <a:t>Matrix, </a:t>
            </a:r>
            <a:r>
              <a:rPr lang="en-US" sz="2800" dirty="0" err="1"/>
              <a:t>def</a:t>
            </a:r>
            <a:r>
              <a:rPr lang="en-US" sz="2800" dirty="0"/>
              <a:t>: a natural and “complete” biological specimen</a:t>
            </a:r>
          </a:p>
          <a:p>
            <a:r>
              <a:rPr lang="en-US" sz="2800" dirty="0"/>
              <a:t>How methods perform depends highly on the </a:t>
            </a:r>
            <a:r>
              <a:rPr lang="en-US" sz="2800" i="1" dirty="0"/>
              <a:t>matrix</a:t>
            </a:r>
            <a:r>
              <a:rPr lang="en-US" sz="2800" dirty="0"/>
              <a:t> tested </a:t>
            </a:r>
          </a:p>
          <a:p>
            <a:r>
              <a:rPr lang="en-US" sz="2800" dirty="0"/>
              <a:t>Consider </a:t>
            </a:r>
            <a:r>
              <a:rPr lang="en-US" sz="2800" i="1" dirty="0"/>
              <a:t>if &amp; when </a:t>
            </a:r>
            <a:r>
              <a:rPr lang="en-US" sz="2800" dirty="0"/>
              <a:t>the compound is expected to appear there (dynamics vs kinetics)</a:t>
            </a:r>
          </a:p>
          <a:p>
            <a:r>
              <a:rPr lang="en-US" sz="2800" dirty="0"/>
              <a:t>Also, for </a:t>
            </a:r>
            <a:r>
              <a:rPr lang="en-US" sz="2800" i="1" dirty="0"/>
              <a:t>how long </a:t>
            </a:r>
            <a:r>
              <a:rPr lang="en-US" sz="2800" dirty="0"/>
              <a:t>(clearance rate)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5990273-2928-4650-9F51-3293F21B7A00}"/>
              </a:ext>
            </a:extLst>
          </p:cNvPr>
          <p:cNvSpPr/>
          <p:nvPr/>
        </p:nvSpPr>
        <p:spPr>
          <a:xfrm>
            <a:off x="1" y="4793381"/>
            <a:ext cx="12192000" cy="175661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AEE9B-E069-47D6-95DC-A83E72586345}"/>
              </a:ext>
            </a:extLst>
          </p:cNvPr>
          <p:cNvSpPr txBox="1"/>
          <p:nvPr/>
        </p:nvSpPr>
        <p:spPr>
          <a:xfrm rot="16200000">
            <a:off x="-142508" y="548702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6546C-F087-4AED-80BF-05418BFABEF7}"/>
              </a:ext>
            </a:extLst>
          </p:cNvPr>
          <p:cNvSpPr txBox="1"/>
          <p:nvPr/>
        </p:nvSpPr>
        <p:spPr>
          <a:xfrm>
            <a:off x="365602" y="4884281"/>
            <a:ext cx="94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379E7-15C3-49DC-81C9-33570957C83F}"/>
              </a:ext>
            </a:extLst>
          </p:cNvPr>
          <p:cNvSpPr txBox="1"/>
          <p:nvPr/>
        </p:nvSpPr>
        <p:spPr>
          <a:xfrm>
            <a:off x="1374146" y="4884281"/>
            <a:ext cx="71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hours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2F6C6D-16C5-4BC7-BEBF-AA3BA8729B68}"/>
              </a:ext>
            </a:extLst>
          </p:cNvPr>
          <p:cNvCxnSpPr>
            <a:cxnSpLocks/>
          </p:cNvCxnSpPr>
          <p:nvPr/>
        </p:nvCxnSpPr>
        <p:spPr>
          <a:xfrm>
            <a:off x="1371851" y="5253613"/>
            <a:ext cx="0" cy="858430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E1BB05-36A0-4A37-8A9C-651A7B864F38}"/>
              </a:ext>
            </a:extLst>
          </p:cNvPr>
          <p:cNvCxnSpPr>
            <a:cxnSpLocks/>
          </p:cNvCxnSpPr>
          <p:nvPr/>
        </p:nvCxnSpPr>
        <p:spPr>
          <a:xfrm>
            <a:off x="3593682" y="5242471"/>
            <a:ext cx="0" cy="858430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383B2D-C845-4CC6-B06A-2FAFB5FB4738}"/>
              </a:ext>
            </a:extLst>
          </p:cNvPr>
          <p:cNvSpPr txBox="1"/>
          <p:nvPr/>
        </p:nvSpPr>
        <p:spPr>
          <a:xfrm>
            <a:off x="3593682" y="4884281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C0C1D4-A016-4199-8EF2-A0DB6D948469}"/>
              </a:ext>
            </a:extLst>
          </p:cNvPr>
          <p:cNvCxnSpPr>
            <a:cxnSpLocks/>
          </p:cNvCxnSpPr>
          <p:nvPr/>
        </p:nvCxnSpPr>
        <p:spPr>
          <a:xfrm>
            <a:off x="5863639" y="5254414"/>
            <a:ext cx="0" cy="858430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994E14-8ADB-4F68-9D6A-27F88FB2D7EA}"/>
              </a:ext>
            </a:extLst>
          </p:cNvPr>
          <p:cNvSpPr txBox="1"/>
          <p:nvPr/>
        </p:nvSpPr>
        <p:spPr>
          <a:xfrm>
            <a:off x="5863639" y="4884281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weeks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A1A85D-6708-4292-8799-964A61DAE2A2}"/>
              </a:ext>
            </a:extLst>
          </p:cNvPr>
          <p:cNvCxnSpPr>
            <a:cxnSpLocks/>
          </p:cNvCxnSpPr>
          <p:nvPr/>
        </p:nvCxnSpPr>
        <p:spPr>
          <a:xfrm>
            <a:off x="8251755" y="5254414"/>
            <a:ext cx="0" cy="858430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52328A-10A7-4BBB-BCD6-CFCBCEFB0E7E}"/>
              </a:ext>
            </a:extLst>
          </p:cNvPr>
          <p:cNvSpPr txBox="1"/>
          <p:nvPr/>
        </p:nvSpPr>
        <p:spPr>
          <a:xfrm>
            <a:off x="8251755" y="4884281"/>
            <a:ext cx="8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months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A7D636-8D26-4EC3-8FFF-47EFEAED6930}"/>
              </a:ext>
            </a:extLst>
          </p:cNvPr>
          <p:cNvCxnSpPr>
            <a:cxnSpLocks/>
          </p:cNvCxnSpPr>
          <p:nvPr/>
        </p:nvCxnSpPr>
        <p:spPr>
          <a:xfrm>
            <a:off x="10265762" y="5254414"/>
            <a:ext cx="0" cy="858430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EE45EA7-EC84-450C-9621-05FD39E473E1}"/>
              </a:ext>
            </a:extLst>
          </p:cNvPr>
          <p:cNvSpPr txBox="1"/>
          <p:nvPr/>
        </p:nvSpPr>
        <p:spPr>
          <a:xfrm>
            <a:off x="10265762" y="4884281"/>
            <a:ext cx="67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D3EACD-BD35-484A-983C-73F9AC8118E6}"/>
              </a:ext>
            </a:extLst>
          </p:cNvPr>
          <p:cNvSpPr txBox="1"/>
          <p:nvPr/>
        </p:nvSpPr>
        <p:spPr>
          <a:xfrm>
            <a:off x="371625" y="5253613"/>
            <a:ext cx="949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Blood</a:t>
            </a:r>
          </a:p>
          <a:p>
            <a:r>
              <a:rPr lang="en-US" sz="1600" dirty="0">
                <a:solidFill>
                  <a:schemeClr val="bg1"/>
                </a:solidFill>
              </a:rPr>
              <a:t>Sweat</a:t>
            </a:r>
          </a:p>
          <a:p>
            <a:r>
              <a:rPr lang="en-US" sz="1600" dirty="0">
                <a:solidFill>
                  <a:srgbClr val="FFFF00"/>
                </a:solidFill>
              </a:rPr>
              <a:t>Oral fluid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8C68E3-7EA7-4B20-B43E-9BDEC18EA1D7}"/>
              </a:ext>
            </a:extLst>
          </p:cNvPr>
          <p:cNvSpPr txBox="1"/>
          <p:nvPr/>
        </p:nvSpPr>
        <p:spPr>
          <a:xfrm>
            <a:off x="2104427" y="5175096"/>
            <a:ext cx="159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Urine</a:t>
            </a:r>
          </a:p>
          <a:p>
            <a:r>
              <a:rPr lang="en-US" sz="1600" dirty="0">
                <a:solidFill>
                  <a:srgbClr val="FFFF00"/>
                </a:solidFill>
              </a:rPr>
              <a:t>Tissue(umbilical)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7FA155-2D2B-438A-AA1E-40EE54E21039}"/>
              </a:ext>
            </a:extLst>
          </p:cNvPr>
          <p:cNvSpPr txBox="1"/>
          <p:nvPr/>
        </p:nvSpPr>
        <p:spPr>
          <a:xfrm>
            <a:off x="6151943" y="5329096"/>
            <a:ext cx="2056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Meconium</a:t>
            </a:r>
          </a:p>
          <a:p>
            <a:r>
              <a:rPr lang="en-US" sz="1600" dirty="0">
                <a:solidFill>
                  <a:schemeClr val="bg1"/>
                </a:solidFill>
              </a:rPr>
              <a:t>Hair, nails, teeth, bone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3496F65-2B7C-45A8-B177-12BEBDCFBBA4}"/>
              </a:ext>
            </a:extLst>
          </p:cNvPr>
          <p:cNvCxnSpPr/>
          <p:nvPr/>
        </p:nvCxnSpPr>
        <p:spPr>
          <a:xfrm>
            <a:off x="1049154" y="5419023"/>
            <a:ext cx="808522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6A484E-95EA-46FD-9B44-30BF12900ED2}"/>
              </a:ext>
            </a:extLst>
          </p:cNvPr>
          <p:cNvCxnSpPr/>
          <p:nvPr/>
        </p:nvCxnSpPr>
        <p:spPr>
          <a:xfrm>
            <a:off x="1049154" y="5677301"/>
            <a:ext cx="808522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2F8951-3A26-4922-81B2-A1D825F3E71F}"/>
              </a:ext>
            </a:extLst>
          </p:cNvPr>
          <p:cNvCxnSpPr>
            <a:cxnSpLocks/>
          </p:cNvCxnSpPr>
          <p:nvPr/>
        </p:nvCxnSpPr>
        <p:spPr>
          <a:xfrm>
            <a:off x="1310797" y="5910629"/>
            <a:ext cx="546879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761DAFE-0261-48F4-A1FC-10EA7B4FF2E1}"/>
              </a:ext>
            </a:extLst>
          </p:cNvPr>
          <p:cNvCxnSpPr>
            <a:cxnSpLocks/>
          </p:cNvCxnSpPr>
          <p:nvPr/>
        </p:nvCxnSpPr>
        <p:spPr>
          <a:xfrm>
            <a:off x="8112493" y="5995651"/>
            <a:ext cx="3716955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D782EF9-1B53-4D76-8C0C-003E24962DD7}"/>
              </a:ext>
            </a:extLst>
          </p:cNvPr>
          <p:cNvCxnSpPr>
            <a:cxnSpLocks/>
          </p:cNvCxnSpPr>
          <p:nvPr/>
        </p:nvCxnSpPr>
        <p:spPr>
          <a:xfrm>
            <a:off x="7180398" y="5744594"/>
            <a:ext cx="2338987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6983700-ABDC-41E9-B632-180DA93774CC}"/>
              </a:ext>
            </a:extLst>
          </p:cNvPr>
          <p:cNvCxnSpPr>
            <a:cxnSpLocks/>
          </p:cNvCxnSpPr>
          <p:nvPr/>
        </p:nvCxnSpPr>
        <p:spPr>
          <a:xfrm>
            <a:off x="2712720" y="5351648"/>
            <a:ext cx="2398295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6FD2BA9-AA6D-4F0B-8909-5997C2176472}"/>
              </a:ext>
            </a:extLst>
          </p:cNvPr>
          <p:cNvCxnSpPr>
            <a:cxnSpLocks/>
          </p:cNvCxnSpPr>
          <p:nvPr/>
        </p:nvCxnSpPr>
        <p:spPr>
          <a:xfrm>
            <a:off x="5111015" y="5350044"/>
            <a:ext cx="1347537" cy="1604"/>
          </a:xfrm>
          <a:prstGeom prst="straightConnector1">
            <a:avLst/>
          </a:prstGeom>
          <a:ln w="25400">
            <a:solidFill>
              <a:srgbClr val="FFFF0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952BD4E-AE55-43E9-A600-952B927783C3}"/>
              </a:ext>
            </a:extLst>
          </p:cNvPr>
          <p:cNvCxnSpPr>
            <a:cxnSpLocks/>
          </p:cNvCxnSpPr>
          <p:nvPr/>
        </p:nvCxnSpPr>
        <p:spPr>
          <a:xfrm>
            <a:off x="3593682" y="5590507"/>
            <a:ext cx="4658073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E27D020-DA6C-48E4-9E90-DB82825BF6BB}"/>
              </a:ext>
            </a:extLst>
          </p:cNvPr>
          <p:cNvCxnSpPr>
            <a:cxnSpLocks/>
          </p:cNvCxnSpPr>
          <p:nvPr/>
        </p:nvCxnSpPr>
        <p:spPr>
          <a:xfrm>
            <a:off x="8240220" y="5588903"/>
            <a:ext cx="667206" cy="1604"/>
          </a:xfrm>
          <a:prstGeom prst="straightConnector1">
            <a:avLst/>
          </a:prstGeom>
          <a:ln w="25400">
            <a:solidFill>
              <a:srgbClr val="FFFF0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763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10686-2049-4B8C-B4C1-07D4ACDD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Evidence is Needed?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6E54A-61F9-4464-9EBF-0AC3BBAA7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Clinical/Medical Testing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D60AC-D727-4BA1-9224-81AE946A6C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No chain of custody = lower level of evidence</a:t>
            </a:r>
          </a:p>
          <a:p>
            <a:r>
              <a:rPr lang="en-US" dirty="0"/>
              <a:t>“Confirmatory” here = compliance-checking or checking a screen result</a:t>
            </a:r>
          </a:p>
          <a:p>
            <a:r>
              <a:rPr lang="en-US" dirty="0"/>
              <a:t>Intent: medical use</a:t>
            </a:r>
          </a:p>
          <a:p>
            <a:r>
              <a:rPr lang="en-US" dirty="0"/>
              <a:t>People performing the tests are typically </a:t>
            </a:r>
            <a:r>
              <a:rPr lang="en-US" dirty="0">
                <a:solidFill>
                  <a:schemeClr val="accent2"/>
                </a:solidFill>
              </a:rPr>
              <a:t>not</a:t>
            </a:r>
            <a:r>
              <a:rPr lang="en-US" dirty="0"/>
              <a:t> toxicology experts</a:t>
            </a:r>
          </a:p>
          <a:p>
            <a:r>
              <a:rPr lang="en-US" dirty="0"/>
              <a:t>Tox/drug testing is part of a larger clinical menu, general licensing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859AC-71F9-4E0A-9CE6-71E7AED95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88575"/>
            <a:ext cx="5183188" cy="823912"/>
          </a:xfrm>
        </p:spPr>
        <p:txBody>
          <a:bodyPr/>
          <a:lstStyle/>
          <a:p>
            <a:r>
              <a:rPr lang="en-US" dirty="0"/>
              <a:t>Forensic Confirmatory Assays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0F97FA-E699-4534-9893-8534B68E4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83304"/>
            <a:ext cx="5183188" cy="3684588"/>
          </a:xfrm>
        </p:spPr>
        <p:txBody>
          <a:bodyPr>
            <a:normAutofit/>
          </a:bodyPr>
          <a:lstStyle/>
          <a:p>
            <a:r>
              <a:rPr lang="en-US" dirty="0"/>
              <a:t>Full chain of custody = best level of evidence</a:t>
            </a:r>
          </a:p>
          <a:p>
            <a:r>
              <a:rPr lang="en-US" dirty="0"/>
              <a:t>“Confirmatory” here = virtually anything present is detected, reported with precision &amp; accuracy at a forensic level, </a:t>
            </a:r>
            <a:r>
              <a:rPr lang="en-US" i="1" dirty="0"/>
              <a:t>to endpoint</a:t>
            </a:r>
          </a:p>
          <a:p>
            <a:r>
              <a:rPr lang="en-US" dirty="0"/>
              <a:t>Intent: medicolegal use</a:t>
            </a:r>
          </a:p>
          <a:p>
            <a:r>
              <a:rPr lang="en-US" dirty="0"/>
              <a:t>Toxicology experts control all aspects of testing &amp; reporting</a:t>
            </a:r>
          </a:p>
          <a:p>
            <a:r>
              <a:rPr lang="en-US" dirty="0"/>
              <a:t>Tox/drug testing IS the menu &amp; reason for licensure</a:t>
            </a:r>
          </a:p>
        </p:txBody>
      </p:sp>
    </p:spTree>
    <p:extLst>
      <p:ext uri="{BB962C8B-B14F-4D97-AF65-F5344CB8AC3E}">
        <p14:creationId xmlns:p14="http://schemas.microsoft.com/office/powerpoint/2010/main" val="1875097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Can Be Tricky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394"/>
          </a:xfrm>
        </p:spPr>
        <p:txBody>
          <a:bodyPr>
            <a:normAutofit/>
          </a:bodyPr>
          <a:lstStyle/>
          <a:p>
            <a:r>
              <a:rPr lang="en-US" sz="2400" dirty="0"/>
              <a:t>May try to conceal results for an array of reasons - not all are malignant</a:t>
            </a:r>
          </a:p>
          <a:p>
            <a:r>
              <a:rPr lang="en-US" sz="2400" dirty="0"/>
              <a:t>May have real medical issues giving unusual testing results</a:t>
            </a:r>
          </a:p>
          <a:p>
            <a:endParaRPr lang="en-US" sz="2400" dirty="0"/>
          </a:p>
          <a:p>
            <a:r>
              <a:rPr lang="en-US" sz="2400" dirty="0"/>
              <a:t>Deliberate Trickery</a:t>
            </a:r>
          </a:p>
          <a:p>
            <a:pPr lvl="1"/>
            <a:r>
              <a:rPr lang="en-US" sz="2400" dirty="0"/>
              <a:t>Substitution</a:t>
            </a:r>
          </a:p>
          <a:p>
            <a:pPr lvl="1"/>
            <a:r>
              <a:rPr lang="en-US" sz="2400" dirty="0"/>
              <a:t>Dilution</a:t>
            </a:r>
          </a:p>
          <a:p>
            <a:pPr lvl="1"/>
            <a:r>
              <a:rPr lang="en-US" sz="2400" dirty="0"/>
              <a:t>Adulteration</a:t>
            </a:r>
          </a:p>
          <a:p>
            <a:pPr lvl="1"/>
            <a:r>
              <a:rPr lang="en-US" sz="2400" dirty="0"/>
              <a:t>Simulated compliance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633" y="3672499"/>
            <a:ext cx="1934474" cy="2959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229" y="2758099"/>
            <a:ext cx="1648072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503" y="3772135"/>
            <a:ext cx="3245726" cy="279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87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Drug testing is a complex topic/subject area</a:t>
            </a:r>
          </a:p>
          <a:p>
            <a:endParaRPr lang="en-US" sz="1800" dirty="0"/>
          </a:p>
          <a:p>
            <a:r>
              <a:rPr lang="en-US" sz="2800" dirty="0"/>
              <a:t>Context is critical</a:t>
            </a:r>
          </a:p>
          <a:p>
            <a:endParaRPr lang="en-US" sz="1800" dirty="0"/>
          </a:p>
          <a:p>
            <a:r>
              <a:rPr lang="en-US" sz="2800" dirty="0"/>
              <a:t>Building policy around drug testing needs to be mindful to the benefits &amp; limitations of the involved testing</a:t>
            </a:r>
          </a:p>
          <a:p>
            <a:endParaRPr lang="en-US" sz="1800" dirty="0"/>
          </a:p>
          <a:p>
            <a:r>
              <a:rPr lang="en-US" sz="2800" dirty="0"/>
              <a:t>The higher the level of evidence needed, the better the testing lab needs to be in its practices/QA/regulatory compliance</a:t>
            </a:r>
          </a:p>
        </p:txBody>
      </p:sp>
    </p:spTree>
    <p:extLst>
      <p:ext uri="{BB962C8B-B14F-4D97-AF65-F5344CB8AC3E}">
        <p14:creationId xmlns:p14="http://schemas.microsoft.com/office/powerpoint/2010/main" val="2552798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424" y="0"/>
            <a:ext cx="8737618" cy="582792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13361" y="4081291"/>
            <a:ext cx="11589744" cy="23876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Thank you! ~ dtacker@hsc.wvu.edu</a:t>
            </a:r>
          </a:p>
        </p:txBody>
      </p:sp>
    </p:spTree>
    <p:extLst>
      <p:ext uri="{BB962C8B-B14F-4D97-AF65-F5344CB8AC3E}">
        <p14:creationId xmlns:p14="http://schemas.microsoft.com/office/powerpoint/2010/main" val="3673373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&amp; Cons of Immunoassay-Based Drug Tests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Rapid (≤1 hour usually)</a:t>
            </a:r>
          </a:p>
          <a:p>
            <a:r>
              <a:rPr lang="en-US" dirty="0"/>
              <a:t>Relatively inexpensive</a:t>
            </a:r>
          </a:p>
          <a:p>
            <a:r>
              <a:rPr lang="en-US" dirty="0"/>
              <a:t>Most relevant classical drug classes available, some newer drugs</a:t>
            </a:r>
          </a:p>
          <a:p>
            <a:r>
              <a:rPr lang="en-US" dirty="0"/>
              <a:t>Broad array of equipment can run screening tests</a:t>
            </a:r>
          </a:p>
          <a:p>
            <a:pPr lvl="1"/>
            <a:r>
              <a:rPr lang="en-US" dirty="0"/>
              <a:t>Automated analyzers</a:t>
            </a:r>
          </a:p>
          <a:p>
            <a:pPr lvl="1"/>
            <a:r>
              <a:rPr lang="en-US" dirty="0"/>
              <a:t>Lateral flow “dipsticks”</a:t>
            </a:r>
          </a:p>
          <a:p>
            <a:pPr lvl="1"/>
            <a:r>
              <a:rPr lang="en-US" dirty="0"/>
              <a:t>Drug cups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17920" y="2533695"/>
            <a:ext cx="4937760" cy="3378200"/>
          </a:xfrm>
        </p:spPr>
        <p:txBody>
          <a:bodyPr>
            <a:normAutofit/>
          </a:bodyPr>
          <a:lstStyle/>
          <a:p>
            <a:r>
              <a:rPr lang="en-US" dirty="0"/>
              <a:t>Not definitive</a:t>
            </a:r>
          </a:p>
          <a:p>
            <a:r>
              <a:rPr lang="en-US" dirty="0"/>
              <a:t>Cross-reactivity possible (</a:t>
            </a:r>
            <a:r>
              <a:rPr lang="en-US" dirty="0">
                <a:sym typeface="Wingdings" panose="05000000000000000000" pitchFamily="2" charset="2"/>
              </a:rPr>
              <a:t> FP)</a:t>
            </a:r>
            <a:endParaRPr lang="en-US" dirty="0"/>
          </a:p>
          <a:p>
            <a:r>
              <a:rPr lang="en-US" dirty="0"/>
              <a:t>Cutoffs can be inappropriate to clinical need (</a:t>
            </a:r>
            <a:r>
              <a:rPr lang="en-US" dirty="0">
                <a:sym typeface="Wingdings" panose="05000000000000000000" pitchFamily="2" charset="2"/>
              </a:rPr>
              <a:t> FN); usually not altered due to regulations</a:t>
            </a:r>
          </a:p>
          <a:p>
            <a:r>
              <a:rPr lang="en-US" dirty="0">
                <a:sym typeface="Wingdings" panose="05000000000000000000" pitchFamily="2" charset="2"/>
              </a:rPr>
              <a:t>Looking in the wrong place for the wrong drug  FN</a:t>
            </a:r>
          </a:p>
          <a:p>
            <a:r>
              <a:rPr lang="en-US" dirty="0">
                <a:sym typeface="Wingdings" panose="05000000000000000000" pitchFamily="2" charset="2"/>
              </a:rPr>
              <a:t>Time, cost for manufacturers to develop reagents, get them through FDA is a dis-incentive  gaps as new drugs emerge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81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&amp; Cons of Confirmatory/Mass Spectrometry-Based </a:t>
            </a:r>
            <a:r>
              <a:rPr lang="en-US"/>
              <a:t>Drug Tests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Interference is rare</a:t>
            </a:r>
          </a:p>
          <a:p>
            <a:r>
              <a:rPr lang="en-US" dirty="0"/>
              <a:t>More compound specific</a:t>
            </a:r>
          </a:p>
          <a:p>
            <a:r>
              <a:rPr lang="en-US" dirty="0"/>
              <a:t>Many different approaches to isolating any single drug</a:t>
            </a:r>
          </a:p>
          <a:p>
            <a:r>
              <a:rPr lang="en-US" dirty="0"/>
              <a:t>Superior measuring sensitivity</a:t>
            </a:r>
          </a:p>
          <a:p>
            <a:r>
              <a:rPr lang="en-US" dirty="0"/>
              <a:t>Wide detection range</a:t>
            </a:r>
          </a:p>
          <a:p>
            <a:r>
              <a:rPr lang="en-US" dirty="0"/>
              <a:t>Can be quant or </a:t>
            </a:r>
            <a:r>
              <a:rPr lang="en-US" dirty="0" err="1"/>
              <a:t>qual</a:t>
            </a:r>
            <a:r>
              <a:rPr lang="en-US" dirty="0"/>
              <a:t>, depending on method built</a:t>
            </a:r>
          </a:p>
          <a:p>
            <a:r>
              <a:rPr lang="en-US" dirty="0"/>
              <a:t>Fills menu gaps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1719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Interference is not “zero”</a:t>
            </a:r>
          </a:p>
          <a:p>
            <a:r>
              <a:rPr lang="en-US" dirty="0"/>
              <a:t>Targeted &amp; untargeted methods have different limitations</a:t>
            </a:r>
          </a:p>
          <a:p>
            <a:r>
              <a:rPr lang="en-US" dirty="0"/>
              <a:t>TAT slower (days – weeks)</a:t>
            </a:r>
          </a:p>
          <a:p>
            <a:r>
              <a:rPr lang="en-US" dirty="0"/>
              <a:t>Completely lab-developed</a:t>
            </a:r>
          </a:p>
          <a:p>
            <a:r>
              <a:rPr lang="en-US" dirty="0"/>
              <a:t>Not many labs have MS labs </a:t>
            </a:r>
            <a:r>
              <a:rPr lang="en-US" dirty="0">
                <a:sym typeface="Wingdings" panose="05000000000000000000" pitchFamily="2" charset="2"/>
              </a:rPr>
              <a:t> have to use “reference” labs  longer TAT</a:t>
            </a:r>
          </a:p>
          <a:p>
            <a:r>
              <a:rPr lang="en-US" dirty="0">
                <a:sym typeface="Wingdings" panose="05000000000000000000" pitchFamily="2" charset="2"/>
              </a:rPr>
              <a:t>Non-standardized</a:t>
            </a:r>
          </a:p>
          <a:p>
            <a:r>
              <a:rPr lang="en-US" dirty="0">
                <a:sym typeface="Wingdings" panose="05000000000000000000" pitchFamily="2" charset="2"/>
              </a:rPr>
              <a:t>Expensive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7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At the end of the session, the attendee should be able to:</a:t>
            </a:r>
          </a:p>
          <a:p>
            <a:pPr marL="514350" indent="-514350">
              <a:buAutoNum type="arabicParenR"/>
            </a:pPr>
            <a:r>
              <a:rPr lang="en-US" sz="2800" dirty="0"/>
              <a:t>distinguish truth from myth relating to drug testing capabilities; and</a:t>
            </a:r>
          </a:p>
          <a:p>
            <a:pPr marL="514350" indent="-514350">
              <a:buAutoNum type="arabicParenR"/>
            </a:pPr>
            <a:r>
              <a:rPr lang="en-US" sz="2800" dirty="0"/>
              <a:t>differentiate the utility of, and methods used for, screening versus confirmatory or definitive drug testing methods.</a:t>
            </a:r>
          </a:p>
        </p:txBody>
      </p:sp>
    </p:spTree>
    <p:extLst>
      <p:ext uri="{BB962C8B-B14F-4D97-AF65-F5344CB8AC3E}">
        <p14:creationId xmlns:p14="http://schemas.microsoft.com/office/powerpoint/2010/main" val="122448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4FF9-1685-6445-C96C-B852587D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4952791" cy="1450757"/>
          </a:xfrm>
        </p:spPr>
        <p:txBody>
          <a:bodyPr/>
          <a:lstStyle/>
          <a:p>
            <a:r>
              <a:rPr lang="en-US" dirty="0"/>
              <a:t>QR code for testing links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6BEB8-A181-8998-F020-FB6A31788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079" y="1011981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7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Pre-Questions…for each, is this Truth, Myth, or Somewhere in Between?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Drug screening should be universal.</a:t>
            </a:r>
          </a:p>
          <a:p>
            <a:endParaRPr lang="en-US" sz="2600" dirty="0"/>
          </a:p>
          <a:p>
            <a:r>
              <a:rPr lang="en-US" sz="2600" dirty="0"/>
              <a:t>One test is as good as another.</a:t>
            </a:r>
          </a:p>
          <a:p>
            <a:endParaRPr lang="en-US" sz="2600" dirty="0"/>
          </a:p>
          <a:p>
            <a:r>
              <a:rPr lang="en-US" sz="2600" dirty="0"/>
              <a:t>Any unexpected drug testing result should be confirmed with a more stringent test.</a:t>
            </a:r>
          </a:p>
          <a:p>
            <a:endParaRPr lang="en-US" sz="2600" dirty="0"/>
          </a:p>
          <a:p>
            <a:r>
              <a:rPr lang="en-US" sz="2600" dirty="0"/>
              <a:t>A positive result means “use”, and a negative result means “compliance”.</a:t>
            </a:r>
          </a:p>
        </p:txBody>
      </p:sp>
    </p:spTree>
    <p:extLst>
      <p:ext uri="{BB962C8B-B14F-4D97-AF65-F5344CB8AC3E}">
        <p14:creationId xmlns:p14="http://schemas.microsoft.com/office/powerpoint/2010/main" val="313015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Ethical Debate of Universal Screening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220"/>
          </a:xfrm>
        </p:spPr>
        <p:txBody>
          <a:bodyPr>
            <a:normAutofit/>
          </a:bodyPr>
          <a:lstStyle/>
          <a:p>
            <a:r>
              <a:rPr lang="en-US" sz="2800" dirty="0"/>
              <a:t>“Risk based” testing can be risky…</a:t>
            </a:r>
          </a:p>
          <a:p>
            <a:endParaRPr lang="en-US" sz="2800" dirty="0"/>
          </a:p>
          <a:p>
            <a:r>
              <a:rPr lang="en-US" sz="2800" dirty="0"/>
              <a:t>Universal testing eliminates bias, delivers interventions as needed…but is costly.</a:t>
            </a:r>
          </a:p>
          <a:p>
            <a:endParaRPr lang="en-US" sz="2800" dirty="0"/>
          </a:p>
          <a:p>
            <a:r>
              <a:rPr lang="en-US" sz="2800" dirty="0"/>
              <a:t>Delivery of drug testing = largely situational decision at WVUH</a:t>
            </a:r>
          </a:p>
          <a:p>
            <a:pPr lvl="1"/>
            <a:r>
              <a:rPr lang="en-US" sz="2800" dirty="0"/>
              <a:t>Some programs are universal, some are risk-based</a:t>
            </a:r>
          </a:p>
        </p:txBody>
      </p:sp>
    </p:spTree>
    <p:extLst>
      <p:ext uri="{BB962C8B-B14F-4D97-AF65-F5344CB8AC3E}">
        <p14:creationId xmlns:p14="http://schemas.microsoft.com/office/powerpoint/2010/main" val="122553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SO: Truth, Myth, or Somewhere in Between?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Drug screening should be universal. </a:t>
            </a:r>
            <a:r>
              <a:rPr lang="en-US" sz="2600" dirty="0">
                <a:solidFill>
                  <a:schemeClr val="accent2"/>
                </a:solidFill>
              </a:rPr>
              <a:t>[Somewhere in between]</a:t>
            </a:r>
          </a:p>
          <a:p>
            <a:endParaRPr lang="en-US" sz="2600" dirty="0"/>
          </a:p>
          <a:p>
            <a:r>
              <a:rPr lang="en-US" sz="2600" dirty="0"/>
              <a:t>One test is as good as another.</a:t>
            </a:r>
          </a:p>
          <a:p>
            <a:endParaRPr lang="en-US" sz="2600" dirty="0"/>
          </a:p>
          <a:p>
            <a:r>
              <a:rPr lang="en-US" sz="2600" dirty="0"/>
              <a:t>Any unexpected drug testing result should be confirmed with a more stringent test.</a:t>
            </a:r>
          </a:p>
          <a:p>
            <a:endParaRPr lang="en-US" sz="2600" dirty="0"/>
          </a:p>
          <a:p>
            <a:r>
              <a:rPr lang="en-US" sz="2600" dirty="0"/>
              <a:t>A positive result means “use”, and a negative result means “compliance”.</a:t>
            </a:r>
          </a:p>
        </p:txBody>
      </p:sp>
    </p:spTree>
    <p:extLst>
      <p:ext uri="{BB962C8B-B14F-4D97-AF65-F5344CB8AC3E}">
        <p14:creationId xmlns:p14="http://schemas.microsoft.com/office/powerpoint/2010/main" val="99612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FA9D67-C81A-4BD0-8DB2-95D27A7A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Testing Categories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F5476F-BAF9-4D33-8C5C-C246456521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027975"/>
              </p:ext>
            </p:extLst>
          </p:nvPr>
        </p:nvGraphicFramePr>
        <p:xfrm>
          <a:off x="194552" y="2019470"/>
          <a:ext cx="11819108" cy="3952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9346">
                  <a:extLst>
                    <a:ext uri="{9D8B030D-6E8A-4147-A177-3AD203B41FA5}">
                      <a16:colId xmlns:a16="http://schemas.microsoft.com/office/drawing/2014/main" val="1793473107"/>
                    </a:ext>
                  </a:extLst>
                </a:gridCol>
                <a:gridCol w="2859932">
                  <a:extLst>
                    <a:ext uri="{9D8B030D-6E8A-4147-A177-3AD203B41FA5}">
                      <a16:colId xmlns:a16="http://schemas.microsoft.com/office/drawing/2014/main" val="1153053597"/>
                    </a:ext>
                  </a:extLst>
                </a:gridCol>
                <a:gridCol w="3754876">
                  <a:extLst>
                    <a:ext uri="{9D8B030D-6E8A-4147-A177-3AD203B41FA5}">
                      <a16:colId xmlns:a16="http://schemas.microsoft.com/office/drawing/2014/main" val="1155263175"/>
                    </a:ext>
                  </a:extLst>
                </a:gridCol>
                <a:gridCol w="3394954">
                  <a:extLst>
                    <a:ext uri="{9D8B030D-6E8A-4147-A177-3AD203B41FA5}">
                      <a16:colId xmlns:a16="http://schemas.microsoft.com/office/drawing/2014/main" val="4104819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Screening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Definitive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Confirmatory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55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Rapid?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Yes/typically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 typically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 typically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705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Technology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Immunoassay most 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Mass spectrometry most 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Mass-spectrometry most common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28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Compound or drug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Compounds &amp; their fragments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Compounds/fragments confirmed w/internal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4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Cross-reactivity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Common (variable)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Uncommon/Rare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Uncommon/Rare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3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Utility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Rapid checks</a:t>
                      </a:r>
                    </a:p>
                    <a:p>
                      <a:r>
                        <a:rPr lang="en-US" sz="1800" dirty="0"/>
                        <a:t>Medical vs forensic*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Compliance testing</a:t>
                      </a:r>
                    </a:p>
                    <a:p>
                      <a:r>
                        <a:rPr lang="en-US" sz="1800" dirty="0"/>
                        <a:t>Identifying unknowns</a:t>
                      </a:r>
                    </a:p>
                    <a:p>
                      <a:r>
                        <a:rPr lang="en-US" sz="1800" dirty="0"/>
                        <a:t>Confirm a screen result</a:t>
                      </a:r>
                    </a:p>
                    <a:p>
                      <a:r>
                        <a:rPr lang="en-US" sz="1800" dirty="0"/>
                        <a:t>Medical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Compliance testing</a:t>
                      </a:r>
                    </a:p>
                    <a:p>
                      <a:r>
                        <a:rPr lang="en-US" sz="1800" dirty="0"/>
                        <a:t>Confirm a screen result</a:t>
                      </a:r>
                    </a:p>
                    <a:p>
                      <a:r>
                        <a:rPr lang="en-US" sz="1800" dirty="0"/>
                        <a:t>Medical</a:t>
                      </a:r>
                    </a:p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Forensic &amp; medicolegal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334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Qualitative, presumptive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Qualitative, Semi-quantitative, or</a:t>
                      </a:r>
                    </a:p>
                    <a:p>
                      <a:r>
                        <a:rPr lang="en-US" sz="1800" dirty="0"/>
                        <a:t>Quantitative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Semi-quantitative (medical)</a:t>
                      </a:r>
                    </a:p>
                    <a:p>
                      <a:r>
                        <a:rPr lang="en-US" sz="1800" dirty="0"/>
                        <a:t>Quantitative (forensic)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621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93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Therapeutic &amp; Toxic Drug Testing Are Inherently Different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1825624"/>
            <a:ext cx="5181600" cy="4755377"/>
          </a:xfrm>
        </p:spPr>
        <p:txBody>
          <a:bodyPr>
            <a:normAutofit/>
          </a:bodyPr>
          <a:lstStyle/>
          <a:p>
            <a:r>
              <a:rPr lang="en-US" sz="2400" dirty="0"/>
              <a:t>Clinical drug screening blends detections of purely illicit drugs with licit drugs at risk for misuse</a:t>
            </a:r>
          </a:p>
          <a:p>
            <a:r>
              <a:rPr lang="en-US" sz="2400" dirty="0"/>
              <a:t>Classical UDS used DOT-based cutoffs intended to detect intoxication for FDA approvals (no change in &gt;40 years for most of those tests)</a:t>
            </a:r>
          </a:p>
          <a:p>
            <a:r>
              <a:rPr lang="en-US" sz="2400" dirty="0"/>
              <a:t>Lower-level dosing, with compliance, CAN fail to screen positive</a:t>
            </a:r>
          </a:p>
          <a:p>
            <a:pPr marL="742950" lvl="1" indent="-285750"/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475602"/>
            <a:ext cx="5734700" cy="4882066"/>
            <a:chOff x="685800" y="1524000"/>
            <a:chExt cx="6172200" cy="5105400"/>
          </a:xfrm>
        </p:grpSpPr>
        <p:sp>
          <p:nvSpPr>
            <p:cNvPr id="10" name="Rectangle 9"/>
            <p:cNvSpPr/>
            <p:nvPr/>
          </p:nvSpPr>
          <p:spPr>
            <a:xfrm>
              <a:off x="1219200" y="4191000"/>
              <a:ext cx="56388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Therapeutic  - Effective, Toxicity risk acceptable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219200" y="1524000"/>
              <a:ext cx="0" cy="45720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19200" y="6096000"/>
              <a:ext cx="55626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447800" y="5257800"/>
              <a:ext cx="5355225" cy="869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Sub-Therapeutic – No Effect, Minimal toxicity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25194" y="3470341"/>
              <a:ext cx="5154840" cy="482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Supra-Therapeutic – Potentially Toxic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62481" y="2325109"/>
              <a:ext cx="876036" cy="482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Toxic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63347" y="3568548"/>
              <a:ext cx="1959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Concentration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38371" y="6167735"/>
              <a:ext cx="805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219200" y="2823865"/>
              <a:ext cx="5638800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0" y="658100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Rifai</a:t>
            </a:r>
            <a:r>
              <a:rPr lang="en-US" sz="1600" dirty="0">
                <a:solidFill>
                  <a:schemeClr val="bg1"/>
                </a:solidFill>
              </a:rPr>
              <a:t>, Horvath, </a:t>
            </a:r>
            <a:r>
              <a:rPr lang="en-US" sz="1600" dirty="0" err="1">
                <a:solidFill>
                  <a:schemeClr val="bg1"/>
                </a:solidFill>
              </a:rPr>
              <a:t>Wittwer</a:t>
            </a:r>
            <a:r>
              <a:rPr lang="en-US" sz="1600" dirty="0">
                <a:solidFill>
                  <a:schemeClr val="bg1"/>
                </a:solidFill>
              </a:rPr>
              <a:t>, eds. </a:t>
            </a:r>
            <a:r>
              <a:rPr lang="en-US" sz="1600" i="1" dirty="0" err="1">
                <a:solidFill>
                  <a:schemeClr val="bg1"/>
                </a:solidFill>
              </a:rPr>
              <a:t>Tietz</a:t>
            </a:r>
            <a:r>
              <a:rPr lang="en-US" sz="1600" i="1" dirty="0">
                <a:solidFill>
                  <a:schemeClr val="bg1"/>
                </a:solidFill>
              </a:rPr>
              <a:t> Textbook of Clinical Chemistry &amp; Molecular Diagnostics. </a:t>
            </a:r>
            <a:r>
              <a:rPr lang="en-US" sz="1600" dirty="0">
                <a:solidFill>
                  <a:schemeClr val="bg1"/>
                </a:solidFill>
              </a:rPr>
              <a:t>6</a:t>
            </a:r>
            <a:r>
              <a:rPr lang="en-US" sz="1600" baseline="30000" dirty="0">
                <a:solidFill>
                  <a:schemeClr val="bg1"/>
                </a:solidFill>
              </a:rPr>
              <a:t>th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ed</a:t>
            </a:r>
            <a:r>
              <a:rPr lang="en-US" sz="1600" dirty="0">
                <a:solidFill>
                  <a:schemeClr val="bg1"/>
                </a:solidFill>
              </a:rPr>
              <a:t>, 2018.</a:t>
            </a:r>
          </a:p>
        </p:txBody>
      </p:sp>
    </p:spTree>
    <p:extLst>
      <p:ext uri="{BB962C8B-B14F-4D97-AF65-F5344CB8AC3E}">
        <p14:creationId xmlns:p14="http://schemas.microsoft.com/office/powerpoint/2010/main" val="146320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Cutoffs/Decision Points of Drug Screening Tests – WVUH Core Lab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006957"/>
              </p:ext>
            </p:extLst>
          </p:nvPr>
        </p:nvGraphicFramePr>
        <p:xfrm>
          <a:off x="968315" y="1878485"/>
          <a:ext cx="10255370" cy="4754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53574">
                  <a:extLst>
                    <a:ext uri="{9D8B030D-6E8A-4147-A177-3AD203B41FA5}">
                      <a16:colId xmlns:a16="http://schemas.microsoft.com/office/drawing/2014/main" val="213120607"/>
                    </a:ext>
                  </a:extLst>
                </a:gridCol>
                <a:gridCol w="1852666">
                  <a:extLst>
                    <a:ext uri="{9D8B030D-6E8A-4147-A177-3AD203B41FA5}">
                      <a16:colId xmlns:a16="http://schemas.microsoft.com/office/drawing/2014/main" val="2126963481"/>
                    </a:ext>
                  </a:extLst>
                </a:gridCol>
                <a:gridCol w="2469168">
                  <a:extLst>
                    <a:ext uri="{9D8B030D-6E8A-4147-A177-3AD203B41FA5}">
                      <a16:colId xmlns:a16="http://schemas.microsoft.com/office/drawing/2014/main" val="4246446340"/>
                    </a:ext>
                  </a:extLst>
                </a:gridCol>
                <a:gridCol w="3579962">
                  <a:extLst>
                    <a:ext uri="{9D8B030D-6E8A-4147-A177-3AD203B41FA5}">
                      <a16:colId xmlns:a16="http://schemas.microsoft.com/office/drawing/2014/main" val="1471887289"/>
                    </a:ext>
                  </a:extLst>
                </a:gridCol>
              </a:tblGrid>
              <a:tr h="324533">
                <a:tc>
                  <a:txBody>
                    <a:bodyPr/>
                    <a:lstStyle/>
                    <a:p>
                      <a:r>
                        <a:rPr lang="en-US" sz="2000" dirty="0"/>
                        <a:t>Drug/Class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Decision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Calibrator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 UDS panel Since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750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Amphetamines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500 ng/mL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d-</a:t>
                      </a:r>
                      <a:r>
                        <a:rPr lang="en-US" sz="2000" i="0" dirty="0"/>
                        <a:t>methamphetamine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1970s;</a:t>
                      </a:r>
                      <a:r>
                        <a:rPr lang="en-US" sz="2000" baseline="0" dirty="0"/>
                        <a:t> cutoff updated 2021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69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Barbiturates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200 ng/mL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Secobarbital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1970s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52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Benzodiazepines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200 ng/mL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Oxazepam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1970s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666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Buprenorphine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 ng/mL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Buprenorphine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589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Cannabinoid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50 ng/mL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ymbol" panose="05050102010706020507" pitchFamily="18" charset="2"/>
                        </a:rPr>
                        <a:t>D9-</a:t>
                      </a:r>
                      <a:r>
                        <a:rPr lang="en-US" sz="2000" dirty="0">
                          <a:latin typeface="+mn-lt"/>
                        </a:rPr>
                        <a:t>THC-COOH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1970s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Cocaine metabolite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150 ng/mL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Benzoylecgonine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1970s; cutoff</a:t>
                      </a:r>
                      <a:r>
                        <a:rPr lang="en-US" sz="2000" baseline="0" dirty="0"/>
                        <a:t> updated 2021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11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Fentanyl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 ng/mL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Fentanyl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219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MDMA/Ecstasy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500 ng/mL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MDMA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709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Methadone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300 ng/mL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Methadone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411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Opiates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300 ng/mL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Morphine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1970s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884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Oxycodone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100 ng/mL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Oxycodone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555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0243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586</TotalTime>
  <Words>1921</Words>
  <Application>Microsoft Office PowerPoint</Application>
  <PresentationFormat>Widescreen</PresentationFormat>
  <Paragraphs>309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Calibri Light</vt:lpstr>
      <vt:lpstr>Symbol</vt:lpstr>
      <vt:lpstr>Wingdings</vt:lpstr>
      <vt:lpstr>Retrospect</vt:lpstr>
      <vt:lpstr>Pitfalls of Drug Testing</vt:lpstr>
      <vt:lpstr>Disclosures</vt:lpstr>
      <vt:lpstr>Learning Objectives</vt:lpstr>
      <vt:lpstr>Pre-Questions…for each, is this Truth, Myth, or Somewhere in Between?</vt:lpstr>
      <vt:lpstr>The Ethical Debate of Universal Screening Approaches</vt:lpstr>
      <vt:lpstr>SO: Truth, Myth, or Somewhere in Between?</vt:lpstr>
      <vt:lpstr>Characteristics of Testing Categories</vt:lpstr>
      <vt:lpstr>Therapeutic &amp; Toxic Drug Testing Are Inherently Different</vt:lpstr>
      <vt:lpstr>Cutoffs/Decision Points of Drug Screening Tests – WVUH Core Lab Example</vt:lpstr>
      <vt:lpstr>Case 1: “Is my patient diverting?”</vt:lpstr>
      <vt:lpstr>Cross-Reactivity</vt:lpstr>
      <vt:lpstr>Case 2: “How are so many taking fentanyl?”</vt:lpstr>
      <vt:lpstr>Case 2 findings have been seen elsewhere</vt:lpstr>
      <vt:lpstr>WVUH/Ruby Fentanyl Screen Result Report/Comments, After the Issue Found</vt:lpstr>
      <vt:lpstr>Case 3: “Why was AMP negative?”</vt:lpstr>
      <vt:lpstr>Case 4: “So, What’s New?”</vt:lpstr>
      <vt:lpstr>SO: Truth, Myth, or Somewhere in Between?</vt:lpstr>
      <vt:lpstr>Case 5: “I do not think it means, what you think it means…”</vt:lpstr>
      <vt:lpstr>SO: Truth, Myth, or Somewhere in Between?</vt:lpstr>
      <vt:lpstr>PowerPoint Presentation</vt:lpstr>
      <vt:lpstr>Providers Are Challenged</vt:lpstr>
      <vt:lpstr>Many Testing Labs Are Behind, Too!</vt:lpstr>
      <vt:lpstr>Are We Looking in the Right Place at the Right Time, in the Right Setting, on the Right Patient…?</vt:lpstr>
      <vt:lpstr>What Kind of Evidence is Needed?</vt:lpstr>
      <vt:lpstr>People Can Be Tricky</vt:lpstr>
      <vt:lpstr>Concluding Thoughts</vt:lpstr>
      <vt:lpstr>Thank you! ~ dtacker@hsc.wvu.edu</vt:lpstr>
      <vt:lpstr>Pros &amp; Cons of Immunoassay-Based Drug Tests</vt:lpstr>
      <vt:lpstr>Pros &amp; Cons of Confirmatory/Mass Spectrometry-Based Drug Tests</vt:lpstr>
      <vt:lpstr>QR code for testing links</vt:lpstr>
    </vt:vector>
  </TitlesOfParts>
  <Company>WVUH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Pitfalls of Drug Testing</dc:title>
  <dc:creator>Tacker, Danyel</dc:creator>
  <cp:lastModifiedBy>Kitty P</cp:lastModifiedBy>
  <cp:revision>32</cp:revision>
  <dcterms:created xsi:type="dcterms:W3CDTF">2024-09-17T14:11:54Z</dcterms:created>
  <dcterms:modified xsi:type="dcterms:W3CDTF">2024-10-18T15:54:18Z</dcterms:modified>
</cp:coreProperties>
</file>