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5.jpg" ContentType="image/jpg"/>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2" r:id="rId6"/>
  </p:sldMasterIdLst>
  <p:notesMasterIdLst>
    <p:notesMasterId r:id="rId55"/>
  </p:notesMasterIdLst>
  <p:sldIdLst>
    <p:sldId id="1427" r:id="rId7"/>
    <p:sldId id="1421" r:id="rId8"/>
    <p:sldId id="715" r:id="rId9"/>
    <p:sldId id="1425" r:id="rId10"/>
    <p:sldId id="300" r:id="rId11"/>
    <p:sldId id="305" r:id="rId12"/>
    <p:sldId id="520" r:id="rId13"/>
    <p:sldId id="338" r:id="rId14"/>
    <p:sldId id="326" r:id="rId15"/>
    <p:sldId id="1398" r:id="rId16"/>
    <p:sldId id="262" r:id="rId17"/>
    <p:sldId id="264" r:id="rId18"/>
    <p:sldId id="716" r:id="rId19"/>
    <p:sldId id="302" r:id="rId20"/>
    <p:sldId id="717" r:id="rId21"/>
    <p:sldId id="397" r:id="rId22"/>
    <p:sldId id="1391" r:id="rId23"/>
    <p:sldId id="1390" r:id="rId24"/>
    <p:sldId id="1426" r:id="rId25"/>
    <p:sldId id="1395" r:id="rId26"/>
    <p:sldId id="515" r:id="rId27"/>
    <p:sldId id="524" r:id="rId28"/>
    <p:sldId id="525" r:id="rId29"/>
    <p:sldId id="291" r:id="rId30"/>
    <p:sldId id="453" r:id="rId31"/>
    <p:sldId id="454" r:id="rId32"/>
    <p:sldId id="395" r:id="rId33"/>
    <p:sldId id="285" r:id="rId34"/>
    <p:sldId id="287" r:id="rId35"/>
    <p:sldId id="279" r:id="rId36"/>
    <p:sldId id="319" r:id="rId37"/>
    <p:sldId id="320" r:id="rId38"/>
    <p:sldId id="321" r:id="rId39"/>
    <p:sldId id="1424" r:id="rId40"/>
    <p:sldId id="1411" r:id="rId41"/>
    <p:sldId id="1412" r:id="rId42"/>
    <p:sldId id="1413" r:id="rId43"/>
    <p:sldId id="1399" r:id="rId44"/>
    <p:sldId id="1414" r:id="rId45"/>
    <p:sldId id="282" r:id="rId46"/>
    <p:sldId id="1401" r:id="rId47"/>
    <p:sldId id="1415" r:id="rId48"/>
    <p:sldId id="1416" r:id="rId49"/>
    <p:sldId id="1417" r:id="rId50"/>
    <p:sldId id="1409" r:id="rId51"/>
    <p:sldId id="514" r:id="rId52"/>
    <p:sldId id="1410" r:id="rId53"/>
    <p:sldId id="142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4" autoAdjust="0"/>
    <p:restoredTop sz="79207" autoAdjust="0"/>
  </p:normalViewPr>
  <p:slideViewPr>
    <p:cSldViewPr>
      <p:cViewPr varScale="1">
        <p:scale>
          <a:sx n="93" d="100"/>
          <a:sy n="93" d="100"/>
        </p:scale>
        <p:origin x="2381" y="72"/>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jschrecker\Downloads\New_query_2024_07_23%20(3).csv"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jschrecker\Downloads\New_query_2024_07_23%20(3).csv"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Sheet2!$A$2:$B$51</cx:f>
        <cx:nf>Sheet2!$A$1:$B$1</cx:nf>
        <cx:lvl ptCount="50" name="ZIP">
          <cx:pt idx="0">25508</cx:pt>
          <cx:pt idx="1">25304</cx:pt>
          <cx:pt idx="2">26362</cx:pt>
          <cx:pt idx="3">26743</cx:pt>
          <cx:pt idx="4">26537</cx:pt>
          <cx:pt idx="5">26034</cx:pt>
          <cx:pt idx="6">26415</cx:pt>
          <cx:pt idx="7">25143</cx:pt>
          <cx:pt idx="8">25301</cx:pt>
          <cx:pt idx="9">25276</cx:pt>
          <cx:pt idx="10">26301</cx:pt>
          <cx:pt idx="11">25601</cx:pt>
          <cx:pt idx="12">26155</cx:pt>
          <cx:pt idx="13">26003</cx:pt>
          <cx:pt idx="14">26651</cx:pt>
          <cx:pt idx="15">25313</cx:pt>
          <cx:pt idx="16">24701</cx:pt>
          <cx:pt idx="17">24924</cx:pt>
          <cx:pt idx="18">26456</cx:pt>
          <cx:pt idx="19">26431</cx:pt>
          <cx:pt idx="20">26416</cx:pt>
          <cx:pt idx="21">26847</cx:pt>
          <cx:pt idx="22">26726</cx:pt>
          <cx:pt idx="23">26601</cx:pt>
          <cx:pt idx="24">26554</cx:pt>
          <cx:pt idx="25">26508</cx:pt>
          <cx:pt idx="26">26452</cx:pt>
          <cx:pt idx="27">26451</cx:pt>
          <cx:pt idx="28">26330</cx:pt>
          <cx:pt idx="29">26241</cx:pt>
          <cx:pt idx="30">26201</cx:pt>
          <cx:pt idx="31">26170</cx:pt>
          <cx:pt idx="32">26101</cx:pt>
          <cx:pt idx="33">25951</cx:pt>
          <cx:pt idx="34">25901</cx:pt>
          <cx:pt idx="35">25840</cx:pt>
          <cx:pt idx="36">25801</cx:pt>
          <cx:pt idx="37">25705</cx:pt>
          <cx:pt idx="38">25703</cx:pt>
          <cx:pt idx="39">25701</cx:pt>
          <cx:pt idx="40">25550</cx:pt>
          <cx:pt idx="41">25526</cx:pt>
          <cx:pt idx="42">25507</cx:pt>
          <cx:pt idx="43">25401</cx:pt>
          <cx:pt idx="44">25311</cx:pt>
          <cx:pt idx="45">25302</cx:pt>
          <cx:pt idx="46">25271</cx:pt>
          <cx:pt idx="47">25035</cx:pt>
          <cx:pt idx="48">24901</cx:pt>
          <cx:pt idx="49">24740</cx:pt>
        </cx:lvl>
        <cx:lvl ptCount="50" name="Customer_State">
          <cx:pt idx="0">WV</cx:pt>
          <cx:pt idx="1">WV</cx:pt>
          <cx:pt idx="2">WV</cx:pt>
          <cx:pt idx="3">WV</cx:pt>
          <cx:pt idx="4">WV</cx:pt>
          <cx:pt idx="5">WV</cx:pt>
          <cx:pt idx="6">WV</cx:pt>
          <cx:pt idx="7">WV</cx:pt>
          <cx:pt idx="8">WV</cx:pt>
          <cx:pt idx="9">WV</cx:pt>
          <cx:pt idx="10">WV</cx:pt>
          <cx:pt idx="11">WV</cx:pt>
          <cx:pt idx="12">WV</cx:pt>
          <cx:pt idx="13">WV</cx:pt>
          <cx:pt idx="14">WV</cx:pt>
          <cx:pt idx="15">WV</cx:pt>
          <cx:pt idx="16">WV</cx:pt>
          <cx:pt idx="17">WV</cx:pt>
          <cx:pt idx="18">WV</cx:pt>
          <cx:pt idx="19">WV</cx:pt>
          <cx:pt idx="20">WV</cx:pt>
          <cx:pt idx="21">WV</cx:pt>
          <cx:pt idx="22">WV</cx:pt>
          <cx:pt idx="23">WV</cx:pt>
          <cx:pt idx="24">WV</cx:pt>
          <cx:pt idx="25">WV</cx:pt>
          <cx:pt idx="26">WV</cx:pt>
          <cx:pt idx="27">WV</cx:pt>
          <cx:pt idx="28">WV</cx:pt>
          <cx:pt idx="29">WV</cx:pt>
          <cx:pt idx="30">WV</cx:pt>
          <cx:pt idx="31">WV</cx:pt>
          <cx:pt idx="32">WV</cx:pt>
          <cx:pt idx="33">WV</cx:pt>
          <cx:pt idx="34">WV</cx:pt>
          <cx:pt idx="35">WV</cx:pt>
          <cx:pt idx="36">WV</cx:pt>
          <cx:pt idx="37">WV</cx:pt>
          <cx:pt idx="38">WV</cx:pt>
          <cx:pt idx="39">WV</cx:pt>
          <cx:pt idx="40">WV</cx:pt>
          <cx:pt idx="41">WV</cx:pt>
          <cx:pt idx="42">WV</cx:pt>
          <cx:pt idx="43">WV</cx:pt>
          <cx:pt idx="44">WV</cx:pt>
          <cx:pt idx="45">WV</cx:pt>
          <cx:pt idx="46">WV</cx:pt>
          <cx:pt idx="47">WV</cx:pt>
          <cx:pt idx="48">WV</cx:pt>
          <cx:pt idx="49">WV</cx:pt>
        </cx:lvl>
      </cx:strDim>
      <cx:numDim type="colorVal">
        <cx:f>Sheet2!$C$2:$C$51</cx:f>
        <cx:nf>Sheet2!$C$1</cx:nf>
        <cx:lvl ptCount="50" formatCode="General" name="NPS Detected in last year?">
          <cx:pt idx="0">0</cx:pt>
          <cx:pt idx="1">0</cx:pt>
          <cx:pt idx="2">0</cx:pt>
          <cx:pt idx="3">0</cx:pt>
          <cx:pt idx="4">0</cx:pt>
          <cx:pt idx="5">0</cx:pt>
          <cx:pt idx="6">0</cx:pt>
          <cx:pt idx="7">0</cx:pt>
          <cx:pt idx="8">0</cx:pt>
          <cx:pt idx="9">0</cx:pt>
          <cx:pt idx="10">0</cx:pt>
          <cx:pt idx="11">0</cx:pt>
          <cx:pt idx="12">0</cx:pt>
          <cx:pt idx="13">0</cx:pt>
          <cx:pt idx="14">0</cx:pt>
          <cx:pt idx="15">0</cx:pt>
          <cx:pt idx="16">0</cx:pt>
          <cx:pt idx="17">0</cx:pt>
          <cx:pt idx="18">0</cx:pt>
          <cx:pt idx="19">0</cx:pt>
          <cx:pt idx="20">0</cx:pt>
          <cx:pt idx="21">1</cx:pt>
          <cx:pt idx="22">1</cx:pt>
          <cx:pt idx="23">1</cx:pt>
          <cx:pt idx="24">1</cx:pt>
          <cx:pt idx="25">1</cx:pt>
          <cx:pt idx="26">1</cx:pt>
          <cx:pt idx="27">1</cx:pt>
          <cx:pt idx="28">1</cx:pt>
          <cx:pt idx="29">1</cx:pt>
          <cx:pt idx="30">1</cx:pt>
          <cx:pt idx="31">1</cx:pt>
          <cx:pt idx="32">1</cx:pt>
          <cx:pt idx="33">1</cx:pt>
          <cx:pt idx="34">1</cx:pt>
          <cx:pt idx="35">1</cx:pt>
          <cx:pt idx="36">1</cx:pt>
          <cx:pt idx="37">1</cx:pt>
          <cx:pt idx="38">1</cx:pt>
          <cx:pt idx="39">1</cx:pt>
          <cx:pt idx="40">1</cx:pt>
          <cx:pt idx="41">1</cx:pt>
          <cx:pt idx="42">1</cx:pt>
          <cx:pt idx="43">1</cx:pt>
          <cx:pt idx="44">1</cx:pt>
          <cx:pt idx="45">1</cx:pt>
          <cx:pt idx="46">1</cx:pt>
          <cx:pt idx="47">1</cx:pt>
          <cx:pt idx="48">1</cx:pt>
          <cx:pt idx="49">1</cx:pt>
        </cx:lvl>
      </cx:numDim>
    </cx:data>
  </cx:chartData>
  <cx:chart>
    <cx:title pos="t" align="ctr" overlay="0">
      <cx:tx>
        <cx:rich>
          <a:bodyPr spcFirstLastPara="1" vertOverflow="ellipsis" horzOverflow="overflow" wrap="square" lIns="0" tIns="0" rIns="0" bIns="0" anchor="ctr" anchorCtr="1"/>
          <a:lstStyle/>
          <a:p>
            <a:pPr algn="ctr" rtl="0">
              <a:defRPr/>
            </a:pPr>
            <a:r>
              <a:rPr lang="en-US" sz="1400" b="0" i="0" u="none" strike="noStrike" baseline="0" dirty="0">
                <a:solidFill>
                  <a:sysClr val="windowText" lastClr="000000">
                    <a:lumMod val="65000"/>
                    <a:lumOff val="35000"/>
                  </a:sysClr>
                </a:solidFill>
                <a:latin typeface="Aptos Narrow" panose="02110004020202020204"/>
              </a:rPr>
              <a:t>NPS Detection by County</a:t>
            </a:r>
          </a:p>
          <a:p>
            <a:pPr algn="ctr" rtl="0">
              <a:defRPr/>
            </a:pPr>
            <a:r>
              <a:rPr lang="en-US" sz="1400" b="0" i="0" u="none" strike="noStrike" baseline="0" dirty="0">
                <a:solidFill>
                  <a:sysClr val="windowText" lastClr="000000">
                    <a:lumMod val="65000"/>
                    <a:lumOff val="35000"/>
                  </a:sysClr>
                </a:solidFill>
                <a:latin typeface="Aptos Narrow" panose="02110004020202020204"/>
              </a:rPr>
              <a:t>West Virginia - Rolling Year</a:t>
            </a:r>
          </a:p>
        </cx:rich>
      </cx:tx>
    </cx:title>
    <cx:plotArea>
      <cx:plotAreaRegion>
        <cx:series layoutId="regionMap" uniqueId="{DC5DCAE9-7DF3-4E8C-A803-70D79329A143}" formatIdx="1">
          <cx:tx>
            <cx:txData>
              <cx:f>Sheet2!$C$1</cx:f>
              <cx:v>NPS Detected in last year?</cx:v>
            </cx:txData>
          </cx:tx>
          <cx:dataId val="0"/>
          <cx:layoutPr>
            <cx:geography cultureLanguage="en-US" cultureRegion="US" attribution="Powered by Bing">
              <cx:geoCache provider="{E9337A44-BEBE-4D9F-B70C-5C5E7DAFC167}">
                <cx:binary>3F1Zc9s6sv4rqTxf+gAgCIBTc+YBJLVYtizbSZzkhSU7Cvd956+/Ta2xkpzxkT1Vo1GlKmVJkFr9
sbevG+A/n9p/PIWrZf6ujcK4+MdT++d7tyzTf/zxR/HkrqJlcRF5T3lSJN/Li6ck+iP5/t17Wv3x
LV82Xuz8QRCmfzy5y7xcte//9U/4NGeVXCVPy9JL4ttqlXd3q6IKy+IvXvvlS++W3yIvNr2izL2n
Ev/5/uHT+3dpUpTL0Ei+rf58TzQd4ffvVnHpld2HLoWnDi+/f/fH8af+JMG7EIQsq+GzVH6hc4q4
jtX378IkdrbPKwJfYKohwrGmrx9i943zZbQT4v/eDbL9RpC1GMtv3/JVUcBvWv+/FX6z7tnv3PzM
Z0+RP9+Plt2qLFfvjKSKy+79u6fh/0GzDij5z/cfY69cfXt3Xy7LVfFLJYUASAhq+vP9zTJ4N/HC
8P07r0jWn5d3G31+vF8r7Y/nEP7rn0dPgBqPnvkB5WOd/7uXXgCyhvYqfwOQNQ0wphytH3D1PMOa
XCDMiYbQFmttB+oOa5DlJKz3654B+2usrxJnGZ+E9FpTB6QNd5lGy7gGsFfngjbDHO2U/lq09QuV
Y4x0hPaW+wxtsGzOENFUeMfw4Lsv3qI9yHIK2od1L0B7Aa63WMZlcQriG20dEL8v310v8w5cwHnY
NuMU3O1v/ObfdOCANiE6RuoWbUDzR7S5foEohX90i/axbQ+ynIT2ft0L0L724lW+DE/Ceq2rA9bz
VfPOyFer4GzAphp5O7CRSnQudo4aIsSPYAt0QfnwBoz3pr+5ynamDbKcBPZ+3QvAvlo13mlmvdbU
AeqHVVEm8bngrKmIvhXOAoxaVbGgfI/jM5zxhSaYrhGCf+3CB1lOwfmw7gU4z5bxsnGXpxj1RlcH
pCFk5+FZoQ2p1Bvm4EQQwVRGNmgep2f4ghDCkc7Yr9EeZDkF7cO6F6B9vcqfVvkpYG9UdQBbhtXq
u7cKv52LZQ/IvJVl6xcEqVzFGviKI5NGVBO6gGC9fuy/cee6QYhTQB6E36x7Ach3XvnkeifVWxsl
HVCeLPPcK/6bkvC/Lh6faWdbdf+YoT17/e9W2eKCUaJxgcnGnx8laRC3GYarAur6Dfj77HAD/hAI
333ycseLveXzK/G5WL+uuY+WP1uyqcX+WjXnkVRDTNnbzGtLKIi/jAmssgP5cWSsjBCmUqHv0Nha
6SDEKVZ6WPcLdJ49BazI6wIvKOlgpecXeCEG7q3jlTBTdIEGRkTVtrUToPkMZjBLgQcCjG3Mlh2h
PchyCtqHdc+g/TUvcuN6ySlhd6OoA9QP7moVAnN5NlFXU/fMxCuBVnWoizjDOt4CeeR/oUjmiDMO
VOjePz+vm0CWk4Der3sB0AtgSqHeOQnrta4OWM8A5yZJzifDonjPS7wea8IFkB14i+XPNbJOdRWj
bSjW995kl2iBLCdhvV/3Aqxfk2itdXXAerGK4+IxyZOzMWykvlWhDB4cmEykAmO5MdyfPbimIS6E
2BbSx/GagSwngb1f9wKwJ8v4KXkKTjLsta4OYBsu+IhVfi5Qa/jtiE5xQQmQ1hir+xz5WbDGF4Lo
KofE7ChKD0KcgvFh3Qswfk1OtlbSAeO5V56PMUPi+mY8CGTdVNd0umMvj40ZXzCVYI2p2zbW3osc
ku+TeJDhN2wukP8w0GtdHYA+v+RbI3yfA782TosLrjMw6C3pNRRvR/asqoIwSrc527HrHmQ5yaz3
616A9l2yjE+iQzaaOmB9n65i4M/OxXEzqr6ZWUOHSqeMYiE2jvsYaHRBBDAjFG1f/zkhU08y6+E3
vNisN3TVidn3Wlk/YO16kJKdUeuCvaETB4JTqJRQ9ee8G+psPPQtNpfB/vra5d17L/wj7fbDZMuv
yS2gYf6G934VzMfuO1zmQfFY5WdTUg/Z0y45er37VjVGdKYd+Ooj9w1QUwqN6V+X1IMsJ7nv/boX
uO/XZGVrXR2M+gyDNXu71IxfCBUay7uREv04NYMJIoQJ0nbdiz1zs0vNQJaT0N6vewHap08QrTV1
wHr9QWcTqrH2htwJo6ALaEPtffQzo0YXQtOwqqJ9Frhz3iDEKfiy/boX4PuwKvvVaUMkax0dAB6G
SGBiqPTi/6oO1TMd/Gryk+pkX/S83oFjjqHlpG2JMID0CGtMgVsBZnHjwPfTiFvIB1lOgfyw7tnP
/TX5vYD5TTeJy+VJAyUbdR1gl9VTsOrOZyiQaW8ZrqG5yDhU2OvHEQMOHUhBgTcVx46bgQynoHxY
9wKU596Tm4SnYTx80Y8drfsqilb5eZk15EL7ouf1Zk0JTA7BOO8G6ONIjS84tOo1ths2Ofbkgyyn
AH5Y9wLAX5eXga4ONn1+eRmj2l7pr0Ubaush76LQu1o/fi66oO9FENN/Q5kNspyC9mHdC9A2E5j+
9745JxEpG20d8F4PM8Dg//kMBgL18YZ4YyqgKc0gDTiK1tDG1rgmtkAfk+CDEKcBvVv3AqDlMn9M
qpOGxDZKOsC8cL3QS1PvXLJwTX+7WM0vGIwDMWhS/tqFQ6zmkJhpaJ/376osEOIUkAfhN+teAPI2
wJ7Szdoo6QDyxIvPiSWDLV9vx57oOoHxXrplR3722zDaK2BK8DAw9nwgAWQ5BWmIBS9H+mNauCda
81pVB6CHxNtdxvEZOW0A503BVvVhXOxXQRqmTzCBqpvy30xzM5DlJLD3615g1uMcduOcYtSDdD8m
ZIsVNKjPihZlnLxhgIYuNVTGO9rzyLC5uICmFyICNtutHz/FaZDlJKz3616A9au24wy6Olj2bNUV
Z9TWWhN9v+kv/M2NVzDTqzEdtlbBoN3wWFehP2ygRTBTBj6c61uof0IaZDkJ6f26FyAt82V76kzZ
WlcHpO+r8pyCtTZM2L8N0jA9qOmwT078NlgPvhu897aV/RPSIMtJSO/XvQBpoDOhJjrJga9VdQB6
tPTyCDi3s0m9+ZtNBKvDkJEK+6pgRHDzOCqzyAWFpFwju72z+7ixy8BBllOg1vbrXgC1sXxchSfx
4MPX/Oi9JxUcIhA7Z2XXb7ctXr+AYTHYO6v92oNDXgbsuAqBdVuH7R3Krumx397+Gz/zu471ft0L
wL5OIGt24BCDkzbasaO98ddJDrvsy6Q5m22VwP+8WdW13nylQyfzNzvjYfssggsC5sA3If3YugdZ
TrHuw7oXAP6qEYW1sg6ufE2WXXvh9yT/di7uHDaqvxng0LZGMEMGdPgG0LXze5ajwYSCDidfbN39
MaEyyHIK4Id1LwB8DLvZ48fcO3F35VpdB8jXu6/PaSiFgTm+Xaa2nlFg5KjsgvYWgbpMwKauzYWw
r+13rhyEOAXoQfjNuhcA/SrLXmvpALNcE+ppkp9NmsYIfTO7hioapv6BBT3Mhv7IhkPkFoNdDwXa
jnHZhOgd3CDLSXDv170A7rtl/C0JU/eknHytrAPcVhjArMK5uHCG386FQ8yGdJvqO8YEiqsfoYZz
qqB8gQNtwD7Wj5+SNJDlJKj3614A9QPstToJ5rWiDjAvYKJwdV7kmSbom7lvcQFNLOhX8p+b1hgD
FQ5V+K/d9yDEKSAf1r0A5NccRrZW0gHn7Uf9N+2Of6aAX80eaeLtjJrD7D9swEPiYLRHRg0NBMY4
vGv9OGZUBllOw3u37tnP/fXs0d0yXHnOSe57o6sD3nL1FISr7lz8twa9xbdKyQQ0K+FQIhhQOHLc
5ALaHZCVsW0xdpx7D0KchPF+3Qswvl4Wp5FmGxUdEF4k0Mt8tzvV7GyA5oce8mtHUYA6Q1BKEdiL
ubPZZzZNhjMVYN5za/I/HTsH3NRJI6SHdS/A+1XUGVyhB8DPjzoDRb1hAg5cOPSmd1Nk8MFHYFMg
WWC3x8HBP0vAB1lOMu79uv802OtftDs89AzB1t6upzmQ4pwARXKMMr7QhSDQzty68OPcWwMhTkJ5
v+4FKC+qMl5Gp2Tfg3jPTRqOLHqCDX9n475hb/vbxWkVNvNobFdnHVNlBOosoRMstkMKe1eyLakh
6p40pHBY9wKsH5bdidsx15o6eG9jla++nc2JCbDHaq/u14ZpaGZCxkX0HSV6ZNMcDoSGHXrDmaKb
ML7/4h3OIMtJNr1f9wKc5QrqYEiYT7LqtbIOUG/3eZwTJQqbh/dqfy3ewzZr2CPJdngf2zXMg8Og
GUwIb/H+KQ0HWU7Ce7/uBXhfLp+CUxPxta4OcN956TlVWkB4vJ0Hh0O8sbobKdTXU1k/NDuAKcMc
hod3o0nH3S0NZDkJ6f26FyD9msn/ta4OSEMu78HAwzmdBQwDn29WWPMLFbbrgJveTioc19f4Auka
x2K3f+s4ORtkOQXuw7oXwP2aU0MHVR3QXuQeHKDwH5xU+P3h/vsbKJjLcmmtb7vww/n+f/3q7sYA
R0t/O5m0qZKm3/58r1HoXcKpkXCkDYdMFTZ5AML7mzsMn7f9kF1PY30G2L9ZD4eul3++V6BBMhDm
0BklcFIwxAZwQg2cLLR5SWA4dEOocOXAOVrD0acxtJlcuFmEDjkgVPjwErgZDt2V9++KpNq+NJDw
sIFs4OGHgy7398RYJGHnJPFeTdu/38VVtCZNCvjgYSol3bzv8NNVBMUFcAZwmMBwilD6tLyDWRV4
O/6/RPc6zpHvTUsnvNcLJZUEt4bdpF+YXY59Fpm2Vo+z4HMRexbcIqPhuSc7TqWgfiebPJoGCXUs
1NWzECWffdjbLLuaG7kmYoPx9IrpTmlmishkoinj1Ocz7n/p6+aOEHfhUHJFVL7IlcggCjMiEnh3
dvSB9fO+c8coqswW21JN9BvM7tLOrDn/pkftxCnCj02ijLCfzOpKlyW6sxVkKfqj27pm7D6mjTZB
tmK5wpd6VJh5XV2xoBr1rWp4emT0zWcRU6MW8civPqsdvC0v2nkWcSLrgo0KVgmZFt48VhTp1/lt
0nJL7WszUZob1CHQk9dcRYGjSJX6N61XXoc0/dRlbE5R/En1imlYlVcNTkzkObH0G3+KGs1MPM1I
9UT6AbrWK3pF1WJc6dQImrkTaVeimXs0u9Zydyx8H094gx0DK64pSCR7+B01zmUR5kbgpVeoSTvZ
6oXh5LrpZJUVJGLMXWpwF8ukfBBpK7uytBzblxjFkoSxhdNuVvpTLOJU0upTUWKjKRrZEM/EEZnW
QTTRuG+pXn1Zxmimc9+kWfYg+uLBS0QoeyFAa2FvOTj80jQ93EoFqYua4kXM0C3OPuHkMabIdFj6
1NXd1Iv0xMjs3NQduvBwa9WVA7g2I0rTRcy9y6RURm5ePpasCCVVlFHRPER+aPrwp5OLm6jFc2S3
oMBwRJVVJfhjXwSXjauPWtsdEfepy9oxK8iqwpqZ8nZKfDTxqtziVTN2gt706JJ1+igq81s3zz/n
fj4GrUxD/xrBSt9NRp5fyVTMC8Yk6Yh0bU2iLOlk5jUfG+QaLnosBLy1s2XnVfO+cWXlNxbOulGJ
eokTRbpRZAnbflRaQyhsFPapKYrEjHJs2DX52mruRC/VSUy6r0GTTKo2k4HoZZqtiiy2/LC1MrU3
cFlqU0ck81JJI4N5+aTzSstDxUc3dmdINGYo+A1lnhXSbuH3YSX10l0l3JnroW4UrZ4bDaIjkSmW
GoCUqXZVsMagruNK7JE73dYXpGGWFkZThXS+ofrR9zSyE6lQNZU6DW4KjeTT3rmK3WCBgvCDG9cG
rui1ViR3Huqmme99hcPUxnrR1gvaZCPROGatIquJFKPLJ5645J5yq+mBI8O6HWE7MKPwM83tK5y5
V1oXWyhTZVQ0I1+tJE1FMtIrRerO1GZ2YaT5dy+io6TnZpDmVtQnhobyeZwmU1T0Y+SFH+Igbyd6
3Hhm6MaPbhLJtUPfBp5nfvIpSbscmg/b2wft//zXhySCf+s70RyefP7n4UY1Q5DY37XmKAJt7k70
m/D0ly++LHapcLQe7E3kcOQmxAv017FLg2NEdmnwNgD8vH4bu6DjC7cvgY3MwEdgOHGCwUdvYxe8
pFOVQBiCuT4ITwTC2i52QV0LU7xwvhicUUFVVYNVu9gF3Sg+ZEkC6EwYAIPTCXdqeYYJ3N/pV7Fr
mDV5HrsG0cnQ9NDXURuE+DF2dQlp1C4sgmnokSlxq0eaOKYrCll65D5JhdU4WFIcm0WQyxh5ste9
T6Jc1pFi2aI2SKhLzyvNjpcf2564Ugk7Q+TpY8HSO48lH4s6N9ISm0GzUOljH6NJ0Dw5vL7KBLK0
WgP3aufXovGkSPyRVtDPtHRl7hcmV8Sl72bziIvbmuQyCcQss4NC6rVynYTFFJe6bER6FZSlWRFn
XLat5QSr3qvHqM3v9c63AkFvkjYxWFRORMoN38vMPG7NTo8+CdoYUYmMConbKuAWj/HEAb8dUXfS
xtkistE4TYIx+BvZFr4ZlmIS6unH1I1k2XkyxQsnSSBw3AZirgRWnTZTzqq5xvKrUqPXCXOMWART
31MvWccmQdBbKfHAoPNZWoPa9Mpwxfc47qc0jq57zGSlp9Il8UiJIyODvMDhTJeOH5ksRlOeCYvC
G1KfjHTRf/QC4UrV90PDzrnheFEyiXRmBllEJHeVmU6zKc19y44qy3MLyRxiNHa0AB8jG6+TXl5I
GiuSZ6rRRpERFJGMIzbDai5DTgyntY2wrkaF7k5Yh8Z2FZtdUsgqFqMi0a+DtDErz5W0/pDEYiKY
O4lQNkVtKz2HwT3DIFKT0iA1GmeMjxIUya67DOxq5OSN6eX1pIvzKfMZ5BqaSSCO4/gqYqVha77V
EDeWKbmtWCtD+pVFXDZdbOA+h197g51ykWi2dPE0wIHkZfDJ6arObGr9g8DzJPIaGVT3belYboKX
Wt/dNNqD7YWjkpV3JfbHHr5TKnD0XWvB8ViyiFILqlEr7pep7jgySBXT5V+DnlnY/x73kaxxPEmC
9pKJXLoOXDxw6zUlfGR47mDbyqLUaKtYMv4klF5GFD6OsMvKVk2iBLM25CZ2gjENyEiIyHQzd9EG
8aiEaBRnl003T3ExjYl206h3WfVQpsrXjF/2oSPbvrJCkMhpb4RDJlyvpZ3a46z63BAbUpHeKN3A
COpqEjWukUEO5qe5oXn6mMQfiQikUmSTTrGlZ1+nNcQRp4m/pmVo2hAIYpcnsmeT0Pcl7adCe1JK
LKuQSqevAQPFTEU37ntVGEUafyKRv+KKK4M++2ZremNkft2ZJcpHOYCrdLURpeW1K4KvQgtBW1/y
KB6JqpCtH/lS8QlEM0+zSvebsMUHhxGp6Z0RMBDK/9A4n0jtG5HejzPSmwlVrI484JypsiuiEeRp
l4AuUV0Z++4HRSvjRa6WkB8zswhtWWfxLBCRwUl2q6kqWPyiYZGEQ74MUkammtdjGyEzEHjs6soV
t9VbHqn3KatHrEbTSgmL/+kIyIFzg0PvVNitDYNoQMf8RfWmwe6R4wj40/pDBFSHY1ngjm5wysOm
DjtEQKjbENRM0IXFOhzKcIiA4gJDiBvOuIZ6UkAsPERAeInD0U2wV2m4A4UK5eDfiIBryY8i4CA6
gy+CryKwXf15BCz8xoPSTvjT1o5MzZN2GWUG4VZaSqFK75rP+Rw7Mn7kljaPH8AVZPUHddRYfi3J
JTEUqU3Km0ISI1n6C3VUzLnV3ShWlEk2DREshE+qvRHnUvhmPclnVTKKfAgtZlrM9EjqXPJIpvSG
4FH8oBhpb+oG1BTiC1GeRBTJaDA5ZdI00lc5WNCofWhLucLlyn98SrsnL5ONP298Lvv6u8Yu/SQz
gDcfl/33IhupWQYWDfnfl74zUCXr+Jvi2EsVp9hq1BKi9zjmBgHHuVRTHBleakb3GlR8U1GiR82j
rvG/nBlurmsKpwRC+3C4OP7SLg59zF1m+NP6H+wCus4UXt+YBVjUD3bB4Zh/OAeKQOo4XOH7zFBc
DLdRAqYDtnrA/QAGk9llhmAXcJ2CXRAgIlQCsv4Nu4A08KfMEETDwMCCmUFDlR5lhnGnBZ1fcH/K
rpulLl3IBySeJV+L2+JjMq5n7WMlLNts7/xRd31TTlNbQm7WOzJBRgo1idXGsggga5OomQQWVIF3
RS8h0NT9zAVDiI1i1klmqLMaiqy5J0x/Wo5Ks4EC2fRjo72yx913VZeskyUxg4lqOpZiKbfJ1aJS
ZS/r+0couSbptB+1U3QpxpqsZPNgXyeymLOvtckas4jH2RITKcbKfWvykXZlMLnQx42ZWrrhXXnj
cNbPdPgdH1QTWJLyiqS64S7gQyzbcm7UaWq26rfWZEY2zr7G4QddyM7KzfCqHwVWOymMTOahoVaW
2kgRSf+STfw7YraNwT4qxHCvy0C6t8Li35KZbl4KYCCs1jJSg4z1CAImHntzbHbX0Tysxi218srQ
nnxl2daytqUN9axnfg0h+LNk4vgxYOCxhSucUdvRcV8DudLp90ENZbuih8CjJB913/+Cb6tU5qWM
mOETq82s2rvxP/VGb2S1EagyyW+Q2ZitQc1o7NwCrWAAr8PNJp92umwv4U/zSzGtW4telZ5R9xYk
dk8sM92JOyGlpS6JJCaR8diVvoznsQXOaXzvGFZhtpZq+PL+FnImU5O397mRy+YKmUimRmw5H7AR
XnazatJJIiszl/g6NuIxp6O8vyXgrPJsVPTf4WjOsQeOjLLLrv5eg3Or/bmbyaR7CqT3iOBeq00J
cAfeyAOvWMP3K5MQPCUHj4mVJ/6lABdqJL1pG9EDxqOE3sRA2HRQUtc5lmzkX8bG9+RBWZTX38Nx
2hjc1BpZQDEw09uxp40RtlovkE4xs3OD04UyaozKgGsMrgrIIG0VmJNRnIyQOoU3AA0JZcINuuu/
1XysQ/5sW3FxmYg5vseL0GhkuYrHqZnImW9oqgz+B9KNZ6T7jxkD3Odp2Br3e1/6AATvT3cRGnzq
duWOG4ZymMCkFhw/gofJ6+Eg150XJbDnGZw2HW6lQYEaPnjR4SR+KPeB+oVTnVUBW+oPXpQPiQdM
7kJlhcDnQ8H+N7woDCT85EUZtDWoxuE2h8OdHICF/rG+djrahLHvuNMi4tUsETEgHxMI/GoXUTOk
JRRUut9HdyoH5idyQom8FjgZhMFpurkC5Ztd8VFe6lDQCgwUjxrqnzxRhkMa60jVq/RklrRaNqqg
yA2MNnC1aWH3PB9VfgX+Q1NowySMrIeapIHGzFrvAlNLgQHObHoJFWpVy7xzculEwvmI40KHbFrL
bcgh/M9603zCkF8zSe2i+9iXdW/AT+pGXq0gs6R+dQs398CX0AuBUrCNi8YqbSWsjV6xszuty7wr
WIJTM0e8hpxHufXsFIp7t/WbSa5myXUPdR0Yjooe+jyvZ76Kug922qmjLi/cBdELlkm9H355GAeF
RSLmmR72wxF0IupYuk0X3Tuupo2I2qaGX8DLHGV4pmPvYxIkmnREWV8L2o1EHZaGkqHEdOqkdmTh
0fI+ADp9YSdYvbVhSqyVCcspOIuugl8cQi1n6pWtS8FrapG0Br/RZaEJMgemWpTUoAlkcESB5M5u
1YcqCNIJ9twrTjsyxpV744i+Lk3SIRqavHaJQbWGyjh0enCsSg4uvogZZJqsL6UNJIXexOVHWnQQ
J1Ovx5YCzIcBbQI1Am491gAPrbrqBZmUPvri+UQzK/gtVmCXn+y4Q5d6k3/sgo4aeofir3njd5fY
TbmMOuGaENGBcy41M/Qd566gsRpDNyAJr4UfZfMwdiFn1cPI5TKNEnbjVAVbBKpim4rL6y92bpPb
Lkt8S3NYe9X16aokqtPJuIMy2c48Z9E3fnHZQhzKfaYa0Jlpr0IW2DLEzDarWLFvsVp+dqC7bmgl
D6Yuy21n1pQorG9b3UmyZe44xVfUZNV3z6/xLYtSbeY7mXofMOqbihZXV1pRZMwo6whU1qRRfl0R
9LVpaTVXUqJYpEEr4FO+8qZJCiPS4mxa+7SCvFlFN13IcQGMcie+CMetPvRKlRh+bYcWy+ywMvqo
qqIJopXmj2yWxKERxk3z1XX6BJm4q7zUKpSsaGXgQwzpAWVL42VkDWd3ots6AS4/QC66SjOdA6uC
O/u2Tsmi0fCXvtC/oLySObS8rZyjKJ3ozINsg3I3y8d1AVcMcgh70Iba2E5XiFR2J30eplYO7beJ
Fta1uHGhRSJjXXiG7zIyccDn3MEnOJKrhTsvMm8GkbOZtjiOCriYqdsalVM05LrQi94ZC7vNHaPK
0y+Rp6TVXV52HEQqRr5S2Yu6ihOIv0F63dVqbRY1a0cV0scdVd0p8Fd1dkt6IqJJZeNIN0TV+bNA
RX5gecAPhLJFiXZdaKptcTVxp25kYytLywZ4EUUxccrEA82jTpNlP4sRVyZOWbjjQADPYTOijDS7
q6WOumYUU98DziMMPrea2pmRnzUz4fERjUuolewOV1IUNJBB7mu3wF4HVsqCWrLGjQxRB9Twsyi7
9AMVmISqSsc1LSCNwZFz3dRaAxrw+/5DFiJtqpUiv25RqXwCDt6twlmFAgfY9iINgcdKhNUqajTy
0xnr2s/EbpmZ5AWZtr3dQwugSGehhpJrHKqZJzWqtLnMkowgU6ugLJ4GrBbgqfLsVtVz9YPQhGsw
lgrT1bDbGF3ad2NbsRNu6GEQfOl9HVLnljcz2EcElElefw0D4HTcunJbCbdNz0dEYxhYoXoe9k73
vXL7Gl7lfORqDg0l91JII+3iidqQrTHu6pB+shgDFYeqqR110GxK7PzKC6uvEFjYqCnDehL3WQNW
aifAXZVp00AXMYK7L5IYoo0F5HFxRSNbH9UOvgdKUkxUJUIzD/HUyGPhj0OuRNLt80mRCiThjhlA
pPGkM3Cs1BOSA3eJOg5NHD1wp6yhrQWkOJqxsoHqOMmBTUwRuao41mcttLOsloR3NoNqlRcOHzep
Xghp5973yuuqBBqngkrgmajR4Do0dZVk00zHEdQWTpCZqFUXOU4MJWlJZ2hgotdu6nhzD7XCCMIU
omwf6KZGPHzZlZk9aqpsBvRnZqG+Lb5pSd4aTpRCeR+G6VWpqo7sK+pO815/FHoJnKyWf8t0p7Kq
oHmMIlpZCHfYqioINzh3pyIvnEnVhKoZ2WJeY/uuLGJ1rkYklqKqtduGetEoV4q50/l3FSqU28b1
Fy3o9dJuNQLWGM4dHkFVwwIdQqPnaEiyoaGq9UVu0kCHXqhWV6WR07b7SIMOmsgV6BWYQyBeL3u/
7KrrrkBOYhGInDm0WVtoTJVI7aCFRZukQxaLRY8s19bT/j7ykK58bgrSdqbHuYB2n1YQA9VBzHvZ
BjgMqcVLjLtJhp37IEigo9nXPaQyRRDSeR1gKIESOItZEt/3EyDd8mjVJbiFHmDVZzckIdB+Tf28
f1DTqn2IEtRe8tLHsyqLi3HWKU1p1BFvmYG7oL5ELGjA9Ycx6KB2y0kXod7CEXhMEShs2flApEBV
7F/WSIdSEKro6E70lXcZIWjvQj/Fgs06zagjwvmWkUoZF2WjLYpOZKNGZHik5qUfyygG9xpkKigo
6IJ25CLH+UQ7OzW5H5UyT4MCko5IpRMv72ltol6D3D+pMJQaTO0bmdBUneVpFblWSXJgcKHzWUF9
CJELQScDYpsUHTTPjYJX0DgJQveyK3DsmL0o6mqK3K6ahW6gTJUsY5D42aiCYhm2F95gTQEePCn7
zBsFWqZbidD73HTVCvh9J0NfCs13sdn6yL8Vbp7d+brfQCLJOs9IgGkbF57djnKB2KTHLpSSWdDW
SKIu54XkeVc+hDCoAxSwjq8iX0SaDAH8z73q/T93Z9YbN7Jl619EgAzO9zGCc87KQSm9EJIskUEG
55m//q6sc92e+p6DAvqhUYDLLttKJZ0kI/Ze61ubmmd0uq/28dBQvvbDQq1yUvF6HrOuUscg4dI0
Uol3iavOUrHXFiNLHhVQI1iBrHOocU1+juM0Y0ktx5ANBtXKvXrRyhGXC/wW3vb9HYv36qr4kDaV
rbxrZp7jxtahIuOMxg0VubzM1G7z1J36AZREO+iE9b2x1ugI0+JQNp2lMCNPB7fX012tT7VnTwVo
gcHUQyO16oWVqqWfYPQPudvppfC10mhdGyctgibdjI4oteXbHFvpq42a+0oWw9zEWloajAO/2HYy
SjMnTpTE3hWYvcHIYt77Qu2elxhNpJHomiekNWFk1uWwJQu8iS7LjBe11saJdVYNIxcPUsVeQuyd
yJblk0hxwvqGK29YT3nEJ0lxl0Yz7uOYd1DC28KMPanhqQVVfSU06YvWW8pefRqUSnV1YyrRAJu5
m2sQ+O0Zzo4+j+NmNcdpv3QJJBYTPl1WTjPL9JxAfanTt6WZYJWTqtI8hVe9QWsFpnBDxp4V1cyp
GveNKxmp4cGrMb+RksxbYBvr3mrW+lxPiqkzrOfZV9Ur3cUuZXFPFFkkjr5kdlQtSRxxU8iRXMeN
Z+J63chNYpzUtZ/gpMNzJquMN1h1iULZrd2lNBXU/jIsdD0eWGX+5WAIeAWTUet+JqQynGXU4rUt
pkvVCtWT5Nbt6yY78KSF4pAV4z4zTbLBIjE6uAFxs5gjQcGClU/NW85SqandvMgMd9GUooJBskA7
KDrc662WbWqOGkXArkIB1YuPNDf0NTBFOrm8GYyvEUNJvhnFnFqsFva8GwmZIfm2WuX91dT+D7jk
H/P/+eGZ7/hHW3XVV/+ref5XZ/rjq/zP6oFXdb9/0eNo/uur/pcY7iZGFxmyhrZYNhTz39sNPz/f
579k1d9f/11WlR/uAJRaxLoxAgtPqP4hCDwmpsCM1x4Tkf56wPEPWRWgOSx6KK3o1n8TBDC1+CHD
4oDRUP5dWIw8xg3+bjfg0DHdAY9jhYVv4fh+FgTkbk4bWKV5aBd3CyU6N65xbONaXyoHm/5RUtKX
LLbQVQ3wBlEGU7T+WHpmZvO3hRRuVwyxl08xTLvGhUcbiLUIh1V3a1na9sT22zo+F3bDlkz3y6xh
MtZWhSTeolTubNr+WPVuvXKaq+mm0L8kKXuWtMLVtNXpUz1KZHJcE9mb4mrTzYZf6ORZygcnJ0nq
opF1zaSa0avOH6JX9xO/xc0OcgEUQ0najnbiJOWrJUWKgbu9Lbbt2J6JhQY0f13S1hk02V3NbxkE
uUERu3gp3MVSqJSsVKBTU4B26SBp8j4BB5DA9SMM19Be0tO3dDUyHAV/TsqDJSfnTBmDuHkpR9jo
EFAsqWcZpLl8PmZatSeNTEc5YZp4Ta1Ll5ozg1aC3fMwE8Pt0IjFQ8yaeV+iRVttX9ToUHNlA6M+
yYct8EEvJdFiOWD5gkGr74u1gtsBAoZe/jDqaHY026vy/TSjRkXf2bW5oKXZbTTJ3nT9oWpmD0SE
U5jiKam0TY1yoJVGf+pGJpJdlcaXJS5RN7c5BWrQ0LnNz0quM7vmUZ3uk6amyRR/wVPzzdLmqPK1
raXC+Umawhs4gWej+4t6jzln0ixRPHzynUBhkPPyqOjNfem6AycEilG6H0wSpXJ/0eTxZs7rrsw5
y4trud51lVOp7w8mlzea1mxnM0FR33plTFwUbHezGx+GcFDpy84QnCqdEqGh9PW4kJ0aTn3SG16T
DQmtoRt0nUpo1qFA1+0dkJsLdB1WjtohMQ69ZcExg9WVa+Ik88pRY8nhanMhlcJUrQmyfgybenpf
NaN3SQnddiycWauDZGhbujQvivQNW73Svjywr1E0+ttawyAoyhW93dQxA5Iv1oQg1Ydzm1ZMVUJi
905W1Z409k8i5remey7Ab0wNilxcIWvMT8uY+aOBxjfOir1Sj4H8aJch3KDFjt+qRnmbpzKjjbHR
U4jNs+a3hkW1omRWbzJuQQnv/9nesQq4ScFz0Sxbwcr6Hzyyv8JNn3+Byd8X8z9e/30xR44LuK2F
5DUS+L+ru+CwoOHCBMOYHKzLPxbzR7hXsxQb2wAIYPWRBPzhkeG3WMUxIPHhdMvG31F38TjHPxZz
HDr2GTyIBnsK9o5fF/NMHo1saLImnNLTGCaVY1SuxYPYdknW4Yqhmpr5csPAa7xlFw1cDaG8Yapg
sg4zl42JY9iuxF1cz/YUWa6c0OZ9loJZvMuwxSABqCrtM9pFyqFzcY2aa8/6qWSEh1231Xu/N4Nk
ugJ4kBbwfqyRg5jPtIFMNviwp6Ml0hsHMNCWPBnw5mJoAqi0oTqGa+ZLWG0yp06+CjOCYRKoofxE
dlMNvJaakie2BgrgXblVF68Mx2157DoaR3Wom0EuPa8VsE2aDVFjbhridwbQJpaIECyhHnR+6pnu
6PVdRN6KaXDTFNTwtgciar1NAC+Hq4VW33DSwpWhMikOgEbThFgFiDZICb63HM2AX+G6FIemB/ES
VJK/LqGWbtr2aaqpabtjsVmKQ1bu43XTjZsj9q8qvS0c/svBGkIib4jk66ZXD55OVmrYAbGwnPg2
TpKeuiq2x7J6hrYE3Wk8mYDRtPdhZNpIuVfebF//avdD7L+pBoXl5RSGq9pPDZz8MlprKkUJg+t5
LC1H89LnNbUhn9KaAuTC/qk6VkyzxYnB3qBl3Ji57MCmkqLJIdZT5sf9Xg/NyynNcAU4xUa9tACc
hmCV/P+pIvN/Y2Wo2ypIfhjPwFAs/d9XhqAm/0Ax/3j998UEvCUC2SBGkCSAJ/Nw1b9bRfgrG8/r
NR7wC9annxcToJjgN1W84DHH/q+RlN8XEwxsw2Qn8zFp1dAtzHj6O4uJ8khJ/lYZ4tARG0IZCscK
ttavi0mK5lvWQGaFnSFTfWi8kbeRunYOUXfjhKJBwNgm6j6GZAqTPC7chDMUigNueViXwtNbZykc
1DKQCuSv1gqgBy5ufVE4KGzGA9Vr9hoj7qt5175gij+26qNhOqi94kgF4UkbluVMeVcCmPIlHXYK
vcwyhb1qZHR9b4VDmgBosxNXV5GoiCR8JAPrxAMNaNi7ERmOtYXZAFGb9BFPnRENeRdHnSOZTAcM
GhuB/dqXG23alL2gen2b1FuKvfzNBAcZzcbIhiaw+Ze2SfKXGY4SnyW22m6hY00ZTv/k+wJsFjIw
Kh6HAzfzP8Vrfhod/X2T/eP13+8LtEWPCbK68vtdgUc34KK2wWep6v9rpb4Dyghq4hGoYOswTPgR
0f0Fz0J/hZvFADIDVBkN2N8wUHXyJ4byOHDcZSCzES3+PVxT5+UkxaXKQ7ssAmNAKsKUAyNuvXx+
i4sVTGODTXF1rBRSBBRJsWB/JaZjlYkn8Y+JDJ7c2JusEFuiQFyJlTC1PlXb9FXyta5fg7lcMj0G
7Jg4ZZ4xnoL/gOKe4zpWCe6G6XMdOyfvIPHKptcVYjPCYkwWeBbTWLpWLjattQaVmXvCqNiq9feZ
xEFvzvsJqZxu3SyQ6It8PMrNAafB7xVjh+pxnw0mG7P0One4xJs2mKSUqbBh4cD5Sp3TebqlQo1W
rd4QAbUfPcrAXaxErBD6QRNhvga9Or8tYGNrxRxpVhVMHzpPlApVymtSTGBzv6CTOB2MvTZDe1Ig
6FKPbtNxaiqzZ2R1TTPsOUOZu6W9nKRcnMe08MoaHIeU01pPPU19qWMY06SPdZapzVaD/SslcNSm
7qKOSUNLzfhU59xZiKONW54sgazWjlF8Gn3stmO2y9FQEHlmU7EH62tgl7XDTuLhatUOL32SSP5o
C0/JfdW4S/lNV6VzstS7wkZHwDfCusN82RIdtUS502PVVyvjXin4V6WSerZk4Wq8CyY1p4QINpLl
rGN7hm5/zIdyLzI4WH2Y6gvrK8mZrA8DHmjCy12Xy4GK9iizIJXrEMl6HPewbBZlodCsnXioornR
3QyF0pxMngHXYW1FAndVOszzPubFZpJLZx6TPZH2/bDr+OAPINv76iVrt4vaPMXjjA7EdK2xinQE
NrAHOUP9YrUxareEyf2yJxOAZ+MKsymQ1+SbpCI7wjUKR8eVOTn2SY6zx5kh1+8Zt9/suab5OAUq
KD2AyuhTZa8SqB0yQOpmvMltDf5ZF/EuQ0/Vf+b2x5qpWGXt9JCj6FqaHB5UFnTT3tSGTcez05DC
z45TB5w7a1CepgTlq5p4fSyYokA5izNmFd/G2XZh8XqVDj4dPuepInbDQWsBeTfKtZ/ppPW8ciuo
css6Wy9tzEHncias/N1EwKlP+m1qQdSeEhM2QeYkWuHJeX3Ks+Vb2XaeKiZnhC+STx184W9jnX8s
9WtBxEFAIu+XDyuP/QIcAO+6a5Ge4dNtFQ43sBC1kysgGTifYM2bVNOSXZK1Xmdp0osFzdoQL7Yi
XYl8M8EB1DlyCkQ4cpu67ap4pl25HK7WLG2kkuOzMhDkIrRPA23WAAtYRd6jfCdfs7pEVd17awyH
u9GYUW5TZcLuTD5H1MWtXW+UmFzH2nDm+ZorZQgPH7xD8zSKLDStOuSoPFsdIrrVe1y6kVZ/0qpd
Bc2cCtm6xMrwqlQGA6BNpyTdG4v6kuddmMrLqUEOIp3SGnmmQqXJ2JZoEIrYqdL8LATqy3r0h6X1
mhW7a4/InBxvcQFSPi6sVvRPPMWIZXOBgv6aVcut77UO2Afx41U6ZLAxy9rvJn6CmHrITH5Iaktn
vUCoDLpsiS53FanCNCwGXZp50ppatFQVFP0EoUeex5FUgVuAtwE/nCVVIPXrTockZMIbLdvBkxAr
sAywauny1I7p3pxNOIDw4JbUFUsXkGmBFMTGWKMdvDY6LqYrSdM1hQNr41y2JOxTAGv5dJvbCd1J
9ZU0C94JdOCM+oFkGlXTbgt78GkZUYrnBy2PMB/9m/L4wJcZx2G26xXCUKBDTrHr7AGc4G4SbgW/
tJXmpxqnCCG6yUvHGvU6WiVJxYcEZ8/knS9lY6DIPf7tg6ObbVRkqSMKwjp0FHBGIhnXsJYgpLYc
9XUnZBlAOndTacL9sLBUhflTVr4MuK2qUpB4ZZQlSKKVCEWKjmXmPll1J10qaC4TUo/IxCXPdjm6
A7KY7dDTDscymnexxp4Wx0Fe5azHlbba4tCVEhZ2ezNMEyMQn1QyInxqwY4uWdXUwVxYu3ZtAQqv
zmxmrIorViFDoJJHKqzYIwFHYYH4ep0jjYEMAe402cqDqSd0klrAwl2YJIZLtB451JFOevwxNJVT
ma1jWMO+nmSEYYDal2owjyDxkWMpBlbaQ9Q2qWsri8ttaZ+Ru9YAIyQCmcGRTeaHHVfbum1w5sAs
9fDP0ajCdQlAO7Olm1hvpBOVcaRZNof/5BLwX60NgvKI0cv/MaWmoYH4VWf54/XfS0D0Pxg4rGO4
/IOS+6krQpf0eFgEaLl/Mfjf6z+0Pg9qH7iCCe1De6jYP3VFMsLYJh7sCE1d/XvhakTh/puuCG9F
NMsEkocZ9792RbVlVvlYI0aV7JMUAsok3FTOmZlZFCmQdgrVsko9ucWKTSdUG12wehrKsdKHbIG9
caQWdMtzv/ZYGioCbr8dlm3Wlc/W+lraZRSrsmeBG+27vSRaB2HkYcnDtq3ATGnBOLi4nRAjdlYA
smPpmQLZZ4actFKEBuSABX7kuwbn2hR+CVtQarePGOwHWLQOokV9SrDkjI4t/KX0htKrY8YL1qIm
Qxtl+aXuQZlM6ovdX9vlfTYvTck0rJKNo6bMLtzGvlqLR7A4lCtL4d2hR8N93oYjKsVd+yVPG9Vw
5KP6RI7WgYeKr9HYM5BkuADhs7bxlo/hlFHxvhzJUd3DL28LaoKh3aqnMUpvzUeO/nBgTUV5iHX3
De0gfrTH3GbNHv1gv59Cw1Nuy4MEzo9jBGfdWyF81BQkB52Zonm4a4H/iLdyrxHqqg3cfPj97KEE
5dR+5RCxLEdG5bjVMrfLfFt55fF7HPLR7ftzvLUuRv1aV3cVGTb0syq4uIQ8W0jLJYCkDfjHcDSL
5Km6w2ZudfAOCO16PT7F3KK5/oX2eGyOxmN9ppP5mYKxg5lC7a3WRGV8rLItcsBi/oAl9WILNA+Z
6ZDhmE9N1MhmoMnRWJ3s+YIlr87GSBF6AwwlA+rDXyUwwGNVOjIU33/y6oN8DMwxxA9UeHb/SZix
HqMYfl19/nj9j9VHlvHoB/Sf3x22n5YgqLvQXmxb+43hxdNPHpLzQxi2wUJBMPqxBGE0L74T+lMk
emT4I39L5UUL9scShEM3LIyrgTAFY/G3+Q6kn9bCEAUPUdi6S4Qi7hxfl5O2GyJjB//rFbnJgSEt
mi5e58L18QY3PkHtTXB3zIics2JlNaEdckURaDtOOxfUUBS/zh95HsE2skDGb/PCKVvHpPqH4i2u
jRxB6pjpk6FTaaC6AiE22w7RfCg2zSbbTWVoPCkhYpmv7VbxrAh8W/UUY3V44ZvSUR3pGZiAm0eo
Pg6pEz/kUofvKlacSq9wxyNieVY0uROr3DqjMQ8I1BvZ7+Ln1npEKhCHOCyu7FY2G0PxorGUjefL
4Df+Gr8g76R6Mhud3tH80bN2wOS/8IG4KM4DL/S8C2rO3aKz3C921U4cyODYPbKITDZY/troTvfZ
farPoXd5f/ded6/3exvvTMXBet3cMNQikN1YBPKbFa3b8iId9EO9jV+lM9/3YR/yQKHCy8xIHKBy
uyj7cbMbDSKskMUcBCxltriaj9jDSxNYLnlSpBC9vXyKd3KyS6UIRb9ZHdArW1ESNHu+QevtxDeI
bu3LcDIDLNVXJeARmor1vbnF1RFYHSYZqM1JpC5OLYT8Tvcy4CmmI5oL/nycz0b5mUvHNLuiNy8c
/ibnkbUwTMtI9jiL8x3nEUAN9iqr8DVIDgWoTblnOZp+rXtKxquWBTMy1GuFpRW97nCFdj8ifFY0
QF3lFxuRV8s+jsptKNAw06YAGerWnRu/9jAAEoffxs5VgWNIR6vclMhXfFVIm16sEy5FHC/gSNT5
Fxvq/oflZwVSw0xbKPIuxmZB7ibxzTvcRKSPRQ+yZLPiwkE99mYOaKrxq7g0b/YH/mi4oV0XF/5k
4/sMN/LVrcjMQSqMB//x0sd3sVVWyIHd7Er+VMtHGwwZXTGXQ/9QyW0lNxGKUAdgmyJmLAGBLr6U
bPv4nLyqf7IXsKy0W6Ih35fGTq+jYfHL1s+czJmQ50YEuqeevinMo2Kfsv5cGr5wAIUjaSMDL92K
yUPsZbqWZ+EVp84vTsIrz1ATi9dpcufasWWayrB8Hf0ZF06E3z6+tGEoSyl3G9Zd85PynJ0Tt/LR
nbF5g9QTPOWNtE89yZ0prHlpL7E+MI595ej7PpBg5/sD8jBBHcSetU22dfAce+lXdcee4kNSiXiY
b+1d/WXvjEMH1vZr6NwKborwansvdU92YvvKGnbZVhLO4GBThjaVNLt1DTOkWWAZpQyzWnIUzJRr
OEduH8nnDANNXshlfSIXwzGcfnEwXEUCB7pHCvCGNiJ7ai7Npd0rN/W2OGZU0yo0fdlTJ0eqONDA
UF9o/GHdK4xROQ4EW3l7WydHifSTetIOysIw/8VdPpQo22MwhcUw46Pbdlt+SS7xOW+dCnM8vpSo
22ZPOgyvOySKo9jPKDcW9YZuVHZwwHdrM52HM9r9D8BNTPIVNroW3DDNXVsPssVEbnJ9KRC/0j86
6zouj3qnltxqaw3UOCsnchi86d5jfUQjiz1csEdu0sGcHfLBpUhSojh77XCqqYyuGtlFMYOQpwtY
JYp/rJ5H6+KijFK+FEaQjWSVHU5daA2+glUjQaqHdjJC2/fiks5OdUFufkVsyjXutum86BH4iMc9
SJOjifAacRTiD2E7Pk0Fqy7SQvUv2Qq63jVSeIF02GL+B4R29MvEAbZtUNNfUkf2mtCM4rvRXiC+
0Wr1JF9lstMcyTYLgD8UMQ6Q3BtoeubGfhppv5FYziaJomHWsJQXIaBo5QmnGsWe6QIA2Em4oqot
JAvtA+1j+YYJBTDRrHv9hiMtoDacmi3o1UvTR11zWtdAUk5KHuGzxiXYQ+/iuBplm65/lXLTPT5D
JJTxS3YrcBW+ii9e0ea+Pgpa9QTMudomR9hem7ltQcyOnnzHICNC69v4BW2fX4C70piuuFNy9vRp
HfAeMhLg8TkZ0XBTnBBcFrBJ8WPApx7T+WZRPSrf8E0mlbWCjl/GHbMY9tWL/pa89G9aRUG9+coX
vwCoLC721xLm9ylswm4r3nBZROpr61ooS6dQuIjHusZGwzLA8EZSpDNMBLhikUXssGWYx5DR6qXw
Ckdx17fmqLxZnhXMvnALL6UgQw9LsGykF8C2yzs/S0dMhkCGDfl6+tZdQCjfrXvybXGkr+ViBZUn
Ipleoedt+32FZBzQ6B2+xabc1TtxsnqqQB+1aL/TNj27Xl9sHxCvX4TlDRCH97Iy09+3FH9Vs9wB
ftx+4qf6Cjg0o+Zx2kzPgCUgHOKn3FsC25Eu+tHYAzRUEExTDvwdgtmGO4js+0swIWsIIzVsPfnU
gJ046VR3JKjjnyfdgY5y74E7yJCinfJeIyGHJZgJ/6tFNM+avDOOAfClq15yKljG7DB1a8Y/5KD0
NfTmXhrNuyGlJGgZ7lD8N9HEyXxsb9TC14v7P7lORpetPQYXwisEGwCX7/+fciNwG5FY+7VO/uP1
P+pkmCCmqmMI2oNRU36aJYP59EDaYNXAPsSbmyhhv7fqKIaRBUb8Hn8so8b+JeuGx+E+pugCyQeK
BlDib1g1oHf+qJNx6GgONAVVN4LNv6Ft62LNZocsT6jITWRIQJ4nVIE9R4WSXWXzvJhLkLR945Ak
NHuBTMKE4R9Drhp+XQ6onvSjDTcHALGvTIBIeQyMwvLGOvEx6eqyNtVzr4Loks9m1p0Qh3IzNPSj
Ibx1BhCeTOeZSMiqYhGdTC+GZFXAVikWgEBxjOkPFVPkQncWcVMRLF1RaiZxjrkkAw/KsfFWtbGh
XlYKtVr1bBj6V5NJPpSOIB1HN836mZXLuS10z1Sx2eB+Lo1bB3JjIfx1EsiY2LNTIltS1bhHa43p
i+IYmAQn5ZC5LDOyibgK0YdSB4ZVFTMziw/EOr4VnQoqA5uTym9KDe1Q6h09mU7LrGIK1yjG1zFt
4afER56LPU8g5ZOaqUDGZANr1ozGG6Q84hjHYoFDJVD1Y63tMnBxeobCrQXVXwV87rFrK5tM/1iM
KouSevJB2ExOXlXHWdf2ElwvzKDz1pYosGFPNbedJrWOaPUGDwQ+VXXc84Nu04GvYVFjEoelNV7Z
IuWcybsGFWGe5Xue5VS1XkECIncsRXNnhsuMVRgpBTgwm7la3SWpg3HC50cwB80saVtNmBMH3huR
wnqdgV/3bB1MSqw20gsSjM2zIWS3G/SRIeXmZFoBo7rHDKzZs+IcNC8MZwhCpvK5ipWmoqVq3XpK
e+PYBdVMY4MGJ0+qvF7vXAtDEaxhQ1AM6wuU3fiRsUxkpszGrhzyaz2srmRy1MY5ZrpB+R/OfZlQ
Pmh0Tu5Akh/A1+RoksgoRwSzNZZQkvPncRa7YtL3qQDrsSjepGPR5akAbDk4dYWKuMVchsly1GYe
wKnh32jnh3wKElS2GB5oCoM2JfhHdEk6nPA0gXStDxuzqE5Ko0RSpkB7Ur3WsI/ZYiAEVmDEXvZq
lSghkuR9XRA1NzGxbJE/agVmCdobrTAudjY+QRDRqDI/BphdBqQymWG3viIwHSarv9okDaoGHGCF
0n3GO9n6S911R0VLvRZKOEYUYlpbiYyRkp7WBUSTFb+YlUpl89SnBu4KHPAan/UBm56EMRn98KzN
3O/1Fg1O07wWCEQnOlTnStqkA8ScrHayQsZYGE4xD9ixJXDWg5G6iQ6MsH0M4Rie2iqoq0Msx5ii
Y+8TSQ81RPOEWlJMXVKRrIB6LWMqkrB3prQGulmygsNYwRglpBK3U/6mD8m9yC5Kp5/qUXbmGhWW
FTsqLn4NJqSoFX+uFEhIG/KoSwriyRhppBaFby38ySC2M/ZwFRFXy9DGxTP8gaKlbYyRdCg9NXlv
4cZY+FvWlA4MGzrl+BsYaTJmI/IJhqqVus2qOiV6C2D5zBx6T013ShLLhyHvXn/aOY7/mjf58xzK
B2f3Gz+CeWCaRnDTY3iYafymlCqJLqc1kYtw3XJYJ0dcFsteu+ab9jg84fYlV9Wi5FOjEszPD1WL
9B7pL4ZT++8PBArvvz+Q30CWdRnksphwIAbcN/LSQ8b4GFOsJTvznu1FvIcpScf8+Z9cJGgY7/EQ
tvCQEajbUJT+XZGgyn9QTn+8/keRgCfEEnBMeJLNg5nEK3/o+cBHwCn+RWyov9YID65EtyGlGTpS
76Cuvsv5GDgCxQvqO9HwJfiGf6dGwIPt/ptrA9aBbOD20ZAIQ/XzM/6O8DFS16IUYXIbUtZ96R9y
pJ9TiFDqwTjxPEjheW2tt7nzhR012iZvMNUCOOHsCu6PHEydTKvqbPBdjNk8yb4ognkFPD1Ghgbp
fo8BiwnV3vIgtjaachD6NqnO8NozcjTQPE31puK7ufB0DCm14sVBxpTqExKpRkrTl0cGd4WOpvQI
j0Tr6tV9gOBdKbYZYuXEEd9gZ8JnYE0QM3lx6uXew7tH/w0E2lOUEoHtO8ZStl+57AKLhrgT9P1J
2dbq7Hd5t5/81D6om8tKgYpQLHQIG9HX3f12P7zamQftwoTJRwE108p9hcr2DBCruypU96Bkn/HV
QelouoNbWbum9672GtRYPBquD4HchXE67YiG/QAuAZvyjbzrmBpg93IzJz2Dk1Gegeu/N+OugHc8
A5CGR2y+Ltp+wiTQIlFDC7Pb5Pa1jJ027TeUaFgwnRZa+fXTHnHA6l5CABwlR2jU+b4dviYywgGH
0tf0TqFhqoCEHUg6NqAUCgPrJdHQR36zIRqhd8j4RSowdxK/g3zCT0X9KoeJ30C2j4NGZ+J5ySgm
WSKIitiD5WDWUvLIMb7El6l3oK5MlLxYaU6ti4Vp9DTZGfk7mVD1OcTczgHa2v2nva8R6Aarvroi
SIxbhhbQwJvHUFnQQSJdpWGE3xhidqd0MTEohX8M5kDxfyLR3aRjGBRL8nuOIW7tBmfZ/JYiqvzy
6FKPMNDX2elCFeNc4rP5BV/knCKDdMZV0lHxBMHAfLg6cYKZsYcu8eFzdhhlclHss918KChN/HVP
wv/L3Zktt41lXfqJUIF5uCUAgjMpihIl3SAsS8I8z3j6/pD5O8ppd3R2RvRFR0ZWVGSVLZuiiHP2
XnutbwdP6mvqO6bqFE/J4FJclI8zBAWRsmWl7OR1Fnrh3t+3b024yh6jc0oSuTtbl/QYf0I1CZ9K
8vBrbKN8xqj2Mg82wluxSe7CehxWy7dWyQyX1zhSk/YWRg9ahEYNSncdkSE+y+954qgE5BM7/4w/
0UfXSUdHN2yavYk0uZBH/Q/rMEQ3/qiDeMOflymXuPQEAzowSgT3YOMDHkwGkoLwUdC02/XkSVvT
nYC61Cc8ffpq/rpeP++LFtAgR0aoE0FmK+hE2a38lp4MD57Ed6LWwY3JM9ZYdU102tZs0pRCteq9
jMaaTnrdHivweu/EkSnjP+epPMNOvQVi6cbBQ6+vaHL9FYD5o0HUJXtLnaEifOoQO45cknZu8YbW
8cBzx/Ox1U7aSd/6NyVcx2Bpls+cetFvPQ8d4KGr8oa6Vr1Yb8pDgqQPLXKVfyGCCE/iGWjeRnPz
Tb43b/m7+RE81Rv1ol5mzhaYP1vi547PP5n9xw933Pf8Y1zhN+TvjOHgI8lb9TZclKPPn6PCTxL5
m9UtDCI80vfpbFhQDhmw2/F7ekdRVD/idyRg0/FMfpO5ZUrPKI1IuLgyP8AOQ0XkUcIsYdilq64o
1Q+NI9VrFBoV5g+mJ83rnKF2NJ456JPf+q9kWxxGe94lh/7I4NOT901im8W2foubJ3ifpriCwCfv
cSVkxRE8h5I4lX6ODBSNiKD0fnyq3+SN4KSecFPznS66yUr3D4rhNRrsydXCrCAir6yoIMOn7j7c
oV7fG97q8qlDFV7FR6N1FGBPheMzRsiu1kHHcQQh0iAyaA/Bygq/j5pNd6UBQ7DLwBnz9aSjjOBr
cQgRWsPKvxqXiD+r3ybvWPP6ciU9KsrVzAmFO6KXTOf0pdvRUxFOBmO1CWMUrEAcW7vBvJa3GOao
xzdp4cYP4Y5CG4Xuu0SVt2YKeZderY+pBP+4ki6UfvN34uQmWGBtGeDge/dNe3junfpQYI0zkSPJ
6QBHYPAqnospvAgGCpuTzduOb1B+HNtXMAmySNhHfiJgKdOEZBtwGUlzMAK3u/gytji7tqO1BWB1
Ix6ySzu7p+Y2bOfcya9m7WA4krY61ETBlVy4lxCMhm37Oe19PP2zgw/XXLeqY1wYQrjjUXBMPpR7
nhvxXmL3IC/Mg8s8BHLwivGDseQLVPNVOJAOj0FVmVfS3ZXLzyn+1ErgSvVTfqzehduHfGpfeVPH
MCaTuofo9BScOSeu04b6HwzYN8uh1j3TvSf5yg+4UVfhE0V1ZOzQz3KULGXPC2aQzBhBBRCLBuBN
h29MqtFmm0v0EjPXL22ODSboiIbVOn5QYU3xUt5k8sx385Qf4910r96119hruxUj+8KVlg+AsNaP
SWjLp+o9u7ev7eu/ubCkwlORhlBgFHbL/I19HsfHr+rTb1//o7CUGapSH+LCUNCe/mKfl/8jy5IO
S+kX4clUFoASSskSoFwq0f8WlbohIi6oDFWNxST8T4pKtkT8VlQCmNRkVWIREGqWzHf9c1E596Yv
hHNTbjN8VkLZ9syZsvfM5+OOj5WusdbKo5x+dJDNVS5dOEN2rmFjLAxotuqmI2UtSJQKSEi9lZHz
ItxfKjgutDXLUh2zjx99S15HDWixXtxNorlPomATFJOXBEB6UE4EcUnWZx+a2j/EcbjuCiYWndCe
q4JIWY6Nw4qFc9eRUwmUr7E3bSscUIXR+MVeXUXN4A19vM0UjjG8xVt1Dram5eoWSkjECRPNu4mX
y6/TpdZexXthW1WyAk9uW+OIa3Oys44Ij8ahRptaGsVDI37JwTsjRo9EJL6ICk1DcHUlyldVJWgb
w4AXHlALS9lKCRitGPNa9BM7ks4iN0TwXMiwI1Gt1fRVLItVWH4EwecS5EkGcfHgukXkrzW9ZJ6W
ICeQ0Za1dZB/66fnEmp/V47bEYOqgflMzrelSTBGqNDJVDtiv4GmphvBYEAEhLzttM2oy94chpuc
EOSItyMOa/C+pG5UpgUl7Haq3cBgOlBXWevmVfeamzJVmeYkMNdVJUF6EVHUqFLVVqBGb4szBjcd
s2R9VZpURDqUahiY/ewNY3SfmsgL8vQxbs3XkEzuijw4Ytz4qGQlutP0kWnxUss2W5jAsd1N+rdU
ap7jju+xnfZ1m74B3vKGKGdgPwNX1qWHsDPlvSWDDzYUIVorKpMb/DV5lGKEE7axRcYnTs1VIcTP
hZ4x+QpvUmfce8HfYiVf+0rP6Pcp1bnbZRD9orwTKuDYNTDmulT/bNX/H8TP/39MBkEqB5ega3gx
yDf8zdGGnv3r0fbb1/842qRlA7upoZGDA/7FAkeGUCE0/ucxtbSrP3R1yHOEEhQ62f+By/043PgF
TZI1vhCPHjLMP3KfINT/drgtrxsAKR39gv385XATkliex65ItlW6C4KMskZ2/CFbvRyPTiuv5ule
4HRNp3sIncw6q7vaXIwP+sYgKWiFcMmosJXtIGPy3yAv5sOjgmBYPjct6JTUNs6dRt817jWsGVn5
bMifwrnvvIQp7sS6kr36nHcBfWdBUWaLW/mDFsg3lYuifOvCjiPlYGUXy3zsDBPPssSgP3oyb/J2
9iZKyXx1SU07LE7x4HAiEgjnbAI+HjHOHeoNgpv2gCuXsBAeNPV7xevYCQ9Y8r8pDFsRzU/mpb/T
JvXviuRie7j3m36j0yJkyzC0vuuvmHmFE2aFlu4JZtQqXPf7ApkLmPRn8QRRMntCpmVcHzxR7Red
fOgRYvOvP/pRjO2lkXGEYja2Q8PREwJXEi/RsRCVRehOGYP2k2l+6g4gFF+5p/GNol89Yu8byQiq
O1TohAiotEaCjuh+y/6Cy030PwdabLRTRuziQ51iozeLzRh96Gl9I8Od2HHdbfH50j75GxODhVYe
hP5YjztFPYHeF2VSKW76hsF+x1KHf3NVg/pEypf1CSxc/9vwE4jIXx/9377+x6MvLksYdJX93f8b
OrVkQY/SiAUuutfPz771H5m0gmFoPOj6n+DqH0+/9R+qGlHjl/78sn9U2qj68nT/ZbcQYUCqGhML
HOWX8qv3TDGCeAp9No3IaXUm1YzTQXzpBqi6U2+ysEbej010twggAHEh8NeudCVwJX/wImFcNeMT
3wUXR7NKivmlmOE95trKDDCksmUlGK9dfJrrFCBuMNhlNp0GDRph7sMs1OX+jlCr4UZKaKeCbrHb
PrQK2B7ZshUFV/eok5lPspVJvZJY5qVJNVcSkscMZJxmbaVccULgb5FsrrJ48OrBAhuZuVlIpVb6
p67E2RQOcFZ1R4qtk0QSUNK6dBUquZ0UkktUYN2o6bVi7J2TVDLDDDFjwb71CedFpXyfVTZLhCh2
+N+j+MUvxC1z0sdiySn3+6TE4Fqy/GdEsYHjXyPQd6G+beVrIn8YGrhBsTzMBEsYs8wlz2fO4UOw
YWp0G8iQPEAQhj0YdxwqxnjMYmVVBkh4kvBtaumYxmfLZ8CXwcwOIm7pzhKPKP20dfKD1rn9gGe2
klaigIteKA8Ap7ZBUp6yaDwA/FmX+U2ztJ0EpNJi4AR26qQQhJbwkURpeqNG2VTL6CVROYoId8WW
SGGkb7TmYy4AXdVvats/llrpMRvdNdmI8Yk2ihlUzAdi5iec9eZDk2Qgx1naU8QbpaHPmgQsaUIq
5tus6V8zLj+iOENCs06giDiEbc3xoymgOzEQWvU6slBhnIUYdxZZj7YuIIDu9OpQJfOqk7fpeJgb
KXyD+ATI7EHM0aVCtDsFTc+i4us6eHH6RiXdZOBtsVCU5D7wYGEgRlnpd0m2dnNF6DokSTPhjWaM
VOm1PcICmTQsMPgWYil/1rvordb3QQ04Pb9mubLLu+KprW1FkN4ArqD4WDs+Mq+9Kpz8TkGWQO4w
zQ0LprZMclatTysqiNtCGe5RwsoJY9wDnXRiITq07SysZH2kR50ST6xLzJzgIOv4PHThZoA3gsVQ
saUWDadRcc4VpvJZYtxLEX5k5k6hhvSqQ2zuLDdWnyC3OgGCA0F7k0iLCYya/UsNi6s04h/mp0A+
Sxzrq6q1LnCutRiLtCHwgQd5JybRlgn2l58258KSX1JptsdCfBzC4NilyheIIi9hJdQMHVYFpd3h
KGwGQC9F5xpV4bVQKnOZd1z9rOIADKe1EXp+VAb1OfJNOr1WMK66ilFhEx5CmHo5pLMQFsiACUgP
Hy1/J01fJeDtMMMqpabrMeP6TOEiFs19jJNjmsbPS95IaKNPBeZrrsWOMWi2AQVbyNAlWt8OjJZJ
nEl8+JBL0Xqe+VNjWPiDUq9VFfmmBbOoFCeDvRWNIjvKEHlycWUcT6Ew7MqKvH9I69GtZV3Y6LDB
1AwZCHmpZ72Vz4ytrpFj5LWeXgLMVmNTusvTKMzTWyjrez3eKngA4q7jqapPftrvKRrZSFaBcRtA
iTBqnxMDU511VyJzNZgPtbjJ5HdyeLRyyO6z4EUykkNrPqEv6R2iIJyTTuXWltmoBE26QVQVUV3m
blyrfMRMgzxN190KGjwSaJrTDp2d9sDESVD3Fl4BPEvhV2w9ZEFL0vMOGsdrqwHY3llB5EaLUnVU
S4XxSKLuq4BEITHMWPHX+WjYs0/XB331WYFsU4/BZaEksvAN/r9mq5zsuaXZFftIQvNuBrJnMIdQ
W2zFDH7DgBgjbuTavMd8RpP8wW+/IHht2qbbVxU/g8H6DiNsE/gE3LTGjopPpHv8mXxxGb/F9W0y
blpq2DrfdGI+hvpXY1neZIBBywq349Du4aAbJeqZvMRYA1dFWI2VowGJvAyDdWk2tsCmnAFEsZxJ
0GKKTS+pezOAwjIijebZWe0jOHLsh+k5wieD6Yuy0jnxm/imVVxdoryn0ZMzzoaSClPpXufWWA9F
e2zqQxOckwYx699cKinY4XWUGCQRDru/6ZL+KCj+aj/67et/lEoSy3dBd4oaJnhy4cvY97+TRZPy
CQc/DfSiDtHD/GiTgLFodFa0VjKkBL7uZxWIJQYYmTQGgkv66B81SjRfv5VKy0uH7kCxtDRLv4yd
1VrKJuwMwLDC7AAJ0wnhJIhn2MnMScA/btKX7MsYQTxvlIt4FdacLsAqR+x0O7IvV01zo01fx47E
rqjuMIonS2E4Er4b7SZhIqREjlbtZsYdcbmV9gMjmmQvdRcYL864YV2RigCR29Ow8eddWuX3EvJH
JW19XOajI05eVKMZB2VzaafwXjBuMxmKBRy2TWA33pB4RnIOWFH4YkmSXY74ayrAT3YFr1/EYhG2
bOwhCMnDDAPMjh6i0a4X57trrcivvmDStk7heXqrL6heyb55wItk7cngKPi58eXRGlk79SXCYg+j
k2jUFWoXG/O0L32tuBHbG3FjeNYieSwtGvbkaNx3rCwpPs1Xf5smdnWUROY4+16yBWOVHPWLdrXk
jWhgu7AzFW+EUz0FWAiX3QP1naUlxegRAaCyckKefZZQbUMHh45t7nQ7dULeOHkZVq14V+tN4emv
FE/3z3kv7QWCVytiT/O+esgThqXsM3TM7bt2EOBgfHvTv+Dr6PaN/OWZg5wqCdfzc/4qPiuH1FHe
R3O1Dt60e2P3H80x2GUsrDqo+bXffJc8w5UvwdM1cecVa4Y+6PbMGyyng2VzTkf2/KDfYkrpj/mk
PVCZUMYyDbOVq57bgi3fpnNbM01k4DJfQ/KZDCRW6kU7yRBv9tZppCICn850Z7oUwcZ/NR1cMVf9
FSoq9vXY0bdiv+Ut41IVh9W4wibzLg3POkvIUPLJ588v+JrshlvSeK8LKlPJGM9iZ63Ekctk1PC1
HPKB25hjV7wZQegVE1ugQCp2I9surQhFXgS7gfVZNAiv3rWJvGoLbBoetJU4vgAQ5LtUntrZFv1z
Opusyjjyn3ClifDNP2HMjR45NHH+bINVu+vWoxv2LS9uhQndzw/QPFhuU6dM392s9wLks0E8BayD
qyR7lljpuet4JWVe2TAb7Xp2DIMIOiOOqTh0wlWpmBUhWKAJtDNWsIHxz/DQyymZ54/Cv3bfNRmf
sHkW+32N8DkkdjdgQ3O0LwWbtad1R6aLVMr6ujsna/kuqluqmtKzElfdg2mL98XFSHfxlR9KaLwM
7c5UXZEGYn7va1ZcDCy6AmD76jMbxEamOCzGUN3mRuaMPzg+ZdvsMDDEvZXlSYRIx3bV+USOtfZP
InyVzhbrY269SON2utlTvwug+fOcfh/QIMif1AcsL9JLrl0Hfc9GIQZkTFDV5n1E+hD4Szrf1R9E
dps41WZYPaonKGjgsn0+OPDI0uDOGrc4TQjXYzgg7LiKH2I33jWPuffIh/0ciKvKXPfDKlcefX+P
vpra+nV8TQxQ5/DrFqxUtudeZpa3TNbmxZ2b7aVX7TWp1xllr7TWT4IFAeNGTaVRp9Bh4PyvjkLl
TBj+yamMrsUmoItZulrsMVldDGbKY1eyHEz6FrWHpVm7VBkZu9X0RWQn3g7JJviGYF0sPE2Giqf6
EFyjK+AEfZdCgE1X+gOnro/BeKPdIhRwyMSv/M+YIIQrsR3hu8Y7UtybO8OotbyZxxWTyOOwiY/K
VtrmL/ixpl15gIYTPNfD3j+qQD3JTsG/mlb5QUJG+urBOR0mbc0owNyJz6wemJ15PdnAt1LUdoTU
dHAZdU3It3sB97L+NsQDK0YujKvExm4/x2BxRtXyS/mWvsnvZcJn56VLbrHpCpccwd54C5N9tBa2
GRHrkCK8dNtl6cKcbSb1hXWlvNtLrgdExZrNC6wmXDyZu+lhomo58l/X4J0YlLHgvZI72px1sxq2
yU0bWfJ4p3rHVF50Sjvxlo6eMWNenBpHa15V1tIJbIbJXA1GKssYVtWJ/aIK2wA75bVaTPKkKJQb
2383rX6oha2R0Isaz6rYrsKa7z7APje+++28mltA13QlAlaKIQZflX0z9duAZbTn/5Wx6DUfOWNg
+kwGiNuTgUXxUvXNuuIQZmUKtRa1WYbiXoCF5tQXsG4Mu241c65FsM3Nnn8fT1CiB/r5/hmwZHBn
SnEJeQvXm/ZpOJen7kBfiJXfofAeWBYzf+dpobDlw4X81eGaBzh5xys8PuEgrnZQ+BzispjtKdSj
3fxU8xm5558B7wAH9Wf3PmCQ7+4gze7mdebauJKEwTlhXYLHYTOtgjMT0ofokZ90uAt3tXYa5T3B
XE6NY+D8m6vHJTaJNQ2OH/L1Egb/P/jSdMKgvwltv379j+qRlSuA99jpBrRvUcx+qh5FYEKo7D/i
5z8qR+s/kgoIS2R6aBl/lIc/zQ8thBHDQi9bpodIc//AuP4nc/UXkU0ToX6JFlK7qstMKn+eH5qV
mU+liMQ+t7kbsSqhEh2VrYoNl27OBzIasDiHxVbnpMgtMkUGd94AhBN+S+az/ceERJq3rBExvgDJ
PtUseR5T6pXpK5CVdcIujJFKTRg4UQoGUDEemUTfFv1bN7OokuR0SCqorT2fLGlPdpHVWbNcvIx0
0THkQN1yyqRYh0rvqrl/NK1+V0KviAXhKOf3nj1U+ucU3RE5saNKD/X8NecNiCJsAqnoryzSg6Go
v3TxaDcRK8oDvBdm4gaKv6+sYqcnpwoXXJneNGrlsjNJTElP6CzbzkJrEaPzDDZ/7vF4w+GTU9+1
OvMKz4u/wneiLLkYxk7sfRLSrFyIGVRl6TNwN3cuQ5t9w6u+iRmh9VAFp+1MmxhWrMGcNJdD7Ry1
2k4Wo40qF55Mq4lrg610T31ubgtLO7bjjGmXQoCU/rJZXSi0g8ZFG6FZlgM6GZsjjUCCMKKsYxZ6
Bj4UwVTfJbG1MSJmqQDmn7RyfEgWH4LE6QCnqFVveRFsLeXVhB0w1fWp1FuPMLFtAVhnCMXKhLM2
zrthyFylh8IG5iJv6bM7s9xVAlfH4sP2WQelMKrsRw/HsS0HN1mnWKbaDnASpUkDAiN4lGt92ySD
LVjSo8HOCIMB8sxu1NREYxK+l+Q6Z33hlnarvD0qVnJQ4Rz21lMrqF7XAmXjUzabWzF/14G8xam/
7dWZCl0yXkF77McZnAvXR6NO2yntWVmQOyi5z434PTFbvslm0wXUt1Z9M+Nwn0sLDb30tPGbiQen
rz7njohjNhH0JfkqZS9hZF7ClBVuYjx5ejV5VTRtSuz4hC9AF8qfLDhYJ0YTOc0QJ5zMfKNhsWlj
ZBVE2rSLD6npnwrNeuYhpK8gTSRc/bk9C2F36PgtozkCJ/BRfqLzOBeebz3oDGYX9kcgm3yGU/xw
46rLiMqxtaE2D6HV3PKuPOfBxFqj/iorNR9E8ahD2+z4cdeCBIIFb7+Ct65hSxtUySKgfyjEp0lm
so+EU/BzraYPC9uNznwarIxo5dcq9CSCsn3FmEa9zXmwk9oCaEt+NKH+BD3zd8xusjBFDhNmgrNw
ZesEPdk3PKpVJ61rj2/VFiRjpzPtqs3AIeDhdLry1HbV8K/WIjihUW8t1hIuOf2/uU1YuPXbbfLr
1/+4TSRCTcqSXVpGQsv27J+1CEnnckAB+J/toD9JEQvJG9s1qiMsEe0vUgTBKAO6yGJUWazR/+A+
WW6LX24TS8aBzytA21AWi83Pt0lnZW2Ibh1vn8fV7qcL9vLnH/IXj7/2u8hhWApDZdgHpIyImf31
D29qNt+MeRBvC2bZ+iqMvsuttSdpRGhGtQsCs5pQrau2ghn9LA90yrCRWF9Sdcpj9Dl286bEYFhn
iPzBa8pyE/pGHmzZbYP4kqfveV55Cr5oe+j0Nb8Ng1gdbbMRdFowHyegkwxBKiQSlj70tQXaIPEd
SWbHUye/SNp8zcfcbaziGFofIxLfwA4HVh7mrmJW+0KqXKMxD72MlMqWhK9eF+xIhOAGv3bug28m
e+wn88UUILum07duwvaKvzGKT7V4kQtrk1gvhIBWccICErizef4arE55DZOEnWKTKuIn+RgS8jQW
wXNEeYyE3O6Uufuq9R12jehL7EonjZKsK1PAjE0GJCVV3VXXeQhxkCI7qvJDKCdbX3iZRk465t4K
GacRo7eal5BmX5v5bWR+kHMelbo9KKkXm+ekWifluJ5U/7kxxHNmYamMe1euZ3pUMb3EaVsRMsn2
aTHuM3qyUgaWOVTHqCGhmbPB0QK7Ik+ILwEE3jHzNyG3keyzxtDQXzUffUQDxaX57OiIl+UYmKsX
7jubp17MSboMbE/LjOkqd/p16HF3it30AM1E5rBOcLuocyvbfiSHnhaz0DHpbobILFsIiqdIqD6j
kYR3pBwDdr0ZSU+oRjomZObaSrzGFX15YcKNr5qN1eEfBaNCY1Zw886A60sM4fy7FzZE43PTTpPi
W1aTta67/TCbz4WQPZaB+aLO4XGozee4ZHl266lD6Yg9nPh2gPrHHGVW130OfUXdDMaDmTOERE9o
pITUu/g1wzX2lexUFZFXGyYh4ZrlXW1R7i0Tb26S3CdAjebYnXpjPpj0qk3tv2ZD+cK+lQchFw9m
q21zvzj6ovEt09CVfd7OCk0GW1jfSfgUrW3aSm/9nNOeKtmOLSkrVbokOBrzPJIRGB6ZyJ7MXvyY
o49SU045+oWpzus5kI86T18OCWTJKDU6EC4MrsYk2iFu+LhcmnBorLK5k2N2fQvFsa4ZoXWXZpk/
YrltkHlqAGECaShZE08NDbjC5LYS6rtixLt4Fp1J7/7VPgDsL6pq6jgcFXqUvxG3OSR/vVB++/of
FwoWRo09kvQ+v4nb8n8AxC2IGUAy+I6Wu+ZHi0I4hpuN7ZNM6P9ApP4sbhOE5a8jbPMHG/gfZmt/
dwEtL30J8sIcRvv+Rdz2K1YcRN2MiQ5UxxDV7EFsjlolshmC4yW99QzjJgRQubz14id7ydyY0d5c
HRhpr+P+Q8FPTwG040He5nlrS2jXRnk28PA1EZvetPJmkiEIA2M/MaVJsHQHWHhyBdZDsK50YTuY
56CKnYiwhRVBK2BorzRfeD89paYryONv1N3HHigp+9bOVpnbejRt/epbjrzHtphVKYw8nXDl5suQ
EFKI3nSTjVLE7XyW67SKgcc8eJhp62erXhawbfvegi1auqmf3o0RnhdIKeSzHdTUTQPcoA0aZ2Dn
jJqB6BzLRxXuQEHhL4zyygoAUwniQQ+0c9NMPHyD5yeXaeiARmC7n3Ho4V/IrdGdo6FdRViMoNq6
RndP2VFgcpxoPtuW9MnL4tobI5kND+ODwTcht8fIxFxNGrUQmaTTA2QVvDvUdLobtFWZpKu0DoLU
nsUWH1bg8t1t5AYJGIJLJHyLU30/A/fyE+tbZhDZFzMH8cdGsrEFk7kZP6meyC+xaE+KpUOPMOKH
86lU42veMhxoc6/IFr8F24JEVx5upUS8NJXggc720MNB1YJdbRkbJa95uwjyqpXrZzQTM8n/qpIP
I6M6tbfcMWT0awRvjZUAnDHOrOyzO9CnndyfO7OwTY3jPc7cVopcqu9NRjIntlK3YmmUUH/PWMyj
WgsfUb3SZ+LSp0nSQi5Yf5vDtsjnXZvO7jyJ666cL7L8LYPU0i1kUqs7puBYm2wm8Sx6dZ6sY133
TDN5VKpPA+07T+R9rRVHgVOwVITNlKYei10gqdHLQTRqWvkhHfmZWewYQqhkm4ijSlyNbFiMppG1
HOwanlnSaQ1Xn+F6kjyXau5K/HybWPHa8s40np7uQ1RbuwKHGEQfhZo5bdE6PhPhBMesNj81cX4s
ivPMK9Ikb6ju03jJh2JLcrx15pgP4tiKj518LyVxGwbkAlQIp1ngDl3Te01XIYZiUWH/aiuzdqTB
B6HGd3WY1wX73Qb9JgsLxp5UgaUfrCg7RU3qzgLP9jAeuEjWPpwhhn5fCuT5OjhX2uDNukC9QDWm
KHuYADhb8ToQLogz6hc8xexs2zAzONVsGFGQWKsQD7EenzkYfFJqYXyKhLMUv1Am85OwVoXR2Kof
OEOECw5SXbXgwws8EqO1b+d+bQiT3YvN1ahR9rvKlgiTSbMzYerXdURqrcLGzLI4OvtKS/dDr53T
rLlkS8YjMZ7EdGZfDcu6x5TgrOLVY3MdCYa2knzAzvUiRJGrLjiQgehx/F0nsp2i980VU40+0NbZ
jKXPJyemarsu++xMJv+Exkei8qvZstZJJLyzhm4nqQpa/Pd/s4LHCFZnC8fSAf1fXJHqbz3Xb1//
3ysS7OSCCidY8McA+L89F/gJFDyZKKvyxzVIS/TfK5IrS8S0ZxgkPsFM/uWKpFUTTdWEF/7H1Pif
dF1/WOH+2nctL53tTzSGeFqWIfTPfddUxKGQjGa2raQHw/DK7og1nxp5UnDOo5WviGizK5hsNF7t
XLBLsiUmXi8HXqlVkj6B4W2PsjunxzD7Sg1AETYYW0pgEpGC7ikVNLVY26igeZ/ZnyNYnsHIGIGA
yEznzGQPIwlbCzA2XA9sh9XcNWPJiOHnJZleCnbeUwC2bB6sgBiaPDDwBS03yB1asDOnOh0KC9yw
9grfLW1bW2u/RONzGIOW6hZFamIvkHoIcjdXDi2Y6aTmIB04NLe5cSyt9RRsm/SCK2ilHSR/O2W7
8AVjiJvRD7GnHqsvbZrKzFEO34yJaQdTF42YpJzuksJbwMeEILUhX0u4XIAQEAGM1dYV8m4Xy1+x
YsP9ViUP5T+Q3mLcPfpnpBHG9WqQmxQFGMh2KIE8kimNBivUiZwyCWltOs443zbq3TSegmUiMjgS
MKvQbVSX9L9o6+OuHb5T1+OAz0AQ+bZAhCxOj8ycBSxMAQ42VsVPH7x4lXlgrayqdF2gy5hA7YRN
N7L3GsQeoKNqLSek1oDMtSUhzm0N/IHBQnoyoxekM2bGSXmlhoh9r1GOEREsCn9jvgQcHv6OgLEG
JaHxn1lKZeRucgkuRbHqAVupbqJ8ykDeLUchfCbGFPQshsaR5LvdfKna0WvFo2WdZizNhjO6aufl
VwZ9yU09Q7ItFVbbKh5Xi/E2vBSH9rnpdsnHCb+x5VWHoXoYOm8y3ysNOMgy4eymcTWbTGi3ECgJ
ku1zYy0qh+Q2plu2I2JvA73rJf0JAwO6qbnJbgnxOJD46i4x+LGuFZvCIHeGdiNDmBoO5cnaNVvt
uX14YvFpo7jqofvw4bRQKo2YHx/IVnf+k5iR4cDls5FSduTtcGdL1mdlmo5VPBTkLQ3C0Gyh4oFa
GHYh1+4WQ2PDdKlg1+hJkACmODHcAcbTsL6rygm1h/GEB5x3Jxc3zJ2Uik+Y8jDw+m9jfLdYJSPX
RzyQ0WO/gCjUFytnIyy/cXJr0S0f0uwZqEyN80d9CroNqy1XKrHMRvuckrPYPMrGwwyIq8tsNAPS
veY9nDazyWjaODJnu0mCvgq0o/WBX4ypUVK7zXwISEmqbot9G2Uwc3w+AljkXtsekYSLd2cMTLd3
sLArn205BWu7HvPwo5q+y9pbU2BF27TQwzLXxDpQuQRksDXictMz1zrXgVcezAfl+6SujcabFoHU
QzX/X9ydx44jV9pt3+WOOxrhzeBOGIaeTDKZdhJIG977ePq7otX6par60Q3doSCgga5SKpnJ4Dmf
2Xtt2VtGzjhapniXNURtXWuVPV34MbcspHOmjCqaBJrH+VCL+7/zRWaadHjsooB8Mub7L8NDTv2f
e71fvv7fF5lhLmkv7JaYA7LCMv+0ijLYOemEWC3JhL/93R8XGTmAi36JG4xd1G8ukT803yiOUD3B
Q6YXVDTrr4wPpWUO+dMA8bcf+V9GO+ALPw0Qo1IK8rhp/E1sLnLKBPkMwx6cy3qzi0WZp16FgKzV
+kenzc/t4J/9uMYzO/DggMNNrTy0jaK3WZ8M/UOk3xs6RAGL+ddwIrQDbB3bCVZRkQS3pa92RVJA
CtZ9DtTkEmbofkPR2IpRvwm16lknnCD2BdQZ8aZojuVEKcsMf8iwuhrDUztqfHS5U+vhS5cLV2hJ
b1r2uKSnr+kO6QI3TZ29juFJjOaPvJopeXEjq/pdkPjHUsQ1XwHcF31B9KiLPZYKJVNFtKxti5mZ
qyXxT4CNQCV0X3lvumZVP0dV8AToaS3IBDjNxSsM8q2ZDt9miSon79SrVCMlKBORwQxgGJSie+K1
7bgD69MMTj0rW1k/xGHnjubJIgxxbJQDi4JdNchrVtn0gyoubsXYRzq7FotL0YKFKWuLghYpbZru
qxo4hXgXgRa1qHxbXcQy3YOiEPzkIWxwztFfzl5Xdc1JHXo8t20gHBXazKiS6p0Zk1dXNc48WrSL
Vfwx53r3OAzpfTRM6rox/AuZ9mvGC07l021aUcNlPfRe3U5Hc9Z9zPvNQ9YLhd1LDYGw9Q6G+iYu
SBlUpY4sk3q205pbO5mLA71Goz6W0vypF6FTi4x022DhzULpIcwvlIBYjPRpoWqCbzLbILz9nY8e
yOacPbg+luy5/7a3AHf289Hzy9f/XkMvkToU0QgeWWov5tg/amhWGstUX2ULQegOZo8fjh6LdQdb
hd9C6/5UQ3NgmSDIRLYrBO78RdQxK/dfjh5DWhJZ2ZDgzWXr/mMNPQtyXA7GCCfSz7CUWE8DAPTR
yHeGRIIa/SVHRgM8i3CWp85InQCRcWku03WoBxEy9FZH9p68iXjuA5/tGJkqSQfcBchxY8bbno2D
UN/7bNMGwMJTgLwxDtwUHJNJmE/PgKdCdNW0hHkosJTRPvcL4iEnqAM5Zz5M9pzwecykXRSoG0ZX
KyNmdUuWeZ91uyZ/JlfzU2pEu9Pb4FRwRZsUay0NfMdyrkrF+x7Am0BbULfiri0rJyC/KrFeRAr5
Ggbr8p81IUNNxlMyVWuxG++G+DMiTG7KcYEIVDZ1so5BtJkYwCahPZSMpnuAHn5/RBXzQPQBw6ln
FaVTUpV7fxrx4kzZqhwZxLeSmxj1JkFbOQ/4a5BIWRn7/2BGbVC+VihY0FPvetrqOlSc2KwOCmkb
ZcfKBauFxnxd74OtPOWEiCfrvDTfJlV4kPrYnpKNodV2QmqqgZo7aKRLRnB2H9RvsWm6kPIEfvk1
YSCNFS90sMxBZ0BbwARLxdg2dNskzD9nUk1Li9zNMH/KTMpvra7WKoKIOPjg3YRKT9+kowQMzfw5
MKzrwkUrfcVL0/4paFovrOdrHZ4i1Xr3jb1cww5leRACJAizOzEAo1OSFtZTAJJk/5Al9VFBvJ+P
gEcK0SuJwAhn1Ahjlhw0+hhSMkZJPhp9DEvUGO98cwQQM/eHJpcjWwNawHkWNKAGZIjWviEgTuR7
VQhMta+41Pa6icvQFB058vcqV4YsyK9TjxKglQseTiGfbJHEG4kHXYSmWRoDtil5g5OZVxxvTYGU
oOGWRWS4JIIjJNI9JcBaN2P0t/ki591YhXkSFHAcinTMtC+ecdccrJvvJ9vEUF9TLM+qQmUMEFkO
yP3DO+1PzVH1czbfz7X+OqMPLMqYqOoWbbx1rGYoCNDghNBws2a6JJayU0s4+K1xFrLybgBZxnt0
wDlBMhyPVhd4DYE+ipHuZ1ZDjAwh8s9PUTNv63y86J1ilzEB4dn77Den1EouGolwJchnsmRW2dhv
ydEEtd+8zpiVY6Xfd7FKVLoCqzXZSkH7WWbKhnCqXQAgRShH1WFdR/7pVe6Lx0YiqJe3hw9T0pvE
QqJ7CxKNLFeSJ4eXjMvFmFovkMXHtBw8efEgVZiRMqN4bsZkn2JSwpOE7RyYqaictAmx3UTlo7GB
GYt1ULb3KkSiukY08TlhgCJ0xu7oUVKMUfXikArykPiV6DbW00rGQqVjpTJpJ0SsVSoWqyK/QVzz
/Lo/qGV+ymhZ1BKosEgKUiWtYp0wmY5MIfmiY9/qZPkohPi5Uoxd5uIpCcZH9n92gPErLWHEYgRr
o+EYYQyrMYhJGMWC7My7ymwg9rhcdhPbHMKVJpY7eUU6EmYzMf1q5CvEvG2FEa3GkCZiTPtb37Mm
NS5ToQWVyiLlXz8qYeXBV+G8tW//5qIumeb/9/+w8TJ/cXSzB/nx63+/Z6V/yuzyKdh/cxb8qA9g
RCyy/ecr/5Up8Mc9ay4lPhqw/1UgwMKJWJ4/MmX/yqzK/F/uWV46kyrqAPLIF1fEn2dVcW/OtdEJ
8TZvEYTLjLOtrUHAq0yY8boiEW03kOWK3RqB/nNnQNd2+3pLmIAquCGHtemAV+1h+phrC+dBjBS7
tABTS2slfCsasL3alzktgbHWi7XYxBbGOuJbFoixrfeO4Hv1BwRKCYHzbCsfrMNVuBakdl0mZL+1
1zZuCGghcBb6ocb2/r31z9xco7G1ADrUm1w85cLZZJLD90DjqVxriOxsalbN9CouP5jLGqDU3Vg8
BOF9QBjVADh+HD/RPOvFSUkOKJMgrAmaq3NQytuiRO7kmZxL3Q75U++f2+QwkD7gv3fWYa52zcBp
tmLmVte7dwRYy/5cZqOKbJqdlsf/eukLO/T0LpmxUT3DorBW6bSnRxgea7QIdCfBodXXEqpgHHkc
YJ3TkAu+b8gjggRr2WBAQcNj2SNAZIT2wwsaxAb/oUpSppI9C9bZlBjfb3EotHauE7/UOOLZrwiB
cqrJk3YshIqFwR2/9W7vWkRxhY42OCEBsmTUuInMQWHrH/55cLpuDZI1fePfty7mB/ylN22HlZ7L
+doR740ekCnHXt0srPR4E9z0sw7sfBV+rwAZ1US2B26WegJxvfDVn5f0F/XsB1eJM6/jzbaZXInp
govHwgnAihM9v4PB26ueROnG5gPdO1Ctw/ASqDRzy0AtWLPWO5m8Nyvm68iOVyIiec32D/hZ9lCs
ZGwizNw3xr4/D6+x52+DY+UUh2JLRuFJ9uKTUa9gUO6K53yDdSBqMUEApI/Je9vCA8W4ZTxEtnxH
sBOuCtxdVCX+HbMyT3hHdNZiYDEfm2v+GUPhx7dsQS3btDcD2H9w8R3tCsXgcf5uGeRBj2WVQW+b
r6M7rA4K4VPfEOz95xw8d3nib7tDfsI6ekY4oSPLL4/JAZAXJSZqZfms3ovb9IleOvREGAh8iN4t
bBqh5y9eE6a4MEGGzVd4ziW8Nf4n7sUJyNfLvAdz95VclCciHAAcGyz7Vi3gTfkNxXlxzR3scxfz
Rf0Mn8AXvjaSg8iuS23hITvkb9h+5A+quHvxbshxlTR4K/dtaQcHyGJ7VkML127x8gxHMlhzwhx5
q1y/Wi1F07h6T/bDKdijsO7fM5M2mWZ1eV+Uo3pmbHjobtZFuwgPtRushfYkGeSLrJSrSQDmSsd1
B0V2ILINLSoJybcxPLf9R2O4c3KJJiSPR0FyNQsu1+MsvunFUSRZjk/dviIxqHhSBkbpVr8Kc1rp
QnWlEbqOsjF5JdM2TvG2rnIiTc51XYD8X2g0csmYtHTSQezQN/AHsU8CY2ftasWb4PZFbfu3nnPR
vskwNmk3uaxUbor/ILnWaA1/aTZ//vo/XYILFBzpHQwm6Ew/NJsq8y8uIITeS3zXDwsbXoyFqg7s
wNKJ8oJ+n3MRuWPKCggoE7A5rO+/JLvmO/ECfhp0LT870Fp6WMjk+k9iNqXqtHyalHg7YX7Gav+Y
nAAT4CgxPpY1ScRyVjRYqZbaFpySANa6tjPpOEww0hA49LbE2QFaiYqxQ8UGvbjiqltOlmnRPtdG
iZeeQAwf67XYgn1q7mekU9DgHNVX3fyd8MmAMJHYjQAhZayFC0MDxQ0BqcjQn760TOjF87ay2SUU
uxtskitC6H0Q82GTSARJOC2TI/2rN25arKx2WD8R17CB+lcB3DQdIMb4sl0qTC9bp+eMP7SusZO5
WPNUaCbZenxK6PXujD0yZY9THZPKc+oIJzQD+5BTCN2AO7m4+O2E384+9iysfqJr7AlghHlm4+7d
hpA/07POqbGCOHdioGYHO4UWjW2zo94B7VxbXv5p8etE7OACinyg7McjU+tuv20Jm3AQBRPzA8PI
VndonvDmQUdfGyffCYnSSbf1AZnWKiOEgpfFN8YQ9YhdBANehDHMHlxo7rv4flusGWs99ux89iJ/
Hqzu6n2/oQGyZ+fdjB3GdU53ylxpMx2lAzXME+uHLfaV9GVUnA7wIUEF2rbYB+fH52STubIbbKyP
xHCE+9njVSfX5pFkXvh1Jj97e0hVW/zuPV9bRSdr9crK6YwycZulT3H6as4arMQP8yO7AzS5Ex5a
sj7tsvF6l0xLSIzcmCSIEOexBY55Z7hsdIg6wW245y1dYVdyyjcUXgDot9ka1AEami82DcS4RAcW
9ljniXWhuTKcaEt0YrsrNwZaReyO86nFhYgX6CXGavWdHOZd/khy2jnfGOTO25z5nPFXy9WAvBL7
woFKDMuqZMYS9vBkFlMk9wAi+fUM+bGs3JbU1pepv7CxLN8z3W4e+r3JjWGdmgdoGI5wwQ+68Z3U
kfbYNHVhOfbHbNXx7AqkNdoQD1lGzu/Nw/yePaRPkgi01UfUcJ2z5SI2CsKG3IWh85rfwwuPyFJZ
5fxf6z4neip+ijDVT2fgEW3tJMgpytNU7OMRkQ6STPiqFFzp5+wMx9GEYdueKW2pn1ygszeY3t1j
yQaMh+ubyzL99KSDtBrv2zsDkPtjNTrLQ4dnwgo+RZveyX5tD8VK3Rmr8lAelqyp11fPO59vwepW
2ILbQ7UNdjznPKAetVVYIvLBobf8rmwsQ4JbUgV6/rMvO/3JYomouGFBWVW5MkqfJXxzpR7M6E3X
GHogilHZ+/UGw1G4uNYJba38wkXnaNJNJXGOpBnURbSdtQPhMLWrgPgcdCnWrnc7VFEOtFceg8nD
tmfy7+W4lHAK26l8U/o3ATBkIqSrTNVXPUPossDcW91YFYaCa6VOZq794pLXBrgNwGX6tFKVK1SK
1XxR+yfJusPowFTFVkevix4G+btt3o15a7XL1/sULoH1ECkHcur5jJzi6nE0HIkTlWifpcJMhwcB
Ha7fuKTYBJ8Bz0VEbN8FUWKi8/1XGUIqna0BHx0JwiozLmx/0rTJQwRJ6beAuaQ6MQUhIDClYqSe
q0rPZ0yuFY/Dx9Ts9OgAQ5SIhDn+LMeXyrgarkiFUi7lI51zR3lmVNNNQja7M3i2GMp3exR00Bv7
aF0RL9ysxGtrPmo5E0Yv77fKS/EObdYRDh1BLBAlGeThZJlx464hTT0ITuKYm/mIR2xt8GkS7GqM
cLGdMUra7TMlrw089vRQdaeE/PnKf2lBdNDIw74otsk5w0LwzrzelN4B06j8LMlH4tWlt+Q763dK
sA3OECkr1ggMvLz2oSC8GTodTo95SWgZNsY2XTf3km7TBuAdg4yJ8nYDViN/lYYtUQrxsA3SSz7c
oHLWwSaP18Vef2jcz+G9eSqeIHDOOuxkZvMkAOxz/VCwXOZqYJzltx6OGQk56CbeLmTdoPP8dI3b
riXhmjqZKEniodfqJTqNDhX/dTBs4hiWnX70qoyeQH+iujVIl8G/yxKEdq6Un6uZGSwL1uaaqi58
PRR2ibQ2lyAtJh2uscKOTqZYYvJ5k5zXgtSsxrZW5Du5wy56YwRT0s8A7qDx+yAEzbwMruXFXvxk
OqTO8WnvviN0FpM7fxj3sLvHD2HDihQtq7omcQF2FvqqZ/Eynpf0POs8mbbKX/PAA3dY9wfho3qU
1wtIWL7kh8nmn8vE0bKOTsSE3PTIHg+kNT474VbwLobT2Y37zB7pwz+G22437QheOIlcDcjFdgSu
JY/hlphlB4iFjdFyIZ9eyB07J9Tg69aR3fqgrUJrpZwJ4QvEIwjyjvKX+Sh1wab3UKqLuG4nljWe
uOYtAeBXxHbeX7J2pVJa45f3W3IyoUR6RBvwdDz1654MoJ5Kl6Qx2euap9B626eXargLutYFVjiO
L8Ra6E8MEfV1hZaQDb7YUiqw+xc8Asfs6QTNnBsU99Rm3mc7wqgeVRfhFXd4wd819u2Kl9l+ut6I
qHJ4htyjat+SNZZQN74jiWxVrCkQ+E/Un/LstktsHifCt76bmWxm9nAaRNeEfNC5SJYPKA9VLuLQ
JdDKViDIpuvCRbxFAiBkSBOr/cwjwT/PXXQeKmxybqqDWFwx9TfndZ1VTgV0GzT6yF3mdfAgfZni
AHZvhBAj1NctowQG2fus677qGGN6F+9kOkVkdQlRI5K8t/V9cZYRchzZjCMsGBNE3OFymSCEzybr
fuqj07IdC9CkipF+J0TM5NmPbkLzfMKE0/X2TLADEcnDW/pGY0xQWJjTEo1HuCgHUsI03tfOq2xP
8ojKE+2z75R78xO94IUSMjrW02LvZ/3u5jdi2XYW1JmBdtplp/rGknUT09WPu97GUQXVKr0RW7pm
jmKnxSefv214FrD9Z4f01HWmTV6Yviqce8uBib0n/GKtHylb+JSU28fJ9vy94kq2cQHGQH7hM7Tw
qXYY/DyLh5fsMD71Kxp7L9mmG0YJ1AEvD909jnFl9Ric4pvvCk7hmF44Oij+DG2lfxCLt8Paj/CD
lSZ4AmUNLVA+LFlNe/JGyBGj4USXU1d7bOX46vpL/xC78wB0c8UNMTCJcosOkQ27GXB1rDVX4Ya0
J/g9/BQtZPD3bp+v64f6kr+Ki3WaqKtV8CLdYe1YveYOWIiVdoZfcJQvjI+/l8Md0PA2BgwOxRkd
Hw6FK+JR5ZZuWdHyobx/dHqv4oeZLojlt3zQzGQlrp/n7fNj5HUUduHB6p6ibzQ6VfGYNNc+gjid
uTzPc0vFRiWBVqZHM7KqJmdW7ipWA2W2GN59QaWegooKmmjF3hsuerUvOS+Jpti8KUiltkZ/y/tj
X3id5FqfxssAXFqz/9FrdZf4TZlsReEjh/YPjdoJ06OOGUDHOh+fdNUhyASY562CcXFBF8s+YAUN
CY1xhjOUgDvgfmK4YWqVj9+h4CCQXNxizq02V8hCCSvMXlkcaCXVc8LfRq41L6QQQ1tneDXBwTJV
Eo/zs+4vZ5J1tj6I5JSOChgCohz50PdewEsIN7PM/Msev/Sn+St4VM4gHrMMDvugwn6ysXmvMCVU
Y3N6NiZuRV/2JPQsVu9pHYWJAwh2k+jrAQ0Oh2MXrhMwpcxXOkZEf+cBtQlQZonoILGCTvO/aFAY
Uf/cm//y9b9rUKx/mrTR0AxR9Cv44+iyf4fpiP8UsXZJuHUXmYpp8F1/F1Oy7VVEiWwx6KK/KSb/
1JvjC2NETc/OQpj98V/RoKAW/aU1R8uiIiZRAAQC1GHl/OcB9YAEoi3rmCu1ZDcGHTRCLmaK01nO
67OezjxZi5aZoiTo7oyIT7ff7SzWf21VksXEsZCp76EinbIFBAF0pwpa9lBopQRaE11ZK8CwhOC9
omoB/0QUNpi/lB2S3u5ySXcDhqJo1zeztVbHwFm8nfzkx1JPcUcnrpIRqoqTNeinldFTOcg4d8Rx
LXQ6cmiuQDm9+ULJ/cIcU4YI0lGrCvKDMAeYQuPZ8y0S/vC2DojI6vE6VUzIJOxfCXSRYq0tgBwi
HRtCNMS0fUr5kJvpY29FTwbT+ZKQqTr8yggxxUr0JHaDvxJM8VYalddkAYcLANGCPVxjMsKkrkVZ
Qe3bx7otRS+GktiydUrBqAaCsK8UIiAinMsWEEXxWKS8OOnN8IfNrOu20LXHLiZrtUwdSwo+DaQ6
aYzWI7bcIQH3Pom7NGeEJ1Iq5BJly3MoYBygLB7UtTgxUQCcv3j+Gp9Q0lHfpJV8AfrsKjROhjiy
1VccqRQ9fMsuw5iNJHARWjODcuwP4Ty7pSBT/KR7P2rfwqHzQvb4+vIuyoYOoE/waqjbGYCIee6f
szIAO6utRy60CmKZxQVq6uFWZLOtIQvKx89S6t58NvRpOF3LiK6vsp6XGWE61PeT+RVUit2VxXkK
uUuH11zEvVsarqp96V1KCqGm7UKYRyGKIJaUq1DnaJsKTxCi+9w4WdX7zB1qiSQfQpmvF7mLIAPz
UOSaKLAgulNYXvJqNkLdnycyEfxAuuZ9rnha0OH1D3x8dzUdYQsKiVSFQKZuZC6hqTyBTUOsyAzT
z9qlkrIpqxA+neDi1QehV36oM5vPkscNqcDzWH6hCaLmw5Qh984MopTTWLYVDAZG2h21moxyxq5G
ueSt1G7B4EESNK/WrPdG0+0WMeFUJhIyXcuxxv4gj+pJruEx9c1Jr4RLTthpIZmbOuUa1cztWD8g
vccqN54b60NT2uswPSlxv49UFGRaBP+/ay4TfkAmeyveUYiP1jksRjeZpoNOGx7UEMq15hpLF6uc
dxKkFC3EJIk32jfKuyDrLoMJSSua5i3tlOTf4+3Z8E78xp4jbnU1snA1WDsp0B5nlbgE/Aex+DTh
9g8xiCvpSJ2fapbkdv1kFw2kwnp8ERGT6kG8EQuyYMvMhgZ+ZRc++aQJqJb0LivdJi7fwwywwt/6
OpI5kkHhYvbAAfef7W/LyPeX6+jnr/99VAydwwB/DYcDyO6/rpw/bqMFwcFKVEQyaS6ojf+5jXC/
4QRYXNOmqXDn/DApFvnPETW1BEHKiz/7r6xLZcbRPw2KTb4V6n4s3css++dBsRlO9WxIATvC7gm7
mV1bzb1fVPGuaw5T3N3lRC1CtvW0crhpQftVzcK+lmYNUtr3oBN2NBYfiRBtg4IJYtLeguKqau8K
mUMibKmSx6zAqCkzFBZK/yIO5hrY1bpl+xhBbec6vqV64PUpE9msYcSCZAibNS+Z87WiKI4opIic
YmY3Ws/hqGzVka7G3PaEouYhZWduMkvRUXhgKihrwsFnHNsQ3lddEtyNMCnYj9sjFNTQ0O/GIXQn
U0EIw2fFGTZK2O/Idttqc/bRyoRMkvlTyLIzxc3RCqmcK8N9lI+1fLCas6aNTy1Wm0pTQUdQX8MQ
SjPi1zP5UGO2Rac5NV9GgtJyeu7EdD8tNWkv27VEmwKnPqOjk/AddNqzYlyHiqkiie31XVZiJUJP
WMfXyLrriucyIhyJAXMeOAn7ymy4gghctxTajblkKwMSHonp0sBzq7Xd9N09Glo7CQ07qxcrtOi2
Klndevc2mhNpLEZ5CebsYs4pg6xw3ZPwKMwGgTekejQ3w+/Z3xGO0wpY7eoXuSsWQT2960TBzHoY
8OSq60dgG3eJwmSaUYASnzSJzFpFPpig0FV5bFeK2L3EfXlsh+JRL0U3Tqz1qIKcTYjYTClMpIwo
8HjeiGO1zWN4numXWIy3OKCMN4XEGfJ6Gy4ymO7ekjneWq66Ig526qCsahic4pje6TjDlNg6R2nG
WJfI5RF9uVopO9Cb3GrKzZSzvYyqVhux2LdFs42V4l3u5Le4pdeIuBsKczp2aF0CKXjWSTLS5eEh
1FhKVlbNiGZJ1zS9IR2cHtM8WY+uhktBQmNUhuUtKS6TEnwCu8ELIQJoKp6HBovYpLw3CwNeTs9q
zqZFqJj+lQfLwshiyvY8lrZJjrzB7i7xMw+UK9AWbHv8qhsj3zeadjeEg11T5KHaQd+LjAoTdpiV
zhhYT5rWHCezf7Li4Lk1i72spew3M7Yl1BDTDLKr4dGeCxaKY6Vv1TYHVOYBhWuop6qdIn7Fxb7q
WdUL0rZrN6k8ke0Av7WHnzdGLBsHr0r0XSAD16ggPHbzCW85aqGNmNXPjclbGoyOwZg07vvRbple
K/KHXne3HKt7xm+sqKkKB/F+NtEKqMwEMusbffR7OZBTT5la8tuf5NDWzWGdht22yAGT5NrF7K/4
c1cDE7lSpOAMyGAbwnuNaLnE758FEWYck8C00o6zdgUGn4f5sTWDvU+FKwRM87J8LwXNU8cUT9a6
rxHsTDeL28SX9iZo3pRG0QzGbyMTH0c0dWPzFffV2iq/Cni+OqVIW1nHkDGnVPhHuD62glHXgoMT
gQGL9Gyf8F0b4pSULMShgXchb/bT1JNRxOtXchLlYQZHn7mQwq7tN9DG3Zo5qd5/93VyrON6K03p
XWFJjuY/9iVvr3EUlIndCqsk2AoMWjwpYiUQ7jITxbY0rnO+vQmwUMPD0GTtvsxCedclupqt/gHj
NyzUZgxh0BirMeSj3zFrQsGSAf/qIP+rwryNJP3GxUMbAT2PsziTGaq3+cRc1q9J3IUQEWvJKmnf
CyhjerNWIFTkPgcm4gIFmYFGUhyWp7ZL6PLlbS9o32nNaKf8CBKd+rOnkoh3Wo7NykJ8aHbHqU+c
SJ3dKIOQm/ieyRB4KAY8siq4JZ+ULPDOCuIP2b8rFm6Q3qQ7pbHwdequycD9b1yCLBY7XcbqwLYa
5ut/LkGWFNKfSpBfv/5PJYgFzAtsiflbpsafO2IuDmz0lqJR+fzQERv/RBmtEdZoSlgTMXX8sa0m
h4M1tf7/1xGrv7oylpduyBpGD9TWyKN/7IjrKfWHVseFbFYcV7rPzjE2XuATyRC8yLCotF2k8Cy2
wUfVUSyrHE/0Br0VfvtjeJ3Njy7P7/2GqMR6Km0xJ0WjzJxMbu+E4tqOeK0GZeeXd2XlY71DYYVU
N5ONUz4dBj/qn80uiFaGnp3qUNgC6iW5bSDDWhLi8NImkpNK5lEd2fCyrBYjWGIsMwGIJcQaT6N2
DhPQKCEWwyQ9oqHG1GjsTFKHsujToEfVy2xnyj2g8frcK6/KlF2TUNqFIWIq9KoxaURNsU+6dzPL
6CmbXT/jtuh3mQTDIwncKJ+/KlRjCjbJTAruJzF3dd93+0WbhDIsr/NnJSFhrTghsfU6Q7VDmnnV
l45y9B5E7Libym6k6SDnZBTlx6QpV0iF7VkGx9jMdkwgoslJFCEpF/izwcCXxoESqwAR/SedGScl
s9eJOEQCIL56siGHCUx3zO6h7+mPrfgeqoytCgIfdSyPCTRrJnY0dRl2TqXrka7fkKRvSqWNvSgS
HVHrH1tVWJcBcl0x9jr6j9TQPBSdJB8o22oJ58yR21mRvuuEZexa2wUxlgabavp8J9VR9s7pGmqI
lyOpLQFqa2Q/ceQg8+NfwiNdxTEqg/GYdvC+jHrAgyr261hrd1k4PWmRtp9VUyJAW3JVfmMlyK0W
mIFS6tumjKCk9e9aUu3aLMLbXXYnUYcbMqUPfSR4Mnq8KUE3F4ROKaf7EZ6VJlaHUqcVr8bLkERv
UunKobiJfTxpEcN2M0j3PbnZ/TDR+oEGxp3T5vdou/doYqm92PQYRFrhGG9iimbjQcY6GpPOSSxn
09+C5KEqX80eAW/jEx3wUqbhHfKXnZmx9M4wrPg5ZQUWb0srH/qMz0003XdJuk0GRsxGt24Gf50y
Fgly6HVdMp9Tv3Jry79mM5JIoA9tECkwFvrrlMyOmTR71Vc2YtM/G0LOGiPbU6L1xSuXEaq7Vy0i
wTIawLg0e1NDE5I0bj8LdpgyVaeAC1AXmCklNQuLduLfU5utkgqrgoIJqXV1G9R01eM4LEjpoyJq
Zn3X+jWq/Va7peBy05znXG1AHqfdTc/GdWUG78OyjCOWuzYNZxb7l24IT3VKmGXJhsCMzvEIiQH5
zqaEgJyzOdXSgaY/xx3LexAeqHlWAzhZ5P8tEq9A47fKUyey02v8gy8EG53GQh+FB4ZgPBX5Gkll
UXzVluIovJemchzr3BFFaphR5NdmrsR8tnWxXXWGeOmVQ2fGu1ZYPi7nKr+buMoZV0JGYOQfP5ra
hFHpfdAnXKb4QXi3U+NDCFB1BBBWq49ltEbL4AWMcsr0WKYVSi42JMl9ZhHiEAtb2URGXruTfKlg
ClVauZ2seRf0YFWXx6yFho+IRSwZZ5DCkzWRW5ainS/qyyG7CkFHLa0ltlqDbk5KahC/vQlGv4uK
4iAK5dpXio2QfHTJEQPaXSZTzmSvQ3srUe1Hm5F0rsgz/HI157i03tMI1QrB8XrMOooYtryKTwWU
rk6PoLoJb3LgE5HGt2znY5aTHDurZMu6vtB7ofbZtQ+VAhcO0dGg4Sfuq7tCLl9yZX5OwtKNDBDH
rfQo0m/Ocub9o4L7lFiJxRZSyC+W1WyljDVtNfKxyw6Cvzd8cx0h2W3zaivG0nkWSm+oFptb8D2r
4zqoQ44n3mG/ytZEjgFStLa5+d4N017p2UVSJpn0qOkCamhZG9bfwAJdxSeyNreK/CgOw1OIAsqP
yo2mvog9v8lZeheE4ZJjka0kbOf6JgFIkgwnH5aYTGCUP3I7kdam7wFN21IuYYaz/s71jqIYS+Fh
sAegelTQaf8ndZ4mMbn4Caf/89f/Xu+AFTKoj5icSP8GBP3PBkD+p65iQGUi+Fvk9g/qPMlaEEgG
meC/VUK/i/OohICXKuQ+Lpo6FPV/ZeSC0e2XkQvzf/KNFDTypkxq+I/lTqzEJKZVXb4dAHtOc7Zr
TeaWswlwqMhmxrDUPaHFqH3Q9WOX0OOUHWh2QGAgIlah8h2Kn7jEVmRd/T/uzmS5cTPdtu9yxwcV
6JvBnZAECPaNJIrSBEF16PseT38XfI6vXemIOuGpy66McIrMpCjix9fsvXYtvpgzcgF3lcgWLQOo
mRSImYCLBpbpiPI9krtNTRZszcCTRd2497XajXh39iNEBT18iixjr7OtqyvtOlZDZWObtUCrSLu6
yHdVjc8yHEZ8mcwRaoSqWqTtci1bj5jPLeI1oBS6Q+1dCo+hCJ7yMe33YyjvUvPVqHHua920E5HZ
Jhz5gR7eDS68VNI3CrQ6kQpGJ24EQh4EBQ4nAZALMnOzulpJzp3vARaDtDFtz1bGSWmQWmldiYDO
Y8xIHOaJL261YHLVAY2UxDaUYENXjVv66PCjlDtHDsa9OiTrbmQVKzHx4P6oIy8wfeTZGuoeFI92
KY3reVClFeZBBAtahGx/uycTAJxKsjStddqSfBsWLyVo2k6I3ARG/xgDLk8tfVubqK1E/VFNpdOV
yrlB7ZEa7SNNvoLSW4tZtuzHFzNXnLKrF60pnruYQAHYKrJRnyNSlzWMeGonsUyOkQ8hJB7j+tJ6
wSHMIcYWsMgThRCmQV1mkQajJ9polfBTsn9gN62sDNbQMJ3mhYBl8a0H2UqLitb21VRxPJF3IeSt
E0dz0cnPuWqQnm65YT9nzJgsJYgAEFJpVwwvPlM4NcAa3JqvAzOfOlCoe75VFDOELLG0ZpSlR06W
D25ff4c54wylWU9a44jd+NCye2ftlPopD9+jhO0JsQrtaqzrLyVkKhWin/Gzk1/pR63Uv0oPsRRs
7e5T0k08V9gDYeLj5xEk8d4bljMEbwEi2iN2LdwPBnfoISqQ0fOhWtRoS6vqHBYTG5aO20+Y1FdT
T1d6UL1Ipbkqckorox+4Dqp0H0WTPdTjiz9ZO0/XqOxj4Aki45ai7945zpd9F795ZaezWGLJDCgj
GzEi6VO0q/PONioS0yerxU4mbbVBEpaDIduq0ZyrfISvwUMts9upxXiWouwN4zLmpTahyy+4iplF
+X2A709lL5RAiM8j45EYWPPEMnKmBiStxMpa0Nqf2KDSEeNbAmYJoH5HPcFyWYRiYqYCuIdppbby
Zz8JvNA4DJgGKrdZ3DIJNPFMXiz4fe2q7Mt91gjo7SJHSgMn6a1rykfP7MFFNfNyituTOZCyWvof
UlI8t3kzvz8CgJ9h2TUZ9zw/tCvQUWOrrU3YZAwMSHulcuLwgAtuRBu5H/mUI21Asd7phpNo5odl
VMfawjXi66DHooBHADAbcl9YJG2xD3Lvw1Pqik8xvhy/I2M1b5EktOlPzvjzI8YgpnThnnSpYz5/
4Nou4+xAsCm3Fw6wBYcZaubmaTCJYYyehMHcWX3hWJmU7xSrvGtTiwawX4loAEUx+0fv1zEui9w0
cRfqEsvu/3h31SXxL3fXvzz/97ur9C9V1IidmSNwUNf/uwFMw8U1xwhqOly/WRb/x35dYcfBokHS
fpPMM974/fbK6t3iBgvV9b8JEH9ro8Em9C+31/mls1zXZXY53Mn//fYamD0RS4qQb0J/IVbHtFHv
omDLyX3sG5D9uasFN44rN5VhuHJO3g0CGmr/R2YBUprvqQY4XPTA3sAziyWiVTJzD3bYDtq1P2DI
lVRbHk9pPNhl/2mWtE2iC1GoYUXM+GKpc9knAGnieGMIyISaTaRxm0tMNtwltCNMXQWj/iaIXmOm
cK0wfPR1uwktpM3BdoygKiW3nPwOjTMnzlBUMT0fUh2AirkUBW05VYFTi5qDuv+mBji0o2kJlOaW
AgqDX+uWtcDiQNw0MOIKvsaP43tSWVVEGjkeCuRYK0HKo03uwKmjZpD6IO/lBpo+kQQQvXrVJBaW
wXCWmg5+QbyvpfBozCeTbKwtL9lqncKcmOQ0podt8VVbtkWQvI/LyUOg4NkNUm0TAxJtW+QVTlSF
V1/338SxfVcNNV8WJnpdpUVX1MhME8kcqAd+EphCYyxjDbYvTiDBa+xKUQFvB8suept8/OniwIog
3WqI0WJgF75qbpn7Os2QL6Vhrrzx8PrOmPX72PrCf8x6pTwhPrFFRThbU7bGgr/raxPWW4fOqGvu
WVgSbSW8lkHqlCqRGA2a41LbhCn4qAK1phjZgmIi6YeYjMUvpOlvdXGtCTu5fUlyzUVWsayJkx8V
61q02bbgfKYyETxr45fmMvQYvA7yRs1DtvjDuWyFdRWYW0UmA68Y9qb5ImM80rpiJUz6yiAHu8Cc
URj4w0yFuQw7BsnLFe5BmN3lejEKpyn+1BCKFt2Ppt86pFdpQeOXIQ/PlAO+2zhE6tSSlxQMX3oU
3iYtZrcB9t3TzUckvwvs3QC6ezlyd+84lQ+N3UBLfSYj3WiRR3SZG2HQlgF0sUemGA3seO6IjcAJ
WQCofJQTnQ+1qk8PoT5ZgXkWCv2JwEpCazPyUXCjeSam4FIhZcw4VYOIvBLEeWkcxPZmKjnxUAhI
s+c+7lbQMRZJYi0tXIKyvs5ouXQRcYknb6A/VYyRU4qzIFXa9RQHz1DAhmJwpe5raGOUiAjw1PLq
m8ZeiLqtzkwIL1T94ZH7uE3zt7YBc29IR0HLIuj6PuRi1KVhSQR436wDXSCAVyYvTxzHTe6t/sED
aBbNkDAkuiBTBw3E4f2fGjJMu782ZH95/p9uGQRL481WNBXWxsyP+30JLv1LJ4MCg5L434nOf2Jz
4BnGLKVzQ4GLh7GYDvH3WwZfYmJMo4aOCxI4gWV/YwkOye6vtwy+dW5nLONlluC/SLKa2MggODTJ
Ru0eOaPgkGLE9EJkMGkagoMQlmbYb2EDXfCCfYTqQeQUbUFBDKIE5oEBMTYbnDkMHMoIN9JQXYeQ
j1ldiCxw0aospm549HH5MnrTwqiiR0MWT3OSGqRSUXnRoDO3yHgmqXyJVfVhFcnGLDu70Jp7Wnxq
yYtq4eP48MAU+dSjVh0fRbqdErqyGS27cmP07dH38l3vT4jExmQzQgiT5r5tTFZD/lpYQCjFEDkS
ZbwWbvt4JxrdpUDWb1Taa9d6bjxeMv2eaowzK3Q3vdOHrHSHzO3brRocSx0nEVk+lbfsgb9Nqf7I
kUK2aojhvq5eupJ3SUqXpigQnPYyb+xkXDY9qBKEaTJC/O5Wm03paulPxDiQGEjw5Z1dlXRc04DG
dWR2iCyu86GCSfO0hKPdaItvKTXcifFbJtKqsbTiltWstCp0fIv8p7ZnGloJhODIj0neGBYbUH/g
VYpt+RagVPVw22ZJuJUbGIRkLAYd/uDgZkb+oVMtm9TfD5GbUi+a+xS+bPGbxRuQCVt9pDyxG9Zg
RyNkScZOED2sndDgs56cIi8pv5UWMcKEuygp5IzZNBu+NuTECkXjXS92tZyu2aD9V+Jlku/VEILL
rHnUchHNd0caYgRh5XhlBaEiNogs8x+twcEwiTHSIJCZcvB/0eBoqDV/PX/+8vw/zp/ZBMrgAgAq
oDGFZ/7p/KHuZJvF0cdC699FOKhPsGSyAZONWaHzb+cPRTAvk3OLx1h/K4pamsWsv4hw5peusaKb
920gPf+9ZC31IYniQkO1nUMJRn8OO56LYTXKW/B9BWswiCXloQcrJa+iZ+UunOgNQ9GdPZ2dsPX8
AzuNNt+r2jnM7Oi5JHrv54CaHWrPKwMZA5DBs2/ck7mYW06JM/6QeyJpV7gkgukQIYfYG05mn+/l
3Mn7iz7gdoBA8xJ1tFfuEF+MzC1zRzzEbsO1Wri1eFLpQAdeJ61+E9wYplBhdLYZ8e+CjB98ptRx
xUnb1e/MjDCIxItMtvNv0l1UCXufMMAbcJJbODqmejWkbdNcJX2Hl6p7snZZfqHm+23+f/fhHy1H
8Rahsqmtgyzt02TpuToePSM9q15hG7gIFG79pXGzHtKlvJvmCTMXSDfChomUU6MXFEWoCVXtC17N
Mnw2MIsFaecKNOosZBF+8K3CdCxZKOk5xb6puoOHGx1jpfkhqLZ3UZiYDfsQw+s/ukyAoAX/FpwW
yimTa+k/lAmQOH7dU0Me/OX5v1+mIvRAjZmwacyAXRRLf75MWQ3r4AEBNUMeRYP9584S7peE15ml
9Bwy8sdlSpg82ED+N9NFZg/43yoTmBH/5TrltaPY5jLVmetqs7T783ENM7/+v/9H+i98zErMHTTb
QE/QwpWvIljF2tKtkN9EezQZrqeULs5whLGFPSKrIXxtKYPq6xuKiZZh3ggwxG5M8BRrU9hb6Vv6
0zTrPoEZCISZoKFKED5iL3sr5K+8ReFrvnbdq6liPWWvluevScCmtAjONK1Wu4yPEEI0DHmQF4Jl
AQaJywABN/ILOBgT0udl+6g2dI/OgHQUCVPLPGZByT871RbqrXrWt8XGXNc3eZsf1SVO4bWyi6GC
xCfou5pruOq3jtG6fUgYXwhOPKvkmnqLRLdrrKj+LnTJVcd3/UEoE4O6E5mhH/zqcIUvfJeZ3nJY
3e+tXWKpwxqyLVbNm7SRvvBB0uyIx/Ga25UT7HfIWffyOr5573jkyp8Gvp5/wL6GHOBQrYI9Zdea
hTJeNqbMNqbpqF4IxlHXX2q8fN/T0Yd7wZUNWisUsLgvAWPkmC2ZMt3ru78ZPykNmslNS1CL7QIP
U3/XT8J7dINbgeq9RSQH4pBVF0ahllhy0qY7MLm19GQGVFbyBnCkR1boEhk0glxIkembDj98skFj
45E0VPZQFBjET18RDn1/d4s5gHQ20zIIhYtc11tvxFEWHdrMyVAs++IueEXgo8dr7cP4UFxk33ym
LhrWtUvxFG+VVymlZcIehCTB8XS+QUeMVxBt0d44cE0Fb9E9NZrL7+s589NFnNj8nIpNeeHRBR5P
RAPbcFpbr+NL95Rvq6eKwEthpez6Q+HoSwJ0cTBuNVfZtS9Y87tmF19kUP5Ikd5JAnUKx+Cf6rl6
ltp7sxfzXX3DHH62yjdlX72hb++ejFfjI36fdsGTcPVf1DMaPflLfTZejJfhKgE9kc/ascW2/wXj
nn87i1BU8ByqspB4e16sI/9cg6f8oI7b+hsF2PTa4Psn4xZSIw8RWfIusleAxsDbAyTNmxCMR/gi
XMkF87f5mviEbYLXHnQL/2gOEgbN6TaGIyyy1q7TTfzjqffBSi+tvJbUW0x6nCadnZj1STORikU2
trzOnmP+iJ5Fypocnxo/w6PLp0uBC9vCOdV7x7D51LEpqDfWKAaL+Ni8T3q9YKrTKHsV+7uCYqxF
9s41ugIvhLXOGl6NIbLBl0RvmtOPi8F78VTQ9Ee2PT0iSBLwVt4h2oTZ2cxy7ARYgdUYZP4EK64F
lUWBvck1h6sPjibJblV+KvsXhn80ym7cPTQc7iVHSNe/DnxVeLSFxxL/JjUb2ZbNlRE6ZGiFyQ7x
aPYEf1odNqaygyhdr/0QPomBr1SAxud2SFBglkmSU5FT4392iFJHJ0Q2gmlQzT55SD8eiulOvlhl
NjQ+/kc9qkDxT2jZcDQ4nsn2xR9AAbYTw6pC4pyRVwhK8Hb7K+WiFUu0t8MWOSseOuEw3ln3E9hQ
lMvqphDz8rBGm4Vxio9yH7ig897Ks7xvwqV5724iB9C130N/XtFubZF3PAEfHT+YerN9j96bb4yi
aCWeqguW48/2lDv1qXgngrJeet1ZfU0uzdrcBTsUu0dZXky3+nl4hHOfspge8RtMl4OvseVYKS/T
QXWjrbiLHRzI4yu/EGzpoNzHhyHFK3U3HDI7wbWMCHihp47Jj6exDTBNHKNLuEcuwZss7HwGbgvv
Hp+lH96J6MoAaAFzCMss4QHn5ugRiTvjDtCWbCe73egM1K9Q1Nxgy7TK5dP2wve5IpZ91a+UbXHr
7zgI1uJpuijv+l66ms8tA3ZxgcdcM7gVYEQhJ4/UQVLfV8UN+Os2cF+gKh/qU74SV5Ot/cwvo36O
31Km7Gc1W1jDUnzWHqhOAre7aVt+EuRdRAwGn8V9/4wO3MaXuG1e4if5IyS8GzyFiXVjRepx9T2+
9h9k2V4D4pTVVb+DdFrGy+ACVFVgfcJJTxqttEsZ9ambfhc/qa+xccD1Xa0BH+wIZA6InmWIRYX4
rpmE8cYr9LnLeqNt+Sxo8Ac2EeChwLXeAV4fWmGVHBS+QcWutkZIR1zBJllHu+F9wCEs7yPJBUzx
U8PXOk9vNLJ+thHzrfHGam7l7aqt9h0qIIzavV5v+k2wC1mBknq6Crgrzj8E7Ua8sgWDvULAAnjI
e0RH2AQxZA9+wGjTo030GJ2am8GdbcuDJYwxLiTN0Udn+mHsSvc4On2w6rnhZjsY4mVthxtU42N+
UWQX1ERHDlUJW+A4h3wYtyQ4BSaASe7cSxBKEQEZ3MtTyms7upX1dmD6tYqwm6CEZ1ZQn3vLRapS
rAH0sUO0CDkfoRS7JgkyhOR12zhchejim23cPcvTud5HvMcw4/1ol2AKJwEQpZJpM/MjbAzKqOld
8Euns18fCZ5mnMXqwH1SJRGnzmwyP5qDWhwSy87GZ37Vpm2hna2BxvgcNve+eDaND83C8XqwBK4J
Eif5L5wBmur41QHhkVg/1xoOnA9jLeYnBakrns7ywG+o3bOZP9dIqtrxzIvmLweILOofffvMX5tb
a56uE0tm2LXv8mjGMaiH+B0ezMvUiZd+I5/S59Y4EPru+j3atwu/0xQ34dB5tv/d+bLbqmwGV3KP
Hvo5FtZxe1B6BHoluBQRlTK4QzVbybqtjkedrBgff7Mgb/mN4RoBrpTW8ifvZzvcPQ4w/eC/z2h/
ospf0Yy7ID2GV/8y1z46dZQknWVpp0WEdC99fxnPc4mctNJlA5oidrVoY0GAQO/MasG/+1KwbPVP
MhkhOHMaVD/gIr1sIX+h7JKZP7O3BhVJPsA+LzdteiIVHM7bBd/uHtEUFK0EYE5rJ+xiMZdu2Nex
3vCNPYH38ry13xr6Fve1NS5ZADZ8Eq/FR88Y4rlws53n1is4sQskx4txJXNgGFuCg2GvWgATYFIk
D/GuMD9PtjDI5GCFlI+ViBXsPf+UE6qzjhWOKyP41oqHwRqD7aF00KaN4p0H4dzWB461wvURDp+q
b0y1umyzGo/rw/wrPqqSgIdFWbLb3nbs+LxVLbtduxFa5GLXYTiSfFxhEoB0xWrySWTFWHL9n0XN
rRWY03Z0NaZTK6+qxE6zi5YePVwO5bllHt3aXChiYyNRy/hcCv1GC79r9aWZEGXZdQZ1byNFOxF4
3nxd9f3PYJy9Hjeb2wdrHOA4t3Fxjc0OnDNWkmgEOMFGf+8X7jQ+K9G3IcPYIHMbGba/6hJbC+8g
K83dyD1Xg7+39Jdb8zCDF2LFHkTSxU+jar4IDdfoNNzD6bu40G1QUBLgN27F5pW/EsSm2i2m821c
C57LNG739hg9J3thLxpjllQWWrmHaCKBBp2YPNlACdNoA8Y2wQFikCsBh1Af7HxeXiQOwwTIuyjI
snOA7hqmfhHY4nycrIJxLRXXVEiOM7xXPM6BQcuBWKpLbCyE5rnDHP4P7ndFHYiWRccngqwG7fWf
+12EQr+Mpf76/D/6XW3+ky1R1ehfpT9vUsV/ofC2kBz9dx7MDMr+n02qiqEMHdIfM3Na4f8Zi/Ml
TeMlmkQ+G7NC/G9tUnWm6L+MpX576fNwHju1KBm/jqXEpGY6b5abBCKjWTx06U4tnflrGHn5Lky3
fnFUTbrOfQM5cthJGHC6csEib0StqGwszMn4SxXxBvny0C6RpjYXLJXjLUuX3sbCg8zEKP8q8y8z
P9fjqXFiWl7N2wZIYZgRba0ntB+wZUbi0nOnfMVmkQKhYXJMNDy/UuqlnhMgltip6UtXf6X9uxiQ
cy4uK0e3rb21j5bqBW7CaobWsNhdRIt8A/DB9rjdx6tiiR9sPGQAixqnzLZ5uuiUFY27ri/wndBq
94/+UTyPN/0He/BSWAF5gAC/MMWr7BYH32ldBQpKv1XX1jyUU+7lg+Kb6ETcrJr5M4bPeSTRxntY
kVHX5MdsOnqXuDjL2Y/KfCwQz7NQoqhWkeIvDIu9wjI5a+LR9C9Bt2xZ7kKpECAVtMsCoew6Oo2F
IxznQ9siiOPiOcoVP/VLuu3XmsOCEATktKyHlVg74PdHA1EMfBEw0i2gw2V0TvBgaI63Nlw0kzAS
8Mtpn8jdAUcsats/tkzRfoqN/8DyGgDrgTtjQbzUTkP4hWPdt0+SfDMv8Uxz8h41U0YIxRl4FkP/
EBrlTvsN+3/RU6YlZ/kqAwj66ZfRGvsqGLZ77XJ0LcSlwa/lTlshzQ35e6tPMHJ7+sYLYt3hpK7V
LU9SV/oBacwCsSav9UT0HevLHftbHlna5stHfijnmYUtXmlc9vcdwdNLJgx88Qfh9ZICYAXo5JsC
HdaOtkh3ubju3uSrt2xJP95IwgLoyXAW4EBi3VXVHZyg2AOR4mDmIhkbBjQ3gW0qkmGJ9Bd6ePNO
tPZT/1q76hGnLRvw9fREQDOfLRh6n7Wq7aq3wYp2uR8/Ym0Ro4dNl6C/QxLm+rVa7to8/oDU7OjT
S8Z8okZUDHNlWvI0aVhFyaPgx6ir7Nkx6NBCHmtJA8C+FSc+7Sqy+G2tP/ehd6qUc6vuRjbTClsG
S7ogTPXk25yGp9oJjcMIpPU0pGvin2F0yuVKlPalf20w1FMQoMdinyEFJ4JcWHqpnxBMKxCkufVQ
rQelLfk04x2GesWs9j2CgOvZEVAhKtDKe41VnlNeBuliDO8drWxRfkpAO3tlyYO04lPXIduWC9lH
30wonX8g+GkB2q2/VzbkTe9cyRfIN8J5H1SftIVJ9BrFW6RxA22AzpTHcElmVXJif1IS1X9k3Gta
/FrPRCqgc/qnuXhLm7vU7D0jXpN6jb1Mo4P9IZDergN00KjT+2lCvITOIYYcyuk1MsNt6xA0FGOh
kU44R9nXT4RsoLZg+2PSndK6vorV0yBcm/IrT++1uhE2xND43dEz3ov+kqhwr3Z5sUV4kGPWBrFj
ITYIP4tu0zdHcrfJad+VxnskbjwJzdZ6Fkxa64oxPlOJx2PcC1t5hUXFWYrUJov+A2lX/yq6EJyW
THRsMubX/qFhiBit/BLP90q6aodW3mvU0+nagqqWMsJLEFl/yiT5Uguq0oriLuDPH+euhfZF50DJ
ylsoHMzR6Zja5TsTnaTYQvV3ZRg87TqqnRBQMN95WW+I9eWBJVEa+Y6HEx9C4w4piSmdjPpriYoA
FbvxGK2NRMnlnwgk6Sl0HzpRPDYCb+nH+5SVffql2M2aRvzFLwGl0JUfuhed3ixB0K9DKeMD3B0x
m6QO0T346ns7Y/InrhHkK7HTm0cRcy0TFSfYjOtxjScXjBThTf6Pf0v2wzm5K8/iUdoIe/3qPZn3
uVQF8fIlu2pGda1N2ZckwSsXdWNpGHvPhIbqiNNHpDzV5brpTGYSzVL3nrPhMMQb5R2delRcG9kh
I11WNjoUd5kpanqPOnCMxpVKTPcWBteeuQCnP3yT0SxcFDaZ6ZqiPK6E5T+4QlIUlcANYjSgucyD
8f9YIeFuo5j5Rcn96/N/r5BQB+gs4XC6o2Nl6s9i/o/FHXoC9v+qxl5AmVdwv1dIivmvmf5imBRr
1r8ruU3k37jaTPLDUcZBX/lbCwHjr/sA0vCAoxi6QoGI4O3f9wF+GYbFEA3Zpg2LDYaglWR4u0HH
JA4urezXoqadFD1GrETETJ/Vdl2Hbx00v5Id9CghWVVJ5w6q4zBxQLfVUyOkCwlNq2BN3MSr2bq5
jHwigChEtAYqv95eRIP5rI6hNrfqN7OJX/oSqa44sqYeiXvGJgcj1aeNr36SUHxGzb0aGt1piNWy
lHoTcgexkvQRRd01JBTEF5lm6RKZdwOk7pM2RKeyRkom9+S9Sdcao75KuRaH5cosS4c4ViTMeMUY
lasl2w8iwr+K0bgEOsg976Ew1zVpdQ12cZOI/cMot518krED57cObN5EqqpVQrpqepQFFn/PbAzp
KXHuVlTYLaCXNusAnYFPNLEDhnjtzJj/Y133rXWsxSfL6EgozWhTu/rdhDSbpvJBpksdvNjusmch
yNNVgDm4CU9KWoHSi8TzrI5OciqoKOeUxP2cx+ZnrBJJ16fJyiuGrZxM+8l8LSXllObyo0Z0FBlk
BKGmaHWm8JPoTgEUrEIHjNL2SLN0xa2ksv6R2mmoV0kCGm9AkfSphU9yIh3y6UceiCSL35tpXA8w
wTSN8xP7YgryTeB2rg/dc22iQ9BI+jsEEp6zAB9A2j+6mZqtLXPc/3OcSywhQGa3U3OqlTrhZm3g
KEl+b6BRDj7QR7RjhIyuMUmDzCJNJZUOTRUQ0ug9cnU78fkaJurBSqq//8EnFft/LlYdALOK3Ej+
zxIn1TJ/Pan++vzfTyq6MlnFGgqaQ8Ot/ufdpfgvOjnsJuwnNZq8P/VyisH5JqJiAv5BwhBf+/+9
HF+al4yyiCF4Ph1JaPgbEidZ/ksv99tLh7bFv2ipfpUYNJHmJ2ZUQeUojaWH+i/x1GtHkichZG8C
VNbQEF2fQXCXlF9JpDqDEELe57+HnwiCPhaJaspelZwJTISJotVKKIWqE3MnbHPh2IhfFv7CAexP
1rLdIQM5KuaDjIxgrkCv+vBHbsiUH7m+DlTOFQ9IAcHHavukzIFIqPplqV/XAuT2KtyZk38r+2I7
0l74+gAat8cvo68w5jpmWa1KasSxT1YFiLVYKR5NXF5UnTgk6zRQ1A4mvhF2dHBAnBR/RqjHjjcw
HK8ZQw5gpHE66Dp2NZN6w3ud3WFZq1zBlixa/14K1iEsARocsk6zu2EOq2ZUOQc8t5F3rJVwO/jw
azF/dHMxBBg/qj+CrFth0HPTIFt2Zn/wMciZ+ARD9SJb3b7XAjtj2hjm4WtVfSlF9xSM5moQCw4u
YjX1kndbUbcoLyfer/qF8LiX0PefM7IUrJEdE+QMI5LsBmYGQFiDQqQU98WUbMI2YHpbLgUEjGRX
kpe0jETRluUCj25MTRVts5DsN4RbJW9+72QCEdxJtqkmuscitHsQ+e1YXT0N1kI7OqKk7ISJTYfa
/3ZO4X/BeFRvTHwTIg4Gs8jXXV6e05CmJ2RsSkWtejkFaVNc4zElwhUQGXnrl47qDHVVtOiIGvBZ
5qax3dC3NgVxPZK4xc/gGi0bRTFFK9ucIw0iV+Lt8j55NFN8iETaI4Jci0FYyRgnO8kzF7XeOg00
V/BP5Cegcosagiux+PT514B/qFOsb3EEz82XRBIyy+Y71M3zVNXLQn8Pmy9VzdwRSIMVvkBMWDf8
SLxoWvlitk0hy2q1eq/UXTXIS5Cup4yZfoLZxSv0XVZ85vpXkGNH19pDbSTr0u8xVUM6LdG7aE84
NbcTYFU9Wsy313z4GRvy+uJ4Wv+DD17qJKZW5pwLg0Tjfzl4dQ7DX0vEvzz/fw5eciVFReeYpESc
YUqUdL+XiHxJptyzEHVZM4n/z9quGfc3V24oPjWJxBqe9Ye29DehKr2BoVoiVe3fOXgxF/46RPvt
W6cq5m/C/jBH8fxZM5IXOVEBYmC5XScl25GzaFRqyOAGYBydoCULRdjGYsmSMamp4xH3e3GT2Wq3
ZrpEs7aRSQlmvcjugf6DMcEr8k6D9Y1ARYHNLkx36UTUh5HuvEFZDDhvZpKdZqQLyivwvjo9qCgf
2ilk/9UnaxSsBEfTlvt2Jo24X3Xc7qn/io3tp/Z0VOssYavaR2qQwJALCY6UlQQq3Ew5eymDDoX2
cNYC1FS+uO6l75IhitkAzZPEddqAKh6BgPjFR2y1D2OK3sl2ZCIQYgSC7IS+4GJG5TMWTQoadR1m
pGIUJMdrxVoTIQk1EzPrqiEhrX2MvXWhbNQi4OWBCDcV3vq8kPCkvdmMN0nLT4LBvEFomg2G40XB
/L6bPUnJVK447KJVRM006OpBNrOV3rOsG47GELwKmIPiaVaFWW6vTtFigqIz6A8/5b234qUlfQax
76hKYRfZbZS8lZkjWcs1jRfK0IDcn9G7m533JYghA6zM+OgL7xDn2s7z8xv1B5iTZ/IpNwrbn8bw
3tpUGJdhkz9LpEV7heAyyV228jaQtW3peWtTFt6k6iM3sbFP/V5LjIPXRo7G59tWcFikWUvvbBy1
Gcats82i5iVBBXSF/NRWp9FTN6bK7izCl44zyzLKfTIQjlD5G3VoCPGZvnBTLLyg3QmZhUxkkm2q
T5/RarnKRn0lVc3Zi/b4qQ6iLx3VInInjYQ1oI6jwlA2Jg0znr5rKSG8mPrb69WdKVRL3HdrwX+N
wsnuOiay6rib/0i/fY0wYMyWEuJOl1KldQfd6LdBSBSSrvauPIL0TdW1Du6xClg81flGbcUrIYWf
/LTQEN+Cynzro/heBcHV8EruExELookdmODKeb1tyyYizY1g5iDbcwsD9x/Ia02CudGI7PgYNRvw
BcOa3FUvJW2JinsMWyyP6TaLiT/Qa4TOuPvD3J18OiomA07Xdi7OSiLFjSlfZjkk/yhal2SgE4fN
zVTwExfcD+hBKegXZp3sFerxJmCwFQbBm6ANKcmo/XWIT5F3GvzyfRr8bTsnbuSIOfyK1AGZgSYS
cvo1UsOn4kkqSxeVagDymgG3yEMTBV41xiRkYX28DpRNxx045X2tEQ30hvkctwO6ap0hGQOjVsJE
abkRUHqchJQVcBBUAPZjSv9FJquu7Xru5EPOJAWd3Es16Ot8jNd5oK1Qu3ERashK+lVoJq75/7g7
jyXJrWzL/kvPUQbgQg564u5wrd1DTmAhobXG17+FLPIlybRmG6e0KmMZKzMyQ7jjnrvP3mu7Pe0+
WF9Uz1EyMJNcf3oYJcrU7MO2zgLeobchhdH+qibEknMUxlieVBTsNntoUsBDbbrx8K6/eEQ+M5X7
XmfhM2jVHOZgmd/kTnLxULWLgrugRM+3EXM3Jaup6vmlEclctoOTXnV3Xz1FFc+6YutLS1vNFloE
yLvF0Emthx7gJdHvkV7ehIVHIKjuBgOgjIIkJa9Rly9M81tP+11p425RJPaWVqhhMQi+muoeYB4D
rID15VgD/OWNP0uBK2QByigPEmafwaNGxGhOjcKTtiz3mvSmSN+ESz80y1hJpnt3uWhhH17VE5+/
oPy2sqLXkjiDY/r63cUk5eoLG5lUCHDUdbFr+9RJcpepuP8MicPomEUKvf7wYPaHxmerRby4ffGo
ZJjWPDHQwomRQMEtXgxVuUh6Zl6/OLvsyRXW37EPGiELWaMCMgYfEQe8/8LPNEgWMlvKqtX2aYP3
wlPfFSVa+maLi1jdamMPzcZdjfByVP/ctebFMzM4HL00M/FADeZy1CWnNLhgQ4nJ8uDoyR+VFH5U
7kmRotcYNu0Q1rw8jL0kv6g8/QpdmbtUEVLKwMDLgrfHIumWzVrCsiU3sdOpuAENxcl4dhe59fAv
noVIQZKfRJ+yMNBSVfvjS/1/dvORxvnLLPTrx/+8hDJioa+Z6i9ymTw1c6vwLWmm/fUOigXV5nRV
oURpf/DPcge1GFygVyLCCRsH/D+4gxLl++so9OMzN8A8aRqy3o/Soo+f9tkmiqTBmh7etrjCdhmN
/tbn9xD3pWk/GPJBNwAwpuxLBN4GQJCN9mwJGgYGsZFpxGX9c84IqvUPRG3yYhtC0nHPck9Ba7sp
33PrIhPGtg7JhLX97rQX+rEjvGLj0sIfP4MkZx8kKJWSsg+buaXtEgiEhG/I2ECblR1ITLN0xO5A
Rv2tj17s8M0ej+zly5hL0kEtlmXxWofnnAVBrh3r4CxXZ0HZF92WbD9R2xdsG1D4ffyxb4OOkk5S
x0E8ncn9qy4/4iAU0qUOdon/Qm2gkK6+cRYAdvsV1Zvglz6b+LlvXmLumSaEgR4i8zY9k7JJjXcu
GJvE9eaFck9onYhh2UOgX/YB5YKcNtQwIJm/+qjqavOubmO2AxamY5v6Wx6a+I7jGG5vvNAbGevM
h6Xl+0KSL3HtL8vM3cEmmxVufi3KR6ljPMA1H7arLL0NQAjdLbXB2EiOkIkw/n579rOuceuKeu5n
eyAB4c240ZonUYR+6zC/VDgAZ5hdZLpsScIS8jTWHYmkzNp7eBBd6RrV5SbRF4a1p6TJYgQgfA6E
lKoAcJoHMAGf1nPfvm1YadAPg9uqzY7xo4H16hTo3x2RTuMa4p4rPzIWabCb6quqGTiOorUGBynG
6a8ouNsOGTY1ycJSRR8HFqwsv7fMBOGIl8+9Ns2BW/ciMaHDY2t5bUwOZPM9T78G91UgfYbV0eZk
V8weW2UxY00Wlx9VflfCDVZEUV+jaj01DAuwi1QsqPtg2gEPm0KaSNTfTbTUD8NwjAEH8/forF3V
fcs2JWWuCvaDS+rR2jYXqYD2dSAna+pfBVLAi6GzGCtxmhRP07VanVvb6Fq9WXSwflePFCg8Y3A1
VWK7OMzNxxbvNF+iyZcDyEHH0HWzsZFBRKVe3QWGFWs0Q39IAA8ge9e7GFYHQ4vrg9JchA/4sDB9
FQjNhUpbRLzP9L2KnUlNY9x6OWR/hcrF8jUG9Scw0BR67kznIP5JQktz5jvcZDAEIFCyr0SMQAVq
v+lIbOmvegYptJRW4bp4wTLE2q359AcOMMmRlzjkliVH4iEZluDC0/zcZo5tkNNC7NFn0ykUzONr
cjeey3Ql86SogBFIGVvG4Fjbu4bdNSAjvK6rMbyb5h2XFktMfn4U9zpWXM1V/Lh2vtPVVySNTKPU
lkGKXXWWsq1FBVsXn0XFEDRVW9BqpOC/Yl8HQI3m2ln9jdxa0WACLPZR5vlxLOwHGGpJtW4ZRKo1
nT99Mefj+E760cYwPkr3hvkP3xGvGvsV6yV2xMnyCse7vNud07qPWKU86w7DYBFlJW4HbN0LV8N4
SXQFY2rNwakdckgLHb+ruVv9fohOmvJuh07avvSW4zvE5IDZEpmeQ7ey+01UOggxB9W+eNVNdPnc
Lh9Klmi6j7k0PLiAn+gFf5PvyY3aYNTsWQcpRllHXBHEFAmWgbwPa74pGAK14JR7bEPZT8b/ZuMP
eViUCLZINscV2u3fn9PKJN7+ea31y8f/fk4rAIqw1HD4y8wAP4SJn2stQTGADZGBE5nMK8LEb8Yf
1lqqwuFORIbOhOnj/qhZkBqDEy24rGusyfR/clArv4rFfHo6yR1GBlZrmI3+rFn4nZ3aZh+zGa2Y
FjfSgC/Mrc3H76nkJ5vRe2O+E3LhI1kLO8m4bqsnzqIIdEqGG6M8w9B7Krx5TNHSMorgzBxtynwm
czLuAmKnkN5S/NjzCrrB0qp5cm14b5c8VFb+D9st3Bhr5RUHSlbNAzkOFsMszMElTLWq9kFfuaen
j2rWYywPF7lDz9KNFUewGVf9HBvHvsdr666VVbJXXpP9vlpgH19cvZWymoWP0cbess6Nryy78ezP
s5v1BBKBlM4dYeI72wz8RmXlAUVJV7a+VLkf4Fl5Ux7w9vnr2MHovRD0oMAcOlS8g3jEfIUqOvBK
2/+LB1smRGNaWigqoyTx7L9/w9jil2TYLx//8w3Dy5vtCuRzXZ4Wwf8r8lnKf8huMpxqYEx/+6Xf
3zBwuwCAwElnz0r+cxqkfxf5+KUp6M3qlvc2gbJ/tAhmd/TXyfbHl64KxLSJtKrzKPijyCeHtl+5
asdTGZ/2h36TL+pB3L137Lef6QdvIqJL8R6161g8mh8ITyFQacAF+SqxF2b4mvlznz7aYlMhEqVn
tYNj474yIlkPNS09Ce+gVXdpP1zehwTOplavuZusuc6najcvqKPem5h7iprt4rW23seS1QP1kWZ5
h8NZc6PmYtm/U3I7+vsiXsORAC7qu29MfZ48t8ydOexi6RRYC7f4HJr3Bmv8W3LNruM+gju28Vfg
1tfN0/CUf8EMgxqMHOHP4kt2Q9fZ9Svh0Lf0RvfDilYuQqTTJMGlnDgVYuBCWlBj8pKHYEfmdQhZ
aJa84x3fTOkGeRdutV1LNqE6dSfCF0Q8OOLsBV/NxU3X+qZaK8EuetLv/spNtyV/RIcGMqPF7klh
jIo/3DF+tVMWQTsUCRxZUeuM1EgvNGWtixyqZD+T5G3YXzPqKkJkG401+DVj90ojYr1gVpip0sqU
nUDMlWFhedNgRRyDTkeLUUZmITMSM0nLq6Z8SoJMW7QU8sVjliPDZzv9Je6vif/RD9dO4bvz7OOs
ruujl17pmiCEdk4rdv4H1SXIvqbQa6ar8FG6ij+ShAYGINF8utBtuycWCdK4BqPpmQ9ddpekvUi/
TPvs2W8me6pqG0kHnOF4HNMaLNhOvCn23GRwUVcQGPPe0Q0g9+sQgS0jFnDN+A3cVypwIi5qULJV
idaEeOWQzsZ8mXivYQI5AKa5k5Gkr4zPwHsPk61ZvKEqh9Isfx7sc67FAT5E7GiISXOQ5IDK+Gea
L/HMtJZj5du27xYpHXX94wTruFACeIPC1BHXf28f8ldXRl8gL4JwAR1xjrCFWNhgklYOBGgAVrb1
Ut0rB+VgpZfgI/jwPvpDiYnoG88ZZk6EnYtyI13Zoy1+WzERIQdRe5vsrLm5iFfeMlgmS6oL3Ev7
2tyaU0lgwt0Za2PdruJtvUpO8esPnQbT6CLt52p1U5/C157WD64LdEqd0LT4nfzzQN1HhDGrXFlP
bHywK2VLZq9VzJtAnIsdc9+GJMuCTwKnfbVp+M/oWEvhtCtKxWla0zFfr0hrO/5OcfIrunXyqS27
DfzSZb1qD33/7/YLsZIh4MtQhRNn2of/TYJYVzQOkj8PVoxIf/74n+cEC6Af0JDfBqE/nhMW6yG0
DzYL8l8HK3CMjDrEh3/b+PzvOQFoxGIU45lO3zN/9j9KEOvTiPZL0J/Z6odTSjYY1/5yTljBwK8q
pBFZsiCsgVSaeVc60iN6kpb9HW2MoQbmEMsH2aeMwzvW4oOtM8/BHtK9qhQOdQeM894WjnK0C83X
jDXtJbKcNroryXMBqPQ9eS1eK/UZb8vAK/RLqeYEBLvw3IcdDMZX7ub9btQxi5B1dAqNEgNtxh2a
AlWSrCIjGFZtfCyoA0EQdFLvk3DeyKoWl+QyItKE+XCfpjvt5nOPo7HXUGagijfaJjr06+wgQJzO
xDpe+rf6KX8q18bCflOxWC/ShJvSrHlRYbnxALyna/5Vwu15QrrmSVtQxDEPzt5ZbGWXLjbCMOtg
cozi/HHNtbzggkVfIpeVY4M3Ndz3ylubwxyIxM1SqTQ0QrD+jssmY8rVEKMKmjnSUQ7rY5j5XJdY
kn+15t1zv81jRJUAebhoabyoL+muZe01K2ni4GE0fa6UUTsWWSRtx75teDFxWYt0A2A2EzcelSX1
gHA/TgGluauarG7kUPOO82CW4rtsfUxF+mzsps0yCQ4q5Zwco/XxDhpw3U9BMuOUQBzmnjjwJXru
m5mm2w8yZhmSdX3NH0drLrbWzMciQHXyR0Ij00TXXhqPar8Jyxfa6kh+WB334RPUB8ARYL4tGkZo
bnjM+E4f1K3EEoLQ6Ex+rFynBNdIaH1pB478iq+CQqF4bzaz4X1M4lkkOZm6tfGzmjQ0ts02u4o9
qU1WWpFTrDIatrSNeCJKcgrWI4e0OzOaA/3V6oxkeCov2m6JL6GiaQBtLUrPddHNku/UvbbeZ8Pn
gHE2wf9QEWOzLArrOZZU3JjStc/2DVAVgzMKG6zP3TPDvVor3rzcpywiS9q/Y5qkgbzgSJ7yu7oj
VeuIer/swU6RlOaY7eOgmSlLdeUD9OJ78IX/K1m3OKu/DMTGCbR94L/6YNN1cvZhpMvH8INuqzmN
B5nZz2P6KYyhARj5pJjQCVuI0NXCV733ZNA5H8JgUeFxHaxh3rZg2ShMCOpmkQ/+KuDrBiuGlY/d
5UZMBxqFOXRyftOOKzcz9VYSUob+Vm/8z8GYlXcNc/a4RHCZWlc/qwsLWek92eYUiZH3GZHQHQVF
ZpUhou20cPbFS4pdLYnp+0g0lL5lf+6SwKd7k0ZNGGcX+pRD1KGN/EK4eniRya1KM/Gq3YpyzZI2
QA8b1u5SuaJ0NQrNsPN0eIjDefik+MsJJ1sXKsDPS+vzDsIWyJuq2ajEtqV5vTbO0cHdSNfpbUVc
flhlh+zBzZYu5bvWa0qVlkTobPKiEXJzH4xnG7e3DNceap6YjRkv08KiFoOwon00Y2KO1PeUcFvd
g1aST3BE/RFxxUoc7lxzUS5560faJ4MEKbC9gbJhQVG/Vi5L2vwpFv3cHW42hvQeoUU519WScjtl
pKjuoH10KGNbg4JPHgZueLXUPT+QEnKRo8/ZQjnH9tp+IebZj/y48mArxM4zNowjlfIx1elh+3Ps
LRve98aajV9kTRVDJgq7SaxXBpicfIuEKmzjWKmk+xRB65G+qA+W5c8WQmDgLs3OseqbXUmPmTQn
qhL3QOlL2rhlmqJ3SUFMWMIMxbdmmCYXnsOZghPzfaCpy1AezESaae0jwiLumse6vYfNi5S8RcJb
1kxk4UKXsJwGr9LS8NicgWxqxniuRjGpzUdeblQCBQzGBjqny8hR3Jr6LKZumyxaA+qepZq07oX0
8u++q5oTuWdCg4Ab+ftUFxEtdJg/zyBcRv/88T9nEJm6SuJcKvrHf1ElP8UdyM78bTCff5sm/iDu
4EUBnQmo6AfQ7A+GFJNCS/4qC3EH4Mo/THUx0fwyg0yfus6lmIs6/Zh/EXcaWir6QZQ+voAHSafV
eIzZ5jcCqGS+6Mi4yHn9pFs+hGdlmdtsXaTiwwjIPCm2W26yHHev2rCR18IzL7951rJwLUS/L7r4
VA4U+bD1FMT3Vd/iTIgPQ0HFd/vmle42rYeX0IfsMMKaZ0joU9DXQWKsKiLwavaWloK1ENU8mcpS
Gm6FnHFOwpvk+fFmK80x1YnBhDj/k/44SvlGK9Ll0HcXc1QgHbC5ra3gUkv3st6qrbxIm/Ihr+9u
mfPgYBGuevtsMBzCAXN96J2QWlkR6JeghMOBJzIkBKLoAoXcuFUuWn9S7yPTu2VFs6CrgX09qrvr
E1YirG/WFL4rpFN8wsciQdz/Fhg3SKeUcvvhDUdbSYHoy0fMos9h+mkOT20E2zJ/k+THIj4VYXxA
RLOUj9Ak5UqScxACHNy3bo2QodXF5PlxDU797ly7FVHzZlZowS4sCrZDzGlsVrOOimiJbH22pYph
H6VOEzUbOX7JhwoO/q6xR6gRb/RoPSUlR7SqJh+ekEg4mMr7YMb5qqzqc6P7T7lhkMYLQZqElTRr
lVURd5zxbHLMfmoloeuY1T2fCwkIbVDDTUEwLDXQzY21MKODPYbLAvsow+2iDMyNnlqLMvsawc9Z
OU4njHK52j7I1vNgFs9YhQ5jXOyt8drq7S72pM9YE/TNMdFaCAdu4NBcsRj86r0aEQ9oRbPKp7AK
KWWDrqK0mDgR8JtXlYGsJqXPtGqxDbdpu+/UYZkYfPsssP/1wxClS6DgdF2vfNXfjZTdzfz0zXO5
XAq6QSM+Emeq3fGN9gIOHoXROHSyQMWwEK6CVqLZ6aFXpU1B4E1ulE0crFnE4a6IiU1BfiHGncZk
aNWGAaNd5944j4NsuuM3B48dleIn67HBP+4tMu3QKc2SPT+jWLUghfKo0S8jG45BfUlgb/N0oB+i
mPtj/WgNysyQhosrFZtOErPAJo5L5DIT0UoiXZBD5IsIOfP+tf7V3kKUdEoETBp9OYiN/8918gcw
+M+P8l8+/uejXOGRC5QKhrKgB+lP8RNcHmjwqq6ywud3/VGnx+U4Sfv/+7z+w3Vyyp/ggpRZhf/Q
Mf/BQl03p3xJFg9elm4+/+//0TUaDsi+EB82EB7xfPOl/1F29CM5xEujxZtW/spNmS0aU4X/bSvJ
VxMwDJrU5VTNQQvj9ZgiNMpfFtBKyN+zTI5niGE7vTN3FrUhSfLVNuF5pIIr65Sdl0OW9PCOWDzD
5aQ9lu05ld7LwtrKHR3tPZaelzGmcoNOIsMILmW5s3sWVzwNCsJkpdFurGSAWa+cR3M4p4IXOUn5
BlqO3ZNM6BDnSmvHuxDjMWUphZKcOs++RPomxeYo8mrn6ocsUpzIhCBstEw4MIuUW02HbWuKU5PK
7ULSP025DYjIsBTw/FPOdj8fgs2QexTFYowqJOqIz0PYbetGc+oMscerHHijK1t+CtTklLWEDD1U
sxEhlAu3PEKUo16+BtERtji0wAONWB393juaQQaGYhM3BVy798bn7y8ap6f9NdbyBeY4p4vDRVz3
99KmsSD+0AjHjWB7leTbpud+zMBBtK+6dLRM5F12rkWApeBB7rtNWgVruqsdmmtwW2VLO6a3nT11
62bfgdlh8bPuii6tfdne6hkxRrpKIrs/maAB0ntcbzldgfBc0iQ6WWMIPqHZWXn5rFkQ7+xjL4ES
iTJAugCexOgYbFlE26ws9wv+/6zF5Zaa/KRzbZGk6XtHCDOVH1WJKDKfVGQ+0aG4GLTyaCTc67lB
gIOmnkiGfUaBLfbyvA8J1ngnX5MxQGCbTrJFluUPAxVYpXjIeNglA7hAqXW5x4gp1/KUAwoKgxUp
gHlhu0dzyttAqAhIZLqxRQ1otwHl/F5rKhWd3DDHp5SnYYPdHUuZQQFCp/HkNzE6WcNWJOxxBHgl
d9h6JpZAiREaibROrWOv0Nccj4dwGkQ87qbJu2FUdwXMgYRNW2VhKxJ148auI0eY4eUGhENzDqIv
szNPbUHXqf4a+Cxl6xTlvT3a482V+7lPVV9aSXtZV50uDL+oFzlWUfZmttoqxyEomygGkFICSsl6
fn6Z54hUIfHlPmthcPI6+CLgwAxuHF3wFRpUF9AYFWhkhCxUdwjGjhr1kLi0hTaY56hFbiDFNH2p
zWSFD3pM7JRIaSQpKXUY8/2QAbFoblaUnX2UlNEfz/mPAyx9bWufi3ozrGKLRhEspbMxRM72D4bO
ZSWPHixiCmkyzvoecHqdU/PZR496/9gG5Rov5FYT56QUmO+tYhlHCnNZhovDIL1Fy5LINym1ZFra
JgdLTa25oQ9csXKvOOtmOzeRgtXskObB3csRa410N04uTY1bimyBoP7sEgK0HgNPgOgipcu+wWM6
SgqraGOe8uPHmo+ZRyeVXQlwPtawSRX6LlJaVmN91Vb2WtWJ+nbNLYPXwuYHGEe86rSH2K1WLU6C
ASRSiJeiReLRgWjI+iqtGlAbLB687sHoddgw5Hdz5SnASGdKjFupLZMTq85Go2xdCEFKoK7jmFFX
roFms3nRYseuY5mj2yLK8tKXVJKTS7C8s2yWRMiYrOV+69r2ykcHMBHT3LxEh2vBepEX7FJwLH10
Dor0KEv2PK4+EothFs9jnd+8gvBYNWVm2xnFuFBA+dOhuvGgmMpmafmqN7XlOZUUbK0akUg8ZRq/
rBa7MHuS+m3jxYuMuq1QUniK8GnJ5SzCDYm3ep6FLJaiZlG29WxAMhBF4NjAjwIJGy1sm+ma24Go
a2qVtUFx4tMjccYkEsPjVqClRxqoTHs7SmdhSSvDezNI55tUblNqBc9beqYoBdAVuGC6W1zFB0kT
vps6NKOxXNR04tlRtR2y11oe1jpAMd08WB1kdy8vztIQ7KnWOqQ1TgXrKQnTJaWoZAJppSy2Vh88
ecQTdbdlQBbbQe9XgWSvsFSv3QbKb57tc31cpthI7FReWhCa1SI/+OzONKTMTokf0oZyDcN+D62T
JfKt1jO3W4K1hMI3OYuTTS+bS8tMbxpF9b5mbLVEAkYqI8bBQhzipWnC9gP96GfRtfC8VQqwaDAe
Y2wdVj5s/NJYmwF2U6/7gEy5y9l5hQHUMkxmrDMXhXjLUKDaSn4xM21X4F4v0Qu1ELJhQnd4fzV4
gxT8kMxB3GIWFtNxkAEtxEa7CnES+8Jf6jEY9yhf5cqe4r6FL7jblD5zs72oWLgzdcOjcZeSQGrz
zGPHbUoCOaCI+5g/pDWLQD++1XjjtW5ccpkFI+hYYu3q/jbV7jHtMzQSXbGp3g2VPjGCklQud7M6
4ifqe2iCD3IlzYX5mVjDfehHeoDzzdiZ1MV4T32bqQ82SH+rT7ZKypGoUOLeKiTajfJ5qJNFpoCw
6flfiSiSuvs3yxEsH+CJqj/mQiwnf7sSAVD+y+r8l4//bYY1CUOThlbJMv5wcE4hmN/kiCkfgwrA
L7Oz1v+7Vf99dW7/B5CMwa9pv82+P1fnU3SGDTe1EYJPeSIm/4MZVrN/zVBPSe0JOD9tWtjj/3mG
TWrbKpEp3HWjbopekP6VQEBW+s6TxbG0kgdPC7+qrHd3kqof/bh84fb5XpT5xUpKG32MeBZ8l+xZ
jmyaGGTIVpm/qCv1U46fMmNpZcW+9zI4hipMA+GZzIAus5JaUoNVbkMBGUqQjRNV9RDRVLOo6uFA
wpf5a3oDjgHXXA1hEw4lOY7LYOqgSWQoikXaPtKG8ZFmvpgVWQ1OjT1LoZRbKk4XyQhHwcvYoaqK
Vh1b3uxLFk1c3ZP0IdFUujoIARNfxCKpSJtKOuckzuo43lVBwa521BxqfS3se0FC5NIW5i4m3ZdS
sY4gIlY9JEhCndygkSnSUwsvWjH2iBkbqWQRi7Absa/1mcsHz8QC4BLqKxV6ivrwEGivtlQjaWfd
qqfrSDafWryqBtoiXttl3enX3Pan4R94ih+tyHVcOx4bqlnOKXSDQsvqtg6oD2Ln37JCQOqu6pp0
c4qBPrr4aerwgJ96FQAmUz6xCBSUZ16DeCJ1ICUeBVytuwe2SwbFXmXTx1pQ55qj6cFsVdMlr0pW
8oQwqpDLPKOAJfNsLuvd0Fz1unP8YFsP/btbo4tTkAVIUSKLXowDG+dkKZT2GiPb8mcKtOmaF0SC
kl6zk4G9goSvzXQAEF4JKAPIRUtlS/s+2LDcSm8VYGmN+e5Iguols2722Zhsss7bGpU6szXkcLW5
5OPWbyMsvmlyDESDt9gMWSwkiNPheNGDjNL6fT8OiDqxk8vUhniTm7e1Frb5HTUiOldJdUn7fjHW
6XPtkjQs6crMOaR5RRIQchdjHO2Ekp0iDTYjb4Ktb0WOhthWMij3LflVP9n1dJBp4Bj50hwDV0f2
Q6wGDfbUd5zEvbfCentU6+gYKKcAuKdOt2RQvZoC1kZId4CnATNU6PxUqnhe6YCaGtZUmdRO/49W
XYvWrRhPxaeqYppsWarFUlKsuQRtOw3XiqY+5i46tU2UtaXEhPZMzhjJey5ZUlUD87LfcLpQVG6x
wIpjbzvGV0uBc6ztvNb9Tk0krCpEqvYTY+lFstPW1lIKgtPIeBxVvDshsRY++7rinFiQxaO+vJvG
sEo8PnOpBoOsN3MlHi4J7SMiE9euIBA/qKS6VNt/z9wUqxfXkVCJ5xaQJ8X/tBTcD5Zwt15CijkB
s+d16VXjMkrZXHKW8DE3DeCzmjYSt/lu26kRi5uPNEWMAm1lmSTm9pjk0Dh3WnerYRU1zdqv6hdi
dQtR+a/ZwKsrMvCns32t25j6Xy9yN96k2cT4bZuKMiIqc5SkmUZDKth61+E+iYT1mJT0sJeEphJW
o0FNUNCUGVpTKwQA0DS73q7fEx+arjzuaorIxsbdMsWvTD/YUafHheEtIg6SGslGZ6ljZK/ySZIZ
kHsb5bY5dGb1IrcQKQgcxzaoFVWBmagevVg8+4I9Byy9xIpWdjBsxuGl6gR2HsrGda7aifhUxihk
/6KvvDQ9YtM9Zoa+4I61FWSzIqCwXcFtpCFvlaQ9yWDm6ra55ab2WIp4i9LykA5ip/ghmixGdvpX
qvFShdFrPr0+G51yWmpGLQX8O7kttV7b6bucKpt2fC64cSkJM7mxGQp901Fi63og8ttQvIxpfZbz
8VvOywtBsh3NLnzF8oMSRwvfSrYVCmVWOLTWzan1yEmjGGdSZPO+GXYUjd3VRnxOU3THZyAoZ5PG
6rFOh63qF5t+2s+lXJD47iZ6uvRUUDmahbEjw1sP5FDnEVTyLJFgNZgxL5s+wQ6Iv0XTWUoNS76K
hp/kxkAwzKqK+1y5b9Lyovf1Q9KXvPthYw3lMfDNZc8ajEaSjcrwVwgpmI0kgXzvyS5xag0YaUQh
XuTCZ/GbVNUyH8t5UyopRi0OCrnUKbWJop2fPZbR2bLeRQ8eiJP1uUkGYvqQ14aE5z1Z+qjSD4z/
R0WltxHZJ90nCSUAkVHTIgDrBrKVnj/gV9jFqrrMVXldFaeEsgAD/dwvvhLiY8jFywwtZuYO5sbq
m8csUtecpWuilQ7RcqozABz/myc7yHnQ+ADRCzAQ0/jzd2YXFkB/XTT98vE/1UkTPzD7IvZN0/T2
J3WShlMA/aySfsiT7Hh+n+xwPppk+iyi0v8VNX9OdpNfEggF3W5c8CYb8T+Z7MQkPv5ZnDTo9BF0
Z5gyjlDzr+Ik6yS58odoUzxqEPkGSC7zEY8/ZWvlUoXCttRSdiRs58kFgC0noGN6uC2uXLyrbzbw
R1PVY0Az2Xx8NyCXhnOSIUF1VmHnRlRSuSanSuu7H362ykbr+9/8IjOxv04Fe7opDHvqN/qbFxlz
+y/bzF8+/vcXmfwfjLfKpKz/11f+++XBkv+jGfAwLfm/NvXJxfX7S8zG3m4CyxSmwgtg+sH/brud
qv4MfO+0A/La/Ye2W2H8mq3HvqvBh5q4nDA0//ISG6OhTzsTPqJRkn9CIOZAYKAqZr5ZLaKCNCKn
Y551zjDufc1ibRcuGa0ax9BzILix+ay2xSk2Si6uYkrch5uSGEqD08mTWA6hdSwSjAFFqi0kozm3
Zf6cRGXl2K6LaRBGBYJt66iMWnGm3nxzmBm1ecw97VmnkyCQoI7bWXTv5GVIfFZU7ULTvuyeFFb/
bOrSMpauWt868lCu3HpYRgz2Xf5kuKs6COYZsDVPoxoh814iPIMo+B0UtmB840YxA8aFU74Yz6ow
zwgQHv8C+AnJkAI9j+GrST9iyPlBwwScGdqm4i0n24tE2SvutP4sEB7fRAPCLQ12Gjq3pnKINUaM
K43iUDpjwSn3J1ZpTkWYOavod9HU/ZTuF+4lVtxTAZo7KaLjAG6TswueysnDM9YnwV1yzynbRS3o
d5EHQmUUnB/pWui0VUDhKFLdGd0Rl/1SMghEC2IqGQpzb21V9qxBhJtC1bpH0++fO+kjkZCX67w+
mOBFJFcl2lrRy4TPgyneTfnhBsWOILjTMv8Odn2psDh1OdUD5K5ndnCpOhtrR8Z623TCdi0Yu4v0
3e2/TAzEFuvKIhseOn7sTQXfSejvRTMsDBYRaapuSvDwELx2bYqal117/UtIBNES8RAriFCSsVNa
fWNow5c2AXP98Fn2rUts4WZSypfgoEqfhdp/tjqRRypUgQ0aUP0ixnsTB2AWtmdPHGN8dbEQfCvu
xfCuufAdi5k8SsyqC1OPXlPBldFS0cMEj76uMgD4ULYVezCVva/cQMO1bPad5T6SjPlY38zKYC1q
Hz0LlbTj6aoOO0UkJ40KHrUQKxc9rzXidZ/Xu9aVrFmSausi9UgUDnuXdsUyDzb58KTC64lNur20
YUGv1ryCAqhhd24GceaxPxWY6XjBMRB5yScr56pdWW15NKl5rTC5yQ3E8wjkwfTEt/KLpkZrD1u5
Wi56cu55R9xbUszwYNSZzfWz27ih/D/cndeS22YabZ8IU8jhFgTBHJpkU+y+QXUQkXPG058FnfHx
2K7yKd965NJYalNNkQT+L+y99toq3C7rlrUE8qzBa0Hiu63rwd4Pqn0dJD/9tuKTV752Klv7WryM
bbZKY6ITyTZpK57btJvQa5XgfBqyKPKs3aeV8ZWMKqgdLF0ZnEQYNJQteq+uEhYqcvcIcLBL5Bk3
sr5RotTx+w6KYv8is7OoIzb/bfHQ2sLCJg9YgAhrvYAqOKAIUFqInLMSAkQh1WEVkcVY1Wj4Zf0e
+EgJQ+zroyi6ioakK0mW8RAeEsT8euQv5A48kqmvKmR+HpmjQq2vvTp8D825RZuY0FYcjmXmXYNC
+Sxzg2sPKJj83bci70R1L01SxARQH37F8L19ttHsspmsRT+RGaFm96bGENYxK0VoXiHzG3T5WIho
wAVsiwyB4KCjOytvWqciVK/PGYZzqUS9zq7J9I9oNNaCHK8iY12z5mc3NrkNa/gS+qeSRq9lPl1A
jthkOdqTcZCYFBhN7KrICxXph9SchNjEU+fZ/+YDWrNmXbLJ0Iw8sf8PRJoS7C8H9F8e/9sBLf9H
kuCJgDWjBEB1RP34m9xIJv6IOs/SZmkzozpGa78d0XMVCDHHkGWJeu/X+vq3Mxq5EQZ1CkScX9jJ
jX9WBarMF/9UBs5PHcG1SSk6jxP/ON+T2a0MrSImm8Sy7ih1SjM5A9FCiBlh9EYMS4S7T+xEA/l5
zAAYdwOpAwXpJwwqOFhCi0guWBOeVpwyAyliU5xHcmoSFntpmZ+JdHGUVoCyX7/5FUhhPdmbMKJ0
v3lp+ShqGEcV4avTm0NMAFkU9kvD5GxDV4JzlsZ3ALTehMz6dRQq4OpFMnEIFTXbxjXjCvkLYHru
G7kJKbpjOQU+mY2nM8Q56am6HZcAD4YPS25dMGhZBMTHyx2BkjftKidGLernut039XqUPThe4WXi
ZjUVGEIb0tkx0VQ43gucyQbby47NT44FAVz0WIhOiYapaI2XLLrpcMn86UNR/L1CakAWAvdjsKdM
49pMrEOeTHil84UAsEzPx0OJ5jU3x2Obms4U+TuffBBdx31QGxsd050gdkt1KmDAmsDuYa3C1xqo
C1qUM7KW31SfAWiDEsvX1nz3Dkb93JJO3tHjxFc1VDENNFvuGsWv/8In4LG0y9Y75kyVgijF1Qop
btZ1NbiTR+hkDVuVWge+aIWPyoz2SYDcPYiJpAJY34MMIwIhNkY0jYdRs9Zqs5ctyTbUzpF8OXnR
M6WHBdcB0K4wjIgrHbzZoDMQIHx4YE1WCmcOPKA4xzQlZElnFtherOK1bPQl8DlyLWIIFl8FLmy/
f6ZwbyexW5SIN/WpAgjzXY3q1eoV/PexY0z+Us4T7vFIe0XlkLEF7ABRMXGKnkOQo+zRKWvSa5Ln
5gfM8Lp+0Ik7mQi1tlWI7rxZ1bjNG6RHvu4U6HWCnsPbS3bW+Dbl5lswk32iamXoPwQS8BTsumOw
U8QOxib8cSqe1jP2IdOvoSfMpcXliPIzQP5cNoRI0BpVg+Kw416GbMwm4UfiievQkPBjTssyjbez
4CsumbaJYKHy+qQy10Zi5MuXNpbnYY4TpF+NX28nVAGCXp+NgaRpllCSYPwg/sxO/XHVxKQCMqdq
CQ0Z2CTJKMWLcUBXkizK+K2diJrRN0mpr4b+I5sLQlTccSU5jcxGrc/kl4CLSJOwvEvFQqI6wlWu
2nkznr08O2VRtup4P/N5/5ayvQ6s1gUb41po2S1Udpnun/pcOktZbzOzWCGEcASp2wvCsy4xafvt
ISToGpQcUBhjyQ3vZ4dde6JkZR7dsNl2S7ZgtS6dOEoTsXltmfiP1nos1BsbhLVBCFlmUngVjSMJ
1lLimGvEx4CxnmrzlMsoflVpEQlPf/AuSnNK6g9NRG/AINYMUXGHjtLdhpJ8MlKMvDE8znrcTg9J
RzHZ05O+JBmUcJ9iY1wMJpNJ+gmvai9I5iqiyi+D0lVLcylmh6kLbo2cXjs9WJtS8WLVWE2N53zm
jvzZWcWAOC+v/+JjVBWx8NDs4Yzmn7nn/Js+V7P+coz+9fG/HaPwUdg+KRKrNdH4I78ThymtLo0m
aCQGJ3M/+/sxyiKC+FBZxPc6d8i/t7rGf1SFlpw/cw4c5an+gy0ZArE/n6KqSEIEiyN+Qow2Q1r+
V+nVjw2SKmMOApnWSL2rB6ts0ToPg1uBaSKhag69nnPEpJom6JTIzmwTwhyNW2e0YVI0dHU+pS01
qS2aYINsMEpc6x1eQm2ZIfW8aY9uTzoIV+3dsot9v9Cuwo60zIN05QpT36Vr/8LcfLyML+Yrqzek
ZCLnLYqTr/ROBuIm2ygk32AQWaPM4KZjcKqvy9WcMqf/CjK95Re0JYpL13elzeRJZ8rCaO2GFNOH
d6jv0U04wSVJ7PSePukV08qN9tODIT9DIf6xruC2TvpBWJuvxJR8SSf5pXkke3EbfkwPwVyNT6rq
6Gw+WXPoW32LpLjjqMexYcMbYeRNPkJNt+KEvcytn6EBiVX7tv6ZqHuvOqrqS9QtMiQAGqOqoF0x
kLahtvCD3pAfGE/5cb0G9mv+NlYHz/7Y4gp/5dfP0X6BC7xOFogpbKTUi2Q8s9ortHM+nEzrKrI9
yHoRhB7GQgjt4VFc6MKeRoe0FQVdioMyWu1ZuS+VnjnACgUCArgmcsRj+BTHBdZW5Qsrvv5EpmOu
eO8dzUGEjP3R4udxPX5aG+uc/Ax++oxx64V+kTYQuh75s37CiPZwIedLbcNmpEMdRec0OuqARWOR
PkmPVGGZ4yRAeVXCcuIzpr+S0Rh++p9kIUoF4HObgsNnN2LgYqCthptiY8fMJIf4yYqD+DE+S8Sv
GIPY99OJ6cVDjI4mTiAZV0c4PFRjL4cGIHppEYr1J4fcswaLPdduk1qxOEIOjEiizXLM/urJa5E4
d+NBKekpN31NhE71PmUp5/x0bDCzRTo+CuFYMAJCmk1Prb7ItNZ8VQ010W4T75gNIH1yL3Cjcb4e
qmnV8CwmknU1MKhkb33F35j6NWLtkH4j/y45tQ6QQbIf442IkODYuhLDGI5kL17FZ2GCkgJyBFHz
tGw+FCxXww8VyIwSP3OYRXNupPDV+t+ydhZaHcPGgqM/P0ifTXqoKtIAPxN0TGwGlTdmK+vSo2pa
MuqJ0wNyKiI1IOU4SUtJ1m1SGrmR6yEAjyYSH4WKUkP8sRXFi2icxH3NR4f14gnkCjQVUG+hvxpU
Vz0htoQXi7CdPK7h0zg0BKOBrKHS6nREGvaR1lc1Tvkgs25dqGsZvyspZ2dkkFnxPbJ9ZbkGWdGE
+Nbk51G5NOJroh2CZpfGzqAfqpK1OS99pL5PliOYV1FyRvEM4lKVHbNmUmLHbNm5luxg3u1tLYGp
hcML+jY096A+p80CbmyQfbbDN28W/3Zp6GGz9qANrHMNXm/aVbmmi/26JtN2xBSAN7p41BOtp2Wu
+u5bm4P3oEs2ZPMJ7aokk03+7ixiB/DF13j5PkSknYjRpZ8595Au/ahyEhSOcfKz4HvlGdESxTIJ
loKwVeS9X1+i+sR8IMJ4X3yLaBDMxRAsG/ZmJDMH7YNpnBivh3rj+bi4SqeN1oaPN6h1wignonTi
qe9KBlkmep34kBZYiouB1I63XlpmwlrNtzTLICciKij1LPS3WtsjS7Wn6ZEQ+mQ2LyaexMRORAYD
3FqZtlyNB/ds2e+3hFKCpgME/s5GuECar7Fe4744ELtanxONCBOH/ZGJv2L8UAjkwFs2zWFwOUlh
mtt4xyQ4UGRrL17pIEfD7oinYKologsZRFW4uArSztT8NKXTNuoSosJgIBaxhmuPvDFfC/aw7nBz
oi48y1BkUmlZjpsOBAcvZy2Rs+lMLgVVuVPw9stoGIlPeQ8n2qnqWrxWh/bUXwHrHpL38GqBERDr
HZkZRbem06vHjWmQNu3O8cx3do7Nd//O3cLc+hckuJrC61XZO8FVLyxQS0ztnEoFZf8iAZAcrfof
EAM61eHbKm81zrYF96cqASa0mMZjFL1OXN4VVotFRdRMvo/REfblKlKOrIH5q/rU8BezuWTlIS9Q
JBAcpqyVfs3uH7SjHVarFu8BrjpK8Sp3s7be8wYnDZ+/4DsTLjpxMwAPeDeNwjZuCohRskvP2vlf
XLAhx6c8IsydumkuXv62YCNhiwn/H7T5f3387wUb+nedkcL/rddmAf5vcw/xPzqlEm4q2fhtMfbf
go2ELIoyvE/I8BmQi/PO7L9zj/lLqK+QPWEGn4u5f4QE0ZW/2Kx+PXVdo2xD8k88xJ8qNqNNKjnW
i029ZY43kKJEd1As0vvgyige7u0dCBZRSwSMeEgFOD4H0pkf/pPoZXi6F/CgxpvBRnvJYdlBYcVx
/Bi+DNYK92DTAz7QNsErX/OWmjRfc82bctVseWW+qFtvS0O6knbByTvD/FhPO27ArvianZIrS4LP
5hMcKHJi720Y9zkf8ZJB6EIEJckU8zXcGruT98wv5TbebrITJvEq3+T+BudRIiw065aVywtcuJRT
/Uf/qu2Qiq6Gq/rRHqsz0/g3+HDozk3kGDbrATCaFBwfSJlxHdAcRWewn3bmRDBVyQ0qqeO42Pfq
guhNBN3dIj2OJOMq23jtqstweUPGgh6qXpIMk2l4dYK9geXYQvuTdSWKdaolggmHYTto30nDt225
AA2ylEsqBr6BjhcYLnKuulW5YbPvNiREwboF4vqM78Iae4BbrvMliLhRdUVaxu20B2C/yQ2HrSUZ
9+34PriGvaODJ0PK5EUFRog0ezVuybFqqDM5SQfHsNtttKBIaqO9wSEo8Z3GReN+tzyucDjARupe
zyM2EdXFl3HAoCC9QBaOcL4mz1Ff40a3UtSitniVz9UuXmX9HVH4VK7kAUHGSczdSj21/haGbGcz
O19UO/mt2mlHH5s5PJlh/hlC+S93un8Qz4QvbwhR4wfEoiWJQq0dPaFxghitHxghDtVTW6Wbib/q
TVsxfrGpEGYWE8wkGupluIoaG0qK1pxHY1l9ou5VBRsvEh8h72YcK26665+wRFXlqJ9/mtrCZKmS
fUoXBmtOf26/kqf2Et3lLyztCwOsCu8gMFZlAZ2dhFXWOKSgYOcPb1KCFNlOz0jCSP8N7XI/usiJ
MsNpkMW+y5JTRnPOEWQ5fnVlitdaNiZ/7SCSSDS3HNR6Vm2jU6sVW/yWN8K9mL37uoN5utcWwY9m
O7ywx6kNXF3LioKe+ctHXCzKLWL9eG3slD2FxNZY/lT26bJ/TeZY5QR2tIS6tqUsGFykjCsP/pvf
7XO5cEJtWPS6a3BANsEqrRipe2CaV1r6PmHSYNMyrSplabFFWyLVVfaqvSLQ42fbHcKfWLszEQeC
bX7z1MEigAYX7sLdeOWPm6V5nM+JY7z7m2lrvJin0f3RLFfspXbScSL6zTiE+5hspEPtNtsmIX/E
bsQF9rkZfjVRHJJicI0dVMKpLdB75e1V7da8hSLKe3CvAiKSyg6OOpGe2kXYWk//jclSxkc7tPUH
2L3gYCZuBYb2Vm5KwFlJ5rQ3/y07khEMemXb7/uNlCybi+kml35ffcwxzfmtOGYX5Cxv6VtWERPA
Y9I3dY/b3iov/Sl+vEZrkQjmEF+foxP59RyeE5HD9x/UneZVe1FeWhcB+5d6xbmu6ejUbM8piEkp
iKo9duj3e45z0ygX5P6Wrp7Z+trcldfYjx5R+OwC6pbEeKssYxcljZ3Bgp7ncU28IkhC0vjohdWy
pxhlPtpCMqYMrwruHoBtmBZTaDhTdoUMOIWr7o1mbnMEFXhmUcx6aep22F9iOqYDksHduKq30ibd
GXv6ijPFQiFATCKnAvFWvqXNms7Sue2/gtUQ6uvvYgKIvBcv05liEYVlg9F0vMQ2Ikfu4ujA0YwO
8KxVjBRrIVz1hL5+/otLCECxOv+z5jmKhg/6b0sIjRXIn0qIvz7+txJCAgLGIAkk7q9Fx/9mtrBV
mSdNDFp+S1/5n5kPDj40MmijgWoD1f1/JQSZLZi3FUodeLr/WBotm0yP/rI6oRCZCbyAa9ji/LGE
yHMlShCnJhtTMDjFUlnDVNf+yAySKvLioAZ1yRJ1HuAcKHKgoKpHPS7AiHmANwzlMIo+gbjdoqvb
XeSBfxXYBXugLa0xdcVcfYsa7neh4WbGcwqzo1zR6jJrDpJoNeRzz5G6et5z9bBlnVM8BJIn4W1U
cNNVH2AfRqwfsTZL+c/TCC0KSp4umOAOJI0wTs3xmBgHksUgfiyOsQoZpmqucp7xzaVdrIGAsEzG
3NX7EOz12bEm3rNQW+g1oEBDAhb2Lk/NSrLKrxpF813nBlYhZoskYgX1bGTGMXxZs/W63JawGsKe
6aqHG5eOtGFDkSRtbcd++B7xhYirzYwpotraiYpXAXMtUmVWHbY/Uox4nzITEpUCXp54rq3u1EXz
VgUAXJV5kiNjdqA/Y3O/CBAJanjSWuEBHj5y8P+semjpwYQUBL92xeQhLr57Bk4Y0tHu5QHDZKGe
GNwn5FJl74hqCarOjyGHeKVWa6+Bo5O9WoTTKAHqiIZYLQYyJikQmhovBtZjg+wtQ/ORisIK0pYd
9zJLYnnfAOaC7FNgGk/OQwukyyPnj/x3QaHBF+l0mfRnCmEHAGJQHIS6hN+e0XYNrFYnO4XSQqvY
EucvOoCbYDbZQIYb60cdVSQJiGffV9wWY/Q4VptMm5fGrLPE0Fv2qe/27SnvoakqOq5vcdzHspBi
VAE/LFq7kXGELP8Q0vQpTyRe6NoTL+A1xxmXcf1geCkLNxPbEPZ95I5Bh0WMYgvSqggZWBDzhUow
QsZSK4Nh0gbNMp6dJZO8t8g9Fo3mKoLpj0j4EQLJxda1NKP6xQ9urUKSe5n/6MfsxrNbsV13Y8Fc
Fla+yzV5NVgMGHLkCyEMsIRJySBNj4Des4qSdKkJWMyGyRVBGlQE2itVeejryRFoPAsmgiGsy75n
rMqMg4Ralhkl73RmLM06XYfJmxyPj2ggmoc3Thu3Vs2CshryOQq3ukq94qrkI2X6cKkUC9TSzLpO
tVvXCZI9GJljBCnRA6xKarZhkeR67SkwHhPEY1YOBIdtUvDMbMEq8aSjPcgB4fTe8IKc9lpExV7u
iXCPBUKI2peCfRbWWXyK4OTMd5DLTpm1t0wh2lNTiZpTkujJ7pbqRn2zPG0zVsNTGqf3f/FpI0L6
UhR2AYZClDNj+7/bMCCW5J78x4b1L4//7bRBSYdSjcMBN47IPpxz6veGlXwwjNwS3/i/O/zfNgzW
f1QV/ahFepgk4SvnUb8t6vmSxG/j3ZExwPNv/2TFoMnzIv4Pes1ff3UWHJxuRKP92UzuFWwesFDG
GxBS/jylV1zrpG7Di2DXC2WXrqBSn6n1E0fcxCtvQ9RBZsdLa6cuqcgvYeOq9+EmUj85tImbjhtN
fIVzyd3LxmFmEUvBzISCm2lQxqhJvAf7ytX0V2tdOGyIF+Ro0iUlwevuABCzt2Xw18M2/vT8Nwx9
EjEr0Z0E5o3qOdHLuBM/9ZfZ8Xr8NXnOP9St5FK2LvKjeAegtBbs8hKimH5pn2wOcAifzIP6TkKY
6KJvgRFVWpRsOMpd7Wpch69sr79MX4W5ah6ix1jLDu8e1DC8065/Z9XcsG1Q+K/ptB3LFuzPelEv
pPUgrFB69ff+Hl4IgXxaXzhyyCBk3LjX8cGyhDAe9T098rLCQaKVrYUl6Kdw0YKHVxa1qs9I+teA
2PZAFB7kOQwiFkU7FX42AEH076/o0zIZaK28/CWXQDaCNDPewomQL6ZfWu3U/VLAtOHzsourkSYp
fEUz6LZa7Rr5OTQ+uwqJg6NvrJqcNaDm2jrCsdwvfBi7nAJx/D7hK9x1O89tmvNkhe6QWM3SymK8
1G0LkhQ6BYRMYbhMTBTnbFfpgAj31i3p25jzJpfs4tXrZnBIu2g3RMJI9ADaMz0r9+FuPae795Cd
q+FgGRnglaC0Eq502yDAtGrpp8DrXK/jZFp1/prpWb4reW8CFBoJSKnF9CVRBvgEvZHcimuWvN1R
xEu9EG5Y6bG/MBUvC0dqnV5dQ1yqXrNXPYViL32GV71zo8EWd8DPiQfihg56qvO3AbwPc9mKdvbq
LYHdrKST+MI9VxrcyIIdj/5/B/of7MaTClx747H8ycy+DwxhE17FbrJfAUtxmvHrrY8h853Gm6lN
ZIv0V6ju1iW9gcnCJXotDoPs9vZz/DTzGWzK2Jkpj+HkyjqF3M1SiV2ZsVJEPgRdfSki1j5zO8A2
QT7qS8E1btYNLkBHf0LCsKMJ0wZKq7oxhu383S6MFiRjBSXNkhfJI34ikOMXfNDFC6b0nbUJXrrD
uBmpFuHQitt2yayCPd+0KZpFusVe3rCCWBYnIGS9azV2/DIRut6DO90k6qbqXMZE4Uv8gi2Y6u+g
HvhoXjgq17r8QaYy+ccSVNd6AXxAZBR+GN4wkSR2wIKBdR4vhrl8sWDO/cjX4iq8aywTmYcfeIG1
W9y6WYPlxg05cpFnvlmbbAUhNdqmLnntTrSGNuCINoWkzXvGpQxj7L1f5EsJTAUsWXZdcb6W/G3R
OrzfM91d/ZG6sr39EB2B6UZ2DxNXABkq75M7VuriQ7qD4zwMh4n4KWjUHUupeqn7JebZ6uM74n3D
5LLIP81lTkh5y1v3r9avmTRJBsRkS4SFZfw9LkvltPrTsYil+U+P/++xiAkVVRz7dU381TLN2/Xf
j8VfC28AXSImSTbwvy/ezf+orOnRk4mYDOYH/n4smnMgHHRR+rpf+vN/5E81Fdq5Px6Lv5469Sjz
ZHyvyp+QnVrZiHIaJN46KwI3xTVlIH1eeGQUjgtDYq6bzSIns5Y6aljqhY3XXoou+1UYRnH3oo3P
YlRA/YjXgB1uSfiDAHgi9genmwa8+GIIprnoMZPL28hrV3mtLMtQ3iE5xkEZAXjqySyUN11vXCK5
eRHkaSmn8tKkVp98b6UH0mkwJ/oV5CWT3VTm0VL3I3lcWboHGfCZSN9+7rmEo61L7dZEAgUnLiWo
e7pVr7OSm6rYamep124t0zKRuMuELkKxPsmCOqVT4SjyaGM0Y2H/HTKsnNgRm5HiykOxrXN6jrzY
QSjF3hjDn/zwJiYZEnzBoH8VzGJZM+Iu2Cn3VeMm7bXJYcwE1orjFy0GfxgHEKqoPBW4CSRLD1Al
srKvttGdTiwXFMc7NYZ7zWTQG4KLPkJC/fRoEeFNJMywYoiJOYVyqHcHKfVWqVE56PjCRsKTT16K
xUAymD5VLbhgvASerb8TmkSKPVn1uLACQsz1ioV/xZ0tSEmn8ogQkbHFxThOfB+qizScy547KHc3
NaatDJONVBCZAkxaL6wTjLWnmvTHoBn3IVDEBnGFwbGmMmtKhR8BpBK18ZdCZB2Flm8iMFrL+mih
ESYRQwLum9ARunArmeqhbtSHIH4JEnDvTH4kFkkpcwOmGrtMHE4ogIHN6G6apizNn41eXuqxvtcT
DFgPG5vJ9LEa1IuO208wq3VdPaW+BH/KoF67JJm/DvLxpgnMVOscLYk6bCSYFKZvOmU1M63f0MVf
/YluR2air/r7fv5tVuWCoLg+yIPWaw8jZFLyo/L4Pfcsd4pw+aZ+8NMqKl5xedsZR0ED1FlO2Qpl
N2ieyrDAzCk2TDUnrro90XvrzNQeXugBAyA/sypBbGOzthWkd2VjbDXKql5Hl8YVycq1/mhbg9Xp
turLS17rRPJ1rllQ3ZXNhivxlgqUEl4vv/bDT0+ldiMmY9CHjdDT1RfBAMcbkLbH6q6E5IYCtQ3Y
3Cq3VjdJeyNatAJmp0AniPV3izerDf2jEoXnLBhQhMavRR0uI94nEdTFSCqaHDCNVGtqhZq5LcGw
pkMQ2RkLxUKWoiP7+Vos3WDEDBqCtWVjqEQi53EmLauaYDvqYJr6PsDaaTBwCfRFa6z1gHwY9cu3
jH2FF6FHnZ166VIq1MWghlcDSfdUkprN4jkU40OJMkItL8rwQ5DHvaL634146SXvO5IkXM3yg531
0BgLIyUKLta+9Tpb6Xm4ibOBTNxqr5XiNa2NldA2EDKRzZTpJfH5XMJ+VWXCGYB5GuGILsTDr9Ju
NQmDTa2sAoqrtneDMnIB6B1Uz9qkcnuKYDyFg8FLF7pFW61HlQrJCNRtWvm3bpath0ybxtyJs9bt
iHFI1E8mR27LFMCUW0Ifz7/6fIEZADGLhX6TA7bgUert5DFcdK1um9a47avvdCBrUIvAjZNQJH5E
CWFrUeuKXYX/RTlVU7vShEdcPfpzMH9s020eW0zAYyzT/pJ8eDtuuIsEFBTGI5nulXyvw0eqCjuD
ca9PcpyObE/At5JpzGL9VVS0diEJCBJ9ZkEkdOO7/Bq0+qpmZYKhpN9mvG60cWtj7hZEUESR5/p5
ROdx1CPrc+Yu9X0FSDwecOfX0joZ8kVd5i6zuo0Ydy6a/JvQzVYF0pKCgK5DQJOL4Ccq7BG4QJ5+
NmV2MlNidqDZmAs1i9RFZQnvXQxVJB1uqga1JpIh/cdeRa7MYL6MESoIua9dVYZoFxkPjRudDhkl
74a1ZXoXEYvpgDZH5LVAHXzskSUPpDSyhDs3hCqG/ugS8qg5ta+TpiwILVsitXvxu+zblDs8tiK3
R2NRoByWAgBd8N69sTghz33tWAZECJoQJchJuxS0YicxNtfK9qyQKcrsYvTjhYpUrQktt5bCpaCy
NctNt83rVRBjAYG2GlvprdMXzXSLhckNMhN1QLTTjOo5JsWpg4xTx8g61Ns8p5q0YBVboJN8PEES
M6tgtLOSVI4qcNv2NmbtJk7HveyTIjaHGkmIWwAdVe29TcVX9s0uTChCAy1WLoNauxwtymoMs0Ok
ScXWRC8h196m7oNdBuhPidtLFeCOkUbED6W/MxtsJyQ2A5r291Ytb7HkrHKTZnIO1h5ltiB4uCKv
29UytiC9fmkr3QnC7Mu0WA625CHwrktAGHuWXEHags0pN6IU3souX3eyueoK+sagpEpVEthhcrxM
g9SVIrIgJRZwXnxiFb1PPeqKSktd3s5TVOcv3cSSY6jhVpDGXUjMruLvVr2nwG8kdC+ZlX9oiCkq
ENIpQaOI3+CYDcJTV4b3skC7530H8Teyc7BONG8oW2JMLKnIRkMJNxF6vRBgvqnQcJd82PicRwMu
7QLxhid4h4IyxRbH9BYU45bGTYyTHKlH7K/7CCAwZKCmfFXMW8RFVM2AxcFaKx06jSIndCGY7mNN
Joup38W02gSBt4vJI0BWxE0VfHjM+LYJdjVArpHLc6LzTgM8ZhXSZM/rDpXfvmd0HiGRZj5OFHMk
iVZNmCaEq3zofowkuTSk0+pCzkn1bZBa2qg14aeodycJuLblkCC5EfvgBAxg51vBsSxo4rrpXVK7
xWzCb3HoWYm498bZWFSyxMOKlAz3YUIGzwcsF6wXoxo+sqYeGPTCSFfgPwWhm5sC+ptkHevhWZGN
H3mTO5MEVBnDQdY3q1GoWBoOArPSng7VlE6dZ60nxT97HSLF2JQeiKah1I0EtyIGi6Zwbc5UAZRo
Q659yfKENFS4ygz+4Xcyqq5hqVXrRg1c5tmnXk9dX+o2atItDShl3shct2BeSeKoFBiELDRnyYid
WeuT1fGFrQJeJZixzIBTMd21qeEEOoTqbloqkI+aCNwAHn1R7d5ajuAY6bNFOERM+FkbSIdW684y
cWlq/RIMb4olAG4RvlNDd3H2b8fWcL2E1XRvajxV0y2S9Nh2qJxCqkscHG4diABKzUUdvUohBEyp
Xns6aFTOOxOKQxEmhzTu0HaP1HzoXsmG0yCLA689AD5ZctXuk8i6QViFvHxQFXLbk4WoBq8j04G6
GB+50Z4ldKIJf8FfWJPJWFcRkWEQaeGl0ICjbizJKoR5qlI/s1ZPWUaoVvmJPZdwC5yZRek9rCBZ
Y3/b13nB9Hq4G8AE6ZFzIFAwkGb0V9zEu9yoScVsG36nly+TomymGUzG1Vv75UsoetgzNg0SJtn8
GWoZyRsVro5q5p1iH7Eapw6UhRUWW6MtTnVpvhYhrrYcVkRVzjz2y1AB2U0KEpLTaFEE1mFCahun
DBZ8RJBVbqDTjG5TbbxU6bBG//xDbac3FVGlESVbFlDLYfJuZkXTHSvyv7oBnklHnOAK2nPF0P9e
yPRrGPvHuTBbyD89/re58LyFpIFFkURVwY7zf+bCfAn2KCnlvxCjfxSe0xUDsQM0rZo0GP8zFp5x
0fi2ZpiSSNY6XfM/UJ4Thv6X/pdnTu6SqkkI2vn/Py4hK7q5SAuqZCOPJ+Q7w62X1n6G3HMV3NLs
pwqlqCgQlDsTEM6Ozyb4WxiHqM6rb58P4hsNYgCKo4lJOKdmp2UCW+xIX+MHJ81wy2pHjjcpRoja
TQgDXSQmKk6U3mj9UD2vhGbRPdon/hLXv6jbmGvjo/1Qn8ZDXLjmqtpnm9Q+NEyQy6W11uvdWNz7
FImqb9M9FiKV1C/5VQbaJsF0JJ4FZY8aWw03TMftZDya4ylqV6J5TYgOx8M1XSEpR5vh0T2U07hi
BKerSB1/cDA9xpeSbCeC9XCIf6DVRuNkfenpUn1RVy0Skn0dWbu2OcLNPuvdzyw91V5zMrvUDumZ
TOxuKpPXF0PrHMt/bX/6KgIw+GfJMk9PKaWDOBl2HD4VnNsVHc+wjoS3hrzTvmJJqcCVjFzVo2Cz
lnGA8jXsXgXuIfJWDxbj/+HuTJYbN9Nt+y53fFAB/OgHd0IQIAl2kqg2JwgplULf93j6s+BTdW1n
3vAJTx2udESlLSdFgX+zv73XJkzU3ElFxYk9c4p4YuqHPVG5NdbwAuPKMaMTlcUgOwwYzu2TcpFv
QefgFymWbDM23Os8FNw2tN3AVk4deh40TIqPtmaRH+grpj2yj90KwuiwN+CXpqTRlwFWNbkCCgYb
qMwEtPgmo4EKVpwNyV6JyGrlR/k2J+em8PB2CXW31kDXX7oOZpK8kAKZ/1kV28g+4NXiETN8gROs
8LiKV55+FG4Su1P4Zhr3aVRh+TpWC8DrneP7OUawyem+3fw9eH5xlDeVAwKFv9A9N2KDPOu/V7bj
XBxXeBfH3zOW2wwKjQoOYuznV+hlP8YNpFwd+Lc4jscCHP+8kSiswk2/j/zITz2xzz0gAEH3Iqp9
XpzzAHl8VxR3/BCTL5mcGHfc6WuAGgtkii3HNI8dkVzOGHL9yjYEBsoND4PYNaTkRq9Svekc7enI
4lgUPuaHziUU5utfpXwZCyasgQQlkkNNt3i9AV7q2LFf5bLXGq6zOfTiOMf48u+ryu1gGs280TRW
6rqfcwGIyn0Se2OBhfBuBas2W+t7MJP6dzol8JuQcTvnHUJdGmGRmPxy4KAiC+s+iN+yZRdlOyml
ZhswqqOUVBJsex4q4RVoLDr24yvqtj3tTL41nlXLC5ojn9t85rudvgfuPCUbYxigAR17rT00VHlQ
F76+CEVzrIUDUrxZiT9Z6RqIGk5rfY8xXxUVb1Kj7Du4Rt0rtCTwC5AF7/mtSrnylLWHauLgDL5r
BHkFQpYpTXmX2ZcZ/e1rSrNzgaXNiW9R6PA64oMdN09YJVu3hTRq9cTotutUOgZOuTFP+rY+PFUO
HayE7sbZqaTvqCxbu3zSyKX38x5X4fyhr8QzhPnNTd50Z84APGB7+YNxQwWsC1m6p6R0Q89ZcUG9
wOUefg7PF4HHfT6B2OVqt9G/KBlcZyKDvLe+D0RycAwS0sm3neT2JC3bfTusj0FOpj+mqAXklalc
KuL34zg4qnrWFjxI6Gx2xS15zXD297GO18P0F22ErwqwMl4Pyh+ZOrpPi7IHtZJC6iISx8FT1f7R
e7YNGATaCOc4rjFrEcJfpcWsX51Dv3z973s2Mjjgk/9krhGN/yNar92ewtCxDhlI1upPm7ZgsAwV
x0JLZ2f/XbTGObS6j01z1bnXL/obe7Zm/qpZr69cY/tXKHfDeP3nPRs0tVArpYwORl9tNfHNjp/a
Qj1AHXCEVjEwmx8iNt9KRqzADiqppidGay/pF8Bo1LpLB8vGNjBGHM3hQM0p+Hxpp7bLMeLwPjdY
gwbhKON4gP/2YyRSIkfryItKiXJnZBHHTdlVchtMAIJyhsFtkEq2QJYq22K11V5ARVdaelULYtHS
C0xmRSys+Wa5hVZIfkTdjIZMMyIDKsa9afyZZe9Nqm2shF7OEOiuuewKIjgSxVZa1V3KJD9U4S2p
Qx8I00bTQ7/R060CrCozbJSW6a6FskGEjhzSwLo87nR8qLVyjRIFbOIjjxGf9vEqWfwB00YbTn00
BvDt4P2tVkwaw+t22KcVLIZ4eqjgrVRzcTeiEfe6fS1V/NkFiJkgwk3TJPsWbBE5630zm1hUBlcJ
umITE8dr1WaLVLbpO1tzlJpqZC3zsiA4Rkp66OrJr9TxMY6B93XzxlysU25lj6W4n7hMZzRchenI
f3jZ6PN8ACbrNE3ocJNUAoF+6ItcvUt0PMRzTWxFYZQJb2lCxYpGSo3rYB9imlaN+0a3HtmXh67G
pDw+TZybauNRjqo7uL6P6ahtLRTIxgPV+GawZzVtcV83VEWkFBpZLRibed8WM6GRbJ/PrFbFS1l8
2eFnrNI/hNF4vkiYnQKgjGoEs2Z60PSAUM60MZqHKiIrhn+NfuMUi9rEvECvLU6FBbatfgdJMIyU
4QVOmv6kzQY9zNluMQFNY2Zx+9G4j7P0NkrJTbGCo5rMO7wsO7Wc7pemNL6Ij26VIXiYWv3ZFikj
X340uGpICLFzGNr3LKEBwtCdhOunQSXRaLxUOsY2Srpy9UIV1Lbq5kNSqPxAYWiKuDwqXfAgCbcY
39Xsk1jChxVy8aqVpwkZMiV9pJcLhHrVKaSrKGRfYUasN2wU2QmjEf9ZVNfhoy7aN4DuGxtZaJIY
GGBH09IRTKdOljIsKSUsjKd6kTGhpfyYYzL8WtkfggIMc8sY0vixZMbdMBYXibth3DzbBvfxtqOL
cXT60XYLlUuzXjo96pDZSOTHDN6HWzcQN0tsrx8sX2DOHhhtbKpc2pp1fAg7i/2aZ00fQdfdmwBZ
nzUDm/nUYJSg9sWKadhAWl7mgk9Chr7CCujbNnJK1PnSmHkjxSdJgGleMXyiqler/5gKPjgtITEy
3LkUHUr+RGUiGbp+z0lp8G7RGd7V/BhwDDIjkl/MhQlPBUOkrBvy6GigvIJkVVMDUzuXOnmeSCVx
/mIwtpFwfTQW8cDitZRvWe0NfKZiFUtbj8ktoEJk8YI2B2wUkVQkC87UobsIM/WngKmVSuxxUXax
tTxbNqUwk+32SUp/2egUA00o9Y+mm18a2dhFEKKa5Z2z98aoA99k1BLbimMgRzM62mT9c8wTo3Rr
F028yzD2t/Dk58wvKlimDUsK2jkevdakjQ8skVLkt0mnoCoMbhYfjXLgjhN3XIKK81Dkr4m+0OAE
ekWEM/Co2g2VaNuM1AIQhjQxy/fL9zafQEfhL1PQxIvXhcySNLFQM9yOuPxH/MGRbR3s2thL0MXH
ddmRuDTkE2xGrkMt5195rn1h2m5nZm8yn5LerB9tasmC5QHKX6S1pxA66VT1birYNobueyddhPae
GPAuzMFPVo/bFFztGk+A3lx6+JWmPFKPzg5RG04dVJ9ZjL3CnI5mTI8yzgUr7Pw67R8biXgKnsfW
yu7aOLw1eDNlzI5p5QfBi5nMm2EM/EGT3Cgp/Zlsf5gZpxWnjUi9aVkzCrs/tkRqpdgraCtlZqgv
Eiyl1waQv1nqXpItm1bXHRlD0thiDaSZTs/x6YGoJbmacV8q0x8B9xa6jGHx4sRb0H3EMJ26QHz8
ox1wAqUCr5rQBDy5vx71G/iSfxr1y+bPX/+fUxO5LNzUnH5sjidiVSb+36mJ+L26/mGksjiv0Uz1
+6gfgwANSdS2MDwDdGP8IWMPpRrpg9WGQ9XfzdhryjrJ/8kA95sdHEiAgotP/8lubSo0CRl5VXAN
NSG8kc2S+3Zi3Eftj9TupAY4a7xWIBGEpxYlWceMMpvyQoZHrc+C2Vdi8Qgx02wSchdlcEkHGpGS
4hIQHM0ieadqwNNoOjDIN8em6YyVdKprlV7MBpdNgEGYm1RLDHmIdDR1sNND8jZJNj2GKla3x4T5
KrWN+iZfh2tJMH6GdrWxWTQtNTv0JEF44/nF3JTOLNShg2KpTGmHH4Y0QFIDMcIuEaGNzLjO+jZ8
t0MqDElO1R0ldFrrZgFdvcZbsoj3ylgxaSWF7UZH4bD9MEfMonLKmePBz6TgkTYjPYw4uMhHLSSM
HC6fNqvLMi5bsWjbQC5J0qLQVvF2mYOdOR7HEiuRDneXaK9WqwBeJqKw9kPDXcvCBZR3kp8uXPlW
MlVRxDCPScabKNiJvLC4VtCzkHrM62w9ZQipVRyeO6U+w82+Gqsd0WgvAffMRs/oAwUWJA/7SbMf
Y6ZiZcbJR+KKq6vbeQhdk9TKjByqolK1KKKaahNEbXypejTU1VxrAaS2r0ke7kLAt8LUr6Um7RLE
+BZjE6XRjkT8jioMpyH0Ids1wBB9M0Xptatb1Bj5wrq4l5h9LYKUeNjgZJfOrQJ+JoQxQg/ZeooW
9ApEAQ2hiivFBKBK5P9Zp2YjMJnH4/Sv7zrefz2NblUFp4XRXoCkFs4cp2rpVZlm8UK1y36lqaUp
Z2dZ7CqZnPJ4yXTqoq0fJOKA4pWOhW1DsY8Zc1ChR8c+gmpcNeFGx1RQyfqtxdTWBG89xeKCp6gR
865i5KNkFd0snJUHQEql7hsocp1dw7rlsD9gG90YlfACKd8qJZOVQLgkH18yuwc4i25uVadont8i
hCAT5QFe+b2Cla/i5BJj/EuQQRQlvsxKvVl0QsA99QMCsxdd6nP2rI41HWroaJZnBWwwdbRrCtIy
5HmNNyZIno40Jc0FF+vS1TBgt7JYUWvbuAscrS+cJMEYh0lQqpdnUKpbQ8r3s3HLVeFJtvGUKnyW
ok+JRFkAbqGycg/rTcRZKWvWRAD2a3hvbN1Jx2mdZ8/mbBLKqx2eA7aWHLt1etQ2PJPSYaxfa1GA
vdM9RflIaiBUS+7LIv5hEomygoMgpGBL9WmImQnxwSt7kDQdtU0cGsoZf2f50oa4K1H9GfxsMktx
2ii+djSncGRUM9znJeqWNONHYfqblfWdZYRvvZi/wmrmjbQaSG9JdRjLzG/Fd62I3swwOPRyczfm
qt/IUsRwb6S7bFjb5/Uvu1Mf+cyi+Ewvclgykzd2UvsQVzS5zwN7f8/BuQJMswPEw7wjuCU0gcM/
OE25+VxV+o941r9CS9pGSvB97h7EvFzTfjoLzDJDmHyfAEcUPM4WTbsRKQqllz1MNPsi7zHkod1W
BQls2a2L6KWpMR33IZMpgqBRx/3Doo+7pRxcgc+4VurWpzGSr9rID81ayfgwkfJwawtlPSrxKE8J
BE/VeMxEcIqwNRgCy6BpeSJlZoKR0jCAcNr32dwfzHH1F7HgYQaJClcPddkVmTIhjHWXmlH7GPaP
1B46yzShGRb209Lbj3m1HEO9PEs1nOtSeVjy5GKr40dMuZumyq9GyDWFI65tABpQrQ9dY9Be2A+V
9lLQqyWUtjkkcltt/9EHDKqv4cEpBhsQP5u/lGWw9yGT/GSx//nrfz9gkNzm+ADAbu3q/pOVECCt
qa1pKpm/yRwifo+Es5opvCAb8/2f81z2v2xdWX2L66hFWQWbvyPLKPz5Px8w1lC6IYig6zJnmT/L
MvPUFDnOi5JEDh4Uqshf8YbcKsA9WSpOWj6/aWp0FvpWLn60qIfzDK0Fw5haaIQeGd0n1kWo5X0U
a9Tl1C9Lqh4GmiDlsjt2TXMS07wXinVMlB5ugeHXC2dgfHVONKy4gu5mJ9q6R+2NRGEYMTuGjP0W
4r2TyqprGulHp+vkb2vpWUc8mRJjxnDUYB1r3SLDN54GLu1hOK5lTGTj5NmJdNehaXHH13eToa+/
6fPuO3o37UY9Y99o3EX9iO15KyeLu2gK84SIi7wFgyfYqmW5j3v8wXqS7uKqg5pPuY4m4bfAnRxF
5yyiIFN8o9isasstkG0QL62rqj/MtnhWtNz6EQn1lawDJmBaQEKANjBON5M23Cq83J3GImmYTqKS
eWXETWOCIzgmSGp+ME2oWi2+OdKhHDLPWVq5ei/Y66mRbCVOV5ZBMohreqfZLy12kRbGbSca5PzL
1GinyOIQ01J5IRbOKEFiUDMSv0v6lVsjcrj0HMPEsEW0E0jlrcJUXEjiPIYWPpQPdugnRY1JWqvV
QwtdQkvGnd03fhSi/tdGc+szA2mIDBRI415vDpo2ntRAfpIrKPX470ciAmoKFMj4HCMM5Br6RBUF
rLY4aJY+/+xl43kwA7ewV7u/RFiADqw6OVpm7GVUOHdd/1LmJquf7NhmS2FdycWwvVvK0u+T6twZ
BeHV7wCWcbugQWUj51NA9Z2/DOIkZWA2GsV4pLc8LX0YZcT/1qm27nfWJ44mQtrg2bQnUpROneGL
GwAxSmXiJiPXYbWvt6I6qmaBpzGgWDX37F54xmjsFdhCYUkdOIu6iPZtwOiCXucmMp/1qN4qseZW
Yk2Y0XpiKXtRV/uOs3qEcCfIHHbZIVe+rAlAYZt8kLWNbL8dMreuTgkAIF3UYHoeMvuuDLOjoZnP
sWHvM3N445h7wDzfcb7LjLPEyKUe+odZx3M44GwPydZnGTENCAsa6sraR0ZeyqkIfKTqUUhEARp1
r1SS11d5wLHyuoSNZ6SUTnPuWDSNzDxAZ3AxTTbu2kY9prFNwwnVd6mVfyZlY7ijieOlUhBFwEEf
OXff5qrzGrU4ZvrodZzZk6byFrumke01Nj5qSp+EUFE8rMPIm6UvaDaCJJmhrJaqytw1QUAt29J8
pKlErIGPz2bS73Eik8hR8CTEXcTqg5giGu2byMmQzGp3I+Ua3Ym5hw7MeUeD/BhRpmpqXrBkftqV
9KrI+oPcryQ94eBqvEqS/hCkql9ZCCNaQKtVnHxFITVR9lFtMUilso6KCNYoy9WznoUvaf+jVKy7
XBqZgbazq6FEl6QZ9UVmNMS7L3cIY5inOnx63fRj1knPW83RUC5tfCom3aELdjelMnxLtM0OSSND
QTWG+yHlamb26b7mKQL0nVK+OKVwDHAMG7bwloWE34C3DCpYxUCwo4hHjdR9g3utpiojV468sdSi
xdHqgMRCU1qHPH0raUtuJphXeYk0ZNIwPtonI8b2Ag2pq0onKZRd2VxneitYgjZToyOR5H7UZ/tM
G5hcYcOienuhPj4KuenY+k2rcqrV0A2D+z54S63qlgradeT3hRpEPEZYnMGsFeeMSXNoujMMBJFH
25S1qcWRvaSfhrnPeUBXG6XIi29LMtyShgChVN4qxLKcXhqlHiKHksd/8qmDoYpsAKW3TBkrw/92
6gBv+dOp49ev/8OpQ8C4JUmurvrEHwm88r/oPpA1G1C+8SdwICB8lA6CEkxnfhE10EZUDjD/9n3Y
f+fQQevDz4eO3144IpaNF4QD10/5BSFFGVUcTQpX26ePZ6+F+nvH1QSauVu3LZb3CZOAcZOYPBsJ
1C7U/jnHKE5+NYiXF4Klmz6mhotQnL0YvoWP22bq3tK/qsKvtOv4Jbcq2Aw45Q31pc8BnJAd7mPS
OXZ4TZbxsYmyU2c+QQDlIivuusLczSqcjlz7lprSTN0Rn8R6PnfswV1LgI1mHY0PWjYhp9QJkyNs
fJ20HVTs72p9ZGGGx2QyICo7WkBxPwwz8Ii43+qhzXXqyxiZ3Y41yC3jA2XpS01OMq6BBUfxpten
l9SMD4WdnAqZHiE1uc/M9sDJ8pZN6oMefqQ2cg8qYUXqdmLLLCYuZUX42uvoCArlJz0TsxKVJbAX
9AxrMzEtVqF4lL3uZQy+qVH3Sk27Vik11Vk7Mktjt+w49DELoxbgmE8ECqHeBwkgvng+xqp2xe56
z0pKGk8fnvvQAkIuWNE1hP7pfS45IU4w0oiRi4zC2KIj6RY8yrUE5U27r4L2TKv7KWGorSvgTMcn
tZR2JB1w4Z6FDYwcJqAdzm+x9D2Subl3WAwpSzWCxTW15YYvHzoWUPMivE30oI82nhAJcDvFRr18
U8hUK/m4I7HjSKjkSax6tU3gvSn9pgXPLsCemUjrGnutNi1+aFyFaiKTmJzbDJSzYcd/lqBM7EX5
txKaUJQRfyDSrNAGxttEl8F9VbRPUjWzzSV4eTLDj4DMqVwlC6h2Rrhm1xmG4S1CPNuRpd4ks4qu
z79PqtOg3ZDgNtqwfqYm41AODWPPqxJxulr58HW0j03VH4DgW4Pm2mRGVOLqpT0fFMF3ZKSHpV02
MzsGfVMgdJEfeBAtpfQtCjIZuUd5elfO9taGSV01xkMe225VY9Mc5PNcMfAY0X5s6M91eegG5cnu
+HcXQQfnYwwESk/xBZW+JHC00+U1BXTG5cWtAwYXysZrFMDZyag0kibJxQq/rZevUervJCY2EsSz
f/CVkRYZhGZlZZXbui1zsfqLSb4h5F8W71++/g+LN+KxbiI7/w8R7I+atGEoSALsGMTJlD9XfOMp
kDWG+PTdaYb8p/jZatijyNGyMQH8zTsjOvcvy/f60gXKuKmqGgHsP98Z5XBMUq0zQyIW8qFvs/uy
Jqay9NJ9Kgehp05HQetWTy28FHPWHSnnzEqPBtS9Qs1UiQybRkAl1ex7DgJwykDgaRVx4fI0ZZGX
dcGRc8Fe1zGMYWrOYg4d1Y+KBBPrP10Jy7YGpjk0CHeBzumLraF2zcpyl7A6VIX03uHjzwjqhoRj
QvxmSniXMt5dYw2DkO9qvdpFnY1nnnRpCxSINVodXgskEppsL4Jz+Gj35yjJ7hKJcgYmVcnI1weE
NhZOcVkdXeOue8xi5m6SYu/69pvFQVaQSaDUZG0S25TjCFpS3VfcAlqj3obNtWsFxEGQF9BApdHe
dXr9QI0iQ09wKVb5Uct8F8ExPOPO0utjx02u70BU9k6fwNimGyvWDMSweR9CPlPjLcXUu7AdmR/1
brg8ipqa82dlKfw2NfelTaMMRmLT5FpppE423GnzsG/UZ4L7W8mkPkJnTtBYzkIXS42/v9MWp1+v
P8w258GDGI274NugAroCZb9Uha8Gyw+ermM0zLt0UY+WlW5bjYOlmbdnmfsqaR2NDm+jfGq1OkJ0
b5uTVSfisZW0zWRVw75TBAvivK7NlflDz2Nf9Itj2wBG5Y8qS91YfdeJFU2zG0v5axbNO9Ju6/St
EvlrXAQvLW3LgzAvXQmedlJvSR455hQfTFR9kWHvBnRe8MKiPnjKapkK5KG6TniXtyk+Zj1/kzpA
FurgxLFOXXn1oQ0NFTHLmwl7rm2xEJT4ycKITNDqpwha38KEH5BghBX/T17vkKE4bijURaxJVgUF
7C/WO1375bD669f/e70zcQeTYqUSwkTXojgJIezfzqX1H+FC/smzRJeTZiicm381GlMfayvADaFW
/EZJ+lv8CftX09JvL9rkhSHV6bK6HmS/vz/ERdj+3/+j/JdS5e2MpqLvWY9wUYz7drds4s0Vns9H
u/n4IClBJzn2UOA2eCgUuP8UxNzL7UnQYBPtFfMgIXPUsAXmyFk8XEAOYAHhzukuLC/5M7334Vty
GErHFoUratsxzjriQLIm25zBw5DBqpHvNIXQLo+keIQja14txS+T1f0MQRa6dsJnSqw2ZBY+iMWW
z6p6qH1Ygc8wthUaQd0iZ363TR6N2WWUF+JfabbtFdmLSCRuhLVVaNWc8H4ACryks37l+Gmu5mCI
zpgnt82BS7TskuPYtpeyuCnJQ9IdZjIXD0vngp4IN6a5KXdF6thk87jBEj34sOhwSkvPBpwjc2QI
cSp1hyI7tZeUfqvFwbwgkDbc+BgepwNlQRfTg7cKYpEkg6OYV+I39ACpgTd0Z11n/v8wtj/G+D4K
7zRnYB7DhGvY6Tg5RvTCrB42evY0l7ulfSypjSitYwkIN/IhLfsDfUb1+CYVhhvd0vGesE6ANP9e
nhf5gRctRz5wvVU53LA+6uHdXN6KsfQghy80F2n1t4wjPQgerEjhLjtS865OO8ObbEdQNdNhbTmM
ufhAOzFc7vk5yv7CVjTQTtgZe9SAoN/H2hZHcjrtsg9jC7twj7MFGRPH7zfGVvzpWYcsdmjwN9Fu
jV2MMNnGfJGfktflYDhSd+gf5PGhQh+CmLTWBsFV7ylh5X3arqMBIjivtddeb/2NvgGpdFIg4bf+
WvlY5DbExfgFi2jL0wm9iu8M96zAmtv7/C9BHVHuIuKgnbfUFzXqYEcg/tnHgcUTR0bzVsP1fqFQ
EeP2izS6Mo9PGkBefMl29VHssLgA+jTYR6e98U6vk9s8LjAhN5YDQ9cOvkNhagfvHXMxzwYN7xiu
c2LaDLb9iNJvUA4YdOkvc2Fy9Od2l8lbFZnCUVYtcaO/yAyH13JUwIVeGh6wgrNOa8lzOu+SKzbT
muJPicZ2J5ouZHtJY4sDdZTLRS/dTHb6u6fhnhPGLvzOGRyNRN82P2LvKxVuapzhWBe7ij9hxpTk
RPfNk3xM/KmmEAWgRuphw2Hr4vl4Hh66C5P36T18C17b3GE4PKIAbePP9gCPZJWhtsFrZm0L6TbT
LJYezHxrfmHJjT8XN/5kmilo7iAqv+0MqEeb6Rkx2h1PDBr5qqlwsbEN4T3AEorIHgwIgvAOh+fs
0p8u83ZyNW/9hc8xiNyy+1GDAht5IzuX2vTuvbiUh/oERPGq34trfOp8ms4u2QvMyWD0VXsrd+4l
v8tbUgkbkmLQqcPKhfu2ldSL8JA9vRKlzg+e0AthkZiHfh/erMCpnmZYyWJPptxZoHe0Pi5Et3YH
T7/KPm/bbiGgAMU8tz9tGNrleNb5IOQ9Vy+fu/jDCpYcHkPc4Au3M+VJ+t4dSu7UfO/VMWg9ZeEI
uC/uzN6X2foFKMYTvVlK5y6Lx9+bx/yhvrDrL/WhezWvw3Z8TibhDnA5zE+KNAa1cGuJNYyJ9EQN
No5FAF87U3fhAY0ENSb6iWtHPONYLD5Z1VQM4O0mWPn8KmM8vbiPB+YFk+bYUshh82mu7xsNg8+A
uJ5/K8i6s2rR8+wsotgE6RM2eh7gdeTGdHman8h7Ard5k/uZAmv6vPiVoxhimnWtqOL69W1utplL
0dlFPvGjb5U7FL2wPdraHV3aNIwlUD6M5h5LmJDw4u+w/M2vBRIvMwgKRNInJXHrI1BWBwNDj5a/
fHSmKzA/HEzwDDVPLNEI3moNlkmxx1k4As8tmcAzlNj0D/rRetPe4vjIb8yJS1URW9KG+t6DAlan
IhUnX9pD+ml+uc0FY76X35lfmOOb+LyKiC6JgT2F0rW2bT19Z+8U1Y8X+Ug1sqldEpqdtW99/Bhh
n0I0ZWiwvsG93u3CvexafncwCE3UnENLClZ2quCOvI0+Qxm93ocvX7+k2UnpT/PWbj2EHjYmsekh
4wqil34IGj72DD66pSuxaequmQNTIiDWMbTurdyJFn2rHWz38Hi4Bv50YnvGxzedhHP9dmXN3GC2
dJTNx7XeXDl888/Gd14gG3nzOG2/YS/hr9GFjG7qwGM24bZ8BDNA8/EimW7BoljZhEviawxyJ3do
geJqUGintFgftHA/bWdXZrsXfvQY3a0VFPx/NwE1T+SQsMvDUL/1Rxh+7Udy1t/0N3g7VCp0ilcq
Ln1OxIGTh7m9Lyv6iN/HcN4KQtEq2N/RBjsaRa5JsFDaEdg8Ix4lUMHLb/b4EK/JcHraj4AWcyY8
9ejXGPKPxRPhWe1Y0spgesZxgWcAz8PDBKo/ANc7ypjPaBdQ9vV3O9s3PS1S87Ld86872+UuGl40
1HVN3fW4/fRTL4jqdah0nIcRpJQe6j4Q/m0+O/FX9C0D6sPhH+m5SGn6+8CHWbItz3zkZnmFGeO3
uFULdK32MvfPqvncJvfP0PJ63eeCM3Ayb9AeuBMS38Zfc8DqV2eHEK78U3nPuGLKnwgeGfldz3MI
6NjBScGbwy7vDFtrZyz3WHp1oBt+eF4/C8VTP72W7d3cPTFcoMXRZABIZ3jm8BV8PDakyFPlZkBV
yPc29Uqc9NiAeBf7U6+dxBK5FYgVqK7A7tefIcuHt3LlCcD68mqPILv/Y5weGL/M7VfJtxU9/oOF
ESDjoMURB2DgKAQL/vKiYKB0/KRq//r1fxBGGIpD5bHJ5vyPI+8/EQd8fAzvyRZoQv/3nP33Ybqq
yFwuCFOgMq7lcf/B1Wnyv3DVoaXI662Gs/7f6pXjpfwsjPz20rkp8CqwKv7WO/eH60IgyfU8mAWn
N1XBnBXgFOZ56eZNn0KjURRIJ5obMA81KTUJYFxm5ZnI3FuSSdfJHp6teLpbhOb2k19W9l4xqBkr
VV+TxnRnEcVvZvSBVjxo9ngnQ6dSZK60g9nWG1VYh5LSz56gW6HeL2lxP0iMR+OnDHVjieV7k2Ku
ao1JdFVWvNEr5DaVRpKZEpr0LSEXpkF6jnPlQW13tDw4OmwD1EHjfpqTK+YHwvG0M0THas53ifHe
WW/DQF6jpo+gtp6Vgk9IuoPHNURnnBYP8VTAh9gGFss2vX47yKQnPWtv2IAnq2BP+GhAG2Rj9hB2
i+XakXmWwuPQXsJ0PgRwgEwp93UTHk4Y2ADUaoDfqrBJN6JGEGbn3BWH4lQyg9+UBqPdrg29am24
MvDEEerQg4jS29RtcJTlmgHD8y7l7C3GHB2pz1bzN9cGtH8ifxg+tnlcbhsp9OUpc8OVKdoQc+Zg
bUWtx5D2ra/YnTjpazmV6VFWnXOpGR1V657HVtlYlT07pZY/V03xTVfnx2I1ojH9jJiC5o1+rJiK
xtX3pnqbmZRKAyWt/NhSJqhFmh8pPPVMpbnF64g1Gw1Hk1rybv1kYN/MPxs9vKZxnG4tSTsW/bQL
DdmJaAXGHQqcHpI4njiZyW689Ky6oHZlRr5Jk+10toSZUXDWf7eiYsJdUfiWHHkhI+OeCA636f1/
lWbdFbGsVCCEbiWMWAXphAYegOHcfpow3Bm9tygMXamIwZxykWDz8PLdmYTB3NMMmO7nBVRoKp/+
2eueLohNaxalPDiH/5d1z2Ad+rOHiF6KP3/9H9c9k7ovm2IvPMqrtPKHdW/VTmCEmQZr2xqV/n3d
45WsmS6Dv6Ng8FX/xnSy7qkGlh9WRUs31pX078zzWNz+P+uejol6pUzzIn9zMf9x3esDAd7DrChj
4I4x6Fv6rYEfLJfRICZrRMcGlx5TjS4HB9DAMQ8tTP3EfMwyQocDpl7aTtjMUB9HzkaZA2llo6gN
EIlzwamwaFhOuweF/hhseTrHOSuiq7dGYpDqiN8HrxDQIgi7ZqBmk93Ai8rRQw/eNIHspUPzEFXa
jY55lFhKpiM9eZ67fBurOreDnKnVBJWeezLlmvuC03oDOrdI4PKkzW4o6vo4Kip8ay/5b+7Oqzdy
I9y2v4gGi5mvnaO6pW7FF0KROYci+evv4hz7TLrwwbwaMAzYgma6pWbVF/Zeu9zX+J0q9d3Rr1Wj
LfGgrdrkUSHoaTDI9+4BvoyPkFEiC5Vy7eEeaTjrq6a+ji70xyKAT6LVR5NuxO3ll0eOzcNI5aM2
5v3Ysw7z4qqZq4pxI+kxumY8qlE0j0tPneWF9uoZybPTO4iQwo9ADzZJpUzKbsYq9mRyHtvhwxPO
RjfVY1ZPb98aHzLLZKEFwMPs7vs+u9qD8aWorOXM4NLghtCj+yhw41lvKSs2D2vh0ZFIG5Yz7P7s
6AUALyRnHq5bs/BXYeMfexRgonsujWKFuTBbusVIjCZKrryxN5Ia2egp3fQzxLHauoxaguYiWuiC
BsNhAmRQSXe98xi05HWl+aWMXLn8D58csAx4eDVVJfQWpOD/UTGR3/LLyfH7938/Oah3DHi8f4fq
8kf/c3IQIWi5LK84BrRvkTT/e3LokAw5M5hrGs7kKJ3Ujn+fHHwJHATRvTzk3xiHf0RyQK7+68nx
7aXjMeXY4IU6v6ySOsXyk5DlzLZomECI6JxV4PUEdw9257CUtyCjWFpAgmmxiUsnX0nAQk3v0nr6
wLOrnT9Ru01N3psMhhTVf2oYtWXOcAyqiWNQ4yUPzFe9rN5Mjb6zZ+GiI2dztXQfGeZVqZQT8+ed
JJuwLrECFQyXxkA5lT0Q2zE6Ews/Ne4zjoMdHrxpBwWwvr34OfiXrNriFyLhDAHfmPfXSnzaqbIE
TwVnfUT4SGNHGuPcTHkx0nsZ++ioQHM1JaO0xFtkkc2DwP8jEdAf1YUHDXdkRwThZBfk2qowjGMh
5CZOPB4psQsNSOIBPGGKl4rBgdbayxKPa4qqyfWUueighl0oU9i+kfnQZ19YLVAV7y12XS1FhtPb
aw9bhZAiW3S1rdzVBtl5zcPQE0fDE540fbqKTdK9mnCaamnm2vDjQwfNC31zfitH+2GQ4UIviBzu
m5MYFTrAfqXHNWSg/laztWNSu1SSzr3hhJu0Bk6YJ2ss9UtdC3cYKCW+dGPlM8zz408RFxtuigO/
1qXutreFE6wUhl91MDQzK3ioTPtdMexFxaGUOmRGjuGjAh4Wr/DZjYZbDLEz6SvXNH+uYuLVivrY
FPXWEftmLK6Jso+DW5eU+y6MyM5F/SfeIttHVQlP2KgJ68hufU1b2YWNn0QgTsD275vd3sDf6SmP
ApR60SQrbXhNUOyrzVvpZ/O+RFpaPRrZiDuyWDiMREyHw9UZ54He1CAya42LYoNEDD8c+ScVxjTy
AXkX4sBCYIHU8OyHMb7gZmYT9htU2dkiwaY1o/vaYdOeO/y1+g6LxJ4U2oPZvqbB1Y5gATCfEmdU
9jO/rA8NNgpI+7vSUraRPryluncO+E1G8lzEBp7IbOVqm8ghN8hxdonfgfpXt15OfT9o7oPB6Z+7
Jn6OV+kwBVKqlYuo3WwWnTEsWiYwJnyxrDQOTfYVpPohz15lfN/w82y7YGUz/XBfAGA9WbYDfaHi
V5b6YDwFmcNlNjfJfDEBcRnIxhImaWh1LyW2uqTIP9LSJJw2YU4bIt5TGOmi9m2ifdwOCzM6DkNK
KAyNvXMbOO5S87XFaLm4lbGYUMET0jCtJBXiEd21SQxvQoIdGZWYFvemaMAcNU/ErIgbm89lv6wN
OFC+KY8lBnlcysnaIHepZOIcgb9IR9i9YATtDgfISwYWrdQfWtQyOMFnJZ9lkjXIGxJz4Y93aVpe
yq6kWwLzVaYWamZhNrC9JcSkKkwY/qB4W6oWsSxYKT38f522ihgF3vbdCHfQuMvs4c7QGzKXxVkN
hicuV+xLbNDDaVNuAOPXSSFtxnJj29azmLSmjb2QqUfbwOpyGIh6qEmcYAuBFwCCjJEfE8U6eMyW
CxVg9hjvYZyimtSis2d2A8iUdpkwk6xs9dQb3oPTDpQyq6w/QTRbp4U1J0NbxpOS+cVLnmWT3SQN
cMlUR6f4ZcGFUJSnho1TXt1OuFmds2vW28nFSmHBJHMz8K4Bn4DSax/LDt9Rtow7mFS5+ujB93Tt
aOmV4V6P/Y9iiF4Mk7+xLrV27aTEb1CPkRwbimzvEbQnOiY0GvuROlIWFeLe2vwqAsxhsb3HVDIb
mS3hq1h7LTi6QV315jVr2BRIZ16GyqvQh3I7gqBAd0uPFNjserVzab2oY72NhIVrVB4MRqJw+UDK
MEqk0nEYRQaRcVsJvOC8TcfXzukQ3oeBPA2Ttku891k9zDN1k3QluJfCXTklSaYl1I3umZBrprLq
vacQqZjuR+bKPcZ5Inrt+X+5qiE7byIig3xC4T+pRP5tYWxNa9+f+iH9t+//p6oRZNpg2bSYavzk
qBB/OVMPBQlXMMz5SR0DzILmxGRu5AjCFH6EM/MlggyYASGS+Z/R0Z84KlSKsZ8dFdPrNiFnsSTX
ADvQdv24M1YGuLt8DOLtUIu1Hd6FsfhMCQypVoFnMj8oracajWPYjkszO8WWpEQmp0DYXIfFuuQM
1Tq9ZP1YbbUSJFNlEPSebqo8wwvN1N+LiAfug30SI6vLFQZJAI5e/BfPXvKPjyQjoheZ8W+v3/kv
WMtY7nZ71z8rEy25wgeEirKAjQHVNOu8pZ9jqAND4KUI9YmoxCWPzY0HhJ0c+vusYZBM3De25gld
PM+ow47lOjmV6/Ze34sNu15qJvlJ2JnBdGlBkug7nA8AATwq/XXcmpu0mOuH8ervk7NYJFgYtm9v
9Zp4wYvObkA/dBdGtt25vSln3tq7ZZ61MOb+piSnz34q0lXQcQYuMZ33h5fgbPBH7HB+B/5tNpwY
cmvNcw1Bh5PJ83ex92A6q5JysZIPtX3W3HlOEHu2qId7I/oEoZiyN5Wky2Y3LWlaEU6WDAZuoCA2
zJJ5Xm3CKQeOXKMC8+Ym6hDzI6Du3HOR0ZqBU/S5ZaLbWF6FmzPW/wr7tWod0OONLObsGb9K40yG
64O+K52tcyEmjFXj86i2qFnVTfGgdgCf1iWRbfktpRAsJlAYRL8StihuKc84/DfpAWUn2M5yCb/p
GFy86MEi6J3CEZPOqQyH2cA5k+/kp5+s1bCgC7aPKmG/6zb8aqItqbnMfiBodix8IrEZv9GfVrV/
J7t9am8z8l+VTQ9ErDjiVwwRLiQrw1+rLh0vxNI1ULMaRcKmAn8lWDFpxlnWJ5f+u7/zr3lzgcFo
1MfY3RrFkWJcjQ4O8DSfJJ2xIRSPDfgyAVFsGO+l8Z7F2zZdGSnJrfs0PZKzlJ+yVjtQgShX4m5A
dyX33FnZffLpEVdozMBarviEwzrikZB772b0N+Zz+Sj56RJ+YM7RgG5ats6aWLZvNmXso30mhu3Q
HKqD/o5L9tocBmsvv7AMwVqiEHEvgliQcRNC3p/UGhAvSfjGxScWzXADfOoBqHdJou9GbO1r0fv3
WjOeG9sBJ3cNhrOsDg1zMU1/ZSBzJoBKfCAPmssPazXqykxeB58N5pKbEF9JdJNln1TBzMrnQb7X
PESqU9JtTdRx7txXwI3jC49el1EybEx9q0xrY5doP1Kch01JM7POt8FNA5DcjB997sgseSRqcrZc
HtqJmDDyZgB6M2Es1i23u6ssHFa5QThHKlLqmxhcaU5OyvDkt2eLtJ//8mWkQx8CGIh4CaHRdGj/
22UEpOjXy+i37/9+GZkog+iGf19KcE8hkdTYOqByR+qOfOjv4Rx9NEwBx+FzIkzuK4vG+HuLbdG0
23gCoS9hAfyj0FfT+m0pofPScTZ+0+7jbaSZ//E+KuM0TO2wzLboelchjgxjZGDcw+3qlO6UsCqt
+ifojVeVziazyXCFEFPJ9KhwhQQZdbJO6Hdrz4HScs6ZKNI9d2667qJwOhoFyj0/ah9V5J01+u2G
g0cPrMdCdisfE3XfwBVCFV3WCGL8C1j+QWfPL95rPpADULF2siPXy7FtD+MUwJXUi6BmO4FJF2bf
fEzKpalAPfejXQkRNSkOhFTtOiBHg7G3CRCwidEaIdrUHfhm1Cyjr26YZfHSwAV5BWJmaW77uJnK
e5holb+sTG3nSbJbbf2sN9VK8776dtxAipu70OplZj14frRu+3yRIbdeibISs86srnneHDqvvK3V
Z8IMFmPS73PV/wLvzJJYTx4d8ZykxklqGGwU+9gL9bkjOT3OrZOlGI/+FMk+FGgT9YMl1J3eIBoD
hoRYcl5YWC4bY5XgAu/1c5xUy6bqSXgLblTrWZI84sWXqX3J3eTguvE6SkhxRUqm2K807tT2+VxY
nCpeHWCXrpYprY0YsoNZpVepqZtSZwOBDctluRG5nCwa8B0U9DU/yR7+VFt++cljzrQi8/tliinA
JPcsRnrROjb5KXdW/aB6DwNyLD+mRA9fPLQKulOsmObaKyWUs0j9NHwUlGG51MDdKlW9ontdefYB
v8ERAyaXRDu3xEbW7Ty3FBxn7bwwHuwSuULfg25qxNII41VRewsF31/rncYkRNZF1GAew1ByCKaw
usckrle5N5y1XPNpN69GQ1VSEaLjjQoEA7lwOETxdMm+OHljuzdSJEIJU59gPBlhuKgKD55AMfNt
Ys+U6tOMu3mi4vhGqOdn0R7uEq4qmmMIO3UX36dB8RZCt5DDezKc3cJcBni1FAjCflM+GKo825G9
ZAZwC8ubT0p2jNGVlE58TPzyPml7OGb4MXFqtAkoQGsVKfbcVzqu43abOQygW1ZpavbQauq8I0ux
JwEi98VWzcK5GKtDVaDLG5s9w2EI4sncQm9clqTmphbitWiHdQXJc0G2gDH3UMKURrf0VQwexBvM
Okci6kdFkdw4HSl1QbuonWZZk1Sn2nywWmY4snpK6v7L9Xru6QPGMCsdFrZ7q/gwPpOa3OK8OiTi
0U/dYySwsg1YdXkRoXIh1m4renurtsY+LXiazHJhKGQSA9vqcpyIBe02aLZJfefJfSIg36jd/eRj
gO98dTUw0r6OngeDHR/KtdVfFdLlYkiXBgnxMXvJoPcfjdDZxrJd9NgEFVvZZ0W6Tk19nxMdUCfH
WDyCFFjY5rkO+RC54UYW+q4mbcs2Evxp4zZQxhvba5clbyMQpD4AKcxxhhSaD+w/erL6/BSoctFl
zbm1xtPE00KMP6+UGtPpretBgyjaqzJYD5wDVJEp9Tem/FyB85YmT04PwBXzaxnvSx4/e6vZH33I
5BDdWWDMC3RtbjrBGweSLIJ96BxFjtrN4TBl/BC34bGeVGaWc7Ds+FEdI4AL5UoyQItDBeXOp2MB
cdJ7RKZox/x9rRRg6kERlduMUVaMLskOCKxqCTAZvVWSfPgoPazB3vaqe2LiwDqGXSi5ltpg7UIK
mXbS8jkKpf0ArOW+ieShb0BCKQTPjuhJ333IKqJuPo0MlyKhK3YTIJ5xCYDVKakLhFCmtTEcOM6m
v/HI2ZXKrPD8Gy1j3iJRnUZy7urhysenSyUr2ruu0eY+795HTl7bm1b5cvxyo9UZZ5Kz0PVs0xYD
8zCxqSn3Uzd7FIayqyx90xQfccjHxHc+REIUtj3s/CiFLaKS3RY77w1gkhDweI9fhVSGFFy0erZl
hrgoPE1Cdzti5dMSv+jFS9EMiyTVjraRrqyuflEbfRVEQN8IiTkFlbeuu4Mbu7OodBHtN5x4kFFC
LKONXa6cqFjGylPt9NuU4tqgd0obuSn0ep/l47LNWPLb96JEKXOy7HI37aQscLZ2wsQWwabSvfoW
bYI0b9Oq+9BLFJ6BD1G7Q9BTpsjjUAZg4ZQ4gRrpznVxpwmWu8KB6t1HJz8+tXLYqBZYQATAJZEF
YdTdOUn6auXwCPV6W2NNl421CgxCQEL16jufkROvAqvblymaIMfI8G4m7MIpD+778SRdnb6FZ75N
jZWWT1JjeokCLBDDzSEGGVviyS1OmQSxRZWsl1t7hHmIZNORVx21rVkRcxPuvYHRdI1eB7hG1pgr
evidRQCc1JajrW4a8g5UHPT/5VIUdw48KsH6BXz1/2UcMn43Dv32/f+UosQ5UunRULBHwgj0s+uT
BZPNQkcjKevnUhTNPG43jRWyRXqwKn6CWVGdYjhnUvUNAvpHuVVskH4bjdiIYhiLaIDAWUtPe+Qf
9sRylGU0uHq0DS1z1eFqoQpdlxrrhLrPJ5zDPR+zVUaCxyyqlWfFb2FPE3NgWHcBFIeBC5Et8QNF
M6qH/p6ja285zXuIZaW3G6i/1KNZd+kZ8BLLNI+ro09V4qIzTYKtaRKaQCCWUqQbw6rWenJBbhMz
8UAs42j+vSfehhYhP5kMvdrPwxid9Wcdh+cBF5Ia39W5stHMU1YFhwzIY1F25GC56OaSNxAVS03H
7IwkZFTyjWSTpDftV+UyBdXgFarBtbGoVUKrYVWUgJKQ460bpTcaYE1tw8Jg4Xq3WWXPyNTkQm6Y
zIB7CdNl3DzEeXcMGNqoVHHqUL8bWOPHtpnrkXKEpkg2hlbcB126RASw0aZo4EkSIo96+dkZqyxL
Vo0hN7j9SeNINwWxiwwDyD4A+KcyYinFronGhZCoKzHKMkebu5LDy7CWKlKUqnxsRIuxEgUkMuwa
mwxIhJ2aXX3vWEHsM82AIBQyMFsGMHUm9qIjyJ3hg1tpt7b+VuP0naVxhaK2W6bKnT54K6t/8npS
E/MvjV8awcLLnJyFPL5GilcTtozs1jeeysG8cSmogki9tL3JidYt41xOV7aVQ6mCuyGr4gnCGaMZ
Y5F6EVGgVI4e0oE0Qa5E7nPnRFu/hhrA0TxLx5yNFfVX4JF46TQDSCWxUzq2LL16IR733avqqzPa
RCwT6FPBUhhHNtalKo+DR9q67f2XT67JWYhSDn+N9u2w+NcmGj0enL6fJrq/f//fJ5ft/IW7Hbwd
4XmTwMVmWPz3npov4Wv8W+83DZH/6aCJmrVUzibzn7nt9w4ag5BwkCBOKB9zGun+ibyFNfyvxxav
G2EhxxZ9PrPjaeL7w7E1jHpqU6o5iLnYQyTjfK+6/TZACJKPr8IitOuNSa5Zd/OyKXeJl6sozLy9
UXC/axQ0dT5nZQTGrltUNIEOOTBWQm1VbYZq10UKSLP8knY9SMlQuTEbdCJRRYiRkuwKBd5doV3y
5DNEOexF5nnSE4YgJwMkwT7RO3zykd4x6jGcBqdDHLA1i2iFpbiVik/hHiLSl/m7ZUh7XtdIZvoO
PUh7VAkw0XTmizpgKtbupZ4c1OhdcSxsvyErqfJdS9O9zmaTTLVZ2b7FowFizZBvIzFeNfGgviYX
XjDU88TkTUN8XetpgtFBv3PU5OpPq3pIQkFbbOil+4qRFVkyAZQ1EqFtqiIj3WPv3OiDXKUtk1+g
xKZpLlmdWxJVkH/DI7k1rHEVq4xsA3VlDu4xg4pl009kGCzK4NFQQY/TzhAGRTaWeuNrzsfI+DbV
HguMBHn7WCkhz7jELyqandCfMltf50a5yLLq1Pcymg0mJGhN+EfDvDGQ+HpT6Uk4Qibrjyh2kYd3
ONyL8Ayw9kkEnOkNGQvlPte1G06zlIkBk3E0902j3gio6FaaLCIVZSS+BNWTQPP2FsTfxoluxQCk
ZrD0U6EfSQgLoLfZM8/WX+IWKIHCnB1veJnEa21EQQ0fo0doLL1m6bvkLZkRNBOc9I25xJE9axhe
NjLL6cblSiFzDFXNKWMEW6a4cNJso0x9JQG3EtppgIAzyrHuAy9wEStVGtkRg7FS9eCijKRCKCMK
h5Pjbssw3gol+yxjZcHCZU7C0yYzmnXgHbqu/uiUaDUSXpfZ2UPSAnD9LxdzTNewG05SOmF/yzz5
17niJID56UjUf/v+f4o5hofEz1PFTYCQKanlf49ER/zFgktAKXIx5PzPl/45Fb/NFVl9GRRaLMIm
PeD3uSJXN8csNk6ST6c/8A/2XN+Wab/suXjpkw3dYaQKPPWXPZcn5FBnrYAcNjGPkwSbHcrmyqUz
VmhirJi9U+Pe+lWD9xFSj68v27xYaGwvkqCja8qXXXZFL7GQSXQysCT6b0pLNMIEWKq/PACGfWUv
0rr8rBV1hRWcQlDd5qRQjmRW195aGERnqAiT8xsmblAM0Qcm3PAMMXE90KL7o/WQSXkF2swo57aT
7c7iEHRp7KnPT1XanUMa/rItT06UPjFMolOF/8hgIKI6HXr9UcdoloD3oaLddmQk1LzXnsGCyYDB
UcalY547xg5q+NQkx4JRxFgldwGS6STSF0IMJ4uHSjVDAidAQogoOEk1fx/ibik7VDQqnAdqRmIQ
Z2Of7jHH7qFNgmp2DrYLCHDM12FivLiTWmYMjwFnSV6szfLNZcPmNOA+sgG0hyKO+kjWWH1Lj4WK
Ml8zZDpoTAIiVWBO2cuh/xyR/KD1OuRKuxp8lMMmDE9DNxmp6O7Gs+NTV6HJ8QNCHeyVqNxzoB6J
CGKaOCz93qMRvhPs6fwiudNsZiSxfcpAvcaeNZdcDJlGKa1/FJyXPT6t3h7PkQMydgjXBthUd1IU
4EzPOn9L2svCTYtt7r372an1MZFBtGV3D6bCO8RKsE8rvHXYg4LO3ZcGKFYoQ3NbosGSEClQLEGN
NVGPVCA19LmtF/OwZmdEBm2A1zyxxpveIDxsrMLsXuIRzM3mnrJ6VgXKgx/il23wCDIOJkKGj2F2
jkiXNUV3T5zaOka7HY3TBNBeWGAG4mjAUP6fPuRcMa3OvxEp+I3/a93H/p2j4JdD7tfv/37IkSVl
gFjWBUSJn/DLnH8/ECu+7fm/H3LEWVAU/k9ixbcvfT/kCLqilARygUV8OpD/4JCjqP219OOMg/JB
RynY5H8jMP1Y+nnR6Jt1aMBzTfpXFJwLkfB+GCW10XrgP90B5pUI9sI6luKljeRtHmIkaw2Gv8o5
IXEtaTis6GGcLjk12BnGBIdV0t9UJYAwY6+5J9IldrlFdGhb7jIcdIj8NrrW0yCDJs3Q5w4wtRyS
Lst2XYD4DE18fHm6S/3hvYz1t04p74p8LxXtfZT2lkfCipFElvJakHDa6ORXYPtgN7DhMLhRx+KQ
Ns2Nwl/c3/QFhWyq3maqcbKp41rjGGKDS3JCTTNlFVft2s/UtY3MIIZeX/gseRDwebVE0XWW1K9W
mm07pmcd6UCjCWI+rq+h431CArkNzP6SgjzqoYmZojr0druR7VtuNW+jpBs3ewTGk4jBOWeJvxjr
17rrF3H93DiwfWt/y8Tzkdth1umEHEXAzTgYDOJ5Je6RVyeMCYjn3XnKlsrxQEuHtLN8DE0s3sad
nrjLStmrJLtqajlDt3ccXcRvQhxCozlmuQ6QXxwdfSDRrqXcLZZjYq/jVpCpcMOkd50JDGo+1lX/
3EaflSRl2jdI/822OCaeaiybk4FEeM7SjI2XenwKg/BA6TftKljecNwPDWVhNAtiAiY9Taf4c4xL
bdePFohZK6ruCxAdBlKEPtMxgAyrQZJBVESLoq22XSsPHYENFRASzS0fYlwrKgsbDE200vbV1BTE
gWA+unhv1copD2/1zGTOcSrV7rnGeTlZ4vUhhBDJTAHoUZkMu1JE807EcxuWlhI7u7Q4WEY/z1mv
QSU6q6zbREq6Eeu3poD/nFULveL4ZT0XiwrJ1NYKslnD8k4R7yOrvBxVh3+xep24YDjfBs0Pa7+S
9V8l9MeadSA32kKwHhynPWGVM0T12gV2rIWJfxIF32WcNovpyKyBVaPPytFmJFSygmwQFTBn3zt5
Omfmda37p0A18DO1p9CDmyVVYpNgy8QhiaNMFdtpusiUkbJ76LVFVHi7nBlkwCyyZibZVuG6zfEw
Maus/KvNE5KQfzTGyzFEGjy5vOUmZcopTK4ObPQJQg1moAmzULigi26ajU5D0p5paeOd8rZ81q0Q
Z6Id3hZmfcseap6xQUQgRwtozLW2XEUxNwsJ6/R1rGyKi0uscZbBrzZQmYiaYHa5aHH7VHX43GXA
HEZOECT989jRT1bQrYuh3hEYsy1gNxiMxGqFmXMwLPuAcbaXPKgkSJJlvKx09DtJ9k4Z76NwUSu+
bobjJUhBcZqR9aimH2pmvFesFm5Kz32MhdvxkUFEVziAK2Tas70YD3Ysdwx+ZtJ4CR1yy5lg/7fv
PmINGUvYrokI69+jBxCf/aZig+H78/d/v/scl2GCZRqTO/Gnu0/7S0WpQLmOoWdKbuIP/X73YRLC
I4BgntEwE4kfC3xUAya8JvoG2gP3j+AnujkJA37KHuDuA1yMcmEa2Do6b/3Hu4/e1MniIMq2Ek10
hnHPZZ+YpC19M6A49V2mZK4RFB7bSxJg4ZOR5MH60g7Rp8ddsAwjHagCkxrc5XbxGVRDfGZRdRZ2
LmZA4Py5O3xETgawoDumhvmp4OVNcQQaijr3kBLEur4s4vihotBnCvGa29S+cYKcWo82kYEbHzlU
tExYNUcjPAEEv9rBtJVVoCUf1IgF3Irste3mUjhPWZsQbWRsSE/aF35y45fJoiFKB9l9yQ2Exs1z
Xi2icwjSfZS5tZHkQhYGXKu42uXlh+6RX4wULqvGdT6gpldTRPY0LVPUGSSUqg/v40KsKoKzfeVB
qXntPZg8wid9eRsrzobGHtVoOMvCA6PEVoFX4EMgoBgV9mbEZqCV9buSXhHR8ljj+XmqMfDBondM
Epi9p5JXYE2rSxyV1rNRITpVJykv0wIAIn5FzKxxAW1IRk916fToqHMPLyy11vGftqecH1zkvo4I
95sxWJiJWBSptdOhrmfuWqvESjG0E2mKc3Belxj0YowVnyXYyP8I3uNKffBdb8tkWGbRIwgC/EtL
hWWun6i7sWy3ORAvFbaCKPxNQbh370/qradQBaNFseMTNpWAzqgqsgUZ56iqB3V9MZYohV0/3LUJ
MRM9TJS2WxYqKN7uuauvrVJ/hFW61qSzxmUE6KPakWi7SswQ5VT41CPsU6Jha5NfHib5Lmf3ruZv
amss/azAJJ+uHKddy4HfgzKeeutmiMirtQ6N2R2Fdp+4Nq2qPOeNf3VSZz8mRC1nLYUdkHm1eK9p
p2R8M8avksxbz8JG1dCmlH2FsE050BbOvfoEpMFNaD+6fFaBuJcFy31rjo3ioUiLuzK0+qVbqxfX
8mK25ukmTSwippR1xwQmRUZm9mfNii8QMy/CsxaKfk/VyQ8WsbsmNCKjA6iBx6yK0ZdZzVX37P04
TEn2UxZ23F0VBZE4fbOafDpOvfOqgxmARXD9TQQdJPPxyLN2EGnL9Cg7tK35CHQpvEsFAndxLGtJ
ARF841yirfYOYCyZH7IDUfwv08LHVjX7xKHKct4askSH+moBeFOx5gsI+iJHyqa/tfAJ0UrswEYS
5kRAxBNra9QU4a7qDoVqn3XSq3wrvCQV0nTXhi5WbQLh3xT2jeEMDzH6vrw9F81HYZHUJkr0Feyh
S+gzDo7qyfDnW4tCCdBmImIkcXkY72IKB3bPUD8zWF0garSWoaB/LBMaaTab2uQUsvSXMqrQChG2
AUjfd+IT4qt9SEMeNh35noKMkt54b/p677XRsjCHdSvM9TCO0C0S/zzidxVat+Kq72dN6RAbMXo8
FeNKr/SPMEDFE4B1Qk3UhgkYGW2XVSEvKuhvEwyTM8vdG/pBiRz29SFOZG/FQHGfEI8ykIemFy+d
ymdVBTz5X75oGXNhRLPon7CXTU6wf5mk0WpxXf3cZP72/f9ctOpfk7sMoOLEthXfPLJ/LxccsAFM
rxhhGeqEBvjBPotCb2ITuLbFCoGkRo1l5fcm07A0DbuoAZqZgdqfTdLs3y/a6aWjWIfJa2nIx3++
aKUqJek/pIuo9o1WSAayRQ/vrjoEGlpgALVztTOOgSKfFE0wmPUNRMomlalFbm6GxRVZgNW+hHn0
oNZON5+ecSZpd6KDZNVItNRF/q500bUqxKNmXDJcHsObNIudH45zm5h5NZwbYGdtcESGvoWTsPZS
wrvcNFjFwLSTkmzZRHnwEuPq5Jozx3G4tPPnUXn3ffBiur/oeIbSrEB91/drs2XelqA9icWKSw1C
NEG/HsG5Il5Rre6UMVrKJL/JkMSkBBIOKvtQHGoWXhJLD3H3FDejU63JJdkTprIpqwSxN+og761R
noeeosPkYa5YwCawwOsyP4cBcfCFUhDEGy+iPAO67R0D2C1mna0r4W9GnvoSOXQ0qjdVjuk/jEFP
6V85eWNdBAwLl1xlt/Nar/aRhUIxLhaWD1OKjJEhYRhIMIzKveGMSMTgj0Saew7Djcj89eRHE02w
1RhNDaiFptYIqbChBiXhrpTri0Bv22fNsPlhD0en78w565A5ldGl5Ec2ZWAyLZuZgElcp7zlz1rl
bfFod/Kx8FmuFAQKZ8aOYMM7IgsBnn/qxMcVxZfI3jzTPmi+Wc6bGJcXYYQUIbSEbF+jgUCzcKGp
5tLrfRrTeqUGEZesRhiiF7YTsTLaJG1x28BIqKyLl1u7auza+RiEe0exTkmsWiAylVWHdRu55fA+
tPLYVe2mgY2TCO2G43hfh+36P3xuUb2raCs0ILCCAfS/K4sNBua/nFu/f/8/5xYO3UkiTB+ApGOy
pvy4AdB1Tqxp8SBMTqjv/YE9WfvZ0/5/1qL2X0zYoJ3wOq3J9P9HszGI4L/2B99e+ZQDD7scOgEv
4qf+APkvDxuiCLVCU982Mdt/z+w32kh8OJ6/SxqoqMKQ54LHy/tFkqgoDCzrPJjE/TTIBegX2iWv
FotgyndDRVnx+SN904I3FHIM7jW/wWEmUcyLcuMReZW2zOf/H3fnseS4mUbZFxoo4M0WjqBnerNB
pKmC9x5PPwcVo5ZaiugJbRVdLVeVSSYJ/vjMvee2eN6jZLcAZZXakQzKxGs71IMaYSM5xxgokNn0
40V7bXOgelkhs4ogz1CKx8cixZfS4SxAJtEN7P8jkH55Ip20qLjUTWf6XVkf12QnAodrIB5p0hII
RXEvdODV6na1ELFCug874xKNoi+Zk9MCUu5j1ctKyV/m0Em73BYQQzB89pvlVANyM2MksdNeqXW7
ypCCalYgTkGzssPF8aqYA0kB+lbG4P0oD/NSwcqLORITpumjoHl6I/7ILKLJQnyTRkaa2GMFclto
v0eCWSiWKnPdMfmOs8hWzdwnIt025PQQap8LeuCZDKHmrdG+tLaJ3LYwIsj9op0rnbqLSHnU5NDN
zPyO+uw8oGnp4/CSsnjMlOytL5LkBrDJzaNpV4XrFQzN3boWN/zDkI8QmyIjZIyD3fnnyi6E2+Zt
IRpsLcDG4fhIzeg50QTCLUqAD5+LJZ5CGEqJQQRqUQVaC4srRH9bPGEW9aXMcuO5eBQ416YoOeZE
r5Uj+pOYAWEu+KrYfY59hkqWBoCxULjke/DZ5KfAiSciVC4MLzaMk8p9ZQDulasJLUXiKDMNAmqg
kbq515ADkzyfCz+4Rh21Hq+IaD/GxWL4Gv1M594XxYeeOaswP0nr4I5Cfory5qknaCor0n0D7UWf
uCHlu0FunXGFdBWVsHlUb5RWnDTYFwnIaLTvhPAtPdsgXQ0dzxBIo+RLKrfBye3kb+aI5wY9kjKf
50bdC0NKZNxMo1N5QzgRsKOh+ltSboBmESRriOe2KKbtjrf8iutq7mb8/f/mqhF/IRhY9po6Pgtd
obT6X1Uju4G/nL5///r/d/oaBC0BOgCAwBZC2k7ZP05fdHYbcgXI038O5t/HM8Q/blYLFqKGBv/K
4vF+rxpRpZgiX6MAUBFxfvxDdMLfjl8RectG+tZ5PEwtf9m/RhmlLp7/dI870BnD/MdcRd9TGJ8z
RXSZ5srbWpLm3uiu6fCKJn0TkLq6lFxNzmZy6m4AmSlVEkSZ8UVY70dpQLWgCadhLK5CXnwnsKaF
CCGL2QRSxDyGzYfKYgLNeQ1wobEk9hGmA9SaRO8SZyCEAq2MHjPIpLXI0rGfpB25C5U9JCLNrbPU
4alfZT+KCbBrhf0KjRJ1h80i3F/68KQLWRBhMx9KjsgpJvcnUa8xkv/Nb5/WwZjkB7nCIdVK9lSj
58rIZbYYJNXoM6q+ogbKTrO+NWQLeYdkDjcrMddsMogLQvSKLV5rhW+xwnUAik6WsvsKb4MQqwjv
zZHD1uT7kvFAD54q9VfWzE6jE4RI4vScv4IyGdTlroL6IPKnxfDWgUMVjlbOcRAzg95RhzEcJi+6
iJuHCodImk7HJYvuBNipjKhcnPdPQmQ8WMJbtWk7SMy2w3H+kQrLMRRGr9ST65wsCAtFoXSniGyj
kDCbcNOWTNDttvwmYeNP+Z08Oivavxq8brV2hzjpnlKB2tcM+QHW0c1GoiSKYwkh1+KHT9bCn0cm
ZYvu6/KdFWHjYIc9R9kjiKvITnWvlSfE9zJ5j/kgIxlhEAFib5RL3ZaqYTdXskUM+gSje7yb4jpo
idDSBmVXDDxhQVqYxIUELeotLHcG2kB/33JhPGjo/YaiPVY12nKJdXXcFKcWEKGKUo/eQPdmRJxI
vY9WjQe7IkmyISMdJaebQC+gKGdileBUDFOm8tz/J83ci9FZSjSNUWBMSi7kv23iaMwh7LBA2rz6
gvyzXOJDLlNdJBOOPITzxVQ6ivDYrrDJTKbxs3oe4pH7JF+jibc+1SEfgvcKzeZTINSJD0eP3n2I
Ibr2pIdELqIngorUvWGtbO9lRDcFitGcRDCRuyl1RTp/TVlX24rUPYxbRiNvsLUpSkdyEwfoQK1y
sMQbC0B09oci6QMBafYEfBmmDvP7FSmEku7i4nFpVLbVoAFyy5XnlqnoNxeaI5QPYsvsA+dlgo6y
QDtu9ucqU7nW+vOIESCm4NfxkOQNIVJW+8Du6GTOCIqEa6hJ2L8ojdJcPc30UYPwpM+Sq6aG4mez
ERA6eStW80wf6RTZ+K2mhYOb+VloDGfgShPb8rJavR9GRFpKeFianJc48eUp9TYye6wBvMtMUMEE
Zqm5PSwA/cfoBCBgbkh20pK9Jug7FeVmn1mNPUK8Fs2cjlKZdgn9R4mnqMlxA7Tie6L8kGo2RKYB
sFaH1Ii2YSZTMwPPId0LyvzUS4zmQFem6KCqsbyX4a2g5LAlaXT09eeKhoayK3XadfAGKbOzOvNk
mYlhg2ZKnEavJxk6b3M8Q6qThaS/yCTIWHS2VJMsHF+sIr80Wn1sK+FdicTLWGNfaAQv7aNXldh0
gH7Ih9HC8wRmU7KLhe9lpedEkvyy++5VkTUNwTPLO1s7W1j7hzquTqIODrk6VmyMrcgN5fhMmho9
mXgek+e52kSv81c5E7cpLXBD5SgGY9e7uSa/iKVGnFN5VPTFn1b1NhN/U3HgG1rpRVH2UgBWTZX4
WAGeHipgwIa1W+AxiGhbtpqwSBH69fouh/jb1OEDzeDu/yRRXYatNGR7fULr6kHDUgvDUfsULml5
kPT3AY4nSztspz+qkSuLpBrk/oXa2Xk+fcm0vN1gvtTq/FJZynlWtF0uv0aAlBtImz2mvLpPAn1s
9rHWBkSipiWsu+H2rw61RqWA4l6hr9vWQP8/HwB61r+ULn//+j9Kl22iRVw0otVfDeJ/SheqGmXT
lJmKyaQJ4Txajj9KF1GlMqE0MWRJ39ZH/yldUJXxXyk3fmVkb/Lcf6Cq4Cn8tXP89dS3MolnZxja
X3wA86gQycozCBJ8iFjeyIZ9GrrGLWI+/NzWZyCwCrvaPMoPRiK6nSjsQCZ5Sxrtt3pfrgynlvlQ
6B3LkfWSmnkgVpObgCGGC7GrYxB0S7YrSeRhjvFEpYQYbNlu5tpRQHUgMTbT0MEnC3bBoXlQTNyO
JfL+TP1aRDK1OaNw7WHmNx/7rEb43rrTAHVc2aewOEd5jgFBMV0bdJPhL0HGkRIluNfaoFLbh1WC
prBB62AnOHFr7CZxsOWKP6rEGLai5r3EcZNdFau/j3SAS8uYvsUCbrAV5b/R5acsQy4aFSzKjJb5
l1Bwds0COEbzoST4agHEOA6AOJsglZGlt2PphYTZ503kyRnWprh9FOvF14Zy8ormqR6q5JCam1oq
EfJ9ExWkzJmReJwtr+thWQNG53awIze3AcqTqCkqBAQAWrPT2LeHRURMbJt4vYSXoR7Vh76YLhln
fCYDnbFW1mImGbkJcuQ8ZQu+fup1/yNtlgNVkT21oiNDrUkW9aqnxUFeI6cd4wtI6iVs/RELYjRl
QLK2W/kWVdIQdf6SN/NdgnNXXCxfQ6SWVSb85Z5qsenOYwwSTOYF6bNjOpNIyWSzMDMSsnC/qyWM
A0Zx4uvKBVKLEhALadn1wnhJk2ZkbzD4E+sd1NORTNhYUWtOK3awgv/FY6xNKk+MEccGjY25zZr+
RyOFAeCvjdTfv/73MZb4G+2QSNPzK1WOadV/TiPG74Bh6Ip0puyAKplI/ec0AjSHTYqYOmKG8Mdv
SUe/N1LmbxJPUmStTn4dA3r9H51GWPH/fhwp+Ah0HoaRP8qy/x5kscfMCGVbQzpsR/kafurlsXi2
4M+ht6ARSN4b6zaPR+5keukqj/0bKo8Jp9xhugNAtp8OuNe/rOUCdi35kF653HAFUmgd1MVuNS+7
EFX5SNv0XDwvhHLEewFZznWwXpj+aA9wzN2JHG944aKz/IxvEBiJm6a0IJeS3M/ahr10iu6Xn30/
2fPA1MPmWZJpX9k8gJb72Htxs6iH9hFI2sAVf0vfpBMyExVlUqA74GQd2Uvf+N0sWPeAoIzMaQ7Z
MXyOyJh/Xsdd2Z2tCuOyZ71S/wtQWPjmO2D4gHD9japt7mYXoNlHfTMC5nz29exXtv96fn0F5O0c
Nf6C49fefpTtr+zGPRhjDt+T9BAUYu5Esh8OnwtQYDNjX3yORXQw8xELvHjgH+WCStfHn86mtreI
KnXZt8Yd3dtRr525DYbWR/jUf7FcLSHfQpw56GfzrN5hcb/Orxgg6ELmV0gf/Bpfw7Ou4de2DRJG
BwcNzsZ0P5+vi7e6/vn8fj6752eePHA12S+uyE8zeAV2MYCdOwxMKqP2uYOiqd6vCyF18aWyYFXu
5fup2EvToddP0DKtY5rheI0KtKSvIpNzywx+BZfKO7W5icO9opz69rytNXjc/pALBzXdF6q1X0Bf
qiIRhcKTlHODAl2Q454+Sdq5qU6oqaGw7DULjSAKh4k5FX4IDmPlo+x19EiwQNxawTZqQuMiESF+
fZ8KdyZiPcr2AubrAeZJ/qMrw6uO7b6r6BI2cE9e+/Wrnuyz8qgnL636NUkEeHbpTmWp3S4X1uq2
Pn6wcoYvwIrzglxYxeuFZUNFeVakvvaZ5F919pY16RZbFwzJTrLcRfKzxu5Mb1h21upWk4ch1I1I
BrM/4oB310U9ldkHM0iPnLxpILuonF1e2J1wV9rmlVDV6iQQZwA+5Ro+wIw5ya/hVX1VTAdkD3+Q
S72+SAY665cxmT0CCrv2HGJ/3RePkgNB1U8vw3w0IbrEbk2+Q3O2rEshHFanLlw9PJxu0m7w2Tt/
5UfrozzKe8Ct82eDN0NxDXmvMHQDp82OmZBfAEzH9FUl7wZ+Ucmr3V8zb9g1DEzG28YYdBU1yK/b
ffm9a+wiDkzimBEYY5UHpAb4yJ5f5k8uDDv7Ee7nIPZTv3KS9+TQELbA3dhleH0koQDCtW3f30f2
bbfL7d3p5J1Wx367eN7Fg2XrKIfBfZud6VW58265vd/d7u39bO8JEiHgoOEBmEM+ZOfxCBGJB44A
Bu2vie37/rWxz/yq7OieoulASsyvz1+5b57Fnx0fiY8hPwzP2qv6M8NI1Hugb2dXJrfePm+XwPaR
QX7C3ykPXJbk9vtVdXDSO+mrdtIdxY0d8hQ+S1c8T2fqH6dzIFvZ58fG/lz318ftXz65opB5lHb8
tf15Mn5fSrf0S1/BhulkXul3zuf23z99GkTbH+BC8dsu11tz6B8ehx3U/xfaWudzO3jQmfvNnb/a
j7x0XurzUvBiB3t/th8j+5F344kX2CbdgUffzqq9/wheIs+c1OU1u7+PXcFBZeLc7/Z7XvWclyyx
lRdyKpzU315AKFM28Ux2da7OxS50Ke7s1Cd2ieLUkewr8ptHsMV25+BTZajs8aU4tnykQ85q76/+
p5/xuJ8p27zaXZ7kJyPYfvL5e94bPu4n+ZloEvVj3Ff34sf4SNwSrAcusUjcpV+j/gEcxGEmTPSP
FmwvqOp88rEUCUSy/MLjZYsDHnk6Y+HarrR94vFz2Pub7v7IbU+3yYawTRuC+156nk4ELpT3wm45
meSJDvfthcS42+VDcrY/dELNZX+Nzrhdgrye27XZRU7/kPMWKcHYHIZze5XqoLgjiedBCjIvDX0w
WJY/PmpEX4w7sa8Pj5Wl79vaJANCduHGYq/YCZfaZBSO8wNz1bDarXGPLLolO0+1JeFtKD5L8469
iv6YdsdkOcQr/Bd/Vc/MGDBKYEZ46Ing7NX3m2jstDO5x9+mZ3poYuxvg2hv3cF5Fb8nfu3gc/AA
gDhPrf2B1GY3espBYDjEYumLjGriSgYfs7zi4Hqg9vOr/ewtLuePp23xSX7uhZ9MmnYZSVWv9S6/
a3flHWSAI/Ei7rQf9nGwRfOEX9JPBSn31+wJO9U3fcUroqfpWO8e2u052KZPZUs0XUbJ3Dkyl2Fu
IxZ67C+sSW8zKTc2dvpuv5wAe7KlYe2j5z5W/Je39afkkP+zPtOQm6itvxEv2dGNW0tZuJP59DJ0
5XGuLjL3M3b/3Yla+lpVV+QlJWhUI+izAJtL1rp68VbmX1hXN9+xDc3eAfJyAmGJm0EP4ueXl9Km
EHZoqBg42aHq8XXDa8LH7pmjZuVn0/nJHM2pXKQHvKzCXrfsXmLR7ZSLLe2Sk+qqe+2S7LKdxZls
Gxfxpnmd372S83eoTiYzL8fSbPF1yEkS5OfQDuNz+FrcrMPwuJziIA7mZ0C3BINIP/Wv/EP/Cq/d
yTgYB+uQBsspDQgnug0sv5DgZIFMCW8cedKNbHMnjFl3Q8A03I3OCeQnmO8xDu06H5velf7PQ8vN
WQ81zkO72HpsbQR/Ldr9bIL2KYNwXT2AXdyE2eO/iAzYgN7RBZChA5jBIhRhSwPUINU+VeM36gTQ
Mlucgp0w6JxIu7mkY4pG2rO+zUvzUowkdd0Nz3nu03HW6s2KT6QDjVy2GLMHZPXLCXTagiugZpzj
d0CIc9k6zYxZw/quM3ddYOyNm7WnwCtL0R+b1ukWkBBRh9ADuBqZ8RZV2UY4kgNBekCTbjf8W2M8
CsqtBVwh3CzBa8SBzjPRaKKM4UG2C1f5YR6NZ0zm/Indwbk8HB4eHDdQ9uWEe8arjsnnYNgkEpwM
13K/8zP4NQMK22LzGfhJjIvz9CTb8y49foRH7uG7wu13INnsA9eCk7jlOfK/CaK9EDJmoy04VJ64
q93v5++f2zfcYqNibo8cY58KVvz98GLWnkZ+GuG61CPB9MlqnarLUa+oC75Q+VH2Dv7wur2Ti8Rq
1uve2toZxQN/BUYzQ1H5iAlueQfXt0Vb7SfLbgHcfKmCP5dHs2d95iDaiD/6n9Zd/tGT6lMRtoMS
gyHBlbdczH2xP3AZAWqrTWd1pINy4I9FIe4Mu3/WX0NbdMlw/1BIesH3ZE/uhZOyc5XdfOB6PCtn
60n4MTHmRev9k4tYbt1KvPFKJu1L9pV8xesbw+oWwy/0wSw6K8N94y/djoWhfjfcFoo/0+6IYqeO
NcO3QfYmpgUVja4zAVAdVhboMHTtWr8lV2y6cOFXd5A+U8aRnI66M/RHCEQN7ntuwwO1MlFv0z5+
r0k/y7zK8pG2okj8Nze0TLBQVG35Bwpy6f+tJ2NpR1v633qyv3397w0tugxMUODbJEBy/60nk34D
mLH1pliJ+J3/zueVRZ2doAyGAyLb1gb/qaGVwI+yEvynozX2iX9rZoHJ41dnAEiTrm8LyD+rMsRy
rSMrl5J9tZ4HCSWBz8Q1jnay5i9ZsFkI4ETkfsWdLeYG6qYQMHsYPqDefFZtIRlTsy2T1sXnLMbx
4HSEsA1Ootnzd8henNAPumMh8gbTYVVf1DcpBMx2UtuToZ3G4VErHRaA/CoBpE+7Wn8a1N0A4Cbo
xm8ZS1/ESkQen9cHet5Kf0U7wSHmBvqZDc8P8z0sj8nkclYoFy377Lpxv6rDqZXYgIQP0vJSd446
2cKFovpIrfsjoQ5OvOyQebX/2djJUf7QCGM7GX5zIE3Rjf3YR6mOluHc4/+Do/YW3uZgPabuGpRX
Nmk0yNCnXPDce7o0n9PepXv6iC7RB6o2GkvcqOcE9RshM16eYC21x1fauGcoN5fZr0/yoT2Fd9WH
ZW85XxS8W1XOw47HH2MQ3rYyFZ7RGXqO7OizIz6NV57dr4fhadkIRnb8/4k8bWsf8aMPR1hqO8NN
ncZDBfCrgzZ32SWk0X82Ofu+wvOWuWcFQjAdRp8dMD2wfpfutww+9AH8CtnhnHiy+lmxda8LzAtA
TRLqSztYjvC+7O/nguL+FZAAdXwRjOMBAsdh8kSndeN95VVe78u78pR95HBjsZpMrn6nbg/O+zdk
QXincDVIOKa4U36XqUs3DsPagu7lDOj23wsDA6y7frUIkn8Q1os6NyaPEjBod9FNGuyg3ac3Jh2E
v7PptbP7aXWy+7P6s37Uf0qu4Xf2o3/d+3vXR4dmFSx/6o2N37sV/SvIQheuOBJmM5NuamE5o0Kz
VR3ZPUJmUC8SRi4hfdCfqqB1NRtsqCO5ygmBd+23D9N5e99nl60M1NLX4rl3n7c8tYbkd4+1qrsN
MEgh81G+mWTIhYwyHXOHOO6WnpCknOq95vM56eiYJF/Hl8DYY/W36DcVnCuI29UVmekAaOJy8ggs
c0IM/a4EwzZCGrQf9/BbETX6DBD2k1efko/6ZF3HkSjs9UgKnJqds9AJLbTQbtvEXjbjlLWF7LOE
XIcwabqTqWHT63LPCr2GoVoTIq+8h/FLQvA0YNUpPWTqrg97h+S9TN5F4BheEfWYqC7LgPAz6L5D
6W3EPxOKfhYILR48l3Z3iF5ygkTr8JG+DUrXhWBZZdjJmIJ+UM2XIBImt3zsfsChMKIbB8iM4YKu
+zBhl+Y+ybuZA4Y6j+LX8A5mJeEQwS7XB6JSUs84AjMCRrp8K4pc8SAx0JgbsMRSBJLtzUxv9Gvm
h/xhDjDH7JbyAREOUXXUJiyyForx+qYL2OguGtowktjgkUcndmMSsQc3HIxz4ucW29YdtRASsPZt
edKYgb0qJwtKmpt/LbwJpCHMdk42LdYUW0I5lXbTqc8XDMaMhblgm5UMTD5E0XiXxhimfcnlTn3h
7bWswNfYc2Z8eAirfZafq3v2nSQA8M+E12bH/oEuVnA18JUBXZvb3zjJOGQIgz2wkLZxeYF6d5ia
2J8TYXXTE+cDbWJB70ibiGtw8DIRTjrBuDnVhB2/xW98awKEa395ko4lKnacZffqtG8ydz/QD6IO
yI33ZsfM3JsHnSxXJEz9RGuPWjbEMm0LiytioDS9xPRqshPS6A3Ys4Ptg63/p3IfCe9y24ADppaD
6jxMeOJe84vas6u2i9fNq34fPw0v02d6UIPSM/1BdRaWxGRF/Kweq1t/IfHL7NzhYX2CMR+SNogX
1U4PIDIK3ov3/keP0e7M0B53SjpT/rjikZiZi3mJ3J9LUO/au+raP8V3y0t+1uYdaGCGcuwPxM+u
JrfUXj7DCy0j2V234Rjel7rDqSYGhU9sxK37LlxAZwfqzrNwsk7TAiDS7n+FmJL4xWgVTwxGgJQL
yc4+4521L3eJPxHc+QNpSexh5dgb+yYYnOVOf0+ep0N6Mhj2xWflTXsz3tTmIXW0W3qGj8bN5B4M
/BtwOYrd2HtAw2xDYDuFJ+0ypK4V+6KwuVfVN/lNu092dRD60b7+GT+LVyJZj9SMqOAupKWe06sE
uC/xx8DcExXMWabf0KM5tdd6RusL5/RZuhOvxtN8J92r332wDXwK9YH7YG+vkpM/lA9rEB1G7rNs
ylwoz+f12DGWWY9kkR2zHaLmU3QyT8plF3YUx+JAdkUp+3F9SVGXuxMCSZMbk0CCk/I26tNbE0v8
RIxdhfBeKWaTrVawGHdx+x4lfq/X7+r81dMbZmoLVpFNmAzgFNBykla2ICMZrht/bgpPnuugY/xZ
7Ni5g5VGEUJN3obztbb0QMGhZEae/jjfDz45KT7pBJdm3+w7BhjCTws+rM2zvJT24mOBsjt3PWh3
2X77963Tpyekfvc6V78ypj1Ft/yi/WTZlt8bPxUmGmTceg17RnfhzsyECwqfPz6X96BPTsJhglNj
N7f2voVtc8A+1QtBf6d3bs7ravGzsOGKc3aNfsNkc0t/rBp3LtATPK8tesuXaB9DUOUdMr1IP8dJ
wK9Bu8pgfpwJkFd2oX8uXzX1IfaUmfs86y/5mMYPNchQJrF8Mk9U9NjMSpMNu5vou5jYetVONRvD
8iJclY8c5E17M2CGSVfTOKuhH0dbSzBWXjLuCLCsUbjig+W2VbtajeLnfjqmFQN/JPAMkzloZW42
zjAixwik9GhIfjT6Al+ynHCBWdQpKpLXaxYeBemYq67Vu//q5kEGoaLxP9z/APP+5zYM0+ffiAfG
X7/+9+ZB/A02AWst0C7y5uykfv/djCJt+L5tOb+BAWkQ/qTqZgGv0xvgEzEgMfzF9clyDA2BaWrY
Z2gs/sk2TJX/bkbZnjrJBaKOUkDa9nx/7h+mOF47RdGzfaYgdyZOdkjjO7NQHte58wspe4rrcKfW
91Flfgk6M0woUvNsfFd9frOI/Cpj1V7mJGim+rlfYtwGiafG1VkZDxVcjbXaT9JytFg8TXy+svK1
aU65ke3XFdy59koiRxE+KPm7YNJJZ/p7H+cPGFUPY7WcixQVzkSaWdid4UV3dlUdEtk4zJkarFPv
GnntzaXlNswTJm25EJVox0oF3thCJ0zQgrDc9fPHRnKFImwLFpPSMPXhVEF2hSdt5gcVhP+mZE8Y
qYgImUxpAmzH+Ddcg1H+mEGwzqvhddjrRO1bHxCrs7yihEmEFAo1omsw+oimc6qImWDyQaSpN4iF
jsmLsszlsDQROFz25MmKT5/DhDuyoGSH1gIMSnEkCD8N/WkycqdMcLBP4sFqJm8BkxOqijv2/TuH
sh8zAF2ruyyVD3WH+qaIKIFLbDgVsw0tOqpzAyKHrVsf2suofg8d203doNwz7qFPY/zRvZXZBwQA
Xoa7lOHbNB7Ght0S7NP62ZqmfYsGvRiZrkHnNvrwKJUaaxR/MuJzqTNgg+Wld+uuWKBVGNeBvM1V
yu+g8qFtYsidAEAuWK9T2i2h4mocWDVzoHhI76PpmjbxgVA9tkaDpwzGqcrTW62AqtlHjQQMHHEj
49pCMb1MQndQsKxRZ181uPWGxj6eKOFi5X5dT40gn+qBKRzGJqthFNLp8g+xf6s69S5RpVMXKq9r
/czQDRYDNIUSs00mXSyM/vA0RmrTCme/YMwkuKc7ZbrPZGY+hNKsHdK5NHT6GYmgUk4VVN/6BbLN
exfjxgofxs0ei3U2MT7qbnFXspvxSZwWMT1nU3yy8vjADIFNJstWsrKNYXb4hHNVbR13ugd3LdP9
QTKbIhamJSsCAD0qkLNwe2Mo9dOx2DXNYzkJF2Bxh7YSf3TcUAcNeYk1B5whXog1WpbG3jXznBG7
JrtdRbZBEhZ3E7AMPU1eVEQrG3xEpDQupuECd5xm6XUuLxNitbqknBbBJVEy2lHpa5F17mnezSIl
UxuSrC5/qrzaeo53FCTTWhC6XMEQe9dA6Grkq0fcsoa0gujUyfDaorcRgTy4x7PFFSAlPXuHnCRV
lr/zcjAKVhvMpZWcxjz8qhsWeYLgqkbxUlgsOjFixfXOKFsEI5QTarslkPm5LqM+pCQFfd5uAdzY
LqJKcBi0v0q9cFMpc9EfnDMjYqre+31FhlZnNTerlTzmLs+RmHsq8r5MKg+pXJ05R2/q9KBJJjDf
zBtlBeUlFBQQ6XqrPM3JN2aFp6GoSOmFNNexmKqiawXKw8rSQwyxoQDMgjqUEQi2k0IJZrW9lMgD
UuMlMxRPIlulEJ/HbHDysvxca+iUhgl3E7cpIz8j/AHsd7fUtTMoEIMn+n1e/AVza7VeVKIjRbN6
beXhaJDcXRQYVvM7FcnynB0E+dwnzxqLEtWMMFsPh6QIos19D14RQ5wgXzIKbXGciJ3g4YEI1xWR
KRtMeM53YEnxxEnPoQgpRU9PMdFYfSQ6SZM4vcTaU6w9nd2JhZqBjQ7OkMJtuWx0Pg5F9aLFPIZC
1ImGL1xbRt+CXKNjXh9jBfkQjpwubmm/B4I0Q8OtZGpxahMCSm5RnR7lkbHBGsNKRl6BbLHXlu7f
XGdgXoDEtt3X8VCJ/x/zmGZtcr3/GlL+/ev/VGdoG8CBcoJy4Rcj6Y86A+0MNGCEN4oh8c9/qG6M
38iEFFHlocnBE/vnIaXxG+ZcbA/4BWFT8Hv/pM7AQ/HXOeWvpy7KkqYgUvzFCv1znWG1KakKuSSQ
FlCCEQ8do87uewlQEfTY3nqfsoV80OEgR0DWuvzDEOp3cUJNU6wvNddbNI0XAgiuSid+y5TYMyEt
EitcU75p0yZ5p5MbBKfBHN5gDocG9CoP2DbREQjiJtCGB1Rq47WsRqcbiWGu5sBkr5QaaRD1AqJ2
EuVF6J2CiUs7fmx67JWWcNUh3MckAirW3YAswqySlIOAz4pUn5eoOnad4Zrp7GSVdBjawZ7ANSaV
+DCY9eNGOi7W7LbMMIISIwhFYrUzJHfQNifpwrtJ+NPAIhNx/SArXrhG+6qDtFZWLwQdBqLINlmG
0okRTgRpb6OLY15h3gl8xBpd4j/CN+5MBPgxs74JamdvRPDix/tq2hTFjHTYX5a66A/Mq8oC8/uM
L1bDeFoSIWJLs9jt8HbiACUJSdHmu0XP4P62oNZMZhWowlWiCcfhM45w+5eUK4hehrBlgADOr/ku
ihRElrUbjCjIBBXNSpX5IwZRUa93psTbySRCtLqAMoBvG7GjIF+g7S/tgPstGr2keQwpmXrmN72k
MNJiJVylXxpAe2mK7+l9CGzba9GjGst7k3y2mWFMk1zUWmFjxlxTloikNu8R658nRmnYeB2VfnbO
vlpLpG7acEfFJc5lSrKBnGtDttultpcKccZKbp1EkgdQL1l8y3V9b5FAUtTWpemNu5rELgwJ9khN
Jcvjl1RVRyP/KqSNazqx7YPxk2V+RrR2SUWpaalTyNKpyY3DOL2HjexpSEzGarr0YmmT2OzOHLWo
/IfuFdj/ohD3ZBaMD6PxtMqICpL4sxXfiF9ULJ8PUXn3r27IJBkikgKJBpm/9r8bMp2cn78clBx0
f/n6Pw5K2Oeka+Pz2kxZf+Zs0quRv6ODuJR+HYZ/asigDyuyqoiyDlJz29z8sc2xfpMkDGOWRAa4
LBEe+3+5O68ex80wS/+VxdzTyxwGO3MhUjlLpUo3REXmnPnr92HZve4wsNe3Bhow2tUqqVQUvzec
85x/cqPUlP9hoYO5Df8Zmbww+Myf6ADh0FKN1mO8TgPHxd/BRxqpYTwchMzCcGuux4JJdtEecNoD
WSSIuZNvAfOLooUsggDLq4BNAdZMJRIP+/E9V9x1WDxXPWA2S7zIfPpgXs1L4diqZNbW+UslS9uO
RWvqnXz5okiUfCLCD7W268I9lRLdisZ0xrsrsEmEJR8XSfvURUz+PVPt0LcbiSQF767pXMetb73b
O6Eq45WXCR25+cq4idmAw0/hcxYBBQpJNUt47nDooWeYW09BHCwbSCHkfUwmkCECAPEsR22NheoH
+zIOF3L4qfmQR7BR1Pql1PR5W5fsU/V1I9SLqn/F+mILtb/SVG9Gui9Usupo5u5CMc5hpNiiV9qG
X5GydUr61Gm8a51pS8J0YrJ4GzJGuortdr8vEmERGrem7uZltrdI/MmrSVkiO31RLAQB8aD51DPt
Nvx0X4EFDGs6HsBwIIy8uYSYxioTz0m6aNGDy4td+rf2LQ6lLXXiIpPWuZl9NgXxDnGPOC8Wrh27
tq5x5xQOa9qiuRnE+17Q1gMGjGS0MPLq4AAEnkPcSqW2yHXeBa1d1e05z4eNyA+V0N7leb1uGN+l
DUdB5qEqkbhdIxasYImGOijTMbr0SGhi5tY9VXadjo5cM9VUx2dgPU6FlSSIllkUEAwE0yWHgojo
xtOsdQ1cvcWblDTWXR3HhyFvaAneMfxBX+GGn0G1izYqI/Y8tg351RDLXUwwZ1fo+0ZFBWQ8RxTP
ButtoWgXUmYdquYSlJM8RnsU0vROFkQFUWy7qOvwoBC6QRo5+tTpJ7cuYgy80y8uluzjv1a2nTWe
VD3bRWCsSSbWt4MfQkt48TElSpq/a8huK/LhLPumMPMIyiPmpFkRBmB74p0bivjpaMS5ZhUD1jvj
OWnQSOXbDUo31319FUHpkwmwHwpxocCXoFZw2vicZsFh6OK1C2XbbZ/UROBfVbj1JvdCZ/dMHqqI
/GQxfIgbn+4+O4jZLTTilarqS6uQ6HH9pW+BEPL7e0M25lJE4d1qNM7lgjQD3DJ4lAXyVBPHq/w7
2WiJDDZ4oy5d1S27VDq2FRL3UjR2Rmd2M5UxtlnU9wUULStI95OvoYGLmouCMxAeEzevQe7vZZWB
NfPBpDlxJh/HXDk3msWHPCZ7N172hA2FbW23qB0LXYdyOC4DPruCwsw/7MnSMm/GmF+SCvIqF14m
uOsM24ZSkI/aucdeUPhv7pRlsLByc15E2n1uhruMTjGqhmFFhgngnf3Yj1vDLZaWFh4VnEdwexdd
rl3iviKyZpxnA8ImTNitwQy9V502fyUwsTEDB7LgtRej+4C7Ss/bnVQEIcpvlpvh6cCGpsbPvsme
ROOtZVMdx9cQkT93qf4yNNi2SiCSKQPaKiNRoSLMfoiNAMAmNQk+7QDCZeVfOjlXjYlpSYQNsVuk
MyJzf8mzx3RAq1x5G6XxD0aQPGdCv5oCmPyEhRYH9bZhk4tG90HyEOBAIgj99N3qmjUTHBgnCF9z
royGvsoKud4w4Rop+j+ZQ96YN175EofDTC3Gs04uWJULc10r7QBGFxds0Vq3UtZeBJGdMTziIRBW
VgbvQBDX3ECcEZVtYBa7wlfQi7BVM9RNzg2gzJ+7IrbNBLFYwHBp6NqHsKLPTNjJYfkiBwEoMBv4
suiWppxuOyOCZfUoRdhLlOTWxc2+JX+jjj5Hod5VxH23Pm92GS2hOSPvJMytrtdt+C627SkcimVv
PIgoGodRXim1cahQucXWEweJnbPGUab4HlrJBotL4Q3kwrF2hHEVEU6TY0Ss9do7VIGhvJf8pK2P
Km2Ao+KZD6barCKv4XdIojXRjJbaLuvGOhetv8PV6ZgZUqfUJTC1W3BIz7LccjLhrgo7Cs/1WGVz
8KfrSLVs3xo2I1EPrRQ/KMxBWkQ0oeveh2PCkBKio5E6ZaYsYXg5YM9llqDSxFSUeJswBxnkII1h
ZXvohrrhuWmyfRTmp2hEVzf9ptw7fUyW3DNmMLs2mpbstCzcQI4l3Me1UxlSZqZ69Uzwe0Cn2jvu
BFT/hHNZwcbEVhqN2f3UbUcq+ayDthRZ1xV+tzT0N6y0XLKprTKaGmr2jOpDC//B1xnBoCX6N9eJ
pkrKLyNsEW6h9nemOjrPn+vEXx7/R52Icw7pjgSykeQeTf0ypHxrqOEBUAeCEtBMcn9/aKgJ10EG
ZPCCmNGbYNe/rxNFnXoOvslEdORh/6hO/LWhVqaXjoeHxQJN9Vf4zncpFUUtxHrv+sFaCCR5Wevv
WemtLclD3GmkOI8tT7q4LJ3dsj3iUVgZDNJlLzgRS8uKUGHzDuLfJ2IP+YcOIKVFCaC9ZsYhjOKr
OmSLgFs0ZEpaa5NdE75UTdsYTYxmP/8U4I8mImRj4XmwgqMbF/jbVJrLD02sr0oOHKqwHimj7TwS
L7DwiG/oX5L+3Rq4xXJ/qqbYbUK7CpkjHm1npS2x57M98wlIT+iurJ61rb8sBr8gm6pfl6N2i7yB
cqS5tbrsePBA6gRyJCZyzsCI2AMXzqLrDBp35QJdsmzlsy4gkaa2A5weQKCWsueufPw0YYWKyIWa
LLK4U6LgSVb4gOGxwUhJII6lOVq1V7SBAA2F3DWPwvkzlqvXGCmuJOmbAXRvG7E61YKjiFOXhNhC
H3cCQ8EiY6Wv3jyceUXQnGK+V4a7JBDSZpaY4lJUAkJ9gpVLRJ5LZeaFgOV7FbpzamcKnjROzJtu
lNi9s3CWuY+jaT4BUrgFnrWW6vFOikncHYqXsD7UHG/CczEW9jBRMLG6B+A6TUMAZWicCkl6p0HF
uHBn6s1S0CY1tnjtjDKfjTr84Z4kNWswT5kl7UWEISXoP3fM9yInVKYXW0XKN2qVjGAQq2WVvUpe
sQzl8UpUz4dnyh9you2E2FopPauEoFlYPtoeQd2aAVk7ErMNI8wPlQQONN6F/bCU/fYgDGDwXbkn
Go9Vtdyc2jzmRoyZMsjZVEv+Q+oiEJA7WxNaiqEryJotcAfwAAnU/eTaWMmr4qu26YerOoDFEyH3
jqtNS+iIIiwKdjpBLPMZcKWlbmSbJBJ4YsSRvfiQ1NlHh64oYE46RPVGlxvCCxQkMn1RASQmP0OO
jnE4ngqENK22CcMnDWmpEZUrNis+CmGAPHqwyU20whDLUNUmS46YpdTrix7IPRjDtWV8iKH7kaj5
qh4KpxQ2rYQiQlJGpLFAy1BAmTE2HaAPnbquEbAlAzrSDJtZtcyq+C4QFEJQVAeU7IGAvFKjcKyC
pVzoS61IP0oPnEWdHw1fWXdhumvj8KYJ3UWpPJYz7iKqCdiTWwztZXgJCUTEqPfkxcIhENlGdNJN
6rqVoYHZEEjKZl6bkV0tktqacbOQhKVXNB9qoFIm9MfM962pRJn1yqucaWeN6rxi25NZzd5XRATn
guDhpMcrgngIOOlGVrLFKCv3XVAulGxKyhPRt7cwK5AC6kxmEi/bmEF50xtVuFgilhuGKV4vgqfw
Z0oQEkJF+pa3KVGvxOGTx+cm6ly7iNqDjhi6bZVZSMckttegNDkclUWv+r0tC/XWhLsZArP22mbe
4h9IoRSkxifbirlaI7tCgBjptT2GFroEyOdeerCCkgC/J6sM9qreX0mPcILYICS0Xqb0eqqHWl59
Uivh1Q1xkgwosHQ8TEmNvAoqeg+YoT4orbSTVI0rCEVJH37UAgv6+q0k2WWUr1XgLypcXSq0o0Qz
yQSqHDm3NhVjrET0dpabLgujtJvcPFQ9DYXQc/9UfZW5qFauPYEABAmaRD3BrHe5FC7MaqHXJpaz
btkTtioOSHCaSFk3frKTXKZ+QZHc+lx9VdrgLbDKB70rL5o/PpCSxpuEzkBWg3udCB+vCtFKgmrx
P5N0P4B+kzWa864UULtXSzakmNHq7XTXDpmqBgXQ9350/GxNni4qNMIsmP/J/UzU4OMS+bCVh/Qz
lRF5chFIhNhoTprwAXMNrd4U6QTPGusTywYKtTh67xXBYHKAj6pLQ7jvWC1yyUk4dQxNevLV6rWu
lZXugcMnBnVWaDRrXanPOYHR7qBGE7l9aL04r1HqR4Q4Mp1YwOg795H2DNZurSjJfQUxImgrfoLN
mHd3hi+/N0q8NDL/g7yhs9INH1Yv2QK1V59gKiO4oo5QCaba4KgWc0h3Y8Fb7NtjobLBo8spTGmV
4CmQKPKLzrT7iM0zQiFx0O20k85jWOz6Ek1lZOQsgo5GVS8K4phrV9gbOjIS3RxK25Wth6hNTuNo
PASJrC/UuN3iyV9gkj1VOXNXeIpS6N9pBtIsiQjNkSzbf3OxB5hpAhUAZwEXPwGs/8KzrIkm9uIf
tif0Yj89/ttQkPAJyQL/qTLDIxNlEod/K/ak30xNpL40vgTeoBC+syxLFIgUnzzw943LnwJvTE8m
jLwvYve0jPkH/ARN4jl+InNPLxxuuKpN0FD9p5Gg5hmtp3RxvNbb56bUl0X90jCBQLWa1etcEyBE
5k7PJWxph/yGbSDSiLmnFUYWLJFgkJ+hJasVTiZGPJ3RzkIB70RrwYZJjjUZq3IbkY5HDoThou+c
9xiV7iVPmfXuc160tua9lP0V+NSOAZyChLO33Dnzu6HjJNI+G5kYsHBlYAxKTWnZUy8pLRKswMCn
VNiidlIqOr+ustMQoTWfJA8yUvQxgnXLMxBv+msif2ZE42i3kVt7UKqz1EdrhTfTIDByrxwFFWtY
mdjH8NTFJ029hcqr30XoZGf6uxXduW+jMBfO2nk8x1vjYL537Srs7msEXHI0By18Tg/xJbuDEbMJ
dvJ6eNJEVM3eFVHcgnMENtR7g/hLEZcdGV3tBMhsIPVudJAomfmKhsy76TleaXFtHTISgWAulUt9
XZsiBuRxQL8wMvDA7EX/3QP9C5O5yxto4nuR7ozqk6bTDvVH+MOEcm0k80kXsDZ9Vb83Wf1o00NF
gS7JUObMQj3WU4rA3hjWqOUzpPlMNkZyjrPOhmkkE8JjrKc7Jw6lE70yRLAgsUdzskvFlX05+dkq
B41z8pB7szvKjyaWbpkpwZw/TBiGstxUaGOp9EP0+p8e/haNLS5nI7NIEhte1AVDmRewz9I8XFXv
/YHdtb7iDdlW13jT7kmwW9T75Ah47KH8KD98ELYMC7FpP4SsOF7PVEjGCeWledjKOI4eQkxPyomD
RNihUGX3EdqrtF/qGOtdW6HsdrS1a5tz5aQ8eZhfULCH+4bEp5mx7lbNyr1Yp/iWYnKwvUVKTMls
WKWUkIgLIYLfp0QqDStcNaSaBOjekZ6v2egdV+JDfnPKW76PruWespqjE+lnbptQKGobF6A9bcgO
OSkK+dpACKw+oNc6yaT81vk+VfTZwLVjHklNAWbvDW+BZKvNC5WOR2LpeyK+usXVVLdA3St0qimM
NMo5nTeiJ7MNG9/OCrfTikkCC+8/i+FTpTMlvw+EuyEXmMtdyUel/+K8KSCzUufv1GRvyNtSuBj9
poj3JNPjGYi7Fc3GVl2RwVItI4Dp/a4b1/Ej9TAyQ4BsVGWLvH7maMOqDX2996/GSAr5wiKixp/D
Wg/ada/NfCN2RFb/xPbCd0McpWuMy3VMnHavIyOvHg2ufwJV2+aWlx4+PzK05hg+t9GeJnHfbsia
6pYeftTmHAqPsbYZGjJRZv4nNTKiT3xcLeYJHfDkTENN+TAe5Kt/D77Xeta7rcxl2yafU9eXzep5
ApzetzXoAC/UkUItLgaFYe0e1uJWYzvnsO9gSjIBzK7siM/RVX0gSGfrpujraXUqiF8aced5cNC5
J+p0lmMQbWVc7/mbaABEicwFyYP0h5L7DgqKBCuKlmpOxUSGjiTSsOGo6DZJd59Z5146Zt6JgToI
LY1Z6kgpD/Io5kOBDt4pZQpuG4wmGokYZUMmbGNSgIZXiw9mWUtgevdt/dSVvg0wa9uViLX6e69/
iOh7iju/OOERzY1FoK2EcNlVS1dhlP4k5bt/88EOh0PVqGLRNGKM+uuDnQ3bz7II5ZfH/3mwaxJZ
TggcDBSTX4F9fx7sGgNclTQqONy/D3i+oZGM3wyREc2fZ/ufUxwUE2ghyAdh6kQ8G4qJf3C0T0Of
n4/26aWz5mT/i29NomT5XhYRa3mp10kbrIE3CqcWVTR4as7PIy2u5y0CbwHXVI+JdV+J5QLJ7kYB
mZFuM/8xah2LCj4K5h268XhdtlddO3bGnV5C0WaZN3dvaf48Ykcqznr3LOekPKyl5kyPJ4WwIm9i
zswXCByKB1bdFXFPTmFevfpSWQyHaITvxOwFrkNizUtzHRKt4M6RPXTldnDn3visG/aA5V2uK2bh
LBZtOSXse5G0OEghaMsMwBd+s5xIFLDnxPgAdX8uo2ISra0nMfBcA8hwrVNXLurKyUn9YE1o0MVG
q0S8w1Eba9jw0VsW6pOnP0TK0gv2TKIa7/GZ3lYEMfbp4hIdbS98kMp1wcg5Phb3hWiHWDqzOZsy
y7hABSnSK0JuF/wgScnqVo0d0vZk5S4nf0dnP8GTE3xjg4gNLtREZdXaIXt+Eb5UNdfPin8DrZjo
2x4dIhClhX/0JWQsKoxCFFQz4yEXHDFfxMemORbRfcRSAWnVJXzIHgsM2xJFBxQW28C4f0n2wqVd
la+m4+1PJPI5+hUBWOXgWteWFQque+XcX3Q8awG3rll+RapgIOh+nWlzmImIrR67ZqbsWboNp566
4BLZ0sFdvH2gkFt5pH7QfV7ra2VHW8CZoKskepMZ4EC5gDpQXtWXrppZi8kFF825+8ylLUWJ80VE
4MvDczGZamjXR3XHWsHdlMSdtCjVaI9w8H2ZWGR91lyI6nuGlIEH2VD3peuk0VEY1ko/T4QVej/p
kh5pFrNsB3or2qCeaTCyYu/wiUncxebIKnIhXiN/7kXPRBAG79XTNPNCuf4uIK31in2K9tVwTwIV
ZnvTpR2THha1pAceC6Af5Ux7DvkW2VmUUPCte7aNBfgwRZi7guUI5RW6vgChIP9UOPWN4cH1N4Ex
eTAivOWKwbrkrrmJ8ToZHI+JmOvIbNc8Eggr2yiwPl6KdjUCuBnoMx668l337sL3FJOUEpxbIA6Z
aqGtpUbTyUVBxZMRAA6OJEZLXbNaZSEFU6zjGsPjbSD+K1YobWw36hwZUeMQXmKaTUsQHZ1EsrEi
yoSKTS9hkpokvjId/OREq9jLPvQQFGbvkjIgAZy1CIKytcEusV9L8bRMB1BtHM0FEwuSV+xq3ez6
T/hi4FTBocjnZjyMn8FJGGbtfXmfvljsHDFM4LbHx81rDiKcKpeWWJx4T46dh/VuQSZtKz7KD58w
5D/TW4wLKLwZTzhpzAvcxQDPMnUdCiZjBr4bGbgAYSIkPIBf64w9M8c2K0/uNIk45bjYVHImg4CD
RroN0zOGy1Cc3/kGfIH/x9LPIGkuY34Jqw0G3EwhKo6UYQl4PjMehyWb8B69ipf+GD+qe64CzOfZ
HNvkMl4OK38THXGLfvAcFVahcHq4Off3BtPOSZ3AkmhG+6I1M/bvwyy679/kc7cxq5l211Wr9tM8
RjvmkFQpbOkkn1XnDEP/BnHTWrmvTuUZVTdFCBwBHCO8MH6I8BZcqSA37cHa5AfvCVvJpt/rr+km
3UyGqPFWXLNj/tw+18/DhKBDHjZDDivXMyRj/jk4CmsyUxzX1mYmJhW4jsCe+quXn/p+KyAuyt6m
QAAEWqwoByLfcMaM+1aCiEBzxs9BmtkJSnYMMiCYycI8r1aYarON96pDpjTwAJ9NXFXgMjA/to6B
WJ8stG7tZeux527pAG4lylUz73tclF3FHS6Y/ZsrERBkliaj5MG6/VVo/MWIQWcF8/OI4ZfHf6tE
xN90BUWP+keEyPcjBvE39EgK3DMJ1fIUYP7njMH6jUKEVBJIjb8j0/6sRExSgTGfWxKJAcZXntg/
qER+kWcqxpQ9QK2ExRxb+vT177ZJel82Qyzhyxia6jAQ+Kwikfhu/nL6PUnsf6VNcsqCtK7+6z9Y
tf00xfjxKaYpx3dPIRZVodYiThMdewYiPyjOxHPEy47I8L9+pl/nJT8+0/RKvnsmzG5+O07PNGwA
OebVWnVf/voZsNf/Dz8NES6yRCVo6OqUgfr9cwi96A0u+UfrsO33sWTaSiU4rW+tOiFkY+WnqBXH
vWQJ12F4zqmglE68D3tz76bqSyhpjl+YO79i2itRA5QHhWmJpaF/8duVFTOJSJmttIgvujPz3TfL
9FYE+21NJiiatIlLzK/VJhVtJB/L0NM/0a2Qh4AkpFiMqXtw46XZeQsJCUaoEhLCrVoPEMvgPG39
/UAWgwR6UenvVXQ2Y2EdyE78ZJC1rgZ6Jt0ZO/B1fnLyOc2s5imDBJZD0jaEe6mKDjnttRkQJCIn
93Iv3WpiJCHhFJWTqr5jMPTwsOnkmoV5plp2MreZDEpPMDimn9maEmGzF4BiiMiaSPy1LRgYiBD2
GttFMfU2Y3zris7pTZljahl5xaUQupsx3Ltw8csBSZsx82vzNgLD7GH25x4nh4/vMAnvTLM/IIzH
/CPZbaxvDDNYKbG4V5Ry2YYoYz0sIE1+DKzqrjJ3UuNGK6OknDEtJ80Dgh7w01V9vhcEnI+W0To+
YqyeQbY6GBcjRravjzxjYWsxy3wZiFNXrunpYQtvi+rcBdyJs4ooLgGpfo3uoGk7OlLvgZ7DrryE
0OyeCTMYVEwWc+jiGwVtf++6pGWBDmXxlgIXrFH6dUq+Flqk0o1KE9w/ewnnlvXUeM2qYoSGlWFp
wE9OIvS9DX09Up84zz9zxgG6cJcHj21azN083Zd5fUk6AJ/uAfHuzjRfSHqElZagt4FQ01DVBHuE
So++D5qw/zfnPyJTpw+dWjwZdL/2d62owiz2hxnzr4//dgBICOpRsookCTAb/sqe+q4VVYlvJxQK
ISkewe+GzMZv5D7yTeGamKL4dTZ8mzLzJZSsUygMj/inXEz1Fyrm1yuXma4biGdxLP50QxPNrmwj
38cLXq1FSihEgDa7uNEjaYnertpUG+rrDagjRrYaEgI78fdtxMj2MhEX02WGyGp0ilA856iwOiSC
crocS5R1s/weHo8/HyNWoriKQjZ3tW45XrMRojV4xHiFPy8g7feVZWQ+rNVVv9f+3fFomDLAx8ii
hGVEm4wgf1GIYFz6Zdfxy+O/uw510Kd4npTfTR/f7zrIl5hQ0qw1VJypHHrfRiJAWPlEIG5B2sKG
4kenCGhW3CU6uadMOFBU/4NCRJk41z/VCdNLlzWV5wLqof207QgF321y7JXrMWEogKBBVxqMb+gD
GcnquvXWUZkj42YeV95EwXNkxhhAp0GSD3e+OTxnrPVH/VlBbhxV1Z7M0CPigqdQBT5AaEMV4cY2
zUuGHtbMolVAiDCS5bOB6ZJpXzML+mZeRrjT8Fi5bEWGOKC8Bs8gM0VloPiijCO6AZSeefSQZpU9
FjmEiFpDkZce2p7gRGyCbQkeEKKFULxOov8O46PMitMX6sdUJW2TvKO5IMUwZj8KnaZNcp3KU3aN
mX6gQbfLrNhWCv4SxvtxQAQwxdncLNsnH7Vakd3ywkd9R++n8ZmrRwttQbxXuow2Mn8QW8VRBhXd
XGy3HpiBISP5tCLYoc+FY++Oax0dIND6oxmzqwjceVkKD23jbQrjQbMSJ+et0AvkHhaBReJd0ajn
zOXUYVWdqYDyPAqALr0W7KgLmgvuXET/DDM9f5HBzZJevK/dFz1pFmyI7SzVV3XVz33CTA33iKaz
6salJHvzhOELCiBGoqgPCxnyV5tsW6N7V7BGpgLMm5GOLaOjQ9FBGsKsKdBDGABcMsIvYfIGALgx
oPYkPBD5+FZj+g+He/yA91XTkIN3HBgOiwKzhLCa3l7E882HGQmc6aLTjCjqOslpO+mUUlEYMb8f
ltEA9YVlXpiL2qDSCvK1imImAfpN+JFjJfcZucloBDdaENlJDCYtRZCf53OpMZ/ksAHbYxzzNofG
0SzCAXgHIed5ehsFFtgUUKJ4MOR2k4fQc2rBliAXtL50FhE/J5W5bgzNBUVcvCWGtEOqbpcJTiBd
3Ps1aB54wK4+ro00eyoaDJetUh0yFJJ1W9maCX/M648SrljKi+XADglgg0L/PgSFbZJ2PjLfQFG8
yOIX14CSCIdWlwOiuhh/sc/W0SOHBYZqNm8STAbjYmoKes12GcHHk0cVfW+8HYvUCXzWLHHnmBg8
kRJLCBR1lLOxrpw8YOs+odyyNhId3Nhma6GI7BmVyUB9O9sMvzAfcUGwi+/NCjOYC/hpw4KyC712
0k1cBVAkcrcLuletVBEq+xuFI0NUNARiSBEEGMNoZ2Qc07l4FSzvaGFWKEKJk6eCZJsgPQLO27eL
3jdReHcLAMTkHdiTpTNxhzmqbjuSjy1bs7q9EzE2Vf5KUXBbRPKbUpmUaExsZGRmKUUdZBizSOIz
euM7LNDb1jTWpbgqQ8ZazA+EflnVAlbZkpHiRimuMXuWukEy3zKc9ORDYjT3zShvChYjXiUxQ7uV
wsqr2IX52tKlNCZeLwU72Hn9kvj3pWCiFwqkxdhk8HEsxn8DDRk5YVmBYQIWk/7sahCTgOXGEzOa
ObAaqSz27vktbggkmeUWoyABs7KmzkHvk/hhLplGgYzEC5+yLtIVYtVZaij4IrwMWUVUmPOvQ+h/
v/X/6X1kf3R81de9HgXqQMSpX//01/++yxL+/J/pMf/v3/z3j3/lIX98S+elfvnhL/OUmLbh3HyU
w+WjauL628Ey/cv/3y/+UZ+xTfv4r//I8c+9wBl7//ipbmPtQO4npRYU8r91ZuqIC/728X+ctwhJ
ESEZGC8nvMK0MvjzvAWVrkqqxALij8rvz/OWR6ErMCwVCeqU3Yci4VvdhxdJ+5Es9+1t+eF38ufv
6PuuHFPhz+ft148u4obi1YF1/6n1Rxto+GpSct6SylxzPfNyF3ryZiQgEhIgJJ9KcMl9d6m3pqP0
6TrOhLcYiGaNc36ctEe6y1CTDCL8b0y+wGfnGHcko191rsigsOdD3X+m9bPu1dtOi1dmyR05dVnk
IgaMjLskOQVy0a/rXkIq5SXMDHs42A+KGXcI+DOWui22gapbpXG9w+xy72G0zsvig/ChpVoBqokr
mdvCHQos4sXprnygQkG3cSVUqOz1Yyt+ivOMbSqflrQ89RrrZg/FoP+MhuMrTzkg6anyPgOgVSAF
jhqGyS43n7MSUSpzRXU4CSEuEbk5iTBd4cdf5E6iX5da5ZG8pmxRSGmGbq9peC+0yNpmnih8ljFi
vE5gyimo8AasLA+Xkd6q25yqROjdx0ziLu6P0wBUFx/JefsMXVbYaSJe274k5iYWPr3afzPqAAJp
HLGuRgUrjfVSEQO0fp8R81JRrs8jGIQiJJiUmxelRWaYp8IlxSfZomVivUnWl3lT/cky4N+MyGDy
OawMpV16wGhaFTEJ6PQhfbP8TepfcljN+BCXw3CfofcnsBnMNmakTBmJTU2jhVQuzfhJErpz4l0l
rgxoObNOkjc++XYIi2dSccLGRhDyuXHZQ6CTQt8FNirk9z7dzDniNlKb0kf0r0ZMYFe29Yhg7xVI
bcJ47rCnuqoME7CCT70uoFjFw1byZURU6ExQ9kkWfJ3IO6RABPpubSWMnXu32MpRihkIqGFo4YA3
F0KcPRM8uQq0ZGXq3SaSN3LwVAr9xUf9GIgPyZAevay9D13NzvV0SXQtXtFmIfivnkR7H2VT3hrC
P/Bp5CM1iLlcYyUm+l3e4xJI71pxYFODEsEj1KgW3yfLUwF3SmX9rlR3xBSfYg6+TLoY+ZtHvRIl
UHNzf5uCVZJBjMiY7zVCTsSkX3aKcEy47sb3mj1MH9THQtZs0dhjTOKcnFnVLiOE1oCb7WnIDMGl
qceo5oCVwPtgUABaoDV7zX0WR/fSh1shTIpDC+WnRCaZ8mEi+QM5WR065MnNEvLILQl0dbbmmzhl
2Gx9IkFE3IdDQ8kaoJ1UdkqJ6sPVTq07N2TkcIANmxyLQjNnb+MqLbU5ig7ZZBFQj9lD7Kmr0GwX
rQaSuVW7kxdVcxcpBNFjN0GkhIilcxLfRkQTKXN5geF42rOVYi1zFsVoYwEB6evSibrwMughR1TN
hsknNY4RV9gp+z5mahjU1nyQuKQF3iGk20s2kU6jFRs/JvmNEcesE/LXepA2g1rYbh/euU0JTdW4
WiiJ01G6hVLsFOLBZw/UtV4zLwCQCBjQp1ilgag03wpWBLrMivIcEKRmSUztCVYzCVjDoD5L2AqK
pLcQvxZMOWzE9DoBwWxZQGo9UfSDjm+F4DbJnbsq6CfkMBWxbhn3i1lB0FtL4FukRpnTTRlwJeJj
nGFz0BTbBvhHXcpIU4iNM4Wn0VCvqt/dBhBzI7LxPvLOAWFz3lf6S3G1uhpBRjxgJjHiZS6qg10K
20p7qsZTlLfAOcu1rInnUr928WPYtU85QXdh0duBQvAdAXgtS6dgkvpPyXguEXkpUXmSFF1i14Q9
A7GXKD2DSL2EH16cMvb+zdUCo39Ef1MvbIl/uyYQp0b6hymR+Mvjv3Xn4m8aiwA4rsT2TmRX6oxv
UyK+hCKBSRCDQowkKgf1H925ypeoTlkDmMo3+sMf1cLXl6hqptk+iegykef/oFqwftkTMBiTLKpD
ROOsJKYy6Puxd5AYuUg3WqzdhFn0ppj7a6MH0LhP3Q2nzf/l7sy2G7eyLftF8EDfvBIEwJ5UR0p6
wVCLvu/x9TURdty0HTXyluvRI52yIySKoEScs8/ea80VK5+Vhu4qB5C3Jith1THZmnao+VcIHDwi
PdpraKHwowhluJktwYePOAQ5lkfzHfMvX1sTyigeF4ZiulY2VLgcjkXIPd/ZlqCMNSA2j63JSclX
EGx1K1h2FO1ROAmFk4Z2Wz4wGkVXdCHOoiRbovhs79Xn1rGeqkHHNbASH2QSFkube6W+W3Dw4xtY
+Gu8URzNrlzSFdfpv7kBynwKVQsNJSpP8B90Z/5b40ldGCZ/eWv/+vifhbDxG2+cH6MqZZHR/vG2
NvhrbPdIXzC9ycoPQ/7PphPpqvS/ZKgmprzIbyld/1QE87Uob/9op/4jHQ6F+N+L4B+Xjf4XzjO9
o1/e1xzvWjEmGDKAItTZwofwoe8kHAvT6hUfYMwbKGapxs7JlJXMl2ldVU8BZ3z1VnhLJARYf5ew
CAi5ED/BCvNR/WYHYhCN4oF26oK1RKF7Cc5YJlbV+Mmfht4dWpTdta2pt7hbF2+LGf073RrgZzUX
a72n4XHgPEMaM0TYk7UyTbv+ESEh/h7BIdvWTXhvz5ie/NlGpoH0RL1DqKEKjvEsuZBHA51dfi09
L85lVHbyiidJieVUbYqdWrp0b/klfQFB37dHPYvW+lvAZL5gh6OLAwHpQE5QOruEE/vwhpDRhLaO
vXmJskaYZxNzP3aUoGc2eIIleuVsgXRy9HV6i4t10q4/0OGDtRfp1FlHyRs+8nmLPE6stsyBEuLH
2jU0tkZjaOExN4uY/4yHrD8mT2hYDaBk4F1KJ1isI9tkRyCpiD6YbTB2c2mFbH5y+gNMlAft2fci
duXkfuanyERtHX6QhkqPrEku0WthOsPk9TQqFuRmfgNtCYLtqicf1uw2L6QEmI74BO7ZncU1+Zcy
mRYcLMBijSsiKoo7xDjarQRJmr2nsgOxNto1X3hlaDSh0BHAvSFlsMctczfEW6IDgZs4uHjVircZ
C35DpEAX7uYWhc7g1rFrQAgp10nqLdBdc1VQ/C4jsXX5yc+fKkNqHZIcI92N+U3hdMbzg5+PPyf3
pb8S0CxM+6Hcd4Spti5nGqZvL+MjTyj19qB4R0QtQ+VKREJVh2HcFIobBDepP3VHlNO5fqZr0KUn
/Flqf45DwCUeBViySUjOkB+RlqLeUgDg+k6IqnhyKbi0M3Dc/OAfR9fY12cFWGi1KnZQzgRkYF/a
fnrqjhngv1VzBHhAQB1K3Ds88A/jzX/B/BHptnAyL9a9BqD2vUVBvlI6N/HUS+vb9b7dWBSUdykK
ZO1+vE6HbksYNmuyvEEPSxku78XGFm+LDDZ1es90S3S7BAwRw0Sz90OHWDofLNWtJ0fSnsXUHrFu
JxvShhB0kNDNxhCg0S5o85DNZ6uqU1FkBt5QHW3wcJxBaCnhjywBCaAakzF52XJKzoA3CTtB8rSJ
nGKHaS/4VJXoDbamwJOKvdUe8KHRCtGciYGpsaatWq78CRHNVhZ2nQyI5wUcaY2WFiARnT/Sy80N
8QPokGjL9pXN1+Tipgsd9ZkHGwZNOBgMJ/F9uonvoRPeATh6GW7BGQXNZXMHt0YTnPRelFfJJxZ3
uV8FkdPND2TG+kBuTPCnBxwqjiZ7UYQuhEYxfyIM2JVXT5ULRw4NbXSeOI2vZcI8Wkf/iE/mg8B0
2Mbi3AOtHZ7jK2rfYB1tiVfYwHzbduXKkxDY+4DWywftvaNx67EqDhr02nIj3VUftxYRMeDgx/RW
vinfgpefxmt6H+sI5gAzrYzvyl8hGpuw//Mf2/pU34+o4fgNvmQvDDPhc1jX4bN6Gc50F8Jpo+Yr
jver+XVMnc44Rwlkyk9jXEXSZzS6AqY8blSnUBy5BVJomU+9xG9ZWs3whFfK06A4ubjL0V8FT/N8
l0if2OSWaZb/BvNX8YxDth/PmbHC3iUtkV+0xdy09XTkbnsMTIOdSI5w4AiX3apiPb8U40F6UU/V
Hrl8JK6sx+JGL5mjSbUPPegddABshJCNb6sn6zHCNRSZLJ62Eu3pO1Rf04F8jjecFbscovh2Wsvu
vKsOLGurb79TnqZr/ti2ThzfSw2AxFMTPDdvFbzwfq173bf1kB6Mh4UDH1375xmER71amqyv0NfR
Q47PoCN2Kmx3+bvG7OGvpC0d8PfgPbnJ99ZBugCPvM9uymUwEJYzX17r9/rJWvuODuyZgUZE6Cyw
5iem6u1JUp+VHRxe/b7xn/rxKcBSGOJK/lfLhJbSX8ISpFFRqyo10H8rkoxfiiTll8f/rP9lhrqc
QEXAQIiC/8KLlX+DL4SIyAJgtCiPqaF+FkrmbyojPSTOHA8Wt/qfCiXzN2VxIdHkQ30kUb3/k/qf
AuvvhdJy6SifsbLLKqMCBuR/PgDohTHgG9aLrSRbA9VNuImJKGo0jBPmsGk7iGEQ0uo42mbxpz/x
zm9PJVAuuG7rWS4dEa3B2L9TidmmxLZoAD6eisKZ6OipGbIURbJbQ3wEfOCHU0M5gc/IjL8Wf3pT
txu5Glxe68OcEcoobXAzuXpNkGIPDtyPbK2AWlvsLCKNQwbICl7HOrhrsKuP+bGILjnZh5mxlYdW
tmdfZmMb9ec00HYRdNqySYmJIe9Yi45KutNY/31thEpKX4jLHGMkdXTg1eiS9v1ZKgiEUiYS7KH/
JweNcSP5pdyIdkShWOj4QQrGC9pJk15noDkxotJGzd3SuqnT5LT4CGvzUY1fIzKdppQ0ObVy5tjc
CeO8k0JrF07drstO4kT2C4EN2sWQqs04IXBlqRTYrnQ/dpQuv9COeVXIWsy6HkyQrKwtSG4Jx5za
93IaefADWCrztRZlL5U5P0nJi8YSa9Byn79S+GW4DyM8xibxZZq/KsL2vVLZDcKKgIbo2ga5haLJ
IzsaRaausHvqrN6mgSmaPtD8SYfGnhjlLH9so/IRgtqAIUXJj72sH6T2PBWPot+Bz2ey6+LAgIjS
2HHI2qep15i1WRmaY4rTN1Y68ADE4NFMVnD0+FjLVRGfbML7K5xWih8cBeVTwmiVhJaXlXvR+JbY
z8uADpDKroWQW/Drzcw2qydkXsuPQZmsR2W6m0cNO5lpR6ZmT6BLsmyDtG5NUstJiprL4B+G5Ei8
fUuagVwQh1sXZ+hN871lHOTgqPWrljeUKB8SgtCMcMeUls0IXSatM+AlFT3eNjLsmu2cd9ba6GES
mdM2YeAri28yIZZm/ahUzK0bGaCWQhc0WJdmve+L+SGwPlpR2Qa1dZJnw0OFx7v7rETEavUqJvfk
AGZqWy6sUpZ0K83g48LxJFLYWuw7d2VagE/xV6ElEjRiAvSJY/LqkDMx48FiYEfjIUcjJPL2nEgi
zt7q6KvRv4JWx1SGk00WUa9NXkJeB4pEFyEIleeAiKl+6An3UuG4MJN3lZDURI2gsIkOrvKDl6dC
+tWHT1kbnTk4VpawaoTiWkvDWaIU0kUnwDATQ6zPkHiTgBYyXvPTW26O2GBfgzohyJwwc//STecy
KS5jQptME0enhuIq+/2uyuJ3GM4ErAtwZNhWi8+iT65SZz0ZQwXuUYtFG3S1cdCi9vYv7kpxrEYy
sehWZbaCxWvyX3YloHkcgv9ydP/18T93JfG3Zdm3tP/LroSuVQeZB6iOU/Xv462fuxJkPJ0EcUtW
aL4C+6CZ9PP4jniVFpIJkXTRt9Bo+Ce7Ej23X3YlBB64cVEomnxH6W9tqV4R+jkD5bmtcsbqofk1
a4e2LFxf9O+bqvjspk51EUBt6W6SDO7bFvJ3vSo2/NmxKGjUxYpXjuSO5Xf4+qHzA3tuS3BM4IIX
gTR2bIZ1cCuf5QCAGsQtiBVMXnRx08OSmgKcYplyP3K6Q8pnw8G4Q324MjrLGyXlZkQpgvYRqjf9
3Epg7l4F+tNEv7yvCSCMRgW/SFPapQIrsmjKD7kONuU4vPdlfh/43bvSl3dirx1qFdpfgUcGKHSS
5SczzT1Bj7aRjGMiUoLtZJDia7HHUBYTmr4fSRSRsuC+gAUcPA1T7uqRAOhrRhJfN5DXzGwbSczh
dPUiKOTAZK5WjcewNu9axWIprMSPtBZPIk9okvGUhdqdlcwrmdJVN8lPoUTvNBSeVmMrU3Ou9HSX
+MMhATZazsKdwVG66VsXKLzD6umIvnXsVengNzlnIfPQE3qTc5wX1XIH3MAeGMyoUEkUCJ+A4ty4
15bHrgPpw2zfDHonc6Kua+MqNzd5vCcBHCX+OTQpiVvaeT0O/XGT6+JjmQZrJllmrN8VeCdEiolS
nx60SNhHpnBq/FseQqQfgs0wIcGdCdJMTjWn2ETZT8W3lkbdOiUWAcpMuXCf3SD8lK26sQs5nVEU
aQiODnUoPcrStB59k7LBqQ3yB8dedLUcykwkX3wi0hOwFW05r5NkIvmuk156/JZimXlZ8d3rAmk0
paNOIG40A1c2cRgWJJoyeRA0k/PP+KQydUH/e0phsWU4pBbNU2GEmCyBQRfB8JBVQLIHy43ibK/Q
J5LiNL+A6XiQk02JkKmz8qsoVLaglody4BiCdcgK1cchou9SLjLQWlvC9pDFFJewfZK4j/jhdZOf
n6KmuNXYTaYk4ZRLhk6doEYpCRzqNmqpvIZLhAk8HrV67q1ui7x8nYoRObK0yQy5vSQLdSxinQ/F
ewMTglC0+B8yPDNB+9ozJ1SoJ6aa8Ro3SD/6W7GXMUpDmLX4u2mHKbYb2GefrA66DMCEurhE1IkZ
Z+eUII5CTe5S03iPAKY1YgnFcJmBHeFMuipQVWH4jmk4c2n4QSCxSQiExm8tggfESRbd8UYbA7Lm
3ydKxIjZGQN7T/ZFHGMy0gtf9+pSPfiEJTGMtv2h0xg2Vfd+2ULNfCVSwUnoCMkYa6baWsdFsLfC
bjMjGBL7Ensb9hj9zg+2hoAaN6Q2hRChxu0jGoyVkT11sn5V/eR1HKdtM1qHWYThGbVHtVHO81yi
afD38KdsIwivkZTZSSM+THGLHJqwNQl6oZ6PjyMKsDrDz553J4Eum9Jj0SkZZk3mamHKq5HAvj44
89gBkcF6Fs8oSkqsYarxjVzsvpdj2k+xuWmF6pENhsbDmF1kcwR2BgrYMPJtK3KgnxPHUKp9Qaeo
mlkCjMWbQ/sG0roFV01IlFULearwYf9O1GBq4ViD4sal4rRB5mmtTt8j2KA+dFkKvYgFujAAxGvS
KQqJ0DaK10DL1upMcwKxUDZYW7W/NtNrTOaUod+FirqURHsrpsZQfGr30g4Ff6/42HaImQ04uCcs
3kUCLSBX1XPv926iNlsqHxcTJt726b3npGxZ87YoplWLFEpEodZqIqqvPHg2tI5eULxvZ93xrWgd
W8TgTm/JqNxz6HpIjGabKvFdDSERfv0hNqJtq423PPZnXEYQ+fV9F6rfRqW+d9CIDWbe+fStA9kH
brWOfIxHoyrv8r76nkySoaYaAV9c7mdVJuuBnkp/lKp4WcIauqv8uBrTbhoJl84iiz1aZc953hAm
7Jmvo2JRQOeGJ9WXuSScYOyehDo+4Ol61ELh1DK6teJ67UvwQDvpVmizk1Pia4JwVSPoWWK/HiUK
zFkhqU3bhaLvIIh6kukg+vJwkzBzzVnAoLtn7kpaADo8LVcfJBEqZURiYE76BqKloJPfmpxkcGMb
EEiVhRjBRZrX0tWqvgZStPVrn/rHolcPYsOC1Zn4JTqQ+ZmboAFOqreJ5l9fZs86K1Hai+QsvTW1
l8rBOgZf2OJ9yvtXI9G3ojhv4WT5A4yaFMlCrJPY2ctuNH2nVPkCUUTGJD/JEA2ysr5kI9iATt4C
xcY+z9MZs1NnIQlBoIWQUVLWwKEC5+z3Z37rGBjEdQT4q2HI1FXDquuyYCemybrPCLMw+juz6x8n
Vd2wL3H9xcYf5V0zdwyVWuWUDKqtRfM2E7DLqtdIoRdMqpNk0PQKwPgbngJGQAxQizTOkBefFoG4
Sqzc6Tr32fiiKRrNYBZHrXsbhcjOJHrQQcCJ+SLimpjQDBatQa5RgMMDH5icfpk9GjpwTKMRnkL5
dQg/YgN4F/O53tHV+LHhAJBSfRvKA6jv/N/dsaEw1ACo/L+xY4y/6/oV5e+P/1kbS1CjIQ9aTMx+
CLX+M9oy+ZRqAaKWiCZdejl/6djg3UJbhJJM+Zuu31yMAv+/E1vO8r/Uxsuls6hSvqMoU5fR15/c
UFJpDoCqzHxbjy2kVE/bM9ZI9vpVr7Md7XE7xZyr2++8XV0Asy7l0W0i0zfePgdv3FHw8vIDvPKd
dMaRqt6lB4o5RydckSnHpt1q4bq75kQayrvRlXf9+tk6d87gkEbDR8k1vXG9/L/no37SttZjQ5d0
ybtcwr11R9nWpLXVawS4K6xF2/BS4xSo1/lBvPMtO9szKi6Yt+HWhdhbkhW+Co/UZRArkFw04RH/
umpC69XtGJN16SiVR+Ad8SEMHXpnLIDTfmeMrmThPpg8g9siQG25miS3Ik9gfsdwrPV0n7BeRzZc
bXIHbx5NneKDqogwZrC3/GOSFkm++Hm8w6wEzX4iDOBzyTEgcmRY6fAtUGvpD/m1vEaXnhwzjeqf
kgVl5cf49TACqwGrd7ZIOAxp86+KB/lduIjvRMVIRBKOxXqkwawjb500Ar4S9GcmI4ToVLAQrmY6
FflcROtm3C1sUuR3eNStb/rnxevMDAz9MsGc+r1yUUY0S8WB8wOQXiJIKEQBUncItvzBdyIfuGn+
NgefUn83FTsOach/G6e6iaHGauGzfDSZLYpvAY7cf/Nh2uJQy/GNO5j//y8tXgwVHG7/epj+5fF/
LBgLWZTCELcP7gYWgOWR/5F4cJA2FE1EYfGHR+jnYdr8jZYroAvO9T/ChrmN/3OYRkXKlBzjkszK
Qff3H0g8ZI3u9d8MGFw6QNGFnMHZ/u8LRsDOpYv+JMAlabYJaYeD9VANcsvt5e8HTJv+rFWelIAD
wthv0g0Tsvsx/ViYymLKSAGGU8yNmgpESIoRcTvV1qzu06I+GEAVJHN2fAJJ1RJE5UcoCU6eNofW
sNwm6nlX5xj3NyDBe9pZ9eCHDnvaOzylex7T6+E6DxKHk7AjTXCMYDDWQXuOYMGIqv/edWidel++
SBQtSju6Uc8ETHuvpXJjzpzPzI+sCJ7VbJAA6ND2vFhyhrTVh66JGa5Q1ceIwCCLM9Z835sMcga/
X/cqwmolW/d+RdblbOym8q6z6ruqWGb0eOoE2UkQDY49LdjunKvdNZD6A9S3VaAhMlVbSIaWY8af
QsmILHxL1PCkZT34mgYetM9sfz/OtFRHcn5pPCQEY1TR12Q+I0TmpG5Cjpm8WNAgMWwkOX1KxXK/
MMNjiNqCfwAzt1ogAjPRmKpQXZMM3qRcStcpEDaSEF5MzYBrAKIT6jIr10AqZPeQxtF51uO7Esd3
S0ZrynEpaR46kBa61R1Khm6ZAW9KwTqQoHgNt5PMBJOs1ExqWP7yx4UW5FvgM65MS/ZmOWx9tKSR
DrWJmEOrpr2fU16p7bgexuiqS+FBKtXbVMiFLbfE1JocGIkl0Mmy4l5cJZUGO5Uw1GxwtBrJw0BL
wxBfwpa8pv6qcqFDGnm1Hj1MYnU3zRCec0fICIONmpcJh85geE1juN10iSaoCeK+TAEQCZP4roAr
rGG6x7xUp0vCxO0MkIWqNWLLf/al4aW0MldM1N2IGUNocccLiV7QkCkhXAyu1JCHkrT7Ma85ZECx
TiuI8DFSp0a9ZXOJflaZSs4y7Qbv0C7LJtuUtY8mqVxZwfkRK+lWbRiBWg1JCmAS2nMZGpiEjbXM
UQpQN57Z4MPibor6cF+M/H1Jwze5j9ocAeG0K2kwL0p/oQRrjVI2aCu4FWw9pnFo5OCbEn9KooMw
QkUIX2kEw4mw0K4MgnQQDJDfRCaPc+bAmV6npNBo0bMW0DL/F6/xQPWYpy3xHQy0ltHYf22YYi/5
2xr/6+N/FoUI8pDvAXzGVK//rtX7zxqv0yil6/mzYvyfMR5aPdqkAAB0HPg/cEX/s8bzKZqrFIum
9IcR9J+s8TzfL/71H9eOgor4Sdb5pTf756pQ7iZTn/OlR4HDaPBgmdRtvo0ZYfeWF8ewPZsXNR9Y
TRHDkniUr32Rxn3sv2pymdk6Uy6MOBVavSo8SRho0gVYClT5mmqM4kmzjewmuhuy0yij+RBOPbtC
QZezZevgs9Z9rGzNwQNz63XPw/NgbGYaVNbG2EGYOUwPAKqXA5G4Lq8h0XWuobqZYlfGVtLhLTtJ
+KRUbvYcTBe5AK7xxHErVUy3GEVIhCQJ+XZjQPAxweVdfPmWAiM96vD4NdvcRkfk5HK/GfqtxuuP
8vu5WAKx0+2k77Pcgxdchgg80GLFSDfQvqAbATVPQjjsTm0l0DtxOyffdo7xUTBKwSC74lO/z+Hp
RK4meyIM3PR8bzzI1/qx3RIGQfkIK5QvnlaMfww05MZaSV3sOTw9BSobWmhtdY78M1KXFYa6+jDz
PJ3TrhsH0+NqsAVXWwMb2C4j/Y68eP0IqZhTMJ4JIcSAOyVu+4RT6JifcodeCngVt0ZJYM82ISit
3XxWBMKNoVeYuiOGV+pcwiN89jHsDqtIAPe9bknnLbLoi56dHaKUAYezphbYmS/zTGclmnbLLO/o
bzTHYzB2D/uUk6tdA9VbZ4RVAnr5LN/1l/Y9+QphJY3EFFdfynv2qt2qu/ahP7eXGsmZX33RYGYq
uUKReQl1R7bFt+mNMpT+OAoe/u3Wh+BeOEenEfF9ClbGqa6cMaA68KJGN89dMvwUsuPRvwkMBfMd
hIPdojxCVc4ELN82w10lfJfBixXf5eMhOBIcGhxrGsqxl9+Ky7Sdyg0h0MNKYGyWn1qHIfVWOomX
lhMHDQliHfASrIKvfoNbSx9WybHd3wPFtSPvg8SKAx7nVXpFvXdov4vDEgitgtb5kLfyZeQS5pX+
yLf7ZN8YKB+o/CFKHyPUrMuP0HiKDpBn+kVyBJU8PI272VMfOWPkezB7Z+UuvRp3+Vv95j/ruPUo
0fM1hkJJX5HIB4Gb+Z701m111+ibfaw8hh3buBY+wJq8IjRCRWQC0johZBp45yFYSt36isRJw1HJ
mxl/Hv2wOx9Y0VUht548IXPL5Sw94M6TdvmKdGm3dWb7RoN8dUtXtxvuhnW1xlx2eQG4fBLumsNy
kwaP5jm93ga3BN2QE2V4VJD1bjP5CktQOGp3KLF6IGamN8+o0b6SkEm2xzPPEw7Vld7QL8O2ujI/
uGjEUnR4/c6m5gAjPa3LU/VYnuirrlVX2ImH5CWwTZff3jZexfv5yLijoc94xxSBKrLx1E0/e6w3
kIONY3+04ADKtsFbD1tSvqrO/RHTAYuMRdTN6/SQfNByER+tK/0lQpfHE3gKuSFvgwxUT5M2seEG
HQNjO8x3fMyU1XyPr4HfCEiPQoVCiPAS7RJ9WDvGpoFfWUWzhBdpjuRzZMZuUb/EsbG1zL1hVHaP
f97ABhDmZwD1sOnhVbE66YSWroJr9p0eZA+fwkNyZV3JVtIzLZ+WQo3BEUP5cR3d0+I/9dv3+qW/
+NV9TKl6kt/kawbiS77I3Ef5pX5ML8PVQDwkfBSn8jHZjI9T4QT74kTmWLhuD/BUeUxJZPZB3+m7
7ipw2G3cvD5WCI7gnc7y2mJtXG7K+RCkDwQJWWdG0AKA/hAaNPUHISj9puweghjIEl5dGgrlA9xk
F3TGtqNX6CiILVgyq3V4ED3pnCAgBeo6ecqDeMr2g70f3Wyle4uIMz8Mu/6DuMhlWMLXYRR7Tvlf
PawAX1HUGZ80AOBPwaEKv0iVib9Mm28R7xMqw9Ex8XA4tGfN3uvLvaS+WNTo4skHTwmjvcd0qs4E
b9IkZoo9pIcOuqqW+Z7YT66UDtupl9czgd80Tfun1In3n0Qr7Vov3ut72tbks+9iSKj6W++xkArg
vFG98/t5CA/BrdfsER3CenwpjFX6LG3nz5pfam3jquPSabSCbmpopDTsFfQheYM/zR8DeU5IsJpD
xkbwASIPBC/MOt2LTkwZh8out9l9RPof8XpXFkGA00BbNIvMGaglmO1wjiyaXsQzz913/2w9UChn
31ApHW73++zdkLCraPandlGUE+C9Twp0ZLBI0xTsuNhWhOWXWL2PhqO2l5lGNTwvT3d0Hl85aJTZ
zCZb99JtdSVnUd4t4WQr7UyEw2vIusyGiM6Tdrrbup2tsE8pSM6Mw3wRDrjPA9PVPpkJpKPHRyHy
FuWc9FLtgZraHbalVcv+oJ7nwjWjszSSoeKRSgqOM/b4wov5JKH+GPZJ7U7RtpS+hdpBaKM9VJmn
nCNygAKapYeIXxkLrGEzU119EbW3Gu3RUXBtqSpRMXZi+xvueJtESCSWKStbtO1c1Ean3bdxyfft
6ublC480eZUyziTsqWvF69bCroQb7uqjO2tsdPUGLfKWN9hD88Gwr9/xLHbgveTRdhhdnQiCsDGo
4e2xal2BqKgZg3dIlERaffbBsCPGofM7D2P4WltigBZFrbWPyY8OplOz7hflqkt0fO6wvKkgZHq7
O+RGb08oIANb28Eirsx3VnKhJl5yTeGxhmNv2vR6kXKCJ+hklsvmwPIZqGRqrcardCWE4CQfipfh
ofe4Bfb9EyXRSKKufZehaLIeE8EuwQMGsAW2KWvleRPzuotL9gnyF0vgUwyELPa0wQY0mw/MTA+Q
aBZIm928d+/8dh6yM7wzN91N+2nzvQjdxX3tFetuW2wZZLqsJXfdS5utGMVF2AA3Fnt2tke/DGfk
tBjk588oLjyQ6SxhZ62pHRp+xSb0rEO11+8NsjGpjO41ZGeobt7JDybhGn096pKn8Ku5pV/WS/4k
3uI7+YYYC8XWorlvV907/ybnKT2mx26fexrRXSsBzeb4ktyKcB3O/FwzpKe065Rol1S74aH4lMPH
WT75MVAFr8P3uE2jD4h1NQhhE8ixtR3e/OMxkMl9YBaiHvkcAxOoPMaqNh21d0X9lSldu1RU1M/y
NuAGZ4MlzZp+4xL3vTIexo9h1002t0+Dcoxw8TNTed0xHpFhIqLdUEnth0/0sIRfgP9Nn0Tl3Fav
2bu2pVkoik5/HJ98vt93weSIWaFIiggJCHLyTJ1Z3Lj7ELVTpMS0NOij9jCKCvlNTahKOrVE+6ne
m7fuTFbVqlgzKd74KrWx3e2FYfVQehtru4jf2rPGai5ArF2V/BCb23Cb9t1F+ZK+GLnGu/qpeIjW
Qrse9oZ66siV27O1IbF2FFvfpHccCFx9H0G6azbGuoVCzFvZRdC8ttaTN4l35hN1wXDoX2Ad74V1
Q4eFzjBhecRb4A4AF/ii3/uql+CZuKW6bZHcdcNJ3/nrf/HxVaERKErKkmdJZ9D8X46vaHH+dnz9
9fE/j6/Sb+qPcQeiUtP4y0BD1zClk5+JUu53Rc/P/iRiHxQ4MHbh5y0aVISjP/uTC8SOkzAffoZn
/oP+pCT9cnT9cd3LSxcVLvDH5/800KibRqJfN2MKnibzlmdT41pzNGRb2QrdgS3CD4NdOmkPLc7K
ENFPUqHowMQh0QucolNoZUSzwgOdCYjU7DD7jhKwJ7J8riVj1bYhzLDEYbmjtz9t5AhteRU8Jv62
asAztGzRkJGssljCg3krjyhBCutdUY6ygjo7Cw7EbnhNfutG8yPQi81Etlik1vjAracgCzdZi5Si
iRhVuHKvfpf5VyEe6NRspKTct0yEG7aoYEa6jjZlnIQnS0AgCgOs6B5qnEcAjbep1KxnQ8NLbrEM
KDvwD9Rehd2Z3MiyhppGXhkwaOfMZ0ir7lPVXBXm8FSPLIWKcF9MOcpE44Kkiv4cuG94b3osb+eQ
7pTm1WZyN9eRkyfdOenST5XuL0QyL4yJp4ELLEXCl8QVpVJ6KiySAubgQZ+gAKBDvoblezrFT1Vs
nkpAaz12iKEyTy1ru8Tc2QhZ56Cf15OmV7+T//6dyAma+RJqPdVkLrnMB/9r90mTLKTWf50w/PL4
P92+2iLTNuATogpfbvyf3ScoZEurC2gY9EKo2DzrzzvY/I055hKQAX6JAYCMiO7nHYxHDxoa95ul
sthISAv/wR28EKH+PmFYLh3zrCZaICe0v8n1VHGuki5WGSp6mnUGuheO+34tS7yNNziQKqbq4pE/
kj7Lf1eBO6kcrujQODSdJmVnQq+Bt7sp5GOTbgLpyIMKiMPTs9Idk/mo5lD6d+p8nIQL3ynTn0Gj
mm+q4KndETQfj0ZaxD9NvCaloRp3k+noYBLBzAMWShCbHdUlCWj5HlwBl0WmFd/DD9yAiCC+GjUS
nyjeFA67AcWb71+WiydHNlvTIeIfroD/5sp5tp5i7wYEUgzRDOyC4RgkC1W7iGBNPPKCfHnHU/Ja
eAK+Rs3XfCeego+8NDOl4/U8xBuuBjSRNOx4sfw9X9+Fd0FGGuXycF1/FpE7y49F9dFxS/PK+b5c
w+8/T1De0YZvzhUBQkg/+BOvg49cCE/Fq+NLearijaiuHz89nqLk0GtFFplLPeIjAM4rDQaPuo6K
tYXLLN4U+b4fbh1TC0m7T/yHWCME4Bir18V/Uh8aTEc0vONL0FVeXgouwxthVnZYlYIHSD/Jay0R
ZYKJwJnFj5G4L0cP7Paif5lX6ZE2IrPquNqEwyrYC5ndnCA73QPxKHZtScypO372W9GZ3sjpJuVj
ZX7Ph+pev1pudW/u+sxW3PLSbnH/V/fJfvHyPfHytcjt8Nqc2zNQyfdo1XxJe34U5Yvwjn6lPBBG
/jjuJ8UzWa2QKFlOQknf6xsDzPcwwSmvArAZzvB/uDuP5sataOv+lzeHCzkM3oQkAOYgURLFCUqh
Gzln/PpvQe0uh/7Krzx12ZY7iGw2eYF77jl7r73tB//ZFCWmqsbRm5VOdH5uca/ASKfgz1MnHR7S
DopHYBwtHczYPQufzVv0ln6W7z5mK7pBpduvizQmYZ6+3hz7FbsiLA3ifxdR8TZm0itc9gpE+bAF
JDGYdmJBI1snnLr4Rc50gstyYMGRIcyaY6H+WKusDv5lBdW4MFgIfJosBD5mriF+gwUz/5TUes+e
H2md+QMk9QyAnp/yyXIdsep4xq81wepJSOqwLWkRbVhm/CI/45vnV9Bdue5+PJAn5I/nUuAbYvE6
PzOXHq+PvNlovop+XOJ824+FPf8W14p1NjJHu0bt4cfqZsVZhs1fcP7XXyfTlhxe/h3Y5l7xwY2H
/E28m28syNFFewTF7O3rf1+/xE+//j8v5R+Len57+J7vsNkzVnhxHfbzrWS+FH5/LG9JOr9b+RvX
4Ndv8MUDbgFif8Vlk679+xzDtJh/5e7fWTB8w3yviL8uct/hiXhOnuLHM+fdB98q6zbQZl21TVx0
2PK+vvKD+pUvMWlr99+fj6fhRsEN6etX+APbQzbt++pJmp696pjMnKWzLh+06aEpXjQF9Sg+0pVR
7wVYGjlG3mN3BafRvhCUy5M1oFk0V8FbKmjDpn5E/qMMC0S73Vu+IqTvHQWiBcatu/uEJuLhu+pn
WPnneC+iNzOfStrF4VNlExYSoTPcTxdGVR2BXPI14TRSbdqWrXzZfcdBqXKOB8dB0xZ63ozwWpb9
UoHvOGxhSq6kh/hgntMDo7H1dFQVbkgv1CHDA2LkOSf7Mj3Qhs5oB4DJWcYHdTOe4/OwxH5It4OL
VuIpF+1r9K5C4sJvDf1VQ6/RrGScP+kKcEihAd971us7FP6QxsyEP82a21fxDbrq1Dpjehr91Riv
ZNJpgrVv7X3tGMakXV7D/I27EvirKHxNi4cxdiWNzLX4s7MuIZKQxtsFNMwVsD+xvw4vOGrifo85
oqhfSjqrwnU2Mml6g0Jj4D9EzLLySgRJmNMhSq4KJaD/WIYfwGiYO4jh2eXz6dRTRYunQPm2krQN
kYiFuvaTnQTCr9R3fqA43ZQ4cbITD3Q2mgZdO57UguajLDn89dTXprDHTwvvoXcLTdI1aQEOyhbo
yN4yaHak4cI6yJyOUzvcgyvaIBi55+NRuyNfoUnvractLFxlTyuYuemqsDXb29eOumLGO36a+3AZ
vEt3Ce7/JXiBb+dOWxUcPXJa7j1P6uNwyWGsX73qglIlUtaNtdLG15y0Y33k06uIH7cV89vQrzlD
jnaQfw5d6RbkbUO2kbr3sXjtE5PPLl8MPSlI+5BWqAgKUJJf8yxadZMtm5TP5z7mc4dm1sLDBZ2Y
YBiKcFmhDLjE6nHUAC2uk/chvll2bWzQRso9Ucf+VvLJY4EsqupPifyW4T2V+9cR44lvPtPd98kA
koAcMmuRE0LL3yX9jhI2A5ZYk2TTq+cBDTLvFSkUdF28uHMlGEGkSDND5+xaNq8Ku3b0JoQHsz9K
EzJPokP9DVgXRXbq0pZpnoF4jhi6rggxpEegUStHC/lBu4bE5rgC9cBC8sDFp2iP66NP/60+GZOb
MxXxxH3ZuZV/szK3p21f0dS4C2QMNulj/YpFWMGF3DLS0WoMOzY6poLeMJDMmjOGPd1nuTajITY4
dZlkdnEUoNM9SxNpy7tRXoSaPfAON5sAehMy8QDu5bzrwF+Fj2GQfDFiOBC+j9oGNYU2VscAVKZk
BHaiHjM0Bz2B01ry3ptXK95YSYdLouFdIbakJsHeLgog/EGwzGLgf4KJLgv1Ky7ufJBwsTNUUcnI
YVRQVatSf/CTfU5Pd9TvVfaRNxc5fjIbTlZ7iyEEPGx2lGAl0wQH+Sxv9dgZCSLrTKwc3BQYHzCk
ULYFwVCJU67qcK+LO79fq+3aMPAXwMyUJSZUu2h6TesXs9goBXfsYDVWmZsxUck/KwOHERbh73p1
78ZuoQPVa41Dos8cXFJKhhh7fU9XJvIyUqcT57/ceQBID4dGn48D8zniH48uOI34hr8eXX55/M+j
yzwCR+n6e0QyjqQ/ji7ib8icOIJwOJmNrDNI7+fRhdhlSYKB/P/B5NOXmBsVpDHzHfBF1H9zdAHa
98vRhT8E66vGVzD5yt/m5kpV4rRQ0nhThfVS1ld1Y23ikbJhhD3Dki4Wqh2KW1K1Jnk53rn/OM0p
ojcuEti1FKwt/YkMbJWJ5XOl35kcnBj1XFoEkDdjQQrItX4Ozp479/yjT3RVezr/43O3r/LpwT+o
aXytQjwRWFcwDTjh9CjViM8DZpXLVrVV5uuL6F49RfdoWDTfmgO9t5W8Upayg0GCUaP3yL4QGjBM
VjiF2Lwh3HZoDReik2/qjcX4HRJnMZMGcqwYJsxPfDSRiJTnlI4PcXKpLTIz15jx/PAd8CptYwnw
WPYfvx4IcEIwp+p4Rud8qn9y3im/UMNZSX97/B/XA/phrN0mK3duErDofx7luVRmFBMSlhkViZPu
z9eDQtgVUuf5Kv3xqJ9H+dmUN1NzCBIVf+B2/sVRXvkSA/7Ieth8/u//oGL8eukyLQWsfrT3eH1/
1pEoQIT1qiRzrW1F30nn5Ne0Lr9rfrybNARWA77QRS6REytHPY32fDPOAbIEyQaAErWcttTU7QaC
Zk2rcQeCZ5U5gXYiilZM18gzl0WPZ9XIjvHQOLHc2JqPZDmilCqnU60yQTFF8l7EVABM07iq+thF
J5+jX2gw1SS8VoeqoofSus3kVz2E+pJKWw3rnq4bboTBJ/GB7BF5GyMxKEyV9VwhPYhWoVWuiobX
IDlkBVymJnIsq7uQHPc8ocqQ3qxKOmTgqjm/4ruWZXfiDqB2ERN33btVmu8YeeGKcGfK/FkRh8Mw
Ja8Evm4jghx6+P9dVb/FQm/DncVp1sN69m7e6LuVttdGYuRI+jb79yIlxEiAycEV10T6wjfuej5s
RSnZyO2suykxQVe7qLeYCZZbI4UEXKFIqLKLqvrbkCmZkJQcL2HqttQrsmatzfjDKIXHwFQJWMyd
3hwYcHPxp+FVDoaNVt0aVaIdInBgCDZJ8tpK2XPNeaRuxm1ioaDjb1kKzkAcRZAldlYwVKVorT4E
3aShf66mU6PdGwqEUiWPQZPtsm53ba/aAeHBwUB1GpV20oM2LjLP0QFhD+I9ZbxUW9Vyypjx5i0d
GI8wRV8OXpVsODdY2L0G0GGkP8Ui6LD0plDi4J1cmIi/NYgAHW9CNKiuHoROyBGeVGGEFdJb170F
5hQupbqXD3LRMclIj72OSS/MQ7fz/MuI52somVxwWK7ql9QLn42xexDq+Z1rVpG3qTFhhFr7CDp/
bTB76Kns5BhrXChaAglkBpMb38fMZrRbEVNj3Mx2Mg9HmG8cZe3Jaz4l46xn+O982l0EeuBpdRAI
ogQKjF2C49IByUuWWl4e9GC4SWr/HIAHXEhZuCwFfRvm+WrE9xQNOh0ap5OQ6Wczm4nkNa1dNARQ
GZrqRL6G9mDcpUnhViUSrPCai4Oj6QWpWUdKGEaRCO1hvMSSd5K9i8yxCN/APiN0SWzSU6LLHL0B
SXOiy/rQ8Ux+kHdaAeWFUI0MikmUrLXyTZKgIcE18bw98wJYT65WDWdNot+i8RcZ47euTUksxRnX
HfzcJ9gTmg/+/pY+cJmuhxlVLnOSxXlALtFMN62sKl7oyrtZyZcgVPDyMt7OJLix+DfJrd2oWnAt
YYfm+dFoUOuaHDE5y2BpLNBy1jC3S7TstF9oj6LML/dMOJYGKpIAgFEdTauhpLHY1fjsTXIr41WO
iFnxaKKpKnyGfp1mlNqCU+kcXA4xWSjpMCwZi6ytLuN9LZ6SBqyjHM2gHJQbBjersf6YZHEtAQSP
GMTF/jNGKjvtslNLoBs3djLZzIXpXQIkJcm4lvqryQLsYNFwkCtDk1DK0Wt89Kyx/V8uK01KOJIa
mezAgpMYIf3TNgrR5O9l5S+P/30bNczf0M3Pmx6g5blg/aMjjhyfbRvQyayDBOryZ5POXDsi4rSo
dM05K4Ed9uc2av7GrixBgdTZE+f4pX9TVqLj/KWsnBWoIru2ppMbbf0t9KBNDMkTVcNEUh89BGJ3
EhqwS0VSrPW6JHdeeckS4bNqp1M7ieinClfzx0fw+ZrvXxEpRcy3dB8J+siSpE+mm+miw0pnmI3y
bIb43gIDdJq3gieMjrlyNbpqLXerPlf3Q1JfOoye4uSkWbCpqo1hMg9PO1tS0MI30h5b9TVKjlmY
k+PocbrzIXz4knrQq0Oi3tSEQ9uzFRxqpXXb8bMUezL7AFFQg+oq6euCtDXqJ93bRWQ6DJgSu2Qr
RMWqRydeTwAukGRZ3qyPpLszAa8LhxUjxVOIdoTpf4JSIC+1bc003W9JSgjz6FOvn8dGf+qzlly0
6SXKanuyMmXZyN7ZU9P9EA07yWrw47UblfTc1ATLZ8qEDgubdJAfTGt4EuViGbGVDAwjuEGE7oAq
qpqVA6F46YuGKhmNRTstJ8ySuA1XZuvdolJEAob2hhOvKkafQZPvM8/aVn3gjGZ+iUi+HANAzdKp
kCtXQu0mqOTagbFVJExH/iWdrvocSleTJUDDHd+6R493kitQr+JS6BI7Hg+dH25GGnSJVSH6z3Yq
avhUNV+8qDnnWudiuN+3srrqGYKPYrH3Rn0Tw9HK2sCRA7QDWVWDBaNnELM5eFphJ7hb/TRmREHu
Z1S/xAZbAXB7o5AIQ3gtdQ+V7RPBSuza/bRPOtmONJQ9Yc2wsaRjUBtJAxFGfBPEcilPBR1IqIU9
Rk1Vkpd98s3LhGPYmo4/qatUCR5g24pOpkc3cdAp0ubGP/I1KBMLqTWwsmJtrgttm0SwgqlbinBu
4CS8QN7dUd5XIzpIfdQfcjNXEQ8hUBwE6QaU4WDG2rGZpO+haLiZyWYTG+Mx6TgGeeDA6lvFjbtS
fbqMHj7aAc2Bz/a+D8ARwE2pyGjEcMFsysHUccxjrphBcD2ZRK0kD76ZVj4WCzCZwTbyKWzkiLZu
IhRPsSzkL4oFkKHXm+9eNV6aga3MKl+VsWsIwpjbOI2PTqVcxmlOA6aRnSxEZhWCTZbH10Yf1wIY
4XbeU8mFnGtFtMQSvZsauXBxKwTSpAgr9VNaEIrqJFl9aE0BKy4gHwO17njLsZWXrfwSFaGtJtZN
Gp79InHzfvrQU2a9vvqSkbEG2Nv2q26tVmczEnalWbsyhLMqo8ej+rGTWAb29HJg0862hUxQlRk4
XQuGJykwlZCKij2A1FOV3QwVWlpX7z2Sv8BXXrDXrPuyOcZRfAss+VltSqdoEDFTlngY64IJL7MV
L0QgkxA3bfZ7HB4wiX3l0poM1pX0tcuRoSVI5jwxdRlLcs2tS0O4WOADqGf6tTzJboGVpmahtCOp
kVq0NdhieRsdM86WE3eEIP2IvDPcabvg8igmbzs25Lwo4H8CgXiODApAvpw54zm8PkECf92iPhLK
/C1WyISmsWhhxw2C9jTkwjaEJAOQwNZN2lR+e9cacS8B1aDlF5IzC2KhQJ4plwQzZqhk8uojIVo2
zHzIE8Ww89vwudKk7wPxa0GJuF2ubFN4i7uzUb1B4VNUzQ4z5WZgxYn65snow10v+uSaNMDL84be
W2VtVezKMt+RQOwrB5iXWmmng/ouVoiPU3aPZSmKToMKLsgFO9XGDzNonVZ4NAeEUfNtItCFcGWp
NTrDZs+e42qpgiMe/ILpR1dF30W6/1wr8ob3w5YKpPqdQoC2cU+qghywu+CTEKHKJLaEJ9UvEFEg
hIsQ6flEy3JHmVijVYopEs/MSYz6Z1nY5yFN3YktKMumZZPN04wnogUuXlG/ZVXzUk8D24kOunrI
WeeZPbbtYZRVVzaQfVsZEWQXMc02nlLEu5S/pBIFd7Os38Y6fZ8r1KShTQeP3YD6rZOWlieE/0ou
bBAK9ukc8n43YCIGYdWqyMTN2PG9JFSXaVX7S18m/Kcl3i6cvteG9RxX2sYgsmcp4bCuueEH9bvZ
J25K9AggY6bP1bRRR7qUqsFO2ljLXk9dz6RTbJAEjOQq7eJdb8o7JRBcWaH/IuKZb1NoZqhPPXBm
HGBo68fwUtt2nerpc4Wk1Rh1YFSlrZEHsgkxUjTcupdljsRpgHhfWSDINMIW/tMhnBRoqjmXQYZI
EJn0zxlsGrXb38rAXx//sww0fkNzQF+EAvCrLYKJ8vduChWiiCkTj+VXAudfq0BVgZ0tUiD+7Dv+
rALpO+KPnPM5jdlDoyn/pgqkbPx7FTi/chmiMf0edBazAuPPzZQ8i02v63N9HRJtMXG/LyGp9Mz6
yliVFpbf+Zt+VA6NKru64R3lYUKNWb95BfCPSs2gYyN3zDwmV6WwzkQFjUHxPWmYygl4IAaDPALN
jO9jrX0oIaIijwyc0gDbUYxsVWRC3VNPO00epxErdvI83KmliuOkZyRPVHagpUcjR6Vsyf6lAhRU
+gXz1b3VXBW5TJcDG1+ENBt5Ft2TcZU2xhouPoe/6mEiNDfOBmhdrO3S6KatHGtbqT51Qclth5do
lY9NBCWtkYVz2PeOil8jpyWDJr6VjO8jPZZUtsg0Zs6hxaJdwLfwUW9TVy807CCeQIXTSZtIw94e
KPUi1wIyzClB61wFVacYS6zq3nzrRYaqibtsHClFwpeYAN04jCUHeQyecRn1WDfqIyMTMC7lHKNo
eDhPEqcDGRvhA2XAKqjfo+JUMHzUiX6u/caOZeD77bAtGCqpypYtgFdJRACDJLVqF31gsdUUa9nj
CdRCNvdty2hJZyAopfgjA8+Rh3LpZ+8lylDJJMloetTN2M0NUs/v6VQdh1BimNertJY7NKR4snhj
Go68yH6RCez8YtwJonUUh4Gddx7wyPoS0ddWlYpDXtya8jMI1XUFisjXwCUzCe1Gb4VojxesfQQ1
VVVh7kK9AF01OmJIqkVwlolP0cr4E2PpNg+ENX4wRK0SbiHDLdHADX17EwPv7OvYBThwVKRA0UVL
yu5lMD4HpWIj0pyZuCNX9UqboqWCxrmYMT5JehaqnGNOpTlN/M1DSC6msl17HKO1nkFptw7hcUUW
tA0+Ht8H6qqYFFhkWZfRqpER1pj1QVM6RlGgl5vxVMlYduCjofEALcQUnbIAUtcEgIhl0hW44fPc
Wk0MBTumiTF54hh+V2boX8TQeImJiI+CedKa2maMjaymKVACDhL64Diq6XMUNFuLjnnJ6+zUa9IN
ROOkq1BiqAeL0o68bqFomMuE6mb22bby9pHVk97eGhTO/QPDIwQXzUrtKe9EPl69syiVrfE8SVzc
OLmyDM5WByZBtM4iWhCNEwLZIOy52bIM31LCOTpzdFtfsAF/OkU5wAHTNkP1aRI8S3wc2IH8IJD8
Jgi8rQYM28L4NHGbycwtlW7zH+4v0KCWCEHA7qmijFOZ7fxTf0Gbh09/GVv9+vjfNxbza2ylzrGF
9Ap+kD7+aNNj5/8KeJY0QKx/bdMbaGZh4pM5ytRL+pOn3/pNhwwA6xUSyCzU+1ehirpFp+Kvnv6v
l05Whcm4AIvpvPP8STMbVa0oBv2QbkS3cfptsk/2dEkv3oFguASS6LTB6Ki6SPEY28fPRKRXTifj
nZKuZfw4FAeTqZHEPkKKeWXj9dAPtNXm7yVfj+ulW0y3Yj4SL8TvwTk4d/tDtfFcDnrQi48c9frj
dDYhDddrAY8ITo5LTT7PzBoxVvkOdw8VUE0Cybu0wVH+EcnBkuNl085fE3yWuBxv43YmhZBoxos2
pBVfedEglcQAmwMQZMcU3Xg8CeVGCvdeYpcg2oolsYEwC/oQ4+iaq49UPSA9ir72xnWZ7UJkdMve
nTAAHhvzoKxaF5WhjV3LnXYlssNL+6S9F6d0q60huqIxk1bl0V9Xmx6Jm+ea/MMu4PWras/Ncus/
eJc5hs8dvwunpFvIFNiYjRAagLduZlp0B/P8M3wJ3wWnWOVraZN9cMgWnHw9fSqfkOrSFxk6M2FW
7/ox6zbecgRNNLgD0Cv6v0Q8Gbb2imGnfjFeS84zkAoxL4KoF/R3Dv/7sSSBuBoMpxvcJlNc61y/
RFegtgulvGo3mC3mR+w7yWf7XD6PHEGTDlvuXnGmfYEXwnJmCyV8+OwUXzTLCTQaRcsGxyf+c3Xd
oKKYNYwyWha3qFbhRCd3xV2Jg/Xsd037h9Zaao6Mxf9BdzuweUsSY/x3GkwtU5cH4RNPBYdO3snO
bhtuV2d1PmYspDOMajBVC/QBjJG0R+kjfNMv/fYzWqJRw4vQrpVzBDqGWMy1etSPum+s/J5ZvWYw
DqDNncUkMdLgIlEOKV5rHkOEiYDxk+hJVIGkZxiLnqkPrGJbUdeH01bng432Wn1T1UsWvkmw7U9N
u0ZsOq41/Sn3bEZQ1bSTmAB1t6HdFRi5esCoHGc4FY1WiQXGkTHo+psgPpmcXQnLWnrlvWq/l+1B
1gG7fc21RPzROZyFMaKZnr342UsXOZ0GsophghYi63MDDesOazrzTkpJgNlSaew6uNKkeMyc8SDz
4JjPR9s7pK1815w57wSQ3SL5SNcnGOwpIwLHMvBUXRv4bmLJYkLANHlItCTXEjo73KFeoFMYrhr9
kMI2Ro8FDUuK6ApR3TDNQIc++u8q22yJm6qSr1LHBv2it1dT+BgCZwZmefWrVdhedIzTZ4sWXpI+
Cd0xHzBh7st4J3XYkroj8QQaFRQtrW3thU8RgpGC2Pc5Fbioz0bebHuduBcWQq1OG2RGltVehbZm
LrZ0ZdGHbnaWV5JdQE0gQ+m5OjZH7Undd3d93R0a/mHt0jnHalKesm26ylcczG/TPf4IbzI8hQ8+
HFA6JtY9ddc85adeWNbCMj3J6wh/FT7BLQM3OaYkOMhTACT/cyD4qSmPIXygEHhQQGurDt6krUT2
4pHR+V4/6TLS3zxwXFyClU6n9a3Oq62G4imDo0Q0pUR9ENfjMr2Ke2j7K8FNHlh88ZlO0LHfW9vm
qO77E0bVbXWBIczUPT33e8M2bAJoL8pdeMqCJSOFS7eFHHigZXJrb+ajdtEu3qNxsS5oLK/eKTgm
x3pvgdc3ttmx3Su8ymkLj2/v74eLvBE3ylHG2KY8+G6NDXEvPir34VJ/5DdvrQjf+112MLWDP0XK
TtgYKfIcoGJPEhqCAxjTZEvNZsp25RZuuOrXnk17qNyVO+MaufXaW/ZrJAAr1EC4bsUroWunjBYM
pgb6s4/9rn1v17OBz9rHL8I+OOjH4MBFvLI25Jb3a9/hCY/zVa2j09MLW8DilLmXCUmZfZG08Up8
nUTzclEdRBxo6QlD2r08DU/VpT7lToauwcNutbaepU/p01wiE6P0owItZpGVdq6yN/1B25TcKfK1
ta//y6E+bPmmSA1iaUw4JI6p/1j4yPOg4y+Fz6+P/3miJqeSYEuiLVUwGvP85I8TtQXjl0PslzTh
r+dpDAamDvlIokL94h/9PE8zplENsgOQ+MBFQ7fzr87Tv0Zbzq9bQkxkmJxgVHmuiv5U9XiWWZdq
lvubTGMW6w9oyU3xKre+04HDhTEo0Tgb+ulFHXAQR8j/e5A5K11uAnT+dHAaepWDXqHx/Qx70qik
Ya8qJJCMNdydjdRtW823AwiVkha6fR5s/A4iQW/YcvU4gvssBW1H13lU9qN2H+daPFv3cw01S9db
rPPCgAo4Rifq1cHLUOdU87l28WNazinGfzVAU5wlxyYt1iFy0SJhkCkb9D39/GBJLcpvtksONWad
b024+p1ogHKQ7DoN4GUk3+a+X5I9+YQui9qqLguAqcGpFJJHuTAfrNTbyGkPyx/MvIpStRavPeZy
cQxuHR1vYDSJED2STgfLnhZDFoZXgab9qelBBCSS8JCMCSwAsX72Rjz+6TIoHjPzJskt7DSwaFoB
CH5+zbyBUL5f01ADC+ILLtk3IiZbpqRisglynLb+s0ctWVb1uSEVZGxaDmL3KAhW0vA96T7berIt
OQfKzA09R/EXZbbsG4usGl+l/NHD96TJQvdYWNWwkTIkeypjjLC3hEUed85Uy7mtpRIqXvFSSw+Z
iM7VWHtAjbUaq2/owKiHv7XWcrkDNOczoaiAW6oAcujlrbJQQc4ajIBCOHILcrrpkYekVglCISv3
0kDVSdyxoDzHqrlhNEKoAR1t7ab7L7qg3iU6iXnOkAsfNpB7W8bsLFmpqzPFTpS1AfLKyOnHGsqq
6qOzFoCClqYrWA/bmwAAdPlW7aOrkSClbPVdAbIlzsxNp6OHp63Yi5Fd1TKU98jOsS6Dn6E+r2xf
FpaZ7MoZOdkTyv1R47cbPMUWwvTowaAOKEE2VeObjOWgHGQuCna+NrFHobwI1JVZPq0tYzq2o/Su
RKiwWUIeCZiy127NMHKD9iwbtZNHKL/x0GPS55wQePchzd80maBsNJ3SgJqsFJ4qTPgWpTGzi2WK
m4TaT4qwEmeYcmqT4rN4Lvr6I6D/bSWx00cASarq0slM9sxw51lvqp6vik495+pzIfXmQvXUsyyX
6MS3E3CTwszvBjFYU9wgXqMgwB0nDPE5R01UBUBKuNoiH36mpx2wuO10lHNZbtAf17gE89iCToq8
uPqmBM+Quzk0HPJ07iMItq68xkCeWvOWSBP50vVliInVIfgcaQeE/Ct0stE8jDr1iicdR7ziuU63
OK4PnfCt89OlBNLJz85MB+f4r4xFRzjQf/kwTlbhTOPkvgwL6f/akwiC+9uexAbxt8f/sSdZioTG
bSYmgbz8057EOZ1tSkKphumM7WV2pv2hIeUwrhiM+3/PV/xj2E8O3bwtiUg/MduiCPg32xK0vF8O
4/NLn1H9MwCUVu9ftyXOPForE6K7ofZl+xk4gVSvVdvHjH18QD+1wIU72lk7zoAWxVUMwuRqXFBK
dzHIP+tz2VqJOaN2mW6P1w5we8FDJlxW2kAxVcq9q2O4YTGDDsLcr3vHmKRTbgFPHsmndCQeBVhF
noKbc6iWXNvbgaRUfY5MJdX93JGhmlYz+lxzjUFfQsNgCMTcJTHoULETHuDcg4oKnDzVDyVkv2U9
Jg9WiYlAJpmXBFfocpd8jnQ14nyRsuWNZL16w5OQKpcI05hBEqxFIqwQcXEr47ky6B3EJjrzmvMm
GbItSd5Q0ImV9bTeDkJ3au100l0PMLdJBi1qftTjKKBy6aIm3s70PiKt2yTTuKHNbCrKOSbQLUAj
S+5rndxJMbGT8qz7+mbsi2+eQsc5122hCM9yFV8THxCAQqc9aN5AptrR7IGIojfDUlwpwRoYIX2P
q5dSh4gxs/DU6BQmaz5cxmHqRFciO8vMyhamtm/hqTQqzdBAEOlkoEhqzVUR19thfp2y4ghWcYjh
TQ3MefWs2AwRcWoQ5i3V+BZ0RNDW03OnwDtRMnXfjsabQtYMCi0Gso9iArinVi51+mEOBvQPBlnK
YJcFZPjWnx5rxWkCea1a+YFmAPSZem5C72Q5P9Te8NLr4knyoPEY2tpKfJ0VFgOBbiz1HDWwFKZi
NaSm03axG6nJpsfhoQJWakYFZ9PkFBz3ixzWzZS0T348PVRNtBxg8Bsjb0JbR0SslVQklh345Y2P
iW6zvIpTL3JE0PChVa3A3S9mr5sv8YZzru6hzpfV1sJe3Pryp6h8mH69xXVHXg2y51F1LRmEAdRk
uggteOZuO5GjVoz9dooe21baepO4Hgvr00JWOP84BBzTikoMkz0+a/UsKTEe465l0AeoPq8cIQw2
kRlRsSTtKZgACWUxKoKO9rtAhlq/Gw28SjldKbpzbh5xoEO6CCcsWIlR91D04sVomXoTfer7IGAU
rp2KQ+lUHLRqn5bZWYi1y2jJt1B4lUZaAQGfzbVqvw0kJyWaUC8Ghb5OSWEitG9xyx6IqVEkVFVh
hwepthbEnqAT1qCnPIgQZ8oGRlVa10vdKLfFWO8HIGjpMDlKmTk57JpCQBeYMPGGSjY9eoQUz7UE
egUkarjS5kN4L62qSeSMK63oDk10BiyB4bPaCqB0TdDlMwPbiLi8BkYt33zrvWpCO00ZSxDMLjY1
rPZJkk/IBEcS9QQIvSNw9YKSrEHS+h/eyxSgCHN4KEIwbvfm/6H/1uVfrNy/PP6PxjLCNJk5KE3i
X/Yyi99iP/rdk40V4edehjpNYWMln4stC9MEO9AfR6wvmTqm8B+t5X8VnPqlXP9rY/nrr868VmQK
qih/90NMfT9opZFFG0GKSfIRRnIhZuBp4Ov2oJBeFzT20MgLc4jWnAqpv6tlkmKrii23h3Ug1ekR
icamIGeyR41ljfFyQKVZM/BCaHlgsMOVmNFCZKHKnduCAuxIF6xqCyAQbmkrObUFYaOYtnx6cAUE
nqp4rQEcdQGoUktfm1lnJ0P4wk2kjSBnjcyAGMPHxtH36iVZ4SRA0n5TEMHkdJJ1yxWz3LUIciTA
nvYxnj4lslNRRMpyiLJz3kCA5w4UCf22ISA8TeUlIfQM0qqtL7aYEhtszh2w2tINKoAKolgvvB46
VpdjmJ4Q7hjSN9UDSWSeJdRvPt3jtn5TVXFd0VUv0/FdgAFqEga2TIK7ouPQGPJtrgl7q26OacC8
j1q0q7uV1xlvVNu91R6CUnT9qNgnOlmR0KobhZGVRBFbHNo2QRYWu8o4LfkxRhFl6ZGYmariSc0q
JxunTalLz2NbLf8fd+e12ziabu0b+tlgDqeSSOVsWbJPCEfmnHn1+2HtqV3TXcAM+j9sYNCYLrdd
skTye8Naz/I1FVkHLGzVQzL8JYcAJDBrGvCkjTJat8VwydUctFeutA1JHX01S+U3cbireEQ0r2Y1
MGJ2Q1oket1Ni71VVMFYdN34GtZDsULmeA+FaCOj4zXhu+hZ/DWg4aik6VzA8e0PLlFW09CcZsaX
Vbbhg/XcV+GnafpYYTEdwmztY+Cn7xpClQzzoYiizdU1RwFBIVWvEYi9sbP1Jnyi+3QK4lpNhBge
D3OC05/coT8YqU/iDjm7su7aVSscpY4cCHCrkVXtE/xklaLc9ITJkVzNzRqQlVufXAtJPaYYD9hk
Q1RHyinRrhsCGrywfx+RZedkxQQCi4LQtz19l0CbZIEBCxomliqQCAqVm5B6IlxsJG12OVYHdQzt
wTBv5bAJsdY0fb+Kaaz6zLCb2NvmdfCllmxEy+EoD98ZKQ0uantrgvGq0aXNxIMQssEFnxh4AI+7
/rVqGINz2XqAd3uzt/WR+B5N3jSFt4li7c1netlR30gFYkdp16YZWuWKkS3HTOXaA7pyPzE+NLdy
alLSkua7GilLaaq0rN0YPiTDNu2I/uyWHpWdSNgQFnAygIw4swvrVpfyzTeudXkrvWynlvqlj/qv
CAdyBF1S8BFza9j98R9nOpAF0pfU9GnQ36qmvHXFNUCuqhXdIsy5vqDYjmkzl3LNaZJobiqxbYDO
Kpg/qARoNv2noTwy3gCt1rFztCuEHAQ/nKxY3Gl++cA1Qn0ydYoeEGJMtuNyyPqtr149vTkakNLU
wNhkrLoqIEphvRUwG0Z9sBEx3JpI0vIgWJgcjCN7E1VdENqA0H6vjjCeEjJr++BdtYJDLCNaVUuM
vTWe/+9/8FGI54gjUNVV4sCgov+XHSub0b+2db99/6+jUCPEACI5GnEo56xEf4p3aOv4UzavYHNB
lLBJ/b+jEHCuzjARkRvk9KkX/LVj5UtMBTUFzc0PYtHf5KZPsqM/H4U/fnX1R9aZbsjTb/bv00a5
SjO/JThk3XgPAWc79W5ZjAV3cEUNOcnMDDurSe+LSogdaP0IqWyHZqULJvV0jYpAC5+zFrZpyGyp
bnQEffWljWRnoK+QoJnnhk449VSx4XLvhQ0S5xVV+wUpJvFkHAs1O1FZZDE1Yoa6JCWheyDA8BKJ
Sjn3kKOEASFC6YAwl5MNk0qIwEjn1EMoNBOMlLAbhpatbHxpjcJiRu9FpMhAgmteohkCC5PVeehJ
bE0QE/S5Pk89yVGyS+BC4gO13bvPGIQPiRRnuG3T1xr7f2MwhDJJ406vY4AXPttHChylr4i1o+u/
jm3I7WwuDMLFOJ9XkR9fBTw9vSRtg4G5rZsRfmOClcQcpgYIC31uVpdbWvQ/Ah3OWPWuEg4DIOsF
6xtRnYyhktwP11bwNlY+w9NllBsvMcnNaR9fez0G8eixQO2QGosmdTOCWC9HPpi9KIV8VtplXx/0
XFsxcrN7PXASjYacPmsMN7LIehHDsII5K5e9nUbwUQHV0SLkSGjNTQQyvbKInMgpmFNAjcKziaAo
bO69VH8WlQhDRlzl1i4cj7m4MdvsbmSPHPlrmEyHIn4qOs7RY/GIBvkSw3FJep0t30DfiZ1LkwC7
DQpxzW5aE8+rbSEsWEt3kuRYU1VuEMbkabfESm9xoWDUR4qp+Mg766x7jfyQ8kJhqZP051Q3iCwt
VDZA3jYsWUKrluuTuaO8B0aX7mLBX3i5QEJFWdDf0QQK2s3zre+hySMsV/ypFSmOWUUcnN4ykrOd
ofnw7c1r31B6hVAuEdI4QSmS1SQivW3FinTt1Obm8ecGXVQY1oS8BUtFCsG3JMVT0kGFNeG/8sFC
lsxWaXI3CyB7WORcAy2++uz1Ak0PI+7yiWg6L7//vyAxcjEg9WY9EHsdctorwaWIggveugYDeoFD
zSMBNFC2hSuf/8EPZ/YhOKsZjuElRQjy3/ZAv83cfv/+Xw9nnNkyixtZmZ7Nf/Zto2s2aVX+7ys/
2xT8NZNdlic3vYP+J+IUmyATQeZkptV/yGb+zsgN4ehfn80/XjkkNJX4DPqiv4zcuqhjMy/K/ppM
ByLf0EjLWLRLNTrqes8l6G7jCl8mhqziu2qTXeVDn6yKl8TviMtBA5av2gmCIB98gqQqksHV+Hno
zLtIKaipX9MDLBbvpSpAD7YY9atAYYRlrpmrsBCOoc8KQKyO2ngYpffCCB2OsqNqtZe+OuUmMEao
47qBDhAcsuoB3iH8MHlt82gumZe+L5dqkm075OOA4wgbVDfUe06XoSrrFM+uMRfjuPNXnX5QGjwF
SGt6q1taNDYHwUVQWPaI6pIBsYFGsliFqc4a+bVSlD2xit3EePjicyVBLTV9piEyQj0FV0myzocp
UGweptJc6ZA8CPwCk+MVtYPebVtYmLpbviql9N4qZPOOdbCQJt9eKyX3ngJebJV1OHZPqtLA62vX
7KVu1pgJszj68FtDXnRCtWLP1OVuudFFxARqdtJw/OAPtmY4sJyhqc56wE7ZK1jnh+3W8x6S3l7E
6rPz+2MJS3Mob4VmrqtYmWWBuwqhoOiVfwmL5tDQqii9eiBJeNe5KP/yiLzKlo24aMyF2vvIiaX1
yKqUSrT6NJJmZdh6iTSyrvYhdKJeRZ7OAwvabkuxirLQkM+x9jWm/QPCjO1ZWAKSKv9Q2Ep1QCUk
NO6JBA0ltTaBMrLZq/iAama04izr5HkPI1mkqMxp6WKvRr+Qh08jz7gK1pVrGnQZluMR+hwmsu6I
o3E3BpDLTP/6yHWIeMwi/aTEw0b3LTq3yE4K2ebt3WWtuEEwvEsUc202IuIoTi8W+R7ctIE4ksj4
0km8N5piI+fENWU9zstsF6FZF2IUhSocxcE/uyALK19e+FF57Vv9YmTZ3DO8axl2iD8KmH+p41WR
09YYQiFe7cwS7TzMHxCMrOuB8svtPIwvUAznnkj8kVDOUj+7GkqwL8xGn3P3LAwXIkd1k+OegaBe
Qng3hNWoRec2DETOq/a5a/x2HnsCwF/ZMcZ+GVfjLZTxBoSN0xbha1oUhiMkZxHrEbUf5H93h/wC
BVrXIAVl5yiNTu9hIB4Qps5Gg21Trj2lXXoOEuHcTHqoGG64iwxZE+GfFVsB8Fotqp9Ne7W0fKPL
gOFwg3rD6EihttHkOkapI99axCpp577lQBQGz3qTC0C5nnpOqmSZVT14IHWTC0+xaV1NjwAqJWcC
0dYvQhOogMd4bhwS7hSnTUk24feZZ0WwGdzXBv0PWwO2uag8YkhpIc8pNVqofmy3bnXwR3ZZcbmR
8mXkZ1sPh03HHN5VP6tKtWOxvoW1tBzSFyWDKQ3SJbGWJTmg4hQIKpMM2mWwZyJjD1Y7Hnv01uWp
HKxFjiI1NUs0x+LKV2l+jebNq1T3kI/WscrZ7Q1yP2wAt4RzMSoh2sf1tk7Eq86e0uqj77rhhDel
I6RtyVu4WrpTvHPNBxNZylFJ1mGfn7h/15GVO1X7nQm0byWLdNNy6czWgQdTr8mXutJ/WyRNN0aG
7yjsmZBOOzeiaQlDKCm4RkTgARnqIkVE1LXvRmPuXCwyGqvwsTc/IVmms1GqLhO/e8yonONHqBQf
7TRBLZUnnThfOSMAgCwUiyknOmyeiqz+NBGjXcRF3+KMlqSbSiRsVvgbl2ueFUTAfFjUQO2U4j6w
NHCa47zzrKWS6gCk3fRWgZ9P8V66vXtRphtDbtwPBYq1pqRO2ulXhb3pQPUbp+Y+RytP2jIU284p
8ptYsg83OidGOZi1jg/0vsuEg+ejnkFM3kgPeQi/wo4Gv7c9UpEwKeUFCC8jcDzSJBXqy4JpN8Ut
ZgH+OgMTCv5PTSmvujLasdtu04S42SF03IRWw6/nsjlgAyBLm1yiFHGSYMS7qDRvldrvLDzfs6y/
BPQnABx5jAazKNRPdYXppiKbI6nnenyMB44FWVlFxfGfXFFN2A9VAgdDT6po/6Wiwgb5l3YXws1f
vv9XRYXwFxeMRNer4Uz5ZVme2l3+hB9mqhI25KkT/llSEaytW5BFFU36Xxnyr7kvvRlXFeXHZGex
/p60Rp8Kpr9wP3jhxPlS1U1iHn7xf292tWxIxFRtQrDWjN7GfC77+0H6qKthP/blvWS6WYbhIsm/
Gpl0AE9gCAYXrQPL5k+rzdZpcoNYYb0/qj6sC4qroknmqb4uamsnhRD5oXmUI6MmiTZC9e3IfPGm
eoeTn4gLqevWZagRfmoshiF/I/R2FcQPyxD2IAMWkt5vUf4s5Bi7Z2eeGzzRfqmePb97szAA0GGf
as4hhdASdfA2TRifywyxcGKc88zkfpTxY7x6scF0tu3mLVbgCZWp+vvCkyM7Its7hEgGvoFSpjiK
AhgvaxUydTOID4hFY08+sKYsXG9K9sXeWtKu6wnnyLipg27ZGurCx7nb5ehv+WYr4CkGgUSJNq6b
vFm1S8IB5slifOfQOwuDtK5ZUXa5IDpsqCDbiTshgsJhuKJjuAQhA7MSdZAq7beloB5pFN5laekP
5tVqwds16dLM3KUvD+9kHM88pbQtn0eg1iXHLIYkaW2zJtvqYCHKkYIkHh5qkCzznjywymCIKUjE
yqQdrC/iKwoTm2hjyoRKM3Zusq6YVV7pZJ22QuH12XfGfBCf2058NxSR4wRxOcKQRlMcz9oKA88+
BeZKoJ5xk98aEnDipN4zLSRADgWUqO3jYCSF4lgkx8IV6PGn+FJTuWrAzWsxoOiMn0a9a22lHHsm
/R919FZL4aHLAEeSiqqQjtqa8qwlLTUnNbWIm80IwEMsT5PjL8FU1BH40aTVW0itibdrIXQvOJ3n
ZSCd/TKxvR6BdFdCbrur5LaGjBdpv31fxdzIgUD4Slo+IzwjbKKHmI+ReZAOpsxKA03XhpeL3wJQ
p6qurKZ9wvF0Nji8OExpDCL1klWd183j3Ac9ayxFBY1lS6yC2b/Iws1kNsr4haV8wZw0Ja2BDbhP
W4HLPA/6BXSPtd+8e4zoXfFMibOwKjbsiflIBvkcamGKfBmBq2IdJR/HeVI/BhzYyOm1TWseBsJC
ElmD458RZW2o64QqYh6FxpeqgUsNINMEkxXWca0XJY5HPuMOhHOz4Lc5Y2G7dyYTGYN0ZpcMoRJN
jYjTuGAh/w8+CBCyTAGM7M05CZRJavifvCXi796S377/10Gg0+eABoC6jlpkOkJ+eUs4IFCzSJwH
MhCKXytAhpu01oo2reX+ZUj510kwfQWGM4wJeBI/Tom/01pbv4tZ6M8JK5tI1vqEr/jzQZAZRZ0G
opSvszfCaawpXBtYMLmndvCGedE2l+kTpbb1SJ/qneSwWbI+8Ih84ua7FJd+rT5nF/15JOpuFq0k
XAhQGhaE41TRBmCLcdVfQS8Y/jYoZ6Xjr/dEkdjNW4HEI7QFppoSvJzYTrwrTwOy7vaxeExGx2P/
jejdWzZgBA+fZgGY+GRoTo/GGMdB4ySAHniOUIn51extszqTkryQOZ1wLqB6I0oVHoZySN8rav/R
Ltjjk/pB03Uv42cxv/6Dr3QFIAqWJqRLqk6UGmPu/3SlI8T6a8nz2/f/vNKlP4gzwKRE9umPYdG/
lTzSH8r0d1HYGP9rsfpV8lh/qExL4JBhYoPvMhVKP4ueyZ8Lt9zk1pH1yWH1dy51Srrfih5eOss6
KOm6JmHa+vO1XqsRLk8/BmBlxI6c5FtOKhs9rO1OzIv+yWPFx0G78MRsqaubQWa0wB8leeRoZmsL
plPvOibthlmtdcSoiaIvCpC8g6wv3IhlORGlqvbUDNDLqmqva/lOrbCpaIYzVPpCi6BeyvgGSpIu
sYNMJNDh1HnJSRTUTailyzFq5iOstR7Xbso+1SzMhRUMTlBDU83KdU1sjDUQoyKwyVKvigzIaFrW
cy+1Pe4dPBBCf5dcLPUQmoTCnWuhvLdMBjpNJH7pdGOB4G5UK7rUvvXKwAw4IVjSujoO4T6SITMF
88yXbCQxez8j1j1tFs0UPAaLJExp6CFe60bieJgNqki/JEKwMuNvC5xqii9kQtYEzZeJuNdXTy2G
lRJTfX+TYcKYsD4FPSV4ttyDNq8wfk0IaTBrLeo0ayAqyO+AoDa8d8HCzd8HHhly/FxI7VYy6n3C
oKjKmCv5QL7JQlHxvPA+zALPxUl5N6sSqjHDooH1vDo3i3trkcZF/Ges3gMz2CXSwNwDzcwPERcU
0uKURNGu7h89M7Ui8mc+06sIm1ZuxEdFkJeip2/J+GGifwqBrRZ8woKr2gUxpF6DEpcFixshSW7B
WEko9vAgoUVggy42tJoZ8W+ZxGfCtdE1yIBN/KB7nzW+yCNMDM9c+bBrnzSxXkOwdaOl2zP6k/dJ
CZ80AufRAaguunoZKMFWDrS3UEqJpAdkTVhgjFe7Vsz9QN6uiO2nrq1NNG1W+u67YdaUNN0yh7/q
QmdIFcq37NIOlNyuslEou+peW7dq47DbsOusWQD2BQc52lEdXHNNX/mDtNIRNGrDCGKe8BtNXk7j
Cub8x2HgQ6YUlXHnEgCcZ6B5gM8bLK0Dri/XQ3TbgPcPwTrnqrRvLT7LnhKZVU0zHTBBvffYAdP8
Q/2Aa4tkOYz9RStiVRH5lYVL0II3ia+eW55CJPyDoLyP2q4345vhKlvFLb/8nCKoCli5IEmguu0m
bmbVw0liYRfg68sRZ0PpHGFcT56xRJzTBc1ChJHKpcCFp5GQJSrzJl6OrrswOKSiEnqwDs3NWrVS
RmHd23EkOCGR3xBNn3mn5wkMDI6ujAyBAk2GC848STTmySVLKDKFbzVzBCtSsVE/S2RvjGpjo0/G
byTeSr0+5yY/W1Z5/wrKardJnsUxOVcMO9EdeiIOfW2gdVdtsyH90M1df65pLwbPkl4MX2jeo2XQ
OVqBzc8364I2CMVMmsDvA2qupdswbHm2Kd4sDtKr2wD5T9yjQIr1TMhGGIdCifQ/xKqPq8ZInvJE
eM1g+jG3nUW8IBg4tG3LrBE3jXry5FXdvaooOZi9MYaorA8pfaRdftetiKx1a16JvT9zY9Xx49hy
TMkzGcVNpbRi7eqsWoaN4NAkf8kK8bxxMJkNCUAcXYYbVgRdmFF0Z9OunTQre6qJoIx9+DuV6Tmy
IZEbv1P1N6VHvc/jUPbgjjfCXGagNxblwZKpWwOuIiXbdUYyidJxiOAOK7Kr1FhOb302MSmLzN6e
PFLc/V4t2DnpjtImjioGl0QpYC7xwNBEUkT7kmA5BV1ddsgaGcmueY3LzM49guzHU0IK2YC9tVCm
G1tdVjHpXJAP5+rYbiS42YVydMV7WmsXt76JPvaBEApdrh268NhBig6CfVVjFeUOH6HQU3GdBtWW
dJGx1JcGEqCB/q0P3pFVH7hNVn7KScnGWRVCaIi/Qn9wEonWTV+VarPVcSOgs3UqYOJBXNsqZpF/
dEEjkgIMztegUmDY8h8LGtZmVNl/dkdxo//5+38VNCapR9ak0hP/VZ//LN2lP/BGITXHoERa0p9m
OMYfBnL3qZYReUmkB/8qaPiSSDMAioQqaeIa/52C5kcp9pcpzvTSteklwsAjB/jPBU3ZU+s1ohCu
Nc51kGIqoKQkQOKSBHO1QWFKGG2o47ne/q8DerIEo+M6+sdkb12EgwGSWDkY9kxfGDan2gyautO/
s0ruzudkaz2hGDiYeIDqRYmMVOZ4z4LP1H/R/Q9rxK006xQqE5lVdlCr0Os+xGjrM7uHUiaOy+4Q
rdTqbdRv0BxEnvLSs3CXb+qtVoFqLYrb+C7dYVxURBrOPrVZXEGZ4NgoSmdLYAlMvOqVMA/8Grqw
tA6dsSs2zTLdleJWhIIuzspimYlzVOo6oyhS1lQO1bkppYzUEQm2gEVlb4N3f61hwinibjnMBZG/
EEFwy/MD57Bn8FjX2q0r5TQoYLwMv5uVrN17uujQx3RuLgp0vF9+BLOPfKlIAtausg+wDmEz2nVV
gdfQH4Gr4Zq20yGbh5H0lSrnIhSXGhEEygYRAxR+zkbgZ9vYzQ5SE+wC8EyjOKtvLmv2VtCWybXU
FlK3x1Rg+69Vdaewa3zWMaO7bngieEHDXe9nt158lGW2jWuM0L6bLod4L7T/5NYdcZBMNU9P80M/
xCjzPzU0svjbDPe37/95/xMDTmC3iAVRlP/Vmvy8/5nh/qkz4Yf+muEqooxvEv6DgaJ46up/NjTm
HzIjV4RM/z9OFInX8FtHM7124JaKzAL+BxLj38e4nF9xJiVEFhjyV4OTIjGyi4YYhTMuviavJVZ5
hJzM34g6+QrJcAUJsbe2EzAhfamfxp37nf1IopVtoo/2+bHZd1/lFXrhsT0pO/3Z5Jx7zp+SS/7U
PcenlOiwWeyygp7J38YjOfgvwQr33wLD81xZSStlGxP+WB6l0GmWAB6c6T9SwSpkz9IDwWk3cB/O
plnit3DlbmxmZHNb4Gg2yjV/mDf3S7+N1+Fi7JR1tuXxczFODSzz7i6cxHuWL8ghRe8fOCRwFLPk
WmvodWdJOuOf6W24Wy/dFu/yHWTCzVpP/5ZiPy4xmzdXfVVfBDIkWh4Nc2tjOoWDZvgcn+PX4e6f
49uquRd34VN6gRHg3QubcOW9uQ/ePAjIs/4BjsImD3fFYwhntHHC91+xEbppp2wrHpqNdtWOJXAM
DDPkhDsjCa8MTghLeJ6SVaNvULPpY/r12OKe/V2zGc4aeTT6AjGZHK6qhCdCbZcS2dd5fgy1txzP
kHdoY6g93bavXoLpR7h0Bgy997gbiq1/w432iee6WoX7jkHj7EGipnlw5971s/cWQOojWglAyUZt
eyigk/leDeYaSyi6vs+ihBeAjRMJBPHD465dCw92mKIOoojKlgQmx0XSiyep97fIpkXysctblb/J
mZPx2sldcQksrgmGAt1Qha4T2HDQ7BFRNd+zUtu1ir4MVyyxReq9qY6JNzdI4COatLcB/GXGIdaX
lbyNAN6kXC1Is5sDhFAyJyhIa5b9iXr1k70QOgK/ARhgYlG34tF4LR66z5FVWE4ynOK7KF+tcF7f
gz158TvxpO/irbIfz/Wm3dRkcls3UKhepzltRaXlVotp4g/RU5wn4QKzSkQ8pgVM6DQWIKRcJ8l2
cXx2sah3+cFS5tEhARsi2qrqSB+wHFN3EXPxK9MLnJiowmKi6yWAEluN9OI9XUwSkL9L1gsVt1/1
nKA6iFbRNlvY27Lj5k5HClBzsQSSveY+i3juX3YG2bNO6k/wxmeHgxIj5iwpTya/QfxULdty8rGC
BuHjk27JXhwfZNSmyd7QiAD2NwUiYFS0cvRe1dyRGWFl4dz70sVHR4pIRprUAVZF0SPanyvlNuLT
E1D014j1D0r0CJbpuyLZciDD0cQ3Ag6jgkTZXYp04UOxDCiEadkm2aGRPFQDX9UpNV8sdSt3sFdK
5Iwx7y5iCz54GODdQUd24UUo1sYXo6A5KoNdwa2qHsJb7a3VHjjlwNX2WgX2oZh2Fdw2WgvbARWA
n3+L9LBdLtvkjyHzX7reG/uRsiTQFco4i25MQtr7ZKWR0ei3Eao0eVGV68R4lx+VWHJgljMJt4CP
jsxge66y4x0XwYcExYX7udui0n5Rn8YD4scUwgVIL8Yu+czlf5QPAAYlgk+W4FIsBjkqhcgMJIn3
ld+NC/nUBxQ9t+SRDwsY2H26gdOAUjKi0WUI+c7P8W71Sl8bdrFAvjAnxmHWHsxVd5R34TYIZwiI
ljHoBEYYL+bDfOTh1v9C2tis+CkOIiLbQFVzUoYZlN5H+qY+2uf8UD3ll+YpIV0XVsJb9lKgXPkc
4W1s+pO0Fi88vuIB5cZ7s9H30pRSFnyP1+AdLSmG7vEFH8KudMZj+vDhKhSr9Oafh224Ee/5LaA7
4YKClU6P9xXv2b2A/JGXYOSJ9q4/lCsP6Vv6cN+iOygckqFBuL8H7+NJeDIv7kF3yWtZ0r7bpuOv
/FW4Uux+aakzuXNGVo2TSXIxPI1vDNPQh8zCQ/4sTaHx7tU6C+f6eXzOL+2hhK1Rv7rvMdAI0O7y
tuDmusrv2HlDW12RSrsa1iYI1toZ3+z6EPKv+orLcJUd89d2n5+zBWFEi2Jd7MBuYNCHIURCPeUY
nJaV6sg7DBRIkNbNmhd5Ub7FcqF/9N/pm/QdH6KTsRl2ih3Oynk+J2mGGOPhkmwpwfSR8dNM+mw2
PMLZJN2hUKIv70DVCmvpJGz5wlohFaT/KB/SUQScZDxV22rbrYKrCN117r/mX/BC0ezwxCCTd3gP
z/UtPWvqrDx3V6QM0E+4bocrsJRLfun4uKd/8m71y5YUoGGXPTW7Yt0+x4f4El9SroboRfgWd9N/
WB+kZ3zsL/mlOMU2RJoZD7xLtu3zWfwARz9cpHW14fVOaPqrdG24AoqVsXYvCE6cfils0sv4HF/y
w5SC/Zwe0oOwJHrR4b06YYBctct4UxzVLWOibbczoRewapyNz9a398Lokf8fX7SNezT2Llk++oLc
xbV5au/9nfZ8Scz7yiSadOWtIbrZxXq03+SFvso36io9t1/1Fz57pjk6eP4728T8S4CaO2VAYyhl
coDoVQ/n8T69BcdyT9D9sV0Oa2HT7dKDdyJJ8Sl+VpbRLtiZPniZOQji8SKe1DUY+Xm16OC54OqA
PyIvuGQcYcP4tVwowl0EODoFLmnkpKVLxBhAaLnxSral8kIxENYyXbVFHks6S/A5Sj+UNhFU5QzH
/HwkkFx4Nc5sMN6ss/dknfEpuRYsV2j5YLpnbTmrHjw38dP63YKx4RJn1VyaDwt5ITMViGfpBn3y
Kp9D0Sc9GRPHstqGoFa6bT49KyMCuYdV4AiLKQdbe1FeMC4w40nb1Wg+6wfWkxGQZkz34IVX2sJ7
RyYkLkOGwQ+D0mR8JG/6pmFfk13Kl/qzfmp3waXemctyNz7GD/XcfoAIwwzKySNxuD+br+beO+S7
4GB9JHjisfQsEErWT/6LtFNv/odwz9Fy78MjmjiWq0f/ygSSh3jwGlMDKgvR9laSAxbsYF25FXqU
wzxQZ/prPO2jZ96b9EHiPe/Jm/KwPlBGGw92QwfYAhbWFiwioBG+xw+Nu6nbuDfpqj0ZT9LJ+pTD
OQnip2aVpzAxW2DZaxrR6h3x0qW5N/f4Fn8JL+keFOUxOuZf/qtYY2GOZlXL4h/MZT9HI+gjKuBI
4lF9c6HRmIywkFjxyAIP60ROgJ4vw5k2Z+I+paZ/De/xbVj5G3VbONZGdkLyN7WlkH1LX4XIBp54
jWvH21F9yoWd+QUavCW6K+w8rHeba5zPR06BgkNw5nPig8CBuwb9ktqgcEa41yNh3Ea4TMNtVDF1
Y+R8btsz08oIPWJ+E9yv6asibgKxnYv1N55qM4dnYX6BOBA1hOVrQ0BvOjOEj7w/+DuQ7XVIWmq4
SfvroG0r825UNoN12stozi/YoEcSICLJQ8qzdDPEm17dyZrTEThcc70WCM7SA8a+tqM/DhfnkcNC
8Gal+CypJ004K4wSB048QtBXhboKFZ90EuSgmz6ecukn4Qb4TrU6/JMHVMpkUWFQpJjMaOT/sluW
fpdt//b9PxtU4oBF+lNazR+ioImH8LNBlfDUsMdm3vUvhs+vBtX6Q6EFxY7Kz6V7nHbZPxtUJN0G
IV34cPCCYjH9W0nB/LTf+tPppSOwIr8LlZVEK/zv/WmCr7KtEOnAiDHnui5gKMzWcvYZmoTRKipj
ezrBVl8M055GUrBZByRVh9I9tbDL+NquJlIwVj/8Gl53gcVPMhJiKevltGLpEltOxK+A/ZQ16nYy
dJM7c+Hr6p6woFlhYDpLAgSL7TbmqVv1iR2mRA8Tht0ri6Bk6ZJvcw+yUOzBX2moFhLSgOt+lUxA
ekTWupvdPPZOmWItDcJtfHc9Uk+n1lugM1O2LLYzWlCsYySWfuvbZV9jBpSVQ1uPi0R+ESwjoCas
3o2MgTGm0o1v0tmqxaVEZQzS4E1sPyWrXVnEwRRA/iq3WbrMryqkwuQgpK68NnCfJli0CSfPcfz0
HsbzeJypSbOI06eJPWTyNJWa59LY47hfVL0Iu161jlahkCEJLtfElJnqdhQlbBcj9er65smDsJL1
b4nOuQN8npH+QCglLnHycwILpSkFsCJiccWHQ35NwEP2I2kJIM06xmAaYcLVQmrQ4FeK+IzHs5tG
9Lrw7pdDORc17yMtx/exsEInUP2tJ45M6xMo9GVnXbNAa+mSg5mYuMtUqFobUHDA1lVYV255U3VO
kxF5vgy+pTLJooLAFJkI1+ny4cbHDDmVjC7WSz+HaHSMMntLc2hBvpsAO3ionWP1CFzYLrZ1ua3A
wOYs5azEW6l1tgBPu0lHIjdEYmEmuCTbuCTf+IZLxFW+9JQpMaN8zWiYyWdiJaTN446jFBnUmDMG
ULEyid67nJKA0c8GgUFj/+VmTwbnvc4CMhSGg4Kgq0zCW06KsnIsE2MO/cBRMxIhhC0o4rmYCbuW
RWZBd0ciJMX2syE0T03NI9soV2kgwMNMn00mrBL5bQ2R8FFR0ph7O5BVTqTk65ptrxmk6zCubn5l
PYJu3I6670iJPhPyYhmY9BtouBPz1egljiM679CiL30xcnRsJQefzxsrmYRUIV5vtVWt7kXjf7g7
s+bGzTNK/5WpuYcL+zI1MxcECHAnRVLrDUpLC/u+49fPAyc9jttVSeXW5aRip62WmhI/vN95z3lO
/RWVoSPMdKdGYCUp4vobH9ychCI5Fg0jpyWR4v+3yiIQHP6FP20W/vrxPw9ukR0BpiBORBVB8HfT
wx8Ht4jayO5Alv/p/PkpLLI9MDWWDgpgACw7f25457dbKLT6P21G/81iQftrw/vvXzlUdCrmDH7X
XxYLVt7FsyRo/mZCIsLE+txNMMrBq2/0ySII1lsU7Mr7onoPrNAdcTvibXdkbnXywLasp/kNOGWP
r1RBwrGyr4SUWSiKjlFdTJ9dsq8dAphfWYDXf252svUoG+OaherZAm1rWY6SPzT5u9DP3tigUime
2oIzxNhTi/KuHViYkrpPJpBvprUyWUgmPc3gylPfjY7ExTQAitPQ9y3HGf07hNxV45CaBk5pgFa4
W9UI431CdV03cuvHvGQSPR+bW9XR4ZGHZyEVnKjyCa/bOi02BidHimIgme+tDuyrw0mPFzvV6k0A
Rb0em0NpSUhCQLwAKMoK1ErzprefBbe2FvRqh/jZwO+hJaAIufjzaStgLWmx0QGApdq40eevlPQH
htLQ750Mh6pQje8hlVtymLyOSnuccbxmUXuYMwRF/7Eh1BOjgPSAb31tfm8t7nRq6KXadBN4WsmT
dTHr1q5bWmTz7klcGn5C+sIC5TAn+jrECT/iM5z68OSbjJIB1zH2loWQb2CWvGfJxG7dMLdjaGLZ
qK7syNZFwzAY0PkaxC9jzHFa8gJ1vZfPROex7J4UGuxWVSNx2LZegLlEFCpHne9ACZ6yeoaJGsGL
FBIaFyg3qfxbL8Z7INzfRkSljjWt+xDhr3PDkt+mwGEa9DfJr7Yj+BK9lryhfRIiDRfB1aL0x7AS
rzePgnnXcqp/jQxTyQfeCyeSTSfTpVVrfuEVAE46CTbLaRrq9ZeKiwdClqBF58wqnAQxSW7Uc49K
Zr1LrHdRacLErtTPZkTYrtn0xwuHtvA0o9qneFy3eWtiymcrHuir0l8cq928qycwhP2Tr4A7BfKX
8o81EkG/eEry53gmsm8FwGSRq7r8S8O2ACbVlmmgGaj9bUmUdex5O/bZpl2VH0lQQIQYADTtfwfj
owZ3XwLhda50EWtxVeKulwQvcfvcQlomdOqUqvVsxFDdEY3M7rVWABTN0bayjAt5j4+kyq/loNlB
YDyE/UevTs/58DkbwzHV3FoHgT8q892oP+SCYQivChegYzEtzfPWOWFA0tp3LcrAkEPTCVNE0gKE
Ib4aXNx+J7oVVu06qMj7lJ+j8jrI3SZQP+YAhYPCohXm5/VA6QBBVc0ZLXu2WqBvo4r9B50OKAde
D9VMb0Ttdn6tXqO5vkKbp4XYfy/G8Jxk+kmrb1IiOFKen5Qx21jxeK9VUESwjHwBC4y/L0oLA5W2
DiF21PoEGRAUQNPhVuGiYib+XaPFHcjyRa37+wBerx6aQx1a4KTTK/x1d4EdTao9Y44SfXNTZKMn
lcVX1Ji2NpuOPuU2B9CDLJoDzvZ7j3bNCy9sxiBIVgpNPu08QY/Iv1tVRHJ+0cJorzXSU6n4+6Y1
n4pwXvcmGVzqtlxF2nVQAlsBuUMbHybqGO1Gxek8io1nhIjsLciqNojPMY2ZNi6JVY0aWaBMZCPH
2jB+8g65lgvUAbkhzjgEYn7dalwuiUSkkHcUfVsj9LIrdgQz8lKs5iASF2GU1Sou9l3ch4eSGLtt
EHLTivJWmhxwVWOcrCTaCsZ8Bslx9gN49mG9rTQBRaPlqiiKhKZFgnex8iPTFKxNfNcMUI0WHH1A
Ade+VTBpWmwgwmSrYtpcBX64K+XhYMHc07vKjSOLhiqBtzXWCG2iNFy++4PPiUokvAD9jOVrTvvt
SHulGFmOzjral+tn/GxPSi9gXLE6TyDaRRCIuaURvH6IaKVERjH7jVn2bszJW5vtWSjE6XUyiCSE
KNRa2tOZqXAyMcjKjTtBDqas8XmYdaeYgi3dUF5iUUCVWmH36asKt+bSrfP52rDMVs17j1e+xVSN
E5zuUxFSznPHuG75Ayf5tLbqe5RkW30mSCFVDy0/FtEgfCUpu7LgSssQ2hIU5xHHOozcSXnHbeiY
Yfagk+mL6McgSLVq89McZ57Gc1SoqnMckwAd6enJJV6w5DHhxZ0bRlsRTtxUrMWoIQqKLT0NjyGM
mGm4FJPh6CjxGo+TtG2vJglXMUaxTIFX13x/El4fGgparjO5wrohNFat2qzqlE5hLDr+eDSUeWcC
2pgLHhEV9G7glXkoObnhGVLEdjs3QWsRGav4dmHHoWXN765p13yZJ5VH1FiSdg/0RHX+xpMk5hTy
1ZaMy5rK3f/UiSMu3I0/TZJ//fifk6SEUZxKBJwoVA+CiuIK/sckiSmELhpcKP/oy/lDAjDBaqho
B2SzNea7xTnyUwIwf0M2wJauAwaWwFP9V6ZbDOt/kQCWP7rIZ8F2DLPqF4N5NPaC2NVispW6HMda
Kjqtwh6LepyizraJWgI3Q2xlSYPi2h05nH/UAvdp7jYsWphB2O7iqihYXeJatIBpQFiLEprTtPXY
cATXbeOm4XSrp8iTxJpckOWqOuG2Ij4uUKGyDcH5PQvz4BSgWlMRGkW7NtWSJIq4kXtMHDxMWxAy
1SgzF34XkXXJcJfGHOc+kSVcY7x/5DVewrURDOcZTqLYYXNrP7PupCJUh7CARL1sbEurnmoksEka
6PjW0DgwEubCSjGZQmX11FTTOWzBtQXTRpLrlSElZ0viFKL2vu3kW67KLdArJj6QS9QumOiprUTN
vaUhiJsPiTgf8rzDtcqWV6d1Nqk4MQV6CxNPnVAyR0AMVaIfagQWw0IkTDgSpBcV7ZwtomWY33XT
X2nWcgyGoq4t7F6XqAmOa5CxKddU6nHK3G3Y0KudsR6lco00sKsyfx0t7FbQyAx9cZx7xTx5s3nF
hyjgsB8+uJvuyoCyS7p8UmN4qGbxSURy2EJhJRx+boLekVvXItBbEx2jGAgDDiinlRQRnOldUFh2
0dNQ0KdB8qYUsXkyhKLYlI2BooCbtKUqqJJ3JntMn9UZ5cDoIotHhmw5jWGDFTsK+ew+pjsuQawU
41vbwuzXXgcqMTNAZqQmbZqBGUSq4mzMy9QJsqTcYrbkbt370AElRuVUjHg8gUKqMRNRetPJXO1b
eFERlCAfxtMYi6umfl8gYUpjfddShsQwl19+B809N9w0VkjPVRdF/5JrkfjvWysQ9wKzCeezTlRs
qBbQfMa64CK2rO4rGJ2IF0yGNvPRysd1aE4Kig1+8vwekSK1JN43ebXBtBjEgZMy7+mD5QQTeruf
rHV4XSNAxCJ47JrG0/38qpm3vGk3sTxuR7X1Gqyt3RzaI08xIbwZrO5LJvbER1Mr6Bmg4yHCVjpQ
36zNwmMc/xB4Gltieo/hlIURIkkhbHyBJU0zr6Ke1WJYkGg9dqhFamWuylR/0/yTqbxrlO2Fk7hJ
LRHYS7TVohcde3Mz86BWeWTVqol9u8UbJkOhH9j1AsTSCvEzyWUKBEaSeUSOW7yqauTIUrId/P6K
B+9cVHO70odtRSa6FjLPnM19ZySHriJQR+foqxH0d5PPUNYfedxgLCeBlwv0HWWsB7KvWj/7NJCr
sblSGmNTRdQRLzucBhAVrDZgPqtAwLApzZ6eWEy5LbcJwxGbSVhDLKMepec5fFJSvlXs9g0MZhYi
jmWxTqtfC+CYozF68cQ3mA1eJ/q3kTagqcXnwOq4SjD2B+SNjeBkWM+DFB7i0TrLebmhjI9KR/Zt
33WykAUaNu+PZt9+m5H2tHCylEzwlGHaRUa/VUJaJMxGos2YGLfpg94JY5okp8IppItOFE1SfTeQ
NNCOlq23o5f07FyA/QwDg2dloUwCO+vtQVLx2ElbOvUE4Turp7Xe8u1vLJjPsWzYymzejPw5K0x8
7z8i3PFaITtFG661WLyU86s4xZiDoqdgUvkmN3yF+TrQfFfTlshPsDLrzJnTkfqOr2Vu1SPGf2nG
9SP4+HgPxtzfOkn9FtFCRUvyJKV+8Bc3TxE+B2q91bKlVPWlaBSuwnkYO0nfnnShcTV2JW2Oo48u
k5ght6/StaIN7FLo8sOgFFJKJQ4Aw3X/WYXV6qv4Bq0KjDwYpMTXCe6XF0UhuopcK9AfGXXi60LH
jhgbI/GTEO5xIPREayHz8k2r5Z1UohZm5BlY9cV64yiqdJ4D7ogk77AXr8m+uMIgQVl7No1XaYgc
NUdF7epDz4zdTU8z4OJVU3Gp4VVIFZ8k6bhWdOz0Yeq0vGAMeltlJgaJqmjJqK/1uB7JufeR9R6T
tZoklmtf8/Q+QkL11XajRuFVi5f3pHzUEmNtpszf1k1B0Ja4AaTxFSzBRlVe2/TUU1ydxPAdrOTF
mhu3JsU+U1tSFM++bB7HEbR9VrlN6ob9ZwDPqT5bEEkbrf5bD21E4ggywZ75Pc/07+U/XV2Mfn8e
2v7y8f8c2iitppFagv+p/0xz/xza+CU+HelwFfvgP2DV/99YSFKKGY9u4n+moRj1fg5tS1JKwQKJ
6xBajyH+V02GOIf/MrTxpfP1idBJcRj+mgoUtVnX21APtzOYwrzLoc6O00uM0WSiQJkWZiPCFFOl
x1JX9rIP8qO4L6TNGuiLJVAxM4XYMwosf2NBzQoZKWoAuDLaVUBbj2l80DT8Y0KdaBnHZExz6sQV
hgsy3cGfDA13Y4nKCjrv1sHNGKLMTHVLPfBaTF6xdg+j4BqX3FnqfFg3VkY2u3cE0rwDuWx9mty0
ji+DKd/HUtgSzcRJ9fu7G/eIorChLhVK2bLnEmio0FGzl0rJLjBlt4yV6+h3F7Vww6hyRV+9RWOw
7vDQjVVxCGbhiWg5dSzTxiwGd+JGPTYaTGO2GZGqsCglV0zdUlBUb0ih3Mn1fluK2YbIht34gscm
aV1VKtocVn7eixRB91bqVHLjCUP5mnG7LVN8QyXnTrQ8l8P8g96DyDHMadyIlCRJzewVZbHVxfqU
c7tMmbfUyXRiXqHU+BbwtjFebkeMJqoWleyVaLEing9nha7cjJFO2A+iecjTlxIa21gOLnmOgMSn
9RCbu2rejJkAlghynASwTap5NGf9RVJUr46jt1jENdEUEDoIljGFiD69TWFymYKDOHcc2mZ05raM
NynDC4L6+j3rbOulmWpYNtqmb13CTL0CXUTC5RzvAuMQQ/sQafUISHgCCaVIOvTtnMckVNmvBFT1
KtSGi6ZjLqTfUkQdbUVhF4rN4xy1ayOqN6WWgnQK81MZptq2a3tXkoJrYFiezKkolHg9TB7YLbhR
EZ1X0n7XaCgApsGxxK42pbA+Y7vs2fS3JZsdAJ5jQPFCuZaa5NSW43nGYGDQ/6Rij9JIV2mjsu41
/RCV7JlmaQtLBdmpdM2uXCtsKrlBHKQ0cpe2i0o9jLpss8pb57HyFDblD0tGIkkn4nPFuI1aXHsh
QitKM7SlQ4T6MgTN1ao/g2x6aRvlJFR4M/Qs3wdx9Ji2tS2riI1ZygUG/l6XXxIxPka9/A7r2Vat
dN2k5O16geWhxQYxGr3JJA1jtJcc97kqZRulrPdyzNtpIaQK06pUC3RE+Zha5XtQI/Bb0ApzeSfX
u7TBnyPReDgKDyaNIXVekJ180tuAtSSmGSzssf+diYKj8BIPeXsce2TCICaAhv9vCmrWVGjvZuX6
1bjg34j6TlcV5/6gvZTwDEoldM3KoIwrvgq9sqNI9RYkGex2ay3Ds/InbdfV/YuhN9faIHgjhc8J
w3AHcLeoO1wu+sqcNAyvgzPVPKezao1Gu1rGAX6AuKEVl9HSjpNBwUMcOTrl6DXCYyaTOoqLUzmK
f+dFF4kUFj0su5b0u6X/hyedbHCJ/+VJ9+vH/+uTThJ1nkv4Gv7UrLg86RZN5J/WhcWF8HPRZf0m
mvDwibjjYVg6hv540AFIMWgqAgZKAwwrsP9KnWA39tcHHV85n4Zgvoor4pdF19RJQYaijYEeVXfs
WMcm7aPacxNqJX1fDICYQy08RJb8VC3e+p6zZ0BCo+1gKMptJhdkQ4VLoILn75q9X2RLQ3t79GP1
YW7Ukw4nvsOw09RsosXpNnMlkWjFGVAw4gjASjc9yk3gZINv69JZx4M8ThPdDlWyqQESRUKOF2uk
4JZaFH92M9Hapib7NgruIbV1sL90gRqwnrwwTitpBuA0PcJl8sqMipxuae3zeYZLfXAwIp17Kmmh
jpxNOdL+Q01O3voboHqP5A+J9BpJRSySvEAd0/pY70efQi5SP7HmLrG3TOPy1uPEFhAXYqJ76CUc
M1DEnUm6dCGXHM7hFNFiELWtFJTYjo4CdyA94E7Umq6CCCN3Ha7gi8XSvVBwhvMn54hZemmN6U7O
1TF082LwuhkoPSWoYZ/2lazhqq6qa67KiPoZbYr6Jk6CTYADgDo+I6Wkwn8GqHee5vihzPzjTDon
07FfLE0ZvXUPAt8ti5dQBRIwIqGmMC8KZdeH7S4wlP0IpQ+xPjiosG4qJdoFLOLgvAHezKWUrgUR
TIhZD7eOIKUm3mZdBClgEPQDZWXgGcaiEZZ0NVTTOum/xPE74tschW8jVUgNlUgl1UgWt6BCfwwo
TBKtDT937NzWOidRQMnc0q0kCNmrEH8pS+eSupQvlQhcInVMcfUa9zeIO34Z2aXYPCVLcxNP6Gsz
AOP6Oyur0JLI2kmaBb6fM+zf7+iRSX89uv7y8T+VVfk3CmoUhu2l7WU5vP5QVuXfVPRMysYZyJf4
HwfUz7PL/G05uAgjqdrviuyflVWmfpXcH7v635vT/u///hz/V/CjAPs2BUXe/PLP/yPvskuB0Nn8
n/+JXMuX/kv8b/naMXiRQkSyxaz1J3cVv5QnzRiVW3F+i+LnBn+7tmTXiIAMjwR/ircB+FzngA+y
k3XuJmvYiV7ukAJYsUy1FceVHJq81ppLLGFXnKZ1fPEBWTqu6YX+KpLYC66xZZoY6VmiILTYIowl
eyovRySX5MRxeWoP6k5yj5IL88mWwXuYu4UBsvyXJRr/BcnBZ+i39VdW2wLGrOt8WH6lWhXX6lSd
xsN4SC/l3dz1h/gSX5JrdA0v2Sm9Zyemg2126p60l+ha8KkUPku97Q/smTnUZIorbMrCkquKfRYS
/7ziP/y9xtJ9nxzr5/a5/tAvJpg+jz4A+6O9kJbmBYnd2MGzuK43nAobuhW302W6SCfxwhB/CY7B
0bjql+jRuLZ765QcV+0zxsp9uyfI4pFDcAk4bPVt4vHX0dz628ILz/4le+yfsTrv+725DY7qpdyz
h72rX/GHclKuykk75XvzoN5FIgH1pt5YaxScbflREycIfqiv6kW78nd82ujROs37Hk6fW+gP8rV4
VoIvqhD3o3SbOohXooeHSGu9UpJOKLfFelL6XY3PrYfScrCys2j7O1Lzmbie1vKOvtnvZKW+0VLW
X7QDtbkrhq+ThpRBXe6wmk4+q+jHZG+YKxD5iX/w513feNMRaIT8qC75fdzRhG22w9Widpu1vz1v
MRvxjWhvqGkra4VV+pPn2+pjXi1/BVCYEM3smAWmjAGMgnS4yF28Cy0Kc42vpSF3XCrOFFTbFd2i
CblQ80zwngYYDSVjrd30tUHKoLAHc1VpR22lrULEVSd4AhV9pL4r4McQRVmCS0/+Bbf3Wqiha9j6
W/2y3DeBe37z76jiA/MzjgR25/pRu/FLiLRtsI5r7mZ2fBDoaX/iF5NvVnMCpglrhduFtVe4bV3t
xm8xIMEfsdot7v7gSfaG3eKPniabXxBJvdEigHsQSzf1nSOQJ5ingsDtNXGiNSjsXXVkuRokzrwX
derCSbc4XGZxz3yMGGlWaMCSuOrKQ0KHfPkehRuxPc97ok+nK+B/aOT+PQc5Kj0K4NNOvtu96neW
mQNi3Qf/F7gQzLrDJSamvpS/rnx3vJIGkm/Cj+ZVvl+og9XW7S7LbXbF3KXmq36oPuV7uwuflWal
vBmWzf+KN3adA+7LyZYTF8KIgRL4QOwKn3v8LZ4TbrqEnICCfqffva2ugi0RGNaBWOLDFTDNOzzs
NfJp+C388Ftbemg+EUtF0BAQOyebOiUsc7x5/TV/I36q3DRe/Jvw1n7rN+w8rvxZPunc2L+rZocg
ZXhW/4jZPjO9IcB+v0qRDTok8VJ8SGMib4Cy8NjIrac8WKoL0jOsbAXYSM0bqPiSv2jjWicPSNuP
ul3ecyd1CKFJz4oPr4h7fVqcxioBAbsue15FDPCScM9Z3WTnxs02kbGqHXwcTutUlSvAu3yKv9Rv
gJWluTmK+VpfFscV7yVM1N8DSqFwbHB59+yuNiTrMC0mDdusxNEOUnMwJlu9qWdKoMzDj5GGViWw
m5u8Sdxb+CD2rkFeIF0yveAk13P/OCahXevvaQn38TkId2awS2uyccnDRIrhrhx5wwtHJgAgj91n
dCg3HQLIsMI42Ew7LFM1+7WOOWRHN609r0OOE2d+lJ8XlZFCJwznWeyykueGZGvOEmj5yJ6tC1zM
jHyk7nvxOnKeOpu5l+3XCtipcUjOUo4yi2P8XWgOA/jSYhUcQDHZ2fCeXS23PAvPAuHwaNc9MgyW
z+Y9EgDl2qEJA8bRIGvg7AfGyvei2UkIneMakAfcJq+2HFU/6IjXxgm8gwSytH5buCLh20AeZfZI
EA2ChHAssOfu+dNJax/2HUQPnEwERx4Vjeui6PDjHkKtkt2hd5Nhpzvc8ECqJpIrJUc1R7hIOP9D
9UzCKzwbSMkpawHfIXaIXQt/67p4wBxZZafcAfFumTxM4d1vZWEDbc5f0MjbJvZSYa9u+w84PR7U
4pW+Cp94/wfsgxKX3hvqzArz/dk6Alf3LM90y+x0AFSq0dQGQ5UFE3BWfs5bj3eUflYoIuYZvlpM
L15vG2trvfz4Bm/a7Iwf5ewgDWnqkdSd/CpfgKcS1azoFtbPZe5l9+SCLLKvqcAJuTav6N6ws3pr
qK71puOQIzqikAjBGyzxrZiPLd3SnN8cbTR0XMVXAjRfg+W9i0RSopf5UcIAioCUrMOHWb/02nP7
riiv/bo5cO9og4MCr37eylJDTQF1w4RruGPYg7VKDuJZNM8leLDn+GF4JrBjtA5Z3tf8R3Trf/SB
PT8KRHgfhm2cs8G0m3v1gnBRP822+FLwENutOubrVXJsn4uj9ByRV+U1aHAks7KkrIZknargmVrp
XzyQj/598KSrcBm2hQPfY0ODNa3SmTNxnjhMMvSgZbfYolNk84Cd8O10KAjsi05xCYKLwRvkHB5q
XpzktRVnN/LXMRN4ZV2I0bhE4mhbOCl2Xn4nl4bMxjffIr53LUPHe3AJvnTag37PohEvNuVVfYqv
2R3UofhiPIA9EVDWP6kp5dy1nuboBABG7FyJu9USvvBqlWJRMlnGqiBseIntl/4FdLeOhuQvjbNW
B4hl1Wo2HwetIPRWPeboVUlKjayV/2LyqbMdRou1tsujJ2qNjGUB/DRnV83/yqu3KTlmylbZ8vEs
iNba1/iq3eVr9KFskUblATDgYjY8WjesMiZPM/Tb70ClU8h0ahpJ4UBptsLTYmMdhEONmw3c4Ad3
5JyqbZY30uTDwvn0T+zzkP9AOBGaIdvmV16J3Vx/o/pUrvHvOzqot3gTU//c7vKw2ciYeTjHLpXd
X/hkmerByXS5Yd4Mdd3wIKofa961K5bz/bXZ1u/zmlje6LTX6NVgITe77OGTr5aQ1WH8zuic5qq5
ipyHW7jaUdAt3LmaKbldfMzDCo+aaI/DkpISVTDLm7DATUDt+vLaUi8aPUtfqbCi22Gw6RFNnr++
QpZSK303u7Mr7jCmPhi3cCt6kwf4eXGA8xY9CK7/ZtzoUVxTpgMJrH1Bzy4PIIRq6Hh+ZItrxVU1
l43osNa9SHOTyh5IY290D7Coa+JLtKtn+hozmD8/Wje6Vt9icwhIyzHD76UvJpII76SbSA99avuP
nHrzBfVa2HR74BmV8i5AMbVNhsCBS+wTIOfS7tYM2AJTWA2Pb98cq7fuwX/yWWNxS/fGPYdJ9lh5
xgdGsBF8l7KiouPceIPHiB6Wq3bLvQJu5DfhcaYoibpckEr1oVRsy9jyR8z7VbnFGrhjiiQfwIqc
pnttr/EGfMC/wYMHon5EvhpD2kt7m3DL3sKzrDrBQ30jdt7euDJrnB2PweRla8nxvXSLN3R0GWfB
OG/9b4tlMY+oV37/nv4KYPxf1YlpzcECsp2MLbNHZJtO9CM4ImivJqdjQet1bmTTQraZtOfumO0M
V3PDLyLcNEhKbgOUgPINzdWoyvhib5oRbquEdTufatSfBbNpslRXqlUEZ/tZIivGAzD3WEXGmPtW
4dG8Eo2lumKQ1zJJVBRe88HEOyDY3yRV58fhZj01X8lr8SXRTPuG8shPqFiQp/Is7iHP7Wtl3Opu
N2CxZG1uix94NgJAAj+QxDtC29xM+k10o8YJgMsejvlm6DFP21W76U/Wk+yvCG4IZzXhxNrR+csb
geMA76IbTjSKEUJ3LFypk77TIuWGcDoVRB6akpvSRZjEtTS08t9Z7MQrBeLTktn70Pn3nwCIuP9/
UQz++vE/FQPxN2xOuKAN0VqyU/8ax4IXoiIMIFCYxj9Qhj8VgwXoSY+RKoqL/AoP64+1Hr8kSjru
LhPJVYHW+F/FsVgU/ioY/P6lE2TAjkUgaxFL/jWOFddWauRmUWxntVc3rfTOz5BSjpgsGPMp9pGb
zM0zfzMyd/dZ57URUM3OPHf6tJIL7Srr+Yb9sq1DTfaHFtPzCLUOC0/2gvMWv6TTSO1G1p9Dno5V
jBlnqngSwWkeAzJZ7KADA2druVblG/8XOHKe6hE5LLAfQPqjbMD/wfu7NJxsNB2z114CiZQP5MHW
Kvc6l8he2EOit0tp147Vht6ABTpXlsm7AZ+65Pi1eigURBmVbDhLIlswaGErfRxYUZLhxB05wosY
pJaAkPChtp819D9L8xQz3eep8TQY/WNbqXdVnY4N5MCOY7msXRn6Qlsb3qTi+bXEx3my3DnInVJR
D6rAH7yrOwiJjUv76tGf72IPP9Ic1tUQuVIh8Lro9yAD1iH28gFIdC3bIXR/Q+/TezEYe9X8aPSc
FQeZVSXbiVp1CUEm+wazliHaAO8vpTY8Z9nkkSmDgBbve24Ivb6or+qmM/x1K+pPucqZ1ltuES75
LUHGTA8nxC9/yMnEtC1KcEASeHWfsTw9Mk8fsrraBpLlAEyi4091dam84WkXyCCU6KKdV3MoFRJ2
IstfAE3l45h/FBrjQyYda4nRw4ecaMohEyfLIOGpEkkds6WzOuHNivWDNAs8WUbmAZMI7lCrBzIC
FCbTiFSfaqKtDZb1QRhOAooymyRusgNY6jaVvCRh+2ZKR4EH9thQvDAntk8bgQTgatJwttPrK0Q0
TiEFNCp0iybkx2S8iUq2EmoeBnUKYJN5AEbOSxZoTfS31kmXxNCCIwOTZJIj+vc6qan+Bfv6l4//
49QjHLWomoZKuFUETf/TzGBKC8AV9zP7GvRO2K//qpNSHsRXJKNe/rnYTTF+w/OI9cDQ5N+Nq/9d
X7exyKB/Zt0vXzpfm2osjeLmL8Vu6RxkZU8bxHaMcDNFd9xWNsGsR1V9tZLu2JG/8MH90ZG7BDiK
jlVoU+8KIbPJrHhzjno5om3VEQwOwoqKVDPp4e/qhr01vfTzRR5+9DNAzkJm2KNkLA3QBMxRcnOB
n3u53YigBMeOxFHNhRpTkq5oOzXlc+Uz6RMgEyMHG1h2HJuOqD2U4bjXo2xvUK01Em4Y5RNd0atJ
9Z9on/H8VNpbZu3FOYnPmDd6rkxnHVrgWEF76INLhuYUVP02KduLJn+OvI90heVqpnQ0t/g0Tewj
q1iVVoZjjO7JiJIZYMnSUK7z8GOgUdRXhLVUvJhy6RRFc2yIQkhUVKgBmd2G8mc98kxl3+kcpLTh
sF/tUDTS2PAiv05OsZ+dTMiImB+NVdNkWzM9WVb7oAHhKNr8pvaFzo5aFO5hpr1oWXqhf2YLU/bY
QBQdytADuXvKAmFTtjyZFPEqyMGjQMhHtLpdOxubXEL5SmSWQ+I8XONEPOW96mSGtqV1lQnPTy5B
pHp5Ld6Bm7tNOD75VkMvmyI6UZZ+SrP8FMP+mSSWXaZmUngDTKnb1woypYmLLUlPI4qa3733VN6k
SrXPRSbd7tXKmyMV9ARY+2LdUDyriDsZUkkU29GStIlaTy2/rCx0SP85HRgkuaXUTBYPbQpFZACN
xKlYlNzH+7Fzqc3GdaU8WrECG8l4bS1uO6U67AQfO2c6o2ww7E3aWmgvUU/SeCA/MqtvAspqTVJh
Lhy9HJ5oDr/4LLDqcULiV36kDKsil0YT7wnKoOGKipuKj/IEcZtTefYMCwuqyFA5ykdBZzSUmuqc
DwbFOZ2j9CUevtIemLjbklCtRChGArodWfeiF26tr3JRXZ6KCu4eSqsEmswZe/Z0rQAg0FYtqD2F
B00l51szJsdD1RQ+j6giWRQUu9ziUVv9kPxxG2qam+Ziwx0ocivVP5OoO5IF2WAAXo1Wf4x75ZTJ
sBYS5VtqaPNWSUpFr3GOPQ0CNOaeBbMxnPNQ2wDNtwPewmX+/7g7r+bG7Txrf6GFCzncEgSYsyRK
ukEpIueMT78PerbXod/ylt9Le3rK4/awRZHUP5zfOc/5ymq4wsReB0hlWYhhskxRBmN92rYp1a6j
txu64KobCOOYQCpPv0jUMPG1p1JbZCb2ibiwriVtYXTgxDSLG4SBFOYIip8DxsmgoGjBPau68+jV
wP979V2QBe7TcvqRVJm4HBrp3stvbSQhou2spAVZ+NLE7aYOnIRjl5hv4wm/KbEoQyFRqZOoKkvQ
G+g3LScarXL9ntIfumAsRC9TWlry6EbRt+dlG32AEKWMG0v6kOn5qqJDlZyM7Gkq3qKsWnbJvZM/
WX6fI5/Gs6BY01hUit2HNeMcyN6gY4jZcgxUR9XTI59whgDU0gc17iCs2WpGuDqHiCtAAzbbfeWR
96GIQtQUR4l4r1hAS1iGVYy8AYdXHWkWkyoMpSArKFWU1GFpVVQL+Q9RWjxKHf6weFsLD4XpXySU
HH2SZDS//qLVBwqFP/10OhT+uFWFaD/23pqIzaM3WDcri46CrsWgwaLHUBtPQxwffCxk4pSn2yD5
8Epl2AvC5795/qmLMhliYrrUw0gym9/f0A81UWYe+Wfrxi+P/7mvQ5BQ6CfAvAHP0MAl8cd93SA4
wuVJ/59Sg9/3dTZvvgqRZp6Swf/lD/NP4zfMJYROuCCBK+Uw8Jdx59+NP9m/f9nWeeYzUcPk7/qP
4MsfLzOZ37aeJ5nRxvS1bY+ECVN9QJjUfDK4tWx7I03PmPREWN1i5gHgbcHFwUDRH/IW754HZlvW
N4pC9oBD4pgaDxKUobQBWjbkT6HCmJSzgOp5ZB3JolIu5k0zBm2WbiGKtakdRSQ0IVFEsbpNDeNB
nQ6TzByQQaCfwSBnX4TL7eHhmHOgtSxsjZx+WdBzyezeGkHlVCCBVK9YG1rpVvCFWisn+MnPKQua
TeensSBPvPdBOJdB58xPpPANspm1kwIVyqeXlkj1gIupn8Tv+pEwhSMnLU4yRKJe6R8NteLpMQ+l
yX1lstCm+rhWo/KqFfFGj6BAhtlDZmWbGdoMUQFr4bFXfWyNt7pnpibRYgfszYtf6AFHrKW7JUn2
hsoAkYI8XHXrgXHhUKW20ierOsdZUjJKtrY+jLvSpD7dDLdDT1aEo1MF0wcUq610HJQCUqx6gsMc
7A9IdSs70/KCOP+iMA9UwxcG6UuvzG1J/lBNawGRZjNFs2/zU5V5NaPyHmsydTDiTbTibVpCHRNS
+ESXEBO7XHnEcUHOKtIB+jvJ4WE3wTzIy/izbXdhmp19S6W1In+vRr5Uh1fvGGXJumW7l4rsMxbl
jSDRdTFZKLXTm9Ak51GFOlt7BIMY6LTXzpwhtGQps5bbD/h/Tjs0diynOHTaoV17tGebHrVoI9Cz
xHBj2tK8hvsWTY9WChY+AoBSRk6rIlk27XosoHQmncuebRNTd7rJsxvmvLxTbqAZZx9uVI47pdbe
qzBcj1w/rWFLOAGIGJuhNTzO9holtNZK9iHk1kGP+uNMrleKnm5v6o2yD0s7B4H6ZYHwma06WfJB
UfrOo0uyphG4meaCzNi1DPVL87Rlk8o0EcVXLo+z1wXEfaGddRhsRo2WW8oYDEmeS7aEJZ0+nMdu
PEhl68w/fYNhnNXsI6LZN8xwKfGZ/xcv0izQIB2A4LBWofGwlP3NIj1fpf6ySP/6+J+LtPibgv2E
/7AF4IL5c6s27hUSfvxxf7p5Gb9R/YWvW0MAAhGEhe5/beQG5hUeIv5/8Wll8Rd33Y/njXQl8ZfG
4v9nvWnouyn04O6vE4Xcq1eIw1KJGLYKUsVMoZ4nyprfbPpKLheGnFLS1e8bAFlV7Ttj+kbyAwPn
qyXpdlSdtBgU5Lye6+S3y6Y4BSU6NJ/80vAvg/5mVs0lntQPIXvWyIZVhkHFvBU6taD5dk90qwMf
mmek7oepe4kqevraqdaWKgu9mt/yAXOWWYu22r0FskQFTbywjHYbl97zlOSunEUFE/r81CWAOYVg
4zeotHTqGYMOnR7yaD9ASmXS1XuuoL0m7T2DuCvSIG7Sz8VlhXha7HQN4waLa1GYUvXBFBQWduON
WwVjYKl+ZTHDWx9pXQv719KYuH7R7TW9BVVOeIqQvxDus4FqSTXo3WGEyBO1GNqy6J2rTLgQjZF2
x2JY5wUNhKPCZO+kBdJrnoI0S9X1yCVITJF6zGiZdz79D8NjJku4o8tFLiC7hNwRGPGG8a62LJCs
E+u7ORzKNHSSMjv28FCF6aSaNBn2NRQKpqVBqLKhGmh84iZGBctLXC2VeCCV9eM7sfx+EQWBw9K1
CvRmkQyMw5gMDznOcm9TUgDW9w54Au5yOjclRj3peKR0wiMxU1UvPpCPwqhJ6wVOOwMe/NZJtbcs
SJdRBykoRXvyecOpO1nqgfGOXrbzZO3FrIatxvxyAKpg5O2dAgAGVyXEocCWFOgSoXSPm/rmEXNW
yow7kEivL2lGv4ZY5O8bnfwXce4NXwmwN/C2MFtnpsERgGIDe+wwSYRKF5+JEa5CXX0qu74/JrwP
i1QbFqWs3ayES0z7XqrCZHfFuB3H4DEKm49QMRwiXetYfPGpJPCb1EG6vOGlzLl81Nk9UzzJbRt9
53UpIYCw1m7/4tWTm7IFRQzxBocuhVh/u3pqc/jlL0fcXx7/c/WUf+OASl+RaNBAhNuYBepneBqL
Hw/j1++q1h8sfhx9NRITNBNBH4e69jOHg/uPlU4XceT9R+/6B0dcVZn1+D8rV/Mzl+dTNiOLH9Vh
fzzi1pIpC6IwFJtoz2AvfqOt4hkcGZ1aT4CC0dP9XX+FPiE+9ixxX9Et/wLGezUb0r32cI8v2r0c
NmJ2Fi/moQ9sJK38SIGJ3DMvZmxP5ADeS81nXcXIB0oreQ0+e+2OQSm8sFi1hcvKLD5Gz7NLkClV
sla/QSS/iFd/gqcLcgJAsZ1Y9NrYan6uXSLbDp4dxm8fikDT4aZb4gSyQ1IvuBKk/bSPr+1T0670
S/ykv8qoUsZeOksvUXRW1QPT2nxa9u/qtBReZiyu6ehOtYw2EQMuJoDM1vf6xWhpE1iVAH5gmxKO
hp9DNsFYPmPWiNfFJtv4R+1E/qB6F/RNRuBDSdwZeHqgSM8eMTIWGy73wlUeVjj6gHCki7xbW/Ia
9VnuVx656Y0kbj2ZImJbO/DGsPM8JHpCISWbGX9vJix8SA+NaTm5+I2pSsNWYABJWArX7n1iDShc
oqyTADzOFe7Jsl1Z/LMYY8kwb96A88QJpQcpeAylLQ4yE7kv6haCta3aHVDmad+SrdWPNQbq7miU
29jxE2ccbOI/GbrPqh02sfzMqw/6sW+o0R0XSGWLhgyTuEDcP3ATiINNUK8C2x14CcULtjYjPfn1
vsa73LJKLQzR1VrnE0oqBjCRMC0GtPsQJQvPDi7ZgU6od79B9ltoL+IueqX46UV2FQp4k0PKm4F8
b2gW3yR2vmxwyZuH9/SunNudtRnfy9gWj3r0DJg0Co8A6Bw8O71K9eWiIqOkHDqjdYdgrxV37Sop
TDGYDnmqiIO1fRwJCcFt6WYr/FKm5jy6s+F5DrFmtd7yT0ayDIzlfdiqxaWBZsxw+pb1S09fp9N5
7G9AfUqKQIX92GrLSnv2RmkZ7/nXCFsCctUcBJ6wCj6H9bOPY1bn1mGWyyy+AXPTgFIj6JZp5sBw
l5tbcuke43bXfWQk1k1t00xbquUbYOyUK+Lpru35v1K56cWX+NuTnRZeMQagg7xLwm1abOqb2d3x
gOD0CeprajyGMMV5p5TmzcIjJNB3xDysOND0YN4Hn16Xk7qW12zwmB89KAHJEwPnItz2Bj8lV/g8
7ObmItmad4V092hHG/kSf7cp6rVPvNqr19KHatjqwMj92ShcwIRMmy8GpVinHufBgSfZMeFOLuK1
W1kPwj5YaZ+YUAjICQ9EgNt7BLsEUtbEhoeceM8O9T06UKfcvCz/zbsRvS9sGIx36ZFT/q/xsT4P
gf8suPzy+J+7kfgbp3JES4ZakgZ57U+Ci8jvwBD9gfj40xiFjQG+JgINdBFSLH/cixiuMHzBcq7z
5/JE/sFmxOzll81oLryZW2+4UkAJ5dn9aTOKe1mqRjneTJuaK3+eNcu6fu88j6XsmilfanWt893o
EdKT7DCUHF1bZvqhLzDZ0O4OjasDlEyl/bqUWD3wqsJU7myNTofkoo8rt3rpFdhreCfJu+Oe8c/S
XeUWSlp8Kh1ZWfGHtPF6xHUzVc2mwcxJjWuKs7c4gJbULTuOV8kYAUai7sk15QuYi6LcNAGGH+VA
BjLC1D4AVu5oKa4XAcQ5ztOL+B2c2cz2wNw52UW9UeNtY608nXAMq/fO6gFa7Rp62y1uxtVSYmhD
cNJcSNMOToeSup1wYu44BocqSBcVHNCAr3uRzBWbtTetDWMVyYyKaUZHb5bqLT+k/MbUYKA21pRu
gASGSFQ6XryMD909X9F95rjxpbiNB2VfnPVvqBkeuhMe035ZmJsywJFfOxNDnA2ZzSNpfuCperno
D2OwFoCeHnT1JtWCWxautGN4iracs8nLrsgtqOvcvF/H8a7UjrJ+Bn2p4RfVlgD04bPUj9kJr11W
4jwUlLdwK723X4CeuRD1j+Jj8ZK9pNOCKc3QLbztjFt4yE2k5mPbXVGPgWpd8wtfz3dYKrHJyxv5
5rkdeGK2ii2MNTisUJgzR5NfRkrltOx74nVhj4XDltgdNsCKuAyRGhvVAB9n2FDCsFA/Vwg71a7n
xpdTn7CYmmP13uHe9Jb+l6Gu2MWV63CVbyMXF4S7E5tHXM8OBiYYZHbmOfQ2Eq/WtFPtwD/rSebq
wKrKhbSk922Nbx2Dun0dFsMCBQYPEYGcAGIAlj+80ZW2Fa3rwCwhgkoSvhCu987eSCByLZK/Rd3D
mokazzeCGEThQ52sBP3ge3s8x8kLfliqJcNi5wO0aGiPQJVM13TyJbf0KzUBGLxOsrVSlU9sgkVz
bCxqQCIXI/4EemZRYbEYH06SeRUwPGCaS/RwfteUXXnwt92arqRl7coPVNZfvFO/TI7BVWVHsxby
R/etjE5pbixex/psCAuTZ3zTJt6GY8HlmM3ES7D96W9E2/zB9ecKgwMwidBfERSVAL8k81jpJiin
PD114gu4uDh1m0FZSAL0K8zC1To4+sK21L4l8l7M/rijw8lg6DJ8lz4ilkc2e0Xos2w31XRIpkMp
37VyJ9NFEszHl1vJKSgzmOLjix0/onyThRuSA1N166XdFLgN4N3oVgErMxbd98S84jV60nD6L2BV
cZMmHXDgHIbRmBDHtbjP4Q02WD4z4WP4lR7S1fyGdrA4FtYFr+oHxvZI2krJsl7qt+nC1KUzqJR2
o/vA0Eyz5Zfqrg6rlcGD6mXn0Fa+4iX+5CsUlGrgs34o1iak9k8CfJ4b23AhjxaEisVw9ynWgza8
CMzZwrpG7HPHOQlScDtfiP0C76rMYW1tnqGsAgcJbgTfugUmXbtYe7DxmbbAtbz9oNj7CLC8MILL
bFnEVvxMVV422uVz5TkqsyJ6MC7WJXsb3Xgzm9+I2kb6haqRBX7hlcFpwlA+Oa6k8TcVEBGOeS1c
iWq1lIMR93knHipL2CWcI/wWAYCOa7nmvbDOjbQqMmcCwYQlNA3eWsUexEtRYBVPejduVmNxnCfG
lmOsrfqWMiu06EdI8PtxqY6x7SVXSXvGixFF2FBCh9U0Gc4xxsQ5ZblR+zU/jKmypfJGq49wf+Em
1x+xvqKtV/L2qCxW9Jn671F2r66zLhrpGqhOFAomXfm9NQ5hthMoDAi8r6EVt6XkdLRbFlcKGM3h
pjZbeaJUQsw5/sNrNk4iFRHxS5rNysKrooGPk8mWqBth2pYtp8WzER4aulbEtaUd50qihnZOEg+g
mmhRYETJ6ShNDqCbEa1fPfVxSJ9a+a3Q3yXoZz6m7x6s25wHQKYCikqSn0yFZ3x39RsUgQV+CFum
yIgPvUnNgCMZz/RhyCTbtYfEvHv80HctGCdmuQGQYcZ8pTjYTB4hMW5CtqfxmkfPVfHgK7mdcqEY
KT2OM2Qg1CtqNxPtaJj7KrsbtJmEwos+Xf1qJUkuXhnmzllxEOQvMT+PpEDNpUusJaBYIL9RhXTM
DFCtzBTxYR3iEioPTlt7Ko5y/tKVn4G6rcJ1jltcwIsZ0gZV7o3hUQAYjalBi88WiR2anhQY0a7p
qPUxbb7kdIUzf+jXikGAQToY3d7Q3a5AXXqpaKUVuyUOLcnY8bIX8kbJbgPPpdjo/gszRr05YjNt
/s2HTQRUUZslDVDApmb8vfQBMoTj358Om78+/vfDpiyjpRiGqcgiVHrOlD+lD/E3BiqItrom/+df
/nG6p5PMNk2yjRQ988Dfj5tox5qpWyJcR2XuRDT+yXETEvJfj5s/nvosfaBu84VmbeTj7Rpm/hyG
/C8hjQaMfrK5HoTx0ozAUXWzOMiCeknCYFxMcXfuFXI6hjnVC1/l/NGfBEGgclkRavb84k0tZtav
PoRQBDTGLCObNvTZ707JDbsJLC7Qfv0ACO4VGmiz0zPT9SYm3wkNWFW366UOJOlDMJa2GpM6DoVL
1UwbpeqKezEYBCq5u5aick/MgNCKrzeLSrGE1RQw/a9YBvkDZHrQpRU8oo+p6DlcCZAgU2Z4Ip6X
sauhboBxwuuGKzKsqBPr2pNswGetm+zsycVrFXnaUWsIzckiddVKrn/Snsq5WlJk1vaSOItPGoTF
SJHpE2JSaQYYzb8j2TskYDD93slij2NpYwcSaQhJO4se1e4Sp+/Wc7zubRTQpvsvK19VMnQ0GHUm
hu8UQIqufluiB3TtktaRI7N+jhRDwsxSih0+FrpJR76h+1Bc9V6yM46VyvBS4cvrIL/ru7GE+phT
DUV/hvwl+SA1m9ExktA2su8ieWrFs8612xjfjZhdBAimbt4nSuC9tISkkbE216wBQougDRXFkFX6
ulpH4MRdj+ZVafkWQKGPBvhN/bmjZtkqm8TxQMlJYfEetkQHJAsZBxZwXJ19vn2hUjkbcoIwxqWo
C6hexV5j/SyBEZoGhnXBggTRvw2mvlcNeqbiUzj6T2Gn7ptQ37cjlGHejoLDv6SGZ3Wwlp0WXyKi
MIOW7Kzw5hvmMjGimSvxDj51EaacrjmU6hZihmaP1prOgGUG3N4ihicaD6LMKkhz387ys+ngGbnE
wU541gGRpBPZSzFfBwoLsfhYCjIbip6fk2yyPZSGFquPb6Rvtd9j9AHS2eKoDeiSa3D/K1hm+3lr
4yg6eGvFwmCD2zN/Eo3pwQKA0bR0Z86qPMq6AP+ws575OVzozWaqehBn9LqI2ozVdTpcrPNxGq2+
QbOvwm1RF+78cc9Q9Em5OyYKf8/tLvV6QAfiIWMCEDEJMHxSso1JdaX6ENQSRrOpcX2BT4F36pgk
BH1yLJgsWECOpwybnMJ9Sehou9YaHHoPGROJgcnEhGvLYFLRV4JjMbkQW1gNTDJkTV73A5vWqLzy
k+NbXCEaDmDSuBZbmc/NNF9OjORdgPiWRAwaKibqrkE1iSCiBTFPSaZiZXGC4UKnayJXu/F1/k4i
EZZimH9XDEaDXtz6ouYqMFJiPYWPxvGKo0rFH4OtdxlD0Ymzepcy7Ynbu6e9CkifTFjsiImQxGRI
Z0IEbWlB1cEa2/Mm4hNUqCk+AUDkgp+5pmE8e8yahCRe+Mye8uDNYBLFoIfkqgnHBu53lHETNolh
N3HzogZckHt+5FSSkaJHSoH24tApmXlJGAq87LnGGxRX1aXX30rDO8fYpnzmZQVzs2keoPlR56pM
1Dr/FLDi0HSQ430b0rcOg1Jggc+t9v9mkUdRZPY5TRUlSbcsNp+/GdiyGf7ilv3l8T/3Xfk3kfCB
SvIAm+BM+P9935V/w8MD3B5BBy/Pj3/1+8gBrheEA+yr/+Oj/X3iAPJLY7ZMocsPIso/2XaZYPx1
21X4CxadAWlsNvLMI90/bLt+MSFQeIwcAt8CQElgCM5w1uVX4EXhRiLiFNKOiLVl01BAN9QEgwvi
fH4yPvqdQADd2KZiVC1bs6JkooJTQkjOqzCRT8W1sKaNqm4FiZQfrpIiA+nP2i2xTlUCmdVsZfqj
mxEGr+hnLweWmEBei/QpBdhfAZSk3leBrCzTeehxLm6M15xJXZvk57ChlmwUl1kUjk6dEfPxosQO
hHLVQY9VOHanarAGtAcRiYCC7g2w03N3qL8ZOa2mGCZ22s5JMZk/1gzJtiOJ67P8WTV7I0VVGmgV
lZXzqL3EIXKvVC9V6VOcc1Ns+BllaoN2aMBpQmZZSODhQW7bkyouYc9g2om8Rd2XoMfIGBn5VuxM
zKIaOc9Wa26Z5DsFdn9TPoyhwVQxeYkrrqgUQhnY6RU6OMWhcuLwI5KaJ7A5ySKse8DPfv4UFcNj
2KLFEDXS46MwF2v6YrDOOVKxjiUPYTe6mp+/TYX61csIZVJMRnxoCCMMSXzu/FS4tl6TrNOeHUUv
ouzWe4prjMYtbPv232zbUHSiN8iqNNpw+P6/VoH/h9T7y+N/rgISUq/FMfk/zjplNsb/PH2zCtD0
jZQrij9Lh3+uAhSAgJeTsL1x/P7PoPPnMmCQL8Kp93Na+c/EXvmHJ/7Pk0eWFGRjnpmpMiL9i2ce
cEEg4CyLN76ub8Q0dmpTc/JK28XigzJoS0uqb9S+2hFG+JSIdw7mcwo1uG60chAAjZFQ6mhYiqq1
VrPxEbeenXIcNvpgPTuGhrksVTLPgGyd2UnXWtiGwksJKTBDNkoNfLcDD+WPC1Eh0jZ2PQx4waS7
JT9fGpKgQoNAOflXq7Cor1DfIkhEePw2Sl/ivaaxvKsepwoyB1aqnpNE0N4GXXJC3V/20XAxhGgn
+3AaOrjTWWkLUfpk0QPMGXK+uteohj5xWFnu3FTWVhEqcBZZS8g8j3qIjtQSB5eQe5tMdVVxWgiJ
uK0jaYe3fevT8MGh5DplHOPG6hbpJ07si4aYJikXKIEjnnFt27B49sWbGTx5FWZDsLm9T99kBnxT
IohJBlHpSEWBAZzKkMVYWUVtY3fVzaP1NmuYv/YNw79BeB+n6i3CD65ZxbuEouR5403SqLgbLVr4
euvKoRTMXWRJh5bVKDaqu6412qZulMmWx+kVbxzOYm1j9OoLU4ClmkSc/k2+cpGDGp7vSV25xJqw
jXKNSdI6pISg51wilnN5Aufwsr8a2q3Ixm1O9lEsXdVqUKk47sv1XjeJ0U/jsh4HEAceFjlGrGLp
RAwvVerAekgiFpbCwEJLF08BJI2UDtLc8zgoKWtFoMxO9/Fl+rsiL9ygak9NNmwi5WOgOFgUt2Om
wpvUbasdT6UyuQJs8TEA8R2TskjJiw1HZcoOcZCsgozJGSWZlrGrCTKX41OuQYfEjfeiRvgQQWXn
Oq0gU7hIYV17QBx0lTcMT7uY0tmISJ+kdPzW1a3xiSp3xi5OfFfhQ9HW5tpLLPgm4ZOsCiu9y1cW
/IGyJ49WcGOZiHonY+MKYczOmK0N5KxMMFy1aM96lTwKinGbSuJL43SPqE2oxU9f5bNjUnODbZJM
XFMYtqVkhzYJzlrCTIROBDmdOI+P20YcnXxASfE/x9E/TBVJLPlJEgvX8D/BIjhC/2Ig/syaTaNg
vzQY7IbA8HQcm1qKNZNRhtYv/qv2B1FOyjHeeBj7VNfM3EwHuNuKWk+XocLdNgxz4sHlqmx9x2S8
mNTPnf4aw6BRkfcmJV1mrZYt/fmiGkE0pVnEeldlV1ZpimZW9TqIabi1CB9n4ggshekFkEthXJY4
Hf7NB09mi4SfWHh/hKZQRf7u4Mkc7i+Cj/LL43/fcjhd/gxb/WG/kWgD/MsE8ed+Y85nVZ3BokxY
QGJ/+aPag417HgOSJ0MS+mdebunXkgCLRqs5kQtWSxdnAOEfT51alwXkNjlgTk13aSm4LkfxJhTR
A+1lAfOEiNuqPngX4koZY6LxNAH351XEsTICbok7XAmUxwQ4taLauMW+Ti5RtVsyS1Nd2yyhmxg7
mxTVzBFhg9QSd1pUY5p8YXauwol9AHHDiAUIMAzmCYv57dMA8sQzE5wtDuDklVlWhDY556lUdZZQ
iCyRDl1aPGNpMQ068FaDVJCxC/kKMrjwTOf4RlpWsfyTZGxzVIeoeE6ox5witCJisXF4SyEwxShO
LJAqHdVy/11qhOf1q0YFshmvIr8mng8XNSK0nxCTT69c+Pn2WhY8RT1OJq6AMf3oA/g/SbWuEwHZ
XDjXk++ADH0vfaw0KO+CzmhKTnZBp+01JfiqmmFnTdfOqPaDJB7KlrRX+0whz2MowrQKIX1RAyso
X8hidKVjFALWMqbo9F3oqkZ8KMZ1xfMuFWGpjXK0aeoe3KbQEkejCrxDk4oVyk2SXkaio9K0FoiQ
EaAJSNKggVWcjTsMh3PMJidvk0kqAZRDMCMwTPXCJ5SZh7xlviaPFKtKih0kQJssH9anwqTWJMkk
ATlhmBHmULv9yB0xX9a1YLfQ/nSSyyLsCqIwZKFs+KyRzKVE2Jpxyxkfz6VxGwIO5FEVHqw0JjiK
0gGgsB/sMNKeuvQzgW3Vi1xF5GSvC+XdxOYdaRoUosApCWaVJtMRif5ETZ0+ZT06ZrxoQWT0a7iK
OcSH4lyBy/HEaauKD4GPUpCPF2huy1TiXoSRW4fV7hvyIpzOJtNp0x/Q3SvuEt2TDqs+9ECWhJi3
8vxD7St36MEkidhNylizizAkDcTLSSGvEh7KcvVvXjS5THNGNZCMgXX/XxkYztx/XTR/efzvi6Y2
C9oI0P9ro/55Tp8LVmVVN2g10XB3/4UBiGDPdV2h349yFb7ez3M67SqawhNF056TK4b8j67ryiy4
/9UiyPfOE2CdJlYj/+WgrqpFTjmMlWwEPv3lU0paJS++8AoQU+n7R+xmkEPlgLJUIqnZmY6GW/ZR
GE8yhaQ6zC7FK0Dgn8nyHdptCzZE2ItUazGV0YM7wWqMF80bObhjSSAvHRg9m8dIFQ4NIazAHgXR
5fUBlsp8MN7wy6s+tOdD2V1JemvPo7zRqetrnovAQR3gVq4w8O8FR7a4JBenTl62rGXCTekW49MM
CgWQOS069gG4zov8WD8Fk6tQgwGh46Gi3LUGwZG6rX/JM6cuP/l9YTrW8QbM0QcmZBIa9VOI+y/Y
D88yWuAl8k7ZJn9K9sHGfCUVUrAFXLTkhf+Z5kdAAUQZaPZiEmbQTvXUZKcUEp4/rb1oLUgLWKz6
QUVc1tdCayF4UGbHq/YxfudvRmuHygVPu+tty2u4m/bNJjR2wsf4pgAigfhxSsxtI12HcpuYr5JK
e4V/E4t9f2hObAzFubeAqKh7MwFDPvsppXqtmnZCRUiZ3K3kNSlOpDTalCpC25IW4oU6XD1ddyRI
lU38HoH5yqj77rFADrxoCh4LGtSVehkAXsr3VXPSlVPROcFju9av0wvjYPWaiov8HfBNRWJ/bN24
dcdxOb2E782LHNyj4uLRpVo7Sw3t9FFsH6Vm1cjfAQ2rlfaheFsj4VNzyHFaBssclI2MmuGEpmgX
+gxpOvf5sdV3IYtVfjJFxvHcEkzoYOIxLz+bvQVHItt5dKFm5344tYZbwrP1kTMYItNIfQHTBoXN
7VdBs9SdNltLmyWILAf3z8rYPceL5AuT0VlY1466Nbe909vCWnfwEqRMWhfCOXpNLqHr2djft+3W
K95plFnU41Jo15EKgQ4MEzFg8yhA8IYtK1iL5KHbwDzQV/G2t33e/xxkVcd7LxcfI3r1h/WceAfd
wzzhBsNteB6e0XP9I/Emx2js8SJlD9KtT5YdIDysEIjzdksO9mMaycvsgBoa2UPXAkza9BcyCYSz
+CflYUJwqa6N29raQn0tyA6T6f1OzFU6nmgeEdBpx1dd2nJNwFaOuxcYDbGqeaSyw9kjFHyi2BD0
NML9wrG7AcJH40zOQcEzQCWKkHhfAUJKZ2sPJzw4COCG9MfIbpqlfCVWTisZRHu8oTwTVob8lAx3
8aI/Ul2GMfiandu3ye2/BQK83DYhDE1EqT74TCYbY5FUy/CoPGcPk+YAvGs+xS9Y+i3jNHfG7MXD
4gGRnozp4v1dWUeu+SLlW0vk+HPRjupy/BRPwmNRc+3tb1aFwme+Sfxc2xlo/Jt2SHb+oUnwMWD5
t8lcwKFEHp99QS47vrHLX6EaPeZfXb7UUPER2dbWI4TflF4NjlaL1mO6jbwIEmlDj6HxyArJqMQ4
kqtKV8IxfQS8WFAzvRgP/Wr49HR2VHJmWy6t45v4JNOPsUCTjMYbxjZ1dAINnsaS3lHOhSgHROj9
3fQQ78YDIBA336ZbTbCLm/BeXrxnYvaQeqnNYSBGouXHL7G1SVfwi8wgv4TCJiJoFBQ6z79CKGzJ
Ui2XYrdWy4M2rrPUqZwOapr+jGMglGn0xfhFpyHuznND68+69k4EvKq38KWxwTbxHlqBbeD0Hm0M
wankjicZ6KX4yCAJM0IkgOCwd+kdktdlZwKB9x85G/vUJUMXnXAhlcFB1z/7UwysoA3xmIccP3nf
fzAb/Q5r0x7R0rxh1BIObAPf6gdHIPNUPPln9bl7Gp50jE3kV4Yl3gfGe4vqLX+wcKUCVlrMbfP9
0vyYvguQX7w9aLkbyriqNXVAikHhVb1WNHdA8EQjrjekXsLP9CG4Kltp6y+uxbcpuFq6lI7ZmjVy
ad5I+xNYp6WToq3X6Rj2drdVVi2Xgt5JLkwVuxjf1cIUbLqCTvkSZGxBmmgBtmzsdv/N3XstV45d
27ZfBAW8eV1wyzt6viBo4b3H15+GureOtnJH6IReVZVRqkwWKXKZOYfpvXXl3fLA9zsIt9GU6475
nuzS8+QE+9HvT6uT46cAmtnay8uY+vMK0l1FPYg0DstWHXcQ5glPDky3fVoRnn51CefHMOGARumb
fSUCoU0bbmHFq7MrS9jynZoYJnVpE9b8yemdPk1b675KhBRe/6NdfKY+oJsj+TB+V54DAI7guUgH
2Jb6ttubDMwvnbhT9qI3uDzV2rKLUoxGO0s49tUjW6EM0m3uhiEDe6ro0k5+geyYDkMXzsFyH8S+
+s0IKIHD6UHntGdE7M091bfYXpxJG68pCMJ2k3nhPn/qgCGitvrky0Dk2WROKSIzqzVb0u+p3ycO
eEZGJjnsRBChN6SCm/rWbtrTsNXAiy5YE9A2M0hDGYU6fk0dV9ArX9FBDSDYeI19mtfylKoP0wsq
KNUx7KyhqXNbEnlRQuVIkXooED/xsPOZRc9InZtt3rxCsukyR/JBvIQ7jQt6h9ZRKL6b0VET8JGn
4axf6i+ajqX2Ry98LB+rM8mvR8XH38jcLXkuj7yR1BBjqkct1Mf3nkr8uwa1MDpJcB7QOs5wE1a9
mHZTH6z80L6ZR6GxoahnYLpgjoqHrNguljO+NcxslFOk7Vsr2nBCK3b71my/eDmajzIO+R3SKBNn
k91DITia1W26qQ4vfVIYXD7YewKo0VPkPKI2d5ur1WzcZGPbe/u8cv3MzQt/Jb/S+2BPtrp50Tcv
xfqr2Lzx2t60x+g+ufyGPwLwhgU3ZkQj4vkKRTd/TZKtFRz1xi1pUopdtDjkgp3rXdnfwvZQLp8N
WjZpbY8pDFRjw1qe668MnP7QUmD0zvwSg9x5yalo1M2k2zRZKAW7k/rSNE/84rzVF8OfME5UNOD3
Tpc2A8OoAmOX2h605dU8ly8kQxHiFMFunPqT0r8R40p+SWQR3EEteMWmZT5wLJQsaNFIke9iT9RF
6Btkpyh/6ukg4MMqfifOYqIzxPdOftM5C2bta37tjS0QItuEzdIbn4L0Zo3zdlZzB2Z8X14EIH91
RIAUevt7OvhdUR266XPmyQK8UZBjUb4O+/SzJtDYZeHC37ynD+Wn8I0t1tgZ19/MDyqnQPdKz3yI
hYtW+LAyk+q3g/b6XB8tH/igsmc/BgwRx0Sj3IzTsmc80XuqgxUi2WQv2gnTCl4Vr3Z+8GSniS/R
1n/WPvQKgpdxja10S+jPvvQeHxcfo8L8yksaw5xbrCvnFQhnZ76q+trb/NL4mCauzb0cbBOuK6nY
uif4ybnTvJG1/Jf8Gp3Vi/Y+WM6PzpuNd/vwZoEcxR6kLXcGxbEPPxjmao5l6KmNrhGZIHisXYgX
xwEjxhMRYDdi6OTe1/aWT2Fs84X5Fkxfj3fp73SZmDschtHWlDM/dWYvjFRfNAcx83vvLt4rnGpX
KmzDfB4SXNubEkopoxkgMom+H/IHjDQTQ2zL7y1fACeouWmHg9iOlAdVOcbX6B5fY9VWxJ2JhYaj
adhEd7zrDKkl4n/cJuUDtsApme21PX9g+UOLe9Pji/EcDc/KL5dQvWs/a9NrSi9teb055ANtYsR2
PYlDQCdESoiVx2zwIoN3JoSaq+eckaO7dJda/G8eSJIEj8WNfxoG6n/z3/MlsC7ToP6hQPvz8//u
rbEuw3fCnGDI2OLJBvnnDkz8h46ZgWEl9CiVITiDx79nkiy6WIEzHcV8AWTCxIbwd2+NAg1/NX+x
dkNQxmf9B4YHxVhX3f+yA/vrRweBIYuGJOKJ/tehZDCUeRGHlUVCu/GcAdglSDm96qkyeZ1AnHgj
kLgtYgpl42uXXLoBZtGpZ38QESMRxAcDM2kCAI58vsomZmSTYTed41d5dZ+W2FBrBugztlRFHF9W
7qxE5UwE+l7OzbcOG2stW59GTdp1uuBv7WJfWXWnYJsKja3RQGlIthyj0QBBj4SwB1uRjMxniZ0Z
iN8q/UECtKzFJpKgriYpD4mQteb5Dgvm3I6M94JLIm13UQQbVq2vMW5t7rUnq22OJTVjhghJQ4yU
IkqyVnVSFU+AgxEskQzGMWlYjxNSpjJ7jsyJ9J3dmjgyI3cSmnuC+GmWcVHIn5VQVti1TCeIcSUU
hxjJlKHlt3FCCA8R5prlGQKc84DEqkdqlSC5SpBeMWy8qOjhpcU8WsFHo9ZnM6Z5qollVVFuVQTs
pXN0GvArzHK7JzX6QZ2Iuo47+HkGSithV8vdUyU3n303elqyZO6IVizFCagNqG5DbxGQKssB26sC
bETvFmifa1QADeLxVMDUVdL55qj+WKTB2caeQVWJNOmsz586ZnZZAFzxrCi/Jto2C40bUrldnf+a
KN9C+W1BB8cJ0y+fxUQhML2VyHZi+H9zddfa1w4VXZdyx8yHSNjFYLwVlHZym6JquwXo73Rq4QI5
nkkzUiDPa5HpRaOfjT91kjh99DEh5Eu4uoGXuAsCv06lDdWnXUVceD7ChjWrc0taiy4354CuXS3y
bxB7wJBSd1zAX41KvCvGUrVRPcICFpOvrOofk9E0Nk2VfM08HrGceUsPrBezvmTS1pR2HX2MsKqI
hnJQR6wN86ZJMH1EHxGpWQ39mkbbNXcPXUtp0Vfr7dz6ZcpICVVWS7BsbRDJUN0NNd+1vEw0sTqr
UgVQ8magry/quicgFh5vfFP0tyotlKdItexRa+9hVyNJf857YLwWIZbytW8YLeflrZUsAtS6LUHA
jg4IMU+5/IPuHqWk4pgxk5jn3sw+M1E8JzVs6FjnsjQJvIFD3hnJMVHCraijUgZkkotUWyOywVpi
rlTvponSv73WgE3yonixSu2m1dZXbgW4P0PSZkjD5oNusUgXGV9RjT9Gy3sn1IdD0lKo9zsUX57c
Tjwx2RcBcguxWQQMTfpnk2lIWdUAsEFB/GK1FurtdgQ6tgnZFZqZkMJsIss7Cl+VNJk2HWHxFbxZ
K8BUg2+hFKNjSNeo1ISvhu2uaBawVi3VZogQhy+cRQwB5JmOL+VujQ8NA3xxqt28eM2l2Um1j87A
9SfMjYZSDN2K0Be7Llapd7WAmT3R34zmFZJuSG/VJ2oDfAd9MHrDQAgepPkheFWXxZ0AZ3eUiXJN
y7vsShLGjFiwdRKLi/waa3fFNO0RjXuJ019Do6NFNWR82ZELOG8mmN6W/b4yuLlZfXW9QTXLS0vv
ckcLBU9vFbuqtGuTLockOYR59zxUgd8zGuzNAj8HtojqJ+nxepKNkcXVpVuy7zaX7y1wvnSmpatW
m/5/87AcDx98RVlHUaYrIpvAf7dh5CL940JX/tfn/32hS/+AsKgxgZcUTPU41/95oUv/QBDOio9L
+S/HPAu+vy908x+yxGewSZR04iY1Coi/L3QTQZwkgo/Ea/lXuPl/cqEDn/rzQl+/dUoYHTOxIZnr
j/4/t4xGHhvq0k7prnjlSFeLKz3LIG1KyIiHeT8d5afxvb93uyR4woodgGbOnFfJiTf0OlwFXooL
f1seqY1PGOlt7u74Nj0IL5bscg9kXrxHMEfaQvkDiw6A9eJ1NNcOMiwbC1p3to7iPcIVBxgP7Zbk
jNB6livI6yg4Kc123DfImb3SRcNbHXGdUGVsXkmi2AhO5uqeVTyUTnNL3qsTIWB2EX2peNzNjZU+
T4PbfxoOeQk7A5zKQyiB3wUw6OXSo16mjDYeG+mBGUdicENvLEjuEj8gKhXAUYQPy/MleGda2bjJ
ESPdaxpjLvkMzzjGsRAeoFd60LPG3BX9/MA3LJ/KAxP8yMfflvvJrnQDNztZDu/1CMnIpvFw6T/M
PsuEyp2ZrrxFo209arv+kP3UL709edkVaQHMcnAG7pzsB2/5SlS3e+0Upsu3bvlhGGCgmVmj2JbC
rkug3BwEKxqrISnxldat+WqEkyHQRZAx1DY22IEhuGnSFzDSTRV41kv9TgfaCCjG95N5Y3OZGHsG
OFDCqofmMlwyMowx+dVv5h5PP1Iml/ueo9I3ulcr81Qah2cIAwO9GWcvLq7MJw6Uxy43gXWi/yHI
DUGE04yvK5pK+8nrn7r1sLkG7HJZvJhEldjqLb3Xt+FifS1f5W/19Z0qu/FFuo62tCNi9aumdOTO
Zqyeejz32eyNzSdb4Dq4SuqdpLPJeCoZur0L1QkjVoOBDW8YM6zykDSPqXgpz+JzXPr4QBHBYFPa
dhdkvssRRgyA9ZDsgkObHahgyIlbcnJxbkFyXhtAjDmY5jBA1n781MhPwS7ych/sLqaiH+vcbZuD
cmZMo9UPdQLyk5TQTT9h0dxUF3W+8Tytj8B3YXlN7YLl1bass6fHFKMjLlRuULt668+KtziSp96R
naQvKXYxR/qWvmcGwTgwvPYjejO8Zv3J1yUM84wJTsvmsAh+yLi4d+ttwwVLvBqmLR6gejtj04Oy
ygRyy86qYcxqUTU5gGXWJckIT2E5oVoh8ZmtjRbS0hM9b4PIAjK/hNDVD4LC0H1N/1F4tHaRsZ3Z
kDW8V+fcZWxP2AvPt5W8l2zxoeqwi34BuoXydCzt/kdxWGqQiNKriO2vE/GtjpYf0O+4VmsA7Ufp
3mlbtbI88ULYZiodVy/ddCGzhgz48BgeGRlUX0X/bVInzYLf9F5p/Wh4SpTzWD4p6Wtlmc40gFVk
p2Bm5IUE1sNIuAU7eYX+Ql1gzz8s46/KO7UhxxusTXjMug7yzqbCeCCx3WOX5CX37EO5WR9Qh2Bb
QJ05xTsEDkn9bmmyN6sXGgpmOygVFnoXbFtYOR8earoMilfhNh608Za074k524J6jk14Rk6Hdo8i
fZ+3D0XL0zU+182LWTp1uU1+5i/1Uzf2wa456Jyvm1A5si+HqtCqLtOMNDkymU+NLcZNZsrVfOkF
j6mlVD6/JLp+N/L+LqXQhSzsMouePUo4hBwMkGbHJU86sJ1ALQodaKRp/SpC4k03pKtQBf+OvW9e
muLQOrV1qX6nGVjSMXrOj9M+ZsYsMpyWst1QOPlgS+OTQvbKK4cLbpz8EeEvR+j4Atk/chkaHSPA
/tQrm4EwH785xRfgBxBE4FhX79KyT7+y7bizOAT3yXbmnW/XgE6fzPKi4+djHrQShJzCjcLH2TH8
Qj8sewgVcHgfYoa3+AzTK2E84YU2Yh3bF370M1auqOwSX/jmOZme6AQvKQ8NkjxzE3pIG9h5oHdD
1EzkhMS8BgwHoUGIvHiu1GobNR/qS4QPOHAw+grDlr4mQalyDh+qp9TbZi4ZsI+4EzETeNtkDy/P
QXMMoOKWO9ZvSXYKQTzu6sz2hZNqnSi1GAnH17F1+kfG8bo3+dng0M/SOwo2bFA7ODTvWn8ZTsPT
YLrxZZv90MmW3jZlePjCgIrQBxjF2ArnA+QsXz3ijXKj2O6eVa85G79dtv8m/dIpYxJnErc4LYlj
uv/N1RnDFkNVJIYmKmp/Sph/X539OW5Zhy3/+vn/rM6AeiuyiqUB+94frCMRn+FasTFYYbTyL9UZ
MxZZQ4/MaAdx2f8Yt5j/YGbDhIbKDAPEip74D8YtsriOU/5l3PLXty6hayaMllz0P6szfRAzfU22
XmSoP4h85VnYIyDIFdcSvvJ4IdIY1OZUO2GLRp8ormQF4ZMzKsroZCKDRCnjrOvhLRhiVroSK1V2
i0IANkxhf1yGrlEtxNiNlyV67qpTbAXnKJ8OKRCipfxgVs4aI9v3erY1ehCSRAcbYo6+ofAJiFE1
zDvto9ZAqgYA1IbSrZL7h4bhYsBkUQPkiE74GnToARripBfUycgbxlZ8KCJ1Y4aGP7IBoHLemaTI
BpN5KObGbQlLT3EcZQika5hBZbZ4KWE5yXywCFHoTI09qkHHD3wtL75onhihBvJ5wezbAHrrJ4HA
x2wPGfA81grnoblpBDbifX2Kk91YfM5kCTUzol85Avw57uNm9OaBjX8ROyYHqiRLlxK7PmlakDE6
CBgQ7Zy6RW3MIyIL92WUnVqRbMtCUPADpPlaQtSYwqtg2YOofgaALPTmNIfhqU2LNRzdzlvpZZq7
TcLuKTTTY2t8CJYMnabfd3PsxkP6kGv3FN1XReppySKUyaItB7SjYnMIsYuIRfUo1W8aY/OJTHJh
nthAsgMrcKDUrN1U4S0kvKhqyGbrey8oOdxinseRA5S6bmyPSBupIMWfshCOy/CVwdeoRfTgU/aQ
4pFK1Ppl1u4Z66C2Gw+xuOxmVOPBpB1jc3Bo2O2lK08TuTxCCmU7oNSIBVckskjQKhb8yFh1eSNP
QJ5Sy5fadwloU2C+In0jOe8aUSvWRnHTQmZ0FXXJwuswI3o7j7pdbUEXmjMkIoFUvmvpfIkBieqL
4DSVcYTNvYtD1CqlTpTY8Ct0RelaWhAc/osPRvJRSG1BqaoTdvr/zC/4K0Xljzn0n5//z4OR+a7F
uacq6mqq4PT7p8ZLolHEhrHKq6C9MaL+u21l2AwIh/5Z0Uywngi5/m/byoc4MfmKRBhwpBLo8h8c
jMzD/5c6lp/dICl7HcED0VxN3v+zb5WEyZpAUgpb7PKKBKxwR3PAhvsYEuCGB3Dfu51nbdFw+fO+
/W1a14ISgWXzNu9Ff7yVtG0i/Vhwog7el5tPDxMQyVA7tnHgyhgbbvgq9uzq7G1lGqDuYnmfovte
b971vbpnI7iBekKrxp6n/DR2sfOrHnBMbsl932Qw0zYioVsWf0c6Jd4F2vhB2s3+QEH2Cl2+eUVS
A9YFKSiSoHxfUWtDa1CJ+Gs2orRHVCSCsUXkRO+TLzTPyeibH4yhl+N8MrYp0qpId8v7cIzv0SP1
OA4ztlAxNdx7+Gw+zXfgy2zxQEEmfkxwMxgMvqU10OsVzBlNvvzOwUGcJ/BkQHh8bmJs5b+IOupv
+6H/IubIrsMx3MINZlYKhxSDLocXgHvAD+TWjj6SqfxTY/j8qVHvfbLtUq7aznpsDDdUttip9HPJ
zrA9tJ/WbtT8+YU0J5Kjyl11avzc47BDb1/D/2BylrXiUxdyAKhN8haLdCVMAFpB3ZfVR/o+sdmL
t23udM1rWT1H1yk9RuSjpCnIGnIOS855xnRkDvR3AVLZ86j4gIaCm9xBLcVfk4yYwzaRQlWK1P+q
CPuKJ/ZA/tZVuoNgpeVmCXhDju3rVPuqQo/HlH94T3PEL+E2qzDRPeXCD6s5fpc8WtHFxNDRD7ep
2OrZpzxxBG/y8RAKO8SxomZbYwuzaSOaPtxRJbsByunUbSI95fVTwMt2aaG42ArtFXb20OnQCorX
FOUzmhStxnPx8lg89NothqxXbw1Ke3roaoQIWGy7+FCqXkQ8gK7bHYtrkHKLN6Pco9PrY6IxMGmM
jFLXB4pHp63x8qIkshgHo8jo0++qOw3sPwb4mhcYzWP9iQ4tI5Qwe43pqEpmBBY7cwIqA6JZCT7L
2o8u++p3pXifBPhLjiC96G6kH+U49CJZ3iz6Z8y9KzsSOoxa3wzHKbhgXEkbz5peAxxByyvceiwY
iIqwMplb0yBOgaKcyK6BGJw7exNM2CjbrQP7jFV/Tipu8lSqePt/YyYLFvy86rPrD1J3mKLCLZqX
edzCdI3fk2t8V17hbZyzXXbsXsVb+Fy9klobglVsJ8tVhMMoH0IwQ/EtnezEa/JTckF5Yq2gyCTl
TyIZAoALhJxf+kB15MoDZg53MT3CLWMBN1fk9Mk5YmNcaA3sXq5ENCpi51Tjt6HsiJzvJLcc3Koi
1tcFE0AVNOUYPu0wQRUhXvXHUrPb/rEUdhWjBeRrKo+Xw4aAXyNMOsMFAsgjtCoqFOzJa3Qz/z4C
tk58edhWpPgpi5+oh6r2HvLGbW7mJ4Ie/dMUmQqvHRlYlqZ3ovdsdPPazbDnTOwbHGn1iALcXgF6
rMkfdI/5+ytvRnrF5TdiCriBjkSSo5S75TF5tk7Zb/1FIm7wVTChOOev0k2+JM8hl7wKSpHwyY2G
3wbS9iYgDg4aManDhl38Js/COy9tMj8KzcN3pKzirgSuH6uITfSh+egOENUU5xb3OAlbLQ1i/kbR
Zw4bpAz9rrgbv/Mx/1bc0su9xq98jg2OK54sZWNcs1Ply1veyDbvMl/0EDwBIhJ36ndEovCJmMzi
RTnLD8aJRN3yuGoRMNrQVclbejvYLvgRyNFd9isiCeFTfIQNfil30b0/jrS6ilt7AI4PxW0gck71
hmegtmfd687lFVSMk5zNC0SnneVa5wZNlLoJ3nJ/2IrXYS+tjwg/7oqfLDcIseoB6G0cIhsGecuQ
0qb6e+1fmQtkiOwf1OqxQ19j2nSXUAVayemrUzBHj8t0WVB8bhpCtpnncZruQt88Mu7jl95vFdHm
tQNyoWIkhZIP/bxyCgkatZChRWeyOBHCVR/VR3ZnRcCDGrBKey7fgkPtSU/Dk4asVAJEjhyP0LOU
CUd7U+dHqZk2pXaWKmdp9um8tfRL0H/N9LfDch6sS8lAYUC7ox8wXQj1PjAdsfWAB9MCqIrNfqZC
DiSltgmh03iZT8gBP8o7ojLLA/SETmZrgpIi5BI7GAR5p3oJji1wAVt97PbTfnDJNuFiuaY7nAQE
g14Z6LgiMo7ZkT6MPdoG3FxevBv2Xz8TyWx2SjK47pDD4+DrRTQLQ/pIBu4nb77KUT95ImmxYZWh
Jly2aPWi82Krr3Qf00PL2Dv6QBAp7VkbxcqRF+uXsnr9uYWRZSP72TQvENuPwm16Nl9dkZc8H4ML
cdQLG7xD/QNaTnsZn9gAlqkTvFUvZMHxXMuPOoY07qWPqNxD0LrD6rLi7YDPw89+tVPoNwdeOwMo
LBzYwWN6Yl7pU+jnFuVH4JAQTDPxpI6+5n61MMiYnEfE8vBAY+ywebkeW9KTiTt9e1F59Ma3CSC9
oxIYXaIzIwNmkzFV2/MOkPaGX6KrfjZu1mnxVShdJCgIW0YW/vgW+wF8Js4NZw1yrx2kVydUXqb1
IRQH9WtBlrKZeSefTYIZKGw8xV8hsK7hQu4i/KQvvWT+QohbBDjGHea9k82zsr4pxs1MVhDQ6Ke0
Of2UkcNDi/RGWzaMfWgmZzeJmfFuORXmV505s7yXo4/ld9G8cjlDMUNUmS2MUPnxKi6t93QXlT+t
8YWISVbsjBOFERGPhf6wjsywzp0xlmyap5xTA4i1/da5iq9yZjFjMy/zK+ir6moARaVy42QBMPPJ
VP8iUiAdUvUJ/4svRXsR77psxbx2BpqlTcpG71Kxc/RmRNt0sZrL3rs4y868E0hQeEtCfxRJ7kHo
Vhyo1mQ4NpaIFjBEKviqJls04ALINxmiqSndYiwJBdKxfH7qxR3pVwIFp0wQ1LHsP+mGAxSlj0RO
oXjmHJGkY44vcpUYpvmm4rViMhxWGUKjAlpzcJPxoASAdMNjy3dP2TKc+C9Ahg0cN0P/VlqPXNYS
KRK2WuzE9rxO69N9jESUw/AA7jbMbi32ImIQJfWsWdNmyC+9tB2hyElO9KO8Zbt2Gz2pRwHScY6y
njIQM6wTPeHB5DfdV7jK5/E0YuafX4IHbggUpRX9rlV7srRh8kBds2pe9xxLXJ5cDtXHeImTTVSf
Be1BZJq2pidEdgeXnt6bAAsjBG/LhPLQY0bSHuDJ6DzDWeYjnlLUZ0AsSNfRRRHFJQiuJm0rvvHl
RgKDPhKC6GErM8RdTPZT4crmfkJ+t2A/ok0tUVqyKVqY3dvkaokYmfWD6ZkIQKs98bqX+BJHm3p7
mClzYXJ9Ru58SG7jo/JLpPSjtTf2skNYqSce5AMRj3/p7O+/zBuQgNuGY57bA/ZsLoYvYb989Eec
wcf6oTqFD8ZV/lQ/2+/mvg4JOWh6R37hVS5/yV9oETcZYgEEW5M7PBd3gf+b0iNIurOBnS2ps0z2
jEzX3FeWWwy82zbpK3bf+RE6IldTtm32/UX/5IY7UvFu1ttuOGEl208nVL/IyBTxIvVoPYs1opBy
HT83IZ08CQTMknsG/NDRRpT420yzyZmC9qA9BZfGgMh+UWMHzFTrMSr6jabvtHk3Jz8laRZjIilt
kg7O5jjrn/Wrdgo83r4HLkjGS6Jt3CFRyjB5uLrUTXYJ98KZILebciNSkyCkAuPfYxo7xp74pKPx
lBPuvA+P+ZH3dvhYOwPXwnqpxutsWrEFx9pFPzKpm3fhO/PHAysEe3DV0BWRbK586uVWuRxrj/NV
OxmnaY/jhdvkrjS/WUlK3L5BXGG5mY47zSdUhQzMgIJIB5f5If3q7PV+w/u68xhRFobO+uX1LeHZ
HjI/e7UMCNvlojzE5AorROtgd38fK1uHWuwSD4fpHmZw73L0bycqcIg7bDwtJ7wUP+2a/E1robvC
f/noguRXfRXQ0b2v7fu/melCgPnT00v7/8fn/3N0IckwH1iP/380tn8ZXTDNYGZi8g/rTwkdcw72
4Nr/L6/7F1svRGM29Mj9WLyvXIr/YHSBs+3Pme76rUOzWbc0K+vij8lFMWq5lPaWsJWpuxZLPJrl
ZzhT2WoCUrPwWRkLe9W1zWXyMCnUR8h2pkFnpY0Qtwm2Gbr9XOodbF5xlx/yQffbKUbvr7qN7iqx
+DxGLfLpeC/W7BWkZlvr0UljaZY1livJghOayMuVVvVHbE91bvDW6bdNi6J0JkhIfSODg3/zg/Kr
KDLomvjyo8LLoFyHFPikkDYSJlHlpzG+Q3HCZfdUTjlIVq5TQzooCEeHSag2sci+9UvHGyITnien
FQJcmbpqwNybQUT46FrAiSPaWK15scTquwCKGAK4qSf5GC5+Lj3QtvZ9CqUxgjcw7fLQ65Vpq1DQ
LCGO44gzqbAwAllL5RokzY6Velik+Ui+JQu16jIl5q5iStlMH2nX7QfODLGbfUNbvIBTUzbYmjUq
BV1kHPJORBQ0+aII+CDC2McQZMHkz7U1ysUtyR8RPNkmfZnA+SmJ4bupR+6IRilGtDUALJYgrDPs
aSbEA7UEFYyNmQVRTd6kqPeDDo9FhgqMuqm2jmaXXY3e9IOZ9iWPt2DR7MVga4mBdZZOBJbYGbrz
Ml6Y/YaukpHUOydePoQumGk3lMJbm6c+k1Wnx/PLvWnEb6PEPj2NDkWt8YKokYkj1JjCEP3BoGBS
qB4GJdxHzXQM2Gi1MvB+q/jgLXqMi9mfG7bu1gJMoVU8qfoZ4+M45l6qRodeSDy1HTleOYfbW5n1
CLsVfRvkBBvXv6UuHYPxKpq4FSnw5bb1J9a6dRvwv+GusAZvzLpDVJ0UZJmDqN2FtLkU9ZuinmKc
5ErjIJMqSZovs6cJrtOmT/wSacUYH6LQ2CtJ4oZt7WkNWY0Dcbcp4WPia8LMWlfeCk1lQjFvI/G7
QZAw9DEuMMs2TeM1lu9lXKEbhNZi9F9ahoBBZym6rPAly05a0cH13ditmrhNa018y6R8shAfYfwr
Gqa7QtQvYx5juFSQ3uWQszEo9w9qj0oQRMRoeW0lu1LzreuAtEULM4a1rVD9pVl1DNrvQIWq3arU
KIOz4ItLGDeYBZGnQ3LSys9FoypvdEek+wpbHBpYPEH9l0Du5WZXUFwW4XNJjaxqgqdi9mL95Evo
H8f8LZWR0A8F0jVWh9bgrkvifhb9PhDcRcwJ78R4Xj+GjAbW2CCLZe0YiHZX1BsjJ8pLe5bz5nso
kQd2I9ll4atl1h/dQLJl8tPWravylg6UbC/rUvXdSjoDnDgwzvjl74kRXcZab+kHJG9Uq0NOJDOz
sXBC1wk/2eBoSUh3TQISJGhNU2qHnK5VqdNtaJBvkRu8rdcvH0BRhpGLTtYYEUUaIEO6FG17+8ky
YH29s5wmE2FULoQVHQLNOIZT/iiSL63WmQcjNlJHiFScEDlgQPaw/9ULAcBM4NJMmYxCxOL//la1
RO6ePxYCf37+37eq+A8uQQRnEP8UeKYym8i/FwIkvOsmdFTU4H9uSgk+VC1QGCwwSbz6YyHAShZq
0EpU01dl3H90q8r/a1PKChfQkyXJVBREyv/h+YYKKLWiyfXY6VTdSg/+pRP7d6PKO8QITGy5gzZC
oW8XFlQFh7gWN28pv6/nWzKlB0vfxwbDUOGtTl96hYuGN5OxyMdeGVkvsNUsCsvO2uaURwNS8Fq3
Z6V+kcW4d4QYJGj8xs3CXIb0xLyEgy9aZ1FlQrq6lW91KDkizewoLSAgOpRv5jZhs9Zb2V5hPacF
8j4FtDnKxrZR1VPZvrUZnJ2G7znqi7OFfwe9acbAd9ItP1pFWGrzjsDYmSLNEY3WV8VLZdznbt41
9JzcSGyF0ZKiyND0vRlta8D9WvSUR8u9brp9RUlbo3EQs4swX5cCLYWOMokApgpk5FDNN/TYYJ/R
Jw1tMNsyAlMSox+sheya+DKVhFxxEgnsO9NMuUt59VtbjdO06ePEtahVTGdGZE4w5GRx3ko1VUvS
Rd6ycIEsH8OQv4iTwviXan1eZhKkvwh7Z1BvJl4IibmKi9OANys24HQIGf4axqlB+jmYBcuM2ZmW
9EJeYBTwzSOOjfUHQz1MApubCFM+VKBzu9wsFMpLIiHXDauD2ipvU5c+qEQv1LClatrAga1lK/0K
wDtVFtKBMLgiWl9TFxhbcjmGsj0tk5sOzXNpyXtjCfZlfiR+ddVXG71ucT+X3gxNXEf5H/fIOtIx
ejQ6kgfkjvJpvnYiZi4c37M22dq03IldLsT8rqbvPbP8Qir9ttW2cikfc16ho/oxldc8uc3FY8OP
CTzoKViWS2gESHU1/aCA7Y9kZIZjelc0DExBd1nz05JOgaQ073PcfgNIFZkqRiULgbgtNGTL/+Hu
vJrbxrKu/YswhRxuQYBgTqLiDUqSJeSc8eu/B57p1x2+mqm+7ZLtdlumTJHAOWfvvdazogU9pqs7
xA5MGfiZtcc8CV29H05hDV3ebNaVD71fFa+d7h8hXG0ipHcNkE/fD+4i6veiOzc9/nErXKdq7xRj
s6n98hqLP3IEcyquugT1fFtjXRQ9SXhM670Ybicq5AqBEWzDDjEagY6f5vQ6ShDNZkBbBe3hQrkN
wbTRZaBpgi+euug7z40LB8lNp73KbH5V/mBM07Y0EDQg61GgBvRVv8rImh7JKTWKZ/aOPtvEmt6t
M30kMKYZ8GkiXBfjq5LSrVPkxM1wqZLWseoSZt3jewq5tLSCnUjTFxdasOyD2baPOwMJAlUvhAvA
3arq1Jn1gPI9hQyadWy3TCYikbNSIpeDrUDqspui4c7WEnoeLb1eBc0Ea4QTDT4RS6bi1ouUXRe2
tfIyMWibtU1t3eY4c82evpyOUrNkmMJO2e8qrH8Kp4uaw2I2ScSo4zCxdFvUsKHhweuJXVBROKWd
RhYEvURlejcj8RNLwSaPkn+yUIjKatmbjCXWXtPV/+HLMtQ/E0r/+vjftj/pX1i+ZJXdhV3mj4RS
6V9ohxhCo/hhC4Js8od5uMmYnJjv5c+XPfM3FbdBRKWI0gJyIZFq6MD/1u63VMN/1An9fOYyQ3eE
3LLMZvqHaXhCCKxedqWwMUr6P9q1783DILc3wbrWQ7prRvK2LBNQNBOXDrZ+ep402GlqcO5ZkRK8
7D4XXvI8pftS0VeDwlCFwVQNAK2SmDNm/rYj/j2GJiHACMwogKZZcsGvMmdU1pPyrlY4xbOCvQW5
XWmE37NBYmNafbfFp8iYORbzax1Mx7YLN0FMC9MayMqaZmBUQ8xIRx/tLuShFWMBEV1LOfhUcM9t
Ze2ynPjzGREn3jN41aCWpt08kRMxM3wZ83vaRDdWZ9fQc9unP0ZU5EYIWsAkqLhHZXgbCVX3iRfr
NGJMmLpP/qOlJs99JpzShiTKmonT3aomt1vSO1rGrLIlMgZEHZ0+mtFm1r5CqHd1Yh4l8mYHi518
9nHVqvVLkCeuVUFkVFh3tS8j98/VglgOC4BPquZxUYF3TZgSjCeDjN6VbgpfMtaOxAS2ovXeUAiW
0+o5/rlyqzJk7RP9oZ7gx0zFRh6TbFUHyGsK6daXVEpJh2SYrAGLaIyRjnEfuaQTOWpJnjjkvo4J
vJYhKzBeusG6Z11H7B18BmpRGzrjKRfFLS8h9nbijLv4vWCAPlnEmVWp17bAuZVul87nWJQui//I
b7HzaOuY40HLwC41g2OJzrqWnuaoZhdFCsy8sIrnTRjETzkoa1UpVjnyV/xu7gi9sa3eZCw4A7OU
KrpVc4/xi3AyCNhJTN+0VXZzg3q5oK2XC4rqsUs5liWc5hkR5tJ+NlOkrsmtC0tE5ZY71N1pybuX
LOphEfFshC2KNI4o29fRWRDf+gGBV/vS0Nmd5uAckDTWeSVFtRCoK+x3q8QMkE5ZnknxLfbxxaQY
byjKexQA9VKkIwqNZbqDB5jVnpyI64qCfsi01Zg84CxchUu5/3M955yTxG81aiaLE2WB3D7K7v3S
LNBgKtA8yCjULHoJM7ux1uNQo8eQttpeXJoOviDA7oJxYdK+DkQ0EIQiKT7wXOL5QHICS5OQlJ1F
zFUp+SJkNq7gXh3GSbyE+HV7Bh5Jnu2gm+zlTnFSJBSK+ZpgrPQXlmLI9hXo4buipBsWCPoUtEuE
njvEALnY0kjxGYRXhHnGIFLa2JVS/GcPwuSVSwPGRwRMQ8akMRMR3OrTqNEs2NtgQKRsV9HG6Wnn
mDRSK2jfmXELS/nYKxlmQiT2qUaoT2d3FasDWBKmjLOeHCylXreNfG+7ep8SU5TopdcyWkj6z0KP
zqU274kN6TjExn5+NFWNa+mb495elpkEGc060pmYp8e+fqcdYI8GYGA9vRImsDbqr0JwuiQ5qnmz
0RhYKYApuELbAW+AiMudIVyJH6rnqjK6x8iXPqYJxCTOMwuqRzfWazF7LinmVav2/sFFJP5i5FuW
JEoa69z/cDdT06Hy+kMR+dfH/2cXNRZ1LGZkZPTSEr5GJ/W3IpJP6cvWLZK1/G9Z2a9d1PqXplAk
mia7KwBg43fRohb5GrRtaeVSR/6EMf6N1qwk/bU3uzx3bNIK/wpOa+lPVaQgTtZUZbq1yZNDzfzw
Yn7HFzLV7skJSdUuvkuO9VE/p2tr3xIv5uSO4siPuJ3WsEFckLLOcIIIZH5La/Ajoa169YGGznz3
Mf+BdEGhhvtlM+zVU7YWN8iEDqUTbxtI+ut8bazTi1Q7H9Gx8Yw1o+NPZlZ3Za2i6XGBd61JqXoS
Xe0T2A/OKAhhLwvU7Bsha7xVziMPCU4Q/UAMEBj6XRM5U69rrJO2+A6qqHkqidgJvfQFqgv5qRcV
gc5DumajcrRkTTroE7e40241soHt5In5I/+w3W71BVJGLgaNVtNLtwPuJHwUN8UmwO7WnxvgENBh
+gPgK3FXUz0+LM1P2j92h2rMiW7RhmDKc/VIPggmGP9qvBDx800XcwF55fAejop2G0qofhzU5ckW
pz70pnQZKBZMUrqgvDYqM3v1R4nWrTyO41qHRDY8y9AakJJeybvw6mxFWcy/3NtEJzvxYYk0VeJH
I7wJ2ifZrPASO2qrJ9wrs+QgFxziTfs5tl6lMk7HO0AJ7ATP7Iz+Vz3sRoGgJ5plmC9Xwp3lmLHY
QAZozEZJiWVLlwJ54XSjaRnQYRRdSXGAPNvdBqzxJG+YimYftNwyTJlu5coeVje+iKM8sIwvOy0q
7q2BpDvbatEpHyiHbJR0Vs4Vs2ckJWMtVZdZnE/v2OnQZkFJupTH0MWRob3SYDdP1rYktx637Krb
m+7kMW23SaDa+CfMEFAo5Jt1Ry6j/fDfecbEX9IpWxSBgI8uix9uT08RpDsqxYMFtQ5x8CF6DkIS
1lYWlqJ1SKO9uNYvKWVO7eKV68DdENS9m/UNYLyCN0F0Eo4b5ZWKMNwqn/mhgi1lrph5qV6+BXT3
oj3ABWvirZ65QKI4tMQX/7sqXIOrNLMNJ11RCjrQm9fZpjgZ684L15+fUJG8gwV771Z9kcFH7C5P
9Evb447ujSPN/+GoHSDYn4Tz4GXpPlZcaTN1Z9z3bbSWhh+lvyT+ptiHBQy+5Irlz+jaEZP0e//C
CN/hsLkSXIIt1mhr3AXnE6gcnmztVj+Tg4s36pVGNPIU9RXbuxGulXCtX3TM6l8+mP/xkB0BbW0Q
N5A+xk5OroXN7o0jDN8YMOQBOVnGlR+54RqFtGi4NawlIGOXRLD9DZDg/BvqjuYZb150iARYKMKK
TZk3dmudxr3iBGhD8jUHASKEK5Rdjm4cUBiWKJywUF9VisswPRrJkaS/6AutyiIRGj0YJmawi5LL
wNUG5GlwG0SuNGpEhBxuZbN0jYclLBnHZnfrQzcGZlLTdrYLoH+nmgiQeotVON8a8MU8fH1jddTl
u8hv2l0u7ARwSdOaRwXhUWnJBL4jy4zms2bZpXwA3G8kawlHJ4wdtBPg5yKH29hEcw8ySbRnWrjF
RmC+XBwM5IfGuJNLdw4Aw+xzUraWKvdWRWuxoWNVryaIDn3zJgjf05IEA7v6ZQy+lmOVIK250rtX
8DJV983NQ9N+fO0QXOqOwijBAcXyiYdgQ1/pgSk+19lDv+6glrEEpCuuVO2cH8SdAg0iceC0qZg0
Q14CodqiY2gmVG7rxYN47qd1vxZQIz5E71q9lecNVm4Z0I47A7ypXifZa9UVXoiSDMY7qFxVxbl3
ggYPzisJtmTHpCN1PTqbpMUm7lYmUj9HRVBLcsrZR3jT+JtEdcwIzQgyH+I1Ae3Z2Sr7YhSI8FOB
F7v6NKr93D4q4o6iheQkYDQD65jh0enXf8ivtAR0wRu7NciI/l7lfI51xbDRqBVOrGyQ6+gKAt4D
5NwuelINNxeXmTzZEbQSA3m/ZPMxh5LQNaHfRMF2wOQwMTFrbQkIRgXc1yFOvoIZZCvPE5AAfiA/
JXWJsu8M/93Co9au0o6G42IE7aAIc4r3bXh42PBJjS4YZX62tFoRfyJrVTAlbHkxS0I7pXV4b52X
F34a9tvTC7LsbWB7nndb08my7+vKgztmGngX6BQF3IRErxXNmzp5OSIpqGQVkKNsM4hIKdEhXsGj
Oirdl3qN1igAKTHV26TzdBsYmibtrNRatd9VdawGVI9Na0N2K9AzhdazTK9mjzw3TO9EYxQUkNbT
VByUGIcLSgYGoIHwI65nDzOGwBl4DvH1suKi90yraheK16zaKsdPpXeIJWwbMIayo+pPar09ZNV1
kH+o9I46dDC0F6kBVhrCLV89ROK30v4IqhdKxpoXTDlmIlgVrpKcNw8hTfydN5lLD5oTdoskqRtR
GZ1UdqGQfeqa3A25YpGVHzVK+kY33svZf7FyIOXBpWlfhHjbl5eqNq5oupKEomopdWKURRtfWah8
wUV8CcpXwCbHVnCnB/mQ35h7Ngd1WgMHG4Rd/k4nbMQLytz1p2NRGUyHBKOAAnF81RvA8ovK1Pww
n0lBwZ7iKihZxvfoOfTME6Zoz9oKjvzRHxkUn6oLCae2viGqZCfvxY/pw3rNPVY2UCQQDyq6eLGr
XcJjE69qXpMB2e2K/Uh68L+WbaxBEcUe+Q5C9dphbwLZysErQXv0Ih9DpJSLSXBix1MWWfqwyj6k
S7Up9nvNGa76Y70Onskl44ehu6AAUXasaQIUhVPsuddeW7aB2/xq3Nk/C9fESrjTm+Xv1ohrjvOP
4ep/0betaLlHXo9whi2YMRtdvxPHAFobymWW1tlzi2w3Bhi51loHgkn4hQcRHc+Gfd3pNvDAcK+b
bny8+qdUtYfZ8W+4nS4ii8WW2j33GI1tlFcODvR1DVtFi05CLRrhL+ESBivhwt/eVtylSEBh292+
v3EsXurHaZM8QI9cDRvAicBGIkQ6GvrY6nPU9yGbcvgGnQLN/D1AqCfzM69Nh1RaIzORqrXhc8qh
dnxqUcpch2LT8/5l7kzWhLWrDjDdIo60D9F9esk47n0qxEBSeYIhWSFmRbsW0VvOPSQM8vRsmh+T
+j26cqluzby5d0EAUi68qMWZ2Nt3GvtEra6UXZ3hDxWdx9glGILvNKjMkxQDw6IANN3wqJ5CL/r4
B1do4JfJQ6FXj14FXhRVyn8Rz+ii9uc+518f/1ufk1keyHlFx6yDeVH+VaCZ4KewNuqarMGLWEq1
/yvQVD4lg7iwRIvxG4OtX35IPsXXkfmUIjGUpLj7O31Omrh/7nP+fOYa3xJPUP1J0/i966dvGWtU
bcUijtoCKy4cAXQP3BrfVuCyXdeIVvH1aLas7bt8z6xqtMgmtWm5TxxL38XaVj7nbqUgoKVsEeAe
iMDzbAF8rXZOkZTSbYItV660h3YNG8CRT+rJiuDYreiHzBfNyfbY8ecH7V7suWsv3V73V+ZJe632
yiX66CwneqZmyPxVHD2J6hEXDH1FlyIFxtKqcXFgv/AsYOw7I0ii2+QOru6ZXufKqy7dJLd6Ozpx
Rurim4Lm0CX47EQ1hhVHHmnXxBwvZE5qq0pwR1CM5DplDiDpTNzEHfGEXo1baXJqhNXVnvO8lK8l
QEa7YnJYP2Wf1o+DryMYWMjBWdiMzkgYNF1/vsUwKnoBT8ZaQBcc4+5jQ3Kkg4paYG9sEABudA+x
+lW/6p4Pw1bZdF/ac3Ed+D043ZeUmaNsd9+8K7w3JftKt5pDInBwYxnn4ivpJFdcziy5wtM3IbAS
cI0S810uYGyEu7p964NvglaZG8Ysjj0KEfBeyWp6i0OPLCuJs1kiYnmqOS0/1/PJpOE1PXQFJptp
bwSeiLzU2HQgEdnOW7g/jky/iSDzca8qd3JVQlQWMgb82Ykfs/mmcSQPNiRihonTymvc3xgAyAqP
nQnfh2H746HhyH4Knq967owZHsqHsiajanHF0rn+VN9CnDrGuqZYF9eUgbhUgclOmp29Ky94Gk+g
mNJumwafiHYDVMS2nmyE6s41yMu1CGmrbY7ykiARi4DwfttEn0hyeKfo6b6T0lWWu1TYZ+qpGq6C
8Rb2MJrcYNcu9MwXTfsxCTepfugxG0k2XxHIRw7Nr0w56oQ/5uFpxIFUqJjTEQHJSIODuSeInpY8
mlBwKj3Cy0AmrPkWY5Uz3xWZkHkIqVI2rEeeU4KxlG1NsOsG+0aAOWymW95Cx4B4Bn5fUm2jIq1x
ajEfZEAYjibbqLqkMg/qLeCgE7wPBTO8Q84FW5wWfqvxqKufsbhdlnnOXK8NWAGVHmpNiS5h8ye2
3s4Q7MPUItswZOi+zsUtTpPGP46kudSORt1NPJGGLz5cWAPfdUnn3SNvSVq13qr29DNvxbl2U+iT
HF6Y/4NYVFeusRPKU4xpPz4ZaKT9VfWR4d0LHhbSGM315xqRqa5yNY6cih6aEAKK/DpoN9HYZKBQ
q3tNqxCNuim0dhS6qn8UKBn4J3IYcXNY83Ix6MvcknrI/GAmkM4rRuCos2awLrk7OJaHq2iy+6f6
nZ43+iyE5D5MZXr6iPiehq3iYnXaMARMPvu3+bF5iLAhJIsFy2QQyIrE9wgRczhaOkriRnYn/TgP
m7E88LaQW9yS1L78TEAlhPVjvNOSkxF+JWe/X/+j90xyAkn/sAwCVf4XREBHmPmnrqao//nxv/ZM
qIuL8RWpi/hTH/pbV3PZNA3mkHQTlf/0J3/zyrIzyqoi6fQZ/z1S/CU45VMSAAFdNJZffkIg/0ZX
kzHlXzdNjaQGAmkwCsMt+FNTc5TquEPMUZIeflY6r04ODDEI8kgpbrMAP2V5zvGGJDgxW9I/JPQu
3fgo1cdWOfgkf6EyD46B8JAowVbhXk0GWCozeWektUQgrbdveGF2vvcGDV06VsY+h9qoQkmi4u+d
YJMVbqZ4/f08byOZrhJx8qN/VNF3rdLAi+pPNmAWaXk37fzH4CN6pl01L8W69AqElz0XO8cF6WdJ
uqDsBaNtR9faWsdI+B7nD3wraryPi218zo4a/hf/Zt1wnvTqtngUTlS4+/B7vAIjxj9h5LvwQ0El
47BAKmwEKuP6Yy7sKSv913jdPEJ0JgSn+kKtuFh7Hg11Q+hjdyTjZv7AE9g+q5c+B8q/NZASausO
BlLmCr3Hd0ssvNNhvoJpeWcuV1xVNneCFrSL6VTASdCcYG98IW2FASLC9viJ1ZPST3E3q9Xj6fT6
CgSnpzOVAd4tPtPwau2U1eTI63lleNBr7NoFCA3duXoBm8CBPr8pyk6gjbUL9ynYW+k4vrHDjsSw
PY7HMvW4vOzQXOcferTXt7092vfCw04zkQWvXNMfQfiCDSI+hl/VR7Ovnqtn/aRtf1wHACw4Ymy2
Rj7oiN58V79RGa/qc/tQnmXVTlgQJ4FmDSuVRxQFrGZQE1vMK07Mx2KnRnqi7LWNsmm8xmMa4xSr
0f6yVrrT2ssHmQyRCxJKp5eC++MEpFAzNyQf0PemM/weIDCxc5UcupWOX9Nn7Y5vbGs058VTg+ND
vKjyw0RrLjZItEk688gw01WYE1Wa985BaQLi/6ZxgBIl1Y30HlwN+UZ+a5PqBXnFFx79wDoMREj4
9H+DuTig2OCkOOBZkHqDNqVEN2SfDU9tsLMcusAGUp69Gbz+s5dSRGPo7yUJ6d7/LD8M6oE/DIhY
Sv/0+F9LKeWHLDJUYvVDOYqO4ZfKkAwsGeod1I4/4m+X9ZJGDgBcltNFbfhLZ7F8irXPQIhAbu3f
xQ5Aav3/LKUUOTqoPJWYxqUI+n39oTa5PAVKUW6Z1A4uk28721jrck06H0i883Qao3dClid6K+K3
QYIFlvyJxXFJQ9E4QHNdyw6HwO6pe7Ls9hDc8q32GZ1EDsjkGuvlitZ5SR8mccO33Ntcr3uajuZb
eph2+SHe0qX1NbsOHeNT/GbaoT8zZ3ikE8GNqqzmp0l0+aHMDAgwEiXFrruSdXjEmJ5Bzcbo+Ck8
x581/bnP8KA8kABCOspV9Egd3AL6Womrwj5X9sc52RgbwT43NkbGVUXvTVx1wBVAbDPCalyGSow0
ON4zoD53O4nmqnyUHsJDwaeeJi88TB44bbBFIMM3GgSn6jn2iLJ6FH5A28MxZVz8W/povaZHWj1E
SGKr8VfMF/gYVkws7AmY2EzbDxvOoXsyXkgh38rKrt2295BRuYvMgoE2GbBO+YN4HAU7XkTDyLZg
kxFTQWiO8KJ+q9/aS/P0s8bLYGG3O1W4KJa0yYPSE4ec1ZRwem03YhoPnAII+Nf4FgVwWu0CwTR9
EZj77TF7Vd7lg77uT/1pMYnlbuq2XuiWXoKlCxAWVqRzOFBeQKUycKlibd2P3uiFGxK0Zo+z8qqc
VhfceMFhOosP41V+yHhRAQ6CIABl8/08na1H63H2PJrFC8b+ALPGng5M3K1deoM04xVb8xPz6fyd
v4c6hY+t4xejfYfvIYL5V9vhbenpYU8bvwPfNqCTF1vhyt8g/KKCaYwmgUHjTtkFlwCGeHdoYPdu
81N+yi4m0YeRg6q/PjVbwRO8/NQdlO/gstiHhav6Ir8kZE74n/V7fmpRhhT2ScRjK7lAjTf4nsAx
Ek+8aTbCIUVFibPsAph3r99iLz4ar+ljehyec7pVVHaxTujpanwFEOf+g9dRxWAEToI1CykJXSbC
sf/WxlFljoh/WEf/+vhf66gqLbHZ0n8oVKxTv1tHGaZLnFdJ8l34Lf/Xx1GYpiuQwrFO/Zv5wqN+
06tZ/5JYtFllieCVDUVV/1Yfx/pLH+fnU4cig6acY7C50F1+l6id+LU2EN2WbIcxeR40cevHuIo6
C0T4KcYXq+C5rQfEu6W87kodMIS4qhDRVhl4YGV+nLXxIyhamBpxvwvUD0NuIGAxgpNbAgPLIlsN
s85EN9zLpQkjgwC5EYK1qv4IfAowdGQyrCwfW46c62SD4JTOGI4jwlmRiXeoZ1w8keIpNDd7saJk
fVFZawYmnUmwrOqMwONPhbkNx4SEXqjcMoGaTUReZF3nQOiiBXKhWtug/h6tYDPFPAKpp6HRRJKA
zbXGXUsffJIQKnDbIqlBPRyoAgV6oWYrU3uf6gdcHzeTlq7ckdTXtttZYwHvyGbq8q+8nlY55lcL
00mBvnQ06frqKQ3spuSEoqbqPfdHKE6jE6J5GcEBDpqdiqMO1UK9dMq90aqNHlueFRosMSnCWF0+
KYHvCvSc/b4nL4ammZo/Ba26LvHK4DTCzNt9h0AziINCmdUBjO2BDXfMI7OvsacZXFnXqFQ+6tx/
aGp2tGTuABsELMZN9Ba0GIbwwzejaAum7ik9S1Mc0CxjmDVGnFdTV9UIfqgMcZ1FwjoK8LLL+lPT
0KmK89kJtXxdMvtpsdpn5bCTxgj6OLzllDBGBq8qVCmnLzkdL6SDnteGtkk49E4dEJScYQYLCLrI
gPdZL1nRuUT7eh2ld2ZlHKMpzAfzUZ4T+DQG2RjFsQ5q8CZE/hgBTbd8JxiQXftgJwuxi97yfRpg
J4vWhYDb95xBfDJfJ6lHzVy4iZSQvzRvEFe5Wf2W9pMnGRygCb3JUxi7RbsHqEaZQEBMKR4D0Oad
0O1KwXKbMN+EJjj5jDnHMBMs1eMfYwxeAvMcfVpb0DKqjjmv5VbI8cyuB6dY8o3TXJvMjZYpL7VQ
O/4M+wwatTi9+mWyFkXt7IvGqTGKXQP1VGnnte5PXjsCqazULRB6vAsDA9vCrXzi0/wqe8kIUW7r
S0yCV8wtpDcYq/PCk+ThJUKboGLUjtlyCaPGe8NRJfye8IJJfel0IxSJJewlhS6DwS2rFexdo/g6
dfc+b47gkp992bgORufJC+rehygbTrzTU74fMiaESbQkVoW3od8ZU8F8cZrgHFHeKNmtkpJDG4hH
yVKeI6iZSZXsiyl0LQP/raack2JTkM7sVypNYVRgZUs1YL0FFGEJoJdWfsTteUvCXaxQ96okzPXV
QzDCuQEeJw/5XcuJyhJqzHCptEqGV73ON4MK0DFlKaoqWivpMerimxnUT0vrSx9M6kXROHQNA6I+
l85qDDyuvpmKcesqbu5MeJAWnzOJ121/qJueFh4tNF21RcBFNJBodo1PKQNXgb6nWUmroNe8yEC9
VzzWU3VKOlhBYvycdDpJ2AVkfmi5Cs5l4DBahpiwf80WmeKQbrMiOnV4+4vR4Xp2xkpc+xmg0J9s
ceC5yuBO06HUdG5t0PosAblU2u2SJkpnTpjvTY8qN2w3hdUaByUESFTjCenDCZoQtFa6b3n9PoYx
k3t9H4c1+eI6GGhrvpQFY+Q5WA8+CBeFQ12O0t2H92GwXBjVepzDUxmApysHBTRyeldD5SVGNiSi
7WlJIku7tV7ql6ZsVpXxlsUqV416DJNyK/jlQZc/Ul6GgLYm9zxRdVYFnQF+Shj/qKR+MwrZSZaE
e4cfVmdsXZRUpBw4aoVKnNd6sBJAN16j4frInVad3zIcAQ2LS2rpeB0x6fhLLzK59RZ5bSgqAiTI
lur4NCW0qnjNULxYuifPA9HZyQGGpC0ypFKrYS8K/I/VNBejTZdcVHdZjnTAeIzRdPWRL05b/Dmz
QoSnP8LxY1E1CiQ1+DgqyuJU+PouHrvzTLOiCKqTGNVkitP8D2gN40lXegayNGxyOUCqhO087oEg
ctaNnqYcXKp6j0JtW5WQRKoUhyI6YX16xutC1RCRR/M40IpaRe0xmOgRp0L4oOjQuFWAPYZReEE2
IX4dnyJjdn3Gz0Enrf7BpzPMbiLWjKV4ZKYl/XfqKA1DTkt/OJ399fG/TmcaRazO+UzWjWXO9vvT
GU06QppNRJK4w38H16OUlTmWySDcl+nbn2pcS/+t9P0brUK+zl/rW75pXZdljAmIKpFa/v5cVldj
l+qCWWzrRHvtCuGRkZWN7gpHr029xSxBHQ0LGQukh9rYKDk83ekk3SOMymLnTm9Jj6RDPKiPc9R4
nIrWpgHNqZCASVCRSuEpE9kxCARRYcjTQ1ftz3qfoKIi9y0bIRhdo2t6LksnYMiRHIMvg9X/iije
hcJ1Fj+HF/U8woIgCRGATrSt3WQLOmb85lpf6pPwpu2U7+RSwxP7TktUYbviDviZLg6EonmNI3vN
DNCFB0J3K3NAc33J+/ZYr0T7UbZLG5LDukSCNbsYrHvleipZQdlWgNNPtvkJGo6x47hPG8hNKWeE
9/x9cCaHuokSPKUurMFStdNd3TBYWfl8xdfe1bxuTbYcXa/pPF2afDUxljPWsb9ifcIFuPzBqiTX
xPlMVqn9CSFjafZ9W1cRXk1KLFlDWiOF3vK0mM04Gq4smKmfwtVFiDEVNtUf0wUSFfVm+RP9c/xO
/YUBspteZH+n1xtDWyDGy8wCMV7tFMW51vcjNFQGZg7WNFAcakV6nOJFFKAtz7l1p3V4AvZDsF61
RR7ItMqdnPDGbz2Dj/E7uudP5jk8EbPSfjM6ybBLrgIiUBnWWOcGFblsSwtKLDwZXnjibSKCBZH8
SiQ3mhSc9z6nSl2+Hl9xfiMshl6nOz912+kA7eadwA6zOre396wEzBHvZfzlvcdBGhMHrzlNGAdy
PU8fXfpPfJQ+EBVo0vPY5hve8DXTmAq/QuZJ1+Qggfuad0O6MMsQqzDJ0klmbRnJ9jLH2y0xgt/Q
ukT5wLl8Lk4EForBO3qh/Mm6Ev45nwFI8a4vL4txJTHoge4q/kWwZ+GT+iCfSTXjlVs+pFXOW79c
FbWNjqGhhf02EEW2n4/dOflMPnej17Qr5cvcq9hp7IKosmpNGU08ZMTQb6WZnZMAfkFDAygRVCIZ
AjDbPrJz9dB6mTMe6VZITIdKgl3j69KHGGirWLRaoM+4iFhQwB+Ki/BNB2GEifleIsEpLssrOyPH
iXqc6Gy55ORpO7oFMhHgHFS38Qle1GHWmXC+893K05oJVnQPLqjom0OxbQCple90TNz0tDQRiq0K
Pw7fwg4o1rwaUG4gleNuXe5X5DsH80zOPFfBjlczO0CuSrYdQY79Dg7NGyo2MP4v+A+a1/kkbstN
udHv3A/SzT/IW+IOXH8jgW9aLrIGiI65VvfxLnhoPoqP+IgQBkUrGBjr1XilJBG2BNBtwl2yjpYP
MvrE9BqcwTlFaya/BepPHs23tlNGmhBO4UDp5YYXSZMbDqJsp7fxSZbtZttWl/wGG8COAeq0V+XL
ot2ncotjBeIUTLV0b2/tKb9lF7yYRENGq5Oxa7aMLb32GnUsJrpXgvly+b30OJy7S/Za/ECyBg2i
PkXA2O79SW0cc40TNxZXzTL8k56SHyja8IZkdzo9UKrkF26WFETU5+JiYLyIXPUWbsb37t5tA2pP
l0Jnug/n4QGDDL57K1jlO3UvP+NBVp8xee50ujPtqbtb32XEte002+zCNYF9Uvg2vrVvQGE5qe5O
2ayTuzjuB/ECnkM2t1zp5mdyb5+CH8GP+YnJj28395DKb/l+T0uN3r9Gz9GzfLLuOr0eEjiO+VGM
z3HyRGutHLZ+5QVIY1kZjwixyeEQDsLBOqChuIu35BmMKKoELMaasFUuZBieIAvLt2ofHn+KxLbh
NUQUtkT6QZIGAhjvSo+8B5JHSic6x2/Jw0p8Xv4TXgE2nYd9juAJWX14RUq2j9bDxtr6LuuhW+wN
epIGcs9ppx8NOCT9vpm2meiZ2QnXULUxrZUWOVTQkE0ReyHdYgRF2kaNPfu12w8bcdN8tO15HFZI
OEmYlk/TLXjmRD1Ak136nYbzQyMl8QmCkiOssZN4LfhZ0BfO+/tumaNwg50zyKKZDTR1W22QZ/Na
LKiwDb5rR/ZQkfKrymPiLfEiSPnTbb61zvVB3TElGxgbrV5e9uJqcJUX5YV591pe4VF2kM2joEQO
eyWCwZX20W7cmMxbkHAyNO7AShxK7gjV3hLMRCMFnXJPJ1M5ZT7Bf2hI9OEu+18KyLkYrvhFGg8D
HY4OGouRgWg0ht3SblBaEQaTZcfYzwbjHja9h4+N5RcN4uVngvL/4+68lhvHsij7L/2ODngzEf1C
GBL0IkW5F4QsCG8J9/WzkN056Sa6o14rsiIrZSiJInDvuefsvbZxnz12+TZMd7Ocndeg+yBckVza
MV39nYtJQ6Sao27D4aJK+v9o9UmzgfPXYvKPx/8oJk2dWs0AuTyj6BVKth+tPrC2OgZT3KmIsH4q
Jmn1gWOAZGuiowLlbDET/tHq0yxg0hhq9Fm4xYzjL5SUgJL+LCktamiiBA0EYgQs/VpSVreqUowA
hH1+0/ZG/hwPj41FLGa2JPCnJe0UXiegFEarKfaBRn+KVxERFORusXm7Imcw8nRlaWMQv3JJLuax
FqEyrogWTm6RW6H/BU+b+7Wa+NGrUYOAewzzryB+TH1xTQcM4wUcL+/qa+eSacKrddYOs4qp4/Yi
FYdNK1iHr8EO3TsOdbgK1AFAAvC55Fv1zuBfyO6J8ym3fK/k4Rb5ZLajjEEJNJxRnUnoYu5LYR19
CnsLofobroAlKSrOtChsdN3qQlIPGOOtkkDUVtyBQKyg3YzuED03yfsITpQNuiYJbT85zcKDFmNn
buZG2iJAkhP7FaIqiSgdmipg9Jg5fbXex+DAVGNGcnM7T10OHjxnxjed07ulfz1CMEab3jfegBxZ
OYS0NG6kSSjVk4RWljChdeLrB/kdufN1y/KDgBUGb/RI10sWbfqXUeEouVddPaRskq+LKEcRRuP3
sMM3/oclh2f6PDxHM/TP+BhoGlHJPhoo8JlUfBRMka37iYD16Sjuh6PkT0d5j7eEboDljHAmUPFi
K47vuhpUxuyLdEgyZE2CgICC6k7eZeOKcJjKqVKk+lT5/YvcXorIb8S7Ern0uEi+got4F4y+vgtQ
QZPFAq8PiucNqOJCOeg7miU4kLoneUnWnsrcakT9Pb+8tRot9Dtj3GMEaHbTpi+3zaVEpo9nEh+k
4nbqRxHuRtK3n+Zhl7WSPurrw41BPH6LC10v1FuqSaVW+6K0NN6ziq7NFta0mKxyv5fvxpJSeUDf
xSkhvq8eBpNE6q01nCfTrxkbRTSedlUKRtx6N5eTsE7Nlcljud7tmshXii6NoGAJItAizA0Qs8LN
q5XVVVWQ+tDVvEJ9BQcmE3uJD3vR6KTxEaksCeOG6rvN3ShyCUNQa/gh08t1KJ5HtMIxrltLnV6b
Mj7pcrEVM5wVCi2isLhUjF7pNcKlu2YESTypUvAIUklIJRrCy8JK35LWpPsI7BLg5HCTkEIYEie1
Gw0Pzc6KZ5TtKu3tsasQQTM5i0D703xDgaemXg8WdCBEuhbDuVgc1/GLSvQPQQ4oGv/e+4IiIskB
WgB6Tv5f+8I82v59X/jt8T/tC6YIk4DuxXf4wPd9AZgBOAKF6T1WR0S9fNG8qNvrv/4x7wuiPu8H
LNaazKDn531BNUD4zN5Qehc0MP7KvvBtR/sVWTCHqrApsm0hgyJC9dd9IRHUXlIzQPCSyXFzzE+q
CKikwCMUmnTpJFyXfY1JQwe9PVveqN2J8qiYdJrTXVzikBwtTwOxxpDGztpgq5JKFI7lu6Q9Nkni
NHMiltguo776LCUGum0KhqDHlyOHRJ5UAhPxkAlG0QTbKRGZUnTP0zihhpQ3glA5NTbqLm0J8WKs
Y+RvDduVmAVbswte83ZOGT1rlv6URyzJpCwsxCIlcJIBMzPoOlGOVXR3HfN1n5ibqCpfY7nljjaQ
fN786SZAgDVc8AsKnd/BMD0D12OagEtvCQxR9Psxjjnxg44PZA6YckaXPYMPbuZegXJLDaRDf00r
GrgJK2HTAiCBOCJeIQsVbbuYRsxqpH1RE9wnaBiTAQ6bqWNvgZAABnSKOyTSdftkjIRrBTI5Y1ck
icjrJ1qQYSLs1bbwA0O9DN2rpdxelTrIwesP9SoomBH3atK5SUyElCw6xi15kAWJVclCWZxa2mfL
GgVAsP7IgxuAk2x1Y0PPcKJ1jMu6kUU+uRmsiNKdeDMyJL2zlpITvgUSr5LoChMJ+nYFxogRh1dp
6puPwRhQk4lEvd1om3AeZQ9Na/oSI0dXsTrVJKj3ZnjpTY6BSos9FLxEiGDSpNGkGY/AIjH+tOAD
hoXRIQoLIVRfx6VWYprro48sojtDy/tvvBRRoc23vSzJ/P2/liJsAKxVvyxFfz7++1IEIYUCFCkj
mLBvXc0fJar0T3Ku+Q/95O/sMBzhKpPo+QfSVf2XUGt85Kg4DW4r/NqIgf5SqLWm/X+m0Tx1vg4C
Isbm+m8l6hBHbaKqaepH/Qt+VtJpyKKdPoIRUY+0NHEyZnN5hHSmfYqb+jIhzr2i1sifiwIx4CEr
HkomQPh7WygbyAonYmmkfCuD3KJQIm9ZzQq7NfyWkVKnY8TVuvPYMDfAFqgZr7fhpA5UmTWC54Wp
TosQS4EFX2ynDftk8uFKtvXqFvuZ5rXHag2syu18E4HRsiUGjyInWDLSRjcnPAlP12OyR6z5pS7L
b2Y79PeEQU7Alw9wvChixS+dZHiaYO8QWhrNyRmHBUjzp4sFkRxPaMss/qjdx+AjHqfn+byLVGQg
iscOoVFMC7plCDt5ciJD8bLIXa2l3+UFgrZsMmGpqT7AwEVJIZzmKw1cobIyZBdFJX/jY80G4h3w
GGQdsyqCmyrH5FAaOMyKMLd2ZQsul6q7F4kqrJZTs1eVfWhuO1U/WMjxggFB+kNIBAORCHw+eZ8A
8GUnZQUipYrIoC/sAtbi9orTEMSWAOfzW5Jhg6GdqMAUYhKGOlARq5ZgKFEnohc+xnZGhaaeIDlg
0Vqs48M2Qcn1oNPHBVayr7eESlAvj8gds3cxeMCCLDLINpqZUlpnT01/UMyPONwWlmvQ9xgd5s8g
0bTDbbq+X0v6u1m3u05+Vh6KewtmdQd5orB75tYKkngCtW8bUTwNaLP083h9QU0Oi4Q6KjjcSEjJ
iNxL1EXendpT91LVa2G4N+KNTkargOPAVYn9s1j8DVJuysnVW78m3btqd/y+TBGw+qHEoA3Te9xE
SGolyM59eTAR3l/PYKPK+NCV67D0JOW1kTcVM3laB3FJWLJtTTNEIIvWJT0LQD0v7JuoYscex5wD
uQqWNAKC+EzTHsWTsAlfUmDKpmuovgE5k0KvXuag5hn1E6cZfarP5RvHPgNCaL61rI0Il5xEWPbx
5WzBDkiTYgRXrPJyrfc2z4nVnZ48XC4A95rlkK7BJ7S5P3Y+PDuZ4aSyQodBktiFuhy3t/nRx9C6
FuIZcynPXeOqRlZSLQfppDXLePpUUJzm7bTiq2uSe2Mb2MsKHmugYm7lHOUn/Ac5dQJi6HodBW8q
T7wIl1l3bhfu9pmW2ezrRM9fbAJmD6hJLF/iqDq3/ff0Kpm0MYo3NdJt60VPBWO+zeqqOvAkyPvd
MgbIOx+2rIME25S2P30pjr3yltcGMwyvqX7qzxn6LQmxyd1m4tXIY1iDS1osAM4mzNa0nIZ1jJ5Q
wTuMN6N/EY3AkZWeHEp8UfG4Vsdd9ngzXkrrIdBean7bz4y0r+TGqXYENpyn1x+C+k5sfQsDsOZH
4skSn+iE0k0UX4z80USzkLhCvm1u+1Q7xuEa13YHA2oCd577tPrUwFYMTK3LBAy6uaqY7D6FkNNC
26QJOfrVMajWVk5sgej0DLVpGxJ4wvIlnJo3tuv2khLOgC39wmx/SgpXj56FcW1oex1L8Oz0l4HP
ogoimG2QCfUEZBiixFHR66buDQodkTPEvmbncvI5/THrCR5vw0YK9kWIZHcbvqvbxq8fZvnECATL
lr4MIB3ByB23BhR57U7VPQK49lX5mjLnJqMzsmf9m7Vu9525gXJAa7fwE9946d+nuzBaPBKJcYaI
JHK0aVbE2QOHVJnGLoQCR60dvgePJal5jhERNBD4qdD6f+fSgpHl3FNSOG2oNJW+PdX34f+En4Xz
2r7+p47Yv2af//oH/Sjlj9Lij8f/KC00GQOkJMq4HGfH4s+lhU7BYRDqSFjjv7XE3085lBYQ2TjK
8GCixX4yLCqUFvg4mMBK6PKkWUv8F7pfEqXK7+0vAiJh6DBYp+EGk3VWFP+kdGPVz/JcGDM/18Oz
1F+31uF6HwQ6BxNmFV/ZA1a5/ksaEcpMk+qh7pVnucqte523qCsqyXxgaUNXlsjrSUJU1IXAuqu1
3EuVfZvMm3u7iAnwwCtTvks+C7zi0M+GXasfzBiyMaTAEuGaPNFVai1bKcdjRSN/8gxyHctDJRzE
jh68d7tH1tk9oPk0V4gNWDE9UlanXcn8N/Vupi8OZ0wLEW4m3Ulo5udOqi5ZWQXRJjlLd05kVDCu
yUVoFvLhOocHMSsjp6RZa3fBmXEjaUDmmR/rfHuKmMZJDFNd8SxcQn8UPGaG5tk8CHfxfkgJeXhk
bFvdC+vgiTBgRKjGUmAI18JkoNlx7tbRdkhJKsErxq2Z+djGroOTEz3t1/th3x+ac09L/fG6Tpc4
/Bg/PAf7fFeygy7TZSdtCA0gVGg+ua2uqK0JYLIt56u0L+GjSqpAw06KZ96bPRChnZ4InD2axHEs
VQvQqmMgzxBV2wTRSaIFX5T912mstxsK5HwpX7frVuMXuJpQr7BnsQVhKiRVehrX4eCJwqvcrsX6
rsxdhkktHrBcWIUUDKGnda6ukoeyH+pLqO6yTQYGYFyGzakIXNWwTRZr8hsKnNLmRSy+cOZMV5TL
g+aE6XkyLjLTCP2+kuc5/V5s8Vpuruqm0B/QCl5Dj9e20zbDWn/CjUJeQ6gQdCzuTHTalkswAWAZ
eraYQ1lib2DodtNnDUgUN7iq+grRJKAzUQ0+jAPwDl+6rjTlrPjMcRqKtnCFFS01nc50JNwnAUbd
NfEiJpALoCRXNFG75npo89Pc1QpX+bBIJBJC7Fr3DBZ69dBP7/kFIv3A2D2Ek8uQVlSbhYZbCHe/
RaURegSOC8TnkufnmTDrW3u6iKv8ZQhpAx4Dq3QLAYYh+ejOzTzoxiUEml+6cbKWqZVzNMvmabo3
r+tp+CBW1ZxeizR0rDvtao9PCLSEHTfg8GUxEsvdluyeZXQcvmrDEZ9gpffkLDuY9xEGjjaDVZ0J
vVIzP6WbtRAeiqeSUTyCAxrLxDZ/9bfl1G75BLK16FXPTqdFN9rgqjW0pl9sKJ4JJn/FhSWayzZZ
zxE5mSvzrcaIRoJPDSJv25O5gQnPPXqbB3DGQ4Lu4twNrsAmC/mPubkjLBlgDrkLgY55s2NIS1St
+tMkzFsk+xTjeWvXrcG1eAKgHTzKTzHNg63xIpZ3nGYu41HZlS7PK8WYg+7NVo/qs+ESju2gOD8p
zIUTnyBxOiwUoyvpzvj25dJNujG3pLY62l3EcHME9YEOdwk//AovX3K6r2dlne5n6yN175Lp5rXE
8Yli47qXlslW37K6oYiAZNKkJ7m16aSQEL4Nzvq7McseLNxfcGS0k8xjIg2zg8icun2o7mlxbE2n
3ZBAcsw3CPRIQLpv0NfRaEZsqDqfOkDHFelZy24D56R7JC6KjAEcZCkNemnxNstbMBgtikXtl8za
Jq96SGafuPR+m1bmaEvv4X5+N+ef9ehiP/BfrvYb9wamMPg6RbLIYw+CYornKZzdVeF62sSeT3r8
mpKIDvNsfup3zYt8KT2LP8kKMZYfrNNjSMGHWGLPvz/kh5B8XeKaAMLmzuQonr6W1zrpleOaHHlP
cwxH+FCGZc1CIaHiwo1erMZl7WC2WMtLkc+WiYxcBHc392nnvXiHaPH2IoBWip/nhWU1bGsmhOYa
6pLMzDDZyqDoryp1S2mL6kI3GzdTN2l9WzZAeLTKg4p9Mp9JW8I/XJPo8mwFdodrqyIs59Bh9R1J
3mLeGxDQLjoccSWIWCRUVVyiNOjyhkacO7zFBw2WkY6ubBE/Jc2KtXpNNDfR3gLDRbLSbYW5Aq1i
M8CCYc/cCQmWT4JM8QSPMQyXxISHwZrI33J0y9nfxky3fOBySj1uVby2eGm/jaVHhC3oc/AvkBrG
CgOwqNgIKSvrUkraVch5r0VgK3WQNPdmuFX1ZcqExViXtKWZ83JQzrqvGrRQr+3CWWgsfCHOw2/b
DpvgFDml3e5IKULFSagREwN7nkVz/HoU/NAJoRGRcvkIq1HGYXamvnTk+c92zpIDJ+eOq/rz6oY4
zdOlDo2o88Fhm/vrZ3gOD3wQjs1OE1ZX2bOOxnEwCI/YC/fIyD1xU5zjdb0UH1N2ozsZeRGiaJTk
bHHlkvF3YuefRCvoxN/MYhGZmGJGMmeEHH24bRPnJjjTBW0wILclv0KkqW5x5lNKGxzxJ9uglGzy
lwnusA0Dc4NAoqachRebLKPzipT7fsMwY9lxc6mOAFDkMToL6KeAPCJkCSsivZb4+AMUKvEdLEYk
DsQOmp3X8cvjuPiuXAwEDgKvF0w0jIHIXjUfm+JSeYXUaHzNawMNvS0woy3LgKevrM+otfn+unlX
hnYk2yhotM/urkLVUp9mM06PqmF6qPfTa3Ufn4Sl6gGnWtdrHQFEcmbRaOgRgMVh4D0r1Gg2gNBa
9CBmOE7wqibXBf8YErflMC8ueJOMp8cUU+CCAYcGcc0gKNWTOHflmEeZ8NPBJepgobvEOaIxqT/5
9dvYJdma35DhoFGw87v8jmOkwxcAZ1Kewhl2lgoMzbhIQROBaxhQv6mb7indIkaSl+CnbMHDI8Ah
bjjUXrYJ4b5si0f+cDzFhKmDel5m5ZrDoADTa9G8qcNWAiC0+Lgt5iRajsMMAKnE7AQbpUtfaMSB
CVYQ34DTnNSHFqxf/DFsGTw62T7Z6yAnBqK1OVW52uHJ3DEn9ZA3PdcePFLGetNzMmz17kOLHigJ
6Ez1pFSIS92wlff4yIpSRm7bra/ALRA53CpHJOjL5B6NWSLgfon6C+EY2UBfyLFKbz7folkGr0AC
iXw75iTlgf7KOAk6ymBDs+n0bUX7H1hFvgJ/UJVu8Jo9mtSWf+Oj0xzBzOFGnxuhHHNoXf43jxBB
yb91Zf98/Pejk/gtmwFctKZ+Vwf8GBDBcaEty2jo3x/7eUAEemWeKnGWIeR+VpD+EA6A6SRZCeE+
Pyjnrr9ydOIc9vvJ6duPzglO0Tjc4dz/9eQU8i4jTFBt973l6ybqnr5lXU/fO+nqiIQdyzQwEiYN
tf6g1BZtxcQBk+/SVugK0RP1CaggR6qS3kZc9L6Kt2WipKkVGlcQNpqAa3fEJU0Ht9KHYVVMkT/W
aOGuYrWoyuFgCvlnpbPc1qKbFAWUqgYNo6ovZl+CKLXP12vB9Ob6agmw77LsPej01TVP1kEKEoMA
d6MQae2cM4TUWUcvWII6Bh3exJ4g90fVuPkt2ihSfmMsKaoMx2OIdwOTorCtVup4Gk19pd0oJZN0
RK9IZ9Su6manxkzNb7Fx0apnWXu8MvQKY20ZSCZcN5ZvPI1CbXpKWC+T2109j8xymfqX3YpRmkSv
0LhVRNTm90rOPKzQ8WFxgrj26an8dvYEqcw8RGcuonPfZ8xJCuYlJnOTgflJyhxlSgRfNx5RRTsF
xYQxj1sYxwzz+GVgDtPlGFLnuQzzmYwPqE3l5Gp4LzG/sZjjjMxzROY6lkQ7KppHPQIzn6iewTFN
ftTzku2DvbWRCMlqU6zqTIwK9cOUm8ENGiS0sw9DCpq7LL2uzEZwytu0GypT9Yw4/bLyyY0kUB0R
lpCsDpaKMNJjiutFIReqK7aor67icigBA0hhvo7yYm0QUhWbOiYOHQXfIF+KHkECGcDDtT8I6sMg
qFQWkDarhyi4q+mhp/TjrQGhG1TMvO9ZAAdydt0xL2xukgdBJ+kqgbDZD+6UM4kvhFXOSh7XLzpQ
hTEIHGwCGmdqjAflSOswPkfV2qRIwTjEa3VROLdro4kRJiVSNlhW12oT8QsIaSkGmNpv0L3GaJ1G
/JKmrPzsKnnTm+lF6KBwSm+ApW3Bqo/lcL52iVeCiuGMchPrZQQqxsKo3HaZq9OoDaXCMTEGtLOb
CK/HmI6Lm1W+SXUk74QQpWiOnOAahLtIvjEopF1pCq44coHhT+AMWI1gB2dhR9gcCujwMl2Dip++
HxRfHSe3oqZviQJKM0oQIzb+3kv67GInqQCVP7SO/94Nm2Vafyzpvz/+x5JOJp4pEaijMMZisv+j
G0Z+jwzWWOXv/6i6fpr5KwaBCTjkNZITAD//sqRjUBXRj82eUXQEf2VJV/n2v478FUOde3VsOWwQ
jO5+XdHrVC60Mb4lfmWhMwGDnjBpSlIaCKj1EwjCLVV/ThfDV1JD9lTh/WZOfmFw15aAhwlwKzec
7yr5VEqpU0qZJ0/vDUIudMKpvpJQRJecixqkskbTXCJhU+en6padhui9GbcBpxN1I0U7XFqzpn/S
MRPR1Tr9vcuLGelm4TlBJcjr+1/LCySMf1yLwBx+efyPa5F2p6LrswLxPz7j7+WF+E/YDiL9V4IQ
0ZpQKHy/FjG5cEuo2G0g4NAIxmf8U3kx8+6YI2Nsnjk7f0l/wjX8+8VIeUGYlSkzPmZ0PUtvfm7M
6pUZX29xVPopojV2i5k2dci7NbQa7VHa5h/q5Iqv7bETF9abSisy9IhlBnaCUqw8Sh2C2wg8Ak0V
c9HQxto0zSKBWrkdPzPIyB3YBetUXbS3+jZzUILE6W6uhUmPRiL1NzT+jG7Noj6wnkfjquxsypSj
sUFQFRMsa4HTdDrB0cl5EBzOBUygEU6Yl/4OVDQz4uC1fEqf5BfeGp6TN4iTw0F9mQ5zIa+iV0wl
6LfNWjAPJPjCtOZtDZNexe21yLfCGR+ZXtpySUS7/TDeKRLixupxgkIcrtrCM6qFEq2k6W5OcoyR
vVy3COabwxXdobzTHuLhAIhr+rCE6xsarmUik4mBoC6qmrNZR/s63NSaa9HVoMMprsRPoMOqQbEf
Uxm5Gjni6cvgCBAPgoNOPBd0jMl16vy5LdH+HSp6aS3T5A2i49RKNhvCqfT1zA3HTfcAOc9BHo8Y
unOeBi8vFvQrBg/hn5g62Vf7noxu9QXnW78L9xFR3/Xipm9alM5Xt4H+f0D+twBV7iQP/ZoWKzpK
WiBLdOiLdMvDjIOIJnTWVVZfKQzLh84LdLrxtoi++2C+VO4sKbVW4rK/0yG6J4/GffGoPDebdNls
MCxyeof+zeCOYxQZeEtA2wje+Xt7XQqKszGceZ1izokc/hsoVDkKH5zzZjPniTYCSJ5Lw2ejsl5D
w508dT29TY/TSnqMPaR9A4kGi/GzPou77qxttWARrbhe049AXHFpwsoTYRHV91xVEzMo+mGLiviR
hSe6xJlAgNtM9+NL8KDh9PCle2pShEIbbZuhYvC4hPeTr6NCRfrg395rCIcSQOXoTrwUe7jyFlcz
Dlc73lrncAUF/6w9hhzhXtRhcdVs1dW2uh1uwlXpR/qieJhlBz2nVg+sdDp60zuqijj1Glxgo41U
1muW0ipbZwgbruZuEOj82vJnfcjPFqwzml9Ym2UM0IvkLiQ7GNGEDgpgSYa1mxYr69TUWMtMj7kx
/Keo8VNGd/U+PV034Dvau9Cu/PDY0ivxOzdf7DVbcQkJwYC/AMSWD9ej3oTLIk48QdxXtBN966l/
UNe5zwn5KXiZLyskkF/59vYFRr/cxvfCYdYHtD6Rq+fbhYwLEQr3tqvuG5NK9kPeWYo7HW7AAeBG
gk6BRocsyQeuD0a6xHi2i+B5B9FSKiGD8C4usOfAZz5Am2CsSnjfOROKrYLEAtOV7Ek2K8CiXpzP
9ZIezY1ogVV1pjQ06eAw4Vmrq3zd2q/zZz1P9rQOUzo883Qi9+TOLk0CauYuAsI1QHrQamMaQSfa
Ql3i0IFH8bAUV7NTQn0BoFQwQH+9cetjM91Hq9ohpGCZ4kG+w71QMZy4rsY35LQ++Dpa1MkVsvE7
kx46x8Zl2qtH86Omb3FS9sPJxPBG6a7YVwlNB5mNTibxLR0a0P2xMlxsCNTckWVzBaka3/DY4x/u
PYQDwYeJWKCg+RJsymrZRA89IZckdRn0dEvFD+PNUKzr6jHJT5rxXOarqVoqoj18NRL0LrjcS3Dr
4YXiNoWXGDwXRLy1joABaHKK3q6RjtxP1qbERrSX6b6oi1vvx4LdiqD+XiRtnT+Gl/ATHDveIupz
EsRKkGl2J9iSdmDqpsnEtrsVCok38cIKCm++cUPRrUSExE4OYEwEfz4WGPPptDQyDRxxd5v8cS6k
13KwFZpD3+1LOujSiUl7luLJCtwc+jCmZt0J/PaNdNf4uu0mqG0XHJLz86Nnl7nqAlWd2S6VyR8Q
VUPgUZykR/9HIe6EeD8ET9I25jkOdyp2MIIiKI8wwoEjjbfyDUImZ+PMvYEmw1uyD306vIyi8GUF
qEPumqewdrBrqWwdGVOBdj1+kLW3bxyBH2MFwdxRHWWfl7MmQzlZLkMqcZWk54GjXjbIsIEQ9eiV
awbSQ2+adEpVLy6Am1tMH5RT4yGvQi+sTYseJT5qGW3d1H6beVckx7ZleGa07D2eHUaxU6oRezs1
Th+fFHFVM7IjLtZaBiyzFsME+cpLqT10rDZcGWhctG3cb03rJbhtGvkUXTdlCMM6WEoDQImF8RUP
zIZWCt28+/yE0EbJ1leT2NyjmGwRCESNU4SbyXRKc4Mlj//yb/3lBjQZsoN+7mHWr64OUUdaMWLj
nbHottSuyFg2rd2xQ6L2wGaVHNQt7no3+xBy1zAdPrNoYQoskpsrIsmncmjtQWkIPj3oE4F5i1F0
BHX+NgwUA/a13hdvG9VclC8WKQ0mJP1l2jmtAl7fUxIHYxoHyQIK1WCzMuSG3Z/Hcv74KDhoP8Mn
xmgj7iCS5gs3espJMC/t5Fm7xAj/hxVJcsQujvkumLZXA+WNYyXL7L0cUMORq2xDg+Z9ubKUcQEh
bsBdRPjzS3OY4Lini4xn2R+m4izyD3hCEzLyv309jZyZ6hbz+P+qp9U/KJNzUSr//Pgf9bQhEzM3
g9PorX2DnP1UT3NKnI9pM+fxmwXou9LB+iePoHeITHI+a4r8QD/adUSgA7ZAk0AVPJf2f0XpMJ9K
fz3c/VZP/4b0mZqAHMQgZMsvIRdualJXVF9042chpJ9AgyLUnq+0iyk/E+lQA4sZe/YurXXonAjG
IeUT95Jqt4dEd6ZsmwQYJggXmO7UaGWy5TFBIc4Rqdcjaxqbz+EIQeuGhimdHcezHxddzoRdKHU0
Smcu5c6JgW350563FdaSm5dslV3xNO0H6oi38bnoF9mT8GBdhFeWId7qjyKqAUwiwBypUx1Nm+cm
ws0pWd/EGRCmb/L9dcXE+sq4ZnCrQ58vIuQF1Kvp3mQ/Fmxk61bi4PusmF+/lRemzbu8I57LHj6D
TfORsJGv6aPx2dyCOkFgTMsW7R57qoyQju+ku1hU0IuJC/SfzyrtttfrRn3E7zRl61Y8VJisW5c1
z8LEWa9Hy6G1ElH1S9uuX9fwfo7dKd6wZtnKq5nZygPzTFdYFx+6l3009zHaw3iw/8b3KXnD5Blr
UANBKnC3/tdzL6Iljqi/ip3/ePz3+1T+JxlWoAax3tHr+OU+5UPokWiAiCbOB9RK/+/cqxj/JOl2
RhvyGAV7Ba2T7/cpH1LQTRPWTMYyS8BfOvdy+P79Pv321FUSklmfaC7+1laXDEEm/vRGjNO6VkmK
MkxUM/WdAZN7T+SVDsE1Ih6mMWHDgVCi7v6W2tGlgZ2T0aBuRWMTSb7iyYk/IVs5qrQq9YUAXgce
KCRutssMdNDiMInObdlzJMCgRNYOKVRg3yDVNDZaUCbDFclzEycPVKdrkDy068GxRwOqFQwLi+pC
Bai1i9xEdmlnL9KqeMkPEf8Hxaomx4lMgs50pXZRtxsVqJxcF5ukwBKmF6cENHQvYFI11WpzEzg6
1K/sT+uh8WqalJs2cZVLmBVIQw1PK9CDkltPjsKiJPNoIDGI8x45B0+3HAqtcWdo6+SGP+AIVzaB
uQOtB/BAu53CnSnDwLIhCiqyVxXsxqgg7YEkGW0JzUoqbBTLdbdLEwAAY8cTstBJiF6C+qMlvy+g
hzCgTA2GeGEc5YEW+EwffRkRupQAc2IxtHvpVCZvV+vUhvFCbT4h/fT83qphO2fk0HqOl3qzz4TN
WDIinJaSdqSNPOTMFv/Ot/i8H32T9M+CPswH//UWh99CN/KXW/zPx3+/xWeqsyFKIFKkb6Fz3Kw/
bcW6qiNH/I99irvr560YCjTYUFJf/x0h+/0WZ5em68X7sWUZClbdv7IVq+LcRy1IQyty/+Nf/2Bk
9+1HV01y0E2Rduu8BPykOYyLPOlDxUKwKiMpMskeYHrekf+kSysrYv+N7kk89FUFQ6ySiYdY1/aZ
ZQvTfIxgEzX6OyJHRKTf+HlCO+k8k8tr24vPPYfM6OG2UslYcmImzeU2x0QTu90N/NeqbFZd45K8
2qkkCvgSwCmCybErMOxBCmja+HMJnQqRP3Aua+xmchKV+Ml9GN9Hw9Ysz1q0qZpNEsMOIcx4G+Ur
3ZWTHZNv7vW29Ixwnaf7qF4qBhk4cOg2c3YtZKSNJLzkI5P6bYZYarQ1TnHxJWIkDjs5WsANZCXC
aRa3K6m6z0B5IH5+sOiVRJw/bfpTZ9GWCavbE+9UV3cRPmE24UY4yjAq+k2Pqv4mLa3wVbgtGX4L
8DJDD6i+oLmj6VyFg5B6mXLfWYSRrbR6d7V8i6wxVHXEIiRb/BcJHtp9wHDECA6dsGvK/fgNaCwX
sPa8EWMq50fSA+vrK2xDp5/cPlsP3fqm3l3NVRnscvVzfjiPisjkLI8KwjDnBsCjWsG3A6Lwkg54
cO9l69HSV5G005qVciM7hQWjTQ7MHRX0gWRrSotZEcWy+Vw+mvfpo2Ubbn8Es8+xbkA21zwZOxPh
O/UVvUNXP7Naje+4p7z+KfHRx30NayClDVGcKF1gmoa+ee5sxGoL/cAzo2dhzPz+DJpEsRhBi2z1
Q/01vicMQF9u72LoMEZKSZB14pk1s51sc5HPjQsGpchAuofuoYIjZC8zen9oghprDXlv5EfKD4Ow
7bQnor7oHnnMMhXiasGVA/iid7jPNFermanKDslhEwKSFVgTrSSb1u2UtUVnMqZDKdKpTOlYpnQu
AzqY4kdBITpaNHRF2W6qg4XDoc3WYf2sc8FOCGaVB9EJEEBKd6W6jvS3ngJKASL0EHxFK66Daat5
wiJ+Tmq7/vDAPypbemwz7Kfv111N3tpSkFfcYnW8Djpb5JwUcF5KwqP0yilT5PflsJnU3TaU9jo+
XtEzS8iEjROY5qnx+233AAloG1R301dy32wBEdUP0MwWal954DMH0naq/8vdeSw5bqZR9l1mjw4Y
wm0JQwN6MpPJ3CDSEd6TcE8/B9KoZbqjJ7RVlKLUrap0IIH/M/eeq8N73M16kgifug0YqakYNxR2
Ul2ekA39bVx4Q382kvcgefHh2JzKj4Qgy2TVCleZzyUOV4UjuB3fn/A+YpNqmh+OTEvmEvpJHLq5
9HjVxh80UIOxrkTEc48r/6cYQ5R5H0WF3+cS1dlHFFfYJwdcOcuawsDoT23NfK4TnH9w1clz2ZyO
DbZ0SOH//9uW/yLm+MvH/34kYfNFJ4Il7jdZxu9HEocfWgkJtDZd3h/cvtO2RcY+bCo4fX8tLf9d
dXIksb1RCe0R1ekz/r3uUNVoNP/jTDIl2GX0nEAnpniFP55Jhhg2ESa8HChDeBnuDOWJ7eGw4Ajq
30zBbSBP1UsQDDNw1JkArOqrOpZY+hcXKsDUzc/dtt6bXv2dfjcf+QVXW13usVell9E1z4wG1/7M
6wEGID59z+6zo7H1tyIhqQYghWPz6i+0tQGEm/3729Bbcs98m7ArG30Dk2d49dtUsEpkEQuUqIvn
rr7kLezKudqy3140J+OVORvTz3ciEqhAn4kzegqWnIcnxXs4K822WIO6j+zPbEnTO2fSaZnNks2R
fx8+WrD+O9x/6K9eOQow2pHoU0147fo7Q1mtzeXX+BsnzwP5+qU6dTvSArN36t+C9MaC6JAp9GA/
s5ITUS0sn9iJwg6kwcTng9D7SYaxNTgKLPLnIlnH+37JVBVyZUXYNaNXy/jGGJVf82rBcDn6AbdR
t272UxbLB1ljmPkjF9ZLg5wGC1gzLNLE6pLX8TPE0sJsjbi7n/wTC9uTEtQed8NhtuqXDJMX6pJ5
P9G1siPMpc1zpzKHnyOViLx+E5b7+CC8iR8IKhvkGvXavA4//FAyOPPSJow7QnvwLnnKsliPK53f
SShznj/o2D2KfSBN52KLyc7nILVG/n3TmPlex8c8RrYHJccNjpOljIEtI1rzVF/Fm3yQdr5bff1q
QiBjYa8syvtsTySZdg5fgR1Ki/Cee8pOvuEUU7J5U7jpZ3lFaOY/l09IdQhxD8rJ/9ZPKhTzwn7G
ix/jRjTnIYQRyncR7rko4b71en4V2+gIEXXJRmOheLw9yAtgoka9wtDuPGzbfX4rDya7q/TCCzVb
C/sUl8Be+YrYwUE6v4/PBRgR9Uupttju8CX1xrI2eSOomZsfAEN+lLQZ684pPoA1LOH7OrpXWT3j
BqQm22w5AgICKoFFncAluB8ieYqX7kPNrJBAPhcYus8k77tCOk4WQ7amPwEbZCABRDC7VEiGTbfE
uzGJXggrk2G/snqujS131j75yDfdGkBR5GiwcecsNJBBTn9ntmtvIF/9F4AX0312LJl0WikW+IW4
0CkFtvqZcunMxs0/5isN5Tyc1shqVxPfhEm9N3o++mRPuiZHfRmyAA1OxWvvTmCTiUvJjHtBOQlr
ftpA1G4yyS4n4SXAdUBP3HyyC3Id8LrZOgThsXqSEPnM4x/10HiFp34XnrzLPHGOTgUYmL/D1JHO
diw5yRAvPhEZy+iPTwDE9G/51B8Eb3zOWYm25jwEGc1ceR3sWB6SToIx5wGWA+156PhHXj/CUMEx
PQgbfqWwE97iW3pTNp/dKbRMj9OQzRPyNIwWuBC47CChWASRHTyzw2DJ6q/HbU4tre38U/rDWqVc
74rRRbhP4tHkO6vc8SWQuLPt6hxqtiYfarru56ZFE4uGBnnuEelq+RPsm0/dDj5bCqqNzvU2Xpg1
jShqUZWDaAxsXgzCQt7SkiEV++tRoDAqCbn/9sNVIZOb0l/CorNHH8c8VXcszHtRooSbfpPG9mjK
aMEGiuEgZI/wFC+SCjDYML0oA5EylsdAlN0CshoxHECzyExe1s1di7HntCyT0wyTqlTcValL3dan
MGvK74OqbEnbcIcq/Kb6tOJrkRuL4SDI0iJPRhvqGYjZKFhIktsYLiA+GnEVFMBauKkW9F0NIMJc
JLamu7RHWV1m4w+pHkDesDGybdGuTNajxGUIHyFVtyNxTlAkwtK8dcBvkZVWBueydH2Ey8PnGS6C
BLTeIAJ5Tu68Q/jrs9ipKWz+pS7Nqf35L9pJuJTmfDY4Gd+abkPDAWijQELzv9qksUecxrn+mqX3
UvIk4NLodmVC2OaivCp5Wz7EniVFvw8fC94R0jd9i8C0k+VU4kLB9nGHKmucot24M9c5snBx0cJc
ZPOMkAqlSt5edP8UFhagaTCA++FSrfAGj6ylu/OYrM2jxBMzCRcPGg2K+DPrAO0qsimkBWyuAMIb
piUKNMKDeEF/ly5JmHY+rOxbHt1hgzD3lcSD2WZ8FziOwvkanCWbIfThsYOKzmWxtGOJEXrhcvZm
HiE9ZhjMSfBpVhAojX38kb/65+4LlASIMJEILvW9gdcZvxabgViE8gOQ2BQpYEILbDadPefHtYk/
vWhv0l26R/78V5fIxIDU1wRWuM3mpuBEe6BEv4cLkA3Ltfoi2hNCb3xF5bjIDjOCDQ7DhvVDDcN9
3hWIGmy4kc13pMyLQ3JIdy2xW9I6fe2+ZiBGaOq+QA7S1TGTQRjwhlsHV9nk4XkDuscLIArrpFnN
HutWdWmr4pVABh9EJm56leygNSAcxKDtXVlHl4ofzQdxWL5qX/VreEp3bOUeyprfpZHW2RIylJ1z
7p5uw8IZczJf7UN7g6tXWWSCxTvjC6zo4OBpEd+qTf6qHsWv4UtMrRp3Dnhzxdpo6EcksJPaPllh
45lgiPk8H/czvIMF3wjfWTwqrOEIWauG91B+xdXeYljO8VSrWrrmgaAk82j4iaLPDIf6E8Myn7OU
bKzmveG0pY73Q18+2JVLFDc8vLXks1EIP6/2NRSj0oitEddVh6r82Z+hh+o4geRXVpzdE/Rmb9XJ
1o8me9NnwIUdyov6VAhoXovBSerfa+nGqntORFnuNq3zRBRx7cgtAZcsAg/CI37Ayy/fSkZoIPRx
Y6PtgDRVuKAB8IbXvhc3nq7sUxTm6mw7pf0s0GIChr3Fwlnlu2LsoM0NvBm4hwLH36inkjXuQrPz
ZbSpbOjW4C2jGawYx3gbZEAAUJ4d6IfxKT89D7ioLMZ831NYhX4gCNHfRefhks2sLn5JC4/lub8L
t9qOQKoLfTri/nJ6Sc4aoErjYly0C47GdeuAaN1OYNkEje4nb0Z8g+wZpwU+zdMhCi1Ewyh5EID8
IqtnFc12vdpJJaHvEZ+1fjfRXgQI+tsTwuMmPXZPXErqYuyX2Pcq5UcahYWulFYVN+jYXjIKVeCN
sUmI76IpeBR+9v49I7hqmFl9uOweTD4Sq4Co1j/cNGLAk70qwrJSYO2I062NaoLV5ICgYNik0Xoc
PnLNFccfEdxt4A3PXRS5MdxYnsAq6PXE0seFXlkFh+PoASM3sPxD4sepyu5UYFAS2epPRFMduzAN
EvBdN55JGsKCmcUFj7QT6IP8tV0LP7xJJtoNYgFw3/rzEKn2zDKJ2q2uj9gxRIfjCxMUZblxW1GK
qZLVqOeusPQdIHRCj3noxwuhmdx3VXeuxxUzryyz6typ8EBgpkuX0xZTWRMCET1WQ3PUX7XEYgOz
i5hnE8MJ5nI/7qRdvRxuZYZsxw7qZQVoDQwnpXq+wN5dXdjMx4VTfIde91OeI95DRI6NjCvwRsz1
tbipDt0luvUf2cF/Ky6YyMe7iuftKLF53zNN4eYwX/QXvG7Bhh0TW/Lws1w+luYuW6R2YwVLOL0E
bCle4PAYZwxjbkcSXD4+RuxD44YXQ1WRnwTH4tJcMsWuAVKI6/Y4XHgvIcfJYu6UhaQ4CcsgHm/i
D4gByVz7+pniAJ0Yp04DRQ81z3fwCW/tjbRTod/JGJCoPs+IekYqpjJGK7JEr6JTHulzQGUeqQuV
p6/SxeCRMwpeNGTzdRa94RobTnTGZ0/9bZfb/AWLjR3YGFxwGDHJp1U6i9climQS14BAgteH73Dj
Ez3m4ZFN9DsO0HxbkTgxwk/Rtq9TcQkOeQ73lj8flt1Vv1WflGk1qA/dST6FbNOgkZ6HOFc5HF8M
QNDnHtEcl/cBrE5dUcPn+GVsDm1uJyo6oUWt0L9LVIxxeZTyF5VGJVqhGAsHl2FkAiDUvGqZx7UT
34ml+Yw+x/MgLuR3ZHVAF3DaedoLV7Ps38LJxztBQcFbcBd/QpBK7QjlNvaduLU0Lvyemn4dwvfU
pmo08+1jt9ROmqPjSijPxLMOOZh6PoddeWW/YJav21M+krAi7Np6nHirZRdlAC2MU3IXYu5EY/3q
e2R+vxdn9gji5vFO7Os27C0seOmwGJZmR/PKXr7YgxrGgpTsA7cLbn5tKavinzxzYd2FKwWJJ9Jm
5Ret6f8w0LCzY2L/pzXAf378bzMX6V86DDWZOTvUJHLHGMP/NnOR/gWWaCaZDPOhKjHV/30NoLOR
JySZgYuksH+U/7TpAwhPGI7Ef/+FhvR31gB8yv+26oPkxD863wgrxD/PXOC29qKSDMnKB3qFqY84
QiQ/M4eAMeafkrEoa5tZgvRmcvLjQ0UhQz5U44ApI1sYs0qvL2Og6DzZI9Sh4hFY5Hqg76tMZIX1
pb4UxaLUTxWiQ9egMFG664xjyjVRTWW1LfJGDoEUJcHWl+lVm8iRap632FzXyWD5XbfoUtQvU6TH
gPLO6VDIziDdFGBlH3sYQwMd66TFrUlbBJVCRT836hc1vpV7LDA6xPTIMXuHlX+Yr4xqGSZWL7o6
AWd5uVKbrWB81rj4ZemWvT5nIuBmXMCrwdGCY1rdKlg5c0XdmM0K3wPyw73+2b0ATDA/yz2zHmhO
Ie660pYSa8UWU57xl9QrT/916LbozW2Jm7J0Sm2dI07NmKsgUBMY9IYuwrOGTWHAoWSBupHpUzPp
PETwl2fXoXkfk30ffT4mqDKR7VGuUOdXtLILtgpCBOBX2sYP4p5vBqyCg1btFGPNgAaPpjJaTbjW
9cloA26THaqnBgudIkp60OCxxqTFAuYbINTdhIdmSgc797gii32w8+Xpi72GAsK/0Eldxb803daA
DsO1hlbcXcoUfPMHClL2ujoQaE+skl30QsTIkLXLZzQsnheDLy4RaByfqvFaC86IHyXWxbPvquFF
qysXrEDHu2awusAxQWSyLejepkaFgYsAqEkx2H4u8pAQGGiiLxgjkX/NGS9V8Seep3GgQDX6uYa+
cNhT9T1yLINQJxu2OC4xPj6fPF1Vg6cpm1l/LiuESdpXQ2bayAFWHR6MhjC+Ig6jydaZkHN95n3k
ClZ9bQtbyHhzeOV5vFTv7Sc/TFqQqpHPjVsVL7Lg/BAs+ZZ6fHNjBD9qzps3qhyMrHhJI8MlDDwo
10rhxoknzWxRXbTwAAkQMRwwqNhwz+vuW4DoESOfbVbt7EhBhF0pPxpX/9Tvy8bRMkhEDNfZqc+V
L7O49PrilfOEyqQa3XzHYZ9QnTRzn/PClYw3oEzCPpNRbxO2lLxrgxuR3qOdpAylGpJKVKDcwI5c
ORT6cET25bJYJCo9oIMFvuIMS7ZSS8jOEnFhVbg1oYSsI9gYo/VuDnm3Qf7C546eRC9wG5V4WEEQ
UWCpC9KGxTnG756PLF9Ihy6ClRh7A2rahmY/WiAY2/rfTOWqpz2Qe1d7XXzQyPLG+uupO/BdNOVe
tBAsXHaLYtHy++jVxkXSRwI5kfCdn89lgCsPgr7VFmsDu1DwGt37KV9wPPvRMn9r1mh9N9/jzR/w
fnj4XpnNIQIH6nsadqaX2yL41PBS3SFkWOlK588kV7TGN6LX0SqXG5mcw4c9g5UWAlh5KWpX6Lw+
v0nRRlfYdhT7gWpBil8Un1tP2NMtiwVbyaRFEzf7YvKHgFTnqyIUBy11iz9nl2c5V4lRxF010KNb
8KO6yu5ICq8wDdyCwEmqFd5YNj7mpDF63sAiYb/Wf8h0ee6f+5jJHgS4Q3qqsk2/MGh92TOZixiq
cY2xt/c2A102oaY5UCaVEFTVgdvhu0Db1v6SHnVNYOAdHdR49FtP3BMMK377aLhBA8+l98caFT4o
h4tmMwy0U34ptuk2pLNOeOJgQQm6fn6x6huxJNBbSvMW2xbVL068O9qqEXH8F5uhQHAx5CKz2LMM
BGXxuMc7Iif8J5QshxpaXWvmPP7AVk1YBmKOZcmtvSF4IqWJJk7SvxK5QDDCuuDr2cOb2KDFLjZw
L2QTNq/Lp9T2lIj2sNdsFLlosJ637sDs0P0a9sXXuOh1AMRzFexMjIQjYmfJ/+D6ozHO57DynHzm
KlRC0+oyYOUkuPX9SWzVB+SnacEok6s5zMng0ejXQ8bjQ5PcoVs14NpYG7gAd1DEPL4kFmvYJBpL
xnOAkFfEFM3ksswRZSszXNbRg3Uzo7mzhNIzvnfnNjsEiZuz2si8B6qzuaK4ZzBV4dM2CVQoNmki
25VvGzyzsdDnJ3T+aZXbjejyj9auxwYCpqcnq4a5LAgBhhF6CsramaSaZFMoHqBNhhPThMFcdNCs
4mW6NJbtVvvM39Fv4kKUr0D/ObQ4TLFZOxUD8sIaw7WZcPu5bbB6sghQz5PKGLGai1CVSS6JEb/U
6zg0wOEkzHiKHXP7r/FWmmhwwv2YKZadsL1HVVYrV1Vyg9kqfZnhdFH54ed1doozJmu+VZBX9uE3
P00rLGJzW+HcSpZS6pbGEpGLkQNs9fajzgMysI2fAmN7TV+ABAbWmVPpNp6NwrQfEI8Y16mLkLRR
dU+lIBbrPKm9KkFzJ3oRcc4l9GVCFURAYu/sjxjKQvRj38kLqBZEKmD6oFxo7sGH8R68YpxhIQzI
uhtsg76SpwJezI15weFP40F5zpNcQS8kceiSHWgxjJ2xovicLiYVd3pMj/2W3Kodrd+qW6F930zA
AsMiVt54Lkh/AGnCwJUlMbSSWcsJN/1OHY8mP4PcIBzMlXDRL/Ku33PJaP6pfpilYhsVjG3KsHkz
2xZL4jO9eDvwSsjeg5KerAu3ZBRIr7VKDmB79O6Fhz63G08ETsZ8V56miA/NlRzfmyJB8vf4yJsB
/EPFvcVMuZ+PP3m44nI1+/6lQNtoj2jgyZB52qrhQJFw8RG44ka4B+i2UF9WB0N12t5GdKho876Z
P7+7veFpHnhZfpDA1klqiK7jd7/PmQ49XbDYzDrpLjXYz6cp6tUHcNF5yT7bty8zrzwWbnsacyCP
i5xb6djsG8ZLNIrGxFsgJyIuGDpxMZlMz7nZyBLgvWYyQojstnfbr/ZLP/fI1QNHZf6skwjN2IXS
gi2CYYUr4718qxxxYXIB+fVDFteEskNIfeVZG4PKQLTyrrxUN8aDvC5i4FE+aC0k3PkDnEeyF268
8ObhiUmnIoOivzF2MDXnwWii+SeLmXEEsrAWiWIGoAbD7H8qqGidUFH+uXX6j4//vXWSZkgvZ2gd
WU1jP/xj6yRDMSBHgJ7tFxPr762T8S8J2SJ/ourkh4qzP4QW8EfsqeFWG/+PaP03tMymwTf+52U1
P7lmADkQVXyI8uSj/eOyehhFM6kEKSJ204m13CnbRa0oLCWuxfqxJ2LI/RUbhMkBUk+PNWrOZKag
VmQJi3bxHcWRv55BJRK3CXta2DH5SSu581EB2yiZK4BhPH1kMk8dgW0HoS3RwtS3anAQ1aMgH0rN
qb+H6lCCuSKLmAkrSwkN+oqtU7bXa5mFs79hK6xBr3ESktw8lILJC7RE9nSzs56/Besi2fUPq7GU
BuLXPoqW/BNqW8idxo9EG5E/PZ3CLVy2jPSakeF58hmMb6GyRCFdjoyvDUbfBwO4PlIbjd2RbDwY
a++bQbPUeJu/Nv256d+eAg9BSj5PqBaZZlezta/ukn7bErci2hi4HljWuGLQWR+rBOdaHBrErrxG
4GOhyEr6FuG4m5Rugmj749E3jVWXi9Q3EwstLZNWx6/FRY5puLmZHzXLjFvPc2IN5Jt1FipVdhTI
dbYZhJyEtB+JyJhuO2OuUv/gTNzTX8LF4d/beot5hBQZeckjdjtlysRODaqFkbNdEOs8rFQrXeLj
CIE+PhB6izZPWzs+Bd/+W//arLJD+9Fr5I8S6wUOFy8Ir8STHYsE6OFi6o40vgE7U6mbCys4pxa1
N9UnU8X5jDlm9hFeso/enaIans5j024MoFIwZuycjNt5vHqDKeZC1bw8QifmfAfvGwKeSnbyfURx
BthXMUggnYvMWZ/zmgTuL77gsWYJ8jFbD3yh19ejcOkQkxqlo8OlORUNa8enZ/vOc86+wVJtDn7i
KEhls5hAN1dmc8GZ8ELJStHpLRNbXA7z+z1wzRXn46SkXT6XDe3UlaRrtkET5CZd8+B0ByJ2eNYz
2GYYttE36FWpKIjuOfDs3fJJWbeS+Jwvcot63s4+Q3KhmPrvpgUyHDdUBcSUMxEEH6jD957rt+Zq
7JSb74BE2gc2vtht6NwTuEvykm58PvC16FMW6qFtnXjL59jmC/7e/B7ZkZ0weZQ9Vr38vWHOib/k
vGILhy2Gv3Qf5iCZxHm+xjsJ9yjnF28pVt/+SeoI3bTSrXk4cs0s5gWfhBMFV+0l+GSNtBRcwwm3
x++Eve70cipz1JGM7VJATgG5Q4wWw6PADA5JCWK76UyLf1g0ktCJI1A5mBdjly4im2UQCXTPleTk
J5K2L91Ftslt47t6bLHrzMuFeAW+JfyyxGRIyvHoU3af0u3dvKEoXPEzIDBbz6hNoOe61EDEpxxT
h/9pg1fdiK7sDsRZiXa4XFMEc/jFjvQzDRZFe9gENwoYL7D4o2mpVux91g+dI5LdZB6Y9gbSFMeE
1e2qXjTeuGBfHZscX2PLVXBS61hSmFBcMOtlGGzsjupN+FYYWjLLXOqb/tCstYTqUnCZffKWE+yc
/QQj3s4DYb8wTpmII9aiTSbt1PZPR94stnoQLvCvZVLFkDZgiVBWCSOTYF58znaaU3H1eTi1VAem
zYtv3Y/icqldtWtiZ2C1sC4y8nxsReM9+oLYZ3WXNdkYGw53ruY0siYyird0ba0JY/sQ3dE6LH4y
y1+BHkOAELJ/Yf8LU22dMtpJ3dhGnDJe+Y9JxUwn2DLGeWS0JrUzRZ3RTDSynWSW/PZ0I+sAlXZO
/pH3LCwEQc9ksaq2VJHWT4tEEmNKcJHf0o9oBWqPhL92Plv5NC3LbIu4JVnEv/Rl1Jt7+r+1vo02
kzRFOfHcE3YpUOY57rEpTC6mxee8sB+aVfKee37WSAkwjN7idftDYZeuka0skZnyJJve3twb1lA6
AeP0O2EwlHHinJu6WSI1fxC9Pt6k2zjjgnbcKSL3VgjnEvG51a0qV7U+KIdZzvrzl3M4p7mxUqqr
wiuWUIpl0l2MnWAfszNjgkXwxZOWXx+zpwXqxGH+xHcR8okDV/9unm75sKexPNAWblJQW2gF9zzk
74IduTyzp/WyiCXgbEzVItvd9eggViKlj3Ueq+SnS7lv7T6IaMyIxKvhBbMhIB2Pdz1OxBP+OpZO
FOFA6HgGxFvjpNwYyQgXwbVfs/kWsxHKMnX/YNVG0JfTXCv2LTQ+wT79YV1gcWyvo10QWcUHUVv4
58MVEUPYYcPtk5rcZDABwzMOFkNHD3HQFvWKaAZlXZQ7I7sPnW8zAxVnvBJ975ZB7Q6FLuFbxi9U
sNwjYmD+9NJthwTFP/F/mivOcJ5M6Y95CNw715ajeKXcVAXVCzfIvPqMf8qfGeOVai5+krLJw1FQ
ppUMWwPq5OnDaWABqSN7+lZ5mHviSd8QtHNmwziVvNDzFsPqny22hDiM543MKQli1f+sXkk9+S9W
vL98/G/Vq/gvykITR86MCpZpPTLN3wb//NE0blcNUBXiH5NV0FpKOH+gq+iyoikkb/yf37SWkwxT
IQAGg4+EVHPCtvyN6pUFxF+rV2SmmIsUc6bhE2QR8efqNX5kwI60ulgVYPulD+jIOOZboSgFu6ir
/DqiyjmURsjSSe7WWjQ43YPdN6l+agdvqpDcHrSK9DAtWc/3Mj7YHsT7UOOuK3CgxSR31Yi7FXq1
aPYyG1TenE87fHwnurJWYqB/VF65mK0Tnda1Cd0BiNLYEnY0XtKHto1ycjlrCIBCAspdmW2EOLMV
gFUPcXjpZ9wdtb6QlfiSltxIXcNU5qoAMm+q2SVIhpe4M1/1lkk+c1fKypn/WSTCZ6Ew5suGgw4z
WSYdTO07Rtrw9MSQSXj53EdDvQ6BEGDbsnMRgpGOSpmpMls51WBMxfYVb+xT8LQaQZxZelpAUSDm
30aovMkI2iOwvz4QCK0ZLvqANs6nipbnHcW+jKFQkc/GUDlxoFt+8rChJmwUAULxQExLLBPOjfBQ
uz4k1FGIl3x/IWZvPpwlPe0gtXLxKwQQAVlnBKZIBbDTJxISALYNUqNnhpOqwWCQEYfZZK5QoevG
YSiTTvuPvsVlMu/UGTcihhoTzfH/2O1BA6eP+1ODihHnLx//+y2uo31WZuCQQNr9YtX7/RbXYdDQ
If5KzaN3/N3hoxrYcxF3Yyea+tB/3+LkKqngv7H3ybLKX6Lh/Ru3OHLp/7zFkWxrU59sSCwN/+Lw
MZOgTh8+fiDNuGoTsg3VKByKdB4Elw7nntlcavVuADQNHUH99l/r9INYin70MnlLh71AXRqipUuY
VSvewwTlfBXyoIVxCaZudlL0M1EGdG4t8UuRQ+/W20N5T0PcEs7oZ8yzKe2Jh57RELyNiKiRpBGx
hmWwXkWnDNWnBoZWn/sL4LrCkfuw/Ype83gzwXSjpWaBGYEYIDgZ2wWwCo7u/gqoTb8lSpgRX+F7
fkAgjWbavzMlFF+NO/bEAkv+zFLlOSRnUFEK8e9Aj9kZrNpVjA7DlewOfavqlUBn8cqeVe/5XqyL
dbeVvHCfbWuvXrYB+qS5tglIf57sf44R2cyRU6879EfmuU8QpwgdCwebsUii0lt6h2oLu7lHCnoX
35SBgoz1WUWscbYS6LqmhFvfXzPGfvrb7mmVKQEeDLsYIUXVJRAPtWExBx/XxLg5RHXY7EKcFv00
tzTqaX9dr0Zx5xtWu4kP/ro4lYfPwFM2/QV9DM8FNlloZEQGyywZt8SRMPw2nZx+ZccmwjwlrGDy
5bAN3zB3fHTv8RdZc9BP382r/vncZu8IkqXrtPaYkY7EknDOsmZSMjNkh3mb/EwBG9kpf8wfpYO2
e8/U2lERe7uPF/mqqjRQL9F+ULf6gWiVTQEqJKH0m3mZ74apA28gf/evwxlAIT1x+DyJFT3p+mku
jGAhCqQ2F/vIWOWP06QiQruufs3e8t2M8CaE7V9Ptl4sm0yCE+hnsH/KTp04abiOmEPO83fpZdwm
X0/mkOzE6PCgwVIatcOCrDm6IXgu1S2KFgWRvw05frTz1VlbJsQ+xPTxkhMuJWmbFotJOZg6JHT4
rqaukEV1E1BWfcEoHSDCwC5zKS7+G1abXnGD7+qCU+xQHczX5CvEVhBDv//yvdAbNvodRR+GnFNy
SPh7/cdjJ27anbRtT3yj5/a9fUdE93hBn3s2Tsz99Rsa0/BdVa/VPnjzvX7b/zx+mEx0+Vv9UnEx
e/Tt7U/9Il4LwTIiKOzFQWblLitbjFLLBnr+zTiZh+4ahz+dp6xM5NYfxixXLaP7Hh4QTAC/1KAl
l//oIwGyngloDpEFfmqezv/rSCDm4T+OhL9+/O9HAhWfLHEuiFNVqfCRvx8JBtGmFG//jsb7w5lg
GjBWsb2IiD0weP/xTACANllzfqGl/s2oCWX6zv88tEQAMk1rFfIz8ITKf3HYpEo8Fk1Tkdumkscu
Ab1qYJsCFB8Z7FDkRYLEmgbNYjZ5bhSECl0OCSC0awWItGIuq77xevHxZoyLR54dDEHaD319Fztp
RaqbXRfi6emnh1nCDZXLdiyRbJxi9kotk915iM5iYM2oRDfJJ+ecMUDs4wMJZK8dUcu2bGlG9SsM
zPfZU/WaXn8Ndaj0fr9KZujiNX0hPRAt9OHJV9AdK9yswmzbDAhE2AVmCvHUIYF4dU8CRFAg/B+X
fqfY+qyDisDqhRJqCE5Nd6xYccgmi0SsrqreuRmVaybOPDHBcVQq752oLB/P2snD4aww/4jap6Wk
3UoNkRyP1Hks4ZNJv8dm8OGPLOj5PmMpIHEdCn9/zKN3Qd8O8FAiThK9zDyyG2YStCYWDFWPC77W
5glSvLR94gJiGderPGmwDiT9SZUeq0ZBWWgEdkmCYWgmTD2Es0+2FOoQFGVQS8UmWxnk9GnllF3R
zUdT2xeslwR43T1LlKBCmzHjoS9Wi8fjUkn1OUaKEnWY5HmKPH1lmTER0FTDznGeJy0pqRrRsFq+
zcTcVrvTMFQnMvLAAnWrRCk/6oAAHX0x+tSZsDrq/qepjDV9xLzCkqs30bHl/FNMXuuuh70Ukx3N
5KTGs5+QcNuOixyEGZFKEisbuT4UZbvWR/BlyluAVlfW5ZdYvyviSciB7fReKZ1azpzHkxU/qgLG
O36ge3IKnl8qN1Lx8DoB+FWirHq1ukbR7C1TsqMaGzs1nFl1pJKJxAUj7iARTS72twSKPwi2nUIs
7UPcmJ3MPk47B93w9ugGhnYQ6uWK1XaOqfGhSddYOie1DvYtbs9Klr/LaeHKHEhavBKT76ZT5glo
HIXIkkoiXEFDH21YUr4NiYmoW7b0UPpb8SOVMU0Gzbn1b7VpHGXstjkTtAjaLlNiSrO6hbwxoyTp
ZrZpdJUz62RHqZC7jIDBDQZ+JZn3j3hLggz0WM01hnLZyHxto6Ire8DlhRNshBnMXZB+pW+XQun2
qhYdHh3vBb+AmJU8EJhE4ps64LmW5RjmAV3aE+lGihSwfazCgV1wEL3PpHbzDLpgUQZ9R/VjfsyS
xJuVxbqsx6/SlN6rINwE2oOkM2yk6K4NbpRC3oYDI85HCfAN8XAlDHdZhr9P/EQrfD9mMwoqDlBB
XdW67nZqBYj4cXrK0ZvyRDjkQxJ6wFoJJgU8P1VPOoBB7kkqIHqNHodAnH2HarRWUi+Sc1dFOlDT
3aR9tPHlcN2Aanoq9VqZabwdgpXkF8dM5MGVPg7p05woUzcefPgsfp5TbdsXeD/Gs4RU46kyuOpa
r63xEiqtjyEda9oQHRoN97aZOUKD+uCZfDwxnWTMbIz/y915Lcltpdn6VU7MPXSw4TFxZi4ykb7S
lS/eIMqw4De8ffrzgSM2RXFCM7pVdHeoKVaSWVkA9m/W+pYJjtTN1v/oI5QThD5lhpf816DiL49Q
/c9slLmr+vn1fzhCHU3/F3BotqL+OELZthk6Ysr/BjnOsQp/lnWgS2Csy8H3A5zwzU3rcCwjcZzJ
R3+jrYKz8usRyltXQSWp9FRgln6enJiZ0qddQ6pZ0fRA1Zo7idcdzSGQgj4/xa694SnEJYL/0ri0
ymNkrvuxIPhmrSKu6OakaQH+0d5gtNk26YumjjCbjU0u31KDrZBTPzcmMazQCHTUMOp8vwTFRpL0
0rASg6PpDQH5PRgIA6Ru7OMjRTtWVnMUCUTxaBf0b5Hf7RNpEGqqb5q8upaAPUNGiU1P8Aaov3xi
pIPAI2afXiiLQnkAurZoi/irw8ovyGgr2vauNM/2YHPACFgqRD4iH899ppsBGiBcUFZyMzKbHu8K
lSwacxONCBYJiyTnLQ5p55BtjXRMIzOkCH4qnHICpdoHJiwZhXxm1pcom7xy8NfNAEcGXXTkX4TO
5Dp8cBx03aPYOwKtWkG4OHrxRN2IniE1eqnMIvU8Y+A8QA90cDJqx67vPCJ4wX1HN12xLco11YSX
GdVLyIK2c5r1FAP0w7GlNe1qDvQlHcmj80dnAZ/VGGAeppdIVpsASzyV2np0xcJnMWM36T6jlin0
5q4O2etBsDCVAVMj+UtVBMsPwHlHDDmDQC/V2faqdDsxgexqibQepR0hCLVDBhY0nLQUp6kfmFPR
fqGucEd3UdGeFsC+ZXkeGkJaFHGQDmuj4JyFxr0GrR13Pz8750YxEHw7BHMNqheAi2p7a9dPiafX
+EjQDgly6nNleCiw7qmdvSisYd06OFfxESn91QZzYOEtUKNDTUxf6E5nC+VqrtVegD+/Gj+6qVoY
rTgM1TmscaRZr0mp3iTipSQpmZd7haltLR+1VqmdSryrFQ11IHCEVaOn5T6x8djvxsz4dOF+VykR
8sW4L0bzbYxpKHODpCgL1lwxhhtoGTzM463FIjSJqmWcM/UXctrmaXKYRPHUCnZ5lD2ijvcNo782
CLyaLIxG1ruEMsmoybq3Dcx2+Booo9RW20yUVRXl1YQQKuLESoyL4shDTBFm+enSt48x7t/h2pvW
IaFcq/RkHfb9vCytVykF3Yj0OALqZ1HoxXq7i7RmWQUomZ3urqYg7CgMK0PlUsfGSsGoWWA2KSAH
CklBQVlQWFbUl/Wtz4pP4YelWGxIsBcGFKNtWqxLitMsA58JXbBZN9yWNTta37COqSY8l7rWFVeT
s2c59NZG7SEcdv1OaMlazczH3NLxDVpfRurklnq5pW6eLxhpM+Bgwx2W5sGkvo7qe8GU06fqHicU
z+l9Qi0ecR3nkbrqqNFlOt5m1OyC2n2aa/hIRXWTXfDtpLJ6ttzyoJXwDy3oQThE7TK9F6h4ohAk
UVAXi5BeIQyG1YANK6eH6CecyZm6dM2T9B/t1CBGheljS89dR7tolnfW8txZ3Mq1xVqCZTEXvVHh
IMFS2JbhXvJAU/Nim4WSO7VZRn2wzeBAjTayp0Ri8GzEa4tCUvTOJlCibTyNCCdCfWWSlC1ER7gQ
Y9lCLvUe1bGxCk0idES8tYdo1SFYNcVzmmvnAWcottB1xcIugekRTs4ilNkmqgi3dqvHf/C5Du+M
/BV0N3gMOGg5tv/qXIcI/qfW+NfX/zjXWTQIhqLqt0iQn891aERwxqBPWN9gST/Gpc5vcyYkASOE
wwsEN7yh7+e6A/PMIDmRjQi+BVv9W9x5BsJ/Pte/vXUDriKtO0jy+ff/AESiJolGUebEXMT7SLmx
0q89lXnE7D3nOO6m/EtMeZoCTyklYlk3SD1Nm79C27v+PmBU1wx71R3UfSxgiRktKGwNpF5xb1HG
43t4N52NdHYTvqRGvYy4SX0mhgkppRpkVf5j82ybaCfj5ddau0tCHh9EM2IQyAhv5tr3qubkile9
/ZoxmqRjmuyFfItp92ygDHO+4vTNSoBEXoFV9jEiPtZP6qV/4ennsPv+ELfTrbid/61+ytCqasoG
2AxGS9Jmj2TbXog+uUTH5qCskmN3UG6dfgH6ITxTnPu7/Jgfp22wFweGBue2+mLXc14av2f7zcVs
mC5VcpFtBHAzjkeKne08u/V3Ayb+/Fg+aMmpc/FwwWx70w/2Qa7dtY4iO9qWp/yUXrJoqcNrneFI
pElnZBBxsHymEKoXlnUQbrspsTpdwkuBcLs+gZdbBYdsW1/lOuN/fbVwkWYzPHzX36sbsSr4Odgf
LEOrZ7xuSDuh+dd0UL1L2BgckrXI7/OKTY6h9VfDiW4aZ0++ccP5MaB1MCzApnjDOQzkE3pnxzNQ
J5XuYiTr1vyCIEtXDrLYwnrCUYr9sdxI4zXCAJIEZG029DPBonbgx6lQMwwi6EISd4Nc7G0t8pQn
ZXy3sZaHZzneVOamRLkwdBEZ4tsKtU5ArBxDvswIV93Yb8g3XgBI5oSYZ8zmAj3wyX3Ft1DPwopl
DRMr2pjqvoh23bjFVp+A3JAfKZ59OCmP094pj80n/ptuSdc9rJor/Mkh2yMrCSAgbxps/SnCWrgW
Q5jtynaXMoS/2jwlje0Yv6Mtg5H+bBOdZT6GB/YHuAu5GFd9t4RQGR7Eqt4Nj/k9wmNzpaAR6Ja9
cnYiXGlAYknPLRbiNb/kF3cei9bjwf7sb/zkAQe0xGIjrDVM3ubUk8yZ3uIwCM/514GLqL+giNhZ
u27LGuAouBrRoaFfRh1yaRjUBxvMKzvIT6a5MDN23WC0V0jwV8rKihdcxk+6KZGz3oRMVPj4RpzH
OSl2vLutUT8H5TW7ycF5AR+GdlhYi9IOtjGJM06jbm0ToMFqrFOkCAD7wYseA1RiWPX6BqG+wGeR
wsgaMTMnFycfloN/H5u7YHixRvb12VuQntipOCE3YeHcx8WTc9N2d53Re7wNwpZnDbfnfhmfw1N8
6solbpl7/bGo4CKt0i3udMTdxdXAkAJEa6EiTELPZJlHeQRZwKeQEIpxmcGBDLY1xD2kPSoXLvSV
Q5qcsc3O4XWcs8pOiGWsbFZQIQkg+7Xg68mHVO+Nrf/UIQJQb4rwWt9rXPpoYV7zm+qTeEV9A3GL
n+0x5DoJF9Rgu+AFUzSheT0uJaz6SJov9msfrXJ0FYTPQQxeAh5AWnxujjo7gS8iWVmTN2KXAa0z
7OY45l2wbO/VGxtrQL2tg4P1HN4G2ZI/j4tRMqEeFzPkwvaQbNQfM2kguCiMfpwtCmT9EUxdv3PQ
y4SvOMjIB5GPBdAe1gX5/fTK1Tg9TqQ1oPsxYG0vhtfkZThFzzVSTMJVEWYispNHDfkEAvP64F7U
NyghW8C0i9BnZYNdEpcOuQsPzP7RUb0hjEePXOjElL0QBzixKDl+6x6WkgXQgmnmo/357YI/6ioe
MwoRBWmeVxAu1JDlPtNfNY3veXjEL9RXnlK/mdj5ERhXyVM/MrX0UuahyZ7/AzOhhtJFsm/lEao7
yI0JpmuC++rRnCWR57LCQwynbgKTadQ6VHY2iQzGCYk6WXDh2lL3GakD8TZ79DvPc/1dTLqA+2LP
rNn6MMWPqE0+jXLDZoEBa7R04OzWO25J4oNqVukLQvNYtSxSHFgIRoObknkYhnNQI2ZBLi2epY82
u0eSAyzejaib+AZ3br3xx7ekfBqNc4CUVHsoy7s2PJvjM4hLA3O7Ac6NOPQXo2cUZ25Guav2dfcU
8LPOmxfXuurtpwHUBW/QgP+sfY2HfEX9qPfv6kuqvoh9HN+pIXxN4VkfPk03JyImOtx9hH5On8Be
ltZ0O+v66haxO7Z6SNRL/+yjkOmRdCnjFyhHi0hciBhn1nW2Me977QcKzqy5xiM/2rIBLHoaok8E
nlhXanw14a0DNsTm8SGbchvXa9KRFnpiMdq8JFgzai9r1/a9+VGSOa+02xExE4c3GnWk4dW6ek4e
TRd40iK5ZUqoggUv7ht05Tf5o3sHreDZ3SJhu63xfcmHkAtNqs+MmpnM9d06tS62skXcw72f3dV3
5qtEaIrZV77mu7riRNA/Ed6C02tup68GqYX106zqSlEjMZRYkNfHYHkJKtCE3zeDwIcvhrGOPot3
66HuCLqpDwQdt0QcM9iCdCN3Zb4FuojaEQCOCD5ihSwFbYvYPU7/yaxQg8WOQw4M9bE549n+sjSG
Jspg6Cchwa+v/1Eaz+w1B8624fwu+/kx8sIYzF9M1g21M2qhP5bGmmXruios1/o22fpRGuMf/pbU
hJLo75fGbMX+XBrz1pE5mPDDUVIAj/u5NDZ8VZFlK6H0aY9dAYNGa14LEwMJNvWuZzpEbIMWYS3P
dP0hDNRbp9HBW6uHtq6PdkFSnAE4p+iOefShlfbWIvk5a0KQPDyXiFlNMoy4FpyENn9RtA+n5vnU
5M/qHArd+7sKGSA81IsPPVslC6MCxMDztZXlPq44L3JtHQ+IGGV5b+BOmzcnTK6XetFuWNXAIHZf
1ajfquW72UIFQUM9wRG2Yt1LqVc7MpJZv6PiNMEwRWSEWI4Pf4PtPcdHF8VLp1X2liBItXBYXxBX
bLQrk6i4Jhy9PiUmIyONRHMOesOExhXLyXT3ORvqlFSFWLRbH0GgTzC7QcGEYTa2yEVHld/Y0dKl
++0IposB8wcjw+6g8Byq0ETige5cVFEnUHn4WDOA/M+KMNYZbud6yD/0bm+Wk6dW3OBtsg5iFE1o
DsLgTYsfEz5rlSpaL6utyeFgttOLq1FFWJTkpXk1w/C+zu19aNg3aVbTX+gORi73aHfR0mzhNlYq
zIUiR4lZN5jO8raHmTpE+krxi0gs+qgTd13oo3yQZhw/qQp4sl7meg5FaaqOzAi0z9EuaAM66dRf
OeWm7iUvTcULXLAirmWumoJtdwFEJwhAZeVFDtEgVc/6nPjXkM0zUE0ZeDtzf90aJUpRxWT+Vh1w
rB86WZ8mA5F5lt1mCakKJtObAPqng4Jf158MHyuE+aLHWP2iYadYodfoCEYYNOYOYyCVBk7pL8p4
de1oM4lnJbPYA9r7iR/EqGrbADOR21RHq54OQxCRrvFs+/QxOhstn8q3C5QNpwG2STzEhuS9J3r6
0cbDth/v2tz0BvJsDX327hpXi4tWtzpMacFawzkxtqDfYzT7wOpL9xoSdROyHpkHVLGjPdqyXztw
u5qKBb9RW/eGrKmfIOzlyUEPGq+rSGt3XE8LgqWFdN8h/tjwo6vGBmow4ISyoEQZtCsnOC1TASU2
u+h1tFVMDGPASApl54Cri2zSXvXqVo7XYiK+wzi4dnHT6CMfCMcBKJbApPv0wUQJd63NRs4SxymM
eyolhl8oYfE4mAx01Dklvo9XqjVw++Ez0DAR2Jy92kOlo4+RzIFKw5PmFwPOihN8WEa+0s1il2Es
SZNu147ZU6oW55q6I8iYoNXlykekoAElqbviPXSVy4Dln+tluuNTVQdxNumAZSbRvX0UgsQlCQVM
IvjVLl167hziwoNprc9IEDdc23xxxsJ7knCOrfLWhIWRKHIT0760A0Ga3BlJF9VbaRdHBppeaIIq
LnBej7V6V+jTph87TkSH6RHttjb5OyNq1n2DlggiH+qoJ9k5Zz3AU2iSIwMryWYAYOCAVxvtLkKT
PXSECPUOmC/Vi6qhXXdmc2eZ+dGhpstNVrK0iTJ4TbAOK+VFZfdlBOlXRI5YnbWlluH7HS0EPaAK
849q7MDrFDdJaBwCzC1dN5Lj+FEPxiZBt9NnnxpXYE0OV0oLIeTVTQET2Z+ZMDZ6YN1MiFgSBNhh
sJISogPepDqSF63Azl99bcCNTW6Inqs8SZYIViovZvlQKf2qZdRXNUQvfBbihV+Xxm0Y+NsBFVHY
rjXzPeL9V0O8E2yX52RfXI+dSvMEOibUCj4SIq/UT7NhVMAlI7X80YFl4LjvsXuKHMXLQvORuc8+
iYx1775bCV1oJNZW/tTw7Eu5Gfnwlhqin87AwG6zoRhHknvM3YQsTCvqu5r9Qm20ux6Ybcs6sVLK
ddUj0VbpR6Z4rbjdukzl0qn7gxKQ8sLMIGdwb8bW2h+YZ7Qd0TyLGNKnZgIaxGifF5dcthubweNU
YtyCZKRP9iGW3dbQXjpIaSI2WOB3q0JaT9KgyIs6YAFzzKhFBxoSVFFsbbc9Sg2vYgFiQUe+QLIN
Hh6XfraSycFu/UOi5Jux7A8VmivoTvB6UqJ8AnZJXe3SavQyeo0NI11bjX3U53pachJP0LoU2Qf/
5PoMO+CsZkauw0oSjfRf1mckDjLg+6k++/X13+sz8RupmBDiGV/Onj/7DytJ8ZvG0FIjOoWakPqN
P/S70tP5DZW2SuAKu0Lk3nOIwo/RJdUU+Q4O0nCLYevfGl0K+5f67Ntbh14jZjG6MX/rfxxdjkwr
hkzKZBe25druQRTwnSxQVW/8jD7EVz5aIHGDop9biWM7QfwjEfvFrPj9gAlCiN1brU8tgWR1Va+q
aroq9lUB1WXXDXcoYxiHKbl8zumQRuJT9MI9BL29GKj5QoTjfvTOX7sXwWdhfkZ1d5IBBj6ZvWvg
BjqbFty975QKAU+COaG2rlUTbea8l17gyDUoxnT4nQrm37C7oOR5rlxxU1eYEUG/9IkBpUxfVaH2
EfSdyQM7H8uObETMZfUj+4llxvaqDRXOdfseydGqSK8lj5zCZ9syPWSh/0UYJKvMwDLt00qfzAqw
qXEfNu06VCcmrraH+H45bzknB5a3UwgQJiS6N0Z7Tjoi2aZuO3baqUq0W7/WPWqlcNEk420ChLLv
KTZavEKttdOLDw13f2jeJzMauDgLN12F6QQOw6t18rf6auOkyps70Oq5RDeG4qQ6hOT5WkeCmF4t
zanPtxN77pOtDPGXQoNcaoLhHbJjUSsbxGK7qdlHWXe22Xn57bipS8AxiqmfJ9r9EY2QmQxLm0iw
2sk2mRlf2HU8aF16Z2TuOskqLIjR3igRMpXlGWnSW2SmxFohiErkSkdMkkcYTxPFcGGGMFe2lee8
biEHdm8DetCykw/F5GNh6VZ6WJ9s5yw1AGcaQokEFk4GVdNpnwZXof5kbVzFO5l3uMtH6ZVOD84T
XXAR/bOBUy67EB4JNugnlSCYv35WOc4va5ZfXv/jWYWG0KVZdFyeK99I3t97SfEbzSIN43/Bv+cF
zPdHFf2iicMa3cTv25kfjyqSZbQ5Ssql+iVnmGfP31FPGLOv5KfYCTbqNhsbyk/0XHSpPz+qLFnX
fmJoOPKRHo/4Rv1SPHDdL/NhTlD9sP1XX1sNQ3Anohz6C3lHCdyjvBl3vQkpnn2/rSxzxlCd9RQF
pFQDOkXwuEwILIjyD79N/EUHdDdIMZxqwAPcUH8cpuCOupQNu2F92sV0NZE+GfG40RxUtkp8F6fJ
XddbV8FIbqUy9W3TjT5a1oL3az4ogeie0q68lBbq92lg95huKruc1R4LjAeLDIJPFIqrOvNX3O6x
HqulGNTHmEgCg/lasDYZWeVR9ejoRLsgIxoEQyLjiEBuqbZHNcy2YVxeLA0ddoQxpQymZUttofEv
+Hg3I8V2GBECXsij9HHJErvait1IBzVqyk4R9zF5g7GfbKhIIZDGK3ryQxSQj9iTNMqyKR/IIufx
Evp8ZvJV+jqfl0b65UD8R7yNAigPwYPtwAa3hWeAUDLhGtkhnDjgFRPtiS53Uo2gQeHENRMIfw7e
OgeOsKF6dnBn5u2qBW5egYyBdmPJ8GB1rAGkuCvD8KFR4vXU8JydSIAwZubR4FlAbobsTTMenfRr
ogU7H7dv2qqvepTA+WhQn9Y3xKsgz1BXFqSbUjThfR4Sexhny1bcqWNHzKXcCuaTY9OslU6sm6xa
+X3kVdk9Yjj2XvrG7IcvU3CwlfAyje6da2Ug5bPdNFGUBRWHm9kupqrha7SlYphPlT+shxCd5pi9
I6JdubpxUlpj1wQ9o+jsdiTsMKkxOGf2OmFnraskX+Lra28r/iS9/wyqYKk6x5rZSGrWXhzdzS4f
lVVd5iTLqHgO3MFTwdeGyqlAPWHbIwBoUjs4CuuOxZhj0+JYLwXfgMlDWRlQ56QMs0fAMpzcNYTV
ScQbbAkK7WzTgGNqH9My3EU4HxyQlzlFajwNoFLyTZTB7mQHEpTqKjMnT4tpllFpllayU5mtdNCg
WhR3Klj8pLYxB2K1AL6fJ51Gbm5NRdDqYJDC46CPZ3otubAH/5q0CEtdSBvOlzgBqdQg7QdqptfN
tSo3U32MEkwIMd4EVmMR4O1AlGj8SufOgP6lTum7HqcXy0zu7Mo6x23z6MC71H0SOvveC5S3JtOW
w0TMITV460CP42DRsDKEMZAB/mlmULdM8FHkQLZG8S7054YwN8LR1LD38o5tBkunOLr3x2aFBHnd
aKzCTDQqVk757DqPVnrtMHD1QBR7rs3ODXY5w5w2odIWAjGiC1omdtemGMB63WmFcavY7q5Jo3XO
X5zp+NF6LDMO/YIJvwaKVuQ/+Oo8KUtPI7PblF6qzg+u1JZ63u5CophEQjxUMakmXZn1QJW1bCwc
Y3mB3yxIsNoqPSFx7qb1Z55Q/VIHb6ke7SywtK59MCrEHGCaW1PsK/XcQLUx8sn7dsD83/fh34Ov
7Ni+5QDV3x7k73mBKy8Imz/98j/v84z//r/5Nf/6mv/8+Ze85Pc/0nttXn/6xUo2UTNe26/VePu1
btPm+6kxf+X/9jd/r8/vx+Lrf/wb85/mNV3mH1//VLcjJTQ0jekk2YfoX//6LCUYkXPvp7r/19d/
P0vJcDIR+anEXnzPIP9+lqpksSHvN02TbgN/1R/msu5vzqzjR+aAmUzg9PpxmLq/WbxLSCmAUlzm
rH/vMJ3/pJ8PU966rhnCwPUiSJP701y2q9pG+rkhdwOcuArAuqHLbaXDdIBfJ4Tc6WyDZP5FdVgt
qsx5oo0KOjBu3PWkfo0xNLKlfJzCXYZyjXscULtYDqJkFRCdJIGmYZCtEBwtWOfDd0quCPeXAolY
E4oXc6xuMhADmds+d2n1NHJuawTLao70ol5fVxMnUWwVmzAHyWcqzdK2rH2pA+lNYJYGrHktC2Xw
tNEKOPh+ti39l4T8p1w174xC9xqYe02IH0mY4QF5lae6h2SmSro5+XCu51SfRdnuRX9i+reufX0T
4/YSTFRdu95qqQGjMQHIzMMmwbUdolTLJ6p1hF1R0W9y7bnr5brQ31S7XEkUGkb7MtrlQjc+E2CR
rn8O3ZR9nVipmB4apIuI4BYxUsYJSaNF3EWFxFEqzrVB8igHfNzxF51INyHJ1R6PE+LIIY1vStta
T4gmEQ/kEjwgWYs2kkqdyJLKPBsILUMEly67PW0IvkYIMZvxQUWWGfAct5FpymlfINqsEW+muByq
OaVdFtcmNTcxIk+rbvd5+NZaWw0BqBLy4M3EMWCNmHI2CYSiffAQz7JRnb0nYscSOemErFQLWD8i
M2XssTCQnSbIT6V8Y0Ox0aphU6cvsxFVwm7WkKza7kYgYFWHdYectRzXjfIojEvN5q3VUj5AaxMP
tzVLuVgcXaO6E367U1FTxaiq3FZuUNVxGrJe01BdtfQBqLCG1Dhb4hmfwlKO8WoM2Hmj2So1czU5
tw1KLg1Fl4ayK43c1YjSSwqRIj2LthqjmG7WgqEJq2Zx2IRKTKIWo63dFqjHfBee1FRucz6FDnWZ
jsosmKkKqM4ihc09KrSKpWqOKi1GnWYAcc+0eGPbMFBQr+X+ozWrvF2ToaBYdVRtqhO+EhW5CBGF
N4jDY0TiekakBPocWwKaCWHxtTNaDcldCYclrAcObpeQ+s/aAWNWNC+o85cy6S4ZNUqhlFc3i3ZV
7uxamHe1TYYGYvYMUbukSxItIkTE7gaad6TvhiM+sqS6mKqycWdpfFhtXLQn8ptmnmWyxQFrIKbv
ENUniOvxRdzUiO0dftoWqgsT+GevfPSEJepI8/Gg7gM0G2SbVYz6izxhcjcfMLkMQVk06oOqmafS
j7cuR7FacU/qFDaqEkABokHPq9sqmjascg6pqy8nqNrJ0KDkTDPP9t2trSkggWzh3NRMqP3qzLai
glzQPGq+eKusFyx+Y9NiXSSyeMzZkVKZ6QECl6TskbWU3Ulv1mIw9loJKxDanhtAj7CdydMFWAuN
O0wKOCGZC5gk57YTyckwQq8LXfYqBGSpIWucvLyMGTppx1cvmgM0JG03GQdsnR+rMDozfuchAZ4j
aVFaN4Tu5E9VTrrNGCwLAEYttEu/9VogE45S3mC3Rj8S7K3ucdKir2Wc7qVq88h8qxJzXQL4yI3n
1FZ2ZlHT8kdMIuNDOe+n+nDtlISvEywRNQY7FjzhrU8KF5H21ltAnTFHQWBbIgSQwfz88/2IBSWL
dB9SoiMH646+ZavaZH6X06PqUNbFJjAIrrfG/yeP/uYjHI4BFAeGaZaOE/qvVIvo+/6bEuDn1/8o
AWaMg+YwwHN+MfRZiAKpOJhYC/0brOF7P00wFt00ZDNDM3QmjX92I8yNPz5Adr4YFb5XRj+VZT/K
tP8j2+zCxKWp/+PfdHM27P3UT3/71qlSWPQyJvgzvtlUYzUfmkHuGOTrTwjroRDMvaPSaZ1XD8U1
M4jqjvr+uRYYuS3swz4l9kPV+XeV7fdLO05iYov1WHpTyJDMj7X+SbgXWx3vmYURYCjPYYcLtuOQ
7tMHC4Z+5O4dNpIDgzm7fOt8/83q1PVAJS0t+OIl0kbCUyusYxVysgJ1hKBZqdUPJei3uT+dNQJy
cks7lBriyT5eJ0zGqgJpWMRCuI6XQXVPVjTwvRiWL9hAvpZ4PMKZ52pfz9/z4dK0Yp+k5pIPGp3b
55hpq4yM44bePcrg03ThDfUbQ0/i4cMO8czANit5zhqN3kbn6ZBNxzCiUW0wDqQiJ6Qe6XuZXMqk
O0Zqt84Fp+RIiyF09iAy3AwqJULqMZWsXdJDRnmA5FAKWG2INosRq5lRBasGKX7TgG93vg70PoX7
wbMU3TVRSMMDe9hNqdMV9fbaIu+qyP19QV1iF3KvzPkeHXSnUFv1drJ20A85tvJCD7OWHU/aQJ44
E3W05ip6OW3IFmGX0GaiJFErjGsUeNWnP6oPyhjT0z0Dx4NR1O3RToVlv/Yx3sX1RcWGp7T6IsCW
V4fohqYId3a/1WgIJ4zWFja+MQNtpvRYWijYhq8GE1HkjOwLNzUWwCSVr67T7kq/ZSFV3grntsUd
WmIctNjzpxgJUfAv4J94GbGC/gBpBsOhFatbGbgHqy/uWD/H2BIloNO8R+fYTEsfeVuATW/Exojp
EKFRunGwnjt+sot0Kp+R7xVzQDS7BGLsAiXmFQ37QIeNoOJYkHBZTTyJRg/wlP3AIsd1YOI+KHEh
OLgRrMD+1HAnaOPcAuJXCHzcMHz6BT6GuFNPJboYtxZbC59DiQ8lkS/qBDzT4ttVd5ZPxsNSxxxh
MzMoxw+lYGKMQlOr5cpVhrOT6pcJGaZZ0uoFq2C4JtguGuwXQmWhi4g4x5ZhaMxisWlopesZXCsD
9g0/MHd50XrOCGhrtqli8yhM68ZnCZzR6svQuDfLc44ppK7UQ5oI6jfyFEgwJ2PGxBySavZKFcG7
onfHBItJVeBQDM1lXxCzAKx80HF6tmKhTMnKNJijWapXsZ/LKfxrLCzcaXCkuPpazC0OkxYxVncp
ZoHOJYmS9dzAFEYJtLUCqdDyAeaV8cUkrSulnrQn3JXMtwMOeoG5RmKyGTHb2GGHLqFZpZhw6C68
sly3xTZUk5sCo07LfTeV2rFnrVmbJ8E0PxO4drD3qNh8XGvcRCafbrFTVRJHMQOpCYtM9R50xtIa
L243b24xDpXuOsZI1FrlRbL4m9Ryq1K0BxTvIbm1lPJ2/jnMhX37klHm11axyvW3luJfas9l0G06
WgJJaxBwMcS0Cn5frR1aBzH3EINsKazzf7JfHq+8KjR9zkhmTvw/KJ9MVlt/Ol5/ff3vx6tt/0b1
R3sNxJOWWRM077932PwWbbROA814nNNtXrr9OF4Zquqm7X4DK81/3ffFmsumDlfev173txpszf5l
Wv3tnQP45IHB0NqgbvjjYk10VSJyzTIgGxIpbnf7XEwLxmQHwyYtuQyPTVUvkyn80vjuoxiykO6Y
+7xsgxVk0Cc1RutUWMTLFOyalQW53vMKH0IcmtWgHDeDhjLBoDH+LAJsNq6dE/qbXTl2UGZmI1Kh
7qWRJIIP2Vc76+l+xnSPeYGJJF+RKP2WopHa8rEJ9EtFvRr38pb6etmyeFt2YkAcBZfOzqK9hBwa
BBjuh5DbOextADBGTzdmuxEUCRgU0vrCkHNdheOp4lmNGQYxvZ28GVbypUyRZ9WiQw1aDvdBk4Lo
15t9AGg8JLyqbaGJ+g08Q8ZiCzNkoKhWYp3AF899t0Sx5V/NQ6TPuD4d5BLjTr+yNoPjG2i5U8zv
4C6HynNBgocNeVFYCHB3HQoii7TwFLGX00OxShtg2zaSJQV0f4r+PkdXa8iXPiCtDj1y02YEAcdf
KlcdMUVdDUMleNh1vRp6EmdJPpS7LmDKJoajpivHrG3uMr3zAr3ZobFbuaRJdAnhz/S1Q0V0us58
IwkV5OOldVb0g2K1kJunU2NPu0lC37Dv0tkZWXUYPkrTC1Pw+RotMKf0qUeDKnsgj72wL7Hre0qT
MGyWnz5YSjM7tVr/2ObtVkUsMzQW0NNpVxZWsuoHdnhlXSJhjskA1HWsJbjTrXRVDzrU/T4zPG3q
iM6w92Pfwrgc/z9357XkOJZl2R8alEESwCtBkACohdPFC8zpAorQGl8/C1ldnTVZbdNWr2URGZkZ
EU6nAO4995y9147cUjTuCZTrwKjPqsLGXpkmlocnQX1R4XZRhmd82IRcooOW7FOhvSs+7FkSGIZ4
4UaT4CrBb80BkDiQR9T4W0FcgP/RQYtD5W4ar9Lf+jmgIj0s8mgj6eJvanyafYIg5NSJi03bAQ3k
ZK3Rvwg+JhLplDRC/BIhY5CG3yIERYAuaYiuUxGs/AldRvoEqq6k/iPxZ3RiQUKb3j/n4PpVZMiZ
NanGOlkYzkBbK6d5LeKHkUYCIDI2z1prXyaOcBNN8CTtL0SmENtMYmrfxWtm3jdZiM6GyrmueAgV
0W4hvruxHyDAd+iGKsa28rWahYoDR2i5jQ+hOdAJiy+dRGaiSCPE79tlm8qPGrMdIscnVNr/I/s6
yrG40hyhyo5tgf6I/kLVIaePENC37UNuZsFdegJBgqIEe71JQ6EM8y9FCdcTpVtigmfHil6F3Y8k
40Nvn92uCUovZEpKmxmREfaGpyXo0+4/u6+LRoImKgc6mpz/C5tPMzhk/bWv+5ev//NQp+pz43ae
QM6by5+7jkHLd3aiieK8ifwdz/XnroOPXFswTJTkOcyHJ/TntkOTWJn95SYmXxS5/86hjg3wfzjU
LVCbyIZKB1n767ajBoGajouBAIKsd5/kIUusdSrg3UH+DWNsSqG6KprSNfX4rewEhGMkkcuS5wv5
OV74p4avsdTC3IwdcS1ptUYwsWyVGunZ15wJI6lEoQ3E+LGjNXL80XWlG1bcFYygGPSTLrKAbpTd
ni2nNUyWEXK56MXnpKFIuNCev4LJEh0IyzJBeGZiUvJ7exRvw9TZ+ki8iJQuzn0U2QG9kkhDcKcK
YJwDquIiYDKjKJsKRaEgjYJlqs9H3MubZpRxVWT9fdKwJQg67gPm2Fd94nzQ/XGa9QUdidtAHgEQ
bb8CEAW63gyES73g6CAcK9TIla+vR2J/cxnoS4A51PclVIgbJRWYF0Lu7zQ7nzTHYKMLE7KfVZz1
PvqqtEX5UDpjPh40HNKsdCSCqssaxVhJ7zZJ6BHBQpaQf1acCbM2xluAU81XjgHxyoLvo9Ag1Iu4
HU0Rj5N5bfzCC+jrVchrq46qOWZUhhdm7ATKb3k1yeMml34XWFyeg36LitYx5captee1TVkJhfKg
IU8uivhYmPneLEkrVCsYGvdMP86K0FBmtCcCVQnMa6dg0Bmm4Up+6NcT61E5NlQmavyxkIJ3sVSc
uH+ZlYNSEB8jRC2l2ZKU13yEE+3yqL73LLV99Dw8cRAEGt1BgdjTyunT0nlmE3pEMggA2piptpP6
2ReHjd2UgKIMW/VpWoBuloFen2EmHOL8gVBvVdWaI1XtW0x3MTfojAWB6RoLzgtSKhMNYtQwnUXD
zY3O6YR8pyTdh18v1v/ZK55h6IyyNP5hqvn/b2Mh+vrXFe8vX//nisdjojbDwKAh5YeB8Y86mxVP
Z51DEMbf+Dse45/qbIZqpsF421T++Lp/XvHgkNIQg041T7+0f2fBA236Pyx4PHNYhQsFJ7D+l0GW
lFdyGmcsePVzMTo55XOOJirq9LtREDzKhs5yt3pyRSU9Ybb+SEDRtMy7AIDA4MizTl+uLn1ivCjx
QDf96RXmdJl/XzMnZ6GRAN9gmY0AVYQ6MLhWcEvBZAjeEC49vAchQmFlOiVpeQvRJvThYqtoEZ77
ifNjejcaXF5ZcRV9VEwDYPHgEemp05vd3q/HvUBfIKYpqxKxGGGYDBAvy2iO26eyRP5lBYZ+E0QS
EosIjFNihd30ItQCZeaCg2zCGkvueQUUKBbDH5OcmLYfuJPI7k5fFjHpaUrrqEpOo4VjhUojoyEx
IxS9vtO9IKHOal8XY88f7ao23I1lve/7kHUH90RMNk0fjydMAC7K84u+8BGqonBNSxzxJcwGRbVK
TV1PUfXWiAiqxeIjrlBccCQPEcAJT8hHgrBKpGqlE7Y5Kd0lnxpSqcgZ00nJEomn8en04FKI0ZXL
YbPKAsWN/e9OLjaFjyh7DqQ0TBANDG0y6UMGVIrh4JFEAXA6ho5BfqvE+kfUI2cQy3Mjl+/SOFxF
5dBOH3lB7UeSR0WGciwjWqgpHsPKBWtlyYHsmu2wk1UA7dnijHCfBFFSPVKRLSDCMFUEp9i/Pecs
5jFEna3acom3RLlVyW+l+TxSDrsy+vCf8rrQx4sBb6oS2i+hF93QMNYof1ZETdtRHlwU0JmFga47
/TZ8tAWBsexwXSAKtUTGnIUqsn8RVF5N2xhlYJWqj4IzjUAryqTsVjkjdA2BDiGJMI0IqYnxE61a
efzgXIgFN17FKMPb5JY9f+b9pUuLeyxgVGjTr/ApvoT5iyTiizU7LOnYFVpTwAdRgZ9VDgltv8aQ
fwW5tWodEcaTRCZNIwl3XYrlPmqJex9SJylSbOJ8ikSuybLuhs1XoUsoVsbLk5SJXuQENyzuNH6W
gkmTq203wVM+L2IgkYPkLVJ2ymdPyiyG8npBZi53m877nZHxEj9Lb36wUOs2WfU9lMGuKcZN0wWb
Fkd9F11UQbZ0JTjkQ+apjbAO+oFoJ2FXooCJoGBKFcrNAW+FCrXtGV61cAIdcYXHuy/Zz2VizBJS
f+ugdQeZGbJpdhtZgUuCTWIyaRNOFcJL357gOfmTyeSrxqenLS5PrjxJBbMjmpj6p92gNOe2I+Kq
vEYLYc3JYFimMNtE45TxFqDEWUuFiuWz8DRVg6Mhv6XpK9fkKuzLC719uy5rTutnrcQ7rnR4NCvm
V/gtfrLa/9aV2uuhdC3DWoLfAdOt4jzMlEYarwtk6zTbAfZi6RimjckpED1rtwxkHxbeYeDwOyq/
uZp4WaQcqhoOn1GK2zAzN0qR21Xav+mxvzcqw9WjlY7JeXyep0ri1ChjNr9qwW+WglBHpZ9ld3VW
IDU/Bq3/cQ6Zxwv01PJ1EJK1h/A1GUieK7SLLjBjXCCY02ISe+oNz2wbNt2+j4//2dvxjO9mtDPj
GaX/ZaqkzseIvx5A/vL1/7Qdcxydf4Cf/H+jbdiOsfUtaLX9fctF8/HnAWQhcx6aB0saT2nWmv95
AJnPLPNjgh3Gk/BvMa5kU6GF9i9jJVNhuqWi0dRMfVac/xMMo0CHEYZwnZDqWVpokycj3iOng8pr
rnUn90qvPI+DS/4lgl8Ro5ZBWwwPA3Z1J0+W5T7wOmKLo71/A0URMmzfJxvVJdVgLSMTfBdPqOlI
NRbsKuM/mu3CnfET/o4OMsmQt8WO+vISvo7vygFtsfquvicvDebiJTKolaTt05/hNbxG5/iYfNT7
5zGL19mRM7nwPjF1uqbn6JxDnsjiY3wtN4xsDtWNBJ7ihkUELHD8rqyIDDsaybb96X/6eeT+B/f2
FWMe8WRU/SgR2e2JLmbckC2HR/rSPZoHOhes19/TBXdG9vp8kFWJEg3QQPPQkTX8RD8Mx4FiAM6Y
n+L00F7rs7ltz90x2fLNLs3N+E2Qiv1W4Sa95JcJWu33gnr4Fmz7g7JLthr/TLsniN/6YK77TXFM
zmXo8ARJjpgcaDwrzO5ef68/VXSuDlZdfhRryanhF8fTLrvWm/zcb0Za+sv+0r/UL4Dt2h/9MSN/
+0O0zU7xd/gtECC/NL/IjMHmpH1Jb1iUpbW/CbZso+O+oiEhWy5fKr2Gx/AaePG1OE5udmo/n9/d
zVynzuQW2Xpx727xu4+wfjl+Ft88qeRCGOvb+FvehWN8E47hqb3nl+bUXMeXEtQyaM994kVecq73
+Tk/K077Ul2rq/oj7nl+jvlWAgsrCWh8utmOaBHliGzz6J99RKz+Mr2Q97ouLWkFzoA/IVPvJHxF
UEOMtU8SqMzuV7EL+vNuyK6IgeMlh05QjbsYEYGYaS4o4NXIrEdKlbchZFldy5GF0BgVbYlDAioS
Hqr+lpK2yD7RYdxc5yPZ6MNHKu8Q3i8l0R4X4MaizBJe9I8g3mnnyI48rps8Bp6A3JZ8wcGTzsEu
2DTOBXfCqiYVKnEWd9jVAOHFu7kU3uZZHh8//nUoYNBGsCApt/4OpfSeftZ30So/68/xnp2qUxrQ
flsW7/w7hMW2jQntaVbNTtzkTvsgTmUPBj6lrewQBuWfw9v4K/6WnzmFBtPa4uh7ot0e2st04xGo
WmzRHna54hW3EcVSv5GWiT05vEq4Lar/E2mn7JV6Zw7cXJJar6+gVstvvMplxkU4XMOv8hx+VYaX
siC0m4UVOQQBrAInuiSH+g4ib1ftept3by1ao018JLCXho3PWMkwZ+FocuUMbumpdupQnWzpCSwZ
AVrNmp6FlYcW9YSx5wr4nNYo0nazkx3zaLis0QLbHRFJPXGewLlcLoU1poUBGLTVuHARrGHVkbpl
HpkyrcvPZhdcVA9q1AUa5ka0AQhYyoqJoZPaJDlZiRM5jSvbtfWoeR+6Y/gmf/IZSWuJ2ngZ3xbV
EhO/cK3vAGi+n99l6tVP12ycEPo42axKs6HbL59LWx9O4gdv1B9Bol28MyQPJyS8b7faacq9BmHD
ylLek08id9dz1qiIRg6S6LJ7127qgThuiVk7qiLRwnUhgrMYCBBdgXLehbuKDERe+2LfeulWJpPK
kVylsVSEKr6jpk7uiDxevJszCJ6YnJ3F5um2v2hNnv7nIrQIdHb11ppfV7eC7rnu+KHAcG3W2jHm
fqNT/6Z62S27DTvjlwHbaPMW8Jdb/rK6gQezivlsoGUxpPySDzyBk/6tXjpSsrozU8u4s2UADs1K
DEGQWmm+IjHeUffFGw7ABhgCWdGoi6OD+eVvpp00QXVPD9pbeY8Osqcfn27sxuSw5naA3RmZfA+l
1arJjDduXXrB1GTr79PgxYSXPQxb4FoJ3cZcqmfhqtdcbdGh2UUXP9sMq9FODhPvsbZcYLNcEngW
WjWQJBzP7/L8TuvwRE7hD+y8HnWRuvLBHyDhe5nDVpCCrSQXLgyRjOJZOi722jX/JUN+sZ+OPEQO
1wnyas7HwYgA3wy4hx6OLcmvmRW++JdaXNYSCot7nu71Rl22r5ANL/kDLcAh3Cx46jmZhH70yvPn
VaD9IkGqLFKGENOSQ1TzjvOI95sUVNdABxS/AMdY8DKJ2i77OSQ7+ZWAFA7L4GHu5FhaJYoTPZRv
eT9e6C45qNgSdaPfiEAkQomCbui4sS3Ss+IVeTXqAZXTcODrFy9tsJQP0zspMelr8si3rCboJ1G0
7Xqv9Z4w+Z9uA27uXrnKWllzh9nKjpadMYBWtRRnjruTuazqLRGJ7/AqCJ0XmSi9t4/4RbhJ79Fj
rqQ5k0X+cjwPJ7pq6YMTp6TbExhKjQnO8rmXvdre1l4ZWyVXz0k6dm/JJ1AkslX1t/pTeEsvC4/7
7hrcOep6/j76lN7EXzp97O7CW3/nv4js+EzuDKqjQ34Xf4sb+216MM4L8jN197mPYdJDiT80F00H
0w415FBW+/Rmer07ujjnybBUTvLe34c34Sv8NkXoVCrfVbiSBZzfZ/p+6aVsyt7zmHrjntbdeNC3
z9VR2SLCCQlJOofrcEXzbxtsKvtkHKu75ukoP/3j4hi42VY4TI62TeFX5Qfhq6rOab32EYDcQh48
2Kr21FhdvTGJOlYUmPgYx5Z0bptXOq/dI1zTJHwh8DX+1nOXPavv7eT5NW0DL7wKB5S/wkVaeDEY
KRwgug1OScvc4Jz/lInNeCpB/+eTnbkeZ/fYDOSiinpJqKaihMMdKjagYCRUJefncY66grO/wvzK
WhlRpMBHXiO0XT5XkRd9xEeymremVdiNPXmSF35mhpXuOI658AT2DDrRPa5N6+srsYyVaVHtOcGL
eTFOw6P+ITvmh8WnIokhWydecdXxhiGCOebn8txd9S3J8Ha9Sby/FwxoWz28Bct4HXm4ACZhO0gW
QknELMGP7//MGQf6BTwq4aCpi5SOqpIg108qSk6pDnp5L/yF1GkHO9HVrYrnQvg0Bdy7KCwNlzqO
aavvdlsqOfT9++THvCT7GULtGCv9MNeo0uWZrwonc/BQH1rWT/2KdCExUWwg2LPKr8xp38OHsYtf
VdfYIYDqgf+cgj3O7ClzGkPAMUHPnp+kd0FDs0wSv8jRueHqi3aaXZB5wbumYni0zJdgl/G9ZC4Z
Do7fab8clqh2nWb50yy/sCs+GBcvZzaATbqaNS25VZbSTrYl9mj+b65I9opxJntsWVv6urnJkpsT
M47Bz26O9aU8IINFFWYo75VIsjGVIDnhqK2rxdcCsE+rnEXSKsPm9iQvGtFlp19MOuqI0ZZQIgVx
Z9BbZ/KAVQpHQ0hFFn4YoCwiYnewMtgV++NiIu6XM+4EGO61ZqcLG7uQV8/W0xUr/Rx/pS/IbQSU
PJ9kxQKqshXdqYA3h6u3vLRGacPOFVHwmThJ6bp8NONhIp44WDVfE/PEednVOlJN1mltlVvaU5Ra
yVlvDwFJQ+qqe3QP8HM/001LreJUGytxsjgG8Lr1CiH5kp/VsA2DTZo4WbjiibLfA+lSoL6Tb4m+
5bBoGY6UwGntgRmjRbsCYL3+ZQJpYgAOzB0fEAz5A52ZVK/Opm+XMoSUZShvhGYnEHNMUljJOHUp
YljFPo4l/m04IyEnUZ3cT/gINcmH5AqOK5FVmKBsXFsYIr4QGNP24KRhgChn4Wal5gziU95a+ks2
Wgxi/Gxp7o0j4UNIqMKUPsUJUZNQW/1PRDl7Xtc/MZAjnLoqcicux+Y1fsSv2sV4l9+HR6OzjTlj
4NSAiAgBfM+c9G1xFXif5zwTCllE/+Hn+AaVKt0trsbV3C+OEm/abwyA0xOP7Vf5Vr5RCX2Ce3kC
IPwMduZLeDeu4SG7a5vG7teJO//KUrRJXImVgoHVEQj4od0RDZ6mlubFF/9tuvfdMrzQTSH0nMia
4/Mg/cI7QmfOFXmcb93FLn/r6TSlG94i/cXwCT2DAGBPoOA0u14ThuhAarU6a7BaeHnaTghhf6Io
/oRadYhu2plU8cURHO9d2FOPvs0LtN946fi6MNmh5pBzge3vRb5xx3Fdo6seTGwNVo1yDnoGigAw
Tb/Ch/pV3dk5NqUrrkEXfjV3ZigHca14wlkHi1zjqF6NrWWEl5Q5SqUD/NozwOITWi2KZm1KaJGs
st1A/TO+OR/D2lq2CNCJv8uX5sfiCJseDWK/EhUrPIDkOCFDLA7FId7WZCdXL3DKiv3Tw4l0EDY1
aTPIyXkPyHSHc/clfUwbaZPuOrtUSOjR8TKufREy1QklPJcUXC2Wqs5SVyqfahLdtQ4oBE2wwDZr
uk5unr3IzqyFLNSPzkdzXUNm2Rrchb+Sp2384uZj+QX7f4524nE8it/Iq5dNfWqjTTGuGk/Zx7Iz
vgUuFwQEiF9l/8eHl1Ii/T5/0522gdy79pcA5pbdxnhN1xVxy9GVlJf4RdXPhN9daXE9k0PF3InL
dyDVlZpy35xVElqLDT2tkkUbOSTJ1nWxqpIVvDkyunvyNqn5WMdxWuxRBW7bU3+D77ONPcH1D6XT
8R68B0eZPaRYL7rTROj8/ABz5gtLmEDUPB4WwlzkXXlS13r6mj1dWsYhJeQNVF6lbys+afQbdw3J
GtixxaVj0YwvnyRe23PWyxy+CQfiIb0Eb8aaVAwqDlyL1QFzxArBzpbQ8H1JtEv3QyR3zN6cWCyo
EUoA8qbfs5fgKpx4Gc9kk5JK25Nftp/TEKtzf+RNvtGIDHkMErqhnPF9BlokaB9xp7+kV3mbXzMP
2cd/hZKnJ1QXZETEoLl31aGCtujDqTZW8ORQMsyDvl/pPt2zC5lhKhGNABkhCWACxbfPr7zuvHGl
GbHXXNDRbApHOXDD4ysFKnohaMnOHsVWPxTsfeAuLHXZkMyoHsenpdL0/2MpQYpMRUDbyFyi62RJ
DK8qZJVNybkL4+LyDRciyZ+KK6xngBmZycvHA5zGOUC89JjzmZKXTIT+qF8W/EPHxY6CTcBWCZsp
Jn+B7IVfbnjjTZvXjem5fDJMhms0f0KQBpb+N5oo+b1EHuzftItyqBzpMh6Hs8qFxnmF287nCAi7
Fcwme8NsDiXTiZX7NdbWkNaCU+0S7sNKnlqLiM9Sumv34aC96D/mPf3Cd3HoDrFTkQ1cuqWbu4qn
b0hL8gTKocGD3LTX9qwv8tXnKPumHs3z89Pc6JtyJ78Vd+HckSfM9H5Vu+0tfZs2tKf3VbMthFcQ
P55YiI5O/0ltVfrlc/N7SwNlkzhNt4mjVc9HB6rn10jBaXcLwkEs4TA4TFmni16+ivm64Mz3Wiq0
qHCklsFP299K9VWm+058AxcR5yW6WyKd46VB5BW566DESYTyreZxaV551w98vNvnlhLoLB/n9QVT
7x0x5a74TG6s5maFOWOp/SJ02Q13Yc7qpOdFbYI47purR/sEkDJ9PO1pP4orrVz6r8OH4fjbVrFD
Bv5o16lX2AWVpfLZAFd6j96bfNP7S8WS7tI9/f6sgX0toTvKpFAA2YlIRmHbKD6zT/UNSvvEKZlP
Ct4TdPf94KnHaKdeRXc6FI6xU7+DPTViw1yNLZUEl20W3wLzXpNMTzXRubP4LHNHYg7zFeRd/m5P
lMncE2JhYORig44Ihg17dTzsRgqfdp2DoOZj0wHnrPD4GDdqRaJoctRnFkI7XZx3dvzOMIzctPww
ViVHTqOxR0ZyyiHctrdwm8HtHDbmvT+aP1BTJay+JDh7cF++yvfyfWaOnqpzdmbWVCSrJynGr6gl
iDqVoVDNv4eR1844DJR2QR44di1OYbQEplUikHFhq9GaL7qS5luWXvNDPtfPrDlmqjTMf5VFE/u2
KM0/q3ETkqnM7zAwe+kIrUJMEsKfWkMnrUQreWNtBBWmDE5WrifSNL6wro2UGK/qK777ec2iC6Uv
nxxd+rojIThwWt3wOJx/9pODaqK+z9K3cCUTXpig8uK6KM/6F8E1a/G3l8/17O9dLn5p2vQrCkRK
yApCO90yll6qg69Ys/k/mdA3S6SVxDmxtKhtTzrHJvEzex9xkiOaockpUEgZVj3aNEUiHoAqKV+C
CGAgl8dWoVnRKzqN4JUfiEYQc3fxRqj5c+Ohet0K1csquFcrmdjX2FU3wYFm0LAOFkvBTYoVoc4B
4CqarK+mS5L1hgiYj3hYFhv2sjVW+VdgJBZR4iQ708ewIOit55WBIGW2CdOb08cEL3bwSFuUXxFx
zzjqPPa5a3pdxR/jA+zrkRO76fYk5HINOviWvPRa/aT+TdySt72SXoxte2yPIeLsdDd/h8Husg2g
Wa/fSXdWMxCt5RqF9Qba7ya0uViMh/EojyUPI5L4pj7U1+oDSKhZcpk1F87CB8h36+idDat2OSW7
/lvp9jtwdl+dTdffqlfKpl0rm8hVNhwUviJX2M9F3rhOd3N5YJ5xUR4Ur9ylLIKkjboD8cgUM2vN
EzBRgj291ASmlzfuZOE3/xY8Nkj36WTkfKN32pQErquOxpa+BYG5QrhvCRvdqz6fojPY4poZrC39
ChtC1t7T9+4SveVregyr2J7zwGcwLiULzOBzxMeQX+sjasKNYit27MyPNtjmZi5A8FL/GtfITXeR
O3nmHvLtefCQKdnq0bhW45JkZpdD8YpMJdbpudYrXczxaAbZ+9HSs5Nmdrz1t5VH1aDGnLr3Heub
7OCIdYhC4A3nw1ieyXUgXz16SN9a+AF4DMCpNcdXayu2vFP5apJ6zufP5SISW0fi/Krh1/nSUGzJ
Hnchz7u84Wbrd8lJ+w2HFRtc88mHsjO9kD0nP82/sr1fZCpmkqTpLEcWK+ff18/pU7qzcOa39DbX
rCyaoHQUg+3ZGrkT82W7MzcCr073cEN46Sk9xU7rxg57P6rfpyPemjOMbCt4m/bGFtCEo25h/VKJ
isy9We8s/8lG3i/F5DaKRE/r8VK4Ja8R99bM5BiW03FuY1YrVbeeu+4r3M3NL5T2CUgGkXbfkobV
oX+Mr/GHLm9VFdTFKr0SP85YZS5AljLqM86v7F0OXbIBr/47HSZG6/MKeMiogDJXXnhV/IXU//kS
KZ/ZT4iLhurugX3Cbrjtotv8g5cfnYSNTBR6cWHLDrectdaVpVIiVuRun1llKcuaF2as6lJ2YBLG
nuxwn7z0NF5yq6ZDQ/WIDO4HROHzrL5mlJwfIYPxukthBgVoxXruRar57v0/eJiqkKQzSySVedz5
vw1TEWf+C/HmX77+H8NU+W8icC4GovgI/q5F+m9tk/y3mZsq4bdf/OHQ+yeXvvE31cTUoGMXxHww
5yn/9zDV+BsQrdmoz8NKIt6Ef0fchODgr7PUP146mnEekqfyh/jpn2apRidoQ6bRk8uHcaMlDHPi
bNdgZGn96auROBtHIurpBExUu9Uy/cuo/GUpTBMO4gL6obHN1fRYGe0BziMk3npLdtwHMWTrpE1e
Rg14bxTtQceA7GWxYyD1lFhXo2EzTZeBgngcg0tJQTwGCyxf3HlG4dblrBBnl5AYdS6YhxjfDee9
QnY0Y7yX+iGSAtQHlTOZOofew7O+BHJwVRmRlaJ+QmuUwyV8RgIVwnufnBZQmZsu8XyTiSkCciRd
S5mzVJJ5GseKSLvVsbn1q6/UEAAMNluT6i4IfwOd7j55JRBbSSBQRPJXdFQOgPloyWZSDUUvR5Hd
aq9Smu4GqfYMpsyx1lgJpO6OvtIi1GBE74yq8hL5u5VDJwDjUhVJR89v+BBSKiOfPqJY3XqxVT+L
JHCHlACwFDORsYrq5rdf6PtebQ5iBTew65chI9FEQxTSNYmj55TBLaXvfIqATR4bpgOhFiqscQkQ
jU1G6y6m8a0KfafP3ov0FNJAkNvQTqh2RxzXEEcdYRJsOWNI0eNyFiEJYFamuaPEgA1FYSWwGWvS
24LvU0p4IdTvnK2obqhF2/44gVPvqUvUqdgadH2kdrSriXR6urviuFNEZacmIOzHGXYpLCBx06BX
0rcw89eGT1ubxsEYBNsSK6XowPVa9hqJaAlpaBzKzUtOi3bwGw64cTgBMxrsSsZcYabI13CgydI6
oHUUxIxjSEv1R2uQme/66rFqDIpEsIMdvrIU/32KJyuACwfUXjToYDf5H9bnTCgez/iMiZcxCQIx
JJ8jnpiu/ixMH/Eooy9sIal+69R+GTXpWSDAQEyL0xPPwlP99rUPAe6bkUsro4Cpqh+nRsM44e8T
3biOtNI0JsO9LlvhQl7X3UyvruxeZdPsj4GYHRepcBWft7Q+JAuwjAHreJ4ChvEpx/+TF+UFwnrA
hcRNk68yr1z/H9+0ygL7F4ULEK+/fP0/FmXpbwsc0ZhmUImCop7RJf9Ap0h/0/ktAlZ0g57bYrZv
/UPhov8NOZauoJoh02Xml/25KOt/4/EkIlVF8b9YLP+Gb1rX/gWdMj91lPX4CnABSH8s2v+0KJfA
/RpiJkO3+CKbHoNGwZJ56i+ZuG6UldbQ91qlwTp8p7FNLJjJkZTIIvg8Lv7A/rfYMYKbh3GbB4iN
ZTGu9WONxp7e9XlYC9d5likcOY/MveUNIgh/aaDzpgjrllljy/6hqYmccJAelJ8R/X5uQNrdQB+W
b5k7vbW/IrOtkfpIOXbru3hW99VKuvqf6RafqnNXXJWcjowlnbjW+ddJWZ6lE619BnfBI92Cap+u
M7sa7XuyyxmR1Jwmugc7g1wcMgVvqTf4kZVORGHa1XjNP5sW9LNlSGe/X6xGFAICdDFUKsV0r2Az
kPIdZZuqe5UIpCJh2H9tZS9XbylpKGkCrijcwzbTg1Plj4gALz7OoA2nikr91BHI9v2+KVzsSzmn
9dBf94OlbRO7tFJbZQo27WppDdkqYpZ4LA8Bapxm5ZsklyJ1WOYf7Ue5X5wI3MxG5p6r9mmhUG+8
hokXQtxPCZgFZfAVpoqOUn/wNmprm4WdKmvgLsOETWywzPjYc1zB1xy6begYkcxM+At3DqDIVYld
KgW6H8wKDtbWAqgSftexPaZ2T+Ople32pX3ToYc3wXQSpU1RuQv1LcinvUBkrb8PNEhr8gpPhWoj
XxmhXGAMTi7y1IIEtysdWIW8C8KjGZ0k/Y7H3Mn6rcrcoGHG3yKlgS+NYaLmUKLStr8kyYH89bw4
DLuGdfdaPfTcQyrc0+HOWPjB0CF1JYuG0VthtwymUYvSwcjq3SjvqJn9I+YCMoaM3nrSkIKp5Sho
LXMCSEgo/Aoae1DO+uJNSj3CNTXjsJgDZti8IIjQ4UjIqfHoZ1T5nsyVTjmqGDMEj02JjycavPGH
OQSxZHH7GEZnyLa69kHHWGFw/4OKtOHETpIDc8icz5mRBv9C7BiY++oBUpQwJOmlQ/NDk3+iWSld
ZZ8OThMuh35XpL+LIuY+ZIZ+Up5Xme4/Hv3+xGFHZaSa2cE3HJj8pv8uGA1wGoKQFnUW7U3ztyJJ
iUwOmnM0nZ7ZirNPiJIIjmbgcooJyptfstVaHHwGAopaL7xgg+PoE52qz/AYH/2T71IZWBz5uMuh
MrdVtVhB6+I+drk8MvXYym7frkp6DoQoD/t8ejMZr5lfw3g3Gfu9l/lnMDDKFI4pB/eAcQHNF30c
ZqH1rGFD+nt+pl6k7Q74J5/1PUnXbNMpstJgryN7pfeqcfRFud7DcfBSRLSk2jCXqARb1GxjSY+r
aYAPZEezWsfF/Ym3NN30KsNg+OvdC4idJQ72Sb6V1THSOP+fZcVq3qRjjyr2WHvKktggRz+ZK3oY
89lFgd1gi/TJFlcpI068Zw4MQj9XVsqIbun/cnceS46b65Z9lx43TsCbQU8IQxI0yWT6nCDSwnuP
p78LCtWVVNWhE5oqSlJUqCozaUD8n9l77YKdfPWSMZ0xUwJkq1uTTjJ5byGgpo3w0sbhVxGjZgoA
O4xT7ccyM/l6uYrYynNtRHS6eJVQ+0s67oWaPljhPUNLWw2QiGA4Hgz9CMHnORWOi7GXSX4/rQIJ
1nyBPyHeqBAe8pYDEkr3if6tHfsZkQ1gCJhtm/ba7bNLs+d+y84uFneqcEFFdkWhgDlAeAh0MjkO
fMYRcWvPoAe32kdwkrfWTncrZ/aT/cDtV/UXL31rB8/ALVABykkLcDcGavkOhfFNKW1jagpwD3F0
kpdN63ceCx5+ZXta0swzR0zu9kCInw1bgNs/IpebybPwjn6m3bWuHLE/NKo/3ktMS3kH2XFN37wt
QgNuEWYV8S4bNkOrCdIis2hDsIJKkgdjD39wF7e/76404ZA5Tuoh4tbgoBonyDnUlM08M6x9zMDP
iNj9N/OWTRVKEq5qEDSP5UE9qeJ2eLGO2gWZ/q5h6JTs2CFAyDRBY+wZE5IMI1c+N6NscIE++RxA
kLb7t2A7snJHn95XtvISzX6e2l18l5cvDeCGj6Fmdcei0/DK5IHl43GZb3SCflllvZLGWVsbk2Fu
fMY6C2LeegplZ0Zy5AYKO/nNgFlDxvi6m7R189JzteAziJhSwwiYPipwOOpTNu3tWLat6LmXnlT+
BtOQaStGh4jB9kM3buQDfXcC/Ydt0KGbPI5nI3RPxF8+6pqnPVvPiczytt1RfnsFaKzoAXGLzLDQ
pJR+U6t9f8P2hzOQ0JwH6SU4MzWaOXxKm8xnC51rSQjqRlxB5fa/uGIEN0OdaClIjWlr/1s+ILzs
nyrGX7/+R8W4wvYkNMwQ+mDNigp2zh8VI5poS0cpTS9OAom8Cq1/VIwQ9VYsj6iC4+Mr6dX/t423
/qOihab/VywyMlbP0z+oGDGG/tzG//bQNWMlAqoqovC/SqKjirt2ro/5XkMUahU4KqGO7BM28/0K
NpbId7MsEM13Vo2mq+K4bucdrkZHxNYQsyxqOHoz7A4RtgcN+0OFDcLEDqFhi0iwRwT6vl/NEpgm
JCE6LvpnjJWiNhimSY2/ZINnMmHWluEzxrFYiIFbmNVBS/ttUGvY9oujMliHejFZ3SAeQMiSYE2k
K1r2GRz+ASZph82lCGPQt6B6aK7bJXZrCXcGvW3QsPPsZn8ky0JfcbN6tpMEwdZEad8N+mluo2Og
oY3As1+jptFGY0OecImfHDFnzsZhDuZTrfpCICeuhBRRxsAjnwyj2FLsGngANzrhtJt67fIxiQoW
g0VROnQK9+ysd8bxlTd4V2kUCZPGmJX9VVjAyyzZEQ5UgfQHu2Ayfat9zljWJbSHbMJ6CrBFI1ah
Hz+kuXcaFc/4acyR0JjATkJu3UZk2hXqqaLMn4CAYWpqn0xhdoT0TRY5Aivcp9/CSIyeTketkSFS
YpUUzIcF42SdJi9tmb82q6Myx1rZY7GUCHEbV88lgQWcowpVqIWY2pRgG+mWLwqtx9xik07WVbF4
GiLxc9QRrcZRVqp7pTgMJXKBDqxi0xJvjgZYVJx5BAy8ykyq8bOs56MVLgeuGL9SMewH93FM6F+O
ewc0bdxY1zChvF4RBRnnzhCKb4L+kgfVK7GULn45oDSDL3WonDLxvS7xebJzm8CVlsXK7+ueq2D4
mhrptSfpt5HonSN0Pmg9BsRMhpJhsiEvrK7wkfSffdbCOtSAKxG3Q4DWfSPhBMXElgXZy1yZTh9p
m0ZT7Kqb2fL31raoFleRuHWui3xgaZoxnfus3A2gULUGxq92nlCLjmZyUtvmEqx0JQW+QwEoUqMm
b8zwWoEZVHk7ulF0yrokByO6WUrklx31L6awOixf00A4t5rsZ+yvhP7YIMzMzMdglvZwUU9GmZ7q
HJVIyJZtMLcm337WKlcr33qLQz+19lNKatqcX2MOcPJ49sGQPeSD/oTn9T2YwgPhG1ud4zhEk1GY
BGfsrZS9B7Yfi/feNG75nk6JnTDEHCRiEgrURxHLkDRhM8NCJGIlys3Ey1FVJGJw4dpNV8cRVOSt
Wd/1vUqESHc7YEyqMChpkUiUIdtjy7yaKbWahZVJQe8dYm3SpdoRhgQYLKm5pv7vPokgmcvrzRi/
qCJzXPzN7AKEwK/unJ+//o+TSCOKy5IgzKznx0qe+eMk0tcDgFmJxRQbxuufTyJV4/+YzKmJrwfJ
+ueTSDEB04p8kaRzgP0jKg1DyP+PO4efwAOEMkuAhLIeVX8aXsRGwYxuiPO9Ge/HrL+BA4iElrmB
Yj8r9R6Oyr3lfGeak+yRozvrQjKzkSHR7RPi/RLoBz6HaXXuFlbZ8pFIE4/W3DN902/2GRJU1a+O
yX70jaN4Vc/1wXTXX8l2/SUck63pquf0XXdbv3RrN9njNCW2tdnPbzXOkbfpGL0w6GBeYjwrzJvl
jY5x/RtcVBG5be5gL5SQe7eYHCoilvzhGNPFhbtmPxyrvbldLQOTl+wZsKBbBy2NjWSNfU0u+nf/
prNBTs/1o/KB3/5j/mZmEl7Da/mmIQRmcjt/B7erVh0ZK80DOmY32vJJc6NT2to6z6Y+KHuJX9ax
3Cn3rW90p/C91nzlXjwjKL1BTs98WT2tQnpiv8BbH6P94FVH2W/4Nz6LfnHMjvgiTyMdwGEVSEs3
wo49ssNrbgc2LCwPiZeb3OZ34GgeWNfeFSd2YpWOJIkE00216raW2e/4H7eInW7Gg7U39jy4XeOJ
29Zfl2QFxp4b7S5+NE/xo3FT8r6Z+/xR9MO3/FG/TR+DU3ZMH4sjLwTAsbOKSD3CrHBs3SWzp2fm
VDLbceMjpQ0JV7vBc6Ad9Fu+wZl2IUHgo7ceW/X+u/3G5nzLC05/RM8wZhvhQ/dXa5GK5jfH9qV5
szu6LYOt6jjR9sAMddCsoSxfrw3dpUpAhnfkqkRVBbuI/07dyVIcwZP2DY0cAsNt4yF52/W+chPt
My6xnsuHxeN23opn4zi8IOVc3xdrt9wIh/GWidfDFDoHhRHbc/NME9g8847wHFkv6K8g99AHRJhV
2Vkjv6fA0DbKB48/QLnDmUpbh1zN7Tz1JN11H+mjRt8bPHQf0UxSEfg9hF42lRy/4XmLq6WUKB3o
LTbTuuhS3FtozkHK9MwCWuB/aBH0b7wy3kjHl+1Ff531wdSgw0EhhKbzY3118DckxEbSqyKEBlYr
bwBNMM7Tt8TzHqujdROjRl8vYZSk4bU7Ll6GpkDFqMGDjuD5MXOU0X8B6gfersIjc3TTpn9hMdS/
1ai02OyiodgE34wbbuh1os43Z5skpVvlI33TPngs9SPjxL38He5Mn9M2wDcE3afDfXcLvX5HBjwm
idUGEvJ7DS9Xh/99A9RoROHUXOprfl718yOrYWaYt+FZeuZ4rwNir2lQwUiiyL1ijRE+8iujlc3i
yT5PgTeV0Mp9UBwA3U04F46iDxAyfCu4asLfPjrw+jwExzaGls/ysF4c62WBKgNr8OPy3HEPYB7K
zoprrTg2jLVQYNEIrm8Tfyv/np55ccPaXtMztTvmpH7tmiftBgMLXqgZ94vMa4kF3mv91hfPJjdB
3OCKslleenVLuziB6MFB9a4gAPyU20ua3Ipn67je22aaZGw41zpGQj3arIPyym0Q5zIpWOcR8ioA
ucVg4zOA9IRd56WAR4qP5SV/wnuhOMsNN03lxPVvHcVz8FBZ2CvC9/SpfDeO8220V9YJTLSXtxq3
5tRTXOCN3ioSm4koRURfEOW8MbYaS/bEDR0+YFz3q2RtG6D6ahRbv8Xg8Fa/IaEeg/NMihnQa9Xv
mU9fJ8wwDFBYNYnMuorvBruL+NBjF9FWqbH8HivEme4bpERhX4Nc1N0xeuwgDs4FTYDSb2LF6+Bu
jTqbvOAzM8mJCT778CoUj4F21Pv7hY/gbNKv0ECTbl7e9hqzbZZeiHBrRIgNuWJp/FBbX7Vwrazx
KexEfCj+ihGMjn3y1S8+yICGL+QlQUtgzDeRzGfIYlWXGyjDW1ertqZcb9hDItQNXps4Ba9g8rn+
KMP3BjGanIrOXqfQ076V8nuZH7Q43BgJceSYqbXmM+f1X6u2GcdcEb1kGWFiCSfP7A+Am+H5WvPi
NqzwuMcnDUpQ3baKXYAJQWPveelaxLv5Ueg81pFiaRIH8DJwz7ljSpovl5wmaNZ3EQCEr74CD+Zg
2Be7rdjXzvIdLpi/Ym2vWE8qGIkJnESDDCMORcjj3Bt0wp8DV2V5GK0zMc28aPlntLyq3I11JmJD
YO1DOBU1WclTuRKsrbMBxEJizJq3im0Ab6BjS+/FD0EHMOCQhEhCANzkDYMVu7HFg+bIpIMRY8ng
m9AHbhAkDtot3RThjbfDy3o1kiLQEg9Vb6qv7mE6gcee74fr8sAUBjRkV6/6saC/hJVTPfAX0Bc1
fuMP5/qCsgRJEMNWlCTSo+UrbxmvMlM4HIT9JngPRKpbNCCn6Yuh4sS93jgvREggGOJseHFNbnCs
Udpdrl9TqbZLvAD0kPfxpUIXy2qURJRVWxaTjq7BnbQByhmP6AaZEKMiXAh0FgOuFepppnEICVEs
geXmZ6JAITKG2Y2gOj0dsAnu0kl020zs8Z1OhEHn8IAesNkUjzm3GVt8Cliq55uY8S33PgNNJwz1
OyUQUY7MB6RWB4LRfX2X7OYjBFb0s8MmNXcCqdPRSQDnjKZ8nUpTqxAzuknaTYDfs3BT1WYgzT/I
g4PIiT+72J7eys+Il+kzwICEjoQAq121FRB1jQfzHJ3Uq4VSJnij+wxFL3+Z5T2iNChkSXJc+K5H
eSHDuzgUGHQhm8uY8fS7gJ0HzVk0IkveR8LuM4ovdU/MEpPO6tQxpKvSA72e21g3GR2nAeL6LmAX
JRWQmRAOaqLX13cWviCSXdDQZGSLJy6IPJRqku0ey+PY7KGqu+RTzsYuZHiftrdJ5QmXUr8Nm9QN
YhDr4iGIPKv0Fo0W5Zg1lzLI0Rsc8sCDuRdg4Zuv/+LJGchZZS3/KdrZbP43iCY4zJ8mZ79+/Y9+
hV2raID30X+F+0j/MWlhNCgV7Fvl38IxfkzOyHxinaobKoM8lqogA/53cgaVk6WwaAEE0sx/yqjm
+/08OVsfOhQhWaJDYof70+RstuSpbCY92U+kAJgcYToxibxI/tpDr5dOH0g3KomIfQ/ZPPRy3bzM
fJYtoFxy0LtCWV5mHUVq8mF0k7+E0yHpsT8KEmNcPs+mRv+QeuoI5Fipjst03xhkCZA/un7zWeie
5BAVhuV3Zo5gjEFS/Bmmykue1Jw5eIcFHRvQ8/oj10c35hM6OKxEuGBD4uk0aI0lVB8jsIEVY2KC
V1+gZJ+CXdtJXyN7krEmZ6/rchossu7Yv4SWftQj05uF8rHh1BQCeoqWxNYC1aZJkzUbnpU1p1GC
R0bcMBgK16w/xB57Cx9xWUZsljA0m+8rAd+PihA7AaDQ44XDTNLn7UmeqmPNorZeCkekwCrb1DWJ
TRo185MdYW3Np9kqGeaXW3l+juveVfXE1XtMffGH3tGribh2kpG8BSKSA+NSh14YzhyfxKsP2nXU
xodxuQ8kw8tL3Ynr8ZwwMVTV/EMh1ECb1GtXPXdseZWZBxyL13h+ForSGaOPZfoeOss3J0CkJasi
1qVydKNWJ6iP9ymVQCih34FsFJOapxOvF1M+5zCkZwPrEvvhEu5lqzMiwVoVl/ljP/dnmft0LbBv
Zk65MldaXPx6VDgq700i3o+ScmjBfaa9eRJBQZNQ7CFesHUMgjqCoLknnrM7MWlBuaP461OtTZ5q
qu/L8GM2jMv6N2Vep1E5hdX8IA+9m4uyHY4nmVBnskKdmT1VrV3i7lkODa4VfDvpFUCkrQeaExgs
bcfU6xeZ+B5SBhTNhqR8KLOP2ML4yfsYR+pXoF3S4sPMyHyvRsokzYX8dg4r61QOH2rM/14g5EnD
w5r+YRoBYmS/JsmijYFYlB/rxyQURjCbPOCKn9aLLGfoOM2EHeu6iRu9Cem3rg47GRfIenfOWUwH
ue6MYHDWi0/kCu5byECQVwma3spydcytYacvfhumyJbiXV+N59p6hhQas6vkAupp7HPpef2MZSNO
N23arK8oKcabcI539fJcsqAEuQ11iz9Wm6MZCbwhsbwpLN0pe2Kd0BXgU0eZkKSM0ipxeoCo6Y3U
rnrNOV2I+zHPnBL0IhTwdN+wBQsJv8j5C4KgUbBjglCnfWx+J1ZvZxrSpIH9MrBUM5pJ5NZ3caz4
S0/eoE50Q6icrLQ+FmF3NvR+H2auOJ1RlYcjCrn60qL9tODypVb1UIXGriOPI5f5IBEqkQW8qkV9
ydRoJ/CxKUiE7lLD7UTzdoXQtvMEhLR6rIvJiSlSjApootHsSpqKxFRvpjl20666E7RuKyRf7URY
uBxuxaF1SGuAP2RuQgY1SANBzXO9F6l5MBLsj4Z5G0f1WRdMX8ga9t/RRm/VZ6tMPIsddZ3XJyuQ
EJZDvRd0TtnxYzDmnay+Z+MFqrBD0QzqKn8wleLaqvl7AApjXGQq9WFZ3LmHS2ISC7chzZ2Qu8C8
GylMUUd9BhaVmqyzqeNucp8q8c2grGEdS79XJfFz7lKnNtk6S0cQZB6pLIdWM655R9GNCRYI0Q46
lx+tF2yQXSZGreU03P5fOeQHl5mZ7IMIToMGZyjRj2ZfXmfE+1k+3BJT3pftsQYhK6UaAklshWUa
PyvS9B7V+QMLj+M00gIKetMBEZP5yEfZXT2Rg9X16rlr4n/zGHQFAiF75ZdiMQfl7P2bMahqrrPC
v0CKfv36P8oKGIQcwzC/JQnl6p+YgVQcugKniMQNXRV/knChxeWhrL8A/a2H/Q9IkfEfBFdsDY3f
Rbf/iJKK+uvXsoKnDowVcCHw8N/+/E9T0GQwkO8Rh7xHXDMTGLfY1g0d8bI8ldadXj9KLaEYb3Ns
1xTeH6gWUx2ggSOginCg2VMGEzsvM9S6VQcnabl5bSDqs8UxZLhwODtQ+pg7TbxEKNJ35eRKupul
9nIuv+AEozZS6E9spKsNEGuMt4NjkDxY+E3tJPcxy4+GsxBTiC0btpm7PToiyB6dk3Q32kU3bGht
H81zgXFb8GJE5pyBMyOUZScxnEp3c+r3aPlbMGRbHc7LdES+E2FWQN5Pfhd+zwhi52HQ+NNzmmzl
4loITkyEU+JJggNdNGdCpXszTKL+pWnPbe+06qZ81nhEDDKiqxodFnWbY/KbP6HCoSFzEsXJ7rAW
66oTV15DP945YXtjMNixsMLuLHVLXgeLoG6DyqtmYcTqCf9+CAdugFTnm8ZzFzsLIZeIH5g3oIJt
OSF8CzMVAmX8N9024EYNOjl+rQeXJySGnMY8S7sTt+F4SEiiN1+jtfV0h+moo3kuDa8VXVzrKylm
ZQ8AR6ucxCH3xut2GAo2r/UGqLlOwvcGbbSBO41R0wN8Hg2dTnZVmHZW2k0f3sm6zTdEeWcCoFF3
Wr7mA21zfyR8EmVUaDfNoVI4aRGN2KlI7oU9GPZ0G4r9VqjhRFuWXQhHBVdqwLBGfJmmG6tsUEVH
nB1PzUxk0G7OkyvCSFIUK1v4VJXYGSbmUnVIAIavjOG27I1939yNQeBMVnDfJI/hML2i3RiU0AJI
vYXPMcK/+qIb07j6iE10Apdbtw3v5Kie4Ctu8a+iwjgRqnHqsXCFX8bLrPu9wAszZ3ulpVahux8V
2BFxf656HexMea5iGlDwlEXjCoP7b27HUAXoMmg39iurpuBv75s0UPyFv943f/n6H/dN/Aj4F2ip
ECXgPJAQzf5YH8n/kUGm/r4g+kukwRoWDvLN0Cy6tZXD+sdtEzuCZLA2QnOgoJz9Z3YEKK2/3DbX
Ry6KdH/EpkrSulz6021zJFKSHXNe7iXwRvqoEkd7NTIGpNEzZdJtMzG6j+JHq5y+yNjaitbgW2Vr
t1jwjKXftQr+2GA/62t+FnQcDH6GIe+zOjl3EKLyknV40j5IIcSpqbzRsXJm62pbbP1ZaC8tFQ3B
JftRVLaLMLm6PNlVYe7GzDw31mmdP+pps5WUyWnFdLMYb1Kn+i18xR5HZ2cxduvYb7X1uUbcZ61q
t/ZNtzDXldMu4hbX98aGaW6O4nwmn2dEgS5KVItq7nQU7YTgFOjUEzGDg4JwvUXBTgrBDRr0fcoZ
EUSnCJ17hN69QPeuEW1SoYPn02QXPex4GTKPxZtE+jVbBusqhccA5eCEnj7UrI20a9DY96vYXm3O
7ST4MRp8K62eq0Vl02Lu61Wkr6DWXxoW6PMxLCKvRW8qo+knBJz47+qg4qAVV81/w2B0NQGozOrL
r9iYPQ2HgC49JwYJu2LIDWYVdORMCku3FR/CAoMso99QFNwK10Gc6NAjDdzWMRTstX68jMwxe2E3
R9Jz0SDEW5uzObgaOBqKigMm4j4KfBsOhbkaH0YcENlqhYhXTwSWRgmPxIRXYsIzoWdsmEQLfSJe
im5b46wYVotF2aThoSuIi21Qb6ZP8yghIVTOesrxPORO3ueeQKiQTk1sxCIC0/ypAVGJoOEY9Iwk
J16rwHoMpM4DF+RIVeAX9fI4VOvoXHTG2HQl8WMMwl3NikSwFDgKs6+N85ZK/cCgmIv7KSwIj0jY
JoLji2NOcZDBNebwPOwPbWW5CqJoeTG2yjyestVdWnLa0GgaoGEj6w79y6lYDYSi6aGjuWuz7CMw
SQYat/VoOXWxkJhwW9bPIRK12YiYnGFlH8W7sQwPStPvFZZvYd37etofIoKrk5I3p4XL0LFEndGw
jI+J3mvOEms3jOH8DlFFYHoGMqGGfmiOHki+B2X7PdK71QvAkYiLMYsupUwySH/MQ04X4iGtJL50
VPGlGG/7ZqIZQV2KOa5dgD7osa1reAhh78mig3/FRUexieqGQKW3hIGhkTDeYLQhFE8to3qVMMk5
BJthdORkCQ8lwkkzO6oC9kyBM9UUrnKfwyYldBndXxDLu6qp3SiRcXPgDS0PkZG5JqqKICFkmXEG
lPS6bb0Y4SYA430vBE5TfZtJf1FRirTNS1SwPUgaN9HXsN78YkXGWR4KPt1Wh3UXmF3E+kpzsgSu
QWNsAzU8VLTyJMJezBnM6RpbNfXCi5RQsulNBC+Y3MjlTml1R7cWUgEZslCJ4HVyKHlPQFy3gz49
9XrDWCjEkG0qX3UovORVja6DDTLKJBO3YKE8L5JxECsFqFn+Eeb5SQ7x8s/yVU/Hm2Jp7oas+lJr
LNC9cI6Mp0lnBDESQjkUOHLJWpXzzB/C2VZy8AXMlsL5rlmhvGggJfjzpIpeteErbXCw6CIwBuLO
GX2LIsUHjCEa/bKJHyM2iuSBbCqUPBuTOxHDW0FSv0wG+02bb0MMNEIePoWzeRrT73IMnLzlX11F
CibYBtkWorD6wnepWMGcwNofCvqDnI1byyyufVg9DFJAK7j4ptZslbh/ryPzjQbwUV/0u0QNnaHo
XhKVgYJYsPVsG0Q08kUbY97j7FNoRK/Iu60CnrhtI/9fXFZALxdBpuNkEkkHXL0tf9OOrdKVn8qK
X7/+R1khImeExfojb5jv/KOqQDmpmjIn+opQJ6CJUuXHkNeirDBVg8aQ1IqV/P5HWYE8ku6MBysD
leV3/yiIkDTEn8uK3x45JRUZzNI6VP5rWZEPki40o8kiW62QK4kIefcoA7dKpO36Yr7pSpPlFvOW
Qk+3UpYRO8tuJMzw72bxfVjpaCOmu8AI6cAIHWYGK1akEyUgQi2uLIutN60Ssxso7qR1Je12iZFC
RwYtSFJtc+VgwAntqokpL2xFQIHLqKKuJlKFwfTZmL8q/VZnJxJVpOoKzOfq6iktjH2iXXu5fCgr
VPpJJp2ksvSomjdCRzRuP7XnDL7dLIuXlBBwbULmYizMRrRdUtboJBZSFu7UvD2OrLXXs3AUbVmJ
/THVtyqhaL0qswoyvCjp9sPYbLuIcMK+uDOQbC9Bvh1MglfVyS8kdVsHrWtkCUYApjuoxwszsisL
O13MEjPMethYr4skrXACfsYHtZ0r9N4gMiSluUqJlwllwh5D7ViQiEt4E2y2yLBzvXgUAlCAROkI
krKl0nws0ug5yJl2tylA0iRBFSc1Z7ns7tMg2MW16IlivA8JNc/ADLYrGE3lgcbDtR1Rbi/fOgcE
nPu6rbAdyE5MgG4w9TvG/Dx8Vrr9m4S0PAa+DoNdZcuUwWTXELBOK6Q9hdYuQW03obcHg0IMfYO4
u9lX0N3jlfKusPpH4FdAf8+z10U5a91wNxXli7WUt1SuO7SvX4ue3YsDazT4Hb3yLvV5z+h8fpVT
zgB02i1mnRICfdOX2zT4LDGL50j3Cs3a5yyTO5bQoSR6qVo5MrVOBddeETs4F6xX4d2rcO/DfLiL
4eBPk3IeeBYlfPweaqEwdM+6oHk4ie2xJs4KLpi26CPiSU75SLnqhoAznZi6FcHftgiSYPLXc30q
NOHQDEcNYr/cPwmJ7gxw/Et4/hpc/wC+vwjnn2PoKjXdTmNKbmn3WHbtfhhu2U9cBjP4rEkLKNbY
AI38AHY/tiFYu5BcgZl8AUkLfTSiB1XU7kXyB7rfcggiT1gPavIJlJiW0FhDZDvbIr+AK+sUkWdA
RdCQbmBO6W0QgQ7WGpgtbMnTdtkuU0fwIxBccp0oaTFjREc5R0iSGYA7noJK2sucVhUdRCfUnqV0
rsIqX2OW3LLeD1tiD6blLLSi003905KGjtSW4AbVO8pRdJg5QJD8HAaWm0vMGbTsPESP/+KDBHE9
My2yMEjSIn0ONeHfHSQoYn86SH79+t8PEoNW0+C7mpamsfVbszt+nCT8Eb2wxkhwPQ/+bMzksAAE
bmLklFld/pR9RHQIwUd4+n8/ff6BzJ7v+vM5sj5wTKAsCzm3FP2nZeGiaVkvyezdgnmGphgBg1RG
lQ1T9Kr0pisG6aPcs8cgAjZryejsK5I5pxh81bAR+/YkwBcW4y9xaQ8tEZIN4u4Am9TacVkT9SHN
r51bFJnzFtD6JRxQMQi1ersYXzPRm3ldEaWGDMsoLWfE/FYHjTcsFudDQZjlxAOZuVWJDQ7vyjHY
T0UzuoCk2g0heLeZOLd5Zn1yaIvuJqy9iiQ9MftoQJAN4ifhebcmi6BQuklQgogoTCKRnsww7hLr
aeYzN2XLbiTfSADuH1KrlU37HmXFQ5l8N1pznHtq3RFstTJ5TZ35E6DUPumvhuEXDHyEdfkVgu/h
o6gEt4VufpUWLVjxkMcYzedkH0+neDb8NCJipUse9DbGAae9kFf3lLaTkwgd5IDKbnmJR8r3TSfQ
cWefQyusid732koOayI/aqBLQuWNqETrQcE1iiufLbVTZoVbz+MGM6Q3p8YttfLjDGOs6m4awGPz
3LgyciysEUvEKq5E4L9Rm+FOFaH+BSMZGVaOwKnPdlU4n9shOwm0utGE94zA89JK7GkJ7kmOcPsU
w0Oz7qDoGAMl/mgIUnaMcTbtpVJua411klEJrxljhJY8wUaMz50Z24sCh2e67RfK8YpnlxhQKWvZ
65aa7UYBrxIij9RuSUd5zYKHBLHmsJzNId0IieGQX0sZEGt+kQPPZpOUinSXsOJK0XwaVouZBgmq
C4lcXxFIgAB1/dDx7bGFTvrruNAJmwjqyuYhYrpi6ZJb1APD5jza5w2sp7nttnRyftBKKg1yD6S5
twDlQBXRUIIJnR2z+Wh5eVsBPZ4RDKdIq6FQN5iAC2axAIdzCz88n4m6B0Cj4bSjw53q8XtItdFe
muUxZ6A8F0TIKtXbKJAGFgQF0v6M5lOjglGRhik7I+8eyvBSVdmJdd9FwMrSrqKqCT2bys4LOw9E
AoxhYU9LSqY51ywCLdGV5wJstzQ5vDt3qYLroMgLZuDm8KhDZmlUln7Mg6PO4v1/n/D/CWDKJvZb
s7YLVTBNiO8tCpg5RtcX8L6bZuarQ/wViwEr2mEfmKu6E8+tKaMMNXdZThsv5DAOYcpH7Us0jX5T
1H4ypc7S4FIt8bjNqPU7vXFqQd500HqD3Ivi6VbvaN8bzJMSKce9dljaaNsHsNj4jIf18hop6ntE
bpe+iAdVGz/H8GLoFZuvGLJFBKXIyp0ygc+PeKuZWB1ojVsksq8FfHpF1D6YQLwmOVlEx3DR2SWj
JYu8lJ5Bfj8iW4wkG5VAsYK1hrdAlJwS1KPMFnZT5VAtRXFaaRbUTHqwb6PiSSXtAK6PGek7rXlv
sweiLN9IUHxtKslVKDcNfNuVLBAQmqwRBv26P+MxKOg6e9PTwpgqcEWOY5izYu4I7XfWw/6F7xem
10x7IhTVtvTSixVURNPBEp8l8dSzAw+D9D3TUvIUkNC1qeDyeXV4Dc8F+r70tasWBIGym5naIehB
TXX5e9cPFOYrnKEz3lFHgLCaCJLICVTqPlp+gFFpMMV4R7Ryq7FP4MoAOCirDOO77KHNDS/WdLfU
+i0vxNdowZBU1fq2jxBUhKpd6h/N1Gyxs7AgVmZn5HKv5Iy1iLhv53HfpMtBnRnZhGyE8cT0eA7D
stoJBUKmZjrlo0aG+ecwgkRpTmIABv9etgKg1bJQPqVC9SAl7IvicNYPRj0IvqHNt7Ik3/BZK1rt
1C5I1xC/LWZ4+jdXK3SR61rPIH7E/K9mDLrOn6uVX77+R7VCoq9EFCP97e9RY39UKzS3hKEwZZfX
5EVFpbn90fdSyCBr0pA3obYS/9L3Av4h7Yx/+GORlek/2kKqv9UjZTaHZbH//H//R+PZrg8dkAXi
K51dLNP+P4/TzWGQa0UWWCjFEv3O0IFZqAwiPaP7Yanu9GYsmWYrvlKSATVno62pjWGLGcTgIkc9
POA6MtA0ppOaOKLW+oMoV55IAOHmf7g7s9220bRb38s+5w/Owwb2iShR8yxZtk8Ij5znmVe/H6a6
kE6q8TfqtJBCd1USJ7Ylft87rPWsVhvBLMPMyv32pSeFuCgCqvY2fM+DcmNM6CsTbgyGPqi/2V6u
ALuY3lk1fJ/k4IXkHzqit2rkJbBqDgya1xlEYLLYN76L2rKO7dhIzmKPMtOAm6zSgZgKIN6r1m7b
DpoO1vkQClFe235pokSPQWmG7nbkeurb+ChHNwx3i86TDylcIIqjdc8WtlNNbFd4AXrt3OjGuusw
faHlLX1WgpiT/UFzYolsXDk5pxzEuaIjcTLlheijgvCTl2rULvADfJ57xSvPrJuXrhLf2iHCjzBM
wVYvga/P0yGlfRoOhaEjyDf0FXUeuE9dPxkV8HLUohw8DN4GxP2MF/uK2W9rSC+eceR7PKM2Rv/h
hBK6VSF/bWGiqyb8xriFRI+d3FPPmvRV9zEhXJxrGjjTUcjmWmeRTsuFsUggLKdcea0WLH2VfQW9
K8Jp9J6sNUfBxi330hW5o2XyWi5OSsb6eCifVOA8fcNIQWUNV2AJm+7RKswWrRkF27Ie5lpvzIos
Y9d4MtXmYhYtxVy44J3wpkkQq6PuQ5CLOU63gIxn4xiNZJlEga0G/doU2/MoflZ5syiZKAQB4l05
Xng+tmojtpB8gNnns10I/GwQ0Lz5mMuZUBeBMivRpwQc/uSRzcQw3woRCRKevrQGlbFxBfpggCn9
4rk5iAy+KSnNftSQ9NYQ8mI2p1hOW3vIXcDcBLCktwDg/dire0MvbD1nHZ+yNzH51vfRG+MghH1U
oy1CXXL5TCm0E8RNSg6hMBJWquQ+x6x3kgLhkttYH6lucA5bo2jnk2AOO5MA5pRmZo0hk1orz9dy
0DD95pbvk0ue+a+j161MsBuQi16pzy7e8KQP2nyQPuMKGNWk0C7G7YBkfbqchcZ1pEhfEHO3Lqzy
pI/xOgtR4kqEyhcPAQBoFUcrhdFSlDL5iNpN6ToFEmizeWkLndQz61xhk5dxv2gdcu025lNi6At5
z0iNexzo65hl8Jj155xno6gcAURyYdUQl9FIQUdqfDWlAJcj9ueNM9Y1ax6SLyQ53lFUboeKSjoW
1xG/yluSFr3f98SyGj1OTQys83Zst10UQoRJXppSJEEDGW87CCCX6vHc9uPCGoQt4YNs3QT/PLbj
Mu+8XVRjRjJyoDfUeBZOWV+VHIH9wWgGdz9A0GsaM8+7jbDcQ8QFnkaLwNnShfBs/XM3IHWPpgS8
RZ3FS1/BMOGle5eRcG0Zi2SUHTdrwFZ8DLEEy0FCYxbO1RG3vdXm8x+6sIbegQjaiBW8yoWrmwSL
8iwMPJ19/BXLpPxJqEUjIDUubVr4VQRbWWnmfUKcugBiEwxnXEqHNoHt8u6J4kbWLmV1T4HKFG0D
81jIN8jqEsn91uJxkQjmZRB0h1ndo/CHqyc+OPXnsYBJwW2fQxJ1k75e97pySEE/VEXmGETKkeE8
a1F/jWn3Tfe6p25eczjOy6m+b9ydHyRbPyBYo3OXMo+J15BZo2agbMiUEyMnFppblMJjprfSWirv
RCU23Dd2YTYBGMVb6KY0UeaqVrrdEPlgfGCO5TXKeYZ2BN75PrCsFAbWSJ8A3K3GR6zG/CUDzF4N
g19jjJwi3aHvkoUb4hxSUX8ZQr/y2HlqIUFx5ujQye/DPD4legHnlvdd+pLm2VNQjRTb0I+idtp7
Wvirxu2YaRdVwg+lZ++RziCSM7xNwqMWfuaa/sK1YtbyIkfokrbVdmTlKOfBm4USRdbbR6GRSlCV
SELqJ9VFSM61BAMO14fqOfEobyU2FSWSE6Sy4ixy1RCGR7Sp/ai2xTAhAqMKAB39g2srxvqkShso
vNRJSP2/K7x0Q/xd4fXXj/+ztppKIclk5QXp8Mco6GdtZf4PYycUXgir/mWB/bO0YhQkkXbNp2Ri
qv0thY76B2Qi3MSJJvb3QmEn4uOvGXQQHVlbcIIzwJSYhf1aWVWq18H2o7urjc8IoJHfl0+tntzz
juIlDl6yrjgqafJZVNzkbkp3k/aKneKSzLxbrVqbgdlRwThWEvtN3obVPg26o8A7vit7Ww/VhzR2
t07HxpQMAfpKKPHtCJ/KclLDQO2ICW2QB0eILmaGf0VsVpJULsq2FZdjQhpmAcK5MRwPBIRB0phX
104vHQbsKomaOakuzcMcvZhPDEHFQyzkPDwo7Wpuk/qol46h9oTI42nzcIVhc6fd3JVAkHmUr5Qg
WOCMFq3FZw2YNZb1ncjtk6B+GMPQVoXo3ATqKonkDfs9RN048Oib865BsjbORS6UohUZCUzd80FJ
sDnp2LZU6SPxIPlYgto6QT0EdzVSIeQPpcwQnll4s+ta+n/UB6Ncs01FUqyRhhY2rDTzbdqR+tmM
2ceooPRsQr7R8ntUgH2p+0PI3CcSTCxqNdS+5DjqBrfWSA1cP9TCo4wg5YQR+eBac4MpjN4QzmSO
cKrIWOrMZa1En7HVoeweDo2ADEC7MS7SIGBzlDd6jXuxI4aK2q1WpS8jsja9ZKBYb5pVYpA2nhPg
Yu7cjm6MGzD2OOtJImAsILOr6LVq2xZCuc+K1J2HicYAAGobU5ouJ5CVqY0hCxs11R8FNqGYqQ4I
C7KbxkWobQoIWubWZf5juiE5t4eI8jzv76PWvvY17Sczo3gKFyYfpY4kJ2CmJGEAkjv6f/z+qRIs
KmZPBTOokllUxEwKDZj7WhTk6WXSWZBr02aXjDYi9D4CA3vPWKgsE9IJF7IYpplXEtols5CAWZhR
gKJRwn0ddweDWVlbXLoBeyADUGYdZJjrqvak0u+SJRq64DEhwVO3wGEAhVsiMoy9vee/S1X3XSXh
rULVTw0BPovbbajTzQhlI55q9kQgVsErnyOGM25XLCLyKhjVUVV7n544bgoGZgKuVNNLPkMGFU2i
Hqu03wrBVxdjQtUQkVv1HpzCPOxaWyzcZ72T7aY8pKyy0+Q1bGMGM6TNeBt9IEzDKi+qriBoIa2+
9fAhDeFbHFdnMW8/KwNNe4eYs3VfCG93cXFaTCEvzIocBV1MR3lJ+m81FxghDuT+lUSdRii9A/Pe
82gJKBFKIlfjyLu3KolfwqWsAWD6+sKFbNQYDCeghUQEpRo1dEqOFb3GBEoIpdBvBAiAHtEI4qZj
jIxyfJFmmLsge8KkUNh8rC0JVryL0dnjgc0F6yuryllElCPfNRDvpH718jEtPil3zdU/+EKbNsXg
eg0ZzS5gnv+y2lBUVgC/SO/++vH/viNn96ya2n9gCPFzjAMkWZ3mAVMC+s8bTWOI8BM6yf78T8ny
j72HxEZbEqXpKvxb5AYGIr9faT8+dTxgCtsSSMDT8uPftHdV2Ll5kOp4x0fihfRtx2zWX2RP3vBa
Cq+uilZIt5EKyVTGUmEyK5jm97Y4vkj+qwCwaqAofTJLa9tjkFDxb2jm0SXLKQNrX+mJnZblPcne
Btwg1vDO2Bav1V6NHxX4Q7bc68gLkH4My64nRdVHVdaX3IQ9EmRiShhoxq/eNDwGs62K2N5J1qNE
BWypGevn1M9tsAJ1Iswkor1DF2q/9OJqz0H+6Vt3E7Fyfh4rEGHm0tAXdQntdiATAbZC8Dw0kL6s
11Km2s1fsvFGBrvtYdkN+rtsHSI010WEXbCITzE5HwbSPPC3M816K9MXKz2GmROzODebSxl8Z5E3
awseSRerCXzfPiSfEphx6VPxPjyUajFeXbl6LYKPkOsixG4CQ2lWgkDqgqtbgoMEbBsq4zxF66Sy
EioYZPcAxsty6ZKEDba7O+m7mqwOXLWDu4nWxlLFqo3FYZNGWxnweTQvz+VG3mUWztDklN383LKj
G8j76+C9cZ7rxE3ejLOXHSvAdEfv5h6jm/4cYXINPnvIaXjLx6cI6GB4wVRK4QwODus3Nz/+VEhw
8YDkZxZQ1CRLOq5oV31Yb2CFqpfkub+MZ+msnBNepg8B3Tr5JQiIqhf1RmzBlOCkHpUlcWzQ9ymN
ghsJI2dhLz7nCNy1KX/FLz4w2QwLEHNzb49kigDb4J6/u59JuNRPJAQFH+apfdSP6O59lY/83cRV
fcaInr7LLwoXWz2FhJDugB27Er7UZw3CvwVMXVh264jlwIoJtc0qfu1hWk5u5UHll+LD8OxeIWme
may8Vbvg1D6Vb+4HVlpkjxHfMOtMfsE1fuJzK3bxwT+YMPj9pwhcv2FjunOCNWTLPSFU94TQqVYD
CTkXAtYlwiuObywsFd3LRJt6ZSkyNDPl1UWBqJrLMoa5geZsrTYrUzmFTMH7ndVfEHEr4kvHBk2E
k6RUF2JPyIoxuEoIE3WXknXzk32vbUoLIaNtbOI9Y7kIvUWxqToE7Z3tg2OopCehuPKM4EpMvhDv
1e/BnhuZntTduU7lqASQiJB7bslzyEg8x3PvFDSF/ZF/opqs2Y9oqqGWgWbn+RXWk6zMNN9Bw21+
kqqFJ5zChP+qxekfqpKkmTNySt9T17bGmXjqL/ItAhsCzXCw9XJhsIJMlqCYQe9Rt2bQYXE6sDdi
EgNghe+wgtzXrgRHJJHnM37IL8MUxtOE27SftV/tvl6Sc/zgG4LcxXutKAzrbJMEWz7jdiMHEglI
a7L2JN/R6i8pWREwFcbflXUhHWXRVk9VeRZaqkmYsnxXSA1s52n+jlKDUIf+3ly9j+qob6f8I+zI
6gPnHMO4e3FkpyZkttHvR1JD+Rn1ob/Lj+La3tEAjfd+X56bY312t+oueslOdbya8g/i6YcPH5GA
x33O2+EcXRlQbN1LfE/39RSU9V5+DZPpm6cdh/cqJpWDDKZlfs6OpEAe8z0iZzAs4TJw2mU2H0hW
aJ9MTM/NjqXbrT00p5G/3Nwqd13cFS9grY46KvzgGrKWmPG0X+tX9z19xU+avv6IA5gyAzQbTrgT
rshKKRy+7Gd3i/NpPZnKhQ2hHzPz2m/ko0w8pLsy9irRaMayfeKZ2gU73i3xViFOUVkWhK+SUiEl
S/UofmQ70VgJZ56SVXZiotNe1N30pZd74QXzgNVGF/6PLeqL8MKvEshLelQz7kwkJ8d2n83LDZDa
J4Jm4Ih1136fn/VHdS0c0xnJm+h5NJOb+5HczOcF7naRR0bC71kq5+gUnPon4OyY+YPPZlfsIFUy
YkW9wwHWfnvmO76Um7EZ869E542L6IQdcfkIuMYeCIEGdnFZvunexXc4ZMVM5YUhN7SrwYdbM+sF
udFS3VbX/o6f9lqYJIEFx/zeB+EMZM5RePHEi0AozyZekFFyohOQsBd/BCdOVDZSZHzIu/SS3QqA
EFM4hrhDB8uf6I8bjXVlcmRS7wzrlOwqXolOmTe3jKM5OvniseLcmUIhWO4sxFUM9mjkwAeUF14j
+V2FpFFD1BjvBXQNKDQjqI0B3XV8lqTnf3BlN2EhadohMsL2/m+mCrSCv48q/vrxPys7BhuIKlGF
iP8ysv+UP1qMKQBHSqb0w432s7JjDSQzyhIp+n542Ki3/qzszP/h96OpRbgi/kEh/xuyFVn+q6ti
+tLhcYH3+8My/0tlJ5iw+IIwC9cIS3ZZMzzlebpU3LUbluxRE6zV/b2jGhI9JCQNKYweqWkd5dxQ
rVTcolnG1Bx6dZrjo4jEC9t1HMWyjSaAhFHQeJY3NxJpT0yjzhKHiebaYP47TD2rFQDuTXTUlGxQ
4D2HjkcqUqoR3JWQndWN+rJhdaN6vm6nCnBDtT+KXXQuO1DRxd7tYWsl8rJ1x4entU6TmYSIx3PU
QFMMBVwTEg9cC8609hGw3g/9Q8XV5bKLwr/tyEhB3PQh58gogK8qNPAm42RfhjRRPKpOumiq/uyH
HLepfG7V9mYK6b2K+3mRtysN46gnPTcDx73hYczwQHnEZnVuhfrYgFIGTbkqhdxpSgugVJB++2nx
0VdUdOYY3dxyUED9at9xmviL2hxvYciNlzEL1SsyySsPeArhy0H3IabxvkkiFjyJXQ7RVk0D5Os1
UGToKJl40WBD9SB+pHAhsCjxh/A0Ym4ZyFAWmxj/W/TVK+JTXnccHlk8rrNR2aS9tdJ7eZGNZE4m
d2YS8iKMohaVGwjJ1z4crxmaXiguNbYNFymm+SpUarW23PgaVjEZzKRiRdjNe4M4G7LQVI/MzUxl
FOo9J/KbEGG693KlxcLi46UZa/Gil9FaL71V1xOhjF8sLqk1PCfDFI3sxg4m0K0uPZUhY3k4zrEq
Hq2ICFsVKjECc3kYKRuiZd3EmMz2Ou173ocHj5y7SPfPQgChyhuXrdXsPReAr/vWkN7V5w1uvnJu
VvVB7fy94aUbWadg818r3QUyacGpTIb3Al6QooqrunrzPIKeRhQ25skjoiEwpC+0+o8mC1dyCV9+
EkXFFZp8oXOswCNaFopAqhdzVI64J9GQ5OFWbdVdI3orveTO76mOxVLDtmmJn5m5zqJjQah4nNcX
oyx2nUwjIINVFdJopbK61PTs+x98HNNt0mhOY1TGtRA9fnypH/3/9b6y+Vv99q+u+vCWfP2//yMz
Zf093uGvH//zOMbH+8f+nA/7qSA0RY5VSyfvQWZl/7uG8EfQgqhbhihPjf/Pw5hNPhJ1aCRMBLg+
NOvvoXr/MjkG1atPq3+Aocy2xd+06GJZEF+gVwRAW0m+jkvGRhl9tSAlizok+r1ptkYSXayQptQt
xnvlBTcpqDHbtF3KJqPAtWLO49Ff9B5Pm6PW9x7JdYvAfNJqSa5AMx0uyfS50Eh/jONIEjx6sIIN
Lh41Zdv33b1MwPd5Nfq4PN2lo7ZsQ3NdkRBtZuzqI5xhPgsppTi4SrbUm3opyeQMyBTaAYe2obmn
aiSAIurfxtRHJvhcAY6NOV80vZp3kTDv28SJp9gUKTxKdfbaK/6uYLMVD9o+J8Rb1tkHht6lYQtb
TTr1sromAVYUq3AkAPO4ST7a7mxS70v0UEX+UTUdTCGLOfrZQx1vRPIuAN3VSxZT7PHYq5Et9EwK
WlXfNEp5jVn0zAADbQM8S3IkH0Pz3jI981DvuzkIxAH3dTnZlNx70m9UP1uyGH/2A4BQcn/PtHNM
t8B+1ZvLIgKdmNG7XyrWuvBGx2w6nXytmD2SwFgVrgfIYvXZ9Qa2pSSomcM9Kx8m5jsR1VYoH1rL
fyuH/FiCuTDb4DYCgWhIUWLjCVdfuwnwmrJOwRLsLc1OXetdsE/k+GkASlmkBjJrxnmt6ahy7Kh4
ubL6jFoI4h3KZtPpxnDvgeevcFcxwUGiIWQbr/LnnMSnwfokf7TlCGMpjT/YXPeZsBwY9WeVudJJ
j8yqaUWWkruUrccCbF6geNeO+WXRybu6o0Uj3U/lSOt0hjoSS8iIqQRGuHkrYNOstz0rvShoCScW
931Mhmqkb+QQ11qtPQ8tHgOAWO6Ec86+0or8hmIg3CJCi8LqXu5frXIidXjSzY/bjhemOURd9R5b
J3+8RZz+ec0yMB6YeufdJpF8UDa9tDc6xRFVZe5GlpPhOlf0YlEhEe8L/80SJknfKSSvDX9nK7Iw
1VWSFlr/ORYylrBYyMNgJyXfHnsBMZj0V8m6Vpu1UOnEvbWvzFF3HfsKXYTeHPF9lXk5ZpY+gTlE
BaBPJK5anZ5dBCTVAjuJFTIMR5L7RkxLRQDyd1puNKfGq27K+GKJxWWUk3VkJk8FSkW3JlurSJ6r
Oj11rWcjA1i4FeG51jQDKeXDNGRWXQ0DCbHd0B/HknGP9lr6NNUDGDgPuzo0HxtV0AZXyroZVGYN
1DdSuw5gsCXm+Bbr7izrjRtf1DUc60VDMGiUpIu2B5NCMTHn+3QSrHjxz76HVNxJkqwAf2Jr+F/u
oemi+n3g+9vH/7yHJENXDS63P2Re3Ck/2wKuNBPu+79IvVxuPwe+3ESyzJ2oyJTyGsX8n20BPHkT
fZhhqX8EEP0tVxQMrv8w8AWQQdQRrAzRkn+7ibqyEBpJ7YBR7qRj9FQ8hSfhWZeXkvNcz7uNRk2l
LrBqs8qYq8M5sBYuAY9kQZqLilQtw5itW8IjSV8pFjGPIqt/Vnoz4RFto5Vf7+ExYj+k5p+y3htU
I+O8kdGNzCBFxVe0SfgIR5aI79VZuslP8al5Cm/W0Tyr5/bD4vZTN0VuzyPftvAtDjbFm+QtGPiy
lkSwAZEivsKyn2X1+w8mqVnGtu7bgDMCnMXljLMH+XzsVIxUQ2sNHl7PGKKB2m12pUF6stMOixq1
RmruI5lDRYDBCIcxB0xfS4Ljw3s1VlHvbVJzErsdZCVZVZuGDas3p7EGlDl+8GkwFzuYS2yk4W18
xmddfLNa0a7DecLkSscMoGh6IsgJ1qbc81O1k62ybfsypWDUgI8Zh2FKW2COnbHIfCGQ14aLs8jX
ozM6vdO7m+K7+DbY9lhX40qb8hHvDEaklJtL8+5PcZXP7bMMVfbD7BfqKwKqngDQ98BJOSRn3tzW
+qV5yB6eByGfuTWjPWiFISHn2Z3/potSTv69eHAguAeED4ygcrLYv/M9gZmMp4D/MX1UPrOVtUO/
QxbthMmBu4sN4F3KZ9onf4RMV8PcSnJklfEYObC8gmYxwSKi1kkkO2vVZR5SaMwxl0l4YBMC3mb+
Esd5zM+ljNBhia6kOW8OJ/pKt2QMgXRFAJaxhJu5LDWVFkkK023hxTVPTfHlsjdgFqw4OqV3YNgN
QVAxiDSHFWVB1LHy1ckvEomc3cw9JT19rckyN7sUwnfbqwQs6wTBfwgBLy7mhUVg490jb2sk95YX
emAszNwZujsDrvHgP/hVFSdx/x4z+65JU+qahaEsm+ysLQy71W8x4ZvlxuOy8LEEeB/CeAa9/RAR
8zM51RDAVy8QTuvZh+uUxpVdphgD/wxmifsa64kTYGUfNeT6leqkK9RXYdvMsuQo41iUCkd4Gj4V
kVa2IGKoaYWFrrEgLm9Yt+VEW5OsFFXrRl9EL51wz3PIvvpxJIJEYYyLLReG/rk0F6l20C9i2X+r
Ro55HVuBE3yCKWqs9YCcgX3tG5XjDbZBP804IW4u2ZHOEXvFC3wG1TFeZZ/Drn3zPpOb/tF/s+S5
BnEWsIfX502yJ/gFZ/rA+j9fxa8yUTDCOl6yVZ8j4nOGswaH2p143dRNWeUo4ZatPNp5OA74PCJb
BShnYU4kyNlGM86wQF4y91qlhKoA8DQfA2ytDy9ypsErESsEsEZHdVXbU+RtCupSWIYrq7CjF9Mh
tfth9WuD+aRn93u0ZlgOy/OUoBqe/Vf/nC+v/uwuLFHxVO1re4u1py5ch9Wm2A4aFFrmnogpeXtl
hZ2uIyicEmDaBBeNuw397yK6Rdprnb1rstOox8k0zps6GOcqpvUp1GCmNo6YruSDKtru23hSTtk7
SgvzIOySrboXc9vfCVsgnAzogRwIs3/wTQx8EvMWcBK6QjzBNG7/m6vsx5b0l5v4rx//8yZWmM1J
qmWY4sQv+eUmZteJeRklEXB849f4FoVNm8hydfp8aBj//SamxaQVRE5Ob4gW6e/0hD9k2L/KtNkL
0xDSdvKDOeGvm9dQkhvdNOtoXcgvqbXSEpvkFYnTVMZrBT8biK+8sJxumbGTbPaYFaxuaxylD3kj
2keyxWbhXNlqq2KjP5W3lFivTZ2vdsuvetXOLqRW0mwKmz4kQTpfqWusNfvgjClXecTz6DXYSA+y
9wRKRuByV1qaKbBOX4jQI9QFWxgXFWkR7qzgkT0Xmj0cIX8wqimea2lTgbBgYxU7RGQffGnVgn3z
ryHnCorIdQMjISECWaXc9JJz0h1c40Io7DK0/8HvcyYXKm8d4oKMSar23ypO6/e04b9+/M/3uQxy
DAHcH+/XX2cfOCcR1DH6/vPN/EvFybwE9I4hE3v5a8U5GRxEIG5/+C7/zvt80tr9p5JTm6bRMjiA
H4SBf9cYRLmuKN0ogmBnAGaxkNEhc9eY7mpPXOh0mt4E8BIw3HyyiOcBWOT9Z0OTU5yQe3v1HQXN
LFXem4YbGEuUshvYDkMsiWwldvT+rUG0brFOrS+W8jQo5wCDV2hMY5GjUW0s/AwVNLO09hc5+LVs
24n7Tnwhg6XAlqDYPtEuz5R2UOvxwf2hgMCWn3tLHO8KkPdb/NJckE2bG/esuwvjCMbMpsu3e1Ad
yYF3/8nEf8CvF4eE2LdyjRLZXLbzfCd9UMuRjDgb7GqhTBR5gX0wUoBv6zm5tGvdZgI+pw5yinu/
7VfWxVyz9TbX1oGWfeWduerQnV2rr5ogIhQC13YLAnNPzNKCdnbdb7CRMieVZarbefjE1/chLccl
y/fLeJBPfTY3UxvJ9DVbxk7qGI7itFD44zXBBBLhAAJ6XpDcm26B13mlOe1NmcO/XUbnfps1czfj
E1Me2WsozMOjt4n2Optjea0tKqeS2PHzaazJzdmOq9hRVhF48CsMDye7UKBtcK6OEOCjg+TUa14g
W+FLVbahE/uAiUDH2vwRi36nEOCzYue7DBbjql/VW3jktvI6HsQ18/Y9i24+JtooW6Dq0gUVWBs6
GtF1yjZIPviXrodONDMeRT9TtoTaVHusbCr7QO1K9J8pb/NxZyGv0m3pgUVXqXBpYS2boioTc0Eq
IkvrsMBRMCu+wmuCtPkrPgakr3YLbattc6e9Mmwum0eFh0NBGaws1YVlByyiyy0EOs3dIlG3LupJ
uwwv46U7WW+u/BFCogJhbdjhN3je/lwR/kYT4S6YufnDTAfedpvOZnPdbpO9z8hkr57cnbljxgK4
cl4u8sW4dHfkUB/Kh7v2NiSbIuBEpHmwLuXW20sH6029Rez338G27g3eNOZp1DfRsl0Zh/xh8lIp
++7kKovh6O7Ak8/jObLoZkGsQn81ViSeboqlyzfZ2+crxeWucKHYBUDtJGbpxVlbVcvmnrz2/Hyw
1BbFvKesnIVoN5RNOOao85ejXc2LOZX20szu5UMXZhmvGKpCmHgYEgfKONzIljNAQ4Iz2oPJnJFS
ybebERD/XiPbcEkNRC0+k18QGHSaHcDhbM/t8G41n8gcctdmq1/i72UZi4HhxbKbFyZaRvsq3/h7
5wjotuZ6XIXHjr9O/KDPBKlBv7aHP5cfm3t198iRtZN7eCzucAeiTcyCgtc3vQLKSDKYvJvMLmzS
JBbNBesRgRtCzOxzpglzkpBMtsqYlIzy7NaXKf1x2mE9zOhR8HRySljZuZR2En6EqTG0lG+pRIu/
RPw7WA/QUlyxyKKSfpViVNwWeygNOnuhF/8menuM5ThLUuK5zXbur8Nd60zhG8A3rj5Tp1mFNgUO
FlugIdqzxOgo/3sPgtaTpzWLGrRhJyKCcteG+KGQZD6X1Cczv4o5igkoql3gz6tki8GcV5zZX/qZ
dRfCD3REWAGS1N748GXJrtyH32Ig3vCik4JL6pqt7cTzFCnDYZmqC1ho9L9TrIXBDw7Lot6V1Ama
Y8k7SbG9bBvJZ3dcC0fhin/Cr1ZZSve9Bem7klfF0edMnHoFi8E14voUISnOns577+RLFh7RMbUD
hOf3fnzOMVf4X+E9vCdKZqvyW4NRa5PzBwXzYH7GC79o6aM5YIM7rCy52o3mUuNJmMJjOHDFHKQ2
0T3WcYreGTYxXblyxc1WzAEHQTKmXZxkAzP3C4XYWGD2mA05FCHidWi92d3T1Hs8lTPCPb6zb0OC
Gol2bB6D8PgWruNzdPAulXfOb/0uu1CypfpTe/NfDM7GbIkqtEJee8hvrJ1Wsu1ujKO7z3fZk7zx
b020In0SPfXYYPC3QTcnC+lZX2bJ3CwdfVwP40q4KvJOoBMnRoWcl7O7B95pxnMlP8vnmACg2snn
UwJIsTIXU29Fv8X/8Bgem9WPXmuKGFoWK8yqK2nds1v98MVtrNlu/YRAfPqLS/mSnItlM85YKgQL
2RZmAPb0k3qX00eKSDfTDhWpG+eMTpKhzzR95fTRjzEO+q56Et9kfLfi2pB2iQy3OrA99YYpcOYj
Q8hSFsrpzNKEWcjiIAuWiKchsoPtwC11lGh60dN/SQM2n2Y95v0ilzpHW8i+4trxdGLqNy1ZuStu
AdHRE4V0i1CwcXg72KmXfk3snzQctEUzGakHvSegcx4iaymxcQfDVxHGR6h9tWCtMZnNJQ1EcpnN
adRAtwvlN7+nB+yb9lMagl6tc2snr1zEezBJ8Svz/srs+k4U03NLMu7qaaTzR/LHE6oV5L2gSETB
ZKEyRiCl7ot8YR4MBVL4TYq9uVYiNCtmLsYjbp303ZXsjfhuvXQrBWrmwSdqBb09tyPWFsQpjNM4
2OyQ8HmQDTOpfjeDnSz21EUPDzCYdqnjhwQOQhsXHmLImllctmis+xShh6AcGVWP3077Mv2lRc4d
O1oSKnIEz+jQZ1Iv2l6+VtlRN9LB9GMIFGet+sykU0xEy/iQq7OiAEBJMN53JHV05s4DD4hGzdqr
7GtfBEJiulU2spkNEWqG+OZfE9bZFsZATDmSNTh6hXKZVF+zZ4XV3IVaeauICSc0hLf3IzAvKCLI
OHnpvauZrjHMmY71KZ2890RdZkzmupluzekb9HEWzJt8qbfzZ60ZSDMmAEx6HiiLam859K8sMeow
O1sYPUvmiuxbQvWikLNRMfII0vU/uMvA/yJrqqwRiMp82vrfuwz2r/yGX7vpv3z8n12GhH+ZuTRd
8492YZpQ/znXBi/KClVBz2Lp4Ev/PYIOsos2rVFxRU8amYnY/OdcG6sPjYlED/6nIfpvyF1IXv29
yfjxpUuERKi0ShiIfm2nm6ELs7aPUtY8XESCNj51xCRztZJYuNcgfPFJevOeTuP/c3ceS5JjV7b9
lWdv/ECDFoOeOIRrHXoCCwmtNb7+LSRZXcWqtqZxSotgZjEzPNLDAb/33HP2XtsUSydpFbdn54k0
QPQ1DZmhTfAL49eAggRXwwCdqxfVjUPXZynwoFYFNFAQQz41s+Iqs78RtGEjDmwYUoErkSZlB/IY
VTPRKxDteasah6BH4qsk5atmLYcOCQvPkMqOrhaaPdbpQwKvUFWLA5GYN4ksL8ssryG5MEHTKPum
2GOmpoGoYLYtq/aSSgLsR7m6qRW0cWMg3lvXfJ3w0TPHOZIgwqM+ES7WAh3wDcUJRBqA8ls8JPhg
bFH/KAeKEw2G2YTKw8jMfd4GD1oyXBLexaL8GE7jMdcPESHNk34qTOkcFPpKXJh8iJ0LOsjiqLlz
8ZFr+VGXyl2uyRtjmrctp4wuj14wgdpiojKrbHZaLNoSFhoW4XUrNF8Yc6T+NVXYsrreTTC9tjQM
tSHYiVUPoCpxxNbyEpFduW5djQOC0GAtERAXVsKlF1+GAOawFLliGWzmMbMHraJb0W3DVCQVPnch
b7sA/Ps8fu6rQ9DyjSmP8ir8ZAwt2jF5GDHWzW7hxCodM+O0xGKB79lTNc2WZYJM/T0HOk9roufe
SM59ZtXrHqJJO0hrIU3cuUseIrCa8ihtxaA+d3OLVkX46Pzy0k0szcJnsURytIkdpx0RDI3X9pR8
k/mYmhC94r4MuDI94+ZxM9EpH5OE4FkVvbhK01CaMS1mQneZUo5elg5tI9i1foU5dE3eg6MMZuj9
J69tSy4MjTx8h7j59P9dO7Lgjv+8tv3l8b+vbZgUafstq8cvl+B/L22sengLVZXGxW9/9VsDxfwb
/AcThZ+ho7D7xTj8bWkjyMaQIBrrEjjjf7dR+D8tbTxzMN4GY0CT77osfX/waFTClEZ1NyTbTCPF
Ko5OZcpEmONUHX92U7FWZvWmzTVHYHNvTtVzMrafoly4Fj4/FCY01c1NqTD4oSKYh2QXdv1t7PNd
rA/HIs6cUlMfE5rbxItTsQR6uq8lmgCj6KkNeij504golqGYNlRsXf9g4PJo6nPNSuUbFG3s2cza
aV8e9bb3JKZs/kg0dNzZCRwSEIKY/udrGBAeFwmntLhLkexk6B1yjgPgAJmYq7YKz2EUQ8jOiluF
H1nQH0K8ZflAm8gUVgInLHRo/CgR6XCkBuOR1BkNNPGxrwdbiKncaA8lVEhFDk9LFQHPixuVeXym
KxeDg4FmQmUKPCvT7SgeHV1rcH+hFCzTfUYie4w3MSpZ65hUVfldjk8RlVCPpdJIyHAkqyJDeGfI
oNMlMgaNwVPnd1+hoULAlpUa0B9ZzalCtPFTr2BCyOJ6sYM3ATx20t26vrFjGe9LMnmtwmBApjVT
mBRTXbhVSeoaaVD4zyLchVyvf8JhOCQS6mNVkk758DmAnVU65mpTY6NAOZVj99hbcocNw9+MElAA
i32keYt9SFKwAkqW6wS6MeDnN1P5GjCjZ6nljQ1tBPq8KBR3gf7th4VbIrdrCJBJcldMjlqy7cd8
cEJV3+oxAvnK2tamv1GRh5a8AEmOMy+Mi9Pom3W7NWcitgQ5/KwVnVCUNshuefEoYiGvzBo/W/AI
1Os8SdP5P3jloiCBpa7JmmhSl/2riPpfS9s/VWV/ffxvK5f4N5W+KvN81gUKsD9WZeLfILeTecEw
AzXIYvz6beVC22ZhYWbxwsHNsvbPsje61FQ1psSjCcz4t1q/kkE9+c+O6V9PnX9jySg26EL/89Il
iH0btE2CAoYpd+s0bskN+0lV8K4pB7JmzHXnNq587XbdTrmnLwWxrQgNNuap21iO5aRrYgk2woN2
0W/6SblUG27jH6IuOB/HnMyxjUjgwRyCBRUUsvKKvoJ+lN/Q2nCy7rRVY2sboors4ooMK2QRW4GF
4yCrPHffzPTwIkt7afYyenSfLFJxemjUfYuMtZmvw2M/PXVrZTNy0GFcfkvVep2APqsuFCEM+c49
m3XpScQ9lPdoSfpQHGl8lpib62Zjt5OFDTuxLUxepg/OxjopYEtL4NXE63HCkon30215vM5L35S8
2RCxGqcnZAk1pZqsv9QQ6ZajFah1AiAyejzV+J4MuhNEHLQIcaT94lqkEEk2qUihUzzG93mzjQBp
8Tsw8DXwLAyku+xKh9leZEyr7EpxecTUtaYTy+A9P5f35kizqLDPtKFc1Z4PHjMnjnXzg7IB/9Uw
EYJSTp6gggG1v1fOM5B5kDw7CXqsvpo+06dCPlhv4w5OunSd1zgr1tHaf9BOlltueDlBV2FKxzlY
09KkRqISU2J4WauM7m6Y2F2Ugb9fSc8pChPSOvErAYx/ZuCEOzu3xVdR48C7y/qtjDNlWMFm8buj
xHdhYGt+cayvN5TpdAeTwfbT9768S8qbULgs0INPF+pQb9B9nwJCra5oWmgzVJ/40+7yXT8Azi83
cK7Xghue+32IggRBGwSYcRfhG8NsTjsMzaYxK0zoEZYMlMIX/Yt2ZfSI7QyHPB40XFHRsX2O7+XZ
+JD2kG4fx4/suxEISqeRchw//Hj5ucaP/qN+Vi/qV/7BC8AnOP9+7xO9uQrzVVWtFAnlzKfV0hE0
V91jeebarbOjdfO3/TMtU74kx7e0DAeCt9gDiLGRNtmOLueahvZO2zf0+qF7bIgNOdLx9fJzfk6u
Cl+lfQBZw83zFh38zXzSl9mgk9jlHqMgXVT6oX8fPqg0Vzemg1rCATPkGu7S++V3UhO3+SY4wF/l
owpccasfPvMNyWO0q5GBeoPXutKu47+09bgDJ2kit0beDePybB15RQ8yxsDsRfiezmRUOcraRAS6
Ct+T7eRhgtkS1+wqO0Jc2PEvBEE6SwjtSG6xx+nlalw1Yh4QGR5mhpTRI2RaCxeSdlyeAXX6tO0+
wyfrGG0bB1H6eXqJ30uT1LdVwZAB7QK5XR2zU3Hb/8Tv4UlbzzuVnjGrwk+0LX+IBpPP6r37RD25
S3+4zzcaZdMJ9yIzCf9gue2e7DQnOZqv7XxrMYdFXniG6B+eiyPBMbt5NW/A9TrSqrKXNqq1R3a3
+lhWCbJ+XJUOh2bPEQHZq/pZJn2HHME9kSt77HLaLVIdbmIxtzvEIzf9y3INjnMPvrhPxh1vgim6
1Pt6U+8Nt97k++UV/BztdKWsa5dzk0YTCXUK1yLZjvbkLb8PHoD9qnHDJ96fOxcF5Hq5/up9Xi/u
RSqQN59+FxMq2lYIYiybxBfbYLCzXPiS9w13t3+I1sv/iZ/Vhxha5GeJTXP5gJWf/4Dmx55x167W
Ub836id2d/683xnH6DBne+ExOojnwFzHOAnKa/WZxxvJsHXAEzgC3vLQFungJl5vLz9E6w7ecito
a21tXCcvfdfWMBiceRdxQbkT6HZzcw0eokkkkA5tRAevl3hhFIHPHT0MJi9eg4wbCkD22jwvClZi
tbfdnvjqMxKQHcfNFWgDT16ph2mLX2vTrhMndiMn8ZJzfCWmdNiW3Hs0oQFY8yf1Y/xmRjBOV+O0
ViMSCp04IDt9VbKEfgsXFX4kGb6GW0VeZF5FfeffRPpcp+AubKd9vEibXSzGOjkn8Ze8bx+Te+B1
H3CMmmfG/hITe+IflO3UXsTuGyvzhkRjlFnDPjgDgCiHzbTPj9Mz/3DJ5IRm4bjKGILpyJEd4to3
+HEutAaxuGz0W7MJ180G3Z77ZB1KZ4k6X6Rn9L+9mij7hp546xjn7KlkGlgTcC3b0CHcETnCuf9S
bUhNG8XzGWKOTr5dPoSzvFsCw8WddUd09kYsw1raFpuN9kXwK6uYQjrgVSLioaVcX2WNbX0JXwbu
1VcJLpSwRiRT7IMPlKl7Qu0vwn4+S+cGLtdLRFjWIpu+SvfxMl/GV/VWfHAk/vXzGK/NB71/6zUg
sb4VX/LviSSB0pk7rqRwQbRMKttqHtfhI/Iyzv2m/A7aYUUvVr/xkipIcpixrIyHgXncV/EhfKE9
Qh6GFgkFUieRc3kXCBxRGO1BSNj35I+TacLSDGGdYfVyaZSLyiu75+qsiSwOEPKoXvDDK9q5yTNe
wmXLPyE3RNf2SGpSqjliw+kILzLEIgKNrdhtZn5IyBceNwiXydga2+qjcI0D852C7XWRl61UcmOw
U/4sUOun+kW+ojs8q8f6RWOYY6P+U68EjqMeM876VTunh+Wj2wl7TXHGaF2yQICnekWaRz+VJ0Xq
RrXn5eeVUV61i6U86zeBlPMB9dVJ2IcH9IlMwQm6ESrCMlfLPyZ41sY4lJ8p+mZEdN/SF5q/jjNX
yTBpmZvIoq2eSnSTc2AbWyYxxJ4u81Rb2ObrtHPMjpSMLYZKQEoGOeUI2YZV2xP1+IC3qHjWXo1L
Ry/cij/VHqPylcvLVxuLPzQ8NhsCYG7+exxwtERhuh9FfcV8xn+MfqYrktSf/FN9m27FhswwelgO
Tyr6EE/jRTzJRx7SesNOP9K9eoJut4rg7fQBHSeXIYWpOwpbTkAK8DL5L1+yxfRst5ze7uN5uk23
6Jkfk2Dq/tU6VJvkWbkIhLCrt2bPB75Lq3dLItLFTeySWOIuttTlf5ydHrrirXDwhtmZswQpl2s2
fmpYiH//yQIvTgA6YEvY2ZoFPBhm0v8m8KKz86e2zV8f//vhh54vHZZ/WCn/GAfI4Wdhg5PzZIi/
QFJ/PP3owJvwAmHe/Ee3+re+zWL6UZBFkweoA+xQ/63TD3rq/+Hwg+mI0AP64uIvzc8f+zZiW1da
lGExoCeA1iI9VDtiW+QTWF9Cn8aDQUG9BYDotg4Il51xH4CmaatJvPZejtQWocmyWMvkUm2t4MIS
4RbIVLr1sMYAoXsaogrNACaBD1/yzDUQtZVwH71lmSYw2C4v9Iqfon2uu8Rb6bAgWc4fpMOSWPeB
8MvAd2gOH3XuDck3YXlSy95lw3PGPLesyIPTpzZZC+LauI8vymf07l+nH+XTvI4v5lG562/lS4wI
m/Se7bJo0TKnoYpRmvmVtWIunLxn7zNCZXllTu6iBIGUE9JZYAe3K97TJLHCwkIJ26zCV0Th0S19
8K/VE6PVp+UDr99RuEen+QVtd4WHkJkjCBJMhShXn/pDjXxmOoIpf+zecm86sn5FP4yf+tfsw3C0
SyUhdqYns3zKy4SJYbfNr+wDNHn4kwRbSgElwMG+U8eOpADuWPnrZV4bbJb9T/HyhxZz309EODwN
+k/rcwzdPnS7CrjPWnkhV/Ek7hoX+ejWKq8iLAwSVnvVDciZBf7JyBZZkV/a5mRH79qnvk4qUiHH
l56RtLxW81P/yTydlVr6VDjCUPayNGPD7X7aAuvqitFv9ZMjIxHJVSJy9E5KVs84AsEpTqbQBY6J
nIgrySd/QaKkzg4F7fXeyK/EYK2Ec3nQjE2+HSmyL7H6hIlskcifhfPI8/sxr8E7142I2kNXetXg
CsK+1VEE47kHTjKusD2mzavlr0sS+j6CN9ga6lfNfpc/DCOpWG4P6YWh+uQg9rY0HOknObtZ+lUw
PG04zLWd77XKk7n/BocZiElrXIaVvW4piGt7mYG+9k+yxQ/EtiauhsfmCnce9iRzgYYLD30Zksa0
CPzjflVPniI5PbLveGskBLnvNJ4F2gNuVwuh/yIAKGGXIEnhtoKf0q1yrzxz0kdvQv4jZ//I07R1
bnlGuTNA03/Xr3wpTgG8bJuBDEW+wQPDe/QvCCtMfj0om3nPVPxVV1bIsnlVw2dyZgvKSnQgGAcw
2ysrKnbTmTHoDjaUkn3xrTyTS1167V191N8hxGATlfhkE//Rd8ZiVGieuIrc2cPwCCq+eE8frBfh
hfcDyWDNjRbvUXuOz/5Fv5R75VZST3yp23qfUIpTqW/jp+FXnYyXOkS5gmoa1Jv1hvR4G3+0jGaH
FeiVcm868XO6TwoTHedS4QfrlsOdZYsX9cDkSjxMhxiiLCwUF5LIKT2Zn5yRJCr7JyZYHLdwEUKd
QZofoZmn2+lyQ5b8DSBHSThU6i0qH2I0dn7iDZ/mna9tfwacFqD5tyFpoamdHfQzQdAcQIJtiXgM
MgxnT3RNG31r3Jr8fdH0469degS8vvIFMtuX/DVIqwFIXOVwquOufqnp8W7Dd3J1flTugHc0SCf5
pTn4n4MjeyYoG2EtrGlVP5S39jRs401zMTfo81/GY3VuzrgvG37TN+YGcq6te8IOyAJsj8yzHLBp
1Bt2c6leVc6DV3nff1tOuO49agQqim4VPGln/BdudMYkMW0S5ukg6eJlmYkiT6kuNaMhgyeaQdt7
GPqR12zVwfG3Lj5Tx4W+RQ+pVQiHsMN9vat3zV3YoWFf9W78TpA6r5wiElHE6tiT68fSC/VIZQhu
ie+dufaTfpXj29FdaJ6B8C79hMIlKmS3iR99HILKiJIDgp4nButqq4KMsdXPqFtL2ir96TyM3A2n
aUzQtdObNmS0T/GsH9RtKzF5Qppoa8e2XllHJd/n76BZd8OD9j58mYJNBphmS3Z16H+W0zoHzjdC
WbfKDYQAJ1mjPQFmmz9QfOH16Z/rD/l1LV7g164rZIqTx2me8xdoEdLKrhwLvoD+vtVXhfWlRqSf
nZNziCQCaR8ZqrAIPAQT6XXUF0rH1MLXGKjkIcA7UHnKm5Wu0EqheLBG8qvt4ovbd37vn8r37sBw
4tm6TM/Ir25U3mHC89tZNJ96l09jsLlklP6soGPvTuVyXOHglqukejBHcK1Xrqr4zC8CNhrZxR80
LbwS9SZtyzWoEGyDdnwVV68sDMurVcSHIBG2OljfsPGm1GtljsEW1+CmbKnYR3c46J50VFrYHuID
eQ52vGMHec7tn3xNIbl6hPuSgWGBL7pB4lTYJAg6+ZHsXK+cwDvJ6Kfqq+hvIREk9c6KIC7Ci/zw
P3zo/QoPZvlx6l139p+h4fQMOO5z9VigGP0Od8M+ogqdVv+QX//djX35u1T9/5BQcSmivG3+6/8a
f01GoTZTJENSlV8YUO1P3d1Yz3NdiZR0O/luUn1o9a5KdhLYxIi227JBIGcrf/rpuSJoF8kvsrTu
KkmrfmFvDSpsicFC/0eYplucJFBZ61T7TiU29XjBFHOeVna4t1zJV7dD6BlBsorUNzn0JCRPhdOz
UE83YUPpRJjXKj8Mu9IBex2+Tk/DTOgAHEuQWssmUGCFZo1+w/nbMoZC7CXuUvw4KEnuH/092QR7
8YmZBoc1w0G/ztKM/A8KpERiIgs3SiNw2JFLBYWvxyS2GTnssOK0fJOfiFmgnuMzoSvMP8zp/qm8
tBflILuzQ9po6FLMTYbzwtbEGjyrLqc285iVsH7S97h9CLiTk/1w6wsnZz+lXcs5jk6SgH2HRILq
W5qdmCcn6vS7mao5Yu6YzANn32nSjUBv7V0IXLM5CHfzyhzNmR0DGANdUs96znbJEtVxVqgqCaxa
BT06WvmLWA6T07EakaT0GRWHIqKrrjkj0jnQ5jLmWSpI5WPU3vL2PfyxmHL18cMYHATxc+5/ivZV
LK4CeCGtXMiM9JxruxUPCd2QpPFCk856SODEyDhQyeKVMHLOxHct7gR1LR7DF+3ToK1ElCh5Gawr
1VsAASkCOIRcrd2VJAVWaBdCtsarKCeHsgbXlL8q5ReZT0G/Iee4vZj6YRoeUphAJoYbL+MGSUON
N+7CynwxmlurPEjlRYoe8uk2D5/zdCybU9x5CH+5FcJiaQLcLXayriKgGYscTWoF1Xcp3IU3eoao
o1hxLYo4hJ8rMTlU0gXoUIqX8Bsp3a2vnwzuE3RkIeJopaFjSsPDpyNpvCrjYSoYIdzU/Bbod22T
1ZcW3tPwYwWvpuQlxskCkzyVNxWlg6C+pc1dHra5ZHqysEVeQUpmDn9jUFYio1jpea23oWPlT2Kg
AmJ7Y0g34mdieyzrfZ5/NxK3BiFivnZoaQ/Gm97nhmacUB+jpY88h3C+v2eXVluvUEdRJQYzx480
h9RNlWk+5ljuCijhyT6nntdeS+UOFWvwvV4yV+NbnDqLRs+ASbnq39QYwzlJEy7BpQjKcoTKBJZR
70C3hto0nI33VEQsB5Zl1b/T3cE2XZtMM2ytOUwvbXGK2cXr1af2Fv9MX90rsXNSeSceewovlcC9
aNPuBC26XMxfPXZ1QbzhaF/I8+QSPVeP1bHft5tgPVwE/6DQPkU9MqyKwa4wdCIvy7YMBobYjdHt
oB5ZRNQX67a0shNr1e7yvX9I6LdCoLZ+0tLVLKdjeiBsCSEvpxu+nBY8rqvdlJN4QczNfvYQfJsX
k24GuLNfKvXhk02A76TgW9N2Id+E7YyOrUj147Cn8qyoYagRkT/K23pTTPtU97IL8g7qhPpUn+b3
8Z3wQTGzy2Y1noyn7l5e01361kJFzF7KI2EK+4gGKOul5qgfs7qijVg/lo9lsM2TJ2E7bOzAo+UG
fifyHgl8WUk2dlDXX5H2Qyd9aZKKLyMDM2Vn8nfLCKN/CpEI2gpvBpH9O2vo0/0EXzmWP21nrTMs
tMEledB4uOjJHtf9ZOxGYx8B2YqEc3Sx1ta62Gq72TbWSUjmvT1L66UjG7oZfxzEt/xEJOyDyGPN
T/+zfo8uZBq9Tw4oVEd0cBUj1lTcYRsCuyLRVrMzOnB2szV2IK/iG9tvK+8LgYNpTPsPifQscwII
ZU9RMujdEE2ts1+cZuy6izCyIqaeuUwZ0oXL10azlqGgy/lpTE5pq2+E/ODHCOifs+prXsQ166l4
Iq7UBJ1FYBYUdkYxW/W5g/GQefWjOfE1dsQZcgonTpyvokVnx/eyKHalY7PXgmcrvOYs2qeTiAy3
wq25arJjm+AjQP9NBA8zuRjIhxeBt3lHwVNWV5MzAIeYMiT7ea0KzxOoN4C1oTO819v2UB5MdL7a
WQZTD8fiLmd7XW+9xN+bqOrl6FwlWCh0aTVR1mb7jJzCjukCKcFcBhpXJX1PoRfttjzQt+w+6jet
/hxSD4dsSCIrfcC62qWsLhgOnqIyZerZZM8gf+n1Tf28p0cpSu8aXe2BY/YofqM1BdOx/5oi0CHq
mmI2bl0QHkF7S5mZ4CJC94H4dnJUfGuBXnoxHuE2esqmxPkPHvljK1QUek+qsgiA/lVYHvKiP3W9
/vr4f3S9DJpUcF//0bv6g9mLvzCRfYKxFQ2gBv8kw7T+Ji8WS7DtJvpQIvZ+l2FaiDeJYSWuz8Kg
hgzq35n4Y7D8c8/r1xNXF5ekJZPo92etUm76UhpGvJHI7tKC7pqV4tsEsWLosYXj5NUIttKU7tHX
qQmNzjZzEsb1EooGQ9iiPwyB4NXINUnThAR5E3rjZg79IY7os/r1t0wgihYceA0uIQq6BJU08VVr
8lzRmUN2itT5KCyB3vVn3gWMlR59fBulAi9GeAyy/C7NlI+mvNGLbDv32hYm7npuzWPsV5cyIYBl
oM/E8xSHCKUixVDO9D5qrIMGOKeLClcUKGP8uNjLJoTvsK2eu2ofCBWI5o4gPdDppA8InGDklSAL
nkH0fJcwZJrLncjBNjKfW318a8hR0OXup2rSbZm2J8v4zur4KW0HxjrxXiCguwLQU0/XIGgNa+U3
Ed2Sds5srae/ANXrJPaOKTaMgAkT7GNtnbTpyc85pFrBJCPAp18kkm4VFNFGK+ovo4pvvsWwwteP
Ovu/6lcbUFbrUpYYlZDv1az1iCWkKvBm10wpJNWx9NAxJ+PJSiBlK68DC6oSqJeQwMEEdWPm49lK
KsJqqOpMcd/K1s5SPuUYP8W4cAhTij4/u41p+KHIrSunBTM+WCi1TKZYtLMIKhOScU+SEWa/vcWu
LllEmzThIVXSTy0zPgGvVwQr0sE9y/lkYdmSQnlXzIlFEydritOUFAkyilLZWOTCfc2NGMO2KBZ5
WLcLI7JSLabpRXHI8vpjQE4RQzIAsO1IQ78J6wSlQ+dmMlFi2I0qk8DwDmYjg0SVR4BHKtQb0SWr
YcAhuDT3DDK54uGx6AKKxgIe+6juhCjayGyiViETFxKS/gr20xTJAONGCjAb4L+0a76IhJ2tlRZP
U10cTAR1CZ3buNHwmhc7sXnQE3ZfySp2bccAp5C0e2PKNrr6rSkAcw3U+WEuoSUYPj8djSwJuJ5J
PzE1k/PCa1pihzRaNSqb+9LvImF39ovFX6M5lvolMIXpOPymZbVvJEosYZKw6BL/q5Q0yKQEqzt1
Lhn2ivCTyuvUfJV5CULR2JGZjvh2G/bgL+G96lGJlbJx/cLCgqEuUZcnK9TWUZnsptl8aqvmtYlz
FzgfgYxMXvx5M0Oj7/t025HisBqEis5cQ4dDDXaj9kK58SyI1lOWc2IB41xF0cXXBneeDbQRmemE
Y7M3++mKQBJ6bkZJZDLyzJRdmxWPmaA9ZGOzNiPhOR/Kr75Knmqy+MYSYn0BA12zSt68iblV1MmL
2Y5R1zGGy50eEaBVJZuBGEhGlJYT1ed0oJ3OKJww8scoip0+SgiCCgmsUe1anO51Xe9bmLkaLpWp
UU9WrF6rvD2Ks4yu+j94z6MbwMZk/VLn4j74l5MeJPp/lrn96fG/T3rYtRD+wufEZfDLr/+b+QAF
HBwffMp/F6wtO+3vOjddIf7D+DuIZ0n/+G/zwUJRh/NuLIQApLtso/+G+UAV/2I+WH50zNQG6lzF
wifxzzI3sRs0eZb9ZMs7Ebtjna0I2n4MMfkRr5YXcIdDAYia8BIglOKcXVN3jjm6zXF0K//uC9oR
mhf7YfYwVKaXQN4qdNPOoOCEGBnrFGRznpLHgE6jQglbGygmgKeLw1Uv/Xcj6NfpYD12BGhq5q3V
mi1KNF6ZlijwelsJS6p0F14nlfPdxGDYLFtPoOcgoArt5e7WoFc1wndBzhC3mZ5gjocyGlwl43hr
TOy0ki1jaW5lpiOKcaha0XAtcqG0RnWwo2S2mPUMKyYn4UQ9zeBshemnCroHkYEXG1E85vtaB66D
4cEarmNPCrvm49X5CMPpWBCxXGFonIIJXa+8i7PqWhE+FISmm9CDiaxgR/zB3eCYbSrVOUdt7Jkp
g68mO8WMcSrSS8CaseKLu2m4+hwXNTFxWvHLpy0uyY9+TQcqT8zeExHAWTDURlE6NUG6icfgq1dT
tzb6zUDvTI3Lo1lrTmAgfdVry8GF4NVpt46wV/PAZ9Nno697N5DC8yirDty2G8L9vYpZulF+lEHA
TBKTGVUbMFQDeDYA+7SvBmZ6Z+XQs7srmRfEfoo7MZ+fG5PMDgZDyLMJEsZYjI9bpoxpLEKn4nWA
ppmIvHM2+vdSpxMSZLtRFvYd/qduiU5lebS6TmZIOG5S8H7+9Crl4gbeoeikYvqsBTDn8rg9+/Lo
hoG0nSPc7kZlT/2PEddE9T60mOgHujyNaqeTCDgJgriR2pMS3S1NXNeKujJy7dJMoxvQjBJD1RWY
yBNzHwBeCuLiRcJN48NGoRZYl4rmEiSylgkxreqXsa+eY3V8rQW2DYOvG5gsJigXh6UHWCs0Fehv
teWm0sMt7/w1I3toTql/MDKD+g1oXJNYx5kWVAPT31wrPD2gVCJ6yigSL302b4wOVWCVsGEIziTL
l4LdtBOrvaFwdhUi7r7vqZi2mS64BVvJXOrXuhtfmp5hGwmJuWFtkvijwPoST+VO5/AocYiM5dom
1XDdTudMylImfo91r68GFKYT6MUAdlLqWeI1nAN36NiygDRCssvdJnvsZ/HX6zSEQslpKXlKq1PQ
CB+FrpytNL4DRj2EUrH1NWMVgXeVlGhrRbSJAVHVoKJ7SpLkTRUab4iybFXgz6nxjPt0poJEcvU0
9nSzdjPy9Kxs2HW0TiY/W+tMNYvFjsyW3g01KXPtNlYNr1VlVwGu0yf6mn9qVw+c2kTT6aedkjUH
Uw3AQYYXIyNGRaV3QcRpH8F6p4LJM1aDiiuW0+NEV9NgBOCHbqKfOmtejDw9RXm6yPAvWS6fBhJh
Ih+H72hu0LyD8RG0on9PZuveGhmZa0P/YE2jPcDnk42nMkjdNC/oWrXQ6pBUmTti1ql+GEICs06D
+e5bEr5mpo0hk5+ZhCAxjkFpW7uuAg2s2j0enjq3HiOxfegNMm4hB0aYeqsSdVDeviQx7b+QI4Yo
f8y8Ky3mbaPyIlkaXWrsriXcKGVsaYoyCcsC3GGGvh6qkOEes6hUOWoMD8IKs3ad3FNGLKv/p42p
rFQyZSYB10/wiAlcIX2VueAi4S8R2Rjf1ijRmdSpBGtby7q3uuD4PU8NB/RorY/Fl5/Gs7Oosynq
68T9D64aEEiABKFRwFb8r6sGglX/VDX89fG/Vw0KgemwoGUFocivXLDfqwYUKeI/uRl/qxrAcBuc
hBHN47jh4Ujaf9OH4GaE1ENMjIZM5d+NE+OW+utZWUIcwqeuoI5ZYLd/1IfgMVOalLCerZrdx4m0
ZFV3q9G6DqZ6r3rmFJZ2U/UHPWfkoHfBezNTccvgVBFKq/1Evju9OkajWRK5DTjlHmt3KZuHIh0O
KWtmGoMdZloxS26Z0oI3Ys0zR2ubNtAx9ZlAoNoRFeZF2bCq6pQVnuKFQAc/+SbB3UuXIQTe6UA3
HqKQrRelYMC4rnqux9QbZUaelgY+HGSXOW5F+bmp4vXUb7U0A+Q9rkZtkhh/kscSAMhIL3V/kUWw
2QNdueTLZKERC4TeuCdH/3WIzX2UpM8tg+VMUU6+ldnd0k1kzDfp4bIFI48bgD0H6BCOGZErurUp
/Q7lOHO4Irso4cD79TLPwjlt2p0AdwjM01me15MuOBpKtnHG4z13nmXxXJKvKVfshFrfkocXYXjS
R4Pg7v/P3XktN2513faJ4EIOtwRIMGeRkm5QikhEznj6M9Cffdx2V/kv37rclttNUU1KwN57rTXn
mKBGhpRFlZfRk8wkm7sOnHOWJctALbZNeq+J69BKRMfI5T2pcYPkWUzbnZrQPyWM2WeD1hWisVEJ
JiYTdFymm8HgzCDLO4MEQcsT9iMnpUIC1JYrGwKo+NIdk/vyWHlUeyRiPoiqtkLR0eWPQtSWmF3p
GeM814rHuhzL3UMIXeK1l4XRXQuEE0nLaFfDjJj5y1LaPXK65wAYxyizFYldJes3OXDThqlt2DL2
NBi+59TovrhvQoE4KetQCpBnyuzST4mM8rqMmWiURG4Z2VyVcECioSmEXaYXC374TpoNC8+k5wyB
IxUqV+vDL1I6baP1r7GHYHSanCVvkczFXAzP5iAhZwynaNYn2cCCRbfxP7ziUSygPsOvQ5SgqPxf
vUHtl97gr8//c8WTyTgwND5itp4Knj8XPIWnYdBWWXL+hzX7Y8GjoUjVBnsUbq41VUN/Lng8JE0P
0iD8vW/4L8okVra/L3hTmWTRiCSHChrUj+bhT0bGPzfOkbQcFLauujZz0WJwglBV1PcPpEtFu46K
wJEAmLQj4g8wNZ8tnatyr2lv8HFIWYnPTG9U6xAaGCSUazCoTtlsR3nXCQdgykgTBuZGCPJn8sa7
g0kw67lya66PadpwoJmfZScDhZGHlzfvEWr6OmKMuvgOy5f6xpi+spZV5VTDRWW0/wmquJsDmja7
Y8eXRC0Q0yWcPhIWM81xTBCfBI2A7wTuIy9JAHJowjA39H2XU4vxpH5+4MmOr8VqZCZDaTDDFfxR
n7BgzibR+SQmjebbLQhEWuh2woiJaYiSH7vE9q8lw45vwR3fxGQRzdt+3roRIbkuaJxV9Q5lmq7Z
MWEcrmL2Y3KJViJPGIvrzSLyl7nlSiwnPKiqbt27/fBMrdGkSzAOgXzpp9k44qH/skIVCSnNeg4g
Jq64HzLNf1CoqtZ0g/ylb/Hr8/+8H8EAc2JQZVH9Eerx8w2pc/wgmhS/L7/5KzRBnP5UhOLwh+n4
jxOIQXyIBTKQs4k1dUL+FYIQAv3fb8gfL33qncBJ5OPfBBxdJYVqHnneMvSINseVBih8y79zDKwH
MdDZ1tpVXCJYtSbfG3KDMu0OScwT4IhGZJOOsH41xXqt6nNdh+sAr5YivE1MjrB52N6AYVhJng1V
IWaoUpS5ylk86At2bY+86q+MwZ3xwCnT3Bg5O4HyNoBPFTnda5sRoWDJlS52L6ROEsHBqV6pn5Lq
qIBobb2MbT8nfCi3M3NwYx5SVGpS+GqC/iX17UenVUujCOKnB0PnyqfzV/lr1T/2dFCI0baDMbyU
jbZJGuShVb4dpY7k7puQP1AGQl+na+3VTBJ0Z+yoZ4ipCoNTUYUOW21nkqBEkT6mzx6MbS3C2hN2
G8ECswX4qe+DjVDROyxEt/YFZ9RFZLjduteBUXEqEB+wk+gWdwjLOuQ8fod9BpS5GQ7L4FEuK0t0
hGx0ekGalXjvhPFJ9251/Jxnq0JfqoTxycvmy9TQLNSSeQwD8GTJd404ryCQXU1Sh1UY1NYmFIl0
w2lsQmCtt1opfesaE0miLwfBgEYgfMQSBpASXRtAKDmNTq0sO80ASyuz3lJjmFsyc9/IHkWMdjIC
shYNV3cVaoAVQae81DpCNW2MbwqOy0Jub60g3xPJ2jxEbReV5rErvGtUkCNSkWqKk0CQoOCJxSHT
UCap5dko8mOTPa6+qL6MkriUx2ItSHkMwypZC+gqTRgX5VdYc9iShLmQmnagMgTuy3mjsRpTtMWh
sVMNTFnqaIePZ0Zdttl7y0fx6WVvBqPZEg6vCTeuiFK68gr6t8Ah1MAh7dz15ZqSsN7WZLQq5Xtu
VHewRfNu+DZptym1yXzj05A8RyJeLhTkpcS5KfYeT3ngX4tgO4VvxgyLU1Gc5yEddBMMjW+qZ3UQ
8RIiTCu/yCmhc/YUp1inPMObdwhDzYzkT7NZ57Iwl5vPLFYwnyEDs9CyoATMp24R6dl9Izg1Mjkx
Qd2NIjdCSSUmKoEqwqqBv6VS7AdkmZvlPWvrddnk8wYZgkeXW21Kp0CuGzc9hrkH7xivl2FuyqK7
VhrpJCRdzxprGZrj+j98HqOxbJGnqTOvZBtQOTX9w/qPdeAXaM4vz/9j/Zd+m2T/U0+YpZ4q96cD
mfQbDWtRxZ7Nszmt/dS3psykez6t8NgXWDx/OpABzaFlLYrQIEgUmRb0f3Mgo+T9+wYwvXcA+NjS
VUX+pQRNtCB/cJqMVo/n8cJxK32mscNk8hVRf/+BzQil/ym5Sc/FTXmm+wQPhpbr8XGsV8pi3Db7
cDNexV11ok33Kn9Z79mrdu8KpNDzDkEl5qMvitWstw2M2PfmSbnjwKY0yU5AeUDB9LZwH5Fb7qLn
cGPe9Df9LX3RTbCT7iSya2f9NX0JUDjmM1ihFgaFcZa+9CtpC2POIyHOaQ8oMC4p9sGn+lK9Wu8B
+kL6uOqM3yDl4DfGJoNoZ206t79o22QpbeOltsCNtfRcfY3Y6Oad5LW3HV7UI+7M8j7FSHqo1kt5
6Yd7RV4hGovpDjYLuXNduo1ipywzYvM20QV1EXuk76+I44tj94xkzK0kMPKOtw4EO39XiIjT3EBd
gl2nKNaBDMLnE4ZLnF0gzPM9asmiOPprzMEXJXSqcd5k9J6hu2FnR6xVty4rjKotjH6jN1sleSpx
Jj7T16X+jzN6kHY9QjlzxB6QTHLrL3L25tHJegCrRkQyS/iJQp7glMd3Eajhh24hh2I4t28FYERX
vnrZXGIcYGvVJlvSqJ/VzJ0ypMIT3UelcT3vrjjd2QBx5n3q3XOXv0ZM1YavgYA8FJIjbPg5Sc0s
T32+pp2meE6TERa7rGXm2TSCt2phM9FgYSbIA0PIZPGyttU6W44HPFi67vzP+dZUWwO28U0+ma8R
gs5mXa1VHGnV2nsTNh3F67GzHK05hcYV4Vrs216/zi/xRk/vwUv3pj3nVwMJG+fvc3WzoHTikzMu
I8A6eqf3HpEQ9FbPRdDp5ipYSMUJz0p/6Un+IxCdgBMnc6X9Y0NbWv40VyG09o3YzWMc8DO9mL0X
s9dnlDVMc3BkrMsPzHMPIIPLVpgxFUD8l2yYATXQE6EakMDlAiVQ/HlQPaecib4zrCfCx3iBpMgv
Yg2sao7e1EK+2rJPM0TBGWGbjHfAg3fslY5M4xB646xu5iGOs+vkAILg/EYwif6liUw6oFxxnb8R
0bMA5NcZm6jcpe1zQZ5ZHy58whICj1iuq29sOO3NgPVPHFbs6abwVcGEXGQNQUMEiYC4NbTPYNw/
zCX8XbnfdIEjEk/AQaG7aIkr9K8jwQY4OfDVcYh6xu4/qfiGOUmLibl6pG4d6dRfs2zL7bvLnjsa
7N0HKNR6i0MYZVICInFi8dGXogyxiG6twXAF8qTC08aXEjE9s3tLnD9QkOb10XpCNyh05Ei8duWp
z/dtCkTe1ijx1sWuq+a0HcRPYIXv5MXSlCU5bQ1voD8TVrAn/4A4WIS/Bu7MCYU4ZTDgPl0oV9yP
C9M2nGrTLYVjcMLg68qb+IAgYDHMyNr0bM1p8D6JrgoBEznkLJvf4CrYpm3OQe0Ct/cXSLiZOUAw
bRyVv2kTU6FhDpxKzx//RlR7U72ntjMOhKOtvCX6XHsLNuJWWHfb7Dp+E8J7ibfaTgRE0LFEVUfx
czx3R/z1J7zyRD4g4OO2wbyN/2aHamaNHpUEyUnTdc7fSK/l7LHXvkuGExiAWttaw/+by45vZ062
yE/9bvI6E/c2qexsEf2dushnKfq8amWts6PsvMlO5vQu0vTT5F1sn8TlsByQyMG7cJD12vIM3V58
nJSBeK1X6AZ5W8Ed6Yj1YFg/k4BUzZiO9DcPgzbyVANSM8pPJyU54gV9bVKiy3RBTiyrJ+U9Xofr
ccn1NJ+87L5LgO5NwtsP8KfoGMTTiAz5nks5SozZQ1xFKPWg5uAFYqKZr2U8AZoANEJdyZQTMAvz
yBYvHH7LwSbekAmScopug4riBArHTD0YO9Ibig/lFfGwKiFMgVnhyzMRFegw7+06o6Zw65bIhhFR
8XIcgfQTeKr654yeK9Z9TAc0IwGbyzOCqzJlO8bLXlvkhS0uhFNNY+2KwtKu5+0PFi4GOkw2OhYb
BKioecGH4BHqTzQ3uG0vBPI0nL8X1CSPtcHNS5kkfXTshH69QfcYSTu1IY4LQmqAH956nqY/Wv2R
+1cJQKXqLUiYkDLg08pKYIMlpQ4gJNqGPFlH6/59YkScRLJYrmRLIMR3YMBqQ7gktVAj4VCztReM
y7j7THwtMUQ8pwsXSb/w2bqJG7YwQry0Aqp8+antsPcZe0O4BMraQsKRHbmYfcqedz22jcee03Wl
z8cU5fiq2pYs8x92cl2rLgIo1QXVYlyS72wA3OuazFnjReqzsay8h1sgvoTUuSxxSoz6djzm+O/v
puV8VsiXsYekX/6BTgtmjncRN0gxw1ONTzjfJeXkwFchQeTOsEkOl8erekd7HDr1ju+P0K0KEAJg
2Ky53+112kQnxJl4JhKZYGGniRY9Ub8da/R8LbG0y4uErTqeN7CVdthAILKR32B8JnTOWddxFuin
UDnIHANmXMh4EbAQ+pApjdmGMiuNmDWiHXfadlkV7iPadPncoBKmzcPaoE72QqZ8YcXVsPAs1FrM
aR0RlcA+zucM9AiCCJUVICeklp22LjLH+ESaxuTvTmQGMS58mYf9YJp/6MxFhuUIqG7mFO/BU7SD
QDiXusmvTv2Z2hiBzgLZyIzsPRtDNa8RQkAdbeBtEsoiElglQeabHvLm3zFQKlcjnyJy1TMr5aQ7
ugtbTOQ/QlqkIzXRpwCRdmZsN3IAu5xtZqtdLZ0gktkQ2fVCc8YUtwJmb4yV1yjDd+JKx8AlOVFA
eoQb03tTrv/h+mLq1yqIQtCiSODxOen/Q30BY/Pv9cWvz/+jvhB/k3W0m+rvNcRfHdAyWRWAORF+
/hJxAeqO1hJxt9DtJsjT/59woYtB68fYbELboV79lw7ov1cXP165TAkzCUL5yOM/9XuhR1akzUIU
U725VASLh4jF9r0ngB5MTUl0ETi2gVMu/J+V+PhIknfIZJqgzNtmHxHxp3uoItp2Rj1MLh+HeiT1
fffVc0zjM1qu7GnHCK1d2hyD74fhDIQ4PdgyH+FFH7+mARHCmWZ4zDlAdAjWa/xr5TcHEiV11exZ
E74r69p0n77WrxQUYLIOpem1fK1d/d6j4wY2BRIjhyoR74N8G48f6RMBzyFgzeBrQHJZXSS08V8G
+Ph5dqm/qsfJZEQCwUViyQWhy/J6shJ0btn2v34HGFyJ02SCS+7/uAMMytS/dFh/XEd/ef6fdwDA
aAWGmcpIRQYo+3OHFQW2Dpj293ktV9+fIw+D6pu7g8y1acT7U4U9TUNo2FJcW6LIjfCvKmxF5q39
AkCbMmMMbZpt/w+Q9tMtICfpqPimBYhc3YzxU2/SMh0lpxCSGks4zhpNezE9Qi00juXF0epjV7GK
rRY0l6SwUMUg41H0ednXQAvrXYpdxahRTOnA6KWS1Mx0F0jGDqnqJuvGi2ywU0TxrZPkTWfIGwtt
vp8jqYJ0r9bSucC8UoLI13TCKHuMpUgYJeLLLZ+oCFTYnagd9AQPljQL2sohxnZuVOy4IWOYIdib
dHsnV9/oF7xOXHlKJ3HK9OqF0pKMXPgqn0f9lsv4NoX6UxZEzqt6eraSaF50mk2XfKkEhMyNgMdT
zluKPuH9owhxN8fcB4fVh/LsRfleI625j9pt1BU7IxXmUuzviM/Gz9609oiyxLfwFnUi/KXWnJcZ
LTe/4jxRzAOhW1eltpaVaNX5rZOTN9WhYfEKyqZAnUVmcPF8VqNH814JrSOhQDGD+p4V2k7oW1jh
qdv02VtqgWhPalRfmFcpulLqbP0oJp0TCi8wNteZip18xI8I+C0Or2Dqz+IoHoIQx6vZUOBMtuym
2/JD35ODvRuwtgXWXQ7BsQ8osPOGcxz5CGKefrHEo2I2otckq94kfdwa4AbkRNhJbTWPDbQ8inKO
+mSedOJSK70DgoJZpgbLgLOyWHquTCzYg7a7jg5OwKEbQzwv6+k0iR8nKJaR/94lkC59/cl8wAZt
Rjd6kN/VGSbDYt8BmAvpiEJbAkM2ehzWvBcETk1AkklXLjWSnoOY42wcSrNELJ90Jd6morwLOUO1
JQ2kXNzxhTdVIq6CMVu3VLWTsMCLEA6OOSKBcPlQ8DgNxMGl4zxrH5eW19uTeNkYZMeWt9wjApZ0
Db1TNhnsvI6SPU/x4xsno+aUggmZGYFYS06IkqfiojAH0lMSydUt/+J1+qbqLmENglzKunlWYmrz
FRC+Bv5joUcaoazbRHdEFIPd48XT62OnPIWFjIPxyYpCzPrpQpX9jWfRNtVhCMvpa1+jQULWGynP
+tRjD791avWOaNjYWFdaOZd9cDEq24ekcRfKnzl2AoyilqQtBKmYt2O0FiNz2VfGUyoP4JDfcD64
MqLzIik2nvmR9Z9qq6GlI7sExZ8O4aJAAdijBKx01NACXAfx1RwpyozurmVQsNAPymp3qukQ1yFx
efmXWZ7RZpwLNIftJD6UJxliRfRCl7SOEEyqbf2MEMURxOCgT40KZIwmcsYBvmmBvNFD5jiUniPo
6B5jRh5qme5aBJFpSigNW2OE6qJAMKIYtBASEdcoWOJUNdaq7M10OXwdGu3ZarU9irut3A8zv0m3
GaOUPAaVUOS2SFXeloyTQsQNirT8D2+HxIhNhyKg6JwGodT843YIyObvQulfn//Hdij9Zk26JdRJ
hF7TKP4rpZ1GL9IlUVRNkpjY8/7YDpE8MaRkBGSKP+JHedYfA0cazgRE0XAGb6MjA1D/VcN5euV/
3Q5/vHRJYSBKtjbb619PhEUfNWZVlRm1TfzUlToTMF+wH3U0ZzoiAr0aLfnieclF1Ppjn6BPfTxb
lo9NWieUPVmaOo73YJAvQ0QYR5Hk5yoaboJHpg+TtEL+qAnV0DqyJjHkS6mxTq2AGNGqflwKyOm9
jFhInmDq6oRVt5rJT/+RtPTSqiZ767XR3BPjTCq95nkbrmBSKP32u8po/vrmqwcLt4WzqyP5DPEH
WYF4aJLydQgja6ZbPVthndcrv9MHNw9THxQCXbsmzYFcFFq+JR2yoTT3CcyQGRzJhrV4lPrcLzkG
i+omBXqu0WQWHwCtTAG3CFEbJk1EmUZwBWgMJXYun2N1ctHS+9QHFEgg27VNF47bGIBfn9XLOudY
bOFw171LQzsxNPw948hdpt4fmfA6EkwSsCTnXf3eNsCUC/A1crRMjXZXETHZ0suoQ8JzspAvi/mi
hVYzWktdhRbax8gGsoVYYf8YAIggtK5YHBXLJhf6oBsfeShY60EiAzUJj0LXOkZUO7IfAD9r1hyQ
nknWsw39GfbQPA01RxmarzA9V7p8fAzBFS212fR7P0gWY0nTTqT3Z2Bm7lJzTUgrZWthBxahKu06
LXtU5hkQa3GeGdYuSvVXNX3Uy3LEiB2hq0fKFKbw+QPrC3PnSU3DJzEfvnsVL5P4kQlQkUqRoAnl
kBTjLVdQO4Ue76lepKNx0wrodwbeylDZFnHhFFlyF8xhoZHVXXYU4yA+BoxmGozlqNH2Rct/h3un
lOLxP7y0WYgtdQsfBO4CzBwsMv9Q63ImZiL2l5P+r8//fWkzkD4gdKOWVQ2VL6/8edI3QLGznumG
If94ZBqz/bG0UdDyJJRWUNxZ+gye9cfSZv2GM3MKuZvGaT8mcP9mlmZMdfxf17Yfr51xGlIpBSoz
ZfzP1a42cPjU6kpfNkrq6ImTIoYONMNtla2H8B0THx2TAg5Hg/LOoZy1POhJS5WBVOeS1yAOjhEi
PZ+ppN19hN+EH6NQJEiAjj98QBh2DRboD0gX5kl5VrID85RedqbcCDptb2ZoM6LwX7ElLPWXCp6M
Qg4WQocjwAVfp9PZb6fSm7GcZ0NUB9OChWyAEXOXn/QbqIwA6g3BMazNjt8TUzZjTkM8XFmuBNxQ
p6IktGsLr5F5DY4JryCTd8Y8Y2xWUbrt5XuNT0F6UsETvZPD4XtYB4kKTj/82w2smSi6kToPvxFd
wXekf2UuaILR/2qLpSXe5BwaMLkPNgEZBPUV4xygBsY7D/DWq/rV7NSvOgW+RLd98qg543twEM5p
fOJtmvTtDHSkJaqm4iIKLmXIhDLwl7j+MVeWuLC1NWG66rVkUEQbbT80ret/1e/eSsK6YUtLIzrE
FELwEjiRR+oT48vx7r0wDzQAHBrAH2qn3jBW43j8uKBjhOlDt/BQ0dRWoTraYb6pHvfHtV8EK+Iv
Vim5Hjz52h9xQdC6i1YqPz70qiP0r/SD3pjBC2WExNxvZzmpS+fdkaVjt5r4MMJRIf64WfS9S7DQ
o6EhGT+DXydL58EDb7620Z/YIl8UriCMCvCydgyYwF8B9YLsUG6Z+TA3ErzDg/VOnyaoGsP+E2PD
CeKsT9nclvSutQtQO9Ex9C8haQBMbsnNwEavN7uBr/mJ7Ub9NEl+04+GMQsuxoN46AJnEoaYp8f4
GSsL9Sst53Ry/MFJP5Mze6nHd2s8AKuoTJtpFhOwCck/rkr//KjWIcjF0tblQw25gkCzwX5sQ1w+
N+kyuGLuJh4Dpzm8b4attFKT0VHqA7mitFhB3H/SNc4QUewoaplDl3SrY6DSs5bUxce1ga7Cd0GY
P5C9fXSdA+5pz3t1x03GKFk7ZITrZYuUeDXAu5XdS4xGpSdpcOTm5EdzDiSF065bW4Fpll/bwJZO
3rJ6oVJVVwDxcS6qe6lwo+4mMgbu3fBLFr5DLqDM8TS7rmxzfPbSM8x7LhU/oEacSfcoX2ZMx9tL
QajlzWy2DfYZZn24/guCSSiN2Okgx3DnuSXypXQmp0hvgTrhxzjm5i0ODz2DpR99W+ulWQbhJ7AU
bz8eg22Imsl/qz1EOisYch/00/J2oplhGI5YTOxmP+zbQ3lJTtBISDDc9+8Mjg0N6ZTDywsWDOFK
cfYVp+d+g8kFNJUcLLuvpl9SG5ZHGOjNdnjMxkULwD2aWHc9vx3mU6QjBy8ndRpXWyrqk7KkkU20
t5WjUJk+8orjOxLDim45SxHrk7ZK7vI+fDc4mQTBh2/rxUHeqtuitc2FDpWEkYaDogcqGe0PTVrV
NnE7YDbHXbbg0OOTl1bbOdLJRnR6MAXICV7DYglIpcN8W9slY/hDuivBvCdAPoWVuEGxg3zGINE9
WcTmD2KOMTqJWl5CSK/djJ+qehTsachK0QmPHnsWae0T27YX3GZaxIbzQwMCi/+XVPmvaOK5zgRh
KYLUoQJ1Ww6f6Q72SpjshmwJJIpfweuwzHdYoOuvVp21X2LpKt3OFxr2gcPYOPWXfAfha6qQZ1ZT
2I1+YjJ9mjLgh7l2UQ7cHBbdAVcGGOvJ4BEf30ZhOMKyjhfyq7RSAMN4G7lRXQeo6wIm2Am4EnY7
FOudO+yMJVfU3FjImAlnlUT/tHsS4f2BFGSpnfqdmfSSRPfIeuOIDdLsyXoFnG0srZ12ImJkVz7F
B/E9voBxmzlLZ3PbbKzLsG7mPtF+EMRQo808SlPc6TO+mzh1pklKtUHeXReJXQsr1KZaO9dT7RTT
38mNtdV/GsImig/jLDlpm/aSrK8aYDDIg0zXFUixkp0iu8JNR5YI3uBGxp3O8gkUKtsq9H90xmMB
URPmtRwZn8fSTA0+G8VbF1JLMiX7HOR9VLolnxQ1+xhuSxlOzG9SB/1pXH16WFe2yMhhQXuw/I1n
9oo+fgbHsxe8TfjUw1eB4viVqi5zO3YMR3yJRPwPs56hMKfrfC5HLpI4diCgwDvo8COw36N5LCD3
PWgTiMK+y2fmFcT1DAYlcEcA5ngFceM/GWfhPN6hsQPf9+dRu0ie4qfEzTnQa05+SeaPl/aAeeCr
UR1vRXQt2wsmNuhG8YRWSyBav1t7GSdcA5UmBWIZOcMnz149lo+eZMW7EN6l/kPJ92mwO2lwwuuD
8sJcHbe6vCj3XeUkL9aafX6RXaeO0UtaMaqyBaZaMN+PIzRbhkcClwt2yFmKTwnyG6Dk+lAJ5IB8
YvpsjdNZb6/tyEi7vVnNQjEYwnJ3QLtc9HfSNB+XhLnkvLBZhZqFhLO6d3VUzIxBDVpIvVitlFrd
19lakg+oIX3FllByKjajVg4rHstDaPPq4pHMkkU5zmHP9EgLpB3YHBaI4kXDBd4Rap3a2q3ce89p
cdQBG2Lujlfs11wcDfWd5ua3hGAE0KETiq3lKELTBOP26U1AhtqyMRNv772bd59R8qzdjTv4S9uU
MsvOZxVHJiJqHByjteRSlC3g5wnSWnNJxeEY9Bw3KGjuMiYYVC+k3hBrWvafPlPKAGwj/8cVQrwp
H0l+AOXnf06z84mBA97IWTOYX+D6nAVzTCfqXWBcXzxF5eBIwlIjNlGdEbKTcir7psAglGBWrMq3
8g0BrQ+DBwEZYfVkKnhPVXnTkwss7W2fvAj1nlXwKYdQztvHKDlddHNYzHtgGg61nY3XRT2md+0s
H2USZ5Xz4x68B+8f8oruLoS9CaeYrZKVdXrcmKELr6AXR21GBARbIuF/lwk3r5wowU7yx8Tnl9b6
s4nR464Ku54IGR5L59G5uAqN8sSPfAZ7dQ+Bxx3m5npsZwd9tJFjssrva/3LdNRwI3DuMRcR8TJT
bkSNCT9YJDaC4mQXuuWGoxxU/PyOmJTD0HRfanv5Je+34gsz9vRedba/ezDdZBTq5Bu0MkHictkQ
2HuWVyOHE46q+3Rjbg3FHQ7CG0j6FbOn7WPui19EI1XKcY74f5RW/hPfATRKvWNy450VhJisQgLO
ThuRhYURUYC0v2iJiwjJ5nxFWOsfZQ09AUe8GCGYUW8H871Q6JAuzXrNz50fHZ/LDek3a+bvnGXy
N/VZg2Z5BYjShOci3tbiqs82VCsu/6n5EZuT0FfnyFgteTgY5/yhDpcJUtEEHVsMAlbONz6nFuZj
+cHvvXrN55TKtU+cRtnyyTwamsv6FsP6RbThzYQTLdUgnVtsMpzTGhs1CTX/403hTWP7RQJVkKAx
AfMFzvrcOttgL8MMjpdjvBbVOYkK2iJ7LJJ6rZTTzWB2Gzw+D4zFkgDRsaoXj6827G8+ozJx+AiT
RfiZ7sNPOZwhUxERUVwVN7kCKcmRrHBj0oE17bnGYn/2egvJDO5ZMBAbYCcSUjyJV/GZdNfBX7Ik
TXh/be6ZA350cZVr/qJNglViDpc8q+1sxGf9ImtTW/9Ods6TGp/TdJsb6Ldu/KZoFk1hL8AuWY/F
QIfE28f7Bh2KjEHJZhzChD7jL1WzdcfBpbQCZ5hqDI2a48tvjoxXpqk76+m5uP/AyzPbp5oxVtWm
Wf7vn27ZvHunljAO7ovGNj6Gbx/pyq3VISa1oWEL+jNaDczOJfxjfkbmBxKe0C2kRdIuC5waYJa8
s8oCI79wVwT9B3+CKNH8RANfb+p34cyZTaW8kQDCeBnIFABi8GhmKPf3TFY25aIHwvyZzQm1vkFc
m31iWJmzxjmaQ/SUiWHfIVAMIXa+HdbE3hJqiGyNGsUVDsYh3YouiQEe/tgZiQbWMbxErzr79im7
wOdMYbBRLn7xKKei7L3tOG/e9OCQvGfvIT+uO4Cxhvy/lbaKdmM3MekVxhtslpkjAVw+6vsbeCxh
a4HU9Akn4LoDtuXbb6V94sznMLVCXZUQkCC9mHv+Mn0vnpkgF0tj4so/EEVAE3C9s3Yl+3ZfvFvX
8F6/GI7xgnYD20sHsuXc7MJ1dAkjxJVwSZDDDOopo+nOHcK7JNud5WWerjLJpW5AAfjY7pRDjzTc
538P5BucfCjUnFQ96dQa78TyPotriCg+N77vDhRdfj4AWdxSIgMIkZDy9feOWcjKhKhsTtBvNDX7
8I0vwcF8G79131jmLYpcvtHBqpiTqeXwd9HvyxCQIbVQPqeLNAKvY4tn/rBj7vfRuogqX+MPxE7m
MrIcSKDDquKAsdAXIAyW+oLB+rzcszOyUOV7BQ/1W/5YGusIWP8ipzMw2nsGaiW6Lqe9ad/RGTUP
W9WMIn/CjzLis2MHFyLE+kloUm24phmQIFlpzJeQGYe57zJGYWjhZ8Qy2fBJbVZj/iltcfoKUFFn
bQ/XbRK8ybPpT2OyNDCmL9Nd+jRs4ktuc+A9hc73BVUioRgdRfesuXPWnoOhmCA+F5HwCTlkpgCK
ZlYSSHDQX8tmmT6XYuxOEy5GiNGzCmBuRYUBdRR8y9ZC6L+CirBqu/+0jJ0JM35CWmF4jkDf/3Pr
jXnU31pvyi/P/3OqQFQs4woZi+Dvo4M/fIXSbzpoFg3XIH4lxg4/DdnN3+Rp9i7KDOjhs8g/td7M
3ySdsYKB0XoSxf+bvtsP/cxf+27TC+cd4yfknVs/Zg4/jdjVSu2CYDTiFWWcqw+vxZsHWsMpP1ML
hnu9LW4GUuwrS7AEV758Fl/HIwuSeJZ38Tf48Nx0BXpSiFoNV/oMpAUaKKWbsRHkHCXGmSA66bOw
0Y1FsKXK5PxSnfW35tS52K77mTy3ECPWE5k+3U7Z4NKaJp96gvdHB0R6Tm5duokJ40q+Q8TNwRP8
jJBVo7bpDxKtIbic2LHQ0ncAxok1aFwGR/27XlmLir6Uf+qivQX3ktN07EDIgjyZFNMvn4Sbr0Kd
aZzeEbM/1esxWvolnKJ9opyNaMeBnABpjFtAx2Xkj98hQ2kWpkfpeMIW9V/Czg+4/ZkGTUFc/JF3
wYDfJEFcm6T1WXfo6Kb49VPYz+WO44L7cMgTK6ktU5Ys5IfLcOmt82t6NT7ouDwQBlbES50gioBs
Z08VhoV/5nu/Vz6oOiHhGxe+RfQ4isRt/bMHPfRBGNin0F5oLNb9YiCRqF406jMZO7uIxwbnhmXK
CbZSQ9cR5q/bdxudO19bFPJLTLiUvAXvhSD4SBFuyHbu81I+lWTrw+ZgH6O/xKdA4O8GdEUoENYN
iz6IX6YoxZX3l4mrZN/dzG+NEhupD6ei7hxu8iOdVQLNa20+MeE1yvKCS4jzAK1dKO5okB6LcjuF
PlJF11sGTxh0KFugb5aOMPIlM+wRbf3/uDuv3cbVNIs+ERsMYrplVs6W7BtClm2KSSRFMYhPP4vV
c3DSYBrntlGFQpXLQZH/F/Zee/lg10v2PAK9CqoLNbzsd7WnE85EyfgUN/o6og+yzCddqjsG5A2b
1iBzQS23RhIMgnc3WycmXwDhquHnP91M9NOf22KyxETHhCBj8MOC4jYzMADE23Sbw3mfDWtt1BVC
O7tf+V7X+4F6Ae0AUFsGFWqDM8AbTK9i4HxnDth98yD22kcrMjwY25XnOukmvn4fEJWf74AtOomU
hw5TkUHMJpx3DngBCdao9MesxoBMQIL8EXaMyGon1jYaRV04YDnIPxNoPEAFbji1GIMrmQQZdYdo
/T6Kt9VNGcJ4VpchSew9Oex9/6a+7tjrGInA2RpymtUeBTgS0P4NLm7XLfsQkVcTzYeHL5CEFusb
JVqIYuaYpscdKEHa3UlQytx8tCVEL3bksW1IrBuNeYwBRH7jOxKrF7pC1PMfU6wmAmjlVzdqKe/+
CxOGfnfMAdlKdNbKVZOdkqGfdaFoN3zsdWZkCJgpYCKA+MDqL5x9d0Kz9Lk4eBJMZgj3xAEhod2g
yK5aX3q7Vcyq9AmPE4oNhqXmqCUm3mkC83AeY3cRqo0g+5Gx69sF8cLyMEfr+V59odBeVPj0zXyW
4dSVQ1+Rl7m6iNVFYcBuEq3BtEsdZ74rq0zAM6uczFPY7bU/fDwJMXsZvoYEeuLIlrRlTnARrw0O
6n3z3rzfT49PZYWhOl5EPp2VvJk4yc9IMPC198cnk4pZsTRXz5OC3O1DsogcCZC0kYzx4CGzXquY
yiFzk3O9e7kvG4UDLZ1899PeiU37pVnRXIYIjKKjcyl/E31GWl58ZIrDiwwHB4rjxzqmORUuphtr
9hCYu+f8tq6PNZLh+YvXTKg4zbuy+qYt+yyW9bE/aYwWv7kQZqh99gB9l6nNyD9aqhDrIAPzPnRP
mKldMuxekIBDBwrUiYlgPzfpmN3XMnajrbFhwnIz6DGHwRFoDufNd0Hc34zbq0K/8LjxSTgdHO7K
46DUzsgI/yABO9/VK1EKyveEKzRvaVmzmh0vNzFetAka6YB3B/Dnu3xUeC0CxH493zt5j/khxAHe
OYkYFKKwljK8oqQrapqfDyqzDwpSaLrFAXMf7WL7k7L2fXl5Q/uNeY9OPUFI44ZfcIlPRCe4gBjM
C1Opdh7P0q0RwfuBqYVz3MQakIcaY7mlJNZz9DAPHEnF009CJoymZhXp4hG2dt5Kn5JZvxv9tf7s
Cy/hwVYHNQkoq6CYBSEq6VpUjkk1+U5ZWxBD+Dag6ADqBfgQ4QnxS7h/KlvHfrVVmZqCqoXYvVWe
Sym8Drrf2Y8rqDG2X5D8uVSV1/s1v3lY1tEMc872QG0JzPilTIZxhUg+IEcBgTPa50G1Q2AkElNO
hkbpnrYqyLgfy3B1/8amumUcdCfgkk0REhmkLntiyu0e4r0AD8BJthIzt8/yKHVBWgbIosqtgHhG
fNPbhW44j+1rHq6gCj6odpsTiqbP4fjaV19U0Y9dt47O+ZoEq9LJCI+IBTZ08/ZIMZtuIHGU25ax
AZMbtFLMuqgC0gNoeUZHHNC7atNewmu0acIlT2qpOyUnnwZAF7sHGhgLwnI3zXpXfzMz+llnuHQx
fg0dYPs313xMGq/HMv9qGToDhE7f+7c7gTfyOBSTKC0MP7vk5jG8ZjtzxhZtXvDWt26qc+eG+do8
nHM9YCzWrjo8L8RfDHBdUHntB9rtr4rYPJTc1mPL9ejxUTGLI+YFQtKxM5ZaIAfivBjD0b0SoFm2
DW/omwxrMjjZB4DvUAQAgxbQ58HhERAI0rLic7syBrrpT12z0nc0EFZ16KWlLAAaHTHTE5JEL92h
iEebALlFPIHlHOf3qw4Q5nKX8AetMkYpU1RT0oMH9NdcQPb4NpcnI1V12wArDXIPURvd7iTAD0sx
IlNlWHmz6RMff0BTucM3nuphsGA95DOgTRFBZoNL+nsUTgvOucEqDkLudv0cC69Wu0Zmc8ZI2JFg
S3lP2HW7duTMWL2Hf4FwHdPSyWORXVx7P9ElOWjFio8ZPwVl4TSZ0eUcwLWsamEWVpCfpyYTFaor
OrPkhafcqbxmb3iSm5K3gofvKtku+QDWfzX+hGaAJPPJyABBuf4fxMCqJtI3/Eki8Pev/71PMehE
UBVB8/pfT+3vfQp4Y1oUACQKaKdRJ/ybRECnhaFpImTcAO71i//wm0RA/xf8BtBR6KJ+oRiMf9Kq
6CLqh790KuNdR62sShMEVWNH9EeFQJ1VrZk/n8kUO4wJCZdoLZF6Lg/dIV7guVVs/BkvO3qrZ9gs
bjEpE0zOLS0HZc4LdCxfqeY4JkyW1Lt4xQsze1/ebIY4Crm9uVsuWocXaUoHIVxFfHPX+iKcNaCL
vPjubvmlevdNscq+Hptix7HVtuOKHSxZhu7eg0yEKpVdA3/CqwsgkG9Cn1r3RYwFkUtT6fE+6Y/1
5F09s80ZGp9cbz82V9Sm1Upd30lzzqcKvEQodsmvYcH7v/9qoP2kU5Emm7Y5xNIMpzG0lNwPyT80
7x7/3YS8GZ2XrxmVX5G3RyJHHoTybFJfZdywYbhhXtO3jODPOUe3cniNG3L/QYPXn/lijQ/Ky5cy
Gz87ZlSbBcWF7xBu6uJaVFc+vZYOonxoWO8XF2QP//5dIb3yxTwAkmx+tpqvDTP+GhEglFxz6cw3
LORlZZ5FadnoZ36nd4dbJsdb/ovfYrektlXoAwvdoBDCWlk83OouO8oD6szNdCp1NX6oTjddDhFC
NJq9XgRl1cPlFbi4MYUvThM8QvGsanfdhzyck2yXlx68hfY1Lzk72Vwo2ULT9sPpLtiSEnRYmIWg
TdcQfsUIq1FMu+pQvxbyB2X6SyHGCJ2xL/e+ogNTgOT5rd6D580Dv5EH9Havcdc6YbToxeXipvvV
a1boNpRc0uA0wMQpQFEPiRcjTDk5VY9rjOtLUXdC4/cEtJiTn1iC1gDfOXoyJ/ZkVKudbisQtKWQ
tVyyCCfgwzJUBQMkKeZHPBPSDL1E6sYJWyWKrKzbYPVOQQLz5PlJvGtUL84C2WBGGDybTRWvJHk6
3ldj+qzc+ijKHs1u9EF6R3ogoGpy/mV+JCb7ov6gs37rFtxbn9mxr/OLgnWKYdJT/MZrZ7UXUeES
JrQRN7G/UVfqDvka35kxs7nKWZIIq5BJ4fCJGcvlyfAHK3VBYx7vXmypAQe5lwcmm1jeu5Aw7IRJ
3rE4g7/E7Rf/CjC+rcxtuMb+mq2iL9qfcvWChnlgustTyKg9Wb3Ot5U0u63uvOtcg2QrEvZCF1RK
pNiiRDJzO5PXtaP6L8+wdB86ykxcDJdjFjRf7bbbR+eSI78H7/HGuHcyeg9dBEBHzaFyN75aiw6t
VlaTwz3AVMqNqReAFDlOHw7lJF5I9jcPyNVXjbxmyZ/Uru7HsmNUB8JNemFFFBXPgOkLzx1BDo2j
I0JCx00EjytmNthu6caz6pWqp+Tugzv6JgreMG4Ry21f7wj6Jc9XIOnoCx1nUDADYRLJHHttfggf
BIn9etYa5gRfvF3u5CiQ9tBMxcXoVH36N/dxFN4Nkjsmzp2AFWYV2zFQk2Ch2E0ePEhOFPrsYIon
DNIpIuoHc++br8e2dKwZMMZPm0IP3043MKDsnkyhrRpqh2QniV+cUpGLqVVT3bJCwupjbONJgH33
7pfHGFMGuzsmIujhraa28WHG++D1me8nNc+NnR1v3ygA6MCYhZ7KoyZaPSIhw806N6/34vjCgMwu
7kTHIJF4YPd7je3Wyu3EYabjUPZaoy+U7ZMnsQRUGL/GG/J/eNAFX53hFiA7jSnHGtbrm7Em5Swb
HaqI+c0PgFK8POobG2VVCG5yDQLgKDy/hcnspbE/hBlVwtklPOiFtqwmzl4+qF12oPV7DDPlNi1b
MqOsvuc2BpFkFZ42H+e0GlchmZ42VIIGEVNEiGP1YBHQ14nXLOp5J3ABY8fekKJay0EfvxHqQ7XL
kF/c3dr47o88OAEAb1Jx/eE1XvM0MmTqQy7nDWsTwL4TSqwspD9ge3JvP14C9SYztoS3cb+SHweB
EFflR7i102FYs4BkZ3UhZaffKFyOEHyO04rm5hH8NLCVZuw0LmFe1anDZiDNX8yoSXB5QUkZI2qR
RyWd/V8swaRU0RRRBQMH21oVGfP+PxJMTVL/pi7/29f/Xl9JOjpfaqhfyJI/mq2k0YlIMYeynTHK
nwSYIsxutKB4oJBo/tFsaPyLD4mSiU7UGKuyf2Q2/AW/+mt5xU/A9WiC6JRkgJ9/Lq/6JhuGLNXI
dfA0gcCXyVeBb2jC3E0l9Q3IXWDqNes0OvhyVdyV95ouQExPZpGZdj2AHBGX5LUGyUFJjlqjs/oK
mr6dVw7ZRoG2j6bdVdurnCtPUtV5mY6/HHOcXbgtwon0mykCSH7EXwziohnqByvtgo7xSgSnSEQS
wsCWYowrf07+1IpeWp184fA2r4yV/WLFaPnuYE2Z4cF6RYfnBh5Iu+FIZojVxk46b7bP9WOdut03
NB+WWl3qMJg1GjJWbYZe/FYXzQ5oR0Q4ozVxH5tmBfRzVk6bN5Z9E67EHAFO5/bot3C+LyJ6dsK+
lS3DDuXfHIoJOTtWu6AWQJU52GF0TjFWIdP4FdWKFrBaKfEYzElim4fqmfQ2cBsTNqqjbWZUnqFt
K3qHT2oXty90pGxWW0ASPyO5nOmY1ztIu2dLuuMhyMIlDieUsfC8maVKij1G2D4dAMyIi1qmI462
RPCHbFSNHabmLIae7/Lq3lm839kaiVtWnehj1X1MOGN8SS/cy+wwmaWrcsG8m8RyZEpoI5nKdySa
2cYH3655kVvj8CNQ9X+0Z2EfraKdeq4u3EbzyoOUXrhBPFnYmPjXE/8XgkPAWBy2LCtRR7wxyYxq
TzlnUyRdukWhnhLhCVqmZpsMOxxxEa4ei9K9/gk/+OlMvo0Pecu+1e497nFPUu8YkZuOuXM5Z/QI
MrVuG/mnuqhs/QWXjyO8M68JsbjDuT+LnBjiFIHjT4hOaPrI1k11KdsNPq3S0z9hm1Ot3EbuDhmn
o14oiGYTA9DaigyDfEkWFVu/Fx08ypq1QlzTuIFXwWLTsSqgDkh6rVD2M205RkfGaHm3hYOCYuIV
VC+v+SK6xVWW4hRYQhO54rucv0fURskyI8npxwBU09stkRCtX9/8SHVR+SMZMUFBRPd1cvNCzktQ
B9iKHsMuWqLxSE4D+wljD4bhkZ5aYVHStphUXva93t0aqotppHilvmy/GvmgMN6EIceUULC17l2Q
jzkRqNI8ir4JsROGz11hvsGCEAq0k85IF0l+7tlPWOD6q1F62Xkza1QMF8sugT1ZHNJmKaODM/TP
atrWHo9Gw3Ncn7mDJclSTC9jYv+QCc3k5zl+nvnLcAvUYRYiU0qrwz1zesMV2iWVwCO5jrkhmOj5
RH6E3M0m8RU8Tdoe0HUyj9S3JamOxsG0gZ2I4jzSPtNyKXOgVsNZfp2j9BpBfrg7mLvyI4jyrjnw
xfw5MdaUbHpQ3Djgl1m0FD7u1AUvcSYvyZ5iFU6q+gZWr0e4r/VrITuqjNINpdaYBCZ7sz0vQJgl
1Zynt39HEW0zqYeYIM5ritYiuG3Hjaw5NRA26FDlEhILLeGgbISv+hOuAHzul3IBcn7Hg/f5kL3X
PN4bOnLIAv1bZ+uqDUyXrSw0PYTKJot5w0U6HTSnBpkka2gKq3k3v0XTsPKpN5RiMRQLkXJnhyaA
H/0erdFD3o9IgJE98lqW7FhAk+GA16cqQ4247+bmu0GIzmvB5Cdbwh2wKH7cJ6B8lFTQQbLWqWTW
3TOKjFZ16gqQuv2a852P1Se3LxYtRZg+UW8uRrKCyV0WkdxYr6Aj3N3YFZ+THa9DkAUi5G7HcHlk
WbjVdg2ETt6riM0A0u2yJQJQfuvv5ib5Bv75rpGEqLzOPGb6l+6YX3UAuAL6OjQ4f2IQA2TVJ3bn
TFZbyaMe5S/JspkL0xhkjBxUa4EdFq7Cq7yAhTNXXK7BvvE51mIWKZXIxXjJOPWvwLXswo7KMC20
Oin5eut8OrY8Y85oTZhatRk1s0xy3Y0rvVx/g7YVAobhye/mqp2HFKJ9kDg9/BWQ8Rv0JAG9YHCf
Y5t6bbL57TTsMCZD8zXte8AzSQ1L4nSg8LgvMf3YV6rLH6l3xzCfzEkecE2uT+vK9sxHyDUduScT
52qR20bToE+HetcJnkpCHIlES8VHSwQxBvnObVdR/Q+uMFtd6g2TMwsFFcmC5azyZrPL2PuoPxJi
DQYVb8WhWbycevEuzZjjI6eky3Zau7U1ujpppzn8aJZAsJasx6e5eyDIRKFAbi4yTadn6D/MAbnv
w97nI8Jq1F5C0X+RpEwxuUS8l+MGIBGI7yPYsT/O11US+JDOBxIcfMEbd6OOAfDmg+BNflWLbPUk
cLZ33+l5XxZ+Dr91f73j7qvHpbxEm3zaup0H/mA9WZvLfhYG6pJquXLU5UldEvWrbo216icX5pAS
z2jDHasdpWSAT2goSnSM3Sh0OLHtsYMNPR2ojLKSN8175Zw2I2gnXwyzpzvYY79hkj+LtmpSWPRj
yQo18qFxxoeKKc8UGuJcEl3ERQ6K2GHFrsqNlsZXdIyXbcCCOWXt2zia7qKxfQbwmmlVSPZxszfF
v7+Fe3M53hWu3s7Lu61gQS/iaT8j6sNn4b0opjqStMGrNtXmsaoPDKbP0Ve2al0GrJblk4u4ZAEy
sDO8O7zCVmFAprMH3IZSCkMHKs27Fe7RWdGjjo9COxv1ec8ZwaI2mQ0GEC5iP717PgeleBP9Gx2x
sHzEy+qxTNEiyui90Syzfmb1pvY2fZli4KPHOug+uEzKpDL6ZsdpQh/k5HWQ33ZSGjRP6MDbgrUS
YkUI2rJbJvQ3jQ35yuDdK56fd9aoK6M8PJ6LuzK7zV3XnmWBahfvjL09SolNelW/SXrqIHYjrTzS
hjo394dz1kZDgK5m8tkNi/445k+TQ+3PVDsJpDfIwWQ+XkRHxQA55+jR39rvfce1SJa8diCYIEt8
hV1SHiNjzRfPuxc+v9pb5oT0zdXqHpJkbzy8mAckezroGVir6AUXQiF1q3IUVQmIDEifELdUDTLl
kuZXbwmbF13heU12XbXqB8Fp66ABIqc/wLUD9Z6Ik2kuHMzs+hyNCWSxhVRNr9uu5fUi/xh3TNxp
7mrSf3OTNRIpgLqgOQHAQr7A/99kqSpmsT8Nsf/+9b81WSJgSL4trRFWun/7dH8bYvNfkCkIPFDh
t5h/GmKDrRDHzD1G6r9CC/5EtJjAXhFp2YyJ9qsD+yd6G+1vyMhfN12kD4ScAUbmLzY3tGD38CE1
6RQ5lrLSXcFmeY8sBo/YfXFfDF6dO3iQijdzr6wZJ4y8OqbXGcxpdsBAVG3MQPra8O8gJO8bkEoB
wyQv9AnGA1jGKQcajYmZhqz1bSxW8ROtNWYiKSOsBWFJ+9e5RteaRaAgiFfVwAy6nXxI6wJmKt50
hLPMKlNhgfJlQhEr22zL3Xz2WOvRQuMSHel2Jtno9ytmN5MgbghGQYPHBV7dhNOcS4HTMR5LE2j8
4VdHuD1FFMKTG+V95t1/eOvfnIRd9lqSPmshmnee8JG9VTWiIchmHSXaupm4teOnhl8yJkN2Ixy1
HhGBEShchTA7rBkYzW/pl5miIZ7e8SLnpfUIP3omTBlDZqBr3vOqtU76o5BFoDr9Rto/r7dpjzK3
Ad40Vc6Cl68hUiiPWf4wVhr5BHxyrttoLhp3WPNZODXW9fy/ehZiYDJVDEz0zEOU/6CJwyX6l7ep
ov/16397m0r/mkggnSRVUbVfGWK/g2f4L0OCRTKS7vlzdKr+tmtCEydiR0WnphI/ho31dzsqmjiV
2YWuMSrR/il6iXf433ZN400n9ISAdgPH7Ij+/oMqrhKeIhFZORNw0RGBoGxe0AqNXSskQZZHK2In
n7rsy4gCMNHTia3BtaWXh0N8pIO0yaPjFYLHGUES4jEfEwKCzpeFlrhE1WXVdmFXCPhBVc5Go6FH
2W9ru6f3mlW8S97Avk0Y3nJ8zOJV60F6XRrL+IJ71cvO5XmyRShPV34mzNBT+Ck26xmYi9EpdBH4
Uko50pR0K69ytaW5aD5HnSwrhcyZbJW9uJWXvKVu1O/J8a2z5Zl05fzzkdK6NBtW5U58WC8SROvp
bQH08YSCbPF09AWbNrWgCi9jRtGkjmAIcp8cnE9MSetnG86fXWQLj6XawGU9xyzgB/qMljaVgj15
wxr0tOolzWf6EW0x/LwPPQrW51rAv3kCZwjs8LsPutZV2WVszJ12jylQjaiZxhA4p8aV/dS1Ay+A
aWlNaRfuO0/aiusa35lXnzPr/bToFvHYlnvQFn8eK+UyYhmNT0TNlBMpRzdQU+rkyM52DOZ/kOSX
QwCRE8GIzfR9oYszhevbBNCbRe2gLiNqwS85vDDlJzK5Rh+M1c9Hd7Vm36NbBolMN0+bvkZHhbkS
C0/YFSO0t/4uR05vtp8eoi3k2sJXTkUYMUTpy8h5Vbaw5plnspu0Fw3oY+PFNjwbqkY6B/5VOy+E
gRJSNzdnPuF0t12mi/apyETkQCgrGAb9II9QpfeJRJl6c+UTemI4Lczh2O6jFk4nLvHmbvmhfBM5
3q0bUJXJvPrKvxKIWrMC/5Fds57kZebVi/hQx9g2Fg+UgQv8PiAyC9kRuc9YH6AP3PAG4Yj0TZ4h
RvQl834ymr0OwhfzswoiQhCBDJzQqKGdaAMkKBRUWeI+6MB6D1Ndn+I5wHsz+ajcUbp4BZrfr6W9
DI2WRLDwdKtpeDhuink1N1b6Bqm60NkqQjYQ8G8PIK47NNsBPsbWl9lr1Kn99OURPWjl+9okxAUf
cDMfqBMRdY5pXHjGpiUwpRNKDL7HkgKzwJ4kXRT3Pnv46GiYMPE8rceWmSEjS1bJq+q5QFF5NHE/
V9ZT8zRzSm403YHuR61loFA4T7xax41r1RNbXrBKEqUNbPElk3TeH2az1J9O3Wxq+IGFg99RB9zS
emoHx9AhqZCPdyesSYggUifmXhYLwqWfRPDCh+Iv+ZMtzSqLDgmkn9zmeUoK/3Yn8NvwwJ9aIWF0
GGD3jOEAOPXo4HBtgbcs7LZRbZyVCHjQgaAvGUVz4yNvTRbm16BYw7u8GzmuiBHt5r+8AiVpcoys
UHVgL/+pAjX/erRRxv3l63872qAKcmIys9ckeRRLcEj9XoEqnE6cevDRIBX+edDPgUbA9Hgojl/G
WfubjGJM2yTdC8XHCFTji/5BAarLf1NR/LrlYGxkUp5NsoH/fLKlupTqZdfRNipvJYMEvC5XtZ5N
8u8eatXycZURNSEmyudZzmFwD6TmIO9eLK/emftAHK3j5USkvZ0/pFM80QitxGtAlL28ac2g34rT
+9x0URRungGjfeyaz/mO98qnQj/Homqlc/G5PGdc5Pj2RHqSFjF64jZPDJ/aLL9/mhL743Itf9e2
9s24foZ6gZyp3CpPErNV0wJTK7xNpmBhpmgT/dDRpqatusNNWDRREH0z7UNCzNeRhZ27Ty4Pj3ze
tNuIhA7Cr/VNSIMrQjb70AAcpk/wpbgA848oRr6UCKmPcIDzvuw31bLqt7fXIjvBCauZ5iIX34oi
59F+DBcoRXRdw2rCWc6u3So3GebQYYynsF9M3BjvxbcgTv2S4R1xUcdkDXeB4TVztrlEE6kzqy7B
whU038GQC24CAvypktmFyj70WE9ExUnGmZetFFKc89Mz+9Dyn3txjl5wWhnlZUkJ4XijPgO9DqoL
82eD4EgaXk5aAHUV3AMHjpZGnawGkBr0yo2tqgevEFQJfK0IgfDkhkBiMo4/3oY30HB4W3gVu/Hg
6enIDHZFA8Fnz+WeeEHnme9RnXEumH7F+hkZWNbUy5QZK7qvchYWi5CHQE9JduTaqIC3vXFbsDRn
2+Yb1Pi4bnl9y7KX1ftB9YvbdzLC5+wCHsIVNUWTrl4lOh1GCSXmMVc/NX79UZzDGyM/9jJF1U3D
/qpnn9ljlTwupo7jtSfzk+Mfdx4RROGZ2UD7xmM2LoWRhsZ0OFAuf8o3vJnlqptyyUd4x7WxnMUg
jkVXPYrWT+Tg2sFStXwsmz1gvjr0JqXDRMBA5aMgCk2fht1B0Y8PRGNWPXNeV9FmoeSpvAh1V6l8
FLi8ToWVkVjl4LSi9QxHSAB1z8CPKj2u4uvsE1OlPJ18Sbu0I5+CJdYyizsrOqoAKwCcA2wH8IAd
Qx3/JFajE0aTPQSN8vMxR5by1XGwQupnDm6Lv4zGvEbECS8WG7uxwonTehImqChAztDiOzKdR5D6
k/fydOO9YtCmoR5Ol+B6doTOgfRoSYsvvDSatYgHpKPIXSIEFkYCjiVXXYVM9poVhu9II8MZn6aj
xlAQz/Eq2zSstK37tOkcfc3CwZXm+JC+9bke9Hv08bPJdwkf2R8WkCQukTjDB0LH2UcbIzpXZMwF
Am9pFAUf/BsljIh3M9kpntnCMzi0FIgPbMEM6fGNJq3/UAkDAeo9rFgioQKXOI0hmgzlG4KKKgaX
8dRxihnTx/DEIpzM23m0JSjnKBaLwo9QV6OpZVcf1Pm6vc9Gm+y2n6G68NGkzzTrFNupzfvwpe2Q
+M4adAcNzkFAR3g+xc9ahai8S/LZUH2lvF8zHepMe5RiMHEop7qc4WNi+o02VhY5WAuvOUE2YJ4l
z1tfC9Tja5rkm5ac8u/cA6pc7O+91VbAv215njsoUvxkZ/qybDXTW1Btui/x8LRv+M4oBt5YCPUz
8cwTH0jkWBVrMbjjpGeJcP+OvdtHeRxFqUuWU2yKlrPi/bnjF5jFCEmlMMs3L6db3C/imbDiD2OP
koWhLH9SS3f6sTVWL5TrQg9G3GmcUzEdbdbYimGzPo7dc96Z3p2BOsPxcUSueUIagCJkKAFiglWV
l3skPnhc9bLX7Na52Y19iDp94SW8eeaBzc4EwbCJM7G0c+eCT2TR4Q/Hv9pAS79ZBr8UW3Yo2bdV
5b6IPxDPtbhA2CuMhG3ClZoT17xwyNi3rdXnR5GtM5EG6zE7RkjwX/uRZ7u/MbJrfiSEdNFOSjBX
NE6Fa7pzH35ROPmpErfNKH6HleGG/U4SKK0mpDlrTWMbd7bCGe/xlxl79XPzop5kzYAu5vUR9TrZ
xEGLF1sm/iGQ8cAYBHPgxB83q3HFCm0j478xHzcvbo+x7vS6Tz0YlngFAVOoGDvw4gw0Nfp7FjUM
2L1G3D5AVOMS/GRO8VVDpciE7wKnlEjwsB+JY+o1hlHp+Jig24dB9vxvDhsbi5fJ2OTrdPscKf9h
cKj/X2Xbn7/+D2WbSIQqKlZ1pAv+kf0n/otRJYoItLH/G0Pz20CCuaHOJALxq6go8l9IuBNupgQ8
mpzCiYxy4x+UbZJoctf+rH7lrnMjJFFhZko9+Bf236McqmeS6CgnwhOb9OqtEBq3LkyEdGiyeJOV
FCel8ww9ObLxgy2rZTjlEo4d10IZ99ZrhAXb1exBR8DoEVvPfAwVxdXHiHFyX1UhB/k4VYB9tNHP
WmY1xIHQ/R4ckjewnnHGhpy1KfwEaWVkn0J/bbuvp3nQhB+1OOuNX/w4SCnjVY8XOQvwr+UDe3aG
ilo21YfvPN73jENiqk4AKtgZ0J5X95XGm7bBCdU0qw40ddd9K4CqUzA+w2trDwCsVXZRsWRSMK4m
oxmCe5J/Dtl1bDg1GvUGfJKMVkBI3E7fispnylYgH71BblfOFAqT+q3Pm2Vr8L7G9I75FcWH05NQ
GDIUiXpGsJQ4QLNaTQMv40Wja1sgWsASzpn6FsusluoppZqYBrqUv4m88QmRQILHDoGtLQ4BRfLm
QO/lx7zGksEGuB4cs31/RD9JNH2diDiVaitZVusQxxcySggSD1uPWeOJWGy+VGJOWN9dqDQiJrPn
FnYYIkN0dxbeIJAquAYgzuPmeY85QvOgY4cBXdR6HeXj/b3emWdGTniXEEaUhLFAZHzLdzzb6/q7
+jY6G4oGK6p4At0WDpU0VxfJOz9UYIoye66BwxoR1bZ0s5oVV5zaYgatK6gIMLN4Xe5UF3Fw4U3o
TAXGfTs3FUCSXNmY+xRj2jdIHme1uGb080SnN37XeqcH8rc5b1b399dFvshvzQX7Xn2JL9XP82ws
q7c4XbJWGfn29+vAJAATo6HbFQaxdasHSY1SD3FwwKsC/mHMcvx1RxTsIoiRsR9O3BAIunOvlu25
PdcPD0lKkQSTlOyiRcuZItopaAu2QYmLE60H2l+dqpNC5BB9eW5JuotHv/rUcLldE+4Y6WgM1ssp
WCMOOXHXkj2kEAGJiIEe3sCglgx78XVJJorzMJjXqERbVHDdXmx1Scqz1HSRm1RtLeSn5m76Uvbx
6mQnU13tLUU3YCCkCYx0LGtVN03UDQbfudLEfpaLol1BFMh4IpRNwfpO31HFJtEWMa78Hg0eWIlX
uc5r2CanUN3hg5EAsdTFgalQS0NTx37zbrD0j6iEAcwUWpCUexMcY3K+35mqjeLRR+fUtfu6HdMG
KO8pDNfsynfSKzDbWaaiH1rICLGIli8nBPQ0V+6k8CycG+sHJjylo4qW2T9XglmSU8z88vaOAipD
whoQ54tDVGR4LmODij+kMbrgMzxQuHbtVqsq597hDVEtzWKmX74IsSBNl1iQzm+T6d1cVXUF8Myn
YbtT2QHuYWl2FG/BI9/iO2FgR8o63BKQxYbh5j01st9TcVFJAYs5v1ZjhhWFwmdifDypHPi5JlOW
JXnC3HLsjs/SfbK8JH6wPYtvNLEm76I4SHeF5tXCPtW8iAIR8bJpQ91HkMv1SfMKw7mTZTog1AbE
Y1FqloZV/crmyrexe+cFsIJoSXX9nKNRib/V3SN4vUs7ecNrm026sdE2JYIiSn6yg6jud8qK/2U1
286krbRV+PX8mVz7H10hSiNU/EmnOxX+pEZ3ZOJUHolbVpQCU3bYzREy8M1wEl4CKGPHKyuckRSO
cmKUs4ccTcmPXUfJDc4o/+YiLDc3BHaaZ5QufHIih5k3XeXWvyMpBv2hzOPwYArfTYoslJXMB7Q8
ouPVEWYRhQxtZw/lFHUUlQ+mT9oG2UXM5e1GNdsfBEqUApfU4tfS/HlpFviSgJOi2+JF+0DPQT+m
4hbmqmZrVxqoJ+i7FiqXjbhJY46Lg4OSCw1fNoNZnvH70oG71oGenxvOkzr4H+7Oa7mRK826r/LH
XP+pSG8mYm6QDt4QJADyJoM2vUNa4OlnZUmaMuroDt2qS9FSlcQqEkSe85m91yYqJqEHFTb0miQz
5kwwY/u6ZeJ2U22GbwHSrw8hPDTtvPwAR8T2WfpsP4PV8CiiMIBjimyc96U0q99hsIHbuX8xyOOP
ZTFmhq78Ll7QgfAcPKT7u3tbY4djGMrnGu6jBxrdeI8pafwKQPfNeCDTcFvo3pjhm4B44hh3+/qQ
XvqX4jDWsykL5ZMKvN9US7hIymv6zKfEpxZK2xZtwfN1qa/KY33ETtZv2kPFSQpn5KnfJHBnJugZ
0umYM53jScKJbSvyN8sWGOsOXYPH4ZzaRK002UZObLndJpvf7VslcKLE5yPlnMDtWcE5nTupsh4J
2zGadcUOHspDfCgY8eaxb8W4SBfsNQC5zBrEgRbH2KJmupjyePLC6FjV1F2Nob71iy/jkO36ANP7
TJN3IlZ01Z0NmIN1uhwzeI2wluehb4YP1gtHaIppWnKKr2sa7fMavL7spERGDuL+dveIPSsMOGdc
9/G4GaNtXz+nyFlS/BQaEggZrWQ2lo4+4kaTWxfg38ZgjYfoD7vAjtaK/6AVdn33WSdOZj6b+vqG
pOM5lFY9JBmFQcbGJCQopWC/ADqG20/GHsOboo/psPVFi9CoeFORPhkuf1Ck+XTQjGIeZCJ/Ce5J
gBra4WGKAMIaemB4ekebRiTZjs7pNG0eLvVjvr8+xMlsABvmFAeT6/yRN6IYzIKVPjf0WfxcPyr2
6Jq7+1J4uZb7voTJxxYVBxLKRM/aTAwsnI3UI56ypKJyKyBn+UKFke6iTMtO9Cx0vJn8TF8b3DA+
hNjhAtz2W9S2smqTQHrN8dE+DEx/9GOwqqOVSio9z0nEyjfE2HzBLGsKS314oePRm20LostqsNGy
MYXmVnIDIPZrVE9J/BR+57jGbpRlNlrR9nqJibDf0JzI65pjqyI/ULmyFjUGuPN+z4gqWFimy2xe
pAXHsl4TG1dup25ZqT4F2lKEN1fRrXuvo4nX+kez9+6uphxEsEuN19zPdf7CE0xF2c5va34uSbtM
nnCF+Ezr52mPTYtL3tbnpGgajvpcX+FQZPErOvmjQIqRY/h4M/LHaluv1etFjXd3EJ8MxriCmVV0
W6ufq1tM/sxSaD7xxEqeKT112AtDVK2oPl0UaRXt14PlAHyYpj/GXltQRpyV54TAM9KUutJpB84V
agI77j2ZDhK/M/ZbwkBZMQzQrKYsI/5K31h4gMDw61X5dm8dpG49Fu9k0rwphEZR6fB+VjcDtV/n
CY8pQ5/ppwRNM755UD5Y2jGWeQt3hR9VRLsscWAULFSoGME/3nnGgVbSAEcMC2qfGlXl/wm+0Jec
7f/sNTXJQNBSRBG/o0jP928k+xqS+b+uqX/5+D+bQhJIGcij18d4aP48y5d+k8CzWLgRWUbTF/6E
bkHdAT2OWFDJnDLhv8/yzd8UWRfRfiiSLP7dBGp0Lb82hWzYJdHUWTjIGBZ0nAM/rqnz3ghMWcES
md8E3iWJSidjTb7H2AJ4pYoUjVjh4AQoVmdHgK7YOWFtAv06WZ6bY01+L9IlJvXcXpKbB8wP24nG
fn0xtCUh8zlxVkj2BUfIyKfY6+nWDD81/MOSuI36vlpcMRZGwZ35dkk+IkUX6XFXsgfD+GQom4xM
91vCUcUuzWCNZWW9W7X7gJIg2cLp0+DSM2O25GdkjWGDg1hyysatjKXJ8q9LEBeyMYtI0mBOmtrv
MqveIHZJEYYjnN98GqKa+Zm07fVFIWNYtqngFL5gtMgPZsra7vFOMOTduyWbMDqaw2MoPHSUimjC
REzTUwwnq0cwru9WvUzeAxz7bCNDyl3bqiBPYGPo0VAqoR+w/bizW9YJHZW21+BRpm82sUrqs9aE
C/eeExvIuHCvpsQ97EeGePVndH0UIYfm7duAq1Q6Cd2yiLZ1vcrji8b5nirPYov+nnyVCKhdXht2
oc2ramEmPgWw8MJd0JvFu4pw/54frvyUKQBxGkw9tcpDD1gD+FNPwODkZh5cKBkYoE1YK3NVHbKD
/EbQ2+0cYdavNgS/HVOSluR5Sx/ab/QVVnbzXGpz860dgfa4Wjp50kXQOSnoNRCrFDOMNftPfGSE
ebO9hQLAAr33SWnCVnZbwPZbM2LcJvPr9rbOP/Cqs9C4sIXfUwk+Ysvamu/qheoqt9NH+Hn8Pdw3
a3Oqwx4gl66VZbxvX8cTnn9u1vH1xvfrFM3zffqR7hMiwk/8CpJ4CJWYrXJ7un25Lh6Zj64IB5zB
SUTAPH1dkVv5fLXkUTIunIfH5MlaBA8B9L0dSwags3vrOXuKj7cVKu/5dZMckmVBbmWxpDufU5vN
GWPOxfVArCP4D8yQ3FfLepFt88f8kdpVxzDZ8cvDWmL6iSIY191kq59iHiv/9k0IjcGSER+YuHIu
4GE5Vk/oMW5MbMGq8B1IltFyev2LZbGs+BMZB8Mf073bmkttH39gsPetJbJzAUziKXvAjsnX2G97
X10ly3QXHapPDHNIrlVGmPDksmXpsUtfkofkJcgqJ5gZc9elwX4fdGBJ4zhOq2t+S9ZMEEuZMFOo
Y5qrF+VjsZ2KjAeeTO3r5uAGQSJdPSTzbj/65qrZUfmDBBB0gGpehMpKt/Vz/zlBDnhLzavPAUU6
L/XO2BvPxjNlaPKUPTVvwdbad+fhrXgqeL0nBq44p8BNnYxF9FkH9cmm4gUfgwwwQeXH6A9wjKH1
uJJLoA1VeLmwMPXV696dSiXSK5ECE0C41ncCbGnz29OxETYkUXr4/QB2LMJHegfEaBgg/HBv+e3E
TphYbdNrKPjNQliGz+02WvXb2wL+6ZPylPPSjZvry/ikn68+g/PjVF5cn2iFeKmXfIX+pGyA2W23
qYtAIAEjteNbyd+rp4zPh4EbNjzOIhMcPN8QdVXuUK1SsJAGulT4YtgzbqO58dWtk4fwQwZcNIEb
lNxhih3v62oXTGpZN6Gf2ON15TO1lgXkT4NvIdTNrc7DE+4LfI6Gr/BSTJL1IyX5abjox+IrnPpC
e9IH330DiBUjqEW1KlYqmOszzhEViq7m0tU54QJSpmdsOoSps05yIrjYMxP6z0I7FHT7e+ifCqcs
7bsGBCmmghoOxlZ8jvOCbClh+pg0eSgxTIPKuRHzeZuplOivgbpWBQ5WSJkzWX5i8KWTZXiQdhOI
BPdYuBAB7CFt4VtgHS3DuX7p79TocebJcCNoE2XB6xpXeJU/EFf3S9EzETrk+Y4lHIUg8vpqlTBW
/0ryGULl8FIe9RUgRYo6nc2T7Jpk1D5cRy9KHLl0GaHDUTxXSNS5dWKHCR3jNvIVNdGT9tmTvlKL
TfZCcxUdWunCFoZCvjsWLzRQ+Q3svEP0I1UdntfkyXjuzvGOWcqc6R/KIRRWdCNR5uGZ4qBnihmf
EGq1F47x+wexWTxfN57A67ZbsCMCq4MLk5RHQOVk2Gqv3cf0PpfgWEw/Bse1/ASZN6MQcKECXmbR
eLBKtmUZa9Nc20Fn491WEgUZy3vtygve0fOx1vgnx2QQTEflRYGFcGPKy/i3BZ/Of/2Xgu/Xj/+z
4GPUj9CXqk5BnMtsn1ryu3gDqaI5/YmIEo0fPJrmb6wiZBnNx++Sjj91G+ZvhoiVEkofAhMG9n8r
C0+ePumfFwDTV23yScmsQETKx59rPWlQxGY0G7JfybJI7soqxEYM70tLU54KDUnflYjzIfvM+toX
MwawrCwHEsRNYq0EOkUJ2haJj7YlSWshPIWBdOlCcAd4AWqZdS9vMoF/fSf2tcFBfXuTrlxKkerp
nbYztXKVkQyQXMkX6CIMBCA2ooNM6FescU4FgMdr1qTXlax1rnnd923nV+zo0pY8vr6xb5K6CLSX
TFR5TD0jCtPJxga0QwkCQcOHSTxRfj2FYrJBhf82psNWbDYl9JlrdIlCaW51z2ED51nO14PMU5Uk
m6TBbtIr2zZDWaUBLL/BAR+4rrIO7A7LW0XnSrpD2WIEWxeFU6TMgY2vETEERPolu4njWMh8ctjZ
NXh+o47w0UBmxoRQv84zQ7sIqrpPFH2RlxmRlnXyKCjD+jZCJk1PbV755fAmNNeloNVeyEwgJsyy
wZwqVsqj2KXzPD/JugW05xQZ0ioWhPN1RPd3XQiyiphPe46BZpnV8KEYVL/W4CdFs1DumntjfYpu
lROUpaIFYxvNYFxM2/PUCzpymDva1SqeDw2c40T0Nc10ehMlnwLMVc3m/ZV3QYvvvvoM8OZZFexb
pXJk9Y5AzMIMciNEAlqKZHhBgCu/FKGIYm6LS9TPTLKE4e6KZCQ3IMAKWQUTb17iXJxXEjUYMdwB
G5NMMG1Fu3maQJQ5xeBE/6kWSdsuyfKRpIFDsreNtHLUqj93uvCQ34F5m+Gui1pH7a2lhKkzu65D
GfnIlLLLq19prhDJjxpf7hVW3r3QtlLwcVUTJ7UgzLHqMWJUESFrhq7FdZZrboTLM8L4EoMgSmkJ
zCohJHijyTcnx7mq6c9S+dV32Ypgo0VGTJQUx64SXlj6bQp53jelZ0bUW1eR7gJolEi7PWAo0+vw
owrWYYBugIzoIWUyStMijpYnEceOuYShGKHv9T5JBD9g8SCFqt8zFuVr8yWI1XhJtirKcrMTSNYO
L+LwKsjFtuTqbO/Bo6nvrqxkRpFBx31AlYvHT2s9MDu85MJyFCEhhMExMeKTohFi3uxEUiuvd7Ic
eAeFKYNBHL86C3szRfJZVse6wkGWqp6Un5UK6WjB8JIEqH/wcID8N/TiqoKSG8Xb1CH/m+EAm9pf
74q/fvz3u0LklJ7aeQN3Pnq+H+8KpOtIC2VJVlGs/zgcsLgVVFMXdfOPYNXvwwHrN53dM8YVfk8D
zZ/1d1bGsvRXpR9fOrMB1ITo/FSNa/LH4YDSakp/N++Ep+YfVwMnF7LzcDNU77HFhgXGqzacK2gz
UtY56gRtRGUe39i0lKKbILeAF504bH+y2k+XiFY3C6TbA+5Ei/Una53iVZDewn7HXnEs/cLMaZMR
2Ir44SweDECU615fCgr09Zn8qtfpPmg5aEBcgm66LcPtzWX0OpfO8FcJUzE6Bv2K6BfJLlaxUuNh
DmaVU4DLjikER/lVBICsLizyY1oJl8yNbRD1V0ND3KC8sDDTtsUTTPxIXBU3PHiJqM4rIm1OsMxi
Jn1x/XwXN2KYOXc0h329H6/7jLhwZMTM4ZuKZmTKI7n51+Wg+QMhTmNCLAmkmpJIIRLf8dVzGJbe
HbHXXr8tLsEZft1ETqMYpWUe7VSaiUDDvdzhPvTvJKkjMqtnAjFucPgRfvX1uikXKuPBSFWggXoU
pTfYoaZxhFeNFKSJC2bo0N3GdQRJrlL3VvImycdMmE/3PWKaN/JglHJznV0FoohgKKL5Kry+fDLC
D9hZU0KfbUGyBe6OJFnvt83V7whfAvkGUR5cu+INwAZETpvkoPRHxNI98vbi+lKk73UJt6pYKl9t
ncBgHPhTDCczCAWpksXVRIepnikonBuEInp2BjX4+CHNIyXqbJm13ZqdQ4cW8qHV14yU1fgxRhVo
MXruHoXFP/sgsjgwFB5xAt7+w5SSg4ip4c+eN9QfP3/8HweRYf1mWcS0AZimYJU54b6XrNSJyI1V
zCx/FKfflSuoU3RJZIg5RYv/OKOcjiHEyARM4s3728eQ9Ze6lRN0iuoE3UZsK0lxPx9Dahb1YZ33
+HgPNSZXyBsnNtS3JbnF3NTYFI7I/pf51EWRyLip73PFus9lg3IuotXqFRtRKBv6HOjveyjOpYt5
EJf6QT5AjsfNoj8Fr+Tm4jawg7yboFOYk4MFbdTWfBa24yp/ur+1x8LZsXf2WNjOWBPbs3eM2fbd
B+u1HPaVy4Lmtg+8yRTNMBP95ZnVD71X+gYjeSadOLftFk5pOi8BSHZPoo7jmPZSWVQin96VDFiD
CVMHFFN/0PblW35O37THfCU+jLDwh6XsBxuULxFojcBv1xLe3UX5IK3vi3QFYdf8TEJHWkMPcTQv
2Qs7gZAjm6/Tn/KitB07F0/0W4+KhZKDUkMB2W+s73tpX8+FtbntVtYi86Ml8wvEf+NNhXBS3D6U
eYgkRJox8yxGJkmYs/u3EBUt/rsAZzcIMrzQpf02bcGaY5zFaw2TSjMnIvuqHBDMqhd2uSxsKxS1
gt+/5h9MQacFLH35ll2oP25LT9HtfJceTfPQjo9luWC6NjEETGaWNtGdDBEJBEpnTBfLHaGSgl0f
KbDyd/zkpz6n0Paqq628siUVlvze4TPzKIBblLwsBlFoppC24kXeIFOdhWiI+PzIJWDslm+YQLNd
hmnvlu/9lPdST3AqGfqBQ44R5yPDTPamQ2qLyIUEYAAh0aIwyHCQANxgn1V7XWur08waOY42ux5E
zNRnplKMSVkXXl8QC/OmKJmeVv9oz8T0ICOoAhNpTnHy/6GUIu32X5xgP338DycYbCOgjtY3lNEP
nolvhxvtLomYnB3fcib/zw7IQcU5JcOlnDhM36qsP3vv6V+JuHanhvn32uxvqO+0f1VJWaKiIb7T
dY3hwM9HWGrd5TRMqnThIakQtAcGY8E6DSYZnVf3c3Qj7v0WoDEh+pupmasn/jhXjXWKREuySbfS
hJWWHUxpBcM5iGDyECCpJiiQV4YYwslexFrliun1nCTg3FiSoKFFp5ZVO1Neolab0t2B6XQQCqcw
r2WB8S7ZEy+2kgLN+YdfqlxtpJRy0Yn/UQ+q8p39y6X688f/8JaUdJZqBDCo0/AGztf3a5VHQCaq
9P8GOz+8JXHcsIhkKCUi0jR5BL6/JTGuYmgVFYZLus6n8jfeksZfoqB/uVV/2fyhLhfMRsBHHtax
oxo3v4m+BpKSRJhTIrWzpIbTBYqeCWWNURbnqEeAGFUcZd2dgzAdSo6/gRAFoYnei0z4SpKejf1V
PqYBTLjbNQM4pVysm0UUKMHvs2sYPbdWitGzslZa0A5fVXOPvrJenUcThkoXd9dgPMtBvimClWJA
DE7AHKlZsWki7HqK14b3Y1Uh4tKVEX2lsjBl/ARcAle46hywgnJUFDRaveV1WfAqF+raCFT00839
FPYAcVTjs1duqGG0lUCThRo6uwhRqzqK+Caz5Yv19ybQ3RJaEjpCCVKsuI4T6fcH5H387/Cz3JfZ
LSyL/1d0+b6Mi7b5n//im83z/vuvLz7+57/wBU8vPrNAwm9lTfw2Jfyxs+rkSBmG6439IgAvc5CX
Fd6IJsWKSP4u8k5PFo5FgUN/yoyr0Ado3rUnN3O841GE33IjycKol9ptmAjo4dKkHYljLAeYTe76
6KVSPL9rLFmDfDUWGXWSNBfG8TUeoIqSPzumbEZvermou89cPNZcUlH0mgjPt6t2uefGQS6rfSut
u3u10a76vFaqN0EwHMUgelJTT/UgHqSkf0iKyOkHktqSNpthQfOb8oqggX1wfx9WKnTX0uxtqyCu
9B7CNWuXV5ol88ZgIxz3Xc+CJr7bGSEHIzoFTcDoXzKCUbNF36OIay0yQGpHQKcWWfpe7nRtkzV3
QmIraUgOlTDskjzwxhyWSzuWpHAWfjD2i6LWNkbUngmotht61UhjxhZGpE9Gx4ZRlIU9uWdlWpaN
p8IfyOt40WjKMhTIdkDpJlC1TF1dyXumZ1UmmCY2V5xNhsQWXGPWWbXBukiJL6CPatt2bemhI1fF
Fkv6RU6xH4SDM2hJgrai+8iKHuWp/HAVUTqR5DKvBo3KBl2emj10St85Znn9aCE43QyJx4R37D1h
2lkUX73Se2ZzKkN9ZnKA61JFlAaoEtSY+oi2j3zNKwI9FvRlhBVFhnIS0bRNv+WAlaVhuXzPpYdx
GB+6ioVfvA91fa7etN0NNWdqwF5tp8r5tYZZQwj6TBS4bCpxNRrjRYJMMhioSRrBHxSgZXSWVwVn
qDSKTt+Jrd0LwPlStlRWS89mkfHRHFEVHgt9snAJ2XqoJKe+ix//6BsGGiQh1/wP2cZkp/y386PJ
N/DLDfPrx/9ww2jMfr/7Ov+8YKaahwkQ7ZKiTXOgH3Hb35ozfhkjwC/rhqnkUfF1Gt+aNuqev3O/
yP/Cb2DyiWNfVWRWGAAZfq559CbUs9bKyAV6N0lW1WhixkW3bbbBV206sKTJARvDFXG8TEdxi4Ub
QBuRhFwJrAEyUXqOQZ3V6MCWFTGlPWpt1bu/W0jpLzcMhrikZyI62+XosIu0I9sAYzI6PT9UXzsi
1iZKVn25jTOwdzotDZgjpI+Kl/ZOSKAtP11FF+ab5W0fz+sZFAG7feSgXRgXdBjZXvGEiTl8YOru
Ak7eACVwiP2ZV4vFbD9ba/76zN4Y7/0kU8WEFKr2MwNmR/TuX4zNYQwj1565+aJxMBKki2twHoER
Xtx+WTssXN1i/m7Y0VnFXwfpK/DOqFWAMulHbr1iC+5k5hIrOtGYJsjwnr/aGSQwwu5+DwBjfUqU
yTs8b9xS0NLyVXFJ1pLArHlmgeotHcFb6c0sPisndK3vzXu3a2f7+2frVy/ET7PFdaQlCSWzItnI
PlzbtS2SX2dOGjGyHBAehMd0V/ncDrMngGABMDvJRmeICiBedO/apnbEHT8WSMkW6YYg1acIj2L4
UhNaONrBUXWqeW5P9W3zctvyfeWfxnnsB2ySB8/wwS8NO3ySr5PwxM73MtD/9XAY2A8fyHfT6FGl
PXQ39raSy+wvMd1QRt/Hdganllf56S4/tpveJ+GltREeNUsyBDi+FKKOmQ9oxLZI3j/79JGoMKZ1
pTktPP/T6UOl8uvp88vH/3D6TEeMSpv0Jw3pj/r2W8vFllOlJVMYAk1L0B/GRiZrEbRmmqTTynHa
fa9vGSeZ6N3wZVErMFH6G/WtZIj/oshSJJUhFYcajq/p5P2xyBJodQwzsqZQRUK98hPRf8IRpFbn
Ro9MFE458GREt4PTfd0kH6dIvIVSWvhFsJPpl0CNKqCRkkOxMH11KetYMnKnORFXtpOZ3cAyuVSR
O0avDcjR9HYnrVdcV4IFnHIulTsBaoa8HudZOSe+lkzliZ4EAmSKs/UZwaAan/QmaGqALe2UQ3Kq
vkDQoe5CCLsU3zWE/fKOiQJmbdT+0Rd60W28ua7Cp+ot3ah7+fn2jC0A5/qWau565lf9EXYcRt0C
ntKuqlziVpk8HDDtpIDd7O4dECejs/fkVbrOeESNQ0FKwQtK25vgia3fWVgvURyQqmr3w8v9MOyl
rUwsrsBWlSmaOB/RXxnWU6wcasiRwrlaC0djJyPBarb9Hb7dwG53hJBR7TBtpStQ3oNvrOp4qZtA
aZyhXkzATYKN1WaH+FpIDtYVUjiEmj59re4fsnbsNo9idMliVz/hoAiijYyxxZxn+yr38BOvVJBy
nhA+Id+zOCdunFwce0y4VP/uvUS2PM5paq1zmPnlsnBkdxqKKdwOklct1OV1fcW3tJOXd28C8RIZ
4N0d1UaaxF7yZOh+u6u81JXmMM939zPJb6wEMU9FdnxbCs1q8NMHTE3lK86ycY3xIV4Vz4TEo1TJ
7ShCtkcIwSzf3r5SPHAaDZRtIAyLXxKOfwFHeVQfZGDhDM+gwi5Dy1UmKOiA79ubNIIALm3lIz2L
uJPX8YooKBiB8UZD2TLHNo3zGse4Yj7Gn4Xmm0h69/lGP2MmCCArdztjXFuKb0pnSXzMk0l7zuLi
djHQsLNTCZ/kfbgR99KDBGNgLy/kx/EBMv/67ku+tknXyqGQmLMC+WPjsLcmffNZ5HYxcI4hFGB1
eeucR+WMdQxusOox4JfvGyo9MuF4yvhNgmXcrgXBg1NQLDISqRC6RSIgHCc8ax0LCbuRyFlCaGdB
DCKLwUHQ7DDb2xL5krJ6sGYVkbREUbNplkiHsNsX4q9nGNKhHOWzU+817uDePZMx6HBq8YpcsAoQ
JIvSjDxA2c3n0fvtpXCm/ADAY+Be2PLgrpozHZxJvRulk5kFx0PZbYdVx4W2K5aIrZDYwKeGs1TY
5T58puBPjxIUW+3DGJblKuaBGrmDQvBj7RYILKRHYpS3KEQx+oX+C9afO/znCrfvobHN0b5tmgOv
u1lPfsnhAZx0c2iP2I6al/ZI/7a+QnqtZrvbi/y0i5kc7jpfhHjw9Fg+ET4urPhOo+aZrBN3mKvH
8RyXuMuzwFEJC0Ux/nBd9LHbPgqX5qT7zZd4QISQor+DAM9cCCAr6+vWp1Qqro55MKC/LRQe8sWm
QU8aucOX8q4eoMOZDEdnhWIPxD0T6r1s7HT+SKOFSdCkxpjiEF5z50l/FCLsb9m2VDyECzXBdKmM
hu26uUdEjNOYoeEjeKA/tyzIbHPGO14hk34yvuxeJNZo+Ww83p7yQz4eS+0NeyFpIMMsF7NlD7un
Kys76iN1dhvInOC9DTn8eoce0fT4KgDsDKfU8u93xvTwlJiY1ybtCVVUtYKua7jZJUkcQVwxljDL
RbRtzMWz2lyGWdPY2We4ExaCE++SpXy+fsa77AmBPKdRTFQY8rQz3gPhGVkJ017mDQA7ZJtxx5SJ
0CCAe8sRVFFZIeF9mB6LfoGJhmUeGn/NPDW8mwN3mAeEWvBuXUWdE3dbtVnxToPdq4RzWjH75g2o
JMEUs957fr05T/OnLbzN5y3MKYpF+HYTkPNZC1ZBNyesDVBewLFEb1wfzWwFVRKPiRSsEFdbxmM5
HDTlZSAP/raWez5v0732IUlq+bBpxTf1agICwIQDIQGfCUJVT1e3ubFuUZ08aGjRvto5ehtgEO2M
R/J+SvmWrUsm/ywgR0K/J6xEkm1adW0uC3yqxGbzFENnnTimlStxZgye4gMj9DUfrbgBBeG+HPCn
JCflEJ2iU7y2nsQdx8u2ewbpivkmnIV+dC5WCmHgFILr68rYKgo+fKJYijdtKy+yIzErTETfGgCB
XsOnLTkiuPQAa2V9IhKF+DPspdDBC5vMAU+bCcfWGT0BXAA6UbDE3dtUsrKG4JuS2KfS5eGf9V6S
eXcSHHlae2fzUhPktoYy3mJ0vk3kc2CepqstytUHqpnNsJR2LZ1GtibXC5uKQf26Vu5QB1hWyznW
qzp5Dvlnsd8hq5sB55mJeWdhZ73Bt+6cwqvthqg78uHmhlculbnClQIFd5c/cagAzwhnhnFoyLwv
FgO5wOAM1jkY5eQBkbB/Tl6FjXKAUOa/Twl65YF3AoOJ4CJ7KjxT2vyC+sTCneopc8G13Ixda+SL
MJydZuZdXlZBugjKCQjZQJzZxltx2pkvDcCQwzJ9Eh4m16U0n17i2n6bAlZCvFyik1xU997a/EbT
edT48ZJ9GODhdELS8nRro2tOspXr2oJLdqm0g9S/ietIZIEuDq4FqF9tyVXWFtK+PGNmOZPZvWne
jGcU1Xthgf412D2v7yShz9tVPMwxFnDIKef6KX4yFyxZPHZ2k0o1Q9VONj2S8BRBbrYVvXxhHRSA
Ewv5ggcveB/d1kVm7wBTm1dzw34X6bOwACtfaoVytY3vbqGorqUtUY8VHr6lSLO79h01E8Fv3SsC
fisKVxVcFFcu7ZSUOfyZlFGu8QTbx3ggkxFnJnjm5mGyICvslkr/5sbiy1DDRpmJka28UyvyMzk7
KtEDYxYdpJpXVk8mp1fNzuy+I+29xYeYS7COxUVfftWUm+o6QneWtSAvCLU2OTVnwD05dTitmt2t
qY4t31+/qUE5j6ajKTzhjyPf5YZgVbN0zG7VYpu9rXtk93YBzoKFZ60u9Ju6vaF+pvdhVUAXh3BM
RVosTFkdOVksXEfGephrpHj3EGgwUM1urB8IlfYrwGuRl7CasNZCf8iHj65cxsQbVscMWkuFgomS
1FQuCUk0+N4z6VRfV5GJCysZZiJqDGNdhbkLrQwLleVEhYDnKAFT37zhOSJcDNr7S9gd5HY+3M+y
9qlp3ihgDV8UxqrpQaZBKNCXmIMFDR1+SL7qJw90tbyVi3x0RkfPIQPbmX8Iu71ZzHVlgXrLwOEd
+jUwHbebG5QVoH+WkIXAdKoYv58AIoavN7in4zuXHH7hYz058DfU+eQ67OKdFeyA9GawlclhBML8
WDP+NscH3VqFzapfU+u9hOW8k/EEiMWC6ySA4ct6BnFJAyC8tKMlzkrqrSCZoMLQ1Pc6wCqDWAFn
YC9NNqfW85NjngOOmiEFi3hnkLJCLQpqVXOvBAVGBD65gkoYRQX0m8GevIQSNaquxm5XQp7ilxBe
5lmzLN4xxYmoRZDCpKeMcYgCB7FfCMn29xuI5jezsa49hi3TSmKqqJ+MD77TCsE8+B6K+Qc3GO5c
UHkUYTc/Iq0B2o+Hy86r1vKyXQe+bEsOEECwT/0c5py113j+H4R+AifwFLe63TGiZQjBbrNSVlbm
35UN7cO3BFNMqiEwvfvstkgvORyCubW9yZDsNSzYOTnl5oI7miRZfLJ+DPhK5k13yB9xhAjcrAZw
Sg3p6CQNub+OuGQ4faAcwAs49dsWkl/HO53wZj6qvhjWMi8lzEmD/f+/j54on9iUYTMFsIjgSFzd
H8CLcRXQcviD322KY7ZDDuSBkw1FSFiym5ou3h5Fcg1mDs/yPjnrjxQitx0kxGEfrLuCANJvDQNo
v8Dr91gUwRepvuzzGvrDnPRLn6wOXAHT80SE8rx081PrWLt4KzwXfuhlT8lTslEWLBq4mMSDeKhd
aZd/3Vjsd6fpPY4nz5btesahjGHHz3bRkcVfWk5wKGuL4X7rETdNrlbSbrRZtJ4EDrxjYJu/UEB+
njAO7tIvWNwQAJ6Ts9HMfC5d6kgFTRNqeTTyxlOxgjI+kJpdrZsv5Au45Ll1c9tcKDPm1LOTNv01
Umzz9lk6G4fg6mSf5258kv3axW00A6aLxdEu3RDGZzqz5lciSGs3WW/MF2pOgbTvpRowh5OXGzJH
bJzfe0Z02AY4Qke4IKppl8S8PnIN64eWrmlGnsfFOTlzy1e9V6yTuCqwUrjiCrOKxzvBrbYke/Un
wZfc6iGw7OWrjhxpT0kYXvTVDdZj5SW9w7qIXT0/1Zj3IzCbbipMpg6ERu5Uih3mWHe8ohifZsD9
7XoxMUkRKpCDsshOU6v2kpMRfXNxyBx1hpB+z3icsuJqyzMIRjVlB3/YWqVvg9aRrSXoovQqpa8D
LvkQ1/I6mwdza0OTtkte/9kzKFlFys72Hcej9J9mUDrC9F9nUL98/B8zKFP8TVIlUWfJCnaHOdPP
O1YklRbbe1a7E4j3xxmUpsHVYSDGbJpISD7q+wyKsRQ6T6jFrFmnpe3fmEEx8vrrno9huqIj4jdU
cI+/SO7DTBDG68iSlckFmk7sudVGl2ACekx+p3IqU+bseVb3bivBI9DQC1kipsCRJpPrR3iQsNrU
/8vdeS3HbW1b9IvgQg6vjdA5kWymFxQjcs74+jsgX11b9q1zyq8uyZRLVJPNbmDvvdaac0zdRi8w
VzvKsYS6l/juFuldb/M5cvb6t4l/CqAlws5rD7iY5jMgt+GjbQ4Zw7TFkt6fga34+lMW7YTHyXO3
3oNHfY5AkUHueLVO0Xpi6f/Rfyi1hWCdf7BpmeK6x8vpu7UPkHS34KqIn8PwBZw4XOnJCpJOlhxF
a9lejMvwFGB6Sn7YyZQ36naAJ/VdQQprewzdgBMh/eomID+o49zeufoa8SgjTeuZAHhSf1nsBP5S
RqUEKbgEyiuuwb6ar1KECOd7gZsnJ3wGP7YpcT2fU82uqKSWdesrcDEprMApbsV1QYwBy5bMfMqh
z9+Bd92Vsdfop5hNlPiN6OiXUPaUzYAXk8KA8YRHyygMHCU9Z9MLNfVIWm5vs75XVw41+4Gz4RWf
Z/TF7hDyQtzLxla4CbeSN4gSywO5CvuMIyPBMuw16jZ8z2M703gRnMTfhMxGyfcgE0NcuHhsLiBr
KQCKL7aeDOG3ubJMKEv5nt7MabqAyWTVHWy/dVoCxsnuzdgBSjdjpClPJ9poVcx4YcQNmKFmp2Ev
ZMeHDFNutSM8cnbMLXAVlqMnUvXo1OFxxH5JvMcTtiAGLuKL8Bh+4/Rvv01jiYha5d8Lxe0Df5AX
bIEtb+mUcvi/iw6qwxGC4CHKvnN0iS65vC4OGjt6SSkVM4nMDunemKkLXjnMDY4C9XrcIrBFsBVS
uJOcgOBVJWmjDtl8ylOOd1fUbSOH047WPdmNXn4QMLZp1TYaP5IKpZ4IrShVHJ+ppywPHjALRk3w
3ZZ+reDISMg6LYWKJl7bCDkWVXwCmodtD/pnDJBC4SaqmBvk+fjvFo0ufnER7Tq5BQhR/kv/3/x/
po9/efwfa69ooWIwpN+9Sb/KRnGmM25A54CLnW/+y9r7Q0ePKf6n2PTPay9fDlUEY4Efo4F/sPZq
y3jxLxILBT2rypATvTxTil+7/2NcTIEVgEQK3jjFesI5e4tO8s6/mslOqmAoy71TkIKrO/MZMEUT
Dtcg+gRTIuaio36hbPUKgZgClURIlInIGkjzLi4qJJrW5WNIDbj1B0qT50htVn7H+Y9TUw/fEapN
ei3lYWVFHVlddz1hMKfSBj8IOblZ680agsZiIWkYMawIKlHrp3/58QAXBNYF5j8o8f7bJco7/bfj
wa+P/9MlarDTo+8jlJHNnkf+IcGSUSKiwiKs+n9Fz38aUXGvMLsysAiit/5VgsUwnc9xhUoSk61/
cjzgyPH/XaPLs5CYvJM5wnf684Sq87NynrI8Qe1CVYGWWUtFSLHhnIHqwlGeDsA1Z6cpClhhpXrt
hnJvjcOHrhlunXpWZOZnqW04H2gR0TzMHYgNC5oPP/02kUorE33MkP9Gc691uNp8AcqlSNL7YHgm
6oxikWnki4cN3UaPfqMheUdEzzGg6xgWgUezSD0aNB8K2o9goKD9oQWJzjLaEKvtnyVp2pvkc1WC
sqrgs2vza5kkjw0tuhmFSSERQtJqmyy6+JxsJnQoInqUbhGmWChUEpQqNYqVUphvKn1TmR6HWUeu
aQS7VrmY6FwE9C5RUBwsfj6VQ7cp3AZUMcnEhKDulW0fxMm6mog6VanImvhUsDfo9G2TsnWlkWEa
PYfKJ3lIObdagddXvowSTjsFeJvCjtlr+sNA7rch11ulle4amYJYEXc+HsHRkPejJO/5kbKBKVs+
zPdpbu5xvR3Jd6V/gFHbR+qsZQwY4sj3JvloZoDexPsSRY4ifPIy3gUpyW8h1Fo6uUFG3zZaZ3N8
TquUQfaAeXpEjdSLvA7VeM7Y1CsNmOmIFxvX5LgEpmSPGp0UtZPPqphQcgPK0FVccq4m3Bk03TJj
W9EKLNrbSPETh+cFNxFm12BuHIsm5YhhDi7paoxqR9PYl2XA1v2mGiHxScmLXCe2X1N6xulzNmCo
Htr3olW3ZS4sjCP5osTmpg9RQVX6seS0kS89BOEB5ZXdkxpnToQvmfGWe8bLlJZrQaETGWm8XfKh
18x/8xasMCQHy76k2FMILGPq/yAA0qCA/mV9+/vjf65vEqlDmI2Rr/6+ULF+/FzfpN+w+erYNkwc
XGyqLH0/1zfzN+zEAFC57nlayJ7/KH/M32CDohLApYzn7Z8ayMxF1vzLHvzjqas42TAeS3yvX9c3
o+ul3qjbjHCy/q40QENI/kpOqW4yEt4RzOfwisRRfPMDBGmV78xyySS9fp2L7tuyElihyW0wzcsi
whtiMtj7+CLSprWyOttlJa4qQIV9ZxzVSrkLRmtvhbNxCOaW/yIvTZJzHkW7VI9dDQShNhNgVol4
0ITKTWW6Jd0pnemcJMK6UhpXio19wgkgMdx8njdGPDitqnSrvqBy0gcXcdJ3zdgkTNVdoSx8QEqm
sLbLTmGB0y6lQXRG65kD9oVOf6u4IUWftt0ggfjwxZs6WJ/9bNClx7wRiAA1Rf/YYjJz5Wb2+ka9
FEn9EATSte6Fc56p5ylUHtsCW0Tc+Xa9xHnPkEcLGs9x/z5rsg2mZxdhKOm0ciNI9FBL4bVfWhhV
sgHLvq81wp5UcRsqN6SPj34NM5Sqgr/idC/RHJYjxlR3/lI/Uix1VX3GorzSgcHzLfcCqI3WMp5x
ikPDlJ0ZWVE+EDxvnaW837aMan1l3mVNfNHjsww+tITEOFmdazUtn07vcT1urMHYK1mzLvHsVY8m
SSB+JK19UkIJAkaJalc+/I9c8aLJXI9Q3nQ5cIwoJDwYJTzdf3hEBYv5bAyrUKM/S8va6i0nClHs
YrUgdVhaSaxgsl5N214b6GApSXnX1/L8gkwYfVMCCnkcTYjylTo7zA/fFPSzMeSxUQU1qYOLH3c9
U5VsnMilkpAd55PopZLVX2vfemrEmUPcKH00ykerKE9RxoFQj+Z7coyhOMrqZLdWDTeiuU/o7sLL
nsJXbbLcXLMOZkVjvxm3YdA+6sO4rzrCUJvC7fIEZ42EcCSCU9HOr6k+HVuDZrFZHTqK23auQdXH
+0x6sZLmYLQlw708+pp5UXJzOHRWfpZj6R6XppOUsjsBc/RxIPbItECXmVr5GXeT0/U+7wX11Ig5
v2dTCyY7Tv1DGNCS1aKNwDVvIASZKOQbmgoz+lxEh+suaTaaCMOJx+vNtWCGLYRf/UitGcGenv0X
TWBKPYmbLuyucRAwZeY9biRmK8j8rko3MoRQdgLnA0ms9tZyRxmiUDtBZ8p4my/pQsXsocxI0ikB
omfO0XdhWNsOFq2q4MiOgUdl83s/ESEcbzJ9XYuUqh2MwhDhb1caex+eWnwwG5hFhrD5dx+jsdWw
zOqs3/z5H7cZ1uK/bjOiqfzl8f+7zSDnopYDKP17TPiP3Ls/lF501tBYkW73k2/2c5sBbQ0UjVO2
Lv5opvGE/qj0VHPxGspcRabBBvaPjtE/hFy/bDPLU0dntpAy6OYtCto/H6OzWE9Gs7fIw7TWUU3S
a3Yv+/cjtNoeO8OuJ7QTzT+3Uu0VmQP334DgPzEVc7qMqJ74wNAF77DaHThP2kV0lOvPaJP2SJCc
/HNUD9ldnHn6tKL7xZCIttVVlF8yhn7q4OgDWU7tQVxyzUMZKQlo1ebdbO9S4SiGR8G6TQC85mYj
BeuZkAwTjboIpUa6y4Qb0EdrFzOlgjPcGQjzVTpEVloxTQthw0b7F0r7XaMf5QpVC10zzcvi0p0a
p76Or7l6Ckhk1h2QI+t5fPc/Tad8soDC6NypHEcnaBtsoiH76+BM86XqCFQn+xdgDQWw6bdgPTYc
r0XgbIFK9BBEpTwhdvgSJcNKgnrbjCrtbIbbDNjK4q00o/UALZDcqruZPFEh/OywynWXf/F9R9fX
0mh1QFfHev/fjne4ev52vPvr438e7+TfZNrlP/KFOMGhx/6/051M+t0SRInhTce2tBSOP287jnC4
h7irfv/MUvP+vO34FCYnyPcc7Ax54Q38gwaLJC7P/K/Hu6W7TvudD7S3/3K8S2W1avMMYMfYe4Xs
WdULjdeOhgp46666zSuOOUsauLWHDFU2tKkzRElqot4LdKU3I+Fscfgac5W9ysSNxGSlGCeDOAT9
UFlY7NdON20kBean64s7i9kNFTIJwIo7g3//IW8KhRUymCemxO2tj3Y+m9xTca68RUn8JjMBVY8i
M53ia5YPyke/ZP42Tno2D6T8MhoyiO2N7AtoELfKNqRTeAaCm0v+FL+jo2E8tsTsYYONvQVg4KtO
AubuSbwpjjSjJ+wdBd/MbtF6wDnBujHtOtq7A3xaB6XOMfvmRCSy0pwbdtWz8TBq2JWvCexE6lvw
btNTgrm/0t9aI7R78zYmXkQMerfuOeJIvRddH1LEHe29GthDJK0+jcNIP+oaPC6uZvmAEAhwXYMQ
nphffzWgkIFNLK9GYszbnf/BvLRBLaFr32boui3yTeaPn/0bGENrVVYA0XobGp8Ns2Rci+tshJCL
xC+8RVAdmBRmkyuhyh+RvkBznstsIz6RFZY4mZPeYf+4sUNfBXRP0qegfAo5Qhj8sZ3dIBMQPOPe
F9cGkUtVV7hatbGEqwzhJexzO5lWRebKbOmVrZk3JLYE6Uo7pgoV8Obn7ltdd8wZ8TvPH9lj8kZe
YfO9iBLhZnFQQXO4rpUlsocvNE128o1qlAqe8Ql1P8YXT33Vbzk4RmjEHAud8nnYoSRzQgaiRBHA
b+ShvDdXviMXCCo5VDGBk02rrPZgDTBmD3zXvLXoFQOn/uDP4Ck86LfoWz5Od3JKQQHg1w4P7CnM
SfWb+Mp3929Ga8/307ocVsjXQ0YYi4x9RMyCke4dvOuEmvChfZnW4om/SqRbVuysB1iwZbC7+qf0
OO3n9hyGMBzf4vy9LQ+UPiVQCdbs/fCOVATcJOIGhpf6ZWLzWga65XGxbYduuvBkEGRFvjOMI0OZ
A9ddG66Ds3mnIYTqdv6rsRo7exyf4CHXkBco9QFeUsvAP4Ra6YWPZL2ubpZjGYhCatvaCBjqLiGV
zVlZVycJOa3kRJtxq7qKQ1qRNx0jgHpX/tW2vyzJAhKyVfJN9jD0OXZuwMGNAOZ0t0PJWiMoMPWV
AseRHZMxienUulvzODPdhiLvn7Vh+FJJ/PwxR2pUA80xvyTZbkQR0B1Iw4oWuLtZHvvH/rsiIsh3
C/+oHOmIIVFdoISffQQKnw6HbflOUyGxtlUmFQaXM7SKk4poIT0NIzpTTzGO9XCCrW/ZevllEQwk
tZwAdC+7Sy/as4VfbVtge4MtirzUx0e77vK1TEhgy5VFQnrotBRb6FRVIiVs0EPWc3qhyKVjkiuL
KiW7o9MlfCD0ftTgDsjisSu+hOS1ms+IXE2G6eVpHPcmcpD0deQ6BP1U99XKaFwExgd/h0FQCt0G
GKoNYWgJMrBNxMPtLkAZxXzuGacgCQH+ipr0jWNzI+cgjI9t6gVUNQTxnpq39NPoiV5cUW4Mr8LT
1KxgDgwooh350V/HPF3tDvlAvW0zb6T3mO2iPeSm9n56be4krz1ESJfeFLgFLKnYzO44byChqDfl
vl7S1iCyxOCDjF0PM5bAJU4S9R5LT/8eBd/gkhpGa4wiyewiR4zFVMZ8wtWlrlhOAbeU2jnRSdPR
nJ7ajLIYxkD0JchvFukKX9ngNoOrUAeYLqQY486kvffQvSBR6p7779Fwyke3/WZpp/8+0OpLbSUm
bvImTZvoMBMe/yF8WW+GRaYEiGsUEO85Pa3GLt+jGxM9fUCK52/9z+lF/GxeLMuVs3NgbLXpqCPb
xiTDChI4PssA4QdsIGs0KZzapltymZwe/VntlpvhBTZLoAJ0561bzTUUtKtgeD3qxu7THJ9L5Txy
j5GzUG9MxyfEHdmVDQnri/3yjv9bV/lNeFtP1Vkp90L1RYRenG36wPObh6ahPnMNMrHCZyQGcM0L
8yMyPgNKzRBnbRG8t2F01LWvGhb66Iv2C5WtOFl0eXd1uglNQsY90RodlU3FMhBIkOdcJnsLTD6a
zHDmlUtjW1L7FdJxNmQfCGbFsU/9SKj6EgS5Ac3djqgP6QWTQKk99xVdWolIkmklRq+t+ty2b/J9
qO3FijDlTz5qYC2VjJ/F66RH7TWTvgMDJ6NL53TaFuXV970EaXIJ5JHxsdW86ep7zYqM+E7jVbuZ
4S3sPLwJAyA1xCrS15wGnhbrdkmnuuBJHvP5GMHaZ+HNiW9O4LsuIW9sLNAqEc6g30PRpy0XgY7g
qJAe0a6hcq/dwHqsaKlEtyE8dAYwbYWAAChuq0XjgYzLNdwkOg2cLuJnYL2JPb/7236vLkcDohNw
TXrBAn7Hrr0ErOWsAmHKnssCMbzlXvIq7fWXJTynXaWYNVBUXxGj4L3oy6cefLe4544s7C8d1J3o
VehqUfVlL0N0yM3TXNrLYivZCE2CZh2HENnd/jjerG5mELuYwARMZ0FyaDQXVVQsP7ck8s1rekMz
bQ6bAPrY1aud35/q8djqp3Y8+vOBFJZuH0u7fiCSztqp3CvNLpQepuLBGl2/dv3+nrkBaa28BSBp
/Sd6MqA2WgJCwYmLq+7dv5uKRa5P9gy7X4HnIQxIPeHVHyN5izPWkSdrs/wZSA8mP5d0DiEKG/Zo
7ZqdhZBxWLPvmYCSEBoSxUVQ7V4a16VwZ94ZTveubBNhD8Vo7rdW7BLAKqHqDbcEnpnmq148I56D
Ws/k+xoTRKIu185KpmUHyIg+T3AWJTdg3O3OfmKjdBOTYyx5Mbk+Iga5eNj9mwsVCvEfjlBmwQu0
5z82CJjDodP5Zc6m/O3xPwsVms3QLpXFaCVZGvPdPyoV6TdM9TSgSQCn0P9BQfhZqRi/GYy9RLK6
f88z/ZMVzPhN15mxMWUjrRtsxj+rVJS/zdmWp46zTEciIEM8/wt+oy710GjTKd6aCvYby+o2iVhe
xAWSGJBrR9hAGCbsTXBvC3Wvmy2s6uIlU3cD3MYw4i5iUepHw21D+aHhfFuJxkM2l4fY/y5AKE7N
cKoiGMmq4XUVw2DDFTV0YDVAcorG7xjZLFpgJ1H1bdNiMunVXdpyVspMT80/srDZyiLywpn7aGYk
g0lFI2DDaCUyPSRWW6r4jK5vnhI70Iq2fkvMwU1S6Zp2uS1n7bHAD6KoLKOjFB+nnjNnOxnOmBIX
ohs6KTflLmPyI1i1OyXabvAxjk0IK3WtdRsjdsXxIYtIOCQrcZhUtyvqYwYhfWICnnQoOpp+P4Yk
G3OY963cYeO5+IRhwUtyKx0Vi27tgqnypuq5m+r35StHWb/pavQcAUscCpN0UlwrVd77rGUel08j
P9Kc7vWQ7Rdu4laJpsdwAPxLoX2O+tipW3rMxHsLumMg6hHynaifS8HDLVroPrSket3k0BLCBDlq
oV9p/IN1DzACBLu4yh1B1vCK4qjIIxxA5oyEP26CrZ/Wbmj21WMnV0DoOmZ3HUcmIRaQ9Yjnf/H6
QBeNZgKNBjoDiPX+i0xPMWg6/LI+/P3xf2ogyiwLS/4cPYs/+hiLUZTvBWOMmfqPT/7Rx6B9qEg6
GjyLxsLvLY6ffQzrN8WAfYjuT1KW4dY/whxKBo3IX9sYyxNHdoI8UQZ1aJDu8Of2Ydybsd/KGqpP
CVSpIIXYiYgW7qAPRsZOkx6nQDz6jQdZYj02kLbl2AujUyd3T2lMcHp4zXTzuyeGrSADxETYyqEg
kiaLlp72PMglaNR0G2S6k7JrN1HkMfdPHKGROaL75K+wb1nYxSaoK2IHBK+QFoxUe4mgThhRsjfr
BDSERdRePoQnmBwXkBP2wDOWaN4pneKGo3CrAaAEhuxJYYahJLtTB3E3B9NlqANHKIl2l6pd2cWe
NGLcEbORIjD7HsvoIZlE5NcUTMyWeugnQwRBg6BM+Of+6HRS7ogNpG3sPbrFQbApzZ0E96MJo9cx
kh7mLLxV9AVlQYUIqch7iW5iIcZboY0eRTJQ49RcF8K0z43By+ZlAkCzZ+yB/hUI5XytBuso4vzK
GBar0F2oFfrQC+UK1mp2SY2HAF184RNVW5n0IrR0YwTtvmhf8/F7ouvBeZczgDFuqt7wYgRluZwj
mwcc64ecAKZOwjYGGkBkSFIIH0acbavBwIdL6aNc9fl7zC4KNaOWfZDT4Y20UPoB+UE190TT45IE
UZDPXBSRVK4ATO06ad7EBUVUH++alCDi8RZG4qdpouUfzefcwrqYyk4g1D7pcQZ6QeFTbUPw4YBm
wvuByZ+U7nvaq5IOLU6YkEA8xykMg764KEX0YkbKjlgR15Jwx8LuZbxeY/xXRbeU6g0Nw0sqlq//
8qUKYraog+0CpPOfR+rACP96lFnu+F8f/8dShWLo/5ajX9eqRTKMchhkz+/S4P/rubJWMWqXDNqu
RHny6D96rmSvLwcYxvSqigTvHyqG8MP/fbHiiescaFitWKv/slj5QdNUUi9HWyCh+Ym6xjyREzjT
XQGRFxufNfEJ3XtFHJZwHv03ZmwlzaSasYI/bJJdsybapA9O4Qsx4j5wRCQ+ght+BnuNUE1kvYuV
Kacv9BgfaI3Vh2jD5ikeZXpljzr9t8/ipO0ljSMOPZD1jNAWuWl8NiFAKMfwMX4cQ3pVDwyIRajC
jCNpb7bg8Xh8iDh5sIti33P3BWaCqfwUI9qlb9VuchLekeR2jdPJ/J0/A99I8LTpzrjLdrEX7OZ9
tcbYZnM6uUbNLnumn8zphyMWtsSY2IfItqLVK5Wr9BDp2B13JTEMuG8Zv9S4IHDCa+O+ETvsAN/S
j4GQGGBxqx64zpycHyXJE9dXUicFZnOU9vFBviJCpnD/IJX0ufemKxQ2RzkDvl4PLkRw7UPcaef4
EB4W3/ZL9g45A20vTgik0dgdQG8AkkR8s5c2za0gT7WlI7LTL8JJOGFMGZ/m9+j1ocNAcp/CPj+G
H+HzeD8gu/UankG1nnEMlh5R2A/pUaBrnpAzXBriPqreK9BO4t4cD5nsFgNJCId5hMFumz7ZpF5D
gnfvitCkQS7qN0MdnQSmiAmWHb6XgQPEYljf7Tr/niZRA4rlAy44PG8yDq3oTs/8VT9dyJ9mZ9xW
Um2nhoufCQok7maUAhX2Cmi14i5OvMrwxk/OcTIH5mwjiPfjPS3Y++mLLhzS5uZLTT5IrMzNVcRf
4EinKJaQlu07csDVNQy8RljxmwYeXXcMosDXVVrcqM2wMClu9dG80D4aXrr8IN3pmNUp+ulcW0f1
DM4a6hhBfMJr/KjfBwf9kD4pd8sYzIJqRRNK7Nkm6csRJg/ZM9nN2K/p8tMYLLg23uuIr30c3wMs
YhnpRMNqfB8JnL+p5F0sSZsEeO9b0lCO8z48j5txQ9CbSWNAfhtoo9PS4pyKP1tEHZbJ3gg+G9bw
07gJcE73V0HbkYlRwV266Zf5CZ1enR0TovjOeJNSdTvvMSCNdrUO7wsoydURX31M0hcJe5s538S0
qUTmF7Ycn+ABTpQvwgnh2KZrN+Q56NZW5ljwuPhOTv0J/7rqrxQX667Nhm9PG2E7vXdP/t1IZ8pY
4hsBUN7i1ekFxi7TjXNv3QfB2sj3GXSbeWMVJ1N1exPJ4H2dObAzzfmil0QVwRtNIa2neP6OSnGp
DSfvSWO1Rxw/vadxiKZFeAfiof4sX2gZ9c161G7xc9E2GzJLoa6Th6p2DzVSABN8lx3i5DxBFZgM
zHl2+KH3L9XI8ATZyBNCOF3dSfVCSF23lCuc+mPIW2gGHlM8cpnDHNcK72i8GvIjyICpK9Y+goZ5
xo4e2RRHIVXCvO5xzw5eWLs5LZ9sTwzVLB7mZm0JTqqsRLA7nRs/xx9Aq4Nw26UX0ndSliN7ok8H
eJnWJRMgsqkIZIk+U3UTvUY73pp3gyFQckgOHQMkIGatG4XpQVaA77gg2yK8E0b1GF1MIpjm14Yo
GuLQRxsnuEf6yiF/ovwq+q3/UO7Ng3i/eLnEc7rPnkd8kfj/LaYUWwK5RO0+DDBGN+tJyznovDe9
Q9HSSwR9vpvTTS29IbANmpI4DrHuJeQkDtvoaukwvZw6Pcf668BqXdG67JK1qDlEOAtYnomWf2al
F+faa2ibTry5IY1AfZhXQXxfc8qd5c9yXEvxqcEZSp3KOC40z2m7ZspjNVsyFfvIkWSa+K44cJQL
8BHY3O1mckrTB162+Mw1fuHd+sKy3uKzJ0eXl5fMmwTy/ZGm3fzkv/RPWH6JLEfRQR+N8lIk+xQG
3ChvSaaSt9Jd+l4uL9fEMOHJ3yr5Frc0jr7oi8ahyHxA5Iz8kFXmmhSJFP+4eWAFmU/Fc5i5wrRd
VgTpzj8YJ7xz8DSLL8Q2/nZ8b9/5qnzD9L36sfrwJ9Z6dU2oY14tH3WuEMh5n9zY/AsNNes8fNzl
7WVozpZ4C7C6c3MTuNPQ5twuEQZQk5SrWC+5m0i+fNzmvX9Qk+bJKC9zNl4jztO+ItlcIoG1HUsO
r7N/EhW6c0N5HzJTEHvgbup9GMKgGG3WkB2HxbL0apVxHQKdlYAEKnHE2ZkIR4rDHXOh/AtugQrs
iXEKqZ4EsSK05QXDEcHyj+mE10W9aN028mlUsrs56HgN2cYYN0mUB66/z1kBAW4npx4Z0IxLODqP
wTem1pL+OEMUBG1fdp9cEuKoSjKZhJfFn/uCtZiMpq/8GL4KPz4Xnaf38JWpprniN27HL4OUxHfM
GfFXt4/OwZn0rCd+AKyyvU+jmOIf6jJ7ZWPniSM/EfS0z+6Lc/ARMp280eXbpUfjh1NS2sp31cbY
xkfzRMgivyKk0e+Edb0U2PKiERnENQtOM1Dz5Kxzn/sHbmST3MVbxohKyt1ePgbaY21O4Alj/jl6
4XGdQXr3Lz5OYLF/y6kwYKPGxeJuGlyEwE+GY31O7AkkfSY6WthNgbv6tbnqo5OjxcB2zK7ZtYrb
6kcx03YknhfUbLCie7RUakX006LskJco6XY7HjigZM2jeDfHxspADDIhCsE2IyQQiVn7R26HQygd
k+guA2E5PgEKtbGP80MlB13S7aF2fJ6lWLz4Z6YI9RbuAAIzRXDBtZB89UZ3fAyfda8zPwb1IIhM
M1mbZFze7qzviQHhAOZguwVFDWoIHFGX0lXfxo03a57Z7mAMSN/ddN/od5UeESG6loN1pJOUpq/C
0TkJw42FllwR/MLlCxVoHpHzvQpesk/0LCExRahbjv2rdJO+qnuq0lldpcp+EGyp9OCnaOHGfFe+
hGqlRHb30L9J5EqFLtLzbBu/wUrKQsckRTRzK+o+2elxAOFqjeA22yQHFCoJ1Rgso5f5rc0dpHYp
l/xH9oEzCpdndS5fuZE6rELQMDS2PX+ngNHXM1hhXWntuFlG4dsnZrCH78bGfZc+YwBhKF3Ud/6X
VKcv0stAWNr4pQy8rrB0a4chi/bsX0cv3g72HrgI1mpqyydTBA8y/SBnE+t0l6Rf3FhQiQRjLdSE
yS83nI/LFyU4S0nhlOy6QD6J9MwhTqw6vGGdp8bPeuHG6yAnOTSq3H9xYYeWxiQMidbPkn6xYJz/
k1b6R3n0Sw/q74//o0dt0oRGKM3X/9GJ/nOPGl8q8R4oeVSVqorv+keP2rLwD0FLRBcNB/qXHjWG
EkCuODf4JB2qf6KmMdWlcPtFxPbjqfOdwC8qSK//0qPuFc3vsqhMtx0TNUs1PmoF/zjzzNiXJshj
CSEVI8reNsKQMSoSi7KTB2SdCRca2zGOc3I7u0Xa0DDFQ3iBcZuZkoviIT0o990uPuivxr1xLy3A
AP2KDE7tzr68aTY9LebcTsV9JcvISkjMYJIdOrmwThSEY1qX34jLeTOi+tjsku8p2DIQo2MVafc9
YupgSx6Tn5xEAu8Ku+aU7/InRU1JbOiT8sScl5N28Wq8D8d5O277rbkrTsCpH5Rnk5RvEIDKPuVs
V9rVSEbGpqCFnmU7hvJCs42qPVjYSd0lhsfvjM6uOthDfjfFa/yTtFgyUEBycfDjEyjXsLUfVMWj
F987UbYvxB2d/SG7UFXF31QU85WttdLaPVNThVMxCRkjlK4XAXO6aCuIEuCf5k7Ise41J3ocveDk
LTVh5tb4Z6LviHmxTHpAUDF3Y5mxWZ3JoHomX2DeUCea2RoYg6ittPNM6pvg1d6MfWw130cLI8Om
UreLPf9To2cCoUBzbhN8T9cEMz3j+Wv7QvO+MFaaM4EFGGz9WkOL0DwZBYy0Dk7slTjP3jp627vy
MNKu56z9jKIxDEhg2QQnDsg9BSPx0R4/0AfUO8ICYPFrbjfbIZK/M6oavmZKp/GKQIZJZgYbYJV9
Q8bQSxtzb2SSKEgPy+bHQCiDB7hjVf4OD2RSekQL2ax6duUVTsKvwEFZ7ygPcABqDxTBB4BO9N9M
XT+XbeqaaXvlXkYqE60GLkLmrbvwENtoZEgeZZ6LfGc2ZeKJmSSsnht934UoJgJ2pQ2R0R4JWBu9
P5QP3V3/KVgwM879OSyu5hewmgKoMEApcCD4AwbbChHcf4m8QZwrEFIyX2Q9BVzWv0PIJZJbelee
ONQvLQ3OTYJDKThzzH+BkzC9UcFwkp7w5MU2XciYTOajbN7UxiW+/UNjzi2v3oj3c0UHPCUATH9j
uN1D8EKMJxQREqtxQGPd8RSb8z6MgLf8W/wE/UsKDkJw02tpvGar9El46yiaP3BivyA2YBcAUdEd
GTZPjG1WBoEH8yrd1Ksd4DYPhZULHME78d35HUb1OUPMJQ7plgplJtp0Pov6vibQk1x0akWStl7S
d+EtXzSmP+bPvwOejLtF5gB+cz/vl7ZCc0u9yI0oOQP4PqFHviq/dBAJJRZggmJFqruduMUNUfw4
IOfvWH01O0R6lCHB5nQJRcSWuCAVczm5Dy9iudIAJttLuxqK3YHHUdMrWM959ZnjWzDLroynX6tn
+UH/9B8mKgOO91REe+QcMv5JonXQxJNkyOT+gNCnoYJCRHZsvHqjnJoXzF9cjfwGIKrez9eEUHXx
mVu4eKiIdLV2yWcNk+0weP5GvUd3xG3T7JSjf0jfEY5wkfBRulMfxHscWjUlHhkOnINXFh8/i49F
fbCDHr0Y1R3Y1YSc647whnYjsflZQDPXG5281frUPCwBjM2DjEGh4kgungpQqsOhLIkHCbDM5WK8
5rAWIL1BKXwv3/PzUYfJ23rDC+lE68afX/3/4e7Mltu22iz6Kv0CSGEebkmA4ExRpERKNyhNxjzP
ePpe8N9ux05XunKbq6TiSKYo4pxv2HttNI/Z0fSUc7jVcKVANW2ZVfDJ8+16JaM5KA/5q/glfx9t
DOeKBCAkZI65Z/ClPCqP2tG7ot65gV678btYhMACq/cgXPVw7sKVRspbVe9EARjHYnimDCzeNCsY
EMqVe9ZsjPxcs17LL0xk+LGBbojrXFm3xMe2Pc8IT0sfvsUPmVW8Ya6Ip4OHrKMVtxJFPf8ARlBJ
+1KFAvUwiHexviJC1KZtgqNjvBbDVuKh767DiEry0Az3BAecxiCxS4FoT/ewX8W2ZjmdcBz9rdY/
80LryB0NZyhcK8GFwYMSb5w28pbknBamLYa2IQ1LCX+jqDm3iEnnoC1UgHAVTn7zEshbiTkKD/Q9
eaYAb7GSxAt9r1+nR+lx9rbQEI79tglOiC9alG9v01G+0ASjmMZbkMCI4R3OOfeCWa+QfgrPYWPz
GCv6nKbkpv1SKI4T+6AA7VmNjs0aDTz24AwNzg55iRDRfBKPwpXAdzQ0APGsZg58h2BLu4K0pJ/h
tSNmwtjOkfKR0QkEUV+qSE87rH2U5Asml/w/PqVibhuNLYGJ6g6UkKpP3c2ocdD3lYb7fdEanNYr
lX1Jvu/p2lhCoYlgDvQo7P137wtESc9ddJnPbuOqoAGja4ah8El72L2AT6FBrDAxc1S+IWlErkXv
/SB98rEhjZSYpg5R5LJqXLgvaripJLDmSFnZGM04PP4uBTdRZKeVG178k/Xgs35dex4SjiOyxhd6
z39zNWsg4J7VDxR1c4TS31ez2J9/26hCS/nt639Ws4TJI+JgT4trA1nDn6tZTJZoLsiqI8KEsvVn
NUvQqI7pwtTE2ShhzV/1Y6dK1qhF6W3OCF7lexr9P9KGa7O9/tdyllcOnEUDRM62dl7R/HmpWvlN
GVtBk2xGDPcLm13CqK5iyj/fyXEmM0aKV913fS4tD2JgVLf6uoKzBsm/djRkpvmDjMyXmol59TeU
lKCC/MFOrt65dwpYVfi0HGbyrrTRNnCuuH/HNaw2d7x4O3On7rJX9b1BUhi7wdmipVM21r7ettvq
rp7l81wCg9bAHQfDbI7fre7aBR8Rg3vqA0qzQ7CZg5OKfe+osLDULUwuKEvZHltIDvPrMel3KIa9
cT0kc83kvQZs/+6S9jGDTazTtKr20KdAOpVHtCaHbKXt2gN5FQVb0G11gjyyV/b10V+Xx/wYPrbP
wEzZBD9ap2KvutneuFAx8b5Fe4o0QV6qryih1sqncR0NOliecAAiPNUUPK/iq8kLtOASPAjM5hMb
gsoi2GR7kRqRN+xbeIw245ZvwLTu3NyNS/xsnPph4/HuNEtjQAMI9+8jyFZRe/eybzqyO0++xoOt
7OXWlpGqP3Wf3dUaEW+uvdEh0F6B6YLG85KfO3FBYQPuhGGc/8VdpG/9V6VeIrKtz901e4k+82kR
fEjM/2LwlNlFX9bcnoyu2fd0c+CF4j3lg90E6MTPKkRbZNXsyjOXmpcdlmBsKmMjfaBv1Us0te2Z
b0Wx08wndWvnszzRpuIjNycO1gyk/a+GTA3ocWjaAI4tLYoSakXm0tGqrJ4ybwWtLppBDnb7Vfpw
Zpd0IM2nNu34/4ioReCXTBu/XXajbQTXNtx1EO0iN00cgK0lau41SawiIL1ZwcqodgjpPciIRUo0
exNIqTWYW41otx2LvNaC0q1yRAT03WuDUp9pQYqik8WO/8qQv+me4/jdVB947dOtR2302TB7sKgk
HJi6SP1zwWGwPjzUA6Gctta5uMIr+Dltul31k+sVT7V6NMKVOixFH3N7LjFdQjX0zSd4sGQeKyLX
9rY+uyGLaawhHUyq1HRfe08yMsiCFR8jobaylW8BgRaaVF2KLZI6UXlW5eeM+b2+a97mIXNhs8Mx
X4YdIakb+Ulbx6/eiw6Ftlh66x61LtgXS2VN7Q5Uwekh/cqjL9aOAcWNELhhttUZtgXgfgVXYLDs
7djC6G9q74wZXnVY0Wsj34TUCepaMbcMtEc0TRFJrXzgZXvMHURDRGWAazPfJR2R4CkEs+efJ2Bk
VH2tU3ebTjZXZfA4VXiGX/L0xASOslb+pDZogsOUqFitVn29GX02os5ElS1uEKgKb52jVia9KLr9
G44r9gyA9W2GUXWFFuJzBKGW8JEVCmMTBgVdiuJq6WRLo7SKE2stG07HpC80/YN4IZoksSMNrYKr
vU6ubn+kS88O+A2HA6wGlh2oTJbGLT8L7wqaRkCc9WHYKmf1kt+VA9EnHUPu9K6hck33M2W1c8wP
/V4DNmB79xwdJSpYxnjtckax5h/ipeJ2PuOHPkEVnyvj8Op7iwwIpviaYqy9C2fUD3vhkO6Hrbcu
bRmCE9ng/YKPHsEn0Hg23t5bT6hkKb1Z5o4fJsjG0k73jA/ZdZDE7hjP0U62+YRv2318Ndyc2Ggk
K28YltFKtwuZs30EGb30N8N22Oon7czLaW2CnImgD68GFmiSH0mZBcCmr+tTHyzMd++dhR0qrWSb
XsR19TWgYsUqPqCWXUTbdAX8cJU5sNocEOuL0da2L53TOdIWhERq84NdBZfxnrdgiRytlwrfm6Hs
snPBhS/VNSAH2G9seAnI6zfWuCXghbE6gdAbHDvaw9StIxcf3CpcEYGHlja1579LXY12jQ5nXCxH
JMWbarEI1k/cTDafDSJcmCrC3lieCZ8GFLMIIPvVN++o0POR20OddwtexdscZyfv5B3ow0GzmRpi
9LGjc/UUbGsLczMgLjeId7bFUINTmpBQPv6dA3MRjqNC8X6t1w1FceRY4bEkbbA5NtKqimxf3xrZ
soSt2t6owyB9ojI/BAflITjku3w3PdTgia/G1XQCV3sgHvRGkXaBuUpvvh70pVi5g79Bbai/czoe
vFt4r6HisTM/m7fuQDV6kmUnO3cHnkbeTslhkfCJlWheYqhEQRAIUdcLqVxpPUjwF/nqDQ/4A8qO
VZi4A04MxZe1GAIr2sCXGk1jbuCDYaKbdoz+MS5Q6aolzwngTRGvEZW2/KqVz6LIUCqzIyqFTJ01
8PELLQwlJwQNFpHgsZgoI6rsYEptLfEkadek+DYg/NZ5Ao3sTVbdkDuCcvsmMjnhku633jKhqQY2
uxTct9BOvr5jnYv6pLFPYIedxMPSNvprHl2pogPyICOZNbL4VbbPQrtOgF9bdkEbJbAcLbONaBCW
8ZCxRalWsrC3ECVEw73k8VRYxRbyrTE2wUaTbp0kr+bw9Mx4KzNmNhLyRxtV8q6l9ahZHQXpkhV0
+Dyejav2EvlLzd/E0YKu9ppgFPNP04vHGeGoeDtZLe/SVcZHKnoNTzNTEuGkwaF4i87xqTqou/LU
ueOG236fPBpb5vk4Q4K3OYCROPZVuVLXyZbsDIZ1Jz6ITmo3S301OYNT7+V7xcwHWNu9ey6O/SZZ
9xflKUY3gZfm0l/aBwhbaw3P3oI18WB02yT76ue2vHUtEsDiacum+hFOf71gs8QNtch38mP63sgX
HFAItAwUDsGqgUbPROQB9xoAufEdd3r4HjGTly6at6pl6hMHhzoaUkoyehM4+qjHh4fxrB4g/jOx
ynZwUZu7cqk+hB282pX0oFa7pkF1hRAMC97wIh7Hx/TfHF+N6he1kmowVtYsWf9/ehAE3L/3IH/5
+p89iIktla7lL+ZUUrLBGalkJzIWnx2oP8bp5h8MtlFgk0dC/scv5EXzD+IWTXkmlf2j4CFlzuz7
rfXgJZvoqmk7oJPNfJM/tx7ypGZ6kaXppq391dinWxPxSTkVuxHayJAWqA3yzBXKl8x4Jfh6GXni
lZGCI+JNnGjhVfwN+eRx3BuL1Iedry+bUiKZLVoI0lPoaRxAoGjZdeGMXwlt5EwUbBE3aQs4Ida7
u2m0OxEvage4ogTlwMrJ9DiXBXJ8DHktMsYnZs+JvM4eE9dn9VdZw9rKuPHnzGSw3A2lksifCg3E
EpIYIus8KToKCORUJtzrHm0zNi5R/yYFwyaavReavJhqnHj4kESL2b+xFLreqXCgzmnxnmQ4s6m7
zKfHQSbPYWQjIBB3MTQkc9DQDPpB6WtbKxUyqM1F2gEgFtp9HmV7D6S7/GLp/VXUlVsu+TycyXoS
zbeh0q8j76Uev/TRsImbzwKEYzhuzKzGpT5vAzMWeddgKK5T9k1KcP/0/T5ov8KemVIBUp6Q+1pg
dZGw4NSOeTUuAvQCKjY/A8NrAJQqlpnvRy0huvBAmrB66oIdQAD2oeFqypkSc0nkaryxRH8ThuzI
8fpsFMQ+fbzNo4FccCplkwyh7mBRUplidxTE5FWumOfUYR8uA31QHmq/3IWkyiG+EO5NGNISoJVQ
KA10VphlIa9VfsvBaJ01hmZdqa0CtcRSGWgb0yT71g93XolRhULTCtKtUovnsaVTHCzVHkb8yXh4
UmY3od+soqDmEsy3yVg89qPnDvS+alKz0oGCWMGiFpZhBqsus1bW4K0TPjcGnpy2NLZe7ts+lbZa
e25sPGtTvw7zgF6jeCrVciEaBEZl1q4VrGVAEl5gDY/dOO0k+W0Q/JUvKssWZp0+WY7WVY4c00OT
t42UqKyITOL26sfnosKf1wYPmkI0hwhxXivfpl57NGtm5ZqJyYoRU4jmozO2aVzYyoQlSbLWfhIi
GLl2BYLktlh5OIRSHQWZr97M6GWQylNDPa833oNPwRkEJ2tu33I80Uh0k863I9nfyGZ4iCu7RHpW
aADb+SWEeBJzykodrhTDFmBejR2VaAsbGjvzyRiQ5eYXKVLskEZBH5eq1tkxAzaPesK0aju0nmMF
Cj7ikUwNbQXLqd/XsFFIcbGKq94Z+3rSTh0s0KGXbE7SYxSLjhxybgjSQk+Gk2fl8FLuEXVuVFyE
slkWFZILudj0QFdaqzl6g/iUzMqxTIQOPy6TQoJes4pl6aOS7s24i6ZMWih1utCREoxQBFvEMHVB
Udswf0dPnJFuNQKvz0kVVil2WhHpAEE8VE6KQCFLIdLwvvpVuaw6ayXonSPUJ2OcCzG8FzXL+g6r
JHAdsDMMQ0l6yAlmQAkttzKiPwNfLSeRcJ144CsyHyo274mszdEFlxwCN1KVeyj6q6JBbhJ9jQE9
enPyMsFRCtzQfMxzIT+Qmviq4eQ1pf4g124X6+uEwanZGuehpZQbw0ehkfda+ejFCUvGdh1ARIql
8i3XX0k3dTwrpD9IV1pmOLX/mg4SAZfhMp+wWAKA6jhJowbknR60dIveRahEFlQITBUo91V/a7Ns
Cyl+mTDb7X3wHOL7v3jIyAYa0wbeKpwL6D+4v/9mZQ735a+2jd+//qcWGnQivgiFSeF/eBH/9Sfu
y69Txp93PGJoIGIWUnnRQEkN3OV/h4yzp4MXYJB6ykBUgWjxD4aM1v8hhea7cdEbjBhVUf4NP6Fa
Vl+IagjMH3Y3+0kf3cpFfhV2eEiJsuNg2Oc76wqnimM3vVl7Ck3Qwo3N9sopWEJX4ZtoLvm0Ks96
MS1JcAhSlCiHUU735eQ0eyZTjnkwD6kj5gclcXzfwToZBcvy4/umaDj79MoaTqwl4L9P4wlAPHHw
zZaLYhU/yahsl0ToEN83EeKXblhTUSCzr8nsFA1LYpWg2XUSVDctyj2zW6kiAGIWPEuFBKr0aeje
W7ptJvSdLXXvEg0WGC0fReCkXTzv3zxa//6pt6CcoKm3NPHvy1rKUT4cvwhF/vr1Pz/188fW0Ejq
nlUdf4KGziAk3bAI84SBxIRdQw3yo7IlPPNHHfxjpM6nXSJ2zqAKhJ40a0f+waddsv5iYpxfsgxz
VOKkxsr420Q9zs26lQLIsdzUqasQ9eGX8g7+8gmIDOPyd015ngz53KrSQyYqD13PAl+N8heDC2nk
B6LsRZ8rCu1NK8ubx7SgmMadGnbwfKhhtRjRgLgZIMLlPlvQhoVg+yybs7e32sjFuFOYlJG1iw6L
IW7TOBabzqK56cG8eFOXERw6oWgdFZBfI8PB6BkiR2GxrxL0hqgfsqKyLbpqWUBc0hNgY0QR8TNT
6JZ9TW129C3U2/0xVbWlotQY0dV9GMMy6AocUkTmdrqtWPFGTBHK9WNhF3G3j4Zm49erspB2MpZD
L5i+CqRmhjddh+mbTDoViPGAJZa+FqjiQz1MlhF6zbKc7qXMmitPurWYqW6j6qegldcJQ2MpYQtu
2LUgfDN7gBsHGTTFIJ+61nxWSzQ5mnVTtOYMuhSSW7Dt6uLg98Y2IG4QbpJ3VkMFnEW6i3uduJWw
38lm260MZUAixlxXqR98NB2J1j8Y8a2omuVQmK+Z9uqThxdpzbqo/W/BePZ9ZJqieZ2mF0nK1iPA
moFk5oJE59TEY53Qrgw1p4pk3f2h3Wp+cc6nwEnHzAmFa1yTl1EPVNZ65eZV+SWgok5C/bkCpWHW
ZFUYVEetCE7VQlkeg7NKp+maVfHaR2nsde1K1OtNw10dA1sNIlfX36b41uiwExltyKmrF9pRCJBf
eOlrMF7rBMCyTthUbdhlAWTdYxIU38YGJkImbkV+o4MB1X2AFK+inDTMY2tCDvfrTS2jTS3vqjgR
BoSooKhXPj/a1GC0j/hGY7pLDbImoje8Df/i+17Fas0BhAcIsRjCtb+971m/cY78cvL99et/NPTi
H9gqdZzXpPXOXFAqhR84UfEPVHks8+iqxTlRmJ77x8lnQIfD3QRxTvseBPqnpaLxB2goTit8paIO
Dtz4JyegOs8qfm3seek6gQ7kCsP15tj/tbEXE153lwME8NsngdV1JsEm+BBdSanpCRzN6Gw93EQp
2p3hFnFQZcW1mB7A+4sPOFziI5QGGBEViMeEoDWL2PQzS3mfJQ0ijilBP2PiIgxO/XTwYY8Usj7T
f9Tgk6DKDNq8QrYb82n2+xqQmCXGFRAf8gg8dAW8Sh5cX7tlKe3txvM3WruS5HUJdaBj5bBLhwP/
P9PF0F8F8aMpbXK8o1CiHvpuQ9NhjTZ7KGg0GcFvMY6GeZyWAhcBg0N2HWGBOntGn+gybS/Jgc38
wiTFRGJqeZhqhy3SRScasvI1W80ee+/ZC/deiYqhKbcBYmhtU+WHVl1sSiDFUnXrw9wxra9MfqsZ
vgbTe+svG/PsmY7+5V3DJwkY3QP7vLJ8ZceVfpFbdmECkh78c/lUHspD+FqSDGbstHV5jl9ZMLHe
mayVRtBzjGT2lpxCukME7jbt53pqdqa5j07cLGa+L/sNqJfu3SDUF9URWjfG3e+kMmvxsj+MX+kW
P2pxqQ/iuBVHN3/FS4bdCDOZgNPlE+1I84nZwk7XPYSaIZ6/bTiufLan9VEke659QMrH0V+gxqs2
UuYOCc77pZdvwOURpiCmBy2mqoNd4vKe5s1dw5WE6i9hbGRtQoaZ6co3PzLkSdhLzE2rPOdQ4Ylh
8K5MdkLQq/cp+ayvceAKiHrgXqn9jbytheXj9KQPRrqHZs9ED13rkMeo+7yDasFmrmnqbd045DrI
nGWXoOhwwpMUXDIdB6zybk42uuUgsduW6OXhkJgPMyNjUapvesmBC4LM2JP2BPIFrAaT7n7JxL5M
V8UMQhmPtbCLxY++5cdFkd5/G5IPsz8WW4EJ7iVCDNNXuy4H14bDgfe0+ESNTrwo+q8MbzMWhKcI
B4Feow8cdbt3tPHIOjbuP1g6jyxiBGK3vkzp6qHqzEZchAtcDVCMTNeoXZwPiy57UpndUHUL0XOt
vs4vENFYvKO5a3dZe9a4wmdxSypcyZY1uWWY1pwLF6KILdval/I9plYFR+Awcx4ID8Gvgwp90USO
eUQwwOibG2chLbtvghutyYYAQvaOF0Lp+duXPMkMy4/6jtS4s74aN9QRD9HROMgn46xzk0ERSQAZ
LAxtDsM9Wu7gdof6Ib/S3nfP0xvXavoJKurGdY4UJzr7DwR6XOieLWOhM+0xFqjh3uunhrJg5vks
+j1YdYp7a5s40VZ7yZ7qTbcND3AZ8KCNJ+uVrz3my9RJnfGg7AwnOo7odNFhQq3p+OuYJ4aMYCyH
ZXz8Kb21n4z5GVGF9+Ss77ojnmaWMozgmx0aIV+0SWeD7vsvvglnHbdKpwnLhBQg7f+5CQkB+u0m
/OvX/7gJJVy7dLCWJXINzn3q/16EEnW+TtMhMWHk8uVPftyD5h9cSQr+b1OiYSZx6Gffa/yBtoY6
DV27oluoYv7JPYgE6Pd78PsLF+c4D9Q1It/ulwE3f7ufG7EEbV2L0V4/RW3ilLm0JnFQKBDwBdwZ
eb/Rh2Y/FMk2gkcWlPpJri23j4WjL3x1s7tmkhZZyn2nJnau1ezZTVaOtd0prDFjFmtp1px0kIZl
8zKYw+sUFAuF0V4RqqugOVRGsu7YH2UFSFATWWRPz0D0m2gGq6JCsU3uSgL7TMPbUjIYFIfRJrqI
sbFh9x66DP3o0wOHgjlPWpcCTYMASoE5ObdrBfPRP4tIQeEpIAKynJYRUs2mU0RIMi8Nk9RbZ9Ln
gN7djKFB5h6JHJYrFYXrD+pJM6arNYm2PwovDS6dSDXWxcR6r9SdLHANSIYRgogwMZDQJtuShF6P
+AHNVB9TIGd+Fm/9THoo/PagwHbsa1TxOmqMdDwOFu5McAEJ+3Kl4/FmJFCLPPUiX8d/L5iit2Pg
tKnm1hzPuQ+0TtDWwtBjB6IvSrK5uUfGLlh2nlQHqzN3Y6vRYqHDR+I05MnRNLLHNmZ5mcQfWqWv
ZLn+jHU0lQGnthwg2Z92dSCgvs/rrel3hwixRCoFu640Dn3CvVtWxEmmYn5VUh/Cc3AvEaP4hgdU
5VYjIskyfZ3j6x2DZqV1b9okHCQrXmoFGC6IlaLoFhrrbc6v3njU/DDAFzVjzOd89HZdtOpZmK4h
jgOaSTdHzJAEnKrGbfKCreKZN5VKokYrqCvTqUSePnrTRqqsU1BjI+raOF62zDEiH8HAqK5pDGzJ
q27Mch0ryA6DL6zVbLJbsAiLnLl6kT9ZPlNEg5WeEQPnEuCnCYMTx9muzMudBh+v4V6qfGWfSxZU
QSg96mfFwr8cZId/pgvCIO5SFDG8b5EZAfqamvdRfoNSg2XHcKfA22goKY0MsWeISGfwS8cMDNu0
gAWyRhb9mcWDSB6ocISFNCVPFUxewfC58hhHJhzwGpGgqari0hTXKdVApG0GBNDMEnY6ce0IzVvl
HHXSXhO4Y3pc/Ap2Blk33V6tN4HGQkmF5DfmbHFyR2jaTVXV+yj0Z+yILRcv6QQ9Q/G1L+YRQHMg
aaj5VlLDryyLnmFxL0urBJpaHbNUQDd0znyCsgM3m9TXSanO/+LrgvOXxoXTUWScydTwbxsnBqWc
7b80Tn/9+p8jI6ZBnMQzX+ovg1LDYhNKH6b+EGr+uDAsIhq4Mky41bRI6p9JvVAjLIg07C9VhVfC
CvMfjI7AU/x+YXx/6XRgrF5JvZt1n3/eiA5Ez6qKgKV4tOozO6DSrouvmtzOqIferzUgGKK6C45N
3OBdz4RbmSAI6Fr4DlTnwmfdY/FoMkexKgRD8rL3zlA0qMg3UoxWJYqbb0r0KsXjxa9aKsiJIhoq
hc4n1WrJp2wSW8tOQqG5qlSvNSO0GxJQsgRjoOqDjyxq7K5QDLSdztg/Lyd3NGMHifiAG5kDqLkm
M6PLeJLS7hjr/aVKvGsX1tZa9eA+Vol/ThXjS8u740jZmhPqazSm9CzUcf+Mq+oQpsVhrGhh7bwT
sSCqniWvtGHytgnLWOybZLl8JHUh38Na9B0t8datWOjvhpFditZATmrJDTKbQcg2bRjnK6+aFYXs
WH2GPArDHpGhjz9PfwSWYi3joJCxUJYEK5kxUci4qGeR1DI+6uVTihJF2BsMlioGTJbvKEyX8l5H
l0QW7oghx5f2U+xvrRhMTPomoCivEAZ6WjfvdDfq0F3YFWk4K4ZDAYlDbkMnxmkYNcOacSRue2Tu
8LYELGRpp9o65pO2Sk9iabld8Vpo8tqsczdpomNbeHbCjG85z1rkUDwIKn7nWmB7lohslrLS4NcN
1CczXmJNZ91d2X0qriztTZa8qyCDDxaOFW6ylk1hMtaO0PIr8aV0N9UEoWIDjmizOLDO3qiQ5QxQ
UwBmmczJQ4mx1EEiRbC9SrOwRa0nt0CzGUHcQaS99h0SzzSMdqL/TYzjbSz3bkECRaf3qNLTYCPI
1drQpzWCxV2DcGhZKin4x7deSO2YNl1MjIs55gbIAR/j64ff9nsV42ftSbY3ZSfT73dQ3zY58bsN
K/dQmOy8rYhEZi0aQDUWM5uHg7UXfrO2s14SLMbK0KzkISaEWLNZXl7LWHmIsuQQtJ/M9jBFSHNK
wzQ8BqlyU3M2Y3WAX6qOCRTpDgUz52WKNKgrUIH1sf5kFtZeDVESxqHdZcGmLHJABXc51lxBTDdJ
6D8pffGkSuaj2cj81doxxF466HzTmf3pMQwGem/K9E9Wf1esEcrEeBpIIc3U6Etqccj5QCKr+SHr
42OVo5FK/s19w3wayszRCa4TLV3htPzbjdk87PrLRfDr1/+8CIi60f5Hk/9nYjurA4PMg5mgaKLc
//5HP+8BxmOs2cTv47Pvf/RzhaDqCPkZ9/1nBfePVgjy93P+F1H+f35yshoU+hf0Ob/eA14m+dFU
++HGDDOo3HUF9Goa98lo3qGi9As0RIsaukY/isdGM9/8/j1AhOdhqKzUL0lEcFJC/xH6XYEEWBVK
1yBKxCopEnMreqpFlPKKFjid0k7bGhKwqX2q7UjJapbnkQ9dpn7L+QgqJsyWhA/l0ApAOdOvRoM6
I0BIL6Rbzoc45ltPJgGTfLgF+IUJcrmwsJiHGcdYVFa95j0aavWkFeGTEeabttVdVbgXPDotj1DD
o6TwSBk8Wqynn9r5WZOx2ZXz02fyGNY8jg2PpTY/nyEPqsgD2/a1j+0LZ4xP8+2lBz3SmM4ZV4tH
XeGRV3n0U46AjqNARbsxeEwaBlARUSI4hMk4BYfHaEHy4TDJS9Jr5GxjccgIHDYx2mWNw0dV2r0w
wjdAtDifTXFlXRIOq9zMIJu8jQL6pKplp8+hpgDAn6pynXHY9fOpV3L8JRyDEsfh5H9rkcIM8ymZ
edLrkGp3hqY243zCxAu7QxpucLzmHLMpx61vop6dz18P32sVGueYg5nKE6VR7QYc2P53Pv7UIDAn
yZQjPSpPVT1H1HhXU3vrNXFVIcNMuAZkroOBayHnetAaXm09dQgzNe4OhUtEhZ5QTFHBCA615BQc
zRidbS2t++JV9E037VDNBrh5e8X2c4EYahnRPJcWl1cW9GuG/0y/AqcRdTcyukM+33a8IZcqgAs7
X4MZFkXtiwNvgchgJ3JZBlyaI5enziXqI7Kt8KmJ7HFi9jk+e52a/U7syZQd3XocUEkVbIBCNkHB
vBLy2A0l7IgkPB3trOLsp286O6S8F9DzTF9UHiDJyYGFxy9mz0OpH2O1eO7D5iCrAHliH2hn2O+n
ERNkJvQneersDGRo1xbnVOAKqcOjKY8m6mR9VaSGzPM3HPkP9CP+vTURf4MeF8I7tdcyw0Y2Cmy1
upYWviJ5G76UJ5BQpa6n8S2R0Mp075YgohB+rFRzIUfkxOXCKqiTp4Cw9ijWPnMk0u3jlAqnnglA
HSMnGwO39I5Cek3rPnyUiATMgORKivEgKPKeIeZJqdtHPXqRWo2PA7Tzika5gU80CW+1aF3+xe0D
WWZsfjU8V/ybaPz9raEp5u/Mub9+/c9pExeAMWNumRD9Jy71x94Fsu7Mm2O9gqLxO+ryT/MmZI7Y
tWYA3oyC4zD/cW2YfyjE4SB/BJ77XWrxT9oHpJm/tw/zS581m6T80EBI/GR/bh+ibipLpQLYhFsm
IYmZHHbMzO86bPrFRJrC3aJTqNc9qVbTqthkDdKJBKMVXLFp2RFK1pD1PvA013j+mecMrGFkN7I2
+qy+SK7hYx8cQuWCD4YknlFw+GYeK8hkbSUrwdxM4yXUtxAJTHMZP/bPDEwjf2Gaz9iPkZev9p3T
2u2da8aubmK/TJFOM3c49v2y2vEoT8f6Q9fXmuhiaQ4drB/LYtPsPcmFfSdgharulbVQD5VdrSQO
pGpXBQ/ZHVAOMSQolgM3oGWYeC6Wpom7HVIVu/F+8Qm+o/lQzxbZsuK3PHMK3xVO1YZ0BMjnNgls
/Pj41rV17U43eOCYR91yaewYv1Q4MXPHX/d4+Y2ZAUCs4kfg6o/trciX2YBBgGyfwu3fxdKNIhfj
5yfTCJe3r9hLp/g2gT5a5g6ps1AK9spJgBeDWTfybANsX8kcahOC+Su8haB+m99KtFQl2+Z9c+Xs
ETDxuLyHD+Zm5ot9Fe/NznIIe1t8kC2U28l7tFdfU0hK4Qyux5cxvGt6uatlesJHEYRCak/o9lOy
xgVkZRATLKCY8WsLrI0oPRMseRttwjc9/xzB6w4xrNA3ZncStiHlm4E6VN8ZyhfDQKM88GGJC+AL
jyaMrJXULknb1Faa+AD/1wpskd2SgJDsZWwPCf8pBA5srIqbddSnu1eOF4DpxG+rVyhPj80uKxxv
z+4HuZtdw+1HDLdSP3w80x9c00PzmNLuZkxMlx2u1dcyPkrvfrxryKe+tMH6+x6M8BXUdhFeorSF
IUN/ZeE54jpZSYa36quA2I0PcWK9lrG/pyXFwbCEqhVjiEGBSfBpvdKxyUJkf7eO1hHTsKZ9Q6IL
GybyHdEZNs1nuIt37dnaGWuMaeNTdWGbYLy3T+kr8zsM+l8zHbB8QiH3hW2uu7HeK0b8TE61JlHc
nWgjowGyBtRaRWqfcd2xYiLX9b+5O5Plxq20277LHV9UoG8Gd0IAJNiKIkVR0gShJoW+7/H0/4LL
/u1K160KTx3OQYYzqaQo8pyv2Xtt2rd1C4piTCgsGJWmzHVvinQcSViHVq3QyAvncWClsmBu5H35
2NrZa+hV21FbMzeT0zW7R9Pc9BPfPhAA4bGfbRRSmP+GfbKNT9WWQScmiOZQHaZP/cpMwLotKifJ
Ha4ZKI8rMoYfOOxsTbYbb5cFrnxVJarsd0N9aZh4Fb1t5vljF6XbZNywWOXDP0HLHjdsO7MjtSNm
9ot6lqEsqA/ZlmCttXrvf8SP9XFxONQbcy0eZOlAkutrE/h7td1Z1rVamtBmHTIk/uxMrz755mZK
16W8y5RvZXLDFJcY8i8JuSQWjlX7BMK+O81bf1oMENLsRudXSMC+ixs8/g42oALORCtSZ3QAG1rW
tQGzNMxP5UOqr5fo8TbMDsbWcMJN8jG/CY82B85OSJ1om2zxeAMI+YRRlGBfUj3+i9cw8kN7r61e
WMCSTxTkC0zS50OL/WOYWZqVCgu9ySF2sDTDbVIzIOjz7bTJh9KTjMzLqwUHPKxwnJysA9YegAOR
g4pSYQ1YbrDJDRNHWZ+vpTOmijQ6K+eh2MHaj496sUsIQJD22cCbIXZGjpFNdbeYrJcu8t4dqdUo
brW3ssfsve5KN4jWbNUgi8XpxyztNXw3RO41+x66Qeny9YJr5aknaEY6P0VgXca2uVf3gZ8P/QFe
I+sVMhlforkzUOaxIDKj7hz+4KGwkNkJBmsDQxDGIsmdY3eEG15t/saFBqR8JsgmJYQO43oZQ/6n
9hR7+Z/a058f/1t7islbUdR/t9cy+CMgR7gzWHst0XzslP7Yn/I0EFqKi4xtUb39VmigehMpMqhM
lH8mvf+VQkOR/mQa/+VbF1Wyy0Q2b8ry55/vF5rR5v/9H+n/+kKtF0pm+d6oug3swOBdT67hSEQU
awbjpjQvGnvwIfdRB53xiHdkWXxCKGqLJ7GfOa4vGul0QwpqZEb29mRg1yM6NKJlOITRuZI9LEUp
aDFxjwtJ+GJVNfYui2iF1OjZCTvHOg+e6VVrsd71j+ROMAjS+td4eDS2FvIGY1OzXrNx5M74neLY
WKuzNys/pOGOcT3LU7vZ5cOdiDNbYfIFw3fbE11V5Velu+rjK9dYYABGeogJhBaitaXcZjrOKzk4
8Eh9BN9a920EqKa4tTf6K8hGuqIq4GNP8nK+anVuUOMpZGGm6yF3GSiOnvGYOzJrJOhoNcBveod5
X32Wk1sQxKV9TrXXzh53gR+/GWwHAXbA5i6Jkz1X88moPgf05TLIzoEVR5xeRe1T6W9wUVgBSjvj
WMY7TASI2dVx1wgchZgLtoayUdtN17hD46LKC0u3LDHQEJawjgLatwXwSnJ5cSMf2qo2SGM6aT36
++iILgPNhaoja92oI+PObQO38FXk7Cdl5AcjiXaT4+Imf2yhXXReVe44OaAhIRxcoyNT161/0r7r
U7gn+3Ydu8SUcF0CrWTItqpPGECzr+pr6m3R4a+zcozIbeOkC1afVAXWDngm1s1kXd9Kgl44ebZo
NCSMpeG+23Zb8TASRruKWIAFnzCwBnlr8GwPeASALnGMnesV+FSUaZu+/0SRpkcObgvtKNyIHiJ5
UXeki0EkkGUvKJ3wB4dbq54saQ37I3gYPiAe5sMWa6hwjn/Ex+LDeoo+cGmK/qqdV91Zs/tHMwYI
6JS7NqUvJsQd/eNKspjE2GPmqQfjuTnLB2GXfWXncPJCgFNPGFLfNfpM/33Cuvr1PK3+3mcoByM6
uUUi8N/IG2jKOGl+GvHR7/zL4387Q61/iKw4WOf/2ncxHPxdFC/qErw4tAMsmf7F+MZCB+zc/0cU
r5KPilCY4/efiLm/sOuB9PFzs8YZyiGtSpz0Kr/n+vjjGSrETVvUYi14pdq6gjw7lbEfExUI43cC
f74l6Vl7EV4EzY2Ifq++amtxWwFDPBCQZUW/RLRh6hjP9dn8DnOk5hSSqp2eTY0gMA4ePyM729E1
+BZqvTIAnB3i80DGiBtvK/Q0u3QLwIJO7WQ9wJhAR/Dc7MS32gFdy8HsqgtsDOaXo78H7Pd3y+Ng
gMUH9u7z2lgrcG9iO/L418/NL9FjvgFrdgVM493asyNvToNbufWnvGmo48yd6pZXkQbNxfXfunl6
AB8Xv+bImE8zmwiCXXfHcUVCtJOfY3X5NiOvf2ASJz4s4v2FxNR6QNAdmM2Po4eG2Gkhexn2koxI
jNVj+j0/Asc1bvMjv+GsgQZb2wxGiXzSFzGA6z/Ra7YfAiyye0S0A+3nq3lm/QVANicwDf/51jjF
/Tq8jh/jR/QIdGRdXiEuaPv6Gj2Ga0DSmQ7/h6cxDdt2fJaQAaWyO99h1mqEPpmbUMV/TgYcCB47
fAou2UJxjzZl6+Fhy9R9Cqx6M0zIHh1Rv0rWvOrb71oFxKWsWuo8HdsWkjKbnBc55mKhv+GlJgeC
UjhKYPDCCxyO/WLi9kX2J/ZwriPLFjmpNCGwtfjORE5CrlE9J/M6bT9TPHnqIUELUsA//pB7UpsO
Na8+w4LVZLVs8IgC28ikqClbVdgY9YdJn80108n1QfNDh+XV2VdvDYZuuSe3zsjXuvZeReORcLuL
8NRhhV8JW2tLLIwrbXGwkzXqNhSfquOfjNd4sxSvVKj80nnRwd8WjiStjS3aqKNpvqpIF/GAUWgv
zM5wN3jNh9I6iWTHt+5juHMEP6ZAZuujuM9/CNvQ9RKuFArcz+Yc75X3v/cZyuGJ0cFcThSLMvM/
1qHL1vnnM/Snx/92hlJs4gLCq0SFuwisGF39doaa/8AFTPm3oIh+9RX/oQ5dno2lLgosy1r8Pr/X
oSxXZExFsqYq5EEof6UOxVPxb87QpQxW0X7xVJSfBFZVJIc9MTC+F+Q/pnxgmF9mSXsZ5Bn2Nuzy
VpsW7gZJfCj20HQiGpwT2/dTEF0CvIZhuBe5oyjhR8ZmOgIRkIp2yVJiwjfYRYWjonD0GfKklmBX
zeTIEg7bEsQf0xwUxdW5lYabJtT3chjfeq1nZw5EvE++EtHYx7kQHCZTFVzWHuwPYLJoGuj5SZle
c+WzqdsKdudbP1wj3H9iPLqx1Ye2XrUEAtTE7EW0jZO5yXENkvd+DHuCGIFvZlb30LcsS5ELa+HL
jGZoUs1DVI7wf9A3setgsbQZMUklMdooQdpOMlAdpIisHyKnqd5VKdhmjcQmXARVbRIyk83WgxYN
tzzU7NRXsDKPAAJLEUR/hDgq1uB5St23XJuH2RiIhUDkaETxQURVpEDogLHmDGZ3nszvWpIfBBPY
rxECtdZPI0yDtrH2PsapAQBck8mvcwYPphA4d+WnztIYSxLPgiwzVL+bIvmIlJM1R6dmaCDEwbmg
IOWBASERNRmf8XAOwWUKXHcBC6MIDvYU3CsBzOikqit50AN70sqdOWpuHXhRicFZBJGkCcCcGIEF
EyfHMH37ekbQIsMe3So3DWsgeY4Akjadp6M6ChjQVGrnjVJmdyrqpRjGthCvp4zdtRy/Byp6K7Xx
ImV2zcx8i4jkqQx9N6qyLZu876wIhbd/y+fZ9ce7Ylbu1IH0NInvGfx2L0TZi0p7wbDftdrk3k0g
izL9JRGHfT7B2wPWkxiXgGOScEBVYlDUNckVAR4s1sp4UgvlS82ij35E4pEQNJu0+V2sZVedcLJF
OEpG+aYq2b2s2rOijcOmnt5EtHVhstwnzGSLrFpXZnDgiwRjjWGunm4KXL45NV0lY8IxWt2lGYDr
ifVaDUkiF2RWOOmmCsV1JjEhDRgD13CWilag0mDvbgZOL6mfOXMZob8mXbVLhIy9WM/STeJN+Dc+
ppWF6mASQC7jiWA38R+PaRWp7E/H9J8f/9sxzc6acxYHiaqIv7Dk/veYNsV/gFhYAAu/K2R/O6aX
lHGezHJ8AlxW/uj/BP/A0nnZdViGSoX8l2RNDC5+PqZ56oT1yJS5Gjsq+adjWhdSPW+E1vckEzA9
0NGc2nRUQK+weggt45AVX1qorRlEM9ewe8SaqlbaA9KdiLdlrz1bpUwItWiRLkBFCUzJagm20lgD
iBe5T0+48exYq89TW5hO1PDWLdRmJGIL3herW6IRNjlDNKmJKdCyWx3MZzmOzgBaTyHFEhfc20Q9
5JfpuWKM1+qmJ+TaU8uYOc7ys5zVRMISI6wdUgYbs0yqaVvO23g0XQEV5jj+yArxlgt8EsNUemqA
+BulaI9Sv84b/bkaqks+79rO2Jly944wbA1vnmvFDLySzBK5hbRPCVRVMevfiIzPKE6cujJfTL/3
mnA8tD4hDuDTSj0C2ylw+FZGsQl0+JkDBauu7Mqp2fhK/EOY8OznvrUepjeYV+Ns2q3fHQOGLb6A
PkDX130NalnFEsuCehhFR+jKqxG9gRNYG4HpjDLBWrM6ckMUngrU2erEpyQPPLWJXKNpvyXhIRlx
yqIpkhphOxQwBOp212Po0fJwQrWF+8DsXGVGNWARlZXWGzwTtoLPLFffByN3fC3ZIKV4V5jk5qW+
HkJ9S6QpAlUK/RHskqSTIO27gzw61aLdZN2SEDcipxt1Otca0metknHh53Y7hCwPKJ0VfUdSg5NE
OSU63p+GALfOScrw02oweegLHg89EidjiWJ/brSHMhx2HVK4VaF9xEvHYi74O8RYCdi6hHQJv88v
ftftlq+HMcgvRAzx79LMIEOA9Z+lCRYDLhFxsVGQqpQ9zu37EL0Yk2oLreQIaJc7ZjhDbdwtslBM
Jb1gjjvENGsCFiViTZLY8lpAYVn95RsWDIN9iDJ23uXUyakl73lHu0GpXFVeFWGaNm2m3kVawp5Z
lGCUO70ePqB/7zPkeitJJQS5ntheJfl5lNvnXtK3czkfCb69pPHw3Sn5YQqKnazH3thqH51wS2oV
Ddl8HBaN7AgSOhCba6ephAZp3hzNX3VrXvvWxMIq4z4ZuAHgi/aK52eMhZYsIrirAZ9U9VBmEzDY
wg6Dax4+NqxXmqq7habXzJ8VSbYTjO+mMD997I1RNX30DEQSaNaopwWwAsCKAOMlgvle19PWqAY+
tBhhU7aEjd/sR5i/dbeAwAu83wOdpIqZdYI4qVanwRAOgjbd0qCGQdT/SIXsocaHbbL77GS1cYTs
YxL9TUuq+iSxQ0DvsqotC0AY+uuukZyq1hukxBggKRs6KyhZqeFb04myFpOzRA9lBTi/2rE9WyPm
JKPHd2oeY3PSbVlh8oQ3ysik/Rwp2C9bsCOpU/fFUa2PUaDfUwvAmVpu+Sf3mYy6XTCvAwEqYkOM
sYyyIddgzKb5Sapqeyg1krYILo/9kyS/5BWtX+AbX6gI5sj/nIPxUCd3pbqU/XQMCc9Vi5qidfD0
2fpb37Fcdoyj0QSb0n8dJ2F5pKH4l1ZI+dPjf71jTZmLVNcUA08nHhZSD36/Y+V/SLRfDJq0X+Lm
/sVqwsQKIS+sVh1tsfEvq38dTbFoqCjb8KojAfsL0yQECH+6Ypdnzr+DtQXXi/jTNKmSatlv4gDK
CQBHqxtPAwN5NUYOpJ7D/BLX3FARqUJGStn9Sodmm7X/IibDTkF20zNR91EtwUs665P0IAm5v4vq
rwyHxowIGLbLSN6VBV1bakrS3QsMkuAMyf+WMADUrfCAvnYVlNE+hIljEJ3SNIVrIHtVFq1tUExd
5oZKXhOaTj6IFF9GwT9iYbdFKXzW1f6xl+IvH+Fa3LDoQmss5NPGVPyNLuh8zWkXwmOh11ybdUjg
yewYiJvUGIkAcrjOIkDAaK++lHotFjhfJ7Yaa3JM2ZpzPiip78jNsJXSr0orj77PhAOtjg+9T4nR
DpcYMEIy4wnRaUbfDmpWbiPegVZOOPnNr6m5ddDrUPkSFESSV2fcJTV8GqLMVnn6eW8AnCKMobCE
LTxqoqlY+KYN8CNWB75copvqTLCGuvRYaZI9RmDPAkPfNG36FszjXvONXTtBnlz2BMB4P8ap9wwt
SdFZuUugVuY3H4maPAVGcCcBeMBXKc9nCk13rnAkmsmlLop4lUbFc1vkr/MswT21MNFbxMNlbcpJ
VYbE1nBdpRWIGUHBI9RL7EkzHzhhsjdqhnqhFUX0TDho1Mhap+awmosWSTA9UO2joC6waYqHRmrc
lHGZVN4DyaCZlkm08vdtC6sHnpYdI+mK04C1QqEdlAAcnU8Cwhwo10rpni0R7mXTs2updfnv7A5n
cCJyJPCJxZHwS0n8H4c2/0bb+vPjf+sGGNr87yG1LCV/n9gsZ+If03j/sDnkLMT6ht4V2fnie/vj
xAZyB0vDfzrixL+kbF32lD8fVL984yzUGKJzji7yrD+Oval0LTGrMIWxTmcz6IMf/YS0UL3TeTfC
VSRWCZ4n+ZAm20Rrq8zEQrtzZjO4JtvSNxlO4IazB3Sc9ZH2U7RfoDETjZg+id+U4sJndGmei/fs
nXc0kUKq73bfoH47w9EfER0kzz6k0JosDZZOAGFWxoN11Tp3Lo7yjOV8rSgAq4U9I0rfes1SkEfr
LBcOZv5MFQlG47G5qPo65NOmu33zQnoLChhkMtVX/lRQ4HYJkGsQcLL62gknQ6ZNyR2DfoEMR4sb
/6uRXqv8uS1vREJCH65hMhjM4xsMEfzIV8FwM+WN2dfOaL3pkWQjxe0Ovf6Z8sHOc6cMOdiKW0ZG
UUuwNtpd3zV6cT8L1pOMmRl50Un+HomFAtJljNYqCeQUDYddtivh4r+GrMze0mv6UF7zhf2xhgqC
DIpfyX7cNidrlelrIFd6+JK+znp71oddAMBKTe8xVe40HpmFkXBJlKl4W9zf2tYqdzhua9VrNEdr
iGsCAO7VpYc/pMAOHO0w+NWiM+ubbNzm7AuZfyf5x5Ls+GOZp1f8oOx8mhYHro+A8p7s+mvkBrsl
fpDREpEO8pbxeouBYPkL7Z6kDBSs4tZSNyaxG9K6YWt3IdcFpdOGHeyYE8m2Mo2DrqLnGo0V4RgE
y51i8/GXODnl4q/Vq7hFVkaV7Tv4hNmLCu91sFJOBtvdjNcqvlY/WBu0H5x2xk29ll7Ki04vgluG
yJvII3Pi03DlM0gA5SKdxC893AsInPFqnsKGLYbs9udmU93gbgflGsTafE9xkuGcwVB8YLewSJmG
wYMfN96Lt/qaYOI4WoTG/YBfHeKV7hztbnzIlLPOLLsNzFEyie/FLXyoCu4/Gj2nzreChkjWHr+1
nfrjl10FfOKN+MV3g+dRWkRN0ql062+Ayelzzfc5vab7RHI0mMLeIJF7fdLhhJPp0KMXauksCjie
fglO+9YYW7/yMsAK97g9dVBbNcwTenGTwgdRRCFrRyl8WpRUowO/5Q15Hd5I3QCQtJ5YRSELs6f2
UOtLYi2SsQm6IEY3u6rw8HMT2T0Zhz32VKKEVvpmJjwi2HA/9BDwiI7YzWsW0khgoLG88IeatQJZ
wqfuW30MrQdTdzJpF1/hLBCKkn6kd1gosbJtY7vcy2ftRJjmhnTCU7ovXY1dEYXPk7UcNatyHyHz
K2xULqsHlkxA0j31OfL8TX1It3j+DxHhR3TqNkYUdjXNBik30bxkIDkfus2eakUE9i9xLKygHAs5
I2Jwvhhf3SYHqZGEla9mCJpwDdX8tNGG8av44XOxfiSP+dVAM4iejJ8z6aXTMdlLh/EAdlB8R+xU
f8muvxNeJlT1Z44+LLrNO8iYgP4dP/pufFIxHK2Y39AmbqzPoDrnwnsQvKDeNJYRsp8iZ5IZU+tT
PbiLVt4xt/3qs3JGuwBSzddzhBvLcKIOXYso3IOODI3bmmj1Jx38PzpjZi0bbWM8wtRu2h1Qwixd
Gz6SvBVcx/Y7fyZs3E+JcZFfkKeHdvRkAdljs/WMzIEhiflgPVosvRtmAd7CNCQBE9aC5KgPhFO5
oLzfeoRQ/jYRhicTkdZYqRttvICo161xHaJXE7sYHQgC0brY8VOdrB/IGrKzudZINsJLSwvqXOk/
JTz76+K6KM/ityuiDiid3iImbFxGK/2K7Ev4lEP30s3rvg0uwDa3YJsjQ38pCpRMV6V9bdtXjQo5
oQwb4QODho6Tp5BPm5m62qzwxGuHURyaQmNv+KwhW4YiTPxzeAei9FgPUOh3Mf5spFMGcB4J/QnC
yY3wCMRcN7z0fSzO0rxtnxH26eYWWCc2B8qqj7lwiDIKbsGt9pheDWwBv/Sngdh168so7oKAaGP1
Lq9YzHosyqyvXsCYsSTAhPHZ2hmVra6Fekn3oRj1u6dJ2CqM3fvpMF6sIz+vZkvw0D4rHVW+IdS3
Mtd/MFeS3W0D6xOdxVpY1hyX4Et4hEJK2z296Nfmk6oS5FKseFAI+UDBHK+JhQRP2kFJdSZgF/yL
nHG0vZ52b1IOPMgtHfsRjgE4lgEfnJkPGl8nSYetUK2tm7JpwDykl/4dl1tBsK6pOgyYvmZbxhdx
1KttPj0MrBZov4VjoELtr9cGyc3CjFiVXbbylXxowP295GNJ6cJGuzW+EiQciBIHHMH8SWpPK8IH
nXZDLrAbuoNnnBeyNpxXdtJI43YYFp6I2xK/TT7vOils8aFwxZN46TV7ftVQx8FXRH/S2oGdnOHO
DAfFPpHYucJ44AHy3hL7thG212k/7PniF2sJQ17Q4tIioevuwTVIbAHWs+9chS3pmGfz1OypJNz5
1XQpi4kmbD6aj5TdqOmyMOWKXnjijkQIxohykDsJwShPm7+3N+BkxDfeV53HbN3hi18DAr5Cd2Gw
y97NRpRC5rDT3BtPvfBiNTv5UX1D7RTARXHZUa8ztvCcwZRLGefZluQwDHIn3lzosuzwh0mIWbsc
3OFrcQKY7bsQzE/GmpCKZetuox5fFaZtPJjNOXMq9DOSTRwo4x4NG3W49k8R9oqV7OmLMmveD60n
PffJNvFXwVknUOzCfif6arL1/E7z1jzl6mvMWdmvSGfdESdpYFGaj0REc0qUz+0z/PyMeF5bPMT7
fuPfA/+xedA9TosM6eaRAMlH6YcGyvQrwEcq2yz9EFsXd0J4EqAeHEDRRUmQku39eludLZRAz2b5
MOduB/ZAXtnm8g8wca0Y1kEYDU7EFrmq7Ejw87+rbfHE3+NvjAlRtm5FJwUHPXSjxrF2tNRe8tqf
uq+Fsl2cre/YxMsOLh/XPDscmCeVHZ0HBKjGZ34ibXQ7stlaZYTU5fsYDH4JfMbH5468eytt8mgr
X4nWCoioM2xO4+oTyM0wrV/DE9x+Lr9vXitrB5mgZ5lGdrR2Sz7HY7bG1wKvHr9KOW/UfbIWPUj8
witOFrbxF14LkXyxFm+8wxsKNItEiUoSssdo95TxZonI+kDaQDJCvPoycKK4hvNlOUG/rosD5wzy
uie6Ofz2Ld4k82K8Do0tam8tGeECuC9Xe+32j91HeuvUbTls5Wg9duBokePz3/Cg3KCWP+j6cZgP
Zou+NnK+G1rTtUJsPJoSN9yVm2lFMBF6q+kjWocuv72rOm9ndN1OGVO6s532/s6rI0WGymWyANcg
rf0XSwtWE7q+n8ZaPz/+t7EWABUkoyqyUNYzv2x6fusXTekfRHui8ZR/t73/tjqy8K3IBhxwld3R
P4dhv2/4mUAtva0u47Jf6Cp/Za4FN+znflFZvne4ZRpMAIku9F/7xXQQi6auwPeWiNGN7JVsKzNU
nrtmH7Ay2Yzq2SBa1guGr0myNmHgyXBAp+8l0OVJfFZxWkQXWppn/9jtKkQmyKA/5m411DRkWC+K
9xT1uXBknnpe6H4v9SEiXvCTowZo0nrdbao36968bZdYIArl3YPi0FQuWYbcMvIpodyhoEk19AYX
2YN16ETGMWBpdROWFfsm+Oxw2hCQRlFwp/l0PfPCw8Vj5iX7+WnYfAj48Wr+Bw1VI7rmc1quJnc+
rPttuX4ajugL7qRLu80zdfB86r5TMhZpftQbkzmdXLCzAO93logjPiE7P4nXmP3zQDg8G+gNe2gL
f5m5qbqDVb4GwS6p1gMxEAeZNhvvxYFXTm1PZSTt675ixLY6Ln7AeV0gAJ9XhDyENyFi9k60RRtz
80E9uy1BkrqrX3waH41KzWnHTdKiQDvHxZpXBiDKvI6fSH96Typ7fhkW60v3KDlU17vqHTd0coLP
USPRtza1jG2UURNAYlrPVfe8TALe8WhQ9BqhQ9gkHUIdbixagKxdm8Ej7YIlntjbS9vxAdxgyam3
ECftccO9pzijukNlPL9VZMXd+l2PBhSboiPZij0/W9UPmWqHMWMF9FVfte/Kd9Yz9WcGiW/2YOzI
byawzVAcPEblJ1ydZUkDD9zRuLf9i6wdA8hiqQ877CEmuRp3UP9UXOonkq3RzVkP0mf0TGimEZ6j
6ZZnou0/m5H1KErFc0KkhMXZipFdQ0nACJ+ojPp6J83Ux1nOVs9gtbMYIZBGY8pYEowq4G0gw+Nu
FYFpeaY3xywU+6tC541SXLrI9nl/TNzubJWgLBzM4y+jw3Xc7uSMkCtqzA0Opvej+Iy1s7LswFsW
r0/SJ3DSZnbialW3sIWYPTIItbEpdIBVQIsZi8cAPw2z1Ik0iL4nWzxjMwoUnddeTB/86sHoD4Z+
EkZ7msdz4UNS2TQeWZk0LzWxlelWfJafq2znf5dIFcen5pR+IV9k22q+G3sq7WSn3TPP2meP4xdy
gT1U7ssIj71YSZ8YRTJCxlYjr2h0UW/jdTr1T9nFeuHNwZQIyg3YhYfxMPa2ApHfHi76c3OBpgBR
bVnhrcQ7frZN9BJjjz0mn4wjY+6tM4JAPC+ajW+iuOunWnXCo37BkNsA3kaddifwsEAYLtJYE4m5
ocqx4r0ReNQ60H0oyvQT68QVojYurPGtDJ8EGiru1s6td6T/2tNT6oEby9aqBfHeI0mHmkX5gbAD
TRFlyit3uVXh1kGoPG588UCKk+bMx1u9emfEtcLdMtq072W9Wn638BmYruh0ByD2ojv218Z309oj
sVXRvaq50Aebb/TDY3DRokMfXNg/WdKPbj7yFw30kdEB+nIzHwuiQx6RZD40rrgx31riYze8XBui
B2E+QGQeHjXeRv1K/R7rx7jb5RyR5DmVJ3yFCnsmpia08Jv2EJue1G1o449DvmmFXVGehPhA+Fdq
oRV0MlPEuuXAVsALEKxifkLKIeXTpRx8fc8Sr08OI0Y34V2AtBfQLwviGXci9BJyn+TKbiKb9lfU
l0/BkVNr2YIZ9P8wnXJbIA++dmeRrl/vvOnc75hNzI/0T+kSAyUc50cVGTlbeCTbXwBJ7dgZNhHC
zQS1KF6gG4Gh5KlK93Dde9GGzCkOjQu5JAzk7eiofxWtY92ibfks0vbN3tK1BOfgiVLVfMCVtSLA
d9Wsh0/9QcUbd8L/kBLVg74/dNLTjMtwNbs0YeFlu10mTW5wVM8Fnjgf6petb+HnH/0tsyDkV4WG
xvLVJ8eH9gCx/DXaRbt8Ld+wL6E7Hb3w2n4sT0u3mSQJSONhTn1IytaPzjnUwWpjntlnSOWuq1bN
MV5HPwT8w6vYZODA+Ak/mg+/33DbewtnYpNsmCadAogrTPqI0niuX0vISrINCb5/ahl7MPx5Tp9I
pQhgV7xzW0SnlKQ9/cjuCH0sETJX/S3Kz/QQhODRQDmzQ/jaA2Fse9Y2u+YZuR0+yC/axldxKc1t
pnYmlagCfotF8opw2125nrfZxYfTdDZ3kTc/sYUnAvqo3SW6XGAdqtcDoywPVXKO3gQGeeoqVbdJ
56TKLQKCcxcUD4dg86N69J8z0o457J4h6UtE9jGYZXojs9Bm+7+SOfYCy2YUm54hbXHCYImd1vGZ
nCmvehPqjYa464T4wXyf3tiFL1AR/ISEzz2zGN72Z20P7WZQIQn2nonYLO+6tb7VLmH00MWgFXln
HuToE2tnCfWQjF2ZEILZ6whyyL87GsbJw602aqu79FgSh/U5YM3Ada7Yxvgg8SEsj0wNIT+vRXAJ
0q5NUBuSm9tOq7Y46eUXY9PjJ7jSnfZYuqrD4GwjbcbMRdIQnqTNgAw3WYXfQWe3392aaAy72OSJ
jZXNNhXnTvD2tic4WnriynAiolud6HH7g8nZAQzES+0xduiKtSKhEt4hNShCj9w3S32wFmDlLNkF
Oc4gO1bDpzEwf1BMku/ulVNYq0XjZxjkAs9OjkJnALGGClrhBZA5r8x+L1n3ukpWJtowg1MyvGTK
YShf4/GWPTX0zWMNN00+BxOTDGEN9A//b6ZEbCuV44Tmr41au0BQRyngK4eqZdI70470HE4YhVTE
EgNmQgUcsvv3bhQUTdSWjIFFaIXn4T9tlSBX/blR+OnxvzcK4LgW+zuL7l/Bwr8ulmgUWLZKeNuh
V/9qcP+9UZANVGmsuHWwKjyrPy6WFqiLZiwI93+61f5Co6CIf7Kk0SegPGOBzy6df2ixW/zBkpYo
gNykVsJMbTTnqjyljGXG8UFQkD0RI15aUIEVpidlsyMmBTWwzDVvVnzoC3nTCelBTeJDn+dnAR4g
StO3aqDo8dOHkWNC5JQM2wz8NfsBkBlKiZI4rG2WnrdIdkT5VrEVFeE5IIXKi2iXxJTI3E5FNuNZ
U+ywMrbV6HWEr4z108KsK2PNDWEo0mStwJmAWJlCuFK5rYUHXraPqcfGZCa2YTA61k6joa8k0BPS
W9WScpA8TRngudR6NWKsmZ3kzELFHvYSpsFTG966mgI+JLZc6E7TlB1MU9nmiN+qmkxXOFo56Tth
U9pJNjO1SlBwglBnAhJ9B/ktjuOdQL5XGmTrrCZ1LJyuZVk5USvfdDwhERGXU2HtxrYhftJ6SUVx
k5jDpieOqGsnL2P4E+raHczfuYpib9n9W2VHmGO0G8aJ5Eu44+W+QfhiKZecLYWaFyiKfVvAeNpM
4Umrn+YpsYtu2gCvonKomLXx+qSmjnAXt2pMqE5D4kJ/+h/uzms5kjPdrq+i0H0epTcK6VykKV9A
AVUFd5OBgknvfT69VvYhp8mmghJvJ4bTbJIAGqbyN/vbe+1RpiENF21qRnThEIuRtMcOSmTISphZ
FHCKkpNH07nqSa9KwkNccuSdus9GZavVN4mirCa2FXD0B7keEWNhJwqvZmwdyzBweoC3uUn7FDNB
mQ0Es3NpLieSkF5SdM3GeknS5mpF4MaQhlKl3PZasJL04JByspcl3RUpGWU+Z7d1/mQsNvK83cgY
p3Whu4RcCAtGISqBwBBpphAOXc9oTdgXcrxNJ8YcmeGMyn0a7psMgKi8YN6mO4OeCXhZIKwu5fg1
s5dBrLeVpW3lZiUUxepzqdmVxg9ZuAl02Spd/hZYnUdP3psgW7YSg980fH4MABK576b8qxZ4WY/H
FxqN1nL5A0fZsqS2BIaHtt5XSbLRhsLThhXUq8DnbFGQsTHrAtL8vFKVD7VQybeQS1GS3OlRHufE
ZK40H8rG/J7l6CimT7m/DJbUiUiTVIjYLfCjq1q8URoOaMI7ozWfU1gBH03PNQLcCrp6uFLooyIv
5dKU9Ia5AUlOB/0o02hVZsHVkLmdBrX2OozG2hDlDA+a6hhsFWmdvcgTQcOpkm/58Ngk6VbIQNgD
aqsmLN1C92BK8Mgif76fzPbcCdW21fSLVchODaYOyHL1lBMu7NKucboGvqWV3wKgStXcrgaoA1J2
lOuFXmA+TkQ5O388dNOw72btuaebrDNoFmrBuPGT/3felwA5SjihoC5KJpvF3+5Lmiz+1fv86/v/
3Jc0AthYrwxaN374qP4gYLEJQvOFpwgWhcK6n1FpQL/EBhXqaNiYLFpCfu5LYPIXNzU9PZKyJFvM
fyRgSX/dl/jSRUMk6sfexD74532pKOB+CWkfbzue1wgc+eS/JNw1ubertEfl0WGI15AKN5Kw682W
+6fmNSUe2jnxsjl9FDPmPfKzXr9UyCBJjNm4Vi+pNawGkewdIy0T9lIUQf+SqT9TFEcVQezK8V1+
UYa7WXpu5rdxYMqdsfaYxW4yjFWDrJOJFFvl5qkDC0MQOZNU4Rim5GUUCU8AT1TY5nTXqI4fgVfv
uczqaejQIklkLNaf1RqNyz9NueyGxVMqpM/ZGG/wqIEHOeUVfBkLLaCYibtx1G/VYt8Sny0TTy0Y
74WI/py2dS1alRREDY1xHnKe5plyi0KgYCs8K8INQ5KTk9rNy3lT1SOQhhaJSpXDczQOGBv4TSd/
07CVKq9TGdzJi+4kTZiTx3cjmkDqW9hfdT95FXFccqUdqOkemrNqCg6EQMD5CYW2kGn9jdiHSzJF
KLOB3AQTZjmPHv+NH9gFZMeLH0UYjyKP0d8/sPBafzlI/vX9f9qTaHoEeWdIAAlooPpDLpfYAQFb
nadFA8+nijwrPw+SCm0XhBxkkcysvITcfirO0JUMC2ICZ00eWfmfPLB0Uv0qOC/hX8ug/oo/iX6N
Xx5YzpGdNE+VwWGPltTV8D1AWTauo3mfzUf/GNwJETb83g72+td4iQI7pHmiOhQPxZsIKF7U3OYh
KtfdXUQACj3O5GLP/uO8hCf4Q08oc/51/sz26mOOq+ZAHgcDzaYiXAvQDz3O5Cl6S77ZJlOcjcYK
crCm3lBdnHyrFt/5Rd0hmmofYEAr0zHnrfmQp0gm21Z5Ii8hHU3YRpKFROf2L+obYh1i0bYpXATa
YRGTGOQC7HsZ8q1BlP4QXqadsIKSRvcuyJWMJi4Dc8SxX8hsyIwbDeD9RBc4rTB4jdxQc7vsyINM
CR6JqJLSzQSZGUNEuShbGSJ60DhxGxPGep+RW160TXelN4MZtA2onECxtPjCES3Va7eOV6FreRYo
/Wu0kzZksBxtlU1u41RXnuziq1lrvV3fS7fGRjF16pfCrhzlDsOXW1FoYB6pEbd55G1p097nCqJ9
RwQViJTbcOXX+IJat3snR3zCZLNNHi0U/Ola8nvEsHW1Tl26s3WmBIxGqyfQLtrwjH8zjK5IbLWF
R9wevuUdvnDfXA0EB8ryEmKiioE3YKeRXUQwJVjTrqB/q4wY55XswQ33SBBIG0T4esAxYXNEo9QE
2wvHzymqkZtdnS54B5Tc+MK/RpXIL5q1RliL8MCsvlSsGl+XyL7dwsxTSRdgRNuqAQoPAcGtweS6
4yIi9K4oHZZf8VME225FoeZD+qSsxZc8c3XL9uUDWhjnYoIiMYFdWwqxAOnYvRyL8nGp4eZPLfs2
ORh0l9NV7o0P8zrfyFt5G6wZO96pW32bP8NkND87LhCGJ4T3EoevU7kP1oRtHMPrXrtX3ZW39UY8
RdKqEkA61RsfU93kYrxquxWidjCSJ9/xK5FsjnmCth04oXvd21K22H5RuWyjTW2QXw/iJ/AJob1x
wmdzUGjIxu2Av5hybd+RAzchAC/uMDnP4kNSHiuJ8fPVAnCo2UuN+fABjx7tdNW40yrb6h9GDWUM
cwHzzCOMkSN9D4d57W/8DWYnW8BgFvN6axzd0b/Sj27drROPgDOJRPU6aa51g3XlQnRwRxeNfZVu
O23VDNcey9QL5LSB9m5+HPJuJBOx9aFvBDt0LoiVIH1WY7XOmTxw2cwZy9gN833mnPSD+6qbm6+m
Oyv3vUgxp63yFkrCRNhufWcEDpTOTFjXmN9O02t4Uz9bhjHPHI+5MVUfLbXw/Q4oD/UVfIOPzUtC
piS/Q00ysYGETE+fmPTz1Pm7BSdSv2AnPJffzYtxJAskJisFhXROtsaOsfJduKG81a13puCGk+Nz
z3iJbdo21twQ7Mzt1zlha4X/a86wbai9EHbxRsSgtivDB21eOFGM0fmLNZCmDPqoD8mpvGu2E81f
Kmd7umOLU3HqsSs9JkCleEei+vhMWk9JthhcmKuXd/7L+NTUl7bgBJ/DeRK0lUC+K0oY51sqZetB
kJz1fF5ZVrT7N96faVgSSTyz78HHRXT52/0ZMejXoMNf3//3A7XI0ZggufrbRvuH/RmhB24GB2qJ
GTTizR8Lo43/IEK40HHhDIl/DhMa/0GKkAoOrMXkH0k+/pP9WUJO/HWD5g8gtgAshA1fRu3684m6
Krp4srKU2AHKcYk/GIy1CJAu7i5Vx1NaIxHWyX1vCgf/aFRZzFFTQicw3LkOr4lYviwbgfltNZv4
s7rzd/ggV6FikzQT35u77DE9JY/xqXuq3mPoDdVTeDEf2Lj5X3zIvrWR196ufAkP0lbagvX6ZFFi
e8X8VW2qjeYqF/noX+sX7Rw8pQD/2FKkD2VxP5aQni/CB7tEeZme5gOHh+oRq5+1ALHX8XRKyg/z
qB97sm+c85OVPnrZU97uaqY3xVVsOJ1L2Vn11xyM48lB/QCwYwqrGUwH6CDBa0c3sTbdTtjID/0K
BXdDCuFOvYtu1f5zsq+zZ+wUynsme0Ab8BIXt60nr4rt5AKjOeky1wp1HTEnZ8kzmf5t5Svz7ban
yoDhYNB/pmxECg5WsohAJndt8SgMqSvOLiQg9XnicoAxiOloCP8UEPhFfGhfs+Q7XOh+DolocXIL
yZP4/WeDtgwXCVLGj0Ee5lGm9jkJgg6AH+MmZ/5cPFBfLftc4ZSF1/YMt1gi11ENdmrFUml6yVmD
hKaRArTJvSeQMTRbpj70g8S9dS+cqR2VYMpreEk8/S14Ms6hjP8JH/Fb4zU4wUBgkPNjGGMsE4n6
PG9hUJ0Ydiz2AVDr0E1+TAv07+qJD/dUPQX7+JWTHYGWFThyGzmlKl7xQ06Sq0i7MN6yBLMbBQww
3+bHkFE9zi6chpXNKSVJ7O5aRVgZVwbD8OiRQWZ+kuwL8ro4eARC0YqSL/1VeJRuym34ok+aCJpy
mA/5hdtVe0Du96KrwCgMFzFr9HN8Tt466UW4qVCPgcXuiLrP2+oIEwYKaEUTUbmK6isqKI1hNHMl
DuI5ubQYHc0Zb4xgTdZVuHEQEXrAg964TGEw9hVMrqU3Y1PsmmP2xsRnj4+SYi+0wNy1VrSQiFfk
Hp0CkSsQxNYeb3y4ftUDAfxK76Xn6jpCrNsilyjiLepcQ73vmcp+RV9B8a7S11LzbXlIHqqH4csP
2b4Y97pxRoOyrb3g4we7xyt+FWySTXNXawxCYy51FM18MDXc5XvxpL6qr/qJWQxUYzzoCqZwnImt
I1Jycwlhd2KBpeS1eCmMO8z1fvAFpyCP1iMGMfNR/Cq3y6ugdD8RfXXy97TUXGP2THAv/FhVrP97
PFrnGrfSqgdIds6e0i09BLZskCJwpE+KKXl57rM9xC3GQ8v8XLqPiZgyD7FsjofYC7eDl7wzIL6f
vPIyPPHx495OIgfMDll+kZ3tI7z0mAfmA49CLLsJU/TMEXkyXrRpRXrBOHffoEI7xiAsJsk7mB11
R1ACL0D1yPwOo8AouON53N7CyO1G9xi/BhzSvsTKVjbKrVuc+nz9FscrfFsSGzK90LBHT8aK0/jM
xR7WGCuKfMmLuzZ0cv5i2ObguFVf0c0H1a35+T778Trr3FpwCCvGkA0l3Ay29his1zUvLV05IbsG
JwpSGBK+ae/c5/VzjNORUJqxSgBX0nvSb6p+KzV7n0l8fM7emqO2H8/9fXOsrlZ9joFsMurLGOYw
aVO3DGQzm8F86LaSV/HHDbGbdeQIwP9jU9BO/qm0SgKZXXwwOeG2vUmMrGKRUiA15Kq4A1VwT7PH
jpZOhnrED0gL+MS4O7AJdja4BEAWlvcxxByI97w9mEx31QUTWmP+Dm+itLHCtc9hl+VIOcVY7Pna
dcyvCrYNRON3qXdwrw/rru92xkQ1WROEZ5lXXkZmGQnI5gWsPWTkUcX5pSv4g+NjMF5M9UTRIJGJ
cn7Uil0hAJvwcv+1AjNH9nVXJ8eZnQ3OK7VMpd3uYhozmH0KjBWokyBY0vFUtHgsLZIWqzZ4IS9a
GizchlsApySrq38IWAv5A5v7IniMmdkru5GrYQ/UFmMw305R+tRBbRSHIXsvRGqPsq923oossdl7
jelQTUmJXBVYbcbGILQz8E03VUcH8DH2nxWsvZZHP41fcp8HbNV0DCuddHT64DyIH6O6n4Lc3Rny
zkq/JwVvgG3F55lSCwoGuSLzyDbJvqw8Y+C1D2mq8YmWq54kHn1s4JL8xmYnRI56QCXWbVO/H8uV
WcD79WjOy5V9Sd9btBGZrKrjvkRZHpXLnGLsUR6mZqvRviq7SnjRkmMQdU5vS8kxvYXmq8Sn22Kl
hDQ/1KzVwkGbN8vPTGBcYby8Y864mprXw45tqlsvfk31YamGGmcKjdawacmFU5grJXcpjki53Bma
G5kkI3ap9I1Rl3kBoiUagNN+CXrNIuTU6dosMXN/SsNDMOya4lIR/9Oxcqio4ohwF+K8VnrX32Us
XfMdlhKjfsM6hm2FD219Seu2OneD8zWSlNnkT8rOtzUHZv4er3FwP8YuojrEUfXWnXHbzt80Gx00
PueTqr+KiIRdviOS5phFvisHcUMU3J0x8Cv6rY5Tdz7gGiV5AKH/xKoyzaQi2ssEJhq7ET9Fxl/z
pf3MT2x/+aoiijAojFo6ejO9Trf972BfQdVrz8vJg7aMu3idrrGJ76HIr4RTcEbuc8hlUyBIkGFF
UtLVTs0GT/RdtyF34ApbzNU2TKm7ieecETzfxju2dmzKGPvCg3okzQmtlmUaV3S317acbRZagFcb
nkRKNbblRxh+F+k1W2qRU1f2cXMHDWvIbOu+UxuYmdYEB7id+4+dQDyLb9hJu47ZuSYPJB65m3NA
QSVReI3S/Ak6YfFaD0x96J3kCccIe2R+oDPaSeFBj/elq2yn5EVNXurYnV9T9gvabpyOUJGylU64
6HAmK2HCK1KytZNyqp4nc1W395+MVixG3K0Tg6MkIBKCxfIYCvZ+96UqLZsx6dL4g3DCpO9m2ARL
y7hrjrOX8f2sHkNdstPx1RjZz+67nOZQp6RJcqWYXmTtBtZBXjWCfmAw2Q9HSdnHo8M3pGtOBv2L
XiO7XW9jWNG+GXUgEiwhIm/+luSd9O3xrwhzVBZgRdskr7/s+079zkjf/GCqSjKJT5fgG3rMNgeu
syuuAJ/VwKO0JU42vdx5URkesh3BjPUSvGk9Y53eLfw0rJVEG6T+U7cwZtePELnXwUr4VB/yejt/
tKvS9R0L4z7ybPqQggPGmBRuaaaradvk5YqXKrWLmD0i2y2isW3PoncS5vd+2ihrxQlQPvBnkG9I
LlAK+o5hmC2+hdxBOVlC9Raf5tobT/pexKlZXoN7DATNpnpmiLSfNvku3WAQlM9TtfXlU9uucU1j
UjAf/XwDjhT5glJqhLRxncIllTwdN6fMDZ6k70tSXDJY/fywak9f0TFxoMxmJdu1k79Ma6hlzMfs
jaNdp61yh5fQsuMN1T9ugyRHDdOnf0mIdzXHJnBK6TEh31Om51akwBriBKIBXxc2DYMpwUppXGJU
nMOE+L65Mk8Y+zvgnn51DcGjk+aaEBHYmspLvVCxJNSYTZXdl7LIFGGRhMwXfvoDcgpOk84ZqmMQ
rKtms8xRlYNZ44R/UEkG9v6BBwbbYsghrew9UC40nMYGZR/hm46EEn8YCPPjF+54/PSmTuU3XX8f
7X1liw6qBbvyi/xAItztnru9sK3uTcAqdnWids8tYREzbMdzGTzP5/Kj2/HQ0PW6qGYdfKHRba0n
wgZStKvi7oidxD/KU+2FyxR4hFT0EGyRO9D9JTd85thSJmToONSwm9v5XjFWlFDR4YTHV/IWfuln
vSn5X7OaH6LC1llbQSvhYcEDk36jonCh7L/Lp/AxOY1PwWt7J15SL91R6XBNd9NZPQzb4jP5ZKIQ
j66x6w4TiM/h0vHteOHJAAhS4AQE0M131php0N2qMHBfSg6u9/hv5AptjIbH+xkBEz1xutSc8ff9
Qye8dM1dL6yj6d959oCQv4zrVE1anCb/T7e79isT9K/v/7u2gdudUYUJF4RsPL9h7PfTxLIMEYAm
0/P223/6OXvgTen8Mf86LAQyaqFrLDlmuhf4wP9E28DX/qu0odDaAFJ64UkYBi0Tv0gbmSp1XSUX
2zTQOPPIH5U0rUUihFVwkTkGCCH+QipXNIMDe+3vJ+CPnYKhrSVLEiSuRZGBZn2IlLmPKRCwPtrm
UbVm1I7Gxno2SKvQL9+GWlmlU7gah9QLit5Li8yrJcHRgQdHY7TJy+GSa/ouaoioVjmFi5ReYjlo
FdpZFFya+lWGIwE0gvEJ19BhN0jxWuHmPRq107RYH0uWIFVdK0mL1TlYjxzDRqob5RlGpUk0kqVZ
t6iCOQ0R9LvcTfm8XF2HZtzocCrKVFxHGQ7SUaf/M71KtSx63SSVjBGyey02nuSqJxwXaGA1ARU0
hl7a0jRtY7kN3Ll7Fyltk6RtHwxOqZAL4ICvy9lVXPY5VJRAmzYV1+SmEylwDtC1g5iPto9rzOgQ
3Tso80nOR0m9cuLQbtBWEK2mMNbA3Sx3HuU4AGgG04YnQgNIhxzQjV9sfiJsGbo+1yFkeV1hcS7j
2AnLj9FvnLaC7EOssVSmZ7nk1K+SDJ10IJaD5o5c7TJGSzmyaKd96CmizGhdLdyuHZPfGPlgqgWv
tvozIhylnFzBGdC0eF1iPC/msmbjgUnwwgx4YnR2glL0dNbIHMdMp2QIJ5+FMuxiFniYECvffBtI
PsbitDMBl1oJlccaCmxbrkETrbMUiJ54K5QeqyUxplJYjSzy5gDpLUPa1xlbW/CjJvXOBCgq0epN
s+womJt8nO+F5JbBNzIJZI3TC1CJXVlaj4PE5lQa32ZJtXrsZEG2HwYyAZpwnWKY/VLyUKTVph3N
j0R/qotw3cGi9nl1ywq25Y9hxNYSGf3WLIvq39tPoULmRGe1NMwLyzT073x+pvSXQBCw5T+//+/j
Wes/cAUa4CDA9f3ZT0E1msqAFawnTgZk3EVT/n2JNOHLc2/goxr/BcH5OZ5dMHOstCJEO2mZ6f6j
8Sx+w78skcunzs4gs06qjHv/vEQWejo3kxCZm1SqPWrynLGsn+LIeK6zdFe2tN5mdJRX0bXXoEnq
RPFT+UHzx7PalHslVo8KL/2SpGiXc3DJe+0uAKoDoYYgfohtULiNmDjWo2R+jlTLG4J0jiSJ+CtZ
V3/IXiJz0fGs6DMH+URX1GqEZKuW7avEhbWKcPPqxYMcja4w+q99k9/B1rF1WXntUPF8i6FwVjI5
6yekKX8j98MdrZpbfeAq7yerQpO+f/y90nayz8HFwqChUImrZuHbEFNKVpiv2CoPYorUqSa0cMpW
D0mvgXAFsSYKi3UTHUvjISTOF1FOmw3qXuUDtMrr4H8nIxoQ49282owNIefhvQIvLIEAUMjZmCFy
cC6dq5rzfLd0uclmcJzlRWXp1uN3mhA0bC9dl91ZMURIbdhQUthnhm2UCAJa4iZmN7gVBks7rIu1
xbXBzHH95nl5V8ogF/DYx9NjIiuuMc2BY8hApFknvhh2vNeNSKVJX2/BGD0QBaPp8ammxCaf49c5
NPeGKXvsw8iSLelrlopM6vYRiIEJBmjDEXPAADMOxabXDc5cxoNZ4DSf/OMUzI7g59timQ6P8lnT
8lVptidR5ECplGu8Z7dRSO+GzvLUEnAcfvGEwhKNsfZWVZ5wndoBF7QOyUxtlJWmJw+yhDZGAGcO
592QNU5Im53VmXcaB7gB69tkHoXZw/0QOKJ0khrVQufLjzgscSrSGmMGCvDocsc3+FZWke4Ourop
wv6VQh5ktYFtf0DcjZOhXIlFvWvGmWwwHNMxJB0Ua9aGVJxuWwL+wKrpnTkHDa6l8q6iW28d9/lZ
FvxzXhpwgJJ0l2TI8p2eh49YWtHP6kJKnwtjeGn6cpT+nVdSy8JLLLN4sZ4taK+/XUlJO/7qTPvr
+/++kho0dWjkNa3fMpIsl78dNg3sZyqFlvA18aDRMsk59PeVlGgldmjYynxSIiWqOG9+Gl3IPzL1
sySFAdgyfvsnjullWlf+qWTyx6fOH8Myai2L6p9X0kiPRYGDpLYxa4YXpDlvhj9wURbz28CltNPT
R6uetzIt5xoWNLoQVIwI6rkgZVGovOTo6MjCkTx8I+38wkl8sI5C8qCl0RX32iqqsHwkg3KXlNOj
olM70RTHVusYRFDXJU/g1iEWqAz5pajcxCA3J9VchSZg2p4Xe/KjPEOYCS0hdtUGHQ8pKSZh1kAC
lgEuirM4mW4RJutGGr/nlqW1Rl6cfK7SwVuoSXYL1KvtF3gVDRCncUw9v7rxKviu8NylGUszS1P5
qrcIq3K+TsGjYFndRhHYZlG5mUzi1eA7iglDxPpW4pCn+sExF7qnCTXRwrZhGtM6zouVNFRbdSwF
uyFAqaoW4TyjemhYV2vRfEqmaDsPXe9RHrdT6Bu0ghDC/6gkDn3hQzspdiZInJ6T58qieiqJ3nsB
IaiQyeUrwWppnW3NaKMoPOS9gQIjcdcXa+NRBCdmlaMzpwbpN9Zh2TyHHQhBHexI8YK3Fc4XyLI8
ie8rhPDykgmvQYK3ZeLKq41uTEgpyl+M9tBmFXfWGtecOUC+iZu1kp1kVK6Ig2CkcYMfPTO6jQFK
4FRgEYaNk+4UQYMDrQMfWE7YsxWs5KF29f5qdTpBwnUAmTLqYUGGTyFzjGws9xbhDS4NyaacSnL8
0X3TLjERjFFhR11dRYBMLh80Zv2jbKE5Ted4IWWKvHGByhOgeVFZeanUN20wj1mZH9IWYzz92H6z
Esf0Ht6zPQJArZQHbnxuFPfb2TBOpVggHCpEmBThy6rTc6KVjikErh7pezV/wK0GAAZtqtOK+2jO
NiUcgiYf9ngceqt8SSFxlPdK+z5Zno4jRxLPgXqnyuRwAuA6y1mfq8MYaU4QMVg0Bc4HOsSAIN5p
RcgCL9iq/m4NweOcxrs+Kb4Hq1ppEJO1Vt9nyMyd9prl4kqXCPCYcbxdkLKp4ERhdSz5ynmzjVIB
PeqRw6XIegz97LWcFLSu6NZxmxnKwVX8ajswtcl5Go0yPA4y/12cGW620UwSij1dAdYTaeAMDPW7
FTSnlrmUxQ9T1a86WTiVWWzZZnUOAZ9iS6/e5OZenpSdHoGw1WOk35TjQc/ppW/KxxhLWN4aG91n
fA6kVkEet2QCyUDqHL+9BMOhDqBrzxkz9uih12vDtfyEPuvG0weGI+0oLJGJfbWkr/ycvJB6Pyn9
m5VjI5mSZTCfi/dGYrAkGYYTF+PKRJtm0/YGMKFO3osB1z5926mwBOb0kBcwu4dX8K08+Ut7j/E8
lK0H6AVdNXeybl7D23KaDpGKLgOja0xsUmK5CxXoJoyKfDW/xOV01XkNBBSnAq5CtdNaJBtmMEP4
KVv5GWg5Q8rhsY+T1wLVbNS7ma4DffRXP7aY//Ex/s/gC8dLisaeNz9W8o+inOooCNtf/vE/L0XG
X/9reZ9/vc1//vkfeZffPqT73r7/6R+8nHDU9NB91dPjV9Ol7e/bxvKW/7//8TegwGUqv/73fy+L
pn1PneLz6xfb5yK9AJ9kW6M0AKrA3+6muqTwBr+CCn55/5/SDZoQxMwfrQGw4/61mS7xo+UyA13z
X8mkn5upZMrL3QOugCQBgf7jZipqGEkWJ8lvrZy/f1f+9CP5+SP6b3mXnYoob6m4AsLw62b6Q3Ti
g+HFwcBq4mr9Y/xIr1MxanmhbyvF2mha4jQZiT0UfHG4H7vvPOXxIatuHeRm8KiRdqjZFMiqBWKi
oKhCCGlJ9xrhd1Snl7TML2Phr9UeJ0RSfMbhcC/UsaeY2UNSkecOt9GsbPvsSWlzju8SJCrBOBX8
8SBrH6sR2dMcriWa5iSq+7wSPJ1bi9iS5CCR4k8Cbw/4ihuJmGm7FIqAaGjrTGpcpRW2TT25ZXee
elAHuLYsI3zqiU4m1miLPN18lmD6q/2IUxUepCV/gbmmDd16TDD4TdOLxaU/Z8kO0lss8kUjCYRI
A70xrxKEKQSDGOEgj9K1hpBgDoE3ISxoCAwhF4MSwWEWb1jWUfEB7CBHQMa985EnEqPyEuSKEdlC
MN9ybnIJYkaJqKEmn/JSyKxB/MchmFcw3ZbkkKqN6xybQwtaEIN7oMfeEPiORuCIIwUZqMeWGFI9
7bWlNhr8Xy8Fu3FsjuBHvJrwEoW/QA2K22hKmy4cN8vRCDTmOiP0RMnQy0QIaiYMpdfkiwhHVYl4
TRsYmmZ/znoiXQYFoQnOFEJV6nwdtORbzMK1Wg9krtjo7IgYVkEcSyWWVZHiMUjNi6285dx+8Ilv
BVP/2hPn0sQLO/FFY9Mn6oVJGadwtJKIgE3yt0QgDPhSkr/JTNoZfgrqnZBWB7FUOWOQ/9K1m0qw
jEwMFH63XwJnCZ4UdhGnIokWk0hLhXNXmJsSrBVpNZnU2tBMVGhgTSbNFqvBLmfw2lOOwOhEkq8T
Yj75t4EcnME1bi4TW2dAmIKDW2oUhpHLCvm5SafYJ34LehwWMXz1oQ9JfJO3I3cnIk4GswpPb4nk
tWTzZnLiBVk9C7eKj5bek+ELIbUJx8qsTkIgrPwof5py6mhkMtd+94P2THUcQNELedR2Al6ov8pA
EaT+3Efjk5Crj4UEFI77bqj7uyamNlFJ91mvnn0ZN2MinPJJxefLrHGuvEYKMAJbyjqBNKlX1IVE
vWP1eBtzFFNNWxXcpoueaHgCroz0U8vZt9c8UZA5+zxGFE4Ibe7meJJE6SMsmdZaebKBgX9u5sRN
k8LRGWsJpnwo1XTC1cxj9++9ZUC0gZGsGLBktL+XsjRZ/7+o/b+8/88tw8LHKJFMtSgp/GN7zUJz
5o6FifG/Fn+D7eTnniFyI2QzMTEt/qio+dcFjM4bHeEBfYxPg9HEP5KydOMvSQP2DJPqM5G40VJS
xifxxz2jkOamCc2i2prWfFhSgv5ezxvPEvYkcGYkkmZL4sw2DByM+mMHjOWJVYbCpgOGT+zvsnqn
gwLUsTWLdsZgkClSHKHDPCOMNPVXUO1n8aDIXgzwALsRnMEQzLjvzlhI5F2HmUvENpCyDpQiR77c
y6cz+rnXJ1dkB/2zJg+eWU8VGVFffCkbiokDcozYLA8tyDjRtFegC0TjQNeg2HuD7pT43cGZj6cg
3bL5Jd2twqKPHX68tGcmrHx55PVDkduEdclbFn1vzI7KTR1g5TkxZcf40ziq3iaAHPfkF6N5rSxN
v90xeUvegGR+JboT3pu7jkNr9Z7MWz1awGLZQx0ER4GpZ/dNC2SI+YWJIHyAl/Q0HbsvffAWxxLX
2yx5Mnx2gXzbG5/ykz4b+OvWomGTfeRXgKv8auDVVrbAQap8qxkEsVxJpT7GVgrsyBuigKlqD3B7
TPubkS+I0sGT+9U4YarwoF/5EDzhfJabKHmT1n70hq99PPD11o0TXdPnMt9QU8+Eudzgo4cdNDFK
IKDBVQTw1nN0uNPW4WPRDXZxWESsk6wOt7x9KlHF2DwUCR8cQLJ7Tsiklk3tcVRWbHYaPEpMWBhK
FZsQmPTjH7XByb/QRCOiT3yLw424QMJsnFBu9NlSB7fA7ldDsfWLjQiMTn80tum6XGNJb6/1MafQ
q/BAg2y0rTtskrNa8inijctsxi2tvIrO3a1rubuB2N731HbiE1PrZbrLyDYNAVqPx6SjjSzz4onx
sGqH0jYSCcfC/JBABM6fUG2FeGvKsEpWlgQkdlWvxXKj4sHo3OK+h5mw5jTgvFuvGmix4miKLnEB
mT9IuNWil8BvwP2GcQS4XNXeKbVK7oYTAH+PjUMY4mRLd75wyAhpVAERNFj+qlf46QK9yZNVrt1M
2X/PtHjdRv2axT6MPG3pvEaF3MoySibnn3VrPchLvvuhpoiSAgqctzo0PQnFgreZOHsYUYe51P4/
3J3HcuPYFmX/pceNF/Bm0BPC0XuJkiYImRRAwnvz9b1Q1dVZldXxOmpaISWTokQHAhf3nrP32tXV
Ys1Yo1zg43jVDVcMv2Xoh6Od6C+CdGq+Rwng5kpJP5T1bFAm3xJ3DVBtmybfKaFTTMOsYap29zXR
HyE+UosIOVFMzbELDV9pO7uyPB35CeJ6wZWpGaKnglzYrLXPHjadhkCK/CZhJ+io8dVvCKBn4pTp
TdeN9Nb0hV1g3Ut0nCc6IaLjrNtVO69+ePUm/GTTxkblje8hR7xE4sMn2PE8YTraoy/ZjeP695u4
ddSPKNm4/P1KPq6RBo8i3NJjoB3DfkeQ4V3GL3HFGRFGy7rb0akMDHCoTv1wOPMG7OFv4dtv/3GX
cnqpIMziZ2ZVjSkDFxQFlmDT358fgbQ0m+tdPXI5J0z17bVGR9WvdTnHd3vM8+sofgfLybeyY2yx
pEbnUMFp3vYEPGCLMCnj83f9NEAA5IRPL3C+Wa7Xuen3xRWfJagNo94Wwk2AAyAP2DI+Wpmd7SWC
2Pqtqo1dti+q9dFq7khuM1HVy7C+muhkSGYh5EVc3/X5N+VVAghlUqchrALgKrrMbp0G/v11/r9/
yZlkkqdO2Yr/1NBvtzwMWSbcnlt+dgZJKMvIRB2eaPDVl3YWoCziI5IdbudbxfFB2okDfIxnhwHC
bdyfv9QQzjj8xJXfr/9+ycMClOdXoUnc1S6o16I538J1kbArpArSmut8j818hd9ypZwqBHDQsY/3
6cjPv9+Ny99v5PL361yJy2u6Bd+hqm4sUwL7SAl7zPd8kEVK72FT6BvAJIC/4jUPx934E14L35K0
Vh7rmuAA7kJJhG9QBXlGNU15qsevgOPl7lVPNdqbMrk8hs09vu268hRqXjktlcafQlcKC7u1RC+p
qbR1S7REMcIheXRL3UYgA6mrcwzrnZIa0sO9zvxOLD9jwVXuGdIuyo4Nhb5VlXhDdIZTQF6LZUJ+
mjlYWkWgR14/p9FjabWpPUL/VpD9tdjhtKq83JvMcFgd0ZfFa0OkNmQxU+QYv0fuv3hyx8LbogKG
eoKsDUrW/7UeoOLG/aUe8Pf7/zG5E/+jKcRXzRZNea6h/7SRknmFS0WydFmmiG6Qrvpzcjebu2X8
nZIoYYumSvezIEC5Xtct2piksWIw/YeBHLhbfq0I/PbaRdzps/38N2jjn2d3xb3KWVrKjEUMgHpB
VXM+fh8sz7Q6XplS/MSk8L2fhDV9xnLRCYdJhmjT1iNYPWkptHYg6jtVALZpFiwykJbLDXAjPALt
CsL19Dj1RrXWpexkiaieGFOr1NdNJ52ehEq44LOGdp/KG6p0LMAkT46MZT3Kdl2Bvhvv5AFuLBhb
uYowfXoZs61SkTvXONT6kUAagtPKlz6Y5VsU1reivcvf88UOH+Tj2G1H11w/vmBnvIvvJA1dp2t3
/GAa4WdOBX6QM7kfumfyroFkzbypbjnTsS3cajVNzbURL/rjdGaYh+MgiMi+bU20sQuaBMuRWg1m
Ql6JtOs+jL3gYqpzutvjkBxwIezydXsiKAQFNRlFxWvwrC0BXh0iT3DhifMc0r6zazS1c6FwJZjo
Ub+ifjvs1a26lbfl8f6afhnfzbuEhFBzg89kcpk2S9/KN0VxyK3lPCPykePyB9o3qz+4r8O79Cy9
U/9LXyc4rCGVhsX0VF+Gp+lH99TGQMttUhAplaele1eeop6xs4bftid0GhCW4BTxPotdFJoJdHWU
Eajpn4IPczPtuhNqw6PuPWZeLhy08vAIPaAVCAp5whrCbHfuzqzM18OuPdQXdRmqrLU3ZHdQxZGe
JlQgb+MlfsHqlBcL5V15bvbxK3cH5h7CURIOMsxrHiTaqS96ieh4z8nlPos4PFhMDIPWap5foYXs
z2K3VlC1MJIxuRvBVuiUVLrimGrPFk7m0jjH5KcgFEWJ/pQ/TRvMJ3TET8mh3qEfXEcHYGWH0p8A
+in8yw7KpvbrXXZodynOWAUn5SwfPuq25c1GWZwwxaHfxbh/k0N8khB0U0VZdBDYL9qGh1inp3pX
XNqnDBYaNLS3x6UuKUIv6h/xWz7YyaV+wu3CesC/Jk7hccS4ilfuJ+cDny23DktqGuvgNTw9PGkj
8XJmiru0lJbTkk95yQrDz6Gt4ejlZYMLXk0f5W7a5Lvg2G3Qzi7jXcO/jlsQFOx4DHa59G26Dfx1
w1d0CU/CueNatbHsu117WHE5Qx+0U/+SPMufes+ZL98yHdtpPisTr/lW1uTYhddozxx/24Bbt3bx
Kt0qp9oxeAjTgXcDs1l2h1ULhtmAlIZ/eXnfxMvq+DvcjLLbPj7jHa7fs2t81td4Oe7n6Kt/HrbY
q23VltgeiXPFMeEb+2ALdccjemM7G36ndXC5Yxee05XDlfADDrwHmmGD42IJbX2DTbW4mfxgOupK
PCpn9UhopYskzJEW2L1xAGHEXpa+tOQzZmPG7nz5wExrImdlcg51M17h+vGVteBjWn4Kt6Ef+qsB
m+ywFM4pUEGKRM/WOj+Oq2TJAeDmV5pBhU5zYjUegJwRlLWcCf4Z8HHdQbZJNL2+auD16ThDBBcz
2K66GfvwqbmFT9VHvLvvGGZ8avG4s0on3LJwc3EtM0vmk8JfjCF5UTq9x0rCa9zKZa0Ngnm20dZe
t1Yd7uPz8nmGmA/BIlaAsAd4acOCT9a3XI5Kcqgxg3CdR7PRxh7v3EJHkIQJyHAr9dVcsbew35BR
vZqPkdIvd8pN2iCOxk49vw/8NPNW/kBy8KoeyRnbzK88+OLdcHtx4/rqwf44UwDT9exIblkJYwXH
7U4WgV3aZw3nV97aFUsSfVPIpcv+ZO3CFVqud1LtXaY5kPfa15Q9c2AdibQOV0TjydjqS8esTiMu
C9NmzVaNvhKtB8DRPf4dq30PqPzdEUv3sxv7NZsTMGCz7bBqzGtWkU8j2ah4v5PFDf8XQusnmJXm
gk+zeebCWIe4hE3vrrDiXTT79FV7jzYBAxLWBslFmr4dns2XbrLv7RpsYvilfFO0lF+iPYsimHbS
yXqSMXrYM7+1wVlHHMli/OqPpLBFt8eHsp8/YcW/Kf4cZUD1zo23DFzQfJhNL+ilmhf1IH8+3h/v
92vMvHbeDRNQ2sGBqAKKHbWrvnSu5ktr8bP5BrMn4ukHys1kdz5IIeYnTOhYNDB2c1xuy+3wTQPY
hMNpxDcN0a+xLvYZEPvsXJyV5+pM+xSnCuqN4c3cDD6RHzDZZ3C2Y62lZ2Fterkzq8AfbuzxhfUS
r81SeacHlSyTpemlrwEcv80DUmjiIqNz8QUs9nvJ7p3JHr2JteFM7K8WT+DDFt8Fj9T46Cp9c9md
9GX4Up2ImFtzgtiUB3XT+Opy/mowcYNk3+hLGMGb3IkWOWp0iqGzoWHxHS2gE9r94hsDpf2Fs4n8
bdyeCyh+TuPhLvJyFzuHK3gCsnwcr8vR/83v5uXLCJtHvpFWoMO4dfSlVXjTXc0pl1hMQNqDisDM
EdjUcx3U3V5IBSHz74e7E61pqi+RVC6F1f0wGz/6jbXql7BSV9z2SjqzcBw32W5cxodofT9kO2GV
7ZLfLrOduOSEirfEOnIHJ/TmBxU3+Ewu85e4kW/x4cETPNaPNexVX9xU/vyUy3E5bu6H8AChCRAz
in+yA7Cq8PXYSgf1FD9Pn9InqVd4trh8EQFmzDEbsDmEi3AxT+pJWOo7a6nushcEUjWvuNjdL9VT
Gi3kj8IWl7hNP6xXmLpYPTRCFBfqWdhiTNGwC8cf05Fy/qtyvd/EPeuvN/ltdgtLF3Unnmp8u3zh
s30O3qhsB29w5iLEae/hnrQ0r2cutqsc2X9sp8N0SIsLFkRhw2vHwlwucbsI+kqkKoPE9FN8Q8iF
v1VbOJ3TusQ6MhlAkrQm1WQrrk3OlGA4vrmQwSNEdv7cft/fZ1C2dkDov5p5sPW64pOVzzho2HuX
Bq8a7To7CBFHTgSJcxc6oUP+Bwjd+kav1fn9M43czA49oGy+coTgQD8I1vxmOqYbVGvDoSIW2kcY
DDmUopnHPMQDm0zP2+/dnlfaurJPrcHcdSwyI6Svi8pp7dYWPKVYiGd5L+6Vawe8muIoQuILbPn1
8Mk70g4ye6ruPux6mfSniYn32fqaXtWzuTf3/QYfz2wXJofhph0d4To/krBx+BxOAIjWGgISG+7a
qthmq/qZkil5K5xSs2uxCvwOYkcLx3rePKof7sV1D16EoiLbo1+QO+GQykrCvfOFzMAuXioPKQFf
8+FFAAz+S66OHGRotrkZrckRzy1HBjVZ++7kzBu9jF/Ov2bhuCA5wp43DS047VNedxBgRrt2ublz
elRfHJ/Ua9wOHoXu6z4EOqxu5wlABaYJkhx6GEdINRbz65hfCaAZVsMh5SCtOWd3HkdmMBEgChtO
eIemAu9mbpv0SH1E1tM5Hzky9N5cze40ejFjBXSOep3XkzejeTqlBmxfQKk6G9+5VXuI20btWzM2
RXa5k+8grYruPG5HoVoO70rxTdarIS5V4jzFDjAqTr9F9y4Svw0Z60tjECa5xI45J5MdokKIYDp9
KsQlt9wnT6RsYa30l9lSigCGrIsRTLWdHtEDGRmVooX0Xh4pO+bRpmk/x+akVD/q43jtr3NsyBXR
g/DNkxrfZHkELxlHw5eU0ug8o/yjf59vYvU7VOYRX1iNDNcR3coluy7fxhfmQGfejAr/6t+2vAln
vnT7dbRqvNlw33xSdJbaBZzpg/kmHXA+MTKOPjFZPnvyS/CmHYyLdkm/ObqflAvZHBQ33mgZ4geO
vy2I0Y81rhl5XOYk7FQLavw4jmuGgSd1p+6gAdXhvL+Ht+AHDscLzmNuG30GWYbrwildpBJ++Kww
hm/b9XwckMTHzqmthGu0Uxil558LZx7PqWZspYt0AO4sYap3qk9eyP1bPLW8oflNoRPfyn6/hnK3
bteiT4lq95j9d1yXfVKjbMJuOHjnw7fcGF/4Y2dr2nlDVAnPwnN9cW7gJc1nEk7Hb1qIAj26e2K2
VIu1hYtgxeGo7wwnGdZNinNrdFX5vcm3M7Z35jLU+3LxppPINAIFoiYPUzxaUfNj365edHw0vIue
g+XEVuBM9vTaOwWZ5D5UWpuwYVez55Ag3aNFaGcETfC1pCrlPFWn9DdUEafg0bGLhez1q/b4Ly7T
zI0o0KlEiEuWQtvrv5ZpIGNR6/hVtvHL/f8o00jQRCiUIxz/rd4iUuD5w3FDD47qEMETig42BGX4
zzINthpCJ9BHShRrkIzTGftDBEkPjps066eF5x/oNiT173i++a0bBtGHOo6TWd755yrNMEpGOT7S
clXVp4bifcxqM/dx+YU6xUmU2wRK96LqFPC4Yk1wTPo0c1EaH0Nb2Co6RIAidlpXnoWcXJ586tkp
QkbMJJ4YO/l4ze/LlKrwpROdkYidAVM+P3OVS0rpqXGcv6WXMbdFAhOQcSTwiw6h/n1/jeXSwx8d
fbJyeXha52GNL6nVm9TsU52ONAZOKvm1Ob7NfpPWwU9DmM/3Ay5AIu0IfraBxlNeTd6FGH+yjWdR
6sls6ekaaAJRAN5EJFtLR2FsjoKIhhyttwE3wgQxQpqGC4q9wEj8uIJRdxhiIW2RX0evrtqq6Qfp
bNRlmUJM0TnKXycGwH41hZwCXO1VE4jQik5FSlhOQGBYxzyeRLG287WAAip+bUkKvBt4HyhFJ+hh
tXUSHn6EzqLzo6XCXAWDJqmzSxMpS0MyXkfy0fbffJiiJ7aIN0b6i7B4Fk/9N9eH+vfD9G/3/+Mw
FQl0wflGlVZXOFa1Px2mFFrhOsuQmlUolsikfx6m87Go0Lw2LFMzZ/vbnw9TNFAzKAjqp4ZY+R8Z
49T5+YvflXGrr//1PzQU9rx0Krc8pkKJFhPJXw5T1Qj0LoYlvMqndK3UFNZkMhkCYPKBwOldxotg
OmEj+T3K+EEkSJyzYysRP2glnt6YXlvh1LfqQ0DCANt4ccd2RJff7aRmNaFGUjFEm7QidXlYhRJh
W7J6u4swm4NFJAi3plM2evDMCOIl6fPUxksS369xmu0jAxwDvokHO/DDLNZ99FGnOKgez6UyelU7
bvM+uaZhRXUkNVeTqh+LwnwxEwoG99sQdOdESR0JpzVhy840CKcyHbGzIssN6OG09T5uOecDaSna
KLlESI8ixqs5yZkJcPM4JhFUIbANSFHAD/QAy2AHqdqtv79NgeXHfe+C717kSjaRhNAdmiB8VfWe
xMXMYs0V19e71H62hvjVmvd93EAUCZ4KOKNj9lyW8ktqIRuL0LpEBRijjsgMAMdGZPpBOpvePlq1
hSzC0RyZj0OQsF5qHx/WIH2Rzvxa45moKgJXI9MJht4bH/HR6gZbH0zaslm80IIHoVEs/UtaUglF
OrRncmH5hlzSDTo3mnqsp2YzxfKx04rVEBJAplvHrpyccLIOcsUoUQnodQAKGfenPKqVRTeHV+fv
Y4DyNTKIkhasm2D5cn+SS307FOA1OtJk5KUmqKBvOltt9WsZt/hhctqMlXZKhvxtwn+dUWe1Yn2t
DGeFYDXjWYyJOiMytBbeIulTi6iBdkxXIuz8HXjoST/2ZncuKZ2ZWb4mNxaBtQUGQt8KdcZWE7dx
QmT8CLskyimrNp6QmMyerVMtYTzJum2hJ4jRy4MYgxYxYwenFiE83TZgJRrE00IW5JNF1jRj56JI
5T2C4M9Ixr14r0z6zd0uRWkbqjfOqscHcGU0g6ssJciBcxUsCmHAj5d5jX7NSGZNw3Oi5ZtSjjYa
CS6ZZd0GAxBOISwfcg7JxSBtqcFSFFLq4AnLLvKzSHsSU4OInOqERPjjkSXnxiJVFeFTURefpSJS
EkLUNowzkbatCubWWOVD2swCiykrFx15aJxOnlEVkX4T4Fk9jNlKY5wSXbD7ht5sqpx1SSUYl3OL
Li6jAmUG+1gbQMtRwhfdAvKAcsPIGALyh4tp0Y7VeiHUzEvF7GSiidcKyH6cARUiNYySYgVKdUxZ
diuDFUqInUBi7plTQsq5edbiDGXHtql/INOcwkPMiiMTtZ05kHUIySlOm11DNt4U1E/dXT2ZnJaD
0bLVadNpCr6tiLqTvOhqadH24ocOp68yAbAEX6GlL6uw8tKwKVmxTn46QgMdO5Aeg07/xQrbayBl
a9wGMCIHxD6hEfuC0r10DdQS5PZZm29ya9NHqMea/KCNGnU6tXYnROhJKX3EE9VVOfdnO6+kBJdJ
Yfk8qG7Rk6XQfU86yeQlFF3g4UIsewa7Ew36bTOhXegKQfSA1SAKxS0rp6dIkD4qqL8misCgL96r
Zq0POQpz0qzYeebkI6uhN2QwJ6oGv5DEdSJk3gPzbDV0kDt79PUQGt9i0dgpckF4Y+9oVNrnPU/Y
x0kq8Elavtjh5Mz72JXR7YhWuDSSZd8CURPIwG0fb/TxvJKe/BBrp6wHIfF4nNS7sFIrgvMsQkqC
fB5InSjq3++VeurQ1rW9eVIo283qTlkfNsgDKXIEu0fy8khYRoTZe1ETFKUpfnTvVrXOQPk4c9Ta
iflqKSHyDeQAQAOmqPFFnLNFY21TfVWwznxEracW1KMYQmWCKdBNtIDQezegqNonrONpjtzbTV4z
T1JcNcFZ+0BTy/6qGZiZq36J8wqlj+hbKtXXIF1p/eYRfSBmPyXgcBeNoRyFhITYBKuwUiOjZ1Ol
8nQeM9b5FT0os8fTct8aZvZkPi6MoW4QP/2b50Po8yRy4ZDxgSsW/z/eLVFnfvLLsuXX+/8xH0JT
TntYknRs/bMYkIf+Y9nCr/C5ghs2mJagLv/LfIierwiREK0fhOM/e7dMbF3wDFgM4Qugb/2P5kOy
9f9YtvDSsSphrRUNzFt/nQ9NQAxSeajS1aMl6Aa8yYSIpUx/iAZne5gluzJJV1FENBTV9Tyw3Htw
s7CsHEqyfvIjl6mM8/3xNAefDoQEFVuwGVFg65IftudBPJLRVJqFHXRY2qMOmAhsOSw7pbjJSCbn
GOHsr6xp1PRQgfxwy1DowI/1ZYv2BFYObQn210/moPT6G6wxirQ12biVk22thfe4mu/Jxx1+rLki
j2n3YGimHrWptf0cfAQ7lwSkU3gC4QEDLLoEx5RenLC3zqTkWufmZr52N1oyy+4j/cHCAplZ/kO5
1SjUn0zub1IrsdsnelFeVJLaPD7FuiPcWlTo5iJ9u8PPIcLW/hymT2AfqBYTsosQbqX75Ngd2yda
L3d1QcNrGd1Ie7e6Z8BcqbrPsr1I5/ZeUt+HJAIFGmhII8BLjoHSZmDZkJapRNP2VNbmDK3aK89K
sHgjBzrMevuRQBszwNuCIdfsQa4cS78G6fuA5SZEZhlzq9ggJsS8bA0fZchMFRGbJsJuNp7NGNax
sGqx/47RMq6uWkGyGujZ4rWahaKcVrY9Z0kLJSjseFc08aG96PVrO9aE+eWoNf0wv9JKicsXSBHV
om19YViatbQHkZItkxv9lQZBpBN9TESkT8ou8EZCtld9i6jPTche8jRIyNmCiV5KL/nltcg/MzIX
89oGloULAugPTYzmPJRefCQ1NDxSOlSpIMZoqYKWjiy8Rry/kgAKGJ6Cajn5x9Sd0LmvhuCsds9N
ES9zHSnEopMvrQKMSAn3dbFOK56T8raYL4fw7gWsrwsMchRWz3rR+kXrtHdSoOabiRZdSdNL/THc
c9fMUdhpNFYq9tVgk8mXeVX/rx43KasohmSgYpYpwfzXdSSSa8ovv4ybv97/57iJrZVxSVKwtP9V
lUMlaA7xNJDC/FHT+UNyzTrSUsgK1Rjo+AvlL+tIC6G1SHXp/0Bn/4nnlVXnr8tIhacwVWRBKL8Z
pv86bOIIqixZe5QrBTmNGlDDfrhv3TZCXoasEaXdmOyjHWGWHanRRKzT1n+shJxplmYs0Kj0bW7L
qLoe3UXgNI8U7QbLOfc7pIh1xC6oUFHsHNW8YEXstvcNU9dWvTIloCCjyGRIerVwYV3Yp0773D6z
8CnPrPAQdU/At5aMQMzZdMqlUL7fLCrfJH2n6abLdmW4YtQ2dzWjQeCotElQIP8wKhyWTJPb3MXX
AJsvW8LMS4HHKL6Vz4pfxcGd6RSUsiJ9LaA7jnzUHgVjphCe1OCpbRUylPNNHcrbhxQ/d0b3r66E
YgvQ0IUpoIrxsP33AC0NV9mvh8bf7v/z0JBN9GWqKumgkqlq/nlKoUACFHVO56Qf/BY58PPQIC2B
Y5X7skr8ZUohcjuP9H8LM/+gEooi7W/HhoGxXNZmqZrIP97ZnyuhahKGTWJRYkkfsEH7KQPYszMf
6epOl65W7K4lColgjMZAriEqW7JCiJFqvbasVnJ8zC20l+JSMwxAPJP6HrwSVRj/wFSDesZXX1sy
3gUSjpw79NdA8hr0IapjoVUwFvlTjMJHqhBJUEKg/02XQIIOUbho4Ulfp/UCrRODZndkkTvxveSU
Lep2i/uAsimHxM0w1oiGEgdjNDYgibU8DZU3InJxq+NKSs8wdMR49ajJmURcRxwpXnHcE0Raqt/a
Sw3XV6tWTegn1+zavjfklFbH7mBtqkNxYCmsyxtiStdUilzDq/fZMYURXZc2NAaBntEzRzTLOpCh
YEYG+pOay7OWZ/O5O7LulJ9wSMUbbStdMdtZHhWiClPF3bbSJ5lzbinaIZGq1pLL4QITv70EmkMA
sJrbxke9q5+QOzEdomsPuvcJxSsEQhX6PYBlom5DePkDKwcx/u77z0ybHIu5n4EgN7i04sli6JGG
2IZhWRhgQ1SeqnrDLVBol3qlhRpCsMNwS+u3cUjtXqFTmDsPlWhKYdGu2/uJIpetj4iaCsuNSTE3
MppxY+9SwvPDUeGUjzIiYnJFl1qn3/tS14x0lNLS+lMU6Uc1t17hA77K5V4leOHQCKS/L1MJHQJl
jm7XY7uW2510w1SbE3wzuHruWdNG71i1rSPKXYJtUsRqzjSomYs8xMswW3oXgvRE7GUvuolxZmcq
lVs5+RGKOOmD7MaRsZctI30YKmvKlRxdewOT4UVBgVLa7f3SNXaoXlMq2sUAPsmNNLvQd0mxNsFB
HQd2Fki8YolXDgigHWBXRzKW7ljKwsYlR3cX7sxV6sPDtqfFx0FYEG+8F104AJTK4WkiP0MACdB4
gS8HZRFvhIgFxYdknG4phyHqEAmFX+mLG2txHvMHG9Ylx/OGXmhuIzxEp/9BJJh2mzVyqTuHFACe
ttF5LVin8uChmxNqWvuo5vDVkzuxQPUm2wJuITa2XfKHv/0x4siIrI3QJaXUAfXkAl31MmcWbSVe
6xOzuynt0taWsqsQiQEAmjeV+vNbwFzDqWRgymYzw+YwAyTpPTzmXlzeXRq53BHvecUEFMEH9ngI
iqCtghu+Tj4LcxO/tIf4RQBnyk4iurJD5YrCm3x3hj2KGXzzjw1TxFYk+dKBh3fOzuU1ObdbeZ4/
rotn9TOZ82RXj3dZ3lrZhkAlKV5333piF88gKE3VLSmX1i4zSipY01og3UI9sNB/vxMfgpiDaI5v
8zMi+VKx9RcazeANs3Y7jQSZkeyQ3CZevX5WpWphEsXEhMDyQ3rM1Xv3LArvLbEGWJlewq/hudin
xxAdDlUAyqFXdD6EIGXO5Nar+Ih3loYiPpi9Ifky3AQ1P8DtGr6Bt3Do3K9UZEwbkFuPqOtabxFM
OeFXONME3wuyEeqVta6vUePBxtRkn9l0u5kFAe3imVRlOr2dZyzUdYklBGWbuOIb/Lt8wM3oySvz
q3u2/PJqrImO6uaI67HzZQLT3uuVScrcdqq9HnsA+9oXzXCUrXPIxDralF/RRt6aSz42jVGVT9cT
EF7gContY4K+Sj20qptQzTgRc9a46VY/bI1TQfP9xNsKr9lzCEuUqf4nm1o4UXlObVDItOvZbvEx
OVf7sFgIIEQXI9opgiquzXO71V8M086vlHG98JXBCBzltrz22/yKMMBYz1syPDJoPfZgJ9lu+xKT
Q+tP3489gMWERxlcQJF+v42Wc8YyvibA9OpGnsVFi/GWPaENQpiC38Wnv27X+Epx2riz/onYZO+x
0d7zo9uuFNRawcLydZg486sWqkXHXv0O3JR9ZhF+Rctx264gSG6V92DOw+CEhMDlx6ysak7Bplg3
J8KVncyVt2hpHfR2q5rhlAxv4ldZPjlBfijekRqDlXQnvsBkI/uifO8ik1iVrzU0PEfepgwzugfr
mNK1P8vqNF/z9SvEdi9a4t/axq9m6hWzsK5fcdTMqg5b2iVLjd1RoNtW7OMjm16T19A9J3d45uMm
DueqPfer5tydpKeZBiTb0oDIzbZ+BJtoQwW52g+mk50jOix8qsl63uXPXC2vxV5YK8+8MlRMlp0Q
mTPSWFzwY32MNu2KrTdLpXlOtNQIROaPtyABuV8p7pyFjdnaTh15GS26J4W+pe5PBP+i4V3rbLxh
j82aTREtjTUOCu07/Lp/lewSEYLo+6vyHL9W5xZUKOXGNSPJhZHAQUXXcv+S0yHimicCCFoRK49N
aX2WihU+wSnOhY2z0q7tTQJ13ttSfYiq+BjFe2W4WkPKAfghbNUzGi0NCQ4CJ3C9KOs5zlQqm2iw
KZziBkO7hkpnh9OPyvpLZHI+oL2Uj5+iuqus5766H+XKx5OwiPrXwjxq/enfvbqEESdahHMAbJjr
Y/+lS6nhgP11Cs0a7a/3/zmFpteIaEBXKXkBWviT50P+D3wHCnKQGcwZjsTK748pNGICWcbnyzRa
BeUmstz9KSYwWXkSc2bR+DQBL/2T1SXN0r9NoeeXLlP8AzPKhH7+/ef7+Z6FMCOk/1mmbRFVjwzK
vXoPZ7hcZn4EyhB5Si1hrNSvQyDZk0qNKxP3Fr0lSSqvXU157RELgj+p9wkxULDqS+rZYrmyYgig
Pbi2XsheH239o0vuRFkzs1WjxHm05q3QwCh1erY1iaBqYgynIucFgeytmr5TWpbuQHU7ZlYXDycL
vgWeJytPd5r1UbfhcVQ8o8Y4QfxWg9K60p+ticJLmCKauWNQXdIwdCyBqRsAlWikoNZEvsVxo5vR
c6NTYhM5TeTBFmN+yQSNyVKouFaWXkKRAlts+LWuLISJqY9ZIYUkwZOzb9XTzNG/A0ZG0wp2uTjs
yjS4PhBdNTo5RKHhBmSvynV0a2PDuQcwRq2UBJTBlVJpY/XKPs27tYTFSjWEpcSY0UxTvawmEru6
WkXjNUaJq2p+yTl9ALHBJAuldShep1BKvaAN/MoaN49HyfSkrUhcF4TR09LuR8pk9z4BGLKsJaDB
g1YeSu3YIeuSdGEN/cqdjHwdkL5l0iqQNEr+qYAge5aNAX0e7pSXRjwbASsobZfyEYu96EyA5/Lk
R4Z/09SxoVWvlawc+/bWZR3lQqna6rjPxq5e1CarJhXDUNIqhEGlpIVNouj39bdOsjAYQ17H7d88
thiIlGTojwqYFSjB/3VsYa3NIvevlau/3f+PsUX8D1Uh0L9U8BFX/OInY2CZjWyQ1wBG/ZXWxl/q
Ikt3Q/0NMvBzbAHkhraJ4YVfsWOw3v8Hy3MYnH8bW3jp6B9QUxCdyKD117Elv0v9o4+EGDpZsUpb
8PgFs9eoJoyjZ+ISx248GutpONyTObWPWpMOb/Eeki1/x/lDDSuLjR+xZm2HvNvGBWXTOCWOJ2xs
IUJVmstrPRxXQpK9IZUCK6mYnxUCZ9UqikUVpZ6cf4Sg102oIslEYzDTjLcIPYSuK1/VJLswLyle
PT5UgYXoA/+z3EeTI1rFvpoGpK8VOm1hurY57GEVAnhdrhV9/E6YYmuQWGQLe30aTpeQKm3b0lfT
oIthMhtYatyba4HVKQ9pcBrPPaClAYOC0HfX1kiJaZsslIR59x4ELRORPCGJ2YyOdYVNXUCsqDd4
lgwM4rnf0lOTU/oCWe+VQeFKBX7zmRZwZ/ZTNdt+BCEgD/4jxMoAiDmok7WBY0vEbd81NGcpIL5a
rD4mFfx+2S8bWMuZhPI8rlZg3a5SCbIefUjHdD806ECjNxbl/oWepF/SyIOCAXCtWnZtcUyq98B6
vIx1Bw1UZ95I+KhYZ6t7qa7qIV/q0uDLzeRVKL8qxp1W0/YEVv9v7s5suXErXbpPBAfm4ZYAOIGz
RJHSDUJDCRMxz3j6f8F9qtt16o/T4VtHhcsuqyRRJLixd36ZK49WkVD59Or7PYo+z3xoYjFo3+PU
WLdFuUjBrxt4qFjEFmFpuWLZrlR8HV1K7ZUO1jRxuwkzpkS8A318J4Ujbi/iMcgiqmWe4Qbv+4qo
/qI4t3njBWawnKb8nmhgKgzh2zQfqy7ARaoOl3g6p3g5s2gi8lcchp6i66B+LzED6G2z8o105dM5
EcOteOSXMNLX4UPwMtGE8kIsoTevlaat/skrGghflbAqFiqWn/+yoqHNIRv+uqL99vk/VzRg5zNZ
5N/Oy//wJ0FmaUAv2fugcLKc/nVFM/7QMXNRAYeIz5hypkb+3C3R8YZEyRLEDosxJ0PHv7GisRD+
tqLx0BW2awj+f5Yx/7qiVVNvcG+WQpaCS3UH6cugUPuckreOWNK92R1JtrGJqBcikP3UDqgLoHkl
XWSv7DOQZsiK55fkEl1U2sy+W6KVJJdwPiGjLR6cbzM3OtD2tQNPsivIpFErvibDXlHEsuCGLp9b
+mhIFxhrvmawoqhVqVdW41nxa/dEmZE5gMmOKQxaxf604qvrvfGsrsLwYhKlk9fCCTPTk/QjO3f7
rnuKqXrz35o7Y9bhE9AEAQayC6THS1c/C0/FDqP4Z/Qtv2FxICxD4fMpvGKMMUlS7PXK1ukzAMKN
j3Q9AqtA8YzkfabtunQZFe3R0LGh+8dqd1zCHYfqSBQQqMc6M45ockTVmsWOAOUSHfUDCYvFUrej
5MAOBxVw217xtW6bY9xuEi+Fz+T+KWwSnJxuMbNT/hWdISJuk7fJWmo3wporPmNtMEBkbXa15bBL
s6e0QufbPk7lIfKar/ZQ8HRS10o12elxsu54HeTvZid8avfkwCHrjqb6yafImNkfNsuSrSlfvEY9
GI7xGLxLnz7JDWsdbvTzcEdDJCibcV7EfNFf6xZcir9pTrF86Pk1ocgml8dz3VT2eBY81izCMuYe
FMVWXYGbobWtPMzdT+Y2PVS7uneyDd08X+mlCg7KUt/S63ROSLgo1jHbSMREAekuBy+dc3tu4WVr
c1esG6/zGCBTWZu+SST2KDV5y68zn2L6SOfpdEy+VbggDnoDbWfhE0yafamfwsIhTIqcli1nQW1a
59CDT2F17LHTWp89weupeK2FGxe0KqxVbPl37sMHvyJQMKSuOa391M06DB6QaK7RoX8ZX1Ad+aXC
5IzY0R/68kdxCrxi8jBs0j+XLbOlrHdLKs00r11pNeJ0eo7OWvjKj7DgiL0pmn1Ff934Er52X7ya
/QHfy4E0YOFB5tG/g0t0YMSFU38U3RISmcb1yjaT2uAaL8w35YUZQ20ewDtz2KW5LU71Bf16+3C4
0rxyjxmu4ZBDBcHCuKT7lNh37ED12oZLy/aXxjUbEUpDJ1qgKRIZnTbjvnoSfygkexXCo/PTyTAq
PkZv6TBP4vsfKJlz0lFbz9csF92W0pK38Up8eJuviJJ7ydU/TSR60TDX+AuGTbkNINi6k0NNUXQJ
1tyneGoSPjm/8gCFC76BVx0PQXqdE78KjXbtnrOWEx+nbsmWnzjwLIG2K8KWgDAXPd9N3A+bbjML
/Vx46/7AW/FUHbMjlWV74YKN86ZcspvGf9HGd6gku1tHV1O5MfJIfwRcPA/+8jwxoFbWDrzHK8sa
37xPvGFtHLLyqaDjBsvae3jTCeY28xVj+stG3TeBF6n5SmiJnTbWvlGJgTOCwAPKgwuqO28mrosv
SvoMr3wrnpoH9QGg8c7xMb3CFWBviKLLJSgvFcaR062meuqJCYSRr8tkhdPcxMXNB57bt4AwakJm
3t8I/YkOOSyL0XbwrLmztjn4AVg9hDJZsTdS+2NO75LKpRQs2gFz2Rh7+ambm322IulQjI7Nt8b1
S8UMlrkBbAhtxoOXCadyNmMdoIA3udeRq6zWUEJ86SWkBTomPoSR4iKzubpVHwUVfsHadwQiu7PG
zpmWoC0rHGYRRidcUxXFds/yV3iT0cs8rCjs9UISWauGiQuNUeRECRqimfaMOWz5WXqrH/bAo6Qe
u7fFVxPo3j5a9Sf8tud0J23RKk/5JmBvimbm+sFGpbCQcQk3Ck7hanerwRY7qt850Glfc53yFnJ5
vqPjYqQ5cUlw8SOpHPFTQRtP8iM+TrvrmyudemlfLks62Lr3yMCa6HeuXGF7icJ10XcefPHWpG/Y
109WH5GrmqvGEQsZuwxUCFLrRPlh/Nya5wHzRv5i0uKgdg5GkmZcVdxMlHX90amED/DLoyrqp6x+
M5tDODbLR2Tnrx3i6tBt2sqbnrBHUszNXCg+45osSMdw8m83E1VIwVcNQilft9k6jHZ5dKwH8pe6
206OfABgKA6uELkNZ+98meNiE9qj1LvwB6jPELnwpaURrSLx4huLyXDHbI1mpiRuRLM09ZZRCzkm
cSIJ+YBuxteJ53no9tEDGyYGzFOT04LnaeI+YxHGEQutndJl066mdVbTFsewAqI6ztDG3HXjioZx
BG3DcEr6oSj1DFwB5nzpSFSOmi7n6yRBDcUY3JkntVopZbs4kW5OXgNrJekev5M7T155TynvWvbR
Yeuu3tTglVmmJHph7yUEVjVHzu+ohIK0VI1z3r9ULIpUiunQyww7bVyUBbbUaraocLXQ8WbotHEa
xkIUKW2xZcLHgmHTmeLPs4SNbOEQ75OF8aK48eL9uu0sddGGnkLGl2IWxN/liIoqd4qNCzWE0h/v
ezqdPSHBxWMuA1KUqfLe+o4P9ALIQ93QCr+Yxmd5+BZYxwgMaxSjnadre6y2kbaLsOkkgr/gPDRV
yx4SAFCIYloNw5kmrVmGr3Hprh7Tisq5gXo9gt+RirfQ4z7tKpYN3daye+GdEhjoVjTGOWit6i3b
AxIDyRluieiW3SlyiApen6STzGWlHPBiK2ngRA3koscZoFQKey7YNSF+9vaQa1ut/SfzcADjAh2c
wwyoBTQH/Tf9gj3zr7v93z7/525fxLFo4K6ZnQVzXuqnXVH8w4SaS2UHSSuAN7Pt4D/CKBxd9vn4
cf78GJLCz63+HMCyZM4kmqLqumH9va2+Mccz/ld8Y/ZKyvzUNBtRr/TrVr8M+jAbKpiAk0W8ikBt
9awaXm/aASuzZn7Umb8wGJVNJGpxZ+sVnWeBwEbZHHe62JBQ/ZLMy14R7Ac6+wAkF5EM/xqF7MNT
heVaDuZC0prZ6ACYPrkzCn7INghZgIeB6WLH4zYg4uBjoaAteBNi+nbEMCRRq0rbuKBq8jPj1mFg
7pse7PiNDzS+4KJE3A0FEcQa/3T9ksrUZG18QoEfoIp1bjzrIKcZzUubfL6VkpWFcddcJwS14n03
vLKqy5bDznewoLGAD7ixE5X2FkNhfRkoZ2DAdDpya+jiXWUdG0LVCiWtJEDjndFk7gDVZ2HBsLrS
wWOENA1hm2bs+0wtU4F/uLuEIp6+NdvHHhGXTeCwVBWPUfE2itYzCyVzuidpMe4/2C06AMUdgm5H
FivxSv/lrA7wv3DlC7aMSjnuffmuhbVTj699r19Vkz0h1BYNOotssm2v6NIc62+jhiAiiA7lS++K
OkMO9m363SffncyT25hfUhhz9jmqwsmc4eortrDCkSrcHb82smstu+doTfRmR88G1cYUbn8Jwnt+
yJ7r9/gL98Ul8NpDexHBaDGM4gzxYn7jsEa/ji7Zc//SPGdfOCz5iMqpg4JVyBQDXyfToCqwZ6ue
u2f1HRhzkt9QbTfKbnxs+kt3Ast/jc4NG0QOnD/yH7W5K7mJMwoz53Lm5A3ybPX0IHz71Byl3bAz
7vX746TtLC87hkeLNqfhSxg/Q/aW000qmDQxeT/i4eL4w5nmifsmHP91tTT3QPe8gh5kNvy+sI7o
KAcMDXdk7lz5SK/xuGs+6OXsnrPb4yYR7wWIFH8IrsH5QlkLN/Eq/qBgOefBhYsJ3iT3IBVc9FIz
JkC7S1DKY74kT90DNLyqTw2UNcLN6/ZVxh+b6yfs/sGecpGlwiQVvqc7T9yCe7eq6EguLvnX4yLT
6HcIXqutf2uP4PR2CmPy7BCdamawzUvwVVym9+oiPlswL5RtVjfkQ4rFeO++jbN1zl6Y/g52utPO
INy2UF5W6QYx/c+hcHEu79Z+HhUHzyX3N3WZPzOLzyixtq6zzZ1MElPGilEFt7RuAXWImm8LEh5x
BX0J5JCC1bhYMeFUd9xCKjqvXoJ2nuCStX+UC1JbE6YLDMQ8Rz2VpMoCd+6uvptP8YtPfJP4/XeD
z/VzOj8kyrW+tfOwlT/le3LSvjsmz+zlwgsTjTx8T/LXDBbJc77JDqw73JEZll7qk/JSPvufEA3v
LTkCvob+ZJx96qzNWFhbe2Ss9czgoJJorbjc39ftc3XQl8IKSsjjrWhpSHd68kf1Jj9BZJrejfdr
riwM6agDmqQ/GhpVfMGRYIB3AebPXPPBJN0uok0OeD4kn+l2/qmt4wsfqL75O6NiU68GlQ70Cr+x
RYpNuCm97vD0Tr2jfz7eadFlpQVsZ3fIkSYBhZdXZWvOfZ/pdJqaSzFuKg4v1rYbr1Ky1jj68RZn
WM2P79T9Xa3Xrzx3gFUKyfZhT27HfW0bcJ0l0jTsroNxC+ixzsnw94tsFO4CsdKeNRBuiCuymkjy
Us/fMmEn8NxL1YdvXMVGY2POK8frlpfnJt76Dp/NwMYWaJ/jSBkFTh4f4OGsJgulo8e+Ja4Ugfo0
bYRyeDIxAPjvcr0uCvrg50q4aJ+zrLNFNyaSKomtzvudgrdlhqItEUcq02H9KE4twCagEwY0QM8Q
l/IQrurkuzI2E9Ecs07cP29H/VNjXJnlDnfZdwFC9CDWU02zU2nVCjeyMOqekm+6LNt1h3HFBG4I
PkhZJ4PBzIhd5Uy9UUrqxHNHQ/mWIcryNKa1l7GHLBWqWGciRnpj1R4W4UrblDdaZRcN1dq00jZO
A5qBZtMvPFEgAtLUfewQlRLTxuScA39qbU7lGiao6RSAnsD1MC5rfYFoT3SGnm8s7rLmsIJljk5q
t4V6WDk860TxXx72ObOfCPSy0h0fb83+sU3hpYRnEIjZPruKXrytVg01pdFytk206weYFbIrF8p2
Ty3El3Yd82fj1XKsTQ1FpfX8S7x/XNmwrs0D8FnoGl59e8AIiffmQfjiT56x0UFw+EA4yo9Z8zro
VAPDCQAaoNHjXHt4zsCxfBivguGadBtfdGys4HMY/eE5eC8l3t2Y7BdXGEVyTffMmpJpi0tWKq9T
v7F4RiayiRDK0wIf0oJtp0kLPV11OFlaFzSnAUMHGwekhEv6DF2V63xmWqAGpG5P7ybvIFvSmHcs
MAxhysoOKjVOeIC48F2bGWP9HNyv2dmH14kkli6SW6gcVPD54M9JDi5rQtGJy3cdcEphAOlY2thd
nKrhveXe3TumguVs8XhnoWNXLu+6s4XSIDrN9XFmatA3dpgij2+s6VgOT1PqWe4ULquRlhcbzLPz
eTvhErvNuKUWIlCLBMQPRGmL5pI46LZ4kUSHm3FOscUqfkNYwiLB0gn+omNDNS7Cl9sM2Kpe4nes
GiUzx/jAs1qAL6kB+NT6kh8ufR895hz8jGz0Q6hFlK6zIEr76IQrJvGPEvcWvphYHLlLwNhb09FB
VHHLmk3Mm7p6IEinciMv2x1DYJlH+cU7grYeY89yJVH7slG1fdm9RMU/epRp0U3BXp35Ib73/2LC
h5CAo+HXo8Bvn/8/RwF6+kgt6YwQ5+3+X84CfIB+CtowdNPghPDzGGD+QaZaozkNAASC//yhn8cA
av1oRWXq+C8kJnOCv6H4k9b+7RhAaGlGLfDQZKr9OP781R8RJYYod61KQntkMkXfQYyLLVCB5ejs
tD8e1EG1ibUofPY0DcHpEYWXdswpFJ+THLOXau5aRScyY1Dwg1JpasDwhPaZds9lG2XLnptBH+sL
hSGYrgurxtIODynzrEewV+phK9E7xRegrRogS4iFjCFiLRKHMa1d0pHfHoQjJNODjCySkaN51OO9
0CQ7bKnvCe9lKj750eNWpiYtBMLlkeNk7LiBD+ZV6EBxNiwweYqeW9OP+qTSxpb2H6VkOk2svkW0
YelDtBSKGNMwXeVmYOym1pdtsX6s1ZRtgli4PmAyAYOV3A2burfOXV5f1L74YejcbRg6FKEI/gbD
W2TtJBGDXmahvBcK/JtxM8rVOrWiZ0XvuJ1RyCyQT1ZL2c4V6VkrpXUQbHtf39IoeAwCFnwooBUx
bsKfqGI0iiK4syqmG3+Cdz2K17hi8R6iVZySZxqDWyvikY0x/FZlvOqyoGX6+z4U2asRPEeD8dX7
/iLhNBTkOGOzapuYOqa9AIXxcZMLdVlQBODG3IkZPd4J0nmhUJ/FwVj2NVsUSbUzSV0ZiQXojL4n
MkZ0j5qyHdeyrbT6MakekE9Zo7pG36iZ7Jph9i4ILD9FCYVPFHximrq2YeCEuJHyyg20VuTBwKg4
eYmGzJ24+RiBukomiiMRyUxuqXHwlfnjd4j4GfVgzZscgp08b0gSsWbQ8iif2wphvgyrQyiUroHB
QxSGq6FyODODjZJ3diCjeWX4IvMa7Qx2eI18OUPO80pxc8Mgq0u1SMwGVMHM+yBf22Q4EhX9rvWm
K0yoJT6oOx1VZ8AkWIg05l5kHUOgaXDIRL6T1b1Qs6oa0ztDVVsojGtl9U4SG+c+Dvb09QwjJA+l
ceS5XYQNVveVGRhOIv08GespGTbZNJBIDqDWJ+4De2Fbv+TswevwsY/88UjCdcN0dwwr18JOZ+in
iW88QpdO8/QgydG2EDs4gWc5pjeLchhBKNdxbm6bocVbOi1DEORDBTU7lXaZ3u0l4N/NRP1tNx67
strnqUnsvdi1ASckZP7yVIRk1kXdLWCpKJNxMsTaHi64zuOXESSZ0R4LpL4oEZykF9dd8RWwq0km
NkXWdxDCJ+GHAfseBOWLQGZw7EfmIU8pCTaM5jl33SAUwJ8YCz8+/5NnzIpCioT8yJx6orD6/1Sd
NGnWiH691fz2+T9VJxg+ErlWkxEyM1xt5nL8FJ5w5AFhxkmjkSZhaPwX4Wm+4xgGndr6v2JiPKD/
3HGIpUlIWdL/lMz+nTuOJc3C0q/CE3c1xur85JR5oLz9esdRR6GORKkuNiFlOowAopi3JKQG6j55
KzInUexJWAaPmyg/x88qS2Qqam6SV6so3k/dNiProj0H6jm0tiONcMUmaa6dtgsnL9Nfeuuucfiu
Glcj/y9QCZqlyAxfeXeZqw9JHjxHHr0d4imCPdV/TTRh6NaLNF0sd4xdcUag1UexBxTPrCPccNAY
E1fPLsFI15gjJu7kO3WNOZ7CmGz4FEmHmLjkipgcuvi4qI9UtKu0bOxOJlN5MIzutZikm0CFRjty
gKGGR0xP4zUfU1ck2AZ1TcPJrfs4juMHe1JlrTGWthtQrcyB8iX7RSE7p8W2DFn5lG7ZG4U3tmz8
lTT3+Ot1UR398RKvgktg3CWAJkmxCjiJFkj5CMS8t51RO+VdYYfSZOecM6wpW7bCY6uZdP8luido
9UYXYjcC9dGMcDBnVdpXli1mXK1fZjFGxHYA61GvI/87mldbpB21wLvivyh+Q60AJW6QsA3m0smZ
by7RIgKPuZa8DpJBqKbM933ml8x7Wo4RlrWUZ89uaR4BA/TIb23N/GJcREl9pWTIJnpqP5LpVT4N
Bolk5CA/wDnJ1zKy9Sgtc85tYnF9JM8diYZV8kPtePLwQIcKUh2xUxhMPQW0CcRAIVDdeTg8xqrT
SgYEZfIEcAgfHz1nSr3DVvNSdvsQWHSr0CQ+S53qCg9h4UkPhLTWtfqdH7lSaC2mlV6FjsZkwDBW
8YGN9SN4gJ6Q3IEWsQELl64Nu4AlsYSdDWxmJd2NGvOkXcJB41D4UkOA0JbZbrQrR1iLqxJ3g0v3
5crYhPxBgQkH4dGFXgdJMN4wz6J1Yi43MZSv2uV0iaOyhJLBd5peuwginCquRKxXZMkt1EDbh6/s
USWva9s+33KyHTi/tcsRs3bsyLEdYZmmV4QOemiCZHYvvceOribDkC99H9YHEUUbLjYzDNhPmPXN
XYbxSFAPEUDIANgqOSCE4GFL9UqoA61aKOR99C1H5bQ9WRFP5g+Z7vgso15x2E3dRo3tiuqEcCXQ
vqddovpclSTO6JV48qcTdTu5fwVqKFLsWDLmsb4qzdNxn2DnH9eWtE/MdZg2Tr4jVpLU6y446xrm
VtkRS2BWrphDbrS13lHrTSneYn9H+Qyn1p6Tu5Cs2ukgymSxIxXLLcZTf9vW6ybdqh3nIB2aI8cy
OngX2uh2dHGcfG+4FldkUsRnNnKcfI3qDVmLJ+vxg0M5fl4M7sjSosdjNAIKP54f42bi9j3eqEjI
TJuar6WwjT2EVgCoXBXQR694Sz6UL+Tm5ykPl+l3ma3LArmGQ2GChmO51Js9mJatBdIC95rra8B6
0NqSejCCTWOcmDCiaNOHuEjLJ9pyDHqnz1P2AdWcI7vPe1f9yjHNwSdh1/uS7fALmFeRQkRXeGUl
YCRFWqy6Jk/xNZicWfHwghtlJlx32X6iBYvViCiehwiDyDCuY1f3IB+li2ly4YAogAMLVzuJxoJk
GR3R46z0VbTFqqgam4TAe05KQh4WBi01aGUlCCiqP4VlHcYXqSwcJV/JfEEbWy2BKGvRI4SA1OQQ
OlaL2Xdi7OK0hY85X/7aUdxax84pukVb2hDxK0diWlvt+hfk6bVO4GsdrNGutziNQCgWmW2tswcU
fQePD04fNH6/sDOw/fvp04J4CeM7eXvgMdmY++aOx2Uv76EdH4kOCB5k1qUIv3Bm5c4/fLGXPSac
8Rn3JnT46Fjssx/IIq/aSXjWL5zG8REqr6LEzWmtBFu2NXB1AS7amAjW+lU+aM8NZwrY9AhbYFXH
rXLUnrQFb9aop27Fbj6r5bgiKk8ekozQjl2XM2Md7zHOpHgzbhEejryOm/R9zRtXYYGenPBKAZIk
LZG/moHYJ/RSuER0C5U3rtVecmXfS4EZkAi0ixhmCsrMIr/VnvWltkteP152/sOk3EhklVqBnpKd
nDQcrz2IY5V9MGCE1/REYuRf6vRHphHLcvx4fquHP9CFwj1q5YnyhPgqbGRK+OZQUhWtuTK7FVf9
st8xNzdhpQv7HOentG8APsNCpdaOV3IftStZcvSj2rBiHcf7TltZ5/hd2KMRS1v9iVJTCKvVkpK2
ciesCO646TI9Ggej4+ZLlHFDsyDf0x0nLyg2RfwlAdoja3PlWu3eudZaehV39QaRpXkRUMTD95om
c9UlEDXehbP5WdRLA+GuJrTDdMZW7+ElOaGh43XKXOQgFYNm5cxiTOtIW+3cojQ338bKgoPHakgm
jt+ld1IsygsJKcBgDxDr5N0c2lthx/45lE3+bERipWAirZJGUsjP1BtjiwgTfBlbyTWXsUsXjUfO
FnGaxpia7ponM7pGaLKq0lCty36BnBgLVnVqAuW7aydvKlZio/ANn6Zpo13EL6bCO3CtW6ZhO9NJ
aG8ZT0VeEPPtFSedZ9PFObaQa8dmNWTBUoLwJSFAkyodzoOEl5+0UnfTeXbpqQzc4EWNsbw5LWSe
8DT0FMwsyg8BxfED5PNV9h36tmoOJK8Mx8yLTpXfXuo50z4uZflVbALaF6NKeiKrXDqAMhj1YyDS
FJtdnBgth/ao1Yx62BVo7CU05emffBIwUJosLNn6LA79t5MAdab/+yTw2+f/PAkwZ55NrLhKic+r
dLP85yQg/SGSK/93auevblPzD84OsmjxOUAe/hdBEBYhZnzggjNlBx3r72hP0v9nBM2PrmuUvHAe
0Y0ZDfGXbI5hNWYRabhNpb5fRI8nbboPA11scryG0kITqXLvo2fDergyhjcV+H3NbV1Q3aY3UGMQ
gwrZaRJWrzZii2AsYnQn3i/FZC6yHCptjyKMaacJ4u+quYvoWGr5MXA8V818o2nFahQBB5dvYtbe
Glhqo1keM5pgcOJv6lJkv8SKXNNfoqirdhiuSqRezUAnT95t2yknAzISYgWKVUCXL6KblZDrM1Ta
kQ208VOTKHaSj+BU9Fd/eo7j6L0qKPMayI9OI6V0XkEDW8T2pC1h+cnKtQJsVyjD8sFRRO3Yto39
QReg1WOwMfzA7usMCLQBLuYUxCN3Wh+SiriRcrVk85c99aPP0ELp93r8QxxjtJZ2WVAoJ2fjZjBN
p9eAX1jDuqq8IZUWU33WlWiVU5oQdadCPk0YjuKKsKsWbHwVAgCOTc1XPpJHTySyfhKn4UnumTPT
Tf2Q5dfQENgbGYu6xCEsuqoBXAhLnOGLS7NFm8hhxFzg8NgGDtFYZd+dqtJORGdJoteWLawkpjsx
GDx9DPYVXWlBh54i6B77v1Bk8igCrcnM7dDtBvxdgUhPINNn66zglrG0J8GXN232xSWy7UhNWInm
dtahFiJHjeDVY/TtTrLIBrNzOzqnHiZHFBxkgqKtZjO/lppOC2BPFzApMRqyBi1z5FLYNWKgOPMx
1lWq5CUxaNpOQrfRmCiwaUzSalV1ylZUciwNKjD0BPND+N0wmH9MIi4sBU5/EtzLLl9XxIu2Uk/r
Q06XRjR6nXWTAmja8uCUem+XBllMLKHpoH20I/cAZT48TMOuVzlbMMMoEGanmM2mDk/RBP2eTa9C
ku//yUsmTz0lojLBIChj/0WnB5bz25L52+f/XDKlP8x5LWJJxbkjo578dclkrYL4gXKCYj6XUf1V
rjfhoeLAVynWEtVfxBP+PylGU2GGqejYcP7GkqmrfJPfxRMeg2WpPAM49X9dMkNRKTStzrnDzhrb
jSbnVcWmlT7gTbbDdn5M3kXr0FQb2nBXXbm2GB+usvIucf5pDTsEVeMrd19cGaAO21UHSjUDnrgY
+x30QPBQj3P62Ifj1ug33TneD8ZJYBIMNgFBNwzXfk+GHSI9RuWqeo0L2a3N27yhrva+uK+WpOsq
EIhDR1CGskre8NbU2Yn+NuV0pYLNzNcZGWMKJ3/M+2diTI2jHlr2y2+yXaAS0y0IMZ/l7RILoVfL
2559bkcqWkI/Nme6xjpJ9pUBA5DWBfpZVI6Vtv9NMHEsDtAT6xe6tMy9RJffEkNSSK6Q4NXhsQMv
RCMxb9ESnCmFBX7lKWxip2PzKVZLtBkaC9GAqJvA4FiRNwfRQIzQpySCmfcPcS+7HGftiMomQEGo
O+HXQBq7s4V7zYZ57YMpKTZzVwLW95161spNuOG+4WYcUIZgBY1EOPbVJ45tGLg7eSvIO5z11a58
aXbNbMGZ3PyCb193JYfu0BW1hJf0ML48TtUzjZcviFsX+ZpvxWu7Gq+0p1ofAhBPhflgBjCB+WWC
iwh4A0dZVI6mes0zV0x/PEBIh99zeW3xjBVJsOAH8ERKq9HWjsC1J4G82qm/ThxgDehqCoZQGr2a
J2HfbfEd7qu1dihuqGoA10Z8roxa/hSAUgn49dKYOSfkzt24XdbRSspd8Wk6W28Re9zKSWvX2GPv
aBf1p3UtsZYZCCoL/6n5Jr31kj/Tr5ja8tJaiUtlRcJpNx6ns7IXNwWdO3OrkHXxXwHK4difbe38
tHM3JHFwXuWd+qxxsZLjd40rSQHPoE8oWYXo5ovKYNLjEhNYzFVTzc068ANI/FicNz3uDNpi7m6g
g8vhLrGY/wF/v9B26PMjjA5jSQnk8MwZ0qaEypkxHEytzXtp49e1VXAfsluc/C2hrWn0eIqNpcqH
JMAekgedBbOFHVxgtKA/6d/9S/8uvsg4/qVd4ClOhZL3VFIjhDPWJSCy4stSgIWts0L0CBcRXv4H
dnnF0/iFYX0Pa3QFj9iNvGFD0IPgRXaKOP0Ou/gLKCbA5YX6jSmKNzSPAy0RoZ2D56f1yenZB+O/
lQ0nh7twiA4DBUUECF6S92L32AAL5Z/hLn3OK0gMqFBdDfc0/dYAfOxkzZv6m0afSn4w85eHdazg
kEMikc4pBrTATVOc7bAB8e0P5DSa29i5+rD1YbTq8lL0LUeUd4kq067NN1WE8cYaqxG4vbf4njWf
QY3y2VU7jfrusXkVhkuBQzw2ZLspqaQSxkvKNdQyxRpkGCXPIZAv7Ekv+fwHzeBzeGW/W8ResIoW
46YqLCHuvT9IOHchcUMN31z3Mhn3R96vYkE6ElncmQtI1Iey0W8drPMaG270aTS+rbxyLh5h8dBP
opxwHw6vOjU75P74fZblKn6fV9y5KoXChk3lhJu5k2Gkn+FBD8kcfZmzRQYrcfIeHUYaMZK1z2D0
bJ4JLIlb4ymZoWHKUTzPLRKCJ3iUbq5Tj9aeE/XRB+WknfRDi0HjTyfH4XF97Dl7IxXVroZhZG4q
0YGbfdSef6jXpVeulQ0KRsLDps/G2pWesFM26sVETijpHaGoA88Jis1MYZgVillnqJAkeHs+FS+d
m24A4/6T9xOQRQ1crAAJ5pPP/z2MgXHMXfnXYcxvn/9zP4EFmLJLCAkzpZ3z0r9HMRzAyEzrJobe
P2f8bFF+Dv+xBHAU/GWj8XMUM9sIcNAY0BYMZrHG3xr+A1X4bTcxP3BFYkij4kCQ2e389QDWdnGn
9mlOJqsan5PyMIbxZtB0F3PyukTwlBCPcQdAMKYCRyA11Mo58XwA7byR5bfcUlayQtmRPje0NGtO
ud5YfFMWAdUudGWEavLLhFwNrk4TonpFGy2WqGbqdq3JBGE0aBPoCAhJLV1LOfdxcdenye4h4du0
fPNQ5eIyHbA2MfR9JNU+aIVr0ZUBdkfoY7hb+jA9NYaj4jaVeHfJoyeGOHhUqjzDAadWEmpfad1g
JGW3ACxVIgRby9LO9/11FiUrXhOsd6CFU1kBiz4WVBoI7JGwEwgVTBoGRlMhYHdojpmuICDBHET4
NhVaWcL+QHO5o/XtqZokR4iSvRTlp1AbnKlq98Oob8U+Xg1KiMf6QwZs1maRF6f6lgpHpzTepwbn
TkTbXZfQm4nff0A0hjLqYxAqpeE8Cv7/4+48lhw31y37Lj3HDXjTET0hAZAEbZLpJ4i08N7j6Xuh
zq1WqXRDHZrq1JEJZTGLSYL4P7P32h95y8EnBF+5b7kWhuA51E4FGqOJc2ohT4gB2kSJXrXRY0/N
C/M2WnnH7Q1HTQ4y3vbb77ysjpYsOjVAhiCQ9JVQdJ4Rh1/1/FWYhwFNYkSdYxX4ssdgH9TmOyiN
JQXiIdSrXSylNCHZdUK2OyTWrrfinV686XoFVgLjR29uzMAnv5SRcJEcg2E8CpCrM5NVB5Nj9ZCx
Qm4h36S+cAotXvBqYNvMIt9WpIZSdUBhqD75uXXV1XGrKxA6dCzQqBkNPGRBNT1XyMzDpHtXmvBU
SleeYcseGXEcvrs8N+5rX38QR4R9RkTKlV7f11V+LvL6lEkLI8vCSNeHuZOll0gl1iYx98GUexFw
50S6FEm/otH0lt1Awjw1i9ij0LM/t+EtHiObrBL0YeYBeNqqNHCnMP4e0tbNCQ4NKHFCWcY9PdlC
076IiQjMzjwEmEumLMKW0gFzKlAZlIGZr1qTiyvGM+jX5G+C3UkK2Lnmc6erD0OO+jmaCXouWzo/
uPErvYN8pffaVpuualhuLcYVhhYei6m8KQWsLP1pRGNdtO1OiphIpxDS5hrHYsvQWwKjBmFvxqlT
rq2UQO888axe31pj/EEgAZZ14TVY/FRZ/RKiUbYinT9fOKZFgdGkmJ0Smogh5F9lOZ4lUuyxC7BZ
mKNdNGvjtujzc9BN41FqfG8qeC3oBkQV6qDp9Fq3s9JmN7aKK3ZYlgY+yKZwDQ3fycfEnqEB5+1j
PPhrCc/RDIN41gJbSjUP9QL0vsTVg/CsBoQ2qlXCeEAMzpX+SkS34ucbWeeCHsSNFMQbuAzrAQPn
mDdYBNRXuckIxyKBQgkdv/jm7necG4krE91jwfoSPK1mxncsJzd+It0ChAxpJNv/5tOPbhjPiQYN
W1YZwv74UT/G/x18FfZb+/bfR93pLfv6P/9L1vh9v59+f3n8z9OPbpr5ITFDkqEB7P71/EOloJKX
8scX/zj/FvSsvljhwQqpIGg5Gn+ef4tKAXe8KKpgxhlo/qNu+gc69K/dNKI3NBG02oCC/nz+yUPg
K10/lzt1ZkaeNCJYRiza+NRirdp3DXatsr5pFuP6uaag9clAHvCGKx08Q+SvdW0neYJrbCBPuRdO
Y4jBeWFoDea20lQ7QTY7tN2CsbH5hJdMq9SBakwmIYFtZWlxiFkR4/Ey3FrTjHuuhVAf22IhObke
bxUB3Sbr5Vms3GYe5H3YzIhDFazzfQCBU4q/58yICG7PWN7iXxFg1wwFnoF5OGTR7PHFc14hexo2
zUSuoiJ9SE3nDWZ0q0qE7HB074XORMlgsOCrgnTr54jlEkzfNUvnLsZIZkgAbzRY/YVi1EwTrRdh
SaYPy8haG9wHmbEZNienVyLzTYhmVo23kO1i2k+Pw3CL+uR1glBk3oXctNh1DjJJGZG89uGfBMZ2
Cm81hznbc2TzLEOCCJddjxa+C9Y6EFw/YPDXDMxL1f511pLoIkjllzqkLzCLgHz380edlbsePlME
p2lagE2KqAibboE4iVJ1bzKUiJrplFvKaYL2ZOj3Rt2l5DmAgapH1XhPVRBHdBwdNtyW+4gVp+s6
Z1GfxdHEWy7ZYdtv2pTlde3vG+O1wx3kpxooskU59jUGE3hTxqDWRxbK22rZlmjhJuPdMAKAkg0O
aVx4nVQQpfdc5NJKBHHuI8YIBq+yZq6K/GpwFayCMF2JNeYIpXLlzq/sfNI4mG59WR+7ejJwZxge
J+T9v/p+ZcoykF1mcMbyuf37+xVg37/cr35//M/7FTclwEFLNtIPye0vsimd/9EbcHckMeBPsild
RWwFoVonkmkx5f1yr9J4I0yga6JKtj2P+keTv/9BNmXKC0+NDYz5H0HYr7X6JBoTCxGl2Il36IWk
22DekmxnYEyFR+kEOKaRsqS2PjFrpz2v3uQO1Y/dsbtON9qWD57crDrtjnK+lpBiEvQjP0yWU5mX
RBzXRr3NUckwbGNohkdKBBNWUU65Jtc2CkDGE0forYHIpyvc9Fh9FJY27U4TPB1akHCWrPcwOyTw
OEM09yZzLdNL1BekiNauUrypPUxmy+K9BXeDRpqtNAntqEpphhVjh972PgbKJm4W8W3iygmTdkeb
1gnu/OfkIN/XoFdtUgdewhvcXQY8uE/IF8djpDzlwhob1rgXWT0L2zICjXNlADEqOxYxF+FLUt0E
VocvuNRTI06LU7GrdvAtfaqrFdvb9Kp9W5vORk30WOqrSXhDcVI/Ns22S90xByCG03+tH3TdKQaC
hJBDTWcRv7Gg7sPoPKKdJ32AdAJ245wctFFyBQLFLw4NQ5CswtklpCyT/IjuBzcUXmSx6pyEWiae
J9JI8WIPknHzxSXvtHtsPkx/Z3WfpBCte1KytLvBZ5yaPFm42UMhu8mB6IiBk+dMKIMMY8mmqg5q
G9wLqI+mBxZg04Oq2WbznIUO5qPp2cBkpd+ku9ZLwWpI19xfR+OGP5vhXYVNQVkxipGlJz1yYnkb
5/AmynddO0y1M6KcCwKnOSNblpCwoOTeN+d+U7jzsfZYwa1FO94Wl/mt+IwZaaqoQWuywaWTfD99
mpEzXAziv7WThvtKvFXzE24gFHQgLgAOyw68TBSqvuIE5dGIn4gFE+9LlavZ6dboZCPkFBedkCCm
3McAcUq1wigtTuidYLVfIsVuIsd4NN0J7m3+ofo7OXg0ou3D3LzVJuwHl0X9sb12n/GWgI0t0FDb
8Ipdd8udwp7gAWwaYDNde5QJHcIm1rPgW3WfmMAxSTSfMVE34QjhRP/u7k16pZfopcVLdp+w1wcr
MCeu9mJcfEcZdykK2yW+kz3TvHXzsFspzxigCjxmU+HwYRwIUgpc1kGDEKxNPBuKCYUQhxLe0mYX
jdfGOhThNme7b60CbYMUK+1+SAGjap23nlXZGXRu3ybjjLQscLMCGT4rJtejOzO1s4d5rXfXDJEZ
GZsrFpToCMbXliOsW4v0gKoNvs+Nbt/yMtYvxWcRgxqLOPlZJXUdfOBMXbE27rtsZdzkBFpxukKf
g6w9+W4/5NfgG/PLVb76sbsebm1Q0V+hI8Apk1aMoGElXivkYfpBFjsv7U23MWI3P1qXgFcsPioX
Y9c8IYiKzngF4y+oY4yonlBVlQ8WRCAZ45pj4VPjmiHaiCxZ/PgkaC9usD26/jrC9EP50V+lL6uz
R3QLXzpSgtsPkcXa/yLvmo4Z+oMVcJh/YTpCc4A6JEXKlZwIOHXjDQM9EmB7RHi+JjKRPhfTdRo+
KyJ2M/yH7B2Nh7Z61tBT+1vCUaseO2dyJy0LWRsF17RK3nDTZ4w22KDSj0gb6NvsIcxsM0yOYW4I
COY+2ohnEx6qeEb7xwhwSG51vTMk9hbeXMNYcmNCnb6767BZoCEo34CTvNbnDIpQfJE9thjnAlmU
AgMm3kYTNuh1LDP53nWweEoH0gEeZwU0rXFotoZd4ijLGhetobEIAdkYrgQZTZfNRmR8mRjSLy5m
G7E+NiJer0BgS7nJTafDjC3O75P4HnevqXEz601i8X14W8eP8ci+OppVmOBkgx1BE6jiiYtXMlE1
uobwEYkbddoO/oWXgTQ07UOTbIJq1WcdiXpEoLl1TA1HvhrNWWYdLd+qfSM+6Kzzg2St+F9m983O
1cXq0HMPK7eEpBDBHUE0sfCLM9Xgw64cu841YqdpAHTsF5Fjs/o3l0C0Vepi3UfgTTYCtcLf8Vzp
bH4vgf7y+J8lkPRfMmJVNCPK/0uA/VkGSQwfSWDgy+xAJagBf7Rsxn9BLGBtCrtAERlL8oR+tmx8
iZklc8b/VpP8o5QlQGR/GVny1BU4CERPUqoxAf3TyFKsy9AwBJmR2s18CA8lU/t12sJZRVZx7jE5
CG5ZIn/wasGNO2gm3CIcpIAkMAcQxz/01yqEW+bM3QoRbYojpxPvdCyp0irD0XwMD+HB+sECIyoZ
Ma5WbwykgcHamu2MtABiwLCPxo7BAL5a4ewUlK3Rn/rYFYm8Dy+Y36cT1KRsS9yAdqDqsKiD8DhZ
a/oo8AoL/4Ntk2arDscqiHT8hojDcrsGWha7FF29sB6TM+AESd11AJgxUYTeFG5VAF7CYzbCULgN
BNUCVH8PMAAzlZKvksytfWsUdqjv4OSE2jmEbz15S4rtiFx1p7WLld4yVtXXGL9O2Mz/A4BSWjz/
3Fw9AlEW0BX/V2Gk4VbamBtpdeBP6LFwIYmm7EPTd9YgX1NQuMZmsZX3DppKJ8FePrjRrsHWvvyz
dpIDBtzdvAHnuJk3Ev8c3HGd7JKdeS4O1GDIDY071IGHZDe4yG1sacNg6WAcRbDpxXPxPN6JN3GX
Ukfke/VevKifxISelCsWAXw4L1K2Ch6ih+Ar+OJFXrKnwnMACSw+S/v0HHmJp71juZWmR+BH426C
RlF5A8cY4AX9ZOwLb7Hi8iLbvtfu6h2DKmBVmL/5b0tSwMLPj+0Ikr+/Q6y7xjzkIES3DbBk5VYr
HOkkXYeX4UW/ly9oxfFWyy9L+ED57n+yakSjPrAUw++EpFpyU1x1D+pL9NDu9UvMuIBkSehUwVe7
j44A7pxl2amy9Fx4TpzqDsEJNuJEp3OTQ3aIdsJx+ZXssp3khaf+O7o3z8YGhgBqRuFOfW4O8Sk9
CXfpKbigkhbu8LWGJxkkgPwRnsKTeV4ezeP5brNnHLGQe9Eh4Fe6n86+C6Jg3jRu4y7vg7QZvdHr
veUpQCMnJ8FaY4fYLAiobDMSNRDckT6Ytvuqs+PbDHQMVeKeHAZYY/ym9fIXQkQeuPw06V74Kj6k
V7xU4bfvbny86OCmduVTdNQvP37ttFO9T59w7+54w7e8wo64U47KcbxbKcfWW5Gis8330qncghK6
zjh+9YMR3aemW3LRk1zyqd+jAbhMn3J28MPDcumk/P7pRbnGCA+GlYwXmUPvQcYlX+FxhK2DDWA1
vseEk7Qrqqw4Rh+M+wSRkNcSD/0j0ISw1pb48iflvfvCvoaCgrYjZ1QMPolPFlQ/cqOJqTj7l2DY
AoKQdE9Wbf4IDYihCHtnVZeOIR1JPjdt5kwUWQiU2NSilkLI1v6IgE7ZQ+8FYcfEqMCcV60YMgNc
BuiDIjU04NFz/PriGk+IhGKyf0FM5DggQbv7LmJqssZv4vpfPQptMp1vAAW01FawDsw7fXQjflSm
NEIBFwHx/niknMJGvq5YjUiEKsHCs3vMAdAumCqXyByAg6AXEcW1+j7AtnXAK2Uo2dhJohoBC7iA
niWgUJe5fh2GR6qRRXLtmNEuR+geOgLfR0W+PruQXweWo0RcFx67amdJWPQSAQsZ61oqteyUbySv
21d7H7UCNcAuXDbWaw3CQrXFskAzifdtUne67uUfRnbgp9UeqPyYGN3CIy+UtRjfbD/astiWXWm4
q7QD+lKZa+XTQpmuUeesQAx0+katPIEEyrvyziKlpnkyTCh7i0mAbEt9YDTnLIsp+NP1D5ghAhXi
MOOzfirHTUXhze2ht82H7J3KijfC9PHqobvYdT1mGeIgHU24UKbSJhCTPT82+CePAQrv/lsBFNFp
x0Tb8MKlI7dYux/XhbpbnN1I9UgHkZyQjNTeSQyvDT3f8DTiQMglIHFcd5MSRibpNDjC9Q1ssEA/
qkAGR5HuyLK/2V0nDjG1bnUz3XYTfKiH5MyTL/X18GS9LD6NAJU6lEOXZTKVFx1W7Mn6pn3AmfhN
cQ08G4XltCq+JzQYwxahdQ63+6UUNiaDSm290AomAoB+yNM7b5EesStc7/GPLn4B6AJI0GGYnXxn
Wz1psKie4uMekuZJvaon9ZTtpV2xtbb/5sINFzhWa9VQmDSZOgvhvyvc5MW89+dN818e/0fhhmqN
6TwjsUVvtkBi/yjc8HdrzKkU5mZo2vimP3fNzNpVg/G8juXdMNhV/1G4MWsHk02lx15Y4u//aNfM
ivovhRtP3SBRi6w3ZvjWb4Vbr6B/NGS/2C0wvdwRzF0le7RDmX9JZRtx1CA8NTSifXmvfLD+1atL
EZwNbn7hJuY8HUlbFTO79Y+ifFfNrzhCeuOqcxD4FROjlfy1JEmipTTcVDuYj8k+7VbafkS/P66x
nI7cDx70t6n96O/92n0O1YreOVyXAbIO86XqXb2/hHRh7WWKNLsOvlnrO5MACcMN8IwxPENysyRM
ocpC2tF9J4/Fdy3Zme/0H9FC49Q+UNIxx7qAksLcptP0CZfiTStWZEV7hgstfotmZl89VID47iLn
XXL1jej5x/QgIACB63dPvzSj4cWLzr+NuKzKlQUkBaW9ecVvYXzSxokn6WzcWHcjqNEaR2FERawn
68LJYZeeov95Q+1yD6+UqJxD5J+06o520ProHodH0rZQ/Ylv+Wd1at4EUJ+V6bSlF9P8gQ2UEc5g
wHosiJ4+L6qnxOmO0xGGB7jN5lpdkaiRKXMoToYuIyH0yuHRYP6YoZlDexUxaCQVmapXgc19CUjw
PPaQI8v3dr9UULggW2ldwXOSqS9wMHGOa+sm2IokemA/09ZzRQQl4H2HA9rP1/DKJX/5u4EqqT1p
17LEbuMyeySis6Za0pxWt0UKzujQMyY6zFflWr4TSZrPNrvzGkwO8c1L+FR+o4WXnWpcdV8U8eSb
+i9kSpm4Pod13uznwpYAzu4qqrXCg1UAUpiwUoKc1vIDGKCHjjPacGvhLkDH7CxpTEvcU2tBh20I
boX41KzYItSJW4xnpXYquJmC+FVXzz2UR8nYwMGaacojVuClTHkWHfR042N5L5wsJh/QTrtjGTuD
AXhmQTZGylYtkFQ3otv2NBTM5x6CFLDSAc98P6DX+Aoydsyv+ng0MGRP9tKyGyftJMDd9IuatOf5
Pojbp1rMrmOiPQV3RR29C43p5IO/NZidoZBwUi1ah5Hbi8NRYxwgmBUiCVqB1A7kTyUCUEK9UKI4
LZua94JWSv4OO34IQMRE2xSbWdwm/AQBRjMr8WrZ8ycNdjvnGSosAbNcyrPKcW7qucW0rt8EKLcy
qdmIsngl1i7LSq4LVAJwUWaB6idNwnXLlVxFHKeayBokfqmwDFUm6zO1RWGWO0PTnfTBOM9ozErG
rNbiZkEq7jRP3X7YR+eIiJvCJREnpeoXXGar4vhqprZIEhFW3hWBagTT28WLuSUiyGs3gj0xRmFE
RYVlOAUevPY7E2Rbz0OATeNaTQYXPu/22O6mx+LUH9LP6bE/RFcyO55hMMWgQL0J5Z+8npylofA3
pleTGRXaumcgOIS1uRvdESeYvEFndydrK+Os+g6U7fOi0uKEd/k+6ncBTlteBdtoqyjrQAQ69VQB
fO7WYY/5L98scGyyiaaduU09qk6757tKz8Gb/wrDI5NwSS+gIqSeDdrdyvZ1mwhL64aEB0T3CW9k
Wr0a4aeOflKG9HOHoRMXYXjHXeC1/+q/irNCzN3A5BHZYOLF042E9bDbmNOKXUMnOPK2Poavwa1i
wMNA+Kp9Iv3lXppNzW42fcZKzX2JNRXvj/biAwXgRtysC8JWMKQuDrJmGx6Ny/zSbK3P4B39XuVg
V+RNUs4KgKPBkdqzEdvB8P1vrhcQS7FAkjgyxUWq9ff1AqOZ3+uFvzz+Z72AOWjZoau/sAD+qBfY
VxFhCYX+z1Aakf0TkHrpL4gAA6IlIjKU8yI2JkX+R7WCYvw1tIenzf6fXRspnITW/nnIY6hQYqxk
CnZT2itPJet3NRU42Jpdx1yYNTp6FlpJgmhYV0Na41ohjFBOGsfSSjqrhuis4SIxK1br1w71R62/
xPFOg99kCvk6EZrnYpK3zVjt54RNtcxyIGDWLwUNx4a1zkMY4gI0yWQ+h7noc7fWbJETQcM/Z/Z0
7xMZnDk6Z1X3TI3JtaWuMyFmi4KzZVn7iobmtTFDXPklZcsk4uQty1d1eKj7+5Dp9xx2Nso5uXhs
LHEdi+2ajcu2J5AjJSw2bNr9ON9qFQl1pbuzNm86AChGkO7HiEJG4QPkt9IWOE0hJ291Pd+1AxNn
EeVrb63bMmdiFdrVPLLcgDsQCa48pQ8zRYCccIxn2AwlqfZKq3835Xinljrxs+MmpWPTiO9LOSaN
ProkE82u4L83anHQDNi5c/RsVtLGNLJ4E0r+hZGUASK9zY+FRKWW8HpadDDsYQzfzqGiNZQNGQy5
aT3G41rHoYSNO5iwR1u7KUJ3ihgAURAZRQTfwVaGjjUajTuiKAzL5xKddNOVtiwCdtaak1grdNdb
S6YwiWMsq6izCk1+rETNlUlDj9LTyCZBmKpVrl0HfLtJBF47RoZo+24kPUfFV5B/dCVGcKgOCeLm
vDxn4beisZbhfJOEB5QsTLsHV27PZRs4kfitcrpFleUKYXZsaoLWavFoyMzXwHsBTpXUdqUlojuD
AFeU7H7odqLeuIgKVwZRoWUPay5X1lrX7xRS6mb6P/K9EWCt5RCuPTork/elLqQ7eaChJBO1kaCy
Q/JUkG1kVuWORURHGRtoyXvPoM0MY2OTAKEMJMaWSQ2FIupg/6anSCZIDf7MxuclmIk7CAhn0PBd
aBHxSgs6QFGZVPG6EPESDNXRJFVULJ4tRXD6vCbB5G3sC4fwnFPQD6tSWj4TmR1Ra8ZQwoEcpUpn
awqd8JCwgJA/mqq+DEa789GkjH1wGaof2rFVpkxnNcYnEOXG0WShYKXSfhAYHqn+IwwixhonEsCQ
aIcbvU/2bdvvjRl3HyhOg7eX069RwGBSxQ0NPHNF86rxqdH9jSQwCZnrwgll1DI5yDmI3GWaQeOP
4eHI0Tqey2CtDF91cfFhYnbDPsC/XYsVDCDs43WkPjPiXqH9cyRWPkOerVuj9AoM5RX+hnIMXHm4
ddBuxqY5qtWL1cgPCg62nHmTkjwFyDF7ln4smBSceHLD/C2nA6D/qrmqGbOmVfFhITWfuC5UMyRa
r30K8JQ0SgHEmlKliZgsTCA70gdLiQ6l0q+zme9edFho8NbpGY5+ARy+WZkrs56+ooU0IGhurKe7
Jqoeqy67zxXRYXOMFwhRW6End6bUqq4+sRJsY4yN4NDFmfo7atdDg8hEI2jRysL7OlE3RcrARB88
NWz3sawxAyheU2U4ZyAjDRHAkE+QTmCKjMkDfMVtLEDIwqls5C+9KM4OvC9GvyGrIVWsMzdo/a2s
DJt/81GNHVDVSJKWWXYo4t+39gi8OdR+b+1/e/zPo5poGEMmEwaJOosP5gd/au0lFdwPi5Af5y7n
/8/WHl40LjZWOVjVZIA7POrnTmZp7XU0LqS/ySxymBX8A2kKjOz/obWHIG1RLaB3kTV+9F+lKdTo
LXKtGUarVuNyZSRmjQ+hnDvVhB47CaE+UBADpZlxeqQTVkvprhQwG4WHoNWeg1j2RCv+Mvyr6Uf7
vK/sEHxj2yDR4pQuTHS2KtFrAvlFaAPiAct4K7F4T/U7sxqF/aAq73Im7upA2UasB4uEyaA4bKWx
souRGHaZ5ApRORco4qpy2kpVAVOi3A5Veyjb7FQwBe2KwiCJWrk0Tf+KRM2GEccCHTOU3PUnsWTp
0BKuzd0uyxWMt/G2KaBMgqac1XnbIPwLSvW9yYzHMhccHUtM227Cyv9SS02wG6wnw6DcR73+pevJ
abD8yS1yhoKitiuD4ZqOOXd02k0GgOpIpo7Bi6CRQ01nAcYOrbTbMgtuo5BlPV/KfS9qms7uk56E
AOE9gTbst1AKZuUlTqZTP1luJLLpjmuniASDBN9IuDfDwJaRoHRxsRkrk6cBsb8rz3VsnrKJhJPy
nRrvcTBYvfOlWQe/uVBtrIMWjWej9Ybuex7OWosBJytOLSPcqjK3OiF6lZoyIgks+WAARsoSdu9o
WuaACFwgDqTlEPUpfcRwQoIut8me2vrJdRZkF7FlSdjzVBdvfsLkGxuQym4nZeZSETpu9oC+ERUa
KO3MjrX2LG9aiVVexySywRJWUKMMSXiXmWyoWS5z+923MeMT3fd6lI2l1LlzIl+HaHwc45uswIlt
XppJB0BE8zowTG4RJmU+Igck5G9RzbKfQdZrhr4QDTc7r0CqcRfFLA+mkZrCGkraNq18TFJ1rwrq
YSKaV24KL6mEl3oa7iSxJp20KIl1Q2JJWog2q19hX+9qffR5VWNkTcyajTbBmEAOZAx5KYewlreo
iQb9PifC2zKCU05KIwME69PMYRxPVeFpbA0SIzlYQXWfmwS79cJTnOqbKpkItWUsEcfErIdG9wSK
4avosovQokMyavFbK+GfS3IVrZomO/otgTXm1dT63UwL3A0YinrT2qrVdEgktiyUjkpkHH2j61eC
MTlZJxzCsiF2V029qDeJ0FAzAjPDm6EwjkfswGDS1Yrqlswo15mC8nh2oVW4CxrZXV68OiBJrkBL
ZmpfQZpc1PJYkWkzysEuItMyq/pVUQm7YaZbjuDDCumHlgunsm75vM9+ZGssPaXpnMTkwU3xWWjz
q9xq+5jPTjyGh7anoR+oHyZrl5rRk1bjL5V83Z2S0DPKF228D2RrMxFGGWBhNeVh+pefV7RspB4g
JJBRW/99aykvneDv59Vvj//lvJI5VDgSlonyn6SU0n8RYWZpdIvij+BG/tRfzisORebN+KKgsC6t
7C/nlbz4oXSTXvgHkuIfnFcAK/56XtHbckjzMTY1Q1q+/gt3QmqHZGIsju1JjJxOEQkEKREfm9Vd
OoaOHoJ40cyrrAbPxSy6OqqtOLNeAzbj1sSunNJT0F6n+CtQ0ntxpD/rgIPWTORA/cxRti6E55it
YUhQvMEWpKylexJIaTf4DJhvssRoFZSPOivMZMfRVrri2ZQqZygzYnN6FHGcpI3MnhA/TnqItZiw
BbLF1OJeHqAgiwqWCSOPbb9/l4D5RK1pl1hgZ4hQcw0nDAWiLKfPSpY7kwmuYGC7HbIDK1VHNaRV
inhTy+XnWiISbUpGJ6zzNVGGIy7rTiuX9VN68c3qVciLA/V5thLN9jzW08nyBSAbKiTlumkdgVPO
6P27RjkG/q2XIkTeEW4YzLFxeusGguT9j9Ts7gwfUp9GQ5jSK4jETs9ApjV1H7A/xRfujjI31Qho
f78Xc2sdWPvlj4hbSKPAN4xJR2xuuKKIXyjuebUroMwYZsf7fmKtF6SuVOFDrQa65eSSyfkxsWqA
G/NKYtytEoStM5SNqVlNvLei04zK1lQcw4IfSiC6aSW2ios1zLKdMpaAV4HvcesvGGaaRrvyBxKx
ok1D/EqE0T0fYFhox1St3JRDt+fwHTiE4+U05vD0Ko7nhmN6XAzKOVG8ful1lPyB9hBzqC95Qgph
QU3P0LLM4OG21zpVdznFwJCrUPopDypZ+RpK6V4UCI9Y6oeIQsJMQKKUoHtYkxrqI2yE9waKfd9M
W4yNbLIToKzR1g9kd64JskTUK2rfEtWLShVTLuWMCmO7pr5RGumSGYK+K7QG91B24l05pFCsxKUy
okJSh9FrFeksSimCVyIveO3ZCKoCHURIhSXM0lai4uqpvIylBEv0uzCP8cJDGYRizWQcvUpP97sU
b3NGdhvVXEBVF0+YBJpwb1LspeFXMYpeIMjPenioqAinZL6r49FJl9GzBEVQq+y0pC/t1D1M2h18
kp0+3TTkdbk2riNpWgkp52v+NPnNIUsRzcwVol7rTssmgFB7vz9orMCTZvwutOduDhwz1xccE2tl
v3Ma2k0u4bWUnmYugVkHa+BHpCODZAXO4Vgk/fkLuJ6t9KhYtIyARgTjWBJgtDyJESJtXLeumvX7
qkzWmlUeZrLpi3HGkZVuYwsmmyzCMckf865bZWa7rYNuRwvrUpWtO1N12/RDZvrha2DQo2GbBNVD
aSbHUL2ESEf+1Q0VOCSdY2KRvHM5/38OKJXf8NsB9fvj/zigDJUgYOap/+Fr/7mh4hDCmkQvA2ZD
/JPWn4mpZop4AEzTXFAevxxQfEPSzHkAw1H8RP+koWLYylz3d2MSzx2gyHJESeLvHVU0+pE0J1zs
zPAbJjh2WqFnl8iuTUxl54uI99kQRc1tCojuuh+Lez5fcGm+2EeiENGij0RN1xZYRRvg2xideqae
JOtA9IIT/MjAAwKNFTqVtoLUXBdM6ep3qkxwFtIKWJ4uuDnQkENfsyEzWJKGduCfOrJxZZKA051h
xVsrPZTFnWodSraaqm4n8wOLyMytTi1jRDMG7W2uRdkzwB8gAKrvLVVYN8Z+8pkvHSX5Nkt7ifsJ
uoh1M1yQeEjVqhW+xXqfEK1SI/BgGZHuUpoDckb5TwHu21ncC6Or1c+K4oz6FSaosnq2o2sSHoHu
MGJJrZ0ieLO8qk7dKR2eZ1ZzvZd+xp/UzuZ8pv0BCEJkBB4nMhTbxpm8QiL8a8UKU7hlp/mgr2HC
svfclK7bXbVsrb8NIluxH9F+yntFD4P2iVjEaRObXr7EJKLae0+YjDXrYKcdhd6u2o3xqiCRGx0W
OOt+0x+ZH91JX+ORg8nqhM2Qxmvd2EiaJ0zbun/TkEeUutuW7D46Ik5JK8AKihKGv7g1IM8YEMrn
vBYGKxv6TVT3ib/KGEndSQyfvpdIgBnG3LO2nY7AtP1izU3QfLPeo9f2qemPiP9IHcTfVeAdI18n
/rDaU6c+DcVBWeIhFRZAHTkmG8PfBTHL61UD3hkRecJob0Nk9UJSqXGyspRi+waU8S2gm06XoRgL
3wffS6Z7lREt0ujqNJYvaXyougfEu3UE9hNfF0kgJhaABaF5NAL7/3J3Js1tW1u0/i9vjhT6ZvAm
BEGCjUiKpEhJE5Q6o+97/Pr3Ibm+seNXuZVpKomtWCbFBjzn7L3X+tZsOraOElRTJtl9cW5jtEHU
DjO66yES1p4Jg/r5WYuepPEekT5ENQzPPfhI/U2mun1rEpa8ElRXaDa+sUuClDwJWFY0Gu5c62px
Q5adNU51HNFxExQZPedQQdlE3YkN89xsLGsjWE/Y0uxXY44jcuov82RhBY9f6VHWZ5KeIK5qgCBm
YZT3LqaudxK4jh/Vcs+hMaF2pk98aLX31DzGZEN3Lzm49GuVL09+dpRj+Iw35at5hDl+Sk8Br9q+
0uFpMjh+6yY7OQTn6FDcUhlcIi6cle+9teVDXT4S0Sg+0xIkbgNFAjNMrGlObrrNje1V5Hg4YLrQ
btJbdh730bl4A2RR3cxj/xzcxGP6PH5qqHdoqxuOukneo/GcC4sYSeJ9/gO+7qCjBV/AVwC2frGp
ZfkrIbQFmV+RSVit2j3UwYeBSNXsnGAZ77OC62UVdk6v2YrLRMRk8FivVRDJjbmBLEN4Ra0+I3SP
Wojsp0lzMEkOAcTPRVWhotqW26EhEMNlelnBNxzzXQoV6E1vlxlRwLF34ZAYoyxHW2Voa+ldem/J
ygVtRp0c8NFf5F9cHwNnMsilZPsBpaVWh0gjzlo+EnFUpFQv1bt1Ns7Vu/+F3vJBfjHmGEugMeYn
hEvMlr//S0TlAOCFqpe39vdfMVI3iHqjRS2s6ckvKvzy+sO09UK1tr2LfjGv0qFmxpwtpY7PjxO3
WEWXQ3Hj/erJLJGuXXhnkw/uCfxiooNgCVQu5vLsgCiqgRZtm6vgbEmP0C5ZVcpNvBSunOPpsovD
vuJVwKlpS7cscyrhpAdnxTp01QJJHYrTboecUMjcWRZRLIbz+Cl8Be8KwyNzFVILyLZcLiu8V+NC
/Yg/Q7KURPLNUjz6LEZLLX6WxnNJoyFfJvdq17xzR8M7iUnMO6KalpBTA1riwodzAp+1tUtsV+On
dEanP5sSW9tU7OYtMXYqkebDisFN/axVNu8GCVoKv1bgpOzEWiK1rFFo+ORGcWXcInFDNJJRfkiB
LR1im9PjLRkXlroK3rxL9a1KLyRKaVh55JOhvfjMzAEs7Xv9VQk/2+walG+SikAZxAGgG7Q8jgCp
58Q/bFdriMEOsTdLf5W0ZONErIo7YDVH8JtH/9jf6xAj2aam+Pidstk8qXdyXVLG8twRjIoFnzvi
VEjhcnW3WyeO6lbrebYtuiJfpatkm2yjbbyiPFkHWyyuweO4EzbCZnTjFeFvgElzIgLKvblrj3Dz
G9tHF72c71hemqvu0GC2W1WH6hCfalZofGfpkmV5US14PW1SBpbxMnnV+o24gD3Aso7v1eO2jAQX
1GdkH1xCi8Cpob6rzUZvZdQYrlaeRvWWCGzkIswhImqVrabvprpabhvOPpxEgTunCblM6iUoomkR
hohgSu0e0EgruhMa2eHeIQbo5vir6WhKc/vrXtAf8v1TBeXOeJ1ZqIxZhodCQg4eX2EXGHx4S3KI
mOYLIBpMp1ac8KJa7zq4JCtx5WDXmm4kOAHkY2rfRt+F6KXyl7YPMBtt9Mbx0DhTrGIbGhaxsghE
u/8soGksGvw+z+WJXe0z42EkB+sLRN9SWI1cZS+Ec3/693S3i+zdDLvhUFTwve4F3cn85aOyEGCl
a1fWJf5AW06n0mXiBVRbW5JLsC5dhGR2sCZ6EJFHBAZH2GuYobSNaeuH+c9Mhxhcjhoud7MR9o/c
sljMf2GXqfzleRMgZ3WvbfgHhQi3wzrD7/N9Bg+lq23KXVo46Tu/cD/quOzhfxkL9eyjTz5XKDwp
KzwboVc3rbXuHHfP3SuY7aA9Br0rZBAQIBgO+kGWz5F5H6NV6zPJqp50Y9ujBm65XpJVWTtibS09
fEQfjMJUahWD6E+2lrTdjcqbkryDaUWFhvhT3aIEnjlLXFax78beKWLMmmjyI/MqgrRCQFzl1UoZ
nClfwbCLTchUwZtFNGLarKxVzxgSnPSU7KuiR8VzIpR4mh0Mpt1K16YODXTDfNT7AWEbj12f0Djh
eXYjOhCLf3XxYimzekGXce3S0vr74kXTkUD8pXj56+3/LF5MqhP1d9/PTFBgjvSncMNSdfG/rEHK
kP9218zfNOCE+IVmlcYcKvRj8YI/h0cgSRaPdi55/kF3TYIE82vxwmNncmFAS0By+pdxkC8XYSgm
RbbxTWx3dFcUGUPAOJCtorlGktqidEzMz94nOJrRZESrBgL4qmOXmD5oiTO8teUR5gBUcKTJqiub
rxJCbpFgTKQgGf5H6cNnQqpY7aPeTuQNIlwXJwB62WJsnTE5Z9auc4UD16obbvHpIPf7Q7cfOrOi
ETWj8zuEjen4sPF3sAlDAsqV/bAxXGvHkddawU3mI+yQ6L4kRw5C6hEgtGOsCMXZNFf2D9Ltkak2
PAx5oayIPTFJCNwzrViMr9KyOPGxKU5zSDmRCKvgRYTqp+MuIRBxXT7BiHPSLZ3F8UtCE0oC+oWT
TXIpLorbo7esHylBvqoWWevMVguRi5ZEZCbAy0jzcxKkjNAC5oBx8HHZanwQ7oUMfw5Hy03CWkTv
CM0mAYIrbYXXwVX4XYNQ9077H/Sprb3nr4DleHrdcboq++ozwOqKwBXlxKfBk9e/yq1qqzYBref4
DHAdDc6rfAhvEi2pZ8qrqHohrvUm29RZUCrc2jafaCABRov2s5y1fxzXNI1O+W7mjcmHHJk4dqqN
sonW2sY7e+fRhUe2JPdgOWfYwarcj+dxLbjyzKN3cpTluTucYOqcEbxumE2cud2BrLsHg4VWp2Xy
Jh4gsqF9MxYtKz1URzyOnNEX1ucEy+8FwSyaM1C4xM6hmomxaLtNrF/KBjrUalKeRuEr7UBeFyHl
KwCQ+T3ka8JWVRv7REFqM6rKNSIETvls2foxKLkczPzMS59/ddPSfLGkJ4P0B3Qm7CZ4w9QFYbHZ
khFVibkrXqjrcct/drYRbeOZMT77S7oYH1H9IhN+1Z+kfi2dojWSTmkT7Clg5DWHLSDymM0dzCMk
BRqccIKtemeN3jII/fRJnHLy+8TWwSvGScxFLRxKtnatnWSjMwfazDx76YOpG8B586EHS5dtij1D
ULdolhhJ+KCBlEcb3F/DI53pmvlafIwewyXJEF5/M6EtCp/SCd2kQbLi7DLFN7OEjxTBBWCy2DnW
S3vHE9sIbpxtKNqSdfCYfDVfYC6iac0zRepngQunDxgeiZhQBoL5kJKE5YfpmDw5wcUUaws4+ETo
fHapvFXspd/GicYcHHz5FSBWnjgTefPJLtLcbOUvzuc7Rv0q2eZM7nJCx9fxZsqYEjkSatqFRtVO
MjlBFX1p44XOTv2BleGLNyI6lnBHYQbbHtm+3cqkCx0Rd2VL0IBJ2OBoSp3FuyiCqRTXWPVWyjHZ
1xTZc091F28LdkR0vgGnwRdtZW7DM8Zeadg9WwvRlmKmbaRuZJh115jAsn0z7BtwITDUvpAPf0GD
CjmwgtYMy1VEOHq26NfZko/p4HLVoGjT42XOD0H140pXbU+4zawZ32nvoK4QsncX/Zb7K39XUGR8
xMoqaOzywXvJtHX3DvwqnxkB1UJ4mtYmHqVoOgpycWY9xlny3MgsxPqDEDJItkMhuvcEvQa5hWKq
fQCWBBYlXQd4qeAqDJktn5PnkV4sByperBVoNTt11RugpWmCNTOH/iZXKVykZzNbE3iykxYafQaf
M9wjtRrdEX+bHEnUfSxt3jga8Md6XbKqYaDc02jibbr41wEL5i154/B8NIeVSKHjP6EBlzeisrSc
hb9Q3DknOVnmDyH1ngoIe7ZUGYeR0o+od0CGBujRpY/ot3Nmj92D5sjSorj7poMJSzII53lU45PV
07pQ8XxPoE1FWLbY9SamrYFt5Us04sXEp93parvDIo106n1inPMunLt7+FhhyCYcm89zaIs3ac/y
6Epu+EoQEFr2BoQn1Ym0Etgu+gUVKM4vCk6U7Q3vG3xdZGoLVvz3/knbiU/yU/SMB+mddFHisPWc
o5Nt3I1dygYEge9WXENcYufuipf1JN5YlnJU5SHug+SlP3dHzaWBQ2wxr/TwzpVLeVw/hWlx1AsO
gpYdJd1dlcnJI3x0TnoMP7tv43ODM784iR/qR/aGMXAGr4r79lqQeWA9ts9UvSUcMdgGMtoCR0xW
6kdx8/BhksRHXYl+bvJOlU9INqqLBbYJ75mek/eM4x+PEBSKHvvBs0GvqLU581uP6ca31sO3QVpH
b/5Ve+RAn/MuW4/htaVb8aaQc1nd2o9mC7fVUdbeJdAZpqz7likyxNAw7t+yaVzHvH4p6rP0W19p
C3IhCEkbawQWHBYyixUv++pbonxs3VzH8sKo630VfKqxq241Uh22M2H3WbkSfuNXd4xP6URG4B61
s6aTrr2xqBbuIm2kJ+OGTnNINmazMXhSoJ9giTsNYQ+SY33iW2HB0ykmZWf68mXk4Et0IGY9e9iY
7UnEr2SuAcYeLyHeOm6wmGy1dng9FIrdtbXNzt3ZR6Sp2hrt0PnFY6weG5seMWeKtqTvVUTZ8bKx
SkecvJ2f2RVmTyKug1Ue3Pz62LbXpNpp8sYHN7AKPDvHOli88oWnO5m2rWHfMVBa0lzM9X0QP/C3
ZCIY98Y2Ei4D/QwnO0S0jc4FGkkay1x+pGR0t0peayatqOZmrRmHLRxjXYI+Cc+RgdTO2qu78mgU
OMs6nMrWg+wvfRbK50LgrSuc0HrIP/SZvr4ICL/h2pBtHwdqRh1OQs8cmkfyaP5CBzNMzu2Rj92D
qW6nCzqY1J2ZdbfhQoNV1F904xtyfZ3Cm0op0F3idvOD3pJs6j03GO3CeKWww7Njm4jsSMbBRyra
iYPcg1rQv2eZnWqLlq1uIFhcf1Mt6A/7vGDQco922tP0MKwBOa1RETl4qt0e2qArCa6UnZv+agGH
wJi8fKLepGicTgYbL5G563ZnndAIYWzM7WTd5XvjBUi2T1PJZiKXC8sCdiQ1/4fyNhArJCwNeWXo
NB5uUnQfmy2JthOgegJv1d2MI5EeUCoyKxyNh1TH/7cGzBDRn+0etZNanyLyfjZGd+18lyyXSTuJ
9BOFV6NZl4ObNmdFuaXTQw3BpFgO/FhSBoLlKO/L6IkNrCtxzyB8XWbRQw1/RJ1zjiAK1qhs5x7p
c8wYwRt3peZOMIPmmrK9p5e83AaOke+F5bdg8eYQN/+cLE6MS++MMY/OIfUPWx779lIkp3rau99C
9VgJrhms3Ojrm3sh4WT7DatmLy4ed/Kr0bJKLOrt7tE8f17ooF3o+y4jRrvNJgDUPDoyuTWc3aZN
T+NUZZjh4FilZ54sbF9Y2+SyL2zlzXaCc0L653bUP7pcd7PCPwXqXdOiZT20mCXoe/GzMhqBRcuR
6Zy+S0aAD9UCLpYtDI4xRr3OTY68wb+6HrWw92kSkgwEgfIMaPg746GoUtT9XI/+cvs/69FZgKhr
6v8PmQ+kD4UFaoufnATGb/O9SfgUoeJLPxH++BbjNQ2V43+ggf+kGMXj+EstOv8kfoiOOZKnPzsN
fpB6GKmlp8WI9h91IroPmn1xumybfVRe6Y1VzTYTT9q4GsgegxHBac97Dd8sebHqLhxuSjZNmE6w
JV31lL3rBmh4iryd5ELOWelAwpPPeVyULbU7KIgRv/NFfKpftffkMrj+tuNmNMsJFJQO00E8DltS
kLYBRj4WkW9IOWj5V9/qj+jbQIhP9B69V+/NO540ZBacRdIv5kz5uJWqe23utfSZbT+kXQgVh7JC
XimE6cCseq2/DMK83tMnMLK436Rz8A3VeASlxtvSh2ZR9vcSXJfF1MoiFKnh6mHZGSZoMSC/agA1
J58oUGs99+gOxUF9DoE4+UTWN9v5BMEsjVWXWhhahbJQQ9i1Tv3ix8v538AlLqh/8Qbo5S7/N//6
6r/qEa68wNXVbZwxgxpN54/v8W1iSITF73dR8yGOltznH1+QSivrDl8z7/rjp7TKyTMcPUL4YXuA
CviGyWnPuxn+gthRqBSp5RRHbWtai/Ak2frKulWH7IBbXWZrA9to60dG/Ot8k19pgmKoiDc5/AMd
jIWyjQ7zenlrN08XBHtLtuoZEsLAx7gAA+kfdfpZEFUXdP60zGYX2AhLesZue8E8TkVJgIxrbayT
eQ55t+4xRkVS/EqE/xic8J0DyOocnGRaA/5xjfohFQmTI+plAZCH04W6OLFR5h/8ojnGa6ctEmal
JFY6PS8qzs7C7jiYoy7Cqg80hAPdB5mD5+aNFV66BbtmLbr0BeMVRrdlrDAFWLwpDgqbC9qVlQXY
jK20IscsgnSFFCh8UQNHXNLqXcQXf4Vlq3seq0WynwtORZn7mw1H1/2cvVYja2W4qtPaTOawBuXE
JOdMg/vFY0y2bW3ixWx1hedxwtfJ1AEEhbaGBoJ2/BJfPbrbQJknV1Sd7pu2Jf1LXHmXMWHIsGom
t+iXya1fosdb2opdfla2vLvI7wwonGjH03vrN/TWYVxNT4SdZPrS3JGStuSg51Qrshyg1UHxlx8K
WrmUxCesnofoPN0owsAvkMq4eDLesJOkq3hFaA7v7ybk3pqnYh2uetei20ujgIYBCiqgtBwiEE7G
C/+icIEdI0SluwRiQPJIWAX3jmGQH28j57gN3yggIj7JsRsBByjnMlxkiPKg5svSW1ZPg3Xz7cP2
6XK5uBd398iTDLR7QgAfCCTNIP0d0S5DiZ7Gavtg6XsxIgkPH3+5AbRAi4e7O5b9qi9c0tB414sC
H/BqRDLKR79cCoM98WYySgNKvYSOPWC9NBc5RzQZt8+7Qk1tOBYtBf2pVN4r9aBo2VoX7ba7oak+
qdpbal7V8Ao1rMwjJokrMbrUCHp9KuKtZE52335alePDMxH2erCaiqe64cxs7P/VLd053UXSRWNu
sc75L3+3hSKq/OsWqvz19j9soRgH6MDizWcH+7OdqwNl11Dp65gAZwf+D+1cIuot9jVZFekBz27/
H8SS/JFi6OosZJnVl/+gnYuI/5cddH7YPDJUKMrcPP55B9UrJa4rSaSbq7QGcezIUCKB5YwTvceC
E9OA8/ErJzQpYzo/9RI1/UkxCTdSac40CqKLVPsYZtFIQC84MPyjqqO3yIXHHFJjF5mPlkrtbPSZ
jWSwNsb3qQKGXjTmq4ZuCkqdv1LIpqyAh5mUc0W9k5oA15ZMhlX6YgaVbZBTUkVkztsycJUwHo5h
99FU4Vrz+CxNkEnyOnCsiQHWIIQfqsJIVaaqopNszeYfrODTuFeC+mGiZVZ8Dlr4UAx8Ktpio5kx
XQN1xcPAJBOsxLDYKRWjnjSxg0LcYegDSMss+iFlDOaZObDq5JFE9DfPixAyQK3spxCZgEA3JbUl
wkGrlhwO0zxNJqi0mxQXtkgfXOxi0h9x9jcAUwwqs8k0kK+rw9oYw5PV3dLSePIl7HsDvVLOJzLL
jcrS4xfLTuketNmejnZREsnDwqotsa0GX5lKxDvFVCrD8On95YDwxxuuiinuDYlFoWIOXsZrHFoQ
F5iDE5ie5PK+SUTSJYdt1tFq9Ig7jk2K9yBiol+xTvFW9XQLRDH5iCWkmNBUqoasi4au2qi/T5F/
L/pq3ef9p4xaoSuLu9YR6hKLu05B2BNEJk38vj+YQnVEHsosakz3bY0HadaealHnSMGw0POtjzZ1
DHunnMWq5Ms/D6zaCirWGjWrjKo1Qt0aFt1CRu0qoXrt0mInooJVcBdiFHTGhqHenHTKsLwKl9Ms
npVmGW2EnnZEV9u19P7N3YjaNkV1m6C+NVDhdgW6VwyWU5A+m6h0/VKscPfTtic6WGEQTs80wlzS
xNNVYBENUfvGqH4L4VmgfzgVBJyqYKHQBktohP0hug7Rl6e9FuiHh7im7EHqIuqvOqj4DJ2xpPrP
jQTFXTHWAdCyxMwfZQOtrqfSZp4CB1WYHaqnpNUXvYbIleOmbnaPCLQcVWpPQVPe/Cxbht2sENCc
IDsN44eujwu5oSmewcpCJFHTJ/QEb41acxfWwCRhQkoYNaOs+BJ0Cwkr+s0CqmAYQnKdsGILi550
SGtqd92AWbJ5MAiSJhliyefJEeR4rTT087rwqS3gxfeWeIrjeqXrHX2V0BmlAisnMQpigta6OBlK
e0LVi7cxXqklWP5hGLnycPyDW+Xq9Xtv3U8NKdHuNPPbmsGJa+JvOJMoZBWT19lGE/E16L6YMobi
lxf2/+q6DgKgNsv4CWWUfiec/82mpKOi/+um9Mvtv29KIv4xaH8IHf8o3r7vSuJvUGSwlqHJlOZt
6acho8V2pM9IGXku634aMsIDIeeSgnDmwP+TLUn81W/G5ga4HyeBKQFdZqP9sagbPFKDkqggcGfU
7UpNrHWC5Hihmgz1TboMjdRj7YnzUyUj4hGhRcxS36C4em2w9gXzYhWjXeKSBoXJWD8Je2jeBFMs
2mCClqBJnNREdPxhn650+RAF7aoijYr46Czod+QsvjRB5ZhaDN33S4hJUI22GktIiXkrM8NjysQx
GUBOmWnqmuIxlhW3AF9jJMeJIMeiVvFT4WeP9JNCk5aJ7jkaBqcYzl5GzYJ8cp9U5pNvMnUvsQRD
mBn7EEey9NrRZxOQPrUAkiO2kWAcdoYyOViYLpOJgrnXFoQYrrAhMN6nSgz8baDKWwuSc1mqO4WZ
HplIweAIteZ4uv/VAAjsaNYQpaDW1oE4ETsiySv2HnUDIGwlrIviaSgGXgnLbj0CvBr9YVQYBhCl
ZpTqBWsevOWcdrvxUaUMG9LWPI9gZkQ6VHqXb9RMl3AnMahRJ1upUVSL0kpk2iAloOg8FOe5EqBN
Z9A1ceyOkH4zuxFww8nauNeb2SKLhjJmJAZaLYgRzVf9I+EN/H3vMjBWieHna5aG/QxnvWl9VrTM
xWBsYS+yc6gVGv7uCtlgAe9/VwvWVVIgnNQWCY7E3Hn0uvBjxGG8L9HCayoIbSJmykzYSJKyjpTH
0pA2o0CBP6LQou2b1/4ZS58TF0zFPGzgaM4VOlC52F/CodlKCZTdBoChJ638gqkl0EfBQsqbt7OS
7VpClS+CbiO1wSkSvK8QvlFkag+hX25myjApj20nr3k669pgVo6AXUuvst5fMqjYVak+9kLsSK0M
5L8hvoJ+sBDcEPBDUE7trlW/BuaepUUnWvdUF7eL7ZUiNJPgXiJ8C8Ph8m8+x6OBQJvAKkVTCCHF
35/jde0XXfkvt/++ZM55Fxy7Wfp+gafK5F0gObcM2O1/nPK/+56M3xBJ8HhMkTSM+RH9eZQ3fmNp
Z5G1+O2PVfgfrJsUFL8c5edHrmnqHDUMLYyV+8d102PxKPShI+LNR6AM5bk0gWmKcfE4Ivbk0M0Q
GDVd3zhI0/dDGNmdlD1mqn5RDcttvMQVBeMuqMGeoMxtgzwpzIv0LWNAr0ynFHem4pnJQbX8o1IK
T3Xib1TLu6qlDyzCWMiW+lXn0srCtdFnwCXDaB0l6KsGneG18E2LyqNqCRtRqE6DfpNHBTwUQkJ6
XC0kYSy2Zv6eTMbZC0kAFPFL0mNvfOSSIERHhkAl+Yb+VB0GehgdwdYo3FiOt623yiuSJcLCCaqG
KeHFgDI9MT8LKK1Tca/C2RKjsxQ2L77w5kmCeh6Lh06mj2Ixy+Swem35GI1QGwfFXDbCaFsh+XXS
tCkD8SmUh2qp9kS6BZTIouKMXjws5DZYxXAU4uleGwHfl9dGzSxae+HwtioMhhaYJuNJugQ9bZ6I
eXJIlJPcj7uRZn8EiFrWp200qY8k583vEj02JNNBo9qtZm3qSnGijCS4TFvkagxjomf9mWyTVnfc
kH5u5e8FYyU9ml50coNkfQYUTbSy5FQivytKUSt4z0McktyNqF9B8WmiViaVGXVxvKjDlsOi4FoM
bCgnjE50DaYWykgrKLXQf1fbmoOpmufbNC9XgWHaINoOFp06U4keylDcSp2xTXxz4+lwCwT1W1l8
lEl6T1CT5R7DcKtmm0RcgDf437wccZQiWoIgWxriFO5/vxxZJuvVXzrzf7399+VI/M3AeAsfgI+n
+sdJ7c9DHP+vgwyAA/DHiey/rYXfWT7EhuONMX5vLvy4Hhky1DsOeZgnWT7/kVJMnokHP7tcMPUA
DOK0aNKqYHX8eT0Sm1BMMYaj+BnydcbMvMtDa1mpFJQC6sFiqPehAjBzYMQdMdn2GR0FnHHIXA0m
AQcHIKxWG2GsW3bfpdgEU+upJV7A9LNPK6a15wOvanJklyh4GXfWqg6DhB+BwrmB6RGO+VlCi5zD
o/OUD0NH6zWYd3WosmWm0TlPydQZJUcZ2bvF5dh+1uOaEk0QmAtqB10GvF8WK9LHC2ZQCFIWmfxm
FsUyt0aS2ehiB6TjiQFiS0bM8AJkQ1jVOgTPHp8pVY5OpC7BPw8yO3UGAVSRzzyHbxPn2sg8t/NM
zJBOemxwSKTnOfTwRbG1RxyH1PatBn5oZAiUBwYHfXBQ2mlnMLHo/RQAdGBH0rsynjJePhotjfIS
C5ycNj4Gc/Ulk3laVXoies5PPgQld80MubMubkwKe0OL1+SvXc2OsadWpQ/xkGDpazlc9um5Gmj4
4F3wqgBKXWTHXXmYAgjYGkNl8EQB2obJmraVVmxCOqNhBdkaUu206yZr06IA7FlhxdLOEwANyQNJ
exxa4JJOWBSN95CZxURkaVB/5PTVCyPdML9j6PAmGsMyjG4mLWadhudoMKc2j5NxCEwD0QLiM8i0
qT4+GmID4J73YPb4Q0itrWYz8qZayoPS3gv/gDLa0Vu63WayVgH+j7n1VPJydtpHG2lvHvDuqqgW
IBgGvyVAganP+DHxLk6wmKkuWug7idDbeTPYpQxbuDbdeOBSU4ktUxLPEUTgqjIJuknzUpvA7kby
6oXAvGhQabpSIrGkgyCc6sbIXbuTXx2LnlZYK6760sQqOwIhBNdrghYAgdDwCBrzLaK6GVXjmI1k
io4Pul8BNswhBenvvTJdSx3dZOCvR6N/SPuPKZbulvWuBtZjyRgKiMS5TsX3wjJOGiluGaYwo30B
KnrSI94M1bqPfs5EubPDhogG/1mhsRUMLUCGHIYA6YufYYmhQdoUya4v24fIz6kO3jvWfjneN9Oz
UQ/rOvZ5J/39qD2lLZpk018VGmbXqPkSwCDqHSs+YYD/5hVfwXQPYQjnOTjU/xVgZGi/rPi/3P77
ii//pqK3VRi2GorM1JUT3vcVn28pIGTUOeZzPkz+1EwGAQAIwEIGPM9efyrbuReWfGTGMPxZrP9J
5T7TZH9e8AkQ4OiIOlhXQNoY8/d/mMaGQWXGYycVm3zCU0C9lK4Lg+zZN1FB0AjIMr9ZylkU12LB
R/beXLJigzRd2RVEPa5YVQTyxj/69GUIN31Q2/N/ldJxQrNsK90Vymr6KsJtLlw76989qaAxoqhQ
FGQ2f/F/TCq0uU/z85ECgfjPt//zAsOWSlCuLsIPmi/DHy8w+k+KBDPY+j6S+F7imL/JCuJyyh9d
n9OreEB/TisgOnBd6vxGpiaP9Z+UOMav5EAeOo9P42ghGYSE/XyFqbIe9L1eApZFcfiRO+HB22oo
Jq0Pb41Um1NFjdR72Oh2c20jGrqqhIPepWEZtm/deBgrkAa7vn+toa1KDL/V8qM3D6byUCYPbEZo
VXV5kyJ2mUiBdRgfcsTQSefTCU0nv5J5LfXHp9J017rf5BHVAlDdCcIEQBiIKMsCeZnwIKm3Ad9f
+ejTWIYA0a+0aVeVbkGOX/XcgbJt3fSdxJc0/+qRuqZboV9JCzm3dYjxdK+CbzS6sLN6dnOXpkXJ
TDvfMkUZD8hY5c/kjfnnKDGunG5etlhD8w0kG4tPefJNd2revKGim4G0aqFpu36U15Zw9+g15/6u
Gd4M5q7TQSsOnnoL/CPB2p68Z6ArV0tYB5QGT+PH8Ijr61zUWEsWVJGCo9zLhxWHOJpp5jK1Y9t/
EghNwjXySuKMuHh7Ca/IBzGSISZBgOnmANY85T2F1W9uFQJKBSQKtE+woD0mjTkbnwzscNJxdklV
6zx7aNSFDED081+8d2AxV1HwcG0bova/dDy6qf917/j19v/5aBsmGwRaHdQ66n9sIN/3Dr5F90yE
zvJHHfHj3mH9Ru+CIzw72fcF4ftH2/qNMG1axRJTyHnP+UdhnbIyVwN5wokj23z+3/9DIfP7Q6dS
YI2ZHTA8sx83jzLGMGIqnuFOQ+qOTZpjNkNxmBLloZZvQ2SdqnHkYJh6xNKGjgBTQcs41hioePTp
HIOVCELtYQhU20c1xpDjFRS51tFsrRG+jygC8IObbe8o3hsDTAyrGPmETaKz+QiI1QB1mu1wTJLy
Jow30xiXZaLvCk99bQVJsltIomob2KlXYdQ0OK2ruCWM7LGIABuJ03WEl9lP0LQ0BonYr+Eodx06
xojjutgpew/ZdpRy+I5ij9Gj7IyRv1Sr2K11ZR8O4HUN60trpJtvPucoEUt8s5pQ7wTcKboefclo
GRke2rFUgCZRNxZJMUq7p/BZRAJ1lGo52IDIu+Pg9yUaPhm4JLZE37QpQ3q3Mhma1YfYmJ6j7tNq
iesmW49B2SmtpHOMjZ44HrejD5K0BUNYAsbQKZYitVj80uJtlSftXJikX6JKjEP5qJLK5uUoG/uE
ZbdMIjw4okbC9NfYy+csDb4UT3+fk5wVuX1Kg02qpE96oG1y5rgt/NKFJbKAdzsqojUQELult+3B
WG9zlDXwxSpz5dN78sdtwmwwHxInQpEbJstOi1CmGBL2f3/TJTT3aVSERer6vKgMf90+MkDF5AC4
sfOmhM8k/r7trqZQu7ydC92idaPRUhG62+TrKx0zfQ2HMkUMi3y2mTBn0mFura2a4z2BKyl7L+rv
41hSMjLNHgtS4aqO0i93Rp8RtHqkdbzpZrJJIO5pAxkaRQmP2Io+ymPZPnuNtSqIvxPaglFlCAES
xxFAUj4VV7/bqTwrlWsQNdtWA8KVG9BrjTekXKfo/3F3XjtyY1mXfpe5Z4HeDDA3QYb3JiMy84ZI
S+89n34+qketMo2/UXNZgKqAlBShMOQ5++y91rco+RWgqgraYvL/LNOP51pKn77r5XXH+CC1hm0u
aTMBD3/LqJ6jisNQGx031EigpReOzw48ShvC39ZMGLfS/THJ0U6wbBRuggi66pYjxkBPLt7rnpNH
LF3bwc9WEfX9P3gtVgxwHyhBGGjRwzD+S+dGonj+U5n1l8f/LLOmqK1peSfi6wdD63dllvQbYzdZ
NnRRFC2Gd38AlDCXA1rCH0oy47nfdZLN3yR+po6n1/wjiPlvVFn8/T8vxT/eOes+nWzILNN+8Pul
WPcqEXhhDzg4EGytFK6ZGH6acnMTsfpERbKMh2gryCihTB0USHEIO2mfIq0DD4SwfhXtw8/CIvpO
uhHb8Jq/YHg7wB0ItgDlEyRMysbbFueQczWWKGLggcHqODlmyg4nMgs7roiROqRCGTWT35jZ0Lq+
9Lca8xIJKS3d0pn5ln8Kzz75ltfmYFUrHaUcN0NIfCnxNtoil2dZOjcQXo1Q5u2Sm+MWv/S34VCe
TOInvoe34mBhlRlWw6EBkEL3QJurRDKNi0Hcx/0C604zZXcN1s4ol6q3zq/aI7wqW6bZurcqYLJG
tNmJYHVa4SXWMNEzjWqPkbKl36RjWAq4lbXO/O48wVbX+ZY8g71xMC7eF/rG4KmP9xH5SAbJSMol
fWCPP6Tv3hMcADQw3pe+rle6I5+UAxgDNZ+xwBJd4968LwABiXJNIiIjrW/LT+Dpkell1eK7uyYs
K72GOXAMKbHHV8W6ZbRi82Wv4FFmWD8PRe/dkKeQQ6jFVvAqcxYbz2AFpZqnGyCzYLPXl9G50x/K
auhftOjoN0A2ulNyXtbNW1OuZA/YloEyneL6XZ69PD74XkPtHuYwzxBshNGmO2h85O6aSduUE4TN
54AVgB1ZnrOHQmFbJXP5qf5U9SngQ/OWGA+9cQ6cbUiXuAdgC97R19ORd6wHnzwIA+IrZ8NRn4HX
2MhEWk3hWcGtfDM24sJD+ktuAW03xfYPwY60KwS52Cp8RzhTlpJBNjVv5uPSekVxp5yFV2wmBSb+
j84ZESKSmvlghrpgCnFEsgC7oHAsw65N5JrEqzLqcFobqC9izPQM8GG0K8VGTePLG6bJaFUIBe22
JoHauEuDtT+g8bwYbPetsgT+YZ3UjbvEUUkGwDN8yBnmcruZEX3qGMbcWN9DG/zZVfKAMS/MJ4Us
WcvGPp/ik/CYn1Qewnud8Ai3o4tWhJfQe0bfEwZ7DRxwr5tbgbebfFbixfTUeee+KC8yt5Yrr+gC
RbhN9uVC3Zt79zxFF5CKdjdWwD2e6rVc2OBWyXpCjdQ8wwQltyp7q+OFccSFQ1tyKC/x9EzrzKAf
SQAF1hwiUSFCS9WxK+32RbhV0twkBsi4WSv9qVmn2VyvV/FAGpWGnZDoKqQ35gWZpr+njpK6tQf6
SACzZcbn8LX3N+Q5xURRfvXRktxTyBk0s44Z+lSyl255ekX8bxCki2HEXRvivllwORCUVt9zY1vt
qJSWoCZtUrq6SVodvSJObRtlTps0Wtcz8Ub60R2x9wfcJOPcZbOc1erVOOvHGCRdfCAQVmbSSq/T
Fr5LD0zbbLhlC+lp4vqQ5zSjeDoWx1ZzaLeWPciiPY0zvJDdfICSWuMFWg4KdjXYQU73huTotb20
r8O1WEAi1VaSfi1f6VrEHPra4ebajGICSjC7/ELk1JCujo1XsJt3i5bcnkhcdDnKCZBe0C6qlXEr
8Z058lZdC6xT1Uy4WwfBPmnRLLec6JqejX2/ecAZ+hqj2YFPYk7PHKlPeCdcSvPXAfrkAaNSyDBc
be10/vTW7gNphteJI2JEVbNvukU4F+K794EqTgm+Fc3xzA0kom2zUsLZuduS8ho6XIYc90iZCjOs
kct4qYM2SXjPs9Vzx3Ud0gRn8Z7zEPFi+FvoTyb2EA/IVH8QRVTkM/rnK+aJ7/AjSmGqQWe8+bY/
e/mqQZwtb7FdZccpRi2z23PXzPur9bDejUf22hD4ykI1C87onMDKgjwib7l9rx8TGuYkHCbEx4gF
cCcT9FbM/Jn74K7QSZA99nti4giX05zkilage+8eQOrfIYvQnF+6FzSwLNMF4RdTYG4+Aln/MjF3
93ZNnFjNyoFFSnR4fCe/A8G17rAttCehgPK4zhxDWAo75TN5WKith2Jp3FR2OnHKYfsKsT8LlZNY
WKWrB1LzGRyuUlr4ytXY9Sh0O4pSR6qdoFgOPCL/+MS/li+7VSsQBzQeOxtB1No4yQHg+RnyZsR/
26baVttkmz24MSra9FMuLnfcHNcQAbj6nCeOEUObc5h99DZCY4fLtwB2MatIwKydetGfjJtEPviM
pNc7cP6RMzoBdfQYYnywYbtinOgrhaOmpzbHUVHbPZ7rgLccax9evFHz08gCrym8FqzIBr2J6Foh
5vQraSYk5ULCvNx2q39yEUkXzWI2xmRNtICb/nirH/3/9r4y561++38V4+Et+fo//4su7V8FXH95
/M8iUv4N8oTCM09MiEkH/PM8b8q/MWik20tP92fD91erDjKMzgH7B+LuR5v453meBsGkurJoxlJg
/l3I3SRR/uN5fuofWlSl1KpoGifH0e+LSHPoUslv8nxtGNwnkY50UY0USich1ggw7mxs4nGtHMuA
zFIzXBtask800MJydlExi6pduK4wsEVdtRd79QqV3fYGfK4hydhwju1EU9ZeHB/ENHll6ES7mdm6
oBvPblwu06HH3N8eGjlYCQ2HTYXkV++7U+tFKcMzBWIej9eW8XynW6xom8xrEQ0Tz5Opc7EznYrZ
u6GyScRPLoJ5BSOgiIIibKFWwK/iXD2ORDkN7VJXueHES9BtGs6kJcr9jCYa6l5iJp/QMtykCm9t
pnzngI4HCcUDGa41JCjfiOauANwplb+1OJ0OnoBL/X0aRju10/ZKG269siqODTgJcaWF8lyWX2G2
FUMAPKGocQCVHUgvgkiqouY0lzerzEP3FcrQ4Vwm9DDA2RAKZB4YaRoxWiRJ6kQymKymUsgrIRur
De0xeLQhzRa5K/aehfg2igk1jWGYJV2zKgwoznoynlQfH0sqLypirAQxiRZiJ6TrQgaxVZnuSxal
yHQDjqscomWL1TnL1P2QwChrEHB5WcPQzR/JdzdWiU8Lhq7HoDWzMpusgmbqEfw13v/BSwVjd5Vx
vaYwNJJ+CAH+B62nZqp/Fi799fE/lwrpNxGRAPe0KIvav/Kbf86NCIQm9cek0cDNKv/AzfxcK5An
IQaQYM6oyJQ4WP5q6xu/ITggP3Bq+v94xr/T1pfVvyiXfrx0ohUY2Coazb8/rhUtwYCDWYUcsaTi
bDBN7KR+3bJ/D0gViQpytATpYqSdqt57y2SNNnn9JJv5xsc6k1n1XRi/rOHh5vrSGvtVnYlHWcou
HOsyuT82mfsZZKCy4ntJArN6TuoO9h2gu0h886SXkRiqNKZMi5AY4vOthWX6g7OpoBGvkBeWFtu5
ZtyixDj37POm4M6TngOFWVuAJQJja2Ji8DgOCTpouJyE6HrvRyjy4/YwKsDdDGsH7XUnyFe9I17A
YAbfGgO7cZ+9WEAHe9OdG2LwpKHLrxAxWaAG+n5CZoy2YLlbM+Bl9gTnaeLriPzc7Qa7hQDs6/62
9Z4DcVwWwnjrMuMix8z2oVRoOTOJ6GKZQMCMjCPWpGmFDVJU76l5SfqUxSwjyqeX/Z3Ae5Hd3nab
HqZCjC0+PfhFtVRGE4G8gOU9WVkZ2dAWL0dD1uNhiRTMSXDZ3dOW+V2Jg0Fn8Iu1GvWWaZL9GImO
Bs6qZAkZORT5qnZQJWVhtepOFMKz20krVWVlygrYq4vCbE+RhHkkIFeh3yGwoAF40HVM5bUG/rRZ
tegvWpWFyYQA3JWzTKo+dQVDCvlCrsXKV2GFNgHvIslVXbzVvX4KELG5Y7PSO55DOcnToiWY+4Qx
QzYt3/yDw5Rv77lUqRBX62dTCG4JkxS5puwFwJFNiEkhsmsfaZmLQ6x9VhsLX7OwVFh7i6lCyq5W
9dXApsvhhQ68vEECw81gRkT+psJSG0QAJr3dE9vYV/Tb0kVKv61v+BvFLQGeqE8CknSgDstnFWdO
sUveFbIIdMiVLaDiQc1WiaJd465GGEBvFulokyknrib8otmi97D/Cxp7KvV0J73pHe7JzN2kin9I
IoY3fbJO++FYSNpCidNtT9Edi90syAs7Tl7GsliK9KsllChDgJkyC39YryP/Pe9wonnBZy0ottlG
d7pW68pAc1MmR01r4YaRTG2xj7nvuhIG/2ilFwu3Qb9QpPChkPov/UJ4XX/uF/7l8T/Xb/k3iWYc
dSTDEV0VdRp2P9dvaj3mquis0J/+UN//3kTGVN/EII0QbFq+2S9+1XpT1IyISfv/w0Nm8s7+XOoZ
kMVwBiBxVRDf/nH5Ricota4rZrQSYnObIFVqImWVkcoaQHAPzIdgvvk9BEqVjLCufZb7ah9o6ok7
HA+OsUp99czNALZGPPlQ7kXNc6IQCiHog7bUyYWFOOt9G5XKrRjYKegt0b+q8Tgf3ZtW0JYctoqP
kh9rNSLGhlrjK7fIeWvEjZi6n6DuBC09SAL5xuk+YdIoj58JBh/JqJzIki+tS28qoTUvB+fB+3br
D79RyGcsolUewkhQDIAeAZbflOLTqwVMPLHdGNQx0lvZ5zYl0oxpwrJVx5PfYNwZPXpIyJcamnNZ
3m2CnAcH40S5SE+pAFisUUVIfDUGtXRV+uZaUskrCEabmTwDUhw4uTwPaeNrYfUwYf+lwoCbgBZp
060jGvlqM2twyw0TsEopb5rL+AMVvNGq+7Dwj6qM6Mgqvwylvur+cExl9UI62MZPEHu1yYc5SDvU
e9tMeRZJqi6yeGXQbG2S0ik6/xXl8FdMfJydek9dA9ot958b86kWtpIOuhcsodLJDHn7ozAOi8A/
ISjA/JaMT4KOSVmMwQcPbDxSwxy6wZkaMXTw6FfqDM606By17QoV/00bpCn7j5Ztpd8DNVgaIwpl
4Vk1of4rKXIztuP6ozboiTA9zivCtIUOnHG0jtPYiaEF1x1bgN7tmjwAkdq/WGjEJIVA4KonZvQp
mmIGrCXTetItIxjQg67aZXx21Wye4aQd1fxd0Eq6jHGJVa77Vkvlq6z6I3vpUrLWsmDtrTKfubEP
GqPGE9GM80BbBO6nPKgcF3IBTpNvqwRq2ZOSt26qtdm4D4z3ippSocfzIiFHt6YhIDfnQMV2gObW
6M9kJ+wN3HKVVzj10DxIHFxadf6lw58NXA7S8WuSkFqEeDI4dTTwgBsr5VkOKVPokOFag/bKjIow
Ojewe1j22qS0M9qFWq8GJj2jSZc4xrMnlKtxKB0dHnBZDuwkDHYsMoLE4dYz9vTyxuH0P43d0EIq
M0MiS2ZUwUf27XslXlspmzcU9jF46RAYMiLNOPwUJI8+EfkXI00vs1vV1PICFO1aI0gx0Wn19cYm
UAk3TaqFWT8L0EESrbuq2KM9fjsVmMYB2g6wmmPiSxKd1IT2HT8HsBXVKYxi/Q8+DKDOZSJPP0BW
GRRNc/7/6TCgKX8FTP758b82ExQ8EtvPT0/y7zcTNhmDLFJjGniJCjvGz8MA3QEsyrDsEQr8cB7/
YTMxJ9IHBrV/6Y3/zmFA+tGD+Mt2wj+iWNN/sCv/BPVIvbYovFjJ1zHCkyAl7t6pEuIm5/ApIiT9
5bwndDEnAGtTFIvBmk9nfOg39NVoeyEpwYq1MOHzpE6sOKLpiD1BovPsIs7HnXhHbkm42OhQw3Yw
wPNthmBXXMlAhJ6hYZcgsRDMuERpuCRFkqnkCN5yDN5ke+KZP0eXvp0lF/Eu3rVxkX4Ob952YOS6
GHcMMiB5MTqmZ43wJ3WEch/TBv8MoAYB5C/3Y8YRmvHyzYOHMO/XiJilmwCMl6XOWFgEH6nLlJJS
PBtXQUJANxchFXlYpS71h7gUtt47ndMHzfCMlcZY+SzE5rJLcPRXu0m8dAaRX+4IHT5XAJiHhfza
lDt5335EcGKp5Iq9cDRRRzNQ++a3YO1jDkW1LNGMJbF4YwSXDkhxvEkSR2hmJCtDLcgYGZTPPjQf
oA94Icg057G8OP6gVjGJfpk9QYLf94GuZ1EsO+nJ5PWlH96d55CRYTW0aUlE9m9juW6+O+tghDu2
B1U4Qeonap1n8+3APJT9QZArBvfErVc+VTjjpG86lQ6MxdjBuoBrW1b2I9mtwU4vyUQIVypQZ5FO
jEM8T2nMQ2kbBh+KFbH9w2p2WPIJKlDy2/QiPkJAIt/Zd3SXfdsbbTy/GT+yS0X3dlj0z+Qsn4Zz
MnLt0ZOwu+9yJzR2fCtyUB7zjFKAi6K0mSAyoyQQpcewfpOex2ymfFTfQHcN86gvpYW6ideg0tAf
OD6ptjw9HyDVDAqyZ96yvOkX9SK2kRhPDdVH/Gzuh42hfnqHeCfqTv/h7os7ZEedCDiSxBwf75d/
AAAIhZtO0YRQyuAdSyvdWtb1gvyWcli2w0anue45oLyhDc8U5LsMKZhWUFPMqK8WmjpLjt8p2MYE
tJ3qEElPZuSu2hJWtIsuWctMouZqKt6au1/2K0CA+TFfu91TJWHmszgO2LSSexV2DIGwe158KC+G
elZJ72O+U7VjjEeSjrgwg8wkwWVXDslDvOBAzKfPdsGXDloQLX/O8zLi/XFVKoyjwm3Wq/OUC4EE
JC4mZaZdAMMkT9XTCPtC3Mj9zAdCqK7K3IEj3/mcMKmSHDPaMhzUspXL6WPkhksWaYqliGmKV5mY
kD9LA1iZEyzNtdrZnj7FeMe36k14jjitfobWJubKMOFH9lv3c2QQlzOMBm71Yb2CAxqeLQ7a+tHa
TxlMB3nNJJeG+ST8YwQMtSfB7x4dEXs3jJVADVTuHeik3u67cKsb84Y3Qbh7z4dqzIOlBEKy2avG
vATm+G4oq6mmOrsrIPXe3lz713Kbb933cEOuNjzEzoYkEr7m+5Az3JnBiPsuzQeIIx2APOlF2FvV
JazeK3kXFR3QAuaHtbWU1K+hDeYdWXsQdRzAicCh9ZPmvfBqUO155t2Cz6gculOIjwCAULkKEdqO
wyqnBiEnCm/lGzonWnsC13y5dQOG8LeKr/X2xfzpYxTt4cgJFyy/T4aDtliAUdxLof2lrMoTyemt
Tat3tJkrI/7ZcxwvURem9Te0AObgDK4EG4DnIZjD+rb9BTWbMxDV4eKsWuZr/f7KyGNr7WqnmQer
aJsemQVtK8ectW8kWNkuyMhsozgoC9tZu0PATiDiHBb/qp+FC4CSCBTFBYzxs3x1r/ExjzZ+uQj2
oA/FhsQBjTrFcMq3KQaXvoK+U4IzHobyyqGFwD0fADAl0Gy9vszmO5iu+TGk3RGcYA9f6pTxLook
8ELG3PzsQR3WxrPsZheDv0I1g3pJ7KH2szgnW01dRJyA3Jk8nutnA8SZmq+FnLp29XHavRB0Txwi
RNps9v5+ocMxQ1Ipv5iuP5uyumImbQacX0H/ytp5zsjbpwsLnJ8W+ExH8ABMlYe0Z0xWCARccUse
QAAZMbZrYd5UZ3Oi1FdHSDkZc+7OwfKibKylsCwWEcvpVyZXjou0CEQDI2ke9W3tmVrn30QSTiPz
a+EA3BwgwxKqi7l47oF+HZexk/RrWZ01e3YBvgeEHUyPrG23BJH1lV9r0qqcUFvDpJhRBkYjn4xB
eos2OhqQeD18lo1FyZYGVElYtUPleOGIyXfWs0hw7ALbkQv7UtgjxsosOtQzeF0WSSIXLXjKkQoM
87EhLgOPyax/buYtV090Qb5B3qK0KzlGzqJ56IzbJpoks5KwhUXFNaZumm/lo5nLsI+bJRKW8ppt
ZGWZf0I57t48WtkH3bLBr0YwMye0qeNtzU3iTVJeFi/z7DPIfvXuBO0wMM+2Yehk6Srbyv6RLcir
eYK75DvBClHyjD0AscxO3UjAXtPj9O3mg8PyzocC7TZaGYvh3h0ghr522qK5T/OGZyGYIXVZ4HvW
/B0YE3JLoFQFdsvVHpCe5iQ8ysbkzTTBB4P38FYQ8aLL9Jaob3KOlBuWPNUi9Hwhz8tPgO7AVeNV
euIzzNcIABcQsaFyj+q7OM66C1XOoG2t5iHjE7E0fw6BJJOWcrQmjTguESLfahDMQK24WbnOsk29
ipZQBnfmDmkaMWnRsnyY62ApntDn2Bru8xmBl3QDkWyQqVHVDteDNMenz2SB+IIi2BLcJskcr/n7
fCbQYfItCwsnpK5dD+wysEiahaIulWwij+kk1iyteZowmnwfpSfjYAaHWkFosOm4CemktuQmbROG
OOl6CJ38vSTDRJglwhdPMITLctoj2BVWWvw8a7Hha1A99Y3OPxZuTWMnC+iHNoaCqBvPNvwnW3r4
bDzPQUhINstoHGAGfzTMnVuo+DGsxJSvq+8Vmm9nORfnpJsaJStutY/DvdctkWhr3qKq91ay6S3b
6FfEkCXeqwUXK2UyvKvio4HMSdAffk0uD7vlUD9Ebd2w+EBuWfrbRLyW8J4D+pvLAjmPe/CGaxRc
2vpi5J8JIGRF3iTtMkygoB9Nk7Kpe66geBmvjcVXHJEKKDVOARu47OaEkoGBy50hkbDi2aX2YPJf
o1mqH10EpX1XeE9Nsmu9hSBiUN9k4iOkYNHUYu4L187NlyBvVh06L5Kyhee+PAjdZUqEABYHd0xV
u22Op6kSboJ3VbuvMPjs3qutjpVPeqFkPUdQ36L3yZZ0y9wIqxuEE8i8rnVrtWvz7j5aEVu7gXgT
SgHmenTtdHo4Fwau61TQqUKK/ogL/KTyYeH9KrL9OBC+8gAhLzfmPPXWSX+X9dc0hAjN+ZfGvlXM
EvJrueXpDkkkJ9SgU7n3NCQ2aXw1ReRV16Dal0hYsmiYt7i7+sAuKM3IzcYoN1TXWjQ2OpAZkZqd
qrEFL2P5zxY+Zlf6RyskOaRiNFWnWGjmNv+t46n8Wa0+HXL/+Phfh1SFI+gfKCS/Op70LBmPKX92
2pu0QrHz/2c8iawrisgf4Z1CVvm3nK3SdA7+ywlVBjc56S1VWZ8mY7+fbStepCj4yCEJSclTWHBG
kFTQFz7hyIR+deYGVseha95HFakKYvQxfc3lSN2YhPUKaeVIpob0HPQeqcgezGvmN9D0nJQzRcet
YPq7VDoZrrykM9jT+/MYx8BGJEptY0LJYiyl9YMdy5cmO3cyaplMO6FoPvVKumkTdkKK/4BtV8fo
V/SesSsDLRRtZWRSHRtPahzcI+1DNfxFSXSO6xL5MnrvTd1slDHiNNXPrYyzdwFjRU6P6nDywUp1
pAuRm4xXE/LRPUCwFZoNcU8EdJHxolCT6eIczrAs4cHBAOkrSEB9CNfpPJjKQCU7umJFDLb0GBFG
pka47hptP3SnkXwES0XizTJuRBvwH9OgmXOPWi783GPTsqr3iEDrHCVkoj1lsb9Nq3EOLsipkFKW
A8lmEjo+LWNchV5mGG7B2BLqMrJoCsGJFItVStyMwBkwKK+u1jmdRVkAI4SBBwFXJd1iY7hbgu7g
Hg1C3xGBOhoyVRNDba/rKaSPLcOmOvgyxebJTOt/9qSDwYEhizr6ZWbK/6059R8cjn9+/K/7nsYU
M2X9V4Dwr/se2TMBwgCBwMca/KO/elMK5FsG3AxdsK1rjJd/DTpwkyg6gpZ/6WTUv9Wbkv+qjIY9
xlSFgTntsx8xK7+/8ftB76U2QNRiBTWyy6hmODyQB2HFgXvo/BcGvQsjpKfusct4sm2lx751t3KL
1bmzc/dTLfRPodAPan8sCHSrIaxV/buoIiSlrFOqpQXroUrGuch0uO3Vl6HUXTsE8aN3kF5wXzfI
rpiq6Ll8yTtE+yWwaxOIOsCLaRoaxxdLIUhboOJNg7VFllIWlhuBQR+mj6WgS/NcIfDPL9aWCbPT
wCLfkbKV06OQKNIL1U7Y1hEKwq/j6Ji0NzFonoJW24wC4US42NXyw82fdKwfJQENckVrAT14bvT0
nQ2b6PXnIugOgFLOAfERngF3LhMC3BWp7uqzMsDNUYeFhb2GYHYA8Ic0Ne+DxL1amsQ3Zmax1uWK
lkxWHQ212vlJiJLOV+e6hoa5Q7mp+QQNGBhFsq7QgYeHz3WP7EVkgmoG2aNKSrA/MrEBU55Dps1z
rVplrQUANq/myEJXnkF530QlqYH1sCgDbxVUAtYWkjRy8ojFUtr7+Yi8WYaKn9lCSXjVP7wZPVGl
VQxkgBz+y/1u/IfJ5rTP//7xv+53vJyYWKdbFAnFNKP8db9PaEzcB/9GlP263yfvM2lHBnEA//I6
/7rfZUavbPQ/xrCgeP7O/Q6v+j9s9JKIsZXBLhyNydn6+/tdr/Ss6DpsyqlULTwxIfiEbaXVxBvh
rgdFh47PvlOx/4j0CxrkFWMjzj012KbakxUAEWDXKti96iQkd9gCnMe+lvf0C0t2upQdr8fU1uJ6
604tu2HCrqiEIUGqyqOx6JmOxXGgCxthNTKQs7On6mAeFfbYSuqOopTcS5ptbbFXtH5udJ8avOCe
03Oo0HY0CVnBCkDzsAgRdVe4hhBWKGFzDfVuFfscGy0NEAFKCJ9QHmxUE9bRr/V5VHxXwZeavI3R
UWrZHFUVHCJx4TWUrm+XnCah5MDMgDKwxIJoHQsLWHYo9CkylrMp3SDVwXm2HrUKQZzypGXhuoii
nUn7HZEYQtvjBLECWLpUE+Gg0SvIqs8uG68FAdRq6VHwk+PhKhuZW7xSbwqCcUV8E6vuOTeHNXaT
zcA9Lpj6rOGsXCi4ReR91abrGjyzYShzE1U5kaFsNzs8GnWFhH3nUguNl+aZ6EXXT0h5o9eRdMs+
2rfuTg6qkyiaB2KLnZGuiy4BAOJ4IZp2C+ezlruzCr5az29GRB+L1WYci1WX80eBO4MKxmJI95J+
UuJtIziPckNPLftEjbIPfIS9CmJrMThYfbtRicaVx9ZWCoNvj4kCesMwb/atNGyiyLhHzHyLgE8b
GCepvaTIGINJXXWT6+NYm7su8jP0kiDpmiC/ZaNk9z4VG5dOO35OPyJAXCHQm+W6ks3qgbO2qJf1
UfOSwAniDsZrC+BJc496tdG8Wxf6Lw39FG90nyzjKir9PsZmmVTJ3ZKES0PsQOj3nOSzTVbIy1C7
WZK80fz3cARTLiWrUD3JZmfHkriLh4SUu24mZsgsOa9BXsswHJYG3WdZ3whCvmvMEaVLkrz3WX9U
hGAdNOFSEUhWoh8VRzAuprVcVqot9m1XJSgCbFXELjhaD9Ha66gdhVG8eWZyq7LvoHTXueeB4B7m
HjMV1AgzuQf6GdA6ai+SdpL1d1Qq3EXgPEo6KK8BU5ZBtE6J0p37rH4bFQDSobnMaaEaOft6LKYb
lSHazPJIVpTMvScNC6ihC4NvpgX0Zlh0uHPaHCVRIlZabUxk7NOWnIn8HG6R7AJpZ6LvKntNTJaR
VJlnuST1nNykVqN9nhD8LFdHMaqcNv8spTcIekc5TBZ+i9OiaKcq2Nj7bfSIZA4L6sApH3NMmC1a
kfSVGv5oNKjzRg/Ovlev8mk/rX7srNMem0y7rZ6CkLWG3B6a59T90od7Oq7GynNK5dJZrz4TZe+o
p3eUl4pLD48zcjZ8hS72wPraeucKZQMioZMSHBSD0PnXLiicIHkaMtTp6RYExr3WMNRE6lEhRTHP
Ssciaqbo74oqbOqpDUyEb0nUNbqyRWxlm3Q0/8kGbzx1UxlrAG/AdC2z3/1Pc13I0H8WCf3l8b+2
Uq6oKSCQ+pRR7VQg/24rpaamXP+3tPvftfOU1aDjJtSRgSqYC3lBP/dSSFEWdnFQESa5ErjA/85e
ygv5y17KS8fASLwPkAj2/D/upeEQKKFllGS3OGx/xlFxNzHZKeE6ih5t/4jENQt+8cbglYQk2Gke
Aa2+QxOd+0DotsV3/cydu9VObXjQFQI8s/eeVjlnYexw8IjJdqK1Nf00vpB+Nr6YB+GT2DIFKaWx
w0pTvZs4t8nUEaE5zvwn8zCelJu816H42KiecTtVcwFkkfQiffASfdJhb3QZs5n+mn9475Ux0z4D
ZZULZHnapLckrsOtTCsq72bg2YZzs4m+y2emoqBtO5GNdGn5O7DacQmF+iXWV6TXsOVr/inyj323
JMMNQeadSFw6y/pCYm58UBbdnbGnnm4jnJTCPLyRdsSGLmqL6OBDHCLX9tOahRYBhfRzC/SXbL8L
hJIYiImcQ4B6qAiWTbfkfVbRivqWwnwZ3dOdusQZQj9xme+0j+qevA3f2CRjwl+JfRI2oXgyz0yG
h+/wZn20aK7IDUI1solvvIhNQasxcVzmlMpRuQ7nAMshSQe7hGXAI670Fu+mWD/gfMJNeWnbuShh
dhE+W1j1u2QrLvW9rDEIrchjJcQH59wMeT8EK0p9hrTdxt/1p/40nvCySBAkAJYaUPqHB8G883Zf
KPN4ky+9BdGoBLPWL6jSA2HnVbsI7558C9ItXjXXsNOdd+Bt8YtBptHYzz5JT45/myjIa/FcAWxW
HP4vfBjaPHwZlA2f8wYMzQPABt5OfAYkd8lf1jZacSxDXLrEvF/Muq8xWGQqWV/jg4njEC31YmYs
RGQJ4XNMV5JKYj7OMIyepKW3/kCeL167F+3CdGuZz73bgyoDifOitROClSRY/LN2EwI9t3U2EXA3
3qrPyXskTM6+9TNs8Ndq2a+EuUm9Z0/IDUMvHV9781DdDMJ3b4qfAme9yO1eIkU+SMrKOkuDpzMW
9ZpNZ2KNy3bZOjykb+N3w6CdydGHchaP45nRXfWifoov+E09TKXhQyQCO70Xu/AQH9B8zuMLzkrY
zc/qM+1O/SN8MzRcFDBWwCSQPwSHdtZqHP1mujT9Yl5EhoWwR9P6XOyEs/F/uTuT5Taubdv+yovX
T0fWReN1gCxQVyRYdTJISsy6rvPr70j5+B5ZPnFeuOuQbTkkQQQB7L3XXmvOMevVAccZsyUV1hW1
4ku/F27ZsSVzMX+3rmJ91frvCr7BfltV6+x9YNb61TyZ1/hbXLcv8+doei1KXKYpcdmEW7i9bn6o
UA3s9B198/hCcad9+r6jMTtkYb2wIOgb40ril5FmHBg4Y+LAlNXtOie+tJf8ISHc0SOt8z0Jzv1j
QIqaV7LS/Z2v22j6muA48caAmVh+2UztacLluyu+5or/od6z0AsglJXf0Ojems0o7SdI58pKPs2L
pVaejxWJUvpmfqhdGY7LIROJuxQxaq6CJ50qcE37DIWTJXjqKdujEXsw3/JD8QQVHoAju451bsjV
LsqLxTCuQeGFSc4tpB2TQx1JB8NLBG7LwmkcaqrRXb7zs37kjtBNa//Y2nzwo3f/TdjfajJUYr90
VcQSKZfdUNNcKWfCjYKrO/RW+k762og5LziK+X42PS4EIrkd7UvHpV5Tw9Xon8X2IIpHeddymxGl
fFPl31V2wrQ6qhN7+NEkroNY+1NWrbs+cZTwlkWZ1+l7nf4eW8aNKQnSNFFfkkfT+4ih2SRxpv6u
6i5yA/WdKmUYzlP3lrKH5uljXXtMCZOeuPIFSTy8ViWcwIAoxAI/TfDU+Fw+Ygy2aRYmDvoU1atT
0u03gr4LgMH5UeKEBLZrYriTGmmdg4sS3UbZicgPCerUAO0Ab/PCixozYx7JQERs4N+6Tfeckj3a
ra42ie2eUG+LO86dZ5VZLF3G5EhxxMh1GNAhrtVv2ik5hg8RVl5YzxbmdGJP7OTaeP1zu+lXXNS2
4AV3/lNz6ijE1qkLQth8NbcX4DzBQXP0rXCqvJGVeJw/2Ax07L7ver3V6ZhSwa7L4luqvgScgOKw
swZ6PgiEtOV+QIA4hrtFZr4ugo/Rg3lPcvcYXWV/1SN2DRch0rHwP7sPPV8pmKd8JkHwhFWUE1Uk
2bOQO2TmTcsXuY0peCCnG60Vdx51IkuGyAK/835UofVqiXm30F99TXG4UefwMLS7ovU9oQEzijV5
5vBgPBijxtESXJNZ55QJkYndtuq2tfiq6DZ+CbU8jyezo6lFEG65m6JXndGrTOJBuxJ4ESdS1i2V
GNXlSjxcq8o2UEx5anRLg3MJ1qRraIG94LCzQ1imNWtOhFCNGZ37Sz6Vdik8JM1rAnxM9yIR+Wfn
aAVuiIF10dtt/GREnzXk7/6Vm4cKSDplbM+p2RDQKPkSHxuu1Fw1Q+zDikpF4gz6LSdR7V3JA9eY
gPWFtyFFHiIeh+JVJEvF+sjz3RjxcZRcqRocC40JHJe4Tbd1fNIuwjcruhTjN3hVyyTLhBKVSB9B
/CpaV2TNaaI4unQS2Uj1bhf3qJPJVpfOcuOVOvDrHRe2dReffc10h2z7rW92Twr0qJUJNUrkrCHA
r92KTwH6HycDymsQE1whNqqYHi9COd1LZfAesuVKsysV56j4Jg/IdQEptjYoF12+FyQkqeomPlrS
i4/3Ff9/pb6H6gNFjm64evu9lQ69FiJA0tZC+Bm33NYYQVeIToEnpI9af8zvBm8gldaUNi46bJoX
qyhgPtGe9VvZYM4n2U/gJgreKmIRRLZvXpsRT57yjQ11RtZHXg96niOys3N5j9/yO5KiJCetJ/X+
yW03UxQp5FUFzhtddmT1/+2uAJT617vCXx7/x11B/A3EFKg+MEyLrPPnuwJeMZJqLDr78u8s65/7
7L/7wBbC///eEszflvYY/jEIcGSx/b1bgvRD2frLbG151hrXGC4sFpbYX64JAd1/MRTDLRafYUJe
xgz/UiaHFyQ3c3BLnigeUQ8iwQ7KS5c8U9hR1vgXDkCu76nwxhnchEi81+KbWdKaeFebk8Rm2X1p
hYsz1EEzaot2aNodRHsUFd/K1TtcjE28kZx3eNCrrysFzgpg2UY6c9KSL6Oc8Y26VJxL/HX7gtIZ
EpSJrDJ4ms/qMSWCVD4FCCXWiAXOqA7xsSMGpGIg6UN7qBgTfNLDiFDDM4brliK5g+BPGUcXwlgB
o6OvLhv8imcRKEemNhcICmJ6XhmNcL5W6igPIgIi2VO9eJsf0i1V+DnckpJwoNAA4Ry9Cw8okx7D
x+lr+PKvwgNRd+eMuh8FCo/yOcRLamPlc37Rr+kh5rHGAwf4W7wtdnq2naxLw8Qg5JsEK7/rm+oV
S8ELblcjj9+yQdlaxjuCJIdt9KY8N/f0QQKIIn2w+tnUidQNqRhmu4r1A2lwxT0+z/sU8ZW058+e
k6uyZCyfMYsfA750/DoEKPZXEc7U4+8/kp20geB/5Of92KJKpXZopHJljE+SsbPmHncamTUn/LBk
qkv74hhcw7NwEziK232/17c1/y7RWysouBsace1u9vqdQd1NLMQibPI7ZDnBsRXOPvJSekyB+CBH
HU518FxeQhBYNBLJYjhZums1HGGuDA0iuemyN/QRfdB2HQoLBW9wo/TZXGgOi4BOedMP41V4B1Zp
F8S/NyakDmQxMLnWszfvyqf01B2yC5NV4q2fP3tEMmq4RwcnnaQb0ppyU258F07VK5q7+YbSZiE9
KJ55mK+NW70wMBUOUf+s5bb8qG7lS7mHvL0diSGcn5X9cOzepmOyGR9DYuIDh3SLNTrp9ej0Twkx
724LLAVd9BoGzR0foT4gWlwHb7BqmO++Kryg/Yae1po4I7ezyR6VbfSUnA7tl3FUjvLWfCR1+Ts9
r/45u9Nu3rQPxHfnLnFqqCFhaDwX8B+yW8MLEVAi7UkO39R70pILollH9Ikr4RRdm2NxVaRbHrvA
u5bnyc14xe13dRpZmpLlEJ7xPjxCLn5iuBSgtn0kzBpdaHbQjqWjOSQl3oIlCtHfW8mVp3LPz8pz
yxHj0K7kBS83EheAo3gWL9aJlAludYJjOP16cpH9cCUJLoPb79pd94pySb1oJ3NLYgVow7p6yMcD
lbAnfg4uGPj8Kc4d+cW6hqfgsdA/9cmdQBXrL/7nj2S8qrnG5decIltak4U7L7SWk/kQHeLJMY5Q
H70esaa2Bs5rS84SzzsdmkeUm08iEj72Hv+lfleQIz+CottiA7TJhvaWtfSB08IWbtwxbfU8vdRf
9RPZEQcmEG3gkprhBqTVWZ7mQas8Nne8Lmqx5r/as5o4xjPN/ut01A7VrtpNx+kubcozY+6J9qc3
7+lFrvuV+g370YLUARPxIWrrXHJwaC7y1r24nS6t8i6hUqRlBDQHhNCakoRPCBM4OCudjZJwi/7B
c0gEZI6ZbNJ34CqfxFtebuE5uBZ3vofv815Y9/xp0TV2zeP8ZMG6pExeE0rtNi79ws3CN2Ip2MUn
9/dDu8FKiKos3Y/X6Sw+NO7M1VkjNHKlbvF63Zb33rjx42RezC0fLj7IIOTccRM+4DgP3uJzmeGc
d7Ng22mnH/d0pzfeLKAz2THPrs1dnjzlQ5ZdAaso9/WBZ4cPX7+k5+auiTdh2qZfengn9EodXSRn
ef7SP9zQLjLqXTUsj+rOH1xeZ1FFEVbcNXUbBWveMNLAoWMjRN0Fu3GjblkBu97G+ST5bh45BMro
87guRCSAcDfik9EfUciPp+MehJ+Njlgu33k6GjU1ZWuFyDK5tkTXl2dw1MKHIqy3qRvageO+fbjn
UXeEfjV+U++DV7rGptjNg4suYRxclXRj1FGYghWXHVbbVDvGC/Ur+sFxOx80F8PYfkpYL+k+N3eq
cZnLTZHRInsziT2dD4LlNuMW/WNp5xxR2Y5a/Sp+T6Idf3XK+PtjChiArGL+6je2cS4xucuIKEd6
G6Z0tMGlrofvxOpIUIZIpM/eWti+94jZBo2NbHA4N8QVKrv4AW1wwXWBjzu1tbrt4osqAAJcQw7U
L0SXbeXRazfCWqY/Laz5QVzPM58AL18dntEbBl7kqd9qVMV8Ptn+9Uu7X0Lk881cfXbGJlK+2vam
zhgmWAK6OK7KJ2DqrB3F6xSU3cVhcn9E1J9pYGhe60AxJMeczj1/Yt4pXvhkvKXxsyq4Cr+iecSS
8tln5NMc0O04wKVo4LO36nbgsTW/KjfLYWTmBAesUcZdPAt3rFLhl771E7fCEt0etPbAZmQNduyf
en0fdoeJ5y95SGEa5tXFvrdO1nRGgEJg6GICT5xK8+ArhrTyD5jZpe8kc8od0dJbSXe58BWfBsSy
ZENqhWpsfbQHFuZlRMGbgkY88A2uXdMK+hWWOSTCkLJGdxCQ+q2NG/CWwPFV2+zYc/gZ7+Eo2Nlk
48XIRryH5IMd4PZDodAnh/zcEYZ4tIa4i0eGwArF9/T5Yki7GbLXQ2yutWndvbSZAyBrArpFu09w
6+JJnC5j7K8gPGeM62oUklJq++Hdinc9ga5c6FeF6RXRPQhvYsuBYdAVk6F2OCZg/YLDe8XbmD4R
WUvI+7RuOkwa2+mFfGzeN/nRnC8VH4X0oRYumvUQyHZPOhwNUBJJCrrANr9OinYK7sc6R4/TB5F8
4U4kNZQkqE17TV5acEn3wsZYyW6rus3WT93cZ/bBpGZnyofsIJ65A8rCdnmT6w3dCXYEvCf0UPlO
YIyuJjQR6Hx5d+zWS84R6mcXdpcbbsJNdTCu3Yu0s44xaabCrtkC1/Q90VbRqkePdLv6wc7F4+Fw
ck7r+/1hvZGf6+/195IkvLdZX/sN6wIZo52c82N6jL1RW4fHYfWwXm9INZc5u4ND8fmZHHD7M1mM
PYkUFmSTxk7mvsbVnMUaLPGoeOxje+oRm0CEhBiJeXFtwHQiXQ45l4Xt0jYn2u+OSLhReWK+ZMm7
ybob1slEXHyGeUak7qbZwBgx3SU9trZtGCgOfTMPaweJkrfZ1a/xAWuPDo5IOGi2BvpJPdU9xH9X
uyz0s6/ca2yBs5JXcKWs79Tfu/w44XPZEXbbbOv38n1k633v38tbcyku77I7c6IYR/mhdBzU+VTv
qisfHFIGVdd8kdbhTX7xH7Tr8KJcETSja2+dA8g/wmJpZHJ6pU+al6CrqwqcCeNKNNxBdY3KnqXF
LVRkW9AJqFQpPINqXVEj3ufqGoZ2P+zpk5GhQ4oqpCZNdJPS6SVbIOvOAE7jaMECsAtND9MUbp9x
3FfzZuRtmdaT6OX+MckxgNhsrtE6nV1+U2q9vNlU4nGst7iOlkycb5G2I8UaUGFpE08zFzZ+ArZH
LVubu4KpdLKpOJfrhfPE7ZnPeLfmryEyIBOcFJBeu+N+ZNWb0vJEMAoh9xwb0814UK/yaTioTB5R
uG/69+wSrOPVbrnygFZbg5BadeurRiueu1f9svTzMWPYpV1tlkPgI3sWDtW+2oQeMDaiepETbGjZ
radNSMJu4oZw9FKn9wgZ8Np1u6brtwHJs7W2VbuqnqtnSGZbzVZP0QfQWgEyle/go7bZaxluaI6M
uxegrebg7KbnXM8cqdTLi1vBX5Wr+7vuUqStd+U6sR8Ee9qzAI7pnZFO8zFshC2O7g6O4bhuzqaw
roPnbDjV0c58ZnDwRlbnunBCb9EZLCOgKCxX+OdeU/VZAwGUkvWwoh9mMJ6hA/WK4Y6vRdkx09Rd
Qb5bmpPoydkbbqBCKOrKnb5BXCyNG4Iuc4fxxKa+1RQUjxL/q2/GY+/tlO/W4Mz3+gq5Dsc3/+Rr
UbknMEFog48YwFZa75i3hsJ+IXjxtcGG0c783h4XeNzo8ZJeEcffdUJCjFXzMY8erqvSK3eUyw5I
Ig1lSmTXNz/YjycJchnkRi/fVQ8B/r3eJmVYIg2cZOGzuAcoxhd8vG42m/V6fQL8sQJyOH12L8YV
OVryKHg9Ecuq23vzUVuTdaQ+NcEpKFfCLnlJPpNPXPG8LoXXdweJo+WxOwg16E63d0bQiSg/SG9M
VzATQ80FUExKt52fDHrDmBMoYU+T3R2on1f0v/ki47E9ktlC5TTSqo8zp8+cdnKyDk/A4iwqMByy
gwutHWzH2CuDnenDo+vBClIgzXb6vSbXT5sNV11up4eBQ9V3CMWT4Oc1zzLTwuSZRmePu/ENT6Sx
YjDOdIwe+VP/yX9Z+DGlcXLXGB7Ja52oKcEZvganQaKS0s77aMabhmpjz0bB3CiSdrng0pdXAicn
0a5bN0+jTMz5MzpXZC9IC7jgm57h7wqTi+t0KqnMDIRkBwEyqQ+7JVlseM8CjFBFuE05y0ewu8qp
Ilfpr2WPDcGFxvjKN8gnYSiwV6yV7XypB9BXtox5C5SftiNkCneh8Q3z3oY1RHjTanqe9vDhHroE
fF7DcT8SSgM+BF/3Ot6l1/lODVB9a8nC1n5s9OrHOO3iK3TJnV44/rtYfZjaNZef9dQTGaQxZWSm
9TVdC7Z5Qgr3hYvzP3XKY2BzhBj2dPtHd+c04px0LNGijlb9v4vikKkxD/9zCgOU8z8//l/dOcP6
DaGdif9a/4HtWLpt/5rk81uaTlvu3+25f3fnLKhvNPQsFdAczb1FOfDHJB9UO1h50xIhxkMn4an8
DT6wsYje/kRqhyNP4INKPgKWb4JJ/9yhMytJyWaNC9YYJoSil9/0SSyQfwccahJMXKyPMh+5pt/S
fmZOmEvVYxUrnpgH6zSPKe4JhQYYs58FCd6OvhaiditwJkHGOvVjcC9TmdEcTp+C29McgPNI7VKs
T3mZuOhj3TGWR1A3RrMaJfp8QhF86YhwfSb1eQevCXX2djI0Owkp1rpoP6nvViweMmCozAckWMCd
abp0flZh1e8ivhfsRsUhzp7bwHyNm9JFBbqW0sJu9eEyzplbFcwb/Z4NomncVKge9G6+mXW7jiOa
X5JaXFCUroWmvGeJjFlc8KYywOUXJXDlvdq/tc0hlWDFSvlkLQzTTrmT9lT/w0WlMj1mgF9EI0IO
+O/dbW3BAPx5/cBG+PPj/+huw8QRWQh/pDT+tH5AI2qsOUVExv0vaOK/RaWoUpB5oh83ddADPwlh
oGuj9OJ3SDJD8w3q8G8sn7/KYHjedE1QpBO2Bhjxz6unLcfSH0212IrGSwkZIyrn7ZCQ3sGA5aeX
6PL7ivw/eZddiihvm//3f5Hv/GWlIgmSaKWzk7Bl/BqXogQtr1M+Fdshbe24woCRhzsLrOrYNOd4
3OcGmNZZ8TcJdX4+n6Lys5iJgexKelnjWu0BIWM5Uc5Z5X/LJTINhXmTMKlLpO8SaoJYzuxh7Jw8
xL4hqIItULxTsxb+vUcTMwSYcSPUqvNT1iiHcQztOWlfAoSSiSDbhiQcMz1+j62idcyAoag0L162
wBnE0A1oobeJvG3lZ2mSH5RSA9ordq1dDMV2RilSPcN1EdUBYPgZItVRCp5iCg1fpQeTcQ2S4C+E
3yb41uLYEWb2vQXj0pTP9bIVGdmqVTInTp78rvAUayACgexcoDaRMXm+Qh+SCkSYSErp8CrXFcYy
2jmtfJ2HalVpiDdjPHltRotF2BgmksCxOsJMgcyDo1j/jq79QWAg0aD3LQQmbtm8KQsf3BAazybe
dBbWRvldLqSLOImulotOMe9m9plQ87dM3FBAkjFR0Gnr9Js6tLDSGydeMngR0Vg/3griXKaNJsWo
ezPHROnbm8W6myHeAehOmWl2jXU222yX1vFbylVd6S2npd4sK/lQzmyXUkvCfac7KR7DqldOkpw+
6VLkln67iSdqSezQPsaDTuatCkxjP5XNtkHaW6NhaPv+I8edZ7S6neF7lupoWwibgA80sMdNDusl
Ub7qhEkqvqQYf5IKsqzHr+TP10S+peCgDLxMFg0dKd4R3ksFmJ7ylGRAhqWITKsLeWwjjqgCZ9RY
2TE+qXDxS+Gb6iLyefBRzRWSQ3xVErOpXa+9hvitJnxXKs34KD1Nvr4zKaFmRdj7uLRysQSUkdwt
OmUWTp4u+j5gm9CYpSwuHwbNOWpcCfdPjAsolY8cUDayyeV8qvBEtYtlaFzMQ77R23H9oI4qLiHr
e11Jmz4k8Heosdea3zK0jjgt3AbtY9WGbkmzgmDCfT0+aRRrUgqJGcVkqp67RUBJEvbT4PMBKD19
uo+oLMfoncacGp1i9JctOkyDW0T7kKDNLKfvHfnT6Iqh7zzp+r2u6TM4o/XW1zcRdWdsbLAzFf73
ynzxUX9G0O4WdlaGmUnNs5VO85BU2uuUd6cWw4ZKImGFgaMWov1yC1PoOmkYPKzyrpofOnqD3Ejc
yFJ2jV7fE0whE+YQwSTsHbPIBBckpp3nS1ymMZPMmErKgK0Bk0mB2cTHdGJiPvExoRQiQllMKYoW
bMUKsiECplG7arwHGVqiCCvLMHHrRkc7ZeJN40Pom9sY40sFUyxajDC95K87rDEzFpkExyZlyJqZ
eSvAYMFI044foxB9ylHNtadpvgVt09k55rQduU9y89BZezV/mfvpXfCZiQS9F+FQ6fSMa6fO1TAs
wT9CdOoZW5sNYi3lKQyfG116hp/qo7In6BNVkorO0BLuWfRWQfanbWJZSH9lNhzRqU0ThQ8Olyw4
6nj7w0WaNTavkQ74AizJnKn7Kaxl5pYJ939l5ZevYa17A3T/tNqLtXr6JxfWHGRU1Ry3nJSm+P+R
yGoSlcOvhcEvj/+pMKBQ16iNZWbfP4IvfpLIyj90ufrvDCO+6r8rAwnVKmc/LLof4Rr/W1cvs2+8
aov79UcitPR3CgMe8h+Oa8MUqfp1oKqy+ktpIKS+XFaqn29VFnfKbDGUte00TcTjvFbDIZWZtumS
W/j1taMLWA+5y3YhO3jNTbT/QmBL0oHLNFEzaCwlBhTMMiX/OuSm1/MpK2YcFaQcVz4XygrtkIaG
lR7HqDVbLTHcucAAwtZZtZ+1CEVDLWxJgCYy1ppTKK9GdsoQ+lXIofzQBztMKyMb3oy2PoVT6Jh6
50BBgylEioKK8TLR3Ka969xX6xz8emdugt5/GUxqd87munuZw9c4ee9Keib6awrpnhmzk4mw2S1x
1XbSqgnpqijmS804dQjjrRyrD0nyfdBpWsfDpWmnbRySX8n8lzFVNLUYEobPWAF9ZvV2Cct8kIR3
hSiFEaR74FPi1OXdrAWg883NZMLXzb2rjNZeKzS7Uq1NMOWQLxGJ+SDtId0kmFkmgMVi/BJVlyg+
+TKA9cxR9JjMHzqONAkbNlQtGE5kp24KLsjCossnogSrx2pGTSrX2t4PQDnpkOW1wRMq4PbmiqTx
L3RsDncMVxnGA/c2rhcc5BGBJ6J5iGQUMkK2H/XH0spX2jC7MEqffc3aQAYhwEBj82cy4EeQSSmj
ctM6ppRVQ0UwhVK9SIRJdHwg5PkpoQhTGYpLDIyK+mnGjhswpNIElNgggXpKuF5LKXXo3SZfKQVe
DApmZi4mT7QYlDM9RY1iUKQoFMfCLikSI/3DKE5N2DkTBeRskE0i5Hurr85ajmOOQlNps3NQ4HZm
OwvZ1kb/EZ8VxdVrHUIOyTIiCTpggWyGFZui3hsrf9kk2SzxWNjENB19NtGGzXRkU1XT7yW1l1Jp
qyrYd8ObkEVPMtuwv+zHAhtzUrv8Zc9R+IwuJMkGFLUo92b6SDWberbs7rJGjJRAkWJ9g9S9yQHq
G4VM7w9dH420Tv9W85lb0INyqD8PZuOGaKpT/x7kSBKI7sIFA3ZrEAk8tUC5GG4c32ecOVKEKNcS
e2YqguyqWHkchS7uCC/DpGLJlGqbtwdBl+26Zlqm18JXpIfYoxQAAw0wklQ5y5HhhoVp+xwbY9Jc
h4jl1gLmHjKScWbSsmjQ+2Z18S3LHQD2ZdZ0qYncESO+ZHqXaCZZAiKY9JtfNO9AuZ24lvCVcaEV
9ffalFZdb+7GJEFMLGAxEaNNOWA3qeGgZF1Ozy5f1SyxwB2MhyISgKfFABb1o4SwviL8tWCdt+O8
QrTEJ5ICAQbuepKAFE4RgKLUy9T5UMqsqfldSWDSkAm6GfmwFzJ5oGrI7SEQ0TLiZCp9urCYTTsv
5ZVjV3TjVjnQeFjN0pufFvskuJW06gLeb6Gj8xnE6wgd/Iz/c5b0g5xq2x7NcKBHLwkrzaSJqPZk
EIsisRQmQjhxP2bDocQTVPjqamj8qxYLGxNOo07rLtdyryUwupVwOk3ot8Vm2g4mlUpwGJkyiS0w
OU53qa9RxqDiufyjj2RTxPDNicxxh8Pyp4vof0oxkP96V//18f8+kkU6APIfiNo/39XJTQB3i79O
EjXQ6D8fydzSaYNhOzSNX6OwNInHEXv+r+7Z3zmTKSV+aXURhSWZZHVpWL41k6rgZ/8nWTu12Yli
uR33AuoI/RAxWP7dvvR7xsN/uKZTK/z1q/DyaGSNabToxF9xEtxAk7nIwEn0RXFemD6lfCiU9l4Y
r1DEDwkJNSLw/CRVmeVG3C69RhOhEXWPc8niSN5MkZEkThgumm6gaZ/J8ORPzUsrEabToEHADhel
ymlS+31h9LsZRKtad9uxCPapBJO8qaG6IQRtSzdQX+LmWsniNhp8e1I8EufsRs/JEA8fKtF0SQch
8CQ/CpnwoIhfUwvEq0DegwJNnobjYug0IsQGJUqOud9XjLoIwpph+l0GyhoZPFmYN65sPA8TGDpR
3lva7AnYBP1Gfen73O0q0R2H4jhA55tIOZ1rfWXFKfZA0050Iv6y1mumzu4X4mpH4wK5UcgxNuek
VBnlWsAoZ4709k3/0vpwlYDJqrNmi7FFxis4xUlEKkEd1cROlwiPI21BuT0nRvHYCtGznw67NGR7
lPOg2KUCrofOtOPhWw4YakAZEQEVj3BNqOZ7S2ZLRqiMQCIStJCVlo6rQNQDGEzJKhOro6GiHHhN
zYG4c9w6dY+QPDOHVaFGlmuKhR1ZEROqOpUXKNHeGACTzT2Rr6NOz6BotHWamZecmEbZF581GRdR
JTMCZo6ovCTVY2dK64jtvNHqQ5FwHrYvaqtaaxx33xiplys9KnS7ERRbF3l1lpSINA0vjVhFdAGw
qLCSDNI5PrviTSVgomo2rbSn/1KdZeInlAFLMnEUDRaBMIc2SExFnX1ZS2oFHU+nAcfcE2cxEmuR
GgUTVeVLJO7CioJHLtcTIRiqQkXE1EmWlVPHHUy86QYDGYIz8jly6vgrQ2AY9QixF/4yMRu+LMIm
etTR/pESaSdYnuVx4hzOnLppXTXLtpqMWK4qvEmuv8JIOepLfO6cP5pad4trxoOD+dSpeyHwv4xU
2MLBhX/ULj9DciOic8FgJu81WRap2LiNb9p8f5Oh2qPguzE2U7V6jKeJsiRFGIl6QX8bSv8ffgBI
OjZALHwKtye24v8mRWYo8Jc7mfnL4/84AKTf/pQ9+7MUWf5tIZSz9dIn/cE9//kAAAPChYy0Go4k
ZYkw/GPYYf6mwxAxRINGL0+Ypujf6NZa/+EE4JnDKODwgzCyBPj8fAL4QkqjjKDPrW8O9Saac2gc
FSvZFAk7GYC7KuYJ/EVjG5MEsTnfKVlwEmpFoW6a5FWbdRt/gDoxivI177VnoeHCxQL317DiLowu
uEjNcBOjSU3dvppfm5INlqxQRwgnytogY1epi7U6IdQoDAPtsPGYzY/moEDC1MZ9Gj4nMMPzBHd7
AP1mXWekVE0sJHOO2KR039F9grym8lPAb5loxrmhvWpK4Vack70plJ4UZaYtTcrB6LJHIZ86ovlC
C6pbmG4KE+tRFztpMnykNFCVPF5rWvieq89pGR9DIwDDBoUuCB9NqyLJDGuQ2G1MUOZ9NB/m6CB3
8zHWuVKBE4zxdbaNemusS4xBw6+BTfuMjlX0e6awmUmJTsveXS4oo6jui1ygqNcdxl2uL0SMmsVt
u/hHgs9J78t/cgY8hgCw0BIjCV3VwNv81wXJ+vnVG/DXx/+xIMXfmO2Jy/JSdf33OeIfTRLxN8IH
FET7fM1/5cj80STBR6yxRqx/DR+XzNA/FiQ+YkKnCAjAJPAjrOrvLEhJsf5SLi3P3VhMyfinGT+y
9n9ekqYQqHPc5/7Gvy9WvHKNBAdiMJP92k4PnRO8TzsU+oz7nc7BQooiqd5i4nQHfKDAd3GqYXjV
XoYnskG7J//afc0vmWG3UHNpoXzSBj2gFrNHhJKKK/4wjbU2RjzqkfgR3RuTCMRwS5Tj7NaLCMDD
aQOKEB8QvuZ0iymRKTpE4PYZ2acpOI24KQOPv5xqgRtltMCsRWHjR3hAbct0Q+wHBJsQBBm6muaV
sQuxMO7dHK1h4ZYlq7Z9QshRpY+q9VrNH2O+xttgSKCaVa9D9KJ02yG/iAvVYnQChZBjtMjEKVTh
sYXtamwb6T1NTgb4AQ3Xke+I4VpovQ59a58sktGBhYvMM3vMtS1dbnrfcUwe8ytMeMo/jQ73QSHz
MKaFEZ7U/qYt2qOGQEyYtdPJ0EPmFDITV8muxS9edJ5JeVLLXY1RKCRQb9cOO1n0CoRIJM+k8yVW
bm3QrjIp4tTdZjrlFhzGdVwfhXZXkeYaeMnwPk4PCvnGuYkz8JDHgdcnGgqI6wShsLygm0qEC3iM
FYPmdVVrOzl4AblgaLe6ciKaxjmkxWIt0015q7wSu7KbAEtEH1xdW+gs+ZEBB3k5xkowX/sEycVy
q8ZOFzmGDmGZmpgoSusNzvByv9fFft2P3/p272tA+PGA6Rrhgeo7fXSav2Hkwn61g3rajUHlSr68
71LNeRTDwhuChyrYPpalLZdu1oBqbHA4CljTTJRzjMRfB53L/cfDXN5Sradj8TDI8iVcS6tg5SKU
P/abcYUi/k455YT2401aYVl3CaitH1KXitQ5hE/asd35LgCGjJSig/E/3J3XcuNYtm1/6KAD3rwS
AL0XZV8QlFKC9x5ffweyOk9WZp3bHfVaUQqVUhQ9uLH2WnOO+Thd6INNiVPSxfJpQzPLu4KmJVlH
Lp0xRl0thGuRA2JfL8UTGtYDi3RWLSHhurUjn8aIvMXAbs6zfbE+UPRty8/hGT3aK0LR1xS0L/LO
xbSGA40Gm8Eij3ZYdLvm2XdlAGxHIhnX8cG4Njv57C0VjBjhfjyRbWqfU3vWUOrOyl8VON0XoEvH
V+mq37wl78Tqw7BRm+9f+a0j2fXGQi2JEOzFe+nuSG9vNC5Kmk1PsgPB+dohAqQjj8h+cpk6bLyT
/CK+yC/SttzLL+mmdYj62EiYZbeDrayIkOXtf5q1vhKt/i9p21KdPw1uc/c+/LN/Nj/0F5pTzZP/
rXvyuOH6Vi2OaFcdStGj+DLZ3infABhemaRtGtvoOtBmQMEIks4RP16RYi+Su7SFXYPO91I8WRfC
Tpave3Ep2a88wpv5YnyBEybCFHs2JnThkellNPHMEki1aOrv4H2P5abcaNueDVu7GiAm85BQWE12
BqMaR2mzLzfdE9pZ5SsYHHRzwTU5YtsGvlHdXT6R/rf0JhM6v+UT2rJg8hkAT2IIbvitnpbQh42v
UXNxnHKM8ltclOhVzzSbr8KKse25IBrV2t6rY35ujuU52DXX6Q3Q/Lrk6OucNtg3l3wpCg71RC7R
/D2kihtzVDaIsenLfgYVORxIl3PAaDZsT46OZwac63Rl4nYwXPnscwBc837REU+f7bN2iR3GvCnJ
OvZWkXwIX2NswnT27PyMqlZBObkw8IpzUDBZRG87q7fTjY4e9YL6rK5I8MVuc0+9kzc8yziA0H+S
J8h/ne2t5QcZW0FPeqxqLWhu26PDsr6IHVRhq+KRWGTUp4H7AA/NSZ1uZe7M9aNm8xHlP8KFr+pH
cjcXxkp/ic11OT50T8ZWXRINsKUpuKh5v+Jb8+SdpK9ZmrZNsaxwVOwRNCZHDQU2raVlvS/3+oJp
msNx9JDupa34onO75T5EPcxhK7907nwRome8L3zRkVI/sie8FhzTaNjQ/bE75mR2U760L95h5rI4
S2YfG/GywUrei/ynLiUX6wkJtuy6rylQ5ck2P9INaVCLbPHMQbaARL42+BRKR8Mdz5ad7cSzukHI
zmX4h2wWUMfHt5Qc+VDwtJG+761C2moyajCaxoNGcwFItWE5SR6fQzzbyXZOFxsFf4eWD16A8KZd
8moTJ0uo5XG7euZZNSQ+knmW7b6rtzPscvLsr+jo1VaIDhZTAfzJZd0C/4hsl/0hmul7dOeJT1+8
jKjvDZSB/qpdq9feWOTP2rl9JpoWGhYTymWyjT/ak/dclJjnF+LCXq8vO8fZOZ1Doq6LyBWrHixj
+1tk+47jEJtNlFxEcuuzFwHgoQFzruTdiO+g2Kjis59i3l9WwwOTFq150+LjkO1NXyD8ivwBHVw7
c37+ix3mpI6wiQ7mkf4oEj7t1dqglMXMGn/XjU6uulS+0NZzzGyPiqvctaeW1S1kpZv1uI/4cVxc
Mge8ilsRx8IONwX6UTe4jIuvB47K5eN26zKCtBFGQ8qVlwoOI8V9BLGE5jZYbLe2fXdfWdGQlM8h
sMa5Xwhn3LSQ+c/9ziBJltZD1214Mu0zmUYtwyAOhRsy30FBNU6Tq95BNFwTW2QZrA22d53Hwp2b
qidjI9zUY099sZRO3UfFe/TkA/LfOBW2xdYu1ywsS06xiL6VGzuZ+D3fCUvdnc7SRjyKb1AQhDXf
YqRaj8qicAyeJV3uC5SVLxheIEye4LE01gKUg36I9gBXlsKOv4q/9DflZB6sh54P5GEGHhT7au9k
m+xGfMGRkNpvoCEGusNEdYB3ABweH3tXXwFFceEfO9baWjNMwrOGZON1ODWQ7tctOACFwm2+Le+i
btOjtKw2AH85sIxv+jF/TlbZSsArIO9iYpLTJeRqFovwQXjNPtv3/lk406YvDuOOHEBU8YBnruW7
9Y0X9WJsWsSSQJUJ5y1W4zpeEsN5IjT+UUUlTEtv2azUHcerg+SteYz4gXvgrUzW5jJzzV11mdW0
CwU5CEfEAGCEcIIHezjUJ303P5RqRYj2Nl3OvoVkHWFC8xd2RdMQc8ZRedI5PtTl5L5W95nBj0cb
FBmy+Wo+1BC5ON5VY3gDxKJw62YRPfJ4N0DCnMJGne6aS9Hxbexm8mJ+5gE60GyVHHgyBwKKKKne
qkek2Kv2WeBU8eqfwhMRQw/5g/qevEFMTpfczkFdgxBwq62Id016ygGfzas3JjJlOy7/WJDmf2tb
aPvzcq2s5BNWTZpT7Qdzi5G6clxol+RJthZ6gmuneMLVAUZ3QzjDIt6T1CC8NV/dV0Ta3Ra+K5aM
ejN7LngxBrQKmSvyWiHt0JlkOHmzyb1V3Gx0zBu0Hrkl8vvqFz6079o3+Yrgu7d2ObDdbBtHCMdL
t9+ab+ZBOVEKPnt3BLPiVSKhG/iOrV9BBqH2baFjL9SjfC13+vyaGq8qDJzaXpfvwm68phxN+yqz
lRvEXGnDYrP6Z88UVNVSJXo1TBbE/9JS0lRUsL+N+YGw/nL9HztY4vJQBWhwmXWwVsAg/1c/i/6P
rhHdfFlEGMeM4JcxvyaDkBWZHswXzJOIHztYwo9EDQkAPneu/Dc97rL2f8z5URHqJhtsFAUE5/26
gW19hG41OceIVD2kp/XZIEmIsdopqhRbAWolErJWC7uWMkaOXrp2sFNUsWpAWgwEZLCBnL704Tns
yxVq4YNHtleRBC54bNewJjeqDcfDDK5n0O7CdWHRmR1b4TVSme9Z8E1bzTznfXOQq3BXVMZKayfE
RDgzqKzpxIg0z1O9RF5rmccwxItbg3gkHiOhsqy111mUY0XtOdO+OsFzghJ8X5+D2K/hI5EsAXF1
9Ij7S7chYaI9paiHXY5Q4pJdmRDKGPM6R8xrN/VwepvCle7RUSEzoO72foIyN0RXYxH8oQ84gLtt
XUzPlfTcYIBUkt6NA3+j+e9MFWDFslGHvR9IBLayS0EDV5EA1UydW8MAMwtqvgpZlxGtAubfZhSe
vZB+LucVRdln+HIawpNFRi4lM5EuRcgGPhBk6aJsH8vShM+B8VoRiTS6jLm8FUPt1JUioT5MWXLe
NYWpC6Nv25BfMxHrlFfdTB0LPA4MJjWiCnWxwr2GBylkklMYr3Jmvph9Z0d1ekIJeu70N4MOs66k
2ywVyeO7CZKylVIip+hH5/K+oTsddNUyC6TlJL81Un4IZ1sdvWwhqDdM1xyBnLopNb4ChANl9xzT
AbfohA9NcjPojCeGSoxG9eWF2YpXaE143Kamkx7SUfcq4GB+uIwxx/VEX5OMulQHOGSU6LpFpof0
UBGU3YceeqhjPqFX5RQd7KPJ4hRasboSsm347O0t+hG19pKb/U4uOQfVSvTmg0HxCnnTiilzAjSo
KnWCoOHXqeUHUykPFXiFPEI2WGsL5Nk70ywOJO09jvi2UtRkujeRrY1cQ5LdJNOpSMkGGtXiXYXa
4imwHJILmaY2ukEYNauqhxK1Soj8G5RbP9uhFc8Z0DZKBAM2BAT6cbcPpsqJCQ7UytiRCRL02OzU
4HcCAgaDKToM5kczMLkHAJUHGeF5LzqhhAHhhEqtPylzWmHiibz4zAiIMVTjS0hVrpJEzGafczRx
h2JbLUp03th4oY5+T0QkGvGfvdYzwzVEVdVNBUrIf+xWMr9lwPz7Wv/b9X+s9dK/OHuYYL8NyMTz
JODPa70InZ9WpizDBJ/X8x/NSvNfCBRQganm/+JPfi71+owf+S4BZ9St/Z1epfw9qu5Xq4Rizthj
VTIYfDKx/nWln8ZBjxhTEO3ZFswLKihAUhYLSJ/HdE0IOC64SDbvYWlt4Nu3uG0nA+ln1+v119RZ
2H/RrDZ7L79NjYHcQ0EjXd9yQNyjlouoOdTHOkP8oGPvIruujbK1qFn7PNV2parfxJrV2Ay+KUqC
jipAgNpTVGJKlqRplirRuwq0Q0jOVmF8WfGtkkx3jNnKYp9jxpvieAoAl8y9wkF3hNxaxUW2mnAb
Nk3zSFyBHRXJOSPWJdAnIt6A/ocdqi3hqYMG4g/VI0nCjliFAH1UZKgG2lhk0oki7suZO4ZJqwiL
c08AFxqkJ6KmoWWkefPYTL28U7piqQtArRgyTh0pUOm80IeOLqEpwUQveQR1j3PUDIlVJmpcSW6c
WSbFWr4x1Ecp7p2haZcJ2MdSV1DsoIoFGSBF9C0m6yjjck2ymOCBlgBOPtJN26wSakVOV67A2FIS
QLKJcfHQ1fQdkmKng3YMALREtXjxGzQjdKlh7xrbrhoNuy+qg5nKy97sHiU87H3NPrZO+StAWEHg
0SXB8zXF4SbuovyaluEj+nM63O7gkZmWlYPOs8c4j1gMSeg8/snZPVXzQKhlMhTMIyLQvpHtzWMj
ofbP7TxI8uaRUspsqWfGZM3DppqpU6HTvprECVF14x0iVOA6EyqG1fTBmFmlCWZMkV5iBeNDV1jf
lTZjuJTMUrFsGlf8tBdoihcs0Q3ewMLILhbOaSk+c5jZafdSyIjL6jcFA7Oc0HICYOUVZJNrxYYG
kJ2mgFO8duvFzJzJoUNQcxDINw/13vFyiJxK44SRtGmanszgeDkmD6GKqD9Elj48FCJM30Gv3BGf
HuiTTlQ+xUl1UoIO/f6UqfFqCGfBGNzqtl3mFbURXlhNeC0ak/Yn/Y1cJyubfn+Pz1ZFnqaZL1NW
3FTG84lY7VqrcDGR2P688ddCO4KxkyYPURc/aEDQZKXbepb8FZfv/ZDuBZRQPVSqVlWeKwXreZ2v
QjU46NLBQ9lt5MY7MkNJArOBgFL1L2Xz6Vn7cZDtjuQmEMohfqOiVla5wWfJ72jjDWaz6nU+NKJy
MnraoRj8hm50RjJb+xEkmIxjfIRRmCabLnsPjbUgYjK2hIeWjPh/9unEgkgraqyrjKNY2f/jNPqv
YCyFovuX6//pdAINi0kvol6mXCKzpx/DLwbVXIJtR1L4A1n6VY4kqpaIYQ8zIJf9Mo1mUDbjuxiP
IWr+e0D6P8bNv59QLFmdp3OWonOq+vWEMtZKYWoBkPOypMcIbtkW6+5F0q38UCYk8aGlkGKCk7Ts
kDfByvIBliD/K2gZdGa7MnOVGGoytwQKZDpruZ4RXwYHQ2sdqxq2pRVu0BYt8mQ4N7Dl29FfJlrY
wNoTkA8ptBkn5Cc5UZTCvgmre0PGX6B4tIWuft+7vvmMevYsNANGPqKdIfo2XQuA4AXdkdNTEjFp
x7ibbZIGPwqVHFQ41VqmTeORUYg9oePI1jnCfQmEjjyvGDTpUIaqmewGgXH09WQ7tbpTAr4WQQ1m
nnzEZMZMPc0+LBK2QGXbrQlqoDdwBu4SHLMFXvsxyGHCgAflPsypXBh96aaWjmC1c1QJlAzgW8s3
VhE66T4bH8ZecrLJIvEuwS8yOJmsnRtEMyk66QyjQim3D7EwXnhOhIEBOvRvHgZ+D1WhSaMhAFLZ
ZbXd6ck6NZNtxodfzO+1qC+SEVVUYB0VfCOICk4m+uc6xwOcVltfCFyVgUTKoMIbPUTCundGAUlE
hgW5oBMfsGxtwpBYHCzUFf5xIn2qBHuTMLie8JEp7iRvUt/bapgjsonWnTkqdq9NZKu2+T3paIz1
E/7iqlZ2zRTbVNwXEamN2BhXRc33YlbZ0pDdwr6BlOyV6IlTGq3JUO7kuHgVWon+dQpGf0zMalOp
RNXF0WpEhIo2IVv8j1SYfd0PJkeo1p/akLsR2ymBLjTdSJDnHFXGn16tLTWwh3n+bY59lkLUQ7BF
6lQ8GCGJpNmorzqVyDkIjxX4SSkqF40MMZOXxqiuuZqeM7xU//AVkDwrA1+vREPivxbUtEB+L6it
X6//pxVwLtOppxUV9+Cf179ZwqPpP2jg3OTPeprl0lRomxAQ8sfS+LOepm1CgjWXY0Dk9v6GGEea
V7ffVj9WX3NGkqPLhE7+6+oXD6QyIZDONiAvyLGAJHQrbWx+i0T+o5P2/xVlSrNk9ff7QrGAxFRm
zaeI5yX+s8pgSGq1TDyyPuPioxuHpT4jNCL/jJt5F6qXhJ1sSOhrIGb3SvA2I7labazbWVY9zfVC
Y1m7EDUxkh3YrNGys2pxZWRAa3LPDF2pCpjdkyKAHDpPsg/Wdbz+JBla/b7zkqcEDLofT24l6PwJ
ebhwd4KSFrL+LBvejhG104rZhqCa+rNpQRP60BK7LUb1e1Fh/msmgrWQRUbsgxV678gfG8Q2wUiy
hZq8dCUUsaC2a2XAY4AtW6oYAMzMdUDTGuxy5glpfy8C+hZSuOmsQ69C2DHJq+9uVQHFgnVfEUGZ
dKAzuKPBnPCtvcmzd3D6kj2o6uFDBIbZf9dCBkjtSWwL9jcBOx1v3vL4I8BQIazStThviPL5LDBw
OiBSibjKgPDvVmPmySAoEF0KYgeBqiuW5i0cmNyYgxsMtFtgIHYm++5+2bTU6zjf8pK9AJyHGB4k
HbO1FmA09Wu7belnE22ZFtk+rdW9ql/+ycuHhbBON8jRY/XgY/mfCyg0yb8vH3+5/s/lQ0UmR+mk
yubssf5T71X6F9EvYAjmBKF/11Y/FhDUQ5RPOLLph36Xbf/svc7CIqAG/5YO/c0VBNX2Xz7W80MH
qarNRdl38umfP9ZyZzZtGAzRBp4H7ABA/UA7xoBBkngR5ikVwx4ps2kXvTKbevhD1EPIrPydFsnW
xchPcv8YNG6Iuaovn0aQTCNOp3iNDElmHirNae6xuuoHclSdOSu2kJwc4QEWA5J+4XeXpMotaGYB
6IgukrwLH/pno7cHGD+oBe+YfaRPHZH3A5rqEYoQCgDiS3w3hzl0FomvgdiBI6puv/TmKUIrJ+wG
C4R98ZCrpPEd+xqnxAyvmWCMa/E6mKklYIYK4ymEB23MhtnP7FW1+5V4SGK3qNcZ42OkeUyVX0ZX
BSEJJX/tX1L6p8mFU/SwY58cnAgTCWbkNTNZF5OPy64KTywBxoi9nWEdLctV+6isI8fbiIicV8Cz
lvPm/tt7ANqHMJZ9ehVeshtRtAsYgTPS3tZnCg3ARGxlCBMgQqI3t5m96MyTDyK3ljmx6+8AhU4L
Za+6MMbfb1BCbdSNk7Mc3WLTuwN2J5oYmJaXemGnT+acXNCQe4iR2B2MNdtA2YTVkj4VzI9Qa8XH
/D7JZCYsOzyxa4ypIA5FSie3fSUU5QpT7jxrtT/DA75vuH9itbYAUJr7lo0gQiFlYXENSmZUjU8f
n8ESGuoCEYvbg9a+I3hXeNgzzBSG/wbWECEDbvZQ28ayXMhEjAH153km9FNtad2upH3wyhMMviU3
4dR+gbln++8hZgdL9f0wBS+VY1ivMabTZVkwdWX0yr534X/x7am3QTwvSV4EQCpcM1C0SCvVlQ5E
z3BFMJT5MtRtlOcVbXGSesnhzZ4jXuird/Y207pcobHywMU84LJ1ocFtwKnCwGLKi9yCL7c/Exqg
XEDysHEg15IM7mFxe/e2xgtGOOFUwaTVL3P6Agj+hGTaRf+kbrNN6+oXan9G1eQ8MJw4Z+fiNVwP
TnhFhtfsBwGtHiNzOBoFyeQrr97yff4hn1f4BYlLfDGt4LuPmZgeGGIN2FE8L2amSFTvIzqsmdb/
x/ce077g/vFFdgb/hELCVHh8Kod/XxJnjnnnGzfAd/DsP/7F7c5fKluTRbr23+pX9YW79t/8N37D
n/OVTlvwtjyI+dEYLg+Ihy/327g96DcT/4KCCgKwrMOX+P358J3eGQoVnpWs4zBy+DllLtDc+PmP
i3ja/IZL1fagdrdSO/Pz/De+g86fhOpxwb+4J5VEBn5Zfuehx8WB2/zjirJ6Loct984/+eIGMUT6
9KSsFV5BDCT8k0eStlvTT0lwcLiALy7g0fDFLXI1Hvp8JzQOtTNPkB6LGKxTa35ZPG2+A94Gg9my
ZK5zYJCpWdA04oBWeQNL/VMvScVQoVrwTcS792Eg7+3XFQBez2kZ4LCMYFwUofcviC6MSRMqeVFt
oEWAAUyM+rzdnl3BprNmbBPawFpeRwiQhcU/+YStILpHeGsymIRd8l8MWN+D6n6r93+//s8TtkEv
g5paV2ZH9K8Fv0rPQqR8n1vYs4T4x/na/NfMJ1LnfggzUdmigPhZ8Ksq7XjO5vCBaPkrf6vit/6P
MnzudcAClyRiP81ZDPxxv4aZD/FE+h8CQEqxKjxUR7QgHKHuqGIZXw6bLlz2k8IJVR8uUTw35L71
+sgUEIlVznoHGNEKDGyvpI9E+lmYkI2TV1vSKvetjtAuLDHCUW0rZkXpKvReDK98DXoC3LvcWsTG
8N7n70Uh2UbnrXJdd/Dd8ifPyQgIrhTf4+hTlB3SNRq0xmSvnYYGhSfw++bRM4WdpadXnxzpptGX
IY8lL3ZDYrIYPfeWfxzlbm2gnp2tXVULQqO6mBnZNP17oQvLue2pSJ0bA2AsjGI5IkrVB/r/ImIf
Q0Sn0W687ioQDYdjbEGP0w2Abrac/CIF8UbCqUpba03q4I5eWZ22acThIEXwb+c2c2ibyPEblJNh
BBvM2IwU8UaNC1lCMEttnFEjl9TKpAEge65snRq6pJYW1EMTPwjIE1XNWshU2y1VtweQdRJptiin
kJp80oG7UqNL1Op6FbgWTNCweKlpAym0g/C/A2oajv3cJjKecQbRUnnwaSHVbClqWkqpvDdoMMXY
oUt9Nna21lFraPPLLR68KoYL3Z3NmGYqzapBh+RM8yqjidWTUlFxbgrmeQRNrrrl7qZmNq0ynssB
PtWOz2AV5+chaOWVTLNsbOFhWlOOjrh+SYWosku/epIa0OFTTwqG1q/lyVsP9YSqMWeFqlXUTEJP
bWWZH2WaX6NyGunpYG1Ten6j0czJxJUmDzufSqEN8m+Zom0UIFJZnxFpF5PktDGAVQqx8THmZM4M
lHlt1y4Hk2KvHbf/7GUOhQU6BeyQ87Lzn/clIF1+35ewU/j1+n9a5lRWMzoRf/iFflnnaKVarH2i
JOHwmXseP9c5bJlgzlgDcX9+z/v9uc7hSeJXCo90tsb+LaYa6aV/2ZfMEpN5KgmGSrKk39a50cDz
QpZois+oPoqDEu+YR9tt8aE2ozP4nH87uGHT2zSPpHpsCaD5ZIWN9yRgMs93kToehWjaJOh8Yx+P
WxAvtTL58APqjUC/FtpH2ZX7ZorWtWg91910TwHDEy/sMMZfSaW+bSGkGsz6xNGy0wBCfZHBZEF3
WprI+FF0StraTwjGhYWmg1OLBlf0k5d+7LMVzcwnWfGPfcb+aFSE17wtKgeY2742slXXFuDOpTlz
V4r6xaSBz1Ej5UNqpLtSm6j/LEoN+h7rJhJJQTDpcLYmwu56FajNV+mDqLZQlGrjLvX6szwBk+4x
Iw3EFJnGp5ccpgnQaGzdBaKnImlZpvtIvQImoG1jOHUZn5ryMwsStxUY0kzSJjGts4yjqkEtMk/b
UkLCaIrbnOyWlrFtamOta4MzAu+ekEp0meYK/oxDGFmFC9QNLK5Tpn0mFSAgy3Bak8Ct5L0jKjWa
FJASrhfDkMrkFcCv1zZJ9hWl6Ghwb6KCRsA1vLBcyx0SNyBg8h56JHnS3WAHmhG6GfKMhVKH6xox
EK8okA+zu5eSuraa9KlGVAdAzlEZpnlNdI0IZW0F+dM3mkNsItgbv5U5arahr8l/UtqzVWYIc6Ps
U2M25Ys5xnddgHmPH0VWyEAqkcV0Gi8CVNYhm85qGrB98fizMFnqovYO22qlym1KI5lT4xA/ivFu
hKtsVCOU4RZFjlXbRabuVB8hec2OapAPYycxlW7jF6XEztqJEyiSvZlEFzB5+6lRsc69Wr22tZjB
lZbxWgbiIVdPpM8ey1oS/9HVHuWTil5AnZUI8n+RxjGRYjH5tdr7y/V/LoM0UC3SmOcl6w9RxM/5
FswZGrw47X9ZA61/yarEpInp1g813Y81EK4kajoQPQoL1t8dbpn63L79tb07P266Ugo2+NmC9mut
V6eNEVJR5hsLJf1LqL2ICHwjAgsAPHXSzNfnsJDeayIkaCpAWKGpkNUEWtmjq2+tmeeKHSs27RHW
1BtpkNOGVauRn0qT23kWzHjR+e0iKE5yQVQxQa1vXUPC30pM1nPQsM4u0RbZGmJ0DregbLANKy4T
XH0A1X6s3wB3DOU2Ktaw+tt+k8YrCHc0fStM6pKrK9iwlrEbYlVHqrz2ts3G6FYC7uyFEbwTtEWL
kvlOtkKYLEEHv7VHorimHX89PqIeqzFUg/Kf9vV9XuXN2aYmvYzg1L1TL9KywJh8oZnkJa7+KB7z
nYFyNcKPSjvI1vxtu8O9vRQvvAjYz6gmInJy5pgXxijDGWk2UTKmnVSAu1YhHEvE8yNuENLsxAr4
5sI7BhrATSclAzp2+nftbHiERK09Pr8n/6uo1gTrMFZrWlS0G2IbLXicLQlaTm9DC38L8kX41Xyo
OD9ZSTJ1o6AOjMQPnVyYQn4fVNsEXP1S3uf0qMllVw4hBaJ1eC/7ee8uIyJA/H+rv3qcr6XjvXE2
0uNtwCaVsdVTe7fQIL/yPolPmr/CtKqFC6jHG0p5QipFxImGo/n3EqD+Y/7OyC1fy4cq/R6TY5xI
ChTlG/fqrWCKYndLHPFA2Be8wI/mRAN9hF/CyfabtC/O3mp0JcIyzYt6ES/FS5Qv6PgT6PPUb7Ol
x90s0tWVfBtHt8M1BxPD19i2luWVGYBA7DE3yk0ay/E+MrR0JEckTmGpIr6cFrE7rYXcQSMz7Wit
7MrKlp8g6RDUtYNg8t68p9GuFxbCNTolDofwKaNjYkFIsU2yKmCrrsJLeihqcHaLSlzgvKLN1K5Q
vBlEKNOmoVDNbav7zGIOHqcqEO+w3Vmw2oefynW4ILKIN9FT+yGt5jjICQj7sBUO3knleeI+I+Ig
XaokdKJg2cjL8EzIibEVtrmjrmGNY9aH9B3t4OOf/JuFwJvg5crxlvI3oAym6bafwYOoHknl8+Ud
fv/4kRiW9NN/M8/6uYxc+kq08lcNnjZ/cWOsvICquDhxiLxz+ChOYM/ONwhQdrjNV4K5TFekh5F0
95i9E7GwER+kZD/RYLhHrwo5gguLNyB/Y/Trmm+Swv/SJ+MjaVwOfaN/iRXNHlHJNs0FWSZUl25b
9fFzXpevBtlzJxoj0oId7bdYa2fSXITdjyFHho2peIhEKDMrDJpRc46ke95dEDXlrwai8gKOPJ7o
q3RltN2+5PvsHl3bTdflT52eLnVvyQso3pTHiQB0u33oHxJj2d7oe5wS5sbgMNYVnkcX1ePRcrBc
Nwd8UrNXa6Iccdtb/035JJcA3LhkV0/ZseZzffKW6jfYFTzKBO+ZuVRcnG/bdOPbxlO3klG+I40v
MDVFl9lJkH8bXLwgwPF5mVb+WVnx6tkVcQGI7G/oKD+qrbCSvmBPCly7W83Wksol7tFJPyTXWvW0
hbdWibmoesPmgAeC0T4hAM/E6ZEISxpGcCdaCeUTrilsIgQ+X6qD/BwtgPdH68rGN7HmQW1fG/Jb
QcLHSO5NJPe4qsaH9hRAgdeP9Xv8ABTCJRYSywIZ1wcIltKnIK0F2nzNgSfykHNvUHtd+FWw6+sT
VC8R6w6GrQMc7cUdV1C5P9JRXyLVyQ7xaZiZ19XbrNeklX2FJWF2K3x2xh0FKG6yMrUz44Lt1rxF
7966fhEO4c01eqeuLqRlRoPTC4cJrj7hPTHGLn02X6m16yEjaJWnynyTWYN6JuHydkhrOEfUzxrd
S8wg2ae/jA7lLh32wbC1bj4uDAm7YnOMp10LhmVwPP9o4cgisdP6yLRbKe5Mj/WkhCaYP7fNq1i8
zaFQSoG//2FmHNMn1y568ETugE2MzoQB3xn7B0nbVV944TrvmF2tbae+SjAtFKeryEVbIifiBIY9
+o4fZT5V4K874vt5JPTy3X/AlLILLo1uj88YhPr3/nl8r+kyoGou39SrsmleobxzVNjbh3CpR7YY
uMbglN/AzGQRZKaS2Arlofd8ly7ByoiSXSrsok8L+sgRrH3Q7yyFXi+5Ax0NhY7uJINTs5tAyW8k
AwaUkS7H6ip2Lftj0R6Uj7LaxQPRyAxPPSt3jVlwxeQiAAMq7NLxmimgrCJQAuYioTfMIEVVD1lH
1suJLK+WAUzYfvmOzDoWMxDMPAw4xXZSMO06frOLLHQOi+IyJbtxlBdjkTgMYRem5mbI5MwN2c7e
6KgqIMhlXD5gC0O7/M/ellMVogmA0zxzlf7ztvw7jePXehRpwK/X/1mPavLc35NVjY3Ed8bTz3rU
YHyH5or25Pdi9c/bcqpNHbQHTA524SoP6EdJav5r1hcj7TXE713LvxVaTr39l5J0fugKdbE085/m
hsOf249DqmdKGhdsyw22ZIY2zwux1A0xBti4JxuiEV8G9SCPFyN8K6bh0xu3Qunbpui71UguScKg
nY1WJJj3vLXoEJYOe2knpj6trm2BKFg5wTrf1Tlex1jCxhQSPpaFlDZEeSTlUpSDIyzIi9jBAyy7
6uQV9aEnYMFDDdSNnJfT2vrI0QJ1Xeo0PoYLEvIs763XCbxufdGV+9Q18D+11CNVRwSFPNBYV30U
k8ZrPlzULIpQgjWQAllI4/zORnKNf2DKqoOlashiZSpbjOF62K6MlCpab5SlYeXrpu9WA0Db3lg1
U3WQ5gIX31f4loAEETPDLvBoaAzEJqN5kLiFJu0uQtNs0PQvDU/lchq4Wk4tFdVPWmcWgHhuUSqs
Zcs1yNowI2GT4z6cOiaRPSdxFSAyiNm9JJE2iDdfmoQXXjmSUJCASYlxzyqSENuMXPnq1FGtiEQn
YmPEsIXyd1DviVJ1GMgMO+mpMatg2UqsOgROVCbtiZKw3RBjq9hkbt0RStppO+TGbhkL8ANbt2qP
6TzjFUg6L0XB1sFH6kFig7F2o9En3So++R3wagsjYTAZLPywJUvl2rbGoTWYpwpsLNIq3UoyA8c2
Oftauu9FkkFMneDz8FGjchTz9ksMirdOAkHHk7N87RQLwz3FXSamVHcGPng6A7nkkUyCK75r8JYJ
a6smmaTeU+qlnrkLU2/Z9cjEZBwLmc5Zb91jGM6m91jQVppCo7xj4NtDcIib5Au5i9v3yjEmrLlA
IutN54AeDEeyQIt89OBpBoBuW7KrG3lrJP3K+n/cnddy41i2bb8IEfDmlXD0pBxlXhCy8N7j6+9A
9TlRmZ0n+ka9dnRWlyolihIJ7L32WnOOGV46CRFORSJxyLlqiPq7HDADmhDyb83XkJsl4dAWxt8q
57BaBYAT7HQRxfLQbTmD+krFGt7hlRADx8TkbAyCY2rxNgyT7WAKx5EUWYXBM0JHO5qlzcDj0352
LK36miqCV0RXKNi3gBCanNQwpThKIj0MVnFZZtLy6JGJRfwNxpvfJ22Jqn8VpuTQLw2DXnIHzPrY
G3R09JnYbumNW86OamT1IeP6tC15u1tPZ7OOw+5WE4jWQvcs0dfrs+VK5RvHT6BhlBEPgcjZBRai
V7FjJch+wjI6aoZwaCwqQU6Is6k+0RzaZXH2rhdM0enmze2dbKS7qr0Z9OObKEEyXW/E5KQRDDeF
pMrRvVdpNJna1qSnjzSS/tjshfT66bmh9CsIFEGKnd5LTARyzgK5gTUfAeTExKBkcmBaTDyZJGRa
TQmDAj36MJgzDMiTmTqY2JIUnfu6JlKFqUSp3SRV30KFi5hYtEwuQp3oUSYZQREcmu6pYr4xdg8j
046WqYdVeSlktOQb4tDHxGujMx+xyBpkWqIAZy+ZngzlR2JMHz0zlXAdrghDCcv2ZWTmMiKPqKUz
XGd2cICmTGZKJjQBk5qUiY3C5MakvJn4WUwmOq02kQ42QVD/jJn3hMx9whFFRR978ihOu7Gsyz2i
SZAdXALG9JWF7S2VMJkriNsBlgKdnLs1NlrwKhaxqUSxAaWjrz2F85IkFaQhAonRAuO5mhq0l1l0
S0T52M7R89QFROmRta7riEHifoFkH3xrNQDv2XhqCDIPyILJ2plT4t1/c6VA2wZEJMIfVEX62uH5
T8psekr/3rn64/F/VwqMGk3Ijv/qNMm/NfDJZmAyuhYQv7WuKAYkA90hEDt9baTxbH/XCXyGPhM9
LyajDBb/yZhyrQJ+b1ytUwfaaphrdIhkaxXxy5CyGi21VYKJc1Cv+tMQXBo9dPnKjd4yyS/y+19e
puu/vvGvwQ7Sn42y359vHSb88nziLEeLLDIsaD5RlqijUwYZB5VrvpxB+OZwikZjCykhJp5pPo67
//z0yip1/+P3ZVLCIFpW1uro36oiKeqsrsuMbLeoP3lZsQQs9zNC7YBlR2MCNpOL1a4GHyQ6qQVl
WLfctvvqsuUyo+VmoGLLxbM6NCedXrpigv+JTqmIYxs5M6J4v2R5VJqXSov3lvaBgQc7nokiYdj3
uXFKhsCWmAbPMQNcIAu1gM5niMXHdag7quAM1MdlSlw0x8446k5KlNcKYO4G8b5rZT8c6DE0yUsx
kpIuT+NJlaPZyeryyqq4LxEemEDpqHKi3WhU5656K8MBfP5Caz338zF+kYjTHKNhh4cAt24g3XVd
T8pVugsXDWF9sEuS3K7LxdXa79Dq71aHEu3YcxwMD1ZxSuT6rNHC1Nq3UMi9QOm8EKpuRPNeW166
LN/ibWLUSzSf9BYptxpa5WQS9UwmelbR14OCCZfY7hlPFN34mAtn2bo30vlONaFbqERFEVcnk6yY
VhA3aL8JhkQMDUd5Gk9TsFVN4UGrx4slopoif0EzFr+g7OIJIEqRbmfKr10O16nXdgBwUVaOttU2
lynut7Usu+x/iZR4CW4vc6K3kM/CaxQqj9O0NYCIJnFNKmV406BzBsm866fGHQ3THWkisHYCd6NV
2JQd/I9ibzCzKZYnU1tco/7SQ/GQUAPN2kOU6ZAckY6PKvmXL4wOUOiTMAgngsF6rS5OMBW+WtCU
0+T6pSChMRNKv+3bdUyyGcYvncDSUmaoG6v0J+n3gf+k/Yv2DNrB3OL8EqvJZhpFpIRJR8xAImb2
1Buyr+noYwICGVjzTWIcFKydWarf2lhDPRc9SCSqUfk9qz3LfgeNPV7m05LH9wOxPvaY97Atq88y
/1Di9sDgRo/hc1rvixZfM10gvNXYBhWvbN9h05ugYfUv6hrPGj5GOQFwZLEGnfqT6F/q2oLWfixA
ykM8Bfaqga8NeWTMDGg6K/CetvXBJJWw5cedJcUVpI+wmbAlZZeSkXjSByQwrLgg5EX0la3IPCRl
eU7jbCeN9Mtk8VBkwbdQPIVkaZT991gBGkJ4k6CZjaV0p2TUiXODTFgnTxKEjMB9EwunLIthCsl2
0X0qSeSLcXqVK8HRIZdpKM0EXs6SdiaBu1aaH4QAfZJWnYBoe3FMH1obAFsb95W45FQ9oHjqwDcH
mVerdBNzghlOHKnGjaQwB5yQA5u8QFrgRVpqF+FyDOQCnHR+bfFyUQCg8VOeCDEpSCqVbGVItxQM
WbwG4iK/orMUfxnNj5g8hUb1Kmb1LhnbbSkrt6rrXaFHDzcgmtS1nUxfsQsRSwfh6b95K19FQQqr
koJaF+3+L5vE/8F8/mua8/uh/4/H/72VY74C6SmvMv41lexXk4GK3p6jPVgI1frNZGXg9CW3gZ0c
/z1WKh71v5s5n+K/2f91IMoMsIx/splLVAB/7G/rz45E2GCfXWVXv++vI8EgWoNhdheiZzd/xnvG
GsZ2IG4lYlyiyJNjTSkzck+WnrRdS4iJiIyeflxnL8F9Y7omzVjlskTGBpou0S2IlvTqLKuPpejS
BVheTDBLUAZCAeaPtGsepwuzHoYD6T5/Ay8AgGH5VHM/uwriuREu8xntvPCSv8egYCJktzutt60H
tjts57Q6x2fGxzzJMLjR7Atv03dnHq2JGdZDm9jCESdsjxmWGjyyY0Ssdn0Y7+DriNMbDUsWBbic
5E2wjTagxFJvFH3hoDKlSlylpDyGZJA5+cF0BafxlW+tPIXWMzICWXpMCVUW9yD/MeSwz1JYW+iC
hneSkh7MswI4TjkMMGuAAwJvJ+8x9aon4RXyEDJJcFWkRfnquJuJcDiwIoSLn1rM1fnaULgiS67p
CJtQo8gbIqUi709BeFN3xP4K8a6SHhHqTB8cEXvmegSYctSZjkntg1Yc2aqSTQiTTtlNRG4Ha9ax
0DC4sycWHd/UjsZ5FuAPOHOAF9YdlWdZs9PMJudl1p8kSDw9OCz0Xvo1pLda2/JLr39wTpXoWyP2
fmkMqFRydVo0cig247RvSg7rKJuRhhPTY0I4XQ6SZK+zj7tE8CsObImT5CcyslRpG0E+AnoxbgzJ
DYjCsNNvQ3wih4PTxOSwGpFqj/M4G+xI+JaZmDxpoaMhCK6dCouXHFwpWboYRnSYgw5ciNIcniRy
Re+KNzP2hPhrGem2B2cZMpCS3WvPAatyuacvMnDCbwi9bYiUvxDmEeX+UNnSG4OQh+m+2BLMvisO
BKifNbLW45OfnppnneTP553gwnYEiPYsoNXutqlvuf6adq25gRdsJX/YJ7cFUejmExdJSkwnKMJX
Q2ZO+iKOW724jJ8mpQ/jvnZjHZBS1Bs047qf7ml7M+klBlwzgVJs9ZCQCRsE5XOtM1Bzs8t4jj57
P902D6nsXUhgF2wO9k5w1SdxnXNF+qnTtoLuE59FqN96OF8i3+y8cnL1yhOMfR/tM+YrA3DIdWTL
2w+VjtYRweOrZXlwcuoBib3JH7STSjfOGH4i8b48KRKRCTfteWJvO0bSpnkYCAT3KbitC1vgdN8K
W/2x20fvTE6sh2ENQ700gJZCOvXNGiO2mb8iJLBQSIBIIjgfezt+HFpPfckbB1M2YpwYZ7TkhKjm
z4mCCOWDaPCCSG/acjlsMChqhCd+SawqNPCMuxje6YY2DvTO8aCRm70Rl7Mg+YJyNxFA5CH9WePW
4V/2G0YINLn4scTG0aeDlbvha8gCQJb3fkDRB4zNku9Uy090KienSZ6tZEv422r91rnesp8EymA8
n9WGnss+BKiCxpws0cbTm62sUhJuYArbsDxOFSm0YXotLnINYnNTPOfTnreUJPtBWP9ojPBN+DC4
MAfqGc+8Slv5NjSOeJu+SERa9IvlqTezAnFCehytftEmhBfoKRI8egQNo2HCHjpbe+s/hSc0NAn4
jxPzmZ20r276ZyRuxQwZ5WGAJPVX4vOGu8Zfr83GJR7YmezyGJ1pd64QR+HO8Eenc4lRMe1iqwHE
y08WPZzU18qt9Fzf9XfjPUWC+U1h2ob20toUYsaUbpp5m+l74iyF8Ss/pdNjlPH+kjqSXfrekafH
ipbd8pyo7wPdtep+E4xb6RDumR6bX6B8gCmzcA12J/qteSFD7yn7OVJc4btqRke6ky/ygwqgNH+K
qPwvFdf7vjxxO0E0SPzmI9jx92l/acotDVJLtJcx2hsbYXwO3xcvV15HyQ8ItoL7bDihvhE+Rfwn
D4hDj2D76LvqoWe+Jy+EV0IldZHJb+Y9wgnG+XDynNkFZbPpdsOuvRddzSuuwuajtb3WvlzeTuXG
2CQ7cc/RaDc4EEYz3COlxd3KIkOTEpfLfVra2jn4glIwCtuK+LtvE37rU/VcPK/Uz2e61j+jN91h
knNjX99ZMPY+gIqC1A32VuPJ4B7LQ7FcjPmt7X0MoeihOBbhuF+22bsWod6yF/EUsDaBsEnn5GRo
bDbH7CY1npS7ONe8QOIWoSEfx5veI1KFfxviK5H0rbUpfrh2lDvuIvCEGn3GSvKl8lrWJ6x6SyG+
QNbf68r9ItpFzMrsyaYb48sQ6WbzLqXLlf5lSQQA4rn2JeiA0yJs2CGbS6WbiGogWVjt7dXyH7rt
az5ugtjpLCcHVcHo/2m6z6u7hHs4f2XDKSJ78Y2nams+MuV+XcLXgKtZaKHo23NwaomTrq5ddS2s
A2J+Drrmrp4fkuUycGUmeIIHYJ7mQ0ekpIIYpv2gwwfWhpH1EjJ3Lr+En/oxfgUeulS4v+mVUdiz
6b6OxxaN7646p6/kPz4CD17GnaJfSyt2EiW9Zw8Kt4Ic7aokOCiNstfl7m6Wt0qYHayS/HNuAerw
xBzuctLHw8p0yjXUO+WeTdVjY9LHxz6g5PpxkJJng7DLYrUdsUuOHYNBdWPG+qFhZdLE70W8Ef1q
Szosy+hO4WxeYLIQKkbIGnnIq1DELi3gcSyv2qHdB/Jdnm7BBook3TGrQzOc+/hlZus69Dt8htMr
yTgTCsPRrUiRLpEE7PTlKGAP5AyYH4PKmcl6+gBhV9iduokNvzo1qmMwkneFaY9jS2aboaFB82Gv
ltuU60nzm/qIPjgVDjISjfdsAu7sIMsOH3FRitLCiIFJMklbHsLfSSRkj6WdBmG5n+gcVMRiEkv1
yeJu4WGx9r3wOqjY9QOnrbZRcZv3ykPT+TRzuHEjphqN3aCo8WScofkmqS/WtszvNBENkHGnWfcY
t2fFUWrQXRcVLVI/EKXIQs7NFO+b+zb2SmDUH33idfE2B9D4VNwNil+QpXVbh6DsHoNtqcy2NsOb
RUXnmyjU5W7733wGYvpnMIYEE6QCReec8J/amcTK/ns784/H/30G0jld/Y92+N+FeBgoSVZWsHH8
T5Dz33pkBbM3mTechGhaGjQG//cMRK+TE5NoMab912f+gdEaO+QfJ6D1J8f+jMHcUuS/OpC/dBgj
oSBnQwqZe3KTTU7SbmW0FghrsAKErYe8DMNXtH44aEAnj9rOYsoEYohmSegyWqApUwmX7hifzdN0
KbcZd9PoKzBayYJbCKTpAfEAio5Pmsv6iMWZ8DDXhAaDiCHgdkt8fToS6a4NllvJ01lXPP2nhsm+
IzWTRGV8Q76oQm0E58lEFgZbb3poFnJiT4sdFa9uFpuSu3px4C8Z46Y7FrvytniqvwJgEcW5wrZ0
R8LN14D1nhbQs+AF7/IpeJL5EtUHScZNGJDDAkc0umfPDVEJhwMCHGM66FTvUskoMMGw7SSYNiPq
yKGGhbAVE3eQXOpL/ibylMpN1pixffwNNI/zAQ9jXtg906cLaTa9Rg9UQLU/mV7z3D2bOwZyJ56N
qat2brbRAw+dKndMiIo8rI/tHFE6pNmHlpBYS7CONwDuRPQ87BLtjRV12tR71NqVy8fNc+rP62DT
KZDxtNIh0058v/SEa2Mq9+o1j69zYctXwgQ1l3MSJUlT+Qsxl0izEocC3nwMjsoZl1jFyLHW1r7k
toRGH3hGlO/SRnCsPtz143OKYnoZZGhsBKfOB9n0Va31TPiyAYO9OAW61x3Zvcr4vl1T6Kv4IfeW
Dp+nJ5Wb9p2NAMNIWRJB6kS7yVuCk+lRf46Osq/epR/ZE2iYMSnamC/Trd39JZQKXhSqdIZkfIdd
cV6ACgJYrnfRPaTl0UnOiHn0T5rh2XvxBLj0ySq94skasaM+Zv7L/NPessdqN7vDcbyVMWvs5Ehe
d1T3klfsTND+5O7d4cZ1Jy6b+mclxQ67yCapjys9viGx75lTAxXZGCF2RMcA6v25fPXdkxA+lbNd
lE9xavhTuInRS+Hxx025kKwxUH61xP0K2aHfPLTXVN4UL5S22Yvo9/u1QfrCucDVM4DFKmy9PdZP
us+MMiHTCdVdDTMqfZC7TWe61VPz3Xwj4sG4+FGcvtqteq4c3V31j2BzV0D+aboqX+K9fD+tQX1e
R5mf+0LmpzSKIyfPPIrn6qhKr/qBPIFoohTbos/pqV3Q9WxEG5mnktnV0bxbhZtEMn3q88YULLc0
UQQhCgXMzcGyukQqjdzjWOwr7VoNJFOBVekSpzYFMtQZ9VMZrvRUsB4co8BMl8eJE36Ude8QllWQ
vB2TxE53exR+igkd5L86DBWFBQgKg5YYWheFSct/2IGgcPwhBf/j8f+zAxkW6TpowBGCgxD5zanP
p2CDQAYgD11fLTG/Of8Mi2RW7PoSwx+RVtsvOxB6HVw0/LgMw4Dn/ZMunCL+OeRaf3QRVNO6CTJa
+70Jl7ZJJI0pnjkMZm7aBl+jzgIF9ELrkrNOj0VtOKGrA9wga9Oa+lFV9Z2+IrED+anV9B2hjtdy
fpTXPv90ii3sC0rqltGMmb+F/1xDdM+rfTl8YnB8LA0kzWN1TZvorWZoNM6pC3zrZNafYjvdien8
VMvEOaeIe8fwuS9Mb8T4nlNBzlRNVVl6gtBg+2hhG3GcK0LOX8Je57TS6oE9zcUtDijgWPktSfSL
jJNJ1d1aXIZKHXCiYd3UCQBAGSNL4JUF9cuk2a1YnUTmpXRKaXf0OQxVyfBG1mY11o+EGvtxRQma
ybbMyKBXpWy3/nJxpjtqnlyqvENabKibxuxczgc3rewBLWX1cclSyTW0fMPolDBV08sycoRYSRfi
LqNoK1qRU+m0DXuq3vyYgzAJQRvkPd1HuT+3ywor1IyXqDrPcPDz6RBLWJSbAY18oBGA2ps+szCj
ya9GZT7VGireUD43rfao4S/B1y7R/rSq5y6Pb5PG6dWk8aNbq+6e/qfJgRFSaqNgukwrTxbAvQO+
k5fMjcc1zWs4qbgkTSF67yhGwkL1ZqPeiX1tD6p8quk11sWjjH4EyCrp6gnE1aC9LmX0KMrGV0Lu
54yxPZRRXITday2z2ZlsGgTQaiFLfonkdCwOUw2yxCIXZoKwG4PSm9rDGCm8Cdq2kcESqBh9enAA
emZtxrRd1zRA7XGFsEH1G0JAZ/HLEIc7JZ52UxrbqRI5hqJdipIcmVAB9Th0n/BnbCsb31WguRZo
XEvt7/v5Wo/473HltzjAGssgOjwhApQWOOcfyL6UFUTDM2qSvaqsyIDQ8bxfJE3cqWyoS6W8hotg
J9hztJGjA25NS0Opr8X+Qt44M6vNLGata41AHYRBJ+tXq7YxL0o7wZ/Jv3tiVsSxvdfA2430I/sU
52z9RthVTgvLEzOS6gi8iYzLaEivVj2B7ocRbIQDvdLKsisgsKAhd4KuXvsShr/aa1s9FRcvqcaz
kWfPUaQ7ffMaaeTA58JM0zN5hC/mM3Hc1S1mV5HU0swsvnWZQFZ9XkI7lVRHIxe8zL87S/CWqDm3
Jd5LE+FItlR+XDB6NjMRTofGeY+wGEZMWBF+NE5qQdJ4Q5+fY/1xUsFfAT6MRkLk4Fya4albc2Sq
psD1VUgPRkQaHZ2MCL9qtTZ0hHd4jmQHIVxiH8PoOgQ/U/ZGyCsAHBUk0E9IGVoa0LSOEWEaZrdv
OM5J1kB9gnoutv+7z1HQuEm+VLBaos78j7uY9tde8PssibHP74//5RyFXxKki6nhREI58OssiXws
5CJMmvB9cjr6VUCqrEITDlBsZv86ff1yjiKPVANX9dcA6p8JQ8z/Sz8KRRbhrMY2jiT1900sCwop
DFqZVdnGV9NCDmF60J9m9aRc5+6KeiN6JcfoXG/K++axpouO3I8ltnAZY3yZe3nCpkxz9sA9SuE2
tIcJZ8yzeZ1Ibttw507LvaZsg8/qPX9M7g0ycqw92aA7YR/gvd7Hg12cM+CW4DpwRUQuelGtYPcb
6o1LN6w9doT0iswYtiOYe8nNObS4ypXARsihdFwhivPNrHuThdAv3TzB5/dffSWv7QAN/xxQQFk2
/j9TUeQx/94R+OPxf1/JyKGILORyxPoHi+HXKxnOpWVxsQJt+kus9ItDGcasRAqcjO6ZpsBv9ZgO
M4FkWbLuFToY/6geo4b7oyXwVydkJVwyDobS9PulbA2zEpb9ku56fYj8tAmyA9SBjSW9C9anweii
p8sbleFWaiN3ZuvLiEls6TEmuApk2rlR2MI3Kb1a1uhT5vm+x/Tb9ebFxCGBELLNpnMhNKSGMXSd
hgeR6NiEIWZWJhzaTpVan6SSaoqjUEjO2CBFjpnWW4NBRbKeWjlLt4JxbDo6/CKpt6bBOBME77SI
e4pM8qpjZIaizlRnzrTpMHX6O27xYwiKtYZOLFqFMyhgVmZ6CdFjbtLenRgfhvpHGy/AvuOnnkya
BfaapExwFerNoE5Ou+R8C9CzErizITyknHn7cDhnEmTJnjQlGet/2jzSox+bF3ER/Ynwm6o+ZsXL
GADZX0+40XSYy10JXTkhQjKCRyBHLsLDzZxTNxbRduVSTrl0DYcEAYn6tXZOA33YCYX5qVT3VmD6
fRc/zRMHbkF87BPhWnLkbIXM7rW5dWbkMjX1hrpEW2UI7qIqOdCdvcYVZRiBtmVgOFXfbM2ox/Ks
RQiDI8U3CjiU4KH1efCsBNzzaDqWojQIeJ7rsnpQpPaccUKlfkC1inOq1jZrUHkvrbgmjo75Ysdm
7SQ6IS5i/ay30k3FPtgTFR4pFDGl6qz/jsveloaRsFvG6oJ8pvWFEbAm0moO/EnlDcdxKenyqY9v
SXQeqDRn4WkQGCKx6UrFgOc994a0QdPb0IaKXa1ALF5oWN/YtJfBMea1DKAIKbFc4Y9nXz6US7dT
pmRPAWvnCGyVGjVpaZ1HMjp66T1Rm0MwzOiZEXnXgyeNod+N0bbr36rslmjlh4B4dg4Yx6koRmQE
Qb3sdcjBp3BFCmOfSlQQEmsLfLatEcOSQRu7XJgwiruxZ4JcQvIK68PCgGvo2rtiNDcyAQR1iK0r
gbuM2n1USCuq3qz+WKrJsatPdYsFLwq5ksuM8TeO2PmaJYo3TZ2XrFnqcafcZWZ4l6bvSR070RjD
Xx7dIa+c3giwhqa+WkZcmwP1q/5iEWeVkd5WXPQ82JkKTNXkTL0CJ4CXUU0vCIOauiDreLwhJ+N6
Jninwj04Y0lMCeWNoJbQ7gLm53WTAMdLQzU0eUGl05bGSScqzkL73IjL/+qNgxKGQ7y1ylMk5f/n
odE0aqQ/SqDfH/+/GwdxJ3imTfaFP0qgNe6EVrKJm5rnhBb6WwlEtDlGGUokes1r6PjfJdCqz6Fu
QsvKqvXPDvLY1Vc56O/y2PV3p6qi32CwUf2bXDWLBRHacljuIMBJ4UFkNtR5qXL6UFrH1D1oPMpx
fCk2n7T2mInm0dEEvAvwhYI7suez7K5m6mDfPPbv4N5Iegr80R1J96QlZ8vux+KE29ltCIEamavf
YnLlXmhOhbFt0U3lA8Qzn+KP8lLflpIhZXec4ZApnrnHgHEQ3Xgru2C2bWQGdgpgrn3CQ4tzAZkG
e06HTpPmsovIBwDfR3GJXQsJByOg0q7xcBaXMLvxcf7Wfy+yuzR+rBHJCK4y2pfp6sgt3/qTtJ0E
4DJ2AoBzm77RlHiM39pvDfHOdw9XDIcD4nqNM4vN0Qz5+UhrDIEIFBzNYfDLQXBVGYmb9C19i+8w
Dh/Ywg7TdiW1pU8mmOBNBdutgKyxMe7TE/j07bJtv9tv6YOv35Y+Hlp/zZEcDhDgTuZVfQ2/09Nw
oKvI3+c8QjhjsDgV442pvD5s+YO72Dqnp26r7xr0IMFj9Yx3tzmsEXEVwXEI4A/jtdgWCEbUnXSW
r+ajcmbhPK7/E6/FM6wc7V5+DR7DJ/Uan3T+6bbNgX+25J8ek4/seYQ9gSfY8PCD8LF4Fa8yJt/Q
H6/5S/McfsMZZF7OD3CvvtKz4A+/rXEGB32S7umn1smH9NyfxpN+lx1DCdXmtWMop+uPWnxehK9g
uhetaxVCEGDmW/Wlo7AcJ9gJW+NRkB/KZ5QyubkZvic29e86OiSbh+0X2S74oJ3IJPmPUTFrL9kl
gwJM4KEukHNBLSZ51q+a/dh5kbLSoAr27KWukUpexszV8LnUID/s8IR35q/XsDvwen5TuRP+QN+V
t4OJAN1+DdCa6tDPZ5LNWB/D83QglaT0kweuxJW5yLsOY/CQ7pXDY+bl+8yhjfvQbgos6KRJuPEB
1YS7UgVzt3DWz1aXdE/o3pP23PCbHwDs7xHtXkp//fYRkMbuYF6b5wCj5lV+jU/gtJgVxCfxVTtX
h9hH2IEKSLxGz9yXgZcduv18mTJHIexA3/KBjDYD+tV9/9rwWrUbdqKDvNPcbq+cmG3fBVvzqDvr
ZIcxZTnaWmMnH52wn2/FV3JFd1YCMbfR7T4qXrqFnmgDjnrACL+hG88evx8+sajspgvJcgTFu9Mn
KVxkWZC6d5H9/Kb7dCDyd2Y1FybtPMUG8cJddWxvcK7Vff8zfBqb+oYOqyB7l2jqL0QNds+31LU9
xCxbvUtACuwow6pPDkLvya74XFees7aLnozrdCXQwLqghuDtZz5Q36YXFMjIUfyIVeuSt0dy6+zE
H0WcpaZrbTE6pQjF8C2tEXjgYlDaBk8gDiOKXyIEbXE/ugEtSPi5XjlfxOAamcyo3WwlbTPY8cvu
WNY2grwaz3HuYS/OkVehZIo3JBHuoRx03X7q7Uo5hrJf4EPOVuHeIt/GZKc3aIftkKq0bDd9ujPi
e33fCIRy3lnY3wks0ty8vhoerMlk8PUf+DGhfEqlXYXIunEiQg/pirqAGV6q3pf3S+jTqSqJMW09
Unnn3CHMuDG3A28yA7X1oqQvhH8m3IcjCnuvpPJzhQ/1Wzkw1yLO/EnnBXpoK8IgnIXrDXVw8Qwa
KyYho0bXbxc3A5oxIznKcHTFq3Yiqj+meds0KOBs8bPCQ5++iZ9QDwn5QaNMBSLkIC03E9kon2gY
JmQ+nvCjQWjICVck6FJtt610LUxnJREiPot8Zkd0BVGMlN1e/qSf9Gl+imRT3VahR2Rnq3//RY9d
LmhQpGieLBJlw5PITQAWtkfr4w7M6u8yfaP9IJpgfUGzvB+kvaB6GO4V+l8lWfCbRPKhEK3/F3Jt
yfsupZu6ZlomwjHDL7HGeU73kq9f5peAYtGA4L7RLwvrqQUYongYTz3CroEyEg01NNJwVxPVDGcA
v7qDMs3FrHAPcsSWH+LdjNbaxiRm3HUuYhaK0X16RFm/ysGGwCV59YWMSIRlD60Djm48Bl4M+SF/
KWGYndFRodjiKzXP+KZhV39RI8uf/UtQb1E/8hIUkt8ZCOe3LTQIttLX+Cv8QiwAJHLA3TFutDf9
QVkeUq5B+C202rHy+WLu5BFGDXhzwuA0R8bGC/qunEOiLbMiFs5Chm/hTBqkbEwYlj1Hu0YEmWqm
PkECUeKZxPeW9yFiq6iRbPku2Y0/1c7cJ6+z2znyCSEk9kg3sMVNkm9+fsY10DqXdjMmihdGVKCJ
uG7skRkdqJLOSc8xgkOTSe/D4pU35QXKCua95k7C0/uoqJQT0Vezy6pLcGc9iH4k7IInRm1a64oL
Z1RHY7nWaV5uNK/aWZ8QW23I4xAHYhtaFgpHOEfle0l2pHWp3432rj/jEG4eK5JrN0y45B/ucfJP
7scf1jZ1L8O44OYGXue84Z15BzGn7MqtclFngsVl33odN5QPm/m2Kq2+wot0TY75hovgSTrWew1V
o9PtsA5zjLL7k+FJtIwYpIIzBVvgMjPcZNfoqtra9oPob14CmRCfh+wqustuceYfiqXs0fwRbeVT
vpFa9TPrh+Wz80AjcxIqkg/hUbFu5TM2xn5bHlgkU+l9Jj2FeS3429hZaeIPQ+wbCvmIzOLhGJyT
R+0Fqq7kaRuwdxtSN0M/y1s7uAve5DdGyGYLk+DakhjNW8/Z7QJCJr/ViIVu8l3dbFZarLqP77lM
ql3EHTt7pkZQESozijcWI1HjBU6Sp4joHaq97BojAtW9lCg70MX86rbmAE0FISEhnnUbnzBxVmmQ
KKScwnPcCUfxPngXfaaWKBrK1mu7I+/ohcsEvSH0nBp+cPZF+vBOPa3Zd3GC62U7IHCA49IdlZey
+ip20XXhPyMqusjrtsExaw6RcgFU2AXIwG2TuLNhKzPzHRMn96Xn5KFEvymcAaAU7y1hscV9Q0Js
wpe56F6ZIaNLRc+XPZA9hwv4CS5Qex7aD+5G6qtes2GV4IBS3egGbsR4QkTFjD90hr10Lj44eTEy
2AkGWDRb0fxMvF+tyQMObAMhN4sTZ8nnfthGQFVIlT/0rwMgElbhwl7O2htZvgjjcNmGQImovJQ3
izjsCKL9gXAJ47Sg8iWrptwpz61PeHoj2wT8AQpef3fDrhnSw05jgqX4GbEkx9FBmsgnxlckY5+h
375CtfTJRbYTEDLdt7z9f9ydV4/jVrpFfxEN5vAqUVSOleuFqMicwyH56+9iA77ubg9m4FcDAw9c
rqBSSed8Ye+1zb16mFYgHi2E2gwpAZDIz/MaXN4q7O4/NEYl8U5btytp2tYpMqzlIB9rc2+x9SPi
G/aHsZwesMFgF9PzRfWSAwuhuQWlv0BUW2MeXcXaNdx093yQA0xUx/xRJigcsX52AajyqKxB4Yxn
TrP4HQGFs0r3fCBG+XVEgSnCmxg96VrAwMkuMuk8boKIik+4Dd9k1OEsGT+so3FEht4RKu0vHkwo
KNMXjJRyg9Al8JBeSd+cuqkXtM9MTlSFo3pYReGa03T6Ns/G8SlpVt14UpBdmiiuZrQFFiKTel4/
19k29S9tvk/Nfcsu0bfe01F3gaIuOqSoBffZLOUD771I012fr8vGU4fKw9+2GK0PVcVdPUyYjD+y
YK/Jr1P9aXUfSXvUswcnvEqZC2cmMpGcomvdcfVKj4O1QLaMnrJwi/q16I8Z5BuxHGUud8jeyOrl
fUZZJO/4YbdAW5otcrenqtqq/JN50vTjZdUwt04AbX4b0b0KsYSQV+Uwcq2abtscZnPZnGgG3nlB
AyAtGHNTCFPx0nSlmCqCbXIl6B6+ESrTd8B1zl4C6HQ1EYJLTE4wG65yktR+tGZZcgrvUNmjHkJf
qgK9RifKATgtsG0pmP1RI0XbtlwKhV6BtdQyHg75HvPxh3qHlJ/7n2hqH0aidVNmU6AlEWgstrYu
PbPlva/BIBSUxum6xw5BxYd6bzGuMU0s0+Wjzz8I5Vql62avobV5ty7xGokn/SIP2yX8eXN1ts42
cMVG2gZ3ol3Mno132hGEuhgPF+mXQ5fEk8szQDcgsXZisrVs+OXApTLGgxT+1b2LTboO7vwTHyFG
4WRduj0vVHf+uf4pXsfHlEcSPsTH8MG+WVt/xUq4n99ZRO1s+LVPsgv3JPOgKy60+46Stbur1/Gu
77B12PuSowth61J74LzbMu6TP8jjDuijFspGwazhpMTlBjSiRxmGjizqVdScmxBJM/5y5oaWSsez
iK4cQHQxyJPwCWA+RBOVotzPNmxTg2It81g/y55M0/vqxEzpVDziqZaXxUm8idNIVtlSPDResA0f
G9TzO/kcHXAkYC9A23pQt5RJS+M0vmg3+eIfdNqNcjP/LQ3q9nvxgixpFaw14swJbNvWm/zJWQXH
/N1EV1WjN0NjBopwJQ7GrjrIz0qBt2aVG2hOJI8XAScPkuLI5LlgVYL9Xfv0icy+6oEbHUx1mRyk
Izj9infLsJvWAVAtmoeUc+EAjnYpez8k9BIDP7KrfSbRJGoDX29yZZYoMd3muFs7lLUFKiYK1uYi
3ytf7VI9ZEC2dvNE0eHa2/nPMCg4Ea1r4zp0l99YUBigU7ved/2+H7fNM28qFOxwgTg2w1vE+YRF
bzWfreQxH0vuPYAgS0rctzhf9Y+KiUo1uPBrUdP1KwuYl7iLQDm9t18BsIwDryI6I7ws+iI/9mw4
ORKQFe8l9Kleuw6v+RHAwgUXkFdsGPa9DB2J3CR1xxAiPtoPcZVPvOi7Bn4YwKJFdwaa+8JvVE4r
FKbKo7mJusVkLoOY52MxfMX4BOi9RbkeXvC3FJMb2ytAROGrVixhDSjjbioIjy7O9XVYKysjc6vJ
4yVdXMRWPfSVN6ekxyveUAj8wq9uXx7lDUDxdJfd1aUnP6XJJeW9AP9HPxlAwRwXcVW5fIT4MN7K
wUOJoCLG6JZ0aAhuz+ZDNfIpAxnZyGRnASAn9tV8FdfCcVEJ7xAXR4/wSY5VfCVHSaPEEQQZLiSv
xZuhv0qf3R688IrRlfbVr8ljWknxdt7MgeJAjDFu+2w3Tt70Nivg5H39JV3K4paupUO3C2BB9Q/P
TvGS+2ceUdmuWd3z3QmoYKXN5CGXvOCNSttUr6W6KEcvSnY6nRL1DtB0pHQpw2W35ratP+giI5hz
KmVwiPEmYLbeOxzk5bN8KiU6fTqhBctvWOuYxNp4FQDr7z8xUE6XcU04RvscI33YT3i2viNlXTpn
J7ixvDHn5lfFK9FsjI94ix/ZWRh3wDYEvMYHxvsK6VcGtrDrwDURHfwHcZ0+o/fiidMxl27Ve0+2
pDNgl3OUo0Xz02E6+Lzr7qCIVO0ykpic3yfNXu/mh4lMVOIEst9qFPDlOqU1NhzHJYqXmi5UY2Y5
YDsWMeRFmU9d/Jv37Mi1GLKyBpyjmP7HkBkZ8d/UYn/7+j+HzMof9uzMBPZJEOvvoCbIBwSzzNiH
H/Piv4bM1h/gk3U29xhJHQTUv3g24Yn+ghX9B4JllAR/mzGbhH7ze5vgQ5lp/6YWs1p78iPHiuAn
P1vCODX5E753TBPcObIiTrLN4JVqp4G4HgbDNk94V5BDJ1NTlU519KkbfGKqteS1NZUnLfT35DKv
NfKRc6uBiFMv4lhdpryy1b50myp7Hgp/WQkEIX569pHtBwWBH2AHrC52+1B/bZy7kX4Ca72pWgwd
OaZ181jpiZcxVCSxaScVyj4aaCJ16HW9tHOadp83ZBuBQMi5ayw7vcZ0prGxNWryTaGhEOm6gOK/
QZ3tad24FBHS6nAr9+VTQK2g++oqQLBU1vVVjDLpe6qXYxOIKnOjwxaX1H5lm3O0uHg1EhkAuqmc
zTxbjyLdFzKME52tn/EQ2Cc9r547mdqB85bJPuvGgANwsK/1bFUdxmNez8y0sjxHGtNsk2dMH+zN
AMalH3xC8aZDy+8gFwUdnrZAHLEY0AfJ6lclVfEmaqOdlSnXqUZ7pSBElbpgY1jBahT+nRWo13rS
P3vWWXKDHzyHY+A4t6w9zlHPinHvCCaSteoZ7WvkGLvOlvHBnixEfvgeiJW+d0IEViJ6i1r1rq+7
ey0Id05mocuJeXwPNr1WBYAd1YOcIf4CI1dWMo1TQjPdF1Cdg2HfmAx6KL3U7ks4pKQUGFmbcLyz
OY99tXlT0Ev3UfBk0Hz4vdgYonqxoUWOLUjahAlNw/QybHA/Kve2jwgWmZ7yQdbCpqTIrBUJ08ph
BONjOP4KhdataQq3RBgXqjYvoXGjx7mLcPGhTsr7IEMua1WrGI+Kn7zVKQne07TOYnOn6f3FRpdh
JRVPH+pkarGAvYcWEk9gimvnbJKwpMNUDx0ld06hzVVELIJrFN9KfNdj+pPSx0KgHGzLRaSnYLWl
o5m+WLyuK6APKVyROYrUnv18Kl2aZrhSe0tm915GBhswrSEj7iQL3XAiTL4L3dpEGckTOcbpGknB
87/5WGb/5aDcwFPuwEr+H6IRzO//Yff369f/eSyrf8imxgsGowZpdYb2k2iE3Z8KMIdDkQ/PuJyf
TCQEXxO2ZSs/DuyfDmX7Dwz2uO7ZVLKtmyVT/+RQNv7T4g81o2mr6LMUEGa/SkaaXhO1GSr5th1C
V/TZOfCTq1DKnSTszVhqx8jnjHb67KMNtUU7n1FZsUwHdQtO5zYj3WLbRsX55IztNuipvYaquySJ
Bf+583iVM0DT9KdA9uYXfX8Ai3OO5Xo1yR+1c6t1hkmqwGFAnN6uRnAe0iKILDtorbkvmVUaInHN
BL+klXsOE3mrylagUJYQr7LhpQasbNOFq1hznZEJ3YBWhPftNOkwXoqNnSPDCoI70kd3jmQfJuQT
CaTRoJXdHDwzeoYxZWot6W+5r7xIDeCyDqSsPn74+Udb4Qi1SAYj+mLkkYrMYH9EjRaIr9bIT+1E
AKmksxkzhthzxrcsjsnZoDvEs5k50blzVDeNLS/Lx3VQMZVr5ReSgi+6Iz3AIkrODT1Mwc1SReMK
697VCAnbYeSm28GeQwMlqBcab13gf4lkXI+MrHgdkZLcrX1/b+rIvoLuOETGpkI80075GsXHFn3F
ZsjDeNFoyUM6wNZkLaNDJdOdfCX36kqNXhrEYhnjcElnxAlyVbd4ykmYFv6hEoyFAgOt6cokD6qS
CkYH5p0yT/QDfZNZ5wYvpVPggjb7pcRUqvgsS7FOivwSjKlLjvVVsCTLrfvGSlyuX0CJ0Hyw8iZV
5aqtvpMwksAGHxC7jjbk/ARr0XQkfOXUmlAbHUEVTFJtra5LucdvxKw/qC/wAnclUG6LPNhUwRPP
4ieJm4e0AASCHLwU4Yl6auvMco9C2YI04mlCs8Q4v2CXSXleUqs3TbfDpLgeRPcV69KDpg38Fs11
nJ7mJIIUeOsA3ZgKXrL1hd5npyRAricKN7SKR12GsmAQ1zJraBVDEH8e78dqxfs8hGQ8kIjYYmbK
6y+bMTlZDluDWUvGwpxOIdMQDfVoRw5C2dhRuy3L8tbE9UtR4QIPE3IRUzJMLLfop03Wm5D9y09V
TRzyZCZPtgTPDUz02HgoTEGKY/yMyGQnOhQeDXHalIA73Sg9KyVP1n/Xo3ojt9zcg8bAjYl+Vp1N
Yf2rgSlI9GCK4YnQHc48juL/YtXgfOUa+F3h8dvX/3nKEz2NJ8DAL4gRArAah/mflFTEHxo/UuEw
tzUoLb9YNSiEVUpsC3kFwYo8oJ8UHsSaALQmEBSD3z+TBmryf3ILIqTlGxLQBIplvgd+cgs2lm8k
uh7lWw0oo1HEF9k3FrWT3NkR26CKQR28jp6AsFqJydJRTpminWSKuCLeCGwYahxtSqlF86TeV/Gw
QlwIYeVega2dzbtBnHRWJG31/hY52KFgJJQZh2EnE3MCPBpE09TZx4BqrCsDD8nXKh8rD4jMVvWd
tz4iyCcuT3lXQVngzO4HD2Alwx64rFiOBEZw+SPukfoVYKJw7BfQ4YUyv7jB4Ms5G8SS4BUFQ0e6
HfppP6a+180CfvCHIjxazj5TdWdhRdM1LnImeqa66yNIrJZ28UNS+3Bz6bX2WTK9oE9ZdhUqNSvi
9FRVhHWmwkhTnMzUpNGI2GakeXib4vzQt/6zmoltbzADKLOILFdBkrLy3VUC2un9WI8PVikfk+xj
zHsOn3wVpBHjXNUbLKAUmOE4aw249jVtT5GhjeA4ZhliAxsBUbU0cPiO0F91tVhpHOAaB3nFUydT
JMvoHZ2CfmcaKgD3+XaoM2YAeOm5EqaiORJBvpX8fSq3a+p1ZJb+suciablQAuNNKCGJgzvRR/sq
xmjO5eNzCY2E2hYCgj2jWme+pYTsPIy8ZAxneAnM75TbbLAN8nJVNojh2eS265HEwaj1hvA9ny/D
Yr4WDZlzk3syFF/SfG0O3J8V1peS+7QwVbfjfvX1d4PLdr50A0wUBbdw0qpvE7dyye0M201qGImW
8mLk7jYK64DmdCe40y3u9kbJNpqAp8Vkw+Hut6kBsopMKWqCitogHdCi3HTqBa0mdYX6waeOMKgn
dOoKhV22Sp0RDMmB/ReMU0IQlJ1mPgLv8rS0XjTObZQ/NM53jbpF0Q99v9VZMM4VzVzaJNQ4dupc
BTWP1M3FD94iJXiKqIlCxuZN7xPJRaJk8mSzADan1NN6eVmqz4OUbGyW4C2Pq2ktQtRtQvW4pTD+
dxEb6KSVkE0yTtMJaphifUMBsdbHu8LgjsqJGEiOTkmEi9GeYpi3UoKSBPt6aDc7uWwOXKCU94Gr
a4pntcNHLie8BMaVLIBvBepmUhtPisslauFHld4oVOxDlU3HenzSm32j32dG4Fm8XvKKkHE0pWEm
rnprb/WA8MvAJC59fIocGslMWuAoWgrkHLZgGFlKSFyvVSCe4xroUWcclajfmcRRmNxRPszw0shg
4zGtnJRHBZnpaL38mzsPnZNfkRFsz4TM2X7w3+8kPuHXO+lvX//TnYRKkL4D2S3uwfni+etOIjEY
sibcTQ2542z3+Kv3UB0+aKmk+jDtmJ2Ff91JeJMcShkaJcX5p3eSgrvjN9EhD33+bhg50E2q8531
050UDEWtdr6WYepzNTs69nG05SXldmypczanNuqFYE60nTMz/ItR+rt0bM5O/GI05lOKTt0hO8Lh
MKwbHeLWvWiIookY/RLbkSYlIHuLyKxs2bObatEHOYx8ZWHcJKN6K1jHOXLlhm18UaAwDCMT53IB
OpFs62vN9lGhVQeACe/RWXUgeqSJskoKwH2/dSOxIoFMfGC/9VkhCGgfDeszBPAL0yofSML2dPRq
sfUYaNKaOCUKZrKcKvzQ3bAYnGZlw3j0O9+rFHlXxhIHUw0j5lDELZ9mb8A/rg25vhEttUtCzqYU
aH7GtpmELIGADZ4psl2iBfVGvnKB7QQIXakKeX8iMsN44gtzK6kzJTE+W+CoeD2s7agaF2p9FuJF
l8hLxzKfkiPV6CddVB/MUTY9x51vTdsOknbk25t8aFwDWmqOFn0gV0AhZUEmDyDoR6a7AFHGp9ag
HNfLYwFdgOg3nvjUswaVUB0ibTDFJ0Fu8bBfrfmEaGOIkZnQtr76MmjNeUz5xYtVaZlnhiuLNofy
C+6iwZsQI6sqx3KfWyXjnWAnlIMPXKutmTiHsri3JLUAISIOWJrcweLvI1jJ12CEU41TSEfXWfkw
hRygURO7NeeTKdWij/HCq4c8lh6rNl5XIbuziuzVqsJMycAurB6yQN3V7Gdjov+4D+qrNAYfwjIP
46it7Ah+amrd+zLH7xQ/hoyG2pwWEPu+oTS72ApvoUrfqKeeVIBJ7kdCIntkYggT0mDTlNI1mZI1
4Wsh3ww9aSkvqxgXfExYcWIhYIIjMrusLZyBlEBOKbxGNy/xULpqmZ9qhl9qbb3pGQt3QJ55GazU
VFpJAjCAgsafpkVQcuUNtzglmCXJ7hikJOHeJNZWPYWa6ieAj4CSDPdN7bhVCASFsk7hVcmpvymQ
QtmUfUl77xsKUdXKSauiTT27DmQcuGTD2NDqgio7RmZ4aKF9681XnKpbP1E3ZUu7ZQvY1vjpYXrZ
rPEpfIpBfugxMGS2ui8L1EP44OEBb3sULpWw3Ljo6RzDZ30a74bYRFcJzEnrDro2HPuwXucj0zD/
qUAi4c/7h/IuQUGgtM+OUxyMdDiXyAyViPFuOK1qSzs5g4yYQoF4pZ2t3qKsyu+jjkuvbz7Ves7t
jdwmRa005W7oPFpO43bguQmZJDgaEB+878qAT665qn2zebZC8eC0BvsaJhp25zIiWpjI1kCoY8XP
cCfkrPoRdCqF96+/zfAyzeAU3H7/4zab3Vn/4Tb7+et/us0YpKlsTkiQnOdlf91mc/MFRhqp/P+P
2H66zXgcBMrT9kGXnr/qp9uMGZspY643ucxQ3v+DSZrpzOuLXyX03GYmaRiqYhPE9ns0mtOasiW1
fbadpnpaRGj3cNyo1UMR7pSn5LV7kCsQb5vm2p+7G3yoz/TT/CbBbygRxhp4ujFA8yH2lEx4/AX9
jU56/UwPRtux1MlNMjjEl8CtkKBz0kFuG0L0G8uIdd8bLtkBYeQrAgyExHCY0MQTX/DK0QNGHycS
aqYKVIN1IlF8IDeGuCDzqoxgfAUWMI85yyzvKFBKrkeicKIzsnKgjfi/qnGd8wYkOOuLb0pbEqvc
h0vtqUZf/wVlc+zc6JWP4x5BKiVTD9I/iTmCfdYTh+d4vNlIZmb2GVFoOAHw4itLFAiQ/ETpIa1H
S9j+4M5VA6sebOxsSUKQWhEi2jyQVvFQLTVIXXVEjoBQ24tvedonGM3N8DGjONqXkVyDhX5kFXrJ
9uGBraiLBngyCKYdPJF95oUrI3upVhyfwa5F94SKfB4rejpxry/NV7JjIiUP7rFXkbJuVQ03AzO0
OnJRQsbF0jPAjHa5yxMuhgWZE8ma/J5XAtAza8k0XukZ2jPK2uG1KuDG+TBNWP2PC/IzyuyVSrp8
UreZoO8l2MMtdQ8VK88xqEDtJuS9BelwCyUG5ZC/xTyG8p7/BI6yeuXP3CLERniD9ZTJGmreEiUh
qNFvZe+ve9e/cleGL/XkGeK5PrfJvf1SrAEwjvqpr6+gghby94An/jvi/g+8pllolDmml7ab2f/E
EDZ1wYOdRffgsACn4keKDS2FWeyF1M0BffMio6Vnw5YwOOSy3/mbGDDAgsoKxTj/kz9tprc+YpB2
kcG3ydbvqPI2GOrDYG/QEVaHwjmIYVtHgKlPc2Bmeuqrnc3xXRJdeXLkN4mQp8LLYm0Ric4NCPZl
xCt7Ksllrecol0o+qxFrDP0gbmo+551PxjnoXkV0xeKHKGRbkY50Q3vBaO3Cn2kIEbqtx7JZaSVt
0ayInUCgtSd0ZAia7Pg0ZjczPyTDLis8SKDkEif9JhWHSOz5hedNDBFDT6a0vqgRQr/lxJ9hXdgH
K72WvVfbZKSgI/Mi6SazrpSlr7hk1urmBEy9FtEaDmNvXpOaqHSyGNilr9IXU8KnMitxdl37PClg
LR4MdZs2JyX57nN4qBeRpXc5MiAAZfG0EMbWJ3aOKbfkyoDXNdfG18/12bnhuFRVd774cbdVcLid
Hlt7Px5C8HBhU6F8qYit4C3rLCjPIhiMiChGNklLS/vq1KsqH/NwBdcxADbjFo+oBvgMPq+qFxO6
faStbCildY+k9p4xa7zax8zM+YlUKoiSI2K6SXiyxL1s4J28l4ZNeWrGfdvd4j2cwy10KPkx8xrk
p6og8/rEsDaqVwqy+Oh5TyrVelbizflgKKCXvVcewM2TSmraaFO6MzLF5lNRthg0FUoeVFLY5ZQ3
WJs+/0JyClTIR2c9Z5VNy5kPeQBXuOy8fuT/Em0Zf/vEUDLXwBlh3o8XAcGwOA41Z6KTPWcPfjJs
pfnJUVatsQaBXVauxQjrkPiPc+hzOn1M2fNonGZiZFUeEExVxQF9nDWsau0+Eij3V8GlsL5SwlbN
foHLoTkUFMclSVvEazBwJ6GX17rL3tQkl4fkGeMY+4/QFRZ1d66kPbwESPm6eHayXcAfJl9nxmqC
5Sd90Df42b5qv0IqGdXflwne1ZmL159IsfnmyFPMjeRvWb1KxJ3Z2n32BiIB3W9N9CuscXhO3Va1
X5JmKdd7Bj3TJ+kqQ1dsZdszHmp6j9wtYITD8qNoTlwNtxA0PYiLZevS1jusvoeVUh18+aBGK9Qf
rNThJ9XRiWEeyTI75onR+IhARineIlRDNhuZ41QeBg743sHsUHgsFmQLPdFF+CsiHhP6C0b08n7i
dZhhDaY8Jla3Hcl1D9d66Eo1PJA9ahxxZmncBS9t8k5eOYo7DECjvaAMQwDNWZZ1lxGsB2D3RR59
xNYBFLKA82XEl6JgmS+9MB4M2qMvn8IcEe+iK4GSARYbD8w+GgKUDW8AhRUsRh06MkO2w7+8drNt
KN0UTDgL/9ckYpaK/K12+/Xr/6zd2IGqCD5wMcoketgz5+GvSYSmaDrshXmZ+WNu/lfpxtQczzyA
c0sFg/TLEhReBAZIQkWYnPMN/0npZvwYfv9eujGB4ZsRc2aQWPbrIMKxfdlJrRJtVcnkwMkg3DA5
KOPqqnGJyI3tDQb2PqMk41u1VnZPcoBRLdv2qUormNAVo4YJ90HvnMy4h2o8Q7GRejRK5/Yk5Dr9
t5Q2R0X2MQ2M5zwg6qeWX4bx2VC/c8A5eW9/FQIcpcNwPheXvuhY52VeEBGqWKLniilm4rpclv5V
zv2rkuo3p9Seu3bcdBVFGHEdVQZQQnaYATdQg/pdStWY4nfozWGpxJ+V+RWWMkjuWV1eeYVB543W
LmybjWmfypp8vwENdEMKQUVBExPEzdDV5BATtuAdiUiVfqgUlD89frG4I0n6qUh5Y1k60DcUZjqh
PcWwBDH3qicvU8wNwlUHXQM7ycvUc84A9dfsRz+Gew2RUL8GJqqWODz7CG+q3oAH+zBGIZ4FtHRt
sIwg9TYdFn/eyoH1lXT6PdHroDZqqNWhCrGg/SwGbDgdsouquQ+Sr95GBOcTaBmLL2YX6zS/BmwC
GhIRGIKjdDUewkH1dE5qpWNGYeILJIUgeSklaNO+tZwyh1iYZlG34SrpSs+HfFNBCSeFfT1PYkkB
B0FT7hvl2a71Dyv2jFpdmfAJ7FJZlWwy6WAeEPGdBKWqr5bIgp6tihFw2eCamY5JJw4Oza2gydVo
dolPwIxBsdiT06QjSKUpjmiOK5rknGZZ0DQHfMuOMDjWO7DW8Ndaa2gOFGlQ5mi5JbYoRvPV0YhX
fXwIacxzI7pLSpz+VXixnH4zWS8qk9aIiWvE5DU1c6Cp1HhUhlVGngIT2oJJbS61T+bYPg8DuN2H
RNB+DExtJkjdgjlvhcW/YO7bM/81mAMLx9lGzIUDUPEqUsuwZEBCGLJQawb8sVcN+aGayhe7FmdF
oxyXklUp0k3OVBpkj//RZGcVn5aNly3DUisbJNoOySavgZOrmlt0swEvuGm+WE3M9mwG2XSGsC1J
XyXfcmLQnbbdzoZqGOAK6kVzmhiI+wzGpeSYMSbPGZcH0p1UButcGBuNP2HIgiqep+t+PmP6bDS3
DN6DzCZ71joOCAxkiou2QgytPuuM6y3G9sSVuPn4ZA0tgi1/I0/2LYyUrd7BIUAU0SGO8BFJRA4j
8VEoxzixNnoCvdGJrsVEyikJgxbLV1EWZ4NlrMpSVmE5a7CkFe1Hj1XDYHXLG2OX52Ax9RaMFsvd
NgufS5a9RWM9RBMuEZbAGstgbd4KW6yHc9bEJevilLVxQqSRRtNImPyiGWFmsV52WDPr7BWCg0yx
hjorJHiuTpC7xa3p9rXxUY7fNLULvzNsV3KAgucpBANu1d66kwrZuGWMlxiGYXbzV1lLRAkkkJQU
L3Abu1Em3FPu1o5zqrLiXHdfTcHZE2VM+8eLomKsCvUrwJJNh2F6NNRLZ2DSjdtn28dIKjhJu7fQ
fir4E5hDyHA1fYxk5TTgmKg6k1yVERI61lpYWl3suJZa7oii36iltBV0RA2VXpUqgB0ZTor7iUCf
OgWDnSGixjLdAopX4UyGEyhx7LuxcijyDngYXhjN2vk2YjaUYvbsO8L6llpMB8mAGYGvR9g5zPa9
ok9QGuPWaNZG4lAY5ZbKDA2IoXi++LCs4OyH6LpG9NQymyeDKABbcpX2qMHGaKr+KiJ15ZtzDvGw
1n1KxyR5SrATm90TcRnkqOiupjZ01pZYmdgklclnVKi7CBR4MJfRITWaUYARGGdZkg9D/kPnwrrN
2QibEKYmv9OoGHu/8pqgcRuw17EhrVvCDqcxWpq8CRM/fYo10vIMm+ScajviNJVo1CsTb6tugh2b
4dXJ2hTDBo3KkEjgPi8Nd1zKLyEr39mUuE71FskYLlCxtV157hKMkJJ1VPL4reYVAJNnrTbfjWq4
dsS36yG4Zyxn80tpshi2A8/ECTKE1ioEUdTK2Mxqtqvxk0JEUGGJOwUA10AYhCONBwdPYed0n1WL
T3IkDBhTIlopbtaS3OmIvijutnKVnqRWRmrDlhhtdzEWd4YD8BWMqaN8hQZc2bmRJUyBDMaVxGBF
CPWiMYn/d1d5KrgrNjsWUSzzAO6/7ps0iqHfq7zfvv6vKo/xG+o0Q/5/QdtPVR6FmqKgdtDl30Ff
Cpwm/itJLvyXeUv114SOiRp8JBvJBgk3uvJPyjx13lz9bUKnwntCqCGjv5Z/K/PksNLHspSyrePA
Hc9y8zbV/doQ4n6spF1fmph079Jef0wN+zVi+O/UDQNr6MJa9mDI/t7ADlSnzb1kzBaHckt16Poy
FkM92+XyS8rpWkfdUyRj360lNsi6Z0bNFk3qoQfBWhkEqxSDZyu5K6fSLeqUTaUZXzki2TTF4qwA
m62Gl75o3JyvbchKMdXkOMbYX7FZdT52lwK/YTB91pPm1RWmOW08JFK0nDCTTUZP9cj+SEq8rgkJ
xMU1zPGlifvaYNrNqlku2dsT6yzJ4bWDDmRgIKk7sdfrUyc1O/Zoa82vYAvnAIOSQxA6R42ROwFi
9GVkOpFZllDJDUR2ZyGcY9FehzD3RPvSsI7zu/cpmDGOc4qkdlToQ3ka14ozbAMLaKVQFwU8hgRU
gYlIYGgkD7nKxqnaR5HKYHnvNYYTZkXP11Xo2pgTlMZ+gv6ps3pLFO4V6Z1cQ2+kUGFYCSFYqzxf
/cT8tWPR5nVSuxeB4ckVEjVkt25FZ1zFH32gvRhw1YI4WlmN/Nwp6oF4MJcEvBtLyHUFKCFUnQ3r
rY2w9Idca90sa9CzaecqS/ZtoniNhYDNqBD3Je5Es5xrI5ts7Ax9eejQXiChW1SYbgMtupvM/hIo
FvB8LLbFsaGUMK/cUDWs3ZgeOqtQj88jUgOfY8fPHr8NhqFBxHRmgkqpw5jG1Vi3aAhCpyW5KNxn
uPENNkolCx2CbFcJKjW/Is4l6k8yEaup+jhyWspBuYL5BKypSt20fptTEFqb+HAia/KUIB+dNAvb
2aH9cfUaq0m6Fka+HTUZj6lNlglCtFp5REmxTTEHRqGE+y1dp5Qt6vAWmM7GMEN3kLSLY46nLDiE
dr+LusdIR86DzBs1yVIbyb037hwCHSo0F8Yw3IGdWUVdsbbSh6rx2Psuc0irpXmydEw3UXZG9bFV
k95L8qsFoqp1DvY8PGWV1zdUY/m7I2baK8VaER0aUbolvtgSFplTlOfJPszFgGQQLFHflc4bKWaX
PtWuo4bsgzih2GYcXhDEGj8kMs2/Y3hKLq68oc8ZFXTraCAlKVibmQ71Wc0Lp2D+6TXXMwVOdUch
7UVC3iYmzMvqAkMWCdLAqqpamb1J8VTvAtqH0Y6e/813i2XMumVFZ/9h6ZzX/+1uMTnaf79b/vb1
f94t8h/giSyTVxCDCe0X9J78h43dBRoeRhbWMrPA+q8RApmjBI2zNsLIAifp57uFz7Uxy6CF+8cj
BGUWiP92t/DQiUVDzY2c4YeA/GctQzdoyJfaKt4OOlNz1uiPE9LSrDhUIUVUZ3+ZOOElzAl9HRxN
9g81x1HXEjxR9uuMw68Mkztdy0hI6lngxHKG2rrOy1WE5TOQx6utVNsqVl76IDw5zbSQC0aYSvdK
Jud97oPD0MejUhu3UHqso96TGtx2Rsj+tcQmSurlUN2sTnOTuNy2/8fdeS03jmVZ9ItQAW9eCYCg
N6IoSnpByMIQ3gNfPwtZk9GdlR09U68VUe2yU5ky5MU9++y9NmmvQkfd06690fnULXJ3VUX4vUb5
dU8jV4+L97GK8AYquyGylEVi1JeMtDyFk4uAAkJTWEUzfhXtwqkJ4dV6i/+BIJ9B2cfEHXscLnr5
akrCqxxpbzFKQhgPXlc1zH1+ZQ+KcPS7PYhiW04wA40AWMekgVvEqDIBN+/hMheMScTU7FFAFB/u
3NhjYpkSBZuzMy1ncQ/p+dTftZVUNCexFbClc93NzlXXLEsU3Q77NIsTW0CvFvoIFiIsj7I455nI
HAP4lfG2mgxmsYrmwvysFtAIzM48U/OIwKySs8i/anBNQ3BK2lOqpmelIUaP4lkP4aoqo4PBNiMh
TpJmMhVSgqO3lUf53MJqYERR9l6IsKXSqDorWWR3QrQtWiRPvAJmF++7pvkoAvhCdbAy6nKT5xoV
BzHXeHOitC0NXUWgVrIalZUx3XG3sGEJsvKjj7JvPyY/XQrFkgrOFarNujK7Y0iPqZAHFe6ZCLMx
dcnC3GmSrIqiW9VZP8/711btHjEpBDF5ZhW4XNVLD3qJnYYBldelbPXL3sA/wmAl60gyrMfbdGlF
ulP1PK3kfaiJ0OM/GBURt01coRM0K/gPCebvJmeGVLtl60+3f/I5yFVWU5ggf2yE/880yZzK+O2O
/evH/zwHUVKRKXERK3T7/lrMSJqEO70iSnDcDPWXYkYT/hzJQBEJ9vdzkGAgH4BFWZFlzsm/c8f+
85z7q5QqcxCSKOTirkocxv9+Dkb3vPIl+p/Wel4sawtsTtgl7uSzTLA0J7kzsY/BTiqflahYBVxT
othi393CJQmfjUT+SqE7V3AKlcz6jAQOMRqJxQZ4g6+0jpGijJj0GSUD/ngJAngJJSnrWPAI41ZX
oGSpoHBT3rij9S6iZVghgFHWJOzBB6k8c8Fdk0d5DQpaqIRmV9F4EnIqZ/SR3qHMtAEcOtNLx8kb
RKo+RkZHDY2gsY4qGYIRPo0/KzxTd6gjExB55ymNaks13AvNsDM0DQVGVH/313MuMQBt2QvmarpP
CDHXHIf/5LOTxPBWKKabZNq6VOVrqGDT5Z6GGZOLj+oO5ltp0DsRB44kluBPPsXw+y6Qvan7b40w
OzZikoqBZ85SqN/hdkMbVcvvZF56APaOZ+UUf+rI6TehqMrVNdKNpxQUzihExxDdVSPwzBJYiAHF
mE+58iJyr5fVlxy9Vpx1W7AU6KJQWF9LVF2h95fViJJMADEvx4MS3CZQxzleBEuFODwpu4mbZe93
joFmrDeAIdDBUFyWSei/tn27ATMEdTw+iHK3niiLUyBM1QWOoTruFmhdhMsfxGZylBwURBy4Ma20
1X1wNU5gUzpUUu2o0ct9YhUthFREmfYgje7QpMjcDwUB9p5XWU1TroA/sFsLeNHa8EMZmkPY5a7J
aq1Qn4cRCANxDUGFCOQfy9HaJ6YMi0pbJYhFdx32eqBDpdoLhbGnKYfqsvZAezAXVRfMqMNn5YwU
SQ0xJgrJwGWAC5qvBBvipgqumgBaFVxFJPPQSoV4I0fxWhJIYgiZMxaHIubTToRLYbDmRMnPfbbD
BUZigGUdLvkQxb9F+e/ZAOhsAlI2AgWbgUrWvgw2VFb6PbI2MIaXnC2Cnx3FealQ+c3e7L4NpP6K
nUPB7sFUZ5mn5JsjGoeU7UTMlqKY1xV1cxMC2BAdgZVJd6c+RvK2oOEkxlJm35Gz97DYf2iY7lqL
F5eKYDIgnASBslC1yhXGzCnn56fOBATlvc5pBSAVifyCaxkbROAQdF2KPZBSZJoIucZMaBC697Kt
5HBU9YIgfON2CDw+Qg/v3d2I8CMjABUIQVqReq38ZCEPtchEFi74EdkowrmSEUdVm3Wsi1xSatzT
Gi07NKRM2aN4bx0dwn4mHLQp2qb4Zgqo3hkyn8xzPeo+QeUug6ncReEuSTQ3oisiZhTN5pGU0VSY
55p6WoeMrCKjqz+H35hkR0baNHivGHC7hiGffWZfnTPG34RxLOZtgwueGYFasyz0ZMZlIbD2PuNz
B8UwzmoPHqzXMiEQUCoZthONx2tdXXyGcCMWKXrTsGTkbsmQrvaPccbGhMGvY4SnW3nZULLcceB1
hO0SRv28FXcCogW978tJkT6buD2gPWOVBWSBVKAhGYgRJAUkhBhUUjG8jLOycEdiiBNpOfryl07/
ohlaD3cM5lLULyOqwivuNgVSxSiCieFjIySMECmDQfV2/yFtvBZFvmkn0eFl4rRwhppQWMu0s5sF
ZdKTJa8Hfn8/Gmt2L/Y/+flvmWhrc9rdEnkYMub8N40NR/Vfn/+/ffzP579E/HP2q3GxUPiT54nm
p8Ym/cG2lL8P7PlPg9zPOYj2ZaDlJs457NZ/7l9/amzGH7os82vUNUN4/ZsaG5673+ag+VNXTdOQ
VBrZjL/kjIxakeukb8K1wOjtFFkJfzwJOO0zi6VB55MLzMeWhzhOqujbuoersM/cJm2xYgFn9Jnv
68wbLX5fh5eYD8yLyE2p35WNQzc//sPxOE/frWDYpvgiVLUn4gGmbFcZCHZKwLRZG4zJ9GRRNNhI
OrQu45YBSjby0ySMyzAStqEhLFMC0ZM+rYQeeSE3GcryJ5F047y4tUgBjUJ/Hjt/lw6zu1dydaC4
VsXIYAYwSNUPwQd0IX8XNDnKEQk96zD5NNsO4raHmlcGebZQ0oIIE4F2MabvhBmIi77SttcG386U
cwgCh5HE6EK8FsKgtuLT0mwtI/Z+z4GyXcsMAKZKDbOKSbtTXL6lqxG7eaKHmKAEFk2uhU2rDfc+
NDgtrxyN1U3TrjKt2XUGTxDlo6J2Muut9SQ05yjeVxz0qTU5qvxkAH+Mq3PSvQVQF+7KcKutYDsw
EPaRdZVKfHBh58VNsL+X+pqHOcIMP8Nmr1sPVhxTzJ65d2BoXSGRLGeRMQo23Sp2V91klpdCdbdV
VmOmJjvZYF7VgARI12L2R5ACOTIq1qPEyyBow1UySB4Q7FXYtXYugYCgZfKeE8m6d/ljTxulSiul
VEo97nJ1J024m6qI20vQVFtuJpjeky1p/iuK9wZc/VYllBlZDJDMd1WzSrQo2OaGGuNv8QMJem6+
7mWscK2S/MNXAXhWCa+ppNBF9f84prS5hP2vY8pfPv5fx9Ss5DCoaArZll+iJ9If2EtERhiyKb85
PrDochjh07VMoCS/mHVFS+RMtThcJKScvzWm/Ohc+Itco4oYUWa1RjdnQenXMSXr20AIlDhdiz7A
sLbYDxp9H6L2wgPsLOKpM+G9UnADVTa9ZWG2r1i9iyFqbvTMJ7gQ0maVKycRH1+Q69yIA7cIX8Np
8PoYLhbJZI5OWxwiAAs+pcHxtBv73POhbvTzGqoB82/U7MzWACLeEiJrudRqGJaSlTGqlxDIppge
G8IZUwzpSMlBlTEMBNGGuYmdRLy2zGklJ/wddMyp5eQ1g0XBEL70HxK14TQtC7hKpamWbZveIgcR
Vd9NAjA64XvQMdKpBZXr+D10rATNROOJb31ydz+KMkzMLNa8Nv/Wp2s/AGcL0Q8w1ktcj4foKvNR
WZxy0WUpDntknHaaMEnHvEIKLdKWk0/AXBp+GvARlbi4FKZMqo0MwbzBAJMq9qqDYdtlKvUy6h+r
THlILK210+h+ynnzDr1qK7Xv6goWX5gNi0yHV1IoD2mMjzErhWVmvjZZeOMYfJo0Ydur+nui7Cr1
7U5Qzo6G5jqqJOuzBMBRNva31gjsvqZovbSon+WmhJkT8G8bA8VUuxehwUJg4L4R6GyRmqeMRURW
fIZT+5DF873w1NFD1ViJPbErH0zUJeVdFLBgRsbSZ/3ahp+T+SkqFWxODJ75d+QH+5YbcypNnGca
W6BsEeCM5nymLVN5uvc1+wYKrYzipe6vivGdR5+9DObF9EKjYW9L+BxvCpNpBXNYayJhIw7iES0U
UyNyM81MMaxrSyPswsHYkgeVmit+gA1W9KOUyY5FmFCHGjX3c4VJ+o0pHYABiM5RUinOEEkdZdVS
CLFgBD1dNNizW9S+MOKVyizST9aSP2Ld+RfsL49Ei+l/REyScBC30q0Q28c+f7EmnFLZriqaXdJ1
oHXx53HR5+B1uMLs9RKy6kDXh3R/ksJmk1iUrTPpxXBp5VF3C7x7dclqBqRs3eu2ZKHZBZiuEpbf
XMpHEsJUHYrgE0LoJj7+g4omqQj7O3wl2w+Nc0p2pySY6+O1zJCwUhmUugSiPtvXjE+5SKI5QdAH
zyNPrlnRM8LmrSPuYkAda9FrqfqoZH95L0U00HYr1s1za0BHoKp5ZCKa2sjlNrZUiNoKsPpC1jq+
dDXpW6358Zh0fOHxHCIDjIFPA7EO1xFsHDsHXRpcFkWPAT+p1HiNreckSD0KKBJbHy07CN59Uzoj
45XV4P6TL8wq2hRiPM8KlYvjf18caJQo/Icn0a8f//NJhGBG3QFMrP/Vy/4tNsL/pZH8mJ2E3Fh/
bJ5/XphNDItsuVmRk038kb7/ZSlNsy/Hk0ox43wD/xuxEXneTvz2JFJBgYkAYDBJzgGVfxfMkjAv
Y8XnScQGgVH3giOr+wBpF1HfeSx2GIyX+ZYGlaFzLcrmNF6vm3DcmOExVB4s442kFijQYVGpAIJ4
ZV+ozgVwjdQSeJj25P7K+z18TChuCB0AVlTxyUB1EVEgXN+fRlvj5n01Lul3ZS3oEdXHVYktGypt
4Kbf4bpZIlI/Nx8IeAF1qo5MZphb64e/17iHL1SD1u6lBhcJ0qBx6T5ywgR4o7GvENMjgK+Bxg52
8SYyuRyyKX/w91a7vb9THO+V34g5lYEBeGFxgyZdwKdwjJ7YKKBU1Vax6JpNOhCLcExO72iOwGjv
urLNq0PKc1lz5Y1JsfiGtYTSQitmK0pzAfmSEvTjmosnXX7mRluR0fKpHDoPvLe/tHdkOG7FLSHl
Bd+1GoA/0z60ZmkFBJgxHlahtpmpldZ+ul/AgK9rb5zx76b0ku0AhFEZW+xL69R350LiUSB0qHDt
Ku29IvQX5nALI/LsaBeVEcELnpyEMI09ggAE7pLiJY0CIkKkdIxxsnMaVrUyPNyVT2E8RvQIDGgV
xmGKSBeoeILuS86isTirEbEfMR64zz430An2REmC4jGaADXvJek5iT+VYIPUL0TvekSEyAdc3ZX2
fY70fKjJc+KV90fBehLV5JpjmoJCRjyvhqoTQ3BwwIb2t2gpOOHrP/wo0pmRFWpQ/h8uaP0/HUW/
fvzPo+g/3Hx/zu4cReaPM+DHAvNXFBRrS4V+GPzT2l8RISJoSMwzlqn86ar+GyeRhFjwn44i7uxs
CTiRWCH8ehTVd+zGloZ1b7pABFko+jsYJZXzhzdiAucj8fx+ZX5PFUOow0hrWJ+SQPoV1tlFb9+q
al3FOzNxtGPz0upOCDGY5rtF8VhIJ/E7Mzw53IDcaPVlY12DjGIIJ3tUtQONLNwTfZjhEJgxB+zq
A30ad4G9wf0MW8PnVt1Sl+DFwl5E8xKWSeuJXEGt1WhsW3Fdc03K97l5EJU9sdipPE8NOaxNFnl9
7ibTLr+fQuXKSpCK1HATBGvcvEO4DUXMMGRJ6T9eC5pnUW3iQTnvZNR5UgzEmfCWkchaDJcmxKH7
Rl7BAi0H45NBwKH7NQRZWGI0dfU35nlJcPCHmhkuTLLYzkTsKLHhEvuCa6lYfah2WDdUowr74L4u
xFN135Xi2oLMhOxRrCrBFoRtLL0L8bFSV3Lv4qW7g4LPX3xaBJLLhEvJ8oRhK2+i4rMQybRpywka
SgE5vbctfSaFLy3VI7dUAqKdedxfGJDa7Hgvh+UAbqlesR64N7b0xCT+mJ6Cz+m72xiHufFEyAn1
Ligceaxg2CNpTwv5czyGT7CZtVdlPzzkH5Hk4JnGiiKemq3/ku/xZpJol7/8J+6UBMumR45q/at+
zS5tuUDdVSRbzZeAOahOrFoUZo81JsIHfWKsPORP/1NfG3THL4QK9/WCTBlAaDaN9B70J2DUtx/n
XEdEG1VdsZvRjlDiGWu8YW4yQ34ge2vH78hD2+CcHPt9/JEbtnUrod3Dq0FQsrE6Gu2SL450XXMr
bnhdZDJDO/lRdXos2whSaBj8oBos2xjtF8mWOpyTtO2v4pc82GjJ4rV9VQPbfyIGPcyZbwiAtsDX
RjDT6z1wj+64L8/aTXkftjmorEW3IiD4RXjsUTxlW26ZEGFgQWHDJBAvfzKRscKFkpqAL6xx9jvV
LIUzK9r3PXKqwLOMRCW/qHCzZ0RrFjzc+Lcvy5izgCGcQSaKc3yctmXrxMdg0634raFKumbXrO5e
sUVPh4PmGjTnfRRPWOUp5wM6QlRo+qZvQmGywDGG2O7AOqZXj1lCSCFqwtYlzbkQL9Ihflf5LKko
5vXwEFJPg4naaSh5sD60Z+tD/R6fBASdR8Ds2+SD7wxPVrZexCzxtWIZiHHgKqsZbo/+hbHBXKSv
7MThyyi35NLRjxQfM7AMuS29h8funYemROXx5/jJi5h+PuMqvNF7vM+90kNNA8a1MPk7rWep2vup
09GuMO5bZsEFZPOv4Z3vED/n4obvLaF+Vz1BjGA9Iz0Ib7ykC9qCom1AQy2hxUNxU1/Yw5gv6TW/
Ej2V3gExDNHSV51Omr/hjO/8IOMjziDv7tIGZxfr8olNkO75+2RHTq75MC4T/wK6M31AfOcSc38D
WpksSD5W/iLp7IkB+S23bAwYy2jbP1hbUvtLtgJeuY+PwkE4YNt78B+R8KXDvG/gVBJtbX7zhe/m
o0ah0n0vHMIjXfYuJfBu7dVedI74ySNwTe/1ddD3ueYoDLTqnGvlOy1j7JLIhC1y/grCx1/la38d
r7jn9sO6PJibbheehA/9u9tx3q33HDJsYIm+029DljV6GKKHnDHmKX8YHrsjqWLtXQKWrvOe5f23
CL5U3v9etWKJ638yrxU3naqiuRUJ6xf9RtAOHG1JC7WtrIZ3Pk893sK05HVtFG5q85/Wg8zU2kCe
semOAgB+5T+i67RVtr2HZsIKNmWH4fbX+mrENiOu/MKblsaqF39nfjLbGweyy0QwhXYJCF9vnOAq
a/PtbWaIE0zlH/kxeYKm3T0Z38FLneyAfgD4YDjz8/mf6JOKmJT8zVvwKOzlo0BBzyJ7Nz9Z/fI6
ep1ulHasEHjfcszT1ocCx45cIXBy/PLcOQPeK3SseCRozQ0x1xXPgmtDB1ayve/0Y3yITumaHr4n
+mQkAIKom4Chj8LV3FX07JT7di/cMJOP+/zc7qMz+er5BKCoiX33J+8Dup4pYb5xHgvT2STZ+DI3
zvBFUJ3YgDDklLRVctuH6sY6jF+asMkbO1iL7bDhsNP7xXALztmxuJBFeAPgZaS8LJbqm+r2nrHl
nQgOnh8P+xrOFHrJ8PNzXxXnnitopE4TLe/3A08G3vrwlKA518TRFxxewlv+ob3iwsm+Oc0TaqxG
N9oN5+HBfNRP/inYwJx/J/TOgYlq3j/gaQnmQpnqs37QdsOl4Mb+IdyKS32dbnzb3ot3/zG+CU/a
a//RP4vP1RMlNizf8nYTmg7pXTbk0UKBSQiZ9bv/oGFDepUf9Uf9k6w5rx5e9ZyN1YQv07P0B7EM
F23PII76zmeU7dpAdAOWkqQSzch51b2Rh4jM6E80tvTnMASOTPZed6dVN/WwBiHCudIFO1aLHN7j
KQZQHowqzqIFFMy75Ur5yocII67og6A38tjZsuHNMXtEd7Bh1VZs3VZyyvxYZG5JyZV6TKhuOY7r
6akZdryINYMYMkcMr/o9OYuO72F/4mFRM+wpjCXNnpZzzJJLdr2l8tQylJQS9i6ojNW6/rSExJm+
I82dTVJYyubGBuJL7bRk05uy6eBYS+4Omaug3kvlKeve48qmhfvISqOe3gOTmDcPIQBOyVldVixP
B0cNvWx4QzDbkDtjsrz5mifEXzXWq9z3Zsy4Pb11Bh146st0VnnOBwEpof6a4+/qdNH2i0c9eJPE
Fx6r8bdCAUiBOXTZ6DdhHfJgkuGGL8ZiD/ekZ9arl5MvrivhZok8ict1TqtP5hn3i0h8xNjTTJkO
S4HbjAlShqoQo5p/Ia0JpKusNN2Op9dY2315i++eFK0GY+trcLQammRU4OSNTpEcSIFloLtwSaRi
UVdbzkZpI4ESIawvZ1tNtmtmW0rHquR98Hk8v+Y4v3NYu8yid06gGormxgI25sBXrJ5Zq4t3hj3j
Eq9ryFvdeEt5EUgNRW84rJU1CP5ta158ZckVechh9TpVtyV9pVe2zyWMx6188FGQY7xaPCFPJsVz
TtovW7zN7K4S7qBse6txsQ+2DL/5Qz2pDMZeO63pLctO+qslP+VAMtMrDxtD+ZRTlRAbtWrNV6dc
xvpilDR2nOekFP8tqLy2ugz9SupetKZhP0/Ehpdf2S/DBwFANTcjTvYPVUU1PRXh5t6e4uigxF5h
8DiyRU6Hgc3LpC/ST35/8GFZO9k8S18TpoGaDfjjyLL6gnlYozHP7gZX6d2RrU/7PJL3tTalb+fi
Vc0Odep1KhL3ZtJsXV2Nqiey0C+3IiilAK/fVid0HdGXapvDk6zt6tlZd9LzNSlg/204ioS66iXN
Q4O5RucUm91deWz0j6jh0ekoBQacNRWTFuBth58TK7deLxyxQiIJTxYR5Up+SYetqjOvb6hVuI87
OD76KhRdgftctMxY1IG+p6pjfR/dlnhVteqGQ6HvkOYR70xC3tOK7jjps3y3Tuq+R+cLaKJxpHSX
0uMrucpLz1sb1VLjWvXit9tqfMENY4wbTdyW0WPUnLqmw9YE3l8tYUk/NT3Lq4VOw98uCDCT8+N5
BnFNPxnv7/FR5fbEDVYhfrSoLzJfJNCkYE1pJy4lrV2FI6y8DXIi5o4JwgSAi4HrwCognvYIo9Xi
er7qOAxymc8S2O/8Q7MGBzJR1iyLwUG8lyZ6HbZ6vU5FRyWlyj3EfC4/m6vfHnLWe9ROYJrGZEmw
gOqLpaDvotwxHtsVpMRStgkuBtYSkw/Uq+x5eol89hxzG5yTnIlypxWZ97XA10mlEteVO8VhPIQj
8xqnTrTGzqNzAKRHw2ZPEaW2FO4L5cxnKu1lbm7jKhy8kq4SDEYTOsp2VJeUUgjMh4T3C1DZNsGE
HOCRYJsCWNZNXnuo1XOtxhcMDz5UaPeJvKz6FSB5jVaia0SSQV1TiKvzwO+xotv1uj/K/BCGnWX8
ozVZA0mSfLWFl49Ez38PCkHm+c3E+NvH/xRCcGzjD9fZ7syyxY/Q908hRPyDrdxckq7iop6bbf9l
5rb+QKkFroP38We/wU8Tg4V8oiHXqogo/NF/D+WD0fI3IYRPXQaD96dFXPtLUMhXfFFsjVmTrQlH
L/36XZ8GkNMQ4yIwB5SYi25fP92j1Ris9XWGZssY3HXoprpl681rnmxxqwXb6FWib6j08vYoto7C
CzPnxNnl8j5Pn8PRS7o9QQjzSJV6pKwm5RJGnyEhZApZaAFJS5If0bZuD6V+xJkQF0ToaPVYGsFn
+c1E6OjU1S54/LZfAXWW5Iz3hXltYNf59H2pJN0GW03XZvY0WVwNoiuVPob2UBZ0tRJHSj7DdgVa
NAwOOtPg6JLv5WG86XCTV1gUy63yIvkfVf6oZC8Wb8fwB85tb13QNAy6D56n0JWVZa3f5IEKGdFB
QOX7wMSXEibBH0XlNC2FjPTSQ3MLG1vLj8FDWK+V/EWH8WB60RuKcNxsQG3AdhM9AU5ItjWbB/gR
zSaESyJ5WeNBo8ukZcJqjvkZGgruO8Bue8qB1/5IofhV7d7uEzoDgadoYXoUen6T09KNLWSe7DFg
sKEzSKd/a+m/Nh9EOzBIyulaIfdy1D6Hk3yenvvvmnqu0BXJ+ZCSXkzIWOmtvFHlhDKaBJTsvBoG
sNXQI6csRJi8Xcrly8MQunEDlY+2tQN/FbRtRbHl6Tj5b1qEkGU8Z9png49DZwpUffrDbDM49hVR
WJijaLfZJqPhsrGsLbS6Re72oDral5hhizotzkiazQb6DeqOL0e9NGoLh5ThqYYYe08oKzXXvoKL
bG7PzN7bfuOrGlQTZkPmiaY+EL2h8L0XTyD/p/yUTPuZymasjK3e8rRUVxM3o2I7yU5U0Xm2LCiW
nDwhKvjzPszJpR1RllYKzXLpvu3WDw1/9LDArc///LLUDYMrrtq7m1OfXtlSS9mg3Uv7dCXTccv0
pRt8fvP3jfRDDeuInwNj1qic4njNUllAJsn2ar8kBN7Zhc657cywIfMF5xnF7Izhbtu72EmybGk+
BQbkD0fKKGcaGXWX+ArPGpadZB8u5TlMBH8pXwrKKrsfLfUYlVdGFlkk9E/LO/hYIhnekK9N9oeA
laZx19PJUy2J41vSuKw1lzxRsRjA0Ixr/jgufsy7jK5ZY6xInOnVWoSr9BVHzPD6A75B8k9+f4r3
o8iA4XGpiuk/jaUND/ViDvTzpfuAu1LIsDS+5h+9hPbVY525oDOM/kNnbT2zXJvC3dHmeeSxrB67
cd/pdtR/hT4TKrxcXX1ox6VEfSwxZEirkPF5ZbOKBFU1bGnew+CXW2t+xSSsfl8BzBIKhp2tqN6i
V1PubLNEHur1RWnlSzLgpBM1wFuA8zNxVQYnY7gGickm1NwQ25pnKP8iJ0vNgkh4FR1rWql5ChNw
o9+v4wiMCL6htjXmsqUK/swZZ3ey6gVb1199MVvC72EsqUkF8LaTKT2rlbl1Vay4OvuXEBeSlj+N
+rW3NpN07p3woTHtN9blLW0AGnEMOBOs3RPYhWy8AEiT7orPpvk2DRM/+EOTfhHz5vYg0s2my641
epq46vJkT4lJT1VgAp9GX8ArLMT1QOVvnvOiBHyoslsTNjSQBP0h6p+H7CL1GZOTW7dbvuU+Tgt1
rRduzkt6ftfblXZha/ZApyx/sizSLYUcLoby2RcgzQj0ZNaIV1xPYi+QBcr2isgZQt7s3MaOCs2v
gcRxE30KEIR6+r/u/2hjpDoHebEFaWxP2c//d2Mk78rf97x/+fifdwrpD5N0MX82bhB1zjb/uzES
f6PIhheHwv9mJv6158Ula7JXwVGpstXF4fTzTkHRBtYlwlzGnyRc4+/sebna/HanmL907jqyKs33
qb8YIwPT7Hxt6kGUFYcmcqGwxTUbh2ud3LQQwzFvi2Mnne5t5wg86IZY8XKonuJOrN7LaK3OdM15
eTvmjBQMMeouRjz1gUJ43EsC8Vm7H9N4G9NxeecoUHYBkqa1U4bPWjvc79tWPyX9F+/hhZqsUlQY
wK6ALYNzqZ0LOgQL7hczLQ2FhJ6er/5rtIytgNCbomNKtKvPBLq5FrlYT+YmxMS+E4tD8uizey6G
S6BnDiUbFCvZ2SyLlq/3ejfmB5hAAGWwN7DzWTTPSriJe/dyyBsXT0UUeVr1RWRj4jgUnMra6cEu
yM4lwhYTCtf2gkH6acJEQ1UvM3IhfjemfmrGYd/OkIvYHOck3UmvI1LHkm/rSyugunHc1QRyC7we
jlw7MYR76zj2FzapoPeU8jPNDVBrC2Obb1LX5zC78hRxlRWCD4+ZR0S3ZX4ev9JN+zpe8zOd7Eco
V566Hk8YxjnKKv7XLHVGC2nxri1Hl58BZ2u0ggVj/xB3wckYwLUWdz6aczUoltQIo7KB0ZjN+Q4i
X/euduvu3crWGjAu9WjkyHc4R5fqVRl2JeCX2GIJT3mgpqx1/4srh9jDiQAPgR6K8JftcgNKzb5/
yelU5ULG5Ytpk1SNWpXOiJzlW3TArS2eleaz+RRFko1rkp8ogmXBk4sbw0N5QLpf4nZ7RagOCf8N
6BsL8UkTcJXa3ak6crxRi0RpVA+l/gI43QxX6ldSOkG1U3Z82dlnnnv1AVJMUu3xhqn0O9e0CcBC
44AkUINmAPGVgk8wEf24YM2jDp2d3VBaiII/Zu/se/jG8g9WNqROhjhlbzVrMV35Gxx5svZokHJo
3HtG469Wb6gD7J7x7/BV8Hghyd1GN9wIJhoLVlpTQ5BaWqjvAsA+hPB6IFgPLXDc0Z0CP2LOCfFo
io8mt0oSJ3QJGC7bmNSnjsNNqZmnMTBwhTflkEnuCIH/2Gy0c9p6+ge8sOwQwCkT9kL+PZU2vbEq
X9e8Fxg9If8KaXI07XSdl4+c/OJz8z3gNOaqh3/ilYuYIbpAAhF3UapNf+NjwZ+oiC6iK2nwwX+I
Y+YCyDUJdBqzpbarvEpouOHResi4z72zM7BxFoG8++BKtgS5Zrdn7AZXwc65mc4bgIBpd5VJNokA
32F5YOOUeGEUX6vAqF1WGuR86ET2na9qxeJlkb2EH/rX+FVQ0Sw5ImBiEh12dpK4MDoY0aDbMGpc
w6XgNivxhO0wri7Ne2hS+rzAogBh5TzX71pe5/bLYFc74jNnBUg8uIc1L9sP/aLsYcotCMVwz+NR
7NB1vubKykaKaitMYP5l4vZtB/5CwyBls4oKeeQi7AFiXkRrfofmFSU3ZzddR58g/acnYNRcpmEH
giFyroi6QACtV4OCSdhKruC9mVQc8lMVjhJFwA7xniN9lKjG1+YM1MBDNvlKNvGm2lfXgpZHYo9g
ge4mGowJfegOY1spn7Ja2wqVdTbxbeQ+7uVREHGImObJSN08f5nDkpF2a4lt3ONdRBopt4v2WNHs
nN0/8u4UT5v0ONy9UQJnY5u6Qxkni+E824rmJSFFyd4XaHPFdW2pwjcencZw+ac3l9S+Uhfn31Qc
MigilZOkTl6efUbGZofWoY87f2DDsQ07+A4bpTkG1W1+NTXnZLyaTCsxmzxjo6pHLduJyhGBCeMo
1ZnqZDMqGcf8yTLWQem15WVkxTTtDZ1Kjm3Xv9yxuebfgf7Q9G+RcJ3CtSKt8mDLTZMeoEpYidlK
lldWjDYOO9MpvL7kls4Ki9cE/e0KnU7UxJ1hN7bWmSlWVVbt3BqyRh+MeREW1qfcfEFu2t/95YBY
Pyo7k73/W0I/WTtuReUaTB+jiO+d8SB3R+vW0wVCFBlCqGI8VcoBv3za/w9357HcyJV223e5484/
0pvBnQBImIQ3BEFOMmjTe59Pf1eWrqJKUof+0FQRim51V4EECeCcz+y99kFNlv8RB6KlZJEL1tsW
h+RQ3KuYWO+Ny8nMUg55fiaeVD9edOWCZlh5/U/hpdIIcILUY/WgULeLocFJS+M3vvPRE44KPS0T
MyrcS/3SzcnKPKoHV+ZHn3EltemcfzFOOacjpFOUg2ykTs0701vaReNkbXKWXHRpHWnJkS2rq7Fe
tIZd9TuzBbSZrjP3X66z0WUKQaou6iL5f5H8KeJ/EZ//6fE/S0GsLsQK/IiznLQ0vw+XqBEBzcg6
dALIN/zBL2WgPlV51k88zS9lIOZYKjblN73fP5P7TULFv8j9dL65zFJFVSg9/6ix6WVfE8cRjc3A
6VYx9QxZ2nl+Vs6xYDlN99lTGJRNtY4E9C6K4sRR/cg0lgAumVUA4LBYY2vpzjmUZiMGYhY9EsTS
IhhjD7Z+r11x2rA/xAepf1raaIfeXReKnZ6mTkHZ1eGq0PwPFS+nlatbOCybXOo2SlAs+xTHRt45
UlecTMnbNA3klGINmC9OJPzw08RZXCQ5M3XxlUKzEfMfJjlLZ3oOBbllTSb0Pvk7/VokqL4BKOZS
jLhIsEM9Aw+3dpX6qZ6iGw0izbHCsz9LSCqRk0M+BflU2bYvpFnENKmKEaF7JnsRRA4402IfOK/K
FvXoi6xS9TqAXMtwHHJCZC71kOosTlxbNkgLG9izyBQSasrGeCcM4TINqmXQlJskF++mpz63IFn6
CJBKZKxUKHyZdtQKCPM6kh2YBmESgDoxVqTMdQwK9AkQIOLim1cxSqVWGXdVmL6T7L5NgOcHuriT
JDDwNJ+sgCu6TeTocNx4muBVUx+4KmJfYdqJMN8WC92RI29VVBpqSiR4ZkccmvWsZQjk22IXFx+R
B8jB121LCj4GP1qaVk8dCCJc6jekvByGCE3ohAlTkJSQfVMVsJ4p0L34dWCNGzO4VkjTafT3IDao
fhrq/6A8lBU7/KDWD6TWK6xkNPdLVTa1ioG/rvWblTPB7Bgw5FO5rAWnFBRaUe1ETnuZ2NPkvVU/
WkKJGMeYYKKT4OKPwz7CHYt+pp4PcsAgEI2M6l/rQFskkX4fKanFkRfAUgE3uo6qBwu5XSHhVgGe
meD0ofhnZA2nYt7DBFcZ37NDwFL0b5Yg0nJi8Dfw42H0+998ObL+18n7nx//+9HI5F2d9H10vT/S
XThUfx6OSJCBY0FlmWKAp3Pz5/GIKhuygAomn+bd+AOiCyE0kFaVNplEY+sfIbr4in85HqcfnW8v
sQPg33h+v6qhrT4wATDCX4/d5iyrLeViUFJqYz73mq0Xhv5MQHTllsG8mHj3ZWIrEZPHyBHyHM0d
y7NQDU5uLGzjJtnnefCqx+va2ElyvzdS5kRmuhoFmKJmd5ZHWHRZZSPARtNRPOfgkTwIUJonv4Tu
uMl1jiIhBl5NJ2GUjoRSVq/YRAUHs/HeujSdB6RddwmpLn3IKByzjEi8q6iwxjJnAk4HsRVXrW/N
NbWx6/5TVG9RIa3L3WBRuCjhk+YGFPrSXHPJtSd05VjCPs0lhsEce7l1rqtHQDQWL+aqpzIp/QO9
OmNFwhdFIKhjsBwtSIf+jYyYN1Uazkgcnso8u6qB+pVE9XMmBjuJVDXXCj6HBlEw+ZZ2IyZ0O9Gp
gBc4jw0dG9Qg74JBX2WhXUfMgBvZfRKn1JCsex+7AIDqU0RcZCMF9OIRKPwBDY9hbfS0AJT4Kekl
gTbIQhJYWFSSOfLkvtz0/XeNNFErWRDgalSL7LNs01XehXYhafMROUk4YqtBND2vxAYjBYFWEbK6
ut0mLCFE7dksAarEXgY9/RFEsAekYuZ6HpoAohA8dsXozWOP17NmV1uwHtXGtWTVS2QDVQQZdECb
oieU0EG40MV+KddYK/llA7WCC+Dm77i/T5nOGMFF/opigmhhV6HyLcd3d5x4k/DKgaQFirvuIerm
vHCCkdOdM8pnCD83XZ+Lr6ZtdwHvEDYT5NzPvrmNXc02ERZIQjXTjBDJZEmYuzHdMq2+6aJw3g+E
OCrixhR57+gITT1l3gKh6ODTsF/PlGMXxicZPU+IdCQjJxp2tSO0R6v0LxLxwKrvzXtXWXgyMQ49
uPaavUymMDsBpyPFZ26ZQ6hpWFrhy4yAaUgy0DLbi0AQMXJKCQhWzW0jlbZr1MiKrHketPAxQBPA
ki271knHY2Dsy/YKXuuaTpU/PNyQDqmVyylOBdpEvJdFFt1C60QtRAJfmIvVkshASoNjrVzdqLQb
RColL0CRBj/SnEbEbWMqLyUT+7iiLfgQOhUxeFn6ZfjVKf7CPTsbW2VnVZUTI/QPTdbFcYQ6Q4N6
miHxrZCZyfle1hnZD9qjmbT1KGBqKVvUivSelAc9q/mYuQcf75U1xdBbvGKw0/weW5GcIppU6rWk
tXTLkUGH8tEylggTmTexuZP0hN8yXA3W1gZtaF4+lazMmq5zuNTSwFuULFMGC42Cr9n/4qtKxTZO
PU2BbHBz6H9fxZON+eeB7l8f//Oqoopnkvs76IZH/n5Vif9jENcsSlxjYHasCUT++1WF0x3OJGNW
Frgigac8od8reZzuUMIo5HF+/pDS/5OBrjLp/P9Yyf946hLPAJCZwlX9x6sqKptQ70oNFnBzwQTI
8iC9FDLHkDrQHbr5KWWNk7a4DbN+W6BTSRayNWMO8orEYEHyyWK0e3tYtg5Bu+iQm6WykpfjfIfu
eamfohqxDNMCYaV/+zd/Uznyq7qKDs0bDW2501f+Jj4iIPWKRVr689h78SFFWhRb+GrCS6lwJdhy
jyBnUYsEuCzFHroNk938SAPuGB9ZtM6ZQ1S2zsDsW31rr/FV8yCkTv+wpHSR5hCRASS2mKXH+tod
SO1F7UeffI7RrilNdR3VcuHCNMRKMS/2yHfXXYer3a63cLHXBsQVn4XLLDy1dOUKun40TG8u2yms
SLQ1lTbvMkJAl8R+me639yXYQ3PRrDUa3EbeQDgkCmIruauBTbuyDbpjXTpZAYZjTrgYyGSRgZhY
kuLAXYn+Fs8Ucr8EhW18rZ85xnqD2CbmMJZm7DCCMbYKyB05VbpdZ9dRcbx+OcRnTiJI0WK3DJkN
jWjw9mjKumettRXronUzlHSswUQP5ZsNHB6/1ByZU6farOss/qBe8CLPOOYW2WZMrk16K4P9CPfy
7AWAvyFYIsDuoHwvpCcumjjf+Y4ozYPhS0qQqr/2yUkVCL9AyBn1U6D1xWd4txa8ueBdIRMDTLNu
nLF4SLfkT5D/MyuXzVyZfbq2sREWbLsc/5x+WRvt1PLazdO9i94a7fLGevGLWbWVD9YaJMMaDI7N
H69oO73ZnFXXIkL5B/hrka2RTn0QlGK+omrqHAREojHHxRHiKTgHzOm22oI+oVpn22yLGbp+6Y/C
UrdJo1zFTzJWM0l1fGuh+4cSCXGkE2nh3X0WBojhmniZGBWe3eFWx+myFkdGSKmdIqqtCC5SHQPh
egYCyGT53kSkAQGxwUGBo8lUy1XSf/n6c8XYNkNqoRcjeB1bipaLZNbNZabopyYlNFtEv+pBBrah
fTNgZivPKH3Eg3W3/HsfbPH+A5RxGnEN4imubK3es2+3CSghmHsOkDWtjnF3A58Cz5OsGG87oEcL
jrm8rLqTWaz+xec87EVZVnWAHjrUEZXD8G+IJsRN8hf+iAr4y+N/nvOMQdDuwBiXSM2aVnA/z3kF
DIAuQVYEKqJNl8fv57xJIyPhzjSYzEzJETQSv5/z/BEcs+n/l+QfSOF/cs5LPwyYfySaTU8dRgq6
JAnX1J9SKpO+0AktrIMNqhE+ebwrGd+m/RWBDENcTVg+YhnJ30Yo7d5DKZGeZHXZsooxKscCGKwF
OxVooD8Ppa9S2lXqMs/3QvCKMgpumLGQV8bVjL9Vzmmq+siB4z6tSB6ctdoHx1ktg4Dd+OWt4m5J
UINj3UZ/sZXW9ZEtAY4MjxpFtgtmAXnX7/ryan5Fxb1kPKzg9EB+kH0VFhbppl150LK0dti4zUuy
jxvFDgDZh1O+cNlHb0gixYdu4hwMCo5S4IzF2byss3fj030TX4NklfpP/CdD5P5IXGNDNhIGDJfY
XhIhPhCv0n+tXTbyoWmXiG4p0AkfQKzTC7PkvTHYHhIi8K9u7eltwQJROyCsw338t58jTdN5X//x
c/SXx//+OWK4SRVCESYSePdb5fP750j6H8tQDCDJOpHmv+ntfn6OFIawgDCYiv6IJ//1c0QFZSL/
4+MJThCc9j+xF1p/TSCfnvr0DJhr8PP/qV5KElXqZTVKNmGOHaxmjxVru7LlDdWi4YxNFDKqfzQU
kkhMIz5C0cx5/75a2ID60NgqyrjoS+4aBnCWYS0jiVxPRdj21hel+NHV27lqVStPDydaMN4Ivzto
Wg6zTd72nrUSNeChXYfrOTEuGv6FEEcyIdvLUsv3o6vDwU8JJBqJO9myrJ/rWFQKsjdl8jVHqBRh
GTC1+mjxhyUAwwzrdUIUyEKwisLwNHgBG11cAqRjdRkOk8TYj/hyq562rjWdvp7qGDyRA6z7NlhL
BjkUoboLSPPQ4Rt7E8EhijdShGgnTRyik6EKffsA5xAUUO34S4t2cFAf/qjujSZ91a36PRkEFFRi
lq50tquhhkQraMTJ9UZ7V9EkiiSOJuh7IwI0QpJIS/ZhngVSDLBxaoUXK2mcBkh/Q4KpNSmqpkhT
t9jHtXUzSDrVW9kGsLorXeu9kMpz28WYaSoy+7hHUVbV8JJL6AtELsyCCNaiHgfMEIQ7MIiGpNWK
IOtK+oTpuB5ojXO3WGRTMGukEM5KUmsdB89xCe5sUsEnjqBbS9ksGPpg3QrF7q4V1aeftg5Skn0U
kR7qprcKVfMwmjdf921VjhaDSQOOcFzB1a0mrV35CTkndqFaG6VIrPtQMErp82KfWjGSc5eSgz0z
q4DZiHW+0lAfCIyOSu3YJKi6lYwC4NXKMT/JCtEOI36qQntYHcYKr5uRL4/N08RAWu+HNF9xb51k
c6245mcYR4TWyw9dyj/VEiNXk2O3LC1yWjvjuY8A9v6bCwg+/WxkEPUCJ2PI978dfH+Zaf7l8b8c
fBxhU7oAtQnDSVq+Xw4+YEEmAubfOj7+6OfBJ2sIfIiQ4knREf7SKEJL5YCSRagMUFE5A//JwccB
/OdGcZpnTmsng5YVd/WfDr6YY9eIkc9ucnnRB+AyCby1lZ4EpOTmeTePiVKD165P9np3K010AXDK
h/1ktwbIot47oiQZis5D3BmJ5hgkBOqR7QcHRkbM72p2iyxWQCSsO8Q3ytZcBw/SUXCQTLLZtCUY
Yx0H2wzby6htmoSN7Vu66ZHgS3XgNG9VfrAguQ+zB+UN88z+ZCnPUY3YhWXFCEu1ArcWZJ9kA4bZ
S/P2OozksD3fKu1aUpI3bE3dH2YzkoD0gUDerYw4Ru34SZcMuN50wSQ3junQys9W1hwyqLIK36oX
19/SLVYo+jn8op7U7reC4B2TBFRtUZqYmJpyAZUnIlTXWvkJKk4cFY03w3FszBV+Gv+USMizre40
oUzNpEXb8DzCg0bt2zADxa3b65ynPkmj0M+U8dnED0F6aHBFRWrezXuLG2QBY1oAjhzgXs4/Xdrn
i8D+t1RsvIjizqDOGl61deaIQou15o4ygsBJs7vEMQmehYKCGwSlW1wUbacdELSk4VzeZPhPny0O
CAzOuPlaah8D3eeLYSx1uqaWvIGbjCE2h4uBtAHdZnvziC7HB/2GehrIKyYw+cQMyr9S76H92LaO
5OB+4+3CVns+3CS0mZdmk93a7/E8nrFrD0SOj59+eTfLDVRPmDJ1cg+xexeI1of2gSC7txY8NYar
0g/NqxY8o1OFLUVYorQijlunaTfhbU7aKeTU6d0fOD1XXJiYpvkRzE/5Jr2i15HKuXBXzmhbWPGF
JBodAfifjINnt88+AvIffuaBVTn8unKO3046QP6xxXg+4N2dGVhB7rg8hgdfYXiUb/FFXcY4VWTe
MlgzWxK7kHeIsOEW+Nq6XbjGh3LBiM0qi9XjTDglxN+ivFzLC8FB59Tf24N2H4i+JeiVvlYXV3nV
OrK368ZwW8XnSOS5IE4oBf8qsZgbxNlVLtWNkS4TCQUXyoutowVrbEH94JRI5WA0zfruhveIgtb3
kXzz8Kx6tsJPCa3MMu03DWlm09B3hhfMyA4MWeR7shP20zyf1aeHpnph9EcTKY4qB07fv8b5qZ5E
fCYh19uUwqBX0D4QLgB15cwnRLJxzcf4mQE/lURILkfUzbntnnAKmQhxkHqjRubTXeKe2TJdzrf1
GoTrwb+SSn+VZicE2f2wiKnO6URM4hIkn4CzKS093cdquKtM5h4BRiScd3kQrsUcGRm3l+ClG/5q
l4J5wbVKy2K9jJrTywwgimsLj33MHc8GsyvM4b5gGnafJZi6qGLdJeFSHhe6hOVYZf5MjG9bbcd0
zdjk4ItPHX7hKUosAPQ+0V6g0mCvAkVTkhfOv9Psq6TioRk/SdmtQqRbgCogiwLw2NyC1LpRByzl
2lzWHgk7a0TH1BaQaOK59xZuovv4EW7aB9+5fVhX1rWOulJX8UYkHWyW79qFd6Cd+g4OyEJ+rJdn
xmzP7N7yLwypCgxlb8mdL8ZAgfmHvtCfLBHlMbphUGp0PCsS3ebet9a8iN24VUvoENa3XPk8h8r2
wdrEsGCtD9HA20VeL1t2mXy8EuUjaC6A0szJLgnjFGAJknYcEmNGGHFbNSvuLkIBnrOpOpkIYc8S
87XmaSzfuVRw7DPEJh8zZWAhq1tg2MQALmMUN4mszyu05KK/aBiUjHb93TxSJxn3glwxwJ/JOmBa
GMkMiziYqxmWqSnTk5nitDl4Cg/mEea7/OOj1sfrYVwSNhtxoIPPxJ35gSXB/PAYuITeuVcPIVOy
lfFSRbfi6OYPpVpKd+vbPY5zeYmh7UN++NtsyQCGPlS1FtDlKzbSiF/yV1CYjK9YK62VTwIKmXXm
di9sdIybW/nCH+GCINAzFpZ0wYaEPcCWNtkz05dYfQngG6HeA2VULlQBN4EH/25j4ELF1YF5FOo2
k64XY6FFK3VLcahHOPgW0adkT2Z1CvNpBks1RtPriCZ8vZldVUjuZgi/vsYXbVIjLHmlUfGA1RZ4
X82Hwh65bLNFNdzrPeuf2IbHzKARc8RrSbeMr0w4j+OxZNIUfQjxtoIpOvesAFvnZ5CtFTSgid21
bzB0WWil6G1JvO0XerLkNzxmJOng52AiTK0ubL3g3TIJmfkkd488gLRZiIUjAwk1ohNJqgLIuw5u
QrVNGPbeqrvslPKM+LG9cIwOlA7WR82Sb16BCn/L3oq36s1cyQ5ZFJXTsIh7JPfsnrypfJ4Ry/lz
xJOEUtYfw7lcMtTwLSwn1ponvQFG8ZQ+MU/M5vE+nONynolzxhQ7cd+tmgNRXjcsLhfl4wFlCgiC
uQJodhp3OfTPD/GpWikL2ebH3WCM7PblAHnK36CQaAk4gCLB6ozQitQOyYSh5MbK311ZpE4TUoT+
x3StgHvFUC+u/WBvVhtGhtpTI9uhv0YaxxqShe2EVF59E7qEc9NUUdp1+7Zbd+28YDQJ0JtKQV/I
ww4DbC5fkTeYGfj1rTY4GCC7eBmC7PZs01zp8gJvuYEY0UT3MZVRyFVC9wqihHtIHO5Ds5Xka10f
Tf2tKF9Is1mF3sZVN1G3tDpHh5YdPBM6lIAVFQcACgtvXGWvbfXshfsAFW12VF1mP0vrk186krvo
22io23Yoo8EkxyQSfiA3zPxdHxFnjD1iGwo4HLm8MGmsM4o37TBwIqNKNOwEVxXqZIcoGjtcW6va
WPjGYpDQ/y0N/Kn1UuoXvmUH0U3US5Q6C0FY894y/PVVHdFi3H7MTLdZvm7h5qvrf3cvYkBJntT9
EzCZgv1vhpnAkP68tKKg/9Pjf/YiOAclWUTqz2box1jyZy9icD1ZzDh/cyggovilF4FuSnYDsjQQ
cAbf7+cwEzgp3QhrMJYowKT/SS/Cl/trLwKhn4kOwFdTtZRpqfXxdglSr/q//0f6T+MGVcfmO94I
2/IREjMAcw35EOY43ETcp9+EmFtXzpuAmGbsjNwDq+gbQX/6yNbYXQK26Zi6Hu5b8Fw53jePLD+4
6/hHOlYDAbYzQ7ETcYW7nbUyjxBA6jzptnoQOU8U6B8z7UW8DCvpKJ4pte3+I/rmO4tn4tgm2TGr
CWXn5zNuXA4wC8aG3RkPodyQGDMeY1pz/SPJDkH5UbBYCEUc9y5UjnIhaV/ZIdc+O9HO5uARANBQ
blS25b9H61CjEV+68Ac6KvSlpPlzKZ2ONmhMmwGyy6TZlxQeZ+vkrhY3UEs56lkP4Z1afOBQTLfB
ATiEzHlZEf+5rhtiYWzlytADSPUIy+IENUWeF3fd2xu1k7mH6ILySwzt/Bn8G3L7dBPKi0Y4ZbNY
PBXTYV286d+BTlwZyRHo+ilJsM655+QtKeaKNeO45lqaeCVzhhz+KTsAulonr9Gr8s5k7Nl/AJ3q
b9XFdWJWijvY7XcD5eqH/N0Ucw/bA8ppJPg0M6fmbGzz6y29UllC4SYAXYNFikEUtLburZnhVNO+
T2VWqzsIkg/eV/6+YQ/IVgqoBuIOylDSkStEMUEPPXSi/AxP1nP1qgN/qk/SbtzhJdjVOzQg37is
qu/mO3kLb9YHvko2fpNdH1/FHXhmJjt9hjbPW2jUssTXWoFX2SK3OU+YCwhk0ygbmPVvHYwoAQOH
qPM2Zc9n+CoWOxF5+pcWa4uAAflI6EW6jPwn8Yr+rVbe2OfPIGAPiDg2rYI7FmttaHtwYTCRlU4k
EpKzZ4xtGas0P2M9VVf+KTpE5kK8g5BlWVluuu/GWKjJqhhYAhJnfvY6QE1srGagE/nJovVgsoHE
pbgepug9tqKYKb7VvXYNb/mtH5e9dCo/k0tzJ0iQpan0QEishU9C7XSxk+goKGbM+aN7+fB3Rf3W
EQLx3T6UD2grV8TcvOz6SJjzhsD0pHuKQaHyYYSaWCIKn7Pp5J2CHWgcluPSPct028jNqeU++MyV
j/ohfYjoFQL0mgENq9bJx6YwV1KWN4iaeRxvyTAw4KgFCLGVp4BuR9HYtK2U3CFbPTyFxj6L3/PC
acx77O3kcKFVXM2XpGeUuNQpQq+MZHEGsf9kFUu8byPMglWqO1qzNNQVnayJJhDiLO1uBckb9NlG
cV96A2biSCT1eSC/WPVpklpiEObWRX+p9sWKOtqEVhllzNgWfb9A964DyvHePGTbVcw+dQYDzs4v
5DrE+RxKQkh1JTx31ir2jhbPHwew9s0UU8no4+T5QCYqVoj0IqpHH7riWLx62Akl72tgHIJDJ7zI
OHLZnAbsIiM7KNaKPldwGVvpLuiPmY+HD9eTtoAg4lIP16YEImldQGzDLwNZZCA1Fj5kjv0nx5BQ
PWAnx0+V9OHHdxN3xqYp7Am0ojK8qHQnHxxrRLkTLkIddyBRS+jJt5Z+pVlP0mVTUc7vhWhLkTMW
T1q2zBBgqWudMTEb0BEgD8Sn2XjvdFaYyyKcXALy1j9TnRCgR21tuJ8DYvOhOUnNvkIynzl1tpMN
Ih+xDhG1DJ+WfUwgP9XhofccpV27jKmhIfRf4g3df/WOJRo6y5abAA2eQdVeyE95P1NyXAcvknAx
DLvvmMPM1Iu06RxjZ17ieweWcmkIO8osXfnCycErJrIYZuGcLEtpE8frF/ROyl1/zyM7PPdogi3b
bZdAdPn1ty/Ft0bLgD3JBJQ0h7bHLhq25kjJzJufMYlvl/4iABA/zMV8hUeeyq2B7+ZhGMUMMecD
oo571TyM5koghqLYD9jaf9S4KiOEEGfLml6/bMFWLZRP+YwSzuiXhDO7r3q48VLbI6aN+tsAnfaV
m/bwLLyQbQZLC0f1bA0NiTfMESfxAgHCKnTyOTxBNvDe1dp0s+v1OndsB1Mw8+OXw8Fx5o5zvWZX
/ppNr/OwXou6QCg8g4P9Cuymw1q/kt48PAa7Um82dfmOu3GptDHzPuRi8sHY/bsLNWT8rH+JqEJk
hKfy7wo1Rfov27I/Pf5nocZcWJcNBbAFI+kpdfaXQo3lMYPk34IG/yiEJSnLUKic1Clpi2rsl0KN
FZmELGkiCeMt+Ae7MvmHGfSPO2cqPmRFfEWJ+tT808g4T0kDjaQu3tSy9zKM3kZSef/QongRIrgO
dQnUQ5d+clCJjcE8UCqQtP3MkZPmJTBkR8HpnHaCnZChk/nEZSuE6mHDwPzprou02pKDhH0PE2rf
r/LSX3fZNE4Zo2WBbN1uptlBHQB2Y86RCvFLOEwrulik/SHUmvaekCDAmMlnSZ9XMfj0o4JYU3Zn
lFWMrgj37JpwVebFqgX5pWN3bYz8GfWm3RdxOFcKZZHn7raTv4K43+had+xGpr26Z2c+jCFrcNc6
8UIJEkkEyPhKiXfya1xK1AjlLktK+Ovti0W8tlDRTgo6Lj7M9gEpp57EdLOPdn1oOYknkydaR87Y
yYtRw8tPmEQZd1svSS9Goe5AL69CcpUCPIAp/832gkRDf+lq0Eex8qjNZALC0z4wWBDbJVkA5LYn
WDi9euX7BGeYxa7OeQl0pd5Kk/tAmXwIRYmLj5KTC7hEzWpgVyDWHB9SebSQvueq45EY7g8JUzNz
XWJ2CJlKdZgfWkwQGWYIKTkkQguYcT3IEVwzwa4wTsht+eTl6wA7RcOgwx3reUvfOmK3kEKoNtgv
jKReuA3jiCDRdsTwNqQHBA3zCCaPKpDfceHiNI2wdJTVXYLSoHkfYoadC9tHpzZOhw1Exg4iJe2m
iAJqQHWbad1c9z/8Bmtma1FbCpzbDL4SrCNq09qi7uEuLTbKUGBEWBNsdosH4cVsGQEF5M4Tv7hk
FZoz7+iCZm1WuEohlooTMkVQKHO6w1CBC0sDJ4kmlSpZvMOwshTARHherLo5KqZwJT9hrZZrxLcr
lwlQyJxZDNU5K0w4PpSwLBIUk+IkGs4SfEHxMCbNzZMtoJe0xCkw6AwzaD0uzZKsIzSu//Kz1ZKn
5T7LEdxNf3+2iv/NfwWo59fH/3K20lZzPLLt//+m+l/OVmQ0qHmISmUb9iveB789Ji8a60lXqXHm
/3q2sqIzplUdKzS4xPI/OV0ti6/0R+Um/TsGMQn2Oz+7rk1N8i9NcOFXWVrUebzRsPVESFNElMOl
1py2RmocYx9elhWvxuCtVrElpfM2xCyOtRqRd3UpwKhFrKhb/xKl9AZnLNu9CEHEdk0W6FBtC4CH
grSr9eKgnwQCQn0T3iejqqy3W5DBtJB8uqBJdtij42ozeivy7N7fESJf8N3MMTg3UCb8W3BocHti
dGURz0ILrps/B3dDU+wljKYX8SY2n4bIUVSbOXqXsNm2U7YNyJGKOWEaYzszHvSDriO/GSYL96V+
1zHCrhB7J9pzcK5VFEW0w3lybontVr/jZJlOdBwNLfl3/aG+pg/lpn1y+COcYH9YdjM0mTWYrInj
CUGHaeyMUhAJ0DT1ZdMTorafwS1iS4nyEG59M8uek+eA9nGqEiHhicZy/IzhV0KYvg4bCDfUnSqe
eryWQrNSyrUvEzM3C/gB8WYkNu4x81U849cmD+jePrQraJ2jv5OO2lFmRGksXIm1zROpD9ZkZ2Wc
ns0Ma/qFaR9YPwMiQfYaP2myYC/In019ProrR3bSjX+q5YW78tbBWgTvp64Gp3GsNQjNZLYV/aV0
SrbSVbuSIVE+hvNwDvhNn5OtsFNO/pMKi4bxIrpNBKwgHNj5of8o59DgxmP6AHcmXeXX8difpJP0
QmVOVV7BbwIgYkBQm6OEyeH636avpp20l+q5W/uvw3P+lRzVbf/hvlq8EijzNz7pgtNViw0bDwx2
fFS3vQkfL8APHB20nVGeJWGYDeYjGt4A0B1i413RPquGDZl4ZO88kGXIhrMOQaRKMzE4GSqxjBtg
edD6iAsI2HOAQBiFeXn1s0eYPTwuJ94E9D2eQ/CL6H60qYOuAe09p3a+aCuCMxXO1K2HGXn6HE18
eiBO0dLLVt3oRNjNSn8bXYTJ7RbNLMkDXxWvZG+fbvj0iPjzdYUIMBJBTYfpT9S9yUV+hj8AAWIQ
XBzRC+kihx/R10gaDKFPEUPbdcl6Tx0fRngW633Jm112P0skm5ncrPDvxCzMCb1sxLtY2syTic2a
AEgiOYsidVNWdghiLm388KmmIvJRkoDvRoR9y4hIhYpJ/6si315apsuA+LPgogADgBrbUNoZDntN
eeqHbxg+GDHmGWI8nQWlBssRaR/IUIJzCVGZbp1un1cUQVQLyHppPqwv07yHNSnD0s4cD/iN4tbb
YA2pEkDq+rlRbUWjBHtVvnEDzibkVijMEzp5NMdq+dDHh0m3CwBbnUY7rFrJUiZwpWGQAknJf9er
V8Nf9sYS44TO0SXiUkDHlx/acRV9BANIBi4/vd8RoK6y0Q7PXfrp+bIj9AdN2NTaohhCO60pFB+6
4c98mMGEQIIgwi9KRAx1ik4IGHwyhT1awE7ele78fuzSPA/uFyDuHGbEwFIyYsRWgdLb6OZGmo9z
Fjjc78EWChHcg8H7RPktpGtR2ja4/0JWg5CiZfdiQhDR5GOv37p+ia3oZKtwj413t5lF5YIc2I7c
Anmts/5IL0CnKgEsiI2JNlQ3bbtMoDrni+opyS9Wu8wjGIOL/BoDtKVzXoXSzCM7u0nusb9LED3B
YyqWiI8KfyOTe/rEdg6TT6Rj55m9lpv4xBAt6hecSxETsXIOiJMJIXoNe7yJEL3ljVTfamEhN4uS
gqpmDzxls7qtLU+UBcxlE5mFkYwfn5swsyv2k3F1zX5QQHx1jU+tC1eBt479ZRqew36nDXxvfLIz
uV233b0unvmfSe8kPgiODfv0rpk1L3F+1WwfUhEbFL9V5532bo7MNCkwXfgZBGWw8MLupLZMYCRG
EtfKRAfaa4tuWvmdY/2Rx8Ag11J9Ya8mmNR8vR7tzLpYlwfxBg1zfMpfi2uJAC2bdxFMujmLLKZp
FIu3KcY3sCtqeNH2GR5bYD6mzTnLxPDSaSx4ZtFDfUf9SmyJAkVt0nPLW+pX2Jv+JdzyMZmIrO2s
uvVv5gMIRPpW+fC/ZgpLDX8Bx4reAgcwC6gURfgckVjDSSUvjTdROrBGqz5NaxXBCzuAzvrgR5b0
JUgs9N/bfm++l7xdOaH+H3fntdzIeXbdK2pX53CK0MgZIECedJEg2Tnnvvpv9dj+Z6T5Sy6dqmyN
ZGvAAUHgDfvZe+12nmkzl1zbgGi8ChlGLoqd9mqedQSn5qSgPnWoUHwOUjSp1jjJzmuprIJmxcDU
0udoNEgNElN3psm1Hetrb1HRayBOgV2ymEOZlYdZSGWp7Td21BGtO0vJKLKE7raiVzdfJ9EHESov
OEKcy9ZRt5A1jDDQZ5XbgPbmjyJcAtQqRZUTR3muQqdT0euiUbiruECYytR7916Em4b++RawrXlT
rDHwgijZs4ee1iGeDvNLnIm2H9kDMz9s9MFNVudVsOohltXgyafGqdwG78FL+UzxeQDCWwOivuC6
ZyRKAbNrreCIRcp1+M5eCtqoJjEFAcp7lWOSsaOzcCLQsC2fJR/+bx09tsJI31LyhFyzEJ9Au3hq
WUzMb5Y4x2HYUUGgCrYjzShLXATLZo8L4yrKs3Ib7Vu7wwNiHTtx4Qt2IMBlOxXBGkQ7TkY080ZZ
trzZjGAV/1ByMRmVyns6vJk3s7rFdo/oq6MHq4jAmvXVsvs2hbYQGzRC9NgARFzLu9Hxrj1Csoeg
XFc3jjVM1KlcZ2JvrdRRekaClvRHS80ML8AVADNyo4Qx1Fxl78JJfshP8UlEWX5yxFgb634rrL0N
a+VN+yrezHt3S9mNAaTQtYYw3rOyibS7QQWeKOjm2QTztPDp7MkR6GsFCZU4TUngQnNZwebZyGd0
pkAs4EQgLMWjVKRvqlOzNxh0cyHHcATrOJ5CYXwn/5lfgejiHMXeSg4TAV5KXzm7muqR4ixxi3dR
33nlXH7TQB9DY3VneNBRlepdKt9aid5q6ufgsOPrGS0YHB/ME3uf7NkgO1i/eN29Syv5E91aDNjC
FtpYMbPKy7VfPkoqsB+FIM4zodnG7XfA9/MPvj+pzNEkU+TmREPU/8KjaliS/+Tk/v3x/70/EdJW
mEyKqElj1eF4Sfp5f8JCaOimqVnE7ih/+TlENP5FhoJ5JkM95Uck4uf9yaAZlguPxZf8YZD8W/cn
yfjN0PjjqatUY5kK/I4xfv7r/ckzvDinUNBZeplFhVxPaipMcfX0GJ8tXNWJ0rFNODSTpgbqtKWH
H4OT7XKhWpiSPOP9BWSKniGJe0urLPRa/cJDvW6dZKYm0IJqp90KYfsS5+UmG3K0GkmedFa9bJIa
YaWlvUT0SGUVcynopl6E7wyrmGSJa7fpaV3h89hBB1v0WVnNNTBI1j6uQaU79dlUUgWwMeDjIEkg
Q4wecAnNwVjEngSLvFmECiddZu8Gbi9dGdZWtwsRpUuMz11UYp/AEoT3UK+IZ4UNOJkKC7lyLiI4
TETmRKx0cYVPjdSowfVH7RBn2qOvKizO3k4khTf45bwbsrkmszfSA2XyCU672yC4S4nrFHFwZlpE
kfQhY01LFlq3Nzmi9OjWvZNtLS8++TJfVXkvuZXWMMWMmm2Kxa3CORQps6AVPussWiisqQZek1wO
V51w0YZ+btLgUznySnDvJhjxpGwhdVUzI1CXmklsjZc1Gc45HdeCqsw7va+eou98W0VPMp78mKjN
zNK/99p319ESMpSzxJRnetTA6XAmgzEa7DKxfzUAMQY1wxAh7ScxGE01sh6Fn0z78R1Tg2dOvHnF
dJFSpKMF1h26wFQK93IpflphdRCaZp8m3M719i5S+WcK2ZtVRu+10xHhL9dN2N9L680zm0nnYv3M
wjN8l6lJg1AcwI6n3z0TbKtqKsbAjospMPSb+iR5n//gFYv1SkSbHgHLrFyjrv1Xajptq39asX5/
/H9XLInU7RjUIifyuwV7rHpFzcZnjd4CmvkX2wNmCE1HaifOKyO4/1yxsGBL/HbaXll+RlTP35DT
WZhYkP4kp48yOmlh1s4xePPHBSuRhTptmjxauapaToIyOGpVw/EcsHpV7hQvdgE0YEWN+nNFTXWX
SDuvr5dR316jLqfd7r1mNqTTiJPUJBxVW9H0jdReRjVCp4H+xeL8GbIdJu13zuZYsklq6aM66NrD
l9bt2uKEla2EYZ9Hy47ttcXTS3qUSfpEgeCGv9M8sTKkbMoOm3MnbIZh1kkU2N/qeufUKxim+Nww
bVF29IhiSiIK8yKKW7Z5FaoV0v7DQX6Bm+UzjY0n1tpLZvWqPFbnJJu6D/MevckfwVv0pi5Nu+UA
ZmKtIDjB4XHCLwxVHdyYD+fAWTKhbXWC8E8uhR5s/1N/qI/xKpodX2PxqLQzKhSYXKPc3JmrSxTM
HdVhn0RrX9n6V7o/Icfsgd/g5vJwJlvEXuC2FcsqXHLAV3s738abJlyrxoerYIdE01fktYFrs8UD
MPcGJmuxrU37mQCijZ9NhV8M3SVybafdW/o9R1fX+D6y4V2JGelNQHFhqRsbB6zss916+VcR/2Db
NtxOfF583/xwrJ2GVwXwf0YxCwdLtXpgBpO0ibJgxWBU2VRbGDvE34r6LB44zJZP5nUEs8WDtnNs
iQG1ycpPKJkr6t6YyxdWaM7kjAoY5Tm43zquG+PUW9vBYOK/yhv2hfQprqg1eRdeDDzHgK5JKy+N
G4p9+XTsAGwdmVZlHnxrpxAbwZM/mPcAD0wobOVJvQu3aGNulX3IQFAdJ4OAUMEWruDkYJ4DbFY+
DGxjgfsIwy3U3SvIW1FhLDzv5BP3cUeupgHmFfoE+k1urWosIKDcpJeG67QqfgqcAbf+M2lmVo6b
Ud8UJ3RHO7dNW7XDo7VW+SfTHnbFurxka3NTHmhaf9SXnnTyxH/Uh24h7ZozF5ovt540u2aRrfUN
xuxNsRM3TE5fwaLdrVcBiQgCpjDNbjLmZkbAZIKgkzI7JWatcrC91Xe2QFoTMNTPmS/fhWNCjHB6
ydp5jLGB/gFG5sWCyHZ/T744b7sXog4Q1piqQgbZa8exEOCz/ug/ilt8GIez+EAIOTMjm+LCmeIM
nclLHBiEn6tFRRRaXlY7ZKRFaIvLYK0iZk2bLwfS4k7dZKfqVPBXcwo2xZoy8w0vUU19i7i11tWe
yMWq3w7cyPg8XPOVahsv/RUv7bbdFsM8PMbHeuVtAgp9ELee9bE89lfxCm/KWtfaTmO8HrRXKd3i
8UNLzOCifPyTNyiixQqjA9R/wr4a58q/2KAIGbPO/zEc+dvj/7tBiUR6DPx+Oq436feQMbsQhj3Z
ADk0RjJ/+vLYliTMcpIoa//mTPz05RlspQZZSzoiR6ff39mhuDL8tkONTx3LIL/qYDJGevAvI4nU
gMjt+q23SjIH860SRFvNgdXNfLBVjGkvuWt4kybpQjMYVzNl1Vr7AVhvBNEw8LtLwcmrqrx7bHWP
qLemhoNhROwB4mCPaDlhqy6pItg3hiTcPMOx5bBEtZK3nYCGlqunIlPmit5eIo1bvzmsKuNAWJMi
LqgUSb7sEcRgTaxCU9vlXDwT1fvW2Eithk9ACMkCGSwd0YcOwruMSqXqK8mhqKgeTjItLAE4/wyx
SkUWizwcrU23LtHBixS7Xemei1q1e0RaHUNXYUjw6M6ZoC5yCk0FVgRd7adFFe8jH41KCeetg6kn
7ldVyU4XlEszdm9tr210kWBI21z9opx4Qjc3a4zwCfajRHS/UiYCuA1AZICT8IkQVeZFCKVZXbQn
i4N2nAI2Ds2pA77fqKJb3JL+aYRZy3SXQpZZiSdc04pZVXD9ECGFy1E8kmIWgijZahnbgaVt+Jc7
ieFLwAVEo/BKIAIFtUdjqcolibBruI9DLkEm8HmHVSaXTUReoos5zFigzJQzzPNQuhbsaIKXPocI
4xiUWmxRolSeawbQE7EzP6OqWsihsMQ3sY3a5kPy8VWriZ0PBL60vmCQHOoEYXIUpURnoY3hjXZU
XEb40fK8msfECmLavo2G48dw9cFwpCJQUOEUpdK5bOWT4jhUBVI6FhfxVJfMlUKvmJEW2EDHhIjf
32U/YBxUDwRakP4DDQFpZOVD+lGZ95q+QgJBWLXIjoEgTmI8Oj65Lu6vC6cJFzmNNQZNm5mIigX1
1KFBUmKPLEV+YEXYT2RpmPdGMleD4FS6NYEyf6MCmqvLBu6OOcsLdibOH1qgvmp6/6nr7kdNYNM1
g0Op8KfFJLRq4b2m4EtQ9IUvfRgVoAmUlNpVKQHm6hNYhxYfXaCsGmlfls4ytdiHzG/XOCR8lwoG
66iZpRoOdQc+NkCPKoAA5EnrxjLffT8k+cMAvHGyZapC50BGFIc2n0rOVpPFeRMNlwzDvRKLp8zC
t2h+kpKcJ768Ewld+CnGfkck0ZrOrFK5pvAESl9chmCz/K5eKqY5KWLitABaYzq86mLZ+vnMD+hN
braWIF+KHwNKKst5Hw/Jvko+VO0sFCrQ6aUXPIfxda/oSuoaynmYI+TvdcZYqlU2seSeCiVbGBFJ
k4smYAmolkHaU9WMNFW4xyK+lxlvFL8DplQzMrD4GGUTb6w2qZKFmuxMple9Ae8es6Xp09+U+Eed
00WDxc1o67mc31U3Wo0+BoluItGQZmVt7OqONFVvzaHfIQcDKOjJIKciAGjzI5NQ8ZDsMkF+pgE/
Xz9ZydAI+ohiAo3FxkoeOZJ2g/fsn7xVMkKX8EWxXcjcrf56es9v+Y3H8dvj/7NVGta/2AXhsY6K
0Q8K4H+0p/FfjNcnEry6Sj+whEv9l42SJh/QSuyx1uh++sUWhRNA5gbIHe/v+qII5/62TY5Pm2fH
nRE7vMVT+HWb1BrTLNLO9VYS7RPKpyMu3FeJ0sNn/k05lJXcNH+v9jDr0X58JihEScVL/xIck/Qa
mCtd3zjpt9zeHHFJhXijA3Qu9slg59mxT+IV4I6YPD4hM807++xidPv5Be5BFcOsqj89vTk7b1oD
xAkjqw58KGKtC+cDbZm95dmskVO6Rl2VEbSp2CEMfzn8qJncmPF77tYs6NnCq1RmMh8lSnAorV3l
opGRe/NPq/aLfcZByOqs0UpLigU3bQ2emVxbeKnQ42WPIRi2y0JLYCXDPJ91lIJpdAGF4pQEJIx+
YOXmSmPTa5tFDkWzeWcogpjM4C78jD9L6j4sBscj/6f87C/VKTull+argsbZTYpbNp2yz0w4FE+4
v02Heb1VwqWxLjnm5sfsLL0Qx9IEyt4+m3N1jlkkyB/utXW6Uhb+yt+KeJ12/ooT7brc5qtyBYGW
XrFk3zFv5y50hdp9rq/kuCjV2NdbrZ2Zj2yPAW3VLcyNvqGMw1Psbpetmz1MwlexYmx9Ba11HO8g
5kZpDg2RhTbZaXR2cSMy2Vktd+ZpH115kEyCgxqsfi1bIRj+kxeIUTumFcvguGtoI4f4L8/S+m9n
6d8e/3OBALsjYZvhcy1ZLAT/T55miWANMFGoVUscSSN80V+WCK6lKDqo5SoHYI7ZP8/SlJurIqde
MKIIPn9LnkbW+W2RINFvYWsaEz6Gbv3pLG3VSm9VqgqYTeqIEiSzim49xWUW199qzHWl5yyRZjma
6e9t1N+d9BLEC7lIj7nDXTVpJ2XWneT6TWJfd+BMRhadNKm0EuX+q3aHSynUa42pdNVn6yAx7U4/
6XVnuwI9DDXQQdpORez8jYarGdtPYu4GgfeoUF59T1vno6/Ynw1NvEnYaJ0+WPEEMShkjFxSBvH6
3amf5IXLaWhI60pXDl5NoCzLjmq3aipv7SEz+857JqJhAXG8lKAr4L8bLRHKwaJTQPq25HzTMl7N
LZojgpPFIWFoe9DCHadcaxGIX7SlcCYC+Fy+uyX89oKhcSa46LlYGsggNCbADMke06m9oR0QnfXo
Xkmf4fDWePvEeoV3D5iFE3x/D+jExfuSeB9yn841HxRLH8853m+xnjTRNQmjhZl8pwgdQcO8jiBx
zF0hxULAS33sygS6JeE2ZxeTui87KHdo1RG5nrzL52b64bkh9RniKmJWahnviOtTkXKvzts2zGlx
FU7cgAb2CjtOH9tt0c5JOq3VcBXrKZ1Za1VIbVe9WlG6VihyJfy9SOj7Hc5sHu44i86Gla7Q7YxC
nVkg7hlwS7zMoQA7RBnaQ6xWNwss6aTT5KUrk6HAo+UInmWLJsexCl439dk5DQGCpMxdvr7nER1X
460sNCug1LuCFo22mjcMMuUOLxM/XithemFqtjswhbBee8LdQ8IVpAlWBiSAmp4mrBKadU+He2++
NwljctknNgX02q3wnDnCeeTiJ0Zyd2WsFU4+V0C8GsOHMcSbwCXpLXAS5X1XWVzhBnz+pSOAK8hW
CU22VCIdTc2ZB7qyEJmEjhcl7FmYzAQMLarmfYp+/gBSRMV23N+K0fgRtZeScysMGzvPGdI3Ml7Q
blr2tFi7ynpQtA8DFmcbU8frSd+mP3Y49+sgaG3fyJ+tFZ/i5DYqULL0WfLmtnWXMj1MYVZH+beV
rfvRcQtPJuOC47vpjuPGOo9owco9CiCMZOkTWhAc7nFKHL14ob5RqxPk8LzDJ+XdSyWs8aYxz2ZI
tNcz0e6IbGTJcgQDDdpb7u2KYVvQXTV4pa0UF7WFAtwkVEjjAdH8RWQ0b43mzr1k7QqrUKAFj2Zt
Weq2XqssheCz1QkiMxrCX9sspOQDT8eswhtS4TAY7cq6dxhCOhUqRj4yW2rCJkjnne4sqIUicBA+
Y5NZuRTYotYAYCfWqqlvTZa/ygUuL8AEHr0xqaLteEcyJ4GWgx+n7fGqmCrlrYe0kbjDurZs8YGx
7nohfkQBZdYcJOqGXH1gtNvERBaVaTnPAtaeWu7vlU7+bHRkRMNeHxpGcOUCnCo4QwXAuDAqxvMc
i10ZmWTMq66bVlozuskzClfiYhrI9T7GcMsVZVIbD46OX0kEqz7uwSMGI9roIZb4XyztmKUyc211
Yw0PkYxNhT5H4mauSeJBaB0uNin3bNjsJSNqRkdurc0NcJdJlDwH0iBq8swlQAOZjjoIMJBsNXWJ
Yuu85PitrQr6rkfCUOMHLnANiRxiH9JdDwww7zADxEOUkmHCrQLmiWNOQCZcNPhNnnzwfW53otR/
VFk917Ji9CuNV0R6sSVvKUX6rE5R+Ol5awjOhtYI/CUiGfr+/J98lhgHR7BTuWwYErbZvzxLaD9+
wx91ud8e/19djsERX5d7BrcHptnjTOrnqBvsGHccfML/vm/8epYAx6fgI2ba/eOg8etZgqcK/0wj
wcGpAjTs35gcwT8fkxZ/NToabyS/CHO5o4WiGTI60nfJlgRf+5JdycZd3ffOHhN38qR+camRyg60
H5KQVKhAEeFiVns3hw5IIwKxTecSMlD5yPkIsPpjH6JxGKrIGK7iQ+5tpKv5or8g7pyjp4AVCrjK
1lnH5/DcUEe4p2FyheTwimdkXb5U8oRiknzvbiCUHzugqv6mOTggYjbGMtwo2/Zcn6jLOuUnbUO/
fDWhRZCRxCZcS0tg5oua1nnaEWf1AuPRLJnFa2WJiDhjp5iU07GhCuLZhJjVOjmUt+Gj+XC/YKni
Zd77+QRcNwZUdw1shB38a7inMjV8C+BWsPuThDbpOT3v4xc5NXc+oXNylniEIeDcKTjCMAygdBVd
cmR/tg1Kt6RpfsuoFsYWQ3XAa3Pnz3sby+OZzG0USirzdbtod1x9xC/1NlxBFS2bQ/Cgaly6Nhfv
wdz7YPG7qguRuV24DJfustuGZ5d/gtdgIyiRfY2evERpMwuegbgNrpr4OfCkvNfBWsYKA5ho3VMH
hrGbnDEBS3AKkX/GK2mENspX/sLPnppppXooEl1L+qNJD2393oLEgRP/IaQYHXcu5qJPjijqC+JV
9fzhWKZ7Y9I943dp48/zaXa5Xg8H+3B4eyMF7EyANxx2B/t6vXa8LN6FUiZedyZq63KRT2mynEYH
9srAXrkhL3rFiXLjvg13yqzyL4mhgtuM/s7Ug+K7rB8aQ8LCpiJJPqif1DuVzRLjaijAqJtr5N+M
CUgnYhuFC51ulUiLtN+r2Q7PWA59HTsRP6aSAvkpxZsS7CLa0SH1wkcwZ4Q4GOkh/7i0Y9VTTgmk
Zegbb0n5fffP9rXlXkpMrrF9kHcppZx5ODc+gtfAWtE4Ui4VayXDc8BJyZuLL+NP++SbFm8lY9hq
83l6WGdz667klXZuDFBGmKhwUZ4171Vlxed2Kt+clflJdWjwLcQbfdsfqw+szOYLdXW3gTLqudos
e3ddB8BKbsnHQKSHCF0wa9KZMoYft2w8ZHvkejfUGNQqZn2fTTaPGrhtK/+kbFpsnMBnRVt1beFR
OROzvbm6jU/fZ39Xl5lv6ylx7Zs0UFu08aqd3M3kysZQ6ugXUdnUfG+UBug/cq9kPPOeAzyB2BH3
M0xGPvraQtmLXirpyZEqWtUMbpHBtSFYAhIfEOHCSUmqtMiWsr+sSZqyx5EfXuC88LJV5tHbGx+c
ZKuST1VBbHKuC2F/LkTu75xYzfpMsR2cL9n98ki5ivkbGiVIpIOfnHn70O6Gzjg1moUjIt+5zHl9
RtNafnCjpVA+EhToiNo4ri/b6qrY9KBb/NQZIcQTp37XxR0xbkuehaBC0lWp8a5IV9mANLLIMZe2
8w73LdUyH/1O2apTK5103mKgn+ZbX0dH9OUyWqKK5xUv+aH51Kng5gEUo4QE8icFhhF54nyjN/fx
rABg3TOFnhlPBNXyPfoUX1J0DOy6jFa30bUyJzh8c3lT17Pkrr72Dae2ifZRvCpECIR5cnWoYPGB
h6wFBxMsFmvIHzOmICEopRdacPJJBEWa2hxidVADmllxyd/EGwuC+ZIcRT9bRlFAlXIQkjSdVPG6
1N9rHIEh0H2dIFhNmfk07rejH4mVDAtuwOKRpNxpPnLGo/UEA1ShbLgMRFlmG+Fd63HMchvEz12N
oWkcwINLyr6eCz62Xyhk7TzXpp7EkXzGrynKsFu8GR01yd8RRQfMf7Me8Ns61/y1WC0oh03pfOG8
1oOzBoDF3LkyNnE9b6RH+xl+yr7L7WMV5XuCYiXWm96BZfU9DIuyWkaBOmU2NmkPLida0XzTQo6L
Ah6mFRWsqXi16CMyRLvCEcvTlGG8JidS18jSGI+GXWh+8r9zbgvDJC/usnXKy2aqfwRfHhWQdwLO
joZqzmDHmRnh3AH8WK78dvTaTsD81Cov/UoM32h694cN0WsXgAyUMt657EX0Gpj6LsYTO8B+movl
vH6gImXRWpEWWn9IAR/EdPKJ/JHxqZM3bjbTlRXlG7o0hdiTESKmac6Dfz6VokXQr7JTG9ge4ciM
m5tdOUvA0aSPxY0XLoj+4TgT+L49k35jMjvetYwXhbBWCzulR80k9g7KDs+ucMGUKX3pxCvzBg4C
TQggYWKNDwHjMhodJuS61XoxBNB7eWN3CaYyOs1sJ7RbDLPg0o3AZgQ3tDMWbYG11n/BAM/8wQfp
zWUe1bGyBRGg+NqNrxLwmZLrBTdiLjT1m9BVi1DUwQh6e9FL7n4HnU1Pi5spUFkbnHwbE2rxhT8s
nEVra62sa2Vazdc81bVx2ZAVGqSZTzobi1WP2P+QFwFAH30WClvnplw6XvJXoj7pkjjHMtqisHIj
LMD5zDWmAMVMPw39fiCgjQuMokT24kN/GsakUHwnja3ura206g7N05AmujZGs8038y17kr8W+WFE
D9A5n/EHw3pMcmMVUcLSNWbXk4Byb+Z7zEDn5tmZCygOs5QSEWyu8cQ/yBuu8xuWq2d6EJfZzT+I
VFcEvPyY4BfCsd1oRwOC4URgLZm5tncqFtMch0KLSDJJ3oK3+ICTgGw9rSDeW3jhfYY7HVM2+6A5
iW6UW4QXb13cKAvkfSROSnMif2Q7/vWh/UC2wJ1gvPLVNYRntknIxsNsGfs29X74vul8owvaYwym
4ONBIeEFsbbuB5AQ+mJibSJ9dq/ClW8n2cn36qbegxNQOdDkpKYcddGwhYWnXofzSOJmlmGcV0k+
TQ1oAXRBmjZAZV4I4yhJdj0B2JaoI9NroE8mm3s8H2XCJ5gZIBEt5ZPkfMfVtl1QVzIAqD7Ie6zW
GKK/MFyU4iT/CD/EM712O65dp+4BqIIfmHTJHl1OkIzGQe57k4BcE0tSMC+QkV4HzBSAUD/41jBC
DsfuqO+US7ku1/w/2hHIizPHiyRcvbHQMr630Ohe/bt79795j/94e6VgkPBoc0bytty3+LSB/+I4
zAEK6brnag+RBff2W/ztf5NxO0mH8EU+NTbvtlW+NK7tiRNWSMwnmgCYWg3H5hUoNRM/tqrqyUP/
XQbwLVwIUOGMJMqCb5p3Jwh7tluD5AcOIZZW3nc9/QXqIlaWwTSYtkR9CLkdXQ4OxXRk3SvXcj0m
wMpvCqu/BQrs4V7t4CPwNvhkZtUdnRv6MxgRbvXg62UwZwOBAWtG5Y2r7bydBLUKM+khH00l31Qh
bvstNIprhpmLeNyrbhOBOjdzjYIBh9Kxg4ceXq+Ybr8l6+FGSmQtLoENzMVJhbPGeAd8o71XJ+mW
H8pDfWmwWFG+3W/rK2njqVFAgDQnpljblXtReUrdq7T6h19fTU0cB1oyf/trKZyhLILxb9fXPz7+
5/WVpCoORR7zb1jAr9dXfCx0ePGf/zpOfkrhItMyCVKtKGKitqAW/FcKN/6Fn+RXCf3vXF9hGfx/
bq/wnmRc6iLf2Oio+fX26ieSgE4D7gn33HAB/tyfQToNh/A7/Vbg3py6Z/WobHnENfHxq57hC3Mz
6dmxP33n3w6QR1LuK3MnnwgC7kTyj3ySnC/nXbsKG/FME8S5K5ad8g37h2Zz0Xqkla361VS9Gfkh
75ZqCBLNQrB6CwiLqd9NeAsxy+HAHoUZIKgz71r36D/mLdKxvgEhipZ5/64i/LR7lPSRKJkTLnVd
hMeTzybOqr4WYhvRtFFQA03BJg8TLpr7IG9Jj4J8gpRDtclYlk2wxZyWGmETqo7mkbIth4Mq7nI+
1r0tGjNytcYTYZDbSNaMZMpuRpOF8Wi2InyTaeEt6szhcsixVLANq/yuVPQiweLlcsBXV98uL1to
evNW55bE4uJzETLh6FjnapmkMxR6eaWunE+Gj/xdXFECLHLFSadf7kLZkfyr4glBwG+BnVqaQWB9
ciRZKnvIr3ekKmEfLtybvDJo8AWvsDSG10rbqQni8zH+8uOj1868b6n/JsCmbfKT9+yEmXirwKQq
tibOKNrQ373pCNZ6qT4RFmoQUgYsRR3Nm4uGdtZ8/sFXSo6gvrvHFzJNr23gLrphF/g+yhk12t09
4Fuj+UQFc/Xdjz8QzmDUH8yqb+ALqTZ/5xXJlXfhaIpQMuu5GW0rmsQVfoB+j/rgsp3Q70H1GvmX
jcp9yPXthvURGfnD23k3iCvYSVv+Us/WVd3LZ/nMLmNsaTpxCTyNQdqdunOwGCZv2Q4030pcyBSU
vQTQkJJN/N08keSbJ5ygPbeG6NpBKOQUYHvkvaxVcpOrCfkviC0L4ZW4TX03jhqWF8hAXyabovFJ
SuFVQp3YU2t2dqDbXtne1P1wdN45Cx1pY2ym/+RVlAgL4z7M2owVpf8F8BZHE8AfV9HfHv9zFcXz
JmkEWv5tIGA9/CkCwss2dJP2ARWHnP4Hz4HExNCyCMMY8lj19IdVVKeYDSfCf2TFv7WKjgPNP2mA
41PH4c4wEU3xz6WEIUxuRTSDYCWCqQobzg6aQkU1nMvcUO9aKaOa+1K0d2suMSLnCNUC/6VasN+6
mQaVM9OsaRE4V4s7l8HVsTfj14JYJVr/Sc261w4GKenQqRty4unDnauWnOOKhSU5s8iM1+N0CrU9
GT5996PrZEQK87UoTZQQM1wz61vFUJLxW019od850nDv6CxKKvi28bqInesAKkQwlQ2BehOBPfHy
UwIx3Fc97iDkztJqrToR7jlqvP1RaUMYaEMwwm3MFSzk5lyqw1slY5+tk7PQRpugarmHksOGlLTq
vGqTej7XVaJ/mrT1ND4sGWWfef0wZCZVMkJRlpjLgLSunvPokFeyE4H3D/272LosdeGizY1pULpL
mfVa6LkVWzMlM65e024zE+dwR/t8SaQ5V6dUo68zs5h7WvzthoGDRuUxlnzkhTg1en+GTXDeaLbH
4a8qy6Wa4H02vOZSFMHWTfgJDrCU89pcdpm4l11qT7RiXpmIQJ2xc9vwQgEBXYD9d4axyRfadYZS
Kab9jNzO1oLVZ/S7ojM3sdlQGzfQDcXyJ2uTxHlWNU7jkE5qj5SfBmmgyrmYjww/LtrN2kADqrF+
Z1IPh3NvODKL73tp4AZMKVKIsUg3CubmlHOpwml7EGdqh0HfG26uH8xD70VV8mnFtNWXCBs67Ie0
a2XVoxXUmWREtgeYB+bHomGMFsJJjzgMy2ZsizHpAYbZfojLn+mdBMxGg2FTGtivPHHa5lDLSdmG
VTbnfTFtub8EZQte1sJLkpLMIlWQlOw9w9FLQqqKeW01+VzT3ZiZVIQJlFBFKG4kvAQqvgrdDnN9
Xmdg1VRjWVJ5L3TCa9cTBzWGq9CqBzHLQFJbi67CrxqOnEcQQkyYY2dZE3Qe0HoKSrWrNl1JhTWP
CckSseJi5Z9Ko5yXukOfV3AycgHrIPWP1HqCyp1Z+r5xvHkigUDt5OUAClsvg0XlGrzZ4ewD7bY4
/AymZ5cuBx3G5mnOncBDqEKVyI0IVWSX+lDmSnXeo1Vi1nzLqldamNdRUh0CqZ3VCnb1qgdWi4Ev
TfGGG+Gs0Jul5YiT2sttgW7d1NrLvrlwc/3gA8qLtIDfVmyTdjW03G4gKwROM8st3qwG1ROBNZMo
egwDbeMUhm3k1q6Jnw40TZ34hRMbdgVLyaEwMS2TYw4q00pCe9DNpUNYvOXUY3HJ0jl4ABULcgAS
4qNH5K7I3FO1CBYf8XBIZq1y7d3sxQx9DkvqxrNku2Le7pcNgJ2RhOcvTS42YqatnUKfKU6yyNk6
qwEALc02B9l48z1hltO7HECNS6nIkpzwH703qozFcNmM6BraEP/HgIx7wZ/3xt8e/3/cnddy41iW
Rb8IFfDmlQRBbyVRIl8QsvDe4+tnIWdy0nVUR71WRFdnRqmYSVHkvcfsvfaPu9Eg/MrACgpsB4vU
D7GN+S3VB1ejgshlckn9IraR2KUZJOlqXIz89te70VLInMAs+r+mq3+wIFMUnvlvd+P01PnOoXCp
Mo7UXzuMqMvdAU8YMzwptmMpnXequAYncAEWtvVzdMPQxxSx+JTbNxkxaVH1Cz4dg66dxFBitRI7
ltDbbvqRiMrV8FykI+OBj/GrpXrHGJqnDkbfH+S1Nbq+M7hmWRNtkR3ilA9ggbJc83DjQDWbNjie
RKGYmiiOyXOwKuJ09gqckch4kdCcW362UPMvTUCuBlG5q9x1GltOGzGBTj97z7uHKLOlspjVVnkK
3P4cDtm9V0J0fiqGDZ3r3UrRrtMwaK361BjjS9kPsFshdykvWZOtzSEmTOfJzeXFyFIrFB5DtiZy
xJU0NI7v0YYhMZFlaRcn4j7zXlWZPYelLt0g23VhcONa5YXRvwazPaWeYfMBA0jJ9JjTPiZiQBS+
RFITykzZDSydZnEbzFvfffLdAjc3UY66hkElaW1ijq5aMSJQKCCSkTDcDavUxPUUwCvqWJKoMPxh
+Q5h70y3HAHyR27NVNUfJCFeeWahzTTUHQyVacbWilEt1YLjjvl8MliMTtKlF4270VWZe4Cr6H0J
7A0UiRBWQNEtM/+ecTD7mc5VEwF1ZGDYrGSVW6Pjp0HSiAwwh/TYcIie8wrGl46Vi7lPLXrnMFZu
tQe6rMn3phwtS5IsPM5UUzqrDQITa15LI90B/IRWtHaJTmfQCWgOTGIBGStlny1ABIVk+QDTnEUa
JFOtVqQ+CotzqT9WQYwynewiwgg7FoklFmbN8B9ILp9bQ8uYsyc7U8d28IWeu/XMRd+rkDqCdVkO
cLdhCHnWq6Qy+3ezRZ5zFcQxk+77WGsrPTcgTaAKGhOb2pYUjZTUDRB0KAkQg+wm28OAhtXgzEVT
NJfzceWnwjosXxQvvVW8ojEz/NL8MurCripvnesgMrlI05iaoj/EEreYkM7h1xFiqyy77ouQ2lOP
9AeX9FFi2NT13lsq6EB4hL0LFgg1beOwPDplgcVleR5KmW0FhzdmSNA10P2z7KQqkMfNMFuVPaoQ
opv6FDM3/W5Zw4uXrL1a+MsAYu+mpHGsVJcVBaiSYe3Th6bZs9v5Z9l0k5mq5meX/tjIBzhZtblM
R2+himVHBcJwmDt0VgiMSdNupaXuh9cAKeLUAV7Uv7ojYwS4B7GUP7aeZJdNsRkLXqUo28Dy/gwl
duh9Hnw2oAmMCp6/VSF7qlhBgNwwNXr4AZ19kzNaNVjjdLItmoGTFe2zKt4qpmHWgPoX10CeqS9e
UB51KMaVdfEVUhPqZ00JV73wIY0MmzNmhx6FhZVtmpq5vwqlRspKa6XKT7JLadG6mEN48+vsNvGm
9W2yKdJiI9XWDks15StDf6kebMvIv9la/tWKdR0NCYMvFbsUk6i/N3fhxvrDffzH43/ckSacOXRo
vIvx7/wkSOWOnGIb/5+e/rO5izhgC5ko+U6yKFP6/DKFm3pO7kcazm8d5D/pHyfQw29XJM8cW9sU
H4kFbWpUfx7CgS1Og6L0orU2ax1iPxhOQ1DJZh6uL0dmVUhOWy08NeK5Tgi7Kx1MRAQz+gzfd2b8
HmVvrXX28J+Eeo5pY6sBdymsS8ROtEXwJIDSNYMTphKPdN12Xam2GlxF7cQaPxVuqfg5HPks+zWl
ZlsrB6zKBT7EPrVl8lades50Zq4m8/Ycl/PiozhpKEExLeIlLi/NMV7h8eQMh3FG8TNLp8NuaE/h
Ab/jo7DJTtGpfNW+5MO/eTQCRZABBoj+CQo78Qb/TmtNwfR7+ffH47+/tcW/NIt3jMkAZKLUTkOV
76ORiRKCNR5MrPzddPF9wGz9hVYL3gFvbXkamvxU/ll/iaizCTZDho0b/5+FOn77+397b/PU4eHi
gUQQLlu/haOKvad6kcmAuRDPbTU8iCoO6SyXlig279GAH5pFZpqUp0ZtN5XmPXEuL4IMxyz94rmR
kq3VP0fuy9hYzjDAtIFZWBf5uBgRhwgx6r4SrI1L+g4QnqImeaUCnZ7k7mvpxxtJkMiZIS9GIgrG
jS+QHs4qaVSS5j3Ehr6IB203EKNC3rAths0uQD3h9bWtyNDyI2GrkhCgW+BEo7e+YZ/kmg5v7bqO
8V1pMlJe7MnBsNKKgUXuRMDASxcE5kkI8pfM7c5dNi4A6yKg/bSMGhHom4gUypDwgyPH9cPyWuuY
iQuVW6ATr9wGFATdrsaikkWEsuWE+xjZNo7d21gp4iyI3TURaM6YvqXiOjdgXjHjEUDPkpe5y9xq
75fqWaz8Syq4jwb1FIyvdVUROyLmF5fghMEaX1UAVFlV3kNfXjaicshAa+h17pQ6YUPkpQ0ZEVe1
Pssp4TCKLXJlAhrki8qtVl1SLin2HQ8EH5wkJ4L7r35VjbWTdaIxi3GdJcGz3yD0iTqEpnic4/7q
M1sQwmKpTZQ6HZ5WQsKWPwBFDJR9j6FnXlpPVrAdxKKcFd4LbxLIX036oHfe09DhFI2ehjZbasG1
LhQSnPGq6fI8A8kWRLGtkuvGkydMK4NxzmsZlKvcKw4ioAOhhhzcmZskzw4dDYJR7hVuaUt4k9qP
1PKXhfwcg7k01Cek88+IWXnzIHJHCFLjMa+qkySIykwruq2pFWRBK9hTox2a731s6ctUtCWtuAku
21vkAb61Gfv8MYLVxKu6LAekbTWnoqWX6zTQF5I/GTiHTdOeu7pZFawX5FJz8LlBucOWWXAkj9Zc
x8s4CNo6KsN9HoeLuNbWfeMu+oD1sGA+6GKRO3VBeJSZfXk1sncFrIm0Lf32XZDRShSbuIscv2XG
5MvYlCDQkQc6TwE4syUPlgJ1dQz5LjVvnqc4Upw7VSzb4Fwh+rXbItvXNb7b5qlMBCfr913n27KU
kMYwFXuv1POMSx5i7ggjP+l8UyP65oCIOBjyRu46bEGOLQtViRyzMURoZyGP6t8SvXL0Fqh+Xa5S
WaPZUi/5VvczDIfhF9xnyjBvr7SGUzDc00X0TLC65Ejaq6V2FVLtnKLQG8w3KWHGmTU4OGRIq716
jEeUvALMdsapSzF60rTsPLTJqqJoS6D1tyiOR+6oXBfW2pQ0kn/Rsd5VsV6Q1pWWSPslNHWFe0oF
tAQKuC6+DYtwDE9DbRfAZjeS17JiKCceU0JYlbI+aF56rwN5FhX3THHXrt59hJK3wMK+dg3hODGX
Uya8rnovxIc+li84jtdyL+7FOkTx81TjZa7lhr6Btg5aYjmuXc/aD2HJq0wLE7j2SNDPkASPylgd
9N6fiznL9eKQgLmpLZTSgrvyYpEn7M1znjTxBfO8GTdxCxWSsKCaUNUkRE2pImFxwTUr2oNeIBrU
w7vLPg42UYg4IOjSVcROZ9Doj0OffA7QOmoQOvBcNv/me1tlcysr0rQetf6bRwpd8x8rjT8e//3e
lv7SFVa7/4k3wJcIVSZ/5/8GM98vbZA3JhsNk33GN4j8T/UoX2Lygh0SKjLXLUOWfzCz4cj6oyCl
BLGY1AED+7bT+LUgRSI0qDDSweGgxDOy8+hdlBfVsFkNo3fsUcfE7wrv5nwdicm8idli2tOAe1gl
qtNYJyYDUXoaQMQn4LhAFRvBjrWweke+4XerIDwmFLpkM+y5J5CuIGxhmEzyeC0fknRlKXYNFxjp
oY181m71z8kLya1M19YBkpz1OwrZYt4rV8BQrP56HG4z8Quqq/+hxrN7Fcz5pUJDNoW/QJVlGnFS
8kfYyOXgxGiTAUZRYJMOOHJTECYihHcIyaL5wGaQDB7rIZd3uFlQEoJqXvnrIl0MmOVzblvFf80g
72kEaKrzdofaaTKSK6TTCAtfOoXN2RcPsMZFOIEoI8uL4e594Pu3PD4WwoPHgabxAIOx9iPfC5op
/v5Ru4wyND97uMmv7Yf/jmas8HCGzcattIUGilYWiSGs18Bfpe6NL6BiRNtcXfybuSnXGKBleCWy
bYB1Hh5U94E0Zllcd+KKeXuGptGaC7IdWysNeSZTt1diskE2dBf8Qd5gS7vw5pKaNvfbOfwhqGMe
PvwXzr/8cdy1p2KT3XGaUIMMYDp7uvaZ+FExGmP6Ac9TMuY+yHiiOXtiWRGB489n1YDKB0K1l37J
Lv8JC+j0WKAID+79qn7Wb/pJPXl797FoyShwOrRJBqQu4lMcImPQ3co3+TSclH3y0p/ddGY8KXs8
430JN3fOW4IuHjmAKJA6u6LnD56mPy3dAlPDknYcjgJSraV07s/pVj5JvrPsEXXu0hUSunXnZGvR
1uHXoE4niu0A4G2drE0kldCFoPVSo/i2BKJW3g0vrEpAizHz0Pi2Zr4OCdI/uOUqlh+TeiNLTExm
0IP29UbZK3vpHF7Nh28ZHuKxeqkBR3kLuJdsNtjzMEoLWbGTEhCtVIWMn6fcAZKzHc+kTSc49z4k
w2lQuxF+t2GymD7nz+zjUQ5MiGBuX7LDSWFi8DBTGe+5NipoZvjsq3jp+HzwP+rkqpvJSLvQDiDM
/1AfjafsRbs37+QndawBXjXEr9lXiIIpOccQvitKIP8ca8862rDlMKXH5livCBW8NWtwCO01RR0L
KghLQ70LE7uF44mMHEgkiwFgmO2TtoTk6fGiaTMmslicecEGIEXFXG3mYIaLnXXWH2psw0uyMQ/e
6fXpCUsOPGM/WqtSCTvrncmvx0ewcZ20XyjZPHE80ykrxOkn38sPJZZhC4EWEHWXeh/AXyfaQ26j
Kq18HDrnij1eoObLwbu0pmF3lkkdBdl3bZIvTEmHPB5QEkmqfgA0PLzxtYkdK1CgOCskn3238KEv
fQK2sOTnMXkVidXr+Adda7fN6+5O1vFyRLZm1ZFtaoRYKQcKhHrKL5pn6nwsbEs46GuSqfhAINrr
QaBAP8J2zG2uuluF6heiZq8S9crH30ST0J2FbYXMIwPF9y+/bCdLMhA2GU4Al9LfNMmapHH//aof
4LL99fE/Xba6RqoerbJkSZPn5/+bZPxF8ArYjpAPbkxAg59NRHTsOIUUXbf+MCSzUoHpaSJIkGmh
/5GJiO/tP9y3PHVc04BCGSz9Ri3oEsK0x4j7NoByT8AeVlhQdTOltIOLnJ/KelPjGBKbRVWgIpWV
Z+9VCe9e8S4SHlUCAkPlGL1yBbH8zIzp1kUk6ZHDmR1ac8WlIDY7vdm1BKxycSHhX1vFuTO572h7
FlVnt+Bi/bk8HMV062nOyGlGPOwmX6OtwgJcBzYMDu4E2vTPbFia8Jlx9Gwkwgdm3ILkyNCvAWwE
39H5c29cVck2SE9jT5qbuoHcvhFfi41vs6L4BifWzsYdznQsLn1lTZPmP8uPHlBlJOKEpyEXNubd
i3nsWMp7+5AkY7Dy+r53b3RgLicXdldAcDAhLxY7WFwnQskefy83b4AWOJLkK5gUV9vKObrfY57d
SJVBfeqSDePCe0wPXG6ef6bVmpFBu0KoAbGODfvo79TiJGvOkC5zXnXrWCTezJ2aWjvC/pQfE7YH
5fApcz9o5RJBgGva+AgBUguvJdt7KGH5a2/dauFRxXQLwDLhWPbM+ci3URSm3TKILvsHRdgrGCuU
Yl8X51q+BtEaHZmiAyqj/PAW/XAiXpvrVkw+8p6cWbKqw4UFlJ9T/dju9GDewSkPOJ3cXeSvc4Dy
3ZJyDYReg98im4tYGGIuQ4sTZuCkGThxQnGmcv5o7hZJhMyZ5PbLITyBXPI4rPxHukz6NkRTSFNA
6jFkJ5FbORiccybnncDmy6zqZewO936rWOyQpLnEP2Ly6srPgjsvPvGSDN2CUOo1mzPUHPg2PFby
4S3gxFU5eTtzZ6Fj9xxR2aibkRO455TuptO6JoKFTVD4VVOkNOohFe+yFEFe1VdpoR2XeLlPJkZf
UXfpm2hVE1T/D0O3ne7bPnoIY20bDM7YmLYq4oppjFU93POKc71sHmvoNVIz7jXs00PQXSyfZZsf
eHO66T3589JQ0ULWPtJexkUVlvHhIWaNyLPCwWrUhwLfnkyqkThL8a8d0023Th6ha6MupIt8ee2k
kGwAIgevaLSND/0gbJUHi7g/IXbkLzMiKIMfPuoRO1DeVOYNMRjEDSRzMpOobhCQp+ayJrfDANDN
IGc20O6L2lM6rBPehmr+nmWCA013nkafncfurLknIdOrDvsxn4JRO8UGa4sADyGkw07wFokpLdkN
UxuGoBWXdf41KIxzqxUDGZKdZiPa8X/5lcMRz1Dr2xCV9u3vrhxR/k9Xzq+P/3HlYDA14cVJEpuH
39byXEbmdN5z0/3OwED0S4SNJtMaTgydH2v5by0ekjVDRWQ1zVn/QYfHpfKfbhyFxQa9oiZK32Jg
f3KtKv1oWcCZozWrRx00E7NNaAQU6NXeJE5vlT1lxSy7d3ttRU3jkJuHPYMAMOuBYxBbq9WWRAvC
Mx/Xb9mCMStpltWz0qTLWv2KxONQvwU4IYSJARrTNZwi+QwQPN41ZN+o6qOjUMp2yo28S9LbO423
+zqIv8T4M8eg5cZ2VAIeGw7ZcCy5euqwonsBd1cBWtPzWWt9pNSE/YtWMULk3NBMgR7PXDSmgU0M
zb209Y7BMe7OPl4pCGha+lJxWaVcaDWdJbkk3JzFMiHQdddhryggAIvqQSC9pKNqSztSUVkqCrjw
iq+oeleZNEfLutpqJBt6NIOnRF6H1tloT55wiZSdNt67ep+FJ6l8aPJXyABdTz7XxW2PynOX7zzj
ofSW43gQsTuMeojd6yiCJuhIXn5uMd1yErsfKvNCHfYG3oFIuWR4UYslgaYxiIzkrFqfOSJY/xSn
a64EP9u7+QmDqAhoI7Vedc4IscT7ZpizNkWyDAzE2xvJl6GchXE6DQvySUg0LTmDyF2JXlrx7E5s
2q0qg+esD3k8zAthZvqHrH/22Al5wd0aLhaPaKDuD9aHHM93Wb3I9KtZ8j5B7xCFc29wWIKD+smr
j2R0/GxrldWhwfdS7CADJsazn88KetEFI2LJusfefYASRIM08lPmQu1e2rn/NblvAHPLWxm+0OTE
yTfdUdjEF7rt+sqIvCNb5Yu9LJV28qFc/a1ascla4G74hN9W3LSA1nWeSyi6iKCbq4Sv9rZarZpq
nXvnbnhok4e2mNPuyb49kJe6RAByrU7eS/GgviX0Ou7N91cBTTZTNKQOXKLbAQ0fk24aGIItjNfk
1t+IvGBjrtQXrkXqAEAx9aWVlxKvfcadHowPWXy0rhazfyyUwlnjFLdIx6N+OFTZ2cpPFXp2HFY8
wNJmxqad0k7XWUYMLyJKBgTIVtDcLaTluHwnBqMwV1K1086QdeHjVt0DbZch3SxMWEK4MpnKIDC1
+kVCUidy6IZp+sNgHXsKOzpZmgzaMWCy7uzAL/UreR7mezfNTEreMfG8Lq559gRCZSanEH+RfW/k
gyxoC56JeFHKBaG5T4m21mjvcKLzyXAY0UzaZ3EelnvrvRdPg+ZEB0/LZkMP6QFFPH8Q2riNctSp
5Ug7epAPXOikm0RE1C7H+J32krB3OB6FULHQsNtvuaNVzijALk4CdKdyI+0NGLbUsgi3MdxxX7Fw
uWOeaz/lZxo1/FgC+bFsNjFmFf/qm2xCGVkTwZSZnT6psP7mJtPpWX5vnv54/PebTGRXyFwRafe3
JujnIEzxLxLCFWbA/M0mHdkvzRPsBfhzyN34qjytPL9bWMwph4B5qm7Jyjemwz+5ymR1EpD9CmCY
nvqU02nJuHcmSPjP23PDYMUlZK2/TkZAKSZYo/INec6lI94lLo7k80pSs20ZkNc1sSCD8hgr5c41
KtuVoZw2T2JJrmQSnmJ0wldpRCjjxoB4rFrZRlL25vXwyBThEYHHojKbdUECcIMnEbIaR1L3MhrZ
0sLBKHfxU4sjQZSgCpcCRVxijyq3qgTIfrKMGkhh/VkXP+uoYSVKSKWXZqIRb7N4tNVheOTXhdya
27zT9oB1qIDNk1ESY5JlNyERiW1hAphTwvsfhSThHilRx1hH3QRbmqhY9M3eri1JsMOJk2qZLBK0
Jb5PhkOFcpEq2IpJxSjzS05AW2riohHac9bVTt/n7y0RBynONovArsZiJaAskycFjavf5itegz0t
9CrSxVVcG+uw93HnC8KX2uGbMRpibhCnSwJRvaKT0Eoq4rhIhwJNFZjZAPMM69l35FE7w3TxyuvS
Pi51nOIq1mtHqzkKkEZJ6lqHLhDXxU7KyntTNzRYJ1cBilRCXhDtzMWfjkFdwbJYV2eL3Y4hBcuo
BEPK9FVM0m3RK8fUZ6pXIhgb3irzKUWc5aES1jMBQgB8CTlcNf249l3pxfOvuTDuTB3JXe/yHUgX
ywgW2SjNa2g3kSpskrZYevIHAuxtI6eY3GMj6iaGlkCE8Jefn4VWZYVZ2J46HFmpTPj42NYZaQtC
vCEwgYaali0eIORO+VXt0gT0RC4YrQJVF75wyzLXTdQ8duW4NBMDL36RLOsoxm2qk8R+NeXuJZyo
OAHm3jb6kFga1gjHm24kmN1i+NVjfuWIz/yNS1AC0NSoYhIpWUe/Osk+4OwsOdXMCDIXEkRtruLg
q/b3RoWJx+jtFD5er5NoWhizGhlSgnOZ8MxDjoleV4PnNjS3nXvzsnZRVaEt8gOQog+3I1avBQLe
ntis02V6dL63TpvMPwim1Ri7NTnpRbgc5eeUzda3DaGuLkjdgdrFu7V4DuGadgOG/bJbJlRV4GWx
a1nLf3lHgiQXK6JMma/+l46Eg+/3c5wh2K+P/36OS3+hgVJFegF41SpLpJ+HYEiuOOLRffAbRaXN
+bF0QnE5KULkaQP2i4lm6kgM+Sfp8T85xyfT4R8H+fTcJ+nJNHdDd/XrQd4YmSVCo42IXP/U1PdY
pMnGnzCymDGh4mcw0KSbAKBqkkt09U7otqUFqDdhKC7t2pDAOlbnkNxmvUl+Jdo+CRKxXn0m+UPv
4Q5Hzn8ZibEUntyNrzCFARG1VHBB35p5N49WyhsGwuhcH81PZidDwDwXGtdKfy0u9WN8orE5lLvx
pfryY4ftTogfcKHtyIPfuLdo778RCXBVpcn1hogVoRbZe/qjdhAG2+R8CRmb2aOAtWU+PiuksATn
IXe63Ampa7onNBopQQ/2qC+Rc1hbDBJk0FBjLaKFD+tDnZXNVoWIs8z2BvX/W7ABdbc1XxWbYCxv
1yyNzimPyTk8WqhIboWwIiJROBAkEdk9WuFyGeSOeYu6s3xDApYg+acPonOAsxButHLX+U+GB8cU
TtuM793RX8CkYGwkThDqDCevcujT1bgyT/XWxXlSLIk5sBqHXcSQXvjD/Gcln1t3Ngn9l7GE97bK
lsHEDrKojXFiowSdRRcwZeanEM3bD/W18h5hhdWO2NvmJm3nLSePe8iM7eA+9BhfTDu7DNmyPrUn
n1licmA9baoz1AwmUNWEZcfeoDViW35UmeO8ut6jF5w1Fbo5OqBVeSueWrbrtreQVoqN2d5u128q
2ZDz8JRUTrcYbf1qTRwXd4mWA2rBMhBZoC+qO5iSoVtJz6UCH4kMCtqcAoHBTL/RonkICt4y+skp
PBOpBnBUbBHuMXhku8OdgngYnZ4P3m3n4yKHgoCQaHineM9ZjOn2yE+YoIhwn4QPRnLMOjsl1XQn
PJIVh7WLoUz8KdSUL1NVW4nfwlIZv30jHLTA7U7YvecFrvDgg6COckX24YgyJLaNeBk/u8JSpj+e
8/7jc0NfkEqPQ7DL5M8KOrS7cR/ya2/OaQ/UI7ifrsKXMxs3JBBJVT2D4WFDrfAXjIvOxa06VevO
RqewMQwn3hpwdChtOOPpnB0WUGD8oI/LH8iMWQKGX5a47Ix19a7vpAsSWfFU3aYQufw6ZT+dBWkT
PGrkRZT8QF7FwG7W+ssQ3TuH0bBTzRRn39sdDTfu9BUtxap9IHKTdk7k88lL3NkMmvtqDZsGUKd/
UhzzCgZz421gWUYfbOYGdy+cu5fuvVgT6H1tr/y7ltmiUy96QAVMyS5syFqBtGk6ZdtAvDHXB3gS
B1XfYhrqrgY7uQpj2wbaOE0QeOrAmmvNRr6SqZZDg0E7vpDISguh7xLcNEtkoFlqP9NWKPqF0U4d
ftestOgyTVA/hqsL/WpGU6SF+bz3luoG24NwbL5yILqyXYjAIVhMb+v8GKwU2Nm4EK7ptMmGJxnw
88wPkrAfrh1MCfFVcRF7vYu6U55gXPlQ7PloLdIjadhMF6F5A/RK7tpohzRHNN51fC4aO8kdmIHS
xMta9ebeveLjGbw5FPjqXvqz6jytg+Ot5SDYaV3AWSPzkGg2rgsWxMvyVJRzAmBJkd0WS0BmgQbE
Z5Y7HH+gtPJH+Ssprtp7Fq34nlze+ODM2DO/iK/1iXHk+OjiCt6r/BCLs/yJ6VgGLrlIP6oeaNEs
vSXI97f1ju31zAaklV350WDjwq+0YH4kZ+wy5K/wo7j0j2zaVs2+mCvRI2UstRSJ4z7QlHhRnMnp
yaLTuOqe8DIOycp/STY1NsZZevRf2lP7yOWAJUB6FJ+Mt+qpfa4ZVczrLbXctjq3zBK0XShePXHD
UJ6WknO3WxVP2pvcw6uqGg6SYDN8TgkM/QNaQ5dhGG0ynxSXTXp0zj5BoO0TyWlXZJw/SEyTwH3O
BJJFmEKBL6+BWuBXXqU9bq+WdsVRIFnhXaTTxhoD88N38A3c/S9BJk0WeeRCuYNNw8rsvqv1vjtF
1izn3/KiHNuSMottPx30hlQeXB9SvUuFRTDFFFbZMSrUz1pUngTC4kefbTXe+VELV5HPiZ059ZsF
d6x46XB1WXv3mEMGYpYxEnHo8QyzDlOXO3fLNXNyYuFJHTBwMiw8fHg4qsnIyZBPVLsmdtLWWnkM
DNtPcxfslLNb4VkBUmHl12QSFb3DIwqKvbEfhznTic4u1qyS48J0hMAuQs9JWIiOjIvSs+i/kq8j
mhvP22kk/xqKO59Wu0tX3rkiiQkxHBSyo0Pcg6dW3YQSw4Bx42HNcxesJkS4KRmnfxfuTGFDddvw
Pm3IIsYSazPfbwBmuO9QPMmNwCeXuG9UBgFRxhlDoEGYy6ue6FYI2AhGV3Ju12Db1PsYnCKk/ux3
ofn3tJIoFt38WMmTGOsjr96GnYKZFyvSS19iafDO7jYldRnyPdZArLvzQAa06XP2zwup23vFxojW
zzmb7hfrjnuXXN9M+WRJbtGtEWuMYahmAMuzCGWyku3es8dRX5QuCKbl+GHxJ9neK6tCxeOuoOJh
nhZ5d9Hig7/E1MKGD6S38ZwUq7jYEUjaJ80h7reu5kjGB3LbnPmY6vBKckvsoymUOoUiu3ihgeit
j5ppn8nUzxwuWXf3qLdU99nwD7nAOJefYX1QmBiaJEVG19C7FNGLQEhEwiMgxdbTnJHn1IYXRf4q
i73QrY02nhcxRwqDT13+GptXUfnqOCrcIwTXDulIulaTU2bgyflMknMUP3rqMiiWKdHO4UOE9GSI
vhSu3t79qPtlU/GGuNJ8Vv22dw8Ke74IZHhKjjHeYP2hhSz8bLXHWLh4mPfddZ2/iuVDGp66YR8H
r6a3F9yL3iIVObv1utdPOv2HeqmqrRItVXoZ663RP10JKGCN3KTiUGQRyOd5JPKdWXHLzLjMdnxX
DJEJUEGtCtmI6XJJVaCmL2m8joILKVijuSXdrnevoFKjiYGFJPfRUN9H9SNAniFjGL3Jw8pgqwpY
j0pDRsgotp8dWYK5/CnLR1m8aN6ZAaMavCbem4o+omco+G9ukliSTFt3Nlcmi/v/1iSZzKV+VQr8
8fgfTZKsoKNHgCcxR4Ni8HOTpEgK4yzo/tOUafrST02SKOIDwf6PuUTm+fyYdYEtwCKClF5VJCQD
/6hHsviTfpt1Tesh2On8PSTmmdNa56e1TWApI0+kD9cdg/rYLoBnHnIwv+GTxy5CM1XOShILHOBJ
xtiLiMqHRam9MSMVZEeFHagfZf1OIn04T4GX6Ks23MWthabYibr3slwpLL17f5FVxkzEi9jG4kIZ
DvWEfUT0LXOz1hcLd2MbvPb9Q1quveZp4L8j9MBYl+I15qwnJZwLUOVDyWb3KwLp2U05cLZSPHna
Ezr+wNtBxPKSRViuNa6pg8iqSEfPF1yyfbRJFv1avJZM4DC5STQFgKpiYZ8KxwEze7Hp+34RO2V0
aaSjHBD6Rh0LurPURjiMV3q1VOK+r9LnmnCXXKdUZxonTVdZ2zmKvMtI4BT7ZJcg2vJRAYb6OdF3
QUXILttbketcAS54qOWZHMhbk4IIJbevq8y1wchw4S4TsTkHOgUeVVFfTinSwXvZaUSnn4SJ5WTq
COPYCogcwsJnXuw8V1r7Q/c1Cg/jGCyaqloKoKT8Dze88mNqOEwaKpWKOsLpxIWqfKVWcDS0e//V
IZk2k+YrYNqocWCkr/EBqNa82lH/0LCwytX2BLsQhT6vHooQ9GNmG8KnCtDR2IvmWRTfm60/0IQm
3aI7Gqw3ZDqJVdCd1OSlMM8VpeyWoPu4R7Yn7qX21sLjzpSlNfDu4Q7GlfBvPmwQ6U5zCWYyrGz/
myyJAIPfD5s/Hv/9sJH/kpnycICRLja5dxi7fPfuyH+x6cUwbRj8/yQE/nHYTAQocnDgnUj/u0D+
cdrwpYlQbDKuUSeZ0z/KSZCIVPvjuJmeOxplmYN2im349bgxU6lL1DxJ17mdydsReDGwu70Islii
9s9vxirbAE0i4MibDYduCZqY20+z4O4QiTKPDla4A6/EZ4xP9z1fu0vcoFcoJEfa4frDvJYnhB64
qU9UDDV/dH2EakD5zzW7i0/mRsNtLRPPMMvEFYhFU5sFUHspuSUHEeJjhe7oVBzqR3OcD3Q0CIPF
K7IYK3F86PXebD+8VlfuS/ZSHkvhhEESeqDgABb9isqVmWU8AICzw9I2ynU+OF24juWdSHzf4X+4
O5PltrEtyn4RXqBvpiQBEOxFUu0EIckS+r7H19eCK1zZOCIrcpoTZ8Tzk01LJO49++y9tqi6gCK5
uSmeKtoiN5Oc3BCfEmCPWI+xasL6XxclsjMmy21AXBb/pY/Auoq/sEi3j/ozPASNzIGwCnE6gxeK
nIVCuE8MZGj6jb2QT+RH9xFDAC4cPNFWvi4+5Kt4qoNNtlc8wzNPJGgRkwkz/1+s3gI8MpQrQwVg
/e/Grp7wKm2EGyURTuuwi/fUk+GRdJBe23YDok7b1IyCbv6CUToFk1VgVVpekskqXdnqyRGO4LBN
H6v9BsnoUGv2pDx0kPrro/hdPSVP0i3/TNuNDmrrs8AawLwBFAshBkoqpVR3+Sidx0//EUtJitBC
yoReBDajIlhPOCosI90ht5XQFu3JfNGkE0h5cPHTUX4UPpo3psyUQAroJ5bACivn8yDicgYUvE4o
vplWpcU6eM2eudfQ3DxajlV5myRHduStwcQGZ5hSAifhSCzXIslz8Pq1HdSOUNuG4ZIsNvWNegye
x3jTGRGxFkGhvyYPns0H/yE46a4/xB9mJ7z1A+5UqZbtCH8AkNx95IYfuHJp8UQ7QGSxpvVrNO5p
Kx3kA8dwx5vmWyvXVCGLCuvSnXpXPeYnbpZHFjUGlC7R047RwTznK/Uzupfvy965cejiGat10fMn
2np4HfER1xupe2+T2ywclpW4Uz9FnYvJFa8rcwJE5SBisl75DvLFgDmieUfM4EIKwQR4c6djY2g5
yBkW8cuJ9lLpmdk+KsgZKBdfOCChsnT/kKZNytBDmmmdqc9l7+h8KGPe/6E34I0b79MA/mw9Pvcf
7QeLkTGm0Gyd51vsyMx11BcNr+KP4nNxE4+8gm+cvoUXzY6VbYjStJT9ZLbSr/rO7fkGlnZtJz0/
8Af5Uz0z/Y3ftc2iw4PVsjJ37QGQti5cpJ+JV+ulOuXRBvhwdsVu2HtYGKgAoNuWidW2HCz47Y1o
PoyIBHnId0Fc2vwYgMU64huw/vElvDAj0efkxQcVTW+yFcdiznDBqDwVT3QWPuhv6gNGSXEnuyzX
Go1FzSYke/YQU9QJZ8ZJFRpdVsotPsQetLvmmzf2QX1LQal0iE87oEHmg/Si74KtAIEYR0Fkw6zO
+uvEFF6j963gwlpPhXrSmv1gwxtzu3L5M1yeYMgbPHroj+MZsAb8u9EvlYsFfNMekFAcY5uHB8QY
keu/Anw92RkOJz/+AXkTy3DxTvCWs/fcaw++G23jTz/ZZG+ho3p4xVFpVVBwQ+UNl3KvetEj8xYK
FTH0JHGlLfiFJD0RiBTMFUPyeIvQM/g5kyysVuUH1zz43eo9/LaOUIODEK/9SnqwjvmT/skPdlAO
mSc9kK64+B4hjhCVw99QiRC5Urbq91gJk6/iERSz7PU33kbH+TlJ7PY5+pJfeXnL+wihgF6dBVyM
M37CV819zhbeo2P7gSS4L89yAqb6gNyrruE89xB7jgNr2U2nr8kdsDxqz8u35yhtAXFvLVu8qecR
IY+nPAEIsssT1vtnhY/wgsEgVQ+tWlrJXAWZtkCH45sPdpUrQ2c4qGhGUPGO7V5i2nxMHrGYItEr
5MOu+p3NLDfB5YC7+Df57Fu7ViPNtiWKIF5GHT8rEPFmA9CwQtASWRTQgTO55a10eOduGjte+6fI
AUj7JvRHFheoq+YVPUg+Ma+qR8iAxi3sEfbd8jAtSDoKU4J9dTJdeWe6KX6aTXkPL/KOh/sGoCJJ
bVe6cKLwwGzmmMVeQqUYmvLJxGgIUWjfTx89ke1uPyLWoXDOt5iaex6dS/nfOmA72Dn5vPGHtVZs
iZXkwj4rkH3X6IXDkZwM5c4bgPx2tYHHh3mf5/hlJI7HM4cPfrspP9RXiiDN0dXqmxrsdJaqFNWE
nMyP+qe084NN80IhqSp+W4+VtBl3dXNdBCv5XlubxumcxPPPxAL4scTvOfaUz6l1VcSn5hBdcNKX
YW/HOSZ6m7SpRfb1PfECT3lT3izASFsOUW1JAeUfJCLqZ1xkPnYZHnrmKo5BzNtLHcobHrLsy+Ry
scQieOOlH8Or9T4+UJT8vaw1J1BjlNDgtuWRyLoD01NSOJBWUJtyEhW4x0ApGivralyn1+61eLGe
2tP7+NQDLsRymn8bbxMhEwd8Q3GArRp5/Sm/Rhd5QylMt0JLPZv7yeMfMrLOcHUnu7Dcz7m559ec
DzVECGHT3ILP0TWelKcYsoTdrus3ZCJowuK+pN3YPPEK9yXjAMBh8h5fncAN3ySqse64FD0dyuSZ
cIXZ2LyEW25tZvZNP/JiFz9P5QoGFjFK+Yd8KSVIFttOJQlxbfcAWHb8kE8opS0rhM4zXAznB8tW
c1KE3hC7JRbWxGbdzSHw8+NdxmvjlH11iZ1C/H70L3ps84k/KW/6IX7275JCgZFdP4fP1FKdzdXg
8W+nlEGAafcjcqJzWMHr/cklvgIj1l7zx8hZzNMr6/LwgGl4L3R0qpPPdLjptMKVpz0ARnHpPrWH
9C7u49Kx1NOwZ2zE8McdCkB3SETzK36Yv/jGsLA5g7o1V+FDdEsfu715aqGLN+tuX35JyaWp3fCN
MPNBPg07wmjqcXKtg3DQLubVukx7gYYJnLmOseEN9+KnXyNjnuGFh44X548HbmqrycuvgBg27/JG
3wrja+9yOV1bCEkz7yV3RHI14fGzkpnfpfdg4HKyLkd7POrPYOw0L0xtZbDlj/ytOue2eG8ujNJP
lZMRdVmrvUMaE9cXV0Gqd0CkRLcGrm+3ib+4GobLQoiSnAIzxS04Y88wUFi1o85bdMmR70vj0BUb
GJyLZaumkNXLnufXisnfXqwDHVDgi3BvxgP8Sr7vaFnRmTAMeJgzHit9VUT2zK+QwdjZ5Fc1PUCB
aCy6RDeZ+TUeVdmu60f1GSU5bt+mj+A2bJnwz/F8atB23yVjmz2ZR+0237Luh3av9kDKPfG5q90a
BxenDU8cVAgF6/QOzHX/GlEOkr5ovZ3qa2FDOmoEM46mSF1XbK4tihaFHQ90sq3Iib7pQnHFZzhC
ap3PJrWrzLWXEvu3/x5DAl/15Xq+Rqw1Y1JIDs+EhprSr8G/WhHCrfoG3gx3v2M1xNamH0Lqdp8J
CusoPqR75WReskc9+C59GYz2mhOCD9BMKN7aNQXHAE+/eh999R/6a/CYP8MYFL4K8yxLyLe0LiYH
eq7W/Zbap/yEcpvOa6VeJXc3o+Z43rT62nhVeXDxycB0+qXu27WS27gZaXISXPoxSA/N0ZqHX3LB
KEka0E633Bd2wRpPn8dd55L9CPfZJgZVrth8tndkrCjkkMDIstZejesAsHO++hzX7Hj4PNNr1rAj
zbAvRgRJikR5KJPtQp5U5FPsD6++Mu8GU/wxCt8C24BAe9d59XT/rmVpjbHDHuBJDzdWEqtbsE5t
9iul3TOJcFIIK9w0kRMfSGKFTB3+kaSCM+yG5EiG6al1Qjdw1Gv/aj6GZKNXwy70xguptFVqh2yJ
eW+/8AHYKDYkqhG1tVlPz+Vjvvjdnf+y0IB2IMJkA8eBUmgy8v+ThU9aeDR/VTV/+/pfQoP0P4zj
0GXwlcuLffxPQoP0P5UYsiSRJ/pZYP4nVdP6n6LqKBAko36yQPitX7Im/BBVxrsHye6nzvCv3Oh8
4W86Ay+daBaOd0g4aCJ/1RnGTKmzeiwLLylNoPx+/RSbIQtDiBq59l5oxSlsnrHbs2FIHhXa0pDI
K0Zt3Tf3IpBBGl/tXFYfpZpWEv19RIbHdGyS4zGKZB+S3py08l4x+vbKAK6Q7btWHHxFXUnqBU7j
RsMxFqet3bLX0aGLRstKVO32fqJv5eKeLP0z8o82Ll11kfcVzlRMBEyrxhScu7KAD8+evvyWdVCM
1G1E4oWgPvsbgOyt5FXqYRgU6PdnAb7OHKeOxNYzCx+LVrt20Uu9NDiSgYkIoZDvb1PwJ22hurXC
bITtPeMmFtM+GdSbrC7sOhRueDWhv1aU2aroIyIDeSF7wrQEuaqDJkZXtc+cFsZmNKoVu1YIPkZ0
hwHHhtz6IbG7bmvlGo6c0TThjUbmEohm8CwZheSVWNUnJUdk5cqhBArl7L6jjovN793MgQOIe1io
ThmxAu1QRHWruIsRTuCaHYwm4IkegJ8yjPISeoPMUFJfBrYg4CjoTipXMZhQpY13tY+NUDOazsGi
Caso2004QaaADVP8qne04yiqV1uQPKmXqtn2ZFRC6dQCxCz1xBSYRyXZcjfiDeIvpjyUZfDUvQ0F
aaM6ukZ+6egapgLWrk25zQLLLtFn6MdIF+CInTHUFEwb8ry2LK6ufrrrG90t8cO1UsTOPTrIbe8G
UX+hjdGO+/I5kLRvgLy7GBN5MdHfxPu1b6etn06bOWKwijSVEg60EhYJX6lFiIohXwHWUhFrG/Jg
m/LQi43oSeP3lLB1oQc+6ZnhWUJ9bgFVmI1+1BEnVo1UHhRWtho+o6xkVcp/RTn5aJHfx4np3mfF
XHHrJ8UOwGwdBj+sCPJY364t5BNpCK4ihKeAWDVi7i0jnRWXFO8ivQSaSL0lrzH0bUUd6Pf8LPvS
LUqiuBMjqWWtp7n6krP+3Ma4+cGCW6rmmqS62vgqqhuziQ+loj2aLRpJwAEyN+U6yKTVAHNxMpst
wLdKUNeyeEvBaczR1ugnWwhECCQiTVH3lm6oQX8XwKcUWbK2YmPdBW8+pFyjv8rRR5WP2yK9+j74
7gaJsKSDY3iF5IvBaIzfct9SVpHVXKyUzLGAqpCwWdBVp8nlrVJpWyWJDhk+hv/ycYJ2q+rU45Gm
FTET/uNxonEE/P04+e3rfx0n6NY0+1LZjZkQ+Vrncf6Hbk0dH2IxREpRlbF4/6FbYxfkN3AQsrni
JFIRk38dJ+jWOMFlU0fXRvFW1H+zJUPp/u04gTUFvuKnZxEwxt8c4boqV81k5pjkJO3VLJElpmtu
Tmcz+2gL4qlMFapigMXOeLinWyseX4aiPpbNRIZeT069AN+HeaAqgCRfzFG3I/KlI6OuwpJFhlMh
08oT9/5DlsXvAgXWaVABssof2+qc+fT+piqdPIM7q6gKGs7eJrKl3hUq/VTLwavFvBrTemR2sz2Y
xl3GcuCXuMvbBXBZXYGz2LT4KEJ+HIMjQhLfV7Tq57jlAsdToF5G/9JwejzifpO7PfdHU6UTRX+u
8WCVALhFfScPkjeZPxIsQqkfvyQx6E8D45W8xy+PNMtoEzwK5riV9XQvprigMMYJVKHkCsRS4xZQ
MiSUnTMwTCeYof062qUBF9t6iNYzamLbUdNQl1Sccx8mhF+i8kbiKSpAyGQcrZjc0rnc1lO3wJAG
6pgkLO2steNkehGFwVZ5CCTS61Kg2RLLNXpqcSJEWG+mQ7fUs/GQ5VwYh6oanTbVxbOut9eUjJmY
zzyp7cofWRREGB3C+mIgudcjyRIzegnppfCFZmf0nHbgrstgvGXTEhM+p2CionD2tCxwxuqW4Mmc
VCZodGYqwd0u/EFCgDhKDMcE+S2RcS8WZzkfHhRYBWIlHvz+ETDWWkDnt2jBm9QCMof0UGvlBQF3
rm8BYYCBtmLRPPhFCfOjPlWJAI6koDs0OtQTcM4xtbv8Y+DRFlN4lYDSg6DVS4x5+UNWDU5jsnuI
snMPslMt9RNs+b6nwwqvjXaPstztFN22mv5Wc3iFJAwy7aZOlAvBJ9UsbRdZtRN3T2077vLg4OvT
aRKUi66H9AKTCE96MsqnrGKfin0Mz/lRDCcvqqWnAuSJkB4iATlgyKEipQg9w1oIGPwqFjJoyUVa
uClpnXEQ9yJlW1n9LrOMBhDKRBKU9ty2OFafpFynjLg/CZW/TQYVm3nIRlfapOwhZFVYqUK4tziZ
824xb9Qjukb7PM+qWxBe54dPrOw7IItccPrMOmdgYLoCClrTx7wcltcPpu9aPtQz0oPMnyJujmAO
bjUCm8aCpStKb8AHYhFTlEO+UeW6KR+LwZpOEvyVOsbkIwnvFRW1ikA9HMurtmk/46ndiappF9Kp
j0G2tZNnxsNl4OyKk6/Ol259GHOam/wb9Zc6ZIrRKPNC7U9FNrmtbGtm6/TUcJQzqsfbFL4qBMy4
ZI44gdTAfJEW4HFF+YmCAN0+iolGmyBvBAhsBQ6+RGPzzYXWbOuTKbVvRZyvO7i1JRp+qvPxRFEq
X8WRRY0oWC6PHQqJaMnwPwqGzKmYqX3WnEFrqA4ELxNHP4MHUU+nCG4rCJJYVR5nFIWetLHoP5io
aRXJ5YKQekBSOVHw5qXcfG49LVN261ZD7sh9B7u+ZustOYmcOzXIfeNlKiFbzMWpWFYOWPXkvvaM
LHoT6eu2ghr33mGkwVxqJm+sIwqxzP5YV9GhTZcrVrRgKpvZqctiX3dgK2Fcu2M91kgNyK/czCLL
OGjRbUS0iLCuHwTCfH048hGi1a9ZjH1y783yS2CZjobrOeF/rv1yN+O2m1vjJGrkOMRHzb8JIyF8
8UdK9kXh1k57gV922oEb/bqgZDhTjJVQkNlR/d0cJJwY5vCfvjsAoDIxujCTsYQ2//nusPAl/353
+O3rf90diIwZXB6o5iUAzazLH/3r7iDCvZJlZlRRpEYEH82f7w74bWR8OQZMqp+8jf93dzD/p3On
wA+EZ4cLDwCPfxGM5s7x291heemqppJbAwei/G3lLc2RIRgy92QV9LUIP4ZiHB6JEf6NRForvrT3
e6LGbb3P0cbVsrFDkSQi52qpelac30SzpJWcDLOkoFLGTtVUHo9+RxwqJ2rOZL7XCdf/MfBvExOt
UYR7kyqwSgSmlLGEgSs4ib2b0+ht6edu9u8lDs9AyU9J9J7UwYvFTKap1SFL45O8zE89+9UB1zrN
goLKYRILriBdZJACcZxuSp48oupjD5kYMMdNLF6DHKNjGnTtejYD5oaWxeLQ3YaWQg7DxL1T7qWM
LXwhPQajwuKX7sch4vX0JGfxxfuU9swpVYXpdDb6Fof0+CCnnwYPY5VVqYxATdm9rVN2VweUZNOU
IU3ogjXHu//QYQL11R9ZXTkUPQFaGPglY8lbTcF7B+x7E5B3zXv9qYjMswJseyllqCL5RsCZ64Ae
sSdXKT2Mjk1zpmUCXhilTlnihZXgmBhhAwXW0jxwl0Kl4seBv4FbzC0PgHiFKRs66TCqxbmTCO7V
vjuxUNOmnsuS4WVRtDathm0SvCK1OQYhDacxbvgQqqQY235br5Wmu5DlciZqEWSpu/m6aOe0rDOB
A/9coEfdYgSQyLoR58iU0yTB0FStD39W7U6WfeIqOFGzsu0ITU8IrO0mMZrbgL0LYrly4Fl5q4bs
I84iWnurr0wVfU4YjEwGI02XZ8dq4Yyk8lcgIauys6d8T/QVeqFbJy3FXSLL3wZQmZUqFUglXbit
UQHjlqUrAeBB2Fe6tGdotyskd7OObIOipIIFup62az98LoXwSZ9fDSTK2lSFVyGiVk+lEpi8bRVF
3H0ljO0pWsHAfSBNm0MKzrNpHtOkYdlLrnr6TOjESuX0PJZvXZl8Fv6nSDazHsKrkffIGI0Tx9MP
QJkPbOMhzsRE/hMDqThyRhlcjSpdEjP5qNNoXfnR5j8+yGH3syD2Koh3PJH+QRfEEvSbLsgg99ev
//UwpiCCI5CHMfnUn7jBPx7GGJBEBjn+SomI709v0h9uR0lCLeSJix3y//7WH4McfxY6oqWiGlqG
/q8exkyqvz2MNayOBInhYSwiJcfMn+2OY62IuS4FmVeU1DYkQQT8x1yXskEpAewcLOMVqa+oS0DW
CvtBQQPvDdesqrdOI9peaLEraQO7YMvWlwV8Z96KiXiNqUOaezALhS07eyE9ccP2oSDfMvL+RPgT
gKfRfFQ1zSUs3vis70rEwaARIcBJArUGKH1YewyrduWYth0xuovQg6TCpOsg7q9KRoNA1ziFRK5G
/MxJLeUzD80yCD4M0kpilb0ZYeFEjAKVbl14yMylhvbO32RmxYOqdXuAoDtdB8ZHC3AUUUAslWQq
Kk8Y3XjgFhSfi5EHuIpwNg4UIXVEbImRVHO3aY0sxRezlKpKgHrjvVwbJ6qkjnWQPxtDoHFFrT4m
M7IFFtxSEp/0RvIaQaDyOdj4pF2oivmhEfw3ybJpqXwr5NIz/GTfDJMTJa0t9PnayqdNY1F5VhWS
3VXPaiZvwZztevYcUd1hpmSMZO9coNVVFFF0BPIymd0l/Bu9rrZWJcK1FfcDm+9I5cbaGCCDgn23
XCTNtxCLcxwnJz3MeQKLxxlXhslUk2VsbbtR9Fo8EbXMt71oQ0AbOnyO+EPk8TtQcWChNmLivYzD
t97KvCXU/UQhwgjAT4CjW9OVUNGZkIBPVciJNyR5G/xNNCuoNCz01nNKG7lC74JP/4IJ4m6mjyEp
2c7QzyAysKbIlyXwFIP+hpikd0qfg0GvgxCoW7LMHW0PFYYDmj/sEieTTBtE2kJW4BQOMA5NtEUY
MXokCMmePiRMTaOuIFef5CVabjUPzbIgqy+RZJ5b6zWrT4lP3IvAlZGx7tPJAlSj60/3FprDBFOh
McONikwRM+CmQ+p0ISXtuBGylPhkY+7SmWxSH7up9KgKPT2I3c4vgO5ZkCMtNT8UZBbjxqeWK9o0
U7NRSkh/4avWPTOg2KlIalERD2piUU8hratwuFYK57v6YWg9u815o1h3g/JCvRxAZyNUEKRrzWFb
TlT2hvuSzaE8wrZVcOeKaMIivRLK9GMEGJgE80XS7iFJ4NRnsmO9p1G/otXExnHQm03rBBo1sVg8
slJ7mltzM0bYWDrjLpa48EAUj5CIi4oyrZg8IaTufujhWaluQwd1VsfnUSidKGafnmO5at87S7V7
UMgxWBSpaLypZ0qA2mvNhp01w2byQ+5UiCzyfUrmay+YW1UNkDUGZ0x8Tx6oHE9w8mnGWgREKrc0
jqkULgu6Pc49DFM2d6AzC6ve6r1xLjWAXkC3raJ8zqfZnSXoyeSYTKIFhMKDnk+IMbi60B7UID2G
ivpWNVwnxeJB09lthxN/FHSy5KJa+kfgZ5RRqZ6Gwdqvx32M9tJWERaU5aMV6v1WLZN9jiOHFqvN
3PIkDNL5XMEmUHPrR8NhnufjRuf+MM3PKvL/1HA9CGYeJ/RlhtZzO+HQxnIwWdpGCBiCWf2LBkGs
CJcEoRT0Z8ObxMgTLWp3SmYlZRyO42h5sThhQynvac/fLpj7sU8eU1N0x66GV8NyINffkl59Gicg
OXSN0ZqTVrTSEqGSY/Wqibl1EXLJXV79GJUXEXUninFozJmdyCPBucyN1Poa1mCY4W2Njtz431Zm
DYe8lQC1U/EZwJRNZoHMZhlwG9SaMHswg8Pg6yvogOREeltOcTzR9SmNToyW4EPwsgCrRVScJaF0
qExa4Cz2MvpEhR06IjmvtuWfhIZx6ggr0Wa1PFhJivqnmtVPTGyrCLSt71f3CXL6INH3S/5Hmv0T
1Amvm7+y+G7y/yhb8nO8jSStuMsLLo8eyXH0N9YCkunMi4Ji5otU/VaJ0/BE1PSKWR7qakw+LjMB
dk+nUuSpXEzHmERQINSQ3yAzqVq+FXzNa33rZIn+TrJOVbHN4mtRw8T8b1+fuEFQBIlCsPT7/vP1
iQnz77MstSF//fpf1yd0cAgnDImL0ryQTP58fVLZqMo6hSaLDP7n6i3EbmzfEFF+gpr/khYx/geC
0mJVa/7qufwXsyyXsd+vTwa9lxK/yDwYlpvjn69PWdJrY0PSwVs63XrhruvTxl9IFRqh8I7UuZCx
bCx0eL6vclvdgqbFvY25dwI6nmWUDhG0jkOwpdK7VE/EEfuDhAWuHbUnGWejKibP1CxtsjTZdJrp
BjNezdDAmto7xKHsuamOOf7atKaR/kmvDXZ1wFvr+pQZDQKt6LKA3hXZZ0CSNs4ATwA1MT6LxgfC
y350fkqF4JjMla1X5NcTT+6stZnMx4Kyucic1gqRDyWEjMhVRBn1E1A1yNHYeXTIKOLABrK5iyZt
rz9GRbz3WO3EWN0ObJl8PvVK/phGcJyo9AqX+wxWya55VJuzhIsVWbQJAUGlhtfSAp4DrJcHjvxi
dPo8OJbc3uaC+KHZ3gKY8b6yKUXdBie4lSL6W7AemQbJMESvNtU8A55vE3E/SpIrSbQ+IRvLN9SX
4SGVqsBWbV/kOLuQGNJgco3WWsmC8ZyKOtcVLhZaR9aRHGPQ7KLs0yLKKM+KF8pXI7J2asHitTrz
PgUcGl8bdmp1lpAIne3YkOzMF7d5+xKX1UXLQalM8qbRqLUQ4VkmkjsC90zbwp4Y9iIenb1vHIwR
W10Z0sjUO1PFz5nlXjw5pg4RV9nI5YM+kOEse/y+6auGai1yJsyBbnMbRrds1gZTvFHpnGj6quGu
YmFzTmUJ0K+xCVN1a6r1IQkmG4LepudCYIqAE+JN6wtkYMX3FPO1islT45I1g9kfcQmxvA/141xz
ABnAdsQCw6k+2C3npkmkV5FbrxQnMvVEuEugwFKCpYwHpUD4aax4z2ACzVrRialVzY1iUwAPS7Au
D/xXNABigkYTWa6kXLSf20EAt2lhBYrCXZzywuPkvZtbLwbi2CqPCUyKLgJ5mgiHaKxcoJqehDsg
haGZBjStN/VuwNBixMML32zbTMLtRAaiCxbb3UNtKBi4mD407pywetRMODN6I1Mbq6YRd+OA+48S
yKjyv2elOOaF+WrivTZzfhAmdHWFm0LZYinKI7dtk12qaZcy8O2K3glJmu4jW4E2oHxsJJjQ6Oxu
OrdLKAaLueFS4rkvVJ9yKuVpCMimi4SvRwrh5HDPwsOme4P8KRuOSN4J8zxvDHYleQ32K8VaTMXV
pvcPkyw9MySCDKt3JogxURuQg/knSGQVaFJds/6ZNpoc079CZB/+Ipd27PMCSfispY8EK58elNzi
gSIEZD1zvb4KLXbeOHsYcvAHasr1In/rGA9Muf9aSJYBVForSd9kOT53YX8PSkAc8mNat+f/9AHH
RxttfME5Gj9JW/+kD+gM5X/zDTFk//Xr/3zAwSPGOKTSgPATjvxLrEUfYEcKEQbYmL6kkf4Qazng
gC1z3nL+iYBj0HH/pA+YKvXQmIpYTC+VWv/igONE/f2A40SnVEkz2S3zMv96wHV5LcsQjDLySWnI
jHKix3EAGGzhMtk0ZBAkfCMR+MCw01YBXSXLey3zkiMVvCN5OqF6mI0t1v1COFVgKHkiPwCd6mmp
VHnyEqIUT1N7no6GtuvTI0DFIPnWAj73mlc2zxbfrC8pOKAXzlApWOFYLq1AZXxoghcjexSKrczu
0w/5LIV2or9I9AS8F92jUVX7RpeG3TRAhTAYKPh6E0ljLl/YP4eAD1GPm+ArG+/j+D03t66ovUnI
sD/r9XnoXiHeW4bjtxuhOQn5FmdKEdgsy9r5ajTc26+tZE8cq1b1nKZHaTHOK7gVWSGRO0ym3aCd
9P5QSZ4RvGE7ZOcHQl6nioUwku9NKLj9pSv3hnTJy9cOCF8TnOPqNW2bsy7vWI8N6d4crl3WOYHF
CP8ajpcwe4l6rPQpRk5rU1hPQCAhZSGG8lxgbyVembpAlREx9/VNaT6O0Kje5dzu7/Pd/Koeypvy
AT44Mg8JNMoVbnxhX0y74iu+Ye9O3qKdcK3bVf0RkFN59V9T/NCmzeg5vVopS9jdgA5cnMjwqK8o
MWFwsfZcw1Yz6XyQ+dF1zBikws+wtLuCkt2TLzwo0R2zFkZ1S3yXtKMmHLrJ4VioJieuTpFmj5mt
oWkLrt4eWTivOmAnxWJcFz+xnoSkzdeJfa/PZHXcwg2wQfsm0jLJKzBdqQGSRaOkolWCZiMb8zaj
UkDF3BbIh7Kj00K9LW/RI2ZS03qKrSkjomT2tkFnQB59qzPAIeYjq2TCzyFYI4jDLKoDWAwROSZc
yfqbIGwHjiDxneqMkQKqlNydcUnrC4wEkJhzsu/mzzbAnrpOPgbZptYyic599qSM2/miHrEs0Sd5
DudTOV804xwBObMqCadUbsfqZ9VQ1fpNxqqX930HL9987YvHGdv4Yxafya0P83Oo3YdsDTQvauDE
bf12r8YYzlY5P8r8pYR+SpZN+jb6W8DhGn8Y9/qFVAJrErNCkXCyCWYn3T+unOFFPVa9I3U2Mo7W
n0sLWL981NDuuc8ZttjiMBJdYvdJue2rq0Gkqj1ZxVvCu6wnwZJAxyERbFLLsVaTNWVH7F+1CrRG
+UPybybWuOqeqw8lkRMRAQanOGxUESnNxoPuZ0c6y+fE1liUau1rRWcF1VTgizJ3hvJtfgIRtAwB
GxIbAvFI4QnUwDY9ddDxuGf6T2lxKGavSXZ699ShxRsvnXjORNzhS4Ctzw+quNPhq4TX1DqKsqfm
3qCeRZ9PkZfV+4m0JSJnHXJJYlnqmdE2aU/Zoss7XeT4+VaydgG6RLgOc9K8hwkIdgQ5XQdawntR
e+IOGteXVD91+pHCATSdatjokl1Guzn6Edr/5aNSZ0dowT/D+/n/zfKqmJX+flT+9vW/jkp8tEyB
MvlbDd37L54o+nwMhUguNWa/xsRfUjoDn0X7AO2PjGmUELAN/eOo5KQmAEw7z7Jgxb/1L45KmTXo
38kBy0vnsEbGIs27uK/+PAuaRheOCYUTXhbkjiouDCsunjVVT3L3NCBrsFf/SsxpN0b6Y5txVoLP
of6ODbqZyootJB9GFb8lxv/h7jyWHLe2bfsvrw8FvGm8Djy9S2Yys4NIC0d4AiTw9W9A9+jpSLqh
CHUVVeeooirpib3XXmvOMQm4M1Ar3CyGZhM9TZU2loFRQdvEtXWoW4RChX6c6JblFYLNvls1two9
Z/5clen+UQOFn90JNJr6RndnXrHaAT4btVAnlBgRvqg9FZjGOLoyU+Vi7+i497RM5QhrB8cuedIv
YpoEnXLfG9eHMxClnKrCNsfni14SkuYtSHPBqYAKyGCPtPRYlHQskbUOSroUqxyNuwi3v/OM8Znk
L5qykKkjdkGYPOXrnXHfpH9IjLl4r04FZs9bnoVkjrz1g4I8fwzyiAhNYncVev/Tg7R1tED3Ck7a
ldnetSDSCJgz5XlRArKaAwbMJH6L5YgGtrYYG0xBzF7Jj5+Hr+Y6Fu6ueYXfGCEVaV402P3mcCUM
boq5+usQQZ3DwYLB6eBHyYMGnbYsqOMj7AP3eHrXHnSc8lh2lB7Lilr6JegCAfkFKNNFlPauYEWb
DKOTJuOJRWPW1XSSkUOlgwicR9yJSe7FchnIo/bUoy6NySSUeVnicMqvA/6lD1MYzn1XPHcyTtOo
+bjXJbgSWI7ZHX2OtrYI5FEge5O14qv3jgPsQF82mcA4Pwb9VjJwIFCsiXg8zmYp8TJZTDPQ5Jin
YSI0iXaAQ9ngC4EeXAOTvmdjWDU/Cj8hopTLxWkzoUO7GUmgSUSYYjAzSQIvmbMoqzR5HlLtRQDC
ZBC2c1W6rYYSto9REN+kx+TkOOnDRzHDLDguGJlwbvWrqyAXTsCGyTfZbzQJWWxCMDgJb5FY84Tg
iV7xVtzGcfPolODfvGpSojB+4zBOHjydpL/toOkcQ/68av7l9r+tmuIvQFHIIQX6qP5p1UQoIiOG
EEWaZTTQAN7/f9wKEaUyAg0QkYY0izRY635bNc1fAGfOCy23+MfBvGhP/7Jqzk9dlmSYmRLAmT+t
mv2tS7I+1tLFLcE1mNbR+lGPOKJpxKM51tp8lUdAwfLrYcQNr0iT1+WosQUYtygMXGEmyJk4gLSO
rjhrh0ly/ZAHuiIGKRVuf0O1PknkOBGV9oiX5hQ5hvWhNF2gl6REYLUnR5DUtBShee8oprC9j0ZA
Yxxwa0tdYO2u9cNvs9G7TbqjJu0lGsxXPdo+NGXX9ZHNevyT6tjXW/lkXLG55u1k1w9ohpP8GGGj
ZdSLD2FXRSm8RuvdqhVEWXSMKrM9SLT+ldF0tbze1/1wGu7QRYjeMG9C2KJIvwIEuxu30726Q78y
HoRhkmCVPVhb4602QLHqhnOsM8C6g9Z6oAeg395pBla3+6JE9GoQs9Sr32aCHQuvptzF0iviUMT6
cFgiJbQAB6epTHRxSaSw6BOMDl4R0SyhK73ycGsOM2WeBAOmtREZ4N3UYfA+QPsL8VeeSX5XCLWT
W5TZ6F1dXf1Wc2WV0civiaxERA8QIQ6rGXZ1f8l4d/V01kaMJ6JA7Dn71YINM0mHhlj1dhqfskdY
RLglb+CRTSRy6GI4UZm5viwQ3jAaRqVbkMujHCSwT3UOM17pdWhPg6NizDdrZK2PIZCMi9ToWPEO
kxxEgvUS06Z7RMhQkuo9k8xl1TCarkWiT1OwcS0jLQBqlWTs+oauCQPjO1q9XqsXYy7v83JYJZq+
b+FZyc2SviGqltFtibmTGjOo7jrwrmzxL16/sD4hOZt7/6JGZ+LvJwA0M/48Afjr7f+zfhkzypz7
BLiim5qm/peajX+iz6GK0iyjQEXx30xd3FMKoF2QKv+xT/2+flkwdbFWIY7jmaK/+KcEF7jvfwRG
/frcSZzSVfo19GT+WPbpN5N0Qws9Fdu6QKCDusxVZgG4vR9MQhMJ1jcmygmjeSMCMoyDtIcsAnII
mpLb3HI7znTweKZfS80qqbRFp6QrSWoWTb2/0UFW66+pdS3t2I4vMayQIiEVN6hjFLwcnMcfBRIh
sickCSTkVCsTgILBOEpP747KPQ2i+JzW9V7RvmYB2JL17Y2Zvn3HaxhYZtCIJUNMp7SyS4VnR6EE
KM3deH8bWIaG5Igg1G4LgpXUOSZAsQeEvegESJ7MIT0SLQW/IOU+YgSfSjJxiRJ5xJRinA4i1BeD
ca88JivxNWV44SXWYsRqVG7idR1aDt2QfDE3dtaQOEcvMh2BnlF+c9PovrhbyuE6rdGgyqQA9W7X
iz6Yx5xZ4AnrCtVdhpbv2CvbQIYyMUtUhpOAipYMMKeO6I/CdxyIMhn1s548K87LnqJIC6o16xSr
ae8YQT2HXqig/MhB0O8+7CbiMRhINK7g6HcHf/qAnRuVFzgo69C+j8hT6GIhkzYcPmvrTe9RXNjU
0JTudhneX+vbVgL369bIA5326wOeMIK4CtvoPEKGYRrsZ84j/nOKV6d8kbYRaYkWuYvjXl5Mx3GP
36kg8gkCncPg3sOX7ffbaTFTiqXVtMr83EP27TzcyX/4m2ShvyWLviBKw9YDJkQhi2pxHNbkHIHB
uEiXUiYxLIVq3DEhpukFs0AodqJ4Nru9Kjl4x7k7yOzlgsCXlImr5kQTAgKayExZvenOM7HH2K6j
UBDXQjS3EuTKg3uTYVPaXs/gZFjmA/QmpS2zRVxdqQkTwQaWkjHDeY2lvnEGlU5BhsDfuEMzjqAB
fEPJek1ONDjol/HxbmKPRg0YjQoeGe97uoGof1QSn2/Ke3qmcLw/JScpJFfMtpzOBYM52Q+bscga
l8m39tEE9NUE5riAkSEJ1x8jRB8aLXWgof6821QAYBemY+SntyB5sQhWg9PAxcgHrNuUvro/utDZ
ezAwfbaKPUK0shOjdyQhPDPxlQ8OPJj5hU1qXXtQyNiaboDxK98ksvojg95k4X9cmF/atlLdesVU
nUMB0ypjDClx8rXZJil9qzBado85B5ohG70jIewE0NW2ekOxd3fF5gggB4w3CAa8jFQwzEicWuHE
yH8bGq1T/qLAXOxnYczoa9OOuHQiW2ZhI4eSa/1l5PlCUq7OlbPlvkXvJzllA1QUex/SWafL95w6
O83VsCDnewYKzfnB2O47Rjkh8FUN76bXEHmuUQA43Xd3vhPPEuSHHtU+0aNOCpPF7s7FOcK3ljkP
FPE7LRy3/TnlC6s60oqX076kZ1GwhzDjqAijZZlvoldpJZ4Tn5NbspNCzfTjbxwetw9gEJh/AE5U
mTeE/VP3VH0xdHXK8WwwSYOZzfd9OMbgeSffKL0b4WzoTCACMIuUNikgb9NFPGblYaofzc/+donb
zQDWV6OZaPMvXOiiTIuSldF+vN/Xj+cCPEvjpHvlx2zdXNoTvq1w2cZB1W4iiAIpYQOzlb8iyYch
S0oAvW0sOHbzF93H9QwgINoae/pwqOetRXxiWfP5OnzMbg6fvjaq3MhD3VR5vNMLHev2zITWoXl0
SXBrYs7CL1eJ05jbfjZ4JBZwrhSDMgSjDjHVAArEFxVhgl06B76FW+0rftEUl/ADsHwHep569KJI
7vBpXj2BQ1/kjeVzdEbQ8biMP1Bw5OXDH5fzeevMVS8f6k/dU4+Rl5zHVbLMXbyRwfjERR1kLBCL
+xouNb5zVPoQrahMeVu2sAMNt1bWA2GzT513w6buDJ8qh8/PTAGn6V7X96XuZTjS0x3PlhFdoL3m
k6tB7CRJlcHz96A7xW4633f6Cjjs2cSa8H135c/qSXPGtRHg8EdshB/eXCkO47OFzl9m24fzGZ/j
dcxyrGwsL/ZwsrtEAKt05t3rsVmo9su7vmLrtQt327jYj9zRfxUv2lL3uxOoKjsS7cxrz+YWluCz
5sSubK/HfRSW4SuIZZe2sVMsmJUFEyvP+FqSW2tCLFqzJRAo+P7Y6n52xCusMBV26mcDtcoz+ADj
R1im++bpFD43Hrqhci0HmrsyXPNYOvlTv354jOaW3RrwLv96aJdZqC1vlJSP1dQ8i0YI1N2FfeXy
jAGNZBObkbDJF633GbPbrE3/dX9snMKL7T0Dx02xz8LHGdy28/JtLqjz58XLZpGBGRMvbh44ohnJ
viWRqUBHOfkwhgf2vJuDKHOTfEOOuj3TCwZh8H7lk+8XUTjulADYEC8uXyjUI+8lXe0VXeaeUcm0
rZ4i4NnFEkIw8Unh8EOdYmh+9QQdbG2uSmhNdvuWX8xQ8SgI+IIAX/Dq1peW2rKlUrZlbM88jTJA
zzjyktQVN+E+N+DyIarcP+kgO2f1Y7m+86m5a/3pdfI8wzG8m/0yumuYM/ZrtoLUwPqcBqr9eg3f
b/MW4bx0UFV4hPC6AZrjb5fa63VTO619ji6jQNCgvZ2+Y8ej+cudiO6pX6UugR7ubbltfFaB4Gav
gVbZ+zhQOvults8/2Teuc94xgGZLzFTAxRw0UYyYvTb8bD3Zfy/4iq330fpz8mYOxFZdZ+HVk4/X
y51v4OsNCE/9wquqt+cTFiw/s2/O4PFdWEBf8V4Q+K32oGy24oVo5DWmAr/1Xrif2LGWgxew3Nln
thSwJ+Uzpub3n9aPfc3+WnI3Qb1x2Tvs4il2fiJnnKkRuo2CcX4lbDLuch35E+9csamc4/r1fbR/
RPs9souFbJeb9zWGH/fl/SyGSyvgtLTgNRf7CETQYxmFg8NVExgb035/BKmLF4pg8OnCY/cvwqJ2
apj7mBT3kyPv9J1qf1rb+ue95Wq/v6Tuj7VoN4ge1lrQuNqBo+QOhZbbLfgBu3OloEntl2RLBtdS
3wkH1idH/ew+zRN2xT1UKVdzjRMZMi6Q6kDyrttxAQCalaD2Rh6sd7eEKXMivDByY9lAS1atU1wA
cOtPkM9Y9E4dCzvnd4cC0bVeKa9gp79FH9GKDepgUJPubjJRmC+QrmlCxvvHTzmSEBYgPAWQvEcD
3zKd8id5qZsLQmmymSXUUcwSvX0jZeaZyJb8ScJizVXKgw3JJt7DBuLVQEvpvBbEPED/n+kHhSjt
OFYo9ZJPfkHd/5Tu4/3wA7jp+q5/8oQf1RYQNVeesKw5PX+xAq6lmkDWamEseY2DY8V+e6i57qja
YCnRGFmkvd2filflh4JAxgdIYvS2ZV3Ufes780oHcAgDVF/O00utseiV88EZuU5cMTEtlOh4Yzbb
WKT5qbDExTt3h64Vs6DoRs0hTV1kxm8muTe+GjaPk8LDiNGOF8ONCXkYp5OGd946mFD4XCHdIt/m
t2Q+Y/cauaAf3uDRtp5+iJXmQhTtE2OlZVhx+YEfCfuPkM6CfUZYSdnNnd9Xd65lAF4wUYjrydyq
Js0JjI1X0qyAmj86/K7KLa0bDiEy0fRsvSkeSt7fc/QuhFSXNSuv+KRc/Ww6PYDZ9gbnAr+owyRZ
VtQ1SR6ghCVm7iqvtAEn3r9cqMcxncgbnAi/Akz/ts2oSX81nWl/vv1vbUbpF1PW8Tgw+kDpMEsA
f5Mx4IBQ6AoQRoa64H8O8L/PZiyNNDXLQOH3a1Dn76d0gy6jiaJQR673Kwz6n8xm4Jv8+ZCOiYJn
ZuCzIINan+12/z2bya9X664RjbeoszOjw0Re0+4GU1rtH9Emvh3hhTT10YqDe3bSjJCmWI5TXdd8
KOYM00fpgFkMTKkE79M4JNpeJBDP2krv99U4uTS1qxvnJTzGJdZb/XBLjjooNS78+VTYbHAn3aaX
wlgBE8DMi4MMJZkgge0ge/IaDJanXfePpHbRp3KiIPlPeu4LkEV9A6kPuNgQWMKE5v9rdnqPPCN1
XMbqy6N7aeJdTfeKxRZ4UdxvpuxN1no7ox/4bCnHvj9boURHVY+cKxUYM//7l1wuuyxC8OzOKH/J
EfTzFNchkgocusUm2T1uT9023UJ7jH/uxAGgTMPVbz1dA3Lfgeydxo9sQx/PepGQewkE2NiIOyxj
IUYvxbQQs3BQHJptgFrU7liOfiEFwN/RfrWgkkpX/04u6rnck2uxJsMQqVsK1IjhRsAh2U8Wxq76
qS8MZ/3O672HyyPYxFF8PF50lh7INLwtmT/UrvYihagHfJ886fknfTkQA4b1jh6IDpzpveI29ugU
trTgTGmCZBUgcdrZTtOQNM45HoLsqtVK8knzzLEjgjeBwOWUvuhB8uKED/UkglCJHMyWZyn7DXpY
cixSDmPXFYmNZuXK+ebagB5TUJbtWyoHPs8co1wmhGO5v3N059XjzOb8ayK5dnNoOOla50tiyT/3
2wfCD5qN+g2GGmdQmr9T7svlKpUDxUTWbcPKvSJ4Sdi2s7e++E6iTS8/kSLn9LA3ORfzJevYt6aw
QTiCgj91CCGv4JVEwHzxO3gNQUbXXbSIAHBzxN5LRJTEqzi8rekRKMOLdIp/ZmCbHCQLbdf8DC66
yye0fvG2eBZO6TvlPjSAR7vgATA7UOPx4R7GpXFqvJ7cpNolB6p7u53gLNJCBdiCTNCLop+7kAZp
2vKGNhRV4O0UWOKVEDTkeSOAMxz0RZwixBWTKWmyb6EAXaRHSe/qOwKnibk7KIfmMlCiTIfH8vqD
pJDgBtirgclGOgCNaG2NZzfaoxF24r6Kh+Wtcm8PDkZ9KvIHApcGpPZwUdC5TQZhFgrq10z7RMeK
cMUVX6OnjsSfaDXGYeJG+2SHGoazSOaqd4c2TUkf46PzlQ3+DYgNqs7cyyuLAP5r1Ll66opfHPTl
r3FPXFL1iRlAeKcBDsMMAaKA1ed1QvnzRUsHAaJa2+ZTHd6W0oG7I4pu/Eo+4o2Go2kW8QAYeKSs
S2stwVjpD6gVOUZxStLXIi53ut/4zeGgbuS7g6kRRzYS2oyeXUnD3W7ASww+C0ajz/TJSdvVcKUR
W/AKKP7vdgwq9ENh7aoclE115CL2mXOXQD6dr5lu2hEHOj1ZW/A5G3N4yW/SKZuWRfrwlQJy60Bv
ZtsYGD4hpC5ajntNes4SGm0Ta1j0cKqMcEI1gAcPRQBblfAKZuZf3BhHaa4ZCrutrIqIAphu/Z1y
0BIR+X2XtxTkwdf//T9M4P56+993XIgzgMzk/4DI/7Dl4h1kg0eJIMqwXmhJ/77lwkE3wMPg+kPP
N7fTfxvsGb8gXZhvyP2qWA//kbMQDs5ftlxeOhGYhJOiBDHkPw32xBgbGXmJCSN8B/0MqrRYRxHh
EMc8tO6EqztxWyNs4g0y8+nz/kPUAooHoOZG74igS5+kT2Fe/EDxyq3d0QU6uHPabTwtWrdnuyED
GIbXnC5VPZeLapuG1ZGuuwss+dc1HylsOF7ZWqwTty62Mp0QGx/H7aK+6W84ZnyelOK3T5qvI+a9
hdk5OsafxWe0grM0cl2vFaS0LjnTht2srCchbLzovjZnFC3ea7sfXbY9XkfxowBviAOp8/AhQfVC
6XSd/Oa6rPojDXtTPlTVKi6DlEnAbCPcKEZoliuW7OwJ2TNQYjQDQX+utpCUhU8CCsTvIiSli3xv
/woZkpYHHcfIFfOV8pIv8zf5O6fX+JHfPbnjqnXpx+m5CxeDN1DclBjh59Ajmn4wUQSeGSPSxgM6
SoSdAmK0n5cOJpMTTvt2GzFQfE44aBCng04R2ottgFux7/tmI5CjJGZBkuJ79pjnqYs6rFflivTK
VQxkOlrES+DMnugROAGGOVlUHkqLrbDSAClexIN80HbGrgXIfEi3fJxAot+vTzCA1u1C8rMv4aKx
23ZbHqfXbfCQsM2ejUv2VMp2V+0hxtgHrE1gtTxwcAUfFhbFFuGJh5Oc1Dt26ejOQ7M75cHjyQwm
31ymx2b7WD8KHwEmIGhsrMzofvhmRa3dvEvkFl19YUdI7QHCj4hHbwdq6D2dvCHx6m4xkPkweQUE
siutUHCxjYObTPyZ4PUmHoABiGnahUDbPQlaYslLz75UujJ72DD+PTBWZHs94YFlw8PWGa/b3QzT
zvZmkL/zTP2beS6hWr4LO+yjITE74IUerrLOV7gt6WTHjogGJoYJbpe+4RfZesD3wcxiZlFOnLVw
nsIotXFrWht93a5uYaKhuK09ScUjZ5t4RvVzRz8L/4msL0Z5a8iLvFwP+qHUD5XmSNtiM6i7/HGA
xtsDzL1+tFgbzTljjx2U8cMLPfQcGq/ixt/zzrOOcq/bWGBubN06yoq2iDp1l4ja/mG51sOOAc7E
HmF8jKHptDpQKKc36bt8E1QXE735ojHQSH1kSR1fJy0oAbJiMLjwmBgHTJJCptC7Usu08lI7E7gF
rx0kaXP1OTjz8mFbvsf0KTjlAzgWSCQhqmRv5Esxep/EnSJvLOuU5nN4ui67A9kEfeq1+VLp1rdp
Md5X2fNjeE+KkwU1aPAF4KrZXgN50jHQtgVFWEPc72hVtktddGElMh7b51gQ+nb8AQsL+7agW4cQ
GgsgUoUckvuvEQGFG/+ga8xf0CRkV0clO0XyYVvcaYZSmVGizJRowk0q/ri7flcn8wyYgCqdiRx/
ICyAcop/VCcgUzhUbWpilXdPACjgIlsyJPuxN14BJCBJvF3yD2X/2Mmx3ZH7QtUAmvWTdYjRS/VD
7MJKLoKidsuzSdlL3YwQgcDBLQ1oqhCDz8hOzj1kJQjAruUSocgMSz/JJ+H7vlfd1tOCZKst7+uZ
VjuAxPeUOQEGra/d7c2Qofuh9Cr3GmK8SWI//urXRIDawbp4xc+o0iQCl31Ir2RSOIbp3XK3pdgw
7EzD/rBSzHWCSBIwXpiE4PRa/3Z3o3KdRu0yAYM/8rVhpSIVkIgKIvVYhs8dky04Dl8GT0ik5xAk
0yEx98Omum/bYJQ/birAK0rn+ZDDI6FHvr5Z3wZyAJ7scG6oukHV0pALG8H9NxcjHIIR83BQZzpO
AuzfFyPUFn8uRv5y+9+KEfkXzAuARSUEnf9RWf52/pd/wYcwWwcID+efuc/faxFTU8jExcsgGyAN
MPf9XovMLQHUR6oFlGBWbf4DaSb11l9qEYhchLXM837+Oz/SH47/YnOPFEhXi1VPJUEXnpFahyAv
YIXXBQ+9sYQMHSURh3NkvV/lHqyufnhcOMNWz8qndKGIadfGp3Sloefj22K4orc2A/7mGeeVXXZh
LqJIDilG2FDY7giMu1BrDJf0uVyPyyhdxMPZsPBF+NZJZUucPvllkQ0bcrwsnh8XlT1V9ZJqR0jq
fQqZ3ukH6bPuHZoTAy5n1ZeuDJTIHl1PnEK5c/nxVvZOQrIK1Qc4gJO2y1EIcBNunD/zf90Pfp7H
xToVzzwW6kKk6Ta+gBvAT5RPb/lzyi/zTT40xBDsxANuPdRSN3/2QmPkTcigdSNCqt9u9AKunFd8
FrOGH+LeCINj81tKn3dC9n545VR3LRMNtnj+zEDpWfxhu7U+jcsgE6JhG5dJtq2L/qP/dMiOJlsi
35cAbt4zFpdtBugOvzVFHS3jdXPkT7PBBEvhM2jZbbsottbFHLkbBKB3AmqEnXJpniOCIpIn8zBd
KDDeSQ1GI4Hnj6qAToidP98Tp/N4e/Cs805SnCVx0P/M9WQQHayd9vlAx3AxPjk554wZjhptW28E
1kc4Kuyf1iVchzRR/jwK899PmFYu6g/na5WmtLBR8nNuutYlJpgSPwcb0Pb+3C70ZbvAD8HbrXk1
hY71GQUY2dNjvjXPLPaD33jDJ7sDSWL3R+MxYSO9B1MNZiymEDBaN9dTuSt9Jtrn1gzmn+9hPX/h
mSeNakGgDjShqtqrI96H+ROPWDy7kOJEOA3+/LV5pd6R2pDv4nTpfwbqKtJmxp+Rng6efHvk81yX
1TohapgDvrHLFmoAEd1jQ2O0QKiro4PEBq5OEJ/dCZtq8UO0VXFbZvEy2XQhv1ZdyB7ghidnufRw
iG+ZhrKz1OqMl78Db98Tl7ux3BSTzq1/qTrGYuoiPtBY123xk4LNZmJ8alTYgFRyUDe8fDmtppfp
Q4VITuc2W9jSQXwW39Vn/Xl6YpIYfjRL8h8YON9O9a49ybgjSVhog/47ZxPxOeIXbxNc+2/jg2m2
EjZTEOOrm7OPwuRT/9bQKSCKLt3oWfYKTtTvfP+0Ad0KIIq5DRQtDWGvUFUOHlOCeEGAw1iuCUaT
Ndw6zMhr4K4ro9tWWQDPgwF7S7HJeLgEHNV99zHzGIvMxo+HdMwJ2b4ibWyoodTkLaPKUh4f5l54
oKq4mczYqQoQ0JhER+iir9/wOg159zaqDSvAoBtUMy917NOnB7fiFRScjSzbirSUzK3V+ERHTI+c
NsgaXnpl7erqq2V+qdOm0cNqhoN4mXRAh1wU73W0LW9H8epkzP7Egx4fJxr11k4qV4303FjQjOgk
bCsZWlJKDuOBO74Ze075p25NUHVxf5Gqz0RYi/o56j1dXEnysueFNcK7LDN951KjvrCKQAR8h6jD
rOBvsTdTMhHtMi4bcJEkYdLHYi2DS+NwFLYHuh3kTdKRG5cqEUD33OG3KLuP9177alLeDrfJdz36
TOqaosGHNH/BBGGeHgg0QahmcbaSvEvjtFyjYlGILzgksTPhonxyJDzPpArU0oLR/4R0RSPvQvSj
Cqs2Rzl9SRhCYnoGigwBzjS1fLyYOluo17rsRSuEFRFf3+x68kS/Frx8wfiw5TjBFQRI/rn5Mp4R
P6UXJs5vWY4oESETrBWHUpEaZOzcjhX17QEeB81M0nkQW5CGZ80BcanBsrqNxp30qry2JMMguwED
b6muJfNMuETn4Ky88yeOK2SLEoleHzXZZ7qlogrVg65eNMRJuaX6dH17JOE8YNU3fcdYbD/hTqUV
JAWDsZBH0vH8Csdudn5IrkRd2v9oqHNouSJDx+CFUoSeD1bz1J8p9vjRUIgMfovcSkcNiSa38+R6
dgV1YV97qfbWqscyfYv77SA+Uzqr46bJTsJ0MSq/6fcR05q+xTR11Ps9oXk55VvONyM7pHFva4t+
FfskgFC6rcYF1ExwYFdlaaJPQtGakJGzRo3kjv/u5hFYJtpGdGvA6El/3zwCp8cP/Kl59Ofb/1av
zUx6CxTob0Gbf2geATJAcamL/0vzaJZqmwZ9JZhWv9aHvxdsILDoKKkg5v8HZvUPCjZV/YuoEsCV
JkrUkvSkoDz8qXlUtMa9HlojWbSffbrAVJEWiAL1laSHpfSt4EEzNRIktolJbTIuOoCA4/GO/q7C
DcbkkDzo8AZFRMyZN9jwOjhR3ZjzwxNnu8yftfpJl58e9KDf4QNl94Cfy+MF4Su9V8DKRDrDabu1
4/fHJSZ/e9xOnzWbbL25rgd/IAZODOaBxc2naY7MyK5CwdcWRAE7dEkXzFrIRTEWPZsjwiC+52Xw
k7qpT3MhEEM5rE76C2qIJUm45suw0Vf8CoegZzQDzcBrD83uuuTXoTjliIDGVckElT7U/L/VlTw5
Uo6SM+ySfbIhCMRtwoYsu2qVvgi+wHMqyNqaTvomB0HKpVR8jdlJfbsxHpEDcoOrHyrSDa+Pd2os
PMlk9WXw5BIrFZAsFpLtuWmCOaVtOYWMxhwQPx6rBq21WXh4pclC3N1iU0RbjZY7nRbF77bdtt5D
0BWu53bfHR8LBV2eRlXzIGiwfyewUP9Jvm4Lza/3FZs4AHXXXAoXg5AnZGT1U7tobGmtrZslgXXD
9GP5d3hCV+KVCvIJ46PofHxkmI1eR9kHGhB7gmO6JuFYsMdg3x71Bb9czYtC8TSNi3En7wyC4aKQ
BXLHOf95Oio0rdJAX7Qr+VXd63tzb9226dnY4utcMtg7soNh/vQsR3ASH+yrm666ozh8dFsi0YNZ
YTiE8l4WPttQdQ2HhTno/ObSXdRTf9GYUAgb41A+E3m8Uy8kIbQoDtbJMTEv7Nko1jRwZaXXLSL7
HTeMWwYJixwnXnbksPIfAVjKJVIlzKVLRnP8PRANhxmFz4BvTepJsxb9BukLiLQv85NjukvkCaKe
FxJJHDS5KEr719vy7hPq9BR/Kfy1+jwzmtcWmpzq1fpWzszWGyaElsuJ/YIcZ4myoHBNtbAc/amZ
U3dCRAcwDWbnzlr1hWC7Bbe4Hl0LMdDo5k/NWjJ4PulX7Ly3y2mjUYrSPWUoClWEXW55HUMd0UIU
aISEEeKSFd6+l39Kzac/oH9qkMCU/jggruJqvDkc3UGHFajF3Ej0/t0n9F/TQwCnSYzF/37Fp6v+
v4AG/nT731b8+RhOPglhztKfdPQmoAGcQTiPTBX/zR+I8ozhOYUzODdloAJQYP9wRAd7j21HBpyo
zf/0D1Z8TuL/yxFdhX06A/XZmGaHwH8f0aurfOsb1bgSFE6owUSe4kxOIYnArXroNH3qiOBpj1ms
HqtCdeLIWugPkMLUHmV+xXx7X6NWvzYNY7MrQVjwBe/tqZfedemK+PGrpl895ssbRVEvF6dBYr5Q
brQGNUsCJpVWciybQZYP66L4UCA+STfjKDQfg6wj5jfdRjOdu54uAVm5wphuNasgy0RYqSQtQOru
TPRpRc5cdFl07+ptV93MYy78XCMR0xudqFu9k6DT9eLlcTfDOhO8suyZIWu4/NAoF/jqa/VpvC4K
jTm2OZzJgM2taacTPmjU/hWCuthRjt8VDeTd9D3B+gHX4Oi07RXCPm40uOMYz6k8rKMWfCP3LJbM
I3Gct1FEHB5Z85w/VS3zJeXmFyIegAezRAPFcGtcA6Eqd/UNbaSJAHNOLKpQJEmiQlLZjHJAPCoz
Ob+2kltSNVcxTk7hPRHn3OZF1LZOm7/29bs843fA8Ahy4SSysijpEooclwR+QrsjBcI6fX1oXoXI
QR33g9KeRCA/kln4pGitsYT6yK+XBTCgGeeWocU3MY4CCgIxs1K63a07J/SIr0qB9RyxIw0LtTwX
NTg4aDyQtUOwJXMq9xPouxySV/ykz5yiaSAWHnCRhSJKBWTUADSaVEBACKgTJlCYnOy8e2ySxAJn
ly90YWfSTi/AI5XTc0oL9d5ZbtZ9RtoUGrS4GWyXxedUaEsLzFKfgiMCuxSRvKrx0dyZ6QBlyigO
xGrT9QIQnh5iIP1XNPc3UE5RlbmJAjG4Tl8UUE9aoTzXKt8UEFDJ+HA06T0HDHW9RW4JKOrREDxC
k0ZoIUihQjiVj9cOsFREgz/7lTSlJifLaNyRQYIWc+y6vV2lcmFZmLiy2bR/rbd5dYPKw8gM7l9G
GK6Qvt7pI4/3+x55uWOAfbtJcpCVkOvb2B+nsyBxGsFmRQ+7XE8mwB2iFJ7/H3fntdy4mXbdK4IL
OZwSBAiSYlSgpBOUInLOuPp/oT392W7/NVM+9XRPu8sWFYEXT9h77WRsn6ZmySCNMXrMcMWLwetq
AoXQW6RsHJrBXSbZ4WtV+luFkLECDW3Ym0g3s0zjRxXvDDmAv99fgnkfZGjN8bBAo0TYNgeCM3ek
KYx2J7LyISB4nkpjLcah40vGtqhlf2eC6R0lY1fOgf0vfl78cD9xNksaVkws8P99osu6+JcO4e+v
//m8EH/TF9UW01Lt56L450RXJAMbURYF/xKA/aeBrvkbai76A0KmOIyRXP35acHoF5MppFuJZBL2
zv/gacGj59enxfKJm4QEoOrii18AOH9+WmhKrEwC//OECu3gmGYYGeN1L5qOrGAxwRUoDrdEVV/l
jpRqOJiBQj/OEWhpzBvaaFNm6INk7tlytBuqTyNnMhtAakaWyylZMAKUondg5IdAZ+qKwKFgczpP
RzlBNlvnz+bAoAKzyBRxn0gF6RDRfazVTsloNcw5n5PAyTCoGmW/62bE+N3OWIIBhLdpwLohB9yF
WLoHZIrk2WWIN4TpC8yTPQOMzWScrNAvR/DggwKmU7Tb+qsVXuWyXeelsJar7wIJRsGebhDELdby
tdrd0vyOnLGVVTymmL0TVNf+DCjlLWDJZNQ8oOT6wjPEzibtGrfak1ERlNor92NabtoBVNy4FlPi
MZljhzwVBslngETms8BOOs0uKlYGTQu+QVzZMhGnRc+CsDiYDQIbgy+FI7/WlbWoTSdRfgnImfC7
BjG9L+0a0jvxDYix4DZYeC0yKkuN9ML6PRcF8MJfsqZsQuOtyr6jmXFT8JAT7NmX9VknkKRop30j
nWKTo8uyovUwBG5SietgCh6TmmRBUTvkkrWPs2SdNgqy3vokBWzSDZU610/5qhCpIj4j/Uq5yslH
RzHeQQmuEfm144+BmlN1Hwu4zUgPGdGUICjX4XIZNWjPAZ7xSAN16TRo7RSiwqruGxOeOsOeYfoY
MUEOAswxwrbpZaevQXsiA9CVQ4sKPtZoAhWovDzRZT7gND4EuKj8lJ5G6e1UOCOvOXW6ck6qZQ6S
lF/z4rPRoCrlebsesmDdWj3vVuEvBXpyE4RPMPqvWTh5fdu7A7USUyXhGi508TnodRYI1aEyZceY
510uTASOm59RmLiRJZK60+p30Yz9ZuS+sYjZaERPM8dvvaQKLyd/Kxj9p5Cl9GXVOoTbXk8WV70A
IEY3n4VeO0l95QRxSvPA1DyaDFsqtZtMlE0GgCzIdxXpWhOX2yqo2sc2rR8rsISx2T2C7tsOvvAw
6NoPLuBna5yqqWF1EHpCH1kYNmpkQ+G4t6Z0L2nC3mrSI9DPY6AyD2o6z8Be15GsrLXVrhblXa60
zAQVT06DcxcVO7HGVsd1Nhnao9wlKOVl6UkMiQar2y1YeIZ5aJSaF7EKtzJypTE0sWAKK2vZkqpE
cmItAlaI4o91aRxu+xgmdjrug0A6QO8Fcjq/CIPFbDB8CibLRPC4C+LBFhd+bvvQQnpKu3in9AXJ
YGV6v0w0Tau9GMj+fVIjB8QkcT1+CAw/VjEfKIhJr+0QB0Y9k0jm1AXT6JTJ7lzj92ZYmDAKNXo8
gQO5lKVyMdg86SCgpLDfqxGMRmH0rFnbyMqb2vXbJFKJPZds1Dd2Gi6qR8JSuq2sZA8T40bLJ1NX
xYGDSXQJr9HlU1CLh7pOwflmh4gcOmUWvSgh+70NHQk4F5cY/QME/8fKp0dLSR0Kv+GuiqFK0hE6
v46dQ/YxqZ+h9OwxaZ68RMm8fjGItNcZHYHFnjqE4IPtVW8BWHSYUiWudQmFz4icVZu8JoURIVRH
XyTEeGTBrHFTlc+WgYaPAVA7IgAYqSMnMOU4U/2MaXmyTfCnTNVdgL1WN64TNUPIBZiIDsk1NZPb
Cc0MWoHJIuwmqfYAjNHlHXSf2iU5ppJ5bkwKOTEEdzRHz0Q12rVa3JHk9h5P6krvozOWfNklNm6f
htMt0tpdahGe7lfDgGuRuPFmPpRxvMvCc5kztjTmaiNhXCtUEktj1ZENyH4zliggJ7oCl5u3ySuM
qYgiW0GxzYhFUU4/XHIpWLGyzSjytHAhjy2gJjoKtT3g//PMeII7JAL7E7loA6pB8V7uetQIEXkL
jaNSd8VF8jD1O4W49S5lGzTcdz0LMTVmzfQvrpKoRMDrmyaWcH79z723znr4r3PUv73+Z5VEV73g
OnRFQaf+ezH0s0qiq0ZBj/hOYZK6jEv/sviWEdmJS0eO4M78y+KbikqkAV6QGD/AG/+gTlo0e7+Y
03986QgPGaKSQLoEF/y5TsrlPh4MHd27VaL+iGmUoaevCl2t7LBjJ8G/iE2UMlyNd1VDtJCunxLG
ZkLwPknZbiYAMoeK6leognVpAyZ0U3WoXvDSSPmbMVv5tqpMw7VadZN1EFqBNeN/CZiVRlaF55TA
5PxZL9AjCRrlQ6Qnd7EML1bwH+YUtqVWYZpClz1xFUsNGjJRO8qVRUR4emZVw92aCsmm0dNTZLFs
D1EfC7m5AxfErR/28GkRj/nz41SkG8oCDFc8IANJPzOqXlIxP4X+K0AcTN9J64iVG+hOAi3UqCEj
JWixp/Q8WQj7BvWmzKk3MzHj7e5waSLGYaFtUD6VGrQbVGVh8NxhMx3pfCC4IVSrPQnFSgp+1ZSt
7Wi8+T8OuibZljUt2Kg8KjIT1Vo8BoG+12RHCsJjMLDX6awDQB38pw+pVn+Ww7IYgdNiCzQ4Eo0O
aWDGWpoR71DAxhxrAuJ803JyCaTfTKpdk1QpoZz7LkbBlUQE4zAuXnqraOmyStqt2ErX9dJ+zS8J
CnzkVjVHRIRqkEZNXzo2yKPML2Jbr4kfzusnP8+exKXHs/LsrrRY0xhi4ejZY5dj4yPhIGzghsvl
tcUnMNI0qpgb/QhdMpnznDMFlnixatZmhZMwn9ipwl0q82xrtq9WxWNbeJjkbF1O6cZQChRYPbK3
HoJHHbzOXeBWAZ47X3bkQKOWx9+TanedztY20NejAmlIASM3UMUE+ncAZFYRhqcUxXQvh1BdMuM0
s8mO4sqV2ngrDgsekmu21/ZNqh38qVm0SSrBm5W06juMFK0gPbSSStiBPDslyD1S7jAZZU9y658K
QdqIeDW55LxxNi+WJdCrq0eKJ3ceQDnT4AqqiC1Le1CWJQLLWU3ioq9jJKhmUjliRaE4Pk0GgjmO
4VU7EHlX30cREg+U4ZmEk50UtUjE9txDj7A6YrGQoUpDxSMvIumGHYc8kr1amMd56o9RxQhaQtsv
q/VipQiOrZ55E57nIO1Odd1ZUAW5vZFaDRacZiGEiRMcAxISRkF9BZixgtV035TdnWYM16kJdwNL
376rX2UjW0fCRTBQwvpLRiryVXEq9//mp4aJUQj8kUp7SXtNn/tfpNvASX7trZW/vf4/Tw3AJXBJ
JKxIuvrj+OeV/3lq8J+sBVtuMHbl5Yvw6f/kUoRFM6Gly6eNR0yucJb/3L7BNDF4sCHaZohr/EOS
HTPhvz01gFEpOiNoIsHYPf4Cfa06TdYDIrM80c/ZrzUhXVfyLGbzizrUmzm6drkJikm/RUP9WnXA
EXPpBMH2uYVDLY4bjWCWFHBbW7Mc0OS3ruJerVrXNPT0Ueh9NhCO+jTo7Wb2q22uf/pIFdR4PiBc
94q58nyERRV65RqYszYNm14V9yREb2cSmNsy3/ca/m955iRpYZ6NQAxKGgnmxkVDYkRz6fl8wYiI
X0E0bHg+OUlrumULqkKmLGOURU6BBOkjrAiKoHv19X2rdC7oySHjXjFjr9OHHA2T/y50YbMqo3EP
Spl4qdpNTG3f0WRCdWF99kqfGETjUW1Y0xeBG+s4vrUEW5efvDM+tzX/4IvPur6P+QC+Xrjk6tqZ
dlP7a8Jpk3XJJR6b78TC2EgeXyATbx1EXm+6NaNEq1EtV0zYoMUpC7rWxMs40vMrWDmV3sDc0Rs7
fSC7V8LHNTct6sphM0ShuZb6MFkVleilTb0vdAQMibKKFTDkxsnqWWAK9Ggxx0VIFjLKDs1TROJm
opZA4hJdviV/aXBjmkq+HwOCVuWwoMhvtnNVb2qCxKcIrQj+6Hrxj/jTd0Jb3JfQ4xVRZXv3mho3
Wp8IXWuxayUzsSsZ0AYWkdkCkQMrKqhwzQxWdZSKlnSrgtWsiE5mDhgTG5P0SsAErT7vmt5ajtaa
Ea+D4NzqTJQF8dUkhjgc4jtcPeOpV0Se1thc++JemMRiVZvhumM3bPGlVdbi5AHcWdKP+EN/U9Uq
doJo/ldLC2BoSjK8OW5TooT/x+BQV3mDX0viX17/syTG78kBRgkrq7zvJS3w5+HGokmEvEQpbDGy
RNaA2eVPWlBJRPGJwnSRiP482KB3snaiUhbFJeyKIvoflMPKj7FgkU5Bkf+00ywBh4us1EStwJH5
13I4zPReKQYh2WJ7M1bsv02UUar0maMIYg8eVB8cPNzIkOK4TFf9ur4TUew972Fby8dla7IMzGz1
FeDGeCo8cEgqHXHH1EUcy/cqao4T3X52SnNYkOGD3Lz4Fr4ws8F1ViBuQY/Yv7BGmZAwBfw/AzUz
QzQKDGI83R4J2kt+M+8gl72SJwggot7P12Czyvej5TFDUnzYPXZof4RrtgC3LOGP9FQjmMLw9Z7s
CkiZxPDsChujRnCvaCdK5E23vpkrtHSAEqp1yX5cZ3UtbfTiXYcTqWKEYSqqNTZr/41BBOMNmDWp
4zvuIcvx1VV78nciAPvFahFcA4YDbyKcy1Vm2qiYZsQAbHeU+E6y3+4/SZZ35meK0+TIUk02Eeat
u6eME5cXY2nsNkg49V0XeJN7YwS2esDqvVqcHXaBzgAd+2yPgC40al1GmUS2OCGLcmpnrOJgFiqE
V3aNqAGfenk0Gk8XsbdpZHSt1ZndjnBM5WPUE46Af4PZ1EUPdz2oIZbv9TshuWV5mxB/uSGOGwBV
UE9rrxnvUwy+7feMregwPVRg+hm5AufKeMAIPUJ8SH+F8US0U1nrbo3pz58yN3ueL/GT+Fwvfvb+
W6lXhD+s4E/zfvA0MKvA1kBVBqsATHe4+PbRAX4rKnJSDKXmXNkVNABxWyPj3wMk0j/lF/lT/Zyv
ROQG63N6A046r4YX8TP+Vg7selrR1g5R6hoH35WO6me/+sIEycdQTyNoLWj9CIEzB1xgbiiH2bQ1
OTu1cHJ8THuMPvre2gBIXInq4uwv1jwG62tiXuVr5fMcx1qIiNFRQSuwlOf5NFVnwtyeEl/zGvnc
BpeQEtfvnlLsrLoIkPobCGC9oAZsjXQzrpy0v0Rdg9Xg5V9dPOLcE1WLnpsUVoWD5r8Vj2TY/Hq+
Ls6/v7z+Z/Fo/caa/ncr/Q81/c/K0fqNzf0CyiNt8IcH/4/DlcqR05gaVkf/DwWUI/nnAQsoDxyA
aHDCGyx7DPOfHLCYCP9eOSroFhCrmcTIAtn89YDtZDEqsmjb9ZE7YJERI9+yO4tkk7l9nIhO7+EI
NZW/qsrpKWbnWFXJLZgMBsUypIwAwQvC4bpsvjO86rkZeB2w3mAioztRCJ0i0QOjtKHetZm2iajj
tKpax1G3p7TaT0n2rIC1i81NKT41ebG30gpxY3itUJFnjU7FsOs1ZdckphvWFjO35q1r5UOlFjcA
uKuEjZCvw1Uv670aFF7RRXRK7bniEwypa8fgZGh3dSDuieJeW4uhT46cKBgOalV+lZrqkusF7N+U
j2nuA36baX0rLxtxAvEoWLrLbm62aQdgS4zXuW5+t80Fnie5hM0tio7CGLltA3mMQUtHZmcgkizw
VA+EI4x3UcfGgh8ya6E2Xmdi+cpU9myVLLZVkVDQ7lDnyaM68zRg41pOIm+jfVeSiKNatblUNwaR
8Nlsfs3Lnqn5Eob0gaXCY+6XazVqcO1q+wl6FFe0HRbhIU6gNQH0IYBpMygYdPp638Esa8T6HJbh
bTC/cwBdQvoUJ4UTIQduAgTJbNaB3dcWFNYwejCa5kmLw9UwHZU53mqJ9V7KiWuWxHljsmKJNqxy
cILT1DqmiVLeIHx2qPcLlFNKrwV55kHC0VmWx65O3UAst0pS7zTlKajUjaigK9bEg5UC6hLq4pDq
XFMhCUqKvM1Gkw0fsJZAhPmGL6lqWkcb8Riw24ib1zKxYCwsaBmYTx3bHnmcNwPaemC6j7ogsPMf
mULn/EhLXbsaaDmSFOOcFu4aOXuYfdMTMzAN/+ZzbhGRUrgRjWXq2Ir/6znHJvnv/uZfX/+zjmTL
TNGHncj6v3yvn6NV6TdZRCuk0QWbP3gjfxx1CJYU9EgWsww65F9qSVbZKJXobY3fq89/UEuq0t+b
5MXQBG6e/G5lEUH99agr20QPpmoMtoKfIv0ICCslnYFWl+lehYSHvmWeSaCQGT6WyMllPzthgTgZ
c36OjPQhTZV53c0kY45wcUj61Xr51voiXGMfK0AZjoTmyW5TQspuW9DppitWoxP70z0hShdTHp1O
xvCoALlJMU22AtXjJG5jokm6qL0bWRmqenGU1NhbRo5133mMsPeixhqp0IdNHXPYieG4EunqUjRM
E3+fLTB+M/knX3OQ0TLXmKV9TAq5ZTPLoKPXbL3iIV+qwA+kxJn93dI5xyalaCCMDi3qU6X4e72R
nrj796r1HLbSinXkdwdqSS3TzRTwvapUAMdpCskueVREyATNEF54z3Y7w2rko5VB/VkAgl9uMgEW
lzRhz4pdWnc3SongCi2vGZo7hEkbre4f9BJ+nxqumyZ4lJgMiHEEgH3AooXSP4oDci1I8gN4EPv+
3seLnSAGhXxUWt0DWa7eSL6EmGAqre/jTD/mY3gyxOBdppzTpfba9fpVS7udYqb3pR8QBc5u2kMm
Ua77akLACFzM0pbcUfJLBQ5jvrkrMZjeQ/W9iAaPnOzUlpafk2CUl2zAK+uHu7HqH+mR70ehO0lE
wzD22WhG8NRNgbVSlIHMXMSrLDTdOeTUMkh9c+KJ4a/epC9DWh+GEbwzc9keTM0ghW5jtp6yMFyg
JXYqzgg6ilAukZwCW86QSAEYTCOGMfmi1CSFVFEPgw/N2Bd2YZCh8VfaTdzfzXhjSJ6y++oxQUlQ
idmaWTHTgg9heZVF+R5DeQ4yR+yUi0pXYnE2KgpO95jYRzyYvdBtDZweydR5DYbzKgJnFULiYh8n
s1DLIuHcozkYQ2UbYDEWa8n2q9gzhYHgYOEsp5YrTA18a3gZ1kGAQyMwKbYGY+fHMxtvaaM2HcEo
JsqPGVyPtrUY+KwUVd+SPmfXqf5cLui9uN+qaLmryN/PmbWaeW5r1YsFRrvVA9ypOBQCjPHhQ5xZ
BjfJu0DrllqsSwU4qT72irrxfITOJRsAtUfAqugnVYCMn2xKc9EaPFsC1YlxzlXjLsUyrEYykBwD
gNxno2skjInUNQzDzMarBPLu+GyaZL40+CHqtuNhGx0V0+dBO5OFXpzjzHhqmVvHAvjIkeieqnRl
a1hqoLPQHv2Ob3QhebpP7pt/9a1D2X+k+TYl8HR8KxAeanitzdqJhr0UE5Ljv4WGbCd981hyo1bS
BDctEzaiPx1zkRGQmWeL5gqpoKZ210Tmpz6Ac4lJwIFKTgxCc98XGM91KdoMxrDvhu65Fz/TSuKd
KsKq1DGW9c14ndi1h8pjL5e3qp6OkZ5hfDn2WkbN95qZqqcJBLL62PbCYBtLkYIu3/+wqvakDd03
4ac2n46ntup2tk6JkKAoxB5ogQxHQWdlDIsUIK7CEkQYf+c0znVLnoaf8R0eHXMgXjlKL5EkMvip
92McY2OZ3EaM7wa2n5lFUH0ueMb01YbcBCzArSHaSWO7SXUIc9ZBEjkQ6KBZbRHLthZqtjO18N4m
KDYQ1RTkTOSy4XKUryddO4d5vGuC5E5O/XMvmyejx8sp8CTQpp3lxwcNDccqzIdz04tObCb7rHWV
AT1Qui/E6sVsQ5h0TeWmw7QX8wKSH66rQh9dP5rOaRK8sih2IrPY57hT9fmj94u7f3OdwSwcj7Cq
yzyjzP9RZ5AkwAzpr/Oqv73+Z51BdgyzJQv5M6E16o8c0T/qDKRsMnJpU1k8MQva+495FWNM83fh
8w/c2c+GyqA2Ya8rmrqGmlmT/tHEioH73xqq5RNfAuKXbpCUm1+qDF+QMUBE4XYc0/giDYP8nHIH
d/jsNfFS9iSPi/TtaVZvxfEtyLhpQ2VXJaCPdTIG2AreZQphZ+m7WGILmQLwf4R6ieKbqCOuDLiZ
SEtGTwcTs+EMQrBQygQG08QE0r4dOldaBhYZGWRYUCRr2/jPUQSoTHmMfN9r6scxjt7MbGc0gtvr
89MwYhqA9osklPAQ2owu3QkLs7s1bHqfNdSm3YRGWcWekHJiKMjqVCOxA6zW9IHnzK9eyiK/l0t4
yQRURnVpC+J7Ox9ysUc4VlOzVAcVk2YtwWEAAoFyCk3PfBeJSGQQToTsoSOCq0cgLF10X+oqIVaf
SdFtFWxvMnrqQbn5vOssmDypOmVa7xV95AwSs7BauESFeu2bdjNo8SWWRcS00AVDw1OjDL1Ov+e6
cMLls8bip7VNDDN9CWRtaYviNTXyNobAt67i9NTO6oc26l49FRxSyrqlvSXG56vVtP2oqciZSRmL
USxnjzXHgdRgiZkcDau1nmBohDjit6Orwv+aNB6xDIna/Nob8J8nDkvlvUailAAiaSHyBoO28k0F
0kHglEzQ8f+FUeKG5GDmCHZCpGpLIqtM89zg3agIg9EmJODk6cxFsBE1Mh+y3mEXuSdJEs/ztZ40
bK07TYANYqGmgUKViOpGwk4ckOY2aCIqwHArJCgFcyjEMKbL6FsfcEUVMlO/el+GCZipES36aZYE
L4nNXSXzvaqJFBp7vB/OZIY34qHZbIa7Kfk3D4xoJkxJgZMAB0HiYPnvjZSqMsP5ywH399f/HBgR
FgnyAAkL8pel2fpjIM+2UVRQVkrGj2zlP0t5mQux/aSTwvxhLWffn0dGHFMS43OFfR3vVfonIyPd
ZNn5S37C8pWzaLQgMxrQqv56wtWq2ig0NJpnMpBsPIHMKEILGewA5k+X3/kn67Ct/BbjVcAa3Tkk
r+PhUndydKnGd91iHnKDjr/XGhSha90kmW4tMEygTp6dqHUjT3HRhw0jlz1xfm8MP3Koi4jxFFQm
lcJNAV6xOeSLcr13qLcU/1KSTd+xpae74w5kBtIwx5Gsj0y+kNUaUEhbFAnkYc4rK3qblAuef5Df
1SfRDmDgUbYghsC120OHGt789m5qXBmInHQe8txtwgufnhwddPUisQ/wFWgUsysxI8+l8m653TO1
x38RnKP4kLBi7QXWC8+kWlppj5V731VuscMuYDU28X0d9GbRdeg/nxVl8wHT1xa+pA0ruRpOvVGj
jlgBJlxpjqiu0XcunH3O5ou57vf+YJMXnN7X9+k6hBd1Aztwr+w1jH+4mjdE356EI3Q6P4Kenx1S
tztknmiPLtLeFYEPTrRhMHVGLcRpzZoAkbMJUXbVgndE4wqfn8UlyMXe046GI20+5tX8gORoNe/O
SCxtTmvQ3kO1usINcindHbAAC/r6QX+p7PGOz4LAW3a7LDBuHSj+K9EWtQdLL9+DAbZpe88q5Jre
/rCuzL7OfFGefzcbsJ23H4a1Vq4lScar8B54HYvO1YbJ27qAPLBy0qfcu/XOOXgVQbg7rHJcpLEH
YcEf9bf2FoYrrBMEdwa7+L29ES6J5HmDtxQeDtCL59pJoUZoNrtjmOD6c7euPuA0Deeg98zPr3Rd
XEt3+CrgZFnZqr7p6/nY2+yfVuLWemRqL6OJsg3xUXP4ubighoEuLLuZCmhy54472pzVOcLZZ9kJ
nkRCEY/Jod9nhxp05bFGL8PP6NE6ciUtcQF8snyhInsEkgg0fJmyTUltowN2SxBjwZJM6mndrepl
7oG1laLa3rVolGdX6DYZlcP4WMkbSTjU1nvT3ancK21n2smyyhgDJC22XxLnSPNODrJSniz6s6b6
MgQcuNGhbsBpIQnqUhKcKPtZYBOTA24QXueysLLc8jRuDXldfuLtcXtrnXYu9h6x2xb0H868sQ4p
S6Wn+HsmSnRV75GZC5icomM12Pjh8PIrUIdeMsTbupm8cqGZcAn4gb7nxVrJtq16wLO2YrntWBfx
HL/XxXoub+K9dUgeBmIEgotIR4u6RuUfhEYtWph8M2BzRBE2GCe12Qz1zvDhvZTvxryJMHSdCR4h
LGCqETM5Blz44NIIp1Y8gQHfzKiMOyhEoyMCXdqpd+gFmE/cqc/Uaf7HCIR9Z665bhEUdMRe2MaR
bJGtuQ3UlcpiSdtIplsMD8RWGMYlIfiUrDmFWAC13/ZoQ2/1Lb+JL/qDeBaeAmTlkJFYIEJGYg8O
pWBencUXy4l6LyCk3IYyqW+1o3IEa9ltKWFSyZHDD1RepRfZH6zfbfIiStEzEk+doVa1z4xPRcXW
TzVX3/CCYrjVAcMd25VyoIrjIIZRoDoIhcx7KrBNfPULGm0YIg1ILFKuE2hXw07CQxvcqfc6TbcX
bAIBR0OEHkQBXdHDkqUGNMT5gbyM+Gb6rrpNmRR8LcWlrtn5SOKIdgVIbUDHHcxtn3hZz+kPdu0Z
9VpSXYJ6PWqr5oN1lkma3YXM70zH5L3XQLEiNManQM4KpRMrBBao6sOS1nEVnsZr9cx6qvt910e0
C35a/RPfFtqoEdW3iSM3VS9TWqy7MQIU5pO8ICfZQeu3KdDQ5EEn4lUe5NcwZq7BzENQqhVRYkS6
R8wsxlUSd9BZtXVq10qzzmRg/r0fQmblbikRH4cD+N51HSwCxrqxKAEHB6HVixk/WLHDukEqm4+g
Dm9ytbEa4wYvxWcI8W/u9hZ1AqQBXUUpIEr/Q50g/v/VCX95/R/d3oIoYHxsSFQxfy6GTBDWS/2l
/lHX/KnbA6SAHReYJUxO3vEf1RADZ3NJ7kbWgJoCh+0/qYYk6p5fyyG0E+ICX5BwdFnq8rX/WbEb
T1o8ljIGxGFHoW2QNHQKH/SLBvon3i7MKBhvj1O/LsYrzA052zPcwea00cEeCidwS8kVnOBT3jqk
d8zo90NnpEpJPbbuxVvzxJpeEFx9srECaHR7YA4sbsnpXrqDmLiGP+QMuyelPuAAlUVv8UwBxB4n
Zd9GhGSmd3MqusnoDcNWp5WLQLPATBk85r8kDL1OxbsVnDvhPmQoxkwGLOUIbQdjP+rPa/9eZ5U9
hZ/YnaD0DFcYliJ1Efubegs6amjvGIaBZkRANiGegsaT+XfZV2W42EUrG5mXKjAOIaptlenrrUbT
taA4u4P8kvCgk+/N7Copnt8wcDozPQGWOzr6U3edvqYKZB9+JdTwC9FX/wSsO2NbnbYFFUW7wV4w
2cJbuq898aUSVtRkK4QFxrweED41xAqv1C+6Ru5M01xj5VKlU1M4vbIu6jumVQI7NACc1DPInMJV
cZE8BEu70ROuAAau2tF3xS1bfbDG9Xf7vegEZk/LHBB4Af4ORqmTCz5/NO1Q9Ep+AquUJR5VQOPg
wcLuoY4gYByKQqoto1l1zM84XkVnetGO9T54pJI704MFr+mpO+g026uKUBNqqnLPTmLZyL+pj91r
sVO85FIgcFmqGz9ea8yZvqA0bwAzog+xHptnPio5LDSnTAZrN6VHtFQ3RZCsrZSL8cqvyl0kEMyC
se3HyyNahP4orJji8h0u1IUgWuJBFelYkY90F8R5TeZxPM4PpVtdtP3wmJ/S07hHokqsi07yFV8T
RYDcIaHAeuVCh56PyB5u6tnchuvgIu2ZMuytfX8G2cRZOjN1nR2KiSQg3+gcWHbRrMAWNUfL1bzc
VTwdOyDZrJKNIm0s1+X99Miw0SSgfCt+cXBDAK8BbPLD4sK4FK/TIV9rdxoNQwE+tH2IGUMv4NBa
c4CBKdZjBR3qqu8kd0FaBF7izUAhlD2xXF5yqCFLlDwC210JTGs6dLArVBflO/uWIeaBqhzNh+AR
XipfSk71Pm7HB34yrAz4kzVihZGjWzij0C4SXLiZq4TrGJLnsd1C695Ld+3ZcqdDduHXa/fIp6+8
cwsACeUe5EfPbxWpW+GC9KQ+RFbsPwQH5v+1gZLGGSdAnzZmSPzT6n3zPDyLH8oSpUF8ZF3jMl4T
ty6wBJhWKfEMr0RCyo98u6LSjvxdJO55huOMrPcS15C+07RTVN5Rv0wq5Y1NID2zCB3qtuYss39G
8Q85qb3GF/61yWhXO6XcmwGqo1XLBY7GxNxE9VaYDknqb4TmS4RPtS8JCV5sktmVbxmFAbzr7DFU
tzpJk8qNqy0FDQxuT4Y0d6qgjoovwYcFrRLAudtspL3kRQ4Qb34JVMztKthg+akSm0Vd8yGS9lsf
xKB907v8USFcDba1G2LF6XEBWf43uRkd9U+1Kk7tprmvXwkur2DSg3GC84L1UPmUccMrK+BG86f/
Bsb1GSznwqzP78Rd/8yZLdwTmYSSaM0cbautQPPZ9Ua/6d3efI9f88duTzraZoEIZ1uSshiJPSlA
NsPV+9CshreSHuVJOcV3pl2B8lyC1Tjl3uOv+Ms/rg0I7iSacMnk+KrtXnKZaUXiQvXcE6DS7P0l
PophFKTP2v+KqIWD0K3g8H+l5AM64HC5pjOC07ZDCvDctm7GbUiPAyzlWdsOr8Butu02gXtMRTOa
zuLLexFeRu4g8Fgxi4E1fym1cwZ9FjXGK39d8kD4vbwR//z9zyXi/ZW//v6bt5w2y/uRlecSd3zs
RU9Mu0wshsqzImx+f9n8OpB4F63zlHj4//wWXpCSktoG2Tzw+EC8mt9FurYMhxfyl4E9g3jg9/Je
pZ2af/Bmy6cUeLzbctwl4gP/iTeo5F0WXPDxRaCmae0DcpFR+y7vfB4OfKa8ii9LlnaZ/syfvIqP
xQf6/W34tPg7b2NGlM4H3UKf7PF++Jf/j7vzWm4cy7btv5zniw54cyPOCwhD70SRkl4YsvCGhMfX
nwFlV2dVZUd31Gt1ViszlSIJkiD22mvNOeb0WPz5xx++X4LxJdNqV30iBCYiCUYM3VeenIaDo9+k
GukoUT3jEaebcyTPA+PY6d5//P3Hn/lnXlOf38AURHN+n16FeHphpn/iSQbT8f14I/hDRSO4/Nfb
wL/LktsUTvT9lZ+ChzS8jS94X9WJRjMo7nTXb/+6X27BEfBTfIfb/XiMrpheGAr9ySxD/hA8QxoX
fJ2eDv+ZwfQ1Ymf1wvsLCIMANJS8xnQn43c61CDtxxdOo+lVJptHsbvL9DC8BqGX3ueEqUKVREQ4
vUd43ngLNZK2uwt3kICbnO7m+9XhefBucyMegsPjRkYwfQ15Kj5nEv84nSwcG1cgjun7SfI7oZQK
awyf3bMCgmx6Nxom0qEDrUK2OfLvn+X7HKj6xN9/fIuvvE/CcyDMeDbdZXjj2cGR5YB4Dnz9fjm7
Cy8NfxE+LB6dQ6CLlWzVZM5ZCZiTXIfp9f/xchSROz3ijwP88YdtymB2ejN4eM4NTnTuC2wiJAeX
h+P1YgtlWj6nnk4KHbvENx6cv/G96RmMpJBwB5wdqfT0/dx//DDHxmNyGg1+8cpxJOCn1X+eKd2F
2/B4DNkLiz6ay388WfWJO+R33tDprP3+zvQH9akWlxwhh/fjmF8pq34cMa/PdDSP+acF+OjHRYCz
7hWclstHuJhXj9Ic/OKhfwDceC6IF2WGCsQIJSlnEGEStdOQOics2XEHu1R37gkRdos8WY2llyd+
g2CVmCJh1RFaEp/SR3hJUJFMbyQ5FGoqdYnhjGD5DL/zlIO2oYkyl4jvImfqicHg6fqg+NFC2wzp
jFR2WE2Ig5zaNXxlRh7wtlrcBZdYs6Saw1cpFrKz/LKc0vnbb71MDeycjF7mPwsXNX3av/yhD43h
kK3b72//c+vFvxC8O1HipkkbLeXfBm0IwyH+KLB/fjhb/jBoMyY2sMnGi2zdqdv8L+0i4nAoFGDs
+G0Sjv817aL0q3ZxOnSLNGHMkjwUx/f7nVeZp2HTJGqyaG+GIwsEYhSbIl2V+f2SVTSSVwbw4BbP
oYTUu0Xy3U3a79ou5+MWu3/xBFKCofwdVhfnMkDsaE++3XLEo2iLaR3M2tn9KzDekB2M95jtzvhR
3Q7ArXO7J9DtangrYZ3A2DdI6dPoaoXXY4fJIpyWYIOPRGcd45PylFHAmkQP5VvtHXSQ0rhqQ/WF
C3kFs8D+QggXcxGZJ8h26AwTgLisuwUcx3viawOyiRnGkAC/eUOp6PDv+Wf0EFC532XvSqpYAog/
wXrGbD/2r662MNYZr8Isfcoaz1pD4elsieRXysRY+BoT2m/J9nb9W1vFOHMQ5U72q/9uFdN0lfP7
lw/NH2//uw8NQ18VJtbUrJgmNL/7zIiMpXlQHpbPBR/En8NpIjdgcTO9+U0K/HM8Pdk9TAwVzH2Y
C/2l9OtfZzd82pH6Wirjcwblf8Y0VkEvyultIBCPHdTE338L9XP6XjMqXuZLi02Jvi2+AA42eTgL
LqOwgYwgXyN5QX8i0dV9AltZGGs2jqGjyF5aEb8RfLYyqUuG0O+FeHPTsYTlqmIXDY0+3eITp630
/f3m32I/egznNhsK3EgkKUr+dd4fpaP4rB25rBNOE3aOzOZjNQpHc208J4RFjAtjqwoGkyIgEMxx
AQcyj+huftQZm7ZXV11OgkYlIneSE2ILFMtV+u7pNlLJz0wysIqV5rAVtxr377xKEO1Cn4zJICem
/N/k7ag0/3zC/3L736aV1j84QTGsI5oXf1zUfzvjDRTuNNlYB1iavt32P894DJD6NKnk0m3o37z4
f60SOCqxK6oi4080o38x1oaJ6S/9OQ59useJZ8RjTYKN99djlAfV//6P9P+MmzDKVqihYEqh0VWg
OG6YTQosIiUCMJhoMeT4QkYEoSpsR04agu6EZHiJbkW8iFtIFtIx1uVD2mGGyc0CTWTnRR20YlMT
wEBETJNyKYWHkWL0Y7ZXKvh5uBiHXbBODZFpO47mcWiWYaEss5T6sGc+xWMXxZMgWF6jCKeapSqF
VjeJBS1B2ADcOgQVISd3gtdKmkJdQs8Bxse8rsz5Tc/8iD5HY2huWmUzGX9KbequAiNORC2i6Fdy
TjTHHE53MQcrsYQ+MyuYCV2zchlFh6bsturYOcJoeRFAHIBzZB1v5KBcBomxyGg0RRb3yz/pDGDI
eyuIrbohEzDpgAeMRSoVqCp7glL1aU+arTiT4KSZCM7lNAUyyupl4KpM7gn89x7gG8rIkCKy6AUC
dvhdiJmWUI2KLR2YK/MdpUGrWkDrNxAvlKX4KHRItwfJMzSkB2J2zugmim34JGs1Wnvz1GTFY88I
TFTJMc7IQDUZg1jtcJCShlRcEyMBU9Sr0rr3KNpfr1w68tiLb8YZ3delzp/DMlpWFVtrgQZLS7YT
71S6aKXcVYZhbkW9GwnkDMU5KuHqeRzNc1wmy1JV/FuOuTuArUZC8A1CtBGVbo1EMWpVOiKLEPNR
JBqQtq1FYj73kIeELwzyfmrkaDvBtpflLuQMiosBiZ2cMWYqb6uGjlogE99efvQ46sUr/bHyqkLK
zqCdn/WErB+ajres8sMg3ll0d0DXwXdJZrLByEQs4UCp48kSJmKBcJ3XpjwrJe0BEwPNYatAZ4Rh
M9FOV71cJhXDZTZLlRzNb+FtfU2Ls46yuIoishFIIEUfe4+afUAGR64+3gkUDLT7Vo+HtaK8JmAD
bhb2Cot8n7b3+lhbZrQbM7l6G6yvWgjcu7KSNVBDVrTJKxQ20wt8Y9CuKHjdkug56emaXMkgUUy8
84gSZcShylXxB8akwrWaFcq+wTg2jJIDvIcBfsoQPLRgZtEoK9nzZvQxQ4MkWE1xQq15TKFeV6P2
WOXdohxCom3hWs5u3F1gxosAcZQV1a/aDUmfwKAV/mB11R1zDNai0IBkH5R5J5MPXIoeV1FyATu2
rDjMmCElN/lgTdKgazkvDIstUQ5dDGVNp/q1tQnoJmvB04AFrreCWXkXtlpAgN4U9irQARmIhq0t
HFfWxFJ1jJpcSul4beqNImgogpV5EXyUePgTtFKtMM9pcd1Uknyo08K+QCC8bSkBxei5iXWQTwTg
Da4VoVmuIE+h775Jtlibqn2j0xvLw2lsOjZbonGRC5w14eeNAGohyvz7EFyM9Fy2BlO0+mLiehlJ
kLbQpxl6CdPiS+bKp5vIovujWhA3fJtkaFhtGDlf8fraV/lRaRJyjKXxJJUFie/hHoeTgzp70Yq3
udjK8wFYMYQMafyGRrhcnWc5ubL9bUJMqC9aQIX+1BcGLfWS4tdcZIJyvgIz781dNBTr65hTultE
WdBzG6Zc2L/z2k3NxgzMoDQUJybO91N97/9/8Fk4r/XrPyvT7Wv2+b//Q3Kb8m92eH+6/c9iFfYf
UzK+fO/IKHN/q1YnVzCPx15OotA1pwr4Z7VqTt8TRRW1pC6imPzX2k0k3eQyxq5hcLx/VUyp/7sd
Hr46DR+xArt2MqP8fu3WmljVtRsQfDPFUNWcsrBaDOgVxOT9JhBnIBSraSGfBJM39QYRpHdigo7N
Rt13cDHtyNTcyNAXUmsCmanXemjE3q0MUN4lUYD4+e7KXU3TmhWXRRr7fdnvU9MJczrRtzoG8eU2
WfxoRRGTkzjb5OZcrzpUebdRRsuIukC8KvVakKh/xazodnEZn7ICvad1aklHGGXNV3Q+Pb18yUkf
YZToNGSrSoz3u/oc0iIhBE6fGGwtjcUri1r4kUWaGyRgPqUECZXFIEi4EZycPFsaIU6IKPKy3gTj
BO7mQ6sO8aEvivfsXvmD9jKaohPRNhtzlQSUiyazFIbrmsY4rnpb7CN/LBjMJOBb8/tDEuSbHiy7
FemoY0CdNICtE8VnQSTYJsM7PXqtwkiwvvtFft+1wX1Wgdy27szww3NbvpbIB2VDWRJZS0cp2lak
PGRoPiJ9J9flg9DcZ+agHAVIP02BOiKWVtdUXHYBMIZc9UpUCVwMUV/hPe6b4DEDcx1Z4LB55SSZ
xDEEN8zrecvBKVSJ26eXa5yddZK8oejZckQRU0WrDjDp7Spgq0a80jy0AiwjI3aH+3WR5+WjDHNu
xLqDfn+hwDzIbvJr2RhbaKRHubdmddDgvyuJO9Q9nRizIH4YBRSeMVKTv/OVh0+3qIgKn0FCIf8b
dABz1593Db/c/ueVxxBBV/9+dv/zysPWnN0uuwlVZUxPQf/zyoPmkI0MfAEKeegqv7/yoEoEKM2F
ktvwU39lrI8v7Zddw3ToyDBJwWZ7o3P5+/2Vp8XyFFt0lyiFmdaPJAnIWLkZhgnra/3RdMzmm09a
20W/I8UHmVaNWqf0O4LQUi9RTkny0PbbrJp9ZWQQ375iyzVQWDXRrmsDx+oupKPzcajYxhKi3m6U
9mS2johmjk9jKTkEJKgtScbDS6QzVVxBbWy0p1xe37WjFh3lkQHcJYixzwfLNlvAZzbOja/TnUaP
mWw7xTfb3Ri/6qRdvSAyiz6Tz0RltDTHVSShRiPqJPKs0ckF51rMGBpWxkyX5kAEiXRiDo0ek9JL
fWwfNAmeB9Z31yR8oCe3EIHVPFyzlCu75gtkZLowDJ/aPbUsr9/3svgem7Cj1KnFbxvWY9C8JWJ6
uqYolgVXoXAkNEjM/dywFfRP99loeMLr/Vs1uJUV12Rw7xTGq3wK1sYjTpb0kijbQSGHN5ZcdHJq
jl5nVt58bGb3C/I62CsaWrYZSZgFSHAo2BMdAQ0A3QfUDOH78DKe1FettePnHHy/RIKj2sy72GnC
gZJyb2YYoeBdzzCAEbVLXwdWFzF54vsIgrY64g6Kz5TfRBnr2XOZfXbW5s7kkUxjzyinhiHQ2aC1
u8KOTuVofqH5HJXggzoblK1FZ6PUsKnAs3BKZS7hd6LMb8UFeX3EFirSS5HupO7Uw9yxHMPCQLyR
r6fEa5LQDRAk5ecGB1qxVogwJzh6eACZnhINtL7mTASxGaCZ25eoS/Mo96jI49tKrRYd7Uxe1nu4
zBRkmsuOEbO5HILt/YZCLjee8hzI5iYux5muuRb5iTq6v5xhKVoQbUo5M16HZNdXJMdcejw2N+NB
mnqRPB34mdwz3q8aCqV3JUG4dcNPPUPmseTEJnBGvK5E2pUkaoDMfVAv6VLiBJTsuZjg13aAlVWY
jHMmt+YbGrL2UX8rCNEIURIni7hbA3Z7Lc0nhjyDYxr4pzCSifb1Qc6fhbCjG/rGxiIrF/q9xnfl
TdXxMA/yhQYCFZ1M6hIuSJJgsVPjZ+P+yHHjEGJ8Lvjja7gadN4jJ653adH6Jc3Wrodr5+brkg/Y
TpiTPcSGQ7DFyBM6CCE2Y+bwU9sTGvkaYgb8rAhRImVW9RkX3ZhNsIW7QuPxYKPKSFOCGTNsmUn0
S7UrwIC+Zh8l4sXcNw5lvAjv3u0mIhytpVkLKX0VHPC6GeIG3R7KXZgR7GoM+msaVBJOBSQABJy+
/52XImpgnYIU/TszB52+6n/gM2gsAX9ein65/c+lSFYmMjaDBMnAbcwtfy5FzBXQ0rMOfANw/rAU
sSCyEoEG1X8tgmmvTs4AE2CUCtTmr/iWtanI/SMDB5YZWERogiaPqf6pgdUYqsi26h4uyPeT8dYE
7jWjQNtAr0KyA7Zm8EA0MI8NbzLkQTBzoGvssfbJHhXegcbSRdDjRboIzkJuD4M7rslr27IR7wKn
eUZGeR89AvokQoDLWfF1X5SL8L0WHQklCXC5F+jK9/ui6+U1hmKLHTf0FnE2PGPwS+PZ+yTnDC9J
ZUfwf1kzUDhUMo58RyjC+d2alyH0U1tpSUewu5tT4HjaIMKOz9ZGxUV5txHRasfKJzU5h6bDmtSX
vdtnfpJ+hOO5UDzxUSnnODGpcMFDdFvmNpC7wnE1ZZ7RvROmGX/+Xg0uzz0+IZFTJFtTbHJMrYLQ
ktmA6syVvwOzsJOaeDkB9ZHMmqIRAv47BXdhpyy5JOfooG1wuC02oRpBC7p7CK8MZ4/X1tHLKS4x
xKnAokeSInAgoinPSYm+30ZMfz3fos0AXzmZD/Xaum4QYqN6l0HeC6q8wiwRHPPRU1q/6+cE3Y2j
M+YLLmqgcqHTSmyHw12IaNdwugbQjNtmk/RnkOwIYVzgRvH6TsQL2SxW6lc9xYfHbh9RujbMMvrx
JmFuiK5p0M9e44zOmg23gyRWCvYacztMJDYm79eH+7k43beTVfQgX9LGicA2hpG8HImh6dCwKwxk
p//XXxm0TJ15Fy+dPTiDbOdb2UOyxi/s5DZubVvzi3Kdkr/ddEwVZvGufwsO1334cF0QWLwSjpP8
vV6J3ex6/VSpsUmqR6nHfyWrNCiy25RWnSiim1u5jeRwTv9sFz4Ey+IxOBSb20a6TIjm3C6JMkQO
bVefCKjSB74z8lDFY7a57nmoS/JIoOOjua9XiOv3xjbYaEd5H2wQKa2UrbQldhlCb2mXA+mP1XBG
daB99WxQ6qbalMlClEh7VFE7ujFOk8DCj4XxV/kUBr+GezmspI3SLUCIoCnsZ+VSJORacCVcvsNM
+krQfFUoYWgkepr6RK/V0km9hCanuvfXVDlgFyUHYcSfjqxkrx7H8ExxSf2EZPuWzqWnCuELon0K
PbsjT5JscuW9djSgqPydRdn++JgfHjAZO2gS2BPyFshoORgTYprHfOtDFtUZszBx6agv1nrONovE
SCX3ZGNG0DEg7IY0dwGJWm8tI9UrRB90gO6EnA/v5XtoLMb2QQp4TNblECZy5jeiahsskXpuwEUY
qqXsijN1ie11I/qDL24RViWESvjx2tqx9farEVMfVR7NZwn9C9o9u2NBJCtIP1pOA2CuLZNNQcyp
qcwVA4+/ywft77yyMeOYLvASHjGcZP95ZdOJA/rzyvbL7X+ubJJoTauGSD6cypjmDyubxKqHpvob
MASn7V+bLOYv094KJpz8fTsEzb8NIycOpsx6Y4DD/CHG/gsrG37dX1Y2Dl1llyciXYBb/ycix5B1
SXOX9XSRN4g4JAb0Cec7NbGI/Lk4Gs1yxI6NZDc+GsKbMlo0I5+ZhQRcFJv+UTUwZzvB8XpguifZ
6UlP2MlPYUSuQTZawjR8ZMdPD9XNvohuR3WD9cs25VXxYlzah9KbOsTaXO9niD837Q6RkqyXHpgT
t2vPo2isqOr0SwZAWWufc8Uz+w8lWTXjWY+8UrJclXLPbvvnu+m2uLXEVUbAdm34mbXXH8UX2Pl2
2eNEAxECUk0lkAiDAS2kr+uSrvnMQPbabYqDIrvlDl3cxrpUB5C5teLGT8Kl2wC9e1ODxRAsCEsd
9BlaSbrUc66t+/qCCHc/ObzMk36qkWXvp+tctFH30SbZXB1TWoFRbC/m8/3NZAbEZpPtjgQiZHsH
KRdtB6SThlvPg0eVZwleARdS6yIFRmJ8FebX2GchWyVQE6hiGRMtq0fQlw5ZTcjSNEdHOL1SVsmy
4gIdvSBOJjEWTTGqoi0Ht4keNQrozF4cWRS8dMcsyM0dT3YF+61eODzkkjxbj6BhhO5kts41j6Qi
fk2i0NgLvWyT+GI71/c6PedF4VeoGLGnDuAzF8LoyCiPVHuyvU1Zd50/vZzTLw/rIa823aT1fdGc
41MLzs4t16M3egg/14NLIh6aYfw6buk1fu4lS01ERDH9NyRu9Un66EO2RAcNv0J4s956SMAE0fJu
ecG8XQvv3ynS93W6iLaElaS29aAf0nW6xlMTYLQmjsiT+omm4r5RoNg9Fi80J/63raVA04pViuZe
uJOO41Z+iM+BbE+6lE923VD/1Kf0dXi6NmzWnQFGgU1JFUFRJZTdWjbdSjf8Fo6FimwkTQ+l4asW
CstlWM3ifGXgZSt25dkgYCTNP1EQW7dLgBO4iN7N8EPun/hz+1bWM5IQbOy9OCbvYPtWTAsp6izD
q9R9FZM5eLdHEtzFZ1l3r1RJBlYauC5A8QSHCWODES80Z3k9a+cqIfQtsjjai/E2Zv9+s7Ol9ja2
HvtwQPntrjoWW2TACqYAvJqcUzQZnDuMPwQHgOhu+AsRh7cZ0DE3BB+IrRObIGA7SlnkcsZMBf9E
OkjlTufKK00K/VP/LHmJROY9bJHWbzUJiMVna57a2gbmOlOJ/85eLXlNvYzs5rXb3g7lA8qBFR7n
2yNw1hvOLdiJFNEX3g59PbJ4OvID0cN+tAkf+GHU5g9cLSTWWDTpMVlIjyNzjwOSCaYWkUvNC9OQ
CMYIWWbh1Rc+RfxAEmAQxEYpYRtjVkM7AqiVQC91gUPMKJhC2tYlfiLCVYuXJtvsG/Wf0k0hDQh5
sVrOOx/YIGpxzkWRS5Y3wlrpKAJnuOv0ZxLWljWuWre39+p9Jxi4WLG6PgTwsIGcxfDJ3NJFUeQY
Z9InEsu/eTjJE91P74DVFEf2KOLcCSaIu9aOUUloTlR/hpgzm+0QeWRG03QYTad6UnfmjhAXM3RD
Ee+JP7Q4BMlDgFjyiPOhwryY4bicieayPUYfIMkbJo+enNzcAhl5JKGm7ywSqXwJgTe8xPIxiVdl
MZd0AlOIKtua9XOfE/fJBFsGcA7eBiPZaVSYQ/oSrdg6Is5yKL3quYMLJjtQVO6OKDFFJKyxPRvD
WujOSXwe4ddVRKuFgMjmwn2TE9SIL6+ZtXtk6feJucAwtJpV8kMV7kfpJHKdHvbanSAQRwrWXbGm
vay0nlGtAsFb98FGNV+xblQeJMocZnINycEVECzz4KWvFUvN9HptZ4IFBfYGTC1AS6++Y/ZTHAg5
dbUd8se4c8Tew2HG1q3AOCkeM5N3AyvxgpmsaM0NBusFH+yC5K+zhJOBtoF4DN5Ztfr0PdQfZGue
sHKZKlPFWdzuGJXMU4OmXH9metveHkesPAzlKFPJBNbO5CvBhDGQ3EzdKE+bLuAzyHEoFeYWr7f+
WuiPqfAJsi2WPyzSVHqk8wjXCW4VrA3TbBjlOUlCMS4CJ87eAqKCdZbi2Z3WPoqJ9oEE14hks/yx
rJ+pNcfOrpuMyw8G0Gif6m8BdE02SwM6OrZMPM1tko2Ohd2inFE8L28eWdGusrRemNij1XHwDrCr
5GPYPDOFyZ6Kd20jLaNTnTnDE0Ec/Vd9jo/h/LWZM+8xPrAphJ+CwjBxSj0uHrDFIpujUhWmPg1t
m4Fys4bGwJTS5rBA9+i1K/WQ6fih9lFJH5g5m+1ZCOdS+arKj1c+oSNB0Firpn0vjZccA5EV4EPV
DsoSlUEz6xx2BHdChQSCVO1qL1a+AkWMkn8kBWplIhsx7rb6HrVIO+hyfmWyHW61ZbFQPYhW6dHy
a8BO9fhSnwsoO68gt4Pn6JlzP9NdjaNrXHYakB1Mm3mEW2F9vrJw69fycI2atQzF8z5sIiuac6p7
IhYRQmzbSUdfGdh6p/6ahnmEfu8I40q7LqtVM48eZNGWL4erOq1L1S77UhSuKJh0GaukhQ8dj7Yh
M53rljTHRnkL+4WgnqRx1kiXVt8Guw4gEkaXSH9lTxBLT2w4zLfm7e9cszMd0FSERXRlmGP8l5Es
raU/1+y/3P5nzQ4RlISSf0pkmWP8rhsFXA+ozKTFnQYcv6vYp86VZokauwNY9AwzfqvYjX9YYOuZ
8IKH12W2A3+lF8Ud/lKxTwfO/oAhr0rR/qdeFPy3zBjiEP0gccR3bF7fw84sc5RTGz928GzJWMie
BTI3JcSCY+gXw0y8H7sR+C2OmZgWjkShqElfjQoBvCS6KdojzbO04WGMX7gTtiWs+Ks81LjYzVSc
9eM81t9SSsx6U1qfDAXXg1SuMj2l2dEYG9bajmUpVNnoB+z/wyNm6bZ7DSEGHLsSd3qxtKBRcMFi
4FA4Q0FSctU6BFypwjtX8uS2aIqT3syFbBGXy7L7UurtLXlTQv1QxV9DAnaaDb+5vrTFNoknIoNs
ruXuuUeZyw47hadA3aIv8mAF8MLADMa2WwbPcsTfnYdeQm9YmYkPuAyFztP4tOM/AkNK0iijVhLf
Eyfj0o5kMqF3w07IZm4xmvTnuNrYRsh0wydRI4B1WRzFciNB4UOQ4WPrGkNvyD1BeWFCzIxbA3+1
U5NVqKFiBj3dQ6Oaa8pbuct81DfsChYdkwezd0JrAcmvEGeCDpqdzM+Sa4GDKqSv1gg4oMGy5tZX
PIkCvGMfU/qNroG8GLv1OKVs2iU1RukKgP9qOCAIraKlnk+QZr7FC0fKad8s0+pACJJ2VCkDC2OV
6ovW3Jg4Zau3iMt3syn6uUxrIM1OpXS55ctKn6WExKKZ0z+Yj9MEp1OG/4eWSXQQGLOUJxOLgCg5
onoUpXUlzJXgXN1exW5eMu5IX3ICTlO0JYG7j1rwhiulXxf6/nY9x9ZUSN0Sl1md2EFCfEO+w5tZ
4s+VV9fovRU9YLENzQtXKnbX3DdJE6Pmuy6bxlOwKjRL6qKr+CZLj4PqyYfwpKkfNA8VKpPBv1Ze
pp7a6yY3XsUBuwRqAQk1XQFuSGBuXiE3vxan8n4pb1XvlKm11HRsfMprdO0vbNYSfdaO5ENb/TwG
44CyuwVSHb62xIfVFENAcu0JZJEShDAjmhn2UFm/NeqZBDQTF81He2D0/Sk8h7JnXhKPmf3dv3cI
aObR3bdiX1MdKHDS5HeafD2SwBqO+MEGjGSA0+hsMlUZhXB9v16Gh45qnVS4BXlZh/5z/NRXzcN9
WW/DVbutD01+QHN025kwOB4KL52n7u1BfatZuBimvKFk5/dGQnSPHG43tNhD7Jp7kVATfF7fzDnL
ch14I+3FctWCvC1WtCq7wNe6yaB0rdzsvpHKfSxtyEvpqrlWrwFd33M/E/dN/Fhdd/AdUkiCH+Eq
nX/ncLPi06qFNwv8ktIWARSyjJFqt83pwTXrG+uxzg4G895MppvwmuISTZb4egM+KRh5bzM5cHlx
s8jWMVxKOFTkXT6/ejKZY3vqkzKHxU6eOLF7F30/YrpKDjQ0BdVXADte9IW6uM+Vbct2zlx3FIqt
MxozcdeXs9sTo0w4TLWwDu5z4iQrR/FT+9I9rTkcnMTBPt0WJ8LCl9WipSF4BnFhC365JX+NFuEJ
MRaVKEpJIfeZIN5OxtJ8yrfKF9yK5CQc0lfjYO644NVfg8fE0EG76BKI5GcLIGSvpD5iPFriGXhi
uskEDO+CXW+7U3m8b9PjFDhO/lpBMA6SxI+mdkVxO8p+mzmZer5efatjWCjBhvbMQxr4FI3jXj5y
/ROwG1DkYa7kk/CRvEl7oaVQPinP2t48Vpfqje4OzQ9Lm1VvzNAIFvy8UVlCnFGgnuG2QoPWUlE+
CLeXOFgG+rIlxq1GJs64F8o7vm+SMLoZPXoVReT7nVkrs/GXW+dgsbds/UV9CcC64OQybAauTAcN
hWvZmRkdxU3wJb/EvNxXN2LrAqiznhls6ZvpzkisQOPiKiAc82KBQHg2ZLZwouMPMmPQpIn2kHcH
jlNh0vJsHrt5Tj/jJXuoP/W3/jM/mJd+M27aQ++bc+08LFCT3CsbAajAa9JNV9nFXfavgY+JtlnT
fbYJIJlA7R6mWj+gz4rXnuRQNoh0p+kD8Din9Kl8l1Pn5tbwBODJqq6qoWaa5c1UVAPv6sGpJKgo
bfRzDC24Tgu5d8/XGa0dg1TUGRIc4WSdlL1wijfG3thft80bfqzHYFc+hgdIaS/5IcVMO7DLXfZb
7Ty+0gaXXuttv5U2/cu46X11TXcac7C4pm3OSUPNnFOFU/Gi8NRt8yk+4m31G/lYH6pduyl2gNMs
fd/RJO4/EWrhgZusuPlTeug3ra9pjvJocJpqj3o7Y7fGNSAvZ9Bn57UPu2BebuBVrqqVstdO+btW
o73gDSufTDbznGYsxAQoPAirbEVkwBtvlfURPtII0dmWfA5vYm0P+ibM367FXK6nSxnfQZDE5oBt
wsh1r4U94EGtHKRqIdxxBjabSnKri3lMffY56SfNfREGzYwM87i345dhFTyQErrSFtWc/e6idy1f
WypfnbN2/YsvOCTYTOmv94yO1RknAvGK6rHsfWUPuu+qbrLwmbNHi96z9ABLoX6Sdv1eZ7l/jBki
9DRIZuXkG8VCSQxUJPnaLl6wGbM7m/2zwOwKJ88n3BdPmMqav3WnHFkQTXJ0h6pEgN9/oYx8w+z/
6Nr55fY/q24Dbw5ZYmDSJvnQHzrlhmqRA6YAqVR/+Nl+ypFMkTRB5EE/qvLfdcqxuiE3nww7ULbp
7f8lquQ0gv7TCJg7mRKmQFTC6hcp8H+vRpIDrlFFioS5j9AQhcg+slVUHQMhCt1GrI9a+KhD0hl1
5j7MU9nyZ4OROwGBY5rqG1s6OTfpsbKy1964Mu1s13GWPiZWvk0YHWpVu4CEP/VGwA2UJYF5CX3j
HXtz4wDSd2gwGLgqqRgnNrTye362DuY708YMDSRNH+vL+OLTtGQBEfyZ6KlH1CRXGyBTZVelCzsE
mpivkikvelxBFIvbJHQz0vqAapwrRebrrToLK4LzdOxz9k1jYhUPzt95gzlFPBBFMcVBwpT5z6f6
JED48wbzl9v/dqqLSHQR0+IB+5E8xlDmN7mD+A9EtrKo/bugcLye3ycf1rEfn4/fdpjmPxSFIApI
8dqkhvhrZzom0l/P9enQJfaqimwBcv3TFjMvtUa+JXK4oN3GvEZmg0g7xk4pzGdfDCTZA2yyzG2u
bs3sHjdaaAN0QKR2f6/fxUO4FrzQT31EO/km9QmGngHIcGT3thQ3MEFdilqyEGzANIjjornowphe
3PcU0Yvbtl1fpzgYBzmE+DXwi8Tk5gtGxPUFg871BZbPi/CQLuLTPVk3cAwopE7GTlyqfrfEePIQ
fUmSfX1UD+ZGP6D42ilPxauQoQ06L+Bi7JhWfwaH2GNfRXbOxNLrtvpZP98/2lP6nD6Lr8NrcUw/
dGp8iv91DlME5zi9H1d2CfzxNIAq4qbZXpe37e21ORv0kXtnXPeLep8/3z+qo3gWz6Qvr5IVUWqH
nIggSqqltYVoB9immFh5xSdYPH6ndqPaYUexix+Ueekl82jVLpi8RbS3obPNsAKwl62O46LxaXMv
4930S3srH0jJPBAMsSsO9x2bvK3qautu223HEzeYDqQoJjHK9Wysbt/0mOQwvsVYAC79hfnVc/DC
IQRwRZveN97LLnYRIZjP5vP1mQ7+xEllisBov/CPuzcA3LbI4MhijgbLhSfcubTKmOlcD+ryvr76
YPPtyGbcwiubOqfInjKKLKZNp7fdibG+GzvTKGbH/xj/OAhIbLQVbu+13rCMF/qBHCnhofcaN18Q
ksNXoAATN+b/uDuv5caNtV3f0MZfyOGUAcxRJEXxBCVxJOSccfX7gbz8j+1Z27t86hrNjCQGNJpA
9xfeMEMbZCpOk4u5GL+vtuP/ku2fk4tk0zCZ4JU8+Xh00hiPJffhpT851+qpvXTPHMwmONEW35GZ
jDj1078pL+U6nWszb1FurJV38h7FZ3EVjtabcSw/CBOO+StWIRGj/QBEGkw9+mQINVUdV0t/FT+L
Q/YyChsRoCxq2hwU8+f6lH5lulAv9Elm+cwAVuZP/UW1QX5wbmBEeYY2Rroy5izVsqG4qE/wQJ8S
qC7d3edAHkZS40O0p7Y+69BzRO62f9Z2aaPLcEysmffqvfaHrAH/eTZ43vgcUDCH5ss5dPOxmZDO
0lk8I+X8VMG9BY/wIG8CKKWIhJu8tTobKE5PhvPYpfzuTx6Dg4/ikvQ6bNw11tAzdYb4Y4OUoPfu
XkAJAIWNzvlFunlUhSmg9t9HLW1zi6pb/QaUQz4q5+LVOBtn/S0Dk2SMLSj3qu31VfCh7N2tY6Mj
KV/0bX9MNtGrDm4XnA1KUpyyjsbP9089PRu0obKJR4eZkvC0pZwt/9Av0YeDhsGELibtTGAl5lFf
IRe0yJAlCLfRjRyRL+GhHpq1uCIv3HqvQKIAPmHCi4p+ky2S6jPE3ZwfUqwYoHm/0rmG8frI7+qL
9fBuwsN7b+/wBfgK3uuZBUpkIn25DnpEE0rE9FqoNHfUvqM99QDzIOzEp3YSdvJTvMt3/5he9uRI
89zO1vJGXla7alcetM9u3cFzZFnsyb/nwgN5IOdFoKSertwjukPzekvF5T27Sev+DgQLhZktgKyH
/sKmD5MdASvQru29vnvv8dZfSQt3NSzG6yqaPFs7XA1r49Ta0jpcjX+HNQZC9viU8fNhvt+kvfXe
HuO7cOMjMP1ZtAmCaXxHXgY8UTeNVw1KT9gQTmQ7XQkaHD8qYnAupuT0ZHV7bppFvupu48PWCX6E
sNMWxMtkG/nFoUuKPRkHjm5jJeSrfzKG6Xhlow07KabRPH0pFjIliWjeviRcnVAB6IWUw8w9hDYN
iUk4y3gqjaHJG4CVNRZghTEDROVeQFMvjMU+m7zvyVRpkHmTHwjIAsyFXb939kTlM6o7wHBo9ACE
oj07JRiieEEeTnY9wQJz2q+ipbBWbWMdUPW3FtSdVunFubdbaS6sMTPaFGdhLc5owtn6JrX7VXlU
bukxowJQvJdbWgj5tp5xRvv3azC5vrSTeunMnXm08G3Q08torW6kT0GdmBQ/gAGtvGW5KjmGwoAg
FoIQGs9ZmIEn5k+58a6cxH+GHs3Lg7wM5skCGN1ORbNoSnvxEI3qSd1V35i2csuP6ZHbb075aJXa
zU5dqkuFS426l52vnCedjuImcltqtHS8ycvXVzT9Yc7VvQRGlg7Nh3cd08520y6FGRDmuTdHlop5
rDfCJf3IrWVMybE9q9ai6yjKMnUiwiI9uNtpcR7oKV8o8Fo1mRhuLRia4to3Cd+Vp74A4CdZtGRH
BF4aQ9ebjggpAHSHBnuGR87G9krqT25PdhxVs7afiXsRG4aLsUUEqBXXioIU0MyQpw72Jv0quQOC
KqMZlQECbOdTQhQYLeKJlE26NyUjjZ0Wkj1UsyRYVAZuGzOAgahPGQaYZ6bP+6SGKfxIX9UzFW9y
03STURIvgKyHE29L5+zu3tBdMF4cwGHuPAK9GS6tg3QH3DsWULRVvhz/0BSdj39r8F5jX9aYmXNz
Pv5L/YtdY3yOM3cRUbVRe8Jj1a4WNJTnsFbseiUs6hVe3tMEL4mJdk3t8Y+6TE7pC8U3iAg6m0i1
8dbeOnCn7cY8m/uSYyoTOmmTfgoj11aiKf1TxAvRyGrsZmY+GrtmHC6fYTF9RzL8PYNdNAdRYFPP
P0FoYET5srD/zdH6yEiBI0d7xtBRlPg+1f8nQw+Q11+j9V9e/3u0jnMSCC5SgVFn/Lfs8/doXcKv
Hi84Oj5krXRl/gThIlUlMf3deJgY/2e4LoJ1lhCSQMFlFH75Jw0hlCt+yUwZOuA1hYQc+Rl9BC//
gV3v+7FftG0eIEGm2P1N/1K/JB+3jmmzrfids26IS8HOIAUo5jQZ7EJfqPq0vZIHLsH6EMBgXQZ0
x90odnQMjhgNaHamzcEF8UYGkffaWVPnP8cE0dTAQLrS/YDDQYlkH7wN6Pr1N56WXYjcm5qAYyLV
a9YOf54cXbAJW22kqsTGVAaHI2P0OJGv7bm7uBui7Rvy1+iB3xUbEKYkrDlqeI6OxWXYSjOqbCsC
26mMkQiBxSY7SqhjV7b4XiLwB9xzmewo1YGsRlh/Wqw0ewSxeAhAMrSWkzvr7/4G4gmhe7isVuYa
AIwt2eE5YWd/ysMBh06A1Gj06RORVW6NDdJcndYE0xjs7OpTvta2SDEurY366aMrt0YSSlkQ5O81
e0wAqpX6xZEJn9bWExX2ApNhwBr9JH9HrIlBDTNnvUvP1Q9la9nGkkxqEs6Fb5FHDCPWgEWnLqFx
ukivwyvKhmgwaptkRhI+pTcwqVbpvuCNJLu+eUfEFIUDEtH05EBWWIcMiWgkTEFDuWfJdhbNttQn
7S3d9/y1GMe6fXeRcm9vyCLm7/Feu4PH4hPO9+iHUGpmXo/ZJTzjHsqwmfsSeBy5VYfJ3Jh5tYCW
7+lNpAr+QjVYeLnrJ2fX2ZU6t15wopNRyTs1tja5BePn6hKyZMjr2QD6JI+srt5LWx+k1XbYahQu
aIkBNvviA4eJCQ6bZh6w3nX0w8lh/CwwUkcbPrvQXrxlK+Nu/JBW/cK9yacEI0NrNXoMsStRGV5R
Mp1XRNDV5NhMnuRpm7ycIIqYx/QSbPHWbc11dhlzAxjaKvdEP9fu4b68MXWWsURivgD1M54YCSTW
tkpkt8OhJjhMrIV3HCfTAhMXnsdLJioxyJlxGd4kVEf5XNRpzDVq3dWv8p2p47ov6w/jLjxTNFBA
TqLagg1Ny/T2MQRMgsjXBjI7+t+Gsg3BxtE7eMfn9TvJ5fNkuiEMgFuXnigTnNSTcUhgGlE4teV+
nhPWQ1ylEHz38ynjzipA+yuv29TuTnnKCCIQsn2BCtgCxVzE++zS34oLDl83MZnFhs29o2w7ZQYL
tqJxMqPnKLsHeT7ocxwcDVDkb82heCOtBVZAWvrKZ5eujWUS2tTrAfAgTY9EweC8J5TlxYwAqt1E
HsLTS6O8CzrK++mxL7cmEIhYXrdfMvB5miDePN2TJ2PU0y5SighP8puZuPpEfp7Y+B0jSXojTCLY
w9Viy8WxfoUHNRndd99MYHeEhUDcwXmscqLV4YucJKBztDYRvbcW5mS7XRzJoIelQGBSoPSgb8rn
KP8O2Hm6oNXKHbT3Zs/Ru7cDNgGmbqMJRweYivps1R/OCgHY1eeR4LuZS+uioIG4cKs1eK20xCES
Ntum7nEtAead9+9WZKEopd+VfS4h42bR1wwOelLBEWrvVmqcRXcvFUo3Mersmgn+Bncl3BbRD23L
i+u4P6LYekmh+1tZto8iPsDgmRj6ToSLYInOLHeGmY+ZMNZFbizfWz+HULD1in4dx7sKaYyK9pi1
a1x/lmbhIvSs2fi9hRLPv3nnB1kNURXWO1I3mkyx6u9oSbpCaPDXkvRfXv9z54cei24O1T/rN7jH
z43fwgQE9AkWHL8QZFEJoIStmd/+Ryis/e/GDzVf0xQI/RiBjAJt/0j3Gv2pXzb+8cz1sSQOJh3E
yp83fgTZ9EoR8AdFoCx/xkqCVMNa1++Oc8wRi86J871TWzzD8knrjdarcxzFNzu0do9Bvau6u6ty
W1IQHkU/RYSY3/ubucYmqKY6Qe06Xo6ijMEyxhSOYp9s0cI/psrFcW2e7RvADMcfkafJ5bUrXxw0
O6Udx5VhHLDWy6ntGBUGidpOBzxhKsZGQEsA/1nanrpUbxr1gF7c1KHN1cxBcBY60GswlqKZXLUW
2miRiruBMLu3HJiZMH+EqJgP0c4HGYDNNJTZIt304l330qvnw4NoMDhKBu5rLx8NuiscYh+OJqAx
sCu1WfLSChq0Xcyfr/4AXI2SHna1nZrvrUHZiIMPetEMHsVW6oSTgaaHVx/V/p6V04iovFCWtJsd
smTLfSstYdaAY+Xt2MYRQX108lyiyEkCpu7Lbu22Oz3bWuypweAsm4jWflGvvDwGGRgVl56qPWqP
Ec14NxNPvo9KeD5Vtam5CslTPG1dw40aVhitpNVCN3dz5PjjbKc7S1efOjOP+jyA7L0fbBodWugy
rNYVZTR/njZLZj4mT2J9YL0NJhI7JuDqFM/JEfbbt/NeoJkIbHknxUt/Z77xMCjr7woO61OL/SFl
ix1K5dQHrWSpJMtmYsRLrV+W5TJXz6O2trcHmhl+q0SOPmzWypS3mXQCe1r2e4HW6Y9Bgl4NkYoa
JxXOdzrxsnfMRvrl1OsAO++CMz4QGuK2SfMRDsajJ4LqEmGiAJGWNOXdeCssf20ch2AP8hk88rKM
B7tqVoOAUMBskDY6tNc3PX+haVntyw3mS6qy8qVp7yDtzDPZNnU7wpkPzov/UQJKmZhckgbY8kJc
VjICMca8Jn7y2isd4kQ8uMMrjVXty7z7DQWQ6j080ioJ8OeQcmsLpqqrZg1uOT5t4Wuo1FcJ9Gla
FBMRMtXF/ygQa9C8ebFGjwoDDPz45Bk8pyJdiOZTpZhdYXMwBX64QsYcQWd5OEYjshrIx+CiycvF
6c1SbS7Fs6RjC1vXWwdl8cjOiBe9dx1/GL/T3jzFWkrAE86WdFLiOdDYTAO4GYlLUaVYa9YgPSmc
BMK+pUQfidaKhnjb4jVBFt7PTbHDzKtE5XcLG60opoIPFTqaq0pzC1xn3ocPgUsP61BdfmbEHCVd
83oagMgGCeQlC7lYdQQe0sLkxiCEwnQo2ze4c8HHZikK3XpvAqaW+lMVzs3g4Cl2ciJaRFyZLDyZ
KqvwVTyrCartGBitKQoE/rPTAS7ssm6tn6Eq1TuPOxCz9QVyjqi7mviFiG8kVkT6BOusODUyq9ZR
wn1CQOZmptQ7AxnYq9ffG2G1QfsVpVka4N/KsNayX4Ap/Y98sbdEnBWQC0KuuXgMxItMsGt+8P2I
O0U5GJXjfo24LN+P4sH60dKOHV3iZgepfhRGdo7gd1hKGS3DQ3N2fD60LWeBMDKvQi6WX0bDmi8d
Hk0IVnrHgCFKIjWAZK/UrseXDGt+3/ZASKdl/oIcbk2pL93w/lxr/D4cdpxXrzSMn4U5zZ8s8yy+
KRBU9YIs87jes/C7J1brVN7JrHbcd+mTd+D3vXb3Rhzgjm/4keWc2WEAPAdVZ6adN+eXTGYZjYs9
z6Qwwp7A94CvdYSC+VlHZuzSbaF7sPJzZL5hh2Cp/22fYCDjN0yDcucl5vem8Ns3zJbIB2Xc2SzY
REbN5QoFzm/96lH/GZDEW2Cp8wg3UCR5tQkTwqMMUmiR0aLIM9xR0+UxpmnoLv+ZYnit/Ph9WWQD
l/6RSYfrzYfE90zrb3rYfDZMN58Zzxz1HfwlUKsAjP7Ytsqpl8MaRyKm3fGUFPH7s4OJKxnIzNwJ
MEogdx5ivGvupD5xNBFqOhbNLEKE19xBw3Am9bC5IbY72cxutx/hZLNJJ7udSyMDLXpks5kBPis2
VCY+Q3AUeu+ADx/WtuNk8xC/Fx962u6ZHGYJYW8+c66L78sBC/JxXOzNnNKobNyOKthoYQ+PcR9H
+HoY5+i3q61u1lx5nDXnwyTwEFc/k83pj7cHZ84Vx79I+DARTPaoK421lLShaf3bNHZrYoMOCMYo
8t2vuRJ5F57GjcK88xuO+q1GjrSECdSq2fHm/8e1osTP8XJeQfCkGP8Mz+l5IIErb8JhaI5pRvk5
onYzkYWJv8TYuFs1h+aCxoG0xQlZneZnMsSOqv8ZaRuVjpw+xcmG0l9J/p5Th5waqbavZHD8dAD7
Uyx+xsJbpE8HDYm9W0FG2KyE5GxKiMAdhzzC8DdYimmBwutZ7VDmlzY+VsFCz71lnYL0wwDVX2x9
a1JSTN1o8yzjeyc9laF1ZTmVrUNroiwykBZ8f43JZvQvh30QWUPDN8BmGCMm+W9ibNAY/wVs/ZfX
/4yxR+YlFSwEL2XxW5L1Z5D91/D7J+oDGLYmokNj0p3/xbFc/FZp/UfyM2QA/y26Hg1lTMJrS5H+
woxs1ThwcVMOVugFglWjx109w6/irr2wxbywGnCXQxwa7iYYVOlOEW6i3Puv4OJdWB5OdDLv3D1P
9725Gy/gVHnqIcauuKN0fNV30kF5Cb+qZ3JXH+1Jv9JqfLUuCHqIUCV+SPheUcNS9+p+OA5HKuAX
7SLu5V13THiJ9KI+dP7EjEd/yKfR4+a34Yw1GmC/d+vFoIvkTzQOHX/JJ8eYsuIxiKjf6zuN6oK4
lp7Ss/3CxaIWdxQgtOdOXWMmc9aoI8hr6xBTdxH0fmI+zId6Ug7jqeRf8Q26HeBijQavs1OQAL9Z
L+678dLCuzjlX+N0OHqPmyC0aZE7h3qejhbVJGsmNGufiExVMhIlk2Lln60nBMToon5BTStDZz5W
SFLo4ATNlKNy1DqaiXYfFZwp0WhPlTJUJCz5j5pJdMlWBdWxpACFvGwM+tV8PrPO7gd6wpwPVUhw
ehDbnJv8jtcp9b/ikpWnQIE0/8Mfi47JJbm0KHvGM96wHg4aerWLjDetVj5sw3ZBDcQO50b2hgVq
6Ow9l1UEvln+qBI0Gsy1yPYLaBU5gWHKFTOpxYsezZEWoYdgzoH9zXq7mvurAMv02t3rFXLW/sWt
YXMZou3iNPCaIsxeSNq1Dm6dsc5NjFCi04CXVviOCNE+a9aCenXNY2q8eFUx8Wiry6s03sv4MCaz
3rULWj04ZIVniLRaeBmydQQzHkGuZlMqz4Y2qrrQyn1hvumUz3I6PpBLUTOdpBqth2gj480KX09Z
ir28T7RHW+1yYx4CBKx2HnFdAciPIDV1n6K50F0YLsVOuDU4R/R3lZ36yyi2uXbEKpXSEGwgUNTC
wtBn2i7MLz6MHEc8uqizmenFdJ+oDsBndGGpI7N4B9Zb3Qm6CMOcck08xm9R2CeabbMLB/WHI2/G
K/NyHX9r7o+PUqaEIGubVK5i+Uh0wO7HQdjP+JFtkPW9E+/sncRvhHbj8Ysd8ZhYYB455x36as3h
eHMOx0mp/owTyDXcd+2wmS8Y4GSwXpkCDs5Qx/NW56bxwRvENTnNjgGq2e63h/Ju7Rjz8V++hrv7
cB+cpPsgRiKjQuNJ0VYuWjiflNaaYbMiHiCIKoWOUvq97o/MoZQtyIk4nooNUXHPKVCVxYWzYqx8
qfmFaeKY4MB6A+TkkSkbp3ScoerONJdwss3qIo/M0ed/Pj2i2Xp8ESPmTNuxet9c3O7S69+fFT/E
xXh8zpbJ/u1D+I93QVrumDeOz3zq8rFWjq33ZIRCOuezYDixmK+YFfIazBPGkeTDvSTcxm2Bd9eO
bX3h6hH1D44/zrq5jB3yLaDvztk1T5bYuktad5aAIWe+0JpV9y+36qaOM+5mKDqasvb3WDNNHjer
v9aw/vL6n/vryEj6317Tn8lMOu5sqsXeq6jfm+jP/ZV+Fj0y6ErUsqQ/s5nohOFxq46EJrpi/whV
CbDtv+yyIM1wTTBGmWrtLwYCclFAprK8YFW3yN3q6WbAqSQMwNyazVL0AV4IdPBHjWcKEamjb1sK
B2YDKKaDNtdXHyYk9FhOb2XaX0mNgqjZh212DYRm1nyTkBAx9x3blTAEgUvZNRbKpmCFqYQUnjVX
ZeGqpBZN4qcPu93N0mOdRRuzBgVAa8gt9JWDX0pcoMbcFKuy7lFw6YCI7FLXWtZlgnRZaIuOf+nB
TqZs3i5SyUA/bd1N16XnIAuszeQ4tE2ZZdcCPi0qG1f0lr3GTmrgJBJKh/Hx0qrvam5sW2A1bkYF
KPS72agV7Top/SyE2luOL0K514+1/KNltHIvLWIotTFiID7sWvafNC/ngyQTaaxdwE8CVO5C9V+B
+s0oQOV1dVMSn6C4NCBBZBi7So2nwkEMYZtqYYvBtwWLIsnSvao8qahvC6TtSj+5aEHypqLQknrp
GTWGpSGi7uZWCz/EbkpX2bKV9ioliMtIEWh1n03w2gziF2K+fK7lMRneopYeIdzW1DVmHo6fPQJ3
wkCC7lDkrkrUcGMEMz2aFU4WfyiRQ5ts9BXOljkqDklvgARymmnFwqmn+coM6L9R8hMw2+67r8Z7
OviZkjc6kXwerVZLBymB7F6BjZfLbqKo8dOXsAxr6n2U4g4rGXYzXBqtvQaNdu4HkvtxTdbRkzGO
nmbYslIvO1E8aFWxojjhJ+VO0VHlzOu5BGbHhd2GoHNm9bugnzaa+cPwwznjoOY6CNV0IPHpOt5G
VlHNUDel85G19Txq5FchqNmwKZRw4MiB9w+Z3CtugqIhV7OwkmZZxTIMClgZIY3YCixOpD3+3UV+
nShc15E+Qcn4/5uAsIL+skD++fV/WCB1zTRQFwPji23EH8C40v+AO9fBpAMs0ECnU4D/uUKOvpVY
RbAa0nkY0eq/t/dHAd4xLfmWDGNR/0faY9iK/7cVUucwiPEzRHXMU/7Q3tdQk22jJMD8BHKhCpul
D6EusIbZUgFKDhiiIMczMxCug6Ve+zgS5xF9kmUtdSiHudiV6b611Lqa4NPDWp6iha9hY3hDG1xJ
9EvKGlUAW5SaVWl4CwHBq9KgxuBoC9lMJq3+2QT9EqVp+GnAs/JRgxPwp7lTNG+p8oxRttvrcWHM
RHh84sKSCppjpVEn86gIcApMEnSvUg2GewlRqK2XIiVmkXXeiZNNLBMScG23XOMi1/qonV9z7Tvc
AzQgDCRXIvWmc3/E3Ccq90vMfeOG9TTmPsq5n0ryMu6u2oPlwt0mcteJ3H0U84hZ1AKyKLCDnjmi
ajrT5XQb1znNAGBfdTC3gnBhqehVELwi1V9LEFF5oxZJBbH4LeSTAN671MR7QtSI+I+13anylZJ4
66gyZy7HKh1tq0vxDaFj2421bY+kYzKAQaiglAl+RckTqf5K+vQ67DbQ1W5NB62zftLC1KwC/Jxx
pPneUIhjPZYlhBXGiC4H45Q4r7IAvrTJVwl8rZYKqOH/SJHeqk3cIdFaQEtZHwqkSCGd9z3uOWY+
j/yC7kS2TriyJm2kb7xBp+7PDmFZHkbV8OgSFUZVXO0yOZ6awXCSW4SZKzjpnrdXcohejJyPDZVJ
TUEAJ++ouTcDPNW2lj4TAQNEFPjrkB6GjLJvJa9LOfocaPwXfbh0gIKGbpPN/+VrFouAJsMbgfv9
941Jwj4oJb+sWX9+/c81SydsGFdCemajrcdPAgFrFppSKFlhLSOPcKA/rlk6+uWgmHiYEamskX9Y
s4j0RMtUoMz8Y0iS+l/XLBg76IUzBn1cOP+4ZqUGlByWVX+lGO9e+5Kza5fGi1as0YjCyKKqJ7Dl
aNJQJjABR0L6MkcrW1oSeDFAzkZdQwQJCid8niHo5oJhYMGAKUznBKEc/dPCyhSTT3fq14cBCjhY
QiBK5Zq6edZvzIy64CTH096hE4MqPhxEih9IA4MXFrKp651UjzZjhxBgvdbieFriCbIoOnwVlXCa
RNdIhDAmIgsi1ltTfg2xF3nHZMdxl5ozYjjeu3LTKauOYbUvfveqofrrxG+DereSZ5Os0+RgZZDJ
AeiB94PFilBbu9HMl2pYZiMPfFYkS4ngJUBn24Dd6yGXwxqhgiakv9qDmg5RL0FHA3SKj+npsKWX
GLR2fUW5B8XiOXzZifdC1/MQ7xinkKx8IDfaIgD1WLz6HbCI6MV/lFfCUR5RQL/CGvRtGNq0QC1n
VoPT2dAmLq/k61D6wOM+mmJB01RaVuFUoYc41dMpAkyUDKoXVAMg7HcvqFAtayj4R3OmcIvDv28+
zLeI3eUQb2u7vjNeTESNeTPVt9KCFhQ15fUTWLl88T5Ajr+2RzedHN1tg/15sbTmGvKQEL5BfreU
TuJM5OOgHJJRFglePbQiRdsb6yWefzEon5iUUcL6gqmgrS/MWbhD1nmOiNjcR5UzubgyRPCGnuWC
YBJ7jXJl4WC3yh4QPkvW2bU46m7OBOMezHFFhrSsAN30lu3WWog26Gc5PQxfFCKQugnOwbm70cEb
3huYrZZ7GqmXui2s4zft2pxRXMxG4PZbRnIA0RfoPBUoWo1mtQyUMyZ9wI69M2+HCLNqLfkveu++
iPNO1Y1UQEczlF5YD5wrnw5UWUzXmouM/4d3BsicvftH8KRApAFOs1+8c+0Dm6H4QXUMri1UjkEl
C0BKADbYoX/STU8nyqm9ayf3gjtyJ+7wW5/oB/5xXvpncGvvxk49lPfybsT9RD44L94+Xinr6uYf
R5GUefROwYf9EWNb9em9e+8jstza+Vst2Udf0N5j4N2H+ikfpFPy1RQT7RTdQK9ndAC/ii/hITzk
Q34XrvUzv+f39N6djKv13h+5GPb6Rb30b+JRPGp7bd9Q4ITEbf7AWoWdy7lEr+pFvrTH9G5ctUf5
HE4aB5ZfUlScaHwru+hLPiin8SyER3KLbgZnHYNNF076s7jJTT7JbuNMJLdxLDADkI05SSfhWj61
R/AlfBIaONmwlEv1zUrTYQrh1MaWLUKwSQKAkA2zaCfDgyuQoWqDYDmIIJN0H7wjGsGpXWsPU3mX
u23S1DMzW+jWTKRxrsYmn5pyNnRnE+UPy5ORHMUiLn4vnLOSQFKiAy9Q6kMUxwxU28nrhXXP3I1H
XtsvRjpKfyqlA7VFNHmwAWqxmeySg4efrb80DTuivjTq6gjNKkMOoUTDY1qgApoPdmZsRmy7j1SA
N+cmMTG1sabtNk1sgFs0pjtElwdl5Go5RHHdwwDa1RkLt7Yz8ch7hh5sRjQ3d7CVvfCjqYATYTd2
zwzaLso8TvZdMGvprBjWRO5Qeo12gLBRyUy1SdHZfnZzz6G4TMB5DoDXi2Pj7Utp6e3KJXkkAJAC
ZStHf0sBNI/uvLzSb2xr1W6YjWTRb7pw7wNsjq6VuqfFD7ybwBAkuTbZlfGX3yJTvRfXhvaUrb0O
nAGlkyR8yJC9hh+NXc61A9ywnMtvZp6AP2iTBnbBdOZMhR+wjekMjXBwzbjlS2XlgKLWAU705xjB
qvDiyGiMq6uh0KYxSPSBuRLQsqLAl9z/zYELoYMKTAkME+GhSk3mb7o9uj5yZf8cuPzy+t8DF5iP
RIsqadxfAFXwHok8dM0wJJxO/lSMgt0I55hy0+89op9hi4mFGbBvRjomRiIRzT8Qw0QX+pdUi4Er
nDOmPJCNR6TYH8MWx8W3MklFl9KCuigQb0lLauxts6QVBB+xOQ8lwn8GCzIoVq9MoazUQAe2qYlk
TQc5Z1TFG9yFoxR2a1WHyjA/SZamua5MhTwDbhCArbDrov2Mk+GUJJ+U5as+X4dGPgkVbylmyLMZ
7Sro0UOoUoIa2rMu+YUvrGKSJ4QoJUnYRI5y6ZJkqua7LB02uYLTuGm+N/6by35S5NhtpvdW8DaC
QPSOx5ihfsVBWs8anKlC9SwovW0FJmigxnYazJuxSJKBPlkha4/r7C2q1SbqAK0q35Jcf83ldK5o
WHEUaO6x6BhBPhPjWarLSBhCCvPpHiCRF+TFqUN5z0qzRaWLLwj7I2bLqLNmlhTYpAfOVAsrO3Cp
oYSw0fx4XmjZtUFXOhGTeQxVRM7kSVQWe5wfdkoPGLs7iSbyfZVzqCr5UOSvWuWcrEj4kaAtosTy
NrbqTe8j445eYSbTIQuquae2MFSQAjTVHhvzrDiT+k8GoTsVJmPFPE4bnJnVVYcAl9te9HD11G6y
EZ/aKkZp1A23qqwtah9jt0hraFdVXWzjZbrosVGqu2JsOhtu1QAL6x8CK6QWZcvSEKeIVs+ysJyF
kfaqYN/WhcnaFQO7y5o9cE1/7AMQ4IaptI2duVQ9IrLBIrrWGiLOsrwUvFXoX2kCXSOAZM7INffL
V9XEaI7TcWXRx11RZboI74LhxYnF127UOMHlyXVd0PpWitWM+mUFxUcAnUYQhBcRlT8jKRFbC+ql
1ITLJCKaGECMyd1Lh4lva8avptSuZAqiCSrQ+ijuHEVLMZAXRiVcDfwYRrcYDVSSRe1VwQ9oEgTt
Rq2bN7cEFqam8yHN5wboZ6uKt2Z98eVl0z11ZUSkK2PldorB3EoV3c8MzwHsGLqpLNZvijy2SCwP
LUF5y0sXmoVcG3xQxUID51g1CKF5O2ZFH/K15W0qZGRMAMlSnTYTwUzfxAr7tNqkFtnMPBcsYvzq
DMYKdywuYW9hDGiCDunJN7KTlCJIoZXduwcIoQbELFv5JEBPDcNG0Aw1zKBiWof+Mu78nYH+U2HK
dmko4KTyWdOll1pDQLCCc5rdUGPVrfC1iq8BFPygw91azidKBu0rShaljiC73s2SDA2cVA9xi4fc
JD3iDvVLpNMDtKHcCtWNuJwYrT6Pc2OfxtmbosCo61CozLupk4U0gZsWjDhmcXiZtcm8k7tNQUZR
srHnQrHrkHFGeZgIHdCOXNsUP4ew4II7A6RbRkXKSoboBjDvMNanAvNnIbESlO45F1LkS2oAXTXb
tCQsiyw8moQ+/+ZtTxcNFWk1mDwijJq/b8Jwy/1C+P/l9b9ve9L/0NtRR722kSQ0Vi9/Yhx+yeT/
UGKUFDwHQDb/Zlf7c9+jxKiOnSJ06PD6ohD5T/Y9Spm/7HuMXAHbIQJdZnseH/9DiTFQ47bty94H
SOypNOpHxhzCPCg8Osky+YGcuIm7CakF/egvv7nS6VdqlKNmlYILDGIXlMThdgOQmsLenLtw1P1T
SNKJ9iMRKBV+DOmpVz3aR/7IDsWLeBVxtUnXcAw+ALht8nP7Hh1RCz6GG2UZvIRXuR216Wt6/Zh4
QgWgmn8qz8Gbs85WiFAhLwV+lfgSqP2IJ0TR7ARGMRWX+sWiULCSD9bDfEEJtX3SMyfhNGDTjf1p
BO8mPjkjxS8W1IoMGxL65/AaHfz1sMTxgJxS5Y+zFFfuVrgNe+kcfbifFrU1FY6kjWAtI+PlhPg6
Gl4G0MOZ2U7gGuhwarDDodz3iYOISHWWg4wUBI7BAyjtJyKoaKJSjKNpn+DUok7g4FvfEvzgn6FQ
k1TzBlTPAoyBQC6eIVSbb+G1eY2vqPGDcSCzV15b8R6H/5e781huHM227rvcOTrgzeBOCEPvRNmc
IGThvcfT/wup7j/LdNSNmlaHukJJJxIEPnPO3mszG3lkCQXX7DhQvxTuqh5vImU60JSLm5DdGdTg
d+UZQgFJbHdoHHzrZIV3EnrSKzIORBXZydypNnshf03VLrtkJV++zAhdz9t8q+7mLIabupKVyf6k
NDy9xE+Li7peFe/xVxJ4Ud4aq2ZYSFJ1d9Qw7/eYttoYVt2dnGOjoYvVa/jeu40xkwgWYFW3IPhw
LoW4X0LISQ14q047Gj6fZy8z4fdnM4Gb9gP+teJ7OpDn6qDHFwjhBEPGH51xsTIvEHcWiT9pt09h
KJMHp9sQo1khbJI9imyXmFEw2OENn6drPMUt5Dy3YA5wLcoTprMFAbhmUYCWmlNDG13tB7HHcfdK
asCkfHDStsmNxQGGJgoYmO0baKDybbyig15eYt1vQHojBw9WzNf4jyz8ufTB+5bu4jSirhjL6aVM
ESLuFNXXVi3FInRsu3KaE44uuRgmlAN6WgYLTn+OaSjS+JNjTys/Rs7LSDgGl+ASo7E0FdtgwyaY
PdQBkLDitU68RHJFZZsSYL7o2HzwBuukPwWxJ6R7bV7HtQDpjGlxa1xagknheE2lG2Nzpkgz34Xy
U9muVcOrWC4Q96ltmbrkNyMho89uWZONa2jXUmFPyqYvDkK8bwckdVuTcu+N9Dc7V15CXIDHEj5d
xtox+/DzLd5ltbmW40Y3dkZ/nKT3uXNy2TOQo59Vy1MbAubOYrn1i5xV8Q5HKzT1Yb5TkGokJIt4
KKYpvFDwADlQwQXoIWmPt1zfYCuskU+QKmJJ+46Q0Im154noBOsysB4YtKNfrllhgLN32LW37OgQ
51PP6rlYa/z/ZFvlFOPdRNxCZVUSj8er6bWK73sF4xhYQU5Gx6JIoO5n/fLPngdphjEPqiaF2sV2
8hfbP2an/yJG+MPzf82DFr4Z9moUonWsr+ws/zMRyv9apAbMPz+L1ssU+WsepFqsmSKbQzakZAj9
dh7UZBONHgk/fzdvTl6S6/5IeKKhxzujMi3yvz/s/mpxnMtojtCxTuPKh15vDuGPlhAay2IkVTsu
K/CSOdTsETiSkv9Q8ulU6JhBDUrXwXMzKycZdLfeUROSFNWNjcEuKv8YmXLtRJX80CXSthza5460
kpQQtRl7fO+rm7byWVvimelkztT5qIkpvM72TRv7l6a/08aBwUI6TMj3imkna5jdFKvYp2lJkkgA
FDBqcPZGxEJLtNY7ZeqcygyOgz5fQ6HY6oOCgZBGGLVVbw7hmYZSfQ4LNH+F2P1QUmavWWj27WQ+
WMldKJR7XTRtApK83gQlAIPEegFNtE8QUnQZirxUFB29Ng+alZ4Aza5jC1eneTOIQpIo5anV3tfn
g1j5h0iZ7oQGoyl+kIKGFeGgKahG3Q2J5ypZoOYcpKkiDpL8lKkq8OYBpCFVrYQe0KjyQQxaNEvw
ZQLwHTQOppHUAGk8Vjlm3LJcqaPhFEL9OcyZ15qDNwUmNlafXUKbfg5jf5fk1qlV8utA9bkAiNXi
w68M9SUoq8ohYIIlv4WHlsjprZy/GoKyqzsEBmO/rnVp3bXKuSaVoOyMfSzBcg+gd2OersLPAQJ9
mWS7PgVwWI2mXZfUj+pIuReseKdI8BnLGNA3IBhZ+wQEtos03/FV5WhUh0CjT6cTheFnyTn3c1vK
sTTm8HllCrwVSEfFTI7iJDgxid9qA6a1UI9JCIdgtrqVxOwcEe4E2gYNXJRS0wN+KxT5xuwpOAbj
Oi4izlXcSSHmoJ59+2Bdo1g7KEUI0B0E2dBDE4L/oAuR29YSwhTNOPhgC802P/lG50kJm7pWCWyW
AM48hk4cFfBwNBoh6LVLBQJ3Unpihi2Hto4/BR/iILNqq+8TDZFiHaSOVk12lT5TC3oO6+FpaiVA
I/o9ga2PEnZRNEHrQUkcGTRr7mc7Q2UOwiCS9flmriwvNFH8jdqbJHZONgVnpcu8f/a4zPCpaCDy
2EtIf70/YVz+L/uTPzz/t+OyKjIkmyqShp9Ch1/jMjsCDfCdpKnUgRahw6+BeRmULc53BUUYe4ff
DszscugyIqswGaEZzv9OYU7/c2GOP4NoQVKWd8er/n6DorSa0FhtnWy1rgNNM1Z72RjTVdyTUxUg
K87jW04HJsacrDMOlACDmNl2OpHBmAZZieFnQxBkisUlGBnKZNcMPkat8rLkietsFREaVhH+zb6/
Y/EwFARw4TPDFeDoKW7kXDj7Sn7sSsOuR8sZuUoMESaTem7FD4WCeyxIT+ICPVGNm0E5Ryu7SyFA
AaUeXeTZJmDDjlrN63E/qiXY63pAgTr0HqWWddf5a4Dyj0JKBoFmbVQk0g2E3GAw9qHRek1R3kZT
WafY8aSsRXDcrat83AkMLXlcOOnMvKCUlD/Y7iz29Fh9GYp2QLj72JYDmF1jP7cnadY2JvQ2dc6P
DXRYzRrInCxtQ2PhZtFka8SzVeCqyNWtWZNRyUCdv3f5uLXy4Zy2lWeMAUaK4GQkRHmo0Mp83+Fa
tdOodwZBPLeh5XVYL3IKf4P2niCObiBV92DjzJDoDnXyipmwT6U4mXJzqBGUFlVnF1rtEa1c5dPO
1G5TO93l4JvmqjkUi8cog2qRbJOl9tTku9D8IVmtm1CehMN+y8Pu2o3s94bAreLyoKXpbfTHqzpj
TR9hpQrnsD/JEYpvkFQxfBmKIVbxUs0dvTtjbQ4GQ1e/Flgf9kyecRjeDT5MsrF8Mf3Kiem2ZFDC
Z2i5fmkCXAd2gV5f0m+hXz4Yte7MVuayfgf7yKhIfoUllddBhwU0M/1Pyc6qTpP1YUjpQy+9Zk15
K1nH02f2yrT0jMUv2R2MPHHmdHqMKPQxTW7VmrhbU7pr/EG802ET58BQB4tCo2zM644vus/C3SQZ
O4sNuJ9rERUxOVuPUfmR+jcUPqC/CfejtygH4UmV3TDQ99kwnWqKmIPy0PaYeIIm2co6biyreU1y
UPIKO3kKc3pRb8KONJA2JxjMpEEfPKvR7A2JcdKlVyNAYJ8XpMA1yWFSFhUyodiJ/DRawsacY6xF
kWMshyZO3ZJdM4+jtxKdhWRa+f2nkXxQiKlWjEWXpiDvqIdSNxbk6eXyQx0YXpyFvR3ypde6tStD
7IxT2WMOTtkXqslaERJqcn566XpwvJpyKqvZHZPILtiDqxX2yoxrWhJ8ipDmaeqzQ52jF9IKyGJT
nD9npJNaZFfHNIjBnFvFOWtVx2xVmOZ54E7LmkAoWB3ULBOUtgL+xkOL4a1jGWFGwmlkWWGxvIhH
pshJxoXMwqNn4GEn8lmMpjPBQShZoAzdfKwG7J8sXBB02AELm5kFTc3CpmCBw1R+sFjwjMvCxyKv
lA9kgE6uWBgFLJAMCfFfDmq5YQWnRqljzFTsWFI1s3nokgk24X5M2fnDOUaIkEMu81mOqSzLotg/
SJMmOr5GXCELN+aVvWq9iKnXsajLWdzhiWFDRGSVdm1Y+k0sAeVlLZizKAyW1WHAMnFa1ospC0ex
TtxoZgXHSLDtWVqWLDHbZa0pct2ELD4ZQKqVv6xH/9GTNLpp5jz2MtQRl9SJv9g8UUT8s+jnj8//
NUnjq4KQS+6bTs3v96IfQrI1Y6EfLcIenfnx1yTNeoHJmcLmd2/tt5O0upQQmcBNiXri3xQqsov7
LxsoyUB8BCXJWuSRv5+lIzVTasHHMTW3KI7JvQpl6CgrLLxO7L29eQvxEUtOCKs8tmOcJCsTDuNe
wneXibdJ1rxU7B+HNthJ8YE5rXvEjgPaRucKDkmVyJ19ItmiSv7j19fX/gMX6Y0mtJOtnkX7hwXq
hRQrhyhQ9REMEkxKEZAHWzKb5al+xaulElIGpZLK07agG1w9GS+y5JrQA8XsU1TjXStTodDdygW4
hVbSsPuAnIUD/BPbAjgXwYoLjZVI24fIokN1GU+0hrwJajbVra22zduzSt1iU4INV9ezZ+7AAxFx
BvSH1LLlLUWneBs9Jo/W2b8q+Kzyw7STzqG+Cbf+ET3LGlrNyAX7IbpEqR70NR26hbcN/xz/l/Hx
k4vun4Z9dF4incurua/XIRS5hlrhC7ED1wx2feXSULdNCGYZdUBkO061OoPYKVkjXarTfMg2cNef
4vcBbrGzsIAwXG6i9mHh9KSX6I6RQQZtY+4gI2HVAv4GeQhmjqbY7YGtQHJKXo1z8uj/oFEK+3NJ
dKNhg0JSvorFvqbtYVaPAn2oZ8mjITeUklcpO70/JNGxbI8LQ6EQ08MIVKexZ84Q33n3h7X6oW7b
fXIc9/FZ2RukcC0s1Jn5EnK+4ArvTOkAYndMiB7kpHXoCS61XPCWtXuYvNHFMV/RszvVjwgTepCK
cBgO+QZo5FHfRp8yPACYAYZryDhOmKRW/su8IQ7Ntbzh2Jck32VusActRV5c65IpIn7FstO8Gr0d
7CmiQuPJpHXzWN4jU+8v5Yf+BacKolMMge8s3FFTJik6uipPxpN4HE7FnQnL4ecnjNa9PZ/yDT72
D9N5fyLOJAXID1FSfBd+WMcSK7KN2m2FkI1+2hCBPvSPLYKJ1j+mxtZKPDzb8rXJ9/IVHG/wmB/Y
Co4xTBq77TD+Yf7rO/K4XWxc76pxAn4n9NA1VuMFjV0nvuCwk30VWK+n1vuu2EXKpgtfhDF11BPg
eshIkbnyo+0C/Iipo4W2Nuu2yboz8y8zaSF4lNNxX02G3RRfg8uKUdJJecAFIR8hhiE3XJcthjqt
x+FFryvCnreAjZKdvE4ml0VWzVbXcGWRluopXaAfXjL8MGEv0FOonQqWgfSpLrwidFwVHTLIr8BT
34gUSBsX/H41TDCHXJ00E4sVYbQ6Fy2VTsvu79Xy0+h3RuiOqAmdYt6axq1shlWW3CxomnVw13KU
ARb6neyIyrklV61BUGuXCIujsyI2VA7fKF12b/2AmDg7VtnzOGya9tYe6Xuv0iugWNXpqbVr8X6k
/hFsWMP185JBlVanAkniT9yfuo+v/N/lTbv9Ot0lsBcJMb+QyAHOoEHOpCMeukLqD68Lbz+4Gdvw
QXkh4KAsPMl8VOiOHssYq1zkqTIcJhhTeuAp+BPSByLdDdH8FAlfGz/17lwaR99Ay0uq2OOMTEe5
1fcd/PH6U+hOsrLHYjmKnk6Knm9n1l7rnpnB84n4c7sStzRq9S/j7MdPdbhOcleUrv78Q5wIETj0
46mgaTtvKHMobKIK0n1Folb2ZbNLw7sQ9uY5NMiDqGR0zxvZfAYHA38gMp8XBAwe98p6NuVjFF1N
jJKZE8j3WN75QY+k68/YaMyRAJqjON7jWNGNC/Jlns8T+UVXOUGfgc3geFn02ctvyq6Y7idiDSiL
w31p4vfJdPWXKXb0VkR44RKojWFuKO9x0vG8hio0ygUcceJwxHWjz7uFXoC7nd0af4B/L4LxJHpX
+3vMe7wd/kb6YrQbHIEyUqjpGZBLRsYnlp+dtOoXYSoBBYmzvHqwwRqHxQ2HIX5CGV5Dt7gNseUB
W5nwE3ZHtTzivuNluKuji8RbwStnBp3dvGQKDZ3qfrE3ivg73xrtjadCw3nGVYfjsGM2AR1hNpTS
L9gfO7IjA1piax6OP5C/hMOvLdbCF09bHqxab7j9sJAsHkcqhmK5xiaJflZ1cTL6uac6wtsgeARU
j9hrd7wn3nRWqSvuRrrAz0/z4vevuCFx/xhI+o/TIcJ3OJ2mZlz3C/zDaYn8eQnY6lrP8UazFXsC
BwZBNAfbCir4AHmewDX+20nwcYkurICiMqThXZBXxaU/ja/DoeYu6TWIXC3lerPnR/O5fkUBSVrz
qbLWwnUBwwahO0/guRx55aLScA7VYZauBlP/11Nc2WxlGfx0Ytg0qDle+kUDUNyqN5b89TKkVs+5
tufM6N6bdl2H9giEpLWTwSZBaSpXHa37yeklFx3xIO1HAp2qp/otpwm3GAlIM/T60KOJCPO4wfyw
mi60NTWb5XVsG9nCyVZIYIYLt7202b5UNn7klPEVzwZ9DJtAb2fgm8mxTmlMPondr5sz6h/qvuJ4
EUkHr49VQ77Wqg2PRWcLyU3J9772LnbY0lgucTm07sLkPWiMhqha85YdCXOb/+p31NkMnGzScaay
edBNUk5ASJvkA43JqmMCDZ0R6xjDORBh8UwSJk28/m0J8d5bSLD30T5Vm71priuC5AXCf3Px3uBs
JyZXH5Hj9Q+6clqEO5lL+W41z5u5AYhG1q/MbLFLp2vVKGzp+TMvGZ2a9KbKdkEhVO7u8+i+hRzX
NNgWLBKWzlNKBk/rGoBYqKRIROy4YXhVgKSJN7O9RfN7mZyWpqG5E7JdRiiK8KTCEtJ2eCIJ6UZ1
Ut1iUNeL+a14kNtjFHfbvHjqMLc3wi4FyQsSObDZLslkkQPbCB6S8iqrd32+F0Mk3htFcwIG2mdB
8SLFTpptNsFvo+JNeHx0sJJt22I4dKtgPQgOwpD5K4ZeLB8G9sbgdoqnQFx4UPXPRi+l0hzldvaS
N6dsAD3j6cKGcDVLeA7yF9rPEkowIpq6zSB9muOpMrcy+Y7iBiiRVuz17KXEIR57skjlYdNdUon7
ucBcds5B7fpxaXcUcvToIQlREpupNz3HbMHmVdfcRu0Ef6RXQEGe02jXiV7kpYNrvhF/zgVjFWuf
BeF83/WPRCPX8cnCe5sdVfDI2kEVT1MHwREeUX7V230w0fMNbqWCZ9zxKw7WuTPuc8Gbhs80uPWy
F0+7Cdk4/N/XdH71iZaFAeZ7IVea/Ko05yjbDmiLSrRu0UOuvVtICQaC4zT3Y472LfmJ01as95Zx
HjvXyO8ykps0OyG+drSJpZDFXTU447FG1I9GfVjF+XpEFh3ZyIHSYWuYrmW6lGGU6OTH91GzbyrS
wbxE2Dem1wPgMu6i9BBY26I8T93un7wHNfCrkQ9owoazJPn/aOCJS7Pt9/rNPz3/1x4UEIZCYcak
gWX8dJf8p1As/YtcGEUTYYRw+28beEs8BX1EQyai4ud9v7ag5r9kxQCCaxCIoShLb+9v1InNpUNH
Fyoo8u3H//4POD7MMGxpYZTABOGt/GEDmrZTGg4+Ra1KmvZRPAGobPvUierhlGWzHYrxZqgYUmUM
bF3bOjivNqP+YQzaqTYaL0EkQKXDLToIeXm7HuUIAJBSc/7PPVy2qUTyCMbdkkfqmDOLU78tbFUM
JgKCmS+UibpcmvofZncsB+piiUWnLoZrPzCszKDdOqVZJ1hbtBK0Y6vVlBSRjCQ04yg/MRXpGQ3x
54zsWBPAdtxwJ5aNCl1fzFqL3NQ+o6KKrCN8EWt6L03ijagnpLJ6KsLpFOraJcTZZdW9K+q6l7Sk
KSCiNIziJDeE46baVm901tVkwg2nFJaqEbIxg4U7WhEFTXaB/YCxQDv4dOurjP6kn/kUE2OFhVFA
KOX6H31Z4VEXZcniv5z+nH1/UdrR5MXL/ofL6o/P/3VZLd0V+ijUcL472f+/Lw5iGrc9hlJCRKns
/Lb/YmJPJZ9FVL+x1Msl9x8/l/kvDU4PQUVQdyyDV/471xVXzp8vLN20tEUjhpkLKebvKzv6pNZT
2rcQS4fUFUj9MvZqI+0T9JNaN9jB5KRw58rGtH0zfqST487skzJytKNsJ6esuRIygNPQDSDtZXm5
U8b32WD+H4c3cXlVeirzu2BpH20SbspRXpsCcepxcLQ04MEkWIT0kPs2dCLovGX66lcQXiWWaGOC
gVV2fQubQEXSMp1SLOziYSLIcmrFJ99UT0hAvvLcfBYMgaJlvtXCaFv1qa0H5Gy3D3mkXOqcYLw0
ZrWvbzB7eK2xNSV4FRLqlpEW6LCERw5Yv9Si9Ip0noDea9elgSH0IzYvSrwkAookl2VpAMhRpAGV
ks1G7EQws2HR9W2rZ65Wt0+92biBilhVMdkJkxEoYa6Y0JXnJY1gcZUSyDYPd0IKWgOkoZa/iLly
pnxPq/9GzO1+JnYiNBdqYqYWzsCivK/1Qznj1FJU4g3nZAcS4kjTn80GMD5x1mj/yOyXZ3Gfl8Td
WTXI77R3orjZyoJwb07xQZvGtWgEZJezXPGJhhC/ioH807a5ip2I57fac1zpKkiOlchbg55IizTW
JyA1TSaKDERe015X9dlpC6JRwtSOJMXr5AB3nuTMOFhihjilqd+q9LHrfnRDuKFrs66GARE6Za54
3CSUJWiSjBQJskQ4qezR8rSGv0eCbMTaLoQTMo57JRJdrZA3NVsKpUAdOPeY/MKVlmPw5ZvE3OcG
WKWGhDJdknsjxJtWIgpQII+heZyJ9BhJk/E3STCcJ3PY6wWO/tBEWiFs+tq8R7lxG/ziK4J+NKK8
snyqfG2xxb1N5Yio54CwiOpBJXBuAK42KMesWOsTpS9pr+k9Ot2vXlygpugI0/fG0g4IyO/VMGGX
ILqlVDkTLIqAnFM5JiNyetVoGAQ5fLZiHY3BaQqxtGiSHfWSHdbSRlkCLEkRIdIaghxQOb6gsjc2
upacx/wpE+V1LFSuVrXOWBNFwvJHni5CJXhz3tI8EZwKdWdKnkuYChiv2AJMdURT66Pzu96JfUqQ
8DdU6dbNgZubnZMapaeyaRM0zMItFSa4fNpW9fVrxN/Mmgh4ILGBgYKz2K/Q9ifg97pnUwg+Z1WE
jzlc9Hi+mOVwrvR+O/XotlJ9Y47wF+p9ZBBFpNZur6G0GV4G0U0iqH+mtauHt6q/zFl/MkIchgGt
UqEYtzk7M8Gy3HoILzKJ6ZzrOt3RkoZkCTpqsTNbFUXB9HMiKyfQ4k0vNsefmhEA1qEff87hl4xU
oo3mY1h+YQmw/a6xS2W8043qpWxg1Q/WWa2TWVq1NGHLrLeFCd8qPO6Kq6OGBCGhpOjQzNzHGNUT
EhatgG2Z/pWOMtgG4ncruqdtsymlc5Mm+6iySDDHVkWPcBFtC2Q4Dj8YVpy6/qji6p+tMZN0TV7M
RXQ0VPX/WKKS8f3HuZQO6++f/2suRSamsZbUyG37hjb8WqJa3AFUzvr3JPurSYLsSxGRkhnM7xiQ
fs2kBjMpZqCFUccvy4r3b6xQLR7+xyXq8sbJVVPAQ8uKvMy0v5FaB2mHr9WH06ud8azR1QzRjDbT
D8S45rV0svYTWCf4lxXeGHM8Z+JLGr9xkwF2C3ZkV8BPuxdYPNb31M/G8VYE935xh1+gKzA3gsFM
7huwkOa9IJuPd33zAgOaitaCiHE06yGQjiEj5ULkxLK81HlNCgLfMNKFEwk5y++eqSrN2n0VvokU
mRHPTrsueCE1AsHQgrK0qqsEOkv8+VL5tq/uJT5Fq73jHdJRW0sLazR4DcQjmFIol/w16KTARI1n
yJcU+nhDgKLJv/5ByZC7+OHfavO+lOMShzogBTd+Gj5TQPHZuAQ/lhsplqcOsDagpwgrvn94P9zI
XdzIXdzYwZzg8y4VQtOFSWq+8i/+JBhTHsO74xcgnOC5eHv8OR6yVAP5t5htvuFckLy4I9sUr0vR
kTt4FSqD+mUp6HWUW11u1DQ3/aB4yYOhalGYo1xI4YzHUjHkv7w6B5/XpGSZUXanQsrf5/3yx4tX
7qXMyQ38TaZACKpL+VN8pjaJ6uH7HfMRKJFSTeUv8zdJHSvP32VJ6pocR94j73d5LF4h3gX/JKw4
ZE++plSYdEcezO28NUqQZnJ4Say3wXwD6gXlJmJpRdnwGxC2bD1U4833lspff7RoeBkMscDMeDJv
iQLtN/WbGim0NG7hqE0BNZNx980/4wNntizteZ/LoTMuFFQpL/KGqDPyX5mzixen/AkkjFfhXP3+
qBwWPgFVWSq0HMflLh4T8LVxbJdviJsTh0/CfzmwHH6wa8DFluKseuE9UkGlHhp13al5AexGAZTq
KeXRBZxWHq0S3D6ZOztECdwF5peyKQqaAZG7676s1++fl8tqjYJ7dZFJcsL/sEoOSwLVbD+x18JG
jLmZdRp1jWPr6mfjmhwMG7s63CHjjnrf8m0PRz5MLkF5Rta+xIMnDyj/+dgche8TYvnsP88qvl0e
u3wz4EtLh6fyOyXh5cChGumXU2c5VfjknFVwaaMNherlsFBq5AB9U/f49nkE93GkE/C538w5npk4
1IfFBFfDskBc4MbyT0IcVWCOCR+fUvL3L6HyDOkVZGwABvonO5azYiHIqrAtf0KPCefdpXeRvAL1
BqlPXs0/OPZ8Kv4NrI7fOdLU2vmFrwWOXFAfqYPzmXmT3MhRh2bHIyO+qPqZf3IeUuTmMZDjimZB
/fF2uJ0TkXo3b+SbAcwXRTl8+a48ve42vDgvsnzn6kIEDDDgdwu0r61uY2xz+/flwGHlpOB04w1w
uCMuR44mlXrGv3n54Xrievn3qfbzEC/fBDT7cMN3s3wlymp5h9WRo8XXykW+nKb6hRdZDrXl8niu
NX7n4MPshfQE47fR7/n9e/xZrhKuDNPlh8dAHkusDV+tQRsPochwT1lxy9EJ+wflupzLblB6y7UB
iI83zMHEcygQ06zZYvZiUgP8Pi1YFwKCoHV1NO4MxvsFL88bo3HBYa8B0DOm6Q94VZ5QbyF0x9lB
340Drrs0BRZC39Js4KByWhTFPWcGh/y7VcGBZG2pr2TWN93Sylho1SCROWHp0TNexMlT/8VTl24B
HEjjzcS2wwX1cyCslBVjzXKybVjv7unI8Kk4BTlwDBHLkPjOJVQfJ7LxqFysp/eIWY/UHfp74DnI
sFq6ZZ1IQddp3qq3RHuWe0ozCvogfp4y+sPivu3WqKwr4sW/6HQnmDvmXaNuxmFXbGqTOJJ1Idlm
c9NGpK7kcyQ3OKvlFSi9Huz9M7VRY+ihFgMB+vJttR9dH6B/oNLZUpyYHuD05neniFg044c10FTF
NS+ffGXLBOm/RDr5u5ODgcBAHUBsG76TgDFqFaApdqPCwQ4a0xhER/0h5Cj9VkblmCTmERdDuM+B
q9HwJAMsdBs5dZqftAxceUv1e7iZIuw02N8qydQ+OCVLDN8tja6bUu2kVlgv5gquF3g+fKYKhd++
1SmZ3lfswn+ku6nBmujQfdkOjTf3Zxgm4J7Ipp+sFWV/cVsy0Nu4f97Nt/KHMrjzp9+ukg7zvqOw
Z8/dILPVZ/15or0y3BAzmU9g4LrbDE1hHe4wmjjQBuzWFh3RkT1rxxV/0HbRJbtni0VgO113/Bom
c53bPsazy+1rcBXUct3ZnXhSt+1Pwg7EuC0Tuz6TS7zEH2o76976UF6MrbpuvfYlEBEv5quYVqec
dWiYq1Muywc1o4lDeDji5PmibcU9XZ7CdyAFyCbB6Td9Ctwiu6X3En7sVDgqobEXgyMWP+amYH7H
Ghqbr6H0iQY6eiq5elfs6j3mAqezqfQ7pAq2jn+S0DiDcKWD7lbb+DQR/cbOYEUPIqGj4smkFez1
Bz/5VHpK7u/NXNglCW9cyPK+156y5EUL7sX+GXDUJJ0od2AmidCkhvhbsw8UmMjl00h3kmxBP+l2
VLnTWzmt6+qhIXS8HH07IKRx4tgrvA+EoQ4KaOuQvJG+XlBBYQdlErrA0lDYq/GRMrq0hUGRNacg
OXYDBxVmYBOXbjf0Tt29lDTbJqqe7cwjExAymKlGWFdO/mnEewUvQV8JrM54veRjaftnS9zQpovO
I45WvabTXB7y9F31PeoAemqyrebSuirD9p9cA2T5Tql6qdKxuF/IB39VA9RlHvD7GuCfnv9r3wJM
jqo1Yi0T8dSf5V1Eyemi/qf8c92g92WJ+C9+mkt/t3NBi8WmBnQChlaCaP7GzgX19n/buRgq2yCy
rtnDLOqv3+xc4jJr0XiyHWYu9OP4w4pgWrJ3UFP/OJsx09h73gw0sxoSt5pjBdPH7FFmKLK94C71
st9QjAOMT12L2+VqwGWQeHqvgrTZdQgu/EmGt8T1Y/BUKmgLs4RnBNTXzYxupvlYa9NB66AFhFwJ
w7bCyj0T9jWyOcrTmHHA96bSeq419SMuqfBNoXDWSMJrUmE1t/T0iodokqc1tVink4kYnhlAqVBx
bFnSGPjX3nPtmNf3SvelxS8grN3GCEY0YPRiG6iX4SS+6WLROoo1XuViujNpA/R1Q9kltwX/B9At
YnO8rnkEG3EapJcOwZvMKK4xmvuM6rohcKWW/tZstU3SarTIJnqpUk7JhC5xr77GYHGETJfwAhZ3
dD/AJCx4J3RFae5YDfNF7OSSCu2zQNROcC3t7dquFHRjqIHKzKSpXTnZItTsOLyxuFZhoSaJuemw
7RUpx1cEPSRfZAMwNSrfDLZeJ+mXZTVPJWmxPW18UbILJAqF0D+ItblpqKCJrCESq7WXlxMj7a7I
B2J2QyJ3IAaWgm1KzW1G7QuGWEV10miqO2eJO1TadtCQp+B9zxgQxTi8BQEZJoj3UXyL+cSbeQ2L
W1DzDUWlSw3G7X2vMGlpCk+dNl5bJFVqMNcnrSrvB63FLJSAxHqYRc3L4OVY+FFIj7kzijctZu2Q
nXocI3mUe10s0899nIX6oljCtg2acyh8pRl11ig1nDKKqbv2O1OaVk0k4kxVPwPJWCl0fxUih/qK
8b017wxzZDCN2TDV4AIkpVwX1QflnLm2IGSliiOxQChKEqI523tVXmth6Apy6VJVd8c2v5NhABSk
nHSoSKS2c2RFpyF7qKGKi111lsvApVrHiKzZ+dhuBWaDXGxdiRlWmghmTsHyFfqeWByo3V37NeWN
rXGFNRLKnZLOTnEc6/lUNoUdGWeFXKKxYbcbBM4yb1L3MnEUSdaHPr2XAorKAcgUjSFpfo7goBvo
P6SsmrywqpWPf/LoDvaYxslS7cFwsqA4/2J0x5TPGPj70f1Pz//36G5Y/9ItVaa2hE739w4b7kIq
KzP2c/fCxfmNeJcOD4Wsb48/+tzfNXhUXRWh9akmJk3KWn9ncP9Zb/tD59TCWyOZPxHMEAd4D78d
3OW8jloxV/2NLhNR1aCMQe6Nd0At973x7IfCZiiRsIleXWcPtTQ7nUbQeNFtFP1DQZOZgfuC+iQF
pBEXhp2gN4vN0iv96QV4s5uZF5i2diZKbswqIjKjRVMuexob5a5gB5Gno6eouLuridfyn7VQPKek
QTb/j7vzWm7dwLbtF6ELObwSAAEmkaKo+IJSRM4ZX38Gto+v2+2uPtX30eVtW1sSRVAkgRXmHBNt
QG7Ut0kiFRDvumIMDrhqX17ihyFnSAHLdz37R2SFmNJ0XQztUc+kjTISLzmIkOqHQ19gOx8r9P8A
dSrT5vmnOI7sEjK9IFx7zIiCvmzxmDqVtJr7Y85nmuqhicfXkx9z2Z/T5SPqZS8soKfWTCoGHudS
uZEJ7f/Yo+Akr2oeadmm6E2glzaqBS4Yb3Zl6SkULQBW1GyKHl+rNNpOOAgx+YAKhvo534b2qq5g
UbW/EL2BQqsmnSdQPZ2SL85kV+uiDajFR7Nmq6MRHL2KmhjvqMzmo94zxTe0R2k1Q6puvUZo8euP
uziDFGMQmqiSyar0XjENFM2Eh0kyKc3EpxVcqMWpu4vBH8ZjvZ9WeHUmwhcQoQgk6FvGQnO1VPE1
nZAEiWF/0LtipZIepboiu+Jsjh+SbnJri8JT7DhHBw1L7EFwO2Asyghvq812xQK/v6UFpIq/jorA
eO5Qh1DMANO2PPNacqqJn4oXgq4m7UDwGs9q5CrCtqiIsjBoZk1h8PKUVriGaKPG+V1sKCetrL20
I4NMCN/iob7iV3rO56uVcfrGbCqTPymBNbCauyBF+awBKOCkKS+TbbRAC9He6sFwqvE7ZMZnn5lb
mQBptYg8SZwxYZC7GqKc1enlCpS46UDeIoFIjJIkTP/GeBNRI3V65cXEDFQBvSutXd5xdQ1H4mBF
28wzaEB0g20bXUKTsLU0J8cqI4NSdA2V/oV41bLr7jP6s0ogUC7rjsZEjYF2c+yMH75NgKokBMZr
EoSPHUrUMQu2oiwimireJpxdcSXt41VSH4nXrI2AMUgoB42LSLYdzhqWTxuJdYokM5UdmbSWBEeG
kdMb7SnOnvSqyey+4kmN2LoEyN3qVDynsG7NmfJfb7lmzCl48bLaYxCDIujPtbnFDYjaQLBD+Ndp
By2hRmDWVccYgT4bxOcM+FSkdQcre4xodOYUzgfREQiGgNZ+mh2NDkLxPhv8fmbFlRavelQzQQ3g
8IjncU7dnj1qGhtQEV44ORxqHLBME9JcKNfEBD2BpZPDdVprmTiQv+WOkaSw+VWLGO2dYOi7ucnJ
te9I3MTgky2Dz+BTTtfPBcvZItfAEoo7I8OX1mrHJCpkuzK7j1YqvJX7vd4g5wxUL8lWrYqLsCr3
EEmUTEjiXHu0pnhbSirGLDwBssbvs/dN6A1zkVzXTIp6LYeaUj+mqukL6rCtKxg/C+GnU/cyRN1+
RBS+coJB/p7qRMYgzI2Db7Mo7kQlgd/MrC93lHx4kST9xsn5vJSCNyHkHQSKzSzDkDzjF0DVOIsP
3YD6jqFLF6Fnr8XlmubhNmdlmI/822rnuJ4K2sPYC8NuC/ffEdFnlwEUQLRUvfge0wTKUr3FR0UQ
L7m6av8+MdgIg5zkp5ai/LmmbDWXD9zvKKc5aX33de+oVlpvZuLghJSLRVIkzlTET7xlvFpqdjUN
KK8qNNDm6C8UdxqrNUv6UJRw2030kuH0oQtMmWmZ9YQpT85jjWKMkYL2bEIYQy2OoMIBaBWrladl
n/No7ji+0pG0fEeWagHOBOV+zNNTy6TsFlPFJhK1PBoZ7lYtQ7udir2gap6ZT8e/c2Gztp06l3ig
vCrRo/+xsEFH9Rfpyl9u/0fbauAfpWiSdBZoWH/+QDpI/2AHZyqUPHSfa/DEP63biHsyMJSLGt3k
uv37XbjCuk0zyKv4fdv2X8HTCaX4N02rSVWDZG01Tak88H+ua8I5bkpkcvGuMqHqn3npM0oBobLU
mhP32AmkZl8oFvZDa5vvQJ9akFOLJ/1sPmj3kqd46oN0X39mrAFedKfw0Quzrk4IaqRg3mjX7kDY
XucxPg3jZleJm2+qAgwwVQStICIRD8DupB6lkcqFaxwajOBA2qnV31XWttGOcfNY1K4s+WH7FbRO
lHszuSrFMYIObNjQnw/4BcTnjEHf9Gge+nOEopgEOVt7sx7VB+V+2qNnKxD4L0TnoVNww+nAG3Li
gBU7hl3MCX4jXeVdgvVgBYc5xuy0hH+Ktnoz6DSfmtmuMifDRMoGbYuC2bKQuiBm+4jC10jK7Jq8
wvX09KNLWzVWMKU4/eCCTXdjD1Gt4qB9nfhxoxdB7mSEFXsMsjJrshPjtYZ3rrwhKy4ZqsLUWAgl
1x2qSpZF3aH7gG5UCDVDR43vvgUxb+Qj2cq1YlfJPi+OUnqaR6+yLhqO4GQbLFw4djUUUFZD8V6j
haz8iZOJIqp+OdoDv0z5ZbFIvH5dUBAFzgBRY3xYhsdQ/RYxT94NumiHSCeETVi/03qHoV2gUCDN
McY+ti52/CrBgmn4YvT4XKQPBfla3THSWMASoAjgYTfrjxpXhea4wNJJPs3iWuoXYdDR1d5Ec/Xr
QJYSPgTcW/l9A6+RqpKZqwdc3SqvIWds0MzdSyQ8GBlUBdgfHyyqFOw67Eny5CPPX9PiXLMa4NfD
p4rumxfDSvFN0zdpfZXiaIg31ql1SPLE0rRpG+dI0J11L3/SWpOh1Tjuq1ttfL+yMSZtZD/fynyM
/mXD8Z0yQr5fma/jjxccNkZHJM5O+mI8ZRhaB9vcjjcAPPr28V10pHeAkiXB3p/dPT4XLhPYXx7z
LRNQyocNiKTW/oo84I3W0WBOs4ZokFPYJiveymXQwAqCtQZ/2Cu0r6H+wQWbTc8a+MhOtduTrckH
7KS4SK+Ln5wLJuxscoWa02qN+LXHYg3BvojNzLqjin0+JqGT0is1N5zeyXniY1ITm+QzGW6sLvjM
b7lQrP34USx22BSyveD3zoKIrZha37hvth18sDohWCJhrWDRhJEodng+uF/+yn6TfRcrRg5GND3W
Vqy8lB9jOa+A/nXFOq0eEQ6YY/sVhERLYjaIMo2ZtmOmJryzzuIeZu4GmrlDRetYzhfyZn53LPxB
J2MW1N0SKySFnIcHF84frT/TeLfYGRuy2uIV5bVGUD5lxzyypQdlM2y5cHraS7lJ76rdtOaNPVbK
p6K42Qu1xgc/zO7tYTtsgRsdlX4DyxHT0pFsUeYyVmaXZEYQ0yD/ZLiukl3AGMvaJL2N6573PEjd
/11fkN4iv0r1fVOetcbnULTQkSC/hS6XfIvCLPNS1jqKE/5M/X3OVF9xhN4Nkeu/ahfzGj32fuvj
2/K/njC12bwnHHU/irta9MP+OJFARqpE4UasVkckg/jYbVSz+XtwH96VT/q9uBf3qneyyJjjqKyH
9Kn/iW7hNbxmN/0nv2av451OkPymeO0u4aG8tnfKFp/hdXaFzRRslqP8XrwaWx71tjtbh3pv+HSm
W8OXXeirO23LEMlv7dglOdlb/NIDkcgH4w/xy77hg508TPpuehC63ajuB1DlTnpgZ+0SCr1FjufH
+9pTPqpiUzxoH7XdeuTD2tV2zbHMnNQttq13U3xs1KAolAMmIif04dPH1/yOAWP/ZLzoP8UtvQIg
diKEbp4AgfpiPkV0VDCqES0hD865SrCVO1ihI5OyF5xWwyg0vvf4fe0jnoqddRbOya1+tz6bXf9O
/HZf82rKbAzdNt3Gc/eNxJ/FQcYo6zlJDyrn7Luy+EZ1v3SeMF8mA9P5N5hybS8JXzGOl/grgLQF
RWwnf/jJfXMii3prffdfLstwcOkZouqMne5Ww0n+NR4TC1vseCv0jRQZfq/Gz5jfI0Fca7T7uP+u
TAsGpvXQqzg6ahlq7GnGgcdgEAtWznZhU32J7+KTsp2OOLh+MiL+SBbHMyt6EXRCrWeNsenBRhzy
Q+kyldhnuHzDO3012/Jvetc+Zbf1ZoGn8MSutlZkl0AFi3MqPK1hJOZGel75pus1gw/ZJELRQWDK
kDWwGRmQhz5ugotw7USAqZv8kf9zsdAh/L0OPiNAkoDd6tlQjsF9a7T7nOTTanqOKuxeYXccSLVL
92NaXcYf+Gui5knsgtNXzqp1DBAUu5KHyzCDr5Y8yWv0GUHG/U+uvZFbnWBQ2S+l6QmTpxeAm57o
wewCKOuhX56CbjfhD4Ef7AJLAvnWcc5F3bC2OMVV7O5GbbVcEvQHDeEOT8c0vkI81eMVwg02aR7e
YbFitELLxyNRHpKQ6feuUOxM2IPo4w2dfmivbL1UEIaK28J47J3OdKWEjt6XlZ2u7qjn2xKKk68y
3QQ4j4xxPhrDqzbcF6s3WroNjVOg9A0JHP/ABMiLrtMvE1u8M+N+scId4jTSAVh7ln0lYUtbcaxF
J/zo5os4+4p4yMGdUPW0aGptBkWq/DdfOBky8u912kjB/J+hPyjXKLP/PJKEs/bn2/9T5W4gQMMk
8rv9/59E56bM/BO9G+AAVl1/gv6A4eEnyn+o6P6pdsf9wUgbTC1zKoaI/8XCCcbbv6vdyaAzEd0Z
Ml3Ln2v3MZ9qfi/sTGrxBIOsIxSDMRa7COPQhttAcA2oatjesi2XNiZGXDdnpLHNBimL5Ogq87Wd
6KruiOlv00LhTj2wGvAqOFNLshuy232E1FbbxjN5X70Hz+Zc2umbqTrTIYBagoGQ5IzSq6kpnNrm
tI0YHJOiM7vFTQyBC2ys9+QXspOdgd45mvS49JdR9FUDj/R7g9tcGSiV2dfzhrpfqCZtTj0G22xf
pPD3pdhN8GTacKOdHue5saUy57QV+h1h25imzppf7ptzfZ/71lZysou5z7663XrlYulwhGUq3IX7
GumtAxil3GvAkG11slXOAHbyaWHv4zxKwIThjMFdLp2SC4xf0kLFdGN+N6mdvSJLh5wa+vlVcoYd
2ttd96U/wT1/zzq3uVHb76zDimutefT8tbp0u+jC9Sq21R9ST3Hm488XaxsFHwMa+Ul+ko6wuKmO
Rrxb2X0+Y3Phbf4kdffrCkX/DjHFbo7JHaJ3e3xljaHfYGq6KI+3v8idK/gUy29yQPCUf5c2muEN
e6l9/x7vwZd4KloT6aYcR69w8LvfZ1v+OZOIsser6aenxhfy3XDIT1yb3cyp+Kl42p66j+EwHXge
fK7bzujNd/Da+zsGN80tu3AmYtR1l8wHJglkunKFPjW7GQwDtfKmxcRPoMYBQOxjfjIvtFiH6Bzi
JYz2S8f5d1Of8rfioTrne9Lfuceclx7GSMo5R+WJVW1hIzmiy1O7m47C5gMvJa+90EWttzWu5s64
C26h178uXuC3LwR59KRctL39TBD6m3KPzMOObXG3XIU3PJ7xrt/ivC/80JPQp7vmjvSYYDcdWt2G
20k9004u8RKSxzjHje7S6dA7cF4ckjxO3uLFxzDYzJgmoWJ8om/DSr0O1wo7qgky6Vy0DC8sxXD0
WiNTMlgAYCiU6FQzrAnV4wiRAZc/6QlMo8zDsPmGae4JdkbsxUfxMY4bDslhnrppnfoIldpWaKYl
r/C7vbgrDqktfoUeH/kgnH6s0zDjlISDztLTSSNX/6TJWX6Qbe0U71eLS0PLryR6Rzu6Dc7yC75f
49464cZqX1gisC34QUR2To/I3GmM8GsG44NwWsoLqTQkV5zbbfkyn63M007WCbT7i/a2eJrLp4jK
OYoP4TE+IjaLNgB/7wJ80pUrefI53ll8f/Ekf2KE9lbChOXVXIPjr2rzmvH42F4785nAEqbB+4mX
ks+MapedwfpGD2w6saw2Hm9/Tik7/gfzN0h4y5an6EG4VoGj+ZJfe8GuNRtc+ga+zJS4EeQYukDI
G5RU7UvGVxNG1wkQERGE4M+olwK2AqK3gudf6YPoeibxhc7oV2DYvDZahLYzVN7QW/ERSj+aIT5L
70IHs37ZuGTLnlh3Oi/S3minVh2oiscX28yqQgtgWvKd8mU1nw+rH331l6MP4/Z0TIiEWXOQF080
/exZCkDoE40XHRji2rUDg4ywEI3I62faG/GaJ7+GyVckIs57hcDb+YVbgmiVJZsvZGzDC9ZKdcqq
Y9yHW5wt6Uc03JOtfGxIeRlku1ZfJPUy9DdZWT9QxRtRi0iL+cOXyKZHgIcmGekxcmYdZTP6AWLi
kQ3/etzFfDMBWuNliJDyv2jSC4fFMTa0uvzue5GKVN10OPSV+JNHI1uXBCtONe350kievHwDbhBM
bvqzPpLpppeONvBY/b/zXBGmkEhyB5d8Q8Ki9h/nigS2/2Wu+Jfb/1GdKGvmoQiW0KRKUZgR/iHj
X/msqqGIxJQwW2Tk+Ptk0fwHSCVRNzG+wSxcNS//b7LIl9bQeFjqikxyo/RfCfm53V+qk/XQyWRU
mazKIJn+XJ0sWd2PxdRkO2sbeJ1qMz/EVKpth942BFajm1TbsumiXQM4smQ2033kZhMdSnHMjoKv
fFWO7E0vxNjEbnq3OOSZtdptW11ISAVFFJsPMUQw9TRIR31w2vJT9OKfoXYQHhZk+JiPSuMyUG8r
dKJfAU48dLKmcTcMz7Xo9aLHoCAQ96axAmVlIgLc+WR9UETI2Fo0RDVAvJefbP4kbwDe6G1SHgXM
Z6BEqCloI+CA0rGAsk6Ih3AHweFMFpSnTnJb4Q21Q6bJtgxSFqgd/j+7Lrft6OJ8z4hLpzXaIw3e
V1RFR1xWx95pnsrc5nqzkhqYGr2EnDGGY5YT9GZPMfJsSDA4cuyxcci4Vpf6ABRQqKnwZOxG6leK
YATf+pexr5qLkT+HCsnnHyWxspvuWr/Gn/ph+lY/MIAhqENCiGqE1ietnLTcdd9oGYu/tXPVkkXq
cf7ltf9/OVfxpfzFbfOX2//v23TVNUi8/3FwQxkjRvqP8f+qa5AN6ncNTzbvkNUK88fblIOh9SBi
hwzDX0uD35sI3qbI3Gg+TI13uQJE7L9oIhRrFS782RK+Hrpq0RmJ2IF41/9pAdDlaqXkemD5+lvb
decsHQ9GSUlIGPKcUIVk6/uHoINFMwjIi+5EdfD0hUscAcFKNdy3mWVLGbI1VqUGlf3UDwDYDawj
S24naBrWihazF9L14FQYpq9HEmlcDJkA4sUCEjk02gh34i1CTYs9W1HdL+0pG8bnEZusyQpSkYha
qCNgHxI8UAWExKoAh8qbTAPJCwytc8Sgsih63IdNzIddI5RLDc1dQTQ6X1PJ8dHa+wTGRd+2OzDL
9pyT0EYytQ7UKcBxsP5cXKmOqgzbLJ1AObI+JHSUqQWdi+QvA/EHSOiaqd8bdftuBcFr1DOTI5Gw
Efs7kexBdYwRguGQsfxYU8gwFjbQjc9moh1aCS2SWDgpR1JbWFJEzKf5KPkE1hD6rrlJFdidJb0I
ycIec/QjDYpVxqypHfwhWh7Fan7UseypE9kuIqOzWLvX6RrUZgQxTFSkOLIXHtRvE2gq+W0bhbiT
im2k1VZbK15cVQ2e8lVLyPBxzcW2FDhgpryvgLfMwQuRlGTCIL9N0N2Owo85zj+rkG1GVNd3zSmU
o7NeD3ciAeCpoCGnUPcivoFAqVHrZ69Nld0VBifNVjT9ri0PajQ+lvpjO0RPUccD74bHNEXTUVPy
rM/RaBC3yNKjUi1HJv3FlPDHRIiLkXBH2dPACr5iFa+3ZA9RjLYKQ9SmuwQxrRSWUBb4tOeXGoFx
VSJRtvApRtyShf/I4j9EALAgBBgQBLTT6McIBIw+eA0QDOBlLRf1J0RGIGTQq4bmaI3By1So9tg2
9wE8EiEs6MwW3J2JF1o0jmLqtb1wbgoE6KkBJIbMj5pXd4agoYX3ViNwmHOwBnPpsaFGTnbTaGxE
eC6i4WWII0pEEvqMF3rQkQ4gn4iMyR5D2hNkFREL6Z6wjorRWs2P6VFfmKgwcp2H0gwgeYgRXlUa
8t2EsThoyONBwBig5Sjmay3FzwkKj34IXttFOBH+7SWrAmRVgtQEII9QY1I0LiZakVmLoeGu5DLY
fSJikoAl2hwGex2UHRBSXvXyxpAEAuV3PdT/SNh0EGfbIYk3ixX6BG7ukpA4hAAhIVIWUjkrwjtQ
t+hIU2PkLpWcPkA59Y1BcdOBbCOT5EfkMZKY3TpV8gdkM4oMHTWt/EiEhMO6ntkmEhudQCgJyU0i
02siwaksiHDlHBA4NDhG33kzrbqh9cDRY7tXsb0CKrIQ9bT6uNPznZi/1Qh+5Ca/NNY+bRa7pHs3
kAVxan5UkQnpBYqAFKZLqXsBMiLS2PDhK+NFQWDUqFeKYM0cr8qCe7sH2hRzpew0ojFCVhwRsheT
Fy5ks6cO5A/KdhEVvYZVOWgr7CssFYnOWkPzetao+gB4VG29om7Rx6hvEo5ZbSIASYh3cY73YKqW
Y4gNRjdVPy56bLnmtujNbcdbZKVqZCqnV3LcuVBnSupX6VPOuM8sTpVOOsWvs4hASom1b7UIA6NC
hgv8W/zppQoWh5NEOlWkGJPUYRRYaoOjmIhu07yr5cJjXh50LTilDENV42tudDDI+XYlpQttdQ71
CiqeKbv5yKAHYlHYApmF/ydk0uHvXM9zNSeej+meyQr+/5w2mv+GXvovt/+jnjdAixPWR+n+m4/2
n+r51XjLlyXuFnQqpf7vhQJBR+gmdRHy+G/ygj/qeZQC0FO5ofn/YczV1RVh8edCgYcOK4c2hqki
P/bPhYI6lupQWyGbBvLAMHjaiKlxuyK6rbJtFHqd4VPUtzPbNOMhfKpeuk+N+uEUz/bAVml+hFf1
Jj3H4P1QsaXdOSV4nC1f9jqQWjY91afBgqXkstHBERsr+0h/tIS9EJwlwREsztrHcnJKsJTwmTPg
0eekPMvzpp+MTWR9aKYnhydZe2E5J1gnM9kJrC0XVwIEUZ304jAkR0vYqowihK00fiesrZZDtTzn
bOuf80t15d3ukl7k5tvMFTeABm12winwUnJeBJbhDCyk8viDEas/hFvyDu3Mg+vrSbvl3H1mx2gH
RjWX3erEicuLyXNKCRx7jPvLNPNX+pJ9A+tT2JE2Cp5C6DwUyJ3lscmhkeBSJTqj5ixswIZtspte
4veR2RrO/8N8au+FD97XLbPXTbnnlwq++mv4gm8+3Lqdsm3fo0v5Pv9I5MfTa+AyIK7ghN+F6sV8
a16kh/yg7fBJ2aywnMSWXpfX8tBtx73wkLFBwii56cGpoldkPhxuo28EV/VhSbAS2YCwruaEm3Mz
kGg32+F7me4lNXfE5kNuPrDmRWCN7ya2n9NBUxi6MlUd7+IDSyui18c341DeqwQ4zvdKfh+RPP9Y
OAXzxZpHMn2x11JQXDOVYjhKRNZn+1S+k8Rk5hYab5KS76x19slozOKRbQogq58JKyxhTYklLTax
MEus6bGUBmpxbINrmb/nLKWCiHll/WaSOivFylUjhVZinm1YjoU+nYRaZTpayvugvY0872gQIn6f
Inj7iWTbloRbhVFwfkpIvWVQnZOBCw8o2uZesEbjKmTkCmTlziXt505jRCWUdJNuII6hH5n3wrWR
CG2AkcJpfx0NMX0SEbE2LwyP1imS9GuxLl6QAiwp1vN1aoS3EpsjY6aAlBD8oSzmfzOe4vRkT9/u
6tvyxnczM2KqhUyPT/LXdUoznJgLMTIqzz0eOcOdGBD3L+vcSl/nWXzv6lwlFZrRDnbx9ibWw5Yt
mrru6zkG9YU747j4BHc5LThG5hsTILzQ6xFGPvoB/tskDvfDMEkYbxwF07HpXYIujhPWcJkK8Yd7
ZmK2TpGwgPOwXibvt0PmvxzvOuzih9crGXA10fLT+Tt3jnoADQH3zwe/HfHyxrfwQHkIHP/qz8Rq
C7GP76HzxoLK8fKZ3/6sB84eOHT4Eo/w12QLnUODRR6tA3/4JHenLXv8njwTPAH8YU53J4lw107c
Jb/H1fnbvSxvfAlNA5MxDi+sT+ML9lyOjg59xEZQf1YruSp4MDyJFR7Khqm8TPBLOR6SsbcEw4Sv
KRBNILdER48fRf64Mj/NFzP7XM2sv9lwV4XE+kzLvF25t/VHcR/W+CgRbLiOI/nlj9nrfQCqIDBv
zfIypzdLu3Q8JswUeCkSj94M6HMtHPr8PtA9gEGEi23SEnlyewvQ3BQ8HcW1AwTabxfpaM2XuXga
qNoh6b9T5GwK5WhE12Z8oJTtH9E6SOZoL4Y/hI6J5Me65LzAU2RA4kao3jVOhRCs8b8I5xQjHiHX
5qNuPkgd+mfA7vs8eZ3XMcoLRP6CcAWERyMCpLzyO3kXsaCYqF+cHtMv1Eb0o9EWwPU0Ysk+ZQB7
GyY70LY2MWwjJAfGDSz8YvQmYc2b9mPd1/c+ecXOzOlCAslYcA3pnFF5qwI8xxj40S/HRK4CX3RQ
6iqjh3mV3rJFE3WIPNNNvA6s7orJ43Uibafgh3NdBdeTK0cYvsrzR8Mqm4Dp4RDnQGIBRHe1I5BZ
/aK3G+WGLKBh3T3jT8EYbsN7lXbiNW42f+eyyBJx3wEUYZ7BVIIC5T/6Qsy/zk/+9fZ/zE+YnfJF
1qmqgunkj/mJKf4DXTYVyWrvWyWUfxpzMlrRKdMUuhXKpj8ZQ3RtraM0+bcN7X+1hAUS/5eyaH3o
6EYNeO9YIP6F/CUPGWkbqiL4CyvPqfOSrvBCU900mnKY5BWplB2CVUiUc200I4RDBvgDXkh6hUyK
bzDqzE0lPL20NXL8nckjEa/JOYSqNGB0rULD083+oRgnvx5rTP0MEJW+tlOpfw8H6W1YSvYFk9No
2JUA4xWgkYpBuI/byxyH+3asH/QOIbBkEGOh+XIHuBlQdUb2a5mXhxFB27CSJpv6rp/FyckCsyTE
9bHj8jp3R0Gg0ptHOsbMiajxlDq+IzOEcY8ntR+qgfkgOIVo1ktMsbEaI2/6JiFWl1jXGmDl5Z6J
wEuPdVBiLYuDLMpcslowf3GC4u3L9gznOfosgXsNE2/OyK01xZ+lw3fQnQz5pwnUXRO7injfGcyO
Z9hZRYUbcLpAHdzEMSuSIfJV9qR1i6hOtguVU296WQblpNZ4IOYQy3tQeq1VHrsIw1ii3soEyEvS
hz8YDZ6twKEVuxbDdFRZ5tXoddZnJC+e8MNt1YEkSrPdGTmn2aF+EOYRt4TmWFC7mr51WgntkozJ
vysvzSRtWzP8mMRhP2EoTgaSW4L5Sv4AlELNlurY1Spwbb1a7Bp27nFfvdYg4oiZL+kWSQMUmuoY
qYe5Rl4/55demraYI15DpXRyC+4GO0sela224ciL62YO6SHiQqDrwleYScexYlPc4gbSLckZOUWV
WeZ08xjYQL7wRHJilVuwcwyrW2jqIW4mq/hkwsciqschUzbuDOYJamyJ8lHnhQ0v8i6UhqMUVrth
YP9kLa3bVuVOEwGpR/uozq4GViOExEhs2WtLlSeyusIUEcNLmzW8rc10FUwACtrgJSPaF+HIICWy
O2X0O0na6sbkd+VaCGtYOlTTjpNVsSt0vrR0ZGU3S+too4mKkf5bUzjXhot4NdvgIJjmQauRfAXi
22Dwes0CVA+L0g5e3UN/lR21ZpSJXVO7WNmwU8rypIWLM0T1e9OQ8NzFjyFn8QQV2WgZXkHAcIjx
KmU41if08MxzemU5Bam5n2LBUwR5U0gjVFbuBU2+bCSI3kKie7CFpywBJhRfHdHCkHYG/KASzv+5
1dwpm50lhwGAQLaVGaUOJpP3B4WGvGibJ0FF5Kguh9j8XEwCNgXlPsiTi5qOjpJJ91LEmAoAp1KI
d/U8OXm73Mvw37W5ejYTkQtrcCXieNos/cyLwnTNtmw3QZ0eKjk6hWrhBebi18ayzQzlri2zNcfM
y3O01o0AiBl1bNgXbtrEXh4wcQrnu3GavDT+qMbuCY1zt0nQlUVSuBdFLt+xF8D6JKPbi6WMqL5K
xH3zogmMfhg+EOE9aS2w3O8m46RDZIzThOSNk6LUAl5Yti0WrHw84efdd8UCR+SalbAJzK9IRwUV
qvuG35Q0IaMtAsWJDB2A0fco4MSlDIirZiuj4MiJnJFYxJjFjyAuW5VViM5SWkiZrvV6tzEZKSeC
wFvfWnzSQTeD+DSk8oMylue4lKtNq5AA15UY9ss3VSBFIExfq6l4zJfsvehXs7/E6qaoXnJIgO2A
ul3/0GK8dKIUoNaYoxXaZ0bH0sK2VM4mxEAa2Z5gojEyEo93tde2zV4pKC8WUAGpgiRHK7gWBClJ
na2yWG6gih+xURHblfgzSvali75r477C/SoQlaEiIk1w8gZHgxgoERvWkn4p5kuxNHCPLkk6b//O
RQdZzGxrNC79hFHLbDb+U9GBveNflV9/uf3vsxiRpQ2rFUPBP6pT0rAl/X23Kv5jnaZAEyAWZvX6
/zGKMf9Bmo2uo0TTVJYz6yblj52NRO4LEXBEUq/zm//KtIG8bHVl/HkW8yuGGpkZEyPZ0v6l6DA6
pZ4mZcEk+FU4eCA3ICkJ+5AO0kf7GN+nb+mb1qG25RM+Sm+H6+JGtdnB0uZL28HB+HZvnQGT8dHg
YO1EXiXbkzMdV/VN7GtbIL/dlizpi+wyA3QR40CjsZMtvf4q2iCajVTlCZ3QjfjmzeR0aLRlbxWh
DltcBlsc8661Od9Ke/LJg0JWFBE3DGp4YyKLcomoRLS03o1ogwZ0gXJ7MKtc0mAQBStOtl1FwdU2
soGHc9iwhOzOmdGBUXknJ8qn4J3/dAq1N/9cGOyQ/ZJ+cJLKn9Wr9qVVDCs2NUbEficJn/UKsEde
DOeKXIU3/RGgyLhRr3QsEfbTb/3ZfBZIz+3qjS7ui+Rjnpm5oudWiglhMjm6nMsThhESZ7EAcklR
4xop40d1OJfyi4Cro1uYLi8eQfUSIZId7lpPRnUzHwx0N8GDwuaLMLpNj5M8QHB/ZM+MWZbccJzw
0U37bLP9IJy0zp1gCoOON31GyETRcRifw/QsNXRHJinhAyeJl6D5zNir1caB4IlI/8rid74QCaeo
PjXBPngbi4uCXucNo5oiP9XNp8xGhoQJL8MHXDIWOVbWPQOZwTip2VP2Nb6z5RbAx+JtoWUMqF9d
8Mu5ceijk9F7PZe1r/ha3PhAQWgX+w2ScZnxlO7EXudrV+1aPetfEZii15J88AuHZ5C3gH2FwYq6
i7L7VSSMYnvVCQvX6KE8xW/tY3iPM//Q+TGBzJv5LD5geSV6IKRwUS9QK8fCboDIwikd17ABAsP5
wazg1Ut3GJBJgcl3gzO8Wbl1qd16Fu9P7SsJB0QRYDTtsYx0WA22RbQdZofLUkU/T4jA+7pykPBP
uw0Hv/7lWfxicoA3Q3sTsQNIm7HfCN/T1aTywcmE+5PtSc08Al3v/3B3XsuNqmnbPiL+IoddCQlQ
zrK9QzmSs0DA0X8XvWr+FWZqptbuKru73e2WhPCbnvu5AwUnBqNEHWA1MdqklwfHeD9+jPfoCEcG
P6RtsC3ddE1/S2AnHFE+zjnkPfDigmkueKqH4dUcffS+gC33gHYDJ8o/UG3zqb9Cq/YP4R62QM8z
TsnripusslWyojN6Dt6EU3fn5uqv/pexC7YP198oO6RGXgRJy3pz1L1+JvcCUIE+m0RrbWa8EQcI
nwyHUNeY44C1UbbDvvk0kin4fTzhdlHOxKnSnoGyCNgNE5sIv5v404OKc8/0FUkBV35oXEuxwpNv
rWzanUbPzJrTtuGE1owzi0EYz+T3/hKsKXFIGZ80AON64nIlXKfspWvrSgOKuBm9BfydSGtw1HpE
GxgUespx4pNlG+04Hoe9eVG/uKz04+GS3boL9/E5Oo7r8S59kMuwagnEvWpQLweUnbN222yDFRlG
TuA0y8BT9/45uAjaLGnccuTkO6820SW6lLdwl74Hl8mnzjjWP7iETEfqc/UpnvtTQUGGUUg2Y3f9
UE7mRTmpX8QWv+LP9opG5ts6kZZLWsYs4ktGd/T9WPM9m2kwr+x+pTjPJSRCLyFU6XlgSBFywUJF
uHYw46iUu2E4b0jOK+dytkFt5D7X5fNoeXhA19pMeZPP4p7ONPdBgYU4OtIOznqMos7fBI5qa1v+
6QQR8hpdH+5jXX6Ir/KB/7SVnPhGNsMPNEFAKmWFgJ8AHd1lakxmXng5jVsDvHjVxyvp54mZ2qb8
gfknvHHztaMKnH0z99KqtQe7+Mz3iAE/omPw9sBIY+Lfoe6dswfMxLm0FJRnMuf0YvNDgGIqX8OX
eg+qS+rMN43ZYttxLGXk1B/cLGwLJ8JMAjwoznPapNFO5ZT9QGYHQC3mVyXZBtFaQ7V9xyVvIeE1
dgg2FTDacxnupNX0y3DEF2UVXLJN+gCwn4q0iSoDczLb+OfI891gQ+Lfq/gl7Yxr4PFTVYG7oQFt
yg+KnUI7+cPSRNlWOQHZ8SSU3LVD61qH0smdeCW61Rmjyg9KM+zE+mtzLlfStt0Pl+awe+zg0Zz8
l+69uhgrbVVtCl408fT9xHzUP61juotPxYUm+zI/gUivzXW1J4Mn75Hv23ym8BqO5p1k+DWO1HsF
lb4suxZRksoznTeGfIY3yx19zHDxXjxtTVsiWpB+uoUGPzXwAo+kZW4HGSlej2fY1Kswl3RBDvqy
9RpPXU6sy+DwZDDj72kPyxp2pnJkWBy1t+qlpLq7hgMWpLOBafcjHUcn2UyU08STYIyiNvn1oaxw
AfWKDbK9pTEPnNIt18op2OYfEbMX5NsO6VCMs0uy+G1rJnp0oa9afNIuNWTy0VaQ9tDkhxXO+nVG
5zfRgAtmZrGNWcegGyMaSvgztnHEYdL0c4lkHNIDlpA2emfweG9zHL9XPfcBeHWlOdqx2AjbiXGb
y6vBI4kGkqm/r4r9Q18bycrcTz+RhPs/2CQuzROb1VakgXMlPAb6KSxrGLvg/asRQWusA67e64XS
UKtGC6F0YoUcqZADk79I30kYKOYa0ZoSmuh9GWNzAH9k2UPZhBITgX4bNEaxjpjHo92k1LNLzYCc
Ow/IHgkXVr4QQk9KF4VwSWFzClQqoZPLr/HAsy7C6IvvlVxpeUwuqezJdU0psCBENHxs/GLWpzvN
vxUQsoT6Rrxz0awIrRmoGtuL1t5GZd+RS7ph4P00n5Bzr8Jt+JLP1F2VZLd4ijP3y3nDkQlp+wf4
K5GtTkijygcrxvnZjuhpyURv6R/pSr/XDpITN1wJXrB8rvlw0217b9epg7fUIiAwZXK3I/bBfXo0
pxHh8ZcHnoQwYaaHrqNf6X658yThr3WJGneZm+qL7NByWD2WgyNgISfYESLKxOaBNvy4iwrZxxZW
EiopDE9cbZ596v2hd6qlstCXwkrcmEtx8zgxyF38HxayGy6mx2c2wS8zBYs8cdngsZfuyLSRTU+Z
EzyHPV+zDKN7w9hF9+kwbpzMI1EXc+yrv8+8mIS+xTR7BOfJbuBVnjQ3nKdNQCeUBxO/wvCU3hII
efIh2eqvtQaDgi6jKygehPvo2+wuxqljLPAu4vnDnSS+rII8AIFxcOHotpql64O/yT/IMl9Y9+rY
kGmPNQeuinN2czZBB9IJumBrMRH6S1f8st79jW5Pk6tv1tO3I4ej14LukxOwB+iBzQrB/GXeWu9Y
IJETtKl/EnnaNvWzf842E/vdOE5723RPpoXAf4EfsYij+ZQ3/l6+o8slMhEVLMyOGt54dJluDsaH
80n5DLzm0qaxg42Eys3rVuVC2YY/wjc7IV4JwmzAhcRQlhxd0D0XqE3lM7bjw2Fko2UF2eBMfmzj
N58uhuKg4mPB8l3ESodo629UDkPTLlAJrq7cs7lvm7+kB0DrW1YGB1N7m4mRLjKbgSVSF3ypZCAQ
SE1fad7fgDkmPrnl4FvYbiovOQyb4LU27fIkdzAuZyREDRvaWTIzZiYOd8mcs9/n7zDk4/dwF78T
B/CZs7dZAPk/aIQHTCNyGkULZUVc4EuzERuvM9aS7gpraT/p5fINjGuPtGVEhKJTLCqXbHlQFXoH
sZMNG8uzbGHjY6xeEGWJG0z9WS+nCYYKLKbFQLvqEc0IHaS64qAzWaQ7L9re3MpHbW+cCfgxO/Iv
Yw+fj2GFRq92A9QC52nOKJ7iEd2Dat3wGhfBOMpQNMcOFX9+E41zwbOD5PWvwrpeaucmwxzSco3N
gx4vTKptOw8dkoLRlFauZvPYteJB+mSMb4OflvDOmL719F4GJ8QC39Wv2bp7NU+pI2wqd1g1C3Pb
vYgrax/tKKfUU4ojorEQSAk4wMmFsPWc6df6s0Ji/SNI3PHFg1NmskpuxqTEpXTZTOVYvIFrHsmr
ER4KOQyzGLmiyVmEMgOm2a8SEVNc8CSXieURfr2lEFKdfFPJXqYezXo5kJpQopQ8k8qoyBvDcszR
eXbwBUBAJ/pBUHBAYEa48k67CBvA0J25S7f+jvVr267Z3b12XWKNLJjLgGFS5ByuB38Wl9ehOqvl
mbwLPTnj3DFV0dUcn455TTyZTdU6i8mvo+AlNuk7WGHNZ/8SbLimjep8UVMUO1X1hsUNeLRAp1e5
c2wuV5NkJcFtdZlT7Mbslv5BzU9TuWPGa59Kaua/pRG/GWf0mqvaFhhA7YrAOeTNsTONodZFRfKh
n+h3VfdpDDQsqyZiZWVG1Dl1te7knrrKPekX/wEGmDdphkmyIZW1QUGNvc7ysUQ6TdfBrRZTUf7k
p9P8AA5G7/7W3+IqR63OM/LsmmeehMuvF1PZri7CRSJc4i6fNFuzpxsbfDyP08AUj9PkeK6i2+NF
2St79ajsZQbfY6mc889mZbmSl62NzcDSLzqCKzryUd+mG32r7J/8C+/Szdb6AsvYbbiVXqt1xdAU
d8QCbse9ulW3+rZ8kXkVk0f1y3wTe8rnFKNq7ScBa7ATV1hIcwXxRt1adBThOFz969Nj+3TlDZFu
OzBxdaNupt1qOhipy3Lnv+T8Sg7FpdxZq+mDjPv5Y5e8Pi9msNZhfFTLh/NwqnP+1l3zt2LfbVUX
t4Tlg5PIdKZAfMnGFfGRwjjYWQdMhwisRIi5T2zcaNgUCRRjT+o5ZiQs2mKwQH/ExvIaz95rNqcM
IgW0i2n5gFC4xFxqawinYD99CAcRUe0kXZmVmACLa/jce/X+uAJi6oSo9fNHYncaxhz0RaYjJW4Q
/K5+iGvcZ/fJOZp+8XvMuUf4rq3nK2FEX0l7SNPsXMDGQMXoPqkA+lq2pcP0Ie9CNmYggZ25mAaY
fmJgOpPWG7fUSbvt1hjpnrq9tknc3gvWidtdtI7z44FA4AfjGXWqvHwki+Fn+AlO1W0alj3DbwKA
ajT14knzqrW+a9bFh/VV3IWN9Mrp4A5f5kD7dHzlGKXuaONSxrKicTHuNDSm1atyhQ1r6A45Lb9Y
lUhDTufT08lAHvdwq5/0U7g1T+buy583a+MQXsOrhvktZ515gVMAepbrul3Vn9Rxb+pWfjOv8lZY
l7blPjakr2LIVt2qG95bjDGM1fYSH/USv9jFdFyyDlOAsGX7J+1geMaB+L9TuuUrLkbfCRdU4ffk
Y3xN7tIBmfU/mg8HOqpDUDcscE9V+u/qW02e6O9/Vt/+2+P/hcESl2YBmsKdJ98JCc2f9C1Q0TQJ
axzFQvQ7Pem/+HAmnHoo86LyGzle/BMIC4MO6jzdYGS9U6f2bxDnsY/7d4GLAj0f5ryBohdEmKv4
o3VOjyux8rTS3CtEFx5ab1scupGgbtpV96kQT/YgrPo9vugr5KQNDGhlNcUv/JScpiK76+Y1Z518
IY07pfYk+iY/JHADuzWGnUivlrLAQiIw55itmbrdkcwZOMPoogo75eF7qHHcQeuChVpMkOGVZptS
kmc275KFAVgA52ULJVkg7wZrGYq5aO3nK2y5q2yRodhsSXWa0YeiB0iOMdp3XkxGupV9dd8mnhol
Jqkoh+c1XaDCjagDlWWZUGwNm/EhQOx/EfEamT1AAunIEdgUzbGRDamjgnknLwpQPj12IB+5Iv5w
YDykudLW0+kKOXE2V9RFBNVrrZ6e9bzslzWE+3KOkTMHigEKoY/ucs5RQSngqIg/Aq/WXpElP2F+
qy5REe2OdvuwCLVTIB0R++HNEVHHhzZ3zBRfy8kLpP3BFMLa1y2G/AvU0cUtOCV3yB0xwcM0rhWW
nadDWvuMBiCOcbamQiEy13LE2aKtv3OSk8YohVTeP8knb4A+TQ2Y9EnL2Y/1vc/PFLmvEKJQqGaF
eeHLGTdvjc2Lre5GZbamw2b0joAZt3hqDdTS+5xMu3Fv9gL538uYkq27tiK91hF3a2TAVxMSsWIF
MNXcvPt+9ivLeB3yDY66vWWP/UjAI2AcrrQlKKoIyZykrkVxzFUFNNLEpoDDzGtmFk6gornIV5rK
qDLUeVcYpIiL8oJkFXxVkjeLXr7pluxNRG50oMS0FWM3Vb7zaGeRn5IR+KBRuwgWdnOJ3VeegsIp
7l8KksvkdoBK6SqPra4fBcEmJL3sFsRVBx/yNvuZGv9bY6OwYoJsXZ/3+BpfNRhbHD61L+mrO9Ol
AxugbfilTXSFWfg6ThRQ47mswkvtU9zg/Yq/A641S0087f1uI7ROdQvKXQ0EURJBERIIK8/CQwzc
gItUqvzIK5kQF32FVowPbZPaOcLnybWkb+ZgEIGr+6tqYhlO4OPzk9K7/aQNXX2CPYP8AdHVRNqW
RFrNgu3EwNsKc/VQxHRCk9nziVkFsYAzrKFEcV3Q9mh2EBKxpEUEMLRYQWL/C5Hx1UgXdVbb0htK
gpo8lnIWfgBi44nVxguiapR9DoYqrWVtArYtDgiAq7jjD4ALmxq9M8AwUjOIXbwyqfSxdVc6AeYj
FsKABeGsHrdP8faEQ4lpBexO/Bi38l64Np/TB6gXflypiCuNQSQCpyQMPF5I6j6KZ0pIaFSTRchs
eJ0QTg1VtbYLrjpJYcEMqK5WyF3h8MtB/y4fBmC8r/QjvSu7cg1FYs1bjWOSmeXL82BcAR7O1Uv6
A4IKqNtrU6ZC+1L+xL8cwoYpitUa5hgvyRYQyZQTgop6rAEdN8Pn8KljHgbceQaCls/DXnrLII3R
8V6QPSt6j5XCu+pWdJk5U5EK+y5+Ws1mcij1F+H7bwAu5e9WP4NlHeX9yJOJ5+xFvgwEa8ExbFH9
0ELI6rVZdg49BX5cgPH8eAFRwCR504jDMwsab4MLFh2eybhM/WIIcJtgp8TcQOrfMLBJzWrTEz/K
Nl+C6tNXEL/4M8Kwp11M2qE+dcsusRvrW+I2cQEAwJOWu1n6brd68C4mQE7eg82jwtb3wtbAjCp9
L28SoNs4n8CudhMcphq33QBRbJ6b7NBcHuU6xs1B/2qrV3MSHNvdrbtJP3SdjuWt+9GO6S0DDzK2
2jaqF2a8HLflSlROjV2Wn2N3g+zK3W+B56F5eOmbBSkJNS+S/A2kDcH9kryAEGG3WpsLsmHR+58D
6T1EQYT7/c54upAz2u5AE7zSvy1IHM3cyN9VojvM17RfiB/hG1sEMSswdh3zKjq3XD3nFH2foFYg
ziTv0p8f/RsZcebkinUSBG8qdBBgPpIla68OgSZ0Y2VNKBrmDPSjWGHym2I6vfE5cabwK4h2Cmpt
lCbkp+vfknGvhKNoXZ/+9kESR3XVww0+0Xm7CVnA9Zw+mzkr26NJ26bh1lgvI0pItAs6ZgIFoTTn
KnzVcVG/GuHaUnaiWeLa5IoKid60VdN1E7630ft04YqDtiMpydfdkIkmzMvu1By0LkG0s7Za0/mR
8veAdMXaGUIM2KAMDMcRMrhh69YVxAzHOPxoe+x1qUAvQbOtwSlaf1m3G5G+3hy1RfFq3dLAC7UO
H8+9KayfHYKL7QgmwGbIHFKX9JvC/pbnLnOlp7REDiJ6z76C33Lppm3Sehe2fkvzSr/QZRvizyxe
k/0SxbbvL1N1Mu1RVRs/yrylfka3mi+F7/EIUtjS50A9HtjjCa41GSjf2HAY1jHDN6N+YNbGvk6P
jAJ9PyG7Gtgt6RiC/WCxxu7sO7taJ0FmTYN81oDokd+gthTBgM1U936/HyiCp21KwhEQsisIXmGP
GuEx94xV1IDQDl+cOJOvcQARWY71qahJXBXRo8/94KTgLNFHd3zbaKpgAnDShJfxJJ4FcdXigyOf
1TOsXyA44zgswbewMw4huYD/pm7lzTFJkEGCik2lzEWmnfxiYMzlSLca7g1L3kYTdtVB3dQrGcKT
C/rbnvFgVjemSz47sIHyDifVyzxzz8rFp+b0tO7KxTPATuwtsgCtWUfedBzkffGWJZw9pG+52MSF
+qrAIm0syg2WtXIp9TaBNU/d9YP3B1ZgkaisM2/TxyRuwFkdXzvaSATIgJYE6QsBlRwdCNDJ5bfc
oOVwRFbPESlZVsPMOGtALYIruNK5cJXZFwFXlHLAT63rn6BtBcK8IvHQ3Ih3YI8cUYLxahz0U3Uv
YbvTeWmNGfQwc0d9IwEJoTvC4kilYqLbaROZgzhAHrBawEqtIaJl8mZTZhiVUR95MUW+5nAOGj7E
D5wERnOR+Zcq2avijL8+YQrb8Xe4tb7UE6kkF/2af/pXZa9vmaYw/6aqqaIyJN3klYq6vSvPufDl
h0vfshWvuBdr6WB8ZaAg8ZbQIUCdYT24E3SN05Kju1E6p804S+zzz9OeVFeA3mtxE7txtSQh+9vg
+MlQ99Vt/k1kpnyql9w59Ck+U4cuMdW5NqtfhHX/an0RGt/Hi+be3nNzAa+ZBS5OnHBmtGSavBja
rjo/jmDdHz5HALPXl1Jr41mVnaMXqER7JB8xAd0EDhGHTu7RuB48oktFC7qTreSL8cY8Fg7BPvrS
fkRcqfHufVpLwlRKZpfZ8Kg888pbAom8P9HpQxhTJkdNW1ujlyrHUF+q59qwlfAo4EQmOkp7uEQH
acrdkpzNgOeKsO/qT9IG6lP4UNAR2AVP0YBNQTzbEdgcsjkrUTsvoTzDlx4bF9QMCD05d5vmXdg/
bBjQ3PjkQ/HdqRkC+APq1CTbiBbOsn/QvkKzug8OJZPq239uemuF0K5Rm4WGq4TKYsiIkGax7IBM
k30wxNhhK4d/MDtpokHL8HMm7wMkXxCF/gs7adJ//6Uy/vfH/14ZyzjhS6qm/3852L/YSRTNFKOq
yAuav5jPv1fGkxyMktmUZextSU+BM/QvepLx/yZqtUymiiipU0H9dypjinMK3z+xk6ZLJwnC1C0Z
btZfJeWjlT4tuRDZz5RkE8cfDdyBLrXYt2pLOhqZYGzKJhxWU+an4vczKx2WkfTAIPwxT9p81Vfi
m5onlKB16GWVhXOkEjq9MtFVVZczTIG/qVU/F5paQSK2cGxMpbuldfv2yfQxu3DbptJbAUhmBZ6Y
nsr2TVMupnEcK8BW358PCtQOTpoPATvFAq8JX6dAZHIb1cJUaaGVCWpsSikroI1Iw66LesdEBxab
EQTEgsmNQ3Za7J99AVMH15r8LSHaL0pdTiyaFriYhLuDXtyeneWGtbg0zXJuoC995NmN1DpRxTEp
Cd4q2NgihWuB+Bm+LQr3gRBI2hiCfytraC61P+WNIElXaZLVb1KgUMkJSyvVVkIqQ5R87hqEVw90
UEZHvqumfUg+/Xb5qlosLhr0rcl0S7vF6PAGuaR8xvpPBnstLGJ/Qy82A/40tiZVXGP6yFmonHzT
AZHxEoTd9rNPtrzkvBekYvYYAspXCDhtRpq1dh4lDXdTJK307a38sSgIT47aN0XqvCiytmWP60ZE
6PEUbiDEtOkU1GfSq9jI93YKSQirkqoRz2CSDLNGAJt94MOqdE6oEPTxLF4FCQOewZVq+fpAoZUF
466p45sfF3O/gnjikzzbL4WJLhTAbnlGE/X0qBLpVMSYV4XWY5nWOiWYfI+Mjx7fkDYk8HaMS69I
6V3VMFbawdw/0AtXD3mlx49ZGwg4KYX9TwZvaNL9pw9UYyzioVwGGO6hUc4Cr5FwMqLIeBK1kyn9
Sui1vY6JodY/5+rQX3ohsDP8BRRzV0iyV5vERCnFGVMA8FShEWYhHoi8R+urNcABIkHjaIdNWpeW
HYUSHa9m2BoUu8YzhdwfAut8W4/GtYJlbbwP7TrkRw4TWszp3j5omouxZ7UMz3yrh+F+yj8wSMWC
+P0Q8QAJocwZEcJpXAN1dNomFNbyKNU/IyLfSBeX0dSIniob8T1Ni4OfU7AoQFPaMtVfOhEGXnwR
UTTLBFUrpvypDWzj0fNlKLnmPJ7ruW/XsnUtfcpUEl96cKwojJxnhfMk4pvWhAUVlUcRtdYoCUtF
OJGosHzWuqNwWDNKYSGkwiIWBbvNlSUo386HBqyHObnMsPADaTkYpW1SuerPA/MBFcWAEBKvrSfw
Bma0eUan+oHgHu5uGfT7UTRnotofcy0/aiyIM7kSP5+9dcjjGg4ydWBbzv/BO5SCsaEsakiEURCr
k6D3v+1QrOZ/2aH+/fG/71DAtuw1lvZLmDO5DP2+Q2HSaBJpzL5gYYrOk/4Lu512KI3YMMTOk9Ln
j95EfAsnFLwWwVrFX4bofwO7RZb01x2KS0dUD1dXIxxGgo/7J+i2TrKSmOE09gL5QtYsE6yD7Dbg
wi1RXqnNyc8t8oS+/ZrQdpl5bJgYuaVzi3RY3UCfuLNaqDJ4xGoFOUYTma0y5s8+t329IH+eMAkK
xpAzkKxT6b4q6dWQCC7mFIYzUT2cyWOaqLW915ymkINZ+ql/P/bNsTpKxFNd6/PwDWcB6/4P3Bvy
5fQv2Yo/vxtWIuhLM2mNmfLqEp/9A9SsbQlJi4REssAXyGPxXqdvjB0AvRWOk1ec/r79Q/eRXXFw
DaIvfi+czIRussyufLX9hsFo7Vp6nfMxd+WcBW5Wr5FTUxC8msjkMjwgZhNlE/7fLxNCpLdra12+
JuKcZVaGQWr+dFDEdiIc3oeHR8ttYHmemHmS06kaQlHrXOFuG7ff/uR1i+ctgKccp/e+pdCiZLyR
TBHaxU79kVB4akvpsdKUuenU3mhvcUupuGd4Gzbb5OgpECx6FIhQiaKvtkT/+9XzGu5T+kpHz8gP
XeYQCKkqX9oOuC5JIA36+PomyFJn7Tf5HLDZ+tlksd5VDgJd/4Vc4HcdTCXehfguBhdAq+FleBE/
M2gRGXCVvEd8goMMWZM48EEBojdd4ABCjXjpdjXcNgixkFP8WXKIT9FXd8suEH3aTXQwftQl+9lK
XkMKq/KZ7J6RX1DLTJSYiU1Tw1mqnXKuftCx4/sfU7Lk4MprzGXmyCmcegVvrF6o3cpIvef5qXvm
ulzpruyiUH/+5E4GzcUZXPI5FuECN1tHWkiL0BU3RBXSyiyWuluuzHWzr2h4Kgvjlr1CwNFnEEvs
5GCsaF9uisPT63fGzcfw6lXdaLfsEH2Fp+AQHCbjdPOsHamyny/acTFR0SYCXHChLsVukI2nrObY
ugy1neYLoi4r2baYWslmaDAjh7dG4uYSO0D78A3dBPZM50YAB/pBfgXsDDryRmHKrYb2WHzqio3P
CrhFCeUbTEO3NVRoUH1/0sRVLDB35EWv4ALj08YBcrL3R6oTbWA+jZTFdDkMN8zsMJ94MgUzIpxL
7NKtA1/MpExhq+tXD4gqNRSYaI604wOGw23sF2nxiVue/YBg1mxeH7dhOfFZcCc8sqn0K/8MhAmC
XGPJiE8p5KFwROCy8MPFYx05yNht1TYWlW3McWwx5kAWDLNvOC92x19V+7OfJ164y6EUYn0uY4Fu
YYWOLHn6fE4aZD5D64AEG6k0SmQ+J61yNym5+RbJJ3gZoorG4h0lc6s75gdfoqn2l6ike3XSUvOp
vhB6BM+5HF8QhE2mfV17wVOwAooZf4m0yRMolr5/yILj9C2Vxi5WzUddf4msA/puVNxc05QZ0xJs
OstX+Bz+5iLP0/wmNc8zV7txUai9cfxTukscfU4OhlwYboqTwrunYf/rQlGD8/a4FD9qZmjVeXal
3f6zN1+Eo6JIg9NQsQf7H5uvxBb658apLv3l8b9vvprClmYgDMHnj7rz962XdErsxrAKIUXt17d+
33qxEdE5DOBRKNEi/UPbdNp6VYkqj1aroiFt+TvFoaxMW+ufikO2XnzWJlMzSZF0lVf6Y9f0mRn9
mFXdlBGRLDMdjIbMpaHaVeTSDxkYavMm1Pq202E5Cc1blJk/da9DQQsvafiaSdlLnPROGNWUh4LX
WnQfa3oykYwFXlq4Q44n1yPW5Gv+6G5m/KiZ3g+9PxbwevLObgfaWv5rpmUrpWtcuQQMD4/W2HlS
j7VsFd4rxKVV25O40K56covkuLi2xeOEd84BDSJrhQCpJAelaoDhiBJWFdVTx3scWI4MY05AjZ7n
2TaPqvUAnPWrbNFptmJkJRbtjCRS149zOzYMzETPo/YqNxXH3a8kPqSUc53VeLgS4R17HJRDb8Z0
nUh90mBJhB3BXh+PDAWdKMxFipF66s8ImPzI0bYzJajX6rHVD0Imupo5LkOLPSDIPa1rnQIwT9Tp
aBG1pGPpXoFi9Vizh33Oa4mVNRPN7GYWChSobi5r2WFk09VzeGiBPKvG6KjGWYjoD9aImm9jBUlN
O5ChnI3Ym0vLkHZoFEE20uN5YNHE7FFKkk1sCPVWGskAHpO7pUo0q1s7rWQsYz5LChGDZMc0Gled
iIgCSl5Bhn10ih6HzEw2XUymd9DYYgas9yT8FLpaJb/H+HIILfAflXeg0DYBjTM4eoAUJMRdiKJM
s8n3KhiXRrsLrXvfJavHSO4qbDGDRvOIWjPw06XcqYs4y5chdaNJWWvGGVv6cxbo14LaYywDu6O8
qbHALTRlmdGLSGp2jRjthiguLbq2WkKSRYZDtbAKouWz0V9ECRJWVsnrouKw9mtvg0Iq78xHv9MD
adbqlPKV4enSRz8hA7mJoz3yxCc7vJw5NcR4RTgmgm6nfTA1KzSf7nj+3Y7BpsAEskvf8qKfj6W4
EgmNUp7ouCJjhv+9mpJlbhBdgXdTiJqAmcYRCcyc5NdYsPu+dGv616F87xV8tO1/+PKriMQJ4/pI
qfG/ll/rPy2/f378H5ZfU5rSMX/hb5PzwO/rL9WGhA+hpuNZ8MsK8vf1VzNF8okxdNTxbBIpWH4H
57BknWgrwH3a31l7/wNhhaWXMCd8qxRRglzz56W30xW9iPKS5PS39OGsyxcLC2+pedGS1o7P42NW
ocbOEsevF5o26xYE/YSQjWkUgV+Ym8zyWIiJcPCslWg/Cof0Wbvar+LgnMjXgcbBKe4W/+gxhVQT
bzBiK3H7/R961N9oS3/Z0v/6+N/HlI7RBVCq+Fu8NZvq74OKfd40RLYE6tk/6lF/A3yhPEHMMiYb
4D+OKahLujEFY8Oj+pvhqP+xnObKwY+hgamg3n8ZWPXDCB6NLBEiZi3lR1Z6aYncyvSLVWJCL5cZ
PRahLzjJDfgIBBzadUxCK7rtQYDj5LMBfLXWz6jcgGt6+siwLEMYf1a6kGpkQ3GIzv+tqD/L8Vsw
9+XQO8+CEloT/WtPOo7ZRa7SPH7kqgGTqpVNZaJfgHzRVcUikod9p8T3ooCxrPbV/RFQ/JGZldPo
CmlkCSJkyjhCMYvTN81ItRtXfXjvoBsplKCafJSLZt6jE62YIxZpZrXkai1smUnKRwFo3mR8NTo2
cSXiX2DXBFj8qtRWgk8bJkPpBSMjAJm2XAF8M08MtNw/A/4UD1mYy2oNwp2gzW9VV6rUs8b2koYN
eSs5vKKxL5Yj3XC/jMkfsqDsw17s8GboWqJdY7DqCMPfIaYBj3okNGdhVOyy9KdSjBW+rx5AjfOw
xqWvwr2Xt03r29CxHXm8+D4RSz5NWuSeMX2vnjZm4yPYI6Yof2lE7hBWx4/HMqbSCugaB6KwNpv1
6AvLqE/QJUB5SJaFAiLS50sSvL+GQbYfYgQ0dxwnm8sYh3tBIOoavhLApRVXjqieAwwYhvBQhxq4
yVo0SW+UcfvgAWpRg2FfYQM65RMONuI1XKRnbeIKADNFSL5Lfgr9yXpssNvoRSpJqaQa6koCzIN4
QG1hLmlMbBJNcWTat2mErBE5ADbVqPDzZrSjqqMUSbkWrIpyWorA7lWi7cE2HclvrxJnOIVuhJgj
JSWqvCkH16J1rBGmGWbiIjXQOsP5qEn6FmRYENyCR4UtdAW+KU3c70+huROjejcn7QZmo4KxDYxw
L0INGCIAJbIto1xwVHEfirBMugiqTfikb0EOhMrqLEExo572mUhqG6/i1twn5JVpubzsGgLZ8KQ0
0mIWCMm3hQ901XyVCjJMrTsLyfAu9zKmTJ+RQrgeVvRyrr+Zw0VF0vgMhZuqXfwao5maVKEqcmnT
rQsSXHmTM+oxtdcwzGOaaD6CTnVddJRw+gG7+IB2spw+d8L/cXcey62jZ7e+lzM+cCGHwZkABBhF
UqREhQlKgULOGVd/HrTtf3eo+l09dVW7XPZuaVMi+H1vWOtZc++JM+nHlrVp0AIVM7ZHkpuU6i3l
A2ita/19SdTVeez5QfjPd9+ra9+iomfGFC7SQJxfCslP2Dcj+aWhIJkoTEoKFAM6CqqIibKF9Zdd
UsZolDMaZU0/3waKHCPKthJFj6DA1qIIqpU3lXientIoUL91CiWzuIRS6KWUT7H42FBMjRRV8wyL
lSKLzmc3UXQZ0mdOCSYTJGVQklmUZoFyDPti07czk4wR3Rbqhvjez6bX9dK+gNs5F65P+u8YqZso
gm2lwEIRQLEk/p1QSVvsSAls+DyZwB7E2diT9b7VBvlcMV8UySxqm3zXMqJQBQJYMmE1ITMq9Tne
5pThI+qVAPSpkujb1GBZJBFPTJJoXmdreMOH2UKslDX8i+VSV1+NMcNW/ok8j4mecpfzfB8KEpFC
OjP8Amlj2H+KVokcoTsvoQHcELRa2Ce18ZoW8PMGAltk0knn4o0Xtq6M9lMst+2CDwy1nRw/zSzJ
sjHclT6JHdO3aBAOyKPZ8q7OBrOzJsc6DnJsfEgibATJrpzfykTySkQ9Eao9HR0SCcwV7LxJNFaj
rx2m+CKE4rkX5Bc/z7xe6K+DMQLznbYZzndZZJQ4MyDoBNInA+Vl0fVl0mukzaeMhN5Cbtm/Z1/Q
XBw5qR+K2UIQCGQZlHQWI3rKlh4Pvz7eRGneZaX0YJC/pJBmGBuZO8zVQzptkspE2YqmxH+bI/b1
UuCEmrIxIXzFJmcr6bd2h3tWyavXgZKdKL9eXgedTAuS7qMgXVcWGbk9iQuy2r6bqb+PoTsr3QQK
R99kRfZYllAWJpyyVfkomApbThk5jEh3kr9Aq6Fe38QSxkDSwMNK3cxsg8QQzWjdryINrxkuOJNc
GB3sKnC+jKQSs2G+ZFm7MoDgqwN6L6V9PJQ7mWjKSIxZZ6gPKZIngonIi1rPLJ+S8VoP0ruCZ7Ee
8TnmiUu02Mrw8ZOnOM8kQm2k7C5PgIVAJyaQkyp+ybFce3GGgcVS1kbDlLGbX2b5zafNyCLNSdMS
uGbGf2fbAhVJFIzbBGmvAAt0NtGT6N0xEnP89xVGTP3Ws0TKmF6pyDjIIDJLbKGR4RRWuOZMIvlC
PYdWvOoREFcSLpb5VSAQPGGk3RWQCvbj+Cogv/OTpxy9cRhc25a0QVDIVfABfAXp1n93xSkbqkjO
g8FSxaTC+183ONpfsGs6aoA/fP2vitMwdM0EccJySFIXHf3vKk7mNoBR/llVLmuaX22MQgG8QEn+
iUfhj361MUykALWAwlfY4mh/K13iN9/An8dIvHRZVjRJIlmDqdQfxkjyMDcSQOZo2wTxIeh/hjrj
QP6ZSnRE9aORkvPuf6qq5gEJ34qR70asImKKI1NbhahgkvqrgHxccC3S6bsSd7PmE1dV3UfpISBz
D5ILIaFHFU4THwLYt04XkAYl3/TZBMU5XQg9X1Uza+l6F8TyLozedLKYQc/ZSfqihYKbV5Jt5PNF
6Kz3CDmp2LK5TZ6UHpQqC2YTi6aICL6LAKKqlR2ghJex1zCAUULMQmxmem5hbJNl66/NIVgXfnDM
NDTbVokMlxmvRak4I2fmBFMyxPMiZaJIuRgU1I3ZUkHqlJLhoF81Xdu0lJhyWLDNYSc1U3yKNVo/
atGgQ5iZbjMq1G5x2HB1K4blxhhGq6WSpaJVlspWxNejbTLz1rEwyal+pfA4osquKYsnyuMOtGur
io9xuhsonjMc9pTSJiV1KvUPGiV2DOIoouSOmSyVlOAdpbhGSR4IeLkGivSYYn2gaF+i3yeY650o
HXy0JFSC1U+ThmgqkFUuZf9S/7flsI6nUzHfC/PTN9/jETcwDYNO41DRQEwSpehILF9Pa9HQYsS0
GgJ3C6geW6MFAeWG96FfuGMrgxZFoVWJaVkMWpcy9on2JLh+i1JChWNVWcRzaiiES/Bnk7iyqEc0
suXV9pp0jZ30wb5qsd0nqhOLi3TYWpntVSvEldFfzRwPV4H7HDutNbDCgWI85QWakOaUcoWNvGPN
ZG4soBDEEzUAONkiRolkm8nHpBqbhhXf4hWfq1eVyLTM4D2jeizZFuVqd51KVnXcFwoS0knun/1i
Ok66hV1tm8vdPk9GZwEYN51+MQTd7sADxfiyW+yBGVov2IFCCmOlAkBA/Vf2kEd8cZuO7HlC40Qx
sgMsz5Z9gKmgwNI5QyujsFY8QbhA7n/ouuADoCwuiJmL51thPqk318xINiYp5DmbiCLT7P/uo3oZ
CnGqYiX6T0FATBD+OnDirPvD1/86qvEz0dP8G3T565xmzMNfxXh4gUQt6/tf5zQ6MGZKuqFxjv32
l/06p+ngcXPJvAbmDWwC/samnbX9X8f9vO7lzFeXvYP4p3Na6wo/Nho53OJ0qjNlFYPND3D4SH2I
2SGES/I8RRHYNpwBcb0ZG8RLHfwJ3/CyfD0bEqxgZE7yhN6eklqteTqlDFZOUWx7NUB1BdQoLY5m
VHtiupFa65m8BND1A52a0NqDr2/7cufXNxWtMhJs1DBv3bC1ENiI5X1IvzT1Nhg9ZiD4cf0phdcw
6ZItiyTFVU+1PF+j5SzLrmUvbyo5PUYKQ+8uYTwmwG1rEWorgzur2UcuEso3DZSglp1q0iYTXs2+
PbQxGSi6ZTcSACARnXtpnA3ofFG10xpi3SxdgkUFiFnp7caCt6NK51z6aYptJdMrBKPLaIcuUXpO
VHLbiNgyTUYQ6JB1A9N5Ze4GHRtY04QsCzJW9uQWh+VWYfWQqRwIxD403UUxlIuIgL7lgC/Jz8iH
GCcRJs6m2MwSqHJiasWqvHYWY8HJWlXi9CDFDRnPgpcGrKhLML3wJxQMD4EhrPwaKW6rE0Lq26EK
wsFQWDs+dOTL6ak7xDpjH5rPvnN9XXkhJ2Sp0Xv/nCTSHgBw67O7QC0fyD9q3K7lAnNqSARFlLix
hG6ttOi9lUUpMbDG7zPRlgbdZvBA49m5c4BYK7lXzZdaYo2QNlKKWSeTgSxYUYuTqvF15jIGqLFA
5pRGz4TzR/puTfgFLSujEdzFskGKWCVlRfKa4AUYhWvFfFOvtZ+ExVOtaG6dmg9j81755bpkPVUF
R58lTsrSqpJjjwbTYqlPO2vS1i6iqqw4ksCyLtI7AjhccaTM0ApX+ntGKEz7Y5ivJa1ywRZBBHou
DuYmsSjlRYIJgVWSOEO49G4CuGTBxVnab99iWkA73qlL0nZDe1eQIFIN+T4IQmxwUF1o5ouWoDfh
VgRsU6anTlbeA7gClQ6cP/jqFOKn0ulDFdtrwZggsr7GoKRXTO4CcLFsGSZwG0qh5JmI1BOGDYMf
7ojEoSVd9Cq9bTGUMBhOFAwpykDoecUxTGzwVMI6I/NjZKgxU0AJenjyDcSCnZsIgiMxAvGbF3/4
isjHZVdCS2A8WIxLfJqUHq/ipGKXZpwixbOrM15ZVjw14xaNHNyZ8YvMGEbjoyJySsyMZ0rGNDHj
mpSxjYbeY2KMEzLOmZa5DgN3CF395CSMfCRGP0UAjadAQglZqNcQorFKS2fBtSTzkDDokJfOZARQ
yvgrFUgN6NNtVfNhnEm41uKfQGba1fNZjUkhmjH9rOENOxHqvG4e4c8OF7J77FbLHxSsfGJNXlCr
eF0neVmKMqCNvE4qXHFOH7X6SNVxGGGHmsjl0ZMq5nD6L78MdUVdorbARutcGv9r37KM0v88KVf+
+PW/LkMVPRexc4RkLUturtFf96EKmVGlbZFJpPvTfUiHwzz8t7S836COv78OZZU/YfAu8oL/1vb7
t67kj8tvyyJkC1HcosRWzYXr+PVxifKg+X//R/q/czB3Wl8EqG6lg7St0pV2IvFgmImRfR89/Tk8
6I8N+oiqoSV4rO5VuIsZPTPqZFL61FJv/pQX4WeW1zGhmPk7t6aMPwWKIlPOt06wo2eEJ16Reuqn
KjjGuX1PB7eQ2Ygzgvuv9qkjGzRYytAks177D50yy5a/dMp/+fp/P3HiP+jreNo4NiwV5cXvdjPi
P8hZFDX86LSobJ9/1ymb/9BY66GB+JcOkq/69yNHwBvxbrxONP78Oa3336jAKLb+UoHx0mk7+bt4
xBV9Uev/7pnrKjVP6ziK2Kuk0WNbjSEUUCNpy1U9qU+TIaFRD/DLDCGWq7jxEMi6ovIVIOmVl6aE
LqhWAi+NeS4VeqoGnSHZp1kK/R6lehHee3xOImFWoUGU2mysLS3bzjMxtNLsidWSrXVqtfIg0STF
/kAMBc0uLlc+kWgXntJ5RnHZ30q0AmEdsUA6DaXvidqn0YtbubM8ZYgPUmWBU++8IP5KcHPXAHI1
rYTDrTBUtna9NK0sbAZZNz6I0YeuVZ4A9EJDuhSiQkvicSvJvjvWSNtmmqt8MhkRBpsJPV7fcsOG
tWeRuez7xUGtvmNqNmlktYGfJyFL1xKOPgKyvArcwup2AXeTiRoTwSPTZ/T9GcZSqHXKcCyhT7N1
Wo2a/1V0nSIibfRjJpuAJ2NwlOmpqKLd0MpgwSV7hC3W5YS5kn85JqxBYmgugX4zZl98YLwcr1QJ
4RfJesz+hZ6pa66Sj90m4mOAIm4STHyp/jaUm60vUUWToNNNnCZAIVWcOOEijGlgqoY48NWWa140
P6pM34VAyirSa3AyyKMC/FrfinjOMzCKMVLyQWgOdYRSMiSzrzHzU4SeX6hER0XDneqfuonFUAO7
fox8HAVW7/VV684EUnEYYg1Ezq61AXOTdj/I+leetG5cQIob8JBrWLvIMJZYjfnmY8AzME7ZVY0f
4m5a6W28TyvVTaARFFpMRi8teGjg0Ku+y3Gp18DuMdpUCvA6rFFU+G1ZlTu6hOowsJy5BtvKpIxy
WCteE36CmPC2UKYSGp/z/AOk76FUfrJKPag4CeV6OBjyzF/LUzLZvlB7vRlDhPvILXgr/L5w/r5k
egfiWpC2IYlnkWnuBKt3TXkjG7ln+VRUqNEZgJJO8pjX0mepC9ueYXTYwogqm0NSkBtUnRV5Cdp4
8sVra30MRnzosmxVBmhiMScm6X+3Dl0mG5PzUJQ11uL/aYppcGv+uRr409f/+2yWOGUXHojKqHDZ
gIPo+FUNGAoSdY2JpEx47qLT+NUdqzLJEiLgEYaj1I2/zmbjH7IFcRrWiWEhm/97DBGiRf9yNuv0
2WzvsV1hyvpzPSCx2eqVPAu3Cc4+deqvYzwd25F4BUPY64L5WJvVMbDa76BTt6K49rvmQe4pT/V8
3dSfDcGGNcdI2IMT4FzW5N4JqWIzMdn1cu8JiQ5bSNyq2ETi4OIvTHhL38Bdd1Bg2Q3NiF+Tpxjq
66kaPKG5DknjjjEU2vqArQ1aPf4ooBopu1Kl71dpbXyKxBUOgoSRRUG/yvLGoE1Gwk4mIdqqgm3n
04wYpEne1FQ71p26NqD8mzMyKr4DvYXTEGFhZoBb84T+A86yNJH42Lr1GO97A+Zb9CZifdSVaKOa
6V4as02Fk7kZo81c9q4lyDvEUm4MxmCwgAKOFbZRY0WIZYm5f24epYwEx7Z7zjhSJLNh4S5/R0LJ
COoeddHGAjiSgZ1o0+g8KijX2CYoYrvqFggjDhfd+GjGt2xo1xZThCFIN0gCHixDXc8EUrZLth6d
dGIVb3ICa0ijg4qzo1i/CwDhJFklnMALrHndTule8cHBZrdKwX266A+o+30JKon4OdENIH84pPJR
okfoxNwdaLJzeoeeHmLixE8m80Glt+iWHoNeY6Dn6Ok9JhMxMb3IABWBzqQvYA325yAELkrf0hrl
uqaPCRgzjjla6JE3UhKcTpeOCZ2k5uuHjD6ogG8w0Bc19EexjI6Afklk08XbdmCc5A16/1xXKOZ6
SViPfXr0xRcO2FWLsjqdUyg0W4OZCl6xlhV9xKq+YGWvs7rPtOeC9WKZjYykGXoE4cmA9YVKbgzP
akgSAiIHoyDdKvBEyg618vcaUgGFLwiogPlRU/9dJAxWt4hZGlNEGyFZQBzZ87goq0swHNnG7Oez
RJjaoHeeBbxfUiYC3TSvakiRJhR2PjQhOFC/v4exuIrVy2SRAQ9AQjsaaO7ymyB4Tdfi2RBaZ6T5
LXowjrUMxrtc6WW9zgO2xzW70b4SN3NVr4VS8+oqtXPUzmTCz4ldGi+F9aaQAJTrpwIIhCcwGjAg
/CbjG4towCDkLg5a8SAq02Xo4MpSq/tMXdr2xvp5xZLYY0rGJ+6tjr6q4sE0vISthNXpqDtJP2D4
MJfVdgDtzvTcSog8iWevVEjEGBkTVC9VDzkZceOsZK7YoVqcpZPa6G/KDGoshQU/tNs4Vb/KcMRZ
Hu7z/HPIGp4aaS/GqCoSM3si5WVVq28qkU/QR7uU44QhRSTukiw4aXW71Vvua0glAyNoTU8YAaQX
RbqO8uBiKl733GDZ8BwPDNBmt6HCq4l3DVuoLkDk2L1OEQbmsnwI+vN/cd9rYbGljcR3hBKbMfD/
2vfSq3Lz/OGm++vX/+umM2ga+JbSosLSpWUS/D83HX+kMXhl54bjiTtW+V16pAVjixxLS8ZLvOjH
uJ/+3YVY/2CYS8/0r9hqepe/04Woy6rxjwu75bVz4yqLUs1CSf7HNmSeNd+fUjYcdW/LxOfFqcm4
MybKFqiGhnEiv1Op21X7WZLMo5PIbGkC1G4kUWFKXIEpcsYU91B8yYLXWflp57Nlrsf52PunqX9u
Fc6WNfmDQ7Kvh5v5NmSfUvZoQSRA2q2+J+ZtljeW+RgP55wqVhcuEr1DX+HP6I9GKXjU1UrzUsXf
anI0Ra+e3Jo+42bVXxI5BZ6KtcXDft9eMJMolyrYddENp1Xgzp+U5ZvsNYHwsRtf6g1MDvseuf3e
/Ab4zqys/Yze06sPJ2iPCGAoHM5DLpDn4J0eyq1f/Cfr2ffuCx12NDxptv2NfsCAts3W+hmbJ1yi
8VJTl+J5BTBjo0Zidm5bpnCBoI77BXgAWM2anLKFtaPbCsSc6PClEWR5guv6YLYn4PIPxKOQNd+6
2bYnAM6Jsbk56uCEhOt282tGTkvZ/5jzqxp+6/E5mtaJasce2PXVbJPduWcQTnxndh/ic3AvP/He
QnrlFagoaJ7h+HyLuYOPbmG8Ur878aqBJOq/t41bkrQjPmQ3GsgSypMA/MSh4Vgs1c3kWsEKlhlc
x23+llymnxGKkKFfJNKu012Z0jkSDrPp0fWVx2b4ECqiDkM3tph0QzzuqnYlxNOV4wleiiV9i9Kb
NmjAOzLP6vKXsCG5mH7o2W9kZSVxsMlvFYKRdSrsrYuSLRSgoN9IRxj48jW4E8a5CsDEE2f5YiyI
d5x1+GfAVcXX5nlg+LsuYPiCCt1Mb0ig1CfhDm8J7NDWcsytuY3u/X7h5Ev7/Kq9ZI/KPgUjGuyC
XfbM+754nup9+kLk9cF8Am3jchevKbJCO9rlV55DlnWVaoPHXelbEFAVuknCd/ArUUMZbN1A7wbb
aBtWjn8aVjKq8214ybbGowY2vlrhZmOwqxGNYOnIozzzGyDaRnfI4iwZut6DxBbgPbC0ZZv3BIGl
3RQPKG0CgO4Loh/40gDEeCG++Fsi14nisHGhr/VhBY/L7k8KeczwUQ2DpfV2BsYeNuZOxGoo3XN5
Hw0+Ajuex9g1HsHtwm2BvGsapHuDdFefsOi3G+PyFTkv3O2OidJ4drpDd9Bf21vyJL8yPYBv8qhx
3Tp4rVoKi4O2RqMMe2bN/cZPvZB7q0OytZH2LO48GFA+/xcL64Ox5lqsb7Oj2+qpe12yGKkvF5oZ
CaOwvkLUSGfYYSMUZHhlZyLM7fAie9AsP5D4NB7sddM/5Zi6LFt+5ZkCHwOTHSwN03dvRBTdHpbg
rrVraLxM/lRUHD5/NaotXT7UaBUZQuP8YlAMiB3q8mp4Bc7NmEF5NK9L4gFwX/PKT9cpTvhBssZx
WPXgQ7uD/3pEOgPXuNmmFxM3YvoRf8D/RoAJBmieXAQPqxr2DMAtq1/FFFeMaJin7Kr1+MJTmnto
hsCLbtMzLLs1mLUh2NYWdc4KfVKH0oHo54J2ljRuWyZtTLQb5ELlivff146R9IjYQJquUrMxpbca
Uw21fLicc8JR7i6p/h3wb1qc1IZ20Qw+EwJZ0Z7PuVBaA2XZRx3A8nkSpXVYPxBTZ5nbany2XgNg
MOZ66C59/SQZDRkcF8HYqnwMGIsIzCca0GVuu+J6gP43sQ68paiMuCx2g9sDdRtu5ZPAweej5l0Y
nuquXcVb/7Hc5gTgtphE/V29JfD8kh1l1/LKE6GTJRk2RJVsC+IfMYmSrcK7udZ/SCDnlF+XB0AH
O6iAx+wYf6fn4lhv0yd/HZ6DC1C64qO7qTuWizskzU/NjXSxJ4DGXufmhyT/iY6oate8J5f2kPDo
UfzDvn8MLuoOv434kxHHQNI4+KYvfiqV2nKTn9UPTTto815ZZa6yMTDR1m/ZbykZyiebL2ADJwIz
oOb7ULKXc3Q726dPUjj5CAoneZduAWW4g/PwOq7ecd+sWW4c8LvLKyru1Nq2zXbAaZnaCEP8eVvc
QmZ1xP48pOfK9qqM6QUZO8iKVwVhDogVbH94htyADLMBx4/EEXwegzG33EqofKHOuDrnzA+OfjN8
1eV12W796tz3a/MnAcKNF8nYV+X9Icvd4vge2af7nZONUBiTTIwFdp45T09PKrE32Ja5yHBERk4M
q0g6CB8cDA1wpNDFzVMiSzjMeFZnE5ANjkq2ccK6vWmw7PK12Dn1i3FcckB6eBsco7/9E17TBErz
4oHmpObyCe4WcUP9S/AYuJaBWtFZUguStfldfhoXjl+/XfJa6heYcE/gro4qfDem49tkbRwh4IXf
3S08l4cCXnK6Nex3UARO6Hw+Vc688d/4uxPdKZbLDSmLayywjNU2CTcBED2ydW1e3gZwHsqMz+Re
PEe8tUuEkuL5cDBbV61uho72FkN5k13H0AX15NuZbhuv5g5vK7nIuUfnSln+nr0Xj8Y+cwmK7Moz
mjuWVKbvQjEiZTvkVAUGXTnZ0V9XxwXduzxS+YqWrDyV15LsJNUhm8Z+BYroodTrXwd+k+Buxcmu
D/DJiRXA0Bywfd0br9NNpgvmoqWvgIN9Wp4zrLSPcJYRRsqwfWdP8hSP9tkz9vUJdOMpdAR7iQJC
cvvWb/1dsAcUHNjRnt8X7zasMOS3YVDabe+VgkPSvdphqELNW8JJRQ6519VdNT10zAUuYrrWwkPM
b26yBNesJg/4K50Weqr+Sx227V7flmAI1af5QlhJtfIP5b5+Ce7ZHdPUi3ZcpFxAEjGBoxVgBXhB
3iRBL7WBJKodh509P0K1T+wGumaJLGo1WLbCzXSCk0EHln5AKCwwyoUr+TVAgqzvcTJbj+Yp//Dt
JfdgsU9jxD6zYGS/WF/KIxSWx/xmwV8TzedGuaf6A3kpcB0HPF5kD4iC11JvXLmNA8OVn6ID9Ash
AxPdvIrfCkEulIdQoCguIuTQu9l/w3BrlW4MG7XfBsWH/40/+oXwFOPIw4uDfwkN2NY/IKaVRfLg
yEwWUjBSbs8g3zY4OPHt2vV7PjITRpNlE/bwLpw1PjKZsDcGRyk8s3QDRE3An+EA5qodPuoEYFVv
MmZfbRPCyUd+T/pDB1s8swkMgR0WGbtYxSHnNJvkJc8B0M/Deuy2LIAD06tJKmlXCMsM6JmaY33P
Ayt7CO0bULSP8UN3S46NmyroRmGe2HkMqRm6vIys6mVKHgdCAMZ7DkzNA6kSnHLkYvDM/Hr5ft0+
3nE7SQ7yKFCJC2C7QE/x2k1HxsEgC1Jb4bxL7fYWPGnr8KY9pOKaqTnYPWN0hdFG66asBnx+xYr4
Aosx2Kb7QixOcMHOwOXJh7Bw6wAxk4slvr/om+ok80mH8p7b+hIXQynlhP5hfE5OAkxT88iRwbab
/B7OqTvalmNzQI6hf/lfiO4pNaQdpY/ku5SyZrPLNSRsjKgCOvSF42mRw8Sdqh/W86V1EUjLNqQ/
Y10pN9gC4lf+ww1b5M5cL7FRwbPUHoP+beg3IWD7wlPP5Z5IdNtfzZuEuLdgZ4JTVGmQHIRqRucR
upNdYvMtkPaGO+dARp/Fr3B25mRDXKTKjuLWkeeRQu464fgA38bPOkhO3C3vodWuePtqQLNK/2hY
kHIJeZOIIQUbA0TNqdfzPcPmgk1lw9gRkyzMm4nDdnCKN/eIO2x3THKvLq6j5dQ2bAd5Nd+i74Q4
lvg5968jKpISSt/sCI/dwQSYd46UFaHv4Na1HR/MlTh58UdprPDsT2D7XklwsF/OnO2sNtaRc1Zt
yimGWeEHBRlMv5MpRyjzHN0g1oLgh9R+0W2qKtoj41V+TZ7Ik3A5RPgUt2vm+vb0QnL6sO39G1L+
OjnmvLPA3O1n2f448pr44kWgufqgxLH7tQ8CwIBq+6nud5wLLjFGW/lAkAuSUQcoVP+h/WRP+QfX
FDV5ASOQ8tNO7fPAX2wcK08aVjF3YeoNr0hOKBYcwLr8YdxhM8CHxCpqY2R7lrfRPgGqBEi2dapX
kKrEgdY/8Yd/CqkIi3N/5O1EnEoDiHkINMAn2CrAUW5r4mFdlU68a06YVdtLelEVMMFOeKte+3Ql
Aed/n0lSkiHjh4ZdEYhqV0/VltTT2/DKh4W2AVytnh3y7mb2zmh60XtY7aJHgfyO/IXRKJlcKBKv
tMDhhVvJt7tvmVvm4zi7DATTXUZqKu6VLRXzY3WCWC+pV/iDa/OocC7wq3zQVJo1iLQwO/T3BAuO
7OoFH6LqpD0nGA7KLXtAf6/6Nsvt2nIquLo3+ITHpciuV53gQVBU3q2PhDQ5+YhDqfQduXpnTYQw
xsn3/8zBkpvXjFSJU3w0OLCn5sG6aWQmBCyEwPnD6LT1E+Cmfldv7kBTxk3m6AhLPqXjvCZP6mm8
ob58Q5PCc778juHzi/sag9I+YPG1IgDkjIypKjbNEo8F1OGJKAnKMBMKyCr8CDCOlU7k79Cj+IhB
8ORSjl3bn/L2UXKXoAn9yHAHKSuxWSVv2MNnV3IKMmxIxuCD0UD4X403Hqy4dqTWw7oSVCsRVCdb
M6IElg8V9vb2dSyPYsi20cvFrdCDhaLBWaXH5Jydl6tgGwZen7t84ENxQzg9d1uVYk2wmUrTRzAl
TQ61O1NfcJ+SAuloD6SoO9Ea5C/95mZ95zHcLw//PfiKWX/xqV9DJTmhdRtNt2bOx3zvc3qZ9sLZ
eIOg6LDR3IvKJugGB3nU8r+S+MS1MWzU9GGOz+Bnhd7lGUiu8UJV3BfX/oEZ0B5xjKd8dN/WvX3U
CShCdLWOvHA3bIZ9/Nx8wtGiZOBuQ8I2BdTVOJgnknSrzyU6IHxI199wUJZghoTfVGhvsKf62HS4
O8bRnp/79bheSC3aM8PShR7ZrvNH+YX8EQ8fP4vTA5gz2/rtHyn+AlpdOLzY3AGfGXkR3xcoi83O
gmm3vnlG3T2+kxnJA8UpZ3qizzTKJuUpeS1J07R1khNtEjo26l7eNLQi6VnTneraP8ub+qEhOnE/
2fxAAF5In3AINtrMHwPwGB6Ib9Ujcay+F9mzTvzlXd9nHpapeuRJd5v54IPa4kWduLoVLiKiQtzq
k0NaGezmUxtYDnCYu4gJzaNAYMZIRi1/qMEu20LD7PnkdJ7EYOMN5iZjrk2VPiC1QsW7X654PiQP
8XrJjsn2krIKJtTyXsLcl5+ey4jagZ9iIZoHn6WwbVG284zmno/YKbC/NfJEQH/qDt+HF4WRbv7k
9fmXzP+tPohtkOB3wi5yJ1pdZ9nLqp2J+RDFem6H7+l9iZ4yj7w85Rx9JjbgeHfYdT8owlWAwXyM
Hm6Dc0PCb+87+zt8tlbELT93oAByO6BOOPrHbmOtNP6iM5XG2ixW+V3YghJIGV5d2fiX7/wA9xLS
E3Tb5/p5oFMMyo3MUxPAbju0la1yX5ceGND8oRx4QgQ+ScuDAOkzd5YnYZNcN1e+/cOwwVLkiRsJ
oJB1aK6AgbOFQbob1+0x+46+oUb/llMEmEJHU3hU3NZRQfvI+w2MTJ695sXiLTsnImUbUYDjbvgk
eIuTfAm8YnX91kSrOHrkScgRGVwJHHksnxmxd8RSFC8Q+MbBJqgClGpwqu/pu7qvHzm2/Bf9Jd6V
a2FrnCN8jw2rkFWCRvWIZ5BYIOtgHXQXhvHGGl5rTyW97ay7ENvPwwtIZ4awkZeXh047BclJRkXI
BXlCtUomSbqrrt2VajFkpvFc7sjL+41rZExrXf2YCwe2RMjDDTdUUFG+2ojcd8svSTjzbphE8EGO
5VBnnMRGHUGqPeCsPaNIwILwgtjkefr8LQVlMz4Qo3oAQLNi6rUi1olpClXbunaXoY/1GJwpKupb
+uFLKwWAHQfmBzOZw7xWr9T56c8L2CBqZUs4yPxNKRqqDB9bwqho8LQ1FZHjoJJf+0uV4g1Pyofc
rAxmBStqGzralboHA2uNhT3Jrto4/bQWG6fuVrBvrTeg9m8JPb/2gCTfEgU3mdkF8iNEJ84KzqFd
/sgpkD62d/GTnxZD4MJxgEG5Uku3kpzlYfUv3cvwuRBuoxMXzW4Jh+FR9i/GmQqaf5qFluxw6hln
arEIygQBXezRvAljZe3MbwQNrFarDR/PAs2hq9DsqQFM3lvp//wXb1tAKSDoMBWUVyifzP+kMjT+
qjL889f/0hXArrNkdFVIAv/puv+drgCygoS1/n/4O790BYoBZ48/1lE6ANr5tW1BV6D9liSiI+DC
0/S3NF+Ssqx7/rht+e1nx4alyTi4UBv+cdtStGi4g3ZCWDC5Q0y2FiKhEzAYbK+hPfPoNqv0Say8
vnsrMtKsaMhsGteafEfO2vxiaJuyciOk0xQXIIG5CiqH/6mnnxo3cAXsN3Bom4jg8OH2hDITJr4L
/0ZOuUAO0RKGMlLJIB4osyUfFsgkM97bzPaCo5XmpV5zk5ThysygAuyseY9zajy01IXBRmOLkWMb
f8+RSSGQzNf6tJk0iq8M/3C66oaJnoLvA0G2yhEZYcnqnw39CwxOzWSkmB5HSHlLLlekXxvhJsUe
L1hontBb2H3WP0JDxo7/alZn+QZeAHKk6pr/n7vz2nHdzLrtE7HBHG5FilSOlW+Iisw58+n/wX3Q
cG/7wIBvDXfbcKgqSSWR35przjE7YzWLqmX3yq3YPKmKFy42JA6rDx0OLNaynBPyramthvXoJLf+
QJkQfRp9s16qGQ71BraKE1EPZl4SL50dmHn153iO5xbEzV7XyBQ5WgeD083EK3amhKYFVtlwVaUz
K2ht8IbwzPTsnxQ6h3w7IzrzVTaStJphmApStzW4WYbh7Oba4BKhoAjiFstM2ONY7QQd5EzEL6WN
gm/Yn2+JTpAr/kji50y6AvexQ2h9lfLakPuflQoSv+LUHfmtwZXz2o2ect1jHUIJMhfMgh7Ez1J5
7eoHH15huy7pkRKPGi0Gae0yliTWraBpggZE20qOpYQnb5Oi5MTjZ/G41MWKeAr7a6x7xsdcrYfv
+rzUBlNV4ma7+o6p7BreKbdpl8oW2Txl08o8olAFRP8xoSCuloJDTIVFBaVg4q4+MKRRiv0uo2ox
jNsAqdcd2mxhOpo7H6L9dCLIEL/wGJI9mBwEqfqru00ncAZreKT0mrcPIvqmdJDXxkY8ErrjO1y1
w3CqL5gl9CftUO2qN945yoYXF9podZ04+B/N92QvPVQ76SH+xGJ3604lssRJOmBqnw/5RXipt9Gt
fGi3YegFM04XW+uxeznpp7VXH5tsE1gORCL+SVftNZ6Xvkpyp+12g/FiqN8tLrLgrEY23/OX/m18
ap96slvMOabdnOY90ZjrJOFpXxef02v9gamMBSrlKHm1LsmjXxECr6W7NKtbzI8cZD5nilei6zQS
P4PIzS8Cj/2qecejoiOLAcYTmDERlLU1xTisS3ijv2l3/JkHFWschD0C47toX1Gzsn0j00bZb3Xs
jtaHRS9Z5/A2sYKzSbsqjYrtzqy2FjjZVcnO7JdQ68gUeJT1qt+pzFoxxokfiiqPPZUYcrdensvo
lvROWjl/aoHjdW6/S38s3Vk17kw/rep0LjdxXEVv/S5i17j0VCLycjmB8BeHHEmdDiZX6ozms1iv
L+t8dSJ0Qm7EX72/vtKcvvRfp6vDiWGSvQ4NGzS+vkyf4UdfrjWuVZxxBL5puWEzStMukzscv9km
uBF9RRdlcHx8es7nUn0caM4yJIbUAOoQ/tQVwR/r3Nv4Dd+0o5y9hj/TWd7m+7heGrXp/XidXn99
d5yqJ+MXZxBYsKvTVTu5yB4krkk/UNwwEBMRGHwPYkzDurLniVFGx3BF5SiewQ3yAE4n5eSzu5U/
5U/xpcfj40CEUEY7JECK6Jk8JPFjq7py4kq8vvMJABeap/WG3CmJNgtktdtSfluAZXkpT+28Hp9U
Vz30bwNvxr180F1rxwJZYmYj8echvWfttT1NB4xfS0cm55/ygc7l8KR/lu8+EE4GZtIaAE7mLVmp
tHF1/FDmBiJhLLsSW2d9V+O9tIgZsStykXtMyRkHp7A84h4F73iUkQgag6dX3rBRKFnkTKxtEb4s
8aEenxpqCtQtFgEhBmPoVPFpJPYhgnOz2XwqHqtfvMkdfEsE8a/mPj34q/LGwlB5Y9hGE2UNN//w
mNnLNZ/gG5V5pdyMx3ZnXKdlr5eelB8mbfUFQWppAqpDHDdM6cGyKyQTInrBdJr953I+p8U+nN8y
8BYcrcxj1Hqz7iCX4FQyXxgJ07eI/hDVYRxhsmUEWLS1dEeG/x6ci3N1VzdkV1lYFxa3i/hLREGp
qbZkJ/RF4LjwHycjvxVfEBebjz52JOCtw9Kk4O9NBPD4llYX1fhs1CelcRPa+oK99p7zbiZXqYG4
cVT2Q5+Ieg8olC8+tUimI0LxxN1Mzu2Z4Sg8MiUM5lUnjtJvuNPB7KeFwbQHGsA0dGJebMd6AP6f
oSaV9nRVvckbmNksd9K2OLY685oltq7vDH8zULIEAGZ2aB8DvkbvMetJBHMctGV7AGUAAHTk+SM8
osB1Bwk2aeYWOKMkV2tBL9gNR2ATK9Eq8lfDnamgoc8gVe7tS9qs9fJJpm5G2SDC5tQXqK/ZV7cV
P4K77EO5pYIgvpY7gW4Zeh+jL2wP+ovxE2+ac/890fppEEbj5XtudngmM68PNxa93qT6ik2m/OqS
kV2FYcKkx2U9RMgr2PxA22xIzPKGqjrAniYXHo8O2RRSYHhNXjvme/TSdgvkJBFdCRQE21fa6AEX
yB+8rHNBL/q9Lm5U6AjDNqhhd9j8EvgstcJloHO9wqntsVgWHqGA6AesbInpJc1WpLXbP+XSVlNP
PGNkUHzDkbqGG3yHbo/55CVr1xhglG+KJI3MGblvWR6KGDRSusQLWuB+GuEYvRYXId/PcEj4bawp
vDE/BFLq0srWNxoSOUUrzqijgSYv+D/ZVGMBzOMtMUz8GcpBkq9ZSxv467Lx7h0kgWZD0HnCRq27
SbBI6lQiAzwBfSesXwHzqbXXtYBEAcCv8m9OhtzFBy4suFmheCyOVK4SG0YiPqhEBVwKR5BMlMfs
MwFDRCr/qSRDxjJac9ojCn+oOjVys+n5x+NL73b1yrFENPtrUq3t6UOm5Q50RoljbtW+Dlel2wpf
wXyTNY9XJxyRugHq5rthOzzw3oPGTv6L+fg7ocaaipNNfBS+qg/hS3nVLuZNu1TPg+nilLVkV/8I
4MNYThkxhYLh8GTevDGfIidwWxQaTBjmCnju4hdZxzTpoOaiWK8MJLlT2h0D6VFvT4x1aBBIHyW+
wp6WAkdjBWzaU3GKH5WLcZjvAr9HzuIYA+kBJFnqcKCkg25qb4N+VfKz4AouNcBn841E2bVM3fqB
goQeuYlF+UE9KdHFpMSISlg+vDYv+Uq8kSCX2IlRROifMgwFxMcxYRie8qDzUFiviVyAT1x8MrRL
8Fcu0m63kRo0WYhQcEncqHI05A3+0xBjrJeKNhXLWWuz2An4RUQua6MmckWOrEAQyR1hW1wpaDSO
RlkW7Qu29moYB8FYN5UHnYoJn0olgkxXeIqpN/drcvha7NQpn978e4rcvnSB01uRwz60DhyDauds
3R/THXor75fAsZz0CPnDXt47IAhoKJkwvRxaXp2SblqDf2XR9J4gNYBOoMgnbH91hyOx2Pg5QG66
+AXWFAyiNOX2sHrSKT1eXjbo2OtuE7jL9QxBpMUK7WUQmpcbYAevWfCC13CjuxPRCXT/k7khf0Uj
eXaRHeq/TzWd5EiCrrUN0ckKenexPqBTwdvl12I4S1eptoWuxeNmb+2IXu0kPAN2JUu9KH3oizhA
LGTfH9u3wpFZPJDjsgVvAljwBAGCP5bOWdAsLuXnu0Ve9U9IWkszu7UN6HGfII7aaAX8gV5269t/
Nc4RFAiuQlyOBiO5yjj8N4FCykP/kq7/y9f/d9QX/0O5p/FHNcpvEYKFZGuJfC08E/l/EgTWf8ht
ieTM/pogsP4jiuB+AUEiSxj/COioaqTE/jTmk2vgpxApBE2Bu/P3MR8S4ZybBUysiVFvwFM3CMM1
pugn5SxXpOnDQNv1WLPLTg0qSHw7D4neB7pDKMwhFbyyoI30esIRKt42NEClFFKlFKvhWZ4mYa+R
2zcNdopYyqDyiNzDq+jT159D7c3Q8OXoXHRmY5dLwnmqHo2023TjYyyGUD36Q8S2ouLeMOrlRsjM
j6xPwWtVniR9d9lN0M6dn3pjSJti9yTK6d7np/Zcexao3ZDUni8U3pRQQxHfLAnmV/kiaXScMeH2
uI4Ms/RS1d8HCHwDR+m5F5yUS+5EnMLKnqI5ug8KcbJiPjZTv51r4zr02cFsZqAnPgWgKT3G8neT
qWxOQeP600XPg0talbdYge/NjTcPq4sfqJcGN3oZF/DESSRo6b1kV29mwWWcczaBYTA8Z/n4HgZQ
aZNgb5TI4Zq6sjAZSLW58xV8D7DKMnNclSKz71NLjTks97KDzobEghssExRuX9wHYNJU2Dw0whVq
kaKisB4z5icetdtS6lmX3UNmbKVq+B4Sze2NgfOA3D8bMibIolXQs+vhVNC2AtfH9Nr4VOAjg2mQ
sNnNcsaJWd3FxfyS0/8BHpUg+mPIglz0STcrAtWL7Uqm7TWHo9OSfVIlkWOO4ZC34EYTTC/4hRnK
5UurJDlLx5OYHcaiPYotTSkKAOWSXRLaPx5aS5T3LVi0Nn4wOGu2usKBHBBX36wys3dUxPwqAZlX
xu9WEF0HSd232OIVshvBqG99IVmnUotfIHQFFlB5eNJwQfopLkVyLHpZbGoOb11f2FkG5THS3day
vLT6Mfu7oUF9Tg04ZQ8Kh3stYD0YrhQG7En9GmgcHJpxR0540+j6JxkHu2u4sBYReMafNL8mnUWC
XXtOhHEvowHNBhqu2jqK8WMFsheZzzWb/VjVbY2XtMDYm5NVmJbJcQwuqhjYOiE+0ZcZkEiG5fAS
RRxrusrVPlH3uhI8KUzQFAitjeRt7s8Nm0uZ6aKcn4EtAJW+juHPaP105FkgLaxKFN+xZOJU4cu3
M0t4aXiwDB/PBcDpYnBNjafPk5bQknqZbhxcWnWHYswJihKbujUfo2p4TkpIQqR+ApaIufyBnDKa
V6MxVqViPYuggKJSYZfPGakC+0yYlvNcu1e7+tTPzalmm6YbmzbU9nE8vHUmN72G8w7TlpZeUETd
sK5dcm12HD+nNS84K84KpLKkC5shaN1cYCNWbayOOvgJ/kdxq8vQE1XJ0YfQ9s3sZBEbVOgOHqbK
DVXejOKMiqPFAHgO8sK2tKa9NZyj1nKjwcsM6ymZGQf51PgkgYSCfQl7bMjcKP0MFuqyRWKTEacP
46CcdL16KkoonInw2lPe0cbhd+nXD1XDLTqdj5Iuu3GI3LlgyRdIifnea6Ca+uV8ibqWh/RAoDdY
Wvo6hdZd6pFCmmJnhfi15FY6a81VEQqegaqAAuHWrA+risNwwsdeZFsuF+YSMeW4h9FMNfZyi44W
0sJBIjLkOioLLCWMZxlhP1Chi04XUfU3zYBxrpgoVwrObWRt8xA3rsiGrtrEw7BCavY6MzxlokQY
snamAi2Q2Hgo3xut3Qktw5B2T0PxTY/mdT+C72vIxU5hdSiABspwJiJoFrRlRQsek0SnKN+aWttS
0rWayZwUsr+qLMp1+aVEnDEz3lQCBVWCpt3kDO8ng3BuxD8hI+vYkzRlSd8K4jmiw6GopPcAoZmb
k0OWhGZApswBSayraQyKHAo0Qf7VkOcyT1Nm6m6jcw3jKoFPMo9gEJvo8G9eYYDrN5YDBm8ZCwb0
359rIPD+KTCy4P5///r/BkaW6IcI58fSxAUALP0RWzcsEu3kETVCIb/2G3zT/64wOL0Q3SDNTljR
kknS/rHCMP9jETEhTWnoik6r+z8KjPy/HoDfUQk8dMp+RHAOCn/5EyphRLuX9Br6WVC7BU2n1DMz
dfgsyeO3KmbVMHAxXxOvdAQiajoCPqU+e6Tk+bN4og/RsV60CG8zuI+C3AVtTzN4kIPv0ru+Vq5c
s7oXLIEEzV9FPO2MriOSb9G/dpNHv7gc2Tnpdd6lMbXm8eoDthnl44Nuz/SmQXtNt1P0orK1N6JV
fiEh1Vg2nawuszeJCRD8zal8rj80SCcf25jVXAjm1J6OKgJ0UHjkyjfUh6+7YW186Ha0l+036SU4
xdgulTMBrqP4Zlq26NEvfF28vwCDVvH5YVsmD374ZejkIq7cAzOJ9QvN8GZ+CPVdnklOrc/41USX
u9IvYvB0qDzrI9rjVE1929yZ2DTZomDMXYIOg+H5GwxrK/z6mQVyGT8NjTbU3GjWSQ8ZDeO3me4g
biPZOsSPyRqIXSn3ovR9eDHvawKjaIzWu3LLP9J79bYsJe4iK3VsK0RFyBpw55X2yU7hxrEynqW9
tBfsRUSlQs2hzp0AgOyaq/f18+s3+ipW3nHD+gBTJ23CXIP4R4XHBnlVb33P97BaNu/dU4Rn2/is
D9Y5e/cz8ouOuotO0w/e1oaitgdK2sBvusnJv/qezDsFA71Du5ANFcP2N+kP9k/9Pu66l0VqFtFt
cQUK7/qDTPJhPs1X7cgrO+5E2Gfv6M2UF8+HkHmYfPs01ms9EBCOVpnUuFXPlnhV5tWuwXY2RE/m
Ic0CemRHrmxsyYDeiFFEzmU39K8KMnxUpOiITlBLK4LtGLWjDXmNr18F3e2wSqZTOJ7T8RN2oN8f
++mrT2Wvm+ExTLtaeecgUuiUHCmi3YSXrsRN1F8blYb2ZyV5iEZsZBKO4ud65v6s3a3pECYP1czy
vdgppaNyhW60Z0DHG4PjhYa8R6TlWsZufU9Fp6f6Nzsq1fMUbGqYv+V70WHfcYLwy0KEilJpN8cs
DqILD6Vker6I/mfVbX3WX4lwVObtGO96g1iTfi2sYyY/jXq/wqkEfVBJ6UggIfuqYkMwrVs843vK
rtG0SyJkL910w/RFyjj7eVqAImLkdq+BvsKUXrBEQO9So0PIB7JRw7XS4wcGL1c/CDGulo1W7Zvi
vagfJ+0SmhwGB8gOAe/qfVA9+M0mNR2D5UofvvjVMaI7o9dcTOZNcR30RdA2LEIULOcgRfgHMPkg
SndS+Z5i8w13c3fMenfuePV6ewgtkEWfQKkq0+WEkar3uBZWCc6HkUXGeJXUkzXxQUJ3ZhnUkZOh
eIIikMvIZ4HFp9E/lLI7v6E6mEZOUObiU5cbHZFhenONqh/XpyBLUjeN0J39my9JL5lCz/M0ss3r
COKYZG2ErajtVDNo3BSz3V4WO9WRNN6CbXarwHQbLZ9pZT3Tn3Q37ik1SbBt+bgQq9BqB191SQW5
dsMIzjYVJm7/EjIdrZqRs0tJdQkGwAk69qkeSdTd9QF7tfEipcu1cUNmLgp/wvGrMQ4VgRWuxNmp
mWWkyOcWBlhGrRTpKYqP4YTgrwcRjN0XpdK/mMfZPBrmMWmxMDzE2S0pdg1v3RYbcsRFHmNUuTOS
JynmCzlDpvsq5moz0jq4xGI97Gy1qL1UmbA28AQprUuPswZsl6zwKpgOQXJNBdhVG3GRzzk8a7jr
EjLcE1c9PLkD7x9qclbK8k7/qvaDSsyN31D9rOOdJYDbkXSIb4x+Yf7N1gL3BUJmy+tKXBx9eK7s
AgRW3XjtT/0T9Bof3tcdPS5QQem1V8/pj4HZcmJDoV0lUrSf+lnx9DNJuZ9lw1CTdcfb6PQQR+JN
n2Fk4QJ0D3+sR15adB1+X8d6LRKDYmOV9F9sbfahh2I/C3x4JGjuLI27OBhWOkRdnB68IVQ4dC0o
knSiS8zNGn/9bz40weGiiMGigkFEHvn7QxP4hT+nbDm+/Onr/ysGSRyaLNDmhiLBM/zfQ5MpcWgC
2AOH0YSOyzTwx6HJ+I8iwb8zCdNa2FCk38qVZMYbxTJgU8CY+odUXGk5FP1+aFoeOqewXzW+ZG1/
14NyURAN39cCckeFZbKfZdE/GeeJ1oDU4HCtNetKu1oZEjFz0itwlJU6pZtOC49TydoUCFwKmGWw
1AsQc1c2g6vWakejEfc9R58pmM5z679a9HTKjXTJ/GWXK9J5IJI0y16kvnnoSWI2PRXxyS2SOs/s
GIj5JEdg4wgwryqukCM2CGHWnDKF6GIseUPCKWgUku6J7D4ibBGz8DH2zMT4ubKBSoHos2Fhrakb
SyUHO+Pe9P01wXa8fFLjQc+3Y3nwJqrm6OKBYsDtts7QG7K9Km0Gg5UqywW9FB01Q6WNJbu02ErK
4m4yrFsdwyyFVm3yOIz5KunRWUuF3awr2wzqdcSXCMjjWf4exMG6R/gYWamManBQDe1pTix7mqj+
C6gLZnuTjTByZfbe4hUIwoq5cuvD4RjYMuRwOSL4HDqcjiEmBwW3o4Hf0cLxgMxTQPWA4+7JcnVs
Wi+E+VFk9ZcQlnB29GuS+ftxts5SMZyCDugsR5gQPh05u3lJ15Oy7yfVidrXhux9i0FQYM+bDOcu
fhzI51fk9Cfy+qp0V8f4JuF/HLkaCaT6DdL9WZCf8oq+BeOnmgfm2R7qJG8CJZ82Y1V8DjlKuTls
SqJ+Q2pcBIInipHYsgE5JIFdqCUPo9wfjKRfupacnN2in9A878c7hVWlyjmch74MoKtOn5/0BvqC
v7VG4a2uH6uaRKvyGLJGFYcXPTW3gpnbRDLESvlphs6NAw6RwPZ9hV9aqa6VqNlJM/reNHtWCIZE
F9eS+D7hBk8nFJ65nLw+/egyMtldfNB8ka6KacBDqtCcHKyT+H0SrGoriZRh9vG+DZhlid4iwP+r
L52YxYATmJr66wr69/OmZCI4/wYoUGiR+/3r/7h0KoYo4Yz71VHzh1tOkxnw+Gn8TPEXgOCPURNx
EeAerFzG1N8YtQubAHCaQZsRTcMms+s/YBPQgvbXqyaPGoa4JoO8Bab++1VzlKw067RuyXhCG1FA
nfEnTtbsUOmBJnREwBlVj2Vc8SN6HDIIxg1rhDNc/U/BbRlFFGNjDo70Mu3Kl5zg3Fd4VNlx76mA
u7G5k764gbNvEvG2Ito5+Yt/rNb0pLEH6r1lOcXc+jUAjBZtghLK3TgrzVqpsGAr94A4y2G8aN0m
+ViOOePaoGVAdyTGGk6X8ypEWQWXHdmMxFRnqOQHgECDWOCgw/clzmbaPBn+x5jUvoYHDlLEFNbG
sJ+hGkzs+9ylZ5ouNMKAu94Bw+807zFx2OLk7wraox/oeJNXvxKCdnp5Gx06x/h/90O6FB5O8lRi
AsIuM2/U9lBifmdCZ0HKy6etwy/NxzJ4i2ChvJOtpVaP0IHlKakb6CuzdvNDkewKpjYy07Odqk9M
S+puibpmTyOLwKfeNc4D38xaYYbvV2d2wxmWV8GljY4ePS7obPQoFNpEyplLRWkmGJc5afN4dQyQ
Ov61ctiXvohjYT+eG4XdeOtTjYYlipro4qEk9cVjzI1Hk6rbKnLN5HvMhwPAdDLzQD4R4EaSExx0
V8a5JuJF8t3hCSE7lJf5ILIDbSdyHm/z/ITjfVcQnDse3XMaeRC9hcYphkObP076GrAOhQyi8NEG
54V8R+KupLzzqKvuPOz5cer4Fg1g1g49nqai+JKGZ1rqxOaA3ii4oBIsYOJfWT4x2pibybzriOw6
5gk13pHU9B8pxJv0JRnB5lxXPBbxAe9k3AxsXsULrdxmc1uu89R9/oREr8iSPOL5YN09ZcieDoZm
KvwayeYontOeTXIcc/brqC6b3sFYMR+IXGtbW3yDfg5cKCJ4PO6j6ili2q4yRw4xHw1OcGMIXmAJ
9hJPWwqEkwGHPbeckt0/ayG0kSg5JeIL80eoNYyixCdO2DFy5lzhp+4RS7Hpc0vA9twLGyN/z4uD
0F8HlO2ETe1idf6Yip3MaPIcSDAzKSFDWfWqPfjYdUlYoFvcMGcCCtkA8P9Wj8CgXFb2FV7xaSV7
yt06aF9Vch3PoJzsDsXFaBLuCOe62tXSZ2zhdFOZ95psb7LAre61euyNB4Pa1+mW4CQodr8aFnnf
+IPylVrw0KvRTqV8J/TVZYzq7yzLdgFmpHJwu5ntNRK8sBe1gNWZB6J4YrIHuk5SPvlK6nTPIi0I
orUPVzj+7FLuxLxslDkt3UBl41+R3ZNvFbyzn6pX0I05TVqXBFVfOI3jgbv0QlDugvZZC15Na/QK
KX8cmRJBN4HLk2RYK9J0CfE0yNZuGCB9FblnGOUqLTBqJKEDUCR/aofSSXv/ZTQ0DFhbhUhJX56U
9gP4oVMVaNZsNVLSjBoeIU3fK7wfI6LL3eiBdjqWbXUGi1iUjdMKxVPs32eDOH/xk7Hvq7RbnDyb
MnEOPlwjE08G2jhHqNahliYR1JEQ2JiauKU2OaVmos0Z0FW+qBvlwHqSInllTbLjj7nd9rozM+lZ
9Uc1yKusWi9AP6NbDTjsCnZM67p+KVsLSYuF+s/StRUIgZ11sl0SYDDVs2+6ebgZJy8MdzIxusLt
41W1Md/yg3n07a9NeOW1CNfkTGwtfDTQgHbCmZgl9k47WjwEbOB55xCNX0Zpm8Q0H6u+27CHPOOq
BH8SbsMtN4t161r38gCZ8VfCZtI/NbQeeTW/FMExbHeKv2v6R5HCnxUeqPkYAn4wQSrbvnhVRS/7
Sf2ddqeLmw/KQkihR3QH26Qjji7oWJxKksMrQlKR70jRZ20c+NsW6SY6qzdtm3Wdi8ix6jbDplcx
Ka7VPbymDRS1h7BYazjGIkfhUPg2v/EJlgjUu37tlW/qRrE5GzauxGRLSoK3QUrRqK26/ooqjYG2
UCfAaCFRIQ1eCtMTNmvbR2Z4LK/1N4wXX9mQKaEPRnlkD5moW+xCvkHap0wuArT3+ByoGzM9kipT
n/vjcC/obrvpbrPNT1m3yy74fkmCTRs+4EJ3xN71ixqNsICReSW9EmD/AtmD35M4IzyULT7E87TF
/QG0h5Zkt1xH5rl6WWYfoiM+GOcD47lXsVRy1JeCflOsjbfsIb0tAIIarI4zyXZheMnL8IB+gMWw
UA9LmXbspR7eteZZIkisUSR36IhQf5MtwYbtn8LvyK2PLef+cod7yLiI1Is3eyu6iMq2+WhEcsxr
gSfDjpQDAo62gfdXci/O0mPGUwx30R1vTGxCdMMW+JprtIAuwSNrGx/DI+VAg12xx48d5SIcSEiv
N5vNv/vAamoGLHmTodcy/z7jwdH0r7M+X/Tb1/9xYJWXcoSFnQsn8tfR9I9Tq6LI5AsU4L3QhC2+
6R+nVoXFCNRIGnL+tCDh1Apti7SIoaoL1vcfnVr5gf+fU6thMenz1M0Fbfz7qVUcBVEqYpMaBMlp
OAKkw73rra2YOslPwN/LOPfA33UkE4iZZY5CP8wOmS/C98jVltNZu8RpoWg9aso3QNKFs5WDRDBM
tvXxo1R3u6KExeOOyZtFOqKg+kB0WsYx+YrGrk5vRD84MGfYPAZ931Mwhvo+6S9Z+SXIhyG4cwYb
vqsrPvpJ41SweTgfCy527Ho5IndEyletCkqFIwTSnXrFEMIhz1jAFWuoJs7o0inVA2+hXWqjVpGj
XpFo7QeMXWtEB4+4/UnZZnvRS2HAZCfwuvjG+JDt8WThkzLt2GOIlT1h07vFG/l0J3HDde4F7rBp
nptN6BGZtvW1dO90R1/HXilKTqx80xPoGBo2ipWq4WHUukvVNKecornuWFxrHs/c7AJwIBhpxrdQ
/eQSHbxnq/xgcX3QiStyG+CEYUQHeVz5T3Re7ijf2nBW77lMYTNsVv3oTtOm6DatehmxAhrG9oV7
xQHLQO3A6IdHsS2mVfCjrzVXaFkUDWtakyvyMxK6JptWqgsn7tsf8rzJUxeMllJec/lbL23Ojtwh
qFSgp/HJfOvrFzH/Kt4kdZO292wq7bZO7JpK5OxH5PWZL8iRIrfVzCNUnxcXdjqYq5MaZ/MdGi9y
5qBvFPEhr2+T+N3mOy3bpOOZnlgrO+n1zg8em+JBG94U1QV2YHE8td7jlsln19TbZNzHwiWoKZae
zz6UqLL4jpZyhQ34fi3zV6byVZDyCZuP5Ubej8Jqnsj5SU/qeNIg/6c/RXm0pIcBt3wr8MyBYOX9
43NWXcf4uWpeQoFj7UdhTiy6OWGKCCzg//lJteTBhZqnt5JobmThd8JpX/MjG4BKsnYbM1wwvFYK
RxBd/jGh/+BP1BqiDX3kNrG5ApZG2ZwS0LaRAKlso7Us/aSd6VhB7gZETWSCA1WzIamRcySeOLkb
IZy2Y2x8VBgthgvvIn8MeZUdrETwM95yHII6jWeZYf+bL9yoAcvFlc22iW769yhEnf/0z0rDX77+
fy7c/Dt4/Rj31D9Df9lrI8JiEVy650WU2D8u3LKpypT3ytqy3/7ftlyW3jzERfglRvirU+AfyA30
7/zlwg2EEdVDw1ZoQIH8k0gr6q0YS4OZb8M0hM0CHNcPIemU+T5djtRVTJgauE8c2wxBWSttdITR
LP+a2t4pCjbMIDf0ZDzFgm73XU6JfPtaitTEpM9dkt/DmWCZpNJYMq36ynpMGTppdT6Fyo84SmD4
sCwlw+AOOufSnjOZbuy7nsC4IB2bsLm2BPLUqSZfArvHwsLrV7YcDfSSRNFn3CVeC0hCn9RdYgT2
rId20dY/0F89IQGm1x1qeezY+fJRSt8Tsrask1HdBkrXo+BYDB/L2CcgdUjwqkwVEkYOpEuOd2pL
fpzurLYnr6S0JNrp2+xhtYOMXlfBHcAqcbdPs3+EoLrRydwnQDQqq+JwNu006SbF2nYqmquWA8cw
glNX3fIR9Krb6AxPAUN3ePe9trAcA2/wOIyeSV9YxvqqG2nvDPtvZaivtcKUSxWtN/vANCwiN31G
Sw7NuDTLRupoGxgFO0I+ul+7bZV44nC2mHLCUSDzxXZfhpI15wu10qsAgVBtBrdAfp+a0RMi4TsQ
6icx5GfkPf6kJDrEHI7bXN74YNRS7TEuODqnpJl53S9zhmtOC8O3gkYySDCvESSahHiS4AdPwXir
5mkjRR+KcRNmrD3BG2VLYHcTO6B1bNTfYW6iqjwUDfjbnE17P63FaBOqre0HD5EOEADwyki2jHN1
yNZYZLOk+8j1VjvvK0V7FJXwMDP4K9ckKagQ1jwNTayLC2i+PfpF9S2Flk2NwT4HjVv0pRdYH7I6
vDe+uebNQvybGmFUEsUItjLdT0mh3MHS21Km2/IQ3DSCMFrP44msTRR8SczDcUgDa2wi2Y8bSQOv
wSVZkpOPecBMHRluy1/jlikDtIEhg/QQZ/U4movdoTobuCNNglAKVH0Tjso44A6FeF8mOLPxh6uo
3bmGep8+RSAHDIYKBqa+6batMH7EEBZKOXguYqD4jFMl2S3xZ4qbjTpCbcALlXL+DqHP98234n+1
PSWkU0BI4Jzovtvpja2mwqeU1LRCpXjLn6XsI4rZUjf7jqu/GDVgg0SQIImd0dpJ9/BaqNX7mPQE
bznpBOgAuZRcTcwH1biU8J6C/+PuzJoTx/Os/Yk0oX25BYTYwYAx+EZhY1v7vuvTv49ypqcquybe
jrqtrorqTGfaBiz0/y3nPGcwPkY9WBTap9KGa6tNF0YKCmD8iLgRBAo7FR3Pridua3ApfOKqwO3q
5dq103BTqtm8cxEm6jFbVgsTg0b0aW+qvLF5o7fBZSySlPHgkQUVXYZmN9L46BNHnqKKEjkl7RcS
UVHvLaxSLunwis8QTAN7YjbiV1xsmhhNjK68qB0vOg9V8R9xSNMUoukfei46t38VdPOumeUzkbtL
4oKKkPkpGWdyBraBcR7ZkgrJh1ZM6CJpNXi7knJABXihdYMtRbewHLYKYQvW6BOgp62b1lvp2HkU
+iwXx2onHkPz6HO9486oRHOviyBAWrCe4id09eU4wGerr3DFCKa9K0q16+UNw79xQAnK23oIrY1u
vST8ea+GThVBKWvJvuImVFXsetn7J/1dVHInDCEesdpnN7PIkgAOeXUIAgNmLMa7Op0RXbyVaL+9
BN++VbaHMCj/4af8NL3XFf4n06T8h32Czq72930CR+Xvn//HKc+OUwcprKMTm+Rx/ws8ZhULABlh
G/IxUyVk5d9Oef6+KdG9mcAB+Kw/gMec7/SQdGccyzgJ/s5SQVEnh/3vq9jpoRv6tMBQ0cv9mzRf
MjtNyKU2XRvE3a3SroAVwgpWxIzYZ9JrjbAllOH9ZhpJkcW6mO5j1W0St2e1gYgEYyE2QqV04dFJ
BPm6bN/Q37RtuNRi8RxV+tKqWMG5kN/KSMTkKKxKHCFd9hOG5qoKYIQOoMOxtpkZ40+wohp5IiJU
1hgHUIjHrY2VH4/Vr1TLl0ga51mp3eWgObaF+xMN4ToO1E3TZI7ZSqsy6ped0diVWJ/53M1oftd+
gXkNzCzUdw+/YcXGuXPjgFlltAjUVwsVtUcxXzcYhQLf9nP4YQNZRbBfahl2Xo1fIbWWsaquWtxy
oZffoshcR8B4daG/hIy4JUbSQw+uySXevYPBx0ZXIPuIJsYuR7iE4AbazL1rLSV7quEvwzENmYFk
cdQzcFMsoz95BVABNbR7BDANULMWJza5ELuqrFZGHX11DEmxLuyiEP8+jB4xd/Q2umWhSxIs+j1W
xUFCrrXBcjcZQSWoN8KrB2TeFgKV2u3mYm3RV+NLTOlmqW+SClc2XjfQwyvdHxyV1sQUj3mik8AK
id8C1Qx7Bmr7svfaRYJTQFXBYSX1YojCdUhxaMrtRteukWxsVLqiGPOs2vjnNoAQCi2V6Aj8w4Gd
i7Lj5xNcgSNHvPpsAJBXX+qB6VeLv1cID0WFc6OhLw3VVRLpwBMq+JtkBIj6RiTePMzNldfHhzJ8
pCJaaJJq8FwaroJqSZ+BYtgZKnc8hmHJiIE88K9C0NkVnX80papX7ADgSFZidGgQvOuEwvUZ7SuT
c/j9mf7aWf5D8YX9qAN+1pdBpP4IjHX9DyNYiZ44j0mECywJp1m3qKGxEkaeitmpE0M7Yu6Q9ZR/
WEB0FweWgaaO8XDW+asmnSwswtzrr1xNzNLTawDFUZCCbYUFMU9zrO3YV/N+U2gpe16gAjEaKw0X
ZAcjK2/hGeDoY3XOFbggigeIqmH3WnnRSwz71HM9uvBAqw8xGeymF9wGftSBbsL9ncJ3kxcZi3JC
qSi0cj4jjfslEoiO6LLlICubDyntKH3QoFJxovbyL9gcUGfy8xyWCaSL4oxM7mAhbOqpWnPmg6p0
1qhlc2raqkEYaIDQpNbF2l2Mz2hgFcW4EPxoax4bCuNiQArFNaB5KpszoOAqIZsyp9IQYPADMpez
mit7c9FxSXb+Z4q/RqEQz6aKPKQ01+T3gEI9zRvwmFPpDj+66CG8lj9K6HNf8uYahX5FwR9Q+PdT
B6BvdLZLqS+sIkOep9NQvZPnWo41lnWG6LKCHKt9pny2qUGHbr6OYrKMTOhSRX8sfCDHlOcxuInB
e0iKR90p+egRbolVLRPjXYthA6Dv0ITOTsZqFg8SgZrV/Z/cKU+HnEhKtyZppij9hzPUnFLGfj9D
//L5/3OGIvQWZdHQCOuWtV8i8P89Q/kjEnD4WmQG0Pz+Fhpg/pepsrInIpbMHp040j/OUPO/DExq
Mp098QbY7P7WiJNgtr+coTx0RcFFhyCPo3w6Y/8UXabmkoHJpjVh0WBhS5YtDIhoFQjTf03mnL9+
Tawwv8g+chit92Qlpo5knrU7UlBiwNAd2Wq5rMgOcVjfZh/oemLrkxu/VlxL7RkjDXUhXdzJE6HO
E2ZcaxBI9q68aYx7gzsdhqFw0UhTIVZrJ5X7KZgAYO/KJJWZRNCl6y0heQC+SdSNKe89HgF/KHOf
uYrSnn8zfs2Ccvpj5dogA/fkq26hO32q455g1CB4ScZNF9n4pfiS5kfDYr9T9glqAv1UgG2twqfX
7flLg/bGm3vY6NKdb9KwN9Dw977892tCpgIeI349CPSnazWx+5L76UlFNVnlnD/FsyufMhMvfjVo
LF33SntVmj2/4JHI1skMVtws+a8qXvltCv0wbPZtgoFnPeVTG3ygafJNxFxy+jq8QjIvDxG8eL6v
avVsdBV83XP6jrwgvDg8jQxGiecxFzbxaL0E5p1Xd3qRqMh/Paf/fuVU7cqrIwLI5evKsN3dk/Cc
4MrbZGVUV1RI23BZbyuWkCsXPcOO3XBkc1TbYnHrdxVw6Ww+hM+UGfIen/+cjFXj7m78CXqfvIDX
pUNdJitp1+Vb+RZs4SSz72NdOHN3khMMS78+63zixX/r+g2gCIHRrg0x9mgusBXsAJkg7+xUMCLv
vYcnmMaDkcCJJqk9+Q+pvos2p7BNreKCCGkqSGl3DV75WHxWhDZ0835bsExfqPa4wMsXvpv90TfW
3EPNfYudgRfLVh3KBvCycCU29c6NN1AWlrLTiRvp4u5BBZwLEzZ3uUuzh/4S7tR9yEs/12bclH/8
03iPtSeXarkbF58opRan6qmJqJG3yjuQFpN0oa4E5033myu2KM1iY+aIXL0D9IiJQ/wWQdd56F8K
OndiCJilFs1e27bKOgtuitvPtTcF1oxp67B+RmyLIXiFS9DCHA1SCOI/cruugoicXoIVzIeF8QCW
xEmn/EqXimTMmocB71XDmvSaWlu4mYxhnjqiB0BCOdtiCYvY1uP8xNxUbvOW0c0yeq9qDNwGSwB9
H3RrPbr5CsOuTwQF5hoejDAswvEzBJi0hoa7Md7SZRDbKGOpPxoHCn81HiTohXwXrpKcCGXSbucK
xA9G0nW1FHn1Ge98DcgRaxQZ6AwNxPQ3CQUKBNh2Fppb03xGD3d8M34ogYBCdCp1pnXki+jPMf+S
I3PGwmfl6WcCrm0ccMp49LCps3rJ688IYgR0BoYxaAtmMlt2n7pWvXf1vXKPWtduhc5cuCBVuhbX
QnZPPIgn0cI1bHrNhhmRcCohaLYPLX9KSE6q+ZDCprnVVc9gZ52pyOyGVUXIgXiHm83mcT3y9lO9
85iekuZBpm55DpAoJEwlutIRtVXmOhVFV6CtxMpJLtXgOwPvbUOCs60vWhKmqcCZkgc0+yy0vbtp
rkeLkchHfctHhkzuXusoIUzERuaGPj9EJhQQow35NV5ROUi4IDu2+Tj3CYsY5oL/Ioy8LjZxV/O4
mhXlFRTNLIVVquClgJPRf0yefXTpJFwhupjnJiTM4JGfldtw/W+cgxUQcP3Orxn/9UgpQGJX5lee
rNBVJA/pI/vqAfEjxNSWnkg9uijW8cEkrbHp6Nl3FYBVf+F9DaDGbhgCQO+U/UKIN6PthR8dw0we
2EDH/zUNJpM548i+mPNlWkInuJYAPzeIx1ETot36Algvck/A3UC1K61DBmFkTzN1UBb0A8ZouxR/
1QKLXBIszJrMwIlpGz2yYEHKWU75Wj70ZfHVtPPoEQWoKGYeNyqcR5CdQRDB/fnyiSNj/czrglUC
6s0PFwnXYjtdhBOlo1sYwzyB59wtWGFrTghy7aO8DVCnAUARETMndasgjyzexWd29oI5J7Wb/T3P
25fW7iw985Wtnz5eAZuVbvWhucI5IEnzkSqkfq0JyfSMgEuxmYNTRXvwPeQLjzcSPp9X/yUNvlrG
aelr+d1/t8Q4W1ez28npGgikpxFS9xx8RorzBi+gO+xCx3eMncGizwegkDrxvtuah+kf92wemm3z
BuXgAecg88nWOMX7Gj7oRQTnaUKq7CmoO3Q7azRN/SlhIjgrJowlGOCDtUOCCk8iL0AzISSxs616
zt1vMkOFY3DwscLPrAvdaaNtx+N4UaFgoro9DC/i+3hsNlY9V2b13UR8xalT7kisqcMdsULZTaSJ
46aWLscJUeGU4Mj0QEX0Jj1l64BqibWn8swwSDbB3Dq6e/qzEj0WQicPBtOxJfZ7NQHM/C+OqsJD
TjfcKvAXxUd4NYoXmoCLqm3zHYBidce4+NBSnzzNl1b+MY7eQTTQUrEZJO3r5m0hckHLPQRL7+La
KALwM09PeJJEDXNGpd7A/cemD67vo2ezZtVfJdKBufm+ASt9M4MjUoJZdc3WmPeDeoOWhkA3rh8/
dbii8g/lR4vfoN+Yz96GMMM/nE3QVom/e6JwwaG2pKOlTPqUHbK7l3Uy5wDzT8FBfTHfRWMuv7Co
LbjPfPooJ9f0UD86s8MPgXnkoHK/m8evcZpsRiU/+jELNZeWPDv8k0t8Ok2WQb+iKv+zzROoxL+X
+H/5/D/GZCIyWZXyXvyFqqQ5+EPFACgDdIVk6RhHf3MsIFWQ0QCjiv0VQDyhLf4Yk0m/UjNFHA1/
f0z2f6gYpodOKhMtjiRihPi9xPf1dmxkvyevhhM10SI7M6EWM7TJs3AB1QLad6DMpwQnl/GORVyJ
IXsPhbGPwnuzASxYdtj4p7FQS+QCYyK9RNmFRj81Bna24iVknGSO1lrIy1vDmCli3NQ17tICalEx
hqomchBjKYslfGoq36Ua4h2sASu4A85R1l5oufyVkhLMAtdPKnMn02NH0nuSJGpahlaMdqaXLSSD
RXeE9CAc38pGXlfYopu6YtlG8JNprgwOC9fTNo0qHMTCfPQFaQYmMLlOfdcgFTUZEbXKpkjPfomH
PNwZTfAeScQUYs0IONstxv6lXs6rhnpoQF7lp7u2Z8MWkb40ZE8hkHgUBHqYXXDVsZmrkrUaKxOx
cLvKRkoxIA4eA2kzjBaqH7+E8VysJP/dSqr6FFncPgb2WVKJqaOxSx8PGtLL8qrBEBRzadt7A/uF
KdyGdzCbC7ZitpKQT55eNQRd9YgGGAd9H+gfioeSaxIXA2FoUJj2Hfg87UcMMqfyouVgmsA3wOGh
Y0pxwAUcc5UCa1sjHyys9oPfbCU2NPgnhuAzYFyTcX/WhMbuhWzb+TwsDTW16VR6T/zRXo7KPUJI
p/JdzmBgo9GrELyNVmMHKsBxXLrN91RaZXLq+D0UZPk7FYKV6alnD4VGgRQ5EWj0mEi63LZbnJ0G
ACcJT2+h5PvUl+yCkBAxv+INpLbXuSjSsUV63envihWdfQFlXo6duOy/XRNRHALovVei8ELLLPKj
KIT+TSbhszfBR4S2wvQvLMBCqxdeh4XLIqKfnIVZuS5yCj8akqqE8Uf5V/d4lEsSEWAZRhpBOLWy
6b3klKenBspvV++LsqEezjY6S4ii1ha+ZiyVih4synb6WOwZmrKkvXqdamMtWbPXWwwiqt/p/4kp
1c1qnZVwsjbSs1QB7blTPpK2HPQ9w8p9y/hOY4wXTPO8bprsaYz4EpOBHSO/WoGywQiwImM5wk6E
cNMWTfeix69hsfMYGqaQymuj2w0lY2CuZLXtnWD8yZBndrDEQs1dpibyEklf+S7ZWRID55AQPeFa
KPIqSgMnpIOv+WOZgWbFYJNi7uI26LH9QyjLCzFB4phBiROn1HDC8KCAloO3USvhpUcD3SEGCRmj
FtA/44bzTtwk/rBLvM5OrfIiGBjpUITqtb4uq9ea2WwCny5jVhsVRw/hiMYE12OSG7fBImayO43T
Iia9PhPfitGnH3dzk0lwz0TYgArGfDhmTpwxLw48cRmm7iwziYPIzX2RBDcJbg3mbHES4jJ1bpk+
60yhS4YSWPZ3DdPpmin1P/o4lKZFDNOuaYnzHwKhEfX9ZeKFfuP3z//jOJQkWUEDwrmn0Vj+dhpy
BP4ymvwWBj0RDzQJzZ6G3wT5BwfUv45CiAcWxydsFUAKfMe/BW3Wtf9jY8ToDCgD3kK8ixOO+s/T
LiMUSg+XXgK+E8WnuU4bB4iy+iNd9XgruBjw5ywoGsmp80kNTCmmzuV5FM0CgnzynWFwGyQxCx+D
0c5hCwnDxYxWbfwuN4yYrbUrEkKF0qROWEHR24B9GeWahuXbeibKRmXjTOBTb6Nfxo8RXjUKWTC3
rf5U7oQBhSsZZy364VA7vQzlhfiHvCHqUbQxBMTE9WjSt8/yx1tI4031riXMgFrbqfHKIlZL9/pZ
YyeEx0jcJeT8NiLOtWZj2RyGQ/6wWAS34FmpcE1aZGTebnAn0J3zQkmJdHZMokrykz8CeN1W6VZ1
hCZbEEsgIvp1X5Rin68FvBQM6FJr1XEv0mmkQwRY/SIQ1zmL4lF9Cv4UYPkeiA9JF4jXZIRjJbP2
zUDP+x3BCHahIzBEY1IoEkaIqov5DBkS1BkzWo+lIs5Gkgo+vVcLEfBCDaDcTU26eeqElaudGOIx
/ZiSyBw+ymSLxDl1YNQ+Lz6CrRnsR62f1Zc+WyksFz4TMIFyt0FbQ9NL/xcrjgRC/mo+dRUr3ywc
902FWnJR3xQGnt4iYROCbefArIb/z9NVjJFlxV/gifDtR80pYQLjaZ8n+IvX2IW5racAKUgVppxJ
5/qJ0kaZpW/84tWzKxgAjBOzfs8SZRo2DMjJ6UieSXk3jc+gvvsTAFPde9ETnwPJaQ3n5kLZIudk
hch1Ii2MxBEbxzNXYomWyGAIq23ca+GRf+yktKbeR4EWVN555rpUHX7IwAWC5Zg6RM7h+lk39z4G
sAgzL9qgYQmGSwTvnzQSkq3A9vN6KXAK5x6BQR4mJ+ELym6xqk2o+5xhGA+akUXfMtPOBDUzu2Hz
M0Pg1+ziQsL7/tGVd8nkYt8j4RGvXKWRQ4/adg8Z2IToiMKeFCK1X3r4rawFwQTShpmU2K5qzYmk
uxti0aD3aa+hdeJZoUnyc1tUDoWPYodGLNQABye+bT4fermGkxvf0pt7FF7yD6yE0k+i2b/wpO4z
PkgTHmLWyHy42sn3yeINUYEgEptB81o+omSEEoXK5S4+WWUhS586JoC2tK6JrTIA9BeMsXhD8Myd
8oZ+UsCJdAX6g4yGAxVisVxv+h+KReKkggQHPxMhfpd/MAyY8jW9U7YzXsJbc6/ucDsggLncAiBC
3HGs4yNipsdPnCkF4WVvyDd32do/I2NirnS39vpFAuowI+1UPHZMphQ2cTPl0DyYJLYAfYIFAiey
rHeFtJCLxQQfdvp5bRsvvMi0mzwcnu4ISUQE9b1Kdna0TmEu0mjCfCbF7AmjOGAoATL1w9gYPyBG
mVUwxWBio6FL4/n/iES/9os5G2cmd8aPTvqTzIdRDVVrJjHN+DZV9lfGHMZGGIjDnlMUMJ3SeZOh
DmNMngA7Hpgx4RiCP8LLwxPsmadcLadaS7a8I2PJZrAIHxzi4olYdeYd0qyQibpCt4YFeEEi2SZa
tN/I1I7VsX4pN6M1x09CCdYdM2/RHwrxUrjrZq3dWENX624nLrsFPInUrvOvlBuDuyfqy09tfkzx
tyfyeoYeFAzlEHarD98W1th+KpwROAuMWfhtnJqViwnFtDMbsMccZB25fvE6Xge37IfbyK3ZkORi
G+W4ztELMrBo1j++BiCKfTtDrfi9JEpHb7gvHmJo6LFE3Aji3q2S7xIV42N/teBYadJNHNZeeGXY
I8lvMtz1cY1wCKxpjUc7/KQ54CXcRrlN7R8wxemIY7Q9NFHuUYRn0CAzb5fti3bSFJb1P8KwmYvZ
gsQYuK5V81lIDmRS7n0+2wJWfek3rht4q4G5HB+asvgnFz5oUjj/EWmBLjDN/z+5ANDAXwqfv3z+
v1Z9E53JpHrBsEAh80sT8z9zgGkLONVDJt9QmUCXv8llcEyw6psei4KU5k/kgqn4Qdwy9e7Tl6OU
+huiWEmSpurmd73M9NixWSgq1Ke/mHDzamxiqJXWqsAvRNfNEYYlIdxF/r5KF6HObFQ8esQfyWi1
TQlGigbUvK0JDrf75k2w3a9gAxYO1asCrB5cMlpDTij5UZWzTqbk5lZbfYraXSFV8xh0r1Z1rxV4
cKfuBy6Cnp1G/ywcFYVECVbQ8343MEqmEFjWKSloiDvENz9AZH8sKkK1cA5xCwtn74D2MEBFYD3a
O5RKmW9VE+VYfpkbch7XGkPlvf4DgzOu7RqjEYEvnE8iVPc02iG9KDX7vRfROYiEXTH0XlcjupKl
dq8ALeMlHs11J7zFYjHPta+6Qk6/4OsV7NlbFi10Ozgm2QgsYD6GJwMf11I5BOEhEi7BwYOalMBQ
IxLWhkTTZcBSaLfp373vvg9n+knErcp64AwcS7C2Tb041f5SOstX5EP1veFZUGdKEKMyu6IWaswt
Vpl5d+sGQlr5kiEmjW85/0QiYrf1HUhNFSL0JABat/tn5FmON2n6Kd8qeZVLuxA0UflR0MsaOQ5T
tMpVqq+Gdh/gJeD5zJHzUaGoyiLC/8go6BHmi0peusI5G+gEVwSGhAudNCvz6jWL2nyRauQEM5Nz
KFt0oSMLOLGJas3IRyK/i6wdkmfbZXhpt/0ndRLbLZDvX6S1viomsHIqsFn/mR6HPZ0mvP2GgQJF
Kmu8h3FO3zR8A6/Sm7Gtr+mDiS21HXeyNTYCQ5yPZ2Nv7VkCkeyHj5DobP1UT+Ck6XlhyqzLS0mh
PJ7H9sfNX3W2WtFL6KI1AXIAcYst4gDWmC6SsRW2b/aKb4xo2KKWj/SLhTYHxaOYtpcali+2cTyx
jIzeuWGwz9TxecDXVpgQY8W2lvJ3KM9JOane61N9JbYB2zfdaYbMOjuFVy7HVYqt7oRlw5EdMlXJ
0KBLhqVBYUjA400mQ8FzwsVRn1cf4g8ILZekSlzD1WowiHmYBwyzqP9xxXE07MQP/aP+Em/ZR6Dj
yYCgOCsOmIDik/gjUd3zIyasC8M0OFp3FmLfGfFmzgPyVdhH1Et6EC7LehJXzQgmQQoygohK3q0K
Icw+zo/xV5a8IRCailhp1pzzL+I26i+P2El+2syCIO0vg0OQf5OQC2ez7y+dKdpIlkvAJ4oVLkfv
NsDZMNVglXjxMkDbBDKk5zomNokgdvmoNgQ5kCc8Nx90KBT46rBRPoGU1Dj1KG9aO1FxUc90fl7V
HNuN+mg3448k8obPetFWhRcDbvyQAuEANCkojhx/DfAyj+FFXYvMKvhK+0TZUc8BdPI8B90NqQk9
9d5VOlOWoz1iM5q0q/ituHfP/NA6DGFk3hx8ufWwMDCVTEU7lbn61TZI3Ob5ME+5t2hboVhK+G5f
iGeh3pOcdmV8YpDHsS9wdgNKM/AV0gWs1VvxHl9YxX5hK7Dm7jWvtmRgcPv81RLNlOpiZatiH1Gt
cahnc580wnDRPcQTF2klHizBHm2STd38YShXVzy5xQu/DRAOMT61E5CxwcoSwKDINIPTFk+9U+qp
994Rq2soXkd/BTSk109jf+Vfukc+wo6T6BDmePQ5EbcOHoD16VVXvdl4UMAhzLC47cxPtbhiA+W7
8ovWwBG8hKE6K8QTf0aj4rFWS/gAX4XfTX9UlVcVmQafYXJpsGnk6uIxScodHr7ACr3dWzR/tG7x
YlSm/3YhfSrHBQr+5fQ8f30vHsT0CHwWcsJkai+uYrm3vCXPtXNpZpwQRno1Zy0qrQcH5RaMgqO6
EZMpF5sJFQNbRNbkcTc34eK+Zz/BYJvqvWZL80OEYfhKagDUUTaGpLVhAq0nf30Gy4Buh0XXNt3X
Trfrk4VW74h59JIlsZB6uY9pUkcEk0uRb0B+Qs21P0Oh0YN2l21JP+XE70FHx59KL4i+HSeqcvD3
fguFp71a7hl8IhoHZlKMRhdNdA19WKI2mWsXc8tO8irl3/4KY7SdLeWS/XBw7D4rdurUbPE36HGi
6l59/dBE88qcMcw0smWdnSUKacLc0lcUa4AWWgai7QL8vvwkogKNRWqTC6Hfp1JdnVbBirmAgcDS
MzuVH/mNZoaZKF7baUXJ4V2TGS85rKK4khAwED/Qs0zEmdZCUuVQX5ieowsbJnYkKJCrEBtbn0D5
uyC89QJMQGfQbAp/TMvkKvYf9QetBb0U2c4mIGJghvqMQJQAru6jvhGfwVVEUoxHsPA20YEVokiY
dlv9tAFGf6CqN08ucVe/hs1OATVbLQDIlR8HVseI/ZFVpNtSBj2xZOQ5dg8KmZTGAKHpVd7BzH4x
z1NCrksO35yUgcyYiU64posVf1gXEn2E8EP6ogfAcUFInEDmG6IkmgDuj/7cT0ER/oiuLRFYMwUW
cyMGBM0oFxisbTWrAo58TXZf+lIslRtCdVbRbMpJqdC+0xcF1SRPCWvHVwIuo9hm8ioIV2gTe+PG
Q/FcOzPeG47fXmiI1iG6erAFrIZ1E9tEO7PCnU3/sPSw8Y3aTKdq4zPfmY7p6DgJ54LwJJKz7DY8
VjFYD0yonlzEEVdfi6rylLmLVn1DfsxVqarkNayI4sDoZAK2hf8EUrBdiOGG7wyVh5ot+GF2G1uT
o15EKAVXkx8/N/0AgsiefwdyM7l595CBzqa7QwYmizYfaYaVAqtTXk/JAimrhwcJMhsuPyQRS+5D
MZ0ddygc6s1XuA1Xkt0QFoVa05Gy7zY/ebX98Ed76kbv6YHx8nV8j7tjavOqIihp74Zw0PoFnyxu
GvgOczMmGOZTAqnRkZnFisdpolekAqmxlZpzIp1M8VQNl4FmFX1WMidyfWl4S+W1f8UWuI0WY4/e
e8bSICNPAYuJsmy9NeA6QICR9972awSWPozmTfvK2IM3W6+RmrgR4DCw6iIYjBEY75nU5iJvzkR1
eNaU9QOqE7+Igq0s/baw9v6gBlLJZ0eZDCLQJveDWcIkKyZqoLaRN3TNplU2WryKHggAKsRMLTfH
JZaiNN7m40au3kSy7BfeiflGRdaFiIJq5O+hG9dxy3iJvM4QuRTMVLgl9vAcGu1sKrkdiacYjao1
vIvCUWITFecnt3xR+g+rearNNhyukCTDRAY6vk75IXYy1VVBridSAJImBs7CwDpY2u6FiFFiZ1Kn
Y5hiZFN8/I6wTPWIbgrBNU3qP7l9ZO4NwQjGnIgjwqTF+v+mIKh/aR//8vl/mpvjjgBBjFQUMei/
Dc4ni4MkqiL7239bI7NfnhjDrJgNw5jM9/+andN04rGANKVb+D9V+W8pRWV9WhP/3j1ODx2KHrZP
ZviTW/TPs/NgNEtdEtRk3TWvdUPxWUaOZH2mAlGEaoNahGOxF778oZ5LIF+4eefsFgMfRWb1FmMc
DBkSYqkHooMGLXgVeZdZnrs0Q+8tYJkqyJsIvPqAmsmaqmxkNrX4I8jRsSRgpY4aO4aaMvBmk6yb
FdLyAOq2M3Tpo/pdKp9GCQIkVe2S/ECvO5pe7TSQvHOI3llBEcxpLEH6dq2T12VzBf63brwp0MAD
qOCxx0kHiS3hyAqghusM4QXe8TIUdwmquBiSx8rdM6NI1fXMUSf8uAqHvPZfmg7P9YQnrzPSB3U2
UqZ+wZrwCOClZ/DMJbjmnYxwaGR25jcfAjwoFf552ggrmW2uWfX7oC0WlpJftdL9GruAhIhHRoYC
qpj6ZpXaIYivISeFBgs1n9zVqousskAyBY+90SfSLfnyVQOo33srFCdgUVfIEG7Frc+OLAPF5KUh
8tiONo6ShZQYtWLj0ATfCURaBgFTFb/Pq7ckAn+UTN9GxG9l0GskDDiHH1/eaP4lHpH3BMBUaKcm
K0Dt79qCO0eZMk0YHg1B73k7ML5EVSgFw7ksg6WBp0YwuPnkuGxG33JMui0d902Hks3lnBWFVwh0
QpXjLdXw26Jg0lWGstJrFaJ7HAYHyh/tCOi8VRWGq0JP8EREjtHi+Cc7q0VTE0JI8iXzOJjY5ZhD
5018d4kx66uacwuLObMJqJPIl0jYNiETGc1LUKEFzq4JvFVfuU9VqIQBjwoUyD1Z4MMsERE6Jc+c
6qczKhwy5tq3ENnSSLatSZvBvVkkP0EaT1J4Umhpih5XPPFkAw5+kisIjqO0T1Aujs2yAQSQ1u3G
gw7bienVBUlYecXSoh0YYM0LAZqmEl40il4qy94jP3i8q9ZnXLSH6Wcrko+REZasMhlW9HXmZ9hf
9UVV855y2YNTbAagelBq4Fds7IhrRtajJaTAZeeXdtUb7wrxItLwcPOrwUa5V6OtWOlOCbk4Y0dc
iBvVYLw5eo8C4WhOGpNZcYxp4aqjbw80ptBRfw4aaZnE8ktf9Nd/9lHA0tKyNEPHzS7/h0miOv2F
300DBqy+3z7/X0cBgTg60iDzX1g+PvNfiiLxvyxNl0RR1SfY6YSA/7O9npNJYrj56yCYVrZ/HAUS
4TVM/0xd/WXY/zuTRM36Kxdleuhg6Mnf5ZH+Oir+ZBrgnuRbUZgla7B9fbWqAF/BxIs3WLCEeuPq
RBWu+YiFQpK1QI5SY62V64SWkkB6ZgQuesiQeBWmXMpeV65x+GrVjBfwG4zrbWNte/fMODz0Lynw
duJhvZ/eQAwvrl0gVQOceglnO3g4wdq0gERo1ZrUGcVdtBc68hw2mc677qIk2bLIfpCDAB8nq66G
IPhrJA57jZySYCsx37SmoSex0poxLlsglv2yxSE2QBWhlCc0O2PSP2a70Ngp6ZwDki0W2YivQK2S
6IivnDzoHnBpK8x635auObnodPz1m6qSU7fSEa/L6CCpQDHogbZWZmgMB5Aa4LLNcNVUS8Y5YBGA
wN8J38i6VcReubHYSG4FkE5ITeYmsx+YKtnRpOJkAaYujQYoN4fUgvwrY46cho8JApvC/kRkTYLc
UtgX/aJU6CaHjASIOSxTakx2sNzHRl6GFTIRUIXjKC3oiiISZ5uXsDpa7VuEwamHTtOhntmICG7h
17HzCkn3GuiBLoHKEIB5XukeJZnXhSBOvE66f5U6h4VFIL0EKIO1lNCAM/IkP3pXvLPKUov4js+o
zoCMHSPElfA9RvTpttqtkpGmftKnwa8bFoyD2et2r9Vc6U/GJP291K3D8Ho2etve/DLNdjaQY94e
KgmfN2cgF5ngBPENRVhrPEWasE5cKyWQmIiRTb4393DGXpjPsZknsYDvNrCqG495hMiqVtBh6Z9y
pb6YSbzVzZ0oZh8oxdT/x915dDdupVv0F6EXcC/ilAHMpCiJShMsSVVCzhm//m3Ua3fZ5V7u5akH
nlSZpUDi3i+cs4/9BJllmrZmcZWYzMaGJKVpnZB13xzoWJPs0GV3pJ6rxamE4agddYW1y1WzXWme
quxF4PIv5YsElresP2UFn1u9mrNBel13u1b5VqHYtZBHPSnpppD7EMlTznbtZRouDliY6VyIna8+
88fqHDSJM5QrCqYMKiFygvvwljjnznl2xhMZsYO9NNRTzLhrfIzGHeLuJNlnhAKwB0Wuj/avZ3nW
lqdIXpvkHJXv2bSB0L3QnLWa7yqC5Hm92WyN8Z2hgVc9sClvxRHpz1A8dOaVSRhyOz04KOlOqw98
79zLh3C608XZd7ZGcZ7E6zC+acTkGdE+9y1244C/14rCYwX0LVjiSAgYK0CrG/LDYGGnxxD4mMtv
BSK/LP9exCDMcFvGezbU2nQiJDmpPzJqB529cxdvGcWpF2Y46GuHRXdK3eaKipmfCye7xqz6Jg5V
sK8Ieq2XRAwG9nF8ToZHwTrcXIJjc0hEuFhP8Yu2rgk6eNdu5gfJRzAJfJbka2ofEA0VYU3bagNV
huRUxF7IiGNCa3b2cxzeTBJVgw3GBKdXA5TxtwAbCZmTPc5P42CNNx/H7ML+oA5MBYhmNo7L2nH9
yA3IyEa6Nzyqz3lO6BexOQyrmaVubevN/OjAGD2Pu3z1Tvliu9j8T90m20NQSB/iC+qKAisHlcoi
e7PHb0l34W/8nmkVZ98iKJagRwHCL3wExFswOu+ClXdIACvjnuHLJK4v/6FxXwFEP2nfJxRjlPFM
und29TyYSMFjGv/vE2DAty/0cSrNIqET3ZrqiGjNw/hMOM+bgSHrYlucC65ZL6ktTuZzeTH45sAk
LqvvOcMqfcubdEje6hniPP8j1EPRTURL+z5bUvlute/hp3GrzmHe3/OxXHjtC8J+7ACvjIcabK/L
1tsrb8NSB31IEnmyDNL1CMqYzb+y5ucpnkqodaj6H0eSBCu2z+jRfP8DC4GGvA3SUjsuRWLEK1KY
3MJhwNazqi6Z3YpuGbxNDEnCg1es/8nVCygeDeMfhbdmaCpKqb9qZMWfBWB/ev3P6kVlnQnHxxIz
G2h+5c/qhT9CzcXukVZ1zub7XfWiYXlElIUWjEJF/2Mji3wao79B003J8bewAdrco//SyPKt00pT
R8GIM7SZ8P676sUvM5SFVhPuiA9xfSV8UHx4XpN9r+XNQxWIVZqCphyDq3Aa10/HTW2BUnSASgKw
1Ip+Hfay3I/Nhxlb38P02BPQ2zdsNrRwbbWYraW9C/Xi6NMy+W1/9Gq5tsZkbQWOqydMsEGVx+lh
jKm4pVzJXrkkXXoH7PvZshm5ZQM3shHDqw3QZtdkelncVDPhrYLWY2A9G+SVNLilUT7QLQ+cUugi
+naXIe6pbPhDGSmw4GbGDhZY+yZ6hLOOO0m8fsICBNpQqNRIj2mDeKeWej9+D9Xwmg3QVmSykeX0
TQnbxzjcz0lyFQNOMDNPmervxth4AwdzjSvEs+FwDOiZTFY0GhGqIR0tMY/sfiqTcRWxLCa3rOXb
XDoIjEK9/gDc/+pRP/QFDrrmU88ZS9cqG5K5oiUUJ/7mDaS22ti0Vgr6TU9kHMyGsjZl+j7kCipW
5dGKNdfL7Zcylnei6NaWj9grtp2HXHmMevwdNcPkmHhVX79qZX4HCv/dxB1URcGHVYB4CMUtsYEe
kyKwD8YJoVRCmTjtjbLaC+vBqKxvFipvrNGHotUIEzP2k8eCiXUyVtV7q0uuQygflYRRQRSqi96n
7vUtFT4cFzWDUUPhHPPnQkJMbm2x50yveVlaLoOMNw8TdhZFh7iebkrZb0ruhKInsroN2HEH5Evz
bzKYTq+BpWylLpSLqES1Kuqb6aW7WOIlVLnMTBme0iB/QNK4UPhlV2jLO+OacMClcemOFEUqiRVW
VX+EhX5k8FcslIqQXi1z7bT8R0tA6NaQaUjmaUzM5uf/r44+OU/ifm3cfnn9z6NvlnhwpHK0/VEC
YtO46VJVkbECMoFbQk/3k4vGQcxR7AhiHX8kVPyuccMAjjbk3xPBv6H/MGy+7V/Ovfnn5qwXuorn
xPrl3OsdRdPTTiJnoiTTnyIyvKtdEy7K4t4R/dYYgpX0O8bnxIG2zn3S7jAlNOpZ5F9tT0gw7siS
WX+Hw3or+uZmt/gNUDu5A6l7Bpnje4K6NxHaVjGbIMiBISLLJzg1ffIiUmzuUkbuzVKfIdsN6S6u
Op6szK0YpFCbzB/2+OB5K/UwUacpG1vsdOtce3eFca+UV51Nl0+wqXKvt3fduO/is2lc1PjkpWdV
nqKOlcDWEEebxGvlrhgOFitPb116a5d+xBb7AX0ivgybrGXWk2T+bIzE1Ug5aDaFtZvqdZK4Qt10
NWEG135Euerv8Qsk2TIPtgoag+TkYIMZXF3Z+eE+9I6sgbFZI9ko83PQQNQ49CO/QkQb99CEDXKB
YhdoHHmWrI8oiVfNSzoDNbO6X/gwXqCqdzfOjbnUrt8YNmEhAJI250qTdWQqLz7HZgBja6G4BSo5
5Jmc//MqlH2jwvim2uo6RIcV30gnaZdxGu/q2Zx5xidD06sBeig2bIqGZj8honwxjVU9bOPhlA67
FrO7sw67ewpM+arCWnfYmTXGgtUqR1FqLyvN1VnnMwGCGT7IpTcCet71Nr7TNcVxFfHrrNgoBc+p
d6diPK05tbFj4ll2rfGBaJIhdU1M4yqjOMwX+xEWC2Zc/ROealOukmhNULdukaHoRpPrePuBe4FI
KO2pqFZJu0Gr47FyTK/2uGcUp6RL5oKDYNK4at8CVhgl5Lqlr5FKsk7GbP4GRe0q2trfO1SiqrKl
eWnqQx1gB65ZPu36e7BVRb1h7MYhmXyK/tRj3SNHrBNUlmzxW1QhOmmJ5hSf4iviFh7npR2+oXvR
czdmCRyNMW3qxhxWnKu2uVQyEkaQX3tvcbNS0rXXMfVeF/GDBtXT4P0D9YMa6CjMXam85cqmj85Y
iQUzOODCwV0Mi6fKHtFc8Xmas/bcSL33oBBcCpK5CszF2H/2uZLd6b3K/PqL5Xs4+ue4NNCqNMsw
+UDwgoRppUL2QaRhKYRwFGEDH1Y86HpzwHDzPeSaod1VF8BN+vZ1qA76SkX7O+T2IefuyPfxqVIB
A3Cf3U3WmZU3fcjY2MsCbItVfKublwTqgNK9e/klouvWidxFBJzrsIOytWOtxmMPpC9nab5oWL6Z
bsbO1ZKvtLaMNqAsVM/Zc/sqT7NT/oENswUoH3/5Z/YkLiPCiUle9J1MiYRZ9JT+b+2LwcpUzNpR
vlQ0NwvjeDCUh/TbrPXE4YIeXW15QN+j/oZmEjfsrmOTiQDBWekMnZapgqzUVdt1lG70ZsOSzon3
GmFo97Ts1rCuXbKNB/xI8d6o78eXRgNi4VrmC/5u/y7xzn6zZCd3z4LY88ptrK2Zp8Qzzk1bwo1n
bqquNAw7lfmsSVchxvcJSTYyajbXs4Op64ONM6nGGuzSiyJCyj7/VBmsN7js0WSvxb1hHgPei/qM
h6BnkUpGek4sy5L1qfWdjk8gk1GXDJjKwE3lWw06Kd1676z+MA0Hyi7LlvqpL0Dzu4aF5hRlBlTf
te0w9KaE2qqAKknhI0qi2Cv6GYtxQfO7anoO8l1cPQhvqdOcEdYQrTyFtgja/q4fj3p9GM09R9Lc
uslLbl1t/U31DqVJJJob9Hjid110pxIE11FQppznzQptrRFu+mHtlW7lLJpqm2Bw9VdUcou8Ptsg
+xlG0M/naFIeJ80V8pJEK2rbJVhlCLuWtsrkd5LHJmdjMD4SK2IbuLGYAjbZsSZJbFolpLJf5c0x
HqV4gypw5JDddOvo/Z/cz2GdgQqDllTMVDbKi78qajSd2//XouaX1/9W1Gj/Iu/KUg0myH929LCs
pJn6r5RuzZTMpyl3/s2p+U9Rg64V6LeFBNfA9jMnnP6dukb+uZ+bf3SaWKxCEpgOCtrf93OmY+Rt
0ttkGrbBXa/PbhJyi1omGbEVfCYN5gUt/chZL3lSrjtLd3Ovhw0ccJMDK4jMb516F4GPHt/z0tmq
TM7qKb6lcXOeVDSayqUe9SvpeKsW7EEJuWa+4/t4k9UzYpVQK5OCfYBI4I+uzZetoG23ORvEnE2n
zRQ3jaDKVBi/nR6BNvIBZtmVggkCkZioIUEQMiITpDaC+VubreDK7ibPec4yjt4sqLaVY7tm46yz
VK4y+9Fr75sCeNSA16YJNx4LpIYbTWGhpJvFo27PZsRuL/h2NRZPtW0T/oUUhoXUxGIqJ3qqYlFl
sWoVEQKw6U7O6y3WWT1rLTNDa2VY65x1lx7Wy3Jef6WfHlq92cnpF0SByEcxsyoh+YQSho++qLXH
gHVabffXgL6yJ6onRlHp4SelB11rYXf0mAaXrOWEVywm1nQh67rOLJeVxWkZKG7XJxwj8SakxWlY
8ykwqQbOrwxGlROMTGJZG8KuytDQhK1rDE8hXKuAaCEGw68pvKsWPF6ZaSQoE+4JD0uFi5XBx+rh
ZBXyQ6kA10DPMqBoQURb+ygAp16B0SKWkepsRwLT9DwgxYblAljeDDxvj/zHYKJUBfW1A9/bgPGN
wPk2OrQ8o4KN07mxFRkop9Rtkn21MwYYiFIVWLd5c5qACQ6RqqKNfBj1p5x6cPTK1wl1SAxc2AIy
HICj6KPcnYAPe/IzrI2N56vbWkEzjexYBfU7hctAeq4lkkPKzRACNE7obw4xTmMPBCZgWTwIQDEn
4JgCSKbEJDEazrcI81cP+TdhjFmNdIAN5CSl3CTDizK2qwr0JsbItZW1xEeSB+InlNHwI5wrCaR7
xAoc6uhhwBsre51JMpBRk7/vjUfSxSFy+26gfthByTw6hr/BzAI8qG++Z8NFLy4KUqfKKrinEMUC
FC00yQLVX+qARhkhHET8ZLJU0AnSUcDdT/4xIzDeLPknsnfp8YNmDwMAUzt7UIS1y8CaZuBNTTCn
vmW/1KK7TWBRTJbejL/xngJGtVT93ehd1ZTXDmxqXO4dIKomMFWrY++ugFf1+OgW4FaT6YOVrisL
ljRas+mgshoQRViBkjB3UWdoa6JdihzrNzY33d57KDm1ydw4bKpaw99MSuX6CK3yorzx86x7q+LT
rC9Yq6MQaPdBbDL/bCgEkADebF9ZBJW2ldTM2Sh3RZhuwppU0owBA/OWMQ22JVhAyXOT5hh4UMY6
rLiL1nfzRLA2K95kT00eR6QD4Z5Bh9B24S7Jq1WsCZq2T1uf0MkzsI/0TZvguCGTThP2wUEwFoYI
lJamHa/rJtiXCGKRjFyC2Hp2CB0h4lZ6F13SmM0+qDE8l5q2ptpVPf2QRGJXkwMVj8aDE9AWjeFO
cwIXFHyb7iK1IqE3SOxnS87zkqhaj3W4mSq0jUV/9iLtta3ltZjgauvGKWQV13qRS7uTWa7TQ7ik
tdPnH5RFuVehaW7RQkwZlSBYLbQNIedZN6Bz89bVILdo0MYuPMgEHJSJODvtd2r/JPAhRU71mojs
RNprUqL3MNiZgNhyWyr2CvsdYfdiyHFj64g8KnS00G+M8dDiQrLh86URtiiikEKL0FQFKYI1dkdt
GDaiQSIF/EuhiLZLZ+Mhb46zdOMYLIc6YFSGgnTicYR/WKBYkFwtY/ch4doMTIFyvSN097UGpGBp
1Hw6Xh9hrgsijlnQMbFjLtchLEVkodEhjVVNfCsfkUmCSHoBJ7lufLyPpBp7HXMxnnSjRjyiyn3q
I6EbWvPJsRDItxAXRbnQUVaEEa5+eqipidBwTLs+TU4iJamF32Zjlq4fNjz7A9E341sPG4RJ5aiz
wVFWYU1T1UzesKrDylpWlc7b0bg2bnUCffx32xkJCBP+xWLlODb9trCyEynCVMnYririKkhNPZEa
+1VP9lpL1ZVdcdJa3ckLE4G2mRwz3JQOW1QwFK7Wq24ZSVDNBn1jxgUVpOnKJPuoHec9KsFHSZ5u
yul72TLRTEmaBB/kK8Lbkjr6qgfdpUCdOSRMKjR5VApUqjXJUkqOe6tWbHpkhNpOtgm56mPg1WY9
Y1oAUyasvVf+nHakNu3Rpixn7jhvLOotSKl/9mqAesrQKN+IPcF4/b9KSfPPuQG/vv5nKSnBnWjY
jwyVAZXDkP+31YD2L6b7zOMJoucvflkNqAymJV6s2Q4lzD9YpIAQm6gQfmQU/i2DlHDmQvFXhRsC
PGZ0+MPhG8+F5u8WA3WRT7VRs92Mtaq+6BWzhtB40BsbM/UcBJjsCpywjkoGW3hS/AEni2hXPk+9
nZM7VqNIi8xDH3Ic023KoF1ZVBI9YvZpGrA6Yqrh7wTBHCEhp1arrPDbHj2COwMN/yt7/5LVQdaW
+KbSS2eFe6/z9m1gLWXrPehOcEqI59AJ/lYawN0wwwaDai5gWUdaRqZFhA9+s6ejZr0oCAd0wbXa
Qj/wbkn3CN3tydfya1saB61Pt0FCOFXzldrREk0dujp742OqtGqYGtY61ZKNIu1zgQxISvM5I/3Q
0WduI9pzUIYljWpWJntGl1s7xpzu8a/lPGscWnEp+qWlswmo5mc2nNOlR6DqNJ6eT7R7w2MfZiiZ
yECbn/pqfv4FBwHPnVsAUm5Uf9XCgvU8gpz6sGVuFwFdJRiHI0VR9C+pD6e4wMDKkTPNZ0/JITRx
GHUpqZKWd3bmUyrjuAJYzPSGA0xJjGVtoR4pvAiY3XzKOWTkTcTdzmMnsHFV/9ZF/aaP69WgFdy2
8UpyZOptdBIcoV0RuiWYwYij1eCITTlqM7j0HkfvyBGczWdxFYp9gzrMx/GkzIc1h3YxOduMQ9yx
nytVrKSHphhiyNBUrmZ2Xw3jPMUZaXqxYnfl2mBQ13JFKAPUSxDMfvKacYE0CFAqg+gA/8Oi6koY
EYQT4TDKQ+F7MPsc/Auo45QYgrBGJ2FvLJvJIntQWCkLI+83NpeZksHrj7jecq45r3YwDuEf4DaJ
SRdMJQ4kBNxjpi+m1uPDeZoGFGCVyQ9Ime41rooBrAlNHIAmRl8FtlW3klDo9OlQM3jKOxz4xaYX
Meq9yc1bAO3ooUUVbgYVO1BKkCO84K6294VVX0fvs8Vy4XghukIcIna44hLb6MNDzV65866eiR2s
huqmawe9Y8grqueUIW6vjN9yGHuyDZ/rzPkYU7WDYtScbZXFGJOEIv/MW4ZPdsnGGZqfHUTryLYv
Tj0i1UHvH/j9nqsBT4d6rJJh/QOMP/ctpE2Y1hdl8gY359EZHmOy4goT3B1oISdHBdo3e1IWoHPO
Ikx/MyTtyuA3pkKJUGYnSs+7Qwk2MeSZIkEcIV4qPpewBJLgs0cAFPtBj91ZJT5nuAtsDe7zd+IP
swhbzwQwbxLrpPBvHRVxLawTRTTGQKM3tEXul3f/7BGHxQVhyfmA5ir4XyMOLq5fRxy/vP7nvcSE
g+tOsnj+cfX8vJUYbYBJmS+rP9xJszeX3RFtBMvkP+qugfdarHocA9SWozt/U3ft/Le1DZcfYxTG
LLBLftFdW2PUZSm47N2I4sKwQJsb8OSt9DwS4znp3UpTKILmWCiSSgYKRwfuB7pencxpNhlKBn4P
cbI1MHWwMCAFmrXz+UilLUINXDSaSqbMNmmx8qWYx+EfxA7WNqvdzLExJexLr3e2dQcfEUtFoGGN
96NVbTibgAF7iYnCz16CeZoS4rlUk4PVvPIGLjqdcWAB7KvCR8TDgkJxUxso8nDha0XuhhDZM2z+
icG0c0RBguZ4IOVLZs6qYSjrE/bd67CEmXA0CTZ87lGdyZ+BIgve2aEIjZUsMQHmylEf2x0AMqo7
uc4n8z5zqIGbkZYX4oM8eAYBqJAZpT8+0NZcmtx87smGColfzGMCBxMcxJPNXH0aWtcMGJl06iqW
fDHPIxJnlLfUAUMoy+NoPQcgybPhqRuK0+RFL2Fj7H1NrtOM3imCj2Sn56kkuazqthoWSjkhO+Eb
f3C0FscPXuEkLRcBp7JZKhAysbrhiSyICioKHC9Uyo1hvRZtv62QV7VVseT0RSuND3GCW5/g5/M1
gPWxayfRJm7Dj6q4k0yxDEpcAoDcHGFkxDA61QQznGxnBDG6uwmTSfCpzmMxh/mYDsTWQ3lQzrXu
SNHrUPyqDS48jXI4mOvidK6QBbBSbSKEdkSszS7hxC8Ec1W2GbnsxyJyuPMwNFJy+yW1d1EbOMpB
i1KUGxTnBkV68KNaH4HBNlvkqQG6QgoEG2qUBfQlpnKwqCCA328tZGMFlYVenPxm/iWlNWpqgSpa
f86pRDwqkmSuTECzKJRgGW0/dYuJOdmLSZFrvkKqGiNJtp4mD72aXiOqnrR7nIabRyWE/Z5nAhA9
NJwJe9m3nJopxu3oM4LuqaWYqi28ubaixioQU+WpfxLUXg01mEMt1lOTFUV+SanRCmo1Sc3mU7s5
1HBaoR4Vrs2A2k6jxjOo9aw2XGExAA3kswaCxMUwoLbiTcff1dSKBdL5OurcfqwwrrfEl1FUpsbR
psbMqTUHak6N2lNSg6LAfpDUpCKS6lbtuW792EhPFagPUewmKg47pf0y8ntDG7pFZc9yPQuVmbxr
LQI6Q7aFw1MJZrgusHwNIW91BkOrbq5xGN5M2fFpUY6KvHqSyiC2EZjIadM2AUyYMHsb4mbBQbQY
/IidYEeU6pywA5LDylX3n30r0SahaELpBO3vr9UE9DH/pVv65fU/byWAEIgFbNuwEGvNWu+f9xL4
CtRSJpoBbDlzI/WbmmCertN//b9RiMvkNw34DI630GobXFgCpc3fQmlx5f6XZslmY0C/xhWHK+iP
zVIXZW0edTEh5eaECbRgvMvkmzlG236jU7hPux/J7vExKjDxeaQABWRmpca+J3OEzE0U4DnzZSIn
4S7gnmXh+jIw9jTFmxfX+7ZI5+SflW2MaxmnH9gkd8OsDCawKZ8th1PwWlgpxG3ojgX5zN17RMQw
QgGTUWUR6yuG/m6XeK5Iyt2k4BJB3txBhxh0QZozX76zT+HYQKJmYU2DUTLI6TBbm+Qi96IFVAnT
eJyn5jNIGdmloX9lCfh6hn8++gPtOS7rA8zHpZDPFl72Sgn3tQ0PNtmVvb6cLPwYE6dl3GAJKpKF
0XAQ1Ly4Dd0cupcsbL7ItbA+YToty7g460N8N7A+NDC4aD0LYZE3d1LgqMfEqTjOpoVQ38TIQ5v2
3a7uWD6QjTIDKN5GzKUGRzC06ZT0GczNavNOVX9UQ3LP0GMYhJFncQ3TEM+niXogmJlLmnxG+7EL
B3Nl5+Mtj9tLpPfPmrFJuJL7Kl1Ilq4TshCydtgn1ptBv9mMvmxVXQLpWzt9+5DqnOU1WJHO3Hj4
GC3IOIE97hqmiWbGOrM6EtWdB6hROYAVdomaxixajQtXCcl/YoE/MGtVDPyeEIr1fjHSFuZNcVDy
ZJMW4aMAHUG7a0Jda35Uwr5OBdNQHVtM/w2U0LmQ+PMRxKMTNljLSOKCNW7V4S6j0iY9qTv00InK
uQhP53K81Qn5cFToZrDSwUWDMlxXZLhO1PEayAgHLkgvFbftWeY0XHPU/SRX7TmaF54AzoW53Bqk
WwXfcw14gUPkqPotZ3ypE1kZ9cNp8gsUAhE4qWxlRA8xBv7cbM9pYNzs7skcw7um6zejzY3YWTiy
ZeOv7ZIgdWxlNvzxYYZk5E9d81na5h0ZAZuhpjyCP9wFzrWX/qWn24ZwRqZXHb8jMbwKEg5FZH0o
0clH71XjQ1fHQ5Emy8omG7lDsZ5i5fScx6iRrMWijernO63q3d4IT7n5ORLHbjYn/A8Gu/4Cz3WW
IuMeWefLcNeoyadRs+zocaTGBlp1OqBVwEIg9D+DeMB3ivoZh2kSPGbZ3gpIXJfRq1erB2NQznl9
iKeZ8dS6AnZ1CR1Jx889Ia3oVRpMUrw96biq9hHIfZc8+ZQCVoea38m8CwsGJAW4te0JlnQ8nqll
7W8Vd5CdTi5ahU/eX8a0jN4bTd0F+ZfBmssOyI+Nc1IftFOb6hd/onYdWUf8oy8sqrf5zsBhxHzv
f433dE7+X9qoX1//24WFxs3WSP0iQkWwdp01bj8vLAJLVEvXCS75d9Tz7y4shnoS2xJTR2mSaPK7
O4sX/YZBJoL5bw34WDv/+c7i+2KGSOumGzSSf7yzxnQcCQQdkp0FsZcgO0RWQ0iA1rgpOavzxn82
SEASpPdxGmNfVe7bjOAkBDh+3q2qMrvztIs1as8qxW8c3ZXaXeFdzXQiQe8r7NleNO9pybDALOSp
8q29zNWl7JCiDOmeRwVbeRcvS7U/Zs6txd1ZNdOqH5y17qN5d3gURHIrWX95auHqLDJVWa7LED9l
J6qt4rMb4gZd6CicWgwpE5WmAg2utJSFURhnuxT7IkBVFtiH0o/JLwzmjGT/OQrnUSSBDB2Ft8l6
yRqqY8IB2NjNMpK4TPmRp0iuQqVeagPIpdl1IYa7iAumRq1GQOFbCImwnrqjlX1NuX/IPQyt9aMx
g9+8fG2Zbym/w0oL9n31pVfJXQ4pfoLaZ4ru2MD9CMoGKo3PjO6+s9rj1MHdNUgfonzQimptSKjL
CeMkrzmWyVMFzN9gjyiLXToEvuuDH+4o7nOCNVnYuVV9sLpbmu8bzkM7bR5q2zl04t2HlIm3CoDn
C8so8l/REQlna6qgARzuZvFh4F5qSQ3pc28Rp/NG3Fu3snVHeka7IsLR7G+ThL/mk1qjKyths6+x
A8+VSXtpS7ahcbIPBh3gGlWEUrRHJ9IelE4BOoA5BJuS0Ag8iKNjgPumR2aTxeWX0GBHVQzG2iq6
+WV+McL0jB5hGSoIhkt+GakyC3riJ4M5b+HR1RBiOSKPYuhzsGDR8Om9dhg1WfMSt/Hgk0xVYPqd
CAibTAAY4VddxWcwwusJAEfhx2h7XmKI/RltfMr5qnjdxs+sZYSKs4782YlGRY9tYyD+a4rq9yiB
Da3F8aGzSL6ipQWF7BFgkanqi6142z7u9iqiMytC2E7624L2++DAQAhRjdWNCfNADTZpPb5U8lDS
ege04MALWO7p92Ep1rGwLpJWPaRlF7TuOS38RCuv09L3NmxL2qSaVt9IAphWeEAUZ1EzChCMBHpG
A7RrC0Uhe5eRQcroQGW/WhnKM4A9I8rXXj/dD2rvToX6oBAgGqrdauy+G/MgcIwOJGeOIzNirLKW
Rzo7M7dK1mvRIusbqfHS20xxDnindTlPNBjHsybryWRpRn/ZdJdOkbueuz4Jm+fIUh8d50kvXjqf
ILV4+qbqjJMTY60OTzEyM9HdmxXPZ4tKtut33jAsO9A0BdvKxupc5AorJpQAahJnW4i2wvfcvjhh
xTr1rp82tL5IUyAJcUOyHnwNQDuncrwYbHIThGeBl5+n6m4S6sqnYTfyg0nEa9gzoo9SULD9avR2
tgRMZc/xtqx0C8mk6DoN/T9b+i0k4dPIktg/2RpX21+qpCQ3yJ/uvj++/re7TyPoyzIhQggaNjRY
v7/6BOuk+dKbL7D/9GngGbglITSYwtR5IS3cz1ZtHjY6jkYm9o/cgL8jkBLivwikhJAOTmW+EcAO
v+y1yjQxx6LI0p0PWlVVHlra+56TZOJEoZZfF5wwAycNIjAmOeQ3a9Gpq9OnFs2tM1CpB5xRDmeV
zpnVp+Wl4QzLyolCmVPNcuqvXB0ffU67ygTPMo2oYIn0Ebj7ORVtTkePUzJOubJ8zs1cS/dp1BBW
3V8GA9+5xgmbcNIOnLgjJ2/FCVzb6b5soY/NJzMndMRJnXMRNpzcOie4Lj5MznMuWmgRytYZWO1z
3tfFS8Hp79uC3dx7PSgHteoeAvDAWU4SwI2OTef2yEH69/MCbEK44wUfDVSDgXgeCbbPtLkIWq/Y
ekm5HjPzLOP820j6UAHJriXcUWkARdS+eaTGIsK6vjPhJCtsQlAkBYqxrkXk8mNsIgZDjA32cVm6
bfBN624jpmgbH64SDmTjgvrVZrd+gm4ZBTj+kFB/JHAYdM6Mga/Qy7borRSRf8+9dKuP4jmp64dC
eCe9w0Ecyh0qo01MCeylFmIbB+kqmeB6sWfWuyw9wrx4D/omPkxpR6yKf+qD8+BhEEaCYVRvWY29
kq0Vs4LdMH6kXQL3532eGTUe2yDE553YlK2xqLAuMwhciuijkbfQR3Y29zYaC9JWcCnpS/TkXWmv
C9tHFY+5xdC5nYReIhpSXyel3w4GYhYmoiOTUVvkZyX03ISJaT4S6WXJvRyCl5aJajo8NVnmDtaz
zrQ1YepaMn0Fb4CShnlsxVx2tBFJMKfNdLggSkpdkzHDLe0YEIQFs1Y+h/p0sazuwW/JteBKqiUS
toBLyuaymrz+oATz7aXJ/cR11nGtxY2/i5Cy8UwS7omeHOtm2C9Z9B06RaXjGop3rUXRj+xL49qM
zYjACC5ShS9pZUhEWEtFNfQjxYOF95Jz/Y5cwzrXccW1XIVfI5d010Nw4NL+R3cfoNxVugCbYRTP
0l+fwPQpfzqBf339byew+i+pmbo6c1L/03bwZ0QNC13+CDD+dYMzR7aosHH+H5jw+/PXnmk7nONI
N+XfHJWJ2br4q67ABMSD8VHwb6k/2pLf6QqcEVFnBNSFHbhYW/yHdSC/xeo6xf+lVk9E1LMLOBsV
bT8cSta1rBpjCJR7x3xSDXiV+MiTQ9aeO0icQQ+0kB5cM66KsS9nfy07m9I5MpeYHqfoESc9/zdO
/SA+ThJLOdSqJ4lK3Httx00abo1thJdm7fvLroNgmEwPRctEDdBmdg3kV5K85dkeqAOBjl5+CJtb
GT7E8eg2SXmTJtvPTeIUCAM3rI58xiWJsgroI5J7gsNpJ0qYajt7r4t8jcc+QDFh72zEsquhumjF
JaqvgaOhb910+/AIvzojF0t9xl5AnnxxKnzs77cKiioh7PXRcR6kd07jt4TVhIjfCrg/+ngu7Y8g
OMXjYbQvfvrqNE/srsqGRMltYp8t7Woan2E3LutgHU8QaEAgrLW7PD5J2M/ZPeo6E3t1iLILdl38
oY4fPvw6/Db1BNz2/7g7r97G8fRLf5XF3vMP5rDA3ohUTpYs2bJvCEfmnPnp92H19FaVq9GDui30
YGYa3So5iL9w3nOeg1FD3KnuAvQLvFBmZ9kHRBxCjRwF3Tso6mlEAp7aLYeER128tRnbjANqGlyh
FBPKWXnuBbsbaDuSgstGRIARygcsx7aALBNl+4ZkdP4SaOgUJrtmYg8FTBlYYc1Gttamv6O4l/Jd
rplt9UB7Dt5fHbRO/BDrh4AuWALr1VYrEeyIUERHrCeiistgJvWnhH+PEHeBpy5YsPZj6e8kG/+j
jKwU3wScX/hRtfCgxvvQnLMuU2CMoZ8AANsQJ38Nf95j8cqPC/FzjHkj86BkO2vt79Fhd9EjduF3
fvOP2j1BVfBxGWYqe7xHKMKaF9d/+PlSY0qLyAAgRf7vtRr/oK18ef331c1CPzEZOAPgYkr90zBA
whyFB0qTmTmzAP50yNQlljkdyf9b5vrHRY4jG7o+IzfM/fzRv3XItHj/r4sc7y6L3KbpwcKQ/7O2
AmV8yLJ2iNdiS/I43LjgGEavPI6qtSwZqSnlJWLjdGPj2prqIoqNA559u266rVbtVWVYWd1wMBUO
EgilMi4/UYgeM+B/oloBCQnADUcbNadvvLG4oAML1LK9rNPFmKXbsEVizBAw6JJJOB5mTe6odO9x
gawnEHzizRSzpxOQ6LNIYbxh4QvRnayrL20HltCwYFGUG/YDPBjufEwuFFYvSoVgYC++J5q8rvXx
UlgoMXV6i7L2EPjpm0SVR6sHdkZmJ8+SVeGBIkiNpeLepBQnrozXWDvWydlPPrq6WKYtxMjUfB30
fJWHKKDltBe0qEHIptEVc/uqL66lYh1zmGRgvWyBiJKnPVv6Yx68jcCbiEQzDYTnwnhO99eDZW0r
0dxFwkkTpK2Io5YWpXWjRw5HM9sDejiw+ske36s/zKbyJo6oeEyn3gI6c4TgkhAgjgLOw+4Ue6xp
GOCQWgU7sc9tkbqNSjNXUeAfJTYPVqqlQjjObcyZXsKJlqBuZfKVWzGFT59Z3jqY4hd5Ib1QsI7M
Ih61RsAMS2GB0VHXA6o+YNCcEKzXtbPnCQ8pW08hSytZQdSxELBkquokUKvkxjlArCX5TJM6jq3R
4ZxFrC1cBLKK/LTRy2wnCOSvur61h6mTzxefB+0+DCnKIo0ayPdliesoKzZYnJxUpHYg8A5JB5kZ
hEwcriqsBZlP5QCsOEwUxUSOgyDHd7YuiAtkHyl0OV8wEEJo4hCCdDX6z4kGeQOMkME1h0MgtVQ4
p/unEaKoSAgkDPt5oTyUHm2D2MkqteRiQjsrjE2LpGHu+89iAiPXVXbgZuyCE3zOSV7hRJ9xso84
4Suc9FNO/GFbfqSC1s864zOa7gSVQQCuvGArX1ASfG/qDGAZRchcJVyuFAZXi376zZrX2n+PWhzO
XD8CriGFx0EDFJjH9YQhsMtlRS9zp7WaO5FLTMllxp1uNTXXGzTB2aCbGPeL957rj8U1qOY6RGcV
FhAuSB0XJR+CU8nFSeECJYQlDjk27wSxTqWYbLIyxA8yQp6YNrAvJ0NWOfeRWXsG+i1YqDImnJic
G+RAD1mwQh7UkAlxwM9TZMOuDu9U46NATJQxzev6c4DEqCI1KsJ9ivA4IEAqymeJHBkiS47IkxFs
6QC5Uovy4x99vEZ/mEoFDeR3zKz/frwGH/DL8frr679vQJinRNlkq2EszeDgx1M28EkGCgypv1HJ
eNe/xX1UDry5rJtILtO+9bPKoamGJorwzDhk8wf+RgyM7eyfNiC8xQwSmJqL+rRB/XDKLkpNqtIh
j9eeUWA1zXZNvyuhp+bBaJtkXPIc1F5b2SJ193klr8c6Y/iXPUTlaD0YCMVOwipZ1/dCUTmhMtj6
YF5KiM8qKicEBky/dAOxKjH1W8m4VrTRZPAGs6qOaAiqL2WjYDg0bEnBIer6m9GrNn6eziL2JCmn
wQbQfUKiJ7aAZaQuYPl4ozJA9xtS0LJB10o1TQGADeXtPIX4JRiQWJMSIrymr8OalpAEwdbUt32S
rGoEHEOWDhGjhgSqVi8QqYDyl9FfLaTiGQIGoSsGz8ou9kBKspj7lp0nwkpnMK+oJwGur8iy3ZVr
TxEx0YDhULke6+O1LbKFNhjnwYKCK2jrwDJY2D3zVHNDl0rsksQ4zNZWIkJrsbdGgYRXrh513kBG
+iXJKfsY1cxgEUJCznPDQU51EATmEfqjkZlzsS0dfwiZNE5Nvdx3PGasdUDbgVI8ChU90wVJbqOn
pas/Fmxjad1/FggIBvwtigNNJJpmBcblXPnYp7y2OotBsfEi41rF0p1egfJF2og8YalNW4ZFCrUh
fOonn11O7iZmeaVBR03Tfewqj6Wi3XvCiwU5P+rGdYCbSFL7E5LPvpfNO+q1FknZPYZEZEdj6vee
kunUxwiE4Cpxo8vu0lXfY2m4MJp35EjYKug6Yjx989G845tGHl/n0Bp1zyLNY0K+g4sCvLKCyx+N
D01WXmvuDrIoIKZwMYHA0NEcKDN6tyT80FRbBUM4JwenJeJHZMQMjay5UcH2RnQTcu1UDy18vH7f
jT6IMaprkwfmLwBQGargbcC/M/cR0xPV3SpithxjenShb/r4h+PwlmNj99VTYYxLNtUl4YylRL6w
q+MlE7+dSwRI5WiTc8SprYhZABlmjj4iRyCfo1DIkajhaJRzRKo4KsUcmQaOTgVHKI0x+ZBcIg5W
PjzwXs83YDK2I8GOlOemYAtDtLS1JFkr9Oki0Diq/KnR8k0JKSMznkwR1T0xT0pbPoJ/Iy4FQjRl
bJHr1iGb9lU5F2zZFd8DtVtUCoQaZPuksrbFGJwD99mAlV0ShsowrLVjsLDSdwtMVwDoAN+0E+hE
5np45FY9zEp5Kzd4cOFJeDkeL8mw/+gNRRFNwiAycrn6rRb33xRzLgC/bChfX//DhoIqTnMuNBK2
rB/tTeL/ABhGgOEuYSKQ/0y5RNCBcikpkFSYYTPD/Vs2p1KXbQRUkIa29O0e9BsbijT5ib/eaLge
qZZCWkUHZPVlQ0kTKyylUCPgVitbKyPY2CsQXIWeRGr2PGZUPJn+JhwB+Gc3vp4XFV7FBNAYGKNl
g6BSYVmfdex/LZkBAy58EFFXHlFQiVVEWmVyBSyNBaUBNKyZ4zlIAD5g4biXaZ6gBc8zk7knPuu+
brtuVju9/Oaa+cZSyDZF6irmAa9ALbf45hvx1OWvI6kPvSlBHBROVH90Me0Q9UPYTgx+SO0eHIr7
vpcBD6NDYRdJ4UsFDs/iurWEvTAONzXP5nHvLiMuEwIGlFkWKIdcjTYD8suQGjMlO/qc0F2DYtWG
aTL5y2UdVBhuwqPBXtgn92KTsmqjRXTUrpFLrMZq5aIMhH22F+rP0rV6J0HusBDtsTW6hnEfFQFp
ZUgKntvMiOHY4D4dD+fN4GuHXADz7FpEQ9z3DJ/VKLhvJUJHg9nMiJFrenGhwvNs22gvBoQPa/cY
FK+9RZotgZufAvqklEFpAOl664hagJqKYFLFe0sHbBlkdx7oY9g9jto1dwExHTlpDqI8nFwBnZ5f
YwY+T/Tro0JihLmH7VUigV5j0Qvg8IYcgz+3F6ogCL+1rt0q8C2SgCRGxdvVyo7avpWURECqSoec
G0d47UERLEq/m+DaKKSIU4XUzXgWkL2iuH3MXGIsDcAT3Tp7ZnrTTSxqDewOXySV3L8q/KhcrSTG
a0bcBP/wIlMZVwnYOFYKhWf/Xw+8mjwB0r9O9L68/u/1iYkekomI1vIPYTU4dhp2I42Uocy47/uB
F/slHGkOtSjOJsvhD+sTDkxNxM8JL3hC9/6em+XbSvd1fYLAC2NhktOBBSN7/3jgrUQhGzNhOvA2
RIcSmgXZyYr+eeq+zAaYbJUTKC0dvZyw5NdRqdZWgvDbRAbzYWvf1Qurly1ypx0dFv4iw0hs9Qcl
sW69tXGL7mDGHHbb+Kh4yjpoEWNU8CVudjJz2gtT+qMqlRqcxKLgCrTUCuzU3O1XiaphUGjKheAp
H55SbcLKP+ryJWiTpdtwoI1hPeJtsahooozbwU7sTAl8suKsV4qOb4Gxu0Bbhdn0JMDzRahGtj/9
fexvKirLiirea7W5S5FPChI9ofHiD+6y43RcF5faV/dWVD7rQvKopl22bXq/xV2BEaKv7xNSsQQQ
F+D+VOzzufFeFtHayknjCNlCpwnL7VaicCizEN8iT1dtwwmVH0pXuaW+uBKSY1+Nu9xv6CUWb0I4
kgLjbCE3W7UMzpxNPK/ZmuJ7D2EnF+TdMNKvppx1DKC6EQYguj2Fwg+qYibbjud9irh43AntjqtH
new9IxijsCxWetRwlpLzueqLi6TLkFVQ1nAIBUq2VXAMtTiHChxEjWKuyu4auDRyQnLRJqNR5scb
DHI40EeCcNpG7zDAlazcjfDs41Tqxc8hohbEPQ3eKQzvRqRmJRkfk/IoTOadopmO7HaN/ynDB5Xj
h+KXZwsUrnQULIdRZmOlm4GsWBYWrkm/nktNBGJ9hb1pD3UdHy1StWoswwI0cvucJTc4CGutkB2B
6VwVLcYuAsMfnSNrFbj6m0An4yh2JOXBQNPxYqBDd2p9PxT1NhP1uZQKEHVh1Rgx/ZVgvPRhnMUD
YTT6n4XsUAXhRVZpn+EmBfQ4ByFEXF8swx0zgwF4tDELsdEa/adFWq4ZYDoM48oLdkrULZWkdPo0
uNUtfThdtzFGI+BwGTjMp1ejZTpBWr0JnMuNBFSxsh5Tw9Hb/K5nFhnGL16nLMYBc6SOJSQbHiGb
ntysulLO/cjHz/YHlU/gW8vnShAXQuHIAzJTp5zwI07mY3qu6dvSe+XV1WUna0SqPYECtGw7II5V
ZVGVlreM2zshl2nZbGlvD69RD3Sy6Sg1EXydBoN57lcrKfa3YwynXqA8RjgNcrnoTZokJRAgRr6W
CfRZ7cPg4uShyQhI1DbMWzutNEdAvLHcZZ5JK2+IjzjgjjGlk6WARzoRcNHYdfDhki2SSDCaaY9e
qyy0oDkOZJCGChqAHx9c39vHHsW/fkUlmrhIyQeoDKhr8gLDFByQgB14FIQaEa6Z5n4QESitdNeI
CzlVCcHzc5TbVWL0RAFLDEEJW6pIo5BxJwFJkicSta4TFSSuHQTTxzibC31+bYMPrSAF0kFiab2l
EgZ4jOkmO4/YFCFO+/POvPhDbpeBOTexA2SUjeqtyqUgeyHOdWjD8GPU5HlSCbsaw1AzDULS+3Jo
D/UEQGNRqbXnkJF3OmpQEz7UAAwdXKkxCub0TGC6gk5Oa1gIJlIsUzzc1SVMXv1K3ipR863joYMF
UqUMU1Lkz3JcqPix6n6jAm6avlmz6DceZ6NWJcVRCjQuiIDAV6HbnYz4ccQ+Xank9I3hNRS6dcJt
3p9MTkOH0Y+FwbcOqsws3Jhylzzz8mPPt06CeFaP3NVk3GUhjgfo1J51ryrWHUHjfYwxW8U7oYoA
owLvEdF4HpnVnTYQJDJigv91gHdX3SsSkkBtUVXm3/AMC3AuQIAa897c1pEHEA0SQwkuxCR2JtGn
2xLwj7slJxxIJSG4uPzRFwSHFA8M8bcSwHDMuEpPdBuHyabism9U8VpTm10PED3G7RcCs9OD8Emp
5EPN9XL2R1/CuAmpdIoAcJxMsv96yNE5Xvx6yPny+r8POdy0pkCIBOVSN5UviXxkOfIiTMj/k67/
/6oeEUdOHGhwijKdvX5O5IPPAKypcyL57aoBWf6H2Tnfuqxi2DXJpH2NmUSIam0a8VEw3QzV3WUa
Kwi0SVvqZhSHl0Y5VUn0YAXJe2AJdIepOimnaA6ppLODARCi6s2430Ic8mFMZvGHlac7RfMvShNu
BFF9TOHWrsrRq9dyKTxrEuozTD1VRykfwpFmyVF5FsSAhYUuLhUITAiArWeabhEvV4zgoMv7PhHt
xCg3tTI1xaSLQpfItY1r3ZOf/HhcFXG2jMfisQzxe2bVvKG5MzKakyiYxLPTZUrJuO+2+8bYFS40
meA5apK9FQtbsO13ZcrRyGC1Vo21GkVzuYjnAfKgCyrS8xjypJ4/UyqcTaq1cLV82eDRn+UWAWtf
A6MWLFpy6lngOVX62LK5VfQImH19FXtuqPEJdxf9JxlzKnMnkJEIidPJ1btaAHkjD477p14p6bgN
+kjmXMEtjaXH7egw1LW1zrKjD+XO9Q55OL72Kh0DzAZkWbCrSLm5Yr+I5HzfdvRWazQi87kCXxJH
KDEcTlJ8mHFKJRdL3hjULwj+bh9edFICgXg2K5Qro97nhrfPCt3xi9abRem7rDKN0895zxtFTboT
u/aV92+afmMKx7a4ahLlE9ImiUoQf+yLBukkAXqwHMxltV371bA0dIY5Uf5EpMURAn8t0SHh0pWo
e1vXk9eIfa8uJjdWMgpiWYapohtg6JA08rvuuUstXL7DQYO1XgkwC7voGqrSPCmVvZRxqqB/rEgp
MTJgrCiM8DjvJsVOrdWNH7+IEenynu66DaMTqCcuwBdSiezNz1027MuYeLwV3JuD8lz2+eOoPLn9
vanSPrfiW7qEcrJQGmMTSS3IMVoQCOYPrbelZfhNqGTHtKIdFjqnhyygNd0yTSKq3q15m3pX0egu
nae/RhpsIz4GuXEfD5RIYFUyqZfO2SGzcbANRd51tf7yRy+5RBV0LJosOxMq/N+XXMYevyy5X1//
fclVqOwykDRZ0H9ecsX/odeFhfP/e0i/j1H4KngJvDzxFzq6okDSAx3MyOe3VS9tujV+gaDwhcMJ
niAo3FanBfmHMUonRGnLoD9ad4VCh3x2HAuRrHVCogssl+UedAizQw13Go5oWO9Q4ha12RNEeDej
lhgQA+q+0lmhsd7oHSuXQD2AqUXPleFIo/DeB9N45FIOr2l01TxtGWFfEuRDFvR3DNPxZePmhuAZ
ondghOHTzuCgfx/UJ78pYW2o9KCC1khCwYaZgUnbGl7hUKzDqOLeK00GpIvqCo5EHD1W45NCSrBW
iAb1cIpjxcla9VhZI0pdfCbCutI8GB0lDZiMYmGRcEP1a+o5tXAOb1t0OMhg7pM2DCOJAA57V5VX
LEwzxka3zJXnFdy5wfBsTS12Cq2WXlMf4xTX1Xgzp0BdwEAhPnQNg2SNEsTi0fDNjRSGBxGqh+F1
n2VVbMgZrBPgUr6Ag6s0yVn0Ir0c+UHp/JE8frNRBYsKT8V7dRuasDqJcITyDi5ikWjGc8R45yXq
sh3kDSJjrwJeSE+hYFChOYOR3VugyzDmEMAXrmSEcIyNhP428K6AxYX0rMjRqjHzkwX/eEKGjXy1
pgJUOJ6oaSVa2FJ3t0L8HmMGjjIm+6IsDrN6UO6UuD+X+NM6Rkcivraee7brqksrehQMj28qncVV
txuobwbWxfwcFmGX11vMDXTZWguJsrI/e5Xh6CVxiGIUyznkv6wyk0b9Rb0iovnT639cZZSphYGR
6Lfl5MdxLTo+EWHkKU5U32Ja39cZaD7YIXEq8iHgi/pJXZeVqdnBRNSaDO6/I65LfGe/LDO8t6gD
WjLwpaPb/bjMNHKilG5TI70okFmE3ZBuDXejUNfb3Exx1Qn3sY4cggVnLo0fKtXWek9ikIoTNORZ
pWwDEH5zxlpD/JrwcdVVx0ADlik+BVRG8zSpE1v/DFbHS2afI1t3ks72V1AdnrSHls5Rz+ZyRGMt
Rbn9A0WXyaXZhYd+3jjtnAIBB4OdQxP0nAY4W773dvVGnT3idt+HD+Y9t/+JXkT151TATMrjeRms
vXWzqPEZPwgM2ZirhY8+hoXYocUk/lTvy2V+kqqNcqwX/pKOVvwwwfDeWngWYDpEA3dO2NfKH56l
J0GPnEpSgSfiv226bE//8Dj8/PofHgduM/hdsN9O6isP0t/RRDzCiilDauG/mCtNxoYfHgddVXWD
nLsJ7FLkVT8MmyR8xX+5GiZj8W88Dt/ce//6OPA1/Pg41EkalqZfRutbNruRr7UrjVmkHUoAnhf4
bxaCbAefCT3G4cZX5yFthrGaHY3yYsp0iEg44dWQTdGUr1BaNpGFVKjp5ZwbjMLVWfVuQwHViWTh
O91eW/0J/c7IHB0uuTkvJbt8NA4oN1ttb1351OLK9crVXUASnFE+ibaaUQMcrVnf0ek+desAV19I
S/GIjpeLS5qteAQdepnm8NGdeKGsmmW+MKb/PlJyu1LX1EjvumYW7HJU5pnp4NaZB/N0QZCXABTU
6owAGAmrWdGqTjCZeV6SKdwkn7SCt+Z+gCmsr9Yp306TYt/lj6j2lUpGfFUPuyF4K5vkXKXnUNia
VXWtp/ZtPFMihUeazWCdx/k9XAHgsuksWVif44MSz+JzRC12tdM2ki0uqPDwEXQeoXfU1N/6jn8u
1uAeZ8IyK54S40y7MI1Vh+YibIo79tfkqT6Ll+bO3Hb3xGE46GDJwiUsXZWrtO+X6i5edWt/O9Tr
7oIOz0v86Rcz0x6Q+BwOWPwcPqCfwUhF7aI2HuvjxdyJ73esNY87ykft4N2d0fQ7b+fmWz9/OiBn
8RegUZsBkhMvq8dgQTv8orlHIaYqT1hgj1xKJ6rq7WahHgP09Jn1nH8ycOI3WFADdcx2WOf2Vbzw
R7q5ZxOKnS18my7rYYnG7QzUXw0nmKDqc9496jSIYUxn3J6580q9GRyY5CUFz9F9HC1FAQHsVXxk
FPocOahOKMendO8elHW2crGLrCmylDc0j56aWbV6396qfBVvSvGYnodLvmFwsIVjPhNnG3OWrP0X
Ya+l2756rfcp+bh2WSxkxzLgv2MAZ8VGBRjlPcxcUKpF9hTZoyYtS4hlr74lrgvxYIZnTXty6U2X
mo+zTu87Y8l9zt7BbwZl0BGhSSpz7uC+CC3oPqpXvXcLaXSRNgN7UIQ1p5+r4qLLqFz5BIqf1tHG
dMH7iVeuzfG49t4tbdGOT5p+35jPCuYijHNWOoJoO5BsD4y9ma9FLqF8cguijJIT0MT3fIKVnmGf
RuulrM2fDUt/JyxICck2rRndRrgfkjm3ehdPhYI1duZbtM9CQ8BId0dnTnwDH6ae8XB+5NcSCe0U
9jN/E9AIQzcG2t5rdO/PhxWrQbwEKfHoX8OPP/l0hSUaKUriKANwXPkvshk4r6/byS+v/892YmBr
gxjGDJC547QvsBH9ZzvhH0lwwZDM/hLUJqP29+2ECAjRF4Sz/xRZ/bCdYBiXSMUoGjKNzP70O/uJ
ybf2ZT8x2bC4FUIiY/PSJrPcD7e4CqsssabEXTE2XZZmLvN8aE9GuYZa7BGTUy/caO1I3hvSgTvR
kC0rnWIhVm/DVOY9eZQNLrFGXAGolZAUEmegZLdel+wMpLxZkTqsCnbEApsGyULLjzKBp4e4XRrV
ShbXugbalYD6jKgB7rb2jfRuAQ0bYgTA4gqhZKYpDvMlZUYWjU+1DsS1drBF0TKTAT+hMxSu80y6
o3/mlH1mJtO7rUlnTDLXCJNgLxg2wYOwhcwLVoU+FP5DS0LsrUoWymRm3XXZSrgMS5J99Fxqx/Eo
njNo7skZzuFMpzGBKFaBEeyGOyGBVsb6VwFEs7ULEraaL31j10Ax44HzH4MQIT2cqXCjp7T5FqT4
ihZOFuCLYhMRP/D9IDTVtMngSaKwolpk4HmTRyaNUgk83AGVBQUKTNXMIqAdYEpzGt3psxMYXfkZ
PKHcwGZyPMnWo1MelAtMHzreQN2mqgGeCUfcbDw3KHWAvFVQ4msETprbRdP244V1X2isNsZr4p1i
y+Vn64Hq3Nd4hak41b2TVO6xTaBlwauct2KMH3kTAQUdblX4VnUXjgO6cJ6s4GFWzC5Zv5fzM4TL
Rr6Z8j7S4CHv6Qdy3bsILoiMjTfRqGhW+amVbwFOqi5nwQONL2NpXH3jwpu3TN7LwalTL7J5a4yb
xwdArd74mwiMByQb3iVRN9BEZRZe7ZboNxnYB19t1oLeUS6ZCJShADx/l0BS9rhKQ3bRZVphwYqa
kvsgBsQE1QEOKouukrZzpT+rbLCmP/eCufSQBzbd00bnjK3pFAIYomO1M7A6Luhf3HXswxW0GH5P
drZOqrWsPAj5O1diqHORSsegWd+MHDHTB5iziRvo5Nt6tOOAfdROLjj8I8DU/CxvfbQiqWiW6/4T
IaECoUdtBYgBzvT80IaFMMz5txvEjXYmKpSOUiFLYa7NhTyJF14L4d1WOsfXZzDUwgNZQ1pckOSw
i+8J5io8Fz5RTVxBto6HxJ0xSePiMj4YwrwbFygGRWvDBaruuqN27Zf9EmeK1q8yDizerSRJOxv3
oD0h6298Y8FtyS7uWmDKLf+LnP5S3Hm2NawSnbBTK67j9L1UMalea+rFI+vsCmg/Qrcd+TA2Ei2q
OW3n1UHmE6L3lHGkB/x2GBMp5oUtmkLjIXqFN7Knx2zZNZcg3dXNQydY9uRi4Uo4C0lkeLB7uCvR
78gwX7fwtc8SdZV/yKNTUjJQsXzk0VvBBUk2T5G1gErjlcvGukBZC+VtCKctW1janfWk034NuYIc
sLQYoMxkrAJ7PTiOFJP0y0ZZ6eZTqNxHGK6Akhs7T99gvG2ka+Pa1mVUDjSrmagTFRafWaMkS8nH
EZ9j3fd9J4sigPdgyet4PXWtzftYWmR3I2sfDdyeLe7qg5qulGBrqY+i+g4/vYPEl9wF9GQSGwCG
qznauli04o0WwaA7BLc0fRMYb4n3nrhrXv/kLZoNamqzxg9DGHSKrv+7vZCN7qsA8uX13298SLe0
j/yN7/y+RdPFBqzN4nUwYAhp/7xFy9jRKWJjevUXvPOHLXqKb2KsVycX/OTs+Y0tGi31ly0aqBuX
VexFEESVb6n9H7boSNfV0C2oGcrm1krdB9gTaJm9FRtyg4bNXFymOPYkfhgUP14rDokYqq9AOfnU
iQ4WCRZa2PEz2g5HDuvsFuY8OmmvVA1fMZ0X9AdFd0r/0YCqIkFCNyNNhR/dFWTXS3Gq73H7KPF8
oktyIyJYPSPin3EFadawLpY4C3C+5+m7dNLgbiikgnbpJ/TpemNce6TIFP7Jp7TgL0e1fRv+h811
yRHmTMLRitmp5q13y6r90C7j4UptGyRK4YlGhvTq0U7oBHj05uLohCRJCauLZ9CGuD7ozJX5hzIs
5DkV4Pz7HUD3Ff1a7tm4M9bNiiIk/RAuNe5EtaNGN1w/DDpkFgnCH2tlTdv2SrtkK2v1Rz9Wuow2
gZqicQzVEfn/9bFSf32svr7++2PFzAJ7m/FX1ONn1y4mNdyiwCZ05asrjiIg/afa+r+FFFxxEw7e
hAuPlDl56X7nsZpGz19Ovqg1vBWyImX3VMb+fPKNyzFHYy6CNYBmElpUV5fEr3TRvUVmfpHb4aHz
q0WkD47ciTcv4wBQ9psk/1AKRgAF0O2cMQAuTUuk24z5hS5xWGkD2J38fy7qVr4udYHKAVzqHDBA
mC+gQjpx1NASfu3NDhrDixXhBZ3SFAQJxqnkTr6XaTznOCS7lMJFQHeC6pwJENBGmq8tasqtjrIy
pg91JmzgT6MrUhvdmB+py6Gh89tDW+jWE5uQjhnuZsUux2mMLbhvKZSns7FjKkuKjBwf1+uGNqyA
A0FnmS+ZL22aUH/oc4J7bFgqBqska4jU7TIIqr5xDMzPHKdNXbmrkFpmnqFBwtZ2NBvKiTyV1B1S
iVmH6FGvrQaGlxbCehzeAvqyU4szfFnIt0G/wnmfFeVDXJPyMoNDa4jvIa0kvZtfRl/stl1Vc9Tp
SEd6zTFlpgy5Aa5D19GJYy3V7lnRMK0EA7Om7tqVmVMalZ1QAaa0/l0vBoDVw6RwPLNbSpXEXbcG
Jkv7NXSjg+9SfyFhUlY6wnTWKRmoz2Bl6VJs1pEFf0/rNp2vraTyM4lCcNyp44PrSdXuIOssOZAo
fRPjCnOtVqa72geLrrkdLkDtoJSWI1T7rAZUiyt655GfcJunwJNWQnPLDJEcxL4WcE+a3Svwq73Z
1Q9k4laZiwhXaoWaM/qJLn/0isQsEfQbIG2R0eJ/uYtj0vt1o//y+h9WJK7TEqMOLvl/hQW+S7sa
WTjA2d+2+Z/pOyyNkyig8rq/wgd/L0jc7anFxnSCM8YEmPp7C9I/zVP540CvmoSw8Qz/vB7JZuxK
YdZHa+WoGasUrPJoJzQ+vPgv8QFMjmrNxnIWNEv5oPz1+Xjr/4/3kd39NbT9X2mT3GVBWlf/938z
nfl1MeSnrmkMdTRr2gh+fvOul7quSJRwHTAI7MvYMXLOtzw1QvWcZLh4xxxIos5JGgz2OTSfzYyo
ri7Xd6kswGzhvk4fwVSXsO7UW8mVPVbChWdoz1nQrEZizEYZrUyed/rLYEuGtl9lj66RZYc89hyt
XEOPiMc7gXnsVIeTJVwk2iCnUNBXL+A2OXMwYmzotBaonbEogswY8UpPrSwvYZlfK6q0Gvg3Me2B
DaQ5H9JCviQ5sQnG6C7UmoPmx1y6aXoHROGC9BEb64T1GgwtgJb6pdMpvwrJ1aUsU4lA9GcMDfNg
mX30HrpbOm7kvdpIq7qB+qIzQTayNT+kx9Atb/nAqFoMSTVYBmAZY1/geJUrRtOpTscSU9Z5VRf3
TTo4kWetdUuYNxC2lHglKItiJE3k0ktvyCBtdPfc+ApNQ8OsisZ1gsgnK0sFLl+nYZJhyI7yYrhv
mhUwuK4XRu+zGbFAJ9EjLRBHgWB6i9MvqeRrH1FXbl6sTHhLapHm2sqxupTk+HAKof/54qH1QKhS
4igWt6FeNJL64WbeOffUJ2axC1X6IPgAcjPcjzI534rbTE6Lr8BJ0OPukjwTv4me3cwZOikH6NAt
Yg1We4fkHlvBKrS0eSu4Z7dVjj5+5YHfnQPQdV+EFb+S/OBTM9v07ayCfYGZ0U69YieMOZgjCwVI
RwWx1KUQxfNEFmZdwjrM6h/48rsxdWe5JWFmg1uasMlEDSkotuWKgHzWIWuayPi++qqG7cbP+I2K
Wv8aKOM1B2StI3yU2J3rXN+1NO9R5bRW6alNOxIc6kMH2Z0+Dz3Gs051ybKNctJh4GfFzma/XQug
gCSzr+ymT+5wYvD1C8Ul66zVOKQI8VJ5tgb3UzEq9kb8A1IBzagH85R1cyUQlpO/PR+IhP4/7s5r
x3Ur3bpPRIM53JIilVVSSRVvCFVizplPfwb9/z52241j+NZoo9Hw3hVaEtf6wpxjwgSXGRYZ7A/w
kVQZm/IhJ+MpH2/xrKZ2KaCQiNvHJJ+uIUolPQifG16mCVKHoNW3oiLXOALCSmRGPVqHYZy2ip+8
tzIpI/pNxwWvxO0tIwG+o5TRhejVCraKfgmbJT642PZawQik20S4pKvaX/kztsqyBGqC/7J4t8r2
7svVoxyUeMfN1LGGZFORZZv3vr4ukS1lFbIBlSRU/OZjQeBd8SG1uP2JcMu5IlX4qdH4Qybjqob2
2oG+jZhU+8PPgIETgCDGzfZYA8kiLmSRgGem8RGo0SWsWBRVKTsIqo+aFrp+NTudrMTndnAN/4wS
1NIy3HigICWJN8Lf/rtvTJ10TU5uGk60PX9Xw/+VJcJl+B9f//uNyUQYuhxO8V8XnthXfr8xmZYv
eUrU46if/rQMVYGaAM6TxAVmxw39+5UJSQnunaqDPlk0Tf+khmdB+V+uLW5lLkud4Av+7//ntZXk
eRsneRxvReaBUgVEqEIpooQMBQnyHVsvZ2uoDfA4GCa1PyF5uDHyHHPO2ZqO4d5qpZdpxntXdC9z
kn4ywv+IpuJpLCVY2mF2oPfHcScBC8CulyFFGfVrALxn0I+N5a/Isg1zvh9Sm7YAxh+vDehnjEBj
UzwOI5v7YIKh345gzfvSPNUs73wyEXIRnUAVnZTS2jVqs8o1c6URJ9wy321J8hbla4MjvTU/O4Ht
T/ztw5q1ZRWSqjYf5qY9FX0GKLIeUdzMurUOFpZeHK60RviQsnctYAUnYI3I+3WcGqtiGFgpGiwr
685VkeiMKVD/ino8gy+k5/PJiqdLGoTcYE3sCYO8xCeBc+ofJiamaYnVzXzpS3VVM6yr+mpnZKJb
Qf0OZRZZzSVF4KmZjqpeZpWFMTy3aSE/kPvmVbA+hPas9eGWLcShZ+ElIcuKWBBzbW7CLnxosgCX
QeRYIoM8cp2mLDrUtD+tCo5NNdH1y/QDWp16+pAeukBAR8kJUY0SSTvoIZXsponpA+hCOzUnh1AN
u5kAX+mtBV0deLrUr3Et7bsUU4EscrAYBvPn8CcK4nVv9Jx6NRl4/XAgi8GtBcX1p+SYN905nPeB
aE6eLgcwt2A9FZ3gqDUeR7yeXLKtdJQt7ARp5VVRSvC3gHElvajoz+CVoG2rdoJm2rNR75Ow2kv0
ILME9l2fGK++hwyWA9h6hJ86Vo0ANvroFtY1V6TSH6wpIMPYeC3LHsVuw3i1p0Mo79wRMPrqvegn
OyuJ32KzP1bGk4RZXi/KdUXfJTbmaxAxLu5Zh3b92uoZhsAAxGAyg7OS7kIDvbh59q3+8mtelVld
NMmjQ9yEVrUSo5iVB4gAU131dTKSDxn4fDZw36z1xFpLZMSOmbTTAJ20ufymRRKwAAKa6mYfYsgU
uozc6gdFvVrE3WMZwKpuiu2/W5jP/JKzmfKejkH5G/ehqPzVHf3nr//tjJZ+IRoZ4hPu6F87lD8I
VghkXjQsqKewaTByYW3524bR/IXgB87n/10//n5Gm7/wi6LsWoT7CP45vv/JnIWD/6+HNL+7hv2Q
IQvXyXKI/2F+mZahVRQoucEMM7b3qNu1inPEU/RNOJ87kJ0R5lgWII5JNjnKFTZY07IDk5tH9TLt
GOnfW1AwnYNHacjcvOHksVcswjvN1i/6BfT9dpktahttL+ABqte97Iy3ENnFY3sQPtWd+BPeAsQU
n2W4kpmAuLjZfgqEiMaKuBvACdSbkCGz1Th5M/9RPocf/j7RKYzhNQ8rIH4i8QL4gI0k1p0v2Xkv
7OMrAx8kOG27TvA/ezLPVWwTRZeoD4V+lIKNoq706bGP3uMRojKaNAjR4jNHlKKA01sh9bNV0kE5
Kfthnwrvcnxp8mfcjXVkh7e+Yi227fAJ6fVh8E/1xBJoU8vPU7prMQgq/boO7yVbqaFYi9kGF7EY
bpGtP2AJpqtioqtYstN/lPPBhM83HomPqGFAjDmWByQ+rAKN1IPlmqPNOdfjnsDC+CKPD5l/NVoG
Gu4kvmuRq0M5WqukcUjfvxJYnYHD/7037bTd46kukyd+mlKtR2NHqS+fReFx3KtuP7wqhyCIOG1P
g/qCGnSWn8rup8nuwyeE2VFd+/FKMnJbuPusVhg5DcdYf9Dvkbwv6kMJXHn+NJXVwLJWfKSHazMb
b6FlzjZM8pGd1RR+1yLQDpQQKTqoV4z13QU3QKZ72nAuW4fw4bbFKlW5aYYdbLqpFak+xIravPeV
bhvaxsqOGgX6BtccdOdAd7BLXwflSL7GXJxNlqEg+j6NiVhheFEvPgiVJlv1xXbInVnCCDnZcvUs
cUeqg/6Y+k+43bpdU58KhoDC+DAnS+ae7pRfpXRaSHmQBNUv3XoZ8lMQbYtsPKjpOv/kI5a2O31y
e3n5/YfHrrJbFa/dc60+tHBISaLCRvU2y/wGPSoag4/VTz5/d8W1L0W353EQxU0YcUOQudVap7IZ
90VxJdBsBbTJzlHxsGjsVtC0fRWkiVOXLtHVJGKMoM2Ha99FbKRQr2wGSdtEChkc8q1od6OTJO8V
nxr6RNkEH85GN6LRlYGg5PmGl6XXnnQSYOHJPBg96Ejyp8JgVRHVtKxwm5EvQC/ZvJidRablWsRn
Ro8q7vNNWnwq2n5g2zeb0oMZH/CO4MNdtezuquY16LDMbjIFJjbY4Qe5fpii9UCoL41hSC7izleu
wUDSU7ITyBnMpp4LFrtpT1Kl/5pSxunhVeN9HZMBsjywSUiQlS2kkFB2RfKuZjX8Q51oQqn6hGxC
KErWM6d1sLkCeiz8j7pCyb6p8zV0uVTzYvbzrTvJrRsnxMfsfPUxBW1bnmp5zfAzlgDZwWAvWMlS
6wFwCNEcnVidQvZPk5eGHS+fujvdFD+KVDZsLV/VqEPT/7DkjYjyfLbrR7PTGHOozUdiDOv5Vfsk
kZpc+EpwBdVtIeLc0pvGiOixvvGWmj/Wa3OXd0wILvJkZ3cqnOaHazs/TLsktdVjBRLHTn4VFoCh
vU67+jXI9xDxwwNEefEir/EqEh1zVV5HL94yAHU6V19zqCXaFnZAXt1VTC+5810ifG22poeq7Fn0
0Jg9d8jeJnuuln23sA43jQlac2Xy2MD3YoktTbb4Kn+C7GLaoq0V/RWL6U+NF/iH7XX53GYrJdmo
HZx8OzBbAZpm07ko4MzDvKYEF9EiBCuI+Q7yQ8rW98hpPAX9oXJETIjQjloe+d6Dv1n+A7dsxam7
CtYUq5tgbbnpR/6Sf8QiExqb/1bfoif9nBzHDRvbNcQfl6TtTcECDRZe0q+KnbHXNsZG/6bK3Ug2
Lax9YwdtP/b2+nt9Ph/OL4cDijtU8SthTeoNnzma3fgxPVnrN/ftUB/J+HF4tzyApZx+SBZJqFOc
yRM/Rb1bR/GSm/mYig7jlxJc/LSu6rV0lI6mukgUiO4yPgfOmEEEir2JyyPKlcUgJKyr5owLB6PD
e9jUCD2K11reGZMbonLDYGyuer+0awy+jknUUXerwkfiaDITu+82nW8imo2AaFdEbSVef2+C9/kB
Q02IPg3l6qcXcKRytY7bBy4yZXQmc6Oy4RACZ9h06lZSz3K+m9LXipq9uw+X4UudruS9SbispQ+s
U4s80Oi3Qw05aN+Ju3K41v01btxe+zSJ8SkghaeH5D57xATGXyAyVH0Pcolzu5jdydxhqYMurYrX
4ao8lZfy0rPf3Ffo5D7ooeJLRfntr0iKJshT5NOpH2udAGcHwOt+2Fhbfr7C7M2wUQblhZc+ld8c
vQx3spR5ifsD8VSwnsN3IKW77AHre78a11G1KhR3kQ/mLkYJloS9LSEOcpCP7pGvRJ1NDkMB8NSd
9uqL3HsC0b8oi6bDMK9wMYvI6kIbCwOvAK9cvMuBejnGdwM+17LjyelPiPzGe6svn5T+np0lF8mq
Y+m2bAvtQ0YCK9MNJknGek72MC3x8w6vueWlp+g81dsKioCBn5+HyRHeVcErDsxoEIPIVEV4BRE+
EveROvqDRN9zIZUU2TlPHMKSILqjBonO4cjf4arcFlvtp38W8jXCEKLjoCzEe/mA3WLyPe0OYna8
D8F+0ly/g1eyJsZI5cHMPDZgC57KLQD8TgwZbd0GPJm0O/TEwjHZMp1OtiD3PEibO55lGV8PAvZd
vAkDe2D6aaN6IMCQbQkVDfiBN+Z0ORCFD7+nhsCD4gQ0P+Vm0DY0WCTiYa8JWy9rbgGyV56irznd
RG8ib85dPuh7ebNSP5Lc5joiOCGAPJg48ZNQIgbjOyN74j1BCIW+E8dl5JREfz/7n/xmArUikg3i
Jrfqod49KaNtfVvctqMLQpd/2mN/DB7Mk3BA5hG9ZPvaUyFJOMKeyBP5sefiP/tPw677KVHEfvrH
+hUAZIY1Wl/Vn2hrX5Qv4y281DyqxTlEBPUm7MJN8UVUhom8WH6JL+X3sJn22ts4OAVt95d5YugY
PHylwwYNKJ9jAKarwNPezMfiI+F6RGQberHDHbILnuVLU9vQiYFimkdxPpLXXjKQv8yv8Tk71ai+
z929vnX3gBaYM4hZ6WRHj2G/ppPmjxdLH/xMsmFeERU8srU6q3uyZx+zdtOo+BdZzK3me3MWb+N7
81CQ/vuRee3aOi/bc8UOWoKuHOncOfkrUF80qjDsUDRNK6JqyS4MbL7te36Qd0si2YO/Ds/hWd0F
p8oVIARjNX3vHvT9tKmgyfGaZsCBsxcLXawzI/Kb7T1yP4StxkE+gRzwcsFWDU9QVv2bfPx3z/oM
2jPNQLOybGz+ZtZn8hf+LIP509f/1keidWEGCDhYQQoA5Zdm8fdZH40rMRNkUEisuxZPxG99pPWL
LJH+DsgGCzi/Ec3dH2Z9omiKCHawlCNr+WfYRuO/zfrwGWmSzC9AK/mnNtJk8TQyiIq3pd+/6bF2
zqDnChVDrjh6GgrB08vyLqiEz+VIXQxNd+KYVLg6Z9EuNShTUJxF8hK+vAQyt93PCAa8F9Fj8UFW
lNKzmBlm6Ydl1U5V9Txdpr+PZQB9TNmlYNsMj3NJqnUSnaXhW+8fUzKz46bHBEdkjkT1Fjyl+aXx
2X6PZ2O8YqtYx0KyyevIY3a7ArEXoqsLo8FOpKMA7WOa0vWQ99eajsXKm30VcZHl9WeQ+3t16p/A
YeLIGJ6ncd5KkDgSSX1MKMiMlmCBRngrdNrdlJj02NSfmiF3J6Xm1DTh7+ZovWfVqw2yZnyaRlgr
4mxSFgIEV8fZbcIo9bqpu9Vi8slLThHNA1hLu6QYyX0j464a8nEVTONqUgl9kiu1gzUZecDYiBI6
VCwzMkN2Qxx6grDJjRI0hLWCiQzuhDkkRWFAFSi3Dxp5B8P7GIQYPoQ3dfjIlpgs5LtVp6wEq9iP
LViXbltQRtV9DFAwQ4UXnMLc2oXSKdaxMzaAJmihmOjRgc0gJXOabtj4/hIBpN7aEkKOkcaCDfuJ
EeKiTE4o3lU6OKakQZ9/R4yketINFb/eKuR/mAoS3Th6nOurpXHfZaCG+Pn4rpqC6QQztG6sMaBQ
FGk3QU1JKmmwmiOrQkCZzvg8jO8M6F8Rs+pTISjpiDhKQJ9+axE31Kz8WCQG40GLP1U+XzEUHrXF
SoZRIeteY704qVHjtiy/oKHSkJW44jlsmfyNy5Zswft0rfZQx4hYA8NNWKdly15tZDmqTaM3Lhs3
8v/AvtDEiO8AgVzLmlclC7p+kj2lAbcO/shcFnjpjzaOxP2qbxbrvVZSv6Pcw59BXta2owaVypPA
rm5gMYiyAddsTScqbk0Wh4l5a4kX7GLxqWOtWINljFkzYhV/KVk76qwfR4vbkXWkzlpyYj1J7ota
v8bw3UNxndVU67O4lel6exabpR9cwSM9a7HGxc3q0/DJQEk3ZfqosRaNWY+2rElr1qX4/RM3Wjao
xFISMh/bAWUgC9Z52bSmeloxkKxfewlPUlltR7q0huXsENEDL9vayN+by/bW7yLkx//qO2MhjHGi
A7tQyIn9mztD+4u7Ad/lf37973cGTA9UWQv7cEGm/Yd0kggUhocif8Zjyen/v3fGEokOS2SxQ3CV
/X5hAAtR0XVxwfwKB/5ng0eQbn+dOy4pujgE+X5can9yjpLSbcSq1WFQ7ynDh7BwBB25DjmaVIgZ
n2MrXtW+BO9UQdQOPqk3272i363wLR5fFnBvzHaykAD2maRWN82Vu3Ot683jRAKzWmceT/XZQl84
MHYxUmB+Sd/sR5IoRNPfxgUxtj4tZfVTxgx1KoaaoMaceVIfMwIeSh/ARqB8FiEagACQL5CyoJx3
pRZvRhVrAxdEyVC+YWrRVhfJYHQaJG6wrLLYTuhy4uaifu57cW1O7F4Is2RyQ51kaAjdBUwsjoU7
ocW6l8OdFOpj0gW3jnQIf1hiV3Fr1x+d2B5C+E0DkvCyffTD8jjkFZrKV0O4wdl3srL8iRCX+7HO
gy15JuHOVpxARhRQfHUwe964I9AGjO9Cq4Fi9J0RunfnczRa0ynomn3AxkAdmFfK6rFQm52Wdiij
5a0yxm6SozPJwVcpLWW2D/ejsBgqCd2ubILNGFG66sqlE5J9XQ1enTzqcYGajZj5zAQ6T80dfFWT
dOjZHrF8pxd6jrYGXEi1AiIA5Tgou1MySEfFmE/dLG4kjPxs//YxalAyAw9iqW07FVdYMLHTwZqR
lr3bL6klc+vwTK2sxcWuIQLXoTDrvXnQ1MTLkLbnUJrDQF2bJoU1mycRirPUBTsZqrPZow2jyw/0
Wwfz2Ww4sDAicvskrgkVWifrToAS3UCLDhTil9DQGlCkE2jSM+Odpr2mMKYFjRCOJs6s5xn+NEl1
NGvitsnEjd83Tks/3bTkEcOtXraF/XiwcPZnpKwYw7KLs7YZaNpuVPg5ewgtttExNI9B2OoAAOMF
aUsya6l8zWh1loT2Bku/CaQu9t9rcLg5WNwUPG6j+GfCfj3FF78U8LmBPJU2GsNTzSBBiWhVxLrb
xUn5koHezSlaGsY+Q7stFnJfxwiOl0gldEHQpz3rr/0Ce6nC/KjAL9XIeVDRDJSENhRZuEkU9k56
SBxT9ELclV0jjktKvJHycFJrYGLRsSEKQsVRwXt3imXF8031ieuGXOVrRbM/qdZ6IlDCIlgiMrbi
ElNZZVRW5Fbq0K1kapQ4kD9At0lo+EvHSoLICQQkOFkanQO//BCrfNdN07orqsKdiI4gfhhnjgIM
tWSaJfW70jiG5LHrKRC0quJfJU4S4L5guyEFDKmIc+7U8JjzxoaJ4pnl6xywKBTjaj1rLykeQSMc
94ByEDXJx4Zpu0Ujntcxs0kmOxPGC6uPQLFk60JMvxbPColmL9pQO8P40yIGx0HedtW1zsqDSbRz
qVVumH5pPL1JY24NEgrTRPNaCexb0jEeKp8UEUmWOX0sqYNmJ/tPBB6ux1R9bPu3IjqGHaOuSeGE
STaCWrtwlYEpz5hNY8Ypvg8r6akrwt0UUwpNQnGBUk3PW7qRKD61erNO+VR1lmwHGj8n784aIRbm
/DDWz5ke7thTrDPJ5yvFkxYVxCWw1k17r0bnligyIQjiViiV9WC2Hthp4H+jp/svpTFfIj9aQQc8
pViaKsRILISjQvt3X+k4DumBiK5FFfE3/ncNecZf2sA/f/1vV7r0i4rBENkH//X/ATK/tYHSL7Sd
8Lqk30Lj/3ilc3FLWCVoLtF1W9y1v7WB5i+0a7grEFEqirWA/f/JOlH8L7e6CTSMNHtaYCwYf7rV
J6GNJ7TbTJqqJWM90C4kIzHOqbYZEa5h0Z1klYuwBZYrNmgJgkCZcUdF21nmcQ9U4YbRAjh+6oAD
vqVV+Fnl17GdvRJjkl+PVMIfegHtRBo+AutNtrIHQSMZvW6J36OkpehZJ0TEMJMtXE25y9Zj0aef
SY21rYPtiWdMjD/SvgR9GBHNkrcvVCIPdUKebwu1xgzvxN94OcZHYWIOT5JtZ837Sf8h6r5ljDiQ
PesJkkBjWY3k1Lyo2BKFNKKp6ucVoRYqxnp9G8WUMlbqZNK+yvpnc8w2CseCnIi43AdPErBl+tlI
LnfHWGmQdkS0QL/nMNAVdBS9uW6N8Ww23V4Wu6s5ZMjgUH2gDMuYCpsNJBe1udUR9g2DbyCEL0av
b7QK0UhYzqAuWiLGxplwsgb8DWqHAX8bANLjII3vSSTeGoIg7CHCrD/0oxuXyUlY6vZ/dx3OGhy6
FvJm0kUZYPxfXguCof7y0Gp/+vrfHlrxF8o5kQabidCfHlq4fYi3dIYz/28Iw3b+t9kN9TaJG7qI
o2ohRi1K6t8fWgNC1KJU+LV2/4cQF2hQ/6UWh6phIajl95R+/fM/aACU1C+0rMXDVFcXukujcRGm
oL5HMPsxpMSgMY6M1rrIzlCcGPoy+KasKOLaVrodyl2idFc1HqHuw4j4/Ktk0tmaR8fuf0tUvDfr
CrPp1ocBsbyHatxEM5pZAp9WeJJMxjPFjqDszMIDudYEZxq28HthcSrCSr8T89HJaxbhTbArCsEO
py8rrFbm+VOM1t86ih7tPS22pQavj0lIIjPORmHU6cWa2oaHFtBryJkzS6iQN0Z4k6NzL2LAVE56
OgJXPYzTilxNRlD4M3PJTWUi7F0txLB/MoMHddqxa2zBeXqMbQndXOIWVtNL7iSvI7oIYS1R2BP2
B6eA4bklHoJdFGwl88IAyxeLlN1mwq5UhfNpDaseQWocZ+889/C32Fxg1azkr0o6BMY2xJ+su4a8
SdCVycFXnh5lBAz4KPFB5XCfka9i+7UHaY+Wp+2jo3yT3qvPYPLk+H0wereQdZcRkk1IZul+fgJM
hqITeuzF37QP8Xu8NSyqNSCtaHBT1VF3jMcRcf3Ut/arveZXuhQooKaAhfQ89l5P3MmwLcTXiNas
eBIe2xfjUTvlG+HZOGqX4KbtGJ+nj6L2w/w+OY8/LDrMq/CkuQZj9XhVoUuaO6yxm7roXf3LvOWd
F00rU/dS+VzrtC15YyvoOtR6I9BtJLwmAaJa4KGsyNI9Qq/uRQtOgXoZpxEgQnydYesTPwSHJIye
iWKyZ3dhAPlANtjlxnYT4L9emfXOT7cJHyq82l7+9kA5fpyhWdnmW/2xRJgB6Og8Smyw28NnsLXu
mGMeandgmynZU+KReBX/cD1hojEP6hYYL9vI+qG9FXDF0k067TEAFGw+QfqGbveMBoAan2k+3Gxb
vlP1fuLyywhWzPG4sVPZm+f6hQ9hIGxKAMhsyjVn7J7rDmgqT5MdghfCTn04+KkDsZBdPyJqvEkM
abrMm5FER0Sxr6bQVV9ZK9UC6F2n4gcScmNrF/7cZe9jXIJ6FWM8Ps6X0XA0rHzROjmGDyHUbE/C
X/sSXYpjKCCIcBUuY5md0VqZGPMHO7Pf5sHEtM1BC5l/zAbYr32yhnu50h3RnVx2bM6wo46eH3pe
N+iMz+TJmNtxCcNxzQHmGY5oW7zXDN2e1eeQ6n5511i925SUqPAszO+xN7chSkz80/SAoxOXmxhu
P1rGigeNXtENxhWO+zI5BEymDvw78x4wlMRVOUWbdjhp3Z5GFi9XfR7u2eN4EJ91PPQNaVv0O3YH
YDh0rOiJ/w10RiWp1kBqsjHAawybGrWBoGz4/f1nNdwIPqXvlmeXJdenRXDxLf3yKXs5xEi7RGlz
xcb0DSKd6C6SAujyQdwAKf+IntBJ4JMcgcGAjUnXXL/NG3HHKhvs6il7H7cCC+h7G3wwSuTzAQTP
1/epCeHO1n8IEfI5/RATkWrJZ4QYsITxqJ1z+nFUsq9kT3Piezn+ISxWKI2mrxkoFdorailcH/Rh
nSNMtHwrWlb59WQJ5wovykzY8Qbjeus2q3Y3n/xDcJQM20uh48Sr8iOg25g/qt4Fp1fKd62kkavW
Ruil1To0PU1kJXsYhC2fiXX+ghuLsS0RvFt4EaQYvemyjWq1xOj+LF9j60y8Ofv8bb2PlyD6c+AW
a0gJwcaINxPCSxwQl/Yn0z+W0M/RdASWuvl5jrZqmq+17IcDoALZgKRskg/1lKMUuiffbQWvDiGL
nYbH7iCvks/2Xhukcz4al96dXXZgeE2G1eDpq2SdTCje7cW4qqMvqFgnXKYH6RF+QkzGJ/Cj6RyD
+vZ3XeOyFpXxCLIUMxZfBx9lfu4M3Ij4ejKfowwLe6xBCUXxrycSmWZlcg77j5G/jUBkCjFbhIQC
GR8++t4yURdPBS6JJy2bsJq57GOF9tBUx05lJs+UobWVZQDwqIw3g7d00t4tP6dvx9lilqsUs5/c
eYJP1jV6NdRIsvoQAG3lZiB7+iB9lXjzxTLy/PoQtY9G/M5f014J+lsZ1aqS1oZYOUH9GUaP0w8s
RTauLoCKbK+jLnitDXQ222JYl/PayJ4lDWJR+AjNlox6jP7FWyk6xIJiExm/g68u8WTrOE/boHlA
AxIEq3a++aF7etPLGxlYr3PhKd/AEmoMEBWeh7WQu9mbce9ENihnsghnzA24odZCBs6Kt8jWnqp2
0+fX3O2b77D7VKPHOOeIlHJXG2UnzWRbph3oDhGUxtf4IL/D59AxPzvgOpQbGCeODWJPAYngrQbc
rdKz2ziJqtAurvmuX6v75gqEHpZ5HzhX/SV/rxjmTDsWzuB2eQvaZI3GiQHRi/ZdefFG+DmV9j19
5FnpZBsV82w6yi644e7S7HFX/kgqHHgipl0BCUvl5HfpJ2eERU6sje4ABMA6WbXH5BqsQBN/SV9z
t+gi2fJG+j64x5MXo59Q2D3ZKcGr9WHMPYIIljzdbNs3CACP5Sd20mBGX7ZWCGt0EfzxDybS5sV6
E1/SXfXAXJQVq99gnzbXenCM0+VkHUJnSK6VvOPQjYLjCJOIwHY2T+JFsx7ilo92jHDRVKWHykQn
1V7LlBasCMZLQa6VcjUvEWmCcrbT/ElZC9cBtYB/JPwq9I+xgWNkKdl2XVo6za098WqqeGDsZRH8
ppxHmTErzVl+YLAaSWRfolxC38oE4rlueXT1l74+KSyCyKQiOsKBWMtCeq9I2wyEWO+Mp+yqnbUb
oy5RBOnAaX0ybqgyQ66qDm4+QtTbcADGsA6u2mBrPat4blo28mW1bq15qxmHtCb/IjhoXJKaozcr
WTxJ+j5OuUHFq+FEyYjNyOnezKv6mm6a/JZnBKxtx8F1EOmH822nGS78Z5PuruZ35tOoein7Ggl4
mHWGSqMSlJl1bjrsjlGJ5HOllG+mfCHyzNGH4dDk2Gs3lHuS9CB0bsfeP3ZQwzqiw8+1rS0588I5
/2420O7n3ClehpfyCV/bpxJZd0H4Nnrz8q/utRb8OQZ0ScSHQv/yf/Za8uK2/NOe/M9f/3uvRZgK
K23NAo2JI/QPemsAgSSVL3/GSGaxqP+x12LxAkhCZjiiL4kuf2i14KnjIxFZn2DFl/+R3FpVWLn8
xdZOj4VfZzHY8F358z90WnUoJKoBgnqr+Z4xVc6EtoohevvUGDcVxr+pMLt3lelUhFDB06uEJM5o
JmcyiBSaMx76fjnxI+USKwdt2AdzvsrmzUCBEnTenJDOxxJUOIvlJ6JtiWNp2lrmsSxJnXM1LgGu
VNZ25UFdFLrHklPTxy5ot5t2A7jB5fry+71RQ4koOtiyCCRXJcWlfAEcmCNepOxEwjTbPqIt4W5u
2320y7WH2zxjI//sEGSPtsb99DaLTohZ1bC7ksU7Q3eOBKatpd1i7+OpTwlw8wz8lbb6ZH6LPHKV
PX0XEHglNGTPTDW60dHoEgENSk+zcSmY2VZ2dTFRs3FWfPD3sicDzK+67eJzW6wGAerRxgw2ZBQK
SGYsR3jCX/iDknJfv8QPwAhpX06+Fx2hKZE8N34kAI7h8AY2cGGTYy/f+rGrxpSP9nwSse8dSEzs
ayc17Gqw5bf2ZfyAwTFoV7yRVND4UDUK6ls8eoOr75rTuE0u897f1gxl0OWy1PJXS4Wpbsy7umij
7cQ1ProBpTDoYSdHOdUuJR/OV8pNWjHcsdp8xslHep7VYzJchTJaRE9Fx+WZIXG/HrmTyohbhs7b
HW8i4Trc7L03DEecrBqK+uIuDsjLvblxG8SH8ir8aoiUBQev2jR4vEL8//Y5vwW7nD54LUyKdN4h
4hyT1UTiV7MWXrgJBMlhgdwAhrennwm/3wmbYwH3NDgXOO/rxwaCY+NN2oc1kScT9XZR3jT9tep5
+eh1R9FpAoObHgncwPDqGPtbJdzzbYPK5xI/UNE3gzukLnIFc8R2+SlZXhDLjm80nv/a3Oa7cu8f
kbM+Ss81vaJvI/tfwUhyYnl8HIx71UkHRZhfOoGg0P4hDBC2jTQljXBLo2QlQlsh5Rml+LdGTBqv
8HgFAzUlB2rnqo5dIdqOEjLRDkPjyR/Pyrzx9U/pp85/xvKs5thI9e88PIbVZ0iVH8jPqpSsLKq4
Xj9I+S3hXTOphaqytbV2AubPXM/fwzK0Ofb7ZsM/4rRZyr4xOaMllExhhcqxnC++dWv7DYY0tbtz
/WBG6C8KavW0XCtgk7gPIyNbd+1VQygn8+zkLNfU/HOuMyfqvnSViAOwCBSYdIY9T09d0aForBpO
XXpDu7j4RwPVUZaylQ9tW/6I7Zb8es1yzZlF2a0oEReMl4EnK33Ssc1tZfVnmPapetWyk6nC4kZU
wS5MxKuBfDFvWrSFPLP1Xi/pHeDS86CGXzqCsDg5ddWaVBylXWXjsxpD+qTRoLBRvkmacQ3h2phH
rl60OlL/P9ydx3IjV7el36XneSO9GfQEaeENSdBMEGSRTO+QPp++v6x71VWSOv4OTRVUyFAFEAQy
z9ln77W+JXqZ+lx33zkHSSV8ato7s7N/ef4ZcAH2H8VaUseWvvl/6D5qtAX/tiP+9fF/7IjYjBTa
mupPDhI2Hza3XyMDCNLE26NYg+fwc9r/q/vI/6Fb+QfN5U9bIvRd2sMMDn7mOhr/bGRAH/OvW6LJ
XAIvk7FstMu05PctUZJSLRpG4AZWLNYJMvOOhVGtzPtnGkrhWZ8IH7NDTgBFR0bCh9Rx3mIIKyTd
USTDNUskJPc6qQ+AEOld3eg6DbFxUuLvmCF7xJmzg2Wq9LPbIQQQw8pus/Z0i07hskqqz+2IF0dU
vX6I9poOYoA010iuTkId+ZXZM7RsvKEx2SbAjMxx6uoNXgVpsrwhQ4M844ivRuz4KgAXUyqdqFQ7
zRbUiiimHAIaEez9UbE63IulZzat06GRylkz4ly5lMXtaHXmrmfyZ1s5+mQ4TVJO2lL1UpvqvufI
kuYPlfxmYdHIu2elL/2hFvea9jBwVuzjF5HyVVPCdVwLZzF+rwZk29E9uyAEYoCaIofN2FUKZETI
Zb9v5tsNawLwBriHMglrkOXkayqJmzGJfKvLj7cRAypvuaQVzh2MBAv+YMi3IBbEe2C24bs6gUz7
NxevsJhFfdFgcntw4/zHW5WKkxrwz8Xr3x7/x63KNADEKc+sMMZDlMM04I9bdRkUcNer3HV/pE38
ulUlQ4fobmD4FtGHcgP9GhRAjQdPxmDCFCGRSf/kVsWC+LdbdXnpiqWzMpBTwdP96VYFEcq8vx2j
tRW0L9rDba+SiqodtSO2Mn/YZOv40O6KdfEYnbpreBG/mTpl9Lsfm+o0uA3OuFW7u/ntelwzIzCf
B9/wPggjfKeuwFMlmQEYgfxSy37xWD2Wh/LAFob/4UgXXYB5jMctBBn4TatouC8nYfOt99hvVsqx
/ObVnM09pOIXmdk7yQ1X/gb2MRZOk13swoP0o/lOr+YevGAgbC3RKV4okGt68tQn79M3NZwNypTa
5VN6UB7uLwWjgwftHpTX8l3+tn7QtMvQLVq5rb3E7x2YVXnHeCF9V6V9H/l09udHa4uhmDmGnG0b
WwEJnSD0Yfi4Gb1iPbmiK1Oi9Scj8cYHUr/c3KVVnd68Fhgz1fpX+9C9gWN8zDwmIWHtTZV3j+iB
rSRjAzwFJjX1BP1mijR73FoHuo/iK2ORPlydQKVQuGbPFtwmbOmkZAQTFFVWrsSOv8ql5NNfe3pc
eGLgNCw9zIieI9k9rJGlDYabWcTPDmT5xfySmpgRjYCDDLPPOpJsGT8MPp96V1y1s0KDTX6MPqzK
F0rX3C1NQApwnNWgtRkpdMwB7t+3BxqT5lF8uV+T2I4fq2txVc5a5hAKy1+ga6YXOhZ029IFxDl5
mi/xFfqGG+7xAn0pF7qRDd0ymqqA/DX/ebg7tL1Rx7iWbbnU/x78lje4Afdj9dA98bugIi6fuvpp
wFZRYNSix0PchqvijxlfEKxS7hsP9Cqn1snyl5bDycKx0s+V6plYU2HRfakzybJO1xwjTK3V49Tj
pHwqavxEAEGXEcF4xlwdjEHjpwF4DTYDP/PGQDjw7nLumV71x+mEypN1HvfPAPorfIomkoSCvmbI
80Nug1mug25Kt+PdIk9uQmMkILbfNnxypfJedE5R2nJJaPbimUEVR3Mo+mKYK5ySkdTsFZFPZ3GL
FDa4XQhceBq2SJ88Xt16WFeHZq179w3eGFgmuVOcywfqw5hNiSuEXhjE1w/jNfrCiANO0/oE0jku
iD5HpAuFZAhI2sH6rD+yp+KLdptMFGWxqjhBhTZ9t5p/BxnMoY30l9X9yV6MO+AUyHKZ/OXVqSsn
gzSA1Q8nyWLtW+GRkBKXbZxnD9lduFY5VBl89DT7RvjA8YfyOb6GH9OleOk2QqD6gCM2uGq5h43j
bS/7VpBvm22yT56G52xvvQ4fAq2yFGuPlz7wLw8y4GzOKvgyl1dr6afFugKH4en7m4YRL9nLplNf
O/Ox2QheEyCQ2/NOMEfZdlthpx7KYDj/m3c2LPCMv3VJIxH3/1eE6vyxv+5sf3v8r50NLCiwEaSe
/5Pp/dvOZmikORjQOE2RMpTt8tfOhisdvYvBVgjLhObLbzsbck66Ob8ErP9At8KE/2872/LSf03A
l77Nb30ZCFTRPYwWiieLN9owbGBgOQhL7d+zJtA5l+cP0dgFUsPoWXyt3Rq8+xf1FYM745TSSnwf
1xCJhgLjnlMfSIMrq61MhKnohcg8Bx+qUZyvGFhxUmvO0Hnu03W0zu3wzTg9PSuMTtotE7mejYBe
cYJxrgbV8S2rmyE8j05NTCrA7vwy4IImugFPJdq/NzkK+hYcyVpqHie3qgkPAFoL+5jRtPzUiKt+
cZlxkHeJJQop5jZZRzN9HPaCcaf0K0Fb4PxGwXl/RzQqSJ6WHGJ04mWZH5rhVMQPuulZJRoS0dbM
F2VAMY76jb+j8o6vmfAkz6jn8Y9xBC6tKw0fF9/SKvfDFaJSG1/bylpF9ocWgO21OSl63ZO0zTeq
m8E/VYJ5Vduxq3yk7vSVOR/HD07mDFAhoMJdXM1B9FD6Y3CXbA0smRc5cyDxhc7+uQe2/5UgD8K6
wFpjAzg+oYV8SJ8wVz/TESIDXLuIBW7mlU7WQrvqt8kDvlI7cagLXDZWmKrYDhq/PuO79DljMOZU
3Xgbsnsz2PZibNmx29j05VezI3k0kR1kPg4zQPSawMuryVP90bMekjX/LWsgV6hTXNziya719L34
VvwAVByvMUwtq1q3WVax+RNfL+Fz5n2n9WjrPqz4UHSvTfaioavl2C0cXyAY7L398e2o2zHON9S0
Sb0xywUXEJeXxrpyyUT1um3Os/mjzMFwO6J4lI1tDkwKh+Gj5d3ZuGF40eWON1wwHWTJ3BNSCFGb
LuQd7P2+oRO5nwtW6YjqpKX7BLlpLHpbzb97IyC3g2pMIl6Z70R7uSS5j4GNmQbwvkTUEfELT89V
NIQbjqAIuc9G9CphO2GcygvkYxufpa3IH+D48ha6uT/R2Wj4luHetyrq7Fugf5Z9ED/RievHz+ju
6737OuFCNJikjtNH0p1W6bgyPMMKdDYXfsVq8RX22qp518X1KIOIVHdaiOE33BrtIyG5Xb0DHJDW
K7HfawyHueYZwLZLiZKXjxofJm6Y0plV3zjIty+aR7d9U8HPtTDn0siqqhNolZUxr1vJT96VbwKC
Kuuho6Nys3C8NfT+xbQSN+BdNipeT3kjmmcMG8LaFJEt13T0FpHsivm64C/IiFeSlp+FCmTnKQq5
YkBs9K1D7D36EuOAvRgvZF+4SE5zyZ0j6Jh2hlV3wjOy17vJ15RDh2xFik969HiHWSY9aa1IlryF
sxBTbDcVvHFwE27fExSGEj1MWq5V7U0T1p+Q6vllTibCmXD6LKgX7+Gmx4zV+3ob1K8ybUZkApUz
4rkU7H72CRqcK+9WbgoEOhWfMNBTAAV+NQZhtOuQ8jz8mzfKxW33k4IpkThk/GetGCcz2jl/PgL+
7fG/Nkr2SXRfcDAXL9+fubxQYgh6YE9khLFEd/3fjdL4L46MOpMPnWSkxR74a6M0/gvTINHyP2Nh
lxbPP9gn8Yz8bZ9cXjn9J0liy7b0v8wvpFHWplzIQpI7g/b5jkYYfdJzq284KVgGUzv1OLB/4D2P
f8R7KyKTAmdQ3Fru1NK/bo4mOS6f+iNG9hNx5EgZaXkw1q02NN4761ogFCsl9Itci4bpCWw7+hsm
ObaWIUjQuDt1ep2G18owVlO4ngZXRteDd604sw1i8KMv37wZ2/psPcOtSFf8VZonhg9pfYm5XW5h
s8whtJYoAtmWEghh545SF3ElDW81KI6ZRx+TRv7t09r2Ry1gk2b5StmtpEd2+UeiyhlaQHeZLNtA
RON+MJVgi+uIB3UzjHJvnAnv4/Nk0dzXftTlKbP20TjSuz0Rn52N21zeSMUxvfYoKzLth9FwYkVx
DaXLAo42iMcIwXkasbQ/p7Un8dwcjof5LRrFTZNtnNDYWjjGpOkhZRpdNt5sskT36GeuUoNqblM0
DjKYqjux0Fv1PnlkF8jESyhT7Bo56K4K09eqz8EbdkYjrcp7inSMmifd6NKXnJ571rhpIqTwU4uu
dS5gAgvMQ4vgIqoKZ04w89faukleq5QUNwMRSizbsqFgXH41VX8e7P7OVor2q7RzKhm8J2TOOkCr
jPoiRqgtwCMYR3X+sqJNQwBqMu4tiGid+lTADe5xiHIJfZjRq1gjaS/hPbK33AWbkr93G5gU06Ke
aHhbyo2qHFUs52NCT56gnewNmTFYLbwUXwPXkKpAQH0OmbaTVssKl24F/J+im6eS/W9ewih4Dcja
ssQw8v9b6zOr/esS9rfH/1rCKOIlzMqQdyWNXtHvXSy05jLNqj/yB38tYdjO6HzJBoL5hdYrMbj9
1cXCUCyBAP4fKuE/0qgjRf/bGra8dAW2OCpflbge/v9vtX4eD20kJSO1PiMqZlsdgPGbPNJTGOii
5BL91JtMd6EJf0yq5oq5AgJbcnJJ2elhvUpiAkAMA96CUb/wml1J6h5GC1xHKnpyw00HxC2MaJwy
BhNCxYvD+16AUGdYjYMNza4bCzJ3vx4V6uL7SMdLeZKS3TQieVGs+7kVpl1ZXpP+Te4/Z22kD4Dk
KyQxJuM4H4Xmi9Tf/DkG/0088LxoWet3U4zXNXQkBt/bXiMkPrs7kjL4I/einBVBSNvk1pfbmjs9
vUeP6bQfFBATIXigG9TV2jxNaumDYLIm1U5EulKTwUHfgOkiMLFLE9WTZnJldLSxN3656THuLFfI
queumfaz9OOm7Cx64dj6KEuVzBYGzZXu+E1i083uAqQkvG2WTLSGekZj74T3wTHmcLYF6zWuJG9A
jx+LyHmrU5YYX8UAekEw1LVRN5fbDSrQnBR2UhzH0NjEvQTeYu5ftEL2Zkk4DgCrCiuHEjvJ54US
f0Owqlqj01XniPxJy/zQ5GndUiOqg7DhqMdxBfkjqXODULv3JtqaOADlBi+X+Br12doUan/KLT+t
os3dCpFhak16beLiXAOAkJv0IA7WtRY+qzzxgIhnNIWKKD8J5JjTr3Xa6YcsE2TQGd9CB2HLoIky
Xiv6IfNSMSu0G2h/wjbJKJsLuXMxZTtpK7hR9axk+rakWXHrUcaRzxbq36oZ+4Zq3+tuk9930m0D
EtKmH7sdJxTIU/djGs51T1+16NDc0PGP+uCm9Z4aGzRKDzepXckCXslJ3wmSip9dfce5sr/npD2x
81WNdjCi9BBzSCrm4SrUrbbqS/VM4izJKfNTpjBjAVt8hvTs3qI7MbIMYw0C0BdoXDHyOU+Ddgx7
qviMHPQ4P3KwfzSkfhsV2QvZsi3nDf0xbbWPWENVMC3OxwiskIZT0og3g35zRyHfsKpwroqgH330
2PL1HtHzkDk3q7rW8ozEMN3LBRPMaH4zoKBgU7yj4ZN83SiPfSXbSfmFC+lBhIdk3mm1JQWvZadk
+UkdxocxinxDGlxErl6qVvsou3HOXyIGkTMYkxfVA129jJJG1DP2khz/BOavfs/ydCxvdxvxMT4V
gHGKiAiil9+b1HrT6rdSmR/SWtmlhra9oxe86x2CpBhW9Q00PyrYAlH1v3u70RldIMgBUmEsBfF/
mG8upezft5u/PP637UZR6OioVMQLeQKt0K+hia4xVFSxXkgUq0sx/au1RK4EPSmD+FxxmeX8abuh
FYTk549g3X9SMtM8+39sNxihgILgsmJi9JeSOZJCUZDFDGwXq3XM9Zea10pdV/R+WEeWq/Q74QTZ
mnuObXX4MJg7mBiNAoX8aUIpwPDPLhlOdCivR6Yd2XpGDWIdlRfpZfbKK9MO41js9HP43nucK53G
ZTjSfLdOuTJWb3RfOpTW8c3e7fznE5SsdDkKv8qv8f72aa5p7i/kgJ+6fvPRdAQbOhhid+siXITD
ouSNHLN1lJtNKMwBbcwkrNptv4rtH/DDV5b9dbE41eMwONGmovGDn4teULFSto2fb/IAf/RJv+r2
I80UrBn2cX8kLVT0Wy+8arRNGlf1dVgd2gW9CqLtlHN3Yx1ydLUjEmYUxEyNYmi761o+awvITAPI
OGpO+t59x+/qmV4+N/ADS5P+hHQP64R4xsqCmNR6CN/FDWrH2Tb9/H1y1Q30nfWdTllxioPqM4R+
d6Etl+cBmMeNrvzELoJmiGzIVhFiye56Y3IMgvFOxIZ0VQPOPXZrI6L12Htt8zgpnwJrFIBDoHIm
YtGbGcM5Sk1EmSzOT7W5UdgWjYJpTuxlyiGsNpq5u7MHyA5250SkMg1RD9Ef7OicG4c76kk0V90O
TODshoiu37HMAjNLZtoZK3K+EZITToda6DYEzDssdT3idI6d/B7AE1Obl1vmqTdC5Rj0eEV3BK3V
G4sEuYHfE7kI5dPZNX7c6UPEYDe5gqLH+cfMfIxgg5keB8EGpztBgFodSA/TWT1bx5RgTVjKo1vG
6bpmVFEpjNcSLEESelDDXE/wkJjISeDWqClK45zTXLs1hy5HbDRl9t1TKHmQPOtOYSRu1D+jZ56Y
N4FEYnUk6qw+y+XgdahbieEjkIQ31QygSZowzjzi61ZC0HrzkRlGUDnNxrRsQpFcpLsr001sYdcO
tniz29HXL1Rba+Oz7/ZVcwRDDglXQ4OyI8LAK7fSqXS7lbbaGqsXOBw/25Qq7b7opfM/Qi5gVOMM
FaLkU8V/HC4ufg/Hoi0k8PhxAaZMdBQjxqOATdZehuxEKjIESm5HVXzUSVAzfEE4h8VBugXKepou
lXUx6jXHLAwQsFBz0G1AIgkMBU7grvn0iaYrvVp97uePZLb8HGJnX9K5c0uizRJ+sWWMKNpG+x3H
LoKmiYR4CMOrURed4X6eY5RhuQNnAJjcnKtwlRkPbooyeR1tVMz0mcQVcxeb6+p2lOzn5GD4Yugr
ctCXTLEyAIalZidcMDSAqW9bvC4bzNBBuGHPZU5JJ/W588WvjG2c5mtIGHD7wYTwts73NEj9zlcc
xeEUzVsRBqKreN1BBaWY280B/qubBwgnOpRXsGWB+GU3r9wA5LrSWI5QFtEJXjKvpJVu08xbo9QK
twArV/c1VznX4k7Go84N5/VOBEFrdpBabejRrYtT+6h4aP4u5qZntgy17xJfRtKs+ER5qR1t+c3S
UZ7cpaevre5Ouroy2OUnzWuYDgGV4Jqzsz9tGrfaJY/SCwlXD/F7eCkP0WtBVDG6thlJmsPNkjzW
Vwm3lXVgbeq+pR+mP7msKPzOg5semqv2Ihzvu4a1mkOxp5ykV8gF6TPxl3vlEdnnMb/m74ANNuNL
EWMnIJnSzq+Mhg0QYG6sr/Y10V8FgZasWxwQbrT6ZX1rIuK6dR9LMQfULRwcynLgLcvlY0F7Hp6M
O1aO/KFApDbET21zmszvlfoIM5Ty/jIwFgC1ZuxAEKJ3t/PET5C65OqKkWXpXIT+QCselvlLiPwO
x1b9ndHSNJUZZGFp7uV+wAxQM9q2dPJBENgsfDYJ0iEEs7X5Q9tAm33n4/WSd+PcGviPFiYcS9fS
RPXnCdxkdrj9qNe3l+KCil5xaSKTL7DC2QZclMkyc9P+gxY/ydbnQQ9kItuN9yWsl10voYDPt4m0
CRtSQpZB420/MVIp1nJMSNKKvyz4CW6Oe0B3BSa0UvVc0q0YOYcYYNQKLFvZHPkN536j8qstb1OK
im4PKWLqbLRyq+o58uB+N17jUb3rjXmZlJZK9wlGpBpXNlkgDG/H7DkL8jULv3Yh+rhp9gX2JoJT
rG9dQQywHSvgFVtV3FlExidxoPdel++NxM/pDgn0qhgKscTuBGGdpVib2GLhb3Djlbcfy+dXbG4l
Z8xhPwkEHHv3GR2pF8FIJt6NHTGFaqWpB/3+oJU7qSR0uDGQrdqcHSZ8Q7tktIUck0ClEOWdrPKh
dnIiTXJvhALXuf1Vwku5pK4sa4+89MBWPW4e6Eu8SYgGvtN36SXqiSG2tcxGMxHelqzldhslaEOF
8nb4l9ewJBBp1I1LZ5YOxX+sYRUqwT93fQ2Nxsbvj/+thl10PVTHEHv+2jLRJQpRsgUt42c/5fca
Fou9riIMWihvskhl+VvLhMRgqmIkQdSy9HH/QduXpg2V8l9FevzaloiqnrYJY9c/90yyejCmpCX0
VymOjV6xoTZIy5nQAClZVY94tdyUSD9W9nwz7Jt9vBG6U8k2gZGN9YyVHHeXXbr47t0bW/Z0UT7R
arufprvfvjh7JBgzw8K9t368dOVOM1YKRs3CxrXGqdX8TPfJsfTRqDzFG+UZ78o2vO36B+0ZyYfP
yI4vxnNOSrh4Q+o2ooZgGeNJjuZp3m1z8xUyDvsdDqVv3e891on9fCSnxQNM50a+aS9fMI+pmK2V
aAsv/Q75EXuA8iKja1pIvdMGP6wn+sB4H261R425u73V3+F742Joc5j4/GwST1+NTbSbLSPsEV2q
wHV3zeABN1fyjindly/dZ1y0qa/yRud7VeuSGuGg7qAGyXWHx/LFZs87ll4h6eDQWbpT7H5Ay2zc
fzgxRbddF59pUCp+uC0v6Hm9OLifuoOyqy/9I3PmZsWcF81xtenVADX3AgTnCftzZxJXXyA+r9FZ
9tts3NWCZ85ggjg2AFxqTnWynYRLhPkOj2XfnyLjvWjXNJzov/e1b5ne8FYtCY+fY7LBL5Yg7Ams
p7JFx/KK6lvfiSRlBLJ6iJj4ir6O6KbovTI9VB/ykgFJFFt3QnuTgULQUmfGdWUSKYdxjNbsN7Jw
AopV11Rd6UP9FhKvgNmsXSy5DMTZb16TyO7QF9HtEX3kRiIgyr2x717mjbUnislL1+WuuvJwYw7S
fsXAEuLNvLk96EfF1x+iq/qgPrQbgUQ8y1E/lQOSG/NTZbO3Q1r99WqkWqocCXU/vk/GrFT2XBx7
Djm4AXFqDdh1iTvaiuA6gUMh+MHnvJyp2i1UPcM1E1er3B6HAm0ruuDbgt3mTBYJan/OdBS9qPEZ
SiC2J8IoJ4KDfv2SACjQWHjXztg60zWXhf3+EAT8Gbf1wD4FIC0c8TK+auvI5y66kOfwpK2FHXoa
6lmnDiZ/OIMX9K7KimwuO/JV7GnmgQKLLxDLfDH0tyX3HZ/0U7RCLZPZn1fwtZxQiADiFsDpzmX+
ckX8tUpX28S+dqvPzy28XvsbXdOqsu/7ys/e4nqTendfDsDpns2PcV8fl6efVnBlK0ckjuKYbGIv
dlDXBvDLA9JXYs6mB/0J86Q7OqDvd4NLOukajBT8UFcY8LngBajQBJrPlRcvkWa+vLb4sMGdPyS0
Rb9I8otF+EaMIRuk931md8qZpip2iVwXURNdRuWrEGv7To2VrVtHtL+/P5m9r3hPJh9DHaJ5m7SY
d+uH9UIG5G7knm5fr/NpukgnVifbcAxeNDyRZaVyl/ccdQWzfZ/oN96U5a0lnnE1gICNPTHIH2JP
cMKjsTYPzZbfdHVl7GTH19a5OwRg84eX58z2xjqzqbt88s2RPkUltFhqe761nEWAw3NGvfndFVnh
rjolr3nrZa+g0SnLZHdZ4GSq2EVLUfJHqQL4GZydfj47Rc7pZ64qmj/fcm48L6go29qJh2aj8wto
a20dAqxdXmnktn5ereUgRy0GpNzRbNAHNodK6guO19RoOOppZztYHit8vxOd7jj9ju7vgmh4tFFt
lXqYfhan0QDvAHdH1R803nzpUs5PEnrnD6P1lduPiNAw7SgXDzD2MTV3pLKrX1VxvrGi+MTfRj18
oRYKuQYxCE/qjugXJI+dazH5V5qLNaLAKfekm6z0G6FYxpPOyEwenyj44voy6YfRXCVOdlzuSWY+
L9ab4qN+WGP1mXsuoEMsXNT+fBehTbIMeHw//zIIpPy4B/Ja8rsf2Kg7/olTM1KvSvI01jgMp61w
24jpYOv3Hz0NeekUtyhaprWZfArdNgYJNe1L2VORL3T72ysd2fIpZFwoO53+4lBIdVeFUT9wlTG3
pf6w0DPH8YtQmYZAnxaFKBoPhWgF3gGhvVrk2lQCJu8GN6qY+6LybMan+6XVV8NuPExEWlKXvuLd
Rv0wo+LkGdLohyW6Wr5Ow81N8OkUJ6cxe1GqTaitsFHh+NBu20w8w5Uw0M9vaxK00SDwaTLmzMc1
hpv5fln6ywWiXQ5GcCI/65S3f51ost0iJETusIh69mHqh+Pa8FjKiTp2Kg431hqP9eTqMXBz9Ofg
mW8ilE2/CYpxk5dBhEJGsp0J7/P6bjvGFdp30PuFL53G44vjBM6wEc/bGO/tKXuCqxWl66j+HOf9
c8RWJoIy/1Co3sNQts3hJYoATTe2SGBb9DEV3o0MtdIpYQyVT/oOtGvyWJimY7iZ8XoLXf1hWjay
3X3B1+cPGatlGr2CoR7wFqmB2DgdIUoAMIvQFoTP6AttBCpIItB1WCAb5arGqw6D2d2anKmBSiEZ
jsWdPBGOd9HuQEJKX8qQul4FWBusqMALPNVbivT3p4VVbgbJ9r5Rd5IbKnCsl2/dDZu4Jzfb0Gq+
WZ75MQElc1CrOtEmcoVT7LEaJ5vqDey5S8wTzNv+iz7JKlq9bw70emj6OCniDZ8U2/thRu6ze0Kx
Yi9rcuwNAaeAD/zRMM+FtRhg0LIbluRNtPpm6V5kkfioncE8PyCbEj2c2Qh9QkKisXxvK/++j84x
jwydXPM7pr30aJaFBA/26u7BcGJV5L/8zDfpAtrR0821nITK6edqx1p01Y7ZbvmaNqC3N9FO2I4n
dW/sFHYo/QIXd708OvRAm8Ouf07e9GU5oi/Gams50FAlSKpwyRY8uLCrt+W4M5zIZyFmtS3siuuA
9SphB3uCh6i59Xp2i0v62h5Cm8MMvw7utSB0htX3sFpWQMuJ9hZPPQSszz9/SPSknNSL9NoEQ+ko
JGyQnMUMnp/A8Iafwn7lTdvIJc7BZi0NxoMe3PmUlndOWA8AoI68Qx5P5tXP2inaNwFn3Z87BqdQ
+/ywST6kw3wRvtpNuDPeKEo8xZ83xnn5GsoVjuUW9bJQcZSWlkN1txyvG5m1cFbo17TfqkS5Er/L
y4Vx6w9njPk0+aDcc17PeL/vbPWG0xq7Er1Qybn40nHGVx6dkeiP5lT2Twak+xbwP66+1noyDZql
rqxHi9I2ZZskwzZj/ws/UkRU3d3cdp1t8I31ZK6b0I9z260RTDcu2HrDJ2pmspnI3L+zKySFjfxy
e7D2kq8+4n87ZM8z6/GreuJxnKIbR9kkh/aaPjY7fpAn+AKNS9GL3uUfFrTKmXrQix+Fs/TdyQ6m
OySIC5/hOuzC0/TCe+RXV/7vpnHi9eDNtuUDLvZkx6TpWq1eTz+g+6JAf52cd3lVbFrmXXw+IV+S
DRvwZK4ATm+aNcMebwaXfj8kQXvo1ks4erfLDhjlaI5zi6+UTXaghSH4Sz00rLvPLIAeTY1U2VDr
HboddDXRWD5mbrFBn19sagHtAOhkJ3FHv3CTQNwpgAkhFu5m4gJULwruK9lhVXJa/+7jTNovJ+9V
87FcfzxtkLb2/EXi1jPruQsBegthI6h8FBCRp/IhjpIXQ//Q7JR2HJEOZSCTOUIe3Vo40mF2bmc6
KkujEnPhKnQFt0Vsmr1mu15smaVp4EPW5HzBTekR1IcKuW+McYE1xB3oAMbEBCa036Zox7xb9BQL
eottTzCrk9FvjOk7dvNHpT5rJVc4OouAC4eeM3kHsEQsOiW1Au+GnZlRs3WZp4u6xhekmvu7eG6p
8kFDlqj4j8I3sT68d4seXGD8TKs0oWU60jq90UJtNK5h9j3tVIWb6naRaDDihK6RW9L2Oy+/2rCn
6hnXj1h+9xhm0cWz6xm3r/F285N+L44/qmJeHJVVtmW6d4vfY/wX1xKfovxvnrIh2kZDTRayqDDv
Uv9zhwIv0V9dhH9//G8dCnxEEoKJ/7bB09v4NWUjiYzkd/2XZO2PKRu6NOZrYAV/egv/aE4Y/6Xj
SiLnGeDYf+MI/0FzYsk+/u/M5PXn//5fqNUXofriXuR10aCQl/Hbb2qO8J6WatQ0QqB5wgrXhh07
v/VtTn+PX/5/2J4wZooSlkf6L6JECvyff0RSi3MiWOItmKNt3DPakkiZkoRuggLM+bHqHxSdsJT0
OUebza3nSla/m5qzgQZKvSPNNId9V0H8tBgzpQOg1Y8qQY8cC2vprm3aW+/clXjTJoSIzYjHGhwW
xmA490lHZ24WDoHlntX5KXJuQa93E3VnqfZedCdmqhfs2qRFmIt+1d5XxFZ2FBjRcA0buFjGvJXG
8DMmP2BViUhS4SQnKZkUFIlRND/Ik/lQdEoQlZ9A1aWwfJLADxcISadZ+koJvZSkfNclN1vuI1hF
QrSPgYm3BTTWHKTHtNLi4XOSZvJSIo5Nerr4SCLPimmo6Nkm0nrkK1ioNCEQhq8M+0oTJRsd+2EG
7ikRsMDIb0oNNwlY+SYVRI4/8wgdSaGHjpm6bED/SxrClAFAFV1wYwQ6ILI8zIq0E8LMnxv0813l
teSGDKBflMeuitHRFkQ7E3usSrs56/ZzpzkVs4S8rQO9zl21vSo1AkJL+XmSqccnFUWzntO2QcfN
VJmWS3Eg3TKQ02Y7dfJ32KOEiMFaTd2e0GaoCd1WsqJ1SMGIMrlhGa163UsVX0yQDViXiUEJGc+N
8mLqwrrROOSZipsMNEA0AJSqmW2kEedAss7EV2F8743qMHAQvw3p4436pMBuc5P6S9gZqC3SBlHh
aLdh5Ihm8mXMyUEhthpPf0Kq3X16SnW4vBhtj/1NG853OT6mQuzX+gehkmixc84A/SaXqWD0l34B
2qHzmagugF7QxBaewphspXz2B+YxSZKd4oxPBSXXTgHSXd1ir+2yYJqtCxIJPh+YbN3cYBfiYF7p
n5E8vfSZ+VlTJkf/h7vzam7cyrr2L4ILOdySAEkwi0GUdINSRM4Zv/570PO6PO6pmq98O+W23a0W
JYoEzjl777WeRddDNx5hxukeDHJoi1HtxGL3iqMDtgMWKsJa8unLE5KVmd5TWPwQ7C+iUW1Sg6zy
QkBXUsuztBRLQubrMJQE0lw5OoPZEqDKmClIt+GMMMUhRZFYwk9TGIF4zR6JMl82FuVbD3CsilyN
CFJQ0sh+sIopJKxYBh0ZNc33KXvu0mzkfVLgtx1gkJbWro0/5RpNYdBew7q9G52yIRb0Ve9QMHZA
jZtPEW+Hb57bGhugfhG4LIfyGVUWEKd1C1tswk7Ru2l2KrvE9ql9aQ1102sA6IebXbCkTRGmKw9a
TcTj6tzxvGmVjkwuNILksXX51aYsOXp7p8KTtlpPJVVcMrmhlZfaJkSieiyWrcY+nkbJtWs+vU54
qmLOnIFHKCjrwWgeGJT/6LT5S1XZionyFGPABg1uvGp4oiY/eak5L3RScvBSfVuggstyWq3zkY+y
rVRPANNtjUlVSgmmpesJUFvKRKCtPbcDrhE35i7iFRh82j9cDqPPUZ3a3PCzr9brHxaRF73EOEsE
QtRp44mYi7VUz/FK9Lak+UziN24MTifRBnxpzaGcyzVBpgXGTzjRfrdTRkJJIK38qd0hDVxW8GLL
qPkukQVlJnVEi4xfuwuTvxd9oteinvPLCzi5VW0QiUOflBtCEqFuKCTPttlXA5ArSMI1wlc4GI+I
Krlsmc6hfxANbWspHdL/55I/yi0cPg8JKUpopjUiIZjeTqus3m2w9Uhk11vRHF2ULQUcGHNWSPZl
oPiP+YHVtXipnSpHn1GrIERU1v0c12p80qgk9fY9JmNN1PqrOeLwLDhgBc1XooMclFnyc92O4o+U
yao1GAvPvLXmIZOjdQAfsFCevJC+j/88huK6r0G49HTP/O5aoNSyDDq+7aqlGRkbA5U5QVlgOUi6
+OwwwnuEd5htcB6Uknp+9uSJpiO0yjbUx1PESxol7XKqu9cmFlkStxHeVhrAYkhhmc5piT6Fhu8Q
rEV1Th2Z//jhTYnz7Zg+GkJThP5nBMIrJbeI72wZhaN1c5LRL1yTFQPLPys4ZL3M/+4LTvfUfrR8
GyN6MrxkJwaGsEqShwAvibI8YUo+5B8ZFL4orB8FV5ophQdUNMQaQnCqSCwKBJY61msxmjYmfbJI
Zzbs+7cszu9WxaAg4KX9n55W6YyNFFXhTMjJjUPLf5tWybO57rdp1e+P/+ssqCC1MiUs6pLyL6nu
X2fBGXM7ewT+I4sIni2jKFztisQMiRvnb9MqeWZQSESOm3zXfwRZ+qUV+/uREGGzInNOI6qCb2jM
R8Z/OxJWkxKpaR+F7gH3uGvE9M7j9+imb9Xlh/KBmIQGqqIskxs3HOZtKsAjUWG/Ym7FmW4psOQv
pk+85vpT6zANWhRnvMouSyD5kz+EttIfm049AyGDPqux8oaLZX1PMZ9Ifw9547KpAscyaWfmb1zR
Wb9EoT4pkIxQG36qJUCJi54xJta4SyTONduMBJgWP1r0kCjfcQVE1SEtf3q/YQk7Z8oP4oO0BP+4
Sa2zJR7pwEKh2USVq1exQ6MsBJJIr8u7VnQ0rGumftcBMrIJqzIxF5p/r/NgqcviU6rtxOxrItWW
U+GyEVDoS69IEASUnwJJLjFrNBUYuqJKtbXpOA5L7EeewOp2H0Yy1wHR4C3cppjsVnW40dRNUq21
rF75xhklcmBQFVPqJSnhvYA+A6A7yxzAlRsUz0p7ry4jET7tM1+oQkzCidBaTaUzUCoP+aaalaRb
yd+rwndMYi2LYAERltxKD5s4oR0KqrkeIo7IlHCyVWCPyVdJfCsvXnAu3GavvITHX6o45bP9wWqV
mG77Y53MJ0Ys/oWAnb2qrcSf9F0JbOJgGRXwy9xOBKHB7vnRMHp1IIlpz3BMW+jP7YWMcnK/vd5B
6GM8EGlhGaTdPTM1GPxcIUvF9M4XcwyDi/xVODJHYnwJm4oJZvGhZ8tZM1c4xgWdw0T3GQYTVnpE
Rc3CPFsX9dW7JR/9q+xyvMF/Vn/KV38vu8XOu4V3zw1O6Tdz1O6B6cW4sPFw/o8+0Krpr7OnEfsj
ajvVZZGvNRuwV8Y1Yy7qNyqGrYJDHaoo8l9pN+3qb3rS5Xf8Jn1ID4WN4qm+aw/tIW3ibfjETGUr
XOJDt7F4rt4X+7l2lF+NI3aYTbiVNtpGsRs3IKdogZdl71+EE1lHq2TvP89zUVRKrrrGJYcszzgl
royDu3hRmbQyqmGjNfYGeXHypdzpR0ZYh3ynuArDrcDFQHmC5nrpj1gcv+MduqBL/1zrmPzmX8an
hXbHe+IejZ+TvXTKXoy9/4E0TLwovLOAXEBjBd5CIdjorQkcKMchASqL9Hl4YarmP0fSc+DCh+B+
js7Kap5W45jEG3SYlUzJFURzrS5u8RuatfYwYAv6FA/lVqx/Xewcoy7lMb7A6kV/B2C14sBzyAhw
hHQrQ+Za4kNKrgJJZGshWSaBzW5Wj4uaG37hvXUjddnk0jmRCQxh/oTUhVlMv5TeCrSNz7T5J/Ig
0aAQZk1X+Wd6ShCj3IT3blzWM/vRyeoPgxNAkzolfxjtue8uUiQtVIKmyaPUSBRFtrdgCUKUPzE4
czxpBeNBeZRYeb4Z/vYHqtaJYs5fRaEj0XI23QqFSbsNm1WxWhmkrEoPlTWDHnI+x0vDFbE1YR+1
dICRT3kAdce5IbRU1Y8gs2We8RC7ZuFqMo2X/MnkHKsiRBsI43hJ9EXmPZRWWIyEvcAbLb3TpK86
xrDtjqhLKedwMV5FnUe/RBnVznEyepsEAXT7bi9eG6RDKYtRDau1GpcFuWaHYWsag92fR3GVBuQE
jHbNYNeJdGJ7SwdVOeaBGCWejNvaQMiUaZTZHMpU3iLFfyK3F7GME9OS99w42WeXBtfleJug9hfJ
FmQZZAqTWyQJH52OA1iyawJvZkqFjZbpWTylKABPOp9hNJpTSe9i+5pPrS2Bp+MVpRu/zq8sqRNc
c9hd43OZTDTrROtFqfwb1U8BjaExzml/7inWPWVk0evyM0km/9NHlbkPhIZb5bii08X570cVFN2/
H1X+4/H/d1QxrD/w96jwA1T5t7wM/krRNJAExr/5KPmYTDMJ2OMvvfj8V382raw/QA3wVzzB2Z70
z+KvfsEmfzujzM8Z4Q66HphXOt/p388oQZWGstSo3saisvSL9GVISNdB1WdiNmijEmgMoehJukkn
jSRZbCJZZIs5/aWguHYpmDs5XUYqueGdPGw73BoFFOgw6Y+Clh7EWCeyWaa+Zzzl9+s6oqsjiOCw
zBkmn629fq8RzmQKKboHAYNe6yPWHOKtEQ5HS512gCrX6UACcxfdxhB7PRWJaexqpjNigdv7O6A7
QbAhLG9m7BOZzpL6gu0rsvO2QCecCUd6DnYVkZeYe0AeBS/bDyoLSNk1x6jWDhPvmi1QPbSE71K1
HEtBe4kiWkpm9VnH50R6TvQmJn1JX8cifkVP50twskcqPtYrqQx6G9z9a10r17LW0SKqpMVL+lKf
PHQXEO5znI6ZfAxytnhwiBKSDAlfeiIRNduF6ySvtpGCSiczbT8eCN1pVlnPc++pXwbPlcrq1Zq8
dY7LJiqISm0Jh51CILDpTRwZqhe8ZOBtO0tBt0u+d5R0EB4TZTHpaBfoyFGciHp8kjxHVLMXvQsv
Zl/u67FdT0TptAygguouWh+CFC3HKiXcq0ZYqNlSzAgorW1V+woU0y50vPZhuxFpLyp4T3u1fZaE
/OIjQjGIcw1C5MqauZtlNjF6UqPH3CKYzkhIFtcfck6OWtBj5ExcFb5v0UwLTg05Qg0iRWabKGLK
4A3FZWvOJp3+GEv1jDJjPNbhXNvKae+YociGkX8ENf6XPpJdkVUxRK6vy9lFyNkhwqNlAAJO+vCa
jteueut5KrlIq8cC79T0Ibl/uFMVKBRiMJ4VE/6PwQruRfVB8qTbnLZU1WjEkQmlnnJvcHABARAT
3ZFLayuVb60YbFtJ+/QYENZScOIbbJu2PyalDrqoW8kMZ0O9uVaFtktow/loHZXWbk3GHZF4ykUs
CdhkxTH5NEpOT2W+bQqdK5c0UaZvamtuMkXZe1xLOe3UcGLEpnXqooXqHEX+VhUEfo7gLDccbwsm
HFlpLEdsamEHVqDuUZWyJ7F31oY/EHSarWuhu5TeYAO6/omM7jBV4bWKn0lMc6ccHmbTvEYlsBwt
zXeNatntIFx6jQ4RAW2KNsLSEARaF906VKmNJfMrU1NwVcap4DkGVrWxBgQbcYkIhkTrrhvOfuHt
SuOrBzdRp90nST1HcF77UOndZHz63y6HiXXRVcPCiaMr/79yGMXkf5TDvz3+r3KYuBgNTSTNVere
35HDErWyCrlNxc7PxvXnaIRyWFfw5f85NuGv/txqzD9wScGB5L9MVuZH/YP5iCzzlX7bamb7rGEg
FlVRn6qztvPfyuF28tXSKrrA7UtFbDnnJqA3AFRXEUcTK3up89EtJyz8pb6wQvSIWD1LQSZ3FkAT
rfem+VDxyJTQVJoU6yvGKZLILKcbTKdpjUOty7bW40vk/NS3qauUD7Nvnb5AM0nnTcrCsxWWOwm3
6YQEjKfiaNnBl/J1KNV2LhaLoWApyNt9xubTIIdUpkdVZy9yNHE+rDYq/oXuaiYfJQ08VR9xJhYU
7dW7pL4lyj0cOkqeepWJJKRFn4WINEzdqgmZ5h9yUxwljnF9hCs2XXqCfBVUWGXWYsB6GbTVpsO+
WTbluk6fjRFXAB1/M2AQ3EobykxUStqNks3DHIq/l6H9wKAYARB7u1PW3w1Fl5qKTyW2yz6ZrhTY
zhgdpKlHgSYh3ibSRQXwnyPjLK1p3VKNaDomMG2i59oEL4KEaVdlkmNPJbVrKVAsakDgQsEpECDN
22HOYTYTwAAIxUWN/WWKEDOwzlJo2op8HeHIdwSDKLRNTfCvVvqeRDwQq2XcPumsTmIO6EODRnvI
aafnSMxDL3mTMT4rN2nC3EEPAXGQX4X3FLFtqsBhs7BKRPJWDT8GaeBDZ7EgsXGOzZLOWSzbgyT+
CD7YOpFyOas/+xKor+yBDNbtTvbdTIXVIiucqr8A/UMiRjaSFY6ZhLco9p8EXsmgVBddBCSeDSGm
V+ATGgCSnuwR2L9kNNRUAjHTLt5BKJnrkmRlsZepmFUxZSYt3BD7vnLW3svwf8NE2at+9DFiyEmD
dtUotLDDn4RM3jHMgFAMHC/Mc54irpDT0fFTxKFADozRg00M0N8QaJ3r28ag9uc6ZorwpKjo7ayX
evA3I236pKkOXv2t5uaxAMU/xrrjz5c1eOiWV7lKRLsu2MPDfjUit22UaZVpZ+Ryzv/wqgvDhFBw
jrgGHkvE6P/1ZK+p/9GE/M/H/3myN/7ATUkbkZ6hrEFS/8v2aZh/MKn9NRkWzV+0sb9WXesPdc7M
AjmP2h7kO9PiP1fdX2d/FUCZ9mup/ocHfKL+fl92fz33OXSP6Te0zN8G00PQjb2E5XlDlha5DaQy
GuZmRoWQNTN2l/aCYWpDgwwx8HhvTuObdCPWQITzvpmEOw0oErRuTXhRt4LEUXvoNwbRPk+QkJhq
7MXwUFKC0x5YZm777nfQqCE6unQqc82F8V4UdmFsZtF6unj+evpCE5XcTZRVw1owcFpfRBsINx4w
gjWC+6BSzi+k10jaIQqBrVGbqzpzJSBM6F39jYbiioPkq3YjjFLbPoV0seh07Q1CT4mEYB6yDz/y
3AZ5wNlIwkrGQJ4eV7bUrhNTgc+U4THOATKhPkXCeajihTVJQQvuZzvsXuFjB0Sh0LW6e/EZJGV2
nQkv0cyCCoZnslSYbi2aKw0JZmfPJE20UAXsdEMqiesftav8RjNnI19gKTJDmm7RZwWacVcfJdT2
uGMPOTL/6BvZGfMgSO+RY6A2w1QgEMezBw/lTZeui0/RzjAe75p38VlcDFL2Xli+emKtU+M2ivcq
mx2ia1EuL3qxjmiQfjUIYpCBi/S3qBuo60E0uD/wa2r9zYBF/JAQmaERo1J79b4ZAl8rLggSdxBZ
UcFcy1P1ZH0PtJfPvC5PU7omNx1FbE03Ev/Xi+S0Z31XAnaEInXEWf6uf4b5iSAda47tWQqQUJmr
8HNPq+F451yI8mg+7XPOvgBnRNoDsZRkc2TW+GihpoapA/8gMNxY2xFZQ6A5eIsStssXMeM5cmtc
wGD/Bw76sL9onyaP0NiJ01s4ICezsbzhXsSQgGR7IJXAzcZjhl6NRruqLcr38V1+j9BJd8sUd+Zg
D9ixtA3Eh4AZFwT6cCX7mxCjn+QovC7tKvJskc5OdqnVRzbua/pYOMMCRvHNoieq99p8mT8N8jXh
0yBwBpcwfaIl2CtDWmRz7uMKM2lXuiXM8S9R3nD2ZYDMiAyOntLCqLjo0QsXJ8EmFtsrGvhvlFwe
EMp4V5YOnila6BNVR7PjLF4jNC6cDDum5Ihzs9uOImcy1m20MRN7epF/ROo+NNKizQGqOZfvqLIg
81H8JUTCAqeHE4/HYS4qkGagIZ6psXDiG7IPRG6btdFs+KN8J5X2F8BoHzoN6mgmzC3vBC27eNug
nIpOvUhJvcY2AJ2/Hbd0BGbU0WfyyhenDTnzhgJ7BCHrw9WxAzC2eMEVB6A1vy+lbZztlHAfqWTD
LmJz6Y+bHkNJsRfSJ+OS0HAlkkAjiCtTiZTvn418o007X3mldxV4jctNPxX++l+26prm2Gffb0dZ
cMnrhAq7T/D1OBKFlIsMWYteUpptPu1IlP73ut2UL5V1FO5kJ2gywlsayPJpKK5U18ZStbFHPFAo
zj1nWuirG55bGwziA3/3ddrl9/wwbZB2r8AuYWQJfll8MO/JtvVLAvcxf3RGBOb8A1Zu6eFPpKHG
DMG2jpHP3Wa+RjV9urPGS7/7lYMH+Y/5OmIznJeLj5lOKCCrswAm3SQOti/Yws0NUxRmNsuGL7nu
OsLHLFJcvmiTJmfoxKzL2Zn5gRNuILi44SZGTbwId3G2VUJncpmqJ5/jW7nt19Hn0ICjsKVL4lFK
z5la6pf6xXSID44K1nmDIIPSltY9XFsUe9CL1E/xRdpiotQW40u+b5zgnV6AiP9QW/cGquqHljpz
FAeddaKG2Bh0pMrEEkIQAFYXu/uxcqf6oy2f+BLk31zHE7qlI+mGUocp+uAM2yYFP7L027WBOHMK
l8JPBzcQkBTqpuYJ+Pch2vIeR+fwGmybQ/c0myX9TcbU4pUOyGv08G7VB/0dhxb1JQTWS6uIeSyQ
4GpTBSvpwsRgTi6TX4NVdg1gNmLlXsruhXeMN2/GOqbLYhPY5dpz/UMRLc/GUT/L+aoihcqfxxsz
1hhN8UF3ZbcDAIx/6BFJDFOyDyM46cFzz+byoeMEZd72zXejgUrhXVzjJ0PYxW/RFRQkDGHsNx7f
CkTWVjhER1Ky1ybKQtEpmZghZ8W235sbGsd4ps0F3ivbeoTOsPhOFqhObqXNvviVVAvN4Vbi57Kc
lvVeTCYuBGEZmsrcVyZzZOFd6o96x2ZpfIHEYgP1B5IVl9Krgsa18S58pCDIqdtAugnWgLDFn7Je
KfPR3lqTyGjkr1Drl70eZIvwBlxI/8zei7lxtaxo152IH9t0//cPJiOXi5qmUdYwEJrZDaCS79UH
fwzas+l9x+wfE8MdC6cXXCwt3xaspXW+4tVAri9gltGceu9Nx3K8DoIzBjZZ0UuSCLlIW5BfhsNv
+v7SU18F0kNWert5zSYaOnmzTMzx2qaBmyMZ0yBIhAhpa8GpRVfpF5yWk/6WBF8plRHflAGptzPX
5lplO/AWjc4ADtutnesLfrEyUnW2zxEuOU4H3IVvbN/6T3TWf+Ym3/gZ0AHpw+EZJnPdrGDYPFlg
kAB2x/rO8GY+MCIZtVoJwip8Nz0na7boiMjDtk7+MU1tnvOcw4vVlQdN82+YA2qfSMyw4ccTkMVF
MMOeHENZRjfIB6K5rHG/voA5mBfwmknDAUmtEN21Fi/2VvDeiQnUkhV/y+/HfCcT5M3UciY7YZ5H
0YLMdk8MPCB+PscnDBnJy7CLPWXN/3jF5r9uL8K4qp95YI4VCSwehNJuo9sgHCiI6UrZFql6GdGo
mA/xAZ2UI7dGevfOorAIswsLigDELPiU+s/RnMPVzib0Vm+cEM5gVfDdegP7aYqwZIQfDWl7o7FW
bfVWMXK40AEAX/3t2QNUvZCTVMm3axbf3984ZMCsom3K3G7Xkf3I3Je/+STvcNEtaz6xIlVQeFOy
nek7anbCCrQA+LHAI7eAenqZJILvno302qKynm1FHDNHOmD3Pl2StLKanUUy/3WADdgpTQWUzEv0
Hdwy92bDqxCvoX+wopCtviaqHPRASfwkt/Y23rInsJyY54mGKZ6x8/xz+DMuHM+hvjeRpEsX2Y31
PS7EgOUDXyJRpCy0DOE37FmrkJ8mXGbYPFE13+g9SMdZu06MOv9yjLJ5kg4ux126nv/v2ZyFHNNm
qDa/DB5S+IPaHsiLVaSD8UPm6OTEjStisObgJ3dLkxy8V6RW1MWBaXc+FOtLfOsa+H75OjuCkYKj
RaSrM3DBvWrJdu7A5hu1cDwa1SBDF9EhwfOA1ArP2hdmMmX2k+Hqx/MlZKfcP6TPYAAdwqntZjUD
ZTkYNSsoUXxKvwzgqWT7jiDFfPFrNvvLcoqqwSFD21qHn5OWXUfru29oqMsSPgCm9d/5WnsIH+ho
zh2HsvJqHZOLVMMunM+t38OAuSleJupbaRMD61Kse6fxJUHvDzRQLInNoKzuU9wIIH0/mi+2qNW0
G5D4+KhOSRiFBnb0ME3eOeGrLwqQK+zDq8rhqsN2sZm55WZ7lcKrzFGoWjYSuBMZiuvKOPBJ7B98
5viFM39qbGvH1uvvym37DRK2uk3RBbeSjfxvpwSf6S53oA/a0ZdkuZr+RVY57Iz7iP+Ja2U31bvQ
la+iWznStvohv3VZzBeUPcPpW/vzwucthaXGFoBKsFwrmxwejvSW7fzDejybdGEcXCC3T5gQS1Hc
/ZrFE6TJDFa/KZfgRHQS+/uj2jU7BsJLncH0Inpw3xG3tHyAG7CI+mE/QTi77rbjZ/E8PIeNO9Bw
56XEp7zEo7BNUmBfu+lYOR35pafqOePLc/t/1rYJNbhdKGze1hqb3oLdy265K6dLstOvrZ3fgqO8
kt5HPsp3hMlgJ4Dyq4VMJUHgY7YtDlyN5ZWt9ghX+AU9Xv25wDW3mP88ey/whmaYZ+Q3iHNLPs9a
0y2J3aQ4M6DGosYyPorHosfCUG8ILNta0Oijh8GBhifEbZ76R6A5nHsdFSL81tx0R5WABCop2mNm
INmyyBOQbQbaxm42XZjmShehE4OpuL/sJmpEfBh4LDBsSE/YaW3Cgfpvbitvl82ejxy7zuyjMkwn
5rLZSzqtNYV1BWcCnloLRSKYjNDN44OWnuRi3RJZ3L7KMJDDq+K/Cemtv6Qb70dZMRnmtFe+98kj
Rg4qnC2Egz04FvpjBLbzhiVLKJ5UR2eCJ+RFTeverDbKPltp8arGuSi+jiO5Mjw5qqtTgcdNbn+G
bkOFZOfvrVPiIc0fxo3MxPlDgas7+NPtMsUouSwupYvtGrHNPTko0iq5J/LOUO1hXbuhS+I2E+lh
2TN+tp7p8Du8/Wzyq3wNUZVFVN2EpwprDBB71qdHsaAwWBqvKJUxTW/vWG+eW94/czXcrxD7E8fc
IfipaeDaP4bbF2sOlMqRSse8YLa/j25/TVfJ27hB+9OgIbj0O8tmNvEJQ2pt9YB2rA0YjU3EfcOw
O0BiQYLEKl+lio0jhkplJVBR/nQ4YPrd3D44ZwegwuIOt85RIuBBRhSxDja84avBQfbAx3gVtjkO
KL7YStxx27rZi+JK4P9u1l69RIesd5nhME6hNNvlNmtr5oibccOrapvzU8d8HD31j5akkeHTMpxW
32qNnR3CCWK6Ldv0R/ubBtTvRcXPanNGf8P9ChDHW+GKdKNNsh2Klf6ROMEOTVa1JeCgG7fRATQA
LmQnWoe2+Qi2TGiWHZKVXX4KkUkV2OkfteF07K7+p4FP5VuWriMCb46X/bAydWK7wb8hKI8Odf4+
mE+1cuxLWuyubHyOtS2JpwEVUOlqgqOxAtTqvhUOaeBMqD2k5DsmnCELaGUCA7LiXY/5wBgvPtLx
kMTqbXbBnGMlW5HRsEjKzz6AcbDhrC+vdchO9Wpb0CQWN9QIlQwLct6OrS2PqdNVo742pk12WFo/
8ZHhnQ94xYlmfgxfaM+urcp2Vn7jozqONqhMhwpwm7rlnjwPvFnzfn903t/f7+9cwOf8Q3vFXocc
5VeVzeSO3wwAjCZb6Zcl4F72UvgKZ4/26dk8UozTFQkZR0u78jExrkIVJNzSD+mVE6tPxfCa76az
9FXTcaHPI+4MkYbqkl7RCiAUciLJlY+KOwOd5EsD4R3uAJqoWjnFhaOOu1BrN335NE3DsjCon6ZN
Qr5JsEn2kauvpauxrzewauuP8qP/QJwrr3KW6sUQ/WTR2la0uWOTivMvTvVkY+SPnNiYFNzAU798
0Z9yxB1YaUFVhOnPBBhdBQBTfqmIhdmdkaPZO7rDr/SFJJoO6lrFAlnurBtVAYm2fJggDOtmfCEB
8fFO47RmiyDbHUDkq37kBbGv1/txKz0LtLE5WtD8UZa8qwl6csg0RbBW/A+m2jj7/JICxBBtgnAF
mxuYmCv2VFxm2/BEzb8Q6EIZZ8NtdxqvPOU5xk1GG2vTYbZ6HM4SgT6coOELEI4T/sTBsildsF9v
6kHguC/96Id+aRnroeOYUu0Va6tCsnqIF54/+Lj4qfwgIyRDBPWI67VyFzjY5w6Yn+yi/QTcMIlA
CX/qh63/5dMgqe0Uu1fI/Dv/mvRFtL7KaCuJKxm5ylry/fo9iBtb/4RVNc5dMF9dMsd5DhK8gvlN
ha98NDf5qR6/5jCSK8j9FSZphDykhkuH7GLOH9F3uOd2G4ibs/XVXHHsEOnUkMmAzQzW/KE+qXvh
B+nUbMjb9ruSLuCSdJml/vSMNxR3/W56r8AakYrZgBmj0LsIGvMUIjcBLB+0s34sd8JORMZFhG+y
rhAXrCXOlDhe613/KO5cUvpHeepP0gFQ6XIu9dsXkBXGIXT9GxNwQiYVp77iXF30u3qncnMsEiz4
d8D7wKE+K4Sn1oH5mP9cF8/GQl038PpJ4aSFQYSmMtOozKfhk5BnGpDYKnaF4ZTjxRCoyI1FnW3i
8or7Fo96xbjlueSVOHKNcVcFEXLRZblTzjS7DJf+b1muI/BMLHDl4394aIF8mNGsIQHvlZlmIs35
L8ppJM3Mkn9XTv/2+D9HxRKaI0uavzw0yL/T3aU/NA24O3F8is6gWWX+/NeoGEqlzIRZYuQxwyr/
GlqYfxBABgGIxzBjmOGX/2BUrEjzKPhvZrpfPzrTas3QZq/fb6okQQw7FRhB6kYWshJfvVvo/DSL
LXDgtCY+V/KmMMxnRWWAfAkMi3yhj8QDZRJPL4P3KtXGy8RgNCNBwYjbfRcAdunPk0GkkiFtIBfL
lXw3IfTGtHgjfRt49S2f4g+iLanYXlqWtxahs9Bdu7wiRLm1ZTiuMSo+T2vOafadIo/1WNFL1JWD
VuOnbti/0qOxHyB8Q2HeWBQ+koefBftQlnKKtXpHq68BU4g8VteeRQcE40eneu+iT2OLnR5+IxJt
6wj8WKdZT4WEdBEIrQy9QyUVl1Uv7/yNUj0p5J54KQtt2KwLFoFYAPJRuAbMYwFact2NC8Ksp9PQ
novhR8tPDWmEPj7BGIZ7j6Efvrs53k1rWGhkqPlMMovpJ2G8SJI0Y4lQa9ZtYxHBNLGUtGwKUVJf
GqqsRFXvhkhESe6RvLkN+tc4bZZVwS6d3pB3LRKOEWHa4xTrNkPhrWRDQFY57YuBLxIEp06Z0Sol
uV/GRkOi2Xp031n804D7Pv/0KNUyTXVqk3pIjveGL38183ge1YjMT53rxl7waIUB0IGJRPdBo22i
93R7/KsAR2AEWtcSwR6UxJR2vuaElnrMWGkUMXEw+thT/KZPwz3z8muANNfLiq0oFo+yPrdKg1Eq
fMsRuZLLIdUCay19araoylhVfcFxOUrtkAGDFeQ3XvhLyhc04rugcSZTMBuvhGIeOFHjagzrk+yK
A2AjFvcivhswS32sJmmiHX2VmQbswRKhe8PrPQWWrdEXtRDZETNpS9VeIMxHT9ijlQA0Bwkmbb72
MwgLzOvTbODtU65cGQuj5uRlXoxYOPkpTYBiFiuDEcrVXWRxdknHY6W8q6Zit0CpYpxVZcXhSJV3
sJU/lQYSZsXxsBjd1CxtPcNJ3x7GLFiHeXzJ49ZG6coZNFmNIm1vE5JVKlCLaNs899iLKeKBsfQK
zSVQXLVBlo0/8pPGdIyy4eQlxkdOA2aQkrtGG9Hi6KOUxcFKJNtDBpYzb2qmcWUhCJ6TM3UNYoQA
ZpQsYa/WyCdAECBVq9iKH0W5xdGxTdEQy4BF/e6RN1y3g3jwp3AfFOXZ6luS3QE4q21gd6rueiKd
vD6LbjmJnjJzgk4ZtxLGPZUGgGeitffU+tK1XwKcQJmuvc4CUA0jVHNpAc1aW4axrDpD2avXuq6U
J8QjTjV3MrUaJxEWwZyoY7xpQRDuK2YyxXj2BnPmjPJOcH6JuwT2mKonuLS03kSPwDDvf3tLQwDE
5gG2ztR0ZtH/dUszGWb/vqX99vh/29JmdS1KJnanf6WS/GkGYksDSse1OYtcCVb/m/pJ52lYCKNk
k9m9zEbz5xyeLU1VdRDRWJcQ4P6T/Uybndm/72eGwQYp6vz02Gn+Ln3Sx9iaRlyObhkiG1dUmjp0
+mi6p7p/E8h3jBlIjsawLizOfRQwXbv1OB6S0g7plVirJCXCiIQgZnsR8/F6FJwkNmwDEL/Bmj5I
0zpgUGfQRe4iGscJbClol+Xob+Xa2KhgPmSVFoB+qproqxZSF2UsnFWa4VG9SvQPkTpP97ubEg6v
TYmfwOvTfSww8BXSdZEr/4+7M2tq3dq28C9SSn3zaluy3DcYY3hRGdiot/r2199P5ObuZOfWOZXX
VCjCBmzcrjXXnGN840nrVjgR6TOp+qELhnMTpauKGMKwLg8h1+fhR4keMkWx+GHmoKFr2VZkZvg1
QD4LcVCpsKvWYwPNHkxzR14TplgGvuEgslmSmqXc6/wgySY2bMTpVsDAfacFGU6Dbp1VTDrgBTVT
bLOiE7lBA8N4XEqVzS/6kVgBIWbYMqVx9mDsKmdIc6axh4Klxse4Gj7VqGuagrgwxcAY0S4FBsao
Mt0EamBQnD2RnZTGL1bNGqqT4MV2MAAi7WhNpyzpZYyAPmqEg1RFtl7Ur7U+ni3m9QlRgkWOXlr8
UcmbrGYXhoCbS8V2ZMAV6OWtYy/XqohmW6dsqyBZezHcmTaTn3vBfxG7iWWVQ7Kg0SN1l7L6fIjm
orPuAVtRy5ZUVgS7PV4sNqqa3oShpYCJ2+dWfo3YfeBhElsOf4ttrmO7qydRdjMOLq71pT8g0/Kf
DLZHnW3SC2k6F7eUzdMnMICtdCokcrbWhi1WyQkc9YkLY+stZUxibMUFmeqRh5AhE/c031Q2bJ2N
+zFt4DLA/ETYF2zsMRu8wkY/sOHjQ3cjCoDcb2Y1BYGWXhSBsTRlQti9psbKjC18JDzcLY+ATIMD
hJaWYt14BNjIUZTyqFdL6kLO7RXT9Wz8CqwOe5bkGhQscfo8AnhuyswReemr1SIvQhxU+6z/6pg6
9U815c/IRiQUHP77y0MS0L1x/KdYsiiapjKi9E85pdSjyfBt8h6zKN8otXq6KRpPl8ERTjT2HgUZ
uljenVRCZfCue/68gWDOarL0KeTU6kk2Wtx4FiFB7DyclDzKvqSX3EeBjY2CEO3uXEJzU6gYeqao
AQpHGVQ3ZWTlqXOFsrLyamys5cqIntrJXVfCNhdvvHq2OSVpSGnqUaJqlKpVifFWfM44ulHGipSz
XXdsKG51ityUYneg6BUpfjvv1aAUjimJC+EuZeYaf7sf2RlFcyG7oXgNR4kCB5tXAmKGAjuk0K5D
LPIlDXbUf5+SB+M3eyzaET1IVVw0+Lxm67k10wFBKmaKmZ46lBTgHZxH6O1lYD2o2bdWVz+1yHG6
SnrLdHmXVA3qCNpqWYN9ya9WTdXtQ0wt3ZgexKggiFAr7jVBhDlv3sECtOTRaEqhNqXHbvDcTAIZ
Eaj3AFFIE/pLUSOOdJKsy+bSEFO7TtJVFwjEcBT50796a2Xvg3+icHqzOKb9561VnPagX7bWXy//
c2uVRVEnFOc7Zv07vuDn1orSGK2xriB1Q2LGlf48LepAX1VcMjBgfg3N1Dh0yuSHsSl+a+b+we5q
/H9QWG46KSYEG8jssL8o3OQw67qwmZoyvT5Z5ulUpIx5pnfaiKGrZ3II/KFjw2olmbUqZyfoBHDu
ZH15fpe7PtbOwf9MwbYpBxVDlzCe40RZWfEpR1szKrwvDIQN2nri5QU6euQhdXQ0asJK0zwC1kGu
uPyWrr9qrHwelnzbbFYGQxomL/TQYac87MrHaqfZHRBNld75cKwp1DXQbNE0AG4FJ/2RNadKd3GU
NB/xJe1eBDSjkAc6V0PPgLogudbd0QAjeHo8McIF9F1c4/1jRQuwKr/DB5DcEgP8NN6EcZ/qFKp0
6uRFlzxNnsBo29gqTVYlBTeCxW4IX7J4XZpfMhEh/aSdAp1qPz6YQOS0LME5oV6SZM6A2HTb4VbR
lwowMS4M8YfwuCSTLyI7Eom9KWyJIV4w17LINuWDFhxb/7PDAOMttFcTqFTF09HxOFmwQ7qZSuNL
8hFX+Z9NB3iV9t6glAsu2b5iekL5N8CZxyXXbqqwYNJD4DQ3feAEtxTHg6fbgGE7Zdk97P699RZd
vMwLVyy+Rs9JT7W/jRLEVz6ajIrTxyRtzuhZzqviU0Q6W8wV+drrK0W5m8LEe4w8J5mO1BcoDcTw
5Dwj0GXk5IqaxGocprwdUqoxXNX0GQ3RLnFcq3Ovec+MOVO3hIhpDtcZU+MF+MUUwiAtNZ+YG0b8
rkajn4Zi46ACQVWROGSuvYEmwberbKyNehWvOcIytJkEe9OLOIrpwlsaQCp76Cj9OanvFc/9oDDN
Feunkc5cQEBmMK5IO52nwqqFkYrXVn5sRc/btFh+JUSK3lbieJQaz4YJ2/sQ6FBunx80AoUof26F
l6F/aejHi5hMdUicCsPvpvtMaCGO7UIP3lKhXhGusyLPAaRisRZego9ahhSBailjthguitHOaPBW
jsiR9KqfaCBzH56yr/ZDXKtrvMzbdmUkUET7bbqPjkNBuvqMpxkFYPAJSGa4WvrZA4wsr2PgMBih
2f+mQRiJTc0cXs262wdo7QCcLfL8IOubR3VrKnmO0RG135PWb4R6jcJBHWH4m5R7AaYsjD7WkudY
NRny6rGTD8PcYAfk2A0BL3wV48yuELI962hg6fM+U+fU77wQZPOrA/tA/0YieYrzKX31Yk1e38b0
AKPz0oAw2d0sR2YIWW2mGG5jq3nzOL6CgKdvMZ7R93fZFhRmqh3rZu9n2zBG1DF/SC9JdE9zBGSe
eAMyE2grL0LFvgIb2x7HQuLlMI/xeKKHMebea/XYCtpbYV1b4+3xomY7M0J4VwW8M7q1ZHjTM2QS
LeUBFibpol+TwwBbicVuYV78CMkh/hxxvoRrUTOyEk79k3HmOY6DNdo4SJvGBBJdk7suR3Y5HPjd
mHijacrnI70I7oMDvQkeDUHEvEiaOcRA6StEUFHOhFOwH2jbKww+RERRPO8v6UsBNR+tgU3dkFVz
FUv1sdaf0/5DCI+9/4S/Pl0o9p6hWTLYlrdfe9VatFwrfKGnHdCqTu2+TW2/K2aSNW9ZxfT+OIyf
MtcwIOEQKyI1GBk62btRuCYqYCoixJOlcexiaabTP2MaFRwT4fqVJifgvz2yCkudKVh92x+6fjHp
fyizNFQnuTHATDwRRLbq6CQlBv3+ZImAzwmvJ9AGd6orl3CN/GaabQc4+DgRuH4IB4h+vP/Y5cqm
R93hlcvWXMQXY5mUToFl/c6DlOrv6i2hYnYVbnL4nuaHwiT+uF+kIX6KH1ydJyxIzko/NOYOktu/
6s0Vyt74SvFqD3QYTGvDcQYjVwIr+FPX2wvNPTUCm1AuyEguba+fKvLmJmHqptuhOWm89T58FCB4
udF1VczUVbIVkFPdzZu17lbDiuODWF8U4uLFEsCE9wbBJ982lK35XESQG85JXVFugXfPUXXwpI9u
F61q3lYcLLWPAH54um+uHYzUds5hCli6CaMS1fEXMuKWOItDj6SvmLeOfxeRTE6Y45BzqDaT99aW
7Y46Pma0Rgo7Q9WOeIdrlOFqZMRAQ1SIgkvUp7ZFRavj6Cb+V2KmjQ7XkPO1Eb3UxYdc7JTkyahp
+PAOxGJtFJtQ/+wqV29ABNllvRUhIT422XjUnyKZxE2HsXayBpW+LfePfXhkNzJOybXXZkJ9zwNm
6fnJUmCVga92/UOZox9+i/UdOTlDSVRXM+/pmPnrR7yMLLqVaGblI27W4XHL0puSngmbL3QUea6l
o67aVS8ymY7VY2+CPzCrY4dlRbsq0tnKV6HuPOJtke37ZGmM7K1oSZYtnSKcIWNHtHWM3X3JvLDH
KWuFUEanSc5G8Q85TAx0dFKNl3+sI8460upfXO6q9JDo6vA/WcWz/Z/LXapQisK/lLt/v/zPclei
SUSZiblaxbL209FhSr9JuinK/5uAMNXYf1S7xm8qwfGE3pKCwJBEpAP0RyPJ+I2gAkWZjHQKXShL
+ke9pL/7OaZbLukU+ViZCRMjoezPNrq28D3hIYuCq9bJ2X/86NDXxhQNIqC1comhzWlc7Vhs8in5
G392OVMHbBRz60P4ME/1rXRk+ODUsfVztDNtmRgCdY0QtEbywzuewkLmDIokwQZKks/lfF6UTpPD
1GDWzDubGuVkQuI9DYwKbf5ZXK0DhK1RO6f74FjvfJANxeOUwUslV/fQKXNhQrfO42NzaN/Il9Lu
xQQjPBvXGGUbmH+U2nn62jACxzIFnB/hb/7DOiLdZsTczaxPYSutOBZ3J8E1d/WNhhn1KrDNK54S
b356rOpyAeFskxwRciKc1G45dIy1HrtEiiBtpLBq7uI1dpt96mqb5hn21Fv9zk7AWryInpQXbFYL
x3Dka73KL5Qm1q3Y088GcRraCHFd4Wy+1qCZcZ9jLSGt3iYH0da36S1j1w3mwrN0GtEoojQm/2Fc
BBck91Nt7kRHVknACxlNlMn40EBoW4tfpJzb+jxek3/twi9dJRvEWQu6Pu/Da9bNvfytCzfJS83s
tDqk/ISgcEgb+Ux87V7JSUeKDIUK1tYkc57EgtaZCCWgc9K7QEM9s8QNI0NWuqZ7UjgedMEP3IVK
b9MzYV+kRV+/U4TS9wb2Mp4HjkJb1MUTcmUfoDfk8eU/1j0IGVSl2b1dIG6b32C+28XskKBhT+fq
kQSF8/BKNKkmu5BAKnpvq/HcvE6Scn3Fd7KeztVnuIrzi8Iqb4+SKz+kLf52NFmNjiC/d4SSI8sr
oHJeyupSmUnBkXCZBJURr1BBsZPn2qDO8IHZZh7bcr5D02GeMfYAkX9G6bST3zEWotQJ2NWf/8Wr
4ve4WJQVwnRxghmsQv+xvy7+uir+/fI/V0XGuyIMC0Ocgr0l+Sd4VfoNIoX0lyb6H8ui+RsLHz8S
ddgSsiTSev9jWZx+JE/zaVM3vyfN/2RZ/F71fumwcy5kZk1oDCboaWn+86oYxKNB7zJFWoVjYS6u
hzltI823yYhJcQnbjxtkoB12I+SplPsECaJRY56HHo7zlGfNxyfa5pMYwW4ZBe2YokbIXEBMlLNm
iqOrhXV8Sm3Zzo94LzgNhphJqI/vFpqmC4Neji7WDXsTXX2mnYyTbUojPErr8sPCSTczSZ7TT5CK
QMzMstrheOQMRGOgN7KvmPNno4/uCVpRDRnmYc6F+OtROtlnmKGppcOYsfZA3fxX81kMxAXTTIac
IZ7q/+LiFKdG0F/2fF5sv1z+56ubnVlmPEP2EfwXBUHCzxbXFIQE2/U7v+iXFhesOImu2/+xWP78
6laZHzHzoSxQpnrgH7S4VI13168DJG46d5tkakMn+uivL+9RE7uu07x4ZQUgcMve9uiX5wovmuRx
b/sHWNd2gZ0agG910Dhg5R5h6TF6SowO7YB0qR2uER2HLq63GsQoBhILy3hNhpdxJEFHMZxA8Blt
InZU4nkko17TK0LXIAylrS3n9F8soOpB8sQJk2kqbxlpB9KR2QknSGhElvw6jrWd0fky6NBEaXk0
YxPEk4/kt6xWxCquNSvfJY35IraE4aKdDVCqCnHAeIpmTR5PbFbGRLSyUCbVBK6FSeMkYFr8DI1Q
XjH3EeUb1CNUzMWKVsZLg1BNVsoTy+EyZhORW+NLUfsn6bEdDaiWD3WYF6QANzHG1+hTiYaFVQIv
ZbRmGQ2KCMsxOHPWerEMBpXp3FVUOvFaoHyLxGNXh7aeyYA5YFoJPzzFmiIS89bEj7eQWjimj+BJ
r1VtYfqeqyU9VnNGxzE5AbGBkhIniI/81D+pk2E9gHZleSZH7HpjYUa31QCJMDQOWG3DWk2FpY/R
XqyNq5h3Xyo1Sg/5KQ5ReH35HFxQmXhDgXxYOKhFtG3LW2MQjKZLc2PqfPsq1L/xgR+Ax5bWuNxS
CkytcuQLiY8WixZ6hz2wp6U+pEeTBntKo32k4S7laDZpwGs04kUfZ2mmxIciILapb/bhUKx8NAcZ
Lfx06uVngbQjheutocmfVyX2ihBeAGpshgABw4CeoUBpxieftmHDsMBiaKAzPMjS7NKMxbFlqCDS
JECTIZwKIINRgFyiMxdtwFwP5rto4KmCvpDInqPRBuineA9A9Tyh3TA6wUCAVaM6uWccq0kq5+0E
IbNlbVxaYrD0reeCNdfD09UZGMk0t7F40XrABYyaIHBjP8F7jejQFMlRoDfQILTO5W7VjsIh615F
YGO6JC1UZXTzVrt5OoMcoDaaUbkdzdS2KA89HcdGRv0TngM5xOeiLRSd9V/HK8ZdnMcX/8lHfviQ
8YLSyArCTVDEbkn32dCDuydVq1rDeJaZywDV7ADGsYna94LyuhrTRZHRYI3wP1dZ/BQqIoZI+qK9
dVC94ZTH5aWr1KPCQ61ZNQooxdoFIoXyWNljjqFX6axPRRqeWynFZ0VbtuhRmjT63eiylYGxOzOW
cqgci0bhaF3SkGqdHF8YkaDrFpcf546vVG3tyFReKlVhGJq0KA2xvBi2yMAswCCnywS9mEC2jZQW
A1NoILZOzF6pJVR+Ch2BTr0PDU7TFoMUBxLQytlijMpD1DzWWYnBPDHunWWiiUGQK47CzVfJt8Co
VenNtiOKimWaZhcl+oMXkTn6az3Fw4gBRrXo9z2prUkAKyWfGJYzSW4qArAGB7bU9iEDeKgQTvrJ
KVVQZhf1vAPh7QXBUhRLMsf0RVwxjpMk3EKeigRptAU/P8las5Va2u0SFNco/LBkcakRUVnnFvW0
6TRVtM9z8NxWrK1LI/y0Skby3qoXhmvWn/TcgPB8UyoaK6bulAZePI80XU9GB/1VmhC/xXC4GoJI
ABDsDAkvxkPX5k36PP2eIYGfKvApxPkzCXcZLCimEql+z2IGFyVtRv0t11teTbgo14aZuS0W90Hu
nKy0E41jTPYaMclteLuV2kvG63E02lMbbwwtXPecP1QV0qTMg5G91EOC15mihRR1aUhWZVItAvRN
EXbeHrhF3Q/zpBHXWvLMHSWVcZtb8XL0lB9tpruPSQis6Vt1ICEOb3mi1nbTgPIamVkgeJUSW5D1
fcKy0ZHclva4HugGPVAlCNACFAKEWmGci7rpMIec1QO9O/mJ1phMD0eldTtaDNljBA8Mef/d1TwC
SBW8LcoR6u7/XM1L6v9T7/xy+T/qHfE3RnLa78CKqVb+WexQqWuIQ9WJlCFOXZOfpbz+/U2D5HRz
Ylb8uZSf1KS0PqigZPQy/yjlUZuOEn8rdih0dJn8CEuUJp3pn2v53qq6IAxLmozb2sHrSGxU6Rja
ysoXw27YQZN4E3flq3dVtpygOdN3+/KIhrKyMBfjPKX7WC8YBeH2HJBiQZO2G4P9Z0GXQKvsSKZK
uhoKXILHsrhW46EtLgOGm3IlS7zG55m0aXVS4kil5Zf0pWntg8uEc7U+snvk4RKaN/fkc7hnJBxK
W2Xb7a2N/CNdD8/ZmxgvVRoRC6KxDBwykcNnpWbQMAvB6JMTtQubRa3B1juC+AlNm9iyUVuG8TKj
wUfPT5przGbmUXKIMHG9MEjEM9c5OgQ97FI9ZApCDPZ1FTI5v0r4cdhU5NmA7M+btTR7vz+qEaDB
5PpMvz+gDPvjHLk2H49yAWwOaEJJzpu4NPxFnsl2zG5X2RSQtIFgBNHFpX9B10hS5h1pzrxZaVtg
3ef0QpEnL6t7J+20yuVfE4rBWKjfH+HDprj0UoJWbB28Q2DLtHPBAvjMBxc3JEsh+cVo/3S4owtG
luJJKZhOMnVYDMacjVBhL6Srbs0Foo7ChUoAEqd6Itrshmzk+jjKT57s4qPShKUiLHPVmg0Yrs6E
PajDYtAdcbQbsX6WqnINjW+dQm7Xbqx3djPxeLadYc0MCwls461qevsBSF2dLHP1QPI1HZ6xa17z
LrkqvlMCuaidUimdsLjk5XzUFo3lxpey/RGAGWKNighsime+5IgoIuqMQHXH8hYlZIdDw1RptC4A
BIZTPL7KKAD7ingc/XBpZ8uRNCcyHmdt+5xVblt8AilnlWXydSEhmBQkTDuu/1kywXswwDuOGnlY
guNtO4HjpjFxOQr8csXl1fAQEgdHQb1Y9XsC8pDGWq0QSj4LhK1aL8ZqL6aAjzO8/GufUXQDyjEA
+aoucK0O+jbfTNW8G29H5og04mfhVnwqFqa2NcO3rsLtObiEYJJ1GXz5JkbvZ+ZO3RGAxrLY8Zom
guObl8CGussPSEqKU6E4leI8SOPmtE1SKs6a5/GlfxHSmXAWzvUL+crxs94vB1C8WEMittlZ+S45
g41pB4rX/iFhwxUcQKyE9EiymzU7aLXmZ7gDREzaXbQcon1KqB5+m1d0m7Vbb5jnnjHEnYV7f9a3
9TrjPKPNJIOHiSm9kxibLHlDQtDOPSm3y5F09mRn6qdIuskWWWgIdnM3XUgkx3KfiHKSbnn1luSQ
Y9vrA28jVEUOVspJNQ5RYjMxgFbjo941rsBoNjJ5Cdl70umQGdhSCVa8+wLlWJ75pGa1GOExn5Qp
BBdxO6Kro5e1wrBJewFjHdojmDRbsqaCeeHfB2+NVQjPJUF9H9GX9Fa9Cnf5s0cRONJ9dJBY4bHv
c+B+hl1vasmuVLIu0S0tsMEJYG1yx/Qjl+r5sQX3QIw3uZEBbJxeYC4HXL+bFXSJiYLcCYh1n9Kn
/Ef3zoyuefH22NuGFyrKnGYaN810AlRkHFqO8CP/3bnLhi6hMxFpdWn61Dv7j801/e/i1V8v/8d2
LP3GMINJg8nRHmGb/pfmmqwosOVp6Snsy1Nn4k87Ms0KCa4+mzZAey71s7nGJk67Q2M6osLH/0d+
DMmc2gu/dtd0kZmDrjBKUbi6v+zItS5XTVgx9k6VhNpe6vrikjSCPpWT+ToSfPIvTbrirSyQ3wWE
Ff6qkOsnXackD1g2YTv4UelYvWy3df3uxalNLpw75kzSZW+X5ApEze7aqvF9yv4xmWWIgS1avptF
+1iubSP1VhYMySRyvOQeqPpNa+D3ZfDqmmjZMhDvUhrIeWcndDYe2B3E4Z6b4QkR9ylOGKQNfY3V
UnH6x7HwMb6F0UUbsTDrguz20D/UCC7sVs/ffAikWlETcYLQPe+WohWQ0WJddLFYhRmC+FJZlEiM
ZpowbDiGAV0XlE2oRo5qMhukQ7krR9A56PGsFg1pV+pbbO77VMoXOs5k0FCieIsHsqODp9DXF9JD
OVjazWrodMDDaM1zyiHcGPAIPPKDkJEULUm2bDyuocKoXMVV7tW2XtYvORTpsNRWWdVd2rR2eQXd
gBcyau+8zRhiyBeIbaOF4RHo8hgw/cfKqRvRR/px5oQWekQrYLhb1G4epU+pYV7GhhqqyRlUZNBR
jUop16aZMGyaAIMw83kAOuGjbOotkkLYuW5aixsdlH4MDdVQhE3Wiu4jXnn4ObTudeJ01LHkqD0c
bpjdJYoDLSPMHs6JVC+k5EoOj1JkMF/D25hfY7lfqg1B1glrK8S8MfzshOd2oCeLg76KyHZig/fr
xqmqS4KMaUA/k+LKfuhOAIQ0CRhqp8+Zlzs506ssOYUS/atau3jQb5KCAwtMv0F4DtL4X360YCYp
ouuTWHis/zIogG7391bqL5f/Yy3jaKEpCp1KRWW5+CZO/+l0gZyegYABAfX3H/1pLZM4kqDeo+yf
BPx/WctosSJYVAnSQKb/j+ansjzNR/+2loHFnNDauOqmu/7n08Uo6VUUxAG51pn6VVJ9VgJ6ARTh
nhqfgKB+xB657hGMjZYAGXps8zjJnQnC6CGFt5psFabW6yB2x8AykUcECNFJdcQNQ15T63sfEenk
jSQszYwRfg54TJPfu9G4FBFCBg/wutSToT5h10bZVanNmpY+oI6IBJKmZUxADAjQddvM8jJxinSc
aYW2tHJ/HkVMyKru8S1kV1UBGYp2GlTSjyPc9hI7ud/729w3Z23TO7qQbB4Z6KAhAGQUgZUJRHoY
4y5UyX7r0YI0pr6MwngzDmLIqUZxeyP7yhi4Far4kQvaQsCBJYwkFqRkf6TMVFgoObW9hZK+02Lx
bGrD2oKqLQNhNjPgy03+mozY4rN+L9QM93I6ur6sz0z4nlUHBGGJYPrkoS8U0TsklxYthheTHOHv
4ozxo/Xq0cgua6B6hjLLOnB+PpKdfKuo4aSZ34TEa6aumq1UDzZMJjgxQ5JKkC5hZhxKEVd74r0O
2ngUxIdba9KmRljWl3jS9PQ6JMNeTycJJFNVslfITxeUY8doADez3O4j3Fo8Qpysco5Yqkbwa6wu
QtVa1hH5Ugq1V0QAgV5hWodwOtDh7Gsd7dyInSDggJcfGjrOunS1KL4qI1qmofSkeqBAAuXyELcV
5V8/1qvEf5DSqRDdO8qQwvvKt/3Md2sOn0LcLozmw5TuXo69tmecb5TLFA1+X4j6MglCAoW9XZsU
ZzMrThY6d/CekUTpJgJDSN1EIFKhzrcVZJm65FgV4yKgi6zJOy9Mnnhj7tsQFVYTM/Kl/MwrdO+6
bE+i+g7hfYBkLoCcWEBP4nHLe9XVGSZkLPyiWtqdZqx0mkjRWLgezZuJLFkGN7QUc7OvnvI0nNje
5DNxKpQ9ZJoksbOWEwFKnW5tBgOQXi+tA06HbRrO/83dHWikssqqZ5FM+V+ZpNbfmKQoSn65/B9L
MPZeoo1Y36wJMvpdGP5cghV9Qouy9v26BBu/aZaOsVcTqRwZ1eL8/aOc5Ed0oETmTpr+XYb+k2mW
CcL01yX4+6YrwKXZJOTvn/+JBF08AiurkjBYiUv1BER86++Vj2h1a+z+ZjxpT9JB3gniwnxu1spB
P0m36vq4mGt/067I6Nk6BCfZD3KU5PWwTrYEvbrV2n9pgDPBSMGA+NIfdDuD4wD4w9wXLwxjXlEM
oDZhGfKnzzBVkCHP+XmKpelsfFqXAB+9eSZ/jIYDMX1LkfksKrMjo934TA4YlDBqtInAgjuquPrn
4au4TxDAxyJ3jA262O6NZWhjOOpccWAQrMU1d+dgPbXOLtoqh557VdjDSeIuCU8eWodgTscfyEvZ
b0LGylM4rgtwmUEWD0c7GeuVm/GB/oKPBh7Q4OTkvkBSQhfs1M6wFp5C8qQntBYcB+3hhCQLoO0A
R1G5fTvD3zgBAmXbctoDXuZDuHkc03BHLmX+qpJ5dzE+fLdYWueI3hJ68Polye2mQ/FO3wG1Hc5H
27IcdK/5q4hVZ9g9FkIJA3lGXfr+qIZ9ds7uKbrn2bDM7tl9WPLl9AXAGaS+N5KlxxVfff/z+1MI
TlUlaolP47t5999Sly/9N/Pev4wrrDpAyKYrmr73/aP+RSTG15yl7u/XOyxj1PT3XMFPg576+fvv
jCvlNiyn/tz33+eT+MYj+X1zhuX3V3yihyfY/ed03UQru/QN/vxnfv/BW08MsP/m83/IS/weN+vd
853UYirPhRReAzT5Le4cn77v+v/d3+k+9AXtu+nGJ/pyfLcczxnfC2XGoSR1/Td+wv9i/gB/3KyR
pC5kEKHAoHW7elVvfLd69TnuT7fg+zenh+j3S7193+jpB6UMB4I/8X0t33/MfyNEqJh7Dt6A72/8
73enS//vVXF1nvP7v6fPv3+lPhY8fqn7/RRNj3t25wmanlK+QwqQRzrrPETLvkU87/C1MceC9RCX
dFaA0bacHegRImwgqxNYHTsIYwaF9h1Kn4LmGpt2uahQ0KIsQ/h7tr7EhfBV7otPBoav+Vp1JzYG
WeZEP8DfwGAPiSUnTyzaIBs2wHSoHI14ny6SXfIcPonv5Y/6B0nxbr3sd6abr/t99ykzvNho827F
56t2Lc86IVpMfHPQYrPis61mMWoPQnB592DF4tWM1l+4V9YqypZgaTK0/KAXky3I8VJ3/NfAdxhx
5HvG1stihU159U2Vg94Yb8kjOogH400DnWGcJJgzIdr8OcOU1t+Boms+shv93hvP6PCAR3Q2kmX2
Yd2tZ0kns3UGBV7vHZW3bYrGZHQV1fGQqKq2+IH0FVpmVmLRXjTMDfnniddGgSntBF3vUK+lvbqq
XW+V7gpCtbRNtk7dceut6bZdGEgD/gP2x4T/xuJIqDsqulu5MteMtM+G0x6hp2lbeKCYAF5weRcY
q2bxm0IA11tVkPc7fRAZku08pNzkh25Gd+rtPZzslK2tDRT95mzeVRxvM8OJ4KlfDsCAlqndLB9O
gHmd18GW0+WEDlr44D63tSBcIF7ezQfcNR5z8tZrYtK7C9008k7C9G2KZ/NPLQ1rbJMkrC0jdHfp
XL8hF0t4uzI3rbeMJcsvoP8FD63niiu5SSX7oVy0AfU0bH8zAJEULK0tto9hSUVoV99Zaxj8hzXL
2EG7DOcMbAkJMFAkwMv4V8TJ+k46XC1snqdqzdSZxhe1L2U0tlVCWtEOj5E66RzTaw6tRz6Zxlwa
jrBQ1J1yQdVzjF/waMj79B25O2/oYfEYbmLjFBuICgIBwLbAvmLaGuyq4Vyth1P6RbAs4kVGpbTr
ZtdNdKb21m8QqCpWa/R6X94t/oQxg/ny2F2GFaihU3wzXX2jbh4nODNoy1/ypUdfO0ZsnOri6mE3
q3qfuNx4SFzkDhw6t3uJD+khO+ibdqdvdJece+exj/YD+BfvEOxFB5OEQ/DePLLz5eBaK+MIcZdQ
NHVfrS3XICLNPAfPxitRADiSd+oegI5xGV/ZPWG0CJdoiSwabh57qk66wFRSz8x0hp2S6b71avEw
ci5/Gd7FTXpod/la34w72vkzdQMIbVO5mWu50bZbawft4N+jFWqobbM2LvG7utfPwY/u5fEMh+z5
sRRWyQ9vb5LWptv/5oqRqCZNBOXEVIy8qP9yaJdNBnu/6p9+ufzPihF3CF1EBFIqQ7e/6p9Q7pmT
sw61Hua6v7rnOZHLjOqYUarIon9WjOZvICVQZtOYpF1I4Mc/qhilqcH466EdHSGdCq6RpuY0MvxT
xaj7uW5VJiNBVXWGdEk8prwMr+iAo630RKpfDaVMWBVYVOecWhka5ovCJv120VMrxffiCmc1uphL
bEU1NNPK9Sn32Kc0KOoMbmZCw0B7lg12V53VkzjuEFWY4aryjgHrIK64fjzWi55FGgI0s5cv/jTC
60Bwyo/wS5Nm+AZPCKfxUYCfaKli22SuoGyVJ/uD+ZzS9gLOPmUdqyudDEuF/nqSr0meZI/1eGtK
VwLFqQhlq1gyeFfRBoWshDq+FmKV9SdxKTiFW2w8+E6DS+D6Wn4vn2UXyffSY21lNRPf0m/fGjLG
GPMuMErvxPrPiBAGJ2snMwn2FY36WJ2PaJT1NWomkirj8yTphfs8x86+qJbFkoQUl9yRZ8V9LKoT
6z2BizK/I9vZud8SynssLxQF7rgQbZURrOGS9ggge9j9D3fn1dw6dmbRXwQXcnglSIA5SRQlvaBE
BeSc8etn4Y5dnaY81a9dvi67+jYliiLP+cLea5cXZiVL1ZZXmsOsdS8CnsWT781IXRxgPIWz9ZkQ
ZbJAlQ75FvfJivxcshubV8+AuAmSi2NZeRLW/WW8Thg7zl2PdNO8SScT5mj+0nF6vuTHaQ9Uf998
kSNYfU0qWQQ5jADqcdWu+WGwmPFfbFVODAVU2WlonNrlXNKt8FGi0/aWscu8ZTUDVz/PdKiAMf2N
eqqdGjorkWAAYDfTInJgf5+UHRT/S0juwcCmiYfBxOUufibWc1fsinW1Rg5OcCA2kQVqKusIdfow
PSE19fOtRMY28uT0kd4n4u2XPVukAz+wYndEHbeuNR195ZKEH5W8RE9fvObNOWbJZqIQB5cygIoI
3n2Jbaq8TBu6eiiURobfC+PVBMv5mYUp8HxF3rc/xCFzTarv2mm0/SNDpkDTSS51ZZTmsIdVgPIM
hR31vUSr0y4gyWejU/kfFhZA64mtLU5UinZP3yHUsz0MNjQLeB2j1372O1ErbvHY1gttP2zaS1QB
dF7IUITWIIHcoVgCZ+nMbfOkDzQ2K/ADzM0IvLFexx8Cs/AOskn+4L3NOhud4Qh+Nb0X1SGj1PCc
kTnKozhRgah8UCJbCoixP0LkzU7NU1YvW+sp8LYJQJqcq0t7DHyg9asevEb+stIhmROxQNAlMw3j
qwLOpwjbqL6MwO9KR1YPOhss1amTZYeUrOokZLVPXiWtwuLomXYxu/vytxHS0gDzEqOk4swGxbVe
VnRKLRheyj/LrsUDdnaGGu+Wmi9L+S237pngDvVJ795zcjuHblf0zy3v+F1dnyfBETliANbErFCL
507/llQoq/riJHerTK7gA4ORYtjXrkZj14FOi1f4huJDm3HfqiBr4/Iio5hCGWDIKxOscflCYr1C
yiZQRX5BM7v7oZAzYXQMI9V4I4sXrb1I+AYIEGC9jB1AtyU+rMpO/daEZfWlALp96b7iK6Eg015l
GbNQ6NSQMrj190TBV17mX1x5UnqHOPMbHkw0Cfn30DlYHS3Wp/o28dzwPRP2U3jiH4BNRQughttc
OxczbFa8hujDyugnJf5iWFjaetlwZLbpmW62U5Yeq1aUXABNhyNrjjS4RPVbJnyMipuxyRkuXeXS
lY7iAC6Ck7k+yiyoCQsfxq+q5IB0Z8TDg5I24tvQx/iOzDUwI/NbLVnkGnBCaQiuLFpNknRBi8e5
gEPLu4KvMqOUBTa2U8ILqR8bC6Vaib8igPch9/q0aJAQQJCiFIWoTcNQO7myN1zkYwmU0lYX4AxZ
aw9Aik4EHpWfYyrNU9/A7e8LFIMf+YZlsYXdk+0W6QTTOi0VUBvkr7yKk/aWadIJMO6v8Z1CMRgj
MavByPInHCZXKQjLFUcfacDHr3/eN62b90O0tOE1HdiLFzgzx0/aBYhOdAyS9By90GdD+MZsY7o8
bR2Vb7ZS/NcEXcGwND+HH7KKLyyW69f6lRzTLYjDn6K0MzQiqW24SDlOvUOKI5Rqti+u+MZnaj7Q
OOLEDcsjwNuIZjlenhQ330dH76QrUBTXDdoPwFDeCvnMZWJr7Q6rrPgRlDcKeRnBQryJJlu7yKQA
mM9zxLD49o1VBPtywTgAdONXhlB3PLfdzjNOceP2+prtom+saS8T6POECUbIUK9axRp9VfVLNAsc
EIV2SPN9MM1ptoq1hK2CA5AIpYxamOArvicdKX5JKnj0EDPkle08A/znKLqbOIMzSm911cv8fhce
msUQ3Zqr5bscgWayzfiRCT9QT5yocogLv7dV88IyvGqX2Euji3qvDg3M1/rEbKS5JrxUOUu3f3SF
ijNEwtiBQY2lEQXhf1uRi/8HsvDPj/9PhSr+C3mZofJ1ya+j+P29Zo1dDuYUvvEv590fNGszzBCM
oCrCUUQx+vsCVUHHRinN/nwW+P+d+hRX4F/rU5wAyOKohC3mpOIf61MR2ask51W0qWOYCjGaVprJ
bmJTXmek09REd2l8ys1AbaflqFmY3WWPVi7jaknLJ9GfriEbVkwIoM8wkOjc8l6Hgv8e0f3n+nuv
IYVBINlrJ6ENnDGhbeIS1Edonzwprvn+YFpzfed1Bb1l/ObVHplhm8o0l7rZXjCCR83zhJl7sgQs
/uFuCIBEUUxXPiwCLdqOE4HqeRk/lxJJKDOOoMJtRhQ3wS+knnNVY4GORr5AZFw8LzmgXb82RrbJ
5OZJC97jkmUu4ddWql21msrLTL6kUvxMpokVcvNZjMm2T3rXwnjrAWhKPRnlKNWJ9WViqi6tjIx0
wa5H7TsMYKEPJFD0ib6JO4JZhZQBZRHd1AFmM2qipniLFD6faGvINn5Vg6e89q+SXztx2y/9BtbU
mOhrExNDoSRrDfpQBhCrUElm0AzbLEbgWeAtAv2eTdLK87R971nnkSlWVApk3ei3tmtWY+ntRghw
dTIgtw/x8Qy7TPJeVCW5+IHHRYbYD3bjXhrqvTzSUsfyjdhVaEVhfFZGrPdKvpLC3vvSoABOo3ZV
aljMuXHW4QYipqXaelHJRkpasEPxSa8pP1L2hta4GBsFH8Kw95PPVstdVinbGkWPTKDm0kq816oY
jkoF+cDYQ09cir3oBtPLSIZfE6nsyG4BO/iRgTD6kkXE26vypL3HkCkZEkf29H2XB6sOOoKGH6PD
Wwx0C4XAPUrgWcmjilmder2VNwOpLi3xJ6HfPEcjY3MVbABUrko+9kK17UnRrXt53Yl0GRnvrI69
oj+yYAz1DnLmcMiM0RnZQCrzKjJlJ6nXyJLz3mlKGCDsLM15eVmwxdTRpxH2cVEjb9cihmr6jMKJ
tWcxkUAaqDPukglZ4mizvII9qTkvTCM2pyEb1Ja5lTJvVH11PVL8imxaLTaubGwDqATasyrDCUV4
GJPclVaeKyBYmWT/C+2eFxGkwiZ3YKMbstkdpfYcsen12PgKbH5VCqLaRyPIRrhlMwwN08OukWxl
Qf+U1fAiqI1bsUuu2SkXrfTTs96y9GzVs+4aEbEKrL9S1mDo7Jc6W0mL9RhW32XJuqxkbWaxPmNX
YgstEb0MbAhf6bxqrdMkDCzd8OMQF4jLJ2XORTWliofGTM5l/haY2bI35LXXXFq9dbukOVtJDMdp
KLZ17B9LyvqABeEIkatPhFNUMPSsAa8RSD4hQ5M/C8bGWW4hEisAG+S9W0Xyc8tAzpueBJ3ZjUjO
T0QsTf6di09qpu1xUENeyI+jWTqW5lP70RBLiNanzwAt2uy1mOpvr/vpRGa8hr+rNKb+HpIWBTaU
zyx2/O6EcZ/P4VNluRBMJDkpIUSAvi0Ep6JyEuKviWOCp9dXRO6AuSjKCjCw+CHx/9taWHX+9IRp
ZZEQBhTDxYmaj6x9RG19yUr/ZWqsQ4+GTtQRy/BWwpokE3hGz4tZYeFb2kbopHUzFGeSLhdTXZzL
KvkWvVtPGS20gx2SaA0pd9VaDL0Q72Q0GlK/91AmDSPrpEDeyPwkPUflMHOB6Lt9EQUinl2xKVxV
pGme+z7S7ZWWQkj6TAbiocAH9VV2Uot2mYUMVq10GY+fSrttNHNtttdQ6I+yBuvOUlYqGAeVorNo
EZuq6bclPKNweRJ5xZuic8Qu3Yf1l1Loq6ZXN2GVrasKdwFR1S1GjDZjRDsYB8BjC9Ciy0yGOw3F
QC0/hry/xr6xj2f97wA/A1rwakwonAUKNlOZnvgbEgHL8JLBBZ0a2PGECYeF6FoZLbi8a4tinefm
Bj/DeuTzgGiWWiu7+0m7tgTr3QhQbnp7ei23CzhvOBuSXFhmen8ra7gSWe+Ele+UpbdOA5+JRKOs
+y5jYT1mw17VOoIeZFu0NC6mCb9V/0ga/9wWsfsPr68sBe2hAVlL+/8mgNgZ/zIBxKj7h8f/rr7S
tFkp+B8N4u8LrFmVCNfg3zGWDN9+k+1gS2A1je6fukee04r/szNmAkjBRvU15xzz6L+VHsxn4/+o
sGSRJwjbTMJ0+SdTgKyF+eBFSbSpyKiZVCTiXLDifNP65nRTuHplruCEq7jnSg7mu1njks65rEUu
7Y7Lu+ESHzUNTYKw67jccy75mMt+4tIfuPwtioCUYmBszLsCw9ygSEgpFnKKhpTiQaWIyCkmDIqK
geKir/D+RpQbImVHRvmhBE8FxYjP4iCkOBkpUozyplCyKJQuEYkX0VzLhNM0bmoa5obZYBxfAnUC
J1W7NeQdQ5/Qv796XbSX4UiVtBOl/01NzJmBeSCvXJMlmU6cOCeuY6W1rWHhioVXlThMsS9PnlcT
zqO/iBGdVRyeNDiFcsQqFL9lyfmrTiyn9WjbJSfJpGsiNS6jMSxaR1MrNwwZ9lvhsR6I0QwJoJnM
FeMZrwKKpGj8oOsYhmQJKNDywrXUzJEhTJbyhMu72dXUDSrNki+BWwqYwOntKST6zRx35eT6LJg1
z19KEyx5Iulwdr4OJn6t4ZwY8lkohjUdhZtFNJ3JWzd8zX5IXWGV15VIT2a9CGUH0S8iIccxDIO4
aG29JCNFGFhUP4lyQ+mF6Lp4Dgm/8XJ9qfCK9pRvPqMYTuoatyE8wu88V69J7O3F4RAaT4Wo3sry
xSQqwCqXmtI9x/09gFgqG62Lp/VhBiCT9LyDJ9GczKFaZeSqGPFa0ion6VXyMwa3qr1VTRCHXANz
zHJ03XsRLE8etIsk9p16lD+a0t9Kmrw1JvHY6P0qaIZlyMqoaRlh9MN75A+OFpDmC6RIaMKtP/MQ
J6a2AjjVQoSTPTJ2Fk8aiMayCb9BC+/G3FilYeS21rgWGuFSj9vJMG85UFAB/pSVqytwxysVOavA
NKHqfDvn1FiYzH0SzRa0fUNxEAkGLz1sD8NwfWV6dOwo624zwTGDE+Rbc3hYRUihdSGO8Ww1wt6T
iTRM83WjKLe5rk6s+tAq8bUo8Kw2wVlhCq4Ti2bOTE9hHI5j7D8HKqoKk/d/rqx8DAK6mDyLPUg3
YSnX7+DOeeerzsTkwy+przLUqeNDhxBd9APos/FDrbAg40URhhjxnI+SP9YoUcWwpc4swuIlNeZl
Im+JNrn5BQKPUUjPyehvkrS4tY3H4oBpgxR6K38ql+Es99LEilQgDN6EO5wjAWzIXmLoOqdFohQb
ffGoRwU+m4YRLvEYjbIj1HE9oDDrJf9d6bSjnlinCgVahBJNRZGGgxZl2qb33ADyFZo1ikM7KfYB
Sjbw7ly5BBugcPMIs6O+jNC9CRCxYxDRqOHG5DlG54xCTkIpx1i26g8GKza1MniGfBomy9ik6Oti
dHYlejsD3Z006+/Q4dX5sJWA8+qGemgLFb+gt0/R7Sno9zx0fFMQ7Ut0fRX6vohSPB6OLajhghFk
SF0fUN831Pl09liVxU3CiytPCukrs8JWeQHSbvf0CVbLZlolrhSLhUwxGNNPpEOyUpC4zW2skcgw
1HihO5pI2pBeW48ZSpXpBcQRo+hkaRj7ic64pIMpRP9Nmluait4mbIdtO7Dwiz/HptuHnviW4Emx
WKdqdEZ6fAoI2FDol7r0paV7CsXwlhln+VdTNbdXenET53brn1wksHmTgRJA5ZBVWfvvQxhd1hmY
/HFN+JfH/1YkgF3AoGBCIGKoMhMY/iMsE/+lIzpDwMuQ5n8dB78rEoCEaiJhDtbMQfrjFIbTxpB/
WQ3/3gxGNvi5/rQj5HkjekPzJiM7nrlNv98R5jA9U2uUhHUwJhh7of91DQnGqfYykiraNEzhK9mt
rIuRzgKT2TmACqhV11YdOFM77IyC+71TL9QNVK4xPDNtqXoY3InVavKvfKyYEloRTBuUUb0vuAJp
U2jmYHt4w05pX0efXUk97bymOpAVvwgDtvGgE1i7bicm/qLEjoug0ukSCCMKVcsuTOIgUGppeMZ8
A+5OSKxYNK6z7B0/Pawx/a6r6SnIMzegpZJRPZRpehXMxOmz+ljr484U690gaE+dijZgzNmiEC6g
k3XkNeNK7euvNpRP6sRzD3wobtLYbNqCizAAohlYirAuSlYCYvemoHTCVPCtZzoCESlS5R+owD1m
cRG0J/S5gBiYcYXu+ysop4duMNSSoAx4iEaCoF8PnvE21NpFx5QgWPr3UEUPyw/OxcxkaoI3Ife+
xSazTSIdjTzd0Wxfs3A6ZmboJoQqxWxH6yA6WKXOsD2/6nVzKutk21Xw9bkLRa7jQdqMyPsVBTe2
R2Jzrn4mcU8AbXft8Uwwurd7Ybo0QvFQyDb2WsIdYWdatGi1aS27wuDGUU9RY71BY10qAWtBMyVD
k1uS1URu92Vgp4H6qTcXoY7Xit6+eqy4BNLkMkZoEAAO0dh8VJ2Jw09dV/010fwN84ZtSLzbFEvL
GJyzADm2EywCQMg0g7rR9vq21OMnkToqzhS7hvQmCrArgvCpJQPcC8iHZAfUMELQWabgwQCHEL14
ZbEqmLEH3IVDqH+rfn0CAuFoEwBDJH85q4K+yrehuBeD9twY6dZCMDQRgzjWhhun3TVhN1b03drH
cFoqjCVhVzcj46g0PGUxSXhReDOEwF+qsr618I0mEXZGWbW7LjlXESLfSt9pgwjPIbgLaIcrJncm
CmgdzEWfrLJhjlTXnhK5fmgBcpxIcJO+xcrKb5XFeBxSlwqGk8OiZ/PINeqZh5BoLK2b4RMMDTwH
xArOtgg1yEieh0SbPsWfSQC0wzcaCgJkNS3pgyLzilp9hGO9zQ3vcwqJjR7HaRURea1Z+U88YQsm
VN4aReBY4KMKMXygk3nqpu6lCiAD1VzVoXwMkjmfmWxZDxZYQficOZxTKoCKT82U/8iZd8kpY+sy
2OaZf5KbrVLrz//kGwU4joxvQ1JlwnpmitN/GeuDeuJo/uON8pfH/3ajcGBbeMfxosxUqd/N9TGS
MLLH/s2vn3ShWY/8W9vJ3QaPmubz10XE9/td2wkUcP4LGtZfIL6/Ad6RuDv+cqvMzx3xizarWH51
1L+/VUKUOKmsemj9enUVmt1rGtRgYG7SZOSs6gg91ygp5W3v08bkvY+4j7n/a5Ga66RaM8dLIwSu
uyzbx3dMIUa78bNNrKyT7tB1B81fa/73eC/MVc/ZvMpW5nq6odt6ag5g/slUNJ3q2ILubE/DHBS2
627Nd+Zac0yWcq7X7TpzG7d0zLX23bxP3+Z9uCWkZSOqPAe3Eola5CJm3FZucwi22aHf9esWvwX9
I0sDdoxIPlCOBsSQ8R2O00E61E85KYboU+RdsFJAxN3NO+GV64Jn1H3L6MlC2bbZCbC/2BFNttId
YUt+5FlZcSqjwUzPw4v+Shhz/ixs+2d1bzE5le2BtT0wfJCqEtKGBTBXkjObGyu07+g9NfGAQKdd
VLfqm1QJJztYS9bDB/FYrrPbuAsuBDKSNNssyQlimLcK0JBF31xL/lP7sM7k45lHcEDKGWm3wi3B
qbfokNNC7GOZ0i96Y9Hx8ebxD06iQQF4SKg6aIBtSYTkZ4Ai5d1ElhHtx223jI/Vvlqqx+kNKQ3o
wcl7T9SvxHcZyokIN8m2hUGTxs0q7m6ddVBwVEgSguSGmIh5kQwGzMx3DLBluzt7W4r1cI1BfBfp
Lh7p8WDt/N0jXyxffoQ35udEJGsIGPb1djgVr8Tbox4v9jJ+eXGtSoMdIEPXcVwLKyCNCMPxBHoH
QqfRivNnZju2LIoX0VvzhTJa653oVV5VmwKxOEJzRFGRS0wGcwleZ23JEK0b3XRr7Jjkovck1vc9
3+bbCM5AvFJwyyA2Xphv2KtJ9xZIImK+d2dPBK+FYa32qN3x0B+zL9XYmcMtXBfOTDLMD8JVf8Mi
tEEiax38jbYq7vGB2ujefsM2YMzqb1E50WAvdGiD0zUXFkK96DV7wgB+199gpRtcDaXL95IBGokQ
vHFaDo/oqf6O31VyP4EMDgv41tYd1wn9vLSo38dhUT3lF2QTXKodEIV7T1bxGrsAAMwf41X9QR5L
V9Ytmm4ryofiKztbGC5tMLbNJluWh+DEGkH+xQxXwAJT0pH1RZ88O6coClfwlJn99xkGUURei/Q2
7BIc/AOOqwUuzlu1Vp/l5yRak+KQQg+qVtFPReP1TgoCQsi9+Vw9vMyGuQjMhhDDYtU98MTelCM0
Il6O6Ro8xLfsUTxEfuyGIKJFc+fLTrP+fPesrI1d9GntMNSj2mUhx69nuHtvqJbflUd8yU6YyxEK
9YAjgPF8qrf2WHLfSovuS4bN2S1IYdmkR+HEnH76NJ6qV+Yz5gHTBbrWrbhKV2g+XEiXuyuZv3RR
aJoRrc9/1Gdz35+Vq7rkyR7DQ3UnpTyHHEz4ij2c1QOgupxYq8X0GjwHzwiIBlQSqQ3x3pddMqks
NKfBUgPhhG6If+cgfaLLVRGcjSuWNFhNf6nz4mN6DK+KI/80+/DIP6pfomf+EoHaUdhNp+RV2iDk
lW3mA2RgDmdkT3w4Y/EDASBlNWKr5DV7TXdxvtRv3nf2Ol5/5UOiCR7OnANw60dCnd+EnXrwX8of
9Ho8Cb5D18IBkbfJJn7xX6pP/0d7Hs7yJUK3Hm+RDFYBLojZjtH/+B+MIwBiExyGjghyFEwNxlnQ
dyq0T26OEkJ1EAn6sKxQUv3w1XmccPLcceWvhw0io/aK4iZbFao97Lt9wgmiz5ol4XPYN8/6y7Qp
L9iJLymfm+ru34DnmOER079+ztHLMR7kKPEWwCFeGLwgtmZBDAl77pLjhWCtWt61e/WLx6DPJ8VZ
sYkyXzJovzcz6giixxGAhoq0Cp3aMnNvt+0b9NdF8LCwWLSblJTQcgl9zaj29Vvw0DOSN209WsXf
EcT6h/bITv7FPKuwP6djwaZzIKHVBoDf+Qsq+keEUxgVdrcSec7YAFgas3wDkUWYcrGcHggqzbf4
27h6X9kdCx7CjZjsXaCnxRp46FHcKAdC4ibkdfozb0R5lqG0yBkJicTKq7FrIv3av7HHIFIOGeUj
uyd38N68qg53sYYf8Uv44Jn1AJaMhacsIXTUmk2+g/4FklTN5i9EWwBYfQ59YDgGXKJYz6qX1gFo
RQaY8gwxiuA9iVSegLRx8OdqjTXb9p+902wGsDAGoNxcVAsyHGYV9SLgPyOBxio8qwfzo1wjoz4t
ON3ljSi4Vj3rv2QRpVW6JJPU+wwywHuzV6JtXgWilVu3GJhtLCKy3o1laRKitJi2zZYoNEf8ks+I
4qLYrr85/zj4MqwE7woZoKqt/RA5JLVX6OQgxi3Z9fyHwPyZoNdi7bFZ1AGNq8xkSEJlXOZf64Dw
4vOkXCaDXeMCn6qcvcK08DVbqc5MWLiLkx7c79ZkyePVjgyUQ9kKqGdK2hlVxQViN2R2b9jGr4eD
92C7V0HfXSUrFu0rESU/s3MiwIUDSU+v0Uv7KZ78vXHjHXXPdspRLhbQLMYzLtoff69uit3ckvC7
5u7YqE852BkoMYNDjgIrPHAnbMjccBPupyMvxLmis1yUB2kN4GUryCvYYcqOTLhtfuO6IPFpaM/W
UedrJSOhUxsSXzfqptrBbaHKX3fZxnv29nhzCD+H/HKKuRkA04wEonIeE8GhILltEJkG9nARN8Ej
QLQkP08XJujYXaRp0xHY4BSMhdFG3OziWp9Je1qNlFf1XfUXwSF9NOwIH8Je2CtnclmP7T25CW/B
Rd4lq3GTn/1zuhkdwmuIYg15aSZX309Xc+/tY1s6ZmvaQIe/W2YfnmJbF54cw/OBG83Lbty5TmJz
0rvlWj/Wa1QNtkB2a7CqT1w3C5mnpvmsUDeNd7TGd09+EV8txVGlo1Cce21PCA/Dem1cdcla8IhJ
P8WTk/pnsXmdweriut4QybBVw/Jlyq4k1xnyM5oyJXOnGRcT3WrercLZD1ZHUiF9wEpwVpBJ81nu
1vPnk2WwozTfLUR17RFhhGjOZnptMZpa6iFtkOsR4sBNAeeAxGk7bF/TYaeGZDGx8bQWvKH5XjpD
Gv8SlEfkHKKzGl5obI3pwOGk4CSWv0NEcaODsCtEeNCzWViUsAOBI0uO+ZWWC8Nj40AwBlkiK44p
BSMQICIOZL88oFPDrcLhibkVQRlfgfE9FJ5pq22LbbxMbj28Nqciphy59q0/UbbCUzSAMPVu947y
dVGfRycW5K1WfDSJbOuUJvqBxOVKDaC5bicCAnVjCzney8lv38fJJdKFpZ8e0J4SWbOIGAcwNGlg
ecum4wUWMMvQ1ozTWLxY5XM4hCgmqJf7pRmiTm/OibrSwFPzO/EJH4PmZh1wR83RB0ZHQMVy5IuK
lD8jv3yn4+wdiY/ZoiLSvXOMPA30PGhvVhtSc6I8DlowVLYGT4faR7YZRHf5ObHuYrUZuXcJhiMq
kehHD8BV/w+XtSlgiuESkG/7/8HmtV98lD/3v396/H/6Xwk4PNBZU4Foi2ZitsL+Z6JKbCFuDJVd
pyTOKb1/MF5Av8WSi4uXXCZ1tkP81v/Ksz+C8SYYF8AO5t8RtskKX+lPQ1XDVPhC+Ij5uZmu/nGo
OvaJHI8D50hbS5hrE97SgTrwjpDWlUFEg4niIO1eEmk3WRxyvPmG0NykHveB2k1EoIbBknzX5ejd
x3JYepLQ2ToKhQgQeYD3dqRK7axpl0WotqZxa/j4Z5veqfsPfV6vluhYTBTGjZ4191gFDF+jRoge
uZCC8KID5COUx/mnZF1V5WMAiSSkHh+WMYkjMjY8J9b1PVNVPBDpWgJfGwqIyTLOR0lbDoDjCtYV
tc4ngLRQX95lckl0FN7jcSQ2wnTMqlsBVSBCSDvn5nTsuure17ha69gx09xpKXp0Qi0Scs4DBL6o
Y62eJq20sHeGttwQp9O/pkq2BEG6gptfpGSED6Aee++g5/k90US7NA9aC+vZil9FkbIFP2ObHFU8
ugI1o3IZLBHDIMX48ISwx9VjA8SadCDGYK36wiw8Wo9dC3ntEQZf1Sg9xem1D62PlqhfA4yiCKos
HyqbaabtUZUrT0XM0QTVmrgDZ0omWwXJ6OOQnLze9qVkmaYp37jYBLgxfEU/MkFfpbPPE8Kj2u4H
uV5JgB97VULfq+1z3JI9YEgRQKQk0WpquxJsZEIdbY5bjRCUXp4Jpe3C59gRQNAh3Slstcx4wetj
FW56YPbFsGG/QKZLfAxoubyi2lrMca0Xvg6JKlZVvcZUf9W57+7KqLC/H2wlITOnLg79pDPiV5wk
Ki9aMC305tRmn2YVfUzsxYa4vGVW+2GqMl7HmqRdiUXtYmiL62iQ6hFu2sYOsFxW5NI2umh3jBik
lFZePXSF+oiV8SIO7VbwBV5AEAyGh002iJRHxi88Dz4UukShsb6S8WRM3jHKG3aFhNNNVkl2tAZQ
VMzIHwaxIGS+rak1l6nizlFGEaKsNJRXRp8yB22fjBprnDGcNbqJSFeoaRDviajjECtt01b6RxMT
DJODSFEV+DLy/7fY0mDJ/HUM+afH/3YMA5hBXaz9r0z4j/43YAm6ocnWfD7PwuPfppDzmo2KXTGg
fM/Yy9+dwgAvTCI/OIB/EcX/zims/hK3/Mn+Zs6htgSIIHiSlD+vtgRTIpMsh4hZMcOBhFQxholX
tTgxIPGpO7BAsF8SLKIpV+LTGDuUY9NlDmE4M2/huMDOhF7StuxPfbF/g0Fjy7iavTP2NwMfR7UJ
rOPINpcWdgLRHC0AnfAJhdkliW8olfPYocnTrrOGvkQSXzu4mdvMiTDbMI2jJPQc+IrUrEvFnVy+
PVm1AuM6FCG9bxfw6/V9Hu4aWHTsF/T9YDBRau7D47teys/FLodi4K9bdZn3zwHxTf1m6hywzPl7
EiyGtXENmh39Z4EEhE/6U+qam2Fd9itlWpLMJQfrglr5ZnQOcAK5xAsfnFR/4+nn1LfrAhOXHn8y
fxosx5IeYkkjm1VucuryzQiAZXhpaWC8t0QwUPcfH8EZzzOvWPBCeOBliE4V8rVAsJl/pUxJxMO0
SZa8XE+WHbqiugSUggcPmd20Y9VyQNDpFg/1Le82jenQQbfmC/E/NZNEu2cBCADM0UNkqE65bGOn
CTfau3QJN5JbMypMlvLJb9Fm2yEHJTrgloNIfsvSJT5zlpeMdVzBW4XeKZ2OY7WhO2pfcyq/0bEu
UH8WQmB3zQObS4M3uL0Kwl36KQzuWOQ6fbnoXnAjSZpTvWTCqpyOJWoLwbunPNIrMrfnf4P+pgHx
/EjLA1nbuCdOZnHAbewPd2TPjF0eAsXynJY2vku84oLopswTlPxlLC60VcQj7K34SX/C0rfL1jL2
pmkz2axYFvmy+WZryPvXVh+sN/FgsDxewNyRJDtvri2ENAeLHPjWkJ5jJbvFsli2tmmPLjBYt1nq
F8X6KI1lQnTWsUzhyRSY6rp4XMh3pANcMOendfxEBA2l+DdD7uzbu065AwpkR7KWhs0S7PszdvBi
KV4wcrhf5ELojIphkC7b5tF95DClT3LJ1GD2eE7+UrG2+qF6pc+ZPXMJEbjNlsErX+JZnUPdwFS/
1RUGSgJZFtZjtkxWDBlxPQIPCdyyXuTHV8SsCx7/rroEueHRelJdVAyMwkBPL3Kosj+ohn7kLTlc
iE5aItXDzgbnqZ3VK9V8v66+vchO3PTuWcumOc05YcabdRbO0fuIpe3QM8a5RdFLKNlMev7JCytz
Lo51ncyRmXeDmPC/LazYFv35pvjL4/99UxgWxmZVZmHFYurflJx/F+z8FZILqnVuJqzPfyjYrX8h
utTnSCmiFFBD/G5hZf2LnZrGw3RZAdrIAurvLKzUvxbs81M3uP2gNRKG/icnyiTn1pgrxGQHKNHx
usVrv0Sy540C3SzGhlh2I6m69WNiF0p5zkLWPxY2ZKOdrqlQUn/UjjCKdLO0lONEnJw2nsUEfj8W
LgG6d0G4cDchSwCJMGHtDMtua/mM3U3TkavOTYqNXKrrQZf2E6m9Ae4/TzoNhgYHhOliq1aL/+Hu
vJojN68t+otwCzm8NlKjc2AzvXQxImegAfSvvwtju2Y0csmlV5Vsl6wRyRkS4Ttn7722xRI6HntS
IOH3JCHv19IVFSCRR14UiPEVz0Wx2Q0pS4B7uIzywYkYwutMfki0+EJMfddYFg7QDvexjslLeraE
69pKzGNaJAIbGd44ieKPcXrbTXcVVIn82TfaLlIFv5QP+vUjz7NFo/9YJ/ihSewEH+f3JCNDCBqa
RJrtNLF276K0r417tbhJ2ZtusmEmCh87E71xU1P1ZyHvl6LefE2Wefe7NjqGnbFV1PIrixJpI+TS
stYSmB68YhvGp6kgdnwvn0tDu6/VhLW6eb0thYYSvjT00za6BqXYvOc3EsgFbyL0TWcAmRkO06bC
Q91E4kZgy5KY9M+U02zEnNwsSfEKILSb72a3VsU4GOv60FvMLVm4qyxAY1hTr1r1MUFO6yU5SBrK
AbRyq8TJe6oH/MTXIW9EUSPrbEUnNW/LXXFPrdj7Jz9B5rMmXiV4pzqnvL+WvDWG9N+fIH/6+J9n
TQWUIdM7ojdf4I9nTcWYw2hgZnkS8Hd/OGwSe4POBWj930L5LyM/v0HZ4kOYj/4ma2G2bP9p4tcx
jqmASk1AYbMR+xfUQoupO07EOA208zhlL0bYXGCEUqIE4xUXJ29T1E8677fkt6u9sWY3vM5iC4cu
q/wcZEK0Em7c21LzZekooBZB20j3y7gi6UNihjqELkWT5mbSKAiuMhxNtUML4j/8YoObyDqHSQLH
2F++rrDhc/7/fb+k/fHjf15sDDXmjwYBi/eSidfv536JjRPXOLz/uaBI+u1io3iAwUZUdJrE2Er9
erHNuyw6u3i/8jv+O68riy//p4vt18GG9/CvF9tNa/r02kIBzjm8KlfQDQQi5dinexi+PAitwMS8
Kzh6j1WWeYDSuavsmbRvb3Q2NTKbT0TdEHeUurwveojfLJS36ln8Mp6mL0Gy6drIo2VUOR2VpLJH
pBd1RWy22APeoh1FoxNIhMe6noFFLXFjzHqaf598kwo/d2Jh6qiV5LA1yF410+0YLMzFudCcofHZ
jAjk1L9rQEnR8orKmKGahEAdHEJG37MAs8joa/HPKQm0ytFUR0t2Gjh6uDigxw3njiZ1te/Cxz/8
0mdhCoh2xs7M/p+/OKlpXIv/5dL/48f/vPQVjj+SQfpE5sj1q1l13rqqGhewIgG01mer6C9DPQtV
hYezPntn5xvml0ufHIvMDkCZD5bYoP7GSQ0D03+59tkpY6jCS2v9sD794dq/5n3al0ISjHLpaGuV
8Ie2BAc9nHpuAoBlkV8iSdMD3jqtusqEyxDbxYxOiWu7hmV2+5CpyYmDQnVHUHSGozCu3JWvucAX
59z6RidG9FngcadU+q3ZjN74TP2CWtkWnBgE14UZxKN9WzMF+o25UtbC3bHUJfoiPeha+cwajbXg
iNAWu4hm53sQPV+zNRq2IW4q9rCgYKr0As8hf9N9yalX+C/zI3MndpEDnsur4Pajg/EAAOrK8miT
yp/ofnzN+YI37rNFdcaqcWpiknAOyuXCaGiqQNwU5QehflDT1ZS7be7qvo7qxNbDPAJIoS1rG9Fs
IDHxzoXFWYBPnUIbEo7NAjhX/T2ghMWccRmgF8LSON+ftXz+OEZEvlNo89aez0rJxQRdjLhn6xEv
iSBXpQSRq3JvDWu1PcG7zWyGvOKBRfQNLwsaCy4HyRGwVMJiBLZBsLK3QCLYhrlEFCV+TRnqPER+
99/tY3YYPxWkoAfKp1bFA2YDi0lSWvAfLfWS4dlg8jaMZRvbSFzaOdENwJQQDBQ6LhXwJIuBw/pC
WcZuvtWBbe2mzhFfoMtgYFpqV8d4p1kKr/PdhchG4no/N3deN+jliJzo8HSVhmA7+n10vr0bdHJh
mJ9WCrvJd123Abo5zUNcHzT9lN09rLaUBLHnMGczAjtx0cVQJJBMRrdf3ABwdhsMxAl14x3k30VG
RfQzVxz9ifRxu7NBWPbUxK7X5qWFzzk69eKJ+mtUdYMtCZlKfZVesPRUCPa4S/iJdqLiR6TOqW2e
ltrcUioce3lnxu8qYKTJIRk7o0TaDRJfnrwqlDneD3Am+Jt4A39nNgcI2gpoJWWpo3jRRc9H8WfD
JJBb6WhQYYfTAcUEARgIEUt/DElUKAy4v0gIiRSxLNiEixaGU74t29iiiIWj9tZA56RH5EajtC1k
ARa21e0NtPOOtM+zsa0/esy6xSFnR9GtMkh7fONMvF6r+AG7Lqr+D9KHK1yAt9Nu9HbQN/XtOAhU
Q9j0vo+L23tI0Ns4FnP1y9FMn7GuCfEie6kOChxC8VNtElzUT4Nk+EJs2aby0cYsWvo6f9Sg2FEa
67Tdi4qAWtX1033XU+OQ8gpEvlYBU07hB6u3ruNBoKxuiyfYJQloi2+k5BgvjCeDNpT9WmSNt+B/
O1y0ZK0emzn1v4C40VCYsxECIfjuf4jL5+/zamXbu928xJFW0grZJXjRVrvQfsN1lV8/UgeXiR3z
rHoQChcs4xkX3Noe38rP8DPilmsW+YP1PZ2R9p0QVqkzS9UDLv0toeu36+SxGucBsBB0DprCyrxu
GYqqnAA3iaG9Pqxz+dHgOTmc8fpBl4tWCjTNs/CCetlLNPVhUaAwC5wrYmXCis1OUdwnKFnTOykk
xKYb6oEAP2WBYGMgkMORJXW8Th3LqZedkzzULiChi7mjbmjTr5tLptvl+3VyxttRe2ECLWvXCIRl
ETQe/aFsXxLU2ZtH3GqG34UYW5gQTyp4H9c8CRt8gzLfVtdaTkfVvz8XG3MrwIkunfFFRmCpnXGP
0YNa3125jDY1TlFGaTcF8h/wsGNE1bfTqtgI57D4psokyHwlEAiTYfjDuLigv9Sb1ggntPXgpnKp
TKbVnccMqKdpJQV4Chd3D/uVwHfYa/j6RZCfxO/227hrmExkkMyPyfI73MfOrlrUG+ZhRKqPEXDK
auQVIbigbBbpQ3qwMoiexlGUODepNDtneD03h2hfUbuiOy/AU7LJ0R6N2jaXdNA8YYZZj1txmbny
Bq4j+BbnwqPdhvwHxOzxG03D0deoLtNDYxf+Mj4XKwieDsCqEQsJ74+FeX6BvePRVW1nNpU6C2UF
HYN/w3L0HYy3xXy9UaUaABxcJEvIgq4GlYe/LUQXdBq/ZenSOgLnPYdc8/0NCJQXYRDlgQ3urVsI
AQvuRb/R7G+NLNSe3+uMrrGxTyzCxNPXonN7rL3YQ2bED0qXNV/d0ZckmZx2LTjXXepswKS6L5Lb
XAAt7kiBD0+Zn/nwFDgLurFjnmK+V3xuP/a41vhO1OUSV6fTEyFZ90vzFDZPqDrtclimnuAk29mq
OaxliQIkSivWV1s9DWu+O6j8lb1sK+o9V91LVNIopRkpqQTNsXIjX/zDz5CaSLoIOAyS+f+a1eeR
90/j0x8//ucZkocl3m8mb/CIv7rTKT3W5hJaQ9R/KPd80Z9HSEQquDNsHv8t/vxyhJw723HSoyUx
RRny3zpCzqP4n2Qh1pEqrG/TUPXfpqdUHdNEkjLoStnbxCMu1R9ght10dyic4kV8A3BxO8ppEPJc
K53KVByjrL3QPOc8GXmxmpgi2VRz46rBKLnwKUbJXMjX11t3CRUb9lgNWGA3K+5wJxCT5GBG3Skn
8UVUFtfPgVgnHHlOqmzJnRanDHioMBh66PFhacfpB+JLjVttce2Qo/AnooHHlCUUewtmFXwFzjie
Mj10PTlnQVZX7fRVvObZtpQuN4zBOpwpl0c2bEfKHyd/OIZPaWL/sy911siiZIHVlPCj/I9xab5i
f7/Uf/v4n5e6pNBChLD6nxK/XzYFcOqZlPCAcM1zVf96rTNJiVyDOh27/0LN/zIuARRgF638q7ro
b7UCSoTK/ny1s8JAg8X0wu0zL8d+nZfGrrjHYzMm6JnisQuxFT9WHH9GTtIfVPWE5Pv2exjsNMt/
wQ7S3lkf1Pi4ziph2mHyW93Gf6pJZACwlSw4BeN1r3jGc8KU7TBzG8FBqsQ+zknaGbb1ayOCzLA1
2Y3x5nHCbW3a3TLKIuaWTjuFEDJsRxK15gaq57iEEEj91uEDYKhfmYxo57qkkIbxCYWSBWv0gUf7
fCO1zGD1jZprYi6l8rWlJfnNvO/1aSF5VCVPw1s3t/h5N+Jad9BOtuWpX7dz+4rtXdTtjJYJGn7c
qnYLY0X6TrvP5lraS0o7XfXbmd6nf3WfnE3WsOkwvuv8bt4GyNC3hdHbVBiqhR+2iyrH7kkL8yLJ
bfzWnL/Lx9FL34y9cB6f1WP8qB7Fo9y94QJB+eoXE6d+rMaUdGpEpMl/OTicGwdzdM/5AMsYkeS3
K9wfef70BHyJNCredaXahteewDI89762BFVO3d+wSgJrTzOh8pzB8i939COb32QFa2kbn64+ZEOC
gOZKe8ZODnIfbE9duHf8Nc/dzddXWPyOzHtQtSAcMAACXE3LRwhcM+LyHrp542G+ocddVajvYCaw
DfyzC2FjbYT1dLxeOP5+q8tZqgARK7kS4HxDTPw7YLqs06G9UpHUNUGnip17a91O5NQ+KBEhwj35
sRKrLjJnKzwWVy+enDg6T/W66BA/HuP7Ph7ejKx3EuNUAg9gjscHPwmuZXxk7VZFIOcci5fP8Bj0
GYANpG7fLLzR9ELLzWiKpU6XNm+mh3iVaMs8PI85sSO7YdG6ZDklN/NAspgdj1S4NkxrCVzmyXpU
FIOz7ehQ11EKn3X/kHU7iwBhRwEXBEHy4zsNS3BF3E08Gyd8KzTcpuxo8WIRnkQdrhzZYhgG9orK
cL/Br7Fve0qNV9q71guz1I4Cr9VuuU23d9Mrh6WCX/LIMH99EBi+sF12u8lwlXxxJ77IvPeknPhW
GTuVoIkunBDLe2HRdw7hgtsc4nTwZtYf/D8cwPmlI3kE64msiLrrCRqq3yPWZRkhdXok5HKqT/F6
7vycdsAqj2REX5uzBs4coSSjQM/yeOMY79NlurAC2fdHJvB03RzitfoIXaHlYIiBntnokK47uKL1
a3lMj/1XyqusBL65UNYlEFtjDfR2c38Q7h6MJhYAEHM3OnuGx/xUk/P5pA/C+ogODA14Dbh/JM5j
43mQj6Xg0jFJS3czbyyUj+jH2mB8rhB/98Z5WvUDJS1wHF8TE7QbjlIH4wA/NmtXKHShA9QGeG/z
z26zu8PW3uvXbl+uCoddALuQwQ2h8LdOFjt5uzByOx+DiFH2PAbZS3kKSaQCvLCbID3JlFW8tXZ/
bBfxqva7d9xuKSGd9GvOlxDzAS0AfFF+MGkF7vkZFCx/dlkcKIDEHxiYwkWznGF1xDN38eW+js7S
EmY8GyKeNXc4cjKItEX/le3zI6Z+W2OMgGck8x2GGZvhIg5xggfAWIoCBMlCObYvdHcxoBskMSgB
1xbq4lB8yx/X1lW+qx3+dewHZex0u+5N+kZzvAH84IYW3AigK7f56OSH8uqPit+cTE/cXD/MPbeA
jIYwugkItHFPc6QszZ5gahWvkuMm+PUYp4RVRowa/HnPLAONM3mrHml4YsBcNG+3x7l5m0flB5ui
G1HR0AkpwsTLMPG66JfGhSvU07bFd45yynX8kD1peNFzO3uSPydiMtAhOam851szqLjCR19jzfs1
YUOky/KCZx2qPIGL9xKPi4pNOsCpTiPm7H0gAnTkW6kCioFDgbln1fql37ynPmkggAp56l7R/7nt
3svV4Ner61yVvuDlNEF1wvjNNQHqL+KusWPmp3NxNl80ugLU4A62jUK80pG5vUjLbJt3yG5C7/GE
s3bqIXRvZJGWDQNWt0gZky8U0o6xV88xr+Y8YqH4BBRWctMpDu9WtkHihdb37US//PK+LP3IMx01
MDfmhmvFHZeJA1XT1rzRyQL2ZbqvfBhUZgB4COb3D7EK1pc7Q3YS1n4/envbhfwIjpqbC5q0+sgl
LW00r3sQZNoSlhgruIGht/iZk74mXunfn6L9uDaF+Q90W0MwPKhv6uX20O7CpbAgORYuK32bqXtB
gqbCuu2tir2PCobb4ulp477srovbGx1GGRYXGYMpru9pratB2i8TXsN1+ixo0WGwSg65uZfJinfj
hWuSJ3GGmz2o4FDQYpfyuhnRzR1gXK3igBBtdZIXGzV2a4nsI8gvrPTExSYv7J5JClY7Hr/aI6bQ
wJhhtUGJ51oG9ruJFO9SNyvl7iImNEMw1avOopD1naRFZKzv9/2dxGnGTmT+DSmZb3aBbi4Ness5
PGRYcdcT6xKSHOMnzDgydQgj4ZlYeIbxnS5yIhnGMk1fNbzvRY0VsznNRyfCINBRabOodkW6jChJ
vQf8zXjfG927MLk6+TEcPGxNWcPSRcYOdX9tnbBddVfcQQMBOlITFTG3BC57DZUV7/3cVEvKm4YN
gu0vsK/N1h2rr5IFYXN/xZVk5deFMvC+YA2DlanJiZssesXpWMxpbleu4WhyR3PnNo/iFYXGDnkL
BXXo5yHaDDeNa4iBmhaLZCTxElbUqAJwZgHzkXu6/9ro3OztqcSDdSToWkGZbZ8lcinREpzNVXdG
I+jq55Ddxvaen64U0gtrKf0Y7GRwUXzAyF+3I27nJyz6TrtV1nPKhIiJttbWxb7Y/+sfWTyX0drw
/ET8JYNU560r+7cNCg+plXLfu9HD9Zg84Cu6HkMezLwtDlt6OUS+7ywnKPVJEeRX986HCgqqwKL+
GEMYCXRQ5HhHF86zt9163j7wgkVwWvh0FfEXwVnnZjNJ2bF98E/h4vQQPBSO9OOvyZ3c0aEy2uvd
pt4anI1oRQyyoCAMWgU8OB2JdiKJXfu55lkG33veavffykdO9ExfP0fBHD6d7Mm+OSJ/LtlGOVsN
j5OdBKo/G7BYQvNrCd+v0itpu8RAl/jgzOXCn+SjYIW7SHyOFEjz+VbC7RfvbxVbqw8CCsVzk3yg
kJGQUM3lbXSB/zS6UyW8KSWRVaRjURqJSZjgRMXJFekZPzSXoI9ks4iMg9o8YcB31fbJuB/bmy/C
7OV8b6A6j8sGFj/uuTpfdj0k7qG4kty9Jx1ihtUsC/Aw/+zR0aD0nf8iFVPl/tejoyz9ly3Jbx//
c3TUmNdMNhssPWaH7E+JWfshaluiJpObmK0OP5ckWLMM9Yf+ZaLBIcH9HBwlRQMYJ/+nv+zvLEkM
+b/MjaxvNI22e8onoRP8cW60kvqemsmYkgnH8e13MvWwtvFBFbpcriVlU22QxSg7/x5JVj+yNU6D
pnEmMkknRqbrqj81Z4as64G66cNsEIJ0TqqwWfUvdMGs8aGugbwtb3vR5ZRaBPoxfVR6bi9KJdjF
1o80HZhiYHL2oM8MOelA6P+ZgCx3hjtwiK32IGMCTmT5lq9zf7o9ZVcn6EtvfMq/gmQ/AAe4DFtg
au2rtgFQe56dqOy46YGmVYr0NX0Ljyo0sROPGrbHYbkz9kXvI2B5kheuy5PGl3VycqVoa5lT0h0U
FF7B7ejoj/kydwMe7pfoLOwYanljhgMwUae7OgQneAo2b1q1NOcg1CI+RmeTypsOPni36iJbKT9S
Ji8KFUx2+UXJZ+r21HtdiHmGX6kvKQGhjPir9DHQ2o20k4DKe+mpaI4NSfv4sSMm5hebe8JyenK7
9kF1oZFIm4jOdKZJ8b4XhwvjHlBWlMRxE00k5znqfsj3Vf3KKaTDSVJuE57KdDEO24ZQHnnWgHi6
E7sEJscnsqhkPvtHjh8SR4o30sijdZHv9r11NF7Gz+nbSJtatrluu+cb3QyKzZhblwcSn8PaPKqS
T45X+tD2hIiRi0bXVOaaH5ygt9wDYU+HWyr5JZUKlG9CnSsfhgiwqZZPSFXDCRvQiYOeNHs9+9wH
QsLUyvMyTQIYJ2K7AcIJ360ZzsiQaridgI8d6jWVPAZDV/2dfjV05ZRO0zxZVF/wci/a8y3WV30Y
MQI6zBGhtkvNCRj7qz4cx3UkHPl5kY15KM5sPCbTFYfA4N+E+4NdQd1fNdlL69fkGB2NkREtWo2Z
o01B9K0DZ6M9veW0C9jmQxF9osWxsWwErN3UJ5h+dz0otKb7EmGxwqe+nMoE9C70om1VHW4pNwEf
m3vxzVcBmoH2JOQz1Xit3aHcTsGwKR/u1Y6I3+zgpReY6ChCCfHdFxJ5IN4EVhvEjxcTqXFsv2z8
/YrS3xvpZ5gtCz4pA2aAJkOYjSV5x/nwk/PWJmwDiGPj9YwGxzmhB5jbrYA7DowHmX1rNzF3uNet
hvKo5pvc+qzDD8DzJbin4tAPxfyvtGgp5UsLr1h1u2LdcGhE7eXHtTIoPzsgSkaJHRIdletn/O2U
EmvQN/BPJucQGBH0oJDTybEWPIYIZEvl2HzjzU7eyo11DA8N7sqBk47dsC3ah5yJQNprkl+8Jafs
1Ae6N/r8kebS0q3Z+OoTBpTGl6AFjpz1Ljfk7mLYF5kj4GqkQ4PnEmMccA0m+N7pSrugBaV/FzQb
KUp7wWkiVAsxwSO9qOE6iE8j1VCV07x2pUvoevKYjSZ0EXST8XF6mLU5OaMoKrSV1LkkS6DROLbF
peDcEqdfVxeqqMAm64tMtFX5IIvn+kVhybvPadPKHrrtlA8Lg2gCJfTqQsQqlu/gGg6wRSb8DIdJ
nsetejqH07oXSf7YSEZt0Lb0QXjUIIjn8sV4u6a28VWjydAIwFLD51LheyRTe8P1trzuioD7MYTa
+ZH0dvgEPWgsTgoZiN7jzzrRaFjY7do4TGBml5qyCyU7Yg5jK07Vz75+q7ze7vmgPa4oOhMuHfNG
s8oB84ZYHxYZ85DqSC/JcDReosrLG3+4HfBZhufrDvGxEpbai1k68T471iiTHgSWcIPf3Lm/muvO
j1YDsfmg2DY+0ae6X0sUAlbLBLwLw21ROOTKKFNh4eLHosOfmxjyJe7YL1XeWHlEhDPFmZ6w7U7C
GuWMRBV9L+iQ6k574CA7Y/jIbdROaTi3Z9BM71CzXugEcqGVOwi4CNoScOmP4lFZtZvws9rNfJb6
BQiqSiHKdUEzh/GF/npsxqP8bnqAQWx1xn1kmg/NkpN4HxTTBTx9ezAknLV+CFmUVYV3o6CCuDi9
M+NCv/6jVSfUHSzWEmVcKq1Zf+1cArP3J4fonz7+3+cpjOSyafEB/7Egsen+94mKX+JkhLgksgSf
naI/D1R8kKRyoJpNVHPFK4LUzwMVGSRSRWhEOFX/JoqXltY/LeLn3zn/nHwqvw9llqV+cYjmE5S2
BAr+0rJWlT7umivmZ10twTTSD5RWgdmYL1WWbabeOhYKRUrZdWtoNXc5EwDNQM1kHDO035C3dzYn
KEuTbvZD1MVPo/51v+ueVrIuJlUetvTVZJ6lZJ/XsD+1TOS5oOB40um4iukmSDMvqYavyjxlhDrD
Pn+mOQusKqUknL16pHLZTL6iO7ovpT0F46SWCId4JrSqfGFI4q4IGq+A2qHXX+EV0EhPAIrVrt2k
PGC0itLreilZMCs1bX83iP3I5if1CE95f/NvAo1TGu/r+so5UJOYaIRTr6JQ5+XcC0AsxLy9CGFP
5B1vbPooNvFZgYhvNdo3XFyQtNMpv3EgM/PRbcrKnnIooe2wnlRqIMYBywEDODDCXGMjOgJxGzgs
pEm44v2/1tlLJPeyWww3Ho+ETJNe2xBnW5YZ2Gx4QH1F56RRrcya6pyi/GipkYAUvK5DeQ/1CltJ
zwAt+yPPdIvPd72dr212MglTjYnJ65wla6StGina56yXbpL2cROjlVy/KrW1kjLd5djazweSq3KZ
ynTXtrCXUobGq/QgM3+aBU7LRF627XPMgylWp1cNd7Da8kfHfAXQfhll1CdwcI0TNrVteNvJ90MB
ZL8czW2oKKsytJYpsL9U4+E/ACGub56Bd+PemEzQLZnQZKH3k3vVDnLduyLyxPX+fC15/SAwigQF
jKE96xRx5ewx4VcGg/kumv6Y0MnUb2Pekdc+YctL7xpiwl3ZFLW1lKkG6iOWwtd7wvv9QWad07P3
iRXlVRXwmOpa0POi0JXcMduBZk/NkaP8JcV2gMn+aUqrTToXxEfqKWy2d7U8qDChKK2A5rjq9YYm
hswdIO1O1UtRSEtFSb1CHrwQNUdtVrXM+THJg1ua+1eBc15kjcG9GQ+Czhg+aC93sfPSrrmIt3h1
j4jZcb0z6uJJM5ZGWVI3wIk/XssWUNkUQ145fWlD6g7aYzc8iF1o5zJgoBYVpxW2cTw4RagGoTb/
HLJNplH4aFa+YU3rxthY+risZNkt6kgT7Kq0dC656bsrCEGb1aUVq80Q6RCL4YbUEsu81PxSE23V
ZREej6tTVtZHmA/+yIpKhNeY6fpjdy22QvEQjeBVmn1eTi9jrOK3EZBrNInYLxUNrY6J1mA9GjX8
lOrqXp3iqmZRrSeHa1E+6FY9uhJLVO7XQK+kjyEHZzXlN/umkjWW33vQu3Gq7ofUcKYoC5SUI4j0
oAooILLh8YOzWys7VAIyXWekm6EA+JHf6I1lIVvOTyYBblXakdziV3osa7EMGCoCf4/ENOjtStVi
XrYSvhcl0T+qqyjYw9h2Qc3QMAFuvtX9h0yTfFd/T8Rs5KRaKrd8n5UdRxp6mqkIGSA0G2F5AM//
aEycz2/RcOwVgm3oImZ8Kx0pbYLmen38Z28vYLrSrkPLDy2Y/0P4/hHY+F34/u3jf91eaLSbs4T4
D2fh5/5CnwO3LA9m3y+vr5+vW/P/JDJWGm9hBRruDzrhz9ctaxBUdMMCmqjP7vm/4RPm1f2n1y1r
F7R5CTghUrvM4ubX121KGkus8i4NFNxSoGyMZU7UVzxkuTdBiKdIpFuFliO1S1F5SKudAX7O6hdN
6KJxTm5e7tCU0WIrrEP4VUOnf8XlUdHWWLrajw17lZwa+VCpGzStVl7BBejDbWO8j9K3ycgPG23A
jty9jMBbe68YlmXltJrfDUfRWiOxDJuhXWuKG+duTLFWe5KFw6Q/JyipYjqLzYdaYzfAu0P+qrAR
KzzENqDeJ2GTlPtO2ZTVY6utrQh/cJBjKqOuRkSGOiX3nZ7/kCHRBeBCKZtQtLfpY3NRLj2+Ztba
IjtXG2oKRCVT+WK7rIGCjdb0czUQUOyoxfnvJ5GvrlJxacQb8XjzGqo0O+y/R1fczMqJg2LW8GQi
EvZQHNoTRKVN4Vhr4amLHWjt5n1bCSt2R6K0HXSPsCciqaAsUwHugtuaG+W6jrTtiZQvvlPmX8IE
1ak6yZHT063nC8UOz0EK07UM5BK1mATXIjsDbiPfDIqiWoIoZ46/fsoNEO3VFXNl55DNBnVll5ZL
8dM1Wmb7YbBNfNIRLj3gNWyIAft9X5lMfUtbNxz0jaXCWAaOqloVVWBFPmXvRFBxYs+aCgV/NxYe
sju+d3cnDVe9QFvdCoJBnXlx+kp59SwBtLaqOhMGysQFmlUrmHK9Il0l3YZfjUmhVY+bevLqZokI
0GAmVwI0pb2mokQgty3gZPaObvFJbQAM7nCImaWAmN1cTmZKGWjhJsSsB4z9LXuZdWbbeI5Pt4Lt
+woOwtJg7d6y4/6hK9aumvBgtBXVBiTfOKXmDRQw8nKuTZsVnlnbbL+QO7uJcAf1Lsx3eeFSbo8m
i1d8dicw3tPQ51dBcSgO4uRK7YoCShqFu40oLeWYd/TqhgLAu39ebIEka9apr9AQxTdTYTOxsE4t
b3oSdatba+f9vqsC1eQaQwwPeEVhxSOGzm6FTZ1ZesKV8Pk18U0Gp8ibAHcUFbnKL5l9TGHAvKyg
4GLM0O6WPSQVAxug85g/HT+mYh2mmxoJsqHs0CxeBgVQMHoNIJ4SxEWOMV+qPq4KimO60GSYUP17
Ob4Zlp+1R0U8KfJeyr9UjBHS7UthnC0G2CetbU7+tV5W2jPMqXkGrT4VPk3x0CwzeGkDq0xKrWK8
zhtuPvzdTReo+iauSagMx2Qf7SdpLUNYvlGBfS9NVzfxKg5ksdvW1sfnMnEH61Mt2L3dMQ9j99Vq
eCNAdIeCvc8uRRGeqx/4Q6XyZy19WXGgQm4Enac8DEDsscraZfvQWxQ4GWv1Q6yP9+rA4uSOUBQb
WMGub3gfx/LbyHN/ktqnURM91bkI1MmkHBhn+JnAaf+Uv2ufyksOs2OpFDbUz6u1jt9LSrmNRXfU
PeMRmLcT89+I0m3poO+up25YMGxDHx1Lu7oULHMW0SuhH1gdjQrbZXGjF90jSQ40JHm9XxofmOEZ
5FZgvNQlyDxcD4hlbvvOEiJ+FM49KlVIVRNCEobcbdcvqPfxtLNxpv4bs8pk7sxL3CwiAKT5N2us
4Un7NC3XxLziJd1ePWkOgFNC8RpVxsUzGrhreJxMDxa2oIdwHc8PfvUN7zzB2VeZ2JLpSsvsTA0D
lqdqvqTlitp2aIw3aKI9jvHihq574lgYWA/dy529Mxd2cYmmZzbGdzw5FKBnz4rK5lGId5N0iXRq
aCEDJJhZOfI/WY5JAGEhQnnlSAK/Vj0XzUWQ16mX77sL37v7eExexftHOX5xeY6AVIcABzQfTom4
ubtS6Nu/hFcnr31Utzub5mv/KFinnmXMYL7g4r7dgkm+DLy/Mtwn3RBQZAUg0Ve7tcWDSsM+HX1x
t7jSYJPUse/SmhoK6xYkPFN4J4Ut67SU/IO5Kb60+3OZPU/TR2m8Dv0O1m2PZ7timxKIjGzvTIRX
baUd2BYZyq5/vwFvS6Fi80OW1/X4qak7eswLKOXs2DDIfAr1a59uIUsPkivqq67c3A33M639WvVB
dEeD/Y8+oXFAMmT4LORaRRWZ5a+TXKwVfjuh/f7xP09osiEDYNFFWcSna/Kpf57QIOtq2ryQwBz4
45d+Kkx4bQnLIgwi/fw4vP08oWHANcRZDvp3yOtvnNAkDRnrdx8unx5MFr8FFUzW/Ou/LESa0bqX
sVwnQW8Tw9mLFb577DyLuSNsdTtI0bo7FBSF4vsDfl4bbjGdZNpGuJeUp+5aP3TvmRoYGexBeRlj
LulTRt7sERxvG+OjvW4SanpGc3WdQMxFOCzS8ahyOyBv5lsiJIIrkIWEk7ukF2A7AYGV3cTyohNJ
CofTXLHQ38fRVov/5+68lhxF0y36REzgzS0eIS+l0two0kqA8AgQT38WNTPRZibORN92VHZVl1Gl
Sin4P7P32jszvoWPLiyYWfvt9h6d48ZJ3J+L+wTkDYl54Z3tfCsEF8LQXCo030JyrzjNvpoIuY0H
8M7isUhCvQ0YVMjLYanhKFNoJl31894tRKxCScpsfTNR+RXCM3KCynQ41zJU+cZIRHf/LiWhVdM0
uSWfJOsYrLeksBZq6d0vUFd1Z1KxfVy/pvRU3tf5YzmPsZlop45qgOtnhEN9hCgYODFuLZIFaXzZ
mAjG8mygmHTvH20sQgs1jxWrNkwhpXsrl63pM7sVvnBn2V9/51YKizE5Q7+2tSZmYq7D/+dCVZka
/ulC/c/H/3ahsmI1gFzMgV+/WEm/XaeAkmivVP1XH/X7waWBGROtvMWMUuO7mS7/7+uU3+KXFAaN
+JRnn/Bf6aTA4P35OuWZiyLbb2WOBxHVPw0ue8tkwlaMl6hs9gkgZtno327a6OL79VO/C/Uv+RdR
lnA/DBWwVenFue23xAA89bHBYgDJCIeIECJVoDJT7c8th6qdfZMeAb1Go3TW18jx6ieTou9Zg3dM
Zt5Aknzh37bGZ4dN8yS9sLyQr465Y2zU/ohARzfdi/LJagfId20ykJtNfcO7BfXSZKHFSd9t1Sda
gP762c0mTjaOxmxoso6cTLqHTpJCr3NRhTo1ykG+54AuHA4yAz0es59nADKM/I/TawPsFvbv82N/
fi8+kcc+gmkzOFDQvdoDS4MiRKmOxsVje80prG3k3TUSdwPaKzZBGo2nC25ZOfIZUdVKX2h44Ksj
nm2AH/GssVJhLkVkq31J237Dypgn2ZxI8Ezezz+tTRgVV/JW+mi/E8Qsx3EvH5WTxJxHijVsm/Mu
D8Gd5kD8zVUXcehUBYnhUYVPho13D4rShBsmmmLptmwrokPDXN2Zw55ltuKq+SF9zdBuPm4e8mnx
VCaOuZz5s+l7EdaZwkIz+0KufUn0OWLDMzMhULE10jz2TRISC7a6oASW30HAOJ3Ww8CUvUpDtr1R
hNODsArDxpl3IRaLEs9hncVNkkqrd++jnb/VQcYPGnnciPZsZkdAYjfWx7CqNvdV+dau8jcDcWA9
/xbDRZaGb2dgyLwUBuUpX6/cPoP2Af5t7K11FjTxGTqueTTWPeLLKbwhg6v8dLDnrT2KOL9dJYvb
gXcpH2XlK7DA2PEe+ufuQ+XuyNtje/m+fCdPxr4Lk5W2vqzOS2WtrKW9cDKXkLsmvgIMuLALMu+q
YstTt0wQLt/Fs/yq7OWv+fch067hd7ETBkUcXQJlbR7PRxSGW3JFNaaqQKMHQHzOL4ovgObi4/ah
fgmnGuqIq+hu+SJuilD4npPUQHzZfHZUfyAhII/i4vziU/PSBvIGagtbSdrLpfmpLSxSjxeEkxe6
3Z0GlEqREWj8CWtlvMmbKZAP57D1FcbMtvU+vNJeJMHMoFZfL8gAUWS+alwPrzza/iTjKjDWzYcZ
pb0PawwW8PnLXLa+tWI0T/Kfz0hB+GGQMCmAB2Ge9bg7wwo08dXVfbwAnim6xK8Q0kf3u5GU2BhW
iStzvd0ytwpqC/zgl5Rtb7d1LjvVW5Eg6UNQQvW/qV+HCLoy5jKg1HzrvNbd0rba6HdXl0XqS3Gy
EFW6ZsL3nByd49W92N8IUt3O3s422lfPCoQAmaGI3CN3WhWjDa5cqQVc2W+GjtBQpJzKffX3rkGx
nFANUoha/+to4+zjBPhzDfqnx//uaBMp7aR/jfv+SG3h1yEEQtoQ5zqTY+d3NahJFWqRYyKLrN74
rd/ONouaVSWW/N+mmr9SgxrzFPBPXjAMOIwrof8BJ/ilgvpdDVpnZVoadUI+JvMXmS5RSS3vodz2
IhvlVs8XrNNebo30WZYcP1UmH4SLfJjUad/oWdQXQ7Yb27P83abF5+XyJY2s9+BrViOJr3lj3r3p
gm0rp3m7kHMH6OmpZ3guJYRS0limUus9kDxL/QPc0+3wyOg4bxW5IueZQdxD/myrfDEY9UFrBYcU
9HWLMpCg8YHsxlu+q0hqvnXWoSpnh8edg1LNqY3ZFzbfAncXKe+YBAnBg0SVS0cESWmFha765xwV
9U09ZBpij2GZtrHVo+zWp1hMkVxje2hR6ArMPprsErYqbucs3VljiG+7Q6qgg36WTBDWWSoWOIMa
P5teuovxxL1dSq6BMUhxO+g3VxHOO6l8b0BLA9OGZPMp6veLY0nEWKCztZQ5HzjhbO3iyUiicmIL
2Q05xPYifgzVXsPpQ2DCW8YteShwafcZdytR+8lli+5yMnZqw7mlNIuUddoVPn9+rtz8Wu8MguAr
UKIldFrkTMLZOFrXfNGkqwGG3rkaCaskjcNkDgUDWyurKCG2oG7nEmQ6v3aDAj7lozlLX4/qRzIi
rSWHRCLyS2kCQSH/5YElID2/dSnbWMYgSjWS1YWyAdr1aOaveqa45jQFgmEcSw3EZFs74g3rj2o5
iWpN/lVUCJ+8kqWZrkkgJNxQ91tpii8zxPuOdaey9AjVSnVuA7UEPX/r0TMgGLrkO+0snXSz2D9I
i0hF+VkqkuXf/P5F76zrFt8o0//f0hwU1H+7f/3x8b/dv6ig5+YUpM8v1shvlbmMiRVlwL/0m3/Q
aEo015Cm2Y7QWs9F+7/vXuY/xLmvJgdQthCU0pL/hbuXYbBI+c+71wxWwcoqyzzJP3bQpLxP/dhL
CTNr8mA5RpE5VTvDeJqT6m6oF+u74t3bj1T9uV6APq9K5YiBDqZzg/vqxrZhbeQrUtSM3pGIZpjC
TI8zeUdI+pCFOnIlBIwcwGVUw5u6+NrI9BbO6WZENv/wEF4LCLjnBSypsnKsYiZ7UC/i07gmPjG0
/E+KHAmbDrc1+JckuAAy7UOmvNIxF0JSgw2M6pUn9yEeshnTMS7aIcS7IabrkXY0ZY6ubSHUNdpb
hbKxUFcWzsMbI1pde+6NN+GBIfdGDG18l6NEDvXMxfnXYhzHef6D17FZaax+BC8pPYApBlY7w6+I
MsrVWDZdLsqOrQ5iS8qrKMHK9aS/Jsvy+3pgxDx9sOBMye1ID+cIB9aHjFaIjNU4Cc5Hw6tiqjFq
vbmas9bEuFPMcTdPwcHsVYRTg11+199MFOjRKYobh1BPn+L0AzccwljiE2OE8qhKoabuhifxGx/l
neI0muzZH5I7JjVjFePwYuSx1aMuRBQS5EHpIML6oGAdcTqhlCIqhKXvN3ZMASpL72LTZODNsgWW
P5pYE8V5NzNUQcGeyAiyAWa4xyGYU3nRu2GuZFhcsgo/PVpbdXRk+YWLstWJpDBbUDwfqLpzNt+r
Pu5jE+9LqoZ4wggn0QGUiH4NqgZd5GhfP8odn8JBOu8W7vUT/cgcJ1Rt2fUis1eo4Fzmkl7q1sH0
gR+FG/H28sZfiN3ALjZ81wYsiEjVsZ6FDyWm1p8+LoOXE+mBa6bYRAkPV+LWwdOJnarDyX+4bUhK
YVM0Tu5l12PV+m4QrrnMhgR+GEu3D79Tf+Q1RaZb8xVJFiW/QQXpYMHZmsfb82XVhQSmMIQJSKnd
EyDwZjxZDkwZT3xNP4jeWImbymu8zvNY//8CLZC/6k2e4tyXIrJNB/klABC8Hq2rH6wnghqGGs6r
zdbLIQPZfiY7BZKDndrvTF3ogCSvWOMwmVWMp9qtvDkvA2Q6qScHvZv9IP1i1gqDH04CPWKU4/Hl
zB4LrEZuzrtA8HgrhfQ8fAokjQHI+EKizFeC1q3ds38JdBcCikvgyxhcvAqjhW1uESdjVowtW/Pb
dbvWHWWp0ABqISo/l1PNrfCqQS7a8YJiFWKZxiIdYozh0QY412dahvpldgsY0fNIL8KeEaUoVo6o
89Ei35w8prFlXnwN6vj6RM5CmK4gZTCA3j3Cki390/kjBXTyiKTTY5kxNMs1LyEo5erw+t1vvlKT
cxSp9Pz3QAK9CyMm90QZGQ0T+8MlIhElmkNN8iVONGZkATTbpbaoo8lzRJcNjneP0pC1KoFejng0
w8LL3dxtnKtd8Z8YNk88G4DQLE2GGOjJhRtADfK2+m6+093tTX+mlOifpAa40Liqu7CBW9L4+PAe
6KNGt7D46vWQYwCv8bwdR/XBbtivr+eNzo9WIPoDQ8A7ClGmHYgRSLYqHnaPTpOo3jZUfjDuaN+3
RbE7q1HdOyhzTdItzagw3OHT1KPb2avrHbFBhmvenbF26K3fr6JTvqLuRNKKQngJD/+ALHTSkLMs
2PiM3V5aIPOVr977cLa5X0u28likb9BXsvG7Nt+SKVbyg/lyvy/uBKO7HFT827OAT3wTN8MFTbUW
tqSZNwRcTIdRN2OSWSWRDFE7UyCS6LLbRhM9d8p9eolktI3PHoPFkagOx3C5VTvyQsA9vDmvzm/y
rnqZcJHjFydnyk01ENE7C0S0HhI1RQ76qKsYc7++Fp5nQR9ZuW6NJzkfUW3ldJx6z5dLd4UGKWV0
FlD/Ip12tDv8581Fj8bO75OQ+mgu2G/HBvVoF19UwlV5qbMYy4yCpSs7CCpRtNuWbEu1X5+to2zu
pHFh6EsiFQA5lGIwsekheDSNiVRO6AeHZTMsjDYozvsL+SLKpr69VGxQzP5LIj7ImIFDwn5keNUx
PM7VN63ZtKS5o+yELaa/SsXx716LwfCY1xnz1PJ/1GJzPsd/9JIzA+S3x/9Wi8kzCPifLeGf56Sy
ITHtVCmv/iUr+a2XBBOHKJQpqcqaRaOG+l01RgOq0PdKCFJnbuhfqMYgOvy3asxC2inKpi7hnPlj
NdYOhkWiMNVYNfrSwXySDskPFdn94XQvBuwy5hlgFhFYvVPnEGlwxxsBcg1+APZCYs8M7G/J/MFI
E54Yl/s7SGtc08ZLC+jJVn/a98u+PV322icPuuBWsQ4a3mhlc36aP534pnaZmzLbWaQv5umxJmM8
bnfiN3CG2pTs5tAdZGDvzrXxjPjmQqnzBHL6VmUAIH4+tNNPtsuOEp/vbo2WoPPFR5BZnkT7esOH
w8UV3gY0j2FekqrsylPYXwJBWEFKekybWsQISifIUiLIW//aRsK0TqQVgRgk6RWBSfcjeLQsE7wi
uPoSYnfvcurBtTOw2eHx6EiYJXfqznX14PrKhb3J1SZz1Vn9V8012NxeBGVDwkh53hNB2w4Lhfa1
W0uX14FQzWwnoszoAgZzuP5NfSmPC8XEW3fU+nXHPaDvtxdSdw8q94apeBmyeOJ+QeD02MUMrCdi
5C2vHDYDM03Rv1JzZRsomti279AHEq84R6myZQhajGg45FpbF9yvGu5btl2uxiZcrTbfrfVl8Yrc
jQAANIi283Xb3neEcCBD0RmQpfa4x0izIbwJ84dBZgalxgml+XZdfrXHxzLf4tg4zt6M6n3gtdo3
7+NpPM05YlhZXy6vzXo6dajTQa1Ve4QJolt/NYRpyctHZJy09/rVOhFUNWxuNlbiufbAteOYEJ8k
ahcWU/b7E7Cl/WWw1eV9a/qpvVx7z0tW+ZbT1pvHOZA5M6/kY2Ho3MoleVM2poJkm321Ef7YsA+6
XffWHtDjz0sxnkAk+ufN9Z347HzJSRRRFs2fzFjcIzBjPhriFh6i6bI5OHeeozANJLGUKHDKlk1l
xslR0v0OdxWGBHcucW7MyP1rbPr7PenEzn7PzgB/rbf93s6zvcV2+eotOMmpduMqIKrUvjnoquDu
uXksRae77ZDuFR40Z+ccFk9kZAPTxb7m3iOUqufLun7GZXMGkHAUW/edZyEv03AkFnYMRMT6ENtG
Z3zKqNDxlcuOlbmPFmfWy7hO43r7iG54g4mQTUNdeMpwxrick76WnR5xEShU9rG5Hu+36M7ElOn3
eaPiDX2RgwE6n3M5PD6SjRiLcU5obbnBEAH5a3pSwwpzBL1J3KxynAYJf274sLZAyp7TJ/Z3LOMm
VnjIKR/4MvwOaQ3xmmkoGgTHONXjpVYiRQg4YrXr6bq8j1z74k7q40KegA7nzgU6QGn5NeqWDzTF
FTY02OK4iZSZSciCon812VoS2s7aobOnV5kL8cNgrUi1N3/Ax/jgibD+56MEEMI2pSelc0rX5X3b
fuh77VXbKq+sEOuYZQq/TT0oLGm6JmoE+o/nYkBhY/+9T0miT0BZQcNnvfe/JhYSf+DPp+SfHv/b
KSkS8mzgrvj3ofa7rT/T1HnuIIuYHgBg/X7iqrLuB5HEONZCLPq7baL5D8ScuIitGXT0V6OxZi7S
fzkmZfQDPE3OeeUXiv93I9cmzdTW6IcU6+azPGHBW2CkLrqrl/YWcSxohqah8JILt7pRVFdKlQT9
/fpwbjf/il4MTr8r8shU3Pb5fas3KprERN5mGam42oB1StsgoCZZpJyWvWjsm5uP4g0X6+QLmypa
EX7iz980v49Yk1PFfUlLJFgASomORMoJ9YO1yqLYdhFJq3i/Ebx9Ka19PVU/+uH6QwtU/nIKJZHp
AthwAB9t+8gI003/DM7jKUMFKNgKEXogJB5LmvPyrT9wIcqI86SXZKeCV37TihW0lCe4+oAk4Rkb
WPDmE4LxKiEx6TNJKArbVLShLlyRaW9xZSL0K1ACkhrlGHF1uL7MLTVIxoQJi88QeUYkvcu09M0m
C6eILKTllaf6dX5H6S+DfEBkqWv+o/GxdD1+kP6NV/zux1qMxsSVgAvSW7HOQmm3GrbkAKJ4VOQn
dJd4ZzXhKCcrhjRILlJys2Yw2Y95Y7V40CxiZIqPRsSIlc6UJ/NMxKZsQn14vmqRP3HnFxYP+Wgi
msojRqhNutH6U9cEWRKeR2CM5n6qXpR7QEh4J6F0vbHoox7w8sqf8F7O0k+Yo3L2c61XauefT5kS
z2q+EZmmOh11mZ5tQjEbK+2rcntFsX5N9hnDHJx8jRmYzWcjQ+UFOIHK5P5CQqDbpLfXlvAxi5Cu
aJIYOEXXT4Y9LEABmVKgoIzU7SyPLcFVR1u9OKSgsRkd8ThK7sw6uLy7NT1bETBXun3WWcAX5mx6
qRZV2aa8hpOxmE3HvWcVUTJgQAj1E6pay4xEZ6i+H6ZoG1Y0rBjd4MLtRVfuP87Ug+vJlepXKfE+
CuvzIQfY+WUU+TxKJna4jHkSEhxdMDrWHb2grUfmVwMfE6hrE9fnMFUovQh59mC8amvGU8KDsFZX
sMDN+eBdmWPByrmrLjtH9p1m4eA2ztO4q7HshVPpmqCa0pilbQAshJUfuUPj1UeZ/Km061TZjPqu
LZb1TGb1TNoi4JE2KBdGRDDumd8I5O36cuZtOlA3wyxh7ZEKCDMYTBypm+xyZzCdGdaUW1PmNBg4
SPmFSLpiNjS7p/O3Y4HBuwM9plF4+cQOETeNbxcl6SyCcaYPYpgIY9yU38kbQ/su/rYsLps69cQt
SUnSHvQwXis25HPKEjFrE82k5RFlad0Qxjn3T2U3Ky25bvgOcEILL0wE1k/wkXvNAOq45HRmwuKs
evps3lsWT9lz8oyYMf8sVQe7RKPbjwTyEOCl9uynXHjULI+omdGnOILX834Y3lH3UbDJYRnJwryt
dk15ghtnCxhw78Ocmv1TsvQeow4fk3qZXDLSiml1eVwOW6t3ofKw+pCZHGgOX8T509GRX7RTj4dd
XD6si1+Z99hC11CkK8pSF8VVRJNi38/v6hgTdJtpP4m6vMBwnn4mckNu8u5R8OylHTxCtd/NTiRz
fB1rzc1qINOs+KuXm74RaFbECW0HXXDrjkqPnChOFWnTcEWO+Y9ar6zLqn+sskMVoDRiOJH123EM
1dCEvKyFeJAz2cVSi3eWOE7jccxy3bujmGCMMl5Dgu3VYXuf/KZ3KSeZq11eZOYQteooKDau3wNr
ZUV3TAoSrDe06yoB3eK+v4QG8cQoJouXolniK6lfE55vvzpzcZHU/C4iGLbmpL1gbLzyp8nfyztB
JU+UOr36jJNEoJlIYyN5KQCKTsJe2t6VzWAg2AwyFLfKMQfp1sXgRao3eBuwXRlKVfl3SRE8BNo8
kKjRLTRwgJzzeDjzN6a7elmU8a3akvBl2j0DuyR3Hhfc7zrpibNPzLniTxYWnEz3D5LTGAojKHc7
fK6bNJyuUXOJMJsO10C63xzh8TYxB27PdmJFRXWSrYAx1EVc18lS5pYv85a+rKxd/0PIbas/KelO
G96aIq54W6uCb6TYFC7IzOyWWCyGjA2yeVxNY9CIr8Zjj179nRQlYFDNXnkqX/v1LbjHaMUMgcHY
ZfMgFirx07fMbQLmZwuUMIiAwwYEzV7yrjH2geFI0ilTYMrqOyYK+K92s2Y+Bm7qscT6BXnq2tpC
gHH7hFf7/eEzqdICyZGg1YL0dQcQ2HVoLI2lEhnEbYNCCcUQTSy6v8P0hAYAMzSDdYJ/ddlW3jnf
64P6wbxuSEBy2rcnWMI1yhfe7uGdGEtX2ZprrSMW2h9Vt/5IV/yDELwBwsTL/BAdquNIXRuv+aE9
MErLOiDAtjBEI1NmgTsox5Zz1WxketWiD4qF+tHD/O69G+5s7joCjOT6owiaoFoIiCVMW7nyPvcY
HIKQRhlL08IXvMds6fKR82V2axBWW+Fo0dxyD/5SKTnGgAraiG4r8UOhVCCJYVYFwRd1pK26zp61
I2/gO6DdZFZGBskPCe2P8PEANxeYT+qqhXIHPhCz/8+jdsARGi8koaNZ9DjuUUVB5kCY8bAlmNr3
AFcl0wbyI1d3ZHxwCTDbzZiZwDI2vcE6E06WWz48cyf/tGsy74/WGXlPmO/hTYGeggCBndQEE4+G
BSgyTIovZOYYJxlHKu5ty/b5/PDuPzzdE9sGUt8NdsTOVfJbvOVvxkEn8LvzckqrGH+luVDaELri
HSJc61q2uk4d45X4uk33PdY2Lye5XAz7Gob288SWZolZ8nlNJ8KdoA5pUiiNjs3oVzVcy7UVJj8X
roGHMyfY68AfV9yl0TumRJilYFGd9qPCX84psYNw/so7cx48X872FUDCttxqJ6Brh4uIPTvibQ14
rbKcuoa97mgD6dwJCDm3WLSb6k39uLKlgQWPSwfTfOooiP2V0FyjLePX4GkX4OIpmN7cTICyEYKF
21mrG504qipisIEawD0fSlLYBL4IUOeanYQW6Yrj4OpwxxB2t/Wvvp+4JOq1bX3kAhMWioNdkaVy
w+Bzn8ZjoMelX5CLXWQ2BANKoY7xdbGr6MrbTbMY1/UX8lOuSouJzBHyw7pZMEbvdve51yQMW/+o
cNNbbOr8Qfa6lfpcH3j0ptn1gbRSl/M0oebVOb/UM8safjYomPKHGDxBWdPYSRx7BMk/qTnbJTv5
GaHHle797vOzDhAKULHZsrFXSioUchKxGZTPqMcfLPyYGpMr363h79Icl+fjw053MgacIXwwjlgV
K7X2JJ0yJ1TvSB8+yLB17pszoib2aF+gtNEOWt69cmkYRt0RUZ/jOWCJiHJpbz51sxYCYuO4KcCH
CaQHImow0fatq/uxEL4KzDbwHmUAgqMFehIaPzTICoBWL1FrpV/XYWFRhYW15TIpHvLoBhlMC0eI
gHqQIijTvawOBSAzpm8UvsShcPb73RVdRar7yuCpsTIFFdqx9rPWPIQYaC9K46fo9wU2pcf1vS43
svWU3qLHNb5eD3rr5mdMVicZ6uOF83YiY3L9N++RdeJGgA8BSvofpACNKe9/6ZH/+PjfemTU6Aqu
QLrdfw5+f98jI3OVJVFhovznHlkRZ8GtavFQk+yf30+SsSyaZMf9azj9lzJOJD7Tf+uRiVlBm8+/
HhbwH0fJndg35+zREXKyuS/m7PHGU4M0Mjbi4rIWDvICnMxyXJbrcXnDnXX7Kve3rblALPuScI/d
Z3tu2fd3bstYuirNgwILvQkFk/FZn+bpE9I+ZIGn/qV7MVdXkPc1iZHXiK4whWOmB6MP9X6ZnaBv
1vNd/bYcFtKGWe3FE1H1SLa+yn/6T3ga0sUtodoBqWTA/MIvXE7KgXESNdieDOHswzoq25jA9ELy
096DGnufJ0It6nNlFsCC2AZVDW2OVd6SG7umUFjZyCOp9Q/yTg7mtMdqSb7londn6K34Y+FzIt9z
lviCJ8rXaGXEn/OOfxHWNXMnLvTdwyE54FNBhqu/Jfib3vQneUWTt8WMyQe0Elc4Kth55mEaN6r8
OXueXjk5UOk2/n3RLuQVwzOHbGN+BkyJv2d+GUAc/XIi5T+XU/kDRsVgAq/u5hfrepx5jdla4zne
ttbL8F5sNd/wszALLbSukn0PMs/4sBCyQv68HdLNGF4P+fflDYnqx8i3iUaLGyozzUO2MD6Y1n93
B0jhj2+W4guUvrxu39lbgiB2iudv10P5jR2Ijgj3HI9O3rI3KcYVH9+Dq4Pi9WWGsSpL/SQtq229
7iJqwDUDhFmSDVUS6i8VKgbOJe8TYYPF8mKvJcMtZoAoM0wn+ZbHYKyDvF+V/Yr/F0jhhLKUxo9x
weGhcPsGO/NQ+qUlVacyvyNsM4MmmpbTUj6RE7O9xN0x9x4r2eujcs9MJpqTbZQQbZ13D4YgD2/M
5Y/qqVcdpglouMXJebQS4TcIVMFDnfrlWV7gw9XpZXIw/vcAU+l481kczLUOonBSQAHyKZ+Eg7dL
Y2Ns5MXowsZ0LF8atxw/1SvKOlP3GfcUr9JS9Ca3X8I0Y1mBLZgUU+tTuO417I7LGdTXegLodZx/
LvYzV2ZiwSDbRUHi4qwMyAdcdkvyf0PMZe4dEpkSM2Sy+arMMyB4fKvpGRFrPKzKXb64B/dA9aDr
Va8T3sDt47yewVy6o3oaNl9elke9rnDcHtt9IjpgOU+S6iQhmdqRDCdRmg0qapj6U5gsMuf7eRbB
3l1ceMHZp3wIpLUcFbEcXQz0CkiVn6w9Ot6ZWAuU9LIo0TqXCAHw0kbZMTmeNx3RRZ2HMFj/LOqZ
+fR4YYez0nbG7nxQFrOM+OGDykVy5wQDnAg3CbLA2GeBxSB+JqQiGXI6LLd4CVHaxkUR9aRGcPrC
YRL2OjIZsFBxDqoguozO/MQH9sYgtdaSO4J6pFTFvOpj1gsBZHWm1z4rUe3dIqYfSQw+421YSXG6
gZSsdpueLJ9+VeFdxXLYzcMKu/gslucTc4D0AyU0kw7mUo0a0nN+3n358NjckIBfVtSa4KvJdUVz
gaP4m9RlmcAI5mtMWVwlyIynhqKLOwdvIu513D82o1dHVRmMJ+XncSVWl6bb7nK3O8EYn3zjR/YT
bD6rivfNV2+6w7KO2NCcGKtf10qAJdlgAmarYRdcXppFu4UM5txRJwjANq8ewBf9HrBR0V80ZpI/
cCbwfRLYon4C95+4NwPuItryR5fsjm7VIQU4F97EjbrRD+rmdjJ2wkp8AUx9rHlev2KLAYKB4b0B
IyqZUgXIvnvoyozve0d/Sdiy/zJ6D9G79q59V7vc71bpgvqaiouxzeQ2AGyNBUKB2+DRjGYbPLMt
y7a3+0H5Jv8D4gkEbOzzIMYgQyTvRRbxKrHU460PvOnmIzZvATabYfIlomttnOFAof051bMZlAxk
tBd4RNXDDZFKBE/XPmF3cM/eQHZ1VJnLmx5fGYMh4cZQisrJtM0zLlmyPL3rFKiyR1dWkwPy1q8y
1ixYs0gKqQVXyNCOQBxhj+9qmcc/p+J2yVCLUGS87LrTg8AEdMmEgqQdDJEfA7KKb5rK/o1yXiAE
RXCSTwQX0rnGqnXSdFfUH7sS6KU+0y/FmYMJ3wLb8Jl2RGbUZdXwZ+g3QvO6uPCityXylEDUdlr7
jNLY05rnxNgSZMnqNxhluBc0rWw4wdJV1YDv/7URXQoTFqAIFCy3AqAPmjOLsKUOyBvSTzaTV7d7
fA6cGslGlvxrvkoUvCDiy4W9VdLs5EtA0DV28xY8v7aCuY64bt7wsbFy7v7gKwH04WPZLZDOn1Gl
TI7OIjCL5rTsZTLG5zpK3+VPOpLuh3HBg2GYpiEKGVEpydjXrGC2DGjBjJYjF/uyAp7qIfql3Sf4
wpm/5e4hPOx+dvFpPifhA7h3D5uMMziKHbu70A2dkPAjz3OWNk9ecGXUKeo3Qd0VizAGJNyD80Bu
F2eoMhzhrLxnh4+LLuq2vmwv2/OmvbrC7ryxdnfXIL9Ls0fPWFzoTn5ZAmQbS78DZ/27ejM/bot/
7sxytmfU3vh5F//8pcSFmvoMdDFfMiMteR9QnDNJ/qyEWCgWYr4vCUazNfMZju8doRoNBqahxpHO
zzV2IHbhu6oO7uzeaWPX3BnNSbUJl9fs/mEhJz5vRTrxW1FW9l10f5Sf67vFlUuHxFBriCopTNTg
+kWk1I3aI53pNs5jMeAd6j7FnRDeLHsgJxv1JMlsN2Y1B95tdLhA5j+u40IQYEbY2I8qyjQl0ts1
P80+6rj80Pjrgvo526SLxsHiHNw8DopFvum/We6t5mGTw9wpFG2WErYFNJBwNN0bQVg4T2Y8rZpd
qXhmCGHFlV3I+CDtPEh7RbVOQe7lXna8raEv+ESU+YRiOcIipTR7l93SZ7ZHLg+e7h3RvpDuLNeK
bkiC9L31RYHX4A8nIeB5fJ16LOdWeihHQIkS+gAW5gyKyufrEsLADUJ0+57th5NAQMJeiejwZYBt
sbievvA/U5zNXkSMoV89dRp+HQEGJ2FgyRrnN9aqnHD4nps/G5qWQ768Om13d0QtfjwQYm+oYcmP
ui4zKjztaL1yryu+GecyHWDMMyVhh60KkvjL4zDvz1lBrwUwivdl0q6k04hakKJpPb6jzmbTVG57
RG9u7ZPVtdL4qxb1YR4O+OlifjXE8EB0+u4RC1ER3J5uT4wDmD7wMQLTNHYMeu7P2DKN3vvllK+Q
aRIlSOtODpUWCcuJyUJN3NoYTNilBKZSNM04xhr/79wImuwyNbzKooRRZHY6/j/OS2AvCK7/uCz9
j8f/qxGEC/cLEkNDp/wyX/JX/1vgLf5DlC1VwmsyOyj/QIxTRFFXacroTWdd+G9toPUPXCuybkmi
Sh7t7J3+C4IiRWEf+yd5N0983rgiXuKZ6H8ySA9Jn2TDuUwizUA5fSWsy1Sdzso/piQ/oJFx9bpx
NUCJY3PUhX6ZDZyf57MrS9fn+nJeGgkty72CPVIs85ECSuhWd2twjFFk2Xft14U+BY/7MiNXpDjX
6za5Mm/NL/4kMiBSEB4Vva+O/eKSQ/ay9CUv/Xd1Ub8LQzqMKqj98sPC0qyeacSmvFmoXRtLMDOF
qWIRRCEPu7T4P+7Oa7l17GzT9zLHwy7kMFX/CUkAJJijKJ6glEgQOaernwe77b/bbZerfGqra1va
3ZQoEljrW280xY3ak31ay7gmNdlmR/d/9atIp6JRAdFap+BW8SPUFcr3oO+R/OC8Dpq56PkXDTeJ
VuC2rj9KhLkVvmbSbSNxKlTD2X+aKLe9S28Y7y867IxCO3qSucxfAKSLVkqdPqdLIekONWnYmt9Y
ryKkMwQFOsrCED6hJYzd06pPXCPrXIZjezWnnnWaRu9pmecL7dkiTZSqfj0Zs207gd4Par7HXFQx
n/e9bOXk8Q8686epYq9JKX0n3t3jcI2uvIwpQy9IcAm6edhrcxRz06yonTEOJJJRrfJGlWRUGlp5
rIrm5j0VV0ykefYyrBRlZqhVp8Aj6rz2j6GICUf2bRKyyGu5qS0q20l/rJ7AVS1Z+WZO9Qmoa11S
UdgAdlPS27yA2bDQKxUXhkBFnvcwS1BcPOYxVQ9E+Tm9HNykJFk1NW8dbFvfqeyEspMQyK5V+5hQ
CDUEeiT9khRVLh30unhJ86x8TIx22mPsTYOunKcGv1oeviVQpK9Jcw0F4OkmsnsNbK4oLpLc2UKC
DyZFiF4Xvi3GoMGCx94jxedE9XnNxe2EuS3X1ONAOrAiE1TXJ+D7mMvItiDIqCPxk1mPriOkqpxh
Qp4J2b11wK3AmaAoK5KLRVQrJns0JiqUBrNalqh4YJvADvUs040XwUfJz2FTklDnZxPaeRJ7gohZ
KPAuKfWP/0Kb5y899n2/wPwp0ipaJK5EjlSc5MS3oDZPA2Xlw/o1L3TBEkZcObX1une7l3EOPHi2
yWh1xTM7Tcx6U6QyGKy/jRP50MqfXsW+4fsQn3m3SyVpQR3lj0TrmMQ82EGCPtMMV1Zga2zeaM6E
tl0MrXjxBQOvqrmNK+GdvNpZkPlHL6DqyMDBERewlyWa70l7bKPg0gXUJvqcqapsVz7rmZYnP95T
dZLId5IJPHKyyEBxFXg0rZGWw9OzPE+55kb0LvXdtH6hjCZcgRNIRsljRnMoqEyHmK1J6rM+IZ5A
zJDYZ4sh8H6y8qcjOanVDITBgJ9C5sQtCvW8WkYlCmss2W6VM/RVHu9eWCwUYphewXutuhRWOX7Y
7XXtRZodWMCr4PnJ3Jq6VCMqLFw/ZS4g9zuq0p+wE96Ik8M4OoGYTl3NEx0/kniSRuTqCsBzumii
0s3pjfhv3jD1sdUeGSoflOqxQ/27DfOXJvYfN8x/evwfyCkaINFEsmTo/9QOPYYN0G8uEO9GkAF7
6R8aXELpJTr//uZ6+pOfk0A4HThV+N+qwP9gx6S+719pcGXS5URSbNjSx8yTP2eKJLqelE37JOux
J9SL5mB2mHjQZ00UzIKBaZLIAvIkB6Mk/xpnPhXndUEON6eKpzmLi281uHianfTXCjZDJrYD1sh8
N+BbqpVQIESRLyEn/icDG+VdiblMU0sciOb0NhHn8T6kNCc1phpwlII4J4SBUUSJwOueMCnYR7nC
FdhRcZIClAEfIj4Iq9ZqAw7vpL2F0BqxgTK4urWgAGq5FBIrKRY4kcab304v3SLxRhVHzVycvb3k
k1+uSqSZpW6hNpVO8W00fTSr8KdhCO/XpjfjoPXLLjQBJwRczB3WZH2VFFZuGvsyDrDxa9VRMIQZ
/bK8KAsgL8SRAXEMIyKnWByLnJp1uJqZn5FNKisgY77J01nT2I1/hFEUMJJyydBcJuwmIIt9F9La
hb9RnUqEwUa4AsqymU8EuzfnqZ+eat9OcTUIJfVB01BxA/rdjjGmMw6KJ0rSCjC1YBf+hBvTqt6a
TyAkC+L51NgmJWv5g4nmSmQpnCaP4AnUj/CDdaDBMqXhm1iQQjt+CZGHxAMe9Ev+qq306h3olz7X
V/2WQaujcaRkAElS+eXpGCw5DiDlgp0k1e41Ez66c34EkKIMCuQ0jt3qXC2DPXndhO6/tgE1JRsa
etYBsDt5cfVHocyiBir3iHqJzq0tfwkOD11KQqB84/Ao30ap98fkNP6aKMHzGf3jT4S2ka2ixRZH
eTi1tMFaPpU00errmKqebFqSjMsuhjqTfA0KSpKZeuZQQIiE+OtolNPkDJ7yHb+lK/VMzsYuWKP2
kDxrlIcLTnFT7soGK4bRoUVYaBesdzuqftbKgSQNlNBfz6124JPnh3mCHO5dGdI5tbi099B2HFoV
qmOp0HWzG4MRctJd8zXm/mdr+SsluMvkQz1VX8qmP/jVnK2ydv2lv2xu3Y2au8afh/5GMKg94Dek
yM+q1rxsqJGpBSCzZhqAl/PCg8kdQ6IAgY+ILvso3kvwYkqP7G7Zb1J9lh4oGsMkZzOnmtk8jCyK
GagyOyR2dsp2RDpge9zJGMdqh2ntYCATIEkDbuMiXZpTu6327bE7Kx/dN4E7iOlsheB76MEbN7/2
IHdUeSiPppkW5+zcrZFhnZsl5p19etTcngoBfEAw7fG2WLZXrhXeWXpqriakymSXfsQIaxmE0/HX
Kq/qTSLjp5+OfMDvDeHPscwmnqlf6IB+0RUedwdpZs1Uo+MBXmE72Ibz2mbLas11o4IRcmc9xHps
SiCndozkK63hxiVNIzrzKFlAPjIwsNR8ppqUTDlcV7yN+YMMEm8z3MSbf4aw5zbgHuhRKn4NjGUP
vgH/IV9TnwAW0WKaorQUfpdyZO7/h3FHimI3Mt+ayi+asWRrqGbVvsYxZt7i9BFuXg7k9lRaRitt
rV/0GRfWPLF/t/bFjrEMnedG2IMdM6Il3gyhER0gfTJLMLq9R6PRbQSRxxK1klZUC5fUsC0WlEot
CGicMpvORiweZzuu+9e04CZ+JEgxDbIO8awtgABgUGiey8l+IOCPn2jSvJxZ3aydA77QlUQrmfcF
rgTKGn0AHZmbF/0DhMUt/fmwQNRtZfZkQRLhgffA62fyV7EWHgkXJWIG7okx8947xB8vfBbUQMME
+GsqxMVl7zQ22fwWLoxr/8B2i9LF4gXUTzT4nFkdVAsJyeinIB5ymrbvUMbA+JjF2s/yWG+zl0VV
pyNZJKRgFduOCD+ywSUvGl0J5C8/EWPjNJSUCZkeY2GRUjHyrAbnJfKygeOj+tmSx3ECuycp5ayx
geGe4128RyuMoiSMGOeB6OeOdOsp2tKUzIDsjdc8evM/yQwBKqGOLf+aXCYXK3p4r7uPq/611skH
QRp50HaU2NL3ZtDZVqFfdYYX2OHTEUpLjS1jJ30hZ5jcawbdnpPZrBXnMU63e8nFBX7Wz/wr+iVO
GP6j36FnJc0D6aB31mBRtsWbhExCnUESFPg4kcwE02NHndtl/EObTYCHf14/owYVxcC7evTWwr58
L9/xEStATeJ3J7h8ruJLI3Lmm42wbRkAbYpsSPc/0SPo2yo2GnSOzPyIascf28+jz2gssaeXDydu
j36EuV4nDntmfuw7fcZ5ofxqyXX+Mk4c7xKDggsQMIdQ0hi3HFfDIT6Tyr2duPUZEmdZuNqiVS9I
1+ThjCHADhbNazZcjZt2A94fHt0j+tDpsZhsAAm/zHvjNq63wAu6bll8II7qpeKv4ClsnG2HBG2x
udF2zeMJR5N9vPbVR3nOjvo1WCUWHotV5lbkh0+VFQkDIsIxaZaevE/AI1Jdd/U36CMSvLxcPL0a
aQJm6WZcQUqeJ1wM0jMuQcLjqQKbpynCmdGnjGEZmXLgzT3RliaLZ7sMRrfgrG2tUrKZN4RwbCps
4RcFiBfmpunkU12w6sZcqdyzcIv5UbhWy5Be1CVMYhLdu6fjU9tWLpGoPrlAvz23JcQInTLwXG/y
E8dPMvDNW7Pzb+XYz8r3fnaLIbcadMYEd6KxJLo1t+JwTgtsNZkR/8NTICxI+KGjkgSJt/ZHfhM/
samG4b6nvkPtvvMW++UktrtIrKj6aLA3VoHz+hQImboMrvnR8xyotMEpQkGb32xqeSFXOwQnoxWD
aMa7SNEKh3fVySnnq95qg/4U/MMvh9twVMB0lknhurjRRLKyp74L8NnOvAQhFxJMtuXA8rEGorAL
nFq8xMmShF94Q0iIwsVivhi1Z8YMhbCjHQPHd1R0sdNVwyOnpUWvxVZzCiabcUcdaUyYFmk6cA56
wHHng6VGtnfIr/QtuTKEZDKj2mMzWSKEG3VOKJ2N4+SsbDVrolnicnTBCGzcnFHh9hmTrNLq7Hj6
HfC4foFFX6E/XQBDRwi14I4kkwJJX7Ol4qTcZ3QDzPPnFvyDMjwi7ugDm+XLl7B9TXYT17xqHoXt
eK2c0ckKObzim75lGxDM165fFBsmW1takVTspHMZB5Bkqy7GoHVr53NMr3PM1/hx4iU9ZpZOb/ti
yMjrGQkM0a0ouMNA+lEiaQNorihymetIoIS5v9Kv9XeI2QiB9lXG/NPtc7uCECA7ajnSmDlBeniD
qwfuW4nZ4iO7FrBjE4ppnCxxJGOZl/zXdJLULqwX3rmno8gws4IVNmyyUwOdxMALQXwfw4+D1ckJ
LLiERWQFuH3Qb+6DhTTvNpGVHVt0VUR7nicuH04C+Z1AghuQ4Qhmmb5pUuKmbadd52bBqlD3nuKI
HfgKgZhwB+Pn/o8EJqI6OmI937o/fJKOt09lBhPLKka8LM19MEWwWihp1xMHweEa5dSqZ9kZpWCv
24jGV460EhbCKrj7d+LR6R2JuG1JM/kZ5XPjR7Hx78G9+FGIE1gF/D7dT0U460n8KU8aAqvwBE/X
IjEkXB3TUf/5PE3eIx6OiG3Hv0SdZ5CMhX27coRpao/GL8OWLdEqts/37ppt/SMs6XrUepqHwR1c
ZWdu5IOcsapiw/2CZ/UZuPpZ8shJtpI33gLvN318FYuisBy/Ik9LZ2F/j96SN1Z2fBQCy/7784LQ
ZJwf+EfYS0ucfef41pNpf5N2+mZyR8E91XaUQ+8KfsLD2xlf0Lb1Oj5r3D5QS1I3zT6Mr5GpHbhQ
6rnoeidcC7a06w7ka70ViNTkObujsUb7h7NpMvU5UHFGYQ/l9IjJCWaRBlKL7bQJZo6y987RJ1sK
qVwfRNMMB+UEODe5BMTY0gYGvc8iyUx/5zdf85fCc65rc+Wkbp7Lzk0e/biNGqfxhaqs3kYoiLBs
Kjo1NwjFRE649q/B9XnuHinpwub0dU4+OtQ4nGzmEcJFrpCHd4PnDfevPebAhnegXGbbdN99FNts
a7rtmuXKFex4qR/SdcjtITst3IX+oWMq33eALYF5invowm7YVMWnXH1Ur2WuNlZIsyyhFhvhPEPn
SkLljasdRewJVvdC96SF2W0e2hQILtsBiRyBfY9sI71VF2EBFwIHt6ju6Pksw44WT5ae/Ugx4QqZ
F+2u7vb1CT/di8ESM/4rW4ZPpEevR2SxrWUHSNqUNYUW33ruCZx55tG9uGRw7rOkXebhWUQkSx+1
zA68EaSPyesr5NT88uaNR4iAaOVvMdYKkFUFPfgUwW66zj+Bv4Kf2JsHl/hl681CpYWEpYmihn0O
UPg5IGfePe3JO3mhyY9/z36gfckEuBNbEN2HGh10RFtQckCCvMp32WG4PG/1DvYoscRNt9U/4tqK
WaBiN33n4D8uEhLv7Lr5GN+IcC8Q5zxKsR0WNDSBT05XqEUZWq4R7w0z53B/DnbmbzoixUcnJIMg
KnLTCZiBy0AhJgBJwscA3vBS8R6oR6QDJdsVQgfvI3063WQfoJgFOXvu2/lzn30EAoAYdkE7K0kl
YPtyCHPhpcmJcNxDIO5V9JPesNh818xepSpsaSzJHGNsmC7ESzbonfV/a9wFfq82wXLXTvf/xcAa
QBX1BKOBTsYuJ/57YG0MKfsLE/XPj/8DWEM6qGG/0/4SAIphDy0AIWqibmrGn2KG9N8Ugzhe7Hwg
M7/H+/7d2M6/Uig14qkqBrFIPOo/QNXA7v7KQ/G0yQTmewpjIpsGsvdnUK0SJb97TuTJIvWDz0F3
jBgrwE20ycrnQPBFvuSuftQPj0bbtxK2fNZuml1zDhHzfcqfxt4/5ZvilG49J94m38O6+2aUo/Bw
xSmGGBa8ReaWfJOjjF1m5c3lFQnwJHcjGEPjWF7r8aitXKkWWRFH8fkkC6aYEX0CDh/soh2GIxcN
Myo7yhBFhotwawuYx0nDnWaoAEOyhNgCSLCXDZfBVIsfwHYmZy0WAXxH7aYdDniORHNRxHbCWAql
AUhRQd1cpQTFmTN2AmkkDJFnGc6kiNbga0LrfOVKaBkYKIN4VkgzURwQVp4qBiQS3/fmFzAWTUod
siIXvZOBeoHzEX92ts44i/dWAZy8Dm9sFkSEoPr1P9U79mcTuutCA1D6xRfIf4T356GlSLxaqI7y
/vqZNKMkSaoWur7VODlLyjZLsQ8BJUQHDWfeqooO9KuQ0ZIBfZVbNVnS5Ci9m5xfzDOx9S2ulUhD
/m9rDG5oqphDqGD2oO7iFeMxAT9Duy8J8tbtfALjHUKu5RQrJAu/XIciVEi6o/3hWAfrTFi2kw8l
WJMjX+i4t97iko6fS9HquKM87OQHSXzocj82H6ZYEq/SU596ArZGxJZ1sZA8tEhwKuUyUW3l48mR
coWhYs/ZoZ9YJimS+SwkhJS6ph25oPQF/HBdmVCYIFqS776YoiLlgu5RwA7WfGK3YoChMCJ+zj1M
C4H5tFL2Wzov2FKmL3mWKPQ0HXBVmigcAYcxLumL5kQpU0MzqTxHn42jLOQyxqM2zgBnRUDsGOII
mut39DApbzg+d3mGZgatpJxf5ech1I8RqfvVsqlsaVjlrYPfXPDnIpDwlWUeDQydnw0mBdqF953T
ribfPeKM6voEcfKs8r0yV4PgiLGlGvhRE05oM97rxsNu6JQ9YBW6SE5IFg3WSMVxT5lEMIlHYyVa
kj3g5eHw3d1VolUpFN0y1iKYrNh9v+PvC/ELKHPiEaQS9QV4B+gpeA8RD45hmezkgRUTPsD4myRu
ZI5mA2+Fvx/L6o4pW5Y2MYF2MLOyq+d7PViuVcSU5It19/iLgFefs8bL8iubQaWgIjCaxt0P2y4j
dJMeJ6puQ0I2hye9qk8iZCG83ICRvzt7QG+8gVx7SIEzpH9uzGzyNlnFq5xbWOdNyw5dhy5MP1ev
a9tvFC50QkHLWePHn+ItWKq78jPBpxGtVNPSJTuH/AyD96Bh6/cdNDv0hQJv0R0gOMpGOsQEUbj6
GvJPX0sbg6Kkdbya2JzZFk/zjCVB25rYQ9BhgPogyynmmAosCGb6EABfgUD7wO12rzd6EI46QUDB
TF2iQyllHEzPU/Bk8vz07zFYu6VtemdiizuAJpa/YN8RGeRbuHHd5wehSV+0ck3xIMwLpLmDPYAr
5e28mQ830DzjEC0V15yapDW9VspsgjMhOZtf6YcEnETAMSacbXZOzs06v5qgxkrEiJWzLB0iDEwV
6149VPM4O3n5SgQ4LXH0EstW4FFyuq/+IG1JHMYDuCW959zhQiKyDEmNhoAqtPsVC+Qclw54NMcs
h4+DdBi+hpvm6CRUkc3kYn9Z6kv9/QERIM5bUDRo4ob6NUfalmCODQJK1U4ThxEjk9dAmXXiEPyR
PoCZn/mXucsn+1Q6VMaSd5Xab7aDfIy6hHj8L54zZLqaELJApckkpKr/fs7QcAj8Zc7458f/fc4Q
fhvTAfgfDW4avn4Gir8rXsTfBEYaWCYmm99jw/9M4BEmTkqqKCmCJI/JAX+fNYzfGIYI+lEZEn6P
cf0PZg3cDX+dNX49dUlQmYTolhL/EqKjZoGg52HHWQiN5pN8GUzWw0L2FdwKMCYRrS79sEGEL5T7
QGf9px9a3CYEZbcsPBQHQF4CNm74Rw7Za9utSkldSXjYzeMkoQ0eiVINcaCAUOmPxDobSOsyBq5y
9aXMUbO9a7Asgx3odBh3n3ngJhURZbdBXEvJdZBh2S5CserYwwos5POUx2INfqGoWEqTU67ZDQlg
1fH1ZKlAOouoIF0G5IagjRVcakaUED2huVKseIFRbBxb1sI1PtYfvb4KjxHzkXSFgEpe86Za2Hxm
Qiu+ZukxPo4zEZH/jvbTnJpdtiP8+P46oDZf9Mg/J5MPj1Y9l29gdUvTzt2MYpMxIPnllj/5pnbG
qO/PYQ6nNBdmdAI4Hkp9z+1IV94jrbfkeXcqD90puAmb8fPhzHLMR7817dRN5kBuqxEFzC0ilzV/
UV/yu0rCULUTNv4NAa32IwOxY8ej7xeQ90pIgQ1Yv2t/KFqJMcDdqUMUgCVAIH7Mt5LXwVyFq2Zf
Ozk6+ZKVmAAiMIl7edfbvbqqN+M0CNe4GX9TQmWJhCcWbmqu1HV97LfdqT5IF8XiZ5vGVLnwR7hA
GXMmNkiVpqhusduHmm1QhTs6kQ/MEuMg2lvhengI4BE4ixMLo3f9Je3Yh9HCAl5/VWAUC4V0h3Km
L4RLfaG/G3w1hahAae6ENABPII6SHIaj1GDvkFL69a4UAYlePmdFbPudv/J0VHzJc1Gkwps+84gB
H47JSpkr9IC/2PPmxI2/mw+NpBz0sBAYE2tyTH9GQeqcOKHR2KG62bZelqByzbE5do6xIpvmdTOA
XG+A0Md6r34ULrXq4Ne79qQtjIW4YUCvAIbUa5pN82/xowJGrveYWVfpKXLj0wjLRe54nNVWhB2d
jIV8xWSIqx23MRVkx9G3LvNSeVMTbQ2pkt/hPt6/vtPz8z0AnyG98EsjTKgbXQSQuvaImAq78LV+
4pD10VqRDzOv36Hdxa2xFrcBwA5OgSlnWGDqivaM57x8w7O78jciaTDYsccv6k/O3tkGuQ3GZN3N
l8iU/Y08vlMcnk2XVCJ5Gi1AKhcDOuHOKtcpH3AVsOV67PhbYosxspKaZ/VEC4kWqQjAlIkb2wL7
WeSgDlvB9WoHc01E4YKK3vkoEBYWTMR49pj2phAps9YGm0mC5WvYDm45HyMVMbzwLn0wUE6BebGN
P+kcjhx9rs7LiogF3AwjsAvqwEiAWXchLWZAZYQ+4j+Yj6aNzq3p0W7cifGGqG5JU+t4JI+OgHcz
9adyMBVkduaY83pBNVy5AncDaCEAyiGg+T2488Ytyp0brKhqo0qHR1PxfSl+1OejD88IbZCWqkzv
wMqB/PWkndsdx4txWJDn3EaOJK3KTXhQgmAqpLOYGyrfBHboagzYw5w5f3Z/eNbzZL63b0/WX9zv
4CDmvn+j/fXkH7KfhJQ7AXhzlsebyMOZFsyJLwQ3HSxqHavg9GK6JkSzHfatPWAqOjw9ROrWhEl1
Fd3xmYIukq5gNHuiEWfaorsn2f4bqWvgTHAhl34zNwqq7smGjwSyO6may6c62izyy7E1kBSy12Iy
QFuKg9JkJk/G7AJYvm5FeAgERNe+tcO7ql8RhMGbKwK5FudJxYYRluQMnEMimnNut+6an0KM4WG7
FfRN478p6xd2MNxL06IuOJRiQZgiSMx1iij6N9IfuxI6ZC2ryrQSXnbz5CgIUQYvAvuiIiWkOYzD
WNrSnIonS9qGwannAi24lI2XVaobjdRw4PX8ErQkHjr1LAutipAT3BerBvt4TuqGQLfeaDjghxwN
TBeY0+X8iKkh6s8DkbRVThJFtQ/8r//m8WhEIVQ6k2RCElAF//pVv7r/9/xJ5x/Vx9/Uv9uP+Od/
/g+x7tJfYZjR4fmPj/9jPBJFGnzJLkTd+ws5+d/xSPgNj6dE6DNCZEXW/6QINn4DmsEpjFRYVTVN
4fn8MR1ppq4zav2t3OU/Q2JGqfNfFMFom1BXIUzmJxoGT+LPSIwppUaVZJPnksLlXfjw7t1NO3ie
hYQgFR36PO612x+EraedY85PHF5sYwMEugu36RaHyehLfB3VsUqFcVtzxijC8pG2c68MR/lJzw1N
mM9U6GFip9IDElHGZVF8J98aXY7N19PbFwVUJ/vKMxQd3cBe/aaCcfNYpqgOsSSzWfRi26S4OmeD
w5UYok81FGL0TUS4OSA4xEybKbOEwKJsRWYhewUtLkK0zxMCTReFzGBXVOSzqp2BLNGcai1qAFJ+
fI1zeScWl6qZCZTHlvYLViwXinsw/k3ckBs7IJAZzXTVOfLxn7dehBm2PE9IRGupXMqp4FPHTYv/
L5NwPzrD3ipwF3sAkh8OUBFnUJ/oUzz2u9Lu3PZGYvZSfGjMetJcfHhfybbiVMvkkMCjU06MjRw1
Vzxr4eqQ97xz7Af9fRI68TXckUH7OnGvjLOFS4DFyXtDx1kaU707gHoQaMHvn5+iw7i60r8J5Mzd
Lubc9tPmEh1gcIyj+Wv1rTYEcdg1jvzugx1OxDFLnIM0DY7lUneTLTlS6B+g1qilLxbwJbS5rSBV
NspOPgi7gplGnQYPNJj1TT3gdUOw9jwDZ3SEK8dzVlEl+oxRTyj9jfQahagZs9xkQ3WoMdy1GfFE
DG6aOZWFwo4w/kb9yxaIh6jJymFsX8bk28udNTplPFcQ57Bvr6djVkeO5ZCGCVbWJ/vpsBD6Ez4z
w1ioZjb2wYSGi46c5JRCeUezG5HUY4yJynXyPhl2HjtMwlx9oP9yuEicACZzX1/R7eoNsD7PlZcR
tlQz/W/VB/nbAI9J4AqlYvs+4bql47+Wk7QhT6BL5p5K6G8or3stvwxCe2gx8ef6TKwulcIJflLe
hBcx6ikevlXt4WzJ8MrxGkO9EYbARoepTrLJ8NVI+Sm+dO4WefmqfzrY6NcXHDB1SdMQap1dh6GG
NYzMPCI6xLcM3EBhUCAnwJNtWMv6u2ZqK7A/C4zgtTbW/YWNzQbOEBgexNe+RQycWyahx+ZS0j/9
9pKRglEucDdpilNMjvSXPLmY/ebceissLRQp0kfApnFYJbPR9oNsZzaydYEF22KfJsQd7yASgp/y
s17k4P+Bo2yVrbQlIsRmy+wPOF/lp6X64GxMyRxsoJV9AopS0KJUsiLt3SBIU2e/amE+On2fM5xN
wHh3qrBQ/aUkQvwOc/buEPgmLByox8VIE2Ub7C9ttCmLk/6Efw4JXboz8i2gxAMZC4Joa75dr/JV
MEMxtI1uqYXLGk8ZGVekw4y6X5KHQWHe1H29YMhCyZ2/8U3jcuZv8sW3uSZQbrKYLICNdq+r/4Mw
cBSCQOFClNMOimQfCMNfPklGlKdYbgB21GUAee9t9c4x9wXZVT+kPs27bbxvxllvsS2OgZXNwBJn
xBky5hnHeiUtkkMM87npz8lzWoqjsUpRyC+aipvyNHonmRUZj0n/zrl2Zr9qMNs3lrR24d+Ft5Qa
TC4rSDKwmEXm8gjv8yL/dJuEBOrgnmxIL3qdMCt59d48CwR3UeO2LThU4Xd7JxwGI0Py5X3wN/p3
AOnVvs6IWkcYK9TJx58Kd/E7Xcl7rotJjNbAXMM2HaUNxeip1R5+eeHfY5H4Nlqnhr2Eck8vLLOa
AYclt9EwH4QTaudmz8/h9N88a7C3i6bApktgIjVt/37WAK35ZyjmL4//Y9YwDE02DZmCbtwzI7fz
dygGlIavGV1ocfvlP/oHLbVE5TY2KEYBbTQm/TFriGMhHHOwLPw+hvwHSAwxE/88a/Cb42/CzUTa
sgII9edZI9JZFlMjgg2W1NmEGP3n2NmO2LAsR9EpMS49kmP00ekL20jvkjwwn+jffX59YegcSnlX
vSgOhBiPevzqyjJApMPV3KuDVVOKkEofmrdKK2XWac1RMd4EAtEiJTgoYMcvlW1j3iL+WFAhaWsW
PgWQyB58G8DaE9zRfZNP3FI8m8GlZv+txXMZkX1B8FGyK4U7Kk6ZXb4vMHMQeKVYuvn5jN24OWoZ
AQvpAefXLkd7rM4FeZXKtm+6wO9VR3AXRS1oLp/IObuFVo/J7cpuIOocKgZkgHxbbNrJ1TtVj5FW
b7s3NAcoDH0kJrD3ENkfxSO4rmus6JRSi/cYFqleolkTlpXbHUahwOSSquvmtSHxLCMfqLWy+DMY
4pmgfISFJfaUT7RHRbUi3ZYwERH1u1IQEOEG0b7V1y2cXArZLTry4fnhe7w064jiDD+dzLIcO0Sx
KmqCIOk4wMjRr4doJ5Uc8dBc5m6szfVu9RJQmdtZ7TkkR3oXqjPK5t3vP8V+E3Ws9Ch1dW1RvIha
VoelJ3YLjKtqjaWl6XC3S1tJFKfyQl8Rfu4oyrTYVaex7OG5Qm0Omq3fgJi+gjNeW3cUvubXp7AY
9a35lSUZXax84w/F7R81tv/OHm56RAh0euVkfkLPSsuf7LmGZ7Ht4MPOkFwb1JEbIFZMpWE7As1v
AogFUWMzyRmbK6gCd+nIGPum0Y6nzpiQ8XKHBNEB6yg5H2TRghOB5S81xCbyAXYsNz8kZMXKcQiX
FdeOYqeYqgcamZFidMMnvb9xO9MI7ehNnk2I1/RNrrbVmyetCpy3oeOFFt6bEEJxksypCgjQc6v9
XUBkGZqXvLRKgV2BgvlNxKVjLOOSXDSqFQrtHtO+JGj0mlpv0QPSQIT3f6PLGgoIqn9r5ifm3a2e
RzhwEvuprr3MrYP3oTNIEHsvEIdjsE+1nfB6zgKddPu7H/4osV0qcHk40tcv9ZLrm4IKF/mUVtvk
hebp0sXvL28/tG9Bd+L1RVOm00iq41BDSDCvblQi6swGACfIKmtyI7WVwPlWZYvzM6as7kszzj3i
IjUlVOyioozR0nzWU3IiUuyizP/LdwtdFIns0SQ8pf/+ZEqT2r/aLf7x8X/fLcTf+LYjq/+vnDcc
WSkpMuntVYno5bj7h/NGxD1qIBDAmIOCgO3rT9uFLNEZRJ3vrw1I/09EAvJ46P7r0dTUNANDrKZw
PJX+sl2YXSpqUmS+GFVPw00JSGBDFe7tPHjunJiBljLu0bRGOGfomro8zLrdkwas/taEnwU3XE0t
l+kvtHgT1yuBf6//RMCsKHLdqnsD+5deb1VpZWijSAHjnE5zmPMaey7Ie+PEFSKK6ef1gZ5RgSyE
Nch5c86PTwaz64CWHxT2rN88WOhRVg9ShOWDHBY77+aYT9grsjMiVsTf/p71amvuiDhFLlms0T4X
68GG9JoKrnlKKB8nemE2fm3uRnBr2mG1nfrvHGL4mOyImXCownCGk3oW0O5BXkS5sWj0Ydd0q8Gz
y57GbisDR5ZcscsWFT0wfV1gIUxmL55fYJCDU5nTHN/A6KypOXOp3VetZXeKlV7Fnd6zCfh0zELw
nBwJmaY8XjSmrda+K+/FpFHnA7K3fBTvhKh4TNQ8ySjrqdD3NOh8fojiW1ScvbR99hmreyO/F+Cu
HwoRRed02bTePCceSFuVa+XmHzkZlgiHoPVNJ5milWTilyNXFhax7wwYh6tl6zm5PIKz9b6C5qgQ
6lG1Ohues45J+FP5JBJFrJFDTXO2NmmVPf8/d2e23Kq5de0rIkXfnCIQnfrG3Qkld4BAIEA00tX/
D16VP9nJrv1VTlN2eXnZloQQgnfOOcYzpkk80LYcpaNfdbqdkMls4nlnxZy9KDUdv7xslnXJkrRu
DtYVCbYpo+iIF/rNz9/RzbJqG0hua6I2X2qZpwRXUXTOmIXLlr4ploiWR9MJPq2fqMt5EvheG2nZ
n4xviOchXIYY68TVBkd/Zj6vQfYtHSuDNO0YRLX07akTtojfQCcUSLkUerkTcmJ/JMyGD9H2kbAv
KbbUZ2AqgzgT3zBJlh/i23lELpCgYZ33LfKKPObqUBNXMLZkfZ7OBt7N+T1O5nQe2UkpvGnj8lQq
uidWqN2KwLQ8GITalE/lXkSnM9bncWlpCHNDauO49kgrSdroJnjN+PLvPt0aukpLDPGUaUzG//9h
dJyc9H9fnP/l9r+fblmBq5JCm4/BJp7+yc34++J8OhMzDMWU/0NRn+70j9OtrFiWNY1IfzqEf5xr
f3RjnIllprWi9I/AAJQB/+VcS9qJiHFSlsATTEv3PyHUSUzMMn0CA+Ttp669KGj1tWEMLXUyH+Jh
pNOTD2dcMFbvXx/9XJCLzhET9PRji088uXz2EGs0EakwJJuyYUDT4KFWTIwG59jtLetZvwCMGis/
UVmJp9joZGYi8p3Tb+/GwqbpN2fe4Vr2ehN4r1XrOEcOpFE9WsyX1I9EkINY26tCPbOsrRkD+hSf
7ryFC21haVZYKIRPwPlSskUnmhGknYDDH/tCthTFe3Stq4UM26jIXk0BwG6nMGFF6NpT6Vc5vOjr
TurqlaiEQi7PEwwEVVLOB5r9TY0+h7OiIey0Qns9a+etNHBRUh/7C4X5Q4Ic+dDfG5aXsppt81bw
s8YK73XlF81mPBM5b7maknlluh0ukl030WU8yGCV66TwU1LW27h2tAwPYoFP/JEz8+vcrEXGTpIC
MIVEhFqkguhuEdTTbyyljxta1lKjN5AkyVsxIqmRWE+dxWyVNug39Xhzo0N6hSMi0/CpS7i6QusW
aevJfS8hG0bRCa88aDLhdG5YbWkV4CGD/qUO0zIdXqkHmf/JKFZY4DEKb3AL3A2i3JL7KitT7HLI
/BkeVDFeR6X2LeMRjXL+qjGXkBrt3bxmi1ql1Deo1nIlXYmCudcvoz0Uw+LaJmCQDSZLeuHFCTVQ
QqbI9bHTh5vbPOAfNZivGtOkFZmsh+J+ak3T1bsXwyRkvk9OLEBmhF3uDSTpj176HmRoORzU7Coi
1QgKvl/IIrEaNCbnM4D726YZaCXL4+4mv4gyJ23ipZ3uUgf3IfHFq+DfsxY2N6nA9RD1VbttVco7
+VBRuantQaSGa1Lc/gnqWiEOH+3ToIN/TS37qoNvpqrl0pEtpUoIVYHZXC2G2aVfZJOCR3uvxSfM
IaWYfqhig6ygAdtVPDa9Se+FJzkoVUT4D2TbCgiaiSDn8VhZZuF0vRHxlgpNPaETiXCv7fxJqSun
mFmk3smteC/DvS5uT9PljueHEMwEJNTJ60uvump2yh9WFMeMTyt1AEc+XXcSA/MxbkxTPJoxPoOR
K/lVz+mEsf8GfGxF52ey+C9P/5wmL1jOuQQY/8eaG63Mf7kI/OX2f1wEiOcQmfjQ/GHxDc/l/18E
uD78nIA19DLTPOg/LwIinR3rd0zof4yDJK4qmqHKbKv2TxbcaHX+y0XAYtUPSEwjRkOdVLt/ughc
R+Oq1bmRBlf5MylXmX7mpI9nwQyqE2uHD9FgnTUZsK6H9ALpAj3E00VYKERTGYd0ckZj0aZXzBxo
aU1NVMnXJv3gKq6eW3MVcya4bZRqrcST4E5BeBipwZQ2PoZpMclSb6HqWC5Bi8AtL6RNYKGJjLkZ
miH2VQpKfLJ8EyAs8dU6Mk9JJLp6+JiLocHa+oJAEDSTGBYB0yvxu33KV9muOCS7bBVvMcEuklWx
SBdAF3FYamth332PrUsdMHxroGRELg+kYFnr4vBY0NoI8jDZPp4LLAJ154xkzjyDH9zdIkzyy3xZ
OChmXVTC3N9nuxt2CDrJCjWrnzwCtCj3I23pSIsMFCkIV8gReSlf9LfrC2jTBg+VcYzphYyE2aFc
k7fnQAzlEGb4pL/b9NiZhyf5W3lBXgkXQMNQnQaiV0cI7IPWR/ZGX9pc9nMkSQgWgQVQRShrRbIf
o+Q01+UQNhh44P5ZLISn0gCFnbqE2+GCt/ITJ183R7jnWLiNUKSdbtG4p2UfIUn+0NblYuKJXZ0r
SL0tnl7GBnuEFNm6ezc28eqsbWB9MOyWXmWiSg/WAeGiqwTwbXbp5Ih4QMQepmtSdTrDJnRav3Y7
11gDxISxjZrx21irHh0uPGXFjab5uBm24rb/MN/0rbFOTipNdcFnuYtXqQHwhRD5PH5aj48+bhwa
FVxslbkUB/V5aUrGLCnB85QojM6cq89dBP9uGE/0FkVaSNY20zeV8G1VvlF7irhNz4cOeA0r+Vx1
CfuKHa37vilvGYFD1U5DCQTWvxFojOelLaJiuqIRAslMYmgSmvjLeny18VzeJMuYueUXT9TYWbuY
CQBsywGOgqsxrTjqG/TUQRNdfSY0GDUlsjRh4IWD0y2GxX2RWH6Hj9UCuEsWhvCty9EFuYm6vCBK
FmHz6StVRtK9tBCyW2TY1lFhwLLNFYhIH7eEVzxf38etKCAdYMwW8yaUVVsDfRiKDxeuxO0a9KJj
+Aboa2Xe49CiOCE60dMmPS29UYkeadU/S8ptd6VzasTRVT71dFMfdFWFbpPTY+3V4ELH1cArn2K0
LHtpnYmGd7eOj/YTGubbeA9LerY5vduRHm5GdkeroEG5I/iITVLJsZ6wekhe49RVuvdOJ3VHj8x4
eau+iSRDaQVu2zd0JmK55esEbNzHaLj5tyyE235bmo+dKLm9PG+W0p0p1XT4PmcIVnYMgMvLa0m3
LVtYxKMR3VkFFmBtyEvFAnGzbnjxdZncXh7MuTSXCrNDBtu4Lfrkbn4XPOMedOT3rg1pm5I4Zxyr
9uVSLAxWEYKDh05WgjOwQNYREBE48gGfGnb7cGiAydoyvYci70H2Oe4o+hSQDe92au0BKwGcXJKw
wJoGIF7qxQym6AMTHUCw6lxCx3NnkNVPZwzHKhdDVC7N9FWMYFTqzF7Tr8/Ycvry+LgezWugcHrM
Pu/JE8Uvc1zjHLXmIfnQAgmBCFB3biLAYMg+ldE2z/OKpZwyLC1ITVBkm71IKTuGuoIwicpfatZa
avfSPGlnzdk5W18XOiHAk9knQEBI8ZuTVDlHvFgs41VihMhrOAPc3xm/SQmtjhY4vFeecROsqbUt
imz0P+WX+W4UrHGgdLE6H19FyMMxwOcT0Qla+m92+SgW8lsqKywvokHE9/+uKkXxbwuKv93+9wWF
9JvMskGmPrRAe6NC+WNBIf1GiDdXcpK7pgpRY63xe1Vp/Mash6UNSw11Eu3+SX3Lr2RmU8BuUJkw
RPpn4HFREv+2qGDbMQ4RpalT/qp/qSyHspXAVilZkAgu+JwBJMjFAVOCfkqjma+91FBg+b63GbxE
GlHNQLTmvd88F+954itNpJbzG+8E/DcrXPUxweK74l3dZEt1mAKFaT49AB5g8X4fVR8iML3zJEzC
0c6rmdq7cjUn1yfIOW/ETtU5573GLB1U7TCXYC9rDui3+o0Pru3qa8fxv8NBsqnOuDSwyIHKxb6L
cwYaQvFNYBRdfCSdOfYb6Jqq2/B2wLhCaCXEiil3GjGcW+3ubsuJ7bPedTvpoH8FRnQ/Hsi+Rh53
GUj+NjeTCxXO8LNwqj5q7Jzip7lo/D6iHEsAArN2YQQC5oSJTNGjsK3SuUDFa65U/oJ1Vd+B88W/
+yC3Jn6K71DU6OB8XFmf5eOxERks6NHjvqIJ36bIMMHlQmohBHNWvF5AqlRMLVYXfSAhEc2brymr
SjymJrX5wrrQtcpFgLFXe0D9fIfEPC5y9U1WXiwodGnBSQhFWmoWrqisNU7ggk5zjsgPLhEK8DbF
vNlXhRf6Tlhl897VsGhSgK/WMmbiYl4C8m5qI9CEMMVDXB5TUhnlJeHw6bApiG64h3wmOTWZf4eo
q23U7KMlAPGM4nb6bFRPxRt9DWsNkoPMOiSOpPfzHHd/bLhtv0xMT7IQVxzqMey1EMxDJ2GBHUWX
i/TFcmXBnbplqd8mpIWFajfdgq+/PrkPvuF2hgWtdXnTlvXPvfL48jDd2dAdxo7CP1Jf2le2Z9q2
xGdrf33lHtlske3Pf371s+U82OUR3k2Xn/OVx5BVssqnW7zxiyrzq3EpDkv+jq/8xUV6UXOfz7wE
6eO34nL6JETFcvl7Nl/n7pBN8/VnZ/FU2TT1umSDfm3m9FXwph92S3477ZdhyW1VaAHXYyd83YUv
9gfAFBOocah5eX1o659dwc3IfPzZfxppM6zgzgwLpy0blhSavCTJeJjukDgNnC2pP+1XnkWYjC4v
ZZdueTY/zw6ymlkd2I3d+CLrbvbAGxvygHzTcfwmzZLm5F3a3ErsdwhEumWmbi6o2cHkv1UWXWCb
n/FV/rkl26e+6Kqb4w3WYcmEan8oSX9X4LtTc6Dcxs4tIy7xhuvhfgu58473J2NCXsKfFzsDlMv3
5IKhjjS9KvlQX0ZPzTVa078+oJAzEPVo2aoUyt70w/aVJ0iy/JsGsGr6l//Gcw6/X9/hC8L18hLP
M9kep01mY3+ODP7/88MqSACkpw6fOcdPOh3FfOXX/LFOI4JzDVa3cDr0hOkO+D1PZtrWNmy5LLMv
XxPsNrya085RXTaMz+m11pGbT0cxhwHHhkQwzozDh0NjOvwSf7pjnu9rTwzYM/+Z9oIBD3DJNzzi
r/3CofLrm+nRx5BD89fBg11M2k7PjRf557jlKw/FHfBX7Dp2bNyG7GdeEl4xng9Pjx3O5/T0dLcA
SUSW3c9Xfsjrwn/55vHG77kRIGB2xs9P+R+3nw7Xn6PvMqlxyMHmpWtD83a4xs5os5E89vT0TDfP
mfEwdZne03zyhPnhr3fXr+f468n/+hXfc7d8/2uvsh++OoS4AqJ5Vm+cijWrO9w7GRe6YV8BTzGN
xn6UlxE1FQ7LCVO1k3cqWIzieH9nCTsZufFwy42nyHPUS6hyWCil40y9vNABFZvn8j6tyoqvjiY9
piyU/e/1e8bH4/OxR8uVT4GJObJDqg1AURB+Dz8F7ELcjmtx1bTrHlsa0iQs8X6+V98Z1Bx/InLp
banPIOThJ4+naY4Ar9sR/SFqUJmjVb68I9QpfbRibRUScCnAWBPtfVWBEb77pVcuk7URsINJBWNe
4aL0Gp5ZmWfzCSbMJGQyeznjeQpslVfK4b67b2GE7o19/S0+Ajbb3GYnQ3KS1X0iTd1ezosbXBBj
wU5aNVwzRSBoMEJtCRMYG4dsnDvbZ0AfsJJOe9RGqvbg9AX4YV+w68IhOqN3R5oeUhOXBQGWXq3B
3ORqZ1MYLid+iblND/QhGPjDvZLucy1eCoafYF88USUPGEbxzTxhkgWHJ9QO8Q1LdTls5SWCpB1j
c+sTwnVz9tCTCYBIAaBxuWXOhfAMd84KGLbLC0bxK4YDJEhMDFtWKrQc9z2yPFQMzVx/k9aCLy+N
RRVZi9onQ4oauIZtgXw/FCNW6DIav4ld0gkRumt4BHSYi+tC2HTP6ZdOGpe40t9ApVEfAdO+eE72
RPTcd4p6Emt94kj722vyrhtz61A9m7uagA/6cts2dsiBEtlhDUVNCNxeCIojmgFCC25rtfQvqFPN
V5XKAFV87XKtP1vO441YYbIXdgKoIShtL9cHDgELkAIqNA6GmIq9pnSgTHchlV7o/HyreFjHeWeQ
ovndC4GeL2Omg1AQHs5AbW33+QYGIRSDXp+B2uUSjeTPWgzbZ9Sjhgui6z5/HhCL9B6CsPE6GzEK
N5Hxfm3sjUbzB2XoLcoE8GZoclIiJM9uLfsmyFl8hEDI4iVQ2Fnc7kT4FhwBnzGp0ZMcMSlQ+bek
HZcz4ZOVR8xD3R1ZyhyF2olloGrYCWpjJgpDAAUVAhR6/myuXt1z4ndMEsVLSK5Xwlq0myuUdTAb
RFsrjJlGBwktMde587rjyWZ0fpTrLh7mqbJDOcSS5rL7d8/GEARYFihMZOn/h4cQpO9/8RD+5fZ/
VDEi5YEhKVNisPKjN/hjNka7VIYBaqmyAn6U3ufvVYz521RMKXRoif6dtGt/liLAUxApcKhkxB8B
/T9QrqF5+FsRw9MmpsmkaQtSWfyLh/Axppl6FeiMWsYpfhiuKR6mdjo835SVBY7omcWoBTo89QAd
RVSP+aSfL20j6pb35eAhFQjImzhdVnf3jYn+y8WaEZh53iBmauybY9EPJLQe0J8CN4x7c+hqarhL
bMKInkYiwdVF33tID8CyfRQfDcEvFbTjeqUXz8ZccsSfByFe76UJ2qcJNbeP3+pv5Dd0G1/e5vN5
EAQ7/QDYbPSlqFxDvJLJOYPzC9q5s6EphKPu4awHHb+Jr1F/SEq09hPPEA+9W4e1Bz1NHL3bu8Gl
zLDr4+T3KZ0LWUTSoVtWX5clfTCdmgZXJGDUZ2un925Cf2KkFeiwuJcIhZxpvNk4g2HJ24rHmOf/
tR68+9Lwx4AHehLw2B3GAJCii9VSHn2MeIZfE28ju5mvEHXmwNGpEBIZRBRPzDZqtI4Tw+7+ymOb
V/sRw5izEXTQ6bioz1n/iuMLljNyBForQebhlrOf67dLiF8wIx9u1SbPFm2mNevaHncMV4Rw9G/v
CRjAY768EI2UuIcCDAVoCASBfm2/w0KYEd/JB4M1gRcNiZzmtrBVUFPz3AQXFHb9BL0FB55FeYhM
+/yurXTHDEi8fOaDQOkgoSKUYA/qMx7LV5zBu7ilk7nFvJqBJ/UrisrR5zwKgZVYERgVTZQsy+fy
HbhD4xu0ISe2zxii/uMyFRT2Lpt95LOKDwJe7fWkYkOs+3kLwB4MJHiskOGvkSrodiw5I/l1mPYl
70pEI4EpRXjV5qTTZpY3XjwED+XoSKQbzwRUMalTW55qemDYSH8BzljNWFgAeEJ/IRHIQlcxND8f
CpVdQNBYjYs097mbe+NjdMIGWM81Hi/xzuKyxgELQmOcfnmrIsyRGjkikAokr4BfiopNmaGPPA8c
Ni5x1mfSMliuKK4Yh+SRFuasFDbiHiklCAPqdGKFajK/LgGleYnOr3DUcS4Z844ju8JXNiIEDcYX
UvJmjApx7mv2C4lkKVX0RFkEUnp5upyKw+i0p8TnaFl2yHuQ9tkvS2dJOPRRWXdu76BJsatdu7sd
zp/CB8Ia60P4MMOatyWiRbIiSEbKbByxSDcIDDPWrVuRgIVFeIYwxpy3faCtrr5OxlGynMKVKsuG
37fmfbIxPDq44vy1c5IA6ybH6WY059bq5kOXd9DVqbDgIW+uEcRSOKui34grqLLwo8BwdDdnJFgQ
Djc2CLDqUCJYfoPPrmdEQMVnxxoXmA94UmjHaWkL6PvC/DqXz96AltsgsZhYJeyID/dsh/f4FW2P
t+/2sg0z6ensDyqoNIJaHmtAda5AFPiAvtYDM9KxTDtDkVTtwWmDCy/GunAv82ILTG6pE+JBh9xJ
1sSxgzoix+l5QjbdA+VJJvt6w3HREv2jhN1LO5cDYzeWQb5sojJ6rKaW+WVxG5xHY1MYlPIWiGKK
N3nyOJ5KG4UBh90jFIsZpZpoBNZbh7eGxBun/0YtFOTTGpHJ0sxUaDhFQK8QDMTryTs5uSdvzbxq
Hl7a0fJJvi4gYgUBSCnprQRKYpD8VHfCggW/V3gs7XLbSPE2ZHOEZt8gKekOyShqZkic8I5c4nWP
cQjLMDFzsC3R1UJ0xhqN3nEBVKmaUGwz+JQXAe2le538Lae+3eEI1aSwHQhsnHP8gnBE29uOc+UR
VNSv+PNAE5LuDg2wWN1GHy2vHllTWoxbsQxy+uv8lnzdxpDLklB2tkLPhm5vO9k4npjL9Sh6JHii
UUwM8GNpKLvLxT3TaOIKZQz7htEA2rA6UWcxscucOAfxJEonUzpp5hNZErZkfasWaQ47iz2ArsXu
uhZSYPV+I34v8ascJRmlTLyqDPAq5kGASvKgNYcNcgT58dD2lbx76Cux2z+yvfE48F9NCgppjYLt
3GJ9XP+b11QIKfEFWvRo6eH+H3oj1JC0V/8TrP632/++phJ/M1Hzs0Ai6ASgwp87w4yapzBKHW0/
nr8pVeRPaypaxqIlYoScbsNC6E+KIxDwhiXhdfy1RvsHSyqWjH9vDE+brqBuguzOI03yzz9Nm1sl
7+7ttU0DU40G+rcqaXRj9PPhp/MzPVykJJESTTBbSLdcbRkdOpPzmJBYe2LhDjXMBiIHS7e9Dr7V
zsFtw7e9oNMfHC7+VQDF0j5RWqKsS93m2Cwva7PRvuQ7CT0ixKI8vmM4yh5BUyOtMHon+2K81kfG
DuNscrx4O1Yvs/N8ejT6Cjxg5tYz2ineg22sPBC7r9CjEJH0ESci/nZaJeDdcfq1XC+uyPs4e0ZT
MOFZcJTnkntqcU4rDiQJw9cx5PHOmfDDWNTm4kCzmu8NnnNrK86DVdCUK6jMifzyJFAuuncpvdHw
m3HPILUnHmtwyT13msNwskC+DG6zkF4ySvKJ/pkCMdRs801bjx91guZ8iySQU+B3i4jkbqKNPSEH
nS5p5OrywWJBeLaeE4ZuzbH2MjcLE6Tv4GqXKrX70VgZLicO9jhg6OnqWg82n1e/eFZWgKVuEcDh
ZR/1+LFLoPATTLica347sG5Ci25zNrBTZ/e1udkf42wB+Qe5vLKwSPN+XRT2880m6Nv+SuzgYR9y
FwayGYKVZ8dOdxVonHp9Ei7nwQ0y51f/nlI/Lit+dSjmkk2CLjseXSSxTXzkfuYTAFlu3uNwWsEq
/DrjjiReJRZV9q63KRYdRsdB6zxL4fkEbOtQL34lIQIfaOcTXkBgi5iZOhCfZmxWMW89e3o24PN4
KdtZ6bS0Y7GY5w4Z9q09LAkEmGMUYFI8/TmHy7TVLEi/WMs6X19QGt7pxFmu4ALH2o3RdIDR+sRD
Uu6Leenk8Kihg82IlYzJ3OTIcDiqpkUo2/F6WcbB9eGYr6wwa09Y7dgw78xWFfO5OM6uXdQM82p7
v3h1j5pCso3EUa7LKq9exwQYgFSyyFuw7Blkb8ie8X1RBscXP715wnOXR9l4eIgLBZ8tpgjmxDeN
FuNeHdyeBFZ1BQcX4DrXYoavOvSjlwtXhfv5oxe9Ky7MIfowFBLm0UDM+4v7aOePu10a6KgBlrnV
7XgZfGVccLtUOnLXhu4Nqo0lor6tEwJzilXdc+1ijksU3Woc3+7tOqeJxqWcI+18fTYJMb89WQ2L
KnlK4aMW6Al1JNxbOJa4dPURRlu7NbnUwzvhrOS0agSxbQouGtFg3JrDXSFo7z4R9DPKpeo06ULu
s1tyoqlVTwISVuAknL/RD4/qECGKsp7I6Kz42XH1U7qxPsDHnT8nbw3XdcKNFufXArwWoagsIa6v
Y7A+0y7YUvgtqQXE3Gvun/ojQGlCL6k/H+uGa/F3daIQ/MAmtGnRNN7nRB5hMbodql1/OL9Wq4bt
yp8MwL3m1tzigD0ZQpjv6hVC5/L1cYCeDnq+Zi06PFkvxgu7o3s6H9JDdqIIrZ/UMPb0cCAjfKaH
l+l2vmDjZznE3/JTzYZu8DHdNjcMNgx3dufN22WF9JwzbEHJNqW0V6viYKCTuUzod8b3uG1lZMjj
TIsPV/HjUQUT8GHw8ohB3YvwfufApQvJaBjaJq1aT/GH5fgpnx4LcJHgqqYo4L5VQVhJa/PN/AnA
ZcGekRcgfSDawV2Zn/j3/p3v+oDshhM6T4JIX5t3dKcKuOaGBZYFvc28zwTxIx5OV9qKkooS1NoO
Jmgb/bvnxB3vJRQnw5IcpHc5VQjxoUga0Vgby1Zg8eKlexGXSaLo2KRYRJ7Q/gD1fXp866jT1YYK
wn6cMjwEFOnk9o0sgLiYaHhbfBkKNGNB6lzMqB/KEV52/Kxo++ubRODjMw3aNX3brfVknG4k1kfH
sw8z9RvD86o6lKv+qX+6ntJdsWoX51XKR3bIg+nfC5RhdX0forE1WDfZ1+/rt7lvQWnbGn1QrDHk
6n63kxtMfLG2/bdGt45lNXIahdSpgcr5qT8loMAX3Wccmf64BD+yrta58QEyTtX9Ukf6ivwwbdmw
EgSciB+1dFJKUAiIo/lyqzi20DI8XYiNl4Tn8c4hg+H0Bjz01mJSTjj5W96GtzsqBJ45bvPab96K
Za15I4hs4bsZYd+lgdpG4hSoQDTl2ooHJlCpa4iB9TiMmIxj07krFW+6/S2fYhGfDMLuzCgG+jJ4
cTSYa+V0pkN8mymFb0LD1sjWCEoR2efs5uuQ7ZlIWSthla6n81/ilgLefSoCwJDJOMu2Wdh95WEe
Dl+0ETl1hmN08XqsXBaXMFzsfhGNofF2H6lxh6nGzWPae+1ukBaqhNvNto5XV3XSb/FTxytIEAB8
tu3VnUDTY6hQqG7Hu1sZPu12fd+9sCq3dfv1VZq9Sk+xFbDyhfqd+grxliIVQ0qQ1W1xfdI/Kgg0
V3tFQ8Ke+va32XgswmqNEb8OlXyzvzEm/Gny0upN5ncbQ7x9ncGQmZ2OsxqHsbrtV/ICrIxTukRv
RBfKqcu82ld7swoaFixrkEFhv8S1tR+T2eOL/DT4uY1HNqD8PAF2aYrS8uxRsoAt+aHukr7IuXFG
BiFqoNf7Pn+Rlriz8hfjy4xId4UEHetL/Zlv7N6TnXMEwPuM5Z8VyCdURFgE7X6gQEwZpdDbZ2A4
e+ReP7hidPWyfellVQCF2tRDYHgGorLWFxYAzeE66CtzRZUYUOEEApbyZgkS5rw9v8mMWFKfjc32
glN6QmBsjA32bG2WSDMr9nOJId5Mc5RACugvzT4He0uAmF3OUL2htJlANz1I/h8sDHhd9o0MzlrI
V1OgpchO0t9zpyeyks02QAcqXk+4TruUF+piIuR36/zDhJVvzvW5PjkpIe/Q6vmJaoyfG/oOUwoE
MPS5cn0qNGAJCuHeCK1ZW9HyBoOAHKiZ48brIVrHU6Mi8ZD9+Q9PJ8ogD6XmvR0KN5W8M5pvDWnC
JV608bLtbV15Spp+XtDaEoR2NpDWcSeNU9t2EzdwTg8f7DhZTegMGB22vkgC8t3rWAWbxrhnDYyD
dRTXKXqDgnA2ungEVw7EsIDV9NMF+h/L1w6YvRVm8agK2f1tdEbug/JnLWzKpfhjshejSw/OJjQf
EL6MUB+fGokCk0vEcBMAIJ3DBk67SETobfnrgxgyzoOQlvXzK1yRG7+uSBOVo/N2khyKUQ75GxLg
ujwKiX9FdQztGUE6GbsMSlhNiO/ZXnzO981Rfv53V4YyuF1FUmUddAzut//hRNExdv+9MvzL7f+o
DLGMmHTcJ+ANXfc/OVHE39D9mJRkpiiTovWfImQeRMZgOHljfhWNf5SGGn9NHcfvdFTT/0wzpEyN
+784/ybIMNCciV+M73Fqx/+pNBz1i5E/ko6YSuuYlW5WfYN8JEdFPNEAP392QExxUz9dTbshkr1a
WG1kmNtY3Vdv4ERUa3ZHSYisCM6kQdcUv9ZBi0oMU/JcwktM9xlrCzTcm6NNVxTsDzOVfiaHoY7B
0DGAjHM6rmZ0xfJjm0XCedbvze/r7QU2TGrJ/iWh8pCYBkJnRWiakUJeXU8JXdfulftgPVsluZvq
S3wLMeQ8yyf04d6vRzpS02Y9gP8RXrzpvjUnoQZLO1qIyXVmcrqmdxUk9PnWY/yug12BralyPlAe
7xJhdpxKxnc19ivDTe8LpE4syPCqDS/zRvPROT1J2E7S1ziLxmuYnR2JzhlnHVIeUJReay6pBtWK
23pttmnI5eJ8PMdvrME8JhWkRDncfxmQbJmPFtWHzLW8w1RCFLOF2XJBz53FfAn/wb/9xGo8/GJf
5IBVZmM2r0njRuzJZYsk7c6pvsjzos+KKomJqzsNXw8KNmmuULRgG5uBKu5LNGHndHd9bIxklxsO
sV4m56v8MWtQEsghpN27FNKzpU+wnBKk0mW8Y6TcKtteXGmdpwhhLQYlxn0BRcqxW8mmUyZerEU6
Tm+JBbqbkTRMjdbtBlRb94YegUFQsnZUbtvG9HPMyOXnRfKEj6YLtW5W2ah5H4BfgzLdUJw31rtR
H4zHKpeCynQq7bW+fl/ucPvjWTL4Mi88mNh+/gCrlTcL4Y2VWv99OTSnmymy5lHsrGNpywBeWqVx
4kyzi3bVmt8UR15N/3fGnNoHJYbwY655+PvvXGSEU65ATHx4BUtGlUNEXNd54UzryGMz0+3F8/Pl
/NZlQHOjBwPis0EsjXEaG9ORULGb+uKmsBSnMWu5t2opaMjk9KCwwk5fVTyu4t3L/XQMZ/XqrtN7
2N2zl0tzBOIsGxGzn0pYSax0EeiQ2XadaxLmI2eUrBkHVlqi68jXzIOSfb3t3mIazpdjK63lbIb1
FR9sV8/I7pSUmVp/5ABaLbsdj9XddOJ0ltF+UG+LajgOFnJdNvF2IuKFeRZg6QUjkG3yZm4uM/oJ
hyIyjvjYx2FyB9SOvrj6CTA4EowC0AORyThFwDFA+4WqOwulKHdzFwnuw36rmpnsTgYB8Q0KHe0g
e3DzU6mSehrvm0DD+nnzL5gtBdmxxFW1i78N2QbzWLyiWn196O7ttoyTWXX12AVApNOPentOFwII
XmA+IB9KmyD2eEOzUzEwsdpf99dzPLvoCwXlOJRiVvEM7FhjfSIAX5yfaytUeJKIt5+knV28i68K
uxBYNgeY93huv+gBKCSNMZsj43R5+1QxbtF5Fuflp2o6feuwf0GB608iJVXxqchObjoKqElMX3yD
68FFSAmt6PZ5g0P6QvdpwCVLyRYIz/26RtqhkvjlJABd8BOx3mGMP+NYHlbl5roZTjcw1LQX5mR8
EmSHuctCPXWCF6o+pQqqNYfRiPDCubVEUTgeaRHwZ8VnQY2nLDo1kum73IP7eakTyfCwDd7JkdI6
RLj2n/3nGcTCgXvglY7D60H4+D26TQ1lOcSzhU6xPFwP1w1l6d54lt4LBoTS7T29GB56JeZiDlam
lSkGnNSp0mdPIpQJ6l4LFf/+cdkK989blNRQi0BRM21xabXzAhDZ1Fe8L/ba6vwusn4ByFT3h2r0
itqreqZUU6rYBUzBzf7axRtaMg4Z6zYoK+QY3jCR6OWc1Fbo2zt80ICycGU4jxkdn5QEBMFjMc1h
sk9H23LAYHxqn4BL+ieVw3IpO7GNxQ9wSDfD9OKYHlMoTokrLaC9/1KpQaL5Vvr/uDuPJretdWv/
lzuHCzkM7oQBYI5NsrsnqE5Czhm//nvQ/lyW5VvnlKc+tI4lSy1RJIG997vWetZGoz4MHB/2ym29
J1utUvZyJW6/DFtMEEKDG+oKym/cZy8yCQooC+GjfKtO1ldms5OW2XEvU2LA2K4pvXoZVnCkV+oV
53g6cBuALcoKiOtmqVFlTtAcIHOJEXKtNXexoQxwRcOugE+rhVmI4LAUZEfiHY+X2E0yLOkOSXHb
s/GtrQoKH07h3mDnSM3rsnrPkh1ik+bjWyOqniRPls7RMrOwVeXFk1nC4Z7Jwl7DkMZ6FHprtbWb
8UIIaZZ3T1G2anKKc5DIZWNVUSTZ+S8SEf6C0w9GjHivK2uZgYe7lRt7DA/ucPGbZK7mL+l3TxnX
1InLzf3EAphzXnLBlbnM7z6AR6Jwz2tK1pI58XOvWqnlSoXGzzpLwwllPYG80MeTCVKbDtp7mJL4
/BQ5rKKKhutE9pEmH8REcrzvF7q+ILj9kG30t53MHno4c2KiF6o7uiCj4uVY70rZyVjw5wEglJzM
wYdCkpQWjpbUB3Bca9+FO/5k2cYEl3adHaZQ3KpqkS/bzXTmPIGIJ1skPBiYLrO9dQn26TvqJvIe
+tiSZP4yX2Y7o37vFKqPFMddTf/d23/VKyWZyaQKT/4Rugp9duP7+IBg/7AOHOSLDBs+NckIx/Lp
98mndA7v1r6y82WKslw+mEbuRyiuBBFRTa/RrV6paxxwe/Cryj5KpZkoLyvpIqIWxk6oLzTdDkS7
qvaD8WFK4kacZhLkUWtuVMx3u5WuH2MQyXJ1rhXIW+mS85G+G5nFpvObnq/HfiWwSpWk+V0ZqU3l
Y+5x+sCfE8v8uqNQsUHzbSjjJvY3kDVMFobobGFMq8ZL7dMl/hQWdr9HuphZPcbWJeE1n6uWfVlu
hrPRWHVYtIP3uMX8Rq9M/DVo6x4iaLmRx11KzAarlLBq+bz5GW1xy46JFb7I6KxfzmhfGsz6dcYJ
Kn2hQJ3VzViO0oQmOHfVx0jZzDn2CptsRb9TUQpa8LDRLg4WDBnjHUzFLeMgXBX9LH3loJ8csQrm
Nyh83cO/aafsoWM7Uw/9i2rYkNtq/04uyXvfJvxS0PO6XWALmTYKVrItPRmSnx0wymEycMqurTpr
9H3uX+V0b4xI66D8cT7w8SEXajzzaW7v8cUfblwENMFSg+OC9jdteSabM0BjdHL1t2J41P5eGI7p
uJKz/dAAZ8DcDQFsZtruVnz4Z7PkDN70XwRiunqWvQNjJ8+FZ6WCTzTMjCuQRpj49bN5o0eUdIvO
HPYGgIO5HJgBX4ez5i6gvUYf+b7SXrXxWWbg4q2BdDjdO3mWwnzquFk3C53NTPseG4wBfWEGroiB
EYbBjLcy5O4j3ptyEwuHlwmxPFJ9BjEyvio9LT8zk5EKuIVyw06XjT2LAuE6EbVFuGn1DjvckK0p
CGcy3cBt3E2Phsc8vgSf0Be7ZiMKezfa0ebg4K+bqauArQpAY4Re5O/k1N/Bh0jmMYyWjXTp26Np
rXWZJepYiGdLvLviuRl2qbzV0rc43VG4+tSHTCJEIB0fNLa55VbRV0rxpEdrhXM30yzhaLhwogOb
TB21Bfj2uen240bpnxpz4w9nSbnihBzKd5X33C/OgO8NdRFHp7p76ZqT0Z6xmY7cmCAgv3sIGcFO
oXCblhCQJNEBjv9R3Jj53Lo2DOSXk3WTECJcOwI/1wBanDXnkx+903DEEVzfWJ/FKl8U7Hcc7bM/
5c81QQnCEOzl1TMWyIEI8xw1aa+/yg7wJiBLr6C57G7TMYwxFiyAE5aueVA3kc3lvfeoNi22nKs7
57p1D8J62E6DA9qOWMm0e1p+iXZkGy9caiA1U+JHVPC9Z+890aQbIVSipHnGXX/J3vmRUKoEoXFq
LsO4yjpkrYNj+Cp+T4k6WITaSXlJHu1LpuFghUVnLv/dQwTAEiKSrQp4QkVj/Y9DBItf8Ku8/MvX
/zREkAn2QOb5XUL+KXjEEEEWJQJHOoAe6Ttd9KdlT4U+x8/+waH7WV9GC+aXTzXj2sT9/ydhZjLV
f/fsmejYpqXxZIAcKZP+/NMQQajcpIgyiUn0W3mi9Pci34d+kZ/Yf7rKJorX4luM9UY4lOwjAZ8C
3fYdSAa7EYv4w9qJh2pTegth1Wwma3Nr+zDFpqQxWccdB2JI/TRvwZDjMib1KnwSjsMKrDGKFGz9
1p/i5ym/Wiy7TfsRSGdxmFc/kIBYSICRhdilsOhQIT1lewDzIB3mtoGXbnj15+8Fp5U7h9QPYaVi
YcYVXBUmSkuxGfbNOWEfXDmg517TY9LToTNLXnmgW/lgt2k5Wsv3+mlkV8KQ9pTT+DHaUx8z4LPq
x0Tql3lMDjssGp8Y/vzn4aas8mty5rYJkCI9Nnsfb5WLsTtEcSvgLbgdZxtb/MoXFY5kkr8iTxuD
DP7nizQNYJ+08uj9yD/Go7XjJrD2Gf0iuQO7SWfAJ0/x3jhxxWYQ/D7Ni3uAkJkw4J95VnUWkhdu
LGUhLKLuFcDONgJAEERwVRUCmDW9LQwowsR1sHSLSNvg4I05X8Hroo7TlW8t/D1Gpm2wCBbSV4Hm
ESzSecekuSMHyuyT3l/S1xB1sqVG/IKCSsUuSX5z4CRfwyuLiRETl7Ea9tpKW+ENfM+P1SuSLqpR
S8gUHTvClkfqezk9Qhp/M2dSdIWDuxYOTbvXpGXiPJF//5ZsJ80/wiyAGrzggQY8weOoIuak2tNJ
RS3JjKPanJ3WUmPXNyXfTb7F0tzodzJPew+96vvBXRkGbz9/AB1R8RdxX675FOWjeUjEeBF6QFAQ
Z8KIYtVaIMwQPWmViN9uX1qe3UVLo0sB9sXlQtdbiED5G9McatsDXVwZFYoPYskylXhzklxlRZpw
yyzyg6Xz048k5SXLhpMrtY6YZDf+kD46Wj6FxRKopZbD48DpqLRA0zYgs7BoqR/gC+MCyoWtcWRS
5sxd+BTt2rtsDzs6NAV1rliswlatXodirxTWWYgZCZkZpiwq5AtaWxCOc8X6sPI7qkmnHaCdH8M3
AMP+GyKZXl5SZO5J4mmIuU4tD1gpmldxT9zhUGXLnmZ1VEl7WKo/unu9IytSYXK4hcd+GznB3kUD
Gg/6jmG8vkjpqGZC8ZEyXDAOwlyJCPB+5unWFF5RsmVGM/pa1W9l8gVLpcJR7mX7dGCqE+KDMGyF
16hrHq1wCLh8mmP7KmQ/rPRHZm0y+F9VjnWRwWQfbEROEmBptPKWiQsd02kLdOxJ5rwg2kJlp5e4
vWjJNRi2qudoWCHbTW9uBzp6cBef6bckVlwsciSrTfasGk71IWPCuxKi6Cl4DI1ZGH52AnCT9hRg
jZQiRzSOsMA6m6WSS7aNPc6ten4J8pch19YpGTXSum0WDjORPegUaxAdYdVtZGe60Ylo3tM31RHg
lIkblRWf3td5zo2xo5F92Lh76cN99d7Y/eXAaThYszO99x/ts7v/7qQPUNilZ+ujuScHye4X3kXl
NzSOwBooNf5QKaNCJUNxo4xlp3/V3HyavbJSEN8t27A1+7W7B5fkLXqboAHWteL/zTPbG//Ey/Kc
BPMeU0sxb7Eq8n0yFKSPn5olRfII2Vj63ygp/6if+w/vDn7hY7zm4Sx4UBWWavO+WYUl/tr6q8kd
fhD5NmO36QzykPfWij4iKu3Hj4ktQY7h2dzj3qO3nsnptxoV3qrHFIpmo/EZvWtP0mfL9iSCHwmu
+12BfpzMCNG03fQPaQV+qH3y3ZoffUaPZNuf5L1+w4UxTD1Sh+Bd4yggPEFdVol8EvR80S/6pXhw
kz2BAqtfYM5M71Br42VdEuTaMJzxX4Z7/kR3AhGY7C7x0pcLpNkNFy6y2Pd+6wHi4RwcgTzs/X22
HSH3Frw7q2yJAXaCVmRcSco2PkavGrv26mtyokxGJfzAWI/cczklfjB18OcWtFiN14wp23D2Ht4j
sRbduYSiKjvFjzhkcYQBD9EO4gMLZLXiL/0pEJSZip86OHfifLSrFcxlKlEfWAiH4aIfGCPMq60/
dRgAnSiWGX+I8tT5DjHU+VTzCU4ARyq6YoO5ADb0+EXKdV7SAcbZNOCgAM74KXxPwkUTLsqHfupn
NVWB7ot3rm7V19T24q7JnDjMUhbiejzrV+sVaZ1zDrUZzGxZ8KxX6ay9ytfh2F+MG78v9QuHWz57
m44W/TK80LK2BMNA73C1m/4dXr5LHfh+v8zW1c5wugUgdmdymBo0detHxQnWU/d6sXi8mDNadGcb
/sdGfkYWHwr0dXO7ygsA+JNHbXYlYjfDr3abLGvdDiz4hhML9mBwTJRzSBR/TE9gEo8B083k2W1z
JjVGIi0kCEd7GhaqF4NHT1NwGyzTtzHuHBqlp+beF+uF5t1H9+BkPryH5/ambvOzvtVuHAS7YKm8
Gffqs73A+ty5yJ4SymhxTM/Z0XyPz8yArup7cJwePk0vtWOuqhP8B30GsimlaebH1GI8rOG72vIq
uHpHnhBr/A++8cenX/w73fs384KTm1OAsEZkofO0dcpNtx521ROP0/Qk+kNMJ7KE1treqdt9HnbN
mlnA3qRFLLEZ66J9l9xvyC/DriJGphFKNkDMH/7VW312+UCATIojaIwgfPOftvqUivxtq//r1///
rb5h/YZOosgwiUQwdUAG/mQMiL/9BVw3bcL/2Opbv6EvAhFQYEgT6ZmkxD/0Qus3WVMnTrVK1McA
YPdPtvqKOnGJsnjwsnT9+b//o6mmwoOd/mQjlUFT/pLOkRvDjMZBDtbsP7xrVNbEShC/pqGpxrCx
SqneqUUnFFyqK725qiAGVgl2u5RjLcaZrEw3hUVhpdys5KAla722kNv9vv+qCMSVGu5DLbWDHBZS
oTpScTdGNBARtEqJ8XA8+BH8Is/kYxnjHcIx05Vb2WhtC3DHOFD72WM5okxHkzHvVC6ZSAqe9Mh6
L/147VkHneJRs6ruhh88KfBBoJEMtHXWTJWKRt5GIIa85G604q01f3i5/4jG+tRiWghol+yyehMF
Ktu60lbEbBNkPgWckFLZ94aesc3AACUut1TFu4VK+pSaX0oaQrgXvgR/WPaC6sgNoHkJQ4So/bA6
uvRk5J8yJqGU3MQUjMhQtkznGJG7UniGI8iQRdmoWcA8LDuRi0KPfRaskSRySw8HhDLcNSIbHv9q
jdpCq9F8hM9MMphtC1AYxKlU0MKSX7xE8PMIB8ufvksJGkQfIdoIzL9aaVy5rbkJAuwGZWPO9aHb
xWnFRmEoUWatjl1vFUU7UlbzrB0dk/StOLBhQrqccSScTdnykFbFmlxk6qtOjS4Yy8fWpze685RZ
1kq7QApXhYwdaNRsTaeFatDmAVUCkN0WzUjt42DuTBV5ob8KIYchNcxB+GQlzCKDjJOHgiBtNObq
VpnyCpsmYiGjOrm7pfq+Mwc7xjMie+pCMymGqsxtUPWrsQ0/EzB/iu/uSpEggDtecmVvyMOq0vCo
mJEH0Ta+6pp3HCSkND57rfdsVkeJLa4ilguBfaSKWp16+3rAjZiEX2MVzzNRgK3XbA1NJqg5HipC
rYzaUveo0+Icu45nvhf9NkHfAZe07EKW6MRxmfdHyKxlPRCtGXe1lN6xbSU4s8MGqzVByNh9SH6/
NpPgKTCqdWv2q1zMbM9UV2lsXY3oQ64o/BrkudcjPnVVLsyrcdgFqO/CyMtg5dukonZgiPaFoACm
K5dCPOxatvtlw+jK90JH8X/oBvRaEfVS9jpaysZkm3HoUHqLX5BbcxOkqkhHZYL5r0DO1sX4qCjJ
k5upiyChUWNskII6b6N18U6dLs26nakdB8Q+8PE26zSSJGCC0KOnwglR59pOvE08CIc+4AxvsAVu
k0XDVQsyeae2/tqtT0PZLIKstXsf0UVXOYGDpc7qM+DkecQG2j9z8zzkJb7xaFyWbYESjQ04VxdJ
+/DrYDGO2bwM2mOoyLeykZZmRUGW59dweoazlo6HYhqYawLjOBpWFBD2CCAgzPOJBDBezTLYN9KL
yWtW6HTuZPpeqV0CzNy4pHiu1IyMQxhk5Q+DBb9E7xMapgoNmRhrYELabqWMIYEO/skv4QUY1yAg
oRGpM96KVR61h7Bz50IChzt8UVwaoiJvU5VIjTTNmaijHfP3kW6sQfl3T9IkAKyyIjPwsiiz/M/L
K1GOvy2vv379n5M0xmH8vtLE6Jm8Lt1XVf/v/wim+JuiA9KWjN87t39eXCmIggcL1FqUZfWvAB/z
N4jZ8ML5Qk38p3M0RZ4Wz18WV544uVucQrKqTWahn8doXtb1Xp2J3lpBzhCGHsSK8jJKp8Qi/S56
VDI0RA1r1FKPEzSKdB81h6TAYRCRaECVbvX2XgvjUowTHBRYfRMAgmW80KudT62BKsyjcdw33NQ7
pFYtwDSPiQ2DEq7WinkRFQyq1lIBmNh9JZyHSPeXZp44nYTnI0leJdzmRZI896JPJYEHSUNd5IGw
LIOELqe3UjDgPnNUz0VzKXeoMo27U3JSXXQUGUG86Fz4JpGWrwQsbnqc7wWmE1VNJWhMlo/Dm+SR
iqr5W5jde6cPjocVRFZ6Vhuq/locKTUsV7f2L4khbAWzdEwr2fWydih8yU5gQgsKBogab50Vbyul
RNwBiavwF+0M3Du5zp6lk1a1Wz6adAISSOeSSaURyAfRaygFR8pLlbMa9Iskjk9jeEkbzl5F+Vmq
4zaU6QwN8C778N5MErfGojL0eYvSq3T0ZceE5Spt2ccDWLyp5gBohF+v/H7EGsC8zfSOqsnEg/5l
oSjnZlssEvw1qoBVJhAcedA3stvv9SJ1eHUJJ0/LrWJnirTpUstpkfhVCpZMMbqlqgmftHqLhXGh
ZrRNit06qUGkqIbfzRgKc7M/pH1Md44ql4sxz2uYvMOrYJpYqQ0UuQSmSDzmi7AwF7LVLsKBCZ+o
YP3KhhB5tb925Om0AFHwnBEr7lm3TVmZWyJCcRV8eXm2NeCHKKT+cutDDAjMZPE2z149OcZ7THGQ
/1FpuFLy4KvplR0fJBTNntFIHz0nbYpJW8Se3ITrEI5S5aNt4GSJegG/i6U17SLJylWQi/THfioi
ebcyAj0oIsjFL4pkzrhYTxLj3aLT9q6O3AzQxqu6pzwmEppF29DilNfDmDKZ8Kr3Gv8IA5/GjFCo
vaXCZ12nNytmj1Rp0dHA0aF08c3VNRwNOBXc50FlwtIyb9C7cGnW9bqphYXbWk9qE15EP3nvNWkr
p0W97MtuipxK1j2Rbl1eL2hm2QRjvtN57S0LXxjO6DQS570U8zEVv/oscKxCdhStYpv2zn6AUWm8
ENBuaoagTdbNG+ZMupfOVS2ZD807NOvPnvpAitwfbdYBqTNBNuBLIKo+KqS1m2BpdkjOjU+LQzdL
QD6VFkviFAwMQD+IjbduBddx9VfTZxw9XMzImmumvzDUnhewn8duc64Ldx4HOXMCl01ksHXT+KIk
2dk1tZMkJZ9C0H0YMchmlqhPxbuHIqmp1N3nqK6wkJfsVZZS3yOBeqsOZ3PcQ5JW1zUbRXOy01QK
Q1Lm2vVuSJmuoJHHablJ2+zJmBrfK8n4QfShWiSgrNf/6hOmpAJAADUHqZyT3X9ZAq2/UexQof76
9X8ugbIFrYFt+fd5cDKE/rQIiixAuqKSZfzVkaqa9GLQLm19/9xPFDvzN/QuzKqyKatw7kTln5ww
EaH+j0VQhyVhSRokO1n/JauouHqSKuHIIljCVXnXtggBdrbH31hy5Qn9bDTPKAI4rYh+FzNxDqNz
xjiT1jFF2obqo852if+St3tjETrJYzwVK3yaGLfxfKKzpsz/wackWwRvfozfTThbGaGvYg+ymxma
A5TE8W06zRn6CLPIgUuGdKARZuCDvCJLfpGRrMXJ/SFh7pKgDgBSWY0Y4d4bx+D+cuz25TF7NR6w
dZfAoZfetswWwb4lu5jsId2ukuiOsMHfrHFG43sGy3NnXI5JFBgA/rpomdtxwVDwO5NGD/PYezM8
R/BFc+EMlJeQHeBc/Ao1Y8ogODA+W56cD8gPm5Ekd7Tz1sEuX4prfad+m1k4J5+0i3bRcfFFe3lF
nIR/+giI7ax8LV+Z9emP+AyIbl4qzyKBfdR2QRJnXstELl4OjkIwAnrSPR7nLhwvVHwOy4v2YNz9
WWYz4HLg/XzhUFhf427VrGBRdjN3bh6YxmrWj4aYiHpkIc//5Ve2pugQpnVMMuJ/k4mngc2vMjGl
AX/5+j+vbFVnPIPh3ELcnRDVP13ZbFG5okxEPE39biv7Y3bE5atZOjcLhY2xKk+bzj9mR+ZvJIZB
XdI+w7gHdfmfXNmm+H/MjnjqTLZUVQVrM822ft7eBn2ewvwKKfDjGOy3j9E85s/SkTRkgxmb8pHc
KYprkC2G/MMSfwSYKLx9pNl4k2JlXk1d7gsJrhD+T/YLidNgfMpN+jdpAwCMJd3RLqlmpyJhcgah
YdpGZLs9AIUtZQE97Ujddqw3OdPtagoFm2+d8YjH+zqV51Jy0wuU2oS8bWIjjySrgZIF+r8QH+Kd
OS7zYevDzvPn1Ge2/kK9d3v/A2VP72ZjugaLiP+0o5GYXuB5L9LJag897kU3Wpvll4r5l+CwsYUV
kUO+AJlcOTr+G4FsJXIEDfYLr9mRdSxUiCixPfgridwiWUZvpXdM07WuXVgIHN2ne/LpFOOnQQ8/
V8TdlrCVmIKT8HQC+l8E+jzru0ff12aAROWv8kOHEKir94KiUe9U+YtiN9jm0T/E0Sq+q0Al2e8x
kAc/yVFWKpBTkbz7bumdp3uSGt6nTFdESJwEEaFwfPOEWEn3MqwjZAx2Zd4ms4DMF6CVtLu77b4t
sdIXt6ZHBQazGM3eW5KB9TW7RNAr98KB+LJDPgzCinhyd3j9MPF2UMIQXHftcdTfumBlQo0kk12u
mafUO0qwsRSI95wfnJJNeu2+8gdMOpmAJ+9avMuFfZU6mXymOqB0j0FI97b5rnlOSRYctwyGH+Vh
gkzekETXZboqBKLZJNO/78vt8CF35+RLwJParxTGP4QUgn299ZXV4HLXnLJwLZOLpbvwbch8PRF6
d92icHIA2tIbvVQZtyB45FtrSTF0DR/NZocb+EtEv/kUuO4tPO0N29LkTN6IGi//RVCC+QgNu90L
RI17dc+l6FTqosgutbjLUfJpigcNYczVWcLHjpD0GD5Nf/a4VVa8BTPmhQIRacCsFJUurEu9MhfT
6xqFCwPvFe4dR7Tb5QgsfoWFfaI7DifGJtJBfRrVLQsq0ema+/pSOWP/liMo8Z6jJGvPqWw1O0sH
VNfSyBetyVayUFkOmMg1L5PnEyWCx8Tt8TbFftJ9WC/GdwG/QrbARCYcvC83OIXZKrkRqSbQPCId
Ngkh+3ZfR2jKqU7vtxMwrgz7e4UjPNVe63zjic9Vt6wZSqZ3jP8pScsQPjqrosUbcgR/oT5Jh3gr
rkXK4NxVYxv7ZKecFUc/Tv5fhpcxIJ/i3KK3+Kh11rmHrhgxOZtCiOW4R2ZiMsrAEUc6nfF4natl
V2uLoFwYfJq77EXIZNLQ+dlvSbpo+iLaBbH9HTnISJOKtjuj0XCeYFe0OSNWyvz7534H1qofzA65
zJ5JLjYE0AK1mOX5pvA3YW1bG3Gh4HHTSCRmBP5gcS4jmII+xfSeLawDe9gKLym1p4P0Pq2gOS5c
VtqQuAhbHXbo1LgATTFOJuKp3UG2xjVBaA/2i210T9TXzyBeC1gwmcrO1YFnOqupmZ+SYHtrbbxY
4VJ7UfFYuxg33OnFJY1mrUFQQ6pVVuD1rt2qW8W3CbIHS2YzPbUktBG+uQ2DuttM7g9dBAOs8Qys
BdjBmBqrcFYRgiZVpnLDmnXfuzJzWJDMmZd8GI1Z8o74R8cw5yoyjXOEYfTYaiMzIsVs29sGt+Ir
gddZl3zGz8FD5szEM2TAbaFwGaijc3TVm2fjRzWolW1AaWlzCYJivRjBBQvyg84xtIMZVla+It3z
UvK6xA6RdoeznCzdVJQuUpnIw8DACAjgUacfc6Gd5ABw3Z7sU7PprLV0FzbaXJuXxAI99j0CiQGG
jmQ2eY9wvNQmSD9QF3MCoXZ/KBUH3O8ydcQVbkuAQQ7RTCyo9mRDnV4tb+poZqyqP8cHbaNNnlKU
xl1K7bH2pDOqRCjPtpD9yRBhy5wT4hlfIux5UCGJYs2ZsWPxngw9pGIeq3BPS9uDJ+9epofULrmx
kOrr3iPQ5+/RNTjK7+ErUVvsvhwcjQzMIN/ZK90yHh0So+E538OmJEi0dPEC6jPEV7LBDd1s5+lv
NRGEIJGT8fyh1Ijb8fwH574Zaed56EzFCFRW8rmd5El1yj+v1FXtfH+SbXKoubTOVmA+ffPece6T
/93kGYDcElseWQYS/t/0Qkqt/rbn+/Xr/9QLVYOSK53k4jeS/M89H1KizllNolpLV9nfqfymf+z5
LOaWNAsCGJS/550/7fnQCy2ZhKPMflGdxMR/sudDavz7aW6amWoiTkMdPs60J/zJGegWJoqakpEo
a7grMbRXKVpSZAq5R6lxBEXaSey3ukTcZSKNzBTFDl4EcaytbC9r3uPKdwlSudDzCfmabrvSQnOX
BZh8E798HlhhCwbzuma4Tq5R6DaCA5UraWd05ZdfG/u+CuFzRKJjDg2ieLPqy7y59kL9RmVMgFbU
IeRLMWgDfLlCD34CA1IoJAdXY1HVufCEdPyhqr63MEcn7Rj1xVPA1/3o/HMdgAJOQLUkY7gLCtV/
UoZBdmdtTmQmwCYr5WodzZOxhec5BKtGClw7D9ngjvCqsvaQKsZXFXvnTMPSbYT0MQiW8RTr3VUm
Chw3t0RIHU9/8mFcEPSYzr6sgAx8NUATXrdN5GWjZgOkTvxwMYBXP/cd1ZiGctWq9FQntg5BHS96
DaeaFCKuGY4Zo4NK/D00ob2O0ktbgC6MyGRqqE4asFj3rOiYFi0mV1WyNNUpcviZBhhV2sbRs5g6
CfPhRyTc0zj2D7TzblJqfN2CqZNOdKtTcifu2cqV7I1kZSsCDlKyLy1W7NgEQ+a/N5r51g/iwUwZ
eQEbUwKkED/Sn2ur43XE9hVlU7CKMspyJJyH7yTqqZ2RjQrxKdspvZrOB5HJqzagV6XJs+nWW3EY
vKVqRWtDDRnZJtj3LKorA/2zH+NnvcUwpbAxE/mk+OO8zuNVo7drA4GS97h4DTiWBrlxyWXO+nm1
63v5TRZvIdT6rkrtkv6Q3O/RahmYJ8jPoeGk7J8rMqhWx2uEjc5lgu0z0ROxZxFSbNNHzfayHkD6
QDMaR0cpdylgCYkZgSsLW6kHYh5oqI69M7YPbSwWhvKZqhUsGXwv2odWQ6ZoxZVrxo9IW1mj+WPI
0m3IsFspozch3hg1DN6piQslL3HTixByJRXF1shr9mjaWzmY5MnLXQM+UG0oGVcx6yclHTAe6TjR
o4pc4p1sFN6kQCV21bvIBREN7nRpeK23TQpspZ3rLuir3IWm5c3bxrcHxN4qBVEc+Lgl2UwWbO+N
MYOhGar0YFhsNs85NyfClfm7nFJbz34oDCtiC17+pANF+3cP93RJpgYcZwi9VNyz/5N9RJ66xX9x
iku/fP2fIwB4YVTwwU21vjsM/xztabLM2F+b3Bu/O0T+WAzM31DCLICrjAGYEUwTiZ8GAAbuEYYV
IquXhhvkH3DIfi+1+lXf4onhE2eWKJFr/+tiEKtMJmS59dYj21I4RUSuCn0h0obil/1Wx3CkWk7d
IvFXGva9YqWSWhO4G4z9sg8+6HnZo6HMAyiTFdRkXwZmLhIhFq5yPn5qtF50XXGzGnFT572t9+HX
dGEhpnCJD3EK+KeHPSFTDH501chucVGkgXeo6ZwYI5E5ovyU+9khC+VLlZp23Kn7VC43NRpZErj7
IaSvGm6sEJ68DA68aXH1GJqjJVCYNeswxtkSeXnDOKVhs/9mmcwAIm3r4nJviGVmbf6Q6Sltk/hV
lilFdDtoHlkgzetSaaSNFEQ4/7qxqcihTkPwyFB/CDFLT8Z8nPvSxmRePjI3NzH+MUXHwxGOs4bZ
usCMXWbWjrKSMnmXmcDXEiG3qlwy052lPngjJvWZfguY25vTAH+s6w95mugz2VeZ8MtxeOkCfxsY
xqevpKsGJSDHL974/VzKvJnZ9xAoiRblmI7lay4WG8yvTuULK7rhoZF4JJnQG1KEB5mlAAnfQVi0
wzYkBxOtTIQKAcGC0dDc0Jq1hZAxsC9tXOlTF948IDhBzj0Uom3StiRe/ZnXIYdQM1Ehj8QElxjO
9PA7YlzZctd/dYgpJSSnIoJezRnOQGwpqPfxi3HjEfJLpVudQXxqyHz7N4Qb22IByX2OZSUU3Zp9
hwKmRWq2RXLshUM3MqP1+4tqvqUUGyYtgVJg+bk4rlLDW1ZBiyrEdBMyVU2hyMCuvTXXfQn1lWlP
I32ORsndnhhUHZ6ahMYUUsuZwH2PI1BUMa8NzLUZwi5JqPCxRmnpZUhiMaercZ9S1hgL+s4o1Hk5
dQdCtZSkfNF50OdDuLQBZgN5XJo9b2njvQWxzwGGrUFDmBz4XaZgpWyNcyppS8snvKdf3DiyFYOj
kn8LAybKkaFz4BWfBUU4y8nb1CdZTYez1nuqGf3offCVCRXjWcERGL1k2WBXfUw4vbRVX7bbWLBH
U934FcW7JUXPkeY0UY7XRno2CFlKpXpqBBCVahoCagfqwkRN6cO17rVnnwQBlPF1RGFJHgZ23baH
cjDg27kM4rrCHrNwU8jjPIjUp9wCJ97F1CjBZqF+zCNBpqTJq04paYo+51fepRF2tSvte5DLnScs
DJBRomVtm06FREBWs3CfpD5ams0jcCUsUd5WDtqdi7nWdZ9ChS57+f9xd147ciNdtn6Xc314QG8O
MDeZybRMW75uiHKiN0FPPv18VPcPqaXBNPq2UYIaLSmr0pARO/Ze61vmVxEzW86zvfBNuJwyDg7y
f22fwWS01Qdgr7I9ARHFEQuQlAuxT0iA76LHkKVLVoBDi2CjM222cE7VSbiV/PrS4OQrYeFaVbn2
cySwyP4xT+g4G54nDXGVVe0sW1vpNQPTqby2MniA8kRG/IIKQU6AW5fJvpZR1WDEd8ZurTec7Yrc
0+xNHOO4U+50VR4Xbdfj0723/YhwhnWdqp8lb3KfP7doUK2oXIu8WSYJRrymfo575saAFrLgvowl
MIHJYxd+KH3zpuXvfiNjpTBom/FxLc1svIy9vqkS2h5hBUFsSFDt99hJCNDiTu5DsrfTb6XcLc1S
8sKQqC8xrgMN2RDR2wDcNKo3BydzlEOgAhHU3Q0GF0+Wgt0N3W5q1nqe83yeHOazQhAz5JPWjVfT
UqZjMKMVSn/RaOM1DIKjIV7MTFmqanItibGoqTiUXHUdkvbyAltaqi7EJB10Pp9MmBDz+kUUUIQj
+vfHYuOUnWu2COH69itIqm1oX1p5ntAKkMcK0S7QkXXe2/jyf3/MnsJyZ2mkjCHPjiWSA9C4KdJE
e2GaLpqmEaxWXDLiQCUaIpkcUF5BqatGeq9gsjTjSO7T4t9d4ABDlZkVcrzkYPp3BQ5CmF8LnF8e
/6PAkRWmFQYViQMg1eTk+qPEQTNDqrOhM+uY9T0/zrtziYOeliekMVD8TuH5qcThJMzJHLkNYcxo
gv5BiUO59Pt5FxMK3FY0XvNU9JcSx1fNJI/SABYTCri2kWW41qGSmzA9NIKdkYutHG4fp2chac4N
sIucVdGozXVCcrimSRTIiVgzlfnIM1xsCe02o9kKUMNk1SL3nHTzqYgZ64v8mhbgJvIKOnnSHEoc
FiEGmkYWq6mBEjL5LG6IR6/oz/akQK8dpX9RcH8xKWwsyp12yNkgIh+im4rOoJ4ATMjvRQrnPaTr
NzKaINZpstcBys24cwnufakcfzE5cILAkSr1tfOTu6CZBYUcQ3A/R8TCCO2lZJygV4grWEJTrNax
MODEg9ZL+dYTEn3yIrSmWUYDdA9imZ+iKvYCK3k0uKcsnbZkNXu9VSaSDBJ9WoOyPjAQ9g9j/Oin
u5TuoemQ3alwtMw7ulq06LJdDRwgwG+myogZmIxGcu+1CBNS4Gziu0p1KXiishlfsxiDBpTkPvCE
waMFXbHS1hBrosA3ZJwqTvQhg3TlYHWRejDp8QkRKW9Rdxj9/JRYRGsqZEqBkVQk2mFDdp85FKLQ
tfIZ8vlCnvG5aHV6nZwGadzFBlCWAnUE2ZJtMkLwG2BHJO+ZNn7G8xKoWze9oUlYdNdxwBcj+dsR
nZUw4uewrPB1xa+ImdAfpxvRAk1QcHJpdrIuAJD1eHom9mDNx5MT6hUykJEWa7BpJwjX5nDUbH+p
yK+ZjlUQUViKOIzGyylEtlj1zWPSWLPKf53TW3Ag5jC3XEUAts1A3pYmcWahAa0Mk1YnLlz0L1XT
s2NDkDRCznplP+EVK6e0UfaJ4sg4Lutg5UvKvzrYGLkP4cKoKZDm0Gv739dAeF+/r4G/PP7HGmip
Gt/4z/XqpwXQZtVD+GEgC5//8ucFkI6eIVusfaY2HwB/PuNBrpujRmYO2D/MNUai8T/wxHjd9CRV
nj3m4l+GvF2TilR0WIFT+1z4T13QLga6GJXHKAf1omLvrIU97iasiwepfw7be6t4bUKVVAcUX4IR
2Q6uaF18w1AftaBHOKQpSGMNa6saMXNaT43Z3JMOSMzR6Eg+ggEAOQo7f4Ljl2RUQjwD9OVRsR3I
+T60w0c6bvWYAmKnt+YqREUXg5EBbWS6ciHc8U3cys/2VH1aMxJWfuSY8cevgWCLffEmf2NkjJ5P
HRezM066M6/BGzccpzzk0kyESST6RlMweuRWH9oFZq8kXE4Klv/pDMMI45e8AXd1R0LclfS4k3RX
elBmTxpBw/J341/uzaHC2Te+Ab96nHCC5GRpHTxNn/6bdh88DZfhwtjE8sybOGgXhgPRE78Vimvt
vsNhtoKEJJqYFFZ44rQGKhKEXvmU1Sf1VGyLQ3o/fss98+rc6RgP1RtDBmOlnqbLbL0LPeXMU9iV
Xga71ll/D+D9DlYWR+VQXOur2EcHAEOeg5c5A9eLb/CAbZeo3sy14PKKkzill/K+8+KL84yRDYM0
FdoauPU+PBcP4Tm8K76mp+kpPkf7GS6kL0dXJfxJv/qvxp169R+Sb81H81GRfSVfzVfpMG4sb7xN
d8onHr/ZIwjycc/7suXM6c3vUs+7yq4BdKH0/Ku9ma3Wf0Ccs2sLO/epCvFr1yRFkCd8YFoPKZtR
JXTwu/xc7OeRcrC19yaEpPgyPma3Zlft5s+cY+NjT72Hk7J9hAb8bDyzicLnde7MY+hZnuNpO4fE
KByE+NMBSpKjHbmBO/veiNc9QYeJHpxTt02OpJAcTOKL2fLRFSH4PuouH8qjxVL9Ij2X99bz2dzH
l+gGA+0q3pKT9dw/jo8yX8UtfOlAFOuP6Qty/Brn+qcPCQrz4W3yJq89zZ+Ks9b6Q/BojBSlPqNt
+CDtp9VsumrXJrsBewK3VSHrC6IFCqB7L3qxChGl4+hiotssxDs2sZs5gi3v1G+5cTaqp/guPosH
8aAQo2m897DVt83Zwihq4eFWEA4hlpjpKDOKW+zhh6NOwo59VIi8icBxD2PITOkWpx1SvyeLrTNy
8iuByKVPlMd3szWz41N8x6ya3j2u4j3nU0NfZ+Ma1qukr/NH+4OXYuz7dbDrxcqI99Z0dNGgQhBu
4LzSnB8wEmBJKJr22ZbMJUmiihM8cAi1JLyh2UtGO2Eaj6biZdb7hDvlSfRL8lw4JEigzvGKZosR
dZKLg2ZBuMdmBgcPj9Jmdg96L6TprOnGbgheXPfeYO6TY/RVKsscQ6LldemxBhgCBEcH/b0wX5r3
ZA6x+X6tD0/Te0bbl34VQRjBK4Z0kLmByzm+eIjvhvfiq3uyX5KjeWFNPAVH836m5ZoeI+2zfFbP
icczX+Ln0eGinONHCzfnh3TMQbid2zY5WnZ4lY/QQc0H/wt+wRrAH/ABbU3IFjx3vNlf9VV9FCd0
btD8exeVCjx/UuL50jAHy8vnA3jYpQ/AuucCtmCNjP5d0tRHwpXMeJsrnoTbLxFPpW08EIl+bbg1
+e8ecyoo/PnbgaFGE2JsYWEdwd7xZxRSrG4TELhv6GdlaMoShJ5FvOu/L5nJo7mxFvJ7iL7tSDg6
v8+zbeNi7cwTeJ7L7E9FWH0QQFJhkUiSG5BkaZLgtgXB8FrBVjwrRKp8w0mOeo6412LfH7P9vBRp
2+qOkCRuCd2ddtGhP1WXWX83X7MWghkWq2t7NJ7qY09XW9AhX6WPtAygyDY4Uj76Z6a48Fxkhg8L
Ph5caHezl9XewWuKl8lmgLJPBt4Byv0S6S7huXzw37FzpEoap4obHdDdkgzcB2phFB2ElDsB4Lro
IdnMfzdT9KIj0N3VTC9AaAOMQnbn0AFzo8MGUNkfskd5P+O7DT54inw2lu7DvM5mXsH73bIg5+fk
Wh/nRVRFW1if5idkrAMw/PVtIMog4SmiDoTE0Z4mj50Nh3GO1rBeOgczWOcv3Q5iPxsnqdGgx5Nb
emFufzLBmL+Sy4O4EorclldxtC/SqXnCtXNg+X4IXuclgbYWqwOqBX5x84PT5OqO78JzfA7PQPMv
wZXEhodoT/7l9/1BI3Zp/iIHfhktbW+4qffjWTuqd9orl/rdLFWskZ0k3rRX9tre2hA6c6INtRH3
UBQxrCouGgbPXGsuIY2uvJJXhEChv9Dw6I5r/Lpra5ORbUMg6qJxZ4LD/D3bZ7imJB7Qp12E23g7
uXw3IEThLbgUu2LHGH4vds5G7PKTte+95DJLpJwNzwAliXOcNsFOvQ+/Qfk5jmcZRYxyMz/lF+sE
EvFSblH1uA0/fzYpFztl38EKMzbz/2uYluU1KH2+rGvmoUndjZCEz5LZuslORtO9LkJaqWOfv3mD
4XMxyabnNMLF6bGw6Nx8i/iiirAf5Nfhkh2Me/XGmQyHd8BZZiEO/Dt+KS+ShzVXup8t3nC63v1T
/wTxKiYk83UAw3DO9+1ZeVDQU0mr6tqeyYaCTXoWZG7eDZvow+Tu3ef76todgTm7dHFWkhsd7RXU
x61ymvndAKA93s6PCH3OuFCu1lHH0a2eWZ2sIydMJKc9aGasT+kyfKu+JbvxY3wuCJqYlsbGJKGw
50tBl0qG7Jlm6bpez3oxtseNCY3NeZ3d3ONKXcvYz1NAx+Ux3ieYn8dZhnLErX4KLoDi2Q9Qn/bI
bG0OipAYIQkikzBYO4yLfwpd9dBtBCCvam+81Z82hALkTvgmMBQ+40erF/FTif9e8dSd+kEDc90t
p42/lt6Gm3zIr8ODuY0P+jq5MOuLLtm9tVfR62gunPfLsClWwyv87elVeWgJgVxk5EJv8msADY3B
LKyxV/tpQCyyUZFC6FCv9UO1gf33/UUQaH+MH9ot8p7vwonQLVa0+bz6s748hIcRR3Z3ai/tp3jp
Ts6j7sWH5Nn5EiiEkpn0hKlf2xElrQN+fJrJMEzvAgDPzbHDrj0/Izysa3s9e8lpKAPV1pb9zlzT
jfWqm70Wl/6+vw8PKUe6FZMB4h077jOQGsmiutZn/SDu8tfsTt92r8ZXyORyDlQgimCBU7LCj9Is
uoeYTyRY2y6wJ66FGozIooIBgQAvWmrfpIrtOrhYe31NdtxK345bBwM6IFmX17wPX4kwa9pVzkw1
OyZ34R4E+SZ1IXaf5nuv9eY7Mj51ZFRZG2UvvPxRwz2BaxLgxH22s8/6B1ngolrhJW7cCiXKGxQ8
++xc54uLNCrPrt3s3iOjyljGB3U1IRKzvZn6Qqt+5sFACLMXBRZ9CA/v1bt5sU75k/yCNvqkkWvX
v+if/ayQGy8Kq5TpjefI6/bd3jgaR+uItQcD5CZilLsoHztCAkg5kY/WJtkJssQCLit91V+KZG0c
pQfnNfGk4/y0IQt8ZD7t3EXwGelL0hx2HJnn2wQUQmwjHZM/Cv5tCdB+kXHuQCRUmgsUQ+Ss7SCK
rFg3V0gmKTOg87HXaATWddapefXfp6+geZoZ4jl04kX/VD4kZxX/fvTRnodTfSk+jdbrMy7q6BLe
tL363HwLBfUTHk3XYRcRyz+QlfxsdEn80BR5m2Ot9GNN9OKl0MqdEgy7UmH0o527GEDNsgQmIZ4E
OkknRw+m6m+R+vCv7nmqs2MfvY3G8E7+u6Hu/A9+6Xn++vgf532DXE2VUEzNxhgxNzZ/9Dwtmgv0
Di1HczCK/OXIr5kytkWbRCrSn6yfmAA2TADNtukGmDwUr+E/6Xny2n7vefLUIYrNSHLkSPyknzU+
WhypfeZYwU5yzA8/7td0L9ajWTw4zq5O+k1Tcs8hjzBtzo11c8614mYLc92E8ZGGBFltxNva0aaI
plNMaJpkAQPKueSafBmU/ldixy8Kp/ZQii6On777jvllWLmbtta1af0XB6N3K4FKUiDDiizapr7y
nnfWZ0dhx21HLkzLCd5y8IIpXbnRavJLArnilE8jMJ92LZY4qSIZQcJN0bV7+rfLMGRxLrCA1MHA
7BLNrsk201Xn1Cnfx0Y7qFrH0gjqT8cuTilSB4I5bXnOBObHqPUfLInyp1JxmtmuXdVbe4h2mHyX
/aDdtYWGYd45JZG5jHP/qYnLZyzKCP/cjOgGBEjPNspRM7qLtTeRJu4gvxu9s/UhmykqB9jS+pIH
/MetohLEksQl+nh9oXa+q8Tq0VYR3LYATgUhdXiylTLD7Qzby9eMTUdXkcQh+VIgj9WjfBt21tZm
47YDdetX7RozppuzYXbNR1ApK0Muro26awAVtAL41wTlOLDXldyf0Ms8AZVeygmxm9GLwE/SBdJ9
0PvfDddB3hJv2kAUhPCDNoTxL1kr5qqLkbaE2CjB58YsQcIOMaHW1z7s3boYKYfyrRR/6SgeFQxj
gQPGW1cpJ5PSxWO4yWuA6Ha0jTP7IVRxAkbKEfMSRvDqZukjVEcYmItA7zd9TIHWsYwBcx4ia5k6
7SHuZS+jJLBTOHINB27xVDfqWW78M/IqQiTQ3MyO2NJsPWvqbmUgYMhhz1uk/XjSejDhlnNng29r
nBlmYdw0sg+bkDZH6GwjcMeIhg/qAPIHxKnTjcdUQxhbjvbakJ+LvqXL3XxlAZyyMHL1GK0xfGw9
RH3d5uiuH9MYvPAkc1IM1UUUkytEoJkyKY9R47xMvX62eue+sp2VPR/+aGo4LUgWSsEarU0nTVe1
IlKaSJFAH24JZLd/96rMEIplCVSJ9fduG/l3t80shfz58T9W5d/GTT9WZRNVBWPmP1fev6zKJksv
3hcbx83MZ/xLI1adk5wt+Ip/tG//wSSK4MH/YVV2cKyTMYGl3JBns/lPysu0yxHE9Ya0TaTya1CM
Ml83ajCdlFFzLloAtS3FIL3KG9LNWazJozQ1YLqA0Xr0KRo6FT3On9Qcdwf6lajXDgaJK6J8s2Z5
S47ORUbv4qN7YUTv1uhgwlkQE87KmOQyopOJYJSphX0smUdUqdiHGp6LwFoHgXwT6GxUBjghOPB6
1t8U/pFJ60qVY37+2UalE9LBmVDtaKh3NJSHHFXM4MtgfymdcT+g9Ekdx1VHHDHjnc1tl5pYfNAF
xbM+iJR7U5K8MfpIUQ8ZqIiM6SYsmsIaMkmNaRpao7E7pFp3kHWqywrp/4iuO+nggTENzpkK+/kG
u/g+dCq3Y2Yc2ZeQCXKtV19Rx+3HZNnHq90zaQ6ZOOf0j3Mm0L0gtdB3DmOPxp0Di8+kOkwVt2Fy
3cjBqlWjq8VE27GflcL3SmwnDrycoKHT2yrHcWYWB607xv1yKIJlHT4bNHV7puZGhe6AKXoz+us0
vhuZrcdA3Id6M9/+A9CMpGL+7Cx9k82DOTijeYsRvWBUH6lfA5NHuaH8Z5A/4Xe2GOynhebW86Sf
hWVjMfrX6XNUsxZAalAFBJwgJQ4K6XRfW5U3NNlzin6GRr3AnolyMNOctUmodVqNh5K31tCbtVye
Y7N3p0Ddq0boRhoEZDxctN9GJPo5Uq7Rr78KxOoysh0TfbrNabVyoNqG2k5RSwDF6O7zfNd11aUx
1X0hEXTrN54fyFdfm25BiA7Cd7jGMnRgU/IiszsyG1VcHf58an0z8+ZotBGJ1Lw00yI8JBP+c03O
VTZhpNCYjhnSspznnr2MYrRYm0W4StgWTF9fNalJec4CPlZHUeeeqE9OQwpsQEifjXZjbMRORsvR
q8+FycgzpMPXdoxBEbIItB81GhDLaS92GwGPBsycpscMrYgsCoYRHFL1BJcEoRdxiuJzLk9OMk6H
YhCda/nxNpnwneYfkYB8E9Drtdp9OUtVUG5/5QOyHDQskk8KS++h2jmElOOT8lSOqRuMwYNRG147
Ga48wkiAMz+gj1GG70qrowqIB/VMgYrGQk0T68VrjwnGQmUjUNuQkLQTqG9iVDgVahwZVY6tADvK
InIICptX2Z0E+h25bVbz5LoRSHTC4VpJyc6Eug9/3WWeuu1mIZCKIkiiNpIM7VntxNZvSD3HKjQL
iLTW3LcoioJCWxtCOrY98VKcKuzSbRxnn+u4hRRtz0tyquKulpxb3EvI9iTyH5RThu8fDfMuxjU2
tEybRfdq2uMhrkdPhoQ8IXDLSvIKpaNVEDId1se8a9cjCchRNN1zKW0zKdrUU3VsTPRXZkjyr6Ee
otACDvHhR/KqJMDRGia3gZSPBArEI3Zf4TOKP+h6Fy/7vF1BYwgLd4Y1yQ0AG0od3ut1GG0jJueS
kOAdMIwvTG9gCTDDZMUK5nJvbRzUe5FZHiqtOgirRW1rHmJD2nACcIf8W8jxVRQGM55JPpU1GScB
zXi8j06SbYKJotT0jxHMrmJK0GeVBwBXoOZFcUkEeS8dfqYJif0wf6LSS9q9OxWK6CE+OTYx4XV5
GO1qIxxURz3yotdRo9vXQ8wrsTOLZGshqOvS4jRN5KLn3T6dEVp+SeoVAzgBU96HalTGCIrJVSsI
ESkyqPKSvRiBEDF7w/X2IZnPvY6rpR043Kb6fZFKj5lIUaSzssMWV9uG8LJGQfuk7mxeeQVO3gmX
WraRkGfDtNhL43usvSj6Xe6MT7EI73U5/UCWvTKoYPG7pTcly8DW290yLOJHzWxfJXrMvkzOJh0O
PQBhJM1hy6qyC5g12uB8ZD4jmmzAWwPhKVrJepB061o9wVbZCCk8ZIp6QlO/t6R6O7X9MYr7D7Bf
2TKtJXgssrlwJPMsh9Ghnrp2KRXmvjbvDMIrjLa6aiQ7tAGi9EaFja6ELGuoFtfSQGOAnjqixpWR
DitOews5I/xSb104rq4WwD2TDMtT8/fU+KbPWr/pSx+d+W2+tbm+z0pUmHm1lOL2iZr9ySiDdWlT
mJtAj3HDQWpZjjruPVu6G6F1OENn0LAZjyDelmmSlrfBUh7FqN/nVtKAe1RGGqM2yXNSc6x0+Ga1
QUx2jt1eR4XmGFya6tdY5vu6pdeu06SrX8M4RENL+o7cLFvazjpyPVLhRjRrIRqNxrCWE/1k3Muo
QB+1ke5ed+niBM1btjOgufdW4yKK3spTvi+Tx3bcSuN9mreubg67aOw3BRBoUezKRN6aCNib1lqp
HKNscpwyFVEcZiYAv3jf1SXsJggbrlW8K6j8tVI8OzinakPc/N7ZpCqPAk1b15TWyrkyxUpBW9PV
tKJ7ontzfVHExMOhP7akORwJPKWzSaLZQ9E092UrnUZ9pHWf7aMezUgPQTqS2BnC/NI57dFPrcvk
A0VM8JVFz1PSrOwhP1XcRY7t78aw2liKeil91lIebijnfhz2wfz5C1LYh4jcD4ntXuzMkls+E+7M
8iCTcYpiDsTTqc+AjrFPkwZJZtbnkBI8WNJRM7DZ2eO21On4hQGnMFqqhD2kFZaNXl8rUfwhc4LB
TbMqO9pkJfhUMjEaG9hUMLlZlp+UHFRBcYhlP1jr84HYtlop2oYyq2GX49ZZTdLUbv7VpwYNsBNu
JWeWTOj/ey9nxrL/1sv59fE/Tg2yg0F/NsDTKvpOavxxatDQijimgWNrznyjYP8h0QczSXMJEghg
eZo6P58aqE4p8HVVly31H/IdVYOX9iuCiow4W5e5xXW8BL/INxRHzUdHa/1tZd9qIa+GqkXdEI3b
RtgPdktUUVTumxAvjdOw85A1yiqbgpgKjdxE3fEV0uip2Zhlf8sSe1UGsuHmGjIjBmTSb73GCl30
VMZJwEgDkZw2y71ysoXtGFVXIYZHGf++bPaeUWdbRQ/ouhCEarXOoh+a9zrzGaqislAt8M5iAqJM
a8ivEdsWKk0QKBbNRD/DMEBO0EDFjlOY/SXR5OfIYA3Vw4eQSkPTl5p91G1Wzti5j4cGv0/khnly
1Ecd+xE3Y8iWGU8snt02NbOjQ1hYg94sgxOF9A0j2cDh4CGneVtb8tKS2nXo56yLyOsKpFVl7aw7
21g5qYqpqrVYrqO9H9pYqqVPlV5UNLwU+jWD/dgY3aXFkB5n+cpoqr0sg/Ia6Brl48vY0DrgfKKD
oja6iUHocOio1nIZMCKJvSoVQW6BWKyTm2YCxmvwEYPSU0MOZVTTA5m70ui7NgJCA99wqBB5p6br
0oQ8T2SSElbbNq33fAwrzaYXwYiHw995iJJH0TZwwrOYeBlr7XBw6GtSvkB2iYyBuE7g9hB6Io5v
ohlorKsWwM34ShW+bscWlbp+k3JnBmkx+pc5VLw7TUAWHaymQlUOaQKjqdS9kYCP0GiXovnMLLx5
jT7tapYoxUAKE5XjXhmz+17RPlVJeUmHfpsMGd5pQKKxqNcOSXAxMt0EA9SoReTWhps0TV0hmJAb
HGtME035p+x/VqW5t7ThNRukb+YEutiIqdQz/2RSYBVO8QYfgwOGf1ZTsniTT6Oce1+UDwau1om8
jLq49tl4ro1sreqKOVM6ES1m56RXl0bI2TXN1xJOZj0lvEnQDuxLINm9am+qrtgqSnSfJVTMOP8R
66NDghMhSXirLEILKQejnFalsfINQbstOkoDHzRv36RGK6x8TL1tQvbwIxhEKtBR8uQoQGXdTIdG
kCoN0A2Glondpb8VOTtvHJMG5u8cpuSp2WKN0Dnzq/Ph3yjU8eRECslTSZ5/WZ0aPVWakBGPW5Fy
5/slETBpM0Qa4Wtt79V1Q11UFtHq370lOIpizoYtHZDK3zAJESD/viX88vg/twR8usSFWKy6hmlp
UJRYcv/cEvgrm8YORiqVv5xxhf/ZEAD+zqmhBIt+b+D/DG1x/p/GmABwi67gLfuHemYLYeBv+wHJ
Hvx0dqD5lf+1izQlgxOMahPtsoKxY2VFoDQDEHYOR03C4MzQeLMrIsPq8uJXyUrqs202IrxKa9II
0UCYxaHSEbAYuXEiPuI5tD6KuCVQjJjPcvSafE7VJMCiKZdWMewMO94aJCJgf6m/rMZ47NTG7bGj
RkQ0WKRtc2vlceJVZb1MekpfvSRnqwQgq+zCEsVDb3tAd1xFG4C3mEtbh1Srca+XA8DC5KTlpTsO
wSZI4k0BZkJ0WIfYD7Ix9UaV2rUjL7Od0KUpBiGJpDbjPZ3sdhkIlZzyZBNazkZVgpsP5b/SUBYQ
ONyIHP/XV8pm4sfcbX2xrdIe5z3gEANTSKe+5hXtnrogTIBQjQxF9Uiosv8eZZmrsvUZBTQpLBRt
OriyHsLJ6FxRWMNCBgsIhBfND3BZ0KJuOjbP0dScJWYqkRpvaDu/zqimRDP3UeZrC40sCIVaUtWz
lcP+7DSPWfsUyAjbLMMNIN5FQCTiUd70ZXTfD9m3IYmg+/XUkID9Cugv1sBkkTiWMRgvfaTuxzyb
cXdHyVTXUsDRyQwfJ04zcgnXxIh2NUpuDl0XI8gIWKchYM97hNRFh5Gmf2A0F6VQUAIpHL1obi0L
jpeFhAxKtW/0wdZOVhKZHUXrZAB7mRIRIae7TiUOtdGezbBxVjMARTUHtwycQ9NO9Q6H07Lxn1Om
uXJUblOVS6dylrFNVtZI+eCM2lofs68xb9F+ha4dzKnYUL4C+WAbnj4E/3Ycga4Z3NVQojTn79ay
eeH5ZVQJUOAvj/+xlmG0ALzIcFGdUXB/XcvoYdEX/wMSp/xU3rKazcU2tbah0TOfH/UfewY4gvmP
mF9+h1MxW/wHTXFo6L8vZzx1KmYd+Nbv6uRCGD4UbA3cspH4EJRGPf3sSm07YDgvF6VExoCT0ICm
SgnaA13AWE3fp4HYlEl+UBN9NwXZVjLKj5ommnCogvzwhN/K7YW4aHK0c5pDUn2Eob5u8TlLCQqB
DsubhgPaYTojZku0qV4NVPM5Tml7tkyPVFWjhJRiNlM3uKpFhIBSINOyDGSX+K4H/Nf5bMQOcWRj
2nIFa7AzxtnKlNJNG7E0a0pDq5iW/WLE2d2UdKhw4hIO3963XUmvGoBS4u874y1PB4Ig8YhPqCLV
QFDnp8wRSVrFSz61+8nJ3vKcMDyrONg4zlNjK+E/F/jQG53gE/Hh405nO1h1xSfNWjy0T200bRqc
7CqOdj8kOZLipsDpXilejKvNwP/ekvYji6UlkwYSoS5kr8C3imO+owIekHbLqbEscNSboXr0bevQ
EKtXBw79KsoqXV9p8sOQMUhUvnwt/4pL6xaN+W7SYMB3KFdt5RSP6AzH2jiaEqkYMX2dath2I3HD
o/TocFLOEFxFg7SqDTRnEfoYwjwl9BHxPHRW14mS7P1WRUaq5SDXSaaKS20VadrCnBn2UclZX5NX
CnHFvSLfh014iebK19JXk265it3Sc0j3HWV2UpKAF0XBTUsfDEQ0wgw2Toa4FTkfQatrIbF21vZe
lqr7LvuoS81faRTN6tjQHptcPtel39pfKPbfoyr0AjVZysO3NExI2JZzrMFEMIz9zlDZcYDBMhyH
amTfZYE8nzgOMFyPmllstA49roblE81t3D9PoT59VlEyegxo4u2/up6bExPgYBJaJmPZ+v5SP4b/
H3wVq7fm7c8F7/SWff3X/4Fcov5ez/36+B9rIGO8P07wLJw/SjlGkAoVHiM+mJ4/p71TscHUxM/2
pwvjp9O9Q+aDTZangulNnZsC/2T5oz78ffnjWeNGwdwKkkWfl8efZoK+2aa01UKSIDFC2EV5sQXn
LoWABcsghTDb9+O4HlPrmMPMB3G/sLXyEihkoiHkdmyWyRJmvfok0xRoIWSZDe2zGuEeV2STdlvN
NHaF4QDrNF+bAJBYmy0T+T7DbK9ytl60M/9DONtOGF6GeCxJttD5OTcjjW7Jak0xKW/76oNZ7q4l
9Xkk/9rs67sEbLRM1tFIe84h0L0ErCdaiq6L0Y5uIpJFZj5LA/KNDqF6QtCrSiJFbABjYlyYs4gE
pbHXhX8srGDp+5cq6E5RYDKAqrNVQHqkxLOvRvBgNcy8uONeV17NkmdoPoMD2Oo24yUlHC/8G7ry
Ve2GVrz1lYwEXKOhOtSXffXa+ndZH9358MRJiDwFpYYXhPgnOIVEguEYxzIQYIOb+uq9ZiCoFoNr
QdaOu6OjFMuU7oIixlOrtEuVUs8katG07wwJc3JZZFtrxEcRBM5GgYIsMXvrEkzPnLrHmglCBOda
pfVe6kuzwvOWeamPNoD516pIEtqoxW3Q20cdF4HS84OidpvS6iM9cFWUX2PcQIkhBh55RhEQfIzB
O6DdL9cfUfXQIqyRS425Y7txeuFBv78pev4cAMoR1kDzh2AYifZKyeyyt/6bu/NabuNMu+4N/e3q
HE47IIMIJJhOusTUOee++m+1PB7J8vwz5VPXJI0lUAQBvOHZe68N3GFqarAAo8dODD6VBoRZW+i+
9aZNonOelt/oeOBK29PBw6Udu8VutJInOXvtlJnZR8URzXosSEv6/bjyI20tttlmFtJ9YmqPo/AU
TeyZEbmggaJ1UXVREzyNNy7Vo7lYnucUDIpmeokKXCEoP61uWrF/gmRhdk/dbiDlW1WmpywKCORE
HzlPP2NVH+F+K0x6M+mYqphhUcHr5GmajQvIIYeVZEUPozODRjRAFvl9fmXB3lZmdmxb6iyGZq0I
4lmynuN8dHOTqs8Rztyc3eRG9xr/FmgIUhT0BBoWofphAR4EDF0SwWLXmJ2ppzA6fEq1m1lOTuZ3
4Gu0xEHVuLeMARxuys/G2k4phc6F4qT1OdVFMp613agbX/nsW2yO83qiCa5qqR40szuxoZ9bo9hj
rEArJnhQYkBf40lLa4/9+JvJRFyILTaM7MMqGTvE700B7FWlLysPrmNTQzjAjstwLVS7+7AX11LW
/6N3DovaH91Q1SXnxiH6v+4c3N7/Mhz+y+P/tXOY0m8SHwemeyz6y3QYmNYfw2F+yxRxFXLtXzas
5Yj8xyzA+M1SFBGjHyd5GC1LJPqP07PxG8BXaTk8k8ej6FP6O9sHR/y/bB/Lt27KBtNrkckEG9XP
20fZ9YE4dGT7eg4nNNosCbhwWdH5kEAaANjuSN159F1YlM3oqJ8UF+ad3RGaQH2m2oPSda6pyV2L
hgQ5kfst58ILkSWSdqlw6jVPpyANwy8291ttwghzks7tF3UbO4BtPdUfECIp1WHh/lbZ6QenJPkr
hRKSOPJnd4c2OOkrVrewcbVmC3ojEB18enw9lurumoxgBB00ZHk5oaEQ29oX6dkSTkWyicUTLEjx
GZzkS73BmGvZdP/NF8in++xOz9csw92rQjsJRZo3NOegQyiztVfxnNwUUAmhzaWca6t4jj5HEBe4
9AdbxCdvSi7+2p6ao8kesPsi6NMKoq1C3Tb58byT4NZqh1K1hCh2fm6SVel7NaYRac0gemkj1PD4
AZA4aQbNhTY1odhIWsJBmT1fNcOuAVxTmkoToVf0D1hV7JSTMc3TMT751ahuJwzb0yFkjkBuO3ZD
0U7fQNbiI45+f3EIpBAHSPjxUH3tVIy5R9dUHmjZEd6jdEu3hLagtJam4/k5eKyfxVexduZ78dI/
D1TxgEVj82Buz0Cf6pZH0P/Em8liUEGKsaG/9FB7Yf5QUcp0iEwWRGky0R9W56iG29bIoo6cefXw
1Bq3DgT/Q/bWT88sqsW+yWz0PrLv7b3RLu+joVzJbJerTNmbpNhGEs4OuC8rdgTeVCKM0nu9fxFB
r5JWCT7z7lmUmLdbnNAp7HSE4/Sef/EDzZ6xD0B3hEFhN84Jl59LyyhFEuuA+tHctcgMVbv6tMQd
25wnYvc8IypWCTDOG/7oFrzaEe4vQt++3FB0R14kwnveoITcVW48uPmXeT+iar9Vn/RhmnZ84vlH
l5nud/9sXc2zzEtw7AyvfIvWA2za9VZfYMLRDQ11pvCU72U3vs1v0Wt3SzxtoyyZHyzoKn6ZFZzV
4p12mezI9Bf4MD7JigsVJE1q4J5ajD6UZzoDuTbvbFK/iYYQbdGlXxPNwaYinmg6ny/Deb7m+4RU
0R7b+0nz2Fb1e/Ve3GbCQjVGjDxL637XwOjY+Zt8r4fvkHfHtTliDAFZR//BMoO3UbOt5F5A1zGc
vDRCG1oTSDqr4uB28Hk/W8j8tnWqvmp4zl/6BRcHWo11mmgq1Ow9hhrbf1UvseQKIiBWmyx/whnk
ajwkb9aHfmds6admP76OZ/TmKGTszmHM7l9mMJiMJ0HuULX9IByEA8NC4UN6wSshX+eX4G26WpvC
Ysy0LgCjgUzgo3mVzoBASKxsC890KnQO3l72BQPYfJ4/iJ5eyHpu25V8UVfNQ0A5FhW80rl/wG+D
vy3dwOpbM8IvP8nbRLIX7nSIUseGu68ApQrn3T6iyo/1MEaLwTXrYNcQCdQ1a457KGLtgBzO9otp
d72c50Y7AFVaO1a+NpA2TKekNmHT8Rkq7fDznsimpbpLHzrRXfTtK9kXKrnmaD+/8HyVrXFAGJsu
xiF7qkDh2+UxfM1JnCglJYfdHgYAnjrxiaKutTLaiauSc7ulu4yk8YJoTcGZJq5y69c9oYz+uNA9
he/gT81d2pVpetq0t/zCsbPkNeUvx6EXexCgCB4ZLwHs68ru+SzdT/fWoz8u5csMeru9do6WUlX5
nWOY3gGPz/RLrx8SbSd0XtXsZW0nKqcYKu3QPxpAIrSAl5cVKTWbNY4DJ04D0N90ewGxwjt5oJnc
CFf/7Osrez7DNphtbMYcB/4rQs7gD/wywqOq/E+P/3F9xZlqLbL3dz35p7TBQhTlWLL0E/17uvfH
IcT6TcQni3mVY9HvssO/DyH8FswWlCm6JXj83xzh/ac7rK6hkQMpxT+LzvbnQ4hmxEqj1S2VuLmW
2JOgvGOw2IbcSA2rGr2sqx6Y6p3jEu+7Hgrl1crYmSvomgyuMbVaLOBUxLypkrxOq1l3fJX1Izil
UuDOxn3n58dM1x8lfNMpn6bC6tbFrFP9a+E7EnbqqOyUWvvUK/ExlCjCG0N9J/r5wTLLWwdQZZy+
fCH3QtwjcjJuqxnwgc5RhrhUXOv7qCxvpTCzaMnIi/q8VbRu3S92RpNKpIHmoEkGF9fQVazL+zDn
VCCWAc1IsrTOUDpyUfIkDDwhBxk/z/fw9p/8sWfhh3QvBdmXZc131OTgOQG2Zydzg/psgknIgEH3
KnqoeV9m6ksoE/5jmJR0wMHZHclLkE4w740OtJRIQiDlmDNyB8KDwyWyOOeifsxGeZ0H6jYykm1J
j5LW4yAJ03tluhWL6xTmihnelpFcZr759LtVwng0tRnKNiUT5RyuzYxZFjZhJjNnNThkPiNMs/0Q
CuqHB/hcvXGt4vscSICi261JkLkKt4BEF6ckRdkf7RivqL7hby+9MlSfTbm6jlHkGtZ17OiMN8pd
B2F2ioJ9TsIDC4BjdVByZGlGbc2PcVKszSXFgZFUCwvgYeyyel5jSmgzAh/VpRkGJw9xlYJxaEJW
5EK9Jz6PDZXpJe8ICecO6DtYqmjWQYamkc0HU04fO6M5VqFyLtGulfwkR/K6bGH11ShFnepFEipY
Ga7ECmK48prJqmdCw6LhunuR5fL4D1/MwO0y1TGIOf0Puw13L244f1nM/vz4nxYzljJJF03zO3KS
gdiPgRwjYaZujNVYTr43rf5YzGAfw4Ti4mSiEvy4T7GU6bRliMu6g/SKRefvqBHL9/2ruEpkC5SL
Bi1KZjT456VMlOumVVpgUWmLM44GUQtPciXLHm1Mm8aABwg9alLuElIokbx0xUv4B1rR349h2IMJ
1zWv9GW3Ue/b8LHQiEbX9Khp4mrmOB34kPMq66hW0cmXX5TiNWQQDViJcZVPxVTByX+WvbHA0XAp
ZYWOyxk0ArbwKr2Pq3ZbCsKmBpEwte15sbdUiixAWoi8IdQ/TQFl0s+uAkZdpeEc7RsYTIr3MDF3
gSWi+k47SFYkZClxj7sVvlFHDdRz0OBBL1+0usNloz36Om0U/N1mHq7qIt4bEQMTpVmbisJPAmJU
r2J4qDZVgk6Sakd5ip7ASV/TqfgYrGCjtUVOIgrfOe2ti0ZIteIc3+GkWgdD4TZmwk+Sk7gl36n9
NMCP6Qk0NBTChUFrWHZXT5c2UNd+t6d/bp+01DfX8WOJPT1t8fCkTNi7L7pjuWOMr6H5hG3J1qNi
1yfqwYybm9H7q4JFwWi5RYzEbTsqPQS/qtwu3Adt9SSZUeRZMT3gwhKpjQqP0BEXVOvQmJywWXZj
ut5iluFWoa6OZblgec4D4T5huQ66gq5crsEFlql2JMxcpFywQk2isC77mrD0dSE16HGqP2UINhId
fxp/ecY2kbJdiGwbTQFukhZSZG62lJ6tRdEnxTbYbHqf2xSbDwaotc5mRAmiK0lYtKIwv0VsVwJE
0ojzHsboncR2FiymSLa3f/RqpTPGB6OkIkmCs/0fRy+dKcovq9Wvj/+xWimqxYycEb3yU3sP5y5N
Yr3Blvd99PNnIwiFlia7pWlqjGV+NoKYy/DHYvmzyFtyaPt7i9UiUPy6WPF9S3hB2F8p9/nl3GWk
VsiCqfkby+e2ECaZXXSyo+K1svXJWHUNF/X2XQ+b7RAVa1UYbqbYOY04AALLL9FUnpKCSoK6seU2
d00/fWDQ75uWl5kKKoB0qox+I2XqZxdJ61nnttWb5rEtzNhTc5OY5Mw/yqb2zbDmrxY3pD0rsa1Y
Mn4w6Wto4tKecQK26vsYare61ZmmjJckZiTQN8eOLkWzRczorE0iU7VbF+8Dxx4MEWA3u1WCb8EB
QUOy4lFO6i1RusIdrJEGMGzL4XAxJ6Ynhew/mkFxHoXAExvZSVNtq6WdGzfFye+qzVwTdtS/FG08
wJ95n2n/rVVpPY4NQ2JfRLNVYv0dGpyjmr655BV33Sy4ciuSAqC9mBnLgIARM9fBWJZj5qMgQyYu
lM6wpnIGSFl8SGO4G62Vnq1mYI2EvSQZj7EebztyH3EZPqsS4xgcD3yyM2fOuGDjxin74azE2qsi
fYrd0yjp+OVTSOraF9tOeGc2UNfT9hAb4blFWjHolH5rfNIe/0+Zs6iHYSNsgu4hDeRLCUt8ZN1u
koLTmxbs5CxYzaQxqjI6ZRFE9uhqAnmaisbuLCZKxlRcjDG9/qMXDawNS0qbTylnjv+1aFi4I35Z
NH59/I9FA38Y68KP08qPEw5YywVGyRLxHRb3Y2aMrYJDEf/CKsYfUZg0/zEzRnJkxCwvnrTvLuS/
B8SU+cZ/XTb4ziVR01g3MKstv/+z5ChJIKl6nxiiPF7LTrvTRqpURnEfpPVaG+IjSsNBlXJ37rVt
FIw0qMI4IlDr19hJ4ah1w4OaPbVjSgPXJx9LjL+459Nob9DaIgQEsFuT0nHCOH3kiFCoTQE2vdTe
RLFdDYH5MheANSswZ/W89Q0+OzUtUeShtnrLR1vcDex5mTzAek5XM/0Rk/IyNhKVYpnXDe1B14qd
2oATD9NdhEw6JcXOHFunqfJz1mN5QA2JUEUi1JEKlWRCLUH92k6oJzMqSruoKUlGqNjvlJtYN6eq
7M9GfmcN6nuJXb9XhH0YCU7YxHae7a2QtW7s9yV4hjzaMfp3jSl5lNUwWcVS45H9+yZK/lotFLAP
ISoYhoZebxms1GeFNHjFsU0BMqxkJAQ5zhXLoBjDqdleLCDlA1URKoNwIP2ssAGTSogixatfvCgc
FIXSOtJBgeOKsdhykKShffC5vxHXVu8LDpuBQnno9+Nns5xEE46k4XI2/Wd/uDWItFRWKqpqLu78
/zqMWUpQfv1w//L4f324qaWmdJqPomrCa2D3Zd34QxESf4O+SMoY6z/78ncS7h/3F/O3BebPAwA7
/t7h8u9P93IoWMY+It6v5Zyh/p0bDF/yP3y60ZxQnogKsJT8grvNKf0wiZyFW7qqMUKCXinPqUjN
ENvzMHnKsJ79YNNb8NqmysF7RdzS1YSH0t92ym74hoVUaDxyAc14ijRKrDCtL0yaPnW76r4gczuG
H+mN52n74YIs80LaNZWNIV5VUnSMa+nOS1+s54RypuLq76SDtW9ezWLRn5CjWmp33xLzMTjWG9hc
L5QOPnXJvsDkXiScdFGtSOCvJfp+sUvL38b6Xlfd/g35AMs25AQU9PQEbWun7Lu1shnWcgCTwqEt
VyQmdTwZGwxLjuR234yCAC5zpmSlM5IOP9j8zEcO3ho+Miz8Z7L6bMvD4CbttU1XbM2wCVC8ZnPT
MofAuwDpbzveA1zLGFVlx5hiJW2NHAEzT27dkBFrviPESDQWHEUyeEJ8MvUzTye2VrFKHbTrxxy2
8Cw4Pma2p4EWYMblvZfTR8WgmwEvnH7Y4AYyRH/fPgCBhQBWax5Ifs71gvqBTQigLXIZI5sFTwhO
ssQK7qgJfGE0ueKa5V75QC5j45+Nq4rYRSkogWGa8Kq18jZ8zrja2ydstzgi7oiu5ssTh5pfSEd8
tyFftnOmb0tS+oVSm/DZeEM6m5I9rituceqnTxnJXXPV9ZUl3pFRtvbKm4KSBsZ8pBthDXaQIm+U
Kp9XR8E2jxKT3SDoXfO3En4efrx5cjm8Ee3VuRBjHAFUo7ow2joGO9ItrdYA/Jpq0ST5MuSHUROn
u+auAIKmMRAiR/AlKZROOL1MrMKWH4dXXCQtkdt+NXxON3Jxdy3u1Gv8IS9/2EeRqWzjDQlKhKCX
GJ6gwhWDMJgGG6NHB2nYH4qePoWIBr9+G+fPeRq6JF9H/agXq5wweNWgPlKeY31M2TchoY+rfhK1
p2jcAAHpJ3TShldIWD0vLtqIVr8WAxn1CSGZtNU8Ioh9lNVDRLgZb4M9UdjQqwcx92ZrbYz7oVmh
XpoA56h8zpwss31kqPhZ87lh28h9Le3XllsRxQvitWC8+PGbGT4O+SF90stXwPqNfvCBhcbzxqRi
sP0yaAijDEKxaXG0OGXaLeR413TpBPTWA29RErKxfQ36jdDc6S5wgNU6AWHUqWf5zCM/6/1Z/zBd
HgaI8aovv+Cr9Pa6MrzlCwnGyub/fspn0z3Xm6vlfH7/97Xe6O7ypRNnXe75kg9nHoQG6+A1Xp/X
V4BiRL5d/mfd2mvDuab75lxeSVavlfXoPMEyw3Aoekm7FoNrLK2ZxJVIssVdIGp3BOZ2PZcYv1jF
p+C1pPYIEyYBlxdV6xkMqrd66re+TIgTza31G+AndBC3KCE5VqmV8Chxv9YukXotwm9AU7iV3CXh
ATSKnj0o02VW9kN2CIbnTJW9aDT2VGu7A9bRJIEwIiukMUF1Nb6T0RWqoViaJdlsC+Ho5OeEnI4V
AADhcTprLSsMlYflY/YAZcC6UAv8ALspvKuex+scX2hptLC80O9uygjmkpv6Tx38FkaXkC+fyHgC
VEvO1vJU6BLff0+tK7ZovrT+tcWWFXzD2wSPhR5gsi/l0BKtIuKzZQwua+8Ehpb3li2ZXlc/+cXG
j1eSF/cHOVvpxARUgwAyzsn1/Nq0z/KhcA06ueRXxvLHzL4sLAgct9mm7j1splSrxPrdFD4NnDqi
dtcLHgOdtF1Jwalvmk2VZV8+fQp2bpXPSlAGbpLyrAZrWI9Ij8J0XMpEyk1Jt8EKJoz0mbUbyjHG
7vrSpzu9JQsQ2XVbLXWbvot+1xmOBeuv9xrXtEcPOsBD9BLStFc7BIKU20w1xC7eI5tf68fcZJUy
cD1AYijfLdxOBMwn23ztn6uvflpZqteje8sPmm53D8JXdk7vwHhht+8ODYtd5IR70pv79FM3kM0c
gOAodvJd9LaA67rGMYRNCKyPX7QuSqQ5HMxsQyIIShE6KEEfzRHO9Zoqy+QF34J0rE4EqMNLfsQ/
ZLw0jUOw7ZUiwm/lN4b/Ii78DSHbG/If8iFGtCdcqcqCyANmB97ruf/iP8iKlEPzomo2v+a/saey
yHQlHbMPTb0azW+z/Gkeu90ivhbilRaWl+INSfVDYaq2kGhRbqnKVGHI05n5wYWd2lNbB0cOEkG5
iM3KZJvvrq3m0Vk2eSZbQuPqM4PIVR651bX90D/H+2gPcYPPmXZKdWcCI6p8S6xVhOhOVyUVh4iZ
xffORtOTcUt8yFdUWuxYUb1X5ZMQuS2wT+NBtNw+P4RrI1rHqIX4O7ZAhEAm44g4DhDSyqP8BrsW
TlTIxRp9MyDAwps1f1bZbo9+85QIrlO+3hen6r65lzjKiIeOtjZGYATwPsVyC/NvPMKL2Osb0QbG
fw+CPcehsBoYpnZu+lrfMAsvZu3X8HXp0MTdmN4QrnHqjQuSwE7e5nNCZWzwKL+Wz+pr/aymLrAU
o8BuUeE/fGUpKCbPGO7N5mq+ju/1c/uuvqKolu86OjtlLUdIUILEpxpqksMXWosXNhprk+0HDkq5
04fvwRsj5JSkpi1yYinxV6xbilRQR6ZTWJwMrCdA7J6pPLmiF8ONNF74gU+Sg7mcvpLvUnHB+edS
3Y/jsUpeQOmr+/aYXhYwIxTDNwCESNG8b5sn/crrYqC4mzV1pR4/fX6hXjXFpnSTyTSvXt9z1nIY
2tB4xJsfL1omefrk+tlWtdzl4VvaN3mrn8Wn5F7et7d/9p0CdLxI4MzkxP4/XGbEvP7DneKXx/8Y
GFhYyzi0/5gm/nSnYDjBfeOHAe2nO4W+aBWoIvDtvteS/zEx4E6hSRqdXowGsZsyTPgbqoi8kPH/
MjHAVqdA07Mo0ZCXSsmfJgYg2rjTkLff6gAii2OWqW8jNGhdlla1HLDMt7bP9It56baipNEQqCum
N6E0rIeyXAjxZCaK/jy1stNFMK07Dtkm0oY53TSiltNLSmNEUshL2wX2124jdxqneesyCkSPQJ8l
5Ym+HsaGZIzq5GSxLhnaB3bpVTfy7tRhBnNyoeIxjW/W+Gzk9ZtmYhwFeRPCQhS51IQTTo8OoEM9
MJaEEifH3cWfWX3G8lD6wr6Xm11SA7f22ThwFamd7xUdpdWpBeDjZsVInFN3J3XcEehqXFK+rVB7
KZaqUEg3iK6bSp/W01i7BX6fpp69cCHyUP8nRD7S6qVjpB/lcKDpuxqW+IZ6Vjkvy81b33NlUFtP
r9vLyNh06YmK8EVXQ/Oe1vWjGPuHIBiOYz9u6OHpGNhEIieEmibt5LgoSoF1Y+zJCSLaTBnB2dB/
LXVyw3l9ssSJAYfsaYww/BHcb8aKXxg9swqwl8aI7yOgghrD3mjRIzhG10gNd0bOoQPbVh0SIqm6
YmeVYOaaPDjKJQVvE+dbdGzM2/Zgtl6aqduM9TKcagEwqX8wfXGTmNMKBAca63RX8B6ZSxQjjcMp
a54aLe5qa1WXQPmpHSZdMbD8S5taxV1M8LUAbkcH1sU0Iq+Lh00wqW+zn+CXQ1/ptGvD+Djh2RhU
oUjgd4t6fCkbaHTl7JSSAoQfQCImvZ5TAtRBJXsy4K/lpNCQPDcCJ/KhACckJucsG1wjSp1Iehrg
e5g4jmVOs01ziQOi6qzhszBu9X7aSsr4YBh4cBqu15W6kUZszhBSxFG9BlG4kgOUptAg5dLhs1Zv
ihq4CtcZ1epUJzYSbx4EviPFHnmrxrglyJGXD2F/R3hrpuzROnRW5RKwvMbAdJOGF1AOjcukyF5O
YTtJyE3XNiCZiBlXBYybviN9V96FanUSeuk1b3Byaeam6vx1DoNdAwCz1Ixo2VOZmG5aforW0uel
Pynp46RJHM/kqS6/5epcPv6zV3bMMBZTVwVL7v9c2RcDzK/Tol8e/9PKzqSV32TQDPbTxPTz08q+
OHqQmnHNLA6dH7Nglm8ahAmFsIQzp1XZSX6s7GhKbEBMksCaElv5Wyv792nQL/2PjKVI8sHA0/AR
8/39vLKns2GYda4G26k4C0UNHGjaJhNqYzpVmGC7rZzNjhDi6jG7hzizcKMOTtgxuFAZhqo5YQE6
28ecM3ZfGgtT7WDoAp4QxTEj/OowsJsANC68xo5rPBPcQyCWrloVL5kxreopO+u5fIrUPXXC/BaH
tZCLcq3h0427kkP06HRZuW0ngcabOvaY9zqzaKyo/bvmHGVTDQJvOu7EPn6raBdp2+KMem3XEi6+
oXZLTWRvUOkdGxBcqvult8w3m61CzLgJeHz+2GD7qaN5pdLQkfXjYSjnq+m7fZs+RV3wlcdYGsVY
fQhxr9RWcYj8ghL3AFG8quDVKcdeZEYuD5uRkiK5uTYmVhVG0ynVQEoQfYsBEYxKBd6OK31WMhJn
JedpwrnoccnA1MGzTIbWzYaavihWBr3dF3FCvXsr7P0iWlmp8UZwB4nnW+gPtF5yze0sV6BLWPT7
nTF9RULpFB0iXup744wjFMunDqeioLOwZBPT2MwGNjVQal4CpG3Ou107h9wjQRyzCSpshiKbYsPm
2LNJRstuKUqhQ0MERt7ek3ycs2Lx5o/Po/xgsH5p1YfPxtuzAVMozaX2o+QsXfYoinLlDJVCqriE
3+kObOLmaFwkNvWwbjFPzm4zYyRAQfOnl3beJtkt6TgWNMuVjfNBhbncKttzyHKZTpFjzcaDQH+R
zsFCjzitY9QUOHBMyPMNBxCDg8jEgcQfpbegOOpc9JcVTVnWtjac6UeGF2hXoQweMcTr7Vvq0i6g
c4ceD5qBH0Gil0YZNgWmB6egY6EPPEnr1zUV7Fo9XkdC4wzxnbQod7N2BniyTgiiIC5sekLObZNf
pXAnzYVXl8V2lFqPkquFP1VtBbGHcZ7caQqezCrw+Elv/9FLLfq8spTekrpDgPr+VP+/IT95iQv/
stT++vgfSy27JAkIiBBoZcsc/Y+lFrXewh+AO+h3moOMq+fHIdpUVGIc/6I2LOP0n5ZaFlltUdYV
XBaswn/jEI1r4K+HaL51kQ4+A3MT2eo/L7VGqY9KSup4m5R3BbNlWkMp82aEyNw52GPxn5jHhq6l
fGoSn+PP1DpF4XGUCFuQpZvtkpRW9VzxFirrZ9CzujIRrXgmXKam+1m9if5jP0/QuPh4uGN5wbRH
CLmCoxyt6YMDpil2d4Zy36mnuj9SAduACGrcEUWJE7Xv1r7bJhdNAnLrSpS96wllNfciZWX0MUQX
gmmivGpyVyQPyHin0BlDCxgpV4a2aQXXV+/VAlMMati46gwuqxwTVTrR92G4hxNZtG8Do86op+yG
WASzSmbiSQDhczdGbiId44qrtvUNojArZb5Nm42lXtP5jPw1QD+ZyYf0d1ND39nG5yNvxpgcvMBw
027xnA+Tu9xqo0f2hiHaKoGHcDnJr2njLrTpnG6Q2bYaiDCAEI9zmdZL+IHSmA6L0Wf0yrgYPxMI
+Rp9ER9gVxEdyZkwIBJiQlwJ0YlumZ6gmEiiQ/gk3DFvqjWGS6p+2m2w4RVNm6MWX0XdnnS7sl+r
Owa8I0LdXUVl0PQ48Ppa6wHRhb4GVLvoaAXrTLeZ8wOlkSfMRHt/razgUa+71/K+vq9P01H22m0h
rwf60bkjBReDiEu+LqoPdVexA8OGRziZvaF+HA9MUDfGfiL2cylPBCSA4BzGbXrOH1ruVqSRqaib
Vlnmzv4x+YZy2ZOp2GbX7Kod5FsEvc0O08MIGU4kiPKQTeu63AqZLYlQZSXbN916RBmGH8TRG3zy
ZgDgnANOytJHhvhYQqpgk0EHBOkXfQbEhgo0kuAi+W743Nc7CQakTiIgcqfnYcUrOE286Nyjuvlh
jP3EyZvlH2btqtzo4iF/jXfzSz14CvBFmUIWvG4J5tGrEjyL/reXjGi9tdOoPoyvRjQ4ReaYJoqC
r6yZ8oVXqWntDI9IGRzpNgvYWYcIZBsERjbbErcHJWx2g1kkYTMe4SHlPlFTNuhu5CNH0Y2WbGSk
7JTNVYjo6wm/VVqzqtRPQX7pwmAdV2fZ1Fd5c2jZ8/3gahXtJmVaqWbPZeLJzXpU1kp61ymcWwxA
IDY+MHV8ZIal4v+Y181eOoafvLBCj3riyDtGjq8iCpnp9YNNha2kuqlm6+ZGIdbqTNul02LYtsG7
Qu2AnD8yEYLOQYyxUlxhAihXHJQXrkmOFb73hgdNSqVN5r5LnAmDcsXnd0kgVLYE7Dxm5sddze07
O/iStgl3qDfGQta4qxClYNCxOtElkzly+hKnn/Rlwwz7ikUvLZ1+emXYbJK8VbJrrpJuDY/wELmT
RqdB3VJHkdkqFw8CTT5j0AtBYxrQbALD3P34xCZf2sN+mS+dlXnDxZ9qCTJHUEIYpmoePVVSsZIj
hSXnJdH3g3kP9GgwoR8hFfH3cNCYJidEKet2LJsNV+38FeHMSh3EGDh99O3C/csow06uPPmEviqa
OYA3VmsdRLL/lHdOOZ1LihsoS+JSKT9qj0z5Nbw+0XRVpJXIYdcvdnl01xprHS9A7P6Tt202LqBD
xBoXWIfOBvrf9PTF2fbLtv2Xx/+xbZu/sSmLXII0HfAlUKUf2zaiOUY5Dgm/y+nL3vxj217SCxqe
YOgl8pJg+NO2vTQdityqTKZqyt/ZtmV92Zb/fEPiKy19tEzYJP62ZTb20+yr1fxcVRqZ+rOZCb7f
hQ96VN41BdGfGho1iacgQruVSC5zfnfnztxEAPSZzaE8Z7uaPsJYzxrXl4YDffCemczcvtuaDmjS
80YluY0uspNPFa2dofktQlxIJpPbA+UB5lNstV7iT3TME1fiZB943bgJZOmrGcxd3iufspXuSx+E
K3x6NP3MeBMhCIzCsI8qc4e9Z1N39S7QhVs7tPjZ6lXmI18qxjYaFc9Slxm+zuY3xS/mmD70lrWO
ZvJhc2C5opCvQkSXDnKQLdNDIrQx64RJSJvQJ+WvdsMlNWF0Vw5XvgnbSMiRvRgqlSciK7mUyKgO
8RIculd6td4WQSQ+49eYPMidHbpG/SXrOYYdZWtq0ya1UFLNSyKepBjKMHaYgAASmGZEEGmtya8J
aS5R9m1xsh6V+Vsa1K6UlNtU6zeBcJ1nTM9BSSy7U6uHjCBTY5x1Ub5L2umlkDOsfNXE516HoVcF
0V2iJjdVFZ9TbXptAYqD8HV6v6cmYtgVftE5RTSyiN/kgsxCzGEqDuttADpA1KkaUiqvJIONhMsy
XxRMsHAaZioiA2WPMxJa4FNEOz7W5Zc1+qQ63lp12IRqsOrL7pNI1dqPmZFCixk64ylnsS8GcV0a
xg2s1mbO6eqNsrOlqNw61MdG1SJPYOWuxa3Uca4jVsEzlGzeYO8h2dZ0hBjcpnczhOpZOqIPW8g0
4/guKp8t3K1I73aGue8orm/nh2UOmHApL4t1l6p7CVeXjATsS+AHpPJqCPSD5iG3ZE6TFlgIX+ow
ngcrcTTcLqbbiXiNyhW0UxS3tppDzmUpI/wu1/pTXiT2GBM5HKvNCFEcm+g2no51T/d7yiYG+M5C
LMxJkuaU2TfCTZs5S84PkXT+P+7OZLmRI9miv/Ls7bMt52HxNkBiJEbO5CaNZJE5R0bOw9e/k6VW
V5XU1m3aaiHJpBJAkATCPdzvPVfnIuZQQBOXRnOaS0O1scvzAFxKibVd7ObXrg7XTuXuGyM/9EH4
TYf6DD+P5fq4V0P3WThYjtXOxzWD0iLyw6DaerF6ZfRH2cO0lkQbL6FZ7Njc1aQy11r3QN76bRUF
O9Fr28ylr7S5yvfNTveandZ1/Njoi3T3IgDTLEXrkhUcRfm2dBqtW/+N68I89iI5ge0FBnTN/s+m
N+u7GumX69yfH/+jLqg4ydBRayTkMiT7uSyga9II4PH+6Qf5URbAVhme7bKkgI6n/mK8B+mCKh+D
ia6h+nT/mvEewfYfy8L8yueIXsghjBdmMMDPZQElXyKrxmKS3G0COBFml78qgXLUFQy8kcRDLPVg
Y5UgmXR9wYlT05y0N57dPRgQXNn/yZspn2ik2d6XwIjD6M4mO63r8s8yDw9URn1h9dg1IM/3vhEN
T3Ve3FWFSUNd28einOiEZ0BWeRowkNQSrIbFPhRxtMHNzu76OyAdq6oyfKeoieZtl5Gjnjov9lWa
ckniZtVZi1xl7UfB0MZpJbKz4gSMyzIOWMIo7kWr+F6I2jsEMTfSbHNna2I/iiwuGRHg2elqwGgV
k721AaXa2rgURriOTf3TQK8Zw4OWzbmyHktF/6ZE78L9aDKkQAzG1JYvxK4RrUuffLrhtC+lsXLo
6hy0jVaS3tvJ2aa/9NQMxvoZ2f8OzslKUfN9WHXKvmAXlCNvU5I3gx2pGff7shhw4XLDQ+khsNg7
cXXXePo+K/SLw4B9ZDPu1FudE4K44id7gvoxx+gMzmOqd1dZVX46o7YnSCReipcal74tX1LQ5kML
TDTN1wWiV88mnhGWn6IUq6J+VtxyVRKsLavRn/KXBqlYx4gzc8NdKaxDNRmnLFDXjEg3fWTtnEpe
av09k+TZGQBiTfuhTDPqf7jM3JK1ty6XbcBXMsQ2NQpYJTp3yy/bQLWdFt/hfSw0orUQzklx1y6F
vslpEzp0A91J0rwrk98bJManeU5+q7dJoCLEzWtKQmxvx3vXxgapmV+OW6xK1tKJQRAHSxM7vU1Y
EkBnWsTMIcBSb8bxySoUbJpGVernTjECCrEHZ+FvfOIZ8DYw+M5iTpNE7/+mLJ0nXL+ceH9+/O8n
HtRRghKQj2qayfb4p13BPMBC0GnO697vPTKn0U+dMPhMxmn4U7zf+ucfAywbJKnGCcps/6+yRtg5
//HIm186GnRMLzbi17nH//nI80aiPpyyVrZtoJ0hr21j2Be1V2yyvn83cDgs3cQ5uNzusJecgrbb
Bw4R1jHWthRmEQ/IFcDSSfLNlvy3qXJ3dp1T6x25i0iweencGVRaEVNeznC0muGYsq/QgDcmdtvS
bjaEP63GbDp1eIuHOt+1iKbKhDwRA1pH4WLo7YbxQAIXMSRtvpUDttZKfde7Jz4+R20K12HK6rY7
S9fcDiP7YqNBXmVwl5Y7YVjHGE1lLYXPG34/2YIQE/PVbqI13xXZ6HRZrgW3JP0Yo/Ba5tuMFkHT
ml0bNA89MyahujvXjs5Tv27zYteG1bwGQfj4brf9xnTZRdJWsbywoQc6qEitAQOcqz1Fols3Fbk1
2SYolZXQxnuFC2xiS4ZaWbqrBkGpGLkxh+5ZjjC+CpTyymdbl8eChWIsYX4n6gmA4EqLTkJsq1S7
N6yHUlU3I0uALrryteBitM8J3A6ONVMlxpcnNM0DfDLSrh4t+9NkNSxTb6/lM4G5cPTNHBONZ+9G
DaxjGpINjKS2RqIkCV8Ix/Qibe4t+IrVFAQqCk2vyl8NpybufN/K4rlQ9Eup8a30VQHtJF8FRb3p
tUvASjxuxkPIijyV46pQGR6ppV8OwyY0Etp5QnE6ZxEF5Spw003Lyp2Ek5Vm1Cep2rsif2CkQjpS
vIq9eJGz7+jZe9QgRQR7EDtHXzN+1Q3h5KVzslrXH9iahGxPevsNWJo/DOa7x25FtA4poHkfMc1A
Z8O6WijDOjP0U5Y96vq0N0BLtAZjRsjq4zeLJUnK3U4I4M6O3FQqmteYyMWSsPOmeqy65BBk9iqx
GPtjCayivZo9l4WG3MnS/dyB9DqAkyAQQSTaWsvxSnUAatkPw3s1gu45INHGat81eLCevAnd8B15
4cGjmbYmFtXFZz/ZjPvuYzRCtoJg6K6lUW7t2GeoiWhtJh96GyVA603mZcmIa9DyfSOah8Gz/ayM
bl2Hq0yV8drPegkUrXG28F25inC/VbispYe6bDc8IA2QbQeiY/RVlSfe0T4ZJCuRFzepHW1s0ss1
FG+utfU0J19Y2PirHmVSHO7j6FI13jVnsAbCkwuTdhniIHW3f+PKwZqBTSsnvAsEmmXzf5yhmJ5D
S/lL5fjz4/9ZOfAksLjGbwQ8FtM1z/6vZpk/Au6KGF/9fffxo3I4/2BX4v02I/nFU+38g0mHSdKC
TZDC9830X1h86Oqf6sb8wmm8sVASfEkh+rVu5F7YpZ49elutVh+cqEeWVp5tPVirKjfBvt02GujV
4tpVLljP6MpVlytWBDf+scdu3Vn1bQiyrglV40G3X9z4agaMnMsSSei8HByuIfs4U5WntCadycx3
Ut7CumFSUK7igil/6sA83OQViSzRbKMhKPKuy+NdR0As+Om+eyvBoRYzo29MlkPl+F3KeqF7K2y4
yxojan03olUf7Xwdg1wSQfahVCHooq6/7ySwUA1T5ZSjp/F64HkhM5zMxscwoQUKim9ekW4tvTpV
TDMCV56y3njL0ChXctoJdLDkYB5VZg0EZfYJl1ixNWV1Y2nNPkq0t8oWxEmj0JXJYUCp6eVyW83R
ljVJyPaF4RVw62ljkCnVVMgoOVPsSF3rVLWIYacbUixdfJjcslaBY9xEM2NCQfaOitm0ops+gDDD
qV02N6PXL2OTQMuQUJ02/dDUbDn10ZNbWHsdxWwlOO2ap6nPVq32Wkb1ia/ik+7gK+m5C7yrhCvZ
Q/irQSCljXIuuidLG3dlMS1V4JVm3K3AeRD6mCHcyQ6zMEtXw41JyFVCYESMtDm0jLPGHb/20l3c
lWAq04XlAAMrkkMJlQ8y4Wak3W7rO5XgYtjHxFG6KxMcEIv8uimPqfbNEN8MJd0G5lcf6Xcg+XaC
jF904RvHGd91PTrkVfTRDpIVcHMn9fnN2X3i7XxQp888YJg3RsqhoMhO3jiRqa7daOSmNZax1Lxm
E5E2YdfBDVfNk9oaePRDWMQxoiDKmIFZg13/o0Clw3lwMo3H2it3RvPq6ClTIb5l9lm2BkO3YLjU
MYNWn7pJP/yNz0YOCHrLGYNqcZDN0sn/NF/m//zD2fjnx//oqpFAavb89N/b4x9nI101whdADy5T
bY/dLE/6e1cNVkLDqEzQDG5tvFy/KHDmXpuumj+0v4tz/srpaM+Dgl/ny/O3bpMhwwtBqcj8++eu
esBiUslGKlvyERdm+NxUz3GGi2qS3O22mpvuFMvbTxyNnvdStN5Si511IPBSsSfK0Sf0CTGr06ok
GjBXu6OhdLusRaVCAHg4FBvwQIBOYFgZbJqbGnA0CyEl3CghxOgS8bO4Z6y8sB0uuF37UHKUKuzV
suyloauL5YPiErvVmBsHx1MCodRBBkrqVB/M6WAenaS7tp12FxlPJoION9OXqZ77Fpan0dgnmXLt
U7TrstkpzW4aGRZrz6UzvRoqIvL8IgHwqZK1q2uhvnsPNWweXKsjeTBzQHSJs61r4IDus9vysRPu
OyRxAD9vEZd3q1UOHeLtIrHWVbOqXdP/foabhe8lr0w4yJ0M8ZOSrVSmd9wKYH8FvlfPGZg6cvBq
4bQh8lP2pdi09Ko5T5Zz9nK4Nlw8hGFfvPBk9hVnM/hVV5GLMot91wZPqGCwsfKHTOvvYzTYsvDo
4ZIz2A+XbbZiKDAFx3RjJMElN15IobnI1iQnQdtLZ1gpOpYElwTIKBFHUCLrvGCPS3XKyfkli3NX
ocruXSQ5roSIRPIcsVp6gfOCstgozUoaFQNafk38RGaw61pJiXcX3tGp+m1AzLCcxzJmdG9x6ILP
3qtOC4NWW0ZzIGdr3pVZxxejZlXvGfrWnGGTJr0YLH8TmBgz7PImDMVRxN4l04tLb4sd5/Gi7hUm
XR3K3uJ2HNVHLwkPZmyB0Qmtm94jSz2BXiYTLAs2brpiNM/C1aL7GgNiR2RRqiR30Ef6dFYqKU89
yku9Vu/VMblX9RzM7rBzc4yIuF0YjN/xHZyrUvKj9su++TAKGvNs3OeexuTiuct5Cxlt5AfSBsGd
Y/6X8BjFHH2Ae4uhGB8imuBgG0cYgct013fmreocncEw9m4QvrXp0Y4QQuTpZiS0YFacLUyGeWqP
yb+oy22njYsJroJOKt6E4c2EuminwdHxPobJ6LYkIZTb0bklONNnHLirWOXGjbKczIs9vSd4uWJP
rookIsSOwbl1bhvWp9GdaxwaWVEHFLALIDhrZM8JfzGmNinHy795JZjDrvgcI9qZm8n/WAlmGc0v
XfJcCX59/I9KwJCQtC5iBpBk/gHnYRsILtltagxLvss0f68Es3PXZexh/N5c/7JpxOKPEdhR+VMe
9lc2jRol5U+FgKmPQcM9j2vmkvNzITD+xXQQqrjtpvLauhFrbnLKF15ybvQrH8aFhOfQOeouiJWV
LZWdGic5KiDSw/Hrp5AglOb+p5/o5bdK9D+izS9FLJr6//7X+I5v+0OF4grBzEfn7mK63yvYTxtQ
T5exlVRDsLUIGRzJGa+r4Ypw41KG+tnt2mWM2mcoofAoUiyLWv0qxgDSvjy4w7E3tGyVB5ZfiHn9
01+jor0ZJodIMjUFtc31Px70J1GZh4l5jE3WQ8p2M9Yb6DcuOWcznIQKY8mDIdxdTlJLNEJnxBjV
d/E2UJr3PEa4Z8GS7D7Gqo4XLdGIkeHc5mmKmJuRaYqluJXG09BB53Txn1oeA+2Zku444lIlNh/G
diUclB6hPAxETZr1R+/iC9YJ6w2gz2IhJhdh6yX1O4SlN/AJaLZnHkcLmENYycXSD2lXxYTPIBgw
QXiYoDxGkB5a+5TknyaYj7LrL5K9b4e9uMDxqXoCHWyarLLULG6imRBr9ZwV2t4TxjqmZOTyRaeA
xBSSqgRLy0nqV+ZdSqEpKDhxwH6vbe+NIcWd4C1rTBSSAqVQNbAoMoKhdFn6cTLMy0jjjCkPC6d1
1ih0GQXPpfAJN9qVFMIAPeYw6suywq5FoRwpmEU4MU6DoUQhtbQX6Qi/sJMFCDgcXStksesEY4dJ
Edb4cWbTK2NNcsnc9zqvoTc9VxTu0ICPSiEXFHSPwm7Wu2F8VzrjSaPolxT/wDmTML2QtASJ9jzS
IDjZTrNZtObiIhLvyt7SpJlwR+E7NBd92C5i46lsml2cOGuLFqSjFYnJ2rCacNdx+aFRGWlYpqLd
RvKhpo1JsxekxgBB5cagyRkxWDItWrTiXtACJSiRQ1NZTzlTSYCsnhJ564KqZsakKDdovEgBJtKi
enD09pw6SEkihn0Vd0StZEIZi6VjMD8kMTNEVMaXNyZcrEcryjcJhmnJ/IWBjaEU68LbBbm4MXGY
B/G+Q9sUjfm6h6wXJTZaVR1lLjKl6DDZzs0Q2kvZvA1js8laFRRHuiZbM4azNyTmsiETqRrSU1vM
7oBjwbtBg1Bcl90ldGYXdb0w4UDXHv4tweBTfR9qYMrC8oW0T6VCoJ2trixTrPhwb0NUYS23R6nx
e++f9fhYauPWtNMnhzXxKNAH5treBRsANmZT6pCG+/JEdPC8l4g7NheJMa37vD3X7ri3ajC3TO+U
WFyaoovu9UG85TYzJGVaJ7NaCDuiioK2cYd7t8TN0wa7zgn9gY2+8KKVo9dr7tbhkOyB7S/gHPFB
/DZ05U4jFLzobho83V2kLhKX5XR1ANLNk3bqunXnbGd6wgbUvJW+ZwEWPKa0lRfcmGQWKHH9Lei+
BPjiIW13ZI1f/9bF1qEmavNmFJXLf5P14Jj5U7H94+N/FFuVyxybAlKJIKDPAp1/Gh+4dlFIEP8a
/IMb36+5G2h2vstjUf5+1+78S9bDo6jONn4Ei6xOvGh/pdiiEPpztYU4Z1ga+xTWyer85z8VtdgW
JbPuHJyebb1AWkLdWKlQyZ+MRN1WBvKWQAdcJ7Ee2GJlC3ctxupEIjgW4yAjXjBjk5sXzdUsmoMp
GxxEBgBnzdy12jYicJnb427I+nOiiJ2b2fi0AvSFbByg8bZGeI0kH07VDW4LnVbdEmhmhQ/Z8uoN
sLajkrQNchDU+tEhrhu0gO806kJryVzUJJgI9aaNgEBY7iVvpETXHy5lCbqYhI+62EcxtA5bfyjL
eBsm+k1dNlc10b+6vLskk/US5GxIBpVPrm3vJHhr4htj7AL99KwJrmDiXdHxapNBzPb/2lvRzkTC
pDSkak/zoEi7BuG1AS082pcB/7abursJbHPL4MQAkF4b2V7r9ceya+/mEKI0F5DlUR5G5rBgkvY0
F0LcfNyohhTnHZHmaY0Jo0acqqPc0LZ1wRnPfsmNWyR6+qEpAFOI4rG2maTITxNsEYybTVp210Lc
a0l3N7bFVib2Ts3AdykBZlmWsLBNZFQ+jgnTu6S22SQFXKxcNEVsiEQyLcwqXEZDChJA5fAGZDBW
28Ad2RgE59FFXaxnNxlUorIwX03H/UxUiq2pPKTFtDOzaJukw4EbwRyo8RHhplmqpFJoQbW2GIzh
iac5std9atxl5jhyZWOrwUuQjnUxoWekJiaPun9TZ15Ip20aPdyXxGPCWUOa06B7eYpKsIGTvFW7
Esew0Bam9waMZdkQXwQIyR9SfT+pdnoOc5UADjtOF66bQaNIuOK1k75HeP5kZ97CZEXkDrZvF8AJ
pvTqgM9VbGMvckaNkhBLp0ABFuycHqgbbASnbdYhF7RJUClM0tcNQmmKaJNqgy/pMOiTVlNrERdP
hFR1wv8I7J6FvTWh+MSlo1XmVtZ27le1cScY3P6Nz1kTRDOXGUxgWHWt/zr6dxkC/XKp+fPjf5yz
Hqvo31BEP6tk5p3ATP9hN+y5HO2/iiehjKFtdrXf5/v/OmUZ/XMyI23heP7LxmHLmIdXv1wdvr9w
wNC0YdjYZk/Gz6es0+hOAd0ZD3xDjmqTDMBUe8bINnk2XIS+EmRlzLPgFbroWcJUY2iBeDdz1rlz
aml2lEICC1BRKYcGkITKOZqx99zWdN2luc5igQJDW7kKUq8xes5LyHrsKz1Ub/gMjAhFfwKOTBs2
HmiQabBfJAeQ4zKnsJytEbkbK9dgBSo7XR/XLmiQsiMCTR6EaW24bvDp3rLPvRT1eM/1Y+EijMzR
j0WjA6PhAVjwQY/vNWlsksbyLVixkSlfneF+1laqbgFlHyasbgASNY6ucI9aJjfjpC5TYw5Fxr3K
3qyoTECe7SKPjZ1AYaOWh0SQIRNYL0WdLT1gOJ64DrJhQUCeg2lW+AcUxJ6TnqwaJQC7yIZ34044
QxBsKl74nikDSYzmihkVgAFzU/fqWrXG1YSjtOwGjkC5T3vMe6BSZaev9Ql5tVfDEDG2RmtAKTI7
IGN38ZRTY/rD1CFqMvnapf1q6Ma+Gi1/8oBOqsWxRjCfpgEtm/aoBZoPUGVUvaWN/0LWyaWN5a6u
vqEuXKSRtg4rDSXet4TbolYEINrIHeJqkrXYDkMmO6xuHX7GXb/SJ7AcXucPJTElCigE5uwjh2Hv
lc8JGfcin1N7R7+sG3ao1VdvBmuDfOJQirvO/SjoztuJhadFW6q0O4WxmdqhSgfboRfpo2JWKy8o
P9hubhMneDIjBRwlfgDdQJZAnEOHiNw6xbn5UY/JzgjCF5yMm7CtbwxOQKaBS8h1LGm+Chzfemvv
vGnYaNA6+jTirsaOvtCtZR0TBHE70ksUyCKbOZ25/TCmatHgQyiaYtMIbvG0zHIqce1gsMwQ3LMK
7lFbRgNMksZaJGlyDzrMT3trFdAujHTlVup3znaMlkh//HEArw6/SBLY17mM+9RqPdbijn3EXlpc
ArjZiBpVf/WpsLTW5QRkOPocwlPQ2ZsudIACV2uD/A990n3bvG/xEhgKl4p8rYru1Ulhh+Rh9tRX
l97sD0bobiTzQHcipL6PuDvbSzEBxymim7Ea3Z0qhjYBVRclpy6sw5XeVB7isLKnCeqIhchQwaaG
vvAqdzVOwX2f6atuSvZ6WW1dcrwS2R215LEZ3jRjXJmSFMY2XU9VsyYty08EKqbsW25/TZ2xTuXz
RIW2Y5gx9kkrEEVJMl0de5+HkugsQRtHZGwd8AEtWNpzS1e5C9rOTjWZ9dFusSaD6tz7nWy2VhUc
eqAlQrj7kNX/pINZipybOIfpB79HJgM6gGGVGs1qCiQzR/cyck+sXW9fMQFQCdKIoY+UUbBMNHet
oQWLkPElwV2V3+Vk5oDL9xF4+AYedE3Tj6rz7sI80FLvjcHIWpckekEJq3krGVDRCIkGc1Wsklhb
pxj+O1jnuqaslOKk4bNRlOyUMqqu4c14fbBzeV118Zxm3Mkn8a1VshcTtkuKpapsxSof4w220kvZ
O37gWVsRf8OWf6z0djUvU3O1PFr9SGKmvvLc4VYY884V11OPMI7EPEzqg++BIMmV16m0eVfJRzE3
oF0zq3RDcGt68dwCgyvESx1z4R0m/P979s0MRiHRmCOmoECS/+gswnEAsWa0Nw5wsshLT7KiBQYz
1DdMHzyVpHVx0zGAJ7xY7qrpqg/uSQnZ6PaKciviQ2TfdfOvLuhJ3fIbIz7bfDR7V2y6gHgSKRmm
56sEgsDURqemBDjDks4yybW16VR1jSkuTBcH3eI0GNu2y5/M9E0gJRSST19rKBwVw9YZQ9/R6lOD
pK+T5N4EJaL5MdoPWnaqPVJ9bXSIqrcLtfIqKmUzKukLP/BLFFW+w1ue0f65gabFsOxhCADYgWBN
iDnplsH8m9bGmOtA7PgcAZOjYRiohs+iRR9VmjArqFax4953TPoa+qvEvtNavEpowW3nPLUHtl+8
g3kuJt65dmp0dRWPhs/kgQDPbjFY3CeGhzQBnYfwtDA/iPz12/Y5dshZc/edA0SvjdYyVp2FMOqr
0B/C6NZujaujpqwm2F2Ae+utFhwtweulZ2JUsPgQQ/c0JEuBXOtXee7gqDMBNQ1kxef5OhvzJW3L
VrMvgkX1HL5uOWKblZXPCz0Ek3ksWWyHLLhNFt0GC++JxXcehWhL2Vy7oCiCYAml/cbFiJdoeP64
4eTMYf2/cSfJj2xWGzOnZi/JzvKnYe6/C8n8N6Hnf3z8750kRhy4Nub3ufvPnST3dc5KwLTcy7nR
/zIcn/XWukOXyTUeVaTDcvV38SHQWvamEGtBWrr8lv7ScNxQ/810HDwZvmEomZ7x3Rf8cydpBqNX
KTa7nNEYN0Oew5EyiLQO8LvbbR0ddQ89WsIElCmwV6s3E76W0u3uZKSv8onVmm5jx1DCU246e099
qsYnl5VnPdTHgEtywDHSZMishL6tkje0/fRt1cV2Ej9UkFbxaUcGN6Zk5Cbmq8gmyNNaw+LPZhFn
Be0hNMEVZuPMum19o7PBVoPz4+CQdgj4n37LZDPIVO7Jid7qnuPQmW+NfNnQxMyjJctkRgMyh6hx
kCtjvanQFXZBBjFTDhu1I1CgqC6xbn3C1Xa2VdycyfH1A9em5bWocSVqLAVVWtBBH3TOwpSrNDV4
hWKR19VND1vF6jj1TNLOfXJZNsjWDmqhLa2eWTFhI3u9c6TfZ8w6UfuvFEqA2/avhqG8pSPAz3cn
srdOA80hO7u1fMrsYGfM40ovJWcy02D5xgDdhMp+lS7C895yxOCJ/siKHfxlcGzaaCvp2kgdWQRl
tiQ7fCWaY0rjFhps2TR4A4lm7FunXone8FuFct/EiNNiwVWevCQv2XdedUsXYvbTt7jQbzTWC03l
vIeO9hrzWtoC7dsUb3Ad3agkzE1VvR5HuU6d/Cl0E49jse2eK5GfUB2Z63LiEK+vkugWp4YtGSq7
Pst2dtMeAoMefQBMPtaIUupwMxbo2aN3rcOxQ2gW0iSzbpalMJnnJBhnWSP3uKWLCKU403TZoLIB
FNzchk62rrBm2wGnZRBZgCpHSHvtOLwTK20TOWXH8NBuarOisE7Me9o6WbcYNDPERlIXa5cOTYE9
xHMW7DodfMRwwgmmdw9DHyJ/9ayrlYHIjFtvPdrA1xJ9/kUNvPUEs/o4vXrwcmoeiwADAWx2KASh
FjFx2QRl4XRYGg62VR2LVJfekmmMcbL2idOmie6tW7vS1xZxCk4erCaHvS0xDUq7GebIUz4P0o6O
Tqnfpqk9Gxqar7ApUd/nr3ODlJTaJla8R9UrnvMOWFxcf7YoKMm+PgXWGonmus3idqUKEB8Edq+n
QCHUE5KgJ1Eq9aVLbPKlmGtj1vM+b/qPxjimTvIK6wgbGdW1EJuMfiJhuoKsZjVW/SejcGoI6Vxd
+9QxU+odCb9tWhb6kaicbYyCjNHTqsmb5ynGPaY6O01CrA2V+OpOGEUxKbDqLvdIfZbpPA7Rgfol
OqORk4tbXuG9RvthkgpnHdkpLLm68O5l5m02s9N8Rhb2wbmxpmezsj/cqYeGqY/ed8I8Rhk0RR7m
8q5WyQmiT2V4LS+jVI9G4Ax/8wKHAmheNTKW/m9ZnnP+wh9GJRTIPzz+R4FjrsGM4vuCV+dxPwbS
TGX+WaW+CyF/3/3OTHbdnp/xtyEK1fan8qbDWKMiQfCZqex/ZRxt6/+uvIGnmGM8GRRp83f1c3lT
9UzUsZy8rW6vaxiq+d3onTqVnh1k7drpllp5L713eXC4Fdjt7RTdQDcOcpjtd4mYUTLb6Lk6F9d+
Q0DiqTuABd5a22mLaTstloO7DhAQIUVDePZqH90Ho7tBrWNegfIohr20zC8ZPGQB8reV/djc17eB
u9RgPhhc1IUFbooRt8SZnW4Z1HT39rSC/AA/R6SvgUXGOwIWTqWFab1o3ntjHKBkITFH6ymmfVx/
SWf+wM/ESGyER7P4nGlAREqA4UQID8UFOoEWhSe3qgj+PAwUaPMLo0qrrNKTmgjaScv3hhv0FchY
VtqAgxUQZDHeKtUuiS0WcAe4AVszgX9TJBSgfbVVs8dYdTfBZKzK3DnwXQBhDnu+yVRBg2jJm5oA
tTm+ZYOuEZfloeGDOPDo+IP5sPKaPYageGen60J/tirk48Si+hWpwPoi/lazynJ9k4txQJVduM/4
++Nv3hdXZ6Kt2gBqx7fkNr8vdynpMrf2c/U4faEu0faECA9f8jE5JafoVB+yk3wLPmZEKDhUdPy3
qOpP05u89R5ZSa+KNfu/lUa5kdwQuEYtLQKPP+s72LHn8Y6d3kH5ovAybkII0M1PkF/aXXWLoGzi
lJIbyY1ALEtCWeHfjD5/nzRuwBpThHudKfHFWPE8xCECddgPx4nUtIWtvJTFsxjI6VjUip+Mu/EO
fsBl3CXb7tScgG4vVX88iFuwx/woCEgkYDkE9Pk1+rwa7GQIr0zdZ9fpfWmr6rQE1LbqTgqS3U8g
tePOPFiP2tubtZQ1uUcsXHxYUmQi598c9Wx6O0PfMLWz0ufgPjx+sEe9MU70Z+Zu2BtfE+Tke+/q
vQ63yXvVXEb/8MQI75t2Ow9x2IVSYPsZZBwF0Je2dmeePZbvIA/MJv9ejh0c1cFkPbLX591cvUTx
tO1uShBunbtuW9jcbQeHYO/uhuEQ1Cawouw8JgbTqeOMvSsfXLhT8aMbbktCtqfqTldIT7XvcpDP
SONWQfaVQKEIN4ygum45z9jlsXbBTLcmQeoqKtlHJnJL2qKMPM9g3U6L9rF6F09E1hoOQCo/ODhE
yC3Ad0Nza06Tcw3DvVA9KNSKs2VMxnsaVHlQ7ZzpGCtrhd1qle2GDW8DZgTIuvjtpLFPmC5/t8Ir
djhFPbrqRRj34dKw16VYT9FWOJcwedEizp9j5DAcWZnoq/yAIPgAUOilUo+Ciif5q6k+etwq+Xjn
IItoyotRf0R8mlNc5tzDp31m7uMLUjDp3NS8o2x0yAWnCD/kxH0+EAduyqOqkNyr0yih6vjI273l
QSbnU3spnHeTjXJd3Rc6ahPt0kKLbetnu3oO6j2PxFbEm5IvUxHJgsrA9N5D8ON688y/hPV95DGt
PZbtMxOtBc0gT65Wx97hKAUe2LvvJcZ6U11mMebLjrzCYDxmsboK46cIP/YcxsXtWgGI0h+y8HYI
gYfon1KcBb8HkwUUO/q4WuvqpqYbSzyGbspWHVEOpL6nrpNkNXXbutoMwWdt+5V+cPSvNP9suO+3
BTwU3Hx6wgr+QSfsKe9fWQkOib5Mon3b3lTpRfX6da/Rplcbbc4NB4S9Y3xVDcuoY4gZ0et9Cq4U
bgGM5RhYr2aIwSYlpvS1G+49GzgAN/gvFS600WxEeQ/TPkEPksHd2tYkjef0gNXHmCACl4PfaivT
7j9oYJlTkCuIe3xmY/JJl5sQIghO0U9NR6rPJN0nnQedfPLAqIkJCPQzt/magttJQwG66LU5ytS6
DBfjLn7M8REViwRDFrMhAnUZmNyaJ2874ABd4lP6f+7OYzlyJMuiX4Q2ODS2AYSOIBnUzA2MKqE1
HOrr5yB7clL1dFlta1VtzA6KIOH+xL3nvpQZ+zyUel5ZHpgH9YnvxsfSvuAKX6C65ImE26A98b8Z
8O9wx7t0QvOFglMCnOGl/+whAJRCljSs2A1tKWX+m0YOefOfNdJvr/9eI32L02MOgKdbN3/XyOkg
ahf6IBKxf5tMftRJgtBTpHXYrm2idKhuvtdJyOdwkZBuYXzb5/+9yCv9P9A4mFFA7CJxXSNgfUnJ
+blOKlwVJZHE6MUCIfaChCxmTX8qqgpdUH4soojufUCbJM8K4pC2UtKVZWISMAMAcay6GSKO7fM4
QDqkAc0kCc8Y66SGMc8EzB58LarkCp8gDuT8ECFfxYa16lEGsPemxUbZUnWfbETe0gQ9Htim3IF1
g5faSQKWSmiuETRfCdW6MwWQLNmiw1Vy8F5IWKVZbzXakNpJNw0GiInV1jRiHyeOuwPQJLOjkmfz
sZYVY4ysyPc6ONV9Kcv4kNUPhiyG9VxNmzRq7tunDvdgVUdrF3tE1SDIijE+12O06nVnPZqTl8f5
Q186d/lE0ZckEMAkVYk9l17TjIk/yH6H72GjDxkbsa7akX+1M0uXLZxcN6o8COsAWHEj64+oH1du
2WerAT+lkekrmpaDIVoOEmTHVWct2Or4nJoPVcKha5kBLTnduAX1el6NHVQ/Df7SbLwOQ/7sWsFL
HNM5das4S97DSbu1W6B5JchIFH9ma4NYFxv4h2i04lM4ZlAfy4LBfM9OIO69aVCX0TaKDRGvDbAq
In8Q+biLkhe7irctt6hOgB4j0Y3ZThQ9ItsN6fxpUQhXDCxWPSklmPLMaiHHiitnqM5JELy0WEPr
5ms2DtDHBWb0IaTuE/1RR2zYBOKjDPt9b4B+dcBj2fVpJk8l7R91WO6pQcQ8O6Bcu05V4y5wn9XZ
3sIt29UqBSwcD2F5SsPeyK2enC7bDxppFBlvAHdKdT2gr+vyGClf9tg22NOt2gKAWY6MvW3nrEb3
Rmteq3Z7rDsiy+N8PLUGN4cRZps+Ma9sNVvXU8RghCLQWDrImVZSdEywmBat3C6M7mPDwck9jtm8
Fmq8Bn65ZYGFP4CKqMQUmlLpXqsVbHKrLqDHRW8ov19mW4dOWwTHMow+e8QPjCavOHFAumE1D8d6
U037MQFhXiLsLosAiV+7q1Jt547ykSn/3hBI4IqEViEyfWF+2qLximYG+XZda+oO6fkGzcTRqh46
WW1revbM6m6KvBMep9C8KmT5XtkZOFz3KpzguLNpTohhMJ5VVSeCWvp9brH1Q2Eefppq5TXmjTod
LTarccG6qYru86pgDZpsHWM+WvF4ZY3poZV4nHTFwjGZUzUO7rsynPow3wp38m1L9ZwA+lWgS/Jy
DHA2bIJSa5fE2Rnj2RXSVz9hiJdkw6EfkY4HlC/zMqd28zuHhyBqYt8VFSMhoiwsnEhFve4TNnGZ
ZHbxNbOVLeOoZ3Mw/Hy6WNm0D6ylVnCuurx/H4uBdkrfOMyZVCDts4sgPSpKUivdmxzdTkNtHS5j
tDT6lKy0SR/luWh2JprOMEqfI1at3XCL6fozSLNNgiVzVnUKpl7bNyUlbNDcjlHy0VHCDQ7r2MbP
8vp2mgl5qT/dKHyqrowQIcfMF1YYQqYQ9/WBEI2IWgQUp95Ue7VxzgT8eVZrX1x8r6ljvuRaQUop
GwcqxVF9HpDn6cXtP/qudpHYaRbXtMW1+d8JKcg0uNF+kX7ozOR/ff2Pu5rLFtrJMnhfVHM/DzRg
yYN2QLT+nSTw/armPl74kw5TC6Yrmkpp8OOqtpHc48By1W8zjb+nsFtICL9qP5bv3Fw2ByRlmnzm
X69qjPgOkbAR6ZSKxBqtHSttetaT5kYkgbPWK2Mj+uKpMkgtVOw18/PDoERntcEiR53JsPWj6O6n
qnixrdfZyuWmrcnBUY21dGrweG781EN5c8iK0oPuaKB2C8Jgp+X7gpwhZ8IcI2P9RXF4EBsg9AZ3
lzbn1wbcLEVB+KntCl3cO22veShz+SZgK0mUD0l2H8fdrm6nvQmQNoczO2rxViYT2oLR2gdZ+CSC
YKVZ2JzDcd2xFkF6b20yJjUkSoa+SqJKDbAgdNaJYPefXw/t41iA9jZ08n7N/rnghA7aWvVr/ayZ
IER4SoC4W/m1WU/rwSYqxFABUEVhzEo1RM3Watm7uqjaOnfX9sWNVpHHp9VnlSMu5Q2uSddEf/1Q
Ve9FFqzCZaSY6tPXZhQIsJniagaXFjmdMqjf0iW4E2yA5cklzBNB3Fld4j1zc95q5H1OvdwFYr7W
em0nTYf/wxvv870gJTTgREpIDY1IDyV19tJgfHVszgbSRXtSRqe53rfBW0f2qEkGKfxh3jUOz1Sh
BUxnYx061nuw6OiLeKfpRIePxH/y8SHofXq5CfU93/upRI0vUeXTsZwcVPoOan1rke2ndeAJhHYI
KPSnBGW/vUj8M7T+4aL5N03f6ugeaCvLlk/BYp3tx1uIVK/S2ZBQj0nFIpzL2sdpeQpym8UnvgMC
daeu3YKs/zqZCSuDdpXjSYjwJliLScGZkzXOsdzr1PZo42Mo8DNk+Br6xeBgj+cIv0OB76HA/xDg
g7CeXAkKxiK2w6GTjRP1esQzgTz7gglw44JIyPBIueQTGi4w6mmQV6wfmLsoRHgtyxQwi3XEFADc
p5Mxq9AydTvAbU1S807Ugd8K/oEpWOTUmwnOP3PK+3wBGY/9HsMb6u0hVTymaudG5BRXc/UKlXmd
uKDf9GBJ1cn26Faue/4xdbDtNeCoC3hAVurCThTGFjmr17fpbh7tzT/7CF9Gsjw+DOaBR/1Fu2X9
rt7jIPzt9T+OcJLQOaXpq5bAjp+M+2xddYsBOOQEjvjlcP/pBMd8igMV2IvQrZ93rqxwBUc71lSV
LmlRVv8Nayqxlf/hBOcSobHjoiGv/Tf0oQbnSYcz4vKHNJ+DDtNdX74YdoINfDyyP+r8An0B9JeV
NZ412p3MRAhTZ+p+ZpdWdeFR07ITxb1fSHLdspKCnOWL30UGOg+GDYtxvHE7MtEnv6/bjQsPqZov
qQ6mNbb2yuA+DFmxzZHrsLLC1tr6ej55qpL4Sadw9thbW77EMFJqdGxpf0iosrQ+v20y/mgJCZnq
J2MANZfozOCYo7jNTW+nezUF0KEpm2UBueSTa/V8lJO1p8Q8xtlnjHYrmh5DA3G2an1R6TL7Fmye
kXxpR/LVGaXLsMdRW+/zEThUh1Iwhoi3xjLkohmpB+ZLjRsyoamch1DoCFWYfGrsdnvkKNjjARDs
OrcF5IR+ai79oIQ9P80a7aT7liRftNI6zQxuRjDDmpJ+aaubTkneI/UdA9iVwzyotSibTWVdcsgW
wXYxuhpOQ67H6F5EdMOfD0tnZTu0M6hk/SC42SIrY45jvCVs/Dqi6Jxo9u0gJ9vqI0c1DPx2nbXq
mWzybQ5vL2raezmQxRzVNwUKafRkDams3CXA8r0Qz8hYkHw0aOpjkrMd1+uPElhsnDbvhk2kFAK6
MBg/ZOX685CvG6s8GnpwrEq24JybktGfpd338+CuG4cfseaEb9vUU0Zrm48DoJvgHormVqudd035
OoBEERW2faItwC/OobGuZ2NVk+dYxfeJKEhiZnHawAAOr+sMJhcpBoFx36bxp+4w85sF9CEdw7Q7
90fAk0jafNt4aecEd1mx7pzqvmGSr6oVFlUddk54UcMblbPbRHUZganMjI1ZH1qNTxHeZLm8V6Po
ekmj1s3qEmHAYznDp4x8i5EVBEhfbTmAy6G5sy16iUiTRDcWyHOWXpreT6bIZuZTyP0lypEbML2e
ZzjYi6Plue7OMsxUP3EH1sDP5bJAzGKjBqf/UCP3jsVt7FrrJaC6Lb9IHWOvaaX8TRibqNA04Gv9
WquVfVUGq8ByHxf2mIyWL9xH24pcAshI9mliI1kyKUkmsSt69idGDpqyvlWlfRH9uJ8rBEh2s2Zs
sA5Tkq+idNfDX/ecimTrgH23jWpsISTFROdUk/hCserLfJ824kpPK+Rc8WHIG7g90q9icjc/O74h
FxqdgJxIAvEpE58jySx6N/lk9hz1xRuMm2FIATpLxyd02Is6fuwIdCfYRuRdgucCL9LC1ZBo41lN
8xy7ebfty+zsinItwSjVhsoznkDK3rvtpbSALbMnM0gKLcBRF11GkMxd4KBCw5+gqOFDAFsKLQaj
GYb7RQFEEi5VAtOmHMLT1M/bUokuQaswiC2jkxxnYtIZSIp+Uv7R+1q6BZeoXY06H0fNX12OSwP0
a3/zx+u/X44OWvSl97FpZhYvEK/8vrGli0H9xBVIX0Fn8bO4Hd2RqdIP8cGlmTHop340OPQ+BGZB
G0It+zevR83800K0fOs6l7TGwpqt868Njha4k5yRm+5iFg4OGpNMYQnaSCI5zfsqXkYjiCJQmg+e
zDqYLJd8NnxrIu/aNbJ3t+hPY6ut60AhAZWnjJMsY7IVxb3lNTjiS1YZMzAYULz5h5UqV26FMlvv
bD8Kwje5KCpFd526z4ORHeWIMy7ZmQNHb6wBI59SFnCWZ6DgTrI3M0muSqjkvRmdTNKKsPqj/CAo
NwYP1STbrJ+PdlxWZAYSENxRZEbJJbXF17F9GaphM+YJ6yjrDNgAt3oHgQFNcHtvqYmXRxdt6LZh
niFT4X14kVW3rbLoOoYPVZPyVXUxUZxx5YksI1OuYf4GpD1nhF9xWaoGwkQRDsiv5DkPgwRu8TcB
0m5aBnFuVwvQL+WGIdwJtfA5dUZPU26C6CEp203cPrpmuLZZWzfsaOKRhD1DHAwXWqWBY1eGw2Of
PGkzlxByj0knHdwtdyYzKE0QcEDOB1AY38B9CKY4QX9jAkpHUIo6JDq1avesjhTny+qo420o0HFj
v0Uc2aPywo9tZcVT2z5nNlEmg77LrFqsSrv2i3Cg9ys2nI4HbdBR70TDQU1bT+Hnx+tbeaFGtKAB
+PJkw7uvW9xTygSirLYtX7OewWt4EdFieFOvyOtqcfsu0FnjaxvaV02VngdFPOflCKp2jIwtWWJo
dZnVdJN2MkYBdp11VGCvbYxWptttWpAHPQicKDRI8I2ZdA4TkHjt0ILAWzVd9BxKoEG5UC4hY7W6
wIKxDNy0j4FSwgCA3medn8MAwyJbeWo/vjqLA61XpQbGGneYjiqYlHb49DO/KBZrlvFQo6Tp5her
En5E6kwaqZ6uVwhy2G9Vic8veJvb9WIdoG6EN9wjZa2M5jbglxDEqT/ahEvDJ+56MBhECFXM6ud7
2U+7IqeokocWsnFbfB3G9wj7mkM0sXLuATPNRXGVQ0TORLLpi/AjW1DJU13CHaXVdvYZYZDNglRO
YSuzb/BSWMsTzGVghLvSth8KWMz8xXi9tJ+yooAYzE4XypIdjZ8qWQ+ueuIrguxUbhD2b43YuHeq
ImP+5179k1slVwXxxUTKsBen5l/dBn/KU/94/U+3AcHqJiCGb6yexTX64zZYEDp8UWLUFykOKtTv
zRL7LGC/S/iWJviOln3Rj9uAEZit2twk39BAf0vBw0Lrj2bJJUTG5JMxlMNC9du4a0ZlMo9d7Oym
Fqu+ESTzujR6laSWsKXfvlU5X7SFhz6qkNEdY1j1GRCcr3WA3nvhp6dmZ6RsTBXiBKnpBKurmV4l
YJHbLfx10U4IBqrNBJi9rkG2S1DtPVFD8GtfC7FIB1XlWIfzexoSDFLd9D2onwHvix91MdCDxi7v
dEYvzwHB7zkxD5G00HaMaEIXmx6TWx6XFu9odVR1ZZcHCwog3Fd4zWvEpG0eH8IxxEhh7PIk98Yl
8duGl2NhQOIKafKUSUZziBUOF6V8XMIQB7MvV2KiQ1St6ilRnVvJd0HgQshRan+UabvPtEega6zf
9yPTjxTxRtXcueanaW8d837S80MVPw5Wsg17Ls5cvgpz3xA3ZtRvcfHo0L2pzlFR8rNm9+dJ61eN
Eh4A7u4jaIgR9WJj3TUKQ0Bd8MXYb3L81cFrIy2kuTOb6cq9KmiB9MHNMd7bN30b3btVjSYKhb3m
QB5Naz8W7oNbCTIUu1OUJu+WFi7vt07EzE1gNjuoSxxUBO52Y80e0dHui7G9inBqpZJg2h4oGQeD
u5wQJkdFxZGRc3TguQX+dZoJ4muBw7fKKw5M9FZf1fFx4BqcFow8OPly4cqbAOYF9Ws7d9tyIc8P
WrUW9EKhFnksBfcF1wT7BgaB7QMm/jXzH6g/wOwRgz44gesxKVpX5fAlbKZnoqUfpjy8AqqMcN/p
gC0ZrOsdt38xQeY39o0keqAHpD+U6Pt7Y1kEBLdRNrJkoPFlY9DEb6pLuvYC5McgmmWv46htceUo
DBVxLZKalq3b6tpxLlUKVKgbdwyi9nge/IAG7B99TC7BUguXUTf+EgXJifLHAt/9/fXfj0n3Xw7T
IUrcbyv6HzsB/KACQfMSaEURrOL4/3FIMjbim2A3gfpQ4xzl6PpxSBo2ia/u/y7vzb81UHL5Gr+t
BFwGV0Rj6SaMYyA3v1bMExe35cK9JYGgSbijw6s5kMKf0hQUFlEVa2XJt2nCEjYEcF85lH4dBnsr
e6/DZltFp57wISEJnBv8kAGrbmAcMSP7fiLFpWZDbxHOXrTyrWUPDplw4wiskCqPESEazkB0KoE0
FU90JZq9SbxRRu2t1CwItALQExAn08WqlZcQrqZPx12TNOi785vFQgKQizoS6R3kawHTyazH12Uu
DLLjQ7MaZO4L9vs10uMr2CxblRCKSdX8MpObipinBNL2SpP6dc4eOOcRbQH4sMS7lRGj7MmQ53HA
eBfe2wGhHE14FZnjKslHaI9JvlJLZVs2BOsJ697I+2eNdIRcPJNfsU4JI0FqNCGfr5ARFaF7Dl3r
tDAf50kCA++f5cCjWlnr0KThzmDkMlyaSql44JVXVpXdtqBR8mLY1QLKAJg4OEm3kZZs4t5mekUj
rJBQhvizLJEoQxiYvpFcSQO4UciKnqMR+EGBWW76QgTva9pRqQ0kz1dDDfVg2JmOhClib6UOJt9q
NwY4o5Q2Q8SfwWJWg9pY1ClaNZCbir1FCcvG0chwQoLrZFaDlGU1tCkOhmSlpNrRyI1VkeXbtGq3
U3GfptNmiC6N0W7m+qWf0w+n/lASdALBKUtS7F5kgclroTFrtC+KCD5Q3LMwiLF9km5lqMhVZ3et
pJSEcB4IXNcDZa1mEOgKNN8tttg4HmC3x+k2SgdMqEZ8LGzd8Ss336qBE53cKYI8WaNjteLQWDXN
G05NXxJMkVfPSdwILxlpFoo5e+Xv4CFKMfYydDHKL1EhLmoTxxsrnCu2uvl1o8x3TfGodx0Eg2mH
mgPx1hzxplOnM7sZV6bhDwxEEjLuU4NidF5paCdylmFR1WwyCcu5AK+kMR4xyTHRfVPL0TQO2Gml
hhOvXpvtx8jFWqa3bTH7Tsk6bDir+QJtnjaxutOLfYHpRCtCv83YowfhJ0BonhxUBkwxs3wjiYEM
p4c4jSYW5USZEBxSx9uGkGarK87MUvzERFMSkxRKte/H47xrcu1W1Z2TpqKAVNmNIZStFVKOoxoP
MOCKwF2LorvoREerhn2rDNKDWviBV+9t6MZVl07bCZVZAUdIj9QHAUlDG5eRJ3+aXXQTqC9sCQUX
c+Yqd8aY3zMo3iqSC1+1bhJ73IwBXYF5TARvPv3qVaPRtRQ3KfoBZcze09GRAFjr69LRN/Taax2d
Y5opUC+U6MaCLiQq8eiwf6R76R4neo+i5483tVd2eeZHPFZ5s0lV6ieNeHlyCBTz4NbT1mLOzVgc
4fZzFX+2QbeuSZNBkHFeKESVcZh610dQsxJcwy0pEtX8xQ6KnZ18mOxGNTIfFKPaYWEmsLg/5YZ8
lGN7PfTopdG3KNoat8JVVZobYmwusbjYs31g0SdWUi38OYmfFpqVdKD9O7F2GyUk2ix6Z3y+UpLU
lRfxQzcrn/aA3byesYjrF9UhdI64lqUK6srwvhXoO0lrMwa0GmrkZVm/t6goSRX1+hRS1HQ12fNr
U2mnJNrFlfRnShQ36n2ktaUtNkoBVkp3j2Pe+12IX3xuDwU+o2hk7kux6/Q2cW1uvPln1wVL6wTi
RgPA/FfDtG879d+GaZy6v7z+R13A/grZnPPv7ulXtQBmC1wHtm79Gx/9c2WAfQ/HKRBd6w+1wAJ1
4K+AouLfndXf2DXRI/2H0oBYBVoom/EcXKBfSwNXw8IvzCHYVRlQKmZngqt37MyTNKoDwQDvkjzw
CjKz5XSXEgjPgmorwvKm0Ah0NbLgDGwO6RphdXj+i5wUItwICAJkiF8KbkRr3Q+5Af7U8GLCNg3S
t/IEgS6pri5dG8/XtoqdczjzKSZnUwND04bstm6TU+lM77yte6MF1gBozgHjCyT/y8TDldrT9QIE
s523seJJYQaXd+Qkum9tlT6pfLYyVl/HrmTGnJwJfDkCgD7VRDPWVnWIO/nm0CQsKQpjrfgxq91w
SNdURdt2ocobTrmNcbTnGKnUVOynAgGugSmtboYrowIBG7BAjiZCeiFZTRCtMDJ7Sv81TNqPkpIf
/NeRtPF9DgeLrOS3Ci5WDx9L6YhBDNYxyCwKVZSK8alAhs8MaCVBa9Vqd9QgdkTV3gk+YvBblkLP
FTLMH1CpNYDMovW09AA66w7gXaxCPA6YewHUKwbuVThQmxFrKFgRtaR+lQsFbE6zm5LezQIP5tQj
cu72uhinTZ2bjGPI72tyxNYl5zK5CWDGWJetcBcfRvBj1lJV9PFTXY1gnU/G1D3X4k7OhTdUmV8o
/c7V8/UA0qwBbVaCOBOgziaQZ5H6NuecjHDQlJ7gAgcTmfE5OwnRV/dBda1m5SmcsrWBthBO2Xqe
XpNGYZ/lKenTkLBU0r/m7kujn1lT6d3HZDyG+SUOwFQ7LieW2MAIOBfpVUPBEsA2QdE1ecOCpwi+
zGFK145vXgUrbVPDDqyvBmZXOfiISyy1fbh4tJPqSDDc14imyRpQsyfS7yD1FeZdRoD2Su3tVwIw
ZRcd9HE/1VDVtOgcueK6rdSDIxhRBsrbnBlPipEfppK/ZSab2Or2OduSqc+PJaGblvkR9/ohUNr7
vuWsdc6SyNYG+ek8VN7EWrA0mpMSDC+TSk1lAZN0N1XSHAxKqEYhMTqc72Zt+pxK4iLRqbsBtBJJ
OLT80pb9JUC1VgXKXjQ8lt02cG77bHoKrNc+Ka6skMjvvGX3ah4SrrxEMdkulTdmjSVELP745jxm
IBHZdzk1g+dB+Zok9bpLLd9ozL3QQSOHmxSvAPZfRoHkWtCgZr2x0o3g8Z99aSxJWELTEGbz328/
6v8bqeyofyjMXPHb639cGsYi6aaVZGmCLoxXfp+5uf9C1g0LlJnbt9Off/o+c6OdRCbBUuhbm0mP
96OZZF3j0IViqIMk8/ciuPQ/4UJ8BtfED64vageEGb9eGU2iGiZaFxdHGudJTx7riFEpncGdEbJH
81gfJiqs1GxwEvWPStX61oi9zOqfAtYe0gb1wGFkx/KY6ZGnDjrcabK4rBcr+Zjj7HpwcIVZ+JK7
5g2KPSOa4lwOl8A5siJMSI5FllVSBQ1wgxjIPErxwluGFaU99kVx06vKkly86XJtjekaShEoCQOb
VUDH1HHQFOV01dvzUYS4IDTqMJOs13EKtlXieLYttwm7ZQErhkZwq6YwL0cP5iHC8QwgWUDmeuri
Mca3G7918jYypKeLmfXPBFfRWSnJJWK/GUWKP1CmypAcWlxB1p1Vj5tQo5cN60cDLXQMqD4kxsf9
2lY41TKxso2PZFCBmynknlA04jMbY69/rpSVuU/2DveOMds3KNWBp5nrOnIunbjJhs8+xDkUVacq
RzVWN+fGvR61IvEqczzbE36V4NRlmFCygNVOOdNHyH1vuZxJ9c6Rhh/YGIa7S632W02LD0WZX828
KRDCjw6oOW1pNxFjKV9h7OyR3CNYTs5D1hJR+TBGCygSTy+mKJthqZqO+NPJ/rMupc3vvudCpGMo
t73e+aLpaVy+hHbEqe5eegR5yew+5Gnu5dX4agflvne1c8oX5sYiN6G+ER2Ounnbifx6ZvNBKB47
Y22FoHBd6gRx9/gsmZXaU5N6jdRXyjSAFSWrBUBnY6JGyKpgnY7R2mzq64Yo0LDJdzPWYa1Xdro1
UBWPl0R+ZLaxtez2Cr9AT+nS3qc2JhpN55c+5iLGAMi6PBsD31Caz3HAvl1Jorq6jYqloa/NrYpr
J54w+Vn5o4E1X2AgiJmDA79EaBiEZDYjE4MPdj8jG4uRj9Vm8zZV5SGeBUz58pSH6bFxo/NA3WKw
6lEJqWDp9NTLN439IyiQ3UC1A3y34IrOqIEsHQzKZH1pYVItwjt9qZWkCTdweI919uUyuY1RvrDO
34R8Nre0zvZQbiPN2umJ4vFHQRgFlk7wRw17qtDSdol6b1G5dVRwBtDcnIoupbITVHhKIj1Ed3yl
c7kUgCWV4DfZIFA9mwrRbdiimTligfxdK8qD0PSTptEdtoAXhn6D/uWTRd46nYl9LrmqYzyedaRf
TBKQDQjok8PINhoeZDQ/9G2/E8igQDMdhwnAeoKYwBXPeud69YREtI74mIpUkv3dFBZ+4vQblTdE
nRlv9PqxDMLrMGXY0oqnBBpaCnYvDeRGN9urSU02IcFGDHx6Gs+NrZRwKRJE2WY07gnCO4+afZOg
zF6VaTp6Jd58URZ+k1n7BV3M4opzozph2Su6gPVaz6qU6gVuIsR11pn2BkQgv3E+rjlv/+h7kvYC
zxSjUSB8guviv7imoIRzc/3WXP3++h/3JINcjXbsf/UINDc/7kkyf3TL/r/78Od7ErkELRT3pIoI
0PzJXe78y8BjZZKxtsDHl6i1v9NcGQxwf5+78q0vqFYGoA5avl9vSlkqgVFacbALbfulxa7Dons9
hOYrAL2tUQ9f0hnpmMFIKNDOfYGEIB2HUzzziIMf28cIBWjLvLblgiGbCzCdOzRvpTFcFJJXRq6Q
AkxS2JsXwXwsoOfvp+TZdbvjYMg1mgPke5C0h3ET2NklhkqiwvoNc3GcptKPWpa8oKPzkXWKw0DA
wssRdtW1BSQjNzOwX5ZXNp8ZrDDbDM6ExN2Z5ey3zWuaizVxK+eKyIdGskgDmCZ72wtZk+iJWOkl
9nIs3p0ZHarMPeRadJtZjKos7cldxlRwutLHHHesiwWsy9hrZMalsT8lQeSJcDeRCXs8RRdLXlw0
wSqr5hPWmJhrN95bbMNGJjaZ8SVBYr4KTSw1RBD3ZeQpWkYV32+k08DKQlMbB3ySiMv5GGGympzH
Eo9K5HgEcmEnh+WJ8dGIgZ9K/gsh0HIGYnhbfrx4LRTTK9Noo8EJKSKIcs18mJu6JB9DnIne5czL
mTlHyss4mCzoTE8WN3V/Ch0UGjWGVHUTKCEyTpdIZsEQbXjDR62r5UnlCOtM9AMqx0hmq15gwkMU
00az0eSHd6GTe0QjIDVfYm9tz1rCOWgWgJB5aBaPZc8Yc1DWNkUDQp4HZ+pvY9H6XQN5BmRW0rhc
b+Fd1Yud7UqEFmzBsIcUdn1P4hEAHPzw6XRN7tizho03YaSd4zrrypq0XjaMBCCRJwrFQC8i0DJs
4CRvuHNjKem6DKaX2Kk2yahuxtLGFs/0MsRSpLxpsHaa5kMnuyRHAqBQOPRJ+uDGXjhZ65biCxfE
SiTuDhz3lwqTn2QynRPEySO5A/D7CUbxSmjpHYS5HbHBnlYBzhZgh2K0rV1oIwgZpV9SXGXtxow+
XfsYadEHVbRXZQSrxlULbA5dSiHyzSyijyYDz1KExIKzehym+ez2CzsoSW7USl5LO2ZvR/pUFBjb
ZnHPkXZdI9gsb5qypPkj3UqpIKzm+AOXTtYtbv7ZZzm/CE5IVGconf97zwPl9M+eB7LHL6//6SzH
/coZySTtGynkl7Pc5MPArBaR9beAzh89Dxn1fEagqdRNqAB+7nqQjKMX4EC3Xaywf+8sX/Z0f5zl
7CoWANgyrRO/ibKTSAFtQ8LfLhmxYrNNSmS71SlP7ai4EC/iY/ZbxZHjqzE7lEy7KmM2Vqr6mI0g
QzWZ+pHMtvwk94VFl8G8R9jDdZEAp6CLSsLMD7Nm5UTLsJYxk9RPi8ZgrjTYAskGyQeVTeAFPS5E
YeKoa/1Kw/5lLjxmZvOVue2U+xkp0Wwmz5k13LsWdkqt2ThLtENobIvm0ILJieN8G+gtjnPssNY4
+UPZPKvAF9FRbdguM/xp4GEnLzWhkbojF948qlITGvN4CFy01KS6uV26HZRmY3fJDTktr2zASWLM
WQqEdfasAOswommrDygSnh0mfRFXj8IVVDTDRsPck0D8MTTydOr2OGcAZFNUqgxahk6/NA4a7bqD
UmJT30sYUeVb0LwkAKnYwHsdGJBahYUR6Pu4yUnuteQpWfZWQXsui+zQjiXfhtVBR8q2RqexLgzX
i1e2bMyXkHiHZnmOex7ojAdb5wFvedBV9zrjsU94/NvmS6fqW41DoV9OB6dtr0UW3ZhaYQJaGc9x
DxOF0ALmfQJW5KiulFK/a0vI9652TGpkrPOh605mRsPqItZ4b1tgABx6yPo3rRJfqSK5dcrc7xv7
KS9ovRAOI/T3rYkKXDwVzmucIyd/xJjC34aSseOHLxGq60hF7o9F1C3VTQaOwcJvHA4HOVW3aPC3
CdAk1mi+U2X0o5UAfvouOynRgoyHokY0MjYr2WHhjQlvt6SPvcfjl/HOFeGU0Wb5fKqbbUpyUmGa
HtxQRzcT+ixwvKzEiGAaOTSWG5Fty1QNvVI+VSVsV/V/uDuP5dbNtFvfyqkzhws5DM6EAEEwB0lU
mKAUtpBzxtX/D9zdx/Z2l//y1FWubpe3KFHc5Pe9Ya1nTc6EuYyPhafxchQMIA32L32ob7NSd2Vp
Xodd8CETzKCifM/U93/2GUqisErQ7xLyKP0vWi2Zcc2f6uGfHv/bGcpBx6Rn0e+i2132/P+uh5Eh
gC9EJkVYJXaan89QA52BRXWuUC+rPKHfJkcKCxET1LWiIZygVP5b9fB/Ue7ypEx8iQQNWaBYfqqH
lTHvyCEW2Hg3J6NmyoMYEgYrMVbhA+2Xp0Mgk/BXl7HxUijJWhmgyHUwL/XRvKZ+Xa8SGQeupuGb
6LLxcUhkR+iidz7WDADmxLKTlJ6uqcCGZB9R3ThyXCK1mhZyKY6KJaGXKX/PHCLUHpNqcEt/2CZ9
6ZagDGYVbyIVuNMPdb7rUE9psfXhdychj7/z2HeFGb8YMdzJkKGDSPeVqmxGLZAP0EPtOFLfhKG6
ZoXohAzYJ+zXVTp/1LHs5uZwFixtI5kNx3TsanLDePzSU7T4MHNULbmGCgqAuO49ccannbaEaWYe
WmzMbp8+oe0lIO+BY6LOmN9Dm9FDuDVR4o4CqTJN7CTUUhEWhnwAMYMZzySgDY2DcVNbpma2jD9u
m7efJr7oRio9q/qYGpT6BS9B2LmxIF6IEWM4BOKuFiQv6sHWBe256qqtPLGX59QugoRBfwii18Pr
fIuM/gOwMKEhKsyl/LFOPHgIBBJ3iKoJckmbQwQLp5Y+VZ90t9wTTaqyuMauAE+rutVFuQVJus6Q
3SVKSWiJtpoh/RJssJrSzyC/0WPbhdqCq9E9YQbjUJDknPfmvoonRhmD9ZDkr1TaWx3P0KrWoheQ
Vwn5Ay1MxxEQcMACpWAEQcoA8xsLj10ZvsWkk41JdPCjF7j/34ZpkBw8Ih+ut4JY2UFlbTWUvC3t
VTmIO6wIdrUkxpdbRk4OwWV7jYWuWsWfokofk0Ov8qvJpkDO8BfG4RufKDfrSYHo7g1k6bG2Ni2X
iRQUe14CskS7bds9qn3k1lO5GQnjgb4n4EiJLQiskxZuBIFrP3lquVpjHERjWp5Vo/6ORm4UdgNJ
KsEsehx0Aj2zR6PTmOlVro+qV+kt11exhEvhuomgTKSQnXDhSt8zP0OtuosGx8oHwSWl3VptVT4+
ndcNB/yvTxbeUpmkORoa4lNreyARQRPEdRITwt3lX6HaX42R/WAd6FAhDaHWnDCY3CbMD7nRXwYD
U345OP/osx1mHQwX4HU6R+lf18echH8WmP38+H+f7ab0C9OKZTiBy4LBxO+OdukXmUEHc39LNSD+
/16Ga/xiItxdlG4U3QTc/27U8WviAGU8cuF/7xj+xtHObvrP5bGpYbjkH+pxiLF/PNpBVQcSEIRw
i+RgpZEdb5Qa2DcGv/i2V7NAwVRCgxNPcdQ8B8pTFAj20IzLZLdg2CHdJWO+DCg+B4EkbmXxIZIP
PO0rK94Mhdhhk2se9KTcNXEdrGd0OCJAI1Xtbgz+gDbkhF0peuaRWH8vUV0RzsaBHi7Zh1q70kLg
KiFjAWscfnTaxeyefARWQfQYhDiQpvJHV05OKF2ierBHK9lU801Q30s/2ZJYRDWpO376kIX9ZxcO
3EGIcmqgHhq+u3FoNl0fb4N8cvvqQdFqmQBOIDZC6yxxTXJvOmRNPRlDfKrMYK3go445IkfhM5Bf
W6kNVzUA0VhKDnpeemCCIa9RdTHIJjHkNejvzF12+RKini0EkoSgewn/yHE2CbpisOvDOTeIMfdh
lc+F/mmM9SWM9MYex+yU6t9TqGxredxkETaqUgEZ5TtpLFwj5v1mB9DK6r0cERMHDZN9GG4Y1klT
P4YaiFrF57LTriiboWgoe7E3d/EARkv7FED3oZtyiJ1yQLJR+9tUw46iQu/CNTByIuZqsB8WUd6g
H1NAU3UFEzgq7DQDCGYFQOEQ44BcI9Vt1XPM5zP8FCVnidJ6gxa5A76WxjjRC+1UFhaQXwfPFFlL
5JPwkilcqVr6lsjakxa2e0EfGDUJhOUQ497g4vF7fgrpMjUueWnOjg1Aui5u1szahZVoZsQX69E1
KIFszGm8LRSRUIeC13SHnc4LIlcRBYB2+DsniASoc9SK7M4AQ2ZkcPpfMzl+5BQ4FEzPeb0daege
Q60n8T1m6+/vZyDeciW6fWthc4AF1Cq1E8dQan3MbZHcrwX8rlrFrRkU9lCDwwvpqES6ngLjDoOg
c5GB35rZ3QeBndY3WDHQvRiKp0zhwwoDrElHmNaQ4rIDDDDflDZLU0nOyIp4DBDfh6k6q9QVZshe
hzW7Ifh2HSinpu4viW4BzZ+dikQDtRS2vsKYvyIHJ3iAg7YFuHSqsaHGY2Fr07QJEaGBhdnkvbLS
5Lc4Yh+POiC2MIyiZeNTQmiBU/sUADL0Q0HZR9OzmjdeakZn2DWS+qwBq+Ti5iNOz5D50arMuO7F
zHLnBBJgz0sNMEbCxIikdISk1wrzD2xZRDtBgamJSsUDLTfzvjUCrwaJ6WPyj4bwS0THCkp0i+Np
Hegn2bK8QMXBz7KrEAU3yomuC4ebpMJmAEld58q2lNFXv+lj4XS+/KH046Gd+VRPWbERJ4VlDYLW
5EdJ4G5ffsL8QaD9JIKZlpBYc+dBBX5PLSga8caoegchgpPEsT2N1pJit5Qztp6BWZufU2Qlpo/o
Uro15mDjzHZF40jc4ErsXkIzdWaJ0Vu8byCslQxgaeGuiTCeImJnteJb7hhLlTdjBkVKN0Xmkk5y
eybX3jDgreqMpxhDWihptjmM5I6YZzW2dvrcf4f68FSpvCMUM131bDMl857HC45TOMVzvDUIwqOw
sv/RtzX3JTtxpNtcu//Lbc39SWf082bip8f/1onBYsLfgoIbFguy7993YrRYdD+yRmtFA8jI6rdp
lka/hW9m2ZOAzOVRv3ViMpIAIDEyiwuE6erf6cRg7P75uuZHyDIBbGxkDIZj/+f3PDc9DsyiSZB9
sTUFptQfyArYWL0Mtaw9pPnoVnK81UViUgzjq+e6wm9pEzVAhjWLwzJu8DcseqGKrM6IZXkj2GPB
NZwID51mrMex3SdquQ1ZoOPLeVYl1hvVkcmYM0mNK0bKxmQLYU7APWlxehEkCvKhY6GRGzYaTjn0
JFQT/DsijkEmddGY7OpQ3VsLXIoi6miguIJrLpC+kZzM5ALJgcBN1TSRc9bZBEfaug/rKf/oZWZl
/GqrBor1aBTnVB9/aPzavjY9wXI6FnNzyllL8w4BF1KDwAmPTUeUyCQgfvUbSmUQtkWZrnAabaoa
EqtgvqtG5AZ+4o1huVTMKjRRAk2q6cPicK4L83MMma91wq6dP1ORiVb31DIcn5trFDwsePkKHXwM
6mQJ9VamO0B9IRtd1pZeQu4N+9t9HsvHOvL3wuRTV0hf0Mi9XsNLKDYP09ith7hGfW4d+S4Elzf3
odU+unSh0SHdU/JDaE3f86De+kg6xqm5xe1516PyUk3op1Wu/lQzopUcDHtdmD6Mpt7VIK1MGNna
pD/H5ryJZTC7Zc8NEy8TdKGSbZGResFovV2Ixd1iM/In+g862YgxfJke9JBXl6ZScLizUT8wsdeX
2X3BEF9hmI8/ABuj4o1T9BD4wUlg6K8xE5BxT8mQ5ysaWYHlgMy8rJ2YN7JRLyRjDUdd1121jNZZ
H2zr8lVRAQnrnMUWon6YxO3Wgs8WaExCx3yXqaAZcmSt1qJvFQGlRnT2xQLYR8sUJgIKJ0LWEMbW
prIvEcpG2qsmsEKzwMChlU1Cr0FUG6FKyMuBG99CG1I8aPOw1cmbCVJ5D6ODiJ9216HTXSzEA5Ku
JENFQMnkUzH0BfVhE30bTRSA06BwuwTBLFZOWgQE/tGRs8qmOWc9aNy0pWPnMHey4VKxFY95HcIh
clqzP7c0+hoNv0oOLErknapITkrzlqFfpiidFH3d8l7MGBugW1mIMl60zBOooq6ZSTQvfz1WcdEZ
O3SMH2TGEIGv0U4zgQaeWo3DR5T0q7apzinjC58xhjBIbz31ZUrpctA7mY9Ssg9K/FNBbEf9sFPy
Kl0PWvOQNs1nwkbN5P1lS2R9JiUDR83NNGUVhOwfNdOhyncweG2y2N+b4jPpNcl819uXgTl4EhL2
JVNVhOQVVQQ/lKY9EOoiKC7sbFxPIR4TRDm+dJ77ei/7DVlb8mMpvhdDj9WNchQoAJ+4phmBuSIE
wr2aj+YesfqyP9If25nSDu8dIUdFcEmYq8tp4Y7wiBP1o0OXaIatawCSQPi6NzLtmtbBo9DLOz2F
KU8ijNdiFQhHTir8VsyjzkFvbvM6PQZV7FYlsJAAtYJC2pkPGQ9zTEZpFBGOFnBoQHpmprVLltet
ym7/6PuWYQpsAPpR5GM619tfKAG0Xw2lP923Pz/+t+6Ylf5ivoLLw42mcan+Z/Ip/cLNTZ8L8YeJ
46898H/uWwOcAcZR00DBp/6LdPCf+5bOmYDxX6HwCwXob/TGrPr/fNnyvGnSASNCCPo587QUjany
ey3a1o4KVmwIMGu8EVOpjvaCuCwLsDrNGnMB9BXh4F/l4Cgx88zKH6V0SlJ0u/BRlMa0oWQW8bat
mFLetGabkHDZHcyNSlktJTaOSltnOElI5QwSXqlfItDPLEPnY0WAgpAUK7m0E2K9ighqJTKofTZ7
WJqIVmtoWo1VET2rXGLtiypurPBQsE+nNYu0vfA1WQ5m8qBCUWYbw75dUDxI3NYkgtQHvXKtDhMn
iLXnOuzdBu9Maj5VxUXRPvXYAwCSAxEh5ULtniTrHOXiYeizQ9Zfa0vbif7oyuBUrdyzJBJIfkhm
uQ8QW1XXorp1xLw1EeMmERp6sI+AsWZrLVsHCveB1+d8YDcYxWNWy6ydXojZwDhiLelXdtBtFG1F
OOgIAOEMi2DcJfKBMBOcWEMME+xpGNbM04AfNO2m/q4wvwYzsV4H09xO3SYaSXAlQf1pUvAoJdV6
GGxI2cTNqRsYD+Zdw/MDpJKY88DWNQesgqJtAWvWFSsuR8ZCwhBAWLXiJsle4+TaF94w7QAhiFB0
izd8JYbQ2eK0AZFq3ZDTsZYZv/h7rVsO8ffa3AVvc4PMYCLFu7Kthm69wqe2SRR6y5WMU047m+O1
DB3kT5J4UhNPlJG3L9ZiV9WcjAjzGZx/q3ht0a7r9EUpn/POLWoHilm/WLfYfq/9ZlgNJp7XZk1H
xpOOittEZJpAYJiM0JI0jnW5ZhLZKpiyslWPbJqZDnMR0mRBnIUbn5NOplhj2KPZ+U448m5fN9ZK
eyNK0YDn/ia+gus1yN+IbTAMZbYCEUvzzwKK/y4+EC6Y73kjdJ/SoiNZG/SQpJC8Vp/k3eESRD6B
/M+uv6X6UOMry7EPssPDXnOgkz5qb8JdfgTafurceRe/t3dg/xIUz9QewPB+U+0wUcn3fJNrP63C
k/lpXc1zdoi/x1sA2R7f4yG6pEQDmGftSEbhtdhOh5BC4ot8gWmBKADfdDFCWuYJh5SGxmvX36Xv
tDwBWRVTV0vgUECmsK23qrMHEoZ8EFVYjuz+nVAXq3Gh40vnkutL2rUMazXa2SyLHZhKNoFzs0b0
0faVpWnXvij6vuzfY3JJKJnBF8FNeixPyNTehcCu3BB1LF0dWQ6aSwZC6HUXK3aweJOQLBfnyueG
4ns/Eo6mZJs0fgSTGhXiSgw2NVw68Sp3WyTvK/MsfiakIqCFWfItbAOxf8sbbNV/9ztYihLKFJdP
zTYmCK/YdNbGN97Fz+ElNVHEOROs4NAxrgiQNpAnhgHTxCpFFkgwxZaMpaFfofTN8uPU4/ZYp0tR
TQzijRkCkWVIDRPfYRmLVn+SwJxufaxwAD5YpDK19hIH8+lVFp3ks9K3WuAGdmvPGQZ7p4KA8YY8
aSwOjSc8xvG+eh78PYD0ZZKVOIwWAai3CS4njh4naPcQU6yvHj2PSHnoSg9IoDz1LULNjh7Q/0o+
xjOB99d4K5yb+xs4K5lVAALIYk+4FQHJUpQT576BS0s8hrkjfJlA1fKLkpeeKCKukDkICarumIKf
8UbyOLtVzRxm8jq4l45Y27g/SioIYYWGmfAI6Gh7rT/WP4zkEwTHYB57Uk6H4K0NGZjGd+kixldT
wFjPsmFeZXvpK8KSULFWKg1mltuqhHSA3d5BfxxceD/66g2f+2hrNY7F+lObrzLCTdQ2a/Emffn6
Tgl2Wr+uk3YVkMY4lZ/lfJoYKOZ70k1Mw+4/Gd5SzZMLV7UHAfx2UZFoLSj+jtPsVnykx3Bn7tV9
fUTH5oXHuiZaBOfJTPyJ8STVZ+pZVjzjP3uosFQi2Lnp71nv/7XckSSbP0tkfn7874scSfr/zMI/
rACYMjAZ0NniLiMF2vnfahzqF/Ac4DaW6mdBNv2uxpGB44qGiJp/8a3/rTJH/y8kDp45YlZMC5jh
NJ7f72cKQoLaSxTnaAuZbKRXCR6q7qwYbzS3PbeDGL6Y/YcZPXB7N5tcYw9YXK1un0wOMRCkt/uT
TR6l78PAJARdj83T1EbElnDOxfU2oa16gnuhECziFd1Or3a1vOkRy99mebOwPUKF2es6rb456zJn
2jYX1c22wSO9FCliCCjSN/UZHpz5Mf9A0a9+tD+EbXhF/285g7Qmmsa65E/yvt7o+/mtvs6QuR/E
Z77maH2pty/lEsKiWAWugTyY1bAjxUi+Hf0mXeZL9K09aGeB+X58SIXdixra84u4k9D/L7/vrgAv
ayO4zL7jg7hRHqDJ7vDil+OLvpZmhaTNG1S5kAZqizZnBBy7Co+UZOap+VCUhxmgmrjSLsKjfKva
G9pFLAAVqjWi1OX0q6OJtJhOwgpxp9J34+BtyuIdoY5rTdl28Wbs3GoZ8e+FckvU0TAeY3LfjbNf
HdJ+ny/p7Ujk123AoiW+qclu0lyFkk2gfgBJhL11zQpU6ndi4DYV6a7Rd8zaZcpUB0ItERKvKNgh
8Zf9SiReDN8zZ2escUoHTwm3fFARMPxKrlFUcpIiB4e4eGj6o2re072oOqg35Ufhnhzye/s9XAI9
OUzDdNCmcxA99eQcLf6EFM3SZq4+K+tc9k9JxcrYaN0Wl+2yZEVR6hbRgYwcY/l23PZKvq8QdXIh
M6G1nOCH3u+J3ygpa3NrzwXcCs/U44F0n2FiyiBX9+Qg0+2F9b5q8A+E66TBzWXH6FUnQEZNecQw
G6Hl8Z97A86GkhB/u9Jb01as2IYnKLpBeiCVhwH6rF6bCqaRNxk/ALkCmrXwkzEqqU6y9qUxbPbl
A/f0cUJn0N1RW6UNRAQFX9XIpMGuXgIAsUEjrXq74Ehlj7+W67PQPYnDpuTQbTh8o+PowZQ/ansI
mrvsWH4oN8onlQN7ObmDBkFrfAjTXRJ9dJdSvGqbfuej/+ElbFwZb5rwOOXJwbqE2Y4iJXjttmpv
MwR7zqydtOWK1drzLHgWtOEVuNAljSWBKhmsl0iUZO+X9MEH0/Ob5aNFJzFDOGZkdxTO9WHEKZ5a
G26WMVhXqFeHhkAHJ3wz8udePqbyhlDfuD1gF63qtxFxr8cQsUtjR5d+VC/9ThKxtq+intXGNuSd
xzXzXr2myh6G2DysUfdTk+Ov2AbnwrdNew+GutL2XGFgXOz01epXZO9y+PjilbYItH3/bL7CQFD8
wwcRPg60/1zdKp9w9OlgiJlJMY5+Ux5tpk3r6uvsufLAFDKIqNZ8HLLXbLLZJ3Gx8zOYIfIgdv1O
fCWq16D65QJ/Tt9kb3xq37pz4c7Rrn7LzhOvH9ahvfYo7JWH7Nt8k87yG3MtzyCX2g3ayyhs4mFp
rqSvzFhpTsMC4Riqa7j6UuWwC3wbrlP42AJNfZuuw24+1y/ag3xtX5J7yHv4JO4woNYh0q8LwbWS
G1pbQrwsMJP32a07mydLmHj/WXzrRx9mBlIIMqthwQ12TeUIUDJ2gBPTaEG0JkRsg8Fv4XzCyn4g
bndKbAkCPXjI5f85GpWnOCWdil3neokyYhp7W9Dzo8OzWFX9Zr77zAbv9Sl7RWHz2m90L92pz/Gb
13Unmr1FruJmD/AFIplxLSchSRWHRcrIghB2s7TWFW8a7oEr8fn4Mh4pTh7mlzfCsF8YnAnnYU2W
h+5f6CzpPHF+li/iaeRTb95lAGHVKjhPe5a0+YZzIcGoZJe6ja6w86q9ehquzW7aYQ6CWU1zrFnn
kLSEQ7iddoKnHlk+G0vYDQA9DiftYlzy+BJpm0Y7avE6Y69UrhX+VpCIk5az0pHsxE6mnOv8QIb1
P3vEQ3yNiLyLpQKC3r8e8UiLufDnEc9Pj/+t+lnIyzCbGaMsUjTqpt9GPItPkh+n4eP7F5L/P+WP
+Yusg72hNMKqyB/+QQGBYMIUDYRyoPJx2/+d8kdTl/JmSZYt8u3X//u/GtOipdpTZeT2LIUU9Sez
R5prXVlWcrQNB5PoOCMavVmvbFlMT2wfviqJBULNhraeYTEEXC0Mqq282xhC9Qxlnuw9igoDX6QE
KMW41yzQO9NtiO8yIXwNLP0r9cUqZ4BU+SOLItfAdd8V+0iuHcHaZnOMBe45aSCzE2nty8Jjy1ZG
N+kxwdkm5UHnrc7gRe6KNYMDS6ntSDFYbDIlaSvW94sMQZosqCpXaYxvQR4c+ixcpzqZX1lSc+dP
fGyXe12U1/EQupb8ox56ZGE9rEUTLppyiLVkl0YSaLFPfMyVsgFMOHTdl8nqd0FUxiTaVIarzCfS
5uEq+nu+pi5TN2GKPdWSXQgK+3/pFArVqZSlbdtyy/cjylTO80DDNPGR9pWDOENmt0LaMFYGgmDj
5yQrrzUCXRyia3NEuoW1tM/wTivKOQ0+RQLDMpwqDU/EYomv9t/luCUTr2ocLWd2gii2AEQks0lt
l1vaSlgOtPCWB0/OxxNosWeZI6Kn7mpbNxwec0bCA21w1DLB4FyueNV7iwUu7q8UB3oWtceJfDIp
NlYEDRwyRWJHtCklZI+RQJR8jo+9vrYV5Jq2mo6IY/A2ivsKDrM4mPuYqmIa2GYTZK8CmCkjQVoH
UsgPth4FqXNRw7sdc5RBt7wUtByLBdcndKkYjAejVqqz6d8MWkGt/zEMz+P8YbHtyad7lePRIC8N
Tg7n3qcvfMIiahWDvKV1pavn2gidUaPskL+zsqItx2xf7/Uh3xU5DaTAdL0Zr/6yFJI/BNn0Kkab
GluGePDplCcn5R0ps4tBizh40iyRDFEdSNTwEqXaW9KrpCtHYtcvso9C0qR2SqtrqL1Xufk4iOZu
SOfnWoCd6kMuEDGnqilMZ115JCMH/Xcb1VszJoxehmkmEMcwWBMQvJ5Q6Z7KJA2CE0weFmN+eJh1
stuC5CEdMsGejcAtBIMog7Y/6tCLMqYbsUASD1PTMegvVbqdmGIUWn5UtYcqj+8RHXmWK/dORhSq
vJsWYRVmX3qNpL9qc+R2nbiy6qpmoSW6WM3IKn4IakZVUulmS0KDJj2SOet2iO8xMpJ1AbVmXsZf
pokqj/X9aSQ6Wkatnoujwiiz+7b0cqNrb5A8zyp/pvc917S090VS5RZbkIHumwh4mac8fAqtcTZb
en814VkQgfQehyAVTPW7b9LjWBJh3FBw4UwKBAJ+SuayVH/CAibKi/Y6174j5/JJYEg5+R/I+PmL
wXUlkUogDp7QMdNh+RuA+BHUF8A2e1Ean6vKvLXyzJouqGpSMjqADh0mS5Eka3NVUUj0i7oUJlGk
oDuQC4CkPi9xRyiRjBiBxF6sCRpmm2liMKJhtskejIEaQm2MnUjqRNupuS2AJqf+5e9ckMzHpJcO
0iTdha6lmmNiFqSwFdM5Y9umXy36i55kLXNgXguDqu0Cd1Dusb9UGnq+1wI1s3NlPk7ZkH5pQ2vH
ZGB0TCun9KVv1ZtcPagKQvm6aNDOAL7CjaAhcixJeepbvs73Ue9ozZOi52S5TsZbmNVYlVE8+Zwg
wmE0WDNObfKIzwF9lUQGl1qshVJZA+Y6ons+de1WDqt9kDxn2k71N4oU2Abbb2aqNJNDldg+VCih
nW2juNczStehW0SWKwVDSBwbtmzwgVVoYNlY6RjecWUwdL+NOiNvq+AwWpSdbxkOLt6DTg+thOdj
T0z8xRxtF6LRqYyeil5e57lw1/OQtUNBbOX4GBgdi8unnLeBwphbIEVEDzTajaewnhGVsl6Tg4fe
Sq5Smj0WVnssx5IcDQTD2VQ+QF7jr/1L6siChjakBJathgzZ4p5OozBPY2a8tzFuvGyEtZKi9w1S
SB2WdAj08F0s0odETrbgYNxOJcB5jqtrGmW0WBJAN7COonDjlAx2XT4kV6WJ4dWON8OYH1KgXWXR
MsCUpk9zKl4wPuzMpnArDBY1OTABJpMWgLCmyLu0UV/ngoGsUN50X7qX0ERMBmZNN2w0hpmV32yK
4Ww15lZdYnJDbCytNO/rVscXN66Ic8FRqRl9+Kmnxy69BsiwA4bB4fQ0BdJmsQFngnnpS+0mqvoB
VhpzYwpjv/0V+daYIBMS0y1AJ8ysrSMSzFvq7d4KzyG4aClGHwylQ7Ggx6sCk/jioMsknyj1UQX7
rkXFvW8HFr7d2rAGIhoirzQ1zvtZWFlIKf7hZeciqlFEKj1Fp8r7y83if/GlGdYfH/9b2Yl0VpYN
qk5qWqrPP5SdGqtM6d8rx0WT+5+yk82iisPjV9KtChiSR/1u6kbaFAwNvKvo9wlt/BvLRRXhz38p
O3XIVYt1Q8bu9sepW+ZPodkyKNvqxnA1GmoQucFQ6cy+oxWe329H3xaJDkRW+SH2axWiYrHTe/w5
m95nP+SQzJ5Z6ypwYXOk+oZ/Z4XOoJr05t4/1s3WBKJmvajaoykfA4lc4muQeRnqXnknSscm9YzS
yV0SLCp5t4QIKI8wFi3xwp/wzVTMwh4eUih6ouBR4fmLKgCNClDbxwUVHbzxX3j36iqytd2kX8x3
fhD8gWzesYkip32aQHijDeEQOhaRx1fxY/TgyhPgyfBHPHO+mO/Bz8vUHZAI/gkSpwk8/peHkAto
vvNtcBInTFHIasu85ZeYscQdoXXzPZbv9OtvwzfICY9cdeaFL+ep8k1Fvta48C/8TvxyQ/3Jz+Yl
SIjlDmAIXhs+znjneOV4jpOyEypjq28tMwN0uKvnIzN3pwM0lVnvQQaOVUf3R4ytCmhSZWuWtz1o
VpZH5UpSIEMARaJGjdLR9tuFTPSC1bkdD7P0NFqGjduLADpkGlnuMMhiSFKKT7pyUgUPaAiYI9c4
UV3IjPi0u77IYCYP661tMk9alNTFqRj3sGIBJD2lPPPA+hjVPVWUQPC16JQFezpNXHHUqCoK3elk
5PcydME3FdjEaqc37RDNYQI/yF0a6n3FGGP+0o/Rd/DtvyfPmDkg/BoX/5YO2/JIG757GJ/0vaf9
mB66S3WR3k0GfA64ojUwJgdQygo3nVu7E6BIGOprkj8gQhJmy+q4gdzOCd+t8GpEDlsU5qZoiWi4
pUvlqbeWS+vVv5XH8q18S6QV7hfM1xHwfIzasxM9sAAitimeNtbWukgg7Xt2WbT2wlbYVparS/ag
evKHyP29hEOhkl0B/A+PyiX5EG8W1QQOuDP77sZylNyV630ceMlH9dx5fGrceK165n56aAGesSnE
pXwXruk77R6jxwDmIlhVmGgqG34bG/ytPUnv9S7foXzhjWqRdcWkximzu2IdJnndb0hBZVgzrdjH
4ozJz0NwEyYPVwyAfTf7ovKD13GO031qnChnx/ZezPvmwoKRGgVLOwHSIFmYmoFtM/0d+9/4FnrK
Or22hQ1AP35TP8rroG+UH8Fn98CiHS0u0xo2jxhu9NoZkb2Xe1IztXt3GY8lMXIrAkkAdYZ82MwV
I7dYhdHsdl7zrDOkDlbxkWKNVV4e/MC9ji9nFb/FVwKgqbs1R30m5rLAVAWXn3WwlD+pAGlXJWyr
qkXo24i3wNC+srJf/6MvMRMoBQ4+riKDVc5fX2KyyBf8NDv5+fG/XWLKAhIUMfFh3RD/ODshmwMs
lAb2kBtkuTp/d4lZGAn/BclQUMH8/g6TWRix6dEhTi0P+ht3mLIw5H8enfDcwNvqOkZvVlV/vMOk
QU91nVDgbTHFbMUrZriTk3T3qM1WBmdqpQBSwU9SWbT8KGaE8EOqQdgBdmva6TnXfxS97lnEW7Rx
4uYj0w0rOCBgvLfQNFuFxUZf7xSD2UR7ajWcX3g3SPEUmmzvJ2TeYncVOgTrhj0g1M8qdwjoNl96
xpEzja1etAc/eJFH8TWImKdIYOcatbElrlpDjE/C2GKrZdhszojoevEZaIm57lg+yCNzB1VsdWxx
aPrHntVVspIpYWUqw64hnBTYx9CoL9Lkb60uXOlcsQrQWrFVHoRy3vsRNKQsvgCSRkw58VxOdUvr
FZMWrjwLTGBNwihIr7tq6XHILaIaG5bu1kUPwqPcKg4hSXZSteeFWKSmJsA8NvaW4voWw34sxX2S
EtgTbqyu2PgiKl8Cu+YJvSBEiUp8aorUqUWygyq1P9SzSNc+35gZ2Zr2Tq7Uo8rhaKTGjwbZRlKB
+VNvGjaMTLorE3VpC8Y2AvmRJeuenK1xUHGXsylPMwb7aaUeyhybiT9cK/2hY+qlGB5v/J1qCt2q
hasPXdMzAb1axWTrYeTKMb1SiPBkFSUM31E5vmahdGYb6cBNs4dc9zrxu1xASGV4EoLIsgmWne00
fNQT/zIPgysZyaWrhUMcoZQxeCsEeLrbmpBisdwZFPpacDUjSwFu1Hlqp1IyfOCCuJgCq0mGjLCf
1dtQ+naDzXksZTpy5ESislMTdTeYH4YeemYhb/+Hu/NYbhxNovW73PVFBLxZ3A3h6K1EUtwgZErw
AGEIEHj6+6FmIqqrp2MmetvRalWVRFGUSPyZefKYXv9U2Ikk6G+0KXjr+ZhnnJ9RpfoqwYvWeM0q
5uwh5zVTmPtAerhmiPDBMLy7WS5TIIseS600uzWR+2gvVr/LzGiriAEBLoptQQDKGA+YAv27au1w
xndaGQCMhzgbkmVtQTkIXvunuE+jsLDlQR4QTz4CXvoVIUudHYu6M2IYkA6n5gkxB7F39Mj3CVlT
UU19ELby470P2h9D/CTcRIbBMM4JtmFX9pGm+QkooOvLeV13KKSg/OYwoZUGabj48CLdXITWtOxr
fRn2b6jWvtlZBtU5om7drxoywoaVYmYSGRUTS6eRIBbIq6pkm6v1S8F6zruuW4bjeB5MptCAjgXd
TuAM2DzLzOAJ7NDo6UdVPq8T1TFYykTYaTYUbLMwATgxzkwLzCC7W9mqOMyMc55upDj8NsmDM5pD
nkt+Ls3rNtkohjuZ4mLGykLJPHXw6UjFAi40ezSxL6KZ7gotW4gmuH/dwmAjqkf4xtVl16HeGdlD
q2O960jRhEe9sQqo5ljZzQL0WpLInNnUdoib9QMhVs3MlyZgiHnxpcbpRCWGAMXoH4TyXr8rTm8o
O6V4LkSLRD2WrVIvbKvGvLatuQTGfsfsnddz6CZhzOXaC5t/ds3E2JDRjYqpGMZ/F9NzWIDK/7lm
/unrf9VMdWJrwmWQ9UmLAafi176BcQt/xp8f/n3qm4gUOJGIk0RjqnO/pj4+KEpktFD+MP39W24k
yrS2+I+KKWHDKLINYbvxZyX9qAhDF3VwLZiGF/1D8Ss213fScUeOPuIA/TJhZ1BJ/rNQVo9HyVQw
JeIReWFoBUiGAb1dODeT63o3sBV7lYP79W6UTjad3wGvXgDWZ3wnYZXLfrBucXVftM1uzEWMG4VZ
0Si2CqW6IE71PoGi2o8qIA1jIMqoRpShf+ZNs80jhcU74nC2CwLGQWP7bhowCpKXUFXm+lPHm6pz
VEjTz5bzmO45f8Re9UhA+NKdGD7fog4LI/hs1WOGsN/PHvIuzsgoKuNVFZW+XE9ofOwZWeEpafgK
PeQlfaabMCrmk4Z+ABZT4aNVXJelpc5Ssz+EFpht8TJKlZ02OptPzU+TF3zpivxFL388xt04/Eh6
vCMhxZpmerij5BQHjFv7ovAyuT3JhIebyO8i1Gpi24TE4ukAhD2evY8SixDDVaRo82jnARKKjpiu
B3EcSuwmnD4Fp9Cd06hv21sZ5qD6pBpyWk1RDDGnl0KSQsNpluH9ZXK6aZxyyXTame8SZ58wHYLj
dBxGnIv9dD4GjJOclzXnpsX5GU0Hac2JKnOyNpywLQp7zluVc9eaDuCIk1jhRJY5mSNO6JiT+s6J
rXJyZ1XKy0R8egLsNZw853gPJpz0jfyBnc0sGoc5DRI7k27dURfy8P1JlZCEfSfH85DakVJDUmsg
4L07iaKnixpZUvDf5btj9BXhzSnsuUY3crujLt2frxVVKjYWuLGxxaF6KVSxIj5MLrd9rULsmzgl
eGFp10yULwajPDFgJaHAjcTpXOEzojeuRiHX8nlHJHWBrj/oba08Nsoa79qI7XILtzHuSySjIwGE
4aUOW4DB5ywDM5BkmKSNG+Us7wvLfnTLLMPwF5fbrkGclP14AkhMGcR9vcgT0RfupW/l92WKeEQo
0WN2aHDUUVvX1uMq5cg0KAlqgzdncj8L46QhgZsBodJghTB9nmw9x0S3OSDSyTAJFNTOU/ndPpsH
MET2EiEbahsG+9Cak28XRt2h0VGYdjVJ9awKgK0F2JBIRJ3p2xZ5vBPKch/xaCESTgbzfWu9ChZM
QzJ9hBFspbPWJTZokQQVIw68WtN5tER54RcXNNJLWvPcYZid86wEmvESVqU/Rqn71ESW4qKvpw2N
bTw3oFIQn8wj5vq0go0cdk5Rm4sRjD9vpxLPbAzGn4QcGc1Tn3Xh+E70jvMcVTAGbRm0AwkkWDSW
wrpJrzJ+ZOmjoimKJwsOgV9jSXLQnde9usbzlWWN/g8fByXL4HCf+IDMYf99HBTF/1Qn4vn729f/
Km3KL0uXn4Pdr8pGYDuEQUXXZebEqYL9mgZN3GowRtRwXPzpp/XH4mYQx4hdPYWY3Km/NQ6af7VJ
55FriipphqFiavD7OJi1owVG/uRVgTuJwi5gIWWTRTgWTt17kcC7un+y1OjexOZbM86GhhV68Vnh
nSEg1G0F4KP2vUmWgyLaj+QUB3uxPEvoJAwnydaV5OAjk31XV9YnDGXil1oUdL+4tgQfD9AfZQ7s
2PXr+jl7bkRn8B7X1i1m2fZeuNiI1OQYR86YA+Dt85qrwJcjF4o4IVBUPm20rQwfX/z3yID40OOl
Lm/Uh3yUGk4Q+SDtmw+Sl5W3yG+WykIUCffDb17fDn5Ye7CLlIW1jvGRneh0ECMh5NjRgxBxu+KC
4tAy8J0SsQEXXJ20yR9yAAfGEUUog07drdhYl0iqSweNu5Gs6mhuadDC/fzu4k5cYRbfhE9HfAvW
GPvuheNzXvkIktXZ/SStqk21iXbCsQ+XibrQjJm+145PKkY7Sy7RRXNHX9zJ8Vo+VQ5SEyf2Y9/a
lnZph1j72S/PWf2hCydcG2TMHIWNaW2r/BQjQCF41iYQcD16xk6YY6cPj/mSbITFMJfn8ip9zKxz
sUwOgvOFOsAhkjpbFOtkja8tTL4lxQi5jHKCBm26+K9PLCthMYkeZ4IX3OqrsIJHtWL+t5zEJvYT
t0K7h3ApzIN3eZv4hR8B0j19lB8e3DYHXZ7kyjP06n7QeV21ixJAXU7FTVq4g7QsZHaR5slAbmcG
Jw1e1KzSHAn6/bDIjQ9FOjQhscT5DB5bs08VW4kXQnPMdahAAKzDkdUTX0Dla/DC1di7ndthy32H
ae4Ujd2Kh+b+Qgovr5e5VrokrSSRi2dLbjpqs26kN7X4YcpLTWS1SPIS21gfHaVhvoKSm+pBVqD+
sR2X0ZOCVIZHdJnacogXD5Mf3oqOurDuSMEkX+ZBdgG5X9GLmJBqIiGm0cnnJkJOmkXnSRxv0Wi5
XQPAcSRkEorEELqs/O+kk53gdB+LlczLQObb4Lb9CntBC5xyI8G0P1pb9teHeB12s/F7JIRRITLA
7dcoEppm0YYH/D6w80/xC5tFzWybBjP1SgKwxUsRAOGQnDtk6SQDf6s7oG6SlOk69dnjkwsUoiUp
ec9jcmF5TTKC+XiRLKfBaUbZIZgyavbDKE58w1WxvCRAtWUidFttk6BrTPbmvtf2EEvRsxY2r2Fc
NdejHy8kf1wiC7GGHQBr+w02Sw+96Pfatl51TIIzAug6qGKEPnulT0TfuIp2eTVTEkJDzzgDSFvr
FY9ffkNQUodxr0V27yRbEvXWqnLekiB0MG74f35NvzFv7M+cJ6iacojyJTbhJCutqycB6XR19gOK
xCnx2KSDQnSP7SK9aZd8acx7X3wnxf292EdvEEWF6yD7+Fc5luyAMHVoE2d660m6C78T70z1lSQJ
+WmTm9lwTkLPI45jW59qkUCfWQ+Lz4/Z6tgE+eHoaSYOvxMso2AE93gbaSQ54I0+i9f9p3FDhVKV
CH9s0OcXYORcw8Vw8cRPmUthB/TPk5cuyjU5HuYpOss76SC8KptwMezyq9JgsvXS76tri2mRg/TH
errxOoWo5xTGDBYUz2VP5IEftfjweeaarCInv2qb5vr4HA/ZSn9BlWYHzjgvds1NjJd3r9s9bsOr
Ms9vzwvPBA0w79MDGSDzifWLbgWuijbrAMRaPEeusV05KBx8QkbmxcVAuIRTlifu+k+QMNV45YsQ
EiXvOWccw73z/TryeoZa+va4NJKdjnNOgNbA5XmmaXbCYp1M9x30CYLSnt/NuM33k6anmcguiyo+
rh+wKzq3WT81IsBPdTtlN8xC8ZRmb2pDJk+3LMilf9qmq3bKDEv4qjmJ0quYL7Am5VDACFxl5Er1
DzXzqsHD4rY3F4awluSXpEBw5aNtLjInMF8eEyD0PMOONPp5N/jNnXgxxOJIuRGfe0OwE7p3ldds
dtZC7MOW4yOfRi9eD1yMTpt+Pftd/oTWODJyBC8sCYR60oC/qtqiEs8NxM2A5lTYNN2VGdAX4usz
P2VwOYJrUm1ruL7tqtbfntKtlPYtil8oBIGMoeK4C+rDZGcbyHtZ92toxKWFcIzME/ml1I9s7uf5
UnHwxV4gscYopgw9HNrUc79td8OP/kdtIuCfKStNRfk2S3bAcG/1hzzpxvYTW83Aicq9GzP1K7rw
G8YtPJBt4Ue2krb3VfFBWDEUui4gQAUv5JQi7FTKXHlsMKEtJA8aKVudvFzKlWfEvlkQHumvyEoT
EkfEvsB047uDCYeBqoirTdzoqtueNfSZy/5ipXtu0yceM4OJWVc4fyREXi1ZLdFpC90CK3Md7n3n
heXimbFJSl+mTzApoz+zY4fbWuEc+E946+f/bLxGxoMQ33fS6o3/tagnUPE/8Zo/ff2vplaFein9
2+31p9DlD10tba38b1RmWmT8oamV2V+QXosvoWFOm4c/IDYTVPrLjePv7DhIfPoLxEYGrkGhg/c4
rNPfm1rDLGpJT7t4AapYEGB9Y6dJX4OzVIwOWAjZ5PqdtaiBb9r1Iz0BmTwhjpkO8Ic2bKFd3nXf
6pG2Qj5uPROAYYRftZIw+WZRx7azPgjPFenZJFCH2HCYzojtgdunflrDv1/Jlj0G7D7Z3dpQ08TH
mvxUFtiGvC7MuYRBkLx5httGR0w8e9wyNIdfagVf37YozLtQWlqg1TCt4fW/9K+lvpc+ynQm7XEm
dfqlvFFmNB+zatXMG9R4XG7WCxzrwz1/I0B1OICrfJUrA3kAnV/zgZyl/Ih8GoRTe72jGlxsAJbh
XNrNG0oPDmltg4zDcEF7f6RPrAwc/ArFxy4yj/r3eC1AN86Bn7rhoVulG2ylqmwvstCHZW89bOQc
7Oy34VEb93dzoaHEu+9pfXE6+QrnxhXjVn4ODwXRp3kTl+GWpN8nG1b6+xeMBWq7msUrZfTE9+6L
UMvydsfqz5dW03dT98/IU4VPCRN0Cg2dAbvaAQDFa+pzq+mzgWQ108ZJdtnpa+w0iNCJZmP1nEmX
cS59GKt6p60J/9C/SbJzkM+4ht040lLfBfPhcRDvr2x40m73U+tMZz8Hrk5rHBE+MX+M7kuBVU5P
chPnZbLqSmwLcancQWUUulcIobg7wNtUBRZPbNGWpfrVFG9lQhCDgz9xR45E+gE3TTLmaUUVl15o
IAkh7CkxbBqicjuYr+pk64fHmo1jB1F4+XDkpnmLYFk9sqBD0vFo9vklpQduWBBFx7z6LAzwcY8v
wG6c8MyB/RWPsz/VCW1xs+S+i3ETxus4cQ1hK6AT9wsH0biHVmOAcXH30mU+1xC00Hn5ylZ4H33a
F6clgdwBvKMtANphcFlnK+H1cWXTPdN4ApbPS8zTtbFcbZyNB7Qz9I+EnTJkoCEZl5qvo8u0U/tH
6KaHcnl/g66orJT5OA+X6aa+UGDkxegTYe4ay9gzUxtDGQyN9SPVvpA2eXuo76thPFUf/exEJRcc
eBa2uY38yAfOsSs3eM2btXiA4eKFl/gSghZSqI7aXsVyWV104TI4hjs4ChtxVZ4ARFLv7hNpcTT2
DC7r8a0B0Bmq0MbHrrhTUXxWRjQPZrKCx4exGnUPsFOrVgO8B0DYAOKhPXzFqK9x9GwXHRPnGD8n
/kED4Ha32SEm7AnJtGBbD2dyrS7oj/rUC6CHFMycErOnSvMb++pb0DrtB3V7F3FyLvpaPOqIiuIl
Rpof+jTMRuQdqjba0yfZKIwJhSvjaMKqUqQ0O/jAdURMMQQTqLFHv8ZUBovZHTbocB/9Wmod1BwI
S7LuIxYhUTBwj1//8DKIkhNdpmLiv/Q/1hb4ov9FGfz963+VQYX7JOUZu/Q/+0Sqk9eTKCsWxlRT
uMUfyuCU1C6jD0UrauEX+VsZpGSJpoF2QlYQWfydMohZ5V+VQewrZQw3dLgOU5n8fD9iwN/8v/8j
/d+HXuIeWdXxImG0PrPjes/2+hKKWbnt32NM9ibxONsK2OTBbHgfznDWOSnls5B7RXdgEwxttTA+
+gbDGGORnkemoE5g8WGlsGB3WCUF6fLhwkXDwQKMGVPHtPhma94zugCP5NXXEL5Jb8rCeCnnxZUr
NrPvzbIX31j9y+JhPBVXgIasdaD7WBCOgIhuagax3L1nCAc3IrWjiS/jgyN9UQbugxX8jdNR5dPa
g3S/PQVTlLlIiPihONtClGyHiWKu889goHYjVjWhNLgk5qUiFBwskRTlhYVlI26lYA0uHsB0qOzu
rD2deuQqpjLVfv9ZEwCKRfdJeK+0b7IgapFtjhXQCNiFcGELKcQbYoyChbTKdsVJusSpH9/yg8GJ
5bCoWD0vcPGGbfI2xrN2bVzLYxlv5HNznE7DwGnnoV+sxD2aRDSRkLA5QjS49I3Ne264D170vbUN
9uGtvmjbwJtGxuqzaZ0I/R8NMoxXT94L7w9lFicOZQzU4EkDfGv8iuZ/iDfA8pRSeGX488za/aM8
3b9QGGxLjHvYYsyu8rJ8x5ZwtiOt+aCfLU+41KBTpW86wUuwYDL00rlG99TRzbsNArHcRgDqkL7l
BK+dl63FJSHCy4ADSHG0eRASRwU5eWvoSzaw79U7Nmb3xfA98GmYfi6mvuAI23gDHnaB3r4pdqmr
/lBd+QxbncTqcqZ5RK0W++eCjfY8291rv/nRVliKevkBW8zX6jDclHWzLbeSp/sILILbwIOq+E9x
PH5ycDYki1Qk1WnZ/+8FF3BgtsBjg0Teyg/7hXGccJV4Ca1klrGNeCuP3ZqoM1qS9Dhy349tcxg2
ymqc55t8YzKC2dGJtEGfDzqaF/imT6QhfYz8Xb2bS8VT7XIbM30D5hBl3yytDS5N7Jn63FbecZBo
b7E0E+GryRu52TxLvxbnRbsWuZ90nqJjrR3I6HVNojOmwrakLJEfdD+Vl5gNyI46nFDJ9NHaKFdZ
eFB779E4InsxZRUAWalrNfdMmP40raXu4yTWlluDF488eWG0SJjVI1bFk4RbWkD1JnxtoL4rxqqU
MZvxReNVH/YP5ThYo20iUQ5umoHjSQwXRfzW1Q9zAn6Ns9R8928IdUX9o2bloYbvD4wf2afYml8L
ezHuPMSGrGLGlBfk8klL8djiNyF0m7u2t7R9Hc7Fm/DGH4yC3bAp4nnx3DyHJcgqaiGDrYfLxDe9
JQ7vuR8+ycDIX9L432890kvLx+1UZrWG284bt+Ue//XV4o0/kVnW3Ya/8JXTHWH8kTqZ5ZIe43N/
1nM53f45/WW8/evhcsvpTYXu40x/8ad3w3J6AMRdJzQFrm4xEk9vYzJT9rBWpu/08yfjh7s/l9PD
+PnGP4U3fDOkDc0ZXPwn5BzvjrLKmAv3jYJpXegWSJmUmYEo1q2f/3BagawqIrsJWN+Uxf++e8Eq
6i/q8+9f/6s+q/C0LX1ylfoDoYDcK4wYIMCJmFf9ziQ3iBaGeq5ZU9E04X//YUKdvBsMPvEvD+e/
VZp/cgb+JGBk3p1o7uQATDknv5fmLCPvJdXJLrUYVrAfIM+WA/oT3bSEynmYB5DYpgCMWZ+7LeNO
7TFVkbWB4cJt3DEywFomSvsEXr/T+A/rdAQvtjnY8Xv+Pnyb9UzH2jFnOTszv83v5zo/BsvoyyDe
EGa2Tegi7zGuukIoIo5uGG/VO6TwJXqvZbEf3iV04Mvn+nGOvqzPlDHLJGqNKpZDBhvdHHT92CB2
fmQcNLMeI0h1cSe9CsIQeAxQZrxNsCHsneBmHoZL9tpMROUE6Y1ot4WnvZQr2oI37a1B8n3/lPb5
B9cImgw/PPeIhSuXmWnBOBet8XNw4V3kM2c46q8YtTqJPw2/HJjOHVXmNyTuM3FN6iFb/5SRf1gv
EYJyYlWdxqWDgYolXdEKL4HjN8rLeJKfzJKCXZtphYMCkZEZ4epF85biyKKG0q5Vm1NbPtaGApGc
hUv9WKRKerzToKj6XuwXzXOjupCVRHhrHKKAn5WdkNDFwFl5d3fAdobgQBQp0Afh3FfaHgSYNwjy
cPH55/SRn2R46Pgq3jMoelzeZH16zw2h10OT/xeJPp9P1Hj+BdOMcC5zItCLDCvvARkxzyW8e95z
U1j2t4k+DyLx841bwrbn23B/01/eeDf9+ZOnH97waSgzD//koGYMBRjhAUJWYXyzq0+oJYE3UFMf
ABpOKWACuCoQGw7uGLiiJ1BPMBtm/QAfIHMivB4fLyHK/cAd5WXFy6KZR3AknckL5HuKLj6axktq
veC5W+KVVGzGzFXOzUBuqIMXYpItaxyy/PwxIzceL0X2e9mxAFWBg0mK+/lCaHtNL/bVNVvL1lw2
QMPC2JCkPa9XGA3yG3vTX6bIgZX4Rht1v5hszcJN6LO3m+PdU7z2EguO4Uu69XvGdnV3H1wcJUXv
beydPd8PQwYEwSqxlgUhjzAJD4DLPe0VxLJpzMNUKYXfSdEVVoiJ9PEH+TGj4DbGXLc2dzSn4x4m
jCVBZt1qxKkhWUNJKvQOCGcakY7j88/OPKFfU0cP23H54VvtugP/5MFia9a6UnbCgsK6r8eanAKZ
vGPSQfdPFdUDtckeJ8kC8vrW9AocGIydqNnx/VYlPryiu8ELfVtjLNfhgRzyE7aPNUR4yAdJsqiu
Zr17XOMJ0N8H71hr+3oULe6awfRORrZSl7qL9E2Klo6ji34+wg+Gqu4VLEuC84PJ2kpQfqQTFV6/
IUUET6NEaodo1S/CtztEH2W0ozkEcx1PT0/38EYlvJXX7Ezg8lvex7d6OZzMFUk6S9LcCP65Pblz
3BvV8grLXk7t8BpcCi5OV/Uiv5wjtb0yEbRvCWo9GBikVmDzjo8V/rWz8Y2OZgtqcOFhP3BLwpSb
5wWBh7V/rBK/WRlfJX5Q/TLhCJEW0SuMDkKKthx784o2u3jFBIIKLMJ7XnxFryYAgn40XW0heCW2
BDVSXfuxRIOcR158wb5B3YZ3l4jMebImm6lV7ActkIba0sBx45uzCO8UdC9LfBFoDyYrM4FNIB5h
S+wLnjCCiaymfejZME7wOGY4pXkQ6wtGnxVE/ym6yTVg2zCuJAt0ZzhLPAJCcO3n27nuZ9n1Hz7E
o+QilgHR//8Oe5h4Dn/mHsq/f/0fmgQSKgGKtcmY4E+tggYlRPy3CcJP8sYvMBsmvwJfAnxZ4SYM
+L9ahUkaB9SNFu1nf/E3+Pp0HnQC/9EpACDQloDjS+qfsOzKBEFoEoZ4UM6shjWbwqETn3Y/QhWq
4o0ZFl4Rc312ZLC0z/4jxBBOZZHJpIzjuYTbGAGYebtWC4SULflfkhXPNDFlOagficjFBQbOU6L7
Ji+30iNrMJQW5JOhSqKWG2xE4Z65VUtY2UUWPo3ISyFW6y5O+zHMgRbbA7sdidqdt3jyMHqvw9Vw
g8rITGcDGx/Kc/5+1cGYr9p1OAvXx5ZRTbSfJwiLjuKNWNLAPNCxOAZJ0603AQdMUAgRdvym7lcq
u8ZkIdqw3jrTQzpfz2tXOmCUtAMsptzVCN4+0gMaeE2yDbRUbF4v2ro5Bt+KPBOrqQeq3uVvYWft
mBYrbAyBeM9Zsq5NmPiz8ToyR9LJNO/WlV8cE/qWMFBPm2cePnq75FT+iE7B4jnrPshRUtFqWdv0
R3dhIjzEh2ynzO87bW6sjLm1GhfU4VWwzPbFS7SHcIhgVoUGAU0vswN0vMk6kc8r0MADcn+HBwmt
bS26pH/ebcvL3mByMotW23DOZMRErVyyU7ITmWO3vXhfxR8FWXeqGdsa/dDdETiMsnVvx9uGJLbt
sIzWiY0li81paA8gn/UGKs/KeHnu+4Pyor3EH8pXx7bV0V15i2WDlxB2LeyEXbRvJmL1TbtG5PvI
DihKuzbpAcPV+JJ9klP52Dz86SdNmZufXQbJpCEhDV1HazGtzoJtxfLWCz3LOZzhFqzaTY2HXRYt
YerNvr7lOSYO858n8yLzDQu7mcIH9nEM/oe06qRO7tU2fjj29HHAHhRP+H/tiRrv3MDlr07kY9y1
QIT3uXrYjVth+fs5KSB30tX0021vhcdQXJJaTgwU6FWEptCwYHLGHpEosJn64HMsFYQvKopLeWfi
P5PZcs+rEy5k5MqXdhMXHRBsiv8n/q6LfFG8J6MLwqSYdvhVLTSl3FRVvQzT8YDsjO4hfsngXeDW
+Jkc06mV4ObyT3kaLHtSfnIQI0joMxMd/eBqJ+VEBZixmY+yrUiT1ENgjWukfpnmB7iFS2/JoHqP
c3mslo9N9cP4IGlqka2RNcwxSHNpJDbhSWKXDwFhlWVTlSX9WC8ER25S+x4txegNipJMYeN3+2SP
K8zYhPHWN1sa6Yfxkq/EA99ETeaUMSoXdiX1ul3Hc1JiVwkoyFn5rM4QFVWYlGx4uGzO5TncGrti
TYHblW7lYrC0VvaT8jA+1T/wP6mnZZijDT4MfK5F+n2eeXnOMleH6X+fvxFDAtlhWA/r/Cs54lOx
eZJvGNgwyaJkU3rJMkvP99f6NSdJrNzdD0+GBnklXsQLIrds+Uok17ZGVb7O1/Iifn1+FHeCqOGm
vlKi7datMLlQsJXLlhGB6hxNnrVs37OtgOx2Fy5A43l2fAxIWUDR3uzASSSeOzzTIjDQJVZv2FRe
1COspwSbpPTcPnbpbrxDj3T0iwqZGbAIgqVUeOGuBy1bSaYd9CvRWibSiw6iD3dm2cU1qYQPW4Cx
Ix9aAodtoCh2CWhD29zN6xdup4ZOMK5iyUHkkkCjMI4wewjOgD8rlW5BGwVJ+SXNyDYjcn2hSuee
FHWcRb+ghyrKYRsMl/KBK+Xa7HxBwyjireD7aiHn3UAE2Yts8mFPZrgo1TnM0DDz5GF/l5dmtYgk
lDor0oLsqFPcMdtODbASz6zczwdvlBfTg+0IAYk8pVhMfID8qKC5HK27A/yppjfYwM96RS+LLkcR
XGFcgK4UmjOW7zC8c5UTC9PSY9yfDJKAM28gX1NcdCOhO1wJ8avM61Pw5cch4/7vpyG+KcFe0J3y
fpNPow7J0Dbq1dN4MTSCO0/zYT6sotCGMv0sR6DbAW4gNnn8khd3/6HOpfScHIa5OE93+S4/FQe8
e7pXeG7o9g/6CvPiTbd5vhKdCQlunt2yQ3agmT3kILQrPGoP9x+5ygHVqqfk7gmlh0+qqW0q4j9L
VM3e44IAt1Mv0nht1QuN2mNlLWCwKOF8IL8ocTVE1h5+/SaBSnrlE0v2D+/WUMYAbWhsMqYVx3+z
COCWf9Gt/f71f+jWFEnXNNNUoBD87Lt+MQ8IrrcUqLQSaNJP06o/dGsKvlMiaY2Yd/6MCPlDtwba
I+KSLqk6kM/fCvuQxMlS9C/6NVOSoPZKIhrL35GdpgzCurTKGByciQGpV0Q2cx6Y+zzradwWWYrR
NfmqeEj5ffh0B3q5MXgf7l+5VHtSvTBU/BYxpzSHnWFQXr8bRsiPYBF5kMu0FoMYh4YiTHo/0iA9
mb1jSgFORNbFHBZnRQtmwpOVNCJPZshB8Y1Jg5VvDfELMqNEcANTfASXxlCTQ1p1bqQdpU+0mzZp
OzFM9AkYwd/RlxhMzIPFrMzoIdI2cUa52t0fGGSYb8qllNioQMrZD3VPrjjcvnhx/7Y431lOOy3U
Q1zaSbew72zsl2hE5tHd1baw4BL2Il5OOwQd3VZuIcQ0GGQLNvNHFh7H+PUH+RkstamafNPiFdY/
g7WtbXPfIPf3VWaR2i05zhn/zS/ST/xuxZYE1TNH83OWb7oPrBfai3HUttiDvDUCTjx2Lc/DxGFr
LcBmsx9vOaL0c8FdxD4kBa98usIluuIyOdBIlteewRTq5uPW3HruczlsUP+/pKtqfCuXoXwdaSaw
UYdgFdOpDTrWI7N2Uauw8KRZD6NQWmfZEblcPcOnubqm2apIdwFDdEez3gdn+By0JSqQR7UYWn82
k6MlD1udJnGBkbyaZnODIb1gWBfeRXMuxm5k7pvc64KLFW5M+ZzKDNDfTbGjvmBWPtxSOmhA89rO
xdUQ7Sv5FDyvA+ThcgbLgI1Wq3oioE3u6tQfhYqE76fD9ijL0XN8ae0rXX4prUey5UEbF8O1wE+d
k67Bx2zTQeSFFKotQwPK6+KJH1bvZx+1suObtlBtQ51xel1KDj7naegP7M23MZZOAWATqbuWHzbQ
ShOc1WdR/kM1mUtQdZ7H8qwWb0L2rVj9TCrOUfOBO7euLVCaIkMJdUwNFWE74hMZ2qSszHoFCMyv
cM8pPb3FSAhcKrcfeJYlOP4ACkIqv2NltDQxHyILr0MYCOY+u2cnWJU5rOXQZdMO8wWSzqvMI4Tt
wGXpUifbaPNsZhFOZ2Yw18DNhnInDQSpLSoFrttMfdMT6O0u1wG2XEhqBkgRAFs5NcDMPYtlqQi9
U3UziA1ciOGerABEKmq9UdJ5kkNMWwSR070P4okgjby9NMOPAUCimz/Lo165d9TOnbKMgHARIcne
s3NEa96+9saLjOkPzUIL3dXYW9Gyyy74WU2KMOLcIPAH9ckSLKemIre4SZIFV4SLNPuRwpYIvPYT
cLkiEnjcldIyTFpnENaj+VoHflFh6CZ7obhJdAzbvnki1ZRdrP4dwYgcbmbumq+R4KUmHrgby9y1
QExwDEbI/Etg0qJc96OTw1w6smcR5obi1sYCuAgzCF0l4gdhmnO/mavHHjTtPWR8xUzWVqFEImzL
Fo+F9EQWvkaW1m6tH89bdYodjpJZzFZIXNGZzxNI5C127CWt4Vt1yh0JVg7emGC4ODPNKmlWL2u7
OZUnNJ+AQc08sL/An6A9ERZ2BHhmBCKncBeyPr5FJS7ftefkHzqnC7z6E6bFk9G2th9Pxul5BUr/
/9yd13Lj2NW2rwhVyOGUiARzlnSCEiURgUQmQRBX/z1o+6/pGU/Z5f/QNe22e9ySKJHce6033qaq
v2jdF+/gIxj05CjMiWc5P1CS3Babi876lY3JoQkKbExD5GdNos0NqTvajLkQIFB/+c8wL9cGy1Xy
3TNeo1In8App5qxRYNwQb5AnToXBgaSHvHKe5+QgTaNFuiywQaxl95yHN1LFT9JJoau8oqWhYhwi
yf9ADeD1eEWya7ULNcXOOyZnaCs+ch9d6mW9NFCDM4NN+grZGdmZtsI+ew1Zsinx4bVFzZzgtNB0
gt3+ZDtha67VdbzQ97WDwZdOgYFmgXIe79N9f+F1/GwcSPB0n32au+JizkwwPi0kB3o88znmS9PX
e6S/xaxj2xxNVkscH/wa887ICXRMRwESR1GTvNdJqLCqGKwsOMA4RzUgyBlifVl1kl3Nnkm5XNgF
Oi0Shs8ueSZgflGF5TrfK43iicV7JHg4EH2ddso4EiBeQciLbKlOvshS3Ugb6hVEKopzVH+csLYo
rkg1FBAK6BOFtxQ8LyPyRUTX/LDroyA58BjlTdrUBuRtVy/0UL0MiRMxylOr80X+TqgR00LYjZ7w
iR8L5cRjpEZJt7iNa4JMAgyTKnvla1wwu+iLp/SFHppDXohZQnO2UVolG3ZTYQg7NlVETF51TJaI
X7NPIkdaJ7V96YP8e5T2KZpqc0r+TefeZ/jipvdTFwguvLXPs+C2Nv5IVAajfhuunn9KP/FM65j7
/FWuxD7IPCWIJz+8GL08CSG7F4+FMWsna8jvxEu8Blp2yf3eszCzv7RAvc9xq2/sLFSDckVm82Jc
Lb+67XNqhe10dD3wznJoXrgfn7cPEQ6ADodsqfiKz3caKEs4UmfMPvjOzvpeRZ3+Wpv7atZN2sUN
Dr60OScRh4FhhyRQzFv2yrk66UOkY0D1w5aSRqAN/I9udu6BOzS6DP10dd3JJzXIHXo2vNfcCPO1
ONeOtUed+90WHSMkVKVdI9yyR3ODL5RoiWcsS2jPUV1TD9FfahlXUbatlo/pc9r7JjEyeqDPxm8U
SHmVbIR1vHucsh9zqYDw1CKgMrLKabwrftIdf8G9evxlz/TE+WNPggvK8Dd6L2gidYtjj4lC9Pmi
5k6O3bRxmkvCDyb60t/wY7Q5sdaT/LtdR7PoxA6iAyNR9wTstpHPuFshmTnC2pUCPNB5dcA5Tx6p
lAbmRMahgBSmmOUQx+LY3xHHP4b1zn5t63grsxorVji4il06zx1L4ycV2cd6fz/ej+ySc/kt3ker
6z6CZ6awov8Yn0usVQlHlhhorZeqdn5HwRZUok0AanaldtmThC/TPL1EP7q5Bo8XqJEEJXHSoXRo
p0bl3UtvrPHSfQ1gYWyjEyb/2/sOLj7SyUimVaX/KDFT/iZN5i8f/8e+g4ddozLpn2UDfyayMbnT
qaRoAMMgzb9rzEx5jEuj25D0M9qWfkeniVfTaTQdQ2rkcRX6L+BpFq+/WXdoRIY156Aj/Hf8/3/T
mDX6I03bKqOBph6eQWs6RK1Qts2Bf/Ujzic4QFtC2jVR9clzqx6sWR12Mv4Cm0lbKhZoqNVDTOFg
EiQamo8EApML1JU4/cC06oCJC3sS4Uy0tuD3eknkleOW0j5i2vKgyJE7fysgAtGYx5WcWRpoHjUI
KI3fVKRG4uXWOkrJUSyiuEAIyfQSICaa4pqgzonLAdmRdp+0KExK5/rRT+VQ9V/krRJchSm5nanJ
yMIIymjq05mLXgNoHZQlha4jWR+BU4bNI+COp519WHKNaKv+vcjP+bClVtBJTx9jcOrdY1fgPQNi
a1J8t+/2MponsIwOb8sAbBWWlBe/IwWPSjtl6jdDYlw4GoqJNh/21fq6Tb7BZDvZEUzSzs4U4TEF
fhmwhxEjTc5kDBheQc0ZOWI1OKmnxpplWV47Wqr5G03uPRi3IDUgoUDANIlgZIOKeZ1TEhySlmHp
yozTx5SdAsHgftRiCqCIJrpxZKj2C/gcMyQ9LXo52FlDr/FMm2fr7svyzG8MSdrJ8urF81N4Q9ce
D+Ft36+gBIaZ/J5JHC02iN1E/rqqk4/nsT5g+WO34mQ8EBW/z2r/fka2R85nqaPSn0TvCMQobL26
+CXtveJIpNIHyS67z15wvcYdNdfhdV02aNc17cPg0LyvrC2ueVJ/bbmZ0h5g4IsaQM56kw6HktEm
9gWGbYufpHELdVX1sLkGcbchRpMjDdTvQcLW8+vJKUop1thF6LB89aGeztBJVZV/7RaK5Ep58Gje
ThlrrtmGEN+ELUzqbKmD66pLpbWTMexyzNxv4SsHcXXrp0PsJbRFmfxoilVvncD5DHGvtfMn+vry
XR2Qa6EWmlljR+IswX14+2hMNrApIZbIuw0BwLnqQxBdJZ3JclDEpBxPLKSMVHZNYT3D0ulZNqC6
wZuJHKBUDxvNx3CowhS7znZY6OfuB+MN6JhBMOAuX5ksG2NoWBbSTRydX7PryqKpfq3PrKN1C4TC
RZ/kR9kKFRfSrnj3nHFTsvzCnPAEyAMvOa5K4z0dRmgih3d9vfWkAiBqYDNBIc+vpTJlqQ2MHbM0
KhZ9c/faMPGzxXVwnsS68r2tX7N8hU0/uC+JNu4/Kyy+S6Bix/Jvy2Icj0qK750X8zKpOiF3mCM7
NX0A9e72kYQC7MVEwmSH/ML0OpTckZ38xOrUIIin9pk8+f1mauFT8irmH9I3JpQxoQKIvqmeZopK
G2SDBZ7n0Y+5reDOFAJ+2MLS55PoUaKHkJJGau9ZCmlATEIRUlOpBxtHearf6A5AnUHMPoefSBHE
rtGaUCzEN6oCSnGBNQJXtJVUHBteAj2wI20PoJ2akkeO8+sjJc5Om8g+/91C8PjkM6g+J0nrVi+v
f6vjhWJNiFxd3BI3GveeaDG2lCGD/VKMIOXtCN4km9VEJB01+cyiVdXPsKj2L49M3lLyb4v6bCae
Nh05FIJudirpOLhAYKEDwctP5UkAbLWznzJyOiHgCKSJZUl4X1FsmUf+EbendifGCn5uE5Jz/QF3
ouIXk3d3GbJ72Y19aHjWJFd02nUWJMGnYr+cwR7s3tYnvU1dDVL/m8vSToXe2/DxIvv/m9dvNM5h
O16UzWcJZSeRikehils+MFO/d+7zbQAzwupBI5I4NhbUZZA9VnHBfFafq8xnhzPeCzzOpWBfx39/
O1DiglFA3sC3cP/EDvERBFRMmjdcdMVaM/zGicalHYXmxPhWGaKmIq7mAOBg+yDSUP0EX8cBKPX7
+8O5rgwoghg1Qtbvb4vo+T8uqIfyHiFOVSGKgOHi36G7I6T6L1z8Xz7+t2mH0iWJ9DxqorVfAXl/
oLsMVqZB5pJB3dNfZHsmfQDI8OV/avr+NO1Aw5v/P92SEimvfzfs8Bg0ne9dgfr/87Dzih5pbkjR
WFxhtpR6JTQouS9c5b3XvuwYB0jqR0WoguqaywKg4iZdsJpoMQ1y97BvAuV5GieAUcoX9CkNYl6D
jA/1L32/Eaih1rqpMQPS5W8xbtBunHN8laBatCy6NUJeZyBs2fKv0ZJzFIBCm6k+xwlGYjJSdi3M
rohU57sgpXin2kwTFWdNExjZvDLOghBm62fjPThH8WcRB0/lDuItGE6vPsaDXdmP4Iq2mwOPlfKH
L96xyjh57o5RoQAZEkkM+86TvpK5tm+EADEd7iQ0SisMno9TvYtJoZ49iVk5ZZQE4vC1bOGNXoEx
ijyd3JoNsrTuStWl11I4wOUV0Ro7aV52cRZ3LwLFrUljTOoejbiSrShYQElXBC3uW1LG4LIkGTeu
ZwJV3fxB5FtwpfbExFRv6g0ZKRrTJUoG3Sb576U5EcWRF6UKCHZNs4VMEYkMT/gw/Bv8MvMEfqHF
vudkoQvr2Makts6tT6Trg0q3r3NjagSuyIOb4TwetsTZhqkdQa+Lf31Wzenom0fTiMBwHOwcPElI
1KvbfQpliP3Mp+kQ+1frNTjqDOKtDWeQ96YetA6zwb1y++dRbD5igh8k+x6hwEBNLvnlNYxIHkVj
KbrxTDsDXKaazZEbU4kzaXJHYTxBoczF+KFJiAkpL7W74FFPItJDPSOAGGCKrkktgODFtpFx/NV0
ik+kPXqOJxk130/Z8/huUfTLRwKuF5rXTfXunSdCVBx6lR94Q1wJ0YdOXSBhuzY/qLqeKKkDXBDH
YTWjs5lPNpqxZS4LlxACsHUagJ8tggf3GgjCwhDt1zs4ELmSijxV28eZRO/8E4QcUaTItz6CZLEj
vN3wBaBrwVigotS4fnbalqklHvw7kgaepbr8jBC+cRTHkzxgHkb2ISszqMjsKzriamDuxCs1VRxr
dg2lEw8ZI8Rwzj+ueIbtrPV7CFjDfqIGH1DZO5RoAbR3iF2RuDDSfCSsIrQhkpqMF+FBUPPkGsps
8bYmzxv9WNyZ80hAErblMzBK16Kb5oqaz8/70eZfM4aS58u8MaZGePj2zPWto5xwMehhqy75clHm
Fql3/bmfyx/pfI1B3MpDsoqm/BDv7Sz9YT5R3y1tq5Xv+AoGWoW4cScP90GDdmuXn2RspDQ4pZ83
fogNThv5qB+eWVCqBGrOryqNzZjV7xDINoVDWuxQiogaV/uSL+kGc/C2bsn05QlWm8MVFJS69aC6
vRH2NzGZt6tXSQ5TQc4FgGaNpT+K7YYTrojIPSQJ/9EtrtFWi1mgiDS7VsB2s2uEGI4/dfXZuAH+
pNzFkhch3kOmT5zIiPdt44O+rqjCBDHHe3q2ljhd0kXH+4q0SoyAKY9Xd/XbVsaMarh1/4YKVZwW
wbBpvS58fLXWhDQHqlJ5RmLWFoe43KNqTeYQ2Y0+I3XXWgDafZGVuTa2ePdkpgE6rSCZYcx43aQH
df2jbaPvdBHz4mh27JftxvwECfOVWXmAOAKVkgDWeG2nG4Lvf7Tzo7fFH+t8Z/c65R+8HlpKbzvq
neQwDtptOiscdqxEv1R3l5xUkalesPxij6NYsXyjDmMlTKNAYEOfyPub6j9p1Yux2g607Bm07RW0
7pHWP8GMxMnCH1ICKVvHfMzKcjPkGO5bH+QF4Ck5X8VTAw4nv46y8VE9VgozOOrciLjWfYYBARHo
adgB29M/jCozv7xsiek7uiGQpmQTqIeu0ceke7N2+stmHO1BOj/JQvy44+nkHbelxEGOlhqRAvCT
VGwu73fs9KFSjg4XNkd9Ie30pbmMtiK440L9FYJTHJizcB6rW9TbM3FbvMVH9mH6oercfTDWNhO5
3WbynHE2Lddi7t/fGGrRfGoxgacYXtp7/C2QrEJmSk52ijl9Fl4q88xuHjTX2y89kAiyIpp0Q3DX
6MvSxd0jVSftfZOKMX1gq0hkDZ72NJKavA6JhcsmMTsETozoqx2mDa+bJmDdS55u1q3YEIbq0D82
NBpuqjmTtUMQgcPRjKqi/KYfZ6XPxDMqgtMLAzFLVXMEWnjqc3Gav4mKXfOOyti2okOZe0ZDuwC1
HDx7TKyIIL6o6VHQnmKDmVU+9avFB6Ce8Xl9J4DyNf0kF/T6Xmy1i3QZLuX8Om3fjI+Hh+A57Nnr
j6o3fBohma1ytLJoxRmmUrmO149575OOp2K0bpPZMITVbZ0wEizGrwQp4l33hugXx/T79twOjxXZ
Zix0lP9kP/VZd4nSllbsaqwbGG94/u2Tq/nk9CVHYPJl6ldn3qD383WBaPqXgPpbWdDcC7Kqvr1W
4jTay89Jc7rP7mitu4llE/4yj6ed/SWvgYzFc6Gvu8N9+5yzVrrtVH9DY3UhVVv0ZE9y2UgXd5/+
4h3ZDMY7+8uCICJUwM1GnotzIbyutQv3hwG4r9ETAZuDBiwsFpajbwl7qPyB87WYBGSne7AE61Yl
gpX5ZZL51NsGVQjw+flZjVk2b82FXcl98nmzWf9RbYZRC7SJM3oU3eanpMt5JYLh3oJmKXYTtngk
uuS0TR77wlV+MpcNdPE8PU/RNlnoSw2nGjI09hDn5ehfZAagynmL3uhX00PxsZSHbyuesrlQMCt7
5VSiuxdjkSvvxnVHsvH9EIHKU5C6DVkCF9PLPdrpptYe0MWnfWgXnWrvtW82dztkVVLf8ilNFpN8
Sjr4Y86d9/kwt/1SRqMyTbmcCbid6WR5OFXY+MnHmJVSoIVBPOXclUn0Ka37kt13bLEleY9m6cvY
QfdCOlifhHdrbS7xYO2ldbLASl62Nr+nSJERCmIj5mznfSx4Lf15Y1RUu37sn3yxNcbIULkoR7zZ
CWFQ7P+8ZXSugE3CzemLpxx4nN1pqqu+0S44A432jcCsRhPsgpgjlFA1z2v0aR40ih9vdnlJmtYf
wDrA5AkpeaOXO8LWFh1e2cKMlgP6w+uBftJudxO/htRVXZ3Xc8fIMFgTS82dm7LN2dOz4jNha4fw
tIkZ+r4TFwyYN4kBkNhhJdhKLcxrHyEcvyNnStQpV22EdXI2mF5PThcp1gwAG+ocP5odwn9PdkW3
RwkXpzY7NSBavERkaHwl62r6cutlsZYwzHw/U7vCoViHxWog3AtNUw+iMDiEI/jitHL1FSpc4nKU
DbyGq06tkWjhF/c9V9NrVHe8Fe0sISp/cMz37jyOV4PzwHLGezUxeUz9LNkNnFiwNAzCPumLcOX3
oHo3ZtQxkFrJVxbOOra4UDuR2IBgsVg1OzMJRPS1jGI/xllcDPsUGCsUD/mHwVSVhlgYR2wI/Xrq
KHxsN4MvSiDgEBCTwmwrcqCmGN+5i0NzBJw6HjD3sTkt6vcr5jqUDdd5pMwyUD0qGKJlK7/H1+Au
z7vkIJacuG8qqB9pp0wiOInzftoJKC0jG+gScAJBsox+VF1qdDAS5gSClhGLJoUdUlieKe2tgwAB
LewWRusDmmjpbMDq8hk/HbTznOZlvCgvd2A6HbhOgZKxhccGVf53jeCte4QVrN+AYFBFRirXjiWi
tK1odrqixBzcaJiCx3aAhOb2fl8Rqa9qHzUQYn9dVgcdTAviieLRWbyjj6znzb8DtJndrm51dUmn
eWfSAjFFFqbVk/ac1r6xf+BwYldCOELN7KHcL4GOHxdkHucUoINz5v01g3MZlslWeIU4QYcjnokF
WUSnO71D36TkfBTLaJZkM0VYp9g5VIHsMTdViC8uaZK4iRQ6jlhsnQo2RVSOwiooAtbGJm9/wNv8
10MyCUDjyAXcVQB574C9N0Bfkyu8ybC7WF4HJFzzqtYZX0qg4heQMSpAK+ZyHW0ozddDvSSPM1o9
oEu2jvvndX1fdtto9qJyFJUkHGaIKMUiPpKt9qgiFH6EL2ZWFAM0gO6RaG6brVg7xLESJ8HSikAd
OHaZnbDp+MWwLfPz6x3LDC+taiyQJf8ISj1AB1mRUMbhnzGLQp0u6gaqnNmlpxzF5oEL7Qzk+Noh
9rCf1A3fguzjVToNWU/M3DAEKC88JXzBn9L9FXBtf8NMDaJrcL4ltKV8PZ84d18nHWEKCBblKIx4
dsPXHibRD6nnNzbzBh9efASLo2OuRoCArJpXKMFLbJSMBoZdwWrc8KNOIvasWAu0JCCwSjlgzhWL
BTaWhJVYtivau5VDt4lJ+gafBhwjkAilM1V89MGlXsxSLCPA4UWWmpurHhKnrjMdPYmaaBGrIKed
GD996Xab+6baiCcVnA7rm+SC5BF9YQUJ3XFwCk+3mGZ7PNibQp4gc12OvjcEMB5ltFMBsgPeGsP2
y0akn82v7SjVf12ktwpLHKT2ismAca15yy/3L34GDJ+F2dROVsoA/jYDUEd1G44ok8o8efLcc2Xp
K+vq51/tnn30sRcDgx3WQ2/bACtnLhVK54dg84tKW4SQzGOklzAsUvC2ErJ1KdEU+j/ueFVVSZaA
mMgbFWED/z2A9jd04V8+/g8ATTYUZTTJEPdL1hJe2T8ANEUcvaYqQRFjIgVM3e/ySJopRHIifvll
+Xp/yCMJo6BgUzIoWYLf+6/iRnkUf4OgEUbBNw5dqvEI/4ygxfcquYvZkExZY63kwFYkXonmtOLj
DfUH9nuahypFPFq9NTKJr+/aQCZSz3gTC8evYfn1eC9mBcl15CQule0YJGBsLWSD99MvwojcP/Qy
pMqVdrsoP0r91DFcYJe812G+iZnp1ICLUgrSTYaxA+lO/jMqX8x1erD4dKMCppnhZf31nwp1IE6C
4B7ew3hObFyC0bWeRuVG0ziheq+AzgAmsdD3QUiCLlN/zoSiQzNxwtidymE7JW67gaR/lERphwjc
1NODxjT6uVG0zWj+i7NvK/V4sBtZc54HY0ah87kvQfYL1aZ/+zGsLdLoOeSlGwloJFIAAaXCj/ZL
uc6W8oBTg+S0bMXVxUP2w51jveuS2+DsaVmICPwPrmQO5gsrc9hLWvCvzZgaBKOjzgxCLGFO+4mw
5kqtS6frQxRULw377UJb1bj+PjkKEypuOCiqr/zToLcZpfmakZHFD4En0VPF8dp4LSQIRcfKSWeI
igLIT0y9+tLQ5hJkwY7yzqixI9iRm/98OU8qJelEhpd6BBYSReiXfj7SrihD2V5Q+Z3/tyUFvE8s
CWbdIMz+P0ioyVP7V5D9Lx//2xkBcs87nRx/ecTSfz8j5NFipiqy/v+8cL+fEaJKc41I9vAoHPjT
GSGqEmE3RBL/Olv+G0kBwcN/c0agaNBE8o/x16noGn6XFIh13jTZo06mKloiQHBSl5Bp0hF/aakl
+3xKC+CJEX5XuQ2pA4MH1+7hTXbSZXUPn+CnxbfxWuvYWchfuSNkgkKkNE1BtDIdHp2ro28TbVzA
EN598k7HKBGkOnlo6UqqAPAnxjJ+vkdH4E+015Vqs76HKkXgoHwzSxjv71v6Nbwbe2v+8qWdFcTH
8mLAun7hANU31KlYdI8NdnuBdcYqGh9ROSyGnXmQdhAFRncSceUaUwSVN7zVAdiNgb2nnTEKwGl2
hMt/aQgdmskV1J9l8QuG9A4PtjAv3c0jyvTht3ZGmlniZRWLrMV54Iq52xJrDCPBgqSCRiJ3Cztk
REs6zMj8QnkMdhdPEMN6tAKwjjEvLesAIkB0GUPhFBE8FnNjbtrS9DEhl+rQfA0r5U33DYIrWNzG
ukz8cdcQqNN8tyAorwud1RtkS0lWBPSepZ/84WQsqp78k5ZuegsqanIEjwHqaZeF/0gZNn3acEsT
W9IMZa6Ox67xCpVmdsfYojQ3HTj6bfs2Qn/RorrPG9SssKOrkmb11jVqu/2O18ZSXleXhD/c7FZZ
Jhf5y/p41tPCclRkTsCnbNVQMPVcfL8epCXa59d7+vPifEr36nuzgnJd3EApCtj5UKafrHTFVbkn
JbfKwvvLMQ7Jp7AZnULF+oEVBt/UXPVAWbbJkXMezRsTv9scaaw8dCDpxaTZGCSfkfny8Fkz3uJv
0lOu+3o+NzYaNqAiiObxgk1w2c+y1T+Sb6Aw+qlBVmdLGg1jbctS1t2Bt21NXKT0tpk+AraXOtcO
L+6qDM7az/cUQiAiqC4iUX6Fi6L5hYmtdrQtL2hBmSKSf6CsaDOSfwOQ1jF49klSwcQYJlplG8SX
Ci7uflEiE35TlY6VjWm5d9kdwS5W8W1b2jpdCK+JbE2EDd8o+m+LmG/npbngcAKSz1mMgbCz1fm1
duqWxhh4nGA4FArI/TG7fUt3f9B71yBZO4/erzIiguttJ+x4c6h0xK66N00CmYrhujsKMmxoCtjW
MvE6KRgiwVcUpAxjGG4PRJncZmZJoc6JuRRwngWBde1dFW2y32CEx0unR7BBhobIe5gaqFc+rXBY
cxf9j8vSNAXHi0quCpYZDtp/O2fKXDJ/NU3/5eN/v0NIL0H4RS0Zruk/zZmkmpG0Jpu6Pubaw/7+
dofwr0yRtDR6QyX1zwmgo1MI+46uIk/T/psrBFL4b64QVbXoa9G5X8i3//MVIig5jUpWl0xvU2Mi
TBCS2Sr/9E7kZ2uOdVp6+YMxedlRDuuZTghAH0PQcVlitOUMtAYAfFOfc5gppyLaAPSsn0flLT/m
F9bBDv8CcFJu12TFg/GRV8VJMxkIbuItTzggBejAyiQEUIzee7HqXYk0AAZtXIGp7IXkh1WeQGUS
b7PJYxT/u9wX7JP3ci8mKzjcDi0Lphpx8iqmrwGlPp8oGGiLaL14rV2DSJVn0oAjDo92ShJa4aDY
SMKGdAU9uAUv0fkHnJmunjMT7F6Y0zYfJHOL9+AbbuFjivz+8vhE0En8E6FPvd1uKDxuHu65SnwF
U3QjT7IpjAKZoXv9EhPxSVYCATDSCzPTJNtLX8UbFeRWE0IvQGZuIkJbBIqaQ6QoNAiQHv9Rr5T3
BwpyDTVO/w74hxr/MLynS5hCRF47khufhp1zaL+m/dfjQh5OoyxF0OdfcQrSWidXlEur6OzXy1VZ
YzfQF8rNs+R5XC2Rz5gflINfZ3lAYHfNues/NOzcCPUU2u25dXDS5ARtQHUTBaG5SQUHStx3nWyg
P3B8sonoWIRF78mAvYtzv3ntyHTFDZlR5UqjKLgNLSOT9AJKeSizYKbFlI/C28Cr+rggxkBM+DtB
XfQa0GsAPjjA+9pURDeGn+tejoo79yPcAYaN74Bz2dwyUPuAjzhIQVxxYb9CYZfsMaGnCx0mhGVG
wXT4dF/L27tx6k7QHpYypfUcm019d0osOlu4NPJJflLS4W/nhz6HOuOh9N85BC2mqwcnLZ5pbFGx
Cx6TnYjylp/7npUG7STG5g9w0jlrBVcBYExjMovbaBDLsC5H+/TI1De+Sl3omivpSjbFLy9Yz+hE
SyjgCAgnuI/bf47Fzg5a7u4iYehq51wcgDiK4RlfWNXgkKx+ly4HX1sguRLj3Q0GN5O4VdR1qToa
r54U9AZf3PULF3/5ASfdfRPY3+0swt9MPKa8+n8qbcfF7JOos66pX6MYdTmA9JAENG481QGreQ+x
aAtzczkKglCUpauHESrqTkLFtFGDlmeEQF/cJoUrHVhFWhsxKXub1jmVe5uQfApNh8Zxnhx75ppr
9dk+aF/NTTd7fZl8W6fiUu9qvEkTVkeY3uYU+/KKGJxM86zuoF1Da4ExFq1T2+OzSPHxN3NlQ8DJ
psKjRmYo1VFZ+Oxh2+xG9Xv9PeWnD2fG6stohcNI4gXCm57mw9k1PYpr8uC84sLjTBOVn3Cz9G/S
GEg2FbKp9gO0VMOca9y6J/k1i9vFnejc68L6BLixaNaht92tn2GqbF90gV9JCyIOrZ31t7eGUtox
In4WK5ik6BrFvzRMDPGcMTPcPNJEGRmrzssXV7QXDXloG60E+HOI2IcFb3jXcUYJ3mtl5VMMwjDE
cnngsyJP0Nd56d0pywOHtxxcHWq3SXCUXeNLFfF0P121cGQWV3j3+57iQCQUeGN64HcY0dgTNJ+s
31a35finxuNCDR+JwcV1T0CRHsQNio6laqG9xGQR1bxyyYXVvu7Se/Vj4pHCwkSlezLtKR6S3pRX
iGAx1lZjxIw+1UunVgNRdkt5y18AkI3O0Godv8aXpo1wRbku+yTo0U/y8ADU1SlI1vO6AtIC9CWO
vC42JPgC+CJ+LMhA4jeyeKlliBlaGd5IJEbnAAdu0jePIoYI+N7n5SkthItqrFpIoczTu2WkBMB8
wGa8YCXIPHwBHBzXmYmsMrZ1YaY2fjlTpvVs9NrDwW6Tg/HLc3/7QZCW7lKcC2KAiFNVA0Fb3jZt
HZJn9wD1KPRT8dGQNWi/AtA3ZES/sOv2pK2Jdf7FcMlE6EhrjTgAQhzer5N+dSVmBqm0XiNBJQT4
p87xe4lLeVnOSh6DtFa3whwYBQ4Jpec6OUSc58DfC2t9WxQHYf0687Wuu5yb5Icgp94eJXnsAzCF
p2qBRm/N38JVEa+s6eikyummzRSRSD36niZqhliSk278JXOEsLlY0c+AZm+GvHURbR8zvhQfbq2F
Nej6iirJ+3N6zSVu4Pn/NlwAnobSTZZZ3/9T1rup/40m7y8f/8eoBwChmpSnE5qnkkz7O1zwCxrE
RPBPe8Lvo96o1SPhDgf4GLQHyPAHpGiqsi4T+MeAZo2pOv+FA0Eb1YT/Yrg2mPFG+wEdfX+FFIUm
z+5XDbjgEVqBvmCrsHYauypbUe4qsdteIPCunyzTKXbkfifet/LFeLu/EJEHwv1Nkx0sAjp2Zd3D
KKZ0SGuxiI2EX4FLgOgFpKKdd8dWh1yXJCmFKW9fwbeOuSMfyXceb+h4TzRfYvdoZoKyku5rQyMR
gu1nlmWrYdjeH2sD9uLAeYg6hfMQItCgzprstcds0KbVY/a0XIlZtSBejYfWegPDoLDIKGZaFq+l
HM3L4vtNxfnUfjKNSCLW4aNs0UG3QARUY8HDXVDzfWDro5Z3qSlrfrfKTcIS/BA3+Q3y1tg1YHyv
7ks/yPRKyKcUSqfKXBHks3f5Jdz99OVSpIPhM7oGrTFTpYVZLaVHWNzmujGrcUqrmzjdCAyTMA7s
pa+NJW67YqHdd9Z1rykHDnJBIPrEQzCm907CHKLbnOsRxONgeHEvrlR5aeamb2bV6m62i0NBCRvk
zfsLSQSjg5rOlepoRG5m2fVewWMNZYY3neuTMvdseoedSRzFcFD2F7TojQquXPLMm21i4cj9fkt/
0ANVHJCCNRP0DZdbclskBcOp0004DFkNKxucQhMRho/YSHp3rIPyAk7w2LjJw+BQl9PJ8vkldrsh
CyVYFGI6BIcWYJJac14T/ep+KUqfeJhYHs3C6e08+l4IXNLs4Vh8wJhx5KPyQZ1COob0qZo45PGm
dKfxRfAuxw6awuITZ8XzmyeiRaXhkuaKURlb+C13nxipIbQP3FtcOzlOR8BlxiZqjkFjda4IT2W2
u3rPJmCc6luSc71ECsrBG24Bn7aPd3o816upArKULx4C1enCdZp2PjnvSWqjO3lZ05cZ4KCW0QVg
vyMj9TrVpIVI3kY9y17BrYetgqYmUJ6kkLB+hJkYJLnzasOoDrLXCtXmk8zodn6XCFaZayRDccMn
DmUlCc1f2YX/MaBosjBpTITP21mg354fO8Q2P/aHgxBPlNCMunnM1UUkIA1WKEInYDsY6QBg5Km0
wWk38K9A5MgSoZD343ZsLs2FkYwaIxLXISr7ozq3fhDqjWpZoG90h8DLwkTU9ybDBjHT2FEze0BV
Fz7tYk4H4CVP7W4uechiPJLVsSnwJqXGPvXw4b7DEd4BTXS3EaaZ3TgCoBfQm42WCn/DtDY9WLvs
viqLqUXdQhuOaZx4h/GSeo3HzOhHLvEkiyue5Orj6l09MagOVzVQ1JPSvVu4WpDBnsxlj1BrCdAO
UzinIsuzVvXxijPJJ5aKoJ2GzwYa47dnCG2Kthym+qlACKOxx0swrd1i/kSjgDMiJfR9YgKmdARw
qv6ocMoIz6fwAvLxFphBfxgfRnP4P+7Oa8dxdM2y7zLXzQa9GWBuRIqUtxEKRdwQYelE7/n0s5gz
jaqTXTiNui1U4pjMigwpRP78zN5rZ15wNXizykk+UKjCKVyhIUJzde7ahRY5PcgXVC+s2PsdLd50
Fd+qT32PbZzWLPphYJmlR3WvXFkEzEzve3HnOW6gIKwWvYyggGtpNfVeulUPCDEsCDuTw48KcK50
ki/56h/9qGb0gVIdpyBDdvl/4t0qzL9/m8r8/vV/elQrSOeBoPBQ/dPij5mKRP4LYyDWeHNt8KeB
zIy6Zcug8OfYDP/8lDZECV09mYDi/2Ph/o2n9LzZ/O+PaV42VkEydOcRz6yt/5NRsCQ71Q8b9FLQ
pFwortcZ2yoy4phCz98QwzLZAKaQpYGu/kRtnutbAG3u+CF+WI71pBxnlBwLMeYGcNRBk6GTQWkS
0OcNr4w/Gfi+Ck/CF7uoDQ98EkBJ3ERu+GkyMPzQvtTWnTAmFSzjl7hsLnDWDg7fR7sz2BbPXLoA
JnVG4m84fwLNZUgZrokgOykQGSU8VTa3XqEuNj/jC7szYJISvjfaW43X8cm5wORAOk5X7Qv11VAt
a54XiDFfHnN49cJaJT9okZODDkJ1cvvJbqx1BzUbcJl1zT57Foc33Om5cGLqElwYGcx2wpIZKOMh
Rz53cHzTKzrnWRxVOzLzA43J7xp6i1zvQtNjnYBuBmT+ADbLPGI20AgUaTygk+pcXTtBvuqClZyt
1GGHUpE43ry+jNl2hKUXv5XCUsYfT3QsELppRxwxINFjMpzFfGfEx4oCCJMUaoLRM8i01T3doltz
JHkRmU5xKi+8tLQms89lS4ianRJiwgnJ4xmN5JERABSx8Se9WdpnYKKr/jaOsIqNgHFDS3qIrSgu
6iAHkYz0w2O8u/DUKzDduRzmYEiZH4MJO+iGew4+mNVYSJeKZSVtaRIQFG6zTa4so8/gzoxtbei3
QVup9GMQFcBAFfSgeO6dgKF5xtjoXeSQQvuHbGh+Wem7+oMCloEP2TEMMZBaCy+44LBTwTjpiH/c
jslZny445gzGMNlyulmboPPy2qHpI4SqUh0WmByFNTRVpHTAswSkQE5LRlyILMhROKsBOZe2rC2r
Tdcv8/SMyANtBMoUeh7ymh+Jo3VLq1uPMlNtGOxeWnlavwzaBUUQQ3f+Jm0R71BgRQ6ubEJm5yWK
CwcuYXqHzl6BWrfwYcMWu1BG5LGTS49gMkXadg0IPMdvXSN3eVs1GQbIZhonDjdld2qtczFuJBhx
FwPcf7ya9BnCh4Jr0lP4cAtAIY+GxkxZ9SvmMWumDckHqS6MT4EsbKZ6Of9TOYWTL2/6DLPdJeIr
twREzo1/MJDQmKgSper4kL51rvWlT6w0xo9pHt4jkWZ+z4M5+LCUJRd+XVJd2ShSQqIlPaZ9TMWQ
9nGHokBBRcOYkwKgY3zi8ObBSGC8kxkDfAz6AhGpclNuiIHozVvLjSHSym5Hk/iNqzE9luhu5pBH
/HtrpD+PfmuhILpXyEZnqdXgTNNVUggmvU/34dMfllzNSPld7iBCHXQ7WBGHaBsrJn78noa3BqW0
tVbIuOSarxfKm+FW0ZL/I6pnbonGZ/S47J5AtjktkUbJjE+aCMWc70c335ORcIlZMMoLFDlEjwIe
eGwmQNUU4TN/Uf0xIgKB7W4dYfsY36dm9dDnv161C+uTb9CmKNKrZgUTpPoSqVrJfdZdAxInPAgF
y/X4bUCRyYL9IxZOEnFUmhuBofQ9GQF95FTacgzc8cC/JjtNTCvQr/X4hmC/QeAaE+O0sRSPQQ8N
S1MsuQwKLnBOg5lssap7G8m9Ls1NT9WcHsWyIKOchqlBNAR68820EDosG8N9jBeEW5LmZdrc0fSD
E4D0fGxyBobIbOlN5sirWP6Wi63QbiU+pHJD3EjF3aCf6mAjVDYvKpG2QXyo8hXOoAgUqOXpykaD
i4QKItw0GGtENBSPGbpPWhP5pj2w7OZVA08woo+GWUIcqQn5juGe4WUbOb/HWGn8+iWbhEWl1Q1A
mhzyqOIUN4ZqgtvIHGBcr+YPHyT6y67ZD8o+fTJ9TzmPaOcYvIryVY5kLsgV1u3uqMiz9FCqznnM
UwKBff9MTmuTvlncLkCSu9vsMNk+zHky4siBm8IxmWzFRaTI2c7vpY3bUuoi8NAxFiwAchZ8OidM
TcZL7uXzUBb6lnBJloAVAUMjyEgdTrUCTe1dYFwDj+RzkBfYY/DSOuSaMPB9J1QIrzYL1i+jc0p/
A7FiqnetdIMwHQjo3WA2rTDEzNIUg5vSqxJ871BIK3SlRCJC26vEYcloW6ABpel8mt5yYYHvm6Gf
ycCm3/LTtb6lZAMqKYXgJxLEsKHlyz6kHnXMS/rMYlWF6Qjknk0u6+DQYZarpahCDxCuC/+ahyek
s5ph08bRZfCbbIfxSPDvYHciWYOlKjzBFKrzDv19zoHKiFlkU2+3pA5CyIDJ/BL/dAzUeBMMNB/L
8dNC+rIBVTgiDtTcvNlMMJAwbtQrgyUCxgfcd7sUDv6VcVxxy0fXp/+egxsUrzaQlpfXWRhavIur
lLaWMTLqHu1AG1nc4Ff9DLwV7uHAYyVLXwUSpnhvd9lleh9MjPT8qDRs+g+XwaBPUCchcZcKkWdA
3ieYcpUQRYTjE4EXrBFWyHvy83igb2YAir2sJojzBwWRgSXtI6YjOXCXodaNRFwquJ2Ckme10z7z
WcXFGmuSz1g/5BJJzm3+zs2S9ntu1lx2JyTG8jbA6HbiR/7x+MgubMB3ELdSR+IHG3VP+pfF3auN
0wI4HFwfcJHLarpE1VOPw4Uhyin9Un7CdBNXvR2kbnIq3nOE7UiGzItFByKgf84qT8S63e5KdQdA
3YS/OW45mDEcclL2Dqpwv/G0N9YFBnMaahyMBWcMM+9qi5kt8AB5n7nxMAPT+BFdG7poclFm0EHy
5dUNeuiaBv11uVzuPM9aVoeoWSXRs8S2e64IxBdz23xneKLAR7zSW/vGJsNejDbhDZsxbKwIMfRx
nlKqC7PBVU+fZwOrxAv0VllLwFVufBA25Tp6YjTPbiMyVv6xYkdAt4M1HLtzekT6LhJMl2DFBMv0
LsbPusAFy+wLF9d7iABFF18BdGH1exaTcAtSzkRjMRuO2QZJrPJfFAapRQ48HskYPnn1Mr3KF9BM
jJE5Iz7ZHI7ewPDjOAjn8cyYx39/3HF5pdQNlU2GCNuklua0t+lJO2JO+CNp/gWLl1+Ura1kYxSg
2ggHG+E182WwAQyFUZi285JnoaGpZRU/QPtfYHdX9tnqVL5izfa3Iumm9alCTdDi5oDF1djNub8S
2lY2tjLYlm4Xb8UbhNcO9qsINoIHikPqmol0gwTUJZBOambOwLhfCg/Y1Lqt3B/4Z0lncMEOHNDR
hUx1VJp2EL/mUif4AbsVxjfe4Mb0FGoWYoFEO1/s72wfF7d28YX8FzMI1sY9X86KVD8IXxA4QEI4
6bZ7DV7+4d2lrswCT/HXUPTXW/0c/nfwjQ2mef//reThPf3+P/+LHE6ZPuy/dZf/+vV/dJeSrslI
SGWkm/M3+HOLKauaLOkMnnVy1mbZ559aTJHYFEsSZeI9f9ON6bIs/1rTy8yKiVv5Gy0mA+m/6jB1
2l+EaJpG6Mu/dph6Hed6YarBuuckMx/LpOYs6ZGOcmwOmd2U66nflKNl9+NaaBn6Llt4fAhjJm4J
azXeJmxiMnWppXWXsJi7saJiFvQTVbtM3Cm+N4RePS2lYh2kn9RGY3At5W0s41F+Hl6mxFroBbPO
4UlHTp/Pz/jwqX6cfGPHQpj5lvDYDwv/i0SxZ84U9q06eSbtSTR3oGfa/pwUlzrd5CQ+39j88itg
DF171MEPyWG8G5GzJp4SGVv0TY1ufuSoPSclT2wROwibKtM1TxZUGEaJlKpkVK/KPdGCIHeGtbTr
EYjSOZK2PrC6tGHxmAC/HJasL8ZH+y1toZYYbERHr7gKL+K+OUm7/JJc0kP8ZJ7TG2IJktHB7EkO
jSlmnbP/Pp1IbsZ+ZLVL5PTlNvTQyK0wr6GG+JgNrjz91oLhWjCmoGAKs/9Y/lIucOvXwiHfP67Z
NX/DvvA2M3jwU3jaChSxSBHyBshuI69/5Vh3ZErndvLME/7RugzgsRBjcBhvuJixwiQlPHGdwA50
e08i+Hj1gGM8SE4RgSuyS1fbmDNWxiAbHGKNj9XInv0oL0Zl84IwgHIJUMPwMDbp2tiRRqesc0Mn
6tcs3hVlpVq3EC2sdsCn0/KUptg0eKJQBwtbKh8M1X7hwjBSCmfwnaRf4rVR8jVXlzpQutjQj4hZ
OxhucYIxvTRWAdE+fAzzesuJEP2jZWMgTbkyKesMcNK4idsDi1Yab75lbKIqWfI+wleBvcFiQgSI
DAvwoXLqy1WnbdQWua0tvqrqCaKpjeKgW5nrpDkSJPfagxUVPN139SeqdxOPd7pl1M3IGCony3um
0HMqyVW8s8Gkd6LnpK3CaVBXXjtHQrOOhr7Kj6ahknR4fSIImtLDFvyo+DmjQluwuCfBnZq8+Jpj
bNUfeje5vYTVuSbMIpxlkAYLW4lEbpM6n3UzMZWVq8teoziyeZvoepfR03gfP+Xji74zEelFz93H
8JHjQSaPj78dQ37Ch/pWkoerrocXga4XQ9Vrh8rNoSBGhYFMTztQYVYr0SfKda0/BV6xCj/UJ5h0
BRTC7EXOZnEbQsORNczLBT8YJu1JWZHFY671Vws2HmK4FT+AJ963L7ow7HZl4JjsNS3EL2skC3sU
FJ/9eGIREUNMoliIV7hXc/onyX3gJb5QzakoNmNu/2XoFJGr8Rvm0vjATl8/d8O3SQRL4aKEjIYV
zz5lgRNtUNfhVaOFF4gQDinJjiKaNkJ65gS3O+wb0cTv5wR4EQUPSBG1yK85vsLkP3eaVyQszM+G
47gl5YkCmz34VfN0LjcutJ/qnUqrQ+CCWhOsBA5aay/gcJtWXcK39DJW1DGrp63CpAVoEYeKhJ7U
VpV10zE82hgze2hbFC6x3E31zPreB3GaOTTegomu0J1w8UWsrfezSJNHcwnqALRs6vRPj0vx3ueL
8a6cof4+qFrITwKnkq/EeEcPQPkcsCfmElHlRQLi58w6gfoahlN6or2Xbqa5KtBIcYo1O/Y+isZg
yBnv2s0E74Qmiy1fs6SQ31BMJuVrgK0UQgE+A4zIrgHCYRcedj+Ehwd0NrHHJCyAvxvb1otMJas5
+Zv8bb7TGTIbm0sW/POotIIQdzi0I8obzJO1epQUuLTWBWW7eaj2BPf4WyLZhS9DcRCvs8PuX+qU
QY1ZnMAbKOhqMRnR0mH1G86teqQ4PWSanernVj/H2U6X14PMzbWhuLMIxyuR0qN6Zm+BbXyOnAdq
uiq3Mlp8WD4aD5lzQ3CXspwHmyx9SEbiUN8xOnEpZ2NMuBzgga1+YD6uNvFWrIGqL9on1R2W8UHE
Iztg113mO/EuuhmwHtPF9xzskmJNVrBuXykJ9W3nwfpdFAeVSQrWVJNh5E9xyA7NDXb9A6SPQV7B
wvxU0TNBNwNsqZKAwLqm4apbPZI1P3A+OvnuH8MDCyBipfyjsokP0CI0eaPfZQYrwHG/yNDt+by+
omb9IDpiM+6iU73uSJlqLgwhYiiRcuXw+Q6pw3PdD5a0AeV8/rkNclU6KDQuF5RcXm0dWREJ5+6W
PyE1YRCCahcg8U50JEZ23TvrTc/YMC29qHfQ+nzNzjx2P8Le2stH8Wg9S8PyAXISYZwjea2b73De
IaML2eJYa2POBdqKhxQhRL5S1hOaKD4ekiXY8wx06Pv+TNi4gGV/HgIKP9Kec1R7trCJhodRcFDp
YRqEvM06T+9dGPK4kilOYt1lBpWWoLcXOn26O+1ZME6lC5ALyxSsYKpy6uf2g5Wf9B2/xRuZamML
HdiEbayuGI4mx4J7nW+MjC6T688+s2iJu1Mcc3rWsoBsZEh5uHRET/MwTUkgNfdVW9uBsA2zS5QP
Ttkmzj+7bmbNgZxVlAio/588WZZJ9fl73fzb1/9X3Sz+p2Vq2CyMOdH3l+/qD0sWIgiZgtqS5uDD
WUX757IZqqMBy95kDTPHAv2hn9B14oVMDdwRi5u/lxKsW3+1mJF5x+ZsNtEV6ffFTKJVoz92wfqo
uEQEvjJo9D0OakBlTO7v0n20uzsP8JHQEnjI7FkYnF8Vd6amPYE/YWK/eHvT5uHsMt3CW0E00ZHr
gzrQngdUds9o2FwiI2TCG+7gzbrYE912XqHg6GeRqjncB5v6HSSjw6EmerGdgGFHn4EG6NhRLlHt
8XBtv0k8wUHY0la6UrdlPxv8DBEOjC61EXM+GMT2W4yxSvjO0Iu7L3lXixvoJQt0Gh5YJk1M/OcT
y5HEgzCBvWFShvy3QLGP/ZT9LXmnpmPUa0nZNdYxYSUCGN9aEtwSYO5HoUfcPAvP2WhRsyhxQ/zF
AFpaJ3ocLDyZzQ71A9ZLO7ZZ2Qj3EIYPYhTc5MJVDOcNLaBoqFE+xCOJF+pEwb2Dfl+5c6wZw1Zh
lfTIOTYGA8We9TILB3RU4orWPaWs4QQgewJI72PdGPhkV7m1kZJ1deOMEFIn25dbsWG0AFR7ZWF+
Xz6Kd4P5QrDL9EPe2ALjXcIVC0fM1lq3SputkixFbYWuAoGYrsOY3SrtGft+0e7jSkQiuOgkJ8AF
ylgTjbKE9DI/BsJJCy48XFkjRZSOHK2Cg6eLWoL/bZIEoJCQvphQEKeErNlheeYpmvROKO8eAuzO
bQBEiMnntCwih3H/DMJMbZkP5gm2kMpOiTw6Tr4QCYiXMsu2PFW/58TTqEssLhQmUbGM8Ou/FQPP
HdsgPHrw4nhbtfvOnzPiiuiA/7mpcaxSUC2zzfBcvKnyMu7zLaMMg4+MKYJxmeDvch7K9aGSS34D
jLQnKQxQyb5G6TOd9G5aRAmpra9VmvFAXyIsjiy6w/TqT8ewXUrTtjoB0I9/GE9iESyJUCRfEz/Q
efyybFSAOxx5NlMtMg7U9eMDkFH2UXyMFPACy7ECQbOPuIFLVOo3Pee6iNixN1ggsmA6ZJn2pMpP
GuxEk5lYVKFZQKoC0Aknc/8cNhsCQx/qRS8QlcJ8eZgsGc6VdCPVGybUoL8byi1/XNVyi5w56t/7
8VgRFWh9ZGRMIOGic3j0BwNzDx9v5qG7mDRXEJbS7QG9I3I/xetjC+6Eb/yIViETUWv1HIg/dbPO
uAnImvglemyUDcJU6TswvkuVfdd1QG3QLCsdQdOCIJxRdvB4ZxqIxEtE0lM6w77kz3SNhjV9kI3L
vu6LhgQJT4yVCckI4MUx/kzhyhY72jeCGyoDwpDDYLdLjf3A7dlVTLE85M3FLUMww6IL0oZhS/GG
qMgRf9VBGFdwuOZwZebK8fvAYDgG39CmgKFPvLMfHavTw2agXLK57CdCb2AtLR4380jBjbkmF0+8
aN4mvztVrsH0D4DSw07UZXlHOwsqRWIn9PCkyzwNH50SnwwrQKaojKLpOtmZIIPdUt932l7mIa/Z
6omuCrm1+oQ+O73rV/VIZVjc+s/4xoRxQDEsv7eGeq3iACRkjESScsNk/NpzTRAnmA0/eFwza1NQ
Y2NNCKqboPxws9XCSyOegpqT6py1hxZ22CszB5rkZ7ATMlTO3NVaF7pDop6k+O6HO1O5NDWEqKUk
bUJESKngYGinfi8BKajEh1T+bWaOvtIW4tkEQ87x0tFpLNlvJP46AW6pGU8Ie4/tAwy+VNFAv8Uw
+JWzsGcWCpcKGkqzsA7VRxDfjMOUnNXXZM+r8b88+ZWejGUiavt+EXGTBN/Dx/TBG26fR5V1lp2+
4TfzMenyBfSybYyLwp4XaaBDqk9LaN/6Ba3Et3+xSKPyL8arT38hEvcYXKE11B9oRp3+JRHAgRDZ
Y9qothIiJBhjnvQ7M2UcS9i7OB2HdznnkNdWoeEK/OEx8Nd5tJQfO59N96dyo6YUzXX65ctOmC7q
K8Nk4xZEDtowESJDuLRFoEqALACzAwxi47Li8uYO7tfvRHSLO90Fo5dULO5cnfa/Gp/btZhzJXRY
h6dFy2Om8wdP+GeLWbEr4d8hIIbAHvPfK2SYG1LS/F6L/fb1/1WLSf/JeSbr5mw9/y3qUVU0ZpGU
U/pcU/E9/yjFNMo2oNkQL5l/zgLUP0qxGQVJwUgutGn93fAg7S+cr7xxhpeSrBJ1Kf5mW8op1iNL
bMM1qBO5sHtQ+2upWhNOMJMdeKrQAtGa+kzjU5oPsI+0HSYj/v4C0jkF+BW9V1BOCkAjbkhGh4PL
kvQYXEx4P8DciNV1BOCfIb8DBuJPbFMCaaE7nKIPoz9oUtPZiSwwcupeH1AApXRrivpCpnIqa8zf
yN5A6o/lxxbKX8lWpOwvzNCivWU53N9E8zB98t2JqWR6Lz9Z8HjSxjjrx3kQMFvjsR+y+7PesKeE
t/Zu7LtNFV87r3T1VbXR5wqGUF6n7jYwrAoMOJVCJO67sCPtJbs1UBd76hwROxR+CPZ+mCVqTnvx
p+tyhmYLykdD+uI/lettPMsHxPfyY88YZZXzlGcERclRLGjHfbqx4b38gn2iU6MsSKhTk9mNxaYn
dglyRy7A8Mff5tMFd9CsKmY3Wrxnb0TCqclTISEO/JZjxgr0o9chu1gdj+g7gsF/dhNFBpeBeRu3
oaZwX/5bw6H5F9K2377+jxsXDr6FaO6PDcMfXdTsWOcONAz+GEDsn29dHQC+yK2L7A1u7L+o0FkR
zM3VvCz4lRb2N5YP2Bpn9utvOa0W2jYDVoY16+Y4QP6sb9PbWoqaHhl6h0U1tCUAS5/I2TCETyRY
R1Q4i5o6Hr4Krgh6FGLzHIHdPM9RHm5ktwvVCrw6v2LTU5+pJCzIngw05dt+pBYbt5LG3DlZTzrU
pf5Yhj+G9YRKTY73ilp+Df460Fjimbhn4lf0gHapp7uuQqVSTRISXtucgX6mgV8REJOPq1bFQOzv
ITxssURWgUF1wRhU24ZN9JRCJhTS+5hsp2And0cx+sqUZw2Rp/lD8Ixeam5RymdBI6RLfqx1c2R6
1Tu/2I8sOhwzpA61DdVrqi0uZCA3He7CZdDBqSZmwhZLb2C4nu/Nhmct7MUt4z4d+cJPaNqJeeQk
iB4M+xwtWQpbnOQoMjC1w4ZowGmWbiStVU6i1pWQ9yBDrhwGoH7nFhRjtTvWd9TPKLV1dd1gLoK2
Bj2vxea26gwnOQ3MEZNtINnduUCERGpTd26rXV3cUgkaLJHNJ1A7WKgQuYD18sqI7//ahXurveTi
tRacYdo0qHwBvKZeYKxUY1WvJ6IPLgrKKTt9pTJi5kni9CrcsgoncaTalEd1K+LxZ+Y4m9NkIGv8
0BzDkdbV3X/WnoyncB97RKg6QMnsVzjXjmADsCS4sloy7B38k3qcCXcWOicocOf62l+bM3W1YyKT
2j3e2c4/QVJ0LXw30iJ3EY3F00Z/URnoGd+o5NBXQLhfTN8AnKBWMiNsztWGJFAX6Z1eOcGJhB/U
wU8c7n0IkNLWfhB1UDPhdDdthGwiM3B8jilZZHYzLjteSXmmWGdW2yo2Br/6TvdDqnzlL/XEbdUl
4oIGHC49i+SZD3cgKResIKBwuhnjscif/E9miXrFlPl9gtkK8ADa57G8JzvNU35YoOyt5wdV2juF
VV+vE+bEfOqo3vjUT/1OdnKU1TCITlNpI9s+4fCycrdIP82SKnchFUuRqrG30eezq+H8txz1KYOT
nKFmA7S00WzBy9fJrvyE757fwxflQHlZbLmV1/I9CtYxPTPyCTprPH8gXycPdUbBIpDOXuJ5dR6D
9aPAWmYn+/FXdnIh7qRtNnAZlAuxRXu4E5XDUF3IiMmLJxLbHSAu7KaYhywMTA/crvNujjVKIV8Y
uiaITxpCm/qvgrbtEKnXARyX8hJiXaOfnzPfLxmiF7/bK+k+gwM3jtYZXRW/UhRNxAOnKOsw7KEx
71dSdY1BIGg6aQvhlwLiWH6umVAozSmjrIDTmtnf1gHWG8nG4sKvwOw2i7kOr7/LZ3YvCt0LTouz
mtsiPraYsSd7koUl2ap4V0jRJSFAYPSiv+WsRVunrMDtiheyD7WDxSPycfzkR3AKGJED29pBfw3Z
d5RX5aLv4nQdfyjwfORTGzIAQnL4wtLF0R3xVccU9krdz69BAae7Z45FbnC9oovfBy9QBREE+3Za
QijlkEm2s8oeS96tXyNWsDvvsUnJcBUBID6+Mb8Y/Aif2xXaCP8QPmv42dIXBOmY4uZUr4hEhPLY
HwHS70yq9fRUHWLs1Ixk993zwCbqnLoNaNbGk7fhJjyPHTIS1hCLZo+abJUAeHw8P/Zciq8mncjM
intO8a2mbukK3GcsFnEm2/LcYc1pBxwRALIYMAOGPOGk2z68jJeMyIxpBUbuTXp9bGC/rR5Lea5h
um+0FbhKwje8reCcV9FxpmDKW3k7fZfXYW+uGBzbmNMXbKxYktrZnUBeQsZwIngRBLIHSQD6JaEb
o+H64AUWe3Fb7fEHbEq3BvZWA11ISf6jXa4wSCzGTywtrJLwE+P0kBYIu8AxqQDeFK/ccWB8RawY
gi2RDLt4heAHmOe7dCvZOHSHBqIjxE0gdRs1fA1JXSX6tvbQJW9N35F07KX881hqSH0e5ZYP7RAY
X+Ku/OqpGIfDcGgO5VMORcOQySHjGUUuQFKvxB7mMFdrTRpUcwtUVIQrNMvm8KIY95xwpQLeKlzT
4GgGp8zDAUkScepizwFuCRKp0E8ZqM/g2n/wz3buG+efJR5i7TB+CK/Ca/YcvmXPIunDj7fmGcvL
pt3WTP4NbPT51lyah8e+3yJNJjBrWBqeMR59NqjmUUM1hFtG3qen4Z3X5yUVeqF2xwOiAGm1exy0
jeb1Lj4cjpzJgwviPrbj0RTZ5ZEgLe66i7pTd0rFuxekdW3UCzN+LlKP9Qa7u+bncdOPpDysgnW6
C9/7e8RADgI25DootkRMcEq3rFd+eB48VbcapVxzq95h6X5yyA+34lAhbZKAANrNQd5p7+N63CGD
W8s6RbJxYaK4lJ3+iw+SjSCWa6weLyNiWjYPyZVr/iV7nglRL9Vzfi2P5hZy4Px8Ex7r+jhfrc1z
vCn2WGPD5ACXMLNzfS9+cI1xa965uW3APcvUOOpovk03JhQRPp5NlpwwHRFuLsq6PsaBO3W7qN6n
YKZgS4fTavCXESuq5ZhcdBSjKOpYbb5bJqBQOhM+fTmLHLFk6NJtB2RBoza81tBm1F9tDf2N1JCa
LtLxWHQ+poVafVqMYe+MHYqH04O7u3V47mfmsmYFfySfXF7IqVcwBmIFaL7IxbXFaCCOH3F97LG9
IRmGCa2BAnvrTNQJjuqhxEcJPOHjBg2LgrTdVdW+D/co4xMgs+a6jjJ3HMEWhMZKCi7Ml1tKwoCz
d1qlOtYiLPytx9FMvtB46bqVkZGWeNFnAWXiaXiSxV0SLYl+gjEjXdU9NRn5Sc8ZzDLZ4QnJsO/U
HcJtvJWe9S3bvAGhFeEo1H3n6q37fpxX8keRQJpeV+G35mPNylcJh+q30S9KEiRH8gVfImopVm9I
KF8lKIBfwFkiApIYUv/DkSq/TKsWeifR0FV6jX/T4eCa/e8+29+//o8OB7oWYih9bv1nh8yf5VW6
hLnXEpVZQPVrhfTHcELXLF01TWw8c/dDR/XHcEI1wHyaLJF+YVX+VtIXccl/0eDgAObbmEwnNOW3
8AuLCj8agw50XxEuI1BS8aQ5mv4exFxAs4ada6PMo5UlRutaflKS+jnr1edYnxyD/UhW7NtA3mjV
sy+ky0ez7qmb+gf0qi5gTtpKRHQbQIDy3vqy1LywQ6FG61Jn1M5Kfu2Yg/YJcT6KibrZlaQe6yGs
jyzYlSO9DkG0pkAQI4VmhIg7DG5lm14j4nPEzvxIqf2jgXq6G6i3KCAk9BpKXr1baKHa/mmkS5Fo
Nip0x5mOazXEY0HWXQgcSdHLzagwMZgejgDYpBVY4PRI9JkxF8gnYh0eaCbueXXncYx2tfAtM6Qw
+gjaxXeuDNsUPals2j1S14GEdWsadpNF8N4guuVkeGWjrMAXsTYY27Xui8kLvCc9lntKLPHU5M1F
ivNnq0PkHzQYNrpTQez9WIYv4tC+mlO3zuWTz6Je7eqVnD82rf/ajNhxqMIKZTVaLS6eSKbvo6Fd
dBRYD/67GiW4XCZJ7wzR1XM5Aj2UEIMG0NQYnZbmm46YukUgFlbN2oeMGlr6usUSmETotZBrsdD8
yeqTSVZ0CUF4guebTBbZZR8lu/q2bQ658RZbLL7rgpiQyZOIOgti7I0z7IGtGXpBUIDDNoIOWMR0
x2nq47Eq+R5puwqwgpQWB9X3GFgbE6PF6COK6BnXcGx3WEOz9JpCVxVbVCLU5Rrp1Y/O3EhwwpS4
8YIUNkYYuwUD/XTYx3gHjIIVfbzU243cEqoKZ0Rl79fFvDGg9T66EnXPTYWqKFrVsK+iRkc+krgC
uOvY7DFPtLe8wR2Kt2qMQi80SSUVx30xmU5jFfekI19gSDcdTNWkzle+IO4iPKECANaHvIlpPnPQ
1P64tnTN83El+EN1zYDzjhC1UiqyUW9OavNR+PJVUVsGepobGjwtSoWE6vClwQ3AWGOpWXMfwnwP
7Z1fvIhS7FUU2irjQTMiPRWJd8cl56OyyFAnPVh2+IYOYLF1dazdRNyse1r3/0groy+6ysA9n3x0
+V1BaV1ivFK4mX2ePQX+Y5KEly2PmgLGVwMpZWjntI5djhgnMzM3ULWlKaXo4UJSSXj4Cm9mqCBN
aDYCXrtIaL8kiaxKWeG0CC8Z88fUipAo466f9FNEwB8/G2cypm3H+CCe/EvZ37LRxGltrdMQ+iVx
eMYAtK+BEZE+9v/RcRLmUVZE6w6yi6ihJOLRN9FOBQ0Bg3GxeojZP1zMoBuWAj9RsSyuh3/7lNJM
g7P89wH6b1//x1MK+6ZBnhLTcg3ewr88pWA9zINyiz+dlQ5/nsMZUCBAThryzL2d1RV/PKX4AkkH
g4sh1phplH9jDscL+aunlKHLKqeTRMol3+nPY7hRjbLKioZwnb6LiMzz7UDreAhe1Lee5uvH3AN0
WktOslWZh4Wdh45eeQI/1dFuM8r6gFE6ccoUc/ijVW7K9NMnFjB31JP8ClOFIN6TtCrAxOeH5IJf
jAcfSGmGRiopfdxsX7MC8i4dZ5ok+UzmXn+Tz0QKw9zOmk3ov0fiGmOk/NPPdk8kOaQ8s8Zb45mr
a5ddd1DeNNNDeyYDrsL3nbi40BiumW+w7VOkkyE52QtVOk/TaVCXJJtlNdD4BeIChBkFHfgd+ljP
IIRJzIQyy8FIlt+y1iPh6RINjgikZhWskm17BsOEpYj0JPG7M6EQLYprvjG/e0/bGi8JEy5+h+OT
Q8oGOLZpb9FF+0wPCctFjEd8/bW5lmfFyS8DJnrdU89WcVZxxmBaUNawYexyCfURs5q0YJfvJh66
3yfgvSigZaTBvgNvY4UWCYS+FiNXlrbatjrOMK9oWx+k3bAmc0+9AS6SeVTbhjs9CRjcN+r/5e48
lhw50yX7KmOznugJLcxm7gI6oGUikZswIEXoQGj19HMi2bxVLLZ1D7c00kgWq5ACCfzCP/fjAW0q
tkXY0516GDT5UrEfuGdNP3LaVqI3BMMY3pQ/NbQpk49wLls7UjwAHwrzwsjTqQ9FCUOMgByjyZAw
ljqmB8WbWsVgCSdRyROGM8FQ7QJeLXQh/TXtZ1U+FuoZU3EUTnqhZCShagbYQC9YP2cVPE6+C3Qp
ETgWVjI9pKiRwwEdRKS6sGZP8O52+ijFZ9OsKFgSpUXw3HSNLSGHcodVOOmP+3LaHJFs4m5R5PQ9
zOF8m/EEiZN43jOaEAWLW39dsw0oNXdtHVK6aK3F9B7C5gqsQ+Jp3HTF43OJs9OacWDQUMraaPDE
W8IXFMZUeLdCHGMgvgyXgLNEmTHOwOdzQvSKOvdWajDK4GGuUAnrvZxP26N65nNS+EcByQvbCfb1
YtKOGbxTVe2ck4cxpdJqqe4AF+snYyO/UwvejjHDUBmC1ZU/J5/7Iza+kYqDVrTLJYQqiqEm2cS3
uSudilm66gCgPOS99KZPyoV+Q/m5pdCeq2TGtxbS28TUhRRZfzV31asLgwO3BZdEbmAwUdAZs0+q
u7gLwzMjOFRPwzMFKhxXy2nFtGzZf+nKuMDXSFIiPlvLyuZG7t9y7r7CPLOflJdktEninwZr8ALY
lFIiD7cwAc1l/VLeKzveW8vwI/xgX8TpmpFZxtv4Lr92r6QNODGQlbQJm22MjbNoDxr4ZX7KJ2WD
e/cdQYVelycpsHzgdgzQEImD7yTMFymfD3XuLfgqMQaBV/sSXpiG77tbjk/dQWCAvj9R5t49Ko9R
Vk9NNTiUaUkfDYRM7t3lQRc/ynirQLzpO2U+HNYx1+JayLmP8hyw5oRjSsEsnmrevXDQXtRleEzt
dO0MHIdpc+A8szHg4t/IFynymD55YA8prBhuokPAvRvhL3Y+OwyOBY5Xdn6Cm3tOa7W/kvbuVfrQ
L/CiBrkJ5QnQ/XDN9+bPBavWmPPE1Jr07uJZjrJHdiWp5e49ErPZuLJl0KZXNSZdseA92Lbwsrba
c9fpq55iN30FANgi7cyAot2pZLTl8ovSh3W/99bphCLHi7JrlvBpNhESaneAqTsTq88F09yxhIHa
cj/kcmtCHGkQ7bA3NKShsdzLgMfNqaBNyrf6iKPBADHzHKe8Wp8E5UfZCbpUB1atZv6KsFfO6Zqg
d+YSXfxdcGgyMrrYhmF76BRsjrR7u0V5yfrnKxgubNvkmFRkXKu0Ng7kML/BWEQMOhgpN3JL/U1D
+m/3lDdx4ORUPoAx5K3/8GNb3sjHJju5eDhRqddOP8L01u+NNZbfnTmoqbhUZ414TFFZUy5X7knW
31r0V38no8Uq6FCUw0jYZ2YiUm07UgYCHl+ELA54lPQCnGsQvlABUXo57wefjErN7YcGNfgcowjL
5T5HhOjki6wvI+9DRTn2eY0yQmaYY9YEMuwWhdnSJm0NSmD4W2+MQ4wSLUMarzfxEMns6HKb98+1
qy7ka4OC7eFpUaGJyc1Hg75d8QTROyIfB02T1CQi+Eg38HPAWCDF/lV1ExBE5yhYl8qxV7aCsSZk
RtdTjLRO0ExcI220yowoGNp7areuPdRY4RWiRh59HpWe8Q1c2HLUgYSj/o/yZ9f+PjD9799iU/vf
xnzF97nk/Zl2ue965S+//K/zM+bv/zM85r//zH/98Zc85J8fckhi/eEXbP5+2R2qz7w7fhZVVP5+
CBr+5P/vb/7zDHfuUrJd6bMo7zgLPz7/fLYzgHroKqc1Zp//YUZrSZgQfj0b/vL4H2dDWVEQL0wc
GRzkgLj+xCD50/j2JwWDMnLL4ND4ZwaJBrSEIyznw9/8sb8/LX/4mRBt++ev/0dSxcSDk7L4v/8T
ePq/OBsaKh4OCwQtZ2O0mZ/Phn7qcvlwBNd26remJFgOoKlu2baXT/5L2MWLpw/nYayBosJ89qRJ
mdW1r5bOkJTqubN0Gz27Pz2dWstpuIlgCYosWDim0n1rPLjeNsHVVaxF221ddxMjaCa3oJ63JHpT
zh5hRQPcSc/miJOKS2RrmQAkCYidem+5wnUz+nJa2thOyWCERHMEaozN0owXedSP8FVNaKnUx3VN
Z6h8N8yRh9Ifn7qNiCgdvpIhDnnzmRty+JVrk4TvUDfQUbWpeMkfVTNPKCnCFkUHbzn2XrFYEhVL
glc0CQZRN58+Yc6SE8CGw176fC3kYQxW0Xb81kCeNZlWrHKZoXWG6zc6uUR+urlO0+68+XzOMYDI
N2OKc3SqzIMXyxlAmDAnMEAGUAFWKrdtfyK9WZfsFd4noMuI4rf1EUbjZPcmnDi+ogEMxg5G5eyH
7nGwwVBbAgPVlVa5aoek2qbt4rnxxCOBDdocn3N/yS/BpuLbWBczfYJolPNFMqOTlkI4U+MpVTes
Z/hWVVx/gCXcCTgyLWMLHanNtLDWlb8k39cWc456PFeNOY69TVgeK474BGDuuTAhWc01tVvmvBAu
2cFa8WAS2fGbqQyUTMMBA8AxclSpeF4fxTxtts3GN/d+z8CMAfEMY7HzBS2YF1ZWXyr2PQ6X+GGg
3OYTDwBnNPacfGkla432426mfpV2TzkG39hSNdedvAq1IZUPmRufPrWnzOE4WGaHiI2HVxaYxvvr
Crb8KN7yWMZNxXclJh5FvtreLo4Way8922TRmMBAlPju+Vtbu8iuZ8Puj6LuXPyXrCNJQx02fwUj
uK/+BduBwbcIC8oeyLxD2B8To0UPE5rzBLdQsorXzTs/z8waGW8Zg7rfWj9dCo/UffTwXsgdwfQy
b90+6QYPUFhOmMhq9GF104EKSq6F1ze8GI5HwgD+IldVcgrKxuIpPcWf/ZbffPLEHBk9M40aPocI
bmoC9E2FoQcLgbfElbjW8931JkTrQ/yAVC9hrgwHDEwiDhHAVF3UefcVAXhzKO3qZop8i6JTZe5g
m5nlHLiNly35UyGhj94W2G2Di2teamUhMvWNBNIbwES2QXNHidOKVdZQLrdlx3OZBabLEJdhZD+x
HYrUQu5MrAt0qsVLq54XKU4qKuOhqw8/QA/HaUr0z2iwxhLe7sy7gChk3nzhqHFyrZJ72/GMZXcr
PJruDsJ9VL9U2TojUBauA2neFWdXXj+lvS1ZKyV7UduTaTzM+EatrNPcYtzCbY/VCs+H2F2zfCNT
YMYa125d71ORS5h8lG1ciLe1vp1RtqFgv6AnYazRvNJwb1ryBTXtnOehxJXQL5R+J0vQB5fP2jYd
O84OLoNQaa62q6ZZtskCim1VwmyYVoWtpgffXQ0yYH6IuVrFM4dGY2xoxrZTpihkWXYTK3QbLsRc
XlUFVhHr7ROncMTJi29LJ3GkJxODdbKvAzsgv+gvdKAw2LgwE7jOmgmkQ3n3M6oPImyVZF739crF
HDBOsozU1pMeJE+7GE60GuaDpmgLIot4KjKyp9sKR53jbjkPqYxgChYcqbn1hRxN82wkWrU0bdRw
lnEmaW/hknd/v0rcm+NvqamUVq0xlJPFMgBfuvn0VX7xoArARMFaShHSNiP9zg8aYArDzj4BBmfW
5THJGeXVmTwvPDJI+iQxjDkT+Ukpg+hgcTCNiRhPPNAPBtdmygEH+h5TWc16aaudUL5F3hdefUnh
56pvQyjXNCllmt2HLi1nE7N1JzpW+IkuL6TMDupDy0HeOZaMeCrPxb8cTox6ijfWgNCbnjTWuzq+
/83PQvqQF0cr0xi//AedTEJI+9NZ6I+P/+kshPNM08Hvo0J9m0Z/+NUUXGkqUxlT/KcL9aezkEx+
nvJzKPkIZny+HzqZNmTbUfNE6Tt+/5d0su8SlT/Z1YDxq8DYDCAVv56FCtpXwtDE2QLUBbv01sEJ
AL0yMg5Ea7sWtIfd9GAX6BtaCvE64m4Dn0dhu3qVpBNhx1g6lMVO82E9bWS6Vo17JGyywK79tZp8
BT67K0b3oMGDwPtcuovFNsV5oYSHiEAOPkmCBw12lxaQVsb0hR0s21byEtzZq7KulUlJr9zWyE/t
w6QPqPU0LjHmtCt3CTnuJLt2/rtAJjfnZh/d2m5lLl1rnyNXVVy+UgahbOjmWus5eBypHRibrrzi
81UWkvyMBLCn3H0tI0KIt1y3Ucmf/Nezl8Yy1ZrxXefdYaQnAuECdBtqiXj31LyLqmFg6hwx04e8
wXzbkBckhuBSydRddpjKXcZItsc7M9Lnjr71cgpatEXsfbnVW1ftdOvFohRx2WULtblK3LWlZIt3
vJAnOiXjYDrYqrpJ3upzdrxCcA6BJ80DF4EjLPOjNRUTTFXFvOaQB8UDEwWDlueMsjWUGMJ+FEj5
K7A/DgJWOm+MTc3cw7b8bezSQsjcPlh2N51D3ZOboTQsdOTuxWHhk5tbyTqosR7i9uEFsa1lhY5A
nO/dahnW5sb9cJhs0AwoapAzCYujezmMk0rqGtMeuxf9CTqID8qghKmgYkeMZDvwnx9KQGvwUrfO
qfeVNDsBrlEFjZJa0BaXlTYFrfNCuwleHshpysXZIC240w5JhANSPK5h8Qib3j/yWUG1eQNtfqii
6aYmfCAO6NhC7tmL9C7TNWzixB+T4xmQZBTPzGlbnls2ItxBvWYnFVZcdXrm037jv+KVUKlhBZ/N
pZjQ9OAc4+nyNitL2VYQyraMvb+5niP9DQcn7kwThikZpmLRRkNBQnbHtVHXHF7mZD+R6FQiKQdH
m2Xim+FNuU2oL+oYjI/B9vcwFWAnyrux8xL/4m4baxvHE2MXyKNXDt+RrBPiHdxFNW6KJV5Cd0as
l/rNaf9W7dkXTb74BAeSfA0O3QLcO4FpfnuDesCu9dvfwdtwx3/DK4Rdqdw4Vzx+/ruzAtrS7JRp
ti/Og9rVvjjah4yv2y5ftCWvPD3CDzEKjv20soVlCxxLXTHhxC1k2QV5V3HrrbvD88s6cbTQeRZO
gN+IsXXNBKM6t5cSCtyX6EyrfNajwDDP5RSuUi+gzkxSYt2I4sT0NXl3vwS2zgDP9Ey3pvKbMlLf
4i/ai/IM/YbJIwxeOi35BFDpdvW7eAB/ODM3Cd0cEI/GAxaG7nbbXEZ7TR5x1m3uiTfPVazlawcv
G/0b5iKp8Roy5nuUtHTwWgUmxNSQF04xMghRueRKWChGcNMy/v85ukU3aU236URaOy12plG5h6Ru
d5tqriyIG38Wn9IjOMWXmNgK9rqxp2It+nCDfUj9NFy4fsJyh8KN6+VE0/gKJ+0iW6p30kSYwPYo
v1hxiRqeMdsizPMO0PH3U0kKGmLmeGOuHdAkcfkPAEJSid0M3bdHy0Hht4i6DBigdBIBq5xXY3Xj
E6InEcCBuRtXSyrXd94UsYOJQqqcQMTfBJ7XR80qjBHGWDJuDE3SZgtZvICElI9uceKsV020hkGs
szC8d95pBVo9R2Yq3YD5kUIHZakftRv9bPvmGrTDuwTzaAuqUB+jmb2J55Z3rHYjX811Y4Nvjth1
O8bXZBvzDimHmBd939UEbxojkmt4SjkVITrVNtNijC2+NAZ+Ww/B83UpjJ4P9EemoCZpnIc7nN8p
U6JCYU79bxRydBo+PVIWQKf+ki77t64eU5J89mAZfIEgoHyJZud1tFAu+SFYRocgnJDFzpAcrzSG
J9UmhSBCAkuZuw+kdNOChzQabj4tvjI4akimI+gYO/4luTx0zH+kvLRZcklXuMh13XGYKKE9GTRZ
jNSOM+aMD1qkc4PLjPSBJon7r3rgfuquvBcfEt89Xj+6qJ1VmMyyj/xIF6n00t9rzFfVDi2C74Zu
UG9J5x4mBX1LCVS144juV/qMdtOiWmnYLigDCVFWIV1TN81RUz8Ye5XaiuKt0t+SDJzxc9F0fC/d
OiihWnEJqzeOvNDhHygbgFMQfP7m4QSyPUM8QcfD8p+GooTA/3zY++XxPw57AH0RlqjQHFJLf0Tk
K4hsEnNYjWD5N2H3p8MeYF6qkPDUUOf5y2GPjk7oTL8lGphy/gXhi+6+fyF88dEY2YLgpcbzl6Go
5vh1VdSFa5t4V/Leu/VCYjsJQYE2wG4JK4R1t22ke0DtfcIGLgGBN0OINrU6cRJtD1FxXuX5WDPA
zCjaqccx1pstEaBorPLGDMP0IXJ/EzxKy9lFmCCPkjyfhsq5gxLSc9pQnIRTD8nv9JblLBHCtkF0
k0h9hujZLXkJvxfAw1hLrD5js/iMxNMwaeBLnBpkb5qKaaH16mHm8IJq+hSofElYIPVyXBFkdhJM
klF01vVXBlvTp+mM9VyaN62/UyHHV43MXNfcSHE48629rxrnvqjIKvociFx5kfkgQIBixgEDqIaB
WnZwBnRnelZYwMIUe47sMsLAcZqSBcKi9Zo7LsNYSMMGTdLlLQpuDluKoewsExsNGSWxr18ihrqa
6M/LOuIGSKKXdHQtFfOOkqfMf84qq5rHpXDVw3DR4llwn4RRs72TVtOE6axHJxXQm0J+lUjMNvJr
rfivDoSp3smIhs9qGcONknhvZpgvXZbYwAKCFsEI76x5lzxXnkLHDNygZDhkMKLVLyYg/gJ2uFB4
6zxgOTakS6VytSyc1x7VvqvkfSWaCyFaNkFyKIhHhbCNIvZvQcNRw6t7lhvOOjcgred5tzFMGJTg
QNxS2eMDmgWR9xq79TItGBJ1T55TV7qmXrZoTCBaDJRimLRiP/VocVRzHFI9FeI98zyRCDqUXgFy
ju4WL4KjLqvO2xXu11N7Ts0eZLxHflgafLRYmY1gHgMRqiJ9G6lUQfvkEhRpppXOgnYkn6hxAHHZ
jB1CL7W16BlfycY5C1xK7zETpcMUy5F3CCSbUIUMyTxSA6asBLOn8WiTlJ4pJuUKRTwoUYJq7FMH
ZHMbbgK/o4TAMJn3O/Ae+0kOC9QY8u+RgebnUiQFlL12ZlVWrDoV2YUQsO+DUSheKCu7sBxM3bYa
OfKlRaCNNe2h1x5aszozBGaCBNoSNABDUZaeqi+rJ8MsYsZR/uZB5jUaiFCOPH7mDjMkAcKngdlM
6u4JdK1EGtrfBykWLFjovoU+ESOjvWZx8jfPk8K2YAUkwckkAcLFvzVtav+CiffL43+s/KoxbCn/
XZf645KPP+Z7uZVNtgWL+/WPdZ9NAuuM+jt1/edLPukxGZ8nPHZZJE72V9Z9TRku8b9e8iGFyLSw
qAqenF/WfUOSHUVrA3qQOKqUDu1w6lTmcF1or/0+YybrkpuGwqGPkrMf7q0pQc4hAgLT0r+YN5Uw
yKVm3P68oP4v3KVjA39YIPJry31cY5I+QjKgQLMd9fFIZGl85I9wnj/qRX6lLEwh+P5wPtR9cgUH
fW6h8nLYIlVKYyNWDvi/HzXa8rRIxsjKyYrQzQ1NUP8gD77PV8kjXxl0MvM6L4cPF14gwu5asHL9
I9pJC4qjV83GWOH4WsrT2oZGsDcZaQd7SrxwuGTb7iW3lVlxhzdwlOlH74jMAVgby0vlHSGeaxdz
cM7fTJRLLhIDgz6C3EyXAhLzSH6R1vHCe+VzPJRHceHwn5GOMW85UXyeqPSKG4HgOhN6/tndkoWy
8deMSJ0WrLcNhcB6M7NJLi0bliZO6a9p5N3dgmPZKKyPIfpkD8KVaXcJ66KYODBF+kUxhZjeYDcg
2n7SYYAEbJRDmJxSlfiAYcDgelNtS+fcVyRJ8muZoopiZIlOsvsqUpQqQjiQRbx5dyVnLFzMA+45
nqhe1YIq0b20Te3o6Z+lILQLC1k/UujENhSY5GewiKJ8xLkwXjPwnmQfsTIhStatiMJzeE8+m0fw
iX4yK7nPep+hPzPRKJxyIMaFL9yOETMl0oFA4cg/+kuXPdQ65TC01OfOYtrNiAiIgHPxeMmVD07s
vT7L9CMhPAhSp9vAzLCQb2eRtRYaUk2zNAoIjug+Yv+oZPda5cvOhgy1qM5Ir8jF8sxkTjUKdAD8
3GGhkBGgHBsb/cQ0IqUA4CDczfV34Ah6HS9WDEgfcjriFaeeoxWHjJ22UQ46BAbxXd91r/B5o3tI
Jo2sRAa2jLGTNZo7ax/jMneH8RMzlDbxsqmqTshlzkGTIcKKgDKWFq7Lnlyb9OLTZYafFZ1rJC3a
BS1jY3WE84KISPIFn8yxRtH2eTaWDvlQevHyaT01vmMX6dIEDDIu9uwEC9jaK7bZ9EBAZtxNtGX7
pXJNu/NwCfTwvXwBhew4DuN74cP6ULfGObwq5+TV/VJ22sl/4V6hPwjuDA6bdqnM23FsH+M5Dgfb
d45Ya6CZ93OGK+quX8JqmBHnmiHYB+mqgX7Fe2RUUh1SgKua4ujgXigsnHDk2cKiWeavHH3KWW3Y
zbKecdCY5diMCJ5MoOvPxCku0HyWTbMpNLIFLHxSU2NpKk6Y+BA3nASEPqq9NgbhiI7ETwS8xlTi
Dz8nOHYm/qQZYdNgIjfWvVl/q6S7xwVGgGIYcZ57M7iaKcyCavlT8o7E5N3yIVE5Xsh8BgUPlZu/
lQ6MsuZDrMKlUHfTZ4NbD/eDVE4VtdzogNhN9S3omcHWZ9UgoLFzi0WYUhT3lksbTvaTKmUMBXIk
IoT/9xbKLZq44TFAqjL/Ax1LNZV/IZT/8vgfOyhboYEGzW7Hsflny4A63Jw0c2iKFb/dBD/toCLR
BrwJzPF/+60fMjkuAk3ifyJqfxfT/oWbk2IO8Ks/7aAky4l0Y4jlKMvvv9+PfuLiMJD+Vy8quq+q
hDv1eWpzbGPQOHjYxzCTDKo4Zqrw0tRwQU+xgCFSQ6aC8K3J9ye3bYv2LjlYiAnnVwbqPn47328O
PuBYpV4bFqpx/4g11kRRBBoaX0QsTkzr3pOXuN/G6+6VYgZYdvmdxa0Cpy2NNf4CLr8IeXeQBRv3
z30PtmdJ3hWU7aW4MoUixIPC4khTwkyRTLH2aMgKPk9Dyo5eicUQauRByK9M6HTKqj6eli2kW8qu
knaifTXf4O6UuFiwDbbWwTp0hNr8s/wqHLzj86x91XcO8i/aSzZbNud6m5IMapgPj7n3kGp0uJgt
WacP+QF77YTkIrlIeYUeic8Cw8V3hvLkTRtr5tNvhCXpOqQX1ZVKchGq4QweysRbmMKOfLg/NVEE
P7QxeuQ0HlbDN3aW+qKuiEJuykt04EOKj24hUFn56T3hUjP4Hxs31I/q2qxoGoRhP3FPCSf0wVMU
kXr9EjQg5JSdjJSGXOl4yGPbDm0HcP8nKsHUCy4vi+eaE9BYuf3zj97ih3z05lU8qm/Je5jD5EaJ
WzoXNLVD/a5h+Y1ojFOXdDFpr5juKsbY64Hbvxa//C2NKXMaN2z54NndnP5q6QOEBA4v/ok2Ix6T
ZkSexhvUKDCQB/UtRwCPJv5X9Kp8hI/4ETOzpRvrIyzGzPUwakEMhwOi7NWtRXRc3g5Nst1cnLtf
8qbdyRv90h2lD/ko3eKr8BHiOdmbOKL53NzMYFQOv4/cB574VcR5Jm/ZdNfqlmbHhX70LsKH8KHt
setRPl88KrKSPrlrbmEpE87BUEUWkL5h8o8o1u2ciM2T//zOV56qlc5epNjWmg4xFHj9WFyJ5Viw
8Ef8W+dJBvn9aZGz9E+oivwUS0owy1FEYyWMjc1zV2/Mx3MXzvgtFAZRGuO1QwZEkH5jS8St95z9
jRdkbFGKKolYuCxM7jLr7b+70ljqry6uPz/+9wVZ/IdmaHB3+PjfUbWfqr3FfxgsrZC+ZUMk/jZI
aD+WZEoeTZkUmvndQMVV5MeSrGpcaUTutgOe4y+KWd9i1R+WZL50UIWyamgIedr3ZPOnJbmttZwv
0aFRKfnQWe/EGlMOm8iidt87j3BPKp+KtF11LfKSOzDzuuTQ4nAgw3RwtXOVzaM4oAUZ1JcmVEhE
xrRHt1LafWBiuWDUnw4f2cdV7299OBhNb+u5uG6A5BRXVSh2BuQotTrHrn9qYabpIgAbUqCVFK4t
uBoVWJ6CZpBWt+ZG8mXCyijLjdasjJLCk1bFYU7IysjXmQ+xq6UTyrcT4MQVjOToyXkD1kEG3lYG
aWyU4URJNrFXzcK0WKqZe3ZYuLTqC7tsVgCvgOJg5SLVDXpDuMun8oIRU/+SgmV1BE7puh3ACPOz
dewREdCeM59MQF7Un0rEzMpgVgRqSMVka3mMLZ4rA1+BJZTjRDSYz4QL43mv263U1vrck2Pe/aXt
CgajRmXtxptnDMIih12aocERgDBQHCA2MUQwnw+d2ZCjiJM0c+aZpc+VSFz13PAcg1oJSxynqTqL
0gRLljUF1zRLLffTqEDH7lVqbJ+cq5WnaxuUata5vngylOwJQQTcUPUCcwcEBwUAeKmQI2ZL6JtT
rKdLr8wmpQi0SNeWQ/elZjj7Ml+WFePkEJcw+IEWUqos4ISiR6nCC1EK8aa24oMcUzKSJpCyw30N
aFBIPFAi7Tqn3d3QHK6ulU/rQuDh0HUK9b2WK+OLnvlybgWM7hDjhZq5pFjA9Uui67OA41W8V+1X
yzrdCAxp0HiqKPt4Qur1DHGRy8Y2871b0BYbDJXHChxlnxk0APfzvnwm80bBdzhS1G5qOazfFq/T
TuoJpJFiE1xSIZBwdaY0DRzKIFp2XnJW+5RyIX4MEdxyV6NXx3K3vv7cmZGzj+BaWi1CYd4NlSn6
zos8b1tqrNEarHTlS4DwpzSxTP0KrRMVbfGoA7HrzRpCMF4ULZ4RGoKOeIZOt0Y/XKW+f/Of+ViX
KXKTjm3IqSgM5wYUbA2GdW8E0cgSgunferEm3TSgVWUJQd9kLf53izXr5y+TB1X89fG/L9bSP5ge
UNyrSKL4G8XoJ8utSizYYIEkdEXG6g8KFPKSrBmyAhLp13JevkyWcGQjthdJ+0txLNwpv56fhy/d
RHSTZD6sbPCt/3x+9rWg06sUM6pnSI9c416b7pW2/QwDRnZ+jXmhlZgcKs5ZCMKzjMsMe7wXy7bM
Y3SCRsXUjFbP6lHX0ClHrb6KmnW6RrCJzrJMfdMqNReBM9clu/QHRtnAc3XQ50eqsWpxCmS2fM+2
tOCshff4mO9VrKIcWKtjz9dyoetun4H52RKrZOEuthmDdH1DBB+XaCVO2zV1fbNq2s7kuTCzzuZR
awaIs3ErVsKsIWAWgLBRpwXJ0Xu+T6uRER8Uc4SvyptQkulcxNhWRitCEcSgGMfHJEuYGF77Fsj6
GgwUSFSLKhtMbRuEqVR6GTpOjBEQ94k0a7gRGFA31Hkdbgtzmeg3Zo/cyb3RaWhAWTSjVTDOqBNj
dlrru7QlK7sQIxn6xMJFrNp08iyQj8HJ6BZe+XhiijxF/pTOLHw9ZoKbbldZY8nFkLbJXvpnPS5p
EWgxfbgQM6I9H4DbTUjf1KKWKA3Sbfj65lrA+ItflU66V2Y8tjbvZtn6ycjX3WMGmKDtjAr6fAkb
j50FaZZiwhiauXA7LqdslyNzhNdtFJ9xHbCwzqvJNRldqZSguMCnzAe+4jzewFOdEQeZRDNa+yYC
z57+pS8hf+KVs0by+FGMEAOdW3wRttiYe5QWacxRQLnSX6hz8Znpd3x0wKLKN79iiRQOarVRNHwz
bbkV3HpnMUpoq/pc0iUgDK1IGR3MfO8wT4w35U22nbW+R3rcMlFYD/03YLqIfU3abKyhuR+st3Ad
2xVliWP39jzHXJGCe4mD8Z5u49vQo/CBN6mmmasaI9ITfsDZ6ZCNkg6xDR5oI22iI/8LpkfsTSxS
vtWoecccvTY2woYUE3IWQSbxVVuar+EHLcxf7Vf64jA6gMKC8rF0beLvmF6FEYCIiXHhRxKQP+x4
WWEXn3TPg3Gx7jHBZWRKY5Rc1X0IUZwEijg0H0cnjfaJizClqI6/5hy/RzA/xhU/RIwrKICIMf6j
nesgJBqwm56zVbsrjSo0IcSTqPEXmZ5z97J13j8AmroxOFPMubzQ8OQm2tCE3KSj0Xy2XChkgeJp
6kxlf+ZgkIpXS0s9cHNkqJFeLN5YosLbfN3FPKFLVV00z0WE7dl4Mz5DY8f9ksYi2osM9GmEI1ro
btYakL6Yr9XiU+Q9kttxcIuyfUVJXn/vGJRnU8c8y7ios3xOjD+0Fll/FfQZ07hUm8QCbQVcLbAw
eUwGdyquAGcmrxJuM8Ei/tCJjCmHYNFuc4OPNSn23gJbGWgzFTjWWpgzAORSS7oERzMUm3YOfP3Y
rCtYLNz9MC/jreNnaytA55N72e80MRlkSuHA6yKmbuuDhLMMh36PK5dr+0e5TbfN2nz9ZlqhggWI
gRo/MOoc8L++esw4eSGANQaPhk8HVWGxVKbSZ9LaeN4I7YyKPYpisW83GphCbE2fXIy5bRk24FOD
w3F2jXWfePy8odDw4h1yrujpwbxyixuYLjy53NAEW7BzzMv1064POsTU9uy28FBtU9zEFNXlDO4Q
MGhrvogPhJC0BA7FjDZ4nuv04hN1Mn3u3H/vHZ9CI4ycTH+5TTF4+bc7/jCx/4OxlG3zl8f/tOMT
oWZHN37foH/a8RULQohmitzfBsns5+uZwjXRGiwAv9/cflzPFCQzMjscEgb3gvxXZk488l/s+Php
VfzUpmlitPjjji/1Sl9HzxSvQY6B3I9pxXsJ+utbn5/1FE9VD17LPQTxjL65bmRQvvAquHMgw3Xa
7HTe8OqHIO9obvEiGBYi2Kgv1OngUbSv1OblC2vbkc+FkvcZt96Hh0tQzjPsUZSQTJJFQRmhCmwU
R5+iss0MQLkFjRUWrgFG4wEwvN7dYFwEFl1Z81rdKXN/zRyqmjkLJIn8U3wYewUeHPJ0/NG9ZsrI
dy7OGRcAlpy9/uEwSyAB0VoTJghENBklAGpktiV/UJPGPEs9lwQf0MCxBSSM1yYirCbmzBvSMD2Y
PGOSWye2GGioGdlXZ0HB0MaZCZ/WXbj3x+jaejNuN8PErEEiP6ZXBmBmSmQHvtGY+h28pnwBSj4e
MUHiE2pbYxqg+J0hTivGsGlEL+m08d4t+oguXC95GgfVm84p90a/ijY4/ScsHkD3grv3ImxC/gSK
1sTckWD93mJOrUYxPdsY/kkcqhSz4pOKrywP6SVqbUXfsrigyWAaDj5ZuUYvsATHT6yXMLeEBZx+
AGMA/qtVcsm9JWIRVkWZcQb4FZom2au5mH0UiwGfpS+yWzzTZMrr1/I14/REXR0PwMm0jS7WrXks
g9EF0u1IGpPLHtHJ93Fnl56II8wc4Lz82cA0owLKHuKm9LNzLhsOUUiAU6rZMfiNqxeOZBOREgOO
D7MSSnozpjuPcNeoWuYTjT9NXQ6ntGZK7dZxkPEGyS6yRSYb5hvulCId9wzf1tzkNNvY06qnNAui
om29CzZBtBfahYUomIIWrwcH31lU1po2k9Vx5u1wuiUG1aBL2iD9E0qfxUhRX/gnXz62HNE2XOlj
eVFQYtySkG0/K32XcKbL8TY0C9qam2TpEWQt5atGl8LigzqzOcnLwaHJKn4Jh2KFL+PknTv5/3F3
XsuNW9vWfiJUIYdbEoE5SaQo3aCUGjkHAnj688H/Pn93e/vsXb613XZ3dYkSA7DWXHOO8Y2N8Umo
zFvwoiiLrwqkWfvaFBukZ6iWXSJWiuSp/vJvZt8D2Addg2wgjWOufF5PkD4rp7k72v/Dj2uYBGdH
AMslDbb/snhrHGr+bfH+/fE/F29VMkwk0MSw/xk/zVHMZNJhWP9SkP3srJFKQlcN6YIKBMpgQf25
dKu0umapAOe12WXwd5ZuScTu8O/DDvYrNh9adazgvy/dQ1+OkzrpTArR+9r9jvgDZTo1y2lBFW7D
RF+ijqX6Hp1sPjAJn4+bdA+fo3d/L1uH6d78eNC8etY9ycWEFPk3OUNU03PWMO8oeBjuslgW4WcE
MhGenpOgdda3OshALvuDdqOu4fqcYAeKu/KSvdI6ZxY4zzugHzjqCtr6sHjkSJoj3/UrR2K4KZCn
ARDDlrf9tfSow2isvEXQ3Ky1fwn3tMiLj7x3imGHyBSjlWrZJGYajEqrbbVVL8orM4AC3hF2shML
1D+8ZqFgAcXCtU/x8p8ve1SUf3HZ//74n5c9t5GORNKE08zd8lMkQw8bEwpmXIt2xO/9ZE1U+Wtd
Vnk6f1yLv171ypyMwy00D/n+VsEiz6PJ36/6udZCnQltShO1P/zOv7UohrELVBll9MCZPXoA/bNC
jmJq4vSqhK2joX+Jys6aQty9D09NU7c1uk8LuEecGgTF4OATctMOrfplpqMb+blWv1XzJcg3Zn3p
iSqISLoyh548dJlMBhULKIfwlIQnASm9HzPHS3ysKQEtPTIExLfW/B5RFsupvng88PtCJH+YJVE0
X7WO1Frl5DCVe1Upd4IvnzTtfSKxIEiR8ZdAS8PU5Qa/S+GhMjMgyOM6w+ER4gwrlZMyfmbKOZta
V48ca3ydmGd1Y7UQIip+DCQIetr+uystx0KkXSSAev0GmyKmsvhblgpgWQLZ0cxhUE8aEVbStNiL
VfWUj5OrmigbevMscp+WzSsGI7J9PTMUt4YG8gBcKc3VocyOTYNknUzOvsZQwe9dNHiSmDgm87CQ
0ZmFllREpLoQ9dJpsNpMcFwGA2M10WPGUNpVwiE48sFIl7ZlnNvkWnVvUwpvlfBhPD7i+Naowq5/
UEKFVnuUtPFlsCRPV7nR/Zo9npxa4LjmJK9GohBbJfTyCuX5VKO0zoESjBg40i6H8twuY6klvBlT
Lq9boNVZNOG40TNYBJY2SOc6odWTVMjx9PHJorecseJIIQuaNa0TxPvJENtJVl17s3KTAIFFqr7G
fkGyerpRZKZmZG9Y8XfT666J5bPOg3vRPlZG7C87q/0ymhu2+3VDgPEjIaKS6UGhgMpuc8RAT9bs
gxHhZ/uC046ip2WjowokUIaPm0imD5Kg5UN81VgKkax5mkxgdMirjUmxnq6ZMCz9aV32M4X4OjYx
fd3+0OA1kSo4zC1yrOJjzNN9MhIQmMAWjUCfUd5KGaHVKKFk6zNOy10R4z+prdVDtLyKEi80mFOi
KVJ81zJJeWdj6J6asPRUn+Y56LE+i9xM1I+yRtesD9p/sjL9XyuQKJtIBnWdFfI/nRYRfv7FyssK
9svjf668/1e9wQkSdfnPIIyf5cY84mN5pV2ryEgwfis3UFWwUkLOVzS+4O+UG3DI/mLhBTTHv0ge
Z2XJ7+VGGkY+qcEEXnUEyyfVDugpRINuEQyrJsILlt0k2SFFNz1CLDoYM1Kco9q6h5++7UkMq67+
K1AF6aMzneobD7+5QL7eAa8KiLc/q4n3DFpK/FSvSl/DTHY7RFxU+qtp/TiYe5H8yL1xDCjz8xnJ
FSMKupc7kZOFBPppgbfXrUkmK226d8/iAUPMQmbqjPmJpfgpOqjh3hSc5CB9ppC8QqhX1iLTOcXM
pskKtDd9Nnw948hI7sSiRtfswZ5BCcRdrzr1zmyhGJD7dRjpIbZOI+8n7rdEwPK1lsC++7Tn9lPN
YNMxsLR1HFvjzlPZQ6wRAhijrH2N8gm4RAeAbDAJM/vsbrqxBckjrHhSytMbfdOC+1alxn+tY6i3
JNWSgUFP/eG0H9Ze8cpb3MUfxIvJiA2LxaPdd9EtNZ5THU6vzxzsVCM7yLfpNnxBGxesrfwQklfI
WmhUnsBCPTwnxEKRXIWxnL4P0rFLh4FUN9xHAf4FUcsuH75ZpnLzaFJETm5TOK21Rj8zfI1vveJY
GGrQO5J0cqp3Ik0yGXFMcCjQWhzZnNonbTfjC0Am9PjsF+LN/wHr0SVn1YEaNXMmgE11sOqnlQyG
6Q7maFl4H/4P9UfYrnxcM8RandTNfKILg/fCoGQk5U5zra0hXWCll8w7OYNrjpEC5yXQGY2fC4fN
oC9GTJuyJM02RbqCgUEwvMbaim+Q2TDva3eupy2JRTOz7IJvKwYwxVHRWvCJC3cCuXB0M5cAyeSb
2xjip7TWCDjNn+LmTC6XAaHIYiC6LN4jvipZd7nXKsJyiK4VXkFN/aELLyXRmjimyo0YwzRzB/JL
8zVbfdUeh2HnM+LL1k1lpzQYzlG0m/ORDHAI6Q00mXhCmKty0FwA+sw6Ah8Zqtrd6BXhU8Quj6Zv
FRjklnqVvsQbgFYUzyWzCIhojwHgEpIP8tK25NqSJTWr4T7Gb59r/FyK8AlIb6WNjEj2LT8Kh2BP
2i7xdMQ4+adigybpqybVDeoJSlplCyBjesHBr9j5l4Sr81Rzmr9C9eAy+0jOxaY7+7f4M+eGD58S
r/0YXgi5GufkXxFg2XOprqXupFenyFh0XALJQaYrIgg83oeqbXyX8EnSdyqtJHUQ8TFHUeBgelQd
NT0Z3irj1hTvrbY1FbsC6B2uoIpAS7H8e8WSo85hFvKi0zXblw9ihbl135p4QHkBmlvGa9PcRxA6
0mn1uPouGVoV2HjioPmN2QK9onF23ZEGldqJhflxQSBcQug1KHYD9tMKkudI356WlP8kWE9R6FS1
DdVbvre39vbYVc/xJb6MdnszP+E965/VTjtDCCeUVEv20b5PzgRYf+vnyU1VsCLMYcp9QF5IZBMS
zD2glvtH+Zypjmh6MhZsPvYEISVhHORNgwWkwtVh1zfPGuYexEvNhuBhHs0jsmYD1HU6mDvLudDP
Uhh7yEeNUcWMeA9ek6/qWfBMOPK0K3YPYZeDGODe9O90NwDgqPFqrBmEH1hHBqbLxcRlQJQOIwT9
q7NWJgV0TAqfRjzKLLxiqYNrNbxWhT21tj59mLAH8VKzphSuH6EEd0e+IMvPmBhHPpq+uNDBYIpi
RMtEgTE/4vjkfNi5dPa02B7URe+RthqJjO4W1cfjpTxnn9P7XJEkO7nz6snR4u8wOHfSQDjqMqgp
mDx8PlhE+POYPPdzQtpR0w5KvA2A0vLNph2oXij9AvxRlApvJjfDIj4bO2VtovAWXe0L/agoOvwC
lC0FhC6ysHBK0ORD3R39xw1HcYdKgiXhlbqfjLY6h1qy0Bi8s7DAoWOaeW/JIyovUuo8qg29+QFV
x7fK5CefltUXHs6ORLN2jvf1myXO4JEp6UJ+gVk5Z8qWFxJ/cUtXNDaZIoJWk5xEWurFJo06JjAb
UTj60XXEwd2zTnrxtK6MVaw+g2IO4l0/OXQNNS+U9jEomPSI0IsxAhW+VbvluDbSjdFfzWQHeD/s
3v3hqWF3ge4x1V9T/mPIsQJ4JRuEJ7bYkeBi7PKDPhvWiWnwr+SGwCVJf/BTA3FYFMaai7kjAC0B
5sULlVJ6mgiybWPwMlaYjs7pcCBPZDLIovlAFSbjuYwTr9FBMS2Rkc5NxEZeasxsfSze0TqD5UKF
zIsA4jyu/HbT0cFA8xO6Q/dstTZV+RjANKQlQK4fK7mi9AumMB1uUXk7vJW4nasn8g3wLId4aHOH
0aHZbpj4NT4zEUy8Nt04v/Y0zU5LVlI+wXFQYBIxwmTF6TmVgdFr8bR+iWulchkEKk6reEX/ohTf
fLCluhBmdf62iXZEYAvycyqdffWiWgycz514KgUnbxD3lQwtBwl/KZ/yOGCPuJVMo+EoYRuFoZRv
xJkGNXqSj7pi3110/EnyktwhVVuID5ttS/WK0RmXvurSkiUNrH08SYIL2Sm56ohlHN7B5p1CRc9w
qDObX42EmNOE4RpEIwgMHzecviZLOwLC3DRrdNOx6DyEZVktoObN8dL+kQWz/iZyJ7or07J5Li/Q
9RFzv/sHpImrdh+fyz0t4GrV+E7CEiYtxPEa9xvs0MG2QPW0wCZfkhd9H1ilDula9qanFsF444Ax
JV51ukuP7QOZE6kSVFS+YyjkxTsK7/bE20nAKZZ/cZV8Ke/9mXuYG1O60elviIXh6maAzJLUOZrP
be7sHoEDP9iIbj7sRuGZimPmtYwfcvR8th4b0mWVUygCRul2WYMl+7Ek6xHyaC0s4sgG67+elEWn
HKPkLOws+4l5pEUjadCWxcfkMA7tU5KY6yVxImn7D2+f0mWBRs80CWk3h5X/dJox5wnRn9unf3r8
z9OMMqft0fGEP480nBPFz1YSRiyy+GaWy783UGHqY8FFffMvFMvPVhJ5YojPeaSp07L9ew3U2Uj2
eysJVB3/II80OUH9gW/5tZXUBbEfDAXBD1DLVK3epgOGf1mmOA6HFwHsZj+oUBSlBkg63MnK2uip
7gYJkUbTtM+AW4rmeOjD7Gpw/yK6CExKW23w951MalZapdwCk+mGyMiDWU9e5QgR4qkATJUfS1N9
EhIWykYDkHYYwH6Y1ySD+pnKnD5kcd0bwi5VTcYf6baqUsz1molhXE6QpCX0I3L6Ein9iQd9ipR+
RYP4MKV/EdAhCBX5ltPXGBByi/Q5kvhDCuPdyM7WIqkr4todBuukVLhoGE0uCi2HJAN5XuRYFgxH
KbPQpZfLIquXj4psoHlN0dRdpI/7jIXLeJwsCsfJKMGzkas8cPeFuJRNFB2aeMiAQeaib9eR7+QE
AKszqiBEeVKIiPAvfee7ZouHOKJcMCfUyeDhqsmNw8hLW922Ugo+DmN5a1y1nG/DmGYoDWrb9q5T
rKim/KlACpCYp5mUvXKrnNOBTJZxIMckYgAHY7bQrpFUY4dF7xHB+dI+i2yP9dKNCXwbyRjiWMCe
mU8xSJfHRohLO6vldU59kCbMQRFl9JkJgSIjNeymytVWqzpE97MqwswWfp5sBSHcK6ibSiQ2MIYj
1ZNojUQtkv8IPZ5+mhpaN4m6DAvaMahfazFbaqn8rKGmbIUtuCmn6Na5QXUKGyLPnx59B6fYopF4
H9qrJJK9XDI/9eFLURgmbFrk11rJhx7RvaRq4yQUSiApGO/3QX5KY2BXjeI9OF0Ndbfqw/duhJFT
wlmuYp80L5mOmkq/yJT8f/qqp0FtYoZOP/m/DY2Q5P3Fqvf743+uejIETAPnPt2S2e/y66o3O0VN
1jZzBq7TOPrZxgHFadDTJuPwDxrnr20cRWb9xNKH0A9BtvV32jisv39e9Hi9Ms0nviMrrCbPbZ5f
9Nh6oAO51emf68U37dht6r+B0ZNhv0qTI6oAlW3JPJYMjsw3kdOMxdG0oyl79uk2VN6ac9NbecQo
lyjblLiyxy4zHBV08zdmwNhtnXRWPKU3azyWaKRENVzHvmOybBV7mQrLi53hu7zm+zlzPXph+fDA
bLb2zcREhnjaySfsZRXqtAwsybCRn1TbWvpfAyXy8kV2YVQRL6AyhkJcQAUZBQdlvCqDzUT38UTL
hHtUeH6ESxP0dm1Dc8oug/WtTDg2Dcg6/Rljxhx9Yhcn7UewZCo9F7KFtOTGiJ70j3/2SGm2CiBG
ma/E/1YK4KT+i5vi98f/vCnmlByT7/y/poJfSgF8AfytqYqmPJvKfrsr0M0waeKSpek463J+KQXA
q7Fxz1JV8W82N5W/bG7KOgpbdDCIgLR51vrLXSEGVj0GehCskcab63AtL6EcLtETcGpAD10jYQx0
dwgdCWn8higAFZL5D8YhLYKB6TnbtNMtrfFcAo9uLQ5kNIeWpvI20n9MapfTQMuwFYxFRIBWCxTJ
ETfq/tY4aGFsze3o3GCKWAIVku7Tsc6ORbKSZ6gHWmwXXW0MsFvxsn4nhue4fuXsSPItPQLI3fUO
64GnIYiwt9vt+dx91Mul5WG1TK8jRTWHp0g8IpUv0wBqDRPdpabehhKxp2nXH7DUimDTQFuEhv46
nOo7T3S6C40TkLZlwCLF2PtkwFLCtVCiKiVjzJZ4cwgsKC7oW8CoMSm6xJ80sVTustH6zk4A2aHF
moGNlzq41tiNsfY+BeMqVuxJuFbVYSD4+IGAODVXSUjEA+CJRbx8SI71RYa741/TnbiRN6SObMyN
IS8MN7WJ+XVO6B2R88GpjV+SZbIs9tV1/AYZ4vnQqcY9b1mf8LXVsnhLHCLa0F6Cd2KkxnbpP9iB
kScxHXM0UN00LD8ENC7IVwIanTaW4Z4OFSgevmrmM9BfsK1L/7KeXvLZaDKnSdbH7k3c+zdeEqLU
F+vFwD89rAnNIT+ANQTwK+8KgzlITvHW8K9F/NnEW50GuOyRgxdhvYrw3ZqMxWlvJcKPHFkl35gn
nABUW0IF7hJH0zzcsdXCaJahaNNrR6ushyuE0JCCYZsqYOnGc1DtYvDZDWOmvT9uFGPTcViWljQC
Y2E5q4C5RrCqMTbsQZk4xMnXL/DnGhowzOOERUDzFXZ3PrcOG/hSOBs1OhQ2GVAFs0ySp9HmMIIH
qmc4VHBdQLjPbKbWKg+Csay+RCZRPMckcXjB/qv5it/DuNBp3/eYxhccjJkk8lNUiZLPbrdhRGW4
4CervGi2EaB4ZOvEdLpOoRts8C0QhG2RDhusSAgKALxjuqN5giT2DxkVkjE/X/B/UXSDnfKGkKwd
V9XgIt8yls2rIu2HB6dVRXBmLqlcHKO6PuXC00FJX6rnapAWYqSM61JpPsZ0uEdMBkFq4RMX1njr
UdZKomfm64K6NBbvxAIJXwipVLJVfdP1sZLQ6bKeRflqOvHyn71bKNja/tDBcJJjM/hPB0cMwP++
W/zp8T93CxnUJaXQHyOt2YL2y24hc/j7363i9wqK8yROYtOQtdlb8dteQdEzM6QMXA2s8n+ngvo/
9gpLNaiesF0gAPp9r4hF0op6XSPAElJFfJJ/0FpSa9cv0TYvGsZH92l0IVdgITXsHuVwtMSDBX0a
ojY5VyiZOXkuSwM00gP0fQIz0sYnRUJK3WCvTQ5Ws5UyRjbfiW7XSPmKJQEvKBXzXSBrWB1eJWVF
Y5JbNli3LMMq81zG3TXhnMQvekG/Gix5qWsnMb+gO4eL/DhNEPQ0qh633rYr5SK+ggAxgOP2K1a2
yuFwWXCum5e+nrXkBA7SIWd+EcFBwJ/lzP9aZ2gVxuh0yq0ttrPYAUaeq2w6hIjT5uEG6+4OYKkD
c4cskXcjsKvPfk4GtskaYMnubHJmQ1v+KkM3zLxURUcpdyuh/gKvdosVrwfh/txSko0Ly8NBSo6C
Z2yiE748L3q2zsWO1A4yG0B0IHm3QNYJczNY8GS3fLfO4XuyVjz1CE1iMecRT2ea5D5eg7N19Vfi
03DJsIOILodG4TYe5SfenNnttE/Ws9FhcNqt5cQfZndmrp6vxDWp0FW5WI3NUoOr/oEfmYUgHvBu
LMk/4A/tFfQjzT34D4PXXqQb8RhT7iAvQU6OjnVCO46iVZA2RbvBLM5708AHRI/K5cBTOsmvrIIM
RYI9B81XaSMd2m0tLelUOaTunP27sEk3+sfw2KOmb9VFtyKqFkrwN26Em1UvFHqJI0nLU8UYjdV4
XfpYVpa6Mk+NYLfOMBd6rMoBMNjKdx4rFKDUuR1/Dvf01FAZ0I031sa621qkzZKQapdXcJQm1l6U
/qEzLnLCQGDTe7UreiERSeqZC/EgbsodEUIbdYN8TLaNe7mGeLecRZlzRpuyROFvI+f8rC3v4QCP
2Ux/CDlhQxP8IR1JOEmJD4zW5X16Gr05pJU8bU+z6VnjaJbw4vnf2rrCuCN6yDf8F9WTcUtXp/oc
fAqYEKINojKzJK/OG6tNBjn1CrVC/cDKmQC+QNRAz69YyljMS7v/7uHBXukpK4x5njABqB9YCFDF
vvzDl3DcvjIdBdpws+v4PyzhLKp/tYT//vifSzgHYBB7AJL+kE+yHP/s/ZHGqbF6qtq/PGu/HIOR
nZkKukrWeG0GKv1S8CNhQHr2v6q0v8GJ4EmwRP/JlCwqsPxgPmFJtua969dyXxlbaernzl8EIi2W
dkIWLGUAcR05O+NrqSx0cJ/SW2bYKA06/CReskpP8kY9YEeWD9kN9Lf1BJmy/OxGh+aVaLnhJnBB
r25pEVFVFXZjMqC81nMO9X7aE618iOm7faE5vtQMAm8+wUVzrATeXa1b3LNbQBsHBcM7dXd0gQOP
sgjZORgUEBWf1a2bjiEoeUIrGLN8wUuiQ19RZk3HDHreQ2h2obWou9VYLnuL4IEDWxFAAo3U24EV
GKCRCUXOaYsF2Tz+FQD5SHjDg/8kRNxkb5Wn4iCQB7UYPv2rfq1jlN3vZIHittFO9eBZJCnXn/Fa
OFaH+pRsEQ/ET5G4yUnL0rcKoDOjg2xRse68EZoQNCjpeA7lumNEoCwKTkcPNNQwPgUU2c1W2OlO
sRI91oK1diyRRYVL9je6pxuGZ4sHu0CP6+dICvUepOZacIvVPG+QPWa6R38vshoAt3Ppy53Mg3EK
jtET6IGSVHBMMJYdehUcXP0w67+tE0rT5MhQijEmMWeFrjDnJL8r3fpEU2pqzLQBbhtzl+cIe5pF
5ALVNwuu69XwgB6uaeNbO1bfVNURc3DUK91VDDFTHRVyLUjWon6svR77k4irkVEq34SVB99kaQJc
xBXISusUuAdgc1fV+6idSuM8kA7NNqpFR0oI5qYyWnMiIgIU3glPI2amEyAVkCKzWIRKe8noBCqE
C1XPtbTKp2bJWcI3vZK5IFqXal2PCDweG6IWSy1b5jJg6nybTECBAqfAwlATZhAXgx3ll1DYNh3j
K2WfK4gpO1dk5x8B0kbXVhYuSVwwLe5PQ27RZpSbT0HFLkXY86zwmXznU/0cvOm7H5z6vUQqs2uv
M1hCcrJnEfRI1KxMf2OQAh3s82o5omQIvELYNPW5U3aP6KKb6JZdKD+GD8WcDqtTa27NNPEzNecC
oh/tEYQ4yQxUAYzayS/H1gHJfxFscqIEcH+OuZ0Tp7EbvsJPnvBVS1cVgFknn6HIHM0Rm1T34h7e
UlxgpL7g/Wt4r4FHjaQUePriRV+8zjYFroWT7j7I/g6ezT9MfGR/aeeOZ4HVfg0mcL3QjzyWmG6Z
1FDu00X4LhDTukAq2k5L+FiR5qifwhsFyigzoV3xKhReU2aTPfvoluSl85RQu8TTvFM7yUneNeGF
90JF8zA5MV6GxstEvLKb2topRDpwZKochQyVwC6RCvgkaGNOQNm4DEKHT2BsiPAmOGXLyIsVyNP3
JLEw6IUvvcGKDppRtQNAJfvHCnuMvqzUNWzHbV4c0JXgulHEM02CiJHZOL891FXG+bBJ7Mfi7O9p
nXEv8g31t/JefgLfVaB4biNKIVjDsscaUqZuf4/XrVvauiO9Qh4h0+E793Cnx6MnII16ChfvvLus
AcpGAR8fesMb3BCmw6JxUN+IUqExACeHSomBdqzdmWPA9LzjJUlFJ7gnXLfhIhFxT9oRW//HdOWt
ynQix1B4APhdo4H1swNLijVszOQ+GbthL+sXNA06d5383pG9UxMfcw1J42koKK1sxRjXYrHkPp2Y
WQOL4PYoxhN1VCHBrSQV2C4BmJKDlq/0/NYGm4SMPfLPARv3AI397vDAww93oRh3Fvd6yOilO9DZ
UYsXhk0L0oAS7dmisWHcUeZMiqMb54L5T686pXUNipsSXqYqtqWm8cAVba2Gu6o5CE/KJ7ysAn/j
DG1O6JHiROZ0kVUra1ipaCmY5kAY5j2cF7qryOn8lYrOPzxeQsa35mT3c2jHBtMKBw4EqBWW5zNL
nz/yTd/GD2LTr+E3pm3l9bGy1uO2fFO+mdlUx+EbNbAlccnK9+iU0g1AOsPMOGdn1PYWhFOqXr/a
CzngmIiTMopWshBFyfG18N7WDE0qMiugzWQmnZPYBhQhSpGdFhgfRaeBpKot8bCcxSNp63dTZja0
bCG3GWfkflyFaFokR/BEd1q+7JpPVtxjcHJyDJYF8xPC1QWbteM0ItMLLMRlrK+JI8fuamlL/fof
XsQRNkFUlkUYhU7D/z8WcfPY4c8DXJIvfn38zyJOZNSq6AABVAUJKSfdn0UcmtO5uqM9O9M0qe9+
zjJ0SzMly9TIXgZj+ZsDBqinrv1/GNjfyzhX/rKM46lRE0LLZND8exlnJUqch9RuhFi8jVL8IXC0
CZTHLiHcIJoQWip4jPW7xt77KGn4sXRx5Kvj8WAB/2BoyObzNiomwiqFyIwENSDg8lT24Pu6tU6m
BWet/4cq/pSLYqvI/WdHVkM0Us50/IyesUgiHIacqV6JoDN7DUcEdtxfkYiD5pEvm7GE8k4kQ0fJ
VRL9FE3FwXrU+FtANiafQa/b2awEI56QG2lfjf6lkGTqNTZsBodldHiEnFr94RggX0nbZ+Uxwyr3
2hhfLF1weyv9TFvLbSQFLDMCrpS5Rxjfm+C5iEiENVrjUCTwPsds1QARFvXPOtf3fZs+l0l0wRS7
jDJ+ntSsSpITh+klkd3WBHsZEwKRtC+VmhzHmDCkBv/gQzsU5GtFaF8sSmdN5pQlI3wMmu6pAtlb
jbpTp46A7Zh1TTH775b9u9a1g1TCnCcpg6J02rUVLgwQ6L6STAv9gaikDkA55Ejf/WJnTJ8FMQF6
kW+NsERTHLwJ0XgKAtgOhWxLeUEmayJuCeN2jRatehG3r3AnjCkny9BNzGRrMi6K8sepVahtyzza
NwU8xUBdTuCsRglZaUvnj8+mKDRXSncJtXgiM9StJcg0BIh2LP8AVSukuCFCXq0av5q4sc3042GQ
sBJmRzk/ADdC+jRbLteNWthJf0pnZ2B2V1F7WQaiueZjCteNdJPFQ24hBW0YBwjhzhwG9xHHrm+h
dqyvHSdtM0+fBhayhsAMIzUPSVF/TNWLJpJJOpYr9RHg9TYzKIgk2hpv6lzWJy8TRWNT7cu2PTwe
YIyJdoIGvXyQDqEPpqMPiZcS35CrI5sszRzi3EVKW4QvCy2lNzMMpN+CcazQ9tJtzWL0v+I8MEdU
NbIi9/H4kiR6gx31PUsqAPbUCv7OFG6oBxYCIJBGiHdWjUqSxIQhNNz6DxSHbFtaflED7eOh6Wsh
mPB5wc6YBmVjClTaqfEeFRZ55YITSYI39VBcLeEz8ltX+0OEXX/WKL5rvUByaS4CAcCYiL8/Q1OV
lezkjS08yD2LjI8ZLZ7JKMnzYKuV2iHo0HaTCSv1b7HcOTB6TnISbAXtGWOOp/jktuC4IXu1IpYA
KcVVbpRt0zx3xptchCtZuQzoIDVCS4ohsq0842PW3+P6IyD8U7/4GdigiR0ObSDX9FJJwr0vwaKl
ACONPbAuUmG6ba8jHvCXicQ+ll/0SSKD+C7Ig6sjFRgyumXJK3iGNlG9qCsoAg8ya88YEl+X1eky
exy0gJHDV4uivkLr1TCgGMfmPRh2WDpIho8QkPSnf/a2R1eXNoHJIJKx+n/Z9lQ2hz9ve396/C/b
HkgdURN1/GVYP3/rXdDTwLNPpKbOZjsP93/Z9mhqzDHmbH+MMdlmfw4r2faQNPFMGVViqfsbzQuo
PvO29m/dC+iWvHq62vPs87fuhSk0fegXVbB+wNWlqZfZkeD4/klkVXguDaxgm15zmBpyDOW4RP7g
O1fZOwNxsfxsJHzqCAhPsuCM2p1Hdsbdlzf8zWPcl8NGCFZTCGHY0SBEcGjVTgaLfIGLakYwjt7o
tc/mj/GWntTgbJGADja3IFGHhfwHpgH9B+AbdZld/B/NoTtkK8M1VgZB4eUxe6u+w2Nxbdt58ENO
4TzWIU/2Jd1Kb8EO8oz8XK70tUXzuX6BfBI/Pb7bY3jXds1ZeMmP8VPo+idzrb8CrL74a+FS7eMn
dAhutskcxH/ha0s0zDCHEJ6zt+gt+xYuFsxqGrfkIb4ChwHsFR8K5UmOIQJDvYUy2dqoH3QBIdGC
ljvlPKzKD8aAIaV+4U4jAvJzfDTqFnut3Q+3sbMNNpFrsRn3j0O/HnbtetC+H/QaLnpc7RRQMsnj
ImcvEhQv+ueaPREazx5b4ekTtwESKdWOyYSEjoK+mXYyRb3N4YQ/6PKCtLvh0B8SfFbX9M1imgZy
8j3DQ5KBwiHc17bIeL9OT3j2IV4SgWwM+B29iOMMx53+UHzRFO/fS9kDVkLMMeD/gKYs+uN4E36r
F3IG1sJTc/PR7Zev44/pDhB1O2YLCcLli7+XPoGY9f0Ch+gi9xd0oeR9htOvgkXwVD1uAWGT5Mjc
mW2DdXOqW8+MmJ5Icy0MGAYv1of+XlySi/rDbD7yE7zrJ92kWZU6MZJMJL244CAC8ff5wo3GDVPZ
St5Cm1Lf0Wo3dhx46SumilKmH2GzVZrQ9uEXbThZBsJ21PaFulYK/BRzP/7ByFVYQmgTmyVeQv5f
7okt8KJj1xJPSVSZPeokdS6Ji3WV6Z5fhbUKl5o33kDfS9gqcpPnxzpd6Ss2VfHhXoViScfuonHK
zG2oqFAPci946la0mpQFJzw2e3pu4mQ/PngGtM/t7GU4iWf9XO5MD8M1ivwlPjrzHuU27guJ0xdn
5B0DYt4flvT5eAUP3drmr7hNqAhpn5dr82wcmdCT2bhSTsGEF4XYbiA4s8ElYEDhJjfQzdICt8/s
Uph/dUvE0h5p09i8Z+jSbP9mUh3w/WU3mLUwqGyu2gX2OVAllTBEFwjCtvouk2V3DY8+83v1xMz7
xp2Yv9QfxfVRLLNzQ0eByazsMIwu9FNZOfkTh1TjReVQeS5dxa15wtZxhMowm64g1jfJWb8o/Bxa
XhTAP5KbcCzX0Sp3p23EHaTx0/mYi1Vwll5okIB8ym0SEtyQKdIO4scydvHUOuYp8YJ9+NFmYBUX
4hecebgd1GKFK+M86PbIkp8aeV9+pUS+kxXVLtPP8W2MVlq5LtQtBqXmrG2VbcbhEbz72wTliH5q
995N+EOX/QfT8JErtyc1nMQ79MJu86bFR7M1d6RiypFnnrQRD720miDMgp4lWE95Ys3yTywE1kyf
H5XnsthZ3WvcWVdJWY6aWwChKJc6YSnTYgrplyDHthsd9jhNZeI0luHrWNIj4AcsR/UJo1TFkIOI
LMxzX/of0BAEB3pgS9ReD4/cOKmxhx7xdv7yP9yd15Lr2JVtvwgKePNKGHpvMpkvjGQaAIT35uvv
wFF3SKru6Bt6VWTWiao6dACBvdeaa5rmgVQXb1ZMa2snejMZqeCUv3us8KoMejsg/lO/NOUPtvqM
+oC7hs8gWEesLZXzx07ew3KNmXmLopPkIdbxQ7gJduVneODnMnwFZIJ9TPbcv3iziAwvGZB8s2iG
1/JNv6QLzYXFFUDmBL8uSehYByMtyLIV5wzYRImmisrpK3gbDiRDrca5NB/n3Ze6L0iJPU5WYo0T
7LBghN9+Iz52Lq0IzPqcXMZyt12J+4c3WVodTtH8xzrlwFEwDBiNRdt6YR216KvOiaYCjbclEFSE
MgBHmK1xCsE/SbEixo38YjPR3BauTZf5xNC1jv/41FoWmoaqkNxNCf5ZmhB+qsQnWZIwdvMdS9c8
c9LaXr4nwPnKhNIJiUDmSL45WeK3P1eX4fZBshaMBaKo7vAv/mThdp3dmxf2CwN3XI8rhvkUcInk
0ncO1If1zFwap344mcvHNzrtx4a5Y/w2mXrxav5PufDnCNi2/WpcmXvh2OO/dgPXJWWqXKGpwyi0
3arP8ieSNlIKmnPKNmY+yRImA166GhYwk10KoFnCbI2hnvGB3iHvWQVtGS7La88+Xl8TVJostKyR
+Y+/f+wM1gsW3MVantM8QJWnHwjY80ThMvrnCgqfGroWoHgbr1Mg8umfglWiB8WeI+4ETDpM1nIg
eMtygXLMMST7dS62LGts0HvzYO108iA0VwOArbxkY23HVeMVDh+eY9aX7TrZhsd037ExzpimziJ8
55INLmkED4PVWlsJj32UggvD9bf12jwAwYFbn3uiG1WnxqCuYfobquDyDD6H8DrKdy2GAZg64R1k
lfDh/g3TfRyJjE8Qu0JAzuB1a/41wm0eo2q+vEHfYsI1vHXavMhXZT4VI2W2oCyKqq+M23v02AMr
cUvWz2RtqFtuCapluAm4qEAm8xZQVDOZoYoXCikeRQn22iDo4QGWMgORpAPLJ5jf5T+F7tIPq8LY
ioIdS+/xuKKy4jHS8C4B4Und6tXgOYRJAUKGEmto8QNrnHCpf8gScXAUXsw49tkn/8qriR/CXSDq
8i5YN4Oc6OnNhj+vqB0o4Hr9wKsrwvw/uz9gwigqWGlO9FmK6P8bFgNc+mt/8Jfn/1N/ABgmIWig
SYBp8q+wGAW+JCoYiU32GZTm/+gPEEEYMg0LLYuFf9c/9weUUjwLnq+Ge734b+XISBze/9IgYCQK
HcagRWBZ+9cGQRn9V1uPvbDwRZTE+N/hRiEjRg39dxUKQkNMSr7IqzkZUsKwqeL5oB5znC6RoHu5
8hn53hN6IOVefjcqVwaskQzSP7ediN+9aFc15KuHOvPNe/QU0YbNhICJQrSVgwvOE7AldXEZvE6p
oYNTXyVqR99Ymxito60ognOmrNuapBQXlhc7oqUzT5pRQ+5eKPb4jT8TqhbE1KRTVqoIxVcDJAL8
LtwyWusKZR9SY6pfARnzGcZvhvGW9KsIq31hETJurXvxq/PPCbtONm3wybi69OOXQr0t0nsYWGr2
QD/NtqE5YBSmhVD5+u8wffYBC7cdKwdJv4mfqq32QIae1KwkGIhToqujJmgtTfl3ePxK1e+DKa+8
LF/HR3sJOnRI+uoF1J5XWPMfyXIpVCw1PrFFZpK1HEKH/OYAIymOgPd/0w5yMWf9qQGyn/kq3UXs
REqFIPWxewECtuI2147o50P97ZFuBjZX3X3hj9i/7J+uWRqQ9Xw7qEgpV2cJK2eqLLVpUSNGKvQE
PBlL8JIMx8nYjTJjVq+JBiP1fIsxIKdFfh30aeYXfhkEi2aHyrXO2kB2GHnVg5eGCfY8dBwu4Eoi
r/2gWuXy1Vczr09T26ocqU8WT8NfRyWyBMwoYwYEw3v4Wqf1umKC+Sh3XEbiYzNAHa+2CUsXETdW
OaJqJjc7myP6U/3BSYFFpXiHxaQfb2Th+qCoLX9fdJsFOi0AS4uxh0p/ILYowaM3VaUqCyay0jCr
M/6pTl0MNIi0xm0ZFCDm95VzXuWzsNghWqO//Xtu0DSDs6m3zR/5Wn1QgMXypKFmiGiSmvMB7wdB
Hf3ATCWV13rCpHyZgFzLFokoA311B0SWhh7/aTUeJEorvAiGRz7SixZWPItncmvW2KFuX/s0sotr
ccXa+Rgex2d4LOYwPOH5vshDOEuYkU9BplSKeMx+cMeko5cndsIckVA6TD2WkOLbcFYj0F4OruYR
4IyCPt0X1/7Zvlkn+U4szr1kb8y2Ct11uA4Xw636pHMbaAN5Jo0kI3W81HYE2lm4Ln2YZ+aWHXW7
uNSFz1YdvI7QMilr9gCpVXHx830tLWEVpT2V4MBsMdWeLRWAxLvD+unPL4MWQMUw1niGyBtLigFh
OKfWtZZu5VRl79MN9rsTdyE51Rcp8Sg++yVjLy9xsyMDIuVJ7f9WcOqZXG6RkkIY88R9fxx30gnB
7NuPdMJqHNaoes8rG7ZudI1+HveCsofdm7d4UmdkH9ZTBhroPsybeWt27aU8NHjFn8A72n11DL6g
/QosEJimYpMQ34TejWmgGTLucLEtyCfmwiJBt0ZOOg/CrTZpYrlgneJP2E8ArvfL0PlA077nm9+P
28dadl4LbtHLY19sEMAyjQsPmA2d2nl/7RmjqwyHid0J7Qdy5pcXxOuaMrTcjNJyhQ5JDR6snEjQ
v8MaGu6+dktQUUaYChJppFRlqcyqlwt5z65U+0/11wunzNfAIE+qeRTCcx6icC0YeSc7bpMaPNUE
FezelGhB9MZj/DHoOOj9q3be0aIqjFW9IHNf5S6B5Q3jeP/YW3Pht8SSV7mPeBcWNmUSE+i+c4J6
k02CV+OJyJ0p9wVQR34Xv0B8q/c4mSQcGC/fSmPGoIW7DDj6QPz4w+LqOr3am5K5ApVSb3kl9Dk0
/AIybCNa+QIl2FU1mU0P+9p4T8sdFo198Ma93Vq7TF/4BDRrtCQdrv7JklDuCMNWfwAOzbYUe1xX
Ifj12G1EAeVpDyk7/3joN1/jo7PG+/oBcN9UsGhYm9jaX8q9krsRVL5skaAQFaDr61q7kXrmsLwW
rc/gVf6XkUPd9zSf9Co7w1MZs9+QWlH5afz569SG8bEmTskjG3nz2CUEvzKQPqOSF4dFRqzGEe1Y
/+M/pWZWa5gN4pC5lsR1QEELwgvzb7AhASbYDPl2zsqYz4WJ72KCZFhuGpzRsiOHJ2sL9SEOhCyO
/o1XHw9qYPfv0RtqlfrlDuVGOfekTLaOmaC2WXX9Jq/3QMxFumTrUENvfM3VfIX9E4ZJxfBmZb9D
DY1EumClb3Msg4nWZ6a+M33uCmYLdvtFHxmWtKJkXskXuEqNwDa5BcpIa4es+IbqHcLjWcdvAd4J
3tMvu5wmFseX4OkGL8rhE2ub9qvQ8l3LhA6R+E5STChXLx5emMyZRzit7bt6fC17L0PlAGJEx19d
ETrcXocAOTeL8k0/VjTG9Apf0JN8wRWLb0n5gfk/fPjyxXpxtowF1FroQaq1a/05S1vSfQYCpbQT
fsJmKqsF4zdBdSErhDcEm43lvCBcJM53JG1zSAT4kNsWNEumgIBDdJw/ZO0k9C0vNxy+aiIWYDUA
JbilFyg2thHzjhRNRBeHIXGQRWAO+vvq12L15LMae3leuIIXzLvMeRVkpATz9o6XPlFDC2sDcnMR
FtpeOEvvaETw/dhgGpZvAlaXwAaF8HeovV38mVmp7oj97QT38Oaz5creYW5zxK1mKD1i2/uY0MhZ
pHoMxjylmzfidXK2sRwcqy13cjGep/PX1rqAxUEpXjD7nMiSsKlCCiOptvtiUbbn8Ry++dnq8any
rsFBvybERRPd/GbdU4KhM5sohrdyy0nhFJFSI2/xronbGd/ptvq03l8XfQsN840LokXFzxZO6jJL
6K+80v0tx5RvDIT6X/hW8Q2d4c1/to41ZaT3xgLNer2RULDnnvYsseRxhSdAyY6jZX/S55VLMo5j
7l5Xvplu8U0HuYHrOVd/idxuN/n34BIcPm89LE4OVIII5lfJCaD3McdSYxNslAuezVzsm+ytR5IA
VD3HbdqAaSAsmN06jeWZXnYI7+Wq3+pvL7daanioNIgzEWOy8AWoSmYR+5SC8/hKlWdivzateJY9
VuOwf+W7MCZHVnia+v5FhDudOems2k4s+5kyXFrUOBCpX8aaZV8qKFPR8FxljOq1jfpJxGw8e6zI
MHTyi/VlfUHXY2+09sZe2xMZtB333P7Ri9z6bN1xIakOQYBaswA+49fYCJ62pCKENIz5IcJSYdGa
e/Jnz824NTEQl2YkTAu+o0GkRVOaX8AJi9/Hh/lhbhkiGbXNl038Wtky1uPGZ+pHcjAh8JD8kOVt
xkOziOfWnTuDq8fcma7E/2Wr2cM6PGWn/BBCe4xOxrsPjN/Ns6Oypl73DK9ewiLaxRc8eo7aXt/i
qCbtJXZ/JMBzOFteCgKvLJjHulhNLEMubW4DZf+4wp58AywUNj4BGd+0uSj1GxcKGxog3a5myqLA
Td48YHQSZrQDs2xezJlgejlv+/gtdmyX5eWxIh6+GqcaSv4kIJnrtfJE7HwOXFcid8hS4sammrOV
L463MOEfAysnCWl29vgFb4lN13d8CPrY+cSUk9M5+aP3ithCESzTEbzLR+0sf6Bmthzp8RX+hr/c
W9q+ffd3OAtNNwmcqVlcwT+YQimtLyJwPx+rcNGeNdZc++8ViIyMBmkxWX6RA9U+6dwQmphjhB5u
OUwS4NcZzzadWc/qmJbupcB1jnitEaFZsZLaRfmat/2KGCkuBUhWMiYWlQ3FQG88snDwyWQiya/4
5wKKX24WeCmG4M0Ft3XtMh7aO1EmzCK7hKsKDAOmo5vl5Fa6leT2pAwry6z7TsTaYd9A8AR+UTo+
EFz92hFh4gTCaWyXg+kZhovTLBZ/WosR0Wz6bV1fdjEIJfv9bHY/0K3DfQG6Q1S1HRyFCDxOXsvC
uuxZst4RvEM5EtWlL3QeMjzsgLGtc6HyJOVcB4dhoWApyx2sK/gNZQbVNoHU6iKrbSuzdSTwZBIu
pWXCSkf8Fj8FjPikxrmYsUonnqBGYTEB13Ny2NqobKjDnPhH1Yn7VZl+4jsPgJaiiOC1saHB6sRc
KlD1jtl7OswoNbIvarE+XvxnIycW/p8kNqGEJHfn/0ROVGOKfPorcvKX5/83ciL+DcEmPhMMUf/g
I/+KnGCnh/c6fujIT6V/kYFOUmoD39xJdaNPPhL/mKxitQtigrGuyKf99xwhIKH/L8AJvCV8hDFm
xwzjL+LoIZVVoZcUAiRiTZg1XY/WTMZUh3DADjMiUse1R7KtxMEhVfrdfB1jaiZGtyw52D/FpGFW
MtZtk7AOvWF21rn+Mh0VBJVk31GiZ+ja8nejobUu8CyCzW1VWF1HmdeWnZO26bLBSVTLH7ort5Cc
K6oUZHUChanxuMthgD8N6mr9W0gvkrizxB+zgIEInX2vt/i8NHpYzJSuu/hMgF8hUb2W+bSMvZXW
ltO+8JpmGa6qrzz3oc1kRrcwxXBdp2T/KgEVVasGgZM+UL1kuSTiM26Ww1yRKPYts/7os05xx9pf
S8O4GHUMUSU0KuIIGP0IXkfr4Q9wNVKB0XG5l9XJYTRzcvLMhSKz/SLxTNyUaoY6gcaZHYGlZr2W
LA1WEsk6wCiDAgTIoupvOuEgfnyKYK6r9WBbqfDRFz+p8Kv70VpMyoPRCCtpFJcxjmCyCePeQt+R
9mhq4McqNNFy1nuSqbgkeYMUk/9BdIRATR4Osiu0FZpCQ3WSob1JzBUKDco/PZuFF0Q4PpVpj+kj
YNvWNgXFs9L0W5SJviVTIYGjnJjb1mA0DKyjMtorGnlGT52XhME0vdP1gj2wI5SNsRcHy7PoWlW1
/KkeP7nRb4wQgyLokvkYH8X8Qhb7Wwrnp+70dyHErNQwF6Z2H+BDPVAYPVTYxtgPShVfXEmqbiKF
x4bdukNEOehUlSLDJ7hkavRYvcT8fSiDa6zobFj4CKW0ka8YB3xL+8zE8hiovlOL9SKtJbuP9qEm
rFNZ2FfmwegKfJWx8okNGKD9IjX1XcJ/97V6CsYbGVTE9s5FWQKw2FQKpCaEA1VXY9mBtR4QY42S
CW561Ht1BfmVLjWhhJ6obJGW7eS2Wz/iqzplII/DOWDjyPDQeHHxR901GAEKQyS3wVJsw+UoIVYm
UyY8quktKHClNcma6Z9VoyxHhg0quI/OkKxPv5P0JrbfJQXMOAZY1Ek1kL/4mZPiIgTooxnjy1P2
DbHvGZGffnkqi8eSFPhZ9yhXozJxiYV63lmwl3Ddx3TE8lqgia7JvaFp3LDZPvITyrtH0CPuNeBs
g8TptyEnKpFZdIM6NmFq0SrEfuTBU2CPx2vKU+ROdYP4ozMpPlBcK1bIB/rs8ZtSWUUKPTmr6mqU
yvmEvvohVoiWk0gU9ZK+D4XOyYbgpr+izSiEP5lCRqeWf6rURHG9KHmYasFbr/HIVbAX7FY16tgm
0s8KflKVkC8rPfV85Iv4yLXzF0R8qYL29LJ+WhkMRjd2ihqB/8lMZFWNPGHFCSXI7Hr62Bv5T6BM
MTydw8G4rVq+p1bhhi9q6rgD7yn0rf9C4Jz/RKjz1IuFg7BkER+sF25d43CmZZyq9lJRYUfVugyD
fR6lb0N5q1E8NjU9ZzDyyHFZZ+NHrbHE+jVcsqRdNDpEDB1xhcXcuQpPWhlfjNFyh6FeBD52UUi0
UyhgPgTKWZyW2wpPnpfxlnUP7AKBrAzVbnr6mCCFTCV2L6axHRmBHabkCvBtg4OgknbbSMTsBrvi
noml/isaRHjHofBTGDy1yotTh9vwqHz2iqcYPYnPIyRndOWvOlwraUpS6GuXJw/w3GBdMEs2E+zO
TTAbk+DTeB0qN79uVj61eTOeDPOxG7USV599CeXbD5Hr6YYblTiOCi8M0o7qyFWp6ptHfRRo5DWr
nEuJ5FbarakKhJKIr4ETxqE5FIP6VIyrAbuwIA7q1SerB4t0BTbegq+ERB7mMULEKNrmgtMaP1YZ
eC89Pg4G5fsDP+LyE2/ggIDmh99wkfIcv19n5m/EBDV6pNBCieuGBKCN6+zh7+uo/TKVVa9Hc60n
MRdgoKnkS4DHXhq/Nj6y7mJYJzBGM9rCWtfXfecZDx+Rew5nJD2HCfr5Usf2LcUCPvN0v3OG8avI
uc5Y/Q0FekQyGVai3K40VDQDYQr4eg45oTwx4Ho3ZMBmY7riYLER0x0ZHbZgBF6IlG9Ez1iZixR7
QTkndFftl50ZuFa1KAc0XfgSTnwYurkerXsEzaAKVOpeqPMvhvqNiO+CthungMKs5DJ7VB0hjEly
sgJxkTcMOsCRAE+5XNZZUcHv95OdoZfwOEq4rlFFCgmDROiE8QsgOWAE4DfOK5GpMPWKcEifaCCT
3j1AqU+y+rgoKvAJFSvvXujWPc1E4YdzoQmdpo7dB02IX+QLbn/2k/T6H12BYsmDpPxPaCqy7f+z
AmVkxpjtLxXoX5//jwqU+lGcNOskMfwh6f03o1382xT2J06axb+nW/9jdGf+jY8iY2+viZOd2VSb
/qMAtXRi+fDz+btHifFvcftQOv7PClSSTapjEysUch049H9WJpqNUGmZ+PKX5SGXZ/tw9iHMhNn2
yeZ+lz/9+gAz27iQaM1dYT/zAyqvaidtCgw5SPMEStJmTuZijDprZg7x13CnpqDgIDwoEckhA5JY
iceLn9JGQSB2EN3BxXXW3k5IFcbKC3pup1+UpEFi5d7e5fKjRVJUY8HB4m2d6Y71Yd97L4fwZrva
XmAmzQiCwHEj9go7dJEs2s3cg4tnq3a4mMhxwzRIg94DP4uB/wsbD381PsmaXMzGGSZgMwYuZFUA
n27G5d57PqF1zKzZ1jNmU7ze5GoS29/wMxbAFfYk4JuS7cG1N5QhLrLDs/SFGIeD/9gWsw8YfPbz
sp9CMKi8kOalnrKWFtKkmT/7K2EHYX8RHn0Xms4sBpckhtAGEeMs6JhI9546L274sdp4utnT8ALn
9/X0KGE2uJR3buu0jrwqN/XmdYgP5CUd4Ag7Aq/ybHbC7AP+njMl16Cl94JN7clb6bv0Wq9y9Xm5
KTevS3CQvGQ3uBj5vz9WuOtCf4L65oSuv8ps6HUHKr8DnEt+UJTPnk/R3ffOtt3ItjOdSue5x5Vu
duH0V/Zy/4SPhSujaPsndRWdIKAtnmCtc/4WtxaO0U4WKoQ7ZROuwWacfhktNA9OA9+IxOlKXAUX
Gsl7HZpbcIh22QxYYK4j7cZcefFYVbv84PMMYJ8T87NmR1hI7VHaiNuKmaH2JSG8C/q1USzIWBjv
GFhq/bkEVB/3ag+G81qpWAy0R1QRuf7Uo1VbOiHqWsVtM48RsghVKew26IWYBXZ/oB2dS0LzEPtv
JMe8PW5YzLzDo+zm2gZOBmgsJT8sRbvEF62awQDbwrXUFowNslV9NtYoxD2d74/nb0BklvUSVNd6
pyjNL0bg6r8tvUjtUpFW8N2Ln/Z1gr5qrohCORWfeEImowsKiT+NOn4kO6Bbakt9NaS4oCAvFbZm
gk3JNFHkV1MKW6ndzLLjB8kE+xfXWj6Tb/006EtiJ9Gd3GuO7blYGR1I2r7iwgfu4ntBjAJAOvHg
ROZ86fdwaz6t2QewGRTCefGpvasrBA/WuLMa23oPvvmAI+7ktiE7IjxLk7uvcuLv17dGSjvpmRIJ
ddgP4VRI+MAEQGLw61jvsl1OMUmn7LMi6g7gAwg1m73TGkHwBCtj0Ic2nx8fkqG+FY+dDQGFiEDz
owZ3gbkOdY6YSaNbxwLja2HUN7nif2QvFh6dCdRQfMUVZKjUKT7qs7Xudv2STIpduwlPj7nJpe/D
YJm0u+bWOKuIDNW5edTnwl5dyb/VjdvpwtSzMmhsmAre2g3ZSid/7a9DQpyoT5j5J7Nw3ZyUjeJ0
O2QkF5UGRy++Y+BVLF+qW74hSWEprgZSoggQnkfJd5xerdbWdBfipLCWPxoOjlkRc9JVdgt3XAWc
OWrfX1oAzeNllzpNNbJSy4sW0SI9mDl9zKm8yLfXPUwWQkXJO9Nvlofh2YzvaIkFkT2tIyJgtc65
5csE1nUxr3EZA3oUSeaSpREf7XZpeCNXY7fLlky6ZkxgHXOGPd8un+HjiKnFlOeID64HN+zEdHf5
WPpu6FZzaaGtJ5LzdE1DfmCAvBC36F+B1OFxzHm3VXyWnuP6tY/3ESqm84v7f4oBwime62r6kZgh
a/h6p+dg3LD4ZltMu9fleuJZFQ6J1eac+eIyhKL1cKZDwrTdKebBmQLpJYHIEdA9K3mwia8/fzoR
5K92jZf6D95KUMhw8YF4Oj5f+3AVrqordoY/qdPME85FxR4RHVmQpQXhyaQZQ84g02MBSDwtVHCp
CVJu9WVJW8mqhH/7xA/986OyOlW7ellwq+msweZKdEMAaZEs1A1G695Efu1ZkmFHbgrXoItCoUoU
7XEY91U6fxwlEFvGGnkDIO42iKWlOWJzY5+zGtebcim6NByLZNHNU0dZ4JW+r7ZVNE9wSa/mDT/R
ol6Wy+rWe+HOgtUq2/5CcTDi3Yo/DPWVdbUd18HZwlElmsv3kbhLot2+maPtyjWWIhf5IJ30CxPO
jJ2mdorOfplei5c2NBonJDvSXJelDeMY8y1XsicVZPXub/P1RLET7J+JFtuvsWxfTXj49HVruQOX
wHpDjsWl4X5Us3DBDcM+FlRLZdEBBm3LGxx3lajOZe+CUGEKWQY2vFrlYWOyhJO7RJiNLp41LJDw
6tkW2IOGBuoXPVmBjcLJiLFn6ZCnuKJBRrQzlItE2UgGIuj3cGLfTr9UzTiOf+P5VU+26DS6eEUt
es2jC+/6NRNm0JHOSSD6ybDvmFXMBKadl9dnTxUNKWNaZ7zHWfxipwCXx8/sa/rfDMsu1uRR6lmM
kv3AMcvUTcxkp5n13hzT3PZxqIGY0xIO3j861zSwH4TPmXwMyIML4zeNOc/+e8mYxSIW724cgut4
z9bFArCngT4dyszHJfRvSleRE4i7DECVDFJvW4XGAiiBfUMaxXFlGQaesM4W0ncAc3ZsEMO1X9qy
g76yylcD9PFuidDX02VCG5zxs97Jm343LNGq0tGO0WzAc/Otv8oL+ZlA0XlOgxeCiZ8aBGSImfE2
J98zWJVXTGV+1LcBHj87xbhpwx/9gd2UO3au+iYvIk9+A92GBIq/Cb9g78PTOqTXx4lzBVCn2Q3X
8J88P+Nunl4/pkGLjXX2xIaHQcrQsnqr3sydehI26k75Zk6QkDm60RxHOhSL8W5d1BPZfJNBjHLn
JeHa8BrNE8J98YYbVj4rOxwF7sqhKs4VaCfznEuE7wGqN4iPKaFKNgYuZJgyKNfu1rexzN6AQtWT
pMzGOwM7JODJ0/pmolGtX1vtTnTgHPuMw+MEaV+n1xbaK5dJEl34FvgL53vC+nPnYeun6s2IYBM3
TqPyZng/vGx/j0HvJFap9y0nRoufJkZyEHrRabzl12EN+gawM8xhDpU/dYSK+J7PeWS5Tc71FRpt
aVcMDRzGejULMMfJEiJimF3+AMKhos4jR1xn+2zfX5N9shfXw3pSIN9J3xOVhaQ6CnXtT/Vs3qB7
F3+SFuM5O+UUr4oUXkzeyfaJt9BFUVUCG55AchdQC7z8i3aUNMfZcNIu8gmW8t0ZHjYig2YRXHk8
UYko+P19+hOe+d7Vh1NPVpnTx0q2bbeIcy+/lsyYhjlhrmfGG/FPvBWc6u11ZWzL6DZ6Mvrp7+FT
b+bgjjOGYrgk8KcrozRHkDn7jW2Tolpa5kQTowOg0vVn/9n9JyxOi2YPaxzx/9t/mswJ/tp//uX5
/+g/iX8nPEckzw+G5j9bmzEcmbpWFNy6jiv1v0qqGXLgVEvOm2rSb9Lv/qMBNWWVmNjJ+wznHPPf
8sTGdPZ/6T8VctpMSQXR1hmo/Ev/WcjlGFkRKT8SMGnqWNXxMe5hIyA5KlTwfgaJZ52ajq4U9K+b
mzGuHpOpTPAhXhDhmFd6AOzp895rA1A+VyFfjZSZeBa98Ye6Er4kUizf23u7YUJqUhh0Do7xWomN
DTjKHK5ZMaVfWnfTRpR0pFAb74+TwVrJAkSwG/wPc6MwE6nsInLys7GQWEG3rCNzwtXdzCVpg7IN
uii1JNYTfDR6jU+62IAVAvWG8pVvolu8Qe37gR5XPprbGCuraAdlZSKUCOfoVvwa5/6LAXstOfWX
/gG6hUmPemzfHx/8kBhTLh4fxnnyskJiBMuCgf1geGY/U7fZL0zKfbosNw+6SF2hsG+deJluYjY3
zF0+/V1wUd4zMGDD8cAteeC2W+HH8kc5M5Rsh47CbARCGOuybBN72goe/BaG1TVRL8SCyOiX5vjN
Nb/j1+MDae3QXDW4GgSC7QrQtEFF2xLJxMSV5/BHE+B46Pm6f9BhCuXdauud0icXgMMKvMx6Q83x
uD+l0MXaK12dJkUWEezNUoaJFZaQg92MbKOcGfLdb5g3sW9Lu/6G15kfXYV0ncLnpFohPnvM5zVN
W07q7a0rLjHcXEsySeUl9fqnruwJ4r1gkBa1INixa0nbUnjLzOsjBtSIs1VRLYAU1SixdTxP5V3Y
zIVgGR26NXvjVl9kTrxod3j5J5TFra1jWnFTrmB6rNuoIqBfMQiWMi9iZqVT7QiQbfOq9jLxqSD2
O2FMHpuuDxeFaRPsF5owaMUCjk5kyva/CXUBM6xmRlSllNzy5CAxLD4rn9WF0VS1jufiuumcWP0p
NwwO/OSXDDe4VCXKhU21ZhzI/ossfZm+M6WQs5txtjYDrBlkPb6T4XrHkv+uFuiVqx2o+8WU92J3
K/v7WEGjgUmEVkMcT6N2FrPVf/ASjF0jHHvL5LzLIiPj/xsCVBWAtH9Zgv/n8/9rCTbMv03jXZFl
XZx4+BNH/78wQP6KlZk31qf1FAyOv/pv+r7Fs7CusPAonhZwlff77yXY+puqyPiWqVDxgRb5q39H
38tg+69r8J/PTtIBmmEGnZNy+Z8xwDIbH7kiV9bi1k2xTjWB1vjfjyYsd2teLx+rSXwneVB9S9lR
szUx9bal/ky4D+hGSKsYWp9GWN1LwgZxZUXoUx0KSuPQDg9A6g5JIrSZpdsIcDrsh5cuHhttF6h7
TVmS3oiZAETU9G1SLi2BynDR7a4TVRp83gZymuNjZvsIEW18JwoateGarJYxeF4y50OWowPFqoeO
hv74o0KuJ161iIhO0BkeBK1nVn1FG9RAyQyyZ762Pv0NhGPNTR92vC4xDUd1FW7rpwQzEdEZ3qs2
ri86eobV1FoSPAkwFrvyj/EmQur7uVyYkNEPNVTZ2+GjQID1MTWR5ZneDOdcSMfrbM54cMEhdQbH
PUuf6JAW5iG8Rlv/SiGpLyfhcUJHm8xpsq700EOzbxpHeforAPx5u4jm4RwfTfghwx0K2H0gUpG4
oZnoI2CqvJe/ZvaEsxL8dqBF6WD+ynmAr5LbbmLpEFhLv3nmSy32lPchIcYnIzdgpbJKhGSzYeeZ
feIc/Qmfq6JVxcADSAaKVL83r2OPDFRaqrsemTL+nxB43uRThYU0gzDoTliyfVafhem87uSwAWSY
q1bYijJhkeyuNyJ/P/BlA3BjN5THJRwo9kRslmO/IfU6okW7CdqWr/QZXRVceHbJFdlj2Dj9M/qQ
6C5pwGEZwtk8WV62Ql6NMbU253PHXE8FPT39upOshGcp29UHoRAgKPUhvuch4ltvMEnIQaow8/Yf
8QHH0mSHTkLYBkzwUle2P1QAW/DZ2cvrEVki64AYjSPSz8tTFvk5PUuLbCs8bC4rrgBHw2lqn6y6
rQTUF2GTMimP4dwH+1MALN3PLuH0ThQtX8HBnJOx9+svJKc4JQvpEn8tyTPz9qDVc+kJaAFoskhW
zRaxs1Gs2pfXvrOvQkUt8bdyhLMBHZTvaF4byzzd6x/qh9Kua++xjYtjbf0/7s5syVEszdbv0vc6
ByFAcKy7L5gEaHbJ3SW/wXwEJGYxP/35dmQNmVltZV23ZV6ZWRHhHpoY9l7/Wt/a00y3SJ55R4uf
6AVLxPQ1HgW8Ot2Q2J3o/8NchF7Vrhaod2xTzBreFc+yWHGz3d8RdIQ4LiFq3A77boPtEM9cv+Kl
Hfutus5dwu0DyVjM8kRmEQwD6bnbz8/RWigf1W4bIU1MtniBdLah7447UiOugp5huBqqKQi3U+ZV
RyHRY3tE8U6OsesLaRmR2R+I4mKw25JsQBiemehEQl8pEVJKBqmGmRk7Mm0ALAZSih6W4bmbHoRE
K6KZRJf7RcABN7vM9hy9Lxy62hGtFP9DFp0EyZp9Gl3xELrYO3+gCq2ofuSpcLtt1uLLcMr1gpMo
2+DY4BrgletkG0N/eVpOdvu9/NAICxjA+x0dMorsq55a+PEMngbktU2jUCtZc38FCb25I25O4bYO
McO8y8C9Hl6svDDlHF+6cMXK8fEu8fLKETOkq+koIZbyc8eQqz/XLossVljRe3hUL+kBgwYRWmJJ
9u3Q2Y9gfhBWRZyuBjholBHNaz7RTWu/y1DFyW1k72NA71Mf4DGE7X6crQFgpZd+ZCRMgsKOXsBp
7Sie56xnC8ZxJ9lcEpcSIje/91iub+rPDU+r9k15DC2EXNvvD9K9gL7xqvgxqdk9S9o6tjUcKO/G
ibK7i/LWa/btVyq4AJdCdvBCZ10wXcRDUWCzT+0O4JnFO2qnpyKYztOm2LHk5BHZ8dUipZxG7G5d
g7r6S/QenwmiHybsR88jXHWWNUbVY8Znc4znNH+pnhCfFy7RkrtXBMVRRYcDUKiRnO/iiGTQoROE
3uXjaWo/dAz65mNuL5TImTNEx3TILlimZ2r2NjMMB8FRMSBBIP4/MDUslcsCyOzp1hLKz/a9tNaY
ct87zjvsHKgA0X6s9y1dDx1aZDHuJsZUyw60+XSQFk9xEUSkQ5nWZD4xN9IptWPAUTMG7qEiSsIc
aEkn5Yg34kGcpKqCSJ75pZpAC7BOpXm1jsyafrzn6+awy83NYG34xzjS6eUTN2XS9vDzdiM9/Ik+
dOYI7wxqAeVUHCYkjzSa+czsYWNGqBKbbNTYsL/B3GUWe3brLDPnCG7g7ypTfpWJO5Pa/VjAv6uw
WZkaNnUSAcis44a4ADeSkVgt9D8SSHPs+DZKA6tLsnSLpdMkLwnFe2jp2C2IOWGahUiwG/GU94yO
GcV35+W5b111tiKcML8SOuGadvMYW9cXdahNIgUTmBDtWWO3ZeIxCBcrysviFeIBq3dT4wSPAWLi
m7Jvil2HXrwybMydS041qyMIC/UdLQl3vYySSG4OUh9jS26FBYrHHYcJCWW/e0oz6BNnlVq8bpXr
l1xe0ZTNBoZJe+3Nb/54WRxvP1QnsGimH9UKwT0QKCRnlPjFRuMKk7q8b1Qb1bR8+sRmtywgOjzq
P+3DqZ3hieAux9DxE6XUMt6mnSh0ZHtiE7cerzFyEnJV+3MLqR68IqDSqEpgdoy+y+ySaVzYACyC
Uni8TcuM2Htt0fdUJ67xxKKguFfO9FhLUYATQCdkQiK4LzYRAj/k0uUGDxYgfY63Bs4KA8elcJBq
NBGGDnn0eAnhj85pAor7R2y31EWmQbHYzEaK49yp/KrlwLgHOvnq6jyPtu3Cat0Oqxr+j1UMaJX6
pU3PtZdtHttSUJlLG3ImTdAd9VIBT/V9RmcLRQ6KVXf2sndkkP+4Xe+HJWsWZhjDCq2JvXr8rSlA
zbZRul0gBc4Os8ZGmmNDpCL7NfYMalVj/mCD934KINBEjamnNLFXWPfXmNT7dt19pj5wSbbjWeZA
aGUYcKBnW9RBYgsWIl3s3O1hlbhL/E2UEz4vUecWLI5YsdDsoLxxqLRejjZFhIW/PI++1SsJSC71
uDl4MtdBsSUOr+tc7NOqV+VJgX+BDdzO2VHR9OKS9XfYg5pgny3j0K7p6bX6dfb68FAqy5l3DzE5
0ZRkS/3XI3E14zy0e8lLFk6arjFC7doNhrl1t10wfFhuS5xda/WbIsv2FbD2l7SLGU5NbN5P9aXw
RJvlmleamPlnb/VHMLgLk6bGdh3jKfq4X+6tWblEiIhX2ZnL5lP2jIRmOtDZmYsPdBfvYH4mONJQ
GbCHU3t7bGO7eynOrd8wv0zZAZuTHGT18RHu4ycmkPIq3bXE0xirc/3vzOLMBWZx99PUS0C/2bNt
4csuPlD1p5dtkmQ3zeVoCD9lt/qa/SR0mtrpuwKA3QkRiPnVQ/lugX/zQBbJ1BvT2/PgKJcBd9Jm
cHTWioyhCOBs5c90lxzKpxzXm9lYXOXANtRO75LsiJ9GOsLgtKXm4r1P2EGQlLJJnN52HI6PM3W1
4HSs0oIJ62gXyZ0Hiy0e7yB/IZj/2CwDfrLU3DrodROH0g67TnTINVMNeH9GenoIB19mAEbPPBhO
A7e16xfetPYMiYUKdBpNZts5T3n2w3jh4ZOpsbCSMy4ZN23j6LX9OJc7XbwsRA1e+GwVHaCvdi8R
jgn9kx8P+i8u2nSLRodS8sJhbaw0+n4JFhEH26g//OEAA3k8KZde4p3g3f51Mi545NuuezGCsts8
ePez+0Y3s7Py8JRL+cLnBCuYl5O8M7VBo3knbVKup8Ux+qqXl1v7MTAWhkoAE63cydiVBvtWvwys
SohF/dRLu9Lf6lt54D4rfWEf23Cd2Rebux+dRZtS7UCh/eQK5xAVsGpz7kg2fKZgtHnCSgwyc8Z6
Joi9NHL7hhPZgLnrynYBkdPTPdR7U/OGbeYGHJ7cT1ivgvuhaonrtaN4FUGhbbVnroCk7GFrhKpJ
JuhuJy7rFyK6Hs2kj/Xi5iDqy6XDEsczriOSWOTlPR/Aja2l4MhLodV1xB9fJN1lWlCFth6XRBE5
Q2yuD2jaXC7y28p7aPg0LlspkIKaJu6UIh3UuihfLYE6i+Gwnu/ko3yU+EK3cUQuSwcevbRvcKDb
tUKFjhC5e6/3iOR49TP+a9MKAmcXP8VCy77/m2vXQoaQjeV8ThfGP8eB4sZHXfiDcEJF059+/u/a
tSZg7jqiBI1NiNF/E050zFMw2JCul2g2/6hdY2bCVv8b2+B3wskSxVs3KHn82x/9C8IJjs0/6ybi
qctzXjPquizrAovwuxKnoqyjOi5GoV1zNRn3HF2JI6rnYR8PyAQEsEPZnbLe1KjXWbdsr5pT+xYq
orH813xdbE7uwZwh+m0f3lZ35VTPmG+DGsu2d74atia1ZzjJCjLJ6vZqED/qg7rmjnAp19IBit8h
3MgHlf/WOCifQokl17M2kFFikd+c6UTGE5JfR2BfC3vcsWfxaC32xOhWbLwqaQ+HAQaJlq+KiTiB
4HCpKMSVWWAX+CgrM//GSu2gQxa2VL2O+WQvhsQfMIQtG0aO9L0Sh0zPzeaulK8k8ghwrOJigQra
aHv6EczX8/npCWKWwYh/2MQDrptzqryV61F+nZZXWX4tHqmvnyMarI2n+zPAhm3KQJxFZjD5g9/u
ZLK3Z/wt06bdPXBjLL3HcdwWRwiqDMy37M+j4/0oZvts33G7MHrzp83CDVfCVsR2ilOZXJFMBMBJ
qs/sZbkXXU/aCsJ+0DvxQbJSw8/PYqo/8cUF38wc4RSrVjf3VvMvnjubSBoibY03VMZeIL7hLrwS
33W9GroDn3YXqG9zkj1El6Uv+ev2IV3JzH80rxSQHyKQVMkxeZte0Rxmu2l4El3juCVYtrfuZ3EN
hY/GLp9Y9O9mKw2kOMtQYh30Mbam7KrcXIAURbcM8tXcnrpuuQ2xyczpC0gv49CZ89y/cxDdaC5S
vHBxCunOA45KTtFJ+iCen0cW4rW+49a7V7f3TbLRTtwt61lr5z+zZ2nfBChzIHNyr7/eXm+v+kby
JT/axD9dfqh7RGqWiizcEyjhalOT7zuVMzZ638tZB+Vpfr9qPcKartTWbH4g/3Yn3xei2Xgx3fCg
fLZscxlwHCZWK9ELO05p8gwqUVIS3DckdkxduT1uIgB0jmG3Yuzb5p7A6i/P1CNpDoP09cNjtPtY
M8R1UouE/Sp7jalQgyVr375kFqi5o/JBky4lWfwiDf7y0vFusmeHqr3w24/FO73WvNuL1rshwVFS
pfjVyNrZmTFNdZASiI3wzcMeWmyL2nWgVLvywvmq9+4Lu95OyZocpwqYgmt/uX5Au12Dxctkb741
8DcG8xcorffylMzxDpN1IAEL9huOHgP2D3abMjXHQMASl91W+8qO5wjj1v4lSf/fz+H/Rd/F4TdA
4+PXBeyzKMc6ieLmT7/873OR8b//FD/zt+/57z/+kh/5y19pvzfvf/iFkzdJMx7b73p8+n60afPX
q6X4zv/tH/7lYn8ey+//+o+yeDTvSFNf3//TTUDXuZRLc1yx/zwChijOreAfbyJ/+Pnf3UTmi8Xc
4GZh/CXM9TsH7lxV59xIqLnUlzzoX8V3DLhc1PUl7SBMQAVB82/i+/L/GIqw5i4UY/GvdwIvhHX4
z3BNmksYEGjkwND6RUTsdzeROp2njzYTGiStAIPdJE56rika169j4jejO91dLbRKA7MJ9W6nWRsg
8t1qP5Q9uhASlx1jqNFPsI3xMuK4K17hBTS1n95iT2qXZt8Tgs6v4OwnmqphOBDmbG42ycv0OUXp
ovsu5r71kr3IQXiUAyKm2XvrwNR5Q+vl6Cc5j3lSHk1EJ21pRwJ1baURshI9BUkQIc2Kjk4Zt+fr
Y1vA+EPOXTWvaRj06hqLC1xdWXHLB/kUN6Kk734qAAcwbaX0aS/99DnGz26jB1Bd6uTx1Mwry5Di
Tac93RGUDVabBfj+dDIIPqWWIvlLCunm0mvNYpA+Ce/m3gNhdktbZ8k4IGJ/brCfr9TTEvfZ7Z37
WkHIviMUzX9T7GuDb0hPuNokAumZm6jmlLhKHJShmy3Wt/Flzi87D4YHlRykQPWN0e8yeYskTVHd
/Ru9nyLTMtpxcZ5Oymy3NDzY3v1iLWuv7WJFEUmlkBrbtaQNqKUne1s5dGuhC42/BMoH6YPEqhkv
LrsgxScos/nOr8tyO8cPHH9q1UfSYY24kdWWCOg3IN6k8HWISvKApMNcRfYkg651bg+P8KAxLBgr
uocetiIfgReF8npBYcMA3bO1O4oZ4IgqfjrxTkbuDGtT0LOnG3ly3pyJDGLOWpUpCrGKd6l5i3CS
vaMD5lONyAQUXxSjVnboKnbuzV7QThUNriNhZFPaP1xIYBDlVNWkrIsQVWslFFi0bu/efXWV0QBc
m5DWFsfxc7nl5rB8yzbaXqVbCy/sdBjQb/f6afZGvHGv5tR8rSu2iPvlylgJx8htrZOFsJffw1bZ
SPbk9PZypa7o7gKaV3sC/KYcljtRLTavVgglOrxWtF5KFD8YDEkd2p+gv3ZrzY+2i12E9RAVYodm
5HQfvBfGDurgDB1k7oydJ9YfdFi6N3cO5VVo1OJG3+yx0f5aWcCVwbaXbOeZv1i43aol6q9xx3t4
7OvSmB3jWNFCVnBj4jwC4qQhbc4ql7b5zqA28YdGRz5QfWRf9UaNYEnLbBSItIiBmtgda+laAUmZ
pGvSd0TtZeAejGk9JWIq0aKfN5aoSJP2ySbyldOCN2KxWkJYYB/4A/Voc+0cyUXhYZ6tXJJD4dNY
Zg4vGITM1mfzzd9KfXaCLQfL7ia6prrdvbNczG0po5Xkfu0GZADyhCgBzftAEI8i7B26Y+E3L2Kj
zVBPdrGPhpfqPL2LzeHCaSzZrlx6EFe1JerUbmbQrbTeLYP21BwLlxgNlPj2q3lqzyBfOp1Ozp1K
OaWCc8tp0J1anh6FI4AkY+gCWyPEGx87lc+Wky1uu+nTN/bQRHGyxinBzIiXdsZ2yDG3OPbaFzAd
GQJE7lDykHwx7k+fdOL4tGibsXfzwNKs43XqUbzhNpa2fpzyYMA64S0hQm7v3DuxOiBPWwMzd+S7
QPB3utUoW8mlO6rP0lm14rXMXljlBerQh3vq8RiPAozdSNLP/L7tWQ0QbpjbiACVLkJN88Lpn1Rs
6JwuUcSUHaY4ptj0VN5P0hWYZX7zjHw9DC0q7ed9OFXVFl0/d9VnecMnVBxib+4obrOTNq2vuKM9
8I6M7uBcH5t0l50BwjtzB4OCgxXfzOzGItfq4GrxeAru6N/WjRWhkNQW5R42qEarhi37PKCI3jky
ImazBukwx3oOPJJc1on+lNoKnk0Z/cMM2eTjDA0k+5kNb2nlv76MA/SLg4FENvNjbGH0LJvxenpv
/enlfbSFxJPuZkf6VwBuPuwaKKP8hXHbaYLaeRWD4Lk1t3YIVJtnrvf8qt3kuwotJd+p/FCGCjRZ
vc2JZNNdz5e+zoPcST3IQzY99W5yRiGiHnB0dfPKteXXN91tYSub2fERDXEX7mZ+coodyZM8eZ25
ACrx3iEx2MHpWTbfd+/O7noVQNDFsXYAi626QLGXtLsK7KSY2/qD+f2dWU+r1er1NTctpzTf35+f
rYCl7Hr0Vd5XIXTgHDft0Ytsmk78hL+fu6TNupj3D6PkVcgm2OL5dWxaDZ9DbCK1WXeXz8MtrR/e
8hp2cG6hIDtJsSfXmg2n2Qx68j1AoZrXb3V3pToCcQNLHm/66LECD5Yrhwg0Wptk17sp4dAE7r6e
VbuMvI1C7iZJ2BYudobFEtwCeImco9hcoK+5eY2s93gtsQmzmt1zTX6Al62fGSvHzSG7Ll5a/9lh
m2DuYhNYJHhnRtCYiCXoaEROfJyqVkYGR4RZROgGgzkTJbFrYnSDv3V1+xivZOfSD0CuPljt5+Y1
ciiK/K6YgZyq535cPdggP2fs1HqvZqMLpMxudYcqWPhet1PxHe8Hj5/YClrec+ctluYUWiYIMn+B
qXl60uG3vX3C8F6BK8OvrD4B976Lb8+2BcjW7IItnOKs7Bmv+IqLfM1EqjK71+bj/k0br6zYVFpy
swiv0EynNSVF+3w/Ppf7cj9f4/KquV8zQfl+fGP8giPDDrMFk8X42W7gTlsMkVrc5kwxWWespvDa
3g+P7/m4D8EsgQsdiUKQry/aJbvOlaahKyfac8LmhOWGzbFYwgmUhaykUd8zQNrDeoZ/UiM6hbfH
nu+VY1xqHpUOxlW7lCvRSBZvo4/C+YUNUXq7sZEgPUSzlc6gkwqN73GNEfYQWvmlR+oy9s1GzEU3
IqIzuAytzMSlMSsYwI8SoAAfZS0XnN2vt3Uh0RRBXVl0378bP7s058qH1GeeZtdkGdy4rwDDyGS6
wU43eU34ub1v8Yvh8iQUqpj1kU1mYu4e1TFePysbrgt4I7yx/wodLLoTBJDOK9pdfCzuVnpneBt/
Y60Fu77m+3ZR5nXkAILBBvsGVojNt0g29HjDGHHaqPr2LLdUgI3sFbn4tJiiDNQ5BkS92a+NA70M
fBXrloA3vtKFz6iIk4qlK4fxdSNiDrddugMistK5XtDozmlLgMChBoNeo9FjPuH/Eh9N+0hNnEB9
iEzburcYcHFcl2ed5ZW/JZ5kXRr3BS6SHdl8KscckROsF1KJKX8wkUpw7Sb7entz8KVYKZct3W39
inFe5nOvsg5geelFrbXg8xVxnSWOESRfKQtL6ltiOpJu02oZeffomvfHdPTYog6wyFiaETUOj4M/
nWciF6QOLsJks9N3LPFr+YQ3eBw3t8Fp3pDp2/sTyJH1vXO1N9IyEqfjkpgZ4B/ZCkEl+QzaKXm9
MVVj0DCzYu6CM+/ffPtpLBeSzC4MJsg/1zDZfvIN/7D9/OPP/337qRi/xTtlNpF/33nSz6AtgLAq
2m8NDb/berInXYr6YJivf955YgkzDAM/rkZXsf6v2L7UX60Nv4kG/td//YfKvhb1kjIHscmVlqRM
/7jxDJVbP4ulbua1zL7n2eMpK7SNbIwsJzn54XkOEdf7vnerintjU23HqvQXnbKZSdhk7o3/YB2n
lpDN5gwtYzwpdbKqC2DH8uIMsXOt5rHX3Z6bsHFU9kCGDBHDSADrSdMqbnHSVM3XVNJbKxnPGv4k
vdDAqE31KSzTp2S8O/3Qb25tvsoMYOF9ZY83cnw5iZdJt5smpEkRY+WMkE8RE69prAWdJYlu2D0i
ak3NQrRM15VIA8Iwb+WgzAmYV3GgMPpf5OGxU35mJLUyPDKpPhy6smSOqq7HAkJQylwr2kv5kkGq
jtGhbF5m8fxUSclHnPdOOAJRXySGk07SVoOAN6shho1oT4kCfW8JvClm9KTMPxahCvhV30vZaCtz
6NQxmDrp/qnN7xDYRgxGd8Mr1YGJMOwwCVeE1lEbWTpaqG/xkZpRx1x5Avt5x/iSqSRwZnCl+ta+
3xAJYxYc8uMj0kBlVlTQD5kTM5RtYzZgdWZGyi6W41dtoHovGbNDw+XlRpziAfiCur2JaJIks/8J
m87KW7C4r7T6mCMgzFb9WrBljWMjqKDMhxBDHnMZeVi+ll1ItR5b24blDxrenPlOpCqJpSfC3PuA
Qjqbg4+DfQ7QhTJjqQ5hQKV+OY5unrOuKQjNJ3VMh+TNiQCijikfAwqtkXbbRFluFIl5/cNtMR7f
NWZLqg4CYOY/egJYOJumXl+FJSmrkHT9CLxz5CYDblbuQ08pPmf5EzaBc6GVrAESP9PTzwiuhiR/
z5Ydw/HQWGtR853e2nORs3SZ2Fbe2kOYbMJFfAsq43GSKd/ojfq1u2vMhKssJuuVNWtNYUU3dvDN
gI6F4ypEtiziQE7o4MoqN1Ekb8ZSYWlM7Kq3famvtJB5oGzH+FQeiDZ9DbQ4akAHv6JZIbpTh00J
lUScCTYX2I9ZsQSeAHwxXTbrWTN4UJXXjzv6NEUKNy1bJxii4h4c3RzYGiOwMol28yWfeGVsK9KX
ZVI6lIPcO3yS+vfYKuy2hhcjwmlMe+jDIKVW4ii+T/5Y10x+H9+yfF/F8/JVnWi0whUR4n5QMQrW
Zbrt5q4oAa3Uba5x1yJFJfXNZR4bK6UnfRYRekLdEajc2Y3D+f4UpovjNN/LJdaCtA2y+W56SG8J
EkqkgeZJjRVcaGeW/SQK1WH36FXLhdVvRvgV4n1/qBSou1F8Uh/UvqTlNivznQ7DL9IPbfQCD4cu
gRma0FuG62No6LnGZZ43z3ODwWy5m2e9r/ap37LsUB75RkA6pmR0jRqstNzRB3LkyhqIy+F6iiNn
kOcv85ZRxrBUnzNgk1MNFHcqg3kaHdJqQfgMy4HEmKCpghAzJAMpU1t0Xq/cUZQfuzhn29LGmzjL
18l8XBsSR86tyQzsEzEFZxSmLvdTM331hTya0cI4q1LmJ3r7PGIPK43iWYnrZ63FclFBgA391KA4
9964Uqm+Cpm9UtjWJFD0YljtU7PcD5p+SWe5U414GqKx8+chXaWsWcNl91WMoc9nB/RFH35Qzrxo
qQWIDc/MYqjrlUTZzN0dFvrXFBMbnaag1GVHqRm2DJJma/cKI6eak7eOYHPiq8q00K1qXDlT9NVq
zWzzMIzWUTCozKr6+TbcDgDB3/p0OFSzu1s0yzd9MoifxV/T4ut2w3RUrI0cvvLARUestaXHU1tc
ltObDiQuCeOXktKrqFiSP5COkwjTjSBYb/WT/ACF+DogoS105TPVikM2l4JmEj9192NVx8L2fRv1
yi2NB5UPSwygFJsXVSab0MKuETcPlYNzatMvDS9nH25Ytcb4RBdqif22YwVeh/B6lY5MNktfGbwy
Ahmq5EjMb9ZhGbw1KzXrgiKvyTqAq8vTlfpg8/GY5vTLAoadZRhc0R5ynaryKTpnk+7NSX1qNwbX
/eTp88JTZ0FBi71UGO9ZEpI3hfyYg2LSJYuzfX+/lX42Jl/DjBUt6kwSs65NlZ+GMZdODXphx1IP
1GstC68KMJpyTj8zLMBc/qkkWlHn4WGpMjFpviXZK/A94WMq/Mf9ooYv4fRckY7Akk210ESHDMbN
lERtMnoSvAXxIruE5oVeAE8h1IHQKdjz9Rr8QI3ql2wiI0IPZsyqFBdGpkRrY15vQ4OdTtKvFa7Z
8rx1xvzSYoQoHsm/c4KA9ZRKtTnTAVXV+Wx+rZd/m9aIgclfVoy794xBiMyqkHHynxeRf/r5vy8i
If+T0mI+8Bus7vcryeWcq5XGIS3/6gH7+xCDSYVM8sAgXUCsQRaL1r8mCBiEywsQdpJEaabCk/5X
lpJUDYi14p/XkqrB37agcIAhxp8oIv1o3Gdwr2YYdIFSQIO3qZmBSCGGrz1D1TfSwpqlOJNPbRZk
i/lGhpj2LmbRbGmQib4GX8A4BdRDyK4PC4SVffemTXwdNgqlTLaMaxnGl2esqd6ZIC5ZI6uR840G
rvp8+6rP6aHbZLtmk4+vuoZLPBWIzGR3kYIlNk7zTudzBN7YXIJDxUTNgg3MD4L4tsSn+1NuUh8+
wbtO3FtMQMJj7scH8Hg4k6Wgell8Lj7bH+V4fxmYQ7B9VE2RxgLM5vaWFES7m8/u04dJ7ZIh+ohe
IfD1x/BbE4MIcwFntr4Y6KTHkvIrWKgwA4w9cH5AUomp/IBa0CCGKpZA4GKY3dBNfagPLbySTfMl
vwNeYfxDPuCtzT5oVigerL0aW8JBLMGxUkovw2en4mdctF96f25hUYV6G+SJ6PKMcHvaFF8tuoOS
U9uZfNxDgIEN+ix57FkQzjbkPjqhTLjSzVercwM7Scq8+uFLyalAIw79ZLZLBixyr2XrGUDSuGCG
DWmIrZw/heFgGj2+J+2QE1qWWPvN1hnL/NyXc1frcRFvFmTE9Zeh+2nJb/e3dYlzXXea+VPFHlz+
7oE34J28rUZttDuSGEUKYan+esw9met6XlPqoBxJA8LAYCMhx9xbHiduwxMDsGGbUn3EzAq0DIxf
fYXpCj0eijQDFOUA7jBe7A0U3sTP0VyD+81e3o/TIxitdHPzldWl44idu7BciGrYHDfIOmhIUGNO
M5E/AR5DWOA3esz+7U18r2FGBGBEC9bH3cMY4FZvRZCBoBWxfmGHX8CXLd3JB8SxKoJ6r+ClAD2g
vgo7ujjC4W6D3en86klKLOkdU4FJbyQsGoHI+Y1F0/EoHMi2AM9wAwo6m4SKZJW+wBxLlsG3kqAF
0aJwzlAPt83d5tScxCOQEl7ficNg47fbbblX10UAe+Vy+7x9SlssFBbbO6d6GkL6KkxB5sEn/NLA
LYk80bUlXiER95Vktc7lMgZjMHxSdam/sQY7MjJcnHDnOy260s/Sv20Xh4cnMtMvL4zITIA9PlFC
bN8X1uUBVUWr2o43+O5sqmWsjD+QLOG9wGsu6MoC/NIBsbk0dgPDRnlTtoSy26Bx80vttoHhxRtq
ypz8Ir9FP8Ant6wp+P3aNrybZWy0XUXA3GgIbCM6kewzvy6IHjwMxI1NfCAVgQuhBBbMHW6nB/qK
lAXkjuKF9E/wcMQ/2Qv+AHOrmpl5sXur5mW8CD0JkQnpLHaUNT2YNrLtD2QgEQH9EmCgl/WaUvKW
T4dZKx/NYFc8rswoTXyKEkifjw+oObi2t/e3akWrmTX3oBmByTOHzr1RtoY6PWMfKEhFLkBb4BW5
7Xan+qp9w6Az57KTkiCZmwrUiGQtICGTTxDIMaMtSGCqktioeKE9rKMjzWdwMNhTyxYb4olMoVe8
NUGpBner8cB91vdjWTerVttorfcw92e8snbE8Y2T1zwk1i+J/lUwQUQvVWN+39FhRXYjts97lyPE
+kjMdK+UbkwvwBqccOLErsuq2fK5TPB0mHdQmkTTlMUACxLlCViMuVH2D/thJ9S2mEK+n+MI5/+2
bim+D9so/tzCNtDfM+vbKJ26DJJvTnv4a37kT9kKa/nWyL5WOgBznmnE0WnpMBaZxTHaK9wZpJag
purIPU/mvmIgOX1i5DaJkWHUsZNuIzBG/Up+lrbi9C5gfPrSVsBwQLCcKVlRudAu7A/FUt03ibYz
2ZIt9TJB3eT8sCB8YgpZYo52weO857624ubwM7gyWvnG2IuzMfJmZiST3A+rZ+m2MBuisgPbZ/JC
nPsyaMYavEJzehD97+n6KD0/42CxepyTujXK017wTiBiYGlHAz3dBlsJXWwmFWiY/YBt/mFrC/Gm
GswBUqyJ+uRi8GUKSxCDc5rVrrFLDHNarQZc0FC1eKv6hwMJNX16yAcd1GdIkHqD3ofn6OHSTpJb
n6WHBDjDSI2MOmyj5Ad1oUTKYn683GSYpPFUq7C0NSdfcxh9zHaxK6ggt2iTOMXKxVrlLuC22IRr
mMpWNpGMlZj/okZ0o5P4yaayP+eSE/KAB9HLVTvCWc90k4IJFUaq36i6S4aXTgZI00wcnbg9KDdn
sfBnTomVDFYnFX/wYzSOLyH6T7vD3aLplzEuE5vVU2zDYbJSsCIdqD4YmBZlNaL0b0EWLwkmMzIh
2wwmaJMnIrwWF1Vz09pXEU98D00YBXPwIwKDIqKKFYciLVoWErXF7tjmwcUj6T7PRaOeDaFrzZ9w
BKq7xY7bGXdZW8e0x1sBzUxAdLCjHjgrVoaDbkDS7zcLH04s65NQjaOZ12ttPkvo0ILGwq7GDbxn
yZ5hrC3O0bXeqRYTp4ZxY8nYqLSCwmX41D21h3eerxiiqSvyCnvt1H8OQXGJNuJs4fSD3qJy6duJ
5/5Nxd3rq8ZYeHQl97aLDmrQM0aU3OycnWfHx+a6SU0Hd6uZe+LnKUwjZvXdeXSmWaqIOojCRjER
K7gLijpJEHFAcug1EKgcFHv1122IQQPRNSQeaO6iVTI+t852e4GOFlv7uXl+EmM11ggOp6vZeAuI
QjQtkKZh9u4w9WKglDGq+n5aUQNq8g497AlXAft7pHPWSI4YqFXXhWUpLp7s4+gmvrKXUShi7Vnl
o6Kdu9/DxChK7igkFRpjU0Z+Ya45sYHTiSu1gLHoT1+qv54fCDr6FAGAdaM8ge8QNyVxtxBMO2BY
PO8ZDVGdj+VDfgFAY2N0FrdOaau/V4GgIOVuFjzeSIBiU/zFUuNaw4VUXBzhqgUiN8jvY0okHvtR
nsq92z8TAhR0tMWHm57E9Gxm7rlF8MAjvQzr1tJZPSKpOAyc+C3yD/79/b6jiYObML5QVpQfvWAV
yK8qAGKQCNgbwzURpwEHH++uT7po1dFQwrtU+DXzj5QWN20n70QHClAW+3HJf4xdc47oh8Z+HiyP
BrNa3AC7m1fhZ0gDaV1+jxKrObDN9MeYC0ZQ4uLsTnRR/X/uzmw7cWzd0q9SD1CqUt/cIiGJvjPG
+EbDGCOhDqEOxNPXtyJrj9wZecY5Y9/mcOzI2BG2wSAtLf1zzm8usY94D65HTxf2ebWPdzkvab6I
qe75ST97djixiLjzHLmNh0NiEa0YG15HvjRWOUhglT6bbqyQXHngfoP6F/lqOUvI0twDO3nTCShY
MVd0w9WxNIHs1C61HOLsNz4c9uEEgzwl8RnjFdUK4AshMvKxs8hwr4ZrA1Z6HWD/oHdsS+825aJQ
4Bga/Bu6TEbdDE2kW6M7GKWXv6O3dq9lqR+jj9QqvWZCYd5Sfks4AChnAnkbSl40Lk7WG8E6GDOY
Fxd0WGBvwB7Auwfz8NhMFFeb2jt7d0clwmlp7bWFvKZz8bZRPruYgE/LMIqszvxpueoTRXehBsob
TyyV5q29UWlpfa0e9w1RBEwI3cm4Lm1rW2jvJbQ7bfcw3OE5QxfOO1+NPZ2Tg4YV8SKzUH0ISwT+
FNmvH+OYgmISivrCpN2AG6VvyDsdDlWykppDfIjA4tNtP+mKqZEfP7sqbBf4HbgL2LOZT6cQ82b5
uAtREMf2Vjum+2Ym/h8pYrRnCb0r9mMPMCLHA8KjvaTrhdMKDI6Lw2Uu/t9lc7nsdjt1pHqqJyRy
09fGNVr/lF+76W4Xlq4Xns+kWdwzLx//qTneJX/Y8i18a/5cW/PrAfEtLGYIoltp5oQidOyE6sLe
J3Nmggw8UATtMV88NniqjGeHnnFpQLkhv2MbnXQznu+EkgAv2yVTesk8zBeP0cWZiM+wl9ixl0lw
n9Er4r53PIkK0E8tkpRstGG+sf/bvBNMc9OF+MCHGjYzQgn8sNv7ibSaNNJohz00M/IH9wNtvGx/
4R/xl8ZaJJnSBSyLGYVE2BHkU7WQZ9ku212FSMezwScwjHZuMm4X+VRnwMs8d9UG5uy1N9lh3sg2
enkVUCPileP9PpRHF4A5YRhuwjMtdW8k8DxlMoDzuY3FizMEApzHOjR650cS2Ep+TJe8qne5+pfL
lT9gLl2RXICNTLqRMIszFd6SvTAmmKEom8JmFLSbOw+p4iLh3Toe8ZhYyKVHYorLaDQ1XIwTbbDH
wcDFCM1zt7vgW/BjnyEjbZ/8TFQg87vMPxNRxezAhqWcYiIQNonC26Vjt+ZfphQajWw/msVc2vbT
HU8QL4n3GHF8XS6heLo7d4cx4ebpc208BSA6+pK9GANTNOLKF2F7wIyB6QrvCukia1q8yf7xCM2e
nSU9OpODFrymWoBbcaQFB2MDcJEdCcnKw6+LPl4w9/u78b+/19/PrTH+7tkMlHyy0ImN6XP8HHce
no/1Yb3+FhEY5qJcJKvxgbNvhV8t/aTklLYI/0Y2nc032OkVbpONsQBb9pKn+ePz4Uz1e1jh2cn8
67wfXDUDmO6bmV9zxOuE7nxHF78k3Y8kPzV8Jp9X9jWGX8QkKH1+sWxxqvdl0MxBXtXvXRM+MgJP
2luuLB5tEzhsl/gLDCJL0drMPXGgiqkGcUJuPp7baPkQOKrkM9lcV9Ia1866OdxPyvF1vJ6U8+vM
HZb+aeza73Subp7fwGuuX9LOWdUY8ECS6tN2LnE3xZUgtLhWioMMI2jQQhMI0HYYGHzqJo+ye+yo
JOWjOBfn11d2VL4K8DosAeJjwLT3HN/mt/l93sy1aTe/T6xpMxG+rG7db8SXv/bRodzcV83KnkUz
fZ7OXmMVo5PsD74VoB8G6krZ2Dsdq+DDNwKxmxEfrzGSG0t3+svjRTiOS5geqqFo0E7GQ1gGOR+A
eoJEGOqn2iqd65v6o/2uPqqP8uO1iw90C+F2FbRU7nPFPkF8iKIkSknen/B3Xh8F4x9ssEh5yoce
SKGKWVwjrCcqaOxFtKBuaZ2czYuoIKfL5iLtnh9Mdt+NVXNRnFFthQLhApmVzcY6WVjn4mQzLGGs
AJzmNs4fI2VXfYDd2NOkwweP+c01uMLoxwYRztmvXwMMMAhfOEEEfShZaJP7TJncQifspv3DIIgo
Web4ZYVRwmkw0ENC6jtrTgpOjrS1XT2dark9eb3Wrx5DpjDf7+1gIPjBHXLBnehbcg1u6iwrwtTc
ltexka0e0fsA14LvAFg/HjzT/HhAk8vhtkvAjHzCi69k+6gCxpNuFZteY286mfwzVBnyl/hXbur4
9uR+S6S/knEZgNOlk0Jgxh6zeFXt5UMLtoN1RFxeyLAGJkwy7B0TsdUof5JsJJ90XguDIPWUdgNC
y1XGrYfLMc1+Bx7ZAvuCCb8c0fKU3kexz9LvV8Gr84bZix/HTwmKivUkoYKCJS46iVU2xzgnTG9/
2NoAVCyMPiwX11XCFkiYOqiuYYVKMZHpp3qfY/jC6wFwPBvlY44y+kr9NHziNMTiUY5LnHhYva4s
oMTRwnb7XOokNDUBUnVJ3vO4Fdy+cmrjK3wuHRaliMNWmpKjnPTvNQPkfOtcbj2Xzd70VW4dpH2T
BJoaVMmHJhxzy1b4x/iQJt0wd5IzZ/SkC8nSCqwf5yFX6XIhc13nB8ZiNoTJNIchspOAGfFi+11L
wlZcB6oFf3WCfRc6k4bwrbl8PQRM76yW4UtlsjnJ3Qv5+BHUvV+XaZuUBfVjxLCbGYWr54YYBlGM
sOFT0F7XxlndcjgCmONK6uuL+5iDUmy5mceIM1DA9kQXtHjT8bjc9yXvG9lA3nLRCPXrus2bH5G6
Y/fBB9fnkOALqhFsOHw9on/HmUc8xyo9vbrwlroNuONjf4xP8cl4i084ZeSlymb6TTw1Y5IEwBgW
yd5YdyG1riFJvlDD7cLWYDiUP1icZlcqmsuFw/W6QxEegS5c3E+3Ez+otrY5xQUz0Hq7ha+1OM2s
uTNXJpIvb59HZf08NtN0/pg2lJMTIow+tZW2QgSaMK1iK2R4lBzNakLL5Gmg+5FHpo9vLs2FNSn+
hyc9iPNpBvkJVST3/geVxOETfldJfvv6P1USXUHrMGn1QX5xZCB5f/ptaEIm+oeoLhuQk/6NsyRY
6zwdW9MsCHSaTrLk31QSC5uMpSuEQX55cf4VgPlL+ubPNM7/KrtifbuWbYPCY4OQ+ptIgj5sWCRO
wEz9HhdsFaV6WQatfWYc2rFY1k0187Qm6X2pezwg/d5U38poIWnO+VX3daZ2UW29J7ZEteYqa882
mmEak1Mm02FiRDQBWcQP1c1fBEb6fPSQcVKTPnjKvtHSoY5QmjILiG7nsuz9vP7IWym8Z7sYn1j6
mUYXSZ33cCT6ZBib1Mdm1drKjABTzhInitflXEWtn85wJnbMP9WEt5JyXFGmpd5Sr+R6HJvzUiHq
j0QcYX+Xy03S3gg3KAuVKIau/uQv5vRPEHnR2VLo6IJ3iow2s+/VvBl66HvnW46ZvzfGkWT6FiJk
V16nRpz/KGBMU3Wdi2HG87OXsbBmNJdlV89MyoUl17u0fna+oynYLaOJ0qZr88a98qDvSu5t7ZRJ
FFXoraHTaUe0obdXnfM86H2zwDiA5kwhxSuatKWNfKuu4pSw2U17cUEcdq2VMmM0rFAqUD3JZTSG
WYdx34VFUYUZMm0qlfRe0M9035YlHSdFAfyaNp+Hk/i6OO+J7nQ2ZL18laDklJlv0wfBk10V2vcN
GZeqJreRmWQDhE1iSDTKHeaC3O3bvqKbkrvnTA0bIB43i7woJr1Crlb9UByM4THJoyRUjWpiUrlq
xWfytW5B9BCj1gsYx11jG67uJbsf51BpmgYqAkGeGw1DCvM+BRwGfoBRhThSGBWEQ9krCgeTIaW0
NvfjGAoeA3ZXW2T65NEzlmnjqOcNN4hk627Dpper7SDrflNeg2S4h5Y8bi1I8xoXxFexLqSe2pQi
uFndfHimY7VMt3pX7XC1ddzOJnPnbu0HnF8pDrDWKaYDjjAbZ5gtLGIRU3zDbsaW+tY64ERkIuq9
8qYZHcPrJJAM6S16VeO8aT27tzwVJxratK/iTBvscqIpt0XFC1HUHPGQUvQ28U0cbar8DHIcbkkG
l0nPVma7uD9g2yjrKG7GWsq2iRYW8dhD9GVWFg6j3FeTAz0xE6VBHuxoN7has1zLYC8yLqxAaNfr
0k6mdTz4Bb4NKe6yfW+QBXn233X9I0XIOPiI7a7e317PoOoqV79VQUdlrlqUOM/W177eZ7Y2soSF
6XG8488a7M6NFG2WNdPnaxNrXy/sazVQqRyU44MxA/XEkT1W9ArwjcoA9wnUvnykIbItUpnM+FdO
N7+W3X9qllBl5YSlagG0Mwzy5v/3X+v2f6XDG3/X4X//+j+vMDStc2kBkkcoXf/rFUYnxeeg0ivC
mikqO/4VJhSJQeirf2D8CMr/JUwIdBAngKWqimmRUPyPdHhi53+/xPDcZdmxxXXQ1H7T4eXoOpSx
2dInR1kF3NC9vsghi9wwXa7Y1xVgTH6VgSaTO1eKaX987coPOEHcxcRwxlGjiy/tW/ku50D4v6/c
5mHqD+FXc7txh6jO7rqEl3Yg8UTeGwZREwJ8S6rV9UrLk2d8wGki8KtEK90gyOZF0MVjGHYBNqww
RijSySbsITO1B5VbHzbXfYg6DPtNA1lOR87yGT4Z13f7B3TNDfqVAKLfAqD2gi4zH3QPih0W+HTy
cNG+jZ2UUNnjmqD96f4F+S/kGQM2mDpl8ZraYE5fq1toYjlArVcDca9mb0gmq1NDH8vxIvuquaed
PpRAaT7AzWZ3d4hRk3u4FvzA6ugORBa2O75BHOEMZvmQl0BiDk74WmEYwl9dfZiLYQOIZ/+wXGHn
28TvHfcawy+KLc5wRnk4WHPMeoLzFi9v79wlXboL8FfGBQDFGVKSpLjujdx1iHuBviFON7F+3ZrT
IbCo/QL4jPGWQeFTJvJW/RR1qvEyWvTeDdmxhfzaTnByjUHnEYK/o6K7hR2IkaSA69/cFBabTikp
nLULBNyK3DH5QZGfF3Pryu9X0TuJyFvlKm/XULS0KL4AHMH+cUdKEGNS2DF1tT6NRRzgVjWW8d6e
lPoK+xRXeml7pUcE4ywNGKG0pJX+/MBlD32bffUbqgnwRiDaNMnHRNAmyPsipwerfY0CluziDavk
ughU5mrvdDLcRov7yPdXiA1Cayi9k0WbwMuLgu7lcow9PWm0WK3oHMk9FEymsUQLxtkGz9aMmfAN
6luHFF6gqJ9E2Qs6+dcT1l1+rM+W/7nCBh8MY5wXUPX5xgy0/WQnJIpoYh7ZcJTMfZbgixjii5E9
xGtsKWxLzGnmwJCNpflQzs1sabaf/EAl5QcJxVmL2/VDqyYctY06ezD7xyuNaeB+qLg3r7C3jNBZ
ETkEFIHdDKKLCEi93FEwGgXbyQS5sgJ7TM3hAZDadzGFv7ePGPNzp3Mw19XhaY2MbR/KZdAjGSHP
MrfDvAIjB3eKsbIQ42vhF7gDxM18qXUBKGkdCTri+CPTGGHXok+HIQ/3PSKYOZEhu4FCC242Jl2y
6RNnh2bJkEnHX3gl6QF9aZqqJH5u2dq2HI8SAeomR52TeaZK31WlTK8brBL8jv4WROv+AAGTzcv2
GfYy1Yr8qT+QwOHvnrM/pB5qUEIKLTyOIn1SQ7iwtm1oT/ITPx7ponF9SOmeZX68j94kV2eaXodo
byhbfcimIoiOOLYTuJy87eN7gJ6OBlOdryHOEPaAU6YNHLvU+wqnUeNqAEUFKxRdBtXyaoCCwE7n
PmfICMSHDxkRuRFQhpAI0U8/iybStj2p6RK0MQd2PyMS+kMVwFoQOX7W6OOwsILszf6+MxU8zINg
vaY9B7Yn59l1oR55eyUqdVKOGxqThMdigGSj4d+50Vhg379o6Y1om6ZJ5n4s5FVxX9ZXLuduROv7
Mo32lQXSnxDsXV0YSXBluK2MymPJtmKhZ16fjJ41Jz3tN0m0gG2tC6OTl8CrsnzTHElOYH0M2rEu
OHHsp0uNmpKu+vrQcA6X+Yd9XcqdR/+0fzd3nfj2RJzIcOfjLxchiAyfSJDSs0tdAj7IOcylkvX2
HbCeF0+Sd3w194/RdU5dsOfsXwFi/wQIyRtwxrE1NpH+hbzbjp8II/34eF0/CRFi4h2VX8Wkem+A
K3zxwxFYrd757TrRNhp2HWWDFfSSTcD59e5jXTteIY30s3m2z/r6+pPt7XVG3JqWovjXe05bB2Uk
pwRXGGArUrmQLWkieVFZIaG1Zq4KuWLUTtOLsbi62sL06O48VSeS1MD6z/JaXttz/S2eB/JOniQn
9cxi1TxG6zLkGuMqQXlJ3hOuMLgn7t9d7Km7zhfCbX1JvqRF40GtsBbtlP3a2vT40ZcsG/XJ2tZo
Z9uWBY8EG6GpwOSfIXKNebnSC/ZO95uXzBpH88ythZoe/tQhYQIOedJyZNmugVn6/agK1QkMMfeb
zrcQ6egNq7mgwIKNXUOG2bPsRDwsNiym1+IV501yFiwqykZbpJz/S4KXVKvwCQHJOOzQINMQxa0R
l2BTIv5L/sfl/OTi8DN6nqTgJRhvDoN+UE5e4eVTkalk2IQ6zYRmz4xGtCtgshEjGxKhjMiEMq2O
9mLktWRMTxmFTznoPN9qYnKGXIAMAI1wJ1Tu2694qpi5kSvjysjEnyhXuNvgdwCpQSs8Oc98LKbG
+6/XGEiYJwb9Y8Bboz2yw2XD5NAFtoT7RjyvPz6EUMAzqAl17Ym0kZaNRtn6/iZ7QjIwKB6IjxXg
cOobt/FZhe0+7t7++M4QF1WfKOpx+bXci0eAQUX2gW/M8xXpLW28/6pGxNCnS5FKfZIBVdz7hMCz
m4S/HlGEQCuiztOWXK1oyhDZTgJgHjlNMVdksxTbI5mver5fsfgkvwqsE/GXj1O8oqxWMKXShb01
l7dTcVJK98ks+AhXEcQJ96yvE5i8uhcpOhX3b+vRchGVYfJjL0FcIc0xwULeokkHHv6NDB8zYmal
zM/olfjQdq/VawfncH4PbZexGByfZrYRNB83WjIBC3NmUY8DLyyKK+SEXURkZEUSbrHJA9SjGr+T
yLSVC150VKjKxYfBcJ1A7jQZc0ceC0lvIAUo/le6lzMqoXcW+pP4odIA0ISo3QDQEoDoBVo8MsfG
RHoDn2cbU0XdGefz+/m8KV2URgaUobl1PH5e5yxAL+84ovcWXR3heZO6iF8bMnnemcne7MHjkbol
u4do4YvYco2YxPvBQIQJqkyyXWGhLkcHyl4iLoFc6KAIYQcJEHdREOSP5zCGeQYPYwIX4Xl5Xur3
F56K8h13+decT3LB5N0v9sLZwT0NwMH4T59F/D2fOKt4KcrWMIqJ3rszwcsLAueXe1yO0SpQzQzm
ugNHIKcVx2SxFsej7JGLF4e/kCYlzqI0uJ9SdEbLQ7jLmRqKhG/mF/7utmoXYnLN/GX6QLs0Jrir
kUKFAGO77xvkQ3GIjkQSmUG2OO54o8SbdEbRpGsgWuBnG/Fny0OmY9Q0Smf3Nbnidx3RRMR7RbS6
ZrwtHgR9sQrKAB1uTYEIil46rYOeMTJaNyomc3bv19knDhyItLy9lwthcoL0etgvRLCc7yA0TwCL
x/uJ8TGqaUmPiDP5xfGhT29BKMHm6No5E+4iqMhiZD27cPvAEel4Dq8Hc3tPyNDVJ+N5cIY8ZTLf
v5YLaU3TiFfRWMMxJzKsxC6Jb6IarFgQxIP86nNZxX75A2wHQwRnGP6IaCsmzOlCvMQJbQ2RGyKP
iuOGhxL0yEUfvBaPVR7idiUfzno2lcRJFTocx9ZEaMUsUxNC5TH67a98J3LnjgQsIfOxBXljxC/j
KGFEXhjp2F4KsZXSMloWeE3yTyBaBUF08t4IsCwBV66DvE7ETQNOkwiqEA4U/8y7hFrtyaP9GL1s
8O4TbFrB8eurHu1tVC1ehsITIX+xQHE+8lbFfrQVqjxa8k4cDMTRQ9n7YwUU769Y0cTnowGXAZVP
vBB/SB1i5RXUJGHXFA+PUQZFXRgdUzwoo5RsLUos6FsG89IxXj1Gu6k7dQlTbQ3bBaE4eE4Qn5Mt
bpyYk+6yE4tYvhfyA1/lG3BD2W3dZgiw7DBx6qA0ZZ+AR6OVvXr40uI5TW2XGDDbCkZTVXGRqdDe
1MPI3CXv+SW4fzvYKKjWXsk7SuBu3/20SPbxRNo/vvmy6qJthBBobYCzbuwVp++ATqhM2/G9g6ri
mwRiNrePDNsx6+ZE2dZhxaXW9LSt/iZPSDnutE9zLvL+V/xZ8d5agmfXRlLtDhweHVe5NxD39Yzf
GsT+JXyd7dVtoFbCbXKJdkwAZy2UDba7/NJP44mqjCLemm5UUgDxDjmx3jZHCvR4zGpmwRQxj3nD
pvBHn4i/g29LqowV/pCefl2iBYwE1xj9Ogd8Y0f6jCm8eINZqwLx5mJ+EaTM6/l6jvCi+Zy8ISFm
qBa2r8+FyUIBjpKPTc6XdLScHpeo9kLNBqNwsaYFl0Tydes0rLbO9DW2pvVX8eYE5oeQZkEqQPCQ
ve6Ni39Ez1bAFrAece1kKyDsZ9GBJR+57O6bv2wgCEMcayj61CV50/CPo1Icu8WKK0TgVotsJxGO
FmcCNll6NMCB0tIHa2j/OMAxWXCVQXla/wJ4BTagrzTYsPj56HcYjpw+3HBVCqsFKxGHuzorN7ed
6mycZNoCO7236FX3ssTKrcxk7n9UOf/KMEfZJPpo+6ZLUn5AEzkl2FpnD0Q2cKzcI9rwP2Cn9Uv2
+xhiMHts22W7TGYmCe2Uc0cwNmDUPTEAft1n5VlfpkHMViC6MHZH9fpnB6RVU9d0g75aBmv/40xN
zLh+U21+//p/m6nJqm1DekQx+WM69qdqQ8+FUIkItyCbiADLnzM1BnCmahmyqlODISZxf6o2kLRs
io2YtDkWU7D/aKam88x/V21US6a4iDCNov0t2tI3Tnmtn09Cuqo5SsjiX4H51u0stW+QkjDzGQnO
LZoQAOE5KrRboFdJ7IybQSIQiRMtt6pxVJLrLRX/Ht/CZ1q5aix59/wVFAN9jndGHLEyMXQWeVri
qfeGrEzD5agHk902OAWu3A0bSR/E9gByuoYXVVTrkmKH+8NALdoW6j7Vuw3JcYtpGLKmpYV6T+UB
J7/9EQ259yjPRd2NZE0GpbEfDDyRBvV4GjckT51wNIWE0jKi8PBqYhCqOV1ZWIr164VvuZNdqt6f
mIDTuPRSS0zqXqOae9FHnNoTbeh+JIdUTN1aOGyHeKN21wckHTZeDg2N7ZUbbqfv9l2buoOZrOxH
RMqt9mQV8LuUHW+1FBCN3liZNHnaLaQsSmL7cpn2kvtQHzf80XTjggNqmuytdhjXFdUlz7UtzVHu
VTWCXMbee12R2x/d+tuuuGvrRxMN5HuYqg+1OXbuw7ml3i038JPFBJOoN7HKdSQjztwLHoyrBuzD
5LXNlbe6bF0rCY3SmOZKN9EiqkcRUWL25KKsvN/G99XLaoJHYnilmXpmWX3GugjNMRa4cQNivcjB
ZKFVa6GKyK8WcHhUE+KNGW3rVEhE1l7RMV8XDQF0V0aMSsyn+4IKLr/yqfIyvajjxsqs5wlp7Ecy
h24XpEPlU9QyKh/YITCJtI9RUVhebffTio5Ugkyai8hJzwFrv3o91NyPynK3qFFyEviFQ+/46Fxj
W7YYudb7mtqQxvnKavy4GnOkglskmU+zaC9/EWKPo1MZYVso8AEPAELiotLJz55z5SznzQIt1bsZ
b484GmcOIeq2g3bS7O4kRO00MJ/StHe4qy+owMDCcWW6lNXF5Ek1+UM1VkP0mkuPu6+R1VVkiqWU
xO3rdM50jfoZNjdJN84irF70werKMNHtQ1aD6TSwYAFlUuzc72iyj7JVQmw1Iv9cJc2yKD+lPhur
7UEiIaaUJNJVMESP5CCzw7C77PufrYqYJvFBwxTV4s7/pIpY8n+xgv/16/9tBQeJaOpoGFTY/aaK
GJSYw3O04OT+hbBo/R90FJ3m8f+vrP9l+YbC4dCHRMnSf1hupMoCn/hbMhElxAbwSLuTzgrOv39/
ba9ljEav/O+2S6V7VwHoizi8pF452a0SWLbuVoBr9ULfRTf2BncyW3Wvj5Wq50iPMN9w6Mft9yDO
hBenRMGpkRqEVq7sd0CHZs2pJJV/Ndq9wwl148QaVNB8autKtUBcgETkBNST/FAyaLchDlWcoLlM
05nWPqclp67MTTpx489UOlWc2JJKlLk0AvTRmNNefeC+YxlIXha14uVUZnlQXgNQawV0jpuyeDxf
tf9kMSmbqxup9vbZaDUR4ZR6k2his/xoiTJWtcQFf1AuCxayNidXZx5LSV08VSu0r+VSj9Qpa3nQ
Ovn0yoRBxzOgYbO9wYF/MfyrsYpnxaaWlo359BLDWhI2hz6VmhPZYGp/Pb5KtGOZ8p6Xdj8kOfbv
Mun3RSM4qZGrq92uu7bgAl/qnAvDuNe40wMzJR2HkryQOS2j66yieK80Q+d1OxYqaA1Ekfhmho++
EbV07I5fERYeuft86RLcrsJioHTNSA/mIPDlb1kbvl4IVEVnuI3OzMnpeU6amOjNFG5ZakN2y0H5
0e7ZuMZU3lM1mLaY6CpiU91Ct2i0jl+JhxB9KZ73WfzsQoTnJSzjkcxYfai0scheD9ABbeKtDt3V
ejIpS2ox8nGUVOGdC3ffQ0hssRck8nyQqLM34PRXVH/f8bV/doIjX918PHh+baRgqeT5U6PHpLxa
k4g6przMlJ1mtorjRngfMtsYVwklgJbzpUmGlzsEaYhztuA4nLgPriX3ARlUSm1lVjn4CuSdxpp0
sTm+WslSLdv5rQBZcXOllsGGDhYy42jN6gUX1SC9Mbi9PUOHo4L3jhx8nfyzl0dNhhKrUs+G2Udo
wv+taCz2or9tcH//+j+XR0smmi0r1GaKkjdsQX9ucC3ThMSDbcnicf+6waXfzeG9Zecr9sA8oT83
uOxk+IYy6zjLq/0fNXCSMP/7Cgn4yLF4DiyUfNu/rpBmXTlqpxo0NqCbNGF9zIYJvr5kLhezO80U
Fa5X3Bh0ctatMXragYPpgOArO2Hqi65vzCNlmorwUOgXM2K/qLxVbFHv2ZQztW+hY8VMWsgNSONH
vx9A/ok0VRfEDqmLyLhfrtsXeEkhs1p0GmLy3CCkog0tDQ5N8V9nLgIBr0dwNacQhvdt2k1KJ2cS
NTDvizJlHLdbaybvVdJ0+r7dDXvrUK3KHdmvE5vPdBVvCPPGm4T8JE2+2NU/H5gobwwcOp9ZDiN/
LN4z7sjZKhyt7SMN6pN6LKvD4wjBZNlV+E9HA/IcOXKkbBAdPkVK8WmAjDGXZq+ddpZm5uL6dX03
WfgBe4wkgI9beeucsZQ4VMDNbohaxGeLccra9kWR0iaDrwvtjCQgVNDGReKOvEgT4qN5dJbPE08U
95RyaH7AzGWbdlWvmo0zU/dVen+EhVhy9KuzrlknLIzwRMcKv68UneK9x/sTDMY9aEGqqP7zCtrH
Na50eLGwaEQ6H2+3ZlVI26Ilyly+99xxYIipivFLCVSwco+pjkcXCRBCR2O9G+DjCz8eruMUo2SW
jg0MuIY86vEHGP1aO0F5H1FCk6pji/oFCCRimRpdzQMlnI4OdjI9A2/xOiTgLPUdmUkB4pKtcYOT
zEqm2mk3jo3b2EBiSMiep6ny1sVoHxjlUxYnRP/yPTW5a5LRZJIlzaHPZIbRaFTAa7URVLAZLLsj
RijIvLNWSCpi9sI791hnTAKx4KquZrnxhAxq89EWY+uTRsDQJrBHbhAtSfN8CYWMZC6AGXTzV4AI
FGpo2aADo2M8bRAzEXIX3JUQIVlHk9vPdZMhEccEA6UxWbura9BKQnI241mYE8UaoWDWXA7d65UZ
lYxPuF0UK/3QrLixwP9EQuHiyLSNau51bWxeW20rH6V3ZkkPjiKde8CS7fwNOWX6WCNdFRvtZGbv
zYJj2bePxPMs6r/KE8/wqYyLeMrEilJDXQpuD0qTICGOqgOVg3SWcR5QTeopVMnmF1N6a03G5MZC
+jUuJax1qff6oVjVlFcPJ1CCe5VCRbYhaLlIz4bH8DLJuK9yayzbWMC5M9QP/V7Yl0bpZx0Qz3fv
/By3SbTKv6JdP27mGN6m6ovL9ciB+/yRL6NvULSisgQ86wd/wCCVf91IN6E9GaNSqIPIhTameLqC
uOhTuI47HX6wd1Pf69ckVTakX5ENgcIO1y+rHskf1mc0t4/REZXcZlLOpmutLBVsHNnmmbB8+R2L
SW6MrsPuFnutMoxxTCJs2yUEHGBAA7XVGPjoKaJhXR8nGJpzCa7ybRRhG3mARny+XXsq5BlKw43I
sVDX1JTgevBLgucQuNkN7WsGz4xVdZqRKKR0CzJnkKbthDCM/gPwQM0h32qjh/F1vymjvho4m87J
8EbJOnwm97prs1l7pwfnx6Q0nZHmTfuqK1K6ZL/UpEKKflMU9ofcQXrEQZoqqCX/bu00XGiDJ+Xc
ATen+O72udtk00xBOqVgi/fVLN9NmAcT9KPhZFNna13u0UR/vidPVj4SaK+tnhvzzmGTSkIN/LVL
F3m95YeIHz5kK+BqCFeNDZosvRpr/VnOgJe5uiXT3FlG55YsK5lSZNs7xRepsbRZbymnqk2XxSZu
dtcGFw0UIKhc5+TzH30LpsnAAPEfq5qliVuR/3aPof19iPb71//bHkPMp6jR/sPg/Jc9Bo22hiJj
QPsXO+bPIRp926rKP6uMzAz9L3sMXQzjoLnYVKZAIvyPhmiq8J39dhfGUzcgzvBIAPV/22P0qWK3
RY4XPhoKbreUGqbLTwZMPb9/1GVNaXWucYF9QDehLsJkfVK5Ceq85+sR2kX/9nwd1BQ0RJO4LxMs
iQrZOysxlORt1Y9eT7S8Icu/jWv7bsY3DQmRzbFqm5PEqYPWek07mUFb17wbnRqqJeawKg2eFcHS
Ao5XTEmdHTYjib0ynoxG0jcvbNCNzDzM6OvtwxaJqHp+v4r7MtbF7nZfWxUNr49LlL+00b1+MYVP
rHXbEloYGEHfMmt/xZORmq+x1n/0/c+Vtsk6z1gClAM0Ma9qVCxB0MFb+b7FmLqIrAETTDbQblF9
3YCvXDEPZVI7LixOMYU2KuL0sQOgMCM0GmvzNok2WREv4HW9S0xFHNBj2uCsXzGMBGPYGXoSdPgE
uvL5pZqgIG6ieI3i6lJxn8+9XLQ+N2lzySGTLNWL4pUc8w5gid59qVi98rj3MDyOitvcep0L4xka
GarELbyr1OR2T7QOaKxETVtl33Hf2xjQtxS2gKfhsYtwyt5VTBw4VBUuvs2zmSdxFWBLDxUsXzZu
2qS/h0n3VfDOm+3Nu5pQugc8wRwlueS13HFimP2Qn80utUUFIC8dj+pk/czgNuhZYGqrU26TIKXA
DIzAARUlnpsqHktPZZpA6eZZ0nb4nvb0Xjo0I9rOKB067/9xdx7LkaNnFn2hgQLebDOB9JZpaDYI
MknCe4+nn4PqkapUregJbVvRi1ZXkUym+c397j3X9Dq74qUsRHlTmSJJZM5K7jKeRjTtuCzTdzk9
K5ZFA+mWMscjuCtHLu591GwosKUwEUuWpe0MV15ScyLB/I4rdnz5U44w07UjR16mkE3TrEylOSXx
uzeildZc8U1/kdKcS9NkqZmzwaXCLMq1VTtwIFIk4zkA459G+WaoKHAUmqlyi/duCElEEtdyiPAc
weSv6BVStXDWM6nWhVclpvoEyKBgcfFtgOIEygAKwwW+/+gKnUv/Mq9f/97rrjRd60yJ+xdy1P+z
7kqkQ36/2/329b+su6JhsqSjrP57tTcNVazykoWA9R8MwbCyWFqNP+YT/24IVlVTE8nF6ApsLuu/
uttJ/PU/r7u0m0DssqZrpvKb+jVogYs6lrmrOoD7p6hO4zLdrh8aPQOpXF+UrF+aOl3JvKectPXM
uafrq6YCxxzlLD6gCuVgLo3YeNuV2tW3hnYJ+lIoxIbfoFbvEEzpzMQeFxPlj6LlELkLQaJWECJr
W8CiC16jPNt6FXVMOvPzPFYdq0VtU3M79fzFyFBlaKxLl0i0ybIRjBjZi9SbWRqOBj9eBrHvH+pO
P1aTsUUm9OJX2s6K3dMgF3wyvYOvdZtkgkthbMrGJrRHP70q9ab3qY0oie4XMbkSLAFu6BRZTRDX
4jzVj/hhVaBDSocNNO+/uaXOBz5A4nAOXFBD2iUA62ykGH+D3hHHaOlqDVWg40zNv0r1IeT6NuFA
GXrEUMfoqJQK0tNWr6g61Lu1L6YbIeQqZAl3eQrxydcR4qdaJyvdemT6mzDQEqLTX1F/RZ5yDnvW
1lE+dYr1VVcc/7SH0AdO69f0kIAUB//cKBxka71hhYZv1hi9XfcwTmSDZCfTyzHa5138nnfmVhEJ
Pbr1qWLn89gBk1qjpIvrpjZtjlbV3gctfQhtiQdW0Thgm66FKUEZbJHdtWKXTUDNxMmzxd7bsQcL
bWNr7Ml58Z0QQSiCt6IawZoNiTz30dw6YZxZNdVhfh++yx2WTq9/bbiViMAPshCfnYnFMDW0dakr
56gAjtrXtl5SkdI/EcOg41Y+VAIWKc/bRhqG7X5cymq2Uns2lkJAsfUWSnipPDQ9vT/5kEjzvDj2
BUlejBm6vNUUpNPUXcQ1TFlSHYPMwQDZLBMx8FWHiLjJ33sJpKhOkw2qjhhncrL8y6PnNB74fQn8
7et/LoHQqom1oVMxoZ3Wsp/qls7ZkUAEIaFJ/+dQ+svJE/Agj8P8Vx7vF3XLlGWZjIUq//iO/83J
k3kBk+A/HT1lCQ3NInMI1Hg6mv4yABCLzGr1PAVZXE5G2TemWFZ6jQfOL1j3TWW8uBAszVuFhtVl
wUxcKq7rFPGXhcTOlJD0ldqt6sIxYN5cGjzhlAJsS7zE40bV7JpeUphKlJLycxwLkvsg4TzLAayq
85gfmXJVjdxg5tMYQzxhVi2x52/iBwH5H5AYc605+F7eVSLILL9r8dKdOg6Rr8oh/EifhSfK8C7W
R3cr9h72Wqhc1OoUu/IeXYdFsmP6h1aRo1NMhlcRp9sy2FUL4ZYer8oWJN1ZvplfzDj6q36n6Wcj
PI/c5s7DvjlL1JsYs+ZQPEVP4Sl7z94rwVGFUw0WgmDVt/KiPcQNpc9H6SF/+58BdKpTc6A0aOdt
NYrbu/fmXf2WaR4hHJ5vkZziq3t2IQDlO+CLBXkyiluLu0zpeXj1MdVs+4V/LXdRwPHmWBLI8Nfi
AcgU8V7yXT2rNSneDlyAUzgVIQT9IL1anzCwbdNkXFLyFNKlVF9wQYcuXD0QNfB6ppY/GpTwuJ+D
dzqeuKaLAHWRJxER4oVwIWWxU/fadTwJW0/bimf5nFKM4JP9PQVPKJPjwoRBp28KimKp43ufahPa
4mo9mvsgMFc45GtOykflIVwSHcDhXocqtjAmBhLmQ/aJjwrK1z7mqQWtJzv9jvEqGwvP8ErgLUIg
QVsljrkh48eTezF4R6g1lVSUjRfqxrfAi4PAfDIk7yAas6p/uN6LjAzSxkQ+P6WMc7YRdFh1hN42
4nbXwM80tlqPOT55K4G8hGZpu9m75zT+wwzsMYoXWfEWd5+h8h7QBtvTLgsd62OcIhjwlwhmtMYP
Ez7QMaQlhBNcwgLZZwN7OT1ehBriazVZlW0WXsLaG1q9VpoDgwd6FyiARXEiCWATwXSo67i1WKwI
gKyprnUQLpfVwlu3m2gn7M1jQQnDiDRUYLHxV8ZmKmMgdrrpz/ydOSS4Y7OgktvR1yolHzlWcnWN
n349rggEUi29IMaOxExqwsBFFQfpvCZpkuTs1wE/iV4OYz98dV/GB3/5WG+JbtyCm/oqag02A/Tq
6uFRhvI2rnDNH3M0my/OGtazxUdVCfe99pCy4xT6CRXO1rWyCEq0nPbdxcjtxZu4WiFXctjnvhqz
20tfBhCFBfmiZXIoDhpO+2apbXl+CSttrIV6rw6i48EbnLil9G/Rk1It02N4iY/JWdtqzxOWcUIC
eudsT3RkMbHFCBzw0rTP7QenlVGaZ19s7xn+YFSUc3ELNsmmW0ardi06otPco4PMZ9Pc6/uJBsO1
ZKOla1I4KNz9TG6nbyeDJWOA1a5A23sk7zGZu0zianAZzbfXrVO82tx5x+YktXe1WTf+bYC9lrqn
plsO7ieaYsqG6yN7o0FG+pNWLiTWNHwyZ0vvnNydAztasQIRDjASWixSJ3SlYxyAtdkn1TI/N0cJ
rE2LP1rdMg3DWl4spj4ieRW/RZSXpHu8YhhU66W56o58+YpqGgyqE/wGwvlCXSkgiua0k+FOL67p
07DDb3MqTtI7VJKpNPwPv+lk9JwM6ZA/JCqd8g3y9g++A4XF+BknJqRJr2+5GJZTiB87F97JqXgH
w6myrfcRj40v2AzrYe1v66cKu5y4K2kmMr4Vgjr0aIVPkGZwkJOv4e3vYrTD84sPPp2fQQzgn5yI
PPT4rUPUgrcpelYvctBX/MFWWUOy2ylra6dds+3Ue0Jt+vIb/D9m08kPLG+zi/6Mor5Pz5BQ+HfM
1xiw6ST44cD1FqxVS4OHDotgm22TD+Yja1J5z0DNDvz8A9a5iXRgQE+aQmoT/8DAw/qD8YBkwZ/i
rYPqvY+OyTG6UBDib6DTwN0wXkEu/LCiavyi9GkvZJ79Cpny3J6r42TKnwqLpjxAwMOgLYXnTrZe
OTKegoLnF28uTz1uDM7soOym1wJzK7GB6kebyvT+9EGAJE43r2CtFM6EOjMmB/SX9K19C0vZVlf8
rrwKtvwxmY9dA099u8/PvJAuPWKpw6v+mT55r8kpfkppx+7kmZafYIq5D/dBMRnP+UtH73dyEr4t
TJfM7D/Lw7DrmIdEp2ptvjQ7b5omA6Mhh2NRgjU61RUz4QSpwgjNr7HA24jteNZcxZduPAj7ZDe1
pLrJsVMfBf6BvcLSNfhYKH2oH7zXjo1EjJGqdkpp9t5lgmuQB17q2Xp68QQ87UZ4n5ze42cD8gmb
JJVUOT2ihjafbM8TqCQBlsZ/jfBY4rNcKawZdriakgzKXFwUV2FJsGLFRW3BEH/dTRb2jXKGf0d4
xlpOHWGd9zG9QY0NxlyAld+4Yi9ytcm/vQmeybNLQng5kUws9QB3QPyQn2FSAZ2aTJwq6zg0XvBf
nrsIvefyXC/drbRvn1qANfhFrWV+t87eVWUeZe39dwrU5QdKvfwyPRv+E/UCm+LUYlHaKs7AS4BV
9eSUdx02zH4DlFKiQINMHwzyI5Vl2LfDN8YK9ReyDOhfsPFkPghEOVCRgt0UW3FXU62gL4NuIkYE
yelZP6YwmoBSUX4+Nct3tACaNMn3zoGWrSluouCXAzo1RU06E6jZFCvJKSkLeNf+gFC9H16flwHZ
LG/P/Ibe13n+MQFHydTY9eyxnNJ4GqwhWgIO2XrqHzM20WnYMVbbtoeQXeKA8cO6d5d8w3px9M+D
9BGlL3q+KWAOMaTy5vwjP/f7cJUe9Ef/bfjzyPxoYStzCVHEffyuP9xjDyymubgfFSWDnaPp8+yY
XYrJ8Q+vKN+D9ptytuBXVBsPe/yV7ukcZ9HZ+cU8l5Y7BaQwD5bcKQfa7/abNFX8Tre7cHaP0bW+
+0/BaSqHSw/ea0TnXnUqNyVvWGMZ34298Yb/Zdns8sP0USeEsUl2MnXA8bd50TYNy19xqcwZXl+W
Wz5V2bVbU2VyLF7zpwmzVJzYLfb9W3OUWYnLQ/ykbQq6HCtb2atX6SC8UxH5JtyEfXnP39P36Wc2
j+olYNqKcfHYPGJOIv68/E5ZGEm6PaKT+tItwMMuvB19JiUp0xjv/PPwKdzomJQv4nE8dxSaTf2N
0qHwqJvBC/Mk0vsY7PVXlWQkBxoM3Iy7OMwMrwBlq1cgfxG+8r3m+N+VZ1OZLPWO2c5NJr3+s//c
n5WzdsYxoz4YQ/FPWgDOdNACMaOheAyPgTd4s66uLXbp8JC++4dgPR5GfvBwCpYySSzvnJw5J13c
k/qab8cDJ/CLuxNP6qleASm6RG/NTfJ2+bHbFxv1Pa7PFThiheJt4SU/FeScq6+RyS+l0PB/zVNw
m049wiHbmxwqiU2S1yIfjSMOTOFnuvV26iXaGXwI87v54JPQ3qlCvMJwPENJ4KLQ3TiHdvvsjSjc
R/tRf6BpBl/6a/3hYyU6cj4NL9JzeAn249K9TF1yPReI3LE4f/SraJM4RIHX7a66CxfpJbv7QNWD
LV1pU8613mKs9r60p/RjfBJu/p1gDcfM8SyfpubumNEtUOmJXKte9MtE/Bpexrl7kR/5d/MyMU+J
ILZ7kwK99q1+G7/SNzzj2/zGR2lFbGqR7yfkEmgLAjoJv6a0HI7WrX+CLjISa6uYqt9CFnYIO2Sw
wGvKMxnf6Xf9zZrEy/iortWJieHCe2ku41v0kDHlr6u1/lLtgmt5D67yI3zXWB2rRbTrN9Y+vRvn
/puX96laA3La8lHkPH+r9/VS5pMfnbyTe5RfyrvHmtYYj1Q8Zup9kGdASDcTRErdYnNiPvw87kMq
JkWwITRduAzTbHXYxsMNDonjWm29HMtsrcbQh3WfZLC8kBGxoxjAYGKGOAsQm/KCpF4eXZmBd7mj
aX9zwUITdZFuD4R2Rcdu85eChf4fBIvfvv6nYDEVb+GbQZ2YGA74YX4qFmB5RBmnzkQC+lG+9VOx
YHqliSYd0v9HavjFj0PrgaJzj7BgGoH2+W8UC37YfxAsNJFxniRhtOex/LtgEbWakqe1aa3aroDY
SKyz9kGXtmS+dXLGemvXmXUIxWapNuSbaTkyenGTq8KiwR47RsIxi2TQOV65CAGcaFLsRIX+lMn5
1hWA8LbFoipovhPU9p4E4SPB2y5GG8sjiqtbvCep9SoyEjoZruEqphwesq4xhvBKRPO5jLLdGAsA
HxLTVtnBleqaNMosHphAjf2wxm949CrtKefH9JktuRmZHObZXukuXQb5U5lRhZ/FN+qZKZqPaZqi
Dhix8+AtTLVgFhniVa5qwNVNtRs6iqr7SOTSzADHSHOn1d5QHa/WJEB3ou60KNJdhimhXfk+jjj0
6hjd2hVI0aJjZ7W2yiZhu6w8J+o0bs88lWNfXmqzf+3cjxZFfBycXtJJbCMSltUhZ7cWkQ4DIEA+
UqJWBVScuAswUssYqbEILpbQPhB7jpLIfAVaGGVvM6O96MiUJXKlShBJQb40kDFj5Ex/kjUNzx6R
OYc43LX9k4H42SOCxoihFaJohjiqGlM1JHKphGzaIp+ayKgKcmqArEpHV0tNH6F3BNfefA4Zn2bK
pyLkMLrxQRX1axMvewY+cfyoGP8Mcb9pGQd5Ltfk2lBoueqYsgmvEgTQMn8drIaUwOQTAj4ry8XW
0Ot7AgzQKwBVcNqzwzDcaI36JXUc7kYFi5C/yCSOsTCXdLniipjvsbp/pEZBm5OF8T1RIMqaAQ4O
9PUogUnVDAU/vVKFeVZiBcF+KGecCMT4JpmRPXaIKmq2k9uvaPJa6l3DwFLNt14QOlCO7NTHn6+8
5FJsa6z77jgRMjGiS5zkgfK2EVD5FgysQczOrJa1HFOSNjp1g/8zqJcSbWsKsGHTjM/5IBAQDL2/
d0cNpfWkPJg/aYY+zYP+clnV/oPN8bev/7ms0jVjMNzXZAlo2lQ3+HNZxeUNk0bWcaBPiLZfhWBk
YJWHw6PBGzmB2X4KwfgEJF3UqNSZShL/u2XV5Ff7kw7Mss+sBQs8uaLpz3/RgfN+UGRVYK2rDdxk
lamT2EFekmAiZspC1LNlOiIA1XK0ZtNY1xH2qVHAHDNS1BUh/taRtPeaDmsa2qJrJOzqXAS08diE
5VLCcO40KetukkOoMYXu1Kv9wWy9dc+QYjbK+VKVM2dEK24HUNRqfYqC+jEO/q3LGdeqwgiz/MON
SeXK2iWpBx4KuN5QRKUMPpMgP4pdtQwaPnnaZ2vAcmYoXlO/VwomwaDiHoXbVhW3VmacihTkSeot
jRppNuc+2xg6kLP8YSF1Zzh+PQzMbiE/ydynJDRVPUTuSjjso8uqpomz85IlJ4NQXetid9NDrHMY
1op5U6szC6OoNpIirl4tyJwds6HW5XlxBxRfeJcUZKnYkqwiRD4C1jJW/S6MEDos1Rm88GT5CTsB
x2MLh1Ya74Gt2YqLjTpNAJaALGWNK8ZmQ68XeMWNZZgni2/DG3ujgWC1WkSVPKPgYbIZ3CpFX4Qy
He+pMSvayk75fUU+9WrAQyt1KrhoiM+8dS5FM60qNqZxMpu1FLufUAQXhBacCL53BqvXDEVq9PqN
oE+WkmFbWvoy9qxlo9FwPHS2nCG6GHybUQbdhlFzKAhtUhXcQUyB/lKM0k6FwGoQe5VS6AJ9iywN
+iJ7D8ZwlYkGrF/awyN9qUG+8b2NVujbCBtI3zGMjLOlEg1fYYdVjs6HBk+aX+wE2oc9+gNoBysq
bGTjXQOr3iGnFALynlsSVgVTklfMJYWF2nzLNcz0AnpHXm1co4KuvtfryJbYLnOcFh5OuCgrZ7UF
IzzklDngKk/6Qx58W3GxCybjbaSsWivcSKj14d4otIVCNd2UbjInixxiJjKKWyS7HKSUJrbLzhi5
+QYXpbnydXNFqI5R9dwz35SGXVaufcUj9BQcNB/OifxpTFZENgW5Pw1MYtvecGKF87Y5zLTa6FZU
F3YcKgx9WxiaXQ0wBXXMpDoGv8qC2tmql9EPET0eZo1tZwTgN7Q45JSHKyByGNwQGBbsMvet56DQ
aG8ktByN40M3nSP66UTRcrRw9Y4cR6Bcg+nU4XH8UDiGeHxAcVI9PI4nJceUiiZ6a/IfSsKy4BiT
VzX+0Sa3J0xPSUMCx52BYw+8XXn+9x4w/oEyY9BG/dn/N2A0GNP9PmD87et/biz45vGOiQYL9I/j
9S8bi471Anbn5L0w+Jk/T+uGpExJVfGPGt1/21bYUhQO8xZ7FB/H/yoeyjDzP2wrxJvY29ikWBqn
8eMv24qUFb3Q9iLx0MDD2h7oB6XtF5EoIhZlH5Jyt0wGTERfKthQLQyWvLoZUrpQArqYXOhaCnfI
+k0sq7UXP7f0t2QeYzYM3CrjNitAHkqGcJ1muHhzKmxG5Cqf3hWJkUTSsjYpc1njREYWWilaFoEu
mo++sGtcBF5p/PLF4ObHw1cdCquobi/yAO5tynvkHNRUEVQBQZCeQIg7nczM4qYTFDFSAs8MBlR/
KwN+LHzv0BIrUaZ4CYOAoQxPtXKMCJ+E+OxytV7mFK6EXGgTQioqR2c1M95jBOcIypqADVT9EWtJ
poSLNUAGcyVt2VEqMSALFXLpdFNTZyiIg1Pqvb8xBPDa2VsgFKuIx6EF+aKkmjUiOe52X6kmrJIM
HqfW2oYeb6bzplR5C1+PcPD7hq1njWiXSvOZSIx5k7WGMDS0+HOLYJuOL9PJOZ5mR1EWHDKV1AHA
Sh84TBKvcOdeRkHcZk12iUYQk2a17xSDKQR1HSQZ21Qs2E/rla702SavAXmqLlleErVer38EkyQi
sxhzBpeqHvVDsRZWTFyhX2cJInFe23nfziSs5mOnHIOacLoUbOJQdGILnceF7V0DJymMszzkz0On
LGKF3t4M7aRau4VkQ4q1Y7HFIy3NRh15RvHgMIdkLau/98lWNQgx0T5oGCpVjH99siXH/qcF6Pev
/+cCJP1jclDxP9Gy/jiI/msBkv5BfIc7HqlHbFY/sj0/lyDVwm1mqqL4Txrxz5MtVl0yPBzC8UAY
ovLfCAboD39egnjok7WN/A4W299Otl4XSZYg1EApJNwABVSnLD6EGPt9MgSp+gjkY6FiErIs8o2h
HZFwMXclxisMaHi4VDIn57G/JwpnrPTNygW7D6RdX7wEYYl9wXttNX9uKdAOM3dWJ/lM1tjT8fdU
xrxU/K0J2y1WlE3g0RCRsPl2VNT3II6yxMZvxtVam1F6vHLzxB5IhietdkxB6Or5vaskVAI0e7dx
+jhY9oIKtpCkkRczQL/qWbwK5I01oQq9cVYLr11KsCJaNrG3GChcVlLGAbegzue1wGwaXSTvltx+
rnL7oVR4WNX3UPqsfbiIojFPvG/PIwnTU9tNdpu6lIHzvEQuL9eiXZi/WJS/tmVhywjSVYWDv3/L
QmveQSQ0O8/WMCqlGfIk1NpIW4+N7IxluVI1wanw3YfDy5TzzyYV2n9Kk1vmdatIZqqdUExucS6t
0udYCNdW5M76+jLm6WbgHitFe6OJ5g1sCzywsyoMNoMmY0MpeD0Unu2K+kSWF5dv0MMRwHxfU9NV
D4dSdFkOfKcEiGewO+QFHgkZbrlbroaQ67KW4IqtNbc/UFm9dnuMG54xp1h5YSG7ZMLApZyySp+m
ygzGJCnV3j3n/IqWBajDN48pg3Vf+kit0ikCf1+5lZOGr1Eh7xKRAr9AtzHIrKtOm+fmpzkSnDUv
Okh7wHOCBQGx7Oi3sihvbsjjpCelwU1TKs9jkp5UIyfzWFCk57WkGlxoBmW5b1wmauH4ZgnVqqPj
eqgUwkPSNgziU5qbm/qH86tGX6AAU7q70YeK3zYjvpC7gS26QMpQxPzwvdZvmfuigzTNjHZVjhed
ryzp2EgbXLOgYmphq4oYz+VrhTl8Ih0EFAQ1ERMnLZsX4ypUlyHDSoGnFDPL5BNw9XgbB1C9wiEl
1UlItqi2Or2BVWJ36GEjyBlfw/E2UuWjK2svyknM0s4F69lMqTaztjgFBZ2WTmNc5Mm+yz7VNgHn
DD41rQiZ3SqK5qwuJvlWjvu8AQ/Yamerg1AYXssCzFf2qpbaQsbv48KPiLNTK77XGc9iWRKzx5RA
FLk3vivpHPC5bMETSWlpC0aAMaSaTfmqAf5CBEgi7190KziG6d5sAp6aeO2hLEmpv2klBqTuYmxI
Er/nKT2fFP6EXxUHDbOLbaGlqaEa9rFAWFoZYQ+uBSFx9PIGKwLn8S4ta2wkYGRS+aZG1c3Mr64Y
rHXLW/m5xWVLIULF8UN/F0bV9tt0JuHa7jWKfVDBDDJyMWRv2iyWGkydzCgWLrG7DpZ1OH2SAvo0
iSIKhXKImmAp5M+5TyqGOjGJqzYuNacReD/0hPkoKQ0M4nqBtlDVxi5c+eIJ76Nen1ILOOk0KC54
Zur8IhikxHSKRop1l1m20lL7QplLSmYqVI6CIO70skDj4wpTsYdPMQbmMxjuKO98CtH3U5VYkWvZ
5giEOkW1QtyvGuHYSeQAkDg2OgFvhUNiJeIS8aWr6Br7pJVuQQml2m2dpGAZo7Yr/jZU6RSVWBsi
BIm0W+amaHc577tBeeQ1OSvjFMnBqpYa5FqdXxW50dTKXSq89LGyEkjlGUPHjVPE6RO9c1F0JLGZ
y0K+lgPqmjU+LoXJmLOVV4n+5PNBbA3pYspXSey3PXO6SOiJPhxhUNitAQ6xvLfxI9I/NV7yulv3
wVtdW0A6WWrcW5NvvBYzAg6EoROdTi97vOnGLXKXRkCAL84O3NCdMQvfLKqpxcTFCmfiKR6NrVLL
+PpVeTMY0mrqvnGNRZ3tJJOxVx2WK6uGRxEAYQ9ufec52ujZ/oBZnsx5kShk6J2i4AiqMAZK7jIy
RB+n2yyRlgCIcQoT/GNcXL7pYXKQdUaAUeZUTfJa89pp3cT6xbtsgKdX+r0qhdCMIaGk1bLsX4fi
w2OQWIemLYu17UXFvFPYrmKmq4Rh86hbDKG/UuVPPaEthI73XikXMaZ9t25IVwDt9M+ZBYhCeYEB
bSdyufB0Pj1c10dcNqbAL51Dz038Vd7T7MTpU82jbVH7q9Ea113w2nCxLvpw68VQUSRmogFKEuf6
agAP7oaL1vXnBd64yIW1pXSrolF5ZxmHOnpNqWBzjavAD6J1fNaqzEWN4upqPLxQIeXPJRq2oCar
HzLfwe+1jTi1eQNTlnhH+eWuC4sZ8qrjEiiI28Xo68vGYDjGYJL1n+m0NzcZ40sem9lgLARQJtzR
7p3q7boCtxrsFSHwnDh9d4PC9hOAdG62FnJtXVMjrsnRUWRlw1tjevwWWKV7w3pKY5heZICaXJwr
fImWQ81zpXlrgIDG3jIk2xJ2lkiSVkzURT+QVeXyIunQEKtyGXa1P2sC/D7wE3ulcFR1JbYS/+nR
9JKdME7uuIQp3YcfGX98F34r3usuj8M35HXGyovd365BqhYTrlBF5gGRooThzGi8k24RvO+hpSZb
A5e6QD19KGt7CBPronoOSlra3Ni28JV13VdXPmW1PvsfQTS7so18fy3gvTSFdVVgj+/T+2hV2FFE
c10HJXelPNuFCF1aasnO/xiS7CpaH/rr1k/fvICBb38M9H5bBZnBHID5uwUz0UemLCsdpqRqwK+W
NwIlLXHLEIS32mDtCIXNLL132hxdpZsbcbPXka8kdbT1YVfk3qwj1TNwaarFbV5eDYsuYV1xLJDA
g1Y4kfitIb9gpgw3VRI4VhCe1cLd1e5DTrqz6uU7xNGVhn/dZmcUZ27iMtR3tS1L3tYa0Oq66BFX
G1NLj12vzoewsT3lpGXaexb773Vd7qqMrG34ZVV8W9UjK36SBYpfW+HJZFRAK/pRD6sl6Z3Pv7HA
Qm6O5pApisfdhX/9y/uNjrb/2/3mz1//f/cbw/wH4jvGcMabKCZMHP+l3PNHoFD4r1xTfqj6zCL/
eb+x/gFf3pRoltdkTSEs+FO5t/6hWJBgMH9POUeRXOE/+funP0KB1W///996U6aZw78r99ND15mt
Mgrghjfld36VWJqKqJ8ej9aqFC0ip9H4HQ3dXtIMJj+Jw9NFahvQiI6jUyG1oDFBqqNq1bKkV5IL
FUmgXo2iNLkgdidrdLbKCAdVIm8Vf8LHaS2FKNWhUaqVbJQXq2c2OnV20MNVB/08snB3DbeqGKA1
E/bL5ZPviyvOdZz1HnW2H9BjSk84pYH6lnbStGhYzkB8XpE1BlScK8NXMmWaig+Ljckc9IehE0Au
muzZKoOXkhyfFuhM1dKlZZlLs+geY7AqjXpR+K6M5s4HXlSEbC9lImbnYOD65Jio0rmxaCmA7EqZ
z+W+HlYWsbExuqgZLJeAFqLwWgg3UUEFokDUJ8aiFRMkWnmvvRPoJmmh5Oo6a+JDZGZMLSCq9LoK
29ivv70Mx0oZrPqSaVs+ljCZpK1MJnJWQ17q2NfrEYPqNq3XSoCnswdQXOi9Sg9iY7BgCv41Vkow
yfGXHGqLNLaO1HOEPBnmSEhPtLURgIoL37DWF8mgFk5BfZhaQKtq/E0mGxtNaZ4GBZMThSTi3J/4
LGNCtZhODEkyjkbFi+PVXDDcAn8QVdBl8V4KHXjMgM1EBlAQH4qOqikgA4OHoU+7mCX7LDfWCr6B
GB7NlERgz3PRx80cltlbzcCT6+wc3gtzFui1GhCpEXRpIvb9WRWx8TLA1UcC8S9jXc41t16qAezf
ip057F2egdsYaxv+lcfa2mrIBLROLFzGSE515HitwRNYJdsKeFZFDjYl9NpSA+dX30Fn2J0GAX0g
4+4PkWNp/TwXZGb8NNuL3JyAbQ0leBx2ILtIi43Xd5vQr15zJdjInMCjhLI8cYWEgHpm7hMFk1hi
1oSRXHqRgy/DjDfGxJbpsW26FkeEUn8WFHM+aquuC2bMDJex2q299qPOXN5X+bpSxYWe5esoHe6h
UMLMHCre2aN+iUQqsoZUIqolOj4XjFkqN+wBzakTQHnqGv3gKnEFRAPR5+TcK3z4+lNMeU9Gb0rb
3oRaWZUdFgLunUO5cOOIUb7IByjj0KCX1kEeguVQjve/97LP4iyrlFeR1JtyOX8xsNVQwf+87P/2
9b8s+zKxRY1d5Q/y4q/LPrFFiDDYYEzmpQor8s9lnxGXhlZEqhwsDY0l/xrYsuyjZik4axT+xoSs
+W2Z/6tlX2J1/33dnxQyVC0JlZ6pgjX9+S/SuiyHrR74dJYblEujQFHpiy/yThncbLSjLV0QRDCi
VW+Lm462j/DU9XbnAJKab2GN2taitlFUsH5DyYLv4YFYHWcfrPyOvizXwdagMtWla1lakLVepeuU
2pPOCVbZgSojCjVQrqd6BW/LXa88WjyIcJ28a4vsiWA0meWNdLX4FgSZZ6nzeY/JGwN0wfYv7uVv
SgjGnUk167BsFy+93X/GR0oHrkTrJh41CrBt0AI0zzbYUm7SqicqUO4a5y6csufCefsgMWRrz+1a
5VejaGIPbGxL1cHKn/d2TiMlP04/T6fFGXfARUxRXzLrd+Oumj2NS2P+ldr/y915LbluJdv2i3AD
3rzCEPRksXy9IMrCe4+vvwPq07Gl3Sf6hF4VW+ooSU0WDbBWrsw5x7yMqC+8bjO49ZO4Fx3sKpy5
l4v2qdR3tLRCaI83raSWddIbDuc93oLjYPufhIar9pX5HlNU1scZuW+4Q2fhfCYf6pX1x4Kxn/v5
d/zGmHOuiTlxWI1EefNAALeDXyH/BkBGxRxAI3GFG0nu0vKhEmP0gYwQ50b6bd303TdiTaHkvIWp
wKFBVAuA+KXbWNC5vI8qj64Gyj/GydgZx96WFbc4NFsS4FeifbiGSwyIHmWelpO2QEZEiNKRl2f0
G1qQWnNIih3kTCyY9jQdw/JonZl9Y2pg6LseLz/UkaEp1H5e3/oi/VK1k0tb20LgdhhWsSBhTQFn
tsHMzvkJB8nyaOjf5Y0At5+Wqy12ii++Ik/H/0FazIaOvC1Be/TaE4bUx+Ze1506u3IoUbYaMkoS
vND1HtZTm9u8tqIDEoS4zRR/rqvEHs2B+a2R7A9jOxUwBGyKBB/mDmESZU28PR3AlLBvWAiMOsnh
ocXKJTofCRmxERNvlefyrvfZpGzAOMFTczWfsNr6Iq4OnqrcC7U3CO4OzhP3B7/OK/3Q/s59/Jqg
cGbjXYfE4A5/mIPWoIQFNRLHh3P3kT7SF9jG+2RD4Iafesahv+MjWe+Mr5RrUjtShpyqe+mQbVIk
sahZw9Hj9YrJVctOcMYSJyOG4kAmkMYOTy+MITP/VDrDs/ka3i2H5Vn5aJn31vZMuhVy6gv+NbhA
CNLc6HP+JjbD6MC/k+5Ismj6AdyACCPpAg+UfIScHtd22JgncXaGTevRu8PF1sCvdGs6yMY25P7q
vC5ftbfsiljeoivszxibVvC+cASDQpm7Fhpe48V4kR24zxzV7QG4MkQityJ4mlgM5MMI8l4WYpIJ
deidfAGE4k6ustEzW3w3JzeEfB66w5foSS5dFlt6QUyVP43ojCsu8i3RYXFxoN5Qpb30CTE1I4Qs
cpKH9kmn+OnW9N5tPp0CAEME+liOdsDfJB0wQi0f7Yl4twp34Dv57y/1U/4k4JdLP1bNONGWgecC
zk8w9Xj6HYdEV/S4qji6StEBvZd8YunCxRbcyem+xzOxH16iXX6oRieLDFvCLRg4NKQ1mfGBXXw2
nyZZyLlPXlBrOtF1crPXWvQKTDNQZ2Bj0OjzimoHiYuL7RJ7RrktyNIx9or+tpqsuQp01U1Pc8Kb
5zoqfelZVu8rugiX8QaX8IBmpK8do9tXD8rmrfhCtsU11dOc3GUPwEDTJxEuyB0lff4MLP4c3YX1
PnobzU06Q/t70nBA1m4OuxQY+fvyUuz0/fzEr65vFlnR+8BnXT8On9pwICNRf+te+LhHIr8f8EMq
m+6S7mvHWtweDLXkWYa9WT9kRXBotENoWCDDXstb+776GpXPghkg9inL1t/q2Un51jSniA+zLwyH
et5K4NQpznogXGgHNjPfd2MfwncaP7gQI5ktyYSQ/poEDmr26Q61+JUlEOeX4RmhDWbpI/sQX+dX
8ap5C4bO6Hm5VVt4O6y9rfuKoctWiK3l3iDNwdjpnnwOiT8VMVQ9z1g8NYeAL3c/kTIi77DLlayk
XHE/U/9YzJSENgLAlo0nuZ/uTLwaoYtU26WV/IpGBtud9Fa+0PxjJovM2SEsCLJW8Rwx3uGzER26
2BrrBZCyK8sQjvrVwMbCUmweLoorcbpxynzPEuK0zsPtG0cFsApU38rqOJBfuPtslmwbJz2QreXA
XrFPvY9Ljh8G2+z7wv2iRW7d4UhzP6i/nQ/twDZqk+nAa92zWg9ECLGvBDvWMy/2lEN1Kd+Q4F/K
R6BDe+XQ+9ZGd5ZdCvj9XcVU6Vn2B7fRH68JMheDaq5Yl6VV+yhQ5wAUm8jLIP8nfIvu81PO1hI8
aI0TU5JCy+Lt+QSu+MOWdddeDlwb5A9cSr/7aJ7XfspNOOeP0UU6aLhiYaQF+/6suNpWOeR3Ffvt
SfdXb2rtRcc1lYFuyTnwzf10lL0UnyjdRi51dR/euJZLzIy4PAml0jYwgYm9oo2GOyDFvOeZ4V7X
0kMFgeRoOTBblojLawehE/6Ilrn9y4wTQG7clENyI50wBP0o8kl50mXQW/pLcqaZzCEvPIo75Vax
h5Bj9coUSONCK7ZCvRHvl7P6NSp2h/DgEbE9GuD5JTqrLwW9vIBeM6SATt6vXhQgpc1TJ+ANKoV3
iQCd+mpA9Xd7LpD0a6ivaGvCaXYyIjILZd8TRkQIlolZ98hVuhBZPr12JNqAaCecm0AZAoKFnfwB
RnjqL5xii0dhl/lETQCI13baDhuiQMYCeSCExmi7/KNj5+O22eG9y5zCJ7P5o8f3M9n1/Wr8m96s
7+ltOnVknFeunJJXP3wvBEU/S99FxkqF4yvarxnSiAmwxYW4tXXcrGLpth/RSdgsXwKbwCEnen3T
snifis/yYImuAdqObSb9oe0MsgHjmsHJDNHF4/TYnKK3quYMA66LCRI3mp35SCzcbbafHomH8Vtr
w3yL+AfSISr//h4aGx0G2RnwK0UeuRM73lH+3CRe252n0VEZIpGxBgLR2s6+QlxyTj3ZuWxy1LrU
hLcq5zd5dXuNGnh1MRpDM25f9dh6r0nVKklrSK9V9W2ZOVi4vUAO3Q8GOGJJGINtO8aMDfcTA16I
QMgVqPs+c25sLEUPbySs/VHRtI/LFucsf4A2qayLm+GA2/dkuiYRRBq+XRzonngRLzJ/ROuUHi2s
c8IpDP3mZ/5EWEg6UbpLd97RO4uyvSsTn7INJiGZf83CXrpZt4uGRCO2IfKz46dx8CSQhdQXHRPR
a8lnqobbRX8LXqdt5Cr0zzHFJF53yOgOK2swmLNGbo2PzIq82jqmEyYsEhTyyG3KswSxLmLebPrJ
O0Bd4hUGYqJUXGNbBiMkwzJe2jQ/A/ajBebJWvQaPjdM2u4KkbYzWi87m9z4uvxU2EgQg4Qsdjtt
37F7pdsENSTbvLRS7qqzRRIv0LSK8uhQzod2wconOVmMm8/yi/cRm1mJY2oO9hNEYadjicx3deTG
mpesmTUL4TNqs2VuFQ724JG17rdHtfdFUi7q45pzke6CewBVPVNXp/vhxS7LtutWdCSfumz6gfzd
kmf/Iva28CTdqK0bUIY42pYVZAkxD29nCt6cb38jJbvFhBtnt5E7/CjSnTY74idnlHC6r3pci8w9
ohsT5bh+AJ5XsTYRZl+dU4amuTvhwklIPJT9kDCvyIl2FubPS+t9mbfodNC9dt/BJBTshV6YQpBN
cSIsnuT3tV4Rt024B0xHH3sD1CjaM7BKa291j4oo6+zshK2VMcKRKKSeg0RuMttC7jc24ksn93ft
j3y39Iw+TkqxoR2xfCm6Fz6zWnEqcoTPlWK63LPOYLe9MJkkw6FzRWd8b3YGAL5bFIT4q2TpR4br
eZ9emK8yayB44kIK0roiffXdmZFeTSGsac6qKMWqDYd8dgvVNRtcuC5U/4S9gt1XYbTtCBveKxuy
2l4196llsJqSOL/YrF8GGkZqmwOyqJUVSKaWRoMpca0EOJQ9k7XzmJCAlXmKt+cLa1eg4kMVU+a8
xF/RdnXcK0+rS3p1q+orgxH3ZEMYrMPgLWMR5ZNcEuCbW3kt3BF7xgGdNi/CcrQPSVEsN9Ir95SL
89bmkZiTVy/uuI+foK8CZp2HNYCyIWonhC/zgdhqPvQ0i07SuwGrseE+pRmnfc3C2i1b53866nxL
g9tSucjDrskJwr/ffbLTrV+A9sAiHXgwKTiTfT3NjnIEN2HXz2WFehNyKqsYUmIyisJ7UpSKIzbh
2s4/Rkd0UFmKtaP7SFWXTXlW98MmPifX+Zy5+VZ2GN0pLxhnhdd+K/K2X6fKpiIUzzmLN58yYjBs
uP1FeSf9q3bao+IP3Dfi5j13Ee/uf/i07coeFccfN1jhOIfou5UXZHMrg6fFOkoGymvtmvz/1jg0
7N4cOo7JuR9sUqXYF28KiVcjHxG2U25v+ULn8hyZbkssoOFARfC57ghZszFuYzdGA3dBILLJnj8N
vyStaVzhtjzexs1BmQRAcW+RMTO6Z/nIm3aid04d3jPPbGOs2zOsC3HNEwLBu+lhMJQvgDcBH8Sx
F+UO1SUqM1wjLmYHP/AniqkUl2x1Mto9XzknXPEwq6cwe6mmPZM2s1oTLK39OH8qTe81asJgEIib
b75JtA8pF1nxiNkisBWJPJNCuikfXGElPxIFSZgLLtV/dmNuHcYAliExwTT+z8Yco5O/CF4Zavz2
+F+NOYJW0LwqtNnQc60ttv9xUqyjGuj9YGwYiKgqs5o/N+ZWguOaJgzEmofRCPy33ozGnA5vDEcZ
BCCadn+rMQeP7H/ry4Hmh6qP3O4/nBRNELSDkIqsxZqwSWbSKatZ9C0hYxOBGLDwd5y/Kl15wZu1
G8QcJqP+rYrVSHmIOULtTbYli5NQ+1Qh6p6ElWTeGki9CbIWH0M5vdOmeh+LCuNHaDkJ20xfE6kl
E8rJ7QipVZ5ZnQpFPpv1YS4tR0bnIycW8avxdYLhl6YW1e7YfhVoQ4MppuJHkqKdJSmE9lHm9jih
Qs2L5lLQozagPdbxC+YHS+r2Ia1wpxXifdU/WyPlpfy8KrwFyYSCKJ5LyqSqIMKi9zQRlUodPcvF
7LbFRgthvc/WaWRPIEuDgkXaxHG+k+STNuLPhm9vYgZVR6+H0Nuo0yaPiZu09gJjHZT3nhitxPoK
rldJZRCLxErWrZszkVHqYr8UrK6ZdEVzYmw0ec7vhFF8E5KA4S7x6bknZNFO03ahYW0MArNaoz+l
cEp0dp+whvwOod9QTkMSXSYrNi/VqHplP5zVHrvsvLh4Tk68wW3UrEl9lLeRhD5wSN6iNtpnJvVV
hS6GOqXHlMjkzI9RGsQaxv7SK/PQlazKj3B2D0a8rZvwOddxNiQG4hEAk8rgtYvw2EScpCqStDhv
CHm1j/rcaWJOpvX0npFNPyFbGeSZgU3hKfRMguHSlRBiuvu0+BJ06ZgIZF4B9Y3X7VZF3BV+jcKT
GH42BdFYfBY9k5ZSJ7ZpflLQLvNJcxanETPRq5u+lmJwOGrXGhFhWBBW3VhEWq5qVoOzlIQmskln
5mFZxN08WgerGvbkqyPBLbaIprdTjX8wJGmraF/jmgpLoglWJtUWPCaR2ECNYv2oB/lNz4lv1lIk
VCTlkKyZD+p+DoZjN2nghYTsvhvrd5kwGLKD+2Bx1V49tkXnVU2h2nVNirWacsHUHskpVHWVO0bJ
z6h0pBAAhCPEt0AeEib51hyU7xRNhao2t2VK9guVpxmx2wvKcpQ7/d5scXyEGqKsHk+RPPAcczIQ
NvvRivFdNbxJfemr+UjLEGV4kV2lcTy3I06PIvDDAVICt1YiUQ6O9+aAICZsCh/y4U6iVWXWEH8X
Mg30YK9jq8r7kPwWaV/3kTOqHLM4a8/WbqQAiEZEBT1fqdFxmseKP0JHWFTYymQilBh3soyNMr5b
hP5U9xzhIsrt6CYb37hvNyXTLUFllQlAmRTpjgXQE4uHvNhV6ldvxrbS1v40AzEqzMCdR/mScF61
GKRlguRV7V3dNTse6AZSeqfiyzFRNInGxezUrdqDxVHp7FUhTvPEU6l5oDO6xCA5rGzwWA1HM8JT
wn5twmANKpLPjOlSKYScMiHj3C2afi0ke1Webgu/N9dysIP70lKupUIFGE+7WIs2dSlyOqefNdN8
HCNnrhmDZd5I4FAp9DcV+e6CBHwCx1xwkUqKempieEKBedKm6TJ21k8fELVXKZ8yF6I8m44CAIUt
xIk5toj5Q6qlFwabtjAjVRfVbNtnwHBjbuWIc5TStcR1s/YmtCO9Is/9KFTP6JFoK3fJgwjkupbo
ZWaWL8eb1oIgZSJjn7atLr5OmoGniMFePhhno0YXthjMSe9yPl9jmU/1fK811OJxtzUYLIqxyqmI
20uxUpou/OJ0+aj6U66TKpeN76lBtokCD6Bf7pVGPYzB3RCSfanPbtkctJYccqjZiiJx3RH1rpHs
RksmK5uTCJ4QXKHiloP4WCfATxUDjg32IWcSmtate+glpjzZQYuQlu+oGcyDqHUHKUxsTfnsrSH0
1PS5QAmrLXj4K+Vj6NA6Zem2jguv6sxLPingam/GbPp6JWz+0WWOpSDbUv+YwZkr3u+/zh9lxCO/
lTm/P/5XmSNrhE6sRdAf3p1fNQ4qflVDaKSjuVfUv2hOMOyrJgNNjPj/8pj+qnFUxqPEG1HemBom
078zfJQVaqzfNSe87nU0qoPWlczfgNWBnMhTlw3mVi8LVO6hCe1DXtB7AS6pYU2UybEsOW/Th2i5
ZMH03slFB7tH+U5yIKVKyvkuEv00YSNXDa5CU7sz0+VBReVXgP5PG5D4E/MCc5JY0N81AROMznmL
iUKU0vTtOcbJnd9yUE3KeB8HzMGqZh/P72KEmC9v0KW3mIgmg3FGHVrXwMoeRJFsMjXZtCk0kpEJ
yKr3C8Me/Z2G3SWVNmGVTm4eGC9m+lkNUGmiEW6ZdEVWuBe7zpUb+dkUeH7VuJYhPspRwnIdWzAI
pYymapneVGsoIb/nlUtcEUNPq7lIeDJNUCOVcF6Uwa+UattbymkRkUYo3W6iXdkgkVXHkIDz6S6d
Qh+r7kenVOwHIsjYEMTXnO1r9iFjQkBfpmnoCuChtPgwWd1FNIRnKTIjVD4RPcypP6hWHdyHsrar
m+ho0fhIs2ibM6BBEeNaZhBvMgHx3iAM16VlAEcUXcFtr39VibWlUjpFke5EYvdkSsnLgJ5Ds6KH
fuIhllbfql7LbCFTj3MYMKGkWRQY8ouoR+9Ztpoprbu2Udmk0Y9IUcmCqzHBs6T2o5460FZEF9Gs
Rb8fy7spO0K9tmeqC2UtM0LqjREHAKsWzZjancaFRv0m6S6aRE+TDQCMq63QKZauivhQogzW6sdR
1WHCElgKh85YMrfSHwdaOylFKFA23dqL6aNStV6KPFhQX3qMBBgix+6+GuAv6OeI4CnD6PGqds5I
kZVSbOnxu2DS7I8pwsKi2hu5sClTDTMW15+sPFe9cZTnFuHUyzAbPz11XUh9B23Wl0vKmDnx4ozS
SidUIGpsmRZOMxUk0PUueiInpGwMU+lNGqXVE+oUJCukAtkMskjTIN7lc+AVzeBn43ONZyGRRd/s
qHYoSelleThGzYsSi2e1BL9YcGlSxKK9wZJ5bShtdUpcQQe2p+0CCl+DAriv/KVgDDyJb+paH0tr
pWy5/+zlG6vRqhxU13X4v6sGsTJxoPx9+f7t8b+WbxHvk26YrNAG0hT0f79WcAXBIMRtQorQgawH
2F/yEd1al2mOo/9SFP7llGpJMkYr+d+Elb8hH5ENNp7/WMFxecI5WPECSO1+U4+ojVkIMtlsVn6X
jBydagqYtGjRfIRrA7N8teTwa+J0RLxZ29LbKg61RAdTX/N3isWrkCAPY+Er2qMRnEAe3EtpQLVL
K2wKH1umNbKIR1suo+DSLHilMzJ5ZeuRIsmTIAlEQ3qQUwFpce+OSn0BoOvoso5HJaYKo3NM4kej
lRczzZ6DBHCswOwhDrtzQ+QibmqhK/wJM6mbwf+fxGmvG2QYFNJ44BBxrMbazSivymzYaSvBsMDE
IqlbrQkdFaacMCPoxW+VspTjLFmmfLvAYx3T0W+YArKAivIlmFd8wC0fXprssyIEVGUkiRmVWXMX
nQOt3fcccgrhpDUSSm+ZrpsIyLosfoJSpfsLyS24E4TqXptZ18L+Mgv3gkW4rtJxiJk3nVbvtA6t
L2LuDiXau3Yiq0V8SxokPSBqq+TUp9ZVbElym3/yjh5/OR+n+ZiiPF5SlDWtuWvqF3FQ/bkynxWF
XirpKwFdd7kMvaUXafvJH0UY3wKd6Wt4nwTpIS7bgxF+WMvVsEoHAylwU2xWzasaXFutdwYa9Brw
kDRhRJobhDSAThOF0ZaCwI2n8n0cpCNatg6RdJt5Ej0Aq2BJLLJ9lE3bPqTT2IUQgk3lNTSRRagY
WriNPkKrz+2hi09lgY8giRFxKFw7cj99DrKIX75gmFk1h2mVlNfV1DqTRipUBSixpAWbr3SFxdC3
kQTmrgt7BzxEyYSZ7GOVR9Y9dgDd3CZafwlipJdBv8sx9Cx0kJcWYmk6LK9BBSWLqdtQolfVI3xb
inKIMC4pPWcCIQANgUGP7M6p9QZRew9y3l3LB4bRrZCs64xdy0nH1p2pCHoqA5kKoaRSMNLPvg1e
8DZNGA6WTUhFERolklpjcgWdwXhKNMwgAldVy0ugJA9zaFwziRlUqHJsCwaeN2eiOifvJYWMptG+
VYgskuiD9K2fRAF8woLM1NkZ8+nQBVwD8puYidsuGF2zVHPXgLQQmsk2DcYHi+jbfukIMWLTiNTZ
T6zEVyI4Wokmfucm3pGaUoMSK6FBUVCtjUt0FGTEClRxM6PWQlrkXTzGHPMMATImWnmMu5U2vAXD
FHxFak0obNl+xpIZXv/ZmwjKczYRRabft+r0/usZQPxP6bn12+P/vYkY/28FZq3O/V97B6U9mJh/
tTfXVfvX1qGRlyAijQYK8y+KzJ+KfxKa11MDSvU/9qK/sXXQZ/1ftg4DGg1QGrIdEEf+deto9aQY
VJ12nTCF91Mh+5P63ar1cei4Z9rxUzBhSTTiPeMQt5unj9TsH9qBKQYzxzZGUMjFD54luXXJvB/7
6qtfAtods5v02hNtXUj26Iek8CJVnZPhautmvITVMI223CuzJwYzvnvw2knM1FfPrrUS3Qy0vArO
vVa/i3J5gxOG++205CGrm0SDqWxAScfLXdpCkWYcxW100XGeRdpxtqa7uiLeQO03qXVeprTd6G10
6wKFHYLjfBgwtRbH/VKfcrX8rBb1prewbMwiPpop2rxFu+tCjej6lBcPaLqRGHZ2tGVkX04nbn/Z
6oldXw6WFO4SMdkBN3OtAWkXTaLEoh1K/2YFowuBBpF72UZ4krSKBbvx5ZbghE70l/ndVBDs4box
68Jv5QDSjFRvzLIp3KrWGjvsy91gtfdaYH0MpkGssWm6wxTdceY49BrNv7mZ8AaGsKsIo6qIus/6
i1YRBM8i1rtJXp2xtkRaPu7Hqo8Y92Q/UavdjVOPZBvZm/SWdWjH5NoR6gH2aYbFf248le6KmV5M
MQOMstxFouxwEsVyGfk6jIB/8tKA0cPUuV/XM7ulUz7+16VhzQD4a335H4//tTSYHOVJLiEoZT3P
/8mVwqrByQodsqivh3Trrx0CwrCp+wh35fWI/L5fiwT8f4WxC+gPpheq9Hc6BJL4B9njL5lWdAZo
QvAHPAkV5jom+ZM8OTQtggKiQN8O5MaW31qMQEqNbJHryCgvSg/OCVjlW0tJZWJF2EDVz3XucrsX
PJSDQ3OXGocpIjH9Xg/ux/weLRxFJcdzSb8lyS0Qd9xlGXT3ZSM8jHcpKo/CIyBIJjEzula7aidc
APGdl02xWzbZbvzJMOCDu5fIsnWsi3XpPeTI52Ez760vEQkPzGXG8EiTBTRGotees+EF0RaHUiwK
+JOb0f76urvbbu+3zll05yO2XOafASqSZbMCuBdvpeKq6QmrLp1ylXkAEKrRCTz+R7pGvuZKr+lZ
2cxe8YAt9opeYGcyjAzPL9NL+2PdJzvWUO4x1osCuTPJC2QFCPfp+9AwQvFH+Y6QBD67yJ1Y2MYn
YnTjN2nb+r0PasNZuerKRtq84XC1CSsutnPg0DHuVLcc37PHkMm94AJhfitO45ax8kGBubJZE6sO
AmKiGOR4DHWZTJTNkNr1JULV7dGlOFD+GdcY0cZMTIsebbRdX3nN4PHM5q1IDmDvxqehebA4SkQ0
8fPzCNFe9odlYnWb7beyP/aFh9+XubcGo1s/5QSFbSOvI7ZJd+Cd94gay01aHKqWJF8Mi25bOkZ/
llGuWj0rVujnxKRI3UPCaHshg8vcQ0ThjCAouq3V0cbCPj4/WWNC2hiFY1u5OYYVxmeMMuStnm+z
zn2Sdoz0n3XRiyWkU3iBW93lBZezU33KosPGodImh5fNyAK0gLL+RYs4bWzyJjukFhEmDzt4lO9Q
M47zSWIOTaYWUQYMhX/iJyYSDIBEHZXA/RAf+3mnYbpEyYQM3bIt2QkyP5GAQ7pTAUOBFXpT4dol
BrWwGftrFckbbo4SwODIgwPJjpgx/6zAfbRabyZvZXbRcTw1QHtFv84glLktqGyVr9EjG8IaCLN3
E8sWDadEPUAJ2HBqcwsGkFyTBjx7m79EWsi9bTKCX+lNvrBmPzJGcej+8p+YMYkQylErF6zhO6KR
ZFK2LNv8QXaAvFcvD2Lhd5qHIZQcB2XdLFwAZYj2qRwlInPASofE/WwU2eaQhaX73LxS8IsayjwA
BLYSkJZRxB4taaTiom5DR8DpDbNTUsnEhWNmM2ecgeLmO4MZP3mLPDE5oU/NV/DED+Mt3iaRL/ZH
cfGI2lhQ2YJz4NdnDCvQj31VV+1IDxy51vrpU77b/RvDUJ5fiNwII9TgIKuajvkNwa4y2HCuNNku
vtC08onptvrOi7ByJ6HphSMBam3smN8JozxEnJjGNgBHKYkJy+YHhqbJi4gK+SH5xFxFGm3nSJHN
W17Q3VW7YdxEwGwwTz22b9W9/F3fzen6n6cvCxcoj0idJNlEoM7g5U7IxXnhAnF/HBw0lk1CSXgP
zX0y2pcPgaMg/+a7gzbyPXKI415VqUfQsCF6d6ANUc/U2I1Gcp/AJt105V7tLlL0ys9GscvizQTA
CwBC4CA2D+s3QycDeD/0mxzAN/qLChooKPCZFOF4qzaepFOwgJt04IT2nBX4EBBLETB6L7xXqm8q
7jC7KscEbP5z7wmw0ZVN0Lr4o5J+U4GnNDaLsZlYEo1Nm9+0fKdSUTUHUz/yQxlfTW7LYdsXx3rA
iIcW3DMRRb/riJUHD3jBXG4KtH1oYyQom5s68dKSiE9PO/MwgcAEuAKqH6OHlGDlOQLqv8QtEKeU
G0zAHKzGYdvwvmtfT1yT2IZhA3xExtZQOjkYKWTB9G0723YUz7HlyvLkyLyrVXn3B80Ahf4MfB1d
LcayEv1pMt5pOmpgep2M60hdwkpc0N/LxptltV6tPhngTnQZDefaVVEBeAzPoSA5xBySCPXJ9c1c
vF4EVrBsg3ceOoAts+pYuU7aC4FWw0O37TTM/U7qW2QMZwiEe5DcTs3O0lV+WuKCMARXbRHbYaFf
QS8Nl+AYIbCiMZncF/fZcG6SGqxsuINRw4IA9F8gwRkaIPjQkGwyEZy5X3LDS1bvlkwphTdpL5AI
Qc9S4yso14xZ38j3C40aJNM68gPT4lt91XFr9FxoYi3ReA0dYuyZEnKuVF2xeilK5qXgXw3GUZHD
IImjLe4DHTVjHR0IUYj8rhuZsdm1gqDnqTbIbIlcEqzt/nk97A7olbDoYy+xvhWkeg13ZLudxG2W
oa3YoCWS2x3H58UTYYoIl0S8mC/Lk+iKDzExii3GSFs8ZkQWX6UniDgmhBNrOs/w/1w5sN6Nlj3a
xBCT0FHvbgt360kX97gWDvEzDXA/Us81yTu6V31CNFCR6xL67R9YMzF9ztNbsnupOUUkW41ID3wY
jxS9KgAVp5O/8VpkLl73CYVTKh7DTwgLzZ1+kKYdiRqbYp94wwksrKTCEPL18GjV7yua5DG1UPRZ
P7w0iwweOPv4sCo6AW5Zujp6CsE3+83UnsKt8dITZW1L9xgiPr7Aw+pnvghtRxsDHd/gCs2W3vqX
Bos93wGz1b2le40/8nIvXWmPTPgerjprkIzGZLQVzdFeUfoK7hDiJAANX9yM1/CqcpyBFR+hg0Wi
WUkn/cWY6Q2cIjSNkPs3o/FpEpGXWRqHNR9qQzsQBBXypMtbrH+qhcPEtfpo8CJxYQRfi2E3z/G3
cB4+BGUbXSpSFprdK4kJeo9mdJl6iisGnyQldP0R92h8LXfhA5HB86d2J/nhzjjVL2m5p2wMtmyX
lerWB+kVCWEx+fVh1Uvz90ED+lJzla8awv4je9xmJ8uXnLO8kTcpiRfWfj6Gjr6REBSWLukFcNdJ
933MttZTd4MYnKJQ/epioHI2mIKC1vpIOoN2YiiqvsJ5Vq+i+kOiNOp/Mz6zxqivlsd7HZ6E0x8Z
182MfwsBBKpIUzilVwm4Sy8R4sTxDZsbeRzz0donW6qXhr49E5L6R3P2g7QddzA4n3KUHSuBxVne
0RgQ87KX7VW6vZzglhIS0zggHbyhtpvTH1koDuI9Uh5q1kmvHJ7mxNHPGL/7TXQqa+7g2z/6JCZL
NPhXeZemY+f/P05iIoem305ivz/+zycxbKJ4PmV61OBzfnVrOInpGnZiAn8UjmN/PYlpmrROcDkZ
aQYxw38+idHCsXgm7X/Yvn/rJKb+Z6efJhIKNxKVdbR46xnzzwcxMVnqvikrfRvGoXUMQgarYUsM
gamRTWGku5y+qj1aeLmMzp1Uya0WZlkvHVLHAaoPofZqhTFAfVb0SfCmkeDG+M2YSRZotbS1h9Da
tMrQOlrFtd7H3HNZudzVS7wrInKuMcVyRMK0EinxOZYoUQPkt22TH8ym8fL5koJebfn1eVldgwIT
TV+K353ZfIeq8GhJo4hyDWRBhaOOcWKptrdkkS/CkO+7KfHXsabSK/Rn5nEXKxmuKVUoXLGufYEB
Gq2ebZF1O2ltyYhTN8IBN7y5aqmK09DYmtEKM6EPrbymw72kX2q6znqDN2sJGseyyCHL888RiY0a
vefsllZ/DBTUsE33I8jddmF96vvTQDNFxmQTM/koKTVELUHkP8i3PMk/lfC0jPtQJtc3FrX/z915
LDmOZVv2X94c3dCirV8PSFBr6XSfwOgKWmt8fS9EVXZmRJZVdU7TItIsIsNJJ+nAveees/fa+8zs
Y1vPhZNCIi2y7L3bAf4Z6U7+0C1Tn/lwadxMNZ8jWNwBZt13urfUE3XWBabdl/tAw5ngX3yPjZng
MTjlE1FGTpuQp0Rgsop5soQM6WeUBEjgmNN68Uzt2dcoi/SegrX7KNoXPWHISjlSIxkjYHhZ92PD
ze4HEtqTcN7J3kbRk10nV/Uzyxpp8vdePRSRlcMAw22p/4EughrkTy1ei8bwT4//ffXg5qdzTuMF
DckvfRwksIgr6MfowMN/VnpooozKQ6WXw/hyXFh+7+NAFxk94TRuR/LIX+vjGKxev8wJx5fOGFMc
kYymPjaD/9DGgazpAa1SNSbeA8Ol5lJ3WJ6qYWcoYxVbrHoMECanNjljgDF45652VWhp+gscqU3T
cC5wqUal18RnhBDFLohXf9q5DgxvkbxmeTbO7fR47xZ5j9ZVbRaOXttCT6kTxSwvMKm5L8a2TPhh
SNk8MZk8FT7loBQcOlH0pyprhgK6qAM4GNbxtq8MSgzNWpdlQQYCiQC0EnKFG3uQCxx2tAKamlMn
FKCBelARhaWpMVxLEFh5OLcC3HE5glSg+s+846hsDCSIJ8PN76pr7TczIRfPSiac9L7hsOMVim05
+rtZm2upoFikRvaN8A3d2lwvGC6aRQ/grDgzrGQdrdO3qsRFmlu0pp2CQ6mkdSctqe6tEbMoDrht
koPF2lixRqpWi81ZTGYuq6dD7RD0HWpg3yC9iRXWS7qTrAsc68fFtwxEkvZYj8PGKynRerpA4mvL
ii2PS7fGEs5K3hPQVWr9Fi27XDGv+gZQYdes/S3WkWTcDKI6WIlKcFZdGiAU9K5OlYUKfkLiAF4u
JKBQx9xmDa2VlIFmbZLJZTrFLGCcq8enlPWtcfZB9j2E9wbO0uB6UyGO5kHEmT/zH2HCAlv3Oh9L
74CAXJbfTQtRi0FVXg10mPSWDQK8uTiATvNVF+d3e+/HaVYokyEGDKPREmpYYxGHySzOFGUFbJvT
TZQvClShVXRvwV5VA02r3HjpwIr/jRcvbltLRTogG3R4+e/flj6gkX4VOfz58b8tXub/oLXNJIjg
FwMYxR+b0KCRZCgXVD//Ao2kAKpmVCVpivIPfMbvixelCm1rCzwRmgzzr+V7Q2j6dfX68dpHEb4y
0qxFVBh/XL0anyUgQyC6rDHIBFv6csOHVCxbVKrqPOrnGc6tkyHA0rkr/TxlFE4qqtMjO54Ds+Es
TL9PphsGeZAMrIyElUMFUXqtriNhR3zlvHkMB1RA8Xh8wlej7hHxqMac1mIlYQSbYHEUXstsHX0J
Gi78SbQKny05gWtMtRh0l+Es5hf623VMciVIjDUO9A9fXNIF79ONmh07jrz2aNBVbCefoGx4TVA2
T82nN5XIrK0+6ZJ1K/nptRA5MlAM7Y6nxDvLKGoeEd9qPdxNcYTXMK9G4sa3AdeVGw0rmz08oqv6
TbuMNpsyz1bVNhWX/tl4pD4arJWMDqCwXXlhKCBgZ+CKGtkW5TXEbjgf3aXfybd2X3yOYirArPTj
CPskwop+RUZD2E6fVj9n2g8YCdsB/ZNghsyX8592ZrA8zfioLsm3qS/L4I1VrcYbJJyCJxJgKyMs
HIkTKWMSyYn5qnRIo4KdPaFtshqt1ZgYp6ZK96s89XtlS4uxOTaf+pe4S0iCWNHN0aqJSGeH8vA9
viGyXeYf0KLEzx5f01E+4PWtg61CMJgxI7qreu+JWUk3ySreGyMfCM9rdhxppWV2d9pkUn7r5XYM
cWAVtgtz5WZ7jPJqeAmwEgfOetK9pzuf+AcAwzdnlWBvNcZkMpAavGPsxESu8iKy2Rikx7ASIVbH
ROOk7VhgF/50oa9Qawxn6S170Y8Yj7P3RoQU4r4Fl7idKY4d0zplcU4m/kl5UV6KCyyLR3VR4E6g
M0eUMuB8F6bYNIC0FsXCi64tnxBFYLGMRTLHZwrScmcGyhbhopQcooKsXIxiLsgN6RjTrKfPyoa2
C5U1bzTPP1Njk3Z2TRfnChVxwKfZTMR78DlepExiOjpIzGMKG1xKQW0cTWGT8meUljjhoHsLs4KW
gqHNaLWaVL1sx7MQvtYQ9VNNnjGrPjtkdYg8C8Dc3s5EZ1HExkZttn1g3p3Y9j79c3lPmcjK8Jxu
ujY3Qzof5XPkkgVsXQdoGcbENZUFHphAmiCks/N8VdD51unF2eyySGEIg+yR2ckmWNR5DJDd3NPO
rN1zyGqArE+dqQRCDisVU2tBQ+6eKyQrIntUkXCXMyRBEFZ5TmRFuvoOlE+4CwrsMX8B7bTlN33X
bmEkS6c56Uf+GAtL5/Nck/Vb4YDY684ZZXd8zuRtal0wKGQpnINDci31CUjhbd1pD4f0PcQd1Udh
eyt50a+dHYLEKTnyExwkDKdIdJqALKAHMIIObr4IqqfZirP43G3RGcqLBwwZEU/hCizKOl5n835n
zdP6g0b8uGStJHdWkYNVMlyJD4NAoziGVUYvjYgL4hKTWRq9KNaKpjjw3ES5ucbFk86SNUzk8DPO
0Nj4S0s6Rrh8wKsa8Lxsbex4EC8ID8UoJ8bNQdk68csZQG0iisv2dVBX3UaCRFAuYNwA4khWVrcF
6jAGGq6AYR61vfvlYEuam6/aOXgJ8RMd2rl10qO5YyGpZQyzDM7GOv2E8B6R8kklSbrcqmptC43L
lOwP4FzAmrVTuM15i8RVrbE2qAd+mNET7zIzOTRi+/Li28jq/blOExBbNysOTd8taVgfEgAP1EPR
3No1U4VsgolFIWQCMMVj3Gk4Wwm76pRdVe1bBXcqXsdwlfAELb+yJw8fSWb3Me+zuivfzT04j+nU
9zE6T55n+/jYAC5eZ/ucTFL9ERGhqa15SMpfJQyOdCpt6QkyU3qivpLxUzIG+vGLpyUtehE/PJ0R
jMO0Lpwj4hFW9bKj733NX5x9/2IwoyiCBXzfAsbMV/tefVW74JSZ2/pdfEG3Fbz178EXh8x6U9KC
FiYA+UI7+8JvO41foqnRroSVs9eO3at6No4CFpIJVttn389xgxvfcjXzP7t6KyHvu6f+bHgaa1p2
Mz5i72lOSrKhcRCdKXeZCc7ih0RUaIaOe4Wl05lmQD/WhWFjy86m+gE7zMSI6WlTWi9bd0E5KX7o
F+VkQM4bU5LpUQzCxVhnT2gK4TXjJvFmxrf+sE7yId6KBBYSMhg2U2Ft3AeaXRPzIznvYQ+AC4GR
ssLRSqPs5oGrsjkts6lHU7F/oX+szo07EbgYyQv6ajJTH0LNlBMSZoQbyC6ADTPr4ZVfhR1vECWy
f4RGKMEMmSt4ZGWWGNa5g0QZfnMv/jydZ8RgAg/kxMB6N0rvyNQi52cakjs7vAARyNVp60yEb5Rg
Ej8/EoeI+k6vdMcD3McO6KRFJe1QG9LIJhxRZ6xWzQcIMk/idLq9upWbqbo1lwOBdvSy86uxTvZw
6UqZVFNjkYtHYwGTHYdXYZv1VMo/edm9u8CYXzw5ClQDEFT+qH0P9/QYvtJPEdZsW4vUei+zA991
+BFSa86lHWHCCgGRKG7aK6EWvHT/EzWj9Q39F3ct4TrX7MztlB6xWnFRCwtaqd/SXdy2V2ocdIPI
aMxi6iGmpwcJBM9foFmh2+wJ8F9mjCoZbmYPwh3uyRYqgL+PCW5lKzo0c2GZbsrNiKwAoc38E3Na
Ou0Jv4wP+YWc7DPI2FcL3zgS1Ak99RkhwjZ+7DHIGXH1w2SlyhYp0B+EedxMDPIv/Xt4idbFFHHA
tcdfuKkWpDCje5aOwyV1ZsTonnCXc6tH7SwKF0W4CWiKv+hMx/KJPAozYRdOQcfn1Yb8JW4M9o+B
ZzSyeezMS2q2fEuGD+tpdWJIRX4t3uez8xjwSk0lFoN2m8EW505+1tijx17yRGcFfDBNt0UyhqvR
TM9VgXmLsOtDOA/oSXNCQ0Q622MIIrbbh//BykzoCEH0x34TrOM53e55u5K3A9+AH8PWPQon7hf/
6tIxhzK/Kq84qsafNiOKaXYuryoWJmslE4hypN1Pv/hGmXDCy2873C7OhmFMsW/lSc8FT4Oazjc/
erS3Y0RyPC9uejP3cODrRAqnR0J80WMc/c9nxFPTSNqOL4EeHWuCzPot41Fn813xDu2GtG74BSNK
BPaH0bAVrXXMBM452AEQWKp7l5Hm3jyPecRj7PIwY7igMBecDD0FExnql3gV7I0F+uKWmdVMR89J
CfdRPtgHUD/pylQ4md0mrWYgl014R9eKW/BKJkM5iZZ40TaNPmdA9M0KdtbhQwR73ub4Fq4WoIeJ
c+k/2CVmhjll/EBWMPaQCTmqxiQEhX7nJhE11umRvkwq2DdLPnOE1xYW97R4hq/cxhGSlHW1Lu1m
ZgQr9UOdGDMgINt2bgyrYU3wkgKK66ARRCzOWfM/WDLRIZ/ZR7e5rWJapxHJpCycC0eLZGZzKRH8
rJ2iO6XLVHDBbM6Lk8oHBYGjg2ozKaikIPvvc23GLo4pmmP6HRAHbyC99mhpVimf3Vl5omtW7tnZ
JUkdew7YDGj6tF/O1tr/NB9Gtq/D21gHSMdxK42xaOyVdU4CMgd/5qHavff2UW/Xx/4KVpwNeGCs
lu6cF1eZOS8qgHSICW8+nzKXB/lXxYd00A50JsfzFKny37q+6ebBylulM2Vl2dYquSUaQcfL8QZj
8g3A4b19cS/maJ1PFgRTcyMkN7rJwY1fCw++ObPEWY7qhJlHMEOn0VZHN19EfHBQ8nfeDvs9X1++
JF9cZs5Zey3frU/u8tfwJV1ay791C8DCOcCAgghCg6zB/9AC0Ojy/TT9ADX5y+P/0AIAkfkjnPBn
neo41cBPz8Rh/Ee+4+9CVZkeKkY1ImFFjdbiH3uXfLUqmoqp03Qcrf1/Qagqm9g3fu5d8rKhBPCM
I4eZd//z6X+oYq1KldKEYUOqSAmlAUflvc1j9PzDUc060w65jj3K9S6H+UeiW9DD8EHr0EpUhux3
Yq1sIxEJEy5hifNapjOOlQ9K63EU6p4Z2z2Rp/TUpPmgF/tMH9D2IH1M2JoRya5FK39ETrWpjfKW
9SE+q+ZTlUB8Y/dNC5UT0rkJbwP3qwZjvAe34zImb5+Vmq3c0gDGFshrr2DXyFDXi2AeAyWrtrWi
S8gYNujrENQ/5CpZmsMuhTGs5eZU4GyZJeKZCYFHxEVxllnXlUgjvQPsS2LXcg+0bhUo1MLBkVgR
BCMzP+ZOumVSvkL+EbsPSfkIZfa3WTGa+EhXb6jA1KWFJC/AbCWh4hHp3Fodgq8Q4KQHDiVt91nx
Klc7B4W+091kypCBfqFbU2A6X41366mq6wJCfaUBtf8YaJuMDi6TU1JX9teOcWsfsInD+jER0GMv
nFdxCzyxtKAdpQAI65sfIJqqQ17Gq4E5LPb2vSxNS9N4hMTmOI1GwsBOzy3CHggmqaTFONMJqnYp
0Rx2nPjE+I2gFIo6V68vxVDMSU6x+/oHDThZ5bQdBKZPhXryGtZYRzSOjtcvnO5YqtW0K5AcqGGx
ctrUToZ0UXbdInSLzeB/DS0qPTnf8Sph2QBvCd10heJ4SurlMQ69ZSj5dxmYntO8yS07uR+Bqak7
BPei6e5iHISiiByr1HaguhWJC01tT+aote3jyluXstwhWGod4FtkkBG6u3BT8Jdhtvc6mH8c0EuX
g3iEaMkVUYMMDHNKC2bi0K3rkoaE4kP1Il+tAM9ALK0d6lz4uIWXGI7JynjkHegznxMcgguAE9F5
QJHpIVHz0TuLFmHsptc++jjYakAzLeCCRA9wOEJqBoEhFO2By6S2ooUKs9RJ8+Vo6Un6aIbG2zba
FznvoUyFy3Z8PiVnjwmD9xxehI6Iy9TcmS/c8KfM5fpWi8ei6UAe6DvS7LZNkMzNKpeWvUUXJI1U
/sDxjtifjVeVO5HKFGunOJGgqsaxQaeciz0eo5Gy0G5QRFWO00z6CgWKA8MNK2aVVQujfw3xMtOc
jtNy4UhHTQymjZNdW+/NYUhY6NW8ddRdGwdzN0QqWr6G3vAtuFRNlT+L6TI3iY9Yqhk28EAXmm/8
nedk44I7TqxoBcvKf6K+EAj251bzr4//fZ9h1CXBXh+HZWwaf5iyj11ohSjV0Uv3wyzx+06jMvhk
O5HHhERulz/uNBIvk/kauWA/pvZ/ZadRf4iZfxI7j29cpqEts3tJ7LE/7zT+4MhCXUWwmCvaYmAG
1G3bDrscm22oQx8l+3RpcKcmSTtxk/4WB8OL2AbrohM3wDVAoagAI3zix0FMzLTyKrsktkAkaURY
7cFwDPN3NWH1BYnRFem6RZacChHZQJs0dG8aFXdszQCPnIKaTaBS852Db9g3H8XBCT7CHjzEICFF
3vMxEVDeA4zMVpIK0gvpqUxsuNBudMLHHFy/vl7PSI0idPY1kQEpEQLGKC+jvZP1iq14WKZ1SIeD
nSNKTRJjbmb9XWyjKRbheeqok1IsllVzLVtno8bhyiX40OVQ3AQjHolIGPY+RlrLGoiE4ZBfbnkr
V1H2wBxo+/KuQg6gvOJMRz9DOlQun7Pemksu6xlRMnH26cAi1FD4Rq2zCMDk8gbqmNhU12RX6fRV
LKQ3PK8yq0huwj/O1fe858QfXyKvX2ayMo2KR+Kz6ZErUNF69mnFeCX1OuulPqBw7Aba2P7KYFVx
Bn8+oHRUZRcBKaIJQwXF5QqQ8ukqKiyuevBW+9lOYpt2Efo2nbJyeKG5e9bCj8CDy0lLFYiUKJG2
wrGS5cbW2xKNq1d8WMmtYi2ETDh12n7ONNZWZIIAivKzVSDGGNTrAxV3PMUDf6xjYGJFsbHUeoPN
+2gJIpyghrbDQOuA6EsMK+0sN80LE8FprIGsfWV7mWuWu+kdY1Z53qH0mi9JorEomxxe3Giqaw0M
nNKC6Wr1R6NRTmrrswSHaD8xYDNGtFpAzeWwEFXi36WBY3EHCzoUZy7TtlLBJY7nPY2tfULY59TS
40sbAFEs1l5cLJso+EiDko7+S+Y2to9wvEY2FRfxEkjAKdLMTZdHEMeqfC0N9TTiafqn1i/V8OnD
yK3LYaUzQ7VQ28d13NmpkdxFU9u2QjBvm/LTd7YGvu+c7qQvqAyVBVsWkq/CD1dlvM6rQyVwXG/T
w6B4F4x181KOHg7YoB7VP4aupcvm1+bpImck7EIAUeNkqYODNESJtq55MBz5Glv1vCaTE3frMBlS
l5QcfWZRVBlUZik7Xeo2sx4cXwrGRBnSUea5cH0oHtA1TZFzU6W/aZDjHI+kBvyjvqoddH/4ymPp
rBjMQiT/ZFA0QSZUkKT3I/ZJqqiqBHQlwj71gHzIA0VKWkAu81Ply8jDe8DFVnTxwRiC16Gv0AhX
JNQBwIU51VieNDF6B61sc/Zb6MMoZaseeJ3mLXz6vxAZX8SRCWiWNBsNa5mPlqeK6yNu9WRp6PlG
DsjzVVHIF/G056wmjGFYjToRw+1QivPYwiOojCGkvRL5N5P5/ZzAb+zEtfoh6ijNLWrNfi8gscyY
Z5SSZlcyTaGwWiau+hJRayTKmCAirika6cX7p4b+tENlMUAcgTayJavCdpzPNmlo3mf8AHrtkozp
QtnWkikSA7c/uXwuptot6eCK/MC7VGHvjulL92UyMNJopj5C1cEQ7UhNSWxwWQH2QsmEni4F9fIE
M/88p0NJMBUCxkZcZGI+E9JqWVbavtBOetvNc7nn0zcMO/MsakaRGxbZEndXa1FKe1V9xRzx0hTd
dCCHscBcZbVascsClM10xXNwnV5srl3xEqf6BqP3lEwzFO2NAkavCz7VIT1Ekf+atqjh+/AWJdk9
6OUtLmWoAsMb+BWm+tKij9Gbm8DDCmZnmQOegHgQks2SwyAxOldCkjLcRkI4nDgakq4Yqbvq20Ys
n7ywWHRC+2ZWU0O5WmDdYfylENkVDiVm85mOZxSvEyzugYAOJ7qwqd60wt97fo4nX2ReDUkJpzyV
x78xcSGx40D76+H5l8f/oaghM1UnofmfFcrv0sERZYdb819LBylqdJ3yBfO+aco/H6DR6DBBJxIC
CaHyl8Q/sjkekH8ta7TxO+gqeReM5X8paxrglfgXjaVcC2+KVsyULqa7lbPoeYh0uhbMdyZ8aqQr
+441y/z2EALhNR1po1tkE0h+DEC5w1mkkQApycJCqM1ljqwnVq1DAqKC6lxeudgna2dhEeuJ64aO
uhyYyxjSciHRDyXdcaYhK46i4lDowllz8XUm+i7QF8iImMqZ3OV6MKtJ2TRUqIxCNtdGqpuszK0k
XLDcbAbdW8hRPONKHuX1qOXFTR7CXpMJM0pfKxlht3GTRoorSNuGkC85Z3zZ5axEKiLHskqY88oe
3nDKjAQyXEFsTIKgz+wXhVtzy0SjbXWbdep33MK5zomK9PJ5GOo3Kdbh7OmfUQXRxZz72A/ytL9p
vbb0AYTmEpk85bh/D2zkDhu6x8busMFzMt80bPg6G7+uUwAMtlSPmQz5QjE+1bFK8FQZvDudNcqH
jJG2k9y0Mv3QR2eaxMGnDCALmNUyoPwgPtSnGNHDD788xwJqBpYQgVNiptaTOk92Se69eRQ0En4F
n6mNTqETowNSxsqnpwRyGm+uUxIFmruKLWBXg4AlhPKJ0km3gMCiUAgoqVJKq856ySm0Ygquor8U
lF9D7XzmlXh2uq9C1BYZoc5QpRAZ1NbI0CxJzwxFBJic8pFAw9U5VwkRRuFrJjbTFrphWuZTj9N3
7ajL0jMAaIFFK6RzI6ZHEX6MWRNY0HwGxvAQtwZSr5HATSFZBN+R6K5EwzlG5AB9JQVmn4AUKl9Q
dgFbtlq1Wyw3YTtmtbI9VGgrdObqgfc1eOZMFcpNxvWe0H5P6wdZ3fcST0LQARHjZ64UpKzgCio7
ZaYHIROBOPAn1rAwVZjn7MVFzS6lEtBQYtLpLe2mtZgVSUkSh6tFuSEbyalX/Tv7+SRx6I5oNASa
cLAhD0nT3FHfikjfiFaHAO8eRvndqLtDGIhsMxHWlYSk0ZUSGItBb5lUP426pX8bTZrepLc10jS6
rYLcInPeBE+eRibTnFTZhV6La6070waYqAmc5rLng6DJEzuHSsJrFBeNRJoBs5teYQzKcb9jKNAz
n3L3Q2NOtBGjhxY1E1CoazgAknLdk3iSUAvK/kGuL2HzFfi1nVXqRmO79LFRpyMCHXjmytLgEKHz
EEkcQOV7ME2GmsBa5UxYCVYU/51tw5wmTQvs17iIIx//T1gamS/4dcf55fG/7Tgo0jmfoxhll5BN
aQQI/I4WkNlXJERZ/wKeyglbR2rKevingzQC7vFlIiwbFWDaXzlIK6NQ9k87jolQlnM0CViowH7e
cYJW86myKmPpxz3jjcAlTZ5eD1e5cc9jgSCZWrw0UPic6CU2WZIoqKa1bnoztUgeEdlvvhMto9rg
EEknNSLCxDDfB+YvXY/Zw+WvnnXzlfAcZ+Gxkt+bvDiSTL8KAnMRymsjx9lUuHDHMx8rSg5QPpwo
6iMvyG+UlW2BzNHVHw65PCa+P9ql+/GoGpMC3Ne9HYkeofPZq9WpqzaKF6IHANGTFhJjmEBumMdb
99RUVjn0YKN7kRKcjUm07JCc6cYAC1s+lpa8bpLqEvMUPll1crTMUsx6UmWckij9bhOOD1HbUFNC
NnULMnso3SqAYDT32kMvN8zDyeEFod8BRZf9nC8rug26XYKSfcuuQQNUgwvorwSiw3iObsGEPD50
8GDGnJEpUMlM0Hq4l3xfM8oQ8r8XIAhi4Ci8k4WaLSvYojWgAgdggY4KNmRm5AMyMEbqZdO81CIj
Q4KPs8BfiYAPnB8EhJGFwEGtAwALSwizW2FrIBNyPk0R/WociTstirYewIYB32xBmW7Qci1Vd93E
+lJzoLlIOQcfSWalHCCNOdjJiUobIW8JWDChjm5eCGxU8hEFVxlMMZJvBpc53Gj2QtOONpkfYREO
dKWp8uPS3JkNw3irw4ql7ITWJLc1GjbVoDwsNPceubIeHOgyIo3QMFnTm3PZeFscD6h1RrdcGJP2
2kuPjCx45K/+ohG0k6xDkSUniZww4KQFUwOV1TF01WdU6SWbT6th2/O/8mr0l6b1ouqYXhWlulWd
/lKnZrWOtIaoumCtmcnSi6plEc08WHr8sNOYliUcHuK8bWsE8ySqdUog9ZQt7Qsm8EHJrBmSTzsc
NeshMYUNYcjq0H40xrb9sxdzAnLJ0nUvQFRxRYbnSH4XR1yQnAq2AD9IgCNk4Br2Le1Fgi+kmC+V
qa+g90xNBgJtv02FYRshmy7777AMZnJoHIfO2w39TeCUK8Zv1lY6OPk7h0YLMo9aHTMC8zK4Ry41
yeCTUMz8PSgPyKihI+UX3zklvN+6Jv5a+Roy+SrKIJXUQiI8UNpVsJaIYcc9txtGsVv11parHCpT
GX045qME1ETvnJ55W28gLduqUS96kAAKSMFaBN8ufpNkbjtub2vZIkIbIKrYTeFCVZK0UWUKOtUk
1CmzO13Zln7ZEioUE8vUrjutRJEBUzQACip4F4V5Rs8BMlATos4QWIia/yKY8aHTfSTbylr0vUOv
aBBatSkQoIMF5CrOHPZef5MxHBBiQiZweWCVnCZuvHFyGRyBiDq+pMPQujcFPCy1MRBDRb4oJKZp
tyGNF1XDYZbunca8JBcBPWdmtBEFivIKWo+tuc5Hpj9ipUGv1qZUcb12FUqahmZ8CoWASBRX60+y
Fpl/6wMdG5WBclnWx+PVuAf+2wOd9qcu9Z8e/9v2yqmN/i+2C7bKX7xgCKKhlpMGq4/flb33jxNR
CTMYje0fSI4ftM/fBNEm+7WK0wPMB9RESf1LB7ofLKJfttfxpasiKDuNKaz1C7dT9UqLMchIffPf
dNPHVyq1L4MCji3BqZGmzYs/XN24WJSRcauteB362S0TMkp74Tv3iwf4Uc+WQBIXWfIMUmOupAgy
Ijp/XiwcOzFgX6XINSKcA2l5FAp5FZIqP6nSVrLzKrQHkLlJHFxbTT1VMTnMEjq4osHJ/+KqPseH
qqHNjBlDRqjkvDb0dbLAkKYheQpJJV/cpqc1l+6CuHxhJ10IOQHPpLZ5MH0aSse2i67CUK/1Yqjm
voMyGlG3XyQXK8yg/ZA8z2GO1BsrQIOty7TDyBTxYQ804SFRwve416eSX0GQZFCIo26qQMmuysCG
54y5EppxGEQvBaEJhmBdZQ/TlDbMS6kmJ0srOM8KcEKS5JiH6kcUxu9pLy2HNEO7oMmLSg0hJ0D1
ZeAIhlK/uA6Frqy5azcgO5oK2KESlqiIMxg7AOZsFLIrYJsoeKiddWronFq6AdYeNV9KfVH8Q5HQ
aYYVBsZu3RitnVONuxjGYAFPRap0nz4XNTuX7JQ5HpNqBY8Z7pCxuK+sryoQjpmaP4HmIdlm4qo5
RKGwZEZ4elr4asBAJUw/pNjJ+bswztOkbsGH08xiUOIWdcbAZmzFCf1kayMCNbciyxas5Jz5NUY5
YFBxhULTRaTb06RlOl66qFOV9qV1mlvMRETB+uqTI1PqLMoFMxOVbGLTN5StEpDIY4z9p3DsRKmW
wJF77E5VzNO7vNxwXHsUsbaGXIgekOeOun4hMokfmMhnAF9SJvSZVT9lJvYyqm92YpE5fsg8v2Ow
wYBom0v1wjXbqUlvMtGDL8+PN+2oB0haMEuxnSoFOV9xd2yt4FEows3zwASEnr9ypWDZwaqvavlc
hO6WzuxDDYiSit6VEWehgTEYKaCGPq1qFnSo8MuqozIMNyXZclJ1iAOVoEYDRY4slSvFJTyu1C++
FNh+VEyzSl41DXRbxKdxUO+ClCTHYSM6zBCSu2s+lUBn71nJwpuLyQbTog+o/+5D4iurKxVbln+l
xaXEYBzlzsTFLt35TII6rAi1raTcM34Iu9XH0di0+jlskpeMSTkTB+67nMF2L8V3j4xdxSqgz8LQ
YMbZ4QWUNQuaBMNx2hKJpi0FiOgim/eYiW7RPiF2YxURDTMoeNGlfJPF9TrmciDE2Ra7BO54wbgh
shhLIz+QnaB8WGmTki4NH9FNOWzXjemwjixzk5VDSqxV6ATnigH04BtbzxFnTvRmcVaWSKp3y3LK
q5y5qFN/LPb/86P7X+5XevxHs+sfwasfKawq32VY/EN08v/++n+uaczv/z0+5vf/+fNfecg/n9J+
Vs+f/jJjDlz1p/qr6M9fZR1Vv0laxq/8//3Hfx7vrn329d//BQGhesKZ+fz69dhnyaoi6QChMPxg
PP63+xpbAIevrx+vbvX53/9FKxEH8y+P/21f49gIxsoCG/UnGjXoJ5k4dYa5tCP/uKdxjJQ0S5b+
hcpH1sG4YX1Gj8Tj/pLKBx8T3+XXTU1m9mvyXLQqCfL4+czYZhGKgQGmcOyd3uj002oSXpBsF9a8
//I+vMc4hSngu33BmT9rHx0oHdYRhaFpp360wtbJ55prA6n0icIZDoWwBm8DVirNNj2Ltm97D/Tx
abgXUju4mK/O1bxy7Vtv0kI7g2uI3mMNdg1F7LqAXuwGe0K7+uymOmdJXaTdAgqJIY5hXmSSEkYe
kqhDjoPJtTvFCVdCrpHXHf4jfHORSOKQsJWlGdgm1NhHJ7go1wBiSYEf6UZYVIcAWWP5mbYaO8KU
kj97uEQXYE4gtovGE023bBO4+8gnWWlKj4zQVADbOGJM5Hiz7rN+dhw72WcbQnj7HQCpZCW7S49s
bQTLzxJ7SX4DOsooAplNg8z9yQKE8cnSb32/AirEdCXDz2RtcuMq6ickeEPLUncWNsqhe+CaQNmO
pBUWpz+rmqnWLJpj9GHJEx3jIChXZP2tnSaLZlusimPQLuDw6+QZjeGh5TNk/BHNwV2BVtVZ9b9H
MA9l8V17yGDuEIuv46fyKGR2tWkFaLbg4AdhZQ44i/mQ8wY22nyjncU/AL7egxPDu2QRgQrruV4r
tEzLSQi+hgUGzfe5uOprPjgT39FFuKC3OgafQYbnpXwaD945//dQbbMrVhh++5BknvqYYEyHQmT1
NKeci/FxcFYx3EVX7ChrAjKAbCBWQ73IUBHXd7ZcEEbt3f2/3J1Zd+rKkq3/yh33HQ+hBkkPtx7o
MRjcLjcvDHt5LfrG9PDr7xfCkjCpXae2lA+Mcp3qDvuQZBcZMWPGjPvZL3Dk7uIDCcAFeolkk0hp
vYy+YK2UN6O3PV8njdWqh33VoZ3vpLYGl7sz7tbXi+kTxu4L4SbSenkEwvzf88cd3PdlNcdCmOWp
S/UVvtwtolks1uzd8hr9ZR0F3kGh2D9UqdcZ+g0k1xiBw+LTW5kGo/SOJufTQkoETTG+ZdinoByn
7lAtkEfq3xir1v7wxiIe0FpZ1wizkR9jvqKJ1Ef9rLRzyW91cogTbmB+VZ1hKYcHYNa/6O+CTIlJ
U9fGvE+d/B3UMiqbFlJZQYhe7YG57kqzUXkPvxoM+i4XiC15VGJwSF4Y0qcBybrm+De8LQeLhhnV
La3tFlzjW/9xTKnLkyTQZk2iSeqN7EAkavjaf0HxCY0kEgbIZ1FEc0DJhreqRG8Zs9dYTG9wxODG
FXaE8L3ybxKw1OznipObQWVa/ljdrgvV9bhOopeUPlJ1XBSmXNh39n+pe7qf3vZLCGdTa7e+d6rr
9y70LRRsONR21VrVcg9k4O/zqwYCTsu7RQexp0WZIgpKiunzl7+jmdjn9hXWBzKY5rC8e/aGZXLD
w3mZ57jXAHPp3vIpMgI2zjDN6QqfI5tWVbW8+XWfo68dPuzBeJq6jzsXPvG0il9uWQjpvFJl9FX0
3GdwqgO9Gw/3yDJMvNY816S5MF2dvSH5BUhppcPz6M+gZpcHrcP1Hiqy0eJ5X9YGvzf3JvxfGt/R
WPU3VRx3sxY97+9huJVXXoUssfO06lVpAvmAmvnqz/ymt/vl0J1rWMOxgl4BSDy6XTyNPKrnCLXx
eF5pJ0izMxo6N6aUkK3Rlh7+hkw9bFOS0X9HMD1/J2LrW8TP6yYa0aQCtsU5lvaj26JlzsR88KbV
3s2StMOsfD93rrevhUfjdUVrOtSNe3WknNDwWU0bK1rfWKJoNaLg8FVyv0zwiUVGqYxEjlFB+Kjn
VXr7mg/W9LSjceqf+z+3z4vKoLE60HenvBtV0GForNrD+hzC4ZZGbS9uzbBKMLShY9utfpMfThub
24J7N9htMW+8Cw3HvBve0+YDfvf+CRretEr1xP5h97bs7J6InQbDqkkdyvq2gGzhsvH+nqNnIiRC
dNPAOL+emcFoer8gqzOhfGU2q9q3C9SLRb+K/D+Fk357IRVIv6YL8J1X93789QDjcwA13aNR0v4e
Fax5c0OLTDSWWv6b1+lT7fH1i/KVzV/qoubGzbZKBaP3ZD+sHAzBDdp57hvZebNjPuDHfsEbba+a
uyYaU+XVg4eMzR1ScLNf+2urA1zRfbNr/cam3K3t25vbRcf9oEfx19PuedXs3ZgNE6Gc2pLWdDWX
ds2l5eu4uWi6bRrDbm6og8zPIAyVfMrJ63Ogy3EVebDf008wFrTsSreFDjX5pRwVKqVdkxbaZf+Z
Hrzou7VXne0NV9fnRPYrFPoPJ/Szlx7i1Fg28vQLd5t+1UA859HJ3eQQpfu1n9JEmB4UD0Riq/3n
vHNoTG95cLa/+q+ogPA/bm26N/VLc8j9d/u/g135DWG68rqSR5Nx1JxW6Wr+SD9bnGUuoyQy0P2T
VuYYl7+b3XWv0weQHNPmE/xy8QjsiHmhEM5+Gi9r1vNsWwGaWnwcRnfc4O5jnno2KkldVKUGrdWa
rJhRgzRE6/i/B6SaW7OXfQegWRow/T7U6BN6qFErWTcb+1ur7VbIUNUGNWkzjAAY67lpeg3vdvfc
q9Bstz7syGrRVb2er9NjeJUrO801zZp7hb/zL/jJleH+fVWoulTI99Fsp/a5PL2dYArBKwfF/mvn
7ePxsWhQpNymf82wRDrOpgcjFhPNbE7iZ/eR2j7MEB/kYHM+LpqFhnN/sGvmVPTUpC1yjReBhOiE
Xl90Wvjc9m8sum98mX96sMa5NMXeY6HTgi7S6U6L4yb1r8+onHHgp4T49IGF+uaUKJCs7Yd/rdKm
sulWrGs6WJb3vFztQWOHolaHOg6vkyNbW9q8j9vuNSnAr4Z1XeiMWv2/w4duef6BMpz96pUpjaUO
8R6OcRVCbs3nWHmNOb1YmUiuvWsu4MAdqDJFk6mENm7TInZ46t1g/bk/12s8O9qeoX1n3lK/ORmW
F0Dz8Ln2xbHN8Xu2rTIrxL8/ffbbm+fdx+Cm0Fi+7vovBwIVasdo8fQ5+1y04Vvzf1MMRw3GsTqn
PfjcTCtLuEBzXs49tYKTx10F8gklQlIEOKBBMNwbdyv1WnlHhCJKaByPlvvWnqrEmvv3kGs7+cbG
eUR2hk7WeHAIpW1oYlksrK5zS/q8L+iYggPbHhqN4baLziK4ywqIvTeuPjxdP4F7jovvi+I7ziCN
EmfVyaLSh1N3M6OSiIZBZtH/1aXk5WlYfLJGRY+aGRSmSvPSrINa2TZXXg6AvNG5Q0H+5gAf+2mP
BEgn/75vLVgdQT3xGzA86IGgyl7aTfEgKXBZTCve7/Wh/bWsz3cmBVEIeX5NSgbd6UsDavuao11z
ZJb79/Mp5R2vs/X1a5cWSejwXy8293Z12XJqfqG8yj/O/+5KCNJ9zl63nZn5lHP7lAAv6CA57W1v
/YMPQ5HeLKtZqzs1bha5yW/XX7/ZDhIhszKhTXEABZ7mettVl3wpCn6U9uzpSL5CS7GAEGJzsF0C
q9JBr7wY3h4ceo1J+mWDUF5hMml3l4fX5Xr3Zm6I600UkqGB+//L401KP6Ci0FXRBt35D/GmKFOd
x5tn//k43qS1keEgWoXMDVlCKC5hmtK9grXrEOrlUaQ5St+c8H3BSSXmhAKjqOJASAb89PhO0Uv+
N2lKcrAJISf1LXlkdjy0u0zA3FNdiYM/H/iDPAQOq7UiJ9Yao0SCbB+14191a1DpNSf3g/a2IuFN
9w7fcNWib1jLb5LSr6J62SGlIO+NX6LZzn5XRih7jt4jTYkoQ6Dtze22f2f+miD9Z+faQ1oFuLBL
Jm9272lkUsxGF7U2Jw+F9XEZuuic6gVUQpdv8N+cHNHj86iyv1l0QEXXB9zHUf+5gOSkuWiSsN+5
lTXashRPGcjYklxprQ27uOtYj9bnAa31ibGpU0+POA5jv/R8+i/jU5ntkYE6aREmTFEK7OlYWM7X
reXD2iEkKo3nZVos4E89HuRf1HQWO5Cei6P2AvJaHSfelb6IPKcDE42JZXM1q27R3XudfSybTqPQ
njUtUk9t4/6rTv/gBaLNuZrv/jLbosAopV1fH0BihUmx/8fEv0OazKMx3nWeyhGTaJ7GIKPSpn9N
H8Y/XjvvlJaIfO5+jwZVi2rmHQX9WDcaL09h6N3P1p9Do9ldfR66v61Gv0ZAsR7f7HfvBkkjwprp
o00cPYSNQBtfv3QwaJNNN7Sm5fxBhweJ0xIN6NfXX+1lEXEjnD5yqjNe9s9VbnFzGE+vN9fDX7TV
RkPhxXQqk0evg+j7pJH7A0GjbK5KX8joPnTr9qOxesW/m22LOeosl50DhGCjJBIR7l3ubvZYoPax
RMDQ3heW5HHbm8GotqRT9OjFv/+qTasF0cZF9LWaX/0xPYLPyqjEMhT/wJMszZu/efPxJ8xHGilB
MMxvq/NutTcu9wAMqkgWVdH0xVdxa4jMrtG73RW3996fLyIKHiA4oRwC5JPaB34HWdhSfkN7CrZf
ZEdWgBZ0h6MKnFpAinktUs/lPQK/FkUd0yIwMH1M3id1p7XqLDoE79VNY1TnNbxZ3hX6jdGec1oe
OIgBkZgsulWztEOvEt4LFVrD8sbcEtgXu7kX63MKTwsRTbdmfb3s8n8HS6KMfG3rt70Z3Uto53tA
xJXIDLCyjDM2PDT7m2vokwROo8MbsXufOwmlmCAZrgB9TmlUCkSyuCFstikhxLf0nfr+bYe/2C/S
hWlPSf8bvCX/Zlnu1lF7KANGVAh50R/pNab1YXteyV97rZb3e1ykHQlRBhTx1mBIRVUR+Qc0nG+7
j2PenP7mL6RX43ZOXrdOyDurbeqH5gKPJF9dPBcaRDc7SjGbh0XJaU8/lrOqiTrCkoYs/KN0G+Z3
LqvjJrQv0N7fO6AisgvVXnP4uYA1MIY9UzQqhdLuGSmZ0bXTInY+9GvAPb77uXukMGw6afQKrcP0
GoORd+5yvc5s+mQgKT2pFz2cK6SXCPxd5243vUZdlgh9suxsjabjN6UzK91ROQPj0Q3F+6PSmNjE
RemjP3oZ8Mu2nF+oZtuWtUOJvbom57xoLocfPT7DfcRdRQ6Z5pa7R2rNmLPx1H8lnB7MmzR+AN2A
ql8mD5K7oZj/q7yfdIxPIjvTw9l83u3uIaB9vVh3FtSFzZPhNhAfYEMfZ4/LSbXAayw+06ThUS70
uJk1Rw2ayv7i69cU6Zu1Lf1s+3lwFfdzD/t4jdNE91K7tEMFjGQIXsLQ/btsbxq9ulXdtDYt52Vb
2VYM2mpXqx1qF5Aa7Rs3Vq1Fl3fPbZjd634BQgDKFp0deeTD7YYsuv/w3DOL+QVtKyHY1Rxaq5Yt
emx21nZl7JY3SO71KjDyZstKrgDW1fFplNcv2T0I8KXpX7RsOoNGodN9QEixm6u6+Wu6ZE5aE+9p
yw7V+Bl868StjyldRKuoeACmAQtaNPLQTdDa9mCqU7OM0hXNdXBt8PX+8g8MkZidVMAZaF3PP4P5
3pbniBLxf/cROvAfutanM3zuv/ffd6PrubN/pL6uNv0YfgSGYki089WgcK3Ci4K09JPzbH3kP3CW
Ck3boqYR09jbFZ+Rb0Oyv9KbdXZ0Jd7T2n5dGdbXu12d/nQ0vSAOou05PI3SYkXxJI2QqYBHq7g0
XH8Mey8HG0cOlkVv1qJKy/SXVbI7Vu6P632VfXTB5mPa/aAnPyN6KY0I5xZv3RlSYFW8vcILqZ4N
5o5FRkMH+3u7AVIT+Yb84Ha43FZ2m0fEThd96Q2PoLpFoWJx4t4h8Tht5HIN4+vBtGtUIfCsYHCw
qGCfNu3DKdSZQW3lFj7dQf/zX3tV/9bLV7ZNN1fvdTznhgR+azq7z71un4df6AhdG2+eUXL7NDTP
lxCDWNLVjW1q9Ywnm7QGCvc0syeHiBLLqOQS5WzQxC6tPNBlyBw8A3AcPpeCftSG+8qYDep/DnN/
C94jXBpKof1XJBBGMEiK6HAbZZ5Z2IRY237bJKS5QYGm+76968orxUoVt0hW1lGzqfDfiL8ui+XD
Z/edD/ZGZYUqbre+JGNbqAydUr/0gX0pYfcA8AY0CYXTA/PDrEzGlYVZ8re36/vl/WJT8kncEFNt
2yJr9by/nyPxPUaOxqtMaw/2ClyDBFfZL+MI1Lcwb8g19RHhnVW6hdd1CRsP/EOh9/rx0HuEiLp9
HL32SrPXTRv1e3oU47Ijl7els3TdLL53kWb3ypPx+wBLYFEu40xLU39GJQn8Ku/ez3dyIhJNpq+4
eTr0r6WZrXE/vfmy3v3Gfg778a730J0iwrcFuu6XB/vpdb9/PaXg9tDcuvnytIdtRugbHJSnEpXk
XHE6a7H7Hj7EF3uCtS2POTl4PX2/OCfPm1vSZNXd3npjAl0Oskh/402ULVorGzRCKX+Z10PSh+hk
rfzawqkMzJqTo3FUOb+pEVD0Fx28ih4AFIpirSV1s4s77okjEZHbrcz/dzMxTCiDeduhWNDOu/8p
Y2UlRBBn//kfEQRJK49WJgEt8SSAEBXgSK1X0klxAGFRq44YJ8Ggbfs/RXlNZDipJA8zXWEa70cO
Mc4p/p/penI7G0xXy//3f01RE1ZSVnSEsR1CHP4lJQOn8cPOnC8pl1k49Rlshn3DKPGGFMrrZQuR
cVMgoeKh2q1t3/0Xcgng9ehjHZZ1MLMNCFz/BUUzmEJfxd71rNRwCtfjTbWHKNod4kg4CMv+3WpT
M2GV+/av8afnIXpltey/c0gOS7qmdquzXe66v6pMqeHJvVNQRdJsm7/xpD/K+roHC3B8O11KomP3
uL1f3/EUuB+Q2RBV28/554vrPxT85J6Xdxt6N4GXIB43vV01ci+Lx4NR6tVgShhA3NasQoL2dk5n
J/oX0RCjdbjbdw77ureooM+0zCG3+VYwP8doRkCXLyE/WWwtKu4N9Kq8UestK7tcK7dHuN4rWncF
773wKaC1oGSL2a/8tD2ikO8vboT1Zjy4eL4C6RLfE+lvq3Tz9m+8XNXPXx8OiEwWe9h6ZES3JUiE
NDxZGsWvjy4eYHl+s/AqKzwpSh9zr872hnZd6GuUHly72Eemak1hXeULLRTYixSzH3Y4J1+d3fLX
ZnCzGtdhoaGvA9XcoZOVT4uWYmFZH33O7wu8j+vKwb7uzl9G9H8i2YG0x+rJbC5A0wGPvcrEqfUc
AOYGSsFEXEi8d4d37urV+pxdRB3xSdJbSWUf0+jcCEl0B1fhkT5yZ8nw/9E/FF615C/6kRt//5wM
ICUuUYD9vTqFG6wC/KozgCL4UUFm/r/7jvE7v3n9SeLdotLYRtIShhf2gz/s1XhG98TjxznPuEJ1
14UHDTYhfyTYYZadLNI/LcN/P0OVN6B+z48Z/CNDQNL3NiVKcLYtCpXOS5n+YUFOv+5kNSAFAOJC
SkNRRP74th+rYV4Jbc0R4eDgD0N7YathG3SvxuBDyYNkd9ytIzMkOmrq8fiH1fCuRGWUonL3OFsO
24/VyF85HuR5sKLjah3fuks6G4ixunTr4o1Dft7Puho86C5vJaDgj2Uwr5g/dI2CcamHwjVtFAYQ
n6H8wrDPQc1/d0X8KyoGXQu8/mwZ8lcGZFD6o9nH04Bjc2F3w/MwZdwPdMkLkIn+Z6bzH+6Gz90w
uWpooAd/Z3bT9VkNm3/Z/nE1Ls5SQM01HepxXGnJkP1Q2IGOvNwy+VNXg1pTbo5LS4nvzy/rbNB9
NO9h+4HSPQO3PcvZsHkzYYjhd3+fjXODYVAIi96H533b1eOFvCC7SWUwjbwtAg2eEHIPGVeDr8Nx
cP5xNYhooNXRNTz4o2L3ss4GNkMMB/0KOBsBV4/fl/ZNxXyKrriR/74J52+qQadL34JheFyM7zfr
gs6GZRGbBBIz1Nx5EmpmWA3vilQTNd3ULAR/vNA/ntb8FS1BpWjw8h4Tyy9QW4inJZ1ArUwGAyec
1qXUxlMPcfxTloHSRjJ8nMTgj6f3wq6IPCbwVLkfVE0a2Q6Ff5W3jyjH2TIYV1gRx2Wg4zJc3qEg
d+rYaCrkMZ1Ue2a8Gy5HzEEdKprt2d3AHgnt+NtuXtwrYvHD6MtL2tqGEp3xiuBvoRxhYDmPN+Tc
buavUL2i8IlINfg7XshLspuggQWL/g8OMYTaN/lfO+EeHScCFsGPQ2FciaaYhGXHZTg+3Ze0DA7q
INArpEuGA9kh0xWBOEGEF50JEfP4sRqE6wZFaACfF3ooCr4Jkou1wPukgD3bavhX6I+CA4fm8Qy8
cAE3xKuTkvjg7+LOhuFCaKHU0COYlmKKTGfDB9iikwsBaTTbH2fDuKIZXd5CWObiHlPLwcEyiQ/8
fFbvW1wLGvY5vEvHZTj3sExiEXRkOYLRMl2Wa4HWIRZTQukCWkWCyGXwNzkUUJtoxUOCQv7Or4hP
bSpBMVW0x1fm8hwtfALBfaW5GkjL8c1PG4twNoB1C6zucbZcuPMrAoZImHpxN8SlFhk/EK/T5X5n
WwWQGt4Q1wsx3XPPwrgC9eMfCJ1zPr+sG0JEhodVQJuUxVBr5P6dZyERGZCvcA6Pf2dnIn8llXH0
G/12Sy/OelIJjr4fl9wBnQP4zWQv3CtTpMKCG5dgL7z8FeYEmIfK++Dv8m4KXVLJDQu84gp6nWk1
OBv4F1TZx/HXD3thXlm4dqjtHBfDuLzV4NejW0cXBrxn0OCMq0FinXADlnDwx034sRoGYawUinIr
g78LtBsE7ERNQPlm3kaHIcvLKn6GcBBCu3D2snrmlQ1UTmTyfTgu8GXNkysinOCyuIZSafzvrCjR
qgQeuCzR3p+dDeByXH//YgEdUC2yqpRHU1NtZvQz3CvXB9DEkzsaBjVzZBroYNPN4fj5BeI6PIoF
gxwH7pLK6fnXZ4NSdgK+78CE2Z6dDVz/vAluclyNo82+pBCeZLvUueMGYOEyng34Bw5V+By242zP
7YZxhVIMvThBkoK/yzsbHh45CqWQBkiWKBUj/+5soI2DGjaEBlBl+TvzRckqIldH7oBzGPxd4AuL
tqoLfmvwxroZAQ1P8F7spJJxB+xjtfHwLtbt4nJLr3scUNJoGZ9WcB3cWQwCL2zSoeDQ8JYgkXE8
E8blXRG6BwBlIKkIUydQcMoQwnsAvXTUtb8X4zzVjEtObEj6IFytiwtQDMSqoEeCAiORjBXN5HZx
NrgFcFySzwb0LTEWmIvvcO0Cz4YkMBBitk0Ra8nmhAbcFFRTQlLGmflkNfDICeVDt+vizobl4jIK
LGmDQBUyPq2shkDjiOeoHgYWBYrYt4dxea8ImWX4IhAyCFCIJzNdEcwjuQYQjThPdupv8aZioOmk
hRsSmtfLwncw/AbvCUWgOBl4yplWw6WzDIRvKAbH2Z6nTIDFgVnhpxxzERfldgpTCVaNDTiV1W4G
jhbExvAZSbgieJ0SGR+X6fKuCFEZqD4ENLgp+ex2E3aLTQLq6EKchyS8qWhrAfzFAdxlXRGLpJdU
TpPgYk8zBu/kyXiixWM5s5u4nbYDw0HQNPnj0FzYMkCGth0hsslGiWuUydEi6OXGwUc6/p2tBogO
NoRz8x21X95jik/EaWDDwMezRu2Ci0Oj9f3zADWPjpwHg9L8JiZcILAF2OmTvcArBnTIliwB5nPg
PRWgVAd/CZaCzho2Zul4Zi7ObvK7AYC5w6btIgqfbTXcKyJ/1PlCZuP5Ywol2negiIUQ8OWdDZLD
JHu4JITrqtzFvwUvgP95jQqxeTx1tIjMSMsIBea46JfkWmDDUL4gq0VTvaweFqrIeGoW+bjjFVFf
EeGTgv1+282Lc7SwmLDs8AZMAoSsNAwoOqhpyiFLXg1CMvG+4YkdDca/WI3/wQGKarFK/cH4MyjV
GvxZniiX/sd/IGT6ql9wIvxyrMT68Y+Krunxy4/6MPL//1dcSxBUUJ18ElZUBcN8/2e/56eO/GOg
cFLhv1kf/Fm8L37398EH++9f2X6fUO0FdohMzMkPRyGVylD2Bs4D7pPIdYcfy4/4Kcwa+RL/aQgk
uI9T+xZhFXI9bjsPEI5J0Psjnnm6ISwsqTLET/5+1iFsnq7zISALgdzzduAUcVCzDlHg9TwbQkIc
+JJEHpalYwhL3Qv4PuIQwGdAoh3jlHUWQuxUZiEgDA+fS99UHKbMQ0SLHZ0oIkBE54nRyL0Lvpp1
CBH6PZ9F0DpGGpIdW6RlHiJhL4JyQwldAPQ1XD1XvReOD9kJyhMvDsnecJLpb7dSsI5YFhL5lrTL
gZ8rQVPGhSK8Cr8j3G4eD2oicB+ggeUL2bebTgbqECS1jtkGLqGGIWzF0rqkA0j6cvnwPwVgybhQ
rEn4HfFCFRyoO+Ta8Tl13G5bObTUBtHxQYhGtOsT+DrzLIijj99xMguqxWiZFbSPiCaZ/tBK2bIy
xM8Kp6yzKCQslCv0ZDw9C99Sw9VLuheS5wAUywNkxYY4/UJZCYfWl4QLLx41n1pOVLSf0XZjN/j1
XAugLMkZZt0LSzUgrBGVRrxIeCBC/Mk4BEsRfkc0i3PyctYhVPcAfjQYHcEaF5Cy9/AXpN/upFmI
+B9ihNK+sxCtY/ohYgsRL5SwFbkWiIUEOG7GhYItHa5EPAREo4L0Vgcm1fDqWUJGP/7MeAgJ/YmU
+G9Pw+0mClKHICyV8wqtkxK58OPUe5EvJMyCi0dBHyIwQBnRL0g9BFzU8GdGC0XGF3gM0h0AsoaH
le9JGALqqwmHpAAUF93M9LOw1SeJHAwgM4X0kBs0REmUsamzgHkGdCbymzwY4cepZwFQF35HvBc8
FTRiBJ3T4uScOErxEJBE4S9hb4kzsh9aolJ1FiS9JWknBdYaniS6eqhDAA7iSQnzKACsMtuoaD/j
hSpQq2UDQ5K20GCjKJtRZ+FSI0AylckE6YDMs0i4etw7aDo4hdCuo8uf4dBGRyZeKFoWwTXDPdAS
JUHvVBcKjBY2LxColvcClnHCEEwD61EwRVUl/Dj9Qkkm4uxJsvx8gXcP9A4gM/sQvKAJQxCI8Szh
dwZkt6wnqpBgaX1eEURsiGGoKg5/QfqFcpNmgcwxiWS8BC23W8RQzvbinOSTdaHUcJLKBNOGoCuW
Nig2zjxEdGTCq0f1PekzroWIWmtAchwVuJMhpE4PWEpuYLiO6bc7RoNOZoE+NuacPDmvePYhpGbw
53ZDbYayIn8WVYzRgUs/ixgeiGZB/AUphuX6RuWzbrcasXp4yyQn4PFLDXtk69PPwktYKEBogAsJ
loKag6yz8BQDwizoMi0gBSBLbMLSzyI++PFewD7lztlQZbR4IKbyJFH2CFAb0OIp9dNxohIW6qyy
MuNeEMKr94LyZqJu2FWcKw0nSoXlefBwmOHlB1wFDe+Fqc6C/AXREQUAeGo6TpTSNwCn/5ihR9KB
k6VjFtF3RIeWMh88f4IkMjEaIlY8MmW7BTyAssfzDStegzFXYz1FtirjocUPUGYhShIeAq74tChw
hB+nNiAoooTfEe0F9T90C6TnAxQVDZAXsJY6BN8NxQ2YAnptNMn0s0jYbmj+4EQESVTvaHj1TkDx
74US/JQEDC6zQyWy1C9m3G488PA74iEIXwgzSezx7EVnOvVC5ZX3QlCon2S9rLNQThRDENeQMxQM
IRB+zDpEfH3jhcLHoZ6RaAxWuYa9iOPFeAh8QdLpSC3CoIi2Ku1e4AOcXz0WinMkgJdgLdnNoIPL
pJ4ogT4krA/QtfDjDLOIjFC8UKA4MPsp7xWrnn0IqfI/Hpl4COrUKPiFD0yEkX0vSOApQ1hSyYEp
BAfRAFDAnFcXSnxaaD0GxSeIt4a/IPVeQI0OvyNaqHOV0WxXj0N77oFY/OEggLSAPgZCplmHUN4L
GUL03HA70RWKP069UDjh6kIhWyGmg4iPxzX8OO0Q+GIJC4XCEmgRVfnHUqOsC6XgtKwT2XQQHp4+
nJ3M74UwaMOViE8UrFskxKTWXsfVA9RShuDCUU9AwYl1lEnIulCOut3I+IgQGjAtTno0ybTbzbmM
jky0UBD0AdQg72nJJYkup7JQ52o8GReK+h51CLT/cG+EpBEU1GYdQsl3c7fPmOGZh1C3m1AYX43H
lcggewhDsjlhL6TJAQUgHF4NSA7brRoQziunFUjbx9HJ/rCiJaBs97kmR8a9gO2vDEHVdEGUjEC9
NFha9kKdBdeaPBWVSZQJaHgv8AESZuFj/lDwZkvidUxtQJyEq0exMg4O6XRp6x5NMv0QSnIBIpwE
xeA5YOaBDGLG7WZr1YVimU6VPDIOQWG/OgR0HB82HKZEQ/4CV001IBDRUf6UOIx0d3T50+9F7O5F
74U0WWSl0EoCNI/WMf0QCnAnIsGcKEbgVGkIxLBR6kLBspesOi+TDvRAaDHKdvNwC9QChQKRwuxv
N9lBdQjuBbxB6pePlRgZDy0884QhUATlNYJdqQHyYhJJsyBWFfoE6SQNZhBvSZ2FyO3zukrRgIYh
+C51CBLFxMNInBAya9jufMIshAjnBp6IBjYL9iNhL7jdEkuSBXVjyk7q280VUBeKgJg3HX9NB1eN
WaiWlsieYDjPfmA/opuZehaQTZVZgHb9qHfJePVgeyQMwUqR8uZua4mSFE6OxGGBBRQN7qCUK+ss
Yncvei8oTcEKwpHC49QAs6jcZmYBOxvBCsmJaUiASg8DdS/YBvR6SBgDIkRblfpEwTZNGOKnKnzG
vQjqNY/fEe8F2n4oI8CJo0or+ywo5lBnYZNGIgwDZQGIDD9OvVD4AOF3nMwChxyvWbquafBpOTbq
EKIHSbtpCC0nHI70s0i6F2eSkxm3G65HwiwoKSDoB7zg8oUfp59FgpPjC6CN7BiXEL5J9iESXLXz
AsvMC6W+3SLxgT4ZDPACmR4Ns4gOfnxoz5odZJwFz2f4M0+GoL4DyWPiemKx8OPU261SsNhkWAGU
RTgSYWRP40Kzin7mySxwZ8m7SSWMhvcC6fJwJeIh8P5JidFySsu9AG5WhzgrnM+63QmuGoKkxPTU
51OfpCG5cPIghAsFAwsLS2SPkowG4jHbHVmIH0OQYCDvhimJbmb6Q6umSJiF0EDIYOB/6Di0SkWP
5EUwHvAOQM61xN0Ky4sh4GWDNVN/QbAZrWP6hYoTd/Fe4KcBtog2tg5XjT4K5/dCJNgkRCLXKoJB
4cfpZxEH1vEsRKGA/CrRrA4o+IRLcjIE1CJUFQkwNFCwcDijlTgZogBDG49THqVoHVMvFMYuXOx4
CLAJ/AM8QtEuCD9OPQQhV/gd8RCwP/BAkLvQUbnAQinGnEa+gOWSmEQpQsPbTeFOwizI8wDgkgDQ
QG9AIii6vvFCCYR6rOLiiQ1/Qeq9QNwx/I6TIZBMxZxTaUrsGn6ceghK8sLviIeQbpZkJ8EoNJCX
WKiEEwW5EoyTuB5Nsmgd089CxcxxlX82AM34dhM5qgsFFEW1LPRjQLXowKWeheFE+xntBSEYQTek
O3ZdAyxPY0JlFgwBU4YIibxb/HH6WcRezMkspOkhvF09wB1nJmEWqHbhN5O80JG/IMJWh6BwTBo5
gVLoSOOSmFKHwMJTWMCp0sF+FLZ3whCkogHNKaLUAbPgficMQSsGeqmAHeh4krjHCUNA82K7kZvS
IBCB0qQCUCD4DZ8F/DSoG4puZup7QbOn81mI0A6sHDwcPUgOtytxCEplyYvxwkZnOvUs8IwThkCm
U9rSYAtjW59+CPVEsVAkd8m6ifx4dg4n3oFyaPn3iIstyrtpDqXB0tIBQlkoABaJhnEScECiM516
oTDY6hBo0SFwRotEHZULwPIJQ1C3RYdjJkGaMvo4/SziKtLwvaCmmz6jCBjiqGnJ2kt/+OP7fzLE
z27pGd0D/KWEIUAoQB8JmMlJhx+nX6iEe0HJMuosdLUizIhDwQxDKE8SeyGPKslPWqDHj2L6IZQC
LjxyGQKFOFILJ85i+iHchKsnFE7ULD2qZTW4ahjucD/jE0VkIXxXnAMdvMET3D0e4qxnYMZDC8VA
nQWyTqLKzaHSUKiCu5Q4hHQTEmU1HUxU3tCkWdCW16DSTYdABAGr+l4gjkpGj3sBCKIh7iayVmcR
FHezSkBfGqIkIOWEISj9pPMw4IWOuBsBFnUIkGbeI7jTPLCRg5L6duPKnA/BVcFjppmRkLQ1PKwE
8QlDSOtrmQi1Q9n9KNzWhCGgDbIRIo6kARtMKPFgodhnbh0BgJbtTpwF5cSi3Cbsn+g5ybDdiqWl
KgntF5IXjIAgT7iOqYeA+Rt+R2hpZYggwypRgI73Qg3EiI1ojoS6E6TgoHdfVmOedC/48dTBA/yz
85EhTr9QSfcCTBviD7i2FoACVTB1L4BOQUHQ0aP8MPuJgnWaMAQ0czxzyD+B/GvWvVCjJNL1Apvb
UPKPYqKZh0iYBWR5OsVAoBArFU4y/XarZFeo+DR0IfAAST1JNaUdQirawp8ZXz2+WKI80p8npOG0
Q7DcCe8FVbIgqAb8BtIx4S9IO4TgmOF3xLOQ5s4g83A1NAB30MkTbBRDkGHl63WE9sxC8UCkRlb6
94Di6GBQQGpNmAX1Z9LBSOQ0dOyFGk5y4dGrF9vBWdDgR1Gtqm43lCJmwT4h6RW9WGlPFDcsYaHI
5lkOV5xqex3G3FJnIaQDUj3QyeAHRDcz/SxUQBsBL76atLoAwjH/Mu0QnCj10EqROqA8JBBDR0kg
Dpmy3bhRpksEE1TcaNhuFWahqIv8C6XqyPlqIAaIMmnCLMAliL2huZ8UTqffi3g/IzNI3ZaUkVCs
oiNFQnydsN00bgZ8pAEyPkJkiNPOQgQa1IXiqJLvpioKxzbzEBiJpFngLhO8UG6vQayDe5Gw3QI0
UyUrbRezR0msRMJCiSqLlPNrWijpLXJ0lOITBSsY6gHdssCNNOxFgsMJyYQZAIJAmcn+XiA+oPq0
3GsOrfg/wMHRVqU9tFwu1UbRkVlaJpHaQ/tAwxAJ8QUVT4gBYkSYRvb3gtWIfma03ULoo7hR9Kk0
pNT5FvXqQSDjWsAF4QXXcaLi2D2ehY1zIxkrIvzYQUm/3dIK8uxeCNEElzZwOrNHSRLAK0NQZy/E
Y1Gq0iDFgzFX7wURPQvElZAYP/PDKv0WlFnAKiLQQz82GCn8OO1e8GXqLASMhy4vUbcGbJBZJAwh
3jKMV4q82avss0hwOCmyIdvNQhHvZb8X8GKUWUgzDJwPCGsQ+2IfKP1eqIQZhgBoFv19SVlF1yb9
EJ5iaSlEFOE5smJSV5DZbT6VVgoNiHSmQP1WxAl01MJgUhWEE6EA+fVoO7FaOk5UbOfiWUCgMLnf
VPRoSOPS8ECxUdJTRoBaKT/UIoEbH/x4FuIbEHVzsLjg2a+eGojB1yVPBTlRoPN4HdMfWrVoiCGo
t4HcAOGEVzHzLIhUwu+IFopuJ8R6wI+C/kcfp54FR18dQjS6yexJFWt2DwStW/VeUH1GsS/4Ju93
doBCut0mzAK4C96PcGp1GBC1LgmcGdSAcJXwXkM4KSpz6ixEaQQXAQ2KE7pt6u0GBEwYAgIK6VVY
AVquXsxfiA+teM1Is4A360hXgWGqs+Dn45iT9ka8OfN7QWmQ+rBKJR2MfxEc0SH8jqFQZiGJT/Iw
hMVSmhR+nH671UwxjCLUCIDkefo0BMXS8DX8mdF2B6INImooKpORfUk9C6AOdQhAWiPo7qyDyi7e
qzoEfjlYLeiaNGcMP04/iwQ/CqCc7xeAAo8z+xB5FRsEAEFtEH8QOpmORA/Cp+FKxNsNHiXpCwAE
DXqD4vMlDEFuEv9GEx7FoqhDAClQpYL/A+84Og1pt5vKp+g74oUCbCbpQIpBHOjwF6QdAkJawixY
It5u0jA4ttEvyDBEwu0G7KIugiyxjhQJb7dqzGmIwJOEsAk5Sg2zQN4sXOxoL8SGiwwnr5IG4A4y
S/TmxEPgD+I3I/8IBpl9LyDGqLPgoSCnR5G3tDMPP0693ZQPhN8Rz0JKJqHbkUDUkNfjzKqzIJDE
8yCIwcWJ7UvqWZwQyaNZwDlAUIgCDBI9GhYKloGyUHQPw+unEIbxNcwCNyBhCGl/AQ+ciegYQpVW
AGKBDowDQjnMSZ186r2gfkqdBdcBcjgwjg4ZPQyIevUgT+AdwG6gXi8GQNPPIuFh5UUFypYoSUdN
MeFcwkIJd4m8IQXkGsoK6NORMIRQzNlrMqAaVLB4c1Rjzj6Q/gQdwffX8OrhZKgnit48sEBwnaXo
Jvw49XafFFjEBgTCccCdDrwEDUMk3G7iehFVE3F2HQuVcPWoFgLEwQehHFcLeqCaQcgslInByRcY
JArLU+8F6xEudrQXBMQAOUhIEYtpgB9xj9UhYFZCbAZWA9fWMIuEe8GLDdkf9qOeRiH49+osxPOH
NYh3oIE+DUE7Wol4L6BP0EKMU8srHt3M1NsNGyNhFtACAFIpPtQxBHZIHQKYGf1b6vV01F/gWiYc
2uNWELfqkMDF4YwWO94Lcm2SrQroRdnNIBJz6kKxekC0oM06OP+EMAmHlncbPxCTLo0Rwl+Q/kSp
xAAxHoG0PMQcHaE9gEr4M6O9gCDFaUUgn8IhDbPABVeHMHn0cNUg5ZzIrqVfqIQQhiJ7KZMVyFxD
0RBOjur8S+qTiBvQDr85OnCpZ4HOi7pQgYwGHifJcA1QMB6yOgQeDlL/QgLXQE0U2eGEIRiYVBJe
iAYGBfY0YaFQuZCkOq+SjliPatiEWYA24+G4+AgxnybtdnN9IzsXXz3OmQDNOINMJvwF6YdIiFh5
J5DZooQELyd7ICa8t/BnxrMgSQyPBYI2jFENs0hwcrhvLsE9ooN6RM/ixY5mIaliKeinMaSGewFZ
LHoQ4iGoZWYjAIq0yCLhByh7wWmSGnKMh4ivhh+nPlFoB4XfEc9CjLkUmLLrGu4Fq64OIUI8MCig
tGgIJ2VX1SE4ssDm5HIh1kaXP/VCkQ1Rh0D8Al+Q/0lMGU0y/RAJDqdIv5AiEXkImAHhL0g9BC54
+B3xdtOkleIF9KfxEzTMQq2MFgoZ6XrqP7Hm8ZlOP4v45YxnAfUbuglcNR0lgQWePXWhkGSBMwhv
V7SXwo/Tz0LVycH6IWmI8AsnV8dC0d4p/JnxQgnth2QPLogGgEJ8jYQh5EUVZjAU5+gXpF4o4Dll
CEB5ogtMOnxeDSeKjU0YgkbtgjULhJDdgAB3JAwBn49AEpRTg6gyQXH0M6Ptxm5IIw+wVFhM0Tqm
3gsky9VZWFQtEIQRe2uIkkidqx4INXRcOS4FkLaOExWjQfFCiSwcdcsALRrwKNCthL2AzUcjICrt
RSYuXMfUe8EVCL8jngU6W2QPweR1JKMB0BL2goSilHdApNAh7oQjkzAL6Z3DvwAQ4q1KvVC8CglD
wAMBF4QVcNKBI/UQOAAJQ4iTCFUfwmt2EJWfqkZJgVQRSUOmogGnBYiNrHV8ogANsMBg8ng6kQlL
v1AJDAruNtkqxsDtjF+s9EOoMnp4gSwf+ixCAcse2rNQCfdChkAjk1IVDfRpfNrIWsd7QY8NjDyh
Ji56dKbTL1TS7ZYh5CWBIa7BG0xieYE1CzvKFzmQ+MVKPQuSqerVIwyTugimoiGlzl4k3AtgA2Iw
Shd0pA6FbarOQsrs7SDnrePqwZFOGILqUrwc/F0NaVxw5QQbRWKSMhIpptNAsAQsjYxQdC/EmeXn
A/y7OgSuoScpCyVDSJQkvaljK5n60J701z2ZBWxgSGy0a9eBRwFBJMyCJKtwA/TIS1Jvqw4hzZKo
5pEiDx1RUhz1xgsFBkKcBPavo107bl/CQgECy6uEpglZ9XCS6bc7wW1Gcol0FS8T3ek0GHNE5sKf
GS8UwTCJGCqrJCwOP047C75GffV88npotvBf+LbRaUg/hK/6tFJP4IPZ4eHoSOPivIYrES8UN08K
1Mm6aQnE1HaKAbsS4yFWhPx9+AvSL1QCiIrAHW6/VG8xSHQa0g6BwxkdmXihyIhRuowRtAmNs85C
8PfwO+IhIA3i+lOCQeFC5oWi7E+NL6QCTVRwsYRAUuEvSL1QRCnhd5zMgkSxiHUIxSH7EAmF8BKC
CZUMrxZUXsNCqSI2Ap1Sl8nTKtcj8xDcvISFYgdgUYBGSY/fcB1T7wWAcvgd8V4QgflE9SSjNdxu
qhOUWZCAYQKik4Nrm30vJOQ6nwVDkA0TOUDw/+wnCoRTcZuJ8yR5gfQjRK/se8EQkREK94KyLaSh
kaXGC9GwF4Cl0ZGJh2AbeIt49CAuRr8g7YkiFkrYC3IviFfC6BNNjXCr0g/hJ8wCXIKwXrQbiI2z
D6GW24D3w1iUIm/p8xVdm9SzSNBtDuRrKPFGiUfQluyziE9lvN2YcqJ6cC8tlW506wt/ZjQEXj88
USA9TfnuhKsnDpqcWq6HBkCbcE49tMfKSZMUg47+emTtoyMTLxRJN5Jx0Ju1vBe80upeUL3K9EA5
we2iX5D+0KrpKqJufH+CCyJ8DSL8UjygzkISVeCnknnT4JnjfqtDCEKLHefqaXmSVOAOtVVy6WJE
iPk0WNoELS/RXcJLZCvQA9Hw6iGRoiwUBxlHjVgWWxh/nP5EqfAjSRih4wRi/xqUNHAPogchunog
gnCz6c8DB0vDXhD8qgslqDzAIO2rNLQBkiSCOgT+k/RbEMZ87Mml3gvWQh0CCUCLPDTHSYM2CwFX
whDcOnYBISBSe9FWpZ5FQqWbHFYwEBHZRV8hsxkkDFJngdagVC5A+QehiK5N2lnQAUs9UZT6unIO
2AwdHgjmVNluXChcc+InPaWygJjqEJLuFktO6jB7igQ+bdIQkHUFcNYDs/AwKLOgaIjW1zgfYIPZ
M8Wst/rqoSIgZYc47YBG0S9Ie6IAS9VDK7os0vQaJpmG/IXYUnWhgvpVbDpU1NgHSj8Ltb4b8Sie
Ihxm+V8aDAiLkjALyN9CGRQhrOzA3QnIET1JGEDQAxxF3CkN2CAiB8osRAqEAA3fHOg/mmTqvaCw
N2kIoAleVoRgdDicKuOOsmiaocGPwinU4vzHrL1oL4K6bt4jkDsNkBdfojqcQV86nlbcTh2Vbiiw
qHsBIxGGBpWTOrhqLHn0OMcL5eAG8uC5ogae/V4kFF8LDCXJCzgDOhBO4ovoZ8azAKCQftEQRbkh
4TqmvhcJRDLyq2AT0noX0kycpEk/ROzFxLMgtiA8IqEE/p/9dp/kzOMhBAWBWkTNso63G9JbuNjx
EERJAW3QkUq08OP0CxVb62gIYcpIDTmpQx2oGopd4c+Mh8ALlV4IBHoaCDMcmshpjYeAOE3PeTRy
eHej2CD9QiU4/yD+lNkTX0CGi1lB6YeIwb94FjwUkCi43Fr0o0hqq3tBTQQRN4aE9YrWMf0sVGoi
pUJwyHA+qFfhcIW/IP0Qqk6OVCNBITNgB6DxlP1eEKWEPzPaC5p44M/C55OEsYYh1JQ6+piiXono
AjwQDYeW9LwyC1BUaesgfDsdUDB5CnUIom1qZbndkrYKP0693cAp4XdEewGUI0R26Ymg40QhpaUO
AcRCgQSKXsDN0SRTzwKIMWEIZD5F7wx7q8GYUw6rDkH/YBrH4YfoaD0joLU6BCtEBgPmsZZDe+Ld
x9vNW0f6UJh9GggzSEwnnCiQf1iJwM1Sch9OMv12O9F3RLOgATKQNkCn0Byij9MPkYCqAb2Qr2KN
4KrF/mj6IdRqXNg48ENFWEE6smY35ljucLHjhcIbJOHGu4S/GR249LNQCxshA0hAKbEeer4ahlBZ
XgJ/SB8SEEK4nJF9ST+LeD/DhRJsBe+f46yFeAwSrNwLWDKAqIRJiEfhpYdblX4WKpJDq0PKVEhf
YAQ1cDiZhWIGebGFQEYFCddCw+0msg5XIt4LbgYEKbactzX7dp9UaEVDYDVYIaGJalFeInhXZkF1
h1DlWS55X8OPU293giIZ3XOoMCXgIw2qA1XD4wt/ZrxQcmAF8dLDj8JuJwxBOowgKZA11+AeqMRj
PCjyAbCCMVE8fuEvSL0XgL7hd8QLRY4HiSpACh29SASyVoYAF+Hl5j1CzTSutUs7CxjM6tWT7IU4
5bxHGip6yF+oCyXdw+hk+v9Zu7tcu2okCsBDIgTCTRDiBfUAmhm06KvuSBFIECR69v2to2x765Ql
JLteeMhFu45ddrl+Vq2Ki9DhNnsa6kYlzQzVpNbTAIeTVRvXd6iba8N2aNF0y89fPbpYbFSI4Sg7
AIrzV4+IxUapLSTHktD73EZlMkvVRUQgTwn7dIfzX8u4TtMjg4ojooUMkKNRViHv6F1V7W4a0Fnd
5sAGHdm0uQldh6p2b7eQq6S8iHiJM/giy9JABpjYt2wUp9ybBMmJcPA8k6Nfr3ogsNnBNeSK3/D6
2xslqVxX4eLx1cL9QhnXn7dFvKnAY98NacqLXtkQ9h2LWLDs5qf7PIQoypNzA6KffnGitC1LIKgt
uHzj2uxv1OK94NxICirFtATF79CvX5s9jLmHOzm19Os1cD+6F0OfNxEKMHqrJCEbcCDBUNZVSOQE
pC0738FPq5azEvEifSDcQ/B0rm69z1UEuJGUtoQ5zpOxj9sn6kYvPXURDg39IzAIDVi10GUsVgF1
HLpS7AoTHLm/irnZt1Voawyzgprb+dvtXgw7dxPhX0NvJ3l3jjNXBRn6nCIyrpEJ5uQ0lHHpohrz
dFUpI8E3t8xSv0Hq5ip4T+Z46MDoAGnoDaqvnpVJPLrcLRS40BiLQxsGzoStXo1pJbcP7e3g3zYq
rTBv0tnYkBvMRIJ69ZwlLVGwZB2UI0LThY16l2yUmW7y2h02auGZC4eZDyV7TsJ5Qlu7zeJ2ZxiT
alJIdjsMyMI9kJzITIe0X/Tc7pqgACEz0k2bOt6Uho3SlldPVMa0K1fxmhtK6qgFFyeKDXywImVi
8bCS21dP5FtXoYdO+jQl0IaKGFNUg+KHCsAb+CFisusX7K9i5eQY+xtOJGFxBymBnt7rZ04b5ckO
1SdT3qLuxUYlxYI20ZunkHuubvmtsgplBdhm9DIyLQ3Ov0TKSgQcmUUoHnY4OZXcSXtYeK9dPda2
wdKCfNRVgMmbx5qK1c1x3z604tIqItgG1imZr3NMzr38OA6t1AsPBwScos7TLOmArqsQ2IRt8INw
ssE9ADhdiGDIM/1a58S5AZElWK3iQd7A7eS3j8u/re7FbNw82d49/6H080yO6lo15jAsekBVo3vC
SV2eVRcA4JBRYKgfbo0N2xsl41RF8AzSrBIAVkMOZJUzl5oI5j9s5g0nih81jsy8evHJ34Y6BS3q
OHD7G7XIcKqoZ+oMUF/PDNAKJJOayPgfeSJVsfOUFx98sVGYBuH9BRkdrOxEPB/a4JYeZTfYBpC7
4fLu6oKf8XxoIyKk1OoK8iznDqfE8rMZTNHT73/rL5mYNCKc/VXMROyXQxsRHgsPK79T3fu6mfsi
CkgjIsDA3Ylv4ALOb7cayLhbt1UkRcsWhjLsfBUu2LUTNxF2SU3MUuzY9eftjUJTeX3jJiJkpcC8
CrAzoN0WURvh6UJdMgwzUpANVDyphtRVKEpm5Nrj+DZsVKnCZBUQiXAHKCy9S9cv2N4oaPLrG1MX
XLSkcSRSOypiN06RKUIPSdwPBrcBvMTJWKyC2eCmKXa3MGnc2P5uq9Cs9+L5lkid9mVXFxJ3Q59T
BI1LgoDdKXePRR6IeH6SfF+5m5MWclc25DoN+yJKsogIXkH4rTPU4fxhBYtZPEmIY4XDDHrHMKN3
t0hr6kJSEsAhMQzDfrxRwD3XN6YI8FSzSIKdbiAUgjhd2Chs5jIgEFIdCIpcsboKGFenVtVbnfX4
RAkXFxsFzWLyJFaTFpCG4l1dRQqggbvyDs4TFFYxHoSp7oA4fR+IooEFi7qrLmAS5T6ic2Zq7OP2
7YbwKRvFs2HEweFgKBqCYv1mVYTzJE5Kk8ftOdlfRaGXhGABOk492pPRkPn35lRjnvFhkDR4qjSC
NuiiQHatQlIws9YA+xo8c/s9fuY4tGiIZbQFMZ7E81cvIIaq7pgVsMSMwGgwIOK6KgJwwmsEEtRR
nWSFViIQKj/4H/HYjNOwf2hLsoi608OKLkDaqyO053vXjYLEx1aqhiEmHqraXQVsT7W0fGavxXfm
gHYMvxMMLQxI+Ii/0drFUes4tKXhly5E9sk+ZqLbuZNjFVUXUo8Cb6voCSc1Dhd1g/w4UUA5Lf16
7kV9LwT2lOBYSRV16GL6YsNGaYAHNXFs3/OkxiL3D23pUlfNA0vkmEu2xHu+9nFfREk/RkRmCIQG
twOyaz8WJ0qWO/dOObploxbvhVCP6+FdwjQzD9z+Rs0HYaibcWIIwzMT/sRTXbDW1ZhzQKiCvwac
OA/c/ioKbzNspV+fopiJUJJrp6tgaevV811qkODkEXYc2mnnpi5CWqTfAM1uQ+/kPXafIuJqppIk
SXHuR7kXY7NvIvibLoYsCH/qVBci1vGNKQL0IHMKAjue+7h/okqrbLpgeP9AFOoXDRza2qsX90Li
P8DEHgI63mC1URzZdKmzgR04ECJqUJxcmujp/cM9b3gvJpZkqBuxjaA+sBzZqgYRC+efx8xhT7W7
BcrubbsO/lwFuL+wPlBXHs/15+1Di7jk+sYQ4Tyx5UjVpELmn3dF6Nd/vt3qRxqG+DehFLqlDvdF
lBxIRLAb6F8eDXvj8u+KCPXA00ZFhHhVQIwapgMwA/xbRZibKe6WUmsBkvGYqogowi5pYmlIaAO1
Pjv/sswAnG5ECGZuadx9XZQCaGg6dNOFdySyxj7ui5jP2pd7QQSQqKud6kXHZDqvQ9FF+g2tQoTR
wTcIWzcO/rWKnFiAGXO+YEjPnf/MU35eheSHEAY9rbvdkdBGnlZFBDUdQDCE5XkVxtksutAOyB30
UigVN5TUmcHnjUqmHGDG9D4kTw0D1wQSzxsVESZfpFtFfWGW/fbvRcE2g054JnjNMNodsJ/Q7D+p
m4hM/5QDsZAOAjoJwCoimSLdsrCJDWaQqai6AKkGWUReleB4LHJXF/dZx19ut40Ke83XD8+/obtK
9P4cwhARBLgCrlevo7HxlrGeq8g8aqb8LYz29OR2N8qTNB6EKUKS1qDnwBsaGAOIeM6q2aj4ginh
0sS8/Lur4LWWQ6tAIu6WpjCGsKFclYaU53uRUSQqe+kZasFHVXpJ6d/M1PawuuQN9W6v3rMxJ4L/
hlgKi6Wq2DgNu7rgDRZ1E+HQQvspAdz6WA5ELHQBJpMMJH23eCDfPrtqNkpKELiIwrHMDO/hYBUL
ESiqMIIwsy3tNkbD1UOr10CGJeMt3cDrz/urqMb8g5Gy8lBSay1Evq7eeBAuG0VEetD4aVJFf6OL
r3756/v/vP72038/fvr3P379/PHzx9c/fvxh9a///PP19//9/PrHn58+/+3/8OUTv3x6/dfvP/4f
AAD//w==</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Sheet2!$A$2:$B$51</cx:f>
        <cx:nf>Sheet2!$A$1:$B$1</cx:nf>
        <cx:lvl ptCount="50" name="ZIP">
          <cx:pt idx="0">25508</cx:pt>
          <cx:pt idx="1">25304</cx:pt>
          <cx:pt idx="2">26362</cx:pt>
          <cx:pt idx="3">26743</cx:pt>
          <cx:pt idx="4">26537</cx:pt>
          <cx:pt idx="5">26034</cx:pt>
          <cx:pt idx="6">26415</cx:pt>
          <cx:pt idx="7">25143</cx:pt>
          <cx:pt idx="8">25301</cx:pt>
          <cx:pt idx="9">25276</cx:pt>
          <cx:pt idx="10">26301</cx:pt>
          <cx:pt idx="11">25601</cx:pt>
          <cx:pt idx="12">26155</cx:pt>
          <cx:pt idx="13">26003</cx:pt>
          <cx:pt idx="14">26651</cx:pt>
          <cx:pt idx="15">25313</cx:pt>
          <cx:pt idx="16">24701</cx:pt>
          <cx:pt idx="17">24924</cx:pt>
          <cx:pt idx="18">26456</cx:pt>
          <cx:pt idx="19">26431</cx:pt>
          <cx:pt idx="20">26416</cx:pt>
          <cx:pt idx="21">26847</cx:pt>
          <cx:pt idx="22">26726</cx:pt>
          <cx:pt idx="23">26601</cx:pt>
          <cx:pt idx="24">26554</cx:pt>
          <cx:pt idx="25">26508</cx:pt>
          <cx:pt idx="26">26452</cx:pt>
          <cx:pt idx="27">26451</cx:pt>
          <cx:pt idx="28">26330</cx:pt>
          <cx:pt idx="29">26241</cx:pt>
          <cx:pt idx="30">26201</cx:pt>
          <cx:pt idx="31">26170</cx:pt>
          <cx:pt idx="32">26101</cx:pt>
          <cx:pt idx="33">25951</cx:pt>
          <cx:pt idx="34">25901</cx:pt>
          <cx:pt idx="35">25840</cx:pt>
          <cx:pt idx="36">25801</cx:pt>
          <cx:pt idx="37">25705</cx:pt>
          <cx:pt idx="38">25703</cx:pt>
          <cx:pt idx="39">25701</cx:pt>
          <cx:pt idx="40">25550</cx:pt>
          <cx:pt idx="41">25526</cx:pt>
          <cx:pt idx="42">25507</cx:pt>
          <cx:pt idx="43">25401</cx:pt>
          <cx:pt idx="44">25311</cx:pt>
          <cx:pt idx="45">25302</cx:pt>
          <cx:pt idx="46">25271</cx:pt>
          <cx:pt idx="47">25035</cx:pt>
          <cx:pt idx="48">24901</cx:pt>
          <cx:pt idx="49">24740</cx:pt>
        </cx:lvl>
        <cx:lvl ptCount="50" name="Customer_State">
          <cx:pt idx="0">WV</cx:pt>
          <cx:pt idx="1">WV</cx:pt>
          <cx:pt idx="2">WV</cx:pt>
          <cx:pt idx="3">WV</cx:pt>
          <cx:pt idx="4">WV</cx:pt>
          <cx:pt idx="5">WV</cx:pt>
          <cx:pt idx="6">WV</cx:pt>
          <cx:pt idx="7">WV</cx:pt>
          <cx:pt idx="8">WV</cx:pt>
          <cx:pt idx="9">WV</cx:pt>
          <cx:pt idx="10">WV</cx:pt>
          <cx:pt idx="11">WV</cx:pt>
          <cx:pt idx="12">WV</cx:pt>
          <cx:pt idx="13">WV</cx:pt>
          <cx:pt idx="14">WV</cx:pt>
          <cx:pt idx="15">WV</cx:pt>
          <cx:pt idx="16">WV</cx:pt>
          <cx:pt idx="17">WV</cx:pt>
          <cx:pt idx="18">WV</cx:pt>
          <cx:pt idx="19">WV</cx:pt>
          <cx:pt idx="20">WV</cx:pt>
          <cx:pt idx="21">WV</cx:pt>
          <cx:pt idx="22">WV</cx:pt>
          <cx:pt idx="23">WV</cx:pt>
          <cx:pt idx="24">WV</cx:pt>
          <cx:pt idx="25">WV</cx:pt>
          <cx:pt idx="26">WV</cx:pt>
          <cx:pt idx="27">WV</cx:pt>
          <cx:pt idx="28">WV</cx:pt>
          <cx:pt idx="29">WV</cx:pt>
          <cx:pt idx="30">WV</cx:pt>
          <cx:pt idx="31">WV</cx:pt>
          <cx:pt idx="32">WV</cx:pt>
          <cx:pt idx="33">WV</cx:pt>
          <cx:pt idx="34">WV</cx:pt>
          <cx:pt idx="35">WV</cx:pt>
          <cx:pt idx="36">WV</cx:pt>
          <cx:pt idx="37">WV</cx:pt>
          <cx:pt idx="38">WV</cx:pt>
          <cx:pt idx="39">WV</cx:pt>
          <cx:pt idx="40">WV</cx:pt>
          <cx:pt idx="41">WV</cx:pt>
          <cx:pt idx="42">WV</cx:pt>
          <cx:pt idx="43">WV</cx:pt>
          <cx:pt idx="44">WV</cx:pt>
          <cx:pt idx="45">WV</cx:pt>
          <cx:pt idx="46">WV</cx:pt>
          <cx:pt idx="47">WV</cx:pt>
          <cx:pt idx="48">WV</cx:pt>
          <cx:pt idx="49">WV</cx:pt>
        </cx:lvl>
      </cx:strDim>
      <cx:numDim type="colorVal">
        <cx:f>Sheet2!$C$2:$C$51</cx:f>
        <cx:nf>Sheet2!$C$1</cx:nf>
        <cx:lvl ptCount="50" formatCode="General" name="NPS Detected in last year?">
          <cx:pt idx="0">0</cx:pt>
          <cx:pt idx="1">0</cx:pt>
          <cx:pt idx="2">0</cx:pt>
          <cx:pt idx="3">0</cx:pt>
          <cx:pt idx="4">0</cx:pt>
          <cx:pt idx="5">0</cx:pt>
          <cx:pt idx="6">0</cx:pt>
          <cx:pt idx="7">0</cx:pt>
          <cx:pt idx="8">0</cx:pt>
          <cx:pt idx="9">0</cx:pt>
          <cx:pt idx="10">0</cx:pt>
          <cx:pt idx="11">0</cx:pt>
          <cx:pt idx="12">0</cx:pt>
          <cx:pt idx="13">0</cx:pt>
          <cx:pt idx="14">0</cx:pt>
          <cx:pt idx="15">0</cx:pt>
          <cx:pt idx="16">0</cx:pt>
          <cx:pt idx="17">0</cx:pt>
          <cx:pt idx="18">0</cx:pt>
          <cx:pt idx="19">0</cx:pt>
          <cx:pt idx="20">0</cx:pt>
          <cx:pt idx="21">1</cx:pt>
          <cx:pt idx="22">1</cx:pt>
          <cx:pt idx="23">1</cx:pt>
          <cx:pt idx="24">1</cx:pt>
          <cx:pt idx="25">1</cx:pt>
          <cx:pt idx="26">1</cx:pt>
          <cx:pt idx="27">1</cx:pt>
          <cx:pt idx="28">1</cx:pt>
          <cx:pt idx="29">1</cx:pt>
          <cx:pt idx="30">1</cx:pt>
          <cx:pt idx="31">1</cx:pt>
          <cx:pt idx="32">1</cx:pt>
          <cx:pt idx="33">1</cx:pt>
          <cx:pt idx="34">1</cx:pt>
          <cx:pt idx="35">1</cx:pt>
          <cx:pt idx="36">1</cx:pt>
          <cx:pt idx="37">1</cx:pt>
          <cx:pt idx="38">1</cx:pt>
          <cx:pt idx="39">1</cx:pt>
          <cx:pt idx="40">1</cx:pt>
          <cx:pt idx="41">1</cx:pt>
          <cx:pt idx="42">1</cx:pt>
          <cx:pt idx="43">1</cx:pt>
          <cx:pt idx="44">1</cx:pt>
          <cx:pt idx="45">1</cx:pt>
          <cx:pt idx="46">1</cx:pt>
          <cx:pt idx="47">1</cx:pt>
          <cx:pt idx="48">1</cx:pt>
          <cx:pt idx="49">1</cx:pt>
        </cx:lvl>
      </cx:numDim>
    </cx:data>
  </cx:chartData>
  <cx:chart>
    <cx:title pos="t" align="ctr" overlay="0">
      <cx:tx>
        <cx:rich>
          <a:bodyPr spcFirstLastPara="1" vertOverflow="ellipsis" horzOverflow="overflow" wrap="square" lIns="0" tIns="0" rIns="0" bIns="0" anchor="ctr" anchorCtr="1"/>
          <a:lstStyle/>
          <a:p>
            <a:pPr algn="ctr" rtl="0">
              <a:defRPr/>
            </a:pPr>
            <a:r>
              <a:rPr lang="en-US" sz="1400" b="0" i="0" u="none" strike="noStrike" baseline="0" dirty="0">
                <a:solidFill>
                  <a:sysClr val="windowText" lastClr="000000">
                    <a:lumMod val="65000"/>
                    <a:lumOff val="35000"/>
                  </a:sysClr>
                </a:solidFill>
                <a:latin typeface="Aptos Narrow" panose="02110004020202020204"/>
              </a:rPr>
              <a:t>NPS Detection by County</a:t>
            </a:r>
          </a:p>
          <a:p>
            <a:pPr algn="ctr" rtl="0">
              <a:defRPr/>
            </a:pPr>
            <a:r>
              <a:rPr lang="en-US" sz="1400" b="0" i="0" u="none" strike="noStrike" baseline="0" dirty="0">
                <a:solidFill>
                  <a:sysClr val="windowText" lastClr="000000">
                    <a:lumMod val="65000"/>
                    <a:lumOff val="35000"/>
                  </a:sysClr>
                </a:solidFill>
                <a:latin typeface="Aptos Narrow" panose="02110004020202020204"/>
              </a:rPr>
              <a:t>West Virginia - Rolling Year</a:t>
            </a:r>
          </a:p>
        </cx:rich>
      </cx:tx>
    </cx:title>
    <cx:plotArea>
      <cx:plotAreaRegion>
        <cx:series layoutId="regionMap" uniqueId="{DC5DCAE9-7DF3-4E8C-A803-70D79329A143}" formatIdx="1">
          <cx:tx>
            <cx:txData>
              <cx:f>Sheet2!$C$1</cx:f>
              <cx:v>NPS Detected in last year?</cx:v>
            </cx:txData>
          </cx:tx>
          <cx:dataId val="0"/>
          <cx:layoutPr>
            <cx:geography cultureLanguage="en-US" cultureRegion="US" attribution="Powered by Bing">
              <cx:geoCache provider="{E9337A44-BEBE-4D9F-B70C-5C5E7DAFC167}">
                <cx:binary>3F1Zc9s6sv4rqTxf+gAgCIBTc+YBJLVYtizbSZzkhSU7Cvd956+/Ta2xkpzxkT1Vo1GlKmVJkFr9
sbevG+A/n9p/PIWrZf6ujcK4+MdT++d7tyzTf/zxR/HkrqJlcRF5T3lSJN/Li6ck+iP5/t17Wv3x
LV82Xuz8QRCmfzy5y7xcte//9U/4NGeVXCVPy9JL4ttqlXd3q6IKy+IvXvvlS++W3yIvNr2izL2n
Ev/5/uHT+3dpUpTL0Ei+rf58TzQd4ffvVnHpld2HLoWnDi+/f/fH8af+JMG7EIQsq+GzVH6hc4q4
jtX378IkdrbPKwJfYKohwrGmrx9i943zZbQT4v/eDbL9RpC1GMtv3/JVUcBvWv+/FX6z7tnv3PzM
Z0+RP9+Plt2qLFfvjKSKy+79u6fh/0GzDij5z/cfY69cfXt3Xy7LVfFLJYUASAhq+vP9zTJ4N/HC
8P07r0jWn5d3G31+vF8r7Y/nEP7rn0dPgBqPnvkB5WOd/7uXXgCyhvYqfwOQNQ0wphytH3D1PMOa
XCDMiYbQFmttB+oOa5DlJKz3654B+2usrxJnGZ+E9FpTB6QNd5lGy7gGsFfngjbDHO2U/lq09QuV
Y4x0hPaW+wxtsGzOENFUeMfw4Lsv3qI9yHIK2od1L0B7Aa63WMZlcQriG20dEL8v310v8w5cwHnY
NuMU3O1v/ObfdOCANiE6RuoWbUDzR7S5foEohX90i/axbQ+ynIT2ft0L0L724lW+DE/Ceq2rA9bz
VfPOyFer4GzAphp5O7CRSnQudo4aIsSPYAt0QfnwBoz3pr+5ynamDbKcBPZ+3QvAvlo13mlmvdbU
AeqHVVEm8bngrKmIvhXOAoxaVbGgfI/jM5zxhSaYrhGCf+3CB1lOwfmw7gU4z5bxsnGXpxj1RlcH
pCFk5+FZoQ2p1Bvm4EQQwVRGNmgep2f4ghDCkc7Yr9EeZDkF7cO6F6B9vcqfVvkpYG9UdQBbhtXq
u7cKv52LZQ/IvJVl6xcEqVzFGviKI5NGVBO6gGC9fuy/cee6QYhTQB6E36x7Ach3XvnkeifVWxsl
HVCeLPPcK/6bkvC/Lh6faWdbdf+YoT17/e9W2eKCUaJxgcnGnx8laRC3GYarAur6Dfj77HAD/hAI
333ycseLveXzK/G5WL+uuY+WP1uyqcX+WjXnkVRDTNnbzGtLKIi/jAmssgP5cWSsjBCmUqHv0Nha
6SDEKVZ6WPcLdJ49BazI6wIvKOlgpecXeCEG7q3jlTBTdIEGRkTVtrUToPkMZjBLgQcCjG3Mlh2h
PchyCtqHdc+g/TUvcuN6ySlhd6OoA9QP7moVAnN5NlFXU/fMxCuBVnWoizjDOt4CeeR/oUjmiDMO
VOjePz+vm0CWk4Der3sB0AtgSqHeOQnrta4OWM8A5yZJzifDonjPS7wea8IFkB14i+XPNbJOdRWj
bSjW995kl2iBLCdhvV/3Aqxfk2itdXXAerGK4+IxyZOzMWykvlWhDB4cmEykAmO5MdyfPbimIS6E
2BbSx/GagSwngb1f9wKwJ8v4KXkKTjLsta4OYBsu+IhVfi5Qa/jtiE5xQQmQ1hir+xz5WbDGF4Lo
KofE7ChKD0KcgvFh3Qswfk1OtlbSAeO5V56PMUPi+mY8CGTdVNd0umMvj40ZXzCVYI2p2zbW3osc
ku+TeJDhN2wukP8w0GtdHYA+v+RbI3yfA782TosLrjMw6C3pNRRvR/asqoIwSrc527HrHmQ5yaz3
616A9l2yjE+iQzaaOmB9n65i4M/OxXEzqr6ZWUOHSqeMYiE2jvsYaHRBBDAjFG1f/zkhU08y6+E3
vNisN3TVidn3Wlk/YO16kJKdUeuCvaETB4JTqJRQ9ee8G+psPPQtNpfB/vra5d17L/wj7fbDZMuv
yS2gYf6G934VzMfuO1zmQfFY5WdTUg/Z0y45er37VjVGdKYd+Ooj9w1QUwqN6V+X1IMsJ7nv/boX
uO/XZGVrXR2M+gyDNXu71IxfCBUay7uREv04NYMJIoQJ0nbdiz1zs0vNQJaT0N6vewHap08QrTV1
wHr9QWcTqrH2htwJo6ALaEPtffQzo0YXQtOwqqJ9Frhz3iDEKfiy/boX4PuwKvvVaUMkax0dAB6G
SGBiqPTi/6oO1TMd/Gryk+pkX/S83oFjjqHlpG2JMID0CGtMgVsBZnHjwPfTiFvIB1lOgfyw7tnP
/TX5vYD5TTeJy+VJAyUbdR1gl9VTsOrOZyiQaW8ZrqG5yDhU2OvHEQMOHUhBgTcVx46bgQynoHxY
9wKU596Tm4SnYTx80Y8drfsqilb5eZk15EL7ouf1Zk0JTA7BOO8G6ONIjS84tOo1ths2Ofbkgyyn
AH5Y9wLAX5eXga4ONn1+eRmj2l7pr0Ubaush76LQu1o/fi66oO9FENN/Q5kNspyC9mHdC9A2E5j+
9745JxEpG20d8F4PM8Dg//kMBgL18YZ4YyqgKc0gDTiK1tDG1rgmtkAfk+CDEKcBvVv3AqDlMn9M
qpOGxDZKOsC8cL3QS1PvXLJwTX+7WM0vGIwDMWhS/tqFQ6zmkJhpaJ/376osEOIUkAfhN+teAPI2
wJ7Szdoo6QDyxIvPiSWDLV9vx57oOoHxXrplR3722zDaK2BK8DAw9nwgAWQ5BWmIBS9H+mNauCda
81pVB6CHxNtdxvEZOW0A503BVvVhXOxXQRqmTzCBqpvy30xzM5DlJLD3615g1uMcduOcYtSDdD8m
ZIsVNKjPihZlnLxhgIYuNVTGO9rzyLC5uICmFyICNtutHz/FaZDlJKz3616A9au24wy6Olj2bNUV
Z9TWWhN9v+kv/M2NVzDTqzEdtlbBoN3wWFehP2ygRTBTBj6c61uof0IaZDkJ6f26FyAt82V76kzZ
WlcHpO+r8pyCtTZM2L8N0jA9qOmwT078NlgPvhu897aV/RPSIMtJSO/XvQBpoDOhJjrJga9VdQB6
tPTyCDi3s0m9+ZtNBKvDkJEK+6pgRHDzOCqzyAWFpFwju72z+7ixy8BBllOg1vbrXgC1sXxchSfx
4MPX/Oi9JxUcIhA7Z2XXb7ctXr+AYTHYO6v92oNDXgbsuAqBdVuH7R3Krumx397+Gz/zu471ft0L
wL5OIGt24BCDkzbasaO98ddJDrvsy6Q5m22VwP+8WdW13nylQyfzNzvjYfssggsC5sA3If3YugdZ
TrHuw7oXAP6qEYW1sg6ufE2WXXvh9yT/di7uHDaqvxng0LZGMEMGdPgG0LXze5ajwYSCDidfbN39
MaEyyHIK4Id1LwB8DLvZ48fcO3F35VpdB8jXu6/PaSiFgTm+Xaa2nlFg5KjsgvYWgbpMwKauzYWw
r+13rhyEOAXoQfjNuhcA/SrLXmvpALNcE+ppkp9NmsYIfTO7hioapv6BBT3Mhv7IhkPkFoNdDwXa
jnHZhOgd3CDLSXDv170A7rtl/C0JU/eknHytrAPcVhjArMK5uHCG386FQ8yGdJvqO8YEiqsfoYZz
qqB8gQNtwD7Wj5+SNJDlJKj3614A9QPstToJ5rWiDjAvYKJwdV7kmSbom7lvcQFNLOhX8p+b1hgD
FQ5V+K/d9yDEKSAf1r0A5NccRrZW0gHn7Uf9N+2Of6aAX80eaeLtjJrD7D9swEPiYLRHRg0NBMY4
vGv9OGZUBllOw3u37tnP/fXs0d0yXHnOSe57o6sD3nL1FISr7lz8twa9xbdKyQQ0K+FQIhhQOHLc
5ALaHZCVsW0xdpx7D0KchPF+3Qswvl4Wp5FmGxUdEF4k0Mt8tzvV7GyA5oce8mtHUYA6Q1BKEdiL
ubPZZzZNhjMVYN5za/I/HTsH3NRJI6SHdS/A+1XUGVyhB8DPjzoDRb1hAg5cOPSmd1Nk8MFHYFMg
WWC3x8HBP0vAB1lOMu79uv802OtftDs89AzB1t6upzmQ4pwARXKMMr7QhSDQzty68OPcWwMhTkJ5
v+4FKC+qMl5Gp2Tfg3jPTRqOLHqCDX9n475hb/vbxWkVNvNobFdnHVNlBOosoRMstkMKe1eyLakh
6p40pHBY9wKsH5bdidsx15o6eG9jla++nc2JCbDHaq/u14ZpaGZCxkX0HSV6ZNMcDoSGHXrDmaKb
ML7/4h3OIMtJNr1f9wKc5QrqYEiYT7LqtbIOUG/3eZwTJQqbh/dqfy3ewzZr2CPJdngf2zXMg8Og
GUwIb/H+KQ0HWU7Ce7/uBXhfLp+CUxPxta4OcN956TlVWkB4vJ0Hh0O8sbobKdTXU1k/NDuAKcMc
hod3o0nH3S0NZDkJ6f26FyD9msn/ta4OSEMu78HAwzmdBQwDn29WWPMLFbbrgJveTioc19f4Auka
x2K3f+s4ORtkOQXuw7oXwP2aU0MHVR3QXuQeHKDwH5xU+P3h/vsbKJjLcmmtb7vww/n+f/3q7sYA
R0t/O5m0qZKm3/58r1HoXcKpkXCkDYdMFTZ5AML7mzsMn7f9kF1PY30G2L9ZD4eul3++V6BBMhDm
0BklcFIwxAZwQg2cLLR5SWA4dEOocOXAOVrD0acxtJlcuFmEDjkgVPjwErgZDt2V9++KpNq+NJDw
sIFs4OGHgy7398RYJGHnJPFeTdu/38VVtCZNCvjgYSol3bzv8NNVBMUFcAZwmMBwilD6tLyDWRV4
O/6/RPc6zpHvTUsnvNcLJZUEt4bdpF+YXY59Fpm2Vo+z4HMRexbcIqPhuSc7TqWgfiebPJoGCXUs
1NWzECWffdjbLLuaG7kmYoPx9IrpTmlmishkoinj1Ocz7n/p6+aOEHfhUHJFVL7IlcggCjMiEnh3
dvSB9fO+c8coqswW21JN9BvM7tLOrDn/pkftxCnCj02ijLCfzOpKlyW6sxVkKfqj27pm7D6mjTZB
tmK5wpd6VJh5XV2xoBr1rWp4emT0zWcRU6MW8civPqsdvC0v2nkWcSLrgo0KVgmZFt48VhTp1/lt
0nJL7WszUZob1CHQk9dcRYGjSJX6N61XXoc0/dRlbE5R/En1imlYlVcNTkzkObH0G3+KGs1MPM1I
9UT6AbrWK3pF1WJc6dQImrkTaVeimXs0u9Zydyx8H094gx0DK64pSCR7+B01zmUR5kbgpVeoSTvZ
6oXh5LrpZJUVJGLMXWpwF8ukfBBpK7uytBzblxjFkoSxhdNuVvpTLOJU0upTUWKjKRrZEM/EEZnW
QTTRuG+pXn1Zxmimc9+kWfYg+uLBS0QoeyFAa2FvOTj80jQ93EoFqYua4kXM0C3OPuHkMabIdFj6
1NXd1Iv0xMjs3NQduvBwa9WVA7g2I0rTRcy9y6RURm5ePpasCCVVlFHRPER+aPrwp5OLm6jFc2S3
oMBwRJVVJfhjXwSXjauPWtsdEfepy9oxK8iqwpqZ8nZKfDTxqtziVTN2gt706JJ1+igq81s3zz/n
fj4GrUxD/xrBSt9NRp5fyVTMC8Yk6Yh0bU2iLOlk5jUfG+QaLnosBLy1s2XnVfO+cWXlNxbOulGJ
eokTRbpRZAnbflRaQyhsFPapKYrEjHJs2DX52mruRC/VSUy6r0GTTKo2k4HoZZqtiiy2/LC1MrU3
cFlqU0ck81JJI4N5+aTzSstDxUc3dmdINGYo+A1lnhXSbuH3YSX10l0l3JnroW4UrZ4bDaIjkSmW
GoCUqXZVsMagruNK7JE73dYXpGGWFkZThXS+ofrR9zSyE6lQNZU6DW4KjeTT3rmK3WCBgvCDG9cG
rui1ViR3Huqmme99hcPUxnrR1gvaZCPROGatIquJFKPLJ5645J5yq+mBI8O6HWE7MKPwM83tK5y5
V1oXWyhTZVQ0I1+tJE1FMtIrRerO1GZ2YaT5dy+io6TnZpDmVtQnhobyeZwmU1T0Y+SFH+Igbyd6
3Hhm6MaPbhLJtUPfBp5nfvIpSbscmg/b2wft//zXhySCf+s70RyefP7n4UY1Q5DY37XmKAJt7k70
m/D0ly++LHapcLQe7E3kcOQmxAv017FLg2NEdmnwNgD8vH4bu6DjC7cvgY3MwEdgOHGCwUdvYxe8
pFOVQBiCuT4ITwTC2i52QV0LU7xwvhicUUFVVYNVu9gF3Sg+ZEkC6EwYAIPTCXdqeYYJ3N/pV7Fr
mDV5HrsG0cnQ9NDXURuE+DF2dQlp1C4sgmnokSlxq0eaOKYrCll65D5JhdU4WFIcm0WQyxh5ste9
T6Jc1pFi2aI2SKhLzyvNjpcf2564Ugk7Q+TpY8HSO48lH4s6N9ISm0GzUOljH6NJ0Dw5vL7KBLK0
WgP3aufXovGkSPyRVtDPtHRl7hcmV8Sl72bziIvbmuQyCcQss4NC6rVynYTFFJe6bER6FZSlWRFn
XLat5QSr3qvHqM3v9c63AkFvkjYxWFRORMoN38vMPG7NTo8+CdoYUYmMConbKuAWj/HEAb8dUXfS
xtkistE4TYIx+BvZFr4ZlmIS6unH1I1k2XkyxQsnSSBw3AZirgRWnTZTzqq5xvKrUqPXCXOMWART
31MvWccmQdBbKfHAoPNZWoPa9Mpwxfc47qc0jq57zGSlp9Il8UiJIyODvMDhTJeOH5ksRlOeCYvC
G1KfjHTRf/QC4UrV90PDzrnheFEyiXRmBllEJHeVmU6zKc19y44qy3MLyRxiNHa0AB8jG6+TXl5I
GiuSZ6rRRpERFJGMIzbDai5DTgyntY2wrkaF7k5Yh8Z2FZtdUsgqFqMi0a+DtDErz5W0/pDEYiKY
O4lQNkVtKz2HwT3DIFKT0iA1GmeMjxIUya67DOxq5OSN6eX1pIvzKfMZ5BqaSSCO4/gqYqVha77V
EDeWKbmtWCtD+pVFXDZdbOA+h197g51ykWi2dPE0wIHkZfDJ6arObGr9g8DzJPIaGVT3belYboKX
Wt/dNNqD7YWjkpV3JfbHHr5TKnD0XWvB8ViyiFILqlEr7pep7jgySBXT5V+DnlnY/x73kaxxPEmC
9pKJXLoOXDxw6zUlfGR47mDbyqLUaKtYMv4klF5GFD6OsMvKVk2iBLM25CZ2gjENyEiIyHQzd9EG
8aiEaBRnl003T3ExjYl206h3WfVQpsrXjF/2oSPbvrJCkMhpb4RDJlyvpZ3a46z63BAbUpHeKN3A
COpqEjWukUEO5qe5oXn6mMQfiQikUmSTTrGlZ1+nNcQRp4m/pmVo2hAIYpcnsmeT0Pcl7adCe1JK
LKuQSqevAQPFTEU37ntVGEUafyKRv+KKK4M++2ZremNkft2ZJcpHOYCrdLURpeW1K4KvQgtBW1/y
KB6JqpCtH/lS8QlEM0+zSvebsMUHhxGp6Z0RMBDK/9A4n0jtG5HejzPSmwlVrI484JypsiuiEeRp
l4AuUV0Z++4HRSvjRa6WkB8zswhtWWfxLBCRwUl2q6kqWPyiYZGEQ74MUkammtdjGyEzEHjs6soV
t9VbHqn3KatHrEbTSgmL/+kIyIFzg0PvVNitDYNoQMf8RfWmwe6R4wj40/pDBFSHY1ngjm5wysOm
DjtEQKjbENRM0IXFOhzKcIiA4gJDiBvOuIZ6UkAsPERAeInD0U2wV2m4A4UK5eDfiIBryY8i4CA6
gy+CryKwXf15BCz8xoPSTvjT1o5MzZN2GWUG4VZaSqFK75rP+Rw7Mn7kljaPH8AVZPUHddRYfi3J
JTEUqU3Km0ISI1n6C3VUzLnV3ShWlEk2DREshE+qvRHnUvhmPclnVTKKfAgtZlrM9EjqXPJIpvSG
4FH8oBhpb+oG1BTiC1GeRBTJaDA5ZdI00lc5WNCofWhLucLlyn98SrsnL5ONP298Lvv6u8Yu/SQz
gDcfl/33IhupWQYWDfnfl74zUCXr+Jvi2EsVp9hq1BKi9zjmBgHHuVRTHBleakb3GlR8U1GiR82j
rvG/nBlurmsKpwRC+3C4OP7SLg59zF1m+NP6H+wCus4UXt+YBVjUD3bB4Zh/OAeKQOo4XOH7zFBc
DLdRAqYDtnrA/QAGk9llhmAXcJ2CXRAgIlQCsv4Nu4A08KfMEETDwMCCmUFDlR5lhnGnBZ1fcH/K
rpulLl3IBySeJV+L2+JjMq5n7WMlLNts7/xRd31TTlNbQm7WOzJBRgo1idXGsggga5OomQQWVIF3
RS8h0NT9zAVDiI1i1klmqLMaiqy5J0x/Wo5Ks4EC2fRjo72yx913VZeskyUxg4lqOpZiKbfJ1aJS
ZS/r+0couSbptB+1U3QpxpqsZPNgXyeymLOvtckas4jH2RITKcbKfWvykXZlMLnQx42ZWrrhXXnj
cNbPdPgdH1QTWJLyiqS64S7gQyzbcm7UaWq26rfWZEY2zr7G4QddyM7KzfCqHwVWOymMTOahoVaW
2kgRSf+STfw7YraNwT4qxHCvy0C6t8Li35KZbl4KYCCs1jJSg4z1CAImHntzbHbX0Tysxi218srQ
nnxl2daytqUN9axnfg0h+LNk4vgxYOCxhSucUdvRcV8DudLp90ENZbuih8CjJB913/+Cb6tU5qWM
mOETq82s2rvxP/VGb2S1EagyyW+Q2ZitQc1o7NwCrWAAr8PNJp92umwv4U/zSzGtW4telZ5R9xYk
dk8sM92JOyGlpS6JJCaR8diVvoznsQXOaXzvGFZhtpZq+PL+FnImU5O397mRy+YKmUimRmw5H7AR
XnazatJJIiszl/g6NuIxp6O8vyXgrPJsVPTf4WjOsQeOjLLLrv5eg3Or/bmbyaR7CqT3iOBeq00J
cAfeyAOvWMP3K5MQPCUHj4mVJ/6lABdqJL1pG9EDxqOE3sRA2HRQUtc5lmzkX8bG9+RBWZTX38Nx
2hjc1BpZQDEw09uxp40RtlovkE4xs3OD04UyaozKgGsMrgrIIG0VmJNRnIyQOoU3AA0JZcINuuu/
1XysQ/5sW3FxmYg5vseL0GhkuYrHqZnImW9oqgz+B9KNZ6T7jxkD3Odp2Br3e1/6AATvT3cRGnzq
duWOG4ZymMCkFhw/gofJ6+Eg150XJbDnGZw2HW6lQYEaPnjR4SR+KPeB+oVTnVUBW+oPXpQPiQdM
7kJlhcDnQ8H+N7woDCT85EUZtDWoxuE2h8OdHICF/rG+djrahLHvuNMi4tUsETEgHxMI/GoXUTOk
JRRUut9HdyoH5idyQom8FjgZhMFpurkC5Ztd8VFe6lDQCgwUjxrqnzxRhkMa60jVq/RklrRaNqqg
yA2MNnC1aWH3PB9VfgX+Q1NowySMrIeapIHGzFrvAlNLgQHObHoJFWpVy7xzculEwvmI40KHbFrL
bcgh/M9603zCkF8zSe2i+9iXdW/AT+pGXq0gs6R+dQs398CX0AuBUrCNi8YqbSWsjV6xszuty7wr
WIJTM0e8hpxHufXsFIp7t/WbSa5myXUPdR0Yjooe+jyvZ76Kug922qmjLi/cBdELlkm9H355GAeF
RSLmmR72wxF0IupYuk0X3Tuupo2I2qaGX8DLHGV4pmPvYxIkmnREWV8L2o1EHZaGkqHEdOqkdmTh
0fI+ADp9YSdYvbVhSqyVCcspOIuugl8cQi1n6pWtS8FrapG0Br/RZaEJMgemWpTUoAlkcESB5M5u
1YcqCNIJ9twrTjsyxpV744i+Lk3SIRqavHaJQbWGyjh0enCsSg4uvogZZJqsL6UNJIXexOVHWnQQ
J1Ovx5YCzIcBbQI1Am491gAPrbrqBZmUPvri+UQzK/gtVmCXn+y4Q5d6k3/sgo4aeofir3njd5fY
TbmMOuGaENGBcy41M/Qd566gsRpDNyAJr4UfZfMwdiFn1cPI5TKNEnbjVAVbBKpim4rL6y92bpPb
Lkt8S3NYe9X16aokqtPJuIMy2c48Z9E3fnHZQhzKfaYa0Jlpr0IW2DLEzDarWLFvsVp+dqC7bmgl
D6Yuy21n1pQorG9b3UmyZe44xVfUZNV3z6/xLYtSbeY7mXofMOqbihZXV1pRZMwo6whU1qRRfl0R
9LVpaTVXUqJYpEEr4FO+8qZJCiPS4mxa+7SCvFlFN13IcQGMcie+CMetPvRKlRh+bYcWy+ywMvqo
qqIJopXmj2yWxKERxk3z1XX6BJm4q7zUKpSsaGXgQwzpAWVL42VkDWd3ots6AS4/QC66SjOdA6uC
O/u2Tsmi0fCXvtC/oLySObS8rZyjKJ3ozINsg3I3y8d1AVcMcgh70Iba2E5XiFR2J30eplYO7beJ
Fta1uHGhRSJjXXiG7zIyccDn3MEnOJKrhTsvMm8GkbOZtjiOCriYqdsalVM05LrQi94ZC7vNHaPK
0y+Rp6TVXV52HEQqRr5S2Yu6ihOIv0F63dVqbRY1a0cV0scdVd0p8Fd1dkt6IqJJZeNIN0TV+bNA
RX5gecAPhLJFiXZdaKptcTVxp25kYytLywZ4EUUxccrEA82jTpNlP4sRVyZOWbjjQADPYTOijDS7
q6WOumYUU98DziMMPrea2pmRnzUz4fERjUuolewOV1IUNJBB7mu3wF4HVsqCWrLGjQxRB9Twsyi7
9AMVmISqSsc1LSCNwZFz3dRaAxrw+/5DFiJtqpUiv25RqXwCDt6twlmFAgfY9iINgcdKhNUqajTy
0xnr2s/EbpmZ5AWZtr3dQwugSGehhpJrHKqZJzWqtLnMkowgU6ugLJ4GrBbgqfLsVtVz9YPQhGsw
lgrT1bDbGF3ad2NbsRNu6GEQfOl9HVLnljcz2EcElElefw0D4HTcunJbCbdNz0dEYxhYoXoe9k73
vXL7Gl7lfORqDg0l91JII+3iidqQrTHu6pB+shgDFYeqqR110GxK7PzKC6uvEFjYqCnDehL3WQNW
aifAXZVp00AXMYK7L5IYoo0F5HFxRSNbH9UOvgdKUkxUJUIzD/HUyGPhj0OuRNLt80mRCiThjhlA
pPGkM3Cs1BOSA3eJOg5NHD1wp6yhrQWkOJqxsoHqOMmBTUwRuao41mcttLOsloR3NoNqlRcOHzep
Xghp5973yuuqBBqngkrgmajR4Do0dZVk00zHEdQWTpCZqFUXOU4MJWlJZ2hgotdu6nhzD7XCCMIU
omwf6KZGPHzZlZk9aqpsBvRnZqG+Lb5pSd4aTpRCeR+G6VWpqo7sK+pO815/FHoJnKyWf8t0p7Kq
oHmMIlpZCHfYqioINzh3pyIvnEnVhKoZ2WJeY/uuLGJ1rkYklqKqtduGetEoV4q50/l3FSqU28b1
Fy3o9dJuNQLWGM4dHkFVwwIdQqPnaEiyoaGq9UVu0kCHXqhWV6WR07b7SIMOmsgV6BWYQyBeL3u/
7KrrrkBOYhGInDm0WVtoTJVI7aCFRZukQxaLRY8s19bT/j7ykK58bgrSdqbHuYB2n1YQA9VBzHvZ
BjgMqcVLjLtJhp37IEigo9nXPaQyRRDSeR1gKIESOItZEt/3EyDd8mjVJbiFHmDVZzckIdB+Tf28
f1DTqn2IEtRe8tLHsyqLi3HWKU1p1BFvmYG7oL5ELGjA9Ycx6KB2y0kXod7CEXhMEShs2flApEBV
7F/WSIdSEKro6E70lXcZIWjvQj/Fgs06zagjwvmWkUoZF2WjLYpOZKNGZHik5qUfyygG9xpkKigo
6IJ25CLH+UQ7OzW5H5UyT4MCko5IpRMv72ltol6D3D+pMJQaTO0bmdBUneVpFblWSXJgcKHzWUF9
CJELQScDYpsUHTTPjYJX0DgJQveyK3DsmL0o6mqK3K6ahW6gTJUsY5D42aiCYhm2F95gTQEePCn7
zBsFWqZbidD73HTVCvh9J0NfCs13sdn6yL8Vbp7d+brfQCLJOs9IgGkbF57djnKB2KTHLpSSWdDW
SKIu54XkeVc+hDCoAxSwjq8iX0SaDAH8z73q/T93Z9YbN7Jl619EgAzO9zGCc87KQSm9EJIskUEG
55m//q6sc92e+p6DAvqhUYDLLttKJZ0kI/Ze61ubmmd0uq/28dBQvvbDQq1yUvF6HrOuUscg4dI0
Uol3iavOUrHXFiNLHhVQI1iBrHOocU1+juM0Y0ktx5ANBtXKvXrRyhGXC/wW3vb9HYv36qr4kDaV
rbxrZp7jxtahIuOMxg0VubzM1G7z1J36AZREO+iE9b2x1ugI0+JQNp2lMCNPB7fX012tT7VnTwVo
gcHUQyO16oWVqqWfYPQPudvppfC10mhdGyctgibdjI4oteXbHFvpq42a+0oWw9zEWloajAO/2HYy
SjMnTpTE3hWYvcHIYt77Qu2elxhNpJHomiekNWFk1uWwJQu8iS7LjBe11saJdVYNIxcPUsVeQuyd
yJblk0hxwvqGK29YT3nEJ0lxl0Yz7uOYd1DC28KMPanhqQVVfSU06YvWW8pefRqUSnV1YyrRAJu5
m2sQ+O0Zzo4+j+NmNcdpv3QJJBYTPl1WTjPL9JxAfanTt6WZYJWTqtI8hVe9QWsFpnBDxp4V1cyp
GveNKxmp4cGrMb+RksxbYBvr3mrW+lxPiqkzrOfZV9Ur3cUuZXFPFFkkjr5kdlQtSRxxU8iRXMeN
Z+J63chNYpzUtZ/gpMNzJquMN1h1iULZrd2lNBXU/jIsdD0eWGX+5WAIeAWTUet+JqQynGXU4rUt
pkvVCtWT5Nbt6yY78KSF4pAV4z4zTbLBIjE6uAFxs5gjQcGClU/NW85SqandvMgMd9GUooJBskA7
KDrc662WbWqOGkXArkIB1YuPNDf0NTBFOrm8GYyvEUNJvhnFnFqsFva8GwmZIfm2WuX91dT+D7jk
H/P/+eGZ7/hHW3XVV/+ref5XZ/rjq/zP6oFXdb9/0eNo/uur/pcY7iZGFxmyhrZYNhTz39sNPz/f
579k1d9f/11WlR/uAJRaxLoxAgtPqP4hCDwmpsCM1x4Tkf56wPEPWRWgOSx6KK3o1n8TBDC1+CHD
4oDRUP5dWIw8xg3+bjfg0DHdAY9jhYVv4fh+FgTkbk4bWKV5aBd3CyU6N65xbONaXyoHm/5RUtKX
LLbQVQ3wBlEGU7T+WHpmZvO3hRRuVwyxl08xTLvGhUcbiLUIh1V3a1na9sT22zo+F3bDlkz3y6xh
MtZWhSTeolTubNr+WPVuvXKaq+mm0L8kKXuWtMLVtNXpUz1KZHJcE9mb4mrTzYZf6ORZygcnJ0nq
opF1zaSa0avOH6JX9xO/xc0OcgEUQ0najnbiJOWrJUWKgbu9Lbbt2J6JhQY0f13S1hk02V3NbxkE
uUERu3gp3MVSqJSsVKBTU4B26SBp8j4BB5DA9SMM19Be0tO3dDUyHAV/TsqDJSfnTBmDuHkpR9jo
EFAsqWcZpLl8PmZatSeNTEc5YZp4Ta1Ll5ozg1aC3fMwE8Pt0IjFQ8yaeV+iRVttX9ToUHNlA6M+
yYct8EEvJdFiOWD5gkGr74u1gtsBAoZe/jDqaHY026vy/TSjRkXf2bW5oKXZbTTJ3nT9oWpmD0SE
U5jiKam0TY1yoJVGf+pGJpJdlcaXJS5RN7c5BWrQ0LnNz0quM7vmUZ3uk6amyRR/wVPzzdLmqPK1
raXC+Umawhs4gWej+4t6jzln0ixRPHzynUBhkPPyqOjNfem6AycEilG6H0wSpXJ/0eTxZs7rrsw5
y4trud51lVOp7w8mlzea1mxnM0FR33plTFwUbHezGx+GcFDpy84QnCqdEqGh9PW4kJ0aTn3SG16T
DQmtoRt0nUpo1qFA1+0dkJsLdB1WjtohMQ69ZcExg9WVa+Ik88pRY8nhanMhlcJUrQmyfgybenpf
NaN3SQnddiycWauDZGhbujQvivQNW73Svjywr1E0+ttawyAoyhW93dQxA5Iv1oQg1Ydzm1ZMVUJi
905W1Z409k8i5remey7Ab0wNilxcIWvMT8uY+aOBxjfOir1Sj4H8aJch3KDFjt+qRnmbpzKjjbHR
U4jNs+a3hkW1omRWbzJuQQnv/9nesQq4ScFz0Sxbwcr6Hzyyv8JNn3+Byd8X8z9e/30xR44LuK2F
5DUS+L+ru+CwoOHCBMOYHKzLPxbzR7hXsxQb2wAIYPWRBPzhkeG3WMUxIPHhdMvG31F38TjHPxZz
HDr2GTyIBnsK9o5fF/NMHo1saLImnNLTGCaVY1SuxYPYdknW4Yqhmpr5csPAa7xlFw1cDaG8Yapg
sg4zl42JY9iuxF1cz/YUWa6c0OZ9loJZvMuwxSABqCrtM9pFyqFzcY2aa8/6qWSEh1231Xu/N4Nk
ugJ4kBbwfqyRg5jPtIFMNviwp6Ml0hsHMNCWPBnw5mJoAqi0oTqGa+ZLWG0yp06+CjOCYRKoofxE
dlMNvJaakie2BgrgXblVF68Mx2157DoaR3Wom0EuPa8VsE2aDVFjbhridwbQJpaIECyhHnR+6pnu
6PVdRN6KaXDTFNTwtgciar1NAC+Hq4VW33DSwpWhMikOgEbThFgFiDZICb63HM2AX+G6FIemB/ES
VJK/LqGWbtr2aaqpabtjsVmKQ1bu43XTjZsj9q8qvS0c/svBGkIib4jk66ZXD55OVmrYAbGwnPg2
TpKeuiq2x7J6hrYE3Wk8mYDRtPdhZNpIuVfebF//avdD7L+pBoXl5RSGq9pPDZz8MlprKkUJg+t5
LC1H89LnNbUhn9KaAuTC/qk6VkyzxYnB3qBl3Ji57MCmkqLJIdZT5sf9Xg/NyynNcAU4xUa9tACc
hmCV/P+pIvN/Y2Wo2ypIfhjPwFAs/d9XhqAm/0Ax/3j998UEvCUC2SBGkCSAJ/Nw1b9bRfgrG8/r
NR7wC9annxcToJjgN1W84DHH/q+RlN8XEwxsw2Qn8zFp1dAtzHj6O4uJ8khJ/lYZ4tARG0IZCscK
ttavi0mK5lvWQGaFnSFTfWi8kbeRunYOUXfjhKJBwNgm6j6GZAqTPC7chDMUigNueViXwtNbZykc
1DKQCuSv1gqgBy5ufVE4KGzGA9Vr9hoj7qt5175gij+26qNhOqi94kgF4UkbluVMeVcCmPIlHXYK
vcwyhb1qZHR9b4VDmgBosxNXV5GoiCR8JAPrxAMNaNi7ERmOtYXZAFGb9BFPnRENeRdHnSOZTAcM
GhuB/dqXG23alL2gen2b1FuKvfzNBAcZzcbIhiaw+Ze2SfKXGY4SnyW22m6hY00ZTv/k+wJsFjIw
Kh6HAzfzP8Vrfhod/X2T/eP13+8LtEWPCbK68vtdgUc34KK2wWep6v9rpb4Dyghq4hGoYOswTPgR
0f0Fz0J/hZvFADIDVBkN2N8wUHXyJ4byOHDcZSCzES3+PVxT5+UkxaXKQ7ssAmNAKsKUAyNuvXx+
i4sVTGODTXF1rBRSBBRJsWB/JaZjlYkn8Y+JDJ7c2JusEFuiQFyJlTC1PlXb9FXyta5fg7lcMj0G
7Jg4ZZ4xnoL/gOKe4zpWCe6G6XMdOyfvIPHKptcVYjPCYkwWeBbTWLpWLjattQaVmXvCqNiq9feZ
xEFvzvsJqZxu3SyQ6It8PMrNAafB7xVjh+pxnw0mG7P0One4xJs2mKSUqbBh4cD5Sp3TebqlQo1W
rd4QAbUfPcrAXaxErBD6QRNhvga9Or8tYGNrxRxpVhVMHzpPlApVymtSTGBzv6CTOB2MvTZDe1Ig
6FKPbtNxaiqzZ2R1TTPsOUOZu6W9nKRcnMe08MoaHIeU01pPPU19qWMY06SPdZapzVaD/SslcNSm
7qKOSUNLzfhU59xZiKONW54sgazWjlF8Gn3stmO2y9FQEHlmU7EH62tgl7XDTuLhatUOL32SSP5o
C0/JfdW4S/lNV6VzstS7wkZHwDfCusN82RIdtUS502PVVyvjXin4V6WSerZk4Wq8CyY1p4QINpLl
rGN7hm5/zIdyLzI4WH2Y6gvrK8mZrA8DHmjCy12Xy4GK9iizIJXrEMl6HPewbBZlodCsnXioornR
3QyF0pxMngHXYW1FAndVOszzPubFZpJLZx6TPZH2/bDr+OAPINv76iVrt4vaPMXjjA7EdK2xinQE
NrAHOUP9YrUxareEyf2yJxOAZ+MKsymQ1+SbpCI7wjUKR8eVOTn2SY6zx5kh1+8Zt9/suab5OAUq
KD2AyuhTZa8SqB0yQOpmvMltDf5ZF/EuQ0/Vf+b2x5qpWGXt9JCj6FqaHB5UFnTT3tSGTcez05DC
z45TB5w7a1CepgTlq5p4fSyYokA5izNmFd/G2XZh8XqVDj4dPuepInbDQWsBeTfKtZ/ppPW8ciuo
css6Wy9tzEHncias/N1EwKlP+m1qQdSeEhM2QeYkWuHJeX3Ks+Vb2XaeKiZnhC+STx184W9jnX8s
9WtBxEFAIu+XDyuP/QIcAO+6a5Ge4dNtFQ43sBC1kysgGTifYM2bVNOSXZK1Xmdp0osFzdoQL7Yi
XYl8M8EB1DlyCkQ4cpu67ap4pl25HK7WLG2kkuOzMhDkIrRPA23WAAtYRd6jfCdfs7pEVd17awyH
u9GYUW5TZcLuTD5H1MWtXW+UmFzH2nDm+ZorZQgPH7xD8zSKLDStOuSoPFsdIrrVe1y6kVZ/0qpd
Bc2cCtm6xMrwqlQGA6BNpyTdG4v6kuddmMrLqUEOIp3SGnmmQqXJ2JZoEIrYqdL8LATqy3r0h6X1
mhW7a4/InBxvcQFSPi6sVvRPPMWIZXOBgv6aVcut77UO2Afx41U6ZLAxy9rvJn6CmHrITH5Iaktn
vUCoDLpsiS53FanCNCwGXZp50ppatFQVFP0EoUeex5FUgVuAtwE/nCVVIPXrTockZMIbLdvBkxAr
sAywauny1I7p3pxNOIDw4JbUFUsXkGmBFMTGWKMdvDY6LqYrSdM1hQNr41y2JOxTAGv5dJvbCd1J
9ZU0C94JdOCM+oFkGlXTbgt78GkZUYrnBy2PMB/9m/L4wJcZx2G26xXCUKBDTrHr7AGc4G4SbgW/
tJXmpxqnCCG6yUvHGvU6WiVJxYcEZ8/knS9lY6DIPf7tg6ObbVRkqSMKwjp0FHBGIhnXsJYgpLYc
9XUnZBlAOndTacL9sLBUhflTVr4MuK2qUpB4ZZQlSKKVCEWKjmXmPll1J10qaC4TUo/IxCXPdjm6
A7KY7dDTDscymnexxp4Wx0Fe5azHlbba4tCVEhZ2ezNMEyMQn1QyInxqwY4uWdXUwVxYu3ZtAQqv
zmxmrIorViFDoJJHKqzYIwFHYYH4ep0jjYEMAe402cqDqSd0klrAwl2YJIZLtB451JFOevwxNJVT
ma1jWMO+nmSEYYDal2owjyDxkWMpBlbaQ9Q2qWsri8ttaZ+Ru9YAIyQCmcGRTeaHHVfbum1w5sAs
9fDP0ajCdQlAO7Olm1hvpBOVcaRZNof/5BLwX60NgvKI0cv/MaWmoYH4VWf54/XfS0D0Pxg4rGO4
/IOS+6krQpf0eFgEaLl/Mfjf6z+0Pg9qH7iCCe1De6jYP3VFMsLYJh7sCE1d/XvhakTh/puuCG9F
NMsEkocZ9792RbVlVvlYI0aV7JMUAsok3FTOmZlZFCmQdgrVsko9ucWKTSdUG12wehrKsdKHbIG9
caQWdMtzv/ZYGioCbr8dlm3Wlc/W+lraZRSrsmeBG+27vSRaB2HkYcnDtq3ATGnBOLi4nRAjdlYA
smPpmQLZZ4actFKEBuSABX7kuwbn2hR+CVtQarePGOwHWLQOokV9SrDkjI4t/KX0htKrY8YL1qIm
Qxtl+aXuQZlM6ovdX9vlfTYvTck0rJKNo6bMLtzGvlqLR7A4lCtL4d2hR8N93oYjKsVd+yVPG9Vw
5KP6RI7WgYeKr9HYM5BkuADhs7bxlo/hlFHxvhzJUd3DL28LaoKh3aqnMUpvzUeO/nBgTUV5iHX3
De0gfrTH3GbNHv1gv59Cw1Nuy4MEzo9jBGfdWyF81BQkB52Zonm4a4H/iLdyrxHqqg3cfPj97KEE
5dR+5RCxLEdG5bjVMrfLfFt55fF7HPLR7ftzvLUuRv1aV3cVGTb0syq4uIQ8W0jLJYCkDfjHcDSL
5Km6w2ZudfAOCO16PT7F3KK5/oX2eGyOxmN9ppP5mYKxg5lC7a3WRGV8rLItcsBi/oAl9WILNA+Z
6ZDhmE9N1MhmoMnRWJ3s+YIlr87GSBF6AwwlA+rDXyUwwGNVOjIU33/y6oN8DMwxxA9UeHb/SZix
HqMYfl19/nj9j9VHlvHoB/Sf3x22n5YgqLvQXmxb+43hxdNPHpLzQxi2wUJBMPqxBGE0L74T+lMk
emT4I39L5UUL9scShEM3LIyrgTAFY/G3+Q6kn9bCEAUPUdi6S4Qi7hxfl5O2GyJjB//rFbnJgSEt
mi5e58L18QY3PkHtTXB3zIics2JlNaEdckURaDtOOxfUUBS/zh95HsE2skDGb/PCKVvHpPqH4i2u
jRxB6pjpk6FTaaC6AiE22w7RfCg2zSbbTWVoPCkhYpmv7VbxrAh8W/UUY3V44ZvSUR3pGZiAm0eo
Pg6pEz/kUofvKlacSq9wxyNieVY0uROr3DqjMQ8I1BvZ7+Ln1npEKhCHOCyu7FY2G0PxorGUjefL
4Df+Gr8g76R6Mhud3tH80bN2wOS/8IG4KM4DL/S8C2rO3aKz3C921U4cyODYPbKITDZY/troTvfZ
farPoXd5f/ded6/3exvvTMXBet3cMNQikN1YBPKbFa3b8iId9EO9jV+lM9/3YR/yQKHCy8xIHKBy
uyj7cbMbDSKskMUcBCxltriaj9jDSxNYLnlSpBC9vXyKd3KyS6UIRb9ZHdArW1ESNHu+QevtxDeI
bu3LcDIDLNVXJeARmor1vbnF1RFYHSYZqM1JpC5OLYT8Tvcy4CmmI5oL/nycz0b5mUvHNLuiNy8c
/ibnkbUwTMtI9jiL8x3nEUAN9iqr8DVIDgWoTblnOZp+rXtKxquWBTMy1GuFpRW97nCFdj8ifFY0
QF3lFxuRV8s+jsptKNAw06YAGerWnRu/9jAAEoffxs5VgWNIR6vclMhXfFVIm16sEy5FHC/gSNT5
Fxvq/oflZwVSw0xbKPIuxmZB7ibxzTvcRKSPRQ+yZLPiwkE99mYOaKrxq7g0b/YH/mi4oV0XF/5k
4/sMN/LVrcjMQSqMB//x0sd3sVVWyIHd7Er+VMtHGwwZXTGXQ/9QyW0lNxGKUAdgmyJmLAGBLr6U
bPv4nLyqf7IXsKy0W6Ih35fGTq+jYfHL1s+czJmQ50YEuqeevinMo2Kfsv5cGr5wAIUjaSMDL92K
yUPsZbqWZ+EVp84vTsIrz1ATi9dpcufasWWayrB8Hf0ZF06E3z6+tGEoSyl3G9Zd85PynJ0Tt/LR
nbF5g9QTPOWNtE89yZ0prHlpL7E+MI595ej7PpBg5/sD8jBBHcSetU22dfAce+lXdcee4kNSiXiY
b+1d/WXvjEMH1vZr6NwKborwansvdU92YvvKGnbZVhLO4GBThjaVNLt1DTOkWWAZpQyzWnIUzJRr
OEduH8nnDANNXshlfSIXwzGcfnEwXEUCB7pHCvCGNiJ7ai7Npd0rN/W2OGZU0yo0fdlTJ0eqONDA
UF9o/GHdK4xROQ4EW3l7WydHifSTetIOysIw/8VdPpQo22MwhcUw46Pbdlt+SS7xOW+dCnM8vpSo
22ZPOgyvOySKo9jPKDcW9YZuVHZwwHdrM52HM9r9D8BNTPIVNroW3DDNXVsPssVEbnJ9KRC/0j86
6zouj3qnltxqaw3UOCsnchi86d5jfUQjiz1csEdu0sGcHfLBpUhSojh77XCqqYyuGtlFMYOQpwtY
JYp/rJ5H6+KijFK+FEaQjWSVHU5daA2+glUjQaqHdjJC2/fiks5OdUFufkVsyjXutum86BH4iMc9
SJOjifAacRTiD2E7Pk0Fqy7SQvUv2Qq63jVSeIF02GL+B4R29MvEAbZtUNNfUkf2mtCM4rvRXiC+
0Wr1JF9lstMcyTYLgD8UMQ6Q3BtoeubGfhppv5FYziaJomHWsJQXIaBo5QmnGsWe6QIA2Em4oqot
JAvtA+1j+YYJBTDRrHv9hiMtoDacmi3o1UvTR11zWtdAUk5KHuGzxiXYQ+/iuBplm65/lXLTPT5D
JJTxS3YrcBW+ii9e0ea+Pgpa9QTMudomR9hem7ltQcyOnnzHICNC69v4BW2fX4C70piuuFNy9vRp
HfAeMhLg8TkZ0XBTnBBcFrBJ8WPApx7T+WZRPSrf8E0mlbWCjl/GHbMY9tWL/pa89G9aRUG9+coX
vwCoLC721xLm9ylswm4r3nBZROpr61ooS6dQuIjHusZGwzLA8EZSpDNMBLhikUXssGWYx5DR6qXw
Ckdx17fmqLxZnhXMvnALL6UgQw9LsGykF8C2yzs/S0dMhkCGDfl6+tZdQCjfrXvybXGkr+ViBZUn
Ipleoedt+32FZBzQ6B2+xabc1TtxsnqqQB+1aL/TNj27Xl9sHxCvX4TlDRCH97Iy09+3FH9Vs9wB
ftx+4qf6Cjg0o+Zx2kzPgCUgHOKn3FsC25Eu+tHYAzRUEExTDvwdgtmGO4js+0swIWsIIzVsPfnU
gJ046VR3JKjjnyfdgY5y74E7yJCinfJeIyGHJZgJ/6tFNM+avDOOAfClq15yKljG7DB1a8Y/5KD0
NfTmXhrNuyGlJGgZ7lD8N9HEyXxsb9TC14v7P7lORpetPQYXwisEGwCX7/+fciNwG5FY+7VO/uP1
P+pkmCCmqmMI2oNRU36aJYP59EDaYNXAPsSbmyhhv7fqKIaRBUb8Hn8so8b+JeuGx+E+pugCyQeK
BlDib1g1oHf+qJNx6GgONAVVN4LNv6Ft62LNZocsT6jITWRIQJ4nVIE9R4WSXWXzvJhLkLR945Ak
NHuBTMKE4R9Drhp+XQ6onvSjDTcHALGvTIBIeQyMwvLGOvEx6eqyNtVzr4Loks9m1p0Qh3IzNPSj
Ibx1BhCeTOeZSMiqYhGdTC+GZFXAVikWgEBxjOkPFVPkQncWcVMRLF1RaiZxjrkkAw/KsfFWtbGh
XlYKtVr1bBj6V5NJPpSOIB1HN836mZXLuS10z1Sx2eB+Lo1bB3JjIfx1EsiY2LNTIltS1bhHa43p
i+IYmAQn5ZC5LDOyibgK0YdSB4ZVFTMziw/EOr4VnQoqA5uTym9KDe1Q6h09mU7LrGIK1yjG1zFt
4afER56LPU8g5ZOaqUDGZANr1ozGG6Q84hjHYoFDJVD1Y63tMnBxeobCrQXVXwV87rFrK5tM/1iM
KouSevJB2ExOXlXHWdf2ElwvzKDz1pYosGFPNbedJrWOaPUGDwQ+VXXc84Nu04GvYVFjEoelNV7Z
IuWcybsGFWGe5Xue5VS1XkECIncsRXNnhsuMVRgpBTgwm7la3SWpg3HC50cwB80saVtNmBMH3huR
wnqdgV/3bB1MSqw20gsSjM2zIWS3G/SRIeXmZFoBo7rHDKzZs+IcNC8MZwhCpvK5ipWmoqVq3XpK
e+PYBdVMY4MGJ0+qvF7vXAtDEaxhQ1AM6wuU3fiRsUxkpszGrhzyaz2srmRy1MY5ZrpB+R/OfZlQ
Pmh0Tu5Akh/A1+RoksgoRwSzNZZQkvPncRa7YtL3qQDrsSjepGPR5akAbDk4dYWKuMVchsly1GYe
wKnh32jnh3wKElS2GB5oCoM2JfhHdEk6nPA0gXStDxuzqE5Ko0RSpkB7Ur3WsI/ZYiAEVmDEXvZq
lSghkuR9XRA1NzGxbJE/agVmCdobrTAudjY+QRDRqDI/BphdBqQymWG3viIwHSarv9okDaoGHGCF
0n3GO9n6S911R0VLvRZKOEYUYlpbiYyRkp7WBUSTFb+YlUpl89SnBu4KHPAan/UBm56EMRn98KzN
3O/1Fg1O07wWCEQnOlTnStqkA8ScrHayQsZYGE4xD9ixJXDWg5G6iQ6MsH0M4Rie2iqoq0Msx5ii
Y+8TSQ81RPOEWlJMXVKRrIB6LWMqkrB3prQGulmygsNYwRglpBK3U/6mD8m9yC5Kp5/qUXbmGhWW
FTsqLn4NJqSoFX+uFEhIG/KoSwriyRhppBaFby38ySC2M/ZwFRFXy9DGxTP8gaKlbYyRdCg9NXlv
4cZY+FvWlA4MGzrl+BsYaTJmI/IJhqqVus2qOiV6C2D5zBx6T013ShLLhyHvXn/aOY7/mjf58xzK
B2f3Gz+CeWCaRnDTY3iYafymlCqJLqc1kYtw3XJYJ0dcFsteu+ab9jg84fYlV9Wi5FOjEszPD1WL
9B7pL4ZT++8PBArvvz+Q30CWdRnksphwIAbcN/LSQ8b4GFOsJTvznu1FvIcpScf8+Z9cJGgY7/EQ
tvCQEajbUJT+XZGgyn9QTn+8/keRgCfEEnBMeJLNg5nEK3/o+cBHwCn+RWyov9YID65EtyGlGTpS
76Cuvsv5GDgCxQvqO9HwJfiGf6dGwIPt/ptrA9aBbOD20ZAIQ/XzM/6O8DFS16IUYXIbUtZ96R9y
pJ9TiFDqwTjxPEjheW2tt7nzhR012iZvMNUCOOHsCu6PHEydTKvqbPBdjNk8yb4ognkFPD1Ghgbp
fo8BiwnV3vIgtjaachD6NqnO8NozcjTQPE31puK7ufB0DCm14sVBxpTqExKpRkrTl0cGd4WOpvQI
j0Tr6tV9gOBdKbYZYuXEEd9gZ8JnYE0QM3lx6uXew7tH/w0E2lOUEoHtO8ZStl+57AKLhrgT9P1J
2dbq7Hd5t5/81D6om8tKgYpQLHQIG9HX3f12P7zamQftwoTJRwE108p9hcr2DBCruypU96Bkn/HV
QelouoNbWbum9672GtRYPBquD4HchXE67YiG/QAuAZvyjbzrmBpg93IzJz2Dk1Gegeu/N+OugHc8
A5CGR2y+Ltp+wiTQIlFDC7Pb5Pa1jJ027TeUaFgwnRZa+fXTHnHA6l5CABwlR2jU+b4dviYywgGH
0tf0TqFhqoCEHUg6NqAUCgPrJdHQR36zIRqhd8j4RSowdxK/g3zCT0X9KoeJ30C2j4NGZ+J5ySgm
WSKIitiD5WDWUvLIMb7El6l3oK5MlLxYaU6ti4Vp9DTZGfk7mVD1OcTczgHa2v2nva8R6Aarvroi
SIxbhhbQwJvHUFnQQSJdpWGE3xhidqd0MTEohX8M5kDxfyLR3aRjGBRL8nuOIW7tBmfZ/JYiqvzy
6FKPMNDX2elCFeNc4rP5BV/knCKDdMZV0lHxBMHAfLg6cYKZsYcu8eFzdhhlclHss918KChN/HVP
wv/L3Zktt41lXfqJUIF5uCUAgjMpihIl3SAsS8I8z3j6/pD5O8ppd3R2RvRFR0ZWVGSVLZuiiHP2
XnutbwdP6mvqO6bqFE/J4FJclI8zBAWRsmWl7OR1Fnrh3t+3b024yh6jc0oSuTtbl/QYf0I1CZ9K
8vBrbKN8xqj2Mg82wluxSe7CehxWy7dWyQyX1zhSk/YWRg9ahEYNSncdkSE+y+954qgE5BM7/4w/
0UfXSUdHN2yavYk0uZBH/Q/rMEQ3/qiDeMOflymXuPQEAzowSgT3YOMDHkwGkoLwUdC02/XkSVvT
nYC61Cc8ffpq/rpeP++LFtAgR0aoE0FmK+hE2a38lp4MD57Ed6LWwY3JM9ZYdU102tZs0pRCteq9
jMaaTnrdHivweu/EkSnjP+epPMNOvQVi6cbBQ6+vaHL9FYD5o0HUJXtLnaEifOoQO45cknZu8YbW
8cBzx/Ox1U7aSd/6NyVcx2Bpls+cetFvPQ8d4KGr8oa6Vr1Yb8pDgqQPLXKVfyGCCE/iGWjeRnPz
Tb43b/m7+RE81Rv1ol5mzhaYP1vi547PP5n9xw933Pf8Y1zhN+TvjOHgI8lb9TZclKPPn6PCTxL5
m9UtDCI80vfpbFhQDhmw2/F7ekdRVD/idyRg0/FMfpO5ZUrPKI1IuLgyP8AOQ0XkUcIsYdilq64o
1Q+NI9VrFBoV5g+mJ83rnKF2NJ456JPf+q9kWxxGe94lh/7I4NOT901im8W2foubJ3ifpriCwCfv
cSVkxRE8h5I4lX6ODBSNiKD0fnyq3+SN4KSecFPznS66yUr3D4rhNRrsydXCrCAir6yoIMOn7j7c
oV7fG97q8qlDFV7FR6N1FGBPheMzRsiu1kHHcQQh0iAyaA/Bygq/j5pNd6UBQ7DLwBnz9aSjjOBr
cQgRWsPKvxqXiD+r3ybvWPP6ciU9KsrVzAmFO6KXTOf0pdvRUxFOBmO1CWMUrEAcW7vBvJa3GOao
xzdp4cYP4Y5CG4Xuu0SVt2YKeZderY+pBP+4ki6UfvN34uQmWGBtGeDge/dNe3junfpQYI0zkSPJ
6QBHYPAqnospvAgGCpuTzduOb1B+HNtXMAmySNhHfiJgKdOEZBtwGUlzMAK3u/gytji7tqO1BWB1
Ix6ySzu7p+Y2bOfcya9m7WA4krY61ETBlVy4lxCMhm37Oe19PP2zgw/XXLeqY1wYQrjjUXBMPpR7
nhvxXmL3IC/Mg8s8BHLwivGDseQLVPNVOJAOj0FVmVfS3ZXLzyn+1ErgSvVTfqzehduHfGpfeVPH
MCaTuofo9BScOSeu04b6HwzYN8uh1j3TvSf5yg+4UVfhE0V1ZOzQz3KULGXPC2aQzBhBBRCLBuBN
h29MqtFmm0v0EjPXL22ODSboiIbVOn5QYU3xUt5k8sx385Qf4910r96119hruxUj+8KVlg+AsNaP
SWjLp+o9u7ev7eu/ubCkwlORhlBgFHbL/I19HsfHr+rTb1//o7CUGapSH+LCUNCe/mKfl/8jy5IO
S+kX4clUFoASSskSoFwq0f8WlbohIi6oDFWNxST8T4pKtkT8VlQCmNRkVWIREGqWzHf9c1E596Yv
hHNTbjN8VkLZ9syZsvfM5+OOj5WusdbKo5x+dJDNVS5dOEN2rmFjLAxotuqmI2UtSJQKSEi9lZHz
ItxfKjgutDXLUh2zjx99S15HDWixXtxNorlPomATFJOXBEB6UE4EcUnWZx+a2j/EcbjuCiYWndCe
q4JIWY6Nw4qFc9eRUwmUr7E3bSscUIXR+MVeXUXN4A19vM0UjjG8xVt1Dram5eoWSkjECRPNu4mX
y6/TpdZexXthW1WyAk9uW+OIa3Oys44Ij8ahRptaGsVDI37JwTsjRo9EJL6ICk1DcHUlyldVJWgb
w4AXHlALS9lKCRitGPNa9BM7ks4iN0TwXMiwI1Gt1fRVLItVWH4EwecS5EkGcfHgukXkrzW9ZJ6W
ICeQ0Za1dZB/66fnEmp/V47bEYOqgflMzrelSTBGqNDJVDtiv4GmphvBYEAEhLzttM2oy94chpuc
EOSItyMOa/C+pG5UpgUl7Haq3cBgOlBXWevmVfeamzJVmeYkMNdVJUF6EVHUqFLVVqBGb4szBjcd
s2R9VZpURDqUahiY/ewNY3SfmsgL8vQxbs3XkEzuijw4Ytz4qGQlutP0kWnxUss2W5jAsd1N+rdU
ap7jju+xnfZ1m74B3vKGKGdgPwNX1qWHsDPlvSWDDzYUIVorKpMb/DV5lGKEE7axRcYnTs1VIcTP
hZ4x+QpvUmfce8HfYiVf+0rP6Pcp1bnbZRD9orwTKuDYNTDmulT/bNX/H8TP/39MBkEqB5ega3gx
yDf8zdGGnv3r0fbb1/842qRlA7upoZGDA/7FAkeGUCE0/ucxtbSrP3R1yHOEEhQ62f+By/043PgF
TZI1vhCPHjLMP3KfINT/drgtrxsAKR39gv385XATkliex65ItlW6C4KMskZ2/CFbvRyPTiuv5ule
4HRNp3sIncw6q7vaXIwP+sYgKWiFcMmosJXtIGPy3yAv5sOjgmBYPjct6JTUNs6dRt817jWsGVn5
bMifwrnvvIQp7sS6kr36nHcBfWdBUWaLW/mDFsg3lYuifOvCjiPlYGUXy3zsDBPPssSgP3oyb/J2
9iZKyXx1SU07LE7x4HAiEgjnbAI+HjHOHeoNgpv2gCuXsBAeNPV7xevYCQ9Y8r8pDFsRzU/mpb/T
JvXviuRie7j3m36j0yJkyzC0vuuvmHmFE2aFlu4JZtQqXPf7ApkLmPRn8QRRMntCpmVcHzxR7Red
fOgRYvOvP/pRjO2lkXGEYja2Q8PREwJXEi/RsRCVRehOGYP2k2l+6g4gFF+5p/GNol89Yu8byQiq
O1TohAiotEaCjuh+y/6Cy030PwdabLRTRuziQ51iozeLzRh96Gl9I8Od2HHdbfH50j75GxODhVYe
hP5YjztFPYHeF2VSKW76hsF+x1KHf3NVg/pEypf1CSxc/9vwE4jIXx/9377+x6MvLksYdJX93f8b
OrVkQY/SiAUuutfPz771H5m0gmFoPOj6n+DqH0+/9R+qGlHjl/78sn9U2qj68nT/ZbcQYUCqGhML
HOWX8qv3TDGCeAp9No3IaXUm1YzTQXzpBqi6U2+ysEbej010twggAHEh8NeudCVwJX/wImFcNeMT
3wUXR7NKivmlmOE95trKDDCksmUlGK9dfJrrFCBuMNhlNp0GDRph7sMs1OX+jlCr4UZKaKeCbrHb
PrQK2B7ZshUFV/eok5lPspVJvZJY5qVJNVcSkscMZJxmbaVccULgb5FsrrJ48OrBAhuZuVlIpVb6
p67E2RQOcFZ1R4qtk0QSUNK6dBUquZ0UkktUYN2o6bVi7J2TVDLDDDFjwb71CedFpXyfVTZLhCh2
+N+j+MUvxC1z0sdiySn3+6TE4Fqy/GdEsYHjXyPQd6G+beVrIn8YGrhBsTzMBEsYs8wlz2fO4UOw
YWp0G8iQPEAQhj0YdxwqxnjMYmVVBkh4kvBtaumYxmfLZ8CXwcwOIm7pzhKPKP20dfKD1rn9gGe2
klaigIteKA8Ap7ZBUp6yaDwA/FmX+U2ztJ0EpNJi4AR26qQQhJbwkURpeqNG2VTL6CVROYoId8WW
SGGkb7TmYy4AXdVvats/llrpMRvdNdmI8Yk2ihlUzAdi5iec9eZDk2Qgx1naU8QbpaHPmgQsaUIq
5tus6V8zLj+iOENCs06giDiEbc3xoymgOzEQWvU6slBhnIUYdxZZj7YuIIDu9OpQJfOqk7fpeJgb
KXyD+ATI7EHM0aVCtDsFTc+i4us6eHH6RiXdZOBtsVCU5D7wYGEgRlnpd0m2dnNF6DokSTPhjWaM
VOm1PcICmTQsMPgWYil/1rvordb3QQ04Pb9mubLLu+KprW1FkN4ArqD4WDs+Mq+9Kpz8TkGWQO4w
zQ0LprZMclatTysqiNtCGe5RwsoJY9wDnXRiITq07SysZH2kR50ST6xLzJzgIOv4PHThZoA3gsVQ
saUWDadRcc4VpvJZYtxLEX5k5k6hhvSqQ2zuLDdWnyC3OgGCA0F7k0iLCYya/UsNi6s04h/mp0A+
Sxzrq6q1LnCutRiLtCHwgQd5JybRlgn2l58258KSX1JptsdCfBzC4NilyheIIi9hJdQMHVYFpd3h
KGwGQC9F5xpV4bVQKnOZd1z9rOIADKe1EXp+VAb1OfJNOr1WMK66ilFhEx5CmHo5pLMQFsiACUgP
Hy1/J01fJeDtMMMqpabrMeP6TOEiFs19jJNjmsbPS95IaKNPBeZrrsWOMWi2AQVbyNAlWt8OjJZJ
nEl8+JBL0Xqe+VNjWPiDUq9VFfmmBbOoFCeDvRWNIjvKEHlycWUcT6Ew7MqKvH9I69GtZV3Y6LDB
1AwZCHmpZ72Vz4ytrpFj5LWeXgLMVmNTusvTKMzTWyjrez3eKngA4q7jqapPftrvKRrZSFaBcRtA
iTBqnxMDU511VyJzNZgPtbjJ5HdyeLRyyO6z4EUykkNrPqEv6R2iIJyTTuXWltmoBE26QVQVUV3m
blyrfMRMgzxN190KGjwSaJrTDp2d9sDESVD3Fl4BPEvhV2w9ZEFL0vMOGsdrqwHY3llB5EaLUnVU
S4XxSKLuq4BEITHMWPHX+WjYs0/XB331WYFsU4/BZaEksvAN/r9mq5zsuaXZFftIQvNuBrJnMIdQ
W2zFDH7DgBgjbuTavMd8RpP8wW+/IHht2qbbVxU/g8H6DiNsE/gE3LTGjopPpHv8mXxxGb/F9W0y
blpq2DrfdGI+hvpXY1neZIBBywq349Du4aAbJeqZvMRYA1dFWI2VowGJvAyDdWk2tsCmnAFEsZxJ
0GKKTS+pezOAwjIijebZWe0jOHLsh+k5wieD6Yuy0jnxm/imVVxdoryn0ZMzzoaSClPpXufWWA9F
e2zqQxOckwYx699cKinY4XWUGCQRDru/6ZL+KCj+aj/67et/lEoSy3dBd4oaJnhy4cvY97+TRZPy
CQc/DfSiDtHD/GiTgLFodFa0VjKkBL7uZxWIJQYYmTQGgkv66B81SjRfv5VKy0uH7kCxtDRLv4yd
1VrKJuwMwLDC7AAJ0wnhJIhn2MnMScA/btKX7MsYQTxvlIt4FdacLsAqR+x0O7IvV01zo01fx47E
rqjuMIonS2E4Er4b7SZhIqREjlbtZsYdcbmV9gMjmmQvdRcYL864YV2RigCR29Ow8eddWuX3EvJH
JW19XOajI05eVKMZB2VzaafwXjBuMxmKBRy2TWA33pB4RnIOWFH4YkmSXY74ayrAT3YFr1/EYhG2
bOwhCMnDDAPMjh6i0a4X57trrcivvmDStk7heXqrL6heyb55wItk7cngKPi58eXRGlk79SXCYg+j
k2jUFWoXG/O0L32tuBHbG3FjeNYieSwtGvbkaNx3rCwpPs1Xf5smdnWUROY4+16yBWOVHPWLdrXk
jWhgu7AzFW+EUz0FWAiX3QP1naUlxegRAaCyckKefZZQbUMHh45t7nQ7dULeOHkZVq14V+tN4emv
FE/3z3kv7QWCVytiT/O+esgThqXsM3TM7bt2EOBgfHvTv+Dr6PaN/OWZg5wqCdfzc/4qPiuH1FHe
R3O1Dt60e2P3H80x2GUsrDqo+bXffJc8w5UvwdM1cecVa4Y+6PbMGyyng2VzTkf2/KDfYkrpj/mk
PVCZUMYyDbOVq57bgi3fpnNbM01k4DJfQ/KZDCRW6kU7yRBv9tZppCICn850Z7oUwcZ/NR1cMVf9
FSoq9vXY0bdiv+Ut41IVh9W4wibzLg3POkvIUPLJ588v+JrshlvSeK8LKlPJGM9iZ63Ekctk1PC1
HPKB25hjV7wZQegVE1ugQCp2I9surQhFXgS7gfVZNAiv3rWJvGoLbBoetJU4vgAQ5LtUntrZFv1z
Opusyjjyn3ClifDNP2HMjR45NHH+bINVu+vWoxv2LS9uhQndzw/QPFhuU6dM392s9wLks0E8BayD
qyR7lljpuet4JWVe2TAb7Xp2DIMIOiOOqTh0wlWpmBUhWKAJtDNWsIHxz/DQyymZ54/Cv3bfNRmf
sHkW+32N8DkkdjdgQ3O0LwWbtad1R6aLVMr6ujsna/kuqluqmtKzElfdg2mL98XFSHfxlR9KaLwM
7c5UXZEGYn7va1ZcDCy6AmD76jMbxEamOCzGUN3mRuaMPzg+ZdvsMDDEvZXlSYRIx3bV+USOtfZP
InyVzhbrY269SON2utlTvwug+fOcfh/QIMif1AcsL9JLrl0Hfc9GIQZkTFDV5n1E+hD4Szrf1R9E
dps41WZYPaonKGjgsn0+OPDI0uDOGrc4TQjXYzgg7LiKH2I33jWPuffIh/0ciKvKXPfDKlcefX+P
vpra+nV8TQxQ5/DrFqxUtudeZpa3TNbmxZ2b7aVX7TWp1xllr7TWT4IFAeNGTaVRp9Bh4PyvjkLl
TBj+yamMrsUmoItZulrsMVldDGbKY1eyHEz6FrWHpVm7VBkZu9X0RWQn3g7JJviGYF0sPE2Giqf6
EFyjK+AEfZdCgE1X+gOnro/BeKPdIhRwyMSv/M+YIIQrsR3hu8Y7UtybO8OotbyZxxWTyOOwiY/K
VtrmL/ixpl15gIYTPNfD3j+qQD3JTsG/mlb5QUJG+urBOR0mbc0owNyJz6wemJ15PdnAt1LUdoTU
dHAZdU3It3sB97L+NsQDK0YujKvExm4/x2BxRtXyS/mWvsnvZcJn56VLbrHpCpccwd54C5N9tBa2
GRHrkCK8dNtl6cKcbSb1hXWlvNtLrgdExZrNC6wmXDyZu+lhomo58l/X4J0YlLHgvZI72px1sxq2
yU0bWfJ4p3rHVF50Sjvxlo6eMWNenBpHa15V1tIJbIbJXA1GKssYVtWJ/aIK2wA75bVaTPKkKJQb
2383rX6oha2R0Isaz6rYrsKa7z7APje+++28mltA13QlAlaKIQZflX0z9duAZbTn/5Wx6DUfOWNg
+kwGiNuTgUXxUvXNuuIQZmUKtRa1WYbiXoCF5tQXsG4Mu241c65FsM3Nnn8fT1CiB/r5/hmwZHBn
SnEJeQvXm/ZpOJen7kBfiJXfofAeWBYzf+dpobDlw4X81eGaBzh5xys8PuEgrnZQ+BzispjtKdSj
3fxU8xm5558B7wAH9Wf3PmCQ7+4gze7mdebauJKEwTlhXYLHYTOtgjMT0ofokZ90uAt3tXYa5T3B
XE6NY+D8m6vHJTaJNQ2OH/L1Egb/P/jSdMKgvwltv379j+qRlSuA99jpBrRvUcx+qh5FYEKo7D/i
5z8qR+s/kgoIS2R6aBl/lIc/zQ8thBHDQi9bpodIc//AuP4nc/UXkU0ToX6JFlK7qstMKn+eH5qV
mU+liMQ+t7kbsSqhEh2VrYoNl27OBzIasDiHxVbnpMgtMkUGd94AhBN+S+az/ceERJq3rBExvgDJ
PtUseR5T6pXpK5CVdcIujJFKTRg4UQoGUDEemUTfFv1bN7OokuR0SCqorT2fLGlPdpHVWbNcvIx0
0THkQN1yyqRYh0rvqrl/NK1+V0KviAXhKOf3nj1U+ucU3RE5saNKD/X8NecNiCJsAqnoryzSg6Go
v3TxaDcRK8oDvBdm4gaKv6+sYqcnpwoXXJneNGrlsjNJTElP6CzbzkJrEaPzDDZ/7vF4w+GTU9+1
OvMKz4u/wneiLLkYxk7sfRLSrFyIGVRl6TNwN3cuQ5t9w6u+iRmh9VAFp+1MmxhWrMGcNJdD7Ry1
2k4Wo40qF55Mq4lrg610T31ubgtLO7bjjGmXQoCU/rJZXSi0g8ZFG6FZlgM6GZsjjUCCMKKsYxZ6
Bj4UwVTfJbG1MSJmqQDmn7RyfEgWH4LE6QCnqFVveRFsLeXVhB0w1fWp1FuPMLFtAVhnCMXKhLM2
zrthyFylh8IG5iJv6bM7s9xVAlfH4sP2WQelMKrsRw/HsS0HN1mnWKbaDnASpUkDAiN4lGt92ySD
LVjSo8HOCIMB8sxu1NREYxK+l+Q6Z33hlnarvD0qVnJQ4Rz21lMrqF7XAmXjUzabWzF/14G8xam/
7dWZCl0yXkF77McZnAvXR6NO2yntWVmQOyi5z434PTFbvslm0wXUt1Z9M+Nwn0sLDb30tPGbiQen
rz7njohjNhH0JfkqZS9hZF7ClBVuYjx5ejV5VTRtSuz4hC9AF8qfLDhYJ0YTOc0QJ5zMfKNhsWlj
ZBVE2rSLD6npnwrNeuYhpK8gTSRc/bk9C2F36PgtozkCJ/BRfqLzOBeebz3oDGYX9kcgm3yGU/xw
46rLiMqxtaE2D6HV3PKuPOfBxFqj/iorNR9E8ahD2+z4cdeCBIIFb7+Ct65hSxtUySKgfyjEp0lm
so+EU/BzraYPC9uNznwarIxo5dcq9CSCsn3FmEa9zXmwk9oCaEt+NKH+BD3zd8xusjBFDhNmgrNw
ZesEPdk3PKpVJ61rj2/VFiRjpzPtqs3AIeDhdLry1HbV8K/WIjihUW8t1hIuOf2/uU1YuPXbbfLr
1/+4TSRCTcqSXVpGQsv27J+1CEnnckAB+J/toD9JEQvJG9s1qiMsEe0vUgTBKAO6yGJUWazR/+A+
WW6LX24TS8aBzytA21AWi83Pt0lnZW2Ibh1vn8fV7qcL9vLnH/IXj7/2u8hhWApDZdgHpIyImf31
D29qNt+MeRBvC2bZ+iqMvsuttSdpRGhGtQsCs5pQrau2ghn9LA90yrCRWF9Sdcpj9Dl286bEYFhn
iPzBa8pyE/pGHmzZbYP4kqfveV55Cr5oe+j0Nb8Ng1gdbbMRdFowHyegkwxBKiQSlj70tQXaIPEd
SWbHUye/SNp8zcfcbaziGFofIxLfwA4HVh7mrmJW+0KqXKMxD72MlMqWhK9eF+xIhOAGv3bug28m
e+wn88UUILum07duwvaKvzGKT7V4kQtrk1gvhIBWccICErizef4arE55DZOEnWKTKuIn+RgS8jQW
wXNEeYyE3O6Uufuq9R12jehL7EonjZKsK1PAjE0GJCVV3VXXeQhxkCI7qvJDKCdbX3iZRk465t4K
GacRo7eal5BmX5v5bWR+kHMelbo9KKkXm+ekWifluJ5U/7kxxHNmYamMe1euZ3pUMb3EaVsRMsn2
aTHuM3qyUgaWOVTHqCGhmbPB0QK7Ik+ILwEE3jHzNyG3keyzxtDQXzUffUQDxaX57OiIl+UYmKsX
7jubp17MSboMbE/LjOkqd/p16HF3it30AM1E5rBOcLuocyvbfiSHnhaz0DHpbobILFsIiqdIqD6j
kYR3pBwDdr0ZSU+oRjomZObaSrzGFX15YcKNr5qN1eEfBaNCY1Zw886A60sM4fy7FzZE43PTTpPi
W1aTta67/TCbz4WQPZaB+aLO4XGozee4ZHl266lD6Yg9nPh2gPrHHGVW130OfUXdDMaDmTOERE9o
pITUu/g1wzX2lexUFZFXGyYh4ZrlXW1R7i0Tb26S3CdAjebYnXpjPpj0qk3tv2ZD+cK+lQchFw9m
q21zvzj6ovEt09CVfd7OCk0GW1jfSfgUrW3aSm/9nNOeKtmOLSkrVbokOBrzPJIRGB6ZyJ7MXvyY
o49SU045+oWpzus5kI86T18OCWTJKDU6EC4MrsYk2iFu+LhcmnBorLK5k2N2fQvFsa4ZoXWXZpk/
YrltkHlqAGECaShZE08NDbjC5LYS6rtixLt4Fp1J7/7VPgDsL6pq6jgcFXqUvxG3OSR/vVB++/of
FwoWRo09kvQ+v4nb8n8AxC2IGUAy+I6Wu+ZHi0I4hpuN7ZNM6P9ApP4sbhOE5a8jbPMHG/gfZmt/
dwEtL30J8sIcRvv+Rdz2K1YcRN2MiQ5UxxDV7EFsjlolshmC4yW99QzjJgRQubz14id7ydyY0d5c
HRhpr+P+Q8FPTwG040He5nlrS2jXRnk28PA1EZvetPJmkiEIA2M/MaVJsHQHWHhyBdZDsK50YTuY
56CKnYiwhRVBK2BorzRfeD89paYryONv1N3HHigp+9bOVpnbejRt/epbjrzHtphVKYw8nXDl5suQ
EFKI3nSTjVLE7XyW67SKgcc8eJhp62erXhawbfvegi1auqmf3o0RnhdIKeSzHdTUTQPcoA0aZ2Dn
jJqB6BzLRxXuQEHhL4zyygoAUwniQQ+0c9NMPHyD5yeXaeiARmC7n3Ho4V/IrdGdo6FdRViMoNq6
RndP2VFgcpxoPtuW9MnL4tobI5kND+ODwTcht8fIxFxNGrUQmaTTA2QVvDvUdLobtFWZpKu0DoLU
nsUWH1bg8t1t5AYJGIJLJHyLU30/A/fyE+tbZhDZFzMH8cdGsrEFk7kZP6meyC+xaE+KpUOPMOKH
86lU42veMhxoc6/IFr8F24JEVx5upUS8NJXggc720MNB1YJdbRkbJa95uwjyqpXrZzQTM8n/qpIP
I6M6tbfcMWT0awRvjZUAnDHOrOyzO9CnndyfO7OwTY3jPc7cVopcqu9NRjIntlK3YmmUUH/PWMyj
WgsfUb3SZ+LSp0nSQi5Yf5vDtsjnXZvO7jyJ666cL7L8LYPU0i1kUqs7puBYm2wm8Sx6dZ6sY133
TDN5VKpPA+07T+R9rRVHgVOwVITNlKYei10gqdHLQTRqWvkhHfmZWewYQqhkm4ijSlyNbFiMppG1
HOwanlnSaQ1Xn+F6kjyXau5K/HybWPHa8s40np7uQ1RbuwKHGEQfhZo5bdE6PhPhBMesNj81cX4s
ivPMK9Ikb6ju03jJh2JLcrx15pgP4tiKj518LyVxGwbkAlQIp1ngDl3Te01XIYZiUWH/aiuzdqTB
B6HGd3WY1wX73Qb9JgsLxp5UgaUfrCg7RU3qzgLP9jAeuEjWPpwhhn5fCuT5OjhX2uDNukC9QDWm
KHuYADhb8ToQLogz6hc8xexs2zAzONVsGFGQWKsQD7EenzkYfFJqYXyKhLMUv1Am85OwVoXR2Kof
OEOECw5SXbXgwws8EqO1b+d+bQiT3YvN1ahR9rvKlgiTSbMzYerXdURqrcLGzLI4OvtKS/dDr53T
rLlkS8YjMZ7EdGZfDcu6x5TgrOLVY3MdCYa2knzAzvUiRJGrLjiQgehx/F0nsp2i980VU40+0NbZ
jKXPJyemarsu++xMJv+Exkei8qvZstZJJLyzhm4nqQpa/Pd/s4LHCFZnC8fSAf1fXJHqbz3Xb1//
3ysS7OSCCidY8McA+L89F/gJFDyZKKvyxzVIS/TfK5IrS8S0ZxgkPsFM/uWKpFUTTdWEF/7H1Pif
dF1/WOH+2nctL53tTzSGeFqWIfTPfddUxKGQjGa2raQHw/DK7og1nxp5UnDOo5WviGizK5hsNF7t
XLBLsiUmXi8HXqlVkj6B4W2PsjunxzD7Sg1AETYYW0pgEpGC7ikVNLVY26igeZ/ZnyNYnsHIGIGA
yEznzGQPIwlbCzA2XA9sh9XcNWPJiOHnJZleCnbeUwC2bB6sgBiaPDDwBS03yB1asDOnOh0KC9yw
9grfLW1bW2u/RONzGIOW6hZFamIvkHoIcjdXDi2Y6aTmIB04NLe5cSyt9RRsm/SCK2ilHSR/O2W7
8AVjiJvRD7GnHqsvbZrKzFEO34yJaQdTF42YpJzuksJbwMeEILUhX0u4XIAQEAGM1dYV8m4Xy1+x
YsP9ViUP5T+Q3mLcPfpnpBHG9WqQmxQFGMh2KIE8kimNBivUiZwyCWltOs443zbq3TSegmUiMjgS
MKvQbVSX9L9o6+OuHb5T1+OAz0AQ+bZAhCxOj8ycBSxMAQ42VsVPH7x4lXlgrayqdF2gy5hA7YRN
N7L3GsQeoKNqLSek1oDMtSUhzm0N/IHBQnoyoxekM2bGSXmlhoh9r1GOEREsCn9jvgQcHv6OgLEG
JaHxn1lKZeRucgkuRbHqAVupbqJ8ykDeLUchfCbGFPQshsaR5LvdfKna0WvFo2WdZizNhjO6aufl
VwZ9yU09Q7ItFVbbKh5Xi/E2vBSH9rnpdsnHCb+x5VWHoXoYOm8y3ysNOMgy4eymcTWbTGi3ECgJ
ku1zYy0qh+Q2plu2I2JvA73rJf0JAwO6qbnJbgnxOJD46i4x+LGuFZvCIHeGdiNDmBoO5cnaNVvt
uX14YvFpo7jqofvw4bRQKo2YHx/IVnf+k5iR4cDls5FSduTtcGdL1mdlmo5VPBTkLQ3C0Gyh4oFa
GHYh1+4WQ2PDdKlg1+hJkACmODHcAcbTsL6rygm1h/GEB5x3Jxc3zJ2Uik+Y8jDw+m9jfLdYJSPX
RzyQ0WO/gCjUFytnIyy/cXJr0S0f0uwZqEyN80d9CroNqy1XKrHMRvuckrPYPMrGwwyIq8tsNAPS
veY9nDazyWjaODJnu0mCvgq0o/WBX4ypUVK7zXwISEmqbot9G2Uwc3w+AljkXtsekYSLd2cMTLd3
sLArn205BWu7HvPwo5q+y9pbU2BF27TQwzLXxDpQuQRksDXictMz1zrXgVcezAfl+6SujcabFoHU
QzX/X9ydx44jV9pt3+WOOxrhzeBOGIaeTDKZdhJIG977ePq7otX6par60Q3doSCgga5SKpnJ4Dmf
2Xtt2VtGzjhapniXNURtXWuVPV34MbcspHOmjCqaBJrH+VCL+7/zRWaadHjsooB8Mub7L8NDTv2f
e71fvv7fF5lhLmkv7JaYA7LCMv+0ijLYOemEWC3JhL/93R8XGTmAi36JG4xd1G8ukT803yiOUD3B
Q6YXVDTrr4wPpWUO+dMA8bcf+V9GO+ALPw0Qo1IK8rhp/E1sLnLKBPkMwx6cy3qzi0WZp16FgKzV
+kenzc/t4J/9uMYzO/DggMNNrTy0jaK3WZ8M/UOk3xs6RAGL+ddwIrQDbB3bCVZRkQS3pa92RVJA
CtZ9DtTkEmbofkPR2IpRvwm16lknnCD2BdQZ8aZojuVEKcsMf8iwuhrDUztqfHS5U+vhS5cLV2hJ
b1r2uKSnr+kO6QI3TZ29juFJjOaPvJopeXEjq/pdkPjHUsQ1XwHcF31B9KiLPZYKJVNFtKxti5mZ
qyXxT4CNQCV0X3lvumZVP0dV8AToaS3IBDjNxSsM8q2ZDt9miSon79SrVCMlKBORwQxgGJSie+K1
7bgD69MMTj0rW1k/xGHnjubJIgxxbJQDi4JdNchrVtn0gyoubsXYRzq7FotL0YKFKWuLghYpbZru
qxo4hXgXgRa1qHxbXcQy3YOiEPzkIWxwztFfzl5Xdc1JHXo8t20gHBXazKiS6p0Zk1dXNc48WrSL
Vfwx53r3OAzpfTRM6rox/AuZ9mvGC07l021aUcNlPfRe3U5Hc9Z9zPvNQ9YLhd1LDYGw9Q6G+iYu
SBlUpY4sk3q205pbO5mLA71Goz6W0vypF6FTi4x022DhzULpIcwvlIBYjPRpoWqCbzLbILz9nY8e
yOacPbg+luy5/7a3AHf289Hzy9f/XkMvkToU0QgeWWov5tg/amhWGstUX2ULQegOZo8fjh6LdQdb
hd9C6/5UQ3NgmSDIRLYrBO78RdQxK/dfjh5DWhJZ2ZDgzWXr/mMNPQtyXA7GCCfSz7CUWE8DAPTR
yHeGRIIa/SVHRgM8i3CWp85InQCRcWku03WoBxEy9FZH9p68iXjuA5/tGJkqSQfcBchxY8bbno2D
UN/7bNMGwMJTgLwxDtwUHJNJmE/PgKdCdNW0hHkosJTRPvcL4iEnqAM5Zz5M9pzwecykXRSoG0ZX
KyNmdUuWeZ91uyZ/JlfzU2pEu9Pb4FRwRZsUay0NfMdyrkrF+x7Am0BbULfiri0rJyC/KrFeRAr5
Ggbr8p81IUNNxlMyVWuxG++G+DMiTG7KcYEIVDZ1so5BtJkYwCahPZSMpnuAHn5/RBXzQPQBw6ln
FaVTUpV7fxrx4kzZqhwZxLeSmxj1JkFbOQ/4a5BIWRn7/2BGbVC+VihY0FPvetrqOlSc2KwOCmkb
ZcfKBauFxnxd74OtPOWEiCfrvDTfJlV4kPrYnpKNodV2QmqqgZo7aKRLRnB2H9RvsWm6kPIEfvk1
YSCNFS90sMxBZ0BbwARLxdg2dNskzD9nUk1Li9zNMH/KTMpvra7WKoKIOPjg3YRKT9+kowQMzfw5
MKzrwkUrfcVL0/4paFovrOdrHZ4i1Xr3jb1cww5leRACJAizOzEAo1OSFtZTAJJk/5Al9VFBvJ+P
gEcK0SuJwAhn1Ahjlhw0+hhSMkZJPhp9DEvUGO98cwQQM/eHJpcjWwNawHkWNKAGZIjWviEgTuR7
VQhMta+41Pa6icvQFB058vcqV4YsyK9TjxKglQseTiGfbJHEG4kHXYSmWRoDtil5g5OZVxxvTYGU
oOGWRWS4JIIjJNI9JcBaN2P0t/ki591YhXkSFHAcinTMtC+ecdccrJvvJ9vEUF9TLM+qQmUMEFkO
yP3DO+1PzVH1czbfz7X+OqMPLMqYqOoWbbx1rGYoCNDghNBws2a6JJayU0s4+K1xFrLybgBZxnt0
wDlBMhyPVhd4DYE+ipHuZ1ZDjAwh8s9PUTNv63y86J1ilzEB4dn77Den1EouGolwJchnsmRW2dhv
ydEEtd+8zpiVY6Xfd7FKVLoCqzXZSkH7WWbKhnCqXQAgRShH1WFdR/7pVe6Lx0YiqJe3hw9T0pvE
QqJ7CxKNLFeSJ4eXjMvFmFovkMXHtBw8efEgVZiRMqN4bsZkn2JSwpOE7RyYqaictAmx3UTlo7GB
GYt1ULb3KkSiukY08TlhgCJ0xu7oUVKMUfXikArykPiV6DbW00rGQqVjpTJpJ0SsVSoWqyK/QVzz
/Lo/qGV+ymhZ1BKosEgKUiWtYp0wmY5MIfmiY9/qZPkohPi5Uoxd5uIpCcZH9n92gPErLWHEYgRr
o+EYYQyrMYhJGMWC7My7ymwg9rhcdhPbHMKVJpY7eUU6EmYzMf1q5CvEvG2FEa3GkCZiTPtb37Mm
NS5ToQWVyiLlXz8qYeXBV+G8tW//5qIumeb/9/+w8TJ/cXSzB/nx63+/Z6V/yuzyKdh/cxb8qA9g
RCyy/ecr/5Up8Mc9ay4lPhqw/1UgwMKJWJ4/MmX/yqzK/F/uWV46kyrqAPLIF1fEn2dVcW/OtdEJ
8TZvEYTLjLOtrUHAq0yY8boiEW03kOWK3RqB/nNnQNd2+3pLmIAquCGHtemAV+1h+phrC+dBjBS7
tABTS2slfCsasL3alzktgbHWi7XYxBbGOuJbFoixrfeO4Hv1BwRKCYHzbCsfrMNVuBakdl0mZL+1
1zZuCGghcBb6ocb2/r31z9xco7G1ADrUm1w85cLZZJLD90DjqVxriOxsalbN9CouP5jLGqDU3Vg8
BOF9QBjVADh+HD/RPOvFSUkOKJMgrAmaq3NQytuiRO7kmZxL3Q75U++f2+QwkD7gv3fWYa52zcBp
tmLmVte7dwRYy/5cZqOKbJqdlsf/eukLO/T0LpmxUT3DorBW6bSnRxgea7QIdCfBodXXEqpgHHkc
YJ3TkAu+b8gjggRr2WBAQcNj2SNAZIT2wwsaxAb/oUpSppI9C9bZlBjfb3EotHauE7/UOOLZrwiB
cqrJk3YshIqFwR2/9W7vWkRxhY42OCEBsmTUuInMQWHrH/55cLpuDZI1fePfty7mB/ylN22HlZ7L
+doR740ekCnHXt0srPR4E9z0sw7sfBV+rwAZ1US2B26WegJxvfDVn5f0F/XsB1eJM6/jzbaZXInp
govHwgnAihM9v4PB26ueROnG5gPdO1Ctw/ASqDRzy0AtWLPWO5m8Nyvm68iOVyIiec32D/hZ9lCs
ZGwizNw3xr4/D6+x52+DY+UUh2JLRuFJ9uKTUa9gUO6K53yDdSBqMUEApI/Je9vCA8W4ZTxEtnxH
sBOuCtxdVCX+HbMyT3hHdNZiYDEfm2v+GUPhx7dsQS3btDcD2H9w8R3tCsXgcf5uGeRBj2WVQW+b
r6M7rA4K4VPfEOz95xw8d3nib7tDfsI6ekY4oSPLL4/JAZAXJSZqZfms3ovb9IleOvREGAh8iN4t
bBqh5y9eE6a4MEGGzVd4ziW8Nf4n7sUJyNfLvAdz95VclCciHAAcGyz7Vi3gTfkNxXlxzR3scxfz
Rf0Mn8AXvjaSg8iuS23hITvkb9h+5A+quHvxbshxlTR4K/dtaQcHyGJ7VkML127x8gxHMlhzwhx5
q1y/Wi1F07h6T/bDKdijsO7fM5M2mWZ1eV+Uo3pmbHjobtZFuwgPtRushfYkGeSLrJSrSQDmSsd1
B0V2ILINLSoJybcxPLf9R2O4c3KJJiSPR0FyNQsu1+MsvunFUSRZjk/dviIxqHhSBkbpVr8Kc1rp
QnWlEbqOsjF5JdM2TvG2rnIiTc51XYD8X2g0csmYtHTSQezQN/AHsU8CY2ftasWb4PZFbfu3nnPR
vskwNmk3uaxUbor/ILnWaA1/aTZ//vo/XYILFBzpHQwm6Ew/NJsq8y8uIITeS3zXDwsbXoyFqg7s
wNKJ8oJ+n3MRuWPKCggoE7A5rO+/JLvmO/ECfhp0LT870Fp6WMjk+k9iNqXqtHyalHg7YX7Gav+Y
nAAT4CgxPpY1ScRyVjRYqZbaFpySANa6tjPpOEww0hA49LbE2QFaiYqxQ8UGvbjiqltOlmnRPtdG
iZeeQAwf67XYgn1q7mekU9DgHNVX3fyd8MmAMJHYjQAhZayFC0MDxQ0BqcjQn760TOjF87ay2SUU
uxtskitC6H0Q82GTSARJOC2TI/2rN25arKx2WD8R17CB+lcB3DQdIMb4sl0qTC9bp+eMP7SusZO5
WPNUaCbZenxK6PXujD0yZY9THZPKc+oIJzQD+5BTCN2AO7m4+O2E384+9iysfqJr7AlghHlm4+7d
hpA/07POqbGCOHdioGYHO4UWjW2zo94B7VxbXv5p8etE7OACinyg7McjU+tuv20Jm3AQBRPzA8PI
VndonvDmQUdfGyffCYnSSbf1AZnWKiOEgpfFN8YQ9YhdBANehDHMHlxo7rv4flusGWs99ux89iJ/
Hqzu6n2/oQGyZ+fdjB3GdU53ylxpMx2lAzXME+uHLfaV9GVUnA7wIUEF2rbYB+fH52STubIbbKyP
xHCE+9njVSfX5pFkXvh1Jj97e0hVW/zuPV9bRSdr9crK6YwycZulT3H6as4arMQP8yO7AzS5Ex5a
sj7tsvF6l0xLSIzcmCSIEOexBY55Z7hsdIg6wW245y1dYVdyyjcUXgDot9ka1AEami82DcS4RAcW
9ljniXWhuTKcaEt0YrsrNwZaReyO86nFhYgX6CXGavWdHOZd/khy2jnfGOTO25z5nPFXy9WAvBL7
woFKDMuqZMYS9vBkFlMk9wAi+fUM+bGs3JbU1pepv7CxLN8z3W4e+r3JjWGdmgdoGI5wwQ+68Z3U
kfbYNHVhOfbHbNXx7AqkNdoQD1lGzu/Nw/yePaRPkgi01UfUcJ2z5SI2CsKG3IWh85rfwwuPyFJZ
5fxf6z4neip+ijDVT2fgEW3tJMgpytNU7OMRkQ6STPiqFFzp5+wMx9GEYdueKW2pn1ygszeY3t1j
yQaMh+ubyzL99KSDtBrv2zsDkPtjNTrLQ4dnwgo+RZveyX5tD8VK3Rmr8lAelqyp11fPO59vwepW
2ILbQ7UNdjznPKAetVVYIvLBobf8rmwsQ4JbUgV6/rMvO/3JYomouGFBWVW5MkqfJXxzpR7M6E3X
GHogilHZ+/UGw1G4uNYJba38wkXnaNJNJXGOpBnURbSdtQPhMLWrgPgcdCnWrnc7VFEOtFceg8nD
tmfy7+W4lHAK26l8U/o3ATBkIqSrTNVXPUPossDcW91YFYaCa6VOZq794pLXBrgNwGX6tFKVK1SK
1XxR+yfJusPowFTFVkevix4G+btt3o15a7XL1/sULoH1ECkHcur5jJzi6nE0HIkTlWifpcJMhwcB
Ha7fuKTYBJ8Bz0VEbN8FUWKi8/1XGUIqna0BHx0JwiozLmx/0rTJQwRJ6beAuaQ6MQUhIDClYqSe
q0rPZ0yuFY/Dx9Ts9OgAQ5SIhDn+LMeXyrgarkiFUi7lI51zR3lmVNNNQja7M3i2GMp3exR00Bv7
aF0RL9ysxGtrPmo5E0Yv77fKS/EObdYRDh1BLBAlGeThZJlx464hTT0ITuKYm/mIR2xt8GkS7GqM
cLGdMUra7TMlrw089vRQdaeE/PnKf2lBdNDIw74otsk5w0LwzrzelN4B06j8LMlH4tWlt+Q763dK
sA3OECkr1ggMvLz2oSC8GTodTo95SWgZNsY2XTf3km7TBuAdg4yJ8nYDViN/lYYtUQrxsA3SSz7c
oHLWwSaP18Vef2jcz+G9eSqeIHDOOuxkZvMkAOxz/VCwXOZqYJzltx6OGQk56CbeLmTdoPP8dI3b
riXhmjqZKEniodfqJTqNDhX/dTBs4hiWnX70qoyeQH+iujVIl8G/yxKEdq6Un6uZGSwL1uaaqi58
PRR2ibQ2lyAtJh2uscKOTqZYYvJ5k5zXgtSsxrZW5Du5wy56YwRT0s8A7qDx+yAEzbwMruXFXvxk
OqTO8WnvviN0FpM7fxj3sLvHD2HDihQtq7omcQF2FvqqZ/Eynpf0POs8mbbKX/PAA3dY9wfho3qU
1wtIWL7kh8nmn8vE0bKOTsSE3PTIHg+kNT474VbwLobT2Y37zB7pwz+G22437QheOIlcDcjFdgSu
JY/hlphlB4iFjdFyIZ9eyB07J9Tg69aR3fqgrUJrpZwJ4QvEIwjyjvKX+Sh1wab3UKqLuG4nljWe
uOYtAeBXxHbeX7J2pVJa45f3W3IyoUR6RBvwdDz1654MoJ5Kl6Qx2euap9B626eXargLutYFVjiO
L8Ra6E8MEfV1hZaQDb7YUiqw+xc8Asfs6QTNnBsU99Rm3mc7wqgeVRfhFXd4wd819u2Kl9l+ut6I
qHJ4htyjat+SNZZQN74jiWxVrCkQ+E/Un/LstktsHifCt76bmWxm9nAaRNeEfNC5SJYPKA9VLuLQ
JdDKViDIpuvCRbxFAiBkSBOr/cwjwT/PXXQeKmxybqqDWFwx9TfndZ1VTgV0GzT6yF3mdfAgfZni
AHZvhBAj1NctowQG2fus677qGGN6F+9kOkVkdQlRI5K8t/V9cZYRchzZjCMsGBNE3OFymSCEzybr
fuqj07IdC9CkipF+J0TM5NmPbkLzfMKE0/X2TLADEcnDW/pGY0xQWJjTEo1HuCgHUsI03tfOq2xP
8ojKE+2z75R78xO94IUSMjrW02LvZ/3u5jdi2XYW1JmBdtplp/rGknUT09WPu97GUQXVKr0RW7pm
jmKnxSefv214FrD9Z4f01HWmTV6Yviqce8uBib0n/GKtHylb+JSU28fJ9vy94kq2cQHGQH7hM7Tw
qXYY/DyLh5fsMD71Kxp7L9mmG0YJ1AEvD909jnFl9Ric4pvvCk7hmF44Oij+DG2lfxCLt8Paj/CD
lSZ4AmUNLVA+LFlNe/JGyBGj4USXU1d7bOX46vpL/xC78wB0c8UNMTCJcosOkQ27GXB1rDVX4Ya0
J/g9/BQtZPD3bp+v64f6kr+Ki3WaqKtV8CLdYe1YveYOWIiVdoZfcJQvjI+/l8Md0PA2BgwOxRkd
Hw6FK+JR5ZZuWdHyobx/dHqv4oeZLojlt3zQzGQlrp/n7fNj5HUUduHB6p6ibzQ6VfGYNNc+gjid
uTzPc0vFRiWBVqZHM7KqJmdW7ipWA2W2GN59QaWegooKmmjF3hsuerUvOS+Jpti8KUiltkZ/y/tj
X3id5FqfxssAXFqz/9FrdZf4TZlsReEjh/YPjdoJ06OOGUDHOh+fdNUhyASY562CcXFBF8s+YAUN
CY1xhjOUgDvgfmK4YWqVj9+h4CCQXNxizq02V8hCCSvMXlkcaCXVc8LfRq41L6QQQ1tneDXBwTJV
Eo/zs+4vZ5J1tj6I5JSOChgCohz50PdewEsIN7PM/Msev/Sn+St4VM4gHrMMDvugwn6ysXmvMCVU
Y3N6NiZuRV/2JPQsVu9pHYWJAwh2k+jrAQ0Oh2MXrhMwpcxXOkZEf+cBtQlQZonoILGCTvO/aFAY
Uf/cm//y9b9rUKx/mrTR0AxR9Cv44+iyf4fpiP8UsXZJuHUXmYpp8F1/F1Oy7VVEiWwx6KK/KSb/
1JvjC2NETc/OQpj98V/RoKAW/aU1R8uiIiZRAAQC1GHl/OcB9YAEoi3rmCu1ZDcGHTRCLmaK01nO
67OezjxZi5aZoiTo7oyIT7ff7SzWf21VksXEsZCp76EinbIFBAF0pwpa9lBopQRaE11ZK8CwhOC9
omoB/0QUNpi/lB2S3u5ySXcDhqJo1zeztVbHwFm8nfzkx1JPcUcnrpIRqoqTNeinldFTOcg4d8Rx
LXQ6cmiuQDm9+ULJ/cIcU4YI0lGrCvKDMAeYQuPZ8y0S/vC2DojI6vE6VUzIJOxfCXSRYq0tgBwi
HRtCNMS0fUr5kJvpY29FTwbT+ZKQqTr8yggxxUr0JHaDvxJM8VYalddkAYcLANGCPVxjMsKkrkVZ
Qe3bx7otRS+GktiydUrBqAaCsK8UIiAinMsWEEXxWKS8OOnN8IfNrOu20LXHLiZrtUwdSwo+DaQ6
aYzWI7bcIQH3Pom7NGeEJ1Iq5BJly3MoYBygLB7UtTgxUQCcv3j+Gp9Q0lHfpJV8AfrsKjROhjiy
1VccqRQ9fMsuw5iNJHARWjODcuwP4Ty7pSBT/KR7P2rfwqHzQvb4+vIuyoYOoE/waqjbGYCIee6f
szIAO6utRy60CmKZxQVq6uFWZLOtIQvKx89S6t58NvRpOF3LiK6vsp6XGWE61PeT+RVUit2VxXkK
uUuH11zEvVsarqp96V1KCqGm7UKYRyGKIJaUq1DnaJsKTxCi+9w4WdX7zB1qiSQfQpmvF7mLIAPz
UOSaKLAgulNYXvJqNkLdnycyEfxAuuZ9rnha0OH1D3x8dzUdYQsKiVSFQKZuZC6hqTyBTUOsyAzT
z9qlkrIpqxA+neDi1QehV36oM5vPkscNqcDzWH6hCaLmw5Qh984MopTTWLYVDAZG2h21moxyxq5G
ueSt1G7B4EESNK/WrPdG0+0WMeFUJhIyXcuxxv4gj+pJruEx9c1Jr4RLTthpIZmbOuUa1cztWD8g
vccqN54b60NT2uswPSlxv49UFGRaBP+/ay4TfkAmeyveUYiP1jksRjeZpoNOGx7UEMq15hpLF6uc
dxKkFC3EJIk32jfKuyDrLoMJSSua5i3tlOTf4+3Z8E78xp4jbnU1snA1WDsp0B5nlbgE/Aex+DTh
9g8xiCvpSJ2fapbkdv1kFw2kwnp8ERGT6kG8EQuyYMvMhgZ+ZRc++aQJqJb0LivdJi7fwwywwt/6
OpI5kkHhYvbAAfef7W/LyPeX6+jnr/99VAydwwB/DYcDyO6/rpw/bqMFwcFKVEQyaS6ojf+5jXC/
4QRYXNOmqXDn/DApFvnPETW1BEHKiz/7r6xLZcbRPw2KTb4V6n4s3css++dBsRlO9WxIATvC7gm7
mV1bzb1fVPGuaw5T3N3lRC1CtvW0crhpQftVzcK+lmYNUtr3oBN2NBYfiRBtg4IJYtLeguKqau8K
mUMibKmSx6zAqCkzFBZK/yIO5hrY1bpl+xhBbec6vqV64PUpE9msYcSCZAibNS+Z87WiKI4opIic
YmY3Ws/hqGzVka7G3PaEouYhZWduMkvRUXhgKihrwsFnHNsQ3lddEtyNMCnYj9sjFNTQ0O/GIXQn
U0EIw2fFGTZK2O/Idttqc/bRyoRMkvlTyLIzxc3RCqmcK8N9lI+1fLCas6aNTy1Wm0pTQUdQX8MQ
SjPi1zP5UGO2Rac5NV9GgtJyeu7EdD8tNWkv27VEmwKnPqOjk/AddNqzYlyHiqkiie31XVZiJUJP
WMfXyLrriucyIhyJAXMeOAn7ymy4gghctxTajblkKwMSHonp0sBzq7Xd9N09Glo7CQ07qxcrtOi2
Klndevc2mhNpLEZ5CebsYs4pg6xw3ZPwKMwGgTekejQ3w+/Z3xGO0wpY7eoXuSsWQT2960TBzHoY
8OSq60dgG3eJwmSaUYASnzSJzFpFPpig0FV5bFeK2L3EfXlsh+JRL0U3Tqz1qIKcTYjYTClMpIwo
8HjeiGO1zWN4numXWIy3OKCMN4XEGfJ6Gy4ymO7ekjneWq66Ig526qCsahic4pje6TjDlNg6R2nG
WJfI5RF9uVopO9Cb3GrKzZSzvYyqVhux2LdFs42V4l3u5Le4pdeIuBsKczp2aF0CKXjWSTLS5eEh
1FhKVlbNiGZJ1zS9IR2cHtM8WY+uhktBQmNUhuUtKS6TEnwCu8ELIQJoKp6HBovYpLw3CwNeTs9q
zqZFqJj+lQfLwshiyvY8lrZJjrzB7i7xMw+UK9AWbHv8qhsj3zeadjeEg11T5KHaQd+LjAoTdpiV
zhhYT5rWHCezf7Li4Lk1i72spew3M7Yl1BDTDLKr4dGeCxaKY6Vv1TYHVOYBhWuop6qdIn7Fxb7q
WdUL0rZrN6k8ke0Av7WHnzdGLBsHr0r0XSAD16ggPHbzCW85aqGNmNXPjclbGoyOwZg07vvRbple
K/KHXne3HKt7xm+sqKkKB/F+NtEKqMwEMusbffR7OZBTT5la8tuf5NDWzWGdht22yAGT5NrF7K/4
c1cDE7lSpOAMyGAbwnuNaLnE758FEWYck8C00o6zdgUGn4f5sTWDvU+FKwRM87J8LwXNU8cUT9a6
rxHsTDeL28SX9iZo3pRG0QzGbyMTH0c0dWPzFffV2iq/Cni+OqVIW1nHkDGnVPhHuD62glHXgoMT
gQGL9Gyf8F0b4pSULMShgXchb/bT1JNRxOtXchLlYQZHn7mQwq7tN9DG3Zo5qd5/93VyrON6K03p
XWFJjuY/9iVvr3EUlIndCqsk2AoMWjwpYiUQ7jITxbY0rnO+vQmwUMPD0GTtvsxCedclupqt/gHj
NyzUZgxh0BirMeSj3zFrQsGSAf/qIP+rwryNJP3GxUMbAT2PsziTGaq3+cRc1q9J3IUQEWvJKmnf
CyhjerNWIFTkPgcm4gIFmYFGUhyWp7ZL6PLlbS9o32nNaKf8CBKd+rOnkoh3Wo7NykJ8aHbHqU+c
SJ3dKIOQm/ieyRB4KAY8siq4JZ+ULPDOCuIP2b8rFm6Q3qQ7pbHwdequycD9b1yCLBY7XcbqwLYa
5ut/LkGWFNKfSpBfv/5PJYgFzAtsiflbpsafO2IuDmz0lqJR+fzQERv/RBmtEdZoSlgTMXX8sa0m
h4M1tf7/1xGrv7oylpduyBpGD9TWyKN/7IjrKfWHVseFbFYcV7rPzjE2XuATyRC8yLCotF2k8Cy2
wUfVUSyrHE/0Br0VfvtjeJ3Njy7P7/2GqMR6Km0xJ0WjzJxMbu+E4tqOeK0GZeeXd2XlY71DYYVU
N5ONUz4dBj/qn80uiFaGnp3qUNgC6iW5bSDDWhLi8NImkpNK5lEd2fCyrBYjWGIsMwGIJcQaT6N2
DhPQKCEWwyQ9oqHG1GjsTFKHsujToEfVy2xnyj2g8frcK6/KlF2TUNqFIWIq9KoxaURNsU+6dzPL
6CmbXT/jtuh3mQTDIwncKJ+/KlRjCjbJTAruJzF3dd93+0WbhDIsr/NnJSFhrTghsfU6Q7VDmnnV
l45y9B5E7Libym6k6SDnZBTlx6QpV0iF7VkGx9jMdkwgoslJFCEpF/izwcCXxoESqwAR/SedGScl
s9eJOEQCIL56siGHCUx3zO6h7+mPrfgeqoytCgIfdSyPCTRrJnY0dRl2TqXrka7fkKRvSqWNvSgS
HVHrH1tVWJcBcl0x9jr6j9TQPBSdJB8o22oJ58yR21mRvuuEZexa2wUxlgabavp8J9VR9s7pGmqI
lyOpLQFqa2Q/ceQg8+NfwiNdxTEqg/GYdvC+jHrAgyr261hrd1k4PWmRtp9VUyJAW3JVfmMlyK0W
mIFS6tumjKCk9e9aUu3aLMLbXXYnUYcbMqUPfSR4Mnq8KUE3F4ROKaf7EZ6VJlaHUqcVr8bLkERv
UunKobiJfTxpEcN2M0j3PbnZ/TDR+oEGxp3T5vdou/doYqm92PQYRFrhGG9iimbjQcY6GpPOSSxn
09+C5KEqX80eAW/jEx3wUqbhHfKXnZmx9M4wrPg5ZQUWb0srH/qMz0003XdJuk0GRsxGt24Gf50y
Fgly6HVdMp9Tv3Jry79mM5JIoA9tECkwFvrrlMyOmTR71Vc2YtM/G0LOGiPbU6L1xSuXEaq7Vy0i
wTIawLg0e1NDE5I0bj8LdpgyVaeAC1AXmCklNQuLduLfU5utkgqrgoIJqXV1G9R01eM4LEjpoyJq
Zn3X+jWq/Va7peBy05znXG1AHqfdTc/GdWUG78OyjCOWuzYNZxb7l24IT3VKmGXJhsCMzvEIiQH5
zqaEgJyzOdXSgaY/xx3LexAeqHlWAzhZ5P8tEq9A47fKUyey02v8gy8EG53GQh+FB4ZgPBX5Gkll
UXzVluIovJemchzr3BFFaphR5NdmrsR8tnWxXXWGeOmVQ2fGu1ZYPi7nKr+buMoZV0JGYOQfP5ra
hFHpfdAnXKb4QXi3U+NDCFB1BBBWq49ltEbL4AWMcsr0WKYVSi42JMl9ZhHiEAtb2URGXruTfKlg
ClVauZ2seRf0YFWXx6yFho+IRSwZZ5DCkzWRW5ainS/qyyG7CkFHLa0ltlqDbk5KahC/vQlGv4uK
4iAK5dpXio2QfHTJEQPaXSZTzmSvQ3srUe1Hm5F0rsgz/HI157i03tMI1QrB8XrMOooYtryKTwWU
rk6PoLoJb3LgE5HGt2znY5aTHDurZMu6vtB7ofbZtQ+VAhcO0dGg4Sfuq7tCLl9yZX5OwtKNDBDH
rfQo0m/Ocub9o4L7lFiJxRZSyC+W1WyljDVtNfKxyw6Cvzd8cx0h2W3zaivG0nkWSm+oFptb8D2r
4zqoQ44n3mG/ytZEjgFStLa5+d4N017p2UVSJpn0qOkCamhZG9bfwAJdxSeyNreK/CgOw1OIAsqP
yo2mvog9v8lZeheE4ZJjka0kbOf6JgFIkgwnH5aYTGCUP3I7kdam7wFN21IuYYaz/s71jqIYS+Fh
sAegelTQaf8ndZ4mMbn4Caf/89f/Xu+AFTKoj5icSP8GBP3PBkD+p65iQGUi+Fvk9g/qPMlaEEgG
meC/VUK/i/OohICXKuQ+Lpo6FPV/ZeSC0e2XkQvzf/KNFDTypkxq+I/lTqzEJKZVXb4dAHtOc7Zr
TeaWswlwqMhmxrDUPaHFqH3Q9WOX0OOUHWh2QGAgIlah8h2Kn7jEVmRd/T/uzmS5cTPdtu9yxwcV
6JvBnZAECPaNJIrSBEF16PseT38XfI6vXemIOuGpy66McIrMpCjix9fsvXYtvpgzcgF3lcgWLQOo
mRSImYCLBpbpiPI9krtNTRZszcCTRd2497XajXh39iNEBT18iixjr7OtqyvtOlZDZWObtUCrSLu6
yHdVjc8yHEZ8mcwRaoSqWqTtci1bj5jPLeI1oBS6Q+1dCo+hCJ7yMe33YyjvUvPVqHHua920E5HZ
Jhz5gR7eDS68VNI3CrQ6kQpGJ24EQh4EBQ4nAZALMnOzulpJzp3vARaDtDFtz1bGSWmQWmldiYDO
Y8xIHOaJL261YHLVAY2UxDaUYENXjVv66PCjlDtHDsa9OiTrbmQVKzHx4P6oIy8wfeTZGuoeFI92
KY3reVClFeZBBAtahGx/uycTAJxKsjStddqSfBsWLyVo2k6I3ARG/xgDLk8tfVubqK1E/VFNpdOV
yrlB7ZEa7SNNvoLSW4tZtuzHFzNXnLKrF60pnruYQAHYKrJRnyNSlzWMeGonsUyOkQ8hJB7j+tJ6
wSHMIcYWsMgThRCmQV1mkQajJ9polfBTsn9gN62sDNbQMJ3mhYBl8a0H2UqLitb21VRxPJF3IeSt
E0dz0cnPuWqQnm65YT9nzJgsJYgAEFJpVwwvPlM4NcAa3JqvAzOfOlCoe75VFDOELLG0ZpSlR06W
D25ff4c54wylWU9a44jd+NCye2ftlPopD9+jhO0JsQrtaqzrLyVkKhWin/Gzk1/pR63Uv0oPsRRs
7e5T0k08V9gDYeLj5xEk8d4bljMEbwEi2iN2LdwPBnfoISqQ0fOhWtRoS6vqHBYTG5aO20+Y1FdT
T1d6UL1Ipbkqckorox+4Dqp0H0WTPdTjiz9ZO0/XqOxj4Aki45ai7945zpd9F795ZaezWGLJDCgj
GzEi6VO0q/PONioS0yerxU4mbbVBEpaDIduq0ZyrfISvwUMts9upxXiWouwN4zLmpTahyy+4iplF
+X2A709lL5RAiM8j45EYWPPEMnKmBiStxMpa0Nqf2KDSEeNbAmYJoH5HPcFyWYRiYqYCuIdppbby
Zz8JvNA4DJgGKrdZ3DIJNPFMXiz4fe2q7Mt91gjo7SJHSgMn6a1rykfP7MFFNfNyituTOZCyWvof
UlI8t3kzvz8CgJ9h2TUZ9zw/tCvQUWOrrU3YZAwMSHulcuLwgAtuRBu5H/mUI21Asd7phpNo5odl
VMfawjXi66DHooBHADAbcl9YJG2xD3Lvw1Pqik8xvhy/I2M1b5EktOlPzvjzI8YgpnThnnSpYz5/
4Nou4+xAsCm3Fw6wBYcZaubmaTCJYYyehMHcWX3hWJmU7xSrvGtTiwawX4loAEUx+0fv1zEui9w0
cRfqEsvu/3h31SXxL3fXvzz/97ur9C9V1IidmSNwUNf/uwFMw8U1xwhqOly/WRb/x35dYcfBokHS
fpPMM974/fbK6t3iBgvV9b8JEH9ro8Em9C+31/mls1zXZXY53Mn//fYamD0RS4qQb0J/IVbHtFHv
omDLyX3sG5D9uasFN44rN5VhuHJO3g0CGmr/R2YBUprvqQY4XPTA3sAziyWiVTJzD3bYDtq1P2DI
lVRbHk9pPNhl/2mWtE2iC1GoYUXM+GKpc9knAGnieGMIyISaTaRxm0tMNtwltCNMXQWj/iaIXmOm
cK0wfPR1uwktpM3BdoygKiW3nPwOjTMnzlBUMT0fUh2AirkUBW05VYFTi5qDuv+mBji0o2kJlOaW
AgqDX+uWtcDiQNw0MOIKvsaP43tSWVVEGjkeCuRYK0HKo03uwKmjZpD6IO/lBpo+kQQQvXrVJBaW
wXCWmg5+QbyvpfBozCeTbKwtL9lqncKcmOQ0podt8VVbtkWQvI/LyUOg4NkNUm0TAxJtW+QVTlSF
V1/338SxfVcNNV8WJnpdpUVX1MhME8kcqAd+EphCYyxjDbYvTiDBa+xKUQFvB8suept8/OniwIog
3WqI0WJgF75qbpn7Os2QL6Vhrrzx8PrOmPX72PrCf8x6pTwhPrFFRThbU7bGgr/raxPWW4fOqGvu
WVgSbSW8lkHqlCqRGA2a41LbhCn4qAK1phjZgmIi6YeYjMUvpOlvdXGtCTu5fUlyzUVWsayJkx8V
61q02bbgfKYyETxr45fmMvQYvA7yRs1DtvjDuWyFdRWYW0UmA68Y9qb5ImM80rpiJUz6yiAHu8Cc
URj4w0yFuQw7BsnLFe5BmN3lejEKpyn+1BCKFt2Ppt86pFdpQeOXIQ/PlAO+2zhE6tSSlxQMX3oU
3iYtZrcB9t3TzUckvwvs3QC6ezlyd+84lQ+N3UBLfSYj3WiRR3SZG2HQlgF0sUemGA3seO6IjcAJ
WQCofJQTnQ+1qk8PoT5ZgXkWCv2JwEpCazPyUXCjeSam4FIhZcw4VYOIvBLEeWkcxPZmKjnxUAhI
s+c+7lbQMRZJYi0tXIKyvs5ouXQRcYknb6A/VYyRU4qzIFXa9RQHz1DAhmJwpe5raGOUiAjw1PLq
m8ZeiLqtzkwIL1T94ZH7uE3zt7YBc29IR0HLIuj6PuRi1KVhSQR436wDXSCAVyYvTxzHTe6t/sED
aBbNkDAkuiBTBw3E4f2fGjJMu782ZH95/p9uGQRL481WNBXWxsyP+30JLv1LJ4MCg5L434nOf2Jz
4BnGLKVzQ4GLh7GYDvH3WwZfYmJMo4aOCxI4gWV/YwkOye6vtwy+dW5nLONlluC/SLKa2MggODTJ
Ru0eOaPgkGLE9EJkMGkagoMQlmbYb2EDXfCCfYTqQeQUbUFBDKIE5oEBMTYbnDkMHMoIN9JQXYeQ
j1ldiCxw0aospm549HH5MnrTwqiiR0MWT3OSGqRSUXnRoDO3yHgmqXyJVfVhFcnGLDu70Jp7Wnxq
yYtq4eP48MAU+dSjVh0fRbqdErqyGS27cmP07dH38l3vT4jExmQzQgiT5r5tTFZD/lpYQCjFEDkS
ZbwWbvt4JxrdpUDWb1Taa9d6bjxeMv2eaowzK3Q3vdOHrHSHzO3brRocSx0nEVk+lbfsgb9Nqf7I
kUK2aojhvq5eupJ3SUqXpigQnPYyb+xkXDY9qBKEaTJC/O5Wm03paulPxDiQGEjw5Z1dlXRc04DG
dWR2iCyu86GCSfO0hKPdaItvKTXcifFbJtKqsbTiltWstCp0fIv8p7ZnGloJhODIj0neGBYbUH/g
VYpt+RagVPVw22ZJuJUbGIRkLAYd/uDgZkb+oVMtm9TfD5GbUi+a+xS+bPGbxRuQCVt9pDyxG9Zg
RyNkScZOED2sndDgs56cIi8pv5UWMcKEuygp5IzZNBu+NuTECkXjXS92tZyu2aD9V+Jlku/VEILL
rHnUchHNd0caYgRh5XhlBaEiNogs8x+twcEwiTHSIJCZcvB/0eBoqDV/PX/+8vw/zp/ZBMrgAgAq
oDGFZ/7p/KHuZJvF0cdC699FOKhPsGSyAZONWaHzb+cPRTAvk3OLx1h/K4pamsWsv4hw5peusaKb
920gPf+9ZC31IYniQkO1nUMJRn8OO56LYTXKW/B9BWswiCXloQcrJa+iZ+UunOgNQ9GdPZ2dsPX8
AzuNNt+r2jnM7Oi5JHrv54CaHWrPKwMZA5DBs2/ck7mYW06JM/6QeyJpV7gkgukQIYfYG05mn+/l
3Mn7iz7gdoBA8xJ1tFfuEF+MzC1zRzzEbsO1Wri1eFLpQAdeJ61+E9wYplBhdLYZ8e+CjB98ptRx
xUnb1e/MjDCIxItMtvNv0l1UCXufMMAbcJJbODqmejWkbdNcJX2Hl6p7snZZfqHm+23+f/fhHy1H
8Rahsqmtgyzt02TpuToePSM9q15hG7gIFG79pXGzHtKlvJvmCTMXSDfChomUU6MXFEWoCVXtC17N
Mnw2MIsFaecKNOosZBF+8K3CdCxZKOk5xb6puoOHGx1jpfkhqLZ3UZiYDfsQw+s/ukyAoAX/FpwW
yimTa+k/lAmQOH7dU0Me/OX5v1+mIvRAjZmwacyAXRRLf75MWQ3r4AEBNUMeRYP9584S7peE15ml
9Bwy8sdlSpg82ED+N9NFZg/43yoTmBH/5TrltaPY5jLVmetqs7T783ENM7/+v/9H+i98zErMHTTb
QE/QwpWvIljF2tKtkN9EezQZrqeULs5whLGFPSKrIXxtKYPq6xuKiZZh3ggwxG5M8BRrU9hb6Vv6
0zTrPoEZCISZoKFKED5iL3sr5K+8ReFrvnbdq6liPWWvluevScCmtAjONK1Wu4yPEEI0DHmQF4Jl
AQaJywABN/ILOBgT0udl+6g2dI/OgHQUCVPLPGZByT871RbqrXrWt8XGXNc3eZsf1SVO4bWyi6GC
xCfou5pruOq3jtG6fUgYXwhOPKvkmnqLRLdrrKj+LnTJVcd3/UEoE4O6E5mhH/zqcIUvfJeZ3nJY
3e+tXWKpwxqyLVbNm7SRvvBB0uyIx/Ga25UT7HfIWffyOr5573jkyp8Gvp5/wL6GHOBQrYI9Zdea
hTJeNqbMNqbpqF4IxlHXX2q8fN/T0Yd7wZUNWisUsLgvAWPkmC2ZMt3ru78ZPykNmslNS1CL7QIP
U3/XT8J7dINbgeq9RSQH4pBVF0ahllhy0qY7MLm19GQGVFbyBnCkR1boEhk0glxIkembDj98skFj
45E0VPZQFBjET18RDn1/d4s5gHQ20zIIhYtc11tvxFEWHdrMyVAs++IueEXgo8dr7cP4UFxk33ym
LhrWtUvxFG+VVymlZcIehCTB8XS+QUeMVxBt0d44cE0Fb9E9NZrL7+s589NFnNj8nIpNeeHRBR5P
RAPbcFpbr+NL95Rvq6eKwEthpez6Q+HoSwJ0cTBuNVfZtS9Y87tmF19kUP5Ikd5JAnUKx+Cf6rl6
ltp7sxfzXX3DHH62yjdlX72hb++ejFfjI36fdsGTcPVf1DMaPflLfTZejJfhKgE9kc/ascW2/wXj
nn87i1BU8ByqspB4e16sI/9cg6f8oI7b+hsF2PTa4Psn4xZSIw8RWfIusleAxsDbAyTNmxCMR/gi
XMkF87f5mviEbYLXHnQL/2gOEgbN6TaGIyyy1q7TTfzjqffBSi+tvJbUW0x6nCadnZj1STORikU2
trzOnmP+iJ5Fypocnxo/w6PLp0uBC9vCOdV7x7D51LEpqDfWKAaL+Ni8T3q9YKrTKHsV+7uCYqxF
9s41ugIvhLXOGl6NIbLBl0RvmtOPi8F78VTQ9Ee2PT0iSBLwVt4h2oTZ2cxy7ARYgdUYZP4EK64F
lUWBvck1h6sPjibJblV+KvsXhn80ym7cPTQc7iVHSNe/DnxVeLSFxxL/JjUb2ZbNlRE6ZGiFyQ7x
aPYEf1odNqaygyhdr/0QPomBr1SAxud2SFBglkmSU5FT4392iFJHJ0Q2gmlQzT55SD8eiulOvlhl
NjQ+/kc9qkDxT2jZcDQ4nsn2xR9AAbYTw6pC4pyRVwhK8Hb7K+WiFUu0t8MWOSseOuEw3ln3E9hQ
lMvqphDz8rBGm4Vxio9yH7ig897Ks7xvwqV5724iB9C130N/XtFubZF3PAEfHT+YerN9j96bb4yi
aCWeqguW48/2lDv1qXgngrJeet1ZfU0uzdrcBTsUu0dZXky3+nl4hHOfspge8RtMl4OvseVYKS/T
QXWjrbiLHRzI4yu/EGzpoNzHhyHFK3U3HDI7wbWMCHihp47Jj6exDTBNHKNLuEcuwZss7HwGbgvv
Hp+lH96J6MoAaAFzCMss4QHn5ugRiTvjDtCWbCe73egM1K9Q1Nxgy7TK5dP2wve5IpZ91a+UbXHr
7zgI1uJpuijv+l66ms8tA3ZxgcdcM7gVYEQhJ4/UQVLfV8UN+Os2cF+gKh/qU74SV5Ot/cwvo36O
31Km7Gc1W1jDUnzWHqhOAre7aVt+EuRdRAwGn8V9/4wO3MaXuG1e4if5IyS8GzyFiXVjRepx9T2+
9h9k2V4D4pTVVb+DdFrGy+ACVFVgfcJJTxqttEsZ9ambfhc/qa+xccD1Xa0BH+wIZA6InmWIRYX4
rpmE8cYr9LnLeqNt+Sxo8Ac2EeChwLXeAV4fWmGVHBS+QcWutkZIR1zBJllHu+F9wCEs7yPJBUzx
U8PXOk9vNLJ+thHzrfHGam7l7aqt9h0qIIzavV5v+k2wC1mBknq6Crgrzj8E7Ua8sgWDvULAAnjI
e0RH2AQxZA9+wGjTo030GJ2am8GdbcuDJYwxLiTN0Udn+mHsSvc4On2w6rnhZjsY4mVthxtU42N+
UWQX1ERHDlUJW+A4h3wYtyQ4BSaASe7cSxBKEQEZ3MtTyms7upX1dmD6tYqwm6CEZ1ZQn3vLRapS
rAH0sUO0CDkfoRS7JgkyhOR12zhchejim23cPcvTud5HvMcw4/1ol2AKJwEQpZJpM/MjbAzKqOld
8Euns18fCZ5mnMXqwH1SJRGnzmwyP5qDWhwSy87GZ37Vpm2hna2BxvgcNve+eDaND83C8XqwBK4J
Eif5L5wBmur41QHhkVg/1xoOnA9jLeYnBakrns7ywG+o3bOZP9dIqtrxzIvmLweILOofffvMX5tb
a56uE0tm2LXv8mjGMaiH+B0ezMvUiZd+I5/S59Y4EPru+j3atwu/0xQ34dB5tv/d+bLbqmwGV3KP
Hvo5FtZxe1B6BHoluBQRlTK4QzVbybqtjkedrBgff7Mgb/mN4RoBrpTW8ifvZzvcPQ4w/eC/z2h/
ospf0Yy7ID2GV/8y1z46dZQknWVpp0WEdC99fxnPc4mctNJlA5oidrVoY0GAQO/MasG/+1KwbPVP
MhkhOHMaVD/gIr1sIX+h7JKZP7O3BhVJPsA+LzdteiIVHM7bBd/uHtEUFK0EYE5rJ+xiMZdu2Nex
3vCNPYH38ry13xr6Fve1NS5ZADZ8Eq/FR88Y4rlws53n1is4sQskx4txJXNgGFuCg2GvWgATYFIk
D/GuMD9PtjDI5GCFlI+ViBXsPf+UE6qzjhWOKyP41oqHwRqD7aF00KaN4p0H4dzWB461wvURDp+q
b0y1umyzGo/rw/wrPqqSgIdFWbLb3nbs+LxVLbtduxFa5GLXYTiSfFxhEoB0xWrySWTFWHL9n0XN
rRWY03Z0NaZTK6+qxE6zi5YePVwO5bllHt3aXChiYyNRy/hcCv1GC79r9aWZEGXZdQZ1byNFOxF4
3nxd9f3PYJy9Hjeb2wdrHOA4t3Fxjc0OnDNWkmgEOMFGf+8X7jQ+K9G3IcPYIHMbGba/6hJbC+8g
K83dyD1Xg7+39Jdb8zCDF2LFHkTSxU+jar4IDdfoNNzD6bu40G1QUBLgN27F5pW/EsSm2i2m821c
C57LNG739hg9J3thLxpjllQWWrmHaCKBBp2YPNlACdNoA8Y2wQFikCsBh1Af7HxeXiQOwwTIuyjI
snOA7hqmfhHY4nycrIJxLRXXVEiOM7xXPM6BQcuBWKpLbCyE5rnDHP4P7ndFHYiWRccngqwG7fWf
+12EQr+Mpf76/D/6XW3+ky1R1ehfpT9vUsV/ofC2kBz9dx7MDMr+n02qiqEMHdIfM3Na4f8Zi/Ml
TeMlmkQ+G7NC/G9tUnWm6L+MpX576fNwHju1KBm/jqXEpGY6b5abBCKjWTx06U4tnflrGHn5Lky3
fnFUTbrOfQM5cthJGHC6csEib0StqGwszMn4SxXxBvny0C6RpjYXLJXjLUuX3sbCg8zEKP8q8y8z
P9fjqXFiWl7N2wZIYZgRba0ntB+wZUbi0nOnfMVmkQKhYXJMNDy/UuqlnhMgltip6UtXf6X9uxiQ
cy4uK0e3rb21j5bqBW7CaobWsNhdRIt8A/DB9rjdx6tiiR9sPGQAixqnzLZ5uuiUFY27ri/wndBq
94/+UTyPN/0He/BSWAF5gAC/MMWr7BYH32ldBQpKv1XX1jyUU+7lg+Kb6ETcrJr5M4bPeSTRxntY
kVHX5MdsOnqXuDjL2Y/KfCwQz7NQoqhWkeIvDIu9wjI5a+LR9C9Bt2xZ7kKpECAVtMsCoew6Oo2F
IxznQ9siiOPiOcoVP/VLuu3XmsOCEATktKyHlVg74PdHA1EMfBEw0i2gw2V0TvBgaI63Nlw0kzAS
8Mtpn8jdAUcsats/tkzRfoqN/8DyGgDrgTtjQbzUTkP4hWPdt0+SfDMv8Uxz8h41U0YIxRl4FkP/
EBrlTvsN+3/RU6YlZ/kqAwj66ZfRGvsqGLZ77XJ0LcSlwa/lTlshzQ35e6tPMHJ7+sYLYt3hpK7V
LU9SV/oBacwCsSav9UT0HevLHftbHlna5stHfijnmYUtXmlc9vcdwdNLJgx88Qfh9ZICYAXo5JsC
HdaOtkh3ubju3uSrt2xJP95IwgLoyXAW4EBi3VXVHZyg2AOR4mDmIhkbBjQ3gW0qkmGJ9Bd6ePNO
tPZT/1q76hGnLRvw9fREQDOfLRh6n7Wq7aq3wYp2uR8/Ym0Ro4dNl6C/QxLm+rVa7to8/oDU7OjT
S8Z8okZUDHNlWvI0aVhFyaPgx6ir7Nkx6NBCHmtJA8C+FSc+7Sqy+G2tP/ehd6qUc6vuRjbTClsG
S7ogTPXk25yGp9oJjcMIpPU0pGvin2F0yuVKlPalf20w1FMQoMdinyEFJ4JcWHqpnxBMKxCkufVQ
rQelLfk04x2GesWs9j2CgOvZEVAhKtDKe41VnlNeBuliDO8drWxRfkpAO3tlyYO04lPXIduWC9lH
30wonX8g+GkB2q2/VzbkTe9cyRfIN8J5H1SftIVJ9BrFW6RxA22AzpTHcElmVXJif1IS1X9k3Gta
/FrPRCqgc/qnuXhLm7vU7D0jXpN6jb1Mo4P9IZDergN00KjT+2lCvITOIYYcyuk1MsNt6xA0FGOh
kU44R9nXT4RsoLZg+2PSndK6vorV0yBcm/IrT++1uhE2xND43dEz3ov+kqhwr3Z5sUV4kGPWBrFj
ITYIP4tu0zdHcrfJad+VxnskbjwJzdZ6Fkxa64oxPlOJx2PcC1t5hUXFWYrUJov+A2lX/yq6EJyW
THRsMubX/qFhiBit/BLP90q6aodW3mvU0+nagqqWMsJLEFl/yiT5Uguq0oriLuDPH+euhfZF50DJ
ylsoHMzR6Zja5TsTnaTYQvV3ZRg87TqqnRBQMN95WW+I9eWBJVEa+Y6HEx9C4w4piSmdjPpriYoA
FbvxGK2NRMnlnwgk6Sl0HzpRPDYCb+nH+5SVffql2M2aRvzFLwGl0JUfuhed3ixB0K9DKeMD3B0x
m6QO0T346ns7Y/InrhHkK7HTm0cRcy0TFSfYjOtxjScXjBThTf6Pf0v2wzm5K8/iUdoIe/3qPZn3
uVQF8fIlu2pGda1N2ZckwSsXdWNpGHvPhIbqiNNHpDzV5brpTGYSzVL3nrPhMMQb5R2delRcG9kh
I11WNjoUd5kpanqPOnCMxpVKTPcWBteeuQCnP3yT0SxcFDaZ6ZqiPK6E5T+4QlIUlcANYjSgucyD
8f9YIeFuo5j5Rcn96/N/r5BQB+gs4XC6o2Nl6s9i/o/FHXoC9v+qxl5AmVdwv1dIivmvmf5imBRr
1r8ruU3k37jaTPLDUcZBX/lbCwHjr/sA0vCAoxi6QoGI4O3f9wF+GYbFEA3Zpg2LDYaglWR4u0HH
JA4urezXoqadFD1GrETETJ/Vdl2Hbx00v5Id9CghWVVJ5w6q4zBxQLfVUyOkCwlNq2BN3MSr2bq5
jHwigChEtAYqv95eRIP5rI6hNrfqN7OJX/oSqa44sqYeiXvGJgcj1aeNr36SUHxGzb0aGt1piNWy
lHoTcgexkvQRRd01JBTEF5lm6RKZdwOk7pM2RKeyRkom9+S9Sdcao75KuRaH5cosS4c4ViTMeMUY
lasl2w8iwr+K0bgEOsg976Ew1zVpdQ12cZOI/cMot518krED57cObN5EqqpVQrpqepQFFn/PbAzp
KXHuVlTYLaCXNusAnYFPNLEDhnjtzJj/Y133rXWsxSfL6EgozWhTu/rdhDSbpvJBpksdvNjusmch
yNNVgDm4CU9KWoHSi8TzrI5OciqoKOeUxP2cx+ZnrBJJ16fJyiuGrZxM+8l8LSXllObyo0Z0FBlk
BKGmaHWm8JPoTgEUrEIHjNL2SLN0xa2ksv6R2mmoV0kCGm9AkfSphU9yIh3y6UceiCSL35tpXA8w
wTSN8xP7YgryTeB2rg/dc22iQ9BI+jsEEp6zAB9A2j+6mZqtLXPc/3OcSywhQGa3U3OqlTrhZm3g
KEl+b6BRDj7QR7RjhIyuMUmDzCJNJZUOTRUQ0ug9cnU78fkaJurBSqq//8EnFft/LlYdALOK3Ej+
zxIn1TJ/Pan++vzfTyq6MlnFGgqaQ8Ot/ufdpfgvOjnsJuwnNZq8P/VyisH5JqJiAv5BwhBf+/+9
HF+al4yyiCF4Ph1JaPgbEidZ/ksv99tLh7bFv2ipfpUYNJHmJ2ZUQeUojaWH+i/x1GtHkichZG8C
VNbQEF2fQXCXlF9JpDqDEELe57+HnwiCPhaJaspelZwJTISJotVKKIWqE3MnbHPh2IhfFv7CAexP
1rLdIQM5KuaDjIxgrkCv+vBHbsiUH7m+DlTOFQ9IAcHHavukzIFIqPplqV/XAuT2KtyZk38r+2I7
0l74+gAat8cvo68w5jpmWa1KasSxT1YFiLVYKR5NXF5UnTgk6zRQ1A4mvhF2dHBAnBR/RqjHjjcw
HK8ZQw5gpHE66Dp2NZN6w3ud3WFZq1zBlixa/14K1iEsARocsk6zu2EOq2ZUOQc8t5F3rJVwO/jw
azF/dHMxBBg/qj+CrFth0HPTIFt2Zn/wMciZ+ARD9SJb3b7XAjtj2hjm4WtVfSlF9xSM5moQCw4u
YjX1kndbUbcoLyfer/qF8LiX0PefM7IUrJEdE+QMI5LsBmYGQFiDQqQU98WUbMI2YHpbLgUEjGRX
kpe0jETRluUCj25MTRVts5DsN4RbJW9+72QCEdxJtqkmuscitHsQ+e1YXT0N1kI7OqKk7ISJTYfa
/3ZO4X/BeFRvTHwTIg4Gs8jXXV6e05CmJ2RsSkWtejkFaVNc4zElwhUQGXnrl47qDHVVtOiIGvBZ
5qax3dC3NgVxPZK4xc/gGi0bRTFFK9ucIw0iV+Lt8j55NFN8iETaI4Jci0FYyRgnO8kzF7XeOg00
V/BP5Cegcosagiux+PT514B/qFOsb3EEz82XRBIyy+Y71M3zVNXLQn8Pmy9VzdwRSIMVvkBMWDf8
SLxoWvlitk0hy2q1eq/UXTXIS5Cup4yZfoLZxSv0XVZ85vpXkGNH19pDbSTr0u8xVUM6LdG7aE84
NbcTYFU9Wsy313z4GRvy+uJ4Wv+DD17qJKZW5pwLg0Tjfzl4dQ7DX0vEvzz/fw5eciVFReeYpESc
YUqUdL+XiHxJptyzEHVZM4n/z9quGfc3V24oPjWJxBqe9Ye29DehKr2BoVoiVe3fOXgxF/46RPvt
W6cq5m/C/jBH8fxZM5IXOVEBYmC5XScl25GzaFRqyOAGYBydoCULRdjGYsmSMamp4xH3e3GT2Wq3
ZrpEs7aRSQlmvcjugf6DMcEr8k6D9Y1ARYHNLkx36UTUh5HuvEFZDDhvZpKdZqQLyivwvjo9qCgf
2ilk/9UnaxSsBEfTlvt2Jo24X3Xc7qn/io3tp/Z0VOssYavaR2qQwJALCY6UlQQq3Ew5eymDDoX2
cNYC1FS+uO6l75IhitkAzZPEddqAKh6BgPjFR2y1D2OK3sl2ZCIQYgSC7IS+4GJG5TMWTQoadR1m
pGIUJMdrxVoTIQk1EzPrqiEhrX2MvXWhbNQi4OWBCDcV3vq8kPCkvdmMN0nLT4LBvEFomg2G40XB
/L6bPUnJVK447KJVRM006OpBNrOV3rOsG47GELwKmIPiaVaFWW6vTtFigqIz6A8/5b234qUlfQax
76hKYRfZbZS8lZkjWcs1jRfK0IDcn9G7m533JYghA6zM+OgL7xDn2s7z8xv1B5iTZ/IpNwrbn8bw
3tpUGJdhkz9LpEV7heAyyV228jaQtW3peWtTFt6k6iM3sbFP/V5LjIPXRo7G59tWcFikWUvvbBy1
Gcats82i5iVBBXSF/NRWp9FTN6bK7izCl44zyzLKfTIQjlD5G3VoCPGZvnBTLLyg3QmZhUxkkm2q
T5/RarnKRn0lVc3Zi/b4qQ6iLx3VInInjYQ1oI6jwlA2Jg0znr5rKSG8mPrb69WdKVRL3HdrwX+N
wsnuOiay6rib/0i/fY0wYMyWEuJOl1KldQfd6LdBSBSSrvauPIL0TdW1Du6xClg81flGbcUrIYWf
/LTQEN+Cynzro/heBcHV8EruExELookdmODKeb1tyyYizY1g5iDbcwsD9x/Ia02CudGI7PgYNRvw
BcOa3FUvJW2JinsMWyyP6TaLiT/Qa4TOuPvD3J18OiomA07Xdi7OSiLFjSlfZjkk/yhal2SgE4fN
zVTwExfcD+hBKegXZp3sFerxJmCwFQbBm6ANKcmo/XWIT5F3GvzyfRr8bTsnbuSIOfyK1AGZgSYS
cvo1UsOn4kkqSxeVagDymgG3yEMTBV41xiRkYX28DpRNxx045X2tEQ30hvkctwO6ap0hGQOjVsJE
abkRUHqchJQVcBBUAPZjSv9FJquu7Xru5EPOJAWd3Es16Ot8jNd5oK1Qu3ERashK+lVoJq75/7g7
jyXJrWzL/kvPUQbgQg564u5wrd1DTmAhobXG17+FLPIlybRmG6e0KmMZKzMyQ7jjnrvP3mu7Pe0+
WF9Uz1EyMJNcf3oYJcrU7MO2zgLeobchhdH+qibEknMUxlieVBTsNntoUsBDbbrx8K6/eEQ+M5X7
XmfhM2jVHOZgmd/kTnLxULWLgrugRM+3EXM3Jaup6vmlEclctoOTXnV3Xz1FFc+6YutLS1vNFloE
yLvF0Emthx7gJdHvkV7ehIVHIKjuBgOgjIIkJa9Rly9M81tP+11p425RJPaWVqhhMQi+muoeYB4D
rID15VgD/OWNP0uBK2QByigPEmafwaNGxGhOjcKTtiz3mvSmSN+ESz80y1hJpnt3uWhhH17VE5+/
oPy2sqLXkjiDY/r63cUk5eoLG5lUCHDUdbFr+9RJcpepuP8MicPomEUKvf7wYPaHxmerRby4ffGo
ZJjWPDHQwomRQMEtXgxVuUh6Zl6/OLvsyRXW37EPGiELWaMCMgYfEQe8/8LPNEgWMlvKqtX2aYP3
wlPfFSVa+maLi1jdamMPzcZdjfByVP/ctebFMzM4HL00M/FADeZy1CWnNLhgQ4nJ8uDoyR+VFH5U
7kmRotcYNu0Q1rw8jL0kv6g8/QpdmbtUEVLKwMDLgrfHIumWzVrCsiU3sdOpuAENxcl4dhe59fAv
noVIQZKfRJ+yMNBSVfvjS/1/dvORxvnLLPTrx/+8hDJioa+Z6i9ymTw1c6vwLWmm/fUOigXV5nRV
oURpf/DPcge1GFygVyLCCRsH/D+4gxLl++so9OMzN8A8aRqy3o/Soo+f9tkmiqTBmh7etrjCdhmN
/tbn9xD3pWk/GPJBNwAwpuxLBN4GQJCN9mwJGgYGsZFpxGX9c84IqvUPRG3yYhtC0nHPck9Ba7sp
33PrIhPGtg7JhLX97rQX+rEjvGLj0sIfP4MkZx8kKJWSsg+buaXtEgiEhG/I2ECblR1ITLN0xO5A
Rv2tj17s8M0ej+zly5hL0kEtlmXxWofnnAVBrh3r4CxXZ0HZF92WbD9R2xdsG1D4ffyxb4OOkk5S
x0E8ncn9qy4/4iAU0qUOdon/Qm2gkK6+cRYAdvsV1Zvglz6b+LlvXmLumSaEgR4i8zY9k7JJjXcu
GJvE9eaFck9onYhh2UOgX/YB5YKcNtQwIJm/+qjqavOubmO2AxamY5v6Wx6a+I7jGG5vvNAbGevM
h6Xl+0KSL3HtL8vM3cEmmxVufi3KR6ljPMA1H7arLL0NQAjdLbXB2EiOkIkw/n579rOuceuKeu5n
eyAB4c240ZonUYR+6zC/VDgAZ5hdZLpsScIS8jTWHYmkzNp7eBBd6RrV5SbRF4a1p6TJYgQgfA6E
lKoAcJoHMAGf1nPfvm1YadAPg9uqzY7xo4H16hTo3x2RTuMa4p4rPzIWabCb6quqGTiOorUGBynG
6a8ouNsOGTY1ycJSRR8HFqwsv7fMBOGIl8+9Ns2BW/ciMaHDY2t5bUwOZPM9T78G91UgfYbV0eZk
V8weW2UxY00Wlx9VflfCDVZEUV+jaj01DAuwi1QsqPtg2gEPm0KaSNTfTbTUD8NwjAEH8/forF3V
fcs2JWWuCvaDS+rR2jYXqYD2dSAna+pfBVLAi6GzGCtxmhRP07VanVvb6Fq9WXSwflePFCg8Y3A1
VWK7OMzNxxbvNF+iyZcDyEHH0HWzsZFBRKVe3QWGFWs0Q39IAA8ge9e7GFYHQ4vrg9JchA/4sDB9
FQjNhUpbRLzP9L2KnUlNY9x6OWR/hcrF8jUG9Scw0BR67kznIP5JQktz5jvcZDAEIFCyr0SMQAVq
v+lIbOmvegYptJRW4bp4wTLE2q359AcOMMmRlzjkliVH4iEZluDC0/zcZo5tkNNC7NFn0ykUzONr
cjeey3Ql86SogBFIGVvG4Fjbu4bdNSAjvK6rMbyb5h2XFktMfn4U9zpWXM1V/Lh2vtPVVySNTKPU
lkGKXXWWsq1FBVsXn0XFEDRVW9BqpOC/Yl8HQI3m2ln9jdxa0WACLPZR5vlxLOwHGGpJtW4ZRKo1
nT99Mefj+E760cYwPkr3hvkP3xGvGvsV6yV2xMnyCse7vNud07qPWKU86w7DYBFlJW4HbN0LV8N4
SXQFY2rNwakdckgLHb+ruVv9fohOmvJuh07avvSW4zvE5IDZEpmeQ7ey+01UOggxB9W+eNVNdPnc
Lh9Klmi6j7k0PLiAn+gFf5PvyY3aYNTsWQcpRllHXBHEFAmWgbwPa74pGAK14JR7bEPZT8b/ZuMP
eViUCLZINscV2u3fn9PKJN7+ea31y8f/fk4rAIqw1HD4y8wAP4SJn2stQTGADZGBE5nMK8LEb8Yf
1lqqwuFORIbOhOnj/qhZkBqDEy24rGusyfR/clArv4rFfHo6yR1GBlZrmI3+rFn4nZ3aZh+zGa2Y
FjfSgC/Mrc3H76nkJ5vRe2O+E3LhI1kLO8m4bqsnzqIIdEqGG6M8w9B7Krx5TNHSMorgzBxtynwm
czLuAmKnkN5S/NjzCrrB0qp5cm14b5c8VFb+D9st3Bhr5RUHSlbNAzkOFsMszMElTLWq9kFfuaen
j2rWYywPF7lDz9KNFUewGVf9HBvHvsdr666VVbJXXpP9vlpgH19cvZWymoWP0cbess6Nryy78ezP
s5v1BBKBlM4dYeI72wz8RmXlAUVJV7a+VLkf4Fl5Ux7w9vnr2MHovRD0oMAcOlS8g3jEfIUqOvBK
2/+LB1smRGNaWigqoyTx7L9/w9jil2TYLx//8w3Dy5vtCuRzXZ4Wwf8r8lnKf8huMpxqYEx/+6Xf
3zBwuwCAwElnz0r+cxqkfxf5+KUp6M3qlvc2gbJ/tAhmd/TXyfbHl64KxLSJtKrzKPijyCeHtl+5
asdTGZ/2h36TL+pB3L137Lef6QdvIqJL8R6161g8mh8ITyFQacAF+SqxF2b4mvlznz7aYlMhEqVn
tYNj474yIlkPNS09Ce+gVXdpP1zehwTOplavuZusuc6najcvqKPem5h7iprt4rW23seS1QP1kWZ5
h8NZc6PmYtm/U3I7+vsiXsORAC7qu29MfZ48t8ydOexi6RRYC7f4HJr3Bmv8W3LNruM+gju28Vfg
1tfN0/CUf8EMgxqMHOHP4kt2Q9fZ9Svh0Lf0RvfDilYuQqTTJMGlnDgVYuBCWlBj8pKHYEfmdQhZ
aJa84x3fTOkGeRdutV1LNqE6dSfCF0Q8OOLsBV/NxU3X+qZaK8EuetLv/spNtyV/RIcGMqPF7klh
jIo/3DF+tVMWQTsUCRxZUeuM1EgvNGWtixyqZD+T5G3YXzPqKkJkG401+DVj90ojYr1gVpip0sqU
nUDMlWFhedNgRRyDTkeLUUZmITMSM0nLq6Z8SoJMW7QU8sVjliPDZzv9Je6vif/RD9dO4bvz7OOs
ruujl17pmiCEdk4rdv4H1SXIvqbQa6ar8FG6ij+ShAYGINF8utBtuycWCdK4BqPpmQ9ddpekvUi/
TPvs2W8me6pqG0kHnOF4HNMaLNhOvCn23GRwUVcQGPPe0Q0g9+sQgS0jFnDN+A3cVypwIi5qULJV
idaEeOWQzsZ8mXivYQI5AKa5k5Gkr4zPwHsPk61ZvKEqh9Isfx7sc67FAT5E7GiISXOQ5IDK+Gea
L/HMtJZj5du27xYpHXX94wTruFACeIPC1BHXf28f8ldXRl8gL4JwAR1xjrCFWNhgklYOBGgAVrb1
Ut0rB+VgpZfgI/jwPvpDiYnoG88ZZk6EnYtyI13Zoy1+WzERIQdRe5vsrLm5iFfeMlgmS6oL3Ev7
2tyaU0lgwt0Za2PdruJtvUpO8esPnQbT6CLt52p1U5/C157WD64LdEqd0LT4nfzzQN1HhDGrXFlP
bHywK2VLZq9VzJtAnIsdc9+GJMuCTwKnfbVp+M/oWEvhtCtKxWla0zFfr0hrO/5OcfIrunXyqS27
DfzSZb1qD33/7/YLsZIh4MtQhRNn2of/TYJYVzQOkj8PVoxIf/74n+cEC6Af0JDfBqE/nhMW6yG0
DzYL8l8HK3CMjDrEh3/b+PzvOQFoxGIU45lO3zN/9j9KEOvTiPZL0J/Z6odTSjYY1/5yTljBwK8q
pBFZsiCsgVSaeVc60iN6kpb9HW2MoQbmEMsH2aeMwzvW4oOtM8/BHtK9qhQOdQeM894WjnK0C83X
jDXtJbKcNroryXMBqPQ9eS1eK/UZb8vAK/RLqeYEBLvw3IcdDMZX7ub9btQxi5B1dAqNEgNtxh2a
AlWSrCIjGFZtfCyoA0EQdFLvk3DeyKoWl+QyItKE+XCfpjvt5nOPo7HXUGagijfaJjr06+wgQJzO
xDpe+rf6KX8q18bCflOxWC/ShJvSrHlRYbnxALyna/5Vwu15QrrmSVtQxDEPzt5ZbGWXLjbCMOtg
cozi/HHNtbzggkVfIpeVY4M3Ndz3ylubwxyIxM1SqTQ0QrD+jssmY8rVEKMKmjnSUQ7rY5j5XJdY
kn+15t1zv81jRJUAebhoabyoL+muZe01K2ni4GE0fa6UUTsWWSRtx75teDFxWYt0A2A2EzcelSX1
gHA/TgGluauarG7kUPOO82CW4rtsfUxF+mzsps0yCQ4q5Zwco/XxDhpw3U9BMuOUQBzmnjjwJXru
m5mm2w8yZhmSdX3NH0drLrbWzMciQHXyR0Ij00TXXhqPar8Jyxfa6kh+WB334RPUB8ARYL4tGkZo
bnjM+E4f1K3EEoLQ6Ex+rFynBNdIaH1pB478iq+CQqF4bzaz4X1M4lkkOZm6tfGzmjQ0ts02u4o9
qU1WWpFTrDIatrSNeCJKcgrWI4e0OzOaA/3V6oxkeCov2m6JL6GiaQBtLUrPddHNku/UvbbeZ8Pn
gHE2wf9QEWOzLArrOZZU3JjStc/2DVAVgzMKG6zP3TPDvVor3rzcpywiS9q/Y5qkgbzgSJ7yu7oj
VeuIer/swU6RlOaY7eOgmSlLdeUD9OJ78IX/K1m3OKu/DMTGCbR94L/6YNN1cvZhpMvH8INuqzmN
B5nZz2P6KYyhARj5pJjQCVuI0NXCV733ZNA5H8JgUeFxHaxh3rZg2ShMCOpmkQ/+KuDrBiuGlY/d
5UZMBxqFOXRyftOOKzcz9VYSUob+Vm/8z8GYlXcNc/a4RHCZWlc/qwsLWek92eYUiZH3GZHQHQVF
ZpUhou20cPbFS4pdLYnp+0g0lL5lf+6SwKd7k0ZNGGcX+pRD1KGN/EK4eniRya1KM/Gq3YpyzZI2
QA8b1u5SuaJ0NQrNsPN0eIjDefik+MsJJ1sXKsDPS+vzDsIWyJuq2ajEtqV5vTbO0cHdSNfpbUVc
flhlh+zBzZYu5bvWa0qVlkTobPKiEXJzH4xnG7e3DNceap6YjRkv08KiFoOwon00Y2KO1PeUcFvd
g1aST3BE/RFxxUoc7lxzUS5560faJ4MEKbC9gbJhQVG/Vi5L2vwpFv3cHW42hvQeoUU519WScjtl
pKjuoH10KGNbg4JPHgZueLXUPT+QEnKRo8/ZQjnH9tp+IebZj/y48mArxM4zNowjlfIx1elh+3Ps
LRve98aajV9kTRVDJgq7SaxXBpicfIuEKmzjWKmk+xRB65G+qA+W5c8WQmDgLs3OseqbXUmPmTQn
qhL3QOlL2rhlmqJ3SUFMWMIMxbdmmCYXnsOZghPzfaCpy1AezESaae0jwiLumse6vYfNi5S8RcJb
1kxk4UKXsJwGr9LS8NicgWxqxniuRjGpzUdeblQCBQzGBjqny8hR3Jr6LKZumyxaA+qepZq07oX0
8u++q5oTuWdCg4Ab+ftUFxEtdJg/zyBcRv/88T9nEJm6SuJcKvrHf1ElP8UdyM78bTCff5sm/iDu
4EUBnQmo6AfQ7A+GFJNCS/4qC3EH4Mo/THUx0fwyg0yfus6lmIs6/Zh/EXcaWir6QZQ+voAHSafV
eIzZ5jcCqGS+6Mi4yHn9pFs+hGdlmdtsXaTiwwjIPCm2W26yHHev2rCR18IzL7951rJwLUS/L7r4
VA4U+bD1FMT3Vd/iTIgPQ0HFd/vmle42rYeX0IfsMMKaZ0joU9DXQWKsKiLwavaWloK1ENU8mcpS
Gm6FnHFOwpvk+fFmK80x1YnBhDj/k/44SvlGK9Ll0HcXc1QgHbC5ra3gUkv3st6qrbxIm/Ihr+9u
mfPgYBGuevtsMBzCAXN96J2QWlkR6JeghMOBJzIkBKLoAoXcuFUuWn9S7yPTu2VFs6CrgX09qrvr
E1YirG/WFL4rpFN8wsciQdz/Fhg3SKeUcvvhDUdbSYHoy0fMos9h+mkOT20E2zJ/k+THIj4VYXxA
RLOUj9Ak5UqScxACHNy3bo2QodXF5PlxDU797ly7FVHzZlZowS4sCrZDzGlsVrOOimiJbH22pYph
H6VOEzUbOX7JhwoO/q6xR6gRb/RoPSUlR7SqJh+ekEg4mMr7YMb5qqzqc6P7T7lhkMYLQZqElTRr
lVURd5zxbHLMfmoloeuY1T2fCwkIbVDDTUEwLDXQzY21MKODPYbLAvsow+2iDMyNnlqLMvsawc9Z
OU4njHK52j7I1vNgFs9YhQ5jXOyt8drq7S72pM9YE/TNMdFaCAdu4NBcsRj86r0aEQ9oRbPKp7AK
KWWDrqK0mDgR8JtXlYGsJqXPtGqxDbdpu+/UYZkYfPsssP/1wxClS6DgdF2vfNXfjZTdzfz0zXO5
XAq6QSM+Emeq3fGN9gIOHoXROHSyQMWwEK6CVqLZ6aFXpU1B4E1ulE0crFnE4a6IiU1BfiHGncZk
aNWGAaNd5944j4NsuuM3B48dleIn67HBP+4tMu3QKc2SPT+jWLUghfKo0S8jG45BfUlgb/N0oB+i
mPtj/WgNysyQhosrFZtOErPAJo5L5DIT0UoiXZBD5IsIOfP+tf7V3kKUdEoETBp9OYiN/8918gcw
+M+P8l8+/uejXOGRC5QKhrKgB+lP8RNcHmjwqq6ywud3/VGnx+U4Sfv/+7z+w3Vyyp/ggpRZhf/Q
Mf/BQl03p3xJFg9elm4+/+//0TUaDsi+EB82EB7xfPOl/1F29CM5xEujxZtW/spNmS0aU4X/bSvJ
VxMwDJrU5VTNQQvj9ZgiNMpfFtBKyN+zTI5niGE7vTN3FrUhSfLVNuF5pIIr65Sdl0OW9PCOWDzD
5aQ9lu05ld7LwtrKHR3tPZaelzGmcoNOIsMILmW5s3sWVzwNCsJkpdFurGSAWa+cR3M4p4IXOUn5
BlqO3ZNM6BDnSmvHuxDjMWUphZKcOs++RPomxeYo8mrn6ocsUpzIhCBstEw4MIuUW02HbWuKU5PK
7ULSP025DYjIsBTw/FPOdj8fgs2QexTFYowqJOqIz0PYbetGc+oMscerHHijK1t+CtTklLWEDD1U
sxEhlAu3PEKUo16+BtERtji0wAONWB393juaQQaGYhM3BVy798bn7y8ap6f9NdbyBeY4p4vDRVz3
99KmsSD+0AjHjWB7leTbpud+zMBBtK+6dLRM5F12rkWApeBB7rtNWgVruqsdmmtwW2VLO6a3nT11
62bfgdlh8bPuii6tfdne6hkxRrpKIrs/maAB0ntcbzldgfBc0iQ6WWMIPqHZWXn5rFkQ7+xjL4ES
iTJAugCexOgYbFlE26ws9wv+/6zF5Zaa/KRzbZGk6XtHCDOVH1WJKDKfVGQ+0aG4GLTyaCTc67lB
gIOmnkiGfUaBLfbyvA8J1ngnX5MxQGCbTrJFluUPAxVYpXjIeNglA7hAqXW5x4gp1/KUAwoKgxUp
gHlhu0dzyttAqAhIZLqxRQ1otwHl/F5rKhWd3DDHp5SnYYPdHUuZQQFCp/HkNzE6WcNWJOxxBHgl
d9h6JpZAiREaibROrWOv0Nccj4dwGkQ87qbJu2FUdwXMgYRNW2VhKxJ148auI0eY4eUGhENzDqIv
szNPbUHXqf4a+Cxl6xTlvT3a482V+7lPVV9aSXtZV50uDL+oFzlWUfZmttoqxyEomygGkFICSsl6
fn6Z54hUIfHlPmthcPI6+CLgwAxuHF3wFRpUF9AYFWhkhCxUdwjGjhr1kLi0hTaY56hFbiDFNH2p
zWSFD3pM7JRIaSQpKXUY8/2QAbFoblaUnX2UlNEfz/mPAyx9bWufi3ozrGKLRhEspbMxRM72D4bO
ZSWPHixiCmkyzvoecHqdU/PZR496/9gG5Rov5FYT56QUmO+tYhlHCnNZhovDIL1Fy5LINym1ZFra
JgdLTa25oQ9csXKvOOtmOzeRgtXskObB3csRa410N04uTY1bimyBoP7sEgK0HgNPgOgipcu+wWM6
SgqraGOe8uPHmo+ZRyeVXQlwPtawSRX6LlJaVmN91Vb2WtWJ+nbNLYPXwuYHGEe86rSH2K1WLU6C
ASRSiJeiReLRgWjI+iqtGlAbLB687sHoddgw5Hdz5SnASGdKjFupLZMTq85Go2xdCEFKoK7jmFFX
roFms3nRYseuY5mj2yLK8tKXVJKTS7C8s2yWRMiYrOV+69r2ykcHMBHT3LxEh2vBepEX7FJwLH10
Dor0KEv2PK4+EothFs9jnd+8gvBYNWVm2xnFuFBA+dOhuvGgmMpmafmqN7XlOZUUbK0akUg8ZRq/
rBa7MHuS+m3jxYuMuq1QUniK8GnJ5SzCDYm3ep6FLJaiZlG29WxAMhBF4NjAjwIJGy1sm+ma24Go
a2qVtUFx4tMjccYkEsPjVqClRxqoTHs7SmdhSSvDezNI55tUblNqBc9beqYoBdAVuGC6W1zFB0kT
vps6NKOxXNR04tlRtR2y11oe1jpAMd08WB1kdy8vztIQ7KnWOqQ1TgXrKQnTJaWoZAJppSy2Vh88
ecQTdbdlQBbbQe9XgWSvsFSv3QbKb57tc31cpthI7FReWhCa1SI/+OzONKTMTokf0oZyDcN+D62T
JfKt1jO3W4K1hMI3OYuTTS+bS8tMbxpF9b5mbLVEAkYqI8bBQhzipWnC9gP96GfRtfC8VQqwaDAe
Y2wdVj5s/NJYmwF2U6/7gEy5y9l5hQHUMkxmrDMXhXjLUKDaSn4xM21X4F4v0Qu1ELJhQnd4fzV4
gxT8kMxB3GIWFtNxkAEtxEa7CnES+8Jf6jEY9yhf5cqe4r6FL7jblD5zs72oWLgzdcOjcZeSQGrz
zGPHbUoCOaCI+5g/pDWLQD++1XjjtW5ccpkFI+hYYu3q/jbV7jHtMzQSXbGp3g2VPjGCklQud7M6
4ifqe2iCD3IlzYX5mVjDfehHeoDzzdiZ1MV4T32bqQ82SH+rT7ZKypGoUOLeKiTajfJ5qJNFpoCw
6flfiSiSuvs3yxEsH+CJqj/mQiwnf7sSAVD+y+r8l4//bYY1CUOThlbJMv5wcE4hmN/kiCkfgwrA
L7Oz1v+7Vf99dW7/B5CMwa9pv82+P1fnU3SGDTe1EYJPeSIm/4MZVrN/zVBPSe0JOD9tWtjj/3mG
TWrbKpEp3HWjbopekP6VQEBW+s6TxbG0kgdPC7+qrHd3kqof/bh84fb5XpT5xUpKG32MeBZ8l+xZ
jmyaGGTIVpm/qCv1U46fMmNpZcW+9zI4hipMA+GZzIAus5JaUoNVbkMBGUqQjRNV9RDRVLOo6uFA
wpf5a3oDjgHXXA1hEw4lOY7LYOqgSWQoikXaPtKG8ZFmvpgVWQ1OjT1LoZRbKk4XyQhHwcvYoaqK
Vh1b3uxLFk1c3ZP0IdFUujoIARNfxCKpSJtKOuckzuo43lVBwa521BxqfS3se0FC5NIW5i4m3ZdS
sY4gIlY9JEhCndygkSnSUwsvWjH2iBkbqWQRi7Absa/1mcsHz8QC4BLqKxV6ivrwEGivtlQjaWfd
qqfrSDafWryqBtoiXttl3enX3Pan4R94ih+tyHVcOx4bqlnOKXSDQsvqtg6oD2Ln37JCQOqu6pp0
c4qBPrr4aerwgJ96FQAmUz6xCBSUZ16DeCJ1ICUeBVytuwe2SwbFXmXTx1pQ55qj6cFsVdMlr0pW
8oQwqpDLPKOAJfNsLuvd0Fz1unP8YFsP/btbo4tTkAVIUSKLXowDG+dkKZT2GiPb8mcKtOmaF0SC
kl6zk4G9goSvzXQAEF4JKAPIRUtlS/s+2LDcSm8VYGmN+e5Iguols2722Zhsss7bGpU6szXkcLW5
5OPWbyMsvmlyDESDt9gMWSwkiNPheNGDjNL6fT8OiDqxk8vUhniTm7e1Frb5HTUiOldJdUn7fjHW
6XPtkjQs6crMOaR5RRIQchdjHO2Ekp0iDTYjb4Ktb0WOhthWMij3LflVP9n1dJBp4Bj50hwDV0f2
Q6wGDfbUd5zEvbfCentU6+gYKKcAuKdOt2RQvZoC1kZId4CnATNU6PxUqnhe6YCaGtZUmdRO/49W
XYvWrRhPxaeqYppsWarFUlKsuQRtOw3XiqY+5i46tU2UtaXEhPZMzhjJey5ZUlUD87LfcLpQVG6x
wIpjbzvGV0uBc6ztvNb9Tk0krCpEqvYTY+lFstPW1lIKgtPIeBxVvDshsRY++7rinFiQxaO+vJvG
sEo8PnOpBoOsN3MlHi4J7SMiE9euIBA/qKS6VNt/z9wUqxfXkVCJ5xaQJ8X/tBTcD5Zwt15CijkB
s+d16VXjMkrZXHKW8DE3DeCzmjYSt/lu26kRi5uPNEWMAm1lmSTm9pjk0Dh3WnerYRU1zdqv6hdi
dQtR+a/ZwKsrMvCns32t25j6Xy9yN96k2cT4bZuKMiIqc5SkmUZDKth61+E+iYT1mJT0sJeEphJW
o0FNUNCUGVpTKwQA0DS73q7fEx+arjzuaorIxsbdMsWvTD/YUafHheEtIg6SGslGZ6ljZK/ySZIZ
kHsb5bY5dGb1IrcQKQgcxzaoFVWBmagevVg8+4I9Byy9xIpWdjBsxuGl6gR2HsrGda7aifhUxihk
/6KvvDQ9YtM9Zoa+4I61FWSzIqCwXcFtpCFvlaQ9yWDm6ra55ab2WIp4i9LykA5ip/ghmixGdvpX
qvFShdFrPr0+G51yWmpGLQX8O7kttV7b6bucKpt2fC64cSkJM7mxGQp901Fi63og8ttQvIxpfZbz
8VvOywtBsh3NLnzF8oMSRwvfSrYVCmVWOLTWzan1yEmjGGdSZPO+GXYUjd3VRnxOU3THZyAoZ5PG
6rFOh63qF5t+2s+lXJD47iZ6uvRUUDmahbEjw1sP5FDnEVTyLJFgNZgxL5s+wQ6Iv0XTWUoNS76K
hp/kxkAwzKqK+1y5b9Lyovf1Q9KXvPthYw3lMfDNZc8ajEaSjcrwVwgpmI0kgXzvyS5xag0YaUQh
XuTCZ/GbVNUyH8t5UyopRi0OCrnUKbWJop2fPZbR2bLeRQ8eiJP1uUkGYvqQ14aE5z1Z+qjSD4z/
R0WltxHZJ90nCSUAkVHTIgDrBrKVnj/gV9jFqrrMVXldFaeEsgAD/dwvvhLiY8jFywwtZuYO5sbq
m8csUtecpWuilQ7RcqozABz/myc7yHnQ+ADRCzAQ0/jzd2YXFkB/XTT98vE/1UkTPzD7IvZN0/T2
J3WShlMA/aySfsiT7Hh+n+xwPppk+iyi0v8VNX9OdpNfEggF3W5c8CYb8T+Z7MQkPv5ZnDTo9BF0
Z5gyjlDzr+Ik6yS58odoUzxqEPkGSC7zEY8/ZWvlUoXCttRSdiRs58kFgC0noGN6uC2uXLyrbzbw
R1PVY0Az2Xx8NyCXhnOSIUF1VmHnRlRSuSanSuu7H362ykbr+9/8IjOxv04Fe7opDHvqN/qbFxlz
+y/bzF8+/vcXmfwfjLfKpKz/11f+++XBkv+jGfAwLfm/NvXJxfX7S8zG3m4CyxSmwgtg+sH/brud
qv4MfO+0A/La/Ye2W2H8mq3HvqvBh5q4nDA0//ISG6OhTzsTPqJRkn9CIOZAYKAqZr5ZLaKCNCKn
Y551zjDufc1ibRcuGa0ax9BzILix+ay2xSk2Si6uYkrch5uSGEqD08mTWA6hdSwSjAFFqi0kozm3
Zf6cRGXl2K6LaRBGBYJt66iMWnGm3nxzmBm1ecw97VmnkyCQoI7bWXTv5GVIfFZU7ULTvuyeFFb/
bOrSMpauWt868lCu3HpYRgz2Xf5kuKs6COYZsDVPoxoh814iPIMo+B0UtmB840YxA8aFU74Yz6ow
zwgQHv8C+AnJkAI9j+GrST9iyPlBwwScGdqm4i0n24tE2SvutP4sEB7fRAPCLQ12Gjq3pnKINUaM
K43iUDpjwSn3J1ZpTkWYOavod9HU/ZTuF+4lVtxTAZo7KaLjAG6TswueysnDM9YnwV1yzynbRS3o
d5EHQmUUnB/pWui0VUDhKFLdGd0Rl/1SMghEC2IqGQpzb21V9qxBhJtC1bpH0++fO+kjkZCX67w+
mOBFJFcl2lrRy4TPgyneTfnhBsWOILjTMv8Odn2psDh1OdUD5K5ndnCpOhtrR8Z623TCdi0Yu4v0
3e2/TAzEFuvKIhseOn7sTQXfSejvRTMsDBYRaapuSvDwELx2bYqal117/UtIBNES8RAriFCSsVNa
fWNow5c2AXP98Fn2rUts4WZSypfgoEqfhdp/tjqRRypUgQ0aUP0ixnsTB2AWtmdPHGN8dbEQfCvu
xfCuufAdi5k8SsyqC1OPXlPBldFS0cMEj76uMgD4ULYVezCVva/cQMO1bPad5T6SjPlY38zKYC1q
Hz0LlbTj6aoOO0UkJ40KHrUQKxc9rzXidZ/Xu9aVrFmSausi9UgUDnuXdsUyDzb58KTC64lNur20
YUGv1ryCAqhhd24GceaxPxWY6XjBMRB5yScr56pdWW15NKl5rTC5yQ3E8wjkwfTEt/KLpkZrD1u5
Wi56cu55R9xbUszwYNSZzfWz27ih/D/cndeS22YabZ8IU8jhFgTBHJpkU+y+QXUQkXPG058FnfHx
2K7yKd965NJYalNNkQT+L+y99toq3C7rlrUE8qzBa0Hiu63rwd4Pqn0dJD/9tuKTV752Klv7WryM
bbZKY6ITyTZpK57btJvQa5XgfBqyKPKs3aeV8ZWMKqgdLF0ZnEQYNJQteq+uEhYqcvcIcLBL5Bk3
sr5RotTx+w6KYv8is7OoIzb/bfHQ2sLCJg9YgAhrvYAqOKAIUFqInLMSAkQh1WEVkcVY1Wj4Zf0e
+EgJQ+zroyi6ioakK0mW8RAeEsT8euQv5A48kqmvKmR+HpmjQq2vvTp8D825RZuY0FYcjmXmXYNC
+Sxzg2sPKJj83bci70R1L01SxARQH37F8L19ttHsspmsRT+RGaFm96bGENYxK0VoXiHzG3T5WIho
wAVsiwyB4KCjOytvWqciVK/PGYZzqUS9zq7J9I9oNNaCHK8iY12z5mc3NrkNa/gS+qeSRq9lPl1A
jthkOdqTcZCYFBhN7KrICxXph9SchNjEU+fZ/+YDWrNmXbLJ0Iw8sf8PRJoS7C8H9F8e/9sBLf9H
kuCJgDWjBEB1RP34m9xIJv6IOs/SZmkzozpGa78d0XMVCDHHkGWJeu/X+vq3Mxq5EQZ1CkScX9jJ
jX9WBarMF/9UBs5PHcG1SSk6jxP/ON+T2a0MrSImm8Sy7ih1SjM5A9FCiBlh9EYMS4S7T+xEA/l5
zAAYdwOpAwXpJwwqOFhCi0guWBOeVpwyAyliU5xHcmoSFntpmZ+JdHGUVoCyX7/5FUhhPdmbMKJ0
v3lp+ShqGEcV4avTm0NMAFkU9kvD5GxDV4JzlsZ3ALTehMz6dRQq4OpFMnEIFTXbxjXjCvkLYHru
G7kJKbpjOQU+mY2nM8Q56am6HZcAD4YPS25dMGhZBMTHyx2BkjftKidGLernut039XqUPThe4WXi
ZjUVGEIb0tkx0VQ43gucyQbby47NT44FAVz0WIhOiYapaI2XLLrpcMn86UNR/L1CakAWAvdjsKdM
49pMrEOeTHil84UAsEzPx0OJ5jU3x2Obms4U+TuffBBdx31QGxsd050gdkt1KmDAmsDuYa3C1xqo
C1qUM7KW31SfAWiDEsvX1nz3Dkb93JJO3tHjxFc1VDENNFvuGsWv/8In4LG0y9Y75kyVgijF1Qop
btZ1NbiTR+hkDVuVWge+aIWPyoz2SYDcPYiJpAJY34MMIwIhNkY0jYdRs9Zqs5ctyTbUzpF8OXnR
M6WHBdcB0K4wjIgrHbzZoDMQIHx4YE1WCmcOPKA4xzQlZElnFtherOK1bPQl8DlyLWIIFl8FLmy/
f6ZwbyexW5SIN/WpAgjzXY3q1eoV/PexY0z+Us4T7vFIe0XlkLEF7ABRMXGKnkOQo+zRKWvSa5Ln
5gfM8Lp+0Ik7mQi1tlWI7rxZ1bjNG6RHvu4U6HWCnsPbS3bW+Dbl5lswk32iamXoPwQS8BTsumOw
U8QOxib8cSqe1jP2IdOvoSfMpcXliPIzQP5cNoRI0BpVg+Kw416GbMwm4UfiievQkPBjTssyjbez
4CsumbaJYKHy+qQy10Zi5MuXNpbnYY4TpF+NX28nVAGCXp+NgaRpllCSYPwg/sxO/XHVxKQCMqdq
CQ0Z2CTJKMWLcUBXkizK+K2diJrRN0mpr4b+I5sLQlTccSU5jcxGrc/kl4CLSJOwvEvFQqI6wlWu
2nkznr08O2VRtup4P/N5/5ayvQ6s1gUb41po2S1Udpnun/pcOktZbzOzWCGEcASp2wvCsy4xafvt
ISToGpQcUBhjyQ3vZ4dde6JkZR7dsNl2S7ZgtS6dOEoTsXltmfiP1nos1BsbhLVBCFlmUngVjSMJ
1lLimGvEx4CxnmrzlMsoflVpEQlPf/AuSnNK6g9NRG/AINYMUXGHjtLdhpJ8MlKMvDE8znrcTg9J
RzHZ05O+JBmUcJ9iY1wMJpNJ+gmvai9I5iqiyi+D0lVLcylmh6kLbo2cXjs9WJtS8WLVWE2N53zm
jvzZWcWAOC+v/+JjVBWx8NDs4Yzmn7nn/Js+V7P+coz+9fG/HaPwUdg+KRKrNdH4I78ThymtLo0m
aCQGJ3M/+/sxyiKC+FBZxPc6d8i/t7rGf1SFlpw/cw4c5an+gy0ZArE/n6KqSEIEiyN+Qow2Q1r+
V+nVjw2SKmMOApnWSL2rB6ts0ToPg1uBaSKhag69nnPEpJom6JTIzmwTwhyNW2e0YVI0dHU+pS01
qS2aYINsMEpc6x1eQm2ZIfW8aY9uTzoIV+3dsot9v9Cuwo60zIN05QpT36Vr/8LcfLyML+Yrqzek
ZCLnLYqTr/ROBuIm2ygk32AQWaPM4KZjcKqvy9WcMqf/CjK95Re0JYpL13elzeRJZ8rCaO2GFNOH
d6jv0U04wSVJ7PSePukV08qN9tODIT9DIf6xruC2TvpBWJuvxJR8SSf5pXkke3EbfkwPwVyNT6rq
6Gw+WXPoW32LpLjjqMexYcMbYeRNPkJNt+KEvcytn6EBiVX7tv6ZqHuvOqrqS9QtMiQAGqOqoF0x
kLahtvCD3pAfGE/5cb0G9mv+NlYHz/7Y4gp/5dfP0X6BC7xOFogpbKTUi2Q8s9ortHM+nEzrKrI9
yHoRhB7GQgjt4VFc6MKeRoe0FQVdioMyWu1ZuS+VnjnACgUCArgmcsRj+BTHBdZW5Qsrvv5EpmOu
eO8dzUGEjP3R4udxPX5aG+uc/Ax++oxx64V+kTYQuh75s37CiPZwIedLbcNmpEMdRec0OuqARWOR
PkmPVGGZ4yRAeVXCcuIzpr+S0Rh++p9kIUoF4HObgsNnN2LgYqCthptiY8fMJIf4yYqD+DE+S8Sv
GIPY99OJ6cVDjI4mTiAZV0c4PFRjL4cGIHppEYr1J4fcswaLPdduk1qxOEIOjEiizXLM/urJa5E4
d+NBKekpN31NhE71PmUp5/x0bDCzRTo+CuFYMAJCmk1Prb7ItNZ8VQ010W4T75gNIH1yL3Cjcb4e
qmnV8CwmknU1MKhkb33F35j6NWLtkH4j/y45tQ6QQbIf442IkODYuhLDGI5kL17FZ2GCkgJyBFHz
tGw+FCxXww8VyIwSP3OYRXNupPDV+t+ydhZaHcPGgqM/P0ifTXqoKtIAPxN0TGwGlTdmK+vSo2pa
MuqJ0wNyKiI1IOU4SUtJ1m1SGrmR6yEAjyYSH4WKUkP8sRXFi2icxH3NR4f14gnkCjQVUG+hvxpU
Vz0htoQXi7CdPK7h0zg0BKOBrKHS6nREGvaR1lc1Tvkgs25dqGsZvyspZ2dkkFnxPbJ9ZbkGWdGE
+Nbk51G5NOJroh2CZpfGzqAfqpK1OS99pL5PliOYV1FyRvEM4lKVHbNmUmLHbNm5luxg3u1tLYGp
hcML+jY096A+p80CbmyQfbbDN28W/3Zp6GGz9qANrHMNXm/aVbmmi/26JtN2xBSAN7p41BOtp2Wu
+u5bm4P3oEs2ZPMJ7aokk03+7ixiB/DF13j5PkSknYjRpZ8595Au/ahyEhSOcfKz4HvlGdESxTIJ
loKwVeS9X1+i+sR8IMJ4X3yLaBDMxRAsG/ZmJDMH7YNpnBivh3rj+bi4SqeN1oaPN6h1wignonTi
qe9KBlkmep34kBZYiouB1I63XlpmwlrNtzTLICciKij1LPS3WtsjS7Wn6ZEQ+mQ2LyaexMRORAYD
3FqZtlyNB/ds2e+3hFKCpgME/s5GuECar7Fe4744ELtanxONCBOH/ZGJv2L8UAjkwFs2zWFwOUlh
mtt4xyQ4UGRrL17pIEfD7oinYKologsZRFW4uArSztT8NKXTNuoSosJgIBaxhmuPvDFfC/aw7nBz
oi48y1BkUmlZjpsOBAcvZy2Rs+lMLgVVuVPw9stoGIlPeQ8n2qnqWrxWh/bUXwHrHpL38GqBERDr
HZkZRbem06vHjWmQNu3O8cx3do7Nd//O3cLc+hckuJrC61XZO8FVLyxQS0ztnEoFZf8iAZAcrfof
EAM61eHbKm81zrYF96cqASa0mMZjFL1OXN4VVotFRdRMvo/REfblKlKOrIH5q/rU8BezuWTlIS9Q
JBAcpqyVfs3uH7SjHVarFu8BrjpK8Sp3s7be8wYnDZ+/4DsTLjpxMwAPeDeNwjZuCohRskvP2vlf
XLAhx6c8IsydumkuXv62YCNhiwn/H7T5f3387wUb+nedkcL/rddmAf5vcw/xPzqlEm4q2fhtMfbf
go2ELIoyvE/I8BmQi/PO7L9zj/lLqK+QPWEGn4u5f4QE0ZW/2Kx+PXVdo2xD8k88xJ8qNqNNKjnW
i029ZY43kKJEd1As0vvgyige7u0dCBZRSwSMeEgFOD4H0pkf/pPoZXi6F/CgxpvBRnvJYdlBYcVx
/Bi+DNYK92DTAz7QNsErX/OWmjRfc82bctVseWW+qFtvS0O6knbByTvD/FhPO27ArvianZIrS4LP
5hMcKHJi720Y9zkf8ZJB6EIEJckU8zXcGruT98wv5TbebrITJvEq3+T+BudRIiw065aVywtcuJRT
/Uf/qu2Qiq6Gq/rRHqsz0/g3+HDozk3kGDbrATCaFBwfSJlxHdAcRWewn3bmRDBVyQ0qqeO42Pfq
guhNBN3dIj2OJOMq23jtqstweUPGgh6qXpIMk2l4dYK9geXYQvuTdSWKdaolggmHYTto30nDt225
AA2ylEsqBr6BjhcYLnKuulW5YbPvNiREwboF4vqM78Iae4BbrvMliLhRdUVaxu20B2C/yQ2HrSUZ
9+34PriGvaODJ0PK5EUFRog0ezVuybFqqDM5SQfHsNtttKBIaqO9wSEo8Z3GReN+tzyucDjARupe
zyM2EdXFl3HAoCC9QBaOcL4mz1Ff40a3UtSitniVz9UuXmX9HVH4VK7kAUHGSczdSj21/haGbGcz
O19UO/mt2mlHH5s5PJlh/hlC+S93un8Qz4QvbwhR4wfEoiWJQq0dPaFxghitHxghDtVTW6Wbib/q
TVsxfrGpEGYWE8wkGupluIoaG0qK1pxHY1l9ou5VBRsvEh8h72YcK26665+wRFXlqJ9/mtrCZKmS
fUoXBmtOf26/kqf2Et3lLyztCwOsCu8gMFZlAZ2dhFXWOKSgYOcPb1KCFNlOz0jCSP8N7XI/usiJ
MsNpkMW+y5JTRnPOEWQ5fnVlitdaNiZ/7SCSSDS3HNR6Vm2jU6sVW/yWN8K9mL37uoN5utcWwY9m
O7ywx6kNXF3LioKe+ctHXCzKLWL9eG3slD2FxNZY/lT26bJ/TeZY5QR2tIS6tqUsGFykjCsP/pvf
7XO5cEJtWPS6a3BANsEqrRipe2CaV1r6PmHSYNMyrSplabFFWyLVVfaqvSLQ42fbHcKfWLszEQeC
bX7z1MEigAYX7sLdeOWPm6V5nM+JY7z7m2lrvJin0f3RLFfspXbScSL6zTiE+5hspEPtNtsmIX/E
bsQF9rkZfjVRHJJicI0dVMKpLdB75e1V7da8hSLKe3CvAiKSyg6OOpGe2kXYWk//jclSxkc7tPUH
2L3gYCZuBYb2Vm5KwFlJ5rQ3/y07khEMemXb7/uNlCybi+kml35ffcwxzfmtOGYX5Cxv6VtWERPA
Y9I3dY/b3iov/Sl+vEZrkQjmEF+foxP59RyeE5HD9x/UneZVe1FeWhcB+5d6xbmu6ejUbM8piEkp
iKo9duj3e45z0ygX5P6Wrp7Z+trcldfYjx5R+OwC6pbEeKssYxcljZ3Bgp7ncU28IkhC0vjohdWy
pxhlPtpCMqYMrwruHoBtmBZTaDhTdoUMOIWr7o1mbnMEFXhmUcx6aep22F9iOqYDksHduKq30ibd
GXv6ijPFQiFATCKnAvFWvqXNms7Sue2/gtUQ6uvvYgKIvBcv05liEYVlg9F0vMQ2Ikfu4ujA0YwO
8KxVjBRrIVz1hL5+/otLCECxOv+z5jmKhg/6b0sIjRXIn0qIvz7+txJCAgLGIAkk7q9Fx/9mtrBV
mSdNDFp+S1/5n5kPDj40MmijgWoD1f1/JQSZLZi3FUodeLr/WBotm0yP/rI6oRCZCbyAa9ji/LGE
yHMlShCnJhtTMDjFUlnDVNf+yAySKvLioAZ1yRJ1HuAcKHKgoKpHPS7AiHmANwzlMIo+gbjdoqvb
XeSBfxXYBXugLa0xdcVcfYsa7neh4WbGcwqzo1zR6jJrDpJoNeRzz5G6et5z9bBlnVM8BJIn4W1U
cNNVH2AfRqwfsTZL+c/TCC0KSp4umOAOJI0wTs3xmBgHksUgfiyOsQoZpmqucp7xzaVdrIGAsEzG
3NX7EOz12bEm3rNQW+g1oEBDAhb2Lk/NSrLKrxpF813nBlYhZoskYgX1bGTGMXxZs/W63JawGsKe
6aqHG5eOtGFDkSRtbcd++B7xhYirzYwpotraiYpXAXMtUmVWHbY/Uox4nzITEpUCXp54rq3u1EXz
VgUAXJV5kiNjdqA/Y3O/CBAJanjSWuEBHj5y8P+semjpwYQUBL92xeQhLr57Bk4Y0tHu5QHDZKGe
GNwn5FJl74hqCarOjyGHeKVWa6+Bo5O9WoTTKAHqiIZYLQYyJikQmhovBtZjg+wtQ/ORisIK0pYd
9zJLYnnfAOaC7FNgGk/OQwukyyPnj/x3QaHBF+l0mfRnCmEHAGJQHIS6hN+e0XYNrFYnO4XSQqvY
EucvOoCbYDbZQIYb60cdVSQJiGffV9wWY/Q4VptMm5fGrLPE0Fv2qe/27SnvoakqOq5vcdzHspBi
VAE/LFq7kXGELP8Q0vQpTyRe6NoTL+A1xxmXcf1geCkLNxPbEPZ95I5Bh0WMYgvSqggZWBDzhUow
QsZSK4Nh0gbNMp6dJZO8t8g9Fo3mKoLpj0j4EQLJxda1NKP6xQ9urUKSe5n/6MfsxrNbsV13Y8Fc
Fla+yzV5NVgMGHLkCyEMsIRJySBNj4Des4qSdKkJWMyGyRVBGlQE2itVeejryRFoPAsmgiGsy75n
rMqMg4Ralhkl73RmLM06XYfJmxyPj2ggmoc3Thu3Vs2CshryOQq3ukq94qrkI2X6cKkUC9TSzLpO
tVvXCZI9GJljBCnRA6xKarZhkeR67SkwHhPEY1YOBIdtUvDMbMEq8aSjPcgB4fTe8IKc9lpExV7u
iXCPBUKI2peCfRbWWXyK4OTMd5DLTpm1t0wh2lNTiZpTkujJ7pbqRn2zPG0zVsNTGqf3f/FpI0L6
UhR2AYZClDNj+7/bMCCW5J78x4b1L4//7bRBSYdSjcMBN47IPpxz6veGlXwwjNwS3/i/O/zfNgzW
f1QV/ahFepgk4SvnUb8t6vmSxG/j3ZExwPNv/2TFoMnzIv4Pes1ff3UWHJxuRKP92UzuFWwesFDG
GxBS/jylV1zrpG7Di2DXC2WXrqBSn6n1E0fcxCtvQ9RBZsdLa6cuqcgvYeOq9+EmUj85tImbjhtN
fIVzyd3LxmFmEUvBzISCm2lQxqhJvAf7ytX0V2tdOGyIF+Ro0iUlwevuABCzt2Xw18M2/vT8Nwx9
EjEr0Z0E5o3qOdHLuBM/9ZfZ8Xr8NXnOP9St5FK2LvKjeAegtBbs8hKimH5pn2wOcAifzIP6TkKY
6KJvgRFVWpRsOMpd7Wpch69sr79MX4W5ah6ix1jLDu8e1DC8065/Z9XcsG1Q+K/ptB3LFuzPelEv
pPUgrFB69ff+Hl4IgXxaXzhyyCBk3LjX8cGyhDAe9T098rLCQaKVrYUl6Kdw0YKHVxa1qs9I+teA
2PZAFB7kOQwiFkU7FX42AEH076/o0zIZaK28/CWXQDaCNDPewomQL6ZfWu3U/VLAtOHzsourkSYp
fEUz6LZa7Rr5OTQ+uwqJg6NvrJqcNaDm2jrCsdwvfBi7nAJx/D7hK9x1O89tmvNkhe6QWM3SymK8
1G0LkhQ6BYRMYbhMTBTnbFfpgAj31i3p25jzJpfs4tXrZnBIu2g3RMJI9ADaMz0r9+FuPae795Cd
q+FgGRnglaC0Eq502yDAtGrpp8DrXK/jZFp1/prpWb4reW8CFBoJSKnF9CVRBvgEvZHcimuWvN1R
xEu9EG5Y6bG/MBUvC0dqnV5dQ1yqXrNXPYViL32GV71zo8EWd8DPiQfihg56qvO3AbwPc9mKdvbq
LYHdrKST+MI9VxrcyIIdj/5/B/of7MaTClx747H8ycy+DwxhE17FbrJfAUtxmvHrrY8h853Gm6lN
ZIv0V6ju1iW9gcnCJXotDoPs9vZz/DTzGWzK2Jkpj+HkyjqF3M1SiV2ZsVJEPgRdfSki1j5zO8A2
QT7qS8E1btYNLkBHf0LCsKMJ0wZKq7oxhu383S6MFiRjBSXNkhfJI34ikOMXfNDFC6b0nbUJXrrD
uBmpFuHQitt2yayCPd+0KZpFusVe3rCCWBYnIGS9azV2/DIRut6DO90k6qbqXMZE4Uv8gi2Y6u+g
HvhoXjgq17r8QaYy+ccSVNd6AXxAZBR+GN4wkSR2wIKBdR4vhrl8sWDO/cjX4iq8aywTmYcfeIG1
W9y6WYPlxg05cpFnvlmbbAUhNdqmLnntTrSGNuCINoWkzXvGpQxj7L1f5EsJTAUsWXZdcb6W/G3R
OrzfM91d/ZG6sr39EB2B6UZ2DxNXABkq75M7VuriQ7qD4zwMh4n4KWjUHUupeqn7JebZ6uM74n3D
5LLIP81lTkh5y1v3r9avmTRJBsRkS4SFZfw9LkvltPrTsYil+U+P/++xiAkVVRz7dU381TLN2/Xf
j8VfC28AXSImSTbwvy/ezf+orOnRk4mYDOYH/n4smnMgHHRR+rpf+vN/5E81Fdq5Px6Lv5469Sjz
ZHyvyp+QnVrZiHIaJN46KwI3xTVlIH1eeGQUjgtDYq6bzSIns5Y6aljqhY3XXoou+1UYRnH3oo3P
YlRA/YjXgB1uSfiDAHgi9genmwa8+GIIprnoMZPL28hrV3mtLMtQ3iE5xkEZAXjqySyUN11vXCK5
eRHkaSmn8tKkVp98b6UH0mkwJ/oV5CWT3VTm0VL3I3lcWboHGfCZSN9+7rmEo61L7dZEAgUnLiWo
e7pVr7OSm6rYamep124t0zKRuMuELkKxPsmCOqVT4SjyaGM0Y2H/HTKsnNgRm5HiykOxrXN6jrzY
QSjF3hjDn/zwJiYZEnzBoH8VzGJZM+Iu2Cn3VeMm7bXJYcwE1orjFy0GfxgHEKqoPBW4CSRLD1Al
srKvttGdTiwXFMc7NYZ7zWTQG4KLPkJC/fRoEeFNJMywYoiJOYVyqHcHKfVWqVE56PjCRsKTT16K
xUAymD5VLbhgvASerb8TmkSKPVn1uLACQsz1ioV/xZ0tSEmn8ogQkbHFxThOfB+qizScy547KHc3
NaatDJONVBCZAkxaL6wTjLWnmvTHoBn3IVDEBnGFwbGmMmtKhR8BpBK18ZdCZB2Flm8iMFrL+mih
ESYRQwLum9ARunArmeqhbtSHIH4JEnDvTH4kFkkpcwOmGrtMHE4ogIHN6G6apizNn41eXuqxvtcT
DFgPG5vJ9LEa1IuO208wq3VdPaW+BH/KoF67JJm/DvLxpgnMVOscLYk6bCSYFKZvOmU1M63f0MVf
/YluR2air/r7fv5tVuWCoLg+yIPWaw8jZFLyo/L4Pfcsd4pw+aZ+8NMqKl5xedsZR0ED1FlO2Qpl
N2ieyrDAzCk2TDUnrro90XvrzNQeXugBAyA/sypBbGOzthWkd2VjbDXKql5Hl8YVycq1/mhbg9Xp
turLS17rRPJ1rllQ3ZXNhivxlgqUEl4vv/bDT0+ldiMmY9CHjdDT1RfBAMcbkLbH6q6E5IYCtQ3Y
3Cq3VjdJeyNatAJmp0AniPV3izerDf2jEoXnLBhQhMavRR0uI94nEdTFSCqaHDCNVGtqhZq5LcGw
pkMQ2RkLxUKWoiP7+Vos3WDEDBqCtWVjqEQi53EmLauaYDvqYJr6PsDaaTBwCfRFa6z1gHwY9cu3
jH2FF6FHnZ166VIq1MWghlcDSfdUkprN4jkU40OJMkItL8rwQ5DHvaL634146SXvO5IkXM3yg531
0BgLIyUKLta+9Tpb6Xm4ibOBTNxqr5XiNa2NldA2EDKRzZTpJfH5XMJ+VWXCGYB5GuGILsTDr9Ju
NQmDTa2sAoqrtneDMnIB6B1Uz9qkcnuKYDyFg8FLF7pFW61HlQrJCNRtWvm3bpath0ybxtyJs9bt
iHFI1E8mR27LFMCUW0Ifz7/6fIEZADGLhX6TA7bgUert5DFcdK1um9a47avvdCBrUIvAjZNQJH5E
CWFrUeuKXYX/RTlVU7vShEdcPfpzMH9s020eW0zAYyzT/pJ8eDtuuIsEFBTGI5nulXyvw0eqCjuD
ca9PcpyObE/At5JpzGL9VVS0diEJCBJ9ZkEkdOO7/Bq0+qpmZYKhpN9mvG60cWtj7hZEUESR5/p5
ROdx1CPrc+Yu9X0FSDwecOfX0joZ8kVd5i6zuo0Ydy6a/JvQzVYF0pKCgK5DQJOL4Ccq7BG4QJ5+
NmV2MlNidqDZmAs1i9RFZQnvXQxVJB1uqga1JpIh/cdeRa7MYL6MESoIua9dVYZoFxkPjRudDhkl
74a1ZXoXEYvpgDZH5LVAHXzskSUPpDSyhDs3hCqG/ugS8qg5ta+TpiwILVsitXvxu+zblDs8tiK3
R2NRoByWAgBd8N69sTghz33tWAZECJoQJchJuxS0YicxNtfK9qyQKcrsYvTjhYpUrQktt5bCpaCy
NctNt83rVRBjAYG2GlvprdMXzXSLhckNMhN1QLTTjOo5JsWpg4xTx8g61Ns8p5q0YBVboJN8PEES
M6tgtLOSVI4qcNv2NmbtJk7HveyTIjaHGkmIWwAdVe29TcVX9s0uTChCAy1WLoNauxwtymoMs0Ok
ScXWRC8h196m7oNdBuhPidtLFeCOkUbED6W/MxtsJyQ2A5r291Ytb7HkrHKTZnIO1h5ltiB4uCKv
29UytiC9fmkr3QnC7Mu0WA625CHwrktAGHuWXEHags0pN6IU3souX3eyueoK+sagpEpVEthhcrxM
g9SVIrIgJRZwXnxiFb1PPeqKSktd3s5TVOcv3cSSY6jhVpDGXUjMruLvVr2nwG8kdC+ZlX9oiCkq
ENIpQaOI3+CYDcJTV4b3skC7530H8Teyc7BONG8oW2JMLKnIRkMJNxF6vRBgvqnQcJd82PicRwMu
7QLxhid4h4IyxRbH9BYU45bGTYyTHKlH7K/7CCAwZKCmfFXMW8RFVM2AxcFaKx06jSIndCGY7mNN
Joup38W02gSBt4vJI0BWxE0VfHjM+LYJdjVArpHLc6LzTgM8ZhXSZM/rDpXfvmd0HiGRZj5OFHMk
iVZNmCaEq3zofowkuTSk0+pCzkn1bZBa2qg14aeodycJuLblkCC5EfvgBAxg51vBsSxo4rrpXVK7
xWzCb3HoWYm498bZWFSyxMOKlAz3YUIGzwcsF6wXoxo+sqYeGPTCSFfgPwWhm5sC+ptkHevhWZGN
H3mTO5MEVBnDQdY3q1GoWBoOArPSng7VlE6dZ60nxT97HSLF2JQeiKah1I0EtyIGi6Zwbc5UAZRo
Q659yfKENFS4ygz+4Xcyqq5hqVXrRg1c5tmnXk9dX+o2atItDShl3shct2BeSeKoFBiELDRnyYid
WeuT1fGFrQJeJZixzIBTMd21qeEEOoTqbloqkI+aCNwAHn1R7d5ajuAY6bNFOERM+FkbSIdW684y
cWlq/RIMb4olAG4RvlNDd3H2b8fWcL2E1XRvajxV0y2S9Nh2qJxCqkscHG4diABKzUUdvUohBEyp
Xns6aFTOOxOKQxEmhzTu0HaP1HzoXsmG0yCLA689AD5ZctXuk8i6QViFvHxQFXLbk4WoBq8j04G6
GB+50Z4ldKIJf8FfWJPJWFcRkWEQaeGl0ICjbizJKoR5qlI/s1ZPWUaoVvmJPZdwC5yZRek9rCBZ
Y3/b13nB9Hq4G8AE6ZFzIFAwkGb0V9zEu9yoScVsG36nly+TomymGUzG1Vv75UsoetgzNg0SJtn8
GWoZyRsVro5q5p1iH7Eapw6UhRUWW6MtTnVpvhYhrrYcVkRVzjz2y1AB2U0KEpLTaFEE1mFCahun
DBZ8RJBVbqDTjG5TbbxU6bBG//xDbac3FVGlESVbFlDLYfJuZkXTHSvyv7oBnklHnOAK2nPF0P9e
yPRrGPvHuTBbyD89/re58LyFpIFFkURVwY7zf+bCfAn2KCnlvxCjfxSe0xUDsQM0rZo0GP8zFp5x
0fi2ZpiSSNY6XfM/UJ4Thv6X/pdnTu6SqkkI2vn/Py4hK7q5SAuqZCOPJ+Q7w62X1n6G3HMV3NLs
pwqlqCgQlDsTEM6Ozyb4WxiHqM6rb58P4hsNYgCKo4lJOKdmp2UCW+xIX+MHJ81wy2pHjjcpRoja
TQgDXSQmKk6U3mj9UD2vhGbRPdon/hLXv6jbmGvjo/1Qn8ZDXLjmqtpnm9Q+NEyQy6W11uvdWNz7
FImqb9M9FiKV1C/5VQbaJsF0JJ4FZY8aWw03TMftZDya4ylqV6J5TYgOx8M1XSEpR5vh0T2U07hi
BKerSB1/cDA9xpeSbCeC9XCIf6DVRuNkfenpUn1RVy0Skn0dWbu2OcLNPuvdzyw91V5zMrvUDumZ
TOxuKpPXF0PrHMt/bX/6KgIw+GfJMk9PKaWDOBl2HD4VnNsVHc+wjoS3hrzTvmJJqcCVjFzVo2Cz
lnGA8jXsXgXuIfJWDxbj/+HuTJYbN9Nt+y53fFAB/OgHd0IQIAl2kqg2JwgplULf93j6s+BTdW1n
3vAJTx2udESlLSdFgX+zv73XJkzU3ElFxYk9c4p4YuqHPVG5NdbwAuPKMaMTlcUgOwwYzu2TcpFv
QefgFymWbDM23Os8FNw2tN3AVk4deh40TIqPtmaRH+grpj2yj90KwuiwN+CXpqTRlwFWNbkCCgYb
qMwEtPgmo4EKVpwNyV6JyGrlR/k2J+em8PB2CXW31kDXX7oOZpK8kAKZ/1kV28g+4NXiETN8gROs
8LiKV55+FG4Su1P4Zhr3aVRh+TpWC8DrneP7OUawyem+3fw9eH5xlDeVAwKFv9A9N2KDPOu/V7bj
XBxXeBfH3zOW2wwKjQoOYuznV+hlP8YNpFwd+Lc4jscCHP+8kSiswk2/j/zITz2xzz0gAEH3Iqp9
XpzzAHl8VxR3/BCTL5mcGHfc6WuAGgtkii3HNI8dkVzOGHL9yjYEBsoND4PYNaTkRq9Svekc7enI
4lgUPuaHziUU5utfpXwZCyasgQQlkkNNt3i9AV7q2LFf5bLXGq6zOfTiOMf48u+ryu1gGs280TRW
6rqfcwGIyn0Se2OBhfBuBas2W+t7MJP6dzol8JuQcTvnHUJdGmGRmPxy4KAiC+s+iN+yZRdlOyml
ZhswqqOUVBJsex4q4RVoLDr24yvqtj3tTL41nlXLC5ojn9t85rudvgfuPCUbYxigAR17rT00VHlQ
F76+CEVzrIUDUrxZiT9Z6RqIGk5rfY8xXxUVb1Kj7Du4Rt0rtCTwC5AF7/mtSrnylLWHauLgDL5r
BHkFQpYpTXmX2ZcZ/e1rSrNzgaXNiW9R6PA64oMdN09YJVu3hTRq9cTotutUOgZOuTFP+rY+PFUO
HayE7sbZqaTvqCxbu3zSyKX38x5X4fyhr8QzhPnNTd50Z84APGB7+YNxQwWsC1m6p6R0Q89ZcUG9
wOUefg7PF4HHfT6B2OVqt9G/KBlcZyKDvLe+D0RycAwS0sm3neT2JC3bfTusj0FOpj+mqAXklalc
KuL34zg4qnrWFjxI6Gx2xS15zXD297GO18P0F22ErwqwMl4Pyh+ZOrpPi7IHtZJC6iISx8FT1f7R
e7YNGATaCOc4rjFrEcJfpcWsX51Dv3z973s2Mjjgk/9krhGN/yNar92ewtCxDhlI1upPm7ZgsAwV
x0JLZ2f/XbTGObS6j01z1bnXL/obe7Zm/qpZr69cY/tXKHfDeP3nPRs0tVArpYwORl9tNfHNjp/a
Qj1AHXCEVjEwmx8iNt9KRqzADiqppidGay/pF8Bo1LpLB8vGNjBGHM3hQM0p+Hxpp7bLMeLwPjdY
gwbhKON4gP/2YyRSIkfryItKiXJnZBHHTdlVchtMAIJyhsFtkEq2QJYq22K11V5ARVdaelULYtHS
C0xmRSys+Wa5hVZIfkTdjIZMMyIDKsa9afyZZe9Nqm2shF7OEOiuuewKIjgSxVZa1V3KJD9U4S2p
Qx8I00bTQ7/R060CrCozbJSW6a6FskGEjhzSwLo87nR8qLVyjRIFbOIjjxGf9vEqWfwB00YbTn00
BvDt4P2tVkwaw+t22KcVLIZ4eqjgrVRzcTeiEfe6fS1V/NkFiJkgwk3TJPsWbBE5630zm1hUBlcJ
umITE8dr1WaLVLbpO1tzlJpqZC3zsiA4Rkp66OrJr9TxMY6B93XzxlysU25lj6W4n7hMZzRchenI
f3jZ6PN8ACbrNE3ocJNUAoF+6ItcvUt0PMRzTWxFYZQJb2lCxYpGSo3rYB9imlaN+0a3HtmXh67G
pDw+TZybauNRjqo7uL6P6ahtLRTIxgPV+GawZzVtcV83VEWkFBpZLRibed8WM6GRbJ/PrFbFS1l8
2eFnrNI/hNF4vkiYnQKgjGoEs2Z60PSAUM60MZqHKiIrhn+NfuMUi9rEvECvLU6FBbatfgdJMIyU
4QVOmv6kzQY9zNluMQFNY2Zx+9G4j7P0NkrJTbGCo5rMO7wsO7Wc7pemNL6Ij26VIXiYWv3ZFikj
X340uGpICLFzGNr3LKEBwtCdhOunQSXRaLxUOsY2Srpy9UIV1Lbq5kNSqPxAYWiKuDwqXfAgCbcY
39Xsk1jChxVy8aqVpwkZMiV9pJcLhHrVKaSrKGRfYUasN2wU2QmjEf9ZVNfhoy7aN4DuGxtZaJIY
GGBH09IRTKdOljIsKSUsjKd6kTGhpfyYYzL8WtkfggIMc8sY0vixZMbdMBYXibth3DzbBvfxtqOL
cXT60XYLlUuzXjo96pDZSOTHDN6HWzcQN0tsrx8sX2DOHhhtbKpc2pp1fAg7i/2aZ00fQdfdmwBZ
nzUDm/nUYJSg9sWKadhAWl7mgk9Chr7CCujbNnJK1PnSmHkjxSdJgGleMXyiqler/5gKPjgtITEy
3LkUHUr+RGUiGbp+z0lp8G7RGd7V/BhwDDIjkl/MhQlPBUOkrBvy6GigvIJkVVMDUzuXOnmeSCVx
/mIwtpFwfTQW8cDitZRvWe0NfKZiFUtbj8ktoEJk8YI2B2wUkVQkC87UobsIM/WngKmVSuxxUXax
tTxbNqUwk+32SUp/2egUA00o9Y+mm18a2dhFEKKa5Z2z98aoA99k1BLbimMgRzM62mT9c8wTo3Rr
F028yzD2t/Dk58wvKlimDUsK2jkevdakjQ8skVLkt0mnoCoMbhYfjXLgjhN3XIKK81Dkr4m+0OAE
ekWEM/Co2g2VaNuM1AIQhjQxy/fL9zafQEfhL1PQxIvXhcySNLFQM9yOuPxH/MGRbR3s2thL0MXH
ddmRuDTkE2xGrkMt5195rn1h2m5nZm8yn5LerB9tasmC5QHKX6S1pxA66VT1birYNobueyddhPae
GPAuzMFPVo/bFFztGk+A3lx6+JWmPFKPzg5RG04dVJ9ZjL3CnI5mTI8yzgUr7Pw67R8biXgKnsfW
yu7aOLw1eDNlzI5p5QfBi5nMm2EM/EGT3Cgp/Zlsf5gZpxWnjUi9aVkzCrs/tkRqpdgraCtlZqgv
Eiyl1waQv1nqXpItm1bXHRlD0thiDaSZTs/x6YGoJbmacV8q0x8B9xa6jGHx4sRb0H3EMJ26QHz8
ox1wAqUCr5rQBDy5vx71G/iSfxr1y+bPX/+fUxO5LNzUnH5sjidiVSb+36mJ+L26/mGksjiv0Uz1
+6gfgwANSdS2MDwDdGP8IWMPpRrpg9WGQ9XfzdhryjrJ/8kA95sdHEiAgotP/8lubSo0CRl5VXAN
NSG8kc2S+3Zi3Eftj9TupAY4a7xWIBGEpxYlWceMMpvyQoZHrc+C2Vdi8Qgx02wSchdlcEkHGpGS
4hIQHM0ieadqwNNoOjDIN8em6YyVdKprlV7MBpdNgEGYm1RLDHmIdDR1sNND8jZJNj2GKla3x4T5
KrWN+iZfh2tJMH6GdrWxWTQtNTv0JEF44/nF3JTOLNShg2KpTGmHH4Y0QFIDMcIuEaGNzLjO+jZ8
t0MqDElO1R0ldFrrZgFdvcZbsoj3ylgxaSWF7UZH4bD9MEfMonLKmePBz6TgkTYjPYw4uMhHLSSM
HC6fNqvLMi5bsWjbQC5J0qLQVvF2mYOdOR7HEiuRDneXaK9WqwBeJqKw9kPDXcvCBZR3kp8uXPlW
MlVRxDCPScabKNiJvLC4VtCzkHrM62w9ZQipVRyeO6U+w82+Gqsd0WgvAffMRs/oAwUWJA/7SbMf
Y6ZiZcbJR+KKq6vbeQhdk9TKjByqolK1KKKaahNEbXypejTU1VxrAaS2r0ke7kLAt8LUr6Um7RLE
+BZjE6XRjkT8jioMpyH0Ids1wBB9M0Xptatb1Bj5wrq4l5h9LYKUeNjgZJfOrQJ+JoQxQg/ZeooW
9ApEAQ2hiivFBKBK5P9Zp2YjMJnH4/Sv7zrefz2NblUFp4XRXoCkFs4cp2rpVZlm8UK1y36lqaUp
Z2dZ7CqZnPJ4yXTqoq0fJOKA4pWOhW1DsY8Zc1ChR8c+gmpcNeFGx1RQyfqtxdTWBG89xeKCp6gR
865i5KNkFd0snJUHQEql7hsocp1dw7rlsD9gG90YlfACKd8qJZOVQLgkH18yuwc4i25uVadont8i
hCAT5QFe+b2Cla/i5BJj/EuQQRQlvsxKvVl0QsA99QMCsxdd6nP2rI41HWroaJZnBWwwdbRrCtIy
5HmNNyZIno40Jc0FF+vS1TBgt7JYUWvbuAscrS+cJMEYh0lQqpdnUKpbQ8r3s3HLVeFJtvGUKnyW
ok+JRFkAbqGycg/rTcRZKWvWRAD2a3hvbN1Jx2mdZ8/mbBLKqx2eA7aWHLt1etQ2PJPSYaxfa1GA
vdM9RflIaiBUS+7LIv5hEomygoMgpGBL9WmImQnxwSt7kDQdtU0cGsoZf2f50oa4K1H9GfxsMktx
2ii+djSncGRUM9znJeqWNONHYfqblfWdZYRvvZi/wmrmjbQaSG9JdRjLzG/Fd62I3swwOPRyczfm
qt/IUsRwb6S7bFjb5/Uvu1Mf+cyi+Ewvclgykzd2UvsQVzS5zwN7f8/BuQJMswPEw7wjuCU0gcM/
OE25+VxV+o941r9CS9pGSvB97h7EvFzTfjoLzDJDmHyfAEcUPM4WTbsRKQqllz1MNPsi7zHkod1W
BQls2a2L6KWpMR33IZMpgqBRx/3Doo+7pRxcgc+4VurWpzGSr9rID81ayfgwkfJwawtlPSrxKE8J
BE/VeMxEcIqwNRgCy6BpeSJlZoKR0jCAcNr32dwfzHH1F7HgYQaJClcPddkVmTIhjHWXmlH7GPaP
1B46yzShGRb209Lbj3m1HEO9PEs1nOtSeVjy5GKr40dMuZumyq9GyDWFI65tABpQrQ9dY9Be2A+V
9lLQqyWUtjkkcltt/9EHDKqv4cEpBhsQP5u/lGWw9yGT/GSx//nrfz9gkNzm+ADAbu3q/pOVECCt
qa1pKpm/yRwifo+Es5opvCAb8/2f81z2v2xdWX2L66hFWQWbvyPLKPz5Px8w1lC6IYig6zJnmT/L
MvPUFDnOi5JEDh4Uqshf8YbcKsA9WSpOWj6/aWp0FvpWLn60qIfzDK0Fw5haaIQeGd0n1kWo5X0U
a9Tl1C9Lqh4GmiDlsjt2TXMS07wXinVMlB5ugeHXC2dgfHVONKy4gu5mJ9q6R+2NRGEYMTuGjP0W
4r2TyqprGulHp+vkb2vpWUc8mRJjxnDUYB1r3SLDN54GLu1hOK5lTGTj5NmJdNehaXHH13eToa+/
6fPuO3o37UY9Y99o3EX9iO15KyeLu2gK84SIi7wFgyfYqmW5j3v8wXqS7uKqg5pPuY4m4bfAnRxF
5yyiIFN8o9isasstkG0QL62rqj/MtnhWtNz6EQn1lawDJmBaQEKANjBON5M23Cq83J3GImmYTqKS
eWXETWOCIzgmSGp+ME2oWi2+OdKhHDLPWVq5ei/Y66mRbCVOV5ZBMohreqfZLy12kRbGbSca5PzL
1GinyOIQ01J5IRbOKEFiUDMSv0v6lVsjcrj0HMPEsEW0E0jlrcJUXEjiPIYWPpQPdugnRY1JWqvV
QwtdQkvGnd03fhSi/tdGc+szA2mIDBRI415vDpo2ntRAfpIrKPX470ciAmoKFMj4HCMM5Br6RBUF
rLY4aJY+/+xl43kwA7ewV7u/RFiADqw6OVpm7GVUOHdd/1LmJquf7NhmS2FdycWwvVvK0u+T6twZ
BeHV7wCWcbugQWUj51NA9Z2/DOIkZWA2GsV4pLc8LX0YZcT/1qm27nfWJ44mQtrg2bQnUpROneGL
GwAxSmXiJiPXYbWvt6I6qmaBpzGgWDX37F54xmjsFdhCYUkdOIu6iPZtwOiCXucmMp/1qN4qseZW
Yk2Y0XpiKXtRV/uOs3qEcCfIHHbZIVe+rAlAYZt8kLWNbL8dMreuTgkAIF3UYHoeMvuuDLOjoZnP
sWHvM3N445h7wDzfcb7LjLPEyKUe+odZx3M44GwPydZnGTENCAsa6sraR0ZeyqkIfKTqUUhEARp1
r1SS11d5wLHyuoSNZ6SUTnPuWDSNzDxAZ3AxTTbu2kY9prFNwwnVd6mVfyZlY7ijieOlUhBFwEEf
OXff5qrzGrU4ZvrodZzZk6byFrumke01Nj5qSp+EUFE8rMPIm6UvaDaCJJmhrJaqytw1QUAt29J8
pKlErIGPz2bS73Eik8hR8CTEXcTqg5giGu2byMmQzGp3I+Ua3Ym5hw7MeUeD/BhRpmpqXrBkftqV
9KrI+oPcryQ94eBqvEqS/hCkql9ZCCNaQKtVnHxFITVR9lFtMUilso6KCNYoy9WznoUvaf+jVKy7
XBqZgbazq6FEl6QZ9UVmNMS7L3cIY5inOnx63fRj1knPW83RUC5tfCom3aELdjelMnxLtM0OSSND
QTWG+yHlamb26b7mKQL0nVK+OKVwDHAMG7bwloWE34C3DCpYxUCwo4hHjdR9g3utpiojV468sdSi
xdHqgMRCU1qHPH0raUtuJphXeYk0ZNIwPtonI8b2Ag2pq0onKZRd2VxneitYgjZToyOR5H7UZ/tM
G5hcYcOienuhPj4KuenY+k2rcqrV0A2D+z54S63qlgradeT3hRpEPEZYnMGsFeeMSXNoujMMBJFH
25S1qcWRvaSfhrnPeUBXG6XIi29LMtyShgChVN4qxLKcXhqlHiKHksd/8qmDoYpsAKW3TBkrw/92
6gBv+dOp49ev/8OpQ8C4JUmurvrEHwm88r/oPpA1G1C+8SdwICB8lA6CEkxnfhE10EZUDjD/9n3Y
f+fQQevDz4eO3144IpaNF4QD10/5BSFFGVUcTQpX26ePZ6+F+nvH1QSauVu3LZb3CZOAcZOYPBsJ
1C7U/jnHKE5+NYiXF4Klmz6mhotQnL0YvoWP22bq3tK/qsKvtOv4Jbcq2Aw45Q31pc8BnJAd7mPS
OXZ4TZbxsYmyU2c+QQDlIivuusLczSqcjlz7lprSTN0Rn8R6PnfswV1LgI1mHY0PWjYhp9QJkyNs
fJ20HVTs72p9ZGGGx2QyICo7WkBxPwwz8Ii43+qhzXXqyxiZ3Y41yC3jA2XpS01OMq6BBUfxpten
l9SMD4WdnAqZHiE1uc/M9sDJ8pZN6oMefqQ2cg8qYUXqdmLLLCYuZUX42uvoCArlJz0TsxKVJbAX
9AxrMzEtVqF4lL3uZQy+qVH3Sk27Vik11Vk7Mktjt+w49DELoxbgmE8ECqHeBwkgvng+xqp2xe56
z0pKGk8fnvvQAkIuWNE1hP7pfS45IU4w0oiRi4zC2KIj6RY8yrUE5U27r4L2TKv7KWGorSvgTMcn
tZR2JB1w4Z6FDYwcJqAdzm+x9D2Subl3WAwpSzWCxTW15YYvHzoWUPMivE30oI82nhAJcDvFRr18
U8hUK/m4I7HjSKjkSax6tU3gvSn9pgXPLsCemUjrGnutNi1+aFyFaiKTmJzbDJSzYcd/lqBM7EX5
txKaUJQRfyDSrNAGxttEl8F9VbRPUjWzzSV4eTLDj4DMqVwlC6h2Rrhm1xmG4S1CPNuRpd4ks4qu
z79PqtOg3ZDgNtqwfqYm41AODWPPqxJxulr58HW0j03VH4DgW4Pm2mRGVOLqpT0fFMF3ZKSHpV02
MzsGfVMgdJEfeBAtpfQtCjIZuUd5elfO9taGSV01xkMe225VY9Mc5PNcMfAY0X5s6M91eegG5cnu
+HcXQQfnYwwESk/xBZW+JHC00+U1BXTG5cWtAwYXysZrFMDZyag0kibJxQq/rZevUervJCY2EsSz
f/CVkRYZhGZlZZXbui1zsfqLSb4h5F8W71++/g+LN+KxbiI7/w8R7I+atGEoSALsGMTJlD9XfOMp
kDWG+PTdaYb8p/jZatijyNGyMQH8zTsjOvcvy/f60gXKuKmqGgHsP98Z5XBMUq0zQyIW8qFvs/uy
Jqay9NJ9Kgehp05HQetWTy28FHPWHSnnzEqPBtS9Qs1UiQybRkAl1ex7DgJwykDgaRVx4fI0ZZGX
dcGRc8Fe1zGMYWrOYg4d1Y+KBBPrP10Jy7YGpjk0CHeBzumLraF2zcpyl7A6VIX03uHjzwjqhoRj
QvxmSniXMt5dYw2DkO9qvdpFnY1nnnRpCxSINVodXgskEppsL4Jz+Gj35yjJ7hKJcgYmVcnI1weE
NhZOcVkdXeOue8xi5m6SYu/69pvFQVaQSaDUZG0S25TjCFpS3VfcAlqj3obNtWsFxEGQF9BApdHe
dXr9QI0iQ09wKVb5Uct8F8ExPOPO0utjx02u70BU9k6fwNimGyvWDMSweR9CPlPjLcXUu7AdmR/1
brg8ipqa82dlKfw2NfelTaMMRmLT5FpppE423GnzsG/UZ4L7W8mkPkJnTtBYzkIXS42/v9MWp1+v
P8w258GDGI274NugAroCZb9Uha8Gyw+ermM0zLt0UY+WlW5bjYOlmbdnmfsqaR2NDm+jfGq1OkJ0
b5uTVSfisZW0zWRVw75TBAvivK7NlflDz2Nf9Itj2wBG5Y8qS91YfdeJFU2zG0v5axbNO9Ju6/St
EvlrXAQvLW3LgzAvXQmedlJvSR455hQfTFR9kWHvBnRe8MKiPnjKapkK5KG6TniXtyk+Zj1/kzpA
FurgxLFOXXn1oQ0NFTHLmwl7rm2xEJT4ycKITNDqpwha38KEH5BghBX/T17vkKE4bijURaxJVgUF
7C/WO1375bD669f/e70zcQeTYqUSwkTXojgJIezfzqX1H+FC/smzRJeTZiicm381GlMfayvADaFW
/EZJ+lv8CftX09JvL9rkhSHV6bK6HmS/vz/ERdj+3/+j/JdS5e2MpqLvWY9wUYz7drds4s0Vns9H
u/n4IClBJzn2UOA2eCgUuP8UxNzL7UnQYBPtFfMgIXPUsAXmyFk8XEAOYAHhzukuLC/5M7334Vty
GErHFoUratsxzjriQLIm25zBw5DBqpHvNIXQLo+keIQja14txS+T1f0MQRa6dsJnSqw2ZBY+iMWW
z6p6qH1Ygc8wthUaQd0iZ363TR6N2WWUF+JfabbtFdmLSCRuhLVVaNWc8H4ACryks37l+Gmu5mCI
zpgnt82BS7TskuPYtpeyuCnJQ9IdZjIXD0vngp4IN6a5KXdF6thk87jBEj34sOhwSkvPBpwjc2QI
cSp1hyI7tZeUfqvFwbwgkDbc+BgepwNlQRfTg7cKYpEkg6OYV+I39ACpgTd0Z11n/v8wtj/G+D4K
7zRnYB7DhGvY6Tg5RvTCrB42evY0l7ulfSypjSitYwkIN/IhLfsDfUb1+CYVhhvd0vGesE6ANP9e
nhf5gRctRz5wvVU53LA+6uHdXN6KsfQghy80F2n1t4wjPQgerEjhLjtS865OO8ObbEdQNdNhbTmM
ufhAOzFc7vk5yv7CVjTQTtgZe9SAoN/H2hZHcjrtsg9jC7twj7MFGRPH7zfGVvzpWYcsdmjwN9Fu
jV2MMNnGfJGfktflYDhSd+gf5PGhQh+CmLTWBsFV7ylh5X3arqMBIjivtddeb/2NvgGpdFIg4bf+
WvlY5DbExfgFi2jL0wm9iu8M96zAmtv7/C9BHVHuIuKgnbfUFzXqYEcg/tnHgcUTR0bzVsP1fqFQ
EeP2izS6Mo9PGkBefMl29VHssLgA+jTYR6e98U6vk9s8LjAhN5YDQ9cOvkNhagfvHXMxzwYN7xiu
c2LaDLb9iNJvUA4YdOkvc2Fy9Od2l8lbFZnCUVYtcaO/yAyH13JUwIVeGh6wgrNOa8lzOu+SKzbT
muJPicZ2J5ouZHtJY4sDdZTLRS/dTHb6u6fhnhPGLvzOGRyNRN82P2LvKxVuapzhWBe7ij9hxpTk
RPfNk3xM/KmmEAWgRuphw2Hr4vl4Hh66C5P36T18C17b3GE4PKIAbePP9gCPZJWhtsFrZm0L6TbT
LJYezHxrfmHJjT8XN/5kmilo7iAqv+0MqEeb6Rkx2h1PDBr5qqlwsbEN4T3AEorIHgwIgvAOh+fs
0p8u83ZyNW/9hc8xiNyy+1GDAht5IzuX2vTuvbiUh/oERPGq34trfOp8ms4u2QvMyWD0VXsrd+4l
v8tbUgkbkmLQqcPKhfu2ldSL8JA9vRKlzg+e0AthkZiHfh/erMCpnmZYyWJPptxZoHe0Pi5Et3YH
T7/KPm/bbiGgAMU8tz9tGNrleNb5IOQ9Vy+fu/jDCpYcHkPc4Au3M+VJ+t4dSu7UfO/VMWg9ZeEI
uC/uzN6X2foFKMYTvVlK5y6Lx9+bx/yhvrDrL/WhezWvw3Z8TibhDnA5zE+KNAa1cGuJNYyJ9EQN
No5FAF87U3fhAY0ENSb6iWtHPONYLD5Z1VQM4O0mWPn8KmM8vbiPB+YFk+bYUshh82mu7xsNg8+A
uJ5/K8i6s2rR8+wsotgE6RM2eh7gdeTGdHman8h7Ard5k/uZAmv6vPiVoxhimnWtqOL69W1utplL
0dlFPvGjb5U7FL2wPdraHV3aNIwlUD6M5h5LmJDw4u+w/M2vBRIvMwgKRNInJXHrI1BWBwNDj5a/
fHSmKzA/HEzwDDVPLNEI3moNlkmxx1k4As8tmcAzlNj0D/rRetPe4vjIb8yJS1URW9KG+t6DAlan
IhUnX9pD+ml+uc0FY76X35lfmOOb+LyKiC6JgT2F0rW2bT19Z+8U1Y8X+Ug1sqldEpqdtW99/Bhh
n0I0ZWiwvsG93u3CvexafncwCE3UnENLClZ2quCOvI0+Qxm93ocvX7+k2UnpT/PWbj2EHjYmsekh
4wqil34IGj72DD66pSuxaequmQNTIiDWMbTurdyJFn2rHWz38Hi4Bv50YnvGxzedhHP9dmXN3GC2
dJTNx7XeXDl888/Gd14gG3nzOG2/YS/hr9GFjG7qwGM24bZ8BDNA8/EimW7BoljZhEviawxyJ3do
geJqUGintFgftHA/bWdXZrsXfvQY3a0VFPx/NwE1T+SQsMvDUL/1Rxh+7Udy1t/0N3g7VCp0ilcq
Ln1OxIGTh7m9Lyv6iN/HcN4KQtEq2N/RBjsaRa5JsFDaEdg8Ix4lUMHLb/b4EK/JcHraj4AWcyY8
9ejXGPKPxRPhWe1Y0spgesZxgWcAz8PDBKo/ANc7ypjPaBdQ9vV3O9s3PS1S87Ld86872+UuGl40
1HVN3fW4/fRTL4jqdah0nIcRpJQe6j4Q/m0+O/FX9C0D6sPhH+m5SGn6+8CHWbItz3zkZnmFGeO3
uFULdK32MvfPqvncJvfP0PJ63eeCM3Ayb9AeuBMS38Zfc8DqV2eHEK78U3nPuGLKnwgeGfldz3MI
6NjBScGbwy7vDFtrZyz3WHp1oBt+eF4/C8VTP72W7d3cPTFcoMXRZABIZ3jm8BV8PDakyFPlZkBV
yPc29Uqc9NiAeBf7U6+dxBK5FYgVqK7A7tefIcuHt3LlCcD68mqPILv/Y5weGL/M7VfJtxU9/oOF
ESDjoMURB2DgKAQL/vKiYKB0/KRq//r1fxBGGIpD5bHJ5vyPI+8/EQd8fAzvyRZoQv/3nP33Ybqq
yFwuCFOgMq7lcf/B1Wnyv3DVoaXI662Gs/7f6pXjpfwsjPz20rkp8CqwKv7WO/eH60IgyfU8mAWn
N1XBnBXgFOZ56eZNn0KjURRIJ5obMA81KTUJYFxm5ZnI3FuSSdfJHp6teLpbhOb2k19W9l4xqBkr
VV+TxnRnEcVvZvSBVjxo9ngnQ6dSZK60g9nWG1VYh5LSz56gW6HeL2lxP0iMR+OnDHVjieV7k2Ku
ao1JdFVWvNEr5DaVRpKZEpr0LSEXpkF6jnPlQW13tDw4OmwD1EHjfpqTK+YHwvG0M0THas53ifHe
WW/DQF6jpo+gtp6Vgk9IuoPHNURnnBYP8VTAh9gGFss2vX47yKQnPWtv2IAnq2BP+GhAG2Rj9hB2
i+XakXmWwuPQXsJ0PgRwgEwp93UTHk4Y2ADUaoDfqrBJN6JGEGbn3BWH4lQyg9+UBqPdrg29am24
MvDEEerQg4jS29RtcJTlmgHD8y7l7C3GHB2pz1bzN9cGtH8ifxg+tnlcbhsp9OUpc8OVKdoQc+Zg
bUWtx5D2ra/YnTjpazmV6VFWnXOpGR1V657HVtlYlT07pZY/V03xTVfnx2I1ojH9jJiC5o1+rJiK
xtX3pnqbmZRKAyWt/NhSJqhFmh8pPPVMpbnF64g1Gw1Hk1rybv1kYN/MPxs9vKZxnG4tSTsW/bQL
DdmJaAXGHQqcHpI4njiZyW689Ky6oHZlRr5Jk+10toSZUXDWf7eiYsJdUfiWHHkhI+OeCA636f1/
lWbdFbGsVCCEbiWMWAXphAYegOHcfpow3Bm9tygMXamIwZxykWDz8PLdmYTB3NMMmO7nBVRoKp/+
2eueLohNaxalPDiH/5d1z2Ad+rOHiF6KP3/9H9c9k7ovm2IvPMqrtPKHdW/VTmCEmQZr2xqV/n3d
45WsmS6Dv6Ng8FX/xnSy7qkGlh9WRUs31pX078zzWNz+P+uejol6pUzzIn9zMf9x3esDAd7DrChj
4I4x6Fv6rYEfLJfRICZrRMcGlx5TjS4HB9DAMQ8tTP3EfMwyQocDpl7aTtjMUB9HzkaZA2llo6gN
EIlzwamwaFhOuweF/hhseTrHOSuiq7dGYpDqiN8HrxDQIgi7ZqBmk93Ai8rRQw/eNIHspUPzEFXa
jY55lFhKpiM9eZ67fBurOreDnKnVBJWeezLlmvuC03oDOrdI4PKkzW4o6vo4Kip8ay/5b+7Oqzdy
I9y2v4gGi5mvnaO6pW7FF0KROYci+evv4hz7TLrwwbwaMAzYgma6pWbVF/Zeu9zX+J0q9d3Rr1Wj
LfGgrdrkUSHoaTDI9+4BvoyPkFEiC5Vy7eEeaTjrq6a+ji70xyKAT6LVR5NuxO3ll0eOzcNI5aM2
5v3Ysw7z4qqZq4pxI+kxumY8qlE0j0tPneWF9uoZybPTO4iQwo9ADzZJpUzKbsYq9mRyHtvhwxPO
RjfVY1ZPb98aHzLLZKEFwMPs7vs+u9qD8aWorOXM4NLghtCj+yhw41lvKSs2D2vh0ZFIG5Yz7P7s
6AUALyRnHq5bs/BXYeMfexRgonsujWKFuTBbusVIjCZKrryxN5Ia2egp3fQzxLHauoxaguYiWuiC
BsNhAmRQSXe98xi05HWl+aWMXLn8D58csAx4eDVVJfQWpOD/UTGR3/LLyfH7938/Oah3DHi8f4fq
8kf/c3IQIWi5LK84BrRvkTT/e3LokAw5M5hrGs7kKJ3Ujn+fHHwJHATRvTzk3xiHf0RyQK7+68nx
7aXjMeXY4IU6v6ySOsXyk5DlzLZomECI6JxV4PUEdw9257CUtyCjWFpAgmmxiUsnX0nAQk3v0nr6
wLOrnT9Ru01N3psMhhTVf2oYtWXOcAyqiWNQ4yUPzFe9rN5Mjb6zZ+GiI2dztXQfGeZVqZQT8+ed
JJuwLrECFQyXxkA5lT0Q2zE6Ews/Ne4zjoMdHrxpBwWwvr34OfiXrNriFyLhDAHfmPfXSnzaqbIE
TwVnfUT4SGNHGuPcTHkx0nsZ++ioQHM1JaO0xFtkkc2DwP8jEdAf1YUHDXdkRwThZBfk2qowjGMh
5CZOPB4psQsNSOIBPGGKl4rBgdbayxKPa4qqyfWUueighl0oU9i+kfnQZ19YLVAV7y12XS1FhtPb
aw9bhZAiW3S1rdzVBtl5zcPQE0fDE540fbqKTdK9mnCaamnm2vDjQwfNC31zfitH+2GQ4UIviBzu
m5MYFTrAfqXHNWSg/laztWNSu1SSzr3hhJu0Bk6YJ2ss9UtdC3cYKCW+dGPlM8zz408RFxtuigO/
1qXutreFE6wUhl91MDQzK3ioTPtdMexFxaGUOmRGjuGjAh4Wr/DZjYZbDLEz6SvXNH+uYuLVivrY
FPXWEftmLK6Jso+DW5eU+y6MyM5F/SfeIttHVQlP2KgJ68hufU1b2YWNn0QgTsD275vd3sDf6SmP
ApR60SQrbXhNUOyrzVvpZ/O+RFpaPRrZiDuyWDiMREyHw9UZ54He1CAya42LYoNEDD8c+ScVxjTy
AXkX4sBCYIHU8OyHMb7gZmYT9htU2dkiwaY1o/vaYdOeO/y1+g6LxJ4U2oPZvqbB1Y5gATCfEmdU
9jO/rA8NNgpI+7vSUraRPryluncO+E1G8lzEBp7IbOVqm8ghN8hxdonfgfpXt15OfT9o7oPB6Z+7
Jn6OV+kwBVKqlYuo3WwWnTEsWiYwJnyxrDQOTfYVpPohz15lfN/w82y7YGUz/XBfAGA9WbYDfaHi
V5b6YDwFmcNlNjfJfDEBcRnIxhImaWh1LyW2uqTIP9LSJJw2YU4bIt5TGOmi9m2ifdwOCzM6DkNK
KAyNvXMbOO5S87XFaLm4lbGYUMET0jCtJBXiEd21SQxvQoIdGZWYFvemaMAcNU/ErIgbm89lv6wN
OFC+KY8lBnlcysnaIHepZOIcgb9IR9i9YATtDgfISwYWrdQfWtQyOMFnJZ9lkjXIGxJz4Y93aVpe
yq6kWwLzVaYWamZhNrC9JcSkKkwY/qB4W6oWsSxYKT38f522ihgF3vbdCHfQuMvs4c7QGzKXxVkN
hicuV+xLbNDDaVNuAOPXSSFtxnJj29azmLSmjb2QqUfbwOpyGIh6qEmcYAuBFwCCjJEfE8U6eMyW
CxVg9hjvYZyimtSis2d2A8iUdpkwk6xs9dQb3oPTDpQyq6w/QTRbp4U1J0NbxpOS+cVLnmWT3SQN
cMlUR6f4ZcGFUJSnho1TXt1OuFmds2vW28nFSmHBJHMz8K4Bn4DSax/LDt9Rtow7mFS5+ujB93Tt
aOmV4V6P/Y9iiF4Mk7+xLrV27aTEb1CPkRwbimzvEbQnOiY0GvuROlIWFeLe2vwqAsxhsb3HVDIb
mS3hq1h7LTi6QV315jVr2BRIZ16GyqvQh3I7gqBAd0uPFNjserVzab2oY72NhIVrVB4MRqJw+UDK
MEqk0nEYRQaRcVsJvOC8TcfXzukQ3oeBPA2Ttku891k9zDN1k3QluJfCXTklSaYl1I3umZBrprLq
vacQqZjuR+bKPcZ5Inrt+X+5qiE7byIig3xC4T+pRP5tYWxNa9+f+iH9t+//p6oRZNpg2bSYavzk
qBB/OVMPBQlXMMz5SR0DzILmxGRu5AjCFH6EM/MlggyYASGS+Z/R0Z84KlSKsZ8dFdPrNiFnsSTX
ADvQdv24M1YGuLt8DOLtUIu1Hd6FsfhMCQypVoFnMj8oracajWPYjkszO8WWpEQmp0DYXIfFuuQM
1Tq9ZP1YbbUSJFNlEPSebqo8wwvN1N+LiAfug30SI6vLFQZJAI5e/BfPXvKPjyQjoheZ8W+v3/kv
WMtY7nZ71z8rEy25wgeEirKAjQHVNOu8pZ9jqAND4KUI9YmoxCWPzY0HhJ0c+vusYZBM3De25gld
PM+ow47lOjmV6/Ze34sNu15qJvlJ2JnBdGlBkug7nA8AATwq/XXcmpu0mOuH8ervk7NYJFgYtm9v
9Zp4wYvObkA/dBdGtt25vSln3tq7ZZ61MOb+piSnz34q0lXQcQYuMZ33h5fgbPBH7HB+B/5tNpwY
cmvNcw1Bh5PJ83ex92A6q5JysZIPtX3W3HlOEHu2qId7I/oEoZiyN5Wky2Y3LWlaEU6WDAZuoCA2
zJJ5Xm3CKQeOXKMC8+Ym6hDzI6Du3HOR0ZqBU/S5ZaLbWF6FmzPW/wr7tWod0OONLObsGb9K40yG
64O+K52tcyEmjFXj86i2qFnVTfGgdgCf1iWRbfktpRAsJlAYRL8StihuKc84/DfpAWUn2M5yCb/p
GFy86MEi6J3CEZPOqQyH2cA5k+/kp5+s1bCgC7aPKmG/6zb8aqItqbnMfiBodix8IrEZv9GfVrV/
J7t9am8z8l+VTQ9ErDjiVwwRLiQrw1+rLh0vxNI1ULMaRcKmAn8lWDFpxlnWJ5f+u7/zr3lzgcFo
1MfY3RrFkWJcjQ4O8DSfJJ2xIRSPDfgyAVFsGO+l8Z7F2zZdGSnJrfs0PZKzlJ+yVjtQgShX4m5A
dyX33FnZffLpEVdozMBarviEwzrikZB772b0N+Zz+Sj56RJ+YM7RgG5ats6aWLZvNmXso30mhu3Q
HKqD/o5L9tocBmsvv7AMwVqiEHEvgliQcRNC3p/UGhAvSfjGxScWzXADfOoBqHdJou9GbO1r0fv3
WjOeG9sBJ3cNhrOsDg1zMU1/ZSBzJoBKfCAPmssPazXqykxeB58N5pKbEF9JdJNln1TBzMrnQb7X
PESqU9JtTdRx7txXwI3jC49el1EybEx9q0xrY5doP1Kch01JM7POt8FNA5DcjB997sgseSRqcrZc
HtqJmDDyZgB6M2Es1i23u6ssHFa5QThHKlLqmxhcaU5OyvDkt2eLtJ//8mWkQx8CGIh4CaHRdGj/
22UEpOjXy+i37/9+GZkog+iGf19KcE8hkdTYOqByR+qOfOjv4Rx9NEwBx+FzIkzuK4vG+HuLbdG0
23gCoS9hAfyj0FfT+m0pofPScTZ+0+7jbaSZ//E+KuM0TO2wzLboelchjgxjZGDcw+3qlO6UsCqt
+ifojVeVziazyXCFEFPJ9KhwhQQZdbJO6Hdrz4HScs6ZKNI9d2667qJwOhoFyj0/ah9V5J01+u2G
g0cPrMdCdisfE3XfwBVCFV3WCGL8C1j+QWfPL95rPpADULF2siPXy7FtD+MUwJXUi6BmO4FJF2bf
fEzKpalAPfejXQkRNSkOhFTtOiBHg7G3CRCwidEaIdrUHfhm1Cyjr26YZfHSwAV5BWJmaW77uJnK
e5holb+sTG3nSbJbbf2sN9VK8776dtxAipu70OplZj14frRu+3yRIbdeibISs86srnneHDqvvK3V
Z8IMFmPS73PV/wLvzJJYTx4d8ZykxklqGGwU+9gL9bkjOT3OrZOlGI/+FMk+FGgT9YMl1J3eIBoD
hoRYcl5YWC4bY5XgAu/1c5xUy6bqSXgLblTrWZI84sWXqX3J3eTguvE6SkhxRUqm2K807tT2+VxY
nCpeHWCXrpYprY0YsoNZpVepqZtSZwOBDctluRG5nCwa8B0U9DU/yR7+VFt++cljzrQi8/tliinA
JPcsRnrROjb5KXdW/aB6DwNyLD+mRA9fPLQKulOsmObaKyWUs0j9NHwUlGG51MDdKlW9ontdefYB
v8ERAyaXRDu3xEbW7Ty3FBxn7bwwHuwSuULfg25qxNII41VRewsF31/rncYkRNZF1GAew1ByCKaw
usckrle5N5y1XPNpN69GQ1VSEaLjjQoEA7lwOETxdMm+OHljuzdSJEIJU59gPBlhuKgKD55AMfNt
Ys+U6tOMu3mi4vhGqOdn0R7uEq4qmmMIO3UX36dB8RZCt5DDezKc3cJcBni1FAjCflM+GKo825G9
ZAZwC8ubT0p2jNGVlE58TPzyPml7OGb4MXFqtAkoQGsVKfbcVzqu43abOQygW1ZpavbQauq8I0ux
JwEi98VWzcK5GKtDVaDLG5s9w2EI4sncQm9clqTmphbitWiHdQXJc0G2gDH3UMKURrf0VQwexBvM
Okci6kdFkdw4HSl1QbuonWZZk1Sn2nywWmY4snpK6v7L9Xru6QPGMCsdFrZ7q/gwPpOa3OK8OiTi
0U/dYySwsg1YdXkRoXIh1m4renurtsY+LXiazHJhKGQSA9vqcpyIBe02aLZJfefJfSIg36jd/eRj
gO98dTUw0r6OngeDHR/KtdVfFdLlYkiXBgnxMXvJoPcfjdDZxrJd9NgEFVvZZ0W6Tk19nxMdUCfH
WDyCFFjY5rkO+RC54UYW+q4mbcs2Evxp4zZQxhvba5clbyMQpD4AKcxxhhSaD+w/erL6/BSoctFl
zbm1xtPE00KMP6+UGtPpretBgyjaqzJYD5wDVJEp9Tem/FyB85YmT04PwBXzaxnvSx4/e6vZH33I
5BDdWWDMC3RtbjrBGweSLIJ96BxFjtrN4TBl/BC34bGeVGaWc7Ds+FEdI4AL5UoyQItDBeXOp2MB
cdJ7RKZox/x9rRRg6kERlduMUVaMLskOCKxqCTAZvVWSfPgoPazB3vaqe2LiwDqGXSi5ltpg7UIK
mXbS8jkKpf0ArOW+ieShb0BCKQTPjuhJ333IKqJuPo0MlyKhK3YTIJ5xCYDVKakLhFCmtTEcOM6m
v/HI2ZXKrPD8Gy1j3iJRnUZy7urhysenSyUr2ruu0eY+795HTl7bm1b5cvxyo9UZZ5Kz0PVs0xYD
8zCxqSn3Uzd7FIayqyx90xQfccjHxHc+REIUtj3s/CiFLaKS3RY77w1gkhDweI9fhVSGFFy0erZl
hrgoPE1Cdzti5dMSv+jFS9EMiyTVjraRrqyuflEbfRVEQN8IiTkFlbeuu4Mbu7OodBHtN5x4kFFC
LKONXa6cqFjGylPt9NuU4tqgd0obuSn0ep/l47LNWPLb96JEKXOy7HI37aQscLZ2wsQWwabSvfoW
bYI0b9Oq+9BLFJ6BD1G7Q9BTpsjjUAZg4ZQ4gRrpznVxpwmWu8KB6t1HJz8+tXLYqBZYQATAJZEF
YdTdOUn6auXwCPV6W2NNl421CgxCQEL16jufkROvAqvblymaIMfI8G4m7MIpD+778SRdnb6FZ75N
jZWWT1JjeokCLBDDzSEGGVviyS1OmQSxRZWsl1t7hHmIZNORVx21rVkRcxPuvYHRdI1eB7hG1pgr
evidRQCc1JajrW4a8g5UHPT/5VIUdw48KsH6BXz1/2UcMn43Dv32/f+UosQ5UunRULBHwgj0s+uT
BZPNQkcjKevnUhTNPG43jRWyRXqwKn6CWVGdYjhnUvUNAvpHuVVskH4bjdiIYhiLaIDAWUtPe+Qf
9sRylGU0uHq0DS1z1eFqoQpdlxrrhLrPJ5zDPR+zVUaCxyyqlWfFb2FPE3NgWHcBFIeBC5Et8QNF
M6qH/p6ja285zXuIZaW3G6i/1KNZd+kZ8BLLNI+ro09V4qIzTYKtaRKaQCCWUqQbw6rWenJBbhMz
8UAs42j+vSfehhYhP5kMvdrPwxid9Wcdh+cBF5Ia39W5stHMU1YFhwzIY1F25GC56OaSNxAVS03H
7IwkZFTyjWSTpDftV+UyBdXgFarBtbGoVUKrYVWUgJKQ460bpTcaYE1tw8Jg4Xq3WWXPyNTkQm6Y
zIB7CdNl3DzEeXcMGNqoVHHqUL8bWOPHtpnrkXKEpkg2hlbcB126RASw0aZo4EkSIo96+dkZqyxL
Vo0hN7j9SeNINwWxiwwDyD4A+KcyYinFronGhZCoKzHKMkebu5LDy7CWKlKUqnxsRIuxEgUkMuwa
mwxIhJ2aXX3vWEHsM82AIBQyMFsGMHUm9qIjyJ3hg1tpt7b+VuP0naVxhaK2W6bKnT54K6t/8npS
E/MvjV8awcLLnJyFPL5GilcTtozs1jeeysG8cSmogki9tL3JidYt41xOV7aVQ6mCuyGr4gnCGaMZ
Y5F6EVGgVI4e0oE0Qa5E7nPnRFu/hhrA0TxLx5yNFfVX4JF46TQDSCWxUzq2LL16IR733avqqzPa
RCwT6FPBUhhHNtalKo+DR9q67f2XT67JWYhSDn+N9u2w+NcmGj0enL6fJrq/f//fJ5ft/IW7Hbwd
4XmTwMVmWPz3npov4Wv8W+83DZH/6aCJmrVUzibzn7nt9w4ag5BwkCBOKB9zGun+ibyFNfyvxxav
G2EhxxZ9PrPjaeL7w7E1jHpqU6o5iLnYQyTjfK+6/TZACJKPr8IitOuNSa5Zd/OyKXeJl6sozLy9
UXC/axQ0dT5nZQTGrltUNIEOOTBWQm1VbYZq10UKSLP8knY9SMlQuTEbdCJRRYiRkuwKBd5doV3y
5DNEOexF5nnSE4YgJwMkwT7RO3zykd4x6jGcBqdDHLA1i2iFpbiVik/hHiLSl/m7ZUh7XtdIZvoO
PUh7VAkw0XTmizpgKtbupZ4c1OhdcSxsvyErqfJdS9O9zmaTTLVZ2b7FowFizZBvIzFeNfGgviYX
XjDU88TkTUN8XetpgtFBv3PU5OpPq3pIQkFbbOil+4qRFVkyAZQ1EqFtqiIj3WPv3OiDXKUtk1+g
xKZpLlmdWxJVkH/DI7k1rHEVq4xsA3VlDu4xg4pl009kGCzK4NFQQY/TzhAGRTaWeuNrzsfI+DbV
HguMBHn7WCkhz7jELyqandCfMltf50a5yLLq1Pcymg0mJGhN+EfDvDGQ+HpT6Uk4Qibrjyh2kYd3
ONyL8Ayw9kkEnOkNGQvlPte1G06zlIkBk3E0902j3gio6FaaLCIVZSS+BNWTQPP2FsTfxoluxQCk
ZrD0U6EfSQgLoLfZM8/WX+IWKIHCnB1veJnEa21EQQ0fo0doLL1m6bvkLZkRNBOc9I25xJE9axhe
NjLL6cblSiFzDFXNKWMEW6a4cNJso0x9JQG3EtppgIAzyrHuAy9wEStVGtkRg7FS9eCijKRCKCMK
h5Pjbssw3gol+yxjZcHCZU7C0yYzmnXgHbqu/uiUaDUSXpfZ2UPSAnD9LxdzTNewG05SOmF/yzz5
17niJID56UjUf/v+f4o5hofEz1PFTYCQKanlf49ER/zFgktAKXIx5PzPl/45Fb/NFVl9GRRaLMIm
PeD3uSJXN8csNk6ST6c/8A/2XN+Wab/suXjpkw3dYaQKPPWXPZcn5FBnrYAcNjGPkwSbHcrmyqUz
VmhirJi9U+Pe+lWD9xFSj68v27xYaGwvkqCja8qXXXZFL7GQSXQysCT6b0pLNMIEWKq/PACGfWUv
0rr8rBV1hRWcQlDd5qRQjmRW195aGERnqAiT8xsmblAM0Qcm3PAMMXE90KL7o/WQSXkF2swo57aT
7c7iEHRp7KnPT1XanUMa/rItT06UPjFMolOF/8hgIKI6HXr9UcdoloD3oaLddmQk1LzXnsGCyYDB
UcalY547xg5q+NQkx4JRxFgldwGS6STSF0IMJ4uHSjVDAidAQogoOEk1fx/ibik7VDQqnAdqRmIQ
Z2Of7jHH7qFNgmp2DrYLCHDM12FivLiTWmYMjwFnSV6szfLNZcPmNOA+sgG0hyKO+kjWWH1Lj4WK
Ml8zZDpoTAIiVWBO2cuh/xyR/KD1OuRKuxp8lMMmDE9DNxmp6O7Gs+NTV6HJ8QNCHeyVqNxzoB6J
CGKaOCz93qMRvhPs6fwiudNsZiSxfcpAvcaeNZdcDJlGKa1/FJyXPT6t3h7PkQMydgjXBthUd1IU
4EzPOn9L2svCTYtt7r372an1MZFBtGV3D6bCO8RKsE8rvHXYg4LO3ZcGKFYoQ3NbosGSEClQLEGN
NVGPVCA19LmtF/OwZmdEBm2A1zyxxpveIDxsrMLsXuIRzM3mnrJ6VgXKgx/il23wCDIOJkKGj2F2
jkiXNUV3T5zaOka7HY3TBNBeWGAG4mjAUP6fPuRcMa3OvxEp+I3/a93H/p2j4JdD7tfv/37IkSVl
gFjWBUSJn/DLnH8/ECu+7fm/H3LEWVAU/k9ixbcvfT/kCLqilARygUV8OpD/4JCjqP219OOMg/JB
RynY5H8jMP1Y+nnR6Jt1aMBzTfpXFJwLkfB+GCW10XrgP90B5pUI9sI6luKljeRtHmIkaw2Gv8o5
IXEtaTis6GGcLjk12BnGBIdV0t9UJYAwY6+5J9IldrlFdGhb7jIcdIj8NrrW0yCDJs3Q5w4wtRyS
Lst2XYD4DE18fHm6S/3hvYz1t04p74p8LxXtfZT2lkfCipFElvJakHDa6ORXYPtgN7DhMLhRx+KQ
Ns2Nwl/c3/QFhWyq3maqcbKp41rjGGKDS3JCTTNlFVft2s/UtY3MIIZeX/gseRDwebVE0XWW1K9W
mm07pmcd6UCjCWI+rq+h431CArkNzP6SgjzqoYmZojr0druR7VtuNW+jpBs3ewTGk4jBOWeJvxjr
17rrF3H93DiwfWt/y8Tzkdth1umEHEXAzTgYDOJ5Je6RVyeMCYjn3XnKlsrxQEuHtLN8DE0s3sad
nrjLStmrJLtqajlDt3ccXcRvQhxCozlmuQ6QXxwdfSDRrqXcLZZjYq/jVpCpcMOkd50JDGo+1lX/
3EaflSRl2jdI/822OCaeaiybk4FEeM7SjI2XenwKg/BA6TftKljecNwPDWVhNAtiAiY9Taf4c4xL
bdePFohZK6ruCxAdBlKEPtMxgAyrQZJBVESLoq22XSsPHYENFRASzS0fYlwrKgsbDE200vbV1BTE
gWA+unhv1copD2/1zGTOcSrV7rnGeTlZ4vUhhBDJTAHoUZkMu1JE807EcxuWlhI7u7Q4WEY/z1mv
QSU6q6zbREq6Eeu3poD/nFULveL4ZT0XiwrJ1NYKslnD8k4R7yOrvBxVh3+xep24YDjfBs0Pa7+S
9V8l9MeadSA32kKwHhynPWGVM0T12gV2rIWJfxIF32WcNovpyKyBVaPPytFmJFSygmwQFTBn3zt5
Omfmda37p0A18DO1p9CDmyVVYpNgy8QhiaNMFdtpusiUkbJ76LVFVHi7nBlkwCyyZibZVuG6zfEw
Maus/KvNE5KQfzTGyzFEGjy5vOUmZcopTK4ObPQJQg1moAmzULigi26ajU5D0p5paeOd8rZ81q0Q
Z6Id3hZmfcseap6xQUQgRwtozLW2XEUxNwsJ6/R1rGyKi0uscZbBrzZQmYiaYHa5aHH7VHX43GXA
HEZOECT989jRT1bQrYuh3hEYsy1gNxiMxGqFmXMwLPuAcbaXPKgkSJJlvKx09DtJ9k4Z76NwUSu+
bobjJUhBcZqR9aimH2pmvFesFm5Kz32MhdvxkUFEVziAK2Tas70YD3Ysdwx+ZtJ4CR1yy5lg/7fv
PmINGUvYrokI69+jBxCf/aZig+H78/d/v/scl2GCZRqTO/Gnu0/7S0WpQLmOoWdKbuIP/X73YRLC
I4BgntEwE4kfC3xUAya8JvoG2gP3j+AnujkJA37KHuDuA1yMcmEa2Do6b/3Hu4/e1MniIMq2Ek10
hnHPZZ+YpC19M6A49V2mZK4RFB7bSxJg4ZOR5MH60g7Rp8ddsAwjHagCkxrc5XbxGVRDfGZRdRZ2
LmZA4Py5O3xETgawoDumhvmp4OVNcQQaijr3kBLEur4s4vihotBnCvGa29S+cYKcWo82kYEbHzlU
tExYNUcjPAEEv9rBtJVVoCUf1IgF3Irste3mUjhPWZsQbWRsSE/aF35y45fJoiFKB9l9yQ2Exs1z
Xi2icwjSfZS5tZHkQhYGXKu42uXlh+6RX4wULqvGdT6gpldTRPY0LVPUGSSUqg/v40KsKoKzfeVB
qXntPZg8wid9eRsrzobGHtVoOMvCA6PEVoFX4EMgoBgV9mbEZqCV9buSXhHR8ljj+XmqMfDBondM
Epi9p5JXYE2rSxyV1rNRITpVJykv0wIAIn5FzKxxAW1IRk916fToqHMPLyy11vGftqecH1zkvo4I
95sxWJiJWBSptdOhrmfuWqvESjG0E2mKc3Belxj0YowVnyXYyP8I3uNKffBdb8tkWGbRIwgC/EtL
hWWun6i7sWy3ORAvFbaCKPxNQbh370/qradQBaNFseMTNpWAzqgqsgUZ56iqB3V9MZYohV0/3LUJ
MRM9TJS2WxYqKN7uuauvrVJ/hFW61qSzxmUE6KPakWi7SswQ5VT41CPsU6Jha5NfHib5Lmf3ruZv
amss/azAJJ+uHKddy4HfgzKeeutmiMirtQ6N2R2Fdp+4Nq2qPOeNf3VSZz8mRC1nLYUdkHm1eK9p
p2R8M8avksxbz8JG1dCmlH2FsE050BbOvfoEpMFNaD+6fFaBuJcFy31rjo3ioUiLuzK0+qVbqxfX
8mK25ukmTSwippR1xwQmRUZm9mfNii8QMy/CsxaKfk/VyQ8WsbsmNCKjA6iBx6yK0ZdZzVX37P04
TEn2UxZ23F0VBZE4fbOafDpOvfOqgxmARXD9TQQdJPPxyLN2EGnL9Cg7tK35CHQpvEsFAndxLGtJ
ARF841yirfYOYCyZH7IDUfwv08LHVjX7xKHKct4askSH+moBeFOx5gsI+iJHyqa/tfAJ0UrswEYS
5kRAxBNra9QU4a7qDoVqn3XSq3wrvCQV0nTXhi5WbQLh3xT2jeEMDzH6vrw9F81HYZHUJkr0Feyh
S+gzDo7qyfDnW4tCCdBmImIkcXkY72IKB3bPUD8zWF0garSWoaB/LBMaaTab2uQUsvSXMqrQChG2
AUjfd+IT4qt9SEMeNh35noKMkt54b/p677XRsjCHdSvM9TCO0C0S/zzidxVat+Kq72dN6RAbMXo8
FeNKr/SPMEDFE4B1Qk3UhgkYGW2XVSEvKuhvEwyTM8vdG/pBiRz29SFOZG/FQHGfEI8ykIemFy+d
ymdVBTz5X75oGXNhRLPon7CXTU6wf5mk0WpxXf3cZP72/f9ctOpfk7sMoOLEthXfPLJ/LxccsAFM
rxhhGeqEBvjBPotCb2ITuLbFCoGkRo1l5fcm07A0DbuoAZqZgdqfTdLs3y/a6aWjWIfJa2nIx3++
aKUqJek/pIuo9o1WSAayRQ/vrjoEGlpgALVztTOOgSKfFE0wmPUNRMomlalFbm6GxRVZgNW+hHn0
oNZON5+ecSZpd6KDZNVItNRF/q500bUqxKNmXDJcHsObNIudH45zm5h5NZwbYGdtcESGvoWTsPZS
wrvcNFjFwLSTkmzZRHnwEuPq5Jozx3G4tPPnUXn3ffBiur/oeIbSrEB91/drs2XelqA9icWKSw1C
NEG/HsG5Il5Rre6UMVrKJL/JkMSkBBIOKvtQHGoWXhJLD3H3FDejU63JJdkTprIpqwSxN+og761R
noeeosPkYa5YwCawwOsyP4cBcfCFUhDEGy+iPAO67R0D2C1mna0r4W9GnvoSOXQ0qjdVjuk/jEFP
6V85eWNdBAwLl1xlt/Nar/aRhUIxLhaWD1OKjJEhYRhIMIzKveGMSMTgj0Saew7Djcj89eRHE02w
1RhNDaiFptYIqbChBiXhrpTri0Bv22fNsPlhD0en78w565A5ldGl5Ec2ZWAyLZuZgElcp7zlz1rl
bfFod/Kx8FmuFAQKZ8aOYMM7IgsBnn/qxMcVxZfI3jzTPmi+Wc6bGJcXYYQUIbSEbF+jgUCzcKGp
5tLrfRrTeqUGEZesRhiiF7YTsTLaJG1x28BIqKyLl1u7auza+RiEe0exTkmsWiAylVWHdRu55fA+
tPLYVe2mgY2TCO2G43hfh+36P3xuUb2raCs0ILCCAfS/K4sNBua/nFu/f/8/5xYO3UkiTB+ApGOy
pvy4AdB1Tqxp8SBMTqjv/YE9WfvZ0/5/1qL2X0zYoJ3wOq3J9P9HszGI4L/2B99e+ZQDD7scOgEv
4qf+APkvDxuiCLVCU982Mdt/z+w32kh8OJ6/SxqoqMKQ54LHy/tFkqgoDCzrPJjE/TTIBegX2iWv
FotgyndDRVnx+SN904I3FHIM7jW/wWEmUcyLcuMReZW2zOf/H3fnseS4mUbZFxoo4M0WjqBnerNB
pKmC9x5PPwcVo5ZaiugJbRVdLVeVSSYJ/vjMvee2eN6jZLcAZZXakQzKxGs71IMaYSM5xxgokNn0
40V7bXOgelkhs4ogz1CKx8cixZfS4SxAJtEN7P8jkH55Ip20qLjUTWf6XVkf12QnAodrIB5p0hII
RXEvdODV6na1ELFCug874xKNoi+Zk9MCUu5j1ctKyV/m0Em73BYQQzB89pvlVANyM2MksdNeqXW7
ypCCalYgTkGzssPF8aqYA0kB+lbG4P0oD/NSwcqLORITpumjoHl6I/7ILKLJQnyTRkaa2GMFclto
v0eCWSiWKnPdMfmOs8hWzdwnIt025PQQap8LeuCZDKHmrdG+tLaJ3LYwIsj9op0rnbqLSHnU5NDN
zPyO+uw8oGnp4/CSsnjMlOytL5LkBrDJzaNpV4XrFQzN3boWN/zDkI8QmyIjZIyD3fnnyi6E2+Zt
IRpsLcDG4fhIzeg50QTCLUqAD5+LJZ5CGEqJQQRqUQVaC4srRH9bPGEW9aXMcuO5eBQ416YoOeZE
r5Uj+pOYAWEu+KrYfY59hkqWBoCxULjke/DZ5KfAiSciVC4MLzaMk8p9ZQDulasJLUXiKDMNAmqg
kbq515ADkzyfCz+4Rh21Hq+IaD/GxWL4Gv1M594XxYeeOaswP0nr4I5Cfory5qknaCor0n0D7UWf
uCHlu0FunXGFdBWVsHlUb5RWnDTYFwnIaLTvhPAtPdsgXQ0dzxBIo+RLKrfBye3kb+aI5wY9kjKf
50bdC0NKZNxMo1N5QzgRsKOh+ltSboBmESRriOe2KKbtjrf8iutq7mb8/f/mqhF/IRhY9po6Pgtd
obT6X1Uju4G/nL5///r/d/oaBC0BOgCAwBZC2k7ZP05fdHYbcgXI038O5t/HM8Q/blYLFqKGBv/K
4vF+rxpRpZgiX6MAUBFxfvxDdMLfjl8RectG+tZ5PEwtf9m/RhmlLp7/dI870BnD/MdcRd9TGJ8z
RXSZ5srbWpLm3uiu6fCKJn0TkLq6lFxNzmZy6m4AmSlVEkSZ8UVY70dpQLWgCadhLK5CXnwnsKaF
CCGL2QRSxDyGzYfKYgLNeQ1wobEk9hGmA9SaRO8SZyCEAq2MHjPIpLXI0rGfpB25C5U9JCLNrbPU
4alfZT+KCbBrhf0KjRJ1h80i3F/68KQLWRBhMx9KjsgpJvcnUa8xkv/Nb5/WwZjkB7nCIdVK9lSj
58rIZbYYJNXoM6q+ogbKTrO+NWQLeYdkDjcrMddsMogLQvSKLV5rhW+xwnUAik6WsvsKb4MQqwjv
zZHD1uT7kvFAD54q9VfWzE6jE4RI4vScv4IyGdTlroL6IPKnxfDWgUMVjlbOcRAzg95RhzEcJi+6
iJuHCodImk7HJYvuBNipjKhcnPdPQmQ8WMJbtWk7SMy2w3H+kQrLMRRGr9ST65wsCAtFoXSniGyj
kDCbcNOWTNDttvwmYeNP+Z08Oivavxq8brV2hzjpnlKB2tcM+QHW0c1GoiSKYwkh1+KHT9bCn0cm
ZYvu6/KdFWHjYIc9R9kjiKvITnWvlSfE9zJ5j/kgIxlhEAFib5RL3ZaqYTdXskUM+gSje7yb4jpo
idDSBmVXDDxhQVqYxIUELeotLHcG2kB/33JhPGjo/YaiPVY12nKJdXXcFKcWEKGKUo/eQPdmRJxI
vY9WjQe7IkmyISMdJaebQC+gKGdileBUDFOm8tz/J83ci9FZSjSNUWBMSi7kv23iaMwh7LBA2rz6
gvyzXOJDLlNdJBOOPITzxVQ6ivDYrrDJTKbxs3oe4pH7JF+jibc+1SEfgvcKzeZTINSJD0eP3n2I
Ibr2pIdELqIngorUvWGtbO9lRDcFitGcRDCRuyl1RTp/TVlX24rUPYxbRiNvsLUpSkdyEwfoQK1y
sMQbC0B09oci6QMBafYEfBmmDvP7FSmEku7i4nFpVLbVoAFyy5XnlqnoNxeaI5QPYsvsA+dlgo6y
QDtu9ucqU7nW+vOIESCm4NfxkOQNIVJW+8Du6GTOCIqEa6hJ2L8ojdJcPc30UYPwpM+Sq6aG4mez
ERA6eStW80wf6RTZ+K2mhYOb+VloDGfgShPb8rJavR9GRFpKeFianJc48eUp9TYye6wBvMtMUMEE
Zqm5PSwA/cfoBCBgbkh20pK9Jug7FeVmn1mNPUK8Fs2cjlKZdgn9R4mnqMlxA7Tie6L8kGo2RKYB
sFaH1Ii2YSZTMwPPId0LyvzUS4zmQFem6KCqsbyX4a2g5LAlaXT09eeKhoayK3XadfAGKbOzOvNk
mYlhg2ZKnEavJxk6b3M8Q6qThaS/yCTIWHS2VJMsHF+sIr80Wn1sK+FdicTLWGNfaAQv7aNXldh0
gH7Ih9HC8wRmU7KLhe9lpedEkvyy++5VkTUNwTPLO1s7W1j7hzquTqIODrk6VmyMrcgN5fhMmho9
mXgek+e52kSv81c5E7cpLXBD5SgGY9e7uSa/iKVGnFN5VPTFn1b1NhN/U3HgG1rpRVH2UgBWTZX4
WAGeHipgwIa1W+AxiGhbtpqwSBH69fouh/jb1OEDzeDu/yRRXYatNGR7fULr6kHDUgvDUfsULml5
kPT3AY4nSztspz+qkSuLpBrk/oXa2Xk+fcm0vN1gvtTq/FJZynlWtF0uv0aAlBtImz2mvLpPAn1s
9rHWBkSipiWsu+H2rw61RqWA4l6hr9vWQP8/HwB61r+ULn//+j9Kl22iRVw0otVfDeJ/SheqGmXT
lJmKyaQJ4Txajj9KF1GlMqE0MWRJ39ZH/yldUJXxXyk3fmVkb/Lcf6Cq4Cn8tXP89dS3MolnZxja
X3wA86gQycozCBJ8iFjeyIZ9GrrGLWI+/NzWZyCwCrvaPMoPRiK6nSjsQCZ5Sxrtt3pfrgynlvlQ
6B3LkfWSmnkgVpObgCGGC7GrYxB0S7YrSeRhjvFEpYQYbNlu5tpRQHUgMTbT0MEnC3bBoXlQTNyO
JfL+TP1aRDK1OaNw7WHmNx/7rEb43rrTAHVc2aewOEd5jgFBMV0bdJPhL0HGkRIluNfaoFLbh1WC
prBB62AnOHFr7CZxsOWKP6rEGLai5r3EcZNdFau/j3SAS8uYvsUCbrAV5b/R5acsQy4aFSzKjJb5
l1Bwds0COEbzoST4agHEOA6AOJsglZGlt2PphYTZ503kyRnWprh9FOvF14Zy8ormqR6q5JCam1oq
EfJ9ExWkzJmReJwtr+thWQNG53awIze3AcqTqCkqBAQAWrPT2LeHRURMbJt4vYSXoR7Vh76YLhln
fCYDnbFW1mImGbkJcuQ8ZQu+fup1/yNtlgNVkT21oiNDrUkW9aqnxUFeI6cd4wtI6iVs/RELYjRl
QLK2W/kWVdIQdf6SN/NdgnNXXCxfQ6SWVSb85Z5qsenOYwwSTOYF6bNjOpNIyWSzMDMSsnC/qyWM
A0Zx4uvKBVKLEhALadn1wnhJk2ZkbzD4E+sd1NORTNhYUWtOK3awgv/FY6xNKk+MEccGjY25zZr+
RyOFAeCvjdTfv/73MZb4G+2QSNPzK1WOadV/TiPG74Bh6Ip0puyAKplI/ec0AjSHTYqYOmKG8Mdv
SUe/N1LmbxJPUmStTn4dA3r9H51GWPH/fhwp+Ah0HoaRP8qy/x5kscfMCGVbQzpsR/kafurlsXi2
4M+ht6ARSN4b6zaPR+5keukqj/0bKo8Jp9xhugNAtp8OuNe/rOUCdi35kF653HAFUmgd1MVuNS+7
EFX5SNv0XDwvhHLEewFZznWwXpj+aA9wzN2JHG944aKz/IxvEBiJm6a0IJeS3M/ahr10iu6Xn30/
2fPA1MPmWZJpX9k8gJb72Htxs6iH9hFI2sAVf0vfpBMyExVlUqA74GQd2Uvf+N0sWPeAoIzMaQ7Z
MXyOyJh/Xsdd2Z2tCuOyZ71S/wtQWPjmO2D4gHD9japt7mYXoNlHfTMC5nz29exXtv96fn0F5O0c
Nf6C49fefpTtr+zGPRhjDt+T9BAUYu5Esh8OnwtQYDNjX3yORXQw8xELvHjgH+WCStfHn86mtreI
KnXZt8Yd3dtRr525DYbWR/jUf7FcLSHfQpw56GfzrN5hcb/Orxgg6ELmV0gf/Bpfw7Ou4de2DRJG
BwcNzsZ0P5+vi7e6/vn8fj6752eePHA12S+uyE8zeAV2MYCdOwxMKqP2uYOiqd6vCyF18aWyYFXu
5fup2EvToddP0DKtY5rheI0KtKSvIpNzywx+BZfKO7W5icO9opz69rytNXjc/pALBzXdF6q1X0Bf
qiIRhcKTlHODAl2Q454+Sdq5qU6oqaGw7DULjSAKh4k5FX4IDmPlo+x19EiwQNxawTZqQuMiESF+
fZ8KdyZiPcr2AubrAeZJ/qMrw6uO7b6r6BI2cE9e+/Wrnuyz8qgnL636NUkEeHbpTmWp3S4X1uq2
Pn6wcoYvwIrzglxYxeuFZUNFeVakvvaZ5F919pY16RZbFwzJTrLcRfKzxu5Mb1h21upWk4ch1I1I
BrM/4oB310U9ldkHM0iPnLxpILuonF1e2J1wV9rmlVDV6iQQZwA+5Ro+wIw5ya/hVX1VTAdkD3+Q
S72+SAY665cxmT0CCrv2HGJ/3RePkgNB1U8vw3w0IbrEbk2+Q3O2rEshHFanLlw9PJxu0m7w2Tt/
5UfrozzKe8Ct82eDN0NxDXmvMHQDp82OmZBfAEzH9FUl7wZ+Ucmr3V8zb9g1DEzG28YYdBU1yK/b
ffm9a+wiDkzimBEYY5UHpAb4yJ5f5k8uDDv7Ee7nIPZTv3KS9+TQELbA3dhleH0koQDCtW3f30f2
bbfL7d3p5J1Wx367eN7Fg2XrKIfBfZud6VW58265vd/d7u39bO8JEiHgoOEBmEM+ZOfxCBGJB44A
Bu2vie37/rWxz/yq7OieoulASsyvz1+5b57Fnx0fiY8hPwzP2qv6M8NI1Hugb2dXJrfePm+XwPaR
QX7C3ykPXJbk9vtVdXDSO+mrdtIdxY0d8hQ+S1c8T2fqH6dzIFvZ58fG/lz318ftXz65opB5lHb8
tf15Mn5fSrf0S1/BhulkXul3zuf23z99GkTbH+BC8dsu11tz6B8ehx3U/xfaWudzO3jQmfvNnb/a
j7x0XurzUvBiB3t/th8j+5F344kX2CbdgUffzqq9/wheIs+c1OU1u7+PXcFBZeLc7/Z7XvWclyyx
lRdyKpzU315AKFM28Ux2da7OxS50Ke7s1Cd2ieLUkewr8ptHsMV25+BTZajs8aU4tnykQ85q76/+
p5/xuJ8p27zaXZ7kJyPYfvL5e94bPu4n+ZloEvVj3Ff34sf4SNwSrAcusUjcpV+j/gEcxGEmTPSP
FmwvqOp88rEUCUSy/MLjZYsDHnk6Y+HarrR94vFz2Pub7v7IbU+3yYawTRuC+156nk4ELpT3wm45
meSJDvfthcS42+VDcrY/dELNZX+Nzrhdgrye27XZRU7/kPMWKcHYHIZze5XqoLgjiedBCjIvDX0w
WJY/PmpEX4w7sa8Pj5Wl79vaJANCduHGYq/YCZfaZBSO8wNz1bDarXGPLLolO0+1JeFtKD5L8469
iv6YdsdkOcQr/Bd/Vc/MGDBKYEZ46Ing7NX3m2jstDO5x9+mZ3poYuxvg2hv3cF5Fb8nfu3gc/AA
gDhPrf2B1GY3espBYDjEYumLjGriSgYfs7zi4Hqg9vOr/ewtLuePp23xSX7uhZ9MmnYZSVWv9S6/
a3flHWSAI/Ei7rQf9nGwRfOEX9JPBSn31+wJO9U3fcUroqfpWO8e2u052KZPZUs0XUbJ3Dkyl2Fu
IxZ67C+sSW8zKTc2dvpuv5wAe7KlYe2j5z5W/Je39afkkP+zPtOQm6itvxEv2dGNW0tZuJP59DJ0
5XGuLjL3M3b/3Yla+lpVV+QlJWhUI+izAJtL1rp68VbmX1hXN9+xDc3eAfJyAmGJm0EP4ueXl9Km
EHZoqBg42aHq8XXDa8LH7pmjZuVn0/nJHM2pXKQHvKzCXrfsXmLR7ZSLLe2Sk+qqe+2S7LKdxZls
Gxfxpnmd372S83eoTiYzL8fSbPF1yEkS5OfQDuNz+FrcrMPwuJziIA7mZ0C3BINIP/Wv/EP/Cq/d
yTgYB+uQBsspDQgnug0sv5DgZIFMCW8cedKNbHMnjFl3Q8A03I3OCeQnmO8xDu06H5velf7PQ8vN
WQ81zkO72HpsbQR/Ldr9bIL2KYNwXT2AXdyE2eO/iAzYgN7RBZChA5jBIhRhSwPUINU+VeM36gTQ
Mlucgp0w6JxIu7mkY4pG2rO+zUvzUowkdd0Nz3nu03HW6s2KT6QDjVy2GLMHZPXLCXTagiugZpzj
d0CIc9k6zYxZw/quM3ddYOyNm7WnwCtL0R+b1ukWkBBRh9ADuBqZ8RZV2UY4kgNBekCTbjf8W2M8
CsqtBVwh3CzBa8SBzjPRaKKM4UG2C1f5YR6NZ0zm/Indwbk8HB4eHDdQ9uWEe8arjsnnYNgkEpwM
13K/8zP4NQMK22LzGfhJjIvz9CTb8y49foRH7uG7wu13INnsA9eCk7jlOfK/CaK9EDJmoy04VJ64
q93v5++f2zfcYqNibo8cY58KVvz98GLWnkZ+GuG61CPB9MlqnarLUa+oC75Q+VH2Dv7wur2Ti8Rq
1uve2toZxQN/BUYzQ1H5iAlueQfXt0Vb7SfLbgHcfKmCP5dHs2d95iDaiD/6n9Zd/tGT6lMRtoMS
gyHBlbdczH2xP3AZAWqrTWd1pINy4I9FIe4Mu3/WX0NbdMlw/1BIesH3ZE/uhZOyc5XdfOB6PCtn
60n4MTHmRev9k4tYbt1KvPFKJu1L9pV8xesbw+oWwy/0wSw6K8N94y/djoWhfjfcFoo/0+6IYqeO
NcO3QfYmpgUVja4zAVAdVhboMHTtWr8lV2y6cOFXd5A+U8aRnI66M/RHCEQN7ntuwwO1MlFv0z5+
r0k/y7zK8pG2okj8Nze0TLBQVG35Bwpy6f+tJ2NpR1v633qyv3397w0tugxMUODbJEBy/60nk34D
mLH1pliJ+J3/zueVRZ2doAyGAyLb1gb/qaGVwI+yEvynozX2iX9rZoHJ41dnAEiTrm8LyD+rMsRy
rSMrl5J9tZ4HCSWBz8Q1jnay5i9ZsFkI4ETkfsWdLeYG6qYQMHsYPqDefFZtIRlTsy2T1sXnLMbx
4HSEsA1Ootnzd8henNAPumMh8gbTYVVf1DcpBMx2UtuToZ3G4VErHRaA/CoBpE+7Wn8a1N0A4Cbo
xm8ZS1/ESkQen9cHet5Kf0U7wSHmBvqZDc8P8z0sj8nkclYoFy377Lpxv6rDqZXYgIQP0vJSd446
2cKFovpIrfsjoQ5OvOyQebX/2djJUf7QCGM7GX5zIE3Rjf3YR6mOluHc4/+Do/YW3uZgPabuGpRX
Nmk0yNCnXPDce7o0n9PepXv6iC7RB6o2GkvcqOcE9RshM16eYC21x1fauGcoN5fZr0/yoT2Fd9WH
ZW85XxS8W1XOw47HH2MQ3rYyFZ7RGXqO7OizIz6NV57dr4fhadkIRnb8/4k8bWsf8aMPR1hqO8NN
ncZDBfCrgzZ32SWk0X82Ofu+wvOWuWcFQjAdRp8dMD2wfpfutww+9AH8CtnhnHiy+lmxda8LzAtA
TRLqSztYjvC+7O/nguL+FZAAdXwRjOMBAsdh8kSndeN95VVe78u78pR95HBjsZpMrn6nbg/O+zdk
QXincDVIOKa4U36XqUs3DsPagu7lDOj23wsDA6y7frUIkn8Q1os6NyaPEjBod9FNGuyg3ac3Jh2E
v7PptbP7aXWy+7P6s37Uf0qu4Xf2o3/d+3vXR4dmFSx/6o2N37sV/SvIQheuOBJmM5NuamE5o0Kz
VR3ZPUJmUC8SRi4hfdCfqqB1NRtsqCO5ygmBd+23D9N5e99nl60M1NLX4rl3n7c8tYbkd4+1qrsN
MEgh81G+mWTIhYwyHXOHOO6WnpCknOq95vM56eiYJF/Hl8DYY/W36DcVnCuI29UVmekAaOJy8ggs
c0IM/a4EwzZCGrQf9/BbETX6DBD2k1efko/6ZF3HkSjs9UgKnJqds9AJLbTQbtvEXjbjlLWF7LOE
XIcwabqTqWHT63LPCr2GoVoTIq+8h/FLQvA0YNUpPWTqrg97h+S9TN5F4BheEfWYqC7LgPAz6L5D
6W3EPxOKfhYILR48l3Z3iF5ygkTr8JG+DUrXhWBZZdjJmIJ+UM2XIBImt3zsfsChMKIbB8iM4YKu
+zBhl+Y+ybuZA4Y6j+LX8A5mJeEQwS7XB6JSUs84AjMCRrp8K4pc8SAx0JgbsMRSBJLtzUxv9Gvm
h/xhDjDH7JbyAREOUXXUJiyyForx+qYL2OguGtowktjgkUcndmMSsQc3HIxz4ucW29YdtRASsPZt
edKYgb0qJwtKmpt/LbwJpCHMdk42LdYUW0I5lXbTqc8XDMaMhblgm5UMTD5E0XiXxhimfcnlTn3h
7bWswNfYc2Z8eAirfZafq3v2nSQA8M+E12bH/oEuVnA18JUBXZvb3zjJOGQIgz2wkLZxeYF6d5ia
2J8TYXXTE+cDbWJB70ibiGtw8DIRTjrBuDnVhB2/xW98awKEa395ko4lKnacZffqtG8ydz/QD6IO
yI33ZsfM3JsHnSxXJEz9RGuPWjbEMm0LiytioDS9xPRqshPS6A3Ys4Ptg63/p3IfCe9y24ADppaD
6jxMeOJe84vas6u2i9fNq34fPw0v02d6UIPSM/1BdRaWxGRF/Kweq1t/IfHL7NzhYX2CMR+SNogX
1U4PIDIK3ov3/keP0e7M0B53SjpT/rjikZiZi3mJ3J9LUO/au+raP8V3y0t+1uYdaGCGcuwPxM+u
JrfUXj7DCy0j2V234Rjel7rDqSYGhU9sxK37LlxAZwfqzrNwsk7TAiDS7n+FmJL4xWgVTwxGgJQL
yc4+4521L3eJPxHc+QNpSexh5dgb+yYYnOVOf0+ep0N6Mhj2xWflTXsz3tTmIXW0W3qGj8bN5B4M
/BtwOYrd2HtAw2xDYDuFJ+0ypK4V+6KwuVfVN/lNu092dRD60b7+GT+LVyJZj9SMqOAupKWe06sE
uC/xx8DcExXMWabf0KM5tdd6RusL5/RZuhOvxtN8J92r332wDXwK9YH7YG+vkpM/lA9rEB1G7rNs
ylwoz+f12DGWWY9kkR2zHaLmU3QyT8plF3YUx+JAdkUp+3F9SVGXuxMCSZMbk0CCk/I26tNbE0v8
RIxdhfBeKWaTrVawGHdx+x4lfq/X7+r81dMbZmoLVpFNmAzgFNBykla2ICMZrht/bgpPnuugY/xZ
7Ni5g5VGEUJN3obztbb0QMGhZEae/jjfDz45KT7pBJdm3+w7BhjCTws+rM2zvJT24mOBsjt3PWh3
2X77963Tpyekfvc6V78ypj1Ft/yi/WTZlt8bPxUmGmTceg17RnfhzsyECwqfPz6X96BPTsJhglNj
N7f2voVtc8A+1QtBf6d3bs7ravGzsOGKc3aNfsNkc0t/rBp3LtATPK8tesuXaB9DUOUdMr1IP8dJ
wK9Bu8pgfpwJkFd2oX8uXzX1IfaUmfs86y/5mMYPNchQJrF8Mk9U9NjMSpMNu5vou5jYetVONRvD
8iJclY8c5E17M2CGSVfTOKuhH0dbSzBWXjLuCLCsUbjig+W2VbtajeLnfjqmFQN/JPAMkzloZW42
zjAixwik9GhIfjT6Al+ynHCBWdQpKpLXaxYeBemYq67Vu//q5kEGoaLxP9z/APP+5zYM0+ffiAfG
X7/+9+ZB/A02AWst0C7y5uykfv/djCJt+L5tOb+BAWkQ/qTqZgGv0xvgEzEgMfzF9clyDA2BaWrY
Z2gs/sk2TJX/bkbZnjrJBaKOUkDa9nx/7h+mOF47RdGzfaYgdyZOdkjjO7NQHte58wspe4rrcKfW
91Flfgk6M0woUvNsfFd9frOI/Cpj1V7mJGim+rlfYtwGiafG1VkZDxVcjbXaT9JytFg8TXy+svK1
aU65ke3XFdy59koiRxE+KPm7YNJJZ/p7H+cPGFUPY7WcixQVzkSaWdid4UV3dlUdEtk4zJkarFPv
GnntzaXlNswTJm25EJVox0oF3thCJ0zQgrDc9fPHRnKFImwLFpPSMPXhVEF2hSdt5gcVhP+mZE8Y
qYgImUxpAmzH+Ddcg1H+mEGwzqvhddjrRO1bHxCrs7yihEmEFAo1omsw+oimc6qImWDyQaSpN4iF
jsmLsszlsDQROFz25MmKT5/DhDuyoGSH1gIMSnEkCD8N/WkycqdMcLBP4sFqJm8BkxOqijv2/TuH
sh8zAF2ruyyVD3WH+qaIKIFLbDgVsw0tOqpzAyKHrVsf2suofg8d203doNwz7qFPY/zRvZXZBwQA
Xoa7lOHbNB7Ght0S7NP62ZqmfYsGvRiZrkHnNvrwKJUaaxR/MuJzqTNgg+Wld+uuWKBVGNeBvM1V
yu+g8qFtYsidAEAuWK9T2i2h4mocWDVzoHhI76PpmjbxgVA9tkaDpwzGqcrTW62AqtlHjQQMHHEj
49pCMb1MQndQsKxRZ181uPWGxj6eKOFi5X5dT40gn+qBKRzGJqthFNLp8g+xf6s69S5RpVMXKq9r
/czQDRYDNIUSs00mXSyM/vA0RmrTCme/YMwkuKc7ZbrPZGY+hNKsHdK5NHT6GYmgUk4VVN/6BbLN
exfjxgofxs0ei3U2MT7qbnFXspvxSZwWMT1nU3yy8vjADIFNJstWsrKNYXb4hHNVbR13ugd3LdP9
QTKbIhamJSsCAD0qkLNwe2Mo9dOx2DXNYzkJF2Bxh7YSf3TcUAcNeYk1B5whXog1WpbG3jXznBG7
JrtdRbZBEhZ3E7AMPU1eVEQrG3xEpDQupuECd5xm6XUuLxNitbqknBbBJVEy2lHpa5F17mnezSIl
UxuSrC5/qrzaeo53FCTTWhC6XMEQe9dA6Grkq0fcsoa0gujUyfDaorcRgTy4x7PFFSAlPXuHnCRV
lr/zcjAKVhvMpZWcxjz8qhsWeYLgqkbxUlgsOjFixfXOKFsEI5QTarslkPm5LqM+pCQFfd5uAdzY
LqJKcBi0v0q9cFMpc9EfnDMjYqre+31FhlZnNTerlTzmLs+RmHsq8r5MKg+pXJ05R2/q9KBJJjDf
zBtlBeUlFBQQ6XqrPM3JN2aFp6GoSOmFNNexmKqiawXKw8rSQwyxoQDMgjqUEQi2k0IJZrW9lMgD
UuMlMxRPIlulEJ/HbHDysvxca+iUhgl3E7cpIz8j/AHsd7fUtTMoEIMn+n1e/AVza7VeVKIjRbN6
beXhaJDcXRQYVvM7FcnynB0E+dwnzxqLEtWMMFsPh6QIos19D14RQ5wgXzIKbXGciJ3g4YEI1xWR
KRtMeM53YEnxxEnPoQgpRU9PMdFYfSQ6SZM4vcTaU6w9nd2JhZqBjQ7OkMJtuWx0Pg5F9aLFPIZC
1ImGL1xbRt+CXKNjXh9jBfkQjpwubmm/B4I0Q8OtZGpxahMCSm5RnR7lkbHBGsNKRl6BbLHXlu7f
XGdgXoDEtt3X8VCJ/x/zmGZtcr3/GlL+/ev/VGdoG8CBcoJy4Rcj6Y86A+0MNGCEN4oh8c9/qG6M
38iEFFHlocnBE/vnIaXxG+ZcbA/4BWFT8Hv/pM7AQ/HXOeWvpy7KkqYgUvzFCv1znWG1KakKuSSQ
FlCCEQ8do87uewlQEfTY3nqfsoV80OEgR0DWuvzDEOp3cUJNU6wvNddbNI0XAgiuSid+y5TYMyEt
EitcU75p0yZ5p5MbBKfBHN5gDocG9CoP2DbREQjiJtCGB1Rq47WsRqcbiWGu5sBkr5QaaRD1AqJ2
EuVF6J2CiUs7fmx67JWWcNUh3MckAirW3YAswqySlIOAz4pUn5eoOnad4Zrp7GSVdBjawZ7ANSaV
+DCY9eNGOi7W7LbMMIISIwhFYrUzJHfQNifpwrtJ+NPAIhNx/SArXrhG+6qDtFZWLwQdBqLINlmG
0okRTgRpb6OLY15h3gl8xBpd4j/CN+5MBPgxs74JamdvRPDix/tq2hTFjHTYX5a66A/Mq8oC8/uM
L1bDeFoSIWJLs9jt8HbiACUJSdHmu0XP4P62oNZMZhWowlWiCcfhM45w+5eUK4hehrBlgADOr/ku
ihRElrUbjCjIBBXNSpX5IwZRUa93psTbySRCtLqAMoBvG7GjIF+g7S/tgPstGr2keQwpmXrmN72k
MNJiJVylXxpAe2mK7+l9CGzba9GjGst7k3y2mWFMk1zUWmFjxlxTloikNu8R658nRmnYeB2VfnbO
vlpLpG7acEfFJc5lSrKBnGtDttultpcKccZKbp1EkgdQL1l8y3V9b5FAUtTWpemNu5rELgwJ9khN
Jcvjl1RVRyP/KqSNazqx7YPxk2V+RrR2SUWpaalTyNKpyY3DOL2HjexpSEzGarr0YmmT2OzOHLWo
/IfuFdj/ohD3ZBaMD6PxtMqICpL4sxXfiF9ULJ8PUXn3r27IJBkikgKJBpm/9r8bMp2cn78clBx0
f/n6Pw5K2Oeka+Pz2kxZf+Zs0quRv6ODuJR+HYZ/asigDyuyqoiyDlJz29z8sc2xfpMkDGOWRAa4
LBEe+3+5O68ex80wS/+VxdzTyxwGO3MhUjlLpUo3REXmnPnr92HZve4wsNe3Bhow2tUqqVQUvzec
85x/cqPUlP9hoYO5Df8Zmbww+Myf6ADh0FKN1mO8TgPHxd/BRxqpYTwchMzCcGuux4JJdtEecNoD
WSSIuZNvAfOLooUsggDLq4BNAdZMJRIP+/E9V9x1WDxXPWA2S7zIfPpgXs1L4diqZNbW+UslS9uO
RWvqnXz5okiUfCLCD7W268I9lRLdisZ0xrsrsEmEJR8XSfvURUz+PVPt0LcbiSQF767pXMetb73b
O6Eq45WXCR25+cq4idmAw0/hcxYBBQpJNUt47nDooWeYW09BHCwbSCHkfUwmkCECAPEsR22NheoH
+zIOF3L4qfmQR7BR1Pql1PR5W5fsU/V1I9SLqn/F+mILtb/SVG9Gui9Usupo5u5CMc5hpNiiV9qG
X5GydUr61Gm8a51pS8J0YrJ4GzJGuortdr8vEmERGrem7uZltrdI/MmrSVkiO31RLAQB8aD51DPt
Nvx0X4EFDGs6HsBwIIy8uYSYxioTz0m6aNGDy4td+rf2LQ6lLXXiIpPWuZl9NgXxDnGPOC8Wrh27
tq5x5xQOa9qiuRnE+17Q1gMGjGS0MPLq4AAEnkPcSqW2yHXeBa1d1e05z4eNyA+V0N7leb1uGN+l
DUdB5qEqkbhdIxasYImGOijTMbr0SGhi5tY9VXadjo5cM9VUx2dgPU6FlSSIllkUEAwE0yWHgojo
xtOsdQ1cvcWblDTWXR3HhyFvaAneMfxBX+GGn0G1izYqI/Y8tg351RDLXUwwZ1fo+0ZFBWQ8RxTP
ButtoWgXUmYdquYSlJM8RnsU0vROFkQFUWy7qOvwoBC6QRo5+tTpJ7cuYgy80y8uluzjv1a2nTWe
VD3bRWCsSSbWt4MfQkt48TElSpq/a8huK/LhLPumMPMIyiPmpFkRBmB74p0bivjpaMS5ZhUD1jvj
OWnQSOXbDUo31319FUHpkwmwHwpxocCXoFZw2vicZsFh6OK1C2XbbZ/UROBfVbj1JvdCZ/dMHqqI
/GQxfIgbn+4+O4jZLTTilarqS6uQ6HH9pW+BEPL7e0M25lJE4d1qNM7lgjQD3DJ4lAXyVBPHq/w7
2WiJDDZ4oy5d1S27VDq2FRL3UjR2Rmd2M5UxtlnU9wUULStI95OvoYGLmouCMxAeEzevQe7vZZWB
NfPBpDlxJh/HXDk3msWHPCZ7N172hA2FbW23qB0LXYdyOC4DPruCwsw/7MnSMm/GmF+SCvIqF14m
uOsM24ZSkI/aucdeUPhv7pRlsLByc15E2n1uhruMTjGqhmFFhgngnf3Yj1vDLZaWFh4VnEdwexdd
rl3iviKyZpxnA8ImTNitwQy9V502fyUwsTEDB7LgtRej+4C7Ss/bnVQEIcpvlpvh6cCGpsbPvsme
ROOtZVMdx9cQkT93qf4yNNi2SiCSKQPaKiNRoSLMfoiNAMAmNQk+7QDCZeVfOjlXjYlpSYQNsVuk
MyJzf8mzx3RAq1x5G6XxD0aQPGdCv5oCmPyEhRYH9bZhk4tG90HyEOBAIgj99N3qmjUTHBgnCF9z
royGvsoKud4w4Rop+j+ZQ96YN175EofDTC3Gs04uWJULc10r7QBGFxds0Vq3UtZeBJGdMTziIRBW
VgbvQBDX3ECcEZVtYBa7wlfQi7BVM9RNzg2gzJ+7IrbNBLFYwHBp6NqHsKLPTNjJYfkiBwEoMBv4
suiWppxuOyOCZfUoRdhLlOTWxc2+JX+jjj5Hod5VxH23Pm92GS2hOSPvJMytrtdt+C627SkcimVv
PIgoGodRXim1cahQucXWEweJnbPGUab4HlrJBotL4Q3kwrF2hHEVEU6TY0Ss9do7VIGhvJf8pK2P
Km2Ao+KZD6barCKv4XdIojXRjJbaLuvGOhetv8PV6ZgZUqfUJTC1W3BIz7LccjLhrgo7Cs/1WGVz
8KfrSLVs3xo2I1EPrRQ/KMxBWkQ0oeveh2PCkBKio5E6ZaYsYXg5YM9llqDSxFSUeJswBxnkII1h
ZXvohrrhuWmyfRTmp2hEVzf9ptw7fUyW3DNmMLs2mpbstCzcQI4l3Me1UxlSZqZ69Uzwe0Cn2jvu
BFT/hHNZwcbEVhqN2f3UbUcq+ayDthRZ1xV+tzT0N6y0XLKprTKaGmr2jOpDC//B1xnBoCX6N9eJ
pkrKLyNsEW6h9nemOjrPn+vEXx7/R52Icw7pjgSykeQeTf0ypHxrqOEBUAeCEtBMcn9/aKgJ10EG
ZPCCmNGbYNe/rxNFnXoOvslEdORh/6hO/LWhVqaXjoeHxQJN9Vf4zncpFUUtxHrv+sFaCCR5Wevv
WemtLclD3GmkOI8tT7q4LJ3dsj3iUVgZDNJlLzgRS8uKUGHzDuLfJ2IP+YcOIKVFCaC9ZsYhjOKr
OmSLgFs0ZEpaa5NdE75UTdsYTYxmP/8U4I8mImRj4XmwgqMbF/jbVJrLD02sr0oOHKqwHimj7TwS
L7DwiG/oX5L+3Rq4xXJ/qqbYbUK7CpkjHm1npS2x57M98wlIT+iurJ61rb8sBr8gm6pfl6N2i7yB
cqS5tbrsePBA6gRyJCZyzsCI2AMXzqLrDBp35QJdsmzlsy4gkaa2A5weQKCWsueufPw0YYWKyIWa
LLK4U6LgSVb4gOGxwUhJII6lOVq1V7SBAA2F3DWPwvkzlqvXGCmuJOmbAXRvG7E61YKjiFOXhNhC
H3cCQ8EiY6Wv3jyceUXQnGK+V4a7JBDSZpaY4lJUAkJ9gpVLRJ5LZeaFgOV7FbpzamcKnjROzJtu
lNi9s3CWuY+jaT4BUrgFnrWW6vFOikncHYqXsD7UHG/CczEW9jBRMLG6B+A6TUMAZWicCkl6p0HF
uHBn6s1S0CY1tnjtjDKfjTr84Z4kNWswT5kl7UWEISXoP3fM9yInVKYXW0XKN2qVjGAQq2WVvUpe
sQzl8UpUz4dnyh9you2E2FopPauEoFlYPtoeQd2aAVk7ErMNI8wPlQQONN6F/bCU/fYgDGDwXbkn
Go9Vtdyc2jzmRoyZMsjZVEv+Q+oiEJA7WxNaiqEryJotcAfwAAnU/eTaWMmr4qu26YerOoDFEyH3
jqtNS+iIIiwKdjpBLPMZcKWlbmSbJBJ4YsSRvfiQ1NlHh64oYE46RPVGlxvCCxQkMn1RASQmP0OO
jnE4ngqENK22CcMnDWmpEZUrNis+CmGAPHqwyU20whDLUNUmS46YpdTrix7IPRjDtWV8iKH7kaj5
qh4KpxQ2rYQiQlJGpLFAy1BAmTE2HaAPnbquEbAlAzrSDJtZtcyq+C4QFEJQVAeU7IGAvFKjcKyC
pVzoS61IP0oPnEWdHw1fWXdhumvj8KYJ3UWpPJYz7iKqCdiTWwztZXgJCUTEqPfkxcIhENlGdNJN
6rqVoYHZEEjKZl6bkV0tktqacbOQhKVXNB9qoFIm9MfM962pRJn1yqucaWeN6rxi25NZzd5XRATn
guDhpMcrgngIOOlGVrLFKCv3XVAulGxKyhPRt7cwK5AC6kxmEi/bmEF50xtVuFgilhuGKV4vgqfw
Z0oQEkJF+pa3KVGvxOGTx+cm6ly7iNqDjhi6bZVZSMckttegNDkclUWv+r0tC/XWhLsZArP22mbe
4h9IoRSkxifbirlaI7tCgBjptT2GFroEyOdeerCCkgC/J6sM9qreX0mPcILYICS0Xqb0eqqHWl59
Uivh1Q1xkgwosHQ8TEmNvAoqeg+YoT4orbSTVI0rCEVJH37UAgv6+q0k2WWUr1XgLypcXSq0o0Qz
yQSqHDm3NhVjrET0dpabLgujtJvcPFQ9DYXQc/9UfZW5qFauPYEABAmaRD3BrHe5FC7MaqHXJpaz
btkTtioOSHCaSFk3frKTXKZ+QZHc+lx9VdrgLbDKB70rL5o/PpCSxpuEzkBWg3udCB+vCtFKgmrx
P5N0P4B+kzWa864UULtXSzakmNHq7XTXDpmqBgXQ9350/GxNni4qNMIsmP/J/UzU4OMS+bCVh/Qz
lRF5chFIhNhoTprwAXMNrd4U6QTPGusTywYKtTh67xXBYHKAj6pLQ7jvWC1yyUk4dQxNevLV6rWu
lZXugcMnBnVWaDRrXanPOYHR7qBGE7l9aL04r1HqR4Q4Mp1YwOg795H2DNZurSjJfQUxImgrfoLN
mHd3hi+/N0q8NDL/g7yhs9INH1Yv2QK1V59gKiO4oo5QCaba4KgWc0h3Y8Fb7NtjobLBo8spTGmV
4CmQKPKLzrT7iM0zQiFx0O20k85jWOz6Ek1lZOQsgo5GVS8K4phrV9gbOjIS3RxK25Wth6hNTuNo
PASJrC/UuN3iyV9gkj1VOXNXeIpS6N9pBtIsiQjNkSzbf3OxB5hpAhUAZwEXPwGs/8KzrIkm9uIf
tif0Yj89/ttQkPAJyQL/qTLDIxNlEod/K/ak30xNpL40vgTeoBC+syxLFIgUnzzw943LnwJvTE8m
jLwvYve0jPkH/ARN4jl+InNPLxxuuKpN0FD9p5Gg5hmtp3RxvNbb56bUl0X90jCBQLWa1etcEyBE
5k7PJWxph/yGbSDSiLmnFUYWLJFgkJ+hJasVTiZGPJ3RzkIB70RrwYZJjjUZq3IbkY5HDoThou+c
9xiV7iVPmfXuc160tua9lP0V+NSOAZyChLO33Dnzu6HjJNI+G5kYsHBlYAxKTWnZUy8pLRKswMCn
VNiidlIqOr+ustMQoTWfJA8yUvQxgnXLMxBv+msif2ZE42i3kVt7UKqz1EdrhTfTIDByrxwFFWtY
mdjH8NTFJ029hcqr30XoZGf6uxXduW+jMBfO2nk8x1vjYL537Srs7msEXHI0By18Tg/xJbuDEbMJ
dvJ6eNJEVM3eFVHcgnMENtR7g/hLEZcdGV3tBMhsIPVudJAomfmKhsy76TleaXFtHTISgWAulUt9
XZsiBuRxQL8wMvDA7EX/3QP9C5O5yxto4nuR7ozqk6bTDvVH+MOEcm0k80kXsDZ9Vb83Wf1o00NF
gS7JUObMQj3WU4rA3hjWqOUzpPlMNkZyjrPOhmkkE8JjrKc7Jw6lE70yRLAgsUdzskvFlX05+dkq
B41z8pB7szvKjyaWbpkpwZw/TBiGstxUaGOp9EP0+p8e/haNLS5nI7NIEhte1AVDmRewz9I8XFXv
/YHdtb7iDdlW13jT7kmwW9T75Ah47KH8KD98ELYMC7FpP4SsOF7PVEjGCeWledjKOI4eQkxPyomD
RNihUGX3EdqrtF/qGOtdW6HsdrS1a5tz5aQ8eZhfULCH+4bEp5mx7lbNyr1Yp/iWYnKwvUVKTMls
WKWUkIgLIYLfp0QqDStcNaSaBOjekZ6v2egdV+JDfnPKW76PruWespqjE+lnbptQKGobF6A9bcgO
OSkK+dpACKw+oNc6yaT81vk+VfTZwLVjHklNAWbvDW+BZKvNC5WOR2LpeyK+usXVVLdA3St0qimM
NMo5nTeiJ7MNG9/OCrfTikkCC+8/i+FTpTMlvw+EuyEXmMtdyUel/+K8KSCzUufv1GRvyNtSuBj9
poj3JNPjGYi7Fc3GVl2RwVItI4Dp/a4b1/Ej9TAyQ4BsVGWLvH7maMOqDX2996/GSAr5wiKixp/D
Wg/ada/NfCN2RFb/xPbCd0McpWuMy3VMnHavIyOvHg2ufwJV2+aWlx4+PzK05hg+t9GeJnHfbsia
6pYeftTmHAqPsbYZGjJRZv4nNTKiT3xcLeYJHfDkTENN+TAe5Kt/D77Xeta7rcxl2yafU9eXzep5
ApzetzXoAC/UkUItLgaFYe0e1uJWYzvnsO9gSjIBzK7siM/RVX0gSGfrpujraXUqiF8aced5cNC5
J+p0lmMQbWVc7/mbaABEicwFyYP0h5L7DgqKBCuKlmpOxUSGjiTSsOGo6DZJd59Z5146Zt6JgToI
LY1Z6kgpD/Io5kOBDt4pZQpuG4wmGokYZUMmbGNSgIZXiw9mWUtgevdt/dSVvg0wa9uViLX6e69/
iOh7iju/OOERzY1FoK2EcNlVS1dhlP4k5bt/88EOh0PVqGLRNGKM+uuDnQ3bz7II5ZfH/3mwaxJZ
TggcDBSTX4F9fx7sGgNclTQqONy/D3i+oZGM3wyREc2fZ/ufUxwUE2ghyAdh6kQ8G4qJf3C0T0Of
n4/26aWz5mT/i29NomT5XhYRa3mp10kbrIE3CqcWVTR4as7PIy2u5y0CbwHXVI+JdV+J5QLJ7kYB
mZFuM/8xah2LCj4K5h268XhdtlddO3bGnV5C0WaZN3dvaf48Ykcqznr3LOekPKyl5kyPJ4WwIm9i
zswXCByKB1bdFXFPTmFevfpSWQyHaITvxOwFrkNizUtzHRKt4M6RPXTldnDn3visG/aA5V2uK2bh
LBZtOSXse5G0OEghaMsMwBd+s5xIFLDnxPgAdX8uo2ISra0nMfBcA8hwrVNXLurKyUn9YE1o0MVG
q0S8w1Eba9jw0VsW6pOnP0TK0gv2TKIa7/GZ3lYEMfbp4hIdbS98kMp1wcg5Phb3hWiHWDqzOZsy
y7hABSnSK0JuF/wgScnqVo0d0vZk5S4nf0dnP8GTE3xjg4gNLtREZdXaIXt+Eb5UNdfPin8DrZjo
2x4dIhClhX/0JWQsKoxCFFQz4yEXHDFfxMemORbRfcRSAWnVJXzIHgsM2xJFBxQW28C4f0n2wqVd
la+m4+1PJPI5+hUBWOXgWteWFQque+XcX3Q8awG3rll+RapgIOh+nWlzmImIrR67ZqbsWboNp566
4BLZ0sFdvH2gkFt5pH7QfV7ra2VHW8CZoKskepMZ4EC5gDpQXtWXrppZi8kFF825+8ylLUWJ80VE
4MvDczGZamjXR3XHWsHdlMSdtCjVaI9w8H2ZWGR91lyI6nuGlIEH2VD3peuk0VEY1ko/T4QVej/p
kh5pFrNsB3or2qCeaTCyYu/wiUncxebIKnIhXiN/7kXPRBAG79XTNPNCuf4uIK31in2K9tVwTwIV
ZnvTpR2THha1pAceC6Af5Ux7DvkW2VmUUPCte7aNBfgwRZi7guUI5RW6vgChIP9UOPWN4cH1N4Ex
eTAivOWKwbrkrrmJ8ToZHI+JmOvIbNc8Eggr2yiwPl6KdjUCuBnoMx668l337sL3FJOUEpxbIA6Z
aqGtpUbTyUVBxZMRAA6OJEZLXbNaZSEFU6zjGsPjbSD+K1YobWw36hwZUeMQXmKaTUsQHZ1EsrEi
yoSKTS9hkpokvjId/OREq9jLPvQQFGbvkjIgAZy1CIKytcEusV9L8bRMB1BtHM0FEwuSV+xq3ez6
T/hi4FTBocjnZjyMn8FJGGbtfXmfvljsHDFM4LbHx81rDiKcKpeWWJx4T46dh/VuQSZtKz7KD58w
5D/TW4wLKLwZTzhpzAvcxQDPMnUdCiZjBr4bGbgAYSIkPIBf64w9M8c2K0/uNIk45bjYVHImg4CD
RroN0zOGy1Cc3/kGfIH/x9LPIGkuY34Jqw0G3EwhKo6UYQl4PjMehyWb8B69ipf+GD+qe64CzOfZ
HNvkMl4OK38THXGLfvAcFVahcHq4Off3BtPOSZ3AkmhG+6I1M/bvwyy679/kc7cxq5l211Wr9tM8
RjvmkFQpbOkkn1XnDEP/BnHTWrmvTuUZVTdFCBwBHCO8MH6I8BZcqSA37cHa5AfvCVvJpt/rr+km
3UyGqPFWXLNj/tw+18/DhKBDHjZDDivXMyRj/jk4CmsyUxzX1mYmJhW4jsCe+quXn/p+KyAuyt6m
QAAEWqwoByLfcMaM+1aCiEBzxs9BmtkJSnYMMiCYycI8r1aYarON96pDpjTwAJ9NXFXgMjA/to6B
WJ8stG7tZeux527pAG4lylUz73tclF3FHS6Y/ZsrERBkliaj5MG6/VVo/MWIQWcF8/OI4ZfHf6tE
xN90BUWP+keEyPcjBvE39EgK3DMJ1fIUYP7njMH6jUKEVBJIjb8j0/6sRExSgTGfWxKJAcZXntg/
qER+kWcqxpQ9QK2ExRxb+vT177ZJel82Qyzhyxia6jAQ+Kwikfhu/nL6PUnsf6VNcsqCtK7+6z9Y
tf00xfjxKaYpx3dPIRZVodYiThMdewYiPyjOxHPEy47I8L9+pl/nJT8+0/RKvnsmzG5+O07PNGwA
OebVWnVf/voZsNf/Dz8NES6yRCVo6OqUgfr9cwi96A0u+UfrsO33sWTaSiU4rW+tOiFkY+WnqBXH
vWQJ12F4zqmglE68D3tz76bqSyhpjl+YO79i2itRA5QHhWmJpaF/8duVFTOJSJmttIgvujPz3TfL
9FYE+21NJiiatIlLzK/VJhVtJB/L0NM/0a2Qh4AkpFiMqXtw46XZeQsJCUaoEhLCrVoPEMvgPG39
/UAWgwR6UenvVXQ2Y2EdyE78ZJC1rgZ6Jt0ZO/B1fnLyOc2s5imDBJZD0jaEe6mKDjnttRkQJCIn
93Iv3WpiJCHhFJWTqr5jMPTwsOnkmoV5plp2MreZDEpPMDimn9maEmGzF4BiiMiaSPy1LRgYiBD2
GttFMfU2Y3zris7pTZljahl5xaUQupsx3Ltw8csBSZsx82vzNgLD7GH25x4nh4/vMAnvTLM/IIzH
/CPZbaxvDDNYKbG4V5Ry2YYoYz0sIE1+DKzqrjJ3UuNGK6OknDEtJ80Dgh7w01V9vhcEnI+W0To+
YqyeQbY6GBcjRravjzxjYWsxy3wZiFNXrunpYQtvi+rcBdyJs4ooLgGpfo3uoGk7OlLvgZ7DrryE
0OyeCTMYVEwWc+jiGwVtf++6pGWBDmXxlgIXrFH6dUq+Flqk0o1KE9w/ewnnlvXUeM2qYoSGlWFp
wE9OIvS9DX09Up84zz9zxgG6cJcHj21azN083Zd5fUk6AJ/uAfHuzjRfSHqElZagt4FQ01DVBHuE
So++D5qw/zfnPyJTpw+dWjwZdL/2d62owiz2hxnzr4//dgBICOpRsookCTAb/sqe+q4VVYlvJxQK
ISkewe+GzMZv5D7yTeGamKL4dTZ8mzLzJZSsUygMj/inXEz1Fyrm1yuXma4biGdxLP50QxPNrmwj
38cLXq1FSihEgDa7uNEjaYnertpUG+rrDagjRrYaEgI78fdtxMj2MhEX02WGyGp0ilA856iwOiSC
crocS5R1s/weHo8/HyNWoriKQjZ3tW45XrMRojV4xHiFPy8g7feVZWQ+rNVVv9f+3fFomDLAx8ii
hGVEm4wgf1GIYFz6Zdfxy+O/uw510Kd4npTfTR/f7zrIl5hQ0qw1VJypHHrfRiJAWPlEIG5B2sKG
4kenCGhW3CU6uadMOFBU/4NCRJk41z/VCdNLlzWV5wLqof207QgF321y7JXrMWEogKBBVxqMb+gD
GcnquvXWUZkj42YeV95EwXNkxhhAp0GSD3e+OTxnrPVH/VlBbhxV1Z7M0CPigqdQBT5AaEMV4cY2
zUuGHtbMolVAiDCS5bOB6ZJpXzML+mZeRrjT8Fi5bEWGOKC8Bs8gM0VloPiijCO6AZSeefSQZpU9
FjmEiFpDkZce2p7gRGyCbQkeEKKFULxOov8O46PMitMX6sdUJW2TvKO5IMUwZj8KnaZNcp3KU3aN
mX6gQbfLrNhWCv4SxvtxQAQwxdncLNsnH7Vakd3ywkd9R++n8ZmrRwttQbxXuow2Mn8QW8VRBhXd
XGy3HpiBISP5tCLYoc+FY++Oax0dIND6oxmzqwjceVkKD23jbQrjQbMSJ+et0AvkHhaBReJd0ajn
zOXUYVWdqYDyPAqALr0W7KgLmgvuXET/DDM9f5HBzZJevK/dFz1pFmyI7SzVV3XVz33CTA33iKaz
6salJHvzhOELCiBGoqgPCxnyV5tsW6N7V7BGpgLMm5GOLaOjQ9FBGsKsKdBDGABcMsIvYfIGALgx
oPYkPBD5+FZj+g+He/yA91XTkIN3HBgOiwKzhLCa3l7E882HGQmc6aLTjCjqOslpO+mUUlEYMb8f
ltEA9YVlXpiL2qDSCvK1imImAfpN+JFjJfcZucloBDdaENlJDCYtRZCf53OpMZ/ksAHbYxzzNofG
0SzCAXgHIed5ehsFFtgUUKJ4MOR2k4fQc2rBliAXtL50FhE/J5W5bgzNBUVcvCWGtEOqbpcJTiBd
3Ps1aB54wK4+ro00eyoaDJetUh0yFJJ1W9maCX/M648SrljKi+XADglgg0L/PgSFbZJ2PjLfQFG8
yOIX14CSCIdWlwOiuhh/sc/W0SOHBYZqNm8STAbjYmoKes12GcHHk0cVfW+8HYvUCXzWLHHnmBg8
kRJLCBR1lLOxrpw8YOs+odyyNhId3Nhma6GI7BmVyUB9O9sMvzAfcUGwi+/NCjOYC/hpw4KyC712
0k1cBVAkcrcLuletVBEq+xuFI0NUNARiSBEEGMNoZ2Qc07l4FSzvaGFWKEKJk6eCZJsgPQLO27eL
3jdReHcLAMTkHdiTpTNxhzmqbjuSjy1bs7q9EzE2Vf5KUXBbRPKbUpmUaExsZGRmKUUdZBizSOIz
euM7LNDb1jTWpbgqQ8ZazA+EflnVAlbZkpHiRimuMXuWukEy3zKc9ORDYjT3zShvChYjXiUxQ7uV
wsqr2IX52tKlNCZeLwU72Hn9kvj3pWCiFwqkxdhk8HEsxn8DDRk5YVmBYQIWk/7sahCTgOXGEzOa
ObAaqSz27vktbggkmeUWoyABs7KmzkHvk/hhLplGgYzEC5+yLtIVYtVZaij4IrwMWUVUmPOvQ+h/
v/X/6X1kf3R81de9HgXqQMSpX//01/++yxL+/J/pMf/v3/z3j3/lIX98S+elfvnhL/OUmLbh3HyU
w+WjauL628Ey/cv/3y/+UZ+xTfv4r//I8c+9wBl7//ipbmPtQO4npRYU8r91ZuqIC/728X+ctwhJ
ESEZGC8nvMK0MvjzvAWVrkqqxALij8rvz/OWR6ErMCwVCeqU3Yci4VvdhxdJ+5Es9+1t+eF38ufv
6PuuHFPhz+ft148u4obi1YF1/6n1Rxto+GpSct6SylxzPfNyF3ryZiQgEhIgJJ9KcMl9d6m3pqP0
6TrOhLcYiGaNc36ctEe6y1CTDCL8b0y+wGfnGHcko191rsigsOdD3X+m9bPu1dtOi1dmyR05dVnk
IgaMjLskOQVy0a/rXkIq5SXMDHs42A+KGXcI+DOWui22gapbpXG9w+xy72G0zsvig/ChpVoBqokr
mdvCHQos4sXprnygQkG3cSVUqOz1Yyt+ivOMbSqflrQ89RrrZg/FoP+MhuMrTzkg6anyPgOgVSAF
jhqGyS43n7MSUSpzRXU4CSEuEbk5iTBd4cdf5E6iX5da5ZG8pmxRSGmGbq9peC+0yNpmnih8ljFi
vE5gyimo8AasLA+Xkd6q25yqROjdx0ziLu6P0wBUFx/JefsMXVbYaSJe274k5iYWPr3afzPqAAJp
HLGuRgUrjfVSEQO0fp8R81JRrs8jGIQiJJiUmxelRWaYp8IlxSfZomVivUnWl3lT/cky4N+MyGDy
OawMpV16wGhaFTEJ6PQhfbP8TepfcljN+BCXw3CfofcnsBnMNmakTBmJTU2jhVQuzfhJErpz4l0l
rgxoObNOkjc++XYIi2dSccLGRhDyuXHZQ6CTQt8FNirk9z7dzDniNlKb0kf0r0ZMYFe29Yhg7xVI
bcJ47rCnuqoME7CCT70uoFjFw1byZURU6ExQ9kkWfJ3IO6RABPpubSWMnXu32MpRihkIqGFo4YA3
F0KcPRM8uQq0ZGXq3SaSN3LwVAr9xUf9GIgPyZAevay9D13NzvV0SXQtXtFmIfivnkR7H2VT3hrC
P/Bp5CM1iLlcYyUm+l3e4xJI71pxYFODEsEj1KgW3yfLUwF3SmX9rlR3xBSfYg6+TLoY+ZtHvRIl
UHNzf5uCVZJBjMiY7zVCTsSkX3aKcEy47sb3mj1MH9THQtZs0dhjTOKcnFnVLiOE1oCb7WnIDMGl
qceo5oCVwPtgUABaoDV7zX0WR/fSh1shTIpDC+WnRCaZ8mEi+QM5WR065MnNEvLILQl0dbbmmzhl
2Gx9IkFE3IdDQ8kaoJ1UdkqJ6sPVTq07N2TkcIANmxyLQjNnb+MqLbU5ig7ZZBFQj9lD7Kmr0GwX
rQaSuVW7kxdVcxcpBNFjN0GkhIilcxLfRkQTKXN5geF42rOVYi1zFsVoYwEB6evSibrwMughR1TN
hsknNY4RV9gp+z5mahjU1nyQuKQF3iGk20s2kU6jFRs/JvmNEcesE/LXepA2g1rYbh/euU0JTdW4
WiiJ01G6hVLsFOLBZw/UtV4zLwCQCBjQp1ilgag03wpWBLrMivIcEKRmSUztCVYzCVjDoD5L2AqK
pLcQvxZMOWzE9DoBwWxZQGo9UfSDjm+F4DbJnbsq6CfkMBWxbhn3i1lB0FtL4FukRpnTTRlwJeJj
nGFz0BTbBvhHXcpIU4iNM4Wn0VCvqt/dBhBzI7LxPvLOAWFz3lf6S3G1uhpBRjxgJjHiZS6qg10K
20p7qsZTlLfAOcu1rInnUr928WPYtU85QXdh0duBQvAdAXgtS6dgkvpPyXguEXkpUXmSFF1i14Q9
A7GXKD2DSL2EH16cMvb+zdUCo39Ef1MvbIl/uyYQp0b6hymR+Mvjv3Xn4m8aiwA4rsT2TmRX6oxv
UyK+hCKBSRCDQowkKgf1H925ypeoTlkDmMo3+sMf1cLXl6hqptk+iegykef/oFqwftkTMBiTLKpD
ROOsJKYy6Puxd5AYuUg3WqzdhFn0ppj7a6MH0LhP3Q2nzf/l7sy2G7eyLftF8EDfvBIEwJ5UR0p6
wVCLvu/x9TURdty0HTXyluvRI52yIySKoEScs8/ea80VK5+Vhu4qB5C3Jith1THZmnao+VcIHDwi
PdpraKHwowhluJktwYePOAQ5lkfzHfMvX1sTyigeF4ZiulY2VLgcjkXIPd/ZlqCMNSA2j63JSclX
EGx1K1h2FO1ROAmFk4Z2Wz4wGkVXdCHOoiRbovhs79Xn1rGeqkHHNbASH2QSFkube6W+W3Dw4xtY
+Gu8URzNrlzSFdfpv7kBynwKVQsNJSpP8B90Z/5b40ldGCZ/eWv/+vifhbDxG2+cH6MqZZHR/vG2
NvhrbPdIXzC9ycoPQ/7PphPpqvS/ZKgmprzIbyld/1QE87Uob/9op/4jHQ6F+N+L4B+Xjf4XzjO9
o1/e1xzvWjEmGDKAItTZwofwoe8kHAvT6hUfYMwbKGapxs7JlJXMl2ldVU8BZ3z1VnhLJARYf5ew
CAi5ED/BCvNR/WYHYhCN4oF26oK1RKF7Cc5YJlbV+Mmfht4dWpTdta2pt7hbF2+LGf073RrgZzUX
a72n4XHgPEMaM0TYk7UyTbv+ESEh/h7BIdvWTXhvz5ie/NlGpoH0RL1DqKEKjvEsuZBHA51dfi09
L85lVHbyiidJieVUbYqdWrp0b/klfQFB37dHPYvW+lvAZL5gh6OLAwHpQE5QOruEE/vwhpDRhLaO
vXmJskaYZxNzP3aUoGc2eIIleuVsgXRy9HV6i4t10q4/0OGDtRfp1FlHyRs+8nmLPE6stsyBEuLH
2jU0tkZjaOExN4uY/4yHrD8mT2hYDaBk4F1KJ1isI9tkRyCpiD6YbTB2c2mFbH5y+gNMlAft2fci
duXkfuanyERtHX6QhkqPrEku0WthOsPk9TQqFuRmfgNtCYLtqicf1uw2L6QEmI74BO7ZncU1+Zcy
mRYcLMBijSsiKoo7xDjarQRJmr2nsgOxNto1X3hlaDSh0BHAvSFlsMctczfEW6IDgZs4uHjVircZ
C35DpEAX7uYWhc7g1rFrQAgp10nqLdBdc1VQ/C4jsXX5yc+fKkNqHZIcI92N+U3hdMbzg5+PPyf3
pb8S0CxM+6Hcd4Spti5nGqZvL+MjTyj19qB4R0QtQ+VKREJVh2HcFIobBDepP3VHlNO5fqZr0KUn
/Flqf45DwCUeBViySUjOkB+RlqLeUgDg+k6IqnhyKbi0M3Dc/OAfR9fY12cFWGi1KnZQzgRkYF/a
fnrqjhngv1VzBHhAQB1K3Ds88A/jzX/B/BHptnAyL9a9BqD2vUVBvlI6N/HUS+vb9b7dWBSUdykK
ZO1+vE6HbksYNmuyvEEPSxku78XGFm+LDDZ1es90S3S7BAwRw0Sz90OHWDofLNWtJ0fSnsXUHrFu
JxvShhB0kNDNxhCg0S5o85DNZ6uqU1FkBt5QHW3wcJxBaCnhjywBCaAakzF52XJKzoA3CTtB8rSJ
nGKHaS/4VJXoDbamwJOKvdUe8KHRCtGciYGpsaatWq78CRHNVhZ2nQyI5wUcaY2WFiARnT/Sy80N
8QPokGjL9pXN1+Tipgsd9ZkHGwZNOBgMJ/F9uonvoRPeATh6GW7BGQXNZXMHt0YTnPRelFfJJxZ3
uV8FkdPND2TG+kBuTPCnBxwqjiZ7UYQuhEYxfyIM2JVXT5ULRw4NbXSeOI2vZcI8Wkf/iE/mg8B0
2Mbi3AOtHZ7jK2rfYB1tiVfYwHzbduXKkxDY+4DWywftvaNx67EqDhr02nIj3VUftxYRMeDgx/RW
vinfgpefxmt6H+sI5gAzrYzvyl8hGpuw//Mf2/pU34+o4fgNvmQvDDPhc1jX4bN6Gc50F8Jpo+Yr
jver+XVMnc44Rwlkyk9jXEXSZzS6AqY8blSnUBy5BVJomU+9xG9ZWs3whFfK06A4ubjL0V8FT/N8
l0if2OSWaZb/BvNX8YxDth/PmbHC3iUtkV+0xdy09XTkbnsMTIOdSI5w4AiX3apiPb8U40F6UU/V
Hrl8JK6sx+JGL5mjSbUPPegddABshJCNb6sn6zHCNRSZLJ62Eu3pO1Rf04F8jjecFbscovh2Wsvu
vKsOLGurb79TnqZr/ti2ThzfSw2AxFMTPDdvFbzwfq173bf1kB6Mh4UDH1375xmER71amqyv0NfR
Q47PoCN2Kmx3+bvG7OGvpC0d8PfgPbnJ99ZBugCPvM9uymUwEJYzX17r9/rJWvuODuyZgUZE6Cyw
5iem6u1JUp+VHRxe/b7xn/rxKcBSGOJK/lfLhJbSX8ISpFFRqyo10H8rkoxfiiTll8f/rP9lhrqc
QEXAQIiC/8KLlX+DL4SIyAJgtCiPqaF+FkrmbyojPSTOHA8Wt/qfCiXzN2VxIdHkQ30kUb3/k/qf
AuvvhdJy6SifsbLLKqMCBuR/PgDohTHgG9aLrSRbA9VNuImJKGo0jBPmsGk7iGEQ0uo42mbxpz/x
zm9PJVAuuG7rWS4dEa3B2L9TidmmxLZoAD6eisKZ6OipGbIURbJbQ3wEfOCHU0M5gc/IjL8Wf3pT
txu5Glxe68OcEcoobXAzuXpNkGIPDtyPbK2AWlvsLCKNQwbICl7HOrhrsKuP+bGILjnZh5mxlYdW
tmdfZmMb9ec00HYRdNqySYmJIe9Yi45KutNY/31thEpKX4jLHGMkdXTg1eiS9v1ZKgiEUiYS7KH/
JweNcSP5pdyIdkShWOj4QQrGC9pJk15noDkxotJGzd3SuqnT5LT4CGvzUY1fIzKdppQ0ObVy5tjc
CeO8k0JrF07drstO4kT2C4EN2sWQqs04IXBlqRTYrnQ/dpQuv9COeVXIWsy6HkyQrKwtSG4Jx5za
93IaefADWCrztRZlL5U5P0nJi8YSa9Byn79S+GW4DyM8xibxZZq/KsL2vVLZDcKKgIbo2ga5haLJ
IzsaRaausHvqrN6mgSmaPtD8SYfGnhjlLH9so/IRgtqAIUXJj72sH6T2PBWPot+Bz2ey6+LAgIjS
2HHI2qep15i1WRmaY4rTN1Y68ADE4NFMVnD0+FjLVRGfbML7K5xWih8cBeVTwmiVhJaXlXvR+JbY
z8uADpDKroWQW/Drzcw2qydkXsuPQZmsR2W6m0cNO5lpR6ZmT6BLsmyDtG5NUstJiprL4B+G5Ei8
fUuagVwQh1sXZ+hN871lHOTgqPWrljeUKB8SgtCMcMeUls0IXSatM+AlFT3eNjLsmu2cd9ba6GES
mdM2YeAri28yIZZm/ahUzK0bGaCWQhc0WJdmve+L+SGwPlpR2Qa1dZJnw0OFx7v7rETEavUqJvfk
AGZqWy6sUpZ0K83g48LxJFLYWuw7d2VagE/xV6ElEjRiAvSJY/LqkDMx48FiYEfjIUcjJPL2nEgi
zt7q6KvRv4JWx1SGk00WUa9NXkJeB4pEFyEIleeAiKl+6An3UuG4MJN3lZDURI2gsIkOrvKDl6dC
+tWHT1kbnTk4VpawaoTiWkvDWaIU0kUnwDATQ6zPkHiTgBYyXvPTW26O2GBfgzohyJwwc//STecy
KS5jQptME0enhuIq+/2uyuJ3GM4ErAtwZNhWi8+iT65SZz0ZQwXuUYtFG3S1cdCi9vYv7kpxrEYy
sehWZbaCxWvyX3YloHkcgv9ydP/18T93JfG3Zdm3tP/LroSuVQeZB6iOU/Xv462fuxJkPJ0EcUtW
aL4C+6CZ9PP4jniVFpIJkXTRt9Bo+Ce7Ej23X3YlBB64cVEomnxH6W9tqV4R+jkD5bmtcsbqofk1
a4e2LFxf9O+bqvjspk51EUBt6W6SDO7bFvJ3vSo2/NmxKGjUxYpXjuSO5Xf4+qHzA3tuS3BM4IIX
gTR2bIZ1cCuf5QCAGsQtiBVMXnRx08OSmgKcYplyP3K6Q8pnw8G4Q324MjrLGyXlZkQpgvYRqjf9
3Epg7l4F+tNEv7yvCSCMRgW/SFPapQIrsmjKD7kONuU4vPdlfh/43bvSl3dirx1qFdpfgUcGKHSS
5SczzT1Bj7aRjGMiUoLtZJDia7HHUBYTmr4fSRSRsuC+gAUcPA1T7uqRAOhrRhJfN5DXzGwbSczh
dPUiKOTAZK5WjcewNu9axWIprMSPtBZPIk9okvGUhdqdlcwrmdJVN8lPoUTvNBSeVmMrU3Ou9HSX
+MMhATZazsKdwVG66VsXKLzD6umIvnXsVengNzlnIfPQE3qTc5wX1XIH3MAeGMyoUEkUCJ+A4ty4
15bHrgPpw2zfDHonc6Kua+MqNzd5vCcBHCX+OTQpiVvaeT0O/XGT6+JjmQZrJllmrN8VeCdEiolS
nx60SNhHpnBq/FseQqQfgs0wIcGdCdJMTjWn2ETZT8W3lkbdOiUWAcpMuXCf3SD8lK26sQs5nVEU
aQiODnUoPcrStB59k7LBqQ3yB8dedLUcykwkX3wi0hOwFW05r5NkIvmuk156/JZimXlZ8d3rAmk0
paNOIG40A1c2cRgWJJoyeRA0k/PP+KQydUH/e0phsWU4pBbNU2GEmCyBQRfB8JBVQLIHy43ibK/Q
J5LiNL+A6XiQk02JkKmz8qsoVLaglody4BiCdcgK1cchou9SLjLQWlvC9pDFFJewfZK4j/jhdZOf
n6KmuNXYTaYk4ZRLhk6doEYpCRzqNmqpvIZLhAk8HrV67q1ui7x8nYoRObK0yQy5vSQLdSxinQ/F
ewMTglC0+B8yPDNB+9ozJ1SoJ6aa8Ro3SD/6W7GXMUpDmLX4u2mHKbYb2GefrA66DMCEurhE1IkZ
Z+eUII5CTe5S03iPAKY1YgnFcJmBHeFMuipQVWH4jmk4c2n4QSCxSQiExm8tggfESRbd8UYbA7Lm
3ydKxIjZGQN7T/ZFHGMy0gtf9+pSPfiEJTGMtv2h0xg2Vfd+2ULNfCVSwUnoCMkYa6baWsdFsLfC
bjMjGBL7Ensb9hj9zg+2hoAaN6Q2hRChxu0jGoyVkT11sn5V/eR1HKdtM1qHWYThGbVHtVHO81yi
afD38KdsIwivkZTZSSM+THGLHJqwNQl6oZ6PjyMKsDrDz553J4Eum9Jj0SkZZk3mamHKq5HAvj44
89gBkcF6Fs8oSkqsYarxjVzsvpdj2k+xuWmF6pENhsbDmF1kcwR2BgrYMPJtK3KgnxPHUKp9Qaeo
mlkCjMWbQ/sG0roFV01IlFULearwYf9O1GBq4ViD4sal4rRB5mmtTt8j2KA+dFkKvYgFujAAxGvS
KQqJ0DaK10DL1upMcwKxUDZYW7W/NtNrTOaUod+FirqURHsrpsZQfGr30g4Ff6/42HaImQ04uCcs
3kUCLSBX1XPv926iNlsqHxcTJt726b3npGxZ87YoplWLFEpEodZqIqqvPHg2tI5eULxvZ93xrWgd
W8TgTm/JqNxz6HpIjGabKvFdDSERfv0hNqJtq423PPZnXEYQ+fV9F6rfRqW+d9CIDWbe+fStA9kH
brWOfIxHoyrv8r76nkySoaYaAV9c7mdVJuuBnkp/lKp4WcIauqv8uBrTbhoJl84iiz1aZc953hAm
7Jmvo2JRQOeGJ9WXuSScYOyehDo+4Ol61ELh1DK6teJ67UvwQDvpVmizk1Pia4JwVSPoWWK/HiUK
zFkhqU3bhaLvIIh6kukg+vJwkzBzzVnAoLtn7kpaADo8LVcfJBEqZURiYE76BqKloJPfmpxkcGMb
EEiVhRjBRZrX0tWqvgZStPVrn/rHolcPYsOC1Zn4JTqQ+ZmboAFOqreJ5l9fZs86K1Hai+QsvTW1
l8rBOgZf2OJ9yvtXI9G3ojhv4WT5A4yaFMlCrJPY2ctuNH2nVPkCUUTGJD/JEA2ysr5kI9iATt4C
xcY+z9MZs1NnIQlBoIWQUVLWwKEC5+z3Z37rGBjEdQT4q2HI1FXDquuyYCemybrPCLMw+juz6x8n
Vd2wL3H9xcYf5V0zdwyVWuWUDKqtRfM2E7DLqtdIoRdMqpNk0PQKwPgbngJGQAxQizTOkBefFoG4
Sqzc6Tr32fiiKRrNYBZHrXsbhcjOJHrQQcCJ+SLimpjQDBatQa5RgMMDH5icfpk9GjpwTKMRnkL5
dQg/YgN4F/O53tHV+LHhAJBSfRvKA6jv/N/dsaEw1ACo/L+xY4y/6/oV5e+P/1kbS1CjIQ9aTMx+
CLX+M9oy+ZRqAaKWiCZdejl/6djg3UJbhJJM+Zuu31yMAv+/E1vO8r/Uxsuls6hSvqMoU5fR15/c
UFJpDoCqzHxbjy2kVE/bM9ZI9vpVr7Md7XE7xZyr2++8XV0Asy7l0W0i0zfePgdv3FHw8vIDvPKd
dMaRqt6lB4o5RydckSnHpt1q4bq75kQayrvRlXf9+tk6d87gkEbDR8k1vXG9/L/no37SttZjQ5d0
ybtcwr11R9nWpLXVawS4K6xF2/BS4xSo1/lBvPMtO9szKi6Yt+HWhdhbkhW+Co/UZRArkFw04RH/
umpC69XtGJN16SiVR+Ad8SEMHXpnLIDTfmeMrmThPpg8g9siQG25miS3Ik9gfsdwrPV0n7BeRzZc
bXIHbx5NneKDqogwZrC3/GOSFkm++Hm8w6wEzX4iDOBzyTEgcmRY6fAtUGvpD/m1vEaXnhwzjeqf
kgVl5cf49TACqwGrd7ZIOAxp86+KB/lduIjvRMVIRBKOxXqkwawjb500Ar4S9GcmI4ToVLAQrmY6
FflcROtm3C1sUuR3eNStb/rnxevMDAz9MsGc+r1yUUY0S8WB8wOQXiJIKEQBUncItvzBdyIfuGn+
NgefUn83FTsOach/G6e6iaHGauGzfDSZLYpvAY7cf/Nh2uJQy/GNO5j//y8tXgwVHG7/epj+5fF/
LBgLWZTCELcP7gYWgOWR/5F4cJA2FE1EYfGHR+jnYdr8jZYroAvO9T/ChrmN/3OYRkXKlBzjkszK
Qff3H0g8ZI3u9d8MGFw6QNGFnMHZ/u8LRsDOpYv+JMAlabYJaYeD9VANcsvt5e8HTJv+rFWelIAD
wthv0g0Tsvsx/ViYymLKSAGGU8yNmgpESIoRcTvV1qzu06I+GEAVJHN2fAJJ1RJE5UcoCU6eNofW
sNwm6nlX5xj3NyDBe9pZ9eCHDnvaOzylex7T6+E6DxKHk7AjTXCMYDDWQXuOYMGIqv/edWidel++
SBQtSju6Uc8ETHuvpXJjzpzPzI+sCJ7VbJAA6ND2vFhyhrTVh66JGa5Q1ceIwCCLM9Z835sMcga/
X/cqwmolW/d+RdblbOym8q6z6ruqWGb0eOoE2UkQDY49LdjunKvdNZD6A9S3VaAhMlVbSIaWY8af
QsmILHxL1PCkZT34mgYetM9sfz/OtFRHcn5pPCQEY1TR12Q+I0TmpG5Cjpm8WNAgMWwkOX1KxXK/
MMNjiNqCfwAzt1ogAjPRmKpQXZMM3qRcStcpEDaSEF5MzYBrAKIT6jIr10AqZPeQxtF51uO7Esd3
S0ZrynEpaR46kBa61R1Khm6ZAW9KwTqQoHgNt5PMBJOs1ExqWP7yx4UW5FvgM65MS/ZmOWx9tKSR
DrWJmEOrpr2fU16p7bgexuiqS+FBKtXbVMiFLbfE1JocGIkl0Mmy4l5cJZUGO5Uw1GxwtBrJw0BL
wxBfwpa8pv6qcqFDGnm1Hj1MYnU3zRCec0fICIONmpcJh85geE1juN10iSaoCeK+TAEQCZP4roAr
rGG6x7xUp0vCxO0MkIWqNWLLf/al4aW0MldM1N2IGUNocccLiV7QkCkhXAyu1JCHkrT7Ma85ZECx
TiuI8DFSp0a9ZXOJflaZSs4y7Qbv0C7LJtuUtY8mqVxZwfkRK+lWbRiBWg1JCmAS2nMZGpiEjbXM
UQpQN57Z4MPibor6cF+M/H1Jwze5j9ocAeG0K2kwL0p/oQRrjVI2aCu4FWw9pnFo5OCbEn9KooMw
QkUIX2kEw4mw0K4MgnQQDJDfRCaPc+bAmV6npNBo0bMW0DL/F6/xQPWYpy3xHQy0ltHYf22YYi/5
2xr/6+N/FoUI8pDvAXzGVK//rtX7zxqv0yil6/mzYvyfMR5aPdqkAAB0HPg/cEX/s8bzKZqrFIum
9IcR9J+s8TzfL/71H9eOgor4Sdb5pTf756pQ7iZTn/OlR4HDaPBgmdRtvo0ZYfeWF8ewPZsXNR9Y
TRHDkniUr32Rxn3sv2pymdk6Uy6MOBVavSo8SRho0gVYClT5mmqM4kmzjewmuhuy0yij+RBOPbtC
QZezZevgs9Z9rGzNwQNz63XPw/NgbGYaVNbG2EGYOUwPAKqXA5G4Lq8h0XWuobqZYlfGVtLhLTtJ
+KRUbvYcTBe5AK7xxHErVUy3GEVIhCQJ+XZjQPAxweVdfPmWAiM96vD4NdvcRkfk5HK/GfqtxuuP
8vu5WAKx0+2k77Pcgxdchgg80GLFSDfQvqAbATVPQjjsTm0l0DtxOyffdo7xUTBKwSC74lO/z+Hp
RK4meyIM3PR8bzzI1/qx3RIGQfkIK5QvnlaMfww05MZaSV3sOTw9BSobWmhtdY78M1KXFYa6+jDz
PJ3TrhsH0+NqsAVXWwMb2C4j/Y68eP0IqZhTMJ4JIcSAOyVu+4RT6JifcodeCngVt0ZJYM82ISit
3XxWBMKNoVeYuiOGV+pcwiN89jHsDqtIAPe9bknnLbLoi56dHaKUAYezphbYmS/zTGclmnbLLO/o
bzTHYzB2D/uUk6tdA9VbZ4RVAnr5LN/1l/Y9+QphJY3EFFdfynv2qt2qu/ahP7eXGsmZX33RYGYq
uUKReQl1R7bFt+mNMpT+OAoe/u3Wh+BeOEenEfF9ClbGqa6cMaA68KJGN89dMvwUsuPRvwkMBfMd
hIPdojxCVc4ELN82w10lfJfBixXf5eMhOBIcGhxrGsqxl9+Ky7Sdyg0h0MNKYGyWn1qHIfVWOomX
lhMHDQliHfASrIKvfoNbSx9WybHd3wPFtSPvg8SKAx7nVXpFvXdov4vDEgitgtb5kLfyZeQS5pX+
yLf7ZN8YKB+o/CFKHyPUrMuP0HiKDpBn+kVyBJU8PI272VMfOWPkezB7Z+UuvRp3+Vv95j/ruPUo
0fM1hkJJX5HIB4Gb+Z701m111+ibfaw8hh3buBY+wJq8IjRCRWQC0johZBp45yFYSt36isRJw1HJ
mxl/Hv2wOx9Y0VUht548IXPL5Sw94M6TdvmKdGm3dWb7RoN8dUtXtxvuhnW1xlx2eQG4fBLumsNy
kwaP5jm93ga3BN2QE2V4VJD1bjP5CktQOGp3KLF6IGamN8+o0b6SkEm2xzPPEw7Vld7QL8O2ujI/
uGjEUnR4/c6m5gAjPa3LU/VYnuirrlVX2ImH5CWwTZff3jZexfv5yLijoc94xxSBKrLx1E0/e6w3
kIONY3+04ADKtsFbD1tSvqrO/RHTAYuMRdTN6/SQfNByER+tK/0lQpfHE3gKuSFvgwxUT5M2seEG
HQNjO8x3fMyU1XyPr4HfCEiPQoVCiPAS7RJ9WDvGpoFfWUWzhBdpjuRzZMZuUb/EsbG1zL1hVHaP
f97ABhDmZwD1sOnhVbE66YSWroJr9p0eZA+fwkNyZV3JVtIzLZ+WQo3BEUP5cR3d0+I/9dv3+qW/
+NV9TKl6kt/kawbiS77I3Ef5pX5ML8PVQDwkfBSn8jHZjI9T4QT74kTmWLhuD/BUeUxJZPZB3+m7
7ipw2G3cvD5WCI7gnc7y2mJtXG7K+RCkDwQJWWdG0AKA/hAaNPUHISj9puweghjIEl5dGgrlA9xk
F3TGtqNX6CiILVgyq3V4ED3pnCAgBeo6ecqDeMr2g70f3Wyle4uIMz8Mu/6DuMhlWMLXYRR7Tvlf
PawAX1HUGZ80AOBPwaEKv0iVib9Mm28R7xMqw9Ex8XA4tGfN3uvLvaS+WNTo4skHTwmjvcd0qs4E
b9IkZoo9pIcOuqqW+Z7YT66UDtupl9czgd80Tfun1In3n0Qr7Vov3ut72tbks+9iSKj6W++xkArg
vFG98/t5CA/BrdfsER3CenwpjFX6LG3nz5pfam3jquPSabSCbmpopDTsFfQheYM/zR8DeU5IsJpD
xkbwASIPBC/MOt2LTkwZh8out9l9RPof8XpXFkGA00BbNIvMGaglmO1wjiyaXsQzz913/2w9UChn
31ApHW73++zdkLCraPandlGUE+C9Twp0ZLBI0xTsuNhWhOWXWL2PhqO2l5lGNTwvT3d0Hl85aJTZ
zCZb99JtdSVnUd4t4WQr7UyEw2vIusyGiM6Tdrrbup2tsE8pSM6Mw3wRDrjPA9PVPpkJpKPHRyHy
FuWc9FLtgZraHbalVcv+oJ7nwjWjszSSoeKRSgqOM/b4wov5JKH+GPZJ7U7RtpS+hdpBaKM9VJmn
nCNygAKapYeIXxkLrGEzU119EbW3Gu3RUXBtqSpRMXZi+xvueJtESCSWKStbtO1c1Ean3bdxyfft
6ublC480eZUyziTsqWvF69bCroQb7uqjO2tsdPUGLfKWN9hD88Gwr9/xLHbgveTRdhhdnQiCsDGo
4e2xal2BqKgZg3dIlERaffbBsCPGofM7D2P4WltigBZFrbWPyY8OplOz7hflqkt0fO6wvKkgZHq7
O+RGb08oIANb28Eirsx3VnKhJl5yTeGxhmNv2vR6kXKCJ+hklsvmwPIZqGRqrcardCWE4CQfipfh
ofe4Bfb9EyXRSKKufZehaLIeE8EuwQMGsAW2KWvleRPzuotL9gnyF0vgUwyELPa0wQY0mw/MTA+Q
aBZIm928d+/8dh6yM7wzN91N+2nzvQjdxX3tFetuW2wZZLqsJXfdS5utGMVF2AA3Fnt2tke/DGfk
tBjk588oLjyQ6SxhZ62pHRp+xSb0rEO11+8NsjGpjO41ZGeobt7JDybhGn096pKn8Ku5pV/WS/4k
3uI7+YYYC8XWorlvV907/ybnKT2mx26fexrRXSsBzeb4ktyKcB3O/FwzpKe065Rol1S74aH4lMPH
WT75MVAFr8P3uE2jD4h1NQhhE8ixtR3e/OMxkMl9YBaiHvkcAxOoPMaqNh21d0X9lSldu1RU1M/y
NuAGZ4MlzZp+4xL3vTIexo9h1002t0+Dcoxw8TNTed0xHpFhIqLdUEnth0/0sIRfgP9Nn0Tl3Fav
2bu2pVkoik5/HJ98vt93weSIWaFIiggJCHLyTJ1Z3Lj7ELVTpMS0NOij9jCKCvlNTahKOrVE+6ne
m7fuTFbVqlgzKd74KrWx3e2FYfVQehtru4jf2rPGai5ArF2V/BCb23Cb9t1F+ZK+GLnGu/qpeIjW
Qrse9oZ66siV27O1IbF2FFvfpHccCFx9H0G6azbGuoVCzFvZRdC8ttaTN4l35hN1wXDoX2Ad74V1
Q4eFzjBhecRb4A4AF/ii3/uql+CZuKW6bZHcdcNJ3/nrf/HxVaERKErKkmdJZ9D8X46vaHH+dnz9
9fE/j6/Sb+qPcQeiUtP4y0BD1zClk5+JUu53Rc/P/iRiHxQ4MHbh5y0aVISjP/uTC8SOkzAffoZn
/oP+pCT9cnT9cd3LSxcVLvDH5/800KibRqJfN2MKnibzlmdT41pzNGRb2QrdgS3CD4NdOmkPLc7K
ENFPUqHowMQh0QucolNoZUSzwgOdCYjU7DD7jhKwJ7J8riVj1bYhzLDEYbmjtz9t5AhteRU8Jv62
asAztGzRkJGssljCg3krjyhBCutdUY6ygjo7Cw7EbnhNfutG8yPQi81Etlik1vjAracgCzdZi5Si
iRhVuHKvfpf5VyEe6NRspKTct0yEG7aoYEa6jjZlnIQnS0AgCgOs6B5qnEcAjbep1KxnQ8NLbrEM
KDvwD9Rehd2Z3MiyhppGXhkwaOfMZ0ir7lPVXBXm8FSPLIWKcF9MOcpE44Kkiv4cuG94b3osb+eQ
7pTm1WZyN9eRkyfdOenST5XuL0QyL4yJp4ELLEXCl8QVpVJ6KiySAubgQZ+gAKBDvoblezrFT1Vs
nkpAaz12iKEyTy1ru8Tc2QhZ56Cf15OmV7+T//6dyAma+RJqPdVkLrnMB/9r90mTLKTWf50w/PL4
P92+2iLTNuATogpfbvyf3ScoZEurC2gY9EKo2DzrzzvY/I055hKQAX6JAYCMiO7nHYxHDxoa95ul
sthISAv/wR28EKH+PmFYLh3zrCZaICe0v8n1VHGuki5WGSp6mnUGuheO+34tS7yNNziQKqbq4pE/
kj7Lf1eBO6kcrujQODSdJmVnQq+Bt7sp5GOTbgLpyIMKiMPTs9Idk/mo5lD6d+p8nIQL3ynTn0Gj
mm+q4KndETQfj0ZaxD9NvCaloRp3k+noYBLBzAMWShCbHdUlCWj5HlwBl0WmFd/DD9yAiCC+GjUS
nyjeFA67AcWb71+WiydHNlvTIeIfroD/5sp5tp5i7wYEUgzRDOyC4RgkC1W7iGBNPPKCfHnHU/Ja
eAK+Rs3XfCeego+8NDOl4/U8xBuuBjSRNOx4sfw9X9+Fd0FGGuXycF1/FpE7y49F9dFxS/PK+b5c
w+8/T1De0YZvzhUBQkg/+BOvg49cCE/Fq+NLearijaiuHz89nqLk0GtFFplLPeIjAM4rDQaPuo6K
tYXLLN4U+b4fbh1TC0m7T/yHWCME4Bir18V/Uh8aTEc0vONL0FVeXgouwxthVnZYlYIHSD/Jay0R
ZYKJwJnFj5G4L0cP7Paif5lX6ZE2IrPquNqEwyrYC5ndnCA73QPxKHZtScypO372W9GZ3sjpJuVj
ZX7Ph+pev1pudW/u+sxW3PLSbnH/V/fJfvHyPfHytcjt8Nqc2zNQyfdo1XxJe34U5Yvwjn6lPBBG
/jjuJ8UzWa2QKFlOQknf6xsDzPcwwSmvArAZzvB/uDuP5sataOv+lzeHCzkM3oQkAOYgURLFCUqh
Gzln/PpvQe0uh/7Krzx12ZY7iGw2eYF77jl7r73tB//ZFCWmqsbRm5VOdH5uca/ASKfgz1MnHR7S
DopHYBwtHczYPQufzVv0ln6W7z5mK7pBpduvizQmYZ6+3hz7FbsiLA3ifxdR8TZm0itc9gpE+bAF
JDGYdmJBI1snnLr4Rc50gstyYMGRIcyaY6H+WKusDv5lBdW4MFgIfJosBD5mriF+gwUz/5TUes+e
H2md+QMk9QyAnp/yyXIdsep4xq81wepJSOqwLWkRbVhm/CI/45vnV9Bdue5+PJAn5I/nUuAbYvE6
PzOXHq+PvNlovop+XOJ824+FPf8W14p1NjJHu0bt4cfqZsVZhs1fcP7XXyfTlhxe/h3Y5l7xwY2H
/E28m28syNFFewTF7O3rf1+/xE+//j8v5R+Len57+J7vsNkzVnhxHfbzrWS+FH5/LG9JOr9b+RvX
4Ndv8MUDbgFif8Vlk679+xzDtJh/5e7fWTB8w3yviL8uct/hiXhOnuLHM+fdB98q6zbQZl21TVx0
2PK+vvKD+pUvMWlr99+fj6fhRsEN6etX+APbQzbt++pJmp696pjMnKWzLh+06aEpXjQF9Sg+0pVR
7wVYGjlG3mN3BafRvhCUy5M1oFk0V8FbKmjDpn5E/qMMC0S73Vu+IqTvHQWiBcatu/uEJuLhu+pn
WPnneC+iNzOfStrF4VNlExYSoTPcTxdGVR2BXPI14TRSbdqWrXzZfcdBqXKOB8dB0xZ63ozwWpb9
UoHvOGxhSq6kh/hgntMDo7H1dFQVbkgv1CHDA2LkOSf7Mj3Qhs5oB4DJWcYHdTOe4/OwxH5It4OL
VuIpF+1r9K5C4sJvDf1VQ6/RrGScP+kKcEihAd971us7FP6QxsyEP82a21fxDbrq1Dpjehr91Riv
ZNJpgrVv7X3tGMakXV7D/I27EvirKHxNi4cxdiWNzLX4s7MuIZKQxtsFNMwVsD+xvw4vOGrifo85
oqhfSjqrwnU2Mml6g0Jj4D9EzLLySgRJmNMhSq4KJaD/WIYfwGiYO4jh2eXz6dRTRYunQPm2krQN
kYiFuvaTnQTCr9R3fqA43ZQ4cbITD3Q2mgZdO57UguajLDn89dTXprDHTwvvoXcLTdI1aQEOyhbo
yN4yaHak4cI6yJyOUzvcgyvaIBi55+NRuyNfoUnvractLFxlTyuYuemqsDXb29eOumLGO36a+3AZ
vEt3Ce7/JXiBb+dOWxUcPXJa7j1P6uNwyWGsX73qglIlUtaNtdLG15y0Y33k06uIH7cV89vQrzlD
jnaQfw5d6RbkbUO2kbr3sXjtE5PPLl8MPSlI+5BWqAgKUJJf8yxadZMtm5TP5z7mc4dm1sLDBZ2Y
YBiKcFmhDLjE6nHUAC2uk/chvll2bWzQRso9Ucf+VvLJY4EsqupPifyW4T2V+9cR44lvPtPd98kA
koAcMmuRE0LL3yX9jhI2A5ZYk2TTq+cBDTLvFSkUdF28uHMlGEGkSDND5+xaNq8Ku3b0JoQHsz9K
EzJPokP9DVgXRXbq0pZpnoF4jhi6rggxpEegUStHC/lBu4bE5rgC9cBC8sDFp2iP66NP/60+GZOb
MxXxxH3ZuZV/szK3p21f0dS4C2QMNulj/YpFWMGF3DLS0WoMOzY6poLeMJDMmjOGPd1nuTajITY4
dZlkdnEUoNM9SxNpy7tRXoSaPfAON5sAehMy8QDu5bzrwF+Fj2GQfDFiOBC+j9oGNYU2VscAVKZk
BHaiHjM0Bz2B01ry3ptXK95YSYdLouFdIbakJsHeLgog/EGwzGLgf4KJLgv1Ky7ufJBwsTNUUcnI
YVRQVatSf/CTfU5Pd9TvVfaRNxc5fjIbTlZ7iyEEPGx2lGAl0wQH+Sxv9dgZCSLrTKwc3BQYHzCk
ULYFwVCJU67qcK+LO79fq+3aMPAXwMyUJSZUu2h6TesXs9goBXfsYDVWmZsxUck/KwOHERbh73p1
78ZuoQPVa41Dos8cXFJKhhh7fU9XJvIyUqcT57/ceQBID4dGn48D8zniH48uOI34hr8eXX55/M+j
yzwCR+n6e0QyjqQ/ji7ib8icOIJwOJmNrDNI7+fRhdhlSYKB/P/B5NOXmBsVpDHzHfBF1H9zdAHa
98vRhT8E66vGVzD5yt/m5kpV4rRQ0nhThfVS1ld1Y23ikbJhhD3Dki4Wqh2KW1K1Jnk53rn/OM0p
ojcuEti1FKwt/YkMbJWJ5XOl35kcnBj1XFoEkDdjQQrItX4Ozp479/yjT3RVezr/43O3r/LpwT+o
aXytQjwRWFcwDTjh9CjViM8DZpXLVrVV5uuL6F49RfdoWDTfmgO9t5W8Upayg0GCUaP3yL4QGjBM
VjiF2Lwh3HZoDReik2/qjcX4HRJnMZMGcqwYJsxPfDSRiJTnlI4PcXKpLTIz15jx/PAd8CptYwnw
WPYfvx4IcEIwp+p4Rud8qn9y3im/UMNZSX97/B/XA/phrN0mK3duErDofx7luVRmFBMSlhkViZPu
z9eDQtgVUuf5Kv3xqJ9H+dmUN1NzCBIVf+B2/sVRXvkSA/7Ieth8/u//oGL8eukyLQWsfrT3eH1/
1pEoQIT1qiRzrW1F30nn5Ne0Lr9rfrybNARWA77QRS6REytHPY32fDPOAbIEyQaAErWcttTU7QaC
Zk2rcQeCZ5U5gXYiilZM18gzl0WPZ9XIjvHQOLHc2JqPZDmilCqnU60yQTFF8l7EVABM07iq+thF
J5+jX2gw1SS8VoeqoofSus3kVz2E+pJKWw3rnq4bboTBJ/GB7BF5GyMxKEyV9VwhPYhWoVWuiobX
IDlkBVymJnIsq7uQHPc8ocqQ3qxKOmTgqjm/4ruWZXfiDqB2ERN33btVmu8YeeGKcGfK/FkRh8Mw
Ja8Evm4jghx6+P9dVb/FQm/DncVp1sN69m7e6LuVttdGYuRI+jb79yIlxEiAycEV10T6wjfuej5s
RSnZyO2suykxQVe7qLeYCZZbI4UEXKFIqLKLqvrbkCmZkJQcL2HqttQrsmatzfjDKIXHwFQJWMyd
3hwYcHPxp+FVDoaNVt0aVaIdInBgCDZJ8tpK2XPNeaRuxm1ioaDjb1kKzkAcRZAldlYwVKVorT4E
3aShf66mU6PdGwqEUiWPQZPtsm53ba/aAeHBwUB1GpV20oM2LjLP0QFhD+I9ZbxUW9Vyypjx5i0d
GI8wRV8OXpVsODdY2L0G0GGkP8Ui6LD0plDi4J1cmIi/NYgAHW9CNKiuHoROyBGeVGGEFdJb170F
5hQupbqXD3LRMclIj72OSS/MQ7fz/MuI52somVxwWK7ql9QLn42xexDq+Z1rVpG3qTFhhFr7CDp/
bTB76Kns5BhrXChaAglkBpMb38fMZrRbEVNj3Mx2Mg9HmG8cZe3Jaz4l46xn+O982l0EeuBpdRAI
ogQKjF2C49IByUuWWl4e9GC4SWr/HIAHXEhZuCwFfRvm+WrE9xQNOh0ap5OQ6Wczm4nkNa1dNARQ
GZrqRL6G9mDcpUnhViUSrPCai4Oj6QWpWUdKGEaRCO1hvMSSd5K9i8yxCN/APiN0SWzSU6LLHL0B
SXOiy/rQ8Ux+kHdaAeWFUI0MikmUrLXyTZKgIcE18bw98wJYT65WDWdNot+i8RcZ47euTUksxRnX
HfzcJ9gTmg/+/pY+cJmuhxlVLnOSxXlALtFMN62sKl7oyrtZyZcgVPDyMt7OJLix+DfJrd2oWnAt
YYfm+dFoUOuaHDE5y2BpLNBy1jC3S7TstF9oj6LML/dMOJYGKpIAgFEdTauhpLHY1fjsTXIr41WO
iFnxaKKpKnyGfp1mlNqCU+kcXA4xWSjpMCwZi6ytLuN9LZ6SBqyjHM2gHJQbBjersf6YZHEtAQSP
GMTF/jNGKjvtslNLoBs3djLZzIXpXQIkJcm4lvqryQLsYNFwkCtDk1DK0Wt89Kyx/V8uK01KOJIa
mezAgpMYIf3TNgrR5O9l5S+P/30bNczf0M3Pmx6g5blg/aMjjhyfbRvQyayDBOryZ5POXDsi4rSo
dM05K4Ed9uc2av7GrixBgdTZE+f4pX9TVqLj/KWsnBWoIru2ppMbbf0t9KBNDMkTVcNEUh89BGJ3
EhqwS0VSrPW6JHdeeckS4bNqp1M7ieinClfzx0fw+ZrvXxEpRcy3dB8J+siSpE+mm+miw0pnmI3y
bIb43gIDdJq3gieMjrlyNbpqLXerPlf3Q1JfOoye4uSkWbCpqo1hMg9PO1tS0MI30h5b9TVKjlmY
k+PocbrzIXz4knrQq0Oi3tSEQ9uzFRxqpXXb8bMUezL7AFFQg+oq6euCtDXqJ93bRWQ6DJgSu2Qr
RMWqRydeTwAukGRZ3qyPpLszAa8LhxUjxVOIdoTpf4JSIC+1bc003W9JSgjz6FOvn8dGf+qzlly0
6SXKanuyMmXZyN7ZU9P9EA07yWrw47UblfTc1ATLZ8qEDgubdJAfTGt4EuViGbGVDAwjuEGE7oAq
qpqVA6F46YuGKhmNRTstJ8ySuA1XZuvdolJEAob2hhOvKkafQZPvM8/aVn3gjGZ+iUi+HANAzdKp
kCtXQu0mqOTagbFVJExH/iWdrvocSleTJUDDHd+6R493kitQr+JS6BI7Hg+dH25GGnSJVSH6z3Yq
avhUNV+8qDnnWudiuN+3srrqGYKPYrH3Rn0Tw9HK2sCRA7QDWVWDBaNnELM5eFphJ7hb/TRmREHu
Z1S/xAZbAXB7o5AIQ3gtdQ+V7RPBSuza/bRPOtmONJQ9Yc2wsaRjUBtJAxFGfBPEcilPBR1IqIU9
Rk1Vkpd98s3LhGPYmo4/qatUCR5g24pOpkc3cdAp0ubGP/I1KBMLqTWwsmJtrgttm0SwgqlbinBu
4CS8QN7dUd5XIzpIfdQfcjNXEQ8hUBwE6QaU4WDG2rGZpO+haLiZyWYTG+Mx6TgGeeDA6lvFjbtS
fbqMHj7aAc2Bz/a+D8ARwE2pyGjEcMFsysHUccxjrphBcD2ZRK0kD76ZVj4WCzCZwTbyKWzkiLZu
IhRPsSzkL4oFkKHXm+9eNV6aga3MKl+VsWsIwpjbOI2PTqVcxmlOA6aRnSxEZhWCTZbH10Yf1wIY
4XbeU8mFnGtFtMQSvZsauXBxKwTSpAgr9VNaEIrqJFl9aE0BKy4gHwO17njLsZWXrfwSFaGtJtZN
Gp79InHzfvrQU2a9vvqSkbEG2Nv2q26tVmczEnalWbsyhLMqo8ej+rGTWAb29HJg0862hUxQlRk4
XQuGJykwlZCKij2A1FOV3QwVWlpX7z2Sv8BXXrDXrPuyOcZRfAss+VltSqdoEDFTlngY64IJL7MV
L0QgkxA3bfZ7HB4wiX3l0poM1pX0tcuRoSVI5jwxdRlLcs2tS0O4WOADqGf6tTzJboGVpmahtCOp
kVq0NdhieRsdM86WE3eEIP2IvDPcabvg8igmbzs25Lwo4H8CgXiODApAvpw54zm8PkECf92iPhLK
/C1WyISmsWhhxw2C9jTkwjaEJAOQwNZN2lR+e9cacS8B1aDlF5IzC2KhQJ4plwQzZqhk8uojIVo2
zHzIE8Ww89vwudKk7wPxa0GJuF2ubFN4i7uzUb1B4VNUzQ4z5WZgxYn65snow10v+uSaNMDL84be
W2VtVezKMt+RQOwrB5iXWmmng/ouVoiPU3aPZSmKToMKLsgFO9XGDzNonVZ4NAeEUfNtItCFcGWp
NTrDZs+e42qpgiMe/ILpR1dF30W6/1wr8ob3w5YKpPqdQoC2cU+qghywu+CTEKHKJLaEJ9UvEFEg
hIsQ6flEy3JHmVijVYopEs/MSYz6Z1nY5yFN3YktKMumZZPN04wnogUuXlG/ZVXzUk8D24kOunrI
WeeZPbbtYZRVVzaQfVsZEWQXMc02nlLEu5S/pBIFd7Os38Y6fZ8r1KShTQeP3YD6rZOWlieE/0ou
bBAK9ukc8n43YCIGYdWqyMTN2PG9JFSXaVX7S18m/Kcl3i6cvteG9RxX2sYgsmcp4bCuueEH9bvZ
J25K9AggY6bP1bRRR7qUqsFO2ljLXk9dz6RTbJAEjOQq7eJdb8o7JRBcWaH/IuKZb1NoZqhPPXBm
HGBo68fwUtt2nerpc4Wk1Rh1YFSlrZEHsgkxUjTcupdljsRpgHhfWSDINMIW/tMhnBRoqjmXQYZI
EJn0zxlsGrXb38rAXx//sww0fkNzQF+EAvCrLYKJ8vduChWiiCkTj+VXAudfq0BVgZ0tUiD+7Dv+
rALpO+KPnPM5jdlDoyn/pgqkbPx7FTi/chmiMf0edBazAuPPzZQ8i02v63N9HRJtMXG/LyGp9Mz6
yliVFpbf+Zt+VA6NKru64R3lYUKNWb95BfCPSs2gYyN3zDwmV6WwzkQFjUHxPWmYygl4IAaDPALN
jO9jrX0oIaIijwyc0gDbUYxsVWRC3VNPO00epxErdvI83KmliuOkZyRPVHagpUcjR6Vsyf6lAhRU
+gXz1b3VXBW5TJcDG1+ENBt5Ft2TcZU2xhouPoe/6mEiNDfOBmhdrO3S6KatHGtbqT51Qclth5do
lY9NBCWtkYVz2PeOil8jpyWDJr6VjO8jPZZUtsg0Zs6hxaJdwLfwUW9TVy807CCeQIXTSZtIw94e
KPUi1wIyzClB61wFVacYS6zq3nzrRYaqibtsHClFwpeYAN04jCUHeQyecRn1WDfqIyMTMC7lHKNo
eDhPEqcDGRvhA2XAKqjfo+JUMHzUiX6u/caOZeD77bAtGCqpypYtgFdJRACDJLVqF31gsdUUa9nj
CdRCNvdty2hJZyAopfgjA8+Rh3LpZ+8lylDJJMloetTN2M0NUs/v6VQdh1BimNertJY7NKR4snhj
Go68yH6RCez8YtwJonUUh4Gddx7wyPoS0ddWlYpDXtya8jMI1XUFisjXwCUzCe1Gb4VojxesfQQ1
VVVh7kK9AF01OmJIqkVwlolP0cr4E2PpNg+ENX4wRK0SbiHDLdHADX17EwPv7OvYBThwVKRA0UVL
yu5lMD4HpWIj0pyZuCNX9UqboqWCxrmYMT5JehaqnGNOpTlN/M1DSC6msl17HKO1nkFptw7hcUUW
tA0+Ht8H6qqYFFhkWZfRqpER1pj1QVM6RlGgl5vxVMlYduCjofEALcQUnbIAUtcEgIhl0hW44fPc
Wk0MBTumiTF54hh+V2boX8TQeImJiI+CedKa2maMjaymKVACDhL64Diq6XMUNFuLjnnJ6+zUa9IN
ROOkq1BiqAeL0o68bqFomMuE6mb22bby9pHVk97eGhTO/QPDIwQXzUrtKe9EPl69syiVrfE8SVzc
OLmyDM5WByZBtM4iWhCNEwLZIOy52bIM31LCOTpzdFtfsAF/OkU5wAHTNkP1aRI8S3wc2IH8IJD8
Jgi8rQYM28L4NHGbycwtlW7zH+4v0KCWCEHA7qmijFOZ7fxTf0Gbh09/GVv9+vjfNxbza2ylzrGF
9Ap+kD7+aNNj5/8KeJY0QKx/bdMbaGZh4pM5ytRL+pOn3/pNhwwA6xUSyCzU+1ehirpFp+Kvnv6v
l05Whcm4AIvpvPP8STMbVa0oBv2QbkS3cfptsk/2dEkv3oFguASS6LTB6Ki6SPEY28fPRKRXTifj
nZKuZfw4FAeTqZHEPkKKeWXj9dAPtNXm7yVfj+ulW0y3Yj4SL8TvwTk4d/tDtfFcDnrQi48c9frj
dDYhDddrAY8ITo5LTT7PzBoxVvkOdw8VUE0Cybu0wVH+EcnBkuNl085fE3yWuBxv43YmhZBoxos2
pBVfedEglcQAmwMQZMcU3Xg8CeVGCvdeYpcg2oolsYEwC/oQ4+iaq49UPSA9ir72xnWZ7UJkdMve
nTAAHhvzoKxaF5WhjV3LnXYlssNL+6S9F6d0q60huqIxk1bl0V9Xmx6Jm+ea/MMu4PWras/Ncus/
eJc5hs8dvwunpFvIFNiYjRAagLduZlp0B/P8M3wJ3wWnWOVraZN9cMgWnHw9fSqfkOrSFxk6M2FW
7/ox6zbecgRNNLgD0Cv6v0Q8Gbb2imGnfjFeS84zkAoxL4KoF/R3Dv/7sSSBuBoMpxvcJlNc61y/
RFegtgulvGo3mC3mR+w7yWf7XD6PHEGTDlvuXnGmfYEXwnJmCyV8+OwUXzTLCTQaRcsGxyf+c3Xd
oKKYNYwyWha3qFbhRCd3xV2Jg/Xsd037h9Zaao6Mxf9BdzuweUsSY/x3GkwtU5cH4RNPBYdO3snO
bhtuV2d1PmYspDOMajBVC/QBjJG0R+kjfNMv/fYzWqJRw4vQrpVzBDqGWMy1etSPum+s/J5ZvWYw
DqDNncUkMdLgIlEOKV5rHkOEiYDxk+hJVIGkZxiLnqkPrGJbUdeH01bng432Wn1T1UsWvkmw7U9N
u0ZsOq41/Sn3bEZQ1bSTmAB1t6HdFRi5esCoHGc4FY1WiQXGkTHo+psgPpmcXQnLWnrlvWq/l+1B
1gG7fc21RPzROZyFMaKZnr342UsXOZ0GsophghYi63MDDesOazrzTkpJgNlSaew6uNKkeMyc8SDz
4JjPR9s7pK1815w57wSQ3SL5SNcnGOwpIwLHMvBUXRv4bmLJYkLANHlItCTXEjo73KFeoFMYrhr9
kMI2Ro8FDUuK6ApR3TDNQIc++u8q22yJm6qSr1LHBv2it1dT+BgCZwZmefWrVdhedIzTZ4sWXpI+
Cd0xHzBh7st4J3XYkroj8QQaFRQtrW3thU8RgpGC2Pc5Fbioz0bebHuduBcWQq1OG2RGltVehbZm
LrZ0ZdGHbnaWV5JdQE0gQ+m5OjZH7Undd3d93R0a/mHt0jnHalKesm26ylcczG/TPf4IbzI8hQ8+
HFA6JtY9ddc85adeWNbCMj3J6wh/FT7BLQM3OaYkOMhTACT/cyD4qSmPIXygEHhQQGurDt6krUT2
4pHR+V4/6TLS3zxwXFyClU6n9a3Oq62G4imDo0Q0pUR9ENfjMr2Ke2j7K8FNHlh88ZlO0LHfW9vm
qO77E0bVbXWBIczUPT33e8M2bAJoL8pdeMqCJSOFS7eFHHigZXJrb+ajdtEu3qNxsS5oLK/eKTgm
x3pvgdc3ttmx3Su8ymkLj2/v74eLvBE3ylHG2KY8+G6NDXEvPir34VJ/5DdvrQjf+112MLWDP0XK
TtgYKfIcoGJPEhqCAxjTZEvNZsp25RZuuOrXnk17qNyVO+MaufXaW/ZrJAAr1EC4bsUroWunjBYM
pgb6s4/9rn1v17OBz9rHL8I+OOjH4MBFvLI25Jb3a9/hCY/zVa2j09MLW8DilLmXCUmZfZG08Up8
nUTzclEdRBxo6QlD2r08DU/VpT7lToauwcNutbaepU/p01wiE6P0owItZpGVdq6yN/1B25TcKfK1
ta//y6E+bPmmSA1iaUw4JI6p/1j4yPOg4y+Fz6+P/3miJqeSYEuiLVUwGvP85I8TtQXjl0PslzTh
r+dpDAamDvlIokL94h/9PE8zplENsgOQ+MBFQ7fzr87Tv0Zbzq9bQkxkmJxgVHmuiv5U9XiWWZdq
lvubTGMW6w9oyU3xKre+04HDhTEo0Tgb+ulFHXAQR8j/e5A5K11uAnT+dHAaepWDXqHx/Qx70qik
Ya8qJJCMNdydjdRtW823AwiVkha6fR5s/A4iQW/YcvU4gvssBW1H13lU9qN2H+daPFv3cw01S9db
rPPCgAo4Rifq1cHLUOdU87l28WNazinGfzVAU5wlxyYt1iFy0SJhkCkb9D39/GBJLcpvtksONWad
b024+p1ogHKQ7DoN4GUk3+a+X5I9+YQui9qqLguAqcGpFJJHuTAfrNTbyGkPyx/MvIpStRavPeZy
cQxuHR1vYDSJED2STgfLnhZDFoZXgab9qelBBCSS8JCMCSwAsX72Rjz+6TIoHjPzJskt7DSwaFoB
CH5+zbyBUL5f01ADC+ILLtk3IiZbpqRisglynLb+s0ctWVb1uSEVZGxaDmL3KAhW0vA96T7berIt
OQfKzA09R/EXZbbsG4usGl+l/NHD96TJQvdYWNWwkTIkeypjjLC3hEUed85Uy7mtpRIqXvFSSw+Z
iM7VWHtAjbUaq2/owKiHv7XWcrkDNOczoaiAW6oAcujlrbJQQc4ajIBCOHILcrrpkYekVglCISv3
0kDVSdyxoDzHqrlhNEKoAR1t7ab7L7qg3iU6iXnOkAsfNpB7W8bsLFmpqzPFTpS1AfLKyOnHGsqq
6qOzFoCClqYrWA/bmwAAdPlW7aOrkSClbPVdAbIlzsxNp6OHp63Yi5Fd1TKU98jOsS6Dn6E+r2xf
FpaZ7MoZOdkTyv1R47cbPMUWwvTowaAOKEE2VeObjOWgHGQuCna+NrFHobwI1JVZPq0tYzq2o/Su
RKiwWUIeCZiy127NMHKD9iwbtZNHKL/x0GPS55wQePchzd80maBsNJ3SgJqsFJ4qTPgWpTGzi2WK
m4TaT4qwEmeYcmqT4rN4Lvr6I6D/bSWx00cASarq0slM9sxw51lvqp6vik495+pzIfXmQvXUsyyX
6MS3E3CTwszvBjFYU9wgXqMgwB0nDPE5R01UBUBKuNoiH36mpx2wuO10lHNZbtAf17gE89iCToq8
uPqmBM+Quzk0HPJ07iMItq68xkCeWvOWSBP50vVliInVIfgcaQeE/Ct0stE8jDr1iicdR7ziuU63
OK4PnfCt89OlBNLJz85MB+f4r4xFRzjQf/kwTlbhTOPkvgwL6f/akwiC+9uexAbxt8f/sSdZioTG
bSYmgbz8057EOZ1tSkKphumM7WV2pv2hIeUwrhiM+3/PV/xj2E8O3bwtiUg/MduiCPg32xK0vF8O
4/NLn1H9MwCUVu9ftyXOPForE6K7ofZl+xk4gVSvVdvHjH18QD+1wIU72lk7zoAWxVUMwuRqXFBK
dzHIP+tz2VqJOaN2mW6P1w5we8FDJlxW2kAxVcq9q2O4YTGDDsLcr3vHmKRTbgFPHsmndCQeBVhF
noKbc6iWXNvbgaRUfY5MJdX93JGhmlYz+lxzjUFfQsNgCMTcJTHoULETHuDcg4oKnDzVDyVkv2U9
Jg9WiYlAJpmXBFfocpd8jnQ14nyRsuWNZL16w5OQKpcI05hBEqxFIqwQcXEr47ky6B3EJjrzmvMm
GbItSd5Q0ImV9bTeDkJ3au100l0PMLdJBi1qftTjKKBy6aIm3s70PiKt2yTTuKHNbCrKOSbQLUAj
S+5rndxJMbGT8qz7+mbsi2+eQsc5122hCM9yFV8THxCAQqc9aN5AptrR7IGIojfDUlwpwRoYIX2P
q5dSh4gxs/DU6BQmaz5cxmHqRFciO8vMyhamtm/hqTQqzdBAEOlkoEhqzVUR19thfp2y4ghWcYjh
TQ3MefWs2AwRcWoQ5i3V+BZ0RNDW03OnwDtRMnXfjsabQtYMCi0Gso9iArinVi51+mEOBvQPBlnK
YJcFZPjWnx5rxWkCea1a+YFmAPSZem5C72Q5P9Te8NLr4knyoPEY2tpKfJ0VFgOBbiz1HDWwFKZi
NaSm03axG6nJpsfhoQJWakYFZ9PkFBz3ixzWzZS0T348PVRNtBxg8Bsjb0JbR0SslVQklh345Y2P
iW6zvIpTL3JE0PChVa3A3S9mr5sv8YZzru6hzpfV1sJe3Pryp6h8mH69xXVHXg2y51F1LRmEAdRk
uggteOZuO5GjVoz9dooe21baepO4Hgvr00JWOP84BBzTikoMkz0+a/UsKTEe465l0AeoPq8cIQw2
kRlRsSTtKZgACWUxKoKO9rtAhlq/Gw28SjldKbpzbh5xoEO6CCcsWIlR91D04sVomXoTfer7IGAU
rp2KQ+lUHLRqn5bZWYi1y2jJt1B4lUZaAQGfzbVqvw0kJyWaUC8Ghb5OSWEitG9xyx6IqVEkVFVh
hwepthbEnqAT1qCnPIgQZ8oGRlVa10vdKLfFWO8HIGjpMDlKmTk57JpCQBeYMPGGSjY9eoQUz7UE
egUkarjS5kN4L62qSeSMK63oDk10BiyB4bPaCqB0TdDlMwPbiLi8BkYt33zrvWpCO00ZSxDMLjY1
rPZJkk/IBEcS9QQIvSNw9YKSrEHS+h/eyxSgCHN4KEIwbvfm/6H/1uVfrNy/PP6PxjLCNJk5KE3i
X/Yyi99iP/rdk40V4edehjpNYWMln4stC9MEO9AfR6wvmTqm8B+t5X8VnPqlXP9rY/nrr868VmQK
qih/90NMfT9opZFFG0GKSfIRRnIhZuBp4Ov2oJBeFzT20MgLc4jWnAqpv6tlkmKrii23h3Ug1ekR
icamIGeyR41ljfFyQKVZM/BCaHlgsMOVmNFCZKHKnduCAuxIF6xqCyAQbmkrObUFYaOYtnx6cAUE
nqp4rQEcdQGoUktfm1lnJ0P4wk2kjSBnjcyAGMPHxtH36iVZ4SRA0n5TEMHkdJJ1yxWz3LUIciTA
nvYxnj4lslNRRMpyiLJz3kCA5w4UCf22ISA8TeUlIfQM0qqtL7aYEhtszh2w2tINKoAKolgvvB46
VpdjmJ4Q7hjSN9UDSWSeJdRvPt3jtn5TVXFd0VUv0/FdgAFqEga2TIK7ouPQGPJtrgl7q26OacC8
j1q0q7uV1xlvVNu91R6CUnT9qNgnOlmR0KobhZGVRBFbHNo2QRYWu8o4LfkxRhFl6ZGYmariSc0q
JxunTalLz2NbLf8fd+e12ziabu0b+tlgDqeSSOVsWbJPCEfmnHn1+2HtqV3TXcAM+j9sYNCYLrdd
skTye8Naz/I1FVkHLGzVQzL8JYcAJDBrGvCkjTJat8VwydUctFeutA1JHX01S+U3cbireEQ0r2Y1
MGJ2Q1oket1Ni71VVMFYdN34GtZDsULmeA+FaCOj4zXhu+hZ/DWg4aik6VzA8e0PLlFW09CcZsaX
Vbbhg/XcV+GnafpYYTEdwmztY+Cn7xpClQzzoYiizdU1RwFBIVWvEYi9sbP1Jnyi+3QK4lpNhBge
D3OC05/coT8YqU/iDjm7su7aVSscpY4cCHCrkVXtE/xklaLc9ITJkVzNzRqQlVufXAtJPaYYD9hk
Q1RHyinRrhsCGrywfx+RZedkxQQCi4LQtz19l0CbZIEBCxomliqQCAqVm5B6IlxsJG12OVYHdQzt
wTBv5bAJsdY0fb+Kaaz6zLCb2NvmdfCllmxEy+EoD98ZKQ0uantrgvGq0aXNxIMQssEFnxh4AI+7
/rVqGINz2XqAd3uzt/WR+B5N3jSFt4li7c1netlR30gFYkdp16YZWuWKkS3HTOXaA7pyPzE+NLdy
alLSkua7GilLaaq0rN0YPiTDNu2I/uyWHpWdSNgQFnAygIw4swvrVpfyzTeudXkrvWynlvqlj/qv
CAdyBF1S8BFza9j98R9nOpAF0pfU9GnQ36qmvHXFNUCuqhXdIsy5vqDYjmkzl3LNaZJobiqxbYDO
Kpg/qARoNv2noTwy3gCt1rFztCuEHAQ/nKxY3Gl++cA1Qn0ydYoeEGJMtuNyyPqtr149vTkakNLU
wNhkrLoqIEphvRUwG0Z9sBEx3JpI0vIgWJgcjCN7E1VdENqA0H6vjjCeEjJr++BdtYJDLCNaVUuM
vTWe/+9/8FGI54gjUNVV4sCgov+XHSub0b+2db99/6+jUCPEACI5GnEo56xEf4p3aOv4UzavYHNB
lLBJ/b+jEHCuzjARkRvk9KkX/LVj5UtMBTUFzc0PYtHf5KZPsqM/H4U/fnX1R9aZbsjTb/bv00a5
SjO/JThk3XgPAWc79W5ZjAV3cEUNOcnMDDurSe+LSogdaP0IqWyHZqULJvV0jYpAC5+zFrZpyGyp
bnQEffWljWRnoK+QoJnnhk449VSx4XLvhQ0S5xVV+wUpJvFkHAs1O1FZZDE1Yoa6JCWheyDA8BKJ
Sjn3kKOEASFC6YAwl5MNk0qIwEjn1EMoNBOMlLAbhpatbHxpjcJiRu9FpMhAgmteohkCC5PVeehJ
bE0QE/S5Pk89yVGyS+BC4gO13bvPGIQPiRRnuG3T1xr7f2MwhDJJ406vY4AXPttHChylr4i1o+u/
jm3I7WwuDMLFOJ9XkR9fBTw9vSRtg4G5rZsRfmOClcQcpgYIC31uVpdbWvQ/Ah3OWPWuEg4DIOsF
6xtRnYyhktwP11bwNlY+w9NllBsvMcnNaR9fez0G8eixQO2QGosmdTOCWC9HPpi9KIV8VtplXx/0
XFsxcrN7PXASjYacPmsMN7LIehHDsII5K5e9nUbwUQHV0SLkSGjNTQQyvbKInMgpmFNAjcKziaAo
bO69VH8WlQhDRlzl1i4cj7m4MdvsbmSPHPlrmEyHIn4qOs7RY/GIBvkSw3FJep0t30DfiZ1LkwC7
DQpxzW5aE8+rbSEsWEt3kuRYU1VuEMbkabfESm9xoWDUR4qp+Mg766x7jfyQ8kJhqZP051Q3iCwt
VDZA3jYsWUKrluuTuaO8B0aX7mLBX3i5QEJFWdDf0QQK2s3zre+hySMsV/ypFSmOWUUcnN4ykrOd
ofnw7c1r31B6hVAuEdI4QSmS1SQivW3FinTt1Obm8ecGXVQY1oS8BUtFCsG3JMVT0kGFNeG/8sFC
lsxWaXI3CyB7WORcAy2++uz1Ak0PI+7yiWg6L7//vyAxcjEg9WY9EHsdctorwaWIggveugYDeoFD
zSMBNFC2hSuf/8EPZ/YhOKsZjuElRQjy3/ZAv83cfv/+Xw9nnNkyixtZmZ7Nf/Zto2s2aVX+7ys/
2xT8NZNdlic3vYP+J+IUmyATQeZkptV/yGb+zsgN4ehfn80/XjkkNJX4DPqiv4zcuqhjMy/K/ppM
ByLf0EjLWLRLNTrqes8l6G7jCl8mhqziu2qTXeVDn6yKl8TviMtBA5av2gmCIB98gqQqksHV+Hno
zLtIKaipX9MDLBbvpSpAD7YY9atAYYRlrpmrsBCOoc8KQKyO2ngYpffCCB2OsqNqtZe+OuUmMEao
47qBDhAcsuoB3iH8MHlt82gumZe+L5dqkm075OOA4wgbVDfUe06XoSrrFM+uMRfjuPNXnX5QGjwF
SGt6q1taNDYHwUVQWPaI6pIBsYFGsliFqc4a+bVSlD2xit3EePjicyVBLTV9piEyQj0FV0myzocp
UGweptJc6ZA8CPwCk+MVtYPebVtYmLpbviql9N4qZPOOdbCQJt9eKyX3ngJebJV1OHZPqtLA62vX
7KVu1pgJszj68FtDXnRCtWLP1OVuudFFxARqdtJw/OAPtmY4sJyhqc56wE7ZK1jnh+3W8x6S3l7E
6rPz+2MJS3Mob4VmrqtYmWWBuwqhoOiVfwmL5tDQqii9eiBJeNe5KP/yiLzKlo24aMyF2vvIiaX1
yKqUSrT6NJJmZdh6iTSyrvYhdKJeRZ7OAwvabkuxirLQkM+x9jWm/QPCjO1ZWAKSKv9Q2Ep1QCUk
NO6JBA0ltTaBMrLZq/iAama04izr5HkPI1mkqMxp6WKvRr+Qh08jz7gK1pVrGnQZluMR+hwmsu6I
o3E3BpDLTP/6yHWIeMwi/aTEw0b3LTq3yE4K2ebt3WWtuEEwvEsUc202IuIoTi8W+R7ctIE4ksj4
0km8N5piI+fENWU9zstsF6FZF2IUhSocxcE/uyALK19e+FF57Vv9YmTZ3DO8axl2iD8KmH+p41WR
09YYQiFe7cwS7TzMHxCMrOuB8svtPIwvUAznnkj8kVDOUj+7GkqwL8xGn3P3LAwXIkd1k+OegaBe
Qng3hNWoRec2DETOq/a5a/x2HnsCwF/ZMcZ+GVfjLZTxBoSN0xbha1oUhiMkZxHrEbUf5H93h/wC
BVrXIAVl5yiNTu9hIB4Qps5Gg21Trj2lXXoOEuHcTHqoGG64iwxZE+GfFVsB8Fotqp9Ne7W0fKPL
gOFwg3rD6EihttHkOkapI99axCpp577lQBQGz3qTC0C5nnpOqmSZVT14IHWTC0+xaV1NjwAqJWcC
0dYvQhOogMd4bhwS7hSnTUk24feZZ0WwGdzXBv0PWwO2uag8YkhpIc8pNVqofmy3bnXwR3ZZcbmR
8mXkZ1sPh03HHN5VP6tKtWOxvoW1tBzSFyWDKQ3SJbGWJTmg4hQIKpMM2mWwZyJjD1Y7Hnv01uWp
HKxFjiI1NUs0x+LKV2l+jebNq1T3kI/WscrZ7Q1yP2wAt4RzMSoh2sf1tk7Eq86e0uqj77rhhDel
I6RtyVu4WrpTvHPNBxNZylFJ1mGfn7h/15GVO1X7nQm0byWLdNNy6czWgQdTr8mXutJ/WyRNN0aG
7yjsmZBOOzeiaQlDKCm4RkTgARnqIkVE1LXvRmPuXCwyGqvwsTc/IVmms1GqLhO/e8yonONHqBQf
7TRBLZUnnThfOSMAgCwUiyknOmyeiqz+NBGjXcRF3+KMlqSbSiRsVvgbl2ueFUTAfFjUQO2U4j6w
NHCa47zzrKWS6gCk3fRWgZ9P8V66vXtRphtDbtwPBYq1pqRO2ulXhb3pQPUbp+Y+RytP2jIU284p
8ptYsg83OidGOZi1jg/0vsuEg+ejnkFM3kgPeQi/wo4Gv7c9UpEwKeUFCC8jcDzSJBXqy4JpN8Ut
ZgH+OgMTCv5PTSmvujLasdtu04S42SF03IRWw6/nsjlgAyBLm1yiFHGSYMS7qDRvldrvLDzfs6y/
BPQnABx5jAazKNRPdYXppiKbI6nnenyMB44FWVlFxfGfXFFN2A9VAgdDT6po/6Wiwgb5l3YXws1f
vv9XRYXwFxeMRNer4Uz5ZVme2l3+hB9mqhI25KkT/llSEaytW5BFFU36Xxnyr7kvvRlXFeXHZGex
/p60Rp8Kpr9wP3jhxPlS1U1iHn7xf292tWxIxFRtQrDWjN7GfC77+0H6qKthP/blvWS6WYbhIsm/
Gpl0AE9gCAYXrQPL5k+rzdZpcoNYYb0/qj6sC4qroknmqb4uamsnhRD5oXmUI6MmiTZC9e3IfPGm
eoeTn4gLqevWZagRfmoshiF/I/R2FcQPyxD2IAMWkt5vUf4s5Bi7Z2eeGzzRfqmePb97szAA0GGf
as4hhdASdfA2TRifywyxcGKc88zkfpTxY7x6scF0tu3mLVbgCZWp+vvCkyM7Its7hEgGvoFSpjiK
AhgvaxUydTOID4hFY08+sKYsXG9K9sXeWtKu6wnnyLipg27ZGurCx7nb5ehv+WYr4CkGgUSJNq6b
vFm1S8IB5slifOfQOwuDtK5ZUXa5IDpsqCDbiTshgsJhuKJjuAQhA7MSdZAq7beloB5pFN5laekP
5tVqwds16dLM3KUvD+9kHM88pbQtn0eg1iXHLIYkaW2zJtvqYCHKkYIkHh5qkCzznjywymCIKUjE
yqQdrC/iKwoTm2hjyoRKM3Zusq6YVV7pZJ22QuH12XfGfBCf2058NxSR4wRxOcKQRlMcz9oKA88+
BeZKoJ5xk98aEnDipN4zLSRADgWUqO3jYCSF4lgkx8IV6PGn+FJTuWrAzWsxoOiMn0a9a22lHHsm
/R919FZL4aHLAEeSiqqQjtqa8qwlLTUnNbWIm80IwEMsT5PjL8FU1BH40aTVW0itibdrIXQvOJ3n
ZSCd/TKxvR6BdFdCbrur5LaGjBdpv31fxdzIgUD4Slo+IzwjbKKHmI+ReZAOpsxKA03XhpeL3wJQ
p6qurKZ9wvF0Nji8OExpDCL1klWd183j3Ac9ayxFBY1lS6yC2b/Iws1kNsr4haV8wZw0Ja2BDbhP
W4HLPA/6BXSPtd+8e4zoXfFMibOwKjbsiflIBvkcamGKfBmBq2IdJR/HeVI/BhzYyOm1TWseBsJC
ElmD458RZW2o64QqYh6FxpeqgUsNINMEkxXWca0XJY5HPuMOhHOz4Lc5Y2G7dyYTGYN0ZpcMoRJN
jYjTuGAh/w8+CBCyTAGM7M05CZRJavifvCXi796S377/10Gg0+eABoC6jlpkOkJ+eUs4IFCzSJwH
MhCKXytAhpu01oo2reX+ZUj510kwfQWGM4wJeBI/Tom/01pbv4tZ6M8JK5tI1vqEr/jzQZAZRZ0G
opSvszfCaawpXBtYMLmndvCGedE2l+kTpbb1SJ/qneSwWbI+8Ih84ua7FJd+rT5nF/15JOpuFq0k
XAhQGhaE41TRBmCLcdVfQS8Y/jYoZ6Xjr/dEkdjNW4HEI7QFppoSvJzYTrwrTwOy7vaxeExGx2P/
jejdWzZgBA+fZgGY+GRoTo/GGMdB4ySAHniOUIn51extszqTkryQOZ1wLqB6I0oVHoZySN8rav/R
Ltjjk/pB03Uv42cxv/6Dr3QFIAqWJqRLqk6UGmPu/3SlI8T6a8nz2/f/vNKlP4gzwKRE9umPYdG/
lTzSH8r0d1HYGP9rsfpV8lh/qExL4JBhYoPvMhVKP4ueyZ8Lt9zk1pH1yWH1dy51Srrfih5eOss6
KOm6JmHa+vO1XqsRLk8/BmBlxI6c5FtOKhs9rO1OzIv+yWPFx0G78MRsqaubQWa0wB8leeRoZmsL
plPvOibthlmtdcSoiaIvCpC8g6wv3IhlORGlqvbUDNDLqmqva/lOrbCpaIYzVPpCi6BeyvgGSpIu
sYNMJNDh1HnJSRTUTailyzFq5iOstR7Xbso+1SzMhRUMTlBDU83KdU1sjDUQoyKwyVKvigzIaFrW
cy+1Pe4dPBBCf5dcLPUQmoTCnWuhvLdMBjpNJH7pdGOB4G5UK7rUvvXKwAw4IVjSujoO4T6SITMF
88yXbCQxez8j1j1tFs0UPAaLJExp6CFe60bieJgNqki/JEKwMuNvC5xqii9kQtYEzZeJuNdXTy2G
lRJTfX+TYcKYsD4FPSV4ttyDNq8wfk0IaTBrLeo0ayAqyO+AoDa8d8HCzd8HHhly/FxI7VYy6n3C
oKjKmCv5QL7JQlHxvPA+zALPxUl5N6sSqjHDooH1vDo3i3trkcZF/Ges3gMz2CXSwNwDzcwPERcU
0uKURNGu7h89M7Ui8mc+06sIm1ZuxEdFkJeip2/J+GGifwqBrRZ8woKr2gUxpF6DEpcFixshSW7B
WEko9vAgoUVggy42tJoZ8W+ZxGfCtdE1yIBN/KB7nzW+yCNMDM9c+bBrnzSxXkOwdaOl2zP6k/dJ
CZ80AufRAaguunoZKMFWDrS3UEqJpAdkTVhgjFe7Vsz9QN6uiO2nrq1NNG1W+u67YdaUNN0yh7/q
QmdIFcq37NIOlNyuslEou+peW7dq47DbsOusWQD2BQc52lEdXHNNX/mDtNIRNGrDCGKe8BtNXk7j
Cub8x2HgQ6YUlXHnEgCcZ6B5gM8bLK0Dri/XQ3TbgPcPwTrnqrRvLT7LnhKZVU0zHTBBvffYAdP8
Q/2Aa4tkOYz9RStiVRH5lYVL0II3ia+eW55CJPyDoLyP2q4345vhKlvFLb/8nCKoCli5IEmguu0m
bmbVw0liYRfg68sRZ0PpHGFcT56xRJzTBc1ChJHKpcCFp5GQJSrzJl6OrrswOKSiEnqwDs3NWrVS
RmHd23EkOCGR3xBNn3mn5wkMDI6ujAyBAk2GC848STTmySVLKDKFbzVzBCtSsVE/S2RvjGpjo0/G
byTeSr0+5yY/W1Z5/wrKardJnsUxOVcMO9EdeiIOfW2gdVdtsyH90M1df65pLwbPkl4MX2jeo2XQ
OVqBzc8364I2CMVMmsDvA2qupdswbHm2Kd4sDtKr2wD5T9yjQIr1TMhGGIdCifQ/xKqPq8ZInvJE
eM1g+jG3nUW8IBg4tG3LrBE3jXry5FXdvaooOZi9MYaorA8pfaRdftetiKx1a16JvT9zY9Xx49hy
TMkzGcVNpbRi7eqsWoaN4NAkf8kK8bxxMJkNCUAcXYYbVgRdmFF0Z9OunTQre6qJoIx9+DuV6Tmy
IZEbv1P1N6VHvc/jUPbgjjfCXGagNxblwZKpWwOuIiXbdUYyidJxiOAOK7Kr1FhOb302MSmLzN6e
PFLc/V4t2DnpjtImjioGl0QpYC7xwNBEUkT7kmA5BV1ddsgaGcmueY3LzM49guzHU0IK2YC9tVCm
G1tdVjHpXJAP5+rYbiS42YVydMV7WmsXt76JPvaBEApdrh268NhBig6CfVVjFeUOH6HQU3GdBtWW
dJGx1JcGEqCB/q0P3pFVH7hNVn7KScnGWRVCaIi/Qn9wEonWTV+VarPVcSOgs3UqYOJBXNsqZpF/
dEEjkgIMztegUmDY8h8LGtZmVNl/dkdxo//5+38VNCapR9ak0hP/VZ//LN2lP/BGITXHoERa0p9m
OMYfBnL3qZYReUmkB/8qaPiSSDMAioQqaeIa/52C5kcp9pcpzvTSteklwsAjB/jPBU3ZU+s1ohCu
Nc51kGIqoKQkQOKSBHO1QWFKGG2o47ne/q8DerIEo+M6+sdkb12EgwGSWDkY9kxfGDan2gyautO/
s0ruzudkaz2hGDiYeIDqRYmMVOZ4z4LP1H/R/Q9rxK006xQqE5lVdlCr0Os+xGjrM7uHUiaOy+4Q
rdTqbdRv0BxEnvLSs3CXb+qtVoFqLYrb+C7dYVxURBrOPrVZXEGZ4NgoSmdLYAlMvOqVMA/8Grqw
tA6dsSs2zTLdleJWhIIuzspimYlzVOo6oyhS1lQO1bkppYzUEQm2gEVlb4N3f61hwinibjnMBZG/
EEFwy/MD57Bn8FjX2q0r5TQoYLwMv5uVrN17uujQx3RuLgp0vF9+BLOPfKlIAtausg+wDmEz2nVV
gdfQH4Gr4Zq20yGbh5H0lSrnIhSXGhEEygYRAxR+zkbgZ9vYzQ5SE+wC8EyjOKtvLmv2VtCWybXU
FlK3x1Rg+69Vdaewa3zWMaO7bngieEHDXe9nt158lGW2jWuM0L6bLod4L7T/5NYdcZBMNU9P80M/
xCjzPzU0svjbDPe37/95/xMDTmC3iAVRlP/Vmvy8/5nh/qkz4Yf+muEqooxvEv6DgaJ46up/NjTm
HzIjV4RM/z9OFInX8FtHM7124JaKzAL+BxLj38e4nF9xJiVEFhjyV4OTIjGyi4YYhTMuviavJVZ5
hJzM34g6+QrJcAUJsbe2EzAhfamfxp37nf1IopVtoo/2+bHZd1/lFXrhsT0pO/3Z5Jx7zp+SS/7U
PcenlOiwWeyygp7J38YjOfgvwQr33wLD81xZSStlGxP+WB6l0GmWAB6c6T9SwSpkz9IDwWk3cB/O
plnit3DlbmxmZHNb4Gg2yjV/mDf3S7+N1+Fi7JR1tuXxczFODSzz7i6cxHuWL8ghRe8fOCRwFLPk
WmvodWdJOuOf6W24Wy/dFu/yHWTCzVpP/5ZiPy4xmzdXfVVfBDIkWh4Nc2tjOoWDZvgcn+PX4e6f
49uquRd34VN6gRHg3QubcOW9uQ/ePAjIs/4BjsImD3fFYwhntHHC91+xEbppp2wrHpqNdtWOJXAM
DDPkhDsjCa8MTghLeJ6SVaNvULPpY/r12OKe/V2zGc4aeTT6AjGZHK6qhCdCbZcS2dd5fgy1txzP
kHdoY6g93bavXoLpR7h0Bgy997gbiq1/w432iee6WoX7jkHj7EGipnlw5971s/cWQOojWglAyUZt
eyigk/leDeYaSyi6vs+ihBeAjRMJBPHD465dCw92mKIOoojKlgQmx0XSiyep97fIpkXysctblb/J
mZPx2sldcQksrgmGAt1Qha4T2HDQ7BFRNd+zUtu1ir4MVyyxReq9qY6JNzdI4COatLcB/GXGIdaX
lbyNAN6kXC1Is5sDhFAyJyhIa5b9iXr1k70QOgK/ARhgYlG34tF4LR66z5FVWE4ynOK7KF+tcF7f
gz158TvxpO/irbIfz/Wm3dRkcls3UKhepzltRaXlVotp4g/RU5wn4QKzSkQ8pgVM6DQWIKRcJ8l2
cXx2sah3+cFS5tEhARsi2qrqSB+wHFN3EXPxK9MLnJiowmKi6yWAEluN9OI9XUwSkL9L1gsVt1/1
nKA6iFbRNlvY27Lj5k5HClBzsQSSveY+i3juX3YG2bNO6k/wxmeHgxIj5iwpTya/QfxULdty8rGC
BuHjk27JXhwfZNSmyd7QiAD2NwUiYFS0cvRe1dyRGWFl4dz70sVHR4pIRprUAVZF0SPanyvlNuLT
E1D014j1D0r0CJbpuyLZciDD0cQ3Ag6jgkTZXYp04UOxDCiEadkm2aGRPFQDX9UpNV8sdSt3sFdK
5Iwx7y5iCz54GODdQUd24UUo1sYXo6A5KoNdwa2qHsJb7a3VHjjlwNX2WgX2oZh2Fdw2WgvbARWA
n3+L9LBdLtvkjyHzX7reG/uRsiTQFco4i25MQtr7ZKWR0ei3Eao0eVGV68R4lx+VWHJgljMJt4CP
jsxge66y4x0XwYcExYX7udui0n5Rn8YD4scUwgVIL8Yu+czlf5QPAAYlgk+W4FIsBjkqhcgMJIn3
ld+NC/nUBxQ9t+SRDwsY2H26gdOAUjKi0WUI+c7P8W71Sl8bdrFAvjAnxmHWHsxVd5R34TYIZwiI
ljHoBEYYL+bDfOTh1v9C2tis+CkOIiLbQFVzUoYZlN5H+qY+2uf8UD3ll+YpIV0XVsJb9lKgXPkc
4W1s+pO0Fi88vuIB5cZ7s9H30pRSFnyP1+AdLSmG7vEFH8KudMZj+vDhKhSr9Oafh224Ee/5LaA7
4YKClU6P9xXv2b2A/JGXYOSJ9q4/lCsP6Vv6cN+iOygckqFBuL8H7+NJeDIv7kF3yWtZ0r7bpuOv
/FW4Uux+aakzuXNGVo2TSXIxPI1vDNPQh8zCQ/4sTaHx7tU6C+f6eXzOL+2hhK1Rv7rvMdAI0O7y
tuDmusrv2HlDW12RSrsa1iYI1toZ3+z6EPKv+orLcJUd89d2n5+zBWFEi2Jd7MBuYNCHIURCPeUY
nJaV6sg7DBRIkNbNmhd5Ub7FcqF/9N/pm/QdH6KTsRl2ih3Oynk+J2mGGOPhkmwpwfSR8dNM+mw2
PMLZJN2hUKIv70DVCmvpJGz5wlohFaT/KB/SUQScZDxV22rbrYKrCN117r/mX/BC0ezwxCCTd3gP
z/UtPWvqrDx3V6QM0E+4bocrsJRLfun4uKd/8m71y5YUoGGXPTW7Yt0+x4f4El9SroboRfgWd9N/
WB+kZ3zsL/mlOMU2RJoZD7xLtu3zWfwARz9cpHW14fVOaPqrdG24AoqVsXYvCE6cfils0sv4HF/y
w5SC/Zwe0oOwJHrR4b06YYBctct4UxzVLWOibbczoRewapyNz9a398Lokf8fX7SNezT2Llk++oLc
xbV5au/9nfZ8Scz7yiSadOWtIbrZxXq03+SFvso36io9t1/1Fz57pjk6eP4728T8S4CaO2VAYyhl
coDoVQ/n8T69BcdyT9D9sV0Oa2HT7dKDdyJJ8Sl+VpbRLtiZPniZOQji8SKe1DUY+Xm16OC54OqA
PyIvuGQcYcP4tVwowl0EODoFLmnkpKVLxBhAaLnxSral8kIxENYyXbVFHks6S/A5Sj+UNhFU5QzH
/HwkkFx4Nc5sMN6ss/dknfEpuRYsV2j5YLpnbTmrHjw38dP63YKx4RJn1VyaDwt5ITMViGfpBn3y
Kp9D0Sc9GRPHstqGoFa6bT49KyMCuYdV4AiLKQdbe1FeMC4w40nb1Wg+6wfWkxGQZkz34IVX2sJ7
RyYkLkOGwQ+D0mR8JG/6pmFfk13Kl/qzfmp3waXemctyNz7GD/XcfoAIwwzKySNxuD+br+beO+S7
4GB9JHjisfQsEErWT/6LtFNv/odwz9Fy78MjmjiWq0f/ygSSh3jwGlMDKgvR9laSAxbsYF25FXqU
wzxQZ/prPO2jZ96b9EHiPe/Jm/KwPlBGGw92QwfYAhbWFiwioBG+xw+Nu6nbuDfpqj0ZT9LJ+pTD
OQnip2aVpzAxW2DZaxrR6h3x0qW5N/f4Fn8JL+keFOUxOuZf/qtYY2GOZlXL4h/MZT9HI+gjKuBI
4lF9c6HRmIywkFjxyAIP60ROgJ4vw5k2Z+I+paZ/De/xbVj5G3VbONZGdkLyN7WlkH1LX4XIBp54
jWvH21F9yoWd+QUavCW6K+w8rHeba5zPR06BgkNw5nPig8CBuwb9ktqgcEa41yNh3Ea4TMNtVDF1
Y+R8btsz08oIPWJ+E9yv6asibgKxnYv1N55qM4dnYX6BOBA1hOVrQ0BvOjOEj7w/+DuQ7XVIWmq4
SfvroG0r825UNoN12stozi/YoEcSICLJQ8qzdDPEm17dyZrTEThcc70WCM7SA8a+tqM/DhfnkcNC
8Gal+CypJ004K4wSB048QtBXhboKFZ90EuSgmz6ecukn4Qb4TrU6/JMHVMpkUWFQpJjMaOT/sluW
fpdt//b9PxtU4oBF+lNazR+ioImH8LNBlfDUsMdm3vUvhs+vBtX6Q6EFxY7Kz6V7nHbZPxtUJN0G
IV34cPCCYjH9W0nB/LTf+tPppSOwIr8LlZVEK/zv/WmCr7KtEOnAiDHnui5gKMzWcvYZmoTRKipj
ezrBVl8M055GUrBZByRVh9I9tbDL+NquJlIwVj/8Gl53gcVPMhJiKevltGLpEltOxK+A/ZQ16nYy
dJM7c+Hr6p6woFlhYDpLAgSL7TbmqVv1iR2mRA8Tht0ri6Bk6ZJvcw+yUOzBX2moFhLSgOt+lUxA
ekTWupvdPPZOmWItDcJtfHc9Uk+n1lugM1O2LLYzWlCsYySWfuvbZV9jBpSVQ1uPi0R+ESwjoCas
3o2MgTGm0o1v0tmqxaVEZQzS4E1sPyWrXVnEwRRA/iq3WbrMryqkwuQgpK68NnCfJli0CSfPcfz0
HsbzeJypSbOI06eJPWTyNJWa59LY47hfVL0Iu161jlahkCEJLtfElJnqdhQlbBcj9er65smDsJL1
b4nOuQN8npH+QCglLnHycwILpSkFsCJiccWHQ35NwEP2I2kJIM06xmAaYcLVQmrQ4FeK+IzHs5tG
9Lrw7pdDORc17yMtx/exsEInUP2tJ45M6xMo9GVnXbNAa+mSg5mYuMtUqFobUHDA1lVYV255U3VO
kxF5vgy+pTLJooLAFJkI1+ny4cbHDDmVjC7WSz+HaHSMMntLc2hBvpsAO3ionWP1CFzYLrZ1ua3A
wOYs5azEW6l1tgBPu0lHIjdEYmEmuCTbuCTf+IZLxFW+9JQpMaN8zWiYyWdiJaTN446jFBnUmDMG
ULEyid67nJKA0c8GgUFj/+VmTwbnvc4CMhSGg4Kgq0zCW06KsnIsE2MO/cBRMxIhhC0o4rmYCbuW
RWZBd0ciJMX2syE0T03NI9soV2kgwMNMn00mrBL5bQ2R8FFR0ph7O5BVTqTk65ptrxmk6zCubn5l
PYJu3I6670iJPhPyYhmY9BtouBPz1egljiM679CiL30xcnRsJQefzxsrmYRUIV5vtVWt7kXjf7g7
s+bGzTNK/5WpuYcL+zI1MxcECHAnRVLrDUpLC/u+49fPAyc9jttVSeXW5aRip62WmhI/vN95z3lO
/RWVoSPMdKdGYCUp4vobH9ychCI5Fg0jpyWR4v+3yiIQHP6FP20W/vrxPw9ukR0BpiBORBVB8HfT
wx8Ht4jayO5Alv/p/PkpLLI9MDWWDgpgACw7f25457dbKLT6P21G/81iQftrw/vvXzlUdCrmDH7X
XxYLVt7FsyRo/mZCIsLE+txNMMrBq2/0ySII1lsU7Mr7onoPrNAdcTvibXdkbnXywLasp/kNOGWP
r1RBwrGyr4SUWSiKjlFdTJ9dsq8dAphfWYDXf252svUoG+OaherZAm1rWY6SPzT5u9DP3tigUime
2oIzxNhTi/KuHViYkrpPJpBvprUyWUgmPc3gylPfjY7ExTQAitPQ9y3HGf07hNxV45CaBk5pgFa4
W9UI431CdV03cuvHvGQSPR+bW9XR4ZGHZyEVnKjyCa/bOi02BidHimIgme+tDuyrw0mPFzvV6k0A
Rb0em0NpSUhCQLwAKMoK1ErzprefBbe2FvRqh/jZwO+hJaAIufjzaStgLWmx0QGApdq40eevlPQH
htLQ750Mh6pQje8hlVtymLyOSnuccbxmUXuYMwRF/7Eh1BOjgPSAb31tfm8t7nRq6KXadBN4WsmT
dTHr1q5bWmTz7klcGn5C+sIC5TAn+jrECT/iM5z68OSbjJIB1zH2loWQb2CWvGfJxG7dMLdjaGLZ
qK7syNZFwzAY0PkaxC9jzHFa8gJ1vZfPROex7J4UGuxWVSNx2LZegLlEFCpHne9ACZ6yeoaJGsGL
FBIaFyg3qfxbL8Z7INzfRkSljjWt+xDhr3PDkt+mwGEa9DfJr7Yj+BK9lryhfRIiDRfB1aL0x7AS
rzePgnnXcqp/jQxTyQfeCyeSTSfTpVVrfuEVAE46CTbLaRrq9ZeKiwdClqBF58wqnAQxSW7Uc49K
Zr1LrHdRacLErtTPZkTYrtn0xwuHtvA0o9qneFy3eWtiymcrHuir0l8cq928qycwhP2Tr4A7BfKX
8o81EkG/eEry53gmsm8FwGSRq7r8S8O2ACbVlmmgGaj9bUmUdex5O/bZpl2VH0lQQIQYADTtfwfj
owZ3XwLhda50EWtxVeKulwQvcfvcQlomdOqUqvVsxFDdEY3M7rVWABTN0bayjAt5j4+kyq/loNlB
YDyE/UevTs/58DkbwzHV3FoHgT8q892oP+SCYQivChegYzEtzfPWOWFA0tp3LcrAkEPTCVNE0gKE
Ib4aXNx+J7oVVu06qMj7lJ+j8jrI3SZQP+YAhYPCohXm5/VA6QBBVc0ZLXu2WqBvo4r9B50OKAde
D9VMb0Ttdn6tXqO5vkKbp4XYfy/G8Jxk+kmrb1IiOFKen5Qx21jxeK9VUESwjHwBC4y/L0oLA5W2
DiF21PoEGRAUQNPhVuGiYib+XaPFHcjyRa37+wBerx6aQx1a4KTTK/x1d4EdTao9Y44SfXNTZKMn
lcVX1Ji2NpuOPuU2B9CDLJoDzvZ7j3bNCy9sxiBIVgpNPu08QY/Iv1tVRHJ+0cJorzXSU6n4+6Y1
n4pwXvcmGVzqtlxF2nVQAlsBuUMbHybqGO1Gxek8io1nhIjsLciqNojPMY2ZNi6JVY0aWaBMZCPH
2jB+8g65lgvUAbkhzjgEYn7dalwuiUSkkHcUfVsj9LIrdgQz8lKs5iASF2GU1Sou9l3ch4eSGLtt
EHLTivJWmhxwVWOcrCTaCsZ8Bslx9gN49mG9rTQBRaPlqiiKhKZFgnex8iPTFKxNfNcMUI0WHH1A
Ade+VTBpWmwgwmSrYtpcBX64K+XhYMHc07vKjSOLhiqBtzXWCG2iNFy++4PPiUokvAD9jOVrTvvt
SHulGFmOzjral+tn/GxPSi9gXLE6TyDaRRCIuaURvH6IaKVERjH7jVn2bszJW5vtWSjE6XUyiCSE
KNRa2tOZqXAyMcjKjTtBDqas8XmYdaeYgi3dUF5iUUCVWmH36asKt+bSrfP52rDMVs17j1e+xVSN
E5zuUxFSznPHuG75Ayf5tLbqe5RkW30mSCFVDy0/FtEgfCUpu7LgSssQ2hIU5xHHOozcSXnHbeiY
Yfagk+mL6McgSLVq89McZ57Gc1SoqnMckwAd6enJJV6w5DHhxZ0bRlsRTtxUrMWoIQqKLT0NjyGM
mGm4FJPh6CjxGo+TtG2vJglXMUaxTIFX13x/El4fGgparjO5wrohNFat2qzqlE5hLDr+eDSUeWcC
2pgLHhEV9G7glXkoObnhGVLEdjs3QWsRGav4dmHHoWXN765p13yZJ5VH1FiSdg/0RHX+xpMk5hTy
1ZaMy5rK3f/UiSMu3I0/TZJ//fifk6SEUZxKBJwoVA+CiuIK/sckiSmELhpcKP/oy/lDAjDBaqho
B2SzNea7xTnyUwIwf0M2wJauAwaWwFP9V6ZbDOt/kQCWP7rIZ8F2DLPqF4N5NPaC2NVispW6HMda
Kjqtwh6LepyizraJWgI3Q2xlSYPi2h05nH/UAvdp7jYsWphB2O7iqihYXeJatIBpQFiLEprTtPXY
cATXbeOm4XSrp8iTxJpckOWqOuG2Ij4uUKGyDcH5PQvz4BSgWlMRGkW7NtWSJIq4kXtMHDxMWxAy
1SgzF34XkXXJcJfGHOc+kSVcY7x/5DVewrURDOcZTqLYYXNrP7PupCJUh7CARL1sbEurnmoksEka
6PjW0DgwEubCSjGZQmX11FTTOWzBtQXTRpLrlSElZ0viFKL2vu3kW67KLdArJj6QS9QumOiprUTN
vaUhiJsPiTgf8rzDtcqWV6d1Nqk4MQV6CxNPnVAyR0AMVaIfagQWw0IkTDgSpBcV7ZwtomWY33XT
X2nWcgyGoq4t7F6XqAmOa5CxKddU6nHK3G3Y0KudsR6lco00sKsyfx0t7FbQyAx9cZx7xTx5s3nF
hyjgsB8+uJvuyoCyS7p8UmN4qGbxSURy2EJhJRx+boLekVvXItBbEx2jGAgDDiinlRQRnOldUFh2
0dNQ0KdB8qYUsXkyhKLYlI2BooCbtKUqqJJ3JntMn9UZ5cDoIotHhmw5jWGDFTsK+ew+pjsuQawU
41vbwuzXXgcqMTNAZqQmbZqBGUSq4mzMy9QJsqTcYrbkbt370AElRuVUjHg8gUKqMRNRetPJXO1b
eFERlCAfxtMYi6umfl8gYUpjfddShsQwl19+B809N9w0VkjPVRdF/5JrkfjvWysQ9wKzCeezTlRs
qBbQfMa64CK2rO4rGJ2IF0yGNvPRysd1aE4Kig1+8vwekSK1JN43ebXBtBjEgZMy7+mD5QQTeruf
rHV4XSNAxCJ47JrG0/38qpm3vGk3sTxuR7X1Gqyt3RzaI08xIbwZrO5LJvbER1Mr6Bmg4yHCVjpQ
36zNwmMc/xB4Gltieo/hlIURIkkhbHyBJU0zr6Ke1WJYkGg9dqhFamWuylR/0/yTqbxrlO2Fk7hJ
LRHYS7TVohcde3Mz86BWeWTVqol9u8UbJkOhH9j1AsTSCvEzyWUKBEaSeUSOW7yqauTIUrId/P6K
B+9cVHO70odtRSa6FjLPnM19ZySHriJQR+foqxH0d5PPUNYfedxgLCeBlwv0HWWsB7KvWj/7NJCr
sblSGmNTRdQRLzucBhAVrDZgPqtAwLApzZ6eWEy5LbcJwxGbSVhDLKMepec5fFJSvlXs9g0MZhYi
jmWxTqtfC+CYozF68cQ3mA1eJ/q3kTagqcXnwOq4SjD2B+SNjeBkWM+DFB7i0TrLebmhjI9KR/Zt
33WykAUaNu+PZt9+m5H2tHCylEzwlGHaRUa/VUJaJMxGos2YGLfpg94JY5okp8IppItOFE1SfTeQ
NNCOlq23o5f07FyA/QwDg2dloUwCO+vtQVLx2ElbOvUE4Turp7Xe8u1vLJjPsWzYymzejPw5K0x8
7z8i3PFaITtFG661WLyU86s4xZiDoqdgUvkmN3yF+TrQfFfTlshPsDLrzJnTkfqOr2Vu1SPGf2nG
9SP4+HgPxtzfOkn9FtFCRUvyJKV+8Bc3TxE+B2q91bKlVPWlaBSuwnkYO0nfnnShcTV2JW2Oo48u
k5ght6/StaIN7FLo8sOgFFJKJQ4Aw3X/WYXV6qv4Bq0KjDwYpMTXCe6XF0UhuopcK9AfGXXi60LH
jhgbI/GTEO5xIPREayHz8k2r5Z1UohZm5BlY9cV64yiqdJ4D7ogk77AXr8m+uMIgQVl7No1XaYgc
NUdF7epDz4zdTU8z4OJVU3Gp4VVIFZ8k6bhWdOz0Yeq0vGAMeltlJgaJqmjJqK/1uB7JufeR9R6T
tZoklmtf8/Q+QkL11XajRuFVi5f3pHzUEmNtpszf1k1B0Ja4AaTxFSzBRlVe2/TUU1ydxPAdrOTF
mhu3JsU+U1tSFM++bB7HEbR9VrlN6ob9ZwDPqT5bEEkbrf5bD21E4ggywZ75Pc/07+U/XV2Mfn8e
2v7y8f8c2iitppFagv+p/0xz/xza+CU+HelwFfvgP2DV/99YSFKKGY9u4n+moRj1fg5tS1JKwQKJ
6xBajyH+V02GOIf/MrTxpfP1idBJcRj+mgoUtVnX21APtzOYwrzLoc6O00uM0WSiQJkWZiPCFFOl
x1JX9rIP8qO4L6TNGuiLJVAxM4XYMwosf2NBzQoZKWoAuDLaVUBbj2l80DT8Y0KdaBnHZExz6sQV
hgsy3cGfDA13Y4nKCjrv1sHNGKLMTHVLPfBaTF6xdg+j4BqX3FnqfFg3VkY2u3cE0rwDuWx9mty0
ji+DKd/HUtgSzcRJ9fu7G/eIorChLhVK2bLnEmio0FGzl0rJLjBlt4yV6+h3F7Vww6hyRV+9RWOw
7vDQjVVxCGbhiWg5dSzTxiwGd+JGPTYaTGO2GZGqsCglV0zdUlBUb0ih3Mn1fluK2YbIht34gscm
aV1VKtocVn7eixRB91bqVHLjCUP5mnG7LVN8QyXnTrQ8l8P8g96DyDHMadyIlCRJzewVZbHVxfqU
c7tMmbfUyXRiXqHU+BbwtjFebkeMJqoWleyVaLEing9nha7cjJFO2A+iecjTlxIa21gOLnmOgMSn
9RCbu2rejJkAlghynASwTap5NGf9RVJUr46jt1jENdEUEDoIljGFiD69TWFymYKDOHcc2mZ05raM
NynDC4L6+j3rbOulmWpYNtqmb13CTL0CXUTC5RzvAuMQQ/sQafUISHgCCaVIOvTtnMckVNmvBFT1
KtSGi6ZjLqTfUkQdbUVhF4rN4xy1ayOqN6WWgnQK81MZptq2a3tXkoJrYFiezKkolHg9TB7YLbhR
EZ1X0n7XaCgApsGxxK42pbA+Y7vs2fS3JZsdAJ5jQPFCuZaa5NSW43nGYGDQ/6Rij9JIV2mjsu41
/RCV7JlmaQtLBdmpdM2uXCtsKrlBHKQ0cpe2i0o9jLpss8pb57HyFDblD0tGIkkn4nPFuI1aXHsh
QitKM7SlQ4T6MgTN1ao/g2x6aRvlJFR4M/Qs3wdx9Ji2tS2riI1ZygUG/l6XXxIxPka9/A7r2Vat
dN2k5O16geWhxQYxGr3JJA1jtJcc97kqZRulrPdyzNtpIaQK06pUC3RE+Zha5XtQI/Bb0ApzeSfX
u7TBnyPReDgKDyaNIXVekJ180tuAtSSmGSzssf+diYKj8BIPeXsce2TCICaAhv9vCmrWVGjvZuX6
1bjg34j6TlcV5/6gvZTwDEoldM3KoIwrvgq9sqNI9RYkGex2ay3Ds/InbdfV/YuhN9faIHgjhc8J
w3AHcLeoO1wu+sqcNAyvgzPVPKezao1Gu1rGAX6AuKEVl9HSjpNBwUMcOTrl6DXCYyaTOoqLUzmK
f+dFF4kUFj0su5b0u6X/hyedbHCJ/+VJ9+vH/+uTThJ1nkv4Gv7UrLg86RZN5J/WhcWF8HPRZf0m
mvDwibjjYVg6hv540AFIMWgqAgZKAwwrsP9KnWA39tcHHV85n4Zgvoor4pdF19RJQYaijYEeVXfs
WMcm7aPacxNqJX1fDICYQy08RJb8VC3e+p6zZ0BCo+1gKMptJhdkQ4VLoILn75q9X2RLQ3t79GP1
YW7Ukw4nvsOw09RsosXpNnMlkWjFGVAw4gjASjc9yk3gZINv69JZx4M8ThPdDlWyqQESRUKOF2uk
4JZaFH92M9Hapib7NgruIbV1sL90gRqwnrwwTitpBuA0PcJl8sqMipxuae3zeYZLfXAwIp17Kmmh
jpxNOdL+Q01O3voboHqP5A+J9BpJRSySvEAd0/pY70efQi5SP7HmLrG3TOPy1uPEFhAXYqJ76CUc
M1DEnUm6dCGXHM7hFNFiELWtFJTYjo4CdyA94E7Umq6CCCN3Ha7gi8XSvVBwhvMn54hZemmN6U7O
1TF082LwuhkoPSWoYZ/2lazhqq6qa67KiPoZbYr6Jk6CTYADgDo+I6Wkwn8GqHee5vihzPzjTDon
07FfLE0ZvXUPAt8ti5dQBRIwIqGmMC8KZdeH7S4wlP0IpQ+xPjiosG4qJdoFLOLgvAHezKWUrgUR
TIhZD7eOIKUm3mZdBClgEPQDZWXgGcaiEZZ0NVTTOum/xPE74tschW8jVUgNlUgl1UgWt6BCfwwo
TBKtDT937NzWOidRQMnc0q0kCNmrEH8pS+eSupQvlQhcInVMcfUa9zeIO34Z2aXYPCVLcxNP6Gsz
AOP6Oyur0JLI2kmaBb6fM+zf7+iRSX89uv7y8T+VVfk3CmoUhu2l7WU5vP5QVuXfVPRMysYZyJf4
HwfUz7PL/G05uAgjqdrviuyflVWmfpXcH7v635vT/u///hz/V/CjAPs2BUXe/PLP/yPvskuB0Nn8
n/+JXMuX/kv8b/naMXiRQkSyxaz1J3cVv5QnzRiVW3F+i+LnBn+7tmTXiIAMjwR/ircB+FzngA+y
k3XuJmvYiV7ukAJYsUy1FceVHJq81ppLLGFXnKZ1fPEBWTqu6YX+KpLYC66xZZoY6VmiILTYIowl
eyovRySX5MRxeWoP6k5yj5IL88mWwXuYu4UBsvyXJRr/BcnBZ+i39VdW2wLGrOt8WH6lWhXX6lSd
xsN4SC/l3dz1h/gSX5JrdA0v2Sm9Zyemg2126p60l+ha8KkUPku97Q/smTnUZIorbMrCkquKfRYS
/7ziP/y9xtJ9nxzr5/a5/tAvJpg+jz4A+6O9kJbmBYnd2MGzuK43nAobuhW302W6SCfxwhB/CY7B
0bjql+jRuLZ765QcV+0zxsp9uyfI4pFDcAk4bPVt4vHX0dz628ILz/4le+yfsTrv+725DY7qpdyz
h72rX/GHclKuykk75XvzoN5FIgH1pt5YaxScbflREycIfqiv6kW78nd82ujROs37Hk6fW+gP8rV4
VoIvqhD3o3SbOohXooeHSGu9UpJOKLfFelL6XY3PrYfScrCys2j7O1Lzmbie1vKOvtnvZKW+0VLW
X7QDtbkrhq+ThpRBXe6wmk4+q+jHZG+YKxD5iX/w513feNMRaIT8qC75fdzRhG22w9Widpu1vz1v
MRvxjWhvqGkra4VV+pPn2+pjXi1/BVCYEM3smAWmjAGMgnS4yF28Cy0Kc42vpSF3XCrOFFTbFd2i
CblQ80zwngYYDSVjrd30tUHKoLAHc1VpR22lrULEVSd4AhV9pL4r4McQRVmCS0/+Bbf3Wqiha9j6
W/2y3DeBe37z76jiA/MzjgR25/pRu/FLiLRtsI5r7mZ2fBDoaX/iF5NvVnMCpglrhduFtVe4bV3t
xm8xIMEfsdot7v7gSfaG3eKPniabXxBJvdEigHsQSzf1nSOQJ5ingsDtNXGiNSjsXXVkuRokzrwX
derCSbc4XGZxz3yMGGlWaMCSuOrKQ0KHfPkehRuxPc97ok+nK+B/aOT+PQc5Kj0K4NNOvtu96neW
mQNi3Qf/F7gQzLrDJSamvpS/rnx3vJIGkm/Cj+ZVvl+og9XW7S7LbXbF3KXmq36oPuV7uwuflWal
vBmWzf+KN3adA+7LyZYTF8KIgRL4QOwKn3v8LZ4TbrqEnICCfqffva2ugi0RGNaBWOLDFTDNOzzs
NfJp+C388Ftbemg+EUtF0BAQOyebOiUsc7x5/TV/I36q3DRe/Jvw1n7rN+w8rvxZPunc2L+rZocg
ZXhW/4jZPjO9IcB+v0qRDTok8VJ8SGMib4Cy8NjIrac8WKoL0jOsbAXYSM0bqPiSv2jjWicPSNuP
ul3ecyd1CKFJz4oPr4h7fVqcxioBAbsue15FDPCScM9Z3WTnxs02kbGqHXwcTutUlSvAu3yKv9Rv
gJWluTmK+VpfFscV7yVM1N8DSqFwbHB59+yuNiTrMC0mDdusxNEOUnMwJlu9qWdKoMzDj5GGViWw
m5u8Sdxb+CD2rkFeIF0yveAk13P/OCahXevvaQn38TkId2awS2uyccnDRIrhrhx5wwtHJgAgj91n
dCg3HQLIsMI42Ew7LFM1+7WOOWRHN609r0OOE2d+lJ8XlZFCJwznWeyykueGZGvOEmj5yJ6tC1zM
jHyk7nvxOnKeOpu5l+3XCtipcUjOUo4yi2P8XWgOA/jSYhUcQDHZ2fCeXS23PAvPAuHwaNc9MgyW
z+Y9EgDl2qEJA8bRIGvg7AfGyvei2UkIneMakAfcJq+2HFU/6IjXxgm8gwSytH5buCLh20AeZfZI
EA2ChHAssOfu+dNJax/2HUQPnEwERx4Vjeui6PDjHkKtkt2hd5Nhpzvc8ECqJpIrJUc1R7hIOP9D
9UzCKzwbSMkpawHfIXaIXQt/67p4wBxZZafcAfFumTxM4d1vZWEDbc5f0MjbJvZSYa9u+w84PR7U
4pW+Cp94/wfsgxKX3hvqzArz/dk6Alf3LM90y+x0AFSq0dQGQ5UFE3BWfs5bj3eUflYoIuYZvlpM
L15vG2trvfz4Bm/a7Iwf5ewgDWnqkdSd/CpfgKcS1azoFtbPZe5l9+SCLLKvqcAJuTav6N6ws3pr
qK71puOQIzqikAjBGyzxrZiPLd3SnN8cbTR0XMVXAjRfg+W9i0RSopf5UcIAioCUrMOHWb/02nP7
riiv/bo5cO9og4MCr37eylJDTQF1w4RruGPYg7VKDuJZNM8leLDn+GF4JrBjtA5Z3tf8R3Trf/SB
PT8KRHgfhm2cs8G0m3v1gnBRP822+FLwENutOubrVXJsn4uj9ByRV+U1aHAks7KkrIZknargmVrp
XzyQj/598KSrcBm2hQPfY0ODNa3SmTNxnjhMMvSgZbfYolNk84Cd8O10KAjsi05xCYKLwRvkHB5q
XpzktRVnN/LXMRN4ZV2I0bhE4mhbOCl2Xn4nl4bMxjffIr53LUPHe3AJvnTag37PohEvNuVVfYqv
2R3UofhiPIA9EVDWP6kp5dy1nuboBABG7FyJu9USvvBqlWJRMlnGqiBseIntl/4FdLeOhuQvjbNW
B4hl1Wo2HwetIPRWPeboVUlKjayV/2LyqbMdRou1tsujJ2qNjGUB/DRnV83/yqu3KTlmylbZ8vEs
iNba1/iq3eVr9KFskUblATDgYjY8WjesMiZPM/Tb70ClU8h0ahpJ4UBptsLTYmMdhEONmw3c4Ad3
5JyqbZY30uTDwvn0T+zzkP9AOBGaIdvmV16J3Vx/o/pUrvHvOzqot3gTU//c7vKw2ciYeTjHLpXd
X/hkmerByXS5Yd4Mdd3wIKofa961K5bz/bXZ1u/zmlje6LTX6NVgITe77OGTr5aQ1WH8zuic5qq5
ipyHW7jaUdAt3LmaKbldfMzDCo+aaI/DkpISVTDLm7DATUDt+vLaUi8aPUtfqbCi22Gw6RFNnr++
QpZSK303u7Mr7jCmPhi3cCt6kwf4eXGA8xY9CK7/ZtzoUVxTpgMJrH1Bzy4PIIRq6Hh+ZItrxVU1
l43osNa9SHOTyh5IY290D7Coa+JLtKtn+hozmD8/Wje6Vt9icwhIyzHD76UvJpII76SbSA99avuP
nHrzBfVa2HR74BmV8i5AMbVNhsCBS+wTIOfS7tYM2AJTWA2Pb98cq7fuwX/yWWNxS/fGPYdJ9lh5
xgdGsBF8l7KiouPceIPHiB6Wq3bLvQJu5DfhcaYoibpckEr1oVRsy9jyR8z7VbnFGrhjiiQfwIqc
pnttr/EGfMC/wYMHon5EvhpD2kt7m3DL3sKzrDrBQ30jdt7euDJrnB2PweRla8nxvXSLN3R0GWfB
OG/9b4tlMY+oV37/nv4KYPxf1YlpzcECsp2MLbNHZJtO9CM4ImivJqdjQet1bmTTQraZtOfumO0M
V3PDLyLcNEhKbgOUgPINzdWoyvhib5oRbquEdTufatSfBbNpslRXqlUEZ/tZIivGAzD3WEXGmPtW
4dG8Eo2lumKQ1zJJVBRe88HEOyDY3yRV58fhZj01X8lr8SXRTPuG8shPqFiQp/Is7iHP7Wtl3Opu
N2CxZG1uix94NgJAAj+QxDtC29xM+k10o8YJgMsejvlm6DFP21W76U/Wk+yvCG4IZzXhxNrR+csb
geMA76IbTjSKEUJ3LFypk77TIuWGcDoVRB6akpvSRZjEtTS08t9Z7MQrBeLTktn70Pn3nwCIuP9/
UQz++vE/FQPxN2xOuKAN0VqyU/8ax4IXoiIMIFCYxj9Qhj8VgwXoSY+RKoqL/AoP64+1Hr8kSjru
LhPJVYHW+F/FsVgU/ioY/P6lE2TAjkUgaxFL/jWOFddWauRmUWxntVc3rfTOz5BSjpgsGPMp9pGb
zM0zfzMyd/dZ57URUM3OPHf6tJIL7Srr+Yb9sq1DTfaHFtPzCLUOC0/2gvMWv6TTSO1G1p9Dno5V
jBlnqngSwWkeAzJZ7KADA2druVblG/8XOHKe6hE5LLAfQPqjbMD/wfu7NJxsNB2z114CiZQP5MHW
Kvc6l8he2EOit0tp147Vht6ABTpXlsm7AZ+65Pi1eigURBmVbDhLIlswaGErfRxYUZLhxB05wosY
pJaAkPChtp819D9L8xQz3eep8TQY/WNbqXdVnY4N5MCOY7msXRn6Qlsb3qTi+bXEx3my3DnInVJR
D6rAH7yrOwiJjUv76tGf72IPP9Ic1tUQuVIh8Lro9yAD1iH28gFIdC3bIXR/Q+/TezEYe9X8aPSc
FQeZVSXbiVp1CUEm+wazliHaAO8vpTY8Z9nkkSmDgBbve24Ivb6or+qmM/x1K+pPucqZ1ltuES75
LUHGTA8nxC9/yMnEtC1KcEASeHWfsTw9Mk8fsrraBpLlAEyi4091dam84WkXyCCU6KKdV3MoFRJ2
IstfAE3l45h/FBrjQyYda4nRw4ecaMohEyfLIOGpEkkds6WzOuHNivWDNAs8WUbmAZMI7lCrBzIC
FCbTiFSfaqKtDZb1QRhOAooymyRusgNY6jaVvCRh+2ZKR4EH9thQvDAntk8bgQTgatJwttPrK0Q0
TiEFNCp0iybkx2S8iUq2EmoeBnUKYJN5AEbOSxZoTfS31kmXxNCCIwOTZJIj+vc6qan+Bfv6l4//
49QjHLWomoZKuFUETf/TzGBKC8AV9zP7GvRO2K//qpNSHsRXJKNe/rnYTTF+w/OI9cDQ5N+Nq/9d
X7exyKB/Zt0vXzpfm2osjeLmL8Vu6RxkZU8bxHaMcDNFd9xWNsGsR1V9tZLu2JG/8MH90ZG7BDiK
jlVoU+8KIbPJrHhzjno5om3VEQwOwoqKVDPp4e/qhr01vfTzRR5+9DNAzkJm2KNkLA3QBMxRcnOB
n3u53YigBMeOxFHNhRpTkq5oOzXlc+Uz6RMgEyMHG1h2HJuOqD2U4bjXo2xvUK01Em4Y5RNd0atJ
9Z9on/H8VNpbZu3FOYnPmDd6rkxnHVrgWEF76INLhuYUVP02KduLJn+OvI90heVqpnQ0t/g0Tewj
q1iVVoZjjO7JiJIZYMnSUK7z8GOgUdRXhLVUvJhy6RRFc2yIQkhUVKgBmd2G8mc98kxl3+kcpLTh
sF/tUDTS2PAiv05OsZ+dTMiImB+NVdNkWzM9WVb7oAHhKNr8pvaFzo5aFO5hpr1oWXqhf2YLU/bY
QBQdytADuXvKAmFTtjyZFPEqyMGjQMhHtLpdOxubXEL5SmSWQ+I8XONEPOW96mSGtqV1lQnPTy5B
pHp5Ld6Bm7tNOD75VkMvmyI6UZZ+SrP8FMP+mSSWXaZmUngDTKnb1woypYmLLUlPI4qa3733VN6k
SrXPRSbd7tXKmyMV9ARY+2LdUDyriDsZUkkU29GStIlaTy2/rCx0SP85HRgkuaXUTBYPbQpFZACN
xKlYlNzH+7Fzqc3GdaU8WrECG8l4bS1uO6U67AQfO2c6o2ww7E3aWmgvUU/SeCA/MqtvAspqTVJh
Lhy9HJ5oDr/4LLDqcULiV36kDKsil0YT7wnKoOGKipuKj/IEcZtTefYMCwuqyFA5ykdBZzSUmuqc
DwbFOZ2j9CUevtIemLjbklCtRChGArodWfeiF26tr3JRXZ6KCu4eSqsEmswZe/Z0rQAg0FYtqD2F
B00l51szJsdD1RQ+j6giWRQUu9ziUVv9kPxxG2qam+Ziwx0ocivVP5OoO5IF2WAAXo1Wf4x75ZTJ
sBYS5VtqaPNWSUpFr3GOPQ0CNOaeBbMxnPNQ2wDNtwPewmX+/7g7r+bG7Txrf6GFCzncEgSYsyRK
ukEpIueMT78PerbXod/ylt9Le3rK4/awRZHUP5zfOc/5ymq4wsReB0hlWYhhskxRBmN92rYp1a6j
txu64KobCOOYQCpPv0jUMPG1p1JbZCb2ibiwriVtYXTgxDSLG4SBFOYIip8DxsmgoGjBPau68+jV
wP979V2QBe7TcvqRVJm4HBrp3stvbSQhou2spAVZ+NLE7aYOnIRjl5hv4wm/KbEoQyFRqZOoKkvQ
G+g3LScarXL9ntIfumAsRC9TWlry6EbRt+dlG32AEKWMG0v6kOn5qqJDlZyM7Gkq3qKsWnbJvZM/
WX6fI5/Gs6BY01hUit2HNeMcyN6gY4jZcgxUR9XTI59whgDU0gc17iCs2WpGuDqHiCtAAzbbfeWR
96GIQtQUR4l4r1hAS1iGVYy8AYdXHWkWkyoMpSArKFWU1GFpVVQL+Q9RWjxKHf6weFsLD4XpXySU
HH2SZDS//qLVBwqFP/10OhT+uFWFaD/23pqIzaM3WDcri46CrsWgwaLHUBtPQxwffCxk4pSn2yD5
8Epl2AvC5795/qmLMhliYrrUw0gym9/f0A81UWYe+Wfrxi+P/7mvQ5BQ6CfAvAHP0MAl8cd93SA4
wuVJ/59Sg9/3dTZvvgqRZp6Swf/lD/NP4zfMJYROuCCBK+Uw8Jdx59+NP9m/f9nWeeYzUcPk7/qP
4MsfLzOZ37aeJ5nRxvS1bY+ECVN9QJjUfDK4tWx7I03PmPREWN1i5gHgbcHFwUDRH/IW754HZlvW
N4pC9oBD4pgaDxKUobQBWjbkT6HCmJSzgOp5ZB3JolIu5k0zBm2WbiGKtakdRSQ0IVFEsbpNDeNB
nQ6TzByQQaCfwSBnX4TL7eHhmHOgtSxsjZx+WdBzyezeGkHlVCCBVK9YG1rpVvCFWisn+MnPKQua
TeensSBPvPdBOJdB58xPpPANspm1kwIVyqeXlkj1gIupn8Tv+pEwhSMnLU4yRKJe6R8NteLpMQ+l
yX1lstCm+rhWo/KqFfFGj6BAhtlDZmWbGdoMUQFr4bFXfWyNt7pnpibRYgfszYtf6AFHrKW7JUn2
hsoAkYI8XHXrgXHhUKW20ierOsdZUjJKtrY+jLvSpD7dDLdDT1aEo1MF0wcUq610HJQCUqx6gsMc
7A9IdSs70/KCOP+iMA9UwxcG6UuvzG1J/lBNawGRZjNFs2/zU5V5NaPyHmsydTDiTbTibVpCHRNS
+ESXEBO7XHnEcUHOKtIB+jvJ4WE3wTzIy/izbXdhmp19S6W1In+vRr5Uh1fvGGXJumW7l4rsMxbl
jSDRdTFZKLXTm9Ak51GFOlt7BIMY6LTXzpwhtGQps5bbD/h/Tjs0diynOHTaoV17tGebHrVoI9Cz
xHBj2tK8hvsWTY9WChY+AoBSRk6rIlk27XosoHQmncuebRNTd7rJsxvmvLxTbqAZZx9uVI47pdbe
qzBcj1w/rWFLOAGIGJuhNTzO9holtNZK9iHk1kGP+uNMrleKnm5v6o2yD0s7B4H6ZYHwma06WfJB
UfrOo0uyphG4meaCzNi1DPVL87Rlk8o0EcVXLo+z1wXEfaGddRhsRo2WW8oYDEmeS7aEJZ0+nMdu
PEhl68w/fYNhnNXsI6LZN8xwKfGZ/xcv0izQIB2A4LBWofGwlP3NIj1fpf6ySP/6+J+LtPibgv2E
/7AF4IL5c6s27hUSfvxxf7p5Gb9R/YWvW0MAAhGEhe5/beQG5hUeIv5/8Wll8Rd33Y/njXQl8ZfG
4v9nvWnouyn04O6vE4Xcq1eIw1KJGLYKUsVMoZ4nyprfbPpKLheGnFLS1e8bAFlV7Ttj+kbyAwPn
qyXpdlSdtBgU5Lye6+S3y6Y4BSU6NJ/80vAvg/5mVs0lntQPIXvWyIZVhkHFvBU6taD5dk90qwMf
mmek7oepe4kqevraqdaWKgu9mt/yAXOWWYu22r0FskQFTbywjHYbl97zlOSunEUFE/r81CWAOYVg
4zeotHTqGYMOnR7yaD9ASmXS1XuuoL0m7T2DuCvSIG7Sz8VlhXha7HQN4waLa1GYUvXBFBQWduON
WwVjYKl+ZTHDWx9pXQv719KYuH7R7TW9BVVOeIqQvxDus4FqSTXo3WGEyBO1GNqy6J2rTLgQjZF2
x2JY5wUNhKPCZO+kBdJrnoI0S9X1yCVITJF6zGiZdz79D8NjJku4o8tFLiC7hNwRGPGG8a62LJCs
E+u7ORzKNHSSMjv28FCF6aSaNBn2NRQKpqVBqLKhGmh84iZGBctLXC2VeCCV9eM7sfx+EQWBw9K1
CvRmkQyMw5gMDznOcm9TUgDW9w54Au5yOjclRj3peKR0wiMxU1UvPpCPwqhJ6wVOOwMe/NZJtbcs
SJdRBykoRXvyecOpO1nqgfGOXrbzZO3FrIatxvxyAKpg5O2dAgAGVyXEocCWFOgSoXSPm/rmEXNW
yow7kEivL2lGv4ZY5O8bnfwXce4NXwmwN/C2MFtnpsERgGIDe+wwSYRKF5+JEa5CXX0qu74/JrwP
i1QbFqWs3ayES0z7XqrCZHfFuB3H4DEKm49QMRwiXetYfPGpJPCb1EG6vOGlzLl81Nk9UzzJbRt9
53UpIYCw1m7/4tWTm7IFRQzxBocuhVh/u3pqc/jlL0fcXx7/c/WUf+OASl+RaNBAhNuYBepneBqL
Hw/j1++q1h8sfhx9NRITNBNBH4e69jOHg/uPlU4XceT9R+/6B0dcVZn1+D8rV/Mzl+dTNiOLH9Vh
fzzi1pIpC6IwFJtoz2AvfqOt4hkcGZ1aT4CC0dP9XX+FPiE+9ixxX9Et/wLGezUb0r32cI8v2r0c
NmJ2Fi/moQ9sJK38SIGJ3DMvZmxP5ADeS81nXcXIB0oreQ0+e+2OQSm8sFi1hcvKLD5Gz7NLkClV
sla/QSS/iFd/gqcLcgJAsZ1Y9NrYan6uXSLbDp4dxm8fikDT4aZb4gSyQ1IvuBKk/bSPr+1T0670
S/ykv8qoUsZeOksvUXRW1QPT2nxa9u/qtBReZiyu6ehOtYw2EQMuJoDM1vf6xWhpE1iVAH5gmxKO
hp9DNsFYPmPWiNfFJtv4R+1E/qB6F/RNRuBDSdwZeHqgSM8eMTIWGy73wlUeVjj6gHCki7xbW/Ia
9VnuVx656Y0kbj2ZImJbO/DGsPM8JHpCISWbGX9vJix8SA+NaTm5+I2pSsNWYABJWArX7n1iDShc
oqyTADzOFe7Jsl1Z/LMYY8kwb96A88QJpQcpeAylLQ4yE7kv6haCta3aHVDmad+SrdWPNQbq7miU
29jxE2ccbOI/GbrPqh02sfzMqw/6sW+o0R0XSGWLhgyTuEDcP3ATiINNUK8C2x14CcULtjYjPfn1
vsa73LJKLQzR1VrnE0oqBjCRMC0GtPsQJQvPDi7ZgU6od79B9ltoL+IueqX46UV2FQp4k0PKm4F8
b2gW3yR2vmxwyZuH9/SunNudtRnfy9gWj3r0DJg0Co8A6Bw8O71K9eWiIqOkHDqjdYdgrxV37Sop
TDGYDnmqiIO1fRwJCcFt6WYr/FKm5jy6s+F5DrFmtd7yT0ayDIzlfdiqxaWBZsxw+pb1S09fp9N5
7G9AfUqKQIX92GrLSnv2RmkZ7/nXCFsCctUcBJ6wCj6H9bOPY1bn1mGWyyy+AXPTgFIj6JZp5sBw
l5tbcuke43bXfWQk1k1t00xbquUbYOyUK+Lpru35v1K56cWX+NuTnRZeMQagg7xLwm1abOqb2d3x
gOD0CeprajyGMMV5p5TmzcIjJNB3xDysOND0YN4Hn16Xk7qW12zwmB89KAHJEwPnItz2Bj8lV/g8
7ObmItmad4V092hHG/kSf7cp6rVPvNqr19KHatjqwMj92ShcwIRMmy8GpVinHufBgSfZMeFOLuK1
W1kPwj5YaZ+YUAjICQ9EgNt7BLsEUtbEhoeceM8O9T06UKfcvCz/zbsRvS9sGIx36ZFT/q/xsT4P
gf8suPzy+J+7kfgbp3JES4ZakgZ57U+Ci8jvwBD9gfj40xiFjQG+JgINdBFSLH/cixiuMHzBcq7z
5/JE/sFmxOzll81oLryZW2+4UkAJ5dn9aTOKe1mqRjneTJuaK3+eNcu6fu88j6XsmilfanWt893o
EdKT7DCUHF1bZvqhLzDZ0O4OjasDlEyl/bqUWD3wqsJU7myNTofkoo8rt3rpFdhreCfJu+Oe8c/S
XeUWSlp8Kh1ZWfGHtPF6xHUzVc2mwcxJjWuKs7c4gJbULTuOV8kYAUai7sk15QuYi6LcNAGGH+VA
BjLC1D4AVu5oKa4XAcQ5ztOL+B2c2cz2wNw52UW9UeNtY608nXAMq/fO6gFa7Rp62y1uxtVSYmhD
cNJcSNMOToeSup1wYu44BocqSBcVHNCAr3uRzBWbtTetDWMVyYyKaUZHb5bqLT+k/MbUYKA21pRu
gASGSFQ6XryMD909X9F95rjxpbiNB2VfnPVvqBkeuhMe035ZmJsywJFfOxNDnA2ZzSNpfuCperno
D2OwFoCeHnT1JtWCWxautGN4iracs8nLrsgtqOvcvF/H8a7UjrJ+Bn2p4RfVlgD04bPUj9kJr11W
4jwUlLdwK723X4CeuRD1j+Jj8ZK9pNOCKc3QLbztjFt4yE2k5mPbXVGPgWpd8wtfz3dYKrHJyxv5
5rkdeGK2ii2MNTisUJgzR5NfRkrltOx74nVhj4XDltgdNsCKuAyRGhvVAB9n2FDCsFA/Vwg71a7n
xpdTn7CYmmP13uHe9Jb+l6Gu2MWV63CVbyMXF4S7E5tHXM8OBiYYZHbmOfQ2Eq/WtFPtwD/rSebq
wKrKhbSk922Nbx2Dun0dFsMCBQYPEYGcAGIAlj+80ZW2Fa3rwCwhgkoSvhCu987eSCByLZK/Rd3D
mokazzeCGEThQ52sBP3ge3s8x8kLfliqJcNi5wO0aGiPQJVM13TyJbf0KzUBGLxOsrVSlU9sgkVz
bCxqQCIXI/4EemZRYbEYH06SeRUwPGCaS/RwfteUXXnwt92arqRl7coPVNZfvFO/TI7BVWVHsxby
R/etjE5pbixex/psCAuTZ3zTJt6GY8HlmM3ES7D96W9E2/zB9ecKgwMwidBfERSVAL8k81jpJiin
PD114gu4uDh1m0FZSAL0K8zC1To4+sK21L4l8l7M/rijw8lg6DJ8lz4ilkc2e0Xos2w31XRIpkMp
37VyJ9NFEszHl1vJKSgzmOLjix0/onyThRuSA1N166XdFLgN4N3oVgErMxbd98S84jV60nD6L2BV
cZMmHXDgHIbRmBDHtbjP4Q02WD4z4WP4lR7S1fyGdrA4FtYFr+oHxvZI2krJsl7qt+nC1KUzqJR2
o/vA0Eyz5Zfqrg6rlcGD6mXn0Fa+4iX+5CsUlGrgs34o1iak9k8CfJ4b23AhjxaEisVw9ynWgza8
CMzZwrpG7HPHOQlScDtfiP0C76rMYW1tnqGsAgcJbgTfugUmXbtYe7DxmbbAtbz9oNj7CLC8MILL
bFnEVvxMVV422uVz5TkqsyJ6MC7WJXsb3Xgzm9+I2kb6haqRBX7hlcFpwlA+Oa6k8TcVEBGOeS1c
iWq1lIMR93knHipL2CWcI/wWAYCOa7nmvbDOjbQqMmcCwYQlNA3eWsUexEtRYBVPejduVmNxnCfG
lmOsrfqWMiu06EdI8PtxqY6x7SVXSXvGixFF2FBCh9U0Gc4xxsQ5ZblR+zU/jKmypfJGq49wf+Em
1x+xvqKtV/L2qCxW9Jn671F2r66zLhrpGqhOFAomXfm9NQ5hthMoDAi8r6EVt6XkdLRbFlcKGM3h
pjZbeaJUQsw5/sNrNk4iFRHxS5rNysKrooGPk8mWqBth2pYtp8WzER4aulbEtaUd50qihnZOEg+g
mmhRYETJ6ShNDqCbEa1fPfVxSJ9a+a3Q3yXoZz6m7x6s25wHQKYCikqSn0yFZ3x39RsUgQV+CFum
yIgPvUnNgCMZz/RhyCTbtYfEvHv80HctGCdmuQGQYcZ8pTjYTB4hMW5CtqfxmkfPVfHgK7mdcqEY
KT2OM2Qg1CtqNxPtaJj7KrsbtJmEwos+Xf1qJUkuXhnmzllxEOQvMT+PpEDNpUusJaBYIL9RhXTM
DFCtzBTxYR3iEioPTlt7Ko5y/tKVn4G6rcJ1jltcwIsZ0gZV7o3hUQAYjalBi88WiR2anhQY0a7p
qPUxbb7kdIUzf+jXikGAQToY3d7Q3a5AXXqpaKUVuyUOLcnY8bIX8kbJbgPPpdjo/gszRr05YjNt
/s2HTQRUUZslDVDApmb8vfQBMoTj358Om78+/vfDpiyjpRiGqcgiVHrOlD+lD/E3BiqItrom/+df
/nG6p5PMNk2yjRQ988Dfj5tox5qpWyJcR2XuRDT+yXETEvJfj5s/nvosfaBu84VmbeTj7Rpm/hyG
/C8hjQaMfrK5HoTx0ozAUXWzOMiCeknCYFxMcXfuFXI6hjnVC1/l/NGfBEGgclkRavb84k0tZtav
PoRQBDTGLCObNvTZ707JDbsJLC7Qfv0ACO4VGmiz0zPT9SYm3wkNWFW366UOJOlDMJa2GpM6DoVL
1UwbpeqKezEYBCq5u5aick/MgNCKrzeLSrGE1RQw/a9YBvkDZHrQpRU8oo+p6DlcCZAgU2Z4Ip6X
sauhboBxwuuGKzKsqBPr2pNswGetm+zsycVrFXnaUWsIzckiddVKrn/Snsq5WlJk1vaSOItPGoTF
SJHpE2JSaQYYzb8j2TskYDD93slij2NpYwcSaQhJO4se1e4Sp+/Wc7zubRTQpvsvK19VMnQ0GHUm
hu8UQIqufluiB3TtktaRI7N+jhRDwsxSih0+FrpJR76h+1Bc9V6yM46VyvBS4cvrIL/ru7GE+phT
DUV/hvwl+SA1m9ExktA2su8ieWrFs8612xjfjZhdBAimbt4nSuC9tISkkbE216wBQougDRXFkFX6
ulpH4MRdj+ZVafkWQKGPBvhN/bmjZtkqm8TxQMlJYfEetkQHJAsZBxZwXJ19vn2hUjkbcoIwxqWo
C6hexV5j/SyBEZoGhnXBggTRvw2mvlcNeqbiUzj6T2Gn7ptQ37cjlGHejoLDv6SGZ3Wwlp0WXyKi
MIOW7Kzw5hvmMjGimSvxDj51EaacrjmU6hZihmaP1prOgGUG3N4ihicaD6LMKkhz387ys+ngGbnE
wU541gGRpBPZSzFfBwoLsfhYCjIbip6fk2yyPZSGFquPb6Rvtd9j9AHS2eKoDeiSa3D/K1hm+3lr
4yg6eGvFwmCD2zN/Eo3pwQKA0bR0Z86qPMq6AP+ws575OVzozWaqehBn9LqI2ozVdTpcrPNxGq2+
QbOvwm1RF+78cc9Q9Em5OyYKf8/tLvV6QAfiIWMCEDEJMHxSso1JdaX6ENQSRrOpcX2BT4F36pgk
BH1yLJgsWECOpwybnMJ9Sehou9YaHHoPGROJgcnEhGvLYFLRV4JjMbkQW1gNTDJkTV73A5vWqLzy
k+NbXCEaDmDSuBZbmc/NNF9OjORdgPiWRAwaKibqrkE1iSCiBTFPSaZiZXGC4UKnayJXu/F1/k4i
EZZimH9XDEaDXtz6ouYqMFJiPYWPxvGKo0rFH4OtdxlD0Ymzepcy7Ynbu6e9CkifTFjsiImQxGRI
Z0IEbWlB1cEa2/Mm4hNUqCk+AUDkgp+5pmE8e8yahCRe+Mye8uDNYBLFoIfkqgnHBu53lHETNolh
N3HzogZckHt+5FSSkaJHSoH24tApmXlJGAq87LnGGxRX1aXX30rDO8fYpnzmZQVzs2keoPlR56pM
1Dr/FLDi0HSQ430b0rcOg1Jggc+t9v9mkUdRZPY5TRUlSbcsNp+/GdiyGf7ilv3l8T/3Xfk3kfCB
SvIAm+BM+P9935V/w8MD3B5BBy/Pj3/1+8gBrheEA+yr/+Oj/X3iAPJLY7ZMocsPIso/2XaZYPx1
21X4CxadAWlsNvLMI90/bLt+MSFQeIwcAt8CQElgCM5w1uVX4EXhRiLiFNKOiLVl01BAN9QEgwvi
fH4yPvqdQADd2KZiVC1bs6JkooJTQkjOqzCRT8W1sKaNqm4FiZQfrpIiA+nP2i2xTlUCmdVsZfqj
mxEGr+hnLweWmEBei/QpBdhfAZSk3leBrCzTeehxLm6M15xJXZvk57ChlmwUl1kUjk6dEfPxosQO
hHLVQY9VOHanarAGtAcRiYCC7g2w03N3qL8ZOa2mGCZ22s5JMZk/1gzJtiOJ67P8WTV7I0VVGmgV
lZXzqL3EIXKvVC9V6VOcc1Ns+BllaoN2aMBpQmZZSODhQW7bkyouYc9g2om8Rd2XoMfIGBn5VuxM
zKIaOc9Wa26Z5DsFdn9TPoyhwVQxeYkrrqgUQhnY6RU6OMWhcuLwI5KaJ7A5ySKse8DPfv4UFcNj
2KLFEDXS46MwF2v6YrDOOVKxjiUPYTe6mp+/TYX61csIZVJMRnxoCCMMSXzu/FS4tl6TrNOeHUUv
ouzWe4prjMYtbPv232zbUHSiN8iqNNpw+P6/VoH/h9T7y+N/rgISUq/FMfk/zjplNsb/PH2zCtD0
jZQrij9Lh3+uAhSAgJeTsL1x/P7PoPPnMmCQL8Kp93Na+c/EXvmHJ/7Pk0eWFGRjnpmpMiL9i2ce
cEEg4CyLN76ub8Q0dmpTc/JK28XigzJoS0uqb9S+2hFG+JSIdw7mcwo1uG60chAAjZFQ6mhYiqq1
VrPxEbeenXIcNvpgPTuGhrksVTLPgGyd2UnXWtiGwksJKTBDNkoNfLcDD+WPC1Eh0jZ2PQx4waS7
JT9fGpKgQoNAOflXq7Cor1DfIkhEePw2Sl/ivaaxvKsepwoyB1aqnpNE0N4GXXJC3V/20XAxhGgn
+3AaOrjTWWkLUfpk0QPMGXK+uteohj5xWFnu3FTWVhEqcBZZS8g8j3qIjtQSB5eQe5tMdVVxWgiJ
uK0jaYe3fevT8MGh5DplHOPG6hbpJ07si4aYJikXKIEjnnFt27B49sWbGTx5FWZDsLm9T99kBnxT
IohJBlHpSEWBAZzKkMVYWUVtY3fVzaP1NmuYv/YNw79BeB+n6i3CD65ZxbuEouR5403SqLgbLVr4
euvKoRTMXWRJh5bVKDaqu6412qZulMmWx+kVbxzOYm1j9OoLU4ClmkSc/k2+cpGDGp7vSV25xJqw
jXKNSdI6pISg51wilnN5Aufwsr8a2q3Ixm1O9lEsXdVqUKk47sv1XjeJ0U/jsh4HEAceFjlGrGLp
RAwvVerAekgiFpbCwEJLF08BJI2UDtLc8zgoKWtFoMxO9/Fl+rsiL9ygak9NNmwi5WOgOFgUt2Om
wpvUbasdT6UyuQJs8TEA8R2TskjJiw1HZcoOcZCsgozJGSWZlrGrCTKX41OuQYfEjfeiRvgQQWXn
Oq0gU7hIYV17QBx0lTcMT7uY0tmISJ+kdPzW1a3xiSp3xi5OfFfhQ9HW5tpLLPgm4ZOsCiu9y1cW
/IGyJ49WcGOZiHonY+MKYczOmK0N5KxMMFy1aM96lTwKinGbSuJL43SPqE2oxU9f5bNjUnODbZJM
XFMYtqVkhzYJzlrCTIROBDmdOI+P20YcnXxASfE/x9E/TBVJLPlJEgvX8D/BIjhC/2Ig/syaTaNg
vzQY7IbA8HQcm1qKNZNRhtYv/qv2B1FOyjHeeBj7VNfM3EwHuNuKWk+XocLdNgxz4sHlqmx9x2S8
mNTPnf4aw6BRkfcmJV1mrZYt/fmiGkE0pVnEeldlV1ZpimZW9TqIabi1CB9n4ggshekFkEthXJY4
Hf7NB09mi4SfWHh/hKZQRf7u4Mkc7i+Cj/LL43/fcjhd/gxb/WG/kWgD/MsE8ed+Y85nVZ3BokxY
QGJ/+aPag417HgOSJ0MS+mdebunXkgCLRqs5kQtWSxdnAOEfT51alwXkNjlgTk13aSm4LkfxJhTR
A+1lAfOEiNuqPngX4koZY6LxNAH351XEsTICbok7XAmUxwQ4taLauMW+Ti5RtVsyS1Nd2yyhmxg7
mxTVzBFhg9QSd1pUY5p8YXauwol9AHHDiAUIMAzmCYv57dMA8sQzE5wtDuDklVlWhDY556lUdZZQ
iCyRDl1aPGNpMQ068FaDVJCxC/kKMrjwTOf4RlpWsfyTZGxzVIeoeE6ox5witCJisXF4SyEwxShO
LJAqHdVy/11qhOf1q0YFshmvIr8mng8XNSK0nxCTT69c+Pn2WhY8RT1OJq6AMf3oA/g/SbWuEwHZ
XDjXk++ADH0vfaw0KO+CzmhKTnZBp+01JfiqmmFnTdfOqPaDJB7KlrRX+0whz2MowrQKIX1RAyso
X8hidKVjFALWMqbo9F3oqkZ8KMZ1xfMuFWGpjXK0aeoe3KbQEkejCrxDk4oVyk2SXkaio9K0FoiQ
EaAJSNKggVWcjTsMh3PMJidvk0kqAZRDMCMwTPXCJ5SZh7xlviaPFKtKih0kQJssH9anwqTWJMkk
ATlhmBHmULv9yB0xX9a1YLfQ/nSSyyLsCqIwZKFs+KyRzKVE2Jpxyxkfz6VxGwIO5FEVHqw0JjiK
0gGgsB/sMNKeuvQzgW3Vi1xF5GSvC+XdxOYdaRoUosApCWaVJtMRif5ETZ0+ZT06ZrxoQWT0a7iK
OcSH4lyBy/HEaauKD4GPUpCPF2huy1TiXoSRW4fV7hvyIpzOJtNp0x/Q3SvuEt2TDqs+9ECWhJi3
8vxD7St36MEkidhNylizizAkDcTLSSGvEh7KcvVvXjS5THNGNZCMgXX/XxkYztx/XTR/efzvi6Y2
C9oI0P9ro/55Tp8LVmVVN2g10XB3/4UBiGDPdV2h349yFb7ez3M67SqawhNF056TK4b8j67ryiy4
/9UiyPfOE2CdJlYj/+WgrqpFTjmMlWwEPv3lU0paJS++8AoQU+n7R+xmkEPlgLJUIqnZmY6GW/ZR
GE8yhaQ6zC7FK0Dgn8nyHdptCzZE2ItUazGV0YM7wWqMF80bObhjSSAvHRg9m8dIFQ4NIazAHgXR
5fUBlsp8MN7wy6s+tOdD2V1JemvPo7zRqetrnovAQR3gVq4w8O8FR7a4JBenTl62rGXCTekW49MM
CgWQOS069gG4zov8WD8Fk6tQgwGh46Gi3LUGwZG6rX/JM6cuP/l9YTrW8QbM0QcmZBIa9VOI+y/Y
D88yWuAl8k7ZJn9K9sHGfCUVUrAFXLTkhf+Z5kdAAUQZaPZiEmbQTvXUZKcUEp4/rb1oLUgLWKz6
QUVc1tdCayF4UGbHq/YxfudvRmuHygVPu+tty2u4m/bNJjR2wsf4pgAigfhxSsxtI12HcpuYr5JK
e4V/E4t9f2hObAzFubeAqKh7MwFDPvsppXqtmnZCRUiZ3K3kNSlOpDTalCpC25IW4oU6XD1ddyRI
lU38HoH5yqj77rFADrxoCh4LGtSVehkAXsr3VXPSlVPROcFju9av0wvjYPWaiov8HfBNRWJ/bN24
dcdxOb2E782LHNyj4uLRpVo7Sw3t9FFsH6Vm1cjfAQ2rlfaheFsj4VNzyHFaBssclI2MmuGEpmgX
+gxpOvf5sdV3IYtVfjJFxvHcEkzoYOIxLz+bvQVHItt5dKFm5344tYZbwrP1kTMYItNIfQHTBoXN
7VdBs9SdNltLmyWILAf3z8rYPceL5AuT0VlY1466Nbe909vCWnfwEqRMWhfCOXpNLqHr2djft+3W
K95plFnU41Jo15EKgQ4MEzFg8yhA8IYtK1iL5KHbwDzQV/G2t33e/xxkVcd7LxcfI3r1h/WceAfd
wzzhBsNteB6e0XP9I/Emx2js8SJlD9KtT5YdIDysEIjzdksO9mMaycvsgBoa2UPXAkza9BcyCYSz
+CflYUJwqa6N29raQn0tyA6T6f1OzFU6nmgeEdBpx1dd2nJNwFaOuxcYDbGqeaSyw9kjFHyi2BD0
NML9wrG7AcJH40zOQcEzQCWKkHhfAUJKZ2sPJzw4COCG9MfIbpqlfCVWTisZRHu8oTwTVob8lAx3
8aI/Ul2GMfiandu3ye2/BQK83DYhDE1EqT74TCYbY5FUy/CoPGcPk+YAvGs+xS9Y+i3jNHfG7MXD
4gGRnozp4v1dWUeu+SLlW0vk+HPRjupy/BRPwmNRc+3tb1aFwme+Sfxc2xlo/Jt2SHb+oUnwMWD5
t8lcwKFEHp99QS47vrHLX6EaPeZfXb7UUPER2dbWI4TflF4NjlaL1mO6jbwIEmlDj6HxyArJqMQ4
kqtKV8IxfQS8WFAzvRgP/Wr49HR2VHJmWy6t45v4JNOPsUCTjMYbxjZ1dAINnsaS3lHOhSgHROj9
3fQQ78YDIBA336ZbTbCLm/BeXrxnYvaQeqnNYSBGouXHL7G1SVfwi8wgv4TCJiJoFBQ6z79CKGzJ
Ui2XYrdWy4M2rrPUqZwOapr+jGMglGn0xfhFpyHuznND68+69k4EvKq38KWxwTbxHlqBbeD0Hm0M
wankjicZ6KX4yCAJM0IkgOCwd+kdktdlZwKB9x85G/vUJUMXnXAhlcFB1z/7UwysoA3xmIccP3nf
fzAb/Q5r0x7R0rxh1BIObAPf6gdHIPNUPPln9bl7Gp50jE3kV4Yl3gfGe4vqLX+wcKUCVlrMbfP9
0vyYvguQX7w9aLkbyriqNXVAikHhVb1WNHdA8EQjrjekXsLP9CG4Kltp6y+uxbcpuFq6lI7ZmjVy
ad5I+xNYp6WToq3X6Rj2drdVVi2Xgt5JLkwVuxjf1cIUbLqCTvkSZGxBmmgBtmzsdv/N3XstV45d
27ZfBAW8eV1wyzt6viBo4b3H15+GureOtnJH6IReVZVRqkwWKXKZOYfpvXXl3fLA9zsIt9GU6475
nuzS8+QE+9HvT6uT46cAmtnay8uY+vMK0l1FPYg0DstWHXcQ5glPDky3fVoRnn51CefHMOGARumb
fSUCoU0bbmHFq7MrS9jynZoYJnVpE9b8yemdPk1b675KhBRe/6NdfKY+oJsj+TB+V54DAI7guUgH
2Jb6ttubDMwvnbhT9qI3uDzV2rKLUoxGO0s49tUjW6EM0m3uhiEDe6ro0k5+geyYDkMXzsFyH8S+
+s0IKIHD6UHntGdE7M091bfYXpxJG68pCMJ2k3nhPn/qgCGitvrky0Dk2WROKSIzqzVb0u+p3ycO
eEZGJjnsRBChN6SCm/rWbtrTsNXAiy5YE9A2M0hDGYU6fk0dV9ArX9FBDSDYeI19mtfylKoP0wsq
KNUx7KyhqXNbEnlRQuVIkXooED/xsPOZRc9InZtt3rxCsukyR/JBvIQ7jQt6h9ZRKL6b0VET8JGn
4axf6i+ajqX2Ry98LB+rM8mvR8XH38jcLXkuj7yR1BBjqkct1Mf3nkr8uwa1MDpJcB7QOs5wE1a9
mHZTH6z80L6ZR6GxoahnYLpgjoqHrNguljO+NcxslFOk7Vsr2nBCK3b71my/eDmajzIO+R3SKBNn
k91DITia1W26qQ4vfVIYXD7YewKo0VPkPKI2d5ur1WzcZGPbe/u8cv3MzQt/Jb/S+2BPtrp50Tcv
xfqr2Lzx2t60x+g+ufyGPwLwhgU3ZkQj4vkKRTd/TZKtFRz1xi1pUopdtDjkgp3rXdnfwvZQLp8N
WjZpbY8pDFRjw1qe668MnP7QUmD0zvwSg9x5yalo1M2k2zRZKAW7k/rSNE/84rzVF8OfME5UNOD3
Tpc2A8OoAmOX2h605dU8ly8kQxHiFMFunPqT0r8R40p+SWQR3EEteMWmZT5wLJQsaNFIke9iT9RF
6Btkpyh/6ukg4MMqfifOYqIzxPdOftM5C2bta37tjS0QItuEzdIbn4L0Zo3zdlZzB2Z8X14EIH91
RIAUevt7OvhdUR266XPmyQK8UZBjUb4O+/SzJtDYZeHC37ynD+Wn8I0t1tgZ19/MDyqnQPdKz3yI
hYtW+LAyk+q3g/b6XB8tH/igsmc/BgwRx0Sj3IzTsmc80XuqgxUi2WQv2gnTCl4Vr3Z+8GSniS/R
1n/WPvQKgpdxja10S+jPvvQeHxcfo8L8yksaw5xbrCvnFQhnZ76q+trb/NL4mCauzb0cbBOuK6nY
uif4ybnTvJG1/Jf8Gp3Vi/Y+WM6PzpuNd/vwZoEcxR6kLXcGxbEPPxjmao5l6KmNrhGZIHisXYgX
xwEjxhMRYDdi6OTe1/aWT2Fs84X5Fkxfj3fp73SZmDschtHWlDM/dWYvjFRfNAcx83vvLt4rnGpX
KmzDfB4SXNubEkopoxkgMom+H/IHjDQTQ2zL7y1fACeouWmHg9iOlAdVOcbX6B5fY9VWxJ2JhYaj
adhEd7zrDKkl4n/cJuUDtsApme21PX9g+UOLe9Pji/EcDc/KL5dQvWs/a9NrSi9teb055ANtYsR2
PYlDQCdESoiVx2zwIoN3JoSaq+eckaO7dJda/G8eSJIEj8WNfxoG6n/z3/MlsC7ToP6hQPvz8//u
rbEuw3fCnGDI2OLJBvnnDkz8h46ZgWEl9CiVITiDx79nkiy6WIEzHcV8AWTCxIbwd2+NAg1/NX+x
dkNQxmf9B4YHxVhX3f+yA/vrRweBIYuGJOKJ/tehZDCUeRGHlUVCu/GcAdglSDm96qkyeZ1AnHgj
kLgtYgpl42uXXLoBZtGpZ38QESMRxAcDM2kCAI58vsomZmSTYTed41d5dZ+W2FBrBugztlRFHF9W
7qxE5UwE+l7OzbcOG2stW59GTdp1uuBv7WJfWXWnYJsKja3RQGlIthyj0QBBj4SwB1uRjMxniZ0Z
iN8q/UECtKzFJpKgriYpD4mQteb5Dgvm3I6M94JLIm13UQQbVq2vMW5t7rUnq22OJTVjhghJQ4yU
IkqyVnVSFU+AgxEskQzGMWlYjxNSpjJ7jsyJ9J3dmjgyI3cSmnuC+GmWcVHIn5VQVti1TCeIcSUU
hxjJlKHlt3FCCA8R5prlGQKc84DEqkdqlSC5SpBeMWy8qOjhpcU8WsFHo9ZnM6Z5qollVVFuVQTs
pXN0GvArzHK7JzX6QZ2Iuo47+HkGSithV8vdUyU3n303elqyZO6IVizFCagNqG5DbxGQKssB26sC
bETvFmifa1QADeLxVMDUVdL55qj+WKTB2caeQVWJNOmsz586ZnZZAFzxrCi/Jto2C40bUrldnf+a
KN9C+W1BB8cJ0y+fxUQhML2VyHZi+H9zddfa1w4VXZdyx8yHSNjFYLwVlHZym6JquwXo73Rq4QI5
nkkzUiDPa5HpRaOfjT91kjh99DEh5Eu4uoGXuAsCv06lDdWnXUVceD7ChjWrc0taiy4354CuXS3y
bxB7wJBSd1zAX41KvCvGUrVRPcICFpOvrOofk9E0Nk2VfM08HrGceUsPrBezvmTS1pR2HX2MsKqI
hnJQR6wN86ZJMH1EHxGpWQ39mkbbNXcPXUtp0Vfr7dz6ZcpICVVWS7BsbRDJUN0NNd+1vEw0sTqr
UgVQ8magry/quicgFh5vfFP0tyotlKdItexRa+9hVyNJf857YLwWIZbytW8YLeflrZUsAtS6LUHA
jg4IMU+5/IPuHqWk4pgxk5jn3sw+M1E8JzVs6FjnsjQJvIFD3hnJMVHCraijUgZkkotUWyOywVpi
rlTvponSv73WgE3yonixSu2m1dZXbgW4P0PSZkjD5oNusUgXGV9RjT9Gy3sn1IdD0lKo9zsUX57c
Tjwx2RcBcguxWQQMTfpnk2lIWdUAsEFB/GK1FurtdgQ6tgnZFZqZkMJsIss7Cl+VNJk2HWHxFbxZ
K8BUg2+hFKNjSNeo1ISvhu2uaBawVi3VZogQhy+cRQwB5JmOL+VujQ8NA3xxqt28eM2l2Um1j87A
9SfMjYZSDN2K0Be7Llapd7WAmT3R34zmFZJuSG/VJ2oDfAd9MHrDQAgepPkheFWXxZ0AZ3eUiXJN
y7vsShLGjFiwdRKLi/waa3fFNO0RjXuJ019Do6NFNWR82ZELOG8mmN6W/b4yuLlZfXW9QTXLS0vv
ckcLBU9vFbuqtGuTLockOYR59zxUgd8zGuzNAj8HtojqJ+nxepKNkcXVpVuy7zaX7y1wvnSmpatW
m/5/87AcDx98RVlHUaYrIpvAf7dh5CL940JX/tfn/32hS/+AsKgxgZcUTPU41/95oUv/QBDOio9L
+S/HPAu+vy908x+yxGewSZR04iY1Coi/L3QTQZwkgo/Ea/lXuPl/cqEDn/rzQl+/dUoYHTOxIZnr
j/4/t4xGHhvq0k7prnjlSFeLKz3LIG1KyIiHeT8d5afxvb93uyR4woodgGbOnFfJiTf0OlwFXooL
f1seqY1PGOlt7u74Nj0IL5bscg9kXrxHMEfaQvkDiw6A9eJ1NNcOMiwbC1p3to7iPcIVBxgP7Zbk
jNB6livI6yg4Kc123DfImb3SRcNbHXGdUGVsXkmi2AhO5uqeVTyUTnNL3qsTIWB2EX2peNzNjZU+
T4PbfxoOeQk7A5zKQyiB3wUw6OXSo16mjDYeG+mBGUdicENvLEjuEj8gKhXAUYQPy/MleGda2bjJ
ESPdaxpjLvkMzzjGsRAeoFd60LPG3BX9/MA3LJ/KAxP8yMfflvvJrnQDNztZDu/1CMnIpvFw6T/M
PsuEyp2ZrrxFo209arv+kP3UL709edkVaQHMcnAG7pzsB2/5SlS3e+0Upsu3bvlhGGCgmVmj2JbC
rkug3BwEKxqrISnxldat+WqEkyHQRZAx1DY22IEhuGnSFzDSTRV41kv9TgfaCCjG95N5Y3OZGHsG
OFDCqofmMlwyMowx+dVv5h5PP1Iml/ueo9I3ulcr81Qah2cIAwO9GWcvLq7MJw6Uxy43gXWi/yHI
DUGE04yvK5pK+8nrn7r1sLkG7HJZvJhEldjqLb3Xt+FifS1f5W/19Z0qu/FFuo62tCNi9aumdOTO
Zqyeejz32eyNzSdb4Dq4SuqdpLPJeCoZur0L1QkjVoOBDW8YM6zykDSPqXgpz+JzXPr4QBHBYFPa
dhdkvssRRgyA9ZDsgkObHahgyIlbcnJxbkFyXhtAjDmY5jBA1n781MhPwS7ych/sLqaiH+vcbZuD
cmZMo9UPdQLyk5TQTT9h0dxUF3W+8Tytj8B3YXlN7YLl1bass6fHFKMjLlRuULt668+KtziSp96R
naQvKXYxR/qWvmcGwTgwvPYjejO8Zv3J1yUM84wJTsvmsAh+yLi4d+ttwwVLvBqmLR6gejtj04Oy
ygRyy86qYcxqUTU5gGXWJckIT2E5oVoh8ZmtjRbS0hM9b4PIAjK/hNDVD4LC0H1N/1F4tHaRsZ3Z
kDW8V+fcZWxP2AvPt5W8l2zxoeqwi34BuoXydCzt/kdxWGqQiNKriO2vE/GtjpYf0O+4VmsA7Ufp
3mlbtbI88ULYZiodVy/ddCGzhgz48BgeGRlUX0X/bVInzYLf9F5p/Wh4SpTzWD4p6Wtlmc40gFVk
p2Bm5IUE1sNIuAU7eYX+Ql1gzz8s46/KO7UhxxusTXjMug7yzqbCeCCx3WOX5CX37EO5WR9Qh2Bb
QJ05xTsEDkn9bmmyN6sXGgpmOygVFnoXbFtYOR8earoMilfhNh608Za074k524J6jk14Rk6Hdo8i
fZ+3D0XL0zU+182LWTp1uU1+5i/1Uzf2wa456Jyvm1A5si+HqtCqLtOMNDkymU+NLcZNZsrVfOkF
j6mlVD6/JLp+N/L+LqXQhSzsMouePUo4hBwMkGbHJU86sJ1ALQodaKRp/SpC4k03pKtQBf+OvW9e
muLQOrV1qX6nGVjSMXrOj9M+ZsYsMpyWst1QOPlgS+OTQvbKK4cLbpz8EeEvR+j4Atk/chkaHSPA
/tQrm4EwH785xRfgBxBE4FhX79KyT7+y7bizOAT3yXbmnW/XgE6fzPKi4+djHrQShJzCjcLH2TH8
Qj8sewgVcHgfYoa3+AzTK2E84YU2Yh3bF370M1auqOwSX/jmOZme6AQvKQ8NkjxzE3pIG9h5oHdD
1EzkhMS8BgwHoUGIvHiu1GobNR/qS4QPOHAw+grDlr4mQalyDh+qp9TbZi4ZsI+4EzETeNtkDy/P
QXMMoOKWO9ZvSXYKQTzu6sz2hZNqnSi1GAnH17F1+kfG8bo3+dng0M/SOwo2bFA7ODTvWn8ZTsPT
YLrxZZv90MmW3jZlePjCgIrQBxjF2ArnA+QsXz3ijXKj2O6eVa85G79dtv8m/dIpYxJnErc4LYlj
uv/N1RnDFkNVJIYmKmp/Sph/X539OW5Zhy3/+vn/rM6AeiuyiqUB+94frCMRn+FasTFYYbTyL9UZ
MxZZQ4/MaAdx2f8Yt5j/YGbDhIbKDAPEip74D8YtsriOU/5l3PLXty6hayaMllz0P6szfRAzfU22
XmSoP4h85VnYIyDIFdcSvvJ4IdIY1OZUO2GLRp8ormQF4ZMzKsroZCKDRCnjrOvhLRhiVroSK1V2
i0IANkxhf1yGrlEtxNiNlyV67qpTbAXnKJ8OKRCipfxgVs4aI9v3erY1ehCSRAcbYo6+ofAJiFE1
zDvto9ZAqgYA1IbSrZL7h4bhYsBkUQPkiE74GnToARripBfUycgbxlZ8KCJ1Y4aGP7IBoHLemaTI
BpN5KObGbQlLT3EcZQika5hBZbZ4KWE5yXywCFHoTI09qkHHD3wtL75onhihBvJ5wezbAHrrJ4HA
x2wPGfA81grnoblpBDbifX2Kk91YfM5kCTUzol85Avw57uNm9OaBjX8ROyYHqiRLlxK7PmlakDE6
CBgQ7Zy6RW3MIyIL92WUnVqRbMtCUPADpPlaQtSYwqtg2YOofgaALPTmNIfhqU2LNRzdzlvpZZq7
TcLuKTTTY2t8CJYMnabfd3PsxkP6kGv3FN1XReppySKUyaItB7SjYnMIsYuIRfUo1W8aY/OJTHJh
nthAsgMrcKDUrN1U4S0kvKhqyGbrey8oOdxinseRA5S6bmyPSBupIMWfshCOy/CVwdeoRfTgU/aQ
4pFK1Ppl1u4Z66C2Gw+xuOxmVOPBpB1jc3Bo2O2lK08TuTxCCmU7oNSIBVckskjQKhb8yFh1eSNP
QJ5Sy5fadwloU2C+In0jOe8aUSvWRnHTQmZ0FXXJwuswI3o7j7pdbUEXmjMkIoFUvmvpfIkBieqL
4DSVcYTNvYtD1CqlTpTY8Ct0RelaWhAc/osPRvJRSG1BqaoTdvr/zC/4K0Xljzn0n5//z4OR+a7F
uacq6mqq4PT7p8ZLolHEhrHKq6C9MaL+u21l2AwIh/5Z0Uywngi5/m/byoc4MfmKRBhwpBLo8h8c
jMzD/5c6lp/dICl7HcED0VxN3v+zb5WEyZpAUgpb7PKKBKxwR3PAhvsYEuCGB3Dfu51nbdFw+fO+
/W1a14ISgWXzNu9Ff7yVtG0i/Vhwog7el5tPDxMQyVA7tnHgyhgbbvgq9uzq7G1lGqDuYnmfovte
b971vbpnI7iBekKrxp6n/DR2sfOrHnBMbsl932Qw0zYioVsWf0c6Jd4F2vhB2s3+QEH2Cl2+eUVS
A9YFKSiSoHxfUWtDa1CJ+Gs2orRHVCSCsUXkRO+TLzTPyeibH4yhl+N8MrYp0qpId8v7cIzv0SP1
OA4ztlAxNdx7+Gw+zXfgy2zxQEEmfkxwMxgMvqU10OsVzBlNvvzOwUGcJ/BkQHh8bmJs5b+IOupv
+6H/IubIrsMx3MINZlYKhxSDLocXgHvAD+TWjj6SqfxTY/j8qVHvfbLtUq7aznpsDDdUttip9HPJ
zrA9tJ/WbtT8+YU0J5Kjyl11avzc47BDb1/D/2BylrXiUxdyAKhN8haLdCVMAFpB3ZfVR/o+sdmL
t23udM1rWT1H1yk9RuSjpCnIGnIOS855xnRkDvR3AVLZ86j4gIaCm9xBLcVfk4yYwzaRQlWK1P+q
CPuKJ/ZA/tZVuoNgpeVmCXhDju3rVPuqQo/HlH94T3PEL+E2qzDRPeXCD6s5fpc8WtHFxNDRD7ep
2OrZpzxxBG/y8RAKO8SxomZbYwuzaSOaPtxRJbsByunUbSI95fVTwMt2aaG42ArtFXb20OnQCorX
FOUzmhStxnPx8lg89NothqxXbw1Ke3roaoQIWGy7+FCqXkQ8gK7bHYtrkHKLN6Pco9PrY6IxMGmM
jFLXB4pHp63x8qIkshgHo8jo0++qOw3sPwb4mhcYzWP9iQ4tI5Qwe43pqEpmBBY7cwIqA6JZCT7L
2o8u++p3pXifBPhLjiC96G6kH+U49CJZ3iz6Z8y9KzsSOoxa3wzHKbhgXEkbz5peAxxByyvceiwY
iIqwMplb0yBOgaKcyK6BGJw7exNM2CjbrQP7jFV/Tipu8lSqePt/YyYLFvy86rPrD1J3mKLCLZqX
edzCdI3fk2t8V17hbZyzXXbsXsVb+Fy9klobglVsJ8tVhMMoH0IwQ/EtnezEa/JTckF5Yq2gyCTl
TyIZAoALhJxf+kB15MoDZg53MT3CLWMBN1fk9Mk5YmNcaA3sXq5ENCpi51Tjt6HsiJzvJLcc3Koi
1tcFE0AVNOUYPu0wQRUhXvXHUrPb/rEUdhWjBeRrKo+Xw4aAXyNMOsMFAsgjtCoqFOzJa3Qz/z4C
tk58edhWpPgpi5+oh6r2HvLGbW7mJ4Ie/dMUmQqvHRlYlqZ3ovdsdPPazbDnTOwbHGn1iALcXgF6
rMkfdI/5+ytvRnrF5TdiCriBjkSSo5S75TF5tk7Zb/1FIm7wVTChOOev0k2+JM8hl7wKSpHwyY2G
3wbS9iYgDg4aManDhl38Js/COy9tMj8KzcN3pKzirgSuH6uITfSh+egOENUU5xb3OAlbLQ1i/kbR
Zw4bpAz9rrgbv/Mx/1bc0su9xq98jg2OK54sZWNcs1Ply1veyDbvMl/0EDwBIhJ36ndEovCJmMzi
RTnLD8aJRN3yuGoRMNrQVclbejvYLvgRyNFd9isiCeFTfIQNfil30b0/jrS6ilt7AI4PxW0gck71
hmegtmfd687lFVSMk5zNC0SnneVa5wZNlLoJ3nJ/2IrXYS+tjwg/7oqfLDcIseoB6G0cIhsGecuQ
0qb6e+1fmQtkiOwf1OqxQ19j2nSXUAVayemrUzBHj8t0WVB8bhpCtpnncZruQt88Mu7jl95vFdHm
tQNyoWIkhZIP/bxyCgkatZChRWeyOBHCVR/VR3ZnRcCDGrBKey7fgkPtSU/Dk4asVAJEjhyP0LOU
CUd7U+dHqZk2pXaWKmdp9um8tfRL0H/N9LfDch6sS8lAYUC7ox8wXQj1PjAdsfWAB9MCqIrNfqZC
DiSltgmh03iZT8gBP8o7ojLLA/SETmZrgpIi5BI7GAR5p3oJji1wAVt97PbTfnDJNuFiuaY7nAQE
g14Z6LgiMo7ZkT6MPdoG3FxevBv2Xz8TyWx2SjK47pDD4+DrRTQLQ/pIBu4nb77KUT95ImmxYZWh
Jly2aPWi82Krr3Qf00PL2Dv6QBAp7VkbxcqRF+uXsnr9uYWRZSP72TQvENuPwm16Nl9dkZc8H4ML
cdQLG7xD/QNaTnsZn9gAlqkTvFUvZMHxXMuPOoY07qWPqNxD0LrD6rLi7YDPw89+tVPoNwdeOwMo
LBzYwWN6Yl7pU+jnFuVH4JAQTDPxpI6+5n61MMiYnEfE8vBAY+ywebkeW9KTiTt9e1F59Ma3CSC9
oxIYXaIzIwNmkzFV2/MOkPaGX6KrfjZu1mnxVShdJCgIW0YW/vgW+wF8Js4NZw1yrx2kVydUXqb1
IRQH9WtBlrKZeSefTYIZKGw8xV8hsK7hQu4i/KQvvWT+QohbBDjGHea9k82zsr4pxs1MVhDQ6Ke0
Of2UkcNDi/RGWzaMfWgmZzeJmfFuORXmV505s7yXo4/ld9G8cjlDMUNUmS2MUPnxKi6t93QXlT+t
8YWISVbsjBOFERGPhf6wjsywzp0xlmyap5xTA4i1/da5iq9yZjFjMy/zK+ir6moARaVy42QBMPPJ
VP8iUiAdUvUJ/4svRXsR77psxbx2BpqlTcpG71Kxc/RmRNt0sZrL3rs4y868E0hQeEtCfxRJ7kHo
Vhyo1mQ4NpaIFjBEKviqJls04ALINxmiqSndYiwJBdKxfH7qxR3pVwIFp0wQ1LHsP+mGAxSlj0RO
oXjmHJGkY44vcpUYpvmm4rViMhxWGUKjAlpzcJPxoASAdMNjy3dP2TKc+C9Ahg0cN0P/VlqPXNYS
KRK2WuzE9rxO69N9jESUw/AA7jbMbi32ImIQJfWsWdNmyC+9tB2hyElO9KO8Zbt2Gz2pRwHScY6y
njIQM6wTPeHB5DfdV7jK5/E0YuafX4IHbggUpRX9rlV7srRh8kBds2pe9xxLXJ5cDtXHeImTTVSf
Be1BZJq2pidEdgeXnt6bAAsjBG/LhPLQY0bSHuDJ6DzDWeYjnlLUZ0AsSNfRRRHFJQiuJm0rvvHl
RgKDPhKC6GErM8RdTPZT4crmfkJ+t2A/ok0tUVqyKVqY3dvkaokYmfWD6ZkIQKs98bqX+BJHm3p7
mClzYXJ9Ru58SG7jo/JLpPSjtTf2skNYqSce5AMRj3/p7O+/zBuQgNuGY57bA/ZsLoYvYb989Eec
wcf6oTqFD8ZV/lQ/2+/mvg4JOWh6R37hVS5/yV9oETcZYgEEW5M7PBd3gf+b0iNIurOBnS2ps0z2
jEzX3FeWWwy82zbpK3bf+RE6IldTtm32/UX/5IY7UvFu1ttuOGEl208nVL/IyBTxIvVoPYs1opBy
HT83IZ08CQTMknsG/NDRRpT420yzyZmC9qA9BZfGgMh+UWMHzFTrMSr6jabvtHk3Jz8laRZjIilt
kg7O5jjrn/Wrdgo83r4HLkjGS6Jt3CFRyjB5uLrUTXYJ98KZILebciNSkyCkAuPfYxo7xp74pKPx
lBPuvA+P+ZH3dvhYOwPXwnqpxutsWrEFx9pFPzKpm3fhO/PHAysEe3DV0BWRbK586uVWuRxrj/NV
OxmnaY/jhdvkrjS/WUlK3L5BXGG5mY47zSdUhQzMgIJIB5f5If3q7PV+w/u68xhRFobO+uX1LeHZ
HjI/e7UMCNvlojzE5AorROtgd38fK1uHWuwSD4fpHmZw73L0bycqcIg7bDwtJ7wUP+2a/E1robvC
f/noguRXfRXQ0b2v7fu/melCgPnT00v7/8fn/3N0IckwH1iP/380tn8ZXTDNYGZi8g/rTwkdcw72
4Nr/L6/7F1svRGM29Mj9WLyvXIr/YHSBs+3Pme76rUOzWbc0K+vij8lFMWq5lPaWsJWpuxZLPJrl
ZzhT2WoCUrPwWRkLe9W1zWXyMCnUR8h2pkFnpY0Qtwm2Gbr9XOodbF5xlx/yQffbKUbvr7qN7iqx
+DxGLfLpeC/W7BWkZlvr0UljaZY1livJghOayMuVVvVHbE91bvDW6bdNi6J0JkhIfSODg3/zg/Kr
KDLomvjyo8LLoFyHFPikkDYSJlHlpzG+Q3HCZfdUTjlIVq5TQzooCEeHSag2sci+9UvHGyITnien
FQJcmbpqwNybQUT46FrAiSPaWK15scTquwCKGAK4qSf5GC5+Lj3QtvZ9CqUxgjcw7fLQ65Vpq1DQ
LCGO44gzqbAwAllL5RokzY6Velik+Ui+JQu16jIl5q5iStlMH2nX7QfODLGbfUNbvIBTUzbYmjUq
BV1kHPJORBQ0+aII+CDC2McQZMHkz7U1ysUtyR8RPNkmfZnA+SmJ4bupR+6IRilGtDUALJYgrDPs
aSbEA7UEFYyNmQVRTd6kqPeDDo9FhgqMuqm2jmaXXY3e9IOZ9iWPt2DR7MVga4mBdZZOBJbYGbrz
Ml6Y/YaukpHUOydePoQumGk3lMJbm6c+k1Wnx/PLvWnEb6PEPj2NDkWt8YKokYkj1JjCEP3BoGBS
qB4GJdxHzXQM2Gi1MvB+q/jgLXqMi9mfG7bu1gJMoVU8qfoZ4+M45l6qRodeSDy1HTleOYfbW5n1
CLsVfRvkBBvXv6UuHYPxKpq4FSnw5bb1J9a6dRvwv+GusAZvzLpDVJ0UZJmDqN2FtLkU9ZuinmKc
5ErjIJMqSZovs6cJrtOmT/wSacUYH6LQ2CtJ4oZt7WkNWY0Dcbcp4WPia8LMWlfeCk1lQjFvI/G7
QZAw9DEuMMs2TeM1lu9lXKEbhNZi9F9ahoBBZym6rPAly05a0cH13ditmrhNa018y6R8shAfYfwr
Gqa7QtQvYx5juFSQ3uWQszEo9w9qj0oQRMRoeW0lu1LzreuAtEULM4a1rVD9pVl1DNrvQIWq3arU
KIOz4ItLGDeYBZGnQ3LSys9FoypvdEek+wpbHBpYPEH9l0Du5WZXUFwW4XNJjaxqgqdi9mL95Evo
H8f8LZWR0A8F0jVWh9bgrkvifhb9PhDcRcwJ78R4Xj+GjAbW2CCLZe0YiHZX1BsjJ8pLe5bz5nso
kQd2I9ll4atl1h/dQLJl8tPWravylg6UbC/rUvXdSjoDnDgwzvjl74kRXcZab+kHJG9Uq0NOJDOz
sXBC1wk/2eBoSUh3TQISJGhNU2qHnK5VqdNtaJBvkRu8rdcvH0BRhpGLTtYYEUUaIEO6FG17+8ky
YH29s5wmE2FULoQVHQLNOIZT/iiSL63WmQcjNlJHiFScEDlgQPaw/9ULAcBM4NJMmYxCxOL//la1
RO6ePxYCf37+37eq+A8uQQRnEP8UeKYym8i/FwIkvOsmdFTU4H9uSgk+VC1QGCwwSbz6YyHAShZq
0EpU01dl3H90q8r/a1PKChfQkyXJVBREyv/h+YYKKLWiyfXY6VTdSg/+pRP7d6PKO8QITGy5gzZC
oW8XFlQFh7gWN28pv6/nWzKlB0vfxwbDUOGtTl96hYuGN5OxyMdeGVkvsNUsCsvO2uaURwNS8Fq3
Z6V+kcW4d4QYJGj8xs3CXIb0xLyEgy9aZ1FlQrq6lW91KDkizewoLSAgOpRv5jZhs9Zb2V5hPacF
8j4FtDnKxrZR1VPZvrUZnJ2G7znqi7OFfwe9acbAd9ItP1pFWGrzjsDYmSLNEY3WV8VLZdznbt41
9JzcSGyF0ZKiyND0vRlta8D9WvSUR8u9brp9RUlbo3EQs4swX5cCLYWOMokApgpk5FDNN/TYYJ/R
Jw1tMNsyAlMSox+sheya+DKVhFxxEgnsO9NMuUt59VtbjdO06ePEtahVTGdGZE4w5GRx3ko1VUvS
Rd6ycIEsH8OQv4iTwviXan1eZhKkvwh7Z1BvJl4IibmKi9OANys24HQIGf4axqlB+jmYBcuM2ZmW
9EJeYBTwzSOOjfUHQz1MApubCFM+VKBzu9wsFMpLIiHXDauD2ipvU5c+qEQv1LClatrAga1lK/0K
wDtVFtKBMLgiWl9TFxhbcjmGsj0tk5sOzXNpyXtjCfZlfiR+ddVXG71ucT+X3gxNXEf5H/fIOtIx
ejQ6kgfkjvJpvnYiZi4c37M22dq03IldLsT8rqbvPbP8Qir9ttW2cikfc16ho/oxldc8uc3FY8OP
CTzoKViWS2gESHU1/aCA7Y9kZIZjelc0DExBd1nz05JOgaQ073PcfgNIFZkqRiULgbgtNGTL/+Hu
vJrbxrKu/YswhRxuQYBgTqLiDUqSJeSc8eu/B57p1x2+mqm+7ZLtdlumTJHAOWfvvdazogU9pqs7
xA5MGfiZtcc8CV29H05hDV3ebNaVD71fFa+d7h8hXG0ipHcNkE/fD+4i6veiOzc9/nErXKdq7xRj
s6n98hqLP3IEcyquugT1fFtjXRQ9SXhM670Ybicq5AqBEWzDDjEagY6f5vQ6ShDNZkBbBe3hQrkN
wbTRZaBpgi+euug7z40LB8lNp73KbH5V/mBM07Y0EDQg61GgBvRVv8rImh7JKTWKZ/aOPtvEmt6t
M30kMKYZ8GkiXBfjq5LSrVPkxM1wqZLWseoSZt3jewq5tLSCnUjTFxdasOyD2baPOwMJAlUvhAvA
3arq1Jn1gPI9hQyadWy3TCYikbNSIpeDrUDqspui4c7WEnoeLb1eBc0Ea4QTDT4RS6bi1ouUXRe2
tfIyMWibtU1t3eY4c82evpyOUrNkmMJO2e8qrH8Kp4uaw2I2ScSo4zCxdFvUsKHhweuJXVBROKWd
RhYEvURlejcj8RNLwSaPkn+yUIjKatmbjCXWXtPV/+HLMtQ/E0r/+vjftj/pX1i+ZJXdhV3mj4RS
6V9ohxhCo/hhC4Js8od5uMmYnJjv5c+XPfM3FbdBRKWI0gJyIZFq6MD/1u63VMN/1An9fOYyQ3eE
3LLMZvqHaXhCCKxedqWwMUr6P9q1783DILc3wbrWQ7prRvK2LBNQNBOXDrZ+ep402GlqcO5ZkRK8
7D4XXvI8pftS0VeDwlCFwVQNAK2SmDNm/rYj/j2GJiHACMwogKZZcsGvMmdU1pPyrlY4xbOCvQW5
XWmE37NBYmNafbfFp8iYORbzax1Mx7YLN0FMC9MayMqaZmBUQ8xIRx/tLuShFWMBEV1LOfhUcM9t
Ze2ynPjzGREn3jN41aCWpt08kRMxM3wZ83vaRDdWZ9fQc9unP0ZU5EYIWsAkqLhHZXgbCVX3iRfr
NGJMmLpP/qOlJs99JpzShiTKmonT3aomt1vSO1rGrLIlMgZEHZ0+mtFm1r5CqHd1Yh4l8mYHi518
9nHVqvVLkCeuVUFkVFh3tS8j98/VglgOC4BPquZxUYF3TZgSjCeDjN6VbgpfMtaOxAS2ovXeUAiW
0+o5/rlyqzJk7RP9oZ7gx0zFRh6TbFUHyGsK6daXVEpJh2SYrAGLaIyRjnEfuaQTOWpJnjjkvo4J
vJYhKzBeusG6Z11H7B18BmpRGzrjKRfFLS8h9nbijLv4vWCAPlnEmVWp17bAuZVul87nWJQui//I
b7HzaOuY40HLwC41g2OJzrqWnuaoZhdFCsy8sIrnTRjETzkoa1UpVjnyV/xu7gi9sa3eZCw4A7OU
KrpVc4/xi3AyCNhJTN+0VXZzg3q5oK2XC4rqsUs5liWc5hkR5tJ+NlOkrsmtC0tE5ZY71N1pybuX
LOphEfFshC2KNI4o29fRWRDf+gGBV/vS0Nmd5uAckDTWeSVFtRCoK+x3q8QMkE5ZnknxLfbxxaQY
byjKexQA9VKkIwqNZbqDB5jVnpyI64qCfsi01Zg84CxchUu5/3M955yTxG81aiaLE2WB3D7K7v3S
LNBgKtA8yCjULHoJM7ux1uNQo8eQttpeXJoOviDA7oJxYdK+DkQ0EIQiKT7wXOL5QHICS5OQlJ1F
zFUp+SJkNq7gXh3GSbyE+HV7Bh5Jnu2gm+zlTnFSJBSK+ZpgrPQXlmLI9hXo4buipBsWCPoUtEuE
njvEALnY0kjxGYRXhHnGIFLa2JVS/GcPwuSVSwPGRwRMQ8akMRMR3OrTqNEs2NtgQKRsV9HG6Wnn
mDRSK2jfmXELS/nYKxlmQiT2qUaoT2d3FasDWBKmjLOeHCylXreNfG+7ep8SU5TopdcyWkj6z0KP
zqU274kN6TjExn5+NFWNa+mb495elpkEGc060pmYp8e+fqcdYI8GYGA9vRImsDbqr0JwuiQ5qnmz
0RhYKYApuELbAW+AiMudIVyJH6rnqjK6x8iXPqYJxCTOMwuqRzfWazF7LinmVav2/sFFJP5i5FuW
JEoa69z/cDdT06Hy+kMR+dfH/2cXNRZ1LGZkZPTSEr5GJ/W3IpJP6cvWLZK1/G9Z2a9d1PqXplAk
mia7KwBg43fRohb5GrRtaeVSR/6EMf6N1qwk/bU3uzx3bNIK/wpOa+lPVaQgTtZUZbq1yZNDzfzw
Yn7HFzLV7skJSdUuvkuO9VE/p2tr3xIv5uSO4siPuJ3WsEFckLLOcIIIZH5La/Ajoa169YGGznz3
Mf+BdEGhhvtlM+zVU7YWN8iEDqUTbxtI+ut8bazTi1Q7H9Gx8Yw1o+NPZlZ3Za2i6XGBd61JqXoS
Xe0T2A/OKAhhLwvU7Bsha7xVziMPCU4Q/UAMEBj6XRM5U69rrJO2+A6qqHkqidgJvfQFqgv5qRcV
gc5DumajcrRkTTroE7e40241soHt5In5I/+w3W71BVJGLgaNVtNLtwPuJHwUN8UmwO7WnxvgENBh
+gPgK3FXUz0+LM1P2j92h2rMiW7RhmDKc/VIPggmGP9qvBDx800XcwF55fAejop2G0qofhzU5ckW
pz70pnQZKBZMUrqgvDYqM3v1R4nWrTyO41qHRDY8y9AakJJeybvw6mxFWcy/3NtEJzvxYYk0VeJH
I7wJ2ifZrPASO2qrJ9wrs+QgFxziTfs5tl6lMk7HO0AJ7ATP7Iz+Vz3sRoGgJ5plmC9Xwp3lmLHY
QAZozEZJiWVLlwJ54XSjaRnQYRRdSXGAPNvdBqzxJG+YimYftNwyTJlu5coeVje+iKM8sIwvOy0q
7q2BpDvbatEpHyiHbJR0Vs4Vs2ckJWMtVZdZnE/v2OnQZkFJupTH0MWRob3SYDdP1rYktx637Krb
m+7kMW23SaDa+CfMEFAo5Jt1Ry6j/fDfecbEX9IpWxSBgI8uix9uT08RpDsqxYMFtQ5x8CF6DkIS
1lYWlqJ1SKO9uNYvKWVO7eKV68DdENS9m/UNYLyCN0F0Eo4b5ZWKMNwqn/mhgi1lrph5qV6+BXT3
oj3ABWvirZ65QKI4tMQX/7sqXIOrNLMNJ11RCjrQm9fZpjgZ684L15+fUJG8gwV771Z9kcFH7C5P
9Evb447ujSPN/+GoHSDYn4Tz4GXpPlZcaTN1Z9z3bbSWhh+lvyT+ptiHBQy+5Irlz+jaEZP0e//C
CN/hsLkSXIIt1mhr3AXnE6gcnmztVj+Tg4s36pVGNPIU9RXbuxGulXCtX3TM6l8+mP/xkB0BbW0Q
N5A+xk5OroXN7o0jDN8YMOQBOVnGlR+54RqFtGi4NawlIGOXRLD9DZDg/BvqjuYZb150iARYKMKK
TZk3dmudxr3iBGhD8jUHASKEK5Rdjm4cUBiWKJywUF9VisswPRrJkaS/6AutyiIRGj0YJmawi5LL
wNUG5GlwG0SuNGpEhBxuZbN0jYclLBnHZnfrQzcGZlLTdrYLoH+nmgiQeotVON8a8MU8fH1jddTl
u8hv2l0u7ARwSdOaRwXhUWnJBL4jy4zms2bZpXwA3G8kawlHJ4wdtBPg5yKH29hEcw8ySbRnWrjF
RmC+XBwM5IfGuJNLdw4Aw+xzUraWKvdWRWuxoWNVryaIDn3zJgjf05IEA7v6ZQy+lmOVIK250rtX
8DJV983NQ9N+fO0QXOqOwijBAcXyiYdgQ1/pgSk+19lDv+6glrEEpCuuVO2cH8SdAg0iceC0qZg0
Q14CodqiY2gmVG7rxYN47qd1vxZQIz5E71q9lecNVm4Z0I47A7ypXifZa9UVXoiSDMY7qFxVxbl3
ggYPzisJtmTHpCN1PTqbpMUm7lYmUj9HRVBLcsrZR3jT+JtEdcwIzQgyH+I1Ae3Z2Sr7YhSI8FOB
F7v6NKr93D4q4o6iheQkYDQD65jh0enXf8ivtAR0wRu7NciI/l7lfI51xbDRqBVOrGyQ6+gKAt4D
5NwuelINNxeXmTzZEbQSA3m/ZPMxh5LQNaHfRMF2wOQwMTFrbQkIRgXc1yFOvoIZZCvPE5AAfiA/
JXWJsu8M/93Co9au0o6G42IE7aAIc4r3bXh42PBJjS4YZX62tFoRfyJrVTAlbHkxS0I7pXV4b52X
F34a9tvTC7LsbWB7nndb08my7+vKgztmGngX6BQF3IRErxXNmzp5OSIpqGQVkKNsM4hIKdEhXsGj
Oirdl3qN1igAKTHV26TzdBsYmibtrNRatd9VdawGVI9Na0N2K9AzhdazTK9mjzw3TO9EYxQUkNbT
VByUGIcLSgYGoIHwI65nDzOGwBl4DvH1suKi90yraheK16zaKsdPpXeIJWwbMIayo+pPar09ZNV1
kH+o9I46dDC0F6kBVhrCLV89ROK30v4IqhdKxpoXTDlmIlgVrpKcNw8hTfydN5lLD5oTdoskqRtR
GZ1UdqGQfeqa3A25YpGVHzVK+kY33svZf7FyIOXBpWlfhHjbl5eqNq5oupKEomopdWKURRtfWah8
wUV8CcpXwCbHVnCnB/mQ35h7Ngd1WgMHG4Rd/k4nbMQLytz1p2NRGUyHBKOAAnF81RvA8ovK1Pww
n0lBwZ7iKihZxvfoOfTME6Zoz9oKjvzRHxkUn6oLCae2viGqZCfvxY/pw3rNPVY2UCQQDyq6eLGr
XcJjE69qXpMB2e2K/Uh68L+WbaxBEcUe+Q5C9dphbwLZysErQXv0Ih9DpJSLSXBix1MWWfqwyj6k
S7Up9nvNGa76Y70Onskl44ehu6AAUXasaQIUhVPsuddeW7aB2/xq3Nk/C9fESrjTm+Xv1ohrjvOP
4ep/0betaLlHXo9whi2YMRtdvxPHAFobymWW1tlzi2w3Bhi51loHgkn4hQcRHc+Gfd3pNvDAcK+b
bny8+qdUtYfZ8W+4nS4ii8WW2j33GI1tlFcODvR1DVtFi05CLRrhL+ESBivhwt/eVtylSEBh292+
v3EsXurHaZM8QI9cDRvAicBGIkQ6GvrY6nPU9yGbcvgGnQLN/D1AqCfzM69Nh1RaIzORqrXhc8qh
dnxqUcpch2LT8/5l7kzWhLWrDjDdIo60D9F9esk47n0qxEBSeYIhWSFmRbsW0VvOPSQM8vRsmh+T
+j26cqluzby5d0EAUi68qMWZ2Nt3GvtEra6UXZ3hDxWdx9glGILvNKjMkxQDw6IANN3wqJ5CL/r4
B1do4JfJQ6FXj14FXhRVyn8Rz+ii9uc+518f/1ufk1keyHlFx6yDeVH+VaCZ4KewNuqarMGLWEq1
/yvQVD4lg7iwRIvxG4OtX35IPsXXkfmUIjGUpLj7O31Omrh/7nP+fOYa3xJPUP1J0/i966dvGWtU
bcUijtoCKy4cAXQP3BrfVuCyXdeIVvH1aLas7bt8z6xqtMgmtWm5TxxL38XaVj7nbqUgoKVsEeAe
iMDzbAF8rXZOkZTSbYItV660h3YNG8CRT+rJiuDYreiHzBfNyfbY8ecH7V7suWsv3V73V+ZJe632
yiX66CwneqZmyPxVHD2J6hEXDH1FlyIFxtKqcXFgv/AsYOw7I0ii2+QOru6ZXufKqy7dJLd6Ozpx
Rurim4Lm0CX47EQ1hhVHHmnXxBwvZE5qq0pwR1CM5DplDiDpTNzEHfGEXo1baXJqhNXVnvO8lK8l
QEa7YnJYP2Wf1o+DryMYWMjBWdiMzkgYNF1/vsUwKnoBT8ZaQBcc4+5jQ3Kkg4paYG9sEABudA+x
+lW/6p4Pw1bZdF/ac3Ed+D043ZeUmaNsd9+8K7w3JftKt5pDInBwYxnn4ivpJFdcziy5wtM3IbAS
cI0S810uYGyEu7p964NvglaZG8Ysjj0KEfBeyWp6i0OPLCuJs1kiYnmqOS0/1/PJpOE1PXQFJptp
bwSeiLzU2HQgEdnOW7g/jky/iSDzca8qd3JVQlQWMgb82Ykfs/mmcSQPNiRihonTymvc3xgAyAqP
nQnfh2H746HhyH4Knq967owZHsqHsiajanHF0rn+VN9CnDrGuqZYF9eUgbhUgclOmp29Ky94Gk+g
mNJumwafiHYDVMS2nmyE6s41yMu1CGmrbY7ykiARi4DwfttEn0hyeKfo6b6T0lWWu1TYZ+qpGq6C
8Rb2MJrcYNcu9MwXTfsxCTepfugxG0k2XxHIRw7Nr0w56oQ/5uFpxIFUqJjTEQHJSIODuSeInpY8
mlBwKj3Cy0AmrPkWY5Uz3xWZkHkIqVI2rEeeU4KxlG1NsOsG+0aAOWymW95Cx4B4Bn5fUm2jIq1x
ajEfZEAYjibbqLqkMg/qLeCgE7wPBTO8Q84FW5wWfqvxqKufsbhdlnnOXK8NWAGVHmpNiS5h8ye2
3s4Q7MPUItswZOi+zsUtTpPGP46kudSORt1NPJGGLz5cWAPfdUnn3SNvSVq13qr29DNvxbl2U+iT
HF6Y/4NYVFeusRPKU4xpPz4ZaKT9VfWR4d0LHhbSGM315xqRqa5yNY6cih6aEAKK/DpoN9HYZKBQ
q3tNqxCNuim0dhS6qn8UKBn4J3IYcXNY83Ix6MvcknrI/GAmkM4rRuCos2awLrk7OJaHq2iy+6f6
nZ43+iyE5D5MZXr6iPiehq3iYnXaMARMPvu3+bF5iLAhJIsFy2QQyIrE9wgRczhaOkriRnYn/TgP
m7E88LaQW9yS1L78TEAlhPVjvNOSkxF+JWe/X/+j90xyAkn/sAwCVf4XREBHmPmnrqao//nxv/ZM
qIuL8RWpi/hTH/pbV3PZNA3mkHQTlf/0J3/zyrIzyqoi6fQZ/z1S/CU45VMSAAFdNJZffkIg/0ZX
kzHlXzdNjaQGAmkwCsMt+FNTc5TquEPMUZIeflY6r04ODDEI8kgpbrMAP2V5zvGGJDgxW9I/JPQu
3fgo1cdWOfgkf6EyD46B8JAowVbhXk0GWCozeWektUQgrbdveGF2vvcGDV06VsY+h9qoQkmi4u+d
YJMVbqZ4/f08byOZrhJx8qN/VNF3rdLAi+pPNmAWaXk37fzH4CN6pl01L8W69AqElz0XO8cF6WdJ
uqDsBaNtR9faWsdI+B7nD3wraryPi218zo4a/hf/Zt1wnvTqtngUTlS4+/B7vAIjxj9h5LvwQ0El
47BAKmwEKuP6Yy7sKSv913jdPEJ0JgSn+kKtuFh7Hg11Q+hjdyTjZv7AE9g+q5c+B8q/NZASausO
BlLmCr3Hd0ssvNNhvoJpeWcuV1xVNneCFrSL6VTASdCcYG98IW2FASLC9viJ1ZPST3E3q9Xj6fT6
CgSnpzOVAd4tPtPwau2U1eTI63lleNBr7NoFCA3duXoBm8CBPr8pyk6gjbUL9ynYW+k4vrHDjsSw
PY7HMvW4vOzQXOcferTXt7092vfCw04zkQWvXNMfQfiCDSI+hl/VR7Ovnqtn/aRtf1wHACw4Ymy2
Rj7oiN58V79RGa/qc/tQnmXVTlgQJ4FmDSuVRxQFrGZQE1vMK07Mx2KnRnqi7LWNsmm8xmMa4xSr
0f6yVrrT2ssHmQyRCxJKp5eC++MEpFAzNyQf0PemM/weIDCxc5UcupWOX9Nn7Y5vbGs058VTg+ND
vKjyw0RrLjZItEk688gw01WYE1Wa985BaQLi/6ZxgBIl1Y30HlwN+UZ+a5PqBXnFFx79wDoMREj4
9H+DuTig2OCkOOBZkHqDNqVEN2SfDU9tsLMcusAGUp69Gbz+s5dSRGPo7yUJ6d7/LD8M6oE/DIhY
Sv/0+F9LKeWHLDJUYvVDOYqO4ZfKkAwsGeod1I4/4m+X9ZJGDgBcltNFbfhLZ7F8irXPQIhAbu3f
xQ5Aav3/LKUUOTqoPJWYxqUI+n39oTa5PAVKUW6Z1A4uk28721jrck06H0i883Qao3dClid6K+K3
QYIFlvyJxXFJQ9E4QHNdyw6HwO6pe7Ls9hDc8q32GZ1EDsjkGuvlitZ5SR8mccO33Ntcr3uajuZb
eph2+SHe0qX1NbsOHeNT/GbaoT8zZ3ikE8GNqqzmp0l0+aHMDAgwEiXFrruSdXjEmJ5Bzcbo+Ck8
x581/bnP8KA8kABCOspV9Egd3AL6Womrwj5X9sc52RgbwT43NkbGVUXvTVx1wBVAbDPCalyGSow0
ON4zoD53O4nmqnyUHsJDwaeeJi88TB44bbBFIMM3GgSn6jn2iLJ6FH5A28MxZVz8W/povaZHWj1E
SGKr8VfMF/gYVkws7AmY2EzbDxvOoXsyXkgh38rKrt2295BRuYvMgoE2GbBO+YN4HAU7XkTDyLZg
kxFTQWiO8KJ+q9/aS/P0s8bLYGG3O1W4KJa0yYPSE4ec1ZRwem03YhoPnAII+Nf4FgVwWu0CwTR9
EZj77TF7Vd7lg77uT/1pMYnlbuq2XuiWXoKlCxAWVqRzOFBeQKUycKlibd2P3uiFGxK0Zo+z8qqc
VhfceMFhOosP41V+yHhRAQ6CIABl8/08na1H63H2PJrFC8b+ALPGng5M3K1deoM04xVb8xPz6fyd
v4c6hY+t4xejfYfvIYL5V9vhbenpYU8bvwPfNqCTF1vhyt8g/KKCaYwmgUHjTtkFlwCGeHdoYPdu
81N+yi4m0YeRg6q/PjVbwRO8/NQdlO/gstiHhav6Ir8kZE74n/V7fmpRhhT2ScRjK7lAjTf4nsAx
Ek+8aTbCIUVFibPsAph3r99iLz4ar+ljehyec7pVVHaxTujpanwFEOf+g9dRxWAEToI1CykJXSbC
sf/WxlFljoh/WEf/+vhf66gqLbHZ0n8oVKxTv1tHGaZLnFdJ8l34Lf/Xx1GYpiuQwrFO/Zv5wqN+
06tZ/5JYtFllieCVDUVV/1Yfx/pLH+fnU4cig6acY7C50F1+l6id+LU2EN2WbIcxeR40cevHuIo6
C0T4KcYXq+C5rQfEu6W87kodMIS4qhDRVhl4YGV+nLXxIyhamBpxvwvUD0NuIGAxgpNbAgPLIlsN
s85EN9zLpQkjgwC5EYK1qv4IfAowdGQyrCwfW46c62SD4JTOGI4jwlmRiXeoZ1w8keIpNDd7saJk
fVFZawYmnUmwrOqMwONPhbkNx4SEXqjcMoGaTUReZF3nQOiiBXKhWtug/h6tYDPFPAKpp6HRRJKA
zbXGXUsffJIQKnDbIqlBPRyoAgV6oWYrU3uf6gdcHzeTlq7ckdTXtttZYwHvyGbq8q+8nlY55lcL
00mBvnQ06frqKQ3spuSEoqbqPfdHKE6jE6J5GcEBDpqdiqMO1UK9dMq90aqNHlueFRosMSnCWF0+
KYHvCvSc/b4nL4ammZo/Ba26LvHK4DTCzNt9h0AziINCmdUBjO2BDXfMI7OvsacZXFnXqFQ+6tx/
aGp2tGTuABsELMZN9Ba0GIbwwzejaAum7ik9S1Mc0CxjmDVGnFdTV9UIfqgMcZ1FwjoK8LLL+lPT
0KmK89kJtXxdMvtpsdpn5bCTxgj6OLzllDBGBq8qVCmnLzkdL6SDnteGtkk49E4dEJScYQYLCLrI
gPdZL1nRuUT7eh2ld2ZlHKMpzAfzUZ4T+DQG2RjFsQ5q8CZE/hgBTbd8JxiQXftgJwuxi97yfRpg
J4vWhYDb95xBfDJfJ6lHzVy4iZSQvzRvEFe5Wf2W9pMnGRygCb3JUxi7RbsHqEaZQEBMKR4D0Oad
0O1KwXKbMN+EJjj5jDnHMBMs1eMfYwxeAvMcfVpb0DKqjjmv5VbI8cyuB6dY8o3TXJvMjZYpL7VQ
O/4M+wwatTi9+mWyFkXt7IvGqTGKXQP1VGnnte5PXjsCqazULRB6vAsDA9vCrXzi0/wqe8kIUW7r
S0yCV8wtpDcYq/PCk+ThJUKboGLUjtlyCaPGe8NRJfye8IJJfel0IxSJJewlhS6DwS2rFexdo/g6
dfc+b47gkp992bgORufJC+rehygbTrzTU74fMiaESbQkVoW3od8ZU8F8cZrgHFHeKNmtkpJDG4hH
yVKeI6iZSZXsiyl0LQP/raack2JTkM7sVypNYVRgZUs1YL0FFGEJoJdWfsTteUvCXaxQ96okzPXV
QzDCuQEeJw/5XcuJyhJqzHCptEqGV73ON4MK0DFlKaoqWivpMerimxnUT0vrSx9M6kXROHQNA6I+
l85qDDyuvpmKcesqbu5MeJAWnzOJ121/qJueFh4tNF21RcBFNJBodo1PKQNXgb6nWUmroNe8yEC9
VzzWU3VKOlhBYvycdDpJ2AVkfmi5Cs5l4DBahpiwf80WmeKQbrMiOnV4+4vR4Xp2xkpc+xmg0J9s
ceC5yuBO06HUdG5t0PosAblU2u2SJkpnTpjvTY8qN2w3hdUaByUESFTjCenDCZoQtFa6b3n9PoYx
k3t9H4c1+eI6GGhrvpQFY+Q5WA8+CBeFQ12O0t2H92GwXBjVepzDUxmApysHBTRyeldD5SVGNiSi
7WlJIku7tV7ql6ZsVpXxlsUqV416DJNyK/jlQZc/Ul6GgLYm9zxRdVYFnQF+Shj/qKR+MwrZSZaE
e4cfVmdsXZRUpBw4aoVKnNd6sBJAN16j4frInVad3zIcAQ2LS2rpeB0x6fhLLzK59RZ5bSgqAiTI
lur4NCW0qnjNULxYuifPA9HZyQGGpC0ypFKrYS8K/I/VNBejTZdcVHdZjnTAeIzRdPWRL05b/Dmz
QoSnP8LxY1E1CiQ1+DgqyuJU+PouHrvzTLOiCKqTGNVkitP8D2gN40lXegayNGxyOUCqhO087oEg
ctaNnqYcXKp6j0JtW5WQRKoUhyI6YX16xutC1RCRR/M40IpaRe0xmOgRp0L4oOjQuFWAPYZReEE2
IX4dnyJjdn3Gz0Enrf7BpzPMbiLWjKV4ZKYl/XfqKA1DTkt/OJ399fG/TmcaRazO+UzWjWXO9vvT
GU06QppNRJK4w38H16OUlTmWySDcl+nbn2pcS/+t9P0brUK+zl/rW75pXZdljAmIKpFa/v5cVldj
l+qCWWzrRHvtCuGRkZWN7gpHr029xSxBHQ0LGQukh9rYKDk83ekk3SOMymLnTm9Jj6RDPKiPc9R4
nIrWpgHNqZCASVCRSuEpE9kxCARRYcjTQ1ftz3qfoKIi9y0bIRhdo2t6LksnYMiRHIMvg9X/iije
hcJ1Fj+HF/U8woIgCRGATrSt3WQLOmb85lpf6pPwpu2U7+RSwxP7TktUYbviDviZLg6EonmNI3vN
DNCFB0J3K3NAc33J+/ZYr0T7UbZLG5LDukSCNbsYrHvleipZQdlWgNNPtvkJGo6x47hPG8hNKWeE
9/x9cCaHuokSPKUurMFStdNd3TBYWfl8xdfe1bxuTbYcXa/pPF2afDUxljPWsb9ifcIFuPzBqiTX
xPlMVqn9CSFjafZ9W1cRXk1KLFlDWiOF3vK0mM04Gq4smKmfwtVFiDEVNtUf0wUSFfVm+RP9c/xO
/YUBspteZH+n1xtDWyDGy8wCMV7tFMW51vcjNFQGZg7WNFAcakV6nOJFFKAtz7l1p3V4AvZDsF61
RR7ItMqdnPDGbz2Dj/E7uudP5jk8EbPSfjM6ybBLrgIiUBnWWOcGFblsSwtKLDwZXnjibSKCBZH8
SiQ3mhSc9z6nSl2+Hl9xfiMshl6nOz912+kA7eadwA6zOre396wEzBHvZfzlvcdBGhMHrzlNGAdy
PU8fXfpPfJQ+EBVo0vPY5hve8DXTmAq/QuZJ1+Qggfuad0O6MMsQqzDJ0klmbRnJ9jLH2y0xgt/Q
ukT5wLl8Lk4EForBO3qh/Mm6Ev45nwFI8a4vL4txJTHoge4q/kWwZ+GT+iCfSTXjlVs+pFXOW79c
FbWNjqGhhf02EEW2n4/dOflMPnej17Qr5cvcq9hp7IKosmpNGU08ZMTQb6WZnZMAfkFDAygRVCIZ
AjDbPrJz9dB6mTMe6VZITIdKgl3j69KHGGirWLRaoM+4iFhQwB+Ki/BNB2GEifleIsEpLssrOyPH
iXqc6Gy55ORpO7oFMhHgHFS38Qle1GHWmXC+893K05oJVnQPLqjom0OxbQCple90TNz0tDQRiq0K
Pw7fwg4o1rwaUG4gleNuXe5X5DsH80zOPFfBjlczO0CuSrYdQY79Dg7NGyo2MP4v+A+a1/kkbstN
udHv3A/SzT/IW+IOXH8jgW9aLrIGiI65VvfxLnhoPoqP+IgQBkUrGBjr1XilJBG2BNBtwl2yjpYP
MvrE9BqcwTlFaya/BepPHs23tlNGmhBO4UDp5YYXSZMbDqJsp7fxSZbtZttWl/wGG8COAeq0V+XL
ot2ncotjBeIUTLV0b2/tKb9lF7yYRENGq5Oxa7aMLb32GnUsJrpXgvly+b30OJy7S/Za/ECyBg2i
PkXA2O79SW0cc40TNxZXzTL8k56SHyja8IZkdzo9UKrkF26WFETU5+JiYLyIXPUWbsb37t5tA2pP
l0Jnug/n4QGDDL57K1jlO3UvP+NBVp8xee50ujPtqbtb32XEte002+zCNYF9Uvg2vrVvQGE5qe5O
2ayTuzjuB/ECnkM2t1zp5mdyb5+CH8GP+YnJj28395DKb/l+T0uN3r9Gz9GzfLLuOr0eEjiO+VGM
z3HyRGutHLZ+5QVIY1kZjwixyeEQDsLBOqChuIu35BmMKKoELMaasFUuZBieIAvLt2ofHn+KxLbh
NUQUtkT6QZIGAhjvSo+8B5JHSic6x2/Jw0p8Xv4TXgE2nYd9juAJWX14RUq2j9bDxtr6LuuhW+wN
epIGcs9ppx8NOCT9vpm2meiZ2QnXULUxrZUWOVTQkE0ReyHdYgRF2kaNPfu12w8bcdN8tO15HFZI
OEmYlk/TLXjmRD1Ak136nYbzQyMl8QmCkiOssZN4LfhZ0BfO+/tumaNwg50zyKKZDTR1W22QZ/Na
LKiwDb5rR/ZQkfKrymPiLfEiSPnTbb61zvVB3TElGxgbrV5e9uJqcJUX5YV591pe4VF2kM2joEQO
eyWCwZX20W7cmMxbkHAyNO7AShxK7gjV3hLMRCMFnXJPJ1M5ZT7Bf2hI9OEu+18KyLkYrvhFGg8D
HY4OGouRgWg0ht3SblBaEQaTZcfYzwbjHja9h4+N5RcN4uVngvL/4+68lhvHsij7L/2ODngzEf1C
GBL0IkW5F4QsCG8J9/WzkN056Sa6o14rsiIrZSiJInDvuefsvbZxnz12+TZMd7Ocndeg+yBckVza
MV39nYtJQ6Sao27D4aJK+v9o9UmzgfPXYvKPx/8oJk2dWs0AuTyj6BVKth+tPrC2OgZT3KmIsH4q
Jmn1gWOAZGuiowLlbDET/tHq0yxg0hhq9Fm4xYzjL5SUgJL+LCktamiiBA0EYgQs/VpSVreqUowA
hH1+0/ZG/hwPj41FLGa2JPCnJe0UXiegFEarKfaBRn+KVxERFORusXm7Imcw8nRlaWMQv3JJLuax
FqEyrogWTm6RW6H/BU+b+7Wa+NGrUYOAewzzryB+TH1xTQcM4wUcL+/qa+eSacKrddYOs4qp4/Yi
FYdNK1iHr8EO3TsOdbgK1AFAAvC55Fv1zuBfyO6J8ym3fK/k4Rb5ZLajjEEJNJxRnUnoYu5LYR19
CnsLofobroAlKSrOtChsdN3qQlIPGOOtkkDUVtyBQKyg3YzuED03yfsITpQNuiYJbT85zcKDFmNn
buZG2iJAkhP7FaIqiSgdmipg9Jg5fbXex+DAVGNGcnM7T10OHjxnxjed07ulfz1CMEab3jfegBxZ
OYS0NG6kSSjVk4RWljChdeLrB/kdufN1y/KDgBUGb/RI10sWbfqXUeEouVddPaRskq+LKEcRRuP3
sMM3/oclh2f6PDxHM/TP+BhoGlHJPhoo8JlUfBRMka37iYD16Sjuh6PkT0d5j7eEboDljHAmUPFi
K47vuhpUxuyLdEgyZE2CgICC6k7eZeOKcJjKqVKk+lT5/YvcXorIb8S7Ern0uEi+got4F4y+vgtQ
QZPFAq8PiucNqOJCOeg7miU4kLoneUnWnsrcakT9Pb+8tRot9Dtj3GMEaHbTpi+3zaVEpo9nEh+k
4nbqRxHuRtK3n+Zhl7WSPurrw41BPH6LC10v1FuqSaVW+6K0NN6ziq7NFta0mKxyv5fvxpJSeUDf
xSkhvq8eBpNE6q01nCfTrxkbRTSedlUKRtx6N5eTsE7Nlcljud7tmshXii6NoGAJItAizA0Qs8LN
q5XVVVWQ+tDVvEJ9BQcmE3uJD3vR6KTxEaksCeOG6rvN3ShyCUNQa/gh08t1KJ5HtMIxrltLnV6b
Mj7pcrEVM5wVCi2isLhUjF7pNcKlu2YESTypUvAIUklIJRrCy8JK35LWpPsI7BLg5HCTkEIYEie1
Gw0Pzc6KZ5TtKu3tsasQQTM5i0D703xDgaemXg8WdCBEuhbDuVgc1/GLSvQPQQ4oGv/e+4IiIskB
WgB6Tv5f+8I82v59X/jt8T/tC6YIk4DuxXf4wPd9AZgBOAKF6T1WR0S9fNG8qNvrv/4x7wuiPu8H
LNaazKDn531BNUD4zN5Qehc0MP7KvvBtR/sVWTCHqrApsm0hgyJC9dd9IRHUXlIzQPCSyXFzzE+q
CKikwCMUmnTpJFyXfY1JQwe9PVveqN2J8qiYdJrTXVzikBwtTwOxxpDGztpgq5JKFI7lu6Q9Nkni
NHMiltguo776LCUGum0KhqDHlyOHRJ5UAhPxkAlG0QTbKRGZUnTP0zihhpQ3glA5NTbqLm0J8WKs
Y+RvDduVmAVbswte83ZOGT1rlv6URyzJpCwsxCIlcJIBMzPoOlGOVXR3HfN1n5ibqCpfY7nljjaQ
fN786SZAgDVc8AsKnd/BMD0D12OagEtvCQxR9Psxjjnxg44PZA6YckaXPYMPbuZegXJLDaRDf00r
GrgJK2HTAiCBOCJeIQsVbbuYRsxqpH1RE9wnaBiTAQ6bqWNvgZAABnSKOyTSdftkjIRrBTI5Y1ck
icjrJ1qQYSLs1bbwA0O9DN2rpdxelTrIwesP9SoomBH3atK5SUyElCw6xi15kAWJVclCWZxa2mfL
GgVAsP7IgxuAk2x1Y0PPcKJ1jMu6kUU+uRmsiNKdeDMyJL2zlpITvgUSr5LoChMJ+nYFxogRh1dp
6puPwRhQk4lEvd1om3AeZQ9Na/oSI0dXsTrVJKj3ZnjpTY6BSos9FLxEiGDSpNGkGY/AIjH+tOAD
hoXRIQoLIVRfx6VWYprro48sojtDy/tvvBRRoc23vSzJ/P2/liJsAKxVvyxFfz7++1IEIYUCFCkj
mLBvXc0fJar0T3Ku+Q/95O/sMBzhKpPo+QfSVf2XUGt85Kg4DW4r/NqIgf5SqLWm/X+m0Tx1vg4C
Isbm+m8l6hBHbaKqaepH/Qt+VtJpyKKdPoIRUY+0NHEyZnN5hHSmfYqb+jIhzr2i1sifiwIx4CEr
HkomQPh7WygbyAonYmmkfCuD3KJQIm9ZzQq7NfyWkVKnY8TVuvPYMDfAFqgZr7fhpA5UmTWC54Wp
TosQS4EFX2ynDftk8uFKtvXqFvuZ5rXHag2syu18E4HRsiUGjyInWDLSRjcnPAlP12OyR6z5pS7L
b2Y79PeEQU7Alw9wvChixS+dZHiaYO8QWhrNyRmHBUjzp4sFkRxPaMss/qjdx+AjHqfn+byLVGQg
iscOoVFMC7plCDt5ciJD8bLIXa2l3+UFgrZsMmGpqT7AwEVJIZzmKw1cobIyZBdFJX/jY80G4h3w
GGQdsyqCmyrH5FAaOMyKMLd2ZQsul6q7F4kqrJZTs1eVfWhuO1U/WMjxggFB+kNIBAORCHw+eZ8A
8GUnZQUipYrIoC/sAtbi9orTEMSWAOfzW5Jhg6GdqMAUYhKGOlARq5ZgKFEnohc+xnZGhaaeIDlg
0Vqs48M2Qcn1oNPHBVayr7eESlAvj8gds3cxeMCCLDLINpqZUlpnT01/UMyPONwWlmvQ9xgd5s8g
0bTDbbq+X0v6u1m3u05+Vh6KewtmdQd5orB75tYKkngCtW8bUTwNaLP083h9QU0Oi4Q6KjjcSEjJ
iNxL1EXendpT91LVa2G4N+KNTkargOPAVYn9s1j8DVJuysnVW78m3btqd/y+TBGw+qHEoA3Te9xE
SGolyM59eTAR3l/PYKPK+NCV67D0JOW1kTcVM3laB3FJWLJtTTNEIIvWJT0LQD0v7JuoYscex5wD
uQqWNAKC+EzTHsWTsAlfUmDKpmuovgE5k0KvXuag5hn1E6cZfarP5RvHPgNCaL61rI0Il5xEWPbx
5WzBDkiTYgRXrPJyrfc2z4nVnZ48XC4A95rlkK7BJ7S5P3Y+PDuZ4aSyQodBktiFuhy3t/nRx9C6
FuIZcynPXeOqRlZSLQfppDXLePpUUJzm7bTiq2uSe2Mb2MsKHmugYm7lHOUn/Ac5dQJi6HodBW8q
T7wIl1l3bhfu9pmW2ezrRM9fbAJmD6hJLF/iqDq3/ff0Kpm0MYo3NdJt60VPBWO+zeqqOvAkyPvd
MgbIOx+2rIME25S2P30pjr3yltcGMwyvqX7qzxn6LQmxyd1m4tXIY1iDS1osAM4mzNa0nIZ1jJ5Q
wTuMN6N/EY3AkZWeHEp8UfG4Vsdd9ngzXkrrIdBean7bz4y0r+TGqXYENpyn1x+C+k5sfQsDsOZH
4skSn+iE0k0UX4z80USzkLhCvm1u+1Q7xuEa13YHA2oCd577tPrUwFYMTK3LBAy6uaqY7D6FkNNC
26QJOfrVMajWVk5sgej0DLVpGxJ4wvIlnJo3tuv2khLOgC39wmx/SgpXj56FcW1oex1L8Oz0l4HP
ogoimG2QCfUEZBiixFHR66buDQodkTPEvmbncvI5/THrCR5vw0YK9kWIZHcbvqvbxq8fZvnECATL
lr4MIB3ByB23BhR57U7VPQK49lX5mjLnJqMzsmf9m7Vu9525gXJAa7fwE9946d+nuzBaPBKJcYaI
JHK0aVbE2QOHVJnGLoQCR60dvgePJal5jhERNBD4qdD6f+fSgpHl3FNSOG2oNJW+PdX34f+En4Xz
2r7+p47Yv2af//oH/Sjlj9Lij8f/KC00GQOkJMq4HGfH4s+lhU7BYRDqSFjjv7XE3085lBYQ2TjK
8GCixX4yLCqUFvg4mMBK6PKkWUv8F7pfEqXK7+0vAiJh6DBYp+EGk3VWFP+kdGPVz/JcGDM/18Oz
1F+31uF6HwQ6BxNmFV/ZA1a5/ksaEcpMk+qh7pVnucqte523qCsqyXxgaUNXlsjrSUJU1IXAuqu1
3EuVfZvMm3u7iAnwwCtTvks+C7zi0M+GXasfzBiyMaTAEuGaPNFVai1bKcdjRSN/8gxyHctDJRzE
jh68d7tH1tk9oPk0V4gNWDE9UlanXcn8N/Vupi8OZ0wLEW4m3Ulo5udOqi5ZWQXRJjlLd05kVDCu
yUVoFvLhOocHMSsjp6RZa3fBmXEjaUDmmR/rfHuKmMZJDFNd8SxcQn8UPGaG5tk8CHfxfkgJeXhk
bFvdC+vgiTBgRKjGUmAI18JkoNlx7tbRdkhJKsErxq2Z+djGroOTEz3t1/th3x+ac09L/fG6Tpc4
/Bg/PAf7fFeygy7TZSdtCA0gVGg+ua2uqK0JYLIt56u0L+GjSqpAw06KZ96bPRChnZ4InD2axHEs
VQvQqmMgzxBV2wTRSaIFX5T912mstxsK5HwpX7frVuMXuJpQr7BnsQVhKiRVehrX4eCJwqvcrsX6
rsxdhkktHrBcWIUUDKGnda6ukoeyH+pLqO6yTQYGYFyGzakIXNWwTRZr8hsKnNLmRSy+cOZMV5TL
g+aE6XkyLjLTCP2+kuc5/V5s8Vpuruqm0B/QCl5Dj9e20zbDWn/CjUJeQ6gQdCzuTHTalkswAWAZ
eraYQ1lib2DodtNnDUgUN7iq+grRJKAzUQ0+jAPwDl+6rjTlrPjMcRqKtnCFFS01nc50JNwnAUbd
NfEiJpALoCRXNFG75npo89Pc1QpX+bBIJBJC7Fr3DBZ69dBP7/kFIv3A2D2Ek8uQVlSbhYZbCHe/
RaURegSOC8TnkufnmTDrW3u6iKv8ZQhpAx4Dq3QLAYYh+ejOzTzoxiUEml+6cbKWqZVzNMvmabo3
r+tp+CBW1ZxeizR0rDvtao9PCLSEHTfg8GUxEsvdluyeZXQcvmrDEZ9gpffkLDuY9xEGjjaDVZ0J
vVIzP6WbtRAeiqeSUTyCAxrLxDZ/9bfl1G75BLK16FXPTqdFN9rgqjW0pl9sKJ4JJn/FhSWayzZZ
zxE5mSvzrcaIRoJPDSJv25O5gQnPPXqbB3DGQ4Lu4twNrsAmC/mPubkjLBlgDrkLgY55s2NIS1St
+tMkzFsk+xTjeWvXrcG1eAKgHTzKTzHNg63xIpZ3nGYu41HZlS7PK8WYg+7NVo/qs+ESju2gOD8p
zIUTnyBxOiwUoyvpzvj25dJNujG3pLY62l3EcHME9YEOdwk//AovX3K6r2dlne5n6yN175Lp5rXE
8Yli47qXlslW37K6oYiAZNKkJ7m16aSQEL4Nzvq7McseLNxfcGS0k8xjIg2zg8icun2o7mlxbE2n
3ZBAcsw3CPRIQLpv0NfRaEZsqDqfOkDHFelZy24D56R7JC6KjAEcZCkNemnxNstbMBgtikXtl8za
Jq96SGafuPR+m1bmaEvv4X5+N+ef9ehiP/BfrvYb9wamMPg6RbLIYw+CYornKZzdVeF62sSeT3r8
mpKIDvNsfup3zYt8KT2LP8kKMZYfrNNjSMGHWGLPvz/kh5B8XeKaAMLmzuQonr6W1zrpleOaHHlP
cwxH+FCGZc1CIaHiwo1erMZl7WC2WMtLkc+WiYxcBHc392nnvXiHaPH2IoBWip/nhWU1bGsmhOYa
6pLMzDDZyqDoryp1S2mL6kI3GzdTN2l9WzZAeLTKg4p9Mp9JW8I/XJPo8mwFdodrqyIs59Bh9R1J
3mLeGxDQLjoccSWIWCRUVVyiNOjyhkacO7zFBw2WkY6ubBE/Jc2KtXpNNDfR3gLDRbLSbYW5Aq1i
M8CCYc/cCQmWT4JM8QSPMQyXxISHwZrI33J0y9nfxky3fOBySj1uVby2eGm/jaVHhC3oc/AvkBrG
CgOwqNgIKSvrUkraVch5r0VgK3WQNPdmuFX1ZcqExViXtKWZ83JQzrqvGrRQr+3CWWgsfCHOw2/b
DpvgFDml3e5IKULFSagREwN7nkVz/HoU/NAJoRGRcvkIq1HGYXamvnTk+c92zpIDJ+eOq/rz6oY4
zdOlDo2o88Fhm/vrZ3gOD3wQjs1OE1ZX2bOOxnEwCI/YC/fIyD1xU5zjdb0UH1N2ozsZeRGiaJTk
bHHlkvF3YuefRCvoxN/MYhGZmGJGMmeEHH24bRPnJjjTBW0wILclv0KkqW5x5lNKGxzxJ9uglGzy
lwnusA0Dc4NAoqachRebLKPzipT7fsMwY9lxc6mOAFDkMToL6KeAPCJkCSsivZb4+AMUKvEdLEYk
DsQOmp3X8cvjuPiuXAwEDgKvF0w0jIHIXjUfm+JSeYXUaHzNawMNvS0woy3LgKevrM+otfn+unlX
hnYk2yhotM/urkLVUp9mM06PqmF6qPfTa3Ufn4Sl6gGnWtdrHQFEcmbRaOgRgMVh4D0r1Gg2gNBa
9CBmOE7wqibXBf8YErflMC8ueJOMp8cUU+CCAYcGcc0gKNWTOHflmEeZ8NPBJepgobvEOaIxqT/5
9dvYJdma35DhoFGw87v8jmOkwxcAZ1Kewhl2lgoMzbhIQROBaxhQv6mb7indIkaSl+CnbMHDI8Ah
bjjUXrYJ4b5si0f+cDzFhKmDel5m5ZrDoADTa9G8qcNWAiC0+Lgt5iRajsMMAKnE7AQbpUtfaMSB
CVYQ34DTnNSHFqxf/DFsGTw62T7Z6yAnBqK1OVW52uHJ3DEn9ZA3PdcePFLGetNzMmz17kOLHigJ
6Ez1pFSIS92wlff4yIpSRm7bra/ALRA53CpHJOjL5B6NWSLgfon6C+EY2UBfyLFKbz7folkGr0AC
iXw75iTlgf7KOAk6ymBDs+n0bUX7H1hFvgJ/UJVu8Jo9mtSWf+Oj0xzBzOFGnxuhHHNoXf43jxBB
yb91Zf98/Pejk/gtmwFctKZ+Vwf8GBDBcaEty2jo3x/7eUAEemWeKnGWIeR+VpD+EA6A6SRZCeE+
Pyjnrr9ydOIc9vvJ6duPzglO0Tjc4dz/9eQU8i4jTFBt973l6ybqnr5lXU/fO+nqiIQdyzQwEiYN
tf6g1BZtxcQBk+/SVugK0RP1CaggR6qS3kZc9L6Kt2WipKkVGlcQNpqAa3fEJU0Ht9KHYVVMkT/W
aOGuYrWoyuFgCvlnpbPc1qKbFAWUqgYNo6ovZl+CKLXP12vB9Ob6agmw77LsPej01TVP1kEKEoMA
d6MQae2cM4TUWUcvWII6Bh3exJ4g90fVuPkt2ihSfmMsKaoMx2OIdwOTorCtVup4Gk19pd0oJZN0
RK9IZ9Su6manxkzNb7Fx0apnWXu8MvQKY20ZSCZcN5ZvPI1CbXpKWC+T2109j8xymfqX3YpRmkSv
0LhVRNTm90rOPKzQ8WFxgrj26an8dvYEqcw8RGcuonPfZ8xJCuYlJnOTgflJyhxlSgRfNx5RRTsF
xYQxj1sYxwzz+GVgDtPlGFLnuQzzmYwPqE3l5Gp4LzG/sZjjjMxzROY6lkQ7KppHPQIzn6iewTFN
ftTzku2DvbWRCMlqU6zqTIwK9cOUm8ENGiS0sw9DCpq7LL2uzEZwytu0GypT9Yw4/bLyyY0kUB0R
lpCsDpaKMNJjiutFIReqK7aor67icigBA0hhvo7yYm0QUhWbOiYOHQXfIF+KHkECGcDDtT8I6sMg
qFQWkDarhyi4q+mhp/TjrQGhG1TMvO9ZAAdydt0xL2xukgdBJ+kqgbDZD+6UM4kvhFXOSh7XLzpQ
hTEIHGwCGmdqjAflSOswPkfV2qRIwTjEa3VROLdro4kRJiVSNlhW12oT8QsIaSkGmNpv0L3GaJ1G
/JKmrPzsKnnTm+lF6KBwSm+ApW3Bqo/lcL52iVeCiuGMchPrZQQqxsKo3HaZq9OoDaXCMTEGtLOb
CK/HmI6Lm1W+SXUk74QQpWiOnOAahLtIvjEopF1pCq44coHhT+AMWI1gB2dhR9gcCujwMl2Dip++
HxRfHSe3oqZviQJKM0oQIzb+3kv67GInqQCVP7SO/94Nm2Vafyzpvz/+x5JOJp4pEaijMMZisv+j
G0Z+jwzWWOXv/6i6fpr5KwaBCTjkNZITAD//sqRjUBXRj82eUXQEf2VJV/n2v478FUOde3VsOWwQ
jO5+XdHrVC60Mb4lfmWhMwGDnjBpSlIaCKj1EwjCLVV/ThfDV1JD9lTh/WZOfmFw15aAhwlwKzec
7yr5VEqpU0qZJ0/vDUIudMKpvpJQRJecixqkskbTXCJhU+en6padhui9GbcBpxN1I0U7XFqzpn/S
MRPR1Tr9vcuLGelm4TlBJcjr+1/LCySMf1yLwBx+efyPa5F2p6LrswLxPz7j7+WF+E/YDiL9V4IQ
0ZpQKHy/FjG5cEuo2G0g4NAIxmf8U3kx8+6YI2Nsnjk7f0l/wjX8+8VIeUGYlSkzPmZ0PUtvfm7M
6pUZX29xVPopojV2i5k2dci7NbQa7VHa5h/q5Iqv7bETF9abSisy9IhlBnaCUqw8Sh2C2wg8Ak0V
c9HQxto0zSKBWrkdPzPIyB3YBetUXbS3+jZzUILE6W6uhUmPRiL1NzT+jG7Noj6wnkfjquxsypSj
sUFQFRMsa4HTdDrB0cl5EBzOBUygEU6Yl/4OVDQz4uC1fEqf5BfeGp6TN4iTw0F9mQ5zIa+iV0wl
6LfNWjAPJPjCtOZtDZNexe21yLfCGR+ZXtpySUS7/TDeKRLixupxgkIcrtrCM6qFEq2k6W5OcoyR
vVy3COabwxXdobzTHuLhAIhr+rCE6xsarmUik4mBoC6qmrNZR/s63NSaa9HVoMMprsRPoMOqQbEf
Uxm5Gjni6cvgCBAPgoNOPBd0jMl16vy5LdH+HSp6aS3T5A2i49RKNhvCqfT1zA3HTfcAOc9BHo8Y
unOeBi8vFvQrBg/hn5g62Vf7noxu9QXnW78L9xFR3/Xipm9alM5Xt4H+f0D+twBV7iQP/ZoWKzpK
WiBLdOiLdMvDjIOIJnTWVVZfKQzLh84LdLrxtoi++2C+VO4sKbVW4rK/0yG6J4/GffGoPDebdNls
MCxyeof+zeCOYxQZeEtA2wje+Xt7XQqKszGceZ1izokc/hsoVDkKH5zzZjPniTYCSJ5Lw2ejsl5D
w508dT29TY/TSnqMPaR9A4kGi/GzPou77qxttWARrbhe049AXHFpwsoTYRHV91xVEzMo+mGLiviR
hSe6xJlAgNtM9+NL8KDh9PCle2pShEIbbZuhYvC4hPeTr6NCRfrg395rCIcSQOXoTrwUe7jyFlcz
Dlc73lrncAUF/6w9hhzhXtRhcdVs1dW2uh1uwlXpR/qieJhlBz2nVg+sdDp60zuqijj1Glxgo41U
1muW0ipbZwgbruZuEOj82vJnfcjPFqwzml9Ym2UM0IvkLiQ7GNGEDgpgSYa1mxYr69TUWMtMj7kx
/Keo8VNGd/U+PV034Dvau9Cu/PDY0ivxOzdf7DVbcQkJwYC/AMSWD9ej3oTLIk48QdxXtBN966l/
UNe5zwn5KXiZLyskkF/59vYFRr/cxvfCYdYHtD6Rq+fbhYwLEQr3tqvuG5NK9kPeWYo7HW7AAeBG
gk6BRocsyQeuD0a6xHi2i+B5B9FSKiGD8C4usOfAZz5Am2CsSnjfOROKrYLEAtOV7Ek2K8CiXpzP
9ZIezY1ogVV1pjQ06eAw4Vmrq3zd2q/zZz1P9rQOUzo883Qi9+TOLk0CauYuAsI1QHrQamMaQSfa
Ql3i0IFH8bAUV7NTQn0BoFQwQH+9cetjM91Hq9ohpGCZ4kG+w71QMZy4rsY35LQ++Dpa1MkVsvE7
kx46x8Zl2qtH86Omb3FS9sPJxPBG6a7YVwlNB5mNTibxLR0a0P2xMlxsCNTckWVzBaka3/DY4x/u
PYQDwYeJWKCg+RJsymrZRA89IZckdRn0dEvFD+PNUKzr6jHJT5rxXOarqVoqoj18NRL0LrjcS3Dr
4YXiNoWXGDwXRLy1joABaHKK3q6RjtxP1qbERrSX6b6oi1vvx4LdiqD+XiRtnT+Gl/ATHDveIupz
EsRKkGl2J9iSdmDqpsnEtrsVCok38cIKCm++cUPRrUSExE4OYEwEfz4WGPPptDQyDRxxd5v8cS6k
13KwFZpD3+1LOujSiUl7luLJCtwc+jCmZt0J/PaNdNf4uu0mqG0XHJLz86Nnl7nqAlWd2S6VyR8Q
VUPgUZykR/9HIe6EeD8ET9I25jkOdyp2MIIiKI8wwoEjjbfyDUImZ+PMvYEmw1uyD306vIyi8GUF
qEPumqewdrBrqWwdGVOBdj1+kLW3bxyBH2MFwdxRHWWfl7MmQzlZLkMqcZWk54GjXjbIsIEQ9eiV
awbSQ2+adEpVLy6Am1tMH5RT4yGvQi+sTYseJT5qGW3d1H6beVckx7ZleGa07D2eHUaxU6oRezs1
Th+fFHFVM7IjLtZaBiyzFsME+cpLqT10rDZcGWhctG3cb03rJbhtGvkUXTdlCMM6WEoDQImF8RUP
zIZWCt28+/yE0EbJ1leT2NyjmGwRCESNU4SbyXRKc4Mlj//yb/3lBjQZsoN+7mHWr64OUUdaMWLj
nbHottSuyFg2rd2xQ6L2wGaVHNQt7no3+xBy1zAdPrNoYQoskpsrIsmncmjtQWkIPj3oE4F5i1F0
BHX+NgwUA/a13hdvG9VclC8WKQ0mJP1l2jmtAl7fUxIHYxoHyQIK1WCzMuSG3Z/Hcv74KDhoP8Mn
xmgj7iCS5gs3espJMC/t5Fm7xAj/hxVJcsQujvkumLZXA+WNYyXL7L0cUMORq2xDg+Z9ubKUcQEh
bsBdRPjzS3OY4Lini4xn2R+m4izyD3hCEzLyv309jZyZ6hbz+P+qp9U/KJNzUSr//Pgf9bQhEzM3
g9PorX2DnP1UT3NKnI9pM+fxmwXou9LB+iePoHeITHI+a4r8QD/adUSgA7ZAk0AVPJf2f0XpMJ9K
fz3c/VZP/4b0mZqAHMQgZMsvIRdualJXVF9042chpJ9AgyLUnq+0iyk/E+lQA4sZe/YurXXonAjG
IeUT95Jqt4dEd6ZsmwQYJggXmO7UaGWy5TFBIc4Rqdcjaxqbz+EIQeuGhimdHcezHxddzoRdKHU0
Smcu5c6JgW350563FdaSm5dslV3xNO0H6oi38bnoF9mT8GBdhFeWId7qjyKqAUwiwBypUx1Nm+cm
ws0pWd/EGRCmb/L9dcXE+sq4ZnCrQ58vIuQF1Kvp3mQ/Fmxk61bi4PusmF+/lRemzbu8I57LHj6D
TfORsJGv6aPx2dyCOkFgTMsW7R57qoyQju+ku1hU0IuJC/SfzyrtttfrRn3E7zRl61Y8VJisW5c1
z8LEWa9Hy6G1ElH1S9uuX9fwfo7dKd6wZtnKq5nZygPzTFdYFx+6l3009zHaw3iw/8b3KXnD5Blr
UANBKnC3/tdzL6Iljqi/ip3/ePz3+1T+JxlWoAax3tHr+OU+5UPokWiAiCbOB9RK/+/cqxj/JOl2
RhvyGAV7Ba2T7/cpH1LQTRPWTMYyS8BfOvdy+P79Pv321FUSklmfaC7+1laXDEEm/vRGjNO6VkmK
MkxUM/WdAZN7T+SVDsE1Ih6mMWHDgVCi7v6W2tGlgZ2T0aBuRWMTSb7iyYk/IVs5qrQq9YUAXgce
KCRutssMdNDiMInObdlzJMCgRNYOKVRg3yDVNDZaUCbDFclzEycPVKdrkDy068GxRwOqFQwLi+pC
Bai1i9xEdmlnL9KqeMkPEf8Hxaomx4lMgs50pXZRtxsVqJxcF5ukwBKmF6cENHQvYFI11WpzEzg6
1K/sT+uh8WqalJs2cZVLmBVIQw1PK9CDkltPjsKiJPNoIDGI8x45B0+3HAqtcWdo6+SGP+AIVzaB
uQOtB/BAu53CnSnDwLIhCiqyVxXsxqgg7YEkGW0JzUoqbBTLdbdLEwAAY8cTstBJiF6C+qMlvy+g
hzCgTA2GeGEc5YEW+EwffRkRupQAc2IxtHvpVCZvV+vUhvFCbT4h/fT83qphO2fk0HqOl3qzz4TN
WDIinJaSdqSNPOTMFv/Ot/i8H32T9M+CPswH//UWh99CN/KXW/zPx3+/xWeqsyFKIFKkb6Fz3Kw/
bcW6qiNH/I99irvr560YCjTYUFJf/x0h+/0WZ5em68X7sWUZClbdv7IVq+LcRy1IQyty/+Nf/2Bk
9+1HV01y0E2Rduu8BPykOYyLPOlDxUKwKiMpMskeYHrekf+kSysrYv+N7kk89FUFQ6ySiYdY1/aZ
ZQvTfIxgEzX6OyJHRKTf+HlCO+k8k8tr24vPPYfM6OG2UslYcmImzeU2x0QTu90N/NeqbFZd45K8
2qkkCvgSwCmCybErMOxBCmja+HMJnQqRP3Aua+xmchKV+Ml9GN9Hw9Ysz1q0qZpNEsMOIcx4G+Ur
3ZWTHZNv7vW29Ixwnaf7qF4qBhk4cOg2c3YtZKSNJLzkI5P6bYZYarQ1TnHxJWIkDjs5WsANZCXC
aRa3K6m6z0B5IH5+sOiVRJw/bfpTZ9GWCavbE+9UV3cRPmE24UY4yjAq+k2Pqv4mLa3wVbgtGX4L
8DJDD6i+oLmj6VyFg5B6mXLfWYSRrbR6d7V8i6wxVHXEIiRb/BcJHtp9wHDECA6dsGvK/fgNaCwX
sPa8EWMq50fSA+vrK2xDp5/cPlsP3fqm3l3NVRnscvVzfjiPisjkLI8KwjDnBsCjWsG3A6Lwkg54
cO9l69HSV5G005qVciM7hQWjTQ7MHRX0gWRrSotZEcWy+Vw+mvfpo2Ubbn8Es8+xbkA21zwZOxPh
O/UVvUNXP7Naje+4p7z+KfHRx30NayClDVGcKF1gmoa+ee5sxGoL/cAzo2dhzPz+DJpEsRhBi2z1
Q/01vicMQF9u72LoMEZKSZB14pk1s51sc5HPjQsGpchAuofuoYIjZC8zen9oghprDXlv5EfKD4Ow
7bQnor7oHnnMMhXiasGVA/iid7jPNFermanKDslhEwKSFVgTrSSb1u2UtUVnMqZDKdKpTOlYpnQu
AzqY4kdBITpaNHRF2W6qg4XDoc3WYf2sc8FOCGaVB9EJEEBKd6W6jvS3ngJKASL0EHxFK66Daat5
wiJ+Tmq7/vDAPypbemwz7Kfv111N3tpSkFfcYnW8Djpb5JwUcF5KwqP0yilT5PflsJnU3TaU9jo+
XtEzS8iEjROY5qnx+233AAloG1R301dy32wBEdUP0MwWal954DMH0naq/8vdeSw5bqZR9l1mjw4Y
wm0JQwN6MpPJ3CDSEd6TcE8/B9KoZbqjJ7RVlKLUrap0IIH/M/eeq8N73M16kgifug0YqakYNxR2
Ul2ekA39bVx4Q382kvcgefHh2JzKj4Qgy2TVCleZzyUOV4UjuB3fn/A+YpNqmh+OTEvmEvpJHLq5
9HjVxh80UIOxrkTEc48r/6cYQ5R5H0WF3+cS1dlHFFfYJwdcOcuawsDoT23NfK4TnH9w1clz2ZyO
DbZ0SOH//9uW/yLm+MvH/34kYfNFJ4Il7jdZxu9HEocfWgkJtDZd3h/cvtO2RcY+bCo4fX8tLf9d
dXIksb1RCe0R1ekz/r3uUNVoNP/jTDIl2GX0nEAnpniFP55Jhhg2ESa8HChDeBnuDOWJ7eGw4Ajq
30zBbSBP1UsQDDNw1JkArOqrOpZY+hcXKsDUzc/dtt6bXv2dfjcf+QVXW13usVell9E1z4wG1/7M
6wEGID59z+6zo7H1tyIhqQYghWPz6i+0tQGEm/3729Bbcs98m7ArG30Dk2d49dtUsEpkEQuUqIvn
rr7kLezKudqy3140J+OVORvTz3ciEqhAn4kzegqWnIcnxXs4K822WIO6j+zPbEnTO2fSaZnNks2R
fx8+WrD+O9x/6K9eOQow2pHoU0147fo7Q1mtzeXX+BsnzwP5+qU6dTvSArN36t+C9MaC6JAp9GA/
s5ITUS0sn9iJwg6kwcTng9D7SYaxNTgKLPLnIlnH+37JVBVyZUXYNaNXy/jGGJVf82rBcDn6AbdR
t272UxbLB1ljmPkjF9ZLg5wGC1gzLNLE6pLX8TPE0sJsjbi7n/wTC9uTEtQed8NhtuqXDJMX6pJ5
P9G1siPMpc1zpzKHnyOViLx+E5b7+CC8iR8IKhvkGvXavA4//FAyOPPSJow7QnvwLnnKsliPK53f
SShznj/o2D2KfSBN52KLyc7nILVG/n3TmPlex8c8RrYHJccNjpOljIEtI1rzVF/Fm3yQdr5bff1q
QiBjYa8syvtsTySZdg5fgR1Ki/Cee8pOvuEUU7J5U7jpZ3lFaOY/l09IdQhxD8rJ/9ZPKhTzwn7G
ix/jRjTnIYQRyncR7rko4b71en4V2+gIEXXJRmOheLw9yAtgoka9wtDuPGzbfX4rDya7q/TCCzVb
C/sUl8Be+YrYwUE6v4/PBRgR9Uupttju8CX1xrI2eSOomZsfAEN+lLQZ684pPoA1LOH7OrpXWT3j
BqQm22w5AgICKoFFncAluB8ieYqX7kPNrJBAPhcYus8k77tCOk4WQ7amPwEbZCABRDC7VEiGTbfE
uzGJXggrk2G/snqujS131j75yDfdGkBR5GiwcecsNJBBTn9ntmtvIF/9F4AX0312LJl0WikW+IW4
0CkFtvqZcunMxs0/5isN5Tyc1shqVxPfhEm9N3o++mRPuiZHfRmyAA1OxWvvTmCTiUvJjHtBOQlr
ftpA1G4yyS4n4SXAdUBP3HyyC3Id8LrZOgThsXqSEPnM4x/10HiFp34XnrzLPHGOTgUYmL/D1JHO
diw5yRAvPhEZy+iPTwDE9G/51B8Eb3zOWYm25jwEGc1ceR3sWB6SToIx5wGWA+156PhHXj/CUMEx
PQgbfqWwE97iW3pTNp/dKbRMj9OQzRPyNIwWuBC47CChWASRHTyzw2DJ6q/HbU4tre38U/rDWqVc
74rRRbhP4tHkO6vc8SWQuLPt6hxqtiYfarru56ZFE4uGBnnuEelq+RPsm0/dDj5bCqqNzvU2Xpg1
jShqUZWDaAxsXgzCQt7SkiEV++tRoDAqCbn/9sNVIZOb0l/CorNHH8c8VXcszHtRooSbfpPG9mjK
aMEGiuEgZI/wFC+SCjDYML0oA5EylsdAlN0CshoxHECzyExe1s1di7HntCyT0wyTqlTcValL3dan
MGvK74OqbEnbcIcq/Kb6tOJrkRuL4SDI0iJPRhvqGYjZKFhIktsYLiA+GnEVFMBauKkW9F0NIMJc
JLamu7RHWV1m4w+pHkDesDGybdGuTNajxGUIHyFVtyNxTlAkwtK8dcBvkZVWBueydH2Ey8PnGS6C
BLTeIAJ5Tu68Q/jrs9ipKWz+pS7Nqf35L9pJuJTmfDY4Gd+abkPDAWijQELzv9qksUecxrn+mqX3
UvIk4NLodmVC2OaivCp5Wz7EniVFvw8fC94R0jd9i8C0k+VU4kLB9nGHKmucot24M9c5snBx0cJc
ZPOMkAqlSt5edP8UFhagaTCA++FSrfAGj6ylu/OYrM2jxBMzCRcPGg2K+DPrAO0qsimkBWyuAMIb
piUKNMKDeEF/ly5JmHY+rOxbHt1hgzD3lcSD2WZ8FziOwvkanCWbIfThsYOKzmWxtGOJEXrhcvZm
HiE9ZhjMSfBpVhAojX38kb/65+4LlASIMJEILvW9gdcZvxabgViE8gOQ2BQpYEILbDadPefHtYk/
vWhv0l26R/78V5fIxIDU1wRWuM3mpuBEe6BEv4cLkA3Ltfoi2hNCb3xF5bjIDjOCDQ7DhvVDDcN9
3hWIGmy4kc13pMyLQ3JIdy2xW9I6fe2+ZiBGaOq+QA7S1TGTQRjwhlsHV9nk4XkDuscLIArrpFnN
HutWdWmr4pVABh9EJm56leygNSAcxKDtXVlHl4ofzQdxWL5qX/VreEp3bOUeyprfpZHW2RIylJ1z
7p5uw8IZczJf7UN7g6tXWWSCxTvjC6zo4OBpEd+qTf6qHsWv4UtMrRp3Dnhzxdpo6EcksJPaPllh
45lgiPk8H/czvIMF3wjfWTwqrOEIWauG91B+xdXeYljO8VSrWrrmgaAk82j4iaLPDIf6E8Myn7OU
bKzmveG0pY73Q18+2JVLFDc8vLXks1EIP6/2NRSj0oitEddVh6r82Z+hh+o4geRXVpzdE/Rmb9XJ
1o8me9NnwIUdyov6VAhoXovBSerfa+nGqntORFnuNq3zRBRx7cgtAZcsAg/CI37Ayy/fSkZoIPRx
Y6PtgDRVuKAB8IbXvhc3nq7sUxTm6mw7pf0s0GIChr3Fwlnlu2LsoM0NvBm4hwLH36inkjXuQrPz
ZbSpbOjW4C2jGawYx3gbZEAAUJ4d6IfxKT89D7ioLMZ831NYhX4gCNHfRefhks2sLn5JC4/lub8L
t9qOQKoLfTri/nJ6Sc4aoErjYly0C47GdeuAaN1OYNkEje4nb0Z8g+wZpwU+zdMhCi1Ewyh5EID8
IqtnFc12vdpJJaHvEZ+1fjfRXgQI+tsTwuMmPXZPXErqYuyX2Pcq5UcahYWulFYVN+jYXjIKVeCN
sUmI76IpeBR+9v49I7hqmFl9uOweTD4Sq4Co1j/cNGLAk70qwrJSYO2I062NaoLV5ICgYNik0Xoc
PnLNFccfEdxt4A3PXRS5MdxYnsAq6PXE0seFXlkFh+PoASM3sPxD4sepyu5UYFAS2epPRFMduzAN
EvBdN55JGsKCmcUFj7QT6IP8tV0LP7xJJtoNYgFw3/rzEKn2zDKJ2q2uj9gxRIfjCxMUZblxW1GK
qZLVqOeusPQdIHRCj3noxwuhmdx3VXeuxxUzryyz6typ8EBgpkuX0xZTWRMCET1WQ3PUX7XEYgOz
i5hnE8MJ5nI/7qRdvRxuZYZsxw7qZQVoDQwnpXq+wN5dXdjMx4VTfIde91OeI95DRI6NjCvwRsz1
tbipDt0luvUf2cF/Ky6YyMe7iuftKLF53zNN4eYwX/QXvG7Bhh0TW/Lws1w+luYuW6R2YwVLOL0E
bCle4PAYZwxjbkcSXD4+RuxD44YXQ1WRnwTH4tJcMsWuAVKI6/Y4XHgvIcfJYu6UhaQ4CcsgHm/i
D4gByVz7+pniAJ0Yp04DRQ81z3fwCW/tjbRTod/JGJCoPs+IekYqpjJGK7JEr6JTHulzQGUeqQuV
p6/SxeCRMwpeNGTzdRa94RobTnTGZ0/9bZfb/AWLjR3YGFxwGDHJp1U6i9climQS14BAgteH73Dj
Ez3m4ZFN9DsO0HxbkTgxwk/Rtq9TcQkOeQ73lj8flt1Vv1WflGk1qA/dST6FbNOgkZ6HOFc5HF8M
QNDnHtEcl/cBrE5dUcPn+GVsDm1uJyo6oUWt0L9LVIxxeZTyF5VGJVqhGAsHl2FkAiDUvGqZx7UT
34ml+Yw+x/MgLuR3ZHVAF3DaedoLV7Ps38LJxztBQcFbcBd/QpBK7QjlNvaduLU0Lvyemn4dwvfU
pmo08+1jt9ROmqPjSijPxLMOOZh6PoddeWW/YJav21M+krAi7Np6nHirZRdlAC2MU3IXYu5EY/3q
e2R+vxdn9gji5vFO7Os27C0seOmwGJZmR/PKXr7YgxrGgpTsA7cLbn5tKavinzxzYd2FKwWJJ9Jm
5Ret6f8w0LCzY2L/pzXAf378bzMX6V86DDWZOTvUJHLHGMP/NnOR/gWWaCaZDPOhKjHV/30NoLOR
JySZgYuksH+U/7TpAwhPGI7Ef/+FhvR31gB8yv+26oPkxD863wgrxD/PXOC29qKSDMnKB3qFqY84
QiQ/M4eAMeafkrEoa5tZgvRmcvLjQ0UhQz5U44ApI1sYs0qvL2Og6DzZI9Sh4hFY5Hqg76tMZIX1
pb4UxaLUTxWiQ9egMFG664xjyjVRTWW1LfJGDoEUJcHWl+lVm8iRap632FzXyWD5XbfoUtQvU6TH
gPLO6VDIziDdFGBlH3sYQwMd66TFrUlbBJVCRT836hc1vpV7LDA6xPTIMXuHlX+Yr4xqGSZWL7o6
AWd5uVKbrWB81rj4ZemWvT5nIuBmXMCrwdGCY1rdKlg5c0XdmM0K3wPyw73+2b0ATDA/yz2zHmhO
Ie660pYSa8UWU57xl9QrT/916LbozW2Jm7J0Sm2dI07NmKsgUBMY9IYuwrOGTWHAoWSBupHpUzPp
PETwl2fXoXkfk30ffT4mqDKR7VGuUOdXtLILtgpCBOBX2sYP4p5vBqyCg1btFGPNgAaPpjJaTbjW
9cloA26THaqnBgudIkp60OCxxqTFAuYbINTdhIdmSgc797gii32w8+Xpi72GAsK/0Eldxb803daA
DsO1hlbcXcoUfPMHClL2ujoQaE+skl30QsTIkLXLZzQsnheDLy4RaByfqvFaC86IHyXWxbPvquFF
qysXrEDHu2awusAxQWSyLejepkaFgYsAqEkx2H4u8pAQGGiiLxgjkX/NGS9V8Seep3GgQDX6uYa+
cNhT9T1yLINQJxu2OC4xPj6fPF1Vg6cpm1l/LiuESdpXQ2bayAFWHR6MhjC+Ig6jydaZkHN95n3k
ClZ9bQtbyHhzeOV5vFTv7Sc/TFqQqpHPjVsVL7Lg/BAs+ZZ6fHNjBD9qzps3qhyMrHhJI8MlDDwo
10rhxoknzWxRXbTwAAkQMRwwqNhwz+vuW4DoESOfbVbt7EhBhF0pPxpX/9Tvy8bRMkhEDNfZqc+V
L7O49PrilfOEyqQa3XzHYZ9QnTRzn/PClYw3oEzCPpNRbxO2lLxrgxuR3qOdpAylGpJKVKDcwI5c
ORT6cET25bJYJCo9oIMFvuIMS7ZSS8jOEnFhVbg1oYSsI9gYo/VuDnm3Qf7C546eRC9wG5V4WEEQ
UWCpC9KGxTnG756PLF9Ihy6ClRh7A2rahmY/WiAY2/rfTOWqpz2Qe1d7XXzQyPLG+uupO/BdNOVe
tBAsXHaLYtHy++jVxkXSRwI5kfCdn89lgCsPgr7VFmsDu1DwGt37KV9wPPvRMn9r1mh9N9/jzR/w
fnj4XpnNIQIH6nsadqaX2yL41PBS3SFkWOlK588kV7TGN6LX0SqXG5mcw4c9g5UWAlh5KWpX6Lw+
v0nRRlfYdhT7gWpBil8Un1tP2NMtiwVbyaRFEzf7YvKHgFTnqyIUBy11iz9nl2c5V4lRxF010KNb
8KO6yu5ICq8wDdyCwEmqFd5YNj7mpDF63sAiYb/Wf8h0ee6f+5jJHgS4Q3qqsk2/MGh92TOZixiq
cY2xt/c2A102oaY5UCaVEFTVgdvhu0Db1v6SHnVNYOAdHdR49FtP3BMMK377aLhBA8+l98caFT4o
h4tmMwy0U34ptuk2pLNOeOJgQQm6fn6x6huxJNBbSvMW2xbVL068O9qqEXH8F5uhQHAx5CKz2LMM
BGXxuMc7Iif8J5QshxpaXWvmPP7AVk1YBmKOZcmtvSF4IqWJJk7SvxK5QDDCuuDr2cOb2KDFLjZw
L2QTNq/Lp9T2lIj2sNdsFLlosJ637sDs0P0a9sXXuOh1AMRzFexMjIQjYmfJ/+D6ozHO57DynHzm
KlRC0+oyYOUkuPX9SWzVB+SnacEok6s5zMng0ejXQ8bjQ5PcoVs14NpYG7gAd1DEPL4kFmvYJBpL
xnOAkFfEFM3ksswRZSszXNbRg3Uzo7mzhNIzvnfnNjsEiZuz2si8B6qzuaK4ZzBV4dM2CVQoNmki
25VvGzyzsdDnJ3T+aZXbjejyj9auxwYCpqcnq4a5LAgBhhF6CsramaSaZFMoHqBNhhPThMFcdNCs
4mW6NJbtVvvM39Fv4kKUr0D/ObQ4TLFZOxUD8sIaw7WZcPu5bbB6sghQz5PKGLGai1CVSS6JEb/U
6zg0wOEkzHiKHXP7r/FWmmhwwv2YKZadsL1HVVYrV1Vyg9kqfZnhdFH54ed1doozJmu+VZBX9uE3
P00rLGJzW+HcSpZS6pbGEpGLkQNs9fajzgMysI2fAmN7TV+ABAbWmVPpNp6NwrQfEI8Y16mLkLRR
dU+lIBbrPKm9KkFzJ3oRcc4l9GVCFURAYu/sjxjKQvRj38kLqBZEKmD6oFxo7sGH8R68YpxhIQzI
uhtsg76SpwJezI15weFP40F5zpNcQS8kceiSHWgxjJ2xovicLiYVd3pMj/2W3Kodrd+qW6F930zA
AsMiVt54Lkh/AGnCwJUlMbSSWcsJN/1OHY8mP4PcIBzMlXDRL/Ku33PJaP6pfpilYhsVjG3KsHkz
2xZL4jO9eDvwSsjeg5KerAu3ZBRIr7VKDmB79O6Fhz63G08ETsZ8V56miA/NlRzfmyJB8vf4yJsB
/EPFvcVMuZ+PP3m44nI1+/6lQNtoj2jgyZB52qrhQJFw8RG44ka4B+i2UF9WB0N12t5GdKho876Z
P7+7veFpHnhZfpDA1klqiK7jd7/PmQ49XbDYzDrpLjXYz6cp6tUHcNF5yT7bty8zrzwWbnsacyCP
i5xb6djsG8ZLNIrGxFsgJyIuGDpxMZlMz7nZyBLgvWYyQojstnfbr/ZLP/fI1QNHZf6skwjN2IXS
gi2CYYUr4718qxxxYXIB+fVDFteEskNIfeVZG4PKQLTyrrxUN8aDvC5i4FE+aC0k3PkDnEeyF268
8ObhiUmnIoOivzF2MDXnwWii+SeLmXEEsrAWiWIGoAbD7H8qqGidUFH+uXX6j4//vXWSZkgvZ2gd
WU1jP/xj6yRDMSBHgJ7tFxPr762T8S8J2SJ/ourkh4qzP4QW8EfsqeFWG/+PaP03tMymwTf+52U1
P7lmADkQVXyI8uSj/eOyehhFM6kEKSJ204m13CnbRa0oLCWuxfqxJ2LI/RUbhMkBUk+PNWrOZKag
VmQJi3bxHcWRv55BJRK3CXta2DH5SSu581EB2yiZK4BhPH1kMk8dgW0HoS3RwtS3anAQ1aMgH0rN
qb+H6lCCuSKLmAkrSwkN+oqtU7bXa5mFs79hK6xBr3ESktw8lILJC7RE9nSzs56/Besi2fUPq7GU
BuLXPoqW/BNqW8idxo9EG5E/PZ3CLVy2jPSakeF58hmMb6GyRCFdjoyvDUbfBwO4PlIbjd2RbDwY
a++bQbPUeJu/Nv256d+eAg9BSj5PqBaZZlezta/ukn7bErci2hi4HljWuGLQWR+rBOdaHBrErrxG
4GOhyEr6FuG4m5Rugmj749E3jVWXi9Q3EwstLZNWx6/FRY5puLmZHzXLjFvPc2IN5Jt1FipVdhTI
dbYZhJyEtB+JyJhuO2OuUv/gTNzTX8LF4d/beot5hBQZeckjdjtlysRODaqFkbNdEOs8rFQrXeLj
CIE+PhB6izZPWzs+Bd/+W//arLJD+9Fr5I8S6wUOFy8Ir8STHYsE6OFi6o40vgE7U6mbCys4pxa1
N9UnU8X5jDlm9hFeso/enaIans5j024MoFIwZuycjNt5vHqDKeZC1bw8QifmfAfvGwKeSnbyfURx
BthXMUggnYvMWZ/zmgTuL77gsWYJ8jFbD3yh19ejcOkQkxqlo8OlORUNa8enZ/vOc86+wVJtDn7i
KEhls5hAN1dmc8GZ8ELJStHpLRNbXA7z+z1wzRXn46SkXT6XDe3UlaRrtkET5CZd8+B0ByJ2eNYz
2GYYttE36FWpKIjuOfDs3fJJWbeS+Jwvcot63s4+Q3KhmPrvpgUyHDdUBcSUMxEEH6jD957rt+Zq
7JSb74BE2gc2vtht6NwTuEvykm58PvC16FMW6qFtnXjL59jmC/7e/B7ZkZ0weZQ9Vr38vWHOib/k
vGILhy2Gv3Qf5iCZxHm+xjsJ9yjnF28pVt/+SeoI3bTSrXk4cs0s5gWfhBMFV+0l+GSNtBRcwwm3
x++Eve70cipz1JGM7VJATgG5Q4wWw6PADA5JCWK76UyLf1g0ktCJI1A5mBdjly4im2UQCXTPleTk
J5K2L91Ftslt47t6bLHrzMuFeAW+JfyyxGRIyvHoU3af0u3dvKEoXPEzIDBbz6hNoOe61EDEpxxT
h/9pg1fdiK7sDsRZiXa4XFMEc/jFjvQzDRZFe9gENwoYL7D4o2mpVux91g+dI5LdZB6Y9gbSFMeE
1e2qXjTeuGBfHZscX2PLVXBS61hSmFBcMOtlGGzsjupN+FYYWjLLXOqb/tCstYTqUnCZffKWE+yc
/QQj3s4DYb8wTpmII9aiTSbt1PZPR94stnoQLvCvZVLFkDZgiVBWCSOTYF58znaaU3H1eTi1VAem
zYtv3Y/icqldtWtiZ2C1sC4y8nxsReM9+oLYZ3WXNdkYGw53ruY0siYyird0ba0JY/sQ3dE6LH4y
y1+BHkOAELJ/Yf8LU22dMtpJ3dhGnDJe+Y9JxUwn2DLGeWS0JrUzRZ3RTDSynWSW/PZ0I+sAlXZO
/pH3LCwEQc9ksaq2VJHWT4tEEmNKcJHf0o9oBWqPhL92Plv5NC3LbIu4JVnEv/Rl1Jt7+r+1vo02
kzRFOfHcE3YpUOY57rEpTC6mxee8sB+aVfKee37WSAkwjN7idftDYZeuka0skZnyJJve3twb1lA6
AeP0O2EwlHHinJu6WSI1fxC9Pt6k2zjjgnbcKSL3VgjnEvG51a0qV7U+KIdZzvrzl3M4p7mxUqqr
wiuWUIpl0l2MnWAfszNjgkXwxZOWXx+zpwXqxGH+xHcR8okDV/9unm75sKexPNAWblJQW2gF9zzk
74IduTyzp/WyiCXgbEzVItvd9eggViKlj3Ueq+SnS7lv7T6IaMyIxKvhBbMhIB2Pdz1OxBP+OpZO
FOFA6HgGxFvjpNwYyQgXwbVfs/kWsxHKMnX/YNVG0JfTXCv2LTQ+wT79YV1gcWyvo10QWcUHUVv4
58MVEUPYYcPtk5rcZDABwzMOFkNHD3HQFvWKaAZlXZQ7I7sPnW8zAxVnvBJ975ZB7Q6FLuFbxi9U
sNwjYmD+9NJthwTFP/F/mivOcJ5M6Y95CNw715ajeKXcVAXVCzfIvPqMf8qfGeOVai5+krLJw1FQ
ppUMWwPq5OnDaWABqSN7+lZ5mHviSd8QtHNmwziVvNDzFsPqny22hDiM543MKQli1f+sXkk9+S9W
vL98/G/Vq/gvykITR86MCpZpPTLN3wb//NE0blcNUBXiH5NV0FpKOH+gq+iyoikkb/yf37SWkwxT
IQAGg4+EVHPCtvyN6pUFxF+rV2SmmIsUc6bhE2QR8efqNX5kwI60ulgVYPulD+jIOOZboSgFu6ir
/DqiyjmURsjSSe7WWjQ43YPdN6l+agdvqpDcHrSK9DAtWc/3Mj7YHsT7UOOuK3CgxSR31Yi7FXq1
aPYyG1TenE87fHwnurJWYqB/VF65mK0Tnda1Cd0BiNLYEnY0XtKHto1ycjlrCIBCAspdmW2EOLMV
gFUPcXjpZ9wdtb6QlfiSltxIXcNU5qoAMm+q2SVIhpe4M1/1lkk+c1fKypn/WSTCZ6Ew5suGgw4z
WSYdTO07Rtrw9MSQSXj53EdDvQ6BEGDbsnMRgpGOSpmpMls51WBMxfYVb+xT8LQaQZxZelpAUSDm
30aovMkI2iOwvz4QCK0ZLvqANs6nipbnHcW+jKFQkc/GUDlxoFt+8rChJmwUAULxQExLLBPOjfBQ
uz4k1FGIl3x/IWZvPpwlPe0gtXLxKwQQAVlnBKZIBbDTJxISALYNUqNnhpOqwWCQEYfZZK5QoevG
YSiTTvuPvsVlMu/UGTcihhoTzfH/2O1BA6eP+1ODihHnLx//+y2uo31WZuCQQNr9YtX7/RbXYdDQ
If5KzaN3/N3hoxrYcxF3Yyea+tB/3+LkKqngv7H3ybLKX6Lh/Ru3OHLp/7zFkWxrU59sSCwN/+Lw
MZOgTh8+fiDNuGoTsg3VKByKdB4Elw7nntlcavVuADQNHUH99l/r9INYin70MnlLh71AXRqipUuY
VSvewwTlfBXyoIVxCaZudlL0M1EGdG4t8UuRQ+/W20N5T0PcEs7oZ8yzKe2Jh57RELyNiKiRpBGx
hmWwXkWnDNWnBoZWn/sL4LrCkfuw/Ype83gzwXSjpWaBGYEYIDgZ2wWwCo7u/gqoTb8lSpgRX+F7
fkAgjWbavzMlFF+NO/bEAkv+zFLlOSRnUFEK8e9Aj9kZrNpVjA7DlewOfavqlUBn8cqeVe/5XqyL
dbeVvHCfbWuvXrYB+qS5tglIf57sf44R2cyRU6879EfmuU8QpwgdCwebsUii0lt6h2oLu7lHCnoX
35SBgoz1WUWscbYS6LqmhFvfXzPGfvrb7mmVKQEeDLsYIUXVJRAPtWExBx/XxLg5RHXY7EKcFv00
tzTqaX9dr0Zx5xtWu4kP/ro4lYfPwFM2/QV9DM8FNlloZEQGyywZt8SRMPw2nZx+ZccmwjwlrGDy
5bAN3zB3fHTv8RdZc9BP382r/vncZu8IkqXrtPaYkY7EknDOsmZSMjNkh3mb/EwBG9kpf8wfpYO2
e8/U2lERe7uPF/mqqjRQL9F+ULf6gWiVTQEqJKH0m3mZ74apA28gf/evwxlAIT1x+DyJFT3p+mku
jGAhCqQ2F/vIWOWP06QiQruufs3e8t2M8CaE7V9Ptl4sm0yCE+hnsH/KTp04abiOmEPO83fpZdwm
X0/mkOzE6PCgwVIatcOCrDm6IXgu1S2KFgWRvw05frTz1VlbJsQ+xPTxkhMuJWmbFotJOZg6JHT4
rqaukEV1E1BWfcEoHSDCwC5zKS7+G1abXnGD7+qCU+xQHczX5CvEVhBDv//yvdAbNvodRR+GnFNy
SPh7/cdjJ27anbRtT3yj5/a9fUdE93hBn3s2Tsz99Rsa0/BdVa/VPnjzvX7b/zx+mEx0+Vv9UnEx
e/Tt7U/9Il4LwTIiKOzFQWblLitbjFLLBnr+zTiZh+4ahz+dp6xM5NYfxixXLaP7Hh4QTAC/1KAl
l//oIwGyngloDpEFfmqezv/rSCDm4T+OhL9+/O9HAhWfLHEuiFNVqfCRvx8JBtGmFG//jsb7w5lg
GjBWsb2IiD0weP/xTACANllzfqGl/s2oCWX6zv88tEQAMk1rFfIz8ITKf3HYpEo8Fk1Tkdumkscu
Ab1qYJsCFB8Z7FDkRYLEmgbNYjZ5bhSECl0OCSC0awWItGIuq77xevHxZoyLR54dDEHaD319Fztp
RaqbXRfi6emnh1nCDZXLdiyRbJxi9kotk915iM5iYM2oRDfJJ+ecMUDs4wMJZK8dUcu2bGlG9SsM
zPfZU/WaXn8Ndaj0fr9KZujiNX0hPRAt9OHJV9AdK9yswmzbDAhE2AVmCvHUIYF4dU8CRFAg/B+X
fqfY+qyDisDqhRJqCE5Nd6xYccgmi0SsrqreuRmVaybOPDHBcVQq752oLB/P2snD4aww/4jap6Wk
3UoNkRyP1Hks4ZNJv8dm8OGPLOj5PmMpIHEdCn9/zKN3Qd8O8FAiThK9zDyyG2YStCYWDFWPC77W
5glSvLR94gJiGderPGmwDiT9SZUeq0ZBWWgEdkmCYWgmTD2Es0+2FOoQFGVQS8UmWxnk9GnllF3R
zUdT2xeslwR43T1LlKBCmzHjoS9Wi8fjUkn1OUaKEnWY5HmKPH1lmTER0FTDznGeJy0pqRrRsFq+
zcTcVrvTMFQnMvLAAnWrRCk/6oAAHX0x+tSZsDrq/qepjDV9xLzCkqs30bHl/FNMXuuuh70Ukx3N
5KTGs5+QcNuOixyEGZFKEisbuT4UZbvWR/BlyluAVlfW5ZdYvyviSciB7fReKZ1azpzHkxU/qgLG
O36ge3IKnl8qN1Lx8DoB+FWirHq1ukbR7C1TsqMaGzs1nFl1pJKJxAUj7iARTS72twSKPwi2nUIs
7UPcmJ3MPk47B93w9ugGhnYQ6uWK1XaOqfGhSddYOie1DvYtbs9Klr/LaeHKHEhavBKT76ZT5glo
HIXIkkoiXEFDH21YUr4NiYmoW7b0UPpb8SOVMU0Gzbn1b7VpHGXstjkTtAjaLlNiSrO6hbwxoyTp
ZrZpdJUz62RHqZC7jIDBDQZ+JZn3j3hLggz0WM01hnLZyHxto6Ire8DlhRNshBnMXZB+pW+XQun2
qhYdHh3vBb+AmJU8EJhE4ps64LmW5RjmAV3aE+lGihSwfazCgV1wEL3PpHbzDLpgUQZ9R/VjfsyS
xJuVxbqsx6/SlN6rINwE2oOkM2yk6K4NbpRC3oYDI85HCfAN8XAlDHdZhr9P/EQrfD9mMwoqDlBB
XdW67nZqBYj4cXrK0ZvyRDjkQxJ6wFoJJgU8P1VPOoBB7kkqIHqNHodAnH2HarRWUi+Sc1dFOlDT
3aR9tPHlcN2Aanoq9VqZabwdgpXkF8dM5MGVPg7p05woUzcefPgsfp5TbdsXeD/Gs4RU46kyuOpa
r63xEiqtjyEda9oQHRoN97aZOUKD+uCZfDwxnWTMbIz/y915Lcltpdn6VU7MPXSw4TFxZi4ykb7S
lS/eIMqw4De8ffrzgSM2RXFCM7pVdHeoKVaSWVkA9m/W+pYJjtTN1v/oI5QThD5lhpf816DiL49Q
/c9slLmr+vn1fzhCHU3/F3BotqL+OELZthk6Ysr/BjnOsQp/lnWgS2Csy8H3A5zwzU3rcCwjcZzJ
R3+jrYKz8usRyltXQSWp9FRgln6enJiZ0qddQ6pZ0fRA1Zo7idcdzSGQgj4/xa694SnEJYL/0ri0
ymNkrvuxIPhmrSKu6OakaQH+0d5gtNk26YumjjCbjU0u31KDrZBTPzcmMazQCHTUMOp8vwTFRpL0
0rASg6PpDQH5PRgIA6Ru7OMjRTtWVnMUCUTxaBf0b5Hf7RNpEGqqb5q8upaAPUNGiU1P8Aaov3xi
pIPAI2afXiiLQnkAurZoi/irw8ovyGgr2vauNM/2YHPACFgqRD4iH899ppsBGiBcUFZyMzKbHu8K
lSwacxONCBYJiyTnLQ5p55BtjXRMIzOkCH4qnHICpdoHJiwZhXxm1pcom7xy8NfNAEcGXXTkX4TO
5Dp8cBx03aPYOwKtWkG4OHrxRN2IniE1eqnMIvU8Y+A8QA90cDJqx67vPCJ4wX1HN12xLco11YSX
GdVLyIK2c5r1FAP0w7GlNe1qDvQlHcmj80dnAZ/VGGAeppdIVpsASzyV2np0xcJnMWM36T6jlin0
5q4O2etBsDCVAVMj+UtVBMsPwHlHDDmDQC/V2faqdDsxgexqibQepR0hCLVDBhY0nLQUp6kfmFPR
fqGucEd3UdGeFsC+ZXkeGkJaFHGQDmuj4JyFxr0GrR13Pz8750YxEHw7BHMNqheAi2p7a9dPiafX
+EjQDgly6nNleCiw7qmdvSisYd06OFfxESn91QZzYOEtUKNDTUxf6E5nC+VqrtVegD+/Gj+6qVoY
rTgM1TmscaRZr0mp3iTipSQpmZd7haltLR+1VqmdSryrFQ11IHCEVaOn5T6x8djvxsz4dOF+VykR
8sW4L0bzbYxpKHODpCgL1lwxhhtoGTzM463FIjSJqmWcM/UXctrmaXKYRPHUCnZ5lD2ijvcNo782
CLyaLIxG1ruEMsmoybq3Dcx2+Booo9RW20yUVRXl1YQQKuLESoyL4shDTBFm+enSt48x7t/h2pvW
IaFcq/RkHfb9vCytVykF3Yj0OALqZ1HoxXq7i7RmWQUomZ3urqYg7CgMK0PlUsfGSsGoWWA2KSAH
CklBQVlQWFbUl/Wtz4pP4YelWGxIsBcGFKNtWqxLitMsA58JXbBZN9yWNTta37COqSY8l7rWFVeT
s2c59NZG7SEcdv1OaMlazczH3NLxDVpfRurklnq5pW6eLxhpM+Bgwx2W5sGkvo7qe8GU06fqHicU
z+l9Qi0ecR3nkbrqqNFlOt5m1OyC2n2aa/hIRXWTXfDtpLJ6ttzyoJXwDy3oQThE7TK9F6h4ohAk
UVAXi5BeIQyG1YANK6eH6CecyZm6dM2T9B/t1CBGheljS89dR7tolnfW8txZ3Mq1xVqCZTEXvVHh
IMFS2JbhXvJAU/Nim4WSO7VZRn2wzeBAjTayp0Ri8GzEa4tCUvTOJlCibTyNCCdCfWWSlC1ER7gQ
Y9lCLvUe1bGxCk0idES8tYdo1SFYNcVzmmvnAWcottB1xcIugekRTs4ilNkmqgi3dqvHf/C5Du+M
/BV0N3gMOGg5tv/qXIcI/qfW+NfX/zjXWTQIhqLqt0iQn891aERwxqBPWN9gST/Gpc5vcyYkASOE
wwsEN7yh7+e6A/PMIDmRjQi+BVv9W9x5BsJ/Pte/vXUDriKtO0jy+ff/AESiJolGUebEXMT7SLmx
0q89lXnE7D3nOO6m/EtMeZoCTyklYlk3SD1Nm79C27v+PmBU1wx71R3UfSxgiRktKGwNpF5xb1HG
43t4N52NdHYTvqRGvYy4SX0mhgkppRpkVf5j82ybaCfj5ddau0tCHh9EM2IQyAhv5tr3qubkile9
/ZoxmqRjmuyFfItp92ygDHO+4vTNSoBEXoFV9jEiPtZP6qV/4ennsPv+ELfTrbid/61+ytCqasoG
2AxGS9Jmj2TbXog+uUTH5qCskmN3UG6dfgH6ITxTnPu7/Jgfp22wFweGBue2+mLXc14av2f7zcVs
mC5VcpFtBHAzjkeKne08u/V3Ayb+/Fg+aMmpc/FwwWx70w/2Qa7dtY4iO9qWp/yUXrJoqcNrneFI
pElnZBBxsHymEKoXlnUQbrspsTpdwkuBcLs+gZdbBYdsW1/lOuN/fbVwkWYzPHzX36sbsSr4Odgf
LEOrZ7xuSDuh+dd0UL1L2BgckrXI7/OKTY6h9VfDiW4aZ0++ccP5MaB1MCzApnjDOQzkE3pnxzNQ
J5XuYiTr1vyCIEtXDrLYwnrCUYr9sdxI4zXCAJIEZG029DPBonbgx6lQMwwi6EISd4Nc7G0t8pQn
ZXy3sZaHZzneVOamRLkwdBEZ4tsKtU5ArBxDvswIV93Yb8g3XgBI5oSYZ8zmAj3wyX3Ft1DPwopl
DRMr2pjqvoh23bjFVp+A3JAfKZ59OCmP094pj80n/ptuSdc9rJor/Mkh2yMrCSAgbxps/SnCWrgW
Q5jtynaXMoS/2jwlje0Yv6Mtg5H+bBOdZT6GB/YHuAu5GFd9t4RQGR7Eqt4Nj/k9wmNzpaAR6Ja9
cnYiXGlAYknPLRbiNb/kF3cei9bjwf7sb/zkAQe0xGIjrDVM3ubUk8yZ3uIwCM/514GLqL+giNhZ
u27LGuAouBrRoaFfRh1yaRjUBxvMKzvIT6a5MDN23WC0V0jwV8rKihdcxk+6KZGz3oRMVPj4RpzH
OSl2vLutUT8H5TW7ycF5AR+GdlhYi9IOtjGJM06jbm0ToMFqrFOkCAD7wYseA1RiWPX6BqG+wGeR
wsgaMTMnFycfloN/H5u7YHixRvb12VuQntipOCE3YeHcx8WTc9N2d53Re7wNwpZnDbfnfhmfw1N8
6solbpl7/bGo4CKt0i3udMTdxdXAkAJEa6EiTELPZJlHeQRZwKeQEIpxmcGBDLY1xD2kPSoXLvSV
Q5qcsc3O4XWcs8pOiGWsbFZQIQkg+7Xg68mHVO+Nrf/UIQJQb4rwWt9rXPpoYV7zm+qTeEV9A3GL
n+0x5DoJF9Rgu+AFUzSheT0uJaz6SJov9msfrXJ0FYTPQQxeAh5AWnxujjo7gS8iWVmTN2KXAa0z
7OY45l2wbO/VGxtrQL2tg4P1HN4G2ZI/j4tRMqEeFzPkwvaQbNQfM2kguCiMfpwtCmT9EUxdv3PQ
y4SvOMjIB5GPBdAe1gX5/fTK1Tg9TqQ1oPsxYG0vhtfkZThFzzVSTMJVEWYispNHDfkEAvP64F7U
NyghW8C0i9BnZYNdEpcOuQsPzP7RUb0hjEePXOjElL0QBzixKDl+6x6WkgXQgmnmo/357YI/6ioe
MwoRBWmeVxAu1JDlPtNfNY3veXjEL9RXnlK/mdj5ERhXyVM/MrX0UuahyZ7/AzOhhtJFsm/lEao7
yI0JpmuC++rRnCWR57LCQwynbgKTadQ6VHY2iQzGCYk6WXDh2lL3GakD8TZ79DvPc/1dTLqA+2LP
rNn6MMWPqE0+jXLDZoEBa7R04OzWO25J4oNqVukLQvNYtSxSHFgIRoObknkYhnNQI2ZBLi2epY82
u0eSAyzejaib+AZ3br3xx7ekfBqNc4CUVHsoy7s2PJvjM4hLA3O7Ac6NOPQXo2cUZ25Guav2dfcU
8LPOmxfXuurtpwHUBW/QgP+sfY2HfEX9qPfv6kuqvoh9HN+pIXxN4VkfPk03JyImOtx9hH5On8Be
ltZ0O+v66haxO7Z6SNRL/+yjkOmRdCnjFyhHi0hciBhn1nW2Me977QcKzqy5xiM/2rIBLHoaok8E
nlhXanw14a0DNsTm8SGbchvXa9KRFnpiMdq8JFgzai9r1/a9+VGSOa+02xExE4c3GnWk4dW6ek4e
TRd40iK5ZUqoggUv7ht05Tf5o3sHreDZ3SJhu63xfcmHkAtNqs+MmpnM9d06tS62skXcw72f3dV3
5qtEaIrZV77mu7riRNA/Ed6C02tup68GqYX106zqSlEjMZRYkNfHYHkJKtCE3zeDwIcvhrGOPot3
66HuCLqpDwQdt0QcM9iCdCN3Zb4FuojaEQCOCD5ihSwFbYvYPU7/yaxQg8WOQw4M9bE549n+sjSG
Jspg6Cchwa+v/1Eaz+w1B8624fwu+/kx8sIYzF9M1g21M2qhP5bGmmXruios1/o22fpRGuMf/pbU
hJLo75fGbMX+XBrz1pE5mPDDUVIAj/u5NDZ8VZFlK6H0aY9dAYNGa14LEwMJNvWuZzpEbIMWYS3P
dP0hDNRbp9HBW6uHtq6PdkFSnAE4p+iOefShlfbWIvk5a0KQPDyXiFlNMoy4FpyENn9RtA+n5vnU
5M/qHArd+7sKGSA81IsPPVslC6MCxMDztZXlPq44L3JtHQ+IGGV5b+BOmzcnTK6XetFuWNXAIHZf
1ajfquW72UIFQUM9wRG2Yt1LqVc7MpJZv6PiNMEwRWSEWI4Pf4PtPcdHF8VLp1X2liBItXBYXxBX
bLQrk6i4Jhy9PiUmIyONRHMOesOExhXLyXT3ORvqlFSFWLRbH0GgTzC7QcGEYTa2yEVHld/Y0dKl
++0IposB8wcjw+6g8Byq0ETige5cVFEnUHn4WDOA/M+KMNYZbud6yD/0bm+Wk6dW3OBtsg5iFE1o
DsLgTYsfEz5rlSpaL6utyeFgttOLq1FFWJTkpXk1w/C+zu19aNg3aVbTX+gORi73aHfR0mzhNlYq
zIUiR4lZN5jO8raHmTpE+krxi0gs+qgTd13oo3yQZhw/qQp4sl7meg5FaaqOzAi0z9EuaAM66dRf
OeWm7iUvTcULXLAirmWumoJtdwFEJwhAZeVFDtEgVc/6nPjXkM0zUE0ZeDtzf90aJUpRxWT+Vh1w
rB86WZ8mA5F5lt1mCakKJtObAPqng4Jf158MHyuE+aLHWP2iYadYodfoCEYYNOYOYyCVBk7pL8p4
de1oM4lnJbPYA9r7iR/EqGrbADOR21RHq54OQxCRrvFs+/QxOhstn8q3C5QNpwG2STzEhuS9J3r6
0cbDth/v2tz0BvJsDX327hpXi4tWtzpMacFawzkxtqDfYzT7wOpL9xoSdROyHpkHVLGjPdqyXztw
u5qKBb9RW/eGrKmfIOzlyUEPGq+rSGt3XE8LgqWFdN8h/tjwo6vGBmow4ISyoEQZtCsnOC1TASU2
u+h1tFVMDGPASApl54Cri2zSXvXqVo7XYiK+wzi4dnHT6CMfCMcBKJbApPv0wUQJd63NRs4SxymM
eyolhl8oYfE4mAx01Dklvo9XqjVw++Ez0DAR2Jy92kOlo4+RzIFKw5PmFwPOihN8WEa+0s1il2Es
SZNu147ZU6oW55q6I8iYoNXlykekoAElqbviPXSVy4Dln+tluuNTVQdxNumAZSbRvX0UgsQlCQVM
IvjVLl167hziwoNprc9IEDdc23xxxsJ7knCOrfLWhIWRKHIT0760A0Ga3BlJF9VbaRdHBppeaIIq
LnBej7V6V+jTph87TkSH6RHttjb5OyNq1n2DlggiH+qoJ9k5Zz3AU2iSIwMryWYAYOCAVxvtLkKT
PXSECPUOmC/Vi6qhXXdmc2eZ+dGhpstNVrK0iTJ4TbAOK+VFZfdlBOlXRI5YnbWlluH7HS0EPaAK
849q7MDrFDdJaBwCzC1dN5Lj+FEPxiZBt9NnnxpXYE0OV0oLIeTVTQET2Z+ZMDZ6YN1MiFgSBNhh
sJISogPepDqSF63Azl99bcCNTW6Inqs8SZYIViovZvlQKf2qZdRXNUQvfBbihV+Xxm0Y+NsBFVHY
rjXzPeL9V0O8E2yX52RfXI+dSvMEOibUCj4SIq/UT7NhVMAlI7X80YFl4LjvsXuKHMXLQvORuc8+
iYx1775bCV1oJNZW/tTw7Eu5Gfnwlhqin87AwG6zoRhHknvM3YQsTCvqu5r9Qm20ux6Ybcs6sVLK
ddUj0VbpR6Z4rbjdukzl0qn7gxKQ8sLMIGdwb8bW2h+YZ7Qd0TyLGNKnZgIaxGifF5dcthubweNU
YtyCZKRP9iGW3dbQXjpIaSI2WOB3q0JaT9KgyIs6YAFzzKhFBxoSVFFsbbc9Sg2vYgFiQUe+QLIN
Hh6XfraSycFu/UOi5Jux7A8VmivoTvB6UqJ8AnZJXe3SavQyeo0NI11bjX3U53pachJP0LoU2Qf/
5PoMO+CsZkauw0oSjfRf1mckDjLg+6k++/X13+sz8RupmBDiGV/Onj/7DytJ8ZvG0FIjOoWakPqN
P/S70tP5DZW2SuAKu0Lk3nOIwo/RJdUU+Q4O0nCLYevfGl0K+5f67Ntbh14jZjG6MX/rfxxdjkwr
hkzKZBe25druQRTwnSxQVW/8jD7EVz5aIHGDop9biWM7QfwjEfvFrPj9gAlCiN1brU8tgWR1Va+q
aroq9lUB1WXXDXcoYxiHKbl8zumQRuJT9MI9BL29GKj5QoTjfvTOX7sXwWdhfkZ1d5IBBj6ZvWvg
BjqbFty975QKAU+COaG2rlUTbea8l17gyDUoxnT4nQrm37C7oOR5rlxxU1eYEUG/9IkBpUxfVaH2
EfSdyQM7H8uObETMZfUj+4llxvaqDRXOdfseydGqSK8lj5zCZ9syPWSh/0UYJKvMwDLt00qfzAqw
qXEfNu06VCcmrraH+H45bzknB5a3UwgQJiS6N0Z7Tjoi2aZuO3baqUq0W7/WPWqlcNEk420ChLLv
KTZavEKttdOLDw13f2jeJzMauDgLN12F6QQOw6t18rf6auOkyps70Oq5RDeG4qQ6hOT5WkeCmF4t
zanPtxN77pOtDPGXQoNcaoLhHbJjUSsbxGK7qdlHWXe22Xn57bipS8AxiqmfJ9r9EY2QmQxLm0iw
2sk2mRlf2HU8aF16Z2TuOskqLIjR3igRMpXlGWnSW2SmxFohiErkSkdMkkcYTxPFcGGGMFe2lee8
biEHdm8DetCykw/F5GNh6VZ6WJ9s5yw1AGcaQokEFk4GVdNpnwZXof5kbVzFO5l3uMtH6ZVOD84T
XXAR/bOBUy67EB4JNugnlSCYv35WOc4va5ZfXv/jWYWG0KVZdFyeK99I3t97SfEbzSIN43/Bv+cF
zPdHFf2iicMa3cTv25kfjyqSZbQ5Ssql+iVnmGfP31FPGLOv5KfYCTbqNhsbyk/0XHSpPz+qLFnX
fmJoOPKRHo/4Rv1SPHDdL/NhTlD9sP1XX1sNQ3Anohz6C3lHCdyjvBl3vQkpnn2/rSxzxlCd9RQF
pFQDOkXwuEwILIjyD79N/EUHdDdIMZxqwAPcUH8cpuCOupQNu2F92sV0NZE+GfG40RxUtkp8F6fJ
XddbV8FIbqUy9W3TjT5a1oL3az4ogeie0q68lBbq92lg95huKruc1R4LjAeLDIJPFIqrOvNX3O6x
HqulGNTHmEgCg/lasDYZWeVR9ejoRLsgIxoEQyLjiEBuqbZHNcy2YVxeLA0ddoQxpQymZUttofEv
+Hg3I8V2GBECXsij9HHJErvait1IBzVqyk4R9zF5g7GfbKhIIZDGK3ryQxSQj9iTNMqyKR/IIufx
Evp8ZvJV+jqfl0b65UD8R7yNAigPwYPtwAa3hWeAUDLhGtkhnDjgFRPtiS53Uo2gQeHENRMIfw7e
OgeOsKF6dnBn5u2qBW5egYyBdmPJ8GB1rAGkuCvD8KFR4vXU8JydSIAwZubR4FlAbobsTTMenfRr
ogU7H7dv2qqvepTA+WhQn9Y3xKsgz1BXFqSbUjThfR4Sexhny1bcqWNHzKXcCuaTY9OslU6sm6xa
+X3kVdk9Yjj2XvrG7IcvU3CwlfAyje6da2Ug5bPdNFGUBRWHm9kupqrha7SlYphPlT+shxCd5pi9
I6JdubpxUlpj1wQ9o+jsdiTsMKkxOGf2OmFnraskX+Lra28r/iS9/wyqYKk6x5rZSGrWXhzdzS4f
lVVd5iTLqHgO3MFTwdeGyqlAPWHbIwBoUjs4CuuOxZhj0+JYLwXfgMlDWRlQ56QMs0fAMpzcNYTV
ScQbbAkK7WzTgGNqH9My3EU4HxyQlzlFajwNoFLyTZTB7mQHEpTqKjMnT4tpllFpllayU5mtdNCg
WhR3Klj8pLYxB2K1AL6fJ51Gbm5NRdDqYJDC46CPZ3otubAH/5q0CEtdSBvOlzgBqdQg7QdqptfN
tSo3U32MEkwIMd4EVmMR4O1AlGj8SufOgP6lTum7HqcXy0zu7Mo6x23z6MC71H0SOvveC5S3JtOW
w0TMITV460CP42DRsDKEMZAB/mlmULdM8FHkQLZG8S7054YwN8LR1LD38o5tBkunOLr3x2aFBHnd
aKzCTDQqVk757DqPVnrtMHD1QBR7rs3ODXY5w5w2odIWAjGiC1omdtemGMB63WmFcavY7q5Jo3XO
X5zp+NF6LDMO/YIJvwaKVuQ/+Oo8KUtPI7PblF6qzg+u1JZ63u5CophEQjxUMakmXZn1QJW1bCwc
Y3mB3yxIsNoqPSFx7qb1Z55Q/VIHb6ke7SywtK59MCrEHGCaW1PsK/XcQLUx8sn7dsD83/fh34Ov
7Ni+5QDV3x7k73mBKy8Imz/98j/v84z//r/5Nf/6mv/8+Ze85Pc/0nttXn/6xUo2UTNe26/VePu1
btPm+6kxf+X/9jd/r8/vx+Lrf/wb85/mNV3mH1//VLcjJTQ0jekk2YfoX//6LCUYkXPvp7r/19d/
P0vJcDIR+anEXnzPIP9+lqpksSHvN02TbgN/1R/msu5vzqzjR+aAmUzg9PpxmLq/WbxLSCmAUlzm
rH/vMJ3/pJ8PU966rhnCwPUiSJP701y2q9pG+rkhdwOcuArAuqHLbaXDdIBfJ4Tc6WyDZP5FdVgt
qsx5oo0KOjBu3PWkfo0xNLKlfJzCXYZyjXscULtYDqJkFRCdJIGmYZCtEBwtWOfDd0quCPeXAolY
E4oXc6xuMhADmds+d2n1NHJuawTLao70ol5fVxMnUWwVmzAHyWcqzdK2rH2pA+lNYJYGrHktC2Xw
tNEKOPh+ti39l4T8p1w174xC9xqYe02IH0mY4QF5lae6h2SmSro5+XCu51SfRdnuRX9i+reufX0T
4/YSTFRdu95qqQGjMQHIzMMmwbUdolTLJ6p1hF1R0W9y7bnr5brQ31S7XEkUGkb7MtrlQjc+E2CR
rn8O3ZR9nVipmB4apIuI4BYxUsYJSaNF3EWFxFEqzrVB8igHfNzxF51INyHJ1R6PE+LIIY1vStta
T4gmEQ/kEjwgWYs2kkqdyJLKPBsILUMEly67PW0IvkYIMZvxQUWWGfAct5FpymlfINqsEW+muByq
OaVdFtcmNTcxIk+rbvd5+NZaWw0BqBLy4M3EMWCNmHI2CYSiffAQz7JRnb0nYscSOemErFQLWD8i
M2XssTCQnSbIT6V8Y0Ox0aphU6cvsxFVwm7WkKza7kYgYFWHdYectRzXjfIojEvN5q3VUj5AaxMP
tzVLuVgcXaO6E367U1FTxaiq3FZuUNVxGrJe01BdtfQBqLCG1Dhb4hmfwlKO8WoM2Hmj2So1czU5
tw1KLg1Fl4ayK43c1YjSSwqRIj2LthqjmG7WgqEJq2Zx2IRKTKIWo63dFqjHfBee1FRucz6FDnWZ
jsosmKkKqM4ihc09KrSKpWqOKi1GnWYAcc+0eGPbMFBQr+X+ozWrvF2ToaBYdVRtqhO+EhW5CBGF
N4jDY0TiekakBPocWwKaCWHxtTNaDcldCYclrAcObpeQ+s/aAWNWNC+o85cy6S4ZNUqhlFc3i3ZV
7uxamHe1TYYGYvYMUbukSxItIkTE7gaad6TvhiM+sqS6mKqycWdpfFhtXLQn8ptmnmWyxQFrIKbv
ENUniOvxRdzUiO0dftoWqgsT+GevfPSEJepI8/Gg7gM0G2SbVYz6izxhcjcfMLkMQVk06oOqmafS
j7cuR7FacU/qFDaqEkABokHPq9sqmjascg6pqy8nqNrJ0KDkTDPP9t2trSkggWzh3NRMqP3qzLai
glzQPGq+eKusFyx+Y9NiXSSyeMzZkVKZ6QECl6TskbWU3Ulv1mIw9loJKxDanhtAj7CdydMFWAuN
O0wKOCGZC5gk57YTyckwQq8LXfYqBGSpIWucvLyMGTppx1cvmgM0JG03GQdsnR+rMDozfuchAZ4j
aVFaN4Tu5E9VTrrNGCwLAEYttEu/9VogE45S3mC3Rj8S7K3ucdKir2Wc7qVq88h8qxJzXQL4yI3n
1FZ2ZlHT8kdMIuNDOe+n+nDtlISvEywRNQY7FjzhrU8KF5H21ltAnTFHQWBbIgSQwfz88/2IBSWL
dB9SoiMH646+ZavaZH6X06PqUNbFJjAIrrfG/yeP/uYjHI4BFAeGaZaOE/qvVIvo+/6bEuDn1/8o
AWaMg+YwwHN+MfRZiAKpOJhYC/0brOF7P00wFt00ZDNDM3QmjX92I8yNPz5Adr4YFb5XRj+VZT/K
tP8j2+zCxKWp/+PfdHM27P3UT3/71qlSWPQyJvgzvtlUYzUfmkHuGOTrTwjroRDMvaPSaZ1XD8U1
M4jqjvr+uRYYuS3swz4l9kPV+XeV7fdLO05iYov1WHpTyJDMj7X+SbgXWx3vmYURYCjPYYcLtuOQ
7tMHC4Z+5O4dNpIDgzm7fOt8/83q1PVAJS0t+OIl0kbCUyusYxVysgJ1hKBZqdUPJei3uT+dNQJy
cks7lBriyT5eJ0zGqgJpWMRCuI6XQXVPVjTwvRiWL9hAvpZ4PMKZ52pfz9/z4dK0Yp+k5pIPGp3b
55hpq4yM44bePcrg03ThDfUbQ0/i4cMO8czANit5zhqN3kbn6ZBNxzCiUW0wDqQiJ6Qe6XuZXMqk
O0Zqt84Fp+RIiyF09iAy3AwqJULqMZWsXdJDRnmA5FAKWG2INosRq5lRBasGKX7TgG93vg70PoX7
wbMU3TVRSMMDe9hNqdMV9fbaIu+qyP19QV1iF3KvzPkeHXSnUFv1drJ20A85tvJCD7OWHU/aQJ44
E3W05ip6OW3IFmGX0GaiJFErjGsUeNWnP6oPyhjT0z0Dx4NR1O3RToVlv/Yx3sX1RcWGp7T6IsCW
V4fohqYId3a/1WgIJ4zWFja+MQNtpvRYWijYhq8GE1HkjOwLNzUWwCSVr67T7kq/ZSFV3grntsUd
WmIctNjzpxgJUfAv4J94GbGC/gBpBsOhFatbGbgHqy/uWD/H2BIloNO8R+fYTEsfeVuATW/Exojp
EKFRunGwnjt+sot0Kp+R7xVzQDS7BGLsAiXmFQ37QIeNoOJYkHBZTTyJRg/wlP3AIsd1YOI+KHEh
OLgRrMD+1HAnaOPcAuJXCHzcMHz6BT6GuFNPJboYtxZbC59DiQ8lkS/qBDzT4ttVd5ZPxsNSxxxh
MzMoxw+lYGKMQlOr5cpVhrOT6pcJGaZZ0uoFq2C4JtguGuwXQmWhi4g4x5ZhaMxisWlopesZXCsD
9g0/MHd50XrOCGhrtqli8yhM68ZnCZzR6svQuDfLc44ppK7UQ5oI6jfyFEgwJ2PGxBySavZKFcG7
onfHBItJVeBQDM1lXxCzAKx80HF6tmKhTMnKNJijWapXsZ/LKfxrLCzcaXCkuPpazC0OkxYxVncp
ZoHOJYmS9dzAFEYJtLUCqdDyAeaV8cUkrSulnrQn3JXMtwMOeoG5RmKyGTHb2GGHLqFZpZhw6C68
sly3xTZUk5sCo07LfTeV2rFnrVmbJ8E0PxO4drD3qNh8XGvcRCafbrFTVRJHMQOpCYtM9R50xtIa
L243b24xDpXuOsZI1FrlRbL4m9Ryq1K0BxTvIbm1lPJ2/jnMhX37klHm11axyvW3luJfas9l0G06
WgJJaxBwMcS0Cn5frR1aBzH3EINsKazzf7JfHq+8KjR9zkhmTvw/KJ9MVlt/Ol5/ff3vx6tt/0b1
R3sNxJOWWRM077932PwWbbROA814nNNtXrr9OF4Zquqm7X4DK81/3ffFmsumDlfev173txpszf5l
Wv3tnQP45IHB0NqgbvjjYk10VSJyzTIgGxIpbnf7XEwLxmQHwyYtuQyPTVUvkyn80vjuoxiykO6Y
+7xsgxVk0Cc1RutUWMTLFOyalQW53vMKH0IcmtWgHDeDhjLBoDH+LAJsNq6dE/qbXTl2UGZmI1Kh
7qWRJIIP2Vc76+l+xnSPeYGJJF+RKP2WopHa8rEJ9EtFvRr38pb6etmyeFt2YkAcBZfOzqK9hBwa
BBjuh5DbOextADBGTzdmuxEUCRgU0vrCkHNdheOp4lmNGQYxvZ28GVbypUyRZ9WiQw1aDvdBk4Lo
15t9AGg8JLyqbaGJ+g08Q8ZiCzNkoKhWYp3AF899t0Sx5V/NQ6TPuD4d5BLjTr+yNoPjG2i5U8zv
4C6HynNBgocNeVFYCHB3HQoii7TwFLGX00OxShtg2zaSJQV0f4r+PkdXa8iXPiCtDj1y02YEAcdf
KlcdMUVdDUMleNh1vRp6EmdJPpS7LmDKJoajpivHrG3uMr3zAr3ZobFbuaRJdAnhz/S1Q0V0us58
IwkV5OOldVb0g2K1kJunU2NPu0lC37Dv0tkZWXUYPkrTC1Pw+RotMKf0qUeDKnsgj72wL7Hre0qT
MGyWnz5YSjM7tVr/2ObtVkUsMzQW0NNpVxZWsuoHdnhlXSJhjskA1HWsJbjTrXRVDzrU/T4zPG3q
iM6w92Pfwrgc/z9357XkOJZl2R8alEESwCtBkACohdPFC8zpAorQGl8/C1ldnTVZbdNWr2URGZkZ
EU6nAO4995y9147cUjTuCZTrwKjPqsLGXpkmlocnQX1R4XZRhmd82IRcooOW7FOhvSs+7FkSGIZ4
4UaT4CrBb80BkDiQR9T4W0FcgP/RQYtD5W4ar9Lf+jmgIj0s8mgj6eJvanyafYIg5NSJi03bAQ3k
ZK3Rvwg+JhLplDRC/BIhY5CG3yIERYAuaYiuUxGs/AldRvoEqq6k/iPxZ3RiQUKb3j/n4PpVZMiZ
NanGOlkYzkBbK6d5LeKHkUYCIDI2z1prXyaOcBNN8CTtL0SmENtMYmrfxWtm3jdZiM6GyrmueAgV
0W4hvruxHyDAd+iGKsa28rWahYoDR2i5jQ+hOdAJiy+dRGaiSCPE79tlm8qPGrMdIscnVNr/I/s6
yrG40hyhyo5tgf6I/kLVIaePENC37UNuZsFdegJBgqIEe71JQ6EM8y9FCdcTpVtigmfHil6F3Y8k
40Nvn92uCUovZEpKmxmREfaGpyXo0+4/u6+LRoImKgc6mpz/C5tPMzhk/bWv+5ev//NQp+pz43ae
QM6by5+7jkHLd3aiieK8ifwdz/XnroOPXFswTJTkOcyHJ/TntkOTWJn95SYmXxS5/86hjg3wfzjU
LVCbyIZKB1n767ajBoGajouBAIKsd5/kIUusdSrg3UH+DWNsSqG6KprSNfX4rewEhGMkkcuS5wv5
OV74p4avsdTC3IwdcS1ptUYwsWyVGunZ15wJI6lEoQ3E+LGjNXL80XWlG1bcFYygGPSTLrKAbpTd
ni2nNUyWEXK56MXnpKFIuNCev4LJEh0IyzJBeGZiUvJ7exRvw9TZ+ki8iJQuzn0U2QG9kkhDcKcK
YJwDquIiYDKjKJsKRaEgjYJlqs9H3MubZpRxVWT9fdKwJQg67gPm2Fd94nzQ/XGa9QUdidtAHgEQ
bb8CEAW63gyES73g6CAcK9TIla+vR2J/cxnoS4A51PclVIgbJRWYF0Lu7zQ7nzTHYKMLE7KfVZz1
PvqqtEX5UDpjPh40HNKsdCSCqssaxVhJ7zZJ6BHBQpaQf1acCbM2xluAU81XjgHxyoLvo9Ag1Iu4
HU0Rj5N5bfzCC+jrVchrq46qOWZUhhdm7ATKb3k1yeMml34XWFyeg36LitYx5captee1TVkJhfKg
IU8uivhYmPneLEkrVCsYGvdMP86K0FBmtCcCVQnMa6dg0Bmm4Up+6NcT61E5NlQmavyxkIJ3sVSc
uH+ZlYNSEB8jRC2l2ZKU13yEE+3yqL73LLV99Dw8cRAEGt1BgdjTyunT0nlmE3pEMggA2piptpP6
2ReHjd2UgKIMW/VpWoBuloFen2EmHOL8gVBvVdWaI1XtW0x3MTfojAWB6RoLzgtSKhMNYtQwnUXD
zY3O6YR8pyTdh18v1v/ZK55h6IyyNP5hqvn/b2Mh+vrXFe8vX//nisdjojbDwKAh5YeB8Y86mxVP
Z51DEMbf+Dse45/qbIZqpsF421T++Lp/XvHgkNIQg041T7+0f2fBA236Pyx4PHNYhQsFJ7D+l0GW
lFdyGmcsePVzMTo55XOOJirq9LtREDzKhs5yt3pyRSU9Ybb+SEDRtMy7AIDA4MizTl+uLn1ivCjx
QDf96RXmdJl/XzMnZ6GRAN9gmY0AVYQ6MLhWcEvBZAjeEC49vAchQmFlOiVpeQvRJvThYqtoEZ77
ifNjejcaXF5ZcRV9VEwDYPHgEemp05vd3q/HvUBfIKYpqxKxGGGYDBAvy2iO26eyRP5lBYZ+E0QS
EosIjFNihd30ItQCZeaCg2zCGkvueQUUKBbDH5OcmLYfuJPI7k5fFjHpaUrrqEpOo4VjhUojoyEx
IxS9vtO9IKHOal8XY88f7ao23I1lve/7kHUH90RMNk0fjydMAC7K84u+8BGqonBNSxzxJcwGRbVK
TV1PUfXWiAiqxeIjrlBccCQPEcAJT8hHgrBKpGqlE7Y5Kd0lnxpSqcgZ00nJEomn8en04FKI0ZXL
YbPKAsWN/e9OLjaFjyh7DqQ0TBANDG0y6UMGVIrh4JFEAXA6ho5BfqvE+kfUI2cQy3Mjl+/SOFxF
5dBOH3lB7UeSR0WGciwjWqgpHsPKBWtlyYHsmu2wk1UA7dnijHCfBFFSPVKRLSDCMFUEp9i/Pecs
5jFEna3acom3RLlVyW+l+TxSDrsy+vCf8rrQx4sBb6oS2i+hF93QMNYof1ZETdtRHlwU0JmFga47
/TZ8tAWBsexwXSAKtUTGnIUqsn8RVF5N2xhlYJWqj4IzjUAryqTsVjkjdA2BDiGJMI0IqYnxE61a
efzgXIgFN17FKMPb5JY9f+b9pUuLeyxgVGjTr/ApvoT5iyTiizU7LOnYFVpTwAdRgZ9VDgltv8aQ
fwW5tWodEcaTRCZNIwl3XYrlPmqJex9SJylSbOJ8ikSuybLuhs1XoUsoVsbLk5SJXuQENyzuNH6W
gkmTq203wVM+L2IgkYPkLVJ2ymdPyiyG8npBZi53m877nZHxEj9Lb36wUOs2WfU9lMGuKcZN0wWb
Fkd9F11UQbZ0JTjkQ+apjbAO+oFoJ2FXooCJoGBKFcrNAW+FCrXtGV61cAIdcYXHuy/Zz2VizBJS
f+ugdQeZGbJpdhtZgUuCTWIyaRNOFcJL357gOfmTyeSrxqenLS5PrjxJBbMjmpj6p92gNOe2I+Kq
vEYLYc3JYFimMNtE45TxFqDEWUuFiuWz8DRVg6Mhv6XpK9fkKuzLC719uy5rTutnrcQ7rnR4NCvm
V/gtfrLa/9aV2uuhdC3DWoLfAdOt4jzMlEYarwtk6zTbAfZi6RimjckpED1rtwxkHxbeYeDwOyq/
uZp4WaQcqhoOn1GK2zAzN0qR21Xav+mxvzcqw9WjlY7JeXyep0ri1ChjNr9qwW+WglBHpZ9ld3VW
IDU/Bq3/cQ6Zxwv01PJ1EJK1h/A1GUieK7SLLjBjXCCY02ISe+oNz2wbNt2+j4//2dvxjO9mtDPj
GaX/ZaqkzseIvx5A/vL1/7Qdcxydf4Cf/H+jbdiOsfUtaLX9fctF8/HnAWQhcx6aB0saT2nWmv95
AJnPLPNjgh3Gk/BvMa5kU6GF9i9jJVNhuqWi0dRMfVac/xMMo0CHEYZwnZDqWVpokycj3iOng8pr
rnUn90qvPI+DS/4lgl8Ro5ZBWwwPA3Z1J0+W5T7wOmKLo71/A0URMmzfJxvVJdVgLSMTfBdPqOlI
NRbsKuM/mu3CnfET/o4OMsmQt8WO+vISvo7vygFtsfquvicvDebiJTKolaTt05/hNbxG5/iYfNT7
5zGL19mRM7nwPjF1uqbn6JxDnsjiY3wtN4xsDtWNBJ7ihkUELHD8rqyIDDsaybb96X/6eeT+B/f2
FWMe8WRU/SgR2e2JLmbckC2HR/rSPZoHOhes19/TBXdG9vp8kFWJEg3QQPPQkTX8RD8Mx4FiAM6Y
n+L00F7rs7ltz90x2fLNLs3N+E2Qiv1W4Sa95JcJWu33gnr4Fmz7g7JLthr/TLsniN/6YK77TXFM
zmXo8ARJjpgcaDwrzO5ef68/VXSuDlZdfhRryanhF8fTLrvWm/zcb0Za+sv+0r/UL4Dt2h/9MSN/
+0O0zU7xd/gtECC/NL/IjMHmpH1Jb1iUpbW/CbZso+O+oiEhWy5fKr2Gx/AaePG1OE5udmo/n9/d
zVynzuQW2Xpx727xu4+wfjl+Ft88qeRCGOvb+FvehWN8E47hqb3nl+bUXMeXEtQyaM994kVecq73
+Tk/K077Ul2rq/oj7nl+jvlWAgsrCWh8utmOaBHliGzz6J99RKz+Mr2Q97ouLWkFzoA/IVPvJHxF
UEOMtU8SqMzuV7EL+vNuyK6IgeMlh05QjbsYEYGYaS4o4NXIrEdKlbchZFldy5GF0BgVbYlDAioS
Hqr+lpK2yD7RYdxc5yPZ6MNHKu8Q3i8l0R4X4MaizBJe9I8g3mnnyI48rps8Bp6A3JZ8wcGTzsEu
2DTOBXfCqiYVKnEWd9jVAOHFu7kU3uZZHh8//nUoYNBGsCApt/4OpfSeftZ30So/68/xnp2qUxrQ
flsW7/w7hMW2jQntaVbNTtzkTvsgTmUPBj6lrewQBuWfw9v4K/6WnzmFBtPa4uh7ot0e2st04xGo
WmzRHna54hW3EcVSv5GWiT05vEq4Lar/E2mn7JV6Zw7cXJJar6+gVstvvMplxkU4XMOv8hx+VYaX
siC0m4UVOQQBrAInuiSH+g4ib1ftept3by1ao018JLCXho3PWMkwZ+FocuUMbumpdupQnWzpCSwZ
AVrNmp6FlYcW9YSx5wr4nNYo0nazkx3zaLis0QLbHRFJPXGewLlcLoU1poUBGLTVuHARrGHVkbpl
HpkyrcvPZhdcVA9q1AUa5ka0AQhYyoqJoZPaJDlZiRM5jSvbtfWoeR+6Y/gmf/IZSWuJ2ngZ3xbV
EhO/cK3vAGi+n99l6tVP12ycEPo42axKs6HbL59LWx9O4gdv1B9Bol28MyQPJyS8b7faacq9BmHD
ylLek08id9dz1qiIRg6S6LJ7127qgThuiVk7qiLRwnUhgrMYCBBdgXLehbuKDERe+2LfeulWJpPK
kVylsVSEKr6jpk7uiDxevJszCJ6YnJ3F5um2v2hNnv7nIrQIdHb11ppfV7eC7rnu+KHAcG3W2jHm
fqNT/6Z62S27DTvjlwHbaPMW8Jdb/rK6gQezivlsoGUxpPySDzyBk/6tXjpSsrozU8u4s2UADs1K
DEGQWmm+IjHeUffFGw7ABhgCWdGoi6OD+eVvpp00QXVPD9pbeY8Osqcfn27sxuSw5naA3RmZfA+l
1arJjDduXXrB1GTr79PgxYSXPQxb4FoJ3cZcqmfhqtdcbdGh2UUXP9sMq9FODhPvsbZcYLNcEngW
WjWQJBzP7/L8TuvwRE7hD+y8HnWRuvLBHyDhe5nDVpCCrSQXLgyRjOJZOi722jX/JUN+sZ+OPEQO
1wnyas7HwYgA3wy4hx6OLcmvmRW++JdaXNYSCot7nu71Rl22r5ANL/kDLcAh3Cx46jmZhH70yvPn
VaD9IkGqLFKGENOSQ1TzjvOI95sUVNdABxS/AMdY8DKJ2i77OSQ7+ZWAFA7L4GHu5FhaJYoTPZRv
eT9e6C45qNgSdaPfiEAkQomCbui4sS3Ss+IVeTXqAZXTcODrFy9tsJQP0zspMelr8si3rCboJ1G0
7Xqv9Z4w+Z9uA27uXrnKWllzh9nKjpadMYBWtRRnjruTuazqLRGJ7/AqCJ0XmSi9t4/4RbhJ79Fj
rqQ5k0X+cjwPJ7pq6YMTp6TbExhKjQnO8rmXvdre1l4ZWyVXz0k6dm/JJ1AkslX1t/pTeEsvC4/7
7hrcOep6/j76lN7EXzp97O7CW3/nv4js+EzuDKqjQ34Xf4sb+216MM4L8jN197mPYdJDiT80F00H
0w415FBW+/Rmer07ujjnybBUTvLe34c34Sv8NkXoVCrfVbiSBZzfZ/p+6aVsyt7zmHrjntbdeNC3
z9VR2SLCCQlJOofrcEXzbxtsKvtkHKu75ukoP/3j4hi42VY4TI62TeFX5Qfhq6rOab32EYDcQh48
2Kr21FhdvTGJOlYUmPgYx5Z0bptXOq/dI1zTJHwh8DX+1nOXPavv7eT5NW0DL7wKB5S/wkVaeDEY
KRwgug1OScvc4Jz/lInNeCpB/+eTnbkeZ/fYDOSiinpJqKaihMMdKjagYCRUJefncY66grO/wvzK
WhlRpMBHXiO0XT5XkRd9xEeymremVdiNPXmSF35mhpXuOI658AT2DDrRPa5N6+srsYyVaVHtOcGL
eTFOw6P+ITvmh8WnIokhWydecdXxhiGCOebn8txd9S3J8Ha9Sby/FwxoWz28Bct4HXm4ACZhO0gW
QknELMGP7//MGQf6BTwq4aCpi5SOqpIg108qSk6pDnp5L/yF1GkHO9HVrYrnQvg0Bdy7KCwNlzqO
aavvdlsqOfT9++THvCT7GULtGCv9MNeo0uWZrwonc/BQH1rWT/2KdCExUWwg2LPKr8xp38OHsYtf
VdfYIYDqgf+cgj3O7ClzGkPAMUHPnp+kd0FDs0wSv8jRueHqi3aaXZB5wbumYni0zJdgl/G9ZC4Z
Do7fab8clqh2nWb50yy/sCs+GBcvZzaATbqaNS25VZbSTrYl9mj+b65I9opxJntsWVv6urnJkpsT
M47Bz26O9aU8IINFFWYo75VIsjGVIDnhqK2rxdcCsE+rnEXSKsPm9iQvGtFlp19MOuqI0ZZQIgVx
Z9BbZ/KAVQpHQ0hFFn4YoCwiYnewMtgV++NiIu6XM+4EGO61ZqcLG7uQV8/W0xUr/Rx/pS/IbQSU
PJ9kxQKqshXdqYA3h6u3vLRGacPOFVHwmThJ6bp8NONhIp44WDVfE/PEednVOlJN1mltlVvaU5Ra
yVlvDwFJQ+qqe3QP8HM/001LreJUGytxsjgG8Lr1CiH5kp/VsA2DTZo4WbjiibLfA+lSoL6Tb4m+
5bBoGY6UwGntgRmjRbsCYL3+ZQJpYgAOzB0fEAz5A52ZVK/Opm+XMoSUZShvhGYnEHNMUljJOHUp
YljFPo4l/m04IyEnUZ3cT/gINcmH5AqOK5FVmKBsXFsYIr4QGNP24KRhgChn4Wal5gziU95a+ks2
Wgxi/Gxp7o0j4UNIqMKUPsUJUZNQW/1PRDl7Xtc/MZAjnLoqcicux+Y1fsSv2sV4l9+HR6OzjTlj
4NSAiAgBfM+c9G1xFXif5zwTCllE/+Hn+AaVKt0trsbV3C+OEm/abwyA0xOP7Vf5Vr5RCX2Ce3kC
IPwMduZLeDeu4SG7a5vG7teJO//KUrRJXImVgoHVEQj4od0RDZ6mlubFF/9tuvfdMrzQTSH0nMia
4/Mg/cI7QmfOFXmcb93FLn/r6TSlG94i/cXwCT2DAGBPoOA0u14ThuhAarU6a7BaeHnaTghhf6Io
/oRadYhu2plU8cURHO9d2FOPvs0LtN946fi6MNmh5pBzge3vRb5xx3Fdo6seTGwNVo1yDnoGigAw
Tb/Ch/pV3dk5NqUrrkEXfjV3ZigHca14wlkHi1zjqF6NrWWEl5Q5SqUD/NozwOITWi2KZm1KaJGs
st1A/TO+OR/D2lq2CNCJv8uX5sfiCJseDWK/EhUrPIDkOCFDLA7FId7WZCdXL3DKiv3Tw4l0EDY1
aTPIyXkPyHSHc/clfUwbaZPuOrtUSOjR8TKufREy1QklPJcUXC2Wqs5SVyqfahLdtQ4oBE2wwDZr
uk5unr3IzqyFLNSPzkdzXUNm2Rrchb+Sp2384uZj+QX7f4524nE8it/Iq5dNfWqjTTGuGk/Zx7Iz
vgUuFwQEiF9l/8eHl1Ii/T5/0522gdy79pcA5pbdxnhN1xVxy9GVlJf4RdXPhN9daXE9k0PF3InL
dyDVlZpy35xVElqLDT2tkkUbOSTJ1nWxqpIVvDkyunvyNqn5WMdxWuxRBW7bU3+D77ONPcH1D6XT
8R68B0eZPaRYL7rTROj8/ABz5gtLmEDUPB4WwlzkXXlS13r6mj1dWsYhJeQNVF6lbys+afQbdw3J
GtixxaVj0YwvnyRe23PWyxy+CQfiIb0Eb8aaVAwqDlyL1QFzxArBzpbQ8H1JtEv3QyR3zN6cWCyo
EUoA8qbfs5fgKpx4Gc9kk5JK25Nftp/TEKtzf+RNvtGIDHkMErqhnPF9BlokaB9xp7+kV3mbXzMP
2cd/hZKnJ1QXZETEoLl31aGCtujDqTZW8ORQMsyDvl/pPt2zC5lhKhGNABkhCWACxbfPr7zuvHGl
GbHXXNDRbApHOXDD4ysFKnohaMnOHsVWPxTsfeAuLHXZkMyoHsenpdL0/2MpQYpMRUDbyFyi62RJ
DK8qZJVNybkL4+LyDRciyZ+KK6xngBmZycvHA5zGOUC89JjzmZKXTIT+qF8W/EPHxY6CTcBWCZsp
Jn+B7IVfbnjjTZvXjem5fDJMhms0f0KQBpb+N5oo+b1EHuzftItyqBzpMh6Hs8qFxnmF287nCAi7
Fcwme8NsDiXTiZX7NdbWkNaCU+0S7sNKnlqLiM9Sumv34aC96D/mPf3Cd3HoDrFTkQ1cuqWbu4qn
b0hL8gTKocGD3LTX9qwv8tXnKPumHs3z89Pc6JtyJ78Vd+HckSfM9H5Vu+0tfZs2tKf3VbMthFcQ
P55YiI5O/0ltVfrlc/N7SwNlkzhNt4mjVc9HB6rn10jBaXcLwkEs4TA4TFmni16+ivm64Mz3Wiq0
qHCklsFP299K9VWm+058AxcR5yW6WyKd46VB5BW566DESYTyreZxaV551w98vNvnlhLoLB/n9QVT
7x0x5a74TG6s5maFOWOp/SJ02Q13Yc7qpOdFbYI47purR/sEkDJ9PO1pP4orrVz6r8OH4fjbVrFD
Bv5o16lX2AWVpfLZAFd6j96bfNP7S8WS7tI9/f6sgX0toTvKpFAA2YlIRmHbKD6zT/UNSvvEKZlP
Ct4TdPf94KnHaKdeRXc6FI6xU7+DPTViw1yNLZUEl20W3wLzXpNMTzXRubP4LHNHYg7zFeRd/m5P
lMncE2JhYORig44Ihg17dTzsRgqfdp2DoOZj0wHnrPD4GDdqRaJoctRnFkI7XZx3dvzOMIzctPww
ViVHTqOxR0ZyyiHctrdwm8HtHDbmvT+aP1BTJay+JDh7cF++yvfyfWaOnqpzdmbWVCSrJynGr6gl
iDqVoVDNv4eR1844DJR2QR44di1OYbQEplUikHFhq9GaL7qS5luWXvNDPtfPrDlmqjTMf5VFE/u2
KM0/q3ETkqnM7zAwe+kIrUJMEsKfWkMnrUQreWNtBBWmDE5WrifSNL6wro2UGK/qK777ec2iC6Uv
nxxd+rojIThwWt3wOJx/9pODaqK+z9K3cCUTXpig8uK6KM/6F8E1a/G3l8/17O9dLn5p2vQrCkRK
yApCO90yll6qg69Ys/k/mdA3S6SVxDmxtKhtTzrHJvEzex9xkiOaockpUEgZVj3aNEUiHoAqKV+C
CGAgl8dWoVnRKzqN4JUfiEYQc3fxRqj5c+Ohet0K1csquFcrmdjX2FU3wYFm0LAOFkvBTYoVoc4B
4CqarK+mS5L1hgiYj3hYFhv2sjVW+VdgJBZR4iQ708ewIOit55WBIGW2CdOb08cEL3bwSFuUXxFx
zzjqPPa5a3pdxR/jA+zrkRO76fYk5HINOviWvPRa/aT+TdySt72SXoxte2yPIeLsdDd/h8Husg2g
Wa/fSXdWMxCt5RqF9Qba7ya0uViMh/EojyUPI5L4pj7U1+oDSKhZcpk1F87CB8h36+idDat2OSW7
/lvp9jtwdl+dTdffqlfKpl0rm8hVNhwUviJX2M9F3rhOd3N5YJ5xUR4Ur9ylLIKkjboD8cgUM2vN
EzBRgj291ASmlzfuZOE3/xY8Nkj36WTkfKN32pQErquOxpa+BYG5QrhvCRvdqz6fojPY4poZrC39
ChtC1t7T9+4SveVregyr2J7zwGcwLiULzOBzxMeQX+sjasKNYit27MyPNtjmZi5A8FL/GtfITXeR
O3nmHvLtefCQKdnq0bhW45JkZpdD8YpMJdbpudYrXczxaAbZ+9HSs5Nmdrz1t5VH1aDGnLr3Heub
7OCIdYhC4A3nw1ieyXUgXz16SN9a+AF4DMCpNcdXayu2vFP5apJ6zufP5SISW0fi/Krh1/nSUGzJ
Hnchz7u84Wbrd8lJ+w2HFRtc88mHsjO9kD0nP82/sr1fZCpmkqTpLEcWK+ff18/pU7qzcOa39DbX
rCyaoHQUg+3ZGrkT82W7MzcCr073cEN46Sk9xU7rxg57P6rfpyPemjOMbCt4m/bGFtCEo25h/VKJ
isy9We8s/8lG3i/F5DaKRE/r8VK4Ja8R99bM5BiW03FuY1YrVbeeu+4r3M3NL5T2CUgGkXbfkobV
oX+Mr/GHLm9VFdTFKr0SP85YZS5AljLqM86v7F0OXbIBr/47HSZG6/MKeMiogDJXXnhV/IXU//kS
KZ/ZT4iLhurugX3Cbrjtotv8g5cfnYSNTBR6cWHLDrectdaVpVIiVuRun1llKcuaF2as6lJ2YBLG
nuxwn7z0NF5yq6ZDQ/WIDO4HROHzrL5mlJwfIYPxukthBgVoxXruRar57v0/eJiqkKQzSySVedz5
vw1TEWf+C/HmX77+H8NU+W8icC4GovgI/q5F+m9tk/y3mZsq4bdf/OHQ+yeXvvE31cTUoGMXxHww
5yn/9zDV+BsQrdmoz8NKIt6Ef0fchODgr7PUP146mnEekqfyh/jpn2apRidoQ6bRk8uHcaMlDHPi
bNdgZGn96auROBtHIurpBExUu9Uy/cuo/GUpTBMO4gL6obHN1fRYGe0BziMk3npLdtwHMWTrpE1e
Rg14bxTtQceA7GWxYyD1lFhXo2EzTZeBgngcg0tJQTwGCyxf3HlG4dblrBBnl5AYdS6YhxjfDee9
QnY0Y7yX+iGSAtQHlTOZOofew7O+BHJwVRmRlaJ+QmuUwyV8RgIVwnufnBZQmZsu8XyTiSkCciRd
S5mzVJJ5GseKSLvVsbn1q6/UEAAMNluT6i4IfwOd7j55JRBbSSBQRPJXdFQOgPloyWZSDUUvR5Hd
aq9Smu4GqfYMpsyx1lgJpO6OvtIi1GBE74yq8hL5u5VDJwDjUhVJR89v+BBSKiOfPqJY3XqxVT+L
JHCHlACwFDORsYrq5rdf6PtebQ5iBTew65chI9FEQxTSNYmj55TBLaXvfIqATR4bpgOhFiqscQkQ
jU1G6y6m8a0KfafP3ov0FNJAkNvQTqh2RxzXEEcdYRJsOWNI0eNyFiEJYFamuaPEgA1FYSWwGWvS
24LvU0p4IdTvnK2obqhF2/44gVPvqUvUqdgadH2kdrSriXR6urviuFNEZacmIOzHGXYpLCBx06BX
0rcw89eGT1ubxsEYBNsSK6XowPVa9hqJaAlpaBzKzUtOi3bwGw64cTgBMxrsSsZcYabI13CgydI6
oHUUxIxjSEv1R2uQme/66rFqDIpEsIMdvrIU/32KJyuACwfUXjToYDf5H9bnTCgez/iMiZcxCQIx
JJ8jnpiu/ixMH/Eooy9sIal+69R+GTXpWSDAQEyL0xPPwlP99rUPAe6bkUsro4Cpqh+nRsM44e8T
3biOtNI0JsO9LlvhQl7X3UyvruxeZdPsj4GYHRepcBWft7Q+JAuwjAHreJ4ChvEpx/+TF+UFwnrA
hcRNk68yr1z/H9+0ygL7F4ULEK+/fP0/FmXpbwsc0ZhmUImCop7RJf9Ap0h/0/ktAlZ0g57bYrZv
/UPhov8NOZauoJoh02Xml/25KOt/4/EkIlVF8b9YLP+Gb1rX/gWdMj91lPX4CnABSH8s2v+0KJfA
/RpiJkO3+CKbHoNGwZJ56i+ZuG6UldbQ91qlwTp8p7FNLJjJkZTIIvg8Lv7A/rfYMYKbh3GbB4iN
ZTGu9WONxp7e9XlYC9d5likcOY/MveUNIgh/aaDzpgjrllljy/6hqYmccJAelJ8R/X5uQNrdQB+W
b5k7vbW/IrOtkfpIOXbru3hW99VKuvqf6RafqnNXXJWcjowlnbjW+ddJWZ6lE619BnfBI92Cap+u
M7sa7XuyyxmR1Jwmugc7g1wcMgVvqTf4kZVORGHa1XjNP5sW9LNlSGe/X6xGFAICdDFUKsV0r2Az
kPIdZZuqe5UIpCJh2H9tZS9XbylpKGkCrijcwzbTg1Plj4gALz7OoA2nikr91BHI9v2+KVzsSzmn
9dBf94OlbRO7tFJbZQo27WppDdkqYpZ4LA8Bapxm5ZsklyJ1WOYf7Ue5X5wI3MxG5p6r9mmhUG+8
hokXQtxPCZgFZfAVpoqOUn/wNmprm4WdKmvgLsOETWywzPjYc1zB1xy6begYkcxM+At3DqDIVYld
KgW6H8wKDtbWAqgSftexPaZ2T+Ople32pX3ToYc3wXQSpU1RuQv1LcinvUBkrb8PNEhr8gpPhWoj
XxmhXGAMTi7y1IIEtysdWIW8C8KjGZ0k/Y7H3Mn6rcrcoGHG3yKlgS+NYaLmUKLStr8kyYH89bw4
DLuGdfdaPfTcQyrc0+HOWPjB0CF1JYuG0VthtwymUYvSwcjq3SjvqJn9I+YCMoaM3nrSkIKp5Sho
LXMCSEgo/Aoae1DO+uJNSj3CNTXjsJgDZti8IIjQ4UjIqfHoZ1T5nsyVTjmqGDMEj02JjycavPGH
OQSxZHH7GEZnyLa69kHHWGFw/4OKtOHETpIDc8icz5mRBv9C7BiY++oBUpQwJOmlQ/NDk3+iWSld
ZZ8OThMuh35XpL+LIuY+ZIZ+Up5Xme4/Hv3+xGFHZaSa2cE3HJj8pv8uGA1wGoKQFnUW7U3ztyJJ
iUwOmnM0nZ7ZirNPiJIIjmbgcooJyptfstVaHHwGAopaL7xgg+PoE52qz/AYH/2T71IZWBz5uMuh
MrdVtVhB6+I+drk8MvXYym7frkp6DoQoD/t8ejMZr5lfw3g3Gfu9l/lnMDDKFI4pB/eAcQHNF30c
ZqH1rGFD+nt+pl6k7Q74J5/1PUnXbNMpstJgryN7pfeqcfRFud7DcfBSRLSk2jCXqARb1GxjSY+r
aYAPZEezWsfF/Ym3NN30KsNg+OvdC4idJQ72Sb6V1THSOP+fZcVq3qRjjyr2WHvKktggRz+ZK3oY
89lFgd1gi/TJFlcpI068Zw4MQj9XVsqIbun/cnceS46b65Z9lx43TsCbQU8IQxI0yWT6nCDSwnuP
p78LCtWVVNWhE5oqSlJUqCozaUD8n9l77YKdfPWSMZ0xUwJkq1uTTjJ5byGgpo3w0sbhVxGjZgoA
O4xT7ccyM/l6uYrYynNtRHS6eJVQ+0s67oWaPljhPUNLWw2QiGA4Hgz9CMHnORWOi7GXSX4/rQIJ
1nyBPyHeqBAe8pYDEkr3if6tHfsZkQ1gCJhtm/ba7bNLs+d+y84uFneqcEFFdkWhgDlAeAh0MjkO
fMYRcWvPoAe32kdwkrfWTncrZ/aT/cDtV/UXL31rB8/ALVABykkLcDcGavkOhfFNKW1jagpwD3F0
kpdN63ceCx5+ZXta0swzR0zu9kCInw1bgNs/IpebybPwjn6m3bWuHLE/NKo/3ktMS3kH2XFN37wt
QgNuEWYV8S4bNkOrCdIis2hDsIJKkgdjD39wF7e/76404ZA5Tuoh4tbgoBonyDnUlM08M6x9zMDP
iNj9N/OWTRVKEq5qEDSP5UE9qeJ2eLGO2gWZ/q5h6JTs2CFAyDRBY+wZE5IMI1c+N6NscIE++RxA
kLb7t2A7snJHn95XtvISzX6e2l18l5cvDeCGj6Fmdcei0/DK5IHl43GZb3SCflllvZLGWVsbk2Fu
fMY6C2LeegplZ0Zy5AYKO/nNgFlDxvi6m7R189JzteAziJhSwwiYPipwOOpTNu3tWLat6LmXnlT+
BtOQaStGh4jB9kM3buQDfXcC/Ydt0KGbPI5nI3RPxF8+6pqnPVvPiczytt1RfnsFaKzoAXGLzLDQ
pJR+U6t9f8P2hzOQ0JwH6SU4MzWaOXxKm8xnC51rSQjqRlxB5fa/uGIEN0OdaClIjWlr/1s+ILzs
nyrGX7/+R8W4wvYkNMwQ+mDNigp2zh8VI5poS0cpTS9OAom8Cq1/VIwQ9VYsj6iC4+Mr6dX/t423
/qOihab/VywyMlbP0z+oGDGG/tzG//bQNWMlAqoqovC/SqKjirt2ro/5XkMUahU4KqGO7BM28/0K
NpbId7MsEM13Vo2mq+K4bucdrkZHxNYQsyxqOHoz7A4RtgcN+0OFDcLEDqFhi0iwRwT6vl/NEpgm
JCE6LvpnjJWiNhimSY2/ZINnMmHWluEzxrFYiIFbmNVBS/ttUGvY9oujMliHejFZ3SAeQMiSYE2k
K1r2GRz+ASZph82lCGPQt6B6aK7bJXZrCXcGvW3QsPPsZn8ky0JfcbN6tpMEwdZEad8N+mluo2Og
oY3As1+jptFGY0OecImfHDFnzsZhDuZTrfpCICeuhBRRxsAjnwyj2FLsGngANzrhtJt67fIxiQoW
g0VROnQK9+ysd8bxlTd4V2kUCZPGmJX9VVjAyyzZEQ5UgfQHu2Ayfat9zljWJbSHbMJ6CrBFI1ah
Hz+kuXcaFc/4acyR0JjATkJu3UZk2hXqqaLMn4CAYWpqn0xhdoT0TRY5Aivcp9/CSIyeTketkSFS
YpUUzIcF42SdJi9tmb82q6Myx1rZY7GUCHEbV88lgQWcowpVqIWY2pRgG+mWLwqtx9xik07WVbF4
GiLxc9QRrcZRVqp7pTgMJXKBDqxi0xJvjgZYVJx5BAy8ykyq8bOs56MVLgeuGL9SMewH93FM6F+O
ewc0bdxY1zChvF4RBRnnzhCKb4L+kgfVK7GULn45oDSDL3WonDLxvS7xebJzm8CVlsXK7+ueq2D4
mhrptSfpt5HonSN0Pmg9BsRMhpJhsiEvrK7wkfSffdbCOtSAKxG3Q4DWfSPhBMXElgXZy1yZTh9p
m0ZT7Kqb2fL31raoFleRuHWui3xgaZoxnfus3A2gULUGxq92nlCLjmZyUtvmEqx0JQW+QwEoUqMm
b8zwWoEZVHk7ulF0yrokByO6WUrklx31L6awOixf00A4t5rsZ+yvhP7YIMzMzMdglvZwUU9GmZ7q
HJVIyJZtMLcm337WKlcr33qLQz+19lNKatqcX2MOcPJ49sGQPeSD/oTn9T2YwgPhG1ud4zhEk1GY
BGfsrZS9B7Yfi/feNG75nk6JnTDEHCRiEgrURxHLkDRhM8NCJGIlys3Ey1FVJGJw4dpNV8cRVOSt
Wd/1vUqESHc7YEyqMChpkUiUIdtjy7yaKbWahZVJQe8dYm3SpdoRhgQYLKm5pv7vPokgmcvrzRi/
qCJzXPzN7AKEwK/unJ+//o+TSCOKy5IgzKznx0qe+eMk0tcDgFmJxRQbxuufTyJV4/+YzKmJrwfJ
+ueTSDEB04p8kaRzgP0jKg1DyP+PO4efwAOEMkuAhLIeVX8aXsRGwYxuiPO9Ge/HrL+BA4iElrmB
Yj8r9R6Oyr3lfGeak+yRozvrQjKzkSHR7RPi/RLoBz6HaXXuFlbZ8pFIE4/W3DN902/2GRJU1a+O
yX70jaN4Vc/1wXTXX8l2/SUck63pquf0XXdbv3RrN9njNCW2tdnPbzXOkbfpGL0w6GBeYjwrzJvl
jY5x/RtcVBG5be5gL5SQe7eYHCoilvzhGNPFhbtmPxyrvbldLQOTl+wZsKBbBy2NjWSNfU0u+nf/
prNBTs/1o/KB3/5j/mZmEl7Da/mmIQRmcjt/B7erVh0ZK80DOmY32vJJc6NT2to6z6Y+KHuJX9ax
3Cn3rW90p/C91nzlXjwjKL1BTs98WT2tQnpiv8BbH6P94FVH2W/4Nz6LfnHMjvgiTyMdwGEVSEs3
wo49ssNrbgc2LCwPiZeb3OZ34GgeWNfeFSd2YpWOJIkE00216raW2e/4H7eInW7Gg7U39jy4XeOJ
29Zfl2QFxp4b7S5+NE/xo3FT8r6Z+/xR9MO3/FG/TR+DU3ZMH4sjLwTAsbOKSD3CrHBs3SWzp2fm
VDLbceMjpQ0JV7vBc6Ad9Fu+wZl2IUHgo7ceW/X+u/3G5nzLC05/RM8wZhvhQ/dXa5GK5jfH9qV5
szu6LYOt6jjR9sAMddCsoSxfrw3dpUpAhnfkqkRVBbuI/07dyVIcwZP2DY0cAsNt4yF52/W+chPt
My6xnsuHxeN23opn4zi8IOVc3xdrt9wIh/GWidfDFDoHhRHbc/NME9g8847wHFkv6K8g99AHRJhV
2Vkjv6fA0DbKB48/QLnDmUpbh1zN7Tz1JN11H+mjRt8bPHQf0UxSEfg9hF42lRy/4XmLq6WUKB3o
LTbTuuhS3FtozkHK9MwCWuB/aBH0b7wy3kjHl+1Ff531wdSgw0EhhKbzY3118DckxEbSqyKEBlYr
bwBNMM7Tt8TzHqujdROjRl8vYZSk4bU7Ll6GpkDFqMGDjuD5MXOU0X8B6gfersIjc3TTpn9hMdS/
1ai02OyiodgE34wbbuh1os43Z5skpVvlI33TPngs9SPjxL38He5Mn9M2wDcE3afDfXcLvX5HBjwm
idUGEvJ7DS9Xh/99A9RoROHUXOprfl718yOrYWaYt+FZeuZ4rwNir2lQwUiiyL1ijRE+8iujlc3i
yT5PgTeV0Mp9UBwA3U04F46iDxAyfCu4asLfPjrw+jwExzaGls/ysF4c62WBKgNr8OPy3HEPYB7K
zoprrTg2jLVQYNEIrm8Tfyv/np55ccPaXtMztTvmpH7tmiftBgMLXqgZ94vMa4kF3mv91hfPJjdB
3OCKslleenVLuziB6MFB9a4gAPyU20ua3Ipn67je22aaZGw41zpGQj3arIPyym0Q5zIpWOcR8ioA
ucVg4zOA9IRd56WAR4qP5SV/wnuhOMsNN03lxPVvHcVz8FBZ2CvC9/SpfDeO8220V9YJTLSXtxq3
5tRTXOCN3ioSm4koRURfEOW8MbYaS/bEDR0+YFz3q2RtG6D6ahRbv8Xg8Fa/IaEeg/NMihnQa9Xv
mU9fJ8wwDFBYNYnMuorvBruL+NBjF9FWqbH8HivEme4bpERhX4Nc1N0xeuwgDs4FTYDSb2LF6+Bu
jTqbvOAzM8mJCT778CoUj4F21Pv7hY/gbNKv0ECTbl7e9hqzbZZeiHBrRIgNuWJp/FBbX7Vwrazx
KexEfCj+ihGMjn3y1S8+yICGL+QlQUtgzDeRzGfIYlWXGyjDW1ertqZcb9hDItQNXps4Ba9g8rn+
KMP3BjGanIrOXqfQ076V8nuZH7Q43BgJceSYqbXmM+f1X6u2GcdcEb1kGWFiCSfP7A+Am+H5WvPi
NqzwuMcnDUpQ3baKXYAJQWPveelaxLv5Ueg81pFiaRIH8DJwz7ljSpovl5wmaNZ3EQCEr74CD+Zg
2Be7rdjXzvIdLpi/Ym2vWE8qGIkJnESDDCMORcjj3Bt0wp8DV2V5GK0zMc28aPlntLyq3I11JmJD
YO1DOBU1WclTuRKsrbMBxEJizJq3im0Ab6BjS+/FD0EHMOCQhEhCANzkDYMVu7HFg+bIpIMRY8ng
m9AHbhAkDtot3RThjbfDy3o1kiLQEg9Vb6qv7mE6gcee74fr8sAUBjRkV6/6saC/hJVTPfAX0Bc1
fuMP5/qCsgRJEMNWlCTSo+UrbxmvMlM4HIT9JngPRKpbNCCn6Yuh4sS93jgvREggGOJseHFNbnCs
Udpdrl9TqbZLvAD0kPfxpUIXy2qURJRVWxaTjq7BnbQByhmP6AaZEKMiXAh0FgOuFepppnEICVEs
geXmZ6JAITKG2Y2gOj0dsAnu0kl020zs8Z1OhEHn8IAesNkUjzm3GVt8Cliq55uY8S33PgNNJwz1
OyUQUY7MB6RWB4LRfX2X7OYjBFb0s8MmNXcCqdPRSQDnjKZ8nUpTqxAzuknaTYDfs3BT1WYgzT/I
g4PIiT+72J7eys+Il+kzwICEjoQAq121FRB1jQfzHJ3Uq4VSJnij+wxFL3+Z5T2iNChkSXJc+K5H
eSHDuzgUGHQhm8uY8fS7gJ0HzVk0IkveR8LuM4ovdU/MEpPO6tQxpKvSA72e21g3GR2nAeL6LmAX
JRWQmRAOaqLX13cWviCSXdDQZGSLJy6IPJRqku0ey+PY7KGqu+RTzsYuZHiftrdJ5QmXUr8Nm9QN
YhDr4iGIPKv0Fo0W5Zg1lzLI0Rsc8sCDuRdg4Zuv/+LJGchZZS3/KdrZbP43iCY4zJ8mZ79+/Y9+
hV2raID30X+F+0j/MWlhNCgV7Fvl38IxfkzOyHxinaobKoM8lqogA/53cgaVk6WwaAEE0sx/yqjm
+/08OVsfOhQhWaJDYof70+RstuSpbCY92U+kAJgcYToxibxI/tpDr5dOH0g3KomIfQ/ZPPRy3bzM
fJYtoFxy0LtCWV5mHUVq8mF0k7+E0yHpsT8KEmNcPs+mRv+QeuoI5Fipjst03xhkCZA/un7zWeie
5BAVhuV3Zo5gjEFS/Bmmykue1Jw5eIcFHRvQ8/oj10c35hM6OKxEuGBD4uk0aI0lVB8jsIEVY2KC
V1+gZJ+CXdtJXyN7krEmZ6/rchossu7Yv4SWftQj05uF8rHh1BQCeoqWxNYC1aZJkzUbnpU1p1GC
R0bcMBgK16w/xB57Cx9xWUZsljA0m+8rAd+PihA7AaDQ44XDTNLn7UmeqmPNorZeCkekwCrb1DWJ
TRo185MdYW3Np9kqGeaXW3l+juveVfXE1XtMffGH3tGribh2kpG8BSKSA+NSh14YzhyfxKsP2nXU
xodxuQ8kw8tL3Ynr8ZwwMVTV/EMh1ECb1GtXPXdseZWZBxyL13h+ForSGaOPZfoeOss3J0CkJasi
1qVydKNWJ6iP9ymVQCih34FsFJOapxOvF1M+5zCkZwPrEvvhEu5lqzMiwVoVl/ljP/dnmft0LbBv
Zk65MldaXPx6VDgq700i3o+ScmjBfaa9eRJBQZNQ7CFesHUMgjqCoLknnrM7MWlBuaP461OtTZ5q
qu/L8GM2jMv6N2Vep1E5hdX8IA+9m4uyHY4nmVBnskKdmT1VrV3i7lkODa4VfDvpFUCkrQeaExgs
bcfU6xeZ+B5SBhTNhqR8KLOP2ML4yfsYR+pXoF3S4sPMyHyvRsokzYX8dg4r61QOH2rM/14g5EnD
w5r+YRoBYmS/JsmijYFYlB/rxyQURjCbPOCKn9aLLGfoOM2EHeu6iRu9Cem3rg47GRfIenfOWUwH
ue6MYHDWi0/kCu5byECQVwma3spydcytYacvfhumyJbiXV+N59p6hhQas6vkAupp7HPpef2MZSNO
N23arK8oKcabcI539fJcsqAEuQ11iz9Wm6MZCbwhsbwpLN0pe2Kd0BXgU0eZkKSM0ipxeoCo6Y3U
rnrNOV2I+zHPnBL0IhTwdN+wBQsJv8j5C4KgUbBjglCnfWx+J1ZvZxrSpIH9MrBUM5pJ5NZ3caz4
S0/eoE50Q6icrLQ+FmF3NvR+H2auOJ1RlYcjCrn60qL9tODypVb1UIXGriOPI5f5IBEqkQW8qkV9
ydRoJ/CxKUiE7lLD7UTzdoXQtvMEhLR6rIvJiSlSjApootHsSpqKxFRvpjl20666E7RuKyRf7URY
uBxuxaF1SGuAP2RuQgY1SANBzXO9F6l5MBLsj4Z5G0f1WRdMX8ga9t/RRm/VZ6tMPIsddZ3XJyuQ
EJZDvRd0TtnxYzDmnay+Z+MFqrBD0QzqKn8wleLaqvl7AApjXGQq9WFZ3LmHS2ISC7chzZ2Qu8C8
GylMUUd9BhaVmqyzqeNucp8q8c2grGEdS79XJfFz7lKnNtk6S0cQZB6pLIdWM655R9GNCRYI0Q46
lx+tF2yQXSZGreU03P5fOeQHl5mZ7IMIToMGZyjRj2ZfXmfE+1k+3BJT3pftsQYhK6UaAklshWUa
PyvS9B7V+QMLj+M00gIKetMBEZP5yEfZXT2Rg9X16rlr4n/zGHQFAiF75ZdiMQfl7P2bMahqrrPC
v0CKfv36P8oKGIQcwzC/JQnl6p+YgVQcugKniMQNXRV/knChxeWhrL8A/a2H/Q9IkfEfBFdsDY3f
Rbf/iJKK+uvXsoKnDowVcCHw8N/+/E9T0GQwkO8Rh7xHXDMTGLfY1g0d8bI8ldadXj9KLaEYb3Ns
1xTeH6gWUx2ggSOginCg2VMGEzsvM9S6VQcnabl5bSDqs8UxZLhwODtQ+pg7TbxEKNJ35eRKupul
9nIuv+AEozZS6E9spKsNEGuMt4NjkDxY+E3tJPcxy4+GsxBTiC0btpm7PToiyB6dk3Q32kU3bGht
H81zgXFb8GJE5pyBMyOUZScxnEp3c+r3aPlbMGRbHc7LdES+E2FWQN5Pfhd+zwhi52HQ+NNzmmzl
4loITkyEU+JJggNdNGdCpXszTKL+pWnPbe+06qZ81nhEDDKiqxodFnWbY/KbP6HCoSFzEsXJ7rAW
66oTV15DP945YXtjMNixsMLuLHVLXgeLoG6DyqtmYcTqCf9+CAdugFTnm8ZzFzsLIZeIH5g3oIJt
OSF8CzMVAmX8N9024EYNOjl+rQeXJySGnMY8S7sTt+F4SEiiN1+jtfV0h+moo3kuDa8VXVzrKylm
ZQ8AR6ucxCH3xut2GAo2r/UGqLlOwvcGbbSBO41R0wN8Hg2dTnZVmHZW2k0f3sm6zTdEeWcCoFF3
Wr7mA21zfyR8EmVUaDfNoVI4aRGN2KlI7oU9GPZ0G4r9VqjhRFuWXQhHBVdqwLBGfJmmG6tsUEVH
nB1PzUxk0G7OkyvCSFIUK1v4VJXYGSbmUnVIAIavjOG27I1939yNQeBMVnDfJI/hML2i3RiU0AJI
vYXPMcK/+qIb07j6iE10Apdbtw3v5Kie4Ctu8a+iwjgRqnHqsXCFX8bLrPu9wAszZ3ulpVahux8V
2BFxf656HexMea5iGlDwlEXjCoP7b27HUAXoMmg39iurpuBv75s0UPyFv943f/n6H/dN/Aj4F2ip
ECXgPJAQzf5YH8n/kUGm/r4g+kukwRoWDvLN0Cy6tZXD+sdtEzuCZLA2QnOgoJz9Z3YEKK2/3DbX
Ry6KdH/EpkrSulz6021zJFKSHXNe7iXwRvqoEkd7NTIGpNEzZdJtMzG6j+JHq5y+yNjaitbgW2Vr
t1jwjKXftQr+2GA/62t+FnQcDH6GIe+zOjl3EKLyknV40j5IIcSpqbzRsXJm62pbbP1ZaC8tFQ3B
JftRVLaLMLm6PNlVYe7GzDw31mmdP+pps5WUyWnFdLMYb1Kn+i18xR5HZ2cxduvYb7X1uUbcZ61q
t/ZNtzDXldMu4hbX98aGaW6O4nwmn2dEgS5KVItq7nQU7YTgFOjUEzGDg4JwvUXBTgrBDRr0fcoZ
EUSnCJ17hN69QPeuEW1SoYPn02QXPex4GTKPxZtE+jVbBusqhccA5eCEnj7UrI20a9DY96vYXm3O
7ST4MRp8K62eq0Vl02Lu61Wkr6DWXxoW6PMxLCKvRW8qo+knBJz47+qg4qAVV81/w2B0NQGozOrL
r9iYPQ2HgC49JwYJu2LIDWYVdORMCku3FR/CAoMso99QFNwK10Gc6NAjDdzWMRTstX68jMwxe2E3
R9Jz0SDEW5uzObgaOBqKigMm4j4KfBsOhbkaH0YcENlqhYhXTwSWRgmPxIRXYsIzoWdsmEQLfSJe
im5b46wYVotF2aThoSuIi21Qb6ZP8yghIVTOesrxPORO3ueeQKiQTk1sxCIC0/ypAVGJoOEY9Iwk
J16rwHoMpM4DF+RIVeAX9fI4VOvoXHTG2HQl8WMMwl3NikSwFDgKs6+N85ZK/cCgmIv7KSwIj0jY
JoLji2NOcZDBNebwPOwPbWW5CqJoeTG2yjyestVdWnLa0GgaoGEj6w79y6lYDYSi6aGjuWuz7CMw
SQYat/VoOXWxkJhwW9bPIRK12YiYnGFlH8W7sQwPStPvFZZvYd37etofIoKrk5I3p4XL0LFEndGw
jI+J3mvOEms3jOH8DlFFYHoGMqGGfmiOHki+B2X7PdK71QvAkYiLMYsupUwySH/MQ04X4iGtJL50
VPGlGG/7ZqIZQV2KOa5dgD7osa1reAhh78mig3/FRUexieqGQKW3hIGhkTDeYLQhFE8to3qVMMk5
BJthdORkCQ8lwkkzO6oC9kyBM9UUrnKfwyYldBndXxDLu6qp3SiRcXPgDS0PkZG5JqqKICFkmXEG
lPS6bb0Y4SYA430vBE5TfZtJf1FRirTNS1SwPUgaN9HXsN78YkXGWR4KPt1Wh3UXmF3E+kpzsgSu
QWNsAzU8VLTyJMJezBnM6RpbNfXCi5RQsulNBC+Y3MjlTml1R7cWUgEZslCJ4HVyKHlPQFy3gz49
9XrDWCjEkG0qX3UovORVja6DDTLKJBO3YKE8L5JxECsFqFn+Eeb5SQ7x8s/yVU/Hm2Jp7oas+lJr
LNC9cI6Mp0lnBDESQjkUOHLJWpXzzB/C2VZy8AXMlsL5rlmhvGggJfjzpIpeteErbXCw6CIwBuLO
GX2LIsUHjCEa/bKJHyM2iuSBbCqUPBuTOxHDW0FSv0wG+02bb0MMNEIePoWzeRrT73IMnLzlX11F
CibYBtkWorD6wnepWMGcwNofCvqDnI1byyyufVg9DFJAK7j4ptZslbh/ryPzjQbwUV/0u0QNnaHo
XhKVgYJYsPVsG0Q08kUbY97j7FNoRK/Iu60CnrhtI/9fXFZALxdBpuNkEkkHXL0tf9OOrdKVn8qK
X7/+R1khImeExfojb5jv/KOqQDmpmjIn+opQJ6CJUuXHkNeirDBVg8aQ1IqV/P5HWYE8ku6MBysD
leV3/yiIkDTEn8uK3x45JRUZzNI6VP5rWZEPki40o8kiW62QK4kIefcoA7dKpO36Yr7pSpPlFvOW
Qk+3UpYRO8tuJMzw72bxfVjpaCOmu8AI6cAIHWYGK1akEyUgQi2uLIutN60Ssxso7qR1Je12iZFC
RwYtSFJtc+VgwAntqokpL2xFQIHLqKKuJlKFwfTZmL8q/VZnJxJVpOoKzOfq6iktjH2iXXu5fCgr
VPpJJp2ksvSomjdCRzRuP7XnDL7dLIuXlBBwbULmYizMRrRdUtboJBZSFu7UvD2OrLXXs3AUbVmJ
/THVtyqhaL0qswoyvCjp9sPYbLuIcMK+uDOQbC9Bvh1MglfVyS8kdVsHrWtkCUYApjuoxwszsisL
O13MEjPMethYr4skrXACfsYHtZ0r9N4gMiSluUqJlwllwh5D7ViQiEt4E2y2yLBzvXgUAlCAROkI
krKl0nws0ug5yJl2tylA0iRBFSc1Z7ns7tMg2MW16IlivA8JNc/ADLYrGE3lgcbDtR1Rbi/fOgcE
nPu6rbAdyE5MgG4w9TvG/Dx8Vrr9m4S0PAa+DoNdZcuUwWTXELBOK6Q9hdYuQW03obcHg0IMfYO4
u9lX0N3jlfKusPpH4FdAf8+z10U5a91wNxXli7WUt1SuO7SvX4ue3YsDazT4Hb3yLvV5z+h8fpVT
zgB02i1mnRICfdOX2zT4LDGL50j3Cs3a5yyTO5bQoSR6qVo5MrVOBddeETs4F6xX4d2rcO/DfLiL
4eBPk3IeeBYlfPweaqEwdM+6oHk4ie2xJs4KLpi26CPiSU75SLnqhoAznZi6FcHftgiSYPLXc30q
NOHQDEcNYr/cPwmJ7gxw/Et4/hpc/wC+vwjnn2PoKjXdTmNKbmn3WHbtfhhu2U9cBjP4rEkLKNbY
AI38AHY/tiFYu5BcgZl8AUkLfTSiB1XU7kXyB7rfcggiT1gPavIJlJiW0FhDZDvbIr+AK+sUkWdA
RdCQbmBO6W0QgQ7WGpgtbMnTdtkuU0fwIxBccp0oaTFjREc5R0iSGYA7noJK2sucVhUdRCfUnqV0
rsIqX2OW3LLeD1tiD6blLLSi003905KGjtSW4AbVO8pRdJg5QJD8HAaWm0vMGbTsPESP/+KDBHE9
My2yMEjSIn0ONeHfHSQoYn86SH79+t8PEoNW0+C7mpamsfVbszt+nCT8Eb2wxkhwPQ/+bMzksAAE
bmLklFld/pR9RHQIwUd4+n8/ff6BzJ7v+vM5sj5wTKAsCzm3FP2nZeGiaVkvyezdgnmGphgBg1RG
lQ1T9Kr0pisG6aPcs8cgAjZryejsK5I5pxh81bAR+/YkwBcW4y9xaQ8tEZIN4u4Am9TacVkT9SHN
r51bFJnzFtD6JRxQMQi1ersYXzPRm3ldEaWGDMsoLWfE/FYHjTcsFudDQZjlxAOZuVWJDQ7vyjHY
T0UzuoCk2g0heLeZOLd5Zn1yaIvuJqy9iiQ9MftoQJAN4ifhebcmi6BQuklQgogoTCKRnsww7hLr
aeYzN2XLbiTfSADuH1KrlU37HmXFQ5l8N1pznHtq3RFstTJ5TZ35E6DUPumvhuEXDHyEdfkVgu/h
o6gEt4VufpUWLVjxkMcYzedkH0+neDb8NCJipUse9DbGAae9kFf3lLaTkwgd5IDKbnmJR8r3TSfQ
cWefQyusid732koOayI/aqBLQuWNqETrQcE1iiufLbVTZoVbz+MGM6Q3p8YttfLjDGOs6m4awGPz
3LgyciysEUvEKq5E4L9Rm+FOFaH+BSMZGVaOwKnPdlU4n9shOwm0utGE94zA89JK7GkJ7kmOcPsU
w0Oz7qDoGAMl/mgIUnaMcTbtpVJua411klEJrxljhJY8wUaMz50Z24sCh2e67RfK8YpnlxhQKWvZ
65aa7UYBrxIij9RuSUd5zYKHBLHmsJzNId0IieGQX0sZEGt+kQPPZpOUinSXsOJK0XwaVouZBgmq
C4lcXxFIgAB1/dDx7bGFTvrruNAJmwjqyuYhYrpi6ZJb1APD5jza5w2sp7nttnRyftBKKg1yD6S5
twDlQBXRUIIJnR2z+Wh5eVsBPZ4RDKdIq6FQN5iAC2axAIdzCz88n4m6B0Cj4bSjw53q8XtItdFe
muUxZ6A8F0TIKtXbKJAGFgQF0v6M5lOjglGRhik7I+8eyvBSVdmJdd9FwMrSrqKqCT2bys4LOw9E
AoxhYU9LSqY51ywCLdGV5wJstzQ5vDt3qYLroMgLZuDm8KhDZmlUln7Mg6PO4v1/n/D/CWDKJvZb
s7YLVTBNiO8tCpg5RtcX8L6bZuarQ/wViwEr2mEfmKu6E8+tKaMMNXdZThsv5DAOYcpH7Us0jX5T
1H4ypc7S4FIt8bjNqPU7vXFqQd500HqD3Ivi6VbvaN8bzJMSKce9dljaaNsHsNj4jIf18hop6ntE
bpe+iAdVGz/H8GLoFZuvGLJFBKXIyp0ygc+PeKuZWB1ojVsksq8FfHpF1D6YQLwmOVlEx3DR2SWj
JYu8lJ5Bfj8iW4wkG5VAsYK1hrdAlJwS1KPMFnZT5VAtRXFaaRbUTHqwb6PiSSXtAK6PGek7rXlv
sweiLN9IUHxtKslVKDcNfNuVLBAQmqwRBv26P+MxKOg6e9PTwpgqcEWOY5izYu4I7XfWw/6F7xem
10x7IhTVtvTSixVURNPBEp8l8dSzAw+D9D3TUvIUkNC1qeDyeXV4Dc8F+r70tasWBIGym5naIehB
TXX5e9cPFOYrnKEz3lFHgLCaCJLICVTqPlp+gFFpMMV4R7Ryq7FP4MoAOCirDOO77KHNDS/WdLfU
+i0vxNdowZBU1fq2jxBUhKpd6h/N1Gyxs7AgVmZn5HKv5Iy1iLhv53HfpMtBnRnZhGyE8cT0eA7D
stoJBUKmZjrlo0aG+ecwgkRpTmIABv9etgKg1bJQPqVC9SAl7IvicNYPRj0IvqHNt7Ik3/BZK1rt
1C5I1xC/LWZ4+jdXK3SR61rPIH7E/K9mDLrOn6uVX77+R7VCoq9EFCP97e9RY39UKzS3hKEwZZfX
5EVFpbn90fdSyCBr0pA3obYS/9L3Av4h7Yx/+GORlek/2kKqv9UjZTaHZbH//H//R+PZrg8dkAXi
K51dLNP+P4/TzWGQa0UWWCjFEv3O0IFZqAwiPaP7Yanu9GYsmWYrvlKSATVno62pjWGLGcTgIkc9
POA6MtA0ppOaOKLW+oMoV55IAOHmf7g7s9220bRb38s+5w/Owwb2iShR8yxZtk8Ij5znmVe/H6a6
kE6q8TfqtJBCd1USJ7Ylft87rPWsVhvBLMPMyv32pSeFuCgCqvY2fM+DcmNM6CsTbgyGPqi/2V6u
ALuY3lk1fJ/k4IXkHzqit2rkJbBqDgya1xlEYLLYN76L2rKO7dhIzmKPMtOAm6zSgZgKIN6r1m7b
DpoO1vkQClFe235pokSPQWmG7nbkeurb+ChHNwx3i86TDylcIIqjdc8WtlNNbFd4AXrt3OjGuusw
faHlLX1WgpiT/UFzYolsXDk5pxzEuaIjcTLlheijgvCTl2rULvADfJ57xSvPrJuXrhLf2iHCjzBM
wVYvga/P0yGlfRoOhaEjyDf0FXUeuE9dPxkV8HLUohw8DN4GxP2MF/uK2W9rSC+eceR7PKM2Rv/h
hBK6VSF/bWGiqyb8xriFRI+d3FPPmvRV9zEhXJxrGjjTUcjmWmeRTsuFsUggLKdcea0WLH2VfQW9
K8Jp9J6sNUfBxi330hW5o2XyWi5OSsb6eCifVOA8fcNIQWUNV2AJm+7RKswWrRkF27Ie5lpvzIos
Y9d4MtXmYhYtxVy44J3wpkkQq6PuQ5CLOU63gIxn4xiNZJlEga0G/doU2/MoflZ5syiZKAQB4l05
Xng+tmojtpB8gNnns10I/GwQ0Lz5mMuZUBeBMivRpwQc/uSRzcQw3woRCRKevrQGlbFxBfpggCn9
4rk5iAy+KSnNftSQ9NYQ8mI2p1hOW3vIXcDcBLCktwDg/dire0MvbD1nHZ+yNzH51vfRG+MghH1U
oy1CXXL5TCm0E8RNSg6hMBJWquQ+x6x3kgLhkttYH6lucA5bo2jnk2AOO5MA5pRmZo0hk1orz9dy
0DD95pbvk0ue+a+j161MsBuQi16pzy7e8KQP2nyQPuMKGNWk0C7G7YBkfbqchcZ1pEhfEHO3Lqzy
pI/xOgtR4kqEyhcPAQBoFUcrhdFSlDL5iNpN6ToFEmizeWkLndQz61xhk5dxv2gdcu025lNi6At5
z0iNexzo65hl8Jj155xno6gcAURyYdUQl9FIQUdqfDWlAJcj9ueNM9Y1ax6SLyQ53lFUboeKSjoW
1xG/yluSFr3f98SyGj1OTQys83Zst10UQoRJXppSJEEDGW87CCCX6vHc9uPCGoQt4YNs3QT/PLbj
Mu+8XVRjRjJyoDfUeBZOWV+VHIH9wWgGdz9A0GsaM8+7jbDcQ8QFnkaLwNnShfBs/XM3IHWPpgS8
RZ3FS1/BMOGle5eRcG0Zi2SUHTdrwFZ8DLEEy0FCYxbO1RG3vdXm8x+6sIbegQjaiBW8yoWrmwSL
8iwMPJ19/BXLpPxJqEUjIDUubVr4VQRbWWnmfUKcugBiEwxnXEqHNoHt8u6J4kbWLmV1T4HKFG0D
81jIN8jqEsn91uJxkQjmZRB0h1ndo/CHqyc+OPXnsYBJwW2fQxJ1k75e97pySEE/VEXmGETKkeE8
a1F/jWn3Tfe6p25eczjOy6m+b9ydHyRbPyBYo3OXMo+J15BZo2agbMiUEyMnFppblMJjprfSWirv
RCU23Dd2YTYBGMVb6KY0UeaqVrrdEPlgfGCO5TXKeYZ2BN75PrCsFAbWSJ8A3K3GR6zG/CUDzF4N
g19jjJwi3aHvkoUb4hxSUX8ZQr/y2HlqIUFx5ujQye/DPD4legHnlvdd+pLm2VNQjRTb0I+idtp7
Wvirxu2YaRdVwg+lZ++RziCSM7xNwqMWfuaa/sK1YtbyIkfokrbVdmTlKOfBm4USRdbbR6GRSlCV
SELqJ9VFSM61BAMO14fqOfEobyU2FSWSE6Sy4ixy1RCGR7Sp/ai2xTAhAqMKAB39g2srxvqkShso
vNRJSP2/K7x0Q/xd4fXXj/+ztppKIclk5QXp8Mco6GdtZf4PYycUXgir/mWB/bO0YhQkkXbNp2Ri
qv0thY76B2Qi3MSJJvb3QmEn4uOvGXQQHVlbcIIzwJSYhf1aWVWq18H2o7urjc8IoJHfl0+tntzz
juIlDl6yrjgqafJZVNzkbkp3k/aKneKSzLxbrVqbgdlRwThWEvtN3obVPg26o8A7vit7Ww/VhzR2
t07HxpQMAfpKKPHtCJ/KclLDQO2ICW2QB0eILmaGf0VsVpJULsq2FZdjQhpmAcK5MRwPBIRB0phX
104vHQbsKomaOakuzcMcvZhPDEHFQyzkPDwo7Wpuk/qol46h9oTI42nzcIVhc6fd3JVAkHmUr5Qg
WOCMFq3FZw2YNZb1ncjtk6B+GMPQVoXo3ATqKonkDfs9RN048Oib865BsjbORS6UohUZCUzd80FJ
sDnp2LZU6SPxIPlYgto6QT0EdzVSIeQPpcwQnll4s+ta+n/UB6Ncs01FUqyRhhY2rDTzbdqR+tmM
2ceooPRsQr7R8ntUgH2p+0PI3CcSTCxqNdS+5DjqBrfWSA1cP9TCo4wg5YQR+eBac4MpjN4QzmSO
cKrIWOrMZa1En7HVoeweDo2ADEC7MS7SIGBzlDd6jXuxI4aK2q1WpS8jsja9ZKBYb5pVYpA2nhPg
Yu7cjm6MGzD2OOtJImAsILOr6LVq2xZCuc+K1J2HicYAAGobU5ouJ5CVqY0hCxs11R8FNqGYqQ4I
C7KbxkWobQoIWubWZf5juiE5t4eI8jzv76PWvvY17Sczo3gKFyYfpY4kJ2CmJGEAkjv6f/z+qRIs
KmZPBTOokllUxEwKDZj7WhTk6WXSWZBr02aXjDYi9D4CA3vPWKgsE9IJF7IYpplXEtols5CAWZhR
gKJRwn0ddweDWVlbXLoBeyADUGYdZJjrqvak0u+SJRq64DEhwVO3wGEAhVsiMoy9vee/S1X3XSXh
rULVTw0BPovbbajTzQhlI55q9kQgVsErnyOGM25XLCLyKhjVUVV7n544bgoGZgKuVNNLPkMGFU2i
Hqu03wrBVxdjQtUQkVv1HpzCPOxaWyzcZ72T7aY8pKyy0+Q1bGMGM6TNeBt9IEzDKi+qriBoIa2+
9fAhDeFbHFdnMW8/KwNNe4eYs3VfCG93cXFaTCEvzIocBV1MR3lJ+m81FxghDuT+lUSdRii9A/Pe
82gJKBFKIlfjyLu3KolfwqWsAWD6+sKFbNQYDCeghUQEpRo1dEqOFb3GBEoIpdBvBAiAHtEI4qZj
jIxyfJFmmLsge8KkUNh8rC0JVryL0dnjgc0F6yuryllElCPfNRDvpH718jEtPil3zdU/+EKbNsXg
eg0ZzS5gnv+y2lBUVgC/SO/++vH/viNn96ya2n9gCPFzjAMkWZ3mAVMC+s8bTWOI8BM6yf78T8ny
j72HxEZbEqXpKvxb5AYGIr9faT8+dTxgCtsSSMDT8uPftHdV2Ll5kOp4x0fihfRtx2zWX2RP3vBa
Cq+uilZIt5EKyVTGUmEyK5jm97Y4vkj+qwCwaqAofTJLa9tjkFDxb2jm0SXLKQNrX+mJnZblPcne
Btwg1vDO2Bav1V6NHxX4Q7bc68gLkH4My64nRdVHVdaX3IQ9EmRiShhoxq/eNDwGs62K2N5J1qNE
BWypGevn1M9tsAJ1Iswkor1DF2q/9OJqz0H+6Vt3E7Fyfh4rEGHm0tAXdQntdiATAbZC8Dw0kL6s
11Km2s1fsvFGBrvtYdkN+rtsHSI010WEXbCITzE5HwbSPPC3M816K9MXKz2GmROzODebSxl8Z5E3
awseSRerCXzfPiSfEphx6VPxPjyUajFeXbl6LYKPkOsixG4CQ2lWgkDqgqtbgoMEbBsq4zxF66Sy
EioYZPcAxsty6ZKEDba7O+m7mqwOXLWDu4nWxlLFqo3FYZNGWxnweTQvz+VG3mUWztDklN383LKj
G8j76+C9cZ7rxE3ejLOXHSvAdEfv5h6jm/4cYXINPnvIaXjLx6cI6GB4wVRK4QwODus3Nz/+VEhw
8YDkZxZQ1CRLOq5oV31Yb2CFqpfkub+MZ+msnBNepg8B3Tr5JQiIqhf1RmzBlOCkHpUlcWzQ9ymN
ghsJI2dhLz7nCNy1KX/FLz4w2QwLEHNzb49kigDb4J6/u59JuNRPJAQFH+apfdSP6O59lY/83cRV
fcaInr7LLwoXWz2FhJDugB27Er7UZw3CvwVMXVh264jlwIoJtc0qfu1hWk5u5UHll+LD8OxeIWme
may8Vbvg1D6Vb+4HVlpkjxHfMOtMfsE1fuJzK3bxwT+YMPj9pwhcv2FjunOCNWTLPSFU94TQqVYD
CTkXAtYlwiuObywsFd3LRJt6ZSkyNDPl1UWBqJrLMoa5geZsrTYrUzmFTMH7ndVfEHEr4kvHBk2E
k6RUF2JPyIoxuEoIE3WXknXzk32vbUoLIaNtbOI9Y7kIvUWxqToE7Z3tg2OopCehuPKM4EpMvhDv
1e/BnhuZntTduU7lqASQiJB7bslzyEg8x3PvFDSF/ZF/opqs2Y9oqqGWgWbn+RXWk6zMNN9Bw21+
kqqFJ5zChP+qxekfqpKkmTNySt9T17bGmXjqL/ItAhsCzXCw9XJhsIJMlqCYQe9Rt2bQYXE6sDdi
EgNghe+wgtzXrgRHJJHnM37IL8MUxtOE27SftV/tvl6Sc/zgG4LcxXutKAzrbJMEWz7jdiMHEglI
a7L2JN/R6i8pWREwFcbflXUhHWXRVk9VeRZaqkmYsnxXSA1s52n+jlKDUIf+3ly9j+qob6f8I+zI
6gPnHMO4e3FkpyZkttHvR1JD+Rn1ob/Lj+La3tEAjfd+X56bY312t+oueslOdbya8g/i6YcPH5GA
x33O2+EcXRlQbN1LfE/39RSU9V5+DZPpm6cdh/cqJpWDDKZlfs6OpEAe8z0iZzAs4TJw2mU2H0hW
aJ9MTM/NjqXbrT00p5G/3Nwqd13cFS9grY46KvzgGrKWmPG0X+tX9z19xU+avv6IA5gyAzQbTrgT
rshKKRy+7Gd3i/NpPZnKhQ2hHzPz2m/ko0w8pLsy9irRaMayfeKZ2gU73i3xViFOUVkWhK+SUiEl
S/UofmQ70VgJZ56SVXZiotNe1N30pZd74QXzgNVGF/6PLeqL8MKvEshLelQz7kwkJ8d2n83LDZDa
J4Jm4Ih1136fn/VHdS0c0xnJm+h5NJOb+5HczOcF7naRR0bC71kq5+gUnPon4OyY+YPPZlfsIFUy
YkW9wwHWfnvmO76Um7EZ869E542L6IQdcfkIuMYeCIEGdnFZvunexXc4ZMVM5YUhN7SrwYdbM+sF
udFS3VbX/o6f9lqYJIEFx/zeB+EMZM5RePHEi0AozyZekFFyohOQsBd/BCdOVDZSZHzIu/SS3QqA
EFM4hrhDB8uf6I8bjXVlcmRS7wzrlOwqXolOmTe3jKM5OvniseLcmUIhWO4sxFUM9mjkwAeUF14j
+V2FpFFD1BjvBXQNKDQjqI0B3XV8lqTnf3BlN2EhadohMsL2/m+mCrSCv48q/vrxPys7BhuIKlGF
iP8ysv+UP1qMKQBHSqb0w432s7JjDSQzyhIp+n542Ki3/qzszP/h96OpRbgi/kEh/xuyFVn+q6ti
+tLhcYH3+8My/0tlJ5iw+IIwC9cIS3ZZMzzlebpU3LUbluxRE6zV/b2jGhI9JCQNKYweqWkd5dxQ
rVTcolnG1Bx6dZrjo4jEC9t1HMWyjSaAhFHQeJY3NxJpT0yjzhKHiebaYP47TD2rFQDuTXTUlGxQ
4D2HjkcqUqoR3JWQndWN+rJhdaN6vm6nCnBDtT+KXXQuO1DRxd7tYWsl8rJ1x4entU6TmYSIx3PU
QFMMBVwTEg9cC8609hGw3g/9Q8XV5bKLwr/tyEhB3PQh58gogK8qNPAm42RfhjRRPKpOumiq/uyH
HLepfG7V9mYK6b2K+3mRtysN46gnPTcDx73hYczwQHnEZnVuhfrYgFIGTbkqhdxpSgugVJB++2nx
0VdUdOYY3dxyUED9at9xmviL2hxvYciNlzEL1SsyySsPeArhy0H3IabxvkkiFjyJXQ7RVk0D5Os1
UGToKJl40WBD9SB+pHAhsCjxh/A0Ym4ZyFAWmxj/W/TVK+JTXnccHlk8rrNR2aS9tdJ7eZGNZE4m
d2YS8iKMohaVGwjJ1z4crxmaXiguNbYNFymm+SpUarW23PgaVjEZzKRiRdjNe4M4G7LQVI/MzUxl
FOo9J/KbEGG693KlxcLi46UZa/Gil9FaL71V1xOhjF8sLqk1PCfDFI3sxg4m0K0uPZUhY3k4zrEq
Hq2ICFsVKjECc3kYKRuiZd3EmMz2Ou173ocHj5y7SPfPQgChyhuXrdXsPReAr/vWkN7V5w1uvnJu
VvVB7fy94aUbWadg818r3QUyacGpTIb3Al6QooqrunrzPIKeRhQ25skjoiEwpC+0+o8mC1dyCV9+
EkXFFZp8oXOswCNaFopAqhdzVI64J9GQ5OFWbdVdI3orveTO76mOxVLDtmmJn5m5zqJjQah4nNcX
oyx2nUwjIINVFdJopbK61PTs+x98HNNt0mhOY1TGtRA9fnypH/3/9b6y+Vv99q+u+vCWfP2//yMz
Zf093uGvH//zOMbH+8f+nA/7qSA0RY5VSyfvQWZl/7uG8EfQgqhbhihPjf/Pw5hNPhJ1aCRMBLg+
NOvvoXr/MjkG1atPq3+Aocy2xd+06GJZEF+gVwRAW0m+jkvGRhl9tSAlizok+r1ptkYSXayQptQt
xnvlBTcpqDHbtF3KJqPAtWLO49Ff9B5Pm6PW9x7JdYvAfNJqSa5AMx0uyfS50Eh/jONIEjx6sIIN
Lh41Zdv33b1MwPd5Nfq4PN2lo7ZsQ3NdkRBtZuzqI5xhPgsppTi4SrbUm3opyeQMyBTaAYe2obmn
aiSAIurfxtRHJvhcAY6NOV80vZp3kTDv28SJp9gUKTxKdfbaK/6uYLMVD9o+J8Rb1tkHht6lYQtb
TTr1sromAVYUq3AkAPO4ST7a7mxS70v0UEX+UTUdTCGLOfrZQx1vRPIuAN3VSxZT7PHYq5Et9EwK
WlXfNEp5jVn0zAADbQM8S3IkH0Pz3jI981DvuzkIxAH3dTnZlNx70m9UP1uyGH/2A4BQcn/PtHNM
t8B+1ZvLIgKdmNG7XyrWuvBGx2w6nXytmD2SwFgVrgfIYvXZ9Qa2pSSomcM9Kx8m5jsR1VYoH1rL
fyuH/FiCuTDb4DYCgWhIUWLjCVdfuwnwmrJOwRLsLc1OXetdsE/k+GkASlmkBjJrxnmt6ahy7Kh4
ubL6jFoI4h3KZtPpxnDvgeevcFcxwUGiIWQbr/LnnMSnwfokf7TlCGMpjT/YXPeZsBwY9WeVudJJ
j8yqaUWWkruUrccCbF6geNeO+WXRybu6o0Uj3U/lSOt0hjoSS8iIqQRGuHkrYNOstz0rvShoCScW
931Mhmqkb+QQ11qtPQ8tHgOAWO6Ec86+0or8hmIg3CJCi8LqXu5frXIidXjSzY/bjhemOURd9R5b
J3+8RZz+ec0yMB6YeufdJpF8UDa9tDc6xRFVZe5GlpPhOlf0YlEhEe8L/80SJknfKSSvDX9nK7Iw
1VWSFlr/ORYylrBYyMNgJyXfHnsBMZj0V8m6Vpu1UOnEvbWvzFF3HfsKXYTeHPF9lXk5ZpY+gTlE
BaBPJK5anZ5dBCTVAjuJFTIMR5L7RkxLRQDyd1puNKfGq27K+GKJxWWUk3VkJk8FSkW3JlurSJ6r
Oj11rWcjA1i4FeG51jQDKeXDNGRWXQ0DCbHd0B/HknGP9lr6NNUDGDgPuzo0HxtV0AZXyroZVGYN
1DdSuw5gsCXm+Bbr7izrjRtf1DUc60VDMGiUpIu2B5NCMTHn+3QSrHjxz76HVNxJkqwAf2Jr+F/u
oemi+n3g+9vH/7yHJENXDS63P2Re3Ck/2wKuNBPu+79IvVxuPwe+3ESyzJ2oyJTyGsX8n20BPHkT
fZhhqX8EEP0tVxQMrv8w8AWQQdQRrAzRkn+7ibqyEBpJ7YBR7qRj9FQ8hSfhWZeXkvNcz7uNRk2l
LrBqs8qYq8M5sBYuAY9kQZqLilQtw5itW8IjSV8pFjGPIqt/Vnoz4RFto5Vf7+ExYj+k5p+y3htU
I+O8kdGNzCBFxVe0SfgIR5aI79VZuslP8al5Cm/W0Tyr5/bD4vZTN0VuzyPftvAtDjbFm+QtGPiy
lkSwAZEivsKyn2X1+w8mqVnGtu7bgDMCnMXljLMH+XzsVIxUQ2sNHl7PGKKB2m12pUF6stMOixq1
RmruI5lDRYDBCIcxB0xfS4Ljw3s1VlHvbVJzErsdZCVZVZuGDas3p7EGlDl+8GkwFzuYS2yk4W18
xmddfLNa0a7DecLkSscMoGh6IsgJ1qbc81O1k62ybfsypWDUgI8Zh2FKW2COnbHIfCGQ14aLs8jX
ozM6vdO7m+K7+DbY9lhX40qb8hHvDEaklJtL8+5PcZXP7bMMVfbD7BfqKwKqngDQ98BJOSRn3tzW
+qV5yB6eByGfuTWjPWiFISHn2Z3/potSTv69eHAguAeED4ygcrLYv/M9gZmMp4D/MX1UPrOVtUO/
QxbthMmBu4sN4F3KZ9onf4RMV8PcSnJklfEYObC8gmYxwSKi1kkkO2vVZR5SaMwxl0l4YBMC3mb+
Esd5zM+ljNBhia6kOW8OJ/pKt2QMgXRFAJaxhJu5LDWVFkkK023hxTVPTfHlsjdgFqw4OqV3YNgN
QVAxiDSHFWVB1LHy1ckvEomc3cw9JT19rckyN7sUwnfbqwQs6wTBfwgBLy7mhUVg490jb2sk95YX
emAszNwZujsDrvHgP/hVFSdx/x4z+65JU+qahaEsm+ysLQy71W8x4ZvlxuOy8LEEeB/CeAa9/RAR
8zM51RDAVy8QTuvZh+uUxpVdphgD/wxmifsa64kTYGUfNeT6leqkK9RXYdvMsuQo41iUCkd4Gj4V
kVa2IGKoaYWFrrEgLm9Yt+VEW5OsFFXrRl9EL51wz3PIvvpxJIJEYYyLLReG/rk0F6l20C9i2X+r
Ro55HVuBE3yCKWqs9YCcgX3tG5XjDbZBP804IW4u2ZHOEXvFC3wG1TFeZZ/Drn3zPpOb/tF/s+S5
BnEWsIfX502yJ/gFZ/rA+j9fxa8yUTDCOl6yVZ8j4nOGswaH2p143dRNWeUo4ZatPNp5OA74PCJb
BShnYU4kyNlGM86wQF4y91qlhKoA8DQfA2ytDy9ypsErESsEsEZHdVXbU+RtCupSWIYrq7CjF9Mh
tfth9WuD+aRn93u0ZlgOy/OUoBqe/Vf/nC+v/uwuLFHxVO1re4u1py5ch9Wm2A4aFFrmnogpeXtl
hZ2uIyicEmDaBBeNuw397yK6Rdprnb1rstOox8k0zps6GOcqpvUp1GCmNo6YruSDKtru23hSTtk7
SgvzIOySrboXc9vfCVsgnAzogRwIs3/wTQx8EvMWcBK6QjzBNG7/m6vsx5b0l5v4rx//8yZWmM1J
qmWY4sQv+eUmZteJeRklEXB849f4FoVNm8hydfp8aBj//SamxaQVRE5Ob4gW6e/0hD9k2L/KtNkL
0xDSdvKDOeGvm9dQkhvdNOtoXcgvqbXSEpvkFYnTVMZrBT8biK+8sJxumbGTbPaYFaxuaxylD3kj
2keyxWbhXNlqq2KjP5W3lFivTZ2vdsuvetXOLqRW0mwKmz4kQTpfqWusNfvgjClXecTz6DXYSA+y
9wRKRuByV1qaKbBOX4jQI9QFWxgXFWkR7qzgkT0Xmj0cIX8wqimea2lTgbBgYxU7RGQffGnVgn3z
ryHnCorIdQMjISECWaXc9JJz0h1c40Io7DK0/8HvcyYXKm8d4oKMSar23ypO6/e04b9+/M/3uQxy
DAHcH+/XX2cfOCcR1DH6/vPN/EvFybwE9I4hE3v5a8U5GRxEIG5/+C7/zvt80tr9p5JTm6bRMjiA
H4SBf9cYRLmuKN0ogmBnAGaxkNEhc9eY7mpPXOh0mt4E8BIw3HyyiOcBWOT9Z0OTU5yQe3v1HQXN
LFXem4YbGEuUshvYDkMsiWwldvT+rUG0brFOrS+W8jQo5wCDV2hMY5GjUW0s/AwVNLO09hc5+LVs
24n7Tnwhg6XAlqDYPtEuz5R2UOvxwf2hgMCWn3tLHO8KkPdb/NJckE2bG/esuwvjCMbMpsu3e1Ad
yYF3/8nEf8CvF4eE2LdyjRLZXLbzfCd9UMuRjDgb7GqhTBR5gX0wUoBv6zm5tGvdZgI+pw5yinu/
7VfWxVyz9TbX1oGWfeWduerQnV2rr5ogIhQC13YLAnNPzNKCdnbdb7CRMieVZarbefjE1/chLccl
y/fLeJBPfTY3UxvJ9DVbxk7qGI7itFD44zXBBBLhAAJ6XpDcm26B13mlOe1NmcO/XUbnfps1czfj
E1Me2WsozMOjt4n2Optjea0tKqeS2PHzaazJzdmOq9hRVhF48CsMDye7UKBtcK6OEOCjg+TUa14g
W+FLVbahE/uAiUDH2vwRi36nEOCzYue7DBbjql/VW3jktvI6HsQ18/Y9i24+JtooW6Dq0gUVWBs6
GtF1yjZIPviXrodONDMeRT9TtoTaVHusbCr7QO1K9J8pb/NxZyGv0m3pgUVXqXBpYS2boioTc0Eq
IkvrsMBRMCu+wmuCtPkrPgakr3YLbattc6e9Mmwum0eFh0NBGaws1YVlByyiyy0EOs3dIlG3LupJ
uwwv46U7WW+u/BFCogJhbdjhN3je/lwR/kYT4S6YufnDTAfedpvOZnPdbpO9z8hkr57cnbljxgK4
cl4u8sW4dHfkUB/Kh7v2NiSbIuBEpHmwLuXW20sH6029Rez338G27g3eNOZp1DfRsl0Zh/xh8lIp
++7kKovh6O7Ak8/jObLoZkGsQn81ViSeboqlyzfZ2+crxeWucKHYBUDtJGbpxVlbVcvmnrz2/Hyw
1BbFvKesnIVoN5RNOOao85ejXc2LOZX20szu5UMXZhmvGKpCmHgYEgfKONzIljNAQ4Iz2oPJnJFS
ybebERD/XiPbcEkNRC0+k18QGHSaHcDhbM/t8G41n8gcctdmq1/i72UZi4HhxbKbFyZaRvsq3/h7
5wjotuZ6XIXHjr9O/KDPBKlBv7aHP5cfm3t198iRtZN7eCzucAeiTcyCgtc3vQLKSDKYvJvMLmzS
JBbNBesRgRtCzOxzpglzkpBMtsqYlIzy7NaXKf1x2mE9zOhR8HRySljZuZR2En6EqTG0lG+pRIu/
RPw7WA/QUlyxyKKSfpViVNwWeygNOnuhF/8menuM5ThLUuK5zXbur8Nd60zhG8A3rj5Tp1mFNgUO
FlugIdqzxOgo/3sPgtaTpzWLGrRhJyKCcteG+KGQZD6X1Cczv4o5igkoql3gz6tki8GcV5zZX/qZ
dRfCD3REWAGS1N748GXJrtyH32Ig3vCik4JL6pqt7cTzFCnDYZmqC1ho9L9TrIXBDw7Lot6V1Ama
Y8k7SbG9bBvJZ3dcC0fhin/Cr1ZZSve9Bem7klfF0edMnHoFi8E14voUISnOns577+RLFh7RMbUD
hOf3fnzOMVf4X+E9vCdKZqvyW4NRa5PzBwXzYH7GC79o6aM5YIM7rCy52o3mUuNJmMJjOHDFHKQ2
0T3WcYreGTYxXblyxc1WzAEHQTKmXZxkAzP3C4XYWGD2mA05FCHidWi92d3T1Hs8lTPCPb6zb0OC
Gol2bB6D8PgWruNzdPAulXfOb/0uu1CypfpTe/NfDM7GbIkqtEJee8hvrJ1Wsu1ujKO7z3fZk7zx
b020In0SPfXYYPC3QTcnC+lZX2bJ3CwdfVwP40q4KvJOoBMnRoWcl7O7B95pxnMlP8vnmACg2snn
UwJIsTIXU29Fv8X/8Bgem9WPXmuKGFoWK8yqK2nds1v98MVtrNlu/YRAfPqLS/mSnItlM85YKgQL
2RZmAPb0k3qX00eKSDfTDhWpG+eMTpKhzzR95fTRjzEO+q56Et9kfLfi2pB2iQy3OrA99YYpcOYj
Q8hSFsrpzNKEWcjiIAuWiKchsoPtwC11lGh60dN/SQM2n2Y95v0ilzpHW8i+4trxdGLqNy1ZuStu
AdHRE4V0i1CwcXg72KmXfk3snzQctEUzGakHvSegcx4iaymxcQfDVxHGR6h9tWCtMZnNJQ1EcpnN
adRAtwvlN7+nB+yb9lMagl6tc2snr1zEezBJ8Svz/srs+k4U03NLMu7qaaTzR/LHE6oV5L2gSETB
ZKEyRiCl7ot8YR4MBVL4TYq9uVYiNCtmLsYjbp303ZXsjfhuvXQrBWrmwSdqBb09tyPWFsQpjNM4
2OyQ8HmQDTOpfjeDnSz21EUPDzCYdqnjhwQOQhsXHmLImllctmis+xShh6AcGVWP3077Mv2lRc4d
O1oSKnIEz+jQZ1Iv2l6+VtlRN9LB9GMIFGet+sykU0xEy/iQq7OiAEBJMN53JHV05s4DD4hGzdqr
7GtfBEJiulU2spkNEWqG+OZfE9bZFsZATDmSNTh6hXKZVF+zZ4XV3IVaeauICSc0hLf3IzAvKCLI
OHnpvauZrjHMmY71KZ2890RdZkzmupluzekb9HEWzJt8qbfzZ60ZSDMmAEx6HiiLam859K8sMeow
O1sYPUvmiuxbQvWikLNRMfII0vU/uMvA/yJrqqwRiMp82vrfuwz2r/yGX7vpv3z8n12GhH+ZuTRd
8492YZpQ/znXBi/KClVBz2Lp4Ev/PYIOsos2rVFxRU8amYnY/OdcG6sPjYlED/6nIfpvyF1IXv29
yfjxpUuERKi0ShiIfm2nm6ELs7aPUtY8XESCNj51xCRztZJYuNcgfPFJevOeTuP/c3ceS5JjV7b9
lWdv/ECDFoOeOIRrHXoCCwmtNb7+LSRZXcWqtqZxSotgZjEzPNLDAb/33HP2XtsUSydpFbdn54k0
QPQ1DZmhTfAL49eAggRXwwCdqxfVjUPXZynwoFYFNFAQQz41s+Iqs78RtGEjDmwYUoErkSZlB/IY
VTPRKxDteasah6BH4qsk5atmLYcOCQvPkMqOrhaaPdbpQwKvUFWLA5GYN4ksL8ssryG5MEHTKPum
2GOmpoGoYLYtq/aSSgLsR7m6qRW0cWMg3lvXfJ3w0TPHOZIgwqM+ES7WAh3wDcUJRBqA8ls8JPhg
bFH/KAeKEw2G2YTKw8jMfd4GD1oyXBLexaL8GE7jMdcPESHNk34qTOkcFPpKXJh8iJ0LOsjiqLlz
8ZFr+VGXyl2uyRtjmrctp4wuj14wgdpiojKrbHZaLNoSFhoW4XUrNF8Yc6T+NVXYsrreTTC9tjQM
tSHYiVUPoCpxxNbyEpFduW5djQOC0GAtERAXVsKlF1+GAOawFLliGWzmMbMHraJb0W3DVCQVPnch
b7sA/Ps8fu6rQ9DyjSmP8ir8ZAwt2jF5GDHWzW7hxCodM+O0xGKB79lTNc2WZYJM/T0HOk9roufe
SM59ZtXrHqJJO0hrIU3cuUseIrCa8ihtxaA+d3OLVkX46Pzy0k0szcJnsURytIkdpx0RDI3X9pR8
k/mYmhC94r4MuDI94+ZxM9EpH5OE4FkVvbhK01CaMS1mQneZUo5elg5tI9i1foU5dE3eg6MMZuj9
J69tSy4MjTx8h7j59P9dO7Lgjv+8tv3l8b+vbZgUafstq8cvl+B/L22sengLVZXGxW9/9VsDxfwb
/AcThZ+ho7D7xTj8bWkjyMaQIBrrEjjjf7dR+D8tbTxzMN4GY0CT77osfX/waFTClEZ1NyTbTCPF
Ko5OZcpEmONUHX92U7FWZvWmzTVHYHNvTtVzMrafoly4Fj4/FCY01c1NqTD4oSKYh2QXdv1t7PNd
rA/HIs6cUlMfE5rbxItTsQR6uq8lmgCj6KkNeij504golqGYNlRsXf9g4PJo6nPNSuUbFG3s2cza
aV8e9bb3JKZs/kg0dNzZCRwSEIKY/udrGBAeFwmntLhLkexk6B1yjgPgAJmYq7YKz2EUQ8jOiluF
H1nQH0K8ZflAm8gUVgInLHRo/CgR6XCkBuOR1BkNNPGxrwdbiKncaA8lVEhFDk9LFQHPixuVeXym
KxeDg4FmQmUKPCvT7SgeHV1rcH+hFCzTfUYie4w3MSpZ65hUVfldjk8RlVCPpdJIyHAkqyJDeGfI
oNMlMgaNwVPnd1+hoULAlpUa0B9ZzalCtPFTr2BCyOJ6sYM3ATx20t26vrFjGe9LMnmtwmBApjVT
mBRTXbhVSeoaaVD4zyLchVyvf8JhOCQS6mNVkk758DmAnVU65mpTY6NAOZVj99hbcocNw9+MElAA
i32keYt9SFKwAkqW6wS6MeDnN1P5GjCjZ6nljQ1tBPq8KBR3gf7th4VbIrdrCJBJcldMjlqy7cd8
cEJV3+oxAvnK2tamv1GRh5a8AEmOMy+Mi9Pom3W7NWcitgQ5/KwVnVCUNshuefEoYiGvzBo/W/AI
1Os8SdP5P3jloiCBpa7JmmhSl/2riPpfS9s/VWV/ffxvK5f4N5W+KvN81gUKsD9WZeLfILeTecEw
AzXIYvz6beVC22ZhYWbxwsHNsvbPsje61FQ1psSjCcz4t1q/kkE9+c+O6V9PnX9jySg26EL/89Il
iH0btE2CAoYpd+s0bskN+0lV8K4pB7JmzHXnNq587XbdTrmnLwWxrQgNNuap21iO5aRrYgk2woN2
0W/6SblUG27jH6IuOB/HnMyxjUjgwRyCBRUUsvKKvoJ+lN/Q2nCy7rRVY2sboors4ooMK2QRW4GF
4yCrPHffzPTwIkt7afYyenSfLFJxemjUfYuMtZmvw2M/PXVrZTNy0GFcfkvVep2APqsuFCEM+c49
m3XpScQ9lPdoSfpQHGl8lpib62Zjt5OFDTuxLUxepg/OxjopYEtL4NXE63HCkon30215vM5L35S8
2RCxGqcnZAk1pZqsv9QQ6ZajFah1AiAyejzV+J4MuhNEHLQIcaT94lqkEEk2qUihUzzG93mzjQBp
8Tsw8DXwLAyku+xKh9leZEyr7EpxecTUtaYTy+A9P5f35kizqLDPtKFc1Z4PHjMnjnXzg7IB/9Uw
EYJSTp6gggG1v1fOM5B5kDw7CXqsvpo+06dCPlhv4w5OunSd1zgr1tHaf9BOlltueDlBV2FKxzlY
09KkRqISU2J4WauM7m6Y2F2Ugb9fSc8pChPSOvErAYx/ZuCEOzu3xVdR48C7y/qtjDNlWMFm8buj
xHdhYGt+cayvN5TpdAeTwfbT9768S8qbULgs0INPF+pQb9B9nwJCra5oWmgzVJ/40+7yXT8Azi83
cK7Xghue+32IggRBGwSYcRfhG8NsTjsMzaYxK0zoEZYMlMIX/Yt2ZfSI7QyHPB40XFHRsX2O7+XZ
+JD2kG4fx4/suxEISqeRchw//Hj5ucaP/qN+Vi/qV/7BC8AnOP9+7xO9uQrzVVWtFAnlzKfV0hE0
V91jeebarbOjdfO3/TMtU74kx7e0DAeCt9gDiLGRNtmOLueahvZO2zf0+qF7bIgNOdLx9fJzfk6u
Cl+lfQBZw83zFh38zXzSl9mgk9jlHqMgXVT6oX8fPqg0Vzemg1rCATPkGu7S++V3UhO3+SY4wF/l
owpccasfPvMNyWO0q5GBeoPXutKu47+09bgDJ2kit0beDePybB15RQ8yxsDsRfiezmRUOcraRAS6
Ct+T7eRhgtkS1+wqO0Jc2PEvBEE6SwjtSG6xx+nlalw1Yh4QGR5mhpTRI2RaCxeSdlyeAXX6tO0+
wyfrGG0bB1H6eXqJ30uT1LdVwZAB7QK5XR2zU3Hb/8Tv4UlbzzuVnjGrwk+0LX+IBpPP6r37RD25
S3+4zzcaZdMJ9yIzCf9gue2e7DQnOZqv7XxrMYdFXniG6B+eiyPBMbt5NW/A9TrSqrKXNqq1R3a3
+lhWCbJ+XJUOh2bPEQHZq/pZJn2HHME9kSt77HLaLVIdbmIxtzvEIzf9y3INjnMPvrhPxh1vgim6
1Pt6U+8Nt97k++UV/BztdKWsa5dzk0YTCXUK1yLZjvbkLb8PHoD9qnHDJ96fOxcF5Hq5/up9Xi/u
RSqQN59+FxMq2lYIYiybxBfbYLCzXPiS9w13t3+I1sv/iZ/Vhxha5GeJTXP5gJWf/4Dmx55x167W
Ub836id2d/683xnH6DBne+ExOojnwFzHOAnKa/WZxxvJsHXAEzgC3vLQFungJl5vLz9E6w7ecito
a21tXCcvfdfWMBiceRdxQbkT6HZzcw0eokkkkA5tRAevl3hhFIHPHT0MJi9eg4wbCkD22jwvClZi
tbfdnvjqMxKQHcfNFWgDT16ph2mLX2vTrhMndiMn8ZJzfCWmdNiW3Hs0oQFY8yf1Y/xmRjBOV+O0
ViMSCp04IDt9VbKEfgsXFX4kGb6GW0VeZF5FfeffRPpcp+AubKd9vEibXSzGOjkn8Ze8bx+Te+B1
H3CMmmfG/hITe+IflO3UXsTuGyvzhkRjlFnDPjgDgCiHzbTPj9Mz/3DJ5IRm4bjKGILpyJEd4to3
+HEutAaxuGz0W7MJ180G3Z77ZB1KZ4k6X6Rn9L+9mij7hp546xjn7KlkGlgTcC3b0CHcETnCuf9S
bUhNG8XzGWKOTr5dPoSzvFsCw8WddUd09kYsw1raFpuN9kXwK6uYQjrgVSLioaVcX2WNbX0JXwbu
1VcJLpSwRiRT7IMPlKl7Qu0vwn4+S+cGLtdLRFjWIpu+SvfxMl/GV/VWfHAk/vXzGK/NB71/6zUg
sb4VX/LviSSB0pk7rqRwQbRMKttqHtfhI/Iyzv2m/A7aYUUvVr/xkipIcpixrIyHgXncV/EhfKE9
Qh6GFgkFUieRc3kXCBxRGO1BSNj35I+TacLSDGGdYfVyaZSLyiu75+qsiSwOEPKoXvDDK9q5yTNe
wmXLPyE3RNf2SGpSqjliw+kILzLEIgKNrdhtZn5IyBceNwiXydga2+qjcI0D852C7XWRl61UcmOw
U/4sUOun+kW+ojs8q8f6RWOYY6P+U68EjqMeM876VTunh+Wj2wl7TXHGaF2yQICnekWaRz+VJ0Xq
RrXn5eeVUV61i6U86zeBlPMB9dVJ2IcH9IlMwQm6ESrCMlfLPyZ41sY4lJ8p+mZEdN/SF5q/jjNX
yTBpmZvIoq2eSnSTc2AbWyYxxJ4u81Rb2ObrtHPMjpSMLYZKQEoGOeUI2YZV2xP1+IC3qHjWXo1L
Ry/cij/VHqPylcvLVxuLPzQ8NhsCYG7+exxwtERhuh9FfcV8xn+MfqYrktSf/FN9m27FhswwelgO
Tyr6EE/jRTzJRx7SesNOP9K9eoJut4rg7fQBHSeXIYWpOwpbTkAK8DL5L1+yxfRst5ze7uN5uk23
6Jkfk2Dq/tU6VJvkWbkIhLCrt2bPB75Lq3dLItLFTeySWOIuttTlf5ydHrrirXDwhtmZswQpl2s2
fmpYiH//yQIvTgA6YEvY2ZoFPBhm0v8m8KKz86e2zV8f//vhh54vHZZ/WCn/GAfI4Wdhg5PzZIi/
QFJ/PP3owJvwAmHe/Ee3+re+zWL6UZBFkweoA+xQ/63TD3rq/+Hwg+mI0AP64uIvzc8f+zZiW1da
lGExoCeA1iI9VDtiW+QTWF9Cn8aDQUG9BYDotg4Il51xH4CmaatJvPZejtQWocmyWMvkUm2t4MIS
4RbIVLr1sMYAoXsaogrNACaBD1/yzDUQtZVwH71lmSYw2C4v9Iqfon2uu8Rb6bAgWc4fpMOSWPeB
8MvAd2gOH3XuDck3YXlSy95lw3PGPLesyIPTpzZZC+LauI8vymf07l+nH+XTvI4v5lG562/lS4wI
m/Se7bJo0TKnoYpRmvmVtWIunLxn7zNCZXllTu6iBIGUE9JZYAe3K97TJLHCwkIJ26zCV0Th0S19
8K/VE6PVp+UDr99RuEen+QVtd4WHkJkjCBJMhShXn/pDjXxmOoIpf+zecm86sn5FP4yf+tfsw3C0
SyUhdqYns3zKy4SJYbfNr+wDNHn4kwRbSgElwMG+U8eOpADuWPnrZV4bbJb9T/HyhxZz309EODwN
+k/rcwzdPnS7CrjPWnkhV/Ek7hoX+ejWKq8iLAwSVnvVDciZBf7JyBZZkV/a5mRH79qnvk4qUiHH
l56RtLxW81P/yTydlVr6VDjCUPayNGPD7X7aAuvqitFv9ZMjIxHJVSJy9E5KVs84AsEpTqbQBY6J
nIgrySd/QaKkzg4F7fXeyK/EYK2Ec3nQjE2+HSmyL7H6hIlskcifhfPI8/sxr8E7142I2kNXetXg
CsK+1VEE47kHTjKusD2mzavlr0sS+j6CN9ga6lfNfpc/DCOpWG4P6YWh+uQg9rY0HOknObtZ+lUw
PG04zLWd77XKk7n/BocZiElrXIaVvW4piGt7mYG+9k+yxQ/EtiauhsfmCnce9iRzgYYLD30Zksa0
CPzjflVPniI5PbLveGskBLnvNJ4F2gNuVwuh/yIAKGGXIEnhtoKf0q1yrzxz0kdvQv4jZ//I07R1
bnlGuTNA03/Xr3wpTgG8bJuBDEW+wQPDe/QvCCtMfj0om3nPVPxVV1bIsnlVw2dyZgvKSnQgGAcw
2ysrKnbTmTHoDjaUkn3xrTyTS1167V191N8hxGATlfhkE//Rd8ZiVGieuIrc2cPwCCq+eE8frBfh
hfcDyWDNjRbvUXuOz/5Fv5R75VZST3yp23qfUIpTqW/jp+FXnYyXOkS5gmoa1Jv1hvR4G3+0jGaH
FeiVcm868XO6TwoTHedS4QfrlsOdZYsX9cDkSjxMhxiiLCwUF5LIKT2Zn5yRJCr7JyZYHLdwEUKd
QZofoZmn2+lyQ5b8DSBHSThU6i0qH2I0dn7iDZ/mna9tfwacFqD5tyFpoamdHfQzQdAcQIJtiXgM
MgxnT3RNG31r3Jr8fdH0469degS8vvIFMtuX/DVIqwFIXOVwquOufqnp8W7Dd3J1flTugHc0SCf5
pTn4n4MjeyYoG2EtrGlVP5S39jRs401zMTfo81/GY3VuzrgvG37TN+YGcq6te8IOyAJsj8yzHLBp
1Bt2c6leVc6DV3nff1tOuO49agQqim4VPGln/BdudMYkMW0S5ukg6eJlmYkiT6kuNaMhgyeaQdt7
GPqR12zVwfG3Lj5Tx4W+RQ+pVQiHsMN9vat3zV3YoWFf9W78TpA6r5wiElHE6tiT68fSC/VIZQhu
ie+dufaTfpXj29FdaJ6B8C79hMIlKmS3iR99HILKiJIDgp4nButqq4KMsdXPqFtL2ir96TyM3A2n
aUzQtdObNmS0T/GsH9RtKzF5Qppoa8e2XllHJd/n76BZd8OD9j58mYJNBphmS3Z16H+W0zoHzjdC
WbfKDYQAJ1mjPQFmmz9QfOH16Z/rD/l1LV7g164rZIqTx2me8xdoEdLKrhwLvoD+vtVXhfWlRqSf
nZNziCQCaR8ZqrAIPAQT6XXUF0rH1MLXGKjkIcA7UHnKm5Wu0EqheLBG8qvt4ovbd37vn8r37sBw
4tm6TM/Ir25U3mHC89tZNJ96l09jsLlklP6soGPvTuVyXOHglqukejBHcK1Xrqr4zC8CNhrZxR80
LbwS9SZtyzWoEGyDdnwVV68sDMurVcSHIBG2OljfsPGm1GtljsEW1+CmbKnYR3c46J50VFrYHuID
eQ52vGMHec7tn3xNIbl6hPuSgWGBL7pB4lTYJAg6+ZHsXK+cwDvJ6Kfqq+hvIREk9c6KIC7Ci/zw
P3zo/QoPZvlx6l139p+h4fQMOO5z9VigGP0Od8M+ogqdVv+QX//djX35u1T9/5BQcSmivG3+6/8a
f01GoTZTJENSlV8YUO1P3d1Yz3NdiZR0O/luUn1o9a5KdhLYxIi227JBIGcrf/rpuSJoF8kvsrTu
KkmrfmFvDSpsicFC/0eYplucJFBZ61T7TiU29XjBFHOeVna4t1zJV7dD6BlBsorUNzn0JCRPhdOz
UE83YUPpRJjXKj8Mu9IBex2+Tk/DTOgAHEuQWssmUGCFZo1+w/nbMoZC7CXuUvw4KEnuH/092QR7
8YmZBoc1w0G/ztKM/A8KpERiIgs3SiNw2JFLBYWvxyS2GTnssOK0fJOfiFmgnuMzoSvMP8zp/qm8
tBflILuzQ9po6FLMTYbzwtbEGjyrLqc285iVsH7S97h9CLiTk/1w6wsnZz+lXcs5jk6SgH2HRILq
W5qdmCcn6vS7mao5Yu6YzANn32nSjUBv7V0IXLM5CHfzyhzNmR0DGANdUs96znbJEtVxVqgqCaxa
BT06WvmLWA6T07EakaT0GRWHIqKrrjkj0jnQ5jLmWSpI5WPU3vL2PfyxmHL18cMYHATxc+5/ivZV
LK4CeCGtXMiM9JxruxUPCd2QpPFCk856SODEyDhQyeKVMHLOxHct7gR1LR7DF+3ToK1ElCh5Gawr
1VsAASkCOIRcrd2VJAVWaBdCtsarKCeHsgbXlL8q5ReZT0G/Iee4vZj6YRoeUphAJoYbL+MGSUON
N+7CynwxmlurPEjlRYoe8uk2D5/zdCybU9x5CH+5FcJiaQLcLXayriKgGYscTWoF1Xcp3IU3eoao
o1hxLYo4hJ8rMTlU0gXoUIqX8Bsp3a2vnwzuE3RkIeJopaFjSsPDpyNpvCrjYSoYIdzU/Bbod22T
1ZcW3tPwYwWvpuQlxskCkzyVNxWlg6C+pc1dHra5ZHqysEVeQUpmDn9jUFYio1jpea23oWPlT2Kg
AmJ7Y0g34mdieyzrfZ5/NxK3BiFivnZoaQ/Gm97nhmacUB+jpY88h3C+v2eXVluvUEdRJQYzx480
h9RNlWk+5ljuCijhyT6nntdeS+UOFWvwvV4yV+NbnDqLRs+ASbnq39QYwzlJEy7BpQjKcoTKBJZR
70C3hto0nI33VEQsB5Zl1b/T3cE2XZtMM2ytOUwvbXGK2cXr1af2Fv9MX90rsXNSeSceewovlcC9
aNPuBC26XMxfPXZ1QbzhaF/I8+QSPVeP1bHft5tgPVwE/6DQPkU9MqyKwa4wdCIvy7YMBobYjdHt
oB5ZRNQX67a0shNr1e7yvX9I6LdCoLZ+0tLVLKdjeiBsCSEvpxu+nBY8rqvdlJN4QczNfvYQfJsX
k24GuLNfKvXhk02A76TgW9N2Id+E7YyOrUj147Cn8qyoYagRkT/K23pTTPtU97IL8g7qhPpUn+b3
8Z3wQTGzy2Y1noyn7l5e01361kJFzF7KI2EK+4gGKOul5qgfs7qijVg/lo9lsM2TJ2E7bOzAo+UG
fifyHgl8WUk2dlDXX5H2Qyd9aZKKLyMDM2Vn8nfLCKN/CpEI2gpvBpH9O2vo0/0EXzmWP21nrTMs
tMEledB4uOjJHtf9ZOxGYx8B2YqEc3Sx1ta62Gq72TbWSUjmvT1L66UjG7oZfxzEt/xEJOyDyGPN
T/+zfo8uZBq9Tw4oVEd0cBUj1lTcYRsCuyLRVrMzOnB2szV2IK/iG9tvK+8LgYNpTPsPifQscwII
ZU9RMujdEE2ts1+cZuy6izCyIqaeuUwZ0oXL10azlqGgy/lpTE5pq2+E/ODHCOifs+prXsQ166l4
Iq7UBJ1FYBYUdkYxW/W5g/GQefWjOfE1dsQZcgonTpyvokVnx/eyKHalY7PXgmcrvOYs2qeTiAy3
wq25arJjm+AjQP9NBA8zuRjIhxeBt3lHwVNWV5MzAIeYMiT7ea0KzxOoN4C1oTO819v2UB5MdL7a
WQZTD8fiLmd7XW+9xN+bqOrl6FwlWCh0aTVR1mb7jJzCjukCKcFcBhpXJX1PoRfttjzQt+w+6jet
/hxSD4dsSCIrfcC62qWsLhgOnqIyZerZZM8gf+n1Tf28p0cpSu8aXe2BY/YofqM1BdOx/5oi0CHq
mmI2bl0QHkF7S5mZ4CJC94H4dnJUfGuBXnoxHuE2esqmxPkPHvljK1QUek+qsgiA/lVYHvKiP3W9
/vr4f3S9DJpUcF//0bv6g9mLvzCRfYKxFQ2gBv8kw7T+Ji8WS7DtJvpQIvZ+l2FaiDeJYSWuz8Kg
hgzq35n4Y7D8c8/r1xNXF5ekJZPo92etUm76UhpGvJHI7tKC7pqV4tsEsWLosYXj5NUIttKU7tHX
qQmNzjZzEsb1EooGQ9iiPwyB4NXINUnThAR5E3rjZg79IY7os/r1t0wgihYceA0uIQq6BJU08VVr
8lzRmUN2itT5KCyB3vVn3gWMlR59fBulAi9GeAyy/C7NlI+mvNGLbDv32hYm7npuzWPsV5cyIYBl
oM/E8xSHCKUixVDO9D5qrIMGOKeLClcUKGP8uNjLJoTvsK2eu2ofCBWI5o4gPdDppA8InGDklSAL
nkH0fJcwZJrLncjBNjKfW318a8hR0OXup2rSbZm2J8v4zur4KW0HxjrxXiCguwLQU0/XIGgNa+U3
Ed2Sds5srae/ANXrJPaOKTaMgAkT7GNtnbTpyc85pFrBJCPAp18kkm4VFNFGK+ovo4pvvsWwwteP
Ovu/6lcbUFbrUpYYlZDv1az1iCWkKvBm10wpJNWx9NAxJ+PJSiBlK68DC6oSqJeQwMEEdWPm49lK
KsJqqOpMcd/K1s5SPuUYP8W4cAhTij4/u41p+KHIrSunBTM+WCi1TKZYtLMIKhOScU+SEWa/vcWu
LllEmzThIVXSTy0zPgGvVwQr0sE9y/lkYdmSQnlXzIlFEydritOUFAkyilLZWOTCfc2NGMO2KBZ5
WLcLI7JSLabpRXHI8vpjQE4RQzIAsO1IQ78J6wSlQ+dmMlFi2I0qk8DwDmYjg0SVR4BHKtQb0SWr
YcAhuDT3DDK54uGx6AKKxgIe+6juhCjayGyiViETFxKS/gr20xTJAONGCjAb4L+0a76IhJ2tlRZP
U10cTAR1CZ3buNHwmhc7sXnQE3ZfySp2bccAp5C0e2PKNrr6rSkAcw3U+WEuoSUYPj8djSwJuJ5J
PzE1k/PCa1pihzRaNSqb+9LvImF39ovFX6M5lvolMIXpOPymZbVvJEosYZKw6BL/q5Q0yKQEqzt1
Lhn2ivCTyuvUfJV5CULR2JGZjvh2G/bgL+G96lGJlbJx/cLCgqEuUZcnK9TWUZnsptl8aqvmtYlz
FzgfgYxMXvx5M0Oj7/t025HisBqEis5cQ4dDDXaj9kK58SyI1lOWc2IB41xF0cXXBneeDbQRmemE
Y7M3++mKQBJ6bkZJZDLyzJRdmxWPmaA9ZGOzNiPhOR/Kr75Knmqy+MYSYn0BA12zSt68iblV1MmL
2Y5R1zGGy50eEaBVJZuBGEhGlJYT1ed0oJ3OKJww8scoip0+SgiCCgmsUe1anO51Xe9bmLkaLpWp
UU9WrF6rvD2Ks4yu+j94z6MbwMZk/VLn4j74l5MeJPp/lrn96fG/T3rYtRD+wufEZfDLr/+b+QAF
HBwffMp/F6wtO+3vOjddIf7D+DuIZ0n/+G/zwUJRh/NuLIQApLtso/+G+UAV/2I+WH50zNQG6lzF
wifxzzI3sRs0eZb9ZMs7Ebtjna0I2n4MMfkRr5YXcIdDAYia8BIglOKcXVN3jjm6zXF0K//uC9oR
mhf7YfYwVKaXQN4qdNPOoOCEGBnrFGRznpLHgE6jQglbGygmgKeLw1Uv/Xcj6NfpYD12BGhq5q3V
mi1KNF6ZlijwelsJS6p0F14nlfPdxGDYLFtPoOcgoArt5e7WoFc1wndBzhC3mZ5gjocyGlwl43hr
TOy0ki1jaW5lpiOKcaha0XAtcqG0RnWwo2S2mPUMKyYn4UQ9zeBshemnCroHkYEXG1E85vtaB66D
4cEarmNPCrvm49X5CMPpWBCxXGFonIIJXa+8i7PqWhE+FISmm9CDiaxgR/zB3eCYbSrVOUdt7Jkp
g68mO8WMcSrSS8CaseKLu2m4+hwXNTFxWvHLpy0uyY9+TQcqT8zeExHAWTDURlE6NUG6icfgq1dT
tzb6zUDvTI3Lo1lrTmAgfdVry8GF4NVpt46wV/PAZ9Nno697N5DC8yirDty2G8L9vYpZulF+lEHA
TBKTGVUbMFQDeDYA+7SvBmZ6Z+XQs7srmRfEfoo7MZ+fG5PMDgZDyLMJEsZYjI9bpoxpLEKn4nWA
ppmIvHM2+vdSpxMSZLtRFvYd/qduiU5lebS6TmZIOG5S8H7+9Crl4gbeoeikYvqsBTDn8rg9+/Lo
hoG0nSPc7kZlT/2PEddE9T60mOgHujyNaqeTCDgJgriR2pMS3S1NXNeKujJy7dJMoxvQjBJD1RWY
yBNzHwBeCuLiRcJN48NGoRZYl4rmEiSylgkxreqXsa+eY3V8rQW2DYOvG5gsJigXh6UHWCs0Fehv
teWm0sMt7/w1I3toTql/MDKD+g1oXJNYx5kWVAPT31wrPD2gVCJ6yigSL302b4wOVWCVsGEIziTL
l4LdtBOrvaFwdhUi7r7vqZi2mS64BVvJXOrXuhtfmp5hGwmJuWFtkvijwPoST+VO5/AocYiM5dom
1XDdTudMylImfo91r68GFKYT6MUAdlLqWeI1nAN36NiygDRCssvdJnvsZ/HX6zSEQslpKXlKq1PQ
CB+FrpytNL4DRj2EUrH1NWMVgXeVlGhrRbSJAVHVoKJ7SpLkTRUab4iybFXgz6nxjPt0poJEcvU0
9nSzdjPy9Kxs2HW0TiY/W+tMNYvFjsyW3g01KXPtNlYNr1VlVwGu0yf6mn9qVw+c2kTT6aedkjUH
Uw3AQYYXIyNGRaV3QcRpH8F6p4LJM1aDiiuW0+NEV9NgBOCHbqKfOmtejDw9RXm6yPAvWS6fBhJh
Ih+H72hu0LyD8RG0on9PZuveGhmZa0P/YE2jPcDnk42nMkjdNC/oWrXQ6pBUmTti1ql+GEICs06D
+e5bEr5mpo0hk5+ZhCAxjkFpW7uuAg2s2j0enjq3HiOxfegNMm4hB0aYeqsSdVDeviQx7b+QI4Yo
f8y8Ky3mbaPyIlkaXWrsriXcKGVsaYoyCcsC3GGGvh6qkOEes6hUOWoMD8IKs3ad3FNGLKv/p42p
rFQyZSYB10/wiAlcIX2VueAi4S8R2Rjf1ijRmdSpBGtby7q3uuD4PU8NB/RorY/Fl5/Gs7Oosynq
68T9D64aEEiABKFRwFb8r6sGglX/VDX89fG/Vw0KgemwoGUFocivXLDfqwYUKeI/uRl/qxrAcBuc
hBHN47jh4Ujaf9OH4GaE1ENMjIZM5d+NE+OW+utZWUIcwqeuoI5ZYLd/1IfgMVOalLCerZrdx4m0
ZFV3q9G6DqZ6r3rmFJZ2U/UHPWfkoHfBezNTccvgVBFKq/1Evju9OkajWRK5DTjlHmt3KZuHIh0O
KWtmGoMdZloxS26Z0oI3Ys0zR2ubNtAx9ZlAoNoRFeZF2bCq6pQVnuKFQAc/+SbB3UuXIQTe6UA3
HqKQrRelYMC4rnqux9QbZUaelgY+HGSXOW5F+bmp4vXUb7U0A+Q9rkZtkhh/kscSAMhIL3V/kUWw
2QNdueTLZKERC4TeuCdH/3WIzX2UpM8tg+VMUU6+ldnd0k1kzDfp4bIFI48bgD0H6BCOGZErurUp
/Q7lOHO4Irso4cD79TLPwjlt2p0AdwjM01me15MuOBpKtnHG4z13nmXxXJKvKVfshFrfkocXYXjS
R4Pg7v/P3XktN2513faJ4EIOtwRIMGeRkm5QikhEznj6M9Cffdx2V/kv37rclttNUU1KwN57rTXn
mKBGhpRFlZfRk8wkm7sOnHOWJctALbZNeq+J69BKRMfI5T2pcYPkWUzbnZrQPyWM2WeD1hWisVEJ
JiYTdFymm8HgzCDLO4MEQcsT9iMnpUIC1JYrGwKo+NIdk/vyWHlUeyRiPoiqtkLR0eWPQtSWmF3p
GeM814rHuhzL3UMIXeK1l4XRXQuEE0nLaFfDjJj5y1LaPXK65wAYxyizFYldJes3OXDThqlt2DL2
NBi+59TovrhvQoE4KetQCpBnyuzST4mM8rqMmWiURG4Z2VyVcECioSmEXaYXC374TpoNC8+k5wyB
IxUqV+vDL1I6baP1r7GHYHSanCVvkczFXAzP5iAhZwynaNYn2cCCRbfxP7ziUSygPsOvQ5SgqPxf
vUHtl97gr8//c8WTyTgwND5itp4Knj8XPIWnYdBWWXL+hzX7Y8GjoUjVBnsUbq41VUN/Lng8JE0P
0iD8vW/4L8okVra/L3hTmWTRiCSHChrUj+bhT0bGPzfOkbQcFLauujZz0WJwglBV1PcPpEtFu46K
wJEAmLQj4g8wNZ8tnatyr2lv8HFIWYnPTG9U6xAaGCSUazCoTtlsR3nXCQdgykgTBuZGCPJn8sa7
g0kw67lya66PadpwoJmfZScDhZGHlzfvEWr6OmKMuvgOy5f6xpi+spZV5VTDRWW0/wmquJsDmja7
Y8eXRC0Q0yWcPhIWM81xTBCfBI2A7wTuIy9JAHJowjA39H2XU4vxpH5+4MmOr8VqZCZDaTDDFfxR
n7BgzibR+SQmjebbLQhEWuh2woiJaYiSH7vE9q8lw45vwR3fxGQRzdt+3roRIbkuaJxV9Q5lmq7Z
MWEcrmL2Y3KJViJPGIvrzSLyl7nlSiwnPKiqbt27/fBMrdGkSzAOgXzpp9k44qH/skIVCSnNeg4g
Jq64HzLNf1CoqtZ0g/ylb/Hr8/+8H8EAc2JQZVH9Eerx8w2pc/wgmhS/L7/5KzRBnP5UhOLwh+n4
jxOIQXyIBTKQs4k1dUL+FYIQAv3fb8gfL33qncBJ5OPfBBxdJYVqHnneMvSINseVBih8y79zDKwH
MdDZ1tpVXCJYtSbfG3KDMu0OScwT4IhGZJOOsH41xXqt6nNdh+sAr5YivE1MjrB52N6AYVhJng1V
IWaoUpS5ylk86At2bY+86q+MwZ3xwCnT3Bg5O4HyNoBPFTnda5sRoWDJlS52L6ROEsHBqV6pn5Lq
qIBobb2MbT8nfCi3M3NwYx5SVGpS+GqC/iX17UenVUujCOKnB0PnyqfzV/lr1T/2dFCI0baDMbyU
jbZJGuShVb4dpY7k7puQP1AGQl+na+3VTBJ0Z+yoZ4ipCoNTUYUOW21nkqBEkT6mzx6MbS3C2hN2
G8ECswX4qe+DjVDROyxEt/YFZ9RFZLjduteBUXEqEB+wk+gWdwjLOuQ8fod9BpS5GQ7L4FEuK0t0
hGx0ekGalXjvhPFJ9251/Jxnq0JfqoTxycvmy9TQLNSSeQwD8GTJd404ryCQXU1Sh1UY1NYmFIl0
w2lsQmCtt1opfesaE0miLwfBgEYgfMQSBpASXRtAKDmNTq0sO80ASyuz3lJjmFsyc9/IHkWMdjIC
shYNV3cVaoAVQae81DpCNW2MbwqOy0Jub60g3xPJ2jxEbReV5rErvGtUkCNSkWqKk0CQoOCJxSHT
UCap5dko8mOTPa6+qL6MkriUx2ItSHkMwypZC+gqTRgX5VdYc9iShLmQmnagMgTuy3mjsRpTtMWh
sVMNTFnqaIePZ0Zdttl7y0fx6WVvBqPZEg6vCTeuiFK68gr6t8Ah1MAh7dz15ZqSsN7WZLQq5Xtu
VHewRfNu+DZptym1yXzj05A8RyJeLhTkpcS5KfYeT3ngX4tgO4VvxgyLU1Gc5yEddBMMjW+qZ3UQ
8RIiTCu/yCmhc/YUp1inPMObdwhDzYzkT7NZ57Iwl5vPLFYwnyEDs9CyoATMp24R6dl9Izg1Mjkx
Qd2NIjdCSSUmKoEqwqqBv6VS7AdkmZvlPWvrddnk8wYZgkeXW21Kp0CuGzc9hrkH7xivl2FuyqK7
VhrpJCRdzxprGZrj+j98HqOxbJGnqTOvZBtQOTX9w/qPdeAXaM4vz/9j/Zd+m2T/U0+YpZ4q96cD
mfQbDWtRxZ7Nszmt/dS3psykez6t8NgXWDx/OpABzaFlLYrQIEgUmRb0f3Mgo+T9+wYwvXcA+NjS
VUX+pQRNtCB/cJqMVo/n8cJxK32mscNk8hVRf/+BzQil/ym5Sc/FTXmm+wQPhpbr8XGsV8pi3Db7
cDNexV11ok33Kn9Z79mrdu8KpNDzDkEl5qMvitWstw2M2PfmSbnjwKY0yU5AeUDB9LZwH5Fb7qLn
cGPe9Df9LX3RTbCT7iSya2f9NX0JUDjmM1ihFgaFcZa+9CtpC2POIyHOaQ8oMC4p9sGn+lK9Wu8B
+kL6uOqM3yDl4DfGJoNoZ206t79o22QpbeOltsCNtfRcfY3Y6Oad5LW3HV7UI+7M8j7FSHqo1kt5
6Yd7RV4hGovpDjYLuXNduo1ipywzYvM20QV1EXuk76+I44tj94xkzK0kMPKOtw4EO39XiIjT3EBd
gl2nKNaBDMLnE4ZLnF0gzPM9asmiOPprzMEXJXSqcd5k9J6hu2FnR6xVty4rjKotjH6jN1sleSpx
Jj7T16X+jzN6kHY9QjlzxB6QTHLrL3L25tHJegCrRkQyS/iJQp7glMd3Eajhh24hh2I4t28FYERX
vnrZXGIcYGvVJlvSqJ/VzJ0ypMIT3UelcT3vrjjd2QBx5n3q3XOXv0ZM1YavgYA8FJIjbPg5Sc0s
T32+pp2meE6TERa7rGXm2TSCt2phM9FgYSbIA0PIZPGyttU6W44HPFi67vzP+dZUWwO28U0+ma8R
gs5mXa1VHGnV2nsTNh3F67GzHK05hcYV4Vrs216/zi/xRk/vwUv3pj3nVwMJG+fvc3WzoHTikzMu
I8A6eqf3HpEQ9FbPRdDp5ipYSMUJz0p/6Un+IxCdgBMnc6X9Y0NbWv40VyG09o3YzWMc8DO9mL0X
s9dnlDVMc3BkrMsPzHMPIIPLVpgxFUD8l2yYATXQE6EakMDlAiVQ/HlQPaecib4zrCfCx3iBpMgv
Yg2sao7e1EK+2rJPM0TBGWGbjHfAg3fslY5M4xB646xu5iGOs+vkAILg/EYwif6liUw6oFxxnb8R
0bMA5NcZm6jcpe1zQZ5ZHy58whICj1iuq29sOO3NgPVPHFbs6abwVcGEXGQNQUMEiYC4NbTPYNw/
zCX8XbnfdIEjEk/AQaG7aIkr9K8jwQY4OfDVcYh6xu4/qfiGOUmLibl6pG4d6dRfs2zL7bvLnjsa
7N0HKNR6i0MYZVICInFi8dGXogyxiG6twXAF8qTC08aXEjE9s3tLnD9QkOb10XpCNyh05Ei8duWp
z/dtCkTe1ijx1sWuq+a0HcRPYIXv5MXSlCU5bQ1voD8TVrAn/4A4WIS/Bu7MCYU4ZTDgPl0oV9yP
C9M2nGrTLYVjcMLg68qb+IAgYDHMyNr0bM1p8D6JrgoBEznkLJvf4CrYpm3OQe0Ct/cXSLiZOUAw
bRyVv2kTU6FhDpxKzx//RlR7U72ntjMOhKOtvCX6XHsLNuJWWHfb7Dp+E8J7ibfaTgRE0LFEVUfx
czx3R/z1J7zyRD4g4OO2wbyN/2aHamaNHpUEyUnTdc7fSK/l7LHXvkuGExiAWttaw/+by45vZ062
yE/9bvI6E/c2qexsEf2dushnKfq8amWts6PsvMlO5vQu0vTT5F1sn8TlsByQyMG7cJD12vIM3V58
nJSBeK1X6AZ5W8Ed6Yj1YFg/k4BUzZiO9DcPgzbyVANSM8pPJyU54gV9bVKiy3RBTiyrJ+U9Xofr
ccn1NJ+87L5LgO5NwtsP8KfoGMTTiAz5nks5SozZQ1xFKPWg5uAFYqKZr2U8AZoANEJdyZQTMAvz
yBYvHH7LwSbekAmScopug4riBArHTD0YO9Ibig/lFfGwKiFMgVnhyzMRFegw7+06o6Zw65bIhhFR
8XIcgfQTeKr654yeK9Z9TAc0IwGbyzOCqzJlO8bLXlvkhS0uhFNNY+2KwtKu5+0PFi4GOkw2OhYb
BKioecGH4BHqTzQ3uG0vBPI0nL8X1CSPtcHNS5kkfXTshH69QfcYSTu1IY4LQmqAH956nqY/Wv2R
+1cJQKXqLUiYkDLg08pKYIMlpQ4gJNqGPFlH6/59YkScRLJYrmRLIMR3YMBqQ7gktVAj4VCztReM
y7j7THwtMUQ8pwsXSb/w2bqJG7YwQry0Aqp8+antsPcZe0O4BMraQsKRHbmYfcqedz22jcee03Wl
z8cU5fiq2pYs8x92cl2rLgIo1QXVYlyS72wA3OuazFnjReqzsay8h1sgvoTUuSxxSoz6djzm+O/v
puV8VsiXsYekX/6BTgtmjncRN0gxw1ONTzjfJeXkwFchQeTOsEkOl8erekd7HDr1ju+P0K0KEAJg
2Ky53+112kQnxJl4JhKZYGGniRY9Ub8da/R8LbG0y4uErTqeN7CVdthAILKR32B8JnTOWddxFuin
UDnIHANmXMh4EbAQ+pApjdmGMiuNmDWiHXfadlkV7iPadPncoBKmzcPaoE72QqZ8YcXVsPAs1FrM
aR0RlcA+zucM9AiCCJUVICeklp22LjLH+ESaxuTvTmQGMS58mYf9YJp/6MxFhuUIqG7mFO/BU7SD
QDiXusmvTv2Z2hiBzgLZyIzsPRtDNa8RQkAdbeBtEsoiElglQeabHvLm3zFQKlcjnyJy1TMr5aQ7
ugtbTOQ/QlqkIzXRpwCRdmZsN3IAu5xtZqtdLZ0gktkQ2fVCc8YUtwJmb4yV1yjDd+JKx8AlOVFA
eoQb03tTrv/h+mLq1yqIQtCiSODxOen/Q30BY/Pv9cWvz/+jvhB/k3W0m+rvNcRfHdAyWRWAORF+
/hJxAeqO1hJxt9DtJsjT/59woYtB68fYbELboV79lw7ov1cXP165TAkzCUL5yOM/9XuhR1akzUIU
U725VASLh4jF9r0ngB5MTUl0ETi2gVMu/J+V+PhIknfIZJqgzNtmHxHxp3uoItp2Rj1MLh+HeiT1
fffVc0zjM1qu7GnHCK1d2hyD74fhDIQ4PdgyH+FFH7+mARHCmWZ4zDlAdAjWa/xr5TcHEiV11exZ
E74r69p0n77WrxQUYLIOpem1fK1d/d6j4wY2BRIjhyoR74N8G48f6RMBzyFgzeBrQHJZXSS08V8G
+Ph5dqm/qsfJZEQCwUViyQWhy/J6shJ0btn2v34HGFyJ02SCS+7/uAMMytS/dFh/XEd/ef6fdwDA
aAWGmcpIRQYo+3OHFQW2Dpj293ktV9+fIw+D6pu7g8y1acT7U4U9TUNo2FJcW6LIjfCvKmxF5q39
AkCbMmMMbZpt/w+Q9tMtICfpqPimBYhc3YzxU2/SMh0lpxCSGks4zhpNezE9Qi00juXF0epjV7GK
rRY0l6SwUMUg41H0ednXQAvrXYpdxahRTOnA6KWS1Mx0F0jGDqnqJuvGi2ywU0TxrZPkTWfIGwtt
vp8jqYJ0r9bSucC8UoLI13TCKHuMpUgYJeLLLZ+oCFTYnagd9AQPljQL2sohxnZuVOy4IWOYIdib
dHsnV9/oF7xOXHlKJ3HK9OqF0pKMXPgqn0f9lsv4NoX6UxZEzqt6eraSaF50mk2XfKkEhMyNgMdT
zluKPuH9owhxN8fcB4fVh/LsRfleI625j9pt1BU7IxXmUuzviM/Gz9609oiyxLfwFnUi/KXWnJcZ
LTe/4jxRzAOhW1eltpaVaNX5rZOTN9WhYfEKyqZAnUVmcPF8VqNH814JrSOhQDGD+p4V2k7oW1jh
qdv02VtqgWhPalRfmFcpulLqbP0oJp0TCi8wNteZip18xI8I+C0Or2Dqz+IoHoIQx6vZUOBMtuym
2/JD35ODvRuwtgXWXQ7BsQ8osPOGcxz5CGKefrHEo2I2otckq94kfdwa4AbkRNhJbTWPDbQ8inKO
+mSedOJSK70DgoJZpgbLgLOyWHquTCzYg7a7jg5OwKEbQzwv6+k0iR8nKJaR/94lkC59/cl8wAZt
Rjd6kN/VGSbDYt8BmAvpiEJbAkM2ehzWvBcETk1AkklXLjWSnoOY42wcSrNELJ90Jd6morwLOUO1
JQ2kXNzxhTdVIq6CMVu3VLWTsMCLEA6OOSKBcPlQ8DgNxMGl4zxrH5eW19uTeNkYZMeWt9wjApZ0
Db1TNhnsvI6SPU/x4xsno+aUggmZGYFYS06IkqfiojAH0lMSydUt/+J1+qbqLmENglzKunlWYmrz
FRC+Bv5joUcaoazbRHdEFIPd48XT62OnPIWFjIPxyYpCzPrpQpX9jWfRNtVhCMvpa1+jQULWGynP
+tRjD791avWOaNjYWFdaOZd9cDEq24ekcRfKnzl2AoyilqQtBKmYt2O0FiNz2VfGUyoP4JDfcD64
MqLzIik2nvmR9Z9qq6GlI7sExZ8O4aJAAdijBKx01NACXAfx1RwpyozurmVQsNAPymp3qukQ1yFx
efmXWZ7RZpwLNIftJD6UJxliRfRCl7SOEEyqbf2MEMURxOCgT40KZIwmcsYBvmmBvNFD5jiUniPo
6B5jRh5qme5aBJFpSigNW2OE6qJAMKIYtBASEdcoWOJUNdaq7M10OXwdGu3ZarU9irut3A8zv0m3
GaOUPAaVUOS2SFXeloyTQsQNirT8D2+HxIhNhyKg6JwGodT843YIyObvQulfn//Hdij9Zk26JdRJ
hF7TKP4rpZ1GL9IlUVRNkpjY8/7YDpE8MaRkBGSKP+JHedYfA0cazgRE0XAGb6MjA1D/VcN5euV/
3Q5/vHRJYSBKtjbb619PhEUfNWZVlRm1TfzUlToTMF+wH3U0ZzoiAr0aLfnieclF1Ppjn6BPfTxb
lo9NWieUPVmaOo73YJAvQ0QYR5Hk5yoaboJHpg+TtEL+qAnV0DqyJjHkS6mxTq2AGNGqflwKyOm9
jFhInmDq6oRVt5rJT/+RtPTSqiZ767XR3BPjTCq95nkbrmBSKP32u8po/vrmqwcLt4WzqyP5DPEH
WYF4aJLydQgja6ZbPVthndcrv9MHNw9THxQCXbsmzYFcFFq+JR2yoTT3CcyQGRzJhrV4lPrcLzkG
i+omBXqu0WQWHwCtTAG3CFEbJk1EmUZwBWgMJXYun2N1ctHS+9QHFEgg27VNF47bGIBfn9XLOudY
bOFw171LQzsxNPw948hdpt4fmfA6EkwSsCTnXf3eNsCUC/A1crRMjXZXETHZ0suoQ8JzspAvi/mi
hVYzWktdhRbax8gGsoVYYf8YAIggtK5YHBXLJhf6oBsfeShY60EiAzUJj0LXOkZUO7IfAD9r1hyQ
nknWsw39GfbQPA01RxmarzA9V7p8fAzBFS212fR7P0gWY0nTTqT3Z2Bm7lJzTUgrZWthBxahKu06
LXtU5hkQa3GeGdYuSvVXNX3Uy3LEiB2hq0fKFKbw+QPrC3PnSU3DJzEfvnsVL5P4kQlQkUqRoAnl
kBTjLVdQO4Ue76lepKNx0wrodwbeylDZFnHhFFlyF8xhoZHVXXYU4yA+BoxmGozlqNH2Rct/h3un
lOLxP7y0WYgtdQsfBO4CzBwsMv9Q63ImZiL2l5P+r8//fWkzkD4gdKOWVQ2VL6/8edI3QLGznumG
If94ZBqz/bG0UdDyJJRWUNxZ+gye9cfSZv2GM3MKuZvGaT8mcP9mlmZMdfxf17Yfr51xGlIpBSoz
ZfzP1a42cPjU6kpfNkrq6ImTIoYONMNtla2H8B0THx2TAg5Hg/LOoZy1POhJS5WBVOeS1yAOjhEi
PZ+ppN19hN+EH6NQJEiAjj98QBh2DRboD0gX5kl5VrID85RedqbcCDptb2ZoM6LwX7ElLPWXCp6M
Qg4WQocjwAVfp9PZb6fSm7GcZ0NUB9OChWyAEXOXn/QbqIwA6g3BMazNjt8TUzZjTkM8XFmuBNxQ
p6IktGsLr5F5DY4JryCTd8Y8Y2xWUbrt5XuNT0F6UsETvZPD4XtYB4kKTj/82w2smSi6kToPvxFd
wXekf2UuaILR/2qLpSXe5BwaMLkPNgEZBPUV4xygBsY7D/DWq/rV7NSvOgW+RLd98qg543twEM5p
fOJtmvTtDHSkJaqm4iIKLmXIhDLwl7j+MVeWuLC1NWG66rVkUEQbbT80ret/1e/eSsK6YUtLIzrE
FELwEjiRR+oT48vx7r0wDzQAHBrAH2qn3jBW43j8uKBjhOlDt/BQ0dRWoTraYb6pHvfHtV8EK+Iv
Vim5Hjz52h9xQdC6i1YqPz70qiP0r/SD3pjBC2WExNxvZzmpS+fdkaVjt5r4MMJRIf64WfS9S7DQ
o6EhGT+DXydL58EDb7620Z/YIl8UriCMCvCydgyYwF8B9YLsUG6Z+TA3ErzDg/VOnyaoGsP+E2PD
CeKsT9nclvSutQtQO9Ex9C8haQBMbsnNwEavN7uBr/mJ7Ub9NEl+04+GMQsuxoN46AJnEoaYp8f4
GSsL9Sst53Ry/MFJP5Mze6nHd2s8AKuoTJtpFhOwCck/rkr//KjWIcjF0tblQw25gkCzwX5sQ1w+
N+kyuGLuJh4Dpzm8b4attFKT0VHqA7mitFhB3H/SNc4QUewoaplDl3SrY6DSs5bUxce1ga7Cd0GY
P5C9fXSdA+5pz3t1x03GKFk7ZITrZYuUeDXAu5XdS4xGpSdpcOTm5EdzDiSF065bW4Fpll/bwJZO
3rJ6oVJVVwDxcS6qe6lwo+4mMgbu3fBLFr5DLqDM8TS7rmxzfPbSM8x7LhU/oEacSfcoX2ZMx9tL
QajlzWy2DfYZZn24/guCSSiN2Okgx3DnuSXypXQmp0hvgTrhxzjm5i0ODz2DpR99W+ulWQbhJ7AU
bz8eg22Imsl/qz1EOisYch/00/J2oplhGI5YTOxmP+zbQ3lJTtBISDDc9+8Mjg0N6ZTDywsWDOFK
cfYVp+d+g8kFNJUcLLuvpl9SG5ZHGOjNdnjMxkULwD2aWHc9vx3mU6QjBy8ndRpXWyrqk7KkkU20
t5WjUJk+8orjOxLDim45SxHrk7ZK7vI+fDc4mQTBh2/rxUHeqtuitc2FDpWEkYaDogcqGe0PTVrV
NnE7YDbHXbbg0OOTl1bbOdLJRnR6MAXICV7DYglIpcN8W9slY/hDuivBvCdAPoWVuEGxg3zGINE9
WcTmD2KOMTqJWl5CSK/djJ+qehTsachK0QmPHnsWae0T27YX3GZaxIbzQwMCi/+XVPmvaOK5zgRh
KYLUoQJ1Ww6f6Q72SpjshmwJJIpfweuwzHdYoOuvVp21X2LpKt3OFxr2gcPYOPWXfAfha6qQZ1ZT
2I1+YjJ9mjLgh7l2UQ7cHBbdAVcGGOvJ4BEf30ZhOMKyjhfyq7RSAMN4G7lRXQeo6wIm2Am4EnY7
FOudO+yMJVfU3FjImAlnlUT/tHsS4f2BFGSpnfqdmfSSRPfIeuOIDdLsyXoFnG0srZ12ImJkVz7F
B/E9voBxmzlLZ3PbbKzLsG7mPtF+EMRQo808SlPc6TO+mzh1pklKtUHeXReJXQsr1KZaO9dT7RTT
38mNtdV/GsImig/jLDlpm/aSrK8aYDDIg0zXFUixkp0iu8JNR5YI3uBGxp3O8gkUKtsq9H90xmMB
URPmtRwZn8fSTA0+G8VbF1JLMiX7HOR9VLolnxQ1+xhuSxlOzG9SB/1pXH16WFe2yMhhQXuw/I1n
9oo+fgbHsxe8TfjUw1eB4viVqi5zO3YMR3yJRPwPs56hMKfrfC5HLpI4diCgwDvo8COw36N5LCD3
PWgTiMK+y2fmFcT1DAYlcEcA5ngFceM/GWfhPN6hsQPf9+dRu0ie4qfEzTnQa05+SeaPl/aAeeCr
UR1vRXQt2wsmNuhG8YRWSyBav1t7GSdcA5UmBWIZOcMnz149lo+eZMW7EN6l/kPJ92mwO2lwwuuD
8sJcHbe6vCj3XeUkL9aafX6RXaeO0UtaMaqyBaZaMN+PIzRbhkcClwt2yFmKTwnyG6Dk+lAJ5IB8
YvpsjdNZb6/tyEi7vVnNQjEYwnJ3QLtc9HfSNB+XhLnkvLBZhZqFhLO6d3VUzIxBDVpIvVitlFrd
19lakg+oIX3FllByKjajVg4rHstDaPPq4pHMkkU5zmHP9EgLpB3YHBaI4kXDBd4Rap3a2q3ce89p
cdQBG2Lujlfs11wcDfWd5ua3hGAE0KETiq3lKELTBOP26U1AhtqyMRNv772bd59R8qzdjTv4S9uU
MsvOZxVHJiJqHByjteRSlC3g5wnSWnNJxeEY9Bw3KGjuMiYYVC+k3hBrWvafPlPKAGwj/8cVQrwp
H0l+AOXnf06z84mBA97IWTOYX+D6nAVzTCfqXWBcXzxF5eBIwlIjNlGdEbKTcir7psAglGBWrMq3
8g0BrQ+DBwEZYfVkKnhPVXnTkwss7W2fvAj1nlXwKYdQztvHKDlddHNYzHtgGg61nY3XRT2md+0s
H2USZ5Xz4x68B+8f8oruLoS9CaeYrZKVdXrcmKELr6AXR21GBARbIuF/lwk3r5wowU7yx8Tnl9b6
s4nR464Ku54IGR5L59G5uAqN8sSPfAZ7dQ+Bxx3m5npsZwd9tJFjssrva/3LdNRwI3DuMRcR8TJT
bkSNCT9YJDaC4mQXuuWGoxxU/PyOmJTD0HRfanv5Je+34gsz9vRedba/ezDdZBTq5Bu0MkHictkQ
2HuWVyOHE46q+3Rjbg3FHQ7CG0j6FbOn7WPui19EI1XKcY74f5RW/hPfATRKvWNy450VhJisQgLO
ThuRhYURUYC0v2iJiwjJ5nxFWOsfZQ09AUe8GCGYUW8H871Q6JAuzXrNz50fHZ/LDek3a+bvnGXy
N/VZg2Z5BYjShOci3tbiqs82VCsu/6n5EZuT0FfnyFgteTgY5/yhDpcJUtEEHVsMAlbONz6nFuZj
+cHvvXrN55TKtU+cRtnyyTwamsv6FsP6RbThzYQTLdUgnVtsMpzTGhs1CTX/403hTWP7RQJVkKAx
AfMFzvrcOttgL8MMjpdjvBbVOYkK2iJ7LJJ6rZTTzWB2Gzw+D4zFkgDRsaoXj6827G8+ozJx+AiT
RfiZ7sNPOZwhUxERUVwVN7kCKcmRrHBj0oE17bnGYn/2egvJDO5ZMBAbYCcSUjyJV/GZdNfBX7Ik
TXh/be6ZA350cZVr/qJNglViDpc8q+1sxGf9ImtTW/9Ods6TGp/TdJsb6Ldu/KZoFk1hL8AuWY/F
QIfE28f7Bh2KjEHJZhzChD7jL1WzdcfBpbQCZ5hqDI2a48tvjoxXpqk76+m5uP/AyzPbp5oxVtWm
Wf7vn27ZvHunljAO7ovGNj6Gbx/pyq3VISa1oWEL+jNaDczOJfxjfkbmBxKe0C2kRdIuC5waYJa8
s8oCI79wVwT9B3+CKNH8RANfb+p34cyZTaW8kQDCeBnIFABi8GhmKPf3TFY25aIHwvyZzQm1vkFc
m31iWJmzxjmaQ/SUiWHfIVAMIXa+HdbE3hJqiGyNGsUVDsYh3YouiQEe/tgZiQbWMbxErzr79im7
wOdMYbBRLn7xKKei7L3tOG/e9OCQvGfvIT+uO4Cxhvy/lbaKdmM3MekVxhtslpkjAVw+6vsbeCxh
a4HU9Akn4LoDtuXbb6V94sznMLVCXZUQkCC9mHv+Mn0vnpkgF0tj4so/EEVAE3C9s3Yl+3ZfvFvX
8F6/GI7xgnYD20sHsuXc7MJ1dAkjxJVwSZDDDOopo+nOHcK7JNud5WWerjLJpW5AAfjY7pRDjzTc
538P5BucfCjUnFQ96dQa78TyPotriCg+N77vDhRdfj4AWdxSIgMIkZDy9feOWcjKhKhsTtBvNDX7
8I0vwcF8G79131jmLYpcvtHBqpiTqeXwd9HvyxCQIbVQPqeLNAKvY4tn/rBj7vfRuogqX+MPxE7m
MrIcSKDDquKAsdAXIAyW+oLB+rzcszOyUOV7BQ/1W/5YGusIWP8ipzMw2nsGaiW6Lqe9ad/RGTUP
W9WMIn/CjzLis2MHFyLE+kloUm24phmQIFlpzJeQGYe57zJGYWjhZ8Qy2fBJbVZj/iltcfoKUFFn
bQ/XbRK8ybPpT2OyNDCmL9Nd+jRs4ktuc+A9hc73BVUioRgdRfesuXPWnoOhmCA+F5HwCTlkpgCK
ZlYSSHDQX8tmmT6XYuxOEy5GiNGzCmBuRYUBdRR8y9ZC6L+CirBqu/+0jJ0JM35CWmF4jkDf/3Pr
jXnU31pvyi/P/3OqQFQs4woZi+Dvo4M/fIXSbzpoFg3XIH4lxg4/DdnN3+Rp9i7KDOjhs8g/td7M
3ySdsYKB0XoSxf+bvtsP/cxf+27TC+cd4yfknVs/Zg4/jdjVSu2CYDTiFWWcqw+vxZsHWsMpP1ML
hnu9LW4GUuwrS7AEV758Fl/HIwuSeJZ38Tf48Nx0BXpSiFoNV/oMpAUaKKWbsRHkHCXGmSA66bOw
0Y1FsKXK5PxSnfW35tS52K77mTy3ECPWE5k+3U7Z4NKaJp96gvdHB0R6Tm5duokJ40q+Q8TNwRP8
jJBVo7bpDxKtIbic2LHQ0ncAxok1aFwGR/27XlmLir6Uf+qivQX3ktN07EDIgjyZFNMvn4Sbr0Kd
aZzeEbM/1esxWvolnKJ9opyNaMeBnABpjFtAx2Xkj98hQ2kWpkfpeMIW9V/Czg+4/ZkGTUFc/JF3
wYDfJEFcm6T1WXfo6Kb49VPYz+WO44L7cMgTK6ktU5Ys5IfLcOmt82t6NT7ouDwQBlbES50gioBs
Z08VhoV/5nu/Vz6oOiHhGxe+RfQ4isRt/bMHPfRBGNin0F5oLNb9YiCRqF406jMZO7uIxwbnhmXK
CbZSQ9cR5q/bdxudO19bFPJLTLiUvAXvhSD4SBFuyHbu81I+lWTrw+ZgH6O/xKdA4O8GdEUoENYN
iz6IX6YoxZX3l4mrZN/dzG+NEhupD6ei7hxu8iOdVQLNa20+MeE1yvKCS4jzAK1dKO5okB6LcjuF
PlJF11sGTxh0KFugb5aOMPIlM+wRbf3/uDuv3cbVNIs+ERsMYrplVs6W7BtClm2KSSRFMYhPP4vV
c3DSYBrntlGFQpXLQZH/F/Zee/lg10v2PAK9CqoLNbzsd7WnE85EyfgUN/o6og+yzCddqjsG5A2b
1iBzQS23RhIMgnc3WycmXwDhquHnP91M9NOf22KyxETHhCBj8MOC4jYzMADE23Sbw3mfDWtt1BVC
O7tf+V7X+4F6Ae0AUFsGFWqDM8AbTK9i4HxnDth98yD22kcrMjwY25XnOukmvn4fEJWf74AtOomU
hw5TkUHMJpx3DngBCdao9MesxoBMQIL8EXaMyGon1jYaRV04YDnIPxNoPEAFbji1GIMrmQQZdYdo
/T6Kt9VNGcJ4VpchSew9Oex9/6a+7tjrGInA2RpymtUeBTgS0P4NLm7XLfsQkVcTzYeHL5CEFusb
JVqIYuaYpscdKEHa3UlQytx8tCVEL3bksW1IrBuNeYwBRH7jOxKrF7pC1PMfU6wmAmjlVzdqKe/+
CxOGfnfMAdlKdNbKVZOdkqGfdaFoN3zsdWZkCJgpYCKA+MDqL5x9d0Kz9Lk4eBJMZgj3xAEhod2g
yK5aX3q7Vcyq9AmPE4oNhqXmqCUm3mkC83AeY3cRqo0g+5Gx69sF8cLyMEfr+V59odBeVPj0zXyW
4dSVQ1+Rl7m6iNVFYcBuEq3BtEsdZ74rq0zAM6uczFPY7bU/fDwJMXsZvoYEeuLIlrRlTnARrw0O
6n3z3rzfT49PZYWhOl5EPp2VvJk4yc9IMPC198cnk4pZsTRXz5OC3O1DsogcCZC0kYzx4CGzXquY
yiFzk3O9e7kvG4UDLZ1899PeiU37pVnRXIYIjKKjcyl/E31GWl58ZIrDiwwHB4rjxzqmORUuphtr
9hCYu+f8tq6PNZLh+YvXTKg4zbuy+qYt+yyW9bE/aYwWv7kQZqh99gB9l6nNyD9aqhDrIAPzPnRP
mKldMuxekIBDBwrUiYlgPzfpmN3XMnajrbFhwnIz6DGHwRFoDufNd0Hc34zbq0K/8LjxSTgdHO7K
46DUzsgI/yABO9/VK1EKyveEKzRvaVmzmh0vNzFetAka6YB3B/Dnu3xUeC0CxH493zt5j/khxAHe
OYkYFKKwljK8oqQrapqfDyqzDwpSaLrFAXMf7WL7k7L2fXl5Q/uNeY9OPUFI44ZfcIlPRCe4gBjM
C1Opdh7P0q0RwfuBqYVz3MQakIcaY7mlJNZz9DAPHEnF009CJoymZhXp4hG2dt5Kn5JZvxv9tf7s
Cy/hwVYHNQkoq6CYBSEq6VpUjkk1+U5ZWxBD+Dag6ADqBfgQ4QnxS7h/KlvHfrVVmZqCqoXYvVWe
Sym8Drrf2Y8rqDG2X5D8uVSV1/s1v3lY1tEMc872QG0JzPilTIZxhUg+IEcBgTPa50G1Q2AkElNO
hkbpnrYqyLgfy3B1/8amumUcdCfgkk0REhmkLntiyu0e4r0AD8BJthIzt8/yKHVBWgbIosqtgHhG
fNPbhW44j+1rHq6gCj6odpsTiqbP4fjaV19U0Y9dt47O+ZoEq9LJCI+IBTZ08/ZIMZtuIHGU25ax
AZMbtFLMuqgC0gNoeUZHHNC7atNewmu0acIlT2qpOyUnnwZAF7sHGhgLwnI3zXpXfzMz+llnuHQx
fg0dYPs313xMGq/HMv9qGToDhE7f+7c7gTfyOBSTKC0MP7vk5jG8ZjtzxhZtXvDWt26qc+eG+do8
nHM9YCzWrjo8L8RfDHBdUHntB9rtr4rYPJTc1mPL9ejxUTGLI+YFQtKxM5ZaIAfivBjD0b0SoFm2
DW/omwxrMjjZB4DvUAQAgxbQ58HhERAI0rLic7syBrrpT12z0nc0EFZ16KWlLAAaHTHTE5JEL92h
iEebALlFPIHlHOf3qw4Q5nKX8AetMkYpU1RT0oMH9NdcQPb4NpcnI1V12wArDXIPURvd7iTAD0sx
IlNlWHmz6RMff0BTucM3nuphsGA95DOgTRFBZoNL+nsUTgvOucEqDkLudv0cC69Wu0Zmc8ZI2JFg
S3lP2HW7duTMWL2Hf4FwHdPSyWORXVx7P9ElOWjFio8ZPwVl4TSZ0eUcwLWsamEWVpCfpyYTFaor
OrPkhafcqbxmb3iSm5K3gofvKtku+QDWfzX+hGaAJPPJyABBuf4fxMCqJtI3/Eki8Pev/71PMehE
UBVB8/pfT+3vfQp4Y1oUACQKaKdRJ/ybRECnhaFpImTcAO71i//wm0RA/xf8BtBR6KJ+oRiMf9Kq
6CLqh790KuNdR62sShMEVWNH9EeFQJ1VrZk/n8kUO4wJCZdoLZF6Lg/dIV7guVVs/BkvO3qrZ9gs
bjEpE0zOLS0HZc4LdCxfqeY4JkyW1Lt4xQsze1/ebIY4Crm9uVsuWocXaUoHIVxFfHPX+iKcNaCL
vPjubvmlevdNscq+Hptix7HVtuOKHSxZhu7eg0yEKpVdA3/CqwsgkG9Cn1r3RYwFkUtT6fE+6Y/1
5F09s80ZGp9cbz82V9Sm1Upd30lzzqcKvEQodsmvYcH7v/9qoP2kU5Emm7Y5xNIMpzG0lNwPyT80
7x7/3YS8GZ2XrxmVX5G3RyJHHoTybFJfZdywYbhhXtO3jODPOUe3cniNG3L/QYPXn/lijQ/Ky5cy
Gz87ZlSbBcWF7xBu6uJaVFc+vZYOonxoWO8XF2QP//5dIb3yxTwAkmx+tpqvDTP+GhEglFxz6cw3
LORlZZ5FadnoZ36nd4dbJsdb/ovfYrektlXoAwvdoBDCWlk83OouO8oD6szNdCp1NX6oTjddDhFC
NJq9XgRl1cPlFbi4MYUvThM8QvGsanfdhzyck2yXlx68hfY1Lzk72Vwo2ULT9sPpLtiSEnRYmIWg
TdcQfsUIq1FMu+pQvxbyB2X6SyHGCJ2xL/e+ogNTgOT5rd6D580Dv5EH9Havcdc6YbToxeXipvvV
a1boNpRc0uA0wMQpQFEPiRcjTDk5VY9rjOtLUXdC4/cEtJiTn1iC1gDfOXoyJ/ZkVKudbisQtKWQ
tVyyCCfgwzJUBQMkKeZHPBPSDL1E6sYJWyWKrKzbYPVOQQLz5PlJvGtUL84C2WBGGDybTRWvJHk6
3ldj+qzc+ijKHs1u9EF6R3ogoGpy/mV+JCb7ov6gs37rFtxbn9mxr/OLgnWKYdJT/MZrZ7UXUeES
JrQRN7G/UVfqDvka35kxs7nKWZIIq5BJ4fCJGcvlyfAHK3VBYx7vXmypAQe5lwcmm1jeu5Aw7IRJ
3rE4g7/E7Rf/CjC+rcxtuMb+mq2iL9qfcvWChnlgustTyKg9Wb3Ot5U0u63uvOtcg2QrEvZCF1RK
pNiiRDJzO5PXtaP6L8+wdB86ykxcDJdjFjRf7bbbR+eSI78H7/HGuHcyeg9dBEBHzaFyN75aiw6t
VlaTwz3AVMqNqReAFDlOHw7lJF5I9jcPyNVXjbxmyZ/Uru7HsmNUB8JNemFFFBXPgOkLzx1BDo2j
I0JCx00EjytmNthu6caz6pWqp+Tugzv6JgreMG4Ry21f7wj6Jc9XIOnoCx1nUDADYRLJHHttfggf
BIn9etYa5gRfvF3u5CiQ9tBMxcXoVH36N/dxFN4Nkjsmzp2AFWYV2zFQk2Ch2E0ePEhOFPrsYIon
DNIpIuoHc++br8e2dKwZMMZPm0IP3043MKDsnkyhrRpqh2QniV+cUpGLqVVT3bJCwupjbONJgH33
7pfHGFMGuzsmIujhraa28WHG++D1me8nNc+NnR1v3ygA6MCYhZ7KoyZaPSIhw806N6/34vjCgMwu
7kTHIJF4YPd7je3Wyu3EYabjUPZaoy+U7ZMnsQRUGL/GG/J/eNAFX53hFiA7jSnHGtbrm7Em5Swb
HaqI+c0PgFK8POobG2VVCG5yDQLgKDy/hcnspbE/hBlVwtklPOiFtqwmzl4+qF12oPV7DDPlNi1b
MqOsvuc2BpFkFZ42H+e0GlchmZ42VIIGEVNEiGP1YBHQ14nXLOp5J3ABY8fekKJay0EfvxHqQ7XL
kF/c3dr47o88OAEAb1Jx/eE1XvM0MmTqQy7nDWsTwL4TSqwspD9ge3JvP14C9SYztoS3cb+SHweB
EFflR7i102FYs4BkZ3UhZaffKFyOEHyO04rm5hH8NLCVZuw0LmFe1anDZiDNX8yoSXB5QUkZI2qR
RyWd/V8swaRU0RRRBQMH21oVGfP+PxJMTVL/pi7/29f/Xl9JOjpfaqhfyJI/mq2k0YlIMYeynTHK
nwSYIsxutKB4oJBo/tFsaPyLD4mSiU7UGKuyf2Q2/AW/+mt5xU/A9WiC6JRkgJ9/Lq/6JhuGLNXI
dfA0gcCXyVeBb2jC3E0l9Q3IXWDqNes0OvhyVdyV95ouQExPZpGZdj2AHBGX5LUGyUFJjlqjs/oK
mr6dVw7ZRoG2j6bdVdurnCtPUtV5mY6/HHOcXbgtwon0mykCSH7EXwziohnqByvtgo7xSgSnSEQS
wsCWYowrf07+1IpeWp184fA2r4yV/WLFaPnuYE2Z4cF6RYfnBh5Iu+FIZojVxk46b7bP9WOdut03
NB+WWl3qMJg1GjJWbYZe/FYXzQ5oR0Q4ozVxH5tmBfRzVk6bN5Z9E67EHAFO5/bot3C+LyJ6dsK+
lS3DDuXfHIoJOTtWu6AWQJU52GF0TjFWIdP4FdWKFrBaKfEYzElim4fqmfQ2cBsTNqqjbWZUnqFt
K3qHT2oXty90pGxWW0ASPyO5nOmY1ztIu2dLuuMhyMIlDieUsfC8maVKij1G2D4dAMyIi1qmI462
RPCHbFSNHabmLIae7/Lq3lm839kaiVtWnehj1X1MOGN8SS/cy+wwmaWrcsG8m8RyZEpoI5nKdySa
2cYH3655kVvj8CNQ9X+0Z2EfraKdeq4u3EbzyoOUXrhBPFnYmPjXE/8XgkPAWBy2LCtRR7wxyYxq
TzlnUyRdukWhnhLhCVqmZpsMOxxxEa4ei9K9/gk/+OlMvo0Pecu+1e497nFPUu8YkZuOuXM5Z/QI
MrVuG/mnuqhs/QWXjyO8M68JsbjDuT+LnBjiFIHjT4hOaPrI1k11KdsNPq3S0z9hm1Ot3EbuDhmn
o14oiGYTA9DaigyDfEkWFVu/Fx08ypq1QlzTuIFXwWLTsSqgDkh6rVD2M205RkfGaHm3hYOCYuIV
VC+v+SK6xVWW4hRYQhO54rucv0fURskyI8npxwBU09stkRCtX9/8SHVR+SMZMUFBRPd1cvNCzktQ
B9iKHsMuWqLxSE4D+wljD4bhkZ5aYVHStphUXva93t0aqotppHilvmy/GvmgMN6EIceUULC17l2Q
jzkRqNI8ir4JsROGz11hvsGCEAq0k85IF0l+7tlPWOD6q1F62Xkza1QMF8sugT1ZHNJmKaODM/TP
atrWHo9Gw3Ncn7mDJclSTC9jYv+QCc3k5zl+nvnLcAvUYRYiU0qrwz1zesMV2iWVwCO5jrkhmOj5
RH6E3M0m8RU8Tdoe0HUyj9S3JamOxsG0gZ2I4jzSPtNyKXOgVsNZfp2j9BpBfrg7mLvyI4jyrjnw
xfw5MdaUbHpQ3Djgl1m0FD7u1AUvcSYvyZ5iFU6q+gZWr0e4r/VrITuqjNINpdaYBCZ7sz0vQJgl
1Zynt39HEW0zqYeYIM5ritYiuG3Hjaw5NRA26FDlEhILLeGgbISv+hOuAHzul3IBcn7Hg/f5kL3X
PN4bOnLIAv1bZ+uqDUyXrSw0PYTKJot5w0U6HTSnBpkka2gKq3k3v0XTsPKpN5RiMRQLkXJnhyaA
H/0erdFD3o9IgJE98lqW7FhAk+GA16cqQ4247+bmu0GIzmvB5Cdbwh2wKH7cJ6B8lFTQQbLWqWTW
3TOKjFZ16gqQuv2a852P1Se3LxYtRZg+UW8uRrKCyV0WkdxYr6Aj3N3YFZ+THa9DkAUi5G7HcHlk
WbjVdg2ETt6riM0A0u2yJQJQfuvv5ib5Bv75rpGEqLzOPGb6l+6YX3UAuAL6OjQ4f2IQA2TVJ3bn
TFZbyaMe5S/JspkL0xhkjBxUa4EdFq7Cq7yAhTNXXK7BvvE51mIWKZXIxXjJOPWvwLXswo7KMC20
Oin5eut8OrY8Y85oTZhatRk1s0xy3Y0rvVx/g7YVAobhye/mqp2HFKJ9kDg9/BWQ8Rv0JAG9YHCf
Y5t6bbL57TTsMCZD8zXte8AzSQ1L4nSg8LgvMf3YV6rLH6l3xzCfzEkecE2uT+vK9sxHyDUduScT
52qR20bToE+HetcJnkpCHIlES8VHSwQxBvnObVdR/Q+uMFtd6g2TMwsFFcmC5azyZrPL2PuoPxJi
DQYVb8WhWbycevEuzZjjI6eky3Zau7U1ujpppzn8aJZAsJasx6e5eyDIRKFAbi4yTadn6D/MAbnv
w97nI8Jq1F5C0X+RpEwxuUS8l+MGIBGI7yPYsT/O11US+JDOBxIcfMEbd6OOAfDmg+BNflWLbPUk
cLZ33+l5XxZ+Dr91f73j7qvHpbxEm3zaup0H/mA9WZvLfhYG6pJquXLU5UldEvWrbo216icX5pAS
z2jDHasdpWSAT2goSnSM3Sh0OLHtsYMNPR2ojLKSN8175Zw2I2gnXwyzpzvYY79hkj+LtmpSWPRj
yQo18qFxxoeKKc8UGuJcEl3ERQ6K2GHFrsqNlsZXdIyXbcCCOWXt2zia7qKxfQbwmmlVSPZxszfF
v7+Fe3M53hWu3s7Lu61gQS/iaT8j6sNn4b0opjqStMGrNtXmsaoPDKbP0Ve2al0GrJblk4u4ZAEy
sDO8O7zCVmFAprMH3IZSCkMHKs27Fe7RWdGjjo9COxv1ec8ZwaI2mQ0GEC5iP717PgeleBP9Gx2x
sHzEy+qxTNEiyui90Syzfmb1pvY2fZli4KPHOug+uEzKpDL6ZsdpQh/k5HWQ33ZSGjRP6MDbgrUS
YkUI2rJbJvQ3jQ35yuDdK56fd9aoK6M8PJ6LuzK7zV3XnmWBahfvjL09SolNelW/SXrqIHYjrTzS
hjo394dz1kZDgK5m8tkNi/445k+TQ+3PVDsJpDfIwWQ+XkRHxQA55+jR39rvfce1SJa8diCYIEt8
hV1SHiNjzRfPuxc+v9pb5oT0zdXqHpJkbzy8mAckezroGVir6AUXQiF1q3IUVQmIDEifELdUDTLl
kuZXbwmbF13heU12XbXqB8Fp66ABIqc/wLUD9Z6Ik2kuHMzs+hyNCWSxhVRNr9uu5fUi/xh3TNxp
7mrSf3OTNRIpgLqgOQHAQr7A/99kqSpmsT8Nsf/+9b81WSJgSL4trRFWun/7dH8bYvNfkCkIPFDh
t5h/GmKDrRDHzD1G6r9CC/5EtJjAXhFp2YyJ9qsD+yd6G+1vyMhfN12kD4ScAUbmLzY3tGD38CE1
6RQ5lrLSXcFmeY8sBo/YfXFfDF6dO3iQijdzr6wZJ4y8OqbXGcxpdsBAVG3MQPra8O8gJO8bkEoB
wyQv9AnGA1jGKQcajYmZhqz1bSxW8ROtNWYiKSOsBWFJ+9e5RteaRaAgiFfVwAy6nXxI6wJmKt50
hLPMKlNhgfJlQhEr22zL3Xz2WOvRQuMSHel2Jtno9ytmN5MgbghGQYPHBV7dhNOcS4HTMR5LE2j8
4VdHuD1FFMKTG+V95t1/eOvfnIRd9lqSPmshmnee8JG9VTWiIchmHSXaupm4teOnhl8yJkN2Ixy1
HhGBEShchTA7rBkYzW/pl5miIZ7e8SLnpfUIP3omTBlDZqBr3vOqtU76o5BFoDr9Rto/r7dpjzK3
Ad40Vc6Cl68hUiiPWf4wVhr5BHxyrttoLhp3WPNZODXW9fy/ehZiYDJVDEz0zEOU/6CJwyX6l7ep
ov/16397m0r/mkggnSRVUbVfGWK/g2f4L0OCRTKS7vlzdKr+tmtCEydiR0WnphI/ho31dzsqmjiV
2YWuMSrR/il6iXf433ZN400n9ISAdgPH7Ij+/oMqrhKeIhFZORNw0RGBoGxe0AqNXSskQZZHK2In
n7rsy4gCMNHTia3BtaWXh0N8pIO0yaPjFYLHGUES4jEfEwKCzpeFlrhE1WXVdmFXCPhBVc5Go6FH
2W9ru6f3mlW8S97Avk0Y3nJ8zOJV60F6XRrL+IJ71cvO5XmyRShPV34mzNBT+Ck26xmYi9EpdBH4
Uko50pR0K69ytaW5aD5HnSwrhcyZbJW9uJWXvKVu1O/J8a2z5Zl05fzzkdK6NBtW5U58WC8SROvp
bQH08YSCbPF09AWbNrWgCi9jRtGkjmAIcp8cnE9MSetnG86fXWQLj6XawGU9xyzgB/qMljaVgj15
wxr0tOolzWf6EW0x/LwPPQrW51rAv3kCZwjs8LsPutZV2WVszJ12jylQjaiZxhA4p8aV/dS1Ay+A
aWlNaRfuO0/aiusa35lXnzPr/bToFvHYlnvQFn8eK+UyYhmNT0TNlBMpRzdQU+rkyM52DOZ/kOSX
QwCRE8GIzfR9oYszhevbBNCbRe2gLiNqwS85vDDlJzK5Rh+M1c9Hd7Vm36NbBolMN0+bvkZHhbkS
C0/YFSO0t/4uR05vtp8eoi3k2sJXTkUYMUTpy8h5Vbaw5plnspu0Fw3oY+PFNjwbqkY6B/5VOy+E
gRJSNzdnPuF0t12mi/apyETkQCgrGAb9II9QpfeJRJl6c+UTemI4Lczh2O6jFk4nLvHmbvmhfBM5
3q0bUJXJvPrKvxKIWrMC/5Fds57kZebVi/hQx9g2Fg+UgQv8PiAyC9kRuc9YH6AP3PAG4Yj0TZ4h
RvQl834ymr0OwhfzswoiQhCBDJzQqKGdaAMkKBRUWeI+6MB6D1Ndn+I5wHsz+ajcUbp4BZrfr6W9
DI2WRLDwdKtpeDhuink1N1b6Bqm60NkqQjYQ8G8PIK47NNsBPsbWl9lr1Kn99OURPWjl+9okxAUf
cDMfqBMRdY5pXHjGpiUwpRNKDL7HkgKzwJ4kXRT3Pnv46GiYMPE8rceWmSEjS1bJq+q5QFF5NHE/
V9ZT8zRzSm403YHuR61loFA4T7xax41r1RNbXrBKEqUNbPElk3TeH2az1J9O3Wxq+IGFg99RB9zS
emoHx9AhqZCPdyesSYggUifmXhYLwqWfRPDCh+Iv+ZMtzSqLDgmkn9zmeUoK/3Yn8NvwwJ9aIWF0
GGD3jOEAOPXo4HBtgbcs7LZRbZyVCHjQgaAvGUVz4yNvTRbm16BYw7u8GzmuiBHt5r+8AiVpcoys
UHVgL/+pAjX/erRRxv3l63872qAKcmIys9ckeRRLcEj9XoEqnE6cevDRIBX+edDPgUbA9Hgojl/G
WfubjGJM2yTdC8XHCFTji/5BAarLf1NR/LrlYGxkUp5NsoH/fLKlupTqZdfRNipvJYMEvC5XtZ5N
8u8eatXycZURNSEmyudZzmFwD6TmIO9eLK/emftAHK3j5USkvZ0/pFM80QitxGtAlL28ac2g34rT
+9x0URRungGjfeyaz/mO98qnQj/Homqlc/G5PGdc5Pj2RHqSFjF64jZPDJ/aLL9/mhL743Itf9e2
9s24foZ6gZyp3CpPErNV0wJTK7xNpmBhpmgT/dDRpqatusNNWDRREH0z7UNCzNeRhZ27Ty4Pj3ze
tNuIhA7Cr/VNSIMrQjb70AAcpk/wpbgA848oRr6UCKmPcIDzvuw31bLqt7fXIjvBCauZ5iIX34oi
59F+DBcoRXRdw2rCWc6u3So3GebQYYynsF9M3BjvxbcgTv2S4R1xUcdkDXeB4TVztrlEE6kzqy7B
whU038GQC24CAvypktmFyj70WE9ExUnGmZetFFKc89Mz+9Dyn3txjl5wWhnlZUkJ4XijPgO9DqoL
82eD4EgaXk5aAHUV3AMHjpZGnawGkBr0yo2tqgevEFQJfK0IgfDkhkBiMo4/3oY30HB4W3gVu/Hg
6enIDHZFA8Fnz+WeeEHnme9RnXEumH7F+hkZWNbUy5QZK7qvchYWi5CHQE9JduTaqIC3vXFbsDRn
2+Yb1Pi4bnl9y7KX1ftB9YvbdzLC5+wCHsIVNUWTrl4lOh1GCSXmMVc/NX79UZzDGyM/9jJF1U3D
/qpnn9ljlTwupo7jtSfzk+Mfdx4RROGZ2UD7xmM2LoWRhsZ0OFAuf8o3vJnlqptyyUd4x7WxnMUg
jkVXPYrWT+Tg2sFStXwsmz1gvjr0JqXDRMBA5aMgCk2fht1B0Y8PRGNWPXNeV9FmoeSpvAh1V6l8
FLi8ToWVkVjl4LSi9QxHSAB1z8CPKj2u4uvsE1OlPJ18Sbu0I5+CJdYyizsrOqoAKwCcA2wH8IAd
Qx3/JFajE0aTPQSN8vMxR5by1XGwQupnDm6Lv4zGvEbECS8WG7uxwonTehImqChAztDiOzKdR5D6
k/fydOO9YtCmoR5Ol+B6doTOgfRoSYsvvDSatYgHpKPIXSIEFkYCjiVXXYVM9poVhu9II8MZn6aj
xlAQz/Eq2zSstK37tOkcfc3CwZXm+JC+9bke9Hv08bPJdwkf2R8WkCQukTjDB0LH2UcbIzpXZMwF
Am9pFAUf/BsljIh3M9kpntnCMzi0FIgPbMEM6fGNJq3/UAkDAeo9rFgioQKXOI0hmgzlG4KKKgaX
8dRxihnTx/DEIpzM23m0JSjnKBaLwo9QV6OpZVcf1Pm6vc9Gm+y2n6G68NGkzzTrFNupzfvwpe2Q
+M4adAcNzkFAR3g+xc9ahai8S/LZUH2lvF8zHepMe5RiMHEop7qc4WNi+o02VhY5WAuvOUE2YJ4l
z1tfC9Tja5rkm5ac8u/cA6pc7O+91VbAv215njsoUvxkZ/qybDXTW1Btui/x8LRv+M4oBt5YCPUz
8cwTH0jkWBVrMbjjpGeJcP+OvdtHeRxFqUuWU2yKlrPi/bnjF5jFCEmlMMs3L6db3C/imbDiD2OP
koWhLH9SS3f6sTVWL5TrQg9G3GmcUzEdbdbYimGzPo7dc96Z3p2BOsPxcUSueUIagCJkKAFiglWV
l3skPnhc9bLX7Na52Y19iDp94SW8eeaBzc4EwbCJM7G0c+eCT2TR4Q/Hv9pAS79ZBr8UW3Yo2bdV
5b6IPxDPtbhA2CuMhG3ClZoT17xwyNi3rdXnR5GtM5EG6zE7RkjwX/uRZ7u/MbJrfiSEdNFOSjBX
NE6Fa7pzH35ROPmpErfNKH6HleGG/U4SKK0mpDlrTWMbd7bCGe/xlxl79XPzop5kzYAu5vUR9TrZ
xEGLF1sm/iGQ8cAYBHPgxB83q3HFCm0j478xHzcvbo+x7vS6Tz0YlngFAVOoGDvw4gw0Nfp7FjUM
2L1G3D5AVOMS/GRO8VVDpciE7wKnlEjwsB+JY+o1hlHp+Jig24dB9vxvDhsbi5fJ2OTrdPscKf9h
cKj/X2Xbn7/+D2WbSIQqKlZ1pAv+kf0n/otRJYoItLH/G0Pz20CCuaHOJALxq6go8l9IuBNupgQ8
mpzCiYxy4x+UbZJoctf+rH7lrnMjJFFhZko9+Bf236McqmeS6CgnwhOb9OqtEBq3LkyEdGiyeJOV
FCel8ww9ObLxgy2rZTjlEo4d10IZ99ZrhAXb1exBR8DoEVvPfAwVxdXHiHFyX1UhB/k4VYB9tNHP
WmY1xIHQ/R4ckjewnnHGhpy1KfwEaWVkn0J/bbuvp3nQhB+1OOuNX/w4SCnjVY8XOQvwr+UDe3aG
ilo21YfvPN73jENiqk4AKtgZ0J5X95XGm7bBCdU0qw40ddd9K4CqUzA+w2trDwCsVXZRsWRSMK4m
oxmCe5J/Dtl1bDg1GvUGfJKMVkBI3E7fispnylYgH71BblfOFAqT+q3Pm2Vr8L7G9I75FcWH05NQ
GDIUiXpGsJQ4QLNaTQMv40Wja1sgWsASzpn6FsusluoppZqYBrqUv4m88QmRQILHDoGtLQ4BRfLm
QO/lx7zGksEGuB4cs31/RD9JNH2diDiVaitZVusQxxcySggSD1uPWeOJWGy+VGJOWN9dqDQiJrPn
FnYYIkN0dxbeIJAquAYgzuPmeY85QvOgY4cBXdR6HeXj/b3emWdGTniXEEaUhLFAZHzLdzzb6/q7
+jY6G4oGK6p4At0WDpU0VxfJOz9UYIoye66BwxoR1bZ0s5oVV5zaYgatK6gIMLN4Xe5UF3Fw4U3o
TAXGfTs3FUCSXNmY+xRj2jdIHme1uGb080SnN37XeqcH8rc5b1b399dFvshvzQX7Xn2JL9XP82ws
q7c4XbJWGfn29+vAJAATo6HbFQaxdasHSY1SD3FwwKsC/mHMcvx1RxTsIoiRsR9O3BAIunOvlu25
PdcPD0lKkQSTlOyiRcuZItopaAu2QYmLE60H2l+dqpNC5BB9eW5JuotHv/rUcLldE+4Y6WgM1ssp
WCMOOXHXkj2kEAGJiIEe3sCglgx78XVJJorzMJjXqERbVHDdXmx1Scqz1HSRm1RtLeSn5m76Uvbx
6mQnU13tLUU3YCCkCYx0LGtVN03UDQbfudLEfpaLol1BFMh4IpRNwfpO31HFJtEWMa78Hg0eWIlX
uc5r2CanUN3hg5EAsdTFgalQS0NTx37zbrD0j6iEAcwUWpCUexMcY3K+35mqjeLRR+fUtfu6HdMG
KO8pDNfsynfSKzDbWaaiH1rICLGIli8nBPQ0V+6k8CycG+sHJjylo4qW2T9XglmSU8z88vaOAipD
whoQ54tDVGR4LmODij+kMbrgMzxQuHbtVqsq597hDVEtzWKmX74IsSBNl1iQzm+T6d1cVXUF8Myn
YbtT2QHuYWl2FG/BI9/iO2FgR8o63BKQxYbh5j01st9TcVFJAYs5v1ZjhhWFwmdifDypHPi5JlOW
JXnC3HLsjs/SfbK8JH6wPYtvNLEm76I4SHeF5tXCPtW8iAIR8bJpQ91HkMv1SfMKw7mTZTog1AbE
Y1FqloZV/crmyrexe+cFsIJoSXX9nKNRib/V3SN4vUs7ecNrm026sdE2JYIiSn6yg6jud8qK/2U1
286krbRV+PX8mVz7H10hSiNU/EmnOxX+pEZ3ZOJUHolbVpQCU3bYzREy8M1wEl4CKGPHKyuckRSO
cmKUs4ccTcmPXUfJDc4o/+YiLDc3BHaaZ5QufHIih5k3XeXWvyMpBv2hzOPwYArfTYoslJXMB7Q8
ouPVEWYRhQxtZw/lFHUUlQ+mT9oG2UXM5e1GNdsfBEqUApfU4tfS/HlpFviSgJOi2+JF+0DPQT+m
4hbmqmZrVxqoJ+i7FiqXjbhJY46Lg4OSCw1fNoNZnvH70oG71oGenxvOkzr4H+7Oa7mRK826r/LH
XP+pSG8mYm6QDt4QJADyJoM2vUNa4OlnZUmaMuroDt2qS9FSlcQqEkSe85m91yYqJqEHFTb0miQz
5kwwY/u6ZeJ2U22GbwHSrw8hPDTtvPwAR8T2WfpsP4PV8CiiMIBjimyc96U0q99hsIHbuX8xyOOP
ZTFmhq78Ll7QgfAcPKT7u3tbY4djGMrnGu6jBxrdeI8pafwKQPfNeCDTcFvo3pjhm4B44hh3+/qQ
XvqX4jDWsykL5ZMKvN9US7hIymv6zKfEpxZK2xZtwfN1qa/KY33ETtZv2kPFSQpn5KnfJHBnJugZ
0umYM53jScKJbSvyN8sWGOsOXYPH4ZzaRK002UZObLndJpvf7VslcKLE5yPlnMDtWcE5nTupsh4J
2zGadcUOHspDfCgY8eaxb8W4SBfsNQC5zBrEgRbH2KJmupjyePLC6FjV1F2Nob71iy/jkO36ANP7
TJN3IlZ01Z0NmIN1uhwzeI2wluehb4YP1gtHaIppWnKKr2sa7fMavL7spERGDuL+dveIPSsMOGdc
9/G4GaNtXz+nyFlS/BQaEggZrWQ2lo4+4kaTWxfg38ZgjYfoD7vAjtaK/6AVdn33WSdOZj6b+vqG
pOM5lFY9JBmFQcbGJCQopWC/ADqG20/GHsOboo/psPVFi9CoeFORPhkuf1Ck+XTQjGIeZCJ/Ce5J
gBra4WGKAMIaemB4ekebRiTZjs7pNG0eLvVjvr8+xMlsABvmFAeT6/yRN6IYzIKVPjf0WfxcPyr2
6Jq7+1J4uZb7voTJxxYVBxLKRM/aTAwsnI3UI56ypKJyKyBn+UKFke6iTMtO9Cx0vJn8TF8b3DA+
hNjhAtz2W9S2smqTQHrN8dE+DEx/9GOwqqOVSio9z0nEyjfE2HzBLGsKS314oePRm20LostqsNGy
MYXmVnIDIPZrVE9J/BR+57jGbpRlNlrR9nqJibDf0JzI65pjqyI/ULmyFjUGuPN+z4gqWFimy2xe
pAXHsl4TG1dup25ZqT4F2lKEN1fRrXuvo4nX+kez9+6uphxEsEuN19zPdf7CE0xF2c5va34uSbtM
nnCF+Ezr52mPTYtL3tbnpGgajvpcX+FQZPErOvmjQIqRY/h4M/LHaluv1etFjXd3EJ8MxriCmVV0
W6ufq1tM/sxSaD7xxEqeKT112AtDVK2oPl0UaRXt14PlAHyYpj/GXltQRpyV54TAM9KUutJpB84V
agI77j2ZDhK/M/ZbwkBZMQzQrKYsI/5K31h4gMDw61X5dm8dpG49Fu9k0rwphEZR6fB+VjcDtV/n
CY8pQ5/ppwRNM755UD5Y2jGWeQt3hR9VRLsscWAULFSoGME/3nnGgVbSAEcMC2qfGlXl/wm+0Jec
7f/sNTXJQNBSRBG/o0jP928k+xqS+b+uqX/5+D+bQhJIGcij18d4aP48y5d+k8CzWLgRWUbTF/6E
bkHdAT2OWFDJnDLhv8/yzd8UWRfRfiiSLP7dBGp0Lb82hWzYJdHUWTjIGBZ0nAM/rqnz3ghMWcES
md8E3iWJSidjTb7H2AJ4pYoUjVjh4AQoVmdHgK7YOWFtAv06WZ6bY01+L9IlJvXcXpKbB8wP24nG
fn0xtCUh8zlxVkj2BUfIyKfY6+nWDD81/MOSuI36vlpcMRZGwZ35dkk+IkUX6XFXsgfD+GQom4xM
91vCUcUuzWCNZWW9W7X7gJIg2cLp0+DSM2O25GdkjWGDg1hyysatjKXJ8q9LEBeyMYtI0mBOmtrv
MqveIHZJEYYjnN98GqKa+Zm07fVFIWNYtqngFL5gtMgPZsra7vFOMOTduyWbMDqaw2MoPHSUimjC
REzTUwwnq0cwru9WvUzeAxz7bCNDyl3bqiBPYGPo0VAqoR+w/bizW9YJHZW21+BRpm82sUrqs9aE
C/eeExvIuHCvpsQ97EeGePVndH0UIYfm7duAq1Q6Cd2yiLZ1vcrji8b5nirPYov+nnyVCKhdXht2
oc2ramEmPgWw8MJd0JvFu4pw/54frvyUKQBxGkw9tcpDD1gD+FNPwODkZh5cKBkYoE1YK3NVHbKD
/EbQ2+0cYdavNgS/HVOSluR5Sx/ab/QVVnbzXGpz860dgfa4Wjp50kXQOSnoNRCrFDOMNftPfGSE
ebO9hQLAAr33SWnCVnZbwPZbM2LcJvPr9rbOP/Cqs9C4sIXfUwk+Ysvamu/qheoqt9NH+Hn8Pdw3
a3Oqwx4gl66VZbxvX8cTnn9u1vH1xvfrFM3zffqR7hMiwk/8CpJ4CJWYrXJ7un25Lh6Zj64IB5zB
SUTAPH1dkVv5fLXkUTIunIfH5MlaBA8B9L0dSwags3vrOXuKj7cVKu/5dZMckmVBbmWxpDufU5vN
GWPOxfVArCP4D8yQ3FfLepFt88f8kdpVxzDZ8cvDWmL6iSIY191kq59iHiv/9k0IjcGSER+YuHIu
4GE5Vk/oMW5MbMGq8B1IltFyev2LZbGs+BMZB8Mf073bmkttH39gsPetJbJzAUziKXvAjsnX2G97
X10ly3QXHapPDHNIrlVGmPDksmXpsUtfkofkJcgqJ5gZc9elwX4fdGBJ4zhOq2t+S9ZMEEuZMFOo
Y5qrF+VjsZ2KjAeeTO3r5uAGQSJdPSTzbj/65qrZUfmDBBB0gGpehMpKt/Vz/zlBDnhLzavPAUU6
L/XO2BvPxjNlaPKUPTVvwdbad+fhrXgqeL0nBq44p8BNnYxF9FkH9cmm4gUfgwwwQeXH6A9wjKH1
uJJLoA1VeLmwMPXV696dSiXSK5ECE0C41ncCbGnz29OxETYkUXr4/QB2LMJHegfEaBgg/HBv+e3E
TphYbdNrKPjNQliGz+02WvXb2wL+6ZPylPPSjZvry/ikn68+g/PjVF5cn2iFeKmXfIX+pGyA2W23
qYtAIAEjteNbyd+rp4zPh4EbNjzOIhMcPN8QdVXuUK1SsJAGulT4YtgzbqO58dWtk4fwQwZcNIEb
lNxhih3v62oXTGpZN6Gf2ON15TO1lgXkT4NvIdTNrc7DE+4LfI6Gr/BSTJL1IyX5abjox+IrnPpC
e9IH330DiBUjqEW1KlYqmOszzhEViq7m0tU54QJSpmdsOoSps05yIrjYMxP6z0I7FHT7e+ifCqcs
7bsGBCmmghoOxlZ8jvOCbClh+pg0eSgxTIPKuRHzeZuplOivgbpWBQ5WSJkzWX5i8KWTZXiQdhOI
BPdYuBAB7CFt4VtgHS3DuX7p79TocebJcCNoE2XB6xpXeJU/EFf3S9EzETrk+Y4lHIUg8vpqlTBW
/0ryGULl8FIe9RUgRYo6nc2T7Jpk1D5cRy9KHLl0GaHDUTxXSNS5dWKHCR3jNvIVNdGT9tmTvlKL
TfZCcxUdWunCFoZCvjsWLzRQ+Q3svEP0I1UdntfkyXjuzvGOWcqc6R/KIRRWdCNR5uGZ4qBnihmf
EGq1F47x+wexWTxfN57A67ZbsCMCq4MLk5RHQOVk2Gqv3cf0PpfgWEw/Bse1/ASZN6MQcKECXmbR
eLBKtmUZa9Nc20Fn491WEgUZy3vtygve0fOx1vgnx2QQTEflRYGFcGPKy/i3BZ/Of/2Xgu/Xj/+z
4GPUj9CXqk5BnMtsn1ryu3gDqaI5/YmIEo0fPJrmb6wiZBnNx++Sjj91G+ZvhoiVEkofAhMG9n8r
C0+ePumfFwDTV23yScmsQETKx59rPWlQxGY0G7JfybJI7soqxEYM70tLU54KDUnflYjzIfvM+toX
MwawrCwHEsRNYq0EOkUJ2haJj7YlSWshPIWBdOlCcAd4AWqZdS9vMoF/fSf2tcFBfXuTrlxKkerp
nbYztXKVkQyQXMkX6CIMBCA2ooNM6FescU4FgMdr1qTXlax1rnnd923nV+zo0pY8vr6xb5K6CLSX
TFR5TD0jCtPJxga0QwkCQcOHSTxRfj2FYrJBhf82psNWbDYl9JlrdIlCaW51z2ED51nO14PMU5Uk
m6TBbtIr2zZDWaUBLL/BAR+4rrIO7A7LW0XnSrpD2WIEWxeFU6TMgY2vETEERPolu4njWMh8ctjZ
NXh+o47w0UBmxoRQv84zQ7sIqrpPFH2RlxmRlnXyKCjD+jZCJk1PbV755fAmNNeloNVeyEwgJsyy
wZwqVsqj2KXzPD/JugW05xQZ0ioWhPN1RPd3XQiyiphPe46BZpnV8KEYVL/W4CdFs1DumntjfYpu
lROUpaIFYxvNYFxM2/PUCzpymDva1SqeDw2c40T0Nc10ehMlnwLMVc3m/ZV3QYvvvvoM8OZZFexb
pXJk9Y5AzMIMciNEAlqKZHhBgCu/FKGIYm6LS9TPTLKE4e6KZCQ3IMAKWQUTb17iXJxXEjUYMdwB
G5NMMG1Fu3maQJQ5xeBE/6kWSdsuyfKRpIFDsreNtHLUqj93uvCQ34F5m+Gui1pH7a2lhKkzu65D
GfnIlLLLq19prhDJjxpf7hVW3r3QtlLwcVUTJ7UgzLHqMWJUESFrhq7FdZZrboTLM8L4EoMgSmkJ
zCohJHijyTcnx7mq6c9S+dV32Ypgo0VGTJQUx64SXlj6bQp53jelZ0bUW1eR7gJolEi7PWAo0+vw
owrWYYBugIzoIWUyStMijpYnEceOuYShGKHv9T5JBD9g8SCFqt8zFuVr8yWI1XhJtirKcrMTSNYO
L+LwKsjFtuTqbO/Bo6nvrqxkRpFBx31AlYvHT2s9MDu85MJyFCEhhMExMeKTohFi3uxEUiuvd7Ic
eAeFKYNBHL86C3szRfJZVse6wkGWqp6Un5UK6WjB8JIEqH/wcID8N/TiqoKSG8Xb1CH/m+EAm9pf
74q/fvz3u0LklJ7aeQN3Pnq+H+8KpOtIC2VJVlGs/zgcsLgVVFMXdfOPYNXvwwHrN53dM8YVfk8D
zZ/1d1bGsvRXpR9fOrMB1ITo/FSNa/LH4YDSakp/N++Ep+YfVwMnF7LzcDNU77HFhgXGqzacK2gz
UtY56gRtRGUe39i0lKKbILeAF504bH+y2k+XiFY3C6TbA+5Ei/Una53iVZDewn7HXnEs/cLMaZMR
2Ir44SweDECU615fCgr09Zn8qtfpPmg5aEBcgm66LcPtzWX0OpfO8FcJUzE6Bv2K6BfJLlaxUuNh
DmaVU4DLjikER/lVBICsLizyY1oJl8yNbRD1V0ND3KC8sDDTtsUTTPxIXBU3PHiJqM4rIm1OsMxi
Jn1x/XwXN2KYOXc0h329H6/7jLhwZMTM4ZuKZmTKI7n51+Wg+QMhTmNCLAmkmpJIIRLf8dVzGJbe
HbHXXr8tLsEZft1ETqMYpWUe7VSaiUDDvdzhPvTvJKkjMqtnAjFucPgRfvX1uikXKuPBSFWggXoU
pTfYoaZxhFeNFKSJC2bo0N3GdQRJrlL3VvImycdMmE/3PWKaN/JglHJznV0FoohgKKL5Kry+fDLC
D9hZU0KfbUGyBe6OJFnvt83V7whfAvkGUR5cu+INwAZETpvkoPRHxNI98vbi+lKk73UJt6pYKl9t
ncBgHPhTDCczCAWpksXVRIepnikonBuEInp2BjX4+CHNIyXqbJm13ZqdQ4cW8qHV14yU1fgxRhVo
MXruHoXFP/sgsjgwFB5xAt7+w5SSg4ip4c+eN9QfP3/8HweRYf1mWcS0AZimYJU54b6XrNSJyI1V
zCx/FKfflSuoU3RJZIg5RYv/OKOcjiHEyARM4s3728eQ9Ze6lRN0iuoE3UZsK0lxPx9Dahb1YZ33
+HgPNSZXyBsnNtS3JbnF3NTYFI7I/pf51EWRyLip73PFus9lg3IuotXqFRtRKBv6HOjveyjOpYt5
EJf6QT5AjsfNoj8Fr+Tm4jawg7yboFOYk4MFbdTWfBa24yp/ur+1x8LZsXf2WNjOWBPbs3eM2fbd
B+u1HPaVy4Lmtg+8yRTNMBP95ZnVD71X+gYjeSadOLftFk5pOi8BSHZPoo7jmPZSWVQin96VDFiD
CVMHFFN/0PblW35O37THfCU+jLDwh6XsBxuULxFojcBv1xLe3UX5IK3vi3QFYdf8TEJHWkMPcTQv
2Qs7gZAjm6/Tn/KitB07F0/0W4+KhZKDUkMB2W+s73tpX8+FtbntVtYi86Ml8wvEf+NNhXBS3D6U
eYgkRJox8yxGJkmYs/u3EBUt/rsAZzcIMrzQpf02bcGaY5zFaw2TSjMnIvuqHBDMqhd2uSxsKxS1
gt+/5h9MQacFLH35ll2oP25LT9HtfJceTfPQjo9luWC6NjEETGaWNtGdDBEJBEpnTBfLHaGSgl0f
KbDyd/zkpz6n0Paqq628siUVlvze4TPzKIBblLwsBlFoppC24kXeIFOdhWiI+PzIJWDslm+YQLNd
hmnvlu/9lPdST3AqGfqBQ44R5yPDTPamQ2qLyIUEYAAh0aIwyHCQANxgn1V7XWur08waOY42ux5E
zNRnplKMSVkXXl8QC/OmKJmeVv9oz8T0ICOoAhNpTnHy/6GUIu32X5xgP338DycYbCOgjtY3lNEP
nolvhxvtLomYnB3fcib/zw7IQcU5JcOlnDhM36qsP3vv6V+JuHanhvn32uxvqO+0f1VJWaKiIb7T
dY3hwM9HWGrd5TRMqnThIakQtAcGY8E6DSYZnVf3c3Qj7v0WoDEh+pupmasn/jhXjXWKREuySbfS
hJWWHUxpBcM5iGDyECCpJiiQV4YYwslexFrliun1nCTg3FiSoKFFp5ZVO1Neolab0t2B6XQQCqcw
r2WB8S7ZEy+2kgLN+YdfqlxtpJRy0Yn/UQ+q8p39y6X688f/8JaUdJZqBDCo0/AGztf3a5VHQCaq
9P8GOz+8JXHcsIhkKCUi0jR5BL6/JTGuYmgVFYZLus6n8jfeksZfoqB/uVV/2fyhLhfMRsBHHtax
oxo3v4m+BpKSRJhTIrWzpIbTBYqeCWWNURbnqEeAGFUcZd2dgzAdSo6/gRAFoYnei0z4SpKejf1V
PqYBTLjbNQM4pVysm0UUKMHvs2sYPbdWitGzslZa0A5fVXOPvrJenUcThkoXd9dgPMtBvimClWJA
DE7AHKlZsWki7HqK14b3Y1Uh4tKVEX2lsjBl/ARcAle46hywgnJUFDRaveV1WfAqF+raCFT00839
FPYAcVTjs1duqGG0lUCThRo6uwhRqzqK+Caz5Yv19ybQ3RJaEjpCCVKsuI4T6fcH5H387/Cz3JfZ
LSyL/1d0+b6Mi7b5n//im83z/vuvLz7+57/wBU8vPrNAwm9lTfw2Jfyxs+rkSBmG6439IgAvc5CX
Fd6IJsWKSP4u8k5PFo5FgUN/yoyr0Ado3rUnN3O841GE33IjycKol9ptmAjo4dKkHYljLAeYTe76
6KVSPL9rLFmDfDUWGXWSNBfG8TUeoIqSPzumbEZvermou89cPNZcUlH0mgjPt6t2uefGQS6rfSut
u3u10a76vFaqN0EwHMUgelJTT/UgHqSkf0iKyOkHktqSNpthQfOb8oqggX1wfx9WKnTX0uxtqyCu
9B7CNWuXV5ol88ZgIxz3Xc+CJr7bGSEHIzoFTcDoXzKCUbNF36OIay0yQGpHQKcWWfpe7nRtkzV3
QmIraUgOlTDskjzwxhyWSzuWpHAWfjD2i6LWNkbUngmotht61UhjxhZGpE9Gx4ZRlIU9uWdlWpaN
p8IfyOt40WjKMhTIdkDpJlC1TF1dyXumZ1UmmCY2V5xNhsQWXGPWWbXBukiJL6CPatt2bemhI1fF
Fkv6RU6xH4SDM2hJgrai+8iKHuWp/HAVUTqR5DKvBo3KBl2emj10St85Znn9aCE43QyJx4R37D1h
2lkUX73Se2ZzKkN9ZnKA61JFlAaoEtSY+oi2j3zNKwI9FvRlhBVFhnIS0bRNv+WAlaVhuXzPpYdx
GB+6ioVfvA91fa7etN0NNWdqwF5tp8r5tYZZQwj6TBS4bCpxNRrjRYJMMhioSRrBHxSgZXSWVwVn
qDSKTt+Jrd0LwPlStlRWS89mkfHRHFEVHgt9snAJ2XqoJKe+ix//6BsGGiQh1/wP2cZkp/y386PJ
N/DLDfPrx/9ww2jMfr/7Ov+8YKaahwkQ7ZKiTXOgH3Hb35ozfhkjwC/rhqnkUfF1Gt+aNuqev3O/
yP/Cb2DyiWNfVWRWGAAZfq559CbUs9bKyAV6N0lW1WhixkW3bbbBV206sKTJARvDFXG8TEdxi4Ub
QBuRhFwJrAEyUXqOQZ3V6MCWFTGlPWpt1bu/W0jpLzcMhrikZyI62+XosIu0I9sAYzI6PT9UXzsi
1iZKVn25jTOwdzotDZgjpI+Kl/ZOSKAtP11FF+ab5W0fz+sZFAG7feSgXRgXdBjZXvGEiTl8YOru
Ak7eACVwiP2ZV4vFbD9ba/76zN4Y7/0kU8WEFKr2MwNmR/TuX4zNYQwj1565+aJxMBKki2twHoER
Xtx+WTssXN1i/m7Y0VnFXwfpK/DOqFWAMulHbr1iC+5k5hIrOtGYJsjwnr/aGSQwwu5+DwBjfUqU
yTs8b9xS0NLyVXFJ1pLArHlmgeotHcFb6c0sPisndK3vzXu3a2f7+2frVy/ET7PFdaQlCSWzItnI
PlzbtS2SX2dOGjGyHBAehMd0V/ncDrMngGABMDvJRmeICiBedO/apnbEHT8WSMkW6YYg1acIj2L4
UhNaONrBUXWqeW5P9W3zctvyfeWfxnnsB2ySB8/wwS8NO3ySr5PwxM73MtD/9XAY2A8fyHfT6FGl
PXQ39raSy+wvMd1QRt/Hdganllf56S4/tpveJ+GltREeNUsyBDi+FKKOmQ9oxLZI3j/79JGoMKZ1
pTktPP/T6UOl8uvp88vH/3D6TEeMSpv0Jw3pj/r2W8vFllOlJVMYAk1L0B/GRiZrEbRmmqTTynHa
fa9vGSeZ6N3wZVErMFH6G/WtZIj/oshSJJUhFYcajq/p5P2xyBJodQwzsqZQRUK98hPRf8IRpFbn
Ro9MFE458GREt4PTfd0kH6dIvIVSWvhFsJPpl0CNKqCRkkOxMH11KetYMnKnORFXtpOZ3cAyuVSR
O0avDcjR9HYnrVdcV4IFnHIulTsBaoa8HudZOSe+lkzliZ4EAmSKs/UZwaAan/QmaGqALe2UQ3Kq
vkDQoe5CCLsU3zWE/fKOiQJmbdT+0Rd60W28ua7Cp+ot3ah7+fn2jC0A5/qWau565lf9EXYcRt0C
ntKuqlziVpk8HDDtpIDd7O4dECejs/fkVbrOeESNQ0FKwQtK25vgia3fWVgvURyQqmr3w8v9MOyl
rUwsrsBWlSmaOB/RXxnWU6wcasiRwrlaC0djJyPBarb9Hb7dwG53hJBR7TBtpStQ3oNvrOp4qZtA
aZyhXkzATYKN1WaH+FpIDtYVUjiEmj59re4fsnbsNo9idMliVz/hoAiijYyxxZxn+yr38BOvVJBy
nhA+Id+zOCdunFwce0y4VP/uvUS2PM5paq1zmPnlsnBkdxqKKdwOklct1OV1fcW3tJOXd28C8RIZ
4N0d1UaaxF7yZOh+u6u81JXmMM939zPJb6wEMU9FdnxbCs1q8NMHTE3lK86ycY3xIV4Vz4TEo1TJ
7ShCtkcIwSzf3r5SPHAaDZRtIAyLXxKOfwFHeVQfZGDhDM+gwi5Dy1UmKOiA79ubNIIALm3lIz2L
uJPX8YooKBiB8UZD2TLHNo3zGse4Yj7Gn4Xmm0h69/lGP2MmCCArdztjXFuKb0pnSXzMk0l7zuLi
djHQsLNTCZ/kfbgR99KDBGNgLy/kx/EBMv/67ku+tknXyqGQmLMC+WPjsLcmffNZ5HYxcI4hFGB1
eeucR+WMdQxusOox4JfvGyo9MuF4yvhNgmXcrgXBg1NQLDISqRC6RSIgHCc8ax0LCbuRyFlCaGdB
DCKLwUHQ7DDb2xL5krJ6sGYVkbREUbNplkiHsNsX4q9nGNKhHOWzU+817uDePZMx6HBq8YpcsAoQ
JIvSjDxA2c3n0fvtpXCm/ADAY+Be2PLgrpozHZxJvRulk5kFx0PZbYdVx4W2K5aIrZDYwKeGs1TY
5T58puBPjxIUW+3DGJblKuaBGrmDQvBj7RYILKRHYpS3KEQx+oX+C9afO/znCrfvobHN0b5tmgOv
u1lPfsnhAZx0c2iP2I6al/ZI/7a+QnqtZrvbi/y0i5kc7jpfhHjw9Fg+ET4urPhOo+aZrBN3mKvH
8RyXuMuzwFEJC0Ux/nBd9LHbPgqX5qT7zZd4QISQor+DAM9cCCAr6+vWp1Qqro55MKC/LRQe8sWm
QU8aucOX8q4eoMOZDEdnhWIPxD0T6r1s7HT+SKOFSdCkxpjiEF5z50l/FCLsb9m2VDyECzXBdKmM
hu26uUdEjNOYoeEjeKA/tyzIbHPGO14hk34yvuxeJNZo+Ww83p7yQz4eS+0NeyFpIMMsF7NlD7un
Kys76iN1dhvInOC9DTn8eoce0fT4KgDsDKfU8u93xvTwlJiY1ybtCVVUtYKua7jZJUkcQVwxljDL
RbRtzMWz2lyGWdPY2We4ExaCE++SpXy+fsa77AmBPKdRTFQY8rQz3gPhGVkJ017mDQA7ZJtxx5SJ
0CCAe8sRVFFZIeF9mB6LfoGJhmUeGn/NPDW8mwN3mAeEWvBuXUWdE3dbtVnxToPdq4RzWjH75g2o
JMEUs957fr05T/OnLbzN5y3MKYpF+HYTkPNZC1ZBNyesDVBewLFEb1wfzWwFVRKPiRSsEFdbxmM5
HDTlZSAP/raWez5v0732IUlq+bBpxTf1agICwIQDIQGfCUJVT1e3ubFuUZ08aGjRvto5ehtgEO2M
R/J+SvmWrUsm/ywgR0K/J6xEkm1adW0uC3yqxGbzFENnnTimlStxZgye4gMj9DUfrbgBBeG+HPCn
JCflEJ2iU7y2nsQdx8u2ewbpivkmnIV+dC5WCmHgFILr68rYKgo+fKJYijdtKy+yIzErTETfGgCB
XsOnLTkiuPQAa2V9IhKF+DPspdDBC5vMAU+bCcfWGT0BXAA6UbDE3dtUsrKG4JuS2KfS5eGf9V6S
eXcSHHlae2fzUhPktoYy3mJ0vk3kc2CepqstytUHqpnNsJR2LZ1GtibXC5uKQf26Vu5QB1hWyznW
qzp5Dvlnsd8hq5sB55mJeWdhZ73Bt+6cwqvthqg78uHmhlculbnClQIFd5c/cagAzwhnhnFoyLwv
FgO5wOAM1jkY5eQBkbB/Tl6FjXKAUOa/Twl65YF3AoOJ4CJ7KjxT2vyC+sTCneopc8G13Ixda+SL
MJydZuZdXlZBugjKCQjZQJzZxltx2pkvDcCQwzJ9Eh4m16U0n17i2n6bAlZCvFyik1xU997a/EbT
edT48ZJ9GODhdELS8nRro2tOspXr2oJLdqm0g9S/ietIZIEuDq4FqF9tyVXWFtK+PGNmOZPZvWne
jGcU1Xthgf412D2v7yShz9tVPMwxFnDIKef6KX4yFyxZPHZ2k0o1Q9VONj2S8BRBbrYVvXxhHRSA
Ewv5ggcveB/d1kVm7wBTm1dzw34X6bOwACtfaoVytY3vbqGorqUtUY8VHr6lSLO79h01E8Fv3SsC
fisKVxVcFFcu7ZSUOfyZlFGu8QTbx3ggkxFnJnjm5mGyICvslkr/5sbiy1DDRpmJka28UyvyMzk7
KtEDYxYdpJpXVk8mp1fNzuy+I+29xYeYS7COxUVfftWUm+o6QneWtSAvCLU2OTVnwD05dTitmt2t
qY4t31+/qUE5j6ajKTzhjyPf5YZgVbN0zG7VYpu9rXtk93YBzoKFZ60u9Ju6vaF+pvdhVUAXh3BM
RVosTFkdOVksXEfGephrpHj3EGgwUM1urB8IlfYrwGuRl7CasNZCf8iHj65cxsQbVscMWkuFgomS
1FQuCUk0+N4z6VRfV5GJCysZZiJqDGNdhbkLrQwLleVEhYDnKAFT37zhOSJcDNr7S9gd5HY+3M+y
9qlp3ihgDV8UxqrpQaZBKNCXmIMFDR1+SL7qJw90tbyVi3x0RkfPIQPbmX8Iu71ZzHVlgXrLwOEd
+jUwHbebG5QVoH+WkIXAdKoYv58AIoavN7in4zuXHH7hYz058DfU+eQ67OKdFeyA9GawlclhBML8
WDP+NscH3VqFzapfU+u9hOW8k/EEiMWC6ySA4ct6BnFJAyC8tKMlzkrqrSCZoMLQ1Pc6wCqDWAFn
YC9NNqfW85NjngOOmiEFi3hnkLJCLQpqVXOvBAVGBD65gkoYRQX0m8GevIQSNaquxm5XQp7ilxBe
5lmzLN4xxYmoRZDCpKeMcYgCB7FfCMn29xuI5jezsa49hi3TSmKqqJ+MD77TCsE8+B6K+Qc3GO5c
UHkUYTc/Iq0B2o+Hy86r1vKyXQe+bEsOEECwT/0c5py113j+H4R+AifwFLe63TGiZQjBbrNSVlbm
35UN7cO3BFNMqiEwvfvstkgvORyCubW9yZDsNSzYOTnl5oI7miRZfLJ+DPhK5k13yB9xhAjcrAZw
Sg3p6CQNub+OuGQ4faAcwAs49dsWkl/HO53wZj6qvhjWMi8lzEmD/f+/j54on9iUYTMFsIjgSFzd
H8CLcRXQcviD322KY7ZDDuSBkw1FSFiym5ou3h5Fcg1mDs/yPjnrjxQitx0kxGEfrLuCANJvDQNo
v8Dr91gUwRepvuzzGvrDnPRLn6wOXAHT80SE8rx081PrWLt4KzwXfuhlT8lTslEWLBq4mMSDeKhd
aZd/3Vjsd6fpPY4nz5btesahjGHHz3bRkcVfWk5wKGuL4X7rETdNrlbSbrRZtJ4EDrxjYJu/UEB+
njAO7tIvWNwQAJ6Ts9HMfC5d6kgFTRNqeTTyxlOxgjI+kJpdrZsv5Au45Ll1c9tcKDPm1LOTNv01
Umzz9lk6G4fg6mSf5258kv3axW00A6aLxdEu3RDGZzqz5lciSGs3WW/MF2pOgbTvpRowh5OXGzJH
bJzfe0Z02AY4Qke4IKppl8S8PnIN64eWrmlGnsfFOTlzy1e9V6yTuCqwUrjiCrOKxzvBrbYke/Un
wZfc6iGw7OWrjhxpT0kYXvTVDdZj5SW9w7qIXT0/1Zj3IzCbbipMpg6ERu5Uih3mWHe8ohifZsD9
7XoxMUkRKpCDsshOU6v2kpMRfXNxyBx1hpB+z3icsuJqyzMIRjVlB3/YWqVvg9aRrSXoovQqpa8D
LvkQ1/I6mwdza0OTtkte/9kzKFlFys72Hcej9J9mUDrC9F9nUL98/B8zKFP8TVIlUWfJCnaHOdPP
O1YklRbbe1a7E4j3xxmUpsHVYSDGbJpISD7q+wyKsRQ6T6jFrFmnpe3fmEEx8vrrno9huqIj4jdU
cI+/SO7DTBDG68iSlckFmk7sudVGl2ACekx+p3IqU+bseVb3bivBI9DQC1kipsCRJpPrR3iQsNrU
/8vdeS3HbW1b9IvgQg6vjdA5kWymFxQjcs74+jsgX11b9q1zyq8uyZRLVJPNbmDvvdaac0zdRi8w
VzvKsYS6l/juFuldb/M5cvb6t4l/CqAlws5rD7iY5jMgt+GjbQ4Zw7TFkt6fga34+lMW7YTHyXO3
3oNHfY5AkUHueLVO0Xpi6f/Rfyi1hWCdf7BpmeK6x8vpu7UPkHS34KqIn8PwBZw4XOnJCpJOlhxF
a9lejMvwFGB6Sn7YyZQ36naAJ/VdQQprewzdgBMh/eomID+o49zeufoa8SgjTeuZAHhSf1nsBP5S
RqUEKbgEyiuuwb6ar1KECOd7gZsnJ3wGP7YpcT2fU82uqKSWdesrcDEprMApbsV1QYwBy5bMfMqh
z9+Bd92Vsdfop5hNlPiN6OiXUPaUzYAXk8KA8YRHyygMHCU9Z9MLNfVIWm5vs75XVw41+4Gz4RWf
Z/TF7hDyQtzLxla4CbeSN4gSywO5CvuMIyPBMuw16jZ8z2M703gRnMTfhMxGyfcgE0NcuHhsLiBr
KQCKL7aeDOG3ubJMKEv5nt7MabqAyWTVHWy/dVoCxsnuzdgBSjdjpClPJ9poVcx4YcQNmKFmp2Ev
ZMeHDFNutSM8cnbMLXAVlqMnUvXo1OFxxH5JvMcTtiAGLuKL8Bh+4/Rvv01jiYha5d8Lxe0Df5AX
bIEtb+mUcvi/iw6qwxGC4CHKvnN0iS65vC4OGjt6SSkVM4nMDunemKkLXjnMDY4C9XrcIrBFsBVS
uJOcgOBVJWmjDtl8ylOOd1fUbSOH047WPdmNXn4QMLZp1TYaP5IKpZ4IrShVHJ+ppywPHjALRk3w
3ZZ+reDISMg6LYWKJl7bCDkWVXwCmodtD/pnDJBC4SaqmBvk+fjvFo0ufnER7Tq5BQhR/kv/3/x/
po9/efwfa69ooWIwpN+9Sb/KRnGmM25A54CLnW/+y9r7Q0ePKf6n2PTPay9fDlUEY4Efo4F/sPZq
y3jxLxILBT2rypATvTxTil+7/2NcTIEVgEQK3jjFesI5e4tO8s6/mslOqmAoy71TkIKrO/MZMEUT
Dtcg+gRTIuaio36hbPUKgZgClURIlInIGkjzLi4qJJrW5WNIDbj1B0qT50htVn7H+Y9TUw/fEapN
ei3lYWVFHVlddz1hMKfSBj8IOblZ680agsZiIWkYMawIKlHrp3/58QAXBNYF5j8o8f7bJco7/bfj
wa+P/9MlarDTo+8jlJHNnkf+IcGSUSKiwiKs+n9Fz38aUXGvMLsysAiit/5VgsUwnc9xhUoSk61/
cjzgyPH/XaPLs5CYvJM5wnf684Sq87NynrI8Qe1CVYGWWUtFSLHhnIHqwlGeDsA1Z6cpClhhpXrt
hnJvjcOHrhlunXpWZOZnqW04H2gR0TzMHYgNC5oPP/02kUorE33MkP9Gc691uNp8AcqlSNL7YHgm
6oxikWnki4cN3UaPfqMheUdEzzGg6xgWgUezSD0aNB8K2o9goKD9oQWJzjLaEKvtnyVp2pvkc1WC
sqrgs2vza5kkjw0tuhmFSSERQtJqmyy6+JxsJnQoInqUbhGmWChUEpQqNYqVUphvKn1TmR6HWUeu
aQS7VrmY6FwE9C5RUBwsfj6VQ7cp3AZUMcnEhKDulW0fxMm6mog6VanImvhUsDfo9G2TsnWlkWEa
PYfKJ3lIObdagddXvowSTjsFeJvCjtlr+sNA7rch11ulle4amYJYEXc+HsHRkPejJO/5kbKBKVs+
zPdpbu5xvR3Jd6V/gFHbR+qsZQwY4sj3JvloZoDexPsSRY4ifPIy3gUpyW8h1Fo6uUFG3zZaZ3N8
TquUQfaAeXpEjdSLvA7VeM7Y1CsNmOmIFxvX5LgEpmSPGp0UtZPPqphQcgPK0FVccq4m3Bk03TJj
W9EKLNrbSPETh+cFNxFm12BuHIsm5YhhDi7paoxqR9PYl2XA1v2mGiHxScmLXCe2X1N6xulzNmCo
Htr3olW3ZS4sjCP5osTmpg9RQVX6seS0kS89BOEB5ZXdkxpnToQvmfGWe8bLlJZrQaETGWm8XfKh
18x/8xasMCQHy76k2FMILGPq/yAA0qCA/mV9+/vjf65vEqlDmI2Rr/6+ULF+/FzfpN+w+erYNkwc
XGyqLH0/1zfzN+zEAFC57nlayJ7/KH/M32CDohLApYzn7Z8ayMxF1vzLHvzjqas42TAeS3yvX9c3
o+ul3qjbjHCy/q40QENI/kpOqW4yEt4RzOfwisRRfPMDBGmV78xyySS9fp2L7tuyElihyW0wzcsi
whtiMtj7+CLSprWyOttlJa4qQIV9ZxzVSrkLRmtvhbNxCOaW/yIvTZJzHkW7VI9dDQShNhNgVol4
0ITKTWW6Jd0pnemcJMK6UhpXio19wgkgMdx8njdGPDitqnSrvqBy0gcXcdJ3zdgkTNVdoSx8QEqm
sLbLTmGB0y6lQXRG65kD9oVOf6u4IUWftt0ggfjwxZs6WJ/9bNClx7wRiAA1Rf/YYjJz5Wb2+ka9
FEn9EATSte6Fc56p5ylUHtsCW0Tc+Xa9xHnPkEcLGs9x/z5rsg2mZxdhKOm0ciNI9FBL4bVfWhhV
sgHLvq81wp5UcRsqN6SPj34NM5Sqgr/idC/RHJYjxlR3/lI/Uix1VX3GorzSgcHzLfcCqI3WMp5x
ikPDlJ0ZWVE+EDxvnaW837aMan1l3mVNfNHjsww+tITEOFmdazUtn07vcT1urMHYK1mzLvHsVY8m
SSB+JK19UkIJAkaJalc+/I9c8aLJXI9Q3nQ5cIwoJDwYJTzdf3hEBYv5bAyrUKM/S8va6i0nClHs
YrUgdVhaSaxgsl5N214b6GApSXnX1/L8gkwYfVMCCnkcTYjylTo7zA/fFPSzMeSxUQU1qYOLH3c9
U5VsnMilkpAd55PopZLVX2vfemrEmUPcKH00ykerKE9RxoFQj+Z7coyhOMrqZLdWDTeiuU/o7sLL
nsJXbbLcXLMOZkVjvxm3YdA+6sO4rzrCUJvC7fIEZ42EcCSCU9HOr6k+HVuDZrFZHTqK23auQdXH
+0x6sZLmYLQlw708+pp5UXJzOHRWfpZj6R6XppOUsjsBc/RxIPbItECXmVr5GXeT0/U+7wX11Ig5
v2dTCyY7Tv1DGNCS1aKNwDVvIASZKOQbmgoz+lxEh+suaTaaCMOJx+vNtWCGLYRf/UitGcGenv0X
TWBKPYmbLuyucRAwZeY9biRmK8j8rko3MoRQdgLnA0ms9tZyRxmiUDtBZ8p4my/pQsXsocxI0ikB
omfO0XdhWNsOFq2q4MiOgUdl83s/ESEcbzJ9XYuUqh2MwhDhb1caex+eWnwwG5hFhrD5dx+jsdWw
zOqs3/z5H7cZ1uK/bjOiqfzl8f+7zSDnopYDKP17TPiP3Ls/lF501tBYkW73k2/2c5sBbQ0UjVO2
Lv5opvGE/qj0VHPxGspcRabBBvaPjtE/hFy/bDPLU0dntpAy6OYtCto/H6OzWE9Gs7fIw7TWUU3S
a3Yv+/cjtNoeO8OuJ7QTzT+3Uu0VmQP334DgPzEVc7qMqJ74wNAF77DaHThP2kV0lOvPaJP2SJCc
/HNUD9ldnHn6tKL7xZCIttVVlF8yhn7q4OgDWU7tQVxyzUMZKQlo1ebdbO9S4SiGR8G6TQC85mYj
BeuZkAwTjboIpUa6y4Qb0EdrFzOlgjPcGQjzVTpEVloxTQthw0b7F0r7XaMf5QpVC10zzcvi0p0a
p76Or7l6Ckhk1h2QI+t5fPc/Tad8soDC6NypHEcnaBtsoiH76+BM86XqCFQn+xdgDQWw6bdgPTYc
r0XgbIFK9BBEpTwhdvgSJcNKgnrbjCrtbIbbDNjK4q00o/UALZDcqruZPFEh/OywynWXf/F9R9fX
0mh1QFfHev/fjne4ev52vPvr438e7+TfZNrlP/KFOMGhx/6/051M+t0SRInhTce2tBSOP287jnC4
h7irfv/MUvP+vO34FCYnyPcc7Ax54Q38gwaLJC7P/K/Hu6W7TvudD7S3/3K8S2W1avMMYMfYe4Xs
WdULjdeOhgp46666zSuOOUsauLWHDFU2tKkzRElqot4LdKU3I+Fscfgac5W9ysSNxGSlGCeDOAT9
UFlY7NdON20kBean64s7i9kNFTIJwIo7g3//IW8KhRUymCemxO2tj3Y+m9xTca68RUn8JjMBVY8i
M53ia5YPyke/ZP42Tno2D6T8MhoyiO2N7AtoELfKNqRTeAaCm0v+FL+jo2E8tsTsYYONvQVg4KtO
AubuSbwpjjSjJ+wdBd/MbtF6wDnBujHtOtq7A3xaB6XOMfvmRCSy0pwbdtWz8TBq2JWvCexE6lvw
btNTgrm/0t9aI7R78zYmXkQMerfuOeJIvRddH1LEHe29GthDJK0+jcNIP+oaPC6uZvmAEAhwXYMQ
nphffzWgkIFNLK9GYszbnf/BvLRBLaFr32boui3yTeaPn/0bGENrVVYA0XobGp8Ns2Rci+tshJCL
xC+8RVAdmBRmkyuhyh+RvkBznstsIz6RFZY4mZPeYf+4sUNfBXRP0qegfAo5Qhj8sZ3dIBMQPOPe
F9cGkUtVV7hatbGEqwzhJexzO5lWRebKbOmVrZk3JLYE6Uo7pgoV8Obn7ltdd8wZ8TvPH9lj8kZe
YfO9iBLhZnFQQXO4rpUlsocvNE128o1qlAqe8Ql1P8YXT33Vbzk4RmjEHAud8nnYoSRzQgaiRBHA
b+ShvDdXviMXCCo5VDGBk02rrPZgDTBmD3zXvLXoFQOn/uDP4Ck86LfoWz5Od3JKQQHg1w4P7CnM
SfWb+Mp3929Ga8/307ocVsjXQ0YYi4x9RMyCke4dvOuEmvChfZnW4om/SqRbVuysB1iwZbC7+qf0
OO3n9hyGMBzf4vy9LQ+UPiVQCdbs/fCOVATcJOIGhpf6ZWLzWga65XGxbYduuvBkEGRFvjOMI0OZ
A9ddG66Ds3mnIYTqdv6rsRo7exyf4CHXkBco9QFeUsvAP4Ra6YWPZL2ubpZjGYhCatvaCBjqLiGV
zVlZVycJOa3kRJtxq7qKQ1qRNx0jgHpX/tW2vyzJAhKyVfJN9jD0OXZuwMGNAOZ0t0PJWiMoMPWV
AseRHZMxienUulvzODPdhiLvn7Vh+FJJ/PwxR2pUA80xvyTZbkQR0B1Iw4oWuLtZHvvH/rsiIsh3
C/+oHOmIIVFdoISffQQKnw6HbflOUyGxtlUmFQaXM7SKk4poIT0NIzpTTzGO9XCCrW/ZevllEQwk
tZwAdC+7Sy/as4VfbVtge4MtirzUx0e77vK1TEhgy5VFQnrotBRb6FRVIiVs0EPWc3qhyKVjkiuL
KiW7o9MlfCD0ftTgDsjisSu+hOS1ms+IXE2G6eVpHPcmcpD0deQ6BP1U99XKaFwExgd/h0FQCt0G
GKoNYWgJMrBNxMPtLkAZxXzuGacgCQH+ipr0jWNzI+cgjI9t6gVUNQTxnpq39NPoiV5cUW4Mr8LT
1KxgDgwooh350V/HPF3tDvlAvW0zb6T3mO2iPeSm9n56be4krz1ESJfeFLgFLKnYzO44byChqDfl
vl7S1iCyxOCDjF0PM5bAJU4S9R5LT/8eBd/gkhpGa4wiyewiR4zFVMZ8wtWlrlhOAbeU2jnRSdPR
nJ7ajLIYxkD0JchvFukKX9ngNoOrUAeYLqQY486kvffQvSBR6p7779Fwyke3/WZpp/8+0OpLbSUm
bvImTZvoMBMe/yF8WW+GRaYEiGsUEO85Pa3GLt+jGxM9fUCK52/9z+lF/GxeLMuVs3NgbLXpqCPb
xiTDChI4PssA4QdsIGs0KZzapltymZwe/VntlpvhBTZLoAJ0561bzTUUtKtgeD3qxu7THJ9L5Txy
j5GzUG9MxyfEHdmVDQnri/3yjv9bV/lNeFtP1Vkp90L1RYRenG36wPObh6ahPnMNMrHCZyQGcM0L
8yMyPgNKzRBnbRG8t2F01LWvGhb66Iv2C5WtOFl0eXd1uglNQsY90RodlU3FMhBIkOdcJnsLTD6a
zHDmlUtjW1L7FdJxNmQfCGbFsU/9SKj6EgS5Ac3djqgP6QWTQKk99xVdWolIkmklRq+t+ty2b/J9
qO3FijDlTz5qYC2VjJ/F66RH7TWTvgMDJ6NL53TaFuXV970EaXIJ5JHxsdW86ep7zYqM+E7jVbuZ
4S3sPLwJAyA1xCrS15wGnhbrdkmnuuBJHvP5GMHaZ+HNiW9O4LsuIW9sLNAqEc6g30PRpy0XgY7g
qJAe0a6hcq/dwHqsaKlEtyE8dAYwbYWAAChuq0XjgYzLNdwkOg2cLuJnYL2JPb/7236vLkcDohNw
TXrBAn7Hrr0ErOWsAmHKnssCMbzlXvIq7fWXJTynXaWYNVBUXxGj4L3oy6cefLe4544s7C8d1J3o
VehqUfVlL0N0yM3TXNrLYivZCE2CZh2HENnd/jjerG5mELuYwARMZ0FyaDQXVVQsP7ck8s1rekMz
bQ6bAPrY1aud35/q8djqp3Y8+vOBFJZuH0u7fiCSztqp3CvNLpQepuLBGl2/dv3+nrkBaa28BSBp
/Sd6MqA2WgJCwYmLq+7dv5uKRa5P9gy7X4HnIQxIPeHVHyN5izPWkSdrs/wZSA8mP5d0DiEKG/Zo
7ZqdhZBxWLPvmYCSEBoSxUVQ7V4a16VwZ94ZTveubBNhD8Vo7rdW7BLAKqHqDbcEnpnmq148I56D
Ws/k+xoTRKIu185KpmUHyIg+T3AWJTdg3O3OfmKjdBOTYyx5Mbk+Iga5eNj9mwsVCvEfjlBmwQu0
5z82CJjDodP5Zc6m/O3xPwsVms3QLpXFaCVZGvPdPyoV6TdM9TSgSQCn0P9BQfhZqRi/GYy9RLK6
f88z/ZMVzPhN15mxMWUjrRtsxj+rVJS/zdmWp46zTEciIEM8/wt+oy710GjTKd6aCvYby+o2iVhe
xAWSGJBrR9hAGCbsTXBvC3Wvmy2s6uIlU3cD3MYw4i5iUepHw21D+aHhfFuJxkM2l4fY/y5AKE7N
cKoiGMmq4XUVw2DDFTV0YDVAcorG7xjZLFpgJ1H1bdNiMunVXdpyVspMT80/srDZyiLywpn7aGYk
g0lFI2DDaCUyPSRWW6r4jK5vnhI70Iq2fkvMwU1S6Zp2uS1n7bHAD6KoLKOjFB+nnjNnOxnOmBIX
ohs6KTflLmPyI1i1OyXabvAxjk0IK3WtdRsjdsXxIYtIOCQrcZhUtyvqYwYhfWICnnQoOpp+P4Yk
G3OY963cYeO5+IRhwUtyKx0Vi27tgqnypuq5m+r35StHWb/pavQcAUscCpN0UlwrVd77rGUel08j
P9Kc7vWQ7Rdu4laJpsdwAPxLoX2O+tipW3rMxHsLumMg6hHynaifS8HDLVroPrSket3k0BLCBDlq
oV9p/IN1DzACBLu4yh1B1vCK4qjIIxxA5oyEP26CrZ/Wbmj21WMnV0DoOmZ3HUcmIRaQ9Yjnf/H6
QBeNZgKNBjoDiPX+i0xPMWg6/LI+/P3xf2ogyiwLS/4cPYs/+hiLUZTvBWOMmfqPT/7Rx6B9qEg6
GjyLxsLvLY6ffQzrN8WAfYjuT1KW4dY/whxKBo3IX9sYyxNHdoI8UQZ1aJDu8Of2Ydybsd/KGqpP
CVSpIIXYiYgW7qAPRsZOkx6nQDz6jQdZYj02kLbl2AujUyd3T2lMcHp4zXTzuyeGrSADxETYyqEg
kiaLlp72PMglaNR0G2S6k7JrN1HkMfdPHKGROaL75K+wb1nYxSaoK2IHBK+QFoxUe4mgThhRsjfr
BDSERdRePoQnmBwXkBP2wDOWaN4pneKGo3CrAaAEhuxJYYahJLtTB3E3B9NlqANHKIl2l6pd2cWe
NGLcEbORIjD7HsvoIZlE5NcUTMyWeugnQwRBg6BM+Of+6HRS7ogNpG3sPbrFQbApzZ0E96MJo9cx
kh7mLLxV9AVlQYUIqch7iW5iIcZboY0eRTJQ49RcF8K0z43By+ZlAkCzZ+yB/hUI5XytBuso4vzK
GBar0F2oFfrQC+UK1mp2SY2HAF184RNVW5n0IrR0YwTtvmhf8/F7ouvBeZczgDFuqt7wYgRluZwj
mwcc64ecAKZOwjYGGkBkSFIIH0acbavBwIdL6aNc9fl7zC4KNaOWfZDT4Y20UPoB+UE190TT45IE
UZDPXBSRVK4ATO06ad7EBUVUH++alCDi8RZG4qdpouUfzefcwrqYyk4g1D7pcQZ6QeFTbUPw4YBm
wvuByZ+U7nvaq5IOLU6YkEA8xykMg764KEX0YkbKjlgR15Jwx8LuZbxeY/xXRbeU6g0Nw0sqlq//
8qUKYraog+0CpPOfR+rACP96lFnu+F8f/8dShWLo/5ajX9eqRTKMchhkz+/S4P/rubJWMWqXDNqu
RHny6D96rmSvLwcYxvSqigTvHyqG8MP/fbHiiescaFitWKv/slj5QdNUUi9HWyCh+Ym6xjyREzjT
XQGRFxufNfEJ3XtFHJZwHv03ZmwlzaSasYI/bJJdsybapA9O4Qsx4j5wRCQ+ght+BnuNUE1kvYuV
Kacv9BgfaI3Vh2jD5ikeZXpljzr9t8/ipO0ljSMOPZD1jNAWuWl8NiFAKMfwMX4cQ3pVDwyIRajC
jCNpb7bg8Xh8iDh5sIti33P3BWaCqfwUI9qlb9VuchLekeR2jdPJ/J0/A99I8LTpzrjLdrEX7OZ9
tcbYZnM6uUbNLnumn8zphyMWtsSY2IfItqLVK5Wr9BDp2B13JTEMuG8Zv9S4IHDCa+O+ETvsAN/S
j4GQGGBxqx64zpycHyXJE9dXUicFZnOU9vFBviJCpnD/IJX0ufemKxQ2RzkDvl4PLkRw7UPcaef4
EB4W3/ZL9g45A20vTgik0dgdQG8AkkR8s5c2za0gT7WlI7LTL8JJOGFMGZ/m9+j1ocNAcp/CPj+G
H+HzeD8gu/UankG1nnEMlh5R2A/pUaBrnpAzXBriPqreK9BO4t4cD5nsFgNJCId5hMFumz7ZpF5D
gnfvitCkQS7qN0MdnQSmiAmWHb6XgQPEYljf7Tr/niZRA4rlAy44PG8yDq3oTs/8VT9dyJ9mZ9xW
Um2nhoufCQok7maUAhX2Cmi14i5OvMrwxk/OcTIH5mwjiPfjPS3Y++mLLhzS5uZLTT5IrMzNVcRf
4EinKJaQlu07csDVNQy8RljxmwYeXXcMosDXVVrcqM2wMClu9dG80D4aXrr8IN3pmNUp+ulcW0f1
DM4a6hhBfMJr/KjfBwf9kD4pd8sYzIJqRRNK7Nkm6csRJg/ZM9nN2K/p8tMYLLg23uuIr30c3wMs
YhnpRMNqfB8JnL+p5F0sSZsEeO9b0lCO8z48j5txQ9CbSWNAfhtoo9PS4pyKP1tEHZbJ3gg+G9bw
07gJcE73V0HbkYlRwV266Zf5CZ1enR0TovjOeJNSdTvvMSCNdrUO7wsoydURX31M0hcJe5s538S0
qUTmF7Ycn+ABTpQvwgnh2KZrN+Q56NZW5ljwuPhOTv0J/7rqrxQX667Nhm9PG2E7vXdP/t1IZ8pY
4hsBUN7i1ekFxi7TjXNv3QfB2sj3GXSbeWMVJ1N1exPJ4H2dObAzzfmil0QVwRtNIa2neP6OSnGp
DSfvSWO1Rxw/vadxiKZFeAfiof4sX2gZ9c161G7xc9E2GzJLoa6Th6p2DzVSABN8lx3i5DxBFZgM
zHl2+KH3L9XI8ATZyBNCOF3dSfVCSF23lCuc+mPIW2gGHlM8cpnDHNcK72i8GvIjyICpK9Y+goZ5
xo4e2RRHIVXCvO5xzw5eWLs5LZ9sTwzVLB7mZm0JTqqsRLA7nRs/xx9Aq4Nw26UX0ndSliN7ok8H
eJnWJRMgsqkIZIk+U3UTvUY73pp3gyFQckgOHQMkIGatG4XpQVaA77gg2yK8E0b1GF1MIpjm14Yo
GuLQRxsnuEf6yiF/ovwq+q3/UO7Ng3i/eLnEc7rPnkd8kfj/LaYUWwK5RO0+DDBGN+tJyznovDe9
Q9HSSwR9vpvTTS29IbANmpI4DrHuJeQkDtvoaukwvZw6Pcf668BqXdG67JK1qDlEOAtYnomWf2al
F+faa2ibTry5IY1AfZhXQXxfc8qd5c9yXEvxqcEZSp3KOC40z2m7ZspjNVsyFfvIkWSa+K44cJQL
8BHY3O1mckrTB162+Mw1fuHd+sKy3uKzJ0eXl5fMmwTy/ZGm3fzkv/RPWH6JLEfRQR+N8lIk+xQG
3ChvSaaSt9Jd+l4uL9fEMOHJ3yr5Frc0jr7oi8ahyHxA5Iz8kFXmmhSJFP+4eWAFmU/Fc5i5wrRd
VgTpzj8YJ7xz8DSLL8Q2/nZ8b9/5qnzD9L36sfrwJ9Z6dU2oY14tH3WuEMh5n9zY/AsNNes8fNzl
7WVozpZ4C7C6c3MTuNPQ5twuEQZQk5SrWC+5m0i+fNzmvX9Qk+bJKC9zNl4jztO+ItlcIoG1HUsO
r7N/EhW6c0N5HzJTEHvgbup9GMKgGG3WkB2HxbL0apVxHQKdlYAEKnHE2ZkIR4rDHXOh/AtugQrs
iXEKqZ4EsSK05QXDEcHyj+mE10W9aN028mlUsrs56HgN2cYYN0mUB66/z1kBAW4npx4Z0IxLODqP
wTem1pL+OEMUBG1fdp9cEuKoSjKZhJfFn/uCtZiMpq/8GL4KPz4Xnaf38JWpprniN27HL4OUxHfM
GfFXt4/OwZn0rCd+AKyyvU+jmOIf6jJ7ZWPniSM/EfS0z+6Lc/ARMp280eXbpUfjh1NS2sp31cbY
xkfzRMgivyKk0e+Edb0U2PKiERnENQtOM1Dz5Kxzn/sHbmST3MVbxohKyt1ePgbaY21O4Alj/jl6
4XGdQXr3Lz5OYLF/y6kwYKPGxeJuGlyEwE+GY31O7AkkfSY6WthNgbv6tbnqo5OjxcB2zK7ZtYrb
6kcx03YknhfUbLCie7RUakX006LskJco6XY7HjigZM2jeDfHxspADDIhCsE2IyQQiVn7R26HQygd
k+guA2E5PgEKtbGP80MlB13S7aF2fJ6lWLz4Z6YI9RbuAAIzRXDBtZB89UZ3fAyfda8zPwb1IIhM
M1mbZFze7qzviQHhAOZguwVFDWoIHFGX0lXfxo03a57Z7mAMSN/ddN/od5UeESG6loN1pJOUpq/C
0TkJw42FllwR/MLlCxVoHpHzvQpesk/0LCExRahbjv2rdJO+qnuq0lldpcp+EGyp9OCnaOHGfFe+
hGqlRHb30L9J5EqFLtLzbBu/wUrKQsckRTRzK+o+2elxAOFqjeA22yQHFCoJ1Rgso5f5rc0dpHYp
l/xH9oEzCpdndS5fuZE6rELQMDS2PX+ngNHXM1hhXWntuFlG4dsnZrCH78bGfZc+YwBhKF3Ud/6X
VKcv0stAWNr4pQy8rrB0a4chi/bsX0cv3g72HrgI1mpqyydTBA8y/SBnE+t0l6Rf3FhQiQRjLdSE
yS83nI/LFyU4S0nhlOy6QD6J9MwhTqw6vGGdp8bPeuHG6yAnOTSq3H9xYYeWxiQMidbPkn6xYJz/
k1b6R3n0Sw/q74//o0dt0oRGKM3X/9GJ/nOPGl8q8R4oeVSVqorv+keP2rLwD0FLRBcNB/qXHjWG
EkCuODf4JB2qf6KmMdWlcPtFxPbjqfOdwC8qSK//0qPuFc3vsqhMtx0TNUs1PmoF/zjzzNiXJshj
CSEVI8reNsKQMSoSi7KTB2SdCRca2zGOc3I7u0Xa0DDFQ3iBcZuZkoviIT0o990uPuivxr1xLy3A
AP2KDE7tzr68aTY9LebcTsV9JcvISkjMYJIdOrmwThSEY1qX34jLeTOi+tjsku8p2DIQo2MVafc9
YupgSx6Tn5xEAu8Ku+aU7/InRU1JbOiT8sScl5N28Wq8D8d5O277rbkrTsCpH5Rnk5RvEIDKPuVs
V9rVSEbGpqCFnmU7hvJCs42qPVjYSd0lhsfvjM6uOthDfjfFa/yTtFgyUEBycfDjEyjXsLUfVMWj
F987UbYvxB2d/SG7UFXF31QU85WttdLaPVNThVMxCRkjlK4XAXO6aCuIEuCf5k7Ise41J3ocveDk
LTVh5tb4Z6LviHmxTHpAUDF3Y5mxWZ3JoHomX2DeUCea2RoYg6ittPNM6pvg1d6MfWw130cLI8Om
UreLPf9To2cCoUBzbhN8T9cEMz3j+Wv7QvO+MFaaM4EFGGz9WkOL0DwZBYy0Dk7slTjP3jp627vy
MNKu56z9jKIxDEhg2QQnDsg9BSPx0R4/0AfUO8ICYPFrbjfbIZK/M6oavmZKp/GKQIZJZgYbYJV9
Q8bQSxtzb2SSKEgPy+bHQCiDB7hjVf4OD2RSekQL2ax6duUVTsKvwEFZ7ygPcABqDxTBB4BO9N9M
XT+XbeqaaXvlXkYqE60GLkLmrbvwENtoZEgeZZ6LfGc2ZeKJmSSsnht934UoJgJ2pQ2R0R4JWBu9
P5QP3V3/KVgwM879OSyu5hewmgKoMEApcCD4AwbbChHcf4m8QZwrEFIyX2Q9BVzWv0PIJZJbelee
ONQvLQ3OTYJDKThzzH+BkzC9UcFwkp7w5MU2XciYTOajbN7UxiW+/UNjzi2v3oj3c0UHPCUATH9j
uN1D8EKMJxQREqtxQGPd8RSb8z6MgLf8W/wE/UsKDkJw02tpvGar9El46yiaP3BivyA2YBcAUdEd
GTZPjG1WBoEH8yrd1Ksd4DYPhZULHME78d35HUb1OUPMJQ7plgplJtp0Pov6vibQk1x0akWStl7S
d+EtXzSmP+bPvwOejLtF5gB+cz/vl7ZCc0u9yI0oOQP4PqFHviq/dBAJJRZggmJFqruduMUNUfw4
IOfvWH01O0R6lCHB5nQJRcSWuCAVczm5Dy9iudIAJttLuxqK3YHHUdMrWM959ZnjWzDLroynX6tn
+UH/9B8mKgOO91REe+QcMv5JonXQxJNkyOT+gNCnoYJCRHZsvHqjnJoXzF9cjfwGIKrez9eEUHXx
mVu4eKiIdLV2yWcNk+0weP5GvUd3xG3T7JSjf0jfEY5wkfBRulMfxHscWjUlHhkOnINXFh8/i49F
fbCDHr0Y1R3Y1YSc647whnYjsflZQDPXG5281frUPCwBjM2DjEGh4kgungpQqsOhLIkHCbDM5WK8
5rAWIL1BKXwv3/PzUYfJ23rDC+lE68afX/3/4e7Mltu22iz6Kv0CSGEebkmA4ExRpERKNyhNxjzP
ePpe8N9ux05XunKbq6TiSKYo4pxv2HttNI/Z0fSUc7jVcKVANW2ZVfDJ8+16JaM5KA/5q/glfx9t
DOeKBCAkZI65Z/ClPCqP2tG7ot65gV678btYhMACq/cgXPVw7sKVRspbVe9EARjHYnimDCzeNCsY
EMqVe9ZsjPxcs17LL0xk+LGBbojrXFm3xMe2Pc8IT0sfvsUPmVW8Ya6Ip4OHrKMVtxJFPf8ARlBJ
+1KFAvUwiHexviJC1KZtgqNjvBbDVuKh767DiEry0Az3BAecxiCxS4FoT/ewX8W2ZjmdcBz9rdY/
80LryB0NZyhcK8GFwYMSb5w28pbknBamLYa2IQ1LCX+jqDm3iEnnoC1UgHAVTn7zEshbiTkKD/Q9
eaYAb7GSxAt9r1+nR+lx9rbQEI79tglOiC9alG9v01G+0ASjmMZbkMCI4R3OOfeCWa+QfgrPYWPz
GCv6nKbkpv1SKI4T+6AA7VmNjs0aDTz24AwNzg55iRDRfBKPwpXAdzQ0APGsZg58h2BLu4K0pJ/h
tSNmwtjOkfKR0QkEUV+qSE87rH2U5Asml/w/PqVibhuNLYGJ6g6UkKpP3c2ocdD3lYb7fdEanNYr
lX1Jvu/p2lhCoYlgDvQo7P137wtESc9ddJnPbuOqoAGja4ah8El72L2AT6FBrDAxc1S+IWlErkXv
/SB98rEhjZSYpg5R5LJqXLgvaripJLDmSFnZGM04PP4uBTdRZKeVG178k/Xgs35dex4SjiOyxhd6
z39zNWsg4J7VDxR1c4TS31ez2J9/26hCS/nt639Ws4TJI+JgT4trA1nDn6tZTJZoLsiqI8KEsvVn
NUvQqI7pwtTE2ShhzV/1Y6dK1qhF6W3OCF7lexr9P9KGa7O9/tdyllcOnEUDRM62dl7R/HmpWvlN
GVtBk2xGDPcLm13CqK5iyj/fyXEmM0aKV913fS4tD2JgVLf6uoKzBsm/djRkpvmDjMyXmol59TeU
lKCC/MFOrt65dwpYVfi0HGbyrrTRNnCuuH/HNaw2d7x4O3On7rJX9b1BUhi7wdmipVM21r7ettvq
rp7l81wCg9bAHQfDbI7fre7aBR8Rg3vqA0qzQ7CZg5OKfe+osLDULUwuKEvZHltIDvPrMel3KIa9
cT0kc83kvQZs/+6S9jGDTazTtKr20KdAOpVHtCaHbKXt2gN5FQVb0G11gjyyV/b10V+Xx/wYPrbP
wEzZBD9ap2KvutneuFAx8b5Fe4o0QV6qryih1sqncR0NOliecAAiPNUUPK/iq8kLtOASPAjM5hMb
gsoi2GR7kRqRN+xbeIw245ZvwLTu3NyNS/xsnPph4/HuNEtjQAMI9+8jyFZRe/eybzqyO0++xoOt
7OXWlpGqP3Wf3dUaEW+uvdEh0F6B6YLG85KfO3FBYQPuhGGc/8VdpG/9V6VeIrKtz901e4k+82kR
fEjM/2LwlNlFX9bcnoyu2fd0c+CF4j3lg90E6MTPKkRbZNXsyjOXmpcdlmBsKmMjfaBv1Us0te2Z
b0Wx08wndWvnszzRpuIjNycO1gyk/a+GTA3ocWjaAI4tLYoSakXm0tGqrJ4ybwWtLppBDnb7Vfpw
Zpd0IM2nNu34/4ioReCXTBu/XXajbQTXNtx1EO0iN00cgK0lau41SawiIL1ZwcqodgjpPciIRUo0
exNIqTWYW41otx2LvNaC0q1yRAT03WuDUp9pQYqik8WO/8qQv+me4/jdVB947dOtR2302TB7sKgk
HJi6SP1zwWGwPjzUA6Gctta5uMIr+Dltul31k+sVT7V6NMKVOixFH3N7LjFdQjX0zSd4sGQeKyLX
9rY+uyGLaawhHUyq1HRfe08yMsiCFR8jobaylW8BgRaaVF2KLZI6UXlW5eeM+b2+a97mIXNhs8Mx
X4YdIakb+Ulbx6/eiw6Ftlh66x61LtgXS2VN7Q5Uwekh/cqjL9aOAcWNELhhttUZtgXgfgVXYLDs
7djC6G9q74wZXnVY0Wsj34TUCepaMbcMtEc0TRFJrXzgZXvMHURDRGWAazPfJR2R4CkEs+efJ2Bk
VH2tU3ebTjZXZfA4VXiGX/L0xASOslb+pDZogsOUqFitVn29GX02os5ElS1uEKgKb52jVia9KLr9
G44r9gyA9W2GUXWFFuJzBKGW8JEVCmMTBgVdiuJq6WRLo7SKE2stG07HpC80/YN4IZoksSMNrYKr
vU6ubn+kS88O+A2HA6wGlh2oTJbGLT8L7wqaRkCc9WHYKmf1kt+VA9EnHUPu9K6hck33M2W1c8wP
/V4DNmB79xwdJSpYxnjtckax5h/ipeJ2PuOHPkEVnyvj8Op7iwwIpviaYqy9C2fUD3vhkO6Hrbcu
bRmCE9ng/YKPHsEn0Hg23t5bT6hkKb1Z5o4fJsjG0k73jA/ZdZDE7hjP0U62+YRv2318Ndyc2Ggk
K28YltFKtwuZs30EGb30N8N22Oon7czLaW2CnImgD68GFmiSH0mZBcCmr+tTHyzMd++dhR0qrWSb
XsR19TWgYsUqPqCWXUTbdAX8cJU5sNocEOuL0da2L53TOdIWhERq84NdBZfxnrdgiRytlwrfm6Hs
snPBhS/VNSAH2G9seAnI6zfWuCXghbE6gdAbHDvaw9StIxcf3CpcEYGHlja1579LXY12jQ5nXCxH
JMWbarEI1k/cTDafDSJcmCrC3lieCZ8GFLMIIPvVN++o0POR20OddwtexdscZyfv5B3ow0GzmRpi
9LGjc/UUbGsLczMgLjeId7bFUINTmpBQPv6dA3MRjqNC8X6t1w1FceRY4bEkbbA5NtKqimxf3xrZ
soSt2t6owyB9ojI/BAflITjku3w3PdTgia/G1XQCV3sgHvRGkXaBuUpvvh70pVi5g79Bbai/czoe
vFt4r6HisTM/m7fuQDV6kmUnO3cHnkbeTslhkfCJlWheYqhEQRAIUdcLqVxpPUjwF/nqDQ/4A8qO
VZi4A04MxZe1GAIr2sCXGk1jbuCDYaKbdoz+MS5Q6aolzwngTRGvEZW2/KqVz6LIUCqzIyqFTJ01
8PELLQwlJwQNFpHgsZgoI6rsYEptLfEkadek+DYg/NZ5Ao3sTVbdkDuCcvsmMjnhku633jKhqQY2
uxTct9BOvr5jnYv6pLFPYIedxMPSNvprHl2pogPyICOZNbL4VbbPQrtOgF9bdkEbJbAcLbONaBCW
8ZCxRalWsrC3ECVEw73k8VRYxRbyrTE2wUaTbp0kr+bw9Mx4KzNmNhLyRxtV8q6l9ahZHQXpkhV0
+Dyejav2EvlLzd/E0YKu9ppgFPNP04vHGeGoeDtZLe/SVcZHKnoNTzNTEuGkwaF4i87xqTqou/LU
ueOG236fPBpb5vk4Q4K3OYCROPZVuVLXyZbsDIZ1Jz6ITmo3S301OYNT7+V7xcwHWNu9ey6O/SZZ
9xflKUY3gZfm0l/aBwhbaw3P3oI18WB02yT76ue2vHUtEsDiacum+hFOf71gs8QNtch38mP63sgX
HFAItAwUDsGqgUbPROQB9xoAufEdd3r4HjGTly6at6pl6hMHhzoaUkoyehM4+qjHh4fxrB4g/jOx
ynZwUZu7cqk+hB282pX0oFa7pkF1hRAMC97wIh7Hx/TfHF+N6he1kmowVtYsWf9/ehAE3L/3IH/5
+p89iIktla7lL+ZUUrLBGalkJzIWnx2oP8bp5h8MtlFgk0dC/scv5EXzD+IWTXkmlf2j4CFlzuz7
rfXgJZvoqmk7oJPNfJM/tx7ypGZ6kaXppq391dinWxPxSTkVuxHayJAWqA3yzBXKl8x4Jfh6GXni
lZGCI+JNnGjhVfwN+eRx3BuL1Iedry+bUiKZLVoI0lPoaRxAoGjZdeGMXwlt5EwUbBE3aQs4Ida7
u2m0OxEvage4ogTlwMrJ9DiXBXJ8DHktMsYnZs+JvM4eE9dn9VdZw9rKuPHnzGSw3A2lksifCg3E
EpIYIus8KToKCORUJtzrHm0zNi5R/yYFwyaavReavJhqnHj4kESL2b+xFLreqXCgzmnxnmQ4s6m7
zKfHQSbPYWQjIBB3MTQkc9DQDPpB6WtbKxUyqM1F2gEgFtp9HmV7D6S7/GLp/VXUlVsu+TycyXoS
zbeh0q8j76Uev/TRsImbzwKEYzhuzKzGpT5vAzMWeddgKK5T9k1KcP/0/T5ov8KemVIBUp6Q+1pg
dZGw4NSOeTUuAvQCKjY/A8NrAJQqlpnvRy0huvBAmrB66oIdQAD2oeFqypkSc0nkaryxRH8ThuzI
8fpsFMQ+fbzNo4FccCplkwyh7mBRUplidxTE5FWumOfUYR8uA31QHmq/3IWkyiG+EO5NGNISoJVQ
KA10VphlIa9VfsvBaJ01hmZdqa0CtcRSGWgb0yT71g93XolRhULTCtKtUovnsaVTHCzVHkb8yXh4
UmY3od+soqDmEsy3yVg89qPnDvS+alKz0oGCWMGiFpZhBqsus1bW4K0TPjcGnpy2NLZe7ts+lbZa
e25sPGtTvw7zgF6jeCrVciEaBEZl1q4VrGVAEl5gDY/dOO0k+W0Q/JUvKssWZp0+WY7WVY4c00OT
t42UqKyITOL26sfnosKf1wYPmkI0hwhxXivfpl57NGtm5ZqJyYoRU4jmozO2aVzYyoQlSbLWfhIi
GLl2BYLktlh5OIRSHQWZr97M6GWQylNDPa833oNPwRkEJ2tu33I80Uh0k863I9nfyGZ4iCu7RHpW
aADb+SWEeBJzykodrhTDFmBejR2VaAsbGjvzyRiQ5eYXKVLskEZBH5eq1tkxAzaPesK0aju0nmMF
Cj7ikUwNbQXLqd/XsFFIcbGKq94Z+3rSTh0s0KGXbE7SYxSLjhxybgjSQk+Gk2fl8FLuEXVuVFyE
slkWFZILudj0QFdaqzl6g/iUzMqxTIQOPy6TQoJes4pl6aOS7s24i6ZMWih1utCREoxQBFvEMHVB
Udswf0dPnJFuNQKvz0kVVil2WhHpAEE8VE6KQCFLIdLwvvpVuaw6ayXonSPUJ2OcCzG8FzXL+g6r
JHAdsDMMQ0l6yAlmQAkttzKiPwNfLSeRcJ144CsyHyo274mszdEFlxwCN1KVeyj6q6JBbhJ9jQE9
enPyMsFRCtzQfMxzIT+Qmviq4eQ1pf4g124X6+uEwanZGuehpZQbw0ehkfda+ejFCUvGdh1ARIql
8i3XX0k3dTwrpD9IV1pmOLX/mg4SAZfhMp+wWAKA6jhJowbknR60dIveRahEFlQITBUo91V/a7Ns
Cyl+mTDb7X3wHOL7v3jIyAYa0wbeKpwL6D+4v/9mZQ735a+2jd+//qcWGnQivgiFSeF/eBH/9Sfu
y69Txp93PGJoIGIWUnnRQEkN3OV/h4yzp4MXYJB6ykBUgWjxD4aM1v8hhea7cdEbjBhVUf4NP6Fa
Vl+IagjMH3Y3+0kf3cpFfhV2eEiJsuNg2Oc76wqnimM3vVl7Ck3Qwo3N9sopWEJX4ZtoLvm0Ks96
MS1JcAhSlCiHUU735eQ0eyZTjnkwD6kj5gclcXzfwToZBcvy4/umaDj79MoaTqwl4L9P4wlAPHHw
zZaLYhU/yahsl0ToEN83EeKXblhTUSCzr8nsFA1LYpWg2XUSVDctyj2zW6kiAGIWPEuFBKr0aeje
W7ptJvSdLXXvEg0WGC0fReCkXTzv3zxa//6pt6CcoKm3NPHvy1rKUT4cvwhF/vr1Pz/188fW0Ejq
nlUdf4KGziAk3bAI84SBxIRdQw3yo7IlPPNHHfxjpM6nXSJ2zqAKhJ40a0f+waddsv5iYpxfsgxz
VOKkxsr420Q9zs26lQLIsdzUqasQ9eGX8g7+8gmIDOPyd015ngz53KrSQyYqD13PAl+N8heDC2nk
B6LsRZ8rCu1NK8ubx7SgmMadGnbwfKhhtRjRgLgZIMLlPlvQhoVg+yybs7e32sjFuFOYlJG1iw6L
IW7TOBabzqK56cG8eFOXERw6oWgdFZBfI8PB6BkiR2GxrxL0hqgfsqKyLbpqWUBc0hNgY0QR8TNT
6JZ9TW129C3U2/0xVbWlotQY0dV9GMMy6AocUkTmdrqtWPFGTBHK9WNhF3G3j4Zm49erspB2MpZD
L5i+CqRmhjddh+mbTDoViPGAJZa+FqjiQz1MlhF6zbKc7qXMmitPurWYqW6j6qegldcJQ2MpYQtu
2LUgfDN7gBsHGTTFIJ+61nxWSzQ5mnVTtOYMuhSSW7Dt6uLg98Y2IG4QbpJ3VkMFnEW6i3uduJWw
38lm260MZUAixlxXqR98NB2J1j8Y8a2omuVQmK+Z9uqThxdpzbqo/W/BePZ9ZJqieZ2mF0nK1iPA
moFk5oJE59TEY53Qrgw1p4pk3f2h3Wp+cc6nwEnHzAmFa1yTl1EPVNZ65eZV+SWgok5C/bkCpWHW
ZFUYVEetCE7VQlkeg7NKp+maVfHaR2nsde1K1OtNw10dA1sNIlfX36b41uiwExltyKmrF9pRCJBf
eOlrMF7rBMCyTthUbdhlAWTdYxIU38YGJkImbkV+o4MB1X2AFK+inDTMY2tCDvfrTS2jTS3vqjgR
BoSooKhXPj/a1GC0j/hGY7pLDbImoje8Df/i+17Fas0BhAcIsRjCtb+971m/cY78cvL99et/NPTi
H9gqdZzXpPXOXFAqhR84UfEPVHks8+iqxTlRmJ77x8lnQIfD3QRxTvseBPqnpaLxB2goTit8paIO
Dtz4JyegOs8qfm3seek6gQ7kCsP15tj/tbEXE153lwME8NsngdV1JsEm+BBdSanpCRzN6Gw93EQp
2p3hFnFQZcW1mB7A+4sPOFziI5QGGBEViMeEoDWL2PQzS3mfJQ0ijilBP2PiIgxO/XTwYY8Usj7T
f9Tgk6DKDNq8QrYb82n2+xqQmCXGFRAf8gg8dAW8Sh5cX7tlKe3txvM3WruS5HUJdaBj5bBLhwP/
P9PF0F8F8aMpbXK8o1CiHvpuQ9NhjTZ7KGg0GcFvMY6GeZyWAhcBg0N2HWGBOntGn+gybS/Jgc38
wiTFRGJqeZhqhy3SRScasvI1W80ee+/ZC/deiYqhKbcBYmhtU+WHVl1sSiDFUnXrw9wxra9MfqsZ
vgbTe+svG/PsmY7+5V3DJwkY3QP7vLJ8ZceVfpFbdmECkh78c/lUHspD+FqSDGbstHV5jl9ZMLHe
mayVRtBzjGT2lpxCukME7jbt53pqdqa5j07cLGa+L/sNqJfu3SDUF9URWjfG3e+kMmvxsj+MX+kW
P2pxqQ/iuBVHN3/FS4bdCDOZgNPlE+1I84nZwk7XPYSaIZ6/bTiufLan9VEke659QMrH0V+gxqs2
UuYOCc77pZdvwOURpiCmBy2mqoNd4vKe5s1dw5WE6i9hbGRtQoaZ6co3PzLkSdhLzE2rPOdQ4Ylh
8K5MdkLQq/cp+ayvceAKiHrgXqn9jbytheXj9KQPRrqHZs9ED13rkMeo+7yDasFmrmnqbd045DrI
nGWXoOhwwpMUXDIdB6zybk42uuUgsduW6OXhkJgPMyNjUapvesmBC4LM2JP2BPIFrAaT7n7JxL5M
V8UMQhmPtbCLxY++5cdFkd5/G5IPsz8WW4EJ7iVCDNNXuy4H14bDgfe0+ESNTrwo+q8MbzMWhKcI
B4Feow8cdbt3tPHIOjbuP1g6jyxiBGK3vkzp6qHqzEZchAtcDVCMTNeoXZwPiy57UpndUHUL0XOt
vs4vENFYvKO5a3dZe9a4wmdxSypcyZY1uWWY1pwLF6KILdval/I9plYFR+Awcx4ID8Gvgwp90USO
eUQwwOibG2chLbtvghutyYYAQvaOF0Lp+duXPMkMy4/6jtS4s74aN9QRD9HROMgn46xzk0ERSQAZ
LAxtDsM9Wu7gdof6Ib/S3nfP0xvXavoJKurGdY4UJzr7DwR6XOieLWOhM+0xFqjh3uunhrJg5vks
+j1YdYp7a5s40VZ7yZ7qTbcND3AZ8KCNJ+uVrz3my9RJnfGg7AwnOo7odNFhQq3p+OuYJ4aMYCyH
ZXz8Kb21n4z5GVGF9+Ss77ojnmaWMozgmx0aIV+0SWeD7vsvvglnHbdKpwnLhBQg7f+5CQkB+u0m
/OvX/7gJJVy7dLCWJXINzn3q/16EEnW+TtMhMWHk8uVPftyD5h9cSQr+b1OiYSZx6Gffa/yBtoY6
DV27oluoYv7JPYgE6Pd78PsLF+c4D9Q1It/ulwE3f7ufG7EEbV2L0V4/RW3ilLm0JnFQKBDwBdwZ
eb/Rh2Y/FMk2gkcWlPpJri23j4WjL3x1s7tmkhZZyn2nJnau1ezZTVaOtd0prDFjFmtp1px0kIZl
8zKYw+sUFAuF0V4RqqugOVRGsu7YH2UFSFATWWRPz0D0m2gGq6JCsU3uSgL7TMPbUjIYFIfRJrqI
sbFh9x66DP3o0wOHgjlPWpcCTYMASoE5ObdrBfPRP4tIQeEpIAKynJYRUs2mU0RIMi8Nk9RbZ9Ln
gN7djKFB5h6JHJYrFYXrD+pJM6arNYm2PwovDS6dSDXWxcR6r9SdLHANSIYRgogwMZDQJtuShF6P
+AHNVB9TIGd+Fm/9THoo/PagwHbsa1TxOmqMdDwOFu5McAEJ+3Kl4/FmJFCLPPUiX8d/L5iit2Pg
tKnm1hzPuQ+0TtDWwtBjB6IvSrK5uUfGLlh2nlQHqzN3Y6vRYqHDR+I05MnRNLLHNmZ5mcQfWqWv
ZLn+jHU0lQGnthwg2Z92dSCgvs/rrel3hwixRCoFu640Dn3CvVtWxEmmYn5VUh/Cc3AvEaP4hgdU
5VYjIskyfZ3j6x2DZqV1b9okHCQrXmoFGC6IlaLoFhrrbc6v3njU/DDAFzVjzOd89HZdtOpZmK4h
jgOaSTdHzJAEnKrGbfKCreKZN5VKokYrqCvTqUSePnrTRqqsU1BjI+raOF62zDEiH8HAqK5pDGzJ
q27Mch0ryA6DL6zVbLJbsAiLnLl6kT9ZPlNEg5WeEQPnEuCnCYMTx9muzMudBh+v4V6qfGWfSxZU
QSg96mfFwr8cZId/pgvCIO5SFDG8b5EZAfqamvdRfoNSg2XHcKfA22goKY0MsWeISGfwS8cMDNu0
gAWyRhb9mcWDSB6ocISFNCVPFUxewfC58hhHJhzwGpGgqari0hTXKdVApG0GBNDMEnY6ce0IzVvl
HHXSXhO4Y3pc/Ap2Blk33V6tN4HGQkmF5DfmbHFyR2jaTVXV+yj0Z+yILRcv6QQ9Q/G1L+YRQHMg
aaj5VlLDryyLnmFxL0urBJpaHbNUQDd0znyCsgM3m9TXSanO/+LrgvOXxoXTUWScydTwbxsnBqWc
7b80Tn/9+p8jI6ZBnMQzX+ovg1LDYhNKH6b+EGr+uDAsIhq4Mky41bRI6p9JvVAjLIg07C9VhVfC
CvMfjI7AU/x+YXx/6XRgrF5JvZt1n3/eiA5Ez6qKgKV4tOozO6DSrouvmtzOqIferzUgGKK6C45N
3OBdz4RbmSAI6Fr4DlTnwmfdY/FoMkexKgRD8rL3zlA0qMg3UoxWJYqbb0r0KsXjxa9aKsiJIhoq
hc4n1WrJp2wSW8tOQqG5qlSvNSO0GxJQsgRjoOqDjyxq7K5QDLSdztg/Lyd3NGMHifiAG5kDqLkm
M6PLeJLS7hjr/aVKvGsX1tZa9eA+Vol/ThXjS8u740jZmhPqazSm9CzUcf+Mq+oQpsVhrGhh7bwT
sSCqniWvtGHytgnLWOybZLl8JHUh38Na9B0t8datWOjvhpFditZATmrJDTKbQcg2bRjnK6+aFYXs
WH2GPArDHpGhjz9PfwSWYi3joJCxUJYEK5kxUci4qGeR1DI+6uVTihJF2BsMlioGTJbvKEyX8l5H
l0QW7oghx5f2U+xvrRhMTPomoCivEAZ6WjfvdDfq0F3YFWk4K4ZDAYlDbkMnxmkYNcOacSRue2Tu
8LYELGRpp9o65pO2Sk9iabld8Vpo8tqsczdpomNbeHbCjG85z1rkUDwIKn7nWmB7lohslrLS4NcN
1CczXmJNZ91d2X0qriztTZa8qyCDDxaOFW6ylk1hMtaO0PIr8aV0N9UEoWIDjmizOLDO3qiQ5QxQ
UwBmmczJQ4mx1EEiRbC9SrOwRa0nt0CzGUHcQaS99h0SzzSMdqL/TYzjbSz3bkECRaf3qNLTYCPI
1drQpzWCxV2DcGhZKin4x7deSO2YNl1MjIs55gbIAR/j64ff9nsV42ftSbY3ZSfT73dQ3zY58bsN
K/dQmOy8rYhEZi0aQDUWM5uHg7UXfrO2s14SLMbK0KzkISaEWLNZXl7LWHmIsuQQtJ/M9jBFSHNK
wzQ8BqlyU3M2Y3WAX6qOCRTpDgUz52WKNKgrUIH1sf5kFtZeDVESxqHdZcGmLHJABXc51lxBTDdJ
6D8pffGkSuaj2cj81doxxF466HzTmf3pMQwGem/K9E9Wf1esEcrEeBpIIc3U6Etqccj5QCKr+SHr
42OVo5FK/s19w3wayszRCa4TLV3htPzbjdk87PrLRfDr1/+8CIi60f5Hk/9nYjurA4PMg5mgaKLc
//5HP+8BxmOs2cTv47Pvf/RzhaDqCPkZ9/1nBfePVgjy93P+F1H+f35yshoU+hf0Ob/eA14m+dFU
++HGDDOo3HUF9Goa98lo3qGi9As0RIsaukY/isdGM9/8/j1AhOdhqKzUL0lEcFJC/xH6XYEEWBVK
1yBKxCopEnMreqpFlPKKFjid0k7bGhKwqX2q7UjJapbnkQ9dpn7L+QgqJsyWhA/l0ApAOdOvRoM6
I0BIL6Rbzoc45ltPJgGTfLgF+IUJcrmwsJiHGcdYVFa95j0aavWkFeGTEeabttVdVbgXPDotj1DD
o6TwSBk8Wqynn9r5WZOx2ZXz02fyGNY8jg2PpTY/nyEPqsgD2/a1j+0LZ4xP8+2lBz3SmM4ZV4tH
XeGRV3n0U46AjqNARbsxeEwaBlARUSI4hMk4BYfHaEHy4TDJS9Jr5GxjccgIHDYx2mWNw0dV2r0w
wjdAtDifTXFlXRIOq9zMIJu8jQL6pKplp8+hpgDAn6pynXHY9fOpV3L8JRyDEsfh5H9rkcIM8ymZ
edLrkGp3hqY243zCxAu7QxpucLzmHLMpx61vop6dz18P32sVGueYg5nKE6VR7QYc2P53Pv7UIDAn
yZQjPSpPVT1H1HhXU3vrNXFVIcNMuAZkroOBayHnetAaXm09dQgzNe4OhUtEhZ5QTFHBCA615BQc
zRidbS2t++JV9E037VDNBrh5e8X2c4EYahnRPJcWl1cW9GuG/0y/AqcRdTcyukM+33a8IZcqgAs7
X4MZFkXtiwNvgchgJ3JZBlyaI5enziXqI7Kt8KmJ7HFi9jk+e52a/U7syZQd3XocUEkVbIBCNkHB
vBLy2A0l7IgkPB3trOLsp286O6S8F9DzTF9UHiDJyYGFxy9mz0OpH2O1eO7D5iCrAHliH2hn2O+n
ERNkJvQneersDGRo1xbnVOAKqcOjKY8m6mR9VaSGzPM3HPkP9CP+vTURf4MeF8I7tdcyw0Y2Cmy1
upYWviJ5G76UJ5BQpa6n8S2R0Mp075YgohB+rFRzIUfkxOXCKqiTp4Cw9ijWPnMk0u3jlAqnnglA
HSMnGwO39I5Cek3rPnyUiATMgORKivEgKPKeIeZJqdtHPXqRWo2PA7Tzika5gU80CW+1aF3+xe0D
WWZsfjU8V/ybaPz9raEp5u/Mub9+/c9pExeAMWNumRD9Jy71x94Fsu7Mm2O9gqLxO+ryT/MmZI7Y
tWYA3oyC4zD/cW2YfyjE4SB/BJ77XWrxT9oHpJm/tw/zS581m6T80EBI/GR/bh+ibipLpQLYhFsm
IYmZHHbMzO86bPrFRJrC3aJTqNc9qVbTqthkDdKJBKMVXLFp2RFK1pD1PvA013j+mecMrGFkN7I2
+qy+SK7hYx8cQuWCD4YknlFw+GYeK8hkbSUrwdxM4yXUtxAJTHMZP/bPDEwjf2Gaz9iPkZev9p3T
2u2da8aubmK/TJFOM3c49v2y2vEoT8f6Q9fXmuhiaQ4drB/LYtPsPcmFfSdgharulbVQD5VdrSQO
pGpXBQ/ZHVAOMSQolgM3oGWYeC6Wpom7HVIVu/F+8Qm+o/lQzxbZsuK3PHMK3xVO1YZ0BMjnNgls
/Pj41rV17U43eOCYR91yaewYv1Q4MXPHX/d4+Y2ZAUCs4kfg6o/trciX2YBBgGyfwu3fxdKNIhfj
5yfTCJe3r9hLp/g2gT5a5g6ps1AK9spJgBeDWTfybANsX8kcahOC+Su8haB+m99KtFQl2+Z9c+Xs
ETDxuLyHD+Zm5ot9Fe/NznIIe1t8kC2U28l7tFdfU0hK4Qyux5cxvGt6uatlesJHEYRCak/o9lOy
xgVkZRATLKCY8WsLrI0oPRMseRttwjc9/xzB6w4xrNA3ZncStiHlm4E6VN8ZyhfDQKM88GGJC+AL
jyaMrJXULknb1Faa+AD/1wpskd2SgJDsZWwPCf8pBA5srIqbddSnu1eOF4DpxG+rVyhPj80uKxxv
z+4HuZtdw+1HDLdSP3w80x9c00PzmNLuZkxMlx2u1dcyPkrvfrxryKe+tMH6+x6M8BXUdhFeorSF
IUN/ZeE54jpZSYa36quA2I0PcWK9lrG/pyXFwbCEqhVjiEGBSfBpvdKxyUJkf7eO1hHTsKZ9Q6IL
GybyHdEZNs1nuIt37dnaGWuMaeNTdWGbYLy3T+kr8zsM+l8zHbB8QiH3hW2uu7HeK0b8TE61JlHc
nWgjowGyBtRaRWqfcd2xYiLX9b+5O5Plxq20277LHV9UoG8Gd0IAJNiKIkVR0gShJoW+7/H0/4LL
/u1K160KTx3OQYYzqaQo8pyv2Xtt2rd1C4piTCgsGJWmzHVvinQcSViHVq3QyAvncWClsmBu5H35
2NrZa+hV21FbMzeT0zW7R9Pc9BPfPhAA4bGfbRRSmP+GfbKNT9WWQScmiOZQHaZP/cpMwLotKifJ
Ha4ZKI8rMoYfOOxsTbYbb5cFrnxVJarsd0N9aZh4Fb1t5vljF6XbZNywWOXDP0HLHjdsO7MjtSNm
9ot6lqEsqA/ZlmCttXrvf8SP9XFxONQbcy0eZOlAkutrE/h7td1Z1rVamtBmHTIk/uxMrz755mZK
16W8y5RvZXLDFJcY8i8JuSQWjlX7BMK+O81bf1oMENLsRudXSMC+ixs8/g42oALORCtSZ3QAG1rW
tQGzNMxP5UOqr5fo8TbMDsbWcMJN8jG/CY82B85OSJ1om2zxeAMI+YRRlGBfUj3+i9cw8kN7r61e
WMCSTxTkC0zS50OL/WOYWZqVCgu9ySF2sDTDbVIzIOjz7bTJh9KTjMzLqwUHPKxwnJysA9YegAOR
g4pSYQ1YbrDJDRNHWZ+vpTOmijQ6K+eh2MHaj496sUsIQJD22cCbIXZGjpFNdbeYrJcu8t4dqdUo
brW3ssfsve5KN4jWbNUgi8XpxyztNXw3RO41+x66Qeny9YJr5aknaEY6P0VgXca2uVf3gZ8P/QFe
I+sVMhlforkzUOaxIDKj7hz+4KGwkNkJBmsDQxDGIsmdY3eEG15t/saFBqR8JsgmJYQO43oZQ/6n
9hR7+Z/a058f/1t7islbUdR/t9cy+CMgR7gzWHst0XzslP7Yn/I0EFqKi4xtUb39VmigehMpMqhM
lH8mvf+VQkOR/mQa/+VbF1Wyy0Q2b8ry55/vF5rR5v/9H+n/+kKtF0pm+d6oug3swOBdT67hSEQU
awbjpjQvGnvwIfdRB53xiHdkWXxCKGqLJ7GfOa4vGul0QwpqZEb29mRg1yM6NKJlOITRuZI9LEUp
aDFxjwtJ+GJVNfYui2iF1OjZCTvHOg+e6VVrsd71j+ROMAjS+td4eDS2FvIGY1OzXrNx5M74neLY
WKuzNys/pOGOcT3LU7vZ5cOdiDNbYfIFw3fbE11V5Velu+rjK9dYYABGeogJhBaitaXcZjrOKzk4
8Eh9BN9a920EqKa4tTf6K8hGuqIq4GNP8nK+anVuUOMpZGGm6yF3GSiOnvGYOzJrJOhoNcBveod5
X32Wk1sQxKV9TrXXzh53gR+/GWwHAXbA5i6Jkz1X88moPgf05TLIzoEVR5xeRe1T6W9wUVgBSjvj
WMY7TASI2dVx1wgchZgLtoayUdtN17hD46LKC0u3LDHQEJawjgLatwXwSnJ5cSMf2qo2SGM6aT36
++iILgPNhaoja92oI+PObQO38FXk7Cdl5AcjiXaT4+Imf2yhXXReVe44OaAhIRxcoyNT161/0r7r
U7gn+3Ydu8SUcF0CrWTItqpPGECzr+pr6m3R4a+zcozIbeOkC1afVAXWDngm1s1kXd9Kgl44ebZo
NCSMpeG+23Zb8TASRruKWIAFnzCwBnlr8GwPeASALnGMnesV+FSUaZu+/0SRpkcObgvtKNyIHiJ5
UXeki0EkkGUvKJ3wB4dbq54saQ37I3gYPiAe5sMWa6hwjn/Ex+LDeoo+cGmK/qqdV91Zs/tHMwYI
6JS7NqUvJsQd/eNKspjE2GPmqQfjuTnLB2GXfWXncPJCgFNPGFLfNfpM/33Cuvr1PK3+3mcoByM6
uUUi8N/IG2jKOGl+GvHR7/zL4387Q61/iKw4WOf/2ncxHPxdFC/qErw4tAMsmf7F+MZCB+zc/0cU
r5KPilCY4/efiLm/sOuB9PFzs8YZyiGtSpz0Kr/n+vjjGSrETVvUYi14pdq6gjw7lbEfExUI43cC
f74l6Vl7EV4EzY2Ifq++amtxWwFDPBCQZUW/RLRh6hjP9dn8DnOk5hSSqp2eTY0gMA4ePyM729E1
+BZqvTIAnB3i80DGiBtvK/Q0u3QLwIJO7WQ9wJhAR/Dc7MS32gFdy8HsqgtsDOaXo78H7Pd3y+Ng
gMUH9u7z2lgrcG9iO/L418/NL9FjvgFrdgVM493asyNvToNbufWnvGmo48yd6pZXkQbNxfXfunl6
AB8Xv+bImE8zmwiCXXfHcUVCtJOfY3X5NiOvf2ASJz4s4v2FxNR6QNAdmM2Po4eG2Gkhexn2koxI
jNVj+j0/Asc1bvMjv+GsgQZb2wxGiXzSFzGA6z/Ra7YfAiyye0S0A+3nq3lm/QVANicwDf/51jjF
/Tq8jh/jR/QIdGRdXiEuaPv6Gj2Ga0DSmQ7/h6cxDdt2fJaQAaWyO99h1mqEPpmbUMV/TgYcCB47
fAou2UJxjzZl6+Fhy9R9Cqx6M0zIHh1Rv0rWvOrb71oFxKWsWuo8HdsWkjKbnBc55mKhv+GlJgeC
UjhKYPDCCxyO/WLi9kX2J/ZwriPLFjmpNCGwtfjORE5CrlE9J/M6bT9TPHnqIUELUsA//pB7UpsO
Na8+w4LVZLVs8IgC28ikqClbVdgY9YdJn80108n1QfNDh+XV2VdvDYZuuSe3zsjXuvZeReORcLuL
8NRhhV8JW2tLLIwrbXGwkzXqNhSfquOfjNd4sxSvVKj80nnRwd8WjiStjS3aqKNpvqpIF/GAUWgv
zM5wN3jNh9I6iWTHt+5juHMEP6ZAZuujuM9/CNvQ9RKuFArcz+Yc75X3v/cZyuGJ0cFcThSLMvM/
1qHL1vnnM/Snx/92hlJs4gLCq0SFuwisGF39doaa/8AFTPm3oIh+9RX/oQ5dno2lLgosy1r8Pr/X
oSxXZExFsqYq5EEof6UOxVPxb87QpQxW0X7xVJSfBFZVJIc9MTC+F+Q/pnxgmF9mSXsZ5Bn2Nuzy
VpsW7gZJfCj20HQiGpwT2/dTEF0CvIZhuBe5oyjhR8ZmOgIRkIp2yVJiwjfYRYWjonD0GfKklmBX
zeTIEg7bEsQf0xwUxdW5lYabJtT3chjfeq1nZw5EvE++EtHYx7kQHCZTFVzWHuwPYLJoGuj5SZle
c+WzqdsKdudbP1wj3H9iPLqx1Ye2XrUEAtTE7EW0jZO5yXENkvd+DHuCGIFvZlb30LcsS5ELa+HL
jGZoUs1DVI7wf9A3setgsbQZMUklMdooQdpOMlAdpIisHyKnqd5VKdhmjcQmXARVbRIyk83WgxYN
tzzU7NRXsDKPAAJLEUR/hDgq1uB5St23XJuH2RiIhUDkaETxQURVpEDogLHmDGZ3nszvWpIfBBPY
rxECtdZPI0yDtrH2PsapAQBck8mvcwYPphA4d+WnztIYSxLPgiwzVL+bIvmIlJM1R6dmaCDEwbmg
IOWBASERNRmf8XAOwWUKXHcBC6MIDvYU3CsBzOikqit50AN70sqdOWpuHXhRicFZBJGkCcCcGIEF
EyfHMH37ekbQIsMe3So3DWsgeY4Akjadp6M6ChjQVGrnjVJmdyrqpRjGthCvp4zdtRy/Byp6K7Xx
ImV2zcx8i4jkqQx9N6qyLZu876wIhbd/y+fZ9ce7Ylbu1IH0NInvGfx2L0TZi0p7wbDftdrk3k0g
izL9JRGHfT7B2wPWkxiXgGOScEBVYlDUNckVAR4s1sp4UgvlS82ij35E4pEQNJu0+V2sZVedcLJF
OEpG+aYq2b2s2rOijcOmnt5EtHVhstwnzGSLrFpXZnDgiwRjjWGunm4KXL45NV0lY8IxWt2lGYDr
ifVaDUkiF2RWOOmmCsV1JjEhDRgD13CWilag0mDvbgZOL6mfOXMZob8mXbVLhIy9WM/STeJN+Dc+
ppWF6mASQC7jiWA38R+PaRWp7E/H9J8f/9sxzc6acxYHiaqIv7Dk/veYNsV/gFhYAAu/K2R/O6aX
lHGezHJ8AlxW/uj/BP/A0nnZdViGSoX8l2RNDC5+PqZ56oT1yJS5Gjsq+adjWhdSPW+E1vckEzA9
0NGc2nRUQK+weggt45AVX1qorRlEM9ewe8SaqlbaA9KdiLdlrz1bpUwItWiRLkBFCUzJagm20lgD
iBe5T0+48exYq89TW5hO1PDWLdRmJGIL3herW6IRNjlDNKmJKdCyWx3MZzmOzgBaTyHFEhfc20Q9
5JfpuWKM1+qmJ+TaU8uYOc7ys5zVRMISI6wdUgYbs0yqaVvO23g0XQEV5jj+yArxlgt8EsNUemqA
+BulaI9Sv84b/bkaqks+79rO2Jly944wbA1vnmvFDLySzBK5hbRPCVRVMevfiIzPKE6cujJfTL/3
mnA8tD4hDuDTSj0C2ylw+FZGsQl0+JkDBauu7Mqp2fhK/EOY8OznvrUepjeYV+Ns2q3fHQOGLb6A
PkDX130NalnFEsuCehhFR+jKqxG9gRNYG4HpjDLBWrM6ckMUngrU2erEpyQPPLWJXKNpvyXhIRlx
yqIpkhphOxQwBOp212Po0fJwQrWF+8DsXGVGNWARlZXWGzwTtoLPLFffByN3fC3ZIKV4V5jk5qW+
HkJ9S6QpAlUK/RHskqSTIO27gzw61aLdZN2SEDcipxt1Otca0metknHh53Y7hCwPKJ0VfUdSg5NE
OSU63p+GALfOScrw02oweegLHg89EidjiWJ/brSHMhx2HVK4VaF9xEvHYi74O8RYCdi6hHQJv88v
ftftlq+HMcgvRAzx79LMIEOA9Z+lCRYDLhFxsVGQqpQ9zu37EL0Yk2oLreQIaJc7ZjhDbdwtslBM
Jb1gjjvENGsCFiViTZLY8lpAYVn95RsWDIN9iDJ23uXUyakl73lHu0GpXFVeFWGaNm2m3kVawp5Z
lGCUO70ePqB/7zPkeitJJQS5ntheJfl5lNvnXtK3czkfCb69pPHw3Sn5YQqKnazH3thqH51wS2oV
Ddl8HBaN7AgSOhCba6ephAZp3hzNX3VrXvvWxMIq4z4ZuAHgi/aK52eMhZYsIrirAZ9U9VBmEzDY
wg6Dax4+NqxXmqq7habXzJ8VSbYTjO+mMD997I1RNX30DEQSaNaopwWwAsCKAOMlgvle19PWqAY+
tBhhU7aEjd/sR5i/dbeAwAu83wOdpIqZdYI4qVanwRAOgjbd0qCGQdT/SIXsocaHbbL77GS1cYTs
YxL9TUuq+iSxQ0DvsqotC0AY+uuukZyq1hukxBggKRs6KyhZqeFb04myFpOzRA9lBTi/2rE9WyPm
JKPHd2oeY3PSbVlh8oQ3ysik/Rwp2C9bsCOpU/fFUa2PUaDfUwvAmVpu+Sf3mYy6XTCvAwEqYkOM
sYyyIddgzKb5Sapqeyg1krYILo/9kyS/5BWtX+AbX6gI5sj/nIPxUCd3pbqU/XQMCc9Vi5qidfD0
2fpb37Fcdoyj0QSb0n8dJ2F5pKH4l1ZI+dPjf71jTZmLVNcUA08nHhZSD36/Y+V/SLRfDJq0X+Lm
/sVqwsQKIS+sVh1tsfEvq38dTbFoqCjb8KojAfsL0yQECH+6Ypdnzr+DtQXXi/jTNKmSatlv4gDK
CQBHqxtPAwN5NUYOpJ7D/BLX3FARqUJGStn9Sodmm7X/IibDTkF20zNR91EtwUs665P0IAm5v4vq
rwyHxowIGLbLSN6VBV1bakrS3QsMkuAMyf+WMADUrfCAvnYVlNE+hIljEJ3SNIVrIHtVFq1tUExd
5oZKXhOaTj6IFF9GwT9iYbdFKXzW1f6xl+IvH+Fa3LDoQmss5NPGVPyNLuh8zWkXwmOh11ybdUjg
yewYiJvUGIkAcrjOIkDAaK++lHotFjhfJ7Yaa3JM2ZpzPiip78jNsJXSr0orj77PhAOtjg+9T4nR
DpcYMEIy4wnRaUbfDmpWbiPegVZOOPnNr6m5ddDrUPkSFESSV2fcJTV8GqLMVnn6eW8AnCKMobCE
LTxqoqlY+KYN8CNWB75copvqTLCGuvRYaZI9RmDPAkPfNG36FszjXvONXTtBnlz2BMB4P8ap9wwt
SdFZuUugVuY3H4maPAVGcCcBeMBXKc9nCk13rnAkmsmlLop4lUbFc1vkr/MswT21MNFbxMNlbcpJ
VYbE1nBdpRWIGUHBI9RL7EkzHzhhsjdqhnqhFUX0TDho1Mhap+awmosWSTA9UO2joC6waYqHRmrc
lHGZVN4DyaCZlkm08vdtC6sHnpYdI+mK04C1QqEdlAAcnU8Cwhwo10rpni0R7mXTs2updfnv7A5n
cCJyJPCJxZHwS0n8H4c2/0bb+vPjf+sGGNr87yG1LCV/n9gsZ+If03j/sDnkLMT6ht4V2fnie/vj
xAZyB0vDfzrixL+kbF32lD8fVL984yzUGKJzji7yrD+Oval0LTGrMIWxTmcz6IMf/YS0UL3TeTfC
VSRWCZ4n+ZAm20Rrq8zEQrtzZjO4JtvSNxlO4IazB3Sc9ZH2U7RfoDETjZg+id+U4sJndGmei/fs
nXc0kUKq73bfoH47w9EfER0kzz6k0JosDZZOAGFWxoN11Tp3Lo7yjOV8rSgAq4U9I0rfes1SkEfr
LBcOZv5MFQlG47G5qPo65NOmu33zQnoLChhkMtVX/lRQ4HYJkGsQcLL62gknQ6ZNyR2DfoEMR4sb
/6uRXqv8uS1vREJCH65hMhjM4xsMEfzIV8FwM+WN2dfOaL3pkWQjxe0Ovf6Z8sHOc6cMOdiKW0ZG
UUuwNtpd3zV6cT8L1pOMmRl50Un+HomFAtJljNYqCeQUDYddtivh4r+GrMze0mv6UF7zhf2xhgqC
DIpfyX7cNidrlelrIFd6+JK+znp71oddAMBKTe8xVe40HpmFkXBJlKl4W9zf2tYqdzhua9VrNEdr
iGsCAO7VpYc/pMAOHO0w+NWiM+ubbNzm7AuZfyf5x5Ls+GOZp1f8oOx8mhYHro+A8p7s+mvkBrsl
fpDREpEO8pbxeouBYPkL7Z6kDBSs4tZSNyaxG9K6YWt3IdcFpdOGHeyYE8m2Mo2DrqLnGo0V4RgE
y51i8/GXODnl4q/Vq7hFVkaV7Tv4hNmLCu91sFJOBtvdjNcqvlY/WBu0H5x2xk29ll7Ki04vgluG
yJvII3Pi03DlM0gA5SKdxC893AsInPFqnsKGLYbs9udmU93gbgflGsTafE9xkuGcwVB8YLewSJmG
wYMfN96Lt/qaYOI4WoTG/YBfHeKV7hztbnzIlLPOLLsNzFEyie/FLXyoCu4/Gj2nzreChkjWHr+1
nfrjl10FfOKN+MV3g+dRWkRN0ql062+Ayelzzfc5vab7RHI0mMLeIJF7fdLhhJPp0KMXauksCjie
fglO+9YYW7/yMsAK97g9dVBbNcwTenGTwgdRRCFrRyl8WpRUowO/5Q15Hd5I3QCQtJ5YRSELs6f2
UOtLYi2SsQm6IEY3u6rw8HMT2T0Zhz32VKKEVvpmJjwi2HA/9BDwiI7YzWsW0khgoLG88IeatQJZ
wqfuW30MrQdTdzJpF1/hLBCKkn6kd1gosbJtY7vcy2ftRJjmhnTCU7ovXY1dEYXPk7UcNatyHyHz
K2xULqsHlkxA0j31OfL8TX1It3j+DxHhR3TqNkYUdjXNBik30bxkIDkfus2eakUE9i9xLKygHAs5
I2Jwvhhf3SYHqZGEla9mCJpwDdX8tNGG8av44XOxfiSP+dVAM4iejJ8z6aXTMdlLh/EAdlB8R+xU
f8muvxNeJlT1Z44+LLrNO8iYgP4dP/pufFIxHK2Y39AmbqzPoDrnwnsQvKDeNJYRsp8iZ5IZU+tT
PbiLVt4xt/3qs3JGuwBSzddzhBvLcKIOXYso3IOODI3bmmj1Jx38PzpjZi0bbWM8wtRu2h1Qwixd
Gz6SvBVcx/Y7fyZs3E+JcZFfkKeHdvRkAdljs/WMzIEhiflgPVosvRtmAd7CNCQBE9aC5KgPhFO5
oLzfeoRQ/jYRhicTkdZYqRttvICo161xHaJXE7sYHQgC0brY8VOdrB/IGrKzudZINsJLSwvqXOk/
JTz76+K6KM/ityuiDiid3iImbFxGK/2K7Ev4lEP30s3rvg0uwDa3YJsjQ38pCpRMV6V9bdtXjQo5
oQwb4QODho6Tp5BPm5m62qzwxGuHURyaQmNv+KwhW4YiTPxzeAei9FgPUOh3Mf5spFMGcB4J/QnC
yY3wCMRcN7z0fSzO0rxtnxH26eYWWCc2B8qqj7lwiDIKbsGt9pheDWwBv/Sngdh168so7oKAaGP1
Lq9YzHosyqyvXsCYsSTAhPHZ2hmVra6Fekn3oRj1u6dJ2CqM3fvpMF6sIz+vZkvw0D4rHVW+IdS3
Mtd/MFeS3W0D6xOdxVpY1hyX4Et4hEJK2z296Nfmk6oS5FKseFAI+UDBHK+JhQRP2kFJdSZgF/yL
nHG0vZ52b1IOPMgtHfsRjgE4lgEfnJkPGl8nSYetUK2tm7JpwDykl/4dl1tBsK6pOgyYvmZbxhdx
1KttPj0MrBZov4VjoELtr9cGyc3CjFiVXbbylXxowP295GNJ6cJGuzW+EiQciBIHHMH8SWpPK8IH
nXZDLrAbuoNnnBeyNpxXdtJI43YYFp6I2xK/TT7vOils8aFwxZN46TV7ftVQx8FXRH/S2oGdnOHO
DAfFPpHYucJ44AHy3hL7thG212k/7PniF2sJQ17Q4tIioevuwTVIbAHWs+9chS3pmGfz1OypJNz5
1XQpi4kmbD6aj5TdqOmyMOWKXnjijkQIxohykDsJwShPm7+3N+BkxDfeV53HbN3hi18DAr5Cd2Gw
y97NRpRC5rDT3BtPvfBiNTv5UX1D7RTARXHZUa8ztvCcwZRLGefZluQwDHIn3lzosuzwh0mIWbsc
3OFrcQKY7bsQzE/GmpCKZetuox5fFaZtPJjNOXMq9DOSTRwo4x4NG3W49k8R9oqV7OmLMmveD60n
PffJNvFXwVknUOzCfif6arL1/E7z1jzl6mvMWdmvSGfdESdpYFGaj0REc0qUz+0z/PyMeF5bPMT7
fuPfA/+xedA9TosM6eaRAMlH6YcGyvQrwEcq2yz9EFsXd0J4EqAeHEDRRUmQku39eludLZRAz2b5
MOduB/ZAXtnm8g8wca0Y1kEYDU7EFrmq7Ejw87+rbfHE3+NvjAlRtm5FJwUHPXSjxrF2tNRe8tqf
uq+Fsl2cre/YxMsOLh/XPDscmCeVHZ0HBKjGZ34ibXQ7stlaZYTU5fsYDH4JfMbH5468eytt8mgr
X4nWCoioM2xO4+oTyM0wrV/DE9x+Lr9vXitrB5mgZ5lGdrR2Sz7HY7bG1wKvHr9KOW/UfbIWPUj8
witOFrbxF14LkXyxFm+8wxsKNItEiUoSssdo95TxZonI+kDaQDJCvPoycKK4hvNlOUG/rosD5wzy
uie6Ofz2Ld4k82K8Do0tam8tGeECuC9Xe+32j91HeuvUbTls5Wg9duBokePz3/Cg3KCWP+j6cZgP
Zou+NnK+G1rTtUJsPJoSN9yVm2lFMBF6q+kjWocuv72rOm9ndN1OGVO6s532/s6rI0WGymWyANcg
rf0XSwtWE7q+n8ZaPz/+t7EWABUkoyqyUNYzv2x6fusXTekfRHui8ZR/t73/tjqy8K3IBhxwld3R
P4dhv2/4mUAtva0u47Jf6Cp/Za4FN+znflFZvne4ZRpMAIku9F/7xXQQi6auwPeWiNGN7JVsKzNU
nrtmH7Ay2Yzq2SBa1guGr0myNmHgyXBAp+8l0OVJfFZxWkQXWppn/9jtKkQmyKA/5m411DRkWC+K
9xT1uXBknnpe6H4v9SEiXvCTowZo0nrdbao36968bZdYIArl3YPi0FQuWYbcMvIpodyhoEk19AYX
2YN16ETGMWBpdROWFfsm+Oxw2hCQRlFwp/l0PfPCw8Vj5iX7+WnYfAj48Wr+Bw1VI7rmc1quJnc+
rPttuX4ajugL7qRLu80zdfB86r5TMhZpftQbkzmdXLCzAO93logjPiE7P4nXmP3zQDg8G+gNe2gL
f5m5qbqDVb4GwS6p1gMxEAeZNhvvxYFXTm1PZSTt675ixLY6Ln7AeV0gAJ9XhDyENyFi9k60RRtz
80E9uy1BkrqrX3waH41KzWnHTdKiQDvHxZpXBiDKvI6fSH96Typ7fhkW60v3KDlU17vqHTd0coLP
USPRtza1jG2UURNAYlrPVfe8TALe8WhQ9BqhQ9gkHUIdbixagKxdm8Ej7YIlntjbS9vxAdxgyam3
ECftccO9pzijukNlPL9VZMXd+l2PBhSboiPZij0/W9UPmWqHMWMF9FVfte/Kd9Yz9WcGiW/2YOzI
byawzVAcPEblJ1ydZUkDD9zRuLf9i6wdA8hiqQ877CEmuRp3UP9UXOonkq3RzVkP0mf0TGimEZ6j
6ZZnou0/m5H1KErFc0KkhMXZipFdQ0nACJ+ojPp6J83Ux1nOVs9gtbMYIZBGY8pYEowq4G0gw+Nu
FYFpeaY3xywU+6tC541SXLrI9nl/TNzubJWgLBzM4y+jw3Xc7uSMkCtqzA0Opvej+Iy1s7LswFsW
r0/SJ3DSZnbialW3sIWYPTIItbEpdIBVQIsZi8cAPw2z1Ik0iL4nWzxjMwoUnddeTB/86sHoD4Z+
EkZ7msdz4UNS2TQeWZk0LzWxlelWfJafq2znf5dIFcen5pR+IV9k22q+G3sq7WSn3TPP2meP4xdy
gT1U7ssIj71YSZ8YRTJCxlYjr2h0UW/jdTr1T9nFeuHNwZQIyg3YhYfxMPa2ApHfHi76c3OBpgBR
bVnhrcQ7frZN9BJjjz0mn4wjY+6tM4JAPC+ajW+iuOunWnXCo37BkNsA3kaddifwsEAYLtJYE4m5
ocqx4r0ReNQ60H0oyvQT68QVojYurPGtDJ8EGiru1s6td6T/2tNT6oEby9aqBfHeI0mHmkX5gbAD
TRFlyit3uVXh1kGoPG588UCKk+bMx1u9emfEtcLdMtq072W9Wn638BmYruh0ByD2ojv218Z309oj
sVXRvaq50Aebb/TDY3DRokMfXNg/WdKPbj7yFw30kdEB+nIzHwuiQx6RZD40rrgx31riYze8XBui
B2E+QGQeHjXeRv1K/R7rx7jb5RyR5DmVJ3yFCnsmpia08Jv2EJue1G1o449DvmmFXVGehPhA+Fdq
oRV0MlPEuuXAVsALEKxifkLKIeXTpRx8fc8Sr08OI0Y34V2AtBfQLwviGXci9BJyn+TKbiKb9lfU
l0/BkVNr2YIZ9P8wnXJbIA++dmeRrl/vvOnc75hNzI/0T+kSAyUc50cVGTlbeCTbXwBJ7dgZNhHC
zQS1KF6gG4Gh5KlK93Dde9GGzCkOjQu5JAzk7eiofxWtY92ibfks0vbN3tK1BOfgiVLVfMCVtSLA
d9Wsh0/9QcUbd8L/kBLVg74/dNLTjMtwNbs0YeFlu10mTW5wVM8Fnjgf6petb+HnH/0tsyDkV4WG
xvLVJ8eH9gCx/DXaRbt8Ld+wL6E7Hb3w2n4sT0u3mSQJSONhTn1IytaPzjnUwWpjntlnSOWuq1bN
MV5HPwT8w6vYZODA+Ak/mg+/33DbewtnYpNsmCadAogrTPqI0niuX0vISrINCb5/ahl7MPx5Tp9I
pQhgV7xzW0SnlKQ9/cjuCH0sETJX/S3Kz/QQhODRQDmzQ/jaA2Fse9Y2u+YZuR0+yC/axldxKc1t
pnYmlagCfotF8opw2125nrfZxYfTdDZ3kTc/sYUnAvqo3SW6XGAdqtcDoywPVXKO3gQGeeoqVbdJ
56TKLQKCcxcUD4dg86N69J8z0o457J4h6UtE9jGYZXojs9Bm+7+SOfYCy2YUm54hbXHCYImd1vGZ
nCmvehPqjYa464T4wXyf3tiFL1AR/ISEzz2zGN72Z20P7WZQIQn2nonYLO+6tb7VLmH00MWgFXln
HuToE2tnCfWQjF2ZEILZ6whyyL87GsbJw602aqu79FgSh/U5YM3Ada7Yxvgg8SEsj0wNIT+vRXAJ
0q5NUBuSm9tOq7Y46eUXY9PjJ7jSnfZYuqrD4GwjbcbMRdIQnqTNgAw3WYXfQWe3392aaAy72OSJ
jZXNNhXnTvD2tic4WnriynAiolud6HH7g8nZAQzES+0xduiKtSKhEt4hNShCj9w3S32wFmDlLNkF
Oc4gO1bDpzEwf1BMku/ulVNYq0XjZxjkAs9OjkJnALGGClrhBZA5r8x+L1n3ukpWJtowg1MyvGTK
YShf4/GWPTX0zWMNN00+BxOTDGEN9A//b6ZEbCuV44Tmr41au0BQRyngK4eqZdI70470HE4YhVTE
EgNmQgUcsvv3bhQUTdSWjIFFaIXn4T9tlSBX/blR+OnxvzcK4LgW+zuL7l/Bwr8ulmgUWLZKeNuh
V/9qcP+9UZANVGmsuHWwKjyrPy6WFqiLZiwI93+61f5Co6CIf7Kk0SegPGOBzy6df2ixW/zBkpYo
gNykVsJMbTTnqjyljGXG8UFQkD0RI15aUIEVpidlsyMmBTWwzDVvVnzoC3nTCelBTeJDn+dnAR4g
StO3aqDo8dOHkWNC5JQM2wz8NfsBkBlKiZI4rG2WnrdIdkT5VrEVFeE5IIXKi2iXxJTI3E5FNuNZ
U+ywMrbV6HWEr4z108KsK2PNDWEo0mStwJmAWJlCuFK5rYUHXraPqcfGZCa2YTA61k6joa8k0BPS
W9WScpA8TRngudR6NWKsmZ3kzELFHvYSpsFTG966mgI+JLZc6E7TlB1MU9nmiN+qmkxXOFo56Tth
U9pJNjO1SlBwglBnAhJ9B/ktjuOdQL5XGmTrrCZ1LJyuZVk5USvfdDwhERGXU2HtxrYhftJ6SUVx
k5jDpieOqGsnL2P4E+raHczfuYpib9n9W2VHmGO0G8aJ5Eu44+W+QfhiKZecLYWaFyiKfVvAeNpM
4Umrn+YpsYtu2gCvonKomLXx+qSmjnAXt2pMqE5D4kJ/+h/uzms5kjPdrq+i0H0epTcK6VykKV9A
AVUFd5OBgknvfT69VvYhp8mmghJvJ4bTbJIAGqbyN/vbe+1RpiENF21qRnThEIuRtMcOSmTISphZ
FHCKkpNH07nqSa9KwkNccuSdus9GZavVN4mirCa2FXD0B7keEWNhJwqvZmwdyzBweoC3uUn7FDNB
mQ0Es3NpLieSkF5SdM3GeknS5mpF4MaQhlKl3PZasJL04JByspcl3RUpGWU+Z7d1/mQsNvK83cgY
p3Whu4RcCAtGISqBwBBpphAOXc9oTdgXcrxNJ8YcmeGMyn0a7psMgKi8YN6mO4OeCXhZIKwu5fg1
s5dBrLeVpW3lZiUUxepzqdmVxg9ZuAl02Spd/hZYnUdP3psgW7YSg980fH4MABK576b8qxZ4WY/H
FxqN1nL5A0fZsqS2BIaHtt5XSbLRhsLThhXUq8DnbFGQsTHrAtL8vFKVD7VQybeQS1GS3OlRHufE
ZK40H8rG/J7l6CimT7m/DJbUiUiTVIjYLfCjq1q8URoOaMI7ozWfU1gBH03PNQLcCrp6uFLooyIv
5dKU9Ia5AUlOB/0o02hVZsHVkLmdBrX2OozG2hDlDA+a6hhsFWmdvcgTQcOpkm/58Ngk6VbIQNgD
aqsmLN1C92BK8Mgif76fzPbcCdW21fSLVchODaYOyHL1lBMu7NKucboGvqWV3wKgStXcrgaoA1J2
lOuFXmA+TkQ5O388dNOw72btuaebrDNoFmrBuPGT/3felwA5SjihoC5KJpvF3+5Lmiz+1fv86/v/
3Jc0AthYrwxaN374qP4gYLEJQvOFpwgWhcK6n1FpQL/EBhXqaNiYLFpCfu5LYPIXNzU9PZKyJFvM
fyRgSX/dl/jSRUMk6sfexD74532pKOB+CWkfbzue1wgc+eS/JNw1ubertEfl0WGI15AKN5Kw682W
+6fmNSUe2jnxsjl9FDPmPfKzXr9UyCBJjNm4Vi+pNawGkewdIy0T9lIUQf+SqT9TFEcVQezK8V1+
UYa7WXpu5rdxYMqdsfaYxW4yjFWDrJOJFFvl5qkDC0MQOZNU4Rim5GUUCU8AT1TY5nTXqI4fgVfv
uczqaejQIklkLNaf1RqNyz9NueyGxVMqpM/ZGG/wqIEHOeUVfBkLLaCYibtx1G/VYt8Sny0TTy0Y
74WI/py2dS1alRREDY1xHnKe5plyi0KgYCs8K8INQ5KTk9rNy3lT1SOQhhaJSpXDczQOGBv4TSd/
07CVKq9TGdzJi+4kTZiTx3cjmkDqW9hfdT95FXFccqUdqOkemrNqCg6EQMD5CYW2kGn9jdiHSzJF
KLOB3AQTZjmPHv+NH9gFZMeLH0UYjyKP0d8/sPBafzlI/vX9f9qTaHoEeWdIAAlooPpDLpfYAQFb
nadFA8+nijwrPw+SCm0XhBxkkcysvITcfirO0JUMC2ICZ00eWfmfPLB0Uv0qOC/hX8ug/oo/iX6N
Xx5YzpGdNE+VwWGPltTV8D1AWTauo3mfzUf/GNwJETb83g72+td4iQI7pHmiOhQPxZsIKF7U3OYh
KtfdXUQACj3O5GLP/uO8hCf4Q08oc/51/sz26mOOq+ZAHgcDzaYiXAvQDz3O5Cl6S77ZJlOcjcYK
crCm3lBdnHyrFt/5Rd0hmmofYEAr0zHnrfmQp0gm21Z5Ii8hHU3YRpKFROf2L+obYh1i0bYpXATa
YRGTGOQC7HsZ8q1BlP4QXqadsIKSRvcuyJWMJi4Dc8SxX8hsyIwbDeD9RBc4rTB4jdxQc7vsyINM
CR6JqJLSzQSZGUNEuShbGSJ60DhxGxPGep+RW160TXelN4MZtA2onECxtPjCES3Va7eOV6FreRYo
/Wu0kzZksBxtlU1u41RXnuziq1lrvV3fS7fGRjF16pfCrhzlDsOXW1FoYB6pEbd55G1p097nCqJ9
RwQViJTbcOXX+IJat3snR3zCZLNNHi0U/Ola8nvEsHW1Tl26s3WmBIxGqyfQLtrwjH8zjK5IbLWF
R9wevuUdvnDfXA0EB8ryEmKiioE3YKeRXUQwJVjTrqB/q4wY55XswQ33SBBIG0T4esAxYXNEo9QE
2wvHzymqkZtdnS54B5Tc+MK/RpXIL5q1RliL8MCsvlSsGl+XyL7dwsxTSRdgRNuqAQoPAcGtweS6
4yIi9K4oHZZf8VME225FoeZD+qSsxZc8c3XL9uUDWhjnYoIiMYFdWwqxAOnYvRyL8nGp4eZPLfs2
ORh0l9NV7o0P8zrfyFt5G6wZO96pW32bP8NkND87LhCGJ4T3EoevU7kP1oRtHMPrXrtX3ZW39UY8
RdKqEkA61RsfU93kYrxquxWidjCSJ9/xK5FsjnmCth04oXvd21K22H5RuWyjTW2QXw/iJ/AJob1x
wmdzUGjIxu2Av5hybd+RAzchAC/uMDnP4kNSHiuJ8fPVAnCo2UuN+fABjx7tdNW40yrb6h9GDWUM
cwHzzCOMkSN9D4d57W/8DWYnW8BgFvN6axzd0b/Sj27drROPgDOJRPU6aa51g3XlQnRwRxeNfZVu
O23VDNcey9QL5LSB9m5+HPJuJBOx9aFvBDt0LoiVIH1WY7XOmTxw2cwZy9gN833mnPSD+6qbm6+m
Oyv3vUgxp63yFkrCRNhufWcEDpTOTFjXmN9O02t4Uz9bhjHPHI+5MVUfLbXw/Q4oD/UVfIOPzUtC
piS/Q00ysYGETE+fmPTz1Pm7BSdSv2AnPJffzYtxJAskJisFhXROtsaOsfJduKG81a13puCGk+Nz
z3iJbdo21twQ7Mzt1zlha4X/a86wbai9EHbxRsSgtivDB21eOFGM0fmLNZCmDPqoD8mpvGu2E81f
Kmd7umOLU3HqsSs9JkCleEei+vhMWk9JthhcmKuXd/7L+NTUl7bgBJ/DeRK0lUC+K0oY51sqZetB
kJz1fF5ZVrT7N96faVgSSTyz78HHRXT52/0ZMejXoMNf3//3A7XI0ZggufrbRvuH/RmhB24GB2qJ
GTTizR8Lo43/IEK40HHhDIl/DhMa/0GKkAoOrMXkH0k+/pP9WUJO/HWD5g8gtgAshA1fRu3684m6
Krp4srKU2AHKcYk/GIy1CJAu7i5Vx1NaIxHWyX1vCgf/aFRZzFFTQicw3LkOr4lYviwbgfltNZv4
s7rzd/ggV6FikzQT35u77DE9JY/xqXuq3mPoDdVTeDEf2Lj5X3zIvrWR196ufAkP0lbagvX6ZFFi
e8X8VW2qjeYqF/noX+sX7Rw8pQD/2FKkD2VxP5aQni/CB7tEeZme5gOHh+oRq5+1ALHX8XRKyg/z
qB97sm+c85OVPnrZU97uaqY3xVVsOJ1L2Vn11xyM48lB/QCwYwqrGUwH6CDBa0c3sTbdTtjID/0K
BXdDCuFOvYtu1f5zsq+zZ+wUynsme0Ab8BIXt60nr4rt5AKjOeky1wp1HTEnZ8kzmf5t5Svz7ban
yoDhYNB/pmxECg5WsohAJndt8SgMqSvOLiQg9XnicoAxiOloCP8UEPhFfGhfs+Q7XOh+DolocXIL
yZP4/WeDtgwXCVLGj0Ee5lGm9jkJgg6AH+MmZ/5cPFBfLftc4ZSF1/YMt1gi11ENdmrFUml6yVmD
hKaRArTJvSeQMTRbpj70g8S9dS+cqR2VYMpreEk8/S14Ms6hjP8JH/Fb4zU4wUBgkPNjGGMsE4n6
PG9hUJ0Ydiz2AVDr0E1+TAv07+qJD/dUPQX7+JWTHYGWFThyGzmlKl7xQ06Sq0i7MN6yBLMbBQww
3+bHkFE9zi6chpXNKSVJ7O5aRVgZVwbD8OiRQWZ+kuwL8ro4eARC0YqSL/1VeJRuym34ok+aCJpy
mA/5hdtVe0Du96KrwCgMFzFr9HN8Tt466UW4qVCPgcXuiLrP2+oIEwYKaEUTUbmK6isqKI1hNHMl
DuI5ubQYHc0Zb4xgTdZVuHEQEXrAg964TGEw9hVMrqU3Y1PsmmP2xsRnj4+SYi+0wNy1VrSQiFfk
Hp0CkSsQxNYeb3y4ftUDAfxK76Xn6jpCrNsilyjiLepcQ73vmcp+RV9B8a7S11LzbXlIHqqH4csP
2b4Y97pxRoOyrb3g4we7xyt+FWySTXNXawxCYy51FM18MDXc5XvxpL6qr/qJWQxUYzzoCqZwnImt
I1Jycwlhd2KBpeS1eCmMO8z1fvAFpyCP1iMGMfNR/Cq3y6ugdD8RfXXy97TUXGP2THAv/FhVrP97
PFrnGrfSqgdIds6e0i09BLZskCJwpE+KKXl57rM9xC3GQ8v8XLqPiZgyD7FsjofYC7eDl7wzIL6f
vPIyPPHx495OIgfMDll+kZ3tI7z0mAfmA49CLLsJU/TMEXkyXrRpRXrBOHffoEI7xiAsJsk7mB11
R1ACL0D1yPwOo8AouON53N7CyO1G9xi/BhzSvsTKVjbKrVuc+nz9FscrfFsSGzK90LBHT8aK0/jM
xR7WGCuKfMmLuzZ0cv5i2ObguFVf0c0H1a35+T778Trr3FpwCCvGkA0l3Ay29his1zUvLV05IbsG
JwpSGBK+ae/c5/VzjNORUJqxSgBX0nvSb6p+KzV7n0l8fM7emqO2H8/9fXOsrlZ9joFsMurLGOYw
aVO3DGQzm8F86LaSV/HHDbGbdeQIwP9jU9BO/qm0SgKZXXwwOeG2vUmMrGKRUiA15Kq4A1VwT7PH
jpZOhnrED0gL+MS4O7AJdja4BEAWlvcxxByI97w9mEx31QUTWmP+Dm+itLHCtc9hl+VIOcVY7Pna
dcyvCrYNRON3qXdwrw/rru92xkQ1WROEZ5lXXkZmGQnI5gWsPWTkUcX5pSv4g+NjMF5M9UTRIJGJ
cn7Uil0hAJvwcv+1AjNH9nVXJ8eZnQ3OK7VMpd3uYhozmH0KjBWokyBY0vFUtHgsLZIWqzZ4IS9a
GizchlsApySrq38IWAv5A5v7IniMmdkru5GrYQ/UFmMw305R+tRBbRSHIXsvRGqPsq923oossdl7
jelQTUmJXBVYbcbGILQz8E03VUcH8DH2nxWsvZZHP41fcp8HbNV0DCuddHT64DyIH6O6n4Lc3Rny
zkq/JwVvgG3F55lSCwoGuSLzyDbJvqw8Y+C1D2mq8YmWq54kHn1s4JL8xmYnRI56QCXWbVO/H8uV
WcD79WjOy5V9Sd9btBGZrKrjvkRZHpXLnGLsUR6mZqvRviq7SnjRkmMQdU5vS8kxvYXmq8Sn22Kl
hDQ/1KzVwkGbN8vPTGBcYby8Y864mprXw45tqlsvfk31YamGGmcKjdawacmFU5grJXcpjki53Bma
G5kkI3ap9I1Rl3kBoiUagNN+CXrNIuTU6dosMXN/SsNDMOya4lIR/9Oxcqio4ohwF+K8VnrX32Us
XfMdlhKjfsM6hm2FD219Seu2OneD8zWSlNnkT8rOtzUHZv4er3FwP8YuojrEUfXWnXHbzt80Gx00
PueTqr+KiIRdviOS5phFvisHcUMU3J0x8Cv6rY5Tdz7gGiV5AKH/xKoyzaQi2ssEJhq7ET9Fxl/z
pf3MT2x/+aoiijAojFo6ejO9Trf972BfQdVrz8vJg7aMu3idrrGJ76HIr4RTcEbuc8hlUyBIkGFF
UtLVTs0GT/RdtyF34ApbzNU2TKm7ieecETzfxju2dmzKGPvCg3okzQmtlmUaV3S317acbRZagFcb
nkRKNbblRxh+F+k1W2qRU1f2cXMHDWvIbOu+UxuYmdYEB7id+4+dQDyLb9hJu47ZuSYPJB65m3NA
QSVReI3S/Ak6YfFaD0x96J3kCccIe2R+oDPaSeFBj/elq2yn5EVNXurYnV9T9gvabpyOUJGylU64
6HAmK2HCK1KytZNyqp4nc1W395+MVixG3K0Tg6MkIBKCxfIYCvZ+96UqLZsx6dL4g3DCpO9m2ARL
y7hrjrOX8f2sHkNdstPx1RjZz+67nOZQp6RJcqWYXmTtBtZBXjWCfmAw2Q9HSdnHo8M3pGtOBv2L
XiO7XW9jWNG+GXUgEiwhIm/+luSd9O3xrwhzVBZgRdskr7/s+079zkjf/GCqSjKJT5fgG3rMNgeu
syuuAJ/VwKO0JU42vdx5URkesh3BjPUSvGk9Y53eLfw0rJVEG6T+U7cwZtePELnXwUr4VB/yejt/
tKvS9R0L4z7ybPqQggPGmBRuaaaradvk5YqXKrWLmD0i2y2isW3PoncS5vd+2ihrxQlQPvBnkG9I
LlAK+o5hmC2+hdxBOVlC9Raf5tobT/pexKlZXoN7DATNpnpmiLSfNvku3WAQlM9TtfXlU9uucU1j
UjAf/XwDjhT5glJqhLRxncIllTwdN6fMDZ6k70tSXDJY/fywak9f0TFxoMxmJdu1k79Ma6hlzMfs
jaNdp61yh5fQsuMN1T9ugyRHDdOnf0mIdzXHJnBK6TEh31Om51akwBriBKIBXxc2DYMpwUppXGJU
nMOE+L65Mk8Y+zvgnn51DcGjk+aaEBHYmspLvVCxJNSYTZXdl7LIFGGRhMwXfvoDcgpOk84ZqmMQ
rKtms8xRlYNZ44R/UEkG9v6BBwbbYsghrew9UC40nMYGZR/hm46EEn8YCPPjF+54/PSmTuU3XX8f
7X1liw6qBbvyi/xAItztnru9sK3uTcAqdnWids8tYREzbMdzGTzP5/Kj2/HQ0PW6qGYdfKHRba0n
wgZStKvi7oidxD/KU+2FyxR4hFT0EGyRO9D9JTd85thSJmToONSwm9v5XjFWlFDR4YTHV/IWfuln
vSn5X7OaH6LC1llbQSvhYcEDk36jonCh7L/Lp/AxOY1PwWt7J15SL91R6XBNd9NZPQzb4jP5ZKIQ
j66x6w4TiM/h0vHteOHJAAhS4AQE0M131php0N2qMHBfSg6u9/hv5AptjIbH+xkBEz1xutSc8ff9
Qye8dM1dL6yj6d959oCQv4zrVE1anCb/T7e79isT9K/v/7u2gdudUYUJF4RsPL9h7PfTxLIMEYAm
0/P223/6OXvgTen8Mf86LAQyaqFrLDlmuhf4wP9E28DX/qu0odDaAFJ64UkYBi0Tv0gbmSp1XSUX
2zTQOPPIH5U0rUUihFVwkTkGCCH+QipXNIMDe+3vJ+CPnYKhrSVLEiSuRZGBZn2IlLmPKRCwPtrm
UbVm1I7Gxno2SKvQL9+GWlmlU7gah9QLit5Li8yrJcHRgQdHY7TJy+GSa/ouaoioVjmFi5ReYjlo
FdpZFFya+lWGIwE0gvEJ19BhN0jxWuHmPRq107RYH0uWIFVdK0mL1TlYjxzDRqob5RlGpUk0kqVZ
t6iCOQ0R9LvcTfm8XF2HZtzocCrKVFxHGQ7SUaf/M71KtSx63SSVjBGyey02nuSqJxwXaGA1ARU0
hl7a0jRtY7kN3Ll7Fyltk6RtHwxOqZAL4ICvy9lVXPY5VJRAmzYV1+SmEylwDtC1g5iPto9rzOgQ
3Tso80nOR0m9cuLQbtBWEK2mMNbA3Sx3HuU4AGgG04YnQgNIhxzQjV9sfiJsGbo+1yFkeV1hcS7j
2AnLj9FvnLaC7EOssVSmZ7nk1K+SDJ10IJaD5o5c7TJGSzmyaKd96CmizGhdLdyuHZPfGPlgqgWv
tvozIhylnFzBGdC0eF1iPC/msmbjgUnwwgx4YnR2glL0dNbIHMdMp2QIJ5+FMuxiFniYECvffBtI
PsbitDMBl1oJlccaCmxbrkETrbMUiJ54K5QeqyUxplJYjSzy5gDpLUPa1xlbW/CjJvXOBCgq0epN
s+womJt8nO+F5JbBNzIJZI3TC1CJXVlaj4PE5lQa32ZJtXrsZEG2HwYyAZpwnWKY/VLyUKTVph3N
j0R/qotw3cGi9nl1ywq25Y9hxNYSGf3WLIvq39tPoULmRGe1NMwLyzT073x+pvSXQBCw5T+//+/j
Wes/cAUa4CDA9f3ZT0E1msqAFawnTgZk3EVT/n2JNOHLc2/goxr/BcH5OZ5dMHOstCJEO2mZ6f6j
8Sx+w78skcunzs4gs06qjHv/vEQWejo3kxCZm1SqPWrynLGsn+LIeK6zdFe2tN5mdJRX0bXXoEnq
RPFT+UHzx7PalHslVo8KL/2SpGiXc3DJe+0uAKoDoYYgfohtULiNmDjWo2R+jlTLG4J0jiSJ+CtZ
V3/IXiJz0fGs6DMH+URX1GqEZKuW7avEhbWKcPPqxYMcja4w+q99k9/B1rF1WXntUPF8i6FwVjI5
6yekKX8j98MdrZpbfeAq7yerQpO+f/y90nayz8HFwqChUImrZuHbEFNKVpiv2CoPYorUqSa0cMpW
D0mvgXAFsSYKi3UTHUvjISTOF1FOmw3qXuUDtMrr4H8nIxoQ49282owNIefhvQIvLIEAUMjZmCFy
cC6dq5rzfLd0uclmcJzlRWXp1uN3mhA0bC9dl91ZMURIbdhQUthnhm2UCAJa4iZmN7gVBks7rIu1
xbXBzHH95nl5V8ogF/DYx9NjIiuuMc2BY8hApFknvhh2vNeNSKVJX2/BGD0QBaPp8ammxCaf49c5
NPeGKXvsw8iSLelrlopM6vYRiIEJBmjDEXPAADMOxabXDc5cxoNZ4DSf/OMUzI7g59timQ6P8lnT
8lVptidR5ECplGu8Z7dRSO+GzvLUEnAcfvGEwhKNsfZWVZ5wndoBF7QOyUxtlJWmJw+yhDZGAGcO
592QNU5Im53VmXcaB7gB69tkHoXZw/0QOKJ0khrVQufLjzgscSrSGmMGCvDocsc3+FZWke4Ourop
wv6VQh5ktYFtf0DcjZOhXIlFvWvGmWwwHNMxJB0Ua9aGVJxuWwL+wKrpnTkHDa6l8q6iW28d9/lZ
FvxzXhpwgJJ0l2TI8p2eh49YWtHP6kJKnwtjeGn6cpT+nVdSy8JLLLN4sZ4taK+/XUlJO/7qTPvr
+/++kho0dWjkNa3fMpIsl78dNg3sZyqFlvA18aDRMsk59PeVlGgldmjYynxSIiWqOG9+Gl3IPzL1
sySFAdgyfvsnjullWlf+qWTyx6fOH8Myai2L6p9X0kiPRYGDpLYxa4YXpDlvhj9wURbz28CltNPT
R6uetzIt5xoWNLoQVIwI6rkgZVGovOTo6MjCkTx8I+38wkl8sI5C8qCl0RX32iqqsHwkg3KXlNOj
olM70RTHVusYRFDXJU/g1iEWqAz5pajcxCA3J9VchSZg2p4Xe/KjPEOYCS0hdtUGHQ8pKSZh1kAC
lgEuirM4mW4RJutGGr/nlqW1Rl6cfK7SwVuoSXYL1KvtF3gVDRCncUw9v7rxKviu8NylGUszS1P5
qrcIq3K+TsGjYFndRhHYZlG5mUzi1eA7iglDxPpW4pCn+sExF7qnCTXRwrZhGtM6zouVNFRbdSwF
uyFAqaoW4TyjemhYV2vRfEqmaDsPXe9RHrdT6Bu0ghDC/6gkDn3hQzspdiZInJ6T58qieiqJ3nsB
IaiQyeUrwWppnW3NaKMoPOS9gQIjcdcXa+NRBCdmlaMzpwbpN9Zh2TyHHQhBHexI8YK3Fc4XyLI8
ie8rhPDykgmvQYK3ZeLKq41uTEgpyl+M9tBmFXfWGtecOUC+iZu1kp1kVK6Ig2CkcYMfPTO6jQFK
4FRgEYaNk+4UQYMDrQMfWE7YsxWs5KF29f5qdTpBwnUAmTLqYUGGTyFzjGws9xbhDS4NyaacSnL8
0X3TLjERjFFhR11dRYBMLh80Zv2jbKE5Ted4IWWKvHGByhOgeVFZeanUN20wj1mZH9IWYzz92H6z
Esf0Ht6zPQJArZQHbnxuFPfb2TBOpVggHCpEmBThy6rTc6KVjikErh7pezV/wK0GAAZtqtOK+2jO
NiUcgiYf9ngceqt8SSFxlPdK+z5Zno4jRxLPgXqnyuRwAuA6y1mfq8MYaU4QMVg0Bc4HOsSAIN5p
RcgCL9iq/m4NweOcxrs+Kb4Hq1ppEJO1Vt9nyMyd9prl4kqXCPCYcbxdkLKp4ERhdSz5ynmzjVIB
PeqRw6XIegz97LWcFLSu6NZxmxnKwVX8ajswtcl5Go0yPA4y/12cGW620UwSij1dAdYTaeAMDPW7
FTSnlrmUxQ9T1a86WTiVWWzZZnUOAZ9iS6/e5OZenpSdHoGw1WOk35TjQc/ppW/KxxhLWN4aG91n
fA6kVkEet2QCyUDqHL+9BMOhDqBrzxkz9uih12vDtfyEPuvG0weGI+0oLJGJfbWkr/ycvJB6Pyn9
m5VjI5mSZTCfi/dGYrAkGYYTF+PKRJtm0/YGMKFO3osB1z5926mwBOb0kBcwu4dX8K08+Ut7j/E8
lK0H6AVdNXeybl7D23KaDpGKLgOja0xsUmK5CxXoJoyKfDW/xOV01XkNBBSnAq5CtdNaJBtmMEP4
KVv5GWg5Q8rhsY+T1wLVbNS7ma4DffRXP7aY//Ex/s/gC8dLisaeNz9W8o+inOooCNtf/vE/L0XG
X/9reZ9/vc1//vkfeZffPqT73r7/6R+8nHDU9NB91dPjV9Ol7e/bxvKW/7//8TegwGUqv/73fy+L
pn1PneLz6xfb5yK9AJ9kW6M0AKrA3+6muqTwBr+CCn55/5/SDZoQxMwfrQGw4/61mS7xo+UyA13z
X8mkn5upZMrL3QOugCQBgf7jZipqGEkWJ8lvrZy/f1f+9CP5+SP6b3mXnYoob6m4AsLw62b6Q3Ti
g+HFwcBq4mr9Y/xIr1MxanmhbyvF2mha4jQZiT0UfHG4H7vvPOXxIatuHeRm8KiRdqjZFMiqBWKi
oKhCCGlJ9xrhd1Snl7TML2Phr9UeJ0RSfMbhcC/UsaeY2UNSkecOt9GsbPvsSWlzju8SJCrBOBX8
8SBrH6sR2dMcriWa5iSq+7wSPJ1bi9iS5CCR4k8Cbw/4ihuJmGm7FIqAaGjrTGpcpRW2TT25ZXee
elAHuLYsI3zqiU4m1miLPN18lmD6q/2IUxUepCV/gbmmDd16TDD4TdOLxaU/Z8kO0lss8kUjCYRI
A70xrxKEKQSDGOEgj9K1hpBgDoE3ISxoCAwhF4MSwWEWb1jWUfEB7CBHQMa985EnEqPyEuSKEdlC
MN9ybnIJYkaJqKEmn/JSyKxB/MchmFcw3ZbkkKqN6xybQwtaEIN7oMfeEPiORuCIIwUZqMeWGFI9
7bWlNhr8Xy8Fu3FsjuBHvJrwEoW/QA2K22hKmy4cN8vRCDTmOiP0RMnQy0QIaiYMpdfkiwhHVYl4
TRsYmmZ/znoiXQYFoQnOFEJV6nwdtORbzMK1Wg9krtjo7IgYVkEcSyWWVZHiMUjNi6285dx+8Ilv
BVP/2hPn0sQLO/FFY9Mn6oVJGadwtJKIgE3yt0QgDPhSkr/JTNoZfgrqnZBWB7FUOWOQ/9K1m0qw
jEwMFH63XwJnCZ4UdhGnIokWk0hLhXNXmJsSrBVpNZnU2tBMVGhgTSbNFqvBLmfw2lOOwOhEkq8T
Yj75t4EcnME1bi4TW2dAmIKDW2oUhpHLCvm5SafYJ34LehwWMXz1oQ9JfJO3I3cnIk4GswpPb4nk
tWTzZnLiBVk9C7eKj5bek+ELIbUJx8qsTkIgrPwof5py6mhkMtd+94P2THUcQNELedR2Al6ov8pA
EaT+3Efjk5Crj4UEFI77bqj7uyamNlFJ91mvnn0ZN2MinPJJxefLrHGuvEYKMAJbyjqBNKlX1IVE
vWP1eBtzFFNNWxXcpoueaHgCroz0U8vZt9c8UZA5+zxGFE4Ibe7meJJE6SMsmdZaebKBgX9u5sRN
k8LRGWsJpnwo1XTC1cxj9++9ZUC0gZGsGLBktL+XsjRZ/7+o/b+8/88tw8LHKJFMtSgp/GN7zUJz
5o6FifG/Fn+D7eTnniFyI2QzMTEt/qio+dcFjM4bHeEBfYxPg9HEP5KydOMvSQP2DJPqM5G40VJS
xifxxz2jkOamCc2i2prWfFhSgv5ezxvPEvYkcGYkkmZL4sw2DByM+mMHjOWJVYbCpgOGT+zvsnqn
gwLUsTWLdsZgkClSHKHDPCOMNPVXUO1n8aDIXgzwALsRnMEQzLjvzlhI5F2HmUvENpCyDpQiR77c
y6cz+rnXJ1dkB/2zJg+eWU8VGVFffCkbiokDcozYLA8tyDjRtFegC0TjQNeg2HuD7pT43cGZj6cg
3bL5Jd2twqKPHX68tGcmrHx55PVDkduEdclbFn1vzI7KTR1g5TkxZcf40ziq3iaAHPfkF6N5rSxN
v90xeUvegGR+JboT3pu7jkNr9Z7MWz1awGLZQx0ER4GpZ/dNC2SI+YWJIHyAl/Q0HbsvffAWxxLX
2yx5Mnx2gXzbG5/ykz4b+OvWomGTfeRXgKv8auDVVrbAQap8qxkEsVxJpT7GVgrsyBuigKlqD3B7
TPubkS+I0sGT+9U4YarwoF/5EDzhfJabKHmT1n70hq99PPD11o0TXdPnMt9QU8+Eudzgo4cdNDFK
IKDBVQTw1nN0uNPW4WPRDXZxWESsk6wOt7x9KlHF2DwUCR8cQLJ7Tsiklk3tcVRWbHYaPEpMWBhK
FZsQmPTjH7XByb/QRCOiT3yLw424QMJsnFBu9NlSB7fA7ldDsfWLjQiMTn80tum6XGNJb6/1MafQ
q/BAg2y0rTtskrNa8inijctsxi2tvIrO3a1rubuB2N731HbiE1PrZbrLyDYNAVqPx6SjjSzz4onx
sGqH0jYSCcfC/JBABM6fUG2FeGvKsEpWlgQkdlWvxXKj4sHo3OK+h5mw5jTgvFuvGmix4miKLnEB
mT9IuNWil8BvwP2GcQS4XNXeKbVK7oYTAH+PjUMY4mRLd75wyAhpVAERNFj+qlf46QK9yZNVrt1M
2X/PtHjdRv2axT6MPG3pvEaF3MoySibnn3VrPchLvvuhpoiSAgqctzo0PQnFgreZOHsYUYe51P4/
3J3HcuPYFmX/pceNF/Bm0BPC0XuJkiYImRRAwnvz9b1Q1dVZldXxOmpaISWTokQHAhf3nrP32tXV
Ys1Yo1zg43jVDVcMv2Xoh6Od6C+CdGq+Rwng5kpJP5T1bFAm3xJ3DVBtmybfKaFTTMOsYap29zXR
HyE+UosIOVFMzbELDV9pO7uyPB35CeJ6wZWpGaKnglzYrLXPHjadhkCK/CZhJ+io8dVvCKBn4pTp
TdeN9Nb0hV1g3Ut0nCc6IaLjrNtVO69+ePUm/GTTxkblje8hR7xE4sMn2PE8YTraoy/ZjeP695u4
ddSPKNm4/P1KPq6RBo8i3NJjoB3DfkeQ4V3GL3HFGRFGy7rb0akMDHCoTv1wOPMG7OFv4dtv/3GX
cnqpIMziZ2ZVjSkDFxQFlmDT358fgbQ0m+tdPXI5J0z17bVGR9WvdTnHd3vM8+sofgfLybeyY2yx
pEbnUMFp3vYEPGCLMCnj83f9NEAA5IRPL3C+Wa7Xuen3xRWfJagNo94Wwk2AAyAP2DI+Wpmd7SWC
2Pqtqo1dti+q9dFq7khuM1HVy7C+muhkSGYh5EVc3/X5N+VVAghlUqchrALgKrrMbp0G/v11/r9/
yZlkkqdO2Yr/1NBvtzwMWSbcnlt+dgZJKMvIRB2eaPDVl3YWoCziI5IdbudbxfFB2okDfIxnhwHC
bdyfv9QQzjj8xJXfr/9+ycMClOdXoUnc1S6o16I538J1kbArpArSmut8j818hd9ypZwqBHDQsY/3
6cjPv9+Ny99v5PL361yJy2u6Bd+hqm4sUwL7SAl7zPd8kEVK72FT6BvAJIC/4jUPx934E14L35K0
Vh7rmuAA7kJJhG9QBXlGNU15qsevgOPl7lVPNdqbMrk8hs09vu268hRqXjktlcafQlcKC7u1RC+p
qbR1S7REMcIheXRL3UYgA6mrcwzrnZIa0sO9zvxOLD9jwVXuGdIuyo4Nhb5VlXhDdIZTQF6LZUJ+
mjlYWkWgR14/p9FjabWpPUL/VpD9tdjhtKq83JvMcFgd0ZfFa0OkNmQxU+QYv0fuv3hyx8LbogKG
eoKsDUrW/7UeoOLG/aUe8Pf7/zG5E/+jKcRXzRZNea6h/7SRknmFS0WydFmmiG6Qrvpzcjebu2X8
nZIoYYumSvezIEC5Xtct2piksWIw/YeBHLhbfq0I/PbaRdzps/38N2jjn2d3xb3KWVrKjEUMgHpB
VXM+fh8sz7Q6XplS/MSk8L2fhDV9xnLRCYdJhmjT1iNYPWkptHYg6jtVALZpFiwykJbLDXAjPALt
CsL19Dj1RrXWpexkiaieGFOr1NdNJ52ehEq44LOGdp/KG6p0LMAkT46MZT3Kdl2Bvhvv5AFuLBhb
uYowfXoZs61SkTvXONT6kUAagtPKlz6Y5VsU1reivcvf88UOH+Tj2G1H11w/vmBnvIvvJA1dp2t3
/GAa4WdOBX6QM7kfumfyroFkzbypbjnTsS3cajVNzbURL/rjdGaYh+MgiMi+bU20sQuaBMuRWg1m
Ql6JtOs+jL3gYqpzutvjkBxwIezydXsiKAQFNRlFxWvwrC0BXh0iT3DhifMc0r6zazS1c6FwJZjo
Ub+ifjvs1a26lbfl8f6afhnfzbuEhFBzg89kcpk2S9/KN0VxyK3lPCPykePyB9o3qz+4r8O79Cy9
U/9LXyc4rCGVhsX0VF+Gp+lH99TGQMttUhAplaele1eeop6xs4bftid0GhCW4BTxPotdFJoJdHWU
Eajpn4IPczPtuhNqw6PuPWZeLhy08vAIPaAVCAp5whrCbHfuzqzM18OuPdQXdRmqrLU3ZHdQxZGe
JlQgb+MlfsHqlBcL5V15bvbxK3cH5h7CURIOMsxrHiTaqS96ieh4z8nlPos4PFhMDIPWap5foYXs
z2K3VlC1MJIxuRvBVuiUVLrimGrPFk7m0jjH5KcgFEWJ/pQ/TRvMJ3TET8mh3qEfXEcHYGWH0p8A
+in8yw7KpvbrXXZodynOWAUn5SwfPuq25c1GWZwwxaHfxbh/k0N8khB0U0VZdBDYL9qGh1inp3pX
XNqnDBYaNLS3x6UuKUIv6h/xWz7YyaV+wu3CesC/Jk7hccS4ilfuJ+cDny23DktqGuvgNTw9PGkj
8XJmiru0lJbTkk95yQrDz6Gt4ejlZYMLXk0f5W7a5Lvg2G3Qzi7jXcO/jlsQFOx4DHa59G26Dfx1
w1d0CU/CueNatbHsu117WHE5Qx+0U/+SPMufes+ZL98yHdtpPisTr/lW1uTYhddozxx/24Bbt3bx
Kt0qp9oxeAjTgXcDs1l2h1ULhtmAlIZ/eXnfxMvq+DvcjLLbPj7jHa7fs2t81td4Oe7n6Kt/HrbY
q23VltgeiXPFMeEb+2ALdccjemM7G36ndXC5Yxee05XDlfADDrwHmmGD42IJbX2DTbW4mfxgOupK
PCpn9UhopYskzJEW2L1xAGHEXpa+tOQzZmPG7nz5wExrImdlcg51M17h+vGVteBjWn4Kt6Ef+qsB
m+ywFM4pUEGKRM/WOj+Oq2TJAeDmV5pBhU5zYjUegJwRlLWcCf4Z8HHdQbZJNL2+auD16ThDBBcz
2K66GfvwqbmFT9VHvLvvGGZ8avG4s0on3LJwc3EtM0vmk8JfjCF5UTq9x0rCa9zKZa0Ngnm20dZe
t1Yd7uPz8nmGmA/BIlaAsAd4acOCT9a3XI5Kcqgxg3CdR7PRxh7v3EJHkIQJyHAr9dVcsbew35BR
vZqPkdIvd8pN2iCOxk49vw/8NPNW/kBy8KoeyRnbzK88+OLdcHtx4/rqwf44UwDT9exIblkJYwXH
7U4WgV3aZw3nV97aFUsSfVPIpcv+ZO3CFVqud1LtXaY5kPfa15Q9c2AdibQOV0TjydjqS8esTiMu
C9NmzVaNvhKtB8DRPf4dq30PqPzdEUv3sxv7NZsTMGCz7bBqzGtWkU8j2ah4v5PFDf8XQusnmJXm
gk+zeebCWIe4hE3vrrDiXTT79FV7jzYBAxLWBslFmr4dns2XbrLv7RpsYvilfFO0lF+iPYsimHbS
yXqSMXrYM7+1wVlHHMli/OqPpLBFt8eHsp8/YcW/Kf4cZUD1zo23DFzQfJhNL+ilmhf1IH8+3h/v
92vMvHbeDRNQ2sGBqAKKHbWrvnSu5ktr8bP5BrMn4ukHys1kdz5IIeYnTOhYNDB2c1xuy+3wTQPY
hMNpxDcN0a+xLvYZEPvsXJyV5+pM+xSnCuqN4c3cDD6RHzDZZ3C2Y62lZ2Fterkzq8AfbuzxhfUS
r81SeacHlSyTpemlrwEcv80DUmjiIqNz8QUs9nvJ7p3JHr2JteFM7K8WT+DDFt8Fj9T46Cp9c9md
9GX4Up2ImFtzgtiUB3XT+Opy/mowcYNk3+hLGMGb3IkWOWp0iqGzoWHxHS2gE9r94hsDpf2Fs4n8
bdyeCyh+TuPhLvJyFzuHK3gCsnwcr8vR/83v5uXLCJtHvpFWoMO4dfSlVXjTXc0pl1hMQNqDisDM
EdjUcx3U3V5IBSHz74e7E61pqi+RVC6F1f0wGz/6jbXql7BSV9z2SjqzcBw32W5cxodofT9kO2GV
7ZLfLrOduOSEirfEOnIHJ/TmBxU3+Ewu85e4kW/x4cETPNaPNexVX9xU/vyUy3E5bu6H8AChCRAz
in+yA7Cq8PXYSgf1FD9Pn9InqVd4trh8EQFmzDEbsDmEi3AxT+pJWOo7a6nushcEUjWvuNjdL9VT
Gi3kj8IWl7hNP6xXmLpYPTRCFBfqWdhiTNGwC8cf05Fy/qtyvd/EPeuvN/ltdgtLF3Unnmp8u3zh
s30O3qhsB29w5iLEae/hnrQ0r2cutqsc2X9sp8N0SIsLFkRhw2vHwlwucbsI+kqkKoPE9FN8Q8iF
v1VbOJ3TusQ6MhlAkrQm1WQrrk3OlGA4vrmQwSNEdv7cft/fZ1C2dkDov5p5sPW64pOVzzho2HuX
Bq8a7To7CBFHTgSJcxc6oUP+Bwjd+kav1fn9M43czA49oGy+coTgQD8I1vxmOqYbVGvDoSIW2kcY
DDmUopnHPMQDm0zP2+/dnlfaurJPrcHcdSwyI6Svi8pp7dYWPKVYiGd5L+6Vawe8muIoQuILbPn1
8Mk70g4ye6ruPux6mfSniYn32fqaXtWzuTf3/QYfz2wXJofhph0d4To/krBx+BxOAIjWGgISG+7a
qthmq/qZkil5K5xSs2uxCvwOYkcLx3rePKof7sV1D16EoiLbo1+QO+GQykrCvfOFzMAuXioPKQFf
8+FFAAz+S66OHGRotrkZrckRzy1HBjVZ++7kzBu9jF/Ov2bhuCA5wp43DS047VNedxBgRrt2ublz
elRfHJ/Ua9wOHoXu6z4EOqxu5wlABaYJkhx6GEdINRbz65hfCaAZVsMh5SCtOWd3HkdmMBEgChtO
eIemAu9mbpv0SH1E1tM5Hzky9N5cze40ejFjBXSOep3XkzejeTqlBmxfQKk6G9+5VXuI20btWzM2
RXa5k+8grYruPG5HoVoO70rxTdarIS5V4jzFDjAqTr9F9y4Svw0Z60tjECa5xI45J5MdokKIYDp9
KsQlt9wnT6RsYa30l9lSigCGrIsRTLWdHtEDGRmVooX0Xh4pO+bRpmk/x+akVD/q43jtr3NsyBXR
g/DNkxrfZHkELxlHw5eU0ug8o/yjf59vYvU7VOYRX1iNDNcR3coluy7fxhfmQGfejAr/6t+2vAln
vnT7dbRqvNlw33xSdJbaBZzpg/kmHXA+MTKOPjFZPnvyS/CmHYyLdkm/ObqflAvZHBQ33mgZ4geO
vy2I0Y81rhl5XOYk7FQLavw4jmuGgSd1p+6gAdXhvL+Ht+AHDscLzmNuG30GWYbrwildpBJ++Kww
hm/b9XwckMTHzqmthGu0Uxil558LZx7PqWZspYt0AO4sYap3qk9eyP1bPLW8oflNoRPfyn6/hnK3
bteiT4lq95j9d1yXfVKjbMJuOHjnw7fcGF/4Y2dr2nlDVAnPwnN9cW7gJc1nEk7Hb1qIAj26e2K2
VIu1hYtgxeGo7wwnGdZNinNrdFX5vcm3M7Z35jLU+3LxppPINAIFoiYPUzxaUfNj365edHw0vIue
g+XEVuBM9vTaOwWZ5D5UWpuwYVez55Ag3aNFaGcETfC1pCrlPFWn9DdUEafg0bGLhez1q/b4Ly7T
zI0o0KlEiEuWQtvrv5ZpIGNR6/hVtvHL/f8o00jQRCiUIxz/rd4iUuD5w3FDD47qEMETig42BGX4
zzINthpCJ9BHShRrkIzTGftDBEkPjps066eF5x/oNiT173i++a0bBtGHOo6TWd755yrNMEpGOT7S
clXVp4bifcxqM/dx+YU6xUmU2wRK96LqFPC4Yk1wTPo0c1EaH0Nb2Co6RIAidlpXnoWcXJ586tkp
QkbMJJ4YO/l4ze/LlKrwpROdkYidAVM+P3OVS0rpqXGcv6WXMbdFAhOQcSTwiw6h/n1/jeXSwx8d
fbJyeXha52GNL6nVm9TsU52ONAZOKvm1Ob7NfpPWwU9DmM/3Ay5AIu0IfraBxlNeTd6FGH+yjWdR
6sls6ekaaAJRAN5EJFtLR2FsjoKIhhyttwE3wgQxQpqGC4q9wEj8uIJRdxhiIW2RX0evrtqq6Qfp
bNRlmUJM0TnKXycGwH41hZwCXO1VE4jQik5FSlhOQGBYxzyeRLG287WAAip+bUkKvBt4HyhFJ+hh
tXUSHn6EzqLzo6XCXAWDJqmzSxMpS0MyXkfy0fbffJiiJ7aIN0b6i7B4Fk/9N9eH+vfD9G/3/+Mw
FQl0wflGlVZXOFa1Px2mFFrhOsuQmlUolsikfx6m87Go0Lw2LFMzZ/vbnw9TNFAzKAjqp4ZY+R8Z
49T5+YvflXGrr//1PzQU9rx0Krc8pkKJFhPJXw5T1Qj0LoYlvMqndK3UFNZkMhkCYPKBwOldxotg
OmEj+T3K+EEkSJyzYysRP2glnt6YXlvh1LfqQ0DCANt4ccd2RJff7aRmNaFGUjFEm7QidXlYhRJh
W7J6u4swm4NFJAi3plM2evDMCOIl6fPUxksS369xmu0jAxwDvokHO/DDLNZ99FGnOKgez6UyelU7
bvM+uaZhRXUkNVeTqh+LwnwxEwoG99sQdOdESR0JpzVhy840CKcyHbGzIssN6OG09T5uOecDaSna
KLlESI8ixqs5yZkJcPM4JhFUIbANSFHAD/QAy2AHqdqtv79NgeXHfe+C717kSjaRhNAdmiB8VfWe
xMXMYs0V19e71H62hvjVmvd93EAUCZ4KOKNj9lyW8ktqIRuL0LpEBRijjsgMAMdGZPpBOpvePlq1
hSzC0RyZj0OQsF5qHx/WIH2Rzvxa45moKgJXI9MJht4bH/HR6gZbH0zaslm80IIHoVEs/UtaUglF
OrRncmH5hlzSDTo3mnqsp2YzxfKx04rVEBJAplvHrpyccLIOcsUoUQnodQAKGfenPKqVRTeHV+fv
Y4DyNTKIkhasm2D5cn+SS307FOA1OtJk5KUmqKBvOltt9WsZt/hhctqMlXZKhvxtwn+dUWe1Yn2t
DGeFYDXjWYyJOiMytBbeIulTi6iBdkxXIuz8HXjoST/2ZncuKZ2ZWb4mNxaBtQUGQt8KdcZWE7dx
QmT8CLskyimrNp6QmMyerVMtYTzJum2hJ4jRy4MYgxYxYwenFiE83TZgJRrE00IW5JNF1jRj56JI
5T2C4M9Ixr14r0z6zd0uRWkbqjfOqscHcGU0g6ssJciBcxUsCmHAj5d5jX7NSGZNw3Oi5ZtSjjYa
CS6ZZd0GAxBOISwfcg7JxSBtqcFSFFLq4AnLLvKzSHsSU4OInOqERPjjkSXnxiJVFeFTURefpSJS
EkLUNowzkbatCubWWOVD2swCiykrFx15aJxOnlEVkX4T4Fk9jNlKY5wSXbD7ht5sqpx1SSUYl3OL
Li6jAmUG+1gbQMtRwhfdAvKAcsPIGALyh4tp0Y7VeiHUzEvF7GSiidcKyH6cARUiNYySYgVKdUxZ
diuDFUqInUBi7plTQsq5edbiDGXHtql/INOcwkPMiiMTtZ05kHUIySlOm11DNt4U1E/dXT2ZnJaD
0bLVadNpCr6tiLqTvOhqadH24ocOp68yAbAEX6GlL6uw8tKwKVmxTn46QgMdO5Aeg07/xQrbayBl
a9wGMCIHxD6hEfuC0r10DdQS5PZZm29ya9NHqMea/KCNGnU6tXYnROhJKX3EE9VVOfdnO6+kBJdJ
Yfk8qG7Rk6XQfU86yeQlFF3g4UIsewa7Ew36bTOhXegKQfSA1SAKxS0rp6dIkD4qqL8misCgL96r
Zq0POQpz0qzYeebkI6uhN2QwJ6oGv5DEdSJk3gPzbDV0kDt79PUQGt9i0dgpckF4Y+9oVNrnPU/Y
x0kq8Elavtjh5Mz72JXR7YhWuDSSZd8CURPIwG0fb/TxvJKe/BBrp6wHIfF4nNS7sFIrgvMsQkqC
fB5InSjq3++VeurQ1rW9eVIo283qTlkfNsgDKXIEu0fy8khYRoTZe1ETFKUpfnTvVrXOQPk4c9Ta
iflqKSHyDeQAQAOmqPFFnLNFY21TfVWwznxEracW1KMYQmWCKdBNtIDQezegqNonrONpjtzbTV4z
T1JcNcFZ+0BTy/6qGZiZq36J8wqlj+hbKtXXIF1p/eYRfSBmPyXgcBeNoRyFhITYBKuwUiOjZ1Ol
8nQeM9b5FT0os8fTct8aZvZkPi6MoW4QP/2b50Po8yRy4ZDxgSsW/z/eLVFnfvLLsuXX+/8xH0JT
TntYknRs/bMYkIf+Y9nCr/C5ghs2mJagLv/LfIierwiREK0fhOM/e7dMbF3wDFgM4Qugb/2P5kOy
9f9YtvDSsSphrRUNzFt/nQ9NQAxSeajS1aMl6Aa8yYSIpUx/iAZne5gluzJJV1FENBTV9Tyw3Htw
s7CsHEqyfvIjl6mM8/3xNAefDoQEFVuwGVFg65IftudBPJLRVJqFHXRY2qMOmAhsOSw7pbjJSCbn
GOHsr6xp1PRQgfxwy1DowI/1ZYv2BFYObQn210/moPT6G6wxirQ12biVk22thfe4mu/Jxx1+rLki
j2n3YGimHrWptf0cfAQ7lwSkU3gC4QEDLLoEx5RenLC3zqTkWufmZr52N1oyy+4j/cHCAplZ/kO5
1SjUn0zub1IrsdsnelFeVJLaPD7FuiPcWlTo5iJ9u8PPIcLW/hymT2AfqBYTsosQbqX75Ngd2yda
L3d1QcNrGd1Ie7e6Z8BcqbrPsr1I5/ZeUt+HJAIFGmhII8BLjoHSZmDZkJapRNP2VNbmDK3aK89K
sHgjBzrMevuRQBszwNuCIdfsQa4cS78G6fuA5SZEZhlzq9ggJsS8bA0fZchMFRGbJsJuNp7NGNax
sGqx/47RMq6uWkGyGujZ4rWahaKcVrY9Z0kLJSjseFc08aG96PVrO9aE+eWoNf0wv9JKicsXSBHV
om19YViatbQHkZItkxv9lQZBpBN9TESkT8ou8EZCtld9i6jPTche8jRIyNmCiV5KL/nltcg/MzIX
89oGloULAugPTYzmPJRefCQ1NDxSOlSpIMZoqYKWjiy8Rry/kgAKGJ6Cajn5x9Sd0LmvhuCsds9N
ES9zHSnEopMvrQKMSAn3dbFOK56T8raYL4fw7gWsrwsMchRWz3rR+kXrtHdSoOabiRZdSdNL/THc
c9fMUdhpNFYq9tVgk8mXeVX/rx43KasohmSgYpYpwfzXdSSSa8ovv4ybv97/57iJrZVxSVKwtP9V
lUMlaA7xNJDC/FHT+UNyzTrSUsgK1Rjo+AvlL+tIC6G1SHXp/0Bn/4nnlVXnr8tIhacwVWRBKL8Z
pv86bOIIqixZe5QrBTmNGlDDfrhv3TZCXoasEaXdmOyjHWGWHanRRKzT1n+shJxplmYs0Kj0bW7L
qLoe3UXgNI8U7QbLOfc7pIh1xC6oUFHsHNW8YEXstvcNU9dWvTIloCCjyGRIerVwYV3Yp0773D6z
8CnPrPAQdU/At5aMQMzZdMqlUL7fLCrfJH2n6abLdmW4YtQ2dzWjQeCotElQIP8wKhyWTJPb3MXX
AJsvW8LMS4HHKL6Vz4pfxcGd6RSUsiJ9LaA7jnzUHgVjphCe1OCpbRUylPNNHcrbhxQ/d0b3r66E
YgvQ0IUpoIrxsP33AC0NV9mvh8bf7v/z0JBN9GWqKumgkqlq/nlKoUACFHVO56Qf/BY58PPQIC2B
Y5X7skr8ZUohcjuP9H8LM/+gEooi7W/HhoGxXNZmqZrIP97ZnyuhahKGTWJRYkkfsEH7KQPYszMf
6epOl65W7K4lColgjMZAriEqW7JCiJFqvbasVnJ8zC20l+JSMwxAPJP6HrwSVRj/wFSDesZXX1sy
3gUSjpw79NdA8hr0IapjoVUwFvlTjMJHqhBJUEKg/02XQIIOUbho4Ulfp/UCrRODZndkkTvxveSU
Lep2i/uAsimHxM0w1oiGEgdjNDYgibU8DZU3InJxq+NKSs8wdMR49ajJmURcRxwpXnHcE0Raqt/a
Sw3XV6tWTegn1+zavjfklFbH7mBtqkNxYCmsyxtiStdUilzDq/fZMYURXZc2NAaBntEzRzTLOpCh
YEYG+pOay7OWZ/O5O7LulJ9wSMUbbStdMdtZHhWiClPF3bbSJ5lzbinaIZGq1pLL4QITv70EmkMA
sJrbxke9q5+QOzEdomsPuvcJxSsEQhX6PYBlom5DePkDKwcx/u77z0ybHIu5n4EgN7i04sli6JGG
2IZhWRhgQ1SeqnrDLVBol3qlhRpCsMNwS+u3cUjtXqFTmDsPlWhKYdGu2/uJIpetj4iaCsuNSTE3
MppxY+9SwvPDUeGUjzIiYnJFl1qn3/tS14x0lNLS+lMU6Uc1t17hA77K5V4leOHQCKS/L1MJHQJl
jm7XY7uW2510w1SbE3wzuHruWdNG71i1rSPKXYJtUsRqzjSomYs8xMswW3oXgvRE7GUvuolxZmcq
lVs5+RGKOOmD7MaRsZctI30YKmvKlRxdewOT4UVBgVLa7f3SNXaoXlMq2sUAPsmNNLvQd0mxNsFB
HQd2Fki8YolXDgigHWBXRzKW7ljKwsYlR3cX7sxV6sPDtqfFx0FYEG+8F104AJTK4WkiP0MACdB4
gS8HZRFvhIgFxYdknG4phyHqEAmFX+mLG2txHvMHG9Ylx/OGXmhuIzxEp/9BJJh2mzVyqTuHFACe
ttF5LVin8uChmxNqWvuo5vDVkzuxQPUm2wJuITa2XfKHv/0x4siIrI3QJaXUAfXkAl31MmcWbSVe
6xOzuynt0taWsqsQiQEAmjeV+vNbwFzDqWRgymYzw+YwAyTpPTzmXlzeXRq53BHvecUEFMEH9ngI
iqCtghu+Tj4LcxO/tIf4RQBnyk4iurJD5YrCm3x3hj2KGXzzjw1TxFYk+dKBh3fOzuU1ObdbeZ4/
rotn9TOZ82RXj3dZ3lrZhkAlKV5333piF88gKE3VLSmX1i4zSipY01og3UI9sNB/vxMfgpiDaI5v
8zMi+VKx9RcazeANs3Y7jQSZkeyQ3CZevX5WpWphEsXEhMDyQ3rM1Xv3LArvLbEGWJlewq/hudin
xxAdDlUAyqFXdD6EIGXO5Nar+Ih3loYiPpi9Ifky3AQ1P8DtGr6Bt3Do3K9UZEwbkFuPqOtabxFM
OeFXONME3wuyEeqVta6vUePBxtRkn9l0u5kFAe3imVRlOr2dZyzUdYklBGWbuOIb/Lt8wM3oySvz
q3u2/PJqrImO6uaI67HzZQLT3uuVScrcdqq9HnsA+9oXzXCUrXPIxDralF/RRt6aSz42jVGVT9cT
EF7gContY4K+Sj20qptQzTgRc9a46VY/bI1TQfP9xNsKr9lzCEuUqf4nm1o4UXlObVDItOvZbvEx
OVf7sFgIIEQXI9opgiquzXO71V8M086vlHG98JXBCBzltrz22/yKMMBYz1syPDJoPfZgJ9lu+xKT
Q+tP3489gMWERxlcQJF+v42Wc8YyvibA9OpGnsVFi/GWPaENQpiC38Wnv27X+Epx2riz/onYZO+x
0d7zo9uuFNRawcLydZg486sWqkXHXv0O3JR9ZhF+Rctx264gSG6V92DOw+CEhMDlx6ysak7Bplg3
J8KVncyVt2hpHfR2q5rhlAxv4ldZPjlBfijekRqDlXQnvsBkI/uifO8ik1iVrzU0PEfepgwzugfr
mNK1P8vqNF/z9SvEdi9a4t/axq9m6hWzsK5fcdTMqg5b2iVLjd1RoNtW7OMjm16T19A9J3d45uMm
DueqPfer5tydpKeZBiTb0oDIzbZ+BJtoQwW52g+mk50jOix8qsl63uXPXC2vxV5YK8+8MlRMlp0Q
mTPSWFzwY32MNu2KrTdLpXlOtNQIROaPtyABuV8p7pyFjdnaTh15GS26J4W+pe5PBP+i4V3rbLxh
j82aTREtjTUOCu07/Lp/lewSEYLo+6vyHL9W5xZUKOXGNSPJhZHAQUXXcv+S0yHimicCCFoRK49N
aX2WihU+wSnOhY2z0q7tTQJ13ttSfYiq+BjFe2W4WkPKAfghbNUzGi0NCQ4CJ3C9KOs5zlQqm2iw
KZziBkO7hkpnh9OPyvpLZHI+oL2Uj5+iuqus5766H+XKx5OwiPrXwjxq/enfvbqEESdahHMAbJjr
Y/+lS6nhgP11Cs0a7a/3/zmFpteIaEBXKXkBWviT50P+D3wHCnKQGcwZjsTK748pNGICWcbnyzRa
BeUmstz9KSYwWXkSc2bR+DQBL/2T1SXN0r9NoeeXLlP8AzPKhH7+/ef7+Z6FMCOk/1mmbRFVjwzK
vXoPZ7hcZn4EyhB5Si1hrNSvQyDZk0qNKxP3Fr0lSSqvXU157RELgj+p9wkxULDqS+rZYrmyYgig
Pbi2XsheH239o0vuRFkzs1WjxHm05q3QwCh1erY1iaBqYgynIucFgeytmr5TWpbuQHU7ZlYXDycL
vgWeJytPd5r1UbfhcVQ8o8Y4QfxWg9K60p+ticJLmCKauWNQXdIwdCyBqRsAlWikoNZEvsVxo5vR
c6NTYhM5TeTBFmN+yQSNyVKouFaWXkKRAlts+LWuLISJqY9ZIYUkwZOzb9XTzNG/A0ZG0wp2uTjs
yjS4PhBdNTo5RKHhBmSvynV0a2PDuQcwRq2UBJTBlVJpY/XKPs27tYTFSjWEpcSY0UxTvawmEru6
WkXjNUaJq2p+yTl9ALHBJAuldShep1BKvaAN/MoaN49HyfSkrUhcF4TR09LuR8pk9z4BGLKsJaDB
g1YeSu3YIeuSdGEN/cqdjHwdkL5l0iqQNEr+qYAge5aNAX0e7pSXRjwbASsobZfyEYu96EyA5/Lk
R4Z/09SxoVWvlawc+/bWZR3lQqna6rjPxq5e1CarJhXDUNIqhEGlpIVNouj39bdOsjAYQ17H7d88
thiIlGTojwqYFSjB/3VsYa3NIvevlau/3f+PsUX8D1Uh0L9U8BFX/OInY2CZjWyQ1wBG/ZXWxl/q
Ikt3Q/0NMvBzbAHkhraJ4YVfsWOw3v8Hy3MYnH8bW3jp6B9QUxCdyKD117Elv0v9o4+EGDpZsUpb
8PgFs9eoJoyjZ+ISx248GutpONyTObWPWpMOb/Eeki1/x/lDDSuLjR+xZm2HvNvGBWXTOCWOJ2xs
IUJVmstrPRxXQpK9IZUCK6mYnxUCZ9UqikUVpZ6cf4Sg102oIslEYzDTjLcIPYSuK1/VJLswLyle
PT5UgYXoA/+z3EeTI1rFvpoGpK8VOm1hurY57GEVAnhdrhV9/E6YYmuQWGQLe30aTpeQKm3b0lfT
oIthMhtYatyba4HVKQ9pcBrPPaClAYOC0HfX1kiJaZsslIR59x4ELRORPCGJ2YyOdYVNXUCsqDd4
lgwM4rnf0lOTU/oCWe+VQeFKBX7zmRZwZ/ZTNdt+BCEgD/4jxMoAiDmok7WBY0vEbd81NGcpIL5a
rD4mFfx+2S8bWMuZhPI8rlZg3a5SCbIefUjHdD806ECjNxbl/oWepF/SyIOCAXCtWnZtcUyq98B6
vIx1Bw1UZ95I+KhYZ6t7qa7qIV/q0uDLzeRVKL8qxp1W0/YEVv9v7s5suXErXbpPBAfm4ZYAOIGz
RJHSDUJDCRMxz3j6f8F9qtt16o/T4VtHhcsuqyRRJLixd36ZK49WkVD59Or7PYo+z3xoYjFo3+PU
WLdFuUjBrxt4qFjEFmFpuWLZrlR8HV1K7ZUO1jRxuwkzpkS8A318J4Ujbi/iMcgiqmWe4Qbv+4qo
/qI4t3njBWawnKb8nmhgKgzh2zQfqy7ARaoOl3g6p3g5s2gi8lcchp6i66B+LzED6G2z8o105dM5
EcOteOSXMNLX4UPwMtGE8kIsoTevlaat/skrGghflbAqFiqWn/+yoqHNIRv+uqL99vk/VzRg5zNZ
5N/Oy//wJ0FmaUAv2fugcLKc/nVFM/7QMXNRAYeIz5hypkb+3C3R8YZEyRLEDosxJ0PHv7GisRD+
tqLx0BW2awj+f5Yx/7qiVVNvcG+WQpaCS3UH6cugUPuckreOWNK92R1JtrGJqBcikP3UDqgLoHkl
XWSv7DOQZsiK55fkEl1U2sy+W6KVJJdwPiGjLR6cbzM3OtD2tQNPsivIpFErvibDXlHEsuCGLp9b
+mhIFxhrvmawoqhVqVdW41nxa/dEmZE5gMmOKQxaxf604qvrvfGsrsLwYhKlk9fCCTPTk/QjO3f7
rnuKqXrz35o7Y9bhE9AEAQayC6THS1c/C0/FDqP4Z/Qtv2FxICxD4fMpvGKMMUlS7PXK1ukzAMKN
j3Q9AqtA8YzkfabtunQZFe3R0LGh+8dqd1zCHYfqSBQQqMc6M45ockTVmsWOAOUSHfUDCYvFUrej
5MAOBxVw217xtW6bY9xuEi+Fz+T+KWwSnJxuMbNT/hWdISJuk7fJWmo3wporPmNtMEBkbXa15bBL
s6e0QufbPk7lIfKar/ZQ8HRS10o12elxsu54HeTvZid8avfkwCHrjqb6yafImNkfNsuSrSlfvEY9
GI7xGLxLnz7JDWsdbvTzcEdDJCibcV7EfNFf6xZcir9pTrF86Pk1ocgml8dz3VT2eBY81izCMuYe
FMVWXYGbobWtPMzdT+Y2PVS7uneyDd08X+mlCg7KUt/S63ROSLgo1jHbSMREAekuBy+dc3tu4WVr
c1esG6/zGCBTWZu+SST2KDV5y68zn2L6SOfpdEy+VbggDnoDbWfhE0yafamfwsIhTIqcli1nQW1a
59CDT2F17LHTWp89weupeK2FGxe0KqxVbPl37sMHvyJQMKSuOa391M06DB6QaK7RoX8ZX1Ad+aXC
5IzY0R/68kdxCrxi8jBs0j+XLbOlrHdLKs00r11pNeJ0eo7OWvjKj7DgiL0pmn1Ff934Er52X7ya
/QHfy4E0YOFB5tG/g0t0YMSFU38U3RISmcb1yjaT2uAaL8w35YUZQ20ewDtz2KW5LU71Bf16+3C4
0rxyjxmu4ZBDBcHCuKT7lNh37ED12oZLy/aXxjUbEUpDJ1qgKRIZnTbjvnoSfygkexXCo/PTyTAq
PkZv6TBP4vsfKJlz0lFbz9csF92W0pK38Up8eJuviJJ7ydU/TSR60TDX+AuGTbkNINi6k0NNUXQJ
1tyneGoSPjm/8gCFC76BVx0PQXqdE78KjXbtnrOWEx+nbsmWnzjwLIG2K8KWgDAXPd9N3A+bbjML
/Vx46/7AW/FUHbMjlWV74YKN86ZcspvGf9HGd6gku1tHV1O5MfJIfwRcPA/+8jwxoFbWDrzHK8sa
37xPvGFtHLLyqaDjBsvae3jTCeY28xVj+stG3TeBF6n5SmiJnTbWvlGJgTOCwAPKgwuqO28mrosv
SvoMr3wrnpoH9QGg8c7xMb3CFWBviKLLJSgvFcaR062meuqJCYSRr8tkhdPcxMXNB57bt4AwakJm
3t8I/YkOOSyL0XbwrLmztjn4AVg9hDJZsTdS+2NO75LKpRQs2gFz2Rh7+ambm322IulQjI7Nt8b1
S8UMlrkBbAhtxoOXCadyNmMdoIA3udeRq6zWUEJ86SWkBTomPoSR4iKzubpVHwUVfsHadwQiu7PG
zpmWoC0rHGYRRidcUxXFds/yV3iT0cs8rCjs9UISWauGiQuNUeRECRqimfaMOWz5WXqrH/bAo6Qe
u7fFVxPo3j5a9Sf8tud0J23RKk/5JmBvimbm+sFGpbCQcQk3Ck7hanerwRY7qt850Glfc53yFnJ5
vqPjYqQ5cUlw8SOpHPFTQRtP8iM+TrvrmyudemlfLks62Lr3yMCa6HeuXGF7icJ10XcefPHWpG/Y
109WH5GrmqvGEQsZuwxUCFLrRPlh/Nya5wHzRv5i0uKgdg5GkmZcVdxMlHX90amED/DLoyrqp6x+
M5tDODbLR2Tnrx3i6tBt2sqbnrBHUszNXCg+45osSMdw8m83E1VIwVcNQilft9k6jHZ5dKwH8pe6
206OfABgKA6uELkNZ+98meNiE9qj1LvwB6jPELnwpaURrSLx4huLyXDHbI1mpiRuRLM09ZZRCzkm
cSIJ+YBuxteJ53no9tEDGyYGzFOT04LnaeI+YxHGEQutndJl066mdVbTFsewAqI6ztDG3HXjioZx
BG3DcEr6oSj1DFwB5nzpSFSOmi7n6yRBDcUY3JkntVopZbs4kW5OXgNrJekev5M7T155TynvWvbR
Yeuu3tTglVmmJHph7yUEVjVHzu+ohIK0VI1z3r9ULIpUiunQyww7bVyUBbbUaraocLXQ8WbotHEa
xkIUKW2xZcLHgmHTmeLPs4SNbOEQ75OF8aK48eL9uu0sddGGnkLGl2IWxN/liIoqd4qNCzWE0h/v
ezqdPSHBxWMuA1KUqfLe+o4P9ALIQ93QCr+Yxmd5+BZYxwgMaxSjnadre6y2kbaLsOkkgr/gPDRV
yx4SAFCIYloNw5kmrVmGr3Hprh7Tisq5gXo9gt+RirfQ4z7tKpYN3daye+GdEhjoVjTGOWit6i3b
AxIDyRluieiW3SlyiApen6STzGWlHPBiK2ngRA3koscZoFQKey7YNSF+9vaQa1ut/SfzcADjAh2c
wwyoBTQH/Tf9gj3zr7v93z7/525fxLFo4K6ZnQVzXuqnXVH8w4SaS2UHSSuAN7Pt4D/CKBxd9vn4
cf78GJLCz63+HMCyZM4kmqLqumH9va2+Mccz/ld8Y/ZKyvzUNBtRr/TrVr8M+jAbKpiAk0W8ikBt
9awaXm/aASuzZn7Umb8wGJVNJGpxZ+sVnWeBwEbZHHe62JBQ/ZLMy14R7Ac6+wAkF5EM/xqF7MNT
heVaDuZC0prZ6ACYPrkzCn7INghZgIeB6WLH4zYg4uBjoaAteBNi+nbEMCRRq0rbuKBq8jPj1mFg
7pse7PiNDzS+4KJE3A0FEcQa/3T9ksrUZG18QoEfoIp1bjzrIKcZzUubfL6VkpWFcddcJwS14n03
vLKqy5bDznewoLGAD7ixE5X2FkNhfRkoZ2DAdDpya+jiXWUdG0LVCiWtJEDjndFk7gDVZ2HBsLrS
wWOENA1hm2bs+0wtU4F/uLuEIp6+NdvHHhGXTeCwVBWPUfE2itYzCyVzuidpMe4/2C06AMUdgm5H
FivxSv/lrA7wv3DlC7aMSjnuffmuhbVTj699r19Vkz0h1BYNOotssm2v6NIc62+jhiAiiA7lS++K
OkMO9m363SffncyT25hfUhhz9jmqwsmc4eortrDCkSrcHb82smstu+doTfRmR88G1cYUbn8Jwnt+
yJ7r9/gL98Ul8NpDexHBaDGM4gzxYn7jsEa/ji7Zc//SPGdfOCz5iMqpg4JVyBQDXyfToCqwZ6ue
u2f1HRhzkt9QbTfKbnxs+kt3Ast/jc4NG0QOnD/yH7W5K7mJMwoz53Lm5A3ybPX0IHz71Byl3bAz
7vX746TtLC87hkeLNqfhSxg/Q/aW000qmDQxeT/i4eL4w5nmifsmHP91tTT3QPe8gh5kNvy+sI7o
KAcMDXdk7lz5SK/xuGs+6OXsnrPb4yYR7wWIFH8IrsH5QlkLN/Eq/qBgOefBhYsJ3iT3IBVc9FIz
JkC7S1DKY74kT90DNLyqTw2UNcLN6/ZVxh+b6yfs/sGecpGlwiQVvqc7T9yCe7eq6EguLvnX4yLT
6HcIXqutf2uP4PR2CmPy7BCdamawzUvwVVym9+oiPlswL5RtVjfkQ4rFeO++jbN1zl6Y/g52utPO
INy2UF5W6QYx/c+hcHEu79Z+HhUHzyX3N3WZPzOLzyixtq6zzZ1MElPGilEFt7RuAXWImm8LEh5x
BX0J5JCC1bhYMeFUd9xCKjqvXoJ2nuCStX+UC1JbE6YLDMQ8Rz2VpMoCd+6uvptP8YtPfJP4/XeD
z/VzOj8kyrW+tfOwlT/le3LSvjsmz+zlwgsTjTx8T/LXDBbJc77JDqw73JEZll7qk/JSPvufEA3v
LTkCvob+ZJx96qzNWFhbe2Ss9czgoJJorbjc39ftc3XQl8IKSsjjrWhpSHd68kf1Jj9BZJrejfdr
riwM6agDmqQ/GhpVfMGRYIB3AebPXPPBJN0uok0OeD4kn+l2/qmt4wsfqL75O6NiU68GlQ70Cr+x
RYpNuCm97vD0Tr2jfz7eadFlpQVsZ3fIkSYBhZdXZWvOfZ/pdJqaSzFuKg4v1rYbr1Ky1jj68RZn
WM2P79T9Xa3Xrzx3gFUKyfZhT27HfW0bcJ0l0jTsroNxC+ixzsnw94tsFO4CsdKeNRBuiCuymkjy
Us/fMmEn8NxL1YdvXMVGY2POK8frlpfnJt76Dp/NwMYWaJ/jSBkFTh4f4OGsJgulo8e+Ja4Ugfo0
bYRyeDIxAPjvcr0uCvrg50q4aJ+zrLNFNyaSKomtzvudgrdlhqItEUcq02H9KE4twCagEwY0QM8Q
l/IQrurkuzI2E9Ecs07cP29H/VNjXJnlDnfZdwFC9CDWU02zU2nVCjeyMOqekm+6LNt1h3HFBG4I
PkhZJ4PBzIhd5Uy9UUrqxHNHQ/mWIcryNKa1l7GHLBWqWGciRnpj1R4W4UrblDdaZRcN1dq00jZO
A5qBZtMvPFEgAtLUfewQlRLTxuScA39qbU7lGiao6RSAnsD1MC5rfYFoT3SGnm8s7rLmsIJljk5q
t4V6WDk860TxXx72ObOfCPSy0h0fb83+sU3hpYRnEIjZPruKXrytVg01pdFytk206weYFbIrF8p2
Ty3El3Yd82fj1XKsTQ1FpfX8S7x/XNmwrs0D8FnoGl59e8AIiffmQfjiT56x0UFw+EA4yo9Z8zro
VAPDCQAaoNHjXHt4zsCxfBivguGadBtfdGys4HMY/eE5eC8l3t2Y7BdXGEVyTffMmpJpi0tWKq9T
v7F4RiayiRDK0wIf0oJtp0kLPV11OFlaFzSnAUMHGwekhEv6DF2V63xmWqAGpG5P7ybvIFvSmHcs
MAxhysoOKjVOeIC48F2bGWP9HNyv2dmH14kkli6SW6gcVPD54M9JDi5rQtGJy3cdcEphAOlY2thd
nKrhveXe3TumguVs8XhnoWNXLu+6s4XSIDrN9XFmatA3dpgij2+s6VgOT1PqWe4ULquRlhcbzLPz
eTvhErvNuKUWIlCLBMQPRGmL5pI46LZ4kUSHm3FOscUqfkNYwiLB0gn+omNDNS7Cl9sM2Kpe4nes
GiUzx/jAs1qAL6kB+NT6kh8ufR895hz8jGz0Q6hFlK6zIEr76IQrJvGPEvcWvphYHLlLwNhb09FB
VHHLmk3Mm7p6IEinciMv2x1DYJlH+cU7grYeY89yJVH7slG1fdm9RMU/epRp0U3BXp35Ib73/2LC
h5CAo+HXo8Bvn/8/RwF6+kgt6YwQ5+3+X84CfIB+CtowdNPghPDzGGD+QaZaozkNAASC//yhn8cA
av1oRWXq+C8kJnOCv6H4k9b+7RhAaGlGLfDQZKr9OP781R8RJYYod61KQntkMkXfQYyLLVCB5ejs
tD8e1EG1ibUofPY0DcHpEYWXdswpFJ+THLOXau5aRScyY1Dwg1JpasDwhPaZds9lG2XLnptBH+sL
hSGYrgurxtIODynzrEewV+phK9E7xRegrRogS4iFjCFiLRKHMa1d0pHfHoQjJNODjCySkaN51OO9
0CQ7bKnvCe9lKj750eNWpiYtBMLlkeNk7LiBD+ZV6EBxNiwweYqeW9OP+qTSxpb2H6VkOk2svkW0
YelDtBSKGNMwXeVmYOym1pdtsX6s1ZRtgli4PmAyAYOV3A2burfOXV5f1L74YejcbRg6FKEI/gbD
W2TtJBGDXmahvBcK/JtxM8rVOrWiZ0XvuJ1RyCyQT1ZL2c4V6VkrpXUQbHtf39IoeAwCFnwooBUx
bsKfqGI0iiK4syqmG3+Cdz2K17hi8R6iVZySZxqDWyvikY0x/FZlvOqyoGX6+z4U2asRPEeD8dX7
/iLhNBTkOGOzapuYOqa9AIXxcZMLdVlQBODG3IkZPd4J0nmhUJ/FwVj2NVsUSbUzSV0ZiQXojL4n
MkZ0j5qyHdeyrbT6MakekE9Zo7pG36iZ7Jph9i4ILD9FCYVPFHximrq2YeCEuJHyyg20VuTBwKg4
eYmGzJ24+RiBukomiiMRyUxuqXHwlfnjd4j4GfVgzZscgp08b0gSsWbQ8iif2wphvgyrQyiUroHB
QxSGq6FyODODjZJ3diCjeWX4IvMa7Qx2eI18OUPO80pxc8Mgq0u1SMwGVMHM+yBf22Q4EhX9rvWm
K0yoJT6oOx1VZ8AkWIg05l5kHUOgaXDIRL6T1b1Qs6oa0ztDVVsojGtl9U4SG+c+Dvb09QwjJA+l
ceS5XYQNVveVGRhOIv08GespGTbZNJBIDqDWJ+4De2Fbv+TswevwsY/88UjCdcN0dwwr18JOZ+in
iW88QpdO8/QgydG2EDs4gWc5pjeLchhBKNdxbm6bocVbOi1DEORDBTU7lXaZ3u0l4N/NRP1tNx67
strnqUnsvdi1ASckZP7yVIRk1kXdLWCpKJNxMsTaHi64zuOXESSZ0R4LpL4oEZykF9dd8RWwq0km
NkXWdxDCJ+GHAfseBOWLQGZw7EfmIU8pCTaM5jl33SAUwJ8YCz8+/5NnzIpCioT8yJx6orD6/1Sd
NGnWiH691fz2+T9VJxg+ErlWkxEyM1xt5nL8FJ5w5AFhxkmjkSZhaPwX4Wm+4xgGndr6v2JiPKD/
3HGIpUlIWdL/lMz+nTuOJc3C0q/CE3c1xur85JR5oLz9esdRR6GORKkuNiFlOowAopi3JKQG6j55
KzInUexJWAaPmyg/x88qS2Qqam6SV6so3k/dNiProj0H6jm0tiONcMUmaa6dtgsnL9Nfeuuucfiu
Glcj/y9QCZqlyAxfeXeZqw9JHjxHHr0d4imCPdV/TTRh6NaLNF0sd4xdcUag1UexBxTPrCPccNAY
E1fPLsFI15gjJu7kO3WNOZ7CmGz4FEmHmLjkipgcuvi4qI9UtKu0bOxOJlN5MIzutZikm0CFRjty
gKGGR0xP4zUfU1ck2AZ1TcPJrfs4juMHe1JlrTGWthtQrcyB8iX7RSE7p8W2DFn5lG7ZG4U3tmz8
lTT3+Ot1UR398RKvgktg3CWAJkmxCjiJFkj5CMS8t51RO+VdYYfSZOecM6wpW7bCY6uZdP8luido
9UYXYjcC9dGMcDBnVdpXli1mXK1fZjFGxHYA61GvI/87mldbpB21wLvivyh+Q60AJW6QsA3m0smZ
by7RIgKPuZa8DpJBqKbM933ml8x7Wo4RlrWUZ89uaR4BA/TIb23N/GJcREl9pWTIJnpqP5LpVT4N
Bolk5CA/wDnJ1zKy9Sgtc85tYnF9JM8diYZV8kPtePLwQIcKUh2xUxhMPQW0CcRAIVDdeTg8xqrT
SgYEZfIEcAgfHz1nSr3DVvNSdvsQWHSr0CQ+S53qCg9h4UkPhLTWtfqdH7lSaC2mlV6FjsZkwDBW
8YGN9SN4gJ6Q3IEWsQELl64Nu4AlsYSdDWxmJd2NGvOkXcJB41D4UkOA0JbZbrQrR1iLqxJ3g0v3
5crYhPxBgQkH4dGFXgdJMN4wz6J1Yi43MZSv2uV0iaOyhJLBd5peuwginCquRKxXZMkt1EDbh6/s
USWva9s+33KyHTi/tcsRs3bsyLEdYZmmV4QOemiCZHYvvceOribDkC99H9YHEUUbLjYzDNhPmPXN
XYbxSFAPEUDIANgqOSCE4GFL9UqoA61aKOR99C1H5bQ9WRFP5g+Z7vgso15x2E3dRo3tiuqEcCXQ
vqddovpclSTO6JV48qcTdTu5fwVqKFLsWDLmsb4qzdNxn2DnH9eWtE/MdZg2Tr4jVpLU6y446xrm
VtkRS2BWrphDbrS13lHrTSneYn9H+Qyn1p6Tu5Cs2ukgymSxIxXLLcZTf9vW6ybdqh3nIB2aI8cy
OngX2uh2dHGcfG+4FldkUsRnNnKcfI3qDVmLJ+vxg0M5fl4M7sjSosdjNAIKP54f42bi9j3eqEjI
TJuar6WwjT2EVgCoXBXQR694Sz6UL+Tm5ykPl+l3ma3LArmGQ2GChmO51Js9mJatBdIC95rra8B6
0NqSejCCTWOcmDCiaNOHuEjLJ9pyDHqnz1P2AdWcI7vPe1f9yjHNwSdh1/uS7fALmFeRQkRXeGUl
YCRFWqy6Jk/xNZicWfHwghtlJlx32X6iBYvViCiehwiDyDCuY1f3IB+li2ly4YAogAMLVzuJxoJk
GR3R46z0VbTFqqgam4TAe05KQh4WBi01aGUlCCiqP4VlHcYXqSwcJV/JfEEbWy2BKGvRI4SA1OQQ
OlaL2Xdi7OK0hY85X/7aUdxax84pukVb2hDxK0diWlvt+hfk6bVO4GsdrNGutziNQCgWmW2tswcU
fQePD04fNH6/sDOw/fvp04J4CeM7eXvgMdmY++aOx2Uv76EdH4kOCB5k1qUIv3Bm5c4/fLGXPSac
8Rn3JnT46Fjssx/IIq/aSXjWL5zG8REqr6LEzWmtBFu2NXB1AS7amAjW+lU+aM8NZwrY9AhbYFXH
rXLUnrQFb9aop27Fbj6r5bgiKk8ekozQjl2XM2Md7zHOpHgzbhEejryOm/R9zRtXYYGenPBKAZIk
LZG/moHYJ/RSuER0C5U3rtVecmXfS4EZkAi0ixhmCsrMIr/VnvWltkteP152/sOk3EhklVqBnpKd
nDQcrz2IY5V9MGCE1/REYuRf6vRHphHLcvx4fquHP9CFwj1q5YnyhPgqbGRK+OZQUhWtuTK7FVf9
st8xNzdhpQv7HOentG8APsNCpdaOV3IftStZcvSj2rBiHcf7TltZ5/hd2KMRS1v9iVJTCKvVkpK2
ciesCO646TI9Ggej4+ZLlHFDsyDf0x0nLyg2RfwlAdoja3PlWu3eudZaehV39QaRpXkRUMTD95om
c9UlEDXehbP5WdRLA+GuJrTDdMZW7+ElOaGh43XKXOQgFYNm5cxiTOtIW+3cojQ338bKgoPHakgm
jt+ld1IsygsJKcBgDxDr5N0c2lthx/45lE3+bERipWAirZJGUsjP1BtjiwgTfBlbyTWXsUsXjUfO
FnGaxpia7ponM7pGaLKq0lCty36BnBgLVnVqAuW7aydvKlZio/ANn6Zpo13EL6bCO3CtW6ZhO9NJ
aG8ZT0VeEPPtFSedZ9PFObaQa8dmNWTBUoLwJSFAkyodzoOEl5+0UnfTeXbpqQzc4EWNsbw5LWSe
8DT0FMwsyg8BxfED5PNV9h36tmoOJK8Mx8yLTpXfXuo50z4uZflVbALaF6NKeiKrXDqAMhj1YyDS
FJtdnBgth/ao1Yx62BVo7CU05emffBIwUJosLNn6LA79t5MAdab/+yTw2+f/PAkwZ55NrLhKic+r
dLP85yQg/SGSK/93auevblPzD84OsmjxOUAe/hdBEBYhZnzggjNlBx3r72hP0v9nBM2PrmuUvHAe
0Y0ZDfGXbI5hNWYRabhNpb5fRI8nbboPA11scryG0kITqXLvo2fDergyhjcV+H3NbV1Q3aY3UGMQ
gwrZaRJWrzZii2AsYnQn3i/FZC6yHCptjyKMaacJ4u+quYvoWGr5MXA8V818o2nFahQBB5dvYtbe
Glhqo1keM5pgcOJv6lJkv8SKXNNfoqirdhiuSqRezUAnT95t2yknAzISYgWKVUCXL6KblZDrM1Ta
kQ208VOTKHaSj+BU9Fd/eo7j6L0qKPMayI9OI6V0XkEDW8T2pC1h+cnKtQJsVyjD8sFRRO3Yto39
QReg1WOwMfzA7usMCLQBLuYUxCN3Wh+SiriRcrVk85c99aPP0ELp93r8QxxjtJZ2WVAoJ2fjZjBN
p9eAX1jDuqq8IZUWU33WlWiVU5oQdadCPk0YjuKKsKsWbHwVAgCOTc1XPpJHTySyfhKn4UnumTPT
Tf2Q5dfQENgbGYu6xCEsuqoBXAhLnOGLS7NFm8hhxFzg8NgGDtFYZd+dqtJORGdJoteWLawkpjsx
GDx9DPYVXWlBh54i6B77v1Bk8igCrcnM7dDtBvxdgUhPINNn66zglrG0J8GXN232xSWy7UhNWInm
dtahFiJHjeDVY/TtTrLIBrNzOzqnHiZHFBxkgqKtZjO/lppOC2BPFzApMRqyBi1z5FLYNWKgOPMx
1lWq5CUxaNpOQrfRmCiwaUzSalV1ylZUciwNKjD0BPND+N0wmH9MIi4sBU5/EtzLLl9XxIu2Uk/r
Q06XRjR6nXWTAmja8uCUem+XBllMLKHpoH20I/cAZT48TMOuVzlbMMMoEGanmM2mDk/RBP2eTa9C
ku//yUsmTz0lojLBIChj/0WnB5bz25L52+f/XDKlP8x5LWJJxbkjo578dclkrYL4gXKCYj6XUf1V
rjfhoeLAVynWEtVfxBP+PylGU2GGqejYcP7GkqmrfJPfxRMeg2WpPAM49X9dMkNRKTStzrnDzhrb
jSbnVcWmlT7gTbbDdn5M3kXr0FQb2nBXXbm2GB+usvIucf5pDTsEVeMrd19cGaAO21UHSjUDnrgY
+x30QPBQj3P62Ifj1ug33TneD8ZJYBIMNgFBNwzXfk+GHSI9RuWqeo0L2a3N27yhrva+uK+WpOsq
EIhDR1CGskre8NbU2Yn+NuV0pYLNzNcZGWMKJ3/M+2diTI2jHlr2y2+yXaAS0y0IMZ/l7RILoVfL
2559bkcqWkI/Nme6xjpJ9pUBA5DWBfpZVI6Vtv9NMHEsDtAT6xe6tMy9RJffEkNSSK6Q4NXhsQMv
RCMxb9ESnCmFBX7lKWxip2PzKVZLtBkaC9GAqJvA4FiRNwfRQIzQpySCmfcPcS+7HGftiMomQEGo
O+HXQBq7s4V7zYZ57YMpKTZzVwLW95161spNuOG+4WYcUIZgBY1EOPbVJ45tGLg7eSvIO5z11a58
aXbNbMGZ3PyCb193JYfu0BW1hJf0ML48TtUzjZcviFsX+ZpvxWu7Gq+0p1ofAhBPhflgBjCB+WWC
iwh4A0dZVI6mes0zV0x/PEBIh99zeW3xjBVJsOAH8ERKq9HWjsC1J4G82qm/ThxgDehqCoZQGr2a
J2HfbfEd7qu1dihuqGoA10Z8roxa/hSAUgn49dKYOSfkzt24XdbRSspd8Wk6W28Re9zKSWvX2GPv
aBf1p3UtsZYZCCoL/6n5Jr31kj/Tr5ja8tJaiUtlRcJpNx6ns7IXNwWdO3OrkHXxXwHK4difbe38
tHM3JHFwXuWd+qxxsZLjd40rSQHPoE8oWYXo5ovKYNLjEhNYzFVTzc068ANI/FicNz3uDNpi7m6g
g8vhLrGY/wF/v9B26PMjjA5jSQnk8MwZ0qaEypkxHEytzXtp49e1VXAfsluc/C2hrWn0eIqNpcqH
JMAekgedBbOFHVxgtKA/6d/9S/8uvsg4/qVd4ClOhZL3VFIjhDPWJSCy4stSgIWts0L0CBcRXv4H
dnnF0/iFYX0Pa3QFj9iNvGFD0IPgRXaKOP0Ou/gLKCbA5YX6jSmKNzSPAy0RoZ2D56f1yenZB+O/
lQ0nh7twiA4DBUUECF6S92L32AAL5Z/hLn3OK0gMqFBdDfc0/dYAfOxkzZv6m0afSn4w85eHdazg
kEMikc4pBrTATVOc7bAB8e0P5DSa29i5+rD1YbTq8lL0LUeUd4kq067NN1WE8cYaqxG4vbf4njWf
QY3y2VU7jfrusXkVhkuBQzw2ZLspqaQSxkvKNdQyxRpkGCXPIZAv7Ekv+fwHzeBzeGW/W8ResIoW
46YqLCHuvT9IOHchcUMN31z3Mhn3R96vYkE6ElncmQtI1Iey0W8drPMaG270aTS+rbxyLh5h8dBP
opxwHw6vOjU75P74fZblKn6fV9y5KoXChk3lhJu5k2Gkn+FBD8kcfZmzRQYrcfIeHUYaMZK1z2D0
bJ4JLIlb4ymZoWHKUTzPLRKCJ3iUbq5Tj9aeE/XRB+WknfRDi0HjTyfH4XF97Dl7IxXVroZhZG4q
0YGbfdSef6jXpVeulQ0KRsLDps/G2pWesFM26sVETijpHaGoA88Jis1MYZgVillnqJAkeHs+FS+d
m24A4/6T9xOQRQ1crAAJ5pPP/z2MgXHMXfnXYcxvn/9zP4EFmLJLCAkzpZ3z0r9HMRzAyEzrJobe
P2f8bFF+Dv+xBHAU/GWj8XMUM9sIcNAY0BYMZrHG3xr+A1X4bTcxP3BFYkij4kCQ2e389QDWdnGn
9mlOJqsan5PyMIbxZtB0F3PyukTwlBCPcQdAMKYCRyA11Mo58XwA7byR5bfcUlayQtmRPje0NGtO
ud5YfFMWAdUudGWEavLLhFwNrk4TonpFGy2WqGbqdq3JBGE0aBPoCAhJLV1LOfdxcdenye4h4du0
fPNQ5eIyHbA2MfR9JNU+aIVr0ZUBdkfoY7hb+jA9NYaj4jaVeHfJoyeGOHhUqjzDAadWEmpfad1g
JGW3ACxVIgRby9LO9/11FiUrXhOsd6CFU1kBiz4WVBoI7JGwEwgVTBoGRlMhYHdojpmuICDBHET4
NhVaWcL+QHO5o/XtqZokR4iSvRTlp1AbnKlq98Oob8U+Xg1KiMf6QwZs1maRF6f6lgpHpzTepwbn
TkTbXZfQm4nff0A0hjLqYxAqpeE8Cv7/4+48lhw31y37Lj3HDXjTET0hAZAEbZLpJ4i08N7j6Xuh
zq1WqXRDHZrq1JEJZTGLSYL4P7P32h95y8EnBF+5b7kWhuA51E4FGqOJc2ohT4gB2kSJXrXRY0/N
C/M2WnnH7Q1HTQ4y3vbb77ysjpYsOjVAhiCQ9JVQdJ4Rh1/1/FWYhwFNYkSdYxX4ssdgH9TmOyiN
JQXiIdSrXSylNCHZdUK2OyTWrrfinV686XoFVgLjR29uzMAnv5SRcJEcg2E8CpCrM5NVB5Nj9ZCx
Qm4h36S+cAotXvBqYNvMIt9WpIZSdUBhqD75uXXV1XGrKxA6dCzQqBkNPGRBNT1XyMzDpHtXmvBU
SleeYcseGXEcvrs8N+5rX38QR4R9RkTKlV7f11V+LvL6lEkLI8vCSNeHuZOll0gl1iYx98GUexFw
50S6FEm/otH0lt1Awjw1i9ij0LM/t+EtHiObrBL0YeYBeNqqNHCnMP4e0tbNCQ4NKHFCWcY9PdlC
076IiQjMzjwEmEumLMKW0gFzKlAZlIGZr1qTiyvGM+jX5G+C3UkK2Lnmc6erD0OO+jmaCXouWzo/
uPErvYN8pffaVpuualhuLcYVhhYei6m8KQWsLP1pRGNdtO1OiphIpxDS5hrHYsvQWwKjBmFvxqlT
rq2UQO888axe31pj/EEgAZZ14TVY/FRZ/RKiUbYinT9fOKZFgdGkmJ0Smogh5F9lOZ4lUuyxC7BZ
mKNdNGvjtujzc9BN41FqfG8qeC3oBkQV6qDp9Fq3s9JmN7aKK3ZYlgY+yKZwDQ3fycfEnqEB5+1j
PPhrCc/RDIN41gJbSjUP9QL0vsTVg/CsBoQ2qlXCeEAMzpX+SkS34ucbWeeCHsSNFMQbuAzrAQPn
mDdYBNRXuckIxyKBQgkdv/jm7necG4krE91jwfoSPK1mxncsJzd+It0ChAxpJNv/5tOPbhjPiQYN
W1YZwv74UT/G/x18FfZb+/bfR93pLfv6P/9L1vh9v59+f3n8z9OPbpr5ITFDkqEB7P71/EOloJKX
8scX/zj/FvSsvljhwQqpIGg5Gn+ef4tKAXe8KKpgxhlo/qNu+gc69K/dNKI3NBG02oCC/nz+yUPg
K10/lzt1ZkaeNCJYRiza+NRirdp3DXatsr5pFuP6uaag9clAHvCGKx08Q+SvdW0neYJrbCBPuRdO
Y4jBeWFoDea20lQ7QTY7tN2CsbH5hJdMq9SBakwmIYFtZWlxiFkR4/Ey3FrTjHuuhVAf22IhObke
bxUB3Sbr5Vms3GYe5H3YzIhDFazzfQCBU4q/58yICG7PWN7iXxFg1wwFnoF5OGTR7PHFc14hexo2
zUSuoiJ9SE3nDWZ0q0qE7HB074XORMlgsOCrgnTr54jlEkzfNUvnLsZIZkgAbzRY/YVi1EwTrRdh
SaYPy8haG9wHmbEZNienVyLzTYhmVo23kO1i2k+Pw3CL+uR1glBk3oXctNh1DjJJGZG89uGfBMZ2
Cm81hznbc2TzLEOCCJddjxa+C9Y6EFw/YPDXDMxL1f511pLoIkjllzqkLzCLgHz380edlbsePlME
p2lagE2KqAibboE4iVJ1bzKUiJrplFvKaYL2ZOj3Rt2l5DmAgapH1XhPVRBHdBwdNtyW+4gVp+s6
Z1GfxdHEWy7ZYdtv2pTlde3vG+O1wx3kpxooskU59jUGE3hTxqDWRxbK22rZlmjhJuPdMAKAkg0O
aVx4nVQQpfdc5NJKBHHuI8YIBq+yZq6K/GpwFayCMF2JNeYIpXLlzq/sfNI4mG59WR+7ejJwZxge
J+T9v/p+ZcoykF1mcMbyuf37+xVg37/cr35//M/7FTclwEFLNtIPye0vsimd/9EbcHckMeBPsild
RWwFoVonkmkx5f1yr9J4I0yga6JKtj2P+keTv/9BNmXKC0+NDYz5H0HYr7X6JBoTCxGl2Il36IWk
22DekmxnYEyFR+kEOKaRsqS2PjFrpz2v3uQO1Y/dsbtON9qWD57crDrtjnK+lpBiEvQjP0yWU5mX
RBzXRr3NUckwbGNohkdKBBNWUU65Jtc2CkDGE0forYHIpyvc9Fh9FJY27U4TPB1akHCWrPcwOyTw
OEM09yZzLdNL1BekiNauUrypPUxmy+K9BXeDRpqtNAntqEpphhVjh972PgbKJm4W8W3iygmTdkeb
1gnu/OfkIN/XoFdtUgdewhvcXQY8uE/IF8djpDzlwhob1rgXWT0L2zICjXNlADEqOxYxF+FLUt0E
VocvuNRTI06LU7GrdvAtfaqrFdvb9Kp9W5vORk30WOqrSXhDcVI/Ns22S90xByCG03+tH3TdKQaC
hJBDTWcRv7Gg7sPoPKKdJ32AdAJ245wctFFyBQLFLw4NQ5CswtklpCyT/IjuBzcUXmSx6pyEWiae
J9JI8WIPknHzxSXvtHtsPkx/Z3WfpBCte1KytLvBZ5yaPFm42UMhu8mB6IiBk+dMKIMMY8mmqg5q
G9wLqI+mBxZg04Oq2WbznIUO5qPp2cBkpd+ku9ZLwWpI19xfR+OGP5vhXYVNQVkxipGlJz1yYnkb
5/AmynddO0y1M6KcCwKnOSNblpCwoOTeN+d+U7jzsfZYwa1FO94Wl/mt+IwZaaqoQWuywaWTfD99
mpEzXAziv7WThvtKvFXzE24gFHQgLgAOyw68TBSqvuIE5dGIn4gFE+9LlavZ6dboZCPkFBedkCCm
3McAcUq1wigtTuidYLVfIsVuIsd4NN0J7m3+ofo7OXg0ou3D3LzVJuwHl0X9sb12n/GWgI0t0FDb
8Ipdd8udwp7gAWwaYDNde5QJHcIm1rPgW3WfmMAxSTSfMVE34QjhRP/u7k16pZfopcVLdp+w1wcr
MCeu9mJcfEcZdykK2yW+kz3TvHXzsFspzxigCjxmU+HwYRwIUgpc1kGDEKxNPBuKCYUQhxLe0mYX
jdfGOhThNme7b60CbYMUK+1+SAGjap23nlXZGXRu3ybjjLQscLMCGT4rJtejOzO1s4d5rXfXDJEZ
GZsrFpToCMbXliOsW4v0gKoNvs+Nbt/yMtYvxWcRgxqLOPlZJXUdfOBMXbE27rtsZdzkBFpxukKf
g6w9+W4/5NfgG/PLVb76sbsebm1Q0V+hI8Apk1aMoGElXivkYfpBFjsv7U23MWI3P1qXgFcsPioX
Y9c8IYiKzngF4y+oY4yonlBVlQ8WRCAZ45pj4VPjmiHaiCxZ/PgkaC9usD26/jrC9EP50V+lL6uz
R3QLXzpSgtsPkcXa/yLvmo4Z+oMVcJh/YTpCc4A6JEXKlZwIOHXjDQM9EmB7RHi+JjKRPhfTdRo+
KyJ2M/yH7B2Nh7Z61tBT+1vCUaseO2dyJy0LWRsF17RK3nDTZ4w22KDSj0gb6NvsIcxsM0yOYW4I
COY+2ohnEx6qeEb7xwhwSG51vTMk9hbeXMNYcmNCnb6767BZoCEo34CTvNbnDIpQfJE9thjnAlmU
AgMm3kYTNuh1LDP53nWweEoH0gEeZwU0rXFotoZd4ijLGhetobEIAdkYrgQZTZfNRmR8mRjSLy5m
G7E+NiJer0BgS7nJTafDjC3O75P4HnevqXEz601i8X14W8eP8ci+OppVmOBkgx1BE6jiiYtXMlE1
uobwEYkbddoO/oWXgTQ07UOTbIJq1WcdiXpEoLl1TA1HvhrNWWYdLd+qfSM+6Kzzg2St+F9m983O
1cXq0HMPK7eEpBDBHUE0sfCLM9Xgw64cu841YqdpAHTsF5Fjs/o3l0C0Vepi3UfgTTYCtcLf8Vzp
bH4vgf7y+J8lkPRfMmJVNCPK/0uA/VkGSQwfSWDgy+xAJagBf7Rsxn9BLGBtCrtAERlL8oR+tmx8
iZklc8b/VpP8o5QlQGR/GVny1BU4CERPUqoxAf3TyFKsy9AwBJmR2s18CA8lU/t12sJZRVZx7jE5
CG5ZIn/wasGNO2gm3CIcpIAkMAcQxz/01yqEW+bM3QoRbYojpxPvdCyp0irD0XwMD+HB+sECIyoZ
Ma5WbwykgcHamu2MtABiwLCPxo7BAL5a4ewUlK3Rn/rYFYm8Dy+Y36cT1KRsS9yAdqDqsKiD8DhZ
a/oo8AoL/4Ntk2arDscqiHT8hojDcrsGWha7FF29sB6TM+AESd11AJgxUYTeFG5VAF7CYzbCULgN
BNUCVH8PMAAzlZKvksytfWsUdqjv4OSE2jmEbz15S4rtiFx1p7WLld4yVtXXGL9O2Mz/A4BSWjz/
3Fw9AlEW0BX/V2Gk4VbamBtpdeBP6LFwIYmm7EPTd9YgX1NQuMZmsZX3DppKJ8FePrjRrsHWvvyz
dpIDBtzdvAHnuJk3Ev8c3HGd7JKdeS4O1GDIDY071IGHZDe4yG1sacNg6WAcRbDpxXPxPN6JN3GX
Ukfke/VevKifxISelCsWAXw4L1K2Ch6ih+Ar+OJFXrKnwnMACSw+S/v0HHmJp71juZWmR+BH426C
RlF5A8cY4AX9ZOwLb7Hi8iLbvtfu6h2DKmBVmL/5b0tSwMLPj+0Ikr+/Q6y7xjzkIES3DbBk5VYr
HOkkXYeX4UW/ly9oxfFWyy9L+ED57n+yakSjPrAUw++EpFpyU1x1D+pL9NDu9UvMuIBkSehUwVe7
j44A7pxl2amy9Fx4TpzqDsEJNuJEp3OTQ3aIdsJx+ZXssp3khaf+O7o3z8YGhgBqRuFOfW4O8Sk9
CXfpKbigkhbu8LWGJxkkgPwRnsKTeV4ezeP5brNnHLGQe9Eh4Fe6n86+C6Jg3jRu4y7vg7QZvdHr
veUpQCMnJ8FaY4fYLAiobDMSNRDckT6Ytvuqs+PbDHQMVeKeHAZYY/ym9fIXQkQeuPw06V74Kj6k
V7xU4bfvbny86OCmduVTdNQvP37ttFO9T59w7+54w7e8wo64U47KcbxbKcfWW5Gis8330qncghK6
zjh+9YMR3aemW3LRk1zyqd+jAbhMn3J28MPDcumk/P7pRbnGCA+GlYwXmUPvQcYlX+FxhK2DDWA1
vseEk7Qrqqw4Rh+M+wSRkNcSD/0j0ISw1pb48iflvfvCvoaCgrYjZ1QMPolPFlQ/cqOJqTj7l2DY
AoKQdE9Wbf4IDYihCHtnVZeOIR1JPjdt5kwUWQiU2NSilkLI1v6IgE7ZQ+8FYcfEqMCcV60YMgNc
BuiDIjU04NFz/PriGk+IhGKyf0FM5DggQbv7LmJqssZv4vpfPQptMp1vAAW01FawDsw7fXQjflSm
NEIBFwHx/niknMJGvq5YjUiEKsHCs3vMAdAumCqXyByAg6AXEcW1+j7AtnXAK2Uo2dhJohoBC7iA
niWgUJe5fh2GR6qRRXLtmNEuR+geOgLfR0W+PruQXweWo0RcFx67amdJWPQSAQsZ61oqteyUbySv
21d7H7UCNcAuXDbWaw3CQrXFskAzifdtUne67uUfRnbgp9UeqPyYGN3CIy+UtRjfbD/astiWXWm4
q7QD+lKZa+XTQpmuUeesQAx0+katPIEEyrvyziKlpnkyTCh7i0mAbEt9YDTnLIsp+NP1D5ghAhXi
MOOzfirHTUXhze2ht82H7J3KijfC9PHqobvYdT1mGeIgHU24UKbSJhCTPT82+CePAQrv/lsBFNFp
x0Tb8MKlI7dYux/XhbpbnN1I9UgHkZyQjNTeSQyvDT3f8DTiQMglIHFcd5MSRibpNDjC9Q1ssEA/
qkAGR5HuyLK/2V0nDjG1bnUz3XYTfKiH5MyTL/X18GS9LD6NAJU6lEOXZTKVFx1W7Mn6pn3AmfhN
cQ08G4XltCq+JzQYwxahdQ63+6UUNiaDSm290AomAoB+yNM7b5EesStc7/GPLn4B6AJI0GGYnXxn
Wz1psKie4uMekuZJvaon9ZTtpV2xtbb/5sINFzhWa9VQmDSZOgvhvyvc5MW89+dN818e/0fhhmqN
6TwjsUVvtkBi/yjc8HdrzKkU5mZo2vimP3fNzNpVg/G8juXdMNhV/1G4MWsHk02lx15Y4u//aNfM
ivovhRtP3SBRi6w3ZvjWb4Vbr6B/NGS/2C0wvdwRzF0le7RDmX9JZRtx1CA8NTSifXmvfLD+1atL
EZwNbn7hJuY8HUlbFTO79Y+ifFfNrzhCeuOqcxD4FROjlfy1JEmipTTcVDuYj8k+7VbafkS/P66x
nI7cDx70t6n96O/92n0O1YreOVyXAbIO86XqXb2/hHRh7WWKNLsOvlnrO5MACcMN8IwxPENysyRM
ocpC2tF9J4/Fdy3Zme/0H9FC49Q+UNIxx7qAksLcptP0CZfiTStWZEV7hgstfotmZl89VID47iLn
XXL1jej5x/QgIACB63dPvzSj4cWLzr+NuKzKlQUkBaW9ecVvYXzSxokn6WzcWHcjqNEaR2FERawn
68LJYZeeov95Q+1yD6+UqJxD5J+06o520ProHodH0rZQ/Ylv+Wd1at4EUJ+V6bSlF9P8gQ2UEc5g
wHosiJ4+L6qnxOmO0xGGB7jN5lpdkaiRKXMoToYuIyH0yuHRYP6YoZlDexUxaCQVmapXgc19CUjw
PPaQI8v3dr9UULggW2ldwXOSqS9wMHGOa+sm2IokemA/09ZzRQQl4H2HA9rP1/DKJX/5u4EqqT1p
17LEbuMyeySis6Za0pxWt0UKzujQMyY6zFflWr4TSZrPNrvzGkwO8c1L+FR+o4WXnWpcdV8U8eSb
+i9kSpm4Pod13uznwpYAzu4qqrXCg1UAUpiwUoKc1vIDGKCHjjPacGvhLkDH7CxpTEvcU2tBh20I
boX41KzYItSJW4xnpXYquJmC+FVXzz2UR8nYwMGaacojVuClTHkWHfR042N5L5wsJh/QTrtjGTuD
AXhmQTZGylYtkFQ3otv2NBTM5x6CFLDSAc98P6DX+Aoydsyv+ng0MGRP9tKyGyftJMDd9IuatOf5
Pojbp1rMrmOiPQV3RR29C43p5IO/NZidoZBwUi1ah5Hbi8NRYxwgmBUiCVqB1A7kTyUCUEK9UKI4
LZua94JWSv4OO34IQMRE2xSbWdwm/AQBRjMr8WrZ8ycNdjvnGSosAbNcyrPKcW7qucW0rt8EKLcy
qdmIsngl1i7LSq4LVAJwUWaB6idNwnXLlVxFHKeayBokfqmwDFUm6zO1RWGWO0PTnfTBOM9ozErG
rNbiZkEq7jRP3X7YR+eIiJvCJREnpeoXXGar4vhqprZIEhFW3hWBagTT28WLuSUiyGs3gj0xRmFE
RYVlOAUevPY7E2Rbz0OATeNaTQYXPu/22O6mx+LUH9LP6bE/RFcyO55hMMWgQL0J5Z+8npylofA3
pleTGRXaumcgOIS1uRvdESeYvEFndydrK+Os+g6U7fOi0uKEd/k+6ncBTlteBdtoqyjrQAQ69VQB
fO7WYY/5L98scGyyiaaduU09qk6757tKz8Gb/wrDI5NwSS+gIqSeDdrdyvZ1mwhL64aEB0T3CW9k
Wr0a4aeOflKG9HOHoRMXYXjHXeC1/+q/irNCzN3A5BHZYOLF042E9bDbmNOKXUMnOPK2Poavwa1i
wMNA+Kp9Iv3lXppNzW42fcZKzX2JNRXvj/biAwXgRtysC8JWMKQuDrJmGx6Ny/zSbK3P4B39XuVg
V+RNUs4KgKPBkdqzEdvB8P1vrhcQS7FAkjgyxUWq9ff1AqOZ3+uFvzz+Z72AOWjZoau/sAD+qBfY
VxFhCYX+z1Aakf0TkHrpL4gAA6IlIjKU8yI2JkX+R7WCYvw1tIenzf6fXRspnITW/nnIY6hQYqxk
CnZT2itPJet3NRU42Jpdx1yYNTp6FlpJgmhYV0Na41ohjFBOGsfSSjqrhuis4SIxK1br1w71R62/
xPFOg99kCvk6EZrnYpK3zVjt54RNtcxyIGDWLwUNx4a1zkMY4gI0yWQ+h7noc7fWbJETQcM/Z/Z0
7xMZnDk6Z1X3TI3JtaWuMyFmi4KzZVn7iobmtTFDXPklZcsk4uQty1d1eKj7+5Dp9xx2Nso5uXhs
LHEdi+2ajcu2J5AjJSw2bNr9ON9qFQl1pbuzNm86AChGkO7HiEJG4QPkt9IWOE0hJ291Pd+1AxNn
EeVrb63bMmdiFdrVPLLcgDsQCa48pQ8zRYCccIxn2AwlqfZKq3835Xinljrxs+MmpWPTiO9LOSaN
ProkE82u4L83anHQDNi5c/RsVtLGNLJ4E0r+hZGUASK9zY+FRKWW8HpadDDsYQzfzqGiNZQNGQy5
aT3G41rHoYSNO5iwR1u7KUJ3ihgAURAZRQTfwVaGjjUajTuiKAzL5xKddNOVtiwCdtaak1grdNdb
S6YwiWMsq6izCk1+rETNlUlDj9LTyCZBmKpVrl0HfLtJBF47RoZo+24kPUfFV5B/dCVGcKgOCeLm
vDxn4beisZbhfJOEB5QsTLsHV27PZRs4kfitcrpFleUKYXZsaoLWavFoyMzXwHsBTpXUdqUlojuD
AFeU7H7odqLeuIgKVwZRoWUPay5X1lrX7xRS6mb6P/K9EWCt5RCuPTork/elLqQ7eaChJBO1kaCy
Q/JUkG1kVuWORURHGRtoyXvPoM0MY2OTAKEMJMaWSQ2FIupg/6anSCZIDf7MxuclmIk7CAhn0PBd
aBHxSgs6QFGZVPG6EPESDNXRJFVULJ4tRXD6vCbB5G3sC4fwnFPQD6tSWj4TmR1Ra8ZQwoEcpUpn
awqd8JCwgJA/mqq+DEa789GkjH1wGaof2rFVpkxnNcYnEOXG0WShYKXSfhAYHqn+IwwixhonEsCQ
aIcbvU/2bdvvjRl3HyhOg7eX069RwGBSxQ0NPHNF86rxqdH9jSQwCZnrwgll1DI5yDmI3GWaQeOP
4eHI0Tqey2CtDF91cfFhYnbDPsC/XYsVDCDs43WkPjPiXqH9cyRWPkOerVuj9AoM5RX+hnIMXHm4
ddBuxqY5qtWL1cgPCg62nHmTkjwFyDF7ln4smBSceHLD/C2nA6D/qrmqGbOmVfFhITWfuC5UMyRa
r30K8JQ0SgHEmlKliZgsTCA70gdLiQ6l0q+zme9edFho8NbpGY5+ARy+WZkrs56+ooU0IGhurKe7
Jqoeqy67zxXRYXOMFwhRW6End6bUqq4+sRJsY4yN4NDFmfo7atdDg8hEI2jRysL7OlE3RcrARB88
NWz3sawxAyheU2U4ZyAjDRHAkE+QTmCKjMkDfMVtLEDIwqls5C+9KM4OvC9GvyGrIVWsMzdo/a2s
DJt/81GNHVDVSJKWWXYo4t+39gi8OdR+b+1/e/zPo5poGEMmEwaJOosP5gd/au0lFdwPi5Af5y7n
/8/WHl40LjZWOVjVZIA7POrnTmZp7XU0LqS/ySxymBX8A2kKjOz/obWHIG1RLaB3kTV+9F+lKdTo
LXKtGUarVuNyZSRmjQ+hnDvVhB47CaE+UBADpZlxeqQTVkvprhQwG4WHoNWeg1j2RCv+Mvyr6Uf7
vK/sEHxj2yDR4pQuTHS2KtFrAvlFaAPiAct4K7F4T/U7sxqF/aAq73Im7upA2UasB4uEyaA4bKWx
souRGHaZ5ApRORco4qpy2kpVAVOi3A5Veyjb7FQwBe2KwiCJWrk0Tf+KRM2GEccCHTOU3PUnsWTp
0BKuzd0uyxWMt/G2KaBMgqac1XnbIPwLSvW9yYzHMhccHUtM227Cyv9SS02wG6wnw6DcR73+pevJ
abD8yS1yhoKitiuD4ZqOOXd02k0GgOpIpo7Bi6CRQ01nAcYOrbTbMgtuo5BlPV/KfS9qms7uk56E
AOE9gTbst1AKZuUlTqZTP1luJLLpjmuniASDBN9IuDfDwJaRoHRxsRkrk6cBsb8rz3VsnrKJhJPy
nRrvcTBYvfOlWQe/uVBtrIMWjWej9Ybuex7OWosBJytOLSPcqjK3OiF6lZoyIgks+WAARsoSdu9o
WuaACFwgDqTlEPUpfcRwQoIut8me2vrJdRZkF7FlSdjzVBdvfsLkGxuQym4nZeZSETpu9oC+ERUa
KO3MjrX2LG9aiVVexySywRJWUKMMSXiXmWyoWS5z+923MeMT3fd6lI2l1LlzIl+HaHwc45uswIlt
XppJB0BE8zowTG4RJmU+Igck5G9RzbKfQdZrhr4QDTc7r0CqcRfFLA+mkZrCGkraNq18TFJ1rwrq
YSKaV24KL6mEl3oa7iSxJp20KIl1Q2JJWog2q19hX+9qffR5VWNkTcyajTbBmEAOZAx5KYewlreo
iQb9PifC2zKCU05KIwME69PMYRxPVeFpbA0SIzlYQXWfmwS79cJTnOqbKpkItWUsEcfErIdG9wSK
4avosovQokMyavFbK+GfS3IVrZomO/otgTXm1dT63UwL3A0YinrT2qrVdEgktiyUjkpkHH2j61eC
MTlZJxzCsiF2V029qDeJ0FAzAjPDm6EwjkfswGDS1Yrqlswo15mC8nh2oVW4CxrZXV68OiBJrkBL
ZmpfQZpc1PJYkWkzysEuItMyq/pVUQm7YaZbjuDDCumHlgunsm75vM9+ZGssPaXpnMTkwU3xWWjz
q9xq+5jPTjyGh7anoR+oHyZrl5rRk1bjL5V83Z2S0DPKF228D2RrMxFGGWBhNeVh+pefV7RspB4g
JJBRW/99aykvneDv59Vvj//lvJI5VDgSlonyn6SU0n8RYWZpdIvij+BG/tRfzisORebN+KKgsC6t
7C/nlbz4oXSTXvgHkuIfnFcAK/56XtHbckjzMTY1Q1q+/gt3QmqHZGIsju1JjJxOEQkEKREfm9Vd
OoaOHoJ40cyrrAbPxSy6OqqtOLNeAzbj1sSunNJT0F6n+CtQ0ntxpD/rgIPWTORA/cxRti6E55it
YUhQvMEWpKylexJIaTf4DJhvssRoFZSPOivMZMfRVrri2ZQqZygzYnN6FHGcpI3MnhA/TnqItZiw
BbLF1OJeHqAgiwqWCSOPbb9/l4D5RK1pl1hgZ4hQcw0nDAWiLKfPSpY7kwmuYGC7HbIDK1VHNaRV
inhTy+XnWiISbUpGJ6zzNVGGIy7rTiuX9VN68c3qVciLA/V5thLN9jzW08nyBSAbKiTlumkdgVPO
6P27RjkG/q2XIkTeEW4YzLFxeusGguT9j9Ts7gwfUp9GQ5jSK4jETs9ApjV1H7A/xRfujjI31Qho
f78Xc2sdWPvlj4hbSKPAN4xJR2xuuKKIXyjuebUroMwYZsf7fmKtF6SuVOFDrQa65eSSyfkxsWqA
G/NKYtytEoStM5SNqVlNvLei04zK1lQcw4IfSiC6aSW2ios1zLKdMpaAV4HvcesvGGaaRrvyBxKx
ok1D/EqE0T0fYFhox1St3JRDt+fwHTiE4+U05vD0Ko7nhmN6XAzKOVG8ful1lPyB9hBzqC95Qgph
QU3P0LLM4OG21zpVdznFwJCrUPopDypZ+RpK6V4UCI9Y6oeIQsJMQKKUoHtYkxrqI2yE9waKfd9M
W4yNbLIToKzR1g9kd64JskTUK2rfEtWLShVTLuWMCmO7pr5RGumSGYK+K7QG91B24l05pFCsxKUy
okJSh9FrFeksSimCVyIveO3ZCKoCHURIhSXM0lai4uqpvIylBEv0uzCP8cJDGYRizWQcvUpP97sU
b3NGdhvVXEBVF0+YBJpwb1LspeFXMYpeIMjPenioqAinZL6r49FJl9GzBEVQq+y0pC/t1D1M2h18
kp0+3TTkdbk2riNpWgkp52v+NPnNIUsRzcwVol7rTssmgFB7vz9orMCTZvwutOduDhwz1xccE2tl
v3Ma2k0u4bWUnmYugVkHa+BHpCODZAXO4Vgk/fkLuJ6t9KhYtIyARgTjWBJgtDyJESJtXLeumvX7
qkzWmlUeZrLpi3HGkZVuYwsmmyzCMckf865bZWa7rYNuRwvrUpWtO1N12/RDZvrha2DQo2GbBNVD
aSbHUL2ESEf+1Q0VOCSdY2KRvHM5/38OKJXf8NsB9fvj/zigDJUgYOap/+Fr/7mh4hDCmkQvA2ZD
/JPWn4mpZop4AEzTXFAevxxQfEPSzHkAw1H8RP+koWLYylz3d2MSzx2gyHJESeLvHVU0+pE0J1zs
zPAbJjh2WqFnl8iuTUxl54uI99kQRc1tCojuuh+Lez5fcGm+2EeiENGij0RN1xZYRRvg2xideqae
JOtA9IIT/MjAAwKNFTqVtoLUXBdM6ep3qkxwFtIKWJ4uuDnQkENfsyEzWJKGduCfOrJxZZKA051h
xVsrPZTFnWodSraaqm4n8wOLyMytTi1jRDMG7W2uRdkzwB8gAKrvLVVYN8Z+8pkvHSX5Nkt7ifsJ
uoh1M1yQeEjVqhW+xXqfEK1SI/BgGZHuUpoDckb5TwHu21ncC6Or1c+K4oz6FSaosnq2o2sSHoHu
MGJJrZ0ieLO8qk7dKR2eZ1ZzvZd+xp/UzuZ8pv0BCEJkBB4nMhTbxpm8QiL8a8UKU7hlp/mgr2HC
svfclK7bXbVsrb8NIluxH9F+yntFD4P2iVjEaRObXr7EJKLae0+YjDXrYKcdhd6u2o3xqiCRGx0W
OOt+0x+ZH91JX+ORg8nqhM2Qxmvd2EiaJ0zbun/TkEeUutuW7D46Ik5JK8AKihKGv7g1IM8YEMrn
vBYGKxv6TVT3ib/KGEndSQyfvpdIgBnG3LO2nY7AtP1izU3QfLPeo9f2qemPiP9IHcTfVeAdI18n
/rDaU6c+DcVBWeIhFRZAHTkmG8PfBTHL61UD3hkRecJob0Nk9UJSqXGyspRi+waU8S2gm06XoRgL
3wffS6Z7lREt0ujqNJYvaXyougfEu3UE9hNfF0kgJhaABaF5NAL7/3J3Js1tW1u0/i9vjhT6ZvAm
BEGCjUiKpEhJE5Q6o+97/Pr3Ibm+seNXuZVpKomtWCbFBjzn7L3X+tZsOraOElRTJtl9cW5jtEHU
DjO66yES1p4Jg/r5WYuepPEekT5ENQzPPfhI/U2mun1rEpa8ElRXaDa+sUuClDwJWFY0Gu5c62px
Q5adNU51HNFxExQZPedQQdlE3YkN89xsLGsjWE/Y0uxXY44jcuov82RhBY9f6VHWZ5KeIK5qgCBm
YZT3LqaudxK4jh/Vcs+hMaF2pk98aLX31DzGZEN3Lzm49GuVL09+dpRj+Iw35at5hDl+Sk8Br9q+
0uFpMjh+6yY7OQTn6FDcUhlcIi6cle+9teVDXT4S0Sg+0xIkbgNFAjNMrGlObrrNje1V5Hg4YLrQ
btJbdh730bl4A2RR3cxj/xzcxGP6PH5qqHdoqxuOukneo/GcC4sYSeJ9/gO+7qCjBV/AVwC2frGp
ZfkrIbQFmV+RSVit2j3UwYeBSNXsnGAZ77OC62UVdk6v2YrLRMRk8FivVRDJjbmBLEN4Ra0+I3SP
Wojsp0lzMEkOAcTPRVWhotqW26EhEMNlelnBNxzzXQoV6E1vlxlRwLF34ZAYoyxHW2Voa+ldem/J
ygVtRp0c8NFf5F9cHwNnMsilZPsBpaVWh0gjzlo+EnFUpFQv1bt1Ns7Vu/+F3vJBfjHmGEugMeYn
hEvMlr//S0TlAOCFqpe39vdfMVI3iHqjRS2s6ckvKvzy+sO09UK1tr2LfjGv0qFmxpwtpY7PjxO3
WEWXQ3Hj/erJLJGuXXhnkw/uCfxiooNgCVQu5vLsgCiqgRZtm6vgbEmP0C5ZVcpNvBSunOPpsovD
vuJVwKlpS7cscyrhpAdnxTp01QJJHYrTboecUMjcWRZRLIbz+Cl8Be8KwyNzFVILyLZcLiu8V+NC
/Yg/Q7KURPLNUjz6LEZLLX6WxnNJoyFfJvdq17xzR8M7iUnMO6KalpBTA1riwodzAp+1tUtsV+On
dEanP5sSW9tU7OYtMXYqkebDisFN/axVNu8GCVoKv1bgpOzEWiK1rFFo+ORGcWXcInFDNJJRfkiB
LR1im9PjLRkXlroK3rxL9a1KLyRKaVh55JOhvfjMzAEs7Xv9VQk/2+walG+SikAZxAGgG7Q8jgCp
58Q/bFdriMEOsTdLf5W0ZONErIo7YDVH8JtH/9jf6xAj2aam+Pidstk8qXdyXVLG8twRjIoFnzvi
VEjhcnW3WyeO6lbrebYtuiJfpatkm2yjbbyiPFkHWyyuweO4EzbCZnTjFeFvgElzIgLKvblrj3Dz
G9tHF72c71hemqvu0GC2W1WH6hCfalZofGfpkmV5US14PW1SBpbxMnnV+o24gD3Aso7v1eO2jAQX
1GdkH1xCi8Cpob6rzUZvZdQYrlaeRvWWCGzkIswhImqVrabvprpabhvOPpxEgTunCblM6iUoomkR
hohgSu0e0EgruhMa2eHeIQbo5vir6WhKc/vrXtAf8v1TBeXOeJ1ZqIxZhodCQg4eX2EXGHx4S3KI
mOYLIBpMp1ac8KJa7zq4JCtx5WDXmm4kOAHkY2rfRt+F6KXyl7YPMBtt9Mbx0DhTrGIbGhaxsghE
u/8soGksGvw+z+WJXe0z42EkB+sLRN9SWI1cZS+Ec3/693S3i+zdDLvhUFTwve4F3cn85aOyEGCl
a1fWJf5AW06n0mXiBVRbW5JLsC5dhGR2sCZ6EJFHBAZH2GuYobSNaeuH+c9Mhxhcjhoud7MR9o/c
sljMf2GXqfzleRMgZ3WvbfgHhQi3wzrD7/N9Bg+lq23KXVo46Tu/cD/quOzhfxkL9eyjTz5XKDwp
KzwboVc3rbXuHHfP3SuY7aA9Br0rZBAQIBgO+kGWz5F5H6NV6zPJqp50Y9ujBm65XpJVWTtibS09
fEQfjMJUahWD6E+2lrTdjcqbkryDaUWFhvhT3aIEnjlLXFax78beKWLMmmjyI/MqgrRCQFzl1UoZ
nClfwbCLTchUwZtFNGLarKxVzxgSnPSU7KuiR8VzIpR4mh0Mpt1K16YODXTDfNT7AWEbj12f0Djh
eXYjOhCLf3XxYimzekGXce3S0vr74kXTkUD8pXj56+3/LF5MqhP1d9/PTFBgjvSncMNSdfG/rEHK
kP9218zfNOCE+IVmlcYcKvRj8YI/h0cgSRaPdi55/kF3TYIE82vxwmNncmFAS0By+pdxkC8XYSgm
RbbxTWx3dFcUGUPAOJCtorlGktqidEzMz94nOJrRZESrBgL4qmOXmD5oiTO8teUR5gBUcKTJqiub
rxJCbpFgTKQgGf5H6cNnQqpY7aPeTuQNIlwXJwB62WJsnTE5Z9auc4UD16obbvHpIPf7Q7cfOrOi
ETWj8zuEjen4sPF3sAlDAsqV/bAxXGvHkddawU3mI+yQ6L4kRw5C6hEgtGOsCMXZNFf2D9Ltkak2
PAx5oayIPTFJCNwzrViMr9KyOPGxKU5zSDmRCKvgRYTqp+MuIRBxXT7BiHPSLZ3F8UtCE0oC+oWT
TXIpLorbo7esHylBvqoWWevMVguRi5ZEZCbAy0jzcxKkjNAC5oBx8HHZanwQ7oUMfw5Hy03CWkTv
CM0mAYIrbYXXwVX4XYNQ9077H/Sprb3nr4DleHrdcboq++ozwOqKwBXlxKfBk9e/yq1qqzYBref4
DHAdDc6rfAhvEi2pZ8qrqHohrvUm29RZUCrc2jafaCABRov2s5y1fxzXNI1O+W7mjcmHHJk4dqqN
sonW2sY7e+fRhUe2JPdgOWfYwarcj+dxLbjyzKN3cpTluTucYOqcEbxumE2cud2BrLsHg4VWp2Xy
Jh4gsqF9MxYtKz1URzyOnNEX1ucEy+8FwSyaM1C4xM6hmomxaLtNrF/KBjrUalKeRuEr7UBeFyHl
KwCQ+T3ka8JWVRv7REFqM6rKNSIETvls2foxKLkczPzMS59/ddPSfLGkJ4P0B3Qm7CZ4w9QFYbHZ
khFVibkrXqjrcct/drYRbeOZMT77S7oYH1H9IhN+1Z+kfi2dojWSTmkT7Clg5DWHLSDymM0dzCMk
BRqccIKtemeN3jII/fRJnHLy+8TWwSvGScxFLRxKtnatnWSjMwfazDx76YOpG8B586EHS5dtij1D
ULdolhhJ+KCBlEcb3F/DI53pmvlafIwewyXJEF5/M6EtCp/SCd2kQbLi7DLFN7OEjxTBBWCy2DnW
S3vHE9sIbpxtKNqSdfCYfDVfYC6iac0zRepngQunDxgeiZhQBoL5kJKE5YfpmDw5wcUUaws4+ETo
fHapvFXspd/GicYcHHz5FSBWnjgTefPJLtLcbOUvzuc7Rv0q2eZM7nJCx9fxZsqYEjkSatqFRtVO
MjlBFX1p44XOTv2BleGLNyI6lnBHYQbbHtm+3cqkCx0Rd2VL0IBJ2OBoSp3FuyiCqRTXWPVWyjHZ
1xTZc091F28LdkR0vgGnwRdtZW7DM8Zeadg9WwvRlmKmbaRuZJh115jAsn0z7BtwITDUvpAPf0GD
CjmwgtYMy1VEOHq26NfZko/p4HLVoGjT42XOD0H140pXbU+4zawZ32nvoK4QsncX/Zb7K39XUGR8
xMoqaOzywXvJtHX3DvwqnxkB1UJ4mtYmHqVoOgpycWY9xlny3MgsxPqDEDJItkMhuvcEvQa5hWKq
fQCWBBYlXQd4qeAqDJktn5PnkV4sByperBVoNTt11RugpWmCNTOH/iZXKVykZzNbE3iykxYafQaf
M9wjtRrdEX+bHEnUfSxt3jga8Md6XbKqYaDc02jibbr41wEL5i154/B8NIeVSKHjP6EBlzeisrSc
hb9Q3DknOVnmDyH1ngoIe7ZUGYeR0o+od0CGBujRpY/ot3Nmj92D5sjSorj7poMJSzII53lU45PV
07pQ8XxPoE1FWLbY9SamrYFt5Us04sXEp93parvDIo106n1inPMunLt7+FhhyCYcm89zaIs3ac/y
6Epu+EoQEFr2BoQn1Ym0Etgu+gUVKM4vCk6U7Q3vG3xdZGoLVvz3/knbiU/yU/SMB+mddFHisPWc
o5Nt3I1dygYEge9WXENcYufuipf1JN5YlnJU5SHug+SlP3dHzaWBQ2wxr/TwzpVLeVw/hWlx1AsO
gpYdJd1dlcnJI3x0TnoMP7tv43ODM784iR/qR/aGMXAGr4r79lqQeWA9ts9UvSUcMdgGMtoCR0xW
6kdx8/BhksRHXYl+bvJOlU9INqqLBbYJ75mek/eM4x+PEBSKHvvBs0GvqLU581uP6ca31sO3QVpH
b/5Ve+RAn/MuW4/htaVb8aaQc1nd2o9mC7fVUdbeJdAZpqz7likyxNAw7t+yaVzHvH4p6rP0W19p
C3IhCEkbawQWHBYyixUv++pbonxs3VzH8sKo630VfKqxq241Uh22M2H3WbkSfuNXd4xP6URG4B61
s6aTrr2xqBbuIm2kJ+OGTnNINmazMXhSoJ9giTsNYQ+SY33iW2HB0ykmZWf68mXk4Et0IGY9e9iY
7UnEr2SuAcYeLyHeOm6wmGy1dng9FIrdtbXNzt3ZR6Sp2hrt0PnFY6weG5seMWeKtqTvVUTZ8bKx
SkecvJ2f2RVmTyKug1Ue3Pz62LbXpNpp8sYHN7AKPDvHOli88oWnO5m2rWHfMVBa0lzM9X0QP/C3
ZCIY98Y2Ei4D/QwnO0S0jc4FGkkay1x+pGR0t0peayatqOZmrRmHLRxjXYI+Cc+RgdTO2qu78mgU
OMs6nMrWg+wvfRbK50LgrSuc0HrIP/SZvr4ICL/h2pBtHwdqRh1OQs8cmkfyaP5CBzNMzu2Rj92D
qW6nCzqY1J2ZdbfhQoNV1F904xtyfZ3Cm0op0F3idvOD3pJs6j03GO3CeKWww7Njm4jsSMbBRyra
iYPcg1rQv2eZnWqLlq1uIFhcf1Mt6A/7vGDQco922tP0MKwBOa1RETl4qt0e2qArCa6UnZv+agGH
wJi8fKLepGicTgYbL5G563ZnndAIYWzM7WTd5XvjBUi2T1PJZiKXC8sCdiQ1/4fyNhArJCwNeWXo
NB5uUnQfmy2JthOgegJv1d2MI5EeUCoyKxyNh1TH/7cGzBDRn+0etZNanyLyfjZGd+18lyyXSTuJ
9BOFV6NZl4ObNmdFuaXTQw3BpFgO/FhSBoLlKO/L6IkNrCtxzyB8XWbRQw1/RJ1zjiAK1qhs5x7p
c8wYwRt3peZOMIPmmrK9p5e83AaOke+F5bdg8eYQN/+cLE6MS++MMY/OIfUPWx779lIkp3rau99C
9VgJrhms3Ojrm3sh4WT7DatmLy4ed/Kr0bJKLOrt7tE8f17ooF3o+y4jRrvNJgDUPDoyuTWc3aZN
T+NUZZjh4FilZ54sbF9Y2+SyL2zlzXaCc0L653bUP7pcd7PCPwXqXdOiZT20mCXoe/GzMhqBRcuR
6Zy+S0aAD9UCLpYtDI4xRr3OTY68wb+6HrWw92kSkgwEgfIMaPg746GoUtT9XI/+cvs/69FZgKhr
6v8PmQ+kD4UFaoufnATGb/O9SfgUoeJLPxH++BbjNQ2V43+ggf+kGMXj+EstOv8kfoiOOZKnPzsN
fpB6GKmlp8WI9h91IroPmn1xumybfVRe6Y1VzTYTT9q4GsgegxHBac97Dd8sebHqLhxuSjZNmE6w
JV31lL3rBmh4iryd5ELOWelAwpPPeVyULbU7KIgRv/NFfKpftffkMrj+tuNmNMsJFJQO00E8DltS
kLYBRj4WkW9IOWj5V9/qj+jbQIhP9B69V+/NO540ZBacRdIv5kz5uJWqe23utfSZbT+kXQgVh7JC
XimE6cCseq2/DMK83tMnMLK436Rz8A3VeASlxtvSh2ZR9vcSXJfF1MoiFKnh6mHZGSZoMSC/agA1
J58oUGs99+gOxUF9DoE4+UTWN9v5BMEsjVWXWhhahbJQQ9i1Tv3ix8v538AlLqh/8Qbo5S7/N//6
6r/qEa68wNXVbZwxgxpN54/v8W1iSITF73dR8yGOltznH1+QSivrDl8z7/rjp7TKyTMcPUL4YXuA
CviGyWnPuxn+gthRqBSp5RRHbWtai/Ak2frKulWH7IBbXWZrA9to60dG/Ot8k19pgmKoiDc5/AMd
jIWyjQ7zenlrN08XBHtLtuoZEsLAx7gAA+kfdfpZEFUXdP60zGYX2AhLesZue8E8TkVJgIxrbayT
eQ55t+4xRkVS/EqE/xic8J0DyOocnGRaA/5xjfohFQmTI+plAZCH04W6OLFR5h/8ojnGa6ctEmal
JFY6PS8qzs7C7jiYoy7Cqg80hAPdB5mD5+aNFV66BbtmLbr0BeMVRrdlrDAFWLwpDgqbC9qVlQXY
jK20IscsgnSFFCh8UQNHXNLqXcQXf4Vlq3seq0WynwtORZn7mw1H1/2cvVYja2W4qtPaTOawBuXE
JOdMg/vFY0y2bW3ixWx1hedxwtfJ1AEEhbaGBoJ2/BJfPbrbQJknV1Sd7pu2Jf1LXHmXMWHIsGom
t+iXya1fosdb2opdfla2vLvI7wwonGjH03vrN/TWYVxNT4SdZPrS3JGStuSg51Qrshyg1UHxlx8K
WrmUxCesnofoPN0owsAvkMq4eDLesJOkq3hFaA7v7ybk3pqnYh2uetei20ujgIYBCiqgtBwiEE7G
C/+icIEdI0SluwRiQPJIWAX3jmGQH28j57gN3yggIj7JsRsBByjnMlxkiPKg5svSW1ZPg3Xz7cP2
6XK5uBd398iTDLR7QgAfCCTNIP0d0S5DiZ7Gavtg6XsxIgkPH3+5AbRAi4e7O5b9qi9c0tB414sC
H/BqRDLKR79cCoM98WYySgNKvYSOPWC9NBc5RzQZt8+7Qk1tOBYtBf2pVN4r9aBo2VoX7ba7oak+
qdpbal7V8Ao1rMwjJokrMbrUCHp9KuKtZE52335alePDMxH2erCaiqe64cxs7P/VLd053UXSRWNu
sc75L3+3hSKq/OsWqvz19j9soRgH6MDizWcH+7OdqwNl11Dp65gAZwf+D+1cIuot9jVZFekBz27/
H8SS/JFi6OosZJnVl/+gnYuI/5cddH7YPDJUKMrcPP55B9UrJa4rSaSbq7QGcezIUCKB5YwTvceC
E9OA8/ErJzQpYzo/9RI1/UkxCTdSac40CqKLVPsYZtFIQC84MPyjqqO3yIXHHFJjF5mPlkrtbPSZ
jWSwNsb3qQKGXjTmq4ZuCkqdv1LIpqyAh5mUc0W9k5oA15ZMhlX6YgaVbZBTUkVkztsycJUwHo5h
99FU4Vrz+CxNkEnyOnCsiQHWIIQfqsJIVaaqopNszeYfrODTuFeC+mGiZVZ8Dlr4UAx8Ktpio5kx
XQN1xcPAJBOsxLDYKRWjnjSxg0LcYegDSMss+iFlDOaZObDq5JFE9DfPixAyQK3spxCZgEA3JbUl
wkGrlhwO0zxNJqi0mxQXtkgfXOxi0h9x9jcAUwwqs8k0kK+rw9oYw5PV3dLSePIl7HsDvVLOJzLL
jcrS4xfLTuketNmejnZREsnDwqotsa0GX5lKxDvFVCrD8On95YDwxxuuiinuDYlFoWIOXsZrHFoQ
F5iDE5ie5PK+SUTSJYdt1tFq9Ig7jk2K9yBiol+xTvFW9XQLRDH5iCWkmNBUqoasi4au2qi/T5F/
L/pq3ef9p4xaoSuLu9YR6hKLu05B2BNEJk38vj+YQnVEHsosakz3bY0HadaealHnSMGw0POtjzZ1
DHunnMWq5Ms/D6zaCirWGjWrjKo1Qt0aFt1CRu0qoXrt0mInooJVcBdiFHTGhqHenHTKsLwKl9Ms
npVmGW2EnnZEV9u19P7N3YjaNkV1m6C+NVDhdgW6VwyWU5A+m6h0/VKscPfTtic6WGEQTs80wlzS
xNNVYBENUfvGqH4L4VmgfzgVBJyqYKHQBktohP0hug7Rl6e9FuiHh7im7EHqIuqvOqj4DJ2xpPrP
jQTFXTHWAdCyxMwfZQOtrqfSZp4CB1WYHaqnpNUXvYbIleOmbnaPCLQcVWpPQVPe/Cxbht2sENCc
IDsN44eujwu5oSmewcpCJFHTJ/QEb41acxfWwCRhQkoYNaOs+BJ0Cwkr+s0CqmAYQnKdsGILi550
SGtqd92AWbJ5MAiSJhliyefJEeR4rTT087rwqS3gxfeWeIrjeqXrHX2V0BmlAisnMQpigta6OBlK
e0LVi7cxXqklWP5hGLnycPyDW+Xq9Xtv3U8NKdHuNPPbmsGJa+JvOJMoZBWT19lGE/E16L6YMobi
lxf2/+q6DgKgNsv4CWWUfiec/82mpKOi/+um9Mvtv29KIv4xaH8IHf8o3r7vSuJvUGSwlqHJlOZt
6acho8V2pM9IGXku634aMsIDIeeSgnDmwP+TLUn81W/G5ga4HyeBKQFdZqP9sagbPFKDkqggcGfU
7UpNrHWC5Hihmgz1TboMjdRj7YnzUyUj4hGhRcxS36C4em2w9gXzYhWjXeKSBoXJWD8Je2jeBFMs
2mCClqBJnNREdPxhn650+RAF7aoijYr46Czod+QsvjRB5ZhaDN33S4hJUI22GktIiXkrM8NjysQx
GUBOmWnqmuIxlhW3AF9jJMeJIMeiVvFT4WeP9JNCk5aJ7jkaBqcYzl5GzYJ8cp9U5pNvMnUvsQRD
mBn7EEey9NrRZxOQPrUAkiO2kWAcdoYyOViYLpOJgrnXFoQYrrAhMN6nSgz8baDKWwuSc1mqO4WZ
HplIweAIteZ4uv/VAAjsaNYQpaDW1oE4ETsiySv2HnUDIGwlrIviaSgGXgnLbj0CvBr9YVQYBhCl
ZpTqBWsevOWcdrvxUaUMG9LWPI9gZkQ6VHqXb9RMl3AnMahRJ1upUVSL0kpk2iAloOg8FOe5EqBN
Z9A1ceyOkH4zuxFww8nauNeb2SKLhjJmJAZaLYgRzVf9I+EN/H3vMjBWieHna5aG/QxnvWl9VrTM
xWBsYS+yc6gVGv7uCtlgAe9/VwvWVVIgnNQWCY7E3Hn0uvBjxGG8L9HCayoIbSJmykzYSJKyjpTH
0pA2o0CBP6LQou2b1/4ZS58TF0zFPGzgaM4VOlC52F/CodlKCZTdBoChJ638gqkl0EfBQsqbt7OS
7VpClS+CbiO1wSkSvK8QvlFkag+hX25myjApj20nr3k669pgVo6AXUuvst5fMqjYVak+9kLsSK0M
5L8hvoJ+sBDcEPBDUE7trlW/BuaepUUnWvdUF7eL7ZUiNJPgXiJ8C8Ph8m8+x6OBQJvAKkVTCCHF
35/jde0XXfkvt/++ZM55Fxy7Wfp+gafK5F0gObcM2O1/nPK/+56M3xBJ8HhMkTSM+RH9eZQ3fmNp
Z5G1+O2PVfgfrJsUFL8c5edHrmnqHDUMLYyV+8d102PxKPShI+LNR6AM5bk0gWmKcfE4Ivbk0M0Q
GDVd3zhI0/dDGNmdlD1mqn5RDcttvMQVBeMuqMGeoMxtgzwpzIv0LWNAr0ynFHem4pnJQbX8o1IK
T3Xib1TLu6qlDyzCWMiW+lXn0srCtdFnwCXDaB0l6KsGneG18E2LyqNqCRtRqE6DfpNHBTwUQkJ6
XC0kYSy2Zv6eTMbZC0kAFPFL0mNvfOSSIERHhkAl+Yb+VB0GehgdwdYo3FiOt623yiuSJcLCCaqG
KeHFgDI9MT8LKK1Tca/C2RKjsxQ2L77w5kmCeh6Lh06mj2Ixy+Swem35GI1QGwfFXDbCaFsh+XXS
tCkD8SmUh2qp9kS6BZTIouKMXjws5DZYxXAU4uleGwHfl9dGzSxae+HwtioMhhaYJuNJugQ9bZ6I
eXJIlJPcj7uRZn8EiFrWp200qY8k583vEj02JNNBo9qtZm3qSnGijCS4TFvkagxjomf9mWyTVnfc
kH5u5e8FYyU9ml50coNkfQYUTbSy5FQivytKUSt4z0McktyNqF9B8WmiViaVGXVxvKjDlsOi4FoM
bCgnjE50DaYWykgrKLXQf1fbmoOpmufbNC9XgWHaINoOFp06U4keylDcSp2xTXxz4+lwCwT1W1l8
lEl6T1CT5R7DcKtmm0RcgDf437wccZQiWoIgWxriFO5/vxxZJuvVXzrzf7399+VI/M3AeAsfgI+n
+sdJ7c9DHP+vgwyAA/DHiey/rYXfWT7EhuONMX5vLvy4Hhky1DsOeZgnWT7/kVJMnokHP7tcMPUA
DOK0aNKqYHX8eT0Sm1BMMYaj+BnydcbMvMtDa1mpFJQC6sFiqPehAjBzYMQdMdn2GR0FnHHIXA0m
AQcHIKxWG2GsW3bfpdgEU+upJV7A9LNPK6a15wOvanJklyh4GXfWqg6DhB+BwrmB6RGO+VlCi5zD
o/OUD0NH6zWYd3WosmWm0TlPydQZJUcZ2bvF5dh+1uOaEk0QmAtqB10GvF8WK9LHC2ZQCFIWmfxm
FsUyt0aS2ehiB6TjiQFiS0bM8AJkQ1jVOgTPHp8pVY5OpC7BPw8yO3UGAVSRzzyHbxPn2sg8t/NM
zJBOemxwSKTnOfTwRbG1RxyH1PatBn5oZAiUBwYHfXBQ2mlnMLHo/RQAdGBH0rsynjJePhotjfIS
C5ycNj4Gc/Ulk3laVXoies5PPgQld80MubMubkwKe0OL1+SvXc2OsadWpQ/xkGDpazlc9um5Gmj4
4F3wqgBKXWTHXXmYAgjYGkNl8EQB2obJmraVVmxCOqNhBdkaUu206yZr06IA7FlhxdLOEwANyQNJ
exxa4JJOWBSN95CZxURkaVB/5PTVCyPdML9j6PAmGsMyjG4mLWadhudoMKc2j5NxCEwD0QLiM8i0
qT4+GmID4J73YPb4Q0itrWYz8qZayoPS3gv/gDLa0Vu63WayVgH+j7n1VPJydtpHG2lvHvDuqqgW
IBgGvyVAganP+DHxLk6wmKkuWug7idDbeTPYpQxbuDbdeOBSU4ktUxLPEUTgqjIJuknzUpvA7kby
6oXAvGhQabpSIrGkgyCc6sbIXbuTXx2LnlZYK6760sQqOwIhBNdrghYAgdDwCBrzLaK6GVXjmI1k
io4Pul8BNswhBenvvTJdSx3dZOCvR6N/SPuPKZbulvWuBtZjyRgKiMS5TsX3wjJOGiluGaYwo30B
KnrSI94M1bqPfs5EubPDhogG/1mhsRUMLUCGHIYA6YufYYmhQdoUya4v24fIz6kO3jvWfjneN9Oz
UQ/rOvZ5J/39qD2lLZpk018VGmbXqPkSwCDqHSs+YYD/5hVfwXQPYQjnOTjU/xVgZGi/rPi/3P77
ii//pqK3VRi2GorM1JUT3vcVn28pIGTUOeZzPkz+1EwGAQAIwEIGPM9efyrbuReWfGTGMPxZrP9J
5T7TZH9e8AkQ4OiIOlhXQNoY8/d/mMaGQWXGYycVm3zCU0C9lK4Lg+zZN1FB0AjIMr9ZylkU12LB
R/beXLJigzRd2RVEPa5YVQTyxj/69GUIN31Q2/N/ldJxQrNsK90Vymr6KsJtLlw76989qaAxoqhQ
FGQ2f/F/TCq0uU/z85ECgfjPt//zAsOWSlCuLsIPmi/DHy8w+k+KBDPY+j6S+F7imL/JCuJyyh9d
n9OreEB/TisgOnBd6vxGpiaP9Z+UOMav5EAeOo9P42ghGYSE/XyFqbIe9L1eApZFcfiRO+HB22oo
Jq0Pb41Um1NFjdR72Oh2c20jGrqqhIPepWEZtm/deBgrkAa7vn+toa1KDL/V8qM3D6byUCYPbEZo
VXV5kyJ2mUiBdRgfcsTQSefTCU0nv5J5LfXHp9J017rf5BHVAlDdCcIEQBiIKMsCeZnwIKm3Ad9f
+ejTWIYA0a+0aVeVbkGOX/XcgbJt3fSdxJc0/+qRuqZboV9JCzm3dYjxdK+CbzS6sLN6dnOXpkXJ
TDvfMkUZD8hY5c/kjfnnKDGunG5etlhD8w0kG4tPefJNd2revKGim4G0aqFpu36U15Zw9+g15/6u
Gd4M5q7TQSsOnnoL/CPB2p68Z6ArV0tYB5QGT+PH8Ijr61zUWEsWVJGCo9zLhxWHOJpp5jK1Y9t/
EghNwjXySuKMuHh7Ca/IBzGSISZBgOnmANY85T2F1W9uFQJKBSQKtE+woD0mjTkbnwzscNJxdklV
6zx7aNSFDED081+8d2AxV1HwcG0bova/dDy6qf917/j19v/5aBsmGwRaHdQ66n9sIN/3Dr5F90yE
zvJHHfHj3mH9Ru+CIzw72fcF4ftH2/qNMG1axRJTyHnP+UdhnbIyVwN5wokj23z+3/9DIfP7Q6dS
YI2ZHTA8sx83jzLGMGIqnuFOQ+qOTZpjNkNxmBLloZZvQ2SdqnHkYJh6xNKGjgBTQcs41hioePTp
HIOVCELtYQhU20c1xpDjFRS51tFsrRG+jygC8IObbe8o3hsDTAyrGPmETaKz+QiI1QB1mu1wTJLy
Jow30xiXZaLvCk99bQVJsltIomob2KlXYdQ0OK2ruCWM7LGIABuJ03WEl9lP0LQ0BonYr+Eodx06
xojjutgpew/ZdpRy+I5ij9Gj7IyRv1Sr2K11ZR8O4HUN60trpJtvPucoEUt8s5pQ7wTcKboefclo
GRke2rFUgCZRNxZJMUq7p/BZRAJ1lGo52IDIu+Pg9yUaPhm4JLZE37QpQ3q3Mhma1YfYmJ6j7tNq
iesmW49B2SmtpHOMjZ44HrejD5K0BUNYAsbQKZYitVj80uJtlSftXJikX6JKjEP5qJLK5uUoG/uE
ZbdMIjw4okbC9NfYy+csDb4UT3+fk5wVuX1Kg02qpE96oG1y5rgt/NKFJbKAdzsqojUQELult+3B
WG9zlDXwxSpz5dN78sdtwmwwHxInQpEbJstOi1CmGBL2f3/TJTT3aVSERer6vKgMf90+MkDF5AC4
sfOmhM8k/r7trqZQu7ydC92idaPRUhG62+TrKx0zfQ2HMkUMi3y2mTBn0mFura2a4z2BKyl7L+rv
41hSMjLNHgtS4aqO0i93Rp8RtHqkdbzpZrJJIO5pAxkaRQmP2Io+ymPZPnuNtSqIvxPaglFlCAES
xxFAUj4VV7/bqTwrlWsQNdtWA8KVG9BrjTekXKfo/3F3XjtyY1mXfpe5Z4HeDDA3QYb3JiMy84ZI
S+89n34+qketMo2/UXNZgKqAlBShMOQ5++y91rco+RWgqgraYvL/LNOP51pKn77r5XXH+CC1hm0u
aTMBD3/LqJ6jisNQGx031EigpReOzw48ShvC39ZMGLfS/THJ0U6wbBRuggi66pYjxkBPLt7rnpNH
LF3bwc9WEfX9P3gtVgxwHyhBGGjRwzD+S+dGonj+U5n1l8f/LLOmqK1peSfi6wdD63dllvQbYzdZ
NnRRFC2Gd38AlDCXA1rCH0oy47nfdZLN3yR+po6n1/wjiPlvVFn8/T8vxT/eOes+nWzILNN+8Pul
WPcqEXhhDzg4EGytFK6ZGH6acnMTsfpERbKMh2gryCihTB0USHEIO2mfIq0DD4SwfhXtw8/CIvpO
uhHb8Jq/YHg7wB0ItgDlEyRMysbbFueQczWWKGLggcHqODlmyg4nMgs7roiROqRCGTWT35jZ0Lq+
9Lca8xIJKS3d0pn5ln8Kzz75ltfmYFUrHaUcN0NIfCnxNtoil2dZOjcQXo1Q5u2Sm+MWv/S34VCe
TOInvoe34mBhlRlWw6EBkEL3QJurRDKNi0Hcx/0C604zZXcN1s4ol6q3zq/aI7wqW6bZurcqYLJG
tNmJYHVa4SXWMNEzjWqPkbKl36RjWAq4lbXO/O48wVbX+ZY8g71xMC7eF/rG4KmP9xH5SAbJSMol
fWCPP6Tv3hMcADQw3pe+rle6I5+UAxgDNZ+xwBJd4968LwABiXJNIiIjrW/LT+Dpkell1eK7uyYs
K72GOXAMKbHHV8W6ZbRi82Wv4FFmWD8PRe/dkKeQQ6jFVvAqcxYbz2AFpZqnGyCzYLPXl9G50x/K
auhftOjoN0A2ulNyXtbNW1OuZA/YloEyneL6XZ69PD74XkPtHuYwzxBshNGmO2h85O6aSduUE4TN
54AVgB1ZnrOHQmFbJXP5qf5U9SngQ/OWGA+9cQ6cbUiXuAdgC97R19ORd6wHnzwIA+IrZ8NRn4HX
2MhEWk3hWcGtfDM24sJD+ktuAW03xfYPwY60KwS52Cp8RzhTlpJBNjVv5uPSekVxp5yFV2wmBSb+
j84ZESKSmvlghrpgCnFEsgC7oHAsw65N5JrEqzLqcFobqC9izPQM8GG0K8VGTePLG6bJaFUIBe22
JoHauEuDtT+g8bwYbPetsgT+YZ3UjbvEUUkGwDN8yBnmcruZEX3qGMbcWN9DG/zZVfKAMS/MJ4Us
WcvGPp/ik/CYn1Qewnud8Ai3o4tWhJfQe0bfEwZ7DRxwr5tbgbebfFbixfTUeee+KC8yt5Yrr+gC
RbhN9uVC3Zt79zxFF5CKdjdWwD2e6rVc2OBWyXpCjdQ8wwQltyp7q+OFccSFQ1tyKC/x9EzrzKAf
SQAF1hwiUSFCS9WxK+32RbhV0twkBsi4WSv9qVmn2VyvV/FAGpWGnZDoKqQ35gWZpr+njpK6tQf6
SACzZcbn8LX3N+Q5xURRfvXRktxTyBk0s44Z+lSyl255ekX8bxCki2HEXRvivllwORCUVt9zY1vt
qJSWoCZtUrq6SVodvSJObRtlTps0Wtcz8Ub60R2x9wfcJOPcZbOc1erVOOvHGCRdfCAQVmbSSq/T
Fr5LD0zbbLhlC+lp4vqQ5zSjeDoWx1ZzaLeWPciiPY0zvJDdfICSWuMFWg4KdjXYQU73huTotb20
r8O1WEAi1VaSfi1f6VrEHPra4ebajGICSjC7/ELk1JCujo1XsJt3i5bcnkhcdDnKCZBe0C6qlXEr
8Z058lZdC6xT1Uy4WwfBPmnRLLec6JqejX2/ecAZ+hqj2YFPYk7PHKlPeCdcSvPXAfrkAaNSyDBc
be10/vTW7gNphteJI2JEVbNvukU4F+K794EqTgm+Fc3xzA0kom2zUsLZuduS8ho6XIYc90iZCjOs
kct4qYM2SXjPs9Vzx3Ud0gRn8Z7zEPFi+FvoTyb2EA/IVH8QRVTkM/rnK+aJ7/AjSmGqQWe8+bY/
e/mqQZwtb7FdZccpRi2z23PXzPur9bDejUf22hD4ykI1C87onMDKgjwib7l9rx8TGuYkHCbEx4gF
cCcT9FbM/Jn74K7QSZA99nti4giX05zkilage+8eQOrfIYvQnF+6FzSwLNMF4RdTYG4+Aln/MjF3
93ZNnFjNyoFFSnR4fCe/A8G17rAttCehgPK4zhxDWAo75TN5WKith2Jp3FR2OnHKYfsKsT8LlZNY
WKWrB1LzGRyuUlr4ytXY9Sh0O4pSR6qdoFgOPCL/+MS/li+7VSsQBzQeOxtB1No4yQHg+RnyZsR/
26baVttkmz24MSra9FMuLnfcHNcQAbj6nCeOEUObc5h99DZCY4fLtwB2MatIwKydetGfjJtEPviM
pNc7cP6RMzoBdfQYYnywYbtinOgrhaOmpzbHUVHbPZ7rgLccax9evFHz08gCrym8FqzIBr2J6Foh
5vQraSYk5ULCvNx2q39yEUkXzWI2xmRNtICb/nirH/3/9r4y561++38V4+Et+fo//4su7V8FXH95
/M8iUv4N8oTCM09MiEkH/PM8b8q/MWik20tP92fD91erDjKMzgH7B+LuR5v453meBsGkurJoxlJg
/l3I3SRR/uN5fuofWlSl1KpoGifH0e+LSHPoUslv8nxtGNwnkY50UY0USich1ggw7mxs4nGtHMuA
zFIzXBtask800MJydlExi6pduK4wsEVdtRd79QqV3fYGfK4hydhwju1EU9ZeHB/ENHll6ES7mdm6
oBvPblwu06HH3N8eGjlYCQ2HTYXkV++7U+tFKcMzBWIej9eW8XynW6xom8xrEQ0Tz5Opc7EznYrZ
u6GyScRPLoJ5BSOgiIIibKFWwK/iXD2ORDkN7VJXueHES9BtGs6kJcr9jCYa6l5iJp/QMtykCm9t
pnzngI4HCcUDGa41JCjfiOauANwplb+1OJ0OnoBL/X0aRju10/ZKG269siqODTgJcaWF8lyWX2G2
FUMAPKGocQCVHUgvgkiqouY0lzerzEP3FcrQ4Vwm9DDA2RAKZB4YaRoxWiRJ6kQymKymUsgrIRur
De0xeLQhzRa5K/aehfg2igk1jWGYJV2zKgwoznoynlQfH0sqLypirAQxiRZiJ6TrQgaxVZnuSxal
yHQDjqscomWL1TnL1P2QwChrEHB5WcPQzR/JdzdWiU8Lhq7HoDWzMpusgmbqEfw13v/BSwVjd5Vx
vaYwNJJ+CAH+B62nZqp/Fi799fE/lwrpNxGRAPe0KIvav/Kbf86NCIQm9cek0cDNKv/AzfxcK5An
IQaQYM6oyJQ4WP5q6xu/ITggP3Bq+v94xr/T1pfVvyiXfrx0ohUY2Coazb8/rhUtwYCDWYUcsaTi
bDBN7KR+3bJ/D0gViQpytATpYqSdqt57y2SNNnn9JJv5xsc6k1n1XRi/rOHh5vrSGvtVnYlHWcou
HOsyuT82mfsZZKCy4ntJArN6TuoO9h2gu0h886SXkRiqNKZMi5AY4vOthWX6g7OpoBGvkBeWFtu5
ZtyixDj37POm4M6TngOFWVuAJQJja2Ji8DgOCTpouJyE6HrvRyjy4/YwKsDdDGsH7XUnyFe9I17A
YAbfGgO7cZ+9WEAHe9OdG2LwpKHLrxAxWaAG+n5CZoy2YLlbM+Bl9gTnaeLriPzc7Qa7hQDs6/62
9Z4DcVwWwnjrMuMix8z2oVRoOTOJ6GKZQMCMjCPWpGmFDVJU76l5SfqUxSwjyqeX/Z3Ae5Hd3nab
HqZCjC0+PfhFtVRGE4G8gOU9WVkZ2dAWL0dD1uNhiRTMSXDZ3dOW+V2Jg0Fn8Iu1GvWWaZL9GImO
Bs6qZAkZORT5qnZQJWVhtepOFMKz20krVWVlygrYq4vCbE+RhHkkIFeh3yGwoAF40HVM5bUG/rRZ
tegvWpWFyYQA3JWzTKo+dQVDCvlCrsXKV2GFNgHvIslVXbzVvX4KELG5Y7PSO55DOcnToiWY+4Qx
QzYt3/yDw5Rv77lUqRBX62dTCG4JkxS5puwFwJFNiEkhsmsfaZmLQ6x9VhsLX7OwVFh7i6lCyq5W
9dXApsvhhQ68vEECw81gRkT+psJSG0QAJr3dE9vYV/Tb0kVKv61v+BvFLQGeqE8CknSgDstnFWdO
sUveFbIIdMiVLaDiQc1WiaJd465GGEBvFulokyknrib8otmi97D/Cxp7KvV0J73pHe7JzN2kin9I
IoY3fbJO++FYSNpCidNtT9Edi90syAs7Tl7GsliK9KsllChDgJkyC39YryP/Pe9wonnBZy0ottlG
d7pW68pAc1MmR01r4YaRTG2xj7nvuhIG/2ilFwu3Qb9QpPChkPov/UJ4XX/uF/7l8T/Xb/k3iWYc
dSTDEV0VdRp2P9dvaj3mquis0J/+UN//3kTGVN/EII0QbFq+2S9+1XpT1IyISfv/w0Nm8s7+XOoZ
kMVwBiBxVRDf/nH5Ricota4rZrQSYnObIFVqImWVkcoaQHAPzIdgvvk9BEqVjLCufZb7ah9o6ok7
HA+OsUp99czNALZGPPlQ7kXNc6IQCiHog7bUyYWFOOt9G5XKrRjYKegt0b+q8Tgf3ZtW0JYctoqP
kh9rNSLGhlrjK7fIeWvEjZi6n6DuBC09SAL5xuk+YdIoj58JBh/JqJzIki+tS28qoTUvB+fB+3br
D79RyGcsolUewkhQDIAeAZbflOLTqwVMPLHdGNQx0lvZ5zYl0oxpwrJVx5PfYNwZPXpIyJcamnNZ
3m2CnAcH40S5SE+pAFisUUVIfDUGtXRV+uZaUskrCEabmTwDUhw4uTwPaeNrYfUwYf+lwoCbgBZp
060jGvlqM2twyw0TsEopb5rL+AMVvNGq+7Dwj6qM6Mgqvwylvur+cExl9UI62MZPEHu1yYc5SDvU
e9tMeRZJqi6yeGXQbG2S0ik6/xXl8FdMfJydek9dA9ot958b86kWtpIOuhcsodLJDHn7ozAOi8A/
ISjA/JaMT4KOSVmMwQcPbDxSwxy6wZkaMXTw6FfqDM606By17QoV/00bpCn7j5Ztpd8DNVgaIwpl
4Vk1of4rKXIztuP6ozboiTA9zivCtIUOnHG0jtPYiaEF1x1bgN7tmjwAkdq/WGjEJIVA4KonZvQp
mmIGrCXTetItIxjQg67aZXx21Wye4aQd1fxd0Eq6jHGJVa77Vkvlq6z6I3vpUrLWsmDtrTKfubEP
GqPGE9GM80BbBO6nPKgcF3IBTpNvqwRq2ZOSt26qtdm4D4z3ippSocfzIiFHt6YhIDfnQMV2gObW
6M9kJ+wN3HKVVzj10DxIHFxadf6lw58NXA7S8WuSkFqEeDI4dTTwgBsr5VkOKVPokOFag/bKjIow
Ojewe1j22qS0M9qFWq8GJj2jSZc4xrMnlKtxKB0dHnBZDuwkDHYsMoLE4dYz9vTyxuH0P43d0EIq
M0MiS2ZUwUf27XslXlspmzcU9jF46RAYMiLNOPwUJI8+EfkXI00vs1vV1PICFO1aI0gx0Wn19cYm
UAk3TaqFWT8L0EESrbuq2KM9fjsVmMYB2g6wmmPiSxKd1IT2HT8HsBXVKYxi/Q8+DKDOZSJPP0BW
GRRNc/7/6TCgKX8FTP758b82ExQ8EtvPT0/y7zcTNhmDLFJjGniJCjvGz8MA3QEsyrDsEQr8cB7/
YTMxJ9IHBrV/6Y3/zmFA+tGD+Mt2wj+iWNN/sCv/BPVIvbYovFjJ1zHCkyAl7t6pEuIm5/ApIiT9
5bwndDEnAGtTFIvBmk9nfOg39NVoeyEpwYq1MOHzpE6sOKLpiD1BovPsIs7HnXhHbkm42OhQw3Yw
wPNthmBXXMlAhJ6hYZcgsRDMuERpuCRFkqnkCN5yDN5ke+KZP0eXvp0lF/Eu3rVxkX4Ob952YOS6
GHcMMiB5MTqmZ43wJ3WEch/TBv8MoAYB5C/3Y8YRmvHyzYOHMO/XiJilmwCMl6XOWFgEH6nLlJJS
PBtXQUJANxchFXlYpS71h7gUtt47ndMHzfCMlcZY+SzE5rJLcPRXu0m8dAaRX+4IHT5XAJiHhfza
lDt5335EcGKp5Iq9cDRRRzNQ++a3YO1jDkW1LNGMJbF4YwSXDkhxvEkSR2hmJCtDLcgYGZTPPjQf
oA94Icg057G8OP6gVjGJfpk9QYLf94GuZ1EsO+nJ5PWlH96d55CRYTW0aUlE9m9juW6+O+tghDu2
B1U4Qeonap1n8+3APJT9QZArBvfErVc+VTjjpG86lQ6MxdjBuoBrW1b2I9mtwU4vyUQIVypQZ5FO
jEM8T2nMQ2kbBh+KFbH9w2p2WPIJKlDy2/QiPkJAIt/Zd3SXfdsbbTy/GT+yS0X3dlj0z+Qsn4Zz
MnLt0ZOwu+9yJzR2fCtyUB7zjFKAi6K0mSAyoyQQpcewfpOex2ymfFTfQHcN86gvpYW6ideg0tAf
OD6ptjw9HyDVDAqyZ96yvOkX9SK2kRhPDdVH/Gzuh42hfnqHeCfqTv/h7os7ZEedCDiSxBwf75d/
AAAIhZtO0YRQyuAdSyvdWtb1gvyWcli2w0anue45oLyhDc8U5LsMKZhWUFPMqK8WmjpLjt8p2MYE
tJ3qEElPZuSu2hJWtIsuWctMouZqKt6au1/2K0CA+TFfu91TJWHmszgO2LSSexV2DIGwe158KC+G
elZJ72O+U7VjjEeSjrgwg8wkwWVXDslDvOBAzKfPdsGXDloQLX/O8zLi/XFVKoyjwm3Wq/OUC4EE
JC4mZaZdAMMkT9XTCPtC3Mj9zAdCqK7K3IEj3/mcMKmSHDPaMhzUspXL6WPkhksWaYqliGmKV5mY
kD9LA1iZEyzNtdrZnj7FeMe36k14jjitfobWJubKMOFH9lv3c2QQlzOMBm71Yb2CAxqeLQ7a+tHa
TxlMB3nNJJeG+ST8YwQMtSfB7x4dEXs3jJVADVTuHeik3u67cKsb84Y3Qbh7z4dqzIOlBEKy2avG
vATm+G4oq6mmOrsrIPXe3lz713Kbb933cEOuNjzEzoYkEr7m+5Az3JnBiPsuzQeIIx2APOlF2FvV
JazeK3kXFR3QAuaHtbWU1K+hDeYdWXsQdRzAicCh9ZPmvfBqUO155t2Cz6gculOIjwCAULkKEdqO
wyqnBiEnCm/lGzonWnsC13y5dQOG8LeKr/X2xfzpYxTt4cgJFyy/T4aDtliAUdxLof2lrMoTyemt
Tat3tJkrI/7ZcxwvURem9Te0AObgDK4EG4DnIZjD+rb9BTWbMxDV4eKsWuZr/f7KyGNr7WqnmQer
aJsemQVtK8ectW8kWNkuyMhsozgoC9tZu0PATiDiHBb/qp+FC4CSCBTFBYzxs3x1r/ExjzZ+uQj2
oA/FhsQBjTrFcMq3KQaXvoK+U4IzHobyyqGFwD0fADAl0Gy9vszmO5iu+TGk3RGcYA9f6pTxLook
8ELG3PzsQR3WxrPsZheDv0I1g3pJ7KH2szgnW01dRJyA3Jk8nutnA8SZmq+FnLp29XHavRB0Txwi
RNps9v5+ocMxQ1Ipv5iuP5uyumImbQacX0H/ytp5zsjbpwsLnJ8W+ExH8ABMlYe0Z0xWCARccUse
QAAZMbZrYd5UZ3Oi1FdHSDkZc+7OwfKibKylsCwWEcvpVyZXjou0CEQDI2ke9W3tmVrn30QSTiPz
a+EA3BwgwxKqi7l47oF+HZexk/RrWZ01e3YBvgeEHUyPrG23BJH1lV9r0qqcUFvDpJhRBkYjn4xB
eos2OhqQeD18lo1FyZYGVElYtUPleOGIyXfWs0hw7ALbkQv7UtgjxsosOtQzeF0WSSIXLXjKkQoM
87EhLgOPyax/buYtV090Qb5B3qK0KzlGzqJ56IzbJpoks5KwhUXFNaZumm/lo5nLsI+bJRKW8ppt
ZGWZf0I57t48WtkH3bLBr0YwMye0qeNtzU3iTVJeFi/z7DPIfvXuBO0wMM+2Yehk6Srbyv6RLcir
eYK75DvBClHyjD0AscxO3UjAXtPj9O3mg8PyzocC7TZaGYvh3h0ghr522qK5T/OGZyGYIXVZ4HvW
/B0YE3JLoFQFdsvVHpCe5iQ8ysbkzTTBB4P38FYQ8aLL9Jaob3KOlBuWPNUi9Hwhz8tPgO7AVeNV
euIzzNcIABcQsaFyj+q7OM66C1XOoG2t5iHjE7E0fw6BJJOWcrQmjTguESLfahDMQK24WbnOsk29
ipZQBnfmDmkaMWnRsnyY62ApntDn2Bru8xmBl3QDkWyQqVHVDteDNMenz2SB+IIi2BLcJskcr/n7
fCbQYfItCwsnpK5dD+wysEiahaIulWwij+kk1iyteZowmnwfpSfjYAaHWkFosOm4CemktuQmbROG
OOl6CJ38vSTDRJglwhdPMITLctoj2BVWWvw8a7Hha1A99Y3OPxZuTWMnC+iHNoaCqBvPNvwnW3r4
bDzPQUhINstoHGAGfzTMnVuo+DGsxJSvq+8Vmm9nORfnpJsaJStutY/DvdctkWhr3qKq91ay6S3b
6FfEkCXeqwUXK2UyvKvio4HMSdAffk0uD7vlUD9Ebd2w+EBuWfrbRLyW8J4D+pvLAjmPe/CGaxRc
2vpi5J8JIGRF3iTtMkygoB9Nk7Kpe66geBmvjcVXHJEKKDVOARu47OaEkoGBy50hkbDi2aX2YPJf
o1mqH10EpX1XeE9Nsmu9hSBiUN9k4iOkYNHUYu4L187NlyBvVh06L5Kyhee+PAjdZUqEABYHd0xV
u22Op6kSboJ3VbuvMPjs3qutjpVPeqFkPUdQ36L3yZZ0y9wIqxuEE8i8rnVrtWvz7j5aEVu7gXgT
SgHmenTtdHo4Fwau61TQqUKK/ogL/KTyYeH9KrL9OBC+8gAhLzfmPPXWSX+X9dc0hAjN+ZfGvlXM
EvJrueXpDkkkJ9SgU7n3NCQ2aXw1ReRV16Dal0hYsmiYt7i7+sAuKM3IzcYoN1TXWjQ2OpAZkZqd
qrEFL2P5zxY+Zlf6RyskOaRiNFWnWGjmNv+t46n8Wa0+HXL/+Phfh1SFI+gfKCS/Op70LBmPKX92
2pu0QrHz/2c8iawrisgf4Z1CVvm3nK3SdA7+ywlVBjc56S1VWZ8mY7+fbStepCj4yCEJSclTWHBG
kFTQFz7hyIR+deYGVseha95HFakKYvQxfc3lSN2YhPUKaeVIpob0HPQeqcgezGvmN9D0nJQzRcet
YPq7VDoZrrykM9jT+/MYx8BGJEptY0LJYiyl9YMdy5cmO3cyaplMO6FoPvVKumkTdkKK/4BtV8fo
V/SesSsDLRRtZWRSHRtPahzcI+1DNfxFSXSO6xL5MnrvTd1slDHiNNXPrYyzdwFjRU6P6nDywUp1
pAuRm4xXE/LRPUCwFZoNcU8EdJHxolCT6eIczrAs4cHBAOkrSEB9CNfpPJjKQCU7umJFDLb0GBFG
pka47hptP3SnkXwES0XizTJuRBvwH9OgmXOPWi783GPTsqr3iEDrHCVkoj1lsb9Nq3EOLsipkFKW
A8lmEjo+LWNchV5mGG7B2BLqMrJoCsGJFItVStyMwBkwKK+u1jmdRVkAI4SBBwFXJd1iY7hbgu7g
Hg1C3xGBOhoyVRNDba/rKaSPLcOmOvgyxebJTOt/9qSDwYEhizr6ZWbK/6059R8cjn9+/K/7nsYU
M2X9V4Dwr/se2TMBwgCBwMca/KO/elMK5FsG3AxdsK1rjJd/DTpwkyg6gpZ/6WTUv9Wbkv+qjIY9
xlSFgTntsx8xK7+/8ftB76U2QNRiBTWyy6hmODyQB2HFgXvo/BcGvQsjpKfusct4sm2lx751t3KL
1bmzc/dTLfRPodAPan8sCHSrIaxV/buoIiSlrFOqpQXroUrGuch0uO3Vl6HUXTsE8aN3kF5wXzfI
rpiq6Ll8yTtE+yWwaxOIOsCLaRoaxxdLIUhboOJNg7VFllIWlhuBQR+mj6WgS/NcIfDPL9aWCbPT
wCLfkbKV06OQKNIL1U7Y1hEKwq/j6Ji0NzFonoJW24wC4US42NXyw82fdKwfJQENckVrAT14bvT0
nQ2b6PXnIugOgFLOAfERngF3LhMC3BWp7uqzMsDNUYeFhb2GYHYA8Ic0Ne+DxL1amsQ3Zmax1uWK
lkxWHQ212vlJiJLOV+e6hoa5Q7mp+QQNGBhFsq7QgYeHz3WP7EVkgmoG2aNKSrA/MrEBU55Dps1z
rVplrQUANq/myEJXnkF530QlqYH1sCgDbxVUAtYWkjRy8ojFUtr7+Yi8WYaKn9lCSXjVP7wZPVGl
VQxkgBz+y/1u/IfJ5rTP//7xv+53vJyYWKdbFAnFNKP8db9PaEzcB/9GlP263yfvM2lHBnEA//I6
/7rfZUavbPQ/xrCgeP7O/Q6v+j9s9JKIsZXBLhyNydn6+/tdr/Ss6DpsyqlULTwxIfiEbaXVxBvh
rgdFh47PvlOx/4j0CxrkFWMjzj012KbakxUAEWDXKti96iQkd9gCnMe+lvf0C0t2upQdr8fU1uJ6
604tu2HCrqiEIUGqyqOx6JmOxXGgCxthNTKQs7On6mAeFfbYSuqOopTcS5ptbbFXtH5udJ8avOCe
03Oo0HY0CVnBCkDzsAgRdVe4hhBWKGFzDfVuFfscGy0NEAFKCJ9QHmxUE9bRr/V5VHxXwZeavI3R
UWrZHFUVHCJx4TWUrm+XnCah5MDMgDKwxIJoHQsLWHYo9CkylrMp3SDVwXm2HrUKQZzypGXhuoii
nUn7HZEYQtvjBLECWLpUE+Gg0SvIqs8uG68FAdRq6VHwk+PhKhuZW7xSbwqCcUV8E6vuOTeHNXaT
zcA9Lpj6rOGsXCi4ReR91abrGjyzYShzE1U5kaFsNzs8GnWFhH3nUguNl+aZ6EXXT0h5o9eRdMs+
2rfuTg6qkyiaB2KLnZGuiy4BAOJ4IZp2C+ezlruzCr5az29GRB+L1WYci1WX80eBO4MKxmJI95J+
UuJtIziPckNPLftEjbIPfIS9CmJrMThYfbtRicaVx9ZWCoNvj4kCesMwb/atNGyiyLhHzHyLgE8b
GCepvaTIGINJXXWT6+NYm7su8jP0kiDpmiC/ZaNk9z4VG5dOO35OPyJAXCHQm+W6ks3qgbO2qJf1
UfOSwAniDsZrC+BJc496tdG8Wxf6Lw39FG90nyzjKir9PsZmmVTJ3ZKES0PsQOj3nOSzTVbIy1C7
WZK80fz3cARTLiWrUD3JZmfHkriLh4SUu24mZsgsOa9BXsswHJYG3WdZ3whCvmvMEaVLkrz3WX9U
hGAdNOFSEUhWoh8VRzAuprVcVqot9m1XJSgCbFXELjhaD9Ha66gdhVG8eWZyq7LvoHTXueeB4B7m
HjMV1AgzuQf6GdA6ai+SdpL1d1Qq3EXgPEo6KK8BU5ZBtE6J0p37rH4bFQDSobnMaaEaOft6LKYb
lSHazPJIVpTMvScNC6ihC4NvpgX0Zlh0uHPaHCVRIlZabUxk7NOWnIn8HG6R7AJpZ6LvKntNTJaR
VJlnuST1nNykVqN9nhD8LFdHMaqcNv8spTcIekc5TBZ+i9OiaKcq2Nj7bfSIZA4L6sApH3NMmC1a
kfSVGv5oNKjzRg/Ovlev8mk/rX7srNMem0y7rZ6CkLWG3B6a59T90od7Oq7GynNK5dJZrz4TZe+o
p3eUl4pLD48zcjZ8hS72wPraeucKZQMioZMSHBSD0PnXLiicIHkaMtTp6RYExr3WMNRE6lEhRTHP
Ssciaqbo74oqbOqpDUyEb0nUNbqyRWxlm3Q0/8kGbzx1UxlrAG/AdC2z3/1Pc13I0H8WCf3l8b+2
Uq6oKSCQ+pRR7VQg/24rpaamXP+3tPvftfOU1aDjJtSRgSqYC3lBP/dSSFEWdnFQESa5ErjA/85e
ygv5y17KS8fASLwPkAj2/D/upeEQKKFllGS3OGx/xlFxNzHZKeE6ih5t/4jENQt+8cbglYQk2Gke
Aa2+QxOd+0DotsV3/cydu9VObXjQFQI8s/eeVjlnYexw8IjJdqK1Nf00vpB+Nr6YB+GT2DIFKaWx
w0pTvZs4t8nUEaE5zvwn8zCelJu816H42KiecTtVcwFkkfQiffASfdJhb3QZs5n+mn9475Ux0z4D
ZZULZHnapLckrsOtTCsq72bg2YZzs4m+y2emoqBtO5GNdGn5O7DacQmF+iXWV6TXsOVr/inyj323
JMMNQeadSFw6y/pCYm58UBbdnbGnnm4jnJTCPLyRdsSGLmqL6OBDHCLX9tOahRYBhfRzC/SXbL8L
hJIYiImcQ4B6qAiWTbfkfVbRivqWwnwZ3dOdusQZQj9xme+0j+qevA3f2CRjwl+JfRI2oXgyz0yG
h+/wZn20aK7IDUI1solvvIhNQasxcVzmlMpRuQ7nAMshSQe7hGXAI670Fu+mWD/gfMJNeWnbuShh
dhE+W1j1u2QrLvW9rDEIrchjJcQH59wMeT8EK0p9hrTdxt/1p/40nvCySBAkAJYaUPqHB8G883Zf
KPN4ky+9BdGoBLPWL6jSA2HnVbsI7558C9ItXjXXsNOdd+Bt8YtBptHYzz5JT45/myjIa/FcAWxW
HP4vfBjaPHwZlA2f8wYMzQPABt5OfAYkd8lf1jZacSxDXLrEvF/Muq8xWGQqWV/jg4njEC31YmYs
RGQJ4XNMV5JKYj7OMIyepKW3/kCeL167F+3CdGuZz73bgyoDifOitROClSRY/LN2EwI9t3U2EXA3
3qrPyXskTM6+9TNs8Ndq2a+EuUm9Z0/IDUMvHV9781DdDMJ3b4qfAme9yO1eIkU+SMrKOkuDpzMW
9ZpNZ2KNy3bZOjykb+N3w6CdydGHchaP45nRXfWifoov+E09TKXhQyQCO70Xu/AQH9B8zuMLzkrY
zc/qM+1O/SN8MzRcFDBWwCSQPwSHdtZqHP1mujT9Yl5EhoWwR9P6XOyEs/F/uTuT5Taubdv+yovX
T0fWReN1gCxQVyRYdTJISsy6rvPr70j5+B5ZPnFeuOuQbTkkQQQB7L3XXmvOMevVAccZsyUV1hW1
4ku/F27ZsSVzMX+3rmJ91frvCr7BfltV6+x9YNb61TyZ1/hbXLcv8+doei1KXKYpcdmEW7i9bn6o
UA3s9B198/hCcad9+r6jMTtkYb2wIOgb40ril5FmHBg4Y+LAlNXtOie+tJf8ISHc0SOt8z0Jzv1j
QIqaV7LS/Z2v22j6muA48caAmVh+2UztacLluyu+5or/od6z0AsglJXf0Ojems0o7SdI58pKPs2L
pVaejxWJUvpmfqhdGY7LIROJuxQxaq6CJ50qcE37DIWTJXjqKdujEXsw3/JD8QQVHoAju451bsjV
LsqLxTCuQeGFSc4tpB2TQx1JB8NLBG7LwmkcaqrRXb7zs37kjtBNa//Y2nzwo3f/TdjfajJUYr90
VcQSKZfdUNNcKWfCjYKrO/RW+k762og5LziK+X42PS4EIrkd7UvHpV5Tw9Xon8X2IIpHeddymxGl
fFPl31V2wrQ6qhN7+NEkroNY+1NWrbs+cZTwlkWZ1+l7nf4eW8aNKQnSNFFfkkfT+4ih2SRxpv6u
6i5yA/WdKmUYzlP3lrKH5uljXXtMCZOeuPIFSTy8ViWcwIAoxAI/TfDU+Fw+Ygy2aRYmDvoU1atT
0u03gr4LgMH5UeKEBLZrYriTGmmdg4sS3UbZicgPCerUAO0Ab/PCixozYx7JQERs4N+6Tfeckj3a
ra42ie2eUG+LO86dZ5VZLF3G5EhxxMh1GNAhrtVv2ik5hg8RVl5YzxbmdGJP7OTaeP1zu+lXXNS2
4AV3/lNz6ijE1qkLQth8NbcX4DzBQXP0rXCqvJGVeJw/2Ax07L7ver3V6ZhSwa7L4luqvgScgOKw
swZ6PgiEtOV+QIA4hrtFZr4ugo/Rg3lPcvcYXWV/1SN2DRch0rHwP7sPPV8pmKd8JkHwhFWUE1Uk
2bOQO2TmTcsXuY0peCCnG60Vdx51IkuGyAK/835UofVqiXm30F99TXG4UefwMLS7ovU9oQEzijV5
5vBgPBijxtESXJNZ55QJkYndtuq2tfiq6DZ+CbU8jyezo6lFEG65m6JXndGrTOJBuxJ4ESdS1i2V
GNXlSjxcq8o2UEx5anRLg3MJ1qRraIG94LCzQ1imNWtOhFCNGZ37Sz6Vdik8JM1rAnxM9yIR+Wfn
aAVuiIF10dtt/GREnzXk7/6Vm4cKSDplbM+p2RDQKPkSHxuu1Fw1Q+zDikpF4gz6LSdR7V3JA9eY
gPWFtyFFHiIeh+JVJEvF+sjz3RjxcZRcqRocC40JHJe4Tbd1fNIuwjcruhTjN3hVyyTLhBKVSB9B
/CpaV2TNaaI4unQS2Uj1bhf3qJPJVpfOcuOVOvDrHRe2dReffc10h2z7rW92Twr0qJUJNUrkrCHA
r92KTwH6HycDymsQE1whNqqYHi9COd1LZfAesuVKsysV56j4Jg/IdQEptjYoF12+FyQkqeomPlrS
i4/3Ff9/pb6H6gNFjm64evu9lQ69FiJA0tZC+Bm33NYYQVeIToEnpI9af8zvBm8gldaUNi46bJoX
qyhgPtGe9VvZYM4n2U/gJgreKmIRRLZvXpsRT57yjQ11RtZHXg96niOys3N5j9/yO5KiJCetJ/X+
yW03UxQp5FUFzhtddmT1/+2uAJT617vCXx7/x11B/A3EFKg+MEyLrPPnuwJeMZJqLDr78u8s65/7
7L/7wBbC///eEszflvYY/jEIcGSx/b1bgvRD2frLbG151hrXGC4sFpbYX64JAd1/MRTDLRafYUJe
xgz/UiaHFyQ3c3BLnigeUQ8iwQ7KS5c8U9hR1vgXDkCu76nwxhnchEi81+KbWdKaeFebk8Rm2X1p
hYsz1EEzaot2aNodRHsUFd/K1TtcjE28kZx3eNCrrysFzgpg2UY6c9KSL6Oc8Y26VJxL/HX7gtIZ
EpSJrDJ4ms/qMSWCVD4FCCXWiAXOqA7xsSMGpGIg6UN7qBgTfNLDiFDDM4brliK5g+BPGUcXwlgB
o6OvLhv8imcRKEemNhcICmJ6XhmNcL5W6igPIgIi2VO9eJsf0i1V+DnckpJwoNAA4Ry9Cw8okx7D
x+lr+PKvwgNRd+eMuh8FCo/yOcRLamPlc37Rr+kh5rHGAwf4W7wtdnq2naxLw8Qg5JsEK7/rm+oV
S8ELblcjj9+yQdlaxjuCJIdt9KY8N/f0QQKIIn2w+tnUidQNqRhmu4r1A2lwxT0+z/sU8ZW058+e
k6uyZCyfMYsfA750/DoEKPZXEc7U4+8/kp20geB/5Of92KJKpXZopHJljE+SsbPmHncamTUn/LBk
qkv74hhcw7NwEziK232/17c1/y7RWysouBsace1u9vqdQd1NLMQibPI7ZDnBsRXOPvJSekyB+CBH
HU518FxeQhBYNBLJYjhZums1HGGuDA0iuemyN/QRfdB2HQoLBW9wo/TZXGgOi4BOedMP41V4B1Zp
F8S/NyakDmQxMLnWszfvyqf01B2yC5NV4q2fP3tEMmq4RwcnnaQb0ppyU258F07VK5q7+YbSZiE9
KJ55mK+NW70wMBUOUf+s5bb8qG7lS7mHvL0diSGcn5X9cOzepmOyGR9DYuIDh3SLNTrp9ej0Twkx
724LLAVd9BoGzR0foT4gWlwHb7BqmO++Kryg/Yae1po4I7ezyR6VbfSUnA7tl3FUjvLWfCR1+Ts9
r/45u9Nu3rQPxHfnLnFqqCFhaDwX8B+yW8MLEVAi7UkO39R70pILollH9Ikr4RRdm2NxVaRbHrvA
u5bnyc14xe13dRpZmpLlEJ7xPjxCLn5iuBSgtn0kzBpdaHbQjqWjOSQl3oIlCtHfW8mVp3LPz8pz
yxHj0K7kBS83EheAo3gWL9aJlAludYJjOP16cpH9cCUJLoPb79pd94pySb1oJ3NLYgVow7p6yMcD
lbAnfg4uGPj8Kc4d+cW6hqfgsdA/9cmdQBXrL/7nj2S8qrnG5decIltak4U7L7SWk/kQHeLJMY5Q
H70esaa2Bs5rS84SzzsdmkeUm08iEj72Hv+lfleQIz+CottiA7TJhvaWtfSB08IWbtwxbfU8vdRf
9RPZEQcmEG3gkprhBqTVWZ7mQas8Nne8Lmqx5r/as5o4xjPN/ut01A7VrtpNx+kubcozY+6J9qc3
7+lFrvuV+g370YLUARPxIWrrXHJwaC7y1r24nS6t8i6hUqRlBDQHhNCakoRPCBM4OCudjZJwi/7B
c0gEZI6ZbNJ34CqfxFtebuE5uBZ3vofv815Y9/xp0TV2zeP8ZMG6pExeE0rtNi79ws3CN2Ip2MUn
9/dDu8FKiKos3Y/X6Sw+NO7M1VkjNHKlbvF63Zb33rjx42RezC0fLj7IIOTccRM+4DgP3uJzmeGc
d7Ng22mnH/d0pzfeLKAz2THPrs1dnjzlQ5ZdAaso9/WBZ4cPX7+k5+auiTdh2qZfengn9EodXSRn
ef7SP9zQLjLqXTUsj+rOH1xeZ1FFEVbcNXUbBWveMNLAoWMjRN0Fu3GjblkBu97G+ST5bh45BMro
87guRCSAcDfik9EfUciPp+MehJ+Njlgu33k6GjU1ZWuFyDK5tkTXl2dw1MKHIqy3qRvageO+fbjn
UXeEfjV+U++DV7rGptjNg4suYRxclXRj1FGYghWXHVbbVDvGC/Ur+sFxOx80F8PYfkpYL+k+N3eq
cZnLTZHRInsziT2dD4LlNuMW/WNp5xxR2Y5a/Sp+T6Idf3XK+PtjChiArGL+6je2cS4xucuIKEd6
G6Z0tMGlrofvxOpIUIZIpM/eWti+94jZBo2NbHA4N8QVKrv4AW1wwXWBjzu1tbrt4osqAAJcQw7U
L0SXbeXRazfCWqY/Laz5QVzPM58AL18dntEbBl7kqd9qVMV8Ptn+9Uu7X0Lk881cfXbGJlK+2vam
zhgmWAK6OK7KJ2DqrB3F6xSU3cVhcn9E1J9pYGhe60AxJMeczj1/Yt4pXvhkvKXxsyq4Cr+iecSS
8tln5NMc0O04wKVo4LO36nbgsTW/KjfLYWTmBAesUcZdPAt3rFLhl771E7fCEt0etPbAZmQNduyf
en0fdoeJ5y95SGEa5tXFvrdO1nRGgEJg6GICT5xK8+ArhrTyD5jZpe8kc8od0dJbSXe58BWfBsSy
ZENqhWpsfbQHFuZlRMGbgkY88A2uXdMK+hWWOSTCkLJGdxCQ+q2NG/CWwPFV2+zYc/gZ7+Eo2Nlk
48XIRryH5IMd4PZDodAnh/zcEYZ4tIa4i0eGwArF9/T5Yki7GbLXQ2yutWndvbSZAyBrArpFu09w
6+JJnC5j7K8gPGeM62oUklJq++Hdinc9ga5c6FeF6RXRPQhvYsuBYdAVk6F2OCZg/YLDe8XbmD4R
WUvI+7RuOkwa2+mFfGzeN/nRnC8VH4X0oRYumvUQyHZPOhwNUBJJCrrANr9OinYK7sc6R4/TB5F8
4U4kNZQkqE17TV5acEn3wsZYyW6rus3WT93cZ/bBpGZnyofsIJ65A8rCdnmT6w3dCXYEvCf0UPlO
YIyuJjQR6Hx5d+zWS84R6mcXdpcbbsJNdTCu3Yu0s44xaabCrtkC1/Q90VbRqkePdLv6wc7F4+Fw
ck7r+/1hvZGf6+/195IkvLdZX/sN6wIZo52c82N6jL1RW4fHYfWwXm9INZc5u4ND8fmZHHD7M1mM
PYkUFmSTxk7mvsbVnMUaLPGoeOxje+oRm0CEhBiJeXFtwHQiXQ45l4Xt0jYn2u+OSLhReWK+ZMm7
ybob1slEXHyGeUak7qbZwBgx3SU9trZtGCgOfTMPaweJkrfZ1a/xAWuPDo5IOGi2BvpJPdU9xH9X
uyz0s6/ca2yBs5JXcKWs79Tfu/w44XPZEXbbbOv38n1k633v38tbcyku77I7c6IYR/mhdBzU+VTv
qisfHFIGVdd8kdbhTX7xH7Tr8KJcETSja2+dA8g/wmJpZHJ6pU+al6CrqwqcCeNKNNxBdY3KnqXF
LVRkW9AJqFQpPINqXVEj3ufqGoZ2P+zpk5GhQ4oqpCZNdJPS6SVbIOvOAE7jaMECsAtND9MUbp9x
3FfzZuRtmdaT6OX+MckxgNhsrtE6nV1+U2q9vNlU4nGst7iOlkycb5G2I8UaUGFpE08zFzZ+ArZH
LVubu4KpdLKpOJfrhfPE7ZnPeLfmryEyIBOcFJBeu+N+ZNWb0vJEMAoh9xwb0814UK/yaTioTB5R
uG/69+wSrOPVbrnygFZbg5BadeurRiueu1f9svTzMWPYpV1tlkPgI3sWDtW+2oQeMDaiepETbGjZ
radNSMJu4oZw9FKn9wgZ8Np1u6brtwHJs7W2VbuqnqtnSGZbzVZP0QfQWgEyle/go7bZaxluaI6M
uxegrebg7KbnXM8cqdTLi1vBX5Wr+7vuUqStd+U6sR8Ee9qzAI7pnZFO8zFshC2O7g6O4bhuzqaw
roPnbDjV0c58ZnDwRlbnunBCb9EZLCOgKCxX+OdeU/VZAwGUkvWwoh9mMJ6hA/WK4Y6vRdkx09Rd
Qb5bmpPoydkbbqBCKOrKnb5BXCyNG4Iuc4fxxKa+1RQUjxL/q2/GY+/tlO/W4Mz3+gq5Dsc3/+Rr
UbknMEFog48YwFZa75i3hsJ+IXjxtcGG0c783h4XeNzo8ZJeEcffdUJCjFXzMY8erqvSK3eUyw5I
Ig1lSmTXNz/YjycJchnkRi/fVQ8B/r3eJmVYIg2cZOGzuAcoxhd8vG42m/V6fQL8sQJyOH12L8YV
OVryKHg9Ecuq23vzUVuTdaQ+NcEpKFfCLnlJPpNPXPG8LoXXdweJo+WxOwg16E63d0bQiSg/SG9M
VzATQ80FUExKt52fDHrDmBMoYU+T3R2on1f0v/ki47E9ktlC5TTSqo8zp8+cdnKyDk/A4iwqMByy
gwutHWzH2CuDnenDo+vBClIgzXb6vSbXT5sNV11up4eBQ9V3CMWT4Oc1zzLTwuSZRmePu/ENT6Sx
YjDOdIwe+VP/yX9Z+DGlcXLXGB7Ja52oKcEZvganQaKS0s77aMabhmpjz0bB3CiSdrng0pdXAicn
0a5bN0+jTMz5MzpXZC9IC7jgm57h7wqTi+t0KqnMDIRkBwEyqQ+7JVlseM8CjFBFuE05y0ewu8qp
Ilfpr2WPDcGFxvjKN8gnYSiwV6yV7XypB9BXtox5C5SftiNkCneh8Q3z3oY1RHjTanqe9vDhHroE
fF7DcT8SSgM+BF/3Ot6l1/lODVB9a8nC1n5s9OrHOO3iK3TJnV44/rtYfZjaNZef9dQTGaQxZWSm
9TVdC7Z5Qgr3hYvzP3XKY2BzhBj2dPtHd+c04px0LNGijlb9v4vikKkxD/9zCgOU8z8//l/dOcP6
DaGdif9a/4HtWLpt/5rk81uaTlvu3+25f3fnLKhvNPQsFdAczb1FOfDHJB9UO1h50xIhxkMn4an8
DT6wsYje/kRqhyNP4INKPgKWb4JJ/9yhMytJyWaNC9YYJoSil9/0SSyQfwccahJMXKyPMh+5pt/S
fmZOmEvVYxUrnpgH6zSPKe4JhQYYs58FCd6OvhaiditwJkHGOvVjcC9TmdEcTp+C29McgPNI7VKs
T3mZuOhj3TGWR1A3RrMaJfp8QhF86YhwfSb1eQevCXX2djI0Owkp1rpoP6nvViweMmCozAckWMCd
abp0flZh1e8ivhfsRsUhzp7bwHyNm9JFBbqW0sJu9eEyzplbFcwb/Z4NomncVKge9G6+mXW7jiOa
X5JaXFCUroWmvGeJjFlc8KYywOUXJXDlvdq/tc0hlWDFSvlkLQzTTrmT9lT/w0WlMj1mgF9EI0IO
+O/dbW3BAPx5/cBG+PPj/+huw8QRWQh/pDT+tH5AI2qsOUVExv0vaOK/RaWoUpB5oh83ddADPwlh
oGuj9OJ3SDJD8w3q8G8sn7/KYHjedE1QpBO2Bhjxz6unLcfSH0212IrGSwkZIyrn7ZCQ3sGA5aeX
6PL7ivw/eZddiihvm//3f5Hv/GWlIgmSaKWzk7Bl/BqXogQtr1M+Fdshbe24woCRhzsLrOrYNOd4
3OcGmNZZ8TcJdX4+n6Lys5iJgexKelnjWu0BIWM5Uc5Z5X/LJTINhXmTMKlLpO8SaoJYzuxh7Jw8
xL4hqIItULxTsxb+vUcTMwSYcSPUqvNT1iiHcQztOWlfAoSSiSDbhiQcMz1+j62idcyAoag0L162
wBnE0A1oobeJvG3lZ2mSH5RSA9ordq1dDMV2RilSPcN1EdUBYPgZItVRCp5iCg1fpQeTcQ2S4C+E
3yb41uLYEWb2vQXj0pTP9bIVGdmqVTInTp78rvAUayACgexcoDaRMXm+Qh+SCkSYSErp8CrXFcYy
2jmtfJ2HalVpiDdjPHltRotF2BgmksCxOsJMgcyDo1j/jq79QWAg0aD3LQQmbtm8KQsf3BAazybe
dBbWRvldLqSLOImulotOMe9m9plQ87dM3FBAkjFR0Gnr9Js6tLDSGydeMngR0Vg/3griXKaNJsWo
ezPHROnbm8W6myHeAehOmWl2jXU222yX1vFbylVd6S2npd4sK/lQzmyXUkvCfac7KR7DqldOkpw+
6VLkln67iSdqSezQPsaDTuatCkxjP5XNtkHaW6NhaPv+I8edZ7S6neF7lupoWwibgA80sMdNDusl
Ub7qhEkqvqQYf5IKsqzHr+TP10S+peCgDLxMFg0dKd4R3ksFmJ7ylGRAhqWITKsLeWwjjqgCZ9RY
2TE+qXDxS+Gb6iLyefBRzRWSQ3xVErOpXa+9hvitJnxXKs34KD1Nvr4zKaFmRdj7uLRysQSUkdwt
OmUWTp4u+j5gm9CYpSwuHwbNOWpcCfdPjAsolY8cUDayyeV8qvBEtYtlaFzMQ77R23H9oI4qLiHr
e11Jmz4k8Heosdea3zK0jjgt3AbtY9WGbkmzgmDCfT0+aRRrUgqJGcVkqp67RUBJEvbT4PMBKD19
uo+oLMfoncacGp1i9JctOkyDW0T7kKDNLKfvHfnT6Iqh7zzp+r2u6TM4o/XW1zcRdWdsbLAzFf73
ynzxUX9G0O4WdlaGmUnNs5VO85BU2uuUd6cWw4ZKImGFgaMWov1yC1PoOmkYPKzyrpofOnqD3Ejc
yFJ2jV7fE0whE+YQwSTsHbPIBBckpp3nS1ymMZPMmErKgK0Bk0mB2cTHdGJiPvExoRQiQllMKYoW
bMUKsiECplG7arwHGVqiCCvLMHHrRkc7ZeJN40Pom9sY40sFUyxajDC95K87rDEzFpkExyZlyJqZ
eSvAYMFI044foxB9ylHNtadpvgVt09k55rQduU9y89BZezV/mfvpXfCZiQS9F+FQ6fSMa6fO1TAs
wT9CdOoZW5sNYi3lKQyfG116hp/qo7In6BNVkorO0BLuWfRWQfanbWJZSH9lNhzRqU0ThQ8Olyw4
6nj7w0WaNTavkQ74AizJnKn7Kaxl5pYJ939l5ZevYa17A3T/tNqLtXr6JxfWHGRU1Ry3nJSm+P+R
yGoSlcOvhcEvj/+pMKBQ16iNZWbfP4IvfpLIyj90ufrvDCO+6r8rAwnVKmc/LLof4Rr/W1cvs2+8
aov79UcitPR3CgMe8h+Oa8MUqfp1oKqy+ktpIKS+XFaqn29VFnfKbDGUte00TcTjvFbDIZWZtumS
W/j1taMLWA+5y3YhO3jNTbT/QmBL0oHLNFEzaCwlBhTMMiX/OuSm1/MpK2YcFaQcVz4XygrtkIaG
lR7HqDVbLTHcucAAwtZZtZ+1CEVDLWxJgCYy1ppTKK9GdsoQ+lXIofzQBztMKyMb3oy2PoVT6Jh6
50BBgylEioKK8TLR3Ka969xX6xz8emdugt5/GUxqd87munuZw9c4ee9Keib6awrpnhmzk4mw2S1x
1XbSqgnpqijmS804dQjjrRyrD0nyfdBpWsfDpWmnbRySX8n8lzFVNLUYEobPWAF9ZvV2Cct8kIR3
hSiFEaR74FPi1OXdrAWg883NZMLXzb2rjNZeKzS7Uq1NMOWQLxGJ+SDtId0kmFkmgMVi/BJVlyg+
+TKA9cxR9JjMHzqONAkbNlQtGE5kp24KLsjCossnogSrx2pGTSrX2t4PQDnpkOW1wRMq4PbmiqTx
L3RsDncMVxnGA/c2rhcc5BGBJ6J5iGQUMkK2H/XH0spX2jC7MEqffc3aQAYhwEBj82cy4EeQSSmj
ctM6ppRVQ0UwhVK9SIRJdHwg5PkpoQhTGYpLDIyK+mnGjhswpNIElNgggXpKuF5LKXXo3SZfKQVe
DApmZi4mT7QYlDM9RY1iUKQoFMfCLikSI/3DKE5N2DkTBeRskE0i5Hurr85ajmOOQlNps3NQ4HZm
OwvZ1kb/EZ8VxdVrHUIOyTIiCTpggWyGFZui3hsrf9kk2SzxWNjENB19NtGGzXRkU1XT7yW1l1Jp
qyrYd8ObkEVPMtuwv+zHAhtzUrv8Zc9R+IwuJMkGFLUo92b6SDWberbs7rJGjJRAkWJ9g9S9yQHq
G4VM7w9dH420Tv9W85lb0INyqD8PZuOGaKpT/x7kSBKI7sIFA3ZrEAk8tUC5GG4c32ecOVKEKNcS
e2YqguyqWHkchS7uCC/DpGLJlGqbtwdBl+26Zlqm18JXpIfYoxQAAw0wklQ5y5HhhoVp+xwbY9Jc
h4jl1gLmHjKScWbSsmjQ+2Z18S3LHQD2ZdZ0qYncESO+ZHqXaCZZAiKY9JtfNO9AuZ24lvCVcaEV
9ffalFZdb+7GJEFMLGAxEaNNOWA3qeGgZF1Ozy5f1SyxwB2MhyISgKfFABb1o4SwviL8tWCdt+O8
QrTEJ5ICAQbuepKAFE4RgKLUy9T5UMqsqfldSWDSkAm6GfmwFzJ5oGrI7SEQ0TLiZCp9urCYTTsv
5ZVjV3TjVjnQeFjN0pufFvskuJW06gLeb6Gj8xnE6wgd/Iz/c5b0g5xq2x7NcKBHLwkrzaSJqPZk
EIsisRQmQjhxP2bDocQTVPjqamj8qxYLGxNOo07rLtdyryUwupVwOk3ot8Vm2g4mlUpwGJkyiS0w
OU53qa9RxqDiufyjj2RTxPDNicxxh8Pyp4vof0oxkP96V//18f8+kkU6APIfiNo/39XJTQB3i79O
EjXQ6D8fydzSaYNhOzSNX6OwNInHEXv+r+7Z3zmTKSV+aXURhSWZZHVpWL41k6rgZ/8nWTu12Yli
uR33AuoI/RAxWP7dvvR7xsN/uKZTK/z1q/DyaGSNabToxF9xEtxAk7nIwEn0RXFemD6lfCiU9l4Y
r1DEDwkJNSLw/CRVmeVG3C69RhOhEXWPc8niSN5MkZEkThgumm6gaZ/J8ORPzUsrEabToEHADhel
ymlS+31h9LsZRKtad9uxCPapBJO8qaG6IQRtSzdQX+LmWsniNhp8e1I8EufsRs/JEA8fKtF0SQch
8CQ/CpnwoIhfUwvEq0DegwJNnobjYug0IsQGJUqOud9XjLoIwpph+l0GyhoZPFmYN65sPA8TGDpR
3lva7AnYBP1Gfen73O0q0R2H4jhA55tIOZ1rfWXFKfZA0050Iv6y1mumzu4X4mpH4wK5UcgxNuek
VBnlWsAoZ4709k3/0vpwlYDJqrNmi7FFxis4xUlEKkEd1cROlwiPI21BuT0nRvHYCtGznw67NGR7
lPOg2KUCrofOtOPhWw4YakAZEQEVj3BNqOZ7S2ZLRqiMQCIStJCVlo6rQNQDGEzJKhOro6GiHHhN
zYG4c9w6dY+QPDOHVaFGlmuKhR1ZEROqOpUXKNHeGACTzT2Rr6NOz6BotHWamZecmEbZF581GRdR
JTMCZo6ovCTVY2dK64jtvNHqQ5FwHrYvaqtaaxx33xiplys9KnS7ERRbF3l1lpSINA0vjVhFdAGw
qLCSDNI5PrviTSVgomo2rbSn/1KdZeInlAFLMnEUDRaBMIc2SExFnX1ZS2oFHU+nAcfcE2cxEmuR
GgUTVeVLJO7CioJHLtcTIRiqQkXE1EmWlVPHHUy86QYDGYIz8jly6vgrQ2AY9QixF/4yMRu+LMIm
etTR/pESaSdYnuVx4hzOnLppXTXLtpqMWK4qvEmuv8JIOepLfO6cP5pad4trxoOD+dSpeyHwv4xU
2MLBhX/ULj9DciOic8FgJu81WRap2LiNb9p8f5Oh2qPguzE2U7V6jKeJsiRFGIl6QX8bSv8ffgBI
OjZALHwKtye24v8mRWYo8Jc7mfnL4/84AKTf/pQ9+7MUWf5tIZSz9dIn/cE9//kAAAPChYy0Go4k
ZYkw/GPYYf6mwxAxRINGL0+Ypujf6NZa/+EE4JnDKODwgzCyBPj8fAL4QkqjjKDPrW8O9Saac2gc
FSvZFAk7GYC7KuYJ/EVjG5MEsTnfKVlwEmpFoW6a5FWbdRt/gDoxivI177VnoeHCxQL317DiLowu
uEjNcBOjSU3dvppfm5INlqxQRwgnytogY1epi7U6IdQoDAPtsPGYzY/moEDC1MZ9Gj4nMMPzBHd7
AP1mXWekVE0sJHOO2KR039F9grym8lPAb5loxrmhvWpK4Vack70plJ4UZaYtTcrB6LJHIZ86ovlC
C6pbmG4KE+tRFztpMnykNFCVPF5rWvieq89pGR9DIwDDBoUuCB9NqyLJDGuQ2G1MUOZ9NB/m6CB3
8zHWuVKBE4zxdbaNemusS4xBw6+BTfuMjlX0e6awmUmJTsveXS4oo6jui1ygqNcdxl2uL0SMmsVt
u/hHgs9J78t/cgY8hgCw0BIjCV3VwNv81wXJ+vnVG/DXx/+xIMXfmO2Jy/JSdf33OeIfTRLxN8IH
FET7fM1/5cj80STBR6yxRqx/DR+XzNA/FiQ+YkKnCAjAJPAjrOrvLEhJsf5SLi3P3VhMyfinGT+y
9n9ekqYQqHPc5/7Gvy9WvHKNBAdiMJP92k4PnRO8TzsU+oz7nc7BQooiqd5i4nQHfKDAd3GqYXjV
XoYnskG7J//afc0vmWG3UHNpoXzSBj2gFrNHhJKKK/4wjbU2RjzqkfgR3RuTCMRwS5Tj7NaLCMDD
aQOKEB8QvuZ0iymRKTpE4PYZ2acpOI24KQOPv5xqgRtltMCsRWHjR3hAbct0Q+wHBJsQBBm6muaV
sQuxMO7dHK1h4ZYlq7Z9QshRpY+q9VrNH2O+xttgSKCaVa9D9KJ02yG/iAvVYnQChZBjtMjEKVTh
sYXtamwb6T1NTgb4AQ3Xke+I4VpovQ59a58sktGBhYvMM3vMtS1dbnrfcUwe8ytMeMo/jQ73QSHz
MKaFEZ7U/qYt2qOGQEyYtdPJ0EPmFDITV8muxS9edJ5JeVLLXY1RKCRQb9cOO1n0CoRIJM+k8yVW
bm3QrjIp4tTdZjrlFhzGdVwfhXZXkeYaeMnwPk4PCvnGuYkz8JDHgdcnGgqI6wShsLygm0qEC3iM
FYPmdVVrOzl4AblgaLe6ciKaxjmkxWIt0015q7wSu7KbAEtEH1xdW+gs+ZEBB3k5xkowX/sEycVy
q8ZOFzmGDmGZmpgoSusNzvByv9fFft2P3/p272tA+PGA6Rrhgeo7fXSav2Hkwn61g3rajUHlSr68
71LNeRTDwhuChyrYPpalLZdu1oBqbHA4CljTTJRzjMRfB53L/cfDXN5Sradj8TDI8iVcS6tg5SKU
P/abcYUi/k455YT2401aYVl3CaitH1KXitQ5hE/asd35LgCGjJSig/E/3J3XcuNYtm1/6KAD3rwS
AL0XZV8QlFKC9x5ffweyOk9WZp3bHfVaUQqVUhQ9uLH2WnOO+Thd6INNiVPSxfJpQzPLu4KmJVlH
Lp0xRl0thGuRA2JfL8UTGtYDi3RWLSHhurUjn8aIvMXAbs6zfbE+UPRty8/hGT3aK0LR1xS0L/LO
xbSGA40Gm8Eij3ZYdLvm2XdlAGxHIhnX8cG4Njv57C0VjBjhfjyRbWqfU3vWUOrOyl8VON0XoEvH
V+mq37wl78Tqw7BRm+9f+a0j2fXGQi2JEOzFe+nuSG9vNC5Kmk1PsgPB+dohAqQjj8h+cpk6bLyT
/CK+yC/SttzLL+mmdYj62EiYZbeDrayIkOXtf5q1vhKt/i9p21KdPw1uc/c+/LN/Nj/0F5pTzZP/
rXvyuOH6Vi2OaFcdStGj+DLZ3infABhemaRtGtvoOtBmQMEIks4RP16RYi+Su7SFXYPO91I8WRfC
Tpave3Ep2a88wpv5YnyBEybCFHs2JnThkellNPHMEki1aOrv4H2P5abcaNueDVu7GiAm85BQWE12
BqMaR2mzLzfdE9pZ5SsYHHRzwTU5YtsGvlHdXT6R/rf0JhM6v+UT2rJg8hkAT2IIbvitnpbQh42v
UXNxnHKM8ltclOhVzzSbr8KKse25IBrV2t6rY35ujuU52DXX6Q3Q/Lrk6OucNtg3l3wpCg71RC7R
/D2kihtzVDaIsenLfgYVORxIl3PAaDZsT46OZwac63Rl4nYwXPnscwBc837REU+f7bN2iR3GvCnJ
OvZWkXwIX2NswnT27PyMqlZBObkw8IpzUDBZRG87q7fTjY4e9YL6rK5I8MVuc0+9kzc8yziA0H+S
J8h/ne2t5QcZW0FPeqxqLWhu26PDsr6IHVRhq+KRWGTUp4H7AA/NSZ1uZe7M9aNm8xHlP8KFr+pH
cjcXxkp/ic11OT50T8ZWXRINsKUpuKh5v+Jb8+SdpK9ZmrZNsaxwVOwRNCZHDQU2raVlvS/3+oJp
msNx9JDupa34onO75T5EPcxhK7907nwRome8L3zRkVI/sie8FhzTaNjQ/bE75mR2U760L95h5rI4
S2YfG/GywUrei/ynLiUX6wkJtuy6rylQ5ck2P9INaVCLbPHMQbaARL42+BRKR8Mdz5ad7cSzukHI
zmX4h2wWUMfHt5Qc+VDwtJG+761C2moyajCaxoNGcwFItWE5SR6fQzzbyXZOFxsFf4eWD16A8KZd
8moTJ0uo5XG7euZZNSQ+knmW7b6rtzPscvLsr+jo1VaIDhZTAfzJZd0C/4hsl/0hmul7dOeJT1+8
jKjvDZSB/qpdq9feWOTP2rl9JpoWGhYTymWyjT/ak/dclJjnF+LCXq8vO8fZOZ1Doq6LyBWrHixj
+1tk+47jEJtNlFxEcuuzFwHgoQFzruTdiO+g2Kjis59i3l9WwwOTFq150+LjkO1NXyD8ivwBHVw7
c37+ix3mpI6wiQ7mkf4oEj7t1dqglMXMGn/XjU6uulS+0NZzzGyPiqvctaeW1S1kpZv1uI/4cVxc
Mge8ilsRx8IONwX6UTe4jIuvB47K5eN26zKCtBFGQ8qVlwoOI8V9BLGE5jZYbLe2fXdfWdGQlM8h
sMa5Xwhn3LSQ+c/9ziBJltZD1214Mu0zmUYtwyAOhRsy30FBNU6Tq95BNFwTW2QZrA22d53Hwp2b
qidjI9zUY099sZRO3UfFe/TkA/LfOBW2xdYu1ywsS06xiL6VGzuZ+D3fCUvdnc7SRjyKb1AQhDXf
YqRaj8qicAyeJV3uC5SVLxheIEye4LE01gKUg36I9gBXlsKOv4q/9DflZB6sh54P5GEGHhT7au9k
m+xGfMGRkNpvoCEGusNEdYB3ABweH3tXXwFFceEfO9baWjNMwrOGZON1ODWQ7tctOACFwm2+Le+i
btOjtKw2AH85sIxv+jF/TlbZSsArIO9iYpLTJeRqFovwQXjNPtv3/lk406YvDuOOHEBU8YBnruW7
9Y0X9WJsWsSSQJUJ5y1W4zpeEsN5IjT+UUUlTEtv2azUHcerg+SteYz4gXvgrUzW5jJzzV11mdW0
CwU5CEfEAGCEcIIHezjUJ303P5RqRYj2Nl3OvoVkHWFC8xd2RdMQc8ZRedI5PtTl5L5W95nBj0cb
FBmy+Wo+1BC5ON5VY3gDxKJw62YRPfJ4N0DCnMJGne6aS9Hxbexm8mJ+5gE60GyVHHgyBwKKKKne
qkek2Kv2WeBU8eqfwhMRQw/5g/qevEFMTpfczkFdgxBwq62Id016ygGfzas3JjJlOy7/WJDmf2tb
aPvzcq2s5BNWTZpT7Qdzi5G6clxol+RJthZ6gmuneMLVAUZ3QzjDIt6T1CC8NV/dV0Ta3Ra+K5aM
ejN7LngxBrQKmSvyWiHt0JlkOHmzyb1V3Gx0zBu0Hrkl8vvqFz6079o3+Yrgu7d2ObDdbBtHCMdL
t9+ab+ZBOVEKPnt3BLPiVSKhG/iOrV9BBqH2baFjL9SjfC13+vyaGq8qDJzaXpfvwm68phxN+yqz
lRvEXGnDYrP6Z88UVNVSJXo1TBbE/9JS0lRUsL+N+YGw/nL9HztY4vJQBWhwmXWwVsAg/1c/i/6P
rhHdfFlEGMeM4JcxvyaDkBWZHswXzJOIHztYwo9EDQkAPneu/Dc97rL2f8z5URHqJhtsFAUE5/26
gW19hG41OceIVD2kp/XZIEmIsdopqhRbAWolErJWC7uWMkaOXrp2sFNUsWpAWgwEZLCBnL704Tns
yxVq4YNHtleRBC54bNewJjeqDcfDDK5n0O7CdWHRmR1b4TVSme9Z8E1bzTznfXOQq3BXVMZKayfE
RDgzqKzpxIg0z1O9RF5rmccwxItbg3gkHiOhsqy111mUY0XtOdO+OsFzghJ8X5+D2K/hI5EsAXF1
9Ij7S7chYaI9paiHXY5Q4pJdmRDKGPM6R8xrN/VwepvCle7RUSEzoO72foIyN0RXYxH8oQ84gLtt
XUzPlfTcYIBUkt6NA3+j+e9MFWDFslGHvR9IBLayS0EDV5EA1UydW8MAMwtqvgpZlxGtAubfZhSe
vZB+LucVRdln+HIawpNFRi4lM5EuRcgGPhBk6aJsH8vShM+B8VoRiTS6jLm8FUPt1JUioT5MWXLe
NYWpC6Nv25BfMxHrlFfdTB0LPA4MJjWiCnWxwr2GBylkklMYr3Jmvph9Z0d1ekIJeu70N4MOs66k
2ywVyeO7CZKylVIip+hH5/K+oTsddNUyC6TlJL81Un4IZ1sdvWwhqDdM1xyBnLopNb4ChANl9xzT
AbfohA9NcjPojCeGSoxG9eWF2YpXaE143Kamkx7SUfcq4GB+uIwxx/VEX5OMulQHOGSU6LpFpof0
UBGU3YceeqhjPqFX5RQd7KPJ4hRasboSsm347O0t+hG19pKb/U4uOQfVSvTmg0HxCnnTiilzAjSo
KnWCoOHXqeUHUykPFXiFPEI2WGsL5Nk70ywOJO09jvi2UtRkujeRrY1cQ5LdJNOpSMkGGtXiXYXa
4imwHJILmaY2ukEYNauqhxK1Soj8G5RbP9uhFc8Z0DZKBAM2BAT6cbcPpsqJCQ7UytiRCRL02OzU
4HcCAgaDKToM5kczMLkHAJUHGeF5LzqhhAHhhEqtPylzWmHiibz4zAiIMVTjS0hVrpJEzGafczRx
h2JbLUp03th4oY5+T0QkGvGfvdYzwzVEVdVNBUrIf+xWMr9lwPz7Wv/b9X+s9dK/OHuYYL8NyMTz
JODPa70InZ9WpizDBJ/X8x/NSvNfCBRQganm/+JPfi71+owf+S4BZ9St/Z1epfw9qu5Xq4Rizthj
VTIYfDKx/nWln8ZBjxhTEO3ZFswLKihAUhYLSJ/HdE0IOC64SDbvYWlt4Nu3uG0nA+ln1+v119RZ
2H/RrDZ7L79NjYHcQ0EjXd9yQNyjlouoOdTHOkP8oGPvIruujbK1qFn7PNV2parfxJrV2Ay+KUqC
jipAgNpTVGJKlqRplirRuwq0Q0jOVmF8WfGtkkx3jNnKYp9jxpvieAoAl8y9wkF3hNxaxUW2mnAb
Nk3zSFyBHRXJOSPWJdAnIt6A/ocdqi3hqYMG4g/VI0nCjliFAH1UZKgG2lhk0oki7suZO4ZJqwiL
c08AFxqkJ6KmoWWkefPYTL28U7piqQtArRgyTh0pUOm80IeOLqEpwUQveQR1j3PUDIlVJmpcSW6c
WSbFWr4x1Ecp7p2haZcJ2MdSV1DsoIoFGSBF9C0m6yjjck2ymOCBlgBOPtJN26wSakVOV67A2FIS
QLKJcfHQ1fQdkmKng3YMALREtXjxGzQjdKlh7xrbrhoNuy+qg5nKy97sHiU87H3NPrZO+StAWEHg
0SXB8zXF4SbuovyaluEj+nM63O7gkZmWlYPOs8c4j1gMSeg8/snZPVXzQKhlMhTMIyLQvpHtzWMj
ofbP7TxI8uaRUspsqWfGZM3DppqpU6HTvprECVF14x0iVOA6EyqG1fTBmFmlCWZMkV5iBeNDV1jf
lTZjuJTMUrFsGlf8tBdoihcs0Q3ewMLILhbOaSk+c5jZafdSyIjL6jcFA7Oc0HICYOUVZJNrxYYG
kJ2mgFO8duvFzJzJoUNQcxDINw/13vFyiJxK44SRtGmanszgeDkmD6GKqD9Elj48FCJM30Gv3BGf
HuiTTlQ+xUl1UoIO/f6UqfFqCGfBGNzqtl3mFbURXlhNeC0ak/Yn/Y1cJyubfn+Pz1ZFnqaZL1NW
3FTG84lY7VqrcDGR2P688ddCO4KxkyYPURc/aEDQZKXbepb8FZfv/ZDuBZRQPVSqVlWeKwXreZ2v
QjU46NLBQ9lt5MY7MkNJArOBgFL1L2Xz6Vn7cZDtjuQmEMohfqOiVla5wWfJ72jjDWaz6nU+NKJy
MnraoRj8hm50RjJb+xEkmIxjfIRRmCabLnsPjbUgYjK2hIeWjPh/9unEgkgraqyrjKNY2f/jNPqv
YCyFovuX6//pdAINi0kvol6mXCKzpx/DLwbVXIJtR1L4A1n6VY4kqpaIYQ8zIJf9Mo1mUDbjuxiP
IWr+e0D6P8bNv59QLFmdp3OWonOq+vWEMtZKYWoBkPOypMcIbtkW6+5F0q38UCYk8aGlkGKCk7Ts
kDfByvIBliD/K2gZdGa7MnOVGGoytwQKZDpruZ4RXwYHQ2sdqxq2pRVu0BYt8mQ4N7Dl29FfJlrY
wNoTkA8ptBkn5Cc5UZTCvgmre0PGX6B4tIWuft+7vvmMevYsNANGPqKdIfo2XQuA4AXdkdNTEjFp
x7ibbZIGPwqVHFQ41VqmTeORUYg9oePI1jnCfQmEjjyvGDTpUIaqmewGgXH09WQ7tbpTAr4WQQ1m
nnzEZMZMPc0+LBK2QGXbrQlqoDdwBu4SHLMFXvsxyGHCgAflPsypXBh96aaWjmC1c1QJlAzgW8s3
VhE66T4bH8ZecrLJIvEuwS8yOJmsnRtEMyk66QyjQim3D7EwXnhOhIEBOvRvHgZ+D1WhSaMhAFLZ
ZbXd6ck6NZNtxodfzO+1qC+SEVVUYB0VfCOICk4m+uc6xwOcVltfCFyVgUTKoMIbPUTCundGAUlE
hgW5oBMfsGxtwpBYHCzUFf5xIn2qBHuTMLie8JEp7iRvUt/bapgjsonWnTkqdq9NZKu2+T3paIz1
E/7iqlZ2zRTbVNwXEamN2BhXRc33YlbZ0pDdwr6BlOyV6IlTGq3JUO7kuHgVWon+dQpGf0zMalOp
RNXF0WpEhIo2IVv8j1SYfd0PJkeo1p/akLsR2ymBLjTdSJDnHFXGn16tLTWwh3n+bY59lkLUQ7BF
6lQ8GCGJpNmorzqVyDkIjxX4SSkqF40MMZOXxqiuuZqeM7xU//AVkDwrA1+vREPivxbUtEB+L6it
X6//pxVwLtOppxUV9+Cf179ZwqPpP2jg3OTPeprl0lRomxAQ8sfS+LOepm1CgjWXY0Dk9v6GGEea
V7ffVj9WX3NGkqPLhE7+6+oXD6QyIZDONiAvyLGAJHQrbWx+i0T+o5P2/xVlSrNk9ff7QrGAxFRm
zaeI5yX+s8pgSGq1TDyyPuPioxuHpT4jNCL/jJt5F6qXhJ1sSOhrIGb3SvA2I7labazbWVY9zfVC
Y1m7EDUxkh3YrNGys2pxZWRAa3LPDF2pCpjdkyKAHDpPsg/Wdbz+JBla/b7zkqcEDLofT24l6PwJ
ebhwd4KSFrL+LBvejhG104rZhqCa+rNpQRP60BK7LUb1e1Fh/msmgrWQRUbsgxV678gfG8Q2wUiy
hZq8dCUUsaC2a2XAY4AtW6oYAMzMdUDTGuxy5glpfy8C+hZSuOmsQ69C2DHJq+9uVQHFgnVfEUGZ
dKAzuKPBnPCtvcmzd3D6kj2o6uFDBIbZf9dCBkjtSWwL9jcBOx1v3vL4I8BQIazStThviPL5LDBw
OiBSibjKgPDvVmPmySAoEF0KYgeBqiuW5i0cmNyYgxsMtFtgIHYm++5+2bTU6zjf8pK9AJyHGB4k
HbO1FmA09Wu7belnE22ZFtk+rdW9ql/+ycuHhbBON8jRY/XgY/mfCyg0yb8vH3+5/s/lQ0UmR+mk
yubssf5T71X6F9EvYAjmBKF/11Y/FhDUQ5RPOLLph36Xbf/svc7CIqAG/5YO/c0VBNX2Xz7W80MH
qarNRdl38umfP9ZyZzZtGAzRBp4H7ABA/UA7xoBBkngR5ikVwx4ps2kXvTKbevhD1EPIrPydFsnW
xchPcv8YNG6Iuaovn0aQTCNOp3iNDElmHirNae6xuuoHclSdOSu2kJwc4QEWA5J+4XeXpMotaGYB
6IgukrwLH/pno7cHGD+oBe+YfaRPHZH3A5rqEYoQCgDiS3w3hzl0FomvgdiBI6puv/TmKUIrJ+wG
C4R98ZCrpPEd+xqnxAyvmWCMa/E6mKklYIYK4ymEB23MhtnP7FW1+5V4SGK3qNcZ42OkeUyVX0ZX
BSEJJX/tX1L6p8mFU/SwY58cnAgTCWbkNTNZF5OPy64KTywBxoi9nWEdLctV+6isI8fbiIicV8Cz
lvPm/tt7ANqHMJZ9ehVeshtRtAsYgTPS3tZnCg3ARGxlCBMgQqI3t5m96MyTDyK3ljmx6+8AhU4L
Za+6MMbfb1BCbdSNk7Mc3WLTuwN2J5oYmJaXemGnT+acXNCQe4iR2B2MNdtA2YTVkj4VzI9Qa8XH
/D7JZCYsOzyxa4ypIA5FSie3fSUU5QpT7jxrtT/DA75vuH9itbYAUJr7lo0gQiFlYXENSmZUjU8f
n8ESGuoCEYvbg9a+I3hXeNgzzBSG/wbWECEDbvZQ28ayXMhEjAH153km9FNtad2upH3wyhMMviU3
4dR+gbln++8hZgdL9f0wBS+VY1ivMabTZVkwdWX0yr534X/x7am3QTwvSV4EQCpcM1C0SCvVlQ5E
z3BFMJT5MtRtlOcVbXGSesnhzZ4jXuird/Y207pcobHywMU84LJ1ocFtwKnCwGLKi9yCL7c/Exqg
XEDysHEg15IM7mFxe/e2xgtGOOFUwaTVL3P6Agj+hGTaRf+kbrNN6+oXan9G1eQ8MJw4Z+fiNVwP
TnhFhtfsBwGtHiNzOBoFyeQrr97yff4hn1f4BYlLfDGt4LuPmZgeGGIN2FE8L2amSFTvIzqsmdb/
x/ce077g/vFFdgb/hELCVHh8Kod/XxJnjnnnGzfAd/DsP/7F7c5fKluTRbr23+pX9YW79t/8N37D
n/OVTlvwtjyI+dEYLg+Ihy/327g96DcT/4KCCgKwrMOX+P358J3eGQoVnpWs4zBy+DllLtDc+PmP
i3ja/IZL1fagdrdSO/Pz/De+g86fhOpxwb+4J5VEBn5Zfuehx8WB2/zjirJ6Loct984/+eIGMUT6
9KSsFV5BDCT8k0eStlvTT0lwcLiALy7g0fDFLXI1Hvp8JzQOtTNPkB6LGKxTa35ZPG2+A94Gg9my
ZK5zYJCpWdA04oBWeQNL/VMvScVQoVrwTcS792Eg7+3XFQBez2kZ4LCMYFwUofcviC6MSRMqeVFt
oEWAAUyM+rzdnl3BprNmbBPawFpeRwiQhcU/+YStILpHeGsymIRd8l8MWN+D6n6r93+//s8TtkEv
g5paV2ZH9K8Fv0rPQqR8n1vYs4T4x/na/NfMJ1LnfggzUdmigPhZ8Ksq7XjO5vCBaPkrf6vit/6P
MnzudcAClyRiP81ZDPxxv4aZD/FE+h8CQEqxKjxUR7QgHKHuqGIZXw6bLlz2k8IJVR8uUTw35L71
+sgUEIlVznoHGNEKDGyvpI9E+lmYkI2TV1vSKvetjtAuLDHCUW0rZkXpKvReDK98DXoC3LvcWsTG
8N7n70Uh2UbnrXJdd/Dd8ifPyQgIrhTf4+hTlB3SNRq0xmSvnYYGhSfw++bRM4WdpadXnxzpptGX
IY8lL3ZDYrIYPfeWfxzlbm2gnp2tXVULQqO6mBnZNP17oQvLue2pSJ0bA2AsjGI5IkrVB/r/ImIf
Q0Sn0W687ioQDYdjbEGP0w2Abrac/CIF8UbCqUpba03q4I5eWZ22acThIEXwb+c2c2ibyPEblJNh
BBvM2IwU8UaNC1lCMEttnFEjl9TKpAEge65snRq6pJYW1EMTPwjIE1XNWshU2y1VtweQdRJptiin
kJp80oG7UqNL1Op6FbgWTNCweKlpAym0g/C/A2oajv3cJjKecQbRUnnwaSHVbClqWkqpvDdoMMXY
oUt9Nna21lFraPPLLR68KoYL3Z3NmGYqzapBh+RM8yqjidWTUlFxbgrmeQRNrrrl7qZmNq0ynssB
PtWOz2AV5+chaOWVTLNsbOFhWlOOjrh+SYWosku/epIa0OFTTwqG1q/lyVsP9YSqMWeFqlXUTEJP
bWWZH2WaX6NyGunpYG1Ten6j0czJxJUmDzufSqEN8m+Zom0UIFJZnxFpF5PktDGAVQqx8THmZM4M
lHlt1y4Hk2KvHbf/7GUOhQU6BeyQ87Lzn/clIF1+35ewU/j1+n9a5lRWMzoRf/iFflnnaKVarH2i
JOHwmXseP9c5bJlgzlgDcX9+z/v9uc7hSeJXCo90tsb+LaYa6aV/2ZfMEpN5KgmGSrKk39a50cDz
QpZois+oPoqDEu+YR9tt8aE2ozP4nH87uGHT2zSPpHpsCaD5ZIWN9yRgMs93kToehWjaJOh8Yx+P
WxAvtTL58APqjUC/FtpH2ZX7ZorWtWg91910TwHDEy/sMMZfSaW+bSGkGsz6xNGy0wBCfZHBZEF3
WprI+FF0StraTwjGhYWmg1OLBlf0k5d+7LMVzcwnWfGPfcb+aFSE17wtKgeY2742slXXFuDOpTlz
V4r6xaSBz1Ej5UNqpLtSm6j/LEoN+h7rJhJJQTDpcLYmwu56FajNV+mDqLZQlGrjLvX6szwBk+4x
Iw3EFJnGp5ccpgnQaGzdBaKnImlZpvtIvQImoG1jOHUZn5ryMwsStxUY0kzSJjGts4yjqkEtMk/b
UkLCaIrbnOyWlrFtamOta4MzAu+ekEp0meYK/oxDGFmFC9QNLK5Tpn0mFSAgy3Bak8Ct5L0jKjWa
FJASrhfDkMrkFcCv1zZJ9hWl6Ghwb6KCRsA1vLBcyx0SNyBg8h56JHnS3WAHmhG6GfKMhVKH6xox
EK8okA+zu5eSuraa9KlGVAdAzlEZpnlNdI0IZW0F+dM3mkNsItgbv5U5arahr8l/UtqzVWYIc6Ps
U2M25Ys5xnddgHmPH0VWyEAqkcV0Gi8CVNYhm85qGrB98fizMFnqovYO22qlym1KI5lT4xA/ivFu
hKtsVCOU4RZFjlXbRabuVB8hec2OapAPYycxlW7jF6XEztqJEyiSvZlEFzB5+6lRsc69Wr22tZjB
lZbxWgbiIVdPpM8ey1oS/9HVHuWTil5AnZUI8n+RxjGRYjH5tdr7y/V/LoM0UC3SmOcl6w9RxM/5
FswZGrw47X9ZA61/yarEpInp1g813Y81EK4kajoQPQoL1t8dbpn63L79tb07P266Ugo2+NmC9mut
V6eNEVJR5hsLJf1LqL2ICHwjAgsAPHXSzNfnsJDeayIkaCpAWKGpkNUEWtmjq2+tmeeKHSs27RHW
1BtpkNOGVauRn0qT23kWzHjR+e0iKE5yQVQxQa1vXUPC30pM1nPQsM4u0RbZGmJ0DregbLANKy4T
XH0A1X6s3wB3DOU2Ktaw+tt+k8YrCHc0fStM6pKrK9iwlrEbYlVHqrz2ts3G6FYC7uyFEbwTtEWL
kvlOtkKYLEEHv7VHorimHX89PqIeqzFUg/Kf9vV9XuXN2aYmvYzg1L1TL9KywJh8oZnkJa7+KB7z
nYFyNcKPSjvI1vxtu8O9vRQvvAjYz6gmInJy5pgXxijDGWk2UTKmnVSAu1YhHEvE8yNuENLsxAr4
5sI7BhrATSclAzp2+nftbHiERK09Pr8n/6uo1gTrMFZrWlS0G2IbLXicLQlaTm9DC38L8kX41Xyo
OD9ZSTJ1o6AOjMQPnVyYQn4fVNsEXP1S3uf0qMllVw4hBaJ1eC/7ee8uIyJA/H+rv3qcr6XjvXE2
0uNtwCaVsdVTe7fQIL/yPolPmr/CtKqFC6jHG0p5QipFxImGo/n3EqD+Y/7OyC1fy4cq/R6TY5xI
ChTlG/fqrWCKYndLHPFA2Be8wI/mRAN9hF/CyfabtC/O3mp0JcIyzYt6ES/FS5Qv6PgT6PPUb7Ol
x90s0tWVfBtHt8M1BxPD19i2luWVGYBA7DE3yk0ay/E+MrR0JEckTmGpIr6cFrE7rYXcQSMz7Wit
7MrKlp8g6RDUtYNg8t68p9GuFxbCNTolDofwKaNjYkFIsU2yKmCrrsJLeihqcHaLSlzgvKLN1K5Q
vBlEKNOmoVDNbav7zGIOHqcqEO+w3Vmw2oefynW4ILKIN9FT+yGt5jjICQj7sBUO3knleeI+I+Ig
XaokdKJg2cjL8EzIibEVtrmjrmGNY9aH9B3t4OOf/JuFwJvg5crxlvI3oAym6bafwYOoHknl8+Ud
fv/4kRiW9NN/M8/6uYxc+kq08lcNnjZ/cWOsvICquDhxiLxz+ChOYM/ONwhQdrjNV4K5TFekh5F0
95i9E7GwER+kZD/RYLhHrwo5gguLNyB/Y/Trmm+Swv/SJ+MjaVwOfaN/iRXNHlHJNs0FWSZUl25b
9fFzXpevBtlzJxoj0oId7bdYa2fSXITdjyFHho2peIhEKDMrDJpRc46ke95dEDXlrwai8gKOPJ7o
q3RltN2+5PvsHl3bTdflT52eLnVvyQso3pTHiQB0u33oHxJj2d7oe5wS5sbgMNYVnkcX1ePRcrBc
Nwd8UrNXa6Iccdtb/035JJcA3LhkV0/ZseZzffKW6jfYFTzKBO+ZuVRcnG/bdOPbxlO3klG+I40v
MDVFl9lJkH8bXLwgwPF5mVb+WVnx6tkVcQGI7G/oKD+qrbCSvmBPCly7W83Wksol7tFJPyTXWvW0
hbdWibmoesPmgAeC0T4hAM/E6ZEISxpGcCdaCeUTrilsIgQ+X6qD/BwtgPdH68rGN7HmQW1fG/Jb
QcLHSO5NJPe4qsaH9hRAgdeP9Xv8ABTCJRYSywIZ1wcIltKnIK0F2nzNgSfykHNvUHtd+FWw6+sT
VC8R6w6GrQMc7cUdV1C5P9JRXyLVyQ7xaZiZ19XbrNeklX2FJWF2K3x2xh0FKG6yMrUz44Lt1rxF
7966fhEO4c01eqeuLqRlRoPTC4cJrj7hPTHGLn02X6m16yEjaJWnynyTWYN6JuHydkhrOEfUzxrd
S8wg2ae/jA7lLh32wbC1bj4uDAm7YnOMp10LhmVwPP9o4cgisdP6yLRbKe5Mj/WkhCaYP7fNq1i8
zaFQSoG//2FmHNMn1y568ETugE2MzoQB3xn7B0nbVV944TrvmF2tbae+SjAtFKeryEVbIifiBIY9
+o4fZT5V4K874vt5JPTy3X/AlLILLo1uj88YhPr3/nl8r+kyoGou39SrsmleobxzVNjbh3CpR7YY
uMbglN/AzGQRZKaS2Arlofd8ly7ByoiSXSrsok8L+sgRrH3Q7yyFXi+5Ax0NhY7uJINTs5tAyW8k
AwaUkS7H6ip2Lftj0R6Uj7LaxQPRyAxPPSt3jVlwxeQiAAMq7NLxmimgrCJQAuYioTfMIEVVD1lH
1suJLK+WAUzYfvmOzDoWMxDMPAw4xXZSMO06frOLLHQOi+IyJbtxlBdjkTgMYRem5mbI5MwN2c7e
6KgqIMhlXD5gC0O7/M/ellMVogmA0zxzlf7ztvw7jePXehRpwK/X/1mPavLc35NVjY3Ed8bTz3rU
YHyH5or25Pdi9c/bcqpNHbQHTA524SoP6EdJav5r1hcj7TXE713LvxVaTr39l5J0fugKdbE085/m
hsOf249DqmdKGhdsyw22ZIY2zwux1A0xBti4JxuiEV8G9SCPFyN8K6bh0xu3Qunbpui71UguScKg
nY1WJJj3vLXoEJYOe2knpj6trm2BKFg5wTrf1Tlex1jCxhQSPpaFlDZEeSTlUpSDIyzIi9jBAyy7
6uQV9aEnYMFDDdSNnJfT2vrI0QJ1Xeo0PoYLEvIs763XCbxufdGV+9Q18D+11CNVRwSFPNBYV30U
k8ZrPlzULIpQgjWQAllI4/zORnKNf2DKqoOlashiZSpbjOF62K6MlCpab5SlYeXrpu9WA0Db3lg1
U3WQ5gIX31f4loAEETPDLvBoaAzEJqN5kLiFJu0uQtNs0PQvDU/lchq4Wk4tFdVPWmcWgHhuUSqs
Zcs1yNowI2GT4z6cOiaRPSdxFSAyiNm9JJE2iDdfmoQXXjmSUJCASYlxzyqSENuMXPnq1FGtiEQn
YmPEsIXyd1DviVJ1GMgMO+mpMatg2UqsOgROVCbtiZKw3RBjq9hkbt0RStppO+TGbhkL8ANbt2qP
6TzjFUg6L0XB1sFH6kFig7F2o9En3So++R3wagsjYTAZLPywJUvl2rbGoTWYpwpsLNIq3UoyA8c2
Oftauu9FkkFMneDz8FGjchTz9ksMirdOAkHHk7N87RQLwz3FXSamVHcGPng6A7nkkUyCK75r8JYJ
a6smmaTeU+qlnrkLU2/Z9cjEZBwLmc5Zb91jGM6m91jQVppCo7xj4NtDcIib5Au5i9v3yjEmrLlA
IutN54AeDEeyQIt89OBpBoBuW7KrG3lrJP3K+n/cnddy41i2bb8IEfDmlXD0pBxlXhCy8N7j6+9A
9TlRmZ0n+ka9dnRWlyolihIJ7L32WnOOGV46CRFORSJxyLlqiPq7HDADmhDyb83XkJsl4dAWxt8q
57BaBYAT7HQRxfLQbTmD+krFGt7hlRADx8TkbAyCY2rxNgyT7WAKx5EUWYXBM0JHO5qlzcDj0352
LK36miqCV0RXKNi3gBCanNQwpThKIj0MVnFZZtLy6JGJRfwNxpvfJ22Jqn8VpuTQLw2DXnIHzPrY
G3R09JnYbumNW86OamT1IeP6tC15u1tPZ7OOw+5WE4jWQvcs0dfrs+VK5RvHT6BhlBEPgcjZBRai
V7FjJch+wjI6aoZwaCwqQU6Is6k+0RzaZXH2rhdM0enmze2dbKS7qr0Z9OObKEEyXW/E5KQRDDeF
pMrRvVdpNJna1qSnjzSS/tjshfT66bmh9CsIFEGKnd5LTARyzgK5gTUfAeTExKBkcmBaTDyZJGRa
TQmDAj36MJgzDMiTmTqY2JIUnfu6JlKFqUSp3SRV30KFi5hYtEwuQp3oUSYZQREcmu6pYr4xdg8j
046WqYdVeSlktOQb4tDHxGujMx+xyBpkWqIAZy+ZngzlR2JMHz0zlXAdrghDCcv2ZWTmMiKPqKUz
XGd2cICmTGZKJjQBk5qUiY3C5MakvJn4WUwmOq02kQ42QVD/jJn3hMx9whFFRR978ihOu7Gsyz2i
SZAdXALG9JWF7S2VMJkriNsBlgKdnLs1NlrwKhaxqUSxAaWjrz2F85IkFaQhAonRAuO5mhq0l1l0
S0T52M7R89QFROmRta7riEHifoFkH3xrNQDv2XhqCDIPyILJ2plT4t1/c6VA2wZEJMIfVEX62uH5
T8psekr/3rn64/F/VwqMGk3Ijv/qNMm/NfDJZmAyuhYQv7WuKAYkA90hEDt9baTxbH/XCXyGPhM9
LyajDBb/yZhyrQJ+b1ytUwfaaphrdIhkaxXxy5CyGi21VYKJc1Cv+tMQXBo9dPnKjd4yyS/y+19e
puu/vvGvwQ7Sn42y359vHSb88nziLEeLLDIsaD5RlqijUwYZB5VrvpxB+OZwikZjCykhJp5pPo67
//z0yip1/+P3ZVLCIFpW1uro36oiKeqsrsuMbLeoP3lZsQQs9zNC7YBlR2MCNpOL1a4GHyQ6qQVl
WLfctvvqsuUyo+VmoGLLxbM6NCedXrpigv+JTqmIYxs5M6J4v2R5VJqXSov3lvaBgQc7nokiYdj3
uXFKhsCWmAbPMQNcIAu1gM5niMXHdag7quAM1MdlSlw0x8446k5KlNcKYO4G8b5rZT8c6DE0yUsx
kpIuT+NJlaPZyeryyqq4LxEemEDpqHKi3WhU5656K8MBfP5Caz338zF+kYjTHKNhh4cAt24g3XVd
T8pVugsXDWF9sEuS3K7LxdXa79Dq71aHEu3YcxwMD1ZxSuT6rNHC1Nq3UMi9QOm8EKpuRPNeW166
LN/ibWLUSzSf9BYptxpa5WQS9UwmelbR14OCCZfY7hlPFN34mAtn2bo30vlONaFbqERFEVcnk6yY
VhA3aL8JhkQMDUd5Gk9TsFVN4UGrx4slopoif0EzFr+g7OIJIEqRbmfKr10O16nXdgBwUVaOttU2
lynut7Usu+x/iZR4CW4vc6K3kM/CaxQqj9O0NYCIJnFNKmV406BzBsm866fGHQ3THWkisHYCd6NV
2JQd/I9ibzCzKZYnU1tco/7SQ/GQUAPN2kOU6ZAckY6PKvmXL4wOUOiTMAgngsF6rS5OMBW+WtCU
0+T6pSChMRNKv+3bdUyyGcYvncDSUmaoG6v0J+n3gf+k/Yv2DNrB3OL8EqvJZhpFpIRJR8xAImb2
1Buyr+noYwICGVjzTWIcFKydWarf2lhDPRc9SCSqUfk9qz3LfgeNPV7m05LH9wOxPvaY97Atq88y
/1Di9sDgRo/hc1rvixZfM10gvNXYBhWvbN9h05ugYfUv6hrPGj5GOQFwZLEGnfqT6F/q2oLWfixA
ykM8Bfaqga8NeWTMDGg6K/CetvXBJJWw5cedJcUVpI+wmbAlZZeSkXjSByQwrLgg5EX0la3IPCRl
eU7jbCeN9Mtk8VBkwbdQPIVkaZT991gBGkJ4k6CZjaV0p2TUiXODTFgnTxKEjMB9EwunLIthCsl2
0X0qSeSLcXqVK8HRIZdpKM0EXs6SdiaBu1aaH4QAfZJWnYBoe3FMH1obAFsb95W45FQ9oHjqwDcH
mVerdBNzghlOHKnGjaQwB5yQA5u8QFrgRVpqF+FyDOQCnHR+bfFyUQCg8VOeCDEpSCqVbGVItxQM
WbwG4iK/orMUfxnNj5g8hUb1Kmb1LhnbbSkrt6rrXaFHDzcgmtS1nUxfsQsRSwfh6b95K19FQQqr
koJaF+3+L5vE/8F8/mua8/uh/4/H/72VY74C6SmvMv41lexXk4GK3p6jPVgI1frNZGXg9CW3gZ0c
/z1WKh71v5s5n+K/2f91IMoMsIx/splLVAB/7G/rz45E2GCfXWVXv++vI8EgWoNhdheiZzd/xnvG
GsZ2IG4lYlyiyJNjTSkzck+WnrRdS4iJiIyeflxnL8F9Y7omzVjlskTGBpou0S2IlvTqLKuPpejS
BVheTDBLUAZCAeaPtGsepwuzHoYD6T5/Ay8AgGH5VHM/uwriuREu8xntvPCSv8egYCJktzutt60H
tjts57Q6x2fGxzzJMLjR7Atv03dnHq2JGdZDm9jCESdsjxmWGjyyY0Ssdn0Y7+DriNMbDUsWBbic
5E2wjTagxFJvFH3hoDKlSlylpDyGZJA5+cF0BafxlW+tPIXWMzICWXpMCVUW9yD/MeSwz1JYW+iC
hneSkh7MswI4TjkMMGuAAwJvJ+8x9aon4RXyEDJJcFWkRfnquJuJcDiwIoSLn1rM1fnaULgiS67p
CJtQo8gbIqUi709BeFN3xP4K8a6SHhHqTB8cEXvmegSYctSZjkntg1Yc2aqSTQiTTtlNRG4Ha9ax
0DC4sycWHd/UjsZ5FuAPOHOAF9YdlWdZs9PMJudl1p8kSDw9OCz0Xvo1pLda2/JLr39wTpXoWyP2
fmkMqFRydVo0cig247RvSg7rKJuRhhPTY0I4XQ6SZK+zj7tE8CsObImT5CcyslRpG0E+AnoxbgzJ
DYjCsNNvQ3wih4PTxOSwGpFqj/M4G+xI+JaZmDxpoaMhCK6dCouXHFwpWboYRnSYgw5ciNIcniRy
Re+KNzP2hPhrGem2B2cZMpCS3WvPAatyuacvMnDCbwi9bYiUvxDmEeX+UNnSG4OQh+m+2BLMvisO
BKifNbLW45OfnppnneTP553gwnYEiPYsoNXutqlvuf6adq25gRdsJX/YJ7cFUejmExdJSkwnKMJX
Q2ZO+iKOW724jJ8mpQ/jvnZjHZBS1Bs047qf7ml7M+klBlwzgVJs9ZCQCRsE5XOtM1Bzs8t4jj57
P902D6nsXUhgF2wO9k5w1SdxnXNF+qnTtoLuE59FqN96OF8i3+y8cnL1yhOMfR/tM+YrA3DIdWTL
2w+VjtYRweOrZXlwcuoBib3JH7STSjfOGH4i8b48KRKRCTfteWJvO0bSpnkYCAT3KbitC1vgdN8K
W/2x20fvTE6sh2ENQ700gJZCOvXNGiO2mb8iJLBQSIBIIjgfezt+HFpPfckbB1M2YpwYZ7TkhKjm
z4mCCOWDaPCCSG/acjlsMChqhCd+SawqNPCMuxje6YY2DvTO8aCRm70Rl7Mg+YJyNxFA5CH9WePW
4V/2G0YINLn4scTG0aeDlbvha8gCQJb3fkDRB4zNku9Uy090KienSZ6tZEv422r91rnesp8EymA8
n9WGnss+BKiCxpws0cbTm62sUhJuYArbsDxOFSm0YXotLnINYnNTPOfTnreUJPtBWP9ojPBN+DC4
MAfqGc+8Slv5NjSOeJu+SERa9IvlqTezAnFCehytftEmhBfoKRI8egQNo2HCHjpbe+s/hSc0NAn4
jxPzmZ20r276ZyRuxQwZ5WGAJPVX4vOGu8Zfr83GJR7YmezyGJ1pd64QR+HO8Eenc4lRMe1iqwHE
y08WPZzU18qt9Fzf9XfjPUWC+U1h2ob20toUYsaUbpp5m+l74iyF8Ss/pdNjlPH+kjqSXfrekafH
ipbd8pyo7wPdtep+E4xb6RDumR6bX6B8gCmzcA12J/qteSFD7yn7OVJc4btqRke6ky/ygwqgNH+K
qPwvFdf7vjxxO0E0SPzmI9jx92l/acotDVJLtJcx2hsbYXwO3xcvV15HyQ8ItoL7bDihvhE+Rfwn
D4hDj2D76LvqoWe+Jy+EV0IldZHJb+Y9wgnG+XDynNkFZbPpdsOuvRddzSuuwuajtb3WvlzeTuXG
2CQ7cc/RaDc4EEYz3COlxd3KIkOTEpfLfVra2jn4glIwCtuK+LtvE37rU/VcPK/Uz2e61j+jN91h
knNjX99ZMPY+gIqC1A32VuPJ4B7LQ7FcjPmt7X0MoeihOBbhuF+22bsWod6yF/EUsDaBsEnn5GRo
bDbH7CY1npS7ONe8QOIWoSEfx5veI1KFfxviK5H0rbUpfrh2lDvuIvCEGn3GSvKl8lrWJ6x6SyG+
QNbf68r9ItpFzMrsyaYb48sQ6WbzLqXLlf5lSQQA4rn2JeiA0yJs2CGbS6WbiGogWVjt7dXyH7rt
az5ugtjpLCcHVcHo/2m6z6u7hHs4f2XDKSJ78Y2nams+MuV+XcLXgKtZaKHo23NwaomTrq5ddS2s
A2J+Drrmrp4fkuUycGUmeIIHYJ7mQ0ekpIIYpv2gwwfWhpH1EjJ3Lr+En/oxfgUeulS4v+mVUdiz
6b6OxxaN7646p6/kPz4CD17GnaJfSyt2EiW9Zw8Kt4Ic7aokOCiNstfl7m6Wt0qYHayS/HNuAerw
xBzuctLHw8p0yjXUO+WeTdVjY9LHxz6g5PpxkJJng7DLYrUdsUuOHYNBdWPG+qFhZdLE70W8Ef1q
Szosy+hO4WxeYLIQKkbIGnnIq1DELi3gcSyv2qHdB/Jdnm7BBook3TGrQzOc+/hlZus69Dt8htMr
yTgTCsPRrUiRLpEE7PTlKGAP5AyYH4PKmcl6+gBhV9iduokNvzo1qmMwkneFaY9jS2aboaFB82Gv
ltuU60nzm/qIPjgVDjISjfdsAu7sIMsOH3FRitLCiIFJMklbHsLfSSRkj6WdBmG5n+gcVMRiEkv1
yeJu4WGx9r3wOqjY9QOnrbZRcZv3ykPT+TRzuHEjphqN3aCo8WScofkmqS/WtszvNBENkHGnWfcY
t2fFUWrQXRcVLVI/EKXIQs7NFO+b+zb2SmDUH33idfE2B9D4VNwNil+QpXVbh6DsHoNtqcy2NsOb
RUXnmyjU5W7733wGYvpnMIYEE6QCReec8J/amcTK/ns784/H/30G0jld/Y92+N+FeBgoSVZWsHH8
T5Dz33pkBbM3mTechGhaGjQG//cMRK+TE5NoMab912f+gdEaO+QfJ6D1J8f+jMHcUuS/OpC/dBgj
oSBnQwqZe3KTTU7SbmW0FghrsAKErYe8DMNXtH44aEAnj9rOYsoEYohmSegyWqApUwmX7hifzdN0
KbcZd9PoKzBayYJbCKTpAfEAio5Pmsv6iMWZ8DDXhAaDiCHgdkt8fToS6a4NllvJ01lXPP2nhsm+
IzWTRGV8Q76oQm0E58lEFgZbb3poFnJiT4sdFa9uFpuSu3px4C8Z46Y7FrvytniqvwJgEcW5wrZ0
R8LN14D1nhbQs+AF7/IpeJL5EtUHScZNGJDDAkc0umfPDVEJhwMCHGM66FTvUskoMMGw7SSYNiPq
yKGGhbAVE3eQXOpL/ibylMpN1pixffwNNI/zAQ9jXtg906cLaTa9Rg9UQLU/mV7z3D2bOwZyJ56N
qat2brbRAw+dKndMiIo8rI/tHFE6pNmHlpBYS7CONwDuRPQ87BLtjRV12tR71NqVy8fNc+rP62DT
KZDxtNIh0058v/SEa2Mq9+o1j69zYctXwgQ1l3MSJUlT+Qsxl0izEocC3nwMjsoZl1jFyLHW1r7k
toRGH3hGlO/SRnCsPtz143OKYnoZZGhsBKfOB9n0Va31TPiyAYO9OAW61x3Zvcr4vl1T6Kv4IfeW
Dp+nJ5Wb9p2NAMNIWRJB6kS7yVuCk+lRf46Osq/epR/ZE2iYMSnamC/Trd39JZQKXhSqdIZkfIdd
cV6ACgJYrnfRPaTl0UnOiHn0T5rh2XvxBLj0ySq94skasaM+Zv7L/NPessdqN7vDcbyVMWvs5Ehe
d1T3klfsTND+5O7d4cZ1Jy6b+mclxQ67yCapjys9viGx75lTAxXZGCF2RMcA6v25fPXdkxA+lbNd
lE9xavhTuInRS+Hxx025kKwxUH61xP0K2aHfPLTXVN4UL5S22Yvo9/u1QfrCucDVM4DFKmy9PdZP
us+MMiHTCdVdDTMqfZC7TWe61VPz3Xwj4sG4+FGcvtqteq4c3V31j2BzV0D+aboqX+K9fD+tQX1e
R5mf+0LmpzSKIyfPPIrn6qhKr/qBPIFoohTbos/pqV3Q9WxEG5mnktnV0bxbhZtEMn3q88YULLc0
UQQhCgXMzcGyukQqjdzjWOwr7VoNJFOBVekSpzYFMtQZ9VMZrvRUsB4co8BMl8eJE36Ude8QllWQ
vB2TxE53exR+igkd5L86DBWFBQgKg5YYWheFSct/2IGgcPwhBf/j8f+zAxkW6TpowBGCgxD5zanP
p2CDQAYgD11fLTG/Of8Mi2RW7PoSwx+RVtsvOxB6HVw0/LgMw4Dn/ZMunCL+OeRaf3QRVNO6CTJa
+70Jl7ZJJI0pnjkMZm7aBl+jzgIF9ELrkrNOj0VtOKGrA9wga9Oa+lFV9Z2+IrED+anV9B2hjtdy
fpTXPv90ii3sC0rqltGMmb+F/1xDdM+rfTl8YnB8LA0kzWN1TZvorWZoNM6pC3zrZNafYjvdien8
VMvEOaeIe8fwuS9Mb8T4nlNBzlRNVVl6gtBg+2hhG3GcK0LOX8Je57TS6oE9zcUtDijgWPktSfSL
jJNJ1d1aXIZKHXCiYd3UCQBAGSNL4JUF9cuk2a1YnUTmpXRKaXf0OQxVyfBG1mY11o+EGvtxRQma
ybbMyKBXpWy3/nJxpjtqnlyqvENabKibxuxczgc3rewBLWX1cclSyTW0fMPolDBV08sycoRYSRfi
LqNoK1qRU+m0DXuq3vyYgzAJQRvkPd1HuT+3ywor1IyXqDrPcPDz6RBLWJSbAY18oBGA2ps+szCj
ya9GZT7VGireUD43rfao4S/B1y7R/rSq5y6Pb5PG6dWk8aNbq+6e/qfJgRFSaqNgukwrTxbAvQO+
k5fMjcc1zWs4qbgkTSF67yhGwkL1ZqPeiX1tD6p8quk11sWjjH4EyCrp6gnE1aC9LmX0KMrGV0Lu
54yxPZRRXITday2z2ZlsGgTQaiFLfonkdCwOUw2yxCIXZoKwG4PSm9rDGCm8Cdq2kcESqBh9enAA
emZtxrRd1zRA7XGFsEH1G0JAZ/HLEIc7JZ52UxrbqRI5hqJdipIcmVAB9Th0n/BnbCsb31WguRZo
XEvt7/v5Wo/473HltzjAGssgOjwhApQWOOcfyL6UFUTDM2qSvaqsyIDQ8bxfJE3cqWyoS6W8hotg
J9hztJGjA25NS0Opr8X+Qt44M6vNLGata41AHYRBJ+tXq7YxL0o7wZ/Jv3tiVsSxvdfA2430I/sU
52z9RthVTgvLEzOS6gi8iYzLaEivVj2B7ocRbIQDvdLKsisgsKAhd4KuXvsShr/aa1s9FRcvqcaz
kWfPUaQ7ffMaaeTA58JM0zN5hC/mM3Hc1S1mV5HU0swsvnWZQFZ9XkI7lVRHIxe8zL87S/CWqDm3
Jd5LE+FItlR+XDB6NjMRTofGeY+wGEZMWBF+NE5qQdJ4Q5+fY/1xUsFfAT6MRkLk4Fya4albc2Sq
psD1VUgPRkQaHZ2MCL9qtTZ0hHd4jmQHIVxiH8PoOgQ/U/ZGyCsAHBUk0E9IGVoa0LSOEWEaZrdv
OM5J1kB9gnoutv+7z1HQuEm+VLBaos78j7uY9tde8PssibHP74//5RyFXxKki6nhREI58OssiXws
5CJMmvB9cjr6VUCqrEITDlBsZv86ff1yjiKPVANX9dcA6p8JQ8z/Sz8KRRbhrMY2jiT1900sCwop
DFqZVdnGV9NCDmF60J9m9aRc5+6KeiN6JcfoXG/K++axpouO3I8ltnAZY3yZe3nCpkxz9sA9SuE2
tIcJZ8yzeZ1Ibttw507LvaZsg8/qPX9M7g0ycqw92aA7YR/gvd7Hg12cM+CW4DpwRUQuelGtYPcb
6o1LN6w9doT0iswYtiOYe8nNObS4ypXARsihdFwhivPNrHuThdAv3TzB5/dffSWv7QAN/xxQQFk2
/j9TUeQx/94R+OPxf1/JyKGILORyxPoHi+HXKxnOpWVxsQJt+kus9ItDGcasRAqcjO6ZpsBv9ZgO
M4FkWbLuFToY/6geo4b7oyXwVydkJVwyDobS9PulbA2zEpb9ku56fYj8tAmyA9SBjSW9C9anweii
p8sbleFWaiN3ZuvLiEls6TEmuApk2rlR2MI3Kb1a1uhT5vm+x/Tb9ebFxCGBELLNpnMhNKSGMXSd
hgeR6NiEIWZWJhzaTpVan6SSaoqjUEjO2CBFjpnWW4NBRbKeWjlLt4JxbDo6/CKpt6bBOBME77SI
e4pM8qpjZIaizlRnzrTpMHX6O27xYwiKtYZOLFqFMyhgVmZ6CdFjbtLenRgfhvpHGy/AvuOnnkya
BfaapExwFerNoE5Ou+R8C9CzErizITyknHn7cDhnEmTJnjQlGet/2jzSox+bF3ER/Ynwm6o+ZsXL
GADZX0+40XSYy10JXTkhQjKCRyBHLsLDzZxTNxbRduVSTrl0DYcEAYn6tXZOA33YCYX5qVT3VmD6
fRc/zRMHbkF87BPhWnLkbIXM7rW5dWbkMjX1hrpEW2UI7qIqOdCdvcYVZRiBtmVgOFXfbM2ox/Ks
RQiDI8U3CjiU4KH1efCsBNzzaDqWojQIeJ7rsnpQpPaccUKlfkC1inOq1jZrUHkvrbgmjo75Ysdm
7SQ6IS5i/ay30k3FPtgTFR4pFDGl6qz/jsveloaRsFvG6oJ8pvWFEbAm0moO/EnlDcdxKenyqY9v
SXQeqDRn4WkQGCKx6UrFgOc994a0QdPb0IaKXa1ALF5oWN/YtJfBMea1DKAIKbFc4Y9nXz6US7dT
pmRPAWvnCGyVGjVpaZ1HMjp66T1Rm0MwzOiZEXnXgyeNod+N0bbr36rslmjlh4B4dg4Yx6koRmQE
Qb3sdcjBp3BFCmOfSlQQEmsLfLatEcOSQRu7XJgwiruxZ4JcQvIK68PCgGvo2rtiNDcyAQR1iK0r
gbuM2n1USCuq3qz+WKrJsatPdYsFLwq5ksuM8TeO2PmaJYo3TZ2XrFnqcafcZWZ4l6bvSR070RjD
Xx7dIa+c3giwhqa+WkZcmwP1q/5iEWeVkd5WXPQ82JkKTNXkTL0CJ4CXUU0vCIOauiDreLwhJ+N6
Jninwj04Y0lMCeWNoJbQ7gLm53WTAMdLQzU0eUGl05bGSScqzkL73IjL/+qNgxKGQ7y1ylMk5f/n
odE0aqQ/SqDfH/+/GwdxJ3imTfaFP0qgNe6EVrKJm5rnhBb6WwlEtDlGGUokes1r6PjfJdCqz6Fu
QsvKqvXPDvLY1Vc56O/y2PV3p6qi32CwUf2bXDWLBRHacljuIMBJ4UFkNtR5qXL6UFrH1D1oPMpx
fCk2n7T2mInm0dEEvAvwhYI7suez7K5m6mDfPPbv4N5Iegr80R1J96QlZ8vux+KE29ltCIEamavf
YnLlXmhOhbFt0U3lA8Qzn+KP8lLflpIhZXec4ZApnrnHgHEQ3Xgru2C2bWQGdgpgrn3CQ4tzAZkG
e06HTpPmsovIBwDfR3GJXQsJByOg0q7xcBaXMLvxcf7Wfy+yuzR+rBHJCK4y2pfp6sgt3/qTtJ0E
4DJ2AoBzm77RlHiM39pvDfHOdw9XDIcD4nqNM4vN0Qz5+UhrDIEIFBzNYfDLQXBVGYmb9C19i+8w
Dh/Ywg7TdiW1pU8mmOBNBdutgKyxMe7TE/j07bJtv9tv6YOv35Y+Hlp/zZEcDhDgTuZVfQ2/09Nw
oKvI3+c8QjhjsDgV442pvD5s+YO72Dqnp26r7xr0IMFj9Yx3tzmsEXEVwXEI4A/jtdgWCEbUnXSW
r+ajcmbhPK7/E6/FM6wc7V5+DR7DJ/Uan3T+6bbNgX+25J8ek4/seYQ9gSfY8PCD8LF4Fa8yJt/Q
H6/5S/McfsMZZF7OD3CvvtKz4A+/rXEGB32S7umn1smH9NyfxpN+lx1DCdXmtWMop+uPWnxehK9g
uhetaxVCEGDmW/Wlo7AcJ9gJW+NRkB/KZ5QyubkZvic29e86OiSbh+0X2S74oJ3IJPmPUTFrL9kl
gwJM4KEukHNBLSZ51q+a/dh5kbLSoAr27KWukUpexszV8LnUID/s8IR35q/XsDvwen5TuRP+QN+V
t4OJAN1+DdCa6tDPZ5LNWB/D83QglaT0kweuxJW5yLsOY/CQ7pXDY+bl+8yhjfvQbgos6KRJuPEB
1YS7UgVzt3DWz1aXdE/o3pP23PCbHwDs7xHtXkp//fYRkMbuYF6b5wCj5lV+jU/gtJgVxCfxVTtX
h9hH2IEKSLxGz9yXgZcduv18mTJHIexA3/KBjDYD+tV9/9rwWrUbdqKDvNPcbq+cmG3fBVvzqDvr
ZIcxZTnaWmMnH52wn2/FV3JFd1YCMbfR7T4qXrqFnmgDjnrACL+hG88evx8+sajspgvJcgTFu9Mn
KVxkWZC6d5H9/Kb7dCDyd2Y1FybtPMUG8cJddWxvcK7Vff8zfBqb+oYOqyB7l2jqL0QNds+31LU9
xCxbvUtACuwow6pPDkLvya74XFees7aLnozrdCXQwLqghuDtZz5Q36YXFMjIUfyIVeuSt0dy6+zE
H0WcpaZrbTE6pQjF8C2tEXjgYlDaBk8gDiOKXyIEbXE/ugEtSPi5XjlfxOAamcyo3WwlbTPY8cvu
WNY2grwaz3HuYS/OkVehZIo3JBHuoRx03X7q7Uo5hrJf4EPOVuHeIt/GZKc3aIftkKq0bDd9ujPi
e33fCIRy3lnY3wks0ty8vhoerMlk8PUf+DGhfEqlXYXIunEiQg/pirqAGV6q3pf3S+jTqSqJMW09
Unnn3CHMuDG3A28yA7X1oqQvhH8m3IcjCnuvpPJzhQ/1Wzkw1yLO/EnnBXpoK8IgnIXrDXVw8Qwa
KyYho0bXbxc3A5oxIznKcHTFq3Yiqj+meds0KOBs8bPCQ5++iZ9QDwn5QaNMBSLkIC03E9kon2gY
JmQ+nvCjQWjICVck6FJtt610LUxnJREiPot8Zkd0BVGMlN1e/qSf9Gl+imRT3VahR2Rnq3//RY9d
LmhQpGieLBJlw5PITQAWtkfr4w7M6u8yfaP9IJpgfUGzvB+kvaB6GO4V+l8lWfCbRPKhEK3/F3Jt
yfsupZu6ZlomwjHDL7HGeU73kq9f5peAYtGA4L7RLwvrqQUYongYTz3CroEyEg01NNJwVxPVDGcA
v7qDMs3FrHAPcsSWH+LdjNbaxiRm3HUuYhaK0X16RFm/ysGGwCV59YWMSIRlD60Djm48Bl4M+SF/
KWGYndFRodjiKzXP+KZhV39RI8uf/UtQb1E/8hIUkt8ZCOe3LTQIttLX+Cv8QiwAJHLA3TFutDf9
QVkeUq5B+C202rHy+WLu5BFGDXhzwuA0R8bGC/qunEOiLbMiFs5Chm/hTBqkbEwYlj1Hu0YEmWqm
PkECUeKZxPeW9yFiq6iRbPku2Y0/1c7cJ6+z2znyCSEk9kg3sMVNkm9+fsY10DqXdjMmihdGVKCJ
uG7skRkdqJLOSc8xgkOTSe/D4pU35QXKCua95k7C0/uoqJQT0Vezy6pLcGc9iH4k7IInRm1a64oL
Z1RHY7nWaV5uNK/aWZ8QW23I4xAHYhtaFgpHOEfle0l2pHWp3432rj/jEG4eK5JrN0y45B/ucfJP
7scf1jZ1L8O44OYGXue84Z15BzGn7MqtclFngsVl33odN5QPm/m2Kq2+wot0TY75hovgSTrWew1V
o9PtsA5zjLL7k+FJtIwYpIIzBVvgMjPcZNfoqtra9oPob14CmRCfh+wqustuceYfiqXs0fwRbeVT
vpFa9TPrh+Wz80AjcxIqkg/hUbFu5TM2xn5bHlgkU+l9Jj2FeS3429hZaeIPQ+wbCvmIzOLhGJyT
R+0Fqq7kaRuwdxtSN0M/y1s7uAve5DdGyGYLk+DakhjNW8/Z7QJCJr/ViIVu8l3dbFZarLqP77lM
ql3EHTt7pkZQESozijcWI1HjBU6Sp4joHaq97BojAtW9lCg70MX86rbmAE0FISEhnnUbnzBxVmmQ
KKScwnPcCUfxPngXfaaWKBrK1mu7I+/ohcsEvSH0nBp+cPZF+vBOPa3Zd3GC62U7IHCA49IdlZey
+ip20XXhPyMqusjrtsExaw6RcgFU2AXIwG2TuLNhKzPzHRMn96Xn5KFEvymcAaAU7y1hscV9Q0Js
wpe56F6ZIaNLRc+XPZA9hwv4CS5Qex7aD+5G6qtes2GV4IBS3egGbsR4QkTFjD90hr10Lj44eTEy
2AkGWDRb0fxMvF+tyQMObAMhN4sTZ8nnfthGQFVIlT/0rwMgElbhwl7O2htZvgjjcNmGQImovJQ3
izjsCKL9gXAJ47Sg8iWrptwpz61PeHoj2wT8AQpef3fDrhnSw05jgqX4GbEkx9FBmsgnxlckY5+h
375CtfTJRbYTEDLdt7z9f9ydV4/jVrpFfxEN5vAqUVSOleuFqMicwyH56+9iA77ubg9m4FcDAw9c
rqBSSed8Ye+1zb16mFYgHi2E2gwpAZDIz/MaXN4q7O4/NEYl8U5btytp2tYpMqzlIB9rc2+x9SPi
G/aHsZwesMFgF9PzRfWSAwuhuQWlv0BUW2MeXcXaNdx093yQA0xUx/xRJigcsX52AajyqKxB4Yxn
TrP4HQGFs0r3fCBG+XVEgSnCmxg96VrAwMkuMuk8boKIik+4Dd9k1OEsGT+so3FEht4RKu0vHkwo
KNMXjJRyg9Al8JBeSd+cuqkXtM9MTlSFo3pYReGa03T6Ns/G8SlpVt14UpBdmiiuZrQFFiKTel4/
19k29S9tvk/Nfcsu0bfe01F3gaIuOqSoBffZLOUD771I012fr8vGU4fKw9+2GK0PVcVdPUyYjD+y
YK/Jr1P9aXUfSXvUswcnvEqZC2cmMpGcomvdcfVKj4O1QLaMnrJwi/q16I8Z5BuxHGUud8jeyOrl
fUZZJO/4YbdAW5otcrenqtqq/JN50vTjZdUwt04AbX4b0b0KsYSQV+Uwcq2abtscZnPZnGgG3nlB
AyAtGHNTCFPx0nSlmCqCbXIl6B6+ESrTd8B1zl4C6HQ1EYJLTE4wG65yktR+tGZZcgrvUNmjHkJf
qgK9RifKATgtsG0pmP1RI0XbtlwKhV6BtdQyHg75HvPxh3qHlJ/7n2hqH0aidVNmU6AlEWgstrYu
PbPlva/BIBSUxum6xw5BxYd6bzGuMU0s0+Wjzz8I5Vql62avobV5ty7xGokn/SIP2yX8eXN1ts42
cMVG2gZ3ol3Mno132hGEuhgPF+mXQ5fEk8szQDcgsXZisrVs+OXApTLGgxT+1b2LTboO7vwTHyFG
4WRduj0vVHf+uf4pXsfHlEcSPsTH8MG+WVt/xUq4n99ZRO1s+LVPsgv3JPOgKy60+46Stbur1/Gu
77B12PuSowth61J74LzbMu6TP8jjDuijFspGwazhpMTlBjSiRxmGjizqVdScmxBJM/5y5oaWSsez
iK4cQHQxyJPwCWA+RBOVotzPNmxTg2It81g/y55M0/vqxEzpVDziqZaXxUm8idNIVtlSPDResA0f
G9TzO/kcHXAkYC9A23pQt5RJS+M0vmg3+eIfdNqNcjP/LQ3q9nvxgixpFaw14swJbNvWm/zJWQXH
/N1EV1WjN0NjBopwJQ7GrjrIz0qBt2aVG2hOJI8XAScPkuLI5LlgVYL9Xfv0icy+6oEbHUx1mRyk
Izj9infLsJvWAVAtmoeUc+EAjnYpez8k9BIDP7KrfSbRJGoDX29yZZYoMd3muFs7lLUFKiYK1uYi
3ytf7VI9ZEC2dvNE0eHa2/nPMCg4Ea1r4zp0l99YUBigU7ved/2+H7fNM28qFOxwgTg2w1vE+YRF
bzWfreQxH0vuPYAgS0rctzhf9Y+KiUo1uPBrUdP1KwuYl7iLQDm9t18BsIwDryI6I7ws+iI/9mw4
ORKQFe8l9Kleuw6v+RHAwgUXkFdsGPa9DB2J3CR1xxAiPtoPcZVPvOi7Bn4YwKJFdwaa+8JvVE4r
FKbKo7mJusVkLoOY52MxfMX4BOi9RbkeXvC3FJMb2ytAROGrVixhDSjjbioIjy7O9XVYKysjc6vJ
4yVdXMRWPfSVN6ekxyveUAj8wq9uXx7lDUDxdJfd1aUnP6XJJeW9AP9HPxlAwRwXcVW5fIT4MN7K
wUOJoCLG6JZ0aAhuz+ZDNfIpAxnZyGRnASAn9tV8FdfCcVEJ7xAXR4/wSY5VfCVHSaPEEQQZLiSv
xZuhv0qf3R688IrRlfbVr8ljWknxdt7MgeJAjDFu+2w3Tt70Nivg5H39JV3K4paupUO3C2BB9Q/P
TvGS+2ceUdmuWd3z3QmoYKXN5CGXvOCNSttUr6W6KEcvSnY6nRL1DtB0pHQpw2W35ratP+giI5hz
KmVwiPEmYLbeOxzk5bN8KiU6fTqhBctvWOuYxNp4FQDr7z8xUE6XcU04RvscI33YT3i2viNlXTpn
J7ixvDHn5lfFK9FsjI94ix/ZWRh3wDYEvMYHxvsK6VcGtrDrwDURHfwHcZ0+o/fiidMxl27Ve0+2
pDNgl3OUo0Xz02E6+Lzr7qCIVO0ykpic3yfNXu/mh4lMVOIEst9qFPDlOqU1NhzHJYqXmi5UY2Y5
YDsWMeRFmU9d/Jv37Mi1GLKyBpyjmP7HkBkZ8d/UYn/7+j+HzMof9uzMBPZJEOvvoCbIBwSzzNiH
H/Piv4bM1h/gk3U29xhJHQTUv3g24Yn+ghX9B4JllAR/mzGbhH7ze5vgQ5lp/6YWs1p78iPHiuAn
P1vCODX5E753TBPcObIiTrLN4JVqp4G4HgbDNk94V5BDJ1NTlU519KkbfGKqteS1NZUnLfT35DKv
NfKRc6uBiFMv4lhdpryy1b50myp7Hgp/WQkEIX569pHtBwWBH2AHrC52+1B/bZy7kX4Ca72pWgwd
OaZ181jpiZcxVCSxaScVyj4aaCJ16HW9tHOadp83ZBuBQMi5ayw7vcZ0prGxNWryTaGhEOm6gOK/
QZ3tad24FBHS6nAr9+VTQK2g++oqQLBU1vVVjDLpe6qXYxOIKnOjwxaX1H5lm3O0uHg1EhkAuqmc
zTxbjyLdFzKME52tn/EQ2Cc9r547mdqB85bJPuvGgANwsK/1bFUdxmNez8y0sjxHGtNsk2dMH+zN
AMalH3xC8aZDy+8gFwUdnrZAHLEY0AfJ6lclVfEmaqOdlSnXqUZ7pSBElbpgY1jBahT+nRWo13rS
P3vWWXKDHzyHY+A4t6w9zlHPinHvCCaSteoZ7WvkGLvOlvHBnixEfvgeiJW+d0IEViJ6i1r1rq+7
ey0Id05mocuJeXwPNr1WBYAd1YOcIf4CI1dWMo1TQjPdF1Cdg2HfmAx6KL3U7ks4pKQUGFmbcLyz
OY99tXlT0Ev3UfBk0Hz4vdgYonqxoUWOLUjahAlNw/QybHA/Kve2jwgWmZ7yQdbCpqTIrBUJ08ph
BONjOP4KhdataQq3RBgXqjYvoXGjx7mLcPGhTsr7IEMua1WrGI+Kn7zVKQne07TOYnOn6f3FRpdh
JRVPH+pkarGAvYcWEk9gimvnbJKwpMNUDx0ld06hzVVELIJrFN9KfNdj+pPSx0KgHGzLRaSnYLWl
o5m+WLyuK6APKVyROYrUnv18Kl2aZrhSe0tm915GBhswrSEj7iQL3XAiTL4L3dpEGckTOcbpGknB
87/5WGb/5aDcwFPuwEr+H6IRzO//Yff369f/eSyrf8imxgsGowZpdYb2k2iE3Z8KMIdDkQ/PuJyf
TCQEXxO2ZSs/DuyfDmX7Dwz2uO7ZVLKtmyVT/+RQNv7T4g81o2mr6LMUEGa/SkaaXhO1GSr5th1C
V/TZOfCTq1DKnSTszVhqx8jnjHb67KMNtUU7n1FZsUwHdQtO5zYj3WLbRsX55IztNuipvYaquySJ
Bf+583iVM0DT9KdA9uYXfX8Ai3OO5Xo1yR+1c6t1hkmqwGFAnN6uRnAe0iKILDtorbkvmVUaInHN
BL+klXsOE3mrylagUJYQr7LhpQasbNOFq1hznZEJ3YBWhPftNOkwXoqNnSPDCoI70kd3jmQfJuQT
CaTRoJXdHDwzeoYxZWot6W+5r7xIDeCyDqSsPn74+Udb4Qi1SAYj+mLkkYrMYH9EjRaIr9bIT+1E
AKmksxkzhthzxrcsjsnZoDvEs5k50blzVDeNLS/Lx3VQMZVr5ReSgi+6Iz3AIkrODT1Mwc1SReMK
697VCAnbYeSm28GeQwMlqBcab13gf4lkXI+MrHgdkZLcrX1/b+rIvoLuOETGpkI80075GsXHFn3F
ZsjDeNFoyUM6wNZkLaNDJdOdfCX36kqNXhrEYhnjcElnxAlyVbd4ykmYFv6hEoyFAgOt6cokD6qS
CkYH5p0yT/QDfZNZ5wYvpVPggjb7pcRUqvgsS7FOivwSjKlLjvVVsCTLrfvGSlyuX0CJ0Hyw8iZV
5aqtvpMwksAGHxC7jjbk/ARr0XQkfOXUmlAbHUEVTFJtra5LucdvxKw/qC/wAnclUG6LPNhUwRPP
4ieJm4e0AASCHLwU4Yl6auvMco9C2YI04mlCs8Q4v2CXSXleUqs3TbfDpLgeRPcV69KDpg38Fs11
nJ7mJIIUeOsA3ZgKXrL1hd5npyRAricKN7SKR12GsmAQ1zJraBVDEH8e78dqxfs8hGQ8kIjYYmbK
6y+bMTlZDluDWUvGwpxOIdMQDfVoRw5C2dhRuy3L8tbE9UtR4QIPE3IRUzJMLLfop03Wm5D9y09V
TRzyZCZPtgTPDUz02HgoTEGKY/yMyGQnOhQeDXHalIA73Sg9KyVP1n/Xo3ojt9zcg8bAjYl+Vp1N
Yf2rgSlI9GCK4YnQHc48juL/YtXgfOUa+F3h8dvX/3nKEz2NJ8DAL4gRArAah/mflFTEHxo/UuEw
tzUoLb9YNSiEVUpsC3kFwYo8oJ8UHsSaALQmEBSD3z+TBmryf3ILIqTlGxLQBIplvgd+cgs2lm8k
uh7lWw0oo1HEF9k3FrWT3NkR26CKQR28jp6AsFqJydJRTpminWSKuCLeCGwYahxtSqlF86TeV/Gw
QlwIYeVega2dzbtBnHRWJG31/hY52KFgJJQZh2EnE3MCPBpE09TZx4BqrCsDD8nXKh8rD4jMVvWd
tz4iyCcuT3lXQVngzO4HD2Alwx64rFiOBEZw+SPukfoVYKJw7BfQ4YUyv7jB4Ms5G8SS4BUFQ0e6
HfppP6a+180CfvCHIjxazj5TdWdhRdM1LnImeqa66yNIrJZ28UNS+3Bz6bX2WTK9oE9ZdhUqNSvi
9FRVhHWmwkhTnMzUpNGI2GakeXib4vzQt/6zmoltbzADKLOILFdBkrLy3VUC2un9WI8PVikfk+xj
zHsOn3wVpBHjXNUbLKAUmOE4aw249jVtT5GhjeA4ZhliAxsBUbU0cPiO0F91tVhpHOAaB3nFUydT
JMvoHZ2CfmcaKgD3+XaoM2YAeOm5EqaiORJBvpX8fSq3a+p1ZJb+suciablQAuNNKCGJgzvRR/sq
xmjO5eNzCY2E2hYCgj2jWme+pYTsPIy8ZAxneAnM75TbbLAN8nJVNojh2eS265HEwaj1hvA9ny/D
Yr4WDZlzk3syFF/SfG0O3J8V1peS+7QwVbfjfvX1d4PLdr50A0wUBbdw0qpvE7dyye0M201qGImW
8mLk7jYK64DmdCe40y3u9kbJNpqAp8Vkw+Hut6kBsopMKWqCitogHdCi3HTqBa0mdYX6waeOMKgn
dOoKhV22Sp0RDMmB/ReMU0IQlJ1mPgLv8rS0XjTObZQ/NM53jbpF0Q99v9VZMM4VzVzaJNQ4dupc
BTWP1M3FD94iJXiKqIlCxuZN7xPJRaJk8mSzADan1NN6eVmqz4OUbGyW4C2Pq2ktQtRtQvW4pTD+
dxEb6KSVkE0yTtMJaphifUMBsdbHu8LgjsqJGEiOTkmEi9GeYpi3UoKSBPt6aDc7uWwOXKCU94Gr
a4pntcNHLie8BMaVLIBvBepmUhtPisslauFHld4oVOxDlU3HenzSm32j32dG4Fm8XvKKkHE0pWEm
rnprb/WA8MvAJC59fIocGslMWuAoWgrkHLZgGFlKSFyvVSCe4xroUWcclajfmcRRmNxRPszw0shg
4zGtnJRHBZnpaL38mzsPnZNfkRFsz4TM2X7w3+8kPuHXO+lvX//TnYRKkL4D2S3uwfni+etOIjEY
sibcTQ2542z3+Kv3UB0+aKmk+jDtmJ2Ff91JeJMcShkaJcX5p3eSgrvjN9EhD33+bhg50E2q8531
050UDEWtdr6WYepzNTs69nG05SXldmypczanNuqFYE60nTMz/ItR+rt0bM5O/GI05lOKTt0hO8Lh
MKwbHeLWvWiIookY/RLbkSYlIHuLyKxs2bObatEHOYx8ZWHcJKN6K1jHOXLlhm18UaAwDCMT53IB
OpFs62vN9lGhVQeACe/RWXUgeqSJskoKwH2/dSOxIoFMfGC/9VkhCGgfDeszBPAL0yofSML2dPRq
sfUYaNKaOCUKZrKcKvzQ3bAYnGZlw3j0O9+rFHlXxhIHUw0j5lDELZ9mb8A/rg25vhEttUtCzqYU
aH7GtpmELIGADZ4psl2iBfVGvnKB7QQIXakKeX8iMsN44gtzK6kzJTE+W+CoeD2s7agaF2p9FuJF
l8hLxzKfkiPV6CddVB/MUTY9x51vTdsOknbk25t8aFwDWmqOFn0gV0AhZUEmDyDoR6a7AFHGp9ag
HNfLYwFdgOg3nvjUswaVUB0ibTDFJ0Fu8bBfrfmEaGOIkZnQtr76MmjNeUz5xYtVaZlnhiuLNofy
C+6iwZsQI6sqx3KfWyXjnWAnlIMPXKutmTiHsri3JLUAISIOWJrcweLvI1jJ12CEU41TSEfXWfkw
hRygURO7NeeTKdWij/HCq4c8lh6rNl5XIbuziuzVqsJMycAurB6yQN3V7Gdjov+4D+qrNAYfwjIP
46it7Ah+amrd+zLH7xQ/hoyG2pwWEPu+oTS72ApvoUrfqKeeVIBJ7kdCIntkYggT0mDTlNI1mZI1
4Wsh3ww9aSkvqxgXfExYcWIhYIIjMrusLZyBlEBOKbxGNy/xULpqmZ9qhl9qbb3pGQt3QJ55GazU
VFpJAjCAgsafpkVQcuUNtzglmCXJ7hikJOHeJNZWPYWa6ieAj4CSDPdN7bhVCASFsk7hVcmpvymQ
QtmUfUl77xsKUdXKSauiTT27DmQcuGTD2NDqgio7RmZ4aKF9681XnKpbP1E3ZUu7ZQvY1vjpYXrZ
rPEpfIpBfugxMGS2ui8L1EP44OEBb3sULpWw3Ljo6RzDZ30a74bYRFcJzEnrDro2HPuwXucj0zD/
qUAi4c/7h/IuQUGgtM+OUxyMdDiXyAyViPFuOK1qSzs5g4yYQoF4pZ2t3qKsyu+jjkuvbz7Ves7t
jdwmRa005W7oPFpO43bguQmZJDgaEB+878qAT665qn2zebZC8eC0BvsaJhp25zIiWpjI1kCoY8XP
cCfkrPoRdCqF96+/zfAyzeAU3H7/4zab3Vn/4Tb7+et/us0YpKlsTkiQnOdlf91mc/MFRhqp/P+P
2H66zXgcBMrT9kGXnr/qp9uMGZspY643ucxQ3v+DSZrpzOuLXyX03GYmaRiqYhPE9ns0mtOasiW1
fbadpnpaRGj3cNyo1UMR7pSn5LV7kCsQb5vm2p+7G3yoz/TT/CbBbygRxhp4ujFA8yH2lEx4/AX9
jU56/UwPRtux1MlNMjjEl8CtkKBz0kFuG0L0G8uIdd8bLtkBYeQrAgyExHCY0MQTX/DK0QNGHycS
aqYKVIN1IlF8IDeGuCDzqoxgfAUWMI85yyzvKFBKrkeicKIzsnKgjfi/qnGd8wYkOOuLb0pbEqvc
h0vtqUZf/wVlc+zc6JWP4x5BKiVTD9I/iTmCfdYTh+d4vNlIZmb2GVFoOAHw4itLFAiQ/ETpIa1H
S9j+4M5VA6sebOxsSUKQWhEi2jyQVvFQLTVIXXVEjoBQ24tvedonGM3N8DGjONqXkVyDhX5kFXrJ
9uGBraiLBngyCKYdPJF95oUrI3upVhyfwa5F94SKfB4rejpxry/NV7JjIiUP7rFXkbJuVQ03AzO0
OnJRQsbF0jPAjHa5yxMuhgWZE8ma/J5XAtAza8k0XukZ2jPK2uG1KuDG+TBNWP2PC/IzyuyVSrp8
UreZoO8l2MMtdQ8VK88xqEDtJuS9BelwCyUG5ZC/xTyG8p7/BI6yeuXP3CLERniD9ZTJGmreEiUh
qNFvZe+ve9e/cleGL/XkGeK5PrfJvf1SrAEwjvqpr6+gghby94An/jvi/g+8pllolDmml7ab2f/E
EDZ1wYOdRffgsACn4keKDS2FWeyF1M0BffMio6Vnw5YwOOSy3/mbGDDAgsoKxTj/kz9tprc+YpB2
kcG3ydbvqPI2GOrDYG/QEVaHwjmIYVtHgKlPc2Bmeuqrnc3xXRJdeXLkN4mQp8LLYm0Ric4NCPZl
xCt7Ksllrecol0o+qxFrDP0gbmo+551PxjnoXkV0xeKHKGRbkY50Q3vBaO3Cn2kIEbqtx7JZaSVt
0ayInUCgtSd0ZAia7Pg0ZjczPyTDLis8SKDkEif9JhWHSOz5hedNDBFDT6a0vqgRQr/lxJ9hXdgH
K72WvVfbZKSgI/Mi6SazrpSlr7hk1urmBEy9FtEaDmNvXpOaqHSyGNilr9IXU8KnMitxdl37PClg
LR4MdZs2JyX57nN4qBeRpXc5MiAAZfG0EMbWJ3aOKbfkyoDXNdfG18/12bnhuFRVd774cbdVcLid
Hlt7Px5C8HBhU6F8qYit4C3rLCjPIhiMiChGNklLS/vq1KsqH/NwBdcxADbjFo+oBvgMPq+qFxO6
faStbCildY+k9p4xa7zax8zM+YlUKoiSI2K6SXiyxL1s4J28l4ZNeWrGfdvd4j2cwy10KPkx8xrk
p6og8/rEsDaqVwqy+Oh5TyrVelbizflgKKCXvVcewM2TSmraaFO6MzLF5lNRthg0FUoeVFLY5ZQ3
WJs+/0JyClTIR2c9Z5VNy5kPeQBXuOy8fuT/Em0Zf/vEUDLXwBlh3o8XAcGwOA41Z6KTPWcPfjJs
pfnJUVatsQaBXVauxQjrkPiPc+hzOn1M2fNonGZiZFUeEExVxQF9nDWsau0+Eij3V8GlsL5SwlbN
foHLoTkUFMclSVvEazBwJ6GX17rL3tQkl4fkGeMY+4/QFRZ1d66kPbwESPm6eHayXcAfJl9nxmqC
5Sd90Df42b5qv0IqGdXflwne1ZmL159IsfnmyFPMjeRvWb1KxJ3Z2n32BiIB3W9N9CuscXhO3Va1
X5JmKdd7Bj3TJ+kqQ1dsZdszHmp6j9wtYITD8qNoTlwNtxA0PYiLZevS1jusvoeVUh18+aBGK9Qf
rNThJ9XRiWEeyTI75onR+IhARineIlRDNhuZ41QeBg743sHsUHgsFmQLPdFF+CsiHhP6C0b08n7i
dZhhDaY8Jla3Hcl1D9d66Eo1PJA9ahxxZmncBS9t8k5eOYo7DECjvaAMQwDNWZZ1lxGsB2D3RR59
xNYBFLKA82XEl6JgmS+9MB4M2qMvn8IcEe+iK4GSARYbD8w+GgKUDW8AhRUsRh06MkO2w7+8drNt
KN0UTDgL/9ckYpaK/K12+/Xr/6zd2IGqCD5wMcoketgz5+GvSYSmaDrshXmZ+WNu/lfpxtQczzyA
c0sFg/TLEhReBAZIQkWYnPMN/0npZvwYfv9eujGB4ZsRc2aQWPbrIMKxfdlJrRJtVcnkwMkg3DA5
KOPqqnGJyI3tDQb2PqMk41u1VnZPcoBRLdv2qUormNAVo4YJ90HvnMy4h2o8Q7GRejRK5/Yk5Dr9
t5Q2R0X2MQ2M5zwg6qeWX4bx2VC/c8A5eW9/FQIcpcNwPheXvuhY52VeEBGqWKLniilm4rpclv5V
zv2rkuo3p9Seu3bcdBVFGHEdVQZQQnaYATdQg/pdStWY4nfozWGpxJ+V+RWWMkjuWV1eeYVB543W
LmybjWmfypp8vwENdEMKQUVBExPEzdDV5BATtuAdiUiVfqgUlD89frG4I0n6qUh5Y1k60DcUZjqh
PcWwBDH3qicvU8wNwlUHXQM7ycvUc84A9dfsRz+Gew2RUL8GJqqWODz7CG+q3oAH+zBGIZ4FtHRt
sIwg9TYdFn/eyoH1lXT6PdHroDZqqNWhCrGg/SwGbDgdsouquQ+Sr95GBOcTaBmLL2YX6zS/BmwC
GhIRGIKjdDUewkH1dE5qpWNGYeILJIUgeSklaNO+tZwyh1iYZlG34SrpSs+HfFNBCSeFfT1PYkkB
B0FT7hvl2a71Dyv2jFpdmfAJ7FJZlWwy6WAeEPGdBKWqr5bIgp6tihFw2eCamY5JJw4Oza2gydVo
dolPwIxBsdiT06QjSKUpjmiOK5rknGZZ0DQHfMuOMDjWO7DW8Ndaa2gOFGlQ5mi5JbYoRvPV0YhX
fXwIacxzI7pLSpz+VXixnH4zWS8qk9aIiWvE5DU1c6Cp1HhUhlVGngIT2oJJbS61T+bYPg8DuN2H
RNB+DExtJkjdgjlvhcW/YO7bM/81mAMLx9lGzIUDUPEqUsuwZEBCGLJQawb8sVcN+aGayhe7FmdF
oxyXklUp0k3OVBpkj//RZGcVn5aNly3DUisbJNoOySavgZOrmlt0swEvuGm+WE3M9mwG2XSGsC1J
XyXfcmLQnbbdzoZqGOAK6kVzmhiI+wzGpeSYMSbPGZcH0p1UButcGBuNP2HIgiqep+t+PmP6bDS3
DN6DzCZ71joOCAxkiou2QgytPuuM6y3G9sSVuPn4ZA0tgi1/I0/2LYyUrd7BIUAU0SGO8BFJRA4j
8VEoxzixNnoCvdGJrsVEyikJgxbLV1EWZ4NlrMpSVmE5a7CkFe1Hj1XDYHXLG2OX52Ax9RaMFsvd
NgufS5a9RWM9RBMuEZbAGstgbd4KW6yHc9bEJevilLVxQqSRRtNImPyiGWFmsV52WDPr7BWCg0yx
hjorJHiuTpC7xa3p9rXxUY7fNLULvzNsV3KAgucpBANu1d66kwrZuGWMlxiGYXbzV1lLRAkkkJQU
L3Abu1Em3FPu1o5zqrLiXHdfTcHZE2VM+8eLomKsCvUrwJJNh2F6NNRLZ2DSjdtn28dIKjhJu7fQ
fir4E5hDyHA1fYxk5TTgmKg6k1yVERI61lpYWl3suJZa7oii36iltBV0RA2VXpUqgB0ZTor7iUCf
OgWDnSGixjLdAopX4UyGEyhx7LuxcijyDngYXhjN2vk2YjaUYvbsO8L6llpMB8mAGYGvR9g5zPa9
ok9QGuPWaNZG4lAY5ZbKDA2IoXi++LCs4OyH6LpG9NQymyeDKABbcpX2qMHGaKr+KiJ15ZtzDvGw
1n1KxyR5SrATm90TcRnkqOiupjZ01pZYmdgklclnVKi7CBR4MJfRITWaUYARGGdZkg9D/kPnwrrN
2QibEKYmv9OoGHu/8pqgcRuw17EhrVvCDqcxWpq8CRM/fYo10vIMm+ScajviNJVo1CsTb6tugh2b
4dXJ2hTDBo3KkEjgPi8Nd1zKLyEr39mUuE71FskYLlCxtV157hKMkJJ1VPL4reYVAJNnrTbfjWq4
dsS36yG4Zyxn80tpshi2A8/ECTKE1ioEUdTK2Mxqtqvxk0JEUGGJOwUA10AYhCONBwdPYed0n1WL
T3IkDBhTIlopbtaS3OmIvijutnKVnqRWRmrDlhhtdzEWd4YD8BWMqaN8hQZc2bmRJUyBDMaVxGBF
CPWiMYn/d1d5KrgrNjsWUSzzAO6/7ps0iqHfq7zfvv6vKo/xG+o0Q/5/QdtPVR6FmqKgdtDl30Ff
Cpwm/itJLvyXeUv114SOiRp8JBvJBgk3uvJPyjx13lz9bUKnwntCqCGjv5Z/K/PksNLHspSyrePA
Hc9y8zbV/doQ4n6spF1fmph079Jef0wN+zVi+O/UDQNr6MJa9mDI/t7ADlSnzb1kzBaHckt16Poy
FkM92+XyS8rpWkfdUyRj360lNsi6Z0bNFk3qoQfBWhkEqxSDZyu5K6fSLeqUTaUZXzki2TTF4qwA
m62Gl75o3JyvbchKMdXkOMbYX7FZdT52lwK/YTB91pPm1RWmOW08JFK0nDCTTUZP9cj+SEq8rgkJ
xMU1zPGlifvaYNrNqlku2dsT6yzJ4bWDDmRgIKk7sdfrUyc1O/Zoa82vYAvnAIOSQxA6R42ROwFi
9GVkOpFZllDJDUR2ZyGcY9FehzD3RPvSsI7zu/cpmDGOc4qkdlToQ3ka14ozbAMLaKVQFwU8hgRU
gYlIYGgkD7nKxqnaR5HKYHnvNYYTZkXP11Xo2pgTlMZ+gv6ps3pLFO4V6Z1cQ2+kUGFYCSFYqzxf
/cT8tWPR5nVSuxeB4ckVEjVkt25FZ1zFH32gvRhw1YI4WlmN/Nwp6oF4MJcEvBtLyHUFKCFUnQ3r
rY2w9Idca90sa9CzaecqS/ZtoniNhYDNqBD3Je5Es5xrI5ts7Ax9eejQXiChW1SYbgMtupvM/hIo
FvB8LLbFsaGUMK/cUDWs3ZgeOqtQj88jUgOfY8fPHr8NhqFBxHRmgkqpw5jG1Vi3aAhCpyW5KNxn
uPENNkolCx2CbFcJKjW/Is4l6k8yEaup+jhyWspBuYL5BKypSt20fptTEFqb+HAia/KUIB+dNAvb
2aH9cfUaq0m6Fka+HTUZj6lNlglCtFp5REmxTTEHRqGE+y1dp5Qt6vAWmM7GMEN3kLSLY46nLDiE
dr+LusdIR86DzBs1yVIbyb037hwCHSo0F8Yw3IGdWUVdsbbSh6rx2Psuc0irpXmydEw3UXZG9bFV
k95L8qsFoqp1DvY8PGWV1zdUY/m7I2baK8VaER0aUbolvtgSFplTlOfJPszFgGQQLFHflc4bKWaX
PtWuo4bsgzih2GYcXhDEGj8kMs2/Y3hKLq68oc8ZFXTraCAlKVibmQ71Wc0Lp2D+6TXXMwVOdUch
7UVC3iYmzMvqAkMWCdLAqqpamb1J8VTvAtqH0Y6e/813i2XMumVFZ/9h6ZzX/+1uMTnaf79b/vb1
f94t8h/giSyTVxCDCe0X9J78h43dBRoeRhbWMrPA+q8RApmjBI2zNsLIAifp57uFz7Uxy6CF+8cj
BGUWiP92t/DQiUVDzY2c4YeA/GctQzdoyJfaKt4OOlNz1uiPE9LSrDhUIUVUZ3+ZOOElzAl9HRxN
9g81x1HXEjxR9uuMw68Mkztdy0hI6lngxHKG2rrOy1WE5TOQx6utVNsqVl76IDw5zbSQC0aYSvdK
Jud97oPD0MejUhu3UHqso96TGtx2Rsj+tcQmSurlUN2sTnOTuNy2/8fdeS03jmVZ9ItQAW9eCYCg
N6IoSnpByMIQ3gNfPwtZk9GdlR09U68VUe2yU5ky5MU9++y9NmmvQkfd06690fnULXJ3VUX4vUb5
dU8jV4+L97GK8AYquyGylEVi1JeMtDyFk4uAAkJTWEUzfhXtwqkJ4dV6i/+BIJ9B2cfEHXscLnr5
akrCqxxpbzFKQhgPXlc1zH1+ZQ+KcPS7PYhiW04wA40AWMekgVvEqDIBN+/hMheMScTU7FFAFB/u
3NhjYpkSBZuzMy1ncQ/p+dTftZVUNCexFbClc93NzlXXLEsU3Q77NIsTW0CvFvoIFiIsj7I455nI
HAP4lfG2mgxmsYrmwvysFtAIzM48U/OIwKySs8i/anBNQ3BK2lOqpmelIUaP4lkP4aoqo4PBNiMh
TpJmMhVSgqO3lUf53MJqYERR9l6IsKXSqDorWWR3QrQtWiRPvAJmF++7pvkoAvhCdbAy6nKT5xoV
BzHXeHOitC0NXUWgVrIalZUx3XG3sGEJsvKjj7JvPyY/XQrFkgrOFarNujK7Y0iPqZAHFe6ZCLMx
dcnC3GmSrIqiW9VZP8/711btHjEpBDF5ZhW4XNVLD3qJnYYBldelbPXL3sA/wmAl60gyrMfbdGlF
ulP1PK3kfaiJ0OM/GBURt01coRM0K/gPCebvJmeGVLtl60+3f/I5yFVWU5ggf2yE/880yZzK+O2O
/evH/zwHUVKRKXERK3T7/lrMSJqEO70iSnDcDPWXYkYT/hzJQBEJ9vdzkGAgH4BFWZFlzsm/c8f+
85z7q5QqcxCSKOTirkocxv9+Dkb3vPIl+p/Wel4sawtsTtgl7uSzTLA0J7kzsY/BTiqflahYBVxT
othi393CJQmfjUT+SqE7V3AKlcz6jAQOMRqJxQZ4g6+0jpGijJj0GSUD/ngJAngJJSnrWPAI41ZX
oGSpoHBT3rij9S6iZVghgFHWJOzBB6k8c8Fdk0d5DQpaqIRmV9F4EnIqZ/SR3qHMtAEcOtNLx8kb
RKo+RkZHDY2gsY4qGYIRPo0/KzxTd6gjExB55ymNaks13AvNsDM0DQVGVH/313MuMQBt2QvmarpP
CDHXHIf/5LOTxPBWKKabZNq6VOVrqGDT5Z6GGZOLj+oO5ltp0DsRB44kluBPPsXw+y6Qvan7b40w
OzZikoqBZ85SqN/hdkMbVcvvZF56APaOZ+UUf+rI6TehqMrVNdKNpxQUzihExxDdVSPwzBJYiAHF
mE+58iJyr5fVlxy9Vpx1W7AU6KJQWF9LVF2h95fViJJMADEvx4MS3CZQxzleBEuFODwpu4mbZe93
joFmrDeAIdDBUFyWSei/tn27ATMEdTw+iHK3niiLUyBM1QWOoTruFmhdhMsfxGZylBwURBy4Ma20
1X1wNU5gUzpUUu2o0ct9YhUthFREmfYgje7QpMjcDwUB9p5XWU1TroA/sFsLeNHa8EMZmkPY5a7J
aq1Qn4cRCANxDUGFCOQfy9HaJ6YMi0pbJYhFdx32eqBDpdoLhbGnKYfqsvZAezAXVRfMqMNn5YwU
SQ0xJgrJwGWAC5qvBBvipgqumgBaFVxFJPPQSoV4I0fxWhJIYgiZMxaHIubTToRLYbDmRMnPfbbD
BUZigGUdLvkQxb9F+e/ZAOhsAlI2AgWbgUrWvgw2VFb6PbI2MIaXnC2Cnx3FealQ+c3e7L4NpP6K
nUPB7sFUZ5mn5JsjGoeU7UTMlqKY1xV1cxMC2BAdgZVJd6c+RvK2oOEkxlJm35Gz97DYf2iY7lqL
F5eKYDIgnASBslC1yhXGzCnn56fOBATlvc5pBSAVifyCaxkbROAQdF2KPZBSZJoIucZMaBC697Kt
5HBU9YIgfON2CDw+Qg/v3d2I8CMjABUIQVqReq38ZCEPtchEFi74EdkowrmSEUdVm3Wsi1xSatzT
Gi07NKRM2aN4bx0dwn4mHLQp2qb4Zgqo3hkyn8xzPeo+QeUug6ncReEuSTQ3oisiZhTN5pGU0VSY
55p6WoeMrCKjqz+H35hkR0baNHivGHC7hiGffWZfnTPG34RxLOZtgwueGYFasyz0ZMZlIbD2PuNz
B8UwzmoPHqzXMiEQUCoZthONx2tdXXyGcCMWKXrTsGTkbsmQrvaPccbGhMGvY4SnW3nZULLcceB1
hO0SRv28FXcCogW978tJkT6buD2gPWOVBWSBVKAhGYgRJAUkhBhUUjG8jLOycEdiiBNpOfryl07/
ohlaD3cM5lLULyOqwivuNgVSxSiCieFjIySMECmDQfV2/yFtvBZFvmkn0eFl4rRwhppQWMu0s5sF
ZdKTJa8Hfn8/Gmt2L/Y/+flvmWhrc9rdEnkYMub8N40NR/Vfn/+/ffzP579E/HP2q3GxUPiT54nm
p8Ym/cG2lL8P7PlPg9zPOYj2ZaDlJs457NZ/7l9/amzGH7os82vUNUN4/ZsaG5673+ag+VNXTdOQ
VBrZjL/kjIxakeukb8K1wOjtFFkJfzwJOO0zi6VB55MLzMeWhzhOqujbuoersM/cJm2xYgFn9Jnv
68wbLX5fh5eYD8yLyE2p35WNQzc//sPxOE/frWDYpvgiVLUn4gGmbFcZCHZKwLRZG4zJ9GRRNNhI
OrQu45YBSjby0ySMyzAStqEhLFMC0ZM+rYQeeSE3GcryJ5F047y4tUgBjUJ/Hjt/lw6zu1dydaC4
VsXIYAYwSNUPwQd0IX8XNDnKEQk96zD5NNsO4raHmlcGebZQ0oIIE4F2MabvhBmIi77SttcG386U
cwgCh5HE6EK8FsKgtuLT0mwtI/Z+z4GyXcsMAKZKDbOKSbtTXL6lqxG7eaKHmKAEFk2uhU2rDfc+
NDgtrxyN1U3TrjKt2XUGTxDlo6J2Muut9SQ05yjeVxz0qTU5qvxkAH+Mq3PSvQVQF+7KcKutYDsw
EPaRdZVKfHBh58VNsL+X+pqHOcIMP8Nmr1sPVhxTzJ65d2BoXSGRLGeRMQo23Sp2V91klpdCdbdV
VmOmJjvZYF7VgARI12L2R5ACOTIq1qPEyyBow1UySB4Q7FXYtXYugYCgZfKeE8m6d/ljTxulSiul
VEo97nJ1J024m6qI20vQVFtuJpjeky1p/iuK9wZc/VYllBlZDJDMd1WzSrQo2OaGGuNv8QMJem6+
7mWscK2S/MNXAXhWCa+ppNBF9f84prS5hP2vY8pfPv5fx9Ss5DCoaArZll+iJ9If2EtERhiyKb85
PrDochjh07VMoCS/mHVFS+RMtThcJKScvzWm/Ohc+Itco4oYUWa1RjdnQenXMSXr20AIlDhdiz7A
sLbYDxp9H6L2wgPsLOKpM+G9UnADVTa9ZWG2r1i9iyFqbvTMJ7gQ0maVKycRH1+Q69yIA7cIX8Np
8PoYLhbJZI5OWxwiAAs+pcHxtBv73POhbvTzGqoB82/U7MzWACLeEiJrudRqGJaSlTGqlxDIppge
G8IZUwzpSMlBlTEMBNGGuYmdRLy2zGklJ/wddMyp5eQ1g0XBEL70HxK14TQtC7hKpamWbZveIgcR
Vd9NAjA64XvQMdKpBZXr+D10rATNROOJb31ydz+KMkzMLNa8Nv/Wp2s/AGcL0Q8w1ktcj4foKvNR
WZxy0WUpDntknHaaMEnHvEIKLdKWk0/AXBp+GvARlbi4FKZMqo0MwbzBAJMq9qqDYdtlKvUy6h+r
THlILK210+h+ynnzDr1qK7Xv6goWX5gNi0yHV1IoD2mMjzErhWVmvjZZeOMYfJo0Ydur+nui7Cr1
7U5Qzo6G5jqqJOuzBMBRNva31gjsvqZovbSon+WmhJkT8G8bA8VUuxehwUJg4L4R6GyRmqeMRURW
fIZT+5DF873w1NFD1ViJPbErH0zUJeVdFLBgRsbSZ/3ahp+T+SkqFWxODJ75d+QH+5YbcypNnGca
W6BsEeCM5nymLVN5uvc1+wYKrYzipe6vivGdR5+9DObF9EKjYW9L+BxvCpNpBXNYayJhIw7iES0U
UyNyM81MMaxrSyPswsHYkgeVmit+gA1W9KOUyY5FmFCHGjX3c4VJ+o0pHYABiM5RUinOEEkdZdVS
CLFgBD1dNNizW9S+MOKVyizST9aSP2Ld+RfsL49Ei+l/REyScBC30q0Q28c+f7EmnFLZriqaXdJ1
oHXx53HR5+B1uMLs9RKy6kDXh3R/ksJmk1iUrTPpxXBp5VF3C7x7dclqBqRs3eu2ZKHZBZiuEpbf
XMpHEsJUHYrgE0LoJj7+g4omqQj7O3wl2w+Nc0p2pySY6+O1zJCwUhmUugSiPtvXjE+5SKI5QdAH
zyNPrlnRM8LmrSPuYkAda9FrqfqoZH95L0U00HYr1s1za0BHoKp5ZCKa2sjlNrZUiNoKsPpC1jq+
dDXpW6358Zh0fOHxHCIDjIFPA7EO1xFsHDsHXRpcFkWPAT+p1HiNreckSD0KKBJbHy07CN59Uzoj
45XV4P6TL8wq2hRiPM8KlYvjf18caJQo/Icn0a8f//NJhGBG3QFMrP/Vy/4tNsL/pZH8mJ2E3Fh/
bJ5/XphNDItsuVmRk038kb7/ZSlNsy/Hk0ox43wD/xuxEXneTvz2JFJBgYkAYDBJzgGVfxfMkjAv
Y8XnScQGgVH3giOr+wBpF1HfeSx2GIyX+ZYGlaFzLcrmNF6vm3DcmOExVB4s442kFijQYVGpAIJ4
ZV+ozgVwjdQSeJj25P7K+z18TChuCB0AVlTxyUB1EVEgXN+fRlvj5n01Lul3ZS3oEdXHVYktGypt
4Kbf4bpZIlI/Nx8IeAF1qo5MZphb64e/17iHL1SD1u6lBhcJ0qBx6T5ywgR4o7GvENMjgK+Bxg52
8SYyuRyyKX/w91a7vb9THO+V34g5lYEBeGFxgyZdwKdwjJ7YKKBU1Vax6JpNOhCLcExO72iOwGjv
urLNq0PKc1lz5Y1JsfiGtYTSQitmK0pzAfmSEvTjmosnXX7mRluR0fKpHDoPvLe/tHdkOG7FLSHl
Bd+1GoA/0z60ZmkFBJgxHlahtpmpldZ+ul/AgK9rb5zx76b0ku0AhFEZW+xL69R350LiUSB0qHDt
Ku29IvQX5nALI/LsaBeVEcELnpyEMI09ggAE7pLiJY0CIkKkdIxxsnMaVrUyPNyVT2E8RvQIDGgV
xmGKSBeoeILuS86isTirEbEfMR64zz430An2REmC4jGaADXvJek5iT+VYIPUL0TvekSEyAdc3ZX2
fY70fKjJc+KV90fBehLV5JpjmoJCRjyvhqoTQ3BwwIb2t2gpOOHrP/wo0pmRFWpQ/h8uaP0/HUW/
fvzPo+g/3Hx/zu4cReaPM+DHAvNXFBRrS4V+GPzT2l8RISJoSMwzlqn86ar+GyeRhFjwn44i7uxs
CTiRWCH8ehTVd+zGloZ1b7pABFko+jsYJZXzhzdiAucj8fx+ZX5PFUOow0hrWJ+SQPoV1tlFb9+q
al3FOzNxtGPz0upOCDGY5rtF8VhIJ/E7Mzw53IDcaPVlY12DjGIIJ3tUtQONLNwTfZjhEJgxB+zq
A30ad4G9wf0MW8PnVt1Sl+DFwl5E8xKWSeuJXEGt1WhsW3Fdc03K97l5EJU9sdipPE8NOaxNFnl9
7ibTLr+fQuXKSpCK1HATBGvcvEO4DUXMMGRJ6T9eC5pnUW3iQTnvZNR5UgzEmfCWkchaDJcmxKH7
Rl7BAi0H45NBwKH7NQRZWGI0dfU35nlJcPCHmhkuTLLYzkTsKLHhEvuCa6lYfah2WDdUowr74L4u
xFN135Xi2oLMhOxRrCrBFoRtLL0L8bFSV3Lv4qW7g4LPX3xaBJLLhEvJ8oRhK2+i4rMQybRpywka
SgE5vbctfSaFLy3VI7dUAqKdedxfGJDa7Hgvh+UAbqlesR64N7b0xCT+mJ6Cz+m72xiHufFEyAn1
Ligceaxg2CNpTwv5czyGT7CZtVdlPzzkH5Hk4JnGiiKemq3/ku/xZpJol7/8J+6UBMumR45q/at+
zS5tuUDdVSRbzZeAOahOrFoUZo81JsIHfWKsPORP/1NfG3THL4QK9/WCTBlAaDaN9B70J2DUtx/n
XEdEG1VdsZvRjlDiGWu8YW4yQ34ge2vH78hD2+CcHPt9/JEbtnUrod3Dq0FQsrE6Gu2SL450XXMr
bnhdZDJDO/lRdXos2whSaBj8oBos2xjtF8mWOpyTtO2v4pc82GjJ4rV9VQPbfyIGPcyZbwiAtsDX
RjDT6z1wj+64L8/aTXkftjmorEW3IiD4RXjsUTxlW26ZEGFgQWHDJBAvfzKRscKFkpqAL6xx9jvV
LIUzK9r3PXKqwLOMRCW/qHCzZ0RrFjzc+Lcvy5izgCGcQSaKc3yctmXrxMdg0634raFKumbXrO5e
sUVPh4PmGjTnfRRPWOUp5wM6QlRo+qZvQmGywDGG2O7AOqZXj1lCSCFqwtYlzbkQL9Ihflf5LKko
5vXwEFJPg4naaSh5sD60Z+tD/R6fBASdR8Ds2+SD7wxPVrZexCzxtWIZiHHgKqsZbo/+hbHBXKSv
7MThyyi35NLRjxQfM7AMuS29h8funYemROXx5/jJi5h+PuMqvNF7vM+90kNNA8a1MPk7rWep2vup
09GuMO5bZsEFZPOv4Z3vED/n4obvLaF+Vz1BjGA9Iz0Ib7ykC9qCom1AQy2hxUNxU1/Yw5gv6TW/
Ej2V3gExDNHSV51Omr/hjO/8IOMjziDv7tIGZxfr8olNkO75+2RHTq75MC4T/wK6M31AfOcSc38D
WpksSD5W/iLp7IkB+S23bAwYy2jbP1hbUvtLtgJeuY+PwkE4YNt78B+R8KXDvG/gVBJtbX7zhe/m
o0ah0n0vHMIjXfYuJfBu7dVedI74ySNwTe/1ddD3ueYoDLTqnGvlOy1j7JLIhC1y/grCx1/la38d
r7jn9sO6PJibbheehA/9u9tx3q33HDJsYIm+029DljV6GKKHnDHmKX8YHrsjqWLtXQKWrvOe5f23
CL5U3v9etWKJ638yrxU3naqiuRUJ6xf9RtAOHG1JC7WtrIZ3Pk893sK05HVtFG5q85/Wg8zU2kCe
semOAgB+5T+i67RVtr2HZsIKNmWH4fbX+mrENiOu/MKblsaqF39nfjLbGweyy0QwhXYJCF9vnOAq
a/PtbWaIE0zlH/kxeYKm3T0Z38FLneyAfgD4YDjz8/mf6JOKmJT8zVvwKOzlo0BBzyJ7Nz9Z/fI6
ep1ulHasEHjfcszT1ocCx45cIXBy/PLcOQPeK3SseCRozQ0x1xXPgmtDB1ayve/0Y3yITumaHr4n
+mQkAIKom4Chj8LV3FX07JT7di/cMJOP+/zc7qMz+er5BKCoiX33J+8Dup4pYb5xHgvT2STZ+DI3
zvBFUJ3YgDDklLRVctuH6sY6jF+asMkbO1iL7bDhsNP7xXALztmxuJBFeAPgZaS8LJbqm+r2nrHl
nQgOnh8P+xrOFHrJ8PNzXxXnnitopE4TLe/3A08G3vrwlKA518TRFxxewlv+ob3iwsm+Oc0TaqxG
N9oN5+HBfNRP/inYwJx/J/TOgYlq3j/gaQnmQpnqs37QdsOl4Mb+IdyKS32dbnzb3ot3/zG+CU/a
a//RP4vP1RMlNizf8nYTmg7pXTbk0UKBSQiZ9bv/oGFDepUf9Uf9k6w5rx5e9ZyN1YQv07P0B7EM
F23PII76zmeU7dpAdAOWkqQSzch51b2Rh4jM6E80tvTnMASOTPZed6dVN/WwBiHCudIFO1aLHN7j
KQZQHowqzqIFFMy75Ur5yocII67og6A38tjZsuHNMXtEd7Bh1VZs3VZyyvxYZG5JyZV6TKhuOY7r
6akZdryINYMYMkcMr/o9OYuO72F/4mFRM+wpjCXNnpZzzJJLdr2l8tQylJQS9i6ojNW6/rSExJm+
I82dTVJYyubGBuJL7bRk05uy6eBYS+4Omaug3kvlKeve48qmhfvISqOe3gOTmDcPIQBOyVldVixP
B0cNvWx4QzDbkDtjsrz5mifEXzXWq9z3Zsy4Pb11Bh146st0VnnOBwEpof6a4+/qdNH2i0c9eJPE
Fx6r8bdCAUiBOXTZ6DdhHfJgkuGGL8ZiD/ekZ9arl5MvrivhZok8ict1TqtP5hn3i0h8xNjTTJkO
S4HbjAlShqoQo5p/Ia0JpKusNN2Op9dY2315i++eFK0GY+trcLQammRU4OSNTpEcSIFloLtwSaRi
UVdbzkZpI4ESIawvZ1tNtmtmW0rHquR98Hk8v+Y4v3NYu8yid06gGormxgI25sBXrJ5Zq4t3hj3j
Eq9ryFvdeEt5EUgNRW84rJU1CP5ta158ZckVechh9TpVtyV9pVe2zyWMx6188FGQY7xaPCFPJsVz
TtovW7zN7K4S7qBse6txsQ+2DL/5Qz2pDMZeO63pLctO+qslP+VAMtMrDxtD+ZRTlRAbtWrNV6dc
xvpilDR2nOekFP8tqLy2ugz9SupetKZhP0/Ehpdf2S/DBwFANTcjTvYPVUU1PRXh5t6e4uigxF5h
8DiyRU6Hgc3LpC/ST35/8GFZO9k8S18TpoGaDfjjyLL6gnlYozHP7gZX6d2RrU/7PJL3tTalb+fi
Vc0Odep1KhL3ZtJsXV2Nqiey0C+3IiilAK/fVid0HdGXapvDk6zt6tlZd9LzNSlg/204ioS66iXN
Q4O5RucUm91deWz0j6jh0ekoBQacNRWTFuBth58TK7deLxyxQiIJTxYR5Up+SYetqjOvb6hVuI87
OD76KhRdgftctMxY1IG+p6pjfR/dlnhVteqGQ6HvkOYR70xC3tOK7jjps3y3Tuq+R+cLaKJxpHSX
0uMrucpLz1sb1VLjWvXit9tqfMENY4wbTdyW0WPUnLqmw9YE3l8tYUk/NT3Lq4VOw98uCDCT8+N5
BnFNPxnv7/FR5fbEDVYhfrSoLzJfJNCkYE1pJy4lrV2FI6y8DXIi5o4JwgSAi4HrwCognvYIo9Xi
er7qOAxymc8S2O/8Q7MGBzJR1iyLwUG8lyZ6HbZ6vU5FRyWlyj3EfC4/m6vfHnLWe9ROYJrGZEmw
gOqLpaDvotwxHtsVpMRStgkuBtYSkw/Uq+x5eol89hxzG5yTnIlypxWZ97XA10mlEteVO8VhPIQj
8xqnTrTGzqNzAKRHw2ZPEaW2FO4L5cxnKu1lbm7jKhy8kq4SDEYTOsp2VJeUUgjMh4T3C1DZNsGE
HOCRYJsCWNZNXnuo1XOtxhcMDz5UaPeJvKz6FSB5jVaia0SSQV1TiKvzwO+xotv1uj/K/BCGnWX8
ozVZA0mSfLWFl49Ez38PCkHm+c3E+NvH/xRCcGzjD9fZ7syyxY/Q908hRPyDrdxckq7iop6bbf9l
5rb+QKkFroP38We/wU8Tg4V8oiHXqogo/NF/D+WD0fI3IYRPXQaD96dFXPtLUMhXfFFsjVmTrQlH
L/36XZ8GkNMQ4yIwB5SYi25fP92j1Ris9XWGZssY3HXoprpl681rnmxxqwXb6FWib6j08vYoto7C
CzPnxNnl8j5Pn8PRS7o9QQjzSJV6pKwm5RJGnyEhZApZaAFJS5If0bZuD6V+xJkQF0ToaPVYGsFn
+c1E6OjU1S54/LZfAXWW5Iz3hXltYNf59H2pJN0GW03XZvY0WVwNoiuVPob2UBZ0tRJHSj7DdgVa
NAwOOtPg6JLv5WG86XCTV1gUy63yIvkfVf6oZC8Wb8fwB85tb13QNAy6D56n0JWVZa3f5IEKGdFB
QOX7wMSXEibBH0XlNC2FjPTSQ3MLG1vLj8FDWK+V/EWH8WB60RuKcNxsQG3AdhM9AU5ItjWbB/gR
zSaESyJ5WeNBo8ukZcJqjvkZGgruO8Bue8qB1/5IofhV7d7uEzoDgadoYXoUen6T09KNLWSe7DFg
sKEzSKd/a+m/Nh9EOzBIyulaIfdy1D6Hk3yenvvvmnqu0BXJ+ZCSXkzIWOmtvFHlhDKaBJTsvBoG
sNXQI6csRJi8Xcrly8MQunEDlY+2tQN/FbRtRbHl6Tj5b1qEkGU8Z9png49DZwpUffrDbDM49hVR
WJijaLfZJqPhsrGsLbS6Re72oDral5hhizotzkiazQb6DeqOL0e9NGoLh5ThqYYYe08oKzXXvoKL
bG7PzN7bfuOrGlQTZkPmiaY+EL2h8L0XTyD/p/yUTPuZymasjK3e8rRUVxM3o2I7yU5U0Xm2LCiW
nDwhKvjzPszJpR1RllYKzXLpvu3WDw1/9LDArc///LLUDYMrrtq7m1OfXtlSS9mg3Uv7dCXTccv0
pRt8fvP3jfRDDeuInwNj1qic4njNUllAJsn2ar8kBN7Zhc657cywIfMF5xnF7Izhbtu72EmybGk+
BQbkD0fKKGcaGXWX+ArPGpadZB8u5TlMBH8pXwrKKrsfLfUYlVdGFlkk9E/LO/hYIhnekK9N9oeA
laZx19PJUy2J41vSuKw1lzxRsRjA0Ixr/jgufsy7jK5ZY6xInOnVWoSr9BVHzPD6A75B8k9+f4r3
o8iA4XGpiuk/jaUND/ViDvTzpfuAu1LIsDS+5h+9hPbVY525oDOM/kNnbT2zXJvC3dHmeeSxrB67
cd/pdtR/hT4TKrxcXX1ox6VEfSwxZEirkPF5ZbOKBFU1bGnew+CXW2t+xSSsfl8BzBIKhp2tqN6i
V1PubLNEHur1RWnlSzLgpBM1wFuA8zNxVQYnY7gGickm1NwQ25pnKP8iJ0vNgkh4FR1rWql5ChNw
o9+v4wiMCL6htjXmsqUK/swZZ3ey6gVb1199MVvC72EsqUkF8LaTKT2rlbl1Vay4OvuXEBeSlj+N
+rW3NpN07p3woTHtN9blLW0AGnEMOBOs3RPYhWy8AEiT7orPpvk2DRM/+EOTfhHz5vYg0s2my641
epq46vJkT4lJT1VgAp9GX8ArLMT1QOVvnvOiBHyoslsTNjSQBP0h6p+H7CL1GZOTW7dbvuU+Tgt1
rRduzkt6ftfblXZha/ZApyx/sizSLYUcLoby2RcgzQj0ZNaIV1xPYi+QBcr2isgZQt7s3MaOCs2v
gcRxE30KEIR6+r/u/2hjpDoHebEFaWxP2c//d2Mk78rf97x/+fifdwrpD5N0MX82bhB1zjb/uzES
f6PIhheHwv9mJv6158Ula7JXwVGpstXF4fTzTkHRBtYlwlzGnyRc4+/sebna/HanmL907jqyKs33
qb8YIwPT7Hxt6kGUFYcmcqGwxTUbh2ud3LQQwzFvi2Mnne5t5wg86IZY8XKonuJOrN7LaK3OdM15
eTvmjBQMMeouRjz1gUJ43EsC8Vm7H9N4G9NxeecoUHYBkqa1U4bPWjvc79tWPyX9F+/hhZqsUlQY
wK6ALYNzqZ0LOgQL7hczLQ2FhJ6er/5rtIytgNCbomNKtKvPBLq5FrlYT+YmxMS+E4tD8uizey6G
S6BnDiUbFCvZ2SyLlq/3ejfmB5hAAGWwN7DzWTTPSriJe/dyyBsXT0UUeVr1RWRj4jgUnMra6cEu
yM4lwhYTCtf2gkH6acJEQ1UvM3IhfjemfmrGYd/OkIvYHOck3UmvI1LHkm/rSyugunHc1QRyC7we
jlw7MYR76zj2FzapoPeU8jPNDVBrC2Obb1LX5zC78hRxlRWCD4+ZR0S3ZX4ev9JN+zpe8zOd7Eco
V566Hk8YxjnKKv7XLHVGC2nxri1Hl58BZ2u0ggVj/xB3wckYwLUWdz6aczUoltQIo7KB0ZjN+Q4i
X/euduvu3crWGjAu9WjkyHc4R5fqVRl2JeCX2GIJT3mgpqx1/4srh9jDiQAPgR6K8JftcgNKzb5/
yelU5ULG5Ytpk1SNWpXOiJzlW3TArS2eleaz+RRFko1rkp8ogmXBk4sbw0N5QLpf4nZ7RagOCf8N
6BsL8UkTcJXa3ak6crxRi0RpVA+l/gI43QxX6ldSOkG1U3Z82dlnnnv1AVJMUu3xhqn0O9e0CcBC
44AkUINmAPGVgk8wEf24YM2jDp2d3VBaiII/Zu/se/jG8g9WNqROhjhlbzVrMV35Gxx5svZokHJo
3HtG469Wb6gD7J7x7/BV8Hghyd1GN9wIJhoLVlpTQ5BaWqjvAsA+hPB6IFgPLXDc0Z0CP2LOCfFo
io8mt0oSJ3QJGC7bmNSnjsNNqZmnMTBwhTflkEnuCIH/2Gy0c9p6+ge8sOwQwCkT9kL+PZU2vbEq
X9e8Fxg9If8KaXI07XSdl4+c/OJz8z3gNOaqh3/ilYuYIbpAAhF3UapNf+NjwZ+oiC6iK2nwwX+I
Y+YCyDUJdBqzpbarvEpouOHResi4z72zM7BxFoG8++BKtgS5Zrdn7AZXwc65mc4bgIBpd5VJNokA
32F5YOOUeGEUX6vAqF1WGuR86ET2na9qxeJlkb2EH/rX+FVQ0Sw5ImBiEh12dpK4MDoY0aDbMGpc
w6XgNivxhO0wri7Ne2hS+rzAogBh5TzX71pe5/bLYFc74jNnBUg8uIc1L9sP/aLsYcotCMVwz+NR
7NB1vubKykaKaitMYP5l4vZtB/5CwyBls4oKeeQi7AFiXkRrfofmFSU3ZzddR58g/acnYNRcpmEH
giFyroi6QACtV4OCSdhKruC9mVQc8lMVjhJFwA7xniN9lKjG1+YM1MBDNvlKNvGm2lfXgpZHYo9g
ge4mGowJfegOY1spn7Ja2wqVdTbxbeQ+7uVREHGImObJSN08f5nDkpF2a4lt3ONdRBopt4v2WNHs
nN0/8u4UT5v0ONy9UQJnY5u6Qxkni+E824rmJSFFyd4XaHPFdW2pwjcencZw+ac3l9S+Uhfn31Qc
MigilZOkTl6efUbGZofWoY87f2DDsQ07+A4bpTkG1W1+NTXnZLyaTCsxmzxjo6pHLduJyhGBCeMo
1ZnqZDMqGcf8yTLWQem15WVkxTTtDZ1Kjm3Xv9yxuebfgf7Q9G+RcJ3CtSKt8mDLTZMeoEpYidlK
lldWjDYOO9MpvL7kls4Ki9cE/e0KnU7UxJ1hN7bWmSlWVVbt3BqyRh+MeREW1qfcfEFu2t/95YBY
Pyo7k73/W0I/WTtuReUaTB+jiO+d8SB3R+vW0wVCFBlCqGI8VcoBv3za/w9357HcyJV223e5484/
0pvBnQBImIQ3BEFOMmjTe59Pf1eWrqJKUof+0FQRim51V4EECeCcz+y99kFNlv8RB6KlZJEL1tsW
h+RQ3KuYWO+Ny8nMUg55fiaeVD9edOWCZlh5/U/hpdIIcILUY/WgULeLocFJS+M3vvPRE44KPS0T
MyrcS/3SzcnKPKoHV+ZHn3EltemcfzFOOacjpFOUg2ykTs0701vaReNkbXKWXHRpHWnJkS2rq7Fe
tIZd9TuzBbSZrjP3X66z0WUKQaou6iL5f5H8KeJ/EZ//6fE/S0GsLsQK/IiznLQ0vw+XqBEBzcg6
dALIN/zBL2WgPlV51k88zS9lIOZYKjblN73fP5P7TULFv8j9dL65zFJFVSg9/6ix6WVfE8cRjc3A
6VYx9QxZ2nl+Vs6xYDlN99lTGJRNtY4E9C6K4sRR/cg0lgAumVUA4LBYY2vpzjmUZiMGYhY9EsTS
IhhjD7Z+r11x2rA/xAepf1raaIfeXReKnZ6mTkHZ1eGq0PwPFS+nlatbOCybXOo2SlAs+xTHRt45
UlecTMnbNA3klGINmC9OJPzw08RZXCQ5M3XxlUKzEfMfJjlLZ3oOBbllTSb0Pvk7/VokqL4BKOZS
jLhIsEM9Aw+3dpX6qZ6iGw0izbHCsz9LSCqRk0M+BflU2bYvpFnENKmKEaF7JnsRRA4402IfOK/K
FvXoi6xS9TqAXMtwHHJCZC71kOosTlxbNkgLG9izyBQSasrGeCcM4TINqmXQlJskF++mpz63IFn6
CJBKZKxUKHyZdtQKCPM6kh2YBmESgDoxVqTMdQwK9AkQIOLim1cxSqVWGXdVmL6T7L5NgOcHuriT
JDDwNJ+sgCu6TeTocNx4muBVUx+4KmJfYdqJMN8WC92RI29VVBpqSiR4ZkccmvWsZQjk22IXFx+R
B8jB121LCj4GP1qaVk8dCCJc6jekvByGCE3ohAlTkJSQfVMVsJ4p0L34dWCNGzO4VkjTafT3IDao
fhrq/6A8lBU7/KDWD6TWK6xkNPdLVTa1ioG/rvWblTPB7Bgw5FO5rAWnFBRaUe1ETnuZ2NPkvVU/
WkKJGMeYYKKT4OKPwz7CHYt+pp4PcsAgEI2M6l/rQFskkX4fKanFkRfAUgE3uo6qBwu5XSHhVgGe
meD0ofhnZA2nYt7DBFcZ37NDwFL0b5Yg0nJi8Dfw42H0+998ObL+18n7nx//+9HI5F2d9H10vT/S
XThUfx6OSJCBY0FlmWKAp3Pz5/GIKhuygAomn+bd+AOiCyE0kFaVNplEY+sfIbr4in85HqcfnW8v
sQPg33h+v6qhrT4wATDCX4/d5iyrLeViUFJqYz73mq0Xhv5MQHTllsG8mHj3ZWIrEZPHyBHyHM0d
y7NQDU5uLGzjJtnnefCqx+va2ElyvzdS5kRmuhoFmKJmd5ZHWHRZZSPARtNRPOfgkTwIUJonv4Tu
uMl1jiIhBl5NJ2GUjoRSVq/YRAUHs/HeujSdB6RddwmpLn3IKByzjEi8q6iwxjJnAk4HsRVXrW/N
NbWx6/5TVG9RIa3L3WBRuCjhk+YGFPrSXHPJtSd05VjCPs0lhsEce7l1rqtHQDQWL+aqpzIp/QO9
OmNFwhdFIKhjsBwtSIf+jYyYN1Uazkgcnso8u6qB+pVE9XMmBjuJVDXXCj6HBlEw+ZZ2IyZ0O9Gp
gBc4jw0dG9Qg74JBX2WhXUfMgBvZfRKn1JCsex+7AIDqU0RcZCMF9OIRKPwBDY9hbfS0AJT4Kekl
gTbIQhJYWFSSOfLkvtz0/XeNNFErWRDgalSL7LNs01XehXYhafMROUk4YqtBND2vxAYjBYFWEbK6
ut0mLCFE7dksAarEXgY9/RFEsAekYuZ6HpoAohA8dsXozWOP17NmV1uwHtXGtWTVS2QDVQQZdECb
oieU0EG40MV+KddYK/llA7WCC+Dm77i/T5nOGMFF/opigmhhV6HyLcd3d5x4k/DKgaQFirvuIerm
vHCCkdOdM8pnCD83XZ+Lr6ZtdwHvEDYT5NzPvrmNXc02ERZIQjXTjBDJZEmYuzHdMq2+6aJw3g+E
OCrixhR57+gITT1l3gKh6ODTsF/PlGMXxicZPU+IdCQjJxp2tSO0R6v0LxLxwKrvzXtXWXgyMQ49
uPaavUymMDsBpyPFZ26ZQ6hpWFrhy4yAaUgy0DLbi0AQMXJKCQhWzW0jlbZr1MiKrHketPAxQBPA
ki271knHY2Dsy/YKXuuaTpU/PNyQDqmVyylOBdpEvJdFFt1C60QtRAJfmIvVkshASoNjrVzdqLQb
RColL0CRBj/SnEbEbWMqLyUT+7iiLfgQOhUxeFn6ZfjVKf7CPTsbW2VnVZUTI/QPTdbFcYQ6Q4N6
miHxrZCZyfle1hnZD9qjmbT1KGBqKVvUivSelAc9q/mYuQcf75U1xdBbvGKw0/weW5GcIppU6rWk
tXTLkUGH8tEylggTmTexuZP0hN8yXA3W1gZtaF4+lazMmq5zuNTSwFuULFMGC42Cr9n/4qtKxTZO
PU2BbHBz6H9fxZON+eeB7l8f//Oqoopnkvs76IZH/n5Vif9jENcsSlxjYHasCUT++1WF0x3OJGNW
Frgigac8od8reZzuUMIo5HF+/pDS/5OBrjLp/P9Yyf946hLPAJCZwlX9x6sqKptQ70oNFnBzwQTI
8iC9FDLHkDrQHbr5KWWNk7a4DbN+W6BTSRayNWMO8orEYEHyyWK0e3tYtg5Bu+iQm6WykpfjfIfu
eamfohqxDNMCYaV/+zd/Uznyq7qKDs0bDW2501f+Jj4iIPWKRVr689h78SFFWhRb+GrCS6lwJdhy
jyBnUYsEuCzFHroNk938SAPuGB9ZtM6ZQ1S2zsDsW31rr/FV8yCkTv+wpHSR5hCRASS2mKXH+tod
SO1F7UeffI7RrilNdR3VcuHCNMRKMS/2yHfXXYer3a63cLHXBsQVn4XLLDy1dOUKun40TG8u2yms
SLQ1lTbvMkJAl8R+me639yXYQ3PRrDUa3EbeQDgkCmIruauBTbuyDbpjXTpZAYZjTrgYyGSRgZhY
kuLAXYn+Fs8Ucr8EhW18rZ85xnqD2CbmMJZm7DCCMbYKyB05VbpdZ9dRcbx+OcRnTiJI0WK3DJkN
jWjw9mjKumettRXronUzlHSswUQP5ZsNHB6/1ByZU6farOss/qBe8CLPOOYW2WZMrk16K4P9CPfy
7AWAvyFYIsDuoHwvpCcumjjf+Y4ozYPhS0qQqr/2yUkVCL9AyBn1U6D1xWd4txa8ueBdIRMDTLNu
nLF4SLfkT5D/MyuXzVyZfbq2sREWbLsc/5x+WRvt1PLazdO9i94a7fLGevGLWbWVD9YaJMMaDI7N
H69oO73ZnFXXIkL5B/hrka2RTn0QlGK+omrqHAREojHHxRHiKTgHzOm22oI+oVpn22yLGbp+6Y/C
UrdJo1zFTzJWM0l1fGuh+4cSCXGkE2nh3X0WBojhmniZGBWe3eFWx+myFkdGSKmdIqqtCC5SHQPh
egYCyGT53kSkAQGxwUGBo8lUy1XSf/n6c8XYNkNqoRcjeB1bipaLZNbNZabopyYlNFtEv+pBBrah
fTNgZivPKH3Eg3W3/HsfbPH+A5RxGnEN4imubK3es2+3CSghmHsOkDWtjnF3A58Cz5OsGG87oEcL
jrm8rLqTWaz+xec87EVZVnWAHjrUEZXD8G+IJsRN8hf+iAr4y+N/nvOMQdDuwBiXSM2aVnA/z3kF
DIAuQVYEKqJNl8fv57xJIyPhzjSYzEzJETQSv5/z/BEcs+n/l+QfSOF/cs5LPwyYfySaTU8dRgq6
JAnX1J9SKpO+0AktrIMNqhE+ebwrGd+m/RWBDENcTVg+YhnJ30Yo7d5DKZGeZHXZsooxKscCGKwF
OxVooD8Ppa9S2lXqMs/3QvCKMgpumLGQV8bVjL9Vzmmq+siB4z6tSB6ctdoHx1ktg4Dd+OWt4m5J
UINj3UZ/sZXW9ZEtAY4MjxpFtgtmAXnX7/ryan5Fxb1kPKzg9EB+kH0VFhbppl150LK0dti4zUuy
jxvFDgDZh1O+cNlHb0gixYdu4hwMCo5S4IzF2byss3fj030TX4NklfpP/CdD5P5IXGNDNhIGDJfY
XhIhPhCv0n+tXTbyoWmXiG4p0AkfQKzTC7PkvTHYHhIi8K9u7eltwQJROyCsw338t58jTdN5X//x
c/SXx//+OWK4SRVCESYSePdb5fP750j6H8tQDCDJOpHmv+ntfn6OFIawgDCYiv6IJ//1c0QFZSL/
4+MJThCc9j+xF1p/TSCfnvr0DJhr8PP/qV5KElXqZTVKNmGOHaxmjxVru7LlDdWi4YxNFDKqfzQU
kkhMIz5C0cx5/75a2ID60NgqyrjoS+4aBnCWYS0jiVxPRdj21hel+NHV27lqVStPDydaMN4Ivzto
Wg6zTd72nrUSNeChXYfrOTEuGv6FEEcyIdvLUsv3o6vDwU8JJBqJO9myrJ/rWFQKsjdl8jVHqBRh
GTC1+mjxhyUAwwzrdUIUyEKwisLwNHgBG11cAqRjdRkOk8TYj/hyq562rjWdvp7qGDyRA6z7NlhL
BjkUoboLSPPQ4Rt7E8EhijdShGgnTRyik6EKffsA5xAUUO34S4t2cFAf/qjujSZ91a36PRkEFFRi
lq50tquhhkQraMTJ9UZ7V9EkiiSOJuh7IwI0QpJIS/ZhngVSDLBxaoUXK2mcBkh/Q4KpNSmqpkhT
t9jHtXUzSDrVW9kGsLorXeu9kMpz28WYaSoy+7hHUVbV8JJL6AtELsyCCNaiHgfMEIQ7MIiGpNWK
IOtK+oTpuB5ojXO3WGRTMGukEM5KUmsdB89xCe5sUsEnjqBbS9ksGPpg3QrF7q4V1aeftg5Skn0U
kR7qprcKVfMwmjdf921VjhaDSQOOcFzB1a0mrV35CTkndqFaG6VIrPtQMErp82KfWjGSc5eSgz0z
q4DZiHW+0lAfCIyOSu3YJKi6lYwC4NXKMT/JCtEOI36qQntYHcYKr5uRL4/N08RAWu+HNF9xb51k
c6245mcYR4TWyw9dyj/VEiNXk2O3LC1yWjvjuY8A9v6bCwg+/WxkEPUCJ2PI978dfH+Zaf7l8b8c
fBxhU7oAtQnDSVq+Xw4+YEEmAubfOj7+6OfBJ2sIfIiQ4knREf7SKEJL5YCSRagMUFE5A//JwccB
/OdGcZpnTmsng5YVd/WfDr6YY9eIkc9ucnnRB+AyCby1lZ4EpOTmeTePiVKD165P9np3K010AXDK
h/1ktwbIot47oiQZis5D3BmJ5hgkBOqR7QcHRkbM72p2iyxWQCSsO8Q3ytZcBw/SUXCQTLLZtCUY
Yx0H2wzby6htmoSN7Vu66ZHgS3XgNG9VfrAguQ+zB+UN88z+ZCnPUY3YhWXFCEu1ArcWZJ9kA4bZ
S/P2OozksD3fKu1aUpI3bE3dH2YzkoD0gUDerYw4Ru34SZcMuN50wSQ3junQys9W1hwyqLIK36oX
19/SLVYo+jn8op7U7reC4B2TBFRtUZqYmJpyAZUnIlTXWvkJKk4cFY03w3FszBV+Gv+USMizre40
oUzNpEXb8DzCg0bt2zADxa3b65ynPkmj0M+U8dnED0F6aHBFRWrezXuLG2QBY1oAjhzgXs4/Xdrn
i8D+t1RsvIjizqDOGl61deaIQou15o4ygsBJs7vEMQmehYKCGwSlW1wUbacdELSk4VzeZPhPny0O
CAzOuPlaah8D3eeLYSx1uqaWvIGbjCE2h4uBtAHdZnvziC7HB/2GehrIKyYw+cQMyr9S76H92LaO
5OB+4+3CVns+3CS0mZdmk93a7/E8nrFrD0SOj59+eTfLDVRPmDJ1cg+xexeI1of2gSC7txY8NYar
0g/NqxY8o1OFLUVYorQijlunaTfhbU7aKeTU6d0fOD1XXJiYpvkRzE/5Jr2i15HKuXBXzmhbWPGF
JBodAfifjINnt88+AvIffuaBVTn8unKO3046QP6xxXg+4N2dGVhB7rg8hgdfYXiUb/FFXcY4VWTe
MlgzWxK7kHeIsOEW+Nq6XbjGh3LBiM0qi9XjTDglxN+ivFzLC8FB59Tf24N2H4i+JeiVvlYXV3nV
OrK368ZwW8XnSOS5IE4oBf8qsZgbxNlVLtWNkS4TCQUXyoutowVrbEH94JRI5WA0zfruhveIgtb3
kXzz8Kx6tsJPCa3MMu03DWlm09B3hhfMyA4MWeR7shP20zyf1aeHpnph9EcTKY4qB07fv8b5qZ5E
fCYh19uUwqBX0D4QLgB15cwnRLJxzcf4mQE/lURILkfUzbntnnAKmQhxkHqjRubTXeKe2TJdzrf1
GoTrwb+SSn+VZicE2f2wiKnO6URM4hIkn4CzKS093cdquKtM5h4BRiScd3kQrsUcGRm3l+ClG/5q
l4J5wbVKy2K9jJrTywwgimsLj33MHc8GsyvM4b5gGnafJZi6qGLdJeFSHhe6hOVYZf5MjG9bbcd0
zdjk4ItPHX7hKUosAPQ+0V6g0mCvAkVTkhfOv9Psq6TioRk/SdmtQqRbgCogiwLw2NyC1LpRByzl
2lzWHgk7a0TH1BaQaOK59xZuovv4EW7aB9+5fVhX1rWOulJX8UYkHWyW79qFd6Cd+g4OyEJ+rJdn
xmzP7N7yLwypCgxlb8mdL8ZAgfmHvtCfLBHlMbphUGp0PCsS3ebet9a8iN24VUvoENa3XPk8h8r2
wdrEsGCtD9HA20VeL1t2mXy8EuUjaC6A0szJLgnjFGAJknYcEmNGGHFbNSvuLkIBnrOpOpkIYc8S
87XmaSzfuVRw7DPEJh8zZWAhq1tg2MQALmMUN4mszyu05KK/aBiUjHb93TxSJxn3glwxwJ/JOmBa
GMkMiziYqxmWqSnTk5nitDl4Cg/mEea7/OOj1sfrYVwSNhtxoIPPxJ35gSXB/PAYuITeuVcPIVOy
lfFSRbfi6OYPpVpKd+vbPY5zeYmh7UN++NtsyQCGPlS1FtDlKzbSiF/yV1CYjK9YK62VTwIKmXXm
di9sdIybW/nCH+GCINAzFpZ0wYaEPcCWNtkz05dYfQngG6HeA2VULlQBN4EH/25j4ELF1YF5FOo2
k64XY6FFK3VLcahHOPgW0adkT2Z1CvNpBks1RtPriCZ8vZldVUjuZgi/vsYXbVIjLHmlUfGA1RZ4
X82Hwh65bLNFNdzrPeuf2IbHzKARc8RrSbeMr0w4j+OxZNIUfQjxtoIpOvesAFvnZ5CtFTSgid21
bzB0WWil6G1JvO0XerLkNzxmJOng52AiTK0ubL3g3TIJmfkkd488gLRZiIUjAwk1ohNJqgLIuw5u
QrVNGPbeqrvslPKM+LG9cIwOlA7WR82Sb16BCn/L3oq36s1cyQ5ZFJXTsIh7JPfsnrypfJ4Ry/lz
xJOEUtYfw7lcMtTwLSwn1ponvQFG8ZQ+MU/M5vE+nONynolzxhQ7cd+tmgNRXjcsLhfl4wFlCgiC
uQJodhp3OfTPD/GpWikL2ebH3WCM7PblAHnK36CQaAk4gCLB6ozQitQOyYSh5MbK311ZpE4TUoT+
x3StgHvFUC+u/WBvVhtGhtpTI9uhv0YaxxqShe2EVF59E7qEc9NUUdp1+7Zbd+28YDQJ0JtKQV/I
ww4DbC5fkTeYGfj1rTY4GCC7eBmC7PZs01zp8gJvuYEY0UT3MZVRyFVC9wqihHtIHO5Ds5Xka10f
Tf2tKF9Is1mF3sZVN1G3tDpHh5YdPBM6lIAVFQcACgtvXGWvbfXshfsAFW12VF1mP0vrk186krvo
22io23Yoo8EkxyQSfiA3zPxdHxFnjD1iGwo4HLm8MGmsM4o37TBwIqNKNOwEVxXqZIcoGjtcW6va
WPjGYpDQ/y0N/Kn1UuoXvmUH0U3US5Q6C0FY894y/PVVHdFi3H7MTLdZvm7h5qvrf3cvYkBJntT9
EzCZgv1vhpnAkP68tKKg/9Pjf/YiOAclWUTqz2box1jyZy9icD1ZzDh/cyggovilF4FuSnYDsjQQ
cAbf7+cwEzgp3QhrMJYowKT/SS/Cl/trLwKhn4kOwFdTtZRpqfXxdglSr/q//0f6T+MGVcfmO94I
2/IREjMAcw35EOY43ETcp9+EmFtXzpuAmGbsjNwDq+gbQX/6yNbYXQK26Zi6Hu5b8Fw53jePLD+4
6/hHOlYDAbYzQ7ETcYW7nbUyjxBA6jzptnoQOU8U6B8z7UW8DCvpKJ4pte3+I/rmO4tn4tgm2TGr
CWXn5zNuXA4wC8aG3RkPodyQGDMeY1pz/SPJDkH5UbBYCEUc9y5UjnIhaV/ZIdc+O9HO5uARANBQ
blS25b9H61CjEV+68Ac6KvSlpPlzKZ2ONmhMmwGyy6TZlxQeZ+vkrhY3UEs56lkP4Z1afOBQTLfB
ATiEzHlZEf+5rhtiYWzlytADSPUIy+IENUWeF3fd2xu1k7mH6ILySwzt/Bn8G3L7dBPKi0Y4ZbNY
PBXTYV286d+BTlwZyRHo+ilJsM655+QtKeaKNeO45lqaeCVzhhz+KTsAulonr9Gr8s5k7Nl/AJ3q
b9XFdWJWijvY7XcD5eqH/N0Ucw/bA8ppJPg0M6fmbGzz6y29UllC4SYAXYNFikEUtLburZnhVNO+
T2VWqzsIkg/eV/6+YQ/IVgqoBuIOylDSkStEMUEPPXSi/AxP1nP1qgN/qk/SbtzhJdjVOzQg37is
qu/mO3kLb9YHvko2fpNdH1/FHXhmJjt9hjbPW2jUssTXWoFX2SK3OU+YCwhk0ygbmPVvHYwoAQOH
qPM2Zc9n+CoWOxF5+pcWa4uAAflI6EW6jPwn8Yr+rVbe2OfPIGAPiDg2rYI7FmttaHtwYTCRlU4k
EpKzZ4xtGas0P2M9VVf+KTpE5kK8g5BlWVluuu/GWKjJqhhYAhJnfvY6QE1srGagE/nJovVgsoHE
pbgepug9tqKYKb7VvXYNb/mtH5e9dCo/k0tzJ0iQpan0QEishU9C7XSxk+goKGbM+aN7+fB3Rf3W
EQLx3T6UD2grV8TcvOz6SJjzhsD0pHuKQaHyYYSaWCIKn7Pp5J2CHWgcluPSPct028jNqeU++MyV
j/ohfYjoFQL0mgENq9bJx6YwV1KWN4iaeRxvyTAw4KgFCLGVp4BuR9HYtK2U3CFbPTyFxj6L3/PC
acx77O3kcKFVXM2XpGeUuNQpQq+MZHEGsf9kFUu8byPMglWqO1qzNNQVnayJJhDiLO1uBckb9NlG
cV96A2biSCT1eSC/WPVpklpiEObWRX+p9sWKOtqEVhllzNgWfb9A964DyvHePGTbVcw+dQYDzs4v
5DrE+RxKQkh1JTx31ir2jhbPHwew9s0UU8no4+T5QCYqVoj0IqpHH7riWLx62Akl72tgHIJDJ7zI
OHLZnAbsIiM7KNaKPldwGVvpLuiPmY+HD9eTtoAg4lIP16YEImldQGzDLwNZZCA1Fj5kjv0nx5BQ
PWAnx0+V9OHHdxN3xqYp7Am0ojK8qHQnHxxrRLkTLkIddyBRS+jJt5Z+pVlP0mVTUc7vhWhLkTMW
T1q2zBBgqWudMTEb0BEgD8Sn2XjvdFaYyyKcXALy1j9TnRCgR21tuJ8DYvOhOUnNvkIynzl1tpMN
Ih+xDhG1DJ+WfUwgP9XhofccpV27jKmhIfRf4g3df/WOJRo6y5abAA2eQdVeyE95P1NyXAcvknAx
DLvvmMPM1Iu06RxjZ17ieweWcmkIO8osXfnCycErJrIYZuGcLEtpE8frF/ROyl1/zyM7PPdogi3b
bZdAdPn1ty/Ft0bLgD3JBJQ0h7bHLhq25kjJzJufMYlvl/4iABA/zMV8hUeeyq2B7+ZhGMUMMecD
oo571TyM5koghqLYD9jaf9S4KiOEEGfLml6/bMFWLZRP+YwSzuiXhDO7r3q48VLbI6aN+tsAnfaV
m/bwLLyQbQZLC0f1bA0NiTfMESfxAgHCKnTyOTxBNvDe1dp0s+v1OndsB1Mw8+OXw8Fx5o5zvWZX
/ppNr/OwXou6QCg8g4P9Cuymw1q/kt48PAa7Um82dfmOu3GptDHzPuRi8sHY/bsLNWT8rH+JqEJk
hKfy7wo1Rfov27I/Pf5nocZcWJcNBbAFI+kpdfaXQo3lMYPk34IG/yiEJSnLUKic1Clpi2rsl0KN
FZmELGkiCeMt+Ae7MvmHGfSPO2cqPmRFfEWJ+tT808g4T0kDjaQu3tSy9zKM3kZSef/QongRIrgO
dQnUQ5d+clCJjcE8UCqQtP3MkZPmJTBkR8HpnHaCnZChk/nEZSuE6mHDwPzprou02pKDhH0PE2rf
r/LSX3fZNE4Zo2WBbN1uptlBHQB2Y86RCvFLOEwrulik/SHUmvaekCDAmMlnSZ9XMfj0o4JYU3Zn
lFWMrgj37JpwVebFqgX5pWN3bYz8GfWm3RdxOFcKZZHn7raTv4K43+had+xGpr26Z2c+jCFrcNc6
8UIJEkkEyPhKiXfya1xK1AjlLktK+Ovti0W8tlDRTgo6Lj7M9gEpp57EdLOPdn1oOYknkydaR87Y
yYtRw8tPmEQZd1svSS9Goe5AL69CcpUCPIAp/832gkRDf+lq0Eex8qjNZALC0z4wWBDbJVkA5LYn
WDi9euX7BGeYxa7OeQl0pd5Kk/tAmXwIRYmLj5KTC7hEzWpgVyDWHB9SebSQvueq45EY7g8JUzNz
XWJ2CJlKdZgfWkwQGWYIKTkkQguYcT3IEVwzwa4wTsht+eTl6wA7RcOgwx3reUvfOmK3kEKoNtgv
jKReuA3jiCDRdsTwNqQHBA3zCCaPKpDfceHiNI2wdJTVXYLSoHkfYoadC9tHpzZOhw1Exg4iJe2m
iAJqQHWbad1c9z/8Bmtma1FbCpzbDL4SrCNq09qi7uEuLTbKUGBEWBNsdosH4cVsGQEF5M4Tv7hk
FZoz7+iCZm1WuEohlooTMkVQKHO6w1CBC0sDJ4kmlSpZvMOwshTARHherLo5KqZwJT9hrZZrxLcr
lwlQyJxZDNU5K0w4PpSwLBIUk+IkGs4SfEHxMCbNzZMtoJe0xCkw6AwzaD0uzZKsIzSu//Kz1ZKn
5T7LEdxNf3+2iv/NfwWo59fH/3K20lZzPLLt//+m+l/OVmQ0qHmISmUb9iveB789Ji8a60lXqXHm
/3q2sqIzplUdKzS4xPI/OV0ti6/0R+Um/TsGMQn2Oz+7rk1N8i9NcOFXWVrUebzRsPVESFNElMOl
1py2RmocYx9elhWvxuCtVrElpfM2xCyOtRqRd3UpwKhFrKhb/xKl9AZnLNu9CEHEdk0W6FBtC4CH
grSr9eKgnwQCQn0T3iejqqy3W5DBtJB8uqBJdtij42ozeivy7N7fESJf8N3MMTg3UCb8W3BocHti
dGURz0ILrps/B3dDU+wljKYX8SY2n4bIUVSbOXqXsNm2U7YNyJGKOWEaYzszHvSDriO/GSYL96V+
1zHCrhB7J9pzcK5VFEW0w3lybontVr/jZJlOdBwNLfl3/aG+pg/lpn1y+COcYH9YdjM0mTWYrInj
CUGHaeyMUhAJ0DT1ZdMTorafwS1iS4nyEG59M8uek+eA9nGqEiHhicZy/IzhV0KYvg4bCDfUnSqe
eryWQrNSyrUvEzM3C/gB8WYkNu4x81U849cmD+jePrQraJ2jv5OO2lFmRGksXIm1zROpD9ZkZ2Wc
ns0Ma/qFaR9YPwMiQfYaP2myYC/In019ProrR3bSjX+q5YW78tbBWgTvp64Gp3GsNQjNZLYV/aV0
SrbSVbuSIVE+hvNwDvhNn5OtsFNO/pMKi4bxIrpNBKwgHNj5of8o59DgxmP6AHcmXeXX8difpJP0
QmVOVV7BbwIgYkBQm6OEyeH636avpp20l+q5W/uvw3P+lRzVbf/hvlq8EijzNz7pgtNViw0bDwx2
fFS3vQkfL8APHB20nVGeJWGYDeYjGt4A0B1i413RPquGDZl4ZO88kGXIhrMOQaRKMzE4GSqxjBtg
edD6iAsI2HOAQBiFeXn1s0eYPTwuJ94E9D2eQ/CL6H60qYOuAe09p3a+aCuCMxXO1K2HGXn6HE18
eiBO0dLLVt3oRNjNSn8bXYTJ7RbNLMkDXxWvZG+fbvj0iPjzdYUIMBJBTYfpT9S9yUV+hj8AAWIQ
XBzRC+kihx/R10gaDKFPEUPbdcl6Tx0fRngW633Jm112P0skm5ncrPDvxCzMCb1sxLtY2syTic2a
AEgiOYsidVNWdghiLm388KmmIvJRkoDvRoR9y4hIhYpJ/6si315apsuA+LPgogADgBrbUNoZDntN
eeqHbxg+GDHmGWI8nQWlBssRaR/IUIJzCVGZbp1un1cUQVQLyHppPqwv07yHNSnD0s4cD/iN4tbb
YA2pEkDq+rlRbUWjBHtVvnEDzibkVijMEzp5NMdq+dDHh0m3CwBbnUY7rFrJUiZwpWGQAknJf9er
V8Nf9sYS44TO0SXiUkDHlx/acRV9BANIBi4/vd8RoK6y0Q7PXfrp+bIj9AdN2NTaohhCO60pFB+6
4c98mMGEQIIgwi9KRAx1ik4IGHwyhT1awE7ele78fuzSPA/uFyDuHGbEwFIyYsRWgdLb6OZGmo9z
Fjjc78EWChHcg8H7RPktpGtR2ja4/0JWg5CiZfdiQhDR5GOv37p+ia3oZKtwj413t5lF5YIc2I7c
Anmts/5IL0CnKgEsiI2JNlQ3bbtMoDrni+opyS9Wu8wjGIOL/BoDtKVzXoXSzCM7u0nusb9LED3B
YyqWiI8KfyOTe/rEdg6TT6Rj55m9lpv4xBAt6hecSxETsXIOiJMJIXoNe7yJEL3ljVTfamEhN4uS
gqpmDzxls7qtLU+UBcxlE5mFkYwfn5swsyv2k3F1zX5QQHx1jU+tC1eBt479ZRqew36nDXxvfLIz
uV233b0unvmfSe8kPgiODfv0rpk1L3F+1WwfUhEbFL9V5532bo7MNCkwXfgZBGWw8MLupLZMYCRG
EtfKRAfaa4tuWvmdY/2Rx8Ag11J9Ya8mmNR8vR7tzLpYlwfxBg1zfMpfi2uJAC2bdxFMujmLLKZp
FIu3KcY3sCtqeNH2GR5bYD6mzTnLxPDSaSx4ZtFDfUf9SmyJAkVt0nPLW+pX2Jv+JdzyMZmIrO2s
uvVv5gMIRPpW+fC/ZgpLDX8Bx4reAgcwC6gURfgckVjDSSUvjTdROrBGqz5NaxXBCzuAzvrgR5b0
JUgs9N/bfm++l7xdOaH+H3fntdzIeXbdK2pX53CK0MgZIECedJEg2Tnnvvpv9dj+Z6T5Sy6dqmyN
ZGvAAUHgDfvZe+12nmkzl1zbgGi8ChlGLoqd9mqedQSn5qSgPnWoUHwOUjSp1jjJzmuprIJmxcDU
0udoNEgNElN3psm1Hetrb1HRayBOgV2ymEOZlYdZSGWp7Td21BGtO0vJKLKE7raiVzdfJ9EHESov
OEKcy9ZRt5A1jDDQZ5XbgPbmjyJcAtQqRZUTR3muQqdT0euiUbiruECYytR7916Em4b++RawrXlT
rDHwgijZs4ee1iGeDvNLnIm2H9kDMz9s9MFNVudVsOohltXgyafGqdwG78FL+UzxeQDCWwOivuC6
ZyRKAbNrreCIRcp1+M5eCtqoJjEFAcp7lWOSsaOzcCLQsC2fJR/+bx09tsJI31LyhFyzEJ9Au3hq
WUzMb5Y4x2HYUUGgCrYjzShLXATLZo8L4yrKs3Ib7Vu7wwNiHTtx4Qt2IMBlOxXBGkQ7TkY080ZZ
trzZjGAV/1ByMRmVyns6vJk3s7rFdo/oq6MHq4jAmvXVsvs2hbYQGzRC9NgARFzLu9Hxrj1Csoeg
XFc3jjVM1KlcZ2JvrdRRekaClvRHS80ML8AVADNyo4Qx1Fxl78JJfshP8UlEWX5yxFgb634rrL0N
a+VN+yrezHt3S9mNAaTQtYYw3rOyibS7QQWeKOjm2QTztPDp7MkR6GsFCZU4TUngQnNZwebZyGd0
pkAs4EQgLMWjVKRvqlOzNxh0cyHHcATrOJ5CYXwn/5lfgejiHMXeSg4TAV5KXzm7muqR4ixxi3dR
33nlXH7TQB9DY3VneNBRlepdKt9aid5q6ufgsOPrGS0YHB/ME3uf7NkgO1i/eN29Syv5E91aDNjC
FtpYMbPKy7VfPkoqsB+FIM4zodnG7XfA9/MPvj+pzNEkU+TmREPU/8KjaliS/+Tk/v3x/70/EdJW
mEyKqElj1eF4Sfp5f8JCaOimqVnE7ih/+TlENP5FhoJ5JkM95Uck4uf9yaAZlguPxZf8YZD8W/cn
yfjN0PjjqatUY5kK/I4xfv7r/ckzvDinUNBZeplFhVxPaipMcfX0GJ8tXNWJ0rFNODSTpgbqtKWH
H4OT7XKhWpiSPOP9BWSKniGJe0urLPRa/cJDvW6dZKYm0IJqp90KYfsS5+UmG3K0GkmedFa9bJIa
YaWlvUT0SGUVcynopl6E7wyrmGSJa7fpaV3h89hBB1v0WVnNNTBI1j6uQaU79dlUUgWwMeDjIEkg
Q4wecAnNwVjEngSLvFmECiddZu8Gbi9dGdZWtwsRpUuMz11UYp/AEoT3UK+IZ4UNOJkKC7lyLiI4
TETmRKx0cYVPjdSowfVH7RBn2qOvKizO3k4khTf45bwbsrkmszfSA2XyCU672yC4S4nrFHFwZlpE
kfQhY01LFlq3Nzmi9OjWvZNtLS8++TJfVXkvuZXWMMWMmm2Kxa3CORQps6AVPussWiisqQZek1wO
V51w0YZ+btLgUznySnDvJhjxpGwhdVUzI1CXmklsjZc1Gc45HdeCqsw7va+eou98W0VPMp78mKjN
zNK/99p319ESMpSzxJRnetTA6XAmgzEa7DKxfzUAMQY1wxAh7ScxGE01sh6Fn0z78R1Tg2dOvHnF
dJFSpKMF1h26wFQK93IpflphdRCaZp8m3M719i5S+WcK2ZtVRu+10xHhL9dN2N9L680zm0nnYv3M
wjN8l6lJg1AcwI6n3z0TbKtqKsbAjospMPSb+iR5n//gFYv1SkSbHgHLrFyjrv1Xajptq39asX5/
/H9XLInU7RjUIifyuwV7rHpFzcZnjd4CmvkX2wNmCE1HaifOKyO4/1yxsGBL/HbaXll+RlTP35DT
WZhYkP4kp48yOmlh1s4xePPHBSuRhTptmjxauapaToIyOGpVw/EcsHpV7hQvdgE0YEWN+nNFTXWX
SDuvr5dR316jLqfd7r1mNqTTiJPUJBxVW9H0jdReRjVCp4H+xeL8GbIdJu13zuZYsklq6aM66NrD
l9bt2uKEla2EYZ9Hy47ttcXTS3qUSfpEgeCGv9M8sTKkbMoOm3MnbIZh1kkU2N/qeufUKxim+Nww
bVF29IhiSiIK8yKKW7Z5FaoV0v7DQX6Bm+UzjY0n1tpLZvWqPFbnJJu6D/MevckfwVv0pi5Nu+UA
ZmKtIDjB4XHCLwxVHdyYD+fAWTKhbXWC8E8uhR5s/1N/qI/xKpodX2PxqLQzKhSYXKPc3JmrSxTM
HdVhn0RrX9n6V7o/Icfsgd/g5vJwJlvEXuC2FcsqXHLAV3s738abJlyrxoerYIdE01fktYFrs8UD
MPcGJmuxrU37mQCijZ9NhV8M3SVybafdW/o9R1fX+D6y4V2JGelNQHFhqRsbB6zss916+VcR/2Db
NtxOfF583/xwrJ2GVwXwf0YxCwdLtXpgBpO0ibJgxWBU2VRbGDvE34r6LB44zJZP5nUEs8WDtnNs
iQG1ycpPKJkr6t6YyxdWaM7kjAoY5Tm43zquG+PUW9vBYOK/yhv2hfQprqg1eRdeDDzHgK5JKy+N
G4p9+XTsAGwdmVZlHnxrpxAbwZM/mPcAD0wobOVJvQu3aGNulX3IQFAdJ4OAUMEWruDkYJ4DbFY+
DGxjgfsIwy3U3SvIW1FhLDzv5BP3cUeupgHmFfoE+k1urWosIKDcpJeG67QqfgqcAbf+M2lmVo6b
Ud8UJ3RHO7dNW7XDo7VW+SfTHnbFurxka3NTHmhaf9SXnnTyxH/Uh24h7ZozF5ovt540u2aRrfUN
xuxNsRM3TE5fwaLdrVcBiQgCpjDNbjLmZkbAZIKgkzI7JWatcrC91Xe2QFoTMNTPmS/fhWNCjHB6
ydp5jLGB/gFG5sWCyHZ/T744b7sXog4Q1piqQgbZa8exEOCz/ug/ilt8GIez+EAIOTMjm+LCmeIM
nclLHBiEn6tFRRRaXlY7ZKRFaIvLYK0iZk2bLwfS4k7dZKfqVPBXcwo2xZoy8w0vUU19i7i11tWe
yMWq3w7cyPg8XPOVahsv/RUv7bbdFsM8PMbHeuVtAgp9ELee9bE89lfxCm/KWtfaTmO8HrRXKd3i
8UNLzOCifPyTNyiixQqjA9R/wr4a58q/2KAIGbPO/zEc+dvj/7tBiUR6DPx+Oq436feQMbsQhj3Z
ADk0RjJ/+vLYliTMcpIoa//mTPz05RlspQZZSzoiR6ff39mhuDL8tkONTx3LIL/qYDJGevAvI4nU
gMjt+q23SjIH860SRFvNgdXNfLBVjGkvuWt4kybpQjMYVzNl1Vr7AVhvBNEw8LtLwcmrqrx7bHWP
qLemhoNhROwB4mCPaDlhqy6pItg3hiTcPMOx5bBEtZK3nYCGlqunIlPmit5eIo1bvzmsKuNAWJMi
LqgUSb7sEcRgTaxCU9vlXDwT1fvW2Eithk9ACMkCGSwd0YcOwruMSqXqK8mhqKgeTjItLAE4/wyx
SkUWizwcrU23LtHBixS7Xemei1q1e0RaHUNXYUjw6M6ZoC5yCk0FVgRd7adFFe8jH41KCeetg6kn
7ldVyU4XlEszdm9tr210kWBI21z9opx4Qjc3a4zwCfajRHS/UiYCuA1AZICT8IkQVeZFCKVZXbQn
i4N2nAI2Ds2pA77fqKJb3JL+aYRZy3SXQpZZiSdc04pZVXD9ECGFy1E8kmIWgijZahnbgaVt+Jc7
ieFLwAVEo/BKIAIFtUdjqcolibBruI9DLkEm8HmHVSaXTUReoos5zFigzJQzzPNQuhbsaIKXPocI
4xiUWmxRolSeawbQE7EzP6OqWsihsMQ3sY3a5kPy8VWriZ0PBL60vmCQHOoEYXIUpURnoY3hjXZU
XEb40fK8msfECmLavo2G48dw9cFwpCJQUOEUpdK5bOWT4jhUBVI6FhfxVJfMlUKvmJEW2EDHhIjf
32U/YBxUDwRakP4DDQFpZOVD+lGZ95q+QgJBWLXIjoEgTmI8Oj65Lu6vC6cJFzmNNQZNm5mIigX1
1KFBUmKPLEV+YEXYT2RpmPdGMleD4FS6NYEyf6MCmqvLBu6OOcsLdibOH1qgvmp6/6nr7kdNYNM1
g0Op8KfFJLRq4b2m4EtQ9IUvfRgVoAmUlNpVKQHm6hNYhxYfXaCsGmlfls4ytdiHzG/XOCR8lwoG
66iZpRoOdQc+NkCPKoAA5EnrxjLffT8k+cMAvHGyZapC50BGFIc2n0rOVpPFeRMNlwzDvRKLp8zC
t2h+kpKcJ768Ewld+CnGfkck0ZrOrFK5pvAESl9chmCz/K5eKqY5KWLitABaYzq86mLZ+vnMD+hN
braWIF+KHwNKKst5Hw/Jvko+VO0sFCrQ6aUXPIfxda/oSuoaynmYI+TvdcZYqlU2seSeCiVbGBFJ
k4smYAmolkHaU9WMNFW4xyK+lxlvFL8DplQzMrD4GGUTb6w2qZKFmuxMple9Ae8es6Xp09+U+Eed
00WDxc1o67mc31U3Wo0+BoluItGQZmVt7OqONFVvzaHfIQcDKOjJIKciAGjzI5NQ8ZDsMkF+pgE/
Xz9ZydAI+ohiAo3FxkoeOZJ2g/fsn7xVMkKX8EWxXcjcrf56es9v+Y3H8dvj/7NVGta/2AXhsY6K
0Q8K4H+0p/FfjNcnEry6Sj+whEv9l42SJh/QSuyx1uh++sUWhRNA5gbIHe/v+qII5/62TY5Pm2fH
nRE7vMVT+HWb1BrTLNLO9VYS7RPKpyMu3FeJ0sNn/k05lJXcNH+v9jDr0X58JihEScVL/xIck/Qa
mCtd3zjpt9zeHHFJhXijA3Qu9slg59mxT+IV4I6YPD4hM807++xidPv5Be5BFcOsqj89vTk7b1oD
xAkjqw58KGKtC+cDbZm95dmskVO6Rl2VEbSp2CEMfzn8qJncmPF77tYs6NnCq1RmMh8lSnAorV3l
opGRe/NPq/aLfcZByOqs0UpLigU3bQ2emVxbeKnQ42WPIRi2y0JLYCXDPJ91lIJpdAGF4pQEJIx+
YOXmSmPTa5tFDkWzeWcogpjM4C78jD9L6j4sBscj/6f87C/VKTull+argsbZTYpbNp2yz0w4FE+4
v02Heb1VwqWxLjnm5sfsLL0Qx9IEyt4+m3N1jlkkyB/utXW6Uhb+yt+KeJ12/ooT7brc5qtyBYGW
XrFk3zFv5y50hdp9rq/kuCjV2NdbrZ2Zj2yPAW3VLcyNvqGMw1Psbpetmz1MwlexYmx9Ba11HO8g
5kZpDg2RhTbZaXR2cSMy2Vktd+ZpH115kEyCgxqsfi1bIRj+kxeIUTumFcvguGtoI4f4L8/S+m9n
6d8e/3OBALsjYZvhcy1ZLAT/T55miWANMFGoVUscSSN80V+WCK6lKDqo5SoHYI7ZP8/SlJurIqde
MKIIPn9LnkbW+W2RINFvYWsaEz6Gbv3pLG3VSm9VqgqYTeqIEiSzim49xWUW199qzHWl5yyRZjma
6e9t1N+d9BLEC7lIj7nDXTVpJ2XWneT6TWJfd+BMRhadNKm0EuX+q3aHSynUa42pdNVn6yAx7U4/
6XVnuwI9DDXQQdpORez8jYarGdtPYu4GgfeoUF59T1vno6/Ynw1NvEnYaJ0+WPEEMShkjFxSBvH6
3amf5IXLaWhI60pXDl5NoCzLjmq3aipv7SEz+857JqJhAXG8lKAr4L8bLRHKwaJTQPq25HzTMl7N
LZojgpPFIWFoe9DCHadcaxGIX7SlcCYC+Fy+uyX89oKhcSa46LlYGsggNCbADMke06m9oR0QnfXo
Xkmf4fDWePvEeoV3D5iFE3x/D+jExfuSeB9yn841HxRLH8853m+xnjTRNQmjhZl8pwgdQcO8jiBx
zF0hxULAS33sygS6JeE2ZxeTui87KHdo1RG5nrzL52b64bkh9RniKmJWahnviOtTkXKvzts2zGlx
FU7cgAb2CjtOH9tt0c5JOq3VcBXrKZ1Za1VIbVe9WlG6VihyJfy9SOj7Hc5sHu44i86Gla7Q7YxC
nVkg7hlwS7zMoQA7RBnaQ6xWNwss6aTT5KUrk6HAo+UInmWLJsexCl439dk5DQGCpMxdvr7nER1X
460sNCug1LuCFo22mjcMMuUOLxM/XithemFqtjswhbBee8LdQ8IVpAlWBiSAmp4mrBKadU+He2++
NwljctknNgX02q3wnDnCeeTiJ0Zyd2WsFU4+V0C8GsOHMcSbwCXpLXAS5X1XWVzhBnz+pSOAK8hW
CU22VCIdTc2ZB7qyEJmEjhcl7FmYzAQMLarmfYp+/gBSRMV23N+K0fgRtZeScysMGzvPGdI3Ml7Q
blr2tFi7ynpQtA8DFmcbU8frSd+mP3Y49+sgaG3fyJ+tFZ/i5DYqULL0WfLmtnWXMj1MYVZH+beV
rfvRcQtPJuOC47vpjuPGOo9owco9CiCMZOkTWhAc7nFKHL14ob5RqxPk8LzDJ+XdSyWs8aYxz2ZI
tNcz0e6IbGTJcgQDDdpb7u2KYVvQXTV4pa0UF7WFAtwkVEjjAdH8RWQ0b43mzr1k7QqrUKAFj2Zt
Weq2XqssheCz1QkiMxrCX9sspOQDT8eswhtS4TAY7cq6dxhCOhUqRj4yW2rCJkjnne4sqIUicBA+
Y5NZuRTYotYAYCfWqqlvTZa/ygUuL8AEHr0xqaLteEcyJ4GWgx+n7fGqmCrlrYe0kbjDurZs8YGx
7nohfkQBZdYcJOqGXH1gtNvERBaVaTnPAtaeWu7vlU7+bHRkRMNeHxpGcOUCnCo4QwXAuDAqxvMc
i10ZmWTMq66bVlozuskzClfiYhrI9T7GcMsVZVIbD46OX0kEqz7uwSMGI9roIZb4XyztmKUyc211
Yw0PkYxNhT5H4mauSeJBaB0uNin3bNjsJSNqRkdurc0NcJdJlDwH0iBq8swlQAOZjjoIMJBsNXWJ
Yuu85PitrQr6rkfCUOMHLnANiRxiH9JdDwww7zADxEOUkmHCrQLmiWNOQCZcNPhNnnzwfW53otR/
VFk917Ji9CuNV0R6sSVvKUX6rE5R+Ol5awjOhtYI/CUiGfr+/J98lhgHR7BTuWwYErbZvzxLaD9+
wx91ud8e/19djsERX5d7BrcHptnjTOrnqBvsGHccfML/vm/8epYAx6fgI2ba/eOg8etZgqcK/0wj
wcGpAjTs35gcwT8fkxZ/NToabyS/CHO5o4WiGTI60nfJlgRf+5JdycZd3ffOHhN38qR+camRyg60
H5KQVKhAEeFiVns3hw5IIwKxTecSMlD5yPkIsPpjH6JxGKrIGK7iQ+5tpKv5or8g7pyjp4AVCrjK
1lnH5/DcUEe4p2FyheTwimdkXb5U8oRiknzvbiCUHzugqv6mOTggYjbGMtwo2/Zcn6jLOuUnbUO/
fDWhRZCRxCZcS0tg5oua1nnaEWf1AuPRLJnFa2WJiDhjp5iU07GhCuLZhJjVOjmUt+Gj+XC/YKni
Zd77+QRcNwZUdw1shB38a7inMjV8C+BWsPuThDbpOT3v4xc5NXc+oXNylniEIeDcKTjCMAygdBVd
cmR/tg1Kt6RpfsuoFsYWQ3XAa3Pnz3sby+OZzG0USirzdbtod1x9xC/1NlxBFS2bQ/Cgaly6Nhfv
wdz7YPG7qguRuV24DJfustuGZ5d/gtdgIyiRfY2evERpMwuegbgNrpr4OfCkvNfBWsYKA5ho3VMH
hrGbnDEBS3AKkX/GK2mENspX/sLPnppppXooEl1L+qNJD2393oLEgRP/IaQYHXcu5qJPjijqC+JV
9fzhWKZ7Y9I943dp48/zaXa5Xg8H+3B4eyMF7EyANxx2B/t6vXa8LN6FUiZedyZq63KRT2mynEYH
9srAXrkhL3rFiXLjvg13yqzyL4mhgtuM/s7Ug+K7rB8aQ8LCpiJJPqif1DuVzRLjaijAqJtr5N+M
CUgnYhuFC51ulUiLtN+r2Q7PWA59HTsRP6aSAvkpxZsS7CLa0SH1wkcwZ4Q4GOkh/7i0Y9VTTgmk
Zegbb0n5fffP9rXlXkpMrrF9kHcppZx5ODc+gtfAWtE4Ui4VayXDc8BJyZuLL+NP++SbFm8lY9hq
83l6WGdz667klXZuDFBGmKhwUZ4171Vlxed2Kt+clflJdWjwLcQbfdsfqw+szOYLdXW3gTLqudos
e3ddB8BKbsnHQKSHCF0wa9KZMoYft2w8ZHvkejfUGNQqZn2fTTaPGrhtK/+kbFpsnMBnRVt1beFR
OROzvbm6jU/fZ39Xl5lv6ylx7Zs0UFu08aqd3M3kysZQ6ugXUdnUfG+UBug/cq9kPPOeAzyB2BH3
M0xGPvraQtmLXirpyZEqWtUMbpHBtSFYAhIfEOHCSUmqtMiWsr+sSZqyx5EfXuC88LJV5tHbGx+c
ZKuST1VBbHKuC2F/LkTu75xYzfpMsR2cL9n98ki5ivkbGiVIpIOfnHn70O6Gzjg1moUjIt+5zHl9
RtNafnCjpVA+EhToiNo4ri/b6qrY9KBb/NQZIcQTp37XxR0xbkuehaBC0lWp8a5IV9mANLLIMZe2
8w73LdUyH/1O2apTK5103mKgn+ZbX0dH9OUyWqKK5xUv+aH51Kng5gEUo4QE8icFhhF54nyjN/fx
rABg3TOFnhlPBNXyPfoUX1J0DOy6jFa30bUyJzh8c3lT17Pkrr72Dae2ifZRvCpECIR5cnWoYPGB
h6wFBxMsFmvIHzOmICEopRdacPJJBEWa2hxidVADmllxyd/EGwuC+ZIcRT9bRlFAlXIQkjSdVPG6
1N9rHIEh0H2dIFhNmfk07rejH4mVDAtuwOKRpNxpPnLGo/UEA1ShbLgMRFlmG+Fd63HMchvEz12N
oWkcwINLyr6eCz62Xyhk7TzXpp7EkXzGrynKsFu8GR01yd8RRQfMf7Me8Ns61/y1WC0oh03pfOG8
1oOzBoDF3LkyNnE9b6RH+xl+yr7L7WMV5XuCYiXWm96BZfU9DIuyWkaBOmU2NmkPLida0XzTQo6L
Ah6mFRWsqXi16CMyRLvCEcvTlGG8JidS18jSGI+GXWh+8r9zbgvDJC/usnXKy2aqfwRfHhWQdwLO
joZqzmDHmRnh3AH8WK78dvTaTsD81Cov/UoM32h694cN0WsXgAyUMt657EX0Gpj6LsYTO8B+movl
vH6gImXRWpEWWn9IAR/EdPKJ/JHxqZM3bjbTlRXlG7o0hdiTESKmac6Dfz6VokXQr7JTG9ge4ciM
m5tdOUvA0aSPxY0XLoj+4TgT+L49k35jMjvetYwXhbBWCzulR80k9g7KDs+ucMGUKX3pxCvzBg4C
TQggYWKNDwHjMhodJuS61XoxBNB7eWN3CaYyOs1sJ7RbDLPg0o3AZgQ3tDMWbYG11n/BAM/8wQfp
zWUe1bGyBRGg+NqNrxLwmZLrBTdiLjT1m9BVi1DUwQh6e9FL7n4HnU1Pi5spUFkbnHwbE2rxhT8s
nEVra62sa2Vazdc81bVx2ZAVGqSZTzobi1WP2P+QFwFAH30WClvnplw6XvJXoj7pkjjHMtqisHIj
LMD5zDWmAMVMPw39fiCgjQuMokT24kN/GsakUHwnja3ura206g7N05AmujZGs8038y17kr8W+WFE
D9A5n/EHw3pMcmMVUcLSNWbXk4Byb+Z7zEDn5tmZCygOs5QSEWyu8cQ/yBuu8xuWq2d6EJfZzT+I
VFcEvPyY4BfCsd1oRwOC4URgLZm5tncqFtMch0KLSDJJ3oK3+ICTgGw9rSDeW3jhfYY7HVM2+6A5
iW6UW4QXb13cKAvkfSROSnMif2Q7/vWh/UC2wJ1gvPLVNYRntknIxsNsGfs29X74vul8owvaYwym
4ONBIeEFsbbuB5AQ+mJibSJ9dq/ClW8n2cn36qbegxNQOdDkpKYcddGwhYWnXofzSOJmlmGcV0k+
TQ1oAXRBmjZAZV4I4yhJdj0B2JaoI9NroE8mm3s8H2XCJ5gZIBEt5ZPkfMfVtl1QVzIAqD7Ie6zW
GKK/MFyU4iT/CD/EM712O65dp+4BqIIfmHTJHl1OkIzGQe57k4BcE0tSMC+QkV4HzBSAUD/41jBC
DsfuqO+US7ku1/w/2hHIizPHiyRcvbHQMr630Ohe/bt79795j/94e6VgkPBoc0bytty3+LSB/+I4
zAEK6brnag+RBff2W/ztf5NxO0mH8EU+NTbvtlW+NK7tiRNWSMwnmgCYWg3H5hUoNRM/tqrqyUP/
XQbwLVwIUOGMJMqCb5p3Jwh7tluD5AcOIZZW3nc9/QXqIlaWwTSYtkR9CLkdXQ4OxXRk3SvXcj0m
wMpvCqu/BQrs4V7t4CPwNvhkZtUdnRv6MxgRbvXg62UwZwOBAWtG5Y2r7bydBLUKM+khH00l31Qh
bvstNIprhpmLeNyrbhOBOjdzjYIBh9Kxg4ceXq+Ybr8l6+FGSmQtLoENzMVJhbPGeAd8o71XJ+mW
H8pDfWmwWFG+3W/rK2njqVFAgDQnpljblXtReUrdq7T6h19fTU0cB1oyf/trKZyhLILxb9fXPz7+
5/WVpCoORR7zb1jAr9dXfCx0ePGf/zpOfkrhItMyCVKtKGKitqAW/FcKN/6Fn+RXCf3vXF9hGfx/
bq/wnmRc6iLf2Oio+fX26ieSgE4D7gn33HAB/tyfQToNh/A7/Vbg3py6Z/WobHnENfHxq57hC3Mz
6dmxP33n3w6QR1LuK3MnnwgC7kTyj3ySnC/nXbsKG/FME8S5K5ad8g37h2Zz0Xqkla361VS9Gfkh
75ZqCBLNQrB6CwiLqd9NeAsxy+HAHoUZIKgz71r36D/mLdKxvgEhipZ5/64i/LR7lPSRKJkTLnVd
hMeTzybOqr4WYhvRtFFQA03BJg8TLpr7IG9Jj4J8gpRDtclYlk2wxZyWGmETqo7mkbIth4Mq7nI+
1r0tGjNytcYTYZDbSNaMZMpuRpOF8Wi2InyTaeEt6szhcsixVLANq/yuVPQiweLlcsBXV98uL1to
evNW55bE4uJzETLh6FjnapmkMxR6eaWunE+Gj/xdXFECLHLFSadf7kLZkfyr4glBwG+BnVqaQWB9
ciRZKnvIr3ekKmEfLtybvDJo8AWvsDSG10rbqQni8zH+8uOj1868b6n/JsCmbfKT9+yEmXirwKQq
tibOKNrQ373pCNZ6qT4RFmoQUgYsRR3Nm4uGdtZ8/sFXSo6gvrvHFzJNr23gLrphF/g+yhk12t09
4Fuj+UQFc/Xdjz8QzmDUH8yqb+ALqTZ/5xXJlXfhaIpQMuu5GW0rmsQVfoB+j/rgsp3Q70H1GvmX
jcp9yPXthvURGfnD23k3iCvYSVv+Us/WVd3LZ/nMLmNsaTpxCTyNQdqdunOwGCZv2Q4030pcyBSU
vQTQkJJN/N08keSbJ5ygPbeG6NpBKOQUYHvkvaxVcpOrCfkviC0L4ZW4TX03jhqWF8hAXyabovFJ
SuFVQp3YU2t2dqDbXtne1P1wdN45Cx1pY2ym/+RVlAgL4z7M2owVpf8F8BZHE8AfV9HfHv9zFcXz
JmkEWv5tIGA9/CkCwss2dJP2ARWHnP4Hz4HExNCyCMMY8lj19IdVVKeYDSfCf2TFv7WKjgPNP2mA
41PH4c4wEU3xz6WEIUxuRTSDYCWCqQobzg6aQkU1nMvcUO9aKaOa+1K0d2suMSLnCNUC/6VasN+6
mQaVM9OsaRE4V4s7l8HVsTfj14JYJVr/Sc261w4GKenQqRty4unDnauWnOOKhSU5s8iM1+N0CrU9
GT5996PrZEQK87UoTZQQM1wz61vFUJLxW019od850nDv6CxKKvi28bqInesAKkQwlQ2BehOBPfHy
UwIx3Fc97iDkztJqrToR7jlqvP1RaUMYaEMwwm3MFSzk5lyqw1slY5+tk7PQRpugarmHksOGlLTq
vGqTej7XVaJ/mrT1ND4sGWWfef0wZCZVMkJRlpjLgLSunvPokFeyE4H3D/272LosdeGizY1pULpL
mfVa6LkVWzMlM65e024zE+dwR/t8SaQ5V6dUo68zs5h7WvzthoGDRuUxlnzkhTg1en+GTXDeaLbH
4a8qy6Wa4H02vOZSFMHWTfgJDrCU89pcdpm4l11qT7RiXpmIQJ2xc9vwQgEBXYD9d4axyRfadYZS
Kab9jNzO1oLVZ/S7ojM3sdlQGzfQDcXyJ2uTxHlWNU7jkE5qj5SfBmmgyrmYjww/LtrN2kADqrF+
Z1IPh3NvODKL73tp4AZMKVKIsUg3CubmlHOpwml7EGdqh0HfG26uH8xD70VV8mnFtNWXCBs67Ie0
a2XVoxXUmWREtgeYB+bHomGMFsJJjzgMy2ZsizHpAYbZfojLn+mdBMxGg2FTGtivPHHa5lDLSdmG
VTbnfTFtub8EZQte1sJLkpLMIlWQlOw9w9FLQqqKeW01+VzT3ZiZVIQJlFBFKG4kvAQqvgrdDnN9
Xmdg1VRjWVJ5L3TCa9cTBzWGq9CqBzHLQFJbi67CrxqOnEcQQkyYY2dZE3Qe0HoKSrWrNl1JhTWP
CckSseJi5Z9Ko5yXukOfV3AycgHrIPWP1HqCyp1Z+r5xvHkigUDt5OUAClsvg0XlGrzZ4ewD7bY4
/AymZ5cuBx3G5mnOncBDqEKVyI0IVWSX+lDmSnXeo1Vi1nzLqldamNdRUh0CqZ3VCnb1qgdWi4Ev
TfGGG+Gs0Jul5YiT2sttgW7d1NrLvrlwc/3gA8qLtIDfVmyTdjW03G4gKwROM8st3qwG1ROBNZMo
egwDbeMUhm3k1q6Jnw40TZ34hRMbdgVLyaEwMS2TYw4q00pCe9DNpUNYvOXUY3HJ0jl4ABULcgAS
4qNH5K7I3FO1CBYf8XBIZq1y7d3sxQx9DkvqxrNku2Le7pcNgJ2RhOcvTS42YqatnUKfKU6yyNk6
qwEALc02B9l48z1hltO7HECNS6nIkpzwH703qozFcNmM6BraEP/HgIx7wZ/3xt8e/3/cnddy41iW
Rb8IFfDmlQRBbyVRIl8QsvDe4+tnIWdy0nVUR71WRFdnRqmYSVHkvcfsvfaPu9Eg/MrACgpsB4vU
D7GN+S3VB1ejgshlckn9IraR2KUZJOlqXIz89te70VLInMAs+r+mq3+wIFMUnvlvd+P01PnOoXCp
Mo7UXzuMqMvdAU8YMzwptmMpnXequAYncAEWtvVzdMPQxxSx+JTbNxkxaVH1Cz4dg66dxFBitRI7
ltDbbvqRiMrV8FykI+OBj/GrpXrHGJqnDkbfH+S1Nbq+M7hmWRNtkR3ilA9ggbJc83DjQDWbNjie
RKGYmiiOyXOwKuJ09gqckch4kdCcW362UPMvTUCuBlG5q9x1GltOGzGBTj97z7uHKLOlspjVVnkK
3P4cDtm9V0J0fiqGDZ3r3UrRrtMwaK361BjjS9kPsFshdykvWZOtzSEmTOfJzeXFyFIrFB5DtiZy
xJU0NI7v0YYhMZFlaRcn4j7zXlWZPYelLt0g23VhcONa5YXRvwazPaWeYfMBA0jJ9JjTPiZiQBS+
RFITykzZDSydZnEbzFvfffLdAjc3UY66hkElaW1ijq5aMSJQKCCSkTDcDavUxPUUwCvqWJKoMPxh
+Q5h70y3HAHyR27NVNUfJCFeeWahzTTUHQyVacbWilEt1YLjjvl8MliMTtKlF4270VWZe4Cr6H0J
7A0UiRBWQNEtM/+ecTD7mc5VEwF1ZGDYrGSVW6Pjp0HSiAwwh/TYcIie8wrGl46Vi7lPLXrnMFZu
tQe6rMn3phwtS5IsPM5UUzqrDQITa15LI90B/IRWtHaJTmfQCWgOTGIBGStlny1ABIVk+QDTnEUa
JFOtVqQ+CotzqT9WQYwynewiwgg7FoklFmbN8B9ILp9bQ8uYsyc7U8d28IWeu/XMRd+rkDqCdVkO
cLdhCHnWq6Qy+3ezRZ5zFcQxk+77WGsrPTcgTaAKGhOb2pYUjZTUDRB0KAkQg+wm28OAhtXgzEVT
NJfzceWnwjosXxQvvVW8ojEz/NL8MurCripvnesgMrlI05iaoj/EEreYkM7h1xFiqyy77ouQ2lOP
9AeX9FFi2NT13lsq6EB4hL0LFgg1beOwPDplgcVleR5KmW0FhzdmSNA10P2z7KQqkMfNMFuVPaoQ
opv6FDM3/W5Zw4uXrL1a+MsAYu+mpHGsVJcVBaiSYe3Th6bZs9v5Z9l0k5mq5meX/tjIBzhZtblM
R2+himVHBcJwmDt0VgiMSdNupaXuh9cAKeLUAV7Uv7ojYwS4B7GUP7aeZJdNsRkLXqUo28Dy/gwl
duh9Hnw2oAmMCp6/VSF7qlhBgNwwNXr4AZ19kzNaNVjjdLItmoGTFe2zKt4qpmHWgPoX10CeqS9e
UB51KMaVdfEVUhPqZ00JV73wIY0MmzNmhx6FhZVtmpq5vwqlRspKa6XKT7JLadG6mEN48+vsNvGm
9W2yKdJiI9XWDks15StDf6kebMvIv9la/tWKdR0NCYMvFbsUk6i/N3fhxvrDffzH43/ckSacOXRo
vIvx7/wkSOWOnGIb/5+e/rO5izhgC5ko+U6yKFP6/DKFm3pO7kcazm8d5D/pHyfQw29XJM8cW9sU
H4kFbWpUfx7CgS1Og6L0orU2ax1iPxhOQ1DJZh6uL0dmVUhOWy08NeK5Tgi7Kx1MRAQz+gzfd2b8
HmVvrXX28J+Eeo5pY6sBdymsS8ROtEXwJIDSNYMTphKPdN12Xam2GlxF7cQaPxVuqfg5HPks+zWl
ZlsrB6zKBT7EPrVl8lades50Zq4m8/Ycl/PiozhpKEExLeIlLi/NMV7h8eQMh3FG8TNLp8NuaE/h
Ab/jo7DJTtGpfNW+5MO/eTQCRZABBoj+CQo78Qb/TmtNwfR7+ffH47+/tcW/NIt3jMkAZKLUTkOV
76ORiRKCNR5MrPzddPF9wGz9hVYL3gFvbXkamvxU/ll/iaizCTZDho0b/5+FOn77+397b/PU4eHi
gUQQLlu/haOKvad6kcmAuRDPbTU8iCoO6SyXlig279GAH5pFZpqUp0ZtN5XmPXEuL4IMxyz94rmR
kq3VP0fuy9hYzjDAtIFZWBf5uBgRhwgx6r4SrI1L+g4QnqImeaUCnZ7k7mvpxxtJkMiZIS9GIgrG
jS+QHs4qaVSS5j3Ehr6IB203EKNC3rAths0uQD3h9bWtyNDyI2GrkhCgW+BEo7e+YZ/kmg5v7bqO
8V1pMlJe7MnBsNKKgUXuRMDASxcE5kkI8pfM7c5dNi4A6yKg/bSMGhHom4gUypDwgyPH9cPyWuuY
iQuVW6ATr9wGFATdrsaikkWEsuWE+xjZNo7d21gp4iyI3TURaM6YvqXiOjdgXjHjEUDPkpe5y9xq
75fqWaz8Syq4jwb1FIyvdVUROyLmF5fghMEaX1UAVFlV3kNfXjaicshAa+h17pQ6YUPkpQ0ZEVe1
Pssp4TCKLXJlAhrki8qtVl1SLin2HQ8EH5wkJ4L7r35VjbWTdaIxi3GdJcGz3yD0iTqEpnic4/7q
M1sQwmKpTZQ6HZ5WQsKWPwBFDJR9j6FnXlpPVrAdxKKcFd4LbxLIX036oHfe09DhFI2ehjZbasG1
LhQSnPGq6fI8A8kWRLGtkuvGkydMK4NxzmsZlKvcKw4ioAOhhhzcmZskzw4dDYJR7hVuaUt4k9qP
1PKXhfwcg7k01Cek88+IWXnzIHJHCFLjMa+qkySIykwruq2pFWRBK9hTox2a731s6ctUtCWtuAku
21vkAb61Gfv8MYLVxKu6LAekbTWnoqWX6zTQF5I/GTiHTdOeu7pZFawX5FJz8LlBucOWWXAkj9Zc
x8s4CNo6KsN9HoeLuNbWfeMu+oD1sGA+6GKRO3VBeJSZfXk1sncFrIm0Lf32XZDRShSbuIscv2XG
5MvYlCDQkQc6TwE4syUPlgJ1dQz5LjVvnqc4Upw7VSzb4Fwh+rXbItvXNb7b5qlMBCfr913n27KU
kMYwFXuv1POMSx5i7ggjP+l8UyP65oCIOBjyRu46bEGOLQtViRyzMURoZyGP6t8SvXL0Fqh+Xa5S
WaPZUi/5VvczDIfhF9xnyjBvr7SGUzDc00X0TLC65Ejaq6V2FVLtnKLQG8w3KWHGmTU4OGRIq716
jEeUvALMdsapSzF60rTsPLTJqqJoS6D1tyiOR+6oXBfW2pQ0kn/Rsd5VsV6Q1pWWSPslNHWFe0oF
tAQKuC6+DYtwDE9DbRfAZjeS17JiKCceU0JYlbI+aF56rwN5FhX3THHXrt59hJK3wMK+dg3hODGX
Uya8rnovxIc+li84jtdyL+7FOkTx81TjZa7lhr6Btg5aYjmuXc/aD2HJq0wLE7j2SNDPkASPylgd
9N6fiznL9eKQgLmpLZTSgrvyYpEn7M1znjTxBfO8GTdxCxWSsKCaUNUkRE2pImFxwTUr2oNeIBrU
w7vLPg42UYg4IOjSVcROZ9Doj0OffA7QOmoQOvBcNv/me1tlcysr0rQetf6bRwpd8x8rjT8e//3e
lv7SFVa7/4k3wJcIVSZ/5/8GM98vbZA3JhsNk33GN4j8T/UoX2Lygh0SKjLXLUOWfzCz4cj6oyCl
BLGY1AED+7bT+LUgRSI0qDDSweGgxDOy8+hdlBfVsFkNo3fsUcfE7wrv5nwdicm8idli2tOAe1gl
qtNYJyYDUXoaQMQn4LhAFRvBjrWweke+4XerIDwmFLpkM+y5J5CuIGxhmEzyeC0fknRlKXYNFxjp
oY181m71z8kLya1M19YBkpz1OwrZYt4rV8BQrP56HG4z8Quqq/+hxrN7Fcz5pUJDNoW/QJVlGnFS
8kfYyOXgxGiTAUZRYJMOOHJTECYihHcIyaL5wGaQDB7rIZd3uFlQEoJqXvnrIl0MmOVzblvFf80g
72kEaKrzdofaaTKSK6TTCAtfOoXN2RcPsMZFOIEoI8uL4e594Pu3PD4WwoPHgabxAIOx9iPfC5op
/v5Ru4wyND97uMmv7Yf/jmas8HCGzcattIUGilYWiSGs18Bfpe6NL6BiRNtcXfybuSnXGKBleCWy
bYB1Hh5U94E0Zllcd+KKeXuGptGaC7IdWysNeSZTt1diskE2dBf8Qd5gS7vw5pKaNvfbOfwhqGMe
PvwXzr/8cdy1p2KT3XGaUIMMYDp7uvaZ+FExGmP6Ac9TMuY+yHiiOXtiWRGB489n1YDKB0K1l37J
Lv8JC+j0WKAID+79qn7Wb/pJPXl797FoyShwOrRJBqQu4lMcImPQ3co3+TSclH3y0p/ddGY8KXs8
430JN3fOW4IuHjmAKJA6u6LnD56mPy3dAlPDknYcjgJSraV07s/pVj5JvrPsEXXu0hUSunXnZGvR
1uHXoE4niu0A4G2drE0kldCFoPVSo/i2BKJW3g0vrEpAizHz0Pi2Zr4OCdI/uOUqlh+TeiNLTExm
0IP29UbZK3vpHF7Nh28ZHuKxeqkBR3kLuJdsNtjzMEoLWbGTEhCtVIWMn6fcAZKzHc+kTSc49z4k
w2lQuxF+t2GymD7nz+zjUQ5MiGBuX7LDSWFi8DBTGe+5NipoZvjsq3jp+HzwP+rkqpvJSLvQDiDM
/1AfjafsRbs37+QndawBXjXEr9lXiIIpOccQvitKIP8ca8862rDlMKXH5livCBW8NWtwCO01RR0L
KghLQ70LE7uF44mMHEgkiwFgmO2TtoTk6fGiaTMmslicecEGIEXFXG3mYIaLnXXWH2psw0uyMQ/e
6fXpCUsOPGM/WqtSCTvrncmvx0ewcZ20XyjZPHE80ykrxOkn38sPJZZhC4EWEHWXeh/AXyfaQ26j
Kq18HDrnij1eoObLwbu0pmF3lkkdBdl3bZIvTEmHPB5QEkmqfgA0PLzxtYkdK1CgOCskn3238KEv
fQK2sOTnMXkVidXr+Adda7fN6+5O1vFyRLZm1ZFtaoRYKQcKhHrKL5pn6nwsbEs46GuSqfhAINrr
QaBAP8J2zG2uuluF6heiZq8S9crH30ST0J2FbYXMIwPF9y+/bCdLMhA2GU4Al9LfNMmapHH//aof
4LL99fE/Xba6RqoerbJkSZPn5/+bZPxF8ArYjpAPbkxAg59NRHTsOIUUXbf+MCSzUoHpaSJIkGmh
/5GJiO/tP9y3PHVc04BCGSz9Ri3oEsK0x4j7NoByT8AeVlhQdTOltIOLnJ/KelPjGBKbRVWgIpWV
Z+9VCe9e8S4SHlUCAkPlGL1yBbH8zIzp1kUk6ZHDmR1ac8WlIDY7vdm1BKxycSHhX1vFuTO572h7
FlVnt+Bi/bk8HMV062nOyGlGPOwmX6OtwgJcBzYMDu4E2vTPbFia8Jlx9Gwkwgdm3ILkyNCvAWwE
39H5c29cVck2SE9jT5qbuoHcvhFfi41vs6L4BifWzsYdznQsLn1lTZPmP8uPHlBlJOKEpyEXNubd
i3nsWMp7+5AkY7Dy+r53b3RgLicXdldAcDAhLxY7WFwnQskefy83b4AWOJLkK5gUV9vKObrfY57d
SJVBfeqSDePCe0wPXG6ef6bVmpFBu0KoAbGODfvo79TiJGvOkC5zXnXrWCTezJ2aWjvC/pQfE7YH
5fApcz9o5RJBgGva+AgBUguvJdt7KGH5a2/dauFRxXQLwDLhWPbM+ci3URSm3TKILvsHRdgrGCuU
Yl8X51q+BtEaHZmiAyqj/PAW/XAiXpvrVkw+8p6cWbKqw4UFlJ9T/dju9GDewSkPOJ3cXeSvc4Dy
3ZJyDYReg98im4tYGGIuQ4sTZuCkGThxQnGmcv5o7hZJhMyZ5PbLITyBXPI4rPxHukz6NkRTSFNA
6jFkJ5FbORiccybnncDmy6zqZewO936rWOyQpLnEP2Ly6srPgjsvPvGSDN2CUOo1mzPUHPg2PFby
4S3gxFU5eTtzZ6Fj9xxR2aibkRO455TuptO6JoKFTVD4VVOkNOohFe+yFEFe1VdpoR2XeLlPJkZf
UXfpm2hVE1T/D0O3ne7bPnoIY20bDM7YmLYq4oppjFU93POKc71sHmvoNVIz7jXs00PQXSyfZZsf
eHO66T3589JQ0ULWPtJexkUVlvHhIWaNyLPCwWrUhwLfnkyqkThL8a8d0023Th6ha6MupIt8ee2k
kGwAIgevaLSND/0gbJUHi7g/IXbkLzMiKIMfPuoRO1DeVOYNMRjEDSRzMpOobhCQp+ayJrfDANDN
IGc20O6L2lM6rBPehmr+nmWCA013nkafncfurLknIdOrDvsxn4JRO8UGa4sADyGkw07wFokpLdkN
UxuGoBWXdf41KIxzqxUDGZKdZiPa8X/5lcMRz1Dr2xCV9u3vrhxR/k9Xzq+P/3HlYDA14cVJEpuH
39byXEbmdN5z0/3OwED0S4SNJtMaTgydH2v5by0ekjVDRWQ1zVn/QYfHpfKfbhyFxQa9oiZK32Jg
f3KtKv1oWcCZozWrRx00E7NNaAQU6NXeJE5vlT1lxSy7d3ttRU3jkJuHPYMAMOuBYxBbq9WWRAvC
Mx/Xb9mCMStpltWz0qTLWv2KxONQvwU4IYSJARrTNZwi+QwQPN41ZN+o6qOjUMp2yo28S9LbO423
+zqIv8T4M8eg5cZ2VAIeGw7ZcCy5euqwonsBd1cBWtPzWWt9pNSE/YtWMULk3NBMgR7PXDSmgU0M
zb209Y7BMe7OPl4pCGha+lJxWaVcaDWdJbkk3JzFMiHQdddhryggAIvqQSC9pKNqSztSUVkqCrjw
iq+oeleZNEfLutpqJBt6NIOnRF6H1tloT55wiZSdNt67ep+FJ6l8aPJXyABdTz7XxW2PynOX7zzj
ofSW43gQsTuMeojd6yiCJuhIXn5uMd1yErsfKvNCHfYG3oFIuWR4UYslgaYxiIzkrFqfOSJY/xSn
a64EP9u7+QmDqAhoI7Vedc4IscT7ZpizNkWyDAzE2xvJl6GchXE6DQvySUg0LTmDyF2JXlrx7E5s
2q0qg+esD3k8zAthZvqHrH/22Al5wd0aLhaPaKDuD9aHHM93Wb3I9KtZ8j5B7xCFc29wWIKD+smr
j2R0/GxrldWhwfdS7CADJsazn88KetEFI2LJusfefYASRIM08lPmQu1e2rn/NblvAHPLWxm+0OTE
yTfdUdjEF7rt+sqIvCNb5Yu9LJV28qFc/a1ascla4G74hN9W3LSA1nWeSyi6iKCbq4Sv9rZarZpq
nXvnbnhok4e2mNPuyb49kJe6RAByrU7eS/GgviX0Ou7N91cBTTZTNKQOXKLbAQ0fk24aGIItjNfk
1t+IvGBjrtQXrkXqAEAx9aWVlxKvfcadHowPWXy0rhazfyyUwlnjFLdIx6N+OFTZ2cpPFXp2HFY8
wNJmxqad0k7XWUYMLyJKBgTIVtDcLaTluHwnBqMwV1K1086QdeHjVt0DbZch3SxMWEK4MpnKIDC1
+kVCUidy6IZp+sNgHXsKOzpZmgzaMWCy7uzAL/UreR7mezfNTEreMfG8Lq559gRCZSanEH+RfW/k
gyxoC56JeFHKBaG5T4m21mjvcKLzyXAY0UzaZ3EelnvrvRdPg+ZEB0/LZkMP6QFFPH8Q2riNctSp
5Ug7epAPXOikm0RE1C7H+J32krB3OB6FULHQsNtvuaNVzijALk4CdKdyI+0NGLbUsgi3MdxxX7Fw
uWOeaz/lZxo1/FgC+bFsNjFmFf/qm2xCGVkTwZSZnT6psP7mJtPpWX5vnv54/PebTGRXyFwRafe3
JujnIEzxLxLCFWbA/M0mHdkvzRPsBfhzyN34qjytPL9bWMwph4B5qm7Jyjemwz+5ymR1EpD9CmCY
nvqU02nJuHcmSPjP23PDYMUlZK2/TkZAKSZYo/INec6lI94lLo7k80pSs20ZkNc1sSCD8hgr5c41
KtuVoZw2T2JJrmQSnmJ0wldpRCjjxoB4rFrZRlL25vXwyBThEYHHojKbdUECcIMnEbIaR1L3MhrZ
0sLBKHfxU4sjQZSgCpcCRVxijyq3qgTIfrKMGkhh/VkXP+uoYSVKSKWXZqIRb7N4tNVheOTXhdya
27zT9oB1qIDNk1ESY5JlNyERiW1hAphTwvsfhSThHilRx1hH3QRbmqhY9M3eri1JsMOJk2qZLBK0
Jb5PhkOFcpEq2IpJxSjzS05AW2riohHac9bVTt/n7y0RBynONovArsZiJaAskycFjavf5itegz0t
9CrSxVVcG+uw93HnC8KX2uGbMRpibhCnSwJRvaKT0Eoq4rhIhwJNFZjZAPMM69l35FE7w3TxyuvS
Pi51nOIq1mtHqzkKkEZJ6lqHLhDXxU7KyntTNzRYJ1cBilRCXhDtzMWfjkFdwbJYV2eL3Y4hBcuo
BEPK9FVM0m3RK8fUZ6pXIhgb3irzKUWc5aES1jMBQgB8CTlcNf249l3pxfOvuTDuTB3JXe/yHUgX
ywgW2SjNa2g3kSpskrZYevIHAuxtI6eY3GMj6iaGlkCE8Jefn4VWZYVZ2J46HFmpTPj42NYZaQtC
vCEwgYaali0eIORO+VXt0gT0RC4YrQJVF75wyzLXTdQ8duW4NBMDL36RLOsoxm2qk8R+NeXuJZyo
OAHm3jb6kFga1gjHm24kmN1i+NVjfuWIz/yNS1AC0NSoYhIpWUe/Osk+4OwsOdXMCDIXEkRtruLg
q/b3RoWJx+jtFD5er5NoWhizGhlSgnOZ8MxDjoleV4PnNjS3nXvzsnZRVaEt8gOQog+3I1avBQLe
ntis02V6dL63TpvMPwim1Ri7NTnpRbgc5eeUzda3DaGuLkjdgdrFu7V4DuGadgOG/bJbJlRV4GWx
a1nLf3lHgiQXK6JMma/+l46Eg+/3c5wh2K+P/36OS3+hgVJFegF41SpLpJ+HYEiuOOLRffAbRaXN
+bF0QnE5KULkaQP2i4lm6kgM+Sfp8T85xyfT4R8H+fTcJ+nJNHdDd/XrQd4YmSVCo42IXP/U1PdY
pMnGnzCymDGh4mcw0KSbAKBqkkt09U7otqUFqDdhKC7t2pDAOlbnkNxmvUl+Jdo+CRKxXn0m+UPv
4Q5Hzn8ZibEUntyNrzCFARG1VHBB35p5N49WyhsGwuhcH81PZidDwDwXGtdKfy0u9WN8orE5lLvx
pfryY4ftTogfcKHtyIPfuLdo778RCXBVpcn1hogVoRbZe/qjdhAG2+R8CRmb2aOAtWU+PiuksATn
IXe63Ampa7onNBopQQ/2qC+Rc1hbDBJk0FBjLaKFD+tDnZXNVoWIs8z2BvX/W7ABdbc1XxWbYCxv
1yyNzimPyTk8WqhIboWwIiJROBAkEdk9WuFyGeSOeYu6s3xDApYg+acPonOAsxButHLX+U+GB8cU
TtuM793RX8CkYGwkThDqDCevcujT1bgyT/XWxXlSLIk5sBqHXcSQXvjD/Gcln1t3Ngn9l7GE97bK
lsHEDrKojXFiowSdRRcwZeanEM3bD/W18h5hhdWO2NvmJm3nLSePe8iM7eA+9BhfTDu7DNmyPrUn
n1licmA9baoz1AwmUNWEZcfeoDViW35UmeO8ut6jF5w1Fbo5OqBVeSueWrbrtreQVoqN2d5u128q
2ZDz8JRUTrcYbf1qTRwXd4mWA2rBMhBZoC+qO5iSoVtJz6UCH4kMCtqcAoHBTL/RonkICt4y+skp
PBOpBnBUbBHuMXhku8OdgngYnZ4P3m3n4yKHgoCQaHineM9ZjOn2yE+YoIhwn4QPRnLMOjsl1XQn
PJIVh7WLoUz8KdSUL1NVW4nfwlIZv30jHLTA7U7YvecFrvDgg6COckX24YgyJLaNeBk/u8JSpj+e
8/7jc0NfkEqPQ7DL5M8KOrS7cR/ya2/OaQ/UI7ifrsKXMxs3JBBJVT2D4WFDrfAXjIvOxa06VevO
RqewMQwn3hpwdChtOOPpnB0WUGD8oI/LH8iMWQKGX5a47Ix19a7vpAsSWfFU3aYQufw6ZT+dBWkT
PGrkRZT8QF7FwG7W+ssQ3TuH0bBTzRRn39sdDTfu9BUtxap9IHKTdk7k88lL3NkMmvtqDZsGUKd/
UhzzCgZz421gWUYfbOYGdy+cu5fuvVgT6H1tr/y7ltmiUy96QAVMyS5syFqBtGk6ZdtAvDHXB3gS
B1XfYhrqrgY7uQpj2wbaOE0QeOrAmmvNRr6SqZZDg0E7vpDISguh7xLcNEtkoFlqP9NWKPqF0U4d
ftestOgyTVA/hqsL/WpGU6SF+bz3luoG24NwbL5yILqyXYjAIVhMb+v8GKwU2Nm4EK7ptMmGJxnw
88wPkrAfrh1MCfFVcRF7vYu6U55gXPlQ7PloLdIjadhMF6F5A/RK7tpohzRHNN51fC4aO8kdmIHS
xMta9ebeveLjGbw5FPjqXvqz6jytg+Ot5SDYaV3AWSPzkGg2rgsWxMvyVJRzAmBJkd0WS0BmgQbE
Z5Y7HH+gtPJH+Ssprtp7Fq34nlze+ODM2DO/iK/1iXHk+OjiCt6r/BCLs/yJ6VgGLrlIP6oeaNEs
vSXI97f1ju31zAaklV350WDjwq+0YH4kZ+wy5K/wo7j0j2zaVs2+mCvRI2UstRSJ4z7QlHhRnMnp
yaLTuOqe8DIOycp/STY1NsZZevRf2lP7yOWAJUB6FJ+Mt+qpfa4ZVczrLbXctjq3zBK0XShePXHD
UJ6WknO3WxVP2pvcw6uqGg6SYDN8TgkM/QNaQ5dhGG0ynxSXTXp0zj5BoO0TyWlXZJw/SEyTwH3O
BJJFmEKBL6+BWuBXXqU9bq+WdsVRIFnhXaTTxhoD88N38A3c/S9BJk0WeeRCuYNNw8rsvqv1vjtF
1izn3/KiHNuSMottPx30hlQeXB9SvUuFRTDFFFbZMSrUz1pUngTC4kefbTXe+VELV5HPiZ059ZsF
d6x46XB1WXv3mEMGYpYxEnHo8QyzDlOXO3fLNXNyYuFJHTBwMiw8fHg4qsnIyZBPVLsmdtLWWnkM
DNtPcxfslLNb4VkBUmHl12QSFb3DIwqKvbEfhznTic4u1qyS48J0hMAuQs9JWIiOjIvSs+i/kq8j
mhvP22kk/xqKO59Wu0tX3rkiiQkxHBSyo0Pcg6dW3YQSw4Bx42HNcxesJkS4KRmnfxfuTGFDddvw
Pm3IIsYSazPfbwBmuO9QPMmNwCeXuG9UBgFRxhlDoEGYy6ue6FYI2AhGV3Ju12Db1PsYnCKk/ux3
ofn3tJIoFt38WMmTGOsjr96GnYKZFyvSS19iafDO7jYldRnyPdZArLvzQAa06XP2zwup23vFxojW
zzmb7hfrjnuXXN9M+WRJbtGtEWuMYahmAMuzCGWyku3es8dRX5QuCKbl+GHxJ9neK6tCxeOuoOJh
nhZ5d9Hig7/E1MKGD6S38ZwUq7jYEUjaJ80h7reu5kjGB3LbnPmY6vBKckvsoymUOoUiu3ihgeit
j5ppn8nUzxwuWXf3qLdU99nwD7nAOJefYX1QmBiaJEVG19C7FNGLQEhEwiMgxdbTnJHn1IYXRf4q
i73QrY02nhcxRwqDT13+GptXUfnqOCrcIwTXDulIulaTU2bgyflMknMUP3rqMiiWKdHO4UOE9GSI
vhSu3t79qPtlU/GGuNJ8Vv22dw8Ke74IZHhKjjHeYP2hhSz8bLXHWLh4mPfddZ2/iuVDGp66YR8H
r6a3F9yL3iIVObv1utdPOv2HeqmqrRItVXoZ663RP10JKGCN3KTiUGQRyOd5JPKdWXHLzLjMdnxX
DJEJUEGtCtmI6XJJVaCmL2m8joILKVijuSXdrnevoFKjiYGFJPfRUN9H9SNAniFjGL3Jw8pgqwpY
j0pDRsgotp8dWYK5/CnLR1m8aN6ZAaMavCbem4o+omco+G9ukliSTFt3Nlcmi/v/1iSZzKV+VQr8
8fgfTZKsoKNHgCcxR4Ni8HOTpEgK4yzo/tOUafrST02SKOIDwf6PuUTm+fyYdYEtwCKClF5VJCQD
/6hHsviTfpt1Tesh2On8PSTmmdNa56e1TWApI0+kD9cdg/rYLoBnHnIwv+GTxy5CM1XOShILHOBJ
xtiLiMqHRam9MSMVZEeFHagfZf1OIn04T4GX6Ks23MWthabYibr3slwpLL17f5FVxkzEi9jG4kIZ
DvWEfUT0LXOz1hcLd2MbvPb9Q1quveZp4L8j9MBYl+I15qwnJZwLUOVDyWb3KwLp2U05cLZSPHna
Ezr+wNtBxPKSRViuNa6pg8iqSEfPF1yyfbRJFv1avJZM4DC5STQFgKpiYZ8KxwEze7Hp+34RO2V0
aaSjHBD6Rh0LurPURjiMV3q1VOK+r9LnmnCXXKdUZxonTVdZ2zmKvMtI4BT7ZJcg2vJRAYb6OdF3
QUXILttbketcAS54qOWZHMhbk4IIJbevq8y1wchw4S4TsTkHOgUeVVFfTinSwXvZaUSnn4SJ5WTq
COPYCogcwsJnXuw8V1r7Q/c1Cg/jGCyaqloKoKT8Dze88mNqOEwaKpWKOsLpxIWqfKVWcDS0e//V
IZk2k+YrYNqocWCkr/EBqNa82lH/0LCwytX2BLsQhT6vHooQ9GNmG8KnCtDR2IvmWRTfm60/0IQm
3aI7Gqw3ZDqJVdCd1OSlMM8VpeyWoPu4R7Yn7qX21sLjzpSlNfDu4Q7GlfBvPmwQ6U5zCWYyrGz/
myyJAIPfD5s/Hv/9sJH/kpnycICRLja5dxi7fPfuyH+x6cUwbRj8/yQE/nHYTAQocnDgnUj/u0D+
cdrwpYlQbDKuUSeZ0z/KSZCIVPvjuJmeOxplmYN2im349bgxU6lL1DxJ17mdydsReDGwu70Islii
9s9vxirbAE0i4MibDYduCZqY20+z4O4QiTKPDla4A6/EZ4xP9z1fu0vcoFcoJEfa4frDvJYnhB64
qU9UDDV/dH2EakD5zzW7i0/mRsNtLRPPMMvEFYhFU5sFUHspuSUHEeJjhe7oVBzqR3OcD3Q0CIPF
K7IYK3F86PXebD+8VlfuS/ZSHkvhhEESeqDgABb9isqVmWU8AICzw9I2ynU+OF24juWdSHzf4X+4
O5PltrEtyn4RXqBvpiQBEOxFUu0EIckS+r7H19eCK1zZOCIrcpoTZ8Tzk01LJO49++y9tqi6gCK5
uSmeKtoiN5Oc3BCfEmCPWI+xasL6XxclsjMmy21AXBb/pY/Auoq/sEi3j/ozPASNzIGwCnE6gxeK
nIVCuE8MZGj6jb2QT+RH9xFDAC4cPNFWvi4+5Kt4qoNNtlc8wzNPJGgRkwkz/1+s3gI8MpQrQwVg
/e/Grp7wKm2EGyURTuuwi/fUk+GRdJBe23YDok7b1IyCbv6CUToFk1VgVVpekskqXdnqyRGO4LBN
H6v9BsnoUGv2pDx0kPrro/hdPSVP0i3/TNuNDmrrs8AawLwBFAshBkoqpVR3+Sidx0//EUtJitBC
yoReBDajIlhPOCosI90ht5XQFu3JfNGkE0h5cPHTUX4UPpo3psyUQAroJ5bACivn8yDicgYUvE4o
vplWpcU6eM2eudfQ3DxajlV5myRHduStwcQGZ5hSAifhSCzXIslz8Pq1HdSOUNuG4ZIsNvWNegye
x3jTGRGxFkGhvyYPns0H/yE46a4/xB9mJ7z1A+5UqZbtCH8AkNx95IYfuHJp8UQ7QGSxpvVrNO5p
Kx3kA8dwx5vmWyvXVCGLCuvSnXpXPeYnbpZHFjUGlC7R047RwTznK/Uzupfvy965cejiGat10fMn
2np4HfER1xupe2+T2ywclpW4Uz9FnYvJFa8rcwJE5SBisl75DvLFgDmieUfM4EIKwQR4c6djY2g5
yBkW8cuJ9lLpmdk+KsgZKBdfOCChsnT/kKZNytBDmmmdqc9l7+h8KGPe/6E34I0b79MA/mw9Pvcf
7QeLkTGm0Gyd51vsyMx11BcNr+KP4nNxE4+8gm+cvoUXzY6VbYjStJT9ZLbSr/rO7fkGlnZtJz0/
8Af5Uz0z/Y3ftc2iw4PVsjJ37QGQti5cpJ+JV+ulOuXRBvhwdsVu2HtYGKgAoNuWidW2HCz47Y1o
PoyIBHnId0Fc2vwYgMU64huw/vElvDAj0efkxQcVTW+yFcdiznDBqDwVT3QWPuhv6gNGSXEnuyzX
Go1FzSYke/YQU9QJZ8ZJFRpdVsotPsQetLvmmzf2QX1LQal0iE87oEHmg/Si74KtAIEYR0Fkw6zO
+uvEFF6j963gwlpPhXrSmv1gwxtzu3L5M1yeYMgbPHroj+MZsAb8u9EvlYsFfNMekFAcY5uHB8QY
keu/Anw92RkOJz/+AXkTy3DxTvCWs/fcaw++G23jTz/ZZG+ho3p4xVFpVVBwQ+UNl3KvetEj8xYK
FTH0JHGlLfiFJD0RiBTMFUPyeIvQM/g5kyysVuUH1zz43eo9/LaOUIODEK/9SnqwjvmT/skPdlAO
mSc9kK64+B4hjhCVw99QiRC5Urbq91gJk6/iERSz7PU33kbH+TlJ7PY5+pJfeXnL+wihgF6dBVyM
M37CV819zhbeo2P7gSS4L89yAqb6gNyrruE89xB7jgNr2U2nr8kdsDxqz8u35yhtAXFvLVu8qecR
IY+nPAEIsssT1vtnhY/wgsEgVQ+tWlrJXAWZtkCH45sPdpUrQ2c4qGhGUPGO7V5i2nxMHrGYItEr
5MOu+p3NLDfB5YC7+Df57Fu7ViPNtiWKIF5GHT8rEPFmA9CwQtASWRTQgTO55a10eOduGjte+6fI
AUj7JvRHFheoq+YVPUg+Ma+qR8iAxi3sEfbd8jAtSDoKU4J9dTJdeWe6KX6aTXkPL/KOh/sGoCJJ
bVe6cKLwwGzmmMVeQqUYmvLJxGgIUWjfTx89ke1uPyLWoXDOt5iaex6dS/nfOmA72Dn5vPGHtVZs
iZXkwj4rkH3X6IXDkZwM5c4bgPx2tYHHh3mf5/hlJI7HM4cPfrspP9RXiiDN0dXqmxrsdJaqFNWE
nMyP+qe084NN80IhqSp+W4+VtBl3dXNdBCv5XlubxumcxPPPxAL4scTvOfaUz6l1VcSn5hBdcNKX
YW/HOSZ6m7SpRfb1PfECT3lT3izASFsOUW1JAeUfJCLqZ1xkPnYZHnrmKo5BzNtLHcobHrLsy+Ry
scQieOOlH8Or9T4+UJT8vaw1J1BjlNDgtuWRyLoD01NSOJBWUJtyEhW4x0ApGivralyn1+61eLGe
2tP7+NQDLsRymn8bbxMhEwd8Q3GArRp5/Sm/Rhd5QylMt0JLPZv7yeMfMrLOcHUnu7Dcz7m559ec
DzVECGHT3ILP0TWelKcYsoTdrus3ZCJowuK+pN3YPPEK9yXjAMBh8h5fncAN3ySqse64FD0dyuSZ
cIXZ2LyEW25tZvZNP/JiFz9P5QoGFjFK+Yd8KSVIFttOJQlxbfcAWHb8kE8opS0rhM4zXAznB8tW
c1KE3hC7JRbWxGbdzSHw8+NdxmvjlH11iZ1C/H70L3ps84k/KW/6IX7275JCgZFdP4fP1FKdzdXg
8W+nlEGAafcjcqJzWMHr/cklvgIj1l7zx8hZzNMr6/LwgGl4L3R0qpPPdLjptMKVpz0ARnHpPrWH
9C7u49Kx1NOwZ2zE8McdCkB3SETzK36Yv/jGsLA5g7o1V+FDdEsfu715aqGLN+tuX35JyaWp3fCN
MPNBPg07wmjqcXKtg3DQLubVukx7gYYJnLmOseEN9+KnXyNjnuGFh44X548HbmqrycuvgBg27/JG
3wrja+9yOV1bCEkz7yV3RHI14fGzkpnfpfdg4HKyLkd7POrPYOw0L0xtZbDlj/ytOue2eG8ujNJP
lZMRdVmrvUMaE9cXV0Gqd0CkRLcGrm+3ib+4GobLQoiSnAIzxS04Y88wUFi1o85bdMmR70vj0BUb
GJyLZaumkNXLnufXisnfXqwDHVDgi3BvxgP8Sr7vaFnRmTAMeJgzHit9VUT2zK+QwdjZ5Fc1PUCB
aCy6RDeZ+TUeVdmu60f1GSU5bt+mj+A2bJnwz/F8atB23yVjmz2ZR+0237Luh3av9kDKPfG5q90a
BxenDU8cVAgF6/QOzHX/GlEOkr5ovZ3qa2FDOmoEM46mSF1XbK4tihaFHQ90sq3Iib7pQnHFZzhC
ap3PJrWrzLWXEvu3/x5DAl/15Xq+Rqw1Y1JIDs+EhprSr8G/WhHCrfoG3gx3v2M1xNamH0Lqdp8J
CusoPqR75WReskc9+C59GYz2mhOCD9BMKN7aNQXHAE+/eh999R/6a/CYP8MYFL4K8yxLyLe0LiYH
eq7W/Zbap/yEcpvOa6VeJXc3o+Z43rT62nhVeXDxycB0+qXu27WS27gZaXISXPoxSA/N0ZqHX3LB
KEka0E633Bd2wRpPn8dd55L9CPfZJgZVrth8tndkrCjkkMDIstZejesAsHO++hzX7Hj4PNNr1rAj
zbAvRgRJikR5KJPtQp5U5FPsD6++Mu8GU/wxCt8C24BAe9d59XT/rmVpjbHDHuBJDzdWEqtbsE5t
9iul3TOJcFIIK9w0kRMfSGKFTB3+kaSCM+yG5EiG6al1Qjdw1Gv/aj6GZKNXwy70xguptFVqh2yJ
eW+/8AHYKDYkqhG1tVlPz+Vjvvjdnf+y0IB2IMJkA8eBUmgy8v+ThU9aeDR/VTV/+/pfQoP0P4zj
0GXwlcuLffxPQoP0P5UYsiSRJ/pZYP4nVdP6n6LqKBAko36yQPitX7Im/BBVxrsHye6nzvCv3Oh8
4W86Ay+daBaOd0g4aCJ/1RnGTKmzeiwLLylNoPx+/RSbIQtDiBq59l5oxSlsnrHbs2FIHhXa0pDI
K0Zt3Tf3IpBBGl/tXFYfpZpWEv19RIbHdGyS4zGKZB+S3py08l4x+vbKAK6Q7btWHHxFXUnqBU7j
RsMxFqet3bLX0aGLRstKVO32fqJv5eKeLP0z8o82Ll11kfcVzlRMBEyrxhScu7KAD8+evvyWdVCM
1G1E4oWgPvsbgOyt5FXqYRgU6PdnAb7OHKeOxNYzCx+LVrt20Uu9NDiSgYkIoZDvb1PwJ22hurXC
bITtPeMmFtM+GdSbrC7sOhRueDWhv1aU2aroIyIDeSF7wrQEuaqDJkZXtc+cFsZmNKoVu1YIPkZ0
hwHHhtz6IbG7bmvlGo6c0TThjUbmEohm8CwZheSVWNUnJUdk5cqhBArl7L6jjovN793MgQOIe1io
ThmxAu1QRHWruIsRTuCaHYwm4IkegJ8yjPISeoPMUFJfBrYg4CjoTipXMZhQpY13tY+NUDOazsGi
Caso2004QaaADVP8qne04yiqV1uQPKmXqtn2ZFRC6dQCxCz1xBSYRyXZcjfiDeIvpjyUZfDUvQ0F
aaM6ukZ+6egapgLWrk25zQLLLtFn6MdIF+CInTHUFEwb8ry2LK6ufrrrG90t8cO1UsTOPTrIbe8G
UX+hjdGO+/I5kLRvgLy7GBN5MdHfxPu1b6etn06bOWKwijSVEg60EhYJX6lFiIohXwHWUhFrG/Jg
m/LQi43oSeP3lLB1oQc+6ZnhWUJ9bgFVmI1+1BEnVo1UHhRWtho+o6xkVcp/RTn5aJHfx4np3mfF
XHHrJ8UOwGwdBj+sCPJY364t5BNpCK4ihKeAWDVi7i0jnRWXFO8ivQSaSL0lrzH0bUUd6Pf8LPvS
LUqiuBMjqWWtp7n6krP+3Ma4+cGCW6rmmqS62vgqqhuziQ+loj2aLRpJwAEyN+U6yKTVAHNxMpst
wLdKUNeyeEvBaczR1ugnWwhECCQiTVH3lm6oQX8XwKcUWbK2YmPdBW8+pFyjv8rRR5WP2yK9+j74
7gaJsKSDY3iF5IvBaIzfct9SVpHVXKyUzLGAqpCwWdBVp8nlrVJpWyWJDhk+hv/ycYJ2q+rU45Gm
FTET/uNxonEE/P04+e3rfx0n6NY0+1LZjZkQ+Vrncf6Hbk0dH2IxREpRlbF4/6FbYxfkN3AQsrni
JFIRk38dJ+jWOMFlU0fXRvFW1H+zJUPp/u04gTUFvuKnZxEwxt8c4boqV81k5pjkJO3VLJElpmtu
Tmcz+2gL4qlMFapigMXOeLinWyseX4aiPpbNRIZeT069AN+HeaAqgCRfzFG3I/KlI6OuwpJFhlMh
08oT9/5DlsXvAgXWaVABssof2+qc+fT+piqdPIM7q6gKGs7eJrKl3hUq/VTLwavFvBrTemR2sz2Y
xl3GcuCXuMvbBXBZXYGz2LT4KEJ+HIMjQhLfV7Tq57jlAsdToF5G/9JwejzifpO7PfdHU6UTRX+u
8WCVALhFfScPkjeZPxIsQqkfvyQx6E8D45W8xy+PNMtoEzwK5riV9XQvprigMMYJVKHkCsRS4xZQ
MiSUnTMwTCeYof062qUBF9t6iNYzamLbUdNQl1Sccx8mhF+i8kbiKSpAyGQcrZjc0rnc1lO3wJAG
6pgkLO2steNkehGFwVZ5CCTS61Kg2RLLNXpqcSJEWG+mQ7fUs/GQ5VwYh6oanTbVxbOut9eUjJmY
zzyp7cofWRREGB3C+mIgudcjyRIzegnppfCFZmf0nHbgrstgvGXTEhM+p2CionD2tCxwxuqW4Mmc
VCZodGYqwd0u/EFCgDhKDMcE+S2RcS8WZzkfHhRYBWIlHvz+ETDWWkDnt2jBm9QCMof0UGvlBQF3
rm8BYYCBtmLRPPhFCfOjPlWJAI6koDs0OtQTcM4xtbv8Y+DRFlN4lYDSg6DVS4x5+UNWDU5jsnuI
snMPslMt9RNs+b6nwwqvjXaPstztFN22mv5Wc3iFJAwy7aZOlAvBJ9UsbRdZtRN3T2077vLg4OvT
aRKUi66H9AKTCE96MsqnrGKfin0Mz/lRDCcvqqWnAuSJkB4iATlgyKEipQg9w1oIGPwqFjJoyUVa
uClpnXEQ9yJlW1n9LrOMBhDKRBKU9ty2OFafpFynjLg/CZW/TQYVm3nIRlfapOwhZFVYqUK4tziZ
824xb9Qjukb7PM+qWxBe54dPrOw7IItccPrMOmdgYLoCClrTx7wcltcPpu9aPtQz0oPMnyJujmAO
bjUCm8aCpStKb8AHYhFTlEO+UeW6KR+LwZpOEvyVOsbkIwnvFRW1ikA9HMurtmk/46ndiappF9Kp
j0G2tZNnxsNl4OyKk6/Ol259GHOam/wb9Zc6ZIrRKPNC7U9FNrmtbGtm6/TUcJQzqsfbFL4qBMy4
ZI44gdTAfJEW4HFF+YmCAN0+iolGmyBvBAhsBQ6+RGPzzYXWbOuTKbVvRZyvO7i1JRp+qvPxRFEq
X8WRRY0oWC6PHQqJaMnwPwqGzKmYqX3WnEFrqA4ELxNHP4MHUU+nCG4rCJJYVR5nFIWetLHoP5io
aRXJ5YKQekBSOVHw5qXcfG49LVN261ZD7sh9B7u+ZustOYmcOzXIfeNlKiFbzMWpWFYOWPXkvvaM
LHoT6eu2ghr33mGkwVxqJm+sIwqxzP5YV9GhTZcrVrRgKpvZqctiX3dgK2Fcu2M91kgNyK/czCLL
OGjRbUS0iLCuHwTCfH048hGi1a9ZjH1y783yS2CZjobrOeF/rv1yN+O2m1vjJGrkOMRHzb8JIyF8
8UdK9kXh1k57gV922oEb/bqgZDhTjJVQkNlR/d0cJJwY5vCfvjsAoDIxujCTsYQ2//nusPAl/353
+O3rf90diIwZXB6o5iUAzazLH/3r7iDCvZJlZlRRpEYEH82f7w74bWR8OQZMqp+8jf93dzD/p3On
wA+EZ4cLDwCPfxGM5s7x291heemqppJbAwei/G3lLc2RIRgy92QV9LUIP4ZiHB6JEf6NRForvrT3
e6LGbb3P0cbVsrFDkSQi52qpelac30SzpJWcDLOkoFLGTtVUHo9+RxwqJ2rOZL7XCdf/MfBvExOt
UYR7kyqwSgSmlLGEgSs4ib2b0+ht6edu9u8lDs9AyU9J9J7UwYvFTKap1SFL45O8zE89+9UB1zrN
goLKYRILriBdZJACcZxuSp48oupjD5kYMMdNLF6DHKNjGnTtejYD5oaWxeLQ3YaWQg7DxL1T7qWM
LXwhPQajwuKX7sch4vX0JGfxxfuU9swpVYXpdDb6Fof0+CCnnwYPY5VVqYxATdm9rVN2VweUZNOU
IU3ogjXHu//QYQL11R9ZXTkUPQFaGPglY8lbTcF7B+x7E5B3zXv9qYjMswJseyllqCL5RsCZ64Ae
sSdXKT2Mjk1zpmUCXhilTlnihZXgmBhhAwXW0jxwl0Kl4seBv4FbzC0PgHiFKRs66TCqxbmTCO7V
vjuxUNOmnsuS4WVRtDathm0SvCK1OQYhDacxbvgQqqQY235br5Wmu5DlciZqEWSpu/m6aOe0rDOB
A/9coEfdYgSQyLoR58iU0yTB0FStD39W7U6WfeIqOFGzsu0ITU8IrO0mMZrbgL0LYrly4Fl5q4bs
I84iWnurr0wVfU4YjEwGI02XZ8dq4Yyk8lcgIauys6d8T/QVeqFbJy3FXSLL3wZQmZUqFUglXbit
UQHjlqUrAeBB2Fe6tGdotyskd7OObIOipIIFup62az98LoXwSZ9fDSTK2lSFVyGiVk+lEpi8bRVF
3H0ljO0pWsHAfSBNm0MKzrNpHtOkYdlLrnr6TOjESuX0PJZvXZl8Fv6nSDazHsKrkffIGI0Tx9MP
QJkPbOMhzsRE/hMDqThyRhlcjSpdEjP5qNNoXfnR5j8+yGH3syD2Koh3PJH+QRfEEvSbLsgg99ev
//UwpiCCI5CHMfnUn7jBPx7GGJBEBjn+SomI709v0h9uR0lCLeSJix3y//7WH4McfxY6oqWiGlqG
/q8exkyqvz2MNayOBInhYSwiJcfMn+2OY62IuS4FmVeU1DYkQQT8x1yXskEpAewcLOMVqa+oS0DW
CvtBQQPvDdesqrdOI9peaLEraQO7YMvWlwV8Z96KiXiNqUOaezALhS07eyE9ccP2oSDfMvL+RPgT
gKfRfFQ1zSUs3vis70rEwaARIcBJArUGKH1YewyrduWYth0xuovQg6TCpOsg7q9KRoNA1ziFRK5G
/MxJLeUzD80yCD4M0kpilb0ZYeFEjAKVbl14yMylhvbO32RmxYOqdXuAoDtdB8ZHC3AUUUAslWQq
Kk8Y3XjgFhSfi5EHuIpwNg4UIXVEbImRVHO3aY0sxRezlKpKgHrjvVwbJ6qkjnWQPxtDoHFFrT4m
M7IFFtxSEp/0RvIaQaDyOdj4pF2oivmhEfw3ybJpqXwr5NIz/GTfDJMTJa0t9PnayqdNY1F5VhWS
3VXPaiZvwZztevYcUd1hpmSMZO9coNVVFFF0BPIymd0l/Bu9rrZWJcK1FfcDm+9I5cbaGCCDgn23
XCTNtxCLcxwnJz3MeQKLxxlXhslUk2VsbbtR9Fo8EbXMt71oQ0AbOnyO+EPk8TtQcWChNmLivYzD
t97KvCXU/UQhwgjAT4CjW9OVUNGZkIBPVciJNyR5G/xNNCuoNCz01nNKG7lC74JP/4IJ4m6mjyEp
2c7QzyAysKbIlyXwFIP+hpikd0qfg0GvgxCoW7LMHW0PFYYDmj/sEieTTBtE2kJW4BQOMA5NtEUY
MXokCMmePiRMTaOuIFef5CVabjUPzbIgqy+RZJ5b6zWrT4lP3IvAlZGx7tPJAlSj60/3FprDBFOh
McONikwRM+CmQ+p0ISXtuBGylPhkY+7SmWxSH7up9KgKPT2I3c4vgO5ZkCMtNT8UZBbjxqeWK9o0
U7NRSkh/4avWPTOg2KlIalERD2piUU8hratwuFYK57v6YWg9u815o1h3g/JCvRxAZyNUEKRrzWFb
TlT2hvuSzaE8wrZVcOeKaMIivRLK9GMEGJgE80XS7iFJ4NRnsmO9p1G/otXExnHQm03rBBo1sVg8
slJ7mltzM0bYWDrjLpa48EAUj5CIi4oyrZg8IaTufujhWaluQwd1VsfnUSidKGafnmO5at87S7V7
UMgxWBSpaLypZ0qA2mvNhp01w2byQ+5UiCzyfUrmay+YW1UNkDUGZ0x8Tx6oHE9w8mnGWgREKrc0
jqkULgu6Pc49DFM2d6AzC6ve6r1xLjWAXkC3raJ8zqfZnSXoyeSYTKIFhMKDnk+IMbi60B7UID2G
ivpWNVwnxeJB09lthxN/FHSy5KJa+kfgZ5RRqZ6Gwdqvx32M9tJWERaU5aMV6v1WLZN9jiOHFqvN
3PIkDNL5XMEmUHPrR8NhnufjRuf+MM3PKvL/1HA9CGYeJ/RlhtZzO+HQxnIwWdpGCBiCWf2LBkGs
CJcEoRT0Z8ObxMgTLWp3SmYlZRyO42h5sThhQynvac/fLpj7sU8eU1N0x66GV8NyINffkl59Gicg
OXSN0ZqTVrTSEqGSY/Wqibl1EXLJXV79GJUXEXUninFozJmdyCPBucyN1Poa1mCY4W2Njtz431Zm
DYe8lQC1U/EZwJRNZoHMZhlwG9SaMHswg8Pg6yvogOREeltOcTzR9SmNToyW4EPwsgCrRVScJaF0
qExa4Cz2MvpEhR06IjmvtuWfhIZx6ggr0Wa1PFhJivqnmtVPTGyrCLSt71f3CXL6INH3S/5Hmv0T
1Amvm7+y+G7y/yhb8nO8jSStuMsLLo8eyXH0N9YCkunMi4Ji5otU/VaJ0/BE1PSKWR7qakw+LjMB
dk+nUuSpXEzHmERQINSQ3yAzqVq+FXzNa33rZIn+TrJOVbHN4mtRw8T8b1+fuEFQBIlCsPT7/vP1
iQnz77MstSF//fpf1yd0cAgnDImL0ryQTP58fVLZqMo6hSaLDP7n6i3EbmzfEFF+gpr/khYx/geC
0mJVa/7qufwXsyyXsd+vTwa9lxK/yDwYlpvjn69PWdJrY0PSwVs63XrhruvTxl9IFRqh8I7UuZCx
bCx0eL6vclvdgqbFvY25dwI6nmWUDhG0jkOwpdK7VE/EEfuDhAWuHbUnGWejKibP1CxtsjTZdJrp
BjNezdDAmto7xKHsuamOOf7atKaR/kmvDXZ1wFvr+pQZDQKt6LKA3hXZZ0CSNs4ATwA1MT6LxgfC
y350fkqF4JjMla1X5NcTT+6stZnMx4Kyucic1gqRDyWEjMhVRBn1E1A1yNHYeXTIKOLABrK5iyZt
rz9GRbz3WO3EWN0ObJl8PvVK/phGcJyo9AqX+wxWya55VJuzhIsVWbQJAUGlhtfSAp4DrJcHjvxi
dPo8OJbc3uaC+KHZ3gKY8b6yKUXdBie4lSL6W7AemQbJMESvNtU8A55vE3E/SpIrSbQ+IRvLN9SX
4SGVqsBWbV/kOLuQGNJgco3WWsmC8ZyKOtcVLhZaR9aRHGPQ7KLs0yLKKM+KF8pXI7J2asHitTrz
PgUcGl8bdmp1lpAIne3YkOzMF7d5+xKX1UXLQalM8qbRqLUQ4VkmkjsC90zbwp4Y9iIenb1vHIwR
W10Z0sjUO1PFz5nlXjw5pg4RV9nI5YM+kOEse/y+6auGai1yJsyBbnMbRrds1gZTvFHpnGj6quGu
YmFzTmUJ0K+xCVN1a6r1IQkmG4LepudCYIqAE+JN6wtkYMX3FPO1islT45I1g9kfcQmxvA/141xz
ABnAdsQCw6k+2C3npkmkV5FbrxQnMvVEuEugwFKCpYwHpUD4aax4z2ACzVrRialVzY1iUwAPS7Au
D/xXNABigkYTWa6kXLSf20EAt2lhBYrCXZzywuPkvZtbLwbi2CqPCUyKLgJ5mgiHaKxcoJqehDsg
haGZBjStN/VuwNBixMML32zbTMLtRAaiCxbb3UNtKBi4mD407pywetRMODN6I1Mbq6YRd+OA+48S
yKjyv2elOOaF+WrivTZzfhAmdHWFm0LZYinKI7dtk12qaZcy8O2K3glJmu4jW4E2oHxsJJjQ6Oxu
OrdLKAaLueFS4rkvVJ9yKuVpCMimi4SvRwrh5HDPwsOme4P8KRuOSN4J8zxvDHYleQ32K8VaTMXV
pvcPkyw9MySCDKt3JogxURuQg/knSGQVaFJds/6ZNpoc079CZB/+Ipd27PMCSfispY8EK58elNzi
gSIEZD1zvb4KLXbeOHsYcvAHasr1In/rGA9Muf9aSJYBVForSd9kOT53YX8PSkAc8mNat+f/9AHH
RxttfME5Gj9JW/+kD+gM5X/zDTFk//Xr/3zAwSPGOKTSgPATjvxLrEUfYEcKEQbYmL6kkf4Qazng
gC1z3nL+iYBj0HH/pA+YKvXQmIpYTC+VWv/igONE/f2A40SnVEkz2S3zMv96wHV5LcsQjDLySWnI
jHKix3EAGGzhMtk0ZBAkfCMR+MCw01YBXSXLey3zkiMVvCN5OqF6mI0t1v1COFVgKHkiPwCd6mmp
VHnyEqIUT1N7no6GtuvTI0DFIPnWAj73mlc2zxbfrC8pOKAXzlApWOFYLq1AZXxoghcjexSKrczu
0w/5LIV2or9I9AS8F92jUVX7RpeG3TRAhTAYKPh6E0ljLl/YP4eAD1GPm+ArG+/j+D03t66ovUnI
sD/r9XnoXiHeW4bjtxuhOQn5FmdKEdgsy9r5ajTc26+tZE8cq1b1nKZHaTHOK7gVWSGRO0ym3aCd
9P5QSZ4RvGE7ZOcHQl6nioUwku9NKLj9pSv3hnTJy9cOCF8TnOPqNW2bsy7vWI8N6d4crl3WOYHF
CP8ajpcwe4l6rPQpRk5rU1hPQCAhZSGG8lxgbyVembpAlREx9/VNaT6O0Kje5dzu7/Pd/Koeypvy
AT44Mg8JNMoVbnxhX0y74iu+Ye9O3qKdcK3bVf0RkFN59V9T/NCmzeg5vVopS9jdgA5cnMjwqK8o
MWFwsfZcw1Yz6XyQ+dF1zBikws+wtLuCkt2TLzwo0R2zFkZ1S3yXtKMmHLrJ4VioJieuTpFmj5mt
oWkLrt4eWTivOmAnxWJcFz+xnoSkzdeJfa/PZHXcwg2wQfsm0jLJKzBdqQGSRaOkolWCZiMb8zaj
UkDF3BbIh7Kj00K9LW/RI2ZS03qKrSkjomT2tkFnQB59qzPAIeYjq2TCzyFYI4jDLKoDWAwROSZc
yfqbIGwHjiDxneqMkQKqlNydcUnrC4wEkJhzsu/mzzbAnrpOPgbZptYyic599qSM2/miHrEs0Sd5
DudTOV804xwBObMqCadUbsfqZ9VQ1fpNxqqX930HL9987YvHGdv4Yxafya0P83Oo3YdsDTQvauDE
bf12r8YYzlY5P8r8pYR+SpZN+jb6W8DhGn8Y9/qFVAJrErNCkXCyCWYn3T+unOFFPVa9I3U2Mo7W
n0sLWL981NDuuc8ZttjiMBJdYvdJue2rq0Gkqj1ZxVvCu6wnwZJAxyERbFLLsVaTNWVH7F+1CrRG
+UPybybWuOqeqw8lkRMRAQanOGxUESnNxoPuZ0c6y+fE1liUau1rRWcF1VTgizJ3hvJtfgIRtAwB
GxIbAvFI4QnUwDY9ddDxuGf6T2lxKGavSXZ699ShxRsvnXjORNzhS4Ctzw+quNPhq4TX1DqKsqfm
3qCeRZ9PkZfV+4m0JSJnHXJJYlnqmdE2aU/Zoss7XeT4+VaydgG6RLgOc9K8hwkIdgQ5XQdawntR
e+IOGteXVD91+pHCATSdatjokl1Guzn6Edr/5aNSZ0dowT/D+/n/zfKqmJX+flT+9vW/jkp8tEyB
MvlbDd37L54o+nwMhUguNWa/xsRfUjoDn0X7AO2PjGmUELAN/eOo5KQmAEw7z7Jgxb/1L45KmTXo
38kBy0vnsEbGIs27uK/+PAuaRheOCYUTXhbkjiouDCsunjVVT3L3NCBrsFf/SsxpN0b6Y5txVoLP
of6ODbqZyootJB9GFb8lxv/h7jyWHLe2bfsvrw8FvGm8Djy9S2Yys4NIC0d4AiTw9W9A9+jpSLqh
CHUVVeeooirpib3XXmvOMQm4M1Ar3CyGZhM9TZU2loFRQdvEtXWoW4RChX6c6JblFYLNvls1two9
Z/5clen+UQOFn90JNJr6RndnXrHaAT4btVAnlBgRvqg9FZjGOLoyU+Vi7+i497RM5QhrB8cuedIv
YpoEnXLfG9eHMxClnKrCNsfni14SkuYtSHPBqYAKyGCPtPRYlHQskbUOSroUqxyNuwi3v/OM8Znk
L5qykKkjdkGYPOXrnXHfpH9IjLl4r04FZs9bnoVkjrz1g4I8fwzyiAhNYncVev/Tg7R1tED3Ck7a
ldnetSDSCJgz5XlRArKaAwbMJH6L5YgGtrYYG0xBzF7Jj5+Hr+Y6Fu6ueYXfGCEVaV402P3mcCUM
boq5+usQQZ3DwYLB6eBHyYMGnbYsqOMj7AP3eHrXHnSc8lh2lB7Lilr6JegCAfkFKNNFlPauYEWb
DKOTJuOJRWPW1XSSkUOlgwicR9yJSe7FchnIo/bUoy6NySSUeVnicMqvA/6lD1MYzn1XPHcyTtOo
+bjXJbgSWI7ZHX2OtrYI5FEge5O14qv3jgPsQF82mcA4Pwb9VjJwIFCsiXg8zmYp8TJZTDPQ5Jin
YSI0iXaAQ9ngC4EeXAOTvmdjWDU/Cj8hopTLxWkzoUO7GUmgSUSYYjAzSQIvmbMoqzR5HlLtRQDC
ZBC2c1W6rYYSto9REN+kx+TkOOnDRzHDLDguGJlwbvWrqyAXTsCGyTfZbzQJWWxCMDgJb5FY84Tg
iV7xVtzGcfPolODfvGpSojB+4zBOHjydpL/toOkcQ/68av7l9r+tmuIvQFHIIQX6qP5p1UQoIiOG
EEWaZTTQAN7/f9wKEaUyAg0QkYY0izRY635bNc1fAGfOCy23+MfBvGhP/7Jqzk9dlmSYmRLAmT+t
mv2tS7I+1tLFLcE1mNbR+lGPOKJpxKM51tp8lUdAwfLrYcQNr0iT1+WosQUYtygMXGEmyJk4gLSO
rjhrh0ly/ZAHuiIGKRVuf0O1PknkOBGV9oiX5hQ5hvWhNF2gl6REYLUnR5DUtBShee8oprC9j0ZA
Yxxwa0tdYO2u9cNvs9G7TbqjJu0lGsxXPdo+NGXX9ZHNevyT6tjXW/lkXLG55u1k1w9ohpP8GGGj
ZdSLD2FXRSm8RuvdqhVEWXSMKrM9SLT+ldF0tbze1/1wGu7QRYjeMG9C2KJIvwIEuxu30726Q78y
HoRhkmCVPVhb4602QLHqhnOsM8C6g9Z6oAeg395pBla3+6JE9GoQs9Sr32aCHQuvptzF0iviUMT6
cFgiJbQAB6epTHRxSaSw6BOMDl4R0SyhK73ycGsOM2WeBAOmtREZ4N3UYfA+QPsL8VeeSX5XCLWT
W5TZ6F1dXf1Wc2WV0civiaxERA8QIQ6rGXZ1f8l4d/V01kaMJ6JA7Dn71YINM0mHhlj1dhqfskdY
RLglb+CRTSRy6GI4UZm5viwQ3jAaRqVbkMujHCSwT3UOM17pdWhPg6NizDdrZK2PIZCMi9ToWPEO
kxxEgvUS06Z7RMhQkuo9k8xl1TCarkWiT1OwcS0jLQBqlWTs+oauCQPjO1q9XqsXYy7v83JYJZq+
b+FZyc2SviGqltFtibmTGjOo7jrwrmzxL16/sD4hOZt7/6JGZ+LvJwA0M/48Afjr7f+zfhkzypz7
BLiim5qm/peajX+iz6GK0iyjQEXx30xd3FMKoF2QKv+xT/2+flkwdbFWIY7jmaK/+KcEF7jvfwRG
/frcSZzSVfo19GT+WPbpN5N0Qws9Fdu6QKCDusxVZgG4vR9MQhMJ1jcmygmjeSMCMoyDtIcsAnII
mpLb3HI7znTweKZfS80qqbRFp6QrSWoWTb2/0UFW66+pdS3t2I4vMayQIiEVN6hjFLwcnMcfBRIh
sickCSTkVCsTgILBOEpP747KPQ2i+JzW9V7RvmYB2JL17Y2Zvn3HaxhYZtCIJUNMp7SyS4VnR6EE
KM3deH8bWIaG5Igg1G4LgpXUOSZAsQeEvegESJ7MIT0SLQW/IOU+YgSfSjJxiRJ5xJRinA4i1BeD
ca88JivxNWV44SXWYsRqVG7idR1aDt2QfDE3dtaQOEcvMh2BnlF+c9PovrhbyuE6rdGgyqQA9W7X
iz6Yx5xZ4AnrCtVdhpbv2CvbQIYyMUtUhpOAipYMMKeO6I/CdxyIMhn1s548K87LnqJIC6o16xSr
ae8YQT2HXqig/MhB0O8+7CbiMRhINK7g6HcHf/qAnRuVFzgo69C+j8hT6GIhkzYcPmvrTe9RXNjU
0JTudhneX+vbVgL369bIA5326wOeMIK4CtvoPEKGYRrsZ84j/nOKV6d8kbYRaYkWuYvjXl5Mx3GP
36kg8gkCncPg3sOX7ffbaTFTiqXVtMr83EP27TzcyX/4m2ShvyWLviBKw9YDJkQhi2pxHNbkHIHB
uEiXUiYxLIVq3DEhpukFs0AodqJ4Nru9Kjl4x7k7yOzlgsCXlImr5kQTAgKayExZvenOM7HH2K6j
UBDXQjS3EuTKg3uTYVPaXs/gZFjmA/QmpS2zRVxdqQkTwQaWkjHDeY2lvnEGlU5BhsDfuEMzjqAB
fEPJek1ONDjol/HxbmKPRg0YjQoeGe97uoGof1QSn2/Ke3qmcLw/JScpJFfMtpzOBYM52Q+bscga
l8m39tEE9NUE5riAkSEJ1x8jRB8aLXWgof6821QAYBemY+SntyB5sQhWg9PAxcgHrNuUvro/utDZ
ezAwfbaKPUK0shOjdyQhPDPxlQ8OPJj5hU1qXXtQyNiaboDxK98ksvojg95k4X9cmF/atlLdesVU
nUMB0ypjDClx8rXZJil9qzBado85B5ohG70jIewE0NW2ekOxd3fF5gggB4w3CAa8jFQwzEicWuHE
yH8bGq1T/qLAXOxnYczoa9OOuHQiW2ZhI4eSa/1l5PlCUq7OlbPlvkXvJzllA1QUex/SWafL95w6
O83VsCDnewYKzfnB2O47Rjkh8FUN76bXEHmuUQA43Xd3vhPPEuSHHtU+0aNOCpPF7s7FOcK3ljkP
FPE7LRy3/TnlC6s60oqX076kZ1GwhzDjqAijZZlvoldpJZ4Tn5NbspNCzfTjbxwetw9gEJh/AE5U
mTeE/VP3VH0xdHXK8WwwSYOZzfd9OMbgeSffKL0b4WzoTCACMIuUNikgb9NFPGblYaofzc/+donb
zQDWV6OZaPMvXOiiTIuSldF+vN/Xj+cCPEvjpHvlx2zdXNoTvq1w2cZB1W4iiAIpYQOzlb8iyYch
S0oAvW0sOHbzF93H9QwgINoae/pwqOetRXxiWfP5OnzMbg6fvjaq3MhD3VR5vNMLHev2zITWoXl0
SXBrYs7CL1eJ05jbfjZ4JBZwrhSDMgSjDjHVAArEFxVhgl06B76FW+0rftEUl/ADsHwHep569KJI
7vBpXj2BQ1/kjeVzdEbQ8biMP1Bw5OXDH5fzeevMVS8f6k/dU4+Rl5zHVbLMXbyRwfjERR1kLBCL
+xouNb5zVPoQrahMeVu2sAMNt1bWA2GzT513w6buDJ8qh8/PTAGn6V7X96XuZTjS0x3PlhFdoL3m
k6tB7CRJlcHz96A7xW4633f6Cjjs2cSa8H135c/qSXPGtRHg8EdshB/eXCkO47OFzl9m24fzGZ/j
dcxyrGwsL/ZwsrtEAKt05t3rsVmo9su7vmLrtQt327jYj9zRfxUv2lL3uxOoKjsS7cxrz+YWluCz
5sSubK/HfRSW4SuIZZe2sVMsmJUFEyvP+FqSW2tCLFqzJRAo+P7Y6n52xCusMBV26mcDtcoz+ADj
R1im++bpFD43Hrqhci0HmrsyXPNYOvlTv354jOaW3RrwLv96aJdZqC1vlJSP1dQ8i0YI1N2FfeXy
jAGNZBObkbDJF633GbPbrE3/dX9snMKL7T0Dx02xz8LHGdy28/JtLqjz58XLZpGBGRMvbh44ohnJ
viWRqUBHOfkwhgf2vJuDKHOTfEOOuj3TCwZh8H7lk+8XUTjulADYEC8uXyjUI+8lXe0VXeaeUcm0
rZ4i4NnFEkIw8Unh8EOdYmh+9QQdbG2uSmhNdvuWX8xQ8SgI+IIAX/Dq1peW2rKlUrZlbM88jTJA
zzjyktQVN+E+N+DyIarcP+kgO2f1Y7m+86m5a/3pdfI8wzG8m/0yumuYM/ZrtoLUwPqcBqr9eg3f
b/MW4bx0UFV4hPC6AZrjb5fa63VTO619ji6jQNCgvZ2+Y8ej+cudiO6pX6UugR7ubbltfFaB4Gav
gVbZ+zhQOvults8/2Teuc94xgGZLzFTAxRw0UYyYvTb8bD3Zfy/4iq330fpz8mYOxFZdZ+HVk4/X
y51v4OsNCE/9wquqt+cTFiw/s2/O4PFdWEBf8V4Q+K32oGy24oVo5DWmAr/1Xrif2LGWgxew3Nln
thSwJ+Uzpub3n9aPfc3+WnI3Qb1x2Tvs4il2fiJnnKkRuo2CcX4lbDLuch35E+9csamc4/r1fbR/
RPs9souFbJeb9zWGH/fl/SyGSyvgtLTgNRf7CETQYxmFg8NVExgb035/BKmLF4pg8OnCY/cvwqJ2
apj7mBT3kyPv9J1qf1rb+ue95Wq/v6Tuj7VoN4ge1lrQuNqBo+QOhZbbLfgBu3OloEntl2RLBtdS
3wkH1idH/ew+zRN2xT1UKVdzjRMZMi6Q6kDyrttxAQCalaD2Rh6sd7eEKXMivDByY9lAS1atU1wA
cOtPkM9Y9E4dCzvnd4cC0bVeKa9gp79FH9GKDepgUJPubjJRmC+QrmlCxvvHTzmSEBYgPAWQvEcD
3zKd8id5qZsLQmmymSXUUcwSvX0jZeaZyJb8ScJizVXKgw3JJt7DBuLVQEvpvBbEPED/n+kHhSjt
OFYo9ZJPfkHd/5Tu4/3wA7jp+q5/8oQf1RYQNVeesKw5PX+xAq6lmkDWamEseY2DY8V+e6i57qja
YCnRGFmkvd2filflh4JAxgdIYvS2ZV3Ufes780oHcAgDVF/O00utseiV88EZuU5cMTEtlOh4Yzbb
WKT5qbDExTt3h64Vs6DoRs0hTV1kxm8muTe+GjaPk8LDiNGOF8ONCXkYp5OGd946mFD4XCHdIt/m
t2Q+Y/cauaAf3uDRtp5+iJXmQhTtE2OlZVhx+YEfCfuPkM6CfUZYSdnNnd9Xd65lAF4wUYjrydyq
Js0JjI1X0qyAmj86/K7KLa0bDiEy0fRsvSkeSt7fc/QuhFSXNSuv+KRc/Ww6PYDZ9gbnAr+owyRZ
VtQ1SR6ghCVm7iqvtAEn3r9cqMcxncgbnAi/Akz/ts2oSX81nWl/vv1vbUbpF1PW8Tgw+kDpMEsA
f5Mx4IBQ6AoQRoa64H8O8L/PZiyNNDXLQOH3a1Dn76d0gy6jiaJQR673Kwz6n8xm4Jv8+ZCOiYJn
ZuCzIINan+12/z2bya9X664RjbeoszOjw0Re0+4GU1rtH9Emvh3hhTT10YqDe3bSjJCmWI5TXdd8
KOYM00fpgFkMTKkE79M4JNpeJBDP2krv99U4uTS1qxvnJTzGJdZb/XBLjjooNS78+VTYbHAn3aaX
wlgBE8DMi4MMJZkgge0ge/IaDJanXfePpHbRp3KiIPlPeu4LkEV9A6kPuNgQWMKE5v9rdnqPPCN1
XMbqy6N7aeJdTfeKxRZ4UdxvpuxN1no7ox/4bCnHvj9boURHVY+cKxUYM//7l1wuuyxC8OzOKH/J
EfTzFNchkgocusUm2T1uT9023UJ7jH/uxAGgTMPVbz1dA3Lfgeydxo9sQx/PepGQewkE2NiIOyxj
IUYvxbQQs3BQHJptgFrU7liOfiEFwN/RfrWgkkpX/04u6rnck2uxJsMQqVsK1IjhRsAh2U8Wxq76
qS8MZ/3O672HyyPYxFF8PF50lh7INLwtmT/UrvYihagHfJ886fknfTkQA4b1jh6IDpzpveI29ugU
trTgTGmCZBUgcdrZTtOQNM45HoLsqtVK8knzzLEjgjeBwOWUvuhB8uKED/UkglCJHMyWZyn7DXpY
cixSDmPXFYmNZuXK+ebagB5TUJbtWyoHPs8co1wmhGO5v3N059XjzOb8ayK5dnNoOOla50tiyT/3
2wfCD5qN+g2GGmdQmr9T7svlKpUDxUTWbcPKvSJ4Sdi2s7e++E6iTS8/kSLn9LA3ORfzJevYt6aw
QTiCgj91CCGv4JVEwHzxO3gNQUbXXbSIAHBzxN5LRJTEqzi8rekRKMOLdIp/ZmCbHCQLbdf8DC66
yye0fvG2eBZO6TvlPjSAR7vgATA7UOPx4R7GpXFqvJ7cpNolB6p7u53gLNJCBdiCTNCLop+7kAZp
2vKGNhRV4O0UWOKVEDTkeSOAMxz0RZwixBWTKWmyb6EAXaRHSe/qOwKnibk7KIfmMlCiTIfH8vqD
pJDgBtirgclGOgCNaG2NZzfaoxF24r6Kh+Wtcm8PDkZ9KvIHApcGpPZwUdC5TQZhFgrq10z7RMeK
cMUVX6OnjsSfaDXGYeJG+2SHGoazSOaqd4c2TUkf46PzlQ3+DYgNqs7cyyuLAP5r1Ll66opfHPTl
r3FPXFL1iRlAeKcBDsMMAaKA1ed1QvnzRUsHAaJa2+ZTHd6W0oG7I4pu/Eo+4o2Go2kW8QAYeKSs
S2stwVjpD6gVOUZxStLXIi53ut/4zeGgbuS7g6kRRzYS2oyeXUnD3W7ASww+C0ajz/TJSdvVcKUR
W/AKKP7vdgwq9ENh7aoclE115CL2mXOXQD6dr5lu2hEHOj1ZW/A5G3N4yW/SKZuWRfrwlQJy60Bv
ZtsYGD4hpC5ajntNes4SGm0Ta1j0cKqMcEI1gAcPRQBblfAKZuZf3BhHaa4ZCrutrIqIAphu/Z1y
0BIR+X2XtxTkwdf//T9M4P56+993XIgzgMzk/4DI/7Dl4h1kg0eJIMqwXmhJ/77lwkE3wMPg+kPP
N7fTfxvsGb8gXZhvyP2qWA//kbMQDs5ftlxeOhGYhJOiBDHkPw32xBgbGXmJCSN8B/0MqrRYRxHh
EMc8tO6EqztxWyNs4g0y8+nz/kPUAooHoOZG74igS5+kT2Fe/EDxyq3d0QU6uHPabTwtWrdnuyED
GIbXnC5VPZeLapuG1ZGuuwss+dc1HylsOF7ZWqwTty62Mp0QGx/H7aK+6W84ZnyelOK3T5qvI+a9
hdk5OsafxWe0grM0cl2vFaS0LjnTht2srCchbLzovjZnFC3ea7sfXbY9XkfxowBviAOp8/AhQfVC
6XSd/Oa6rPojDXtTPlTVKi6DlEnAbCPcKEZoliuW7OwJ2TNQYjQDQX+utpCUhU8CCsTvIiSli3xv
/woZkpYHHcfIFfOV8pIv8zf5O6fX+JHfPbnjqnXpx+m5CxeDN1DclBjh59Ajmn4wUQSeGSPSxgM6
SoSdAmK0n5cOJpMTTvt2GzFQfE44aBCng04R2ottgFux7/tmI5CjJGZBkuJ79pjnqYs6rFflivTK
VQxkOlrES+DMnugROAGGOVlUHkqLrbDSAClexIN80HbGrgXIfEi3fJxAot+vTzCA1u1C8rMv4aKx
23ZbHqfXbfCQsM2ejUv2VMp2V+0hxtgHrE1gtTxwcAUfFhbFFuGJh5Oc1Dt26ejOQ7M75cHjyQwm
31ymx2b7WD8KHwEmIGhsrMzofvhmRa3dvEvkFl19YUdI7QHCj4hHbwdq6D2dvCHx6m4xkPkweQUE
siutUHCxjYObTPyZ4PUmHoABiGnahUDbPQlaYslLz75UujJ72DD+PTBWZHs94YFlw8PWGa/b3QzT
zvZmkL/zTP2beS6hWr4LO+yjITE74IUerrLOV7gt6WTHjogGJoYJbpe+4RfZesD3wcxiZlFOnLVw
nsIotXFrWht93a5uYaKhuK09ScUjZ5t4RvVzRz8L/4msL0Z5a8iLvFwP+qHUD5XmSNtiM6i7/HGA
xtsDzL1+tFgbzTljjx2U8cMLPfQcGq/ixt/zzrOOcq/bWGBubN06yoq2iDp1l4ja/mG51sOOAc7E
HmF8jKHptDpQKKc36bt8E1QXE735ojHQSH1kSR1fJy0oAbJiMLjwmBgHTJJCptC7Usu08lI7E7gF
rx0kaXP1OTjz8mFbvsf0KTjlAzgWSCQhqmRv5Esxep/EnSJvLOuU5nN4ui67A9kEfeq1+VLp1rdp
Md5X2fNjeE+KkwU1aPAF4KrZXgN50jHQtgVFWEPc72hVtktddGElMh7b51gQ+nb8AQsL+7agW4cQ
GgsgUoUckvuvEQGFG/+ga8xf0CRkV0clO0XyYVvcaYZSmVGizJRowk0q/ri7flcn8wyYgCqdiRx/
ICyAcop/VCcgUzhUbWpilXdPACjgIlsyJPuxN14BJCBJvF3yD2X/2Mmx3ZH7QtUAmvWTdYjRS/VD
7MJKLoKidsuzSdlL3YwQgcDBLQ1oqhCDz8hOzj1kJQjAruUSocgMSz/JJ+H7vlfd1tOCZKst7+uZ
VjuAxPeUOQEGra/d7c2Qofuh9Cr3GmK8SWI//urXRIDawbp4xc+o0iQCl31Ir2RSOIbp3XK3pdgw
7EzD/rBSzHWCSBIwXpiE4PRa/3Z3o3KdRu0yAYM/8rVhpSIVkIgKIvVYhs8dky04Dl8GT0ik5xAk
0yEx98Omum/bYJQ/birAK0rn+ZDDI6FHvr5Z3wZyAJ7scG6oukHV0pALG8H9NxcjHIIR83BQZzpO
AuzfFyPUFn8uRv5y+9+KEfkXzAuARSUEnf9RWf52/pd/wYcwWwcID+efuc/faxFTU8jExcsgGyAN
MPf9XovMLQHUR6oFlGBWbf4DaSb11l9qEYhchLXM837+Oz/SH47/YnOPFEhXi1VPJUEXnpFahyAv
YIXXBQ+9sYQMHSURh3NkvV/lHqyufnhcOMNWz8qndKGIadfGp3Sloefj22K4orc2A/7mGeeVXXZh
LqJIDilG2FDY7giMu1BrDJf0uVyPyyhdxMPZsPBF+NZJZUucPvllkQ0bcrwsnh8XlT1V9ZJqR0jq
fQqZ3ukH6bPuHZoTAy5n1ZeuDJTIHl1PnEK5c/nxVvZOQrIK1Qc4gJO2y1EIcBNunD/zf90Pfp7H
xToVzzwW6kKk6Ta+gBvAT5RPb/lzyi/zTT40xBDsxANuPdRSN3/2QmPkTcigdSNCqt9u9AKunFd8
FrOGH+LeCINj81tKn3dC9n545VR3LRMNtnj+zEDpWfxhu7U+jcsgE6JhG5dJtq2L/qP/dMiOJlsi
35cAbt4zFpdtBugOvzVFHS3jdXPkT7PBBEvhM2jZbbsottbFHLkbBKB3AmqEnXJpniOCIpIn8zBd
KDDeSQ1GI4Hnj6qAToidP98Tp/N4e/Cs805SnCVx0P/M9WQQHayd9vlAx3AxPjk554wZjhptW28E
1kc4Kuyf1iVchzRR/jwK899PmFYu6g/na5WmtLBR8nNuutYlJpgSPwcb0Pb+3C70ZbvAD8HbrXk1
hY71GQUY2dNjvjXPLPaD33jDJ7sDSWL3R+MxYSO9B1MNZiymEDBaN9dTuSt9Jtrn1gzmn+9hPX/h
mSeNakGgDjShqtqrI96H+ROPWDy7kOJEOA3+/LV5pd6R2pDv4nTpfwbqKtJmxp+Rng6efHvk81yX
1TohapgDvrHLFmoAEd1jQ2O0QKiro4PEBq5OEJ/dCZtq8UO0VXFbZvEy2XQhv1ZdyB7ghidnufRw
iG+ZhrKz1OqMl78Db98Tl7ux3BSTzq1/qTrGYuoiPtBY123xk4LNZmJ8alTYgFRyUDe8fDmtppfp
Q4VITuc2W9jSQXwW39Vn/Xl6YpIYfjRL8h8YON9O9a49ybgjSVhog/47ZxPxOeIXbxNc+2/jg2m2
EjZTEOOrm7OPwuRT/9bQKSCKLt3oWfYKTtTvfP+0Ad0KIIq5DRQtDWGvUFUOHlOCeEGAw1iuCUaT
Ndw6zMhr4K4ro9tWWQDPgwF7S7HJeLgEHNV99zHzGIvMxo+HdMwJ2b4ibWyoodTkLaPKUh4f5l54
oKq4mczYqQoQ0JhER+iir9/wOg159zaqDSvAoBtUMy917NOnB7fiFRScjSzbirSUzK3V+ERHTI+c
NsgaXnpl7erqq2V+qdOm0cNqhoN4mXRAh1wU73W0LW9H8epkzP7Egx4fJxr11k4qV4303FjQjOgk
bCsZWlJKDuOBO74Ze075p25NUHVxf5Gqz0RYi/o56j1dXEnysueFNcK7LDN951KjvrCKQAR8h6jD
rOBvsTdTMhHtMi4bcJEkYdLHYi2DS+NwFLYHuh3kTdKRG5cqEUD33OG3KLuP9177alLeDrfJdz36
TOqaosGHNH/BBGGeHgg0QahmcbaSvEvjtFyjYlGILzgksTPhonxyJDzPpArU0oLR/4R0RSPvQvSj
Cqs2Rzl9SRhCYnoGigwBzjS1fLyYOluo17rsRSuEFRFf3+x68kS/Frx8wfiw5TjBFQRI/rn5Mp4R
P6UXJs5vWY4oESETrBWHUpEaZOzcjhX17QEeB81M0nkQW5CGZ80BcanBsrqNxp30qry2JMMguwED
b6muJfNMuETn4Ky88yeOK2SLEoleHzXZZ7qlogrVg65eNMRJuaX6dH17JOE8YNU3fcdYbD/hTqUV
JAWDsZBH0vH8Csdudn5IrkRd2v9oqHNouSJDx+CFUoSeD1bz1J8p9vjRUIgMfovcSkcNiSa38+R6
dgV1YV97qfbWqscyfYv77SA+Uzqr46bJTsJ0MSq/6fcR05q+xTR11Ps9oXk55VvONyM7pHFva4t+
FfskgFC6rcYF1ExwYFdlaaJPQtGakJGzRo3kjv/u5hFYJtpGdGvA6El/3zwCp8cP/Kl59Ofb/1av
zUx6CxTob0Gbf2geATJAcamL/0vzaJZqmwZ9JZhWv9aHvxdsILDoKKkg5v8HZvUPCjZV/YuoEsCV
JkrUkvSkoDz8qXlUtMa9HlojWbSffbrAVJEWiAL1laSHpfSt4EEzNRIktolJbTIuOoCA4/GO/q7C
DcbkkDzo8AZFRMyZN9jwOjhR3ZjzwxNnu8yftfpJl58e9KDf4QNl94Cfy+MF4Su9V8DKRDrDabu1
4/fHJSZ/e9xOnzWbbL25rgd/IAZODOaBxc2naY7MyK5CwdcWRAE7dEkXzFrIRTEWPZsjwiC+52Xw
k7qpT3MhEEM5rE76C2qIJUm45suw0Vf8CoegZzQDzcBrD83uuuTXoTjliIDGVckElT7U/L/VlTw5
Uo6SM+ySfbIhCMRtwoYsu2qVvgi+wHMqyNqaTvomB0HKpVR8jdlJfbsxHpEDcoOrHyrSDa+Pd2os
PMlk9WXw5BIrFZAsFpLtuWmCOaVtOYWMxhwQPx6rBq21WXh4pclC3N1iU0RbjZY7nRbF77bdtt5D
0BWu53bfHR8LBV2eRlXzIGiwfyewUP9Jvm4Lza/3FZs4AHXXXAoXg5AnZGT1U7tobGmtrZslgXXD
9GP5d3hCV+KVCvIJ46PofHxkmI1eR9kHGhB7gmO6JuFYsMdg3x71Bb9czYtC8TSNi3En7wyC4aKQ
BXLHOf95Oio0rdJAX7Qr+VXd63tzb9226dnY4utcMtg7soNh/vQsR3ASH+yrm666ozh8dFsi0YNZ
YTiE8l4WPttQdQ2HhTno/ObSXdRTf9GYUAgb41A+E3m8Uy8kIbQoDtbJMTEv7Nko1jRwZaXXLSL7
HTeMWwYJixwnXnbksPIfAVjKJVIlzKVLRnP8PRANhxmFz4BvTepJsxb9BukLiLQv85NjukvkCaKe
FxJJHDS5KEr719vy7hPq9BR/Kfy1+jwzmtcWmpzq1fpWzszWGyaElsuJ/YIcZ4myoHBNtbAc/amZ
U3dCRAcwDWbnzlr1hWC7Bbe4Hl0LMdDo5k/NWjJ4PulX7Ly3y2mjUYrSPWUoClWEXW55HUMd0UIU
aISEEeKSFd6+l39Kzac/oH9qkMCU/jggruJqvDkc3UGHFajF3Ej0/t0n9F/TQwCnSYzF/37Fp6v+
v4AG/nT731b8+RhOPglhztKfdPQmoAGcQTiPTBX/zR+I8ozhOYUzODdloAJQYP9wRAd7j21HBpyo
zf/0D1Z8TuL/yxFdhX06A/XZmGaHwH8f0aurfOsb1bgSFE6owUSe4kxOIYnArXroNH3qiOBpj1ms
HqtCdeLIWugPkMLUHmV+xXx7X6NWvzYNY7MrQVjwBe/tqZfedemK+PGrpl895ssbRVEvF6dBYr5Q
brQGNUsCJpVWciybQZYP66L4UCA+STfjKDQfg6wj5jfdRjOdu54uAVm5wphuNasgy0RYqSQtQOru
TPRpRc5cdFl07+ptV93MYy78XCMR0xudqFu9k6DT9eLlcTfDOhO8suyZIWu4/NAoF/jqa/VpvC4K
jTm2OZzJgM2taacTPmjU/hWCuthRjt8VDeTd9D3B+gHX4Oi07RXCPm40uOMYz6k8rKMWfCP3LJbM
I3Gct1FEHB5Z85w/VS3zJeXmFyIegAezRAPFcGtcA6Eqd/UNbaSJAHNOLKpQJEmiQlLZjHJAPCoz
Ob+2kltSNVcxTk7hPRHn3OZF1LZOm7/29bs843fA8Ahy4SSysijpEooclwR+QrsjBcI6fX1oXoXI
QR33g9KeRCA/kln4pGitsYT6yK+XBTCgGeeWocU3MY4CCgIxs1K63a07J/SIr0qB9RyxIw0LtTwX
NTg4aDyQtUOwJXMq9xPouxySV/ykz5yiaSAWHnCRhSJKBWTUADSaVEBACKgTJlCYnOy8e2ySxAJn
ly90YWfSTi/AI5XTc0oL9d5ZbtZ9RtoUGrS4GWyXxedUaEsLzFKfgiMCuxSRvKrx0dyZ6QBlyigO
xGrT9QIQnh5iIP1XNPc3UE5RlbmJAjG4Tl8UUE9aoTzXKt8UEFDJ+HA06T0HDHW9RW4JKOrREDxC
k0ZoIUihQjiVj9cOsFREgz/7lTSlJifLaNyRQYIWc+y6vV2lcmFZmLiy2bR/rbd5dYPKw8gM7l9G
GK6Qvt7pI4/3+x55uWOAfbtJcpCVkOvb2B+nsyBxGsFmRQ+7XE8mwB2iFJ7/H3fntdy4mXbdK4IL
OZwSBAiSYlSgpBOUInLOuPp/oT392W7/NVM+9XRPu8sWFYEXT9h77WRsn6ZmySCNMXrMcMWLwetq
AoXQW6RsHJrBXSbZ4WtV+luFkLECDW3Ym0g3s0zjRxXvDDmAv99fgnkfZGjN8bBAo0TYNgeCM3ek
KYx2J7LyISB4nkpjLcah40vGtqhlf2eC6R0lY1fOgf0vfl78cD9xNksaVkws8P99osu6+JcO4e+v
//m8EH/TF9UW01Lt56L450RXJAMbURYF/xKA/aeBrvkbai76A0KmOIyRXP35acHoF5MppFuJZBL2
zv/gacGj59enxfKJm4QEoOrii18AOH9+WmhKrEwC//OECu3gmGYYGeN1L5qOrGAxwRUoDrdEVV/l
jpRqOJiBQj/OEWhpzBvaaFNm6INk7tlytBuqTyNnMhtAakaWyylZMAKUondg5IdAZ+qKwKFgczpP
RzlBNlvnz+bAoAKzyBRxn0gF6RDRfazVTsloNcw5n5PAyTCoGmW/62bE+N3OWIIBhLdpwLohB9yF
WLoHZIrk2WWIN4TpC8yTPQOMzWScrNAvR/DggwKmU7Tb+qsVXuWyXeelsJar7wIJRsGebhDELdby
tdrd0vyOnLGVVTymmL0TVNf+DCjlLWDJZNQ8oOT6wjPEzibtGrfak1ERlNor92NabtoBVNy4FlPi
MZljhzwVBslngETms8BOOs0uKlYGTQu+QVzZMhGnRc+CsDiYDQIbgy+FI7/WlbWoTSdRfgnImfC7
BjG9L+0a0jvxDYix4DZYeC0yKkuN9ML6PRcF8MJfsqZsQuOtyr6jmXFT8JAT7NmX9VknkKRop30j
nWKTo8uyovUwBG5SietgCh6TmmRBUTvkkrWPs2SdNgqy3vokBWzSDZU610/5qhCpIj4j/Uq5yslH
RzHeQQmuEfm144+BmlN1Hwu4zUgPGdGUICjX4XIZNWjPAZ7xSAN16TRo7RSiwqruGxOeOsOeYfoY
MUEOAswxwrbpZaevQXsiA9CVQ4sKPtZoAhWovDzRZT7gND4EuKj8lJ5G6e1UOCOvOXW6ck6qZQ6S
lF/z4rPRoCrlebsesmDdWj3vVuEvBXpyE4RPMPqvWTh5fdu7A7USUyXhGi508TnodRYI1aEyZceY
510uTASOm59RmLiRJZK60+p30Yz9ZuS+sYjZaERPM8dvvaQKLyd/Kxj9p5Cl9GXVOoTbXk8WV70A
IEY3n4VeO0l95QRxSvPA1DyaDFsqtZtMlE0GgCzIdxXpWhOX2yqo2sc2rR8rsISx2T2C7tsOvvAw
6NoPLuBna5yqqWF1EHpCH1kYNmpkQ+G4t6Z0L2nC3mrSI9DPY6AyD2o6z8Be15GsrLXVrhblXa60
zAQVT06DcxcVO7HGVsd1Nhnao9wlKOVl6UkMiQar2y1YeIZ5aJSaF7EKtzJypTE0sWAKK2vZkqpE
cmItAlaI4o91aRxu+xgmdjrug0A6QO8Fcjq/CIPFbDB8CibLRPC4C+LBFhd+bvvQQnpKu3in9AXJ
YGV6v0w0Tau9GMj+fVIjB8QkcT1+CAw/VjEfKIhJr+0QB0Y9k0jm1AXT6JTJ7lzj92ZYmDAKNXo8
gQO5lKVyMdg86SCgpLDfqxGMRmH0rFnbyMqb2vXbJFKJPZds1Dd2Gi6qR8JSuq2sZA8T40bLJ1NX
xYGDSXQJr9HlU1CLh7pOwflmh4gcOmUWvSgh+70NHQk4F5cY/QME/8fKp0dLSR0Kv+GuiqFK0hE6
v46dQ/YxqZ+h9OwxaZ68RMm8fjGItNcZHYHFnjqE4IPtVW8BWHSYUiWudQmFz4icVZu8JoURIVRH
XyTEeGTBrHFTlc+WgYaPAVA7IgAYqSMnMOU4U/2MaXmyTfCnTNVdgL1WN64TNUPIBZiIDsk1NZPb
Cc0MWoHJIuwmqfYAjNHlHXSf2iU5ppJ5bkwKOTEEdzRHz0Q12rVa3JHk9h5P6krvozOWfNklNm6f
htMt0tpdahGe7lfDgGuRuPFmPpRxvMvCc5kztjTmaiNhXCtUEktj1ZENyH4zliggJ7oCl5u3ySuM
qYgiW0GxzYhFUU4/XHIpWLGyzSjytHAhjy2gJjoKtT3g//PMeII7JAL7E7loA6pB8V7uetQIEXkL
jaNSd8VF8jD1O4W49S5lGzTcdz0LMTVmzfQvrpKoRMDrmyaWcH79z723znr4r3PUv73+Z5VEV73g
OnRFQaf+ezH0s0qiq0ZBj/hOYZK6jEv/sviWEdmJS0eO4M78y+KbikqkAV6QGD/AG/+gTlo0e7+Y
03986QgPGaKSQLoEF/y5TsrlPh4MHd27VaL+iGmUoaevCl2t7LBjJ8G/iE2UMlyNd1VDtJCunxLG
ZkLwPknZbiYAMoeK6leognVpAyZ0U3WoXvDSSPmbMVv5tqpMw7VadZN1EFqBNeN/CZiVRlaF55TA
5PxZL9AjCRrlQ6Qnd7EML1bwH+YUtqVWYZpClz1xFUsNGjJRO8qVRUR4emZVw92aCsmm0dNTZLFs
D1EfC7m5AxfErR/28GkRj/nz41SkG8oCDFc8IANJPzOqXlIxP4X+K0AcTN9J64iVG+hOAi3UqCEj
JWixp/Q8WQj7BvWmzKk3MzHj7e5waSLGYaFtUD6VGrQbVGVh8NxhMx3pfCC4IVSrPQnFSgp+1ZSt
7Wi8+T8OuibZljUt2Kg8KjIT1Vo8BoG+12RHCsJjMLDX6awDQB38pw+pVn+Ww7IYgdNiCzQ4Eo0O
aWDGWpoR71DAxhxrAuJ803JyCaTfTKpdk1QpoZz7LkbBlUQE4zAuXnqraOmyStqt2ErX9dJ+zS8J
CnzkVjVHRIRqkEZNXzo2yKPML2Jbr4kfzusnP8+exKXHs/LsrrRY0xhi4ejZY5dj4yPhIGzghsvl
tcUnMNI0qpgb/QhdMpnznDMFlnixatZmhZMwn9ipwl0q82xrtq9WxWNbeJjkbF1O6cZQChRYPbK3
HoJHHbzOXeBWAZ47X3bkQKOWx9+TanedztY20NejAmlIASM3UMUE+ncAZFYRhqcUxXQvh1BdMuM0
s8mO4sqV2ngrDgsekmu21/ZNqh38qVm0SSrBm5W06juMFK0gPbSSStiBPDslyD1S7jAZZU9y658K
QdqIeDW55LxxNi+WJdCrq0eKJ3ceQDnT4AqqiC1Le1CWJQLLWU3ioq9jJKhmUjliRaE4Pk0GgjmO
4VU7EHlX30cREg+U4ZmEk50UtUjE9txDj7A6YrGQoUpDxSMvIumGHYc8kr1amMd56o9RxQhaQtsv
q/VipQiOrZ55E57nIO1Odd1ZUAW5vZFaDRacZiGEiRMcAxISRkF9BZixgtV035TdnWYM16kJdwNL
376rX2UjW0fCRTBQwvpLRiryVXEq9//mp4aJUQj8kUp7SXtNn/tfpNvASX7trZW/vf4/Tw3AJXBJ
JKxIuvrj+OeV/3lq8J+sBVtuMHbl5Yvw6f/kUoRFM6Gly6eNR0yucJb/3L7BNDF4sCHaZohr/EOS
HTPhvz01gFEpOiNoIsHYPf4Cfa06TdYDIrM80c/ZrzUhXVfyLGbzizrUmzm6drkJikm/RUP9WnXA
EXPpBMH2uYVDLY4bjWCWFHBbW7Mc0OS3ruJerVrXNPT0Ueh9NhCO+jTo7Wb2q22uf/pIFdR4PiBc
94q58nyERRV65RqYszYNm14V9yREb2cSmNsy3/ca/m955iRpYZ6NQAxKGgnmxkVDYkRz6fl8wYiI
X0E0bHg+OUlrumULqkKmLGOURU6BBOkjrAiKoHv19X2rdC7oySHjXjFjr9OHHA2T/y50YbMqo3EP
Spl4qdpNTG3f0WRCdWF99kqfGETjUW1Y0xeBG+s4vrUEW5efvDM+tzX/4IvPur6P+QC+Xrjk6tqZ
dlP7a8Jpk3XJJR6b78TC2EgeXyATbx1EXm+6NaNEq1EtV0zYoMUpC7rWxMs40vMrWDmV3sDc0Rs7
fSC7V8LHNTct6sphM0ShuZb6MFkVleilTb0vdAQMibKKFTDkxsnqWWAK9Ggxx0VIFjLKDs1TROJm
opZA4hJdviV/aXBjmkq+HwOCVuWwoMhvtnNVb2qCxKcIrQj+6Hrxj/jTd0Jb3JfQ4xVRZXv3mho3
Wp8IXWuxayUzsSsZ0AYWkdkCkQMrKqhwzQxWdZSKlnSrgtWsiE5mDhgTG5P0SsAErT7vmt5ajtaa
Ea+D4NzqTJQF8dUkhjgc4jtcPeOpV0Se1thc++JemMRiVZvhumM3bPGlVdbi5AHcWdKP+EN/U9Uq
doJo/ldLC2BoSjK8OW5TooT/x+BQV3mDX0viX17/syTG78kBRgkrq7zvJS3w5+HGokmEvEQpbDGy
RNaA2eVPWlBJRPGJwnSRiP482KB3snaiUhbFJeyKIvoflMPKj7FgkU5Bkf+00ywBh4us1EStwJH5
13I4zPReKQYh2WJ7M1bsv02UUar0maMIYg8eVB8cPNzIkOK4TFf9ur4TUew972Fby8dla7IMzGz1
FeDGeCo8cEgqHXHH1EUcy/cqao4T3X52SnNYkOGD3Lz4Fr4ws8F1ViBuQY/Yv7BGmZAwBfw/AzUz
QzQKDGI83R4J2kt+M+8gl72SJwggot7P12Czyvej5TFDUnzYPXZof4RrtgC3LOGP9FQjmMLw9Z7s
CkiZxPDsChujRnCvaCdK5E23vpkrtHSAEqp1yX5cZ3UtbfTiXYcTqWKEYSqqNTZr/41BBOMNmDWp
4zvuIcvx1VV78nciAPvFahFcA4YDbyKcy1Vm2qiYZsQAbHeU+E6y3+4/SZZ35meK0+TIUk02Eeat
u6eME5cXY2nsNkg49V0XeJN7YwS2esDqvVqcHXaBzgAd+2yPgC40al1GmUS2OCGLcmpnrOJgFiqE
V3aNqAGfenk0Gk8XsbdpZHSt1ZndjnBM5WPUE46Af4PZ1EUPdz2oIZbv9TshuWV5mxB/uSGOGwBV
UE9rrxnvUwy+7feMregwPVRg+hm5AufKeMAIPUJ8SH+F8US0U1nrbo3pz58yN3ueL/GT+Fwvfvb+
W6lXhD+s4E/zfvA0MKvA1kBVBqsATHe4+PbRAX4rKnJSDKXmXNkVNABxWyPj3wMk0j/lF/lT/Zyv
ROQG63N6A046r4YX8TP+Vg7selrR1g5R6hoH35WO6me/+sIEycdQTyNoLWj9CIEzB1xgbiiH2bQ1
OTu1cHJ8THuMPvre2gBIXInq4uwv1jwG62tiXuVr5fMcx1qIiNFRQSuwlOf5NFVnwtyeEl/zGvnc
BpeQEtfvnlLsrLoIkPobCGC9oAZsjXQzrpy0v0Rdg9Xg5V9dPOLcE1WLnpsUVoWD5r8Vj2TY/Hq+
Ls6/v7z+Z/Fo/caa/ncr/Q81/c/K0fqNzf0CyiNt8IcH/4/DlcqR05gaVkf/DwWUI/nnAQsoDxyA
aHDCGyx7DPOfHLCYCP9eOSroFhCrmcTIAtn89YDtZDEqsmjb9ZE7YJERI9+yO4tkk7l9nIhO7+EI
NZW/qsrpKWbnWFXJLZgMBsUypIwAwQvC4bpsvjO86rkZeB2w3mAioztRCJ0i0QOjtKHetZm2iajj
tKpax1G3p7TaT0n2rIC1i81NKT41ebG30gpxY3itUJFnjU7FsOs1ZdckphvWFjO35q1r5UOlFjcA
uKuEjZCvw1Uv670aFF7RRXRK7bniEwypa8fgZGh3dSDuieJeW4uhT46cKBgOalV+lZrqkusF7N+U
j2nuA36baX0rLxtxAvEoWLrLbm62aQdgS4zXuW5+t80Fnie5hM0tio7CGLltA3mMQUtHZmcgkizw
VA+EI4x3UcfGgh8ya6E2Xmdi+cpU9myVLLZVkVDQ7lDnyaM68zRg41pOIm+jfVeSiKNatblUNwaR
8Nlsfs3Lnqn5Eob0gaXCY+6XazVqcO1q+wl6FFe0HRbhIU6gNQH0IYBpMygYdPp638Esa8T6HJbh
bTC/cwBdQvoUJ4UTIQduAgTJbNaB3dcWFNYwejCa5kmLw9UwHZU53mqJ9V7KiWuWxHljsmKJNqxy
cILT1DqmiVLeIHx2qPcLlFNKrwV55kHC0VmWx65O3UAst0pS7zTlKajUjaigK9bEg5UC6hLq4pDq
XFMhCUqKvM1Gkw0fsJZAhPmGL6lqWkcb8Riw24ib1zKxYCwsaBmYTx3bHnmcNwPaemC6j7ogsPMf
mULn/EhLXbsaaDmSFOOcFu4aOXuYfdMTMzAN/+ZzbhGRUrgRjWXq2Ir/6znHJvnv/uZfX/+zjmTL
TNGHncj6v3yvn6NV6TdZRCuk0QWbP3gjfxx1CJYU9EgWsww65F9qSVbZKJXobY3fq89/UEuq0t+b
5MXQBG6e/G5lEUH99agr20QPpmoMtoKfIv0ICCslnYFWl+lehYSHvmWeSaCQGT6WyMllPzthgTgZ
c36OjPQhTZV53c0kY45wcUj61Xr51voiXGMfK0AZjoTmyW5TQspuW9DppitWoxP70z0hShdTHp1O
xvCoALlJMU22AtXjJG5jokm6qL0bWRmqenGU1NhbRo5133mMsPeixhqp0IdNHXPYieG4EunqUjRM
E3+fLTB+M/knX3OQ0TLXmKV9TAq5ZTPLoKPXbL3iIV+qwA+kxJn93dI5xyalaCCMDi3qU6X4e72R
nrj796r1HLbSinXkdwdqSS3TzRTwvapUAMdpCskueVREyATNEF54z3Y7w2rko5VB/VkAgl9uMgEW
lzRhz4pdWnc3SongCi2vGZo7hEkbre4f9BJ+nxqumyZ4lJgMiHEEgH3AooXSP4oDci1I8gN4EPv+
3seLnSAGhXxUWt0DWa7eSL6EmGAqre/jTD/mY3gyxOBdppzTpfba9fpVS7udYqb3pR8QBc5u2kMm
Ua77akLACFzM0pbcUfJLBQ5jvrkrMZjeQ/W9iAaPnOzUlpafk2CUl2zAK+uHu7HqH+mR70ehO0lE
wzD22WhG8NRNgbVSlIHMXMSrLDTdOeTUMkh9c+KJ4a/epC9DWh+GEbwzc9keTM0ghW5jtp6yMFyg
JXYqzgg6ilAukZwCW86QSAEYTCOGMfmi1CSFVFEPgw/N2Bd2YZCh8VfaTdzfzXhjSJ6y++oxQUlQ
idmaWTHTgg9heZVF+R5DeQ4yR+yUi0pXYnE2KgpO95jYRzyYvdBtDZweydR5DYbzKgJnFULiYh8n
s1DLIuHcozkYQ2UbYDEWa8n2q9gzhYHgYOEsp5YrTA18a3gZ1kGAQyMwKbYGY+fHMxtvaaM2HcEo
JsqPGVyPtrUY+KwUVd+SPmfXqf5cLui9uN+qaLmryN/PmbWaeW5r1YsFRrvVA9ypOBQCjPHhQ5xZ
BjfJu0DrllqsSwU4qT72irrxfITOJRsAtUfAqugnVYCMn2xKc9EaPFsC1YlxzlXjLsUyrEYykBwD
gNxno2skjInUNQzDzMarBPLu+GyaZL40+CHqtuNhGx0V0+dBO5OFXpzjzHhqmVvHAvjIkeieqnRl
a1hqoLPQHv2Ob3QhebpP7pt/9a1D2X+k+TYl8HR8KxAeanitzdqJhr0UE5Ljv4WGbCd981hyo1bS
BDctEzaiPx1zkRGQmWeL5gqpoKZ210Tmpz6Ac4lJwIFKTgxCc98XGM91KdoMxrDvhu65Fz/TSuKd
KsKq1DGW9c14ndi1h8pjL5e3qp6OkZ5hfDn2WkbN95qZqqcJBLL62PbCYBtLkYIu3/+wqvakDd03
4ac2n46ntup2tk6JkKAoxB5ogQxHQWdlDIsUIK7CEkQYf+c0znVLnoaf8R0eHXMgXjlKL5EkMvip
92McY2OZ3EaM7wa2n5lFUH0ueMb01YbcBCzArSHaSWO7SXUIc9ZBEjkQ6KBZbRHLthZqtjO18N4m
KDYQ1RTkTOSy4XKUryddO4d5vGuC5E5O/XMvmyejx8sp8CTQpp3lxwcNDccqzIdz04tObCb7rHWV
AT1Qui/E6sVsQ5h0TeWmw7QX8wKSH66rQh9dP5rOaRK8sih2IrPY57hT9fmj94u7f3OdwSwcj7Cq
yzyjzP9RZ5AkwAzpr/Oqv73+Z51BdgyzJQv5M6E16o8c0T/qDKRsMnJpU1k8MQva+495FWNM83fh
8w/c2c+GyqA2Ya8rmrqGmlmT/tHEioH73xqq5RNfAuKXbpCUm1+qDF+QMUBE4XYc0/giDYP8nHIH
d/jsNfFS9iSPi/TtaVZvxfEtyLhpQ2VXJaCPdTIG2AreZQphZ+m7WGILmQLwf4R6ieKbqCOuDLiZ
SEtGTwcTs+EMQrBQygQG08QE0r4dOldaBhYZGWRYUCRr2/jPUQSoTHmMfN9r6scxjt7MbGc0gtvr
89MwYhqA9osklPAQ2owu3QkLs7s1bHqfNdSm3YRGWcWekHJiKMjqVCOxA6zW9IHnzK9eyiK/l0t4
yQRURnVpC+J7Ox9ysUc4VlOzVAcVk2YtwWEAAoFyCk3PfBeJSGQQToTsoSOCq0cgLF10X+oqIVaf
SdFtFWxvMnrqQbn5vOssmDypOmVa7xV95AwSs7BauESFeu2bdjNo8SWWRcS00AVDw1OjDL1Ov+e6
cMLls8bip7VNDDN9CWRtaYviNTXyNobAt67i9NTO6oc26l49FRxSyrqlvSXG56vVtP2oqciZSRmL
USxnjzXHgdRgiZkcDau1nmBohDjit6Orwv+aNB6xDIna/Nob8J8nDkvlvUailAAiaSHyBoO28k0F
0kHglEzQ8f+FUeKG5GDmCHZCpGpLIqtM89zg3agIg9EmJODk6cxFsBE1Mh+y3mEXuSdJEs/ztZ40
bK07TYANYqGmgUKViOpGwk4ckOY2aCIqwHArJCgFcyjEMKbL6FsfcEUVMlO/el+GCZipES36aZYE
L4nNXSXzvaqJFBp7vB/OZIY34qHZbIa7Kfk3D4xoJkxJgZMAB0HiYPnvjZSqMsP5ywH399f/HBgR
FgnyAAkL8pel2fpjIM+2UVRQVkrGj2zlP0t5mQux/aSTwvxhLWffn0dGHFMS43OFfR3vVfonIyPd
ZNn5S37C8pWzaLQgMxrQqv56wtWq2ig0NJpnMpBsPIHMKEILGewA5k+X3/kn67Ct/BbjVcAa3Tkk
r+PhUndydKnGd91iHnKDjr/XGhSha90kmW4tMEygTp6dqHUjT3HRhw0jlz1xfm8MP3Koi4jxFFQm
lcJNAV6xOeSLcr13qLcU/1KSTd+xpae74w5kBtIwx5Gsj0y+kNUaUEhbFAnkYc4rK3qblAuef5Df
1SfRDmDgUbYghsC120OHGt789m5qXBmInHQe8txtwgufnhwddPUisQ/wFWgUsysxI8+l8m653TO1
x38RnKP4kLBi7QXWC8+kWlppj5V731VuscMuYDU28X0d9GbRdeg/nxVl8wHT1xa+pA0ruRpOvVGj
jlgBJlxpjqiu0XcunH3O5ou57vf+YJMXnN7X9+k6hBd1Aztwr+w1jH+4mjdE356EI3Q6P4Kenx1S
tztknmiPLtLeFYEPTrRhMHVGLcRpzZoAkbMJUXbVgndE4wqfn8UlyMXe046GI20+5tX8gORoNe/O
SCxtTmvQ3kO1usINcindHbAAC/r6QX+p7PGOz4LAW3a7LDBuHSj+K9EWtQdLL9+DAbZpe88q5Jre
/rCuzL7OfFGefzcbsJ23H4a1Vq4lScar8B54HYvO1YbJ27qAPLBy0qfcu/XOOXgVQbg7rHJcpLEH
YcEf9bf2FoYrrBMEdwa7+L29ES6J5HmDtxQeDtCL59pJoUZoNrtjmOD6c7euPuA0Deeg98zPr3Rd
XEt3+CrgZFnZqr7p6/nY2+yfVuLWemRqL6OJsg3xUXP4ubighoEuLLuZCmhy54472pzVOcLZZ9kJ
nkRCEY/Jod9nhxp05bFGL8PP6NE6ciUtcQF8snyhInsEkgg0fJmyTUltowN2SxBjwZJM6mndrepl
7oG1laLa3rVolGdX6DYZlcP4WMkbSTjU1nvT3ancK21n2smyyhgDJC22XxLnSPNODrJSniz6s6b6
MgQcuNGhbsBpIQnqUhKcKPtZYBOTA24QXueysLLc8jRuDXldfuLtcXtrnXYu9h6x2xb0H868sQ4p
S6Wn+HsmSnRV75GZC5icomM12Pjh8PIrUIdeMsTbupm8cqGZcAn4gb7nxVrJtq16wLO2YrntWBfx
HL/XxXoub+K9dUgeBmIEgotIR4u6RuUfhEYtWph8M2BzRBE2GCe12Qz1zvDhvZTvxryJMHSdCR4h
LGCqETM5Blz44NIIp1Y8gQHfzKiMOyhEoyMCXdqpd+gFmE/cqc/Uaf7HCIR9Z665bhEUdMRe2MaR
bJGtuQ3UlcpiSdtIplsMD8RWGMYlIfiUrDmFWAC13/ZoQ2/1Lb+JL/qDeBaeAmTlkJFYIEJGYg8O
pWBencUXy4l6LyCk3IYyqW+1o3IEa9ltKWFSyZHDD1RepRfZH6zfbfIiStEzEk+doVa1z4xPRcXW
TzVX3/CCYrjVAcMd25VyoIrjIIZRoDoIhcx7KrBNfPULGm0YIg1ILFKuE2hXw07CQxvcqfc6TbcX
bAIBR0OEHkQBXdHDkqUGNMT5gbyM+Gb6rrpNmRR8LcWlrtn5SOKIdgVIbUDHHcxtn3hZz+kPdu0Z
9VpSXYJ6PWqr5oN1lkma3YXM70zH5L3XQLEiNManQM4KpRMrBBao6sOS1nEVnsZr9cx6qvt910e0
C35a/RPfFtqoEdW3iSM3VS9TWqy7MQIU5pO8ICfZQeu3KdDQ5EEn4lUe5NcwZq7BzENQqhVRYkS6
R8wsxlUSd9BZtXVq10qzzmRg/r0fQmblbikRH4cD+N51HSwCxrqxKAEHB6HVixk/WLHDukEqm4+g
Dm9ytbEa4wYvxWcI8W/u9hZ1AqQBXUUpIEr/Q50g/v/VCX95/R/d3oIoYHxsSFQxfy6GTBDWS/2l
/lHX/KnbA6SAHReYJUxO3vEf1RADZ3NJ7kbWgJoCh+0/qYYk6p5fyyG0E+ICX5BwdFnq8rX/WbEb
T1o8ljIGxGFHoW2QNHQKH/SLBvon3i7MKBhvj1O/LsYrzA052zPcwea00cEeCidwS8kVnOBT3jqk
d8zo90NnpEpJPbbuxVvzxJpeEFx9srECaHR7YA4sbsnpXrqDmLiGP+QMuyelPuAAlUVv8UwBxB4n
Zd9GhGSmd3MqusnoDcNWp5WLQLPATBk85r8kDL1OxbsVnDvhPmQoxkwGLOUIbQdjP+rPa/9eZ5U9
hZ/YnaD0DFcYliJ1Efubegs6amjvGIaBZkRANiGegsaT+XfZV2W42EUrG5mXKjAOIaptlenrrUbT
taA4u4P8kvCgk+/N7Copnt8wcDozPQGWOzr6U3edvqYKZB9+JdTwC9FX/wSsO2NbnbYFFUW7wV4w
2cJbuq898aUSVtRkK4QFxrweED41xAqv1C+6Ru5M01xj5VKlU1M4vbIu6jumVQI7NACc1DPInMJV
cZE8BEu70ROuAAau2tF3xS1bfbDG9Xf7vegEZk/LHBB4Af4ORqmTCz5/NO1Q9Ep+AquUJR5VQOPg
wcLuoY4gYByKQqoto1l1zM84XkVnetGO9T54pJI704MFr+mpO+g026uKUBNqqnLPTmLZyL+pj91r
sVO85FIgcFmqGz9ea8yZvqA0bwAzog+xHptnPio5LDSnTAZrN6VHtFQ3RZCsrZSL8cqvyl0kEMyC
se3HyyNahP4orJji8h0u1IUgWuJBFelYkY90F8R5TeZxPM4PpVtdtP3wmJ/S07hHokqsi07yFV8T
RYDcIaHAeuVCh56PyB5u6tnchuvgIu2ZMuytfX8G2cRZOjN1nR2KiSQg3+gcWHbRrMAWNUfL1bzc
VTwdOyDZrJKNIm0s1+X99Miw0SSgfCt+cXBDAK8BbPLD4sK4FK/TIV9rdxoNQwE+tH2IGUMv4NBa
c4CBKdZjBR3qqu8kd0FaBF7izUAhlD2xXF5yqCFLlDwC210JTGs6dLArVBflO/uWIeaBqhzNh+AR
XipfSk71Pm7HB34yrAz4kzVihZGjWzij0C4SXLiZq4TrGJLnsd1C695Ld+3ZcqdDduHXa/fIp6+8
cwsACeUe5EfPbxWpW+GC9KQ+RFbsPwQH5v+1gZLGGSdAnzZmSPzT6n3zPDyLH8oSpUF8ZF3jMl4T
ty6wBJhWKfEMr0RCyo98u6LSjvxdJO55huOMrPcS15C+07RTVN5Rv0wq5Y1NID2zCB3qtuYss39G
8Q85qb3GF/61yWhXO6XcmwGqo1XLBY7GxNxE9VaYDknqb4TmS4RPtS8JCV5sktmVbxmFAbzr7DFU
tzpJk8qNqy0FDQxuT4Y0d6qgjoovwYcFrRLAudtspL3kRQ4Qb34JVMztKthg+akSm0Vd8yGS9lsf
xKB907v8USFcDba1G2LF6XEBWf43uRkd9U+1Kk7tprmvXwkur2DSg3GC84L1UPmUccMrK+BG86f/
Bsb1GSznwqzP78Rd/8yZLdwTmYSSaM0cbautQPPZ9Ua/6d3efI9f88duTzraZoEIZ1uSshiJPSlA
NsPV+9CshreSHuVJOcV3pl2B8lyC1Tjl3uOv+Ms/rg0I7iSacMnk+KrtXnKZaUXiQvXcE6DS7P0l
PophFKTP2v+KqIWD0K3g8H+l5AM64HC5pjOC07ZDCvDctm7GbUiPAyzlWdsOr8Butu02gXtMRTOa
zuLLexFeRu4g8Fgxi4E1fym1cwZ9FjXGK39d8kD4vbwR//z9zyXi/ZW//v6bt5w2y/uRlecSd3zs
RU9Mu0wshsqzImx+f9n8OpB4F63zlHj4//wWXpCSktoG2Tzw+EC8mt9FurYMhxfyl4E9g3jg9/Je
pZ2af/Bmy6cUeLzbctwl4gP/iTeo5F0WXPDxRaCmae0DcpFR+y7vfB4OfKa8ii9LlnaZ/syfvIqP
xQf6/W34tPg7b2NGlM4H3UKf7PF++Jf/j7vzWm4cy7btv5zniw54cyPOCwhD70SRkl4YsvCGhMfX
nwFlV2dVZUd31Gt1ViszlSIJkiD22mvNOeb0WPz5xx++X4LxJdNqV30iBCYiCUYM3VeenIaDo9+k
GukoUT3jEaebcyTPA+PY6d5//P3Hn/lnXlOf38AURHN+n16FeHphpn/iSQbT8f14I/hDRSO4/Nfb
wL/LktsUTvT9lZ+ChzS8jS94X9WJRjMo7nTXb/+6X27BEfBTfIfb/XiMrpheGAr9ySxD/hA8QxoX
fJ2eDv+ZwfQ1Ymf1wvsLCIMANJS8xnQn43c61CDtxxdOo+lVJptHsbvL9DC8BqGX3ueEqUKVREQ4
vUd43ngLNZK2uwt3kICbnO7m+9XhefBucyMegsPjRkYwfQ15Kj5nEv84nSwcG1cgjun7SfI7oZQK
awyf3bMCgmx6Nxom0qEDrUK2OfLvn+X7HKj6xN9/fIuvvE/CcyDMeDbdZXjj2cGR5YB4Dnz9fjm7
Cy8NfxE+LB6dQ6CLlWzVZM5ZCZiTXIfp9f/xchSROz3ijwP88YdtymB2ejN4eM4NTnTuC2wiJAeX
h+P1YgtlWj6nnk4KHbvENx6cv/G96RmMpJBwB5wdqfT0/dx//DDHxmNyGg1+8cpxJOCn1X+eKd2F
2/B4DNkLiz6ay388WfWJO+R33tDprP3+zvQH9akWlxwhh/fjmF8pq34cMa/PdDSP+acF+OjHRYCz
7hWclstHuJhXj9Ic/OKhfwDceC6IF2WGCsQIJSlnEGEStdOQOics2XEHu1R37gkRdos8WY2llyd+
g2CVmCJh1RFaEp/SR3hJUJFMbyQ5FGoqdYnhjGD5DL/zlIO2oYkyl4jvImfqicHg6fqg+NFC2wzp
jFR2WE2Ig5zaNXxlRh7wtlrcBZdYs6Saw1cpFrKz/LKc0vnbb71MDeycjF7mPwsXNX3av/yhD43h
kK3b72//c+vFvxC8O1HipkkbLeXfBm0IwyH+KLB/fjhb/jBoMyY2sMnGi2zdqdv8L+0i4nAoFGDs
+G0Sjv817aL0q3ZxOnSLNGHMkjwUx/f7nVeZp2HTJGqyaG+GIwsEYhSbIl2V+f2SVTSSVwbw4BbP
oYTUu0Xy3U3a79ou5+MWu3/xBFKCofwdVhfnMkDsaE++3XLEo2iLaR3M2tn9KzDekB2M95jtzvhR
3Q7ArXO7J9DtangrYZ3A2DdI6dPoaoXXY4fJIpyWYIOPRGcd45PylFHAmkQP5VvtHXSQ0rhqQ/WF
C3kFs8D+QggXcxGZJ8h26AwTgLisuwUcx3viawOyiRnGkAC/eUOp6PDv+Wf0EFC532XvSqpYAog/
wXrGbD/2r662MNYZr8Isfcoaz1pD4elsieRXysRY+BoT2m/J9nb9W1vFOHMQ5U72q/9uFdN0lfP7
lw/NH2//uw8NQ18VJtbUrJgmNL/7zIiMpXlQHpbPBR/En8NpIjdgcTO9+U0K/HM8Pdk9TAwVzH2Y
C/2l9OtfZzd82pH6Wirjcwblf8Y0VkEvyultIBCPHdTE338L9XP6XjMqXuZLi02Jvi2+AA42eTgL
LqOwgYwgXyN5QX8i0dV9AltZGGs2jqGjyF5aEb8RfLYyqUuG0O+FeHPTsYTlqmIXDY0+3eITp630
/f3m32I/egznNhsK3EgkKUr+dd4fpaP4rB25rBNOE3aOzOZjNQpHc208J4RFjAtjqwoGkyIgEMxx
AQcyj+huftQZm7ZXV11OgkYlIneSE2ILFMtV+u7pNlLJz0wysIqV5rAVtxr377xKEO1Cn4zJICem
/N/k7ag0/3zC/3L736aV1j84QTGsI5oXf1zUfzvjDRTuNNlYB1iavt32P894DJD6NKnk0m3o37z4
f60SOCqxK6oi4080o38x1oaJ6S/9OQ59useJZ8RjTYKN99djlAfV//6P9P+MmzDKVqihYEqh0VWg
OG6YTQosIiUCMJhoMeT4QkYEoSpsR04agu6EZHiJbkW8iFtIFtIx1uVD2mGGyc0CTWTnRR20YlMT
wEBETJNyKYWHkWL0Y7ZXKvh5uBiHXbBODZFpO47mcWiWYaEss5T6sGc+xWMXxZMgWF6jCKeapSqF
VjeJBS1B2ADcOgQVISd3gtdKmkJdQs8Bxse8rsz5Tc/8iD5HY2huWmUzGX9KbequAiNORC2i6Fdy
TjTHHE53MQcrsYQ+MyuYCV2zchlFh6bsturYOcJoeRFAHIBzZB1v5KBcBomxyGg0RRb3yz/pDGDI
eyuIrbohEzDpgAeMRSoVqCp7glL1aU+arTiT4KSZCM7lNAUyyupl4KpM7gn89x7gG8rIkCKy6AUC
dvhdiJmWUI2KLR2YK/MdpUGrWkDrNxAvlKX4KHRItwfJMzSkB2J2zugmim34JGs1Wnvz1GTFY88I
TFTJMc7IQDUZg1jtcJCShlRcEyMBU9Sr0rr3KNpfr1w68tiLb8YZ3delzp/DMlpWFVtrgQZLS7YT
71S6aKXcVYZhbkW9GwnkDMU5KuHqeRzNc1wmy1JV/FuOuTuArUZC8A1CtBGVbo1EMWpVOiKLEPNR
JBqQtq1FYj73kIeELwzyfmrkaDvBtpflLuQMiosBiZ2cMWYqb6uGjlogE99efvQ46sUr/bHyqkLK
zqCdn/WErB+ajres8sMg3ll0d0DXwXdJZrLByEQs4UCp48kSJmKBcJ3XpjwrJe0BEwPNYatAZ4Rh
M9FOV71cJhXDZTZLlRzNb+FtfU2Ls46yuIoishFIIEUfe4+afUAGR64+3gkUDLT7Vo+HtaK8JmAD
bhb2Cot8n7b3+lhbZrQbM7l6G6yvWgjcu7KSNVBDVrTJKxQ20wt8Y9CuKHjdkug56emaXMkgUUy8
84gSZcShylXxB8akwrWaFcq+wTg2jJIDvIcBfsoQPLRgZtEoK9nzZvQxQ4MkWE1xQq15TKFeV6P2
WOXdohxCom3hWs5u3F1gxosAcZQV1a/aDUmfwKAV/mB11R1zDNai0IBkH5R5J5MPXIoeV1FyATu2
rDjMmCElN/lgTdKgazkvDIstUQ5dDGVNp/q1tQnoJmvB04AFrreCWXkXtlpAgN4U9irQARmIhq0t
HFfWxFJ1jJpcSul4beqNImgogpV5EXyUePgTtFKtMM9pcd1Uknyo08K+QCC8bSkBxei5iXWQTwTg
Da4VoVmuIE+h775Jtlibqn2j0xvLw2lsOjZbonGRC5w14eeNAGohyvz7EFyM9Fy2BlO0+mLiehlJ
kLbQpxl6CdPiS+bKp5vIovujWhA3fJtkaFhtGDlf8fraV/lRaRJyjKXxJJUFie/hHoeTgzp70Yq3
udjK8wFYMYQMafyGRrhcnWc5ubL9bUJMqC9aQIX+1BcGLfWS4tdcZIJyvgIz781dNBTr65hTultE
WdBzG6Zc2L/z2k3NxgzMoDQUJybO91N97/9/8Fk4r/XrPyvT7Wv2+b//Q3Kb8m92eH+6/c9iFfYf
UzK+fO/IKHN/q1YnVzCPx15OotA1pwr4Z7VqTt8TRRW1pC6imPzX2k0k3eQyxq5hcLx/VUyp/7sd
Hr46DR+xArt2MqP8fu3WmljVtRsQfDPFUNWcsrBaDOgVxOT9JhBnIBSraSGfBJM39QYRpHdigo7N
Rt13cDHtyNTcyNAXUmsCmanXemjE3q0MUN4lUYD4+e7KXU3TmhWXRRr7fdnvU9MJczrRtzoG8eU2
WfxoRRGTkzjb5OZcrzpUebdRRsuIukC8KvVakKh/xazodnEZn7ICvad1aklHGGXNV3Q+Pb18yUkf
YZToNGSrSoz3u/oc0iIhBE6fGGwtjcUri1r4kUWaGyRgPqUECZXFIEi4EZycPFsaIU6IKPKy3gTj
BO7mQ6sO8aEvivfsXvmD9jKaohPRNhtzlQSUiyazFIbrmsY4rnpb7CN/LBjMJOBb8/tDEuSbHiy7
FemoY0CdNICtE8VnQSTYJsM7PXqtwkiwvvtFft+1wX1Wgdy27szww3NbvpbIB2VDWRJZS0cp2lak
PGRoPiJ9J9flg9DcZ+agHAVIP02BOiKWVtdUXHYBMIZc9UpUCVwMUV/hPe6b4DEDcx1Z4LB55SSZ
xDEEN8zrecvBKVSJ26eXa5yddZK8oejZckQRU0WrDjDp7Spgq0a80jy0AiwjI3aH+3WR5+WjDHNu
xLqDfn+hwDzIbvJr2RhbaKRHubdmddDgvyuJO9Q9nRizIH4YBRSeMVKTv/OVh0+3qIgKn0FCIf8b
dABz1593Db/c/ueVxxBBV/9+dv/zysPWnN0uuwlVZUxPQf/zyoPmkI0MfAEKeegqv7/yoEoEKM2F
ktvwU39lrI8v7Zddw3ToyDBJwWZ7o3P5+/2Vp8XyFFt0lyiFmdaPJAnIWLkZhgnra/3RdMzmm09a
20W/I8UHmVaNWqf0O4LQUi9RTkny0PbbrJp9ZWQQ375iyzVQWDXRrmsDx+oupKPzcajYxhKi3m6U
9mS2johmjk9jKTkEJKgtScbDS6QzVVxBbWy0p1xe37WjFh3lkQHcJYixzwfLNlvAZzbOja/TnUaP
mWw7xTfb3Ri/6qRdvSAyiz6Tz0RltDTHVSShRiPqJPKs0ckF51rMGBpWxkyX5kAEiXRiDo0ek9JL
fWwfNAmeB9Z31yR8oCe3EIHVPFyzlCu75gtkZLowDJ/aPbUsr9/3svgem7Cj1KnFbxvWY9C8JWJ6
uqYolgVXoXAkNEjM/dywFfRP99loeMLr/Vs1uJUV12Rw7xTGq3wK1sYjTpb0kijbQSGHN5ZcdHJq
jl5nVt58bGb3C/I62CsaWrYZSZgFSHAo2BMdAQ0A3QfUDOH78DKe1FettePnHHy/RIKj2sy72GnC
gZJyb2YYoeBdzzCAEbVLXwdWFzF54vsIgrY64g6Kz5TfRBnr2XOZfXbW5s7kkUxjzyinhiHQ2aC1
u8KOTuVofqH5HJXggzoblK1FZ6PUsKnAs3BKZS7hd6LMb8UFeX3EFirSS5HupO7Uw9yxHMPCQLyR
r6fEa5LQDRAk5ecGB1qxVogwJzh6eACZnhINtL7mTASxGaCZ25eoS/Mo96jI49tKrRYd7Uxe1nu4
zBRkmsuOEbO5HILt/YZCLjee8hzI5iYux5muuRb5iTq6v5xhKVoQbUo5M16HZNdXJMdcejw2N+NB
mnqRPB34mdwz3q8aCqV3JUG4dcNPPUPmseTEJnBGvK5E2pUkaoDMfVAv6VLiBJTsuZjg13aAlVWY
jHMmt+YbGrL2UX8rCNEIURIni7hbA3Z7Lc0nhjyDYxr4pzCSifb1Qc6fhbCjG/rGxiIrF/q9xnfl
TdXxMA/yhQYCFZ1M6hIuSJJgsVPjZ+P+yHHjEGJ8Lvjja7gadN4jJ653adH6Jc3Wrodr5+brkg/Y
TpiTPcSGQ7DFyBM6CCE2Y+bwU9sTGvkaYgb8rAhRImVW9RkX3ZhNsIW7QuPxYKPKSFOCGTNsmUn0
S7UrwIC+Zh8l4sXcNw5lvAjv3u0mIhytpVkLKX0VHPC6GeIG3R7KXZgR7GoM+msaVBJOBSQABJy+
/52XImpgnYIU/TszB52+6n/gM2gsAX9ein65/c+lSFYmMjaDBMnAbcwtfy5FzBXQ0rMOfANw/rAU
sSCyEoEG1X8tgmmvTs4AE2CUCtTmr/iWtanI/SMDB5YZWERogiaPqf6pgdUYqsi26h4uyPeT8dYE
7jWjQNtAr0KyA7Zm8EA0MI8NbzLkQTBzoGvssfbJHhXegcbSRdDjRboIzkJuD4M7rslr27IR7wKn
eUZGeR89AvokQoDLWfF1X5SL8L0WHQklCXC5F+jK9/ui6+U1hmKLHTf0FnE2PGPwS+PZ+yTnDC9J
ZUfwf1kzUDhUMo58RyjC+d2alyH0U1tpSUewu5tT4HjaIMKOz9ZGxUV5txHRasfKJzU5h6bDmtSX
vdtnfpJ+hOO5UDzxUSnnODGpcMFDdFvmNpC7wnE1ZZ7RvROmGX/+Xg0uzz0+IZFTJFtTbHJMrYLQ
ktmA6syVvwOzsJOaeDkB9ZHMmqIRAv47BXdhpyy5JOfooG1wuC02oRpBC7p7CK8MZ4/X1tHLKS4x
xKnAokeSInAgoinPSYm+30ZMfz3fos0AXzmZD/Xaum4QYqN6l0HeC6q8wiwRHPPRU1q/6+cE3Y2j
M+YLLmqgcqHTSmyHw12IaNdwugbQjNtmk/RnkOwIYVzgRvH6TsQL2SxW6lc9xYfHbh9RujbMMvrx
JmFuiK5p0M9e44zOmg23gyRWCvYacztMJDYm79eH+7k43beTVfQgX9LGicA2hpG8HImh6dCwKwxk
p//XXxm0TJ15Fy+dPTiDbOdb2UOyxi/s5DZubVvzi3Kdkr/ddEwVZvGufwsO1334cF0QWLwSjpP8
vV6J3ex6/VSpsUmqR6nHfyWrNCiy25RWnSiim1u5jeRwTv9sFz4Ey+IxOBSb20a6TIjm3C6JMkQO
bVefCKjSB74z8lDFY7a57nmoS/JIoOOjua9XiOv3xjbYaEd5H2wQKa2UrbQldhlCb2mXA+mP1XBG
daB99WxQ6qbalMlClEh7VFE7ujFOk8DCj4XxV/kUBr+GezmspI3SLUCIoCnsZ+VSJORacCVcvsNM
+krQfFUoYWgkepr6RK/V0km9hCanuvfXVDlgFyUHYcSfjqxkrx7H8ExxSf2EZPuWzqWnCuELon0K
PbsjT5JscuW9djSgqPydRdn++JgfHjAZO2gS2BPyFshoORgTYprHfOtDFtUZszBx6agv1nrONovE
SCX3ZGNG0DEg7IY0dwGJWm8tI9UrRB90gO6EnA/v5XtoLMb2QQp4TNblECZy5jeiahsskXpuwEUY
qqXsijN1ie11I/qDL24RViWESvjx2tqx9farEVMfVR7NZwn9C9o9u2NBJCtIP1pOA2CuLZNNQcyp
qcwVA4+/ywft77yyMeOYLvASHjGcZP95ZdOJA/rzyvbL7X+ubJJoTauGSD6cypjmDyubxKqHpvob
MASn7V+bLOYv094KJpz8fTsEzb8NIycOpsx6Y4DD/CHG/gsrG37dX1Y2Dl1llyciXYBb/ycix5B1
SXOX9XSRN4g4JAb0Cec7NbGI/Lk4Gs1yxI6NZDc+GsKbMlo0I5+ZhQRcFJv+UTUwZzvB8XpguifZ
6UlP2MlPYUSuQTZawjR8ZMdPD9XNvohuR3WD9cs25VXxYlzah9KbOsTaXO9niD837Q6RkqyXHpgT
t2vPo2isqOr0SwZAWWufc8Uz+w8lWTXjWY+8UrJclXLPbvvnu+m2uLXEVUbAdm34mbXXH8UX2Pl2
2eNEAxECUk0lkAiDAS2kr+uSrvnMQPbabYqDIrvlDl3cxrpUB5C5teLGT8Kl2wC9e1ODxRAsCEsd
9BlaSbrUc66t+/qCCHc/ObzMk36qkWXvp+tctFH30SbZXB1TWoFRbC/m8/3NZAbEZpPtjgQiZHsH
KRdtB6SThlvPg0eVZwleARdS6yIFRmJ8FebX2GchWyVQE6hiGRMtq0fQlw5ZTcjSNEdHOL1SVsmy
4gIdvSBOJjEWTTGqoi0Ht4keNQrozF4cWRS8dMcsyM0dT3YF+61eODzkkjxbj6BhhO5kts41j6Qi
fk2i0NgLvWyT+GI71/c6PedF4VeoGLGnDuAzF8LoyCiPVHuyvU1Zd50/vZzTLw/rIa823aT1fdGc
41MLzs4t16M3egg/14NLIh6aYfw6buk1fu4lS01ERDH9NyRu9Un66EO2RAcNv0J4s956SMAE0fJu
ecG8XQvv3ynS93W6iLaElaS29aAf0nW6xlMTYLQmjsiT+omm4r5RoNg9Fi80J/63raVA04pViuZe
uJOO41Z+iM+BbE+6lE923VD/1Kf0dXi6NmzWnQFGgU1JFUFRJZTdWjbdSjf8Fo6FimwkTQ+l4asW
CstlWM3ifGXgZSt25dkgYCTNP1EQW7dLgBO4iN7N8EPun/hz+1bWM5IQbOy9OCbvYPtWTAsp6izD
q9R9FZM5eLdHEtzFZ1l3r1RJBlYauC5A8QSHCWODES80Z3k9a+cqIfQtsjjai/E2Zv9+s7Ol9ja2
HvtwQPntrjoWW2TACqYAvJqcUzQZnDuMPwQHgOhu+AsRh7cZ0DE3BB+IrRObIGA7SlnkcsZMBf9E
OkjlTufKK00K/VP/LHmJROY9bJHWbzUJiMVna57a2gbmOlOJ/85eLXlNvYzs5rXb3g7lA8qBFR7n
2yNw1hvOLdiJFNEX3g59PbJ4OvID0cN+tAkf+GHU5g9cLSTWWDTpMVlIjyNzjwOSCaYWkUvNC9OQ
CMYIWWbh1Rc+RfxAEmAQxEYpYRtjVkM7AqiVQC91gUPMKJhC2tYlfiLCVYuXJtvsG/Wf0k0hDQh5
sVrOOx/YIGpxzkWRS5Y3wlrpKAJnuOv0ZxLWljWuWre39+p9Jxi4WLG6PgTwsIGcxfDJ3NJFUeQY
Z9InEsu/eTjJE91P74DVFEf2KOLcCSaIu9aOUUloTlR/hpgzm+0QeWRG03QYTad6UnfmjhAXM3RD
Ee+JP7Q4BMlDgFjyiPOhwryY4bicieayPUYfIMkbJo+enNzcAhl5JKGm7ywSqXwJgTe8xPIxiVdl
MZd0AlOIKtua9XOfE/fJBFsGcA7eBiPZaVSYQ/oSrdg6Is5yKL3quYMLJjtQVO6OKDFFJKyxPRvD
WujOSXwe4ddVRKuFgMjmwn2TE9SIL6+ZtXtk6feJucAwtJpV8kMV7kfpJHKdHvbanSAQRwrWXbGm
vay0nlGtAsFb98FGNV+xblQeJMocZnINycEVECzz4KWvFUvN9HptZ4IFBfYGTC1AS6++Y/ZTHAg5
dbUd8se4c8Tew2HG1q3AOCkeM5N3AyvxgpmsaM0NBusFH+yC5K+zhJOBtoF4DN5Ztfr0PdQfZGue
sHKZKlPFWdzuGJXMU4OmXH9metveHkesPAzlKFPJBNbO5CvBhDGQ3EzdKE+bLuAzyHEoFeYWr7f+
WuiPqfAJsi2WPyzSVHqk8wjXCW4VrA3TbBjlOUlCMS4CJ87eAqKCdZbi2Z3WPoqJ9oEE14hks/yx
rJ+pNcfOrpuMyw8G0Gif6m8BdE02SwM6OrZMPM1tko2Ohd2inFE8L28eWdGusrRemNij1XHwDrCr
5GPYPDOFyZ6Kd20jLaNTnTnDE0Ec/Vd9jo/h/LWZM+8xPrAphJ+CwjBxSj0uHrDFIpujUhWmPg1t
m4Fys4bGwJTS5rBA9+i1K/WQ6fih9lFJH5g5m+1ZCOdS+arKj1c+oSNB0Firpn0vjZccA5EV4EPV
DsoSlUEz6xx2BHdChQSCVO1qL1a+AkWMkn8kBWplIhsx7rb6HrVIO+hyfmWyHW61ZbFQPYhW6dHy
a8BO9fhSnwsoO68gt4Pn6JlzP9NdjaNrXHYakB1Mm3mEW2F9vrJw69fycI2atQzF8z5sIiuac6p7
IhYRQmzbSUdfGdh6p/6ahnmEfu8I40q7LqtVM48eZNGWL4erOq1L1S77UhSuKJh0GaukhQ8dj7Yh
M53rljTHRnkL+4WgnqRx1kiXVt8Guw4gEkaXSH9lTxBLT2w4zLfm7e9cszMd0FSERXRlmGP8l5Es
raU/1+y/3P5nzQ4RlISSf0pkmWP8rhsFXA+ozKTFnQYcv6vYp86VZokauwNY9AwzfqvYjX9YYOuZ
8IKH12W2A3+lF8Ud/lKxTwfO/oAhr0rR/qdeFPy3zBjiEP0gccR3bF7fw84sc5RTGz928GzJWMie
BTI3JcSCY+gXw0y8H7sR+C2OmZgWjkShqElfjQoBvCS6KdojzbO04WGMX7gTtiWs+Ks81LjYzVSc
9eM81t9SSsx6U1qfDAXXg1SuMj2l2dEYG9bajmUpVNnoB+z/wyNm6bZ7DSEGHLsSd3qxtKBRcMFi
4FA4Q0FSctU6BFypwjtX8uS2aIqT3syFbBGXy7L7UurtLXlTQv1QxV9DAnaaDb+5vrTFNoknIoNs
ruXuuUeZyw47hadA3aIv8mAF8MLADMa2WwbPcsTfnYdeQm9YmYkPuAyFztP4tOM/AkNK0iijVhLf
Eyfj0o5kMqF3w07IZm4xmvTnuNrYRsh0wydRI4B1WRzFciNB4UOQ4WPrGkNvyD1BeWFCzIxbA3+1
U5NVqKFiBj3dQ6Oaa8pbuct81DfsChYdkwezd0JrAcmvEGeCDpqdzM+Sa4GDKqSv1gg4oMGy5tZX
PIkCvGMfU/qNroG8GLv1OKVs2iU1RukKgP9qOCAIraKlnk+QZr7FC0fKad8s0+pACJJ2VCkDC2OV
6ovW3Jg4Zau3iMt3syn6uUxrIM1OpXS55ctKn6WExKKZ0z+Yj9MEp1OG/4eWSXQQGLOUJxOLgCg5
onoUpXUlzJXgXN1exW5eMu5IX3ICTlO0JYG7j1rwhiulXxf6/nY9x9ZUSN0Sl1md2EFCfEO+w5tZ
4s+VV9fovRU9YLENzQtXKnbX3DdJE6Pmuy6bxlOwKjRL6qKr+CZLj4PqyYfwpKkfNA8VKpPBv1Ze
pp7a6yY3XsUBuwRqAQk1XQFuSGBuXiE3vxan8n4pb1XvlKm11HRsfMprdO0vbNYSfdaO5ENb/TwG
44CyuwVSHb62xIfVFENAcu0JZJEShDAjmhn2UFm/NeqZBDQTF81He2D0/Sk8h7JnXhKPmf3dv3cI
aObR3bdiX1MdKHDS5HeafD2SwBqO+MEGjGSA0+hsMlUZhXB9v16Gh45qnVS4BXlZh/5z/NRXzcN9
WW/DVbutD01+QHN025kwOB4KL52n7u1BfatZuBimvKFk5/dGQnSPHG43tNhD7Jp7kVATfF7fzDnL
ch14I+3FctWCvC1WtCq7wNe6yaB0rdzsvpHKfSxtyEvpqrlWrwFd33M/E/dN/Fhdd/AdUkiCH+Eq
nX/ncLPi06qFNwv8ktIWARSyjJFqt83pwTXrG+uxzg4G895MppvwmuISTZb4egM+KRh5bzM5cHlx
s8jWMVxKOFTkXT6/ejKZY3vqkzKHxU6eOLF7F30/YrpKDjQ0BdVXADte9IW6uM+Vbct2zlx3FIqt
MxozcdeXs9sTo0w4TLWwDu5z4iQrR/FT+9I9rTkcnMTBPt0WJ8LCl9WipSF4BnFhC365JX+NFuEJ
MRaVKEpJIfeZIN5OxtJ8yrfKF9yK5CQc0lfjYO644NVfg8fE0EG76BKI5GcLIGSvpD5iPFriGXhi
uskEDO+CXW+7U3m8b9PjFDhO/lpBMA6SxI+mdkVxO8p+mzmZer5efatjWCjBhvbMQxr4FI3jXj5y
/ROwG1DkYa7kk/CRvEl7oaVQPinP2t48Vpfqje4OzQ9Lm1VvzNAIFvy8UVlCnFGgnuG2QoPWUlE+
CLeXOFgG+rIlxq1GJs64F8o7vm+SMLoZPXoVReT7nVkrs/GXW+dgsbds/UV9CcC64OQybAauTAcN
hWvZmRkdxU3wJb/EvNxXN2LrAqiznhls6ZvpzkisQOPiKiAc82KBQHg2ZLZwouMPMmPQpIn2kHcH
jlNh0vJsHrt5Tj/jJXuoP/W3/jM/mJd+M27aQ++bc+08LFCT3CsbAajAa9JNV9nFXfavgY+JtlnT
fbYJIJlA7R6mWj+gz4rXnuRQNoh0p+kD8Din9Kl8l1Pn5tbwBODJqq6qoWaa5c1UVAPv6sGpJKgo
bfRzDC24Tgu5d8/XGa0dg1TUGRIc4WSdlL1wijfG3thft80bfqzHYFc+hgdIaS/5IcVMO7DLXfZb
7Ty+0gaXXuttv5U2/cu46X11TXcac7C4pm3OSUPNnFOFU/Gi8NRt8yk+4m31G/lYH6pduyl2gNMs
fd/RJO4/EWrhgZusuPlTeug3ra9pjvJocJpqj3o7Y7fGNSAvZ9Bn57UPu2BebuBVrqqVstdO+btW
o73gDSufTDbznGYsxAQoPAirbEVkwBtvlfURPtII0dmWfA5vYm0P+ibM367FXK6nSxnfQZDE5oBt
wsh1r4U94EGtHKRqIdxxBjabSnKri3lMffY56SfNfREGzYwM87i345dhFTyQErrSFtWc/e6idy1f
WypfnbN2/YsvOCTYTOmv94yO1RknAvGK6rHsfWUPuu+qbrLwmbNHi96z9ABLoX6Sdv1eZ7l/jBki
9DRIZuXkG8VCSQxUJPnaLl6wGbM7m/2zwOwKJ88n3BdPmMqav3WnHFkQTXJ0h6pEgN9/oYx8w+z/
6Nr55fY/q24Dbw5ZYmDSJvnQHzrlhmqRA6YAqVR/+Nl+ypFMkTRB5EE/qvLfdcqxuiE3nww7ULbp
7f8lquQ0gv7TCJg7mRKmQFTC6hcp8H+vRpIDrlFFioS5j9AQhcg+slVUHQMhCt1GrI9a+KhD0hl1
5j7MU9nyZ4OROwGBY5rqG1s6OTfpsbKy1964Mu1s13GWPiZWvk0YHWpVu4CEP/VGwA2UJYF5CX3j
HXtz4wDSd2gwGLgqqRgnNrTye362DuY708YMDSRNH+vL+OLTtGQBEfyZ6KlH1CRXGyBTZVelCzsE
mpivkikvelxBFIvbJHQz0vqAapwrRebrrToLK4LzdOxz9k1jYhUPzt95gzlFPBBFMcVBwpT5z6f6
JED48wbzl9v/dqqLSHQR0+IB+5E8xlDmN7mD+A9EtrKo/bugcLye3ycf1rEfn4/fdpjmPxSFIApI
8dqkhvhrZzom0l/P9enQJfaqimwBcv3TFjMvtUa+JXK4oN3GvEZmg0g7xk4pzGdfDCTZA2yyzG2u
bs3sHjdaaAN0QKR2f6/fxUO4FrzQT31EO/km9QmGngHIcGT3thQ3MEFdilqyEGzANIjjornowphe
3PcU0Yvbtl1fpzgYBzmE+DXwi8Tk5gtGxPUFg871BZbPi/CQLuLTPVk3cAwopE7GTlyqfrfEePIQ
fUmSfX1UD+ZGP6D42ilPxauQoQ06L+Bi7JhWfwaH2GNfRXbOxNLrtvpZP98/2lP6nD6Lr8NrcUw/
dGp8iv91DlME5zi9H1d2CfzxNIAq4qbZXpe37e21ORv0kXtnXPeLep8/3z+qo3gWz6Qvr5IVUWqH
nIggSqqltYVoB9immFh5xSdYPH6ndqPaYUexix+Ueekl82jVLpi8RbS3obPNsAKwl62O46LxaXMv
4930S3srH0jJPBAMsSsO9x2bvK3qautu223HEzeYDqQoJjHK9Wysbt/0mOQwvsVYAC79hfnVc/DC
IQRwRZveN97LLnYRIZjP5vP1mQ7+xEllisBov/CPuzcA3LbI4MhijgbLhSfcubTKmOlcD+ryvr76
YPPtyGbcwiubOqfInjKKLKZNp7fdibG+GzvTKGbH/xj/OAhIbLQVbu+13rCMF/qBHCnhofcaN18Q
ksNXoAATN+b/uDuv5caNtV3f0MZfyOGUAcxRJEXxBCVxJOSccfX7gbz8j+1Z27t86hrNjCQGNJpA
9xfeMEMbZCpOk4u5GL+vtuP/ku2fk4tk0zCZ4JU8+Xh00hiPJffhpT851+qpvXTPHMwmONEW35GZ
jDj1078pL+U6nWszb1FurJV38h7FZ3EVjtabcSw/CBOO+StWIRGj/QBEGkw9+mQINVUdV0t/FT+L
Q/YyChsRoCxq2hwU8+f6lH5lulAv9Elm+cwAVuZP/UW1QX5wbmBEeYY2Rroy5izVsqG4qE/wQJ8S
qC7d3edAHkZS40O0p7Y+69BzRO62f9Z2aaPLcEysmffqvfaHrAH/eTZ43vgcUDCH5ss5dPOxmZDO
0lk8I+X8VMG9BY/wIG8CKKWIhJu8tTobKE5PhvPYpfzuTx6Dg4/ikvQ6bNw11tAzdYb4Y4OUoPfu
XkAJAIWNzvlFunlUhSmg9t9HLW1zi6pb/QaUQz4q5+LVOBtn/S0Dk2SMLSj3qu31VfCh7N2tY6Mj
KV/0bX9MNtGrDm4XnA1KUpyyjsbP9089PRu0obKJR4eZkvC0pZwt/9Av0YeDhsGELibtTGAl5lFf
IRe0yJAlCLfRjRyRL+GhHpq1uCIv3HqvQKIAPmHCi4p+ky2S6jPE3ZwfUqwYoHm/0rmG8frI7+qL
9fBuwsN7b+/wBfgK3uuZBUpkIn25DnpEE0rE9FqoNHfUvqM99QDzIOzEp3YSdvJTvMt3/5he9uRI
89zO1vJGXla7alcetM9u3cFzZFnsyb/nwgN5IOdFoKSertwjukPzekvF5T27Sev+DgQLhZktgKyH
/sKmD5MdASvQru29vnvv8dZfSQt3NSzG6yqaPFs7XA1r49Ta0jpcjX+HNQZC9viU8fNhvt+kvfXe
HuO7cOMjMP1ZtAmCaXxHXgY8UTeNVw1KT9gQTmQ7XQkaHD8qYnAupuT0ZHV7bppFvupu48PWCX6E
sNMWxMtkG/nFoUuKPRkHjm5jJeSrfzKG6Xhlow07KabRPH0pFjIliWjeviRcnVAB6IWUw8w9hDYN
iUk4y3gqjaHJG4CVNRZghTEDROVeQFMvjMU+m7zvyVRpkHmTHwjIAsyFXb939kTlM6o7wHBo9ACE
oj07JRiieEEeTnY9wQJz2q+ipbBWbWMdUPW3FtSdVunFubdbaS6sMTPaFGdhLc5owtn6JrX7VXlU
bukxowJQvJdbWgj5tp5xRvv3azC5vrSTeunMnXm08G3Q08torW6kT0GdmBQ/gAGtvGW5KjmGwoAg
FoIQGs9ZmIEn5k+58a6cxH+GHs3Lg7wM5skCGN1ORbNoSnvxEI3qSd1V35i2csuP6ZHbb075aJXa
zU5dqkuFS426l52vnCedjuImcltqtHS8ycvXVzT9Yc7VvQRGlg7Nh3cd08520y6FGRDmuTdHlop5
rDfCJf3IrWVMybE9q9ai6yjKMnUiwiI9uNtpcR7oKV8o8Fo1mRhuLRia4to3Cd+Vp74A4CdZtGRH
BF4aQ9ebjggpAHSHBnuGR87G9krqT25PdhxVs7afiXsRG4aLsUUEqBXXioIU0MyQpw72Jv0quQOC
KqMZlQECbOdTQhQYLeKJlE26NyUjjZ0Wkj1UsyRYVAZuGzOAgahPGQaYZ6bP+6SGKfxIX9UzFW9y
03STURIvgKyHE29L5+zu3tBdMF4cwGHuPAK9GS6tg3QH3DsWULRVvhz/0BSdj39r8F5jX9aYmXNz
Pv5L/YtdY3yOM3cRUbVRe8Jj1a4WNJTnsFbseiUs6hVe3tMEL4mJdk3t8Y+6TE7pC8U3iAg6m0i1
8dbeOnCn7cY8m/uSYyoTOmmTfgoj11aiKf1TxAvRyGrsZmY+GrtmHC6fYTF9RzL8PYNdNAdRYFPP
P0FoYET5srD/zdH6yEiBI0d7xtBRlPg+1f8nQw+Q11+j9V9e/3u0jnMSCC5SgVFn/Lfs8/doXcKv
Hi84Oj5krXRl/gThIlUlMf3deJgY/2e4LoJ1lhCSQMFlFH75Jw0hlCt+yUwZOuA1hYQc+Rl9BC//
gV3v+7FftG0eIEGm2P1N/1K/JB+3jmmzrfids26IS8HOIAUo5jQZ7EJfqPq0vZIHLsH6EMBgXQZ0
x90odnQMjhgNaHamzcEF8UYGkffaWVPnP8cE0dTAQLrS/YDDQYlkH7wN6Pr1N56WXYjcm5qAYyLV
a9YOf54cXbAJW22kqsTGVAaHI2P0OJGv7bm7uBui7Rvy1+iB3xUbEKYkrDlqeI6OxWXYSjOqbCsC
26mMkQiBxSY7SqhjV7b4XiLwB9xzmewo1YGsRlh/Wqw0ewSxeAhAMrSWkzvr7/4G4gmhe7isVuYa
AIwt2eE5YWd/ysMBh06A1Gj06RORVW6NDdJcndYE0xjs7OpTvta2SDEurY366aMrt0YSSlkQ5O81
e0wAqpX6xZEJn9bWExX2ApNhwBr9JH9HrIlBDTNnvUvP1Q9la9nGkkxqEs6Fb5FHDCPWgEWnLqFx
ukivwyvKhmgwaptkRhI+pTcwqVbpvuCNJLu+eUfEFIUDEtH05EBWWIcMiWgkTEFDuWfJdhbNttQn
7S3d9/y1GMe6fXeRcm9vyCLm7/Feu4PH4hPO9+iHUGpmXo/ZJTzjHsqwmfsSeBy5VYfJ3Jh5tYCW
7+lNpAr+QjVYeLnrJ2fX2ZU6t15wopNRyTs1tja5BePn6hKyZMjr2QD6JI+srt5LWx+k1XbYahQu
aIkBNvviA4eJCQ6bZh6w3nX0w8lh/CwwUkcbPrvQXrxlK+Nu/JBW/cK9yacEI0NrNXoMsStRGV5R
Mp1XRNDV5NhMnuRpm7ycIIqYx/QSbPHWbc11dhlzAxjaKvdEP9fu4b68MXWWsURivgD1M54YCSTW
tkpkt8OhJjhMrIV3HCfTAhMXnsdLJioxyJlxGd4kVEf5XNRpzDVq3dWv8p2p47ov6w/jLjxTNFBA
TqLagg1Ny/T2MQRMgsjXBjI7+t+Gsg3BxtE7eMfn9TvJ5fNkuiEMgFuXnigTnNSTcUhgGlE4teV+
nhPWQ1ylEHz38ynjzipA+yuv29TuTnnKCCIQsn2BCtgCxVzE++zS34oLDl83MZnFhs29o2w7ZQYL
tqJxMqPnKLsHeT7ocxwcDVDkb82heCOtBVZAWvrKZ5eujWUS2tTrAfAgTY9EweC8J5TlxYwAqt1E
HsLTS6O8CzrK++mxL7cmEIhYXrdfMvB5miDePN2TJ2PU0y5SighP8puZuPpEfp7Y+B0jSXojTCLY
w9Viy8WxfoUHNRndd99MYHeEhUDcwXmscqLV4YucJKBztDYRvbcW5mS7XRzJoIelQGBSoPSgb8rn
KP8O2Hm6oNXKHbT3Zs/Ru7cDNgGmbqMJRweYivps1R/OCgHY1eeR4LuZS+uioIG4cKs1eK20xCES
Ntum7nEtAead9+9WZKEopd+VfS4h42bR1wwOelLBEWrvVmqcRXcvFUo3Mersmgn+Bncl3BbRD23L
i+u4P6LYekmh+1tZto8iPsDgmRj6ToSLYInOLHeGmY+ZMNZFbizfWz+HULD1in4dx7sKaYyK9pi1
a1x/lmbhIvSs2fi9hRLPv3nnB1kNURXWO1I3mkyx6u9oSbpCaPDXkvRfXv9z54cei24O1T/rN7jH
z43fwgQE9AkWHL8QZFEJoIStmd/+Ryis/e/GDzVf0xQI/RiBjAJt/0j3Gv2pXzb+8cz1sSQOJh3E
yp83fgTZ9EoR8AdFoCx/xkqCVMNa1++Oc8wRi86J871TWzzD8knrjdarcxzFNzu0do9Bvau6u6ty
W1IQHkU/RYSY3/ubucYmqKY6Qe06Xo6ijMEyxhSOYp9s0cI/psrFcW2e7RvADMcfkafJ5bUrXxw0
O6Udx5VhHLDWy6ntGBUGidpOBzxhKsZGQEsA/1nanrpUbxr1gF7c1KHN1cxBcBY60GswlqKZXLUW
2miRiruBMLu3HJiZMH+EqJgP0c4HGYDNNJTZIt304l330qvnw4NoMDhKBu5rLx8NuiscYh+OJqAx
sCu1WfLSChq0Xcyfr/4AXI2SHna1nZrvrUHZiIMPetEMHsVW6oSTgaaHVx/V/p6V04iovFCWtJsd
smTLfSstYdaAY+Xt2MYRQX108lyiyEkCpu7Lbu22Oz3bWuypweAsm4jWflGvvDwGGRgVl56qPWqP
Ec14NxNPvo9KeD5Vtam5CslTPG1dw40aVhitpNVCN3dz5PjjbKc7S1efOjOP+jyA7L0fbBodWugy
rNYVZTR/njZLZj4mT2J9YL0NJhI7JuDqFM/JEfbbt/NeoJkIbHknxUt/Z77xMCjr7woO61OL/SFl
ix1K5dQHrWSpJMtmYsRLrV+W5TJXz6O2trcHmhl+q0SOPmzWypS3mXQCe1r2e4HW6Y9Bgl4NkYoa
JxXOdzrxsnfMRvrl1OsAO++CMz4QGuK2SfMRDsajJ4LqEmGiAJGWNOXdeCssf20ch2AP8hk88rKM
B7tqVoOAUMBskDY6tNc3PX+haVntyw3mS6qy8qVp7yDtzDPZNnU7wpkPzov/UQJKmZhckgbY8kJc
VjICMca8Jn7y2isd4kQ8uMMrjVXty7z7DQWQ6j080ioJ8OeQcmsLpqqrZg1uOT5t4Wuo1FcJ9Gla
FBMRMtXF/ygQa9C8ebFGjwoDDPz45Bk8pyJdiOZTpZhdYXMwBX64QsYcQWd5OEYjshrIx+CiycvF
6c1SbS7Fs6RjC1vXWwdl8cjOiBe9dx1/GL/T3jzFWkrAE86WdFLiOdDYTAO4GYlLUaVYa9YgPSmc
BMK+pUQfidaKhnjb4jVBFt7PTbHDzKtE5XcLG60opoIPFTqaq0pzC1xn3ocPgUsP61BdfmbEHCVd
83oagMgGCeQlC7lYdQQe0sLkxiCEwnQo2ze4c8HHZikK3XpvAqaW+lMVzs3g4Cl2ciJaRFyZLDyZ
KqvwVTyrCartGBitKQoE/rPTAS7ssm6tn6Eq1TuPOxCz9QVyjqi7mviFiG8kVkT6BOusODUyq9ZR
wn1CQOZmptQ7AxnYq9ffG2G1QfsVpVka4N/KsNayX4Ap/Y98sbdEnBWQC0KuuXgMxItMsGt+8P2I
O0U5GJXjfo24LN+P4sH60dKOHV3iZgepfhRGdo7gd1hKGS3DQ3N2fD60LWeBMDKvQi6WX0bDmi8d
Hk0IVnrHgCFKIjWAZK/UrseXDGt+3/ZASKdl/oIcbk2pL93w/lxr/D4cdpxXrzSMn4U5zZ8s8yy+
KRBU9YIs87jes/C7J1brVN7JrHbcd+mTd+D3vXb3Rhzgjm/4keWc2WEAPAdVZ6adN+eXTGYZjYs9
z6Qwwp7A94CvdYSC+VlHZuzSbaF7sPJzZL5hh2Cp/22fYCDjN0yDcucl5vem8Ns3zJbIB2Xc2SzY
REbN5QoFzm/96lH/GZDEW2Cp8wg3UCR5tQkTwqMMUmiR0aLIM9xR0+UxpmnoLv+ZYnit/Ph9WWQD
l/6RSYfrzYfE90zrb3rYfDZMN58Zzxz1HfwlUKsAjP7Ytsqpl8MaRyKm3fGUFPH7s4OJKxnIzNwJ
MEogdx5ivGvupD5xNBFqOhbNLEKE19xBw3Am9bC5IbY72cxutx/hZLNJJ7udSyMDLXpks5kBPis2
VCY+Q3AUeu+ADx/WtuNk8xC/Fx962u6ZHGYJYW8+c66L78sBC/JxXOzNnNKobNyOKthoYQ+PcR9H
+HoY5+i3q61u1lx5nDXnwyTwEFc/k83pj7cHZ84Vx79I+DARTPaoK421lLShaf3bNHZrYoMOCMYo
8t2vuRJ5F57GjcK88xuO+q1GjrSECdSq2fHm/8e1osTP8XJeQfCkGP8Mz+l5IIErb8JhaI5pRvk5
onYzkYWJv8TYuFs1h+aCxoG0xQlZneZnMsSOqv8ZaRuVjpw+xcmG0l9J/p5Th5waqbavZHD8dAD7
Uyx+xsJbpE8HDYm9W0FG2KyE5GxKiMAdhzzC8DdYimmBwutZ7VDmlzY+VsFCz71lnYL0wwDVX2x9
a1JSTN1o8yzjeyc9laF1ZTmVrUNroiwykBZ8f43JZvQvh30QWUPDN8BmGCMm+W9ibNAY/wVs/ZfX
/4yxR+YlFSwEL2XxW5L1Z5D91/D7J+oDGLYmokNj0p3/xbFc/FZp/UfyM2QA/y26Hg1lTMJrS5H+
woxs1ThwcVMOVugFglWjx109w6/irr2wxbywGnCXQxwa7iYYVOlOEW6i3Puv4OJdWB5OdDLv3D1P
9725Gy/gVHnqIcauuKN0fNV30kF5Cb+qZ3JXH+1Jv9JqfLUuCHqIUCV+SPheUcNS9+p+OA5HKuAX
7SLu5V13THiJ9KI+dP7EjEd/yKfR4+a34Yw1GmC/d+vFoIvkTzQOHX/JJ8eYsuIxiKjf6zuN6oK4
lp7Ss/3CxaIWdxQgtOdOXWMmc9aoI8hr6xBTdxH0fmI+zId6Ug7jqeRf8Q26HeBijQavs1OQAL9Z
L+678dLCuzjlX+N0OHqPmyC0aZE7h3qejhbVJGsmNGufiExVMhIlk2Lln60nBMToon5BTStDZz5W
SFLo4ATNlKNy1DqaiXYfFZwp0WhPlTJUJCz5j5pJdMlWBdWxpACFvGwM+tV8PrPO7gd6wpwPVUhw
ehDbnJv8jtcp9b/ikpWnQIE0/8Mfi47JJbm0KHvGM96wHg4aerWLjDetVj5sw3ZBDcQO50b2hgVq
6Ow9l1UEvln+qBI0Gsy1yPYLaBU5gWHKFTOpxYsezZEWoYdgzoH9zXq7mvurAMv02t3rFXLW/sWt
YXMZou3iNPCaIsxeSNq1Dm6dsc5NjFCi04CXVviOCNE+a9aCenXNY2q8eFUx8Wiry6s03sv4MCaz
3rULWj04ZIVniLRaeBmydQQzHkGuZlMqz4Y2qrrQyn1hvumUz3I6PpBLUTOdpBqth2gj480KX09Z
ir28T7RHW+1yYx4CBKx2HnFdAciPIDV1n6K50F0YLsVOuDU4R/R3lZ36yyi2uXbEKpXSEGwgUNTC
wtBn2i7MLz6MHEc8uqizmenFdJ+oDsBndGGpI7N4B9Zb3Qm6CMOcck08xm9R2CeabbMLB/WHI2/G
K/NyHX9r7o+PUqaEIGubVK5i+Uh0wO7HQdjP+JFtkPW9E+/sncRvhHbj8Ysd8ZhYYB455x36as3h
eHMOx0mp/owTyDXcd+2wmS8Y4GSwXpkCDs5Qx/NW56bxwRvENTnNjgGq2e63h/Ju7Rjz8V++hrv7
cB+cpPsgRiKjQuNJ0VYuWjiflNaaYbMiHiCIKoWOUvq97o/MoZQtyIk4nooNUXHPKVCVxYWzYqx8
qfmFaeKY4MB6A+TkkSkbp3ScoerONJdwss3qIo/M0ed/Pj2i2Xp8ESPmTNuxet9c3O7S69+fFT/E
xXh8zpbJ/u1D+I93QVrumDeOz3zq8rFWjq33ZIRCOuezYDixmK+YFfIazBPGkeTDvSTcxm2Bd9eO
bX3h6hH1D44/zrq5jB3yLaDvztk1T5bYuktad5aAIWe+0JpV9y+36qaOM+5mKDqasvb3WDNNHjer
v9aw/vL6n/vryEj6317Tn8lMOu5sqsXeq6jfm+jP/ZV+Fj0y6ErUsqQ/s5nohOFxq46EJrpi/whV
CbDtv+yyIM1wTTBGmWrtLwYCclFAprK8YFW3yN3q6WbAqSQMwNyazVL0AV4IdPBHjWcKEamjb1sK
B2YDKKaDNtdXHyYk9FhOb2XaX0mNgqjZh212DYRm1nyTkBAx9x3blTAEgUvZNRbKpmCFqYQUnjVX
ZeGqpBZN4qcPu93N0mOdRRuzBgVAa8gt9JWDX0pcoMbcFKuy7lFw6YCI7FLXWtZlgnRZaIuOf+nB
TqZs3i5SyUA/bd1N16XnIAuszeQ4tE2ZZdcCPi0qG1f0lr3GTmrgJBJKh/Hx0qrvam5sW2A1bkYF
KPS72agV7Top/SyE2luOL0K514+1/KNltHIvLWIotTFiID7sWvafNC/ngyQTaaxdwE8CVO5C9V+B
+s0oQOV1dVMSn6C4NCBBZBi7So2nwkEMYZtqYYvBtwWLIsnSvao8qahvC6TtSj+5aEHypqLQknrp
GTWGpSGi7uZWCz/EbkpX2bKV9ioliMtIEWh1n03w2gziF2K+fK7lMRneopYeIdzW1DVmHo6fPQJ3
wkCC7lDkrkrUcGMEMz2aFU4WfyiRQ5ts9BXOljkqDklvgARymmnFwqmn+coM6L9R8hMw2+67r8Z7
OviZkjc6kXwerVZLBymB7F6BjZfLbqKo8dOXsAxr6n2U4g4rGXYzXBqtvQaNdu4HkvtxTdbRkzGO
nmbYslIvO1E8aFWxojjhJ+VO0VHlzOu5BGbHhd2GoHNm9bugnzaa+cPwwznjoOY6CNV0IPHpOt5G
VlHNUDel85G19Txq5FchqNmwKZRw4MiB9w+Z3CtugqIhV7OwkmZZxTIMClgZIY3YCixOpD3+3UV+
nShc15E+Qcn4/5uAsIL+skD++fV/WCB1zTRQFwPji23EH8C40v+AO9fBpAMs0ECnU4D/uUKOvpVY
RbAa0nkY0eq/t/dHAd4xLfmWDGNR/0faY9iK/7cVUucwiPEzRHXMU/7Q3tdQk22jJMD8BHKhCpul
D6EusIbZUgFKDhiiIMczMxCug6Ve+zgS5xF9kmUtdSiHudiV6b611Lqa4NPDWp6iha9hY3hDG1xJ
9EvKGlUAW5SaVWl4CwHBq9KgxuBoC9lMJq3+2QT9EqVp+GnAs/JRgxPwp7lTNG+p8oxRttvrcWHM
RHh84sKSCppjpVEn86gIcApMEnSvUg2GewlRqK2XIiVmkXXeiZNNLBMScG23XOMi1/qonV9z7Tvc
AzQgDCRXIvWmc3/E3Ccq90vMfeOG9TTmPsq5n0ryMu6u2oPlwt0mcteJ3H0U84hZ1AKyKLCDnjmi
ajrT5XQb1znNAGBfdTC3gnBhqehVELwi1V9LEFF5oxZJBbH4LeSTAN671MR7QtSI+I+13anylZJ4
66gyZy7HKh1tq0vxDaFj2421bY+kYzKAQaiglAl+RckTqf5K+vQ67DbQ1W5NB62zftLC1KwC/Jxx
pPneUIhjPZYlhBXGiC4H45Q4r7IAvrTJVwl8rZYKqOH/SJHeqk3cIdFaQEtZHwqkSCGd9z3uOWY+
j/yC7kS2TriyJm2kb7xBp+7PDmFZHkbV8OgSFUZVXO0yOZ6awXCSW4SZKzjpnrdXcohejJyPDZVJ
TUEAJ++ouTcDPNW2lj4TAQNEFPjrkB6GjLJvJa9LOfocaPwXfbh0gIKGbpPN/+VrFouAJsMbgfv9
941Jwj4oJb+sWX9+/c81SydsGFdCemajrcdPAgFrFppSKFlhLSOPcKA/rlk6+uWgmHiYEamskX9Y
s4j0RMtUoMz8Y0iS+l/XLBg76IUzBn1cOP+4ZqUGlByWVX+lGO9e+5Kza5fGi1as0YjCyKKqJ7Dl
aNJQJjABR0L6MkcrW1oSeDFAzkZdQwQJCid8niHo5oJhYMGAKUznBKEc/dPCyhSTT3fq14cBCjhY
QiBK5Zq6edZvzIy64CTH096hE4MqPhxEih9IA4MXFrKp651UjzZjhxBgvdbieFriCbIoOnwVlXCa
RNdIhDAmIgsi1ltTfg2xF3nHZMdxl5ozYjjeu3LTKauOYbUvfveqofrrxG+DereSZ5Os0+RgZZDJ
AeiB94PFilBbu9HMl2pYZiMPfFYkS4ngJUBn24Dd6yGXwxqhgiakv9qDmg5RL0FHA3SKj+npsKWX
GLR2fUW5B8XiOXzZifdC1/MQ7xinkKx8IDfaIgD1WLz6HbCI6MV/lFfCUR5RQL/CGvRtGNq0QC1n
VoPT2dAmLq/k61D6wOM+mmJB01RaVuFUoYc41dMpAkyUDKoXVAMg7HcvqFAtayj4R3OmcIvDv28+
zLeI3eUQb2u7vjNeTESNeTPVt9KCFhQ15fUTWLl88T5Ajr+2RzedHN1tg/15sbTmGvKQEL5BfreU
TuJM5OOgHJJRFglePbQiRdsb6yWefzEon5iUUcL6gqmgrS/MWbhD1nmOiNjcR5UzubgyRPCGnuWC
YBJ7jXJl4WC3yh4QPkvW2bU46m7OBOMezHFFhrSsAN30lu3WWog26Gc5PQxfFCKQugnOwbm70cEb
3huYrZZ7GqmXui2s4zft2pxRXMxG4PZbRnIA0RfoPBUoWo1mtQyUMyZ9wI69M2+HCLNqLfkveu++
iPNO1Y1UQEczlF5YD5wrnw5UWUzXmouM/4d3BsicvftH8KRApAFOs1+8c+0Dm6H4QXUMri1UjkEl
C0BKADbYoX/STU8nyqm9ayf3gjtyJ+7wW5/oB/5xXvpncGvvxk49lPfybsT9RD44L94+Xinr6uYf
R5GUefROwYf9EWNb9em9e+8jstza+Vst2Udf0N5j4N2H+ikfpFPy1RQT7RTdQK9ndAC/ii/hITzk
Q34XrvUzv+f39N6djKv13h+5GPb6Rb30b+JRPGp7bd9Q4ITEbf7AWoWdy7lEr+pFvrTH9G5ctUf5
HE4aB5ZfUlScaHwru+hLPiin8SyER3KLbgZnHYNNF076s7jJTT7JbuNMJLdxLDADkI05SSfhWj61
R/AlfBIaONmwlEv1zUrTYQrh1MaWLUKwSQKAkA2zaCfDgyuQoWqDYDmIIJN0H7wjGsGpXWsPU3mX
u23S1DMzW+jWTKRxrsYmn5pyNnRnE+UPy5ORHMUiLn4vnLOSQFKiAy9Q6kMUxwxU28nrhXXP3I1H
XtsvRjpKfyqlA7VFNHmwAWqxmeySg4efrb80DTuivjTq6gjNKkMOoUTDY1qgApoPdmZsRmy7j1SA
N+cmMTG1sabtNk1sgFs0pjtElwdl5Go5RHHdwwDa1RkLt7Yz8ch7hh5sRjQ3d7CVvfCjqYATYTd2
zwzaLso8TvZdMGvprBjWRO5Qeo12gLBRyUy1SdHZfnZzz6G4TMB5DoDXi2Pj7Utp6e3KJXkkAJAC
ZStHf0sBNI/uvLzSb2xr1W6YjWTRb7pw7wNsjq6VuqfFD7ybwBAkuTbZlfGX3yJTvRfXhvaUrb0O
nAGlkyR8yJC9hh+NXc61A9ywnMtvZp6AP2iTBnbBdOZMhR+wjekMjXBwzbjlS2XlgKLWAU705xjB
qvDiyGiMq6uh0KYxSPSBuRLQsqLAl9z/zYELoYMKTAkME+GhSk3mb7o9uj5yZf8cuPzy+t8DF5iP
RIsqadxfAFXwHok8dM0wJJxO/lSMgt0I55hy0+89op9hi4mFGbBvRjomRiIRzT8Qw0QX+pdUi4Er
nDOmPJCNR6TYH8MWx8W3MklFl9KCuigQb0lLauxts6QVBB+xOQ8lwn8GCzIoVq9MoazUQAe2qYlk
TQc5Z1TFG9yFoxR2a1WHyjA/SZamua5MhTwDbhCArbDrov2Mk+GUJJ+U5as+X4dGPgkVbylmyLMZ
7Sro0UOoUoIa2rMu+YUvrGKSJ4QoJUnYRI5y6ZJkqua7LB02uYLTuGm+N/6by35S5NhtpvdW8DaC
QPSOx5ihfsVBWs8anKlC9SwovW0FJmigxnYazJuxSJKBPlkha4/r7C2q1SbqAK0q35Jcf83ldK5o
WHEUaO6x6BhBPhPjWarLSBhCCvPpHiCRF+TFqUN5z0qzRaWLLwj7I2bLqLNmlhTYpAfOVAsrO3Cp
oYSw0fx4XmjZtUFXOhGTeQxVRM7kSVQWe5wfdkoPGLs7iSbyfZVzqCr5UOSvWuWcrEj4kaAtosTy
NrbqTe8j445eYSbTIQuquae2MFSQAjTVHhvzrDiT+k8GoTsVJmPFPE4bnJnVVYcAl9te9HD11G6y
EZ/aKkZp1A23qqwtah9jt0hraFdVXWzjZbrosVGqu2JsOhtu1QAL6x8CK6QWZcvSEKeIVs+ysJyF
kfaqYN/WhcnaFQO7y5o9cE1/7AMQ4IaptI2duVQ9IrLBIrrWGiLOsrwUvFXoX2kCXSOAZM7INffL
V9XEaI7TcWXRx11RZboI74LhxYnF127UOMHlyXVd0PpWitWM+mUFxUcAnUYQhBcRlT8jKRFbC+ql
1ITLJCKaGECMyd1Lh4lva8avptSuZAqiCSrQ+ijuHEVLMZAXRiVcDfwYRrcYDVSSRe1VwQ9oEgTt
Rq2bN7cEFqam8yHN5wboZ6uKt2Z98eVl0z11ZUSkK2PldorB3EoV3c8MzwHsGLqpLNZvijy2SCwP
LUF5y0sXmoVcG3xQxUID51g1CKF5O2ZFH/K15W0qZGRMAMlSnTYTwUzfxAr7tNqkFtnMPBcsYvzq
DMYKdywuYW9hDGiCDunJN7KTlCJIoZXduwcIoQbELFv5JEBPDcNG0Aw1zKBiWof+Mu78nYH+U2HK
dmko4KTyWdOll1pDQLCCc5rdUGPVrfC1iq8BFPygw91azidKBu0rShaljiC73s2SDA2cVA9xi4fc
JD3iDvVLpNMDtKHcCtWNuJwYrT6Pc2OfxtmbosCo61CozLupk4U0gZsWjDhmcXiZtcm8k7tNQUZR
srHnQrHrkHFGeZgIHdCOXNsUP4ew4II7A6RbRkXKSoboBjDvMNanAvNnIbESlO45F1LkS2oAXTXb
tCQsiyw8moQ+/+ZtTxcNFWk1mDwijJq/b8Jwy/1C+P/l9b9ve9L/0NtRR722kSQ0Vi9/Yhx+yeT/
UGKUFDwHQDb/Zlf7c9+jxKiOnSJ06PD6ohD5T/Y9Spm/7HuMXAHbIQJdZnseH/9DiTFQ47bty94H
SOypNOpHxhzCPCg8Osky+YGcuIm7CakF/egvv7nS6VdqlKNmlYILDGIXlMThdgOQmsLenLtw1P1T
SNKJ9iMRKBV+DOmpVz3aR/7IDsWLeBVxtUnXcAw+ALht8nP7Hh1RCz6GG2UZvIRXuR216Wt6/Zh4
QgWgmn8qz8Gbs85WiFAhLwV+lfgSqP2IJ0TR7ARGMRWX+sWiULCSD9bDfEEJtX3SMyfhNGDTjf1p
BO8mPjkjxS8W1IoMGxL65/AaHfz1sMTxgJxS5Y+zFFfuVrgNe+kcfbifFrU1FY6kjWAtI+PlhPg6
Gl4G0MOZ2U7gGuhwarDDodz3iYOISHWWg4wUBI7BAyjtJyKoaKJSjKNpn+DUok7g4FvfEvzgn6FQ
k1TzBlTPAoyBQC6eIVSbb+G1eY2vqPGDcSCzV15b8R6H/5e781huHM227rvcOTrgzeBOCEPvRNmc
IGThvcfT/wup7j/LdNSNmlaHukJJJxIEPnPO3mszG3lkCQXX7DhQvxTuqh5vImU60JSLm5DdGdTg
d+UZQgFJbHdoHHzrZIV3EnrSKzIORBXZydypNnshf03VLrtkJV++zAhdz9t8q+7mLIabupKVyf6k
NDy9xE+Li7peFe/xVxJ4Ud4aq2ZYSFJ1d9Qw7/eYttoYVt2dnGOjoYvVa/jeu40xkwgWYFW3IPhw
LoW4X0LISQ14q047Gj6fZy8z4fdnM4Gb9gP+teJ7OpDn6qDHFwjhBEPGH51xsTIvEHcWiT9pt09h
KJMHp9sQo1khbJI9imyXmFEw2OENn6drPMUt5Dy3YA5wLcoTprMFAbhmUYCWmlNDG13tB7HHcfdK
asCkfHDStsmNxQGGJgoYmO0baKDybbyig15eYt1vQHojBw9WzNf4jyz8ufTB+5bu4jSirhjL6aVM
ESLuFNXXVi3FInRsu3KaE44uuRgmlAN6WgYLTn+OaSjS+JNjTys/Rs7LSDgGl+ASo7E0FdtgwyaY
PdQBkLDitU68RHJFZZsSYL7o2HzwBuukPwWxJ6R7bV7HtQDpjGlxa1xagknheE2lG2Nzpkgz34Xy
U9muVcOrWC4Q96ltmbrkNyMho89uWZONa2jXUmFPyqYvDkK8bwckdVuTcu+N9Dc7V15CXIDHEj5d
xtox+/DzLd5ltbmW40Y3dkZ/nKT3uXNy2TOQo59Vy1MbAubOYrn1i5xV8Q5HKzT1Yb5TkGokJIt4
KKYpvFDwADlQwQXoIWmPt1zfYCuskU+QKmJJ+46Q0Im154noBOsysB4YtKNfrllhgLN32LW37OgQ
51PP6rlYa/z/ZFvlFOPdRNxCZVUSj8er6bWK73sF4xhYQU5Gx6JIoO5n/fLPngdphjEPqiaF2sV2
8hfbP2an/yJG+MPzf82DFr4Z9moUonWsr+ws/zMRyv9apAbMPz+L1ssU+WsepFqsmSKbQzakZAj9
dh7UZBONHgk/fzdvTl6S6/5IeKKhxzujMi3yvz/s/mpxnMtojtCxTuPKh15vDuGPlhAay2IkVTsu
K/CSOdTsETiSkv9Q8ulU6JhBDUrXwXMzKycZdLfeUROSFNWNjcEuKv8YmXLtRJX80CXSthza5460
kpQQtRl7fO+rm7byWVvimelkztT5qIkpvM72TRv7l6a/08aBwUI6TMj3imkna5jdFKvYp2lJkkgA
FDBqcPZGxEJLtNY7ZeqcygyOgz5fQ6HY6oOCgZBGGLVVbw7hmYZSfQ4LNH+F2P1QUmavWWj27WQ+
WMldKJR7XTRtApK83gQlAIPEegFNtE8QUnQZirxUFB29Ng+alZ4Aza5jC1eneTOIQpIo5anV3tfn
g1j5h0iZ7oQGoyl+kIKGFeGgKahG3Q2J5ypZoOYcpKkiDpL8lKkq8OYBpCFVrYQe0KjyQQxaNEvw
ZQLwHTQOppHUAGk8Vjlm3LJcqaPhFEL9OcyZ15qDNwUmNlafXUKbfg5jf5fk1qlV8utA9bkAiNXi
w68M9SUoq8ohYIIlv4WHlsjprZy/GoKyqzsEBmO/rnVp3bXKuSaVoOyMfSzBcg+gd2OersLPAQJ9
mWS7PgVwWI2mXZfUj+pIuReseKdI8BnLGNA3IBhZ+wQEtos03/FV5WhUh0CjT6cTheFnyTn3c1vK
sTTm8HllCrwVSEfFTI7iJDgxid9qA6a1UI9JCIdgtrqVxOwcEe4E2gYNXJRS0wN+KxT5xuwpOAbj
Oi4izlXcSSHmoJ59+2Bdo1g7KEUI0B0E2dBDE4L/oAuR29YSwhTNOPhgC802P/lG50kJm7pWCWyW
AM48hk4cFfBwNBoh6LVLBQJ3Unpihi2Hto4/BR/iILNqq+8TDZFiHaSOVk12lT5TC3oO6+FpaiVA
I/o9ga2PEnZRNEHrQUkcGTRr7mc7Q2UOwiCS9flmriwvNFH8jdqbJHZONgVnpcu8f/a4zPCpaCDy
2EtIf70/YVz+L/uTPzz/t+OyKjIkmyqShp9Ch1/jMjsCDfCdpKnUgRahw6+BeRmULc53BUUYe4ff
DszscugyIqswGaEZzv9OYU7/c2GOP4NoQVKWd8er/n6DorSa0FhtnWy1rgNNM1Z72RjTVdyTUxUg
K87jW04HJsacrDMOlACDmNl2OpHBmAZZieFnQxBkisUlGBnKZNcMPkat8rLkietsFREaVhH+zb6/
Y/EwFARw4TPDFeDoKW7kXDj7Sn7sSsOuR8sZuUoMESaTem7FD4WCeyxIT+ICPVGNm0E5Ryu7SyFA
AaUeXeTZJmDDjlrN63E/qiXY63pAgTr0HqWWddf5a4Dyj0JKBoFmbVQk0g2E3GAw9qHRek1R3kZT
WafY8aSsRXDcrat83AkMLXlcOOnMvKCUlD/Y7iz29Fh9GYp2QLj72JYDmF1jP7cnadY2JvQ2dc6P
DXRYzRrInCxtQ2PhZtFka8SzVeCqyNWtWZNRyUCdv3f5uLXy4Zy2lWeMAUaK4GQkRHmo0Mp83+Fa
tdOodwZBPLeh5XVYL3IKf4P2niCObiBV92DjzJDoDnXyipmwT6U4mXJzqBGUFlVnF1rtEa1c5dPO
1G5TO93l4JvmqjkUi8cog2qRbJOl9tTku9D8IVmtm1CehMN+y8Pu2o3s94bAreLyoKXpbfTHqzpj
TR9hpQrnsD/JEYpvkFQxfBmKIVbxUs0dvTtjbQ4GQ1e/Flgf9kyecRjeDT5MsrF8Mf3Kiem2ZFDC
Z2i5fmkCXAd2gV5f0m+hXz4Yte7MVuayfgf7yKhIfoUllddBhwU0M/1Pyc6qTpP1YUjpQy+9Zk15
K1nH02f2yrT0jMUv2R2MPHHmdHqMKPQxTW7VmrhbU7pr/EG802ET58BQB4tCo2zM644vus/C3SQZ
O4sNuJ9rERUxOVuPUfmR+jcUPqC/CfejtygH4UmV3TDQ99kwnWqKmIPy0PaYeIIm2co6biyreU1y
UPIKO3kKc3pRb8KONJA2JxjMpEEfPKvR7A2JcdKlVyNAYJ8XpMA1yWFSFhUyodiJ/DRawsacY6xF
kWMshyZO3ZJdM4+jtxKdhWRa+f2nkXxQiKlWjEWXpiDvqIdSNxbk6eXyQx0YXpyFvR3ypde6tStD
7IxT2WMOTtkXqslaERJqcn566XpwvJpyKqvZHZPILtiDqxX2yoxrWhJ8ipDmaeqzQ52jF9IKyGJT
nD9npJNaZFfHNIjBnFvFOWtVx2xVmOZ54E7LmkAoWB3ULBOUtgL+xkOL4a1jGWFGwmlkWWGxvIhH
pshJxoXMwqNn4GEn8lmMpjPBQShZoAzdfKwG7J8sXBB02AELm5kFTc3CpmCBw1R+sFjwjMvCxyKv
lA9kgE6uWBgFLJAMCfFfDmq5YQWnRqljzFTsWFI1s3nokgk24X5M2fnDOUaIkEMu81mOqSzLotg/
SJMmOr5GXCELN+aVvWq9iKnXsajLWdzhiWFDRGSVdm1Y+k0sAeVlLZizKAyW1WHAMnFa1ospC0ex
TtxoZgXHSLDtWVqWLDHbZa0pct2ELD4ZQKqVv6xH/9GTNLpp5jz2MtQRl9SJv9g8UUT8s+jnj8//
NUnjq4KQS+6bTs3v96IfQrI1Y6EfLcIenfnx1yTNeoHJmcLmd2/tt5O0upQQmcBNiXri3xQqsov7
LxsoyUB8BCXJWuSRv5+lIzVTasHHMTW3KI7JvQpl6CgrLLxO7L29eQvxEUtOCKs8tmOcJCsTDuNe
wneXibdJ1rxU7B+HNthJ8YE5rXvEjgPaRucKDkmVyJ19ItmiSv7j19fX/gMX6Y0mtJOtnkX7hwXq
hRQrhyhQ9REMEkxKEZAHWzKb5al+xaulElIGpZLK07agG1w9GS+y5JrQA8XsU1TjXStTodDdygW4
hVbSsPuAnIUD/BPbAjgXwYoLjZVI24fIokN1GU+0hrwJajbVra22zduzSt1iU4INV9ezZ+7AAxFx
BvSH1LLlLUWneBs9Jo/W2b8q+Kzyw7STzqG+Cbf+ET3LGlrNyAX7IbpEqR70NR26hbcN/xz/l/Hx
k4vun4Z9dF4incurua/XIRS5hlrhC7ED1wx2feXSULdNCGYZdUBkO061OoPYKVkjXarTfMg2cNef
4vcBbrGzsIAwXG6i9mHh9KSX6I6RQQZtY+4gI2HVAv4GeQhmjqbY7YGtQHJKXo1z8uj/oFEK+3NJ
dKNhg0JSvorFvqbtYVaPAn2oZ8mjITeUklcpO70/JNGxbI8LQ6EQ08MIVKexZ84Q33n3h7X6oW7b
fXIc9/FZ2RukcC0s1Jn5EnK+4ArvTOkAYndMiB7kpHXoCS61XPCWtXuYvNHFMV/RszvVjwgTepCK
cBgO+QZo5FHfRp8yPACYAYZryDhOmKRW/su8IQ7Ntbzh2Jck32VusActRV5c65IpIn7FstO8Gr0d
7CmiQuPJpHXzWN4jU+8v5Yf+BacKolMMge8s3FFTJik6uipPxpN4HE7FnQnL4ecnjNa9PZ/yDT72
D9N5fyLOJAXID1FSfBd+WMcSK7KN2m2FkI1+2hCBPvSPLYKJ1j+mxtZKPDzb8rXJ9/IVHG/wmB/Y
Co4xTBq77TD+Yf7rO/K4XWxc76pxAn4n9NA1VuMFjV0nvuCwk30VWK+n1vuu2EXKpgtfhDF11BPg
eshIkbnyo+0C/Iipo4W2Nuu2yboz8y8zaSF4lNNxX02G3RRfg8uKUdJJecAFIR8hhiE3XJcthjqt
x+FFryvCnreAjZKdvE4ml0VWzVbXcGWRluopXaAfXjL8MGEv0FOonQqWgfSpLrwidFwVHTLIr8BT
34gUSBsX/H41TDCHXJ00E4sVYbQ6Fy2VTsvu79Xy0+h3RuiOqAmdYt6axq1shlWW3CxomnVw13KU
ARb6neyIyrklV61BUGuXCIujsyI2VA7fKF12b/2AmDg7VtnzOGya9tYe6Xuv0iugWNXpqbVr8X6k
/hFsWMP185JBlVanAkniT9yfuo+v/N/lTbv9Ot0lsBcJMb+QyAHOoEHOpCMeukLqD68Lbz+4Gdvw
QXkh4KAsPMl8VOiOHssYq1zkqTIcJhhTeuAp+BPSByLdDdH8FAlfGz/17lwaR99Ay0uq2OOMTEe5
1fcd/PH6U+hOsrLHYjmKnk6Knm9n1l7rnpnB84n4c7sStzRq9S/j7MdPdbhOcleUrv78Q5wIETj0
46mgaTtvKHMobKIK0n1Folb2ZbNLw7sQ9uY5NMiDqGR0zxvZfAYHA38gMp8XBAwe98p6NuVjFF1N
jJKZE8j3WN75QY+k68/YaMyRAJqjON7jWNGNC/Jlns8T+UVXOUGfgc3geFn02ctvyq6Y7idiDSiL
w31p4vfJdPWXKXb0VkR44RKojWFuKO9x0vG8hio0ygUcceJwxHWjz7uFXoC7nd0af4B/L4LxJHpX
+3vMe7wd/kb6YrQbHIEyUqjpGZBLRsYnlp+dtOoXYSoBBYmzvHqwwRqHxQ2HIX5CGV5Dt7gNseUB
W5nwE3ZHtTzivuNluKuji8RbwStnBp3dvGQKDZ3qfrE3ivg73xrtjadCw3nGVYfjsGM2AR1hNpTS
L9gfO7IjA1piax6OP5C/hMOvLdbCF09bHqxab7j9sJAsHkcqhmK5xiaJflZ1cTL6uac6wtsgeARU
j9hrd7wn3nRWqSvuRrrAz0/z4vevuCFx/xhI+o/TIcJ3OJ2mZlz3C/zDaYn8eQnY6lrP8UazFXsC
BwZBNAfbCir4AHmewDX+20nwcYkurICiMqThXZBXxaU/ja/DoeYu6TWIXC3lerPnR/O5fkUBSVrz
qbLWwnUBwwahO0/guRx55aLScA7VYZauBlP/11Nc2WxlGfx0Ytg0qDle+kUDUNyqN5b89TKkVs+5
tufM6N6bdl2H9giEpLWTwSZBaSpXHa37yeklFx3xIO1HAp2qp/otpwm3GAlIM/T60KOJCPO4wfyw
mi60NTWb5XVsG9nCyVZIYIYLt7202b5UNn7klPEVzwZ9DJtAb2fgm8mxTmlMPondr5sz6h/qvuJ4
EUkHr49VQ77Wqg2PRWcLyU3J9772LnbY0lgucTm07sLkPWiMhqha85YdCXOb/+p31NkMnGzScaay
edBNUk5ASJvkA43JqmMCDZ0R6xjDORBh8UwSJk28/m0J8d5bSLD30T5Vm71priuC5AXCf3Px3uBs
JyZXH5Hj9Q+6clqEO5lL+W41z5u5AYhG1q/MbLFLp2vVKGzp+TMvGZ2a9KbKdkEhVO7u8+i+hRzX
NNgWLBKWzlNKBk/rGoBYqKRIROy4YXhVgKSJN7O9RfN7mZyWpqG5E7JdRiiK8KTCEtJ2eCIJ6UZ1
Ut1iUNeL+a14kNtjFHfbvHjqMLc3wi4FyQsSObDZLslkkQPbCB6S8iqrd32+F0Mk3htFcwIG2mdB
8SLFTpptNsFvo+JNeHx0sJJt22I4dKtgPQgOwpD5K4ZeLB8G9sbgdoqnQFx4UPXPRi+l0hzldvaS
N6dsAD3j6cKGcDVLeA7yF9rPEkowIpq6zSB9muOpMrcy+Y7iBiiRVuz17KXEIR57skjlYdNdUon7
ucBcds5B7fpxaXcUcvToIQlREpupNz3HbMHmVdfcRu0Ef6RXQEGe02jXiV7kpYNrvhF/zgVjFWuf
BeF83/WPRCPX8cnCe5sdVfDI2kEVT1MHwREeUX7V230w0fMNbqWCZ9zxKw7WuTPuc8Gbhs80uPWy
F0+7Cdk4/N/XdH71iZaFAeZ7IVea/Ko05yjbDmiLSrRu0UOuvVtICQaC4zT3Y472LfmJ01as95Zx
HjvXyO8ykps0OyG+drSJpZDFXTU447FG1I9GfVjF+XpEFh3ZyIHSYWuYrmW6lGGU6OTH91GzbyrS
wbxE2Dem1wPgMu6i9BBY26I8T93un7wHNfCrkQ9owoazJPn/aOCJS7Pt9/rNPz3/1x4UEIZCYcak
gWX8dJf8p1As/YtcGEUTYYRw+28beEs8BX1EQyai4ud9v7ag5r9kxQCCaxCIoShLb+9v1InNpUNH
Fyoo8u3H//4POD7MMGxpYZTABOGt/GEDmrZTGg4+Ra1KmvZRPAGobPvUierhlGWzHYrxZqgYUmUM
bF3bOjivNqP+YQzaqTYaL0EkQKXDLToIeXm7HuUIAJBSc/7PPVy2qUTyCMbdkkfqmDOLU78tbFUM
JgKCmS+UibpcmvofZncsB+piiUWnLoZrPzCszKDdOqVZJ1hbtBK0Y6vVlBSRjCQ04yg/MRXpGQ3x
54zsWBPAdtxwJ5aNCl1fzFqL3NQ+o6KKrCN8EWt6L03ijagnpLJ6KsLpFOraJcTZZdW9K+q6l7Sk
KSCiNIziJDeE46baVm901tVkwg2nFJaqEbIxg4U7WhEFTXaB/YCxQDv4dOurjP6kn/kUE2OFhVFA
KOX6H31Z4VEXZcniv5z+nH1/UdrR5MXL/ofL6o/P/3VZLd0V+ijUcL472f+/Lw5iGrc9hlJCRKns
/Lb/YmJPJZ9FVL+x1Msl9x8/l/kvDU4PQUVQdyyDV/471xVXzp8vLN20tEUjhpkLKebvKzv6pNZT
2rcQS4fUFUj9MvZqI+0T9JNaN9jB5KRw58rGtH0zfqST487skzJytKNsJ6esuRIygNPQDSDtZXm5
U8b32WD+H4c3cXlVeirzu2BpH20SbspRXpsCcepxcLQ04MEkWIT0kPs2dCLovGX66lcQXiWWaGOC
gVV2fQubQEXSMp1SLOziYSLIcmrFJ99UT0hAvvLcfBYMgaJlvtXCaFv1qa0H5Gy3D3mkXOqcYLw0
ZrWvbzB7eK2xNSV4FRLqlpEW6LCERw5Yv9Si9Ip0noDea9elgSH0IzYvSrwkAookl2VpAMhRpAGV
ks1G7EQws2HR9W2rZ65Wt0+92biBilhVMdkJkxEoYa6Y0JXnJY1gcZUSyDYPd0IKWgOkoZa/iLly
pnxPq/9GzO1+JnYiNBdqYqYWzsCivK/1Qznj1FJU4g3nZAcS4kjTn80GMD5x1mj/yOyXZ3Gfl8Td
WTXI77R3orjZyoJwb07xQZvGtWgEZJezXPGJhhC/ioH807a5ip2I57fac1zpKkiOlchbg55IizTW
JyA1TSaKDERe015X9dlpC6JRwtSOJMXr5AB3nuTMOFhihjilqd+q9LHrfnRDuKFrs66GARE6Za54
3CSUJWiSjBQJskQ4qezR8rSGv0eCbMTaLoQTMo57JRJdrZA3NVsKpUAdOPeY/MKVlmPw5ZvE3OcG
WKWGhDJdknsjxJtWIgpQII+heZyJ9BhJk/E3STCcJ3PY6wWO/tBEWiFs+tq8R7lxG/ziK4J+NKK8
snyqfG2xxb1N5Yio54CwiOpBJXBuAK42KMesWOsTpS9pr+k9Ot2vXlygpugI0/fG0g4IyO/VMGGX
ILqlVDkTLIqAnFM5JiNyetVoGAQ5fLZiHY3BaQqxtGiSHfWSHdbSRlkCLEkRIdIaghxQOb6gsjc2
upacx/wpE+V1LFSuVrXOWBNFwvJHni5CJXhz3tI8EZwKdWdKnkuYChiv2AJMdURT66Pzu96JfUqQ
8DdU6dbNgZubnZMapaeyaRM0zMItFSa4fNpW9fVrxN/Mmgh4ILGBgYKz2K/Q9ifg97pnUwg+Z1WE
jzlc9Hi+mOVwrvR+O/XotlJ9Y47wF+p9ZBBFpNZur6G0GV4G0U0iqH+mtauHt6q/zFl/MkIchgGt
UqEYtzk7M8Gy3HoILzKJ6ZzrOt3RkoZkCTpqsTNbFUXB9HMiKyfQ4k0vNsefmhEA1qEff87hl4xU
oo3mY1h+YQmw/a6xS2W8043qpWxg1Q/WWa2TWVq1NGHLrLeFCd8qPO6Kq6OGBCGhpOjQzNzHGNUT
EhatgG2Z/pWOMtgG4ncruqdtsymlc5Mm+6iySDDHVkWPcBFtC2Q4Dj8YVpy6/qji6p+tMZN0TV7M
RXQ0VPX/WKKS8f3HuZQO6++f/2suRSamsZbUyG37hjb8WqJa3AFUzvr3JPurSYLsSxGRkhnM7xiQ
fs2kBjMpZqCFUccvy4r3b6xQLR7+xyXq8sbJVVPAQ8uKvMy0v5FaB2mHr9WH06ud8azR1QzRjDbT
D8S45rV0svYTWCf4lxXeGHM8Z+JLGr9xkwF2C3ZkV8BPuxdYPNb31M/G8VYE935xh1+gKzA3gsFM
7huwkOa9IJuPd33zAgOaitaCiHE06yGQjiEj5ULkxLK81HlNCgLfMNKFEwk5y++eqSrN2n0VvokU
mRHPTrsueCE1AsHQgrK0qqsEOkv8+VL5tq/uJT5Fq73jHdJRW0sLazR4DcQjmFIol/w16KTARI1n
yJcU+nhDgKLJv/5ByZC7+OHfavO+lOMShzogBTd+Gj5TQPHZuAQ/lhsplqcOsDagpwgrvn94P9zI
XdzIXdzYwZzg8y4VQtOFSWq+8i/+JBhTHsO74xcgnOC5eHv8OR6yVAP5t5htvuFckLy4I9sUr0vR
kTt4FSqD+mUp6HWUW11u1DQ3/aB4yYOhalGYo1xI4YzHUjHkv7w6B5/XpGSZUXanQsrf5/3yx4tX
7qXMyQ38TaZACKpL+VN8pjaJ6uH7HfMRKJFSTeUv8zdJHSvP32VJ6pocR94j73d5LF4h3gX/JKw4
ZE++plSYdEcezO28NUqQZnJ4Say3wXwD6gXlJmJpRdnwGxC2bD1U4833lspff7RoeBkMscDMeDJv
iQLtN/WbGim0NG7hqE0BNZNx980/4wNntizteZ/LoTMuFFQpL/KGqDPyX5mzixen/AkkjFfhXP3+
qBwWPgFVWSq0HMflLh4T8LVxbJdviJsTh0/CfzmwHH6wa8DFluKseuE9UkGlHhp13al5AexGAZTq
KeXRBZxWHq0S3D6ZOztECdwF5peyKQqaAZG7676s1++fl8tqjYJ7dZFJcsL/sEoOSwLVbD+x18JG
jLmZdRp1jWPr6mfjmhwMG7s63CHjjnrf8m0PRz5MLkF5Rta+xIMnDyj/+dgche8TYvnsP88qvl0e
u3wz4EtLh6fyOyXh5cChGumXU2c5VfjknFVwaaMNherlsFBq5AB9U/f49nkE93GkE/C538w5npk4
1IfFBFfDskBc4MbyT0IcVWCOCR+fUvL3L6HyDOkVZGwABvonO5azYiHIqrAtf0KPCefdpXeRvAL1
BqlPXs0/OPZ8Kv4NrI7fOdLU2vmFrwWOXFAfqYPzmXmT3MhRh2bHIyO+qPqZf3IeUuTmMZDjimZB
/fF2uJ0TkXo3b+SbAcwXRTl8+a48ve42vDgvsnzn6kIEDDDgdwu0r61uY2xz+/flwGHlpOB04w1w
uCMuR44mlXrGv3n54Xrievn3qfbzEC/fBDT7cMN3s3wlymp5h9WRo8XXykW+nKb6hRdZDrXl8niu
NX7n4MPshfQE47fR7/n9e/xZrhKuDNPlh8dAHkusDV+tQRsPochwT1lxy9EJ+wflupzLblB6y7UB
iI83zMHEcygQ06zZYvZiUgP8Pi1YFwKCoHV1NO4MxvsFL88bo3HBYa8B0DOm6Q94VZ5QbyF0x9lB
340Drrs0BRZC39Js4KByWhTFPWcGh/y7VcGBZG2pr2TWN93Sylho1SCROWHp0TNexMlT/8VTl24B
HEjjzcS2wwX1cyCslBVjzXKybVjv7unI8Kk4BTlwDBHLkPjOJVQfJ7LxqFysp/eIWY/UHfp74DnI
sFq6ZZ1IQddp3qq3RHuWe0ozCvogfp4y+sPivu3WqKwr4sW/6HQnmDvmXaNuxmFXbGqTOJJ1Idlm
c9NGpK7kcyQ3OKvlFSi9Huz9M7VRY+ihFgMB+vJttR9dH6B/oNLZUpyYHuD05neniFg044c10FTF
NS+ffGXLBOm/RDr5u5ODgcBAHUBsG76TgDFqFaApdqPCwQ4a0xhER/0h5Cj9VkblmCTmERdDuM+B
q9HwJAMsdBs5dZqftAxceUv1e7iZIuw02N8qydQ+OCVLDN8tja6bUu2kVlgv5gquF3g+fKYKhd++
1SmZ3lfswn+ku6nBmujQfdkOjTf3Zxgm4J7Ipp+sFWV/cVsy0Nu4f97Nt/KHMrjzp9+ukg7zvqOw
Z8/dILPVZ/15or0y3BAzmU9g4LrbDE1hHe4wmjjQBuzWFh3RkT1rxxV/0HbRJbtni0VgO113/Bom
c53bPsazy+1rcBXUct3ZnXhSt+1Pwg7EuC0Tuz6TS7zEH2o76976UF6MrbpuvfYlEBEv5quYVqec
dWiYq1Muywc1o4lDeDji5PmibcU9XZ7CdyAFyCbB6Td9Ctwiu6X3En7sVDgqobEXgyMWP+amYH7H
Ghqbr6H0iQY6eiq5elfs6j3mAqezqfQ7pAq2jn+S0DiDcKWD7lbb+DQR/cbOYEUPIqGj4smkFez1
Bz/5VHpK7u/NXNglCW9cyPK+156y5EUL7sX+GXDUJJ0od2AmidCkhvhbsw8UmMjl00h3kmxBP+l2
VLnTWzmt6+qhIXS8HH07IKRx4tgrvA+EoQ4KaOuQvJG+XlBBYQdlErrA0lDYq/GRMrq0hUGRNacg
OXYDBxVmYBOXbjf0Tt29lDTbJqqe7cwjExAymKlGWFdO/mnEewUvQV8JrM54veRjaftnS9zQpovO
I45WvabTXB7y9F31PeoAemqyrebSuirD9p9cA2T5Tql6qdKxuF/IB39VA9RlHvD7GuCfnv9r3wJM
jqo1Yi0T8dSf5V1Eyemi/qf8c92g92WJ+C9+mkt/t3NBi8WmBnQChlaCaP7GzgX19n/buRgq2yCy
rtnDLOqv3+xc4jJr0XiyHWYu9OP4w4pgWrJ3UFP/OJsx09h73gw0sxoSt5pjBdPH7FFmKLK94C71
st9QjAOMT12L2+VqwGWQeHqvgrTZdQgu/EmGt8T1Y/BUKmgLs4RnBNTXzYxupvlYa9NB66AFhFwJ
w7bCyj0T9jWyOcrTmHHA96bSeq419SMuqfBNoXDWSMJrUmE1t/T0iodokqc1tVink4kYnhlAqVBx
bFnSGPjX3nPtmNf3SvelxS8grN3GCEY0YPRiG6iX4SS+6WLROoo1XuViujNpA/R1Q9kltwX/B9At
YnO8rnkEG3EapJcOwZvMKK4xmvuM6rohcKWW/tZstU3SarTIJnqpUk7JhC5xr77GYHGETJfwAhZ3
dD/AJCx4J3RFae5YDfNF7OSSCu2zQNROcC3t7dquFHRjqIHKzKSpXTnZItTsOLyxuFZhoSaJuemw
7RUpx1cEPSRfZAMwNSrfDLZeJ+mXZTVPJWmxPW18UbILJAqF0D+ItblpqKCJrCESq7WXlxMj7a7I
B2J2QyJ3IAaWgm1KzW1G7QuGWEV10miqO2eJO1TadtCQp+B9zxgQxTi8BQEZJoj3UXyL+cSbeQ2L
W1DzDUWlSw3G7X2vMGlpCk+dNl5bJFVqMNcnrSrvB63FLJSAxHqYRc3L4OVY+FFIj7kzijctZu2Q
nXocI3mUe10s0899nIX6oljCtg2acyh8pRl11ig1nDKKqbv2O1OaVk0k4kxVPwPJWCl0fxUih/qK
8b017wxzZDCN2TDV4AIkpVwX1QflnLm2IGSliiOxQChKEqI523tVXmth6Apy6VJVd8c2v5NhABSk
nHSoSKS2c2RFpyF7qKGKi111lsvApVrHiKzZ+dhuBWaDXGxdiRlWmghmTsHyFfqeWByo3V37NeWN
rXGFNRLKnZLOTnEc6/lUNoUdGWeFXKKxYbcbBM4yb1L3MnEUSdaHPr2XAorKAcgUjSFpfo7goBvo
P6SsmrywqpWPf/LoDvaYxslS7cFwsqA4/2J0x5TPGPj70f1Pz//36G5Y/9ItVaa2hE739w4b7kIq
KzP2c/fCxfmNeJcOD4Wsb48/+tzfNXhUXRWh9akmJk3KWn9ncP9Zb/tD59TCWyOZPxHMEAd4D78d
3OW8jloxV/2NLhNR1aCMQe6Nd0At973x7IfCZiiRsIleXWcPtTQ7nUbQeNFtFP1DQZOZgfuC+iQF
pBEXhp2gN4vN0iv96QV4s5uZF5i2diZKbswqIjKjRVMuexob5a5gB5Gno6eouLuridfyn7VQPKek
QTb/j7vzWm7dwLbtF6ELObwSAAEmkaKo+IJSRM4ZX38Gto+v2+2uPtX30eVtW1sSRVAkgRXmHBNt
QG7Ut0kiFRDvumIMDrhqX17ihyFnSAHLdz37R2SFmNJ0XQztUc+kjTISLzmIkOqHQ19gOx8r9P8A
dSrT5vmnOI7sEjK9IFx7zIiCvmzxmDqVtJr7Y85nmuqhicfXkx9z2Z/T5SPqZS8soKfWTCoGHudS
uZEJ7f/Yo+Akr2oeadmm6E2glzaqBS4Yb3Zl6SkULQBW1GyKHl+rNNpOOAgx+YAKhvo534b2qq5g
UbW/EL2BQqsmnSdQPZ2SL85kV+uiDajFR7Nmq6MRHL2KmhjvqMzmo94zxTe0R2k1Q6puvUZo8euP
uziDFGMQmqiSyar0XjENFM2Eh0kyKc3EpxVcqMWpu4vBH8ZjvZ9WeHUmwhcQoQgk6FvGQnO1VPE1
nZAEiWF/0LtipZIepboiu+Jsjh+SbnJri8JT7DhHBw1L7EFwO2Asyghvq812xQK/v6UFpIq/jorA
eO5Qh1DMANO2PPNacqqJn4oXgq4m7UDwGs9q5CrCtqiIsjBoZk1h8PKUVriGaKPG+V1sKCetrL20
I4NMCN/iob7iV3rO56uVcfrGbCqTPymBNbCauyBF+awBKOCkKS+TbbRAC9He6sFwqvE7ZMZnn5lb
mQBptYg8SZwxYZC7GqKc1enlCpS46UDeIoFIjJIkTP/GeBNRI3V65cXEDFQBvSutXd5xdQ1H4mBF
28wzaEB0g20bXUKTsLU0J8cqI4NSdA2V/oV41bLr7jP6s0ogUC7rjsZEjYF2c+yMH75NgKokBMZr
EoSPHUrUMQu2oiwimireJpxdcSXt41VSH4nXrI2AMUgoB42LSLYdzhqWTxuJdYokM5UdmbSWBEeG
kdMb7SnOnvSqyey+4kmN2LoEyN3qVDynsG7NmfJfb7lmzCl48bLaYxCDIujPtbnFDYjaQLBD+Ndp
By2hRmDWVccYgT4bxOcM+FSkdQcre4xodOYUzgfREQiGgNZ+mh2NDkLxPhv8fmbFlRavelQzQQ3g
8IjncU7dnj1qGhtQEV44ORxqHLBME9JcKNfEBD2BpZPDdVprmTiQv+WOkaSw+VWLGO2dYOi7ucnJ
te9I3MTgky2Dz+BTTtfPBcvZItfAEoo7I8OX1mrHJCpkuzK7j1YqvJX7vd4g5wxUL8lWrYqLsCr3
EEmUTEjiXHu0pnhbSirGLDwBssbvs/dN6A1zkVzXTIp6LYeaUj+mqukL6rCtKxg/C+GnU/cyRN1+
RBS+coJB/p7qRMYgzI2Db7Mo7kQlgd/MrC93lHx4kST9xsn5vJSCNyHkHQSKzSzDkDzjF0DVOIsP
3YD6jqFLF6Fnr8XlmubhNmdlmI/822rnuJ4K2sPYC8NuC/ffEdFnlwEUQLRUvfge0wTKUr3FR0UQ
L7m6av8+MdgIg5zkp5ai/LmmbDWXD9zvKKc5aX33de+oVlpvZuLghJSLRVIkzlTET7xlvFpqdjUN
KK8qNNDm6C8UdxqrNUv6UJRw2030kuH0oQtMmWmZ9YQpT85jjWKMkYL2bEIYQy2OoMIBaBWrladl
n/No7ji+0pG0fEeWagHOBOV+zNNTy6TsFlPFJhK1PBoZ7lYtQ7udir2gap6ZT8e/c2Gztp06l3ig
vCrRo/+xsEFH9Rfpyl9u/0fbauAfpWiSdBZoWH/+QDpI/2AHZyqUPHSfa/DEP63biHsyMJSLGt3k
uv37XbjCuk0zyKv4fdv2X8HTCaX4N02rSVWDZG01Tak88H+ua8I5bkpkcvGuMqHqn3npM0oBobLU
mhP32AmkZl8oFvZDa5vvQJ9akFOLJ/1sPmj3kqd46oN0X39mrAFedKfw0Quzrk4IaqRg3mjX7kDY
XucxPg3jZleJm2+qAgwwVQStICIRD8DupB6lkcqFaxwajOBA2qnV31XWttGOcfNY1K4s+WH7FbRO
lHszuSrFMYIObNjQnw/4BcTnjEHf9Gge+nOEopgEOVt7sx7VB+V+2qNnKxD4L0TnoVNww+nAG3Li
gBU7hl3MCX4jXeVdgvVgBYc5xuy0hH+Ktnoz6DSfmtmuMifDRMoGbYuC2bKQuiBm+4jC10jK7Jq8
wvX09KNLWzVWMKU4/eCCTXdjD1Gt4qB9nfhxoxdB7mSEFXsMsjJrshPjtYZ3rrwhKy4ZqsLUWAgl
1x2qSpZF3aH7gG5UCDVDR43vvgUxb+Qj2cq1YlfJPi+OUnqaR6+yLhqO4GQbLFw4djUUUFZD8V6j
haz8iZOJIqp+OdoDv0z5ZbFIvH5dUBAFzgBRY3xYhsdQ/RYxT94NumiHSCeETVi/03qHoV2gUCDN
McY+ti52/CrBgmn4YvT4XKQPBfla3THSWMASoAjgYTfrjxpXhea4wNJJPs3iWuoXYdDR1d5Ec/Xr
QJYSPgTcW/l9A6+RqpKZqwdc3SqvIWds0MzdSyQ8GBlUBdgfHyyqFOw67Eny5CPPX9PiXLMa4NfD
p4rumxfDSvFN0zdpfZXiaIg31ql1SPLE0rRpG+dI0J11L3/SWpOh1Tjuq1ttfL+yMSZtZD/fynyM
/mXD8Z0yQr5fma/jjxccNkZHJM5O+mI8ZRhaB9vcjjcAPPr28V10pHeAkiXB3p/dPT4XLhPYXx7z
LRNQyocNiKTW/oo84I3W0WBOs4ZokFPYJiveymXQwAqCtQZ/2Cu0r6H+wQWbTc8a+MhOtduTrckH
7KS4SK+Ln5wLJuxscoWa02qN+LXHYg3BvojNzLqjin0+JqGT0is1N5zeyXniY1ITm+QzGW6sLvjM
b7lQrP34USx22BSyveD3zoKIrZha37hvth18sDohWCJhrWDRhJEodng+uF/+yn6TfRcrRg5GND3W
Vqy8lB9jOa+A/nXFOq0eEQ6YY/sVhERLYjaIMo2ZtmOmJryzzuIeZu4GmrlDRetYzhfyZn53LPxB
J2MW1N0SKySFnIcHF84frT/TeLfYGRuy2uIV5bVGUD5lxzyypQdlM2y5cHraS7lJ76rdtOaNPVbK
p6K42Qu1xgc/zO7tYTtsgRsdlX4DyxHT0pFsUeYyVmaXZEYQ0yD/ZLiukl3AGMvaJL2N6573PEjd
/11fkN4iv0r1fVOetcbnULTQkSC/hS6XfIvCLPNS1jqKE/5M/X3OVF9xhN4Nkeu/ahfzGj32fuvj
2/K/njC12bwnHHU/irta9MP+OJFARqpE4UasVkckg/jYbVSz+XtwH96VT/q9uBf3qneyyJjjqKyH
9Kn/iW7hNbxmN/0nv2av451OkPymeO0u4aG8tnfKFp/hdXaFzRRslqP8XrwaWx71tjtbh3pv+HSm
W8OXXeirO23LEMlv7dglOdlb/NIDkcgH4w/xy77hg508TPpuehC63ajuB1DlTnpgZ+0SCr1FjufH
+9pTPqpiUzxoH7XdeuTD2tV2zbHMnNQttq13U3xs1KAolAMmIif04dPH1/yOAWP/ZLzoP8UtvQIg
diKEbp4AgfpiPkV0VDCqES0hD865SrCVO1ihI5OyF5xWwyg0vvf4fe0jnoqddRbOya1+tz6bXf9O
/HZf82rKbAzdNt3Gc/eNxJ/FQcYo6zlJDyrn7Luy+EZ1v3SeMF8mA9P5N5hybS8JXzGOl/grgLQF
RWwnf/jJfXMii3prffdfLstwcOkZouqMne5Ww0n+NR4TC1vseCv0jRQZfq/Gz5jfI0Fca7T7uP+u
TAsGpvXQqzg6ahlq7GnGgcdgEAtWznZhU32J7+KTsp2OOLh+MiL+SBbHMyt6EXRCrWeNsenBRhzy
Q+kyldhnuHzDO3012/Jvetc+Zbf1ZoGn8MSutlZkl0AFi3MqPK1hJOZGel75pus1gw/ZJELRQWDK
kDWwGRmQhz5ugotw7USAqZv8kf9zsdAh/L0OPiNAkoDd6tlQjsF9a7T7nOTTanqOKuxeYXccSLVL
92NaXcYf+Gui5knsgtNXzqp1DBAUu5KHyzCDr5Y8yWv0GUHG/U+uvZFbnWBQ2S+l6QmTpxeAm57o
wewCKOuhX56CbjfhD4Ef7AJLAvnWcc5F3bC2OMVV7O5GbbVcEvQHDeEOT8c0vkI81eMVwg02aR7e
YbFitELLxyNRHpKQ6feuUOxM2IPo4w2dfmivbL1UEIaK28J47J3OdKWEjt6XlZ2u7qjn2xKKk68y
3QQ4j4xxPhrDqzbcF6s3WroNjVOg9A0JHP/ABMiLrtMvE1u8M+N+scId4jTSAVh7ln0lYUtbcaxF
J/zo5os4+4p4yMGdUPW0aGptBkWq/DdfOBky8u912kjB/J+hPyjXKLP/PJKEs/bn2/9T5W4gQMMk
8rv9/59E56bM/BO9G+AAVl1/gv6A4eEnyn+o6P6pdsf9wUgbTC1zKoaI/8XCCcbbv6vdyaAzEd0Z
Ml3Ln2v3MZ9qfi/sTGrxBIOsIxSDMRa7COPQhttAcA2oatjesi2XNiZGXDdnpLHNBimL5Ogq87Wd
6KruiOlv00LhTj2wGvAqOFNLshuy232E1FbbxjN5X70Hz+Zc2umbqTrTIYBagoGQ5IzSq6kpnNrm
tI0YHJOiM7vFTQyBC2ys9+QXspOdgd45mvS49JdR9FUDj/R7g9tcGSiV2dfzhrpfqCZtTj0G22xf
pPD3pdhN8GTacKOdHue5saUy57QV+h1h25imzppf7ptzfZ/71lZysou5z7663XrlYulwhGUq3IX7
GumtAxil3GvAkG11slXOAHbyaWHv4zxKwIThjMFdLp2SC4xf0kLFdGN+N6mdvSJLh5wa+vlVcoYd
2ttd96U/wT1/zzq3uVHb76zDimutefT8tbp0u+jC9Sq21R9ST3Hm488XaxsFHwMa+Ul+ko6wuKmO
Rrxb2X0+Y3Phbf4kdffrCkX/DjHFbo7JHaJ3e3xljaHfYGq6KI+3v8idK/gUy29yQPCUf5c2muEN
e6l9/x7vwZd4KloT6aYcR69w8LvfZ1v+OZOIsser6aenxhfy3XDIT1yb3cyp+Kl42p66j+EwHXge
fK7bzujNd/Da+zsGN80tu3AmYtR1l8wHJglkunKFPjW7GQwDtfKmxcRPoMYBQOxjfjIvtFiH6Bzi
JYz2S8f5d1Of8rfioTrne9Lfuceclx7GSMo5R+WJVW1hIzmiy1O7m47C5gMvJa+90EWttzWu5s64
C26h178uXuC3LwR59KRctL39TBD6m3KPzMOObXG3XIU3PJ7xrt/ivC/80JPQp7vmjvSYYDcdWt2G
20k9004u8RKSxzjHje7S6dA7cF4ckjxO3uLFxzDYzJgmoWJ8om/DSr0O1wo7qgky6Vy0DC8sxXD0
WiNTMlgAYCiU6FQzrAnV4wiRAZc/6QlMo8zDsPmGae4JdkbsxUfxMY4bDslhnrppnfoIldpWaKYl
r/C7vbgrDqktfoUeH/kgnH6s0zDjlISDztLTSSNX/6TJWX6Qbe0U71eLS0PLryR6Rzu6Dc7yC75f
49464cZqX1gisC34QUR2To/I3GmM8GsG44NwWsoLqTQkV5zbbfkyn63M007WCbT7i/a2eJrLp4jK
OYoP4TE+IjaLNgB/7wJ80pUrefI53ll8f/Ekf2KE9lbChOXVXIPjr2rzmvH42F4785nAEqbB+4mX
ks+MapedwfpGD2w6saw2Hm9/Tik7/gfzN0h4y5an6EG4VoGj+ZJfe8GuNRtc+ga+zJS4EeQYukDI
G5RU7UvGVxNG1wkQERGE4M+olwK2AqK3gudf6YPoeibxhc7oV2DYvDZahLYzVN7QW/ERSj+aIT5L
70IHs37ZuGTLnlh3Oi/S3minVh2oiscX28yqQgtgWvKd8mU1nw+rH331l6MP4/Z0TIiEWXOQF080
/exZCkDoE40XHRji2rUDg4ywEI3I62faG/GaJ7+GyVckIs57hcDb+YVbgmiVJZsvZGzDC9ZKdcqq
Y9yHW5wt6Uc03JOtfGxIeRlku1ZfJPUy9DdZWT9QxRtRi0iL+cOXyKZHgIcmGekxcmYdZTP6AWLi
kQ3/etzFfDMBWuNliJDyv2jSC4fFMTa0uvzue5GKVN10OPSV+JNHI1uXBCtONe350kievHwDbhBM
bvqzPpLpppeONvBY/b/zXBGmkEhyB5d8Q8Ki9h/nigS2/2Wu+Jfb/1GdKGvmoQiW0KRKUZgR/iHj
X/msqqGIxJQwW2Tk+Ptk0fwHSCVRNzG+wSxcNS//b7LIl9bQeFjqikxyo/RfCfm53V+qk/XQyWRU
mazKIJn+XJ0sWd2PxdRkO2sbeJ1qMz/EVKpth942BFajm1TbsumiXQM4smQ2033kZhMdSnHMjoKv
fFWO7E0vxNjEbnq3OOSZtdptW11ISAVFFJsPMUQw9TRIR31w2vJT9OKfoXYQHhZk+JiPSuMyUG8r
dKJfAU48dLKmcTcMz7Xo9aLHoCAQ96axAmVlIgLc+WR9UETI2Fo0RDVAvJefbP4kbwDe6G1SHgXM
Z6BEqCloI+CA0rGAsk6Ih3AHweFMFpSnTnJb4Q21Q6bJtgxSFqgd/j+7Lrft6OJ8z4hLpzXaIw3e
V1RFR1xWx95pnsrc5nqzkhqYGr2EnDGGY5YT9GZPMfJsSDA4cuyxcci4Vpf6ABRQqKnwZOxG6leK
YATf+pexr5qLkT+HCsnnHyWxspvuWr/Gn/ph+lY/MIAhqENCiGqE1ietnLTcdd9oGYu/tXPVkkXq
cf7ltf9/OVfxpfzFbfOX2//v23TVNUi8/3FwQxkjRvqP8f+qa5AN6ncNTzbvkNUK88fblIOh9SBi
hwzDX0uD35sI3qbI3Gg+TI13uQJE7L9oIhRrFS782RK+Hrpq0RmJ2IF41/9pAdDlaqXkemD5+lvb
decsHQ9GSUlIGPKcUIVk6/uHoINFMwjIi+5EdfD0hUscAcFKNdy3mWVLGbI1VqUGlf3UDwDYDawj
S24naBrWihazF9L14FQYpq9HEmlcDJkA4sUCEjk02gh34i1CTYs9W1HdL+0pG8bnEZusyQpSkYha
qCNgHxI8UAWExKoAh8qbTAPJCwytc8Sgsih63IdNzIddI5RLDc1dQTQ6X1PJ8dHa+wTGRd+2OzDL
9pyT0EYytQ7UKcBxsP5cXKmOqgzbLJ1AObI+JHSUqQWdi+QvA/EHSOiaqd8bdftuBcFr1DOTI5Gw
Efs7kexBdYwRguGQsfxYU8gwFjbQjc9moh1aCS2SWDgpR1JbWFJEzKf5KPkE1hD6rrlJFdidJb0I
ycIec/QjDYpVxqypHfwhWh7Fan7UseypE9kuIqOzWLvX6RrUZgQxTFSkOLIXHtRvE2gq+W0bhbiT
im2k1VZbK15cVQ2e8lVLyPBxzcW2FDhgpryvgLfMwQuRlGTCIL9N0N2Owo85zj+rkG1GVNd3zSmU
o7NeD3ciAeCpoCGnUPcivoFAqVHrZ69Nld0VBifNVjT9ri0PajQ+lvpjO0RPUccD74bHNEXTUVPy
rM/RaBC3yNKjUi1HJv3FlPDHRIiLkXBH2dPACr5iFa+3ZA9RjLYKQ9SmuwQxrRSWUBb4tOeXGoFx
VSJRtvApRtyShf/I4j9EALAgBBgQBLTT6McIBIw+eA0QDOBlLRf1J0RGIGTQq4bmaI3By1So9tg2
9wE8EiEs6MwW3J2JF1o0jmLqtb1wbgoE6KkBJIbMj5pXd4agoYX3ViNwmHOwBnPpsaFGTnbTaGxE
eC6i4WWII0pEEvqMF3rQkQ4gn4iMyR5D2hNkFREL6Z6wjorRWs2P6VFfmKgwcp2H0gwgeYgRXlUa
8t2EsThoyONBwBig5Sjmay3FzwkKj34IXttFOBH+7SWrAmRVgtQEII9QY1I0LiZakVmLoeGu5DLY
fSJikoAl2hwGex2UHRBSXvXyxpAEAuV3PdT/SNh0EGfbIYk3ixX6BG7ukpA4hAAhIVIWUjkrwjtQ
t+hIU2PkLpWcPkA59Y1BcdOBbCOT5EfkMZKY3TpV8gdkM4oMHTWt/EiEhMO6ntkmEhudQCgJyU0i
02siwaksiHDlHBA4NDhG33kzrbqh9cDRY7tXsb0CKrIQ9bT6uNPznZi/1Qh+5Ca/NNY+bRa7pHs3
kAVxan5UkQnpBYqAFKZLqXsBMiLS2PDhK+NFQWDUqFeKYM0cr8qCe7sH2hRzpew0ojFCVhwRsheT
Fy5ks6cO5A/KdhEVvYZVOWgr7CssFYnOWkPzetao+gB4VG29om7Rx6hvEo5ZbSIASYh3cY73YKqW
Y4gNRjdVPy56bLnmtujNbcdbZKVqZCqnV3LcuVBnSupX6VPOuM8sTpVOOsWvs4hASom1b7UIA6NC
hgv8W/zppQoWh5NEOlWkGJPUYRRYaoOjmIhu07yr5cJjXh50LTilDENV42tudDDI+XYlpQttdQ71
CiqeKbv5yKAHYlHYApmF/ydk0uHvXM9zNSeej+meyQr+/5w2mv+GXvovt/+jnjdAixPWR+n+m4/2
n+r51XjLlyXuFnQqpf7vhQJBR+gmdRHy+G/ygj/qeZQC0FO5ofn/YczV1RVh8edCgYcOK4c2hqki
P/bPhYI6lupQWyGbBvLAMHjaiKlxuyK6rbJtFHqd4VPUtzPbNOMhfKpeuk+N+uEUz/bAVml+hFf1
Jj3H4P1QsaXdOSV4nC1f9jqQWjY91afBgqXkstHBERsr+0h/tIS9EJwlwREsztrHcnJKsJTwmTPg
0eekPMvzpp+MTWR9aKYnhydZe2E5J1gnM9kJrC0XVwIEUZ304jAkR0vYqowihK00fiesrZZDtTzn
bOuf80t15d3ukl7k5tvMFTeABm12winwUnJeBJbhDCyk8viDEas/hFvyDu3Mg+vrSbvl3H1mx2gH
RjWX3erEicuLyXNKCRx7jPvLNPNX+pJ9A+tT2JE2Cp5C6DwUyJ3lscmhkeBSJTqj5ixswIZtspte
4veR2RrO/8N8au+FD97XLbPXTbnnlwq++mv4gm8+3Lqdsm3fo0v5Pv9I5MfTa+AyIK7ghN+F6sV8
a16kh/yg7fBJ2aywnMSWXpfX8tBtx73wkLFBwii56cGpoldkPhxuo28EV/VhSbAS2YCwruaEm3Mz
kGg32+F7me4lNXfE5kNuPrDmRWCN7ya2n9NBUxi6MlUd7+IDSyui18c341DeqwQ4zvdKfh+RPP9Y
OAXzxZpHMn2x11JQXDOVYjhKRNZn+1S+k8Rk5hYab5KS76x19slozOKRbQogq58JKyxhTYklLTax
MEus6bGUBmpxbINrmb/nLKWCiHll/WaSOivFylUjhVZinm1YjoU+nYRaZTpayvugvY0872gQIn6f
Inj7iWTbloRbhVFwfkpIvWVQnZOBCw8o2uZesEbjKmTkCmTlziXt505jRCWUdJNuII6hH5n3wrWR
CG2AkcJpfx0NMX0SEbE2LwyP1imS9GuxLl6QAiwp1vN1aoS3EpsjY6aAlBD8oSzmfzOe4vRkT9/u
6tvyxnczM2KqhUyPT/LXdUoznJgLMTIqzz0eOcOdGBD3L+vcSl/nWXzv6lwlFZrRDnbx9ibWw5Yt
mrru6zkG9YU747j4BHc5LThG5hsTILzQ6xFGPvoB/tskDvfDMEkYbxwF07HpXYIujhPWcJkK8Yd7
ZmK2TpGwgPOwXibvt0PmvxzvOuzih9crGXA10fLT+Tt3jnoADQH3zwe/HfHyxrfwQHkIHP/qz8Rq
C7GP76HzxoLK8fKZ3/6sB84eOHT4Eo/w12QLnUODRR6tA3/4JHenLXv8njwTPAH8YU53J4lw107c
Jb/H1fnbvSxvfAlNA5MxDi+sT+ML9lyOjg59xEZQf1YruSp4MDyJFR7Khqm8TPBLOR6SsbcEw4Sv
KRBNILdER48fRf64Mj/NFzP7XM2sv9lwV4XE+kzLvF25t/VHcR/W+CgRbLiOI/nlj9nrfQCqIDBv
zfIypzdLu3Q8JswUeCkSj94M6HMtHPr8PtA9gEGEi23SEnlyewvQ3BQ8HcW1AwTabxfpaM2XuXga
qNoh6b9T5GwK5WhE12Z8oJTtH9E6SOZoL4Y/hI6J5Me65LzAU2RA4kao3jVOhRCs8b8I5xQjHiHX
5qNuPkgd+mfA7vs8eZ3XMcoLRP6CcAWERyMCpLzyO3kXsaCYqF+cHtMv1Eb0o9EWwPU0Ysk+ZQB7
GyY70LY2MWwjJAfGDSz8YvQmYc2b9mPd1/c+ecXOzOlCAslYcA3pnFF5qwI8xxj40S/HRK4CX3RQ
6iqjh3mV3rJFE3WIPNNNvA6s7orJ43Uibafgh3NdBdeTK0cYvsrzR8Mqm4Dp4RDnQGIBRHe1I5BZ
/aK3G+WGLKBh3T3jT8EYbsN7lXbiNW42f+eyyBJx3wEUYZ7BVIIC5T/6Qsy/zk/+9fZ/zE+YnfJF
1qmqgunkj/mJKf4DXTYVyWrvWyWUfxpzMlrRKdMUuhXKpj8ZQ3RtraM0+bcN7X+1hAUS/5eyaH3o
6EYNeO9YIP6F/CUPGWkbqiL4CyvPqfOSrvBCU900mnKY5BWplB2CVUiUc200I4RDBvgDXkh6hUyK
bzDqzE0lPL20NXL8nckjEa/JOYSqNGB0rULD083+oRgnvx5rTP0MEJW+tlOpfw8H6W1YSvYFk9No
2JUA4xWgkYpBuI/byxyH+3asH/QOIbBkEGOh+XIHuBlQdUb2a5mXhxFB27CSJpv6rp/FyckCsyTE
9bHj8jp3R0Gg0ptHOsbMiajxlDq+IzOEcY8ntR+qgfkgOIVo1ktMsbEaI2/6JiFWl1jXGmDl5Z6J
wEuPdVBiLYuDLMpcslowf3GC4u3L9gznOfosgXsNE2/OyK01xZ+lw3fQnQz5pwnUXRO7injfGcyO
Z9hZRYUbcLpAHdzEMSuSIfJV9qR1i6hOtguVU296WQblpNZ4IOYQy3tQeq1VHrsIw1ii3soEyEvS
hz8YDZ6twKEVuxbDdFRZ5tXoddZnJC+e8MNt1YEkSrPdGTmn2aF+EOYRt4TmWFC7mr51WgntkozJ
vysvzSRtWzP8mMRhP2EoTgaSW4L5Sv4AlELNlurY1Spwbb1a7Bp27nFfvdYg4oiZL+kWSQMUmuoY
qYe5Rl4/55demraYI15DpXRyC+4GO0sela224ciL62YO6SHiQqDrwleYScexYlPc4gbSLckZOUWV
WeZ08xjYQL7wRHJilVuwcwyrW2jqIW4mq/hkwsciqschUzbuDOYJamyJ8lHnhQ0v8i6UhqMUVrth
YP9kLa3bVuVOEwGpR/uozq4GViOExEhs2WtLlSeyusIUEcNLmzW8rc10FUwACtrgJSPaF+HIICWy
O2X0O0na6sbkd+VaCGtYOlTTjpNVsSt0vrR0ZGU3S+too4mKkf5bUzjXhot4NdvgIJjmQauRfAXi
22Dwes0CVA+L0g5e3UN/lR21ZpSJXVO7WNmwU8rypIWLM0T1e9OQ8NzFjyFn8QQV2WgZXkHAcIjx
KmU41if08MxzemU5Bam5n2LBUwR5U0gjVFbuBU2+bCSI3kKie7CFpywBJhRfHdHCkHYG/KASzv+5
1dwpm50lhwGAQLaVGaUOJpP3B4WGvGibJ0FF5Kguh9j8XEwCNgXlPsiTi5qOjpJJ91LEmAoAp1KI
d/U8OXm73Mvw37W5ejYTkQtrcCXieNos/cyLwnTNtmw3QZ0eKjk6hWrhBebi18ayzQzlri2zNcfM
y3O01o0AiBl1bNgXbtrEXh4wcQrnu3GavDT+qMbuCY1zt0nQlUVSuBdFLt+xF8D6JKPbi6WMqL5K
xH3zogmMfhg+EOE9aS2w3O8m46RDZIzThOSNk6LUAl5Yti0WrHw84efdd8UCR+SalbAJzK9IRwUV
qvuG35Q0IaMtAsWJDB2A0fco4MSlDIirZiuj4MiJnJFYxJjFjyAuW5VViM5SWkiZrvV6tzEZKSeC
wFvfWnzSQTeD+DSk8oMylue4lKtNq5AA15UY9ss3VSBFIExfq6l4zJfsvehXs7/E6qaoXnJIgO2A
ul3/0GK8dKIUoNaYoxXaZ0bH0sK2VM4mxEAa2Z5gojEyEo93tde2zV4pKC8WUAGpgiRHK7gWBClJ
na2yWG6gih+xURHblfgzSvali75r477C/SoQlaEiIk1w8gZHgxgoERvWkn4p5kuxNHCPLkk6b//O
RQdZzGxrNC79hFHLbDb+U9GBveNflV9/uf3vsxiRpQ2rFUPBP6pT0rAl/X23Kv5jnaZAEyAWZvX6
/zGKMf9Bmo2uo0TTVJYz6yblj52NRO4LEXBEUq/zm//KtIG8bHVl/HkW8yuGGpkZEyPZ0v6l6DA6
pZ4mZcEk+FU4eCA3ICkJ+5AO0kf7GN+nb+mb1qG25RM+Sm+H6+JGtdnB0uZL28HB+HZvnQGT8dHg
YO1EXiXbkzMdV/VN7GtbIL/dlizpi+wyA3QR40CjsZMtvf4q2iCajVTlCZ3QjfjmzeR0aLRlbxWh
DltcBlsc8661Od9Ke/LJg0JWFBE3DGp4YyKLcomoRLS03o1ogwZ0gXJ7MKtc0mAQBStOtl1FwdU2
soGHc9iwhOzOmdGBUXknJ8qn4J3/dAq1N/9cGOyQ/ZJ+cJLKn9Wr9qVVDCs2NUbEficJn/UKsEde
DOeKXIU3/RGgyLhRr3QsEfbTb/3ZfBZIz+3qjS7ui+Rjnpm5oudWiglhMjm6nMsThhESZ7EAcklR
4xop40d1OJfyi4Cro1uYLi8eQfUSIZId7lpPRnUzHwx0N8GDwuaLMLpNj5M8QHB/ZM+MWZbccJzw
0U37bLP9IJy0zp1gCoOON31GyETRcRifw/QsNXRHJinhAyeJl6D5zNir1caB4IlI/8rid74QCaeo
PjXBPngbi4uCXucNo5oiP9XNp8xGhoQJL8MHXDIWOVbWPQOZwTip2VP2Nb6z5RbAx+JtoWUMqF9d
8Mu5ceijk9F7PZe1r/ha3PhAQWgX+w2ScZnxlO7EXudrV+1aPetfEZii15J88AuHZ5C3gH2FwYq6
i7L7VSSMYnvVCQvX6KE8xW/tY3iPM//Q+TGBzJv5LD5geSV6IKRwUS9QK8fCboDIwikd17ABAsP5
wazg1Ut3GJBJgcl3gzO8Wbl1qd16Fu9P7SsJB0QRYDTtsYx0WA22RbQdZofLUkU/T4jA+7pykPBP
uw0Hv/7lWfxicoA3Q3sTsQNIm7HfCN/T1aTywcmE+5PtSc08Al3v/3B3XsuNqmnbPiL+IoddCQlQ
zrK9QzmSs0DA0X8XvWr+FWZqptbuKru73e2WhPCbnvu5AwUnBqNEHWA1MdqklwfHeD9+jPfoCEcG
P6RtsC3ddE1/S2AnHFE+zjnkPfDigmkueKqH4dUcffS+gC33gHYDJ8o/UG3zqb9Cq/YP4R62QM8z
TsnripusslWyojN6Dt6EU3fn5uqv/pexC7YP198oO6RGXgRJy3pz1L1+JvcCUIE+m0RrbWa8EQcI
nwyHUNeY44C1UbbDvvk0kin4fTzhdlHOxKnSnoGyCNgNE5sIv5v404OKc8/0FUkBV35oXEuxwpNv
rWzanUbPzJrTtuGE1owzi0EYz+T3/hKsKXFIGZ80AON64nIlXKfspWvrSgOKuBm9BfydSGtw1HpE
GxgUespx4pNlG+04Hoe9eVG/uKz04+GS3boL9/E5Oo7r8S59kMuwagnEvWpQLweUnbN222yDFRlG
TuA0y8BT9/45uAjaLGnccuTkO6820SW6lLdwl74Hl8mnzjjWP7iETEfqc/UpnvtTQUGGUUg2Y3f9
UE7mRTmpX8QWv+LP9opG5ts6kZZLWsYs4ktGd/T9WPM9m2kwr+x+pTjPJSRCLyFU6XlgSBFywUJF
uHYw46iUu2E4b0jOK+dytkFt5D7X5fNoeXhA19pMeZPP4p7ONPdBgYU4OtIOznqMos7fBI5qa1v+
6QQR8hpdH+5jXX6Ir/KB/7SVnPhGNsMPNEFAKmWFgJ8AHd1lakxmXng5jVsDvHjVxyvp54mZ2qb8
gfknvHHztaMKnH0z99KqtQe7+Mz3iAE/omPw9sBIY+Lfoe6dswfMxLm0FJRnMuf0YvNDgGIqX8OX
eg+qS+rMN43ZYttxLGXk1B/cLGwLJ8JMAjwoznPapNFO5ZT9QGYHQC3mVyXZBtFaQ7V9xyVvIeE1
dgg2FTDacxnupNX0y3DEF2UVXLJN+gCwn4q0iSoDczLb+OfI891gQ+Lfq/gl7Yxr4PFTVYG7oQFt
yg+KnUI7+cPSRNlWOQHZ8SSU3LVD61qH0smdeCW61Rmjyg9KM+zE+mtzLlfStt0Pl+awe+zg0Zz8
l+69uhgrbVVtCl408fT9xHzUP61juotPxYUm+zI/gUivzXW1J4Mn75Hv23ym8BqO5p1k+DWO1HsF
lb4suxZRksoznTeGfIY3yx19zHDxXjxtTVsiWpB+uoUGPzXwAo+kZW4HGSlej2fY1Kswl3RBDvqy
9RpPXU6sy+DwZDDj72kPyxp2pnJkWBy1t+qlpLq7hgMWpLOBafcjHUcn2UyU08STYIyiNvn1oaxw
AfWKDbK9pTEPnNIt18op2OYfEbMX5NsO6VCMs0uy+G1rJnp0oa9afNIuNWTy0VaQ9tDkhxXO+nVG
5zfRgAtmZrGNWcegGyMaSvgztnHEYdL0c4lkHNIDlpA2emfweG9zHL9XPfcBeHWlOdqx2AjbiXGb
y6vBI4kGkqm/r4r9Q18bycrcTz+RhPs/2CQuzROb1VakgXMlPAb6KSxrGLvg/asRQWusA67e64XS
UKtGC6F0YoUcqZADk79I30kYKOYa0ZoSmuh9GWNzAH9k2UPZhBITgX4bNEaxjpjHo92k1LNLzYCc
Ow/IHgkXVr4QQk9KF4VwSWFzClQqoZPLr/HAsy7C6IvvlVxpeUwuqezJdU0psCBENHxs/GLWpzvN
vxUQsoT6Rrxz0awIrRmoGtuL1t5GZd+RS7ph4P00n5Bzr8Jt+JLP1F2VZLd4ijP3y3nDkQlp+wf4
K5GtTkijygcrxvnZjuhpyURv6R/pSr/XDpITN1wJXrB8rvlw0217b9epg7fUIiAwZXK3I/bBfXo0
pxHh8ZcHnoQwYaaHrqNf6X658yThr3WJGneZm+qL7NByWD2WgyNgISfYESLKxOaBNvy4iwrZxxZW
EiopDE9cbZ596v2hd6qlstCXwkrcmEtx8zgxyF38HxayGy6mx2c2wS8zBYs8cdngsZfuyLSRTU+Z
EzyHPV+zDKN7w9hF9+kwbpzMI1EXc+yrv8+8mIS+xTR7BOfJbuBVnjQ3nKdNQCeUBxO/wvCU3hII
efIh2eqvtQaDgi6jKygehPvo2+wuxqljLPAu4vnDnSS+rII8AIFxcOHotpql64O/yT/IMl9Y9+rY
kGmPNQeuinN2czZBB9IJumBrMRH6S1f8st79jW5Pk6tv1tO3I4ej14LukxOwB+iBzQrB/GXeWu9Y
IJETtKl/EnnaNvWzf842E/vdOE5723RPpoXAf4EfsYij+ZQ3/l6+o8slMhEVLMyOGt54dJluDsaH
80n5DLzm0qaxg42Eys3rVuVC2YY/wjc7IV4JwmzAhcRQlhxd0D0XqE3lM7bjw2Fko2UF2eBMfmzj
N58uhuKg4mPB8l3ESodo629UDkPTLlAJrq7cs7lvm7+kB0DrW1YGB1N7m4mRLjKbgSVSF3ypZCAQ
SE1fad7fgDkmPrnl4FvYbiovOQyb4LU27fIkdzAuZyREDRvaWTIzZiYOd8mcs9/n7zDk4/dwF78T
B/CZs7dZAPk/aIQHTCNyGkULZUVc4EuzERuvM9aS7gpraT/p5fINjGuPtGVEhKJTLCqXbHlQFXoH
sZMNG8uzbGHjY6xeEGWJG0z9WS+nCYYKLKbFQLvqEc0IHaS64qAzWaQ7L9re3MpHbW+cCfgxO/Iv
Yw+fj2GFRq92A9QC52nOKJ7iEd2Dat3wGhfBOMpQNMcOFX9+E41zwbOD5PWvwrpeaucmwxzSco3N
gx4vTKptOw8dkoLRlFauZvPYteJB+mSMb4OflvDOmL719F4GJ8QC39Wv2bp7NU+pI2wqd1g1C3Pb
vYgrax/tKKfUU4ojorEQSAk4wMmFsPWc6df6s0Ji/SNI3PHFg1NmskpuxqTEpXTZTOVYvIFrHsmr
ER4KOQyzGLmiyVmEMgOm2a8SEVNc8CSXieURfr2lEFKdfFPJXqYezXo5kJpQopQ8k8qoyBvDcszR
eXbwBUBAJ/pBUHBAYEa48k67CBvA0J25S7f+jvVr267Z3b12XWKNLJjLgGFS5ByuB38Wl9ehOqvl
mbwLPTnj3DFV0dUcn455TTyZTdU6i8mvo+AlNuk7WGHNZ/8SbLimjep8UVMUO1X1hsUNeLRAp1e5
c2wuV5NkJcFtdZlT7Mbslv5BzU9TuWPGa59Kaua/pRG/GWf0mqvaFhhA7YrAOeTNsTONodZFRfKh
n+h3VfdpDDQsqyZiZWVG1Dl1te7knrrKPekX/wEGmDdphkmyIZW1QUGNvc7ysUQ6TdfBrRZTUf7k
p9P8AA5G7/7W3+IqR63OM/LsmmeehMuvF1PZri7CRSJc4i6fNFuzpxsbfDyP08AUj9PkeK6i2+NF
2St79ajsZQbfY6mc889mZbmSl62NzcDSLzqCKzryUd+mG32r7J/8C+/Szdb6AsvYbbiVXqt1xdAU
d8QCbse9ulW3+rZ8kXkVk0f1y3wTe8rnFKNq7ScBa7ATV1hIcwXxRt1adBThOFz969Nj+3TlDZFu
OzBxdaNupt1qOhipy3Lnv+T8Sg7FpdxZq+mDjPv5Y5e8Pi9msNZhfFTLh/NwqnP+1l3zt2LfbVUX
t4Tlg5PIdKZAfMnGFfGRwjjYWQdMhwisRIi5T2zcaNgUCRRjT+o5ZiQs2mKwQH/ExvIaz95rNqcM
IgW0i2n5gFC4xFxqawinYD99CAcRUe0kXZmVmACLa/jce/X+uAJi6oSo9fNHYncaxhz0RaYjJW4Q
/K5+iGvcZ/fJOZp+8XvMuUf4rq3nK2FEX0l7SNPsXMDGQMXoPqkA+lq2pcP0Ie9CNmYggZ25mAaY
fmJgOpPWG7fUSbvt1hjpnrq9tknc3gvWidtdtI7z44FA4AfjGXWqvHwki+Fn+AlO1W0alj3DbwKA
ajT14knzqrW+a9bFh/VV3IWN9Mrp4A5f5kD7dHzlGKXuaONSxrKicTHuNDSm1atyhQ1r6A45Lb9Y
lUhDTufT08lAHvdwq5/0U7g1T+buy583a+MQXsOrhvktZ515gVMAepbrul3Vn9Rxb+pWfjOv8lZY
l7blPjakr2LIVt2qG95bjDGM1fYSH/USv9jFdFyyDlOAsGX7J+1geMaB+L9TuuUrLkbfCRdU4ffk
Y3xN7tIBmfU/mg8HOqpDUDcscE9V+u/qW02e6O9/Vt/+2+P/hcESl2YBmsKdJ98JCc2f9C1Q0TQJ
axzFQvQ7Pem/+HAmnHoo86LyGzle/BMIC4MO6jzdYGS9U6f2bxDnsY/7d4GLAj0f5ryBohdEmKv4
o3VOjyux8rTS3CtEFx5ab1scupGgbtpV96kQT/YgrPo9vugr5KQNDGhlNcUv/JScpiK76+Y1Z518
IY07pfYk+iY/JHADuzWGnUivlrLAQiIw55itmbrdkcwZOMPoogo75eF7qHHcQeuChVpMkOGVZptS
kmc275KFAVgA52ULJVkg7wZrGYq5aO3nK2y5q2yRodhsSXWa0YeiB0iOMdp3XkxGupV9dd8mnhol
Jqkoh+c1XaDCjagDlWWZUGwNm/EhQOx/EfEamT1AAunIEdgUzbGRDamjgnknLwpQPj12IB+5Iv5w
YDykudLW0+kKOXE2V9RFBNVrrZ6e9bzslzWE+3KOkTMHigEKoY/ucs5RQSngqIg/Aq/WXpElP2F+
qy5REe2OdvuwCLVTIB0R++HNEVHHhzZ3zBRfy8kLpP3BFMLa1y2G/AvU0cUtOCV3yB0xwcM0rhWW
nadDWvuMBiCOcbamQiEy13LE2aKtv3OSk8YohVTeP8knb4A+TQ2Y9EnL2Y/1vc/PFLmvEKJQqGaF
eeHLGTdvjc2Lre5GZbamw2b0joAZt3hqDdTS+5xMu3Fv9gL538uYkq27tiK91hF3a2TAVxMSsWIF
MNXcvPt+9ivLeB3yDY66vWWP/UjAI2AcrrQlKKoIyZykrkVxzFUFNNLEpoDDzGtmFk6gornIV5rK
qDLUeVcYpIiL8oJkFXxVkjeLXr7pluxNRG50oMS0FWM3Vb7zaGeRn5IR+KBRuwgWdnOJ3VeegsIp
7l8KksvkdoBK6SqPra4fBcEmJL3sFsRVBx/yNvuZGv9bY6OwYoJsXZ/3+BpfNRhbHD61L+mrO9Ol
AxugbfilTXSFWfg6ThRQ47mswkvtU9zg/Yq/A641S0087f1uI7ROdQvKXQ0EURJBERIIK8/CQwzc
gItUqvzIK5kQF32FVowPbZPaOcLnybWkb+ZgEIGr+6tqYhlO4OPzk9K7/aQNXX2CPYP8AdHVRNqW
RFrNgu3EwNsKc/VQxHRCk9nziVkFsYAzrKFEcV3Q9mh2EBKxpEUEMLRYQWL/C5Hx1UgXdVbb0htK
gpo8lnIWfgBi44nVxguiapR9DoYqrWVtArYtDgiAq7jjD4ALmxq9M8AwUjOIXbwyqfSxdVc6AeYj
FsKABeGsHrdP8faEQ4lpBexO/Bi38l64Np/TB6gXflypiCuNQSQCpyQMPF5I6j6KZ0pIaFSTRchs
eJ0QTg1VtbYLrjpJYcEMqK5WyF3h8MtB/y4fBmC8r/QjvSu7cg1FYs1bjWOSmeXL82BcAR7O1Uv6
A4IKqNtrU6ZC+1L+xL8cwoYpitUa5hgvyRYQyZQTgop6rAEdN8Pn8KljHgbceQaCls/DXnrLII3R
8V6QPSt6j5XCu+pWdJk5U5EK+y5+Ws1mcij1F+H7bwAu5e9WP4NlHeX9yJOJ5+xFvgwEa8ExbFH9
0ELI6rVZdg49BX5cgPH8eAFRwCR504jDMwsab4MLFh2eybhM/WIIcJtgp8TcQOrfMLBJzWrTEz/K
Nl+C6tNXEL/4M8Kwp11M2qE+dcsusRvrW+I2cQEAwJOWu1n6brd68C4mQE7eg82jwtb3wtbAjCp9
L28SoNs4n8CudhMcphq33QBRbJ6b7NBcHuU6xs1B/2qrV3MSHNvdrbtJP3SdjuWt+9GO6S0DDzK2
2jaqF2a8HLflSlROjV2Wn2N3g+zK3W+B56F5eOmbBSkJNS+S/A2kDcH9kryAEGG3WpsLsmHR+58D
6T1EQYT7/c54upAz2u5AE7zSvy1IHM3cyN9VojvM17RfiB/hG1sEMSswdh3zKjq3XD3nFH2foFYg
ziTv0p8f/RsZcebkinUSBG8qdBBgPpIla68OgSZ0Y2VNKBrmDPSjWGHym2I6vfE5cabwK4h2Cmpt
lCbkp+vfknGvhKNoXZ/+9kESR3XVww0+0Xm7CVnA9Zw+mzkr26NJ26bh1lgvI0pItAs6ZgIFoTTn
KnzVcVG/GuHaUnaiWeLa5IoKid60VdN1E7630ft04YqDtiMpydfdkIkmzMvu1By0LkG0s7Za0/mR
8veAdMXaGUIM2KAMDMcRMrhh69YVxAzHOPxoe+x1qUAvQbOtwSlaf1m3G5G+3hy1RfFq3dLAC7UO
H8+9KayfHYKL7QgmwGbIHFKX9JvC/pbnLnOlp7REDiJ6z76C33Lppm3Sehe2fkvzSr/QZRvizyxe
k/0SxbbvL1N1Mu1RVRs/yrylfka3mi+F7/EIUtjS50A9HtjjCa41GSjf2HAY1jHDN6N+YNbGvk6P
jAJ9PyG7Gtgt6RiC/WCxxu7sO7taJ0FmTYN81oDokd+gthTBgM1U936/HyiCp21KwhEQsisIXmGP
GuEx94xV1IDQDl+cOJOvcQARWY71qahJXBXRo8/94KTgLNFHd3zbaKpgAnDShJfxJJ4FcdXigyOf
1TOsXyA44zgswbewMw4huYD/pm7lzTFJkEGCik2lzEWmnfxiYMzlSLca7g1L3kYTdtVB3dQrGcKT
C/rbnvFgVjemSz47sIHyDifVyzxzz8rFp+b0tO7KxTPATuwtsgCtWUfedBzkffGWJZw9pG+52MSF
+qrAIm0syg2WtXIp9TaBNU/d9YP3B1ZgkaisM2/TxyRuwFkdXzvaSATIgJYE6QsBlRwdCNDJ5bfc
oOVwRFbPESlZVsPMOGtALYIruNK5cJXZFwFXlHLAT63rn6BtBcK8IvHQ3Ih3YI8cUYLxahz0U3Uv
YbvTeWmNGfQwc0d9IwEJoTvC4kilYqLbaROZgzhAHrBawEqtIaJl8mZTZhiVUR95MUW+5nAOGj7E
D5wERnOR+Zcq2avijL8+YQrb8Xe4tb7UE6kkF/2af/pXZa9vmaYw/6aqqaIyJN3klYq6vSvPufDl
h0vfshWvuBdr6WB8ZaAg8ZbQIUCdYT24E3SN05Kju1E6p804S+zzz9OeVFeA3mtxE7txtSQh+9vg
+MlQ99Vt/k1kpnyql9w59Ck+U4cuMdW5NqtfhHX/an0RGt/Hi+be3nNzAa+ZBS5OnHBmtGSavBja
rjo/jmDdHz5HALPXl1Jr41mVnaMXqER7JB8xAd0EDhGHTu7RuB48oktFC7qTreSL8cY8Fg7BPvrS
fkRcqfHufVpLwlRKZpfZ8Kg888pbAom8P9HpQxhTJkdNW1ujlyrHUF+q59qwlfAo4EQmOkp7uEQH
acrdkpzNgOeKsO/qT9IG6lP4UNAR2AVP0YBNQTzbEdgcsjkrUTsvoTzDlx4bF9QMCD05d5vmXdg/
bBjQ3PjkQ/HdqRkC+APq1CTbiBbOsn/QvkKzug8OJZPq239uemuF0K5Rm4WGq4TKYsiIkGax7IBM
k30wxNhhK4d/MDtpokHL8HMm7wMkXxCF/gs7adJ//6Uy/vfH/14ZyzjhS6qm/3852L/YSRTNFKOq
yAuav5jPv1fGkxyMktmUZextSU+BM/QvepLx/yZqtUymiiipU0H9dypjinMK3z+xk6ZLJwnC1C0Z
btZfJeWjlT4tuRDZz5RkE8cfDdyBLrXYt2pLOhqZYGzKJhxWU+an4vczKx2WkfTAIPwxT9p81Vfi
m5onlKB16GWVhXOkEjq9MtFVVZczTIG/qVU/F5paQSK2cGxMpbuldfv2yfQxu3DbptJbAUhmBZ6Y
nsr2TVMupnEcK8BW358PCtQOTpoPATvFAq8JX6dAZHIb1cJUaaGVCWpsSikroI1Iw66LesdEBxab
EQTEgsmNQ3Za7J99AVMH15r8LSHaL0pdTiyaFriYhLuDXtyeneWGtbg0zXJuoC995NmN1DpRxTEp
Cd4q2NgihWuB+Bm+LQr3gRBI2hiCfytraC61P+WNIElXaZLVb1KgUMkJSyvVVkIqQ5R87hqEVw90
UEZHvqumfUg+/Xb5qlosLhr0rcl0S7vF6PAGuaR8xvpPBnstLGJ/Qy82A/40tiZVXGP6yFmonHzT
AZHxEoTd9rNPtrzkvBekYvYYAspXCDhtRpq1dh4lDXdTJK307a38sSgIT47aN0XqvCiytmWP60ZE
6PEUbiDEtOkU1GfSq9jI93YKSQirkqoRz2CSDLNGAJt94MOqdE6oEPTxLF4FCQOewZVq+fpAoZUF
466p45sfF3O/gnjikzzbL4WJLhTAbnlGE/X0qBLpVMSYV4XWY5nWOiWYfI+Mjx7fkDYk8HaMS69I
6V3VMFbawdw/0AtXD3mlx49ZGwg4KYX9TwZvaNL9pw9UYyzioVwGGO6hUc4Cr5FwMqLIeBK1kyn9
Sui1vY6JodY/5+rQX3ohsDP8BRRzV0iyV5vERCnFGVMA8FShEWYhHoi8R+urNcABIkHjaIdNWpeW
HYUSHa9m2BoUu8YzhdwfAut8W4/GtYJlbbwP7TrkRw4TWszp3j5omouxZ7UMz3yrh+F+yj8wSMWC
+P0Q8QAJocwZEcJpXAN1dNomFNbyKNU/IyLfSBeX0dSIniob8T1Ni4OfU7AoQFPaMtVfOhEGXnwR
UTTLBFUrpvypDWzj0fNlKLnmPJ7ruW/XsnUtfcpUEl96cKwojJxnhfMk4pvWhAUVlUcRtdYoCUtF
OJGosHzWuqNwWDNKYSGkwiIWBbvNlSUo386HBqyHObnMsPADaTkYpW1SuerPA/MBFcWAEBKvrSfw
Bma0eUan+oHgHu5uGfT7UTRnotofcy0/aiyIM7kSP5+9dcjjGg4ydWBbzv/BO5SCsaEsakiEURCr
k6D3v+1QrOZ/2aH+/fG/71DAtuw1lvZLmDO5DP2+Q2HSaBJpzL5gYYrOk/4Lu512KI3YMMTOk9Ln
j95EfAsnFLwWwVrFX4bofwO7RZb01x2KS0dUD1dXIxxGgo/7J+i2TrKSmOE09gL5QtYsE6yD7Dbg
wi1RXqnNyc8t8oS+/ZrQdpl5bJgYuaVzi3RY3UCfuLNaqDJ4xGoFOUYTma0y5s8+t329IH+eMAkK
xpAzkKxT6b4q6dWQCC7mFIYzUT2cyWOaqLW915ymkINZ+ql/P/bNsTpKxFNd6/PwDWcB6/4P3Bvy
5fQv2Yo/vxtWIuhLM2mNmfLqEp/9A9SsbQlJi4REssAXyGPxXqdvjB0AvRWOk1ec/r79Q/eRXXFw
DaIvfi+czIRussyufLX9hsFo7Vp6nfMxd+WcBW5Wr5FTUxC8msjkMjwgZhNlE/7fLxNCpLdra12+
JuKcZVaGQWr+dFDEdiIc3oeHR8ttYHmemHmS06kaQlHrXOFuG7ff/uR1i+ctgKccp/e+pdCiZLyR
TBHaxU79kVB4akvpsdKUuenU3mhvcUupuGd4Gzbb5OgpECx6FIhQiaKvtkT/+9XzGu5T+kpHz8gP
XeYQCKkqX9oOuC5JIA36+PomyFJn7Tf5HLDZ+tlksd5VDgJd/4Vc4HcdTCXehfguBhdAq+FleBE/
M2gRGXCVvEd8goMMWZM48EEBojdd4ABCjXjpdjXcNgixkFP8WXKIT9FXd8suEH3aTXQwftQl+9lK
XkMKq/KZ7J6RX1DLTJSYiU1Tw1mqnXKuftCx4/sfU7Lk4MprzGXmyCmcegVvrF6o3cpIvef5qXvm
ulzpruyiUH/+5E4GzcUZXPI5FuECN1tHWkiL0BU3RBXSyiyWuluuzHWzr2h4Kgvjlr1CwNFnEEvs
5GCsaF9uisPT63fGzcfw6lXdaLfsEH2Fp+AQHCbjdPOsHamyny/acTFR0SYCXHChLsVukI2nrObY
ugy1neYLoi4r2baYWslmaDAjh7dG4uYSO0D78A3dBPZM50YAB/pBfgXsDDryRmHKrYb2WHzqio3P
CrhFCeUbTEO3NVRoUH1/0sRVLDB35EWv4ALj08YBcrL3R6oTbWA+jZTFdDkMN8zsMJ94MgUzIpxL
7NKtA1/MpExhq+tXD4gqNRSYaI604wOGw23sF2nxiVue/YBg1mxeH7dhOfFZcCc8sqn0K/8MhAmC
XGPJiE8p5KFwROCy8MPFYx05yNht1TYWlW3McWwx5kAWDLNvOC92x19V+7OfJ164y6EUYn0uY4Fu
YYWOLHn6fE4aZD5D64AEG6k0SmQ+J61yNym5+RbJJ3gZoorG4h0lc6s75gdfoqn2l6ike3XSUvOp
vhB6BM+5HF8QhE2mfV17wVOwAooZf4m0yRMolr5/yILj9C2Vxi5WzUddf4msA/puVNxc05QZ0xJs
OstX+Bz+5iLP0/wmNc8zV7txUai9cfxTukscfU4OhlwYboqTwrunYf/rQlGD8/a4FD9qZmjVeXal
3f6zN1+Eo6JIg9NQsQf7H5uvxBb658apLv3l8b9vvprClmYgDMHnj7rz962XdErsxrAKIUXt17d+
33qxEdE5DOBRKNEi/UPbdNp6VYkqj1aroiFt+TvFoaxMW+ufikO2XnzWJlMzSZF0lVf6Y9f0mRn9
mFXdlBGRLDMdjIbMpaHaVeTSDxkYavMm1Pq202E5Cc1blJk/da9DQQsvafiaSdlLnPROGNWUh4LX
WnQfa3oykYwFXlq4Q44n1yPW5Gv+6G5m/KiZ3g+9PxbwevLObgfaWv5rpmUrpWtcuQQMD4/W2HlS
j7VsFd4rxKVV25O40K56covkuLi2xeOEd84BDSJrhQCpJAelaoDhiBJWFdVTx3scWI4MY05AjZ7n
2TaPqvUAnPWrbNFptmJkJRbtjCRS149zOzYMzETPo/YqNxXH3a8kPqSUc53VeLgS4R17HJRDb8Z0
nUh90mBJhB3BXh+PDAWdKMxFipF66s8ImPzI0bYzJajX6rHVD0Imupo5LkOLPSDIPa1rnQIwT9Tp
aBG1pGPpXoFi9Vizh33Oa4mVNRPN7GYWChSobi5r2WFk09VzeGiBPKvG6KjGWYjoD9aImm9jBUlN
O5ChnI3Ym0vLkHZoFEE20uN5YNHE7FFKkk1sCPVWGskAHpO7pUo0q1s7rWQsYz5LChGDZMc0Gled
iIgCSl5Bhn10ih6HzEw2XUymd9DYYgas9yT8FLpaJb/H+HIILfAflXeg0DYBjTM4eoAUJMRdiKJM
s8n3KhiXRrsLrXvfJavHSO4qbDGDRvOIWjPw06XcqYs4y5chdaNJWWvGGVv6cxbo14LaYywDu6O8
qbHALTRlmdGLSGp2jRjthiguLbq2WkKSRYZDtbAKouWz0V9ECRJWVsnrouKw9mtvg0Iq78xHv9MD
adbqlPKV4enSRz8hA7mJoz3yxCc7vJw5NcR4RTgmgm6nfTA1KzSf7nj+3Y7BpsAEskvf8qKfj6W4
EgmNUp7ouCJjhv+9mpJlbhBdgXdTiJqAmcYRCcyc5NdYsPu+dGv616F87xV8tO1/+PKriMQJ4/pI
qfG/ll/rPy2/f378H5ZfU5rSMX/hb5PzwO/rL9WGhA+hpuNZ8MsK8vf1VzNF8okxdNTxbBIpWH4H
57BknWgrwH3a31l7/wNhhaWXMCd8qxRRglzz56W30xW9iPKS5PS39OGsyxcLC2+pedGS1o7P42NW
ocbOEsevF5o26xYE/YSQjWkUgV+Ym8zyWIiJcPCslWg/Cof0Wbvar+LgnMjXgcbBKe4W/+gxhVQT
bzBiK3H7/R961N9oS3/Z0v/6+N/HlI7RBVCq+Fu8NZvq74OKfd40RLYE6tk/6lF/A3yhPEHMMiYb
4D+OKahLujEFY8Oj+pvhqP+xnObKwY+hgamg3n8ZWPXDCB6NLBEiZi3lR1Z6aYncyvSLVWJCL5cZ
PRahLzjJDfgIBBzadUxCK7rtQYDj5LMBfLXWz6jcgGt6+siwLEMYf1a6kGpkQ3GIzv+tqD/L8Vsw
9+XQO8+CEloT/WtPOo7ZRa7SPH7kqgGTqpVNZaJfgHzRVcUikod9p8T3ooCxrPbV/RFQ/JGZldPo
CmlkCSJkyjhCMYvTN81ItRtXfXjvoBsplKCafJSLZt6jE62YIxZpZrXkai1smUnKRwFo3mR8NTo2
cSXiX2DXBFj8qtRWgk8bJkPpBSMjAJm2XAF8M08MtNw/A/4UD1mYy2oNwp2gzW9VV6rUs8b2koYN
eSs5vKKxL5Yj3XC/jMkfsqDsw17s8GboWqJdY7DqCMPfIaYBj3okNGdhVOyy9KdSjBW+rx5AjfOw
xqWvwr2Xt03r29CxHXm8+D4RSz5NWuSeMX2vnjZm4yPYI6Yof2lE7hBWx4/HMqbSCugaB6KwNpv1
6AvLqE/QJUB5SJaFAiLS50sSvL+GQbYfYgQ0dxwnm8sYh3tBIOoavhLApRVXjqieAwwYhvBQhxq4
yVo0SW+UcfvgAWpRg2FfYQM65RMONuI1XKRnbeIKADNFSL5Lfgr9yXpssNvoRSpJqaQa6koCzIN4
QG1hLmlMbBJNcWTat2mErBE5ADbVqPDzZrSjqqMUSbkWrIpyWorA7lWi7cE2HclvrxJnOIVuhJgj
JSWqvCkH16J1rBGmGWbiIjXQOsP5qEn6FmRYENyCR4UtdAW+KU3c70+huROjejcn7QZmo4KxDYxw
L0INGCIAJbIto1xwVHEfirBMugiqTfikb0EOhMrqLEExo572mUhqG6/i1twn5JVpubzsGgLZ8KQ0
0mIWCMm3hQ901XyVCjJMrTsLyfAu9zKmTJ+RQrgeVvRyrr+Zw0VF0vgMhZuqXfwao5maVKEqcmnT
rQsSXHmTM+oxtdcwzGOaaD6CTnVddJRw+gG7+IB2spw+d8L/cXcey62jZ7e+lzM+cCGHwZkABBhF
UqREhQlKgULOGVd/HrTtf3eo+l09dVW7XPZuaVMi+H1vWOtZc++JM+nHlrVp0AIVM7ZHkpuU6i3l
A2ita/19SdTVeez5QfjPd9+ra9+iomfGFC7SQJxfCslP2Dcj+aWhIJkoTEoKFAM6CqqIibKF9Zdd
UsZolDMaZU0/3waKHCPKthJFj6DA1qIIqpU3lXientIoUL91CiWzuIRS6KWUT7H42FBMjRRV8wyL
lSKLzmc3UXQZ0mdOCSYTJGVQklmUZoFyDPti07czk4wR3Rbqhvjez6bX9dK+gNs5F65P+u8YqZso
gm2lwEIRQLEk/p1QSVvsSAls+DyZwB7E2diT9b7VBvlcMV8UySxqm3zXMqJQBQJYMmE1ITMq9Tne
5pThI+qVAPSpkujb1GBZJBFPTJJoXmdreMOH2UKslDX8i+VSV1+NMcNW/ok8j4mecpfzfB8KEpFC
OjP8Amlj2H+KVokcoTsvoQHcELRa2Ce18ZoW8PMGAltk0knn4o0Xtq6M9lMst+2CDwy1nRw/zSzJ
sjHclT6JHdO3aBAOyKPZ8q7OBrOzJsc6DnJsfEgibATJrpzfykTySkQ9Eao9HR0SCcwV7LxJNFaj
rx2m+CKE4rkX5Bc/z7xe6K+DMQLznbYZzndZZJQ4MyDoBNInA+Vl0fVl0mukzaeMhN5Cbtm/Z1/Q
XBw5qR+K2UIQCGQZlHQWI3rKlh4Pvz7eRGneZaX0YJC/pJBmGBuZO8zVQzptkspE2YqmxH+bI/b1
UuCEmrIxIXzFJmcr6bd2h3tWyavXgZKdKL9eXgedTAuS7qMgXVcWGbk9iQuy2r6bqb+PoTsr3QQK
R99kRfZYllAWJpyyVfkomApbThk5jEh3kr9Aq6Fe38QSxkDSwMNK3cxsg8QQzWjdryINrxkuOJNc
GB3sKnC+jKQSs2G+ZFm7MoDgqwN6L6V9PJQ7mWjKSIxZZ6gPKZIngonIi1rPLJ+S8VoP0ruCZ7Ee
8TnmiUu02Mrw8ZOnOM8kQm2k7C5PgIVAJyaQkyp+ybFce3GGgcVS1kbDlLGbX2b5zafNyCLNSdMS
uGbGf2fbAhVJFIzbBGmvAAt0NtGT6N0xEnP89xVGTP3Ws0TKmF6pyDjIIDJLbKGR4RRWuOZMIvlC
PYdWvOoREFcSLpb5VSAQPGGk3RWQCvbj+Cogv/OTpxy9cRhc25a0QVDIVfABfAXp1n93xSkbqkjO
g8FSxaTC+183ONpfsGs6aoA/fP2vitMwdM0EccJySFIXHf3vKk7mNoBR/llVLmuaX22MQgG8QEn+
iUfhj361MUykALWAwlfY4mh/K13iN9/An8dIvHRZVjRJIlmDqdQfxkjyMDcSQOZo2wTxIeh/hjrj
QP6ZSnRE9aORkvPuf6qq5gEJ34qR70asImKKI1NbhahgkvqrgHxccC3S6bsSd7PmE1dV3UfpISBz
D5ILIaFHFU4THwLYt04XkAYl3/TZBMU5XQg9X1Uza+l6F8TyLozedLKYQc/ZSfqihYKbV5Jt5PNF
6Kz3CDmp2LK5TZ6UHpQqC2YTi6aICL6LAKKqlR2ghJex1zCAUULMQmxmem5hbJNl66/NIVgXfnDM
NDTbVokMlxmvRak4I2fmBFMyxPMiZaJIuRgU1I3ZUkHqlJLhoF81Xdu0lJhyWLDNYSc1U3yKNVo/
atGgQ5iZbjMq1G5x2HB1K4blxhhGq6WSpaJVlspWxNejbTLz1rEwyal+pfA4osquKYsnyuMOtGur
io9xuhsonjMc9pTSJiV1KvUPGiV2DOIoouSOmSyVlOAdpbhGSR4IeLkGivSYYn2gaF+i3yeY650o
HXy0JFSC1U+ThmgqkFUuZf9S/7flsI6nUzHfC/PTN9/jETcwDYNO41DRQEwSpehILF9Pa9HQYsS0
GgJ3C6geW6MFAeWG96FfuGMrgxZFoVWJaVkMWpcy9on2JLh+i1JChWNVWcRzaiiES/Bnk7iyqEc0
suXV9pp0jZ30wb5qsd0nqhOLi3TYWpntVSvEldFfzRwPV4H7HDutNbDCgWI85QWakOaUcoWNvGPN
ZG4soBDEEzUAONkiRolkm8nHpBqbhhXf4hWfq1eVyLTM4D2jeizZFuVqd51KVnXcFwoS0knun/1i
Ok66hV1tm8vdPk9GZwEYN51+MQTd7sADxfiyW+yBGVov2IFCCmOlAkBA/Vf2kEd8cZuO7HlC40Qx
sgMsz5Z9gKmgwNI5QyujsFY8QbhA7n/ouuADoCwuiJmL51thPqk318xINiYp5DmbiCLT7P/uo3oZ
CnGqYiX6T0FATBD+OnDirPvD1/86qvEz0dP8G3T565xmzMNfxXh4gUQt6/tf5zQ6MGZKuqFxjv32
l/06p+ngcXPJvAbmDWwC/samnbX9X8f9vO7lzFeXvYP4p3Na6wo/Nho53OJ0qjNlFYPND3D4SH2I
2SGES/I8RRHYNpwBcb0ZG8RLHfwJ3/CyfD0bEqxgZE7yhN6eklqteTqlDFZOUWx7NUB1BdQoLY5m
VHtiupFa65m8BND1A52a0NqDr2/7cufXNxWtMhJs1DBv3bC1ENiI5X1IvzT1Nhg9ZiD4cf0phdcw
6ZItiyTFVU+1PF+j5SzLrmUvbyo5PUYKQ+8uYTwmwG1rEWorgzur2UcuEso3DZSglp1q0iYTXs2+
PbQxGSi6ZTcSACARnXtpnA3ofFG10xpi3SxdgkUFiFnp7caCt6NK51z6aYptJdMrBKPLaIcuUXpO
VHLbiNgyTUYQ6JB1A9N5Ze4GHRtY04QsCzJW9uQWh+VWYfWQqRwIxD403UUxlIuIgL7lgC/Jz8iH
GCcRJs6m2MwSqHJiasWqvHYWY8HJWlXi9CDFDRnPgpcGrKhLML3wJxQMD4EhrPwaKW6rE0Lq26EK
wsFQWDs+dOTL6ak7xDpjH5rPvnN9XXkhJ2Sp0Xv/nCTSHgBw67O7QC0fyD9q3K7lAnNqSARFlLix
hG6ttOi9lUUpMbDG7zPRlgbdZvBA49m5c4BYK7lXzZdaYo2QNlKKWSeTgSxYUYuTqvF15jIGqLFA
5pRGz4TzR/puTfgFLSujEdzFskGKWCVlRfKa4AUYhWvFfFOvtZ+ExVOtaG6dmg9j81755bpkPVUF
R58lTsrSqpJjjwbTYqlPO2vS1i6iqqw4ksCyLtI7AjhccaTM0ApX+ntGKEz7Y5ivJa1ywRZBBHou
DuYmsSjlRYIJgVWSOEO49G4CuGTBxVnab99iWkA73qlL0nZDe1eQIFIN+T4IQmxwUF1o5ouWoDfh
VgRsU6anTlbeA7gClQ6cP/jqFOKn0ulDFdtrwZggsr7GoKRXTO4CcLFsGSZwG0qh5JmI1BOGDYMf
7ojEoSVd9Cq9bTGUMBhOFAwpykDoecUxTGzwVMI6I/NjZKgxU0AJenjyDcSCnZsIgiMxAvGbF3/4
isjHZVdCS2A8WIxLfJqUHq/ipGKXZpwixbOrM15ZVjw14xaNHNyZ8YvMGEbjoyJySsyMZ0rGNDHj
mpSxjYbeY2KMEzLOmZa5DgN3CF395CSMfCRGP0UAjadAQglZqNcQorFKS2fBtSTzkDDokJfOZARQ
yvgrFUgN6NNtVfNhnEm41uKfQGba1fNZjUkhmjH9rOENOxHqvG4e4c8OF7J77FbLHxSsfGJNXlCr
eF0neVmKMqCNvE4qXHFOH7X6SNVxGGGHmsjl0ZMq5nD6L78MdUVdorbARutcGv9r37KM0v88KVf+
+PW/LkMVPRexc4RkLUturtFf96EKmVGlbZFJpPvTfUiHwzz8t7S836COv78OZZU/YfAu8oL/1vb7
t67kj8tvyyJkC1HcosRWzYXr+PVxifKg+X//R/q/czB3Wl8EqG6lg7St0pV2IvFgmImRfR89/Tk8
6I8N+oiqoSV4rO5VuIsZPTPqZFL61FJv/pQX4WeW1zGhmPk7t6aMPwWKIlPOt06wo2eEJ16Reuqn
KjjGuX1PB7eQ2Ygzgvuv9qkjGzRYytAks177D50yy5a/dMp/+fp/P3HiP+jreNo4NiwV5cXvdjPi
P8hZFDX86LSobJ9/1ymb/9BY66GB+JcOkq/69yNHwBvxbrxONP78Oa3336jAKLb+UoHx0mk7+bt4
xBV9Uev/7pnrKjVP6ziK2Kuk0WNbjSEUUCNpy1U9qU+TIaFRD/DLDCGWq7jxEMi6ovIVIOmVl6aE
LqhWAi+NeS4VeqoGnSHZp1kK/R6lehHee3xOImFWoUGU2mysLS3bzjMxtNLsidWSrXVqtfIg0STF
/kAMBc0uLlc+kWgXntJ5RnHZ30q0AmEdsUA6DaXvidqn0YtbubM8ZYgPUmWBU++8IP5KcHPXAHI1
rYTDrTBUtna9NK0sbAZZNz6I0YeuVZ4A9EJDuhSiQkvicSvJvjvWSNtmmqt8MhkRBpsJPV7fcsOG
tWeRuez7xUGtvmNqNmlktYGfJyFL1xKOPgKyvArcwup2AXeTiRoTwSPTZ/T9GcZSqHXKcCyhT7N1
Wo2a/1V0nSIibfRjJpuAJ2NwlOmpqKLd0MpgwSV7hC3W5YS5kn85JqxBYmgugX4zZl98YLwcr1QJ
4RfJesz+hZ6pa66Sj90m4mOAIm4STHyp/jaUm60vUUWToNNNnCZAIVWcOOEijGlgqoY48NWWa140
P6pM34VAyirSa3AyyKMC/FrfinjOMzCKMVLyQWgOdYRSMiSzrzHzU4SeX6hER0XDneqfuonFUAO7
fox8HAVW7/VV684EUnEYYg1Ezq61AXOTdj/I+leetG5cQIob8JBrWLvIMJZYjfnmY8AzME7ZVY0f
4m5a6W28TyvVTaARFFpMRi8teGjg0Ku+y3Gp18DuMdpUCvA6rFFU+G1ZlTu6hOowsJy5BtvKpIxy
WCteE36CmPC2UKYSGp/z/AOk76FUfrJKPag4CeV6OBjyzF/LUzLZvlB7vRlDhPvILXgr/L5w/r5k
egfiWpC2IYlnkWnuBKt3TXkjG7ln+VRUqNEZgJJO8pjX0mepC9ueYXTYwogqm0NSkBtUnRV5Cdp4
8sVra30MRnzosmxVBmhiMScm6X+3Dl0mG5PzUJQ11uL/aYppcGv+uRr409f/+2yWOGUXHojKqHDZ
gIPo+FUNGAoSdY2JpEx47qLT+NUdqzLJEiLgEYaj1I2/zmbjH7IFcRrWiWEhm/97DBGiRf9yNuv0
2WzvsV1hyvpzPSCx2eqVPAu3Cc4+deqvYzwd25F4BUPY64L5WJvVMbDa76BTt6K49rvmQe4pT/V8
3dSfDcGGNcdI2IMT4FzW5N4JqWIzMdn1cu8JiQ5bSNyq2ETi4OIvTHhL38Bdd1Bg2Q3NiF+Tpxjq
66kaPKG5DknjjjEU2vqArQ1aPf4ooBopu1Kl71dpbXyKxBUOgoSRRUG/yvLGoE1Gwk4mIdqqgm3n
04wYpEne1FQ71p26NqD8mzMyKr4DvYXTEGFhZoBb84T+A86yNJH42Lr1GO97A+Zb9CZifdSVaKOa
6V4as02Fk7kZo81c9q4lyDvEUm4MxmCwgAKOFbZRY0WIZYm5f24epYwEx7Z7zjhSJLNh4S5/R0LJ
COoeddHGAjiSgZ1o0+g8KijX2CYoYrvqFggjDhfd+GjGt2xo1xZThCFIN0gCHixDXc8EUrZLth6d
dGIVb3ICa0ijg4qzo1i/CwDhJFklnMALrHndTule8cHBZrdKwX266A+o+30JKon4OdENIH84pPJR
okfoxNwdaLJzeoeeHmLixE8m80Glt+iWHoNeY6Dn6Ok9JhMxMb3IABWBzqQvYA325yAELkrf0hrl
uqaPCRgzjjla6JE3UhKcTpeOCZ2k5uuHjD6ogG8w0Bc19EexjI6Afklk08XbdmCc5A16/1xXKOZ6
SViPfXr0xRcO2FWLsjqdUyg0W4OZCl6xlhV9xKq+YGWvs7rPtOeC9WKZjYykGXoE4cmA9YVKbgzP
akgSAiIHoyDdKvBEyg618vcaUgGFLwiogPlRU/9dJAxWt4hZGlNEGyFZQBzZ87goq0swHNnG7Oez
RJjaoHeeBbxfUiYC3TSvakiRJhR2PjQhOFC/v4exuIrVy2SRAQ9AQjsaaO7ymyB4Tdfi2RBaZ6T5
LXowjrUMxrtc6WW9zgO2xzW70b4SN3NVr4VS8+oqtXPUzmTCz4ldGi+F9aaQAJTrpwIIhCcwGjAg
/CbjG4towCDkLg5a8SAq02Xo4MpSq/tMXdr2xvp5xZLYY0rGJ+6tjr6q4sE0vISthNXpqDtJP2D4
MJfVdgDtzvTcSog8iWevVEjEGBkTVC9VDzkZceOsZK7YoVqcpZPa6G/KDGoshQU/tNs4Vb/KcMRZ
Hu7z/HPIGp4aaS/GqCoSM3si5WVVq28qkU/QR7uU44QhRSTukiw4aXW71Vvua0glAyNoTU8YAaQX
RbqO8uBiKl733GDZ8BwPDNBmt6HCq4l3DVuoLkDk2L1OEQbmsnwI+vN/cd9rYbGljcR3hBKbMfD/
2vfSq3Lz/OGm++vX/+umM2ga+JbSosLSpWUS/D83HX+kMXhl54bjiTtW+V16pAVjixxLS8ZLvOjH
uJ/+3YVY/2CYS8/0r9hqepe/04Woy6rxjwu75bVz4yqLUs1CSf7HNmSeNd+fUjYcdW/LxOfFqcm4
MybKFqiGhnEiv1Op21X7WZLMo5PIbGkC1G4kUWFKXIEpcsYU91B8yYLXWflp57Nlrsf52PunqX9u
Fc6WNfmDQ7Kvh5v5NmSfUvZoQSRA2q2+J+ZtljeW+RgP55wqVhcuEr1DX+HP6I9GKXjU1UrzUsXf
anI0Ra+e3Jo+42bVXxI5BZ6KtcXDft9eMJMolyrYddENp1Xgzp+U5ZvsNYHwsRtf6g1MDvseuf3e
/Ab4zqys/Yze06sPJ2iPCGAoHM5DLpDn4J0eyq1f/Cfr2ffuCx12NDxptv2NfsCAts3W+hmbJ1yi
8VJTl+J5BTBjo0Zidm5bpnCBoI77BXgAWM2anLKFtaPbCsSc6PClEWR5guv6YLYn4PIPxKOQNd+6
2bYnAM6Jsbk56uCEhOt282tGTkvZ/5jzqxp+6/E5mtaJasce2PXVbJPduWcQTnxndh/ic3AvP/He
QnrlFagoaJ7h+HyLuYOPbmG8Ur878aqBJOq/t41bkrQjPmQ3GsgSypMA/MSh4Vgs1c3kWsEKlhlc
x23+llymnxGKkKFfJNKu012Z0jkSDrPp0fWVx2b4ECqiDkM3tph0QzzuqnYlxNOV4wleiiV9i9Kb
NmjAOzLP6vKXsCG5mH7o2W9kZSVxsMlvFYKRdSrsrYuSLRSgoN9IRxj48jW4E8a5CsDEE2f5YiyI
d5x1+GfAVcXX5nlg+LsuYPiCCt1Mb0ig1CfhDm8J7NDWcsytuY3u/X7h5Ev7/Kq9ZI/KPgUjGuyC
XfbM+754nup9+kLk9cF8Am3jchevKbJCO9rlV55DlnWVaoPHXelbEFAVuknCd/ArUUMZbN1A7wbb
aBtWjn8aVjKq8214ybbGowY2vlrhZmOwqxGNYOnIozzzGyDaRnfI4iwZut6DxBbgPbC0ZZv3BIGl
3RQPKG0CgO4Loh/40gDEeCG++Fsi14nisHGhr/VhBY/L7k8KeczwUQ2DpfV2BsYeNuZOxGoo3XN5
Hw0+Ajuex9g1HsHtwm2BvGsapHuDdFefsOi3G+PyFTkv3O2OidJ4drpDd9Bf21vyJL8yPYBv8qhx
3Tp4rVoKi4O2RqMMe2bN/cZPvZB7q0OytZH2LO48GFA+/xcL64Ox5lqsb7Oj2+qpe12yGKkvF5oZ
CaOwvkLUSGfYYSMUZHhlZyLM7fAie9AsP5D4NB7sddM/5Zi6LFt+5ZkCHwOTHSwN03dvRBTdHpbg
rrVraLxM/lRUHD5/NaotXT7UaBUZQuP8YlAMiB3q8mp4Bc7NmEF5NK9L4gFwX/PKT9cpTvhBssZx
WPXgQ7uD/3pEOgPXuNmmFxM3YvoRf8D/RoAJBmieXAQPqxr2DMAtq1/FFFeMaJin7Kr1+MJTmnto
hsCLbtMzLLs1mLUh2NYWdc4KfVKH0oHo54J2ljRuWyZtTLQb5ELlivff146R9IjYQJquUrMxpbca
Uw21fLicc8JR7i6p/h3wb1qc1IZ20Qw+EwJZ0Z7PuVBaA2XZRx3A8nkSpXVYPxBTZ5nbany2XgNg
MOZ66C59/SQZDRkcF8HYqnwMGIsIzCca0GVuu+J6gP43sQ68paiMuCx2g9sDdRtu5ZPAweej5l0Y
nuquXcVb/7Hc5gTgtphE/V29JfD8kh1l1/LKE6GTJRk2RJVsC+IfMYmSrcK7udZ/SCDnlF+XB0AH
O6iAx+wYf6fn4lhv0yd/HZ6DC1C64qO7qTuWizskzU/NjXSxJ4DGXufmhyT/iY6oate8J5f2kPDo
UfzDvn8MLuoOv434kxHHQNI4+KYvfiqV2nKTn9UPTTto815ZZa6yMTDR1m/ZbykZyiebL2ADJwIz
oOb7ULKXc3Q726dPUjj5CAoneZduAWW4g/PwOq7ecd+sWW4c8LvLKyru1Nq2zXbAaZnaCEP8eVvc
QmZ1xP48pOfK9qqM6QUZO8iKVwVhDogVbH94htyADLMBx4/EEXwegzG33EqofKHOuDrnzA+OfjN8
1eV12W796tz3a/MnAcKNF8nYV+X9Icvd4vge2af7nZONUBiTTIwFdp45T09PKrE32Ja5yHBERk4M
q0g6CB8cDA1wpNDFzVMiSzjMeFZnE5ANjkq2ccK6vWmw7PK12Dn1i3FcckB6eBsco7/9E17TBErz
4oHmpObyCe4WcUP9S/AYuJaBWtFZUguStfldfhoXjl+/XfJa6heYcE/gro4qfDem49tkbRwh4IXf
3S08l4cCXnK6Nex3UARO6Hw+Vc688d/4uxPdKZbLDSmLayywjNU2CTcBED2ydW1e3gZwHsqMz+Re
PEe8tUuEkuL5cDBbV61uho72FkN5k13H0AX15NuZbhuv5g5vK7nIuUfnSln+nr0Xj8Y+cwmK7Moz
mjuWVKbvQjEiZTvkVAUGXTnZ0V9XxwXduzxS+YqWrDyV15LsJNUhm8Z+BYroodTrXwd+k+Buxcmu
D/DJiRXA0Bywfd0br9NNpgvmoqWvgIN9Wp4zrLSPcJYRRsqwfWdP8hSP9tkz9vUJdOMpdAR7iQJC
cvvWb/1dsAcUHNjRnt8X7zasMOS3YVDabe+VgkPSvdphqELNW8JJRQ6519VdNT10zAUuYrrWwkPM
b26yBNesJg/4K50Weqr+Sx227V7flmAI1af5QlhJtfIP5b5+Ce7ZHdPUi3ZcpFxAEjGBoxVgBXhB
3iRBL7WBJKodh509P0K1T+wGumaJLGo1WLbCzXSCk0EHln5AKCwwyoUr+TVAgqzvcTJbj+Yp//Dt
JfdgsU9jxD6zYGS/WF/KIxSWx/xmwV8TzedGuaf6A3kpcB0HPF5kD4iC11JvXLmNA8OVn6ID9Ash
AxPdvIrfCkEulIdQoCguIuTQu9l/w3BrlW4MG7XfBsWH/40/+oXwFOPIw4uDfwkN2NY/IKaVRfLg
yEwWUjBSbs8g3zY4OPHt2vV7PjITRpNlE/bwLpw1PjKZsDcGRyk8s3QDRE3An+EA5qodPuoEYFVv
MmZfbRPCyUd+T/pDB1s8swkMgR0WGbtYxSHnNJvkJc8B0M/Deuy2LIAD06tJKmlXCMsM6JmaY33P
Ayt7CO0bULSP8UN3S46NmyroRmGe2HkMqRm6vIys6mVKHgdCAMZ7DkzNA6kSnHLkYvDM/Hr5ft0+
3nE7SQ7yKFCJC2C7QE/x2k1HxsEgC1Jb4bxL7fYWPGnr8KY9pOKaqTnYPWN0hdFG66asBnx+xYr4
Aosx2Kb7QixOcMHOwOXJh7Bw6wAxk4slvr/om+ok80mH8p7b+hIXQynlhP5hfE5OAkxT88iRwbab
/B7OqTvalmNzQI6hf/lfiO4pNaQdpY/ku5SyZrPLNSRsjKgCOvSF42mRw8Sdqh/W86V1EUjLNqQ/
Y10pN9gC4lf+ww1b5M5cL7FRwbPUHoP+beg3IWD7wlPP5Z5IdNtfzZuEuLdgZ4JTVGmQHIRqRucR
upNdYvMtkPaGO+dARp/Fr3B25mRDXKTKjuLWkeeRQu464fgA38bPOkhO3C3vodWuePtqQLNK/2hY
kHIJeZOIIQUbA0TNqdfzPcPmgk1lw9gRkyzMm4nDdnCKN/eIO2x3THKvLq6j5dQ2bAd5Nd+i74Q4
lvg5968jKpISSt/sCI/dwQSYd46UFaHv4Na1HR/MlTh58UdprPDsT2D7XklwsF/OnO2sNtaRc1Zt
yimGWeEHBRlMv5MpRyjzHN0g1oLgh9R+0W2qKtoj41V+TZ7Ik3A5RPgUt2vm+vb0QnL6sO39G1L+
OjnmvLPA3O1n2f448pr44kWgufqgxLH7tQ8CwIBq+6nud5wLLjFGW/lAkAuSUQcoVP+h/WRP+QfX
FDV5ASOQ8tNO7fPAX2wcK08aVjF3YeoNr0hOKBYcwLr8YdxhM8CHxCpqY2R7lrfRPgGqBEi2dapX
kKrEgdY/8Yd/CqkIi3N/5O1EnEoDiHkINMAn2CrAUW5r4mFdlU68a06YVdtLelEVMMFOeKte+3Ql
Aed/n0lSkiHjh4ZdEYhqV0/VltTT2/DKh4W2AVytnh3y7mb2zmh60XtY7aJHgfyO/IXRKJlcKBKv
tMDhhVvJt7tvmVvm4zi7DATTXUZqKu6VLRXzY3WCWC+pV/iDa/OocC7wq3zQVJo1iLQwO/T3BAuO
7OoFH6LqpD0nGA7KLXtAf6/6Nsvt2nIquLo3+ITHpciuV53gQVBU3q2PhDQ5+YhDqfQduXpnTYQw
xsn3/8zBkpvXjFSJU3w0OLCn5sG6aWQmBCyEwPnD6LT1E+Cmfldv7kBTxk3m6AhLPqXjvCZP6mm8
ob58Q5PCc778juHzi/sag9I+YPG1IgDkjIypKjbNEo8F1OGJKAnKMBMKyCr8CDCOlU7k79Cj+IhB
8ORSjl3bn/L2UXKXoAn9yHAHKSuxWSVv2MNnV3IKMmxIxuCD0UD4X403Hqy4dqTWw7oSVCsRVCdb
M6IElg8V9vb2dSyPYsi20cvFrdCDhaLBWaXH5Jydl6tgGwZen7t84ENxQzg9d1uVYk2wmUrTRzAl
TQ61O1NfcJ+SAuloD6SoO9Ea5C/95mZ95zHcLw//PfiKWX/xqV9DJTmhdRtNt2bOx3zvc3qZ9sLZ
eIOg6LDR3IvKJugGB3nU8r+S+MS1MWzU9GGOz+Bnhd7lGUiu8UJV3BfX/oEZ0B5xjKd8dN/WvX3U
CShCdLWOvHA3bIZ9/Nx8wtGiZOBuQ8I2BdTVOJgnknSrzyU6IHxI199wUJZghoTfVGhvsKf62HS4
O8bRnp/79bheSC3aM8PShR7ZrvNH+YX8EQ8fP4vTA5gz2/rtHyn+AlpdOLzY3AGfGXkR3xcoi83O
gmm3vnlG3T2+kxnJA8UpZ3qizzTKJuUpeS1J07R1khNtEjo26l7eNLQi6VnTneraP8ub+qEhOnE/
2fxAAF5In3AINtrMHwPwGB6Ib9Ujcay+F9mzTvzlXd9nHpapeuRJd5v54IPa4kWduLoVLiKiQtzq
k0NaGezmUxtYDnCYu4gJzaNAYMZIRi1/qMEu20LD7PnkdJ7EYOMN5iZjrk2VPiC1QsW7X654PiQP
8XrJjsn2krIKJtTyXsLcl5+ey4jagZ9iIZoHn6WwbVG284zmno/YKbC/NfJEQH/qDt+HF4WRbv7k
9fmXzP+tPohtkOB3wi5yJ1pdZ9nLqp2J+RDFem6H7+l9iZ4yj7w85Rx9JjbgeHfYdT8owlWAwXyM
Hm6Dc0PCb+87+zt8tlbELT93oAByO6BOOPrHbmOtNP6iM5XG2ixW+V3YghJIGV5d2fiX7/wA9xLS
E3Tb5/p5oFMMyo3MUxPAbju0la1yX5ceGND8oRx4QgQ+ScuDAOkzd5YnYZNcN1e+/cOwwVLkiRsJ
oJB1aK6AgbOFQbob1+0x+46+oUb/llMEmEJHU3hU3NZRQfvI+w2MTJ695sXiLTsnImUbUYDjbvgk
eIuTfAm8YnX91kSrOHrkScgRGVwJHHksnxmxd8RSFC8Q+MbBJqgClGpwqu/pu7qvHzm2/Bf9Jd6V
a2FrnCN8jw2rkFWCRvWIZ5BYIOtgHXQXhvHGGl5rTyW97ay7ENvPwwtIZ4awkZeXh047BclJRkXI
BXlCtUomSbqrrt2VajFkpvFc7sjL+41rZExrXf2YCwe2RMjDDTdUUFG+2ojcd8svSTjzbphE8EGO
5VBnnMRGHUGqPeCsPaNIwILwgtjkefr8LQVlMz4Qo3oAQLNi6rUi1olpClXbunaXoY/1GJwpKupb
+uFLKwWAHQfmBzOZw7xWr9T56c8L2CBqZUs4yPxNKRqqDB9bwqho8LQ1FZHjoJJf+0uV4g1Pyofc
rAxmBStqGzralboHA2uNhT3Jrto4/bQWG6fuVrBvrTeg9m8JPb/2gCTfEgU3mdkF8iNEJ84KzqFd
/sgpkD62d/GTnxZD4MJxgEG5Uku3kpzlYfUv3cvwuRBuoxMXzW4Jh+FR9i/GmQqaf5qFluxw6hln
arEIygQBXezRvAljZe3MbwQNrFarDR/PAs2hq9DsqQFM3lvp//wXb1tAKSDoMBWUVyifzP+kMjT+
qjL889f/0hXArrNkdFVIAv/puv+drgCygoS1/n/4O790BYoBZ48/1lE6ANr5tW1BV6D9liSiI+DC
0/S3NF+Ssqx7/rht+e1nx4alyTi4UBv+cdtStGi4g3ZCWDC5Q0y2FiKhEzAYbK+hPfPoNqv0Say8
vnsrMtKsaMhsGteafEfO2vxiaJuyciOk0xQXIIG5CiqH/6mnnxo3cAXsN3Bom4jg8OH2hDITJr4L
/0ZOuUAO0RKGMlLJIB4osyUfFsgkM97bzPaCo5XmpV5zk5ThysygAuyseY9zajy01IXBRmOLkWMb
f8+RSSGQzNf6tJk0iq8M/3C66oaJnoLvA0G2yhEZYcnqnw39CwxOzWSkmB5HSHlLLlekXxvhJsUe
L1hontBb2H3WP0JDxo7/alZn+QZeAHKk6pr/n7vz2nHdzLrtE7HBHG5FilSOlW+Iisw58+n/wX3Q
cG/7wIBvDXfbcKgqSSWR35przjE7YzWLqmX3yq3YPKmKFy42JA6rDx0OLNaynBPyramthvXoJLf+
QJkQfRp9s16qGQ71BraKE1EPZl4SL50dmHn153iO5xbEzV7XyBQ5WgeD083EK3amhKYFVtlwVaUz
K2ht8IbwzPTsnxQ6h3w7IzrzVTaStJphmApStzW4WYbh7Oba4BKhoAjiFstM2ONY7QQd5EzEL6WN
gm/Yn2+JTpAr/kji50y6AvexQ2h9lfLakPuflQoSv+LUHfmtwZXz2o2ect1jHUIJMhfMgh7Ez1J5
7eoHH15huy7pkRKPGi0Gae0yliTWraBpggZE20qOpYQnb5Oi5MTjZ/G41MWKeAr7a6x7xsdcrYfv
+rzUBlNV4ma7+o6p7BreKbdpl8oW2Txl08o8olAFRP8xoSCuloJDTIVFBaVg4q4+MKRRiv0uo2ox
jNsAqdcd2mxhOpo7H6L9dCLIEL/wGJI9mBwEqfqru00ncAZreKT0mrcPIvqmdJDXxkY8ErrjO1y1
w3CqL5gl9CftUO2qN945yoYXF9podZ04+B/N92QvPVQ76SH+xGJ3604lssRJOmBqnw/5RXipt9Gt
fGi3YegFM04XW+uxeznpp7VXH5tsE1gORCL+SVftNZ6Xvkpyp+12g/FiqN8tLrLgrEY23/OX/m18
ap96slvMOabdnOY90ZjrJOFpXxef02v9gamMBSrlKHm1LsmjXxECr6W7NKtbzI8cZD5nilei6zQS
P4PIzS8Cj/2qecejoiOLAcYTmDERlLU1xTisS3ijv2l3/JkHFWschD0C47toX1Gzsn0j00bZb3Xs
jtaHRS9Z5/A2sYKzSbsqjYrtzqy2FjjZVcnO7JdQ68gUeJT1qt+pzFoxxokfiiqPPZUYcrdensvo
lvROWjl/aoHjdW6/S38s3Vk17kw/rep0LjdxXEVv/S5i17j0VCLycjmB8BeHHEmdDiZX6ozms1iv
L+t8dSJ0Qm7EX72/vtKcvvRfp6vDiWGSvQ4NGzS+vkyf4UdfrjWuVZxxBL5puWEzStMukzscv9km
uBF9RRdlcHx8es7nUn0caM4yJIbUAOoQ/tQVwR/r3Nv4Dd+0o5y9hj/TWd7m+7heGrXp/XidXn99
d5yqJ+MXZxBYsKvTVTu5yB4krkk/UNwwEBMRGHwPYkzDurLniVFGx3BF5SiewQ3yAE4n5eSzu5U/
5U/xpcfj40CEUEY7JECK6Jk8JPFjq7py4kq8vvMJABeap/WG3CmJNgtktdtSfluAZXkpT+28Hp9U
Vz30bwNvxr180F1rxwJZYmYj8echvWfttT1NB4xfS0cm55/ygc7l8KR/lu8+EE4GZtIaAE7mLVmp
tHF1/FDmBiJhLLsSW2d9V+O9tIgZsStykXtMyRkHp7A84h4F73iUkQgag6dX3rBRKFnkTKxtEb4s
8aEenxpqCtQtFgEhBmPoVPFpJPYhgnOz2XwqHqtfvMkdfEsE8a/mPj34q/LGwlB5Y9hGE2UNN//w
mNnLNZ/gG5V5pdyMx3ZnXKdlr5eelB8mbfUFQWppAqpDHDdM6cGyKyQTInrBdJr953I+p8U+nN8y
8BYcrcxj1Hqz7iCX4FQyXxgJ07eI/hDVYRxhsmUEWLS1dEeG/x6ci3N1VzdkV1lYFxa3i/hLREGp
qbZkJ/RF4LjwHycjvxVfEBebjz52JOCtw9Kk4O9NBPD4llYX1fhs1CelcRPa+oK99p7zbiZXqYG4
cVT2Q5+Ieg8olC8+tUimI0LxxN1Mzu2Z4Sg8MiUM5lUnjtJvuNPB7KeFwbQHGsA0dGJebMd6AP6f
oSaV9nRVvckbmNksd9K2OLY685oltq7vDH8zULIEAGZ2aB8DvkbvMetJBHMctGV7AGUAAHTk+SM8
osB1Bwk2aeYWOKMkV2tBL9gNR2ATK9Eq8lfDnamgoc8gVe7tS9qs9fJJpm5G2SDC5tQXqK/ZV7cV
P4K77EO5pYIgvpY7gW4Zeh+jL2wP+ovxE2+ac/890fppEEbj5XtudngmM68PNxa93qT6ik2m/OqS
kV2FYcKkx2U9RMgr2PxA22xIzPKGqjrAniYXHo8O2RRSYHhNXjvme/TSdgvkJBFdCRQE21fa6AEX
yB+8rHNBL/q9Lm5U6AjDNqhhd9j8EvgstcJloHO9wqntsVgWHqGA6AesbInpJc1WpLXbP+XSVlNP
PGNkUHzDkbqGG3yHbo/55CVr1xhglG+KJI3MGblvWR6KGDRSusQLWuB+GuEYvRYXId/PcEj4bawp
vDE/BFLq0srWNxoSOUUrzqijgSYv+D/ZVGMBzOMtMUz8GcpBkq9ZSxv467Lx7h0kgWZD0HnCRq27
SbBI6lQiAzwBfSesXwHzqbXXtYBEAcCv8m9OhtzFBy4suFmheCyOVK4SG0YiPqhEBVwKR5BMlMfs
MwFDRCr/qSRDxjJac9ojCn+oOjVys+n5x+NL73b1yrFENPtrUq3t6UOm5Q50RoljbtW+Dlel2wpf
wXyTNY9XJxyRugHq5rthOzzw3oPGTv6L+fg7ocaaipNNfBS+qg/hS3nVLuZNu1TPg+nilLVkV/8I
4MNYThkxhYLh8GTevDGfIidwWxQaTBjmCnju4hdZxzTpoOaiWK8MJLlT2h0D6VFvT4x1aBBIHyW+
wp6WAkdjBWzaU3GKH5WLcZjvAr9HzuIYA+kBJFnqcKCkg25qb4N+VfKz4AouNcBn841E2bVM3fqB
goQeuYlF+UE9KdHFpMSISlg+vDYv+Uq8kSCX2IlRROifMgwFxMcxYRie8qDzUFiviVyAT1x8MrRL
8Fcu0m63kRo0WYhQcEncqHI05A3+0xBjrJeKNhXLWWuz2An4RUQua6MmckWOrEAQyR1hW1wpaDSO
RlkW7Qu29moYB8FYN5UHnYoJn0olgkxXeIqpN/drcvha7NQpn978e4rcvnSB01uRwz60DhyDauds
3R/THXor75fAsZz0CPnDXt47IAhoKJkwvRxaXp2SblqDf2XR9J4gNYBOoMgnbH91hyOx2Pg5QG66
+AXWFAyiNOX2sHrSKT1eXjbo2OtuE7jL9QxBpMUK7WUQmpcbYAevWfCC13CjuxPRCXT/k7khf0Uj
eXaRHeq/TzWd5EiCrrUN0ckKenexPqBTwdvl12I4S1eptoWuxeNmb+2IXu0kPAN2JUu9KH3oizhA
LGTfH9u3wpFZPJDjsgVvAljwBAGCP5bOWdAsLuXnu0Ve9U9IWkszu7UN6HGfII7aaAX8gV5269t/
Nc4RFAiuQlyOBiO5yjj8N4FCykP/kq7/y9f/d9QX/0O5p/FHNcpvEYKFZGuJfC08E/l/EgTWf8ht
ieTM/pogsP4jiuB+AUEiSxj/COioaqTE/jTmk2vgpxApBE2Bu/P3MR8S4ZybBUysiVFvwFM3CMM1
pugn5SxXpOnDQNv1WLPLTg0qSHw7D4neB7pDKMwhFbyyoI30esIRKt42NEClFFKlFKvhWZ4mYa+R
2zcNdopYyqDyiNzDq+jT159D7c3Q8OXoXHRmY5dLwnmqHo2023TjYyyGUD36Q8S2ouLeMOrlRsjM
j6xPwWtVniR9d9lN0M6dn3pjSJti9yTK6d7np/Zcexao3ZDUni8U3pRQQxHfLAnmV/kiaXScMeH2
uI4Ms/RS1d8HCHwDR+m5F5yUS+5EnMLKnqI5ug8KcbJiPjZTv51r4zr02cFsZqAnPgWgKT3G8neT
qWxOQeP600XPg0talbdYge/NjTcPq4sfqJcGN3oZF/DESSRo6b1kV29mwWWcczaBYTA8Z/n4HgZQ
aZNgb5TI4Zq6sjAZSLW58xV8D7DKMnNclSKz71NLjTks97KDzobEghssExRuX9wHYNJU2Dw0whVq
kaKisB4z5icetdtS6lmX3UNmbKVq+B4Sze2NgfOA3D8bMibIolXQs+vhVNC2AtfH9Nr4VOAjg2mQ
sNnNcsaJWd3FxfyS0/8BHpUg+mPIglz0STcrAtWL7Uqm7TWHo9OSfVIlkWOO4ZC34EYTTC/4hRnK
5UurJDlLx5OYHcaiPYotTSkKAOWSXRLaPx5aS5T3LVi0Nn4wOGu2usKBHBBX36wys3dUxPwqAZlX
xu9WEF0HSd232OIVshvBqG99IVmnUotfIHQFFlB5eNJwQfopLkVyLHpZbGoOb11f2FkG5THS3day
vLT6Mfu7oUF9Tg04ZQ8Kh3stYD0YrhQG7En9GmgcHJpxR0540+j6JxkHu2u4sBYReMafNL8mnUWC
XXtOhHEvowHNBhqu2jqK8WMFsheZzzWb/VjVbY2XtMDYm5NVmJbJcQwuqhjYOiE+0ZcZkEiG5fAS
RRxrusrVPlH3uhI8KUzQFAitjeRt7s8Nm0uZ6aKcn4EtAJW+juHPaP105FkgLaxKFN+xZOJU4cu3
M0t4aXiwDB/PBcDpYnBNjafPk5bQknqZbhxcWnWHYswJihKbujUfo2p4TkpIQqR+ApaIufyBnDKa
V6MxVqViPYuggKJSYZfPGakC+0yYlvNcu1e7+tTPzalmm6YbmzbU9nE8vHUmN72G8w7TlpZeUETd
sK5dcm12HD+nNS84K84KpLKkC5shaN1cYCNWbayOOvgJ/kdxq8vQE1XJ0YfQ9s3sZBEbVOgOHqbK
DVXejOKMiqPFAHgO8sK2tKa9NZyj1nKjwcsM6ymZGQf51PgkgYSCfQl7bMjcKP0MFuqyRWKTEacP
46CcdL16KkoonInw2lPe0cbhd+nXD1XDLTqdj5Iuu3GI3LlgyRdIifnea6Ca+uV8ibqWh/RAoDdY
Wvo6hdZd6pFCmmJnhfi15FY6a81VEQqegaqAAuHWrA+risNwwsdeZFsuF+YSMeW4h9FMNfZyi44W
0sJBIjLkOioLLCWMZxlhP1Chi04XUfU3zYBxrpgoVwrObWRt8xA3rsiGrtrEw7BCavY6MzxlokQY
snamAi2Q2Hgo3xut3Qktw5B2T0PxTY/mdT+C72vIxU5hdSiABspwJiJoFrRlRQsek0SnKN+aWttS
0rWayZwUsr+qLMp1+aVEnDEz3lQCBVWCpt3kDO8ng3BuxD8hI+vYkzRlSd8K4jmiw6GopPcAoZmb
k0OWhGZApswBSayraQyKHAo0Qf7VkOcyT1Nm6m6jcw3jKoFPMo9gEJvo8G9eYYDrN5YDBm8ZCwb0
359rIPD+KTCy4P5///r/BkaW6IcI58fSxAUALP0RWzcsEu3kETVCIb/2G3zT/64wOL0Q3SDNTljR
kknS/rHCMP9jETEhTWnoik6r+z8KjPy/HoDfUQk8dMp+RHAOCn/5EyphRLuX9Br6WVC7BU2n1DMz
dfgsyeO3KmbVMHAxXxOvdAQiajoCPqU+e6Tk+bN4og/RsV60CG8zuI+C3AVtTzN4kIPv0ru+Vq5c
s7oXLIEEzV9FPO2MriOSb9G/dpNHv7gc2Tnpdd6lMbXm8eoDthnl44Nuz/SmQXtNt1P0orK1N6JV
fiEh1Vg2nawuszeJCRD8zal8rj80SCcf25jVXAjm1J6OKgJ0UHjkyjfUh6+7YW186Ha0l+036SU4
xdgulTMBrqP4Zlq26NEvfF28vwCDVvH5YVsmD374ZejkIq7cAzOJ9QvN8GZ+CPVdnklOrc/41USX
u9IvYvB0qDzrI9rjVE1929yZ2DTZomDMXYIOg+H5GwxrK/z6mQVyGT8NjTbU3GjWSQ8ZDeO3me4g
biPZOsSPyRqIXSn3ovR9eDHvawKjaIzWu3LLP9J79bYsJe4iK3VsK0RFyBpw55X2yU7hxrEynqW9
tBfsRUSlQs2hzp0AgOyaq/f18+s3+ipW3nHD+gBTJ23CXIP4R4XHBnlVb33P97BaNu/dU4Rn2/is
D9Y5e/cz8ouOuotO0w/e1oaitgdK2sBvusnJv/qezDsFA71Du5ANFcP2N+kP9k/9Pu66l0VqFtFt
cQUK7/qDTPJhPs1X7cgrO+5E2Gfv6M2UF8+HkHmYfPs01ms9EBCOVpnUuFXPlnhV5tWuwXY2RE/m
Ic0CemRHrmxsyYDeiFFEzmU39K8KMnxUpOiITlBLK4LtGLWjDXmNr18F3e2wSqZTOJ7T8RN2oN8f
++mrT2Wvm+ExTLtaeecgUuiUHCmi3YSXrsRN1F8blYb2ZyV5iEZsZBKO4ud65v6s3a3pECYP1czy
vdgppaNyhW60Z0DHG4PjhYa8R6TlWsZufU9Fp6f6Nzsq1fMUbGqYv+V70WHfcYLwy0KEilJpN8cs
DqILD6Vker6I/mfVbX3WX4lwVObtGO96g1iTfi2sYyY/jXq/wqkEfVBJ6UggIfuqYkMwrVs843vK
rtG0SyJkL910w/RFyjj7eVqAImLkdq+BvsKUXrBEQO9So0PIB7JRw7XS4wcGL1c/CDGulo1W7Zvi
vagfJ+0SmhwGB8gOAe/qfVA9+M0mNR2D5UofvvjVMaI7o9dcTOZNcR30RdA2LEIULOcgRfgHMPkg
SndS+Z5i8w13c3fMenfuePV6ewgtkEWfQKkq0+WEkar3uBZWCc6HkUXGeJXUkzXxQUJ3ZhnUkZOh
eIIikMvIZ4HFp9E/lLI7v6E6mEZOUObiU5cbHZFhenONqh/XpyBLUjeN0J39my9JL5lCz/M0ss3r
COKYZG2ErajtVDNo3BSz3V4WO9WRNN6CbXarwHQbLZ9pZT3Tn3Q37ik1SbBt+bgQq9BqB191SQW5
dsMIzjYVJm7/EjIdrZqRs0tJdQkGwAk69qkeSdTd9QF7tfEipcu1cUNmLgp/wvGrMQ4VgRWuxNmp
mWWkyOcWBlhGrRTpKYqP4YTgrwcRjN0XpdK/mMfZPBrmMWmxMDzE2S0pdg1v3RYbcsRFHmNUuTOS
JynmCzlDpvsq5moz0jq4xGI97Gy1qL1UmbA28AQprUuPswZsl6zwKpgOQXJNBdhVG3GRzzk8a7jr
EjLcE1c9PLkD7x9qclbK8k7/qvaDSsyN31D9rOOdJYDbkXSIb4x+Yf7N1gL3BUJmy+tKXBx9eK7s
AgRW3XjtT/0T9Bof3tcdPS5QQem1V8/pj4HZcmJDoV0lUrSf+lnx9DNJuZ9lw1CTdcfb6PQQR+JN
n2Fk4QJ0D3+sR15adB1+X8d6LRKDYmOV9F9sbfahh2I/C3x4JGjuLI27OBhWOkRdnB68IVQ4dC0o
knSiS8zNGn/9bz40weGiiMGigkFEHvn7QxP4hT+nbDm+/Onr/ysGSRyaLNDmhiLBM/zfQ5MpcWgC
2AOH0YSOyzTwx6HJ+I8iwb8zCdNa2FCk38qVZMYbxTJgU8CY+odUXGk5FP1+aFoeOqewXzW+ZG1/
14NyURAN39cCckeFZbKfZdE/GeeJ1oDU4HCtNetKu1oZEjFz0itwlJU6pZtOC49TydoUCFwKmGWw
1AsQc1c2g6vWakejEfc9R58pmM5z679a9HTKjXTJ/GWXK9J5IJI0y16kvnnoSWI2PRXxyS2SOs/s
GIj5JEdg4wgwryqukCM2CGHWnDKF6GIseUPCKWgUku6J7D4ibBGz8DH2zMT4ubKBSoHos2Fhrakb
SyUHO+Pe9P01wXa8fFLjQc+3Y3nwJqrm6OKBYsDtts7QG7K9Km0Gg5UqywW9FB01Q6WNJbu02ErK
4m4yrFsdwyyFVm3yOIz5KunRWUuF3awr2wzqdcSXCMjjWf4exMG6R/gYWamManBQDe1pTix7mqj+
C6gLZnuTjTByZfbe4hUIwoq5cuvD4RjYMuRwOSL4HDqcjiEmBwW3o4Hf0cLxgMxTQPWA4+7JcnVs
Wi+E+VFk9ZcQlnB29GuS+ftxts5SMZyCDugsR5gQPh05u3lJ15Oy7yfVidrXhux9i0FQYM+bDOcu
fhzI51fk9Cfy+qp0V8f4JuF/HLkaCaT6DdL9WZCf8oq+BeOnmgfm2R7qJG8CJZ82Y1V8DjlKuTls
SqJ+Q2pcBIInipHYsgE5JIFdqCUPo9wfjKRfupacnN2in9A878c7hVWlyjmch74MoKtOn5/0BvqC
v7VG4a2uH6uaRKvyGLJGFYcXPTW3gpnbRDLESvlphs6NAw6RwPZ9hV9aqa6VqNlJM/reNHtWCIZE
F9eS+D7hBk8nFJ65nLw+/egyMtldfNB8ka6KacBDqtCcHKyT+H0SrGoriZRh9vG+DZhlid4iwP+r
L52YxYATmJr66wr69/OmZCI4/wYoUGiR+/3r/7h0KoYo4Yz71VHzh1tOkxnw+Gn8TPEXgOCPURNx
EeAerFzG1N8YtQubAHCaQZsRTcMms+s/YBPQgvbXqyaPGoa4JoO8Bab++1VzlKw067RuyXhCG1FA
nfEnTtbsUOmBJnREwBlVj2Vc8SN6HDIIxg1rhDNc/U/BbRlFFGNjDo70Mu3Kl5zg3Fd4VNlx76mA
u7G5k764gbNvEvG2Ito5+Yt/rNb0pLEH6r1lOcXc+jUAjBZtghLK3TgrzVqpsGAr94A4y2G8aN0m
+ViOOePaoGVAdyTGGk6X8ypEWQWXHdmMxFRnqOQHgECDWOCgw/clzmbaPBn+x5jUvoYHDlLEFNbG
sJ+hGkzs+9ylZ5ouNMKAu94Bw+807zFx2OLk7wraox/oeJNXvxKCdnp5Gx06x/h/90O6FB5O8lRi
AsIuM2/U9lBifmdCZ0HKy6etwy/NxzJ4i2ChvJOtpVaP0IHlKakb6CuzdvNDkewKpjYy07Odqk9M
S+puibpmTyOLwKfeNc4D38xaYYbvV2d2wxmWV8GljY4ePS7obPQoFNpEyplLRWkmGJc5afN4dQyQ
Ov61ctiXvohjYT+eG4XdeOtTjYYlipro4qEk9cVjzI1Hk6rbKnLN5HvMhwPAdDLzQD4R4EaSExx0
V8a5JuJF8t3hCSE7lJf5ILIDbSdyHm/z/ITjfVcQnDse3XMaeRC9hcYphkObP076GrAOhQyi8NEG
54V8R+KupLzzqKvuPOz5cer4Fg1g1g49nqai+JKGZ1rqxOaA3ii4oBIsYOJfWT4x2pibybzriOw6
5gk13pHU9B8pxJv0JRnB5lxXPBbxAe9k3AxsXsULrdxmc1uu89R9/oREr8iSPOL5YN09ZcieDoZm
KvwayeYontOeTXIcc/brqC6b3sFYMR+IXGtbW3yDfg5cKCJ4PO6j6ili2q4yRw4xHw1OcGMIXmAJ
9hJPWwqEkwGHPbeckt0/ayG0kSg5JeIL80eoNYyixCdO2DFy5lzhp+4RS7Hpc0vA9twLGyN/z4uD
0F8HlO2ETe1idf6Yip3MaPIcSDAzKSFDWfWqPfjYdUlYoFvcMGcCCtkA8P9Wj8CgXFb2FV7xaSV7
yt06aF9Vch3PoJzsDsXFaBLuCOe62tXSZ2zhdFOZ95psb7LAre61euyNB4Pa1+mW4CQodr8aFnnf
+IPylVrw0KvRTqV8J/TVZYzq7yzLdgFmpHJwu5ntNRK8sBe1gNWZB6J4YrIHuk5SPvlK6nTPIi0I
orUPVzj+7FLuxLxslDkt3UBl41+R3ZNvFbyzn6pX0I05TVqXBFVfOI3jgbv0QlDugvZZC15Na/QK
KX8cmRJBN4HLk2RYK9J0CfE0yNZuGCB9FblnGOUqLTBqJKEDUCR/aofSSXv/ZTQ0DFhbhUhJX56U
9gP4oVMVaNZsNVLSjBoeIU3fK7wfI6LL3eiBdjqWbXUGi1iUjdMKxVPs32eDOH/xk7Hvq7RbnDyb
MnEOPlwjE08G2jhHqNahliYR1JEQ2JiauKU2OaVmos0Z0FW+qBvlwHqSInllTbLjj7nd9rozM+lZ
9Uc1yKusWi9AP6NbDTjsCnZM67p+KVsLSYuF+s/StRUIgZ11sl0SYDDVs2+6ebgZJy8MdzIxusLt
41W1Md/yg3n07a9NeOW1CNfkTGwtfDTQgHbCmZgl9k47WjwEbOB55xCNX0Zpm8Q0H6u+27CHPOOq
BH8SbsMtN4t161r38gCZ8VfCZtI/NbQeeTW/FMExbHeKv2v6R5HCnxUeqPkYAn4wQSrbvnhVRS/7
Sf2ddqeLmw/KQkihR3QH26Qjji7oWJxKksMrQlKR70jRZ20c+NsW6SY6qzdtm3Wdi8ix6jbDplcx
Ka7VPbymDRS1h7BYazjGIkfhUPg2v/EJlgjUu37tlW/qRrE5GzauxGRLSoK3QUrRqK26/ooqjYG2
UCfAaCFRIQ1eCtMTNmvbR2Z4LK/1N4wXX9mQKaEPRnlkD5moW+xCvkHap0wuArT3+ByoGzM9kipT
n/vjcC/obrvpbrPNT1m3yy74fkmCTRs+4EJ3xN71ixqNsICReSW9EmD/AtmD35M4IzyULT7E87TF
/QG0h5Zkt1xH5rl6WWYfoiM+GOcD47lXsVRy1JeCflOsjbfsIb0tAIIarI4zyXZheMnL8IB+gMWw
UA9LmXbspR7eteZZIkisUSR36IhQf5MtwYbtn8LvyK2PLef+cod7yLiI1Is3eyu6iMq2+WhEcsxr
gSfDjpQDAo62gfdXci/O0mPGUwx30R1vTGxCdMMW+JprtIAuwSNrGx/DI+VAg12xx48d5SIcSEiv
N5vNv/vAamoGLHmTodcy/z7jwdH0r7M+X/Tb1/9xYJWXcoSFnQsn8tfR9I9Tq6LI5AsU4L3QhC2+
6R+nVoXFCNRIGnL+tCDh1Apti7SIoaoL1vcfnVr5gf+fU6thMenz1M0Fbfz7qVUcBVEqYpMaBMlp
OAKkw73rra2YOslPwN/LOPfA33UkE4iZZY5CP8wOmS/C98jVltNZu8RpoWg9aso3QNKFs5WDRDBM
tvXxo1R3u6KExeOOyZtFOqKg+kB0WsYx+YrGrk5vRD84MGfYPAZ931Mwhvo+6S9Z+SXIhyG4cwYb
vqsrPvpJ41SweTgfCy527Ho5IndEyletCkqFIwTSnXrFEMIhz1jAFWuoJs7o0inVA2+hXWqjVpGj
XpFo7QeMXWtEB4+4/UnZZnvRS2HAZCfwuvjG+JDt8WThkzLt2GOIlT1h07vFG/l0J3HDde4F7rBp
nptN6BGZtvW1dO90R1/HXilKTqx80xPoGBo2ipWq4WHUukvVNKecornuWFxrHs/c7AJwIBhpxrdQ
/eQSHbxnq/xgcX3QiStyG+CEYUQHeVz5T3Re7ijf2nBW77lMYTNsVv3oTtOm6DatehmxAhrG9oV7
xQHLQO3A6IdHsS2mVfCjrzVXaFkUDWtakyvyMxK6JptWqgsn7tsf8rzJUxeMllJec/lbL23Ojtwh
qFSgp/HJfOvrFzH/Kt4kdZO292wq7bZO7JpK5OxH5PWZL8iRIrfVzCNUnxcXdjqYq5MaZ/MdGi9y
5qBvFPEhr2+T+N3mOy3bpOOZnlgrO+n1zg8em+JBG94U1QV2YHE8td7jlsln19TbZNzHwiWoKZae
zz6UqLL4jpZyhQ34fi3zV6byVZDyCZuP5Ubej8Jqnsj5SU/qeNIg/6c/RXm0pIcBt3wr8MyBYOX9
43NWXcf4uWpeQoFj7UdhTiy6OWGKCCzg//lJteTBhZqnt5JobmThd8JpX/MjG4BKsnYbM1wwvFYK
RxBd/jGh/+BP1BqiDX3kNrG5ApZG2ZwS0LaRAKlso7Us/aSd6VhB7gZETWSCA1WzIamRcySeOLkb
IZy2Y2x8VBgthgvvIn8MeZUdrETwM95yHII6jWeZYf+bL9yoAcvFlc22iW769yhEnf/0z0rDX77+
fy7c/Dt4/Rj31D9Df9lrI8JiEVy650WU2D8u3LKpypT3ytqy3/7ftlyW3jzERfglRvirU+AfyA30
7/zlwg2EEdVDw1ZoQIH8k0gr6q0YS4OZb8M0hM0CHNcPIemU+T5djtRVTJgauE8c2wxBWSttdITR
LP+a2t4pCjbMIDf0ZDzFgm73XU6JfPtaitTEpM9dkt/DmWCZpNJYMq36ynpMGTppdT6Fyo84SmD4
sCwlw+AOOufSnjOZbuy7nsC4IB2bsLm2BPLUqSZfArvHwsLrV7YcDfSSRNFn3CVeC0hCn9RdYgT2
rId20dY/0F89IQGm1x1qeezY+fJRSt8Tsrask1HdBkrXo+BYDB/L2CcgdUjwqkwVEkYOpEuOd2pL
fpzurLYnr6S0JNrp2+xhtYOMXlfBHcAqcbdPs3+EoLrRydwnQDQqq+JwNu006SbF2nYqmquWA8cw
glNX3fIR9Krb6AxPAUN3ePe9trAcA2/wOIyeSV9YxvqqG2nvDPtvZaivtcKUSxWtN/vANCwiN31G
Sw7NuDTLRupoGxgFO0I+ul+7bZV44nC2mHLCUSDzxXZfhpI15wu10qsAgVBtBrdAfp+a0RMi4TsQ
6icx5GfkPf6kJDrEHI7bXN74YNRS7TEuODqnpJl53S9zhmtOC8O3gkYySDCvESSahHiS4AdPwXir
5mkjRR+KcRNmrD3BG2VLYHcTO6B1bNTfYW6iqjwUDfjbnE17P63FaBOqre0HD5EOEADwyki2jHN1
yNZYZLOk+8j1VjvvK0V7FJXwMDP4K9ckKagQ1jwNTayLC2i+PfpF9S2Flk2NwT4HjVv0pRdYH7I6
vDe+uebNQvybGmFUEsUItjLdT0mh3MHS21Km2/IQ3DSCMFrP44msTRR8SczDcUgDa2wi2Y8bSQOv
wSVZkpOPecBMHRluy1/jlikDtIEhg/QQZ/U4movdoTobuCNNglAKVH0Tjso44A6FeF8mOLPxh6uo
3bmGep8+RSAHDIYKBqa+6batMH7EEBZKOXguYqD4jFMl2S3xZ4qbjTpCbcALlXL+DqHP98234n+1
PSWkU0BI4Jzovtvpja2mwqeU1LRCpXjLn6XsI4rZUjf7jqu/GDVgg0SQIImd0dpJ9/BaqNX7mPQE
bznpBOgAuZRcTcwH1biU8J6C/+PuzJoTx/Os/Yk0oX25BYTYwYAx+EZhY1v7vuvTv49ypqcquybe
jrqtrorqTGfaBiz0/y3nPGcwPkY9WBTap9KGa6tNF0YKCmD8iLgRBAo7FR3Pridua3ApfOKqwO3q
5dq103BTqtm8cxEm6jFbVgsTg0b0aW+qvLF5o7fBZSySlPHgkQUVXYZmN9L46BNHnqKKEjkl7RcS
UVHvLaxSLunwis8QTAN7YjbiV1xsmhhNjK68qB0vOg9V8R9xSNMUoukfei46t38VdPOumeUzkbtL
4oKKkPkpGWdyBraBcR7ZkgrJh1ZM6CJpNXi7knJABXihdYMtRbewHLYKYQvW6BOgp62b1lvp2HkU
+iwXx2onHkPz6HO9486oRHOviyBAWrCe4id09eU4wGerr3DFCKa9K0q16+UNw79xQAnK23oIrY1u
vST8ea+GThVBKWvJvuImVFXsetn7J/1dVHInDCEesdpnN7PIkgAOeXUIAgNmLMa7Op0RXbyVaL+9
BN++VbaHMCj/4af8NL3XFf4n06T8h32Czq72930CR+Xvn//HKc+OUwcprKMTm+Rx/ws8ZhULABlh
G/IxUyVk5d9Oef6+KdG9mcAB+Kw/gMec7/SQdGccyzgJ/s5SQVEnh/3vq9jpoRv6tMBQ0cv9mzRf
MjtNyKU2XRvE3a3SroAVwgpWxIzYZ9JrjbAllOH9ZhpJkcW6mO5j1W0St2e1gYgEYyE2QqV04dFJ
BPm6bN/Q37RtuNRi8RxV+tKqWMG5kN/KSMTkKKxKHCFd9hOG5qoKYIQOoMOxtpkZ40+wohp5IiJU
1hgHUIjHrY2VH4/Vr1TLl0ga51mp3eWgObaF+xMN4ToO1E3TZI7ZSqsy6ped0diVWJ/53M1oftd+
gXkNzCzUdw+/YcXGuXPjgFlltAjUVwsVtUcxXzcYhQLf9nP4YQNZRbBfahl2Xo1fIbWWsaquWtxy
oZffoshcR8B4daG/hIy4JUbSQw+uySXevYPBx0ZXIPuIJsYuR7iE4AbazL1rLSV7quEvwzENmYFk
cdQzcFMsoz95BVABNbR7BDANULMWJza5ELuqrFZGHX11DEmxLuyiEP8+jB4xd/Q2umWhSxIs+j1W
xUFCrrXBcjcZQSWoN8KrB2TeFgKV2u3mYm3RV+NLTOlmqW+SClc2XjfQwyvdHxyV1sQUj3mik8AK
id8C1Qx7Bmr7svfaRYJTQFXBYSX1YojCdUhxaMrtRteukWxsVLqiGPOs2vjnNoAQCi2V6Aj8w4Gd
i7Lj5xNcgSNHvPpsAJBXX+qB6VeLv1cID0WFc6OhLw3VVRLpwBMq+JtkBIj6RiTePMzNldfHhzJ8
pCJaaJJq8FwaroJqSZ+BYtgZKnc8hmHJiIE88K9C0NkVnX80papX7ADgSFZidGgQvOuEwvUZ7SuT
c/j9mf7aWf5D8YX9qAN+1pdBpP4IjHX9DyNYiZ44j0mECywJp1m3qKGxEkaeitmpE0M7Yu6Q9ZR/
WEB0FweWgaaO8XDW+asmnSwswtzrr1xNzNLTawDFUZCCbYUFMU9zrO3YV/N+U2gpe16gAjEaKw0X
ZAcjK2/hGeDoY3XOFbggigeIqmH3WnnRSwz71HM9uvBAqw8xGeymF9wGftSBbsL9ncJ3kxcZi3JC
qSi0cj4jjfslEoiO6LLlICubDyntKH3QoFJxovbyL9gcUGfy8xyWCaSL4oxM7mAhbOqpWnPmg6p0
1qhlc2raqkEYaIDQpNbF2l2Mz2hgFcW4EPxoax4bCuNiQArFNaB5KpszoOAqIZsyp9IQYPADMpez
mit7c9FxSXb+Z4q/RqEQz6aKPKQ01+T3gEI9zRvwmFPpDj+66CG8lj9K6HNf8uYahX5FwR9Q+PdT
B6BvdLZLqS+sIkOep9NQvZPnWo41lnWG6LKCHKt9pny2qUGHbr6OYrKMTOhSRX8sfCDHlOcxuInB
e0iKR90p+egRbolVLRPjXYthA6Dv0ITOTsZqFg8SgZrV/Z/cKU+HnEhKtyZppij9hzPUnFLGfj9D
//L5/3OGIvQWZdHQCOuWtV8i8P89Q/kjEnD4WmQG0Pz+Fhpg/pepsrInIpbMHp040j/OUPO/DExq
Mp098QbY7P7WiJNgtr+coTx0RcFFhyCPo3w6Y/8UXabmkoHJpjVh0WBhS5YtDIhoFQjTf03mnL9+
Tawwv8g+chit92Qlpo5knrU7UlBiwNAd2Wq5rMgOcVjfZh/oemLrkxu/VlxL7RkjDXUhXdzJE6HO
E2ZcaxBI9q68aYx7gzsdhqFw0UhTIVZrJ5X7KZgAYO/KJJWZRNCl6y0heQC+SdSNKe89HgF/KHOf
uYrSnn8zfs2Ccvpj5dogA/fkq26hO32q455g1CB4ScZNF9n4pfiS5kfDYr9T9glqAv1UgG2twqfX
7flLg/bGm3vY6NKdb9KwN9Dw977892tCpgIeI349CPSnazWx+5L76UlFNVnlnD/FsyufMhMvfjVo
LF33SntVmj2/4JHI1skMVtws+a8qXvltCv0wbPZtgoFnPeVTG3ygafJNxFxy+jq8QjIvDxG8eL6v
avVsdBV83XP6jrwgvDg8jQxGiecxFzbxaL0E5p1Xd3qRqMh/Paf/fuVU7cqrIwLI5evKsN3dk/Cc
4MrbZGVUV1RI23BZbyuWkCsXPcOO3XBkc1TbYnHrdxVw6Ww+hM+UGfIen/+cjFXj7m78CXqfvIDX
pUNdJitp1+Vb+RZs4SSz72NdOHN3khMMS78+63zixX/r+g2gCIHRrg0x9mgusBXsAJkg7+xUMCLv
vYcnmMaDkcCJJqk9+Q+pvos2p7BNreKCCGkqSGl3DV75WHxWhDZ0835bsExfqPa4wMsXvpv90TfW
3EPNfYudgRfLVh3KBvCycCU29c6NN1AWlrLTiRvp4u5BBZwLEzZ3uUuzh/4S7tR9yEs/12bclH/8
03iPtSeXarkbF58opRan6qmJqJG3yjuQFpN0oa4E5033myu2KM1iY+aIXL0D9IiJQ/wWQdd56F8K
OndiCJilFs1e27bKOgtuitvPtTcF1oxp67B+RmyLIXiFS9DCHA1SCOI/cruugoicXoIVzIeF8QCW
xEmn/EqXimTMmocB71XDmvSaWlu4mYxhnjqiB0BCOdtiCYvY1uP8xNxUbvOW0c0yeq9qDNwGSwB9
H3RrPbr5CsOuTwQF5hoejDAswvEzBJi0hoa7Md7SZRDbKGOpPxoHCn81HiTohXwXrpKcCGXSbucK
xA9G0nW1FHn1Ge98DcgRaxQZ6AwNxPQ3CQUKBNh2Fppb03xGD3d8M34ogYBCdCp1pnXki+jPMf+S
I3PGwmfl6WcCrm0ccMp49LCps3rJ688IYgR0BoYxaAtmMlt2n7pWvXf1vXKPWtduhc5cuCBVuhbX
QnZPPIgn0cI1bHrNhhmRcCohaLYPLX9KSE6q+ZDCprnVVc9gZ52pyOyGVUXIgXiHm83mcT3y9lO9
85iekuZBpm55DpAoJEwlutIRtVXmOhVFV6CtxMpJLtXgOwPvbUOCs60vWhKmqcCZkgc0+yy0vbtp
rkeLkchHfctHhkzuXusoIUzERuaGPj9EJhQQow35NV5ROUi4IDu2+Tj3CYsY5oL/Ioy8LjZxV/O4
mhXlFRTNLIVVquClgJPRf0yefXTpJFwhupjnJiTM4JGfldtw/W+cgxUQcP3Orxn/9UgpQGJX5lee
rNBVJA/pI/vqAfEjxNSWnkg9uijW8cEkrbHp6Nl3FYBVf+F9DaDGbhgCQO+U/UKIN6PthR8dw0we
2EDH/zUNJpM548i+mPNlWkInuJYAPzeIx1ETot36Algvck/A3UC1K61DBmFkTzN1UBb0A8ZouxR/
1QKLXBIszJrMwIlpGz2yYEHKWU75Wj70ZfHVtPPoEQWoKGYeNyqcR5CdQRDB/fnyiSNj/czrglUC
6s0PFwnXYjtdhBOlo1sYwzyB59wtWGFrTghy7aO8DVCnAUARETMndasgjyzexWd29oI5J7Wb/T3P
25fW7iw985Wtnz5eAZuVbvWhucI5IEnzkSqkfq0JyfSMgEuxmYNTRXvwPeQLjzcSPp9X/yUNvlrG
aelr+d1/t8Q4W1ez28npGgikpxFS9xx8RorzBi+gO+xCx3eMncGizwegkDrxvtuah+kf92wemm3z
BuXgAecg88nWOMX7Gj7oRQTnaUKq7CmoO3Q7azRN/SlhIjgrJowlGOCDtUOCCk8iL0AzISSxs616
zt1vMkOFY3DwscLPrAvdaaNtx+N4UaFgoro9DC/i+3hsNlY9V2b13UR8xalT7kisqcMdsULZTaSJ
46aWLscJUeGU4Mj0QEX0Jj1l64BqibWn8swwSDbB3Dq6e/qzEj0WQicPBtOxJfZ7NQHM/C+OqsJD
TjfcKvAXxUd4NYoXmoCLqm3zHYBidce4+NBSnzzNl1b+MY7eQTTQUrEZJO3r5m0hckHLPQRL7+La
KALwM09PeJJEDXNGpd7A/cemD67vo2ezZtVfJdKBufm+ASt9M4MjUoJZdc3WmPeDeoOWhkA3rh8/
dbii8g/lR4vfoN+Yz96GMMM/nE3QVom/e6JwwaG2pKOlTPqUHbK7l3Uy5wDzT8FBfTHfRWMuv7Co
LbjPfPooJ9f0UD86s8MPgXnkoHK/m8evcZpsRiU/+jELNZeWPDv8k0t8Ok2WQb+iKv+zzROoxL+X
+H/5/D/GZCIyWZXyXvyFqqQ5+EPFACgDdIVk6RhHf3MsIFWQ0QCjiv0VQDyhLf4Yk0m/UjNFHA1/
f0z2f6gYpodOKhMtjiRihPi9xPf1dmxkvyevhhM10SI7M6EWM7TJs3AB1QLad6DMpwQnl/GORVyJ
IXsPhbGPwnuzASxYdtj4p7FQS+QCYyK9RNmFRj81Bna24iVknGSO1lrIy1vDmCli3NQ17tICalEx
hqomchBjKYslfGoq36Ua4h2sASu4A85R1l5oufyVkhLMAtdPKnMn02NH0nuSJGpahlaMdqaXLSSD
RXeE9CAc38pGXlfYopu6YtlG8JNprgwOC9fTNo0qHMTCfPQFaQYmMLlOfdcgFTUZEbXKpkjPfomH
PNwZTfAeScQUYs0IONstxv6lXs6rhnpoQF7lp7u2Z8MWkb40ZE8hkHgUBHqYXXDVsZmrkrUaKxOx
cLvKRkoxIA4eA2kzjBaqH7+E8VysJP/dSqr6FFncPgb2WVKJqaOxSx8PGtLL8qrBEBRzadt7A/uF
KdyGdzCbC7ZitpKQT55eNQRd9YgGGAd9H+gfioeSaxIXA2FoUJj2Hfg87UcMMqfyouVgmsA3wOGh
Y0pxwAUcc5UCa1sjHyys9oPfbCU2NPgnhuAzYFyTcX/WhMbuhWzb+TwsDTW16VR6T/zRXo7KPUJI
p/JdzmBgo9GrELyNVmMHKsBxXLrN91RaZXLq+D0UZPk7FYKV6alnD4VGgRQ5EWj0mEi63LZbnJ0G
ACcJT2+h5PvUl+yCkBAxv+INpLbXuSjSsUV63envihWdfQFlXo6duOy/XRNRHALovVei8ELLLPKj
KIT+TSbhszfBR4S2wvQvLMBCqxdeh4XLIqKfnIVZuS5yCj8akqqE8Uf5V/d4lEsSEWAZRhpBOLWy
6b3klKenBspvV++LsqEezjY6S4ii1ha+ZiyVih4synb6WOwZmrKkvXqdamMtWbPXWwwiqt/p/4kp
1c1qnZVwsjbSs1QB7blTPpK2HPQ9w8p9y/hOY4wXTPO8bprsaYz4EpOBHSO/WoGywQiwImM5wk6E
cNMWTfeix69hsfMYGqaQymuj2w0lY2CuZLXtnWD8yZBndrDEQs1dpibyEklf+S7ZWRID55AQPeFa
KPIqSgMnpIOv+WOZgWbFYJNi7uI26LH9QyjLCzFB4phBiROn1HDC8KCAloO3USvhpUcD3SEGCRmj
FtA/44bzTtwk/rBLvM5OrfIiGBjpUITqtb4uq9ea2WwCny5jVhsVRw/hiMYE12OSG7fBImayO43T
Iia9PhPfitGnH3dzk0lwz0TYgArGfDhmTpwxLw48cRmm7iwziYPIzX2RBDcJbg3mbHES4jJ1bpk+
60yhS4YSWPZ3DdPpmin1P/o4lKZFDNOuaYnzHwKhEfX9ZeKFfuP3z//jOJQkWUEDwrmn0Vj+dhpy
BP4ymvwWBj0RDzQJzZ6G3wT5BwfUv45CiAcWxydsFUAKfMe/BW3Wtf9jY8ToDCgD3kK8ixOO+s/T
LiMUSg+XXgK+E8WnuU4bB4iy+iNd9XgruBjw5ywoGsmp80kNTCmmzuV5FM0CgnzynWFwGyQxCx+D
0c5hCwnDxYxWbfwuN4yYrbUrEkKF0qROWEHR24B9GeWahuXbeibKRmXjTOBTb6Nfxo8RXjUKWTC3
rf5U7oQBhSsZZy364VA7vQzlhfiHvCHqUbQxBMTE9WjSt8/yx1tI4031riXMgFrbqfHKIlZL9/pZ
YyeEx0jcJeT8NiLOtWZj2RyGQ/6wWAS34FmpcE1aZGTebnAn0J3zQkmJdHZMokrykz8CeN1W6VZ1
hCZbEEsgIvp1X5Rin68FvBQM6FJr1XEv0mmkQwRY/SIQ1zmL4lF9Cv4UYPkeiA9JF4jXZIRjJbP2
zUDP+x3BCHahIzBEY1IoEkaIqov5DBkS1BkzWo+lIs5Gkgo+vVcLEfBCDaDcTU26eeqElaudGOIx
/ZiSyBw+ymSLxDl1YNQ+Lz6CrRnsR62f1Zc+WyksFz4TMIFyt0FbQ9NL/xcrjgRC/mo+dRUr3ywc
902FWnJR3xQGnt4iYROCbefArIb/z9NVjJFlxV/gifDtR80pYQLjaZ8n+IvX2IW5racAKUgVppxJ
5/qJ0kaZpW/84tWzKxgAjBOzfs8SZRo2DMjJ6UieSXk3jc+gvvsTAFPde9ETnwPJaQ3n5kLZIudk
hch1Ii2MxBEbxzNXYomWyGAIq23ca+GRf+yktKbeR4EWVN555rpUHX7IwAWC5Zg6RM7h+lk39z4G
sAgzL9qgYQmGSwTvnzQSkq3A9vN6KXAK5x6BQR4mJ+ELym6xqk2o+5xhGA+akUXfMtPOBDUzu2Hz
M0Pg1+ziQsL7/tGVd8nkYt8j4RGvXKWRQ4/adg8Z2IToiMKeFCK1X3r4rawFwQTShpmU2K5qzYmk
uxti0aD3aa+hdeJZoUnyc1tUDoWPYodGLNQABye+bT4fermGkxvf0pt7FF7yD6yE0k+i2b/wpO4z
PkgTHmLWyHy42sn3yeINUYEgEptB81o+omSEEoXK5S4+WWUhS586JoC2tK6JrTIA9BeMsXhD8Myd
8oZ+UsCJdAX6g4yGAxVisVxv+h+KReKkggQHPxMhfpd/MAyY8jW9U7YzXsJbc6/ucDsggLncAiBC
3HGs4yNipsdPnCkF4WVvyDd32do/I2NirnS39vpFAuowI+1UPHZMphQ2cTPl0DyYJLYAfYIFAiey
rHeFtJCLxQQfdvp5bRsvvMi0mzwcnu4ISUQE9b1Kdna0TmEu0mjCfCbF7AmjOGAoATL1w9gYPyBG
mVUwxWBio6FL4/n/iES/9os5G2cmd8aPTvqTzIdRDVVrJjHN+DZV9lfGHMZGGIjDnlMUMJ3SeZOh
DmNMngA7Hpgx4RiCP8LLwxPsmadcLadaS7a8I2PJZrAIHxzi4olYdeYd0qyQibpCt4YFeEEi2SZa
tN/I1I7VsX4pN6M1x09CCdYdM2/RHwrxUrjrZq3dWENX624nLrsFPInUrvOvlBuDuyfqy09tfkzx
tyfyeoYeFAzlEHarD98W1th+KpwROAuMWfhtnJqViwnFtDMbsMccZB25fvE6Xge37IfbyK3ZkORi
G+W4ztELMrBo1j++BiCKfTtDrfi9JEpHb7gvHmJo6LFE3Aji3q2S7xIV42N/teBYadJNHNZeeGXY
I8lvMtz1cY1wCKxpjUc7/KQ54CXcRrlN7R8wxemIY7Q9NFHuUYRn0CAzb5fti3bSFJb1P8KwmYvZ
gsQYuK5V81lIDmRS7n0+2wJWfek3rht4q4G5HB+asvgnFz5oUjj/EWmBLjDN/z+5ANDAXwqfv3z+
v1Z9E53JpHrBsEAh80sT8z9zgGkLONVDJt9QmUCXv8llcEyw6psei4KU5k/kgqn4Qdwy9e7Tl6OU
+huiWEmSpurmd73M9NixWSgq1Ke/mHDzamxiqJXWqsAvRNfNEYYlIdxF/r5KF6HObFQ8esQfyWi1
TQlGigbUvK0JDrf75k2w3a9gAxYO1asCrB5cMlpDTij5UZWzTqbk5lZbfYraXSFV8xh0r1Z1rxV4
cKfuBy6Cnp1G/ywcFYVECVbQ8343MEqmEFjWKSloiDvENz9AZH8sKkK1cA5xCwtn74D2MEBFYD3a
O5RKmW9VE+VYfpkbch7XGkPlvf4DgzOu7RqjEYEvnE8iVPc02iG9KDX7vRfROYiEXTH0XlcjupKl
dq8ALeMlHs11J7zFYjHPta+6Qk6/4OsV7NlbFi10Ozgm2QgsYD6GJwMf11I5BOEhEi7BwYOalMBQ
IxLWhkTTZcBSaLfp373vvg9n+knErcp64AwcS7C2Tb041f5SOstX5EP1veFZUGdKEKMyu6IWaswt
Vpl5d+sGQlr5kiEmjW85/0QiYrf1HUhNFSL0JABat/tn5FmON2n6Kd8qeZVLuxA0UflR0MsaOQ5T
tMpVqq+Gdh/gJeD5zJHzUaGoyiLC/8go6BHmi0peusI5G+gEVwSGhAudNCvz6jWL2nyRauQEM5Nz
KFt0oSMLOLGJas3IRyK/i6wdkmfbZXhpt/0ndRLbLZDvX6S1viomsHIqsFn/mR6HPZ0mvP2GgQJF
Kmu8h3FO3zR8A6/Sm7Gtr+mDiS21HXeyNTYCQ5yPZ2Nv7VkCkeyHj5DobP1UT+Ck6XlhyqzLS0mh
PJ7H9sfNX3W2WtFL6KI1AXIAcYst4gDWmC6SsRW2b/aKb4xo2KKWj/SLhTYHxaOYtpcali+2cTyx
jIzeuWGwz9TxecDXVpgQY8W2lvJ3KM9JOane61N9JbYB2zfdaYbMOjuFVy7HVYqt7oRlw5EdMlXJ
0KBLhqVBYUjA400mQ8FzwsVRn1cf4g8ILZekSlzD1WowiHmYBwyzqP9xxXE07MQP/aP+Em/ZR6Dj
yYCgOCsOmIDik/gjUd3zIyasC8M0OFp3FmLfGfFmzgPyVdhH1Et6EC7LehJXzQgmQQoygohK3q0K
Icw+zo/xV5a8IRCailhp1pzzL+I26i+P2El+2syCIO0vg0OQf5OQC2ez7y+dKdpIlkvAJ4oVLkfv
NsDZMNVglXjxMkDbBDKk5zomNokgdvmoNgQ5kCc8Nx90KBT46rBRPoGU1Dj1KG9aO1FxUc90fl7V
HNuN+mg3448k8obPetFWhRcDbvyQAuEANCkojhx/DfAyj+FFXYvMKvhK+0TZUc8BdPI8B90NqQk9
9d5VOlOWoz1iM5q0q/ituHfP/NA6DGFk3hx8ufWwMDCVTEU7lbn61TZI3Ob5ME+5t2hboVhK+G5f
iGeh3pOcdmV8YpDHsS9wdgNKM/AV0gWs1VvxHl9YxX5hK7Dm7jWvtmRgcPv81RLNlOpiZatiH1Gt
cahnc580wnDRPcQTF2klHizBHm2STd38YShXVzy5xQu/DRAOMT61E5CxwcoSwKDINIPTFk+9U+qp
994Rq2soXkd/BTSk109jf+Vfukc+wo6T6BDmePQ5EbcOHoD16VVXvdl4UMAhzLC47cxPtbhiA+W7
8ovWwBG8hKE6K8QTf0aj4rFWS/gAX4XfTX9UlVcVmQafYXJpsGnk6uIxScodHr7ACr3dWzR/tG7x
YlSm/3YhfSrHBQr+5fQ8f30vHsT0CHwWcsJkai+uYrm3vCXPtXNpZpwQRno1Zy0qrQcH5RaMgqO6
EZMpF5sJFQNbRNbkcTc34eK+Zz/BYJvqvWZL80OEYfhKagDUUTaGpLVhAq0nf30Gy4Buh0XXNt3X
Trfrk4VW74h59JIlsZB6uY9pUkcEk0uRb0B+Qs21P0Oh0YN2l21JP+XE70FHx59KL4i+HSeqcvD3
fguFp71a7hl8IhoHZlKMRhdNdA19WKI2mWsXc8tO8irl3/4KY7SdLeWS/XBw7D4rdurUbPE36HGi
6l59/dBE88qcMcw0smWdnSUKacLc0lcUa4AWWgai7QL8vvwkogKNRWqTC6Hfp1JdnVbBirmAgcDS
MzuVH/mNZoaZKF7baUXJ4V2TGS85rKK4khAwED/Qs0zEmdZCUuVQX5ieowsbJnYkKJCrEBtbn0D5
uyC89QJMQGfQbAp/TMvkKvYf9QetBb0U2c4mIGJghvqMQJQAru6jvhGfwVVEUoxHsPA20YEVokiY
dlv9tAFGf6CqN08ucVe/hs1OATVbLQDIlR8HVseI/ZFVpNtSBj2xZOQ5dg8KmZTGAKHpVd7BzH4x
z1NCrksO35yUgcyYiU64posVf1gXEn2E8EP6ogfAcUFInEDmG6IkmgDuj/7cT0ER/oiuLRFYMwUW
cyMGBM0oFxisbTWrAo58TXZf+lIslRtCdVbRbMpJqdC+0xcF1SRPCWvHVwIuo9hm8ioIV2gTe+PG
Q/FcOzPeG47fXmiI1iG6erAFrIZ1E9tEO7PCnU3/sPSw8Y3aTKdq4zPfmY7p6DgJ54LwJJKz7DY8
VjFYD0yonlzEEVdfi6rylLmLVn1DfsxVqarkNayI4sDoZAK2hf8EUrBdiOGG7wyVh5ot+GF2G1uT
o15EKAVXkx8/N/0AgsiefwdyM7l595CBzqa7QwYmizYfaYaVAqtTXk/JAimrhwcJMhsuPyQRS+5D
MZ0ddygc6s1XuA1Xkt0QFoVa05Gy7zY/ebX98Ed76kbv6YHx8nV8j7tjavOqIihp74Zw0PoFnyxu
GvgOczMmGOZTAqnRkZnFisdpolekAqmxlZpzIp1M8VQNl4FmFX1WMidyfWl4S+W1f8UWuI0WY4/e
e8bSICNPAYuJsmy9NeA6QICR9972awSWPozmTfvK2IM3W6+RmrgR4DCw6iIYjBEY75nU5iJvzkR1
eNaU9QOqE7+Igq0s/baw9v6gBlLJZ0eZDCLQJveDWcIkKyZqoLaRN3TNplU2WryKHggAKsRMLTfH
JZaiNN7m40au3kSy7BfeiflGRdaFiIJq5O+hG9dxy3iJvM4QuRTMVLgl9vAcGu1sKrkdiacYjao1
vIvCUWITFecnt3xR+g+rearNNhyukCTDRAY6vk75IXYy1VVBridSAJImBs7CwDpY2u6FiFFiZ1Kn
Y5hiZFN8/I6wTPWIbgrBNU3qP7l9ZO4NwQjGnIgjwqTF+v+mIKh/aR//8vl/mpvjjgBBjFQUMei/
Dc4ni4MkqiL7239bI7NfnhjDrJgNw5jM9/+andN04rGANKVb+D9V+W8pRWV9WhP/3j1ODx2KHrZP
ZviTW/TPs/NgNEtdEtRk3TWvdUPxWUaOZH2mAlGEaoNahGOxF778oZ5LIF+4eefsFgMfRWb1FmMc
DBkSYqkHooMGLXgVeZdZnrs0Q+8tYJkqyJsIvPqAmsmaqmxkNrX4I8jRsSRgpY4aO4aaMvBmk6yb
FdLyAOq2M3Tpo/pdKp9GCQIkVe2S/ECvO5pe7TSQvHOI3llBEcxpLEH6dq2T12VzBf63brwp0MAD
qOCxx0kHiS3hyAqghusM4QXe8TIUdwmquBiSx8rdM6NI1fXMUSf8uAqHvPZfmg7P9YQnrzPSB3U2
UqZ+wZrwCOClZ/DMJbjmnYxwaGR25jcfAjwoFf552ggrmW2uWfX7oC0WlpJftdL9GruAhIhHRoYC
qpj6ZpXaIYivISeFBgs1n9zVqousskAyBY+90SfSLfnyVQOo33srFCdgUVfIEG7Frc+OLAPF5KUh
8tiONo6ShZQYtWLj0ATfCURaBgFTFb/Pq7ckAn+UTN9GxG9l0GskDDiHH1/eaP4lHpH3BMBUaKcm
K0Dt79qCO0eZMk0YHg1B73k7ML5EVSgFw7ksg6WBp0YwuPnkuGxG33JMui0d902Hks3lnBWFVwh0
QpXjLdXw26Jg0lWGstJrFaJ7HAYHyh/tCOi8VRWGq0JP8EREjtHi+Cc7q0VTE0JI8iXzOJjY5ZhD
5018d4kx66uacwuLObMJqJPIl0jYNiETGc1LUKEFzq4JvFVfuU9VqIQBjwoUyD1Z4MMsERE6Jc+c
6qczKhwy5tq3ENnSSLatSZvBvVkkP0EaT1J4Umhpih5XPPFkAw5+kisIjqO0T1Aujs2yAQSQ1u3G
gw7bienVBUlYecXSoh0YYM0LAZqmEl40il4qy94jP3i8q9ZnXLSH6Wcrko+REZasMhlW9HXmZ9hf
9UVV855y2YNTbAagelBq4Fds7IhrRtajJaTAZeeXdtUb7wrxItLwcPOrwUa5V6OtWOlOCbk4Y0dc
iBvVYLw5eo8C4WhOGpNZcYxp4aqjbw80ptBRfw4aaZnE8ktf9Nd/9lHA0tKyNEPHzS7/h0miOv2F
300DBqy+3z7/X0cBgTg60iDzX1g+PvNfiiLxvyxNl0RR1SfY6YSA/7O9npNJYrj56yCYVrZ/HAUS
4TVM/0xd/WXY/zuTRM36Kxdleuhg6Mnf5ZH+Oir+ZBrgnuRbUZgla7B9fbWqAF/BxIs3WLCEeuPq
RBWu+YiFQpK1QI5SY62V64SWkkB6ZgQuesiQeBWmXMpeV65x+GrVjBfwG4zrbWNte/fMODz0Lynw
duJhvZ/eQAwvrl0gVQOceglnO3g4wdq0gERo1ZrUGcVdtBc68hw2mc677qIk2bLIfpCDAB8nq66G
IPhrJA57jZySYCsx37SmoSex0poxLlsglv2yxSE2QBWhlCc0O2PSP2a70Ngp6ZwDki0W2YivQK2S
6IivnDzoHnBpK8x635auObnodPz1m6qSU7fSEa/L6CCpQDHogbZWZmgMB5Aa4LLNcNVUS8Y5YBGA
wN8J38i6VcReubHYSG4FkE5ITeYmsx+YKtnRpOJkAaYujQYoN4fUgvwrY46cho8JApvC/kRkTYLc
UtgX/aJU6CaHjASIOSxTakx2sNzHRl6GFTIRUIXjKC3oiiISZ5uXsDpa7VuEwamHTtOhntmICG7h
17HzCkn3GuiBLoHKEIB5XukeJZnXhSBOvE66f5U6h4VFIL0EKIO1lNCAM/IkP3pXvLPKUov4js+o
zoCMHSPElfA9RvTpttqtkpGmftKnwa8bFoyD2et2r9Vc6U/GJP291K3D8Ho2etve/DLNdjaQY94e
KgmfN2cgF5ngBPENRVhrPEWasE5cKyWQmIiRTb4393DGXpjPsZknsYDvNrCqG495hMiqVtBh6Z9y
pb6YSbzVzZ0oZh8oxdT/x915dDdupVv0F6EXcC/ilAHMpCiJShMsSVVCzhm//m3Ua3fZ5V7u5akH
nlSZpUDi3i+cs4/9BJllmrZmcZWYzMaGJKVpnZB13xzoWJPs0GV3pJ6rxamE4agddYW1y1WzXWme
quxF4PIv5YsElresP2UFn1u9mrNBel13u1b5VqHYtZBHPSnpppD7EMlTznbtZRouDliY6VyIna8+
88fqHDSJM5QrCqYMKiFygvvwljjnznl2xhMZsYO9NNRTzLhrfIzGHeLuJNlnhAKwB0Wuj/avZ3nW
lqdIXpvkHJXv2bSB0L3QnLWa7yqC5Hm92WyN8Z2hgVc9sClvxRHpz1A8dOaVSRhyOz04KOlOqw98
79zLh3C608XZd7ZGcZ7E6zC+acTkGdE+9y1244C/14rCYwX0LVjiSAgYK0CrG/LDYGGnxxD4mMtv
BSK/LP9exCDMcFvGezbU2nQiJDmpPzJqB529cxdvGcWpF2Y46GuHRXdK3eaKipmfCye7xqz6Jg5V
sK8Ieq2XRAwG9nF8ToZHwTrcXIJjc0hEuFhP8Yu2rgk6eNdu5gfJRzAJfJbka2ofEA0VYU3bagNV
huRUxF7IiGNCa3b2cxzeTBJVgw3GBKdXA5TxtwAbCZmTPc5P42CNNx/H7ML+oA5MBYhmNo7L2nH9
yA3IyEa6Nzyqz3lO6BexOQyrmaVubevN/OjAGD2Pu3z1Tvliu9j8T90m20NQSB/iC+qKAisHlcoi
e7PHb0l34W/8nmkVZ98iKJagRwHCL3wExFswOu+ClXdIACvjnuHLJK4v/6FxXwFEP2nfJxRjlPFM
und29TyYSMFjGv/vE2DAty/0cSrNIqET3ZrqiGjNw/hMOM+bgSHrYlucC65ZL6ktTuZzeTH45sAk
LqvvOcMqfcubdEje6hniPP8j1EPRTURL+z5bUvlute/hp3GrzmHe3/OxXHjtC8J+7ACvjIcabK/L
1tsrb8NSB31IEnmyDNL1CMqYzb+y5ucpnkqodaj6H0eSBCu2z+jRfP8DC4GGvA3SUjsuRWLEK1KY
3MJhwNazqi6Z3YpuGbxNDEnCg1es/8nVCygeDeMfhbdmaCpKqb9qZMWfBWB/ev3P6kVlnQnHxxIz
G2h+5c/qhT9CzcXukVZ1zub7XfWiYXlElIUWjEJF/2Mji3wao79B003J8bewAdrco//SyPKt00pT
R8GIM7SZ8P676sUvM5SFVhPuiA9xfSV8UHx4XpN9r+XNQxWIVZqCphyDq3Aa10/HTW2BUnSASgKw
1Ip+Hfay3I/Nhxlb38P02BPQ2zdsNrRwbbWYraW9C/Xi6NMy+W1/9Gq5tsZkbQWOqydMsEGVx+lh
jKm4pVzJXrkkXXoH7PvZshm5ZQM3shHDqw3QZtdkelncVDPhrYLWY2A9G+SVNLilUT7QLQ+cUugi
+naXIe6pbPhDGSmw4GbGDhZY+yZ6hLOOO0m8fsICBNpQqNRIj2mDeKeWej9+D9Xwmg3QVmSykeX0
TQnbxzjcz0lyFQNOMDNPmervxth4AwdzjSvEs+FwDOiZTFY0GhGqIR0tMY/sfiqTcRWxLCa3rOXb
XDoIjEK9/gDc/+pRP/QFDrrmU88ZS9cqG5K5oiUUJ/7mDaS22ti0Vgr6TU9kHMyGsjZl+j7kCipW
5dGKNdfL7Zcylnei6NaWj9grtp2HXHmMevwdNcPkmHhVX79qZX4HCv/dxB1URcGHVYB4CMUtsYEe
kyKwD8YJoVRCmTjtjbLaC+vBqKxvFipvrNGHotUIEzP2k8eCiXUyVtV7q0uuQygflYRRQRSqi96n
7vUtFT4cFzWDUUPhHPPnQkJMbm2x50yveVlaLoOMNw8TdhZFh7iebkrZb0ruhKInsroN2HEH5Evz
bzKYTq+BpWylLpSLqES1Kuqb6aW7WOIlVLnMTBme0iB/QNK4UPhlV2jLO+OacMClcemOFEUqiRVW
VX+EhX5k8FcslIqQXi1z7bT8R0tA6NaQaUjmaUzM5uf/r44+OU/ifm3cfnn9z6NvlnhwpHK0/VEC
YtO46VJVkbECMoFbQk/3k4vGQcxR7AhiHX8kVPyuccMAjjbk3xPBv6H/MGy+7V/Ovfnn5qwXuorn
xPrl3OsdRdPTTiJnoiTTnyIyvKtdEy7K4t4R/dYYgpX0O8bnxIG2zn3S7jAlNOpZ5F9tT0gw7siS
WX+Hw3or+uZmt/gNUDu5A6l7Bpnje4K6NxHaVjGbIMiBISLLJzg1ffIiUmzuUkbuzVKfIdsN6S6u
Op6szK0YpFCbzB/2+OB5K/UwUacpG1vsdOtce3eFca+UV51Nl0+wqXKvt3fduO/is2lc1PjkpWdV
nqKOlcDWEEebxGvlrhgOFitPb116a5d+xBb7AX0ivgybrGXWk2T+bIzE1Ug5aDaFtZvqdZK4Qt10
NWEG135Euerv8Qsk2TIPtgoag+TkYIMZXF3Z+eE+9I6sgbFZI9ko83PQQNQ49CO/QkQb99CEDXKB
YhdoHHmWrI8oiVfNSzoDNbO6X/gwXqCqdzfOjbnUrt8YNmEhAJI250qTdWQqLz7HZgBja6G4BSo5
5Jmc//MqlH2jwvim2uo6RIcV30gnaZdxGu/q2Zx5xidD06sBeig2bIqGZj8honwxjVU9bOPhlA67
FrO7sw67ewpM+arCWnfYmTXGgtUqR1FqLyvN1VnnMwGCGT7IpTcCet71Nr7TNcVxFfHrrNgoBc+p
d6diPK05tbFj4ll2rfGBaJIhdU1M4yqjOMwX+xEWC2Zc/ROealOukmhNULdukaHoRpPrePuBe4FI
KO2pqFZJu0Gr47FyTK/2uGcUp6RL5oKDYNK4at8CVhgl5Lqlr5FKsk7GbP4GRe0q2trfO1SiqrKl
eWnqQx1gB65ZPu36e7BVRb1h7MYhmXyK/tRj3SNHrBNUlmzxW1QhOmmJ5hSf4iviFh7npR2+oXvR
czdmCRyNMW3qxhxWnKu2uVQyEkaQX3tvcbNS0rXXMfVeF/GDBtXT4P0D9YMa6CjMXam85cqmj85Y
iQUzOODCwV0Mi6fKHtFc8Xmas/bcSL33oBBcCpK5CszF2H/2uZLd6b3K/PqL5Xs4+ue4NNCqNMsw
+UDwgoRppUL2QaRhKYRwFGEDH1Y86HpzwHDzPeSaod1VF8BN+vZ1qA76SkX7O+T2IefuyPfxqVIB
A3Cf3U3WmZU3fcjY2MsCbItVfKublwTqgNK9e/klouvWidxFBJzrsIOytWOtxmMPpC9nab5oWL6Z
bsbO1ZKvtLaMNqAsVM/Zc/sqT7NT/oENswUoH3/5Z/YkLiPCiUle9J1MiYRZ9JT+b+2LwcpUzNpR
vlQ0NwvjeDCUh/TbrPXE4YIeXW15QN+j/oZmEjfsrmOTiQDBWekMnZapgqzUVdt1lG70ZsOSzon3
GmFo97Ts1rCuXbKNB/xI8d6o78eXRgNi4VrmC/5u/y7xzn6zZCd3z4LY88ptrK2Zp8Qzzk1bwo1n
bqquNAw7lfmsSVchxvcJSTYyajbXs4Op64ONM6nGGuzSiyJCyj7/VBmsN7js0WSvxb1hHgPei/qM
h6BnkUpGek4sy5L1qfWdjk8gk1GXDJjKwE3lWw06Kd1676z+MA0Hyi7LlvqpL0Dzu4aF5hRlBlTf
te0w9KaE2qqAKknhI0qi2Cv6GYtxQfO7anoO8l1cPQhvqdOcEdYQrTyFtgja/q4fj3p9GM09R9Lc
uslLbl1t/U31DqVJJJob9Hjid110pxIE11FQppznzQptrRFu+mHtlW7lLJpqm2Bw9VdUcou8Ptsg
+xlG0M/naFIeJ80V8pJEK2rbJVhlCLuWtsrkd5LHJmdjMD4SK2IbuLGYAjbZsSZJbFolpLJf5c0x
HqV4gypw5JDddOvo/Z/cz2GdgQqDllTMVDbKi78qajSd2//XouaX1/9W1Gj/Iu/KUg0myH929LCs
pJn6r5RuzZTMpyl3/s2p+U9Rg64V6LeFBNfA9jMnnP6dukb+uZ+bf3SaWKxCEpgOCtrf93OmY+Rt
0ttkGrbBXa/PbhJyi1omGbEVfCYN5gUt/chZL3lSrjtLd3Ovhw0ccJMDK4jMb516F4GPHt/z0tmq
TM7qKb6lcXOeVDSayqUe9SvpeKsW7EEJuWa+4/t4k9UzYpVQK5OCfYBI4I+uzZetoG23ORvEnE2n
zRQ3jaDKVBi/nR6BNvIBZtmVggkCkZioIUEQMiITpDaC+VubreDK7ibPec4yjt4sqLaVY7tm46yz
VK4y+9Fr75sCeNSA16YJNx4LpIYbTWGhpJvFo27PZsRuL/h2NRZPtW0T/oUUhoXUxGIqJ3qqYlFl
sWoVEQKw6U7O6y3WWT1rLTNDa2VY65x1lx7Wy3Jef6WfHlq92cnpF0SByEcxsyoh+YQSho++qLXH
gHVabffXgL6yJ6onRlHp4SelB11rYXf0mAaXrOWEVywm1nQh67rOLJeVxWkZKG7XJxwj8SakxWlY
8ykwqQbOrwxGlROMTGJZG8KuytDQhK1rDE8hXKuAaCEGw68pvKsWPF6ZaSQoE+4JD0uFi5XBx+rh
ZBXyQ6kA10DPMqBoQURb+ygAp16B0SKWkepsRwLT9DwgxYblAljeDDxvj/zHYKJUBfW1A9/bgPGN
wPk2OrQ8o4KN07mxFRkop9Rtkn21MwYYiFIVWLd5c5qACQ6RqqKNfBj1p5x6cPTK1wl1SAxc2AIy
HICj6KPcnYAPe/IzrI2N56vbWkEzjexYBfU7hctAeq4lkkPKzRACNE7obw4xTmMPBCZgWTwIQDEn
4JgCSKbEJDEazrcI81cP+TdhjFmNdIAN5CSl3CTDizK2qwr0JsbItZW1xEeSB+InlNHwI5wrCaR7
xAoc6uhhwBsre51JMpBRk7/vjUfSxSFy+26gfthByTw6hr/BzAI8qG++Z8NFLy4KUqfKKrinEMUC
FC00yQLVX+qARhkhHET8ZLJU0AnSUcDdT/4xIzDeLPknsnfp8YNmDwMAUzt7UIS1y8CaZuBNTTCn
vmW/1KK7TWBRTJbejL/xngJGtVT93ehd1ZTXDmxqXO4dIKomMFWrY++ugFf1+OgW4FaT6YOVrisL
ljRas+mgshoQRViBkjB3UWdoa6JdihzrNzY33d57KDm1ydw4bKpaw99MSuX6CK3yorzx86x7q+LT
rC9Yq6MQaPdBbDL/bCgEkADebF9ZBJW2ldTM2Sh3RZhuwppU0owBA/OWMQ22JVhAyXOT5hh4UMY6
rLiL1nfzRLA2K95kT00eR6QD4Z5Bh9B24S7Jq1WsCZq2T1uf0MkzsI/0TZvguCGTThP2wUEwFoYI
lJamHa/rJtiXCGKRjFyC2Hp2CB0h4lZ6F13SmM0+qDE8l5q2ptpVPf2QRGJXkwMVj8aDE9AWjeFO
cwIXFHyb7iK1IqE3SOxnS87zkqhaj3W4mSq0jUV/9iLtta3ltZjgauvGKWQV13qRS7uTWa7TQ7ik
tdPnH5RFuVehaW7RQkwZlSBYLbQNIedZN6Bz89bVILdo0MYuPMgEHJSJODvtd2r/JPAhRU71mojs
RNprUqL3MNiZgNhyWyr2CvsdYfdiyHFj64g8KnS00G+M8dDiQrLh86URtiiikEKL0FQFKYI1dkdt
GDaiQSIF/EuhiLZLZ+Mhb46zdOMYLIc6YFSGgnTicYR/WKBYkFwtY/ch4doMTIFyvSN097UGpGBp
1Hw6Xh9hrgsijlnQMbFjLtchLEVkodEhjVVNfCsfkUmCSHoBJ7lufLyPpBp7HXMxnnSjRjyiyn3q
I6EbWvPJsRDItxAXRbnQUVaEEa5+eqipidBwTLs+TU4iJamF32Zjlq4fNjz7A9E341sPG4RJ5aiz
wVFWYU1T1UzesKrDylpWlc7b0bg2bnUCffx32xkJCBP+xWLlODb9trCyEynCVMnYririKkhNPZEa
+1VP9lpL1ZVdcdJa3ckLE4G2mRwz3JQOW1QwFK7Wq24ZSVDNBn1jxgUVpOnKJPuoHec9KsFHSZ5u
yul72TLRTEmaBB/kK8Lbkjr6qgfdpUCdOSRMKjR5VApUqjXJUkqOe6tWbHpkhNpOtgm56mPg1WY9
Y1oAUyasvVf+nHakNu3Rpixn7jhvLOotSKl/9mqAesrQKN+IPcF4/b9KSfPPuQG/vv5nKSnBnWjY
jwyVAZXDkP+31YD2L6b7zOMJoucvflkNqAymJV6s2Q4lzD9YpIAQm6gQfmQU/i2DlHDmQvFXhRsC
PGZ0+MPhG8+F5u8WA3WRT7VRs92Mtaq+6BWzhtB40BsbM/UcBJjsCpywjkoGW3hS/AEni2hXPk+9
nZM7VqNIi8xDH3Ic023KoF1ZVBI9YvZpGrA6Yqrh7wTBHCEhp1arrPDbHj2COwMN/yt7/5LVQdaW
+KbSS2eFe6/z9m1gLWXrPehOcEqI59AJ/lYawN0wwwaDai5gWUdaRqZFhA9+s6ejZr0oCAd0wbXa
Qj/wbkn3CN3tydfya1saB61Pt0FCOFXzldrREk0dujp742OqtGqYGtY61ZKNIu1zgQxISvM5I/3Q
0WduI9pzUIYljWpWJntGl1s7xpzu8a/lPGscWnEp+qWlswmo5mc2nNOlR6DqNJ6eT7R7w2MfZiiZ
yECbn/pqfv4FBwHPnVsAUm5Uf9XCgvU8gpz6sGVuFwFdJRiHI0VR9C+pD6e4wMDKkTPNZ0/JITRx
GHUpqZKWd3bmUyrjuAJYzPSGA0xJjGVtoR4pvAiY3XzKOWTkTcTdzmMnsHFV/9ZF/aaP69WgFdy2
8UpyZOptdBIcoV0RuiWYwYij1eCITTlqM7j0HkfvyBGczWdxFYp9gzrMx/GkzIc1h3YxOduMQ9yx
nytVrKSHphhiyNBUrmZ2Xw3jPMUZaXqxYnfl2mBQ13JFKAPUSxDMfvKacYE0CFAqg+gA/8Oi6koY
EYQT4TDKQ+F7MPsc/Auo45QYgrBGJ2FvLJvJIntQWCkLI+83NpeZksHrj7jecq45r3YwDuEf4DaJ
SRdMJQ4kBNxjpi+m1uPDeZoGFGCVyQ9Ime41rooBrAlNHIAmRl8FtlW3klDo9OlQM3jKOxz4xaYX
Meq9yc1bAO3ooUUVbgYVO1BKkCO84K6294VVX0fvs8Vy4XghukIcIna44hLb6MNDzV65866eiR2s
huqmawe9Y8grqueUIW6vjN9yGHuyDZ/rzPkYU7WDYtScbZXFGJOEIv/MW4ZPdsnGGZqfHUTryLYv
Tj0i1UHvH/j9nqsBT4d6rJJh/QOMP/ctpE2Y1hdl8gY359EZHmOy4goT3B1oISdHBdo3e1IWoHPO
Ikx/MyTtyuA3pkKJUGYnSs+7Qwk2MeSZIkEcIV4qPpewBJLgs0cAFPtBj91ZJT5nuAtsDe7zd+IP
swhbzwQwbxLrpPBvHRVxLawTRTTGQKM3tEXul3f/7BGHxQVhyfmA5ir4XyMOLq5fRxy/vP7nvcSE
g+tOsnj+cfX8vJUYbYBJmS+rP9xJszeX3RFtBMvkP+qugfdarHocA9SWozt/U3ft/Le1DZcfYxTG
LLBLftFdW2PUZSm47N2I4sKwQJsb8OSt9DwS4znp3UpTKILmWCiSSgYKRwfuB7pencxpNhlKBn4P
cbI1MHWwMCAFmrXz+UilLUINXDSaSqbMNmmx8qWYx+EfxA7WNqvdzLExJexLr3e2dQcfEUtFoGGN
96NVbTibgAF7iYnCz16CeZoS4rlUk4PVvPIGLjqdcWAB7KvCR8TDgkJxUxso8nDha0XuhhDZM2z+
icG0c0RBguZ4IOVLZs6qYSjrE/bd67CEmXA0CTZ87lGdyZ+BIgve2aEIjZUsMQHmylEf2x0AMqo7
uc4n8z5zqIGbkZYX4oM8eAYBqJAZpT8+0NZcmtx87smGColfzGMCBxMcxJPNXH0aWtcMGJl06iqW
fDHPIxJnlLfUAUMoy+NoPQcgybPhqRuK0+RFL2Fj7H1NrtOM3imCj2Sn56kkuazqthoWSjkhO+Eb
f3C0FscPXuEkLRcBp7JZKhAysbrhiSyICioKHC9Uyo1hvRZtv62QV7VVseT0RSuND3GCW5/g5/M1
gPWxayfRJm7Dj6q4k0yxDEpcAoDcHGFkxDA61QQznGxnBDG6uwmTSfCpzmMxh/mYDsTWQ3lQzrXu
SNHrUPyqDS48jXI4mOvidK6QBbBSbSKEdkSszS7hxC8Ec1W2GbnsxyJyuPMwNFJy+yW1d1EbOMpB
i1KUGxTnBkV68KNaH4HBNlvkqQG6QgoEG2qUBfQlpnKwqCCA328tZGMFlYVenPxm/iWlNWpqgSpa
f86pRDwqkmSuTECzKJRgGW0/dYuJOdmLSZFrvkKqGiNJtp4mD72aXiOqnrR7nIabRyWE/Z5nAhA9
NJwJe9m3nJopxu3oM4LuqaWYqi28ubaixioQU+WpfxLUXg01mEMt1lOTFUV+SanRCmo1Sc3mU7s5
1HBaoR4Vrs2A2k6jxjOo9aw2XGExAA3kswaCxMUwoLbiTcff1dSKBdL5OurcfqwwrrfEl1FUpsbR
psbMqTUHak6N2lNSg6LAfpDUpCKS6lbtuW792EhPFagPUewmKg47pf0y8ntDG7pFZc9yPQuVmbxr
LQI6Q7aFw1MJZrgusHwNIW91BkOrbq5xGN5M2fFpUY6KvHqSyiC2EZjIadM2AUyYMHsb4mbBQbQY
/IidYEeU6pywA5LDylX3n30r0SahaELpBO3vr9UE9DH/pVv65fU/byWAEIgFbNuwEGvNWu+f9xL4
CtRSJpoBbDlzI/WbmmCertN//b9RiMvkNw34DI630GobXFgCpc3fQmlx5f6XZslmY0C/xhWHK+iP
zVIXZW0edTEh5eaECbRgvMvkmzlG236jU7hPux/J7vExKjDxeaQABWRmpca+J3OEzE0U4DnzZSIn
4S7gnmXh+jIw9jTFmxfX+7ZI5+SflW2MaxmnH9gkd8OsDCawKZ8th1PwWlgpxG3ojgX5zN17RMQw
QgGTUWUR6yuG/m6XeK5Iyt2k4BJB3txBhxh0QZozX76zT+HYQKJmYU2DUTLI6TBbm+Qi96IFVAnT
eJyn5jNIGdmloX9lCfh6hn8++gPtOS7rA8zHpZDPFl72Sgn3tQ0PNtmVvb6cLPwYE6dl3GAJKpKF
0XAQ1Ly4Dd0cupcsbL7ItbA+YToty7g460N8N7A+NDC4aD0LYZE3d1LgqMfEqTjOpoVQ38TIQ5v2
3a7uWD6QjTIDKN5GzKUGRzC06ZT0GczNavNOVX9UQ3LP0GMYhJFncQ3TEM+niXogmJlLmnxG+7EL
B3Nl5+Mtj9tLpPfPmrFJuJL7Kl1Ilq4TshCydtgn1ptBv9mMvmxVXQLpWzt9+5DqnOU1WJHO3Hj4
GC3IOIE97hqmiWbGOrM6EtWdB6hROYAVdomaxixajQtXCcl/YoE/MGtVDPyeEIr1fjHSFuZNcVDy
ZJMW4aMAHUG7a0Jda35Uwr5OBdNQHVtM/w2U0LmQ+PMRxKMTNljLSOKCNW7V4S6j0iY9qTv00InK
uQhP53K81Qn5cFToZrDSwUWDMlxXZLhO1PEayAgHLkgvFbftWeY0XHPU/SRX7TmaF54AzoW53Bqk
WwXfcw14gUPkqPotZ3ypE1kZ9cNp8gsUAhE4qWxlRA8xBv7cbM9pYNzs7skcw7um6zejzY3YWTiy
ZeOv7ZIgdWxlNvzxYYZk5E9d81na5h0ZAZuhpjyCP9wFzrWX/qWn24ZwRqZXHb8jMbwKEg5FZH0o
0clH71XjQ1fHQ5Emy8omG7lDsZ5i5fScx6iRrMWijernO63q3d4IT7n5ORLHbjYn/A8Gu/4Cz3WW
IuMeWefLcNeoyadRs+zocaTGBlp1OqBVwEIg9D+DeMB3ivoZh2kSPGbZ3gpIXJfRq1erB2NQznl9
iKeZ8dS6AnZ1CR1Jx889Ia3oVRpMUrw96biq9hHIfZc8+ZQCVoea38m8CwsGJAW4te0JlnQ8nqll
7W8Vd5CdTi5ahU/eX8a0jN4bTd0F+ZfBmssOyI+Nc1IftFOb6hd/onYdWUf8oy8sqrf5zsBhxHzv
f433dE7+X9qoX1//24WFxs3WSP0iQkWwdp01bj8vLAJLVEvXCS75d9Tz7y4shnoS2xJTR2mSaPK7
O4sX/YZBJoL5bw34WDv/+c7i+2KGSOumGzSSf7yzxnQcCQQdkp0FsZcgO0RWQ0iA1rgpOavzxn82
SEASpPdxGmNfVe7bjOAkBDh+3q2qMrvztIs1as8qxW8c3ZXaXeFdzXQiQe8r7NleNO9pybDALOSp
8q29zNWl7JCiDOmeRwVbeRcvS7U/Zs6txd1ZNdOqH5y17qN5d3gURHIrWX95auHqLDJVWa7LED9l
J6qt4rMb4gZd6CicWgwpE5WmAg2utJSFURhnuxT7IkBVFtiH0o/JLwzmjGT/OQrnUSSBDB2Ft8l6
yRqqY8IB2NjNMpK4TPmRp0iuQqVeagPIpdl1IYa7iAumRq1GQOFbCImwnrqjlX1NuX/IPQyt9aMx
g9+8fG2Zbym/w0oL9n31pVfJXQ4pfoLaZ4ru2MD9CMoGKo3PjO6+s9rj1MHdNUgfonzQimptSKjL
CeMkrzmWyVMFzN9gjyiLXToEvuuDH+4o7nOCNVnYuVV9sLpbmu8bzkM7bR5q2zl04t2HlIm3CoDn
C8so8l/REQlna6qgARzuZvFh4F5qSQ3pc28Rp/NG3Fu3snVHeka7IsLR7G+ThL/mk1qjKyths6+x
A8+VSXtpS7ahcbIPBh3gGlWEUrRHJ9IelE4BOoA5BJuS0Ag8iKNjgPumR2aTxeWX0GBHVQzG2iq6
+WV+McL0jB5hGSoIhkt+GakyC3riJ4M5b+HR1RBiOSKPYuhzsGDR8Om9dhg1WfMSt/Hgk0xVYPqd
CAibTAAY4VddxWcwwusJAEfhx2h7XmKI/RltfMr5qnjdxs+sZYSKs4782YlGRY9tYyD+a4rq9yiB
Da3F8aGzSL6ipQWF7BFgkanqi6142z7u9iqiMytC2E7624L2++DAQAhRjdWNCfNADTZpPb5U8lDS
ege04MALWO7p92Ep1rGwLpJWPaRlF7TuOS38RCuv09L3NmxL2qSaVt9IAphWeEAUZ1EzChCMBHpG
A7RrC0Uhe5eRQcroQGW/WhnKM4A9I8rXXj/dD2rvToX6oBAgGqrdauy+G/MgcIwOJGeOIzNirLKW
Rzo7M7dK1mvRIusbqfHS20xxDnindTlPNBjHsybryWRpRn/ZdJdOkbueuz4Jm+fIUh8d50kvXjqf
ILV4+qbqjJMTY60OTzEyM9HdmxXPZ4tKtut33jAsO9A0BdvKxupc5AorJpQAahJnW4i2wvfcvjhh
xTr1rp82tL5IUyAJcUOyHnwNQDuncrwYbHIThGeBl5+n6m4S6sqnYTfyg0nEa9gzoo9SULD9avR2
tgRMZc/xtqx0C8mk6DoN/T9b+i0k4dPIktg/2RpX21+qpCQ3yJ/uvj++/re7TyPoyzIhQggaNjRY
v7/6BOuk+dKbL7D/9GngGbglITSYwtR5IS3cz1ZtHjY6jkYm9o/cgL8jkBLivwikhJAOTmW+EcAO
v+y1yjQxx6LI0p0PWlVVHlra+56TZOJEoZZfF5wwAycNIjAmOeQ3a9Gpq9OnFs2tM1CpB5xRDmeV
zpnVp+Wl4QzLyolCmVPNcuqvXB0ffU67ygTPMo2oYIn0Ebj7ORVtTkePUzJOubJ8zs1cS/dp1BBW
3V8GA9+5xgmbcNIOnLgjJ2/FCVzb6b5soY/NJzMndMRJnXMRNpzcOie4Lj5MznMuWmgRytYZWO1z
3tfFS8Hp79uC3dx7PSgHteoeAvDAWU4SwI2OTef2yEH69/MCbEK44wUfDVSDgXgeCbbPtLkIWq/Y
ekm5HjPzLOP820j6UAHJriXcUWkARdS+eaTGIsK6vjPhJCtsQlAkBYqxrkXk8mNsIgZDjA32cVm6
bfBN624jpmgbH64SDmTjgvrVZrd+gm4ZBTj+kFB/JHAYdM6Mga/Qy7borRSRf8+9dKuP4jmp64dC
eCe9w0Ecyh0qo01MCeylFmIbB+kqmeB6sWfWuyw9wrx4D/omPkxpR6yKf+qD8+BhEEaCYVRvWY29
kq0Vs4LdMH6kXQL3532eGTUe2yDE553YlK2xqLAuMwhciuijkbfQR3Y29zYaC9JWcCnpS/TkXWmv
C9tHFY+5xdC5nYReIhpSXyel3w4GYhYmoiOTUVvkZyX03ISJaT4S6WXJvRyCl5aJajo8NVnmDtaz
zrQ1YepaMn0Fb4CShnlsxVx2tBFJMKfNdLggSkpdkzHDLe0YEIQFs1Y+h/p0sazuwW/JteBKqiUS
toBLyuaymrz+oATz7aXJ/cR11nGtxY2/i5Cy8UwS7omeHOtm2C9Z9B06RaXjGop3rUXRj+xL49qM
zYjACC5ShS9pZUhEWEtFNfQjxYOF95Jz/Y5cwzrXccW1XIVfI5d010Nw4NL+R3cfoNxVugCbYRTP
0l+fwPQpfzqBf339byew+i+pmbo6c1L/03bwZ0QNC13+CDD+dYMzR7aosHH+H5jw+/PXnmk7nONI
N+XfHJWJ2br4q67ABMSD8VHwb6k/2pLf6QqcEVFnBNSFHbhYW/yHdSC/xeo6xf+lVk9E1LMLOBsV
bT8cSta1rBpjCJR7x3xSDXiV+MiTQ9aeO0icQQ+0kB5cM66KsS9nfy07m9I5MpeYHqfoESc9/zdO
/SA+ThJLOdSqJ4lK3Httx00abo1thJdm7fvLroNgmEwPRctEDdBmdg3kV5K85dkeqAOBjl5+CJtb
GT7E8eg2SXmTJtvPTeIUCAM3rI58xiWJsgroI5J7gsNpJ0qYajt7r4t8jcc+QDFh72zEsquhumjF
JaqvgaOhb910+/AIvzojF0t9xl5AnnxxKnzs77cKiioh7PXRcR6kd07jt4TVhIjfCrg/+ngu7Y8g
OMXjYbQvfvrqNE/srsqGRMltYp8t7Woan2E3LutgHU8QaEAgrLW7PD5J2M/ZPeo6E3t1iLILdl38
oY4fPvw6/Db1BNz2/7g7r97G8fRLf5XF3vMP5rDA3ohUTpYs2bJvCEfmnPnp92H19FaVq9GDui30
YGYa3So5iL9w3nOeg1FD3KnuAvQLvFBmZ9kHRBxCjRwF3Tso6mlEAp7aLYeER128tRnbjANqGlyh
FBPKWXnuBbsbaDuSgstGRIARygcsx7aALBNl+4ZkdP4SaOgUJrtmYg8FTBlYYc1Gttamv6O4l/Jd
rplt9UB7Dt5fHbRO/BDrh4AuWALr1VYrEeyIUERHrCeiistgJvWnhH+PEHeBpy5YsPZj6e8kG/+j
jKwU3wScX/hRtfCgxvvQnLMuU2CMoZ8AANsQJ38Nf95j8cqPC/FzjHkj86BkO2vt79Fhd9EjduF3
fvOP2j1BVfBxGWYqe7xHKMKaF9d/+PlSY0qLyAAgRf7vtRr/oK18ef331c1CPzEZOAPgYkr90zBA
whyFB0qTmTmzAP50yNQlljkdyf9b5vrHRY4jG7o+IzfM/fzRv3XItHj/r4sc7y6L3KbpwcKQ/7O2
AmV8yLJ2iNdiS/I43LjgGEavPI6qtSwZqSnlJWLjdGPj2prqIoqNA559u266rVbtVWVYWd1wMBUO
EgilMi4/UYgeM+B/oloBCQnADUcbNadvvLG4oAML1LK9rNPFmKXbsEVizBAw6JJJOB5mTe6odO9x
gawnEHzizRSzpxOQ6LNIYbxh4QvRnayrL20HltCwYFGUG/YDPBjufEwuFFYvSoVgYC++J5q8rvXx
UlgoMXV6i7L2EPjpm0SVR6sHdkZmJ8+SVeGBIkiNpeLepBQnrozXWDvWydlPPrq6WKYtxMjUfB30
fJWHKKDltBe0qEHIptEVc/uqL66lYh1zmGRgvWyBiJKnPVv6Yx68jcCbiEQzDYTnwnhO99eDZW0r
0dxFwkkTpK2Io5YWpXWjRw5HM9sDejiw+ske36s/zKbyJo6oeEyn3gI6c4TgkhAgjgLOw+4Ue6xp
GOCQWgU7sc9tkbqNSjNXUeAfJTYPVqqlQjjObcyZXsKJlqBuZfKVWzGFT59Z3jqY4hd5Ib1QsI7M
Ih61RsAMS2GB0VHXA6o+YNCcEKzXtbPnCQ8pW08hSytZQdSxELBkquokUKvkxjlArCX5TJM6jq3R
4ZxFrC1cBLKK/LTRy2wnCOSvur61h6mTzxefB+0+DCnKIo0ayPdliesoKzZYnJxUpHYg8A5JB5kZ
hEwcriqsBZlP5QCsOEwUxUSOgyDHd7YuiAtkHyl0OV8wEEJo4hCCdDX6z4kGeQOMkME1h0MgtVQ4
p/unEaKoSAgkDPt5oTyUHm2D2MkqteRiQjsrjE2LpGHu+89iAiPXVXbgZuyCE3zOSV7hRJ9xso84
4Suc9FNO/GFbfqSC1s864zOa7gSVQQCuvGArX1ASfG/qDGAZRchcJVyuFAZXi376zZrX2n+PWhzO
XD8CriGFx0EDFJjH9YQhsMtlRS9zp7WaO5FLTMllxp1uNTXXGzTB2aCbGPeL957rj8U1qOY6RGcV
FhAuSB0XJR+CU8nFSeECJYQlDjk27wSxTqWYbLIyxA8yQp6YNrAvJ0NWOfeRWXsG+i1YqDImnJic
G+RAD1mwQh7UkAlxwM9TZMOuDu9U46NATJQxzev6c4DEqCI1KsJ9ivA4IEAqymeJHBkiS47IkxFs
6QC5Uovy4x99vEZ/mEoFDeR3zKz/frwGH/DL8frr679vQJinRNlkq2EszeDgx1M28EkGCgypv1HJ
eNe/xX1UDry5rJtILtO+9bPKoamGJorwzDhk8wf+RgyM7eyfNiC8xQwSmJqL+rRB/XDKLkpNqtIh
j9eeUWA1zXZNvyuhp+bBaJtkXPIc1F5b2SJ193klr8c6Y/iXPUTlaD0YCMVOwipZ1/dCUTmhMtj6
YF5KiM8qKicEBky/dAOxKjH1W8m4VrTRZPAGs6qOaAiqL2WjYDg0bEnBIer6m9GrNn6eziL2JCmn
wQbQfUKiJ7aAZaQuYPl4ozJA9xtS0LJB10o1TQGADeXtPIX4JRiQWJMSIrymr8OalpAEwdbUt32S
rGoEHEOWDhGjhgSqVi8QqYDyl9FfLaTiGQIGoSsGz8ou9kBKspj7lp0nwkpnMK+oJwGur8iy3ZVr
TxEx0YDhULke6+O1LbKFNhjnwYKCK2jrwDJY2D3zVHNDl0rsksQ4zNZWIkJrsbdGgYRXrh513kBG
+iXJKfsY1cxgEUJCznPDQU51EATmEfqjkZlzsS0dfwiZNE5Nvdx3PGasdUDbgVI8ChU90wVJbqOn
pas/Fmxjad1/FggIBvwtigNNJJpmBcblXPnYp7y2OotBsfEi41rF0p1egfJF2og8YalNW4ZFCrUh
fOonn11O7iZmeaVBR03Tfewqj6Wi3XvCiwU5P+rGdYCbSFL7E5LPvpfNO+q1FknZPYZEZEdj6vee
kunUxwiE4Cpxo8vu0lXfY2m4MJp35EjYKug6Yjx989G845tGHl/n0Bp1zyLNY0K+g4sCvLKCyx+N
D01WXmvuDrIoIKZwMYHA0NEcKDN6tyT80FRbBUM4JwenJeJHZMQMjay5UcH2RnQTcu1UDy18vH7f
jT6IMaprkwfmLwBQGargbcC/M/cR0xPV3SpithxjenShb/r4h+PwlmNj99VTYYxLNtUl4YylRL6w
q+MlE7+dSwRI5WiTc8SprYhZABlmjj4iRyCfo1DIkajhaJRzRKo4KsUcmQaOTgVHKI0x+ZBcIg5W
PjzwXs83YDK2I8GOlOemYAtDtLS1JFkr9Oki0Diq/KnR8k0JKSMznkwR1T0xT0pbPoJ/Iy4FQjRl
bJHr1iGb9lU5F2zZFd8DtVtUCoQaZPuksrbFGJwD99mAlV0ShsowrLVjsLDSdwtMVwDoAN+0E+hE
5np45FY9zEp5Kzd4cOFJeDkeL8mw/+gNRRFNwiAycrn6rRb33xRzLgC/bChfX//DhoIqTnMuNBK2
rB/tTeL/ABhGgOEuYSKQ/0y5RNCBcikpkFSYYTPD/Vs2p1KXbQRUkIa29O0e9BsbijT5ib/eaLge
qZZCWkUHZPVlQ0kTKyylUCPgVitbKyPY2CsQXIWeRGr2PGZUPJn+JhwB+Gc3vp4XFV7FBNAYGKNl
g6BSYVmfdex/LZkBAy58EFFXHlFQiVVEWmVyBSyNBaUBNKyZ4zlIAD5g4biXaZ6gBc8zk7knPuu+
brtuVju9/Oaa+cZSyDZF6irmAa9ALbf45hvx1OWvI6kPvSlBHBROVH90Me0Q9UPYTgx+SO0eHIr7
vpcBD6NDYRdJ4UsFDs/iurWEvTAONzXP5nHvLiMuEwIGlFkWKIdcjTYD8suQGjMlO/qc0F2DYtWG
aTL5y2UdVBhuwqPBXtgn92KTsmqjRXTUrpFLrMZq5aIMhH22F+rP0rV6J0HusBDtsTW6hnEfFQFp
ZUgKntvMiOHY4D4dD+fN4GuHXADz7FpEQ9z3DJ/VKLhvJUJHg9nMiJFrenGhwvNs22gvBoQPa/cY
FK+9RZotgZufAvqklEFpAOl664hagJqKYFLFe0sHbBlkdx7oY9g9jto1dwExHTlpDqI8nFwBnZ5f
YwY+T/Tro0JihLmH7VUigV5j0Qvg8IYcgz+3F6ogCL+1rt0q8C2SgCRGxdvVyo7avpWURECqSoec
G0d47UERLEq/m+DaKKSIU4XUzXgWkL2iuH3MXGIsDcAT3Tp7ZnrTTSxqDewOXySV3L8q/KhcrSTG
a0bcBP/wIlMZVwnYOFYKhWf/Xw+8mjwB0r9O9L68/u/1iYkekomI1vIPYTU4dhp2I42Uocy47/uB
F/slHGkOtSjOJsvhD+sTDkxNxM8JL3hC9/6em+XbSvd1fYLAC2NhktOBBSN7/3jgrUQhGzNhOvA2
RIcSmgXZyYr+eeq+zAaYbJUTKC0dvZyw5NdRqdZWgvDbRAbzYWvf1Qurly1ypx0dFv4iw0hs9Qcl
sW69tXGL7mDGHHbb+Kh4yjpoEWNU8CVudjJz2gtT+qMqlRqcxKLgCrTUCuzU3O1XiaphUGjKheAp
H55SbcLKP+ryJWiTpdtwoI1hPeJtsahooozbwU7sTAl8suKsV4qOb4Gxu0Bbhdn0JMDzRahGtj/9
fexvKirLiirea7W5S5FPChI9ofHiD+6y43RcF5faV/dWVD7rQvKopl22bXq/xV2BEaKv7xNSsQQQ
F+D+VOzzufFeFtHayknjCNlCpwnL7VaicCizEN8iT1dtwwmVH0pXuaW+uBKSY1+Nu9xv6CUWb0I4
kgLjbCE3W7UMzpxNPK/ZmuJ7D2EnF+TdMNKvppx1DKC6EQYguj2Fwg+qYibbjud9irh43AntjqtH
new9IxijsCxWetRwlpLzueqLi6TLkFVQ1nAIBUq2VXAMtTiHChxEjWKuyu4auDRyQnLRJqNR5scb
DHI40EeCcNpG7zDAlazcjfDs41Tqxc8hohbEPQ3eKQzvRqRmJRkfk/IoTOadopmO7HaN/ynDB5Xj
h+KXZwsUrnQULIdRZmOlm4GsWBYWrkm/nktNBGJ9hb1pD3UdHy1StWoswwI0cvucJTc4CGutkB2B
6VwVLcYuAsMfnSNrFbj6m0An4yh2JOXBQNPxYqBDd2p9PxT1NhP1uZQKEHVh1Rgx/ZVgvPRhnMUD
YTT6n4XsUAXhRVZpn+EmBfQ4ByFEXF8swx0zgwF4tDELsdEa/adFWq4ZYDoM48oLdkrULZWkdPo0
uNUtfThdtzFGI+BwGTjMp1ejZTpBWr0JnMuNBFSxsh5Tw9Hb/K5nFhnGL16nLMYBc6SOJSQbHiGb
ntysulLO/cjHz/YHlU/gW8vnShAXQuHIAzJTp5zwI07mY3qu6dvSe+XV1WUna0SqPYECtGw7II5V
ZVGVlreM2zshl2nZbGlvD69RD3Sy6Sg1EXydBoN57lcrKfa3YwynXqA8RjgNcrnoTZokJRAgRr6W
CfRZ7cPg4uShyQhI1DbMWzutNEdAvLHcZZ5JK2+IjzjgjjGlk6WARzoRcNHYdfDhki2SSDCaaY9e
qyy0oDkOZJCGChqAHx9c39vHHsW/fkUlmrhIyQeoDKhr8gLDFByQgB14FIQaEa6Z5n4QESitdNeI
CzlVCcHzc5TbVWL0RAFLDEEJW6pIo5BxJwFJkicSta4TFSSuHQTTxzibC31+bYMPrSAF0kFiab2l
EgZ4jOkmO4/YFCFO+/POvPhDbpeBOTexA2SUjeqtyqUgeyHOdWjD8GPU5HlSCbsaw1AzDULS+3Jo
D/UEQGNRqbXnkJF3OmpQEz7UAAwdXKkxCub0TGC6gk5Oa1gIJlIsUzzc1SVMXv1K3ipR863joYMF
UqUMU1Lkz3JcqPix6n6jAm6avlmz6DceZ6NWJcVRCjQuiIDAV6HbnYz4ccQ+Xank9I3hNRS6dcJt
3p9MTkOH0Y+FwbcOqsws3Jhylzzz8mPPt06CeFaP3NVk3GUhjgfo1J51ryrWHUHjfYwxW8U7oYoA
owLvEdF4HpnVnTYQJDJigv91gHdX3SsSkkBtUVXm3/AMC3AuQIAa897c1pEHEA0SQwkuxCR2JtGn
2xLwj7slJxxIJSG4uPzRFwSHFA8M8bcSwHDMuEpPdBuHyabism9U8VpTm10PED3G7RcCs9OD8Emp
5EPN9XL2R1/CuAmpdIoAcJxMsv96yNE5Xvx6yPny+r8POdy0pkCIBOVSN5UviXxkOfIiTMj/k67/
/6oeEUdOHGhwijKdvX5O5IPPAKypcyL57aoBWf6H2Tnfuqxi2DXJpH2NmUSIam0a8VEw3QzV3WUa
Kwi0SVvqZhSHl0Y5VUn0YAXJe2AJdIepOimnaA6ppLODARCi6s2430Ic8mFMZvGHlac7RfMvShNu
BFF9TOHWrsrRq9dyKTxrEuozTD1VRykfwpFmyVF5FsSAhYUuLhUITAiArWeabhEvV4zgoMv7PhHt
xCg3tTI1xaSLQpfItY1r3ZOf/HhcFXG2jMfisQzxe2bVvKG5MzKakyiYxLPTZUrJuO+2+8bYFS40
meA5apK9FQtbsO13ZcrRyGC1Vo21GkVzuYjnAfKgCyrS8xjypJ4/UyqcTaq1cLV82eDRn+UWAWtf
A6MWLFpy6lngOVX62LK5VfQImH19FXtuqPEJdxf9JxlzKnMnkJEIidPJ1btaAHkjD477p14p6bgN
+kjmXMEtjaXH7egw1LW1zrKjD+XO9Q55OL72Kh0DzAZkWbCrSLm5Yr+I5HzfdvRWazQi87kCXxJH
KDEcTlJ8mHFKJRdL3hjULwj+bh9edFICgXg2K5Qro97nhrfPCt3xi9abRem7rDKN0895zxtFTboT
u/aV92+afmMKx7a4ahLlE9ImiUoQf+yLBukkAXqwHMxltV371bA0dIY5Uf5EpMURAn8t0SHh0pWo
e1vXk9eIfa8uJjdWMgpiWYapohtg6JA08rvuuUstXL7DQYO1XgkwC7voGqrSPCmVvZRxqqB/rEgp
MTJgrCiM8DjvJsVOrdWNH7+IEenynu66DaMTqCcuwBdSiezNz1027MuYeLwV3JuD8lz2+eOoPLn9
vanSPrfiW7qEcrJQGmMTSS3IMVoQCOYPrbelZfhNqGTHtKIdFjqnhyygNd0yTSKq3q15m3pX0egu
nae/RhpsIz4GuXEfD5RIYFUyqZfO2SGzcbANRd51tf7yRy+5RBV0LJosOxMq/N+XXMYevyy5X1//
fclVqOwykDRZ0H9ecsX/odeFhfP/e0i/j1H4KngJvDzxFzq6okDSAx3MyOe3VS9tujV+gaDwhcMJ
niAo3FanBfmHMUonRGnLoD9ad4VCh3x2HAuRrHVCogssl+UedAizQw13Go5oWO9Q4ha12RNEeDej
lhgQA+q+0lmhsd7oHSuXQD2AqUXPleFIo/DeB9N45FIOr2l01TxtGWFfEuRDFvR3DNPxZePmhuAZ
ondghOHTzuCgfx/UJ78pYW2o9KCC1khCwYaZgUnbGl7hUKzDqOLeK00GpIvqCo5EHD1W45NCSrBW
iAb1cIpjxcla9VhZI0pdfCbCutI8GB0lDZiMYmGRcEP1a+o5tXAOb1t0OMhg7pM2DCOJAA57V5VX
LEwzxka3zJXnFdy5wfBsTS12Cq2WXlMf4xTX1Xgzp0BdwEAhPnQNg2SNEsTi0fDNjRSGBxGqh+F1
n2VVbMgZrBPgUr6Ag6s0yVn0Ir0c+UHp/JE8frNRBYsKT8V7dRuasDqJcITyDi5ikWjGc8R45yXq
sh3kDSJjrwJeSE+hYFChOYOR3VugyzDmEMAXrmSEcIyNhP428K6AxYX0rMjRqjHzkwX/eEKGjXy1
pgJUOJ6oaSVa2FJ3t0L8HmMGjjIm+6IsDrN6UO6UuD+X+NM6Rkcivraee7brqksrehQMj28qncVV
txuobwbWxfwcFmGX11vMDXTZWguJsrI/e5Xh6CVxiGIUyznkv6wyk0b9Rb0iovnT639cZZSphYGR
6Lfl5MdxLTo+EWHkKU5U32Ja39cZaD7YIXEq8iHgi/pJXZeVqdnBRNSaDO6/I65LfGe/LDO8t6gD
WjLwpaPb/bjMNHKilG5TI70okFmE3ZBuDXejUNfb3Exx1Qn3sY4cggVnLo0fKtXWek9ikIoTNORZ
pWwDEH5zxlpD/JrwcdVVx0ADlik+BVRG8zSpE1v/DFbHS2afI1t3ks72V1AdnrSHls5Rz+ZyRGMt
Rbn9A0WXyaXZhYd+3jjtnAIBB4OdQxP0nAY4W773dvVGnT3idt+HD+Y9t/+JXkT151TATMrjeRms
vXWzqPEZPwgM2ZirhY8+hoXYocUk/lTvy2V+kqqNcqwX/pKOVvwwwfDeWngWYDpEA3dO2NfKH56l
J0GPnEpSgSfiv226bE//8Dj8/PofHgduM/hdsN9O6isP0t/RRDzCiilDauG/mCtNxoYfHgddVXWD
nLsJ7FLkVT8MmyR8xX+5GiZj8W88Dt/ce//6OPA1/Pg41EkalqZfRutbNruRr7UrjVmkHUoAnhf4
bxaCbAefCT3G4cZX5yFthrGaHY3yYsp0iEg44dWQTdGUr1BaNpGFVKjp5ZwbjMLVWfVuQwHViWTh
O91eW/0J/c7IHB0uuTkvJbt8NA4oN1ttb1351OLK9crVXUASnFE+ibaaUQMcrVnf0ek+desAV19I
S/GIjpeLS5qteAQdepnm8NGdeKGsmmW+MKb/PlJyu1LX1EjvumYW7HJU5pnp4NaZB/N0QZCXABTU
6owAGAmrWdGqTjCZeV6SKdwkn7SCt+Z+gCmsr9Yp306TYt/lj6j2lUpGfFUPuyF4K5vkXKXnUNia
VXWtp/ZtPFMihUeazWCdx/k9XAHgsuksWVif44MSz+JzRC12tdM2ki0uqPDwEXQeoXfU1N/6jn8u
1uAeZ8IyK54S40y7MI1Vh+YibIo79tfkqT6Ll+bO3Hb3xGE46GDJwiUsXZWrtO+X6i5edWt/O9Tr
7oIOz0v86Rcz0x6Q+BwOWPwcPqCfwUhF7aI2HuvjxdyJ73esNY87ykft4N2d0fQ7b+fmWz9/OiBn
8RegUZsBkhMvq8dgQTv8orlHIaYqT1hgj1xKJ6rq7WahHgP09Jn1nH8ycOI3WFADdcx2WOf2Vbzw
R7q5ZxOKnS18my7rYYnG7QzUXw0nmKDqc9496jSIYUxn3J6580q9GRyY5CUFz9F9HC1FAQHsVXxk
FPocOahOKMendO8elHW2crGLrCmylDc0j56aWbV6396qfBVvSvGYnodLvmFwsIVjPhNnG3OWrP0X
Ya+l2756rfcp+bh2WSxkxzLgv2MAZ8VGBRjlPcxcUKpF9hTZoyYtS4hlr74lrgvxYIZnTXty6U2X
mo+zTu87Y8l9zt7BbwZl0BGhSSpz7uC+CC3oPqpXvXcLaXSRNgN7UIQ1p5+r4qLLqFz5BIqf1tHG
dMH7iVeuzfG49t4tbdGOT5p+35jPCuYijHNWOoJoO5BsD4y9ma9FLqF8cguijJIT0MT3fIKVnmGf
RuulrM2fDUt/JyxICck2rRndRrgfkjm3ehdPhYI1duZbtM9CQ8BId0dnTnwDH6ae8XB+5NcSCe0U
9jN/E9AIQzcG2t5rdO/PhxWrQbwEKfHoX8OPP/l0hSUaKUriKANwXPkvshk4r6/byS+v/892YmBr
gxjGDJC547QvsBH9ZzvhH0lwwZDM/hLUJqP29+2ECAjRF4Sz/xRZ/bCdYBiXSMUoGjKNzP70O/uJ
ybf2ZT8x2bC4FUIiY/PSJrPcD7e4CqsssabEXTE2XZZmLvN8aE9GuYZa7BGTUy/caO1I3hvSgTvR
kC0rnWIhVm/DVOY9eZQNLrFGXAGolZAUEmegZLdel+wMpLxZkTqsCnbEApsGyULLjzKBp4e4XRrV
ShbXugbalYD6jKgB7rb2jfRuAQ0bYgTA4gqhZKYpDvMlZUYWjU+1DsS1drBF0TKTAT+hMxSu80y6
o3/mlH1mJtO7rUlnTDLXCJNgLxg2wYOwhcwLVoU+FP5DS0LsrUoWymRm3XXZSrgMS5J99Fxqx/Eo
njNo7skZzuFMpzGBKFaBEeyGOyGBVsb6VwFEs7ULEraaL31j10Ax44HzH4MQIT2cqXCjp7T5FqT4
ihZOFuCLYhMRP/D9IDTVtMngSaKwolpk4HmTRyaNUgk83AGVBQUKTNXMIqAdYEpzGt3psxMYXfkZ
PKHcwGZyPMnWo1MelAtMHzreQN2mqgGeCUfcbDw3KHWAvFVQ4msETprbRdP244V1X2isNsZr4p1i
y+Vn64Hq3Nd4hak41b2TVO6xTaBlwauct2KMH3kTAQUdblX4VnUXjgO6cJ6s4GFWzC5Zv5fzM4TL
Rr6Z8j7S4CHv6Qdy3bsILoiMjTfRqGhW+amVbwFOqi5nwQONL2NpXH3jwpu3TN7LwalTL7J5a4yb
xwdArd74mwiMByQb3iVRN9BEZRZe7ZboNxnYB19t1oLeUS6ZCJShADx/l0BS9rhKQ3bRZVphwYqa
kvsgBsQE1QEOKouukrZzpT+rbLCmP/eCufSQBzbd00bnjK3pFAIYomO1M7A6Luhf3HXswxW0GH5P
drZOqrWsPAj5O1diqHORSsegWd+MHDHTB5iziRvo5Nt6tOOAfdROLjj8I8DU/CxvfbQiqWiW6/4T
IaECoUdtBYgBzvT80IaFMMz5txvEjXYmKpSOUiFLYa7NhTyJF14L4d1WOsfXZzDUwgNZQ1pckOSw
i+8J5io8Fz5RTVxBto6HxJ0xSePiMj4YwrwbFygGRWvDBaruuqN27Zf9EmeK1q8yDizerSRJOxv3
oD0h6298Y8FtyS7uWmDKLf+LnP5S3Hm2NawSnbBTK67j9L1UMalea+rFI+vsCmg/Qrcd+TA2Ei2q
OW3n1UHmE6L3lHGkB/x2GBMp5oUtmkLjIXqFN7Knx2zZNZcg3dXNQydY9uRi4Uo4C0lkeLB7uCvR
78gwX7fwtc8SdZV/yKNTUjJQsXzk0VvBBUk2T5G1gErjlcvGukBZC+VtCKctW1janfWk034NuYIc
sLQYoMxkrAJ7PTiOFJP0y0ZZ6eZTqNxHGK6Akhs7T99gvG2ka+Pa1mVUDjSrmagTFRafWaMkS8nH
EZ9j3fd9J4sigPdgyet4PXWtzftYWmR3I2sfDdyeLe7qg5qulGBrqY+i+g4/vYPEl9wF9GQSGwCG
qznauli04o0WwaA7BLc0fRMYb4n3nrhrXv/kLZoNamqzxg9DGHSKrv+7vZCN7qsA8uX13298SLe0
j/yN7/y+RdPFBqzN4nUwYAhp/7xFy9jRKWJjevUXvPOHLXqKb2KsVycX/OTs+Y0tGi31ly0aqBuX
VexFEESVb6n9H7boSNfV0C2oGcrm1krdB9gTaJm9FRtyg4bNXFymOPYkfhgUP14rDokYqq9AOfnU
iQ4WCRZa2PEz2g5HDuvsFuY8OmmvVA1fMZ0X9AdFd0r/0YCqIkFCNyNNhR/dFWTXS3Gq73H7KPF8
oktyIyJYPSPin3EFadawLpY4C3C+5+m7dNLgbiikgnbpJ/TpemNce6TIFP7Jp7TgL0e1fRv+h811
yRHmTMLRitmp5q13y6r90C7j4UptGyRK4YlGhvTq0U7oBHj05uLohCRJCauLZ9CGuD7ozJX5hzIs
5DkV4Pz7HUD3Ff1a7tm4M9bNiiIk/RAuNe5EtaNGN1w/DDpkFgnCH2tlTdv2SrtkK2v1Rz9Wuow2
gZqicQzVEfn/9bFSf32svr7++2PFzAJ7m/FX1ONn1y4mNdyiwCZ05asrjiIg/afa+r+FFFxxEw7e
hAuPlDl56X7nsZpGz19Ovqg1vBWyImX3VMb+fPKNyzFHYy6CNYBmElpUV5fEr3TRvUVmfpHb4aHz
q0WkD47ciTcv4wBQ9psk/1AKRgAF0O2cMQAuTUuk24z5hS5xWGkD2J38fy7qVr4udYHKAVzqHDBA
mC+gQjpx1NASfu3NDhrDixXhBZ3SFAQJxqnkTr6XaTznOCS7lMJFQHeC6pwJENBGmq8tasqtjrIy
pg91JmzgT6MrUhvdmB+py6Gh89tDW+jWE5uQjhnuZsUux2mMLbhvKZSns7FjKkuKjBwf1+uGNqyA
A0FnmS+ZL22aUH/oc4J7bFgqBqska4jU7TIIqr5xDMzPHKdNXbmrkFpmnqFBwtZ2NBvKiTyV1B1S
iVmH6FGvrQaGlxbCehzeAvqyU4szfFnIt0G/wnmfFeVDXJPyMoNDa4jvIa0kvZtfRl/stl1Vc9Tp
SEd6zTFlpgy5Aa5D19GJYy3V7lnRMK0EA7Om7tqVmVMalZ1QAaa0/l0vBoDVw6RwPLNbSpXEXbcG
Jkv7NXSjg+9SfyFhUlY6wnTWKRmoz2Bl6VJs1pEFf0/rNp2vraTyM4lCcNyp44PrSdXuIOssOZAo
fRPjCnOtVqa72geLrrkdLkDtoJSWI1T7rAZUiyt655GfcJunwJNWQnPLDJEcxL4WcE+a3Svwq73Z
1Q9k4laZiwhXaoWaM/qJLn/0isQsEfQbIG2R0eJ/uYtj0vt1o//y+h9WJK7TEqMOLvl/hQW+S7sa
WTjA2d+2+Z/pOyyNkyig8rq/wgd/L0jc7anFxnSCM8YEmPp7C9I/zVP540CvmoSw8Qz/vB7JZuxK
YdZHa+WoGasUrPJoJzQ+vPgv8QFMjmrNxnIWNEv5oPz1+Xjr/4/3kd39NbT9X2mT3GVBWlf/938z
nfl1MeSnrmkMdTRr2gh+fvOul7quSJRwHTAI7MvYMXLOtzw1QvWcZLh4xxxIos5JGgz2OTSfzYyo
ri7Xd6kswGzhvk4fwVSXsO7UW8mVPVbChWdoz1nQrEZizEYZrUyed/rLYEuGtl9lj66RZYc89hyt
XEOPiMc7gXnsVIeTJVwk2iCnUNBXL+A2OXMwYmzotBaonbEogswY8UpPrSwvYZlfK6q0Gvg3Me2B
DaQ5H9JCviQ5sQnG6C7UmoPmx1y6aXoHROGC9BEb64T1GgwtgJb6pdMpvwrJ1aUsU4lA9GcMDfNg
mX30HrpbOm7kvdpIq7qB+qIzQTayNT+kx9Atb/nAqFoMSTVYBmAZY1/geJUrRtOpTscSU9Z5VRf3
TTo4kWetdUuYNxC2lHglKItiJE3k0ktvyCBtdPfc+ApNQ8OsisZ1gsgnK0sFLl+nYZJhyI7yYrhv
mhUwuK4XRu+zGbFAJ9EjLRBHgWB6i9MvqeRrH1FXbl6sTHhLapHm2sqxupTk+HAKof/54qH1QKhS
4igWt6FeNJL64WbeOffUJ2axC1X6IPgAcjPcjzI534rbTE6Lr8BJ0OPukjwTv4me3cwZOikH6NAt
Yg1We4fkHlvBKrS0eSu4Z7dVjj5+5YHfnQPQdV+EFb+S/OBTM9v07ayCfYGZ0U69YieMOZgjCwVI
RwWx1KUQxfNEFmZdwjrM6h/48rsxdWe5JWFmg1uasMlEDSkotuWKgHzWIWuayPi++qqG7cbP+I2K
Wv8aKOM1B2StI3yU2J3rXN+1NO9R5bRW6alNOxIc6kMH2Z0+Dz3Gs051ybKNctJh4GfFzma/XQug
gCSzr+ymT+5wYvD1C8Ul66zVOKQI8VJ5tgb3UzEq9kb8A1IBzagH85R1cyUQlpO/PR+IhP4/7s5r
x3Ur3bpPRIM53JIilVVSSRVvCFVizplPfwb9/z52241j+NZoo9Hw3hVaEtf6wpxjwgSXGRYZ7A/w
kVQZm/IhJ+MpH2/xrKZ2KaCQiNvHJJ+uIUolPQifG16mCVKHoNW3oiLXOALCSmRGPVqHYZy2ip+8
tzIpI/pNxwWvxO0tIwG+o5TRhejVCraKfgmbJT642PZawQik20S4pKvaX/kztsqyBGqC/7J4t8r2
7svVoxyUeMfN1LGGZFORZZv3vr4ukS1lFbIBlSRU/OZjQeBd8SG1uP2JcMu5IlX4qdH4Qybjqob2
2oG+jZhU+8PPgIETgCDGzfZYA8kiLmSRgGem8RGo0SWsWBRVKTsIqo+aFrp+NTudrMTndnAN/4wS
1NIy3HigICWJN8Lf/rtvTJ10TU5uGk60PX9Xw/+VJcJl+B9f//uNyUQYuhxO8V8XnthXfr8xmZYv
eUrU46if/rQMVYGaAM6TxAVmxw39+5UJSQnunaqDPlk0Tf+khmdB+V+uLW5lLkud4Av+7//ntZXk
eRsneRxvReaBUgVEqEIpooQMBQnyHVsvZ2uoDfA4GCa1PyF5uDHyHHPO2ZqO4d5qpZdpxntXdC9z
kn4ywv+IpuJpLCVY2mF2oPfHcScBC8CulyFFGfVrALxn0I+N5a/Isg1zvh9Sm7YAxh+vDehnjEBj
UzwOI5v7YIKh345gzfvSPNUs73wyEXIRnUAVnZTS2jVqs8o1c6URJ9wy321J8hbla4MjvTU/O4Ht
T/ztw5q1ZRWSqjYf5qY9FX0GKLIeUdzMurUOFpZeHK60RviQsnctYAUnYI3I+3WcGqtiGFgpGiwr
685VkeiMKVD/ino8gy+k5/PJiqdLGoTcYE3sCYO8xCeBc+ofJiamaYnVzXzpS3VVM6yr+mpnZKJb
Qf0OZRZZzSVF4KmZjqpeZpWFMTy3aSE/kPvmVbA+hPas9eGWLcShZ+ElIcuKWBBzbW7CLnxosgCX
QeRYIoM8cp2mLDrUtD+tCo5NNdH1y/QDWp16+pAeukBAR8kJUY0SSTvoIZXsponpA+hCOzUnh1AN
u5kAX+mtBV0deLrUr3Et7bsUU4EscrAYBvPn8CcK4nVv9Jx6NRl4/XAgi8GtBcX1p+SYN905nPeB
aE6eLgcwt2A9FZ3gqDUeR7yeXLKtdJQt7ARp5VVRSvC3gHElvajoz+CVoG2rdoJm2rNR75Ow2kv0
ILME9l2fGK++hwyWA9h6hJ86Vo0ANvroFtY1V6TSH6wpIMPYeC3LHsVuw3i1p0Mo79wRMPrqvegn
OyuJ32KzP1bGk4RZXi/KdUXfJTbmaxAxLu5Zh3b92uoZhsAAxGAyg7OS7kIDvbh59q3+8mtelVld
NMmjQ9yEVrUSo5iVB4gAU131dTKSDxn4fDZw36z1xFpLZMSOmbTTAJ20ufymRRKwAAKa6mYfYsgU
uozc6gdFvVrE3WMZwKpuiu2/W5jP/JKzmfKejkH5G/ehqPzVHf3nr//tjJZ+IRoZ4hPu6F87lD8I
VghkXjQsqKewaTByYW3524bR/IXgB87n/10//n5Gm7/wi6LsWoT7CP45vv/JnIWD/6+HNL+7hv2Q
IQvXyXKI/2F+mZahVRQoucEMM7b3qNu1inPEU/RNOJ87kJ0R5lgWII5JNjnKFTZY07IDk5tH9TLt
GOnfW1AwnYNHacjcvOHksVcswjvN1i/6BfT9dpktahttL+ABqte97Iy3ENnFY3sQPtWd+BPeAsQU
n2W4kpmAuLjZfgqEiMaKuBvACdSbkCGz1Th5M/9RPocf/j7RKYzhNQ8rIH4i8QL4gI0k1p0v2Xkv
7OMrAx8kOG27TvA/ezLPVWwTRZeoD4V+lIKNoq706bGP3uMRojKaNAjR4jNHlKKA01sh9bNV0kE5
Kfthnwrvcnxp8mfcjXVkh7e+Yi227fAJ6fVh8E/1xBJoU8vPU7prMQgq/boO7yVbqaFYi9kGF7EY
bpGtP2AJpqtioqtYstN/lPPBhM83HomPqGFAjDmWByQ+rAKN1IPlmqPNOdfjnsDC+CKPD5l/NVoG
Gu4kvmuRq0M5WqukcUjfvxJYnYHD/7037bTd46kukyd+mlKtR2NHqS+fReFx3KtuP7wqhyCIOG1P
g/qCGnSWn8rup8nuwyeE2VFd+/FKMnJbuPusVhg5DcdYf9Dvkbwv6kMJXHn+NJXVwLJWfKSHazMb
b6FlzjZM8pGd1RR+1yLQDpQQKTqoV4z13QU3QKZ72nAuW4fw4bbFKlW5aYYdbLqpFak+xIravPeV
bhvaxsqOGgX6BtccdOdAd7BLXwflSL7GXJxNlqEg+j6NiVhheFEvPgiVJlv1xXbInVnCCDnZcvUs
cUeqg/6Y+k+43bpdU58KhoDC+DAnS+ae7pRfpXRaSHmQBNUv3XoZ8lMQbYtsPKjpOv/kI5a2O31y
e3n5/YfHrrJbFa/dc60+tHBISaLCRvU2y/wGPSoag4/VTz5/d8W1L0W353EQxU0YcUOQudVap7IZ
90VxJdBsBbTJzlHxsGjsVtC0fRWkiVOXLtHVJGKMoM2Ha99FbKRQr2wGSdtEChkc8q1od6OTJO8V
nxr6RNkEH85GN6LRlYGg5PmGl6XXnnQSYOHJPBg96Ejyp8JgVRHVtKxwm5EvQC/ZvJidRablWsRn
Ro8q7vNNWnwq2n5g2zeb0oMZH/CO4MNdtezuquY16LDMbjIFJjbY4Qe5fpii9UCoL41hSC7izleu
wUDSU7ITyBnMpp4LFrtpT1Kl/5pSxunhVeN9HZMBsjywSUiQlS2kkFB2RfKuZjX8Q51oQqn6hGxC
KErWM6d1sLkCeiz8j7pCyb6p8zV0uVTzYvbzrTvJrRsnxMfsfPUxBW1bnmp5zfAzlgDZwWAvWMlS
6wFwCNEcnVidQvZPk5eGHS+fujvdFD+KVDZsLV/VqEPT/7DkjYjyfLbrR7PTGHOozUdiDOv5Vfsk
kZpc+EpwBdVtIeLc0pvGiOixvvGWmj/Wa3OXd0wILvJkZ3cqnOaHazs/TLsktdVjBRLHTn4VFoCh
vU67+jXI9xDxwwNEefEir/EqEh1zVV5HL94yAHU6V19zqCXaFnZAXt1VTC+5810ifG22poeq7Fn0
0Jg9d8jeJnuuln23sA43jQlac2Xy2MD3YoktTbb4Kn+C7GLaoq0V/RWL6U+NF/iH7XX53GYrJdmo
HZx8OzBbAZpm07ko4MzDvKYEF9EiBCuI+Q7yQ8rW98hpPAX9oXJETIjQjloe+d6Dv1n+A7dsxam7
CtYUq5tgbbnpR/6Sf8QiExqb/1bfoif9nBzHDRvbNcQfl6TtTcECDRZe0q+KnbHXNsZG/6bK3Ug2
Lax9YwdtP/b2+nt9Ph/OL4cDijtU8SthTeoNnzma3fgxPVnrN/ftUB/J+HF4tzyApZx+SBZJqFOc
yRM/Rb1bR/GSm/mYig7jlxJc/LSu6rV0lI6mukgUiO4yPgfOmEEEir2JyyPKlcUgJKyr5owLB6PD
e9jUCD2K11reGZMbonLDYGyuer+0awy+jknUUXerwkfiaDITu+82nW8imo2AaFdEbSVef2+C9/kB
Q02IPg3l6qcXcKRytY7bBy4yZXQmc6Oy4RACZ9h06lZSz3K+m9LXipq9uw+X4UudruS9SbispQ+s
U4s80Oi3Qw05aN+Ju3K41v01btxe+zSJ8SkghaeH5D57xATGXyAyVH0Pcolzu5jdydxhqYMurYrX
4ao8lZfy0rPf3Ffo5D7ooeJLRfntr0iKJshT5NOpH2udAGcHwOt+2Fhbfr7C7M2wUQblhZc+ld8c
vQx3spR5ifsD8VSwnsN3IKW77AHre78a11G1KhR3kQ/mLkYJloS9LSEOcpCP7pGvRJ1NDkMB8NSd
9uqL3HsC0b8oi6bDMK9wMYvI6kIbCwOvAK9cvMuBejnGdwM+17LjyelPiPzGe6svn5T+np0lF8mq
Y+m2bAvtQ0YCK9MNJknGek72MC3x8w6vueWlp+g81dsKioCBn5+HyRHeVcErDsxoEIPIVEV4BRE+
EveROvqDRN9zIZUU2TlPHMKSILqjBonO4cjf4arcFlvtp38W8jXCEKLjoCzEe/mA3WLyPe0OYna8
D8F+0ly/g1eyJsZI5cHMPDZgC57KLQD8TgwZbd0GPJm0O/TEwjHZMp1OtiD3PEibO55lGV8PAvZd
vAkDe2D6aaN6IMCQbQkVDfiBN+Z0ORCFD7+nhsCD4gQ0P+Vm0DY0WCTiYa8JWy9rbgGyV56irznd
RG8ib85dPuh7ebNSP5Lc5joiOCGAPJg48ZNQIgbjOyN74j1BCIW+E8dl5JREfz/7n/xmArUikg3i
Jrfqod49KaNtfVvctqMLQpd/2mN/DB7Mk3BA5hG9ZPvaUyFJOMKeyBP5sefiP/tPw677KVHEfvrH
+hUAZIY1Wl/Vn2hrX5Qv4y281DyqxTlEBPUm7MJN8UVUhom8WH6JL+X3sJn22ts4OAVt95d5YugY
PHylwwYNKJ9jAKarwNPezMfiI+F6RGQberHDHbILnuVLU9vQiYFimkdxPpLXXjKQv8yv8Tk71ai+
z929vnX3gBaYM4hZ6WRHj2G/ppPmjxdLH/xMsmFeERU8srU6q3uyZx+zdtOo+BdZzK3me3MWb+N7
81CQ/vuRee3aOi/bc8UOWoKuHOncOfkrUF80qjDsUDRNK6JqyS4MbL7te36Qd0si2YO/Ds/hWd0F
p8oVIARjNX3vHvT9tKmgyfGaZsCBsxcLXawzI/Kb7T1yP4StxkE+gRzwcsFWDU9QVv2bfPx3z/oM
2jPNQLOybGz+ZtZn8hf+LIP509f/1keidWEGCDhYQQoA5Zdm8fdZH40rMRNkUEisuxZPxG99pPWL
LJH+DsgGCzi/Ec3dH2Z9omiKCHawlCNr+WfYRuO/zfrwGWmSzC9AK/mnNtJk8TQyiIq3pd+/6bF2
zqDnChVDrjh6GgrB08vyLqiEz+VIXQxNd+KYVLg6Z9EuNShTUJxF8hK+vAQyt93PCAa8F9Fj8UFW
lNKzmBlm6Ydl1U5V9Txdpr+PZQB9TNmlYNsMj3NJqnUSnaXhW+8fUzKz46bHBEdkjkT1Fjyl+aXx
2X6PZ2O8YqtYx0KyyevIY3a7ArEXoqsLo8FOpKMA7WOa0vWQ99eajsXKm30VcZHl9WeQ+3t16p/A
YeLIGJ6ncd5KkDgSSX1MKMiMlmCBRngrdNrdlJj02NSfmiF3J6Xm1DTh7+ZovWfVqw2yZnyaRlgr
4mxSFgIEV8fZbcIo9bqpu9Vi8slLThHNA1hLu6QYyX0j464a8nEVTONqUgl9kiu1gzUZecDYiBI6
VCwzMkN2Qxx6grDJjRI0hLWCiQzuhDkkRWFAFSi3Dxp5B8P7GIQYPoQ3dfjIlpgs5LtVp6wEq9iP
LViXbltQRtV9DFAwQ4UXnMLc2oXSKdaxMzaAJmihmOjRgc0gJXOabtj4/hIBpN7aEkKOkcaCDfuJ
EeKiTE4o3lU6OKakQZ9/R4yketINFb/eKuR/mAoS3Th6nOurpXHfZaCG+Pn4rpqC6QQztG6sMaBQ
FGk3QU1JKmmwmiOrQkCZzvg8jO8M6F8Rs+pTISjpiDhKQJ9+axE31Kz8WCQG40GLP1U+XzEUHrXF
SoZRIeteY704qVHjtiy/oKHSkJW44jlsmfyNy5Zswft0rfZQx4hYA8NNWKdly15tZDmqTaM3Lhs3
8v/AvtDEiO8AgVzLmlclC7p+kj2lAbcO/shcFnjpjzaOxP2qbxbrvVZSv6Pcw59BXta2owaVypPA
rm5gMYiyAddsTScqbk0Wh4l5a4kX7GLxqWOtWINljFkzYhV/KVk76qwfR4vbkXWkzlpyYj1J7ota
v8bw3UNxndVU67O4lel6exabpR9cwSM9a7HGxc3q0/DJQEk3ZfqosRaNWY+2rElr1qX4/RM3Wjao
xFISMh/bAWUgC9Z52bSmeloxkKxfewlPUlltR7q0huXsENEDL9vayN+by/bW7yLkx//qO2MhjHGi
A7tQyIn9mztD+4u7Ad/lf37973cGTA9UWQv7cEGm/Yd0kggUhocif8Zjyen/v3fGEokOS2SxQ3CV
/X5hAAtR0XVxwfwKB/5ng0eQbn+dOy4pujgE+X5can9yjpLSbcSq1WFQ7ynDh7BwBB25DjmaVIgZ
n2MrXtW+BO9UQdQOPqk3272i363wLR5fFnBvzHaykAD2maRWN82Vu3Ot683jRAKzWmceT/XZQl84
MHYxUmB+Sd/sR5IoRNPfxgUxtj4tZfVTxgx1KoaaoMaceVIfMwIeSh/ARqB8FiEagACQL5CyoJx3
pRZvRhVrAxdEyVC+YWrRVhfJYHQaJG6wrLLYTuhy4uaifu57cW1O7F4Is2RyQ51kaAjdBUwsjoU7
ocW6l8OdFOpj0gW3jnQIf1hiV3Fr1x+d2B5C+E0DkvCyffTD8jjkFZrKV0O4wdl3srL8iRCX+7HO
gy15JuHOVpxARhRQfHUwe964I9AGjO9Cq4Fi9J0RunfnczRa0ynomn3AxkAdmFfK6rFQm52Wdiij
5a0yxm6SozPJwVcpLWW2D/ejsBgqCd2ubILNGFG66sqlE5J9XQ1enTzqcYGajZj5zAQ6T80dfFWT
dOjZHrF8pxd6jrYGXEi1AiIA5Tgou1MySEfFmE/dLG4kjPxs//YxalAyAw9iqW07FVdYMLHTwZqR
lr3bL6klc+vwTK2sxcWuIQLXoTDrvXnQ1MTLkLbnUJrDQF2bJoU1mycRirPUBTsZqrPZow2jyw/0
Wwfz2Ww4sDAicvskrgkVWifrToAS3UCLDhTil9DQGlCkE2jSM+Odpr2mMKYFjRCOJs6s5xn+NEl1
NGvitsnEjd83Tks/3bTkEcOtXraF/XiwcPZnpKwYw7KLs7YZaNpuVPg5ewgtttExNI9B2OoAAOMF
aUsya6l8zWh1loT2Bku/CaQu9t9rcLg5WNwUPG6j+GfCfj3FF78U8LmBPJU2GsNTzSBBiWhVxLrb
xUn5koHezSlaGsY+Q7stFnJfxwiOl0gldEHQpz3rr/0Ce6nC/KjAL9XIeVDRDJSENhRZuEkU9k56
SBxT9ELclV0jjktKvJHycFJrYGLRsSEKQsVRwXt3imXF8031ieuGXOVrRbM/qdZ6IlDCIlgiMrbi
ElNZZVRW5Fbq0K1kapQ4kD9At0lo+EvHSoLICQQkOFkanQO//BCrfNdN07orqsKdiI4gfhhnjgIM
tWSaJfW70jiG5LHrKRC0quJfJU4S4L5guyEFDKmIc+7U8JjzxoaJ4pnl6xywKBTjaj1rLykeQSMc
94ByEDXJx4Zpu0Ujntcxs0kmOxPGC6uPQLFk60JMvxbPColmL9pQO8P40yIGx0HedtW1zsqDSbRz
qVVumH5pPL1JY24NEgrTRPNaCexb0jEeKp8UEUmWOX0sqYNmJ/tPBB6ux1R9bPu3IjqGHaOuSeGE
STaCWrtwlYEpz5hNY8Ypvg8r6akrwt0UUwpNQnGBUk3PW7qRKD61erNO+VR1lmwHGj8n784aIRbm
/DDWz5ke7thTrDPJ5yvFkxYVxCWw1k17r0bnligyIQjiViiV9WC2Hthp4H+jp/svpTFfIj9aQQc8
pViaKsRILISjQvt3X+k4DumBiK5FFfE3/ncNecZf2sA/f/1vV7r0i4rBENkH//X/ATK/tYHSL7Sd
8Lqk30Lj/3ilc3FLWCVoLtF1W9y1v7WB5i+0a7grEFEqirWA/f/JOlH8L7e6CTSMNHtaYCwYf7rV
J6GNJ7TbTJqqJWM90C4kIzHOqbYZEa5h0Z1klYuwBZYrNmgJgkCZcUdF21nmcQ9U4YbRAjh+6oAD
vqVV+Fnl17GdvRJjkl+PVMIfegHtRBo+AutNtrIHQSMZvW6J36OkpehZJ0TEMJMtXE25y9Zj0aef
SY21rYPtiWdMjD/SvgR9GBHNkrcvVCIPdUKebwu1xgzvxN94OcZHYWIOT5JtZ837Sf8h6r5ljDiQ
PesJkkBjWY3k1Lyo2BKFNKKp6ucVoRYqxnp9G8WUMlbqZNK+yvpnc8w2CseCnIi43AdPErBl+tlI
LnfHWGmQdkS0QL/nMNAVdBS9uW6N8Ww23V4Wu6s5ZMjgUH2gDMuYCpsNJBe1udUR9g2DbyCEL0av
b7QK0UhYzqAuWiLGxplwsgb8DWqHAX8bANLjII3vSSTeGoIg7CHCrD/0oxuXyUlY6vZ/dx3OGhy6
FvJm0kUZYPxfXguCof7y0Gp/+vrfHlrxF8o5kQabidCfHlq4fYi3dIYz/28Iw3b+t9kN9TaJG7qI
o2ohRi1K6t8fWgNC1KJU+LV2/4cQF2hQ/6UWh6phIajl95R+/fM/aACU1C+0rMXDVFcXukujcRGm
oL5HMPsxpMSgMY6M1rrIzlCcGPoy+KasKOLaVrodyl2idFc1HqHuw4j4/Ktk0tmaR8fuf0tUvDfr
CrPp1ocBsbyHatxEM5pZAp9WeJJMxjPFjqDszMIDudYEZxq28HthcSrCSr8T89HJaxbhTbArCsEO
py8rrFbm+VOM1t86ih7tPS22pQavj0lIIjPORmHU6cWa2oaHFtBryJkzS6iQN0Z4k6NzL2LAVE56
OgJXPYzTilxNRlD4M3PJTWUi7F0txLB/MoMHddqxa2zBeXqMbQndXOIWVtNL7iSvI7oIYS1R2BP2
B6eA4bklHoJdFGwl88IAyxeLlN1mwq5UhfNpDaseQWocZ+889/C32Fxg1azkr0o6BMY2xJ+su4a8
SdCVycFXnh5lBAz4KPFB5XCfka9i+7UHaY+Wp+2jo3yT3qvPYPLk+H0wereQdZcRkk1IZul+fgJM
hqITeuzF37QP8Xu8NSyqNSCtaHBT1VF3jMcRcf3Ut/arveZXuhQooKaAhfQ89l5P3MmwLcTXiNas
eBIe2xfjUTvlG+HZOGqX4KbtGJ+nj6L2w/w+OY8/LDrMq/CkuQZj9XhVoUuaO6yxm7roXf3LvOWd
F00rU/dS+VzrtC15YyvoOtR6I9BtJLwmAaJa4KGsyNI9Qq/uRQtOgXoZpxEgQnydYesTPwSHJIye
iWKyZ3dhAPlANtjlxnYT4L9emfXOT7cJHyq82l7+9kA5fpyhWdnmW/2xRJgB6Og8Smyw28NnsLXu
mGMeandgmynZU+KReBX/cD1hojEP6hYYL9vI+qG9FXDF0k067TEAFGw+QfqGbveMBoAan2k+3Gxb
vlP1fuLyywhWzPG4sVPZm+f6hQ9hIGxKAMhsyjVn7J7rDmgqT5MdghfCTn04+KkDsZBdPyJqvEkM
abrMm5FER0Sxr6bQVV9ZK9UC6F2n4gcScmNrF/7cZe9jXIJ6FWM8Ps6X0XA0rHzROjmGDyHUbE/C
X/sSXYpjKCCIcBUuY5md0VqZGPMHO7Pf5sHEtM1BC5l/zAbYr32yhnu50h3RnVx2bM6wo46eH3pe
N+iMz+TJmNtxCcNxzQHmGY5oW7zXDN2e1eeQ6n5511i925SUqPAszO+xN7chSkz80/SAoxOXmxhu
P1rGigeNXtENxhWO+zI5BEymDvw78x4wlMRVOUWbdjhp3Z5GFi9XfR7u2eN4EJ91PPQNaVv0O3YH
YDh0rOiJ/w10RiWp1kBqsjHAawybGrWBoGz4/f1nNdwIPqXvlmeXJdenRXDxLf3yKXs5xEi7RGlz
xcb0DSKd6C6SAujyQdwAKf+IntBJ4JMcgcGAjUnXXL/NG3HHKhvs6il7H7cCC+h7G3wwSuTzAQTP
1/epCeHO1n8IEfI5/RATkWrJZ4QYsITxqJ1z+nFUsq9kT3Piezn+ISxWKI2mrxkoFdorailcH/Rh
nSNMtHwrWlb59WQJ5wovykzY8Qbjeus2q3Y3n/xDcJQM20uh48Sr8iOg25g/qt4Fp1fKd62kkavW
Ruil1To0PU1kJXsYhC2fiXX+ghuLsS0RvFt4EaQYvemyjWq1xOj+LF9j60y8Ofv8bb2PlyD6c+AW
a0gJwcaINxPCSxwQl/Yn0z+W0M/RdASWuvl5jrZqmq+17IcDoALZgKRskg/1lKMUuiffbQWvDiGL
nYbH7iCvks/2Xhukcz4al96dXXZgeE2G1eDpq2SdTCje7cW4qqMvqFgnXKYH6RF+QkzGJ/Cj6RyD
+vZ3XeOyFpXxCLIUMxZfBx9lfu4M3Ij4ejKfowwLe6xBCUXxrycSmWZlcg77j5G/jUBkCjFbhIQC
GR8++t4yURdPBS6JJy2bsJq57GOF9tBUx05lJs+UobWVZQDwqIw3g7d00t4tP6dvx9lilqsUs5/c
eYJP1jV6NdRIsvoQAG3lZiB7+iB9lXjzxTLy/PoQtY9G/M5f014J+lsZ1aqS1oZYOUH9GUaP0w8s
RTauLoCKbK+jLnitDXQ222JYl/PayJ4lDWJR+AjNlox6jP7FWyk6xIJiExm/g68u8WTrOE/boHlA
AxIEq3a++aF7etPLGxlYr3PhKd/AEmoMEBWeh7WQu9mbce9ENihnsghnzA24odZCBs6Kt8jWnqp2
0+fX3O2b77D7VKPHOOeIlHJXG2UnzWRbph3oDhGUxtf4IL/D59AxPzvgOpQbGCeODWJPAYngrQbc
rdKz2ziJqtAurvmuX6v75gqEHpZ5HzhX/SV/rxjmTDsWzuB2eQvaZI3GiQHRi/ZdefFG+DmV9j19
5FnpZBsV82w6yi644e7S7HFX/kgqHHgipl0BCUvl5HfpJ2eERU6sje4ABMA6WbXH5BqsQBN/SV9z
t+gi2fJG+j64x5MXo59Q2D3ZKcGr9WHMPYIIljzdbNs3CACP5Sd20mBGX7ZWCGt0EfzxDybS5sV6
E1/SXfXAXJQVq99gnzbXenCM0+VkHUJnSK6VvOPQjYLjCJOIwHY2T+JFsx7ilo92jHDRVKWHykQn
1V7LlBasCMZLQa6VcjUvEWmCcrbT/ElZC9cBtYB/JPwq9I+xgWNkKdl2XVo6za098WqqeGDsZRH8
ppxHmTErzVl+YLAaSWRfolxC38oE4rlueXT1l74+KSyCyKQiOsKBWMtCeq9I2wyEWO+Mp+yqnbUb
oy5RBOnAaX0ybqgyQ66qDm4+QtTbcADGsA6u2mBrPat4blo28mW1bq15qxmHtCb/IjhoXJKaozcr
WTxJ+j5OuUHFq+FEyYjNyOnezKv6mm6a/JZnBKxtx8F1EOmH822nGS78Z5PuruZ35tOoein7Ggl4
mHWGSqMSlJl1bjrsjlGJ5HOllG+mfCHyzNGH4dDk2Gs3lHuS9CB0bsfeP3ZQwzqiw8+1rS0588I5
/2420O7n3ClehpfyCV/bpxJZd0H4Nnrz8q/utRb8OQZ0ScSHQv/yf/Za8uK2/NOe/M9f/3uvRZgK
K23NAo2JI/QPemsAgSSVL3/GSGaxqP+x12LxAkhCZjiiL4kuf2i14KnjIxFZn2DFl/+R3FpVWLn8
xdZOj4VfZzHY8F358z90WnUoJKoBgnqr+Z4xVc6EtoohevvUGDcVxr+pMLt3lelUhFDB06uEJM5o
JmcyiBSaMx76fjnxI+USKwdt2AdzvsrmzUCBEnTenJDOxxJUOIvlJ6JtiWNp2lrmsSxJnXM1LgGu
VNZ25UFdFLrHklPTxy5ot5t2A7jB5fry+71RQ4koOtiyCCRXJcWlfAEcmCNepOxEwjTbPqIt4W5u
2320y7WH2zxjI//sEGSPtsb99DaLTohZ1bC7ksU7Q3eOBKatpd1i7+OpTwlw8wz8lbb6ZH6LPHKV
PX0XEHglNGTPTDW60dHoEgENSk+zcSmY2VZ2dTFRs3FWfPD3sicDzK+67eJzW6wGAerRxgw2ZBQK
SGYsR3jCX/iDknJfv8QPwAhpX06+Fx2hKZE8N34kAI7h8AY2cGGTYy/f+rGrxpSP9nwSse8dSEzs
ayc17Gqw5bf2ZfyAwTFoV7yRVND4UDUK6ls8eoOr75rTuE0u897f1gxl0OWy1PJXS4Wpbsy7umij
7cQ1ProBpTDoYSdHOdUuJR/OV8pNWjHcsdp8xslHep7VYzJchTJaRE9Fx+WZIXG/HrmTyohbhs7b
HW8i4Trc7L03DEecrBqK+uIuDsjLvblxG8SH8ir8aoiUBQev2jR4vEL8//Y5vwW7nD54LUyKdN4h
4hyT1UTiV7MWXrgJBMlhgdwAhrennwm/3wmbYwH3NDgXOO/rxwaCY+NN2oc1kScT9XZR3jT9tep5
+eh1R9FpAoObHgncwPDqGPtbJdzzbYPK5xI/UNE3gzukLnIFc8R2+SlZXhDLjm80nv/a3Oa7cu8f
kbM+Ss81vaJvI/tfwUhyYnl8HIx71UkHRZhfOoGg0P4hDBC2jTQljXBLo2QlQlsh5Rml+LdGTBqv
8HgFAzUlB2rnqo5dIdqOEjLRDkPjyR/Pyrzx9U/pp85/xvKs5thI9e88PIbVZ0iVH8jPqpSsLKq4
Xj9I+S3hXTOphaqytbV2AubPXM/fwzK0Ofb7ZsM/4rRZyr4xOaMllExhhcqxnC++dWv7DYY0tbtz
/WBG6C8KavW0XCtgk7gPIyNbd+1VQygn8+zkLNfU/HOuMyfqvnSViAOwCBSYdIY9T09d0aForBpO
XXpDu7j4RwPVUZaylQ9tW/6I7Zb8es1yzZlF2a0oEReMl4EnK33Ssc1tZfVnmPapetWyk6nC4kZU
wS5MxKuBfDFvWrSFPLP1Xi/pHeDS86CGXzqCsDg5ddWaVBylXWXjsxpD+qTRoLBRvkmacQ3h2phH
rl60OlL/P9ydx3IjV7el36XneSO9GfQEaeENSdBMEGSRTO+QPp++v6x71VWSOv4OTRVUyFAFEAQy
z9ln77W+JXqZ+lx33zkHSSV8ato7s7N/ef4ZcAH2H8VaUseWvvl/6D5qtAX/tiP+9fF/7IjYjBTa
mupPDhI2Hza3XyMDCNLE26NYg+fwc9r/q/vI/6Fb+QfN5U9bIvRd2sMMDn7mOhr/bGRAH/OvW6LJ
XAIvk7FstMu05PctUZJSLRpG4AZWLNYJMvOOhVGtzPtnGkrhWZ8IH7NDTgBFR0bCh9Rx3mIIKyTd
USTDNUskJPc6qQ+AEOld3eg6DbFxUuLvmCF7xJmzg2Wq9LPbIQQQw8pus/Z0i07hskqqz+2IF0dU
vX6I9poOYoA010iuTkId+ZXZM7RsvKEx2SbAjMxx6uoNXgVpsrwhQ4M844ivRuz4KgAXUyqdqFQ7
zRbUiiimHAIaEez9UbE63IulZzat06GRylkz4ly5lMXtaHXmrmfyZ1s5+mQ4TVJO2lL1UpvqvufI
kuYPlfxmYdHIu2elL/2hFvea9jBwVuzjF5HyVVPCdVwLZzF+rwZk29E9uyAEYoCaIofN2FUKZETI
Zb9v5tsNawLwBriHMglrkOXkayqJmzGJfKvLj7cRAypvuaQVzh2MBAv+YMi3IBbEe2C24bs6gUz7
NxevsJhFfdFgcntw4/zHW5WKkxrwz8Xr3x7/x63KNADEKc+sMMZDlMM04I9bdRkUcNer3HV/pE38
ulUlQ4fobmD4FtGHcgP9GhRAjQdPxmDCFCGRSf/kVsWC+LdbdXnpiqWzMpBTwdP96VYFEcq8vx2j
tRW0L9rDba+SiqodtSO2Mn/YZOv40O6KdfEYnbpreBG/mTpl9Lsfm+o0uA3OuFW7u/ntelwzIzCf
B9/wPggjfKeuwFMlmQEYgfxSy37xWD2Wh/LAFob/4UgXXYB5jMctBBn4TatouC8nYfOt99hvVsqx
/ObVnM09pOIXmdk7yQ1X/gb2MRZOk13swoP0o/lOr+YevGAgbC3RKV4okGt68tQn79M3NZwNypTa
5VN6UB7uLwWjgwftHpTX8l3+tn7QtMvQLVq5rb3E7x2YVXnHeCF9V6V9H/l09udHa4uhmDmGnG0b
WwEJnSD0Yfi4Gb1iPbmiK1Oi9Scj8cYHUr/c3KVVnd68Fhgz1fpX+9C9gWN8zDwmIWHtTZV3j+iB
rSRjAzwFJjX1BP1mijR73FoHuo/iK2ORPlydQKVQuGbPFtwmbOmkZAQTFFVWrsSOv8ql5NNfe3pc
eGLgNCw9zIieI9k9rJGlDYabWcTPDmT5xfySmpgRjYCDDLPPOpJsGT8MPp96V1y1s0KDTX6MPqzK
F0rX3C1NQApwnNWgtRkpdMwB7t+3BxqT5lF8uV+T2I4fq2txVc5a5hAKy1+ga6YXOhZ029IFxDl5
mi/xFfqGG+7xAn0pF7qRDd0ymqqA/DX/ebg7tL1Rx7iWbbnU/x78lje4Afdj9dA98bugIi6fuvpp
wFZRYNSix0PchqvijxlfEKxS7hsP9Cqn1snyl5bDycKx0s+V6plYU2HRfakzybJO1xwjTK3V49Tj
pHwqavxEAEGXEcF4xlwdjEHjpwF4DTYDP/PGQDjw7nLumV71x+mEypN1HvfPAPorfIomkoSCvmbI
80Nug1mug25Kt+PdIk9uQmMkILbfNnxypfJedE5R2nJJaPbimUEVR3Mo+mKYK5ySkdTsFZFPZ3GL
FDa4XQhceBq2SJ88Xt16WFeHZq179w3eGFgmuVOcywfqw5hNiSuEXhjE1w/jNfrCiANO0/oE0jku
iD5HpAuFZAhI2sH6rD+yp+KLdptMFGWxqjhBhTZ9t5p/BxnMoY30l9X9yV6MO+AUyHKZ/OXVqSsn
gzSA1Q8nyWLtW+GRkBKXbZxnD9lduFY5VBl89DT7RvjA8YfyOb6GH9OleOk2QqD6gCM2uGq5h43j
bS/7VpBvm22yT56G52xvvQ4fAq2yFGuPlz7wLw8y4GzOKvgyl1dr6afFugKH4en7m4YRL9nLplNf
O/Ox2QheEyCQ2/NOMEfZdlthpx7KYDj/m3c2LPCMv3VJIxH3/1eE6vyxv+5sf3v8r50NLCiwEaSe
/5Pp/dvOZmikORjQOE2RMpTt8tfOhisdvYvBVgjLhObLbzsbck66Ob8ErP9At8KE/2872/LSf03A
l77Nb30ZCFTRPYwWiieLN9owbGBgOQhL7d+zJtA5l+cP0dgFUsPoWXyt3Rq8+xf1FYM745TSSnwf
1xCJhgLjnlMfSIMrq61MhKnohcg8Bx+qUZyvGFhxUmvO0Hnu03W0zu3wzTg9PSuMTtotE7mejYBe
cYJxrgbV8S2rmyE8j05NTCrA7vwy4IImugFPJdq/NzkK+hYcyVpqHie3qgkPAFoL+5jRtPzUiKt+
cZlxkHeJJQop5jZZRzN9HPaCcaf0K0Fb4PxGwXl/RzQqSJ6WHGJ04mWZH5rhVMQPuulZJRoS0dbM
F2VAMY76jb+j8o6vmfAkz6jn8Y9xBC6tKw0fF9/SKvfDFaJSG1/bylpF9ocWgO21OSl63ZO0zTeq
m8E/VYJ5Vduxq3yk7vSVOR/HD07mDFAhoMJdXM1B9FD6Y3CXbA0smRc5cyDxhc7+uQe2/5UgD8K6
wFpjAzg+oYV8SJ8wVz/TESIDXLuIBW7mlU7WQrvqt8kDvlI7cagLXDZWmKrYDhq/PuO79DljMOZU
3Xgbsnsz2PZibNmx29j05VezI3k0kR1kPg4zQPSawMuryVP90bMekjX/LWsgV6hTXNziya719L34
VvwAVByvMUwtq1q3WVax+RNfL+Fz5n2n9WjrPqz4UHSvTfaioavl2C0cXyAY7L398e2o2zHON9S0
Sb0xywUXEJeXxrpyyUT1um3Os/mjzMFwO6J4lI1tDkwKh+Gj5d3ZuGF40eWON1wwHWTJ3BNSCFGb
LuQd7P2+oRO5nwtW6YjqpKX7BLlpLHpbzb97IyC3g2pMIl6Z70R7uSS5j4GNmQbwvkTUEfELT89V
NIQbjqAIuc9G9CphO2GcygvkYxufpa3IH+D48ha6uT/R2Wj4luHetyrq7Fugf5Z9ED/RievHz+ju
6737OuFCNJikjtNH0p1W6bgyPMMKdDYXfsVq8RX22qp518X1KIOIVHdaiOE33BrtIyG5Xb0DHJDW
K7HfawyHueYZwLZLiZKXjxofJm6Y0plV3zjIty+aR7d9U8HPtTDn0siqqhNolZUxr1vJT96VbwKC
Kuuho6Nys3C8NfT+xbQSN+BdNipeT3kjmmcMG8LaFJEt13T0FpHsivm64C/IiFeSlp+FCmTnKQq5
YkBs9K1D7D36EuOAvRgvZF+4SE5zyZ0j6Jh2hlV3wjOy17vJ15RDh2xFik969HiHWSY9aa1IlryF
sxBTbDcVvHFwE27fExSGEj1MWq5V7U0T1p+Q6vllTibCmXD6LKgX7+Gmx4zV+3ob1K8ybUZkApUz
4rkU7H72CRqcK+9WbgoEOhWfMNBTAAV+NQZhtOuQ8jz8mzfKxW33k4IpkThk/GetGCcz2jl/PgL+
7fG/Nkr2SXRfcDAXL9+fubxQYgh6YE9khLFEd/3fjdL4L46MOpMPnWSkxR74a6M0/gvTINHyP2Nh
lxbPP9gn8Yz8bZ9cXjn9J0liy7b0v8wvpFHWplzIQpI7g/b5jkYYfdJzq284KVgGUzv1OLB/4D2P
f8R7KyKTAmdQ3Fru1NK/bo4mOS6f+iNG9hNx5EgZaXkw1q02NN4761ogFCsl9Itci4bpCWw7+hsm
ObaWIUjQuDt1ep2G18owVlO4ngZXRteDd604sw1i8KMv37wZ2/psPcOtSFf8VZonhg9pfYm5XW5h
s8whtJYoAtmWEghh545SF3ElDW81KI6ZRx+TRv7t09r2Ry1gk2b5StmtpEd2+UeiyhlaQHeZLNtA
RON+MJVgi+uIB3UzjHJvnAnv4/Nk0dzXftTlKbP20TjSuz0Rn52N21zeSMUxvfYoKzLth9FwYkVx
DaXLAo42iMcIwXkasbQ/p7Un8dwcjof5LRrFTZNtnNDYWjjGpOkhZRpdNt5sskT36GeuUoNqblM0
DjKYqjux0Fv1PnlkF8jESyhT7Bo56K4K09eqz8EbdkYjrcp7inSMmifd6NKXnJ571rhpIqTwU4uu
dS5gAgvMQ4vgIqoKZ04w89faukleq5QUNwMRSizbsqFgXH41VX8e7P7OVor2q7RzKhm8J2TOOkCr
jPoiRqgtwCMYR3X+sqJNQwBqMu4tiGid+lTADe5xiHIJfZjRq1gjaS/hPbK33AWbkr93G5gU06Ke
aHhbyo2qHFUs52NCT56gnewNmTFYLbwUXwPXkKpAQH0OmbaTVssKl24F/J+im6eS/W9ewih4Dcja
ssQw8v9b6zOr/esS9rfH/1rCKOIlzMqQdyWNXtHvXSy05jLNqj/yB38tYdjO6HzJBoL5hdYrMbj9
1cXCUCyBAP4fKuE/0qgjRf/bGra8dAW2OCpflbge/v9vtX4eD20kJSO1PiMqZlsdgPGbPNJTGOii
5BL91JtMd6EJf0yq5oq5AgJbcnJJ2elhvUpiAkAMA96CUb/wml1J6h5GC1xHKnpyw00HxC2MaJwy
BhNCxYvD+16AUGdYjYMNza4bCzJ3vx4V6uL7SMdLeZKS3TQieVGs+7kVpl1ZXpP+Te4/Z22kD4Dk
KyQxJuM4H4Xmi9Tf/DkG/0088LxoWet3U4zXNXQkBt/bXiMkPrs7kjL4I/einBVBSNvk1pfbmjs9
vUeP6bQfFBATIXigG9TV2jxNaumDYLIm1U5EulKTwUHfgOkiMLFLE9WTZnJldLSxN3656THuLFfI
queumfaz9OOm7Cx64dj6KEuVzBYGzZXu+E1i083uAqQkvG2WTLSGekZj74T3wTHmcLYF6zWuJG9A
jx+LyHmrU5YYX8UAekEw1LVRN5fbDSrQnBR2UhzH0NjEvQTeYu5ftEL2Zkk4DgCrCiuHEjvJ54US
f0Owqlqj01XniPxJy/zQ5GndUiOqg7DhqMdxBfkjqXODULv3JtqaOADlBi+X+Br12doUan/KLT+t
os3dCpFhak16beLiXAOAkJv0IA7WtRY+qzzxgIhnNIWKKD8J5JjTr3Xa6YcsE2TQGd9CB2HLoIky
Xiv6IfNSMSu0G2h/wjbJKJsLuXMxZTtpK7hR9axk+rakWXHrUcaRzxbq36oZ+4Zq3+tuk9930m0D
EtKmH7sdJxTIU/djGs51T1+16NDc0PGP+uCm9Z4aGzRKDzepXckCXslJ3wmSip9dfce5sr/npD2x
81WNdjCi9BBzSCrm4SrUrbbqS/VM4izJKfNTpjBjAVt8hvTs3qI7MbIMYw0C0BdoXDHyOU+Ddgx7
qviMHPQ4P3KwfzSkfhsV2QvZsi3nDf0xbbWPWENVMC3OxwiskIZT0og3g35zRyHfsKpwroqgH330
2PL1HtHzkDk3q7rW8ozEMN3LBRPMaH4zoKBgU7yj4ZN83SiPfSXbSfmFC+lBhIdk3mm1JQWvZadk
+UkdxocxinxDGlxErl6qVvsou3HOXyIGkTMYkxfVA129jJJG1DP2khz/BOavfs/ydCxvdxvxMT4V
gHGKiAiil9+b1HrT6rdSmR/SWtmlhra9oxe86x2CpBhW9Q00PyrYAlH1v3u70RldIMgBUmEsBfF/
mG8upezft5u/PP637UZR6OioVMQLeQKt0K+hia4xVFSxXkgUq0sx/au1RK4EPSmD+FxxmeX8abuh
FYTk549g3X9SMtM8+39sNxihgILgsmJi9JeSOZJCUZDFDGwXq3XM9Zea10pdV/R+WEeWq/Q74QTZ
mnuObXX4MJg7mBiNAoX8aUIpwPDPLhlOdCivR6Yd2XpGDWIdlRfpZfbKK9MO41js9HP43nucK53G
ZTjSfLdOuTJWb3RfOpTW8c3e7fznE5SsdDkKv8qv8f72aa5p7i/kgJ+6fvPRdAQbOhhid+siXITD
ouSNHLN1lJtNKMwBbcwkrNptv4rtH/DDV5b9dbE41eMwONGmovGDn4teULFSto2fb/IAf/RJv+r2
I80UrBn2cX8kLVT0Wy+8arRNGlf1dVgd2gW9CqLtlHN3Yx1ydLUjEmYUxEyNYmi761o+awvITAPI
OGpO+t59x+/qmV4+N/ADS5P+hHQP64R4xsqCmNR6CN/FDWrH2Tb9/H1y1Q30nfWdTllxioPqM4R+
d6Etl+cBmMeNrvzELoJmiGzIVhFiye56Y3IMgvFOxIZ0VQPOPXZrI6L12Htt8zgpnwJrFIBDoHIm
YtGbGcM5Sk1EmSzOT7W5UdgWjYJpTuxlyiGsNpq5u7MHyA5250SkMg1RD9Ef7OicG4c76kk0V90O
TODshoiu37HMAjNLZtoZK3K+EZITToda6DYEzDssdT3idI6d/B7AE1Obl1vmqTdC5Rj0eEV3BK3V
G4sEuYHfE7kI5dPZNX7c6UPEYDe5gqLH+cfMfIxgg5keB8EGpztBgFodSA/TWT1bx5RgTVjKo1vG
6bpmVFEpjNcSLEESelDDXE/wkJjISeDWqClK45zTXLs1hy5HbDRl9t1TKHmQPOtOYSRu1D+jZ56Y
N4FEYnUk6qw+y+XgdahbieEjkIQ31QygSZowzjzi61ZC0HrzkRlGUDnNxrRsQpFcpLsr001sYdcO
tniz29HXL1Rba+Oz7/ZVcwRDDglXQ4OyI8LAK7fSqXS7lbbaGqsXOBw/25Qq7b7opfM/Qi5gVOMM
FaLkU8V/HC4ufg/Hoi0k8PhxAaZMdBQjxqOATdZehuxEKjIESm5HVXzUSVAzfEE4h8VBugXKepou
lXUx6jXHLAwQsFBz0G1AIgkMBU7grvn0iaYrvVp97uePZLb8HGJnX9K5c0uizRJ+sWWMKNpG+x3H
LoKmiYR4CMOrURed4X6eY5RhuQNnAJjcnKtwlRkPbooyeR1tVMz0mcQVcxeb6+p2lOzn5GD4Yugr
ctCXTLEyAIalZidcMDSAqW9bvC4bzNBBuGHPZU5JJ/W588WvjG2c5mtIGHD7wYTwts73NEj9zlcc
xeEUzVsRBqKreN1BBaWY280B/qubBwgnOpRXsGWB+GU3r9wA5LrSWI5QFtEJXjKvpJVu08xbo9QK
twArV/c1VznX4k7Go84N5/VOBEFrdpBabejRrYtT+6h4aP4u5qZntgy17xJfRtKs+ER5qR1t+c3S
UZ7cpaevre5Ouroy2OUnzWuYDgGV4Jqzsz9tGrfaJY/SCwlXD/F7eCkP0WtBVDG6thlJmsPNkjzW
Vwm3lXVgbeq+pR+mP7msKPzOg5semqv2Ihzvu4a1mkOxp5ykV8gF6TPxl3vlEdnnMb/m74ANNuNL
EWMnIJnSzq+Mhg0QYG6sr/Y10V8FgZasWxwQbrT6ZX1rIuK6dR9LMQfULRwcynLgLcvlY0F7Hp6M
O1aO/KFApDbET21zmszvlfoIM5Ty/jIwFgC1ZuxAEKJ3t/PET5C65OqKkWXpXIT+QCselvlLiPwO
x1b9ndHSNJUZZGFp7uV+wAxQM9q2dPJBENgsfDYJ0iEEs7X5Q9tAm33n4/WSd+PcGviPFiYcS9fS
RPXnCdxkdrj9qNe3l+KCil5xaSKTL7DC2QZclMkyc9P+gxY/ydbnQQ9kItuN9yWsl10voYDPt4m0
CRtSQpZB420/MVIp1nJMSNKKvyz4CW6Oe0B3BSa0UvVc0q0YOYcYYNQKLFvZHPkN536j8qstb1OK
im4PKWLqbLRyq+o58uB+N17jUb3rjXmZlJZK9wlGpBpXNlkgDG/H7DkL8jULv3Yh+rhp9gX2JoJT
rG9dQQywHSvgFVtV3FlExidxoPdel++NxM/pDgn0qhgKscTuBGGdpVib2GLhb3Djlbcfy+dXbG4l
Z8xhPwkEHHv3GR2pF8FIJt6NHTGFaqWpB/3+oJU7qSR0uDGQrdqcHSZ8Q7tktIUck0ClEOWdrPKh
dnIiTXJvhALXuf1Vwku5pK4sa4+89MBWPW4e6Eu8SYgGvtN36SXqiSG2tcxGMxHelqzldhslaEOF
8nb4l9ewJBBp1I1LZ5YOxX+sYRUqwT93fQ2Nxsbvj/+thl10PVTHEHv+2jLRJQpRsgUt42c/5fca
Fou9riIMWihvskhl+VvLhMRgqmIkQdSy9HH/QduXpg2V8l9FevzaloiqnrYJY9c/90yyejCmpCX0
VymOjV6xoTZIy5nQAClZVY94tdyUSD9W9nwz7Jt9vBG6U8k2gZGN9YyVHHeXXbr47t0bW/Z0UT7R
arufprvfvjh7JBgzw8K9t368dOVOM1YKRs3CxrXGqdX8TPfJsfTRqDzFG+UZ78o2vO36B+0ZyYfP
yI4vxnNOSrh4Q+o2ooZgGeNJjuZp3m1z8xUyDvsdDqVv3e891on9fCSnxQNM50a+aS9fMI+pmK2V
aAsv/Q75EXuA8iKja1pIvdMGP6wn+sB4H261R425u73V3+F742Joc5j4/GwST1+NTbSbLSPsEV2q
wHV3zeABN1fyjindly/dZ1y0qa/yRud7VeuSGuGg7qAGyXWHx/LFZs87ll4h6eDQWbpT7H5Ay2zc
fzgxRbddF59pUCp+uC0v6Hm9OLifuoOyqy/9I3PmZsWcF81xtenVADX3AgTnCftzZxJXXyA+r9FZ
9tts3NWCZ85ggjg2AFxqTnWynYRLhPkOj2XfnyLjvWjXNJzov/e1b5ne8FYtCY+fY7LBL5Yg7Ams
p7JFx/KK6lvfiSRlBLJ6iJj4ir6O6KbovTI9VB/ykgFJFFt3QnuTgULQUmfGdWUSKYdxjNbsN7Jw
AopV11Rd6UP9FhKvgNmsXSy5DMTZb16TyO7QF9HtEX3kRiIgyr2x717mjbUnislL1+WuuvJwYw7S
fsXAEuLNvLk96EfF1x+iq/qgPrQbgUQ8y1E/lQOSG/NTZbO3Q1r99WqkWqocCXU/vk/GrFT2XBx7
Djm4AXFqDdh1iTvaiuA6gUMh+MHnvJyp2i1UPcM1E1er3B6HAm0ruuDbgt3mTBYJan/OdBS9qPEZ
SiC2J8IoJ4KDfv2SACjQWHjXztg60zWXhf3+EAT8Gbf1wD4FIC0c8TK+auvI5y66kOfwpK2FHXoa
6lmnDiZ/OIMX9K7KimwuO/JV7GnmgQKLLxDLfDH0tyX3HZ/0U7RCLZPZn1fwtZxQiADiFsDpzmX+
ckX8tUpX28S+dqvPzy28XvsbXdOqsu/7ys/e4nqTendfDsDpns2PcV8fl6efVnBlK0ckjuKYbGIv
dlDXBvDLA9JXYs6mB/0J86Q7OqDvd4NLOukajBT8UFcY8LngBajQBJrPlRcvkWa+vLb4sMGdPyS0
Rb9I8otF+EaMIRuk931md8qZpip2iVwXURNdRuWrEGv7To2VrVtHtL+/P5m9r3hPJh9DHaJ5m7SY
d+uH9UIG5G7knm5fr/NpukgnVifbcAxeNDyRZaVyl/ccdQWzfZ/oN96U5a0lnnE1gICNPTHIH2JP
cMKjsTYPzZbfdHVl7GTH19a5OwRg84eX58z2xjqzqbt88s2RPkUltFhqe761nEWAw3NGvfndFVnh
rjolr3nrZa+g0SnLZHdZ4GSq2EVLUfJHqQL4GZydfj47Rc7pZ64qmj/fcm48L6go29qJh2aj8wto
a20dAqxdXmnktn5ereUgRy0GpNzRbNAHNodK6guO19RoOOppZztYHit8vxOd7jj9ju7vgmh4tFFt
lXqYfhan0QDvAHdH1R803nzpUs5PEnrnD6P1lduPiNAw7SgXDzD2MTV3pLKrX1VxvrGi+MTfRj18
oRYKuQYxCE/qjugXJI+dazH5V5qLNaLAKfekm6z0G6FYxpPOyEwenyj44voy6YfRXCVOdlzuSWY+
L9ab4qN+WGP1mXsuoEMsXNT+fBehTbIMeHw//zIIpPy4B/Ja8rsf2Kg7/olTM1KvSvI01jgMp61w
24jpYOv3Hz0NeekUtyhaprWZfArdNgYJNe1L2VORL3T72ysd2fIpZFwoO53+4lBIdVeFUT9wlTG3
pf6w0DPH8YtQmYZAnxaFKBoPhWgF3gGhvVrk2lQCJu8GN6qY+6LybMan+6XVV8NuPExEWlKXvuLd
Rv0wo+LkGdLohyW6Wr5Ow81N8OkUJ6cxe1GqTaitsFHh+NBu20w8w5Uw0M9vaxK00SDwaTLmzMc1
hpv5fln6ywWiXQ5GcCI/65S3f51ost0iJETusIh69mHqh+Pa8FjKiTp2Kg431hqP9eTqMXBz9Ofg
mW8ilE2/CYpxk5dBhEJGsp0J7/P6bjvGFdp30PuFL53G44vjBM6wEc/bGO/tKXuCqxWl66j+HOf9
c8RWJoIy/1Co3sNQts3hJYoATTe2SGBb9DEV3o0MtdIpYQyVT/oOtGvyWJimY7iZ8XoLXf1hWjay
3X3B1+cPGatlGr2CoR7wFqmB2DgdIUoAMIvQFoTP6AttBCpIItB1WCAb5arGqw6D2d2anKmBSiEZ
jsWdPBGOd9HuQEJKX8qQul4FWBusqMALPNVbivT3p4VVbgbJ9r5Rd5IbKnCsl2/dDZu4Jzfb0Gq+
WZ75MQElc1CrOtEmcoVT7LEaJ5vqDey5S8wTzNv+iz7JKlq9bw70emj6OCniDZ8U2/thRu6ze0Kx
Yi9rcuwNAaeAD/zRMM+FtRhg0LIbluRNtPpm6V5kkfioncE8PyCbEj2c2Qh9QkKisXxvK/++j84x
jwydXPM7pr30aJaFBA/26u7BcGJV5L/8zDfpAtrR0821nITK6edqx1p01Y7ZbvmaNqC3N9FO2I4n
dW/sFHYo/QIXd708OvRAm8Ouf07e9GU5oi/Gams50FAlSKpwyRY8uLCrt+W4M5zIZyFmtS3siuuA
9SphB3uCh6i59Xp2i0v62h5Cm8MMvw7utSB0htX3sFpWQMuJ9hZPPQSszz9/SPSknNSL9NoEQ+ko
JGyQnMUMnp/A8Iafwn7lTdvIJc7BZi0NxoMe3PmUlndOWA8AoI68Qx5P5tXP2inaNwFn3Z87BqdQ
+/ywST6kw3wRvtpNuDPeKEo8xZ83xnn5GsoVjuUW9bJQcZSWlkN1txyvG5m1cFbo17TfqkS5Er/L
y4Vx6w9njPk0+aDcc17PeL/vbPWG0xq7Er1Qybn40nHGVx6dkeiP5lT2Twak+xbwP66+1noyDZql
rqxHi9I2ZZskwzZj/ws/UkRU3d3cdp1t8I31ZK6b0I9z260RTDcu2HrDJ2pmspnI3L+zKySFjfxy
e7D2kq8+4n87ZM8z6/GreuJxnKIbR9kkh/aaPjY7fpAn+AKNS9GL3uUfFrTKmXrQix+Fs/TdyQ6m
OySIC5/hOuzC0/TCe+RXV/7vpnHi9eDNtuUDLvZkx6TpWq1eTz+g+6JAf52cd3lVbFrmXXw+IV+S
DRvwZK4ATm+aNcMebwaXfj8kQXvo1ks4erfLDhjlaI5zi6+UTXaghSH4Sz00rLvPLIAeTY1U2VDr
HboddDXRWD5mbrFBn19sagHtAOhkJ3FHv3CTQNwpgAkhFu5m4gJULwruK9lhVXJa/+7jTNovJ+9V
87FcfzxtkLb2/EXi1jPruQsBegthI6h8FBCRp/IhjpIXQ//Q7JR2HJEOZSCTOUIe3Vo40mF2bmc6
KkujEnPhKnQFt0Vsmr1mu15smaVp4EPW5HzBTekR1IcKuW+McYE1xB3oAMbEBCa036Zox7xb9BQL
eottTzCrk9FvjOk7dvNHpT5rJVc4OouAC4eeM3kHsEQsOiW1Au+GnZlRs3WZp4u6xhekmvu7eG6p
8kFDlqj4j8I3sT68d4seXGD8TKs0oWU60jq90UJtNK5h9j3tVIWb6naRaDDihK6RW9L2Oy+/2rCn
6hnXj1h+9xhm0cWz6xm3r/F285N+L44/qmJeHJVVtmW6d4vfY/wX1xKfovxvnrIh2kZDTRayqDDv
Uv9zhwIv0V9dhH9//G8dCnxEEoKJ/7bB09v4NWUjiYzkd/2XZO2PKRu6NOZrYAV/egv/aE4Y/6Xj
SiLnGeDYf+MI/0FzYsk+/u/M5PXn//5fqNUXofriXuR10aCQl/Hbb2qO8J6WatQ0QqB5wgrXhh07
v/VtTn+PX/5/2J4wZooSlkf6L6JECvyff0RSi3MiWOItmKNt3DPakkiZkoRuggLM+bHqHxSdsJT0
OUebza3nSla/m5qzgQZKvSPNNId9V0H8tBgzpQOg1Y8qQY8cC2vprm3aW+/clXjTJoSIzYjHGhwW
xmA490lHZ24WDoHlntX5KXJuQa93E3VnqfZedCdmqhfs2qRFmIt+1d5XxFZ2FBjRcA0buFjGvJXG
8DMmP2BViUhS4SQnKZkUFIlRND/Ik/lQdEoQlZ9A1aWwfJLADxcISadZ+koJvZSkfNclN1vuI1hF
QrSPgYm3BTTWHKTHtNLi4XOSZvJSIo5Nerr4SCLPimmo6Nkm0nrkK1ioNCEQhq8M+0oTJRsd+2EG
7ikRsMDIb0oNNwlY+SYVRI4/8wgdSaGHjpm6bED/SxrClAFAFV1wYwQ6ILI8zIq0E8LMnxv0813l
teSGDKBflMeuitHRFkQ7E3usSrs56/ZzpzkVs4S8rQO9zl21vSo1AkJL+XmSqccnFUWzntO2QcfN
VJmWS3Eg3TKQ02Y7dfJ32KOEiMFaTd2e0GaoCd1WsqJ1SMGIMrlhGa163UsVX0yQDViXiUEJGc+N
8mLqwrrROOSZipsMNEA0AJSqmW2kEedAss7EV2F8743qMHAQvw3p4436pMBuc5P6S9gZqC3SBlHh
aLdh5Ihm8mXMyUEhthpPf0Kq3X16SnW4vBhtj/1NG853OT6mQuzX+gehkmixc84A/SaXqWD0l34B
2qHzmagugF7QxBaewphspXz2B+YxSZKd4oxPBSXXTgHSXd1ir+2yYJqtCxIJPh+YbN3cYBfiYF7p
n5E8vfSZ+VlTJkf/h7vzam7cyrr2L4ILOdySAEkwi0GUdINSRM4Zv/570PO6PO6pmq98O+W23a0W
JYoEzjl777WeRddDNx5hxukeDHJoi1HtxGL3iqMDtgMWKsJa8unLE5KVmd5TWPwQ7C+iUW1Sg6zy
QkBXUsuztBRLQubrMJQE0lw5OoPZEqDKmClIt+GMMMUhRZFYwk9TGIF4zR6JMl82FuVbD3CsilyN
CFJQ0sh+sIopJKxYBh0ZNc33KXvu0mzkfVLgtx1gkJbWro0/5RpNYdBew7q9G52yIRb0Ve9QMHZA
jZtPEW+Hb57bGhugfhG4LIfyGVUWEKd1C1tswk7Ru2l2KrvE9ql9aQ1102sA6IebXbCkTRGmKw9a
TcTj6tzxvGmVjkwuNILksXX51aYsOXp7p8KTtlpPJVVcMrmhlZfaJkSieiyWrcY+nkbJtWs+vU54
qmLOnIFHKCjrwWgeGJT/6LT5S1XZionyFGPABg1uvGp4oiY/eak5L3RScvBSfVuggstyWq3zkY+y
rVRPANNtjUlVSgmmpesJUFvKRKCtPbcDrhE35i7iFRh82j9cDqPPUZ3a3PCzr9brHxaRF73EOEsE
QtRp44mYi7VUz/FK9Lak+UziN24MTifRBnxpzaGcyzVBpgXGTzjRfrdTRkJJIK38qd0hDVxW8GLL
qPkukQVlJnVEi4xfuwuTvxd9oteinvPLCzi5VW0QiUOflBtCEqFuKCTPttlXA5ArSMI1wlc4GI+I
Krlsmc6hfxANbWspHdL/55I/yi0cPg8JKUpopjUiIZjeTqus3m2w9Uhk11vRHF2ULQUcGHNWSPZl
oPiP+YHVtXipnSpHn1GrIERU1v0c12p80qgk9fY9JmNN1PqrOeLwLDhgBc1XooMclFnyc92O4o+U
yao1GAvPvLXmIZOjdQAfsFCevJC+j/88huK6r0G49HTP/O5aoNSyDDq+7aqlGRkbA5U5QVlgOUi6
+OwwwnuEd5htcB6Uknp+9uSJpiO0yjbUx1PESxol7XKqu9cmFlkStxHeVhrAYkhhmc5piT6Fhu8Q
rEV1Th2Z//jhTYnz7Zg+GkJThP5nBMIrJbeI72wZhaN1c5LRL1yTFQPLPys4ZL3M/+4LTvfUfrR8
GyN6MrxkJwaGsEqShwAvibI8YUo+5B8ZFL4orB8FV5ophQdUNMQaQnCqSCwKBJY61msxmjYmfbJI
Zzbs+7cszu9WxaAg4KX9n55W6YyNFFXhTMjJjUPLf5tWybO57rdp1e+P/+ssqCC1MiUs6pLyL6nu
X2fBGXM7ewT+I4sIni2jKFztisQMiRvnb9MqeWZQSESOm3zXfwRZ+qUV+/uREGGzInNOI6qCb2jM
R8Z/OxJWkxKpaR+F7gH3uGvE9M7j9+imb9Xlh/KBmIQGqqIskxs3HOZtKsAjUWG/Ym7FmW4psOQv
pk+85vpT6zANWhRnvMouSyD5kz+EttIfm049AyGDPqux8oaLZX1PMZ9Ifw9547KpAscyaWfmb1zR
Wb9EoT4pkIxQG36qJUCJi54xJta4SyTONduMBJgWP1r0kCjfcQVE1SEtf3q/YQk7Z8oP4oO0BP+4
Sa2zJR7pwEKh2USVq1exQ6MsBJJIr8u7VnQ0rGumftcBMrIJqzIxF5p/r/NgqcviU6rtxOxrItWW
U+GyEVDoS69IEASUnwJJLjFrNBUYuqJKtbXpOA5L7EeewOp2H0Yy1wHR4C3cppjsVnW40dRNUq21
rF75xhklcmBQFVPqJSnhvYA+A6A7yxzAlRsUz0p7ry4jET7tM1+oQkzCidBaTaUzUCoP+aaalaRb
yd+rwndMYi2LYAERltxKD5s4oR0KqrkeIo7IlHCyVWCPyVdJfCsvXnAu3GavvITHX6o45bP9wWqV
mG77Y53MJ0Ys/oWAnb2qrcSf9F0JbOJgGRXwy9xOBKHB7vnRMHp1IIlpz3BMW+jP7YWMcnK/vd5B
6GM8EGlhGaTdPTM1GPxcIUvF9M4XcwyDi/xVODJHYnwJm4oJZvGhZ8tZM1c4xgWdw0T3GQYTVnpE
Rc3CPFsX9dW7JR/9q+xyvMF/Vn/KV38vu8XOu4V3zw1O6Tdz1O6B6cW4sPFw/o8+0Krpr7OnEfsj
ajvVZZGvNRuwV8Y1Yy7qNyqGrYJDHaoo8l9pN+3qb3rS5Xf8Jn1ID4WN4qm+aw/tIW3ibfjETGUr
XOJDt7F4rt4X+7l2lF+NI3aYTbiVNtpGsRs3IKdogZdl71+EE1lHq2TvP89zUVRKrrrGJYcszzgl
royDu3hRmbQyqmGjNfYGeXHypdzpR0ZYh3ynuArDrcDFQHmC5nrpj1gcv+MduqBL/1zrmPzmX8an
hXbHe+IejZ+TvXTKXoy9/4E0TLwovLOAXEBjBd5CIdjorQkcKMchASqL9Hl4YarmP0fSc+DCh+B+
js7Kap5W45jEG3SYlUzJFURzrS5u8RuatfYwYAv6FA/lVqx/Xewcoy7lMb7A6kV/B2C14sBzyAhw
hHQrQ+Za4kNKrgJJZGshWSaBzW5Wj4uaG37hvXUjddnk0jmRCQxh/oTUhVlMv5TeCrSNz7T5J/Ig
0aAQZk1X+Wd6ShCj3IT3blzWM/vRyeoPgxNAkzolfxjtue8uUiQtVIKmyaPUSBRFtrdgCUKUPzE4
czxpBeNBeZRYeb4Z/vYHqtaJYs5fRaEj0XI23QqFSbsNm1WxWhmkrEoPlTWDHnI+x0vDFbE1YR+1
dICRT3kAdce5IbRU1Y8gs2We8RC7ZuFqMo2X/MnkHKsiRBsI43hJ9EXmPZRWWIyEvcAbLb3TpK86
xrDtjqhLKedwMV5FnUe/RBnVznEyepsEAXT7bi9eG6RDKYtRDau1GpcFuWaHYWsag92fR3GVBuQE
jHbNYNeJdGJ7SwdVOeaBGCWejNvaQMiUaZTZHMpU3iLFfyK3F7GME9OS99w42WeXBtfleJug9hfJ
FmQZZAqTWyQJH52OA1iyawJvZkqFjZbpWTylKABPOp9hNJpTSe9i+5pPrS2Bp+MVpRu/zq8sqRNc
c9hd43OZTDTrROtFqfwb1U8BjaExzml/7inWPWVk0evyM0km/9NHlbkPhIZb5bii08X570cVFN2/
H1X+4/H/d1QxrD/w96jwA1T5t7wM/krRNJAExr/5KPmYTDMJ2OMvvfj8V382raw/QA3wVzzB2Z70
z+KvfsEmfzujzM8Z4Q66HphXOt/p388oQZWGstSo3saisvSL9GVISNdB1WdiNmijEmgMoehJukkn
jSRZbCJZZIs5/aWguHYpmDs5XUYqueGdPGw73BoFFOgw6Y+Clh7EWCeyWaa+Zzzl9+s6oqsjiOCw
zBkmn629fq8RzmQKKboHAYNe6yPWHOKtEQ5HS512gCrX6UACcxfdxhB7PRWJaexqpjNigdv7O6A7
QbAhLG9m7BOZzpL6gu0rsvO2QCecCUd6DnYVkZeYe0AeBS/bDyoLSNk1x6jWDhPvmi1QPbSE71K1
HEtBe4kiWkpm9VnH50R6TvQmJn1JX8cifkVP50twskcqPtYrqQx6G9z9a10r17LW0SKqpMVL+lKf
PHQXEO5znI6ZfAxytnhwiBKSDAlfeiIRNduF6ySvtpGCSiczbT8eCN1pVlnPc++pXwbPlcrq1Zq8
dY7LJiqISm0Jh51CILDpTRwZqhe8ZOBtO0tBt0u+d5R0EB4TZTHpaBfoyFGciHp8kjxHVLMXvQsv
Zl/u67FdT0TptAygguouWh+CFC3HKiXcq0ZYqNlSzAgorW1V+woU0y50vPZhuxFpLyp4T3u1fZaE
/OIjQjGIcw1C5MqauZtlNjF6UqPH3CKYzkhIFtcfck6OWtBj5ExcFb5v0UwLTg05Qg0iRWabKGLK
4A3FZWvOJp3+GEv1jDJjPNbhXNvKae+YociGkX8ENf6XPpJdkVUxRK6vy9lFyNkhwqNlAAJO+vCa
jteueut5KrlIq8cC79T0Ibl/uFMVKBRiMJ4VE/6PwQruRfVB8qTbnLZU1WjEkQmlnnJvcHABARAT
3ZFLayuVb60YbFtJ+/QYENZScOIbbJu2PyalDrqoW8kMZ0O9uVaFtktow/loHZXWbk3GHZF4ykUs
CdhkxTH5NEpOT2W+bQqdK5c0UaZvamtuMkXZe1xLOe3UcGLEpnXqooXqHEX+VhUEfo7gLDccbwsm
HFlpLEdsamEHVqDuUZWyJ7F31oY/EHSarWuhu5TeYAO6/omM7jBV4bWKn0lMc6ccHmbTvEYlsBwt
zXeNatntIFx6jQ4RAW2KNsLSEARaF906VKmNJfMrU1NwVcap4DkGVrWxBgQbcYkIhkTrrhvOfuHt
SuOrBzdRp90nST1HcF77UOndZHz63y6HiXXRVcPCiaMr/79yGMXkf5TDvz3+r3KYuBgNTSTNVere
35HDErWyCrlNxc7PxvXnaIRyWFfw5f85NuGv/txqzD9wScGB5L9MVuZH/YP5iCzzlX7bamb7rGEg
FlVRn6qztvPfyuF28tXSKrrA7UtFbDnnJqA3AFRXEUcTK3up89EtJyz8pb6wQvSIWD1LQSZ3FkAT
rfem+VDxyJTQVJoU6yvGKZLILKcbTKdpjUOty7bW40vk/NS3qauUD7Nvnb5AM0nnTcrCsxWWOwm3
6YQEjKfiaNnBl/J1KNV2LhaLoWApyNt9xubTIIdUpkdVZy9yNHE+rDYq/oXuaiYfJQ08VR9xJhYU
7dW7pL4lyj0cOkqeepWJJKRFn4WINEzdqgmZ5h9yUxwljnF9hCs2XXqCfBVUWGXWYsB6GbTVpsO+
WTbluk6fjRFXAB1/M2AQ3EobykxUStqNks3DHIq/l6H9wKAYARB7u1PW3w1Fl5qKTyW2yz6ZrhTY
zhgdpKlHgSYh3ibSRQXwnyPjLK1p3VKNaDomMG2i59oEL4KEaVdlkmNPJbVrKVAsakDgQsEpECDN
22HOYTYTwAAIxUWN/WWKEDOwzlJo2op8HeHIdwSDKLRNTfCvVvqeRDwQq2XcPumsTmIO6EODRnvI
aafnSMxDL3mTMT4rN2nC3EEPAXGQX4X3FLFtqsBhs7BKRPJWDT8GaeBDZ7EgsXGOzZLOWSzbgyT+
CD7YOpFyOas/+xKor+yBDNbtTvbdTIXVIiucqr8A/UMiRjaSFY6ZhLco9p8EXsmgVBddBCSeDSGm
V+ATGgCSnuwR2L9kNNRUAjHTLt5BKJnrkmRlsZepmFUxZSYt3BD7vnLW3svwf8NE2at+9DFiyEmD
dtUotLDDn4RM3jHMgFAMHC/Mc54irpDT0fFTxKFADozRg00M0N8QaJ3r28ag9uc6ZorwpKjo7ayX
evA3I236pKkOXv2t5uaxAMU/xrrjz5c1eOiWV7lKRLsu2MPDfjUit22UaZVpZ+Ryzv/wqgvDhFBw
jrgGHkvE6P/1ZK+p/9GE/M/H/3myN/7ATUkbkZ6hrEFS/8v2aZh/MKn9NRkWzV+0sb9WXesPdc7M
AjmP2h7kO9PiP1fdX2d/FUCZ9mup/ocHfKL+fl92fz33OXSP6Te0zN8G00PQjb2E5XlDlha5DaQy
GuZmRoWQNTN2l/aCYWpDgwwx8HhvTuObdCPWQITzvpmEOw0oErRuTXhRt4LEUXvoNwbRPk+QkJhq
7MXwUFKC0x5YZm777nfQqCE6unQqc82F8V4UdmFsZtF6unj+evpCE5XcTZRVw1owcFpfRBsINx4w
gjWC+6BSzi+k10jaIQqBrVGbqzpzJSBM6F39jYbiioPkq3YjjFLbPoV0seh07Q1CT4mEYB6yDz/y
3AZ5wNlIwkrGQJ4eV7bUrhNTgc+U4THOATKhPkXCeajihTVJQQvuZzvsXuFjB0Sh0LW6e/EZJGV2
nQkv0cyCCoZnslSYbi2aKw0JZmfPJE20UAXsdEMqiesftav8RjNnI19gKTJDmm7RZwWacVcfJdT2
uGMPOTL/6BvZGfMgSO+RY6A2w1QgEMezBw/lTZeui0/RzjAe75p38VlcDFL2Xli+emKtU+M2ivcq
mx2ia1EuL3qxjmiQfjUIYpCBi/S3qBuo60E0uD/wa2r9zYBF/JAQmaERo1J79b4ZAl8rLggSdxBZ
UcFcy1P1ZH0PtJfPvC5PU7omNx1FbE03Ev/Xi+S0Z31XAnaEInXEWf6uf4b5iSAda47tWQqQUJmr
8HNPq+F451yI8mg+7XPOvgBnRNoDsZRkc2TW+GihpoapA/8gMNxY2xFZQ6A5eIsStssXMeM5cmtc
wGD/Bw76sL9onyaP0NiJ01s4ICezsbzhXsSQgGR7IJXAzcZjhl6NRruqLcr38V1+j9BJd8sUd+Zg
D9ixtA3Eh4AZFwT6cCX7mxCjn+QovC7tKvJskc5OdqnVRzbua/pYOMMCRvHNoieq99p8mT8N8jXh
0yBwBpcwfaIl2CtDWmRz7uMKM2lXuiXM8S9R3nD2ZYDMiAyOntLCqLjo0QsXJ8EmFtsrGvhvlFwe
EMp4V5YOnila6BNVR7PjLF4jNC6cDDum5Ihzs9uOImcy1m20MRN7epF/ROo+NNKizQGqOZfvqLIg
81H8JUTCAqeHE4/HYS4qkGagIZ6psXDiG7IPRG6btdFs+KN8J5X2F8BoHzoN6mgmzC3vBC27eNug
nIpOvUhJvcY2AJ2/Hbd0BGbU0WfyyhenDTnzhgJ7BCHrw9WxAzC2eMEVB6A1vy+lbZztlHAfqWTD
LmJz6Y+bHkNJsRfSJ+OS0HAlkkAjiCtTiZTvn418o007X3mldxV4jctNPxX++l+26prm2Gffb0dZ
cMnrhAq7T/D1OBKFlIsMWYteUpptPu1IlP73ut2UL5V1FO5kJ2gywlsayPJpKK5U18ZStbFHPFAo
zj1nWuirG55bGwziA3/3ddrl9/wwbZB2r8AuYWQJfll8MO/JtvVLAvcxf3RGBOb8A1Zu6eFPpKHG
DMG2jpHP3Wa+RjV9urPGS7/7lYMH+Y/5OmIznJeLj5lOKCCrswAm3SQOti/Yws0NUxRmNsuGL7nu
OsLHLFJcvmiTJmfoxKzL2Zn5gRNuILi44SZGTbwId3G2VUJncpmqJ5/jW7nt19Hn0ICjsKVL4lFK
z5la6pf6xXSID44K1nmDIIPSltY9XFsUe9CL1E/xRdpiotQW40u+b5zgnV6AiP9QW/cGquqHljpz
FAeddaKG2Bh0pMrEEkIQAFYXu/uxcqf6oy2f+BLk31zHE7qlI+mGUocp+uAM2yYFP7L027WBOHMK
l8JPBzcQkBTqpuYJ+Pch2vIeR+fwGmybQ/c0myX9TcbU4pUOyGv08G7VB/0dhxb1JQTWS6uIeSyQ
4GpTBSvpwsRgTi6TX4NVdg1gNmLlXsruhXeMN2/GOqbLYhPY5dpz/UMRLc/GUT/L+aoihcqfxxsz
1hhN8UF3ZbcDAIx/6BFJDFOyDyM46cFzz+byoeMEZd72zXejgUrhXVzjJ0PYxW/RFRQkDGHsNx7f
CkTWVjhER1Ky1ybKQtEpmZghZ8W235sbGsd4ps0F3ivbeoTOsPhOFqhObqXNvviVVAvN4Vbi57Kc
lvVeTCYuBGEZmsrcVyZzZOFd6o96x2ZpfIHEYgP1B5IVl9Krgsa18S58pCDIqdtAugnWgLDFn7Je
KfPR3lqTyGjkr1Drl70eZIvwBlxI/8zei7lxtaxo152IH9t0//cPJiOXi5qmUdYwEJrZDaCS79UH
fwzas+l9x+wfE8MdC6cXXCwt3xaspXW+4tVAri9gltGceu9Nx3K8DoIzBjZZ0UuSCLlIW5BfhsNv
+v7SU18F0kNWert5zSYaOnmzTMzx2qaBmyMZ0yBIhAhpa8GpRVfpF5yWk/6WBF8plRHflAGptzPX
5lplO/AWjc4ADtutnesLfrEyUnW2zxEuOU4H3IVvbN/6T3TWf+Ym3/gZ0AHpw+EZJnPdrGDYPFlg
kAB2x/rO8GY+MCIZtVoJwip8Nz0na7boiMjDtk7+MU1tnvOcw4vVlQdN82+YA2qfSMyw4ccTkMVF
MMOeHENZRjfIB6K5rHG/voA5mBfwmknDAUmtEN21Fi/2VvDeiQnUkhV/y+/HfCcT5M3UciY7YZ5H
0YLMdk8MPCB+PscnDBnJy7CLPWXN/3jF5r9uL8K4qp95YI4VCSwehNJuo9sgHCiI6UrZFql6GdGo
mA/xAZ2UI7dGevfOorAIswsLigDELPiU+s/RnMPVzib0Vm+cEM5gVfDdegP7aYqwZIQfDWl7o7FW
bfVWMXK40AEAX/3t2QNUvZCTVMm3axbf3984ZMCsom3K3G7Xkf3I3Je/+STvcNEtaz6xIlVQeFOy
nek7anbCCrQA+LHAI7eAenqZJILvno302qKynm1FHDNHOmD3Pl2StLKanUUy/3WADdgpTQWUzEv0
Hdwy92bDqxCvoX+wopCtviaqHPRASfwkt/Y23rInsJyY54mGKZ6x8/xz+DMuHM+hvjeRpEsX2Y31
PS7EgOUDXyJRpCy0DOE37FmrkJ8mXGbYPFE13+g9SMdZu06MOv9yjLJ5kg4ux126nv/v2ZyFHNNm
qDa/DB5S+IPaHsiLVaSD8UPm6OTEjStisObgJ3dLkxy8V6RW1MWBaXc+FOtLfOsa+H75OjuCkYKj
RaSrM3DBvWrJdu7A5hu1cDwa1SBDF9EhwfOA1ArP2hdmMmX2k+Hqx/MlZKfcP6TPYAAdwqntZjUD
ZTkYNSsoUXxKvwzgqWT7jiDFfPFrNvvLcoqqwSFD21qHn5OWXUfru29oqMsSPgCm9d/5WnsIH+ho
zh2HsvJqHZOLVMMunM+t38OAuSleJupbaRMD61Kse6fxJUHvDzRQLInNoKzuU9wIIH0/mi+2qNW0
G5D4+KhOSRiFBnb0ME3eOeGrLwqQK+zDq8rhqsN2sZm55WZ7lcKrzFGoWjYSuBMZiuvKOPBJ7B98
5viFM39qbGvH1uvvym37DRK2uk3RBbeSjfxvpwSf6S53oA/a0ZdkuZr+RVY57Iz7iP+Ja2U31bvQ
la+iWznStvohv3VZzBeUPcPpW/vzwucthaXGFoBKsFwrmxwejvSW7fzDejybdGEcXCC3T5gQS1Hc
/ZrFE6TJDFa/KZfgRHQS+/uj2jU7BsJLncH0Inpw3xG3tHyAG7CI+mE/QTi77rbjZ/E8PIeNO9Bw
56XEp7zEo7BNUmBfu+lYOR35pafqOePLc/t/1rYJNbhdKGze1hqb3oLdy265K6dLstOvrZ3fgqO8
kt5HPsp3hMlgJ4Dyq4VMJUHgY7YtDlyN5ZWt9ghX+AU9Xv25wDW3mP88ey/whmaYZ+Q3iHNLPs9a
0y2J3aQ4M6DGosYyPorHosfCUG8ILNta0Oijh8GBhifEbZ76R6A5nHsdFSL81tx0R5WABCop2mNm
INmyyBOQbQbaxm42XZjmShehE4OpuL/sJmpEfBh4LDBsSE/YaW3Cgfpvbitvl82ejxy7zuyjMkwn
5rLZSzqtNYV1BWcCnloLRSKYjNDN44OWnuRi3RJZ3L7KMJDDq+K/Cemtv6Qb70dZMRnmtFe+98kj
Rg4qnC2Egz04FvpjBLbzhiVLKJ5UR2eCJ+RFTeverDbKPltp8arGuSi+jiO5Mjw5qqtTgcdNbn+G
bkOFZOfvrVPiIc0fxo3MxPlDgas7+NPtMsUouSwupYvtGrHNPTko0iq5J/LOUO1hXbuhS+I2E+lh
2TN+tp7p8Du8/Wzyq3wNUZVFVN2EpwprDBB71qdHsaAwWBqvKJUxTW/vWG+eW94/czXcrxD7E8fc
IfipaeDaP4bbF2sOlMqRSse8YLa/j25/TVfJ27hB+9OgIbj0O8tmNvEJQ2pt9YB2rA0YjU3EfcOw
O0BiQYLEKl+lio0jhkplJVBR/nQ4YPrd3D44ZwegwuIOt85RIuBBRhSxDja84avBQfbAx3gVtjkO
KL7YStxx27rZi+JK4P9u1l69RIesd5nhME6hNNvlNmtr5oibccOrapvzU8d8HD31j5akkeHTMpxW
32qNnR3CCWK6Ldv0R/ubBtTvRcXPanNGf8P9ChDHW+GKdKNNsh2Klf6ROMEOTVa1JeCgG7fRATQA
LmQnWoe2+Qi2TGiWHZKVXX4KkUkV2OkfteF07K7+p4FP5VuWriMCb46X/bAydWK7wb8hKI8Odf4+
mE+1cuxLWuyubHyOtS2JpwEVUOlqgqOxAtTqvhUOaeBMqD2k5DsmnCELaGUCA7LiXY/5wBgvPtLx
kMTqbXbBnGMlW5HRsEjKzz6AcbDhrC+vdchO9Wpb0CQWN9QIlQwLct6OrS2PqdNVo742pk12WFo/
8ZHhnQ94xYlmfgxfaM+urcp2Vn7jozqONqhMhwpwm7rlnjwPvFnzfn903t/f7+9cwOf8Q3vFXocc
5VeVzeSO3wwAjCZb6Zcl4F72UvgKZ4/26dk8UozTFQkZR0u78jExrkIVJNzSD+mVE6tPxfCa76az
9FXTcaHPI+4MkYbqkl7RCiAUciLJlY+KOwOd5EsD4R3uAJqoWjnFhaOOu1BrN335NE3DsjCon6ZN
Qr5JsEn2kauvpauxrzewauuP8qP/QJwrr3KW6sUQ/WTR2la0uWOTivMvTvVkY+SPnNiYFNzAU798
0Z9yxB1YaUFVhOnPBBhdBQBTfqmIhdmdkaPZO7rDr/SFJJoO6lrFAlnurBtVAYm2fJggDOtmfCEB
8fFO47RmiyDbHUDkq37kBbGv1/txKz0LtLE5WtD8UZa8qwl6csg0RbBW/A+m2jj7/JICxBBtgnAF
mxuYmCv2VFxm2/BEzb8Q6EIZZ8NtdxqvPOU5xk1GG2vTYbZ6HM4SgT6coOELEI4T/sTBsildsF9v
6kHguC/96Id+aRnroeOYUu0Va6tCsnqIF54/+Lj4qfwgIyRDBPWI67VyFzjY5w6Yn+yi/QTcMIlA
CX/qh63/5dMgqe0Uu1fI/Dv/mvRFtL7KaCuJKxm5ylry/fo9iBtb/4RVNc5dMF9dMsd5DhK8gvlN
ha98NDf5qR6/5jCSK8j9FSZphDykhkuH7GLOH9F3uOd2G4ibs/XVXHHsEOnUkMmAzQzW/KE+qXvh
B+nUbMjb9ruSLuCSdJml/vSMNxR3/W56r8AakYrZgBmj0LsIGvMUIjcBLB+0s34sd8JORMZFhG+y
rhAXrCXOlDhe613/KO5cUvpHeepP0gFQ6XIu9dsXkBXGIXT9GxNwQiYVp77iXF30u3qncnMsEiz4
d8D7wKE+K4Sn1oH5mP9cF8/GQl038PpJ4aSFQYSmMtOozKfhk5BnGpDYKnaF4ZTjxRCoyI1FnW3i
8or7Fo96xbjlueSVOHKNcVcFEXLRZblTzjS7DJf+b1muI/BMLHDl4394aIF8mNGsIQHvlZlmIs35
L8ppJM3Mkn9XTv/2+D9HxRKaI0uavzw0yL/T3aU/NA24O3F8is6gWWX+/NeoGEqlzIRZYuQxwyr/
GlqYfxBABgGIxzBjmOGX/2BUrEjzKPhvZrpfPzrTas3QZq/fb6okQQw7FRhB6kYWshJfvVvo/DSL
LXDgtCY+V/KmMMxnRWWAfAkMi3yhj8QDZRJPL4P3KtXGy8RgNCNBwYjbfRcAdunPk0GkkiFtIBfL
lXw3IfTGtHgjfRt49S2f4g+iLanYXlqWtxahs9Bdu7wiRLm1ZTiuMSo+T2vOafadIo/1WNFL1JWD
VuOnbti/0qOxHyB8Q2HeWBQ+koefBftQlnKKtXpHq68BU4g8VteeRQcE40eneu+iT2OLnR5+IxJt
6wj8WKdZT4WEdBEIrQy9QyUVl1Uv7/yNUj0p5J54KQtt2KwLFoFYAPJRuAbMYwFact2NC8Ksp9PQ
novhR8tPDWmEPj7BGIZ7j6Efvrs53k1rWGhkqPlMMovpJ2G8SJI0Y4lQa9ZtYxHBNLGUtGwKUVJf
GqqsRFXvhkhESe6RvLkN+tc4bZZVwS6d3pB3LRKOEWHa4xTrNkPhrWRDQFY57YuBLxIEp06Z0Sol
uV/GRkOi2Xp031n804D7Pv/0KNUyTXVqk3pIjveGL38183ge1YjMT53rxl7waIUB0IGJRPdBo22i
93R7/KsAR2AEWtcSwR6UxJR2vuaElnrMWGkUMXEw+thT/KZPwz3z8muANNfLiq0oFo+yPrdKg1Eq
fMsRuZLLIdUCay19araoylhVfcFxOUrtkAGDFeQ3XvhLyhc04rugcSZTMBuvhGIeOFHjagzrk+yK
A2AjFvcivhswS32sJmmiHX2VmQbswRKhe8PrPQWWrdEXtRDZETNpS9VeIMxHT9ijlQA0Bwkmbb72
MwgLzOvTbODtU65cGQuj5uRlXoxYOPkpTYBiFiuDEcrVXWRxdknHY6W8q6Zit0CpYpxVZcXhSJV3
sJU/lQYSZsXxsBjd1CxtPcNJ3x7GLFiHeXzJ49ZG6coZNFmNIm1vE5JVKlCLaNs899iLKeKBsfQK
zSVQXLVBlo0/8pPGdIyy4eQlxkdOA2aQkrtGG9Hi6KOUxcFKJNtDBpYzb2qmcWUhCJ6TM3UNYoQA
ZpQsYa/WyCdAECBVq9iKH0W5xdGxTdEQy4BF/e6RN1y3g3jwp3AfFOXZ6luS3QE4q21gd6rueiKd
vD6LbjmJnjJzgk4ZtxLGPZUGgGeitffU+tK1XwKcQJmuvc4CUA0jVHNpAc1aW4axrDpD2avXuq6U
J8QjTjV3MrUaJxEWwZyoY7xpQRDuK2YyxXj2BnPmjPJOcH6JuwT2mKonuLS03kSPwDDvf3tLQwDE
5gG2ztR0ZtH/dUszGWb/vqX99vh/29JmdS1KJnanf6WS/GkGYksDSse1OYtcCVb/m/pJ52lYCKNk
k9m9zEbz5xyeLU1VdRDRWJcQ4P6T/Uybndm/72eGwQYp6vz02Gn+Ln3Sx9iaRlyObhkiG1dUmjp0
+mi6p7p/E8h3jBlIjsawLizOfRQwXbv1OB6S0g7plVirJCXCiIQgZnsR8/F6FJwkNmwDEL/Bmj5I
0zpgUGfQRe4iGscJbClol+Xob+Xa2KhgPmSVFoB+qproqxZSF2UsnFWa4VG9SvQPkTpP97ubEg6v
TYmfwOvTfSww8BXSdZEr/4+7M2tq3dq28C9SSn3zaluy3DcYY3hRGdiot/r2199P5ObuZOfWOZXX
VCjCBmzcrjXXnGN840nrVjgR6TOp+qELhnMTpauKGMKwLg8h1+fhR4keMkWx+GHmoKFr2VZkZvg1
QD4LcVCpsKvWYwPNHkxzR14TplgGvuEgslmSmqXc6/wgySY2bMTpVsDAfacFGU6Dbp1VTDrgBTVT
bLOiE7lBA8N4XEqVzS/6kVgBIWbYMqVx9mDsKmdIc6axh4Klxse4Gj7VqGuagrgwxcAY0S4FBsao
Mt0EamBQnD2RnZTGL1bNGqqT4MV2MAAi7WhNpyzpZYyAPmqEg1RFtl7Ur7U+ni3m9QlRgkWOXlr8
UcmbrGYXhoCbS8V2ZMAV6OWtYy/XqohmW6dsqyBZezHcmTaTn3vBfxG7iWWVQ7Kg0SN1l7L6fIjm
orPuAVtRy5ZUVgS7PV4sNqqa3oShpYCJ2+dWfo3YfeBhElsOf4ttrmO7qydRdjMOLq71pT8g0/Kf
DLZHnW3SC2k6F7eUzdMnMICtdCokcrbWhi1WyQkc9YkLY+stZUxibMUFmeqRh5AhE/c031Q2bJ2N
+zFt4DLA/ETYF2zsMRu8wkY/sOHjQ3cjCoDcb2Y1BYGWXhSBsTRlQti9psbKjC18JDzcLY+ATIMD
hJaWYt14BNjIUZTyqFdL6kLO7RXT9Wz8CqwOe5bkGhQscfo8AnhuyswReemr1SIvQhxU+6z/6pg6
9U815c/IRiQUHP77y0MS0L1x/KdYsiiapjKi9E85pdSjyfBt8h6zKN8otXq6KRpPl8ERTjT2HgUZ
uljenVRCZfCue/68gWDOarL0KeTU6kk2Wtx4FiFB7DyclDzKvqSX3EeBjY2CEO3uXEJzU6gYeqao
AQpHGVQ3ZWTlqXOFsrLyamys5cqIntrJXVfCNhdvvHq2OSVpSGnqUaJqlKpVifFWfM44ulHGipSz
XXdsKG51ityUYneg6BUpfjvv1aAUjimJC+EuZeYaf7sf2RlFcyG7oXgNR4kCB5tXAmKGAjuk0K5D
LPIlDXbUf5+SB+M3eyzaET1IVVw0+Lxm67k10wFBKmaKmZ46lBTgHZxH6O1lYD2o2bdWVz+1yHG6
SnrLdHmXVA3qCNpqWYN9ya9WTdXtQ0wt3ZgexKggiFAr7jVBhDlv3sECtOTRaEqhNqXHbvDcTAIZ
Eaj3AFFIE/pLUSOOdJKsy+bSEFO7TtJVFwjEcBT50796a2Xvg3+icHqzOKb9561VnPagX7bWXy//
c2uVRVEnFOc7Zv07vuDn1orSGK2xriB1Q2LGlf48LepAX1VcMjBgfg3N1Dh0yuSHsSl+a+b+we5q
/H9QWG46KSYEG8jssL8o3OQw67qwmZoyvT5Z5ulUpIx5pnfaiKGrZ3II/KFjw2olmbUqZyfoBHDu
ZH15fpe7PtbOwf9MwbYpBxVDlzCe40RZWfEpR1szKrwvDIQN2nri5QU6euQhdXQ0asJK0zwC1kGu
uPyWrr9qrHwelnzbbFYGQxomL/TQYac87MrHaqfZHRBNld75cKwp1DXQbNE0AG4FJ/2RNadKd3GU
NB/xJe1eBDSjkAc6V0PPgLogudbd0QAjeHo8McIF9F1c4/1jRQuwKr/DB5DcEgP8NN6EcZ/qFKp0
6uRFlzxNnsBo29gqTVYlBTeCxW4IX7J4XZpfMhEh/aSdAp1qPz6YQOS0LME5oV6SZM6A2HTb4VbR
lwowMS4M8YfwuCSTLyI7Eom9KWyJIV4w17LINuWDFhxb/7PDAOMttFcTqFTF09HxOFmwQ7qZSuNL
8hFX+Z9NB3iV9t6glAsu2b5iekL5N8CZxyXXbqqwYNJD4DQ3feAEtxTHg6fbgGE7Zdk97P699RZd
vMwLVyy+Rs9JT7W/jRLEVz6ajIrTxyRtzuhZzqviU0Q6W8wV+drrK0W5m8LEe4w8J5mO1BcoDcTw
5Dwj0GXk5IqaxGocprwdUqoxXNX0GQ3RLnFcq3Ovec+MOVO3hIhpDtcZU+MF+MUUwiAtNZ+YG0b8
rkajn4Zi46ACQVWROGSuvYEmwberbKyNehWvOcIytJkEe9OLOIrpwlsaQCp76Cj9OanvFc/9oDDN
Feunkc5cQEBmMK5IO52nwqqFkYrXVn5sRc/btFh+JUSK3lbieJQaz4YJ2/sQ6FBunx80AoUof26F
l6F/aejHi5hMdUicCsPvpvtMaCGO7UIP3lKhXhGusyLPAaRisRZego9ahhSBailjthguitHOaPBW
jsiR9KqfaCBzH56yr/ZDXKtrvMzbdmUkUET7bbqPjkNBuvqMpxkFYPAJSGa4WvrZA4wsr2PgMBih
2f+mQRiJTc0cXs262wdo7QCcLfL8IOubR3VrKnmO0RG135PWb4R6jcJBHWH4m5R7AaYsjD7WkudY
NRny6rGTD8PcYAfk2A0BL3wV48yuELI962hg6fM+U+fU77wQZPOrA/tA/0YieYrzKX31Yk1e38b0
AKPz0oAw2d0sR2YIWW2mGG5jq3nzOL6CgKdvMZ7R93fZFhRmqh3rZu9n2zBG1DF/SC9JdE9zBGSe
eAMyE2grL0LFvgIb2x7HQuLlMI/xeKKHMebea/XYCtpbYV1b4+3xomY7M0J4VwW8M7q1ZHjTM2QS
LeUBFibpol+TwwBbicVuYV78CMkh/hxxvoRrUTOyEk79k3HmOY6DNdo4SJvGBBJdk7suR3Y5HPjd
mHijacrnI70I7oMDvQkeDUHEvEiaOcRA6StEUFHOhFOwH2jbKww+RERRPO8v6UsBNR+tgU3dkFVz
FUv1sdaf0/5DCI+9/4S/Pl0o9p6hWTLYlrdfe9VatFwrfKGnHdCqTu2+TW2/K2aSNW9ZxfT+OIyf
MtcwIOEQKyI1GBk62btRuCYqYCoixJOlcexiaabTP2MaFRwT4fqVJifgvz2yCkudKVh92x+6fjHp
fyizNFQnuTHATDwRRLbq6CQlBv3+ZImAzwmvJ9AGd6orl3CN/GaabQc4+DgRuH4IB4h+vP/Y5cqm
R93hlcvWXMQXY5mUToFl/c6DlOrv6i2hYnYVbnL4nuaHwiT+uF+kIX6KH1ydJyxIzko/NOYOktu/
6s0Vyt74SvFqD3QYTGvDcQYjVwIr+FPX2wvNPTUCm1AuyEguba+fKvLmJmHqptuhOWm89T58FCB4
udF1VczUVbIVkFPdzZu17lbDiuODWF8U4uLFEsCE9wbBJ982lK35XESQG85JXVFugXfPUXXwpI9u
F61q3lYcLLWPAH54um+uHYzUds5hCli6CaMS1fEXMuKWOItDj6SvmLeOfxeRTE6Y45BzqDaT99aW
7Y46Pma0Rgo7Q9WOeIdrlOFqZMRAQ1SIgkvUp7ZFRavj6Cb+V2KmjQ7XkPO1Eb3UxYdc7JTkyahp
+PAOxGJtFJtQ/+wqV29ABNllvRUhIT422XjUnyKZxE2HsXayBpW+LfePfXhkNzJOybXXZkJ9zwNm
6fnJUmCVga92/UOZox9+i/UdOTlDSVRXM+/pmPnrR7yMLLqVaGblI27W4XHL0puSngmbL3QUea6l
o67aVS8ymY7VY2+CPzCrY4dlRbsq0tnKV6HuPOJtke37ZGmM7K1oSZYtnSKcIWNHtHWM3X3JvLDH
KWuFUEanSc5G8Q85TAx0dFKNl3+sI8460upfXO6q9JDo6vA/WcWz/Z/LXapQisK/lLt/v/zPclei
SUSZiblaxbL209FhSr9JuinK/5uAMNXYf1S7xm8qwfGE3pKCwJBEpAP0RyPJ+I2gAkWZjHQKXShL
+ke9pL/7OaZbLukU+ViZCRMjoezPNrq28D3hIYuCq9bJ2X/86NDXxhQNIqC1comhzWlc7Vhs8in5
G392OVMHbBRz60P4ME/1rXRk+ODUsfVztDNtmRgCdY0QtEbywzuewkLmDIokwQZKks/lfF6UTpPD
1GDWzDubGuVkQuI9DYwKbf5ZXK0DhK1RO6f74FjvfJANxeOUwUslV/fQKXNhQrfO42NzaN/Il9Lu
xQQjPBvXGGUbmH+U2nn62jACxzIFnB/hb/7DOiLdZsTczaxPYSutOBZ3J8E1d/WNhhn1KrDNK54S
b356rOpyAeFskxwRciKc1G45dIy1HrtEiiBtpLBq7uI1dpt96mqb5hn21Fv9zk7AWryInpQXbFYL
x3Dka73KL5Qm1q3Y088GcRraCHFd4Wy+1qCZcZ9jLSGt3iYH0da36S1j1w3mwrN0GtEoojQm/2Fc
BBck91Nt7kRHVknACxlNlMn40EBoW4tfpJzb+jxek3/twi9dJRvEWQu6Pu/Da9bNvfytCzfJS83s
tDqk/ISgcEgb+Ux87V7JSUeKDIUK1tYkc57EgtaZCCWgc9K7QEM9s8QNI0NWuqZ7UjgedMEP3IVK
b9MzYV+kRV+/U4TS9wb2Mp4HjkJb1MUTcmUfoDfk8eU/1j0IGVSl2b1dIG6b32C+28XskKBhT+fq
kQSF8/BKNKkmu5BAKnpvq/HcvE6Scn3Fd7KeztVnuIrzi8Iqb4+SKz+kLf52NFmNjiC/d4SSI8sr
oHJeyupSmUnBkXCZBJURr1BBsZPn2qDO8IHZZh7bcr5D02GeMfYAkX9G6bST3zEWotQJ2NWf/8Wr
4ve4WJQVwnRxghmsQv+xvy7+uir+/fI/V0XGuyIMC0Ocgr0l+Sd4VfoNIoX0lyb6H8ui+RsLHz8S
ddgSsiTSev9jWZx+JE/zaVM3vyfN/2RZ/F71fumwcy5kZk1oDCboaWn+86oYxKNB7zJFWoVjYS6u
hzltI823yYhJcQnbjxtkoB12I+SplPsECaJRY56HHo7zlGfNxyfa5pMYwW4ZBe2YokbIXEBMlLNm
iqOrhXV8Sm3Zzo94LzgNhphJqI/vFpqmC4Neji7WDXsTXX2mnYyTbUojPErr8sPCSTczSZ7TT5CK
QMzMstrheOQMRGOgN7KvmPNno4/uCVpRDRnmYc6F+OtROtlnmKGppcOYsfZA3fxX81kMxAXTTIac
IZ7q/+LiFKdG0F/2fF5sv1z+56ubnVlmPEP2EfwXBUHCzxbXFIQE2/U7v+iXFhesOImu2/+xWP78
6laZHzHzoSxQpnrgH7S4VI13168DJG46d5tkakMn+uivL+9RE7uu07x4ZQUgcMve9uiX5wovmuRx
b/sHWNd2gZ0agG910Dhg5R5h6TF6SowO7YB0qR2uER2HLq63GsQoBhILy3hNhpdxJEFHMZxA8Blt
InZU4nkko17TK0LXIAylrS3n9F8soOpB8sQJk2kqbxlpB9KR2QknSGhElvw6jrWd0fky6NBEaXk0
YxPEk4/kt6xWxCquNSvfJY35IraE4aKdDVCqCnHAeIpmTR5PbFbGRLSyUCbVBK6FSeMkYFr8DI1Q
XjH3EeUb1CNUzMWKVsZLg1BNVsoTy+EyZhORW+NLUfsn6bEdDaiWD3WYF6QANzHG1+hTiYaFVQIv
ZbRmGQ2KCMsxOHPWerEMBpXp3FVUOvFaoHyLxGNXh7aeyYA5YFoJPzzFmiIS89bEj7eQWjimj+BJ
r1VtYfqeqyU9VnNGxzE5AbGBkhIniI/81D+pk2E9gHZleSZH7HpjYUa31QCJMDQOWG3DWk2FpY/R
XqyNq5h3Xyo1Sg/5KQ5ReH35HFxQmXhDgXxYOKhFtG3LW2MQjKZLc2PqfPsq1L/xgR+Ax5bWuNxS
CkytcuQLiY8WixZ6hz2wp6U+pEeTBntKo32k4S7laDZpwGs04kUfZ2mmxIciILapb/bhUKx8NAcZ
Lfx06uVngbQjheutocmfVyX2ihBeAGpshgABw4CeoUBpxieftmHDsMBiaKAzPMjS7NKMxbFlqCDS
JECTIZwKIINRgFyiMxdtwFwP5rto4KmCvpDInqPRBuineA9A9Tyh3TA6wUCAVaM6uWccq0kq5+0E
IbNlbVxaYrD0reeCNdfD09UZGMk0t7F40XrABYyaIHBjP8F7jejQFMlRoDfQILTO5W7VjsIh615F
YGO6JC1UZXTzVrt5OoMcoDaaUbkdzdS2KA89HcdGRv0TngM5xOeiLRSd9V/HK8ZdnMcX/8lHfviQ
8YLSyArCTVDEbkn32dCDuydVq1rDeJaZywDV7ADGsYna94LyuhrTRZHRYI3wP1dZ/BQqIoZI+qK9
dVC94ZTH5aWr1KPCQ61ZNQooxdoFIoXyWNljjqFX6axPRRqeWynFZ0VbtuhRmjT63eiylYGxOzOW
cqgci0bhaF3SkGqdHF8YkaDrFpcf546vVG3tyFReKlVhGJq0KA2xvBi2yMAswCCnywS9mEC2jZQW
A1NoILZOzF6pJVR+Ch2BTr0PDU7TFoMUBxLQytlijMpD1DzWWYnBPDHunWWiiUGQK47CzVfJt8Co
VenNtiOKimWaZhcl+oMXkTn6az3Fw4gBRrXo9z2prUkAKyWfGJYzSW4qArAGB7bU9iEDeKgQTvrJ
KVVQZhf1vAPh7QXBUhRLMsf0RVwxjpMk3EKeigRptAU/P8las5Va2u0SFNco/LBkcakRUVnnFvW0
6TRVtM9z8NxWrK1LI/y0Skby3qoXhmvWn/TcgPB8UyoaK6bulAZePI80XU9GB/1VmhC/xXC4GoJI
ABDsDAkvxkPX5k36PP2eIYGfKvApxPkzCXcZLCimEql+z2IGFyVtRv0t11teTbgo14aZuS0W90Hu
nKy0E41jTPYaMclteLuV2kvG63E02lMbbwwtXPecP1QV0qTMg5G91EOC15mihRR1aUhWZVItAvRN
EXbeHrhF3Q/zpBHXWvLMHSWVcZtb8XL0lB9tpruPSQis6Vt1ICEOb3mi1nbTgPIamVkgeJUSW5D1
fcKy0ZHclva4HugGPVAlCNACFAKEWmGci7rpMIec1QO9O/mJ1phMD0eldTtaDNljBA8Mef/d1TwC
SBW8LcoR6u7/XM1L6v9T7/xy+T/qHfE3RnLa78CKqVb+WexQqWuIQ9WJlCFOXZOfpbz+/U2D5HRz
Ylb8uZSf1KS0PqigZPQy/yjlUZuOEn8rdih0dJn8CEuUJp3pn2v53qq6IAxLmozb2sHrSGxU6Rja
ysoXw27YQZN4E3flq3dVtpygOdN3+/KIhrKyMBfjPKX7WC8YBeH2HJBiQZO2G4P9Z0GXQKvsSKZK
uhoKXILHsrhW46EtLgOGm3IlS7zG55m0aXVS4kil5Zf0pWntg8uEc7U+snvk4RKaN/fkc7hnJBxK
W2Xb7a2N/CNdD8/ZmxgvVRoRC6KxDBwykcNnpWbQMAvB6JMTtQubRa3B1juC+AlNm9iyUVuG8TKj
wUfPT5przGbmUXKIMHG9MEjEM9c5OgQ97FI9ZApCDPZ1FTI5v0r4cdhU5NmA7M+btTR7vz+qEaDB
5PpMvz+gDPvjHLk2H49yAWwOaEJJzpu4NPxFnsl2zG5X2RSQtIFgBNHFpX9B10hS5h1pzrxZaVtg
3ef0QpEnL6t7J+20yuVfE4rBWKjfH+HDprj0UoJWbB28Q2DLtHPBAvjMBxc3JEsh+cVo/3S4owtG
luJJKZhOMnVYDMacjVBhL6Srbs0Foo7ChUoAEqd6Itrshmzk+jjKT57s4qPShKUiLHPVmg0Yrs6E
PajDYtAdcbQbsX6WqnINjW+dQm7Xbqx3djPxeLadYc0MCwls461qevsBSF2dLHP1QPI1HZ6xa17z
LrkqvlMCuaidUimdsLjk5XzUFo3lxpey/RGAGWKNighsime+5IgoIuqMQHXH8hYlZIdDw1RptC4A
BIZTPL7KKAD7ingc/XBpZ8uRNCcyHmdt+5xVblt8AilnlWXydSEhmBQkTDuu/1kywXswwDuOGnlY
guNtO4HjpjFxOQr8csXl1fAQEgdHQb1Y9XsC8pDGWq0QSj4LhK1aL8ZqL6aAjzO8/GufUXQDyjEA
+aoucK0O+jbfTNW8G29H5og04mfhVnwqFqa2NcO3rsLtObiEYJJ1GXz5JkbvZ+ZO3RGAxrLY8Zom
guObl8CGussPSEqKU6E4leI8SOPmtE1SKs6a5/GlfxHSmXAWzvUL+crxs94vB1C8WEMittlZ+S45
g41pB4rX/iFhwxUcQKyE9EiymzU7aLXmZ7gDREzaXbQcon1KqB5+m1d0m7Vbb5jnnjHEnYV7f9a3
9TrjPKPNJIOHiSm9kxibLHlDQtDOPSm3y5F09mRn6qdIuskWWWgIdnM3XUgkx3KfiHKSbnn1luSQ
Y9vrA28jVEUOVspJNQ5RYjMxgFbjo941rsBoNjJ5Cdl70umQGdhSCVa8+wLlWJ75pGa1GOExn5Qp
BBdxO6Kro5e1wrBJewFjHdojmDRbsqaCeeHfB2+NVQjPJUF9H9GX9Fa9Cnf5s0cRONJ9dJBY4bHv
c+B+hl1vasmuVLIu0S0tsMEJYG1yx/Qjl+r5sQX3QIw3uZEBbJxeYC4HXL+bFXSJiYLcCYh1n9Kn
/Ef3zoyuefH22NuGFyrKnGYaN810AlRkHFqO8CP/3bnLhi6hMxFpdWn61Dv7j801/e/i1V8v/8d2
LP3GMINJg8nRHmGb/pfmmqwosOVp6Snsy1Nn4k87Ms0KCa4+mzZAey71s7nGJk67Q2M6osLH/0d+
DMmc2gu/dtd0kZmDrjBKUbi6v+zItS5XTVgx9k6VhNpe6vrikjSCPpWT+ToSfPIvTbrirSyQ3wWE
Ff6qkOsnXackD1g2YTv4UelYvWy3df3uxalNLpw75kzSZW+X5ApEze7aqvF9yv4xmWWIgS1avptF
+1iubSP1VhYMySRyvOQeqPpNa+D3ZfDqmmjZMhDvUhrIeWcndDYe2B3E4Z6b4QkR9ylOGKQNfY3V
UnH6x7HwMb6F0UUbsTDrguz20D/UCC7sVs/ffAikWlETcYLQPe+WohWQ0WJddLFYhRmC+FJZlEiM
ZpowbDiGAV0XlE2oRo5qMhukQ7krR9A56PGsFg1pV+pbbO77VMoXOs5k0FCieIsHsqODp9DXF9JD
OVjazWrodMDDaM1zyiHcGPAIPPKDkJEULUm2bDyuocKoXMVV7tW2XtYvORTpsNRWWdVd2rR2eQXd
gBcyau+8zRhiyBeIbaOF4RHo8hgw/cfKqRvRR/px5oQWekQrYLhb1G4epU+pYV7GhhqqyRlUZNBR
jUop16aZMGyaAIMw83kAOuGjbOotkkLYuW5aixsdlH4MDdVQhE3Wiu4jXnn4ObTudeJ01LHkqD0c
bpjdJYoDLSPMHs6JVC+k5EoOj1JkMF/D25hfY7lfqg1B1glrK8S8MfzshOd2oCeLg76KyHZig/fr
xqmqS4KMaUA/k+LKfuhOAIQ0CRhqp8+Zlzs506ssOYUS/atau3jQb5KCAwtMv0F4DtL4X360YCYp
ouuTWHis/zIogG7391bqL5f/Yy3jaKEpCp1KRWW5+CZO/+l0gZyegYABAfX3H/1pLZM4kqDeo+yf
BPx/WctosSJYVAnSQKb/j+ansjzNR/+2loHFnNDauOqmu/7n08Uo6VUUxAG51pn6VVJ9VgJ6ARTh
nhqfgKB+xB657hGMjZYAGXps8zjJnQnC6CGFt5psFabW6yB2x8AykUcECNFJdcQNQ15T63sfEenk
jSQszYwRfg54TJPfu9G4FBFCBg/wutSToT5h10bZVanNmpY+oI6IBJKmZUxADAjQddvM8jJxinSc
aYW2tHJ/HkVMyKru8S1kV1UBGYp2GlTSjyPc9hI7ud/729w3Z23TO7qQbB4Z6KAhAGQUgZUJRHoY
4y5UyX7r0YI0pr6MwngzDmLIqUZxeyP7yhi4Far4kQvaQsCBJYwkFqRkf6TMVFgoObW9hZK+02Lx
bGrD2oKqLQNhNjPgy03+mozY4rN+L9QM93I6ur6sz0z4nlUHBGGJYPrkoS8U0TsklxYthheTHOHv
4ozxo/Xq0cgua6B6hjLLOnB+PpKdfKuo4aSZ34TEa6aumq1UDzZMJjgxQ5JKkC5hZhxKEVd74r0O
2ngUxIdba9KmRljWl3jS9PQ6JMNeTycJJFNVslfITxeUY8doADez3O4j3Fo8Qpysco5Yqkbwa6wu
QtVa1hH5Ugq1V0QAgV5hWodwOtDh7Gsd7dyInSDggJcfGjrOunS1KL4qI1qmofSkeqBAAuXyELcV
5V8/1qvEf5DSqRDdO8qQwvvKt/3Md2sOn0LcLozmw5TuXo69tmecb5TLFA1+X4j6MglCAoW9XZsU
ZzMrThY6d/CekUTpJgJDSN1EIFKhzrcVZJm65FgV4yKgi6zJOy9Mnnhj7tsQFVYTM/Kl/MwrdO+6
bE+i+g7hfYBkLoCcWEBP4nHLe9XVGSZkLPyiWtqdZqx0mkjRWLgezZuJLFkGN7QUc7OvnvI0nNje
5DNxKpQ9ZJoksbOWEwFKnW5tBgOQXi+tA06HbRrO/83dHWikssqqZ5FM+V+ZpNbfmKQoSn65/B9L
MPZeoo1Y36wJMvpdGP5cghV9Qouy9v26BBu/aZaOsVcTqRwZ1eL8/aOc5Ed0oETmTpr+XYb+k2mW
CcL01yX4+6YrwKXZJOTvn/+JBF08AiurkjBYiUv1BER86++Vj2h1a+z+ZjxpT9JB3gniwnxu1spB
P0m36vq4mGt/067I6Nk6BCfZD3KU5PWwTrYEvbrV2n9pgDPBSMGA+NIfdDuD4wD4w9wXLwxjXlEM
oDZhGfKnzzBVkCHP+XmKpelsfFqXAB+9eSZ/jIYDMX1LkfksKrMjo934TA4YlDBqtInAgjuquPrn
4au4TxDAxyJ3jA262O6NZWhjOOpccWAQrMU1d+dgPbXOLtoqh557VdjDSeIuCU8eWodgTscfyEvZ
b0LGylM4rgtwmUEWD0c7GeuVm/GB/oKPBh7Q4OTkvkBSQhfs1M6wFp5C8qQntBYcB+3hhCQLoO0A
R1G5fTvD3zgBAmXbctoDXuZDuHkc03BHLmX+qpJ5dzE+fLdYWueI3hJ68Polye2mQ/FO3wG1Hc5H
27IcdK/5q4hVZ9g9FkIJA3lGXfr+qIZ9ds7uKbrn2bDM7tl9WPLl9AXAGaS+N5KlxxVfff/z+1MI
TlUlaolP47t5999Sly/9N/Pev4wrrDpAyKYrmr73/aP+RSTG15yl7u/XOyxj1PT3XMFPg576+fvv
jCvlNiyn/tz33+eT+MYj+X1zhuX3V3yihyfY/ed03UQru/QN/vxnfv/BW08MsP/m83/IS/weN+vd
853UYirPhRReAzT5Le4cn77v+v/d3+k+9AXtu+nGJ/pyfLcczxnfC2XGoSR1/Td+wv9i/gB/3KyR
pC5kEKHAoHW7elVvfLd69TnuT7fg+zenh+j3S7193+jpB6UMB4I/8X0t33/MfyNEqJh7Dt6A72/8
73enS//vVXF1nvP7v6fPv3+lPhY8fqn7/RRNj3t25wmanlK+QwqQRzrrPETLvkU87/C1MceC9RCX
dFaA0bacHegRImwgqxNYHTsIYwaF9h1Kn4LmGpt2uahQ0KIsQ/h7tr7EhfBV7otPBoav+Vp1JzYG
WeZEP8DfwGAPiSUnTyzaIBs2wHSoHI14ny6SXfIcPonv5Y/6B0nxbr3sd6abr/t99ykzvNho827F
56t2Lc86IVpMfHPQYrPis61mMWoPQnB592DF4tWM1l+4V9YqypZgaTK0/KAXky3I8VJ3/NfAdxhx
5HvG1stihU159U2Vg94Yb8kjOogH400DnWGcJJgzIdr8OcOU1t+Boms+shv93hvP6PCAR3Q2kmX2
Yd2tZ0kns3UGBV7vHZW3bYrGZHQV1fGQqKq2+IH0FVpmVmLRXjTMDfnniddGgSntBF3vUK+lvbqq
XW+V7gpCtbRNtk7dceut6bZdGEgD/gP2x4T/xuJIqDsqulu5MteMtM+G0x6hp2lbeKCYAF5weRcY
q2bxm0IA11tVkPc7fRAZku08pNzkh25Gd+rtPZzslK2tDRT95mzeVRxvM8OJ4KlfDsCAlqndLB9O
gHmd18GW0+WEDlr44D63tSBcIF7ezQfcNR5z8tZrYtK7C9008k7C9G2KZ/NPLQ1rbJMkrC0jdHfp
XL8hF0t4uzI3rbeMJcsvoP8FD63niiu5SSX7oVy0AfU0bH8zAJEULK0tto9hSUVoV99Zaxj8hzXL
2EG7DOcMbAkJMFAkwMv4V8TJ+k46XC1snqdqzdSZxhe1L2U0tlVCWtEOj5E66RzTaw6tRz6Zxlwa
jrBQ1J1yQdVzjF/waMj79B25O2/oYfEYbmLjFBuICgIBwLbAvmLaGuyq4Vyth1P6RbAs4kVGpbTr
ZtdNdKb21m8QqCpWa/R6X94t/oQxg/ny2F2GFaihU3wzXX2jbh4nODNoy1/ypUdfO0ZsnOri6mE3
q3qfuNx4SFzkDhw6t3uJD+khO+ibdqdvdJece+exj/YD+BfvEOxFB5OEQ/DePLLz5eBaK+MIcZdQ
NHVfrS3XICLNPAfPxitRADiSd+oegI5xGV/ZPWG0CJdoiSwabh57qk66wFRSz8x0hp2S6b71avEw
ci5/Gd7FTXpod/la34w72vkzdQMIbVO5mWu50bZbawft4N+jFWqobbM2LvG7utfPwY/u5fEMh+z5
sRRWyQ9vb5LWptv/5oqRqCZNBOXEVIy8qP9yaJdNBnu/6p9+ufzPihF3CF1EBFIqQ7e/6p9Q7pmT
sw61Hua6v7rnOZHLjOqYUarIon9WjOZvICVQZtOYpF1I4Mc/qhilqcH466EdHSGdCq6RpuY0MvxT
xaj7uW5VJiNBVXWGdEk8prwMr+iAo630RKpfDaVMWBVYVOecWhka5ovCJv120VMrxffiCmc1uphL
bEU1NNPK9Sn32Kc0KOoMbmZCw0B7lg12V53VkzjuEFWY4aryjgHrIK64fjzWi55FGgI0s5cv/jTC
60Bwyo/wS5Nm+AZPCKfxUYCfaKli22SuoGyVJ/uD+ZzS9gLOPmUdqyudDEuF/nqSr0meZI/1eGtK
VwLFqQhlq1gyeFfRBoWshDq+FmKV9SdxKTiFW2w8+E6DS+D6Wn4vn2UXyffSY21lNRPf0m/fGjLG
GPMuMErvxPrPiBAGJ2snMwn2FY36WJ2PaJT1NWomkirj8yTphfs8x86+qJbFkoQUl9yRZ8V9LKoT
6z2BizK/I9vZud8SynssLxQF7rgQbZURrOGS9ggge9j9D3fn1dw6dmbRXwQXcnglSIA5SRQlvaBE
BeSc8etn4Y5dnaY81a9dvi67+jYliiLP+cLea5cXZiVL1ZZXmsOsdS8CnsWT781IXRxgPIWz9ZkQ
ZbJAlQ75FvfJivxcshubV8+AuAmSi2NZeRLW/WW8Thg7zl2PdNO8SScT5mj+0nF6vuTHaQ9Uf998
kSNYfU0qWQQ5jADqcdWu+WGwmPFfbFVODAVU2WlonNrlXNKt8FGi0/aWscu8ZTUDVz/PdKiAMf2N
eqqdGjorkWAAYDfTInJgf5+UHRT/S0juwcCmiYfBxOUufibWc1fsinW1Rg5OcCA2kQVqKusIdfow
PSE19fOtRMY28uT0kd4n4u2XPVukAz+wYndEHbeuNR195ZKEH5W8RE9fvObNOWbJZqIQB5cygIoI
3n2Jbaq8TBu6eiiURobfC+PVBMv5mYUp8HxF3rc/xCFzTarv2mm0/SNDpkDTSS51ZZTmsIdVgPIM
hR31vUSr0y4gyWejU/kfFhZA64mtLU5UinZP3yHUsz0MNjQLeB2j1372O1ErbvHY1gttP2zaS1QB
dF7IUITWIIHcoVgCZ+nMbfOkDzQ2K/ADzM0IvLFexx8Cs/AOskn+4L3NOhud4Qh+Nb0X1SGj1PCc
kTnKozhRgah8UCJbCoixP0LkzU7NU1YvW+sp8LYJQJqcq0t7DHyg9asevEb+stIhmROxQNAlMw3j
qwLOpwjbqL6MwO9KR1YPOhss1amTZYeUrOokZLVPXiWtwuLomXYxu/vytxHS0gDzEqOk4swGxbVe
VnRKLRheyj/LrsUDdnaGGu+Wmi9L+S237pngDvVJ795zcjuHblf0zy3v+F1dnyfBETliANbErFCL
507/llQoq/riJHerTK7gA4ORYtjXrkZj14FOi1f4huJDm3HfqiBr4/Iio5hCGWDIKxOscflCYr1C
yiZQRX5BM7v7oZAzYXQMI9V4I4sXrb1I+AYIEGC9jB1AtyU+rMpO/daEZfWlALp96b7iK6Eg015l
GbNQ6NSQMrj190TBV17mX1x5UnqHOPMbHkw0Cfn30DlYHS3Wp/o28dzwPRP2U3jiH4BNRQughttc
OxczbFa8hujDyugnJf5iWFjaetlwZLbpmW62U5Yeq1aUXABNhyNrjjS4RPVbJnyMipuxyRkuXeXS
lY7iAC6Ck7k+yiyoCQsfxq+q5IB0Z8TDg5I24tvQx/iOzDUwI/NbLVnkGnBCaQiuLFpNknRBi8e5
gEPLu4KvMqOUBTa2U8ILqR8bC6Vaib8igPch9/q0aJAQQJCiFIWoTcNQO7myN1zkYwmU0lYX4AxZ
aw9Aik4EHpWfYyrNU9/A7e8LFIMf+YZlsYXdk+0W6QTTOi0VUBvkr7yKk/aWadIJMO6v8Z1CMRgj
MavByPInHCZXKQjLFUcfacDHr3/eN62b90O0tOE1HdiLFzgzx0/aBYhOdAyS9By90GdD+MZsY7o8
bR2Vb7ZS/NcEXcGwND+HH7KKLyyW69f6lRzTLYjDn6K0MzQiqW24SDlOvUOKI5Rqti+u+MZnaj7Q
OOLEDcsjwNuIZjlenhQ330dH76QrUBTXDdoPwFDeCvnMZWJr7Q6rrPgRlDcKeRnBQryJJlu7yKQA
mM9zxLD49o1VBPtywTgAdONXhlB3PLfdzjNOceP2+prtom+saS8T6POECUbIUK9axRp9VfVLNAsc
EIV2SPN9MM1ptoq1hK2CA5AIpYxamOArvicdKX5JKnj0EDPkle08A/znKLqbOIMzSm911cv8fhce
msUQ3Zqr5bscgWayzfiRCT9QT5yocogLv7dV88IyvGqX2Euji3qvDg3M1/rEbKS5JrxUOUu3f3SF
ijNEwtiBQY2lEQXhf1uRi/8HsvDPj/9PhSr+C3mZofJ1ya+j+P29Zo1dDuYUvvEv590fNGszzBCM
oCrCUUQx+vsCVUHHRinN/nwW+P+d+hRX4F/rU5wAyOKohC3mpOIf61MR2ask51W0qWOYCjGaVprJ
bmJTXmek09REd2l8ys1AbaflqFmY3WWPVi7jaknLJ9GfriEbVkwIoM8wkOjc8l6Hgv8e0f3n+nuv
IYVBINlrJ6ENnDGhbeIS1Edonzwprvn+YFpzfed1Bb1l/ObVHplhm8o0l7rZXjCCR83zhJl7sgQs
/uFuCIBEUUxXPiwCLdqOE4HqeRk/lxJJKDOOoMJtRhQ3wS+knnNVY4GORr5AZFw8LzmgXb82RrbJ
5OZJC97jkmUu4ddWql21msrLTL6kUvxMpokVcvNZjMm2T3rXwnjrAWhKPRnlKNWJ9WViqi6tjIx0
wa5H7TsMYKEPJFD0ib6JO4JZhZQBZRHd1AFmM2qipniLFD6faGvINn5Vg6e89q+SXztx2y/9BtbU
mOhrExNDoSRrDfpQBhCrUElm0AzbLEbgWeAtAv2eTdLK87R971nnkSlWVApk3ei3tmtWY+ntRghw
dTIgtw/x8Qy7TPJeVCW5+IHHRYbYD3bjXhrqvTzSUsfyjdhVaEVhfFZGrPdKvpLC3vvSoABOo3ZV
aljMuXHW4QYipqXaelHJRkpasEPxSa8pP1L2hta4GBsFH8Kw95PPVstdVinbGkWPTKDm0kq816oY
jkoF+cDYQ09cir3oBtPLSIZfE6nsyG4BO/iRgTD6kkXE26vypL3HkCkZEkf29H2XB6sOOoKGH6PD
Wwx0C4XAPUrgWcmjilmder2VNwOpLi3xJ6HfPEcjY3MVbABUrko+9kK17UnRrXt53Yl0GRnvrI69
oj+yYAz1DnLmcMiM0RnZQCrzKjJlJ6nXyJLz3mlKGCDsLM15eVmwxdTRpxH2cVEjb9cihmr6jMKJ
tWcxkUAaqDPukglZ4mizvII9qTkvTCM2pyEb1Ja5lTJvVH11PVL8imxaLTaubGwDqATasyrDCUV4
GJPclVaeKyBYmWT/C+2eFxGkwiZ3YKMbstkdpfYcsen12PgKbH5VCqLaRyPIRrhlMwwN08OukWxl
Qf+U1fAiqI1bsUuu2SkXrfTTs96y9GzVs+4aEbEKrL9S1mDo7Jc6W0mL9RhW32XJuqxkbWaxPmNX
YgstEb0MbAhf6bxqrdMkDCzd8OMQF4jLJ2XORTWliofGTM5l/haY2bI35LXXXFq9dbukOVtJDMdp
KLZ17B9LyvqABeEIkatPhFNUMPSsAa8RSD4hQ5M/C8bGWW4hEisAG+S9W0Xyc8tAzpueBJ3ZjUjO
T0QsTf6di09qpu1xUENeyI+jWTqW5lP70RBLiNanzwAt2uy1mOpvr/vpRGa8hr+rNKb+HpIWBTaU
zyx2/O6EcZ/P4VNluRBMJDkpIUSAvi0Ep6JyEuKviWOCp9dXRO6AuSjKCjCw+CHx/9taWHX+9IRp
ZZEQBhTDxYmaj6x9RG19yUr/ZWqsQ4+GTtQRy/BWwpokE3hGz4tZYeFb2kbopHUzFGeSLhdTXZzL
KvkWvVtPGS20gx2SaA0pd9VaDL0Q72Q0GlK/91AmDSPrpEDeyPwkPUflMHOB6Lt9EQUinl2xKVxV
pGme+z7S7ZWWQkj6TAbiocAH9VV2Uot2mYUMVq10GY+fSrttNHNtttdQ6I+yBuvOUlYqGAeVorNo
EZuq6bclPKNweRJ5xZuic8Qu3Yf1l1Loq6ZXN2GVrasKdwFR1S1GjDZjRDsYB8BjC9Ciy0yGOw3F
QC0/hry/xr6xj2f97wA/A1rwakwonAUKNlOZnvgbEgHL8JLBBZ0a2PGECYeF6FoZLbi8a4tinefm
Bj/DeuTzgGiWWiu7+0m7tgTr3QhQbnp7ei23CzhvOBuSXFhmen8ra7gSWe+Ele+UpbdOA5+JRKOs
+y5jYT1mw17VOoIeZFu0NC6mCb9V/0ga/9wWsfsPr68sBe2hAVlL+/8mgNgZ/zIBxKj7h8f/rr7S
tFkp+B8N4u8LrFmVCNfg3zGWDN9+k+1gS2A1je6fukee04r/szNmAkjBRvU15xzz6L+VHsxn4/+o
sGSRJwjbTMJ0+SdTgKyF+eBFSbSpyKiZVCTiXLDifNP65nRTuHplruCEq7jnSg7mu1njks65rEUu
7Y7Lu+ESHzUNTYKw67jccy75mMt+4tIfuPwtioCUYmBszLsCw9ygSEgpFnKKhpTiQaWIyCkmDIqK
geKir/D+RpQbImVHRvmhBE8FxYjP4iCkOBkpUozyplCyKJQuEYkX0VzLhNM0bmoa5obZYBxfAnUC
J1W7NeQdQ5/Qv796XbSX4UiVtBOl/01NzJmBeSCvXJMlmU6cOCeuY6W1rWHhioVXlThMsS9PnlcT
zqO/iBGdVRyeNDiFcsQqFL9lyfmrTiyn9WjbJSfJpGsiNS6jMSxaR1MrNwwZ9lvhsR6I0QwJoJnM
FeMZrwKKpGj8oOsYhmQJKNDywrXUzJEhTJbyhMu72dXUDSrNki+BWwqYwOntKST6zRx35eT6LJg1
z19KEyx5Iulwdr4OJn6t4ZwY8lkohjUdhZtFNJ3JWzd8zX5IXWGV15VIT2a9CGUH0S8iIccxDIO4
aG29JCNFGFhUP4lyQ+mF6Lp4Dgm/8XJ9qfCK9pRvPqMYTuoatyE8wu88V69J7O3F4RAaT4Wo3sry
xSQqwCqXmtI9x/09gFgqG62Lp/VhBiCT9LyDJ9GczKFaZeSqGPFa0ion6VXyMwa3qr1VTRCHXANz
zHJ03XsRLE8etIsk9p16lD+a0t9Kmrw1JvHY6P0qaIZlyMqoaRlh9MN75A+OFpDmC6RIaMKtP/MQ
J6a2AjjVQoSTPTJ2Fk8aiMayCb9BC+/G3FilYeS21rgWGuFSj9vJMG85UFAB/pSVqytwxysVOavA
NKHqfDvn1FiYzH0SzRa0fUNxEAkGLz1sD8NwfWV6dOwo624zwTGDE+Rbc3hYRUihdSGO8Ww1wt6T
iTRM83WjKLe5rk6s+tAq8bUo8Kw2wVlhCq4Ti2bOTE9hHI5j7D8HKqoKk/d/rqx8DAK6mDyLPUg3
YSnX7+DOeeerzsTkwy+przLUqeNDhxBd9APos/FDrbAg40URhhjxnI+SP9YoUcWwpc4swuIlNeZl
Im+JNrn5BQKPUUjPyehvkrS4tY3H4oBpgxR6K38ql+Es99LEilQgDN6EO5wjAWzIXmLoOqdFohQb
ffGoRwU+m4YRLvEYjbIj1HE9oDDrJf9d6bSjnlinCgVahBJNRZGGgxZl2qb33ADyFZo1ikM7KfYB
Sjbw7ly5BBugcPMIs6O+jNC9CRCxYxDRqOHG5DlG54xCTkIpx1i26g8GKza1MniGfBomy9ik6Oti
dHYlejsD3Z006+/Q4dX5sJWA8+qGemgLFb+gt0/R7Sno9zx0fFMQ7Ut0fRX6vohSPB6OLajhghFk
SF0fUN831Pl09liVxU3CiytPCukrs8JWeQHSbvf0CVbLZlolrhSLhUwxGNNPpEOyUpC4zW2skcgw
1HihO5pI2pBeW48ZSpXpBcQRo+hkaRj7ic64pIMpRP9Nmluait4mbIdtO7Dwiz/HptuHnviW4Emx
WKdqdEZ6fAoI2FDol7r0paV7CsXwlhln+VdTNbdXenET53brn1wksHmTgRJA5ZBVWfvvQxhd1hmY
/HFN+JfH/1YkgF3AoGBCIGKoMhMY/iMsE/+lIzpDwMuQ5n8dB78rEoCEaiJhDtbMQfrjFIbTxpB/
WQ3/3gxGNvi5/rQj5HkjekPzJiM7nrlNv98R5jA9U2uUhHUwJhh7of91DQnGqfYykiraNEzhK9mt
rIuRzgKT2TmACqhV11YdOFM77IyC+71TL9QNVK4xPDNtqXoY3InVavKvfKyYEloRTBuUUb0vuAJp
U2jmYHt4w05pX0efXUk97bymOpAVvwgDtvGgE1i7bicm/qLEjoug0ukSCCMKVcsuTOIgUGppeMZ8
A+5OSKxYNK6z7B0/Pawx/a6r6SnIMzegpZJRPZRpehXMxOmz+ljr484U690gaE+dijZgzNmiEC6g
k3XkNeNK7euvNpRP6sRzD3wobtLYbNqCizAAohlYirAuSlYCYvemoHTCVPCtZzoCESlS5R+owD1m
cRG0J/S5gBiYcYXu+ysop4duMNSSoAx4iEaCoF8PnvE21NpFx5QgWPr3UEUPyw/OxcxkaoI3Ife+
xSazTSIdjTzd0Wxfs3A6ZmboJoQqxWxH6yA6WKXOsD2/6nVzKutk21Xw9bkLRa7jQdqMyPsVBTe2
R2Jzrn4mcU8AbXft8Uwwurd7Ybo0QvFQyDb2WsIdYWdatGi1aS27wuDGUU9RY71BY10qAWtBMyVD
k1uS1URu92Vgp4H6qTcXoY7Xit6+eqy4BNLkMkZoEAAO0dh8VJ2Jw09dV/010fwN84ZtSLzbFEvL
GJyzADm2EywCQMg0g7rR9vq21OMnkToqzhS7hvQmCrArgvCpJQPcC8iHZAfUMELQWabgwQCHEL14
ZbEqmLEH3IVDqH+rfn0CAuFoEwBDJH85q4K+yrehuBeD9twY6dZCMDQRgzjWhhun3TVhN1b03drH
cFoqjCVhVzcj46g0PGUxSXhReDOEwF+qsr618I0mEXZGWbW7LjlXESLfSt9pgwjPIbgLaIcrJncm
CmgdzEWfrLJhjlTXnhK5fmgBcpxIcJO+xcrKb5XFeBxSlwqGk8OiZ/PINeqZh5BoLK2b4RMMDTwH
xArOtgg1yEieh0SbPsWfSQC0wzcaCgJkNS3pgyLzilp9hGO9zQ3vcwqJjR7HaRURea1Z+U88YQsm
VN4aReBY4KMKMXygk3nqpu6lCiAD1VzVoXwMkjmfmWxZDxZYQficOZxTKoCKT82U/8iZd8kpY+sy
2OaZf5KbrVLrz//kGwU4joxvQ1JlwnpmitN/GeuDeuJo/uON8pfH/3ajcGBbeMfxosxUqd/N9TGS
MLLH/s2vn3ShWY/8W9vJ3QaPmubz10XE9/td2wkUcP4LGtZfIL6/Ad6RuDv+cqvMzx3xizarWH51
1L+/VUKUOKmsemj9enUVmt1rGtRgYG7SZOSs6gg91ygp5W3v08bkvY+4j7n/a5Ga66RaM8dLIwSu
uyzbx3dMIUa78bNNrKyT7tB1B81fa/73eC/MVc/ZvMpW5nq6odt6ag5g/slUNJ3q2ILubE/DHBS2
627Nd+Zac0yWcq7X7TpzG7d0zLX23bxP3+Z9uCWkZSOqPAe3Eola5CJm3FZucwi22aHf9esWvwX9
I0sDdoxIPlCOBsSQ8R2O00E61E85KYboU+RdsFJAxN3NO+GV64Jn1H3L6MlC2bbZCbC/2BFNttId
YUt+5FlZcSqjwUzPw4v+Shhz/ixs+2d1bzE5le2BtT0wfJCqEtKGBTBXkjObGyu07+g9NfGAQKdd
VLfqm1QJJztYS9bDB/FYrrPbuAsuBDKSNNssyQlimLcK0JBF31xL/lP7sM7k45lHcEDKGWm3wi3B
qbfokNNC7GOZ0i96Y9Hx8ebxD06iQQF4SKg6aIBtSYTkZ4Ai5d1ElhHtx223jI/Vvlqqx+kNKQ3o
wcl7T9SvxHcZyokIN8m2hUGTxs0q7m6ddVBwVEgSguSGmIh5kQwGzMx3DLBluzt7W4r1cI1BfBfp
Lh7p8WDt/N0jXyxffoQ35udEJGsIGPb1djgVr8Tbox4v9jJ+eXGtSoMdIEPXcVwLKyCNCMPxBHoH
QqfRivNnZju2LIoX0VvzhTJa653oVV5VmwKxOEJzRFGRS0wGcwleZ23JEK0b3XRr7Jjkovck1vc9
3+bbCM5AvFJwyyA2Xphv2KtJ9xZIImK+d2dPBK+FYa32qN3x0B+zL9XYmcMtXBfOTDLMD8JVf8Mi
tEEiax38jbYq7vGB2ujefsM2YMzqb1E50WAvdGiD0zUXFkK96DV7wgB+199gpRtcDaXL95IBGokQ
vHFaDo/oqf6O31VyP4EMDgv41tYd1wn9vLSo38dhUT3lF2QTXKodEIV7T1bxGrsAAMwf41X9QR5L
V9Ytmm4ryofiKztbGC5tMLbNJluWh+DEGkH+xQxXwAJT0pH1RZ88O6coClfwlJn99xkGUURei/Q2
7BIc/AOOqwUuzlu1Vp/l5yRak+KQQg+qVtFPReP1TgoCQsi9+Vw9vMyGuQjMhhDDYtU98MTelCM0
Il6O6Ro8xLfsUTxEfuyGIKJFc+fLTrP+fPesrI1d9GntMNSj2mUhx69nuHtvqJbflUd8yU6YyxEK
9YAjgPF8qrf2WHLfSovuS4bN2S1IYdmkR+HEnH76NJ6qV+Yz5gHTBbrWrbhKV2g+XEiXuyuZv3RR
aJoRrc9/1Gdz35+Vq7rkyR7DQ3UnpTyHHEz4ij2c1QOgupxYq8X0GjwHzwiIBlQSqQ3x3pddMqks
NKfBUgPhhG6If+cgfaLLVRGcjSuWNFhNf6nz4mN6DK+KI/80+/DIP6pfomf+EoHaUdhNp+RV2iDk
lW3mA2RgDmdkT3w4Y/EDASBlNWKr5DV7TXdxvtRv3nf2Ol5/5UOiCR7OnANw60dCnd+EnXrwX8of
9Ho8Cb5D18IBkbfJJn7xX6pP/0d7Hs7yJUK3Hm+RDFYBLojZjtH/+B+MIwBiExyGjghyFEwNxlnQ
dyq0T26OEkJ1EAn6sKxQUv3w1XmccPLcceWvhw0io/aK4iZbFao97Lt9wgmiz5ol4XPYN8/6y7Qp
L9iJLymfm+ru34DnmOER079+ztHLMR7kKPEWwCFeGLwgtmZBDAl77pLjhWCtWt61e/WLx6DPJ8VZ
sYkyXzJovzcz6giixxGAhoq0Cp3aMnNvt+0b9NdF8LCwWLSblJTQcgl9zaj29Vvw0DOSN209WsXf
EcT6h/bITv7FPKuwP6djwaZzIKHVBoDf+Qsq+keEUxgVdrcSec7YAFgas3wDkUWYcrGcHggqzbf4
27h6X9kdCx7CjZjsXaCnxRp46FHcKAdC4ibkdfozb0R5lqG0yBkJicTKq7FrIv3av7HHIFIOGeUj
uyd38N68qg53sYYf8Uv44Jn1AJaMhacsIXTUmk2+g/4FklTN5i9EWwBYfQ59YDgGXKJYz6qX1gFo
RQaY8gwxiuA9iVSegLRx8OdqjTXb9p+902wGsDAGoNxcVAsyHGYV9SLgPyOBxio8qwfzo1wjoz4t
ON3ljSi4Vj3rv2QRpVW6JJPU+wwywHuzV6JtXgWilVu3GJhtLCKy3o1laRKitJi2zZYoNEf8ks+I
4qLYrr85/zj4MqwE7woZoKqt/RA5JLVX6OQgxi3Z9fyHwPyZoNdi7bFZ1AGNq8xkSEJlXOZf64Dw
4vOkXCaDXeMCn6qcvcK08DVbqc5MWLiLkx7c79ZkyePVjgyUQ9kKqGdK2hlVxQViN2R2b9jGr4eD
92C7V0HfXSUrFu0rESU/s3MiwIUDSU+v0Uv7KZ78vXHjHXXPdspRLhbQLMYzLtoff69uit3ckvC7
5u7YqE852BkoMYNDjgIrPHAnbMjccBPupyMvxLmis1yUB2kN4GUryCvYYcqOTLhtfuO6IPFpaM/W
UedrJSOhUxsSXzfqptrBbaHKX3fZxnv29nhzCD+H/HKKuRkA04wEonIeE8GhILltEJkG9nARN8Ej
QLQkP08XJujYXaRp0xHY4BSMhdFG3OziWp9Je1qNlFf1XfUXwSF9NOwIH8Je2CtnclmP7T25CW/B
Rd4lq3GTn/1zuhkdwmuIYg15aSZX309Xc+/tY1s6ZmvaQIe/W2YfnmJbF54cw/OBG83Lbty5TmJz
0rvlWj/Wa1QNtkB2a7CqT1w3C5mnpvmsUDeNd7TGd09+EV8txVGlo1Cce21PCA/Dem1cdcla8IhJ
P8WTk/pnsXmdweriut4QybBVw/Jlyq4k1xnyM5oyJXOnGRcT3WrercLZD1ZHUiF9wEpwVpBJ81nu
1vPnk2WwozTfLUR17RFhhGjOZnptMZpa6iFtkOsR4sBNAeeAxGk7bF/TYaeGZDGx8bQWvKH5XjpD
Gv8SlEfkHKKzGl5obI3pwOGk4CSWv0NEcaODsCtEeNCzWViUsAOBI0uO+ZWWC8Nj40AwBlkiK44p
BSMQICIOZL88oFPDrcLhibkVQRlfgfE9FJ5pq22LbbxMbj28Nqciphy59q0/UbbCUzSAMPVu947y
dVGfRycW5K1WfDSJbOuUJvqBxOVKDaC5bicCAnVjCzney8lv38fJJdKFpZ8e0J4SWbOIGAcwNGlg
ecum4wUWMMvQ1ozTWLxY5XM4hCgmqJf7pRmiTm/OibrSwFPzO/EJH4PmZh1wR83RB0ZHQMVy5IuK
lD8jv3yn4+wdiY/ZoiLSvXOMPA30PGhvVhtSc6I8DlowVLYGT4faR7YZRHf5ObHuYrUZuXcJhiMq
kehHD8BV/w+XtSlgiuESkG/7/8HmtV98lD/3v396/H/6Xwk4PNBZU4Foi2ZitsL+Z6JKbCFuDJVd
pyTOKb1/MF5Av8WSi4uXXCZ1tkP81v/Ksz+C8SYYF8AO5t8RtskKX+lPQ1XDVPhC+Ij5uZmu/nGo
OvaJHI8D50hbS5hrE97SgTrwjpDWlUFEg4niIO1eEmk3WRxyvPmG0NykHveB2k1EoIbBknzX5ejd
x3JYepLQ2ToKhQgQeYD3dqRK7axpl0WotqZxa/j4Z5veqfsPfV6vluhYTBTGjZ4191gFDF+jRoge
uZCC8KID5COUx/mnZF1V5WMAiSSkHh+WMYkjMjY8J9b1PVNVPBDpWgJfGwqIyTLOR0lbDoDjCtYV
tc4ngLRQX95lckl0FN7jcSQ2wnTMqlsBVSBCSDvn5nTsuure17ha69gx09xpKXp0Qi0Scs4DBL6o
Y62eJq20sHeGttwQp9O/pkq2BEG6gptfpGSED6Aee++g5/k90US7NA9aC+vZil9FkbIFP2ObHFU8
ugI1o3IZLBHDIMX48ISwx9VjA8SadCDGYK36wiw8Wo9dC3ntEQZf1Sg9xem1D62PlqhfA4yiCKos
HyqbaabtUZUrT0XM0QTVmrgDZ0omWwXJ6OOQnLze9qVkmaYp37jYBLgxfEU/MkFfpbPPE8Kj2u4H
uV5JgB97VULfq+1z3JI9YEgRQKQk0WpquxJsZEIdbY5bjRCUXp4Jpe3C59gRQNAh3Slstcx4wetj
FW56YPbFsGG/QKZLfAxoubyi2lrMca0Xvg6JKlZVvcZUf9W57+7KqLC/H2wlITOnLg79pDPiV5wk
Ki9aMC305tRmn2YVfUzsxYa4vGVW+2GqMl7HmqRdiUXtYmiL62iQ6hFu2sYOsFxW5NI2umh3jBik
lFZePXSF+oiV8SIO7VbwBV5AEAyGh002iJRHxi88Dz4UukShsb6S8WRM3jHKG3aFhNNNVkl2tAZQ
VMzIHwaxIGS+rak1l6nizlFGEaKsNJRXRp8yB22fjBprnDGcNbqJSFeoaRDviajjECtt01b6RxMT
DJODSFEV+DLy/7fY0mDJ/HUM+afH/3YMA5hBXaz9r0z4j/43YAm6ocnWfD7PwuPfppDzmo2KXTGg
fM/Yy9+dwgAvTCI/OIB/EcX/zims/hK3/Mn+Zs6htgSIIHiSlD+vtgRTIpMsh4hZMcOBhFQxholX
tTgxIPGpO7BAsF8SLKIpV+LTGDuUY9NlDmE4M2/huMDOhF7StuxPfbF/g0Fjy7iavTP2NwMfR7UJ
rOPINpcWdgLRHC0AnfAJhdkliW8olfPYocnTrrOGvkQSXzu4mdvMiTDbMI2jJPQc+IrUrEvFnVy+
PVm1AuM6FCG9bxfw6/V9Hu4aWHTsF/T9YDBRau7D47teys/FLodi4K9bdZn3zwHxTf1m6hywzPl7
EiyGtXENmh39Z4EEhE/6U+qam2Fd9itlWpLMJQfrglr5ZnQOcAK5xAsfnFR/4+nn1LfrAhOXHn8y
fxosx5IeYkkjm1VucuryzQiAZXhpaWC8t0QwUPcfH8EZzzOvWPBCeOBliE4V8rVAsJl/pUxJxMO0
SZa8XE+WHbqiugSUggcPmd20Y9VyQNDpFg/1Le82jenQQbfmC/E/NZNEu2cBCADM0UNkqE65bGOn
CTfau3QJN5JbMypMlvLJb9Fm2yEHJTrgloNIfsvSJT5zlpeMdVzBW4XeKZ2OY7WhO2pfcyq/0bEu
UH8WQmB3zQObS4M3uL0Kwl36KQzuWOQ6fbnoXnAjSZpTvWTCqpyOJWoLwbunPNIrMrfnf4P+pgHx
/EjLA1nbuCdOZnHAbewPd2TPjF0eAsXynJY2vku84oLopswTlPxlLC60VcQj7K34SX/C0rfL1jL2
pmkz2axYFvmy+WZryPvXVh+sN/FgsDxewNyRJDtvri2ENAeLHPjWkJ5jJbvFsli2tmmPLjBYt1nq
F8X6KI1lQnTWsUzhyRSY6rp4XMh3pANcMOendfxEBA2l+DdD7uzbu065AwpkR7KWhs0S7PszdvBi
KV4wcrhf5ELojIphkC7b5tF95DClT3LJ1GD2eE7+UrG2+qF6pc+ZPXMJEbjNlsErX+JZnUPdwFS/
1RUGSgJZFtZjtkxWDBlxPQIPCdyyXuTHV8SsCx7/rroEueHRelJdVAyMwkBPL3Kosj+ohn7kLTlc
iE5aItXDzgbnqZ3VK9V8v66+vchO3PTuWcumOc05YcabdRbO0fuIpe3QM8a5RdFLKNlMev7JCytz
Lo51ncyRmXeDmPC/LazYFv35pvjL4/99UxgWxmZVZmHFYurflJx/F+z8FZILqnVuJqzPfyjYrX8h
utTnSCmiFFBD/G5hZf2LnZrGw3RZAdrIAurvLKzUvxbs81M3uP2gNRKG/icnyiTn1pgrxGQHKNHx
usVrv0Sy540C3SzGhlh2I6m69WNiF0p5zkLWPxY2ZKOdrqlQUn/UjjCKdLO0lONEnJw2nsUEfj8W
LgG6d0G4cDchSwCJMGHtDMtua/mM3U3TkavOTYqNXKrrQZf2E6m9Ae4/TzoNhgYHhOliq1aL/+Hu
vJojN68t+otwCzm8NlKjc2AzvXQxImegAfSvvwtju2Y0csmlV5Vsl6wRyRkS4Ttn7722xRI6HntS
IOH3JCHv19IVFSCRR14UiPEVz0Wx2Q0pS4B7uIzywYkYwutMfki0+EJMfddYFg7QDvexjslLeraE
69pKzGNaJAIbGd44ieKPcXrbTXcVVIn82TfaLlIFv5QP+vUjz7NFo/9YJ/ihSewEH+f3JCNDCBqa
RJrtNLF276K0r417tbhJ2ZtusmEmCh87E71xU1P1ZyHvl6LefE2Wefe7NjqGnbFV1PIrixJpI+TS
stYSmB68YhvGp6kgdnwvn0tDu6/VhLW6eb0thYYSvjT00za6BqXYvOc3EsgFbyL0TWcAmRkO06bC
Q91E4kZgy5KY9M+U02zEnNwsSfEKILSb72a3VsU4GOv60FvMLVm4qyxAY1hTr1r1MUFO6yU5SBrK
AbRyq8TJe6oH/MTXIW9EUSPrbEUnNW/LXXFPrdj7Jz9B5rMmXiV4pzqnvL+WvDWG9N+fIH/6+J9n
TQWUIdM7ojdf4I9nTcWYw2hgZnkS8Hd/OGwSe4POBWj930L5LyM/v0HZ4kOYj/4ma2G2bP9p4tcx
jqmASk1AYbMR+xfUQoupO07EOA208zhlL0bYXGCEUqIE4xUXJ29T1E8677fkt6u9sWY3vM5iC4cu
q/wcZEK0Em7c21LzZekooBZB20j3y7gi6UNihjqELkWT5mbSKAiuMhxNtUML4j/8YoObyDqHSQLH
2F++rrDhc/7/fb+k/fHjf15sDDXmjwYBi/eSidfv536JjRPXOLz/uaBI+u1io3iAwUZUdJrE2Er9
erHNuyw6u3i/8jv+O68riy//p4vt18GG9/CvF9tNa/r02kIBzjm8KlfQDQQi5dinexi+PAitwMS8
Kzh6j1WWeYDSuavsmbRvb3Q2NTKbT0TdEHeUurwveojfLJS36ln8Mp6mL0Gy6drIo2VUOR2VpLJH
pBd1RWy22APeoh1FoxNIhMe6noFFLXFjzHqaf598kwo/d2Jh6qiV5LA1yF410+0YLMzFudCcofHZ
jAjk1L9rQEnR8orKmKGahEAdHEJG37MAs8joa/HPKQm0ytFUR0t2Gjh6uDigxw3njiZ1te/Cxz/8
0mdhCoh2xs7M/p+/OKlpXIv/5dL/48f/vPQVjj+SQfpE5sj1q1l13rqqGhewIgG01mer6C9DPQtV
hYezPntn5xvml0ufHIvMDkCZD5bYoP7GSQ0D03+59tkpY6jCS2v9sD794dq/5n3al0ISjHLpaGuV
8Ie2BAc9nHpuAoBlkV8iSdMD3jqtusqEyxDbxYxOiWu7hmV2+5CpyYmDQnVHUHSGozCu3JWvucAX
59z6RidG9FngcadU+q3ZjN74TP2CWtkWnBgE14UZxKN9WzMF+o25UtbC3bHUJfoiPeha+cwajbXg
iNAWu4hm53sQPV+zNRq2IW4q9rCgYKr0As8hf9N9yalX+C/zI3MndpEDnsur4Pajg/EAAOrK8miT
yp/ofnzN+YI37rNFdcaqcWpiknAOyuXCaGiqQNwU5QehflDT1ZS7be7qvo7qxNbDPAJIoS1rG9Fs
IDHxzoXFWYBPnUIbEo7NAjhX/T2ghMWccRmgF8LSON+ftXz+OEZEvlNo89aez0rJxQRdjLhn6xEv
iSBXpQSRq3JvDWu1PcG7zWyGvOKBRfQNLwsaCy4HyRGwVMJiBLZBsLK3QCLYhrlEFCV+TRnqPER+
99/tY3YYPxWkoAfKp1bFA2YDi0lSWvAfLfWS4dlg8jaMZRvbSFzaOdENwJQQDBQ6LhXwJIuBw/pC
WcZuvtWBbe2mzhFfoMtgYFpqV8d4p1kKr/PdhchG4no/N3deN+jliJzo8HSVhmA7+n10vr0bdHJh
mJ9WCrvJd123Abo5zUNcHzT9lN09rLaUBLHnMGczAjtx0cVQJJBMRrdf3ABwdhsMxAl14x3k30VG
RfQzVxz9ifRxu7NBWPbUxK7X5qWFzzk69eKJ+mtUdYMtCZlKfZVesPRUCPa4S/iJdqLiR6TOqW2e
ltrcUioce3lnxu8qYKTJIRk7o0TaDRJfnrwqlDneD3Am+Jt4A39nNgcI2gpoJWWpo3jRRc9H8WfD
JJBb6WhQYYfTAcUEARgIEUt/DElUKAy4v0gIiRSxLNiEixaGU74t29iiiIWj9tZA56RH5EajtC1k
ARa21e0NtPOOtM+zsa0/esy6xSFnR9GtMkh7fONMvF6r+AG7Lqr+D9KHK1yAt9Nu9HbQN/XtOAhU
Q9j0vo+L23tI0Ns4FnP1y9FMn7GuCfEie6kOChxC8VNtElzUT4Nk+EJs2aby0cYsWvo6f9Sg2FEa
67Tdi4qAWtX1033XU+OQ8gpEvlYBU07hB6u3ruNBoKxuiyfYJQloi2+k5BgvjCeDNpT9WmSNt+B/
O1y0ZK0emzn1v4C40VCYsxECIfjuf4jL5+/zamXbu928xJFW0grZJXjRVrvQfsN1lV8/UgeXiR3z
rHoQChcs4xkX3Noe38rP8DPilmsW+YP1PZ2R9p0QVqkzS9UDLv0toeu36+SxGucBsBB0DprCyrxu
GYqqnAA3iaG9Pqxz+dHgOTmc8fpBl4tWCjTNs/CCetlLNPVhUaAwC5wrYmXCis1OUdwnKFnTOykk
xKYb6oEAP2WBYGMgkMORJXW8Th3LqZedkzzULiChi7mjbmjTr5tLptvl+3VyxttRe2ECLWvXCIRl
ETQe/aFsXxLU2ZtH3GqG34UYW5gQTyp4H9c8CRt8gzLfVtdaTkfVvz8XG3MrwIkunfFFRmCpnXGP
0YNa3125jDY1TlFGaTcF8h/wsGNE1bfTqtgI57D4psokyHwlEAiTYfjDuLigv9Sb1ggntPXgpnKp
TKbVnccMqKdpJQV4Chd3D/uVwHfYa/j6RZCfxO/227hrmExkkMyPyfI73MfOrlrUG+ZhRKqPEXDK
auQVIbigbBbpQ3qwMoiexlGUODepNDtneD03h2hfUbuiOy/AU7LJ0R6N2jaXdNA8YYZZj1txmbny
Bq4j+BbnwqPdhvwHxOzxG03D0deoLtNDYxf+Mj4XKwieDsCqEQsJ74+FeX6BvePRVW1nNpU6C2UF
HYN/w3L0HYy3xXy9UaUaABxcJEvIgq4GlYe/LUQXdBq/ZenSOgLnPYdc8/0NCJQXYRDlgQ3urVsI
AQvuRb/R7G+NLNSe3+uMrrGxTyzCxNPXonN7rL3YQ2bED0qXNV/d0ZckmZx2LTjXXepswKS6L5Lb
XAAt7kiBD0+Zn/nwFDgLurFjnmK+V3xuP/a41vhO1OUSV6fTEyFZ90vzFDZPqDrtclimnuAk29mq
OaxliQIkSivWV1s9DWu+O6j8lb1sK+o9V91LVNIopRkpqQTNsXIjX/zDz5CaSLoIOAyS+f+a1eeR
90/j0x8//ucZkocl3m8mb/CIv7rTKT3W5hJaQ9R/KPd80Z9HSEQquDNsHv8t/vxyhJw723HSoyUx
RRny3zpCzqP4n2Qh1pEqrG/TUPXfpqdUHdNEkjLoStnbxCMu1R9ght10dyic4kV8A3BxO8ppEPJc
K53KVByjrL3QPOc8GXmxmpgi2VRz46rBKLnwKUbJXMjX11t3CRUb9lgNWGA3K+5wJxCT5GBG3Skn
8UVUFtfPgVgnHHlOqmzJnRanDHioMBh66PFhacfpB+JLjVttce2Qo/AnooHHlCUUewtmFXwFzjie
Mj10PTlnQVZX7fRVvObZtpQuN4zBOpwpl0c2bEfKHyd/OIZPaWL/sy911siiZIHVlPCj/I9xab5i
f7/Uf/v4n5e6pNBChLD6nxK/XzYFcOqZlPCAcM1zVf96rTNJiVyDOh27/0LN/zIuARRgF638q7ro
b7UCSoTK/ny1s8JAg8X0wu0zL8d+nZfGrrjHYzMm6JnisQuxFT9WHH9GTtIfVPWE5Pv2exjsNMt/
wQ7S3lkf1Pi4ziph2mHyW93Gf6pJZACwlSw4BeN1r3jGc8KU7TBzG8FBqsQ+zknaGbb1ayOCzLA1
2Y3x5nHCbW3a3TLKIuaWTjuFEDJsRxK15gaq57iEEEj91uEDYKhfmYxo57qkkIbxCYWSBWv0gUf7
fCO1zGD1jZprYi6l8rWlJfnNvO/1aSF5VCVPw1s3t/h5N+Jad9BOtuWpX7dz+4rtXdTtjJYJGn7c
qnYLY0X6TrvP5lraS0o7XfXbmd6nf3WfnE3WsOkwvuv8bt4GyNC3hdHbVBiqhR+2iyrH7kkL8yLJ
bfzWnL/Lx9FL34y9cB6f1WP8qB7Fo9y94QJB+eoXE6d+rMaUdGpEpMl/OTicGwdzdM/5AMsYkeS3
K9wfef70BHyJNCredaXahteewDI89762BFVO3d+wSgJrTzOh8pzB8i939COb32QFa2kbn64+ZEOC
gOZKe8ZODnIfbE9duHf8Nc/dzddXWPyOzHtQtSAcMAACXE3LRwhcM+LyHrp542G+ocddVajvYCaw
DfyzC2FjbYT1dLxeOP5+q8tZqgARK7kS4HxDTPw7YLqs06G9UpHUNUGnip17a91O5NQ+KBEhwj35
sRKrLjJnKzwWVy+enDg6T/W66BA/HuP7Ph7ejKx3EuNUAg9gjscHPwmuZXxk7VZFIOcci5fP8Bj0
GYANpG7fLLzR9ELLzWiKpU6XNm+mh3iVaMs8PI85sSO7YdG6ZDklN/NAspgdj1S4NkxrCVzmyXpU
FIOz7ehQ11EKn3X/kHU7iwBhRwEXBEHy4zsNS3BF3E08Gyd8KzTcpuxo8WIRnkQdrhzZYhgG9orK
cL/Br7Fve0qNV9q71guz1I4Cr9VuuU23d9Mrh6WCX/LIMH99EBi+sF12u8lwlXxxJ77IvPeknPhW
GTuVoIkunBDLe2HRdw7hgtsc4nTwZtYf/D8cwPmlI3kE64msiLrrCRqq3yPWZRkhdXok5HKqT/F6
7vycdsAqj2REX5uzBs4coSSjQM/yeOMY79NlurAC2fdHJvB03RzitfoIXaHlYIiBntnokK47uKL1
a3lMj/1XyqusBL65UNYlEFtjDfR2c38Q7h6MJhYAEHM3OnuGx/xUk/P5pA/C+ogODA14Dbh/JM5j
43mQj6Xg0jFJS3czbyyUj+jH2mB8rhB/98Z5WvUDJS1wHF8TE7QbjlIH4wA/NmtXKHShA9QGeG/z
z26zu8PW3uvXbl+uCoddALuQwQ2h8LdOFjt5uzByOx+DiFH2PAbZS3kKSaQCvLCbID3JlFW8tXZ/
bBfxqva7d9xuKSGd9GvOlxDzAS0AfFF+MGkF7vkZFCx/dlkcKIDEHxiYwkWznGF1xDN38eW+js7S
EmY8GyKeNXc4cjKItEX/le3zI6Z+W2OMgGck8x2GGZvhIg5xggfAWIoCBMlCObYvdHcxoBskMSgB
1xbq4lB8yx/X1lW+qx3+dewHZex0u+5N+kZzvAH84IYW3AigK7f56OSH8uqPit+cTE/cXD/MPbeA
jIYwugkItHFPc6QszZ5gahWvkuMm+PUYp4RVRowa/HnPLAONM3mrHml4YsBcNG+3x7l5m0flB5ui
G1HR0AkpwsTLMPG66JfGhSvU07bFd45yynX8kD1peNFzO3uSPydiMtAhOam851szqLjCR19jzfs1
YUOky/KCZx2qPIGL9xKPi4pNOsCpTiPm7H0gAnTkW6kCioFDgbln1fql37ynPmkggAp56l7R/7nt
3svV4Ner61yVvuDlNEF1wvjNNQHqL+KusWPmp3NxNl80ugLU4A62jUK80pG5vUjLbJt3yG5C7/GE
s3bqIXRvZJGWDQNWt0gZky8U0o6xV88xr+Y8YqH4BBRWctMpDu9WtkHihdb37US//PK+LP3IMx01
MDfmhmvFHZeJA1XT1rzRyQL2ZbqvfBhUZgB4COb3D7EK1pc7Q3YS1n4/envbhfwIjpqbC5q0+sgl
LW00r3sQZNoSlhgruIGht/iZk74mXunfn6L9uDaF+Q90W0MwPKhv6uX20O7CpbAgORYuK32bqXtB
gqbCuu2tir2PCobb4ulp477srovbGx1GGRYXGYMpru9pratB2i8TXsN1+ixo0WGwSg65uZfJinfj
hWuSJ3GGmz2o4FDQYpfyuhnRzR1gXK3igBBtdZIXGzV2a4nsI8gvrPTExSYv7J5JClY7Hr/aI6bQ
wJhhtUGJ51oG9ruJFO9SNyvl7iImNEMw1avOopD1naRFZKzv9/2dxGnGTmT+DSmZb3aBbi4Ness5
PGRYcdcT6xKSHOMnzDgydQgj4ZlYeIbxnS5yIhnGMk1fNbzvRY0VsznNRyfCINBRabOodkW6jChJ
vQf8zXjfG927MLk6+TEcPGxNWcPSRcYOdX9tnbBddVfcQQMBOlITFTG3BC57DZUV7/3cVEvKm4YN
gu0vsK/N1h2rr5IFYXN/xZVk5deFMvC+YA2DlanJiZssesXpWMxpbleu4WhyR3PnNo/iFYXGDnkL
BXXo5yHaDDeNa4iBmhaLZCTxElbUqAJwZgHzkXu6/9ro3OztqcSDdSToWkGZbZ8lcinREpzNVXdG
I+jq55Ddxvaen64U0gtrKf0Y7GRwUXzAyF+3I27nJyz6TrtV1nPKhIiJttbWxb7Y/+sfWTyX0drw
/ET8JYNU560r+7cNCg+plXLfu9HD9Zg84Cu6HkMezLwtDlt6OUS+7ywnKPVJEeRX986HCgqqwKL+
GEMYCXRQ5HhHF86zt9163j7wgkVwWvh0FfEXwVnnZjNJ2bF98E/h4vQQPBSO9OOvyZ3c0aEy2uvd
pt4anI1oRQyyoCAMWgU8OB2JdiKJXfu55lkG33veavffykdO9ExfP0fBHD6d7Mm+OSJ/LtlGOVsN
j5OdBKo/G7BYQvNrCd+v0itpu8RAl/jgzOXCn+SjYIW7SHyOFEjz+VbC7RfvbxVbqw8CCsVzk3yg
kJGQUM3lbXSB/zS6UyW8KSWRVaRjURqJSZjgRMXJFekZPzSXoI9ks4iMg9o8YcB31fbJuB/bmy/C
7OV8b6A6j8sGFj/uuTpfdj0k7qG4kty9Jx1ihtUsC/Aw/+zR0aD0nf8iFVPl/tejoyz9ly3Jbx//
c3TUmNdMNhssPWaH7E+JWfshaluiJpObmK0OP5ckWLMM9Yf+ZaLBIcH9HBwlRQMYJ/+nv+zvLEkM
+b/MjaxvNI22e8onoRP8cW60kvqemsmYkgnH8e13MvWwtvFBFbpcriVlU22QxSg7/x5JVj+yNU6D
pnEmMkknRqbrqj81Z4as64G66cNsEIJ0TqqwWfUvdMGs8aGugbwtb3vR5ZRaBPoxfVR6bi9KJdjF
1o80HZhiYHL2oM8MOelA6P+ZgCx3hjtwiK32IGMCTmT5lq9zf7o9ZVcn6EtvfMq/gmQ/AAe4DFtg
au2rtgFQe56dqOy46YGmVYr0NX0Ljyo0sROPGrbHYbkz9kXvI2B5kheuy5PGl3VycqVoa5lT0h0U
FF7B7ejoj/kydwMe7pfoLOwYanljhgMwUae7OgQneAo2b1q1NOcg1CI+RmeTypsOPni36iJbKT9S
Ji8KFUx2+UXJZ+r21HtdiHmGX6kvKQGhjPir9DHQ2o20k4DKe+mpaI4NSfv4sSMm5hebe8JyenK7
9kF1oZFIm4jOdKZJ8b4XhwvjHlBWlMRxE00k5znqfsj3Vf3KKaTDSVJuE57KdDEO24ZQHnnWgHi6
E7sEJscnsqhkPvtHjh8SR4o30sijdZHv9r11NF7Gz+nbSJtatrluu+cb3QyKzZhblwcSn8PaPKqS
T45X+tD2hIiRi0bXVOaaH5ygt9wDYU+HWyr5JZUKlG9CnSsfhgiwqZZPSFXDCRvQiYOeNHs9+9wH
QsLUyvMyTQIYJ2K7AcIJ360ZzsiQaridgI8d6jWVPAZDV/2dfjV05ZRO0zxZVF/wci/a8y3WV30Y
MQI6zBGhtkvNCRj7qz4cx3UkHPl5kY15KM5sPCbTFYfA4N+E+4NdQd1fNdlL69fkGB2NkREtWo2Z
o01B9K0DZ6M9veW0C9jmQxF9osWxsWwErN3UJ5h+dz0otKb7EmGxwqe+nMoE9C70om1VHW4pNwEf
m3vxzVcBmoH2JOQz1Xit3aHcTsGwKR/u1Y6I3+zgpReY6ChCCfHdFxJ5IN4EVhvEjxcTqXFsv2z8
/YrS3xvpZ5gtCz4pA2aAJkOYjSV5x/nwk/PWJmwDiGPj9YwGxzmhB5jbrYA7DowHmX1rNzF3uNet
hvKo5pvc+qzDD8DzJbin4tAPxfyvtGgp5UsLr1h1u2LdcGhE7eXHtTIoPzsgSkaJHRIdletn/O2U
EmvQN/BPJucQGBH0oJDTybEWPIYIZEvl2HzjzU7eyo11DA8N7sqBk47dsC3ah5yJQNprkl+8Jafs
1Ae6N/r8kebS0q3Z+OoTBpTGl6AFjpz1Ljfk7mLYF5kj4GqkQ4PnEmMccA0m+N7pSrugBaV/FzQb
KUp7wWkiVAsxwSO9qOE6iE8j1VCV07x2pUvoevKYjSZ0EXST8XF6mLU5OaMoKrSV1LkkS6DROLbF
peDcEqdfVxeqqMAm64tMtFX5IIvn+kVhybvPadPKHrrtlA8Lg2gCJfTqQsQqlu/gGg6wRSb8DIdJ
nsetejqH07oXSf7YSEZt0Lb0QXjUIIjn8sV4u6a28VWjydAIwFLD51LheyRTe8P1trzuioD7MYTa
+ZH0dvgEPWgsTgoZiN7jzzrRaFjY7do4TGBml5qyCyU7Yg5jK07Vz75+q7ze7vmgPa4oOhMuHfNG
s8oB84ZYHxYZ85DqSC/JcDReosrLG3+4HfBZhufrDvGxEpbai1k68T471iiTHgSWcIPf3Lm/muvO
j1YDsfmg2DY+0ae6X0sUAlbLBLwLw21ROOTKKFNh4eLHosOfmxjyJe7YL1XeWHlEhDPFmZ6w7U7C
GuWMRBV9L+iQ6k574CA7Y/jIbdROaTi3Z9BM71CzXugEcqGVOwi4CNoScOmP4lFZtZvws9rNfJb6
BQiqSiHKdUEzh/GF/npsxqP8bnqAQWx1xn1kmg/NkpN4HxTTBTx9ezAknLV+CFmUVYV3o6CCuDi9
M+NCv/6jVSfUHSzWEmVcKq1Zf+1cArP3J4fonz7+3+cpjOSyafEB/7Egsen+94mKX+JkhLgksgSf
naI/D1R8kKRyoJpNVHPFK4LUzwMVGSRSRWhEOFX/JoqXltY/LeLn3zn/nHwqvw9llqV+cYjmE5S2
BAr+0rJWlT7umivmZ10twTTSD5RWgdmYL1WWbabeOhYKRUrZdWtoNXc5EwDNQM1kHDO035C3dzYn
KEuTbvZD1MVPo/51v+ueVrIuJlUetvTVZJ6lZJ/XsD+1TOS5oOB40um4iukmSDMvqYavyjxlhDrD
Pn+mOQusKqUknL16pHLZTL6iO7ovpT0F46SWCId4JrSqfGFI4q4IGq+A2qHXX+EV0EhPAIrVrt2k
PGC0itLreilZMCs1bX83iP3I5if1CE95f/NvAo1TGu/r+so5UJOYaIRTr6JQ5+XcC0AsxLy9CGFP
5B1vbPooNvFZgYhvNdo3XFyQtNMpv3EgM/PRbcrKnnIooe2wnlRqIMYBywEDODDCXGMjOgJxGzgs
pEm44v2/1tlLJPeyWww3Ho+ETJNe2xBnW5YZ2Gx4QH1F56RRrcya6pyi/GipkYAUvK5DeQ/1CltJ
zwAt+yPPdIvPd72dr212MglTjYnJ65wla6StGina56yXbpL2cROjlVy/KrW1kjLd5djazweSq3KZ
ynTXtrCXUobGq/QgM3+aBU7LRF627XPMgylWp1cNd7Da8kfHfAXQfhll1CdwcI0TNrVteNvJ90MB
ZL8czW2oKKsytJYpsL9U4+E/ACGub56Bd+PemEzQLZnQZKH3k3vVDnLduyLyxPX+fC15/SAwigQF
jKE96xRx5ewx4VcGg/kumv6Y0MnUb2Pekdc+YctL7xpiwl3ZFLW1lKkG6iOWwtd7wvv9QWad07P3
iRXlVRXwmOpa0POi0JXcMduBZk/NkaP8JcV2gMn+aUqrTToXxEfqKWy2d7U8qDChKK2A5rjq9YYm
hswdIO1O1UtRSEtFSb1CHrwQNUdtVrXM+THJg1ua+1eBc15kjcG9GQ+Czhg+aC93sfPSrrmIt3h1
j4jZcb0z6uJJM5ZGWVI3wIk/XssWUNkUQ145fWlD6g7aYzc8iF1o5zJgoBYVpxW2cTw4RagGoTb/
HLJNplH4aFa+YU3rxthY+risZNkt6kgT7Kq0dC656bsrCEGb1aUVq80Q6RCL4YbUEsu81PxSE23V
ZREej6tTVtZHmA/+yIpKhNeY6fpjdy22QvEQjeBVmn1eTi9jrOK3EZBrNInYLxUNrY6J1mA9GjX8
lOrqXp3iqmZRrSeHa1E+6FY9uhJLVO7XQK+kjyEHZzXlN/umkjWW33vQu3Gq7ofUcKYoC5SUI4j0
oAooILLh8YOzWys7VAIyXWekm6EA+JHf6I1lIVvOTyYBblXakdziV3osa7EMGCoCf4/ENOjtStVi
XrYSvhcl0T+qqyjYw9h2Qc3QMAFuvtX9h0yTfFd/T8Rs5KRaKrd8n5UdRxp6mqkIGSA0G2F5AM//
aEycz2/RcOwVgm3oImZ8Kx0pbYLmen38Z28vYLrSrkPLDy2Y/0P4/hHY+F34/u3jf91eaLSbs4T4
D2fh5/5CnwO3LA9m3y+vr5+vW/P/JDJWGm9hBRruDzrhz9ctaxBUdMMCmqjP7vm/4RPm1f2n1y1r
F7R5CTghUrvM4ubX121KGkus8i4NFNxSoGyMZU7UVzxkuTdBiKdIpFuFliO1S1F5SKudAX7O6hdN
6KJxTm5e7tCU0WIrrEP4VUOnf8XlUdHWWLrajw17lZwa+VCpGzStVl7BBejDbWO8j9K3ycgPG23A
jty9jMBbe68YlmXltJrfDUfRWiOxDJuhXWuKG+duTLFWe5KFw6Q/JyipYjqLzYdaYzfAu0P+qrAR
KzzENqDeJ2GTlPtO2ZTVY6utrQh/cJBjKqOuRkSGOiX3nZ7/kCHRBeBCKZtQtLfpY3NRLj2+Ztba
IjtXG2oKRCVT+WK7rIGCjdb0czUQUOyoxfnvJ5GvrlJxacQb8XjzGqo0O+y/R1fczMqJg2LW8GQi
EvZQHNoTRKVN4Vhr4amLHWjt5n1bCSt2R6K0HXSPsCciqaAsUwHugtuaG+W6jrTtiZQvvlPmX8IE
1ak6yZHT063nC8UOz0EK07UM5BK1mATXIjsDbiPfDIqiWoIoZ46/fsoNEO3VFXNl55DNBnVll5ZL
8dM1Wmb7YbBNfNIRLj3gNWyIAft9X5lMfUtbNxz0jaXCWAaOqloVVWBFPmXvRFBxYs+aCgV/NxYe
sju+d3cnDVe9QFvdCoJBnXlx+kp59SwBtLaqOhMGysQFmlUrmHK9Il0l3YZfjUmhVY+bevLqZokI
0GAmVwI0pb2mokQgty3gZPaObvFJbQAM7nCImaWAmN1cTmZKGWjhJsSsB4z9LXuZdWbbeI5Pt4Lt
+woOwtJg7d6y4/6hK9aumvBgtBXVBiTfOKXmDRQw8nKuTZsVnlnbbL+QO7uJcAf1Lsx3eeFSbo8m
i1d8dicw3tPQ51dBcSgO4uRK7YoCShqFu40oLeWYd/TqhgLAu39ebIEka9apr9AQxTdTYTOxsE4t
b3oSdatba+f9vqsC1eQaQwwPeEVhxSOGzm6FTZ1ZesKV8Pk18U0Gp8ibAHcUFbnKL5l9TGHAvKyg
4GLM0O6WPSQVAxug85g/HT+mYh2mmxoJsqHs0CxeBgVQMHoNIJ4SxEWOMV+qPq4KimO60GSYUP17
Ob4Zlp+1R0U8KfJeyr9UjBHS7UthnC0G2CetbU7+tV5W2jPMqXkGrT4VPk3x0CwzeGkDq0xKrWK8
zhtuPvzdTReo+iauSagMx2Qf7SdpLUNYvlGBfS9NVzfxKg5ksdvW1sfnMnEH61Mt2L3dMQ9j99Vq
eCNAdIeCvc8uRRGeqx/4Q6XyZy19WXGgQm4Enac8DEDsscraZfvQWxQ4GWv1Q6yP9+rA4uSOUBQb
WMGub3gfx/LbyHN/ktqnURM91bkI1MmkHBhn+JnAaf+Uv2ufyksOs2OpFDbUz6u1jt9LSrmNRXfU
PeMRmLcT89+I0m3poO+up25YMGxDHx1Lu7oULHMW0SuhH1gdjQrbZXGjF90jSQ40JHm9XxofmOEZ
5FZgvNQlyDxcD4hlbvvOEiJ+FM49KlVIVRNCEobcbdcvqPfxtLNxpv4bs8pk7sxL3CwiAKT5N2us
4Un7NC3XxLziJd1ePWkOgFNC8RpVxsUzGrhreJxMDxa2oIdwHc8PfvUN7zzB2VeZ2JLpSsvsTA0D
lqdqvqTlitp2aIw3aKI9jvHihq574lgYWA/dy529Mxd2cYmmZzbGdzw5FKBnz4rK5lGId5N0iXRq
aCEDJJhZOfI/WY5JAGEhQnnlSAK/Vj0XzUWQ16mX77sL37v7eExexftHOX5xeY6AVIcABzQfTom4
ubtS6Nu/hFcnr31Utzub5mv/KFinnmXMYL7g4r7dgkm+DLy/Mtwn3RBQZAUg0Ve7tcWDSsM+HX1x
t7jSYJPUse/SmhoK6xYkPFN4J4Ut67SU/IO5Kb60+3OZPU/TR2m8Dv0O1m2PZ7timxKIjGzvTIRX
baUd2BYZyq5/vwFvS6Fi80OW1/X4qak7eswLKOXs2DDIfAr1a59uIUsPkivqq67c3A33M639WvVB
dEeD/Y8+oXFAMmT4LORaRRWZ5a+TXKwVfjuh/f7xP09osiEDYNFFWcSna/Kpf57QIOtq2ryQwBz4
45d+Kkx4bQnLIgwi/fw4vP08oWHANcRZDvp3yOtvnNAkDRnrdx8unx5MFr8FFUzW/Ou/LESa0bqX
sVwnQW8Tw9mLFb577DyLuSNsdTtI0bo7FBSF4vsDfl4bbjGdZNpGuJeUp+5aP3TvmRoYGexBeRlj
LulTRt7sERxvG+OjvW4SanpGc3WdQMxFOCzS8ahyOyBv5lsiJIIrkIWEk7ukF2A7AYGV3cTyohNJ
CofTXLHQ38fRVov/5+68lhxF0y36REzgzS0eIS+l0two0kqA8AgQT38WNTPRZibORN92VHZVl1Gl
Sin4P7P32jszvoWPLiyYWfvt9h6d48ZJ3J+L+wTkDYl54Z3tfCsEF8LQXCo030JyrzjNvpoIuY0H
8M7isUhCvQ0YVMjLYanhKFNoJl31894tRKxCScpsfTNR+RXCM3KCynQ41zJU+cZIRHf/LiWhVdM0
uSWfJOsYrLeksBZq6d0vUFd1Z1KxfVy/pvRU3tf5YzmPsZlop45qgOtnhEN9hCgYODFuLZIFaXzZ
mAjG8mygmHTvH20sQgs1jxWrNkwhpXsrl63pM7sVvnBn2V9/51YKizE5Q7+2tSZmYq7D/+dCVZka
/ulC/c/H/3ahsmI1gFzMgV+/WEm/XaeAkmivVP1XH/X7waWBGROtvMWMUuO7mS7/7+uU3+KXFAaN
+JRnn/Bf6aTA4P35OuWZiyLbb2WOBxHVPw0ue8tkwlaMl6hs9gkgZtno327a6OL79VO/C/Uv+RdR
lnA/DBWwVenFue23xAA89bHBYgDJCIeIECJVoDJT7c8th6qdfZMeAb1Go3TW18jx6ieTou9Zg3dM
Zt5Aknzh37bGZ4dN8yS9sLyQr465Y2zU/ohARzfdi/LJagfId20ykJtNfcO7BfXSZKHFSd9t1Sda
gP762c0mTjaOxmxoso6cTLqHTpJCr3NRhTo1ykG+54AuHA4yAz0es59nADKM/I/TawPsFvbv82N/
fi8+kcc+gmkzOFDQvdoDS4MiRKmOxsVje80prG3k3TUSdwPaKzZBGo2nC25ZOfIZUdVKX2h44Ksj
nm2AH/GssVJhLkVkq31J237Dypgn2ZxI8Ezezz+tTRgVV/JW+mi/E8Qsx3EvH5WTxJxHijVsm/Mu
D8Gd5kD8zVUXcehUBYnhUYVPho13D4rShBsmmmLptmwrokPDXN2Zw55ltuKq+SF9zdBuPm4e8mnx
VCaOuZz5s+l7EdaZwkIz+0KufUn0OWLDMzMhULE10jz2TRISC7a6oASW30HAOJ3Ww8CUvUpDtr1R
hNODsArDxpl3IRaLEs9hncVNkkqrd++jnb/VQcYPGnnciPZsZkdAYjfWx7CqNvdV+dau8jcDcWA9
/xbDRZaGb2dgyLwUBuUpX6/cPoP2Af5t7K11FjTxGTqueTTWPeLLKbwhg6v8dLDnrT2KOL9dJYvb
gXcpH2XlK7DA2PEe+ufuQ+XuyNtje/m+fCdPxr4Lk5W2vqzOS2WtrKW9cDKXkLsmvgIMuLALMu+q
YstTt0wQLt/Fs/yq7OWv+fch067hd7ETBkUcXQJlbR7PRxSGW3JFNaaqQKMHQHzOL4ovgObi4/ah
fgmnGuqIq+hu+SJuilD4npPUQHzZfHZUfyAhII/i4vziU/PSBvIGagtbSdrLpfmpLSxSjxeEkxe6
3Z0GlEqREWj8CWtlvMmbKZAP57D1FcbMtvU+vNJeJMHMoFZfL8gAUWS+alwPrzza/iTjKjDWzYcZ
pb0PawwW8PnLXLa+tWI0T/Kfz0hB+GGQMCmAB2Ge9bg7wwo08dXVfbwAnim6xK8Q0kf3u5GU2BhW
iStzvd0ytwpqC/zgl5Rtb7d1LjvVW5Eg6UNQQvW/qV+HCLoy5jKg1HzrvNbd0rba6HdXl0XqS3Gy
EFW6ZsL3nByd49W92N8IUt3O3s422lfPCoQAmaGI3CN3WhWjDa5cqQVc2W+GjtBQpJzKffX3rkGx
nFANUoha/+to4+zjBPhzDfqnx//uaBMp7aR/jfv+SG3h1yEEQtoQ5zqTY+d3NahJFWqRYyKLrN74
rd/ONouaVSWW/N+mmr9SgxrzFPBPXjAMOIwrof8BJ/ilgvpdDVpnZVoadUI+JvMXmS5RSS3vodz2
IhvlVs8XrNNebo30WZYcP1UmH4SLfJjUad/oWdQXQ7Yb27P83abF5+XyJY2s9+BrViOJr3lj3r3p
gm0rp3m7kHMH6OmpZ3guJYRS0limUus9kDxL/QPc0+3wyOg4bxW5IueZQdxD/myrfDEY9UFrBYcU
9HWLMpCg8YHsxlu+q0hqvnXWoSpnh8edg1LNqY3ZFzbfAncXKe+YBAnBg0SVS0cESWmFha765xwV
9U09ZBpij2GZtrHVo+zWp1hMkVxje2hR6ArMPprsErYqbucs3VljiG+7Q6qgg36WTBDWWSoWOIMa
P5teuovxxL1dSq6BMUhxO+g3VxHOO6l8b0BLA9OGZPMp6veLY0nEWKCztZQ5HzjhbO3iyUiicmIL
2Q05xPYifgzVXsPpQ2DCW8YteShwafcZdytR+8lli+5yMnZqw7mlNIuUddoVPn9+rtz8Wu8MguAr
UKIldFrkTMLZOFrXfNGkqwGG3rkaCaskjcNkDgUDWyurKCG2oG7nEmQ6v3aDAj7lozlLX4/qRzIi
rSWHRCLyS2kCQSH/5YElID2/dSnbWMYgSjWS1YWyAdr1aOaveqa45jQFgmEcSw3EZFs74g3rj2o5
iWpN/lVUCJ+8kqWZrkkgJNxQ91tpii8zxPuOdaey9AjVSnVuA7UEPX/r0TMgGLrkO+0snXSz2D9I
i0hF+VkqkuXf/P5F76zrFt8o0//f0hwU1H+7f/3x8b/dv6ig5+YUpM8v1shvlbmMiRVlwL/0m3/Q
aEo015Cm2Y7QWs9F+7/vXuY/xLmvJgdQthCU0pL/hbuXYbBI+c+71wxWwcoqyzzJP3bQpLxP/dhL
CTNr8mA5RpE5VTvDeJqT6m6oF+u74t3bj1T9uV6APq9K5YiBDqZzg/vqxrZhbeQrUtSM3pGIZpjC
TI8zeUdI+pCFOnIlBIwcwGVUw5u6+NrI9BbO6WZENv/wEF4LCLjnBSypsnKsYiZ7UC/i07gmPjG0
/E+KHAmbDrc1+JckuAAy7UOmvNIxF0JSgw2M6pUn9yEeshnTMS7aIcS7IabrkXY0ZY6ubSHUNdpb
hbKxUFcWzsMbI1pde+6NN+GBIfdGDG18l6NEDvXMxfnXYhzHef6D17FZaax+BC8pPYApBlY7w6+I
MsrVWDZdLsqOrQ5iS8qrKMHK9aS/Jsvy+3pgxDx9sOBMye1ID+cIB9aHjFaIjNU4Cc5Hw6tiqjFq
vbmas9bEuFPMcTdPwcHsVYRTg11+199MFOjRKYobh1BPn+L0AzccwljiE2OE8qhKoabuhifxGx/l
neI0muzZH5I7JjVjFePwYuSx1aMuRBQS5EHpIML6oGAdcTqhlCIqhKXvN3ZMASpL72LTZODNsgWW
P5pYE8V5NzNUQcGeyAiyAWa4xyGYU3nRu2GuZFhcsgo/PVpbdXRk+YWLstWJpDBbUDwfqLpzNt+r
Pu5jE+9LqoZ4wggn0QGUiH4NqgZd5GhfP8odn8JBOu8W7vUT/cgcJ1Rt2fUis1eo4Fzmkl7q1sH0
gR+FG/H28sZfiN3ALjZ81wYsiEjVsZ6FDyWm1p8+LoOXE+mBa6bYRAkPV+LWwdOJnarDyX+4bUhK
YVM0Tu5l12PV+m4QrrnMhgR+GEu3D79Tf+Q1RaZb8xVJFiW/QQXpYMHZmsfb82XVhQSmMIQJSKnd
EyDwZjxZDkwZT3xNP4jeWImbymu8zvNY//8CLZC/6k2e4tyXIrJNB/klABC8Hq2rH6wnghqGGs6r
zdbLIQPZfiY7BZKDndrvTF3ogCSvWOMwmVWMp9qtvDkvA2Q6qScHvZv9IP1i1gqDH04CPWKU4/Hl
zB4LrEZuzrtA8HgrhfQ8fAokjQHI+EKizFeC1q3ds38JdBcCikvgyxhcvAqjhW1uESdjVowtW/Pb
dbvWHWWp0ABqISo/l1PNrfCqQS7a8YJiFWKZxiIdYozh0QY412dahvpldgsY0fNIL8KeEaUoVo6o
89Ei35w8prFlXnwN6vj6RM5CmK4gZTCA3j3Cki390/kjBXTyiKTTY5kxNMs1LyEo5erw+t1vvlKT
cxSp9Pz3QAK9CyMm90QZGQ0T+8MlIhElmkNN8iVONGZkATTbpbaoo8lzRJcNjneP0pC1KoFejng0
w8LL3dxtnKtd8Z8YNk88G4DQLE2GGOjJhRtADfK2+m6+093tTX+mlOifpAa40Liqu7CBW9L4+PAe
6KNGt7D46vWQYwCv8bwdR/XBbtivr+eNzo9WIPoDQ8A7ClGmHYgRSLYqHnaPTpOo3jZUfjDuaN+3
RbE7q1HdOyhzTdItzagw3OHT1KPb2avrHbFBhmvenbF26K3fr6JTvqLuRNKKQngJD/+ALHTSkLMs
2PiM3V5aIPOVr977cLa5X0u28likb9BXsvG7Nt+SKVbyg/lyvy/uBKO7HFT827OAT3wTN8MFTbUW
tqSZNwRcTIdRN2OSWSWRDFE7UyCS6LLbRhM9d8p9eolktI3PHoPFkagOx3C5VTvyQsA9vDmvzm/y
rnqZcJHjFydnyk01ENE7C0S0HhI1RQ76qKsYc7++Fp5nQR9ZuW6NJzkfUW3ldJx6z5dLd4UGKWV0
FlD/Ip12tDv8581Fj8bO75OQ+mgu2G/HBvVoF19UwlV5qbMYy4yCpSs7CCpRtNuWbEu1X5+to2zu
pHFh6EsiFQA5lGIwsekheDSNiVRO6AeHZTMsjDYozvsL+SLKpr69VGxQzP5LIj7ImIFDwn5keNUx
PM7VN63ZtKS5o+yELaa/SsXx716LwfCY1xnz1PJ/1GJzPsd/9JIzA+S3x/9Wi8kzCPifLeGf56Sy
ITHtVCmv/iUr+a2XBBOHKJQpqcqaRaOG+l01RgOq0PdKCFJnbuhfqMYgOvy3asxC2inKpi7hnPlj
NdYOhkWiMNVYNfrSwXySDskPFdn94XQvBuwy5hlgFhFYvVPnEGlwxxsBcg1+APZCYs8M7G/J/MFI
E54Yl/s7SGtc08ZLC+jJVn/a98u+PV322icPuuBWsQ4a3mhlc36aP534pnaZmzLbWaQv5umxJmM8
bnfiN3CG2pTs5tAdZGDvzrXxjPjmQqnzBHL6VmUAIH4+tNNPtsuOEp/vbo2WoPPFR5BZnkT7esOH
w8UV3gY0j2FekqrsylPYXwJBWEFKekybWsQISifIUiLIW//aRsK0TqQVgRgk6RWBSfcjeLQsE7wi
uPoSYnfvcurBtTOw2eHx6EiYJXfqznX14PrKhb3J1SZz1Vn9V8012NxeBGVDwkh53hNB2w4Lhfa1
W0uX14FQzWwnoszoAgZzuP5NfSmPC8XEW3fU+nXHPaDvtxdSdw8q94apeBmyeOJ+QeD02MUMrCdi
5C2vHDYDM03Rv1JzZRsomti279AHEq84R6myZQhajGg45FpbF9yvGu5btl2uxiZcrTbfrfVl8Yrc
jQAANIi283Xb3neEcCBD0RmQpfa4x0izIbwJ84dBZgalxgml+XZdfrXHxzLf4tg4zt6M6n3gtdo3
7+NpPM05YlhZXy6vzXo6dajTQa1Ve4QJolt/NYRpyctHZJy09/rVOhFUNWxuNlbiufbAteOYEJ8k
ahcWU/b7E7Cl/WWw1eV9a/qpvVx7z0tW+ZbT1pvHOZA5M6/kY2Ho3MoleVM2poJkm321Ef7YsA+6
XffWHtDjz0sxnkAk+ufN9Z347HzJSRRRFs2fzFjcIzBjPhriFh6i6bI5OHeeozANJLGUKHDKlk1l
xslR0v0OdxWGBHcucW7MyP1rbPr7PenEzn7PzgB/rbf93s6zvcV2+eotOMmpduMqIKrUvjnoquDu
uXksRae77ZDuFR40Z+ccFk9kZAPTxb7m3iOUqufLun7GZXMGkHAUW/edZyEv03AkFnYMRMT6ENtG
Z3zKqNDxlcuOlbmPFmfWy7hO43r7iG54g4mQTUNdeMpwxrick76WnR5xEShU9rG5Hu+36M7ElOn3
eaPiDX2RgwE6n3M5PD6SjRiLcU5obbnBEAH5a3pSwwpzBL1J3KxynAYJf274sLZAyp7TJ/Z3LOMm
VnjIKR/4MvwOaQ3xmmkoGgTHONXjpVYiRQg4YrXr6bq8j1z74k7q40KegA7nzgU6QGn5NeqWDzTF
FTY02OK4iZSZSciCon812VoS2s7aobOnV5kL8cNgrUi1N3/Ax/jgibD+56MEEMI2pSelc0rX5X3b
fuh77VXbKq+sEOuYZQq/TT0oLGm6JmoE+o/nYkBhY/+9T0miT0BZQcNnvfe/JhYSf+DPp+SfHv/b
KSkS8mzgrvj3ofa7rT/T1HnuIIuYHgBg/X7iqrLuB5HEONZCLPq7baL5D8ScuIitGXT0V6OxZi7S
fzkmZfQDPE3OeeUXiv93I9cmzdTW6IcU6+azPGHBW2CkLrqrl/YWcSxohqah8JILt7pRVFdKlQT9
/fpwbjf/il4MTr8r8shU3Pb5fas3KprERN5mGam42oB1StsgoCZZpJyWvWjsm5uP4g0X6+QLmypa
EX7iz980v49Yk1PFfUlLJFgASomORMoJ9YO1yqLYdhFJq3i/Ebx9Ka19PVU/+uH6QwtU/nIKJZHp
AthwAB9t+8gI003/DM7jKUMFKNgKEXogJB5LmvPyrT9wIcqI86SXZKeCV37TihW0lCe4+oAk4Rkb
WPDmE4LxKiEx6TNJKArbVLShLlyRaW9xZSL0K1ACkhrlGHF1uL7MLTVIxoQJi88QeUYkvcu09M0m
C6eILKTllaf6dX5H6S+DfEBkqWv+o/GxdD1+kP6NV/zux1qMxsSVgAvSW7HOQmm3GrbkAKJ4VOQn
dJd4ZzXhKCcrhjRILlJys2Yw2Y95Y7V40CxiZIqPRsSIlc6UJ/NMxKZsQn14vmqRP3HnFxYP+Wgi
msojRqhNutH6U9cEWRKeR2CM5n6qXpR7QEh4J6F0vbHoox7w8sqf8F7O0k+Yo3L2c61XauefT5kS
z2q+EZmmOh11mZ5tQjEbK+2rcntFsX5N9hnDHJx8jRmYzWcjQ+UFOIHK5P5CQqDbpLfXlvAxi5Cu
aJIYOEXXT4Y9LEABmVKgoIzU7SyPLcFVR1u9OKSgsRkd8ThK7sw6uLy7NT1bETBXun3WWcAX5mx6
qRZV2aa8hpOxmE3HvWcVUTJgQAj1E6pay4xEZ6i+H6ZoG1Y0rBjd4MLtRVfuP87Ug+vJlepXKfE+
CuvzIQfY+WUU+TxKJna4jHkSEhxdMDrWHb2grUfmVwMfE6hrE9fnMFUovQh59mC8amvGU8KDsFZX
sMDN+eBdmWPByrmrLjtH9p1m4eA2ztO4q7HshVPpmqCa0pilbQAshJUfuUPj1UeZ/Km061TZjPqu
LZb1TGb1TNoi4JE2KBdGRDDumd8I5O36cuZtOlA3wyxh7ZEKCDMYTBypm+xyZzCdGdaUW1PmNBg4
SPmFSLpiNjS7p/O3Y4HBuwM9plF4+cQOETeNbxcl6SyCcaYPYpgIY9yU38kbQ/su/rYsLps69cQt
SUnSHvQwXis25HPKEjFrE82k5RFlad0Qxjn3T2U3Ky25bvgOcEILL0wE1k/wkXvNAOq45HRmwuKs
evps3lsWT9lz8oyYMf8sVQe7RKPbjwTyEOCl9uynXHjULI+omdGnOILX834Y3lH3UbDJYRnJwryt
dk15ghtnCxhw78Ocmv1TsvQeow4fk3qZXDLSiml1eVwOW6t3ofKw+pCZHGgOX8T509GRX7RTj4dd
XD6si1+Z99hC11CkK8pSF8VVRJNi38/v6hgTdJtpP4m6vMBwnn4mckNu8u5R8OylHTxCtd/NTiRz
fB1rzc1qINOs+KuXm74RaFbECW0HXXDrjkqPnChOFWnTcEWO+Y9ar6zLqn+sskMVoDRiOJH123EM
1dCEvKyFeJAz2cVSi3eWOE7jccxy3bujmGCMMl5Dgu3VYXuf/KZ3KSeZq11eZOYQteooKDau3wNr
ZUV3TAoSrDe06yoB3eK+v4QG8cQoJouXolniK6lfE55vvzpzcZHU/C4iGLbmpL1gbLzyp8nfyztB
JU+UOr36jJNEoJlIYyN5KQCKTsJe2t6VzWAg2AwyFLfKMQfp1sXgRao3eBuwXRlKVfl3SRE8BNo8
kKjRLTRwgJzzeDjzN6a7elmU8a3akvBl2j0DuyR3Hhfc7zrpibNPzLniTxYWnEz3D5LTGAojKHc7
fK6bNJyuUXOJMJsO10C63xzh8TYxB27PdmJFRXWSrYAx1EVc18lS5pYv85a+rKxd/0PIbas/KelO
G96aIq54W6uCb6TYFC7IzOyWWCyGjA2yeVxNY9CIr8Zjj179nRQlYFDNXnkqX/v1LbjHaMUMgcHY
ZfMgFirx07fMbQLmZwuUMIiAwwYEzV7yrjH2geFI0ilTYMrqOyYK+K92s2Y+Bm7qscT6BXnq2tpC
gHH7hFf7/eEzqdICyZGg1YL0dQcQ2HVoLI2lEhnEbYNCCcUQTSy6v8P0hAYAMzSDdYJ/ddlW3jnf
64P6wbxuSEBy2rcnWMI1yhfe7uGdGEtX2ZprrSMW2h9Vt/5IV/yDELwBwsTL/BAdquNIXRuv+aE9
MErLOiDAtjBEI1NmgTsox5Zz1WxketWiD4qF+tHD/O69G+5s7joCjOT6owiaoFoIiCVMW7nyPvcY
HIKQRhlL08IXvMds6fKR82V2axBWW+Fo0dxyD/5SKTnGgAraiG4r8UOhVCCJYVYFwRd1pK26zp61
I2/gO6DdZFZGBskPCe2P8PEANxeYT+qqhXIHPhCz/8+jdsARGi8koaNZ9DjuUUVB5kCY8bAlmNr3
AFcl0wbyI1d3ZHxwCTDbzZiZwDI2vcE6E06WWz48cyf/tGsy74/WGXlPmO/hTYGeggCBndQEE4+G
BSgyTIovZOYYJxlHKu5ty/b5/PDuPzzdE9sGUt8NdsTOVfJbvOVvxkEn8LvzckqrGH+luVDaELri
HSJc61q2uk4d45X4uk33PdY2Lye5XAz7Gob288SWZolZ8nlNJ8KdoA5pUiiNjs3oVzVcy7UVJj8X
roGHMyfY68AfV9yl0TumRJilYFGd9qPCX84psYNw/so7cx48X872FUDCttxqJ6Brh4uIPTvibQ14
rbKcuoa97mgD6dwJCDm3WLSb6k39uLKlgQWPSwfTfOooiP2V0FyjLePX4GkX4OIpmN7cTICyEYKF
21mrG504qipisIEawD0fSlLYBL4IUOeanYQW6Yrj4OpwxxB2t/Wvvp+4JOq1bX3kAhMWioNdkaVy
w+Bzn8ZjoMelX5CLXWQ2BANKoY7xdbGr6MrbTbMY1/UX8lOuSouJzBHyw7pZMEbvdve51yQMW/+o
cNNbbOr8Qfa6lfpcH3j0ptn1gbRSl/M0oebVOb/UM8safjYomPKHGDxBWdPYSRx7BMk/qTnbJTv5
GaHHle797vOzDhAKULHZsrFXSioUchKxGZTPqMcfLPyYGpMr363h79Icl+fjw053MgacIXwwjlgV
K7X2JJ0yJ1TvSB8+yLB17pszoib2aF+gtNEOWt69cmkYRt0RUZ/jOWCJiHJpbz51sxYCYuO4KcCH
CaQHImow0fatq/uxEL4KzDbwHmUAgqMFehIaPzTICoBWL1FrpV/XYWFRhYW15TIpHvLoBhlMC0eI
gHqQIijTvawOBSAzpm8UvsShcPb73RVdRar7yuCpsTIFFdqx9rPWPIQYaC9K46fo9wU2pcf1vS43
svWU3qLHNb5eD3rr5mdMVicZ6uOF83YiY3L9N++RdeJGgA8BSvofpACNKe9/6ZH/+PjfemTU6Aqu
QLrdfw5+f98jI3OVJVFhovznHlkRZ8GtavFQk+yf30+SsSyaZMf9azj9lzJOJD7Tf+uRiVlBm8+/
HhbwH0fJndg35+zREXKyuS/m7PHGU4M0Mjbi4rIWDvICnMxyXJbrcXnDnXX7Kve3rblALPuScI/d
Z3tu2fd3bstYuirNgwILvQkFk/FZn+bpE9I+ZIGn/qV7MVdXkPc1iZHXiK4whWOmB6MP9X6ZnaBv
1vNd/bYcFtKGWe3FE1H1SLa+yn/6T3ga0sUtodoBqWTA/MIvXE7KgXESNdieDOHswzoq25jA9ELy
096DGnufJ0It6nNlFsCC2AZVDW2OVd6SG7umUFjZyCOp9Q/yTg7mtMdqSb7londn6K34Y+FzIt9z
lviCJ8rXaGXEn/OOfxHWNXMnLvTdwyE54FNBhqu/Jfib3vQneUWTt8WMyQe0Elc4Kth55mEaN6r8
OXueXjk5UOk2/n3RLuQVwzOHbGN+BkyJv2d+GUAc/XIi5T+XU/kDRsVgAq/u5hfrepx5jdla4zne
ttbL8F5sNd/wszALLbSukn0PMs/4sBCyQv68HdLNGF4P+fflDYnqx8i3iUaLGyozzUO2MD6Y1n93
B0jhj2+W4guUvrxu39lbgiB2iudv10P5jR2Ijgj3HI9O3rI3KcYVH9+Dq4Pi9WWGsSpL/SQtq229
7iJqwDUDhFmSDVUS6i8VKgbOJe8TYYPF8mKvJcMtZoAoM0wn+ZbHYKyDvF+V/Yr/F0jhhLKUxo9x
weGhcPsGO/NQ+qUlVacyvyNsM4MmmpbTUj6RE7O9xN0x9x4r2eujcs9MJpqTbZQQbZ13D4YgD2/M
5Y/qqVcdpglouMXJebQS4TcIVMFDnfrlWV7gw9XpZXIw/vcAU+l481kczLUOonBSQAHyKZ+Eg7dL
Y2Ns5MXowsZ0LF8atxw/1SvKOlP3GfcUr9JS9Ca3X8I0Y1mBLZgUU+tTuO417I7LGdTXegLodZx/
LvYzV2ZiwSDbRUHi4qwMyAdcdkvyf0PMZe4dEpkSM2Sy+arMMyB4fKvpGRFrPKzKXb64B/dA9aDr
Va8T3sDt47yewVy6o3oaNl9elke9rnDcHtt9IjpgOU+S6iQhmdqRDCdRmg0qapj6U5gsMuf7eRbB
3l1ceMHZp3wIpLUcFbEcXQz0CkiVn6w9Ot6ZWAuU9LIo0TqXCAHw0kbZMTmeNx3RRZ2HMFj/LOqZ
+fR4YYez0nbG7nxQFrOM+OGDykVy5wQDnAg3CbLA2GeBxSB+JqQiGXI6LLd4CVHaxkUR9aRGcPrC
YRL2OjIZsFBxDqoguozO/MQH9sYgtdaSO4J6pFTFvOpj1gsBZHWm1z4rUe3dIqYfSQw+421YSXG6
gZSsdpueLJ9+VeFdxXLYzcMKu/gslucTc4D0AyU0kw7mUo0a0nN+3n358NjckIBfVtSa4KvJdUVz
gaP4m9RlmcAI5mtMWVwlyIynhqKLOwdvIu513D82o1dHVRmMJ+XncSVWl6bb7nK3O8EYn3zjR/YT
bD6rivfNV2+6w7KO2NCcGKtf10qAJdlgAmarYRdcXppFu4UM5txRJwjANq8ewBf9HrBR0V80ZpI/
cCbwfRLYon4C95+4NwPuItryR5fsjm7VIQU4F97EjbrRD+rmdjJ2wkp8AUx9rHlev2KLAYKB4b0B
IyqZUgXIvnvoyozve0d/Sdiy/zJ6D9G79q59V7vc71bpgvqaiouxzeQ2AGyNBUKB2+DRjGYbPLMt
y7a3+0H5Jv8D4gkEbOzzIMYgQyTvRRbxKrHU460PvOnmIzZvATabYfIlomttnOFAof051bMZlAxk
tBd4RNXDDZFKBE/XPmF3cM/eQHZ1VJnLmx5fGYMh4cZQisrJtM0zLlmyPL3rFKiyR1dWkwPy1q8y
1ixYs0gKqQVXyNCOQBxhj+9qmcc/p+J2yVCLUGS87LrTg8AEdMmEgqQdDJEfA7KKb5rK/o1yXiAE
RXCSTwQX0rnGqnXSdFfUH7sS6KU+0y/FmYMJ3wLb8Jl2RGbUZdXwZ+g3QvO6uPCityXylEDUdlr7
jNLY05rnxNgSZMnqNxhluBc0rWw4wdJV1YDv/7URXQoTFqAIFCy3AqAPmjOLsKUOyBvSTzaTV7d7
fA6cGslGlvxrvkoUvCDiy4W9VdLs5EtA0DV28xY8v7aCuY64bt7wsbFy7v7gKwH04WPZLZDOn1Gl
TI7OIjCL5rTsZTLG5zpK3+VPOpLuh3HBg2GYpiEKGVEpydjXrGC2DGjBjJYjF/uyAp7qIfql3Sf4
wpm/5e4hPOx+dvFpPifhA7h3D5uMMziKHbu70A2dkPAjz3OWNk9ecGXUKeo3Qd0VizAGJNyD80Bu
F2eoMhzhrLxnh4+LLuq2vmwv2/OmvbrC7ryxdnfXIL9Ls0fPWFzoTn5ZAmQbS78DZ/27ejM/bot/
7sxytmfU3vh5F//8pcSFmvoMdDFfMiMteR9QnDNJ/qyEWCgWYr4vCUazNfMZju8doRoNBqahxpHO
zzV2IHbhu6oO7uzeaWPX3BnNSbUJl9fs/mEhJz5vRTrxW1FW9l10f5Sf67vFlUuHxFBriCopTNTg
+kWk1I3aI53pNs5jMeAd6j7FnRDeLHsgJxv1JMlsN2Y1B95tdLhA5j+u40IQYEbY2I8qyjQl0ts1
P80+6rj80Pjrgvo526SLxsHiHNw8DopFvum/We6t5mGTw9wpFG2WErYFNJBwNN0bQVg4T2Y8rZpd
qXhmCGHFlV3I+CDtPEh7RbVOQe7lXna8raEv+ESU+YRiOcIipTR7l93SZ7ZHLg+e7h3RvpDuLNeK
bkiC9L31RYHX4A8nIeB5fJ16LOdWeihHQIkS+gAW5gyKyufrEsLADUJ0+57th5NAQMJeiejwZYBt
sbievvA/U5zNXkSMoV89dRp+HQEGJ2FgyRrnN9aqnHD4nps/G5qWQ768Om13d0QtfjwQYm+oYcmP
ui4zKjztaL1yryu+GecyHWDMMyVhh60KkvjL4zDvz1lBrwUwivdl0q6k04hakKJpPb6jzmbTVG57
RG9u7ZPVtdL4qxb1YR4O+OlifjXE8EB0+u4RC1ER3J5uT4wDmD7wMQLTNHYMeu7P2DKN3vvllK+Q
aRIlSOtODpUWCcuJyUJN3NoYTNilBKZSNM04xhr/79wImuwyNbzKooRRZHY6/j/OS2AvCK7/uCz9
j8f/qxGEC/cLEkNDp/wyX/JX/1vgLf5DlC1VwmsyOyj/QIxTRFFXacroTWdd+G9toPUPXCuybkmi
Sh7t7J3+C4IiRWEf+yd5N0983rgiXuKZ6H8ySA9Jn2TDuUwizUA5fSWsy1Sdzso/piQ/oJFx9bpx
NUCJY3PUhX6ZDZyf57MrS9fn+nJeGgkty72CPVIs85ECSuhWd2twjFFk2Xft14U+BY/7MiNXpDjX
6za5Mm/NL/4kMiBSEB4Vva+O/eKSQ/ay9CUv/Xd1Ub8LQzqMKqj98sPC0qyeacSmvFmoXRtLMDOF
qWIRRCEPu7T4P+7Oa7l17GzT9zLHwy7kMFX/CUkAJJijKJ6glEgQOaernwe77b/bbZerfGqra1va
3ZQoEljrW280xY3ak31ay7gmNdlmR/d/9atIp6JRAdFap+BW8SPUFcr3oO+R/OC8Dpq56PkXDTeJ
VuC2rj9KhLkVvmbSbSNxKlTD2X+aKLe9S28Y7y867IxCO3qSucxfAKSLVkqdPqdLIekONWnYmt9Y
ryKkMwQFOsrCED6hJYzd06pPXCPrXIZjezWnnnWaRu9pmecL7dkiTZSqfj0Zs207gd4Par7HXFQx
n/e9bOXk8Q8686epYq9JKX0n3t3jcI2uvIwpQy9IcAm6edhrcxRz06yonTEOJJJRrfJGlWRUGlp5
rIrm5j0VV0ykefYyrBRlZqhVp8Aj6rz2j6GICUf2bRKyyGu5qS0q20l/rJ7AVS1Z+WZO9Qmoa11S
UdgAdlPS27yA2bDQKxUXhkBFnvcwS1BcPOYxVQ9E+Tm9HNykJFk1NW8dbFvfqeyEspMQyK5V+5hQ
CDUEeiT9khRVLh30unhJ86x8TIx22mPsTYOunKcGv1oeviVQpK9Jcw0F4OkmsnsNbK4oLpLc2UKC
DyZFiF4Xvi3GoMGCx94jxedE9XnNxe2EuS3X1ONAOrAiE1TXJ+D7mMvItiDIqCPxk1mPriOkqpxh
Qp4J2b11wK3AmaAoK5KLRVQrJns0JiqUBrNalqh4YJvADvUs040XwUfJz2FTklDnZxPaeRJ7gohZ
KPAuKfWP/0Kb5y899n2/wPwp0ipaJK5EjlSc5MS3oDZPA2Xlw/o1L3TBEkZcObX1une7l3EOPHi2
yWh1xTM7Tcx6U6QyGKy/jRP50MqfXsW+4fsQn3m3SyVpQR3lj0TrmMQ82EGCPtMMV1Zga2zeaM6E
tl0MrXjxBQOvqrmNK+GdvNpZkPlHL6DqyMDBERewlyWa70l7bKPg0gXUJvqcqapsVz7rmZYnP95T
dZLId5IJPHKyyEBxFXg0rZGWw9OzPE+55kb0LvXdtH6hjCZcgRNIRsljRnMoqEyHmK1J6rM+IZ5A
zJDYZ4sh8H6y8qcjOanVDITBgJ9C5sQtCvW8WkYlCmss2W6VM/RVHu9eWCwUYphewXutuhRWOX7Y
7XXtRZodWMCr4PnJ3Jq6VCMqLFw/ZS4g9zuq0p+wE96Ik8M4OoGYTl3NEx0/kniSRuTqCsBzumii
0s3pjfhv3jD1sdUeGSoflOqxQ/27DfOXJvYfN8x/evwfyCkaINFEsmTo/9QOPYYN0G8uEO9GkAF7
6R8aXELpJTr//uZ6+pOfk0A4HThV+N+qwP9gx6S+719pcGXS5URSbNjSx8yTP2eKJLqelE37JOux
J9SL5mB2mHjQZ00UzIKBaZLIAvIkB6Mk/xpnPhXndUEON6eKpzmLi281uHianfTXCjZDJrYD1sh8
N+BbqpVQIESRLyEn/icDG+VdiblMU0sciOb0NhHn8T6kNCc1phpwlII4J4SBUUSJwOueMCnYR7nC
FdhRcZIClAEfIj4Iq9ZqAw7vpL2F0BqxgTK4urWgAGq5FBIrKRY4kcab304v3SLxRhVHzVycvb3k
k1+uSqSZpW6hNpVO8W00fTSr8KdhCO/XpjfjoPXLLjQBJwRczB3WZH2VFFZuGvsyDrDxa9VRMIQZ
/bK8KAsgL8SRAXEMIyKnWByLnJp1uJqZn5FNKisgY77J01nT2I1/hFEUMJJyydBcJuwmIIt9F9La
hb9RnUqEwUa4AsqymU8EuzfnqZ+eat9OcTUIJfVB01BxA/rdjjGmMw6KJ0rSCjC1YBf+hBvTqt6a
TyAkC+L51NgmJWv5g4nmSmQpnCaP4AnUj/CDdaDBMqXhm1iQQjt+CZGHxAMe9Ev+qq306h3olz7X
V/2WQaujcaRkAElS+eXpGCw5DiDlgp0k1e41Ez66c34EkKIMCuQ0jt3qXC2DPXndhO6/tgE1JRsa
etYBsDt5cfVHocyiBir3iHqJzq0tfwkOD11KQqB84/Ao30ap98fkNP6aKMHzGf3jT4S2ka2ixRZH
eTi1tMFaPpU00errmKqebFqSjMsuhjqTfA0KSpKZeuZQQIiE+OtolNPkDJ7yHb+lK/VMzsYuWKP2
kDxrlIcLTnFT7soGK4bRoUVYaBesdzuqftbKgSQNlNBfz6124JPnh3mCHO5dGdI5tbi099B2HFoV
qmOp0HWzG4MRctJd8zXm/mdr+SsluMvkQz1VX8qmP/jVnK2ydv2lv2xu3Y2au8afh/5GMKg94Dek
yM+q1rxsqJGpBSCzZhqAl/PCg8kdQ6IAgY+ILvso3kvwYkqP7G7Zb1J9lh4oGsMkZzOnmtk8jCyK
GagyOyR2dsp2RDpge9zJGMdqh2ntYCATIEkDbuMiXZpTu6327bE7Kx/dN4E7iOlsheB76MEbN7/2
IHdUeSiPppkW5+zcrZFhnZsl5p19etTcngoBfEAw7fG2WLZXrhXeWXpqriakymSXfsQIaxmE0/HX
Kq/qTSLjp5+OfMDvDeHPscwmnqlf6IB+0RUedwdpZs1Uo+MBXmE72Ibz2mbLas11o4IRcmc9xHps
SiCndozkK63hxiVNIzrzKFlAPjIwsNR8ppqUTDlcV7yN+YMMEm8z3MSbf4aw5zbgHuhRKn4NjGUP
vgH/IV9TnwAW0WKaorQUfpdyZO7/h3FHimI3Mt+ayi+asWRrqGbVvsYxZt7i9BFuXg7k9lRaRitt
rV/0GRfWPLF/t/bFjrEMnedG2IMdM6Il3gyhER0gfTJLMLq9R6PRbQSRxxK1klZUC5fUsC0WlEot
CGicMpvORiweZzuu+9e04CZ+JEgxDbIO8awtgABgUGiey8l+IOCPn2jSvJxZ3aydA77QlUQrmfcF
rgTKGn0AHZmbF/0DhMUt/fmwQNRtZfZkQRLhgffA62fyV7EWHgkXJWIG7okx8947xB8vfBbUQMME
+GsqxMVl7zQ22fwWLoxr/8B2i9LF4gXUTzT4nFkdVAsJyeinIB5ymrbvUMbA+JjF2s/yWG+zl0VV
pyNZJKRgFduOCD+ywSUvGl0J5C8/EWPjNJSUCZkeY2GRUjHyrAbnJfKygeOj+tmSx3ECuycp5ayx
geGe4128RyuMoiSMGOeB6OeOdOsp2tKUzIDsjdc8evM/yQwBKqGOLf+aXCYXK3p4r7uPq/611skH
QRp50HaU2NL3ZtDZVqFfdYYX2OHTEUpLjS1jJ30hZ5jcawbdnpPZrBXnMU63e8nFBX7Wz/wr+iVO
GP6j36FnJc0D6aB31mBRtsWbhExCnUESFPg4kcwE02NHndtl/EObTYCHf14/owYVxcC7evTWwr58
L9/xEStATeJ3J7h8ruJLI3Lmm42wbRkAbYpsSPc/0SPo2yo2GnSOzPyIascf28+jz2gssaeXDydu
j36EuV4nDntmfuw7fcZ5ofxqyXX+Mk4c7xKDggsQMIdQ0hi3HFfDIT6Tyr2duPUZEmdZuNqiVS9I
1+ThjCHADhbNazZcjZt2A94fHt0j+tDpsZhsAAm/zHvjNq63wAu6bll8II7qpeKv4ClsnG2HBG2x
udF2zeMJR5N9vPbVR3nOjvo1WCUWHotV5lbkh0+VFQkDIsIxaZaevE/AI1Jdd/U36CMSvLxcPL0a
aQJm6WZcQUqeJ1wM0jMuQcLjqQKbpynCmdGnjGEZmXLgzT3RliaLZ7sMRrfgrG2tUrKZN4RwbCps
4RcFiBfmpunkU12w6sZcqdyzcIv5UbhWy5Be1CVMYhLdu6fjU9tWLpGoPrlAvz23JcQInTLwXG/y
E8dPMvDNW7Pzb+XYz8r3fnaLIbcadMYEd6KxJLo1t+JwTgtsNZkR/8NTICxI+KGjkgSJt/ZHfhM/
samG4b6nvkPtvvMW++UktrtIrKj6aLA3VoHz+hQImboMrvnR8xyotMEpQkGb32xqeSFXOwQnoxWD
aMa7SNEKh3fVySnnq95qg/4U/MMvh9twVMB0lknhurjRRLKyp74L8NnOvAQhFxJMtuXA8rEGorAL
nFq8xMmShF94Q0iIwsVivhi1Z8YMhbCjHQPHd1R0sdNVwyOnpUWvxVZzCiabcUcdaUyYFmk6cA56
wHHng6VGtnfIr/QtuTKEZDKj2mMzWSKEG3VOKJ2N4+SsbDVrolnicnTBCGzcnFHh9hmTrNLq7Hj6
HfC4foFFX6E/XQBDRwi14I4kkwJJX7Ol4qTcZ3QDzPPnFvyDMjwi7ugDm+XLl7B9TXYT17xqHoXt
eK2c0ckKObzim75lGxDM165fFBsmW1takVTspHMZB5Bkqy7GoHVr53NMr3PM1/hx4iU9ZpZOb/ti
yMjrGQkM0a0ouMNA+lEiaQNorihymetIoIS5v9Kv9XeI2QiB9lXG/NPtc7uCECA7ajnSmDlBeniD
qwfuW4nZ4iO7FrBjE4ppnCxxJGOZl/zXdJLULqwX3rmno8gws4IVNmyyUwOdxMALQXwfw4+D1ckJ
LLiERWQFuH3Qb+6DhTTvNpGVHVt0VUR7nicuH04C+Z1AghuQ4Qhmmb5pUuKmbadd52bBqlD3nuKI
HfgKgZhwB+Pn/o8EJqI6OmI937o/fJKOt09lBhPLKka8LM19MEWwWihp1xMHweEa5dSqZ9kZpWCv
24jGV460EhbCKrj7d+LR6R2JuG1JM/kZ5XPjR7Hx78G9+FGIE1gF/D7dT0U460n8KU8aAqvwBE/X
IjEkXB3TUf/5PE3eIx6OiG3Hv0SdZ5CMhX27coRpao/GL8OWLdEqts/37ppt/SMs6XrUepqHwR1c
ZWdu5IOcsapiw/2CZ/UZuPpZ8shJtpI33gLvN318FYuisBy/Ik9LZ2F/j96SN1Z2fBQCy/7784LQ
ZJwf+EfYS0ucfef41pNpf5N2+mZyR8E91XaUQ+8KfsLD2xlf0Lb1Oj5r3D5QS1I3zT6Mr5GpHbhQ
6rnoeidcC7a06w7ka70ViNTkObujsUb7h7NpMvU5UHFGYQ/l9IjJCWaRBlKL7bQJZo6y987RJ1sK
qVwfRNMMB+UEODe5BMTY0gYGvc8iyUx/5zdf85fCc65rc+Wkbp7Lzk0e/biNGqfxhaqs3kYoiLBs
Kjo1NwjFRE649q/B9XnuHinpwub0dU4+OtQ4nGzmEcJFrpCHd4PnDfevPebAhnegXGbbdN99FNts
a7rtmuXKFex4qR/SdcjtITst3IX+oWMq33eALYF5invowm7YVMWnXH1Ur2WuNlZIsyyhFhvhPEPn
SkLljasdRewJVvdC96SF2W0e2hQILtsBiRyBfY9sI71VF2EBFwIHt6ju6Pksw44WT5ae/Ugx4QqZ
F+2u7vb1CT/di8ESM/4rW4ZPpEevR2SxrWUHSNqUNYUW33ruCZx55tG9uGRw7rOkXebhWUQkSx+1
zA68EaSPyesr5NT88uaNR4iAaOVvMdYKkFUFPfgUwW66zj+Bv4Kf2JsHl/hl681CpYWEpYmihn0O
UPg5IGfePe3JO3mhyY9/z36gfckEuBNbEN2HGh10RFtQckCCvMp32WG4PG/1DvYoscRNt9U/4tqK
WaBiN33n4D8uEhLv7Lr5GN+IcC8Q5zxKsR0WNDSBT05XqEUZWq4R7w0z53B/DnbmbzoixUcnJIMg
KnLTCZiBy0AhJgBJwscA3vBS8R6oR6QDJdsVQgfvI3063WQfoJgFOXvu2/lzn30EAoAYdkE7K0kl
YPtyCHPhpcmJcNxDIO5V9JPesNh818xepSpsaSzJHGNsmC7ESzbonfV/a9wFfq82wXLXTvf/xcAa
QBX1BKOBTsYuJ/57YG0MKfsLE/XPj/8DWEM6qGG/0/4SAIphDy0AIWqibmrGn2KG9N8Ugzhe7Hwg
M7/H+/7d2M6/Uig14qkqBrFIPOo/QNXA7v7KQ/G0yQTmewpjIpsGsvdnUK0SJb97TuTJIvWDz0F3
jBgrwE20ycrnQPBFvuSuftQPj0bbtxK2fNZuml1zDhHzfcqfxt4/5ZvilG49J94m38O6+2aUo/Bw
xSmGGBa8ReaWfJOjjF1m5c3lFQnwJHcjGEPjWF7r8aitXKkWWRFH8fkkC6aYEX0CDh/soh2GIxcN
Myo7yhBFhotwawuYx0nDnWaoAEOyhNgCSLCXDZfBVIsfwHYmZy0WAXxH7aYdDniORHNRxHbCWAql
AUhRQd1cpQTFmTN2AmkkDJFnGc6kiNbga0LrfOVKaBkYKIN4VkgzURwQVp4qBiQS3/fmFzAWTUod
siIXvZOBeoHzEX92ts44i/dWAZy8Dm9sFkSEoPr1P9U79mcTuutCA1D6xRfIf4T356GlSLxaqI7y
/vqZNKMkSaoWur7VODlLyjZLsQ8BJUQHDWfeqooO9KuQ0ZIBfZVbNVnS5Ci9m5xfzDOx9S2ulUhD
/m9rDG5oqphDqGD2oO7iFeMxAT9Duy8J8tbtfALjHUKu5RQrJAu/XIciVEi6o/3hWAfrTFi2kw8l
WJMjX+i4t97iko6fS9HquKM87OQHSXzocj82H6ZYEq/SU596ArZGxJZ1sZA8tEhwKuUyUW3l48mR
coWhYs/ZoZ9YJimS+SwkhJS6ph25oPQF/HBdmVCYIFqS776YoiLlgu5RwA7WfGK3YoChMCJ+zj1M
C4H5tFL2Wzov2FKmL3mWKPQ0HXBVmigcAYcxLumL5kQpU0MzqTxHn42jLOQyxqM2zgBnRUDsGOII
mut39DApbzg+d3mGZgatpJxf5ech1I8RqfvVsqlsaVjlrYPfXPDnIpDwlWUeDQydnw0mBdqF953T
ribfPeKM6voEcfKs8r0yV4PgiLGlGvhRE05oM97rxsNu6JQ9YBW6SE5IFg3WSMVxT5lEMIlHYyVa
kj3g5eHw3d1VolUpFN0y1iKYrNh9v+PvC/ELKHPiEaQS9QV4B+gpeA8RD45hmezkgRUTPsD4myRu
ZI5mA2+Fvx/L6o4pW5Y2MYF2MLOyq+d7PViuVcSU5It19/iLgFefs8bL8iubQaWgIjCaxt0P2y4j
dJMeJ6puQ0I2hye9qk8iZCG83ICRvzt7QG+8gVx7SIEzpH9uzGzyNlnFq5xbWOdNyw5dhy5MP1ev
a9tvFC50QkHLWePHn+ItWKq78jPBpxGtVNPSJTuH/AyD96Bh6/cdNDv0hQJv0R0gOMpGOsQEUbj6
GvJPX0sbg6Kkdbya2JzZFk/zjCVB25rYQ9BhgPogyynmmAosCGb6EABfgUD7wO12rzd6EI46QUDB
TF2iQyllHEzPU/Bk8vz07zFYu6VtemdiizuAJpa/YN8RGeRbuHHd5wehSV+0ck3xIMwLpLmDPYAr
5e28mQ830DzjEC0V15yapDW9VspsgjMhOZtf6YcEnETAMSacbXZOzs06v5qgxkrEiJWzLB0iDEwV
6149VPM4O3n5SgQ4LXH0EstW4FFyuq/+IG1JHMYDuCW959zhQiKyDEmNhoAqtPsVC+Qclw54NMcs
h4+DdBi+hpvm6CRUkc3kYn9Z6kv9/QERIM5bUDRo4ob6NUfalmCODQJK1U4ThxEjk9dAmXXiEPyR
PoCZn/mXucsn+1Q6VMaSd5Xab7aDfIy6hHj8L54zZLqaELJApckkpKr/fs7QcAj8Zc7458f/fc4Q
fhvTAfgfDW4avn4Gir8rXsTfBEYaWCYmm99jw/9M4BEmTkqqKCmCJI/JAX+fNYzfGIYI+lEZEn6P
cf0PZg3cDX+dNX49dUlQmYTolhL/EqKjZoGg52HHWQiN5pN8GUzWw0L2FdwKMCYRrS79sEGEL5T7
QGf9px9a3CYEZbcsPBQHQF4CNm74Rw7Za9utSkldSXjYzeMkoQ0eiVINcaCAUOmPxDobSOsyBq5y
9aXMUbO9a7Asgx3odBh3n3ngJhURZbdBXEvJdZBh2S5CserYwwos5POUx2INfqGoWEqTU67ZDQlg
1fH1ZKlAOouoIF0G5IagjRVcakaUED2huVKseIFRbBxb1sI1PtYfvb4KjxHzkXSFgEpe86Za2Hxm
Qiu+ZukxPo4zEZH/jvbTnJpdtiP8+P46oDZf9Mg/J5MPj1Y9l29gdUvTzt2MYpMxIPnllj/5pnbG
qO/PYQ6nNBdmdAI4Hkp9z+1IV94jrbfkeXcqD90puAmb8fPhzHLMR7817dRN5kBuqxEFzC0ilzV/
UV/yu0rCULUTNv4NAa32IwOxY8ej7xeQ90pIgQ1Yv2t/KFqJMcDdqUMUgCVAIH7Mt5LXwVyFq2Zf
Ozk6+ZKVmAAiMIl7edfbvbqqN+M0CNe4GX9TQmWJhCcWbmqu1HV97LfdqT5IF8XiZ5vGVLnwR7hA
GXMmNkiVpqhusduHmm1QhTs6kQ/MEuMg2lvhengI4BE4ixMLo3f9Je3Yh9HCAl5/VWAUC4V0h3Km
L4RLfaG/G3w1hahAae6ENABPII6SHIaj1GDvkFL69a4UAYlePmdFbPudv/J0VHzJc1Gkwps+84gB
H47JSpkr9IC/2PPmxI2/mw+NpBz0sBAYE2tyTH9GQeqcOKHR2KG62bZelqByzbE5do6xIpvmdTOA
XG+A0Md6r34ULrXq4Ne79qQtjIW4YUCvAIbUa5pN82/xowJGrveYWVfpKXLj0wjLRe54nNVWhB2d
jIV8xWSIqx23MRVkx9G3LvNSeVMTbQ2pkt/hPt6/vtPz8z0AnyG98EsjTKgbXQSQuvaImAq78LV+
4pD10VqRDzOv36Hdxa2xFrcBwA5OgSlnWGDqivaM57x8w7O78jciaTDYsccv6k/O3tkGuQ3GZN3N
l8iU/Y08vlMcnk2XVCJ5Gi1AKhcDOuHOKtcpH3AVsOV67PhbYosxspKaZ/VEC4kWqQjAlIkb2wL7
WeSgDlvB9WoHc01E4YKK3vkoEBYWTMR49pj2phAps9YGm0mC5WvYDm45HyMVMbzwLn0wUE6BebGN
P+kcjhx9rs7LiogF3AwjsAvqwEiAWXchLWZAZYQ+4j+Yj6aNzq3p0W7cifGGqG5JU+t4JI+OgHcz
9adyMBVkduaY83pBNVy5AncDaCEAyiGg+T2488Ytyp0brKhqo0qHR1PxfSl+1OejD88IbZCWqkzv
wMqB/PWkndsdx4txWJDn3EaOJK3KTXhQgmAqpLOYGyrfBHboagzYw5w5f3Z/eNbzZL63b0/WX9zv
4CDmvn+j/fXkH7KfhJQ7AXhzlsebyMOZFsyJLwQ3HSxqHavg9GK6JkSzHfatPWAqOjw9ROrWhEl1
Fd3xmYIukq5gNHuiEWfaorsn2f4bqWvgTHAhl34zNwqq7smGjwSyO6may6c62izyy7E1kBSy12Iy
QFuKg9JkJk/G7AJYvm5FeAgERNe+tcO7ql8RhMGbKwK5FudJxYYRluQMnEMimnNut+6an0KM4WG7
FfRN478p6xd2MNxL06IuOJRiQZgiSMx1iij6N9IfuxI6ZC2ryrQSXnbz5CgIUQYvAvuiIiWkOYzD
WNrSnIonS9qGwannAi24lI2XVaobjdRw4PX8ErQkHjr1LAutipAT3BerBvt4TuqGQLfeaDjghxwN
TBeY0+X8iKkh6s8DkbRVThJFtQ/8r//m8WhEIVQ6k2RCElAF//pVv7r/9/xJ5x/Vx9/Uv9uP+Od/
/g+x7tJfYZjR4fmPj/9jPBJFGnzJLkTd+ws5+d/xSPgNj6dE6DNCZEXW/6QINn4DmsEpjFRYVTVN
4fn8MR1ppq4zav2t3OU/Q2JGqfNfFMFom1BXIUzmJxoGT+LPSIwppUaVZJPnksLlXfjw7t1NO3ie
hYQgFR36PO612x+EraedY85PHF5sYwMEugu36RaHyehLfB3VsUqFcVtzxijC8pG2c68MR/lJzw1N
mM9U6GFip9IDElHGZVF8J98aXY7N19PbFwVUJ/vKMxQd3cBe/aaCcfNYpqgOsSSzWfRi26S4OmeD
w5UYok81FGL0TUS4OSA4xEybKbOEwKJsRWYhewUtLkK0zxMCTReFzGBXVOSzqp2BLNGcai1qAFJ+
fI1zeScWl6qZCZTHlvYLViwXinsw/k3ckBs7IJAZzXTVOfLxn7dehBm2PE9IRGupXMqp4FPHTYv/
L5NwPzrD3ipwF3sAkh8OUBFnUJ/oUzz2u9Lu3PZGYvZSfGjMetJcfHhfybbiVMvkkMCjU06MjRw1
Vzxr4eqQ97xz7Af9fRI68TXckUH7OnGvjLOFS4DFyXtDx1kaU707gHoQaMHvn5+iw7i60r8J5Mzd
Lubc9tPmEh1gcIyj+Wv1rTYEcdg1jvzugx1OxDFLnIM0DY7lUneTLTlS6B+g1qilLxbwJbS5rSBV
NspOPgi7gplGnQYPNJj1TT3gdUOw9jwDZ3SEK8dzVlEl+oxRTyj9jfQahagZs9xkQ3WoMdy1GfFE
DG6aOZWFwo4w/kb9yxaIh6jJymFsX8bk28udNTplPFcQ57Bvr6djVkeO5ZCGCVbWJ/vpsBD6Ez4z
w1ioZjb2wYSGi46c5JRCeUezG5HUY4yJynXyPhl2HjtMwlx9oP9yuEicACZzX1/R7eoNsD7PlZcR
tlQz/W/VB/nbAI9J4AqlYvs+4bql47+Wk7QhT6BL5p5K6G8or3stvwxCe2gx8ef6TKwulcIJflLe
hBcx6ikevlXt4WzJ8MrxGkO9EYbARoepTrLJ8NVI+Sm+dO4WefmqfzrY6NcXHDB1SdMQap1dh6GG
NYzMPCI6xLcM3EBhUCAnwJNtWMv6u2ZqK7A/C4zgtTbW/YWNzQbOEBgexNe+RQycWyahx+ZS0j/9
9pKRglEucDdpilNMjvSXPLmY/ebceissLRQp0kfApnFYJbPR9oNsZzaydYEF22KfJsQd7yASgp/y
s17k4P+Bo2yVrbQlIsRmy+wPOF/lp6X64GxMyRxsoJV9AopS0KJUsiLt3SBIU2e/amE+On2fM5xN
wHh3qrBQ/aUkQvwOc/buEPgmLByox8VIE2Ub7C9ttCmLk/6Efw4JXboz8i2gxAMZC4Joa75dr/JV
MEMxtI1uqYXLGk8ZGVekw4y6X5KHQWHe1H29YMhCyZ2/8U3jcuZv8sW3uSZQbrKYLICNdq+r/4Mw
cBSCQOFClNMOimQfCMNfPklGlKdYbgB21GUAee9t9c4x9wXZVT+kPs27bbxvxllvsS2OgZXNwBJn
xBky5hnHeiUtkkMM87npz8lzWoqjsUpRyC+aipvyNHonmRUZj0n/zrl2Zr9qMNs3lrR24d+Ft5Qa
TC4rSDKwmEXm8gjv8yL/dJuEBOrgnmxIL3qdMCt59d48CwR3UeO2LThU4Xd7JxwGI0Py5X3wN/p3
AOnVvs6IWkcYK9TJx58Kd/E7Xcl7rotJjNbAXMM2HaUNxeip1R5+eeHfY5H4Nlqnhr2Eck8vLLOa
AYclt9EwH4QTaudmz8/h9N88a7C3i6bApktgIjVt/37WAK35ZyjmL4//Y9YwDE02DZmCbtwzI7fz
dygGlIavGV1ocfvlP/oHLbVE5TY2KEYBbTQm/TFriGMhHHOwLPw+hvwHSAwxE/88a/Cb42/CzUTa
sgII9edZI9JZFlMjgg2W1NmEGP3n2NmO2LAsR9EpMS49kmP00ekL20jvkjwwn+jffX59YegcSnlX
vSgOhBiPevzqyjJApMPV3KuDVVOKkEofmrdKK2XWac1RMd4EAtEiJTgoYMcvlW1j3iL+WFAhaWsW
PgWQyB58G8DaE9zRfZNP3FI8m8GlZv+txXMZkX1B8FGyK4U7Kk6ZXb4vMHMQeKVYuvn5jN24OWoZ
AQvpAefXLkd7rM4FeZXKtm+6wO9VR3AXRS1oLp/IObuFVo/J7cpuIOocKgZkgHxbbNrJ1TtVj5FW
b7s3NAcoDH0kJrD3ENkfxSO4rmus6JRSi/cYFqleolkTlpXbHUahwOSSquvmtSHxLCMfqLWy+DMY
4pmgfISFJfaUT7RHRbUi3ZYwERH1u1IQEOEG0b7V1y2cXArZLTry4fnhe7w064jiDD+dzLIcO0Sx
KmqCIOk4wMjRr4doJ5Uc8dBc5m6szfVu9RJQmdtZ7TkkR3oXqjPK5t3vP8V+E3Ws9Ch1dW1RvIha
VoelJ3YLjKtqjaWl6XC3S1tJFKfyQl8Rfu4oyrTYVaex7OG5Qm0Omq3fgJi+gjNeW3cUvubXp7AY
9a35lSUZXax84w/F7R81tv/OHm56RAh0euVkfkLPSsuf7LmGZ7Ht4MPOkFwb1JEbIFZMpWE7As1v
AogFUWMzyRmbK6gCd+nIGPum0Y6nzpiQ8XKHBNEB6yg5H2TRghOB5S81xCbyAXYsNz8kZMXKcQiX
FdeOYqeYqgcamZFidMMnvb9xO9MI7ehNnk2I1/RNrrbVmyetCpy3oeOFFt6bEEJxksypCgjQc6v9
XUBkGZqXvLRKgV2BgvlNxKVjLOOSXDSqFQrtHtO+JGj0mlpv0QPSQIT3f6PLGgoIqn9r5ifm3a2e
RzhwEvuprr3MrYP3oTNIEHsvEIdjsE+1nfB6zgKddPu7H/4osV0qcHk40tcv9ZLrm4IKF/mUVtvk
hebp0sXvL28/tG9Bd+L1RVOm00iq41BDSDCvblQi6swGACfIKmtyI7WVwPlWZYvzM6as7kszzj3i
IjUlVOyioozR0nzWU3IiUuyizP/LdwtdFIns0SQ8pf/+ZEqT2r/aLf7x8X/fLcTf+LYjq/+vnDcc
WSkpMuntVYno5bj7h/NGxD1qIBDAmIOCgO3rT9uFLNEZRJ3vrw1I/09EAvJ46P7r0dTUNANDrKZw
PJX+sl2YXSpqUmS+GFVPw00JSGBDFe7tPHjunJiBljLu0bRGOGfomro8zLrdkwas/taEnwU3XE0t
l+kvtHgT1yuBf6//RMCsKHLdqnsD+5deb1VpZWijSAHjnE5zmPMaey7Ie+PEFSKK6ef1gZ5RgSyE
Nch5c86PTwaz64CWHxT2rN88WOhRVg9ShOWDHBY77+aYT9grsjMiVsTf/p71amvuiDhFLlms0T4X
68GG9JoKrnlKKB8nemE2fm3uRnBr2mG1nfrvHGL4mOyImXCownCGk3oW0O5BXkS5sWj0Ydd0q8Gz
y57GbisDR5ZcscsWFT0wfV1gIUxmL55fYJCDU5nTHN/A6KypOXOp3VetZXeKlV7Fnd6zCfh0zELw
nBwJmaY8XjSmrda+K+/FpFHnA7K3fBTvhKh4TNQ8ySjrqdD3NOh8fojiW1ScvbR99hmreyO/F+Cu
HwoRRed02bTePCceSFuVa+XmHzkZlgiHoPVNJ5milWTilyNXFhax7wwYh6tl6zm5PIKz9b6C5qgQ
6lG1Ohues45J+FP5JBJFrJFDTXO2NmmVPf8/d2e23Kq5de0rIkXfnCIQnfrG3Qkld4BAIEA00tX/
D16VP9nJrv1VTlN2eXnZloQQgnfOOcYzpkk80LYcpaNfdbqdkMls4nlnxZy9KDUdv7xslnXJkrRu
DtYVCbYpo+iIF/rNz9/RzbJqG0hua6I2X2qZpwRXUXTOmIXLlr4ploiWR9MJPq2fqMt5EvheG2nZ
n4xviOchXIYY68TVBkd/Zj6vQfYtHSuDNO0YRLX07akTtojfQCcUSLkUerkTcmJ/JMyGD9H2kbAv
KbbUZ2AqgzgT3zBJlh/i23lELpCgYZ33LfKKPObqUBNXMLZkfZ7OBt7N+T1O5nQe2UkpvGnj8lQq
uidWqN2KwLQ8GITalE/lXkSnM9bncWlpCHNDauO49kgrSdroJnjN+PLvPt0aukpLDPGUaUzG//9h
dJyc9H9fnP/l9r+fblmBq5JCm4/BJp7+yc34++J8OhMzDMWU/0NRn+70j9OtrFiWNY1IfzqEf5xr
f3RjnIllprWi9I/AAJQB/+VcS9qJiHFSlsATTEv3PyHUSUzMMn0CA+Ttp669KGj1tWEMLXUyH+Jh
pNOTD2dcMFbvXx/9XJCLzhET9PRji088uXz2EGs0EakwJJuyYUDT4KFWTIwG59jtLetZvwCMGis/
UVmJp9joZGYi8p3Tb+/GwqbpN2fe4Vr2ehN4r1XrOEcOpFE9WsyX1I9EkINY26tCPbOsrRkD+hSf
7ryFC21haVZYKIRPwPlSskUnmhGknYDDH/tCthTFe3Stq4UM26jIXk0BwG6nMGFF6NpT6Vc5vOjr
TurqlaiEQi7PEwwEVVLOB5r9TY0+h7OiIey0Qns9a+etNHBRUh/7C4X5Q4Ic+dDfG5aXsppt81bw
s8YK73XlF81mPBM5b7maknlluh0ukl030WU8yGCV66TwU1LW27h2tAwPYoFP/JEz8+vcrEXGTpIC
MIVEhFqkguhuEdTTbyyljxta1lKjN5AkyVsxIqmRWE+dxWyVNug39Xhzo0N6hSMi0/CpS7i6QusW
aevJfS8hG0bRCa88aDLhdG5YbWkV4CGD/qUO0zIdXqkHmf/JKFZY4DEKb3AL3A2i3JL7KitT7HLI
/BkeVDFeR6X2LeMRjXL+qjGXkBrt3bxmi1ql1Deo1nIlXYmCudcvoz0Uw+LaJmCQDSZLeuHFCTVQ
QqbI9bHTh5vbPOAfNZivGtOkFZmsh+J+ak3T1bsXwyRkvk9OLEBmhF3uDSTpj176HmRoORzU7Coi
1QgKvl/IIrEaNCbnM4D726YZaCXL4+4mv4gyJ23ipZ3uUgf3IfHFq+DfsxY2N6nA9RD1VbttVco7
+VBRuantQaSGa1Lc/gnqWiEOH+3ToIN/TS37qoNvpqrl0pEtpUoIVYHZXC2G2aVfZJOCR3uvxSfM
IaWYfqhig6ygAdtVPDa9Se+FJzkoVUT4D2TbCgiaiSDn8VhZZuF0vRHxlgpNPaETiXCv7fxJqSun
mFmk3smteC/DvS5uT9PljueHEMwEJNTJ60uvump2yh9WFMeMTyt1AEc+XXcSA/MxbkxTPJoxPoOR
K/lVz+mEsf8GfGxF52ey+C9P/5wmL1jOuQQY/8eaG63Mf7kI/OX2f1wEiOcQmfjQ/GHxDc/l/18E
uD78nIA19DLTPOg/LwIinR3rd0zof4yDJK4qmqHKbKv2TxbcaHX+y0XAYtUPSEwjRkOdVLt/ughc
R+Oq1bmRBlf5MylXmX7mpI9nwQyqE2uHD9FgnTUZsK6H9ALpAj3E00VYKERTGYd0ckZj0aZXzBxo
aU1NVMnXJv3gKq6eW3MVcya4bZRqrcST4E5BeBipwZQ2PoZpMclSb6HqWC5Bi8AtL6RNYKGJjLkZ
miH2VQpKfLJ8EyAs8dU6Mk9JJLp6+JiLocHa+oJAEDSTGBYB0yvxu33KV9muOCS7bBVvMcEuklWx
SBdAF3FYamth332PrUsdMHxroGRELg+kYFnr4vBY0NoI8jDZPp4LLAJ154xkzjyDH9zdIkzyy3xZ
OChmXVTC3N9nuxt2CDrJCjWrnzwCtCj3I23pSIsMFCkIV8gReSlf9LfrC2jTBg+VcYzphYyE2aFc
k7fnQAzlEGb4pL/b9NiZhyf5W3lBXgkXQMNQnQaiV0cI7IPWR/ZGX9pc9nMkSQgWgQVQRShrRbIf
o+Q01+UQNhh44P5ZLISn0gCFnbqE2+GCt/ITJ183R7jnWLiNUKSdbtG4p2UfIUn+0NblYuKJXZ0r
SL0tnl7GBnuEFNm6ezc28eqsbWB9MOyWXmWiSg/WAeGiqwTwbXbp5Ih4QMQepmtSdTrDJnRav3Y7
11gDxISxjZrx21irHh0uPGXFjab5uBm24rb/MN/0rbFOTipNdcFnuYtXqQHwhRD5PH5aj48+bhwa
FVxslbkUB/V5aUrGLCnB85QojM6cq89dBP9uGE/0FkVaSNY20zeV8G1VvlF7irhNz4cOeA0r+Vx1
CfuKHa37vilvGYFD1U5DCQTWvxFojOelLaJiuqIRAslMYmgSmvjLeny18VzeJMuYueUXT9TYWbuY
CQBsywGOgqsxrTjqG/TUQRNdfSY0GDUlsjRh4IWD0y2GxX2RWH6Hj9UCuEsWhvCty9EFuYm6vCBK
FmHz6StVRtK9tBCyW2TY1lFhwLLNFYhIH7eEVzxf38etKCAdYMwW8yaUVVsDfRiKDxeuxO0a9KJj
+Aboa2Xe49CiOCE60dMmPS29UYkeadU/S8ptd6VzasTRVT71dFMfdFWFbpPTY+3V4ELH1cArn2K0
LHtpnYmGd7eOj/YTGubbeA9LerY5vduRHm5GdkeroEG5I/iITVLJsZ6wekhe49RVuvdOJ3VHj8x4
eau+iSRDaQVu2zd0JmK55esEbNzHaLj5tyyE235bmo+dKLm9PG+W0p0p1XT4PmcIVnYMgMvLa0m3
LVtYxKMR3VkFFmBtyEvFAnGzbnjxdZncXh7MuTSXCrNDBtu4Lfrkbn4XPOMedOT3rg1pm5I4Zxyr
9uVSLAxWEYKDh05WgjOwQNYREBE48gGfGnb7cGiAydoyvYci70H2Oe4o+hSQDe92au0BKwGcXJKw
wJoGIF7qxQym6AMTHUCw6lxCx3NnkNVPZwzHKhdDVC7N9FWMYFTqzF7Tr8/Ycvry+LgezWugcHrM
Pu/JE8Uvc1zjHLXmIfnQAgmBCFB3biLAYMg+ldE2z/OKpZwyLC1ITVBkm71IKTuGuoIwicpfatZa
avfSPGlnzdk5W18XOiHAk9knQEBI8ZuTVDlHvFgs41VihMhrOAPc3xm/SQmtjhY4vFeecROsqbUt
imz0P+WX+W4UrHGgdLE6H19FyMMxwOcT0Qla+m92+SgW8lsqKywvokHE9/+uKkXxbwuKv93+9wWF
9JvMskGmPrRAe6NC+WNBIf1GiDdXcpK7pgpRY63xe1Vp/Mash6UNSw11Eu3+SX3Lr2RmU8BuUJkw
RPpn4HFREv+2qGDbMQ4RpalT/qp/qSyHspXAVilZkAgu+JwBJMjFAVOCfkqjma+91FBg+b63GbxE
GlHNQLTmvd88F+954itNpJbzG+8E/DcrXPUxweK74l3dZEt1mAKFaT49AB5g8X4fVR8iML3zJEzC
0c6rmdq7cjUn1yfIOW/ETtU5573GLB1U7TCXYC9rDui3+o0Pru3qa8fxv8NBsqnOuDSwyIHKxb6L
cwYaQvFNYBRdfCSdOfYb6Jqq2/B2wLhCaCXEiil3GjGcW+3ubsuJ7bPedTvpoH8FRnQ/Hsi+Rh53
GUj+NjeTCxXO8LNwqj5q7Jzip7lo/D6iHEsAArN2YQQC5oSJTNGjsK3SuUDFa65U/oJ1Vd+B88W/
+yC3Jn6K71DU6OB8XFmf5eOxERks6NHjvqIJ36bIMMHlQmohBHNWvF5AqlRMLVYXfSAhEc2brymr
SjymJrX5wrrQtcpFgLFXe0D9fIfEPC5y9U1WXiwodGnBSQhFWmoWrqisNU7ggk5zjsgPLhEK8DbF
vNlXhRf6Tlhl897VsGhSgK/WMmbiYl4C8m5qI9CEMMVDXB5TUhnlJeHw6bApiG64h3wmOTWZf4eo
q23U7KMlAPGM4nb6bFRPxRt9DWsNkoPMOiSOpPfzHHd/bLhtv0xMT7IQVxzqMey1EMxDJ2GBHUWX
i/TFcmXBnbplqd8mpIWFajfdgq+/PrkPvuF2hgWtdXnTlvXPvfL48jDd2dAdxo7CP1Jf2le2Z9q2
xGdrf33lHtlske3Pf371s+U82OUR3k2Xn/OVx5BVssqnW7zxiyrzq3EpDkv+jq/8xUV6UXOfz7wE
6eO34nL6JETFcvl7Nl/n7pBN8/VnZ/FU2TT1umSDfm3m9FXwph92S3477ZdhyW1VaAHXYyd83YUv
9gfAFBOocah5eX1o659dwc3IfPzZfxppM6zgzgwLpy0blhSavCTJeJjukDgNnC2pP+1XnkWYjC4v
ZZdueTY/zw6ymlkd2I3d+CLrbvbAGxvygHzTcfwmzZLm5F3a3ErsdwhEumWmbi6o2cHkv1UWXWCb
n/FV/rkl26e+6Kqb4w3WYcmEan8oSX9X4LtTc6Dcxs4tIy7xhuvhfgu58473J2NCXsKfFzsDlMv3
5IKhjjS9KvlQX0ZPzTVa078+oJAzEPVo2aoUyt70w/aVJ0iy/JsGsGr6l//Gcw6/X9/hC8L18hLP
M9kep01mY3+ODP7/88MqSACkpw6fOcdPOh3FfOXX/LFOI4JzDVa3cDr0hOkO+D1PZtrWNmy5LLMv
XxPsNrya085RXTaMz+m11pGbT0cxhwHHhkQwzozDh0NjOvwSf7pjnu9rTwzYM/+Z9oIBD3DJNzzi
r/3CofLrm+nRx5BD89fBg11M2k7PjRf557jlKw/FHfBX7Dp2bNyG7GdeEl4xng9Pjx3O5/T0dLcA
SUSW3c9Xfsjrwn/55vHG77kRIGB2xs9P+R+3nw7Xn6PvMqlxyMHmpWtD83a4xs5os5E89vT0TDfP
mfEwdZne03zyhPnhr3fXr+f468n/+hXfc7d8/2uvsh++OoS4AqJ5Vm+cijWrO9w7GRe6YV8BTzGN
xn6UlxE1FQ7LCVO1k3cqWIzieH9nCTsZufFwy42nyHPUS6hyWCil40y9vNABFZvn8j6tyoqvjiY9
piyU/e/1e8bH4/OxR8uVT4GJObJDqg1AURB+Dz8F7ELcjmtx1bTrHlsa0iQs8X6+V98Z1Bx/InLp
banPIOThJ4+naY4Ar9sR/SFqUJmjVb68I9QpfbRibRUScCnAWBPtfVWBEb77pVcuk7URsINJBWNe
4aL0Gp5ZmWfzCSbMJGQyeznjeQpslVfK4b67b2GE7o19/S0+Ajbb3GYnQ3KS1X0iTd1ezosbXBBj
wU5aNVwzRSBoMEJtCRMYG4dsnDvbZ0AfsJJOe9RGqvbg9AX4YV+w68IhOqN3R5oeUhOXBQGWXq3B
3ORqZ1MYLid+iblND/QhGPjDvZLucy1eCoafYF88USUPGEbxzTxhkgWHJ9QO8Q1LdTls5SWCpB1j
c+sTwnVz9tCTCYBIAaBxuWXOhfAMd84KGLbLC0bxK4YDJEhMDFtWKrQc9z2yPFQMzVx/k9aCLy+N
RRVZi9onQ4oauIZtgXw/FCNW6DIav4ld0gkRumt4BHSYi+tC2HTP6ZdOGpe40t9ApVEfAdO+eE72
RPTcd4p6Emt94kj722vyrhtz61A9m7uagA/6cts2dsiBEtlhDUVNCNxeCIojmgFCC25rtfQvqFPN
V5XKAFV87XKtP1vO441YYbIXdgKoIShtL9cHDgELkAIqNA6GmIq9pnSgTHchlV7o/HyreFjHeWeQ
ovndC4GeL2Omg1AQHs5AbW33+QYGIRSDXp+B2uUSjeTPWgzbZ9Sjhgui6z5/HhCL9B6CsPE6GzEK
N5Hxfm3sjUbzB2XoLcoE8GZoclIiJM9uLfsmyFl8hEDI4iVQ2Fnc7kT4FhwBnzGp0ZMcMSlQ+bek
HZcz4ZOVR8xD3R1ZyhyF2olloGrYCWpjJgpDAAUVAhR6/myuXt1z4ndMEsVLSK5Xwlq0myuUdTAb
RFsrjJlGBwktMde587rjyWZ0fpTrLh7mqbJDOcSS5rL7d8/GEARYFihMZOn/h4cQpO9/8RD+5fZ/
VDEi5YEhKVNisPKjN/hjNka7VIYBaqmyAn6U3ufvVYz521RMKXRoif6dtGt/liLAUxApcKhkxB8B
/T9QrqF5+FsRw9MmpsmkaQtSWfyLh/Axppl6FeiMWsYpfhiuKR6mdjo835SVBY7omcWoBTo89QAd
RVSP+aSfL20j6pb35eAhFQjImzhdVnf3jYn+y8WaEZh53iBmauybY9EPJLQe0J8CN4x7c+hqarhL
bMKInkYiwdVF33tID8CyfRQfDcEvFbTjeqUXz8ZccsSfByFe76UJ2qcJNbeP3+pv5Dd0G1/e5vN5
EAQ7/QDYbPSlqFxDvJLJOYPzC9q5s6EphKPu4awHHb+Jr1F/SEq09hPPEA+9W4e1Bz1NHL3bu8Gl
zLDr4+T3KZ0LWUTSoVtWX5clfTCdmgZXJGDUZ2un925Cf2KkFeiwuJcIhZxpvNk4g2HJ24rHmOf/
tR68+9Lwx4AHehLw2B3GAJCii9VSHn2MeIZfE28ju5mvEHXmwNGpEBIZRBRPzDZqtI4Tw+7+ymOb
V/sRw5izEXTQ6bioz1n/iuMLljNyBForQebhlrOf67dLiF8wIx9u1SbPFm2mNevaHncMV4Rw9G/v
CRjAY768EI2UuIcCDAVoCASBfm2/w0KYEd/JB4M1gRcNiZzmtrBVUFPz3AQXFHb9BL0FB55FeYhM
+/yurXTHDEi8fOaDQOkgoSKUYA/qMx7LV5zBu7ilk7nFvJqBJ/UrisrR5zwKgZVYERgVTZQsy+fy
HbhD4xu0ISe2zxii/uMyFRT2Lpt95LOKDwJe7fWkYkOs+3kLwB4MJHiskOGvkSrodiw5I/l1mPYl
70pEI4EpRXjV5qTTZpY3XjwED+XoSKQbzwRUMalTW55qemDYSH8BzljNWFgAeEJ/IRHIQlcxND8f
CpVdQNBYjYs097mbe+NjdMIGWM81Hi/xzuKyxgELQmOcfnmrIsyRGjkikAokr4BfiopNmaGPPA8c
Ni5x1mfSMliuKK4Yh+SRFuasFDbiHiklCAPqdGKFajK/LgGleYnOr3DUcS4Z844ju8JXNiIEDcYX
UvJmjApx7mv2C4lkKVX0RFkEUnp5upyKw+i0p8TnaFl2yHuQ9tkvS2dJOPRRWXdu76BJsatdu7sd
zp/CB8Ia60P4MMOatyWiRbIiSEbKbByxSDcIDDPWrVuRgIVFeIYwxpy3faCtrr5OxlGynMKVKsuG
37fmfbIxPDq44vy1c5IA6ybH6WY059bq5kOXd9DVqbDgIW+uEcRSOKui34grqLLwo8BwdDdnJFgQ
Djc2CLDqUCJYfoPPrmdEQMVnxxoXmA94UmjHaWkL6PvC/DqXz96AltsgsZhYJeyID/dsh/f4FW2P
t+/2sg0z6ensDyqoNIJaHmtAda5AFPiAvtYDM9KxTDtDkVTtwWmDCy/GunAv82ILTG6pE+JBh9xJ
1sSxgzoix+l5QjbdA+VJJvt6w3HREv2jhN1LO5cDYzeWQb5sojJ6rKaW+WVxG5xHY1MYlPIWiGKK
N3nyOJ5KG4UBh90jFIsZpZpoBNZbh7eGxBun/0YtFOTTGpHJ0sxUaDhFQK8QDMTryTs5uSdvzbxq
Hl7a0fJJvi4gYgUBSCnprQRKYpD8VHfCggW/V3gs7XLbSPE2ZHOEZt8gKekOyShqZkic8I5c4nWP
cQjLMDFzsC3R1UJ0xhqN3nEBVKmaUGwz+JQXAe2le538Lae+3eEI1aSwHQhsnHP8gnBE29uOc+UR
VNSv+PNAE5LuDg2wWN1GHy2vHllTWoxbsQxy+uv8lnzdxpDLklB2tkLPhm5vO9k4npjL9Sh6JHii
UUwM8GNpKLvLxT3TaOIKZQz7htEA2rA6UWcxscucOAfxJEonUzpp5hNZErZkfasWaQ47iz2ArsXu
uhZSYPV+I34v8ascJRmlTLyqDPAq5kGASvKgNYcNcgT58dD2lbx76Cux2z+yvfE48F9NCgppjYLt
3GJ9XP+b11QIKfEFWvRo6eH+H3oj1JC0V/8TrP632/++phJ/M1Hzs0Ai6ASgwp87w4yapzBKHW0/
nr8pVeRPaypaxqIlYoScbsNC6E+KIxDwhiXhdfy1RvsHSyqWjH9vDE+brqBuguzOI03yzz9Nm1sl
7+7ttU0DU40G+rcqaXRj9PPhp/MzPVykJJESTTBbSLdcbRkdOpPzmJBYe2LhDjXMBiIHS7e9Dr7V
zsFtw7e9oNMfHC7+VQDF0j5RWqKsS93m2Cwva7PRvuQ7CT0ixKI8vmM4yh5BUyOtMHon+2K81kfG
DuNscrx4O1Yvs/N8ejT6Cjxg5tYz2ineg22sPBC7r9CjEJH0ESci/nZaJeDdcfq1XC+uyPs4e0ZT
MOFZcJTnkntqcU4rDiQJw9cx5PHOmfDDWNTm4kCzmu8NnnNrK86DVdCUK6jMifzyJFAuuncpvdHw
m3HPILUnHmtwyT13msNwskC+DG6zkF4ySvKJ/pkCMdRs801bjx91guZ8iySQU+B3i4jkbqKNPSEH
nS5p5OrywWJBeLaeE4ZuzbH2MjcLE6Tv4GqXKrX70VgZLicO9jhg6OnqWg82n1e/eFZWgKVuEcDh
ZR/1+LFLoPATTLica347sG5Ci25zNrBTZ/e1udkf42wB+Qe5vLKwSPN+XRT2880m6Nv+SuzgYR9y
FwayGYKVZ8dOdxVonHp9Ei7nwQ0y51f/nlI/Lit+dSjmkk2CLjseXSSxTXzkfuYTAFlu3uNwWsEq
/DrjjiReJRZV9q63KRYdRsdB6zxL4fkEbOtQL34lIQIfaOcTXkBgi5iZOhCfZmxWMW89e3o24PN4
KdtZ6bS0Y7GY5w4Z9q09LAkEmGMUYFI8/TmHy7TVLEi/WMs6X19QGt7pxFmu4ALH2o3RdIDR+sRD
Uu6Leenk8Kihg82IlYzJ3OTIcDiqpkUo2/F6WcbB9eGYr6wwa09Y7dgw78xWFfO5OM6uXdQM82p7
v3h1j5pCso3EUa7LKq9exwQYgFSyyFuw7Blkb8ie8X1RBscXP715wnOXR9l4eIgLBZ8tpgjmxDeN
FuNeHdyeBFZ1BQcX4DrXYoavOvSjlwtXhfv5oxe9Ky7MIfowFBLm0UDM+4v7aOePu10a6KgBlrnV
7XgZfGVccLtUOnLXhu4Nqo0lor6tEwJzilXdc+1ijksU3Woc3+7tOqeJxqWcI+18fTYJMb89WQ2L
KnlK4aMW6Al1JNxbOJa4dPURRlu7NbnUwzvhrOS0agSxbQouGtFg3JrDXSFo7z4R9DPKpeo06ULu
s1tyoqlVTwISVuAknL/RD4/qECGKsp7I6Kz42XH1U7qxPsDHnT8nbw3XdcKNFufXArwWoagsIa6v
Y7A+0y7YUvgtqQXE3Gvun/ojQGlCL6k/H+uGa/F3daIQ/MAmtGnRNN7nRB5hMbodql1/OL9Wq4bt
yp8MwL3m1tzigD0ZQpjv6hVC5/L1cYCeDnq+Zi06PFkvxgu7o3s6H9JDdqIIrZ/UMPb0cCAjfKaH
l+l2vmDjZznE3/JTzYZu8DHdNjcMNgx3dufN22WF9JwzbEHJNqW0V6viYKCTuUzod8b3uG1lZMjj
TIsPV/HjUQUT8GHw8ohB3YvwfufApQvJaBjaJq1aT/GH5fgpnx4LcJHgqqYo4L5VQVhJa/PN/AnA
ZcGekRcgfSDawV2Zn/j3/p3v+oDshhM6T4JIX5t3dKcKuOaGBZYFvc28zwTxIx5OV9qKkooS1NoO
Jmgb/bvnxB3vJRQnw5IcpHc5VQjxoUga0Vgby1Zg8eKlexGXSaLo2KRYRJ7Q/gD1fXp866jT1YYK
wn6cMjwEFOnk9o0sgLiYaHhbfBkKNGNB6lzMqB/KEV52/Kxo++ubRODjMw3aNX3brfVknG4k1kfH
sw8z9RvD86o6lKv+qX+6ntJdsWoX51XKR3bIg+nfC5RhdX0forE1WDfZ1+/rt7lvQWnbGn1QrDHk
6n63kxtMfLG2/bdGt45lNXIahdSpgcr5qT8loMAX3Wccmf64BD+yrta58QEyTtX9Ukf6ivwwbdmw
EgSciB+1dFJKUAiIo/lyqzi20DI8XYiNl4Tn8c4hg+H0Bjz01mJSTjj5W96GtzsqBJ45bvPab96K
Za15I4hs4bsZYd+lgdpG4hSoQDTl2ooHJlCpa4iB9TiMmIxj07krFW+6/S2fYhGfDMLuzCgG+jJ4
cTSYa+V0pkN8mymFb0LD1sjWCEoR2efs5uuQ7ZlIWSthla6n81/ilgLefSoCwJDJOMu2Wdh95WEe
Dl+0ETl1hmN08XqsXBaXMFzsfhGNofF2H6lxh6nGzWPae+1ukBaqhNvNto5XV3XSb/FTxytIEAB8
tu3VnUDTY6hQqG7Hu1sZPu12fd+9sCq3dfv1VZq9Sk+xFbDyhfqd+grxliIVQ0qQ1W1xfdI/Kgg0
V3tFQ8Ke+va32XgswmqNEb8OlXyzvzEm/Gny0upN5ncbQ7x9ncGQmZ2OsxqHsbrtV/ICrIxTukRv
RBfKqcu82ld7swoaFixrkEFhv8S1tR+T2eOL/DT4uY1HNqD8PAF2aYrS8uxRsoAt+aHukr7IuXFG
BiFqoNf7Pn+Rlriz8hfjy4xId4UEHetL/Zlv7N6TnXMEwPuM5Z8VyCdURFgE7X6gQEwZpdDbZ2A4
e+ReP7hidPWyfellVQCF2tRDYHgGorLWFxYAzeE66CtzRZUYUOEEApbyZgkS5rw9v8mMWFKfjc32
glN6QmBsjA32bG2WSDMr9nOJId5Mc5RACugvzT4He0uAmF3OUL2htJlANz1I/h8sDHhd9o0MzlrI
V1OgpchO0t9zpyeyks02QAcqXk+4TruUF+piIuR36/zDhJVvzvW5PjkpIe/Q6vmJaoyfG/oOUwoE
MPS5cn0qNGAJCuHeCK1ZW9HyBoOAHKiZ48brIVrHU6Mi8ZD9+Q9PJ8ogD6XmvR0KN5W8M5pvDWnC
JV608bLtbV15Spp+XtDaEoR2NpDWcSeNU9t2EzdwTg8f7DhZTegMGB22vkgC8t3rWAWbxrhnDYyD
dRTXKXqDgnA2ungEVw7EsIDV9NMF+h/L1w6YvRVm8agK2f1tdEbug/JnLWzKpfhjshejSw/OJjQf
EL6MUB+fGokCk0vEcBMAIJ3DBk67SETobfnrgxgyzoOQlvXzK1yRG7+uSBOVo/N2khyKUQ75GxLg
ujwKiX9FdQztGUE6GbsMSlhNiO/ZXnzO981Rfv53V4YyuF1FUmUddAzut//hRNExdv+9MvzL7f+o
DLGMmHTcJ+ANXfc/OVHE39D9mJRkpiiTovWfImQeRMZgOHljfhWNf5SGGn9NHcfvdFTT/0wzpEyN
+784/ybIMNCciV+M73Fqx/+pNBz1i5E/ko6YSuuYlW5WfYN8JEdFPNEAP392QExxUz9dTbshkr1a
WG1kmNtY3Vdv4ERUa3ZHSYisCM6kQdcUv9ZBi0oMU/JcwktM9xlrCzTcm6NNVxTsDzOVfiaHoY7B
0DGAjHM6rmZ0xfJjm0XCedbvze/r7QU2TGrJ/iWh8pCYBkJnRWiakUJeXU8JXdfulftgPVsluZvq
S3wLMeQ8yyf04d6vRzpS02Y9gP8RXrzpvjUnoQZLO1qIyXVmcrqmdxUk9PnWY/yug12BralyPlAe
7xJhdpxKxnc19ivDTe8LpE4syPCqDS/zRvPROT1J2E7S1ziLxmuYnR2JzhlnHVIeUJReay6pBtWK
23pttmnI5eJ8PMdvrME8JhWkRDncfxmQbJmPFtWHzLW8w1RCFLOF2XJBz53FfAn/wb/9xGo8/GJf
5IBVZmM2r0njRuzJZYsk7c6pvsjzos+KKomJqzsNXw8KNmmuULRgG5uBKu5LNGHndHd9bIxklxsO
sV4m56v8MWtQEsghpN27FNKzpU+wnBKk0mW8Y6TcKtteXGmdpwhhLQYlxn0BRcqxW8mmUyZerEU6
Tm+JBbqbkTRMjdbtBlRb94YegUFQsnZUbtvG9HPMyOXnRfKEj6YLtW5W2ah5H4BfgzLdUJw31rtR
H4zHKpeCynQq7bW+fl/ucPvjWTL4Mi88mNh+/gCrlTcL4Y2VWv99OTSnmymy5lHsrGNpywBeWqVx
4kyzi3bVmt8UR15N/3fGnNoHJYbwY655+PvvXGSEU65ATHx4BUtGlUNEXNd54UzryGMz0+3F8/Pl
/NZlQHOjBwPis0EsjXEaG9ORULGb+uKmsBSnMWu5t2opaMjk9KCwwk5fVTyu4t3L/XQMZ/XqrtN7
2N2zl0tzBOIsGxGzn0pYSax0EeiQ2XadaxLmI2eUrBkHVlqi68jXzIOSfb3t3mIazpdjK63lbIb1
FR9sV8/I7pSUmVp/5ABaLbsdj9XddOJ0ltF+UG+LajgOFnJdNvF2IuKFeRZg6QUjkG3yZm4uM/oJ
hyIyjvjYx2FyB9SOvrj6CTA4EowC0AORyThFwDFA+4WqOwulKHdzFwnuw36rmpnsTgYB8Q0KHe0g
e3DzU6mSehrvm0DD+nnzL5gtBdmxxFW1i78N2QbzWLyiWn196O7ttoyTWXX12AVApNOPentOFwII
XmA+IB9KmyD2eEOzUzEwsdpf99dzPLvoCwXlOJRiVvEM7FhjfSIAX5yfaytUeJKIt5+knV28i68K
uxBYNgeY93huv+gBKCSNMZsj43R5+1QxbtF5Fuflp2o6feuwf0GB608iJVXxqchObjoKqElMX3yD
68FFSAmt6PZ5g0P6QvdpwCVLyRYIz/26RtqhkvjlJABd8BOx3mGMP+NYHlbl5roZTjcw1LQX5mR8
EmSHuctCPXWCF6o+pQqqNYfRiPDCubVEUTgeaRHwZ8VnQY2nLDo1kum73IP7eakTyfCwDd7JkdI6
RLj2n/3nGcTCgXvglY7D60H4+D26TQ1lOcSzhU6xPFwP1w1l6d54lt4LBoTS7T29GB56JeZiDlam
lSkGnNSp0mdPIpQJ6l4LFf/+cdkK989blNRQi0BRM21xabXzAhDZ1Fe8L/ba6vwusn4ByFT3h2r0
itqreqZUU6rYBUzBzf7axRtaMg4Z6zYoK+QY3jCR6OWc1Fbo2zt80ICycGU4jxkdn5QEBMFjMc1h
sk9H23LAYHxqn4BL+ieVw3IpO7GNxQ9wSDfD9OKYHlMoTokrLaC9/1KpQaL5Vvr/uDuPJretdWv/
lzuHCzkM7oQBYI5NsrsnqE5Czhm//nvQ/lyW5VvnlKc+tI4lSy1RJIG997vWetZGoz4MHB/2ym29
J1utUvZyJW6/DFtMEEKDG+oKym/cZy8yCQooC+GjfKtO1ldms5OW2XEvU2LA2K4pvXoZVnCkV+oV
53g6cBuALcoKiOtmqVFlTtAcIHOJEXKtNXexoQxwRcOugE+rhVmI4LAUZEfiHY+X2E0yLOkOSXHb
s/GtrQoKH07h3mDnSM3rsnrPkh1ik+bjWyOqniRPls7RMrOwVeXFk1nC4Z7Jwl7DkMZ6FHprtbWb
8UIIaZZ3T1G2anKKc5DIZWNVUSTZ+S8SEf6C0w9GjHivK2uZgYe7lRt7DA/ucPGbZK7mL+l3TxnX
1InLzf3EAphzXnLBlbnM7z6AR6Jwz2tK1pI58XOvWqnlSoXGzzpLwwllPYG80MeTCVKbDtp7mJL4
/BQ5rKKKhutE9pEmH8REcrzvF7q+ILj9kG30t53MHno4c2KiF6o7uiCj4uVY70rZyVjw5wEglJzM
wYdCkpQWjpbUB3Bca9+FO/5k2cYEl3adHaZQ3KpqkS/bzXTmPIGIJ1skPBiYLrO9dQn26TvqJvIe
+tiSZP4yX2Y7o37vFKqPFMddTf/d23/VKyWZyaQKT/4Rugp9duP7+IBg/7AOHOSLDBs+NckIx/Lp
98mndA7v1r6y82WKslw+mEbuRyiuBBFRTa/RrV6paxxwe/Cryj5KpZkoLyvpIqIWxk6oLzTdDkS7
qvaD8WFK4kacZhLkUWtuVMx3u5WuH2MQyXJ1rhXIW+mS85G+G5nFpvObnq/HfiWwSpWk+V0ZqU3l
Y+5x+sCfE8v8uqNQsUHzbSjjJvY3kDVMFobobGFMq8ZL7dMl/hQWdr9HuphZPcbWJeE1n6uWfVlu
hrPRWHVYtIP3uMX8Rq9M/DVo6x4iaLmRx11KzAarlLBq+bz5GW1xy46JFb7I6KxfzmhfGsz6dcYJ
Kn2hQJ3VzViO0oQmOHfVx0jZzDn2CptsRb9TUQpa8LDRLg4WDBnjHUzFLeMgXBX9LH3loJ8csQrm
Nyh83cO/aafsoWM7Uw/9i2rYkNtq/04uyXvfJvxS0PO6XWALmTYKVrItPRmSnx0wymEycMqurTpr
9H3uX+V0b4xI66D8cT7w8SEXajzzaW7v8cUfblwENMFSg+OC9jdteSabM0BjdHL1t2J41P5eGI7p
uJKz/dAAZ8DcDQFsZtruVnz4Z7PkDN70XwRiunqWvQNjJ8+FZ6WCTzTMjCuQRpj49bN5o0eUdIvO
HPYGgIO5HJgBX4ez5i6gvUYf+b7SXrXxWWbg4q2BdDjdO3mWwnzquFk3C53NTPseG4wBfWEGroiB
EYbBjLcy5O4j3ptyEwuHlwmxPFJ9BjEyvio9LT8zk5EKuIVyw06XjT2LAuE6EbVFuGn1DjvckK0p
CGcy3cBt3E2Phsc8vgSf0Be7ZiMKezfa0ebg4K+bqauArQpAY4Re5O/k1N/Bh0jmMYyWjXTp26Np
rXWZJepYiGdLvLviuRl2qbzV0rc43VG4+tSHTCJEIB0fNLa55VbRV0rxpEdrhXM30yzhaLhwogOb
TB21Bfj2uen240bpnxpz4w9nSbnihBzKd5X33C/OgO8NdRFHp7p76ZqT0Z6xmY7cmCAgv3sIGcFO
oXCblhCQJNEBjv9R3Jj53Lo2DOSXk3WTECJcOwI/1wBanDXnkx+903DEEVzfWJ/FKl8U7Hcc7bM/
5c81QQnCEOzl1TMWyIEI8xw1aa+/yg7wJiBLr6C57G7TMYwxFiyAE5aueVA3kc3lvfeoNi22nKs7
57p1D8J62E6DA9qOWMm0e1p+iXZkGy9caiA1U+JHVPC9Z+890aQbIVSipHnGXX/J3vmRUKoEoXFq
LsO4yjpkrYNj+Cp+T4k6WITaSXlJHu1LpuFghUVnLv/dQwTAEiKSrQp4QkVj/Y9DBItf8Ku8/MvX
/zREkAn2QOb5XUL+KXjEEEEWJQJHOoAe6Ttd9KdlT4U+x8/+waH7WV9GC+aXTzXj2sT9/ydhZjLV
f/fsmejYpqXxZIAcKZP+/NMQQajcpIgyiUn0W3mi9Pci34d+kZ/Yf7rKJorX4luM9UY4lOwjAZ8C
3fYdSAa7EYv4w9qJh2pTegth1Wwma3Nr+zDFpqQxWccdB2JI/TRvwZDjMib1KnwSjsMKrDGKFGz9
1p/i5ym/Wiy7TfsRSGdxmFc/kIBYSICRhdilsOhQIT1lewDzIB3mtoGXbnj15+8Fp5U7h9QPYaVi
YcYVXBUmSkuxGfbNOWEfXDmg517TY9LToTNLXnmgW/lgt2k5Wsv3+mlkV8KQ9pTT+DHaUx8z4LPq
x0Tql3lMDjssGp8Y/vzn4aas8mty5rYJkCI9Nnsfb5WLsTtEcSvgLbgdZxtb/MoXFY5kkr8iTxuD
DP7nizQNYJ+08uj9yD/Go7XjJrD2Gf0iuQO7SWfAJ0/x3jhxxWYQ/D7Ni3uAkJkw4J95VnUWkhdu
LGUhLKLuFcDONgJAEERwVRUCmDW9LQwowsR1sHSLSNvg4I05X8Hroo7TlW8t/D1Gpm2wCBbSV4Hm
ESzSecekuSMHyuyT3l/S1xB1sqVG/IKCSsUuSX5z4CRfwyuLiRETl7Ea9tpKW+ENfM+P1SuSLqpR
S8gUHTvClkfqezk9Qhp/M2dSdIWDuxYOTbvXpGXiPJF//5ZsJ80/wiyAGrzggQY8weOoIuak2tNJ
RS3JjKPanJ3WUmPXNyXfTb7F0tzodzJPew+96vvBXRkGbz9/AB1R8RdxX675FOWjeUjEeBF6QFAQ
Z8KIYtVaIMwQPWmViN9uX1qe3UVLo0sB9sXlQtdbiED5G9McatsDXVwZFYoPYskylXhzklxlRZpw
yyzyg6Xz048k5SXLhpMrtY6YZDf+kD46Wj6FxRKopZbD48DpqLRA0zYgs7BoqR/gC+MCyoWtcWRS
5sxd+BTt2rtsDzs6NAV1rliswlatXodirxTWWYgZCZkZpiwq5AtaWxCOc8X6sPI7qkmnHaCdH8M3
AMP+GyKZXl5SZO5J4mmIuU4tD1gpmldxT9zhUGXLnmZ1VEl7WKo/unu9IytSYXK4hcd+GznB3kUD
Gg/6jmG8vkjpqGZC8ZEyXDAOwlyJCPB+5unWFF5RsmVGM/pa1W9l8gVLpcJR7mX7dGCqE+KDMGyF
16hrHq1wCLh8mmP7KmQ/rPRHZm0y+F9VjnWRwWQfbEROEmBptPKWiQsd02kLdOxJ5rwg2kJlp5e4
vWjJNRi2qudoWCHbTW9uBzp6cBef6bckVlwsciSrTfasGk71IWPCuxKi6Cl4DI1ZGH52AnCT9hRg
jZQiRzSOsMA6m6WSS7aNPc6ten4J8pch19YpGTXSum0WDjORPegUaxAdYdVtZGe60Ylo3tM31RHg
lIkblRWf3td5zo2xo5F92Lh76cN99d7Y/eXAaThYszO99x/ts7v/7qQPUNilZ+ujuScHye4X3kXl
NzSOwBooNf5QKaNCJUNxo4xlp3/V3HyavbJSEN8t27A1+7W7B5fkLXqboAHWteL/zTPbG//Ey/Kc
BPMeU0sxb7Eq8n0yFKSPn5olRfII2Vj63ygp/6if+w/vDn7hY7zm4Sx4UBWWavO+WYUl/tr6q8kd
fhD5NmO36QzykPfWij4iKu3Hj4ktQY7h2dzj3qO3nsnptxoV3qrHFIpmo/EZvWtP0mfL9iSCHwmu
+12BfpzMCNG03fQPaQV+qH3y3ZoffUaPZNuf5L1+w4UxTD1Sh+Bd4yggPEFdVol8EvR80S/6pXhw
kz2BAqtfYM5M71Br42VdEuTaMJzxX4Z7/kR3AhGY7C7x0pcLpNkNFy6y2Pd+6wHi4RwcgTzs/X22
HSH3Frw7q2yJAXaCVmRcSco2PkavGrv26mtyokxGJfzAWI/cczklfjB18OcWtFiN14wp23D2Ht4j
sRbduYSiKjvFjzhkcYQBD9EO4gMLZLXiL/0pEJSZip86OHfifLSrFcxlKlEfWAiH4aIfGCPMq60/
dRgAnSiWGX+I8tT5DjHU+VTzCU4ARyq6YoO5ADb0+EXKdV7SAcbZNOCgAM74KXxPwkUTLsqHfupn
NVWB7ot3rm7V19T24q7JnDjMUhbiejzrV+sVaZ1zDrUZzGxZ8KxX6ay9ytfh2F+MG78v9QuHWz57
m44W/TK80LK2BMNA73C1m/4dXr5LHfh+v8zW1c5wugUgdmdymBo0detHxQnWU/d6sXi8mDNadGcb
/sdGfkYWHwr0dXO7ygsA+JNHbXYlYjfDr3abLGvdDiz4hhML9mBwTJRzSBR/TE9gEo8B083k2W1z
JjVGIi0kCEd7GhaqF4NHT1NwGyzTtzHuHBqlp+beF+uF5t1H9+BkPryH5/ambvOzvtVuHAS7YKm8
Gffqs73A+ty5yJ4SymhxTM/Z0XyPz8yArup7cJwePk0vtWOuqhP8B30GsimlaebH1GI8rOG72vIq
uHpHnhBr/A++8cenX/w73fs384KTm1OAsEZkofO0dcpNtx521ROP0/Qk+kNMJ7KE1treqdt9HnbN
mlnA3qRFLLEZ66J9l9xvyC/DriJGphFKNkDMH/7VW312+UCATIojaIwgfPOftvqUivxtq//r1///
rb5h/YZOosgwiUQwdUAG/mQMiL/9BVw3bcL/2Opbv6EvAhFQYEgT6ZmkxD/0Qus3WVMnTrVK1McA
YPdPtvqKOnGJsnjwsnT9+b//o6mmwoOd/mQjlUFT/pLOkRvDjMZBDtbsP7xrVNbEShC/pqGpxrCx
SqneqUUnFFyqK725qiAGVgl2u5RjLcaZrEw3hUVhpdys5KAla722kNv9vv+qCMSVGu5DLbWDHBZS
oTpScTdGNBARtEqJ8XA8+BH8Is/kYxnjHcIx05Vb2WhtC3DHOFD72WM5okxHkzHvVC6ZSAqe9Mh6
L/147VkHneJRs6ruhh88KfBBoJEMtHXWTJWKRt5GIIa85G604q01f3i5/4jG+tRiWghol+yyehMF
Ktu60lbEbBNkPgWckFLZ94aesc3AACUut1TFu4VK+pSaX0oaQrgXvgR/WPaC6sgNoHkJQ4So/bA6
uvRk5J8yJqGU3MQUjMhQtkznGJG7UniGI8iQRdmoWcA8LDuRi0KPfRaskSRySw8HhDLcNSIbHv9q
jdpCq9F8hM9MMphtC1AYxKlU0MKSX7xE8PMIB8ufvksJGkQfIdoIzL9aaVy5rbkJAuwGZWPO9aHb
xWnFRmEoUWatjl1vFUU7UlbzrB0dk/StOLBhQrqccSScTdnykFbFmlxk6qtOjS4Yy8fWpze685RZ
1kq7QApXhYwdaNRsTaeFatDmAVUCkN0WzUjt42DuTBV5ob8KIYchNcxB+GQlzCKDjJOHgiBtNObq
VpnyCpsmYiGjOrm7pfq+Mwc7xjMie+pCMymGqsxtUPWrsQ0/EzB/iu/uSpEggDtecmVvyMOq0vCo
mJEH0Ta+6pp3HCSkND57rfdsVkeJLa4ilguBfaSKWp16+3rAjZiEX2MVzzNRgK3XbA1NJqg5HipC
rYzaUveo0+Icu45nvhf9NkHfAZe07EKW6MRxmfdHyKxlPRCtGXe1lN6xbSU4s8MGqzVByNh9SH6/
NpPgKTCqdWv2q1zMbM9UV2lsXY3oQ64o/BrkudcjPnVVLsyrcdgFqO/CyMtg5dukonZgiPaFoACm
K5dCPOxatvtlw+jK90JH8X/oBvRaEfVS9jpaysZkm3HoUHqLX5BbcxOkqkhHZYL5r0DO1sX4qCjJ
k5upiyChUWNskII6b6N18U6dLs26nakdB8Q+8PE26zSSJGCC0KOnwglR59pOvE08CIc+4AxvsAVu
k0XDVQsyeae2/tqtT0PZLIKstXsf0UVXOYGDpc7qM+DkecQG2j9z8zzkJb7xaFyWbYESjQ04VxdJ
+/DrYDGO2bwM2mOoyLeykZZmRUGW59dweoazlo6HYhqYawLjOBpWFBD2CCAgzPOJBDBezTLYN9KL
yWtW6HTuZPpeqV0CzNy4pHiu1IyMQxhk5Q+DBb9E7xMapgoNmRhrYELabqWMIYEO/skv4QUY1yAg
oRGpM96KVR61h7Bz50IChzt8UVwaoiJvU5VIjTTNmaijHfP3kW6sQfl3T9IkAKyyIjPwsiiz/M/L
K1GOvy2vv379n5M0xmH8vtLE6Jm8Lt1XVf/v/wim+JuiA9KWjN87t39eXCmIggcL1FqUZfWvAB/z
N4jZ8ML5Qk38p3M0RZ4Wz18WV544uVucQrKqTWahn8doXtb1Xp2J3lpBzhCGHsSK8jJKp8Qi/S56
VDI0RA1r1FKPEzSKdB81h6TAYRCRaECVbvX2XgvjUowTHBRYfRMAgmW80KudT62BKsyjcdw33NQ7
pFYtwDSPiQ2DEq7WinkRFQyq1lIBmNh9JZyHSPeXZp44nYTnI0leJdzmRZI896JPJYEHSUNd5IGw
LIOELqe3UjDgPnNUz0VzKXeoMo27U3JSXXQUGUG86Fz4JpGWrwQsbnqc7wWmE1VNJWhMlo/Dm+SR
iqr5W5jde6cPjocVRFZ6Vhuq/locKTUsV7f2L4khbAWzdEwr2fWydih8yU5gQgsKBogab50Vbyul
RNwBiavwF+0M3Du5zp6lk1a1Wz6adAISSOeSSaURyAfRaygFR8pLlbMa9Iskjk9jeEkbzl5F+Vmq
4zaU6QwN8C778N5MErfGojL0eYvSq3T0ZceE5Spt2ccDWLyp5gBohF+v/H7EGsC8zfSOqsnEg/5l
oSjnZlssEvw1qoBVJhAcedA3stvv9SJ1eHUJJ0/LrWJnirTpUstpkfhVCpZMMbqlqgmftHqLhXGh
ZrRNit06qUGkqIbfzRgKc7M/pH1Md44ql4sxz2uYvMOrYJpYqQ0UuQSmSDzmi7AwF7LVLsKBCZ+o
YP3KhhB5tb925Om0AFHwnBEr7lm3TVmZWyJCcRV8eXm2NeCHKKT+cutDDAjMZPE2z149OcZ7THGQ
/1FpuFLy4KvplR0fJBTNntFIHz0nbYpJW8Se3ITrEI5S5aNt4GSJegG/i6U17SLJylWQi/THfioi
ebcyAj0oIsjFL4pkzrhYTxLj3aLT9q6O3AzQxqu6pzwmEppF29DilNfDmDKZ8Kr3Gv8IA5/GjFCo
vaXCZ12nNytmj1Rp0dHA0aF08c3VNRwNOBXc50FlwtIyb9C7cGnW9bqphYXbWk9qE15EP3nvNWkr
p0W97MtuipxK1j2Rbl1eL2hm2QRjvtN57S0LXxjO6DQS570U8zEVv/oscKxCdhStYpv2zn6AUWm8
ENBuaoagTdbNG+ZMupfOVS2ZD807NOvPnvpAitwfbdYBqTNBNuBLIKo+KqS1m2BpdkjOjU+LQzdL
QD6VFkviFAwMQD+IjbduBddx9VfTZxw9XMzImmumvzDUnhewn8duc64Ldx4HOXMCl01ksHXT+KIk
2dk1tZMkJZ9C0H0YMchmlqhPxbuHIqmp1N3nqK6wkJfsVZZS3yOBeqsOZ3PcQ5JW1zUbRXOy01QK
Q1Lm2vVuSJmuoJHHablJ2+zJmBrfK8n4QfShWiSgrNf/6hOmpAJAADUHqZyT3X9ZAq2/UexQof76
9X8ugbIFrYFt+fd5cDKE/rQIiixAuqKSZfzVkaqa9GLQLm19/9xPFDvzN/QuzKqyKatw7kTln5ww
EaH+j0VQhyVhSRokO1n/JauouHqSKuHIIljCVXnXtggBdrbH31hy5Qn9bDTPKAI4rYh+FzNxDqNz
xjiT1jFF2obqo852if+St3tjETrJYzwVK3yaGLfxfKKzpsz/wackWwRvfozfTThbGaGvYg+ymxma
A5TE8W06zRn6CLPIgUuGdKARZuCDvCJLfpGRrMXJ/SFh7pKgDgBSWY0Y4d4bx+D+cuz25TF7NR6w
dZfAoZfetswWwb4lu5jsId2ukuiOsMHfrHFG43sGy3NnXI5JFBgA/rpomdtxwVDwO5NGD/PYezM8
R/BFc+EMlJeQHeBc/Ao1Y8ogODA+W56cD8gPm5Ekd7Tz1sEuX4prfad+m1k4J5+0i3bRcfFFe3lF
nIR/+giI7ax8LV+Z9emP+AyIbl4qzyKBfdR2QRJnXstELl4OjkIwAnrSPR7nLhwvVHwOy4v2YNz9
WWYz4HLg/XzhUFhf427VrGBRdjN3bh6YxmrWj4aYiHpkIc//5Ve2pugQpnVMMuJ/k4mngc2vMjGl
AX/5+j+vbFVnPIPh3ELcnRDVP13ZbFG5okxEPE39biv7Y3bE5atZOjcLhY2xKk+bzj9mR+ZvJIZB
XdI+w7gHdfmfXNmm+H/MjnjqTLZUVQVrM822ft7eBn2ewvwKKfDjGOy3j9E85s/SkTRkgxmb8pHc
KYprkC2G/MMSfwSYKLx9pNl4k2JlXk1d7gsJrhD+T/YLidNgfMpN+jdpAwCMJd3RLqlmpyJhcgah
YdpGZLs9AIUtZQE97Ujddqw3OdPtagoFm2+d8YjH+zqV51Jy0wuU2oS8bWIjjySrgZIF+r8QH+Kd
OS7zYevDzvPn1Ge2/kK9d3v/A2VP72ZjugaLiP+0o5GYXuB5L9LJag897kU3Wpvll4r5l+CwsYUV
kUO+AJlcOTr+G4FsJXIEDfYLr9mRdSxUiCixPfgridwiWUZvpXdM07WuXVgIHN2ne/LpFOOnQQ8/
V8TdlrCVmIKT8HQC+l8E+jzru0ff12aAROWv8kOHEKir94KiUe9U+YtiN9jm0T/E0Sq+q0Al2e8x
kAc/yVFWKpBTkbz7bumdp3uSGt6nTFdESJwEEaFwfPOEWEn3MqwjZAx2Zd4ms4DMF6CVtLu77b4t
sdIXt6ZHBQazGM3eW5KB9TW7RNAr98KB+LJDPgzCinhyd3j9MPF2UMIQXHftcdTfumBlQo0kk12u
mafUO0qwsRSI95wfnJJNeu2+8gdMOpmAJ+9avMuFfZU6mXymOqB0j0FI97b5rnlOSRYctwyGH+Vh
gkzekETXZboqBKLZJNO/78vt8CF35+RLwJParxTGP4QUgn299ZXV4HLXnLJwLZOLpbvwbch8PRF6
d92icHIA2tIbvVQZtyB45FtrSTF0DR/NZocb+EtEv/kUuO4tPO0N29LkTN6IGi//RVCC+QgNu90L
RI17dc+l6FTqosgutbjLUfJpigcNYczVWcLHjpD0GD5Nf/a4VVa8BTPmhQIRacCsFJUurEu9MhfT
6xqFCwPvFe4dR7Tb5QgsfoWFfaI7DifGJtJBfRrVLQsq0ema+/pSOWP/liMo8Z6jJGvPqWw1O0sH
VNfSyBetyVayUFkOmMg1L5PnEyWCx8Tt8TbFftJ9WC/GdwG/QrbARCYcvC83OIXZKrkRqSbQPCId
Ngkh+3ZfR2jKqU7vtxMwrgz7e4UjPNVe63zjic9Vt6wZSqZ3jP8pScsQPjqrosUbcgR/oT5Jh3gr
rkXK4NxVYxv7ZKecFUc/Tv5fhpcxIJ/i3KK3+Kh11rmHrhgxOZtCiOW4R2ZiMsrAEUc6nfF4natl
V2uLoFwYfJq77EXIZNLQ+dlvSbpo+iLaBbH9HTnISJOKtjuj0XCeYFe0OSNWyvz7534H1qofzA65
zJ5JLjYE0AK1mOX5pvA3YW1bG3Gh4HHTSCRmBP5gcS4jmII+xfSeLawDe9gKLym1p4P0Pq2gOS5c
VtqQuAhbHXbo1LgATTFOJuKp3UG2xjVBaA/2i210T9TXzyBeC1gwmcrO1YFnOqupmZ+SYHtrbbxY
4VJ7UfFYuxg33OnFJY1mrUFQQ6pVVuD1rt2qW8W3CbIHS2YzPbUktBG+uQ2DuttM7g9dBAOs8Qys
BdjBmBqrcFYRgiZVpnLDmnXfuzJzWJDMmZd8GI1Z8o74R8cw5yoyjXOEYfTYaiMzIsVs29sGt+Ir
gddZl3zGz8FD5szEM2TAbaFwGaijc3TVm2fjRzWolW1AaWlzCYJivRjBBQvyg84xtIMZVla+It3z
UvK6xA6RdoeznCzdVJQuUpnIw8DACAjgUacfc6Gd5ABw3Z7sU7PprLV0FzbaXJuXxAI99j0CiQGG
jmQ2eY9wvNQmSD9QF3MCoXZ/KBUH3O8ydcQVbkuAQQ7RTCyo9mRDnV4tb+poZqyqP8cHbaNNnlKU
xl1K7bH2pDOqRCjPtpD9yRBhy5wT4hlfIux5UCGJYs2ZsWPxngw9pGIeq3BPS9uDJ+9epofULrmx
kOrr3iPQ5+/RNTjK7+ErUVvsvhwcjQzMIN/ZK90yHh0So+E538OmJEi0dPEC6jPEV7LBDd1s5+lv
NRGEIJGT8fyh1Ijb8fwH574Zaed56EzFCFRW8rmd5El1yj+v1FXtfH+SbXKoubTOVmA+ffPece6T
/93kGYDcElseWQYS/t/0Qkqt/rbn+/Xr/9QLVYOSK53k4jeS/M89H1KizllNolpLV9nfqfymf+z5
LOaWNAsCGJS/550/7fnQCy2ZhKPMflGdxMR/sudDavz7aW6amWoiTkMdPs60J/zJGegWJoqakpEo
a7grMbRXKVpSZAq5R6lxBEXaSey3ukTcZSKNzBTFDl4EcaytbC9r3uPKdwlSudDzCfmabrvSQnOX
BZh8E798HlhhCwbzuma4Tq5R6DaCA5UraWd05ZdfG/u+CuFzRKJjDg2ieLPqy7y59kL9RmVMgFbU
IeRLMWgDfLlCD34CA1IoJAdXY1HVufCEdPyhqr63MEcn7Rj1xVPA1/3o/HMdgAJOQLUkY7gLCtV/
UoZBdmdtTmQmwCYr5WodzZOxhec5BKtGClw7D9ngjvCqsvaQKsZXFXvnTMPSbYT0MQiW8RTr3VUm
Chw3t0RIHU9/8mFcEPSYzr6sgAx8NUATXrdN5GWjZgOkTvxwMYBXP/cd1ZiGctWq9FQntg5BHS96
DaeaFCKuGY4Zo4NK/D00ob2O0ktbgC6MyGRqqE4asFj3rOiYFi0mV1WyNNUpcviZBhhV2sbRs5g6
CfPhRyTc0zj2D7TzblJqfN2CqZNOdKtTcifu2cqV7I1kZSsCDlKyLy1W7NgEQ+a/N5r51g/iwUwZ
eQEbUwKkED/Sn2ur43XE9hVlU7CKMspyJJyH7yTqqZ2RjQrxKdspvZrOB5HJqzagV6XJs+nWW3EY
vKVqRWtDDRnZJtj3LKorA/2zH+NnvcUwpbAxE/mk+OO8zuNVo7drA4GS97h4DTiWBrlxyWXO+nm1
63v5TRZvIdT6rkrtkv6Q3O/RahmYJ8jPoeGk7J8rMqhWx2uEjc5lgu0z0ROxZxFSbNNHzfayHkD6
QDMaR0cpdylgCYkZgSsLW6kHYh5oqI69M7YPbSwWhvKZqhUsGXwv2odWQ6ZoxZVrxo9IW1mj+WPI
0m3IsFspozch3hg1DN6piQslL3HTixByJRXF1shr9mjaWzmY5MnLXQM+UG0oGVcx6yclHTAe6TjR
o4pc4p1sFN6kQCV21bvIBREN7nRpeK23TQpspZ3rLuir3IWm5c3bxrcHxN4qBVEc+Lgl2UwWbO+N
MYOhGar0YFhsNs85NyfClfm7nFJbz34oDCtiC17+pANF+3cP93RJpgYcZwi9VNyz/5N9RJ66xX9x
iku/fP2fIwB4YVTwwU21vjsM/xztabLM2F+b3Bu/O0T+WAzM31DCLICrjAGYEUwTiZ8GAAbuEYYV
IquXhhvkH3DIfi+1+lXf4onhE2eWKJFr/+tiEKtMJmS59dYj21I4RUSuCn0h0obil/1Wx3CkWk7d
IvFXGva9YqWSWhO4G4z9sg8+6HnZo6HMAyiTFdRkXwZmLhIhFq5yPn5qtF50XXGzGnFT572t9+HX
dGEhpnCJD3EK+KeHPSFTDH501chucVGkgXeo6ZwYI5E5ovyU+9khC+VLlZp23Kn7VC43NRpZErj7
IaSvGm6sEJ68DA68aXH1GJqjJVCYNeswxtkSeXnDOKVhs/9mmcwAIm3r4nJviGVmbf6Q6Sltk/hV
lilFdDtoHlkgzetSaaSNFEQ4/7qxqcihTkPwyFB/CDFLT8Z8nPvSxmRePjI3NzH+MUXHwxGOs4bZ
usCMXWbWjrKSMnmXmcDXEiG3qlwy052lPngjJvWZfguY25vTAH+s6w95mugz2VeZ8MtxeOkCfxsY
xqevpKsGJSDHL974/VzKvJnZ9xAoiRblmI7lay4WG8yvTuULK7rhoZF4JJnQG1KEB5mlAAnfQVi0
wzYkBxOtTIQKAcGC0dDc0Jq1hZAxsC9tXOlTF948IDhBzj0Uom3StiRe/ZnXIYdQM1Ehj8QElxjO
9PA7YlzZctd/dYgpJSSnIoJezRnOQGwpqPfxi3HjEfJLpVudQXxqyHz7N4Qb22IByX2OZSUU3Zp9
hwKmRWq2RXLshUM3MqP1+4tqvqUUGyYtgVJg+bk4rlLDW1ZBiyrEdBMyVU2hyMCuvTXXfQn1lWlP
I32ORsndnhhUHZ6ahMYUUsuZwH2PI1BUMa8NzLUZwi5JqPCxRmnpZUhiMaercZ9S1hgL+s4o1Hk5
dQdCtZSkfNF50OdDuLQBZgN5XJo9b2njvQWxzwGGrUFDmBz4XaZgpWyNcyppS8snvKdf3DiyFYOj
kn8LAybKkaFz4BWfBUU4y8nb1CdZTYez1nuqGf3offCVCRXjWcERGL1k2WBXfUw4vbRVX7bbWLBH
U934FcW7JUXPkeY0UY7XRno2CFlKpXpqBBCVahoCagfqwkRN6cO17rVnnwQBlPF1RGFJHgZ23baH
cjDg27kM4rrCHrNwU8jjPIjUp9wCJ97F1CjBZqF+zCNBpqTJq04paYo+51fepRF2tSvte5DLnScs
DJBRomVtm06FREBWs3CfpD5ams0jcCUsUd5WDtqdi7nWdZ9ChS57+f9xd147ciNdtn6Xc314QG8O
MDeZybRMW75uiHKiN0FPPv18VPcPqaXBNPq2UYIaLSmr0pARO/Ze61vmVxEzW86zvfBNuJwyDg7y
f22fwWS01Qdgr7I9ARHFEQuQlAuxT0iA76LHkKVLVoBDi2CjM222cE7VSbiV/PrS4OQrYeFaVbn2
cySwyP4xT+g4G54nDXGVVe0sW1vpNQPTqby2MniA8kRG/IIKQU6AW5fJvpZR1WDEd8ZurTec7Yrc
0+xNHOO4U+50VR4Xbdfj0723/YhwhnWdqp8lb3KfP7doUK2oXIu8WSYJRrymfo575saAFrLgvowl
MIHJYxd+KH3zpuXvfiNjpTBom/FxLc1svIy9vqkS2h5hBUFsSFDt99hJCNDiTu5DsrfTb6XcLc1S
8sKQqC8xrgMN2RDR2wDcNKo3BydzlEOgAhHU3Q0GF0+Wgt0N3W5q1nqe83yeHOazQhAz5JPWjVfT
UqZjMKMVSn/RaOM1DIKjIV7MTFmqanItibGoqTiUXHUdkvbyAltaqi7EJB10Pp9MmBDz+kUUUIQj
+vfHYuOUnWu2COH69itIqm1oX1p5ntAKkMcK0S7QkXXe2/jyf3/MnsJyZ2mkjCHPjiWSA9C4KdJE
e2GaLpqmEaxWXDLiQCUaIpkcUF5BqatGeq9gsjTjSO7T4t9d4ABDlZkVcrzkYPp3BQ5CmF8LnF8e
/6PAkRWmFQYViQMg1eTk+qPEQTNDqrOhM+uY9T0/zrtziYOeliekMVD8TuH5qcThJMzJHLkNYcxo
gv5BiUO59Pt5FxMK3FY0XvNU9JcSx1fNJI/SABYTCri2kWW41qGSmzA9NIKdkYutHG4fp2chac4N
sIucVdGozXVCcrimSRTIiVgzlfnIM1xsCe02o9kKUMNk1SL3nHTzqYgZ64v8mhbgJvIKOnnSHEoc
FiEGmkYWq6mBEjL5LG6IR6/oz/akQK8dpX9RcH8xKWwsyp12yNkgIh+im4rOoJ4ATMjvRQrnPaTr
NzKaINZpstcBys24cwnufakcfzE5cILAkSr1tfOTu6CZBYUcQ3A/R8TCCO2lZJygV4grWEJTrNax
MODEg9ZL+dYTEn3yIrSmWUYDdA9imZ+iKvYCK3k0uKcsnbZkNXu9VSaSDBJ9WoOyPjAQ9g9j/Oin
u5TuoemQ3alwtMw7ulq06LJdDRwgwG+myogZmIxGcu+1CBNS4Gziu0p1KXiishlfsxiDBpTkPvCE
waMFXbHS1hBrosA3ZJwqTvQhg3TlYHWRejDp8QkRKW9Rdxj9/JRYRGsqZEqBkVQk2mFDdp85FKLQ
tfIZ8vlCnvG5aHV6nZwGadzFBlCWAnUE2ZJtMkLwG2BHJO+ZNn7G8xKoWze9oUlYdNdxwBcj+dsR
nZUw4uewrPB1xa+ImdAfpxvRAk1QcHJpdrIuAJD1eHom9mDNx5MT6hUykJEWa7BpJwjX5nDUbH+p
yK+ZjlUQUViKOIzGyylEtlj1zWPSWLPKf53TW3Ag5jC3XEUAts1A3pYmcWahAa0Mk1YnLlz0L1XT
s2NDkDRCznplP+EVK6e0UfaJ4sg4Lutg5UvKvzrYGLkP4cKoKZDm0Gv739dAeF+/r4G/PP7HGmip
Gt/4z/XqpwXQZtVD+GEgC5//8ucFkI6eIVusfaY2HwB/PuNBrpujRmYO2D/MNUai8T/wxHjd9CRV
nj3m4l+GvF2TilR0WIFT+1z4T13QLga6GJXHKAf1omLvrIU97iasiwepfw7be6t4bUKVVAcUX4IR
2Q6uaF18w1AftaBHOKQpSGMNa6saMXNaT43Z3JMOSMzR6Eg+ggEAOQo7f4Ljl2RUQjwD9OVRsR3I
+T60w0c6bvWYAmKnt+YqREUXg5EBbWS6ciHc8U3cys/2VH1aMxJWfuSY8cevgWCLffEmf2NkjJ5P
HRezM066M6/BGzccpzzk0kyESST6RlMweuRWH9oFZq8kXE4Klv/pDMMI45e8AXd1R0LclfS4k3RX
elBmTxpBw/J341/uzaHC2Te+Ab96nHCC5GRpHTxNn/6bdh88DZfhwtjE8sybOGgXhgPRE78Vimvt
vsNhtoKEJJqYFFZ44rQGKhKEXvmU1Sf1VGyLQ3o/fss98+rc6RgP1RtDBmOlnqbLbL0LPeXMU9iV
Xga71ll/D+D9DlYWR+VQXOur2EcHAEOeg5c5A9eLb/CAbZeo3sy14PKKkzill/K+8+KL84yRDYM0
FdoauPU+PBcP4Tm8K76mp+kpPkf7GS6kL0dXJfxJv/qvxp169R+Sb81H81GRfSVfzVfpMG4sb7xN
d8onHr/ZIwjycc/7suXM6c3vUs+7yq4BdKH0/Ku9ma3Wf0Ccs2sLO/epCvFr1yRFkCd8YFoPKZtR
JXTwu/xc7OeRcrC19yaEpPgyPma3Zlft5s+cY+NjT72Hk7J9hAb8bDyzicLnde7MY+hZnuNpO4fE
KByE+NMBSpKjHbmBO/veiNc9QYeJHpxTt02OpJAcTOKL2fLRFSH4PuouH8qjxVL9Ij2X99bz2dzH
l+gGA+0q3pKT9dw/jo8yX8UtfOlAFOuP6Qty/Brn+qcPCQrz4W3yJq89zZ+Ks9b6Q/BojBSlPqNt
+CDtp9VsumrXJrsBewK3VSHrC6IFCqB7L3qxChGl4+hiotssxDs2sZs5gi3v1G+5cTaqp/guPosH
8aAQo2m897DVt83Zwihq4eFWEA4hlpjpKDOKW+zhh6NOwo59VIi8icBxD2PITOkWpx1SvyeLrTNy
8iuByKVPlMd3szWz41N8x6ya3j2u4j3nU0NfZ+Ma1qukr/NH+4OXYuz7dbDrxcqI99Z0dNGgQhBu
4LzSnB8wEmBJKJr22ZbMJUmiihM8cAi1JLyh2UtGO2Eaj6biZdb7hDvlSfRL8lw4JEigzvGKZosR
dZKLg2ZBuMdmBgcPj9Jmdg96L6TprOnGbgheXPfeYO6TY/RVKsscQ6LldemxBhgCBEcH/b0wX5r3
ZA6x+X6tD0/Te0bbl34VQRjBK4Z0kLmByzm+eIjvhvfiq3uyX5KjeWFNPAVH836m5ZoeI+2zfFbP
icczX+Ln0eGinONHCzfnh3TMQbid2zY5WnZ4lY/QQc0H/wt+wRrAH/ABbU3IFjx3vNlf9VV9FCd0
btD8exeVCjx/UuL50jAHy8vnA3jYpQ/AuucCtmCNjP5d0tRHwpXMeJsrnoTbLxFPpW08EIl+bbg1
+e8ecyoo/PnbgaFGE2JsYWEdwd7xZxRSrG4TELhv6GdlaMoShJ5FvOu/L5nJo7mxFvJ7iL7tSDg6
v8+zbeNi7cwTeJ7L7E9FWH0QQFJhkUiSG5BkaZLgtgXB8FrBVjwrRKp8w0mOeo6412LfH7P9vBRp
2+qOkCRuCd2ddtGhP1WXWX83X7MWghkWq2t7NJ7qY09XW9AhX6WPtAygyDY4Uj76Z6a48Fxkhg8L
Ph5caHezl9XewWuKl8lmgLJPBt4Byv0S6S7huXzw37FzpEoap4obHdDdkgzcB2phFB2ElDsB4Lro
IdnMfzdT9KIj0N3VTC9AaAOMQnbn0AFzo8MGUNkfskd5P+O7DT54inw2lu7DvM5mXsH73bIg5+fk
Wh/nRVRFW1if5idkrAMw/PVtIMog4SmiDoTE0Z4mj50Nh3GO1rBeOgczWOcv3Q5iPxsnqdGgx5Nb
emFufzLBmL+Sy4O4EorclldxtC/SqXnCtXNg+X4IXuclgbYWqwOqBX5x84PT5OqO78JzfA7PQPMv
wZXEhodoT/7l9/1BI3Zp/iIHfhktbW+4qffjWTuqd9orl/rdLFWskZ0k3rRX9tre2hA6c6INtRH3
UBQxrCouGgbPXGsuIY2uvJJXhEChv9Dw6I5r/Lpra5ORbUMg6qJxZ4LD/D3bZ7imJB7Qp12E23g7
uXw3IEThLbgUu2LHGH4vds5G7PKTte+95DJLpJwNzwAliXOcNsFOvQ+/Qfk5jmcZRYxyMz/lF+sE
EvFSblH1uA0/fzYpFztl38EKMzbz/2uYluU1KH2+rGvmoUndjZCEz5LZuslORtO9LkJaqWOfv3mD
4XMxyabnNMLF6bGw6Nx8i/iiirAf5Nfhkh2Me/XGmQyHd8BZZiEO/Dt+KS+ShzVXup8t3nC63v1T
/wTxKiYk83UAw3DO9+1ZeVDQU0mr6tqeyYaCTXoWZG7eDZvow+Tu3ef76todgTm7dHFWkhsd7RXU
x61ymvndAKA93s6PCH3OuFCu1lHH0a2eWZ2sIydMJKc9aGasT+kyfKu+JbvxY3wuCJqYlsbGJKGw
50tBl0qG7Jlm6bpez3oxtseNCY3NeZ3d3ONKXcvYz1NAx+Ux3ieYn8dZhnLErX4KLoDi2Q9Qn/bI
bG0OipAYIQkikzBYO4yLfwpd9dBtBCCvam+81Z82hALkTvgmMBQ+40erF/FTif9e8dSd+kEDc90t
p42/lt6Gm3zIr8ODuY0P+jq5MOuLLtm9tVfR62gunPfLsClWwyv87elVeWgJgVxk5EJv8msADY3B
LKyxV/tpQCyyUZFC6FCv9UO1gf33/UUQaH+MH9ot8p7vwonQLVa0+bz6s748hIcRR3Z3ai/tp3jp
Ts6j7sWH5Nn5EiiEkpn0hKlf2xElrQN+fJrJMEzvAgDPzbHDrj0/Izysa3s9e8lpKAPV1pb9zlzT
jfWqm70Wl/6+vw8PKUe6FZMB4h077jOQGsmiutZn/SDu8tfsTt92r8ZXyORyDlQgimCBU7LCj9Is
uoeYTyRY2y6wJ66FGozIooIBgQAvWmrfpIrtOrhYe31NdtxK345bBwM6IFmX17wPX4kwa9pVzkw1
OyZ34R4E+SZ1IXaf5nuv9eY7Mj51ZFRZG2UvvPxRwz2BaxLgxH22s8/6B1ngolrhJW7cCiXKGxQ8
++xc54uLNCrPrt3s3iOjyljGB3U1IRKzvZn6Qqt+5sFACLMXBRZ9CA/v1bt5sU75k/yCNvqkkWvX
v+if/ayQGy8Kq5TpjefI6/bd3jgaR+uItQcD5CZilLsoHztCAkg5kY/WJtkJssQCLit91V+KZG0c
pQfnNfGk4/y0IQt8ZD7t3EXwGelL0hx2HJnn2wQUQmwjHZM/Cv5tCdB+kXHuQCRUmgsUQ+Ss7SCK
rFg3V0gmKTOg87HXaATWddapefXfp6+geZoZ4jl04kX/VD4kZxX/fvTRnodTfSk+jdbrMy7q6BLe
tL363HwLBfUTHk3XYRcRyz+QlfxsdEn80BR5m2Ot9GNN9OKl0MqdEgy7UmH0o527GEDNsgQmIZ4E
OkknRw+m6m+R+vCv7nmqs2MfvY3G8E7+u6Hu/A9+6Xn++vgf532DXE2VUEzNxhgxNzZ/9Dwtmgv0
Di1HczCK/OXIr5kytkWbRCrSn6yfmAA2TADNtukGmDwUr+E/6Xny2n7vefLUIYrNSHLkSPyknzU+
WhypfeZYwU5yzA8/7td0L9ajWTw4zq5O+k1Tcs8hjzBtzo11c8614mYLc92E8ZGGBFltxNva0aaI
plNMaJpkAQPKueSafBmU/ldixy8Kp/ZQii6On777jvllWLmbtta1af0XB6N3K4FKUiDDiizapr7y
nnfWZ0dhx21HLkzLCd5y8IIpXbnRavJLArnilE8jMJ92LZY4qSIZQcJN0bV7+rfLMGRxLrCA1MHA
7BLNrsk201Xn1Cnfx0Y7qFrH0gjqT8cuTilSB4I5bXnOBObHqPUfLInyp1JxmtmuXdVbe4h2mHyX
/aDdtYWGYd45JZG5jHP/qYnLZyzKCP/cjOgGBEjPNspRM7qLtTeRJu4gvxu9s/UhmykqB9jS+pIH
/MetohLEksQl+nh9oXa+q8Tq0VYR3LYATgUhdXiylTLD7Qzby9eMTUdXkcQh+VIgj9WjfBt21tZm
47YDdetX7RozppuzYXbNR1ApK0Muro26awAVtAL41wTlOLDXldyf0Ms8AZVeygmxm9GLwE/SBdJ9
0PvfDddB3hJv2kAUhPCDNoTxL1kr5qqLkbaE2CjB58YsQcIOMaHW1z7s3boYKYfyrRR/6SgeFQxj
gQPGW1cpJ5PSxWO4yWuA6Ha0jTP7IVRxAkbKEfMSRvDqZukjVEcYmItA7zd9TIHWsYwBcx4ia5k6
7SHuZS+jJLBTOHINB27xVDfqWW78M/IqQiTQ3MyO2NJsPWvqbmUgYMhhz1uk/XjSejDhlnNng29r
nBlmYdw0sg+bkDZH6GwjcMeIhg/qAPIHxKnTjcdUQxhbjvbakJ+LvqXL3XxlAZyyMHL1GK0xfGw9
RH3d5uiuH9MYvPAkc1IM1UUUkytEoJkyKY9R47xMvX62eue+sp2VPR/+aGo4LUgWSsEarU0nTVe1
IlKaSJFAH24JZLd/96rMEIplCVSJ9fduG/l3t80shfz58T9W5d/GTT9WZRNVBWPmP1fev6zKJksv
3hcbx83MZ/xLI1adk5wt+Ip/tG//wSSK4MH/YVV2cKyTMYGl3JBns/lPysu0yxHE9Ya0TaTya1CM
Ml83ajCdlFFzLloAtS3FIL3KG9LNWazJozQ1YLqA0Xr0KRo6FT3On9Qcdwf6lajXDgaJK6J8s2Z5
S47ORUbv4qN7YUTv1uhgwlkQE87KmOQyopOJYJSphX0smUdUqdiHGp6LwFoHgXwT6GxUBjghOPB6
1t8U/pFJ60qVY37+2UalE9LBmVDtaKh3NJSHHFXM4MtgfymdcT+g9Ekdx1VHHDHjnc1tl5pYfNAF
xbM+iJR7U5K8MfpIUQ8ZqIiM6SYsmsIaMkmNaRpao7E7pFp3kHWqywrp/4iuO+nggTENzpkK+/kG
u/g+dCq3Y2Yc2ZeQCXKtV19Rx+3HZNnHq90zaQ6ZOOf0j3Mm0L0gtdB3DmOPxp0Di8+kOkwVt2Fy
3cjBqlWjq8VE27GflcL3SmwnDrycoKHT2yrHcWYWB607xv1yKIJlHT4bNHV7puZGhe6AKXoz+us0
vhuZrcdA3Id6M9/+A9CMpGL+7Cx9k82DOTijeYsRvWBUH6lfA5NHuaH8Z5A/4Xe2GOynhebW86Sf
hWVjMfrX6XNUsxZAalAFBJwgJQ4K6XRfW5U3NNlzin6GRr3AnolyMNOctUmodVqNh5K31tCbtVye
Y7N3p0Ddq0boRhoEZDxctN9GJPo5Uq7Rr78KxOoysh0TfbrNabVyoNqG2k5RSwDF6O7zfNd11aUx
1X0hEXTrN54fyFdfm25BiA7Cd7jGMnRgU/IiszsyG1VcHf58an0z8+ZotBGJ1Lw00yI8JBP+c03O
VTZhpNCYjhnSspznnr2MYrRYm0W4StgWTF9fNalJec4CPlZHUeeeqE9OQwpsQEifjXZjbMRORsvR
q8+FycgzpMPXdoxBEbIItB81GhDLaS92GwGPBsycpscMrYgsCoYRHFL1BJcEoRdxiuJzLk9OMk6H
YhCda/nxNpnwneYfkYB8E9Drtdp9OUtVUG5/5QOyHDQskk8KS++h2jmElOOT8lSOqRuMwYNRG147
Ga48wkiAMz+gj1GG70qrowqIB/VMgYrGQk0T68VrjwnGQmUjUNuQkLQTqG9iVDgVahwZVY6tADvK
InIICptX2Z0E+h25bVbz5LoRSHTC4VpJyc6Eug9/3WWeuu1mIZCKIkiiNpIM7VntxNZvSD3HKjQL
iLTW3LcoioJCWxtCOrY98VKcKuzSbRxnn+u4hRRtz0tyquKulpxb3EvI9iTyH5RThu8fDfMuxjU2
tEybRfdq2uMhrkdPhoQ8IXDLSvIKpaNVEDId1se8a9cjCchRNN1zKW0zKdrUU3VsTPRXZkjyr6Ee
otACDvHhR/KqJMDRGia3gZSPBArEI3Zf4TOKP+h6Fy/7vF1BYwgLd4Y1yQ0AG0od3ut1GG0jJueS
kOAdMIwvTG9gCTDDZMUK5nJvbRzUe5FZHiqtOgirRW1rHmJD2nACcIf8W8jxVRQGM55JPpU1GScB
zXi8j06SbYKJotT0jxHMrmJK0GeVBwBXoOZFcUkEeS8dfqYJif0wf6LSS9q9OxWK6CE+OTYx4XV5
GO1qIxxURz3yotdRo9vXQ8wrsTOLZGshqOvS4jRN5KLn3T6dEVp+SeoVAzgBU96HalTGCIrJVSsI
ESkyqPKSvRiBEDF7w/X2IZnPvY6rpR043Kb6fZFKj5lIUaSzssMWV9uG8LJGQfuk7mxeeQVO3gmX
WraRkGfDtNhL43usvSj6Xe6MT7EI73U5/UCWvTKoYPG7pTcly8DW290yLOJHzWxfJXrMvkzOJh0O
PQBhJM1hy6qyC5g12uB8ZD4jmmzAWwPhKVrJepB061o9wVbZCCk8ZIp6QlO/t6R6O7X9MYr7D7Bf
2TKtJXgssrlwJPMsh9Ghnrp2KRXmvjbvDMIrjLa6aiQ7tAGi9EaFja6ELGuoFtfSQGOAnjqixpWR
DitOews5I/xSb104rq4WwD2TDMtT8/fU+KbPWr/pSx+d+W2+tbm+z0pUmHm1lOL2iZr9ySiDdWlT
mJtAj3HDQWpZjjruPVu6G6F1OENn0LAZjyDelmmSlrfBUh7FqN/nVtKAe1RGGqM2yXNSc6x0+Ga1
QUx2jt1eR4XmGFya6tdY5vu6pdeu06SrX8M4RENL+o7cLFvazjpyPVLhRjRrIRqNxrCWE/1k3Muo
QB+1ke5ed+niBM1btjOgufdW4yKK3spTvi+Tx3bcSuN9mreubg67aOw3BRBoUezKRN6aCNib1lqp
HKNscpwyFVEcZiYAv3jf1SXsJggbrlW8K6j8tVI8OzinakPc/N7ZpCqPAk1b15TWyrkyxUpBW9PV
tKJ7ontzfVHExMOhP7akORwJPKWzSaLZQ9E092UrnUZ9pHWf7aMezUgPQTqS2BnC/NI57dFPrcvk
A0VM8JVFz1PSrOwhP1XcRY7t78aw2liKeil91lIebijnfhz2wfz5C1LYh4jcD4ntXuzMkls+E+7M
8iCTcYpiDsTTqc+AjrFPkwZJZtbnkBI8WNJRM7DZ2eO21On4hQGnMFqqhD2kFZaNXl8rUfwhc4LB
TbMqO9pkJfhUMjEaG9hUMLlZlp+UHFRBcYhlP1jr84HYtlop2oYyq2GX49ZZTdLUbv7VpwYNsBNu
JWeWTOj/ey9nxrL/1sv59fE/Tg2yg0F/NsDTKvpOavxxatDQijimgWNrznyjYP8h0QczSXMJEghg
eZo6P58aqE4p8HVVly31H/IdVYOX9iuCiow4W5e5xXW8BL/INxRHzUdHa/1tZd9qIa+GqkXdEI3b
RtgPdktUUVTumxAvjdOw85A1yiqbgpgKjdxE3fEV0uip2Zhlf8sSe1UGsuHmGjIjBmTSb73GCl30
VMZJwEgDkZw2y71ysoXtGFVXIYZHGf++bPaeUWdbRQ/ouhCEarXOoh+a9zrzGaqislAt8M5iAqJM
a8ivEdsWKk0QKBbNRD/DMEBO0EDFjlOY/SXR5OfIYA3Vw4eQSkPTl5p91G1Wzti5j4cGv0/khnly
1Ecd+xE3Y8iWGU8snt02NbOjQ1hYg94sgxOF9A0j2cDh4CGneVtb8tKS2nXo56yLyOsKpFVl7aw7
21g5qYqpqrVYrqO9H9pYqqVPlV5UNLwU+jWD/dgY3aXFkB5n+cpoqr0sg/Ia6Brl48vY0DrgfKKD
oja6iUHocOio1nIZMCKJvSoVQW6BWKyTm2YCxmvwEYPSU0MOZVTTA5m70ui7NgJCA99wqBB5p6br
0oQ8T2SSElbbNq33fAwrzaYXwYiHw995iJJH0TZwwrOYeBlr7XBw6GtSvkB2iYyBuE7g9hB6Io5v
ohlorKsWwM34ShW+bscWlbp+k3JnBmkx+pc5VLw7TUAWHaymQlUOaQKjqdS9kYCP0GiXovnMLLx5
jT7tapYoxUAKE5XjXhmz+17RPlVJeUmHfpsMGd5pQKKxqNcOSXAxMt0EA9SoReTWhps0TV0hmJAb
HGtME035p+x/VqW5t7ThNRukb+YEutiIqdQz/2RSYBVO8QYfgwOGf1ZTsniTT6Oce1+UDwau1om8
jLq49tl4ro1sreqKOVM6ES1m56RXl0bI2TXN1xJOZj0lvEnQDuxLINm9am+qrtgqSnSfJVTMOP8R
66NDghMhSXirLEILKQejnFalsfINQbstOkoDHzRv36RGK6x8TL1tQvbwIxhEKtBR8uQoQGXdTIdG
kCoN0A2Glondpb8VOTtvHJMG5u8cpuSp2WKN0Dnzq/Ph3yjU8eRECslTSZ5/WZ0aPVWakBGPW5Fy
5/slETBpM0Qa4Wtt79V1Q11UFtHq370lOIpizoYtHZDK3zAJESD/viX88vg/twR8usSFWKy6hmlp
UJRYcv/cEvgrm8YORiqVv5xxhf/ZEAD+zqmhBIt+b+D/DG1x/p/GmABwi67gLfuHemYLYeBv+wHJ
Hvx0dqD5lf+1izQlgxOMahPtsoKxY2VFoDQDEHYOR03C4MzQeLMrIsPq8uJXyUrqs202IrxKa9II
0UCYxaHSEbAYuXEiPuI5tD6KuCVQjJjPcvSafE7VJMCiKZdWMewMO94aJCJgf6m/rMZ47NTG7bGj
RkQ0WKRtc2vlceJVZb1MekpfvSRnqwQgq+zCEsVDb3tAd1xFG4C3mEtbh1Srca+XA8DC5KTlpTsO
wSZI4k0BZkJ0WIfYD7Ix9UaV2rUjL7Od0KUpBiGJpDbjPZ3sdhkIlZzyZBNazkZVgpsP5b/SUBYQ
ONyIHP/XV8pm4sfcbX2xrdIe5z3gEANTSKe+5hXtnrogTIBQjQxF9Uiosv8eZZmrsvUZBTQpLBRt
OriyHsLJ6FxRWMNCBgsIhBfND3BZ0KJuOjbP0dScJWYqkRpvaDu/zqimRDP3UeZrC40sCIVaUtWz
lcP+7DSPWfsUyAjbLMMNIN5FQCTiUd70ZXTfD9m3IYmg+/XUkID9Cugv1sBkkTiWMRgvfaTuxzyb
cXdHyVTXUsDRyQwfJ04zcgnXxIh2NUpuDl0XI8gIWKchYM97hNRFh5Gmf2A0F6VQUAIpHL1obi0L
jpeFhAxKtW/0wdZOVhKZHUXrZAB7mRIRIae7TiUOtdGezbBxVjMARTUHtwycQ9NO9Q6H07Lxn1Om
uXJUblOVS6dylrFNVtZI+eCM2lofs68xb9F+ha4dzKnYUL4C+WAbnj4E/3Ycga4Z3NVQojTn79ay
eeH5ZVQJUOAvj/+xlmG0ALzIcFGdUXB/XcvoYdEX/wMSp/xU3rKazcU2tbah0TOfH/UfewY4gvmP
mF9+h1MxW/wHTXFo6L8vZzx1KmYd+Nbv6uRCGD4UbA3cspH4EJRGPf3sSm07YDgvF6VExoCT0ICm
SgnaA13AWE3fp4HYlEl+UBN9NwXZVjLKj5ommnCogvzwhN/K7YW4aHK0c5pDUn2Eob5u8TlLCQqB
DsubhgPaYTojZku0qV4NVPM5Tml7tkyPVFWjhJRiNlM3uKpFhIBSINOyDGSX+K4H/Nf5bMQOcWRj
2nIFa7AzxtnKlNJNG7E0a0pDq5iW/WLE2d2UdKhw4hIO3963XUmvGoBS4u874y1PB4Ig8YhPqCLV
QFDnp8wRSVrFSz61+8nJ3vKcMDyrONg4zlNjK+E/F/jQG53gE/Hh405nO1h1xSfNWjy0T200bRqc
7CqOdj8kOZLipsDpXilejKvNwP/ekvYji6UlkwYSoS5kr8C3imO+owIekHbLqbEscNSboXr0bevQ
EKtXBw79KsoqXV9p8sOQMUhUvnwt/4pL6xaN+W7SYMB3KFdt5RSP6AzH2jiaEqkYMX2dath2I3HD
o/TocFLOEFxFg7SqDTRnEfoYwjwl9BHxPHRW14mS7P1WRUaq5SDXSaaKS20VadrCnBn2UclZX5NX
CnHFvSLfh014iebK19JXk265it3Sc0j3HWV2UpKAF0XBTUsfDEQ0wgw2Toa4FTkfQatrIbF21vZe
lqr7LvuoS81faRTN6tjQHptcPtel39pfKPbfoyr0AjVZysO3NExI2JZzrMFEMIz9zlDZcYDBMhyH
amTfZYE8nzgOMFyPmllstA49roblE81t3D9PoT59VlEyegxo4u2/up6bExPgYBJaJmPZ+v5SP4b/
H3wVq7fm7c8F7/SWff3X/4Fcov5ez/36+B9rIGO8P07wLJw/SjlGkAoVHiM+mJ4/p71TscHUxM/2
pwvjp9O9Q+aDTZangulNnZsC/2T5oz78ffnjWeNGwdwKkkWfl8efZoK+2aa01UKSIDFC2EV5sQXn
LoWABcsghTDb9+O4HlPrmMPMB3G/sLXyEihkoiHkdmyWyRJmvfok0xRoIWSZDe2zGuEeV2STdlvN
NHaF4QDrNF+bAJBYmy0T+T7DbK9ytl60M/9DONtOGF6GeCxJttD5OTcjjW7Jak0xKW/76oNZ7q4l
9Xkk/9rs67sEbLRM1tFIe84h0L0ErCdaiq6L0Y5uIpJFZj5LA/KNDqF6QtCrSiJFbABjYlyYs4gE
pbHXhX8srGDp+5cq6E5RYDKAqrNVQHqkxLOvRvBgNcy8uONeV17NkmdoPoMD2Oo24yUlHC/8G7ry
Ve2GVrz1lYwEXKOhOtSXffXa+ndZH9358MRJiDwFpYYXhPgnOIVEguEYxzIQYIOb+uq9ZiCoFoNr
QdaOu6OjFMuU7oIixlOrtEuVUs8katG07wwJc3JZZFtrxEcRBM5GgYIsMXvrEkzPnLrHmglCBOda
pfVe6kuzwvOWeamPNoD516pIEtqoxW3Q20cdF4HS84OidpvS6iM9cFWUX2PcQIkhBh55RhEQfIzB
O6DdL9cfUfXQIqyRS425Y7txeuFBv78pev4cAMoR1kDzh2AYifZKyeyyt/6bu/NabuNMu+4N/e3q
HE47IIMIJJhOusTUOee++m+1PB7J8vwz5VPXJI0lUAQBvOHZe68N3GFqarAAo8dODD6VBoRZW+i+
9aZNonOelt/oeOBK29PBw6Udu8VutJInOXvtlJnZR8URzXosSEv6/bjyI20tttlmFtJ9YmqPo/AU
TeyZEbmggaJ1UXVREzyNNy7Vo7lYnucUDIpmeokKXCEoP61uWrF/gmRhdk/dbiDlW1WmpywKCORE
HzlPP2NVH+F+K0x6M+mYqphhUcHr5GmajQvIIYeVZEUPozODRjRAFvl9fmXB3lZmdmxb6iyGZq0I
4lmynuN8dHOTqs8Rztyc3eRG9xr/FmgIUhT0BBoWofphAR4EDF0SwWLXmJ2ppzA6fEq1m1lOTuZ3
4Gu0xEHVuLeMARxuys/G2k4phc6F4qT1OdVFMp613agbX/nsW2yO83qiCa5qqR40szuxoZ9bo9hj
rEArJnhQYkBf40lLa4/9+JvJRFyILTaM7MMqGTvE700B7FWlLysPrmNTQzjAjstwLVS7+7AX11LW
/6N3DovaH91Q1SXnxiH6v+4c3N7/Mhz+y+P/tXOY0m8SHwemeyz6y3QYmNYfw2F+yxRxFXLtXzas
5Yj8xyzA+M1SFBGjHyd5GC1LJPqP07PxG8BXaTk8k8ej6FP6O9sHR/y/bB/Lt27KBtNrkckEG9XP
20fZ9YE4dGT7eg4nNNosCbhwWdH5kEAaANjuSN159F1YlM3oqJ8UF+ad3RGaQH2m2oPSda6pyV2L
hgQ5kfst58ILkSWSdqlw6jVPpyANwy8291ttwghzks7tF3UbO4BtPdUfECIp1WHh/lbZ6QenJPkr
hRKSOPJnd4c2OOkrVrewcbVmC3ojEB18enw9lurumoxgBB00ZHk5oaEQ29oX6dkSTkWyicUTLEjx
GZzkS73BmGvZdP/NF8in++xOz9csw92rQjsJRZo3NOegQyiztVfxnNwUUAmhzaWca6t4jj5HEBe4
9AdbxCdvSi7+2p6ao8kesPsi6NMKoq1C3Tb58byT4NZqh1K1hCh2fm6SVel7NaYRac0gemkj1PD4
AZA4aQbNhTY1odhIWsJBmT1fNcOuAVxTmkoToVf0D1hV7JSTMc3TMT751ahuJwzb0yFkjkBuO3ZD
0U7fQNbiI45+f3EIpBAHSPjxUH3tVIy5R9dUHmjZEd6jdEu3hLagtJam4/k5eKyfxVexduZ78dI/
D1TxgEVj82Buz0Cf6pZH0P/Em8liUEGKsaG/9FB7Yf5QUcp0iEwWRGky0R9W56iG29bIoo6cefXw
1Bq3DgT/Q/bWT88sqsW+yWz0PrLv7b3RLu+joVzJbJerTNmbpNhGEs4OuC8rdgTeVCKM0nu9fxFB
r5JWCT7z7lmUmLdbnNAp7HSE4/Sef/EDzZ6xD0B3hEFhN84Jl59LyyhFEuuA+tHctcgMVbv6tMQd
25wnYvc8IypWCTDOG/7oFrzaEe4vQt++3FB0R14kwnveoITcVW48uPmXeT+iar9Vn/RhmnZ84vlH
l5nud/9sXc2zzEtw7AyvfIvWA2za9VZfYMLRDQ11pvCU72U3vs1v0Wt3SzxtoyyZHyzoKn6ZFZzV
4p12mezI9Bf4MD7JigsVJE1q4J5ajD6UZzoDuTbvbFK/iYYQbdGlXxPNwaYinmg6ny/Deb7m+4RU
0R7b+0nz2Fb1e/Ve3GbCQjVGjDxL637XwOjY+Zt8r4fvkHfHtTliDAFZR//BMoO3UbOt5F5A1zGc
vDRCG1oTSDqr4uB28Hk/W8j8tnWqvmp4zl/6BRcHWo11mmgq1Ow9hhrbf1UvseQKIiBWmyx/whnk
ajwkb9aHfmds6admP76OZ/TmKGTszmHM7l9mMJiMJ0HuULX9IByEA8NC4UN6wSshX+eX4G26WpvC
Ysy0LgCjgUzgo3mVzoBASKxsC890KnQO3l72BQPYfJ4/iJ5eyHpu25V8UVfNQ0A5FhW80rl/wG+D
vy3dwOpbM8IvP8nbRLIX7nSIUseGu68ApQrn3T6iyo/1MEaLwTXrYNcQCdQ1a457KGLtgBzO9otp
d72c50Y7AFVaO1a+NpA2TKekNmHT8Rkq7fDznsimpbpLHzrRXfTtK9kXKrnmaD+/8HyVrXFAGJsu
xiF7qkDh2+UxfM1JnCglJYfdHgYAnjrxiaKutTLaiauSc7ulu4yk8YJoTcGZJq5y69c9oYz+uNA9
he/gT81d2pVpetq0t/zCsbPkNeUvx6EXexCgCB4ZLwHs68ru+SzdT/fWoz8u5csMeru9do6WUlX5
nWOY3gGPz/RLrx8SbSd0XtXsZW0nKqcYKu3QPxpAIrSAl5cVKTWbNY4DJ04D0N90ewGxwjt5oJnc
CFf/7Osrez7DNphtbMYcB/4rQs7gD/wywqOq/E+P/3F9xZlqLbL3dz35p7TBQhTlWLL0E/17uvfH
IcT6TcQni3mVY9HvssO/DyH8FswWlCm6JXj83xzh/ac7rK6hkQMpxT+LzvbnQ4hmxEqj1S2VuLmW
2JOgvGOw2IbcSA2rGr2sqx6Y6p3jEu+7Hgrl1crYmSvomgyuMbVaLOBUxLypkrxOq1l3fJX1Izil
UuDOxn3n58dM1x8lfNMpn6bC6tbFrFP9a+E7EnbqqOyUWvvUK/ExlCjCG0N9J/r5wTLLWwdQZZy+
fCH3QtwjcjJuqxnwgc5RhrhUXOv7qCxvpTCzaMnIi/q8VbRu3S92RpNKpIHmoEkGF9fQVazL+zDn
VCCWAc1IsrTOUDpyUfIkDDwhBxk/z/fw9p/8sWfhh3QvBdmXZc131OTgOQG2Zydzg/psgknIgEH3
KnqoeV9m6ksoE/5jmJR0wMHZHclLkE4w740OtJRIQiDlmDNyB8KDwyWyOOeifsxGeZ0H6jYykm1J
j5LW4yAJ03tluhWL6xTmihnelpFcZr759LtVwng0tRnKNiUT5RyuzYxZFjZhJjNnNThkPiNMs/0Q
CuqHB/hcvXGt4vscSICi261JkLkKt4BEF6ckRdkf7RivqL7hby+9MlSfTbm6jlHkGtZ17OiMN8pd
B2F2ioJ9TsIDC4BjdVByZGlGbc2PcVKszSXFgZFUCwvgYeyyel5jSmgzAh/VpRkGJw9xlYJxaEJW
5EK9Jz6PDZXpJe8ICecO6DtYqmjWQYamkc0HU04fO6M5VqFyLtGulfwkR/K6bGH11ShFnepFEipY
Ga7ECmK48prJqmdCw6LhunuR5fL4D1/MwO0y1TGIOf0Puw13L244f1nM/vz4nxYzljJJF03zO3KS
gdiPgRwjYaZujNVYTr43rf5YzGAfw4Ti4mSiEvy4T7GU6bRliMu6g/SKRefvqBHL9/2ruEpkC5SL
Bi1KZjT456VMlOumVVpgUWmLM44GUQtPciXLHm1Mm8aABwg9alLuElIokbx0xUv4B1rR349h2IMJ
1zWv9GW3Ue/b8LHQiEbX9Khp4mrmOB34kPMq66hW0cmXX5TiNWQQDViJcZVPxVTByX+WvbHA0XAp
ZYWOyxk0ArbwKr2Pq3ZbCsKmBpEwte15sbdUiixAWoi8IdQ/TQFl0s+uAkZdpeEc7RsYTIr3MDF3
gSWi+k47SFYkZClxj7sVvlFHDdRz0OBBL1+0usNloz36Om0U/N1mHq7qIt4bEQMTpVmbisJPAmJU
r2J4qDZVgk6Sakd5ip7ASV/TqfgYrGCjtUVOIgrfOe2ti0ZIteIc3+GkWgdD4TZmwk+Sk7gl36n9
NMCP6Qk0NBTChUFrWHZXT5c2UNd+t6d/bp+01DfX8WOJPT1t8fCkTNi7L7pjuWOMr6H5hG3J1qNi
1yfqwYybm9H7q4JFwWi5RYzEbTsqPQS/qtwu3Adt9SSZUeRZMT3gwhKpjQqP0BEXVOvQmJywWXZj
ut5iluFWoa6OZblgec4D4T5huQ66gq5crsEFlql2JMxcpFywQk2isC77mrD0dSE16HGqP2UINhId
fxp/ecY2kbJdiGwbTQFukhZSZG62lJ6tRdEnxTbYbHqf2xSbDwaotc5mRAmiK0lYtKIwv0VsVwJE
0ojzHsboncR2FiymSLa3f/RqpTPGB6OkIkmCs/0fRy+dKcovq9Wvj/+xWimqxYycEb3yU3sP5y5N
Yr3Blvd99PNnIwiFlia7pWlqjGV+NoKYy/DHYvmzyFtyaPt7i9UiUPy6WPF9S3hB2F8p9/nl3GWk
VsiCqfkby+e2ECaZXXSyo+K1svXJWHUNF/X2XQ+b7RAVa1UYbqbYOY04AALLL9FUnpKCSoK6seU2
d00/fWDQ75uWl5kKKoB0qox+I2XqZxdJ61nnttWb5rEtzNhTc5OY5Mw/yqb2zbDmrxY3pD0rsa1Y
Mn4w6Wto4tKecQK26vsYare61ZmmjJckZiTQN8eOLkWzRczorE0iU7VbF+8Dxx4MEWA3u1WCb8EB
QUOy4lFO6i1RusIdrJEGMGzL4XAxJ6Ynhew/mkFxHoXAExvZSVNtq6WdGzfFye+qzVwTdtS/FG08
wJ95n2n/rVVpPY4NQ2JfRLNVYv0dGpyjmr655BV33Sy4ciuSAqC9mBnLgIARM9fBWJZj5qMgQyYu
lM6wpnIGSFl8SGO4G62Vnq1mYI2EvSQZj7EebztyH3EZPqsS4xgcD3yyM2fOuGDjxin74azE2qsi
fYrd0yjp+OVTSOraF9tOeGc2UNfT9hAb4blFWjHolH5rfNIe/0+Zs6iHYSNsgu4hDeRLCUt8ZN1u
koLTmxbs5CxYzaQxqjI6ZRFE9uhqAnmaisbuLCZKxlRcjDG9/qMXDawNS0qbTylnjv+1aFi4I35Z
NH59/I9FA38Y68KP08qPEw5YywVGyRLxHRb3Y2aMrYJDEf/CKsYfUZg0/zEzRnJkxCwvnrTvLuS/
B8SU+cZ/XTb4ziVR01g3MKstv/+z5ChJIKl6nxiiPF7LTrvTRqpURnEfpPVaG+IjSsNBlXJ37rVt
FIw0qMI4IlDr19hJ4ah1w4OaPbVjSgPXJx9LjL+459Nob9DaIgQEsFuT0nHCOH3kiFCoTQE2vdTe
RLFdDYH5MheANSswZ/W89Q0+OzUtUeShtnrLR1vcDex5mTzAek5XM/0Rk/IyNhKVYpnXDe1B14qd
2oATD9NdhEw6JcXOHFunqfJz1mN5QA2JUEUi1JEKlWRCLUH92k6oJzMqSruoKUlGqNjvlJtYN6eq
7M9GfmcN6nuJXb9XhH0YCU7YxHae7a2QtW7s9yV4hjzaMfp3jSl5lNUwWcVS45H9+yZK/lotFLAP
ISoYhoZebxms1GeFNHjFsU0BMqxkJAQ5zhXLoBjDqdleLCDlA1URKoNwIP2ssAGTSogixatfvCgc
FIXSOtJBgeOKsdhykKShffC5vxHXVu8LDpuBQnno9+Nns5xEE46k4XI2/Wd/uDWItFRWKqpqLu78
/zqMWUpQfv1w//L4f324qaWmdJqPomrCa2D3Zd34QxESf4O+SMoY6z/78ncS7h/3F/O3BebPAwA7
/t7h8u9P93IoWMY+It6v5Zyh/p0bDF/yP3y60ZxQnogKsJT8grvNKf0wiZyFW7qqMUKCXinPqUjN
ENvzMHnKsJ79YNNb8NqmysF7RdzS1YSH0t92ym74hoVUaDxyAc14ijRKrDCtL0yaPnW76r4gczuG
H+mN52n74YIs80LaNZWNIV5VUnSMa+nOS1+s54RypuLq76SDtW9ezWLRn5CjWmp33xLzMTjWG9hc
L5QOPnXJvsDkXiScdFGtSOCvJfp+sUvL38b6Xlfd/g35AMs25AQU9PQEbWun7Lu1shnWcgCTwqEt
VyQmdTwZGwxLjuR234yCAC5zpmSlM5IOP9j8zEcO3ho+Miz8Z7L6bMvD4CbttU1XbM2wCVC8ZnPT
MofAuwDpbzveA1zLGFVlx5hiJW2NHAEzT27dkBFrviPESDQWHEUyeEJ8MvUzTye2VrFKHbTrxxy2
8Cw4Pma2p4EWYMblvZfTR8WgmwEvnH7Y4AYyRH/fPgCBhQBWax5Ifs71gvqBTQigLXIZI5sFTwhO
ssQK7qgJfGE0ueKa5V75QC5j45+Nq4rYRSkogWGa8Kq18jZ8zrja2ydstzgi7oiu5ssTh5pfSEd8
tyFftnOmb0tS+oVSm/DZeEM6m5I9rituceqnTxnJXXPV9ZUl3pFRtvbKm4KSBsZ8pBthDXaQIm+U
Kp9XR8E2jxKT3SDoXfO3En4efrx5cjm8Ee3VuRBjHAFUo7ow2joGO9ItrdYA/Jpq0ST5MuSHUROn
u+auAIKmMRAiR/AlKZROOL1MrMKWH4dXXCQtkdt+NXxON3Jxdy3u1Gv8IS9/2EeRqWzjDQlKhKCX
GJ6gwhWDMJgGG6NHB2nYH4qePoWIBr9+G+fPeRq6JF9H/agXq5wweNWgPlKeY31M2TchoY+rfhK1
p2jcAAHpJ3TShldIWD0vLtqIVr8WAxn1CSGZtNU8Ioh9lNVDRLgZb4M9UdjQqwcx92ZrbYz7oVmh
XpoA56h8zpwss31kqPhZ87lh28h9Le3XllsRxQvitWC8+PGbGT4O+SF90stXwPqNfvCBhcbzxqRi
sP0yaAijDEKxaXG0OGXaLeR413TpBPTWA29RErKxfQ36jdDc6S5wgNU6AWHUqWf5zCM/6/1Z/zBd
HgaI8aovv+Cr9Pa6MrzlCwnGyub/fspn0z3Xm6vlfH7/97Xe6O7ypRNnXe75kg9nHoQG6+A1Xp/X
V4BiRL5d/mfd2mvDuab75lxeSVavlfXoPMEyw3Aoekm7FoNrLK2ZxJVIssVdIGp3BOZ2PZcYv1jF
p+C1pPYIEyYBlxdV6xkMqrd66re+TIgTza31G+AndBC3KCE5VqmV8Chxv9YukXotwm9AU7iV3CXh
ATSKnj0o02VW9kN2CIbnTJW9aDT2VGu7A9bRJIEwIiukMUF1Nb6T0RWqoViaJdlsC+Ho5OeEnI4V
AADhcTprLSsMlYflY/YAZcC6UAv8ALspvKuex+scX2hptLC80O9uygjmkpv6Tx38FkaXkC+fyHgC
VEvO1vJU6BLff0+tK7ZovrT+tcWWFXzD2wSPhR5gsi/l0BKtIuKzZQwua+8Ehpb3li2ZXlc/+cXG
j1eSF/cHOVvpxARUgwAyzsn1/Nq0z/KhcA06ueRXxvLHzL4sLAgct9mm7j1splSrxPrdFD4NnDqi
dtcLHgOdtF1Jwalvmk2VZV8+fQp2bpXPSlAGbpLyrAZrWI9Ij8J0XMpEyk1Jt8EKJoz0mbUbyjHG
7vrSpzu9JQsQ2XVbLXWbvot+1xmOBeuv9xrXtEcPOsBD9BLStFc7BIKU20w1xC7eI5tf68fcZJUy
cD1AYijfLdxOBMwn23ztn6uvflpZqteje8sPmm53D8JXdk7vwHhht+8ODYtd5IR70pv79FM3kM0c
gOAodvJd9LaA67rGMYRNCKyPX7QuSqQ5HMxsQyIIShE6KEEfzRHO9Zoqy+QF34J0rE4EqMNLfsQ/
ZLw0jUOw7ZUiwm/lN4b/Ii78DSHbG/If8iFGtCdcqcqCyANmB97ruf/iP8iKlEPzomo2v+a/saey
yHQlHbMPTb0azW+z/Gkeu90ivhbilRaWl+INSfVDYaq2kGhRbqnKVGHI05n5wYWd2lNbB0cOEkG5
iM3KZJvvrq3m0Vk2eSZbQuPqM4PIVR651bX90D/H+2gPcYPPmXZKdWcCI6p8S6xVhOhOVyUVh4iZ
xffORtOTcUt8yFdUWuxYUb1X5ZMQuS2wT+NBtNw+P4RrI1rHqIX4O7ZAhEAm44g4DhDSyqP8BrsW
TlTIxRp9MyDAwps1f1bZbo9+85QIrlO+3hen6r65lzjKiIeOtjZGYATwPsVyC/NvPMKL2Osb0QbG
fw+CPcehsBoYpnZu+lrfMAsvZu3X8HXp0MTdmN4QrnHqjQuSwE7e5nNCZWzwKL+Wz+pr/aymLrAU
o8BuUeE/fGUpKCbPGO7N5mq+ju/1c/uuvqKolu86OjtlLUdIUILEpxpqksMXWosXNhprk+0HDkq5
04fvwRsj5JSkpi1yYinxV6xbilRQR6ZTWJwMrCdA7J6pPLmiF8ONNF74gU+Sg7mcvpLvUnHB+edS
3Y/jsUpeQOmr+/aYXhYwIxTDNwCESNG8b5sn/crrYqC4mzV1pR4/fX6hXjXFpnSTyTSvXt9z1nIY
2tB4xJsfL1omefrk+tlWtdzl4VvaN3mrn8Wn5F7et7d/9p0CdLxI4MzkxP4/XGbEvP7DneKXx/8Y
GFhYyzi0/5gm/nSnYDjBfeOHAe2nO4W+aBWoIvDtvteS/zEx4E6hSRqdXowGsZsyTPgbqoi8kPH/
MjHAVqdA07Mo0ZCXSsmfJgYg2rjTkLff6gAii2OWqW8jNGhdlla1HLDMt7bP9It56baipNEQqCum
N6E0rIeyXAjxZCaK/jy1stNFMK07Dtkm0oY53TSiltNLSmNEUshL2wX2124jdxqneesyCkSPQJ8l
5Ym+HsaGZIzq5GSxLhnaB3bpVTfy7tRhBnNyoeIxjW/W+Gzk9ZtmYhwFeRPCQhS51IQTTo8OoEM9
MJaEEifH3cWfWX3G8lD6wr6Xm11SA7f22ThwFamd7xUdpdWpBeDjZsVInFN3J3XcEehqXFK+rVB7
KZaqUEg3iK6bSp/W01i7BX6fpp69cCHyUP8nRD7S6qVjpB/lcKDpuxqW+IZ6Vjkvy81b33NlUFtP
r9vLyNh06YmK8EVXQ/Oe1vWjGPuHIBiOYz9u6OHpGNhEIieEmibt5LgoSoF1Y+zJCSLaTBnB2dB/
LXVyw3l9ssSJAYfsaYww/BHcb8aKXxg9swqwl8aI7yOgghrD3mjRIzhG10gNd0bOoQPbVh0SIqm6
YmeVYOaaPDjKJQVvE+dbdGzM2/Zgtl6aqduM9TKcagEwqX8wfXGTmNMKBAca63RX8B6ZSxQjjcMp
a54aLe5qa1WXQPmpHSZdMbD8S5taxV1M8LUAbkcH1sU0Iq+Lh00wqW+zn+CXQ1/ptGvD+Djh2RhU
oUjgd4t6fCkbaHTl7JSSAoQfQCImvZ5TAtRBJXsy4K/lpNCQPDcCJ/KhACckJucsG1wjSp1Iehrg
e5g4jmVOs01ziQOi6qzhszBu9X7aSsr4YBh4cBqu15W6kUZszhBSxFG9BlG4kgOUptAg5dLhs1Zv
ihq4CtcZ1epUJzYSbx4EviPFHnmrxrglyJGXD2F/R3hrpuzROnRW5RKwvMbAdJOGF1AOjcukyF5O
YTtJyE3XNiCZiBlXBYybviN9V96FanUSeuk1b3Byaeam6vx1DoNdAwCz1Ixo2VOZmG5aforW0uel
Pynp46RJHM/kqS6/5epcPv6zV3bMMBZTVwVL7v9c2RcDzK/Tol8e/9PKzqSV32TQDPbTxPTz08q+
OHqQmnHNLA6dH7Nglm8ahAmFsIQzp1XZSX6s7GhKbEBMksCaElv5Wyv792nQL/2PjKVI8sHA0/AR
8/39vLKns2GYda4G26k4C0UNHGjaJhNqYzpVmGC7rZzNjhDi6jG7hzizcKMOTtgxuFAZhqo5YQE6
28ecM3ZfGgtT7WDoAp4QxTEj/OowsJsANC68xo5rPBPcQyCWrloVL5kxreopO+u5fIrUPXXC/BaH
tZCLcq3h0427kkP06HRZuW0ngcabOvaY9zqzaKyo/bvmHGVTDQJvOu7EPn6raBdp2+KMem3XEi6+
oXZLTWRvUOkdGxBcqvult8w3m61CzLgJeHz+2GD7qaN5pdLQkfXjYSjnq+m7fZs+RV3wlcdYGsVY
fQhxr9RWcYj8ghL3AFG8quDVKcdeZEYuD5uRkiK5uTYmVhVG0ynVQEoQfYsBEYxKBd6OK31WMhJn
JedpwrnoccnA1MGzTIbWzYaavihWBr3dF3FCvXsr7P0iWlmp8UZwB4nnW+gPtF5yze0sV6BLWPT7
nTF9RULpFB0iXup744wjFMunDqeioLOwZBPT2MwGNjVQal4CpG3Ou107h9wjQRyzCSpshiKbYsPm
2LNJRstuKUqhQ0MERt7ek3ycs2Lx5o/Po/xgsH5p1YfPxtuzAVMozaX2o+QsXfYoinLlDJVCqriE
3+kObOLmaFwkNvWwbjFPzm4zYyRAQfOnl3beJtkt6TgWNMuVjfNBhbncKttzyHKZTpFjzcaDQH+R
zsFCjzitY9QUOHBMyPMNBxCDg8jEgcQfpbegOOpc9JcVTVnWtjac6UeGF2hXoQweMcTr7Vvq0i6g
c4ceD5qBH0Gil0YZNgWmB6egY6EPPEnr1zUV7Fo9XkdC4wzxnbQod7N2BniyTgiiIC5sekLObZNf
pXAnzYVXl8V2lFqPkquFP1VtBbGHcZ7caQqezCrw+Elv/9FLLfq8spTekrpDgPr+VP+/IT95iQv/
stT++vgfSy27JAkIiBBoZcsc/Y+lFrXewh+AO+h3moOMq+fHIdpUVGIc/6I2LOP0n5ZaFlltUdYV
XBaswn/jEI1r4K+HaL51kQ4+A3MT2eo/L7VGqY9KSup4m5R3BbNlWkMp82aEyNw52GPxn5jHhq6l
fGoSn+PP1DpF4XGUCFuQpZvtkpRW9VzxFirrZ9CzujIRrXgmXKam+1m9if5jP0/QuPh4uGN5wbRH
CLmCoxyt6YMDpil2d4Zy36mnuj9SAduACGrcEUWJE7Xv1r7bJhdNAnLrSpS96wllNfciZWX0MUQX
gmmivGpyVyQPyHin0BlDCxgpV4a2aQXXV+/VAlMMati46gwuqxwTVTrR92G4hxNZtG8Do86op+yG
WASzSmbiSQDhczdGbiId44qrtvUNojArZb5Nm42lXtP5jPw1QD+ZyYf0d1ND39nG5yNvxpgcvMBw
027xnA+Tu9xqo0f2hiHaKoGHcDnJr2njLrTpnG6Q2bYaiDCAEI9zmdZL+IHSmA6L0Wf0yrgYPxMI
+Rp9ER9gVxEdyZkwIBJiQlwJ0YlumZ6gmEiiQ/gk3DFvqjWGS6p+2m2w4RVNm6MWX0XdnnS7sl+r
Owa8I0LdXUVl0PQ48Ppa6wHRhb4GVLvoaAXrTLeZ8wOlkSfMRHt/razgUa+71/K+vq9P01H22m0h
rwf60bkjBReDiEu+LqoPdVexA8OGRziZvaF+HA9MUDfGfiL2cylPBCSA4BzGbXrOH1ruVqSRqaib
Vlnmzv4x+YZy2ZOp2GbX7Kod5FsEvc0O08MIGU4kiPKQTeu63AqZLYlQZSXbN916RBmGH8TRG3zy
ZgDgnANOytJHhvhYQqpgk0EHBOkXfQbEhgo0kuAi+W743Nc7CQakTiIgcqfnYcUrOE286Nyjuvlh
jP3EyZvlH2btqtzo4iF/jXfzSz14CvBFmUIWvG4J5tGrEjyL/reXjGi9tdOoPoyvRjQ4ReaYJoqC
r6yZ8oVXqWntDI9IGRzpNgvYWYcIZBsERjbbErcHJWx2g1kkYTMe4SHlPlFTNuhu5CNH0Y2WbGSk
7JTNVYjo6wm/VVqzqtRPQX7pwmAdV2fZ1Fd5c2jZ8/3gahXtJmVaqWbPZeLJzXpU1kp61ymcWwxA
IDY+MHV8ZIal4v+Y181eOoafvLBCj3riyDtGjq8iCpnp9YNNha2kuqlm6+ZGIdbqTNul02LYtsG7
Qu2AnD8yEYLOQYyxUlxhAihXHJQXrkmOFb73hgdNSqVN5r5LnAmDcsXnd0kgVLYE7Dxm5sddze07
O/iStgl3qDfGQta4qxClYNCxOtElkzly+hKnn/Rlwwz7ikUvLZ1+emXYbJK8VbJrrpJuDY/wELmT
RqdB3VJHkdkqFw8CTT5j0AtBYxrQbALD3P34xCZf2sN+mS+dlXnDxZ9qCTJHUEIYpmoePVVSsZIj
hSXnJdH3g3kP9GgwoR8hFfH3cNCYJidEKet2LJsNV+38FeHMSh3EGDh99O3C/csow06uPPmEviqa
OYA3VmsdRLL/lHdOOZ1LihsoS+JSKT9qj0z5Nbw+0XRVpJXIYdcvdnl01xprHS9A7P6Tt202LqBD
xBoXWIfOBvrf9PTF2fbLtv2Xx/+xbZu/sSmLXII0HfAlUKUf2zaiOUY5Dgm/y+nL3vxj217SCxqe
YOgl8pJg+NO2vTQdityqTKZqyt/ZtmV92Zb/fEPiKy19tEzYJP62ZTb20+yr1fxcVRqZ+rOZCb7f
hQ96VN41BdGfGho1iacgQruVSC5zfnfnztxEAPSZzaE8Z7uaPsJYzxrXl4YDffCemczcvtuaDmjS
80YluY0uspNPFa2dofktQlxIJpPbA+UB5lNstV7iT3TME1fiZB943bgJZOmrGcxd3iufspXuSx+E
K3x6NP3MeBMhCIzCsI8qc4e9Z1N39S7QhVs7tPjZ6lXmI18qxjYaFc9Slxm+zuY3xS/mmD70lrWO
ZvJhc2C5opCvQkSXDnKQLdNDIrQx64RJSJvQJ+WvdsMlNWF0Vw5XvgnbSMiRvRgqlSciK7mUyKgO
8RIculd6td4WQSQ+49eYPMidHbpG/SXrOYYdZWtq0ya1UFLNSyKepBjKMHaYgAASmGZEEGmtya8J
aS5R9m1xsh6V+Vsa1K6UlNtU6zeBcJ1nTM9BSSy7U6uHjCBTY5x1Ub5L2umlkDOsfNXE516HoVcF
0V2iJjdVFZ9TbXptAYqD8HV6v6cmYtgVftE5RTSyiN/kgsxCzGEqDuttADpA1KkaUiqvJIONhMsy
XxRMsHAaZioiA2WPMxJa4FNEOz7W5Zc1+qQ63lp12IRqsOrL7pNI1dqPmZFCixk64ylnsS8GcV0a
xg2s1mbO6eqNsrOlqNw61MdG1SJPYOWuxa3Uca4jVsEzlGzeYO8h2dZ0hBjcpnczhOpZOqIPW8g0
4/guKp8t3K1I73aGue8orm/nh2UOmHApL4t1l6p7CVeXjATsS+AHpPJqCPSD5iG3ZE6TFlgIX+ow
ngcrcTTcLqbbiXiNyhW0UxS3tppDzmUpI/wu1/pTXiT2GBM5HKvNCFEcm+g2no51T/d7yiYG+M5C
LMxJkuaU2TfCTZs5S84PkXT+P+7OZLmRI9miv/Ls7bMt52HxNkBiJEbO5CaNZJE5R0bOw9e/k6VW
V5XU1m3aaiHJpBJAkATCPdzvPVfnIuZQQBOXRnOaS0O1scvzAFxKibVd7ObXrg7XTuXuGyM/9EH4
TYf6DD+P5fq4V0P3WThYjtXOxzWD0iLyw6DaerF6ZfRH2cO0lkQbL6FZ7Njc1aQy11r3QN76bRUF
O9Fr28ylr7S5yvfNTveandZ1/Njoi3T3IgDTLEXrkhUcRfm2dBqtW/+N68I89iI5ge0FBnTN/s+m
N+u7GumX69yfH/+jLqg4ydBRayTkMiT7uSyga9II4PH+6Qf5URbAVhme7bKkgI6n/mK8B+mCKh+D
ia6h+nT/mvEewfYfy8L8yueIXsghjBdmMMDPZQElXyKrxmKS3G0COBFml78qgXLUFQy8kcRDLPVg
Y5UgmXR9wYlT05y0N57dPRgQXNn/yZspn2ik2d6XwIjD6M4mO63r8s8yDw9URn1h9dg1IM/3vhEN
T3Ve3FWFSUNd28einOiEZ0BWeRowkNQSrIbFPhRxtMHNzu76OyAdq6oyfKeoieZtl5Gjnjov9lWa
ckniZtVZi1xl7UfB0MZpJbKz4gSMyzIOWMIo7kWr+F6I2jsEMTfSbHNna2I/iiwuGRHg2elqwGgV
k721AaXa2rgURriOTf3TQK8Zw4OWzbmyHktF/6ZE78L9aDKkQAzG1JYvxK4RrUuffLrhtC+lsXLo
6hy0jVaS3tvJ2aa/9NQMxvoZ2f8OzslKUfN9WHXKvmAXlCNvU5I3gx2pGff7shhw4XLDQ+khsNg7
cXXXePo+K/SLw4B9ZDPu1FudE4K44id7gvoxx+gMzmOqd1dZVX46o7YnSCReipcal74tX1LQ5kML
TDTN1wWiV88mnhGWn6IUq6J+VtxyVRKsLavRn/KXBqlYx4gzc8NdKaxDNRmnLFDXjEg3fWTtnEpe
av09k+TZGQBiTfuhTDPqf7jM3JK1ty6XbcBXMsQ2NQpYJTp3yy/bQLWdFt/hfSw0orUQzklx1y6F
vslpEzp0A91J0rwrk98bJManeU5+q7dJoCLEzWtKQmxvx3vXxgapmV+OW6xK1tKJQRAHSxM7vU1Y
EkBnWsTMIcBSb8bxySoUbJpGVernTjECCrEHZ+FvfOIZ8DYw+M5iTpNE7/+mLJ0nXL+ceH9+/O8n
HtRRghKQj2qayfb4p13BPMBC0GnO697vPTKn0U+dMPhMxmn4U7zf+ucfAywbJKnGCcps/6+yRtg5
//HIm186GnRMLzbi17nH//nI80aiPpyyVrZtoJ0hr21j2Be1V2yyvn83cDgs3cQ5uNzusJecgrbb
Bw4R1jHWthRmEQ/IFcDSSfLNlvy3qXJ3dp1T6x25i0iweencGVRaEVNeznC0muGYsq/QgDcmdtvS
bjaEP63GbDp1eIuHOt+1iKbKhDwRA1pH4WLo7YbxQAIXMSRtvpUDttZKfde7Jz4+R20K12HK6rY7
S9fcDiP7YqNBXmVwl5Y7YVjHGE1lLYXPG34/2YIQE/PVbqI13xXZ6HRZrgW3JP0Yo/Ba5tuMFkHT
ml0bNA89MyahujvXjs5Tv27zYteG1bwGQfj4brf9xnTZRdJWsbywoQc6qEitAQOcqz1Fols3Fbk1
2SYolZXQxnuFC2xiS4ZaWbqrBkGpGLkxh+5ZjjC+CpTyymdbl8eChWIsYX4n6gmA4EqLTkJsq1S7
N6yHUlU3I0uALrryteBitM8J3A6ONVMlxpcnNM0DfDLSrh4t+9NkNSxTb6/lM4G5cPTNHBONZ+9G
DaxjGpINjKS2RqIkCV8Ix/Qibe4t+IrVFAQqCk2vyl8NpybufN/K4rlQ9Eup8a30VQHtJF8FRb3p
tUvASjxuxkPIijyV46pQGR6ppV8OwyY0Etp5QnE6ZxEF5Spw003Lyp2Ek5Vm1Cep2rsif2CkQjpS
vIq9eJGz7+jZe9QgRQR7EDtHXzN+1Q3h5KVzslrXH9iahGxPevsNWJo/DOa7x25FtA4poHkfMc1A
Z8O6WijDOjP0U5Y96vq0N0BLtAZjRsjq4zeLJUnK3U4I4M6O3FQqmteYyMWSsPOmeqy65BBk9iqx
GPtjCayivZo9l4WG3MnS/dyB9DqAkyAQQSTaWsvxSnUAatkPw3s1gu45INHGat81eLCevAnd8B15
4cGjmbYmFtXFZz/ZjPvuYzRCtoJg6K6lUW7t2GeoiWhtJh96GyVA603mZcmIa9DyfSOah8Gz/ayM
bl2Hq0yV8drPegkUrXG28F25inC/VbispYe6bDc8IA2QbQeiY/RVlSfe0T4ZJCuRFzepHW1s0ss1
FG+utfU0J19Y2PirHmVSHO7j6FI13jVnsAbCkwuTdhniIHW3f+PKwZqBTSsnvAsEmmXzf5yhmJ5D
S/lL5fjz4/9ZOfAksLjGbwQ8FtM1z/6vZpk/Au6KGF/9fffxo3I4/2BX4v02I/nFU+38g0mHSdKC
TZDC9830X1h86Oqf6sb8wmm8sVASfEkh+rVu5F7YpZ49elutVh+cqEeWVp5tPVirKjfBvt02GujV
4tpVLljP6MpVlytWBDf+scdu3Vn1bQiyrglV40G3X9z4agaMnMsSSei8HByuIfs4U5WntCadycx3
Ut7CumFSUK7igil/6sA83OQViSzRbKMhKPKuy+NdR0As+Om+eyvBoRYzo29MlkPl+F3KeqF7K2y4
yxojan03olUf7Xwdg1wSQfahVCHooq6/7ySwUA1T5ZSjp/F64HkhM5zMxscwoQUKim9ekW4tvTpV
TDMCV56y3njL0ChXctoJdLDkYB5VZg0EZfYJl1ixNWV1Y2nNPkq0t8oWxEmj0JXJYUCp6eVyW83R
ljVJyPaF4RVw62ljkCnVVMgoOVPsSF3rVLWIYacbUixdfJjcslaBY9xEM2NCQfaOitm0ops+gDDD
qV02N6PXL2OTQMuQUJ02/dDUbDn10ZNbWHsdxWwlOO2ap6nPVq32Wkb1ia/ik+7gK+m5C7yrhCvZ
Q/irQSCljXIuuidLG3dlMS1V4JVm3K3AeRD6mCHcyQ6zMEtXw41JyFVCYESMtDm0jLPGHb/20l3c
lWAq04XlAAMrkkMJlQ8y4Wak3W7rO5XgYtjHxFG6KxMcEIv8uimPqfbNEN8MJd0G5lcf6Xcg+XaC
jF904RvHGd91PTrkVfTRDpIVcHMn9fnN2X3i7XxQp888YJg3RsqhoMhO3jiRqa7daOSmNZax1Lxm
E5E2YdfBDVfNk9oaePRDWMQxoiDKmIFZg13/o0Clw3lwMo3H2it3RvPq6ClTIb5l9lm2BkO3YLjU
MYNWn7pJP/yNz0YOCHrLGYNqcZDN0sn/NF/m//zD2fjnx//oqpFAavb89N/b4x9nI101whdADy5T
bY/dLE/6e1cNVkLDqEzQDG5tvFy/KHDmXpuumj+0v4tz/srpaM+Dgl/ny/O3bpMhwwtBqcj8++eu
esBiUslGKlvyERdm+NxUz3GGi2qS3O22mpvuFMvbTxyNnvdStN5Si511IPBSsSfK0Sf0CTGr06ok
GjBXu6OhdLusRaVCAHg4FBvwQIBOYFgZbJqbGnA0CyEl3CghxOgS8bO4Z6y8sB0uuF37UHKUKuzV
suyloauL5YPiErvVmBsHx1MCodRBBkrqVB/M6WAenaS7tp12FxlPJoION9OXqZ77Fpan0dgnmXLt
U7TrstkpzW4aGRZrz6UzvRoqIvL8IgHwqZK1q2uhvnsPNWweXKsjeTBzQHSJs61r4IDus9vysRPu
OyRxAD9vEZd3q1UOHeLtIrHWVbOqXdP/foabhe8lr0w4yJ0M8ZOSrVSmd9wKYH8FvlfPGZg6cvBq
4bQh8lP2pdi09Ko5T5Zz9nK4Nlw8hGFfvPBk9hVnM/hVV5GLMot91wZPqGCwsfKHTOvvYzTYsvDo
4ZIz2A+XbbZiKDAFx3RjJMElN15IobnI1iQnQdtLZ1gpOpYElwTIKBFHUCLrvGCPS3XKyfkli3NX
ocruXSQ5roSIRPIcsVp6gfOCstgozUoaFQNafk38RGaw61pJiXcX3tGp+m1AzLCcxzJmdG9x6ILP
3qtOC4NWW0ZzIGdr3pVZxxejZlXvGfrWnGGTJr0YLH8TmBgz7PImDMVRxN4l04tLb4sd5/Gi7hUm
XR3K3uJ2HNVHLwkPZmyB0Qmtm94jSz2BXiYTLAs2brpiNM/C1aL7GgNiR2RRqiR30Ef6dFYqKU89
yku9Vu/VMblX9RzM7rBzc4yIuF0YjN/xHZyrUvKj9su++TAKGvNs3OeexuTiuct5Cxlt5AfSBsGd
Y/6X8BjFHH2Ae4uhGB8imuBgG0cYgct013fmreocncEw9m4QvrXp0Y4QQuTpZiS0YFacLUyGeWqP
yb+oy22njYsJroJOKt6E4c2EuminwdHxPobJ6LYkIZTb0bklONNnHLirWOXGjbKczIs9vSd4uWJP
rookIsSOwbl1bhvWp9GdaxwaWVEHFLALIDhrZM8JfzGmNinHy795JZjDrvgcI9qZm8n/WAlmGc0v
XfJcCX59/I9KwJCQtC5iBpBk/gHnYRsILtltagxLvss0f68Es3PXZexh/N5c/7JpxOKPEdhR+VMe
9lc2jRol5U+FgKmPQcM9j2vmkvNzITD+xXQQqrjtpvLauhFrbnLKF15ybvQrH8aFhOfQOeouiJWV
LZWdGic5KiDSw/Hrp5AglOb+p5/o5bdK9D+izS9FLJr6//7X+I5v+0OF4grBzEfn7mK63yvYTxtQ
T5exlVRDsLUIGRzJGa+r4Ypw41KG+tnt2mWM2mcoofAoUiyLWv0qxgDSvjy4w7E3tGyVB5ZfiHn9
01+jor0ZJodIMjUFtc31Px70J1GZh4l5jE3WQ8p2M9Yb6DcuOWcznIQKY8mDIdxdTlJLNEJnxBjV
d/E2UJr3PEa4Z8GS7D7Gqo4XLdGIkeHc5mmKmJuRaYqluJXG09BB53Txn1oeA+2Zku444lIlNh/G
diUclB6hPAxETZr1R+/iC9YJ6w2gz2IhJhdh6yX1O4SlN/AJaLZnHkcLmENYycXSD2lXxYTPIBgw
QXiYoDxGkB5a+5TknyaYj7LrL5K9b4e9uMDxqXoCHWyarLLULG6imRBr9ZwV2t4TxjqmZOTyRaeA
xBSSqgRLy0nqV+ZdSqEpKDhxwH6vbe+NIcWd4C1rTBSSAqVQNbAoMoKhdFn6cTLMy0jjjCkPC6d1
1ih0GQXPpfAJN9qVFMIAPeYw6suywq5FoRwpmEU4MU6DoUQhtbQX6Qi/sJMFCDgcXStksesEY4dJ
Edb4cWbTK2NNcsnc9zqvoTc9VxTu0ICPSiEXFHSPwm7Wu2F8VzrjSaPolxT/wDmTML2QtASJ9jzS
IDjZTrNZtObiIhLvyt7SpJlwR+E7NBd92C5i46lsml2cOGuLFqSjFYnJ2rCacNdx+aFRGWlYpqLd
RvKhpo1JsxekxgBB5cagyRkxWDItWrTiXtACJSiRQ1NZTzlTSYCsnhJ564KqZsakKDdovEgBJtKi
enD09pw6SEkihn0Vd0StZEIZi6VjMD8kMTNEVMaXNyZcrEcryjcJhmnJ/IWBjaEU68LbBbm4MXGY
B/G+Q9sUjfm6h6wXJTZaVR1lLjKl6DDZzs0Q2kvZvA1js8laFRRHuiZbM4azNyTmsiETqRrSU1vM
7oBjwbtBg1Bcl90ldGYXdb0w4UDXHv4tweBTfR9qYMrC8oW0T6VCoJ2trixTrPhwb0NUYS23R6nx
e++f9fhYauPWtNMnhzXxKNAH5treBRsANmZT6pCG+/JEdPC8l4g7NheJMa37vD3X7ri3ajC3TO+U
WFyaoovu9UG85TYzJGVaJ7NaCDuiioK2cYd7t8TN0wa7zgn9gY2+8KKVo9dr7tbhkOyB7S/gHPFB
/DZ05U4jFLzobho83V2kLhKX5XR1ANLNk3bqunXnbGd6wgbUvJW+ZwEWPKa0lRfcmGQWKHH9Lei+
BPjiIW13ZI1f/9bF1qEmavNmFJXLf5P14Jj5U7H94+N/FFuVyxybAlKJIKDPAp1/Gh+4dlFIEP8a
/IMb36+5G2h2vstjUf5+1+78S9bDo6jONn4Ei6xOvGh/pdiiEPpztYU4Z1ga+xTWyer85z8VtdgW
JbPuHJyebb1AWkLdWKlQyZ+MRN1WBvKWQAdcJ7Ee2GJlC3ctxupEIjgW4yAjXjBjk5sXzdUsmoMp
GxxEBgBnzdy12jYicJnb427I+nOiiJ2b2fi0AvSFbByg8bZGeI0kH07VDW4LnVbdEmhmhQ/Z8uoN
sLajkrQNchDU+tEhrhu0gO806kJryVzUJJgI9aaNgEBY7iVvpETXHy5lCbqYhI+62EcxtA5bfyjL
eBsm+k1dNlc10b+6vLskk/US5GxIBpVPrm3vJHhr4htj7AL99KwJrmDiXdHxapNBzPb/2lvRzkTC
pDSkak/zoEi7BuG1AS082pcB/7abursJbHPL4MQAkF4b2V7r9ceya+/mEKI0F5DlUR5G5rBgkvY0
F0LcfNyohhTnHZHmaY0Jo0acqqPc0LZ1wRnPfsmNWyR6+qEpAFOI4rG2maTITxNsEYybTVp210Lc
a0l3N7bFVib2Ts3AdykBZlmWsLBNZFQ+jgnTu6S22SQFXKxcNEVsiEQyLcwqXEZDChJA5fAGZDBW
28Ad2RgE59FFXaxnNxlUorIwX03H/UxUiq2pPKTFtDOzaJukw4EbwRyo8RHhplmqpFJoQbW2GIzh
iac5std9atxl5jhyZWOrwUuQjnUxoWekJiaPun9TZ15Ip20aPdyXxGPCWUOa06B7eYpKsIGTvFW7
Esew0Bam9waMZdkQXwQIyR9SfT+pdnoOc5UADjtOF66bQaNIuOK1k75HeP5kZ97CZEXkDrZvF8AJ
pvTqgM9VbGMvckaNkhBLp0ABFuycHqgbbASnbdYhF7RJUClM0tcNQmmKaJNqgy/pMOiTVlNrERdP
hFR1wv8I7J6FvTWh+MSlo1XmVtZ27le1cScY3P6Nz1kTRDOXGUxgWHWt/zr6dxkC/XKp+fPjf5yz
Hqvo31BEP6tk5p3ATP9hN+y5HO2/iiehjKFtdrXf5/v/OmUZ/XMyI23heP7LxmHLmIdXv1wdvr9w
wNC0YdjYZk/Gz6es0+hOAd0ZD3xDjmqTDMBUe8bINnk2XIS+EmRlzLPgFbroWcJUY2iBeDdz1rlz
aml2lEICC1BRKYcGkITKOZqx99zWdN2luc5igQJDW7kKUq8xes5LyHrsKz1Ub/gMjAhFfwKOTBs2
HmiQabBfJAeQ4zKnsJytEbkbK9dgBSo7XR/XLmiQsiMCTR6EaW24bvDp3rLPvRT1eM/1Y+EijMzR
j0WjA6PhAVjwQY/vNWlsksbyLVixkSlfneF+1laqbgFlHyasbgASNY6ucI9aJjfjpC5TYw5Fxr3K
3qyoTECe7SKPjZ1AYaOWh0SQIRNYL0WdLT1gOJ64DrJhQUCeg2lW+AcUxJ6TnqwaJQC7yIZ34044
QxBsKl74nikDSYzmihkVgAFzU/fqWrXG1YSjtOwGjkC5T3vMe6BSZaev9Ql5tVfDEDG2RmtAKTI7
IGN38ZRTY/rD1CFqMvnapf1q6Ma+Gi1/8oBOqsWxRjCfpgEtm/aoBZoPUGVUvaWN/0LWyaWN5a6u
vqEuXKSRtg4rDSXet4TbolYEINrIHeJqkrXYDkMmO6xuHX7GXb/SJ7AcXucPJTElCigE5uwjh2Hv
lc8JGfcin1N7R7+sG3ao1VdvBmuDfOJQirvO/SjoztuJhadFW6q0O4WxmdqhSgfboRfpo2JWKy8o
P9hubhMneDIjBRwlfgDdQJZAnEOHiNw6xbn5UY/JzgjCF5yMm7CtbwxOQKaBS8h1LGm+Chzfemvv
vGnYaNA6+jTirsaOvtCtZR0TBHE70ksUyCKbOZ25/TCmatHgQyiaYtMIbvG0zHIqce1gsMwQ3LMK
7lFbRgNMksZaJGlyDzrMT3trFdAujHTlVup3znaMlkh//HEArw6/SBLY17mM+9RqPdbijn3EXlpc
ArjZiBpVf/WpsLTW5QRkOPocwlPQ2ZsudIACV2uD/A990n3bvG/xEhgKl4p8rYru1Ulhh+Rh9tRX
l97sD0bobiTzQHcipL6PuDvbSzEBxymim7Ea3Z0qhjYBVRclpy6sw5XeVB7isLKnCeqIhchQwaaG
vvAqdzVOwX2f6atuSvZ6WW1dcrwS2R215LEZ3jRjXJmSFMY2XU9VsyYty08EKqbsW25/TZ2xTuXz
RIW2Y5gx9kkrEEVJMl0de5+HkugsQRtHZGwd8AEtWNpzS1e5C9rOTjWZ9dFusSaD6tz7nWy2VhUc
eqAlQrj7kNX/pINZipybOIfpB79HJgM6gGGVGs1qCiQzR/cyck+sXW9fMQFQCdKIoY+UUbBMNHet
oQWLkPElwV2V3+Vk5oDL9xF4+AYedE3Tj6rz7sI80FLvjcHIWpckekEJq3krGVDRCIkGc1Wsklhb
pxj+O1jnuqaslOKk4bNRlOyUMqqu4c14fbBzeV118Zxm3Mkn8a1VshcTtkuKpapsxSof4w220kvZ
O37gWVsRf8OWf6z0djUvU3O1PFr9SGKmvvLc4VYY884V11OPMI7EPEzqg++BIMmV16m0eVfJRzE3
oF0zq3RDcGt68dwCgyvESx1z4R0m/P979s0MRiHRmCOmoECS/+gswnEAsWa0Nw5wsshLT7KiBQYz
1DdMHzyVpHVx0zGAJ7xY7qrpqg/uSQnZ6PaKciviQ2TfdfOvLuhJ3fIbIz7bfDR7V2y6gHgSKRmm
56sEgsDURqemBDjDks4yybW16VR1jSkuTBcH3eI0GNu2y5/M9E0gJRSST19rKBwVw9YZQ9/R6lOD
pK+T5N4EJaL5MdoPWnaqPVJ9bXSIqrcLtfIqKmUzKukLP/BLFFW+w1ue0f65gabFsOxhCADYgWBN
iDnplsH8m9bGmOtA7PgcAZOjYRiohs+iRR9VmjArqFax4953TPoa+qvEvtNavEpowW3nPLUHtl+8
g3kuJt65dmp0dRWPhs/kgQDPbjFY3CeGhzQBnYfwtDA/iPz12/Y5dshZc/edA0SvjdYyVp2FMOqr
0B/C6NZujaujpqwm2F2Ae+utFhwtweulZ2JUsPgQQ/c0JEuBXOtXee7gqDMBNQ1kxef5OhvzJW3L
VrMvgkX1HL5uOWKblZXPCz0Ek3ksWWyHLLhNFt0GC++JxXcehWhL2Vy7oCiCYAml/cbFiJdoeP64
4eTMYf2/cSfJj2xWGzOnZi/JzvKnYe6/C8n8N6Hnf3z8750kRhy4Nub3ufvPnST3dc5KwLTcy7nR
/zIcn/XWukOXyTUeVaTDcvV38SHQWvamEGtBWrr8lv7ScNxQ/810HDwZvmEomZ7x3Rf8cydpBqNX
KTa7nNEYN0Oew5EyiLQO8LvbbR0ddQ89WsIElCmwV6s3E76W0u3uZKSv8onVmm5jx1DCU246e099
qsYnl5VnPdTHgEtywDHSZMishL6tkje0/fRt1cV2Ej9UkFbxaUcGN6Zk5Cbmq8gmyNNaw+LPZhFn
Be0hNMEVZuPMum19o7PBVoPz4+CQdgj4n37LZDPIVO7Jid7qnuPQmW+NfNnQxMyjJctkRgMyh6hx
kCtjvanQFXZBBjFTDhu1I1CgqC6xbn3C1Xa2VdycyfH1A9em5bWocSVqLAVVWtBBH3TOwpSrNDV4
hWKR19VND1vF6jj1TNLOfXJZNsjWDmqhLa2eWTFhI3u9c6TfZ8w6UfuvFEqA2/avhqG8pSPAz3cn
srdOA80hO7u1fMrsYGfM40ovJWcy02D5xgDdhMp+lS7C895yxOCJ/siKHfxlcGzaaCvp2kgdWQRl
tiQ7fCWaY0rjFhps2TR4A4lm7FunXone8FuFct/EiNNiwVWevCQv2XdedUsXYvbTt7jQbzTWC03l
vIeO9hrzWtoC7dsUb3Ad3agkzE1VvR5HuU6d/Cl0E49jse2eK5GfUB2Z63LiEK+vkugWp4YtGSq7
Pst2dtMeAoMefQBMPtaIUupwMxbo2aN3rcOxQ2gW0iSzbpalMJnnJBhnWSP3uKWLCKU403TZoLIB
FNzchk62rrBm2wGnZRBZgCpHSHvtOLwTK20TOWXH8NBuarOisE7Me9o6WbcYNDPERlIXa5cOTYE9
xHMW7DodfMRwwgmmdw9DHyJ/9ayrlYHIjFtvPdrA1xJ9/kUNvPUEs/o4vXrwcmoeiwADAWx2KASh
FjFx2QRl4XRYGg62VR2LVJfekmmMcbL2idOmie6tW7vS1xZxCk4erCaHvS0xDUq7GebIUz4P0o6O
Tqnfpqk9Gxqar7ApUd/nr3ODlJTaJla8R9UrnvMOWFxcf7YoKMm+PgXWGonmus3idqUKEB8Edq+n
QCHUE5KgJ1Eq9aVLbPKlmGtj1vM+b/qPxjimTvIK6wgbGdW1EJuMfiJhuoKsZjVW/SejcGoI6Vxd
+9QxU+odCb9tWhb6kaicbYyCjNHTqsmb5ynGPaY6O01CrA2V+OpOGEUxKbDqLvdIfZbpPA7Rgfol
OqORk4tbXuG9RvthkgpnHdkpLLm68O5l5m02s9N8Rhb2wbmxpmezsj/cqYeGqY/ed8I8Rhk0RR7m
8q5WyQmiT2V4LS+jVI9G4Ax/8wKHAmheNTKW/m9ZnnP+wh9GJRTIPzz+R4FjrsGM4vuCV+dxPwbS
TGX+WaW+CyF/3/3OTHbdnp/xtyEK1fan8qbDWKMiQfCZqex/ZRxt6/+uvIGnmGM8GRRp83f1c3lT
9UzUsZy8rW6vaxiq+d3onTqVnh1k7drpllp5L713eXC4Fdjt7RTdQDcOcpjtd4mYUTLb6Lk6F9d+
Q0DiqTuABd5a22mLaTstloO7DhAQIUVDePZqH90Ho7tBrWNegfIohr20zC8ZPGQB8reV/djc17eB
u9RgPhhc1IUFbooRt8SZnW4Z1HT39rSC/AA/R6SvgUXGOwIWTqWFab1o3ntjHKBkITFH6ymmfVx/
SWf+wM/ESGyER7P4nGlAREqA4UQID8UFOoEWhSe3qgj+PAwUaPMLo0qrrNKTmgjaScv3hhv0FchY
VtqAgxUQZDHeKtUuiS0WcAe4AVszgX9TJBSgfbVVs8dYdTfBZKzK3DnwXQBhDnu+yVRBg2jJm5oA
tTm+ZYOuEZfloeGDOPDo+IP5sPKaPYageGen60J/tirk48Si+hWpwPoi/lazynJ9k4txQJVduM/4
++Nv3hdXZ6Kt2gBqx7fkNr8vdynpMrf2c/U4faEu0faECA9f8jE5JafoVB+yk3wLPmZEKDhUdPy3
qOpP05u89R5ZSa+KNfu/lUa5kdwQuEYtLQKPP+s72LHn8Y6d3kH5ovAybkII0M1PkF/aXXWLoGzi
lJIbyY1ALEtCWeHfjD5/nzRuwBpThHudKfHFWPE8xCECddgPx4nUtIWtvJTFsxjI6VjUip+Mu/EO
fsBl3CXb7tScgG4vVX88iFuwx/woCEgkYDkE9Pk1+rwa7GQIr0zdZ9fpfWmr6rQE1LbqTgqS3U8g
tePOPFiP2tubtZQ1uUcsXHxYUmQi598c9Wx6O0PfMLWz0ufgPjx+sEe9MU70Z+Zu2BtfE+Tke+/q
vQ63yXvVXEb/8MQI75t2Ow9x2IVSYPsZZBwF0Je2dmeePZbvIA/MJv9ejh0c1cFkPbLX591cvUTx
tO1uShBunbtuW9jcbQeHYO/uhuEQ1Cawouw8JgbTqeOMvSsfXLhT8aMbbktCtqfqTldIT7XvcpDP
SONWQfaVQKEIN4ygum45z9jlsXbBTLcmQeoqKtlHJnJL2qKMPM9g3U6L9rF6F09E1hoOQCo/ODhE
yC3Ad0Nza06Tcw3DvVA9KNSKs2VMxnsaVHlQ7ZzpGCtrhd1qle2GDW8DZgTIuvjtpLFPmC5/t8Ir
djhFPbrqRRj34dKw16VYT9FWOJcwedEizp9j5DAcWZnoq/yAIPgAUOilUo+Ciif5q6k+etwq+Xjn
IItoyotRf0R8mlNc5tzDp31m7uMLUjDp3NS8o2x0yAWnCD/kxH0+EAduyqOqkNyr0yih6vjI273l
QSbnU3spnHeTjXJd3Rc6ahPt0kKLbetnu3oO6j2PxFbEm5IvUxHJgsrA9N5D8ON688y/hPV95DGt
PZbtMxOtBc0gT65Wx97hKAUe2LvvJcZ6U11mMebLjrzCYDxmsboK46cIP/YcxsXtWgGI0h+y8HYI
gYfon1KcBb8HkwUUO/q4WuvqpqYbSzyGbspWHVEOpL6nrpNkNXXbutoMwWdt+5V+cPSvNP9suO+3
BTwU3Hx6wgr+QSfsKe9fWQkOib5Mon3b3lTpRfX6da/Rplcbbc4NB4S9Y3xVDcuoY4gZ0et9Cq4U
bgGM5RhYr2aIwSYlpvS1G+49GzgAN/gvFS600WxEeQ/TPkEPksHd2tYkjef0gNXHmCACl4PfaivT
7j9oYJlTkCuIe3xmY/JJl5sQIghO0U9NR6rPJN0nnQedfPLAqIkJCPQzt/magttJQwG66LU5ytS6
DBfjLn7M8REViwRDFrMhAnUZmNyaJ2874ABd4lP6f+7OYzlyJMuiX4Q2ODS2AYSOIBnUzA2MKqE1
HOrr5yB7clL1dFlta1VtzA6KIOH+xL3nvpQZ+zyUel5ZHpgH9YnvxsfSvuAKX6C65ImE26A98b8Z
8O9wx7t0QvOFglMCnOGl/+whAJRCljSs2A1tKWX+m0YOefOfNdJvr/9eI32L02MOgKdbN3/XyOkg
ahf6IBKxf5tMftRJgtBTpHXYrm2idKhuvtdJyOdwkZBuYXzb5/+9yCv9P9A4mFFA7CJxXSNgfUnJ
+blOKlwVJZHE6MUCIfaChCxmTX8qqgpdUH4soojufUCbJM8K4pC2UtKVZWISMAMAcay6GSKO7fM4
QDqkAc0kCc8Y66SGMc8EzB58LarkCp8gDuT8ECFfxYa16lEGsPemxUbZUnWfbETe0gQ9Htim3IF1
g5faSQKWSmiuETRfCdW6MwWQLNmiw1Vy8F5IWKVZbzXakNpJNw0GiInV1jRiHyeOuwPQJLOjkmfz
sZYVY4ysyPc6ONV9Kcv4kNUPhiyG9VxNmzRq7tunDvdgVUdrF3tE1SDIijE+12O06nVnPZqTl8f5
Q186d/lE0ZckEMAkVYk9l17TjIk/yH6H72GjDxkbsa7akX+1M0uXLZxcN6o8COsAWHEj64+oH1du
2WerAT+lkekrmpaDIVoOEmTHVWct2Or4nJoPVcKha5kBLTnduAX1el6NHVQ/Df7SbLwOQ/7sWsFL
HNM5das4S97DSbu1W6B5JchIFH9ma4NYFxv4h2i04lM4ZlAfy4LBfM9OIO69aVCX0TaKDRGvDbAq
In8Q+biLkhe7irctt6hOgB4j0Y3ZThQ9ItsN6fxpUQhXDCxWPSklmPLMaiHHiitnqM5JELy0WEPr
5ms2DtDHBWb0IaTuE/1RR2zYBOKjDPt9b4B+dcBj2fVpJk8l7R91WO6pQcQ8O6Bcu05V4y5wn9XZ
3sIt29UqBSwcD2F5SsPeyK2enC7bDxppFBlvAHdKdT2gr+vyGClf9tg22NOt2gKAWY6MvW3nrEb3
Rmteq3Z7rDsiy+N8PLUGN4cRZps+Ma9sNVvXU8RghCLQWDrImVZSdEywmBat3C6M7mPDwck9jtm8
Fmq8Bn65ZYGFP4CKqMQUmlLpXqsVbHKrLqDHRW8ov19mW4dOWwTHMow+e8QPjCavOHFAumE1D8d6
U037MQFhXiLsLosAiV+7q1Jt547ykSn/3hBI4IqEViEyfWF+2qLximYG+XZda+oO6fkGzcTRqh46
WW1revbM6m6KvBMep9C8KmT5XtkZOFz3KpzguLNpTohhMJ5VVSeCWvp9brH1Q2Eefppq5TXmjTod
LTarccG6qYru86pgDZpsHWM+WvF4ZY3poZV4nHTFwjGZUzUO7rsynPow3wp38m1L9ZwA+lWgS/Jy
DHA2bIJSa5fE2Rnj2RXSVz9hiJdkw6EfkY4HlC/zMqd28zuHhyBqYt8VFSMhoiwsnEhFve4TNnGZ
ZHbxNbOVLeOoZ3Mw/Hy6WNm0D6ylVnCuurx/H4uBdkrfOMyZVCDts4sgPSpKUivdmxzdTkNtHS5j
tDT6lKy0SR/luWh2JprOMEqfI1at3XCL6fozSLNNgiVzVnUKpl7bNyUlbNDcjlHy0VHCDQ7r2MbP
8vp2mgl5qT/dKHyqrowQIcfMF1YYQqYQ9/WBEI2IWgQUp95Ue7VxzgT8eVZrX1x8r6ljvuRaQUop
GwcqxVF9HpDn6cXtP/qudpHYaRbXtMW1+d8JKcg0uNF+kX7ozOR/ff2Pu5rLFtrJMnhfVHM/DzRg
yYN2QLT+nSTw/armPl74kw5TC6Yrmkpp8OOqtpHc48By1W8zjb+nsFtICL9qP5bv3Fw2ByRlmnzm
X69qjPgOkbAR6ZSKxBqtHSttetaT5kYkgbPWK2Mj+uKpMkgtVOw18/PDoERntcEiR53JsPWj6O6n
qnixrdfZyuWmrcnBUY21dGrweG781EN5c8iK0oPuaKB2C8Jgp+X7gpwhZ8IcI2P9RXF4EBsg9AZ3
lzbn1wbcLEVB+KntCl3cO22veShz+SZgK0mUD0l2H8fdrm6nvQmQNoczO2rxViYT2oLR2gdZ+CSC
YKVZ2JzDcd2xFkF6b20yJjUkSoa+SqJKDbAgdNaJYPefXw/t41iA9jZ08n7N/rnghA7aWvVr/ayZ
IER4SoC4W/m1WU/rwSYqxFABUEVhzEo1RM3Watm7uqjaOnfX9sWNVpHHp9VnlSMu5Q2uSddEf/1Q
Ve9FFqzCZaSY6tPXZhQIsJniagaXFjmdMqjf0iW4E2yA5cklzBNB3Fld4j1zc95q5H1OvdwFYr7W
em0nTYf/wxvv870gJTTgREpIDY1IDyV19tJgfHVszgbSRXtSRqe53rfBW0f2qEkGKfxh3jUOz1Sh
BUxnYx061nuw6OiLeKfpRIePxH/y8SHofXq5CfU93/upRI0vUeXTsZwcVPoOan1rke2ndeAJhHYI
KPSnBGW/vUj8M7T+4aL5N03f6ugeaCvLlk/BYp3tx1uIVK/S2ZBQj0nFIpzL2sdpeQpym8UnvgMC
daeu3YKs/zqZCSuDdpXjSYjwJliLScGZkzXOsdzr1PZo42Mo8DNk+Br6xeBgj+cIv0OB76HA/xDg
g7CeXAkKxiK2w6GTjRP1esQzgTz7gglw44JIyPBIueQTGi4w6mmQV6wfmLsoRHgtyxQwi3XEFADc
p5Mxq9AydTvAbU1S807Ugd8K/oEpWOTUmwnOP3PK+3wBGY/9HsMb6u0hVTymaudG5BRXc/UKlXmd
uKDf9GBJ1cn26Faue/4xdbDtNeCoC3hAVurCThTGFjmr17fpbh7tzT/7CF9Gsjw+DOaBR/1Fu2X9
rt7jIPzt9T+OcJLQOaXpq5bAjp+M+2xddYsBOOQEjvjlcP/pBMd8igMV2IvQrZ93rqxwBUc71lSV
LmlRVv8Nayqxlf/hBOcSobHjoiGv/Tf0oQbnSYcz4vKHNJ+DDtNdX74YdoINfDyyP+r8An0B9JeV
NZ412p3MRAhTZ+p+ZpdWdeFR07ITxb1fSHLdspKCnOWL30UGOg+GDYtxvHE7MtEnv6/bjQsPqZov
qQ6mNbb2yuA+DFmxzZHrsLLC1tr6ej55qpL4Sadw9thbW77EMFJqdGxpf0iosrQ+v20y/mgJCZnq
J2MANZfozOCYo7jNTW+nezUF0KEpm2UBueSTa/V8lJO1p8Q8xtlnjHYrmh5DA3G2an1R6TL7Fmye
kXxpR/LVGaXLsMdRW+/zEThUh1Iwhoi3xjLkohmpB+ZLjRsyoamch1DoCFWYfGrsdnvkKNjjARDs
OrcF5IR+ai79oIQ9P80a7aT7liRftNI6zQxuRjDDmpJ+aaubTkneI/UdA9iVwzyotSibTWVdcsgW
wXYxuhpOQ67H6F5EdMOfD0tnZTu0M6hk/SC42SIrY45jvCVs/Dqi6Jxo9u0gJ9vqI0c1DPx2nbXq
mWzybQ5vL2raezmQxRzVNwUKafRkDams3CXA8r0Qz8hYkHw0aOpjkrMd1+uPElhsnDbvhk2kFAK6
MBg/ZOX685CvG6s8GnpwrEq24JybktGfpd338+CuG4cfseaEb9vUU0Zrm48DoJvgHormVqudd035
OoBEERW2faItwC/OobGuZ2NVk+dYxfeJKEhiZnHawAAOr+sMJhcpBoFx36bxp+4w85sF9CEdw7Q7
90fAk0jafNt4aecEd1mx7pzqvmGSr6oVFlUddk54UcMblbPbRHUZganMjI1ZH1qNTxHeZLm8V6Po
ekmj1s3qEmHAYznDp4x8i5EVBEhfbTmAy6G5sy16iUiTRDcWyHOWXpreT6bIZuZTyP0lypEbML2e
ZzjYi6Plue7OMsxUP3EH1sDP5bJAzGKjBqf/UCP3jsVt7FrrJaC6Lb9IHWOvaaX8TRibqNA04Gv9
WquVfVUGq8ByHxf2mIyWL9xH24pcAshI9mliI1kyKUkmsSt69idGDpqyvlWlfRH9uJ8rBEh2s2Zs
sA5Tkq+idNfDX/ecimTrgH23jWpsISTFROdUk/hCserLfJ824kpPK+Rc8WHIG7g90q9icjc/O74h
FxqdgJxIAvEpE58jySx6N/lk9hz1xRuMm2FIATpLxyd02Is6fuwIdCfYRuRdgucCL9LC1ZBo41lN
8xy7ebfty+zsinItwSjVhsoznkDK3rvtpbSALbMnM0gKLcBRF11GkMxd4KBCw5+gqOFDAFsKLQaj
GYb7RQFEEi5VAtOmHMLT1M/bUokuQaswiC2jkxxnYtIZSIp+Uv7R+1q6BZeoXY06H0fNX12OSwP0
a3/zx+u/X44OWvSl97FpZhYvEK/8vrGli0H9xBVIX0Fn8bO4Hd2RqdIP8cGlmTHop340OPQ+BGZB
G0It+zevR83800K0fOs6l7TGwpqt868Njha4k5yRm+5iFg4OGpNMYQnaSCI5zfsqXkYjiCJQmg+e
zDqYLJd8NnxrIu/aNbJ3t+hPY6ut60AhAZWnjJMsY7IVxb3lNTjiS1YZMzAYULz5h5UqV26FMlvv
bD8Kwje5KCpFd526z4ORHeWIMy7ZmQNHb6wBI59SFnCWZ6DgTrI3M0muSqjkvRmdTNKKsPqj/CAo
NwYP1STbrJ+PdlxWZAYSENxRZEbJJbXF17F9GaphM+YJ6yjrDNgAt3oHgQFNcHtvqYmXRxdt6LZh
niFT4X14kVW3rbLoOoYPVZPyVXUxUZxx5YksI1OuYf4GpD1nhF9xWaoGwkQRDsiv5DkPgwRu8TcB
0m5aBnFuVwvQL+WGIdwJtfA5dUZPU26C6CEp203cPrpmuLZZWzfsaOKRhD1DHAwXWqWBY1eGw2Of
PGkzlxByj0knHdwtdyYzKE0QcEDOB1AY38B9CKY4QX9jAkpHUIo6JDq1avesjhTny+qo420o0HFj
v0Uc2aPywo9tZcVT2z5nNlEmg77LrFqsSrv2i3Cg9ys2nI4HbdBR70TDQU1bT+Hnx+tbeaFGtKAB
+PJkw7uvW9xTygSirLYtX7OewWt4EdFieFOvyOtqcfsu0FnjaxvaV02VngdFPOflCKp2jIwtWWJo
dZnVdJN2MkYBdp11VGCvbYxWptttWpAHPQicKDRI8I2ZdA4TkHjt0ILAWzVd9BxKoEG5UC4hY7W6
wIKxDNy0j4FSwgCA3medn8MAwyJbeWo/vjqLA61XpQbGGneYjiqYlHb49DO/KBZrlvFQo6Tp5her
En5E6kwaqZ6uVwhy2G9Vic8veJvb9WIdoG6EN9wjZa2M5jbglxDEqT/ahEvDJ+56MBhECFXM6ud7
2U+7IqeokocWsnFbfB3G9wj7mkM0sXLuATPNRXGVQ0TORLLpi/AjW1DJU13CHaXVdvYZYZDNglRO
YSuzb/BSWMsTzGVghLvSth8KWMz8xXi9tJ+yooAYzE4XypIdjZ8qWQ+ueuIrguxUbhD2b43YuHeq
ImP+5179k1slVwXxxUTKsBen5l/dBn/KU/94/U+3AcHqJiCGb6yexTX64zZYEDp8UWLUFykOKtTv
zRL7LGC/S/iWJviOln3Rj9uAEZit2twk39BAf0vBw0Lrj2bJJUTG5JMxlMNC9du4a0ZlMo9d7Oym
Fqu+ESTzujR6laSWsKXfvlU5X7SFhz6qkNEdY1j1GRCcr3WA3nvhp6dmZ6RsTBXiBKnpBKurmV4l
YJHbLfx10U4IBqrNBJi9rkG2S1DtPVFD8GtfC7FIB1XlWIfzexoSDFLd9D2onwHvix91MdCDxi7v
dEYvzwHB7zkxD5G00HaMaEIXmx6TWx6XFu9odVR1ZZcHCwog3Fd4zWvEpG0eH8IxxEhh7PIk98Yl
8duGl2NhQOIKafKUSUZziBUOF6V8XMIQB7MvV2KiQ1St6ilRnVvJd0HgQshRan+UabvPtEega6zf
9yPTjxTxRtXcueanaW8d837S80MVPw5Wsg17Ls5cvgpz3xA3ZtRvcfHo0L2pzlFR8rNm9+dJ61eN
Eh4A7u4jaIgR9WJj3TUKQ0Bd8MXYb3L81cFrIy2kuTOb6cq9KmiB9MHNMd7bN30b3btVjSYKhb3m
QB5Naz8W7oNbCTIUu1OUJu+WFi7vt07EzE1gNjuoSxxUBO52Y80e0dHui7G9inBqpZJg2h4oGQeD
u5wQJkdFxZGRc3TguQX+dZoJ4muBw7fKKw5M9FZf1fFx4BqcFow8OPly4cqbAOYF9Ws7d9tyIc8P
WrUW9EKhFnksBfcF1wT7BgaB7QMm/jXzH6g/wOwRgz44gesxKVpX5fAlbKZnoqUfpjy8AqqMcN/p
gC0ZrOsdt38xQeY39o0keqAHpD+U6Pt7Y1kEBLdRNrJkoPFlY9DEb6pLuvYC5McgmmWv46htceUo
DBVxLZKalq3b6tpxLlUKVKgbdwyi9nge/IAG7B99TC7BUguXUTf+EgXJifLHAt/9/fXfj0n3Xw7T
IUrcbyv6HzsB/KACQfMSaEURrOL4/3FIMjbim2A3gfpQ4xzl6PpxSBo2ia/u/y7vzb81UHL5Gr+t
BFwGV0Rj6SaMYyA3v1bMExe35cK9JYGgSbijw6s5kMKf0hQUFlEVa2XJt2nCEjYEcF85lH4dBnsr
e6/DZltFp57wISEJnBv8kAGrbmAcMSP7fiLFpWZDbxHOXrTyrWUPDplw4wiskCqPESEazkB0KoE0
FU90JZq9SbxRRu2t1CwItALQExAn08WqlZcQrqZPx12TNOi785vFQgKQizoS6R3kawHTyazH12Uu
DLLjQ7MaZO4L9vs10uMr2CxblRCKSdX8MpObipinBNL2SpP6dc4eOOcRbQH4sMS7lRGj7MmQ53HA
eBfe2wGhHE14FZnjKslHaI9JvlJLZVs2BOsJ697I+2eNdIRcPJNfsU4JI0FqNCGfr5ARFaF7Dl3r
tDAf50kCA++f5cCjWlnr0KThzmDkMlyaSql44JVXVpXdtqBR8mLY1QLKAJg4OEm3kZZs4t5mekUj
rJBQhvizLJEoQxiYvpFcSQO4UciKnqMR+EGBWW76QgTva9pRqQ0kz1dDDfVg2JmOhClib6UOJt9q
NwY4o5Q2Q8SfwWJWg9pY1ClaNZCbir1FCcvG0chwQoLrZFaDlGU1tCkOhmSlpNrRyI1VkeXbtGq3
U3GfptNmiC6N0W7m+qWf0w+n/lASdALBKUtS7F5kgclroTFrtC+KCD5Q3LMwiLF9km5lqMhVZ3et
pJSEcB4IXNcDZa1mEOgKNN8tttg4HmC3x+k2SgdMqEZ8LGzd8Ss336qBE53cKYI8WaNjteLQWDXN
G05NXxJMkVfPSdwILxlpFoo5e+Xv4CFKMfYydDHKL1EhLmoTxxsrnCu2uvl1o8x3TfGodx0Eg2mH
mgPx1hzxplOnM7sZV6bhDwxEEjLuU4NidF5paCdylmFR1WwyCcu5AK+kMR4xyTHRfVPL0TQO2Gml
hhOvXpvtx8jFWqa3bTH7Tsk6bDir+QJtnjaxutOLfYHpRCtCv83YowfhJ0BonhxUBkwxs3wjiYEM
p4c4jSYW5USZEBxSx9uGkGarK87MUvzERFMSkxRKte/H47xrcu1W1Z2TpqKAVNmNIZStFVKOoxoP
MOCKwF2LorvoREerhn2rDNKDWviBV+9t6MZVl07bCZVZAUdIj9QHAUlDG5eRJ3+aXXQTqC9sCQUX
c+Yqd8aY3zMo3iqSC1+1bhJ73IwBXYF5TARvPv3qVaPRtRQ3KfoBZcze09GRAFjr69LRN/Taax2d
Y5opUC+U6MaCLiQq8eiwf6R76R4neo+i5483tVd2eeZHPFZ5s0lV6ieNeHlyCBTz4NbT1mLOzVgc
4fZzFX+2QbeuSZNBkHFeKESVcZh610dQsxJcwy0pEtX8xQ6KnZ18mOxGNTIfFKPaYWEmsLg/5YZ8
lGN7PfTopdG3KNoat8JVVZobYmwusbjYs31g0SdWUi38OYmfFpqVdKD9O7F2GyUk2ix6Z3y+UpLU
lRfxQzcrn/aA3byesYjrF9UhdI64lqUK6srwvhXoO0lrMwa0GmrkZVm/t6goSRX1+hRS1HQ12fNr
U2mnJNrFlfRnShQ36n2ktaUtNkoBVkp3j2Pe+12IX3xuDwU+o2hk7kux6/Q2cW1uvPln1wVL6wTi
RgPA/FfDtG879d+GaZy6v7z+R13A/grZnPPv7ulXtQBmC1wHtm79Gx/9c2WAfQ/HKRBd6w+1wAJ1
4K+AouLfndXf2DXRI/2H0oBYBVoom/EcXKBfSwNXw8IvzCHYVRlQKmZngqt37MyTNKoDwQDvkjzw
CjKz5XSXEgjPgmorwvKm0Ah0NbLgDGwO6RphdXj+i5wUItwICAJkiF8KbkRr3Q+5Af7U8GLCNg3S
t/IEgS6pri5dG8/XtoqdczjzKSZnUwND04bstm6TU+lM77yte6MF1gBozgHjCyT/y8TDldrT9QIE
s523seJJYQaXd+Qkum9tlT6pfLYyVl/HrmTGnJwJfDkCgD7VRDPWVnWIO/nm0CQsKQpjrfgxq91w
SNdURdt2ocobTrmNcbTnGKnUVOynAgGugSmtboYrowIBG7BAjiZCeiFZTRCtMDJ7Sv81TNqPkpIf
/NeRtPF9DgeLrOS3Ci5WDx9L6YhBDNYxyCwKVZSK8alAhs8MaCVBa9Vqd9QgdkTV3gk+YvBblkLP
FTLMH1CpNYDMovW09AA66w7gXaxCPA6YewHUKwbuVThQmxFrKFgRtaR+lQsFbE6zm5LezQIP5tQj
cu72uhinTZ2bjGPI72tyxNYl5zK5CWDGWJetcBcfRvBj1lJV9PFTXY1gnU/G1D3X4k7OhTdUmV8o
/c7V8/UA0qwBbVaCOBOgziaQZ5H6NuecjHDQlJ7gAgcTmfE5OwnRV/dBda1m5SmcsrWBthBO2Xqe
XpNGYZ/lKenTkLBU0r/m7kujn1lT6d3HZDyG+SUOwFQ7LieW2MAIOBfpVUPBEsA2QdE1ecOCpwi+
zGFK145vXgUrbVPDDqyvBmZXOfiISyy1fbh4tJPqSDDc14imyRpQsyfS7yD1FeZdRoD2Su3tVwIw
ZRcd9HE/1VDVtOgcueK6rdSDIxhRBsrbnBlPipEfppK/ZSab2Or2OduSqc+PJaGblvkR9/ohUNr7
vuWsdc6SyNYG+ek8VN7EWrA0mpMSDC+TSk1lAZN0N1XSHAxKqEYhMTqc72Zt+pxK4iLRqbsBtBJJ
OLT80pb9JUC1VgXKXjQ8lt02cG77bHoKrNc+Ka6skMjvvGX3ah4SrrxEMdkulTdmjSVELP745jxm
IBHZdzk1g+dB+Zok9bpLLd9ozL3QQSOHmxSvAPZfRoHkWtCgZr2x0o3g8Z99aSxJWELTEGbz328/
6v8bqeyofyjMXPHb639cGsYi6aaVZGmCLoxXfp+5uf9C1g0LlJnbt9Off/o+c6OdRCbBUuhbm0mP
96OZZF3j0IViqIMk8/ciuPQ/4UJ8BtfED64vageEGb9eGU2iGiZaFxdHGudJTx7riFEpncGdEbJH
81gfJiqs1GxwEvWPStX61oi9zOqfAtYe0gb1wGFkx/KY6ZGnDjrcabK4rBcr+Zjj7HpwcIVZ+JK7
5g2KPSOa4lwOl8A5siJMSI5FllVSBQ1wgxjIPErxwluGFaU99kVx06vKkly86XJtjekaShEoCQOb
VUDH1HHQFOV01dvzUYS4IDTqMJOs13EKtlXieLYttwm7ZQErhkZwq6YwL0cP5iHC8QwgWUDmeuri
Mca3G7918jYypKeLmfXPBFfRWSnJJWK/GUWKP1CmypAcWlxB1p1Vj5tQo5cN60cDLXQMqD4kxsf9
2lY41TKxso2PZFCBmynknlA04jMbY69/rpSVuU/2DveOMds3KNWBp5nrOnIunbjJhs8+xDkUVacq
RzVWN+fGvR61IvEqczzbE36V4NRlmFCygNVOOdNHyH1vuZxJ9c6Rhh/YGIa7S632W02LD0WZX828
KRDCjw6oOW1pNxFjKV9h7OyR3CNYTs5D1hJR+TBGCygSTy+mKJthqZqO+NPJ/rMupc3vvudCpGMo
t73e+aLpaVy+hHbEqe5eegR5yew+5Gnu5dX4agflvne1c8oX5sYiN6G+ER2Ounnbifx6ZvNBKB47
Y22FoHBd6gRx9/gsmZXaU5N6jdRXyjSAFSWrBUBnY6JGyKpgnY7R2mzq64Yo0LDJdzPWYa1Xdro1
UBWPl0R+ZLaxtez2Cr9AT+nS3qc2JhpN55c+5iLGAMi6PBsD31Caz3HAvl1Jorq6jYqloa/NrYpr
J54w+Vn5o4E1X2AgiJmDA79EaBiEZDYjE4MPdj8jG4uRj9Vm8zZV5SGeBUz58pSH6bFxo/NA3WKw
6lEJqWDp9NTLN439IyiQ3UC1A3y34IrOqIEsHQzKZH1pYVItwjt9qZWkCTdweI919uUyuY1RvrDO
34R8Nre0zvZQbiPN2umJ4vFHQRgFlk7wRw17qtDSdol6b1G5dVRwBtDcnIoupbITVHhKIj1Ed3yl
c7kUgCWV4DfZIFA9mwrRbdiimTligfxdK8qD0PSTptEdtoAXhn6D/uWTRd46nYl9LrmqYzyedaRf
TBKQDQjok8PINhoeZDQ/9G2/E8igQDMdhwnAeoKYwBXPeud69YREtI74mIpUkv3dFBZ+4vQblTdE
nRlv9PqxDMLrMGXY0oqnBBpaCnYvDeRGN9urSU02IcFGDHx6Gs+NrZRwKRJE2WY07gnCO4+afZOg
zF6VaTp6Jd58URZ+k1n7BV3M4opzozph2Su6gPVaz6qU6gVuIsR11pn2BkQgv3E+rjlv/+h7kvYC
zxSjUSB8guviv7imoIRzc/3WXP3++h/3JINcjXbsf/UINDc/7kkyf3TL/r/78Od7ErkELRT3pIoI
0PzJXe78y8BjZZKxtsDHl6i1v9NcGQxwf5+78q0vqFYGoA5avl9vSlkqgVFacbALbfulxa7Dons9
hOYrAL2tUQ9f0hnpmMFIKNDOfYGEIB2HUzzziIMf28cIBWjLvLblgiGbCzCdOzRvpTFcFJJXRq6Q
AkxS2JsXwXwsoOfvp+TZdbvjYMg1mgPke5C0h3ET2NklhkqiwvoNc3GcptKPWpa8oKPzkXWKw0DA
wssRdtW1BSQjNzOwX5ZXNp8ZrDDbDM6ExN2Z5ey3zWuaizVxK+eKyIdGskgDmCZ72wtZk+iJWOkl
9nIs3p0ZHarMPeRadJtZjKos7cldxlRwutLHHHesiwWsy9hrZMalsT8lQeSJcDeRCXs8RRdLXlw0
wSqr5hPWmJhrN95bbMNGJjaZ8SVBYr4KTSw1RBD3ZeQpWkYV32+k08DKQlMbB3ySiMv5GGGympzH
Eo9K5HgEcmEnh+WJ8dGIgZ9K/gsh0HIGYnhbfrx4LRTTK9Noo8EJKSKIcs18mJu6JB9DnIne5czL
mTlHyss4mCzoTE8WN3V/Ch0UGjWGVHUTKCEyTpdIZsEQbXjDR62r5UnlCOtM9AMqx0hmq15gwkMU
00az0eSHd6GTe0QjIDVfYm9tz1rCOWgWgJB5aBaPZc8Yc1DWNkUDQp4HZ+pvY9H6XQN5BmRW0rhc
b+Fd1Yud7UqEFmzBsIcUdn1P4hEAHPzw6XRN7tizho03YaSd4zrrypq0XjaMBCCRJwrFQC8i0DJs
4CRvuHNjKem6DKaX2Kk2yahuxtLGFs/0MsRSpLxpsHaa5kMnuyRHAqBQOPRJ+uDGXjhZ65biCxfE
SiTuDhz3lwqTn2QynRPEySO5A/D7CUbxSmjpHYS5HbHBnlYBzhZgh2K0rV1oIwgZpV9SXGXtxow+
XfsYadEHVbRXZQSrxlULbA5dSiHyzSyijyYDz1KExIKzehym+ez2CzsoSW7USl5LO2ZvR/pUFBjb
ZnHPkXZdI9gsb5qypPkj3UqpIKzm+AOXTtYtbv7ZZzm/CE5IVGconf97zwPl9M+eB7LHL6//6SzH
/coZySTtGynkl7Pc5MPArBaR9beAzh89Dxn1fEagqdRNqAB+7nqQjKMX4EC3Xaywf+8sX/Z0f5zl
7CoWANgyrRO/ibKTSAFtQ8LfLhmxYrNNSmS71SlP7ai4EC/iY/ZbxZHjqzE7lEy7KmM2Vqr6mI0g
QzWZ+pHMtvwk94VFl8G8R9jDdZEAp6CLSsLMD7Nm5UTLsJYxk9RPi8ZgrjTYAskGyQeVTeAFPS5E
YeKoa/1Kw/5lLjxmZvOVue2U+xkp0Wwmz5k13LsWdkqt2ThLtENobIvm0ILJieN8G+gtjnPssNY4
+UPZPKvAF9FRbdguM/xp4GEnLzWhkbojF948qlITGvN4CFy01KS6uV26HZRmY3fJDTktr2zASWLM
WQqEdfasAOswommrDygSnh0mfRFXj8IVVDTDRsPck0D8MTTydOr2OGcAZFNUqgxahk6/NA4a7bqD
UmJT30sYUeVb0LwkAKnYwHsdGJBahYUR6Pu4yUnuteQpWfZWQXsui+zQjiXfhtVBR8q2RqexLgzX
i1e2bMyXkHiHZnmOex7ojAdb5wFvedBV9zrjsU94/NvmS6fqW41DoV9OB6dtr0UW3ZhaYQJaGc9x
DxOF0ALmfQJW5KiulFK/a0vI9652TGpkrPOh605mRsPqItZ4b1tgABx6yPo3rRJfqSK5dcrc7xv7
KS9ovRAOI/T3rYkKXDwVzmucIyd/xJjC34aSseOHLxGq60hF7o9F1C3VTQaOwcJvHA4HOVW3aPC3
CdAk1mi+U2X0o5UAfvouOynRgoyHokY0MjYr2WHhjQlvt6SPvcfjl/HOFeGU0Wb5fKqbbUpyUmGa
HtxQRzcT+ixwvKzEiGAaOTSWG5Fty1QNvVI+VSVsV/V/uDuP5dbNtFvfyqkzhws5DM6EAEEwB0lU
mKAUtpBzxtX/D9zdx/Z2l//y1FWubpe3KFHc5Pe9Ya1nTc6EuYyPhafxchQMIA32L32ob7NSd2Vp
Xodd8CETzKCifM/U93/2GUqisErQ7xLyKP0vWi2Zcc2f6uGfHv/bGcpBx6Rn0e+i2132/P+uh5Eh
gC9EJkVYJXaan89QA52BRXWuUC+rPKHfJkcKCxET1LWiIZygVP5b9fB/Ue7ypEx8iQQNWaBYfqqH
lTHvyCEW2Hg3J6NmyoMYEgYrMVbhA+2Xp0Mgk/BXl7HxUijJWhmgyHUwL/XRvKZ+Xa8SGQeupuGb
6LLxcUhkR+iidz7WDADmxLKTlJ6uqcCGZB9R3ThyXCK1mhZyKY6KJaGXKX/PHCLUHpNqcEt/2CZ9
6ZagDGYVbyIVuNMPdb7rUE9psfXhdychj7/z2HeFGb8YMdzJkKGDSPeVqmxGLZAP0EPtOFLfhKG6
ZoXohAzYJ+zXVTp/1LHs5uZwFixtI5kNx3TsanLDePzSU7T4MHNULbmGCgqAuO49ccannbaEaWYe
WmzMbp8+oe0lIO+BY6LOmN9Dm9FDuDVR4o4CqTJN7CTUUhEWhnwAMYMZzySgDY2DcVNbpma2jD9u
m7efJr7oRio9q/qYGpT6BS9B2LmxIF6IEWM4BOKuFiQv6sHWBe256qqtPLGX59QugoRBfwii18Pr
fIuM/gOwMKEhKsyl/LFOPHgIBBJ3iKoJckmbQwQLp5Y+VZ90t9wTTaqyuMauAE+rutVFuQVJus6Q
3SVKSWiJtpoh/RJssJrSzyC/0WPbhdqCq9E9YQbjUJDknPfmvoonRhmD9ZDkr1TaWx3P0KrWoheQ
Vwn5Ay1MxxEQcMACpWAEQcoA8xsLj10ZvsWkk41JdPCjF7j/34ZpkBw8Ih+ut4JY2UFlbTWUvC3t
VTmIO6wIdrUkxpdbRk4OwWV7jYWuWsWfokofk0Ov8qvJpkDO8BfG4RufKDfrSYHo7g1k6bG2Ni2X
iRQUe14CskS7bds9qn3k1lO5GQnjgb4n4EiJLQiskxZuBIFrP3lquVpjHERjWp5Vo/6ORm4UdgNJ
KsEsehx0Aj2zR6PTmOlVro+qV+kt11exhEvhuomgTKSQnXDhSt8zP0OtuosGx8oHwSWl3VptVT4+
ndcNB/yvTxbeUpmkORoa4lNreyARQRPEdRITwt3lX6HaX42R/WAd6FAhDaHWnDCY3CbMD7nRXwYD
U345OP/osx1mHQwX4HU6R+lf18echH8WmP38+H+f7ab0C9OKZTiBy4LBxO+OdukXmUEHc39LNSD+
/16Ga/xiItxdlG4U3QTc/27U8WviAGU8cuF/7xj+xtHObvrP5bGpYbjkH+pxiLF/PNpBVQcSEIRw
i+RgpZEdb5Qa2DcGv/i2V7NAwVRCgxNPcdQ8B8pTFAj20IzLZLdg2CHdJWO+DCg+B4EkbmXxIZIP
PO0rK94Mhdhhk2se9KTcNXEdrGd0OCJAI1Xtbgz+gDbkhF0peuaRWH8vUV0RzsaBHi7Zh1q70kLg
KiFjAWscfnTaxeyefARWQfQYhDiQpvJHV05OKF2ierBHK9lU801Q30s/2ZJYRDWpO376kIX9ZxcO
3EGIcmqgHhq+u3FoNl0fb4N8cvvqQdFqmQBOIDZC6yxxTXJvOmRNPRlDfKrMYK3go445IkfhM5Bf
W6kNVzUA0VhKDnpeemCCIa9RdTHIJjHkNejvzF12+RKini0EkoSgewn/yHE2CbpisOvDOTeIMfdh
lc+F/mmM9SWM9MYex+yU6t9TqGxredxkETaqUgEZ5TtpLFwj5v1mB9DK6r0cERMHDZN9GG4Y1klT
P4YaiFrF57LTriiboWgoe7E3d/EARkv7FED3oZtyiJ1yQLJR+9tUw46iQu/CNTByIuZqsB8WUd6g
H1NAU3UFEzgq7DQDCGYFQOEQ44BcI9Vt1XPM5zP8FCVnidJ6gxa5A76WxjjRC+1UFhaQXwfPFFlL
5JPwkilcqVr6lsjakxa2e0EfGDUJhOUQ497g4vF7fgrpMjUueWnOjg1Aui5u1szahZVoZsQX69E1
KIFszGm8LRSRUIeC13SHnc4LIlcRBYB2+DsniASoc9SK7M4AQ2ZkcPpfMzl+5BQ4FEzPeb0daege
Q60n8T1m6+/vZyDeciW6fWthc4AF1Cq1E8dQan3MbZHcrwX8rlrFrRkU9lCDwwvpqES6ngLjDoOg
c5GB35rZ3QeBndY3WDHQvRiKp0zhwwoDrElHmNaQ4rIDDDDflDZLU0nOyIp4DBDfh6k6q9QVZshe
hzW7Ifh2HSinpu4viW4BzZ+dikQDtRS2vsKYvyIHJ3iAg7YFuHSqsaHGY2Fr07QJEaGBhdnkvbLS
5Lc4Yh+POiC2MIyiZeNTQmiBU/sUADL0Q0HZR9OzmjdeakZn2DWS+qwBq+Ti5iNOz5D50arMuO7F
zHLnBBJgz0sNMEbCxIikdISk1wrzD2xZRDtBgamJSsUDLTfzvjUCrwaJ6WPyj4bwS0THCkp0i+Np
Hegn2bK8QMXBz7KrEAU3yomuC4ebpMJmAEld58q2lNFXv+lj4XS+/KH046Gd+VRPWbERJ4VlDYLW
5EdJ4G5ffsL8QaD9JIKZlpBYc+dBBX5PLSga8caoegchgpPEsT2N1pJit5Qztp6BWZufU2Qlpo/o
Uro15mDjzHZF40jc4ErsXkIzdWaJ0Vu8byCslQxgaeGuiTCeImJnteJb7hhLlTdjBkVKN0Xmkk5y
eybX3jDgreqMpxhDWihptjmM5I6YZzW2dvrcf4f68FSpvCMUM131bDMl857HC45TOMVzvDUIwqOw
sv/RtzX3JTtxpNtcu//Lbc39SWf082bip8f/1onBYsLfgoIbFguy7993YrRYdD+yRmtFA8jI6rdp
lka/hW9m2ZOAzOVRv3ViMpIAIDEyiwuE6erf6cRg7P75uuZHyDIBbGxkDIZj/+f3PDc9DsyiSZB9
sTUFptQfyArYWL0Mtaw9pPnoVnK81UViUgzjq+e6wm9pEzVAhjWLwzJu8DcseqGKrM6IZXkj2GPB
NZwID51mrMex3SdquQ1ZoOPLeVYl1hvVkcmYM0mNK0bKxmQLYU7APWlxehEkCvKhY6GRGzYaTjn0
JFQT/DsijkEmddGY7OpQ3VsLXIoi6miguIJrLpC+kZzM5ALJgcBN1TSRc9bZBEfaug/rKf/oZWZl
/GqrBor1aBTnVB9/aPzavjY9wXI6FnNzyllL8w4BF1KDwAmPTUeUyCQgfvUbSmUQtkWZrnAabaoa
EqtgvqtG5AZ+4o1huVTMKjRRAk2q6cPicK4L83MMma91wq6dP1ORiVb31DIcn5trFDwsePkKHXwM
6mQJ9VamO0B9IRtd1pZeQu4N+9t9HsvHOvL3wuRTV0hf0Mi9XsNLKDYP09ith7hGfW4d+S4Elzf3
odU+unSh0SHdU/JDaE3f86De+kg6xqm5xe1516PyUk3op1Wu/lQzopUcDHtdmD6Mpt7VIK1MGNna
pD/H5ryJZTC7Zc8NEy8TdKGSbZGResFovV2Ixd1iM/In+g862YgxfJke9JBXl6ZScLizUT8wsdeX
2X3BEF9hmI8/ABuj4o1T9BD4wUlg6K8xE5BxT8mQ5ysaWYHlgMy8rJ2YN7JRLyRjDUdd1121jNZZ
H2zr8lVRAQnrnMUWon6YxO3Wgs8WaExCx3yXqaAZcmSt1qJvFQGlRnT2xQLYR8sUJgIKJ0LWEMbW
prIvEcpG2qsmsEKzwMChlU1Cr0FUG6FKyMuBG99CG1I8aPOw1cmbCVJ5D6ODiJ9216HTXSzEA5Ku
JENFQMnkUzH0BfVhE30bTRSA06BwuwTBLFZOWgQE/tGRs8qmOWc9aNy0pWPnMHey4VKxFY95HcIh
clqzP7c0+hoNv0oOLErknapITkrzlqFfpiidFH3d8l7MGBugW1mIMl60zBOooq6ZSTQvfz1WcdEZ
O3SMH2TGEIGv0U4zgQaeWo3DR5T0q7apzinjC58xhjBIbz31ZUrpctA7mY9Ssg9K/FNBbEf9sFPy
Kl0PWvOQNs1nwkbN5P1lS2R9JiUDR83NNGUVhOwfNdOhyncweG2y2N+b4jPpNcl819uXgTl4EhL2
JVNVhOQVVQQ/lKY9EOoiKC7sbFxPIR4TRDm+dJ77ei/7DVlb8mMpvhdDj9WNchQoAJ+4phmBuSIE
wr2aj+YesfqyP9If25nSDu8dIUdFcEmYq8tp4Y7wiBP1o0OXaIatawCSQPi6NzLtmtbBo9DLOz2F
KU8ijNdiFQhHTir8VsyjzkFvbvM6PQZV7FYlsJAAtYJC2pkPGQ9zTEZpFBGOFnBoQHpmprVLltet
ym7/6PuWYQpsAPpR5GM619tfKAG0Xw2lP923Pz/+t+6Ylf5ivoLLw42mcan+Z/Ip/cLNTZ8L8YeJ
46898H/uWwOcAcZR00DBp/6LdPCf+5bOmYDxX6HwCwXob/TGrPr/fNnyvGnSASNCCPo587QUjany
ey3a1o4KVmwIMGu8EVOpjvaCuCwLsDrNGnMB9BXh4F/l4Cgx88zKH6V0SlJ0u/BRlMa0oWQW8bat
mFLetGabkHDZHcyNSlktJTaOSltnOElI5QwSXqlfItDPLEPnY0WAgpAUK7m0E2K9ighqJTKofTZ7
WJqIVmtoWo1VET2rXGLtiypurPBQsE+nNYu0vfA1WQ5m8qBCUWYbw75dUDxI3NYkgtQHvXKtDhMn
iLXnOuzdBu9Maj5VxUXRPvXYAwCSAxEh5ULtniTrHOXiYeizQ9Zfa0vbif7oyuBUrdyzJBJIfkhm
uQ8QW1XXorp1xLw1EeMmERp6sI+AsWZrLVsHCveB1+d8YDcYxWNWy6ydXojZwDhiLelXdtBtFG1F
OOgIAOEMi2DcJfKBMBOcWEMME+xpGNbM04AfNO2m/q4wvwYzsV4H09xO3SYaSXAlQf1pUvAoJdV6
GGxI2cTNqRsYD+Zdw/MDpJKY88DWNQesgqJtAWvWFSsuR8ZCwhBAWLXiJsle4+TaF94w7QAhiFB0
izd8JYbQ2eK0AZFq3ZDTsZYZv/h7rVsO8ffa3AVvc4PMYCLFu7Kthm69wqe2SRR6y5WMU047m+O1
DB3kT5J4UhNPlJG3L9ZiV9WcjAjzGZx/q3ht0a7r9EUpn/POLWoHilm/WLfYfq/9ZlgNJp7XZk1H
xpOOittEZJpAYJiM0JI0jnW5ZhLZKpiyslWPbJqZDnMR0mRBnIUbn5NOplhj2KPZ+U448m5fN9ZK
eyNK0YDn/ia+gus1yN+IbTAMZbYCEUvzzwKK/y4+EC6Y73kjdJ/SoiNZG/SQpJC8Vp/k3eESRD6B
/M+uv6X6UOMry7EPssPDXnOgkz5qb8JdfgTafurceRe/t3dg/xIUz9QewPB+U+0wUcn3fJNrP63C
k/lpXc1zdoi/x1sA2R7f4yG6pEQDmGftSEbhtdhOh5BC4ot8gWmBKADfdDFCWuYJh5SGxmvX36Xv
tDwBWRVTV0vgUECmsK23qrMHEoZ8EFVYjuz+nVAXq3Gh40vnkutL2rUMazXa2SyLHZhKNoFzs0b0
0faVpWnXvij6vuzfY3JJKJnBF8FNeixPyNTehcCu3BB1LF0dWQ6aSwZC6HUXK3aweJOQLBfnyueG
4ns/Eo6mZJs0fgSTGhXiSgw2NVw68Sp3WyTvK/MsfiakIqCFWfItbAOxf8sbbNV/9ztYihLKFJdP
zTYmCK/YdNbGN97Fz+ElNVHEOROs4NAxrgiQNpAnhgHTxCpFFkgwxZaMpaFfofTN8uPU4/ZYp0tR
TQzijRkCkWVIDRPfYRmLVn+SwJxufaxwAD5YpDK19hIH8+lVFp3ks9K3WuAGdmvPGQZ7p4KA8YY8
aSwOjSc8xvG+eh78PYD0ZZKVOIwWAai3CS4njh4naPcQU6yvHj2PSHnoSg9IoDz1LULNjh7Q/0o+
xjOB99d4K5yb+xs4K5lVAALIYk+4FQHJUpQT576BS0s8hrkjfJlA1fKLkpeeKCKukDkICarumIKf
8UbyOLtVzRxm8jq4l45Y27g/SioIYYWGmfAI6Gh7rT/WP4zkEwTHYB57Uk6H4K0NGZjGd+kixldT
wFjPsmFeZXvpK8KSULFWKg1mltuqhHSA3d5BfxxceD/66g2f+2hrNY7F+lObrzLCTdQ2a/Emffn6
Tgl2Wr+uk3YVkMY4lZ/lfJoYKOZ70k1Mw+4/Gd5SzZMLV7UHAfx2UZFoLSj+jtPsVnykx3Bn7tV9
fUTH5oXHuiZaBOfJTPyJ8STVZ+pZVjzjP3uosFQi2Lnp71nv/7XckSSbP0tkfn7874scSfr/zMI/
rACYMjAZ0NniLiMF2vnfahzqF/Ac4DaW6mdBNv2uxpGB44qGiJp/8a3/rTJH/y8kDp45YlZMC5jh
NJ7f72cKQoLaSxTnaAuZbKRXCR6q7qwYbzS3PbeDGL6Y/YcZPXB7N5tcYw9YXK1un0wOMRCkt/uT
TR6l78PAJARdj83T1EbElnDOxfU2oa16gnuhECziFd1Or3a1vOkRy99mebOwPUKF2es6rb456zJn
2jYX1c22wSO9FCliCCjSN/UZHpz5Mf9A0a9+tD+EbXhF/285g7Qmmsa65E/yvt7o+/mtvs6QuR/E
Z77maH2pty/lEsKiWAWugTyY1bAjxUi+Hf0mXeZL9K09aGeB+X58SIXdixra84u4k9D/L7/vrgAv
ayO4zL7jg7hRHqDJ7vDil+OLvpZmhaTNG1S5kAZqizZnBBy7Co+UZOap+VCUhxmgmrjSLsKjfKva
G9pFLAAVqjWi1OX0q6OJtJhOwgpxp9J34+BtyuIdoY5rTdl28Wbs3GoZ8e+FckvU0TAeY3LfjbNf
HdJ+ny/p7Ujk123AoiW+qclu0lyFkk2gfgBJhL11zQpU6ndi4DYV6a7Rd8zaZcpUB0ItERKvKNgh
8Zf9SiReDN8zZ2escUoHTwm3fFARMPxKrlFUcpIiB4e4eGj6o2re072oOqg35Ufhnhzye/s9XAI9
OUzDdNCmcxA99eQcLf6EFM3SZq4+K+tc9k9JxcrYaN0Wl+2yZEVR6hbRgYwcY/l23PZKvq8QdXIh
M6G1nOCH3u+J3ygpa3NrzwXcCs/U44F0n2FiyiBX9+Qg0+2F9b5q8A+E66TBzWXH6FUnQEZNecQw
G6Hl8Z97A86GkhB/u9Jb01as2IYnKLpBeiCVhwH6rF6bCqaRNxk/ALkCmrXwkzEqqU6y9qUxbPbl
A/f0cUJn0N1RW6UNRAQFX9XIpMGuXgIAsUEjrXq74Ehlj7+W67PQPYnDpuTQbTh8o+PowZQ/ansI
mrvsWH4oN8onlQN7ObmDBkFrfAjTXRJ9dJdSvGqbfuej/+ElbFwZb5rwOOXJwbqE2Y4iJXjttmpv
MwR7zqydtOWK1drzLHgWtOEVuNAljSWBKhmsl0iUZO+X9MEH0/Ob5aNFJzFDOGZkdxTO9WHEKZ5a
G26WMVhXqFeHhkAHJ3wz8udePqbyhlDfuD1gF63qtxFxr8cQsUtjR5d+VC/9ThKxtq+intXGNuSd
xzXzXr2myh6G2DysUfdTk+Ov2AbnwrdNew+GutL2XGFgXOz01epXZO9y+PjilbYItH3/bL7CQFD8
wwcRPg60/1zdKp9w9OlgiJlJMY5+Ux5tpk3r6uvsufLAFDKIqNZ8HLLXbLLZJ3Gx8zOYIfIgdv1O
fCWq16D65QJ/Tt9kb3xq37pz4c7Rrn7LzhOvH9ahvfYo7JWH7Nt8k87yG3MtzyCX2g3ayyhs4mFp
rqSvzFhpTsMC4Riqa7j6UuWwC3wbrlP42AJNfZuuw24+1y/ag3xtX5J7yHv4JO4woNYh0q8LwbWS
G1pbQrwsMJP32a07mydLmHj/WXzrRx9mBlIIMqthwQ12TeUIUDJ2gBPTaEG0JkRsg8Fv4XzCyn4g
bndKbAkCPXjI5f85GpWnOCWdil3neokyYhp7W9Dzo8OzWFX9Zr77zAbv9Sl7RWHz2m90L92pz/Gb
13Unmr1FruJmD/AFIplxLSchSRWHRcrIghB2s7TWFW8a7oEr8fn4Mh4pTh7mlzfCsF8YnAnnYU2W
h+5f6CzpPHF+li/iaeRTb95lAGHVKjhPe5a0+YZzIcGoZJe6ja6w86q9ehquzW7aYQ6CWU1zrFnn
kLSEQ7iddoKnHlk+G0vYDQA9DiftYlzy+BJpm0Y7avE6Y69UrhX+VpCIk5az0pHsxE6mnOv8QIb1
P3vEQ3yNiLyLpQKC3r8e8UiLufDnEc9Pj/+t+lnIyzCbGaMsUjTqpt9GPItPkh+n4eP7F5L/P+WP
+Yusg72hNMKqyB/+QQGBYMIUDYRyoPJx2/+d8kdTl/JmSZYt8u3X//u/GtOipdpTZeT2LIUU9Sez
R5prXVlWcrQNB5PoOCMavVmvbFlMT2wfviqJBULNhraeYTEEXC0Mqq282xhC9Qxlnuw9igoDX6QE
KMW41yzQO9NtiO8yIXwNLP0r9cUqZ4BU+SOLItfAdd8V+0iuHcHaZnOMBe45aSCzE2nty8Jjy1ZG
N+kxwdkm5UHnrc7gRe6KNYMDS6ntSDFYbDIlaSvW94sMQZosqCpXaYxvQR4c+ixcpzqZX1lSc+dP
fGyXe12U1/EQupb8ox56ZGE9rEUTLppyiLVkl0YSaLFPfMyVsgFMOHTdl8nqd0FUxiTaVIarzCfS
5uEq+nu+pi5TN2GKPdWSXQgK+3/pFArVqZSlbdtyy/cjylTO80DDNPGR9pWDOENmt0LaMFYGgmDj
5yQrrzUCXRyia3NEuoW1tM/wTivKOQ0+RQLDMpwqDU/EYomv9t/luCUTr2ocLWd2gii2AEQks0lt
l1vaSlgOtPCWB0/OxxNosWeZI6Kn7mpbNxwec0bCA21w1DLB4FyueNV7iwUu7q8UB3oWtceJfDIp
NlYEDRwyRWJHtCklZI+RQJR8jo+9vrYV5Jq2mo6IY/A2ivsKDrM4mPuYqmIa2GYTZK8CmCkjQVoH
UsgPth4FqXNRw7sdc5RBt7wUtByLBdcndKkYjAejVqqz6d8MWkGt/zEMz+P8YbHtyad7lePRIC8N
Tg7n3qcvfMIiahWDvKV1pavn2gidUaPskL+zsqItx2xf7/Uh3xU5DaTAdL0Zr/6yFJI/BNn0Kkab
GluGePDplCcn5R0ps4tBizh40iyRDFEdSNTwEqXaW9KrpCtHYtcvso9C0qR2SqtrqL1Xufk4iOZu
SOfnWoCd6kMuEDGnqilMZ115JCMH/Xcb1VszJoxehmkmEMcwWBMQvJ5Q6Z7KJA2CE0weFmN+eJh1
stuC5CEdMsGejcAtBIMog7Y/6tCLMqYbsUASD1PTMegvVbqdmGIUWn5UtYcqj+8RHXmWK/dORhSq
vJsWYRVmX3qNpL9qc+R2nbiy6qpmoSW6WM3IKn4IakZVUulmS0KDJj2SOet2iO8xMpJ1AbVmXsZf
pokqj/X9aSQ6Wkatnoujwiiz+7b0cqNrb5A8zyp/pvc917S090VS5RZbkIHumwh4mac8fAqtcTZb
en814VkQgfQehyAVTPW7b9LjWBJh3FBw4UwKBAJ+SuayVH/CAibKi/Y6174j5/JJYEg5+R/I+PmL
wXUlkUogDp7QMdNh+RuA+BHUF8A2e1Ean6vKvLXyzJouqGpSMjqADh0mS5Eka3NVUUj0i7oUJlGk
oDuQC4CkPi9xRyiRjBiBxF6sCRpmm2liMKJhtskejIEaQm2MnUjqRNupuS2AJqf+5e9ckMzHpJcO
0iTdha6lmmNiFqSwFdM5Y9umXy36i55kLXNgXguDqu0Cd1Dusb9UGnq+1wI1s3NlPk7ZkH5pQ2vH
ZGB0TCun9KVv1ZtcPagKQvm6aNDOAL7CjaAhcixJeepbvs73Ue9ozZOi52S5TsZbmNVYlVE8+Zwg
wmE0WDNObfKIzwF9lUQGl1qshVJZA+Y6ons+de1WDqt9kDxn2k71N4oU2Abbb2aqNJNDldg+VCih
nW2juNczStehW0SWKwVDSBwbtmzwgVVoYNlY6RjecWUwdL+NOiNvq+AwWpSdbxkOLt6DTg+thOdj
T0z8xRxtF6LRqYyeil5e57lw1/OQtUNBbOX4GBgdi8unnLeBwphbIEVEDzTajaewnhGVsl6Tg4fe
Sq5Smj0WVnssx5IcDQTD2VQ+QF7jr/1L6siChjakBJathgzZ4p5OozBPY2a8tzFuvGyEtZKi9w1S
SB2WdAj08F0s0odETrbgYNxOJcB5jqtrGmW0WBJAN7COonDjlAx2XT4kV6WJ4dWON8OYH1KgXWXR
MsCUpk9zKl4wPuzMpnArDBY1OTABJpMWgLCmyLu0UV/ngoGsUN50X7qX0ERMBmZNN2w0hpmV32yK
4Ww15lZdYnJDbCytNO/rVscXN66Ic8FRqRl9+Kmnxy69BsiwA4bB4fQ0BdJmsQFngnnpS+0mqvoB
VhpzYwpjv/0V+daYIBMS0y1AJ8ysrSMSzFvq7d4KzyG4aClGHwylQ7Ggx6sCk/jioMsknyj1UQX7
rkXFvW8HFr7d2rAGIhoirzQ1zvtZWFlIKf7hZeciqlFEKj1Fp8r7y83if/GlGdYfH/9b2Yl0VpYN
qk5qWqrPP5SdGqtM6d8rx0WT+5+yk82iisPjV9KtChiSR/1u6kbaFAwNvKvo9wlt/BvLRRXhz38p
O3XIVYt1Q8bu9sepW+ZPodkyKNvqxnA1GmoQucFQ6cy+oxWe329H3xaJDkRW+SH2axWiYrHTe/w5
m95nP+SQzJ5Z6ypwYXOk+oZ/Z4XOoJr05t4/1s3WBKJmvajaoykfA4lc4muQeRnqXnknSscm9YzS
yV0SLCp5t4QIKI8wFi3xwp/wzVTMwh4eUih6ouBR4fmLKgCNClDbxwUVHbzxX3j36iqytd2kX8x3
fhD8gWzesYkip32aQHijDeEQOhaRx1fxY/TgyhPgyfBHPHO+mO/Bz8vUHZAI/gkSpwk8/peHkAto
vvNtcBInTFHIasu85ZeYscQdoXXzPZbv9OtvwzfICY9cdeaFL+ep8k1Fvta48C/8TvxyQ/3Jz+Yl
SIjlDmAIXhs+znjneOV4jpOyEypjq28tMwN0uKvnIzN3pwM0lVnvQQaOVUf3R4ytCmhSZWuWtz1o
VpZH5UpSIEMARaJGjdLR9tuFTPSC1bkdD7P0NFqGjduLADpkGlnuMMhiSFKKT7pyUgUPaAiYI9c4
UV3IjPi0u77IYCYP661tMk9alNTFqRj3sGIBJD2lPPPA+hjVPVWUQPC16JQFezpNXHHUqCoK3elk
5PcydME3FdjEaqc37RDNYQI/yF0a6n3FGGP+0o/Rd/DtvyfPmDkg/BoX/5YO2/JIG757GJ/0vaf9
mB66S3WR3k0GfA64ojUwJgdQygo3nVu7E6BIGOprkj8gQhJmy+q4gdzOCd+t8GpEDlsU5qZoiWi4
pUvlqbeWS+vVv5XH8q18S6QV7hfM1xHwfIzasxM9sAAitimeNtbWukgg7Xt2WbT2wlbYVparS/ag
evKHyP29hEOhkl0B/A+PyiX5EG8W1QQOuDP77sZylNyV630ceMlH9dx5fGrceK165n56aAGesSnE
pXwXruk77R6jxwDmIlhVmGgqG34bG/ytPUnv9S7foXzhjWqRdcWkximzu2IdJnndb0hBZVgzrdjH
4ozJz0NwEyYPVwyAfTf7ovKD13GO031qnChnx/ZezPvmwoKRGgVLOwHSIFmYmoFtM/0d+9/4FnrK
Or22hQ1AP35TP8rroG+UH8Fn98CiHS0u0xo2jxhu9NoZkb2Xe1IztXt3GY8lMXIrAkkAdYZ82MwV
I7dYhdHsdl7zrDOkDlbxkWKNVV4e/MC9ji9nFb/FVwKgqbs1R30m5rLAVAWXn3WwlD+pAGlXJWyr
qkXo24i3wNC+srJf/6MvMRMoBQ4+riKDVc5fX2KyyBf8NDv5+fG/XWLKAhIUMfFh3RD/ODshmwMs
lAb2kBtkuTp/d4lZGAn/BclQUMH8/g6TWRix6dEhTi0P+ht3mLIw5H8enfDcwNvqOkZvVlV/vMOk
QU91nVDgbTHFbMUrZriTk3T3qM1WBmdqpQBSwU9SWbT8KGaE8EOqQdgBdmva6TnXfxS97lnEW7Rx
4uYj0w0rOCBgvLfQNFuFxUZf7xSD2UR7ajWcX3g3SPEUmmzvJ2TeYncVOgTrhj0g1M8qdwjoNl96
xpEzja1etAc/eJFH8TWImKdIYOcatbElrlpDjE/C2GKrZdhszojoevEZaIm57lg+yCNzB1VsdWxx
aPrHntVVspIpYWUqw64hnBTYx9CoL9Lkb60uXOlcsQrQWrFVHoRy3vsRNKQsvgCSRkw58VxOdUvr
FZMWrjwLTGBNwihIr7tq6XHILaIaG5bu1kUPwqPcKg4hSXZSteeFWKSmJsA8NvaW4voWw34sxX2S
EtgTbqyu2PgiKl8Cu+YJvSBEiUp8aorUqUWygyq1P9SzSNc+35gZ2Zr2Tq7Uo8rhaKTGjwbZRlKB
+VNvGjaMTLorE3VpC8Y2AvmRJeuenK1xUHGXsylPMwb7aaUeyhybiT9cK/2hY+qlGB5v/J1qCt2q
hasPXdMzAb1axWTrYeTKMb1SiPBkFSUM31E5vmahdGYb6cBNs4dc9zrxu1xASGV4EoLIsgmWne00
fNQT/zIPgysZyaWrhUMcoZQxeCsEeLrbmpBisdwZFPpacDUjSwFu1Hlqp1IyfOCCuJgCq0mGjLCf
1dtQ+naDzXksZTpy5ESislMTdTeYH4YeemYhb/+Hu/NYbhxNovW73PVFBLxZ3A3h6K1EUtwgZErw
AGEIEHj6+6FmIqqrp2MmetvRalWVRFGUSPyZefKYXv9U2Ikk6G+0KXjr+ZhnnJ9RpfoqwYvWeM0q
5uwh5zVTmPtAerhmiPDBMLy7WS5TIIseS600uzWR+2gvVr/LzGiriAEBLoptQQDKGA+YAv27au1w
xndaGQCMhzgbkmVtQTkIXvunuE+jsLDlQR4QTz4CXvoVIUudHYu6M2IYkA6n5gkxB7F39Mj3CVlT
UU19ELby470P2h9D/CTcRIbBMM4JtmFX9pGm+QkooOvLeV13KKSg/OYwoZUGabj48CLdXITWtOxr
fRn2b6jWvtlZBtU5om7drxoywoaVYmYSGRUTS6eRIBbIq6pkm6v1S8F6zruuW4bjeB5MptCAjgXd
TuAM2DzLzOAJ7NDo6UdVPq8T1TFYykTYaTYUbLMwATgxzkwLzCC7W9mqOMyMc55upDj8NsmDM5pD
nkt+Ls3rNtkohjuZ4mLGykLJPHXw6UjFAi40ezSxL6KZ7gotW4gmuH/dwmAjqkf4xtVl16HeGdlD
q2O960jRhEe9sQqo5ljZzQL0WpLInNnUdoib9QMhVs3MlyZgiHnxpcbpRCWGAMXoH4TyXr8rTm8o
O6V4LkSLRD2WrVIvbKvGvLatuQTGfsfsnddz6CZhzOXaC5t/ds3E2JDRjYqpGMZ/F9NzWIDK/7lm
/unrf9VMdWJrwmWQ9UmLAafi176BcQt/xp8f/n3qm4gUOJGIk0RjqnO/pj4+KEpktFD+MP39W24k
yrS2+I+KKWHDKLINYbvxZyX9qAhDF3VwLZiGF/1D8Ss213fScUeOPuIA/TJhZ1BJ/rNQVo9HyVQw
JeIReWFoBUiGAb1dODeT63o3sBV7lYP79W6UTjad3wGvXgDWZ3wnYZXLfrBucXVftM1uzEWMG4VZ
0Si2CqW6IE71PoGi2o8qIA1jIMqoRpShf+ZNs80jhcU74nC2CwLGQWP7bhowCpKXUFXm+lPHm6pz
VEjTz5bzmO45f8Re9UhA+NKdGD7fog4LI/hs1WOGsN/PHvIuzsgoKuNVFZW+XE9ofOwZWeEpafgK
PeQlfaabMCrmk4Z+ABZT4aNVXJelpc5Ssz+EFpht8TJKlZ02OptPzU+TF3zpivxFL388xt04/Eh6
vCMhxZpmerij5BQHjFv7ovAyuT3JhIebyO8i1Gpi24TE4ukAhD2evY8SixDDVaRo82jnARKKjpiu
B3EcSuwmnD4Fp9Cd06hv21sZ5qD6pBpyWk1RDDGnl0KSQsNpluH9ZXK6aZxyyXTame8SZ58wHYLj
dBxGnIv9dD4GjJOclzXnpsX5GU0Hac2JKnOyNpywLQp7zluVc9eaDuCIk1jhRJY5mSNO6JiT+s6J
rXJyZ1XKy0R8egLsNZw853gPJpz0jfyBnc0sGoc5DRI7k27dURfy8P1JlZCEfSfH85DakVJDUmsg
4L07iaKnixpZUvDf5btj9BXhzSnsuUY3crujLt2frxVVKjYWuLGxxaF6KVSxIj5MLrd9rULsmzgl
eGFp10yULwajPDFgJaHAjcTpXOEzojeuRiHX8nlHJHWBrj/oba08Nsoa79qI7XILtzHuSySjIwGE
4aUOW4DB5ywDM5BkmKSNG+Us7wvLfnTLLMPwF5fbrkGclP14AkhMGcR9vcgT0RfupW/l92WKeEQo
0WN2aHDUUVvX1uMq5cg0KAlqgzdncj8L46QhgZsBodJghTB9nmw9x0S3OSDSyTAJFNTOU/ndPpsH
MET2EiEbahsG+9Cak28XRt2h0VGYdjVJ9awKgK0F2JBIRJ3p2xZ5vBPKch/xaCESTgbzfWu9ChZM
QzJ9hBFspbPWJTZokQQVIw68WtN5tER54RcXNNJLWvPcYZid86wEmvESVqU/Rqn71ESW4qKvpw2N
bTw3oFIQn8wj5vq0go0cdk5Rm4sRjD9vpxLPbAzGn4QcGc1Tn3Xh+E70jvMcVTAGbRm0AwkkWDSW
wrpJrzJ+ZOmjoimKJwsOgV9jSXLQnde9usbzlWWN/g8fByXL4HCf+IDMYf99HBTF/1Qn4vn729f/
Km3KL0uXn4Pdr8pGYDuEQUXXZebEqYL9mgZN3GowRtRwXPzpp/XH4mYQx4hdPYWY3Km/NQ6af7VJ
55FriipphqFiavD7OJi1owVG/uRVgTuJwi5gIWWTRTgWTt17kcC7un+y1OjexOZbM86GhhV68Vnh
nSEg1G0F4KP2vUmWgyLaj+QUB3uxPEvoJAwnydaV5OAjk31XV9YnDGXil1oUdL+4tgQfD9AfZQ7s
2PXr+jl7bkRn8B7X1i1m2fZeuNiI1OQYR86YA+Dt85qrwJcjF4o4IVBUPm20rQwfX/z3yID40OOl
Lm/Uh3yUGk4Q+SDtmw+Sl5W3yG+WykIUCffDb17fDn5Ye7CLlIW1jvGRneh0ECMh5NjRgxBxu+KC
4tAy8J0SsQEXXJ20yR9yAAfGEUUog07drdhYl0iqSweNu5Gs6mhuadDC/fzu4k5cYRbfhE9HfAvW
GPvuheNzXvkIktXZ/SStqk21iXbCsQ+XibrQjJm+145PKkY7Sy7RRXNHX9zJ8Vo+VQ5SEyf2Y9/a
lnZph1j72S/PWf2hCydcG2TMHIWNaW2r/BQjQCF41iYQcD16xk6YY6cPj/mSbITFMJfn8ip9zKxz
sUwOgvOFOsAhkjpbFOtkja8tTL4lxQi5jHKCBm26+K9PLCthMYkeZ4IX3OqrsIJHtWL+t5zEJvYT
t0K7h3ApzIN3eZv4hR8B0j19lB8e3DYHXZ7kyjP06n7QeV21ixJAXU7FTVq4g7QsZHaR5slAbmcG
Jw1e1KzSHAn6/bDIjQ9FOjQhscT5DB5bs08VW4kXQnPMdahAAKzDkdUTX0Dla/DC1di7ndthy32H
ae4Ujd2Kh+b+Qgovr5e5VrokrSSRi2dLbjpqs26kN7X4YcpLTWS1SPIS21gfHaVhvoKSm+pBVqD+
sR2X0ZOCVIZHdJnacogXD5Mf3oqOurDuSMEkX+ZBdgG5X9GLmJBqIiGm0cnnJkJOmkXnSRxv0Wi5
XQPAcSRkEorEELqs/O+kk53gdB+LlczLQObb4Lb9CntBC5xyI8G0P1pb9teHeB12s/F7JIRRITLA
7dcoEppm0YYH/D6w80/xC5tFzWybBjP1SgKwxUsRAOGQnDtk6SQDf6s7oG6SlOk69dnjkwsUoiUp
ec9jcmF5TTKC+XiRLKfBaUbZIZgyavbDKE58w1WxvCRAtWUidFttk6BrTPbmvtf2EEvRsxY2r2Fc
NdejHy8kf1wiC7GGHQBr+w02Sw+96Pfatl51TIIzAug6qGKEPnulT0TfuIp2eTVTEkJDzzgDSFvr
FY9ffkNQUodxr0V27yRbEvXWqnLekiB0MG74f35NvzFv7M+cJ6iacojyJTbhJCutqycB6XR19gOK
xCnx2KSDQnSP7SK9aZd8acx7X3wnxf292EdvEEWF6yD7+Fc5luyAMHVoE2d660m6C78T70z1lSQJ
+WmTm9lwTkLPI45jW59qkUCfWQ+Lz4/Z6tgE+eHoaSYOvxMso2AE93gbaSQ54I0+i9f9p3FDhVKV
CH9s0OcXYORcw8Vw8cRPmUthB/TPk5cuyjU5HuYpOss76SC8KptwMezyq9JgsvXS76tri2mRg/TH
errxOoWo5xTGDBYUz2VP5IEftfjweeaarCInv2qb5vr4HA/ZSn9BlWYHzjgvds1NjJd3r9s9bsOr
Ms9vzwvPBA0w79MDGSDzifWLbgWuijbrAMRaPEeusV05KBx8QkbmxcVAuIRTlifu+k+QMNV45YsQ
EiXvOWccw73z/TryeoZa+va4NJKdjnNOgNbA5XmmaXbCYp1M9x30CYLSnt/NuM33k6anmcguiyo+
rh+wKzq3WT81IsBPdTtlN8xC8ZRmb2pDJk+3LMilf9qmq3bKDEv4qjmJ0quYL7Am5VDACFxl5Er1
DzXzqsHD4rY3F4awluSXpEBw5aNtLjInMF8eEyD0PMOONPp5N/jNnXgxxOJIuRGfe0OwE7p3ldds
dtZC7MOW4yOfRi9eD1yMTpt+Pftd/oTWODJyBC8sCYR60oC/qtqiEs8NxM2A5lTYNN2VGdAX4usz
P2VwOYJrUm1ruL7tqtbfntKtlPYtil8oBIGMoeK4C+rDZGcbyHtZ92toxKWFcIzME/ml1I9s7uf5
UnHwxV4gscYopgw9HNrUc79td8OP/kdtIuCfKStNRfk2S3bAcG/1hzzpxvYTW83Aicq9GzP1K7rw
G8YtPJBt4Ue2krb3VfFBWDEUui4gQAUv5JQi7FTKXHlsMKEtJA8aKVudvFzKlWfEvlkQHumvyEoT
EkfEvsB047uDCYeBqoirTdzoqtueNfSZy/5ipXtu0yceM4OJWVc4fyREXi1ZLdFpC90CK3Md7n3n
heXimbFJSl+mTzApoz+zY4fbWuEc+E946+f/bLxGxoMQ33fS6o3/tagnUPE/8Zo/ff2vplaFein9
2+31p9DlD10tba38b1RmWmT8oamV2V+QXosvoWFOm4c/IDYTVPrLjePv7DhIfPoLxEYGrkGhg/c4
rNPfm1rDLGpJT7t4AapYEGB9Y6dJX4OzVIwOWAjZ5PqdtaiBb9r1Iz0BmTwhjpkO8Ic2bKFd3nXf
6pG2Qj5uPROAYYRftZIw+WZRx7azPgjPFenZJFCH2HCYzojtgdunflrDv1/Jlj0G7D7Z3dpQ08TH
mvxUFtiGvC7MuYRBkLx5httGR0w8e9wyNIdfagVf37YozLtQWlqg1TCt4fW/9K+lvpc+ynQm7XEm
dfqlvFFmNB+zatXMG9R4XG7WCxzrwz1/I0B1OICrfJUrA3kAnV/zgZyl/Ih8GoRTe72jGlxsAJbh
XNrNG0oPDmltg4zDcEF7f6RPrAwc/ArFxy4yj/r3eC1AN86Bn7rhoVulG2ylqmwvstCHZW89bOQc
7Oy34VEb93dzoaHEu+9pfXE6+QrnxhXjVn4ODwXRp3kTl+GWpN8nG1b6+xeMBWq7msUrZfTE9+6L
UMvydsfqz5dW03dT98/IU4VPCRN0Cg2dAbvaAQDFa+pzq+mzgWQ108ZJdtnpa+w0iNCJZmP1nEmX
cS59GKt6p60J/9C/SbJzkM+4ht040lLfBfPhcRDvr2x40m73U+tMZz8Hrk5rHBE+MX+M7kuBVU5P
chPnZbLqSmwLcancQWUUulcIobg7wNtUBRZPbNGWpfrVFG9lQhCDgz9xR45E+gE3TTLmaUUVl15o
IAkh7CkxbBqicjuYr+pk64fHmo1jB1F4+XDkpnmLYFk9sqBD0vFo9vklpQduWBBFx7z6LAzwcY8v
wG6c8MyB/RWPsz/VCW1xs+S+i3ETxus4cQ1hK6AT9wsH0biHVmOAcXH30mU+1xC00Hn5ylZ4H33a
F6clgdwBvKMtANphcFlnK+H1cWXTPdN4ApbPS8zTtbFcbZyNB7Qz9I+EnTJkoCEZl5qvo8u0U/tH
6KaHcnl/g66orJT5OA+X6aa+UGDkxegTYe4ay9gzUxtDGQyN9SPVvpA2eXuo76thPFUf/exEJRcc
eBa2uY38yAfOsSs3eM2btXiA4eKFl/gSghZSqI7aXsVyWV104TI4hjs4ChtxVZ4ARFLv7hNpcTT2
DC7r8a0B0Bmq0MbHrrhTUXxWRjQPZrKCx4exGnUPsFOrVgO8B0DYAOKhPXzFqK9x9GwXHRPnGD8n
/kED4Ha32SEm7AnJtGBbD2dyrS7oj/rUC6CHFMycErOnSvMb++pb0DrtB3V7F3FyLvpaPOqIiuIl
Rpof+jTMRuQdqjba0yfZKIwJhSvjaMKqUqQ0O/jAdURMMQQTqLFHv8ZUBovZHTbocB/9Wmod1BwI
S7LuIxYhUTBwj1//8DKIkhNdpmLiv/Q/1hb4ov9FGfz963+VQYX7JOUZu/Q/+0Sqk9eTKCsWxlRT
uMUfyuCU1C6jD0UrauEX+VsZpGSJpoF2QlYQWfydMohZ5V+VQewrZQw3dLgOU5n8fD9iwN/8v/8j
/d+HXuIeWdXxImG0PrPjes/2+hKKWbnt32NM9ibxONsK2OTBbHgfznDWOSnls5B7RXdgEwxttTA+
+gbDGGORnkemoE5g8WGlsGB3WCUF6fLhwkXDwQKMGVPHtPhma94zugCP5NXXEL5Jb8rCeCnnxZUr
NrPvzbIX31j9y+JhPBVXgIasdaD7WBCOgIhuagax3L1nCAc3IrWjiS/jgyN9UQbugxX8jdNR5dPa
g3S/PQVTlLlIiPihONtClGyHiWKu889goHYjVjWhNLgk5qUiFBwskRTlhYVlI26lYA0uHsB0qOzu
rD2deuQqpjLVfv9ZEwCKRfdJeK+0b7IgapFtjhXQCNiFcGELKcQbYoyChbTKdsVJusSpH9/yg8GJ
5bCoWD0vcPGGbfI2xrN2bVzLYxlv5HNznE7DwGnnoV+sxD2aRDSRkLA5QjS49I3Ne264D170vbUN
9uGtvmjbwJtGxuqzaZ0I/R8NMoxXT94L7w9lFicOZQzU4EkDfGv8iuZ/iDfA8pRSeGX488za/aM8
3b9QGGxLjHvYYsyu8rJ8x5ZwtiOt+aCfLU+41KBTpW86wUuwYDL00rlG99TRzbsNArHcRgDqkL7l
BK+dl63FJSHCy4ADSHG0eRASRwU5eWvoSzaw79U7Nmb3xfA98GmYfi6mvuAI23gDHnaB3r4pdqmr
/lBd+QxbncTqcqZ5RK0W++eCjfY8291rv/nRVliKevkBW8zX6jDclHWzLbeSp/sILILbwIOq+E9x
PH5ycDYki1Qk1WnZ/+8FF3BgtsBjg0Teyg/7hXGccJV4Ca1klrGNeCuP3ZqoM1qS9Dhy349tcxg2
ymqc55t8YzKC2dGJtEGfDzqaF/imT6QhfYz8Xb2bS8VT7XIbM30D5hBl3yytDS5N7Jn63FbecZBo
b7E0E+GryRu52TxLvxbnRbsWuZ90nqJjrR3I6HVNojOmwrakLJEfdD+Vl5gNyI46nFDJ9NHaKFdZ
eFB779E4InsxZRUAWalrNfdMmP40raXu4yTWlluDF488eWG0SJjVI1bFk4RbWkD1JnxtoL4rxqqU
MZvxReNVH/YP5ThYo20iUQ5umoHjSQwXRfzW1Q9zAn6Ns9R8928IdUX9o2bloYbvD4wf2afYml8L
ezHuPMSGrGLGlBfk8klL8djiNyF0m7u2t7R9Hc7Fm/DGH4yC3bAp4nnx3DyHJcgqaiGDrYfLxDe9
JQ7vuR8+ycDIX9L432890kvLx+1UZrWG284bt+Ue//XV4o0/kVnW3Ya/8JXTHWH8kTqZ5ZIe43N/
1nM53f45/WW8/evhcsvpTYXu40x/8ad3w3J6AMRdJzQFrm4xEk9vYzJT9rBWpu/08yfjh7s/l9PD
+PnGP4U3fDOkDc0ZXPwn5BzvjrLKmAv3jYJpXegWSJmUmYEo1q2f/3BagawqIrsJWN+Uxf++e8Eq
6i/q8+9f/6s+q/C0LX1ylfoDoYDcK4wYIMCJmFf9ziQ3iBaGeq5ZU9E04X//YUKdvBsMPvEvD+e/
VZp/cgb+JGBk3p1o7uQATDknv5fmLCPvJdXJLrUYVrAfIM+WA/oT3bSEynmYB5DYpgCMWZ+7LeNO
7TFVkbWB4cJt3DEywFomSvsEXr/T+A/rdAQvtjnY8Xv+Pnyb9UzH2jFnOTszv83v5zo/BsvoyyDe
EGa2Tegi7zGuukIoIo5uGG/VO6TwJXqvZbEf3iV04Mvn+nGOvqzPlDHLJGqNKpZDBhvdHHT92CB2
fmQcNLMeI0h1cSe9CsIQeAxQZrxNsCHsneBmHoZL9tpMROUE6Y1ot4WnvZQr2oI37a1B8n3/lPb5
B9cImgw/PPeIhSuXmWnBOBet8XNw4V3kM2c46q8YtTqJPw2/HJjOHVXmNyTuM3FN6iFb/5SRf1gv
EYJyYlWdxqWDgYolXdEKL4HjN8rLeJKfzJKCXZtphYMCkZEZ4epF85biyKKG0q5Vm1NbPtaGApGc
hUv9WKRKerzToKj6XuwXzXOjupCVRHhrHKKAn5WdkNDFwFl5d3fAdobgQBQp0Afh3FfaHgSYNwjy
cPH55/SRn2R46Pgq3jMoelzeZH16zw2h10OT/xeJPp9P1Hj+BdOMcC5zItCLDCvvARkxzyW8e95z
U1j2t4k+DyLx841bwrbn23B/01/eeDf9+ZOnH97waSgzD//koGYMBRjhAUJWYXyzq0+oJYE3UFMf
ABpOKWACuCoQGw7uGLiiJ1BPMBtm/QAfIHMivB4fLyHK/cAd5WXFy6KZR3AknckL5HuKLj6axktq
veC5W+KVVGzGzFXOzUBuqIMXYpItaxyy/PwxIzceL0X2e9mxAFWBg0mK+/lCaHtNL/bVNVvL1lw2
QMPC2JCkPa9XGA3yG3vTX6bIgZX4Rht1v5hszcJN6LO3m+PdU7z2EguO4Uu69XvGdnV3H1wcJUXv
beydPd8PQwYEwSqxlgUhjzAJD4DLPe0VxLJpzMNUKYXfSdEVVoiJ9PEH+TGj4DbGXLc2dzSn4x4m
jCVBZt1qxKkhWUNJKvQOCGcakY7j88/OPKFfU0cP23H54VvtugP/5MFia9a6UnbCgsK6r8eanAKZ
vGPSQfdPFdUDtckeJ8kC8vrW9AocGIydqNnx/VYlPryiu8ELfVtjLNfhgRzyE7aPNUR4yAdJsqiu
Zr17XOMJ0N8H71hr+3oULe6awfRORrZSl7qL9E2Klo6ji34+wg+Gqu4VLEuC84PJ2kpQfqQTFV6/
IUUET6NEaodo1S/CtztEH2W0ozkEcx1PT0/38EYlvJXX7Ezg8lvex7d6OZzMFUk6S9LcCP65Pblz
3BvV8grLXk7t8BpcCi5OV/Uiv5wjtb0yEbRvCWo9GBikVmDzjo8V/rWz8Y2OZgtqcOFhP3BLwpSb
5wWBh7V/rBK/WRlfJX5Q/TLhCJEW0SuMDkKKthx784o2u3jFBIIKLMJ7XnxFryYAgn40XW0heCW2
BDVSXfuxRIOcR158wb5B3YZ3l4jMebImm6lV7ActkIba0sBx45uzCO8UdC9LfBFoDyYrM4FNIB5h
S+wLnjCCiaymfejZME7wOGY4pXkQ6wtGnxVE/ym6yTVg2zCuJAt0ZzhLPAJCcO3n27nuZ9n1Hz7E
o+QilgHR//8Oe5h4Dn/mHsq/f/0fmgQSKgGKtcmY4E+tggYlRPy3CcJP8sYvMBsmvwJfAnxZ4SYM
+L9ahUkaB9SNFu1nf/E3+Pp0HnQC/9EpACDQloDjS+qfsOzKBEFoEoZ4UM6shjWbwqETn3Y/QhWq
4o0ZFl4Rc312ZLC0z/4jxBBOZZHJpIzjuYTbGAGYebtWC4SULflfkhXPNDFlOagficjFBQbOU6L7
Ji+30iNrMJQW5JOhSqKWG2xE4Z65VUtY2UUWPo3ISyFW6y5O+zHMgRbbA7sdidqdt3jyMHqvw9Vw
g8rITGcDGx/Kc/5+1cGYr9p1OAvXx5ZRTbSfJwiLjuKNWNLAPNCxOAZJ0603AQdMUAgRdvym7lcq
u8ZkIdqw3jrTQzpfz2tXOmCUtAMsptzVCN4+0gMaeE2yDbRUbF4v2ro5Bt+KPBOrqQeq3uVvYWft
mBYrbAyBeM9Zsq5NmPiz8ToyR9LJNO/WlV8cE/qWMFBPm2cePnq75FT+iE7B4jnrPshRUtFqWdv0
R3dhIjzEh2ynzO87bW6sjLm1GhfU4VWwzPbFS7SHcIhgVoUGAU0vswN0vMk6kc8r0MADcn+HBwmt
bS26pH/ebcvL3mByMotW23DOZMRErVyyU7ITmWO3vXhfxR8FWXeqGdsa/dDdETiMsnVvx9uGJLbt
sIzWiY0li81paA8gn/UGKs/KeHnu+4Pyor3EH8pXx7bV0V15i2WDlxB2LeyEXbRvJmL1TbtG5PvI
DihKuzbpAcPV+JJ9klP52Dz86SdNmZufXQbJpCEhDV1HazGtzoJtxfLWCz3LOZzhFqzaTY2HXRYt
YerNvr7lOSYO858n8yLzDQu7mcIH9nEM/oe06qRO7tU2fjj29HHAHhRP+H/tiRrv3MDlr07kY9y1
QIT3uXrYjVth+fs5KSB30tX0021vhcdQXJJaTgwU6FWEptCwYHLGHpEosJn64HMsFYQvKopLeWfi
P5PZcs+rEy5k5MqXdhMXHRBsiv8n/q6LfFG8J6MLwqSYdvhVLTSl3FRVvQzT8YDsjO4hfsngXeDW
+Jkc06mV4ObyT3kaLHtSfnIQI0joMxMd/eBqJ+VEBZixmY+yrUiT1ENgjWukfpnmB7iFS2/JoHqP
c3mslo9N9cP4IGlqka2RNcwxSHNpJDbhSWKXDwFhlWVTlSX9WC8ER25S+x4txegNipJMYeN3+2SP
K8zYhPHWN1sa6Yfxkq/EA99ETeaUMSoXdiX1ul3Hc1JiVwkoyFn5rM4QFVWYlGx4uGzO5TncGrti
TYHblW7lYrC0VvaT8jA+1T/wP6mnZZijDT4MfK5F+n2eeXnOMleH6X+fvxFDAtlhWA/r/Cs54lOx
eZJvGNgwyaJkU3rJMkvP99f6NSdJrNzdD0+GBnklXsQLIrds+Uok17ZGVb7O1/Iifn1+FHeCqOGm
vlKi7datMLlQsJXLlhGB6hxNnrVs37OtgOx2Fy5A43l2fAxIWUDR3uzASSSeOzzTIjDQJVZv2FRe
1COspwSbpPTcPnbpbrxDj3T0iwqZGbAIgqVUeOGuBy1bSaYd9CvRWibSiw6iD3dm2cU1qYQPW4Cx
Ix9aAodtoCh2CWhD29zN6xdup4ZOMK5iyUHkkkCjMI4wewjOgD8rlW5BGwVJ+SXNyDYjcn2hSuee
FHWcRb+ghyrKYRsMl/KBK+Xa7HxBwyjireD7aiHn3UAE2Yts8mFPZrgo1TnM0DDz5GF/l5dmtYgk
lDor0oLsqFPcMdtODbASz6zczwdvlBfTg+0IAYk8pVhMfID8qKC5HK27A/yppjfYwM96RS+LLkcR
XGFcgK4UmjOW7zC8c5UTC9PSY9yfDJKAM28gX1NcdCOhO1wJ8avM61Pw5cch4/7vpyG+KcFe0J3y
fpNPow7J0Dbq1dN4MTSCO0/zYT6sotCGMv0sR6DbAW4gNnn8khd3/6HOpfScHIa5OE93+S4/FQe8
e7pXeG7o9g/6CvPiTbd5vhKdCQlunt2yQ3agmT3kILQrPGoP9x+5ygHVqqfk7gmlh0+qqW0q4j9L
VM3e44IAt1Mv0nht1QuN2mNlLWCwKOF8IL8ocTVE1h5+/SaBSnrlE0v2D+/WUMYAbWhsMqYVx3+z
COCWf9Gt/f71f+jWFEnXNNNUoBD87Lt+MQ8IrrcUqLQSaNJP06o/dGsKvlMiaY2Yd/6MCPlDtwba
I+KSLqk6kM/fCvuQxMlS9C/6NVOSoPZKIhrL35GdpgzCurTKGByciQGpV0Q2cx6Y+zzradwWWYrR
NfmqeEj5ffh0B3q5MXgf7l+5VHtSvTBU/BYxpzSHnWFQXr8bRsiPYBF5kMu0FoMYh4YiTHo/0iA9
mb1jSgFORNbFHBZnRQtmwpOVNCJPZshB8Y1Jg5VvDfELMqNEcANTfASXxlCTQ1p1bqQdpU+0mzZp
OzFM9AkYwd/RlxhMzIPFrMzoIdI2cUa52t0fGGSYb8qllNioQMrZD3VPrjjcvnhx/7Y431lOOy3U
Q1zaSbew72zsl2hE5tHd1baw4BL2Il5OOwQd3VZuIcQ0GGQLNvNHFh7H+PUH+RkstamafNPiFdY/
g7WtbXPfIPf3VWaR2i05zhn/zS/ST/xuxZYE1TNH83OWb7oPrBfai3HUttiDvDUCTjx2Lc/DxGFr
LcBmsx9vOaL0c8FdxD4kBa98usIluuIyOdBIlteewRTq5uPW3HruczlsUP+/pKtqfCuXoXwdaSaw
UYdgFdOpDTrWI7N2Uauw8KRZD6NQWmfZEblcPcOnubqm2apIdwFDdEez3gdn+By0JSqQR7UYWn82
k6MlD1udJnGBkbyaZnODIb1gWBfeRXMuxm5k7pvc64KLFW5M+ZzKDNDfTbGjvmBWPtxSOmhA89rO
xdUQ7Sv5FDyvA+ThcgbLgI1Wq3oioE3u6tQfhYqE76fD9ijL0XN8ae0rXX4prUey5UEbF8O1wE+d
k67Bx2zTQeSFFKotQwPK6+KJH1bvZx+1suObtlBtQ51xel1KDj7naegP7M23MZZOAWATqbuWHzbQ
ShOc1WdR/kM1mUtQdZ7H8qwWb0L2rVj9TCrOUfOBO7euLVCaIkMJdUwNFWE74hMZ2qSszHoFCMyv
cM8pPb3FSAhcKrcfeJYlOP4ACkIqv2NltDQxHyILr0MYCOY+u2cnWJU5rOXQZdMO8wWSzqvMI4Tt
wGXpUifbaPNsZhFOZ2Yw18DNhnInDQSpLSoFrttMfdMT6O0u1wG2XEhqBkgRAFs5NcDMPYtlqQi9
U3UziA1ciOGerABEKmq9UdJ5kkNMWwSR070P4okgjby9NMOPAUCimz/Lo165d9TOnbKMgHARIcne
s3NEa96+9saLjOkPzUIL3dXYW9Gyyy74WU2KMOLcIPAH9ckSLKemIre4SZIFV4SLNPuRwpYIvPYT
cLkiEnjcldIyTFpnENaj+VoHflFh6CZ7obhJdAzbvnki1ZRdrP4dwYgcbmbumq+R4KUmHrgby9y1
QExwDEbI/Etg0qJc96OTw1w6smcR5obi1sYCuAgzCF0l4gdhmnO/mavHHjTtPWR8xUzWVqFEImzL
Fo+F9EQWvkaW1m6tH89bdYodjpJZzFZIXNGZzxNI5C127CWt4Vt1yh0JVg7emGC4ODPNKmlWL2u7
OZUnNJ+AQc08sL/An6A9ERZ2BHhmBCKncBeyPr5FJS7ftefkHzqnC7z6E6bFk9G2th9Pxul5BUr/
/9yd13Lj2NW2rwhVyOGUiARzlnSCEiURgUQmQRBX/z1o+6/pGU/Z5f/QNe22e9ySKJHce6033qaq
v2jdF+/gIxj05CjMiWc5P1CS3Babi876lY3JoQkKbExD5GdNos0NqTvajLkQIFB/+c8wL9cGy1Xy
3TNeo1In8App5qxRYNwQb5AnToXBgaSHvHKe5+QgTaNFuiywQaxl95yHN1LFT9JJoau8oqWhYhwi
yf9ADeD1eEWya7ULNcXOOyZnaCs+ch9d6mW9NFCDM4NN+grZGdmZtsI+ew1Zsinx4bVFzZzgtNB0
gt3+ZDtha67VdbzQ97WDwZdOgYFmgXIe79N9f+F1/GwcSPB0n32au+JizkwwPi0kB3o88znmS9PX
e6S/xaxj2xxNVkscH/wa887ICXRMRwESR1GTvNdJqLCqGKwsOMA4RzUgyBlifVl1kl3Nnkm5XNgF
Oi0Shs8ueSZgflGF5TrfK43iicV7JHg4EH2ddso4EiBeQciLbKlOvshS3Ugb6hVEKopzVH+csLYo
rkg1FBAK6BOFtxQ8LyPyRUTX/LDroyA58BjlTdrUBuRtVy/0UL0MiRMxylOr80X+TqgR00LYjZ7w
iR8L5cRjpEZJt7iNa4JMAgyTKnvla1wwu+iLp/SFHppDXohZQnO2UVolG3ZTYQg7NlVETF51TJaI
X7NPIkdaJ7V96YP8e5T2KZpqc0r+TefeZ/jipvdTFwguvLXPs+C2Nv5IVAajfhuunn9KP/FM65j7
/FWuxD7IPCWIJz+8GL08CSG7F4+FMWsna8jvxEu8Blp2yf3eszCzv7RAvc9xq2/sLFSDckVm82Jc
Lb+67XNqhe10dD3wznJoXrgfn7cPEQ6ADodsqfiKz3caKEs4UmfMPvjOzvpeRZ3+Wpv7atZN2sUN
Dr60OScRh4FhhyRQzFv2yrk66UOkY0D1w5aSRqAN/I9udu6BOzS6DP10dd3JJzXIHXo2vNfcCPO1
ONeOtUed+90WHSMkVKVdI9yyR3ODL5RoiWcsS2jPUV1TD9FfahlXUbatlo/pc9r7JjEyeqDPxm8U
SHmVbIR1vHucsh9zqYDw1CKgMrLKabwrftIdf8G9evxlz/TE+WNPggvK8Dd6L2gidYtjj4lC9Pmi
5k6O3bRxmkvCDyb60t/wY7Q5sdaT/LtdR7PoxA6iAyNR9wTstpHPuFshmTnC2pUCPNB5dcA5Tx6p
lAbmRMahgBSmmOUQx+LY3xHHP4b1zn5t63grsxorVji4il06zx1L4ycV2cd6fz/ej+ySc/kt3ker
6z6CZ6awov8Yn0usVQlHlhhorZeqdn5HwRZUok0AanaldtmThC/TPL1EP7q5Bo8XqJEEJXHSoXRo
p0bl3UtvrPHSfQ1gYWyjEyb/2/sOLj7SyUimVaX/KDFT/iZN5i8f/8e+g4ddozLpn2UDfyayMbnT
qaRoAMMgzb9rzEx5jEuj25D0M9qWfkeniVfTaTQdQ2rkcRX6L+BpFq+/WXdoRIY156Aj/Hf8/3/T
mDX6I03bKqOBph6eQWs6RK1Qts2Bf/Ujzic4QFtC2jVR9clzqx6sWR12Mv4Cm0lbKhZoqNVDTOFg
EiQamo8EApML1JU4/cC06oCJC3sS4Uy0tuD3eknkleOW0j5i2vKgyJE7fysgAtGYx5WcWRpoHjUI
KI3fVKRG4uXWOkrJUSyiuEAIyfQSICaa4pqgzonLAdmRdp+0KExK5/rRT+VQ9V/krRJchSm5nanJ
yMIIymjq05mLXgNoHZQlha4jWR+BU4bNI+COp519WHKNaKv+vcjP+bClVtBJTx9jcOrdY1fgPQNi
a1J8t+/2MponsIwOb8sAbBWWlBe/IwWPSjtl6jdDYlw4GoqJNh/21fq6Tb7BZDvZEUzSzs4U4TEF
fhmwhxEjTc5kDBheQc0ZOWI1OKmnxpplWV47Wqr5G03uPRi3IDUgoUDANIlgZIOKeZ1TEhySlmHp
yozTx5SdAsHgftRiCqCIJrpxZKj2C/gcMyQ9LXo52FlDr/FMm2fr7svyzG8MSdrJ8urF81N4Q9ce
D+Ft36+gBIaZ/J5JHC02iN1E/rqqk4/nsT5g+WO34mQ8EBW/z2r/fka2R85nqaPSn0TvCMQobL26
+CXtveJIpNIHyS67z15wvcYdNdfhdV02aNc17cPg0LyvrC2ueVJ/bbmZ0h5g4IsaQM56kw6HktEm
9gWGbYufpHELdVX1sLkGcbchRpMjDdTvQcLW8+vJKUop1thF6LB89aGeztBJVZV/7RaK5Ep58Gje
ThlrrtmGEN+ELUzqbKmD66pLpbWTMexyzNxv4SsHcXXrp0PsJbRFmfxoilVvncD5DHGvtfMn+vry
XR2Qa6EWmlljR+IswX14+2hMNrApIZbIuw0BwLnqQxBdJZ3JclDEpBxPLKSMVHZNYT3D0ulZNqC6
wZuJHKBUDxvNx3CowhS7znZY6OfuB+MN6JhBMOAuX5ksG2NoWBbSTRydX7PryqKpfq3PrKN1C4TC
RZ/kR9kKFRfSrnj3nHFTsvzCnPAEyAMvOa5K4z0dRmgih3d9vfWkAiBqYDNBIc+vpTJlqQ2MHbM0
KhZ9c/faMPGzxXVwnsS68r2tX7N8hU0/uC+JNu4/Kyy+S6Bix/Jvy2Icj0qK750X8zKpOiF3mCM7
NX0A9e72kYQC7MVEwmSH/ML0OpTckZ38xOrUIIin9pk8+f1mauFT8irmH9I3JpQxoQKIvqmeZopK
G2SDBZ7n0Y+5reDOFAJ+2MLS55PoUaKHkJJGau9ZCmlATEIRUlOpBxtHearf6A5AnUHMPoefSBHE
rtGaUCzEN6oCSnGBNQJXtJVUHBteAj2wI20PoJ2akkeO8+sjJc5Om8g+/91C8PjkM6g+J0nrVi+v
f6vjhWJNiFxd3BI3GveeaDG2lCGD/VKMIOXtCN4km9VEJB01+cyiVdXPsKj2L49M3lLyb4v6bCae
Nh05FIJudirpOLhAYKEDwctP5UkAbLWznzJyOiHgCKSJZUl4X1FsmUf+EbendifGCn5uE5Jz/QF3
ouIXk3d3GbJ72Y19aHjWJFd02nUWJMGnYr+cwR7s3tYnvU1dDVL/m8vSToXe2/DxIvv/m9dvNM5h
O16UzWcJZSeRikehils+MFO/d+7zbQAzwupBI5I4NhbUZZA9VnHBfFafq8xnhzPeCzzOpWBfx39/
O1DiglFA3sC3cP/EDvERBFRMmjdcdMVaM/zGicalHYXmxPhWGaKmIq7mAOBg+yDSUP0EX8cBKPX7
+8O5rgwoghg1Qtbvb4vo+T8uqIfyHiFOVSGKgOHi36G7I6T6L1z8Xz7+t2mH0iWJ9DxqorVfAXl/
oLsMVqZB5pJB3dNfZHsmfQDI8OV/avr+NO1Aw5v/P92SEimvfzfs8Bg0ne9dgfr/87Dzih5pbkjR
WFxhtpR6JTQouS9c5b3XvuwYB0jqR0WoguqaywKg4iZdsJpoMQ1y97BvAuV5GieAUcoX9CkNYl6D
jA/1L32/Eaih1rqpMQPS5W8xbtBunHN8laBatCy6NUJeZyBs2fKv0ZJzFIBCm6k+xwlGYjJSdi3M
rohU57sgpXin2kwTFWdNExjZvDLOghBm62fjPThH8WcRB0/lDuItGE6vPsaDXdmP4Iq2mwOPlfKH
L96xyjh57o5RoQAZEkkM+86TvpK5tm+EADEd7iQ0SisMno9TvYtJoZ49iVk5ZZQE4vC1bOGNXoEx
ijyd3JoNsrTuStWl11I4wOUV0Ro7aV52cRZ3LwLFrUljTOoejbiSrShYQElXBC3uW1LG4LIkGTeu
ZwJV3fxB5FtwpfbExFRv6g0ZKRrTJUoG3Sb576U5EcWRF6UKCHZNs4VMEYkMT/gw/Bv8MvMEfqHF
vudkoQvr2Makts6tT6Trg0q3r3NjagSuyIOb4TwetsTZhqkdQa+Lf31Wzenom0fTiMBwHOwcPElI
1KvbfQpliP3Mp+kQ+1frNTjqDOKtDWeQ96YetA6zwb1y++dRbD5igh8k+x6hwEBNLvnlNYxIHkVj
KbrxTDsDXKaazZEbU4kzaXJHYTxBoczF+KFJiAkpL7W74FFPItJDPSOAGGCKrkktgODFtpFx/NV0
ik+kPXqOJxk130/Z8/huUfTLRwKuF5rXTfXunSdCVBx6lR94Q1wJ0YdOXSBhuzY/qLqeKKkDXBDH
YTWjs5lPNpqxZS4LlxACsHUagJ8tggf3GgjCwhDt1zs4ELmSijxV28eZRO/8E4QcUaTItz6CZLEj
vN3wBaBrwVigotS4fnbalqklHvw7kgaepbr8jBC+cRTHkzxgHkb2ISszqMjsKzriamDuxCs1VRxr
dg2lEw8ZI8Rwzj+ueIbtrPV7CFjDfqIGH1DZO5RoAbR3iF2RuDDSfCSsIrQhkpqMF+FBUPPkGsps
8bYmzxv9WNyZ80hAErblMzBK16Kb5oqaz8/70eZfM4aS58u8MaZGePj2zPWto5xwMehhqy75clHm
Fql3/bmfyx/pfI1B3MpDsoqm/BDv7Sz9YT5R3y1tq5Xv+AoGWoW4cScP90GDdmuXn2RspDQ4pZ83
fogNThv5qB+eWVCqBGrOryqNzZjV7xDINoVDWuxQiogaV/uSL+kGc/C2bsn05QlWm8MVFJS69aC6
vRH2NzGZt6tXSQ5TQc4FgGaNpT+K7YYTrojIPSQJ/9EtrtFWi1mgiDS7VsB2s2uEGI4/dfXZuAH+
pNzFkhch3kOmT5zIiPdt44O+rqjCBDHHe3q2ljhd0kXH+4q0SoyAKY9Xd/XbVsaMarh1/4YKVZwW
wbBpvS58fLXWhDQHqlJ5RmLWFoe43KNqTeYQ2Y0+I3XXWgDafZGVuTa2ePdkpgE6rSCZYcx43aQH
df2jbaPvdBHz4mh27JftxvwECfOVWXmAOAKVkgDWeG2nG4Lvf7Tzo7fFH+t8Z/c65R+8HlpKbzvq
neQwDtptOiscdqxEv1R3l5xUkalesPxij6NYsXyjDmMlTKNAYEOfyPub6j9p1Yux2g607Bm07RW0
7pHWP8GMxMnCH1ICKVvHfMzKcjPkGO5bH+QF4Ck5X8VTAw4nv46y8VE9VgozOOrciLjWfYYBARHo
adgB29M/jCozv7xsiek7uiGQpmQTqIeu0ceke7N2+stmHO1BOj/JQvy44+nkHbelxEGOlhqRAvCT
VGwu73fs9KFSjg4XNkd9Ie30pbmMtiK440L9FYJTHJizcB6rW9TbM3FbvMVH9mH6oercfTDWNhO5
3WbynHE2Lddi7t/fGGrRfGoxgacYXtp7/C2QrEJmSk52ijl9Fl4q88xuHjTX2y89kAiyIpp0Q3DX
6MvSxd0jVSftfZOKMX1gq0hkDZ72NJKavA6JhcsmMTsETozoqx2mDa+bJmDdS55u1q3YEIbq0D82
NBpuqjmTtUMQgcPRjKqi/KYfZ6XPxDMqgtMLAzFLVXMEWnjqc3Gav4mKXfOOyti2okOZe0ZDuwC1
HDx7TKyIIL6o6VHQnmKDmVU+9avFB6Ce8Xl9J4DyNf0kF/T6Xmy1i3QZLuX8Om3fjI+Hh+A57Nnr
j6o3fBohma1ytLJoxRmmUrmO149575OOp2K0bpPZMITVbZ0wEizGrwQp4l33hugXx/T79twOjxXZ
Zix0lP9kP/VZd4nSllbsaqwbGG94/u2Tq/nk9CVHYPJl6ldn3qD383WBaPqXgPpbWdDcC7Kqvr1W
4jTay89Jc7rP7mitu4llE/4yj6ed/SWvgYzFc6Gvu8N9+5yzVrrtVH9DY3UhVVv0ZE9y2UgXd5/+
4h3ZDMY7+8uCICJUwM1GnotzIbyutQv3hwG4r9ETAZuDBiwsFpajbwl7qPyB87WYBGSne7AE61Yl
gpX5ZZL51NsGVQjw+flZjVk2b82FXcl98nmzWf9RbYZRC7SJM3oU3eanpMt5JYLh3oJmKXYTtngk
uuS0TR77wlV+MpcNdPE8PU/RNlnoSw2nGjI09hDn5ehfZAagynmL3uhX00PxsZSHbyuesrlQMCt7
5VSiuxdjkSvvxnVHsvH9EIHKU5C6DVkCF9PLPdrpptYe0MWnfWgXnWrvtW82dztkVVLf8ilNFpN8
Sjr4Y86d9/kwt/1SRqMyTbmcCbid6WR5OFXY+MnHmJVSoIVBPOXclUn0Ka37kt13bLEleY9m6cvY
QfdCOlifhHdrbS7xYO2ldbLASl62Nr+nSJERCmIj5mznfSx4Lf15Y1RUu37sn3yxNcbIULkoR7zZ
CWFQ7P+8ZXSugE3CzemLpxx4nN1pqqu+0S44A432jcCsRhPsgpgjlFA1z2v0aR40ih9vdnlJmtYf
wDrA5AkpeaOXO8LWFh1e2cKMlgP6w+uBftJudxO/htRVXZ3Xc8fIMFgTS82dm7LN2dOz4jNha4fw
tIkZ+r4TFwyYN4kBkNhhJdhKLcxrHyEcvyNnStQpV22EdXI2mF5PThcp1gwAG+ocP5odwn9PdkW3
RwkXpzY7NSBavERkaHwl62r6cutlsZYwzHw/U7vCoViHxWog3AtNUw+iMDiEI/jitHL1FSpc4nKU
DbyGq06tkWjhF/c9V9NrVHe8Fe0sISp/cMz37jyOV4PzwHLGezUxeUz9LNkNnFiwNAzCPumLcOX3
oHo3ZtQxkFrJVxbOOra4UDuR2IBgsVg1OzMJRPS1jGI/xllcDPsUGCsUD/mHwVSVhlgYR2wI/Xrq
KHxsN4MvSiDgEBCTwmwrcqCmGN+5i0NzBJw6HjD3sTkt6vcr5jqUDdd5pMwyUD0qGKJlK7/H1+Au
z7vkIJacuG8qqB9pp0wiOInzftoJKC0jG+gScAJBsox+VF1qdDAS5gSClhGLJoUdUlieKe2tgwAB
LewWRusDmmjpbMDq8hk/HbTznOZlvCgvd2A6HbhOgZKxhccGVf53jeCte4QVrN+AYFBFRirXjiWi
tK1odrqixBzcaJiCx3aAhOb2fl8Rqa9qHzUQYn9dVgcdTAviieLRWbyjj6znzb8DtJndrm51dUmn
eWfSAjFFFqbVk/ac1r6xf+BwYldCOELN7KHcL4GOHxdkHucUoINz5v01g3MZlslWeIU4QYcjnokF
WUSnO71D36TkfBTLaJZkM0VYp9g5VIHsMTdViC8uaZK4iRQ6jlhsnQo2RVSOwiooAtbGJm9/wNv8
10MyCUDjyAXcVQB574C9N0Bfkyu8ybC7WF4HJFzzqtYZX0qg4heQMSpAK+ZyHW0ozddDvSSPM1o9
oEu2jvvndX1fdtto9qJyFJUkHGaIKMUiPpKt9qgiFH6EL2ZWFAM0gO6RaG6brVg7xLESJ8HSikAd
OHaZnbDp+MWwLfPz6x3LDC+taiyQJf8ISj1AB1mRUMbhnzGLQp0u6gaqnNmlpxzF5oEL7Qzk+Noh
9rCf1A3fguzjVToNWU/M3DAEKC88JXzBn9L9FXBtf8NMDaJrcL4ltKV8PZ84d18nHWEKCBblKIx4
dsPXHibRD6nnNzbzBh9efASLo2OuRoCArJpXKMFLbJSMBoZdwWrc8KNOIvasWAu0JCCwSjlgzhWL
BTaWhJVYtivau5VDt4lJ+gafBhwjkAilM1V89MGlXsxSLCPA4UWWmpurHhKnrjMdPYmaaBGrIKed
GD996Xab+6baiCcVnA7rm+SC5BF9YQUJ3XFwCk+3mGZ7PNibQp4gc12OvjcEMB5ltFMBsgPeGsP2
y0akn82v7SjVf12ktwpLHKT2ismAca15yy/3L34GDJ+F2dROVsoA/jYDUEd1G44ok8o8efLcc2Xp
K+vq51/tnn30sRcDgx3WQ2/bACtnLhVK54dg84tKW4SQzGOklzAsUvC2ErJ1KdEU+j/ueFVVSZaA
mMgbFWED/z2A9jd04V8+/g8ATTYUZTTJEPdL1hJe2T8ANEUcvaYqQRFjIgVM3e/ySJopRHIifvll
+Xp/yCMJo6BgUzIoWYLf+6/iRnkUf4OgEUbBNw5dqvEI/4ygxfcquYvZkExZY63kwFYkXonmtOLj
DfUH9nuahypFPFq9NTKJr+/aQCZSz3gTC8evYfn1eC9mBcl15CQule0YJGBsLWSD99MvwojcP/Qy
pMqVdrsoP0r91DFcYJe812G+iZnp1ICLUgrSTYaxA+lO/jMqX8x1erD4dKMCppnhZf31nwp1IE6C
4B7ew3hObFyC0bWeRuVG0ziheq+AzgAmsdD3QUiCLlN/zoSiQzNxwtidymE7JW67gaR/lERphwjc
1NODxjT6uVG0zWj+i7NvK/V4sBtZc54HY0ah87kvQfYL1aZ/+zGsLdLoOeSlGwloJFIAAaXCj/ZL
uc6W8oBTg+S0bMXVxUP2w51jveuS2+DsaVmICPwPrmQO5gsrc9hLWvCvzZgaBKOjzgxCLGFO+4mw
5kqtS6frQxRULw377UJb1bj+PjkKEypuOCiqr/zToLcZpfmakZHFD4En0VPF8dp4LSQIRcfKSWeI
igLIT0y9+tLQ5hJkwY7yzqixI9iRm/98OU8qJelEhpd6BBYSReiXfj7SrihD2V5Q+Z3/tyUFvE8s
CWbdIMz+P0ioyVP7V5D9Lx//2xkBcs87nRx/ecTSfz8j5NFipiqy/v+8cL+fEaJKc41I9vAoHPjT
GSGqEmE3RBL/Olv+G0kBwcN/c0agaNBE8o/x16noGn6XFIh13jTZo06mKloiQHBSl5Bp0hF/aakl
+3xKC+CJEX5XuQ2pA4MH1+7hTXbSZXUPn+CnxbfxWuvYWchfuSNkgkKkNE1BtDIdHp2ro28TbVzA
EN598k7HKBGkOnlo6UqqAPAnxjJ+vkdH4E+015Vqs76HKkXgoHwzSxjv71v6Nbwbe2v+8qWdFcTH
8mLAun7hANU31KlYdI8NdnuBdcYqGh9ROSyGnXmQdhAFRncSceUaUwSVN7zVAdiNgb2nnTEKwGl2
hMt/aQgdmskV1J9l8QuG9A4PtjAv3c0jyvTht3ZGmlniZRWLrMV54Iq52xJrDCPBgqSCRiJ3Cztk
REs6zMj8QnkMdhdPEMN6tAKwjjEvLesAIkB0GUPhFBE8FnNjbtrS9DEhl+rQfA0r5U33DYIrWNzG
ukz8cdcQqNN8tyAorwud1RtkS0lWBPSepZ/84WQsqp78k5ZuegsqanIEjwHqaZeF/0gZNn3acEsT
W9IMZa6Ox67xCpVmdsfYojQ3HTj6bfs2Qn/RorrPG9SssKOrkmb11jVqu/2O18ZSXleXhD/c7FZZ
Jhf5y/p41tPCclRkTsCnbNVQMPVcfL8epCXa59d7+vPifEr36nuzgnJd3EApCtj5UKafrHTFVbkn
JbfKwvvLMQ7Jp7AZnULF+oEVBt/UXPVAWbbJkXMezRsTv9scaaw8dCDpxaTZGCSfkfny8Fkz3uJv
0lOu+3o+NzYaNqAiiObxgk1w2c+y1T+Sb6Aw+qlBVmdLGg1jbctS1t2Bt21NXKT0tpk+AraXOtcO
L+6qDM7az/cUQiAiqC4iUX6Fi6L5hYmtdrQtL2hBmSKSf6CsaDOSfwOQ1jF49klSwcQYJlplG8SX
Ci7uflEiE35TlY6VjWm5d9kdwS5W8W1b2jpdCK+JbE2EDd8o+m+LmG/npbngcAKSz1mMgbCz1fm1
duqWxhh4nGA4FArI/TG7fUt3f9B71yBZO4/erzIiguttJ+x4c6h0xK66N00CmYrhujsKMmxoCtjW
MvE6KRgiwVcUpAxjGG4PRJncZmZJoc6JuRRwngWBde1dFW2y32CEx0unR7BBhobIe5gaqFc+rXBY
cxf9j8vSNAXHi0quCpYZDtp/O2fKXDJ/NU3/5eN/v0NIL0H4RS0Zruk/zZmkmpG0Jpu6Pubaw/7+
dofwr0yRtDR6QyX1zwmgo1MI+46uIk/T/psrBFL4b64QVbXoa9G5X8i3//MVIig5jUpWl0xvU2Mi
TBCS2Sr/9E7kZ2uOdVp6+YMxedlRDuuZTghAH0PQcVlitOUMtAYAfFOfc5gppyLaAPSsn0flLT/m
F9bBDv8CcFJu12TFg/GRV8VJMxkIbuItTzggBejAyiQEUIzee7HqXYk0AAZtXIGp7IXkh1WeQGUS
b7PJYxT/u9wX7JP3ci8mKzjcDi0Lphpx8iqmrwGlPp8oGGiLaL14rV2DSJVn0oAjDo92ShJa4aDY
SMKGdAU9uAUv0fkHnJmunjMT7F6Y0zYfJHOL9+AbbuFjivz+8vhE0En8E6FPvd1uKDxuHu65SnwF
U3QjT7IpjAKZoXv9EhPxSVYCATDSCzPTJNtLX8UbFeRWE0IvQGZuIkJbBIqaQ6QoNAiQHv9Rr5T3
BwpyDTVO/w74hxr/MLynS5hCRF47khufhp1zaL+m/dfjQh5OoyxF0OdfcQrSWidXlEur6OzXy1VZ
YzfQF8rNs+R5XC2Rz5gflINfZ3lAYHfNues/NOzcCPUU2u25dXDS5ARtQHUTBaG5SQUHStx3nWyg
P3B8sonoWIRF78mAvYtzv3ntyHTFDZlR5UqjKLgNLSOT9AJKeSizYKbFlI/C28Cr+rggxkBM+DtB
XfQa0GsAPjjA+9pURDeGn+tejoo79yPcAYaN74Bz2dwyUPuAjzhIQVxxYb9CYZfsMaGnCx0mhGVG
wXT4dF/L27tx6k7QHpYypfUcm019d0osOlu4NPJJflLS4W/nhz6HOuOh9N85BC2mqwcnLZ5pbFGx
Cx6TnYjylp/7npUG7STG5g9w0jlrBVcBYExjMovbaBDLsC5H+/TI1De+Sl3omivpSjbFLy9Yz+hE
SyjgCAgnuI/bf47Fzg5a7u4iYehq51wcgDiK4RlfWNXgkKx+ly4HX1sguRLj3Q0GN5O4VdR1qToa
r54U9AZf3PULF3/5ASfdfRPY3+0swt9MPKa8+n8qbcfF7JOos66pX6MYdTmA9JAENG481QGreQ+x
aAtzczkKglCUpauHESrqTkLFtFGDlmeEQF/cJoUrHVhFWhsxKXub1jmVe5uQfApNh8Zxnhx75ppr
9dk+aF/NTTd7fZl8W6fiUu9qvEkTVkeY3uYU+/KKGJxM86zuoF1Da4ExFq1T2+OzSPHxN3NlQ8DJ
psKjRmYo1VFZ+Oxh2+xG9Xv9PeWnD2fG6stohcNI4gXCm57mw9k1PYpr8uC84sLjTBOVn3Cz9G/S
GEg2FbKp9gO0VMOca9y6J/k1i9vFnejc68L6BLixaNaht92tn2GqbF90gV9JCyIOrZ31t7eGUtox
In4WK5ik6BrFvzRMDPGcMTPcPNJEGRmrzssXV7QXDXloG60E+HOI2IcFb3jXcUYJ3mtl5VMMwjDE
cnngsyJP0Nd56d0pywOHtxxcHWq3SXCUXeNLFfF0P121cGQWV3j3+57iQCQUeGN64HcY0dgTNJ+s
31a35finxuNCDR+JwcV1T0CRHsQNio6laqG9xGQR1bxyyYXVvu7Se/Vj4pHCwkSlezLtKR6S3pRX
iGAx1lZjxIw+1UunVgNRdkt5y18AkI3O0Godv8aXpo1wRbku+yTo0U/y8ADU1SlI1vO6AtIC9CWO
vC42JPgC+CJ+LMhA4jeyeKlliBlaGd5IJEbnAAdu0jePIoYI+N7n5SkthItqrFpIoczTu2WkBMB8
wGa8YCXIPHwBHBzXmYmsMrZ1YaY2fjlTpvVs9NrDwW6Tg/HLc3/7QZCW7lKcC2KAiFNVA0Fb3jZt
HZJn9wD1KPRT8dGQNWi/AtA3ZES/sOv2pK2Jdf7FcMlE6EhrjTgAQhzer5N+dSVmBqm0XiNBJQT4
p87xe4lLeVnOSh6DtFa3whwYBQ4Jpec6OUSc58DfC2t9WxQHYf0687Wuu5yb5Icgp94eJXnsAzCF
p2qBRm/N38JVEa+s6eikyummzRSRSD36niZqhliSk278JXOEsLlY0c+AZm+GvHURbR8zvhQfbq2F
Nej6iirJ+3N6zSVu4Pn/NlwAnobSTZZZ3/9T1rup/40m7y8f/8eoBwChmpSnE5qnkkz7O1zwCxrE
RPBPe8Lvo96o1SPhDgf4GLQHyPAHpGiqsi4T+MeAZo2pOv+FA0Eb1YT/Yrg2mPFG+wEdfX+FFIUm
z+5XDbjgEVqBvmCrsHYauypbUe4qsdteIPCunyzTKXbkfifet/LFeLu/EJEHwv1Nkx0sAjp2Zd3D
KKZ0SGuxiI2EX4FLgOgFpKKdd8dWh1yXJCmFKW9fwbeOuSMfyXceb+h4TzRfYvdoZoKyku5rQyMR
gu1nlmWrYdjeH2sD9uLAeYg6hfMQItCgzprstcds0KbVY/a0XIlZtSBejYfWegPDoLDIKGZaFq+l
HM3L4vtNxfnUfjKNSCLW4aNs0UG3QARUY8HDXVDzfWDro5Z3qSlrfrfKTcIS/BA3+Q3y1tg1YHyv
7ks/yPRKyKcUSqfKXBHks3f5Jdz99OVSpIPhM7oGrTFTpYVZLaVHWNzmujGrcUqrmzjdCAyTMA7s
pa+NJW67YqHdd9Z1rykHDnJBIPrEQzCm907CHKLbnOsRxONgeHEvrlR5aeamb2bV6m62i0NBCRvk
zfsLSQSjg5rOlepoRG5m2fVewWMNZYY3neuTMvdseoedSRzFcFD2F7TojQquXPLMm21i4cj9fkt/
0ANVHJCCNRP0DZdbclskBcOp0004DFkNKxucQhMRho/YSHp3rIPyAk7w2LjJw+BQl9PJ8vkldrsh
CyVYFGI6BIcWYJJac14T/ep+KUqfeJhYHs3C6e08+l4IXNLs4Vh8wJhx5KPyQZ1COob0qZo45PGm
dKfxRfAuxw6awuITZ8XzmyeiRaXhkuaKURlb+C13nxipIbQP3FtcOzlOR8BlxiZqjkFjda4IT2W2
u3rPJmCc6luSc71ECsrBG24Bn7aPd3o816upArKULx4C1enCdZp2PjnvSWqjO3lZ05cZ4KCW0QVg
vyMj9TrVpIVI3kY9y17BrYetgqYmUJ6kkLB+hJkYJLnzasOoDrLXCtXmk8zodn6XCFaZayRDccMn
DmUlCc1f2YX/MaBosjBpTITP21mg354fO8Q2P/aHgxBPlNCMunnM1UUkIA1WKEInYDsY6QBg5Km0
wWk38K9A5MgSoZD343ZsLs2FkYwaIxLXISr7ozq3fhDqjWpZoG90h8DLwkTU9ybDBjHT2FEze0BV
Fz7tYk4H4CVP7W4uechiPJLVsSnwJqXGPvXw4b7DEd4BTXS3EaaZ3TgCoBfQm42WCn/DtDY9WLvs
viqLqUXdQhuOaZx4h/GSeo3HzOhHLvEkiyue5Orj6l09MagOVzVQ1JPSvVu4WpDBnsxlj1BrCdAO
UzinIsuzVvXxijPJJ5aKoJ2GzwYa47dnCG2Kthym+qlACKOxx0swrd1i/kSjgDMiJfR9YgKmdARw
qv6ocMoIz6fwAvLxFphBfxgfRnP4P+7Oa8dxdM2y7zLXzQa9GWBuRIqUtxEKRdwQYelE7/n0s5gz
jaqTXTiNui1U4pjMigwpRP78zN5rZ15wNXizykk+UKjCKVyhIUJzde7ahRY5PcgXVC+s2PsdLd50
Fd+qT32PbZzWLPphYJmlR3WvXFkEzEzve3HnOW6gIKwWvYyggGtpNfVeulUPCDEsCDuTw48KcK50
ki/56h/9qGb0gVIdpyBDdvl/4t0qzL9/m8r8/vV/elQrSOeBoPBQ/dPij5mKRP4LYyDWeHNt8KeB
zIy6Zcug8OfYDP/8lDZECV09mYDi/2Ph/o2n9LzZ/O+PaV42VkEydOcRz6yt/5NRsCQ71Q8b9FLQ
pFwortcZ2yoy4phCz98QwzLZAKaQpYGu/kRtnutbAG3u+CF+WI71pBxnlBwLMeYGcNRBk6GTQWkS
0OcNr4w/Gfi+Ck/CF7uoDQ98EkBJ3ERu+GkyMPzQvtTWnTAmFSzjl7hsLnDWDg7fR7sz2BbPXLoA
JnVG4m84fwLNZUgZrokgOykQGSU8VTa3XqEuNj/jC7szYJISvjfaW43X8cm5wORAOk5X7Qv11VAt
a54XiDFfHnN49cJaJT9okZODDkJ1cvvJbqx1BzUbcJl1zT57Foc33Om5cGLqElwYGcx2wpIZKOMh
Rz53cHzTKzrnWRxVOzLzA43J7xp6i1zvQtNjnYBuBmT+ADbLPGI20AgUaTygk+pcXTtBvuqClZyt
1GGHUpE43ry+jNl2hKUXv5XCUsYfT3QsELppRxwxINFjMpzFfGfEx4oCCJMUaoLRM8i01T3doltz
JHkRmU5xKi+8tLQms89lS4ianRJiwgnJ4xmN5JERABSx8Se9WdpnYKKr/jaOsIqNgHFDS3qIrSgu
6iAHkYz0w2O8u/DUKzDduRzmYEiZH4MJO+iGew4+mNVYSJeKZSVtaRIQFG6zTa4so8/gzoxtbei3
QVup9GMQFcBAFfSgeO6dgKF5xtjoXeSQQvuHbGh+Wem7+oMCloEP2TEMMZBaCy+44LBTwTjpiH/c
jslZny445gzGMNlyulmboPPy2qHpI4SqUh0WmByFNTRVpHTAswSkQE5LRlyILMhROKsBOZe2rC2r
Tdcv8/SMyANtBMoUeh7ymh+Jo3VLq1uPMlNtGOxeWnlavwzaBUUQQ3f+Jm0R71BgRQ6ubEJm5yWK
CwcuYXqHzl6BWrfwYcMWu1BG5LGTS49gMkXadg0IPMdvXSN3eVs1GQbIZhonDjdld2qtczFuJBhx
FwPcf7ya9BnCh4Jr0lP4cAtAIY+GxkxZ9SvmMWumDckHqS6MT4EsbKZ6Of9TOYWTL2/6DLPdJeIr
twREzo1/MJDQmKgSper4kL51rvWlT6w0xo9pHt4jkWZ+z4M5+LCUJRd+XVJd2ShSQqIlPaZ9TMWQ
9nGHokBBRcOYkwKgY3zi8ObBSGC8kxkDfAz6AhGpclNuiIHozVvLjSHSym5Hk/iNqzE9luhu5pBH
/HtrpD+PfmuhILpXyEZnqdXgTNNVUggmvU/34dMfllzNSPld7iBCHXQ7WBGHaBsrJn78noa3BqW0
tVbIuOSarxfKm+FW0ZL/I6pnbonGZ/S47J5AtjktkUbJjE+aCMWc70c335ORcIlZMMoLFDlEjwIe
eGwmQNUU4TN/Uf0xIgKB7W4dYfsY36dm9dDnv161C+uTb9CmKNKrZgUTpPoSqVrJfdZdAxInPAgF
y/X4bUCRyYL9IxZOEnFUmhuBofQ9GQF95FTacgzc8cC/JjtNTCvQr/X4hmC/QeAaE+O0sRSPQQ8N
S1MsuQwKLnBOg5lssap7G8m9Ls1NT9WcHsWyIKOchqlBNAR68820EDosG8N9jBeEW5LmZdrc0fSD
E4D0fGxyBobIbOlN5sirWP6Wi63QbiU+pHJD3EjF3aCf6mAjVDYvKpG2QXyo8hXOoAgUqOXpykaD
i4QKItw0GGtENBSPGbpPWhP5pj2w7OZVA08woo+GWUIcqQn5juGe4WUbOb/HWGn8+iWbhEWl1Q1A
mhzyqOIUN4ZqgtvIHGBcr+YPHyT6y67ZD8o+fTJ9TzmPaOcYvIryVY5kLsgV1u3uqMiz9FCqznnM
UwKBff9MTmuTvlncLkCSu9vsMNk+zHky4siBm8IxmWzFRaTI2c7vpY3bUuoi8NAxFiwAchZ8OidM
TcZL7uXzUBb6lnBJloAVAUMjyEgdTrUCTe1dYFwDj+RzkBfYY/DSOuSaMPB9J1QIrzYL1i+jc0p/
A7FiqnetdIMwHQjo3WA2rTDEzNIUg5vSqxJ871BIK3SlRCJC26vEYcloW6ABpel8mt5yYYHvm6Gf
ycCm3/LTtb6lZAMqKYXgJxLEsKHlyz6kHnXMS/rMYlWF6Qjknk0u6+DQYZarpahCDxCuC/+ahyek
s5ph08bRZfCbbIfxSPDvYHciWYOlKjzBFKrzDv19zoHKiFlkU2+3pA5CyIDJ/BL/dAzUeBMMNB/L
8dNC+rIBVTgiDtTcvNlMMJAwbtQrgyUCxgfcd7sUDv6VcVxxy0fXp/+egxsUrzaQlpfXWRhavIur
lLaWMTLqHu1AG1nc4Ff9DLwV7uHAYyVLXwUSpnhvd9lleh9MjPT8qDRs+g+XwaBPUCchcZcKkWdA
3ieYcpUQRYTjE4EXrBFWyHvy83igb2YAir2sJojzBwWRgSXtI6YjOXCXodaNRFwquJ2Ckme10z7z
WcXFGmuSz1g/5BJJzm3+zs2S9ntu1lx2JyTG8jbA6HbiR/7x+MgubMB3ELdSR+IHG3VP+pfF3auN
0wI4HFwfcJHLarpE1VOPw4Uhyin9Un7CdBNXvR2kbnIq3nOE7UiGzItFByKgf84qT8S63e5KdQdA
3YS/OW45mDEcclL2Dqpwv/G0N9YFBnMaahyMBWcMM+9qi5kt8AB5n7nxMAPT+BFdG7poclFm0EHy
5dUNeuiaBv11uVzuPM9aVoeoWSXRs8S2e64IxBdz23xneKLAR7zSW/vGJsNejDbhDZsxbKwIMfRx
nlKqC7PBVU+fZwOrxAv0VllLwFVufBA25Tp6YjTPbiMyVv6xYkdAt4M1HLtzekT6LhJMl2DFBMv0
LsbPusAFy+wLF9d7iABFF18BdGH1exaTcAtSzkRjMRuO2QZJrPJfFAapRQ48HskYPnn1Mr3KF9BM
jJE5Iz7ZHI7ewPDjOAjn8cyYx39/3HF5pdQNlU2GCNuklua0t+lJO2JO+CNp/gWLl1+Ura1kYxSg
2ggHG+E182WwAQyFUZi285JnoaGpZRU/QPtfYHdX9tnqVL5izfa3Iumm9alCTdDi5oDF1djNub8S
2lY2tjLYlm4Xb8UbhNcO9qsINoIHikPqmol0gwTUJZBOambOwLhfCg/Y1Lqt3B/4Z0lncMEOHNDR
hUx1VJp2EL/mUif4AbsVxjfe4Mb0FGoWYoFEO1/s72wfF7d28YX8FzMI1sY9X86KVD8IXxA4QEI4
6bZ7DV7+4d2lrswCT/HXUPTXW/0c/nfwjQ2mef//reThPf3+P/+LHE6ZPuy/dZf/+vV/dJeSrslI
SGWkm/M3+HOLKauaLOkMnnVy1mbZ559aTJHYFEsSZeI9f9ON6bIs/1rTy8yKiVv5Gy0mA+m/6jB1
2l+EaJpG6Mu/dph6Hed6YarBuuckMx/LpOYs6ZGOcmwOmd2U66nflKNl9+NaaBn6Llt4fAhjJm4J
azXeJmxiMnWppXWXsJi7saJiFvQTVbtM3Cm+N4RePS2lYh2kn9RGY3At5W0s41F+Hl6mxFroBbPO
4UlHTp/Pz/jwqX6cfGPHQpj5lvDYDwv/i0SxZ84U9q06eSbtSTR3oGfa/pwUlzrd5CQ+39j88itg
DF171MEPyWG8G5GzJp4SGVv0TY1ufuSoPSclT2wROwibKtM1TxZUGEaJlKpkVK/KPdGCIHeGtbTr
EYjSOZK2PrC6tGHxmAC/HJasL8ZH+y1toZYYbERHr7gKL+K+OUm7/JJc0kP8ZJ7TG2IJktHB7EkO
jSlmnbP/Pp1IbsZ+ZLVL5PTlNvTQyK0wr6GG+JgNrjz91oLhWjCmoGAKs/9Y/lIucOvXwiHfP67Z
NX/DvvA2M3jwU3jaChSxSBHyBshuI69/5Vh3ZErndvLME/7RugzgsRBjcBhvuJixwiQlPHGdwA50
e08i+Hj1gGM8SE4RgSuyS1fbmDNWxiAbHGKNj9XInv0oL0Zl84IwgHIJUMPwMDbp2tiRRqesc0Mn
6tcs3hVlpVq3EC2sdsCn0/KUptg0eKJQBwtbKh8M1X7hwjBSCmfwnaRf4rVR8jVXlzpQutjQj4hZ
OxhucYIxvTRWAdE+fAzzesuJEP2jZWMgTbkyKesMcNK4idsDi1Yab75lbKIqWfI+wleBvcFiQgSI
DAvwoXLqy1WnbdQWua0tvqrqCaKpjeKgW5nrpDkSJPfagxUVPN139SeqdxOPd7pl1M3IGCony3um
0HMqyVW8s8Gkd6LnpK3CaVBXXjtHQrOOhr7Kj6ahknR4fSIImtLDFvyo+DmjQluwuCfBnZq8+Jpj
bNUfeje5vYTVuSbMIpxlkAYLW4lEbpM6n3UzMZWVq8teoziyeZvoepfR03gfP+Xji74zEelFz93H
8JHjQSaPj78dQ37Ch/pWkoerrocXga4XQ9Vrh8rNoSBGhYFMTztQYVYr0SfKda0/BV6xCj/UJ5h0
BRTC7EXOZnEbQsORNczLBT8YJu1JWZHFY671Vws2HmK4FT+AJ963L7ow7HZl4JjsNS3EL2skC3sU
FJ/9eGIREUNMoliIV7hXc/onyX3gJb5QzakoNmNu/2XoFJGr8Rvm0vjATl8/d8O3SQRL4aKEjIYV
zz5lgRNtUNfhVaOFF4gQDinJjiKaNkJ65gS3O+wb0cTv5wR4EQUPSBG1yK85vsLkP3eaVyQszM+G
47gl5YkCmz34VfN0LjcutJ/qnUqrQ+CCWhOsBA5aay/gcJtWXcK39DJW1DGrp63CpAVoEYeKhJ7U
VpV10zE82hgze2hbFC6x3E31zPreB3GaOTTegomu0J1w8UWsrfezSJNHcwnqALRs6vRPj0vx3ueL
8a6cof4+qFrITwKnkq/EeEcPQPkcsCfmElHlRQLi58w6gfoahlN6or2Xbqa5KtBIcYo1O/Y+isZg
yBnv2s0E74Qmiy1fs6SQ31BMJuVrgK0UQgE+A4zIrgHCYRcedj+Ehwd0NrHHJCyAvxvb1otMJas5
+Zv8bb7TGTIbm0sW/POotIIQdzi0I8obzJO1epQUuLTWBWW7eaj2BPf4WyLZhS9DcRCvs8PuX+qU
QY1ZnMAbKOhqMRnR0mH1G86teqQ4PWSanernVj/H2U6X14PMzbWhuLMIxyuR0qN6Zm+BbXyOnAdq
uiq3Mlp8WD4aD5lzQ3CXspwHmyx9SEbiUN8xOnEpZ2NMuBzgga1+YD6uNvFWrIGqL9on1R2W8UHE
Iztg113mO/EuuhmwHtPF9xzskmJNVrBuXykJ9W3nwfpdFAeVSQrWVJNh5E9xyA7NDXb9A6SPQV7B
wvxU0TNBNwNsqZKAwLqm4apbPZI1P3A+OvnuH8MDCyBipfyjsokP0CI0eaPfZQYrwHG/yNDt+by+
omb9IDpiM+6iU73uSJlqLgwhYiiRcuXw+Q6pw3PdD5a0AeV8/rkNclU6KDQuF5RcXm0dWREJ5+6W
PyE1YRCCahcg8U50JEZ23TvrTc/YMC29qHfQ+nzNzjx2P8Le2stH8Wg9S8PyAXISYZwjea2b73De
IaML2eJYa2POBdqKhxQhRL5S1hOaKD4ekiXY8wx06Pv+TNi4gGV/HgIKP9Kec1R7trCJhodRcFDp
YRqEvM06T+9dGPK4kilOYt1lBpWWoLcXOn26O+1ZME6lC5ALyxSsYKpy6uf2g5Wf9B2/xRuZamML
HdiEbayuGI4mx4J7nW+MjC6T688+s2iJu1Mcc3rWsoBsZEh5uHRET/MwTUkgNfdVW9uBsA2zS5QP
Ttkmzj+7bmbNgZxVlAio/588WZZJ9fl73fzb1/9X3Sz+p2Vq2CyMOdH3l+/qD0sWIgiZgtqS5uDD
WUX757IZqqMBy95kDTPHAv2hn9B14oVMDdwRi5u/lxKsW3+1mJF5x+ZsNtEV6ffFTKJVoz92wfqo
uEQEvjJo9D0OakBlTO7v0n20uzsP8JHQEnjI7FkYnF8Vd6amPYE/YWK/eHvT5uHsMt3CW0E00ZHr
gzrQngdUds9o2FwiI2TCG+7gzbrYE912XqHg6GeRqjncB5v6HSSjw6EmerGdgGFHn4EG6NhRLlHt
8XBtv0k8wUHY0la6UrdlPxv8DBEOjC61EXM+GMT2W4yxSvjO0Iu7L3lXixvoJQt0Gh5YJk1M/OcT
y5HEgzCBvWFShvy3QLGP/ZT9LXmnpmPUa0nZNdYxYSUCGN9aEtwSYO5HoUfcPAvP2WhRsyhxQ/zF
AFpaJ3ocLDyZzQ71A9ZLO7ZZ2Qj3EIYPYhTc5MJVDOcNLaBoqFE+xCOJF+pEwb2Dfl+5c6wZw1Zh
lfTIOTYGA8We9TILB3RU4orWPaWs4QQgewJI72PdGPhkV7m1kZJ1deOMEFIn25dbsWG0AFR7ZWF+
Xz6Kd4P5QrDL9EPe2ALjXcIVC0fM1lq3SputkixFbYWuAoGYrsOY3SrtGft+0e7jSkQiuOgkJ8AF
ylgTjbKE9DI/BsJJCy48XFkjRZSOHK2Cg6eLWoL/bZIEoJCQvphQEKeErNlheeYpmvROKO8eAuzO
bQBEiMnntCwih3H/DMJMbZkP5gm2kMpOiTw6Tr4QCYiXMsu2PFW/58TTqEssLhQmUbGM8Ou/FQPP
HdsgPHrw4nhbtfvOnzPiiuiA/7mpcaxSUC2zzfBcvKnyMu7zLaMMg4+MKYJxmeDvch7K9aGSS34D
jLQnKQxQyb5G6TOd9G5aRAmpra9VmvFAXyIsjiy6w/TqT8ewXUrTtjoB0I9/GE9iESyJUCRfEz/Q
efyybFSAOxx5NlMtMg7U9eMDkFH2UXyMFPACy7ECQbOPuIFLVOo3Pee6iNixN1ggsmA6ZJn2pMpP
GuxEk5lYVKFZQKoC0Aknc/8cNhsCQx/qRS8QlcJ8eZgsGc6VdCPVGybUoL8byi1/XNVyi5w56t/7
8VgRFWh9ZGRMIOGic3j0BwNzDx9v5qG7mDRXEJbS7QG9I3I/xetjC+6Eb/yIViETUWv1HIg/dbPO
uAnImvglemyUDcJU6TswvkuVfdd1QG3QLCsdQdOCIJxRdvB4ZxqIxEtE0lM6w77kz3SNhjV9kI3L
vu6LhgQJT4yVCckI4MUx/kzhyhY72jeCGyoDwpDDYLdLjf3A7dlVTLE85M3FLUMww6IL0oZhS/GG
qMgRf9VBGFdwuOZwZebK8fvAYDgG39CmgKFPvLMfHavTw2agXLK57CdCb2AtLR4380jBjbkmF0+8
aN4mvztVrsH0D4DSw07UZXlHOwsqRWIn9PCkyzwNH50SnwwrQKaojKLpOtmZIIPdUt932l7mIa/Z
6omuCrm1+oQ+O73rV/VIZVjc+s/4xoRxQDEsv7eGeq3iACRkjESScsNk/NpzTRAnmA0/eFwza1NQ
Y2NNCKqboPxws9XCSyOegpqT6py1hxZ22CszB5rkZ7ATMlTO3NVaF7pDop6k+O6HO1O5NDWEqKUk
bUJESKngYGinfi8BKajEh1T+bWaOvtIW4tkEQ87x0tFpLNlvJP46AW6pGU8Ie4/tAwy+VNFAv8Uw
+JWzsGcWCpcKGkqzsA7VRxDfjMOUnNXXZM+r8b88+ZWejGUiavt+EXGTBN/Dx/TBG26fR5V1lp2+
4TfzMenyBfSybYyLwp4XaaBDqk9LaN/6Ba3Et3+xSKPyL8arT38hEvcYXKE11B9oRp3+JRHAgRDZ
Y9qothIiJBhjnvQ7M2UcS9i7OB2HdznnkNdWoeEK/OEx8Nd5tJQfO59N96dyo6YUzXX65ctOmC7q
K8Nk4xZEDtowESJDuLRFoEqALACzAwxi47Li8uYO7tfvRHSLO90Fo5dULO5cnfa/Gp/btZhzJXRY
h6dFy2Om8wdP+GeLWbEr4d8hIIbAHvPfK2SYG1LS/F6L/fb1/1WLSf/JeSbr5mw9/y3qUVU0ZpGU
U/pcU/E9/yjFNMo2oNkQL5l/zgLUP0qxGQVJwUgutGn93fAg7S+cr7xxhpeSrBJ1Kf5mW8op1iNL
bMM1qBO5sHtQ+2upWhNOMJMdeKrQAtGa+kzjU5oPsI+0HSYj/v4C0jkF+BW9V1BOCkAjbkhGh4PL
kvQYXEx4P8DciNV1BOCfIb8DBuJPbFMCaaE7nKIPoz9oUtPZiSwwcupeH1AApXRrivpCpnIqa8zf
yN5A6o/lxxbKX8lWpOwvzNCivWU53N9E8zB98t2JqWR6Lz9Z8HjSxjjrx3kQMFvjsR+y+7PesKeE
t/Zu7LtNFV87r3T1VbXR5wqGUF6n7jYwrAoMOJVCJO67sCPtJbs1UBd76hwROxR+CPZ+mCVqTnvx
p+tyhmYLykdD+uI/lettPMsHxPfyY88YZZXzlGcERclRLGjHfbqx4b38gn2iU6MsSKhTk9mNxaYn
dglyRy7A8Mff5tMFd9CsKmY3Wrxnb0TCqclTISEO/JZjxgr0o9chu1gdj+g7gsF/dhNFBpeBeRu3
oaZwX/5bw6H5F9K2377+jxsXDr6FaO6PDcMfXdTsWOcONAz+GEDsn29dHQC+yK2L7A1u7L+o0FkR
zM3VvCz4lRb2N5YP2Bpn9utvOa0W2jYDVoY16+Y4QP6sb9PbWoqaHhl6h0U1tCUAS5/I2TCETyRY
R1Q4i5o6Hr4Krgh6FGLzHIHdPM9RHm5ktwvVCrw6v2LTU5+pJCzIngw05dt+pBYbt5LG3DlZTzrU
pf5Yhj+G9YRKTY73ilp+Df460Fjimbhn4lf0gHapp7uuQqVSTRISXtucgX6mgV8REJOPq1bFQOzv
ITxssURWgUF1wRhU24ZN9JRCJhTS+5hsp2And0cx+sqUZw2Rp/lD8Ixeam5RymdBI6RLfqx1c2R6
1Tu/2I8sOhwzpA61DdVrqi0uZCA3He7CZdDBqSZmwhZLb2C4nu/Nhmct7MUt4z4d+cJPaNqJeeQk
iB4M+xwtWQpbnOQoMjC1w4ZowGmWbiStVU6i1pWQ9yBDrhwGoH7nFhRjtTvWd9TPKLV1dd1gLoK2
Bj2vxea26gwnOQ3MEZNtINnduUCERGpTd26rXV3cUgkaLJHNJ1A7WKgQuYD18sqI7//ahXurveTi
tRacYdo0qHwBvKZeYKxUY1WvJ6IPLgrKKTt9pTJi5kni9CrcsgoncaTalEd1K+LxZ+Y4m9NkIGv8
0BzDkdbV3X/WnoyncB97RKg6QMnsVzjXjmADsCS4sloy7B38k3qcCXcWOicocOf62l+bM3W1YyKT
2j3e2c4/QVJ0LXw30iJ3EY3F00Z/URnoGd+o5NBXQLhfTN8AnKBWMiNsztWGJFAX6Z1eOcGJhB/U
wU8c7n0IkNLWfhB1UDPhdDdthGwiM3B8jilZZHYzLjteSXmmWGdW2yo2Br/6TvdDqnzlL/XEbdUl
4oIGHC49i+SZD3cgKResIKBwuhnjscif/E9miXrFlPl9gtkK8ADa57G8JzvNU35YoOyt5wdV2juF
VV+vE+bEfOqo3vjUT/1OdnKU1TCITlNpI9s+4fCycrdIP82SKnchFUuRqrG30eezq+H8txz1KYOT
nKFmA7S00WzBy9fJrvyE757fwxflQHlZbLmV1/I9CtYxPTPyCTprPH8gXycPdUbBIpDOXuJ5dR6D
9aPAWmYn+/FXdnIh7qRtNnAZlAuxRXu4E5XDUF3IiMmLJxLbHSAu7KaYhywMTA/crvNujjVKIV8Y
uiaITxpCm/qvgrbtEKnXARyX8hJiXaOfnzPfLxmiF7/bK+k+gwM3jtYZXRW/UhRNxAOnKOsw7KEx
71dSdY1BIGg6aQvhlwLiWH6umVAozSmjrIDTmtnf1gHWG8nG4sKvwOw2i7kOr7/LZ3YvCt0LTouz
mtsiPraYsSd7koUl2ap4V0jRJSFAYPSiv+WsRVunrMDtiheyD7WDxSPycfzkR3AKGJED29pBfw3Z
d5RX5aLv4nQdfyjwfORTGzIAQnL4wtLF0R3xVccU9krdz69BAae7Z45FbnC9oovfBy9QBREE+3Za
QijlkEm2s8oeS96tXyNWsDvvsUnJcBUBID6+Mb8Y/Aif2xXaCP8QPmv42dIXBOmY4uZUr4hEhPLY
HwHS70yq9fRUHWLs1Ixk993zwCbqnLoNaNbGk7fhJjyPHTIS1hCLZo+abJUAeHw8P/Zciq8mncjM
intO8a2mbukK3GcsFnEm2/LcYc1pBxwRALIYMAOGPOGk2z68jJeMyIxpBUbuTXp9bGC/rR5Lea5h
um+0FbhKwje8reCcV9FxpmDKW3k7fZfXYW+uGBzbmNMXbKxYktrZnUBeQsZwIngRBLIHSQD6JaEb
o+H64AUWe3Fb7fEHbEq3BvZWA11ISf6jXa4wSCzGTywtrJLwE+P0kBYIu8AxqQDeFK/ccWB8RawY
gi2RDLt4heAHmOe7dCvZOHSHBqIjxE0gdRs1fA1JXSX6tvbQJW9N35F07KX881hqSH0e5ZYP7RAY
X+Ku/OqpGIfDcGgO5VMORcOQySHjGUUuQFKvxB7mMFdrTRpUcwtUVIQrNMvm8KIY95xwpQLeKlzT
4GgGp8zDAUkScepizwFuCRKp0E8ZqM/g2n/wz3buG+efJR5i7TB+CK/Ca/YcvmXPIunDj7fmGcvL
pt3WTP4NbPT51lyah8e+3yJNJjBrWBqeMR59NqjmUUM1hFtG3qen4Z3X5yUVeqF2xwOiAGm1exy0
jeb1Lj4cjpzJgwviPrbj0RTZ5ZEgLe66i7pTd0rFuxekdW3UCzN+LlKP9Qa7u+bncdOPpDysgnW6
C9/7e8RADgI25DootkRMcEq3rFd+eB48VbcapVxzq95h6X5yyA+34lAhbZKAANrNQd5p7+N63CGD
W8s6RbJxYaK4lJ3+iw+SjSCWa6weLyNiWjYPyZVr/iV7nglRL9Vzfi2P5hZy4Px8Ex7r+jhfrc1z
vCn2WGPD5ACXMLNzfS9+cI1xa965uW3APcvUOOpovk03JhQRPp5NlpwwHRFuLsq6PsaBO3W7qN6n
YKZgS4fTavCXESuq5ZhcdBSjKOpYbb5bJqBQOhM+fTmLHLFk6NJtB2RBoza81tBm1F9tDf2N1JCa
LtLxWHQ+poVafVqMYe+MHYqH04O7u3V47mfmsmYFfySfXF7IqVcwBmIFaL7IxbXFaCCOH3F97LG9
IRmGCa2BAnvrTNQJjuqhxEcJPOHjBg2LgrTdVdW+D/co4xMgs+a6jjJ3HMEWhMZKCi7Ml1tKwoCz
d1qlOtYiLPytx9FMvtB46bqVkZGWeNFnAWXiaXiSxV0SLYl+gjEjXdU9NRn5Sc8ZzDLZ4QnJsO/U
HcJtvJWe9S3bvAGhFeEo1H3n6q37fpxX8keRQJpeV+G35mPNylcJh+q30S9KEiRH8gVfImopVm9I
KF8lKIBfwFkiApIYUv/DkSq/TKsWeifR0FV6jX/T4eCa/e8+29+//o8OB7oWYih9bv1nh8yf5VW6
hLnXEpVZQPVrhfTHcELXLF01TWw8c/dDR/XHcEI1wHyaLJF+YVX+VtIXccl/0eDgAObbmEwnNOW3
8AuLCj8agw50XxEuI1BS8aQ5mv4exFxAs4ada6PMo5UlRutaflKS+jnr1edYnxyD/UhW7NtA3mjV
sy+ky0ez7qmb+gf0qi5gTtpKRHQbQIDy3vqy1LywQ6FG61Jn1M5Kfu2Yg/YJcT6KibrZlaQe6yGs
jyzYlSO9DkG0pkAQI4VmhIg7DG5lm14j4nPEzvxIqf2jgXq6G6i3KCAk9BpKXr1baKHa/mmkS5Fo
Nip0x5mOazXEY0HWXQgcSdHLzagwMZgejgDYpBVY4PRI9JkxF8gnYh0eaCbueXXncYx2tfAtM6Qw
+gjaxXeuDNsUPals2j1S14GEdWsadpNF8N4guuVkeGWjrMAXsTYY27Xui8kLvCc9lntKLPHU5M1F
ivNnq0PkHzQYNrpTQez9WIYv4tC+mlO3zuWTz6Je7eqVnD82rf/ajNhxqMIKZTVaLS6eSKbvo6Fd
dBRYD/67GiW4XCZJ7wzR1XM5Aj2UEIMG0NQYnZbmm46YukUgFlbN2oeMGlr6usUSmETotZBrsdD8
yeqTSVZ0CUF4guebTBbZZR8lu/q2bQ658RZbLL7rgpiQyZOIOgti7I0z7IGtGXpBUIDDNoIOWMR0
x2nq47Eq+R5puwqwgpQWB9X3GFgbE6PF6COK6BnXcGx3WEOz9JpCVxVbVCLU5Rrp1Y/O3EhwwpS4
8YIUNkYYuwUD/XTYx3gHjIIVfbzU243cEqoKZ0Rl79fFvDGg9T66EnXPTYWqKFrVsK+iRkc+krgC
uOvY7DFPtLe8wR2Kt2qMQi80SSUVx30xmU5jFfekI19gSDcdTNWkzle+IO4iPKECANaHvIlpPnPQ
1P64tnTN83El+EN1zYDzjhC1UiqyUW9OavNR+PJVUVsGepobGjwtSoWE6vClwQ3AWGOpWXMfwnwP
7Z1fvIhS7FUU2irjQTMiPRWJd8cl56OyyFAnPVh2+IYOYLF1dazdRNyse1r3/0groy+6ysA9n3x0
+V1BaV1ivFK4mX2ePQX+Y5KEly2PmgLGVwMpZWjntI5djhgnMzM3ULWlKaXo4UJSSXj4Cm9mqCBN
aDYCXrtIaL8kiaxKWeG0CC8Z88fUipAo466f9FNEwB8/G2cypm3H+CCe/EvZ37LRxGltrdMQ+iVx
eMYAtK+BEZE+9v/RcRLmUVZE6w6yi6ihJOLRN9FOBQ0Bg3GxeojZP1zMoBuWAj9RsSyuh3/7lNJM
g7P89wH6b1//x1MK+6ZBnhLTcg3ewr88pWA9zINyiz+dlQ5/nsMZUCBAThryzL2d1RV/PKX4AkkH
g4sh1phplH9jDscL+aunlKHLKqeTRMol3+nPY7hRjbLKioZwnb6LiMzz7UDreAhe1Lee5uvH3AN0
WktOslWZh4Wdh45eeQI/1dFuM8r6gFE6ccoUc/ijVW7K9NMnFjB31JP8ClOFIN6TtCrAxOeH5IJf
jAcfSGmGRiopfdxsX7MC8i4dZ5ok+UzmXn+Tz0QKw9zOmk3ov0fiGmOk/NPPdk8kOaQ8s8Zb45mr
a5ddd1DeNNNDeyYDrsL3nbi40BiumW+w7VOkkyE52QtVOk/TaVCXJJtlNdD4BeIChBkFHfgd+ljP
IIRJzIQyy8FIlt+y1iPh6RINjgikZhWskm17BsOEpYj0JPG7M6EQLYprvjG/e0/bGi8JEy5+h+OT
Q8oGOLZpb9FF+0wPCctFjEd8/bW5lmfFyS8DJnrdU89WcVZxxmBaUNawYexyCfURs5q0YJfvJh66
3yfgvSigZaTBvgNvY4UWCYS+FiNXlrbatjrOMK9oWx+k3bAmc0+9AS6SeVTbhjs9CRjcN+r/5e48
lhw50yX7KmOznugJLcxm7gI6oGUikZswIEXoQGj19HMi2bxVLLZ1D7c00kgWq5ACCfzCP/fjAW0q
tkXY0516GDT5UrEfuGdNP3LaVqI3BMMY3pQ/NbQpk49wLls7UjwAHwrzwsjTqQ9FCUOMgByjyZAw
ljqmB8WbWsVgCSdRyROGM8FQ7QJeLXQh/TXtZ1U+FuoZU3EUTnqhZCShagbYQC9YP2cVPE6+C3Qp
ETgWVjI9pKiRwwEdRKS6sGZP8O52+ijFZ9OsKFgSpUXw3HSNLSGHcodVOOmP+3LaHJFs4m5R5PQ9
zOF8m/EEiZN43jOaEAWLW39dsw0oNXdtHVK6aK3F9B7C5gqsQ+Jp3HTF43OJs9OacWDQUMraaPDE
W8IXFMZUeLdCHGMgvgyXgLNEmTHOwOdzQvSKOvdWajDK4GGuUAnrvZxP26N65nNS+EcByQvbCfb1
YtKOGbxTVe2ck4cxpdJqqe4AF+snYyO/UwvejjHDUBmC1ZU/J5/7Iza+kYqDVrTLJYQqiqEm2cS3
uSudilm66gCgPOS99KZPyoV+Q/m5pdCeq2TGtxbS28TUhRRZfzV31asLgwO3BZdEbmAwUdAZs0+q
u7gLwzMjOFRPwzMFKhxXy2nFtGzZf+nKuMDXSFIiPlvLyuZG7t9y7r7CPLOflJdktEninwZr8ALY
lFIiD7cwAc1l/VLeKzveW8vwI/xgX8TpmpFZxtv4Lr92r6QNODGQlbQJm22MjbNoDxr4ZX7KJ2WD
e/cdQYVelycpsHzgdgzQEImD7yTMFymfD3XuLfgqMQaBV/sSXpiG77tbjk/dQWCAvj9R5t49Ko9R
Vk9NNTiUaUkfDYRM7t3lQRc/ynirQLzpO2U+HNYx1+JayLmP8hyw5oRjSsEsnmrevXDQXtRleEzt
dO0MHIdpc+A8szHg4t/IFynymD55YA8prBhuokPAvRvhL3Y+OwyOBY5Xdn6Cm3tOa7W/kvbuVfrQ
L/CiBrkJ5QnQ/XDN9+bPBavWmPPE1Jr07uJZjrJHdiWp5e49ErPZuLJl0KZXNSZdseA92Lbwsrba
c9fpq55iN30FANgi7cyAot2pZLTl8ovSh3W/99bphCLHi7JrlvBpNhESaneAqTsTq88F09yxhIHa
cj/kcmtCHGkQ7bA3NKShsdzLgMfNqaBNyrf6iKPBADHzHKe8Wp8E5UfZCbpUB1atZv6KsFfO6Zqg
d+YSXfxdcGgyMrrYhmF76BRsjrR7u0V5yfrnKxgubNvkmFRkXKu0Ng7kML/BWEQMOhgpN3JL/U1D
+m/3lDdx4ORUPoAx5K3/8GNb3sjHJju5eDhRqddOP8L01u+NNZbfnTmoqbhUZ414TFFZUy5X7knW
31r0V38no8Uq6FCUw0jYZ2YiUm07UgYCHl+ELA54lPQCnGsQvlABUXo57wefjErN7YcGNfgcowjL
5T5HhOjki6wvI+9DRTn2eY0yQmaYY9YEMuwWhdnSJm0NSmD4W2+MQ4wSLUMarzfxEMns6HKb98+1
qy7ka4OC7eFpUaGJyc1Hg75d8QTROyIfB02T1CQi+Eg38HPAWCDF/lV1ExBE5yhYl8qxV7aCsSZk
RtdTjLRO0ExcI220yowoGNp7areuPdRY4RWiRh59HpWe8Q1c2HLUgYSj/o/yZ9f+PjD9799iU/vf
xnzF97nk/Zl2ue965S+//K/zM+bv/zM85r//zH/98Zc85J8fckhi/eEXbP5+2R2qz7w7fhZVVP5+
CBr+5P/vb/7zDHfuUrJd6bMo7zgLPz7/fLYzgHroKqc1Zp//YUZrSZgQfj0b/vL4H2dDWVEQL0wc
GRzkgLj+xCD50/j2JwWDMnLL4ND4ZwaJBrSEIyznw9/8sb8/LX/4mRBt++ev/0dSxcSDk7L4v/8T
ePq/OBsaKh4OCwQtZ2O0mZ/Phn7qcvlwBNd26remJFgOoKlu2baXT/5L2MWLpw/nYayBosJ89qRJ
mdW1r5bOkJTqubN0Gz27Pz2dWstpuIlgCYosWDim0n1rPLjeNsHVVaxF221ddxMjaCa3oJ63JHpT
zh5hRQPcSc/miJOKS2RrmQAkCYidem+5wnUz+nJa2thOyWCERHMEaozN0owXedSP8FVNaKnUx3VN
Z6h8N8yRh9Ifn7qNiCgdvpIhDnnzmRty+JVrk4TvUDfQUbWpeMkfVTNPKCnCFkUHbzn2XrFYEhVL
glc0CQZRN58+Yc6SE8CGw176fC3kYQxW0Xb81kCeNZlWrHKZoXWG6zc6uUR+urlO0+68+XzOMYDI
N2OKc3SqzIMXyxlAmDAnMEAGUAFWKrdtfyK9WZfsFd4noMuI4rf1EUbjZPcmnDi+ogEMxg5G5eyH
7nGwwVBbAgPVlVa5aoek2qbt4rnxxCOBDdocn3N/yS/BpuLbWBczfYJolPNFMqOTlkI4U+MpVTes
Z/hWVVx/gCXcCTgyLWMLHanNtLDWlb8k39cWc456PFeNOY69TVgeK474BGDuuTAhWc01tVvmvBAu
2cFa8WAS2fGbqQyUTMMBA8AxclSpeF4fxTxtts3GN/d+z8CMAfEMY7HzBS2YF1ZWXyr2PQ6X+GGg
3OYTDwBnNPacfGkla432426mfpV2TzkG39hSNdedvAq1IZUPmRufPrWnzOE4WGaHiI2HVxaYxvvr
Crb8KN7yWMZNxXclJh5FvtreLo4Way8922TRmMBAlPju+Vtbu8iuZ8Puj6LuXPyXrCNJQx02fwUj
uK/+BduBwbcIC8oeyLxD2B8To0UPE5rzBLdQsorXzTs/z8waGW8Zg7rfWj9dCo/UffTwXsgdwfQy
b90+6QYPUFhOmMhq9GF104EKSq6F1ze8GI5HwgD+IldVcgrKxuIpPcWf/ZbffPLEHBk9M40aPocI
bmoC9E2FoQcLgbfElbjW8931JkTrQ/yAVC9hrgwHDEwiDhHAVF3UefcVAXhzKO3qZop8i6JTZe5g
m5nlHLiNly35UyGhj94W2G2Di2teamUhMvWNBNIbwES2QXNHidOKVdZQLrdlx3OZBabLEJdhZD+x
HYrUQu5MrAt0qsVLq54XKU4qKuOhqw8/QA/HaUr0z2iwxhLe7sy7gChk3nzhqHFyrZJ72/GMZXcr
PJruDsJ9VL9U2TojUBauA2neFWdXXj+lvS1ZKyV7UduTaTzM+EatrNPcYtzCbY/VCs+H2F2zfCNT
YMYa125d71ORS5h8lG1ciLe1vp1RtqFgv6AnYazRvNJwb1ryBTXtnOehxJXQL5R+J0vQB5fP2jYd
O84OLoNQaa62q6ZZtskCim1VwmyYVoWtpgffXQ0yYH6IuVrFM4dGY2xoxrZTpihkWXYTK3QbLsRc
XlUFVhHr7ROncMTJi29LJ3GkJxODdbKvAzsgv+gvdKAw2LgwE7jOmgmkQ3n3M6oPImyVZF739crF
HDBOsozU1pMeJE+7GE60GuaDpmgLIot4KjKyp9sKR53jbjkPqYxgChYcqbn1hRxN82wkWrU0bdRw
lnEmaW/hknd/v0rcm+NvqamUVq0xlJPFMgBfuvn0VX7xoArARMFaShHSNiP9zg8aYArDzj4BBmfW
5THJGeXVmTwvPDJI+iQxjDkT+Ukpg+hgcTCNiRhPPNAPBtdmygEH+h5TWc16aaudUL5F3hdefUnh
56pvQyjXNCllmt2HLi1nE7N1JzpW+IkuL6TMDupDy0HeOZaMeCrPxb8cTox6ijfWgNCbnjTWuzq+
/83PQvqQF0cr0xi//AedTEJI+9NZ6I+P/+kshPNM08Hvo0J9m0Z/+NUUXGkqUxlT/KcL9aezkEx+
nvJzKPkIZny+HzqZNmTbUfNE6Tt+/5d0su8SlT/Z1YDxq8DYDCAVv56FCtpXwtDE2QLUBbv01sEJ
AL0yMg5Ea7sWtIfd9GAX6BtaCvE64m4Dn0dhu3qVpBNhx1g6lMVO82E9bWS6Vo17JGyywK79tZp8
BT67K0b3oMGDwPtcuovFNsV5oYSHiEAOPkmCBw12lxaQVsb0hR0s21byEtzZq7KulUlJr9zWyE/t
w6QPqPU0LjHmtCt3CTnuJLt2/rtAJjfnZh/d2m5lLl1rnyNXVVy+UgahbOjmWus5eBypHRibrrzi
81UWkvyMBLCn3H0tI0KIt1y3Ucmf/Nezl8Yy1ZrxXefdYaQnAuECdBtqiXj31LyLqmFg6hwx04e8
wXzbkBckhuBSydRddpjKXcZItsc7M9Lnjr71cgpatEXsfbnVW1ftdOvFohRx2WULtblK3LWlZIt3
vJAnOiXjYDrYqrpJ3upzdrxCcA6BJ80DF4EjLPOjNRUTTFXFvOaQB8UDEwWDlueMsjWUGMJ+FEj5
K7A/DgJWOm+MTc3cw7b8bezSQsjcPlh2N51D3ZOboTQsdOTuxWHhk5tbyTqosR7i9uEFsa1lhY5A
nO/dahnW5sb9cJhs0AwoapAzCYujezmMk0rqGtMeuxf9CTqID8qghKmgYkeMZDvwnx9KQGvwUrfO
qfeVNDsBrlEFjZJa0BaXlTYFrfNCuwleHshpysXZIC240w5JhANSPK5h8Qib3j/yWUG1eQNtfqii
6aYmfCAO6NhC7tmL9C7TNWzixB+T4xmQZBTPzGlbnls2ItxBvWYnFVZcdXrm037jv+KVUKlhBZ/N
pZjQ9OAc4+nyNitL2VYQyraMvb+5niP9DQcn7kwThikZpmLRRkNBQnbHtVHXHF7mZD+R6FQiKQdH
m2Xim+FNuU2oL+oYjI/B9vcwFWAnyrux8xL/4m4baxvHE2MXyKNXDt+RrBPiHdxFNW6KJV5Cd0as
l/rNaf9W7dkXTb74BAeSfA0O3QLcO4FpfnuDesCu9dvfwdtwx3/DK4Rdqdw4Vzx+/ruzAtrS7JRp
ti/Og9rVvjjah4yv2y5ftCWvPD3CDzEKjv20soVlCxxLXTHhxC1k2QV5V3HrrbvD88s6cbTQeRZO
gN+IsXXNBKM6t5cSCtyX6EyrfNajwDDP5RSuUi+gzkxSYt2I4sT0NXl3vwS2zgDP9Ey3pvKbMlLf
4i/ai/IM/YbJIwxeOi35BFDpdvW7eAB/ODM3Cd0cEI/GAxaG7nbbXEZ7TR5x1m3uiTfPVazlawcv
G/0b5iKp8Roy5nuUtHTwWgUmxNSQF04xMghRueRKWChGcNMy/v85ukU3aU236URaOy12plG5h6Ru
d5tqriyIG38Wn9IjOMWXmNgK9rqxp2It+nCDfUj9NFy4fsJyh8KN6+VE0/gKJ+0iW6p30kSYwPYo
v1hxiRqeMdsizPMO0PH3U0kKGmLmeGOuHdAkcfkPAEJSid0M3bdHy0Hht4i6DBigdBIBq5xXY3Xj
E6InEcCBuRtXSyrXd94UsYOJQqqcQMTfBJ7XR80qjBHGWDJuDE3SZgtZvICElI9uceKsV020hkGs
szC8d95pBVo9R2Yq3YD5kUIHZakftRv9bPvmGrTDuwTzaAuqUB+jmb2J55Z3rHYjX811Y4Nvjth1
O8bXZBvzDimHmBd939UEbxojkmt4SjkVITrVNtNijC2+NAZ+Ww/B83UpjJ4P9EemoCZpnIc7nN8p
U6JCYU79bxRydBo+PVIWQKf+ki77t64eU5J89mAZfIEgoHyJZud1tFAu+SFYRocgnJDFzpAcrzSG
J9UmhSBCAkuZuw+kdNOChzQabj4tvjI4akimI+gYO/4luTx0zH+kvLRZcklXuMh13XGYKKE9GTRZ
jNSOM+aMD1qkc4PLjPSBJon7r3rgfuquvBcfEt89Xj+6qJ1VmMyyj/xIF6n00t9rzFfVDi2C74Zu
UG9J5x4mBX1LCVS144juV/qMdtOiWmnYLigDCVFWIV1TN81RUz8Ye5XaiuKt0t+SDJzxc9F0fC/d
OiihWnEJqzeOvNDhHygbgFMQfP7m4QSyPUM8QcfD8p+GooTA/3zY++XxPw57AH0RlqjQHFJLf0Tk
K4hsEnNYjWD5N2H3p8MeYF6qkPDUUOf5y2GPjk7oTL8lGphy/gXhi+6+fyF88dEY2YLgpcbzl6Go
5vh1VdSFa5t4V/Leu/VCYjsJQYE2wG4JK4R1t22ke0DtfcIGLgGBN0OINrU6cRJtD1FxXuX5WDPA
zCjaqccx1pstEaBorPLGDMP0IXJ/EzxKy9lFmCCPkjyfhsq5gxLSc9pQnIRTD8nv9JblLBHCtkF0
k0h9hujZLXkJvxfAw1hLrD5js/iMxNMwaeBLnBpkb5qKaaH16mHm8IJq+hSofElYIPVyXBFkdhJM
klF01vVXBlvTp+mM9VyaN62/UyHHV43MXNfcSHE48629rxrnvqjIKvociFx5kfkgQIBixgEDqIaB
WnZwBnRnelZYwMIUe47sMsLAcZqSBcKi9Zo7LsNYSMMGTdLlLQpuDluKoewsExsNGSWxr18ihrqa
6M/LOuIGSKKXdHQtFfOOkqfMf84qq5rHpXDVw3DR4llwn4RRs72TVtOE6axHJxXQm0J+lUjMNvJr
rfivDoSp3smIhs9qGcONknhvZpgvXZbYwAKCFsEI76x5lzxXnkLHDNygZDhkMKLVLyYg/gJ2uFB4
6zxgOTakS6VytSyc1x7VvqvkfSWaCyFaNkFyKIhHhbCNIvZvQcNRw6t7lhvOOjcgred5tzFMGJTg
QNxS2eMDmgWR9xq79TItGBJ1T55TV7qmXrZoTCBaDJRimLRiP/VocVRzHFI9FeI98zyRCDqUXgFy
ju4WL4KjLqvO2xXu11N7Ts0eZLxHflgafLRYmY1gHgMRqiJ9G6lUQfvkEhRpppXOgnYkn6hxAHHZ
jB1CL7W16BlfycY5C1xK7zETpcMUy5F3CCSbUIUMyTxSA6asBLOn8WiTlJ4pJuUKRTwoUYJq7FMH
ZHMbbgK/o4TAMJn3O/Ae+0kOC9QY8u+RgebnUiQFlL12ZlVWrDoV2YUQsO+DUSheKCu7sBxM3bYa
OfKlRaCNNe2h1x5aszozBGaCBNoSNABDUZaeqi+rJ8MsYsZR/uZB5jUaiFCOPH7mDjMkAcKngdlM
6u4JdK1EGtrfBykWLFjovoU+ESOjvWZx8jfPk8K2YAUkwckkAcLFvzVtav+CiffL43+s/KoxbCn/
XZf645KPP+Z7uZVNtgWL+/WPdZ9NAuuM+jt1/edLPukxGZ8nPHZZJE72V9Z9TRku8b9e8iGFyLSw
qAqenF/WfUOSHUVrA3qQOKqUDu1w6lTmcF1or/0+YybrkpuGwqGPkrMf7q0pQc4hAgLT0r+YN5Uw
yKVm3P68oP4v3KVjA39YIPJry31cY5I+QjKgQLMd9fFIZGl85I9wnj/qRX6lLEwh+P5wPtR9cgUH
fW6h8nLYIlVKYyNWDvi/HzXa8rRIxsjKyYrQzQ1NUP8gD77PV8kjXxl0MvM6L4cPF14gwu5asHL9
I9pJC4qjV83GWOH4WsrT2oZGsDcZaQd7SrxwuGTb7iW3lVlxhzdwlOlH74jMAVgby0vlHSGeaxdz
cM7fTJRLLhIDgz6C3EyXAhLzSH6R1vHCe+VzPJRHceHwn5GOMW85UXyeqPSKG4HgOhN6/tndkoWy
8deMSJ0WrLcNhcB6M7NJLi0bliZO6a9p5N3dgmPZKKyPIfpkD8KVaXcJ66KYODBF+kUxhZjeYDcg
2n7SYYAEbJRDmJxSlfiAYcDgelNtS+fcVyRJ8muZoopiZIlOsvsqUpQqQjiQRbx5dyVnLFzMA+45
nqhe1YIq0b20Te3o6Z+lILQLC1k/UujENhSY5GewiKJ8xLkwXjPwnmQfsTIhStatiMJzeE8+m0fw
iX4yK7nPep+hPzPRKJxyIMaFL9yOETMl0oFA4cg/+kuXPdQ65TC01OfOYtrNiAiIgHPxeMmVD07s
vT7L9CMhPAhSp9vAzLCQb2eRtRYaUk2zNAoIjug+Yv+oZPda5cvOhgy1qM5Ir8jF8sxkTjUKdAD8
3GGhkBGgHBsb/cQ0IqUA4CDczfV34Ah6HS9WDEgfcjriFaeeoxWHjJ22UQ46BAbxXd91r/B5o3tI
Jo2sRAa2jLGTNZo7ax/jMneH8RMzlDbxsqmqTshlzkGTIcKKgDKWFq7Lnlyb9OLTZYafFZ1rJC3a
BS1jY3WE84KISPIFn8yxRtH2eTaWDvlQevHyaT01vmMX6dIEDDIu9uwEC9jaK7bZ9EBAZtxNtGX7
pXJNu/NwCfTwvXwBhew4DuN74cP6ULfGObwq5+TV/VJ22sl/4V6hPwjuDA6bdqnM23FsH+M5Dgfb
d45Ya6CZ93OGK+quX8JqmBHnmiHYB+mqgX7Fe2RUUh1SgKua4ujgXigsnHDk2cKiWeavHH3KWW3Y
zbKecdCY5diMCJ5MoOvPxCku0HyWTbMpNLIFLHxSU2NpKk6Y+BA3nASEPqq9NgbhiI7ETwS8xlTi
Dz8nOHYm/qQZYdNgIjfWvVl/q6S7xwVGgGIYcZ57M7iaKcyCavlT8o7E5N3yIVE5Xsh8BgUPlZu/
lQ6MsuZDrMKlUHfTZ4NbD/eDVE4VtdzogNhN9S3omcHWZ9UgoLFzi0WYUhT3lksbTvaTKmUMBXIk
IoT/9xbKLZq44TFAqjL/Ax1LNZV/IZT/8vgfOyhboYEGzW7Hsflny4A63Jw0c2iKFb/dBD/toCLR
BrwJzPF/+60fMjkuAk3ifyJqfxfT/oWbk2IO8Ks/7aAky4l0Y4jlKMvvv9+PfuLiMJD+Vy8quq+q
hDv1eWpzbGPQOHjYxzCTDKo4Zqrw0tRwQU+xgCFSQ6aC8K3J9ye3bYv2LjlYiAnnVwbqPn47328O
PuBYpV4bFqpx/4g11kRRBBoaX0QsTkzr3pOXuN/G6+6VYgZYdvmdxa0Cpy2NNf4CLr8IeXeQBRv3
z30PtmdJ3hWU7aW4MoUixIPC4khTwkyRTLH2aMgKPk9Dyo5eicUQauRByK9M6HTKqj6eli2kW8qu
knaifTXf4O6UuFiwDbbWwTp0hNr8s/wqHLzj86x91XcO8i/aSzZbNud6m5IMapgPj7n3kGp0uJgt
WacP+QF77YTkIrlIeYUeic8Cw8V3hvLkTRtr5tNvhCXpOqQX1ZVKchGq4QweysRbmMKOfLg/NVEE
P7QxeuQ0HlbDN3aW+qKuiEJuykt04EOKj24hUFn56T3hUjP4Hxs31I/q2qxoGoRhP3FPCSf0wVMU
kXr9EjQg5JSdjJSGXOl4yGPbDm0HcP8nKsHUCy4vi+eaE9BYuf3zj97ih3z05lU8qm/Je5jD5EaJ
WzoXNLVD/a5h+Y1ojFOXdDFpr5juKsbY64Hbvxa//C2NKXMaN2z54NndnP5q6QOEBA4v/ok2Ix6T
ZkSexhvUKDCQB/UtRwCPJv5X9Kp8hI/4ETOzpRvrIyzGzPUwakEMhwOi7NWtRXRc3g5Nst1cnLtf
8qbdyRv90h2lD/ko3eKr8BHiOdmbOKL53NzMYFQOv4/cB574VcR5Jm/ZdNfqlmbHhX70LsKH8KHt
setRPl88KrKSPrlrbmEpE87BUEUWkL5h8o8o1u2ciM2T//zOV56qlc5epNjWmg4xFHj9WFyJ5Viw
8Ef8W+dJBvn9aZGz9E+oivwUS0owy1FEYyWMjc1zV2/Mx3MXzvgtFAZRGuO1QwZEkH5jS8St95z9
jRdkbFGKKolYuCxM7jLr7b+70ljqry6uPz/+9wVZ/IdmaHB3+PjfUbWfqr3FfxgsrZC+ZUMk/jZI
aD+WZEoeTZkUmvndQMVV5MeSrGpcaUTutgOe4y+KWd9i1R+WZL50UIWyamgIedr3ZPOnJbmttZwv
0aFRKfnQWe/EGlMOm8iidt87j3BPKp+KtF11LfKSOzDzuuTQ4nAgw3RwtXOVzaM4oAUZ1JcmVEhE
xrRHt1LafWBiuWDUnw4f2cdV7299OBhNb+u5uG6A5BRXVSh2BuQotTrHrn9qYabpIgAbUqCVFK4t
uBoVWJ6CZpBWt+ZG8mXCyijLjdasjJLCk1bFYU7IysjXmQ+xq6UTyrcT4MQVjOToyXkD1kEG3lYG
aWyU4URJNrFXzcK0WKqZe3ZYuLTqC7tsVgCvgOJg5SLVDXpDuMun8oIRU/+SgmV1BE7puh3ACPOz
dewREdCeM59MQF7Un0rEzMpgVgRqSMVka3mMLZ4rA1+BJZTjRDSYz4QL43mv263U1vrck2Pe/aXt
CgajRmXtxptnDMIih12aocERgDBQHCA2MUQwnw+d2ZCjiJM0c+aZpc+VSFz13PAcg1oJSxynqTqL
0gRLljUF1zRLLffTqEDH7lVqbJ+cq5WnaxuUata5vngylOwJQQTcUPUCcwcEBwUAeKmQI2ZL6JtT
rKdLr8wmpQi0SNeWQ/elZjj7Ml+WFePkEJcw+IEWUqos4ISiR6nCC1EK8aa24oMcUzKSJpCyw30N
aFBIPFAi7Tqn3d3QHK6ulU/rQuDh0HUK9b2WK+OLnvlybgWM7hDjhZq5pFjA9Uui67OA41W8V+1X
yzrdCAxp0HiqKPt4Qur1DHGRy8Y2871b0BYbDJXHChxlnxk0APfzvnwm80bBdzhS1G5qOazfFq/T
TuoJpJFiE1xSIZBwdaY0DRzKIFp2XnJW+5RyIX4MEdxyV6NXx3K3vv7cmZGzj+BaWi1CYd4NlSn6
zos8b1tqrNEarHTlS4DwpzSxTP0KrRMVbfGoA7HrzRpCMF4ULZ4RGoKOeIZOt0Y/XKW+f/Of+ViX
KXKTjm3IqSgM5wYUbA2GdW8E0cgSgunferEm3TSgVWUJQd9kLf53izXr5y+TB1X89fG/L9bSP5ge
UNyrSKL4G8XoJ8utSizYYIEkdEXG6g8KFPKSrBmyAhLp13JevkyWcGQjthdJ+0txLNwpv56fhy/d
RHSTZD6sbPCt/3x+9rWg06sUM6pnSI9c416b7pW2/QwDRnZ+jXmhlZgcKs5ZCMKzjMsMe7wXy7bM
Y3SCRsXUjFbP6lHX0ClHrb6KmnW6RrCJzrJMfdMqNReBM9clu/QHRtnAc3XQ50eqsWpxCmS2fM+2
tOCshff4mO9VrKIcWKtjz9dyoetun4H52RKrZOEuthmDdH1DBB+XaCVO2zV1fbNq2s7kuTCzzuZR
awaIs3ErVsKsIWAWgLBRpwXJ0Xu+T6uRER8Uc4SvyptQkulcxNhWRitCEcSgGMfHJEuYGF77Fsj6
GgwUSFSLKhtMbRuEqVR6GTpOjBEQ94k0a7gRGFA31Hkdbgtzmeg3Zo/cyb3RaWhAWTSjVTDOqBNj
dlrru7QlK7sQIxn6xMJFrNp08iyQj8HJ6BZe+XhiijxF/pTOLHw9ZoKbbldZY8nFkLbJXvpnPS5p
EWgxfbgQM6I9H4DbTUjf1KKWKA3Sbfj65lrA+ItflU66V2Y8tjbvZtn6ycjX3WMGmKDtjAr6fAkb
j50FaZZiwhiauXA7LqdslyNzhNdtFJ9xHbCwzqvJNRldqZSguMCnzAe+4jzewFOdEQeZRDNa+yYC
z57+pS8hf+KVs0by+FGMEAOdW3wRttiYe5QWacxRQLnSX6hz8Znpd3x0wKLKN79iiRQOarVRNHwz
bbkV3HpnMUpoq/pc0iUgDK1IGR3MfO8wT4w35U22nbW+R3rcMlFYD/03YLqIfU3abKyhuR+st3Ad
2xVliWP39jzHXJGCe4mD8Z5u49vQo/CBN6mmmasaI9ITfsDZ6ZCNkg6xDR5oI22iI/8LpkfsTSxS
vtWoecccvTY2woYUE3IWQSbxVVuar+EHLcxf7Vf64jA6gMKC8rF0beLvmF6FEYCIiXHhRxKQP+x4
WWEXn3TPg3Gx7jHBZWRKY5Rc1X0IUZwEijg0H0cnjfaJizClqI6/5hy/RzA/xhU/RIwrKICIMf6j
nesgJBqwm56zVbsrjSo0IcSTqPEXmZ5z97J13j8AmroxOFPMubzQ8OQm2tCE3KSj0Xy2XChkgeJp
6kxlf+ZgkIpXS0s9cHNkqJFeLN5YosLbfN3FPKFLVV00z0WE7dl4Mz5DY8f9ksYi2osM9GmEI1ro
btYakL6Yr9XiU+Q9kttxcIuyfUVJXn/vGJRnU8c8y7ios3xOjD+0Fll/FfQZ07hUm8QCbQVcLbAw
eUwGdyquAGcmrxJuM8Ei/tCJjCmHYNFuc4OPNSn23gJbGWgzFTjWWpgzAORSS7oERzMUm3YOfP3Y
rCtYLNz9MC/jreNnaytA55N72e80MRlkSuHA6yKmbuuDhLMMh36PK5dr+0e5TbfN2nz9ZlqhggWI
gRo/MOoc8L++esw4eSGANQaPhk8HVWGxVKbSZ9LaeN4I7YyKPYpisW83GphCbE2fXIy5bRk24FOD
w3F2jXWfePy8odDw4h1yrujpwbxyixuYLjy53NAEW7BzzMv1064POsTU9uy28FBtU9zEFNXlDO4Q
MGhrvogPhJC0BA7FjDZ4nuv04hN1Mn3u3H/vHZ9CI4ycTH+5TTF4+bc7/jCx/4OxlG3zl8f/tOMT
oWZHN37foH/a8RULQohmitzfBsns5+uZwjXRGiwAv9/cflzPFCQzMjscEgb3gvxXZk488l/s+Php
VfzUpmlitPjjji/1Sl9HzxSvQY6B3I9pxXsJ+utbn5/1FE9VD17LPQTxjL65bmRQvvAquHMgw3Xa
7HTe8OqHIO9obvEiGBYi2Kgv1OngUbSv1OblC2vbkc+FkvcZt96Hh0tQzjPsUZSQTJJFQRmhCmwU
R5+iss0MQLkFjRUWrgFG4wEwvN7dYFwEFl1Z81rdKXN/zRyqmjkLJIn8U3wYewUeHPJ0/NG9ZsrI
dy7OGRcAlpy9/uEwSyAB0VoTJghENBklAGpktiV/UJPGPEs9lwQf0MCxBSSM1yYirCbmzBvSMD2Y
PGOSWye2GGioGdlXZ0HB0MaZCZ/WXbj3x+jaejNuN8PErEEiP6ZXBmBmSmQHvtGY+h28pnwBSj4e
MUHiE2pbYxqg+J0hTivGsGlEL+m08d4t+oguXC95GgfVm84p90a/ijY4/ScsHkD3grv3ImxC/gSK
1sTckWD93mJOrUYxPdsY/kkcqhSz4pOKrywP6SVqbUXfsrigyWAaDj5ZuUYvsATHT6yXMLeEBZx+
AGMA/qtVcsm9JWIRVkWZcQb4FZom2au5mH0UiwGfpS+yWzzTZMrr1/I14/REXR0PwMm0jS7WrXks
g9EF0u1IGpPLHtHJ93Fnl56II8wc4Lz82cA0owLKHuKm9LNzLhsOUUiAU6rZMfiNqxeOZBOREgOO
D7MSSnozpjuPcNeoWuYTjT9NXQ6ntGZK7dZxkPEGyS6yRSYb5hvulCId9wzf1tzkNNvY06qnNAui
om29CzZBtBfahYUomIIWrwcH31lU1po2k9Vx5u1wuiUG1aBL2iD9E0qfxUhRX/gnXz62HNE2XOlj
eVFQYtySkG0/K32XcKbL8TY0C9qam2TpEWQt5atGl8LigzqzOcnLwaHJKn4Jh2KFL+PknTv5/3F3
XsuNW9vWfiJUIYdbEoE5SaQo3aCUGjkHAnj688H/Pn93e/vsXb613XZ3dYkSA7DWXHOO8Y2N8Umo
zFvwoiiLrwqkWfvaFBukZ6iWXSJWiuSp/vJvZt8D2Addg2wgjWOufF5PkD4rp7k72v/Dj2uYBGdH
AMslDbb/snhrHGr+bfH+/fE/F29VMkwk0MSw/xk/zVHMZNJhWP9SkP3srJFKQlcN6YIKBMpgQf25
dKu0umapAOe12WXwd5ZuScTu8O/DDvYrNh9adazgvy/dQ1+OkzrpTArR+9r9jvgDZTo1y2lBFW7D
RF+ijqX6Hp1sPjAJn4+bdA+fo3d/L1uH6d78eNC8etY9ycWEFPk3OUNU03PWMO8oeBjuslgW4WcE
MhGenpOgdda3OshALvuDdqOu4fqcYAeKu/KSvdI6ZxY4zzugHzjqCtr6sHjkSJoj3/UrR2K4KZCn
ARDDlrf9tfSow2isvEXQ3Ky1fwn3tMiLj7x3imGHyBSjlWrZJGYajEqrbbVVL8orM4AC3hF2shML
1D+8ZqFgAcXCtU/x8p8ve1SUf3HZ//74n5c9t5GORNKE08zd8lMkQw8bEwpmXIt2xO/9ZE1U+Wtd
Vnk6f1yLv171ypyMwy00D/n+VsEiz6PJ36/6udZCnQltShO1P/zOv7UohrELVBll9MCZPXoA/bNC
jmJq4vSqhK2joX+Jys6aQty9D09NU7c1uk8LuEecGgTF4OATctMOrfplpqMb+blWv1XzJcg3Zn3p
iSqISLoyh548dJlMBhULKIfwlIQnASm9HzPHS3ysKQEtPTIExLfW/B5RFsupvng88PtCJH+YJVE0
X7WO1Frl5DCVe1Upd4IvnzTtfSKxIEiR8ZdAS8PU5Qa/S+GhMjMgyOM6w+ER4gwrlZMyfmbKOZta
V48ca3ydmGd1Y7UQIip+DCQIetr+uystx0KkXSSAev0GmyKmsvhblgpgWQLZ0cxhUE8aEVbStNiL
VfWUj5OrmigbevMscp+WzSsGI7J9PTMUt4YG8gBcKc3VocyOTYNknUzOvsZQwe9dNHiSmDgm87CQ
0ZmFllREpLoQ9dJpsNpMcFwGA2M10WPGUNpVwiE48sFIl7ZlnNvkWnVvUwpvlfBhPD7i+Naowq5/
UEKFVnuUtPFlsCRPV7nR/Zo9npxa4LjmJK9GohBbJfTyCuX5VKO0zoESjBg40i6H8twuY6klvBlT
Lq9boNVZNOG40TNYBJY2SOc6odWTVMjx9PHJorecseJIIQuaNa0TxPvJENtJVl17s3KTAIFFqr7G
fkGyerpRZKZmZG9Y8XfT666J5bPOg3vRPlZG7C87q/0ymhu2+3VDgPEjIaKS6UGhgMpuc8RAT9bs
gxHhZ/uC046ip2WjowokUIaPm0imD5Kg5UN81VgKkax5mkxgdMirjUmxnq6ZMCz9aV32M4X4OjYx
fd3+0OA1kSo4zC1yrOJjzNN9MhIQmMAWjUCfUd5KGaHVKKFk6zNOy10R4z+prdVDtLyKEi80mFOi
KVJ81zJJeWdj6J6asPRUn+Y56LE+i9xM1I+yRtesD9p/sjL9XyuQKJtIBnWdFfI/nRYRfv7FyssK
9svjf668/1e9wQkSdfnPIIyf5cY84mN5pV2ryEgwfis3UFWwUkLOVzS+4O+UG3DI/mLhBTTHv0ge
Z2XJ7+VGGkY+qcEEXnUEyyfVDugpRINuEQyrJsILlt0k2SFFNz1CLDoYM1Kco9q6h5++7UkMq67+
K1AF6aMzneobD7+5QL7eAa8KiLc/q4n3DFpK/FSvSl/DTHY7RFxU+qtp/TiYe5H8yL1xDCjz8xnJ
FSMKupc7kZOFBPppgbfXrUkmK226d8/iAUPMQmbqjPmJpfgpOqjh3hSc5CB9ppC8QqhX1iLTOcXM
pskKtDd9Nnw948hI7sSiRtfswZ5BCcRdrzr1zmyhGJD7dRjpIbZOI+8n7rdEwPK1lsC++7Tn9lPN
YNMxsLR1HFvjzlPZQ6wRAhijrH2N8gm4RAeAbDAJM/vsbrqxBckjrHhSytMbfdOC+1alxn+tY6i3
JNWSgUFP/eG0H9Ze8cpb3MUfxIvJiA2LxaPdd9EtNZ5THU6vzxzsVCM7yLfpNnxBGxesrfwQklfI
WmhUnsBCPTwnxEKRXIWxnL4P0rFLh4FUN9xHAf4FUcsuH75ZpnLzaFJETm5TOK21Rj8zfI1vveJY
GGrQO5J0cqp3Ik0yGXFMcCjQWhzZnNonbTfjC0Am9PjsF+LN/wHr0SVn1YEaNXMmgE11sOqnlQyG
6Q7maFl4H/4P9UfYrnxcM8RandTNfKILg/fCoGQk5U5zra0hXWCll8w7OYNrjpEC5yXQGY2fC4fN
oC9GTJuyJM02RbqCgUEwvMbaim+Q2TDva3eupy2JRTOz7IJvKwYwxVHRWvCJC3cCuXB0M5cAyeSb
2xjip7TWCDjNn+LmTC6XAaHIYiC6LN4jvipZd7nXKsJyiK4VXkFN/aELLyXRmjimyo0YwzRzB/JL
8zVbfdUeh2HnM+LL1k1lpzQYzlG0m/ORDHAI6Q00mXhCmKty0FwA+sw6Ah8Zqtrd6BXhU8Quj6Zv
FRjklnqVvsQbgFYUzyWzCIhojwHgEpIP8tK25NqSJTWr4T7Gb59r/FyK8AlIb6WNjEj2LT8Kh2BP
2i7xdMQ4+adigybpqybVDeoJSlplCyBjesHBr9j5l4Sr81Rzmr9C9eAy+0jOxaY7+7f4M+eGD58S
r/0YXgi5GufkXxFg2XOprqXupFenyFh0XALJQaYrIgg83oeqbXyX8EnSdyqtJHUQ8TFHUeBgelQd
NT0Z3irj1hTvrbY1FbsC6B2uoIpAS7H8e8WSo85hFvKi0zXblw9ihbl135p4QHkBmlvGa9PcRxA6
0mn1uPouGVoV2HjioPmN2QK9onF23ZEGldqJhflxQSBcQug1KHYD9tMKkudI356WlP8kWE9R6FS1
DdVbvre39vbYVc/xJb6MdnszP+E965/VTjtDCCeUVEv20b5PzgRYf+vnyU1VsCLMYcp9QF5IZBMS
zD2glvtH+Zypjmh6MhZsPvYEISVhHORNgwWkwtVh1zfPGuYexEvNhuBhHs0jsmYD1HU6mDvLudDP
Uhh7yEeNUcWMeA9ek6/qWfBMOPK0K3YPYZeDGODe9O90NwDgqPFqrBmEH1hHBqbLxcRlQJQOIwT9
q7NWJgV0TAqfRjzKLLxiqYNrNbxWhT21tj59mLAH8VKzphSuH6EEd0e+IMvPmBhHPpq+uNDBYIpi
RMtEgTE/4vjkfNi5dPa02B7URe+RthqJjO4W1cfjpTxnn9P7XJEkO7nz6snR4u8wOHfSQDjqMqgp
mDx8PlhE+POYPPdzQtpR0w5KvA2A0vLNph2oXij9AvxRlApvJjfDIj4bO2VtovAWXe0L/agoOvwC
lC0FhC6ysHBK0ORD3R39xw1HcYdKgiXhlbqfjLY6h1qy0Bi8s7DAoWOaeW/JIyovUuo8qg29+QFV
x7fK5CefltUXHs6ORLN2jvf1myXO4JEp6UJ+gVk5Z8qWFxJ/cUtXNDaZIoJWk5xEWurFJo06JjAb
UTj60XXEwd2zTnrxtK6MVaw+g2IO4l0/OXQNNS+U9jEomPSI0IsxAhW+VbvluDbSjdFfzWQHeD/s
3v3hqWF3ge4x1V9T/mPIsQJ4JRuEJ7bYkeBi7PKDPhvWiWnwr+SGwCVJf/BTA3FYFMaai7kjAC0B
5sULlVJ6mgiybWPwMlaYjs7pcCBPZDLIovlAFSbjuYwTr9FBMS2Rkc5NxEZeasxsfSze0TqD5UKF
zIsA4jyu/HbT0cFA8xO6Q/dstTZV+RjANKQlQK4fK7mi9AumMB1uUXk7vJW4nasn8g3wLId4aHOH
0aHZbpj4NT4zEUy8Nt04v/Y0zU5LVlI+wXFQYBIxwmTF6TmVgdFr8bR+iWulchkEKk6reEX/ohTf
fLCluhBmdf62iXZEYAvycyqdffWiWgycz514KgUnbxD3lQwtBwl/KZ/yOGCPuJVMo+EoYRuFoZRv
xJkGNXqSj7pi3110/EnyktwhVVuID5ttS/WK0RmXvurSkiUNrH08SYIL2Sm56ohlHN7B5p1CRc9w
qDObX42EmNOE4RpEIwgMHzecviZLOwLC3DRrdNOx6DyEZVktoObN8dL+kQWz/iZyJ7or07J5Li/Q
9RFzv/sHpImrdh+fyz0t4GrV+E7CEiYtxPEa9xvs0MG2QPW0wCZfkhd9H1ilDula9qanFsF444Ax
JV51ukuP7QOZE6kSVFS+YyjkxTsK7/bE20nAKZZ/cZV8Ke/9mXuYG1O60elviIXh6maAzJLUOZrP
be7sHoEDP9iIbj7sRuGZimPmtYwfcvR8th4b0mWVUygCRul2WYMl+7Ek6xHyaC0s4sgG67+elEWn
HKPkLOws+4l5pEUjadCWxcfkMA7tU5KY6yVxImn7D2+f0mWBRs80CWk3h5X/dJox5wnRn9unf3r8
z9OMMqft0fGEP480nBPFz1YSRiyy+GaWy783UGHqY8FFffMvFMvPVhJ5YojPeaSp07L9ew3U2Uj2
eysJVB3/II80OUH9gW/5tZXUBbEfDAXBD1DLVK3epgOGf1mmOA6HFwHsZj+oUBSlBkg63MnK2uip
7gYJkUbTtM+AW4rmeOjD7Gpw/yK6CExKW23w951MalZapdwCk+mGyMiDWU9e5QgR4qkATJUfS1N9
EhIWykYDkHYYwH6Y1ySD+pnKnD5kcd0bwi5VTcYf6baqUsz1molhXE6QpCX0I3L6Ein9iQd9ipR+
RYP4MKV/EdAhCBX5ltPXGBByi/Q5kvhDCuPdyM7WIqkr4todBuukVLhoGE0uCi2HJAN5XuRYFgxH
KbPQpZfLIquXj4psoHlN0dRdpI/7jIXLeJwsCsfJKMGzkas8cPeFuJRNFB2aeMiAQeaib9eR7+QE
AKszqiBEeVKIiPAvfee7ZouHOKJcMCfUyeDhqsmNw8hLW922Ugo+DmN5a1y1nG/DmGYoDWrb9q5T
rKim/KlACpCYp5mUvXKrnNOBTJZxIMckYgAHY7bQrpFUY4dF7xHB+dI+i2yP9dKNCXwbyRjiWMCe
mU8xSJfHRohLO6vldU59kCbMQRFl9JkJgSIjNeymytVWqzpE97MqwswWfp5sBSHcK6ibSiQ2MIYj
1ZNojUQtkv8IPZ5+mhpaN4m6DAvaMahfazFbaqn8rKGmbIUtuCmn6Na5QXUKGyLPnx59B6fYopF4
H9qrJJK9XDI/9eFLURgmbFrk11rJhx7RvaRq4yQUSiApGO/3QX5KY2BXjeI9OF0Ndbfqw/duhJFT
wlmuYp80L5mOmkq/yJT8f/qqp0FtYoZOP/m/DY2Q5P3Fqvf743+uejIETAPnPt2S2e/y66o3O0VN
1jZzBq7TOPrZxgHFadDTJuPwDxrnr20cRWb9xNKH0A9BtvV32jisv39e9Hi9Ms0nviMrrCbPbZ5f
9Nh6oAO51emf68U37dht6r+B0ZNhv0qTI6oAlW3JPJYMjsw3kdOMxdG0oyl79uk2VN6ac9NbecQo
lyjblLiyxy4zHBV08zdmwNhtnXRWPKU3azyWaKRENVzHvmOybBV7mQrLi53hu7zm+zlzPXph+fDA
bLb2zcREhnjaySfsZRXqtAwsybCRn1TbWvpfAyXy8kV2YVQRL6AyhkJcQAUZBQdlvCqDzUT38UTL
hHtUeH6ESxP0dm1Dc8oug/WtTDg2Dcg6/Rljxhx9Yhcn7UewZCo9F7KFtOTGiJ70j3/2SGm2CiBG
ma/E/1YK4KT+i5vi98f/vCnmlByT7/y/poJfSgF8AfytqYqmPJvKfrsr0M0waeKSpek463J+KQXA
q7Fxz1JV8W82N5W/bG7KOgpbdDCIgLR51vrLXSEGVj0GehCskcab63AtL6EcLtETcGpAD10jYQx0
dwgdCWn8higAFZL5D8YhLYKB6TnbtNMtrfFcAo9uLQ5kNIeWpvI20n9MapfTQMuwFYxFRIBWCxTJ
ETfq/tY4aGFsze3o3GCKWAIVku7Tsc6ORbKSZ6gHWmwXXW0MsFvxsn4nhue4fuXsSPItPQLI3fUO
64GnIYiwt9vt+dx91Mul5WG1TK8jRTWHp0g8IpUv0wBqDRPdpabehhKxp2nXH7DUimDTQFuEhv46
nOo7T3S6C40TkLZlwCLF2PtkwFLCtVCiKiVjzJZ4cwgsKC7oW8CoMSm6xJ80sVTustH6zk4A2aHF
moGNlzq41tiNsfY+BeMqVuxJuFbVYSD4+IGAODVXSUjEA+CJRbx8SI71RYa741/TnbiRN6SObMyN
IS8MN7WJ+XVO6B2R88GpjV+SZbIs9tV1/AYZ4vnQqcY9b1mf8LXVsnhLHCLa0F6Cd2KkxnbpP9iB
kScxHXM0UN00LD8ENC7IVwIanTaW4Z4OFSgevmrmM9BfsK1L/7KeXvLZaDKnSdbH7k3c+zdeEqLU
F+vFwD89rAnNIT+ANQTwK+8KgzlITvHW8K9F/NnEW50GuOyRgxdhvYrw3ZqMxWlvJcKPHFkl35gn
nABUW0IF7hJH0zzcsdXCaJahaNNrR6ushyuE0JCCYZsqYOnGc1DtYvDZDWOmvT9uFGPTcViWljQC
Y2E5q4C5RrCqMTbsQZk4xMnXL/DnGhowzOOERUDzFXZ3PrcOG/hSOBs1OhQ2GVAFs0ySp9HmMIIH
qmc4VHBdQLjPbKbWKg+Csay+RCZRPMckcXjB/qv5it/DuNBp3/eYxhccjJkk8lNUiZLPbrdhRGW4
4CervGi2EaB4ZOvEdLpOoRts8C0QhG2RDhusSAgKALxjuqN5giT2DxkVkjE/X/B/UXSDnfKGkKwd
V9XgIt8yls2rIu2HB6dVRXBmLqlcHKO6PuXC00FJX6rnapAWYqSM61JpPsZ0uEdMBkFq4RMX1njr
UdZKomfm64K6NBbvxAIJXwipVLJVfdP1sZLQ6bKeRflqOvHyn71bKNja/tDBcJJjM/hPB0cMwP++
W/zp8T93CxnUJaXQHyOt2YL2y24hc/j7363i9wqK8yROYtOQtdlb8dteQdEzM6QMXA2s8n+ngvo/
9gpLNaiesF0gAPp9r4hF0op6XSPAElJFfJJ/0FpSa9cv0TYvGsZH92l0IVdgITXsHuVwtMSDBX0a
ojY5VyiZOXkuSwM00gP0fQIz0sYnRUJK3WCvTQ5Ws5UyRjbfiW7XSPmKJQEvKBXzXSBrWB1eJWVF
Y5JbNli3LMMq81zG3TXhnMQvekG/Gix5qWsnMb+gO4eL/DhNEPQ0qh633rYr5SK+ggAxgOP2K1a2
yuFwWXCum5e+nrXkBA7SIWd+EcFBwJ/lzP9aZ2gVxuh0yq0ttrPYAUaeq2w6hIjT5uEG6+4OYKkD
c4cskXcjsKvPfk4GtskaYMnubHJmQ1v+KkM3zLxURUcpdyuh/gKvdosVrwfh/txSko0Ly8NBSo6C
Z2yiE748L3q2zsWO1A4yG0B0IHm3QNYJczNY8GS3fLfO4XuyVjz1CE1iMecRT2ea5D5eg7N19Vfi
03DJsIOILodG4TYe5SfenNnttE/Ws9FhcNqt5cQfZndmrp6vxDWp0FW5WI3NUoOr/oEfmYUgHvBu
LMk/4A/tFfQjzT34D4PXXqQb8RhT7iAvQU6OjnVCO46iVZA2RbvBLM5708AHRI/K5cBTOsmvrIIM
RYI9B81XaSMd2m0tLelUOaTunP27sEk3+sfw2KOmb9VFtyKqFkrwN26Em1UvFHqJI0nLU8UYjdV4
XfpYVpa6Mk+NYLfOMBd6rMoBMNjKdx4rFKDUuR1/Dvf01FAZ0I031sa621qkzZKQapdXcJQm1l6U
/qEzLnLCQGDTe7UreiERSeqZC/EgbsodEUIbdYN8TLaNe7mGeLecRZlzRpuyROFvI+f8rC3v4QCP
2Ux/CDlhQxP8IR1JOEmJD4zW5X16Gr05pJU8bU+z6VnjaJbw4vnf2rrCuCN6yDf8F9WTcUtXp/oc
fAqYEKINojKzJK/OG6tNBjn1CrVC/cDKmQC+QNRAz69YyljMS7v/7uHBXukpK4x5njABqB9YCFDF
vvzDl3DcvjIdBdpws+v4PyzhLKp/tYT//vifSzgHYBB7AJL+kE+yHP/s/ZHGqbF6qtq/PGu/HIOR
nZkKukrWeG0GKv1S8CNhQHr2v6q0v8GJ4EmwRP/JlCwqsPxgPmFJtua969dyXxlbaernzl8EIi2W
dkIWLGUAcR05O+NrqSx0cJ/SW2bYKA06/CReskpP8kY9YEeWD9kN9Lf1BJmy/OxGh+aVaLnhJnBB
r25pEVFVFXZjMqC81nMO9X7aE618iOm7faE5vtQMAm8+wUVzrATeXa1b3LNbQBsHBcM7dXd0gQOP
sgjZORgUEBWf1a2bjiEoeUIrGLN8wUuiQ19RZk3HDHreQ2h2obWou9VYLnuL4IEDWxFAAo3U24EV
GKCRCUXOaYsF2Tz+FQD5SHjDg/8kRNxkb5Wn4iCQB7UYPv2rfq1jlN3vZIHittFO9eBZJCnXn/Fa
OFaH+pRsEQ/ET5G4yUnL0rcKoDOjg2xRse68EZoQNCjpeA7lumNEoCwKTkcPNNQwPgUU2c1W2OlO
sRI91oK1diyRRYVL9je6pxuGZ4sHu0CP6+dICvUepOZacIvVPG+QPWa6R38vshoAt3Ppy53Mg3EK
jtET6IGSVHBMMJYdehUcXP0w67+tE0rT5MhQijEmMWeFrjDnJL8r3fpEU2pqzLQBbhtzl+cIe5pF
5ALVNwuu69XwgB6uaeNbO1bfVNURc3DUK91VDDFTHRVyLUjWon6svR77k4irkVEq34SVB99kaQJc
xBXISusUuAdgc1fV+6idSuM8kA7NNqpFR0oI5qYyWnMiIgIU3glPI2amEyAVkCKzWIRKe8noBCqE
C1XPtbTKp2bJWcI3vZK5IFqXal2PCDweG6IWSy1b5jJg6nybTECBAqfAwlATZhAXgx3ll1DYNh3j
K2WfK4gpO1dk5x8B0kbXVhYuSVwwLe5PQ27RZpSbT0HFLkXY86zwmXznU/0cvOm7H5z6vUQqs2uv
M1hCcrJnEfRI1KxMf2OQAh3s82o5omQIvELYNPW5U3aP6KKb6JZdKD+GD8WcDqtTa27NNPEzNecC
oh/tEYQ4yQxUAYzayS/H1gHJfxFscqIEcH+OuZ0Tp7EbvsJPnvBVS1cVgFknn6HIHM0Rm1T34h7e
UlxgpL7g/Wt4r4FHjaQUePriRV+8zjYFroWT7j7I/g6ezT9MfGR/aeeOZ4HVfg0mcL3QjzyWmG6Z
1FDu00X4LhDTukAq2k5L+FiR5qifwhsFyigzoV3xKhReU2aTPfvoluSl85RQu8TTvFM7yUneNeGF
90JF8zA5MV6GxstEvLKb2topRDpwZKochQyVwC6RCvgkaGNOQNm4DEKHT2BsiPAmOGXLyIsVyNP3
JLEw6IUvvcGKDppRtQNAJfvHCnuMvqzUNWzHbV4c0JXgulHEM02CiJHZOL891FXG+bBJ7Mfi7O9p
nXEv8g31t/JefgLfVaB4biNKIVjDsscaUqZuf4/XrVvauiO9Qh4h0+E793Cnx6MnII16ChfvvLus
AcpGAR8fesMb3BCmw6JxUN+IUqExACeHSomBdqzdmWPA9LzjJUlFJ7gnXLfhIhFxT9oRW//HdOWt
ynQix1B4APhdo4H1swNLijVszOQ+GbthL+sXNA06d5383pG9UxMfcw1J42koKK1sxRjXYrHkPp2Y
WQOL4PYoxhN1VCHBrSQV2C4BmJKDlq/0/NYGm4SMPfLPARv3AI397vDAww93oRh3Fvd6yOilO9DZ
UYsXhk0L0oAS7dmisWHcUeZMiqMb54L5T686pXUNipsSXqYqtqWm8cAVba2Gu6o5CE/KJ7ysAn/j
DG1O6JHiROZ0kVUra1ipaCmY5kAY5j2cF7qryOn8lYrOPzxeQsa35mT3c2jHBtMKBw4EqBWW5zNL
nz/yTd/GD2LTr+E3pm3l9bGy1uO2fFO+mdlUx+EbNbAlccnK9+iU0g1AOsPMOGdn1PYWhFOqXr/a
CzngmIiTMopWshBFyfG18N7WDE0qMiugzWQmnZPYBhQhSpGdFhgfRaeBpKot8bCcxSNp63dTZja0
bCG3GWfkflyFaFokR/BEd1q+7JpPVtxjcHJyDJYF8xPC1QWbteM0ItMLLMRlrK+JI8fuamlL/fof
XsQRNkFUlkUYhU7D/z8WcfPY4c8DXJIvfn38zyJOZNSq6AABVAUJKSfdn0UcmtO5uqM9O9M0qe9+
zjJ0SzMly9TIXgZj+ZsDBqinrv1/GNjfyzhX/rKM46lRE0LLZND8exlnJUqch9RuhFi8jVL8IXC0
CZTHLiHcIJoQWip4jPW7xt77KGn4sXRx5Kvj8WAB/2BoyObzNiomwiqFyIwENSDg8lT24Pu6tU6m
BWet/4cq/pSLYqvI/WdHVkM0Us50/IyesUgiHIacqV6JoDN7DUcEdtxfkYiD5pEvm7GE8k4kQ0fJ
VRL9FE3FwXrU+FtANiafQa/b2awEI56QG2lfjf6lkGTqNTZsBodldHiEnFr94RggX0nbZ+Uxwyr3
2hhfLF1weyv9TFvLbSQFLDMCrpS5Rxjfm+C5iEiENVrjUCTwPsds1QARFvXPOtf3fZs+l0l0wRS7
jDJ+ntSsSpITh+klkd3WBHsZEwKRtC+VmhzHmDCkBv/gQzsU5GtFaF8sSmdN5pQlI3wMmu6pAtlb
jbpTp46A7Zh1TTH775b9u9a1g1TCnCcpg6J02rUVLgwQ6L6STAv9gaikDkA55Ejf/WJnTJ8FMQF6
kW+NsERTHLwJ0XgKAtgOhWxLeUEmayJuCeN2jRatehG3r3AnjCkny9BNzGRrMi6K8sepVahtyzza
NwU8xUBdTuCsRglZaUvnj8+mKDRXSncJtXgiM9StJcg0BIh2LP8AVSukuCFCXq0av5q4sc3042GQ
sBJmRzk/ADdC+jRbLteNWthJf0pnZ2B2V1F7WQaiueZjCteNdJPFQ24hBW0YBwjhzhwG9xHHrm+h
dqyvHSdtM0+fBhayhsAMIzUPSVF/TNWLJpJJOpYr9RHg9TYzKIgk2hpv6lzWJy8TRWNT7cu2PTwe
YIyJdoIGvXyQDqEPpqMPiZcS35CrI5sszRzi3EVKW4QvCy2lNzMMpN+CcazQ9tJtzWL0v+I8MEdU
NbIi9/H4kiR6gx31PUsqAPbUCv7OFG6oBxYCIJBGiHdWjUqSxIQhNNz6DxSHbFtaflED7eOh6Wsh
mPB5wc6YBmVjClTaqfEeFRZ55YITSYI39VBcLeEz8ltX+0OEXX/WKL5rvUByaS4CAcCYiL8/Q1OV
lezkjS08yD2LjI8ZLZ7JKMnzYKuV2iHo0HaTCSv1b7HcOTB6TnISbAXtGWOOp/jktuC4IXu1IpYA
KcVVbpRt0zx3xptchCtZuQzoIDVCS4ohsq0842PW3+P6IyD8U7/4GdigiR0ObSDX9FJJwr0vwaKl
ACONPbAuUmG6ba8jHvCXicQ+ll/0SSKD+C7Ig6sjFRgyumXJK3iGNlG9qCsoAg8ya88YEl+X1eky
exy0gJHDV4uivkLr1TCgGMfmPRh2WDpIho8QkPSnf/a2R1eXNoHJIJKx+n/Z9lQ2hz9ve396/C/b
HkgdURN1/GVYP3/rXdDTwLNPpKbOZjsP93/Z9mhqzDHmbH+MMdlmfw4r2faQNPFMGVViqfsbzQuo
PvO29m/dC+iWvHq62vPs87fuhSk0fegXVbB+wNWlqZfZkeD4/klkVXguDaxgm15zmBpyDOW4RP7g
O1fZOwNxsfxsJHzqCAhPsuCM2p1Hdsbdlzf8zWPcl8NGCFZTCGHY0SBEcGjVTgaLfIGLakYwjt7o
tc/mj/GWntTgbJGADja3IFGHhfwHpgH9B+AbdZld/B/NoTtkK8M1VgZB4eUxe6u+w2Nxbdt58ENO
4TzWIU/2Jd1Kb8EO8oz8XK70tUXzuX6BfBI/Pb7bY3jXds1ZeMmP8VPo+idzrb8CrL74a+FS7eMn
dAhutskcxH/ha0s0zDCHEJ6zt+gt+xYuFsxqGrfkIb4ChwHsFR8K5UmOIQJDvYUy2dqoH3QBIdGC
ljvlPKzKD8aAIaV+4U4jAvJzfDTqFnut3Q+3sbMNNpFrsRn3j0O/HnbtetC+H/QaLnpc7RRQMsnj
ImcvEhQv+ueaPREazx5b4ekTtwESKdWOyYSEjoK+mXYyRb3N4YQ/6PKCtLvh0B8SfFbX9M1imgZy
8j3DQ5KBwiHc17bIeL9OT3j2IV4SgWwM+B29iOMMx53+UHzRFO/fS9kDVkLMMeD/gKYs+uN4E36r
F3IG1sJTc/PR7Zev44/pDhB1O2YLCcLli7+XPoGY9f0Ch+gi9xd0oeR9htOvgkXwVD1uAWGT5Mjc
mW2DdXOqW8+MmJ5Icy0MGAYv1of+XlySi/rDbD7yE7zrJ92kWZU6MZJMJL244CAC8ff5wo3GDVPZ
St5Cm1Lf0Wo3dhx46SumilKmH2GzVZrQ9uEXbThZBsJ21PaFulYK/BRzP/7ByFVYQmgTmyVeQv5f
7okt8KJj1xJPSVSZPeokdS6Ji3WV6Z5fhbUKl5o33kDfS9gqcpPnxzpd6Ss2VfHhXoViScfuonHK
zG2oqFAPci946la0mpQFJzw2e3pu4mQ/PngGtM/t7GU4iWf9XO5MD8M1ivwlPjrzHuU27guJ0xdn
5B0DYt4flvT5eAUP3drmr7hNqAhpn5dr82wcmdCT2bhSTsGEF4XYbiA4s8ElYEDhJjfQzdICt8/s
Uph/dUvE0h5p09i8Z+jSbP9mUh3w/WU3mLUwqGyu2gX2OVAllTBEFwjCtvouk2V3DY8+83v1xMz7
xp2Yv9QfxfVRLLNzQ0eByazsMIwu9FNZOfkTh1TjReVQeS5dxa15wtZxhMowm64g1jfJWb8o/Bxa
XhTAP5KbcCzX0Sp3p23EHaTx0/mYi1Vwll5okIB8ym0SEtyQKdIO4scydvHUOuYp8YJ9+NFmYBUX
4hecebgd1GKFK+M86PbIkp8aeV9+pUS+kxXVLtPP8W2MVlq5LtQtBqXmrG2VbcbhEbz72wTliH5q
995N+EOX/QfT8JErtyc1nMQ79MJu86bFR7M1d6RiypFnnrQRD720miDMgp4lWE95Ys3yTywE1kyf
H5XnsthZ3WvcWVdJWY6aWwChKJc6YSnTYgrplyDHthsd9jhNZeI0luHrWNIj4AcsR/UJo1TFkIOI
LMxzX/of0BAEB3pgS9ReD4/cOKmxhx7xdv7yP9yd15Lr2JVtvwgKePNKGHpvMpkvjGQaAIT35uvv
wFF3SKru6Bt6VWTWiao6dACBvdeaa5rmgVQXb1ZMa2snejMZqeCUv3us8KoMejsg/lO/NOUPtvqM
+oC7hs8gWEesLZXzx07ew3KNmXmLopPkIdbxQ7gJduVneODnMnwFZIJ9TPbcv3iziAwvGZB8s2iG
1/JNv6QLzYXFFUDmBL8uSehYByMtyLIV5wzYRImmisrpK3gbDiRDrca5NB/n3Ze6L0iJPU5WYo0T
7LBghN9+Iz52Lq0IzPqcXMZyt12J+4c3WVodTtH8xzrlwFEwDBiNRdt6YR216KvOiaYCjbclEFSE
MgBHmK1xCsE/SbEixo38YjPR3BauTZf5xNC1jv/41FoWmoaqkNxNCf5ZmhB+qsQnWZIwdvMdS9c8
c9LaXr4nwPnKhNIJiUDmSL45WeK3P1eX4fZBshaMBaKo7vAv/mThdp3dmxf2CwN3XI8rhvkUcInk
0ncO1If1zFwap344mcvHNzrtx4a5Y/w2mXrxav5PufDnCNi2/WpcmXvh2OO/dgPXJWWqXKGpwyi0
3arP8ieSNlIKmnPKNmY+yRImA166GhYwk10KoFnCbI2hnvGB3iHvWQVtGS7La88+Xl8TVJostKyR
+Y+/f+wM1gsW3MVantM8QJWnHwjY80ThMvrnCgqfGroWoHgbr1Mg8umfglWiB8WeI+4ETDpM1nIg
eMtygXLMMST7dS62LGts0HvzYO108iA0VwOArbxkY23HVeMVDh+eY9aX7TrZhsd037ExzpimziJ8
55INLmkED4PVWlsJj32UggvD9bf12jwAwYFbn3uiG1WnxqCuYfobquDyDD6H8DrKdy2GAZg64R1k
lfDh/g3TfRyJjE8Qu0JAzuB1a/41wm0eo2q+vEHfYsI1vHXavMhXZT4VI2W2oCyKqq+M23v02AMr
cUvWz2RtqFtuCapluAm4qEAm8xZQVDOZoYoXCikeRQn22iDo4QGWMgORpAPLJ5jf5T+F7tIPq8LY
ioIdS+/xuKKy4jHS8C4B4Und6tXgOYRJAUKGEmto8QNrnHCpf8gScXAUXsw49tkn/8qriR/CXSDq
8i5YN4Oc6OnNhj+vqB0o4Hr9wKsrwvw/uz9gwigqWGlO9FmK6P8bFgNc+mt/8Jfn/1N/ABgmIWig
SYBp8q+wGAW+JCoYiU32GZTm/+gPEEEYMg0LLYuFf9c/9weUUjwLnq+Ge734b+XISBze/9IgYCQK
HcagRWBZ+9cGQRn9V1uPvbDwRZTE+N/hRiEjRg39dxUKQkNMSr7IqzkZUsKwqeL5oB5znC6RoHu5
8hn53hN6IOVefjcqVwaskQzSP7ediN+9aFc15KuHOvPNe/QU0YbNhICJQrSVgwvOE7AldXEZvE6p
oYNTXyVqR99Ymxito60ognOmrNuapBQXlhc7oqUzT5pRQ+5eKPb4jT8TqhbE1KRTVqoIxVcDJAL8
LtwyWusKZR9SY6pfARnzGcZvhvGW9KsIq31hETJurXvxq/PPCbtONm3wybi69OOXQr0t0nsYWGr2
QD/NtqE5YBSmhVD5+u8wffYBC7cdKwdJv4mfqq32QIae1KwkGIhToqujJmgtTfl3ePxK1e+DKa+8
LF/HR3sJOnRI+uoF1J5XWPMfyXIpVCw1PrFFZpK1HEKH/OYAIymOgPd/0w5yMWf9qQGyn/kq3UXs
REqFIPWxewECtuI2147o50P97ZFuBjZX3X3hj9i/7J+uWRqQ9Xw7qEgpV2cJK2eqLLVpUSNGKvQE
PBlL8JIMx8nYjTJjVq+JBiP1fIsxIKdFfh30aeYXfhkEi2aHyrXO2kB2GHnVg5eGCfY8dBwu4Eoi
r/2gWuXy1Vczr09T26ocqU8WT8NfRyWyBMwoYwYEw3v4Wqf1umKC+Sh3XEbiYzNAHa+2CUsXETdW
OaJqJjc7myP6U/3BSYFFpXiHxaQfb2Th+qCoLX9fdJsFOi0AS4uxh0p/ILYowaM3VaUqCyay0jCr
M/6pTl0MNIi0xm0ZFCDm95VzXuWzsNghWqO//Xtu0DSDs6m3zR/5Wn1QgMXypKFmiGiSmvMB7wdB
Hf3ATCWV13rCpHyZgFzLFokoA311B0SWhh7/aTUeJEorvAiGRz7SixZWPItncmvW2KFuX/s0sotr
ccXa+Rgex2d4LOYwPOH5vshDOEuYkU9BplSKeMx+cMeko5cndsIckVA6TD2WkOLbcFYj0F4OruYR
4IyCPt0X1/7Zvlkn+U4szr1kb8y2Ct11uA4Xw636pHMbaAN5Jo0kI3W81HYE2lm4Ln2YZ+aWHXW7
uNSFz1YdvI7QMilr9gCpVXHx830tLWEVpT2V4MBsMdWeLRWAxLvD+unPL4MWQMUw1niGyBtLigFh
OKfWtZZu5VRl79MN9rsTdyE51Rcp8Sg++yVjLy9xsyMDIuVJ7f9WcOqZXG6RkkIY88R9fxx30gnB
7NuPdMJqHNaoes8rG7ZudI1+HveCsofdm7d4UmdkH9ZTBhroPsybeWt27aU8NHjFn8A72n11DL6g
/QosEJimYpMQ34TejWmgGTLucLEtyCfmwiJBt0ZOOg/CrTZpYrlgneJP2E8ArvfL0PlA077nm9+P
28dadl4LbtHLY19sEMAyjQsPmA2d2nl/7RmjqwyHid0J7Qdy5pcXxOuaMrTcjNJyhQ5JDR6snEjQ
v8MaGu6+dktQUUaYChJppFRlqcyqlwt5z65U+0/11wunzNfAIE+qeRTCcx6icC0YeSc7bpMaPNUE
FezelGhB9MZj/DHoOOj9q3be0aIqjFW9IHNf5S6B5Q3jeP/YW3Pht8SSV7mPeBcWNmUSE+i+c4J6
k02CV+OJyJ0p9wVQR34Xv0B8q/c4mSQcGC/fSmPGoIW7DDj6QPz4w+LqOr3am5K5ApVSb3kl9Dk0
/AIybCNa+QIl2FU1mU0P+9p4T8sdFo198Ma93Vq7TF/4BDRrtCQdrv7JklDuCMNWfwAOzbYUe1xX
Ifj12G1EAeVpDyk7/3joN1/jo7PG+/oBcN9UsGhYm9jaX8q9krsRVL5skaAQFaDr61q7kXrmsLwW
rc/gVf6XkUPd9zSf9Co7w1MZs9+QWlH5afz569SG8bEmTskjG3nz2CUEvzKQPqOSF4dFRqzGEe1Y
/+M/pWZWa5gN4pC5lsR1QEELwgvzb7AhASbYDPl2zsqYz4WJ72KCZFhuGpzRsiOHJ2sL9SEOhCyO
/o1XHw9qYPfv0RtqlfrlDuVGOfekTLaOmaC2WXX9Jq/3QMxFumTrUENvfM3VfIX9E4ZJxfBmZb9D
DY1EumClb3Msg4nWZ6a+M33uCmYLdvtFHxmWtKJkXskXuEqNwDa5BcpIa4es+IbqHcLjWcdvAd4J
3tMvu5wmFseX4OkGL8rhE2ub9qvQ8l3LhA6R+E5STChXLx5emMyZRzit7bt6fC17L0PlAGJEx19d
ETrcXocAOTeL8k0/VjTG9Apf0JN8wRWLb0n5gfk/fPjyxXpxtowF1FroQaq1a/05S1vSfQYCpbQT
fsJmKqsF4zdBdSErhDcEm43lvCBcJM53JG1zSAT4kNsWNEumgIBDdJw/ZO0k9C0vNxy+aiIWYDUA
JbilFyg2thHzjhRNRBeHIXGQRWAO+vvq12L15LMae3leuIIXzLvMeRVkpATz9o6XPlFDC2sDcnMR
FtpeOEvvaETw/dhgGpZvAlaXwAaF8HeovV38mVmp7oj97QT38Oaz5creYW5zxK1mKD1i2/uY0MhZ
pHoMxjylmzfidXK2sRwcqy13cjGep/PX1rqAxUEpXjD7nMiSsKlCCiOptvtiUbbn8Ry++dnq8any
rsFBvybERRPd/GbdU4KhM5sohrdyy0nhFJFSI2/xronbGd/ptvq03l8XfQsN840LokXFzxZO6jJL
6K+80v0tx5RvDIT6X/hW8Q2d4c1/to41ZaT3xgLNer2RULDnnvYsseRxhSdAyY6jZX/S55VLMo5j
7l5Xvplu8U0HuYHrOVd/idxuN/n34BIcPm89LE4OVIII5lfJCaD3McdSYxNslAuezVzsm+ytR5IA
VD3HbdqAaSAsmN06jeWZXnYI7+Wq3+pvL7daanioNIgzEWOy8AWoSmYR+5SC8/hKlWdivzateJY9
VuOwf+W7MCZHVnia+v5FhDudOems2k4s+5kyXFrUOBCpX8aaZV8qKFPR8FxljOq1jfpJxGw8e6zI
MHTyi/VlfUHXY2+09sZe2xMZtB333P7Ri9z6bN1xIakOQYBaswA+49fYCJ62pCKENIz5IcJSYdGa
e/Jnz824NTEQl2YkTAu+o0GkRVOaX8AJi9/Hh/lhbhkiGbXNl038Wtky1uPGZ+pHcjAh8JD8kOVt
xkOziOfWnTuDq8fcma7E/2Wr2cM6PGWn/BBCe4xOxrsPjN/Ns6Oypl73DK9ewiLaxRc8eo7aXt/i
qCbtJXZ/JMBzOFteCgKvLJjHulhNLEMubW4DZf+4wp58AywUNj4BGd+0uSj1GxcKGxog3a5myqLA
Td48YHQSZrQDs2xezJlgejlv+/gtdmyX5eWxIh6+GqcaSv4kIJnrtfJE7HwOXFcid8hS4sammrOV
L463MOEfAysnCWl29vgFb4lN13d8CPrY+cSUk9M5+aP3ithCESzTEbzLR+0sf6Bmthzp8RX+hr/c
W9q+ffd3OAtNNwmcqVlcwT+YQimtLyJwPx+rcNGeNdZc++8ViIyMBmkxWX6RA9U+6dwQmphjhB5u
OUwS4NcZzzadWc/qmJbupcB1jnitEaFZsZLaRfmat/2KGCkuBUhWMiYWlQ3FQG88snDwyWQiya/4
5wKKX24WeCmG4M0Ft3XtMh7aO1EmzCK7hKsKDAOmo5vl5Fa6leT2pAwry6z7TsTaYd9A8AR+UTo+
EFz92hFh4gTCaWyXg+kZhovTLBZ/WosR0Wz6bV1fdjEIJfv9bHY/0K3DfQG6Q1S1HRyFCDxOXsvC
uuxZst4RvEM5EtWlL3QeMjzsgLGtc6HyJOVcB4dhoWApyx2sK/gNZQbVNoHU6iKrbSuzdSTwZBIu
pWXCSkf8Fj8FjPikxrmYsUonnqBGYTEB13Ny2NqobKjDnPhH1Yn7VZl+4jsPgJaiiOC1saHB6sRc
KlD1jtl7OswoNbIvarE+XvxnIycW/p8kNqGEJHfn/0ROVGOKfPorcvKX5/83ciL+DcEmPhMMUf/g
I/+KnGCnh/c6fujIT6V/kYFOUmoD39xJdaNPPhL/mKxitQtigrGuyKf99xwhIKH/L8AJvCV8hDFm
xwzjL+LoIZVVoZcUAiRiTZg1XY/WTMZUh3DADjMiUse1R7KtxMEhVfrdfB1jaiZGtyw52D/FpGFW
MtZtk7AOvWF21rn+Mh0VBJVk31GiZ+ja8nejobUu8CyCzW1VWF1HmdeWnZO26bLBSVTLH7ort5Cc
K6oUZHUChanxuMthgD8N6mr9W0gvkrizxB+zgIEInX2vt/i8NHpYzJSuu/hMgF8hUb2W+bSMvZXW
ltO+8JpmGa6qrzz3oc1kRrcwxXBdp2T/KgEVVasGgZM+UL1kuSTiM26Ww1yRKPYts/7os05xx9pf
S8O4GHUMUSU0KuIIGP0IXkfr4Q9wNVKB0XG5l9XJYTRzcvLMhSKz/SLxTNyUaoY6gcaZHYGlZr2W
LA1WEsk6wCiDAgTIoupvOuEgfnyKYK6r9WBbqfDRFz+p8Kv70VpMyoPRCCtpFJcxjmCyCePeQt+R
9mhq4McqNNFy1nuSqbgkeYMUk/9BdIRATR4Osiu0FZpCQ3WSob1JzBUKDco/PZuFF0Q4PpVpj+kj
YNvWNgXFs9L0W5SJviVTIYGjnJjb1mA0DKyjMtorGnlGT52XhME0vdP1gj2wI5SNsRcHy7PoWlW1
/KkeP7nRb4wQgyLokvkYH8X8Qhb7Wwrnp+70dyHErNQwF6Z2H+BDPVAYPVTYxtgPShVfXEmqbiKF
x4bdukNEOehUlSLDJ7hkavRYvcT8fSiDa6zobFj4CKW0ka8YB3xL+8zE8hiovlOL9SKtJbuP9qEm
rFNZ2FfmwegKfJWx8okNGKD9IjX1XcJ/97V6CsYbGVTE9s5FWQKw2FQKpCaEA1VXY9mBtR4QY42S
CW561Ht1BfmVLjWhhJ6obJGW7eS2Wz/iqzplII/DOWDjyPDQeHHxR901GAEKQyS3wVJsw+UoIVYm
UyY8quktKHClNcma6Z9VoyxHhg0quI/OkKxPv5P0JrbfJQXMOAZY1Ek1kL/4mZPiIgTooxnjy1P2
DbHvGZGffnkqi8eSFPhZ9yhXozJxiYV63lmwl3Ddx3TE8lqgia7JvaFp3LDZPvITyrtH0CPuNeBs
g8TptyEnKpFZdIM6NmFq0SrEfuTBU2CPx2vKU+ROdYP4ozMpPlBcK1bIB/rs8ZtSWUUKPTmr6mqU
yvmEvvohVoiWk0gU9ZK+D4XOyYbgpr+izSiEP5lCRqeWf6rURHG9KHmYasFbr/HIVbAX7FY16tgm
0s8KflKVkC8rPfV85Iv4yLXzF0R8qYL29LJ+WhkMRjd2ihqB/8lMZFWNPGHFCSXI7Hr62Bv5T6BM
MTydw8G4rVq+p1bhhi9q6rgD7yn0rf9C4Jz/RKjz1IuFg7BkER+sF25d43CmZZyq9lJRYUfVugyD
fR6lb0N5q1E8NjU9ZzDyyHFZZ+NHrbHE+jVcsqRdNDpEDB1xhcXcuQpPWhlfjNFyh6FeBD52UUi0
UyhgPgTKWZyW2wpPnpfxlnUP7AKBrAzVbnr6mCCFTCV2L6axHRmBHabkCvBtg4OgknbbSMTsBrvi
noml/isaRHjHofBTGDy1yotTh9vwqHz2iqcYPYnPIyRndOWvOlwraUpS6GuXJw/w3GBdMEs2E+zO
TTAbk+DTeB0qN79uVj61eTOeDPOxG7USV599CeXbD5Hr6YYblTiOCi8M0o7qyFWp6ptHfRRo5DWr
nEuJ5FbarakKhJKIr4ETxqE5FIP6VIyrAbuwIA7q1SerB4t0BTbegq+ERB7mMULEKNrmgtMaP1YZ
eC89Pg4G5fsDP+LyE2/ggIDmh99wkfIcv19n5m/EBDV6pNBCieuGBKCN6+zh7+uo/TKVVa9Hc60n
MRdgoKnkS4DHXhq/Nj6y7mJYJzBGM9rCWtfXfecZDx+Rew5nJD2HCfr5Usf2LcUCPvN0v3OG8avI
uc5Y/Q0FekQyGVai3K40VDQDYQr4eg45oTwx4Ho3ZMBmY7riYLER0x0ZHbZgBF6IlG9Ez1iZixR7
QTkndFftl50ZuFa1KAc0XfgSTnwYurkerXsEzaAKVOpeqPMvhvqNiO+CthungMKs5DJ7VB0hjEly
sgJxkTcMOsCRAE+5XNZZUcHv95OdoZfwOEq4rlFFCgmDROiE8QsgOWAE4DfOK5GpMPWKcEifaCCT
3j1AqU+y+rgoKvAJFSvvXujWPc1E4YdzoQmdpo7dB02IX+QLbn/2k/T6H12BYsmDpPxPaCqy7f+z
AmVkxpjtLxXoX5//jwqU+lGcNOskMfwh6f03o1382xT2J06axb+nW/9jdGf+jY8iY2+viZOd2VSb
/qMAtXRi+fDz+btHifFvcftQOv7PClSSTapjEysUch049H9WJpqNUGmZ+PKX5SGXZ/tw9iHMhNn2
yeZ+lz/9+gAz27iQaM1dYT/zAyqvaidtCgw5SPMEStJmTuZijDprZg7x13CnpqDgIDwoEckhA5JY
iceLn9JGQSB2EN3BxXXW3k5IFcbKC3pup1+UpEFi5d7e5fKjRVJUY8HB4m2d6Y71Yd97L4fwZrva
XmAmzQiCwHEj9go7dJEs2s3cg4tnq3a4mMhxwzRIg94DP4uB/wsbD381PsmaXMzGGSZgMwYuZFUA
n27G5d57PqF1zKzZ1jNmU7ze5GoS29/wMxbAFfYk4JuS7cG1N5QhLrLDs/SFGIeD/9gWsw8YfPbz
sp9CMKi8kOalnrKWFtKkmT/7K2EHYX8RHn0Xms4sBpckhtAGEeMs6JhI9546L274sdp4utnT8ALn
9/X0KGE2uJR3buu0jrwqN/XmdYgP5CUd4Ag7Aq/ybHbC7AP+njMl16Cl94JN7clb6bv0Wq9y9Xm5
KTevS3CQvGQ3uBj5vz9WuOtCf4L65oSuv8ps6HUHKr8DnEt+UJTPnk/R3ffOtt3ItjOdSue5x5Vu
duH0V/Zy/4SPhSujaPsndRWdIKAtnmCtc/4WtxaO0U4WKoQ7ZROuwWacfhktNA9OA9+IxOlKXAUX
Gsl7HZpbcIh22QxYYK4j7cZcefFYVbv84PMMYJ8T87NmR1hI7VHaiNuKmaH2JSG8C/q1USzIWBjv
GFhq/bkEVB/3ag+G81qpWAy0R1QRuf7Uo1VbOiHqWsVtM48RsghVKew26IWYBXZ/oB2dS0LzEPtv
JMe8PW5YzLzDo+zm2gZOBmgsJT8sRbvEF62awQDbwrXUFowNslV9NtYoxD2d74/nb0BklvUSVNd6
pyjNL0bg6r8tvUjtUpFW8N2Ln/Z1gr5qrohCORWfeEImowsKiT+NOn4kO6Bbakt9NaS4oCAvFbZm
gk3JNFHkV1MKW6ndzLLjB8kE+xfXWj6Tb/006EtiJ9Gd3GuO7blYGR1I2r7iwgfu4ntBjAJAOvHg
ROZ86fdwaz6t2QewGRTCefGpvasrBA/WuLMa23oPvvmAI+7ktiE7IjxLk7uvcuLv17dGSjvpmRIJ
ddgP4VRI+MAEQGLw61jvsl1OMUmn7LMi6g7gAwg1m73TGkHwBCtj0Ic2nx8fkqG+FY+dDQGFiEDz
owZ3gbkOdY6YSaNbxwLja2HUN7nif2QvFh6dCdRQfMUVZKjUKT7qs7Xudv2STIpduwlPj7nJpe/D
YJm0u+bWOKuIDNW5edTnwl5dyb/VjdvpwtSzMmhsmAre2g3ZSid/7a9DQpyoT5j5J7Nw3ZyUjeJ0
O2QkF5UGRy++Y+BVLF+qW74hSWEprgZSoggQnkfJd5xerdbWdBfipLCWPxoOjlkRc9JVdgt3XAWc
OWrfX1oAzeNllzpNNbJSy4sW0SI9mDl9zKm8yLfXPUwWQkXJO9Nvlofh2YzvaIkFkT2tIyJgtc65
5csE1nUxr3EZA3oUSeaSpREf7XZpeCNXY7fLlky6ZkxgHXOGPd8un+HjiKnFlOeID64HN+zEdHf5
WPpu6FZzaaGtJ5LzdE1DfmCAvBC36F+B1OFxzHm3VXyWnuP6tY/3ESqm84v7f4oBwime62r6kZgh
a/h6p+dg3LD4ZltMu9fleuJZFQ6J1eac+eIyhKL1cKZDwrTdKebBmQLpJYHIEdA9K3mwia8/fzoR
5K92jZf6D95KUMhw8YF4Oj5f+3AVrqordoY/qdPME85FxR4RHVmQpQXhyaQZQ84g02MBSDwtVHCp
CVJu9WVJW8mqhH/7xA/986OyOlW7ellwq+msweZKdEMAaZEs1A1G695Efu1ZkmFHbgrXoItCoUoU
7XEY91U6fxwlEFvGGnkDIO42iKWlOWJzY5+zGtebcim6NByLZNHNU0dZ4JW+r7ZVNE9wSa/mDT/R
ol6Wy+rWe+HOgtUq2/5CcTDi3Yo/DPWVdbUd18HZwlElmsv3kbhLot2+maPtyjWWIhf5IJ30CxPO
jJ2mdorOfplei5c2NBonJDvSXJelDeMY8y1XsicVZPXub/P1RLET7J+JFtuvsWxfTXj49HVruQOX
wHpDjsWl4X5Us3DBDcM+FlRLZdEBBm3LGxx3lajOZe+CUGEKWQY2vFrlYWOyhJO7RJiNLp41LJDw
6tkW2IOGBuoXPVmBjcLJiLFn6ZCnuKJBRrQzlItE2UgGIuj3cGLfTr9UzTiOf+P5VU+26DS6eEUt
es2jC+/6NRNm0JHOSSD6ybDvmFXMBKadl9dnTxUNKWNaZ7zHWfxipwCXx8/sa/rfDMsu1uRR6lmM
kv3AMcvUTcxkp5n13hzT3PZxqIGY0xIO3j861zSwH4TPmXwMyIML4zeNOc/+e8mYxSIW724cgut4
z9bFArCngT4dyszHJfRvSleRE4i7DECVDFJvW4XGAiiBfUMaxXFlGQaesM4W0ncAc3ZsEMO1X9qy
g76yylcD9PFuidDX02VCG5zxs97Jm343LNGq0tGO0WzAc/Otv8oL+ZlA0XlOgxeCiZ8aBGSImfE2
J98zWJVXTGV+1LcBHj87xbhpwx/9gd2UO3au+iYvIk9+A92GBIq/Cb9g78PTOqTXx4lzBVCn2Q3X
8J88P+Nunl4/pkGLjXX2xIaHQcrQsnqr3sydehI26k75Zk6QkDm60RxHOhSL8W5d1BPZfJNBjHLn
JeHa8BrNE8J98YYbVj4rOxwF7sqhKs4VaCfznEuE7wGqN4iPKaFKNgYuZJgyKNfu1rexzN6AQtWT
pMzGOwM7JODJ0/pmolGtX1vtTnTgHPuMw+MEaV+n1xbaK5dJEl34FvgL53vC+nPnYeun6s2IYBM3
TqPyZng/vGx/j0HvJFap9y0nRoufJkZyEHrRabzl12EN+gawM8xhDpU/dYSK+J7PeWS5Tc71FRpt
aVcMDRzGejULMMfJEiJimF3+AMKhos4jR1xn+2zfX5N9shfXw3pSIN9J3xOVhaQ6CnXtT/Vs3qB7
F3+SFuM5O+UUr4oUXkzeyfaJt9BFUVUCG55AchdQC7z8i3aUNMfZcNIu8gmW8t0ZHjYig2YRXHk8
UYko+P19+hOe+d7Vh1NPVpnTx0q2bbeIcy+/lsyYhjlhrmfGG/FPvBWc6u11ZWzL6DZ6Mvrp7+FT
b+bgjjOGYrgk8KcrozRHkDn7jW2Tolpa5kQTowOg0vVn/9n9JyxOi2YPaxzx/9t/mswJ/tp//uX5
/+g/iX8nPEckzw+G5j9bmzEcmbpWFNy6jiv1v0qqGXLgVEvOm2rSb9Lv/qMBNWWVmNjJ+wznHPPf
8sTGdPZ/6T8VctpMSQXR1hmo/Ev/WcjlGFkRKT8SMGnqWNXxMe5hIyA5KlTwfgaJZ52ajq4U9K+b
mzGuHpOpTPAhXhDhmFd6AOzp895rA1A+VyFfjZSZeBa98Ye6Er4kUizf23u7YUJqUhh0Do7xWomN
DTjKHK5ZMaVfWnfTRpR0pFAb74+TwVrJAkSwG/wPc6MwE6nsInLys7GQWEG3rCNzwtXdzCVpg7IN
uii1JNYTfDR6jU+62IAVAvWG8pVvolu8Qe37gR5XPprbGCuraAdlZSKUCOfoVvwa5/6LAXstOfWX
/gG6hUmPemzfHx/8kBhTLh4fxnnyskJiBMuCgf1geGY/U7fZL0zKfbosNw+6SF2hsG+deJluYjY3
zF0+/V1wUd4zMGDD8cAteeC2W+HH8kc5M5Rsh47CbARCGOuybBN72goe/BaG1TVRL8SCyOiX5vjN
Nb/j1+MDae3QXDW4GgSC7QrQtEFF2xLJxMSV5/BHE+B46Pm6f9BhCuXdauud0icXgMMKvMx6Q83x
uD+l0MXaK12dJkUWEezNUoaJFZaQg92MbKOcGfLdb5g3sW9Lu/6G15kfXYV0ncLnpFohPnvM5zVN
W07q7a0rLjHcXEsySeUl9fqnruwJ4r1gkBa1INixa0nbUnjLzOsjBtSIs1VRLYAU1SixdTxP5V3Y
zIVgGR26NXvjVl9kTrxod3j5J5TFra1jWnFTrmB6rNuoIqBfMQiWMi9iZqVT7QiQbfOq9jLxqSD2
O2FMHpuuDxeFaRPsF5owaMUCjk5kyva/CXUBM6xmRlSllNzy5CAxLD4rn9WF0VS1jufiuumcWP0p
NwwO/OSXDDe4VCXKhU21ZhzI/ossfZm+M6WQs5txtjYDrBlkPb6T4XrHkv+uFuiVqx2o+8WU92J3
K/v7WEGjgUmEVkMcT6N2FrPVf/ASjF0jHHvL5LzLIiPj/xsCVBWAtH9Zgv/n8/9rCTbMv03jXZFl
XZx4+BNH/78wQP6KlZk31qf1FAyOv/pv+r7Fs7CusPAonhZwlff77yXY+puqyPiWqVDxgRb5q39H
38tg+69r8J/PTtIBmmEGnZNy+Z8xwDIbH7kiV9bi1k2xTjWB1vjfjyYsd2teLx+rSXwneVB9S9lR
szUx9bal/ky4D+hGSKsYWp9GWN1LwgZxZUXoUx0KSuPQDg9A6g5JIrSZpdsIcDrsh5cuHhttF6h7
TVmS3oiZAETU9G1SLi2BynDR7a4TVRp83gZymuNjZvsIEW18JwoateGarJYxeF4y50OWowPFqoeO
hv74o0KuJ161iIhO0BkeBK1nVn1FG9RAyQyyZ762Pv0NhGPNTR92vC4xDUd1FW7rpwQzEdEZ3qs2
ri86eobV1FoSPAkwFrvyj/EmQur7uVyYkNEPNVTZ2+GjQID1MTWR5ZneDOdcSMfrbM54cMEhdQbH
PUuf6JAW5iG8Rlv/SiGpLyfhcUJHm8xpsq700EOzbxpHeforAPx5u4jm4RwfTfghwx0K2H0gUpG4
oZnoI2CqvJe/ZvaEsxL8dqBF6WD+ynmAr5LbbmLpEFhLv3nmSy32lPchIcYnIzdgpbJKhGSzYeeZ
feIc/Qmfq6JVxcADSAaKVL83r2OPDFRaqrsemTL+nxB43uRThYU0gzDoTliyfVafhem87uSwAWSY
q1bYijJhkeyuNyJ/P/BlA3BjN5THJRwo9kRslmO/IfU6okW7CdqWr/QZXRVceHbJFdlj2Dj9M/qQ
6C5pwGEZwtk8WV62Ql6NMbU253PHXE8FPT39upOshGcp29UHoRAgKPUhvuch4ltvMEnIQaow8/Yf
8QHH0mSHTkLYBkzwUle2P1QAW/DZ2cvrEVki64AYjSPSz8tTFvk5PUuLbCs8bC4rrgBHw2lqn6y6
rQTUF2GTMimP4dwH+1MALN3PLuH0ThQtX8HBnJOx9+svJKc4JQvpEn8tyTPz9qDVc+kJaAFoskhW
zRaxs1Gs2pfXvrOvQkUt8bdyhLMBHZTvaF4byzzd6x/qh9Kua++xjYtjbf0/7s5syVEszdbv0vc6
ByFAcKy7L5gEaHbJ3SW/wXwEJGYxP/35dmQNmVltZV23ZV6ZWRHhHpoY9l7/Wt/a00y3SJ55R4uf
6AVLxPQ1HgW8Ot2Q2J3o/8NchF7Vrhaod2xTzBreFc+yWHGz3d8RdIQ4LiFq3A77boPtEM9cv+Kl
Hfutus5dwu0DyVjM8kRmEQwD6bnbz8/RWigf1W4bIU1MtniBdLah7447UiOugp5huBqqKQi3U+ZV
RyHRY3tE8U6OsesLaRmR2R+I4mKw25JsQBiemehEQl8pEVJKBqmGmRk7Mm0ALAZSih6W4bmbHoRE
K6KZRJf7RcABN7vM9hy9Lxy62hGtFP9DFp0EyZp9Gl3xELrYO3+gCq2ofuSpcLtt1uLLcMr1gpMo
2+DY4BrgletkG0N/eVpOdvu9/NAICxjA+x0dMorsq55a+PEMngbktU2jUCtZc38FCb25I25O4bYO
McO8y8C9Hl6svDDlHF+6cMXK8fEu8fLKETOkq+koIZbyc8eQqz/XLossVljRe3hUL+kBgwYRWmJJ
9u3Q2Y9gfhBWRZyuBjholBHNaz7RTWu/y1DFyW1k72NA71Mf4DGE7X6crQFgpZd+ZCRMgsKOXsBp
7Sie56xnC8ZxJ9lcEpcSIje/91iub+rPDU+r9k15DC2EXNvvD9K9gL7xqvgxqdk9S9o6tjUcKO/G
ibK7i/LWa/btVyq4AJdCdvBCZ10wXcRDUWCzT+0O4JnFO2qnpyKYztOm2LHk5BHZ8dUipZxG7G5d
g7r6S/QenwmiHybsR88jXHWWNUbVY8Znc4znNH+pnhCfFy7RkrtXBMVRRYcDUKiRnO/iiGTQoROE
3uXjaWo/dAz65mNuL5TImTNEx3TILlimZ2r2NjMMB8FRMSBBIP4/MDUslcsCyOzp1hLKz/a9tNaY
ct87zjvsHKgA0X6s9y1dDx1aZDHuJsZUyw60+XSQFk9xEUSkQ5nWZD4xN9IptWPAUTMG7qEiSsIc
aEkn5Yg34kGcpKqCSJ75pZpAC7BOpXm1jsyafrzn6+awy83NYG34xzjS6eUTN2XS9vDzdiM9/Ik+
dOYI7wxqAeVUHCYkjzSa+czsYWNGqBKbbNTYsL/B3GUWe3brLDPnCG7g7ypTfpWJO5Pa/VjAv6uw
WZkaNnUSAcis44a4ADeSkVgt9D8SSHPs+DZKA6tLsnSLpdMkLwnFe2jp2C2IOWGahUiwG/GU94yO
GcV35+W5b111tiKcML8SOuGadvMYW9cXdahNIgUTmBDtWWO3ZeIxCBcrysviFeIBq3dT4wSPAWLi
m7Jvil2HXrwybMydS041qyMIC/UdLQl3vYySSG4OUh9jS26FBYrHHYcJCWW/e0oz6BNnlVq8bpXr
l1xe0ZTNBoZJe+3Nb/54WRxvP1QnsGimH9UKwT0QKCRnlPjFRuMKk7q8b1Qb1bR8+sRmtywgOjzq
P+3DqZ3hieAux9DxE6XUMt6mnSh0ZHtiE7cerzFyEnJV+3MLqR68IqDSqEpgdoy+y+ySaVzYACyC
Uni8TcuM2Htt0fdUJ67xxKKguFfO9FhLUYATQCdkQiK4LzYRAj/k0uUGDxYgfY63Bs4KA8elcJBq
NBGGDnn0eAnhj85pAor7R2y31EWmQbHYzEaK49yp/KrlwLgHOvnq6jyPtu3Cat0Oqxr+j1UMaJX6
pU3PtZdtHttSUJlLG3ImTdAd9VIBT/V9RmcLRQ6KVXf2sndkkP+4Xe+HJWsWZhjDCq2JvXr8rSlA
zbZRul0gBc4Os8ZGmmNDpCL7NfYMalVj/mCD934KINBEjamnNLFXWPfXmNT7dt19pj5wSbbjWeZA
aGUYcKBnW9RBYgsWIl3s3O1hlbhL/E2UEz4vUecWLI5YsdDsoLxxqLRejjZFhIW/PI++1SsJSC71
uDl4MtdBsSUOr+tc7NOqV+VJgX+BDdzO2VHR9OKS9XfYg5pgny3j0K7p6bX6dfb68FAqy5l3DzE5
0ZRkS/3XI3E14zy0e8lLFk6arjFC7doNhrl1t10wfFhuS5xda/WbIsv2FbD2l7SLGU5NbN5P9aXw
RJvlmleamPlnb/VHMLgLk6bGdh3jKfq4X+6tWblEiIhX2ZnL5lP2jIRmOtDZmYsPdBfvYH4mONJQ
GbCHU3t7bGO7eynOrd8wv0zZAZuTHGT18RHu4ycmkPIq3bXE0xirc/3vzOLMBWZx99PUS0C/2bNt
4csuPlD1p5dtkmQ3zeVoCD9lt/qa/SR0mtrpuwKA3QkRiPnVQ/lugX/zQBbJ1BvT2/PgKJcBd9Jm
cHTWioyhCOBs5c90lxzKpxzXm9lYXOXANtRO75LsiJ9GOsLgtKXm4r1P2EGQlLJJnN52HI6PM3W1
4HSs0oIJ62gXyZ0Hiy0e7yB/IZj/2CwDfrLU3DrodROH0g67TnTINVMNeH9GenoIB19mAEbPPBhO
A7e16xfetPYMiYUKdBpNZts5T3n2w3jh4ZOpsbCSMy4ZN23j6LX9OJc7XbwsRA1e+GwVHaCvdi8R
jgn9kx8P+i8u2nSLRodS8sJhbaw0+n4JFhEH26g//OEAA3k8KZde4p3g3f51Mi545NuuezGCsts8
ePez+0Y3s7Py8JRL+cLnBCuYl5O8M7VBo3knbVKup8Ux+qqXl1v7MTAWhkoAE63cydiVBvtWvwys
SohF/dRLu9Lf6lt54D4rfWEf23Cd2Rebux+dRZtS7UCh/eQK5xAVsGpz7kg2fKZgtHnCSgwyc8Z6
Joi9NHL7hhPZgLnrynYBkdPTPdR7U/OGbeYGHJ7cT1ivgvuhaonrtaN4FUGhbbVnroCk7GFrhKpJ
JuhuJy7rFyK6Hs2kj/Xi5iDqy6XDEsczriOSWOTlPR/Aja2l4MhLodV1xB9fJN1lWlCFth6XRBE5
Q2yuD2jaXC7y28p7aPg0LlspkIKaJu6UIh3UuihfLYE6i+Gwnu/ko3yU+EK3cUQuSwcevbRvcKDb
tUKFjhC5e6/3iOR49TP+a9MKAmcXP8VCy77/m2vXQoaQjeV8ThfGP8eB4sZHXfiDcEJF059+/u/a
tSZg7jqiBI1NiNF/E050zFMw2JCul2g2/6hdY2bCVv8b2+B3wskSxVs3KHn82x/9C8IJjs0/6ybi
qctzXjPquizrAovwuxKnoqyjOi5GoV1zNRn3HF2JI6rnYR8PyAQEsEPZnbLe1KjXWbdsr5pT+xYq
orH813xdbE7uwZwh+m0f3lZ35VTPmG+DGsu2d74atia1ZzjJCjLJ6vZqED/qg7rmjnAp19IBit8h
3MgHlf/WOCifQokl17M2kFFikd+c6UTGE5JfR2BfC3vcsWfxaC32xOhWbLwqaQ+HAQaJlq+KiTiB
4HCpKMSVWWAX+CgrM//GSu2gQxa2VL2O+WQvhsQfMIQtG0aO9L0Sh0zPzeaulK8k8ghwrOJigQra
aHv6EczX8/npCWKWwYh/2MQDrptzqryV61F+nZZXWX4tHqmvnyMarI2n+zPAhm3KQJxFZjD5g9/u
ZLK3Z/wt06bdPXBjLL3HcdwWRwiqDMy37M+j4/0oZvts33G7MHrzp83CDVfCVsR2ilOZXJFMBMBJ
qs/sZbkXXU/aCsJ+0DvxQbJSw8/PYqo/8cUF38wc4RSrVjf3VvMvnjubSBoibY03VMZeIL7hLrwS
33W9GroDn3YXqG9zkj1El6Uv+ev2IV3JzH80rxSQHyKQVMkxeZte0Rxmu2l4El3juCVYtrfuZ3EN
hY/GLp9Y9O9mKw2kOMtQYh30Mbam7KrcXIAURbcM8tXcnrpuuQ2xyczpC0gv49CZ89y/cxDdaC5S
vHBxCunOA45KTtFJ+iCen0cW4rW+49a7V7f3TbLRTtwt61lr5z+zZ2nfBChzIHNyr7/eXm+v+kby
JT/axD9dfqh7RGqWiizcEyjhalOT7zuVMzZ638tZB+Vpfr9qPcKartTWbH4g/3Yn3xei2Xgx3fCg
fLZscxlwHCZWK9ELO05p8gwqUVIS3DckdkxduT1uIgB0jmG3Yuzb5p7A6i/P1CNpDoP09cNjtPtY
M8R1UouE/Sp7jalQgyVr375kFqi5o/JBky4lWfwiDf7y0vFusmeHqr3w24/FO73WvNuL1rshwVFS
pfjVyNrZmTFNdZASiI3wzcMeWmyL2nWgVLvywvmq9+4Lu95OyZocpwqYgmt/uX5Au12Dxctkb741
8DcG8xcorffylMzxDpN1IAEL9huOHgP2D3abMjXHQMASl91W+8qO5wjj1v4lSf/fz+H/Rd/F4TdA
4+PXBeyzKMc6ieLmT7/873OR8b//FD/zt+/57z/+kh/5y19pvzfvf/iFkzdJMx7b73p8+n60afPX
q6X4zv/tH/7lYn8ey+//+o+yeDTvSFNf3//TTUDXuZRLc1yx/zwChijOreAfbyJ/+Pnf3UTmi8Xc
4GZh/CXM9TsH7lxV59xIqLnUlzzoX8V3DLhc1PUl7SBMQAVB82/i+/L/GIqw5i4UY/GvdwIvhHX4
z3BNmksYEGjkwND6RUTsdzeROp2njzYTGiStAIPdJE56rika169j4jejO91dLbRKA7MJ9W6nWRsg
8t1qP5Q9uhASlx1jqNFPsI3xMuK4K17hBTS1n95iT2qXZt8Tgs6v4OwnmqphOBDmbG42ycv0OUXp
ovsu5r71kr3IQXiUAyKm2XvrwNR5Q+vl6Cc5j3lSHk1EJ21pRwJ1baURshI9BUkQIc2Kjk4Zt+fr
Y1vA+EPOXTWvaRj06hqLC1xdWXHLB/kUN6Kk734qAAcwbaX0aS/99DnGz26jB1Bd6uTx1Mwry5Di
Tac93RGUDVabBfj+dDIIPqWWIvlLCunm0mvNYpA+Ce/m3gNhdktbZ8k4IGJ/brCfr9TTEvfZ7Z37
WkHIviMUzX9T7GuDb0hPuNokAumZm6jmlLhKHJShmy3Wt/Flzi87D4YHlRykQPWN0e8yeYskTVHd
/Ru9nyLTMtpxcZ5Oymy3NDzY3v1iLWuv7WJFEUmlkBrbtaQNqKUne1s5dGuhC42/BMoH6YPEqhkv
LrsgxScos/nOr8tyO8cPHH9q1UfSYY24kdWWCOg3IN6k8HWISvKApMNcRfYkg651bg+P8KAxLBgr
uocetiIfgReF8npBYcMA3bO1O4oZ4IgqfjrxTkbuDGtT0LOnG3ly3pyJDGLOWpUpCrGKd6l5i3CS
vaMD5lONyAQUXxSjVnboKnbuzV7QThUNriNhZFPaP1xIYBDlVNWkrIsQVWslFFi0bu/efXWV0QBc
m5DWFsfxc7nl5rB8yzbaXqVbCy/sdBjQb/f6afZGvHGv5tR8rSu2iPvlylgJx8htrZOFsJffw1bZ
SPbk9PZypa7o7gKaV3sC/KYcljtRLTavVgglOrxWtF5KFD8YDEkd2p+gv3ZrzY+2i12E9RAVYodm
5HQfvBfGDurgDB1k7oydJ9YfdFi6N3cO5VVo1OJG3+yx0f5aWcCVwbaXbOeZv1i43aol6q9xx3t4
7OvSmB3jWNFCVnBj4jwC4qQhbc4ql7b5zqA28YdGRz5QfWRf9UaNYEnLbBSItIiBmtgda+laAUmZ
pGvSd0TtZeAejGk9JWIq0aKfN5aoSJP2ySbyldOCN2KxWkJYYB/4A/Voc+0cyUXhYZ6tXJJD4dNY
Zg4vGITM1mfzzd9KfXaCLQfL7ia6prrdvbNczG0po5Xkfu0GZADyhCgBzftAEI8i7B26Y+E3L2Kj
zVBPdrGPhpfqPL2LzeHCaSzZrlx6EFe1JerUbmbQrbTeLYP21BwLlxgNlPj2q3lqzyBfOp1Ozp1K
OaWCc8tp0J1anh6FI4AkY+gCWyPEGx87lc+Wky1uu+nTN/bQRHGyxinBzIiXdsZ2yDG3OPbaFzAd
GQJE7lDykHwx7k+fdOL4tGibsXfzwNKs43XqUbzhNpa2fpzyYMA64S0hQm7v3DuxOiBPWwMzd+S7
QPB3utUoW8mlO6rP0lm14rXMXljlBerQh3vq8RiPAozdSNLP/L7tWQ0QbpjbiACVLkJN88Lpn1Rs
6JwuUcSUHaY4ptj0VN5P0hWYZX7zjHw9DC0q7ed9OFXVFl0/d9VnecMnVBxib+4obrOTNq2vuKM9
8I6M7uBcH5t0l50BwjtzB4OCgxXfzOzGItfq4GrxeAru6N/WjRWhkNQW5R42qEarhi37PKCI3jky
ImazBukwx3oOPJJc1on+lNoKnk0Z/cMM2eTjDA0k+5kNb2nlv76MA/SLg4FENvNjbGH0LJvxenpv
/enlfbSFxJPuZkf6VwBuPuwaKKP8hXHbaYLaeRWD4Lk1t3YIVJtnrvf8qt3kuwotJd+p/FCGCjRZ
vc2JZNNdz5e+zoPcST3IQzY99W5yRiGiHnB0dfPKteXXN91tYSub2fERDXEX7mZ+coodyZM8eZ25
ACrx3iEx2MHpWTbfd+/O7noVQNDFsXYAi626QLGXtLsK7KSY2/qD+f2dWU+r1er1NTctpzTf35+f
rYCl7Hr0Vd5XIXTgHDft0Ytsmk78hL+fu6TNupj3D6PkVcgm2OL5dWxaDZ9DbCK1WXeXz8MtrR/e
8hp2cG6hIDtJsSfXmg2n2Qx68j1AoZrXb3V3pToCcQNLHm/66LECD5Yrhwg0Wptk17sp4dAE7r6e
VbuMvI1C7iZJ2BYudobFEtwCeImco9hcoK+5eY2s93gtsQmzmt1zTX6Al62fGSvHzSG7Ll5a/9lh
m2DuYhNYJHhnRtCYiCXoaEROfJyqVkYGR4RZROgGgzkTJbFrYnSDv3V1+xivZOfSD0CuPljt5+Y1
ciiK/K6YgZyq535cPdggP2fs1HqvZqMLpMxudYcqWPhet1PxHe8Hj5/YClrec+ctluYUWiYIMn+B
qXl60uG3vX3C8F6BK8OvrD4B976Lb8+2BcjW7IItnOKs7Bmv+IqLfM1EqjK71+bj/k0br6zYVFpy
swiv0EynNSVF+3w/Ppf7cj9f4/KquV8zQfl+fGP8giPDDrMFk8X42W7gTlsMkVrc5kwxWWespvDa
3g+P7/m4D8EsgQsdiUKQry/aJbvOlaahKyfac8LmhOWGzbFYwgmUhaykUd8zQNrDeoZ/UiM6hbfH
nu+VY1xqHpUOxlW7lCvRSBZvo4/C+YUNUXq7sZEgPUSzlc6gkwqN73GNEfYQWvmlR+oy9s1GzEU3
IqIzuAytzMSlMSsYwI8SoAAfZS0XnN2vt3Uh0RRBXVl0378bP7s058qH1GeeZtdkGdy4rwDDyGS6
wU43eU34ub1v8Yvh8iQUqpj1kU1mYu4e1TFePysbrgt4I7yx/wodLLoTBJDOK9pdfCzuVnpneBt/
Y60Fu77m+3ZR5nXkAILBBvsGVojNt0g29HjDGHHaqPr2LLdUgI3sFbn4tJiiDNQ5BkS92a+NA70M
fBXrloA3vtKFz6iIk4qlK4fxdSNiDrddugMistK5XtDozmlLgMChBoNeo9FjPuH/Eh9N+0hNnEB9
iEzburcYcHFcl2ed5ZW/JZ5kXRr3BS6SHdl8KscckROsF1KJKX8wkUpw7Sb7entz8KVYKZct3W39
inFe5nOvsg5geelFrbXg8xVxnSWOESRfKQtL6ltiOpJu02oZeffomvfHdPTYog6wyFiaETUOj4M/
nWciF6QOLsJks9N3LPFr+YQ3eBw3t8Fp3pDp2/sTyJH1vXO1N9IyEqfjkpgZ4B/ZCkEl+QzaKXm9
MVVj0DCzYu6CM+/ffPtpLBeSzC4MJsg/1zDZfvIN/7D9/OPP/337qRi/xTtlNpF/33nSz6AtgLAq
2m8NDb/berInXYr6YJivf955YgkzDAM/rkZXsf6v2L7UX60Nv4kG/td//YfKvhb1kjIHscmVlqRM
/7jxDJVbP4ulbua1zL7n2eMpK7SNbIwsJzn54XkOEdf7vnerintjU23HqvQXnbKZSdhk7o3/YB2n
lpDN5gwtYzwpdbKqC2DH8uIMsXOt5rHX3Z6bsHFU9kCGDBHDSADrSdMqbnHSVM3XVNJbKxnPGv4k
vdDAqE31KSzTp2S8O/3Qb25tvsoMYOF9ZY83cnw5iZdJt5smpEkRY+WMkE8RE69prAWdJYlu2D0i
ak3NQrRM15VIA8Iwb+WgzAmYV3GgMPpf5OGxU35mJLUyPDKpPhy6smSOqq7HAkJQylwr2kv5kkGq
jtGhbF5m8fxUSclHnPdOOAJRXySGk07SVoOAN6shho1oT4kCfW8JvClm9KTMPxahCvhV30vZaCtz
6NQxmDrp/qnN7xDYRgxGd8Mr1YGJMOwwCVeE1lEbWTpaqG/xkZpRx1x5Avt5x/iSqSRwZnCl+ta+
3xAJYxYc8uMj0kBlVlTQD5kTM5RtYzZgdWZGyi6W41dtoHovGbNDw+XlRpziAfiCur2JaJIks/8J
m87KW7C4r7T6mCMgzFb9WrBljWMjqKDMhxBDHnMZeVi+ll1ItR5b24blDxrenPlOpCqJpSfC3PuA
Qjqbg4+DfQ7QhTJjqQ5hQKV+OY5unrOuKQjNJ3VMh+TNiQCijikfAwqtkXbbRFluFIl5/cNtMR7f
NWZLqg4CYOY/egJYOJumXl+FJSmrkHT9CLxz5CYDblbuQ08pPmf5EzaBc6GVrAESP9PTzwiuhiR/
z5Ydw/HQWGtR853e2nORs3SZ2Fbe2kOYbMJFfAsq43GSKd/ojfq1u2vMhKssJuuVNWtNYUU3dvDN
gI6F4ypEtiziQE7o4MoqN1Ekb8ZSYWlM7Kq3famvtJB5oGzH+FQeiDZ9DbQ4akAHv6JZIbpTh00J
lUScCTYX2I9ZsQSeAHwxXTbrWTN4UJXXjzv6NEUKNy1bJxii4h4c3RzYGiOwMol28yWfeGVsK9KX
ZVI6lIPcO3yS+vfYKuy2hhcjwmlMe+jDIKVW4ii+T/5Y10x+H9+yfF/F8/JVnWi0whUR4n5QMQrW
Zbrt5q4oAa3Uba5x1yJFJfXNZR4bK6UnfRYRekLdEajc2Y3D+f4UpovjNN/LJdaCtA2y+W56SG8J
EkqkgeZJjRVcaGeW/SQK1WH36FXLhdVvRvgV4n1/qBSou1F8Uh/UvqTlNivznQ7DL9IPbfQCD4cu
gRma0FuG62No6LnGZZ43z3ODwWy5m2e9r/ap37LsUB75RkA6pmR0jRqstNzRB3LkyhqIy+F6iiNn
kOcv85ZRxrBUnzNgk1MNFHcqg3kaHdJqQfgMy4HEmKCpghAzJAMpU1t0Xq/cUZQfuzhn29LGmzjL
18l8XBsSR86tyQzsEzEFZxSmLvdTM331hTya0cI4q1LmJ3r7PGIPK43iWYnrZ63FclFBgA391KA4
9964Uqm+Cpm9UtjWJFD0YljtU7PcD5p+SWe5U414GqKx8+chXaWsWcNl91WMoc9nB/RFH35Qzrxo
qQWIDc/MYqjrlUTZzN0dFvrXFBMbnaag1GVHqRm2DJJma/cKI6eak7eOYHPiq8q00K1qXDlT9NVq
zWzzMIzWUTCozKr6+TbcDgDB3/p0OFSzu1s0yzd9MoifxV/T4ut2w3RUrI0cvvLARUestaXHU1tc
ltObDiQuCeOXktKrqFiSP5COkwjTjSBYb/WT/ACF+DogoS105TPVikM2l4JmEj9192NVx8L2fRv1
yi2NB5UPSwygFJsXVSab0MKuETcPlYNzatMvDS9nH25Ytcb4RBdqif22YwVeh/B6lY5MNktfGbwy
Ahmq5EjMb9ZhGbw1KzXrgiKvyTqAq8vTlfpg8/GY5vTLAoadZRhc0R5ynaryKTpnk+7NSX1qNwbX
/eTp88JTZ0FBi71UGO9ZEpI3hfyYg2LSJYuzfX+/lX42Jl/DjBUt6kwSs65NlZ+GMZdODXphx1IP
1GstC68KMJpyTj8zLMBc/qkkWlHn4WGpMjFpviXZK/A94WMq/Mf9ooYv4fRckY7Akk210ESHDMbN
lERtMnoSvAXxIruE5oVeAE8h1IHQKdjz9Rr8QI3ql2wiI0IPZsyqFBdGpkRrY15vQ4OdTtKvFa7Z
8rx1xvzSYoQoHsm/c4KA9ZRKtTnTAVXV+Wx+rZd/m9aIgclfVoy794xBiMyqkHHynxeRf/r5vy8i
If+T0mI+8Bus7vcryeWcq5XGIS3/6gH7+xCDSYVM8sAgXUCsQRaL1r8mCBiEywsQdpJEaabCk/5X
lpJUDYi14p/XkqrB37agcIAhxp8oIv1o3Gdwr2YYdIFSQIO3qZmBSCGGrz1D1TfSwpqlOJNPbRZk
i/lGhpj2LmbRbGmQib4GX8A4BdRDyK4PC4SVffemTXwdNgqlTLaMaxnGl2esqd6ZIC5ZI6uR840G
rvp8+6rP6aHbZLtmk4+vuoZLPBWIzGR3kYIlNk7zTudzBN7YXIJDxUTNgg3MD4L4tsSn+1NuUh8+
wbtO3FtMQMJj7scH8Hg4k6Wgell8Lj7bH+V4fxmYQ7B9VE2RxgLM5vaWFES7m8/u04dJ7ZIh+ohe
IfD1x/BbE4MIcwFntr4Y6KTHkvIrWKgwA4w9cH5AUomp/IBa0CCGKpZA4GKY3dBNfagPLbySTfMl
vwNeYfxDPuCtzT5oVigerL0aW8JBLMGxUkovw2en4mdctF96f25hUYV6G+SJ6PKMcHvaFF8tuoOS
U9uZfNxDgIEN+ix57FkQzjbkPjqhTLjSzVercwM7Scq8+uFLyalAIw79ZLZLBixyr2XrGUDSuGCG
DWmIrZw/heFgGj2+J+2QE1qWWPvN1hnL/NyXc1frcRFvFmTE9Zeh+2nJb/e3dYlzXXea+VPFHlz+
7oE34J28rUZttDuSGEUKYan+esw9met6XlPqoBxJA8LAYCMhx9xbHiduwxMDsGGbUn3EzAq0DIxf
fYXpCj0eijQDFOUA7jBe7A0U3sTP0VyD+81e3o/TIxitdHPzldWl44idu7BciGrYHDfIOmhIUGNO
M5E/AR5DWOA3esz+7U18r2FGBGBEC9bH3cMY4FZvRZCBoBWxfmGHX8CXLd3JB8SxKoJ6r+ClAD2g
vgo7ujjC4W6D3en86klKLOkdU4FJbyQsGoHI+Y1F0/EoHMi2AM9wAwo6m4SKZJW+wBxLlsG3kqAF
0aJwzlAPt83d5tScxCOQEl7ficNg47fbbblX10UAe+Vy+7x9SlssFBbbO6d6GkL6KkxB5sEn/NLA
LYk80bUlXiER95Vktc7lMgZjMHxSdam/sQY7MjJcnHDnOy260s/Sv20Xh4cnMtMvL4zITIA9PlFC
bN8X1uUBVUWr2o43+O5sqmWsjD+QLOG9wGsu6MoC/NIBsbk0dgPDRnlTtoSy26Bx80vttoHhxRtq
ypz8Ir9FP8Ant6wp+P3aNrybZWy0XUXA3GgIbCM6kewzvy6IHjwMxI1NfCAVgQuhBBbMHW6nB/qK
lAXkjuKF9E/wcMQ/2Qv+AHOrmpl5sXur5mW8CD0JkQnpLHaUNT2YNrLtD2QgEQH9EmCgl/WaUvKW
T4dZKx/NYFc8rswoTXyKEkifjw+oObi2t/e3akWrmTX3oBmByTOHzr1RtoY6PWMfKEhFLkBb4BW5
7Xan+qp9w6Az57KTkiCZmwrUiGQtICGTTxDIMaMtSGCqktioeKE9rKMjzWdwMNhTyxYb4olMoVe8
NUGpBner8cB91vdjWTerVttorfcw92e8snbE8Y2T1zwk1i+J/lUwQUQvVWN+39FhRXYjts97lyPE
+kjMdK+UbkwvwBqccOLErsuq2fK5TPB0mHdQmkTTlMUACxLlCViMuVH2D/thJ9S2mEK+n+MI5/+2
bim+D9so/tzCNtDfM+vbKJ26DJJvTnv4a37kT9kKa/nWyL5WOgBznmnE0WnpMBaZxTHaK9wZpJag
purIPU/mvmIgOX1i5DaJkWHUsZNuIzBG/Up+lrbi9C5gfPrSVsBwQLCcKVlRudAu7A/FUt03ibYz
2ZIt9TJB3eT8sCB8YgpZYo52weO857624ubwM7gyWvnG2IuzMfJmZiST3A+rZ+m2MBuisgPbZ/JC
nPsyaMYavEJzehD97+n6KD0/42CxepyTujXK017wTiBiYGlHAz3dBlsJXWwmFWiY/YBt/mFrC/Gm
GswBUqyJ+uRi8GUKSxCDc5rVrrFLDHNarQZc0FC1eKv6hwMJNX16yAcd1GdIkHqD3ofn6OHSTpJb
n6WHBDjDSI2MOmyj5Ad1oUTKYn683GSYpPFUq7C0NSdfcxh9zHaxK6ggt2iTOMXKxVrlLuC22IRr
mMpWNpGMlZj/okZ0o5P4yaayP+eSE/KAB9HLVTvCWc90k4IJFUaq36i6S4aXTgZI00wcnbg9KDdn
sfBnTomVDFYnFX/wYzSOLyH6T7vD3aLplzEuE5vVU2zDYbJSsCIdqD4YmBZlNaL0b0EWLwkmMzIh
2wwmaJMnIrwWF1Vz09pXEU98D00YBXPwIwKDIqKKFYciLVoWErXF7tjmwcUj6T7PRaOeDaFrzZ9w
BKq7xY7bGXdZW8e0x1sBzUxAdLCjHjgrVoaDbkDS7zcLH04s65NQjaOZ12ttPkvo0ILGwq7GDbxn
yZ5hrC3O0bXeqRYTp4ZxY8nYqLSCwmX41D21h3eerxiiqSvyCnvt1H8OQXGJNuJs4fSD3qJy6duJ
5/5Nxd3rq8ZYeHQl97aLDmrQM0aU3OycnWfHx+a6SU0Hd6uZe+LnKUwjZvXdeXSmWaqIOojCRjER
K7gLijpJEHFAcug1EKgcFHv1122IQQPRNSQeaO6iVTI+t852e4GOFlv7uXl+EmM11ggOp6vZeAuI
QjQtkKZh9u4w9WKglDGq+n5aUQNq8g497AlXAft7pHPWSI4YqFXXhWUpLp7s4+gmvrKXUShi7Vnl
o6Kdu9/DxChK7igkFRpjU0Z+Ya45sYHTiSu1gLHoT1+qv54fCDr6FAGAdaM8ge8QNyVxtxBMO2BY
PO8ZDVGdj+VDfgFAY2N0FrdOaau/V4GgIOVuFjzeSIBiU/zFUuNaw4VUXBzhqgUiN8jvY0okHvtR
nsq92z8TAhR0tMWHm57E9Gxm7rlF8MAjvQzr1tJZPSKpOAyc+C3yD/79/b6jiYObML5QVpQfvWAV
yK8qAGKQCNgbwzURpwEHH++uT7po1dFQwrtU+DXzj5QWN20n70QHClAW+3HJf4xdc47oh8Z+HiyP
BrNa3AC7m1fhZ0gDaV1+jxKrObDN9MeYC0ZQ4uLsTnRR/X/uzmw7cWzd0q9SD1CqUt/cIiGJvjPG
+EbDGCOhDqEOxNPXtyJrj9wZecY5Y9/mcOzI2BG2wSAtLf1zzm8usY94D65HTxf2ebWPdzkvab6I
qe75ST97djixiLjzHLmNh0NiEa0YG15HvjRWOUhglT6bbqyQXHngfoP6F/lqOUvI0twDO3nTCShY
MVd0w9WxNIHs1C61HOLsNz4c9uEEgzwl8RnjFdUK4AshMvKxs8hwr4ZrA1Z6HWD/oHdsS+825aJQ
4Bga/Bu6TEbdDE2kW6M7GKWXv6O3dq9lqR+jj9QqvWZCYd5Sfks4AChnAnkbSl40Lk7WG8E6GDOY
Fxd0WGBvwB7Auwfz8NhMFFeb2jt7d0clwmlp7bWFvKZz8bZRPruYgE/LMIqszvxpueoTRXehBsob
TyyV5q29UWlpfa0e9w1RBEwI3cm4Lm1rW2jvJbQ7bfcw3OE5QxfOO1+NPZ2Tg4YV8SKzUH0ISwT+
FNmvH+OYgmISivrCpN2AG6VvyDsdDlWykppDfIjA4tNtP+mKqZEfP7sqbBf4HbgL2LOZT6cQ82b5
uAtREMf2Vjum+2Ym/h8pYrRnCb0r9mMPMCLHA8KjvaTrhdMKDI6Lw2Uu/t9lc7nsdjt1pHqqJyRy
09fGNVr/lF+76W4Xlq4Xns+kWdwzLx//qTneJX/Y8i18a/5cW/PrAfEtLGYIoltp5oQidOyE6sLe
J3Nmggw8UATtMV88NniqjGeHnnFpQLkhv2MbnXQznu+EkgAv2yVTesk8zBeP0cWZiM+wl9ixl0lw
n9Er4r53PIkK0E8tkpRstGG+sf/bvBNMc9OF+MCHGjYzQgn8sNv7ibSaNNJohz00M/IH9wNtvGx/
4R/xl8ZaJJnSBSyLGYVE2BHkU7WQZ9ku212FSMezwScwjHZuMm4X+VRnwMs8d9UG5uy1N9lh3sg2
enkVUCPileP9PpRHF4A5YRhuwjMtdW8k8DxlMoDzuY3FizMEApzHOjR650cS2Ep+TJe8qne5+pfL
lT9gLl2RXICNTLqRMIszFd6SvTAmmKEom8JmFLSbOw+p4iLh3Toe8ZhYyKVHYorLaDQ1XIwTbbDH
wcDFCM1zt7vgW/BjnyEjbZ/8TFQg87vMPxNRxezAhqWcYiIQNonC26Vjt+ZfphQajWw/msVc2vbT
HU8QL4n3GHF8XS6heLo7d4cx4ebpc208BSA6+pK9GANTNOLKF2F7wIyB6QrvCukia1q8yf7xCM2e
nSU9OpODFrymWoBbcaQFB2MDcJEdCcnKw6+LPl4w9/u78b+/19/PrTH+7tkMlHyy0ImN6XP8HHce
no/1Yb3+FhEY5qJcJKvxgbNvhV8t/aTklLYI/0Y2nc032OkVbpONsQBb9pKn+ePz4Uz1e1jh2cn8
67wfXDUDmO6bmV9zxOuE7nxHF78k3Y8kPzV8Jp9X9jWGX8QkKH1+sWxxqvdl0MxBXtXvXRM+MgJP
2luuLB5tEzhsl/gLDCJL0drMPXGgiqkGcUJuPp7baPkQOKrkM9lcV9Ia1866OdxPyvF1vJ6U8+vM
HZb+aeza73Subp7fwGuuX9LOWdUY8ECS6tN2LnE3xZUgtLhWioMMI2jQQhMI0HYYGHzqJo+ye+yo
JOWjOBfn11d2VL4K8DosAeJjwLT3HN/mt/l93sy1aTe/T6xpMxG+rG7db8SXv/bRodzcV83KnkUz
fZ7OXmMVo5PsD74VoB8G6krZ2Dsdq+DDNwKxmxEfrzGSG0t3+svjRTiOS5geqqFo0E7GQ1gGOR+A
eoJEGOqn2iqd65v6o/2uPqqP8uO1iw90C+F2FbRU7nPFPkF8iKIkSknen/B3Xh8F4x9ssEh5yoce
SKGKWVwjrCcqaOxFtKBuaZ2czYuoIKfL5iLtnh9Mdt+NVXNRnFFthQLhApmVzcY6WVjn4mQzLGGs
AJzmNs4fI2VXfYDd2NOkwweP+c01uMLoxwYRztmvXwMMMAhfOEEEfShZaJP7TJncQifspv3DIIgo
Web4ZYVRwmkw0ENC6jtrTgpOjrS1XT2dark9eb3Wrx5DpjDf7+1gIPjBHXLBnehbcg1u6iwrwtTc
ltexka0e0fsA14LvAFg/HjzT/HhAk8vhtkvAjHzCi69k+6gCxpNuFZteY286mfwzVBnyl/hXbur4
9uR+S6S/knEZgNOlk0Jgxh6zeFXt5UMLtoN1RFxeyLAGJkwy7B0TsdUof5JsJJ90XguDIPWUdgNC
y1XGrYfLMc1+Bx7ZAvuCCb8c0fKU3kexz9LvV8Gr84bZix/HTwmKivUkoYKCJS46iVU2xzgnTG9/
2NoAVCyMPiwX11XCFkiYOqiuYYVKMZHpp3qfY/jC6wFwPBvlY44y+kr9NHziNMTiUY5LnHhYva4s
oMTRwnb7XOokNDUBUnVJ3vO4Fdy+cmrjK3wuHRaliMNWmpKjnPTvNQPkfOtcbj2Xzd70VW4dpH2T
BJoaVMmHJhxzy1b4x/iQJt0wd5IzZ/SkC8nSCqwf5yFX6XIhc13nB8ZiNoTJNIchspOAGfFi+11L
wlZcB6oFf3WCfRc6k4bwrbl8PQRM76yW4UtlsjnJ3Qv5+BHUvV+XaZuUBfVjxLCbGYWr54YYBlGM
sOFT0F7XxlndcjgCmONK6uuL+5iDUmy5mceIM1DA9kQXtHjT8bjc9yXvG9lA3nLRCPXrus2bH5G6
Y/fBB9fnkOALqhFsOHw9on/HmUc8xyo9vbrwlroNuONjf4xP8cl4i084ZeSlymb6TTw1Y5IEwBgW
yd5YdyG1riFJvlDD7cLWYDiUP1icZlcqmsuFw/W6QxEegS5c3E+3Ez+otrY5xQUz0Hq7ha+1OM2s
uTNXJpIvb59HZf08NtN0/pg2lJMTIow+tZW2QgSaMK1iK2R4lBzNakLL5Gmg+5FHpo9vLs2FNSn+
hyc9iPNpBvkJVST3/geVxOETfldJfvv6P1USXUHrMGn1QX5xZCB5f/ptaEIm+oeoLhuQk/6NsyRY
6zwdW9MsCHSaTrLk31QSC5uMpSuEQX55cf4VgPlL+ubPNM7/KrtifbuWbYPCY4OQ+ptIgj5sWCRO
wEz9HhdsFaV6WQatfWYc2rFY1k0187Qm6X2pezwg/d5U38poIWnO+VX3daZ2UW29J7ZEteYqa882
mmEak1Mm02FiRDQBWcQP1c1fBEb6fPSQcVKTPnjKvtHSoY5QmjILiG7nsuz9vP7IWym8Z7sYn1j6
mUYXSZ33cCT6ZBib1Mdm1drKjABTzhInitflXEWtn85wJnbMP9WEt5JyXFGmpd5Sr+R6HJvzUiHq
j0QcYX+Xy03S3gg3KAuVKIau/uQv5vRPEHnR2VLo6IJ3iow2s+/VvBl66HvnW46ZvzfGkWT6FiJk
V16nRpz/KGBMU3Wdi2HG87OXsbBmNJdlV89MyoUl17u0fna+oynYLaOJ0qZr88a98qDvSu5t7ZRJ
FFXoraHTaUe0obdXnfM86H2zwDiA5kwhxSuatKWNfKuu4pSw2U17cUEcdq2VMmM0rFAqUD3JZTSG
WYdx34VFUYUZMm0qlfRe0M9035YlHSdFAfyaNp+Hk/i6OO+J7nQ2ZL18laDklJlv0wfBk10V2vcN
GZeqJreRmWQDhE1iSDTKHeaC3O3bvqKbkrvnTA0bIB43i7woJr1Crlb9UByM4THJoyRUjWpiUrlq
xWfytW5B9BCj1gsYx11jG67uJbsf51BpmgYqAkGeGw1DCvM+BRwGfoBRhThSGBWEQ9krCgeTIaW0
NvfjGAoeA3ZXW2T65NEzlmnjqOcNN4hk627Dpper7SDrflNeg2S4h5Y8bi1I8xoXxFexLqSe2pQi
uFndfHimY7VMt3pX7XC1ddzOJnPnbu0HnF8pDrDWKaYDjjAbZ5gtLGIRU3zDbsaW+tY64ERkIuq9
8qYZHcPrJJAM6S16VeO8aT27tzwVJxratK/iTBvscqIpt0XFC1HUHPGQUvQ28U0cbar8DHIcbkkG
l0nPVma7uD9g2yjrKG7GWsq2iRYW8dhD9GVWFg6j3FeTAz0xE6VBHuxoN7has1zLYC8yLqxAaNfr
0k6mdTz4Bb4NKe6yfW+QBXn233X9I0XIOPiI7a7e317PoOoqV79VQUdlrlqUOM/W177eZ7Y2soSF
6XG8488a7M6NFG2WNdPnaxNrXy/sazVQqRyU44MxA/XEkT1W9ArwjcoA9wnUvnykIbItUpnM+FdO
N7+W3X9qllBl5YSlagG0Mwzy5v/3X+v2f6XDG3/X4X//+j+vMDStc2kBkkcoXf/rFUYnxeeg0ivC
mikqO/4VJhSJQeirf2D8CMr/JUwIdBAngKWqimmRUPyPdHhi53+/xPDcZdmxxXXQ1H7T4eXoOpSx
2dInR1kF3NC9vsghi9wwXa7Y1xVgTH6VgSaTO1eKaX987coPOEHcxcRwxlGjiy/tW/ku50D4v6/c
5mHqD+FXc7txh6jO7rqEl3Yg8UTeGwZREwJ8S6rV9UrLk2d8wGki8KtEK90gyOZF0MVjGHYBNqww
RijSySbsITO1B5VbHzbXfYg6DPtNA1lOR87yGT4Z13f7B3TNDfqVAKLfAqD2gi4zH3QPih0W+HTy
cNG+jZ2UUNnjmqD96f4F+S/kGQM2mDpl8ZraYE5fq1toYjlArVcDca9mb0gmq1NDH8vxIvuquaed
PpRAaT7AzWZ3d4hRk3u4FvzA6ugORBa2O75BHOEMZvmQl0BiDk74WmEYwl9dfZiLYQOIZ/+wXGHn
28TvHfcawy+KLc5wRnk4WHPMeoLzFi9v79wlXboL8FfGBQDFGVKSpLjujdx1iHuBviFON7F+3ZrT
IbCo/QL4jPGWQeFTJvJW/RR1qvEyWvTeDdmxhfzaTnByjUHnEYK/o6K7hR2IkaSA69/cFBabTikp
nLULBNyK3DH5QZGfF3Pryu9X0TuJyFvlKm/XULS0KL4AHMH+cUdKEGNS2DF1tT6NRRzgVjWW8d6e
lPoK+xRXeml7pUcE4ywNGKG0pJX+/MBlD32bffUbqgnwRiDaNMnHRNAmyPsipwerfY0CluziDavk
ughU5mrvdDLcRov7yPdXiA1Cayi9k0WbwMuLgu7lcow9PWm0WK3oHMk9FEymsUQLxtkGz9aMmfAN
6luHFF6gqJ9E2Qs6+dcT1l1+rM+W/7nCBh8MY5wXUPX5xgy0/WQnJIpoYh7ZcJTMfZbgixjii5E9
xGtsKWxLzGnmwJCNpflQzs1sabaf/EAl5QcJxVmL2/VDqyYctY06ezD7xyuNaeB+qLg3r7C3jNBZ
ETkEFIHdDKKLCEi93FEwGgXbyQS5sgJ7TM3hAZDadzGFv7ePGPNzp3Mw19XhaY2MbR/KZdAjGSHP
MrfDvAIjB3eKsbIQ42vhF7gDxM18qXUBKGkdCTri+CPTGGHXok+HIQ/3PSKYOZEhu4FCC242Jl2y
6RNnh2bJkEnHX3gl6QF9aZqqJH5u2dq2HI8SAeomR52TeaZK31WlTK8brBL8jv4WROv+AAGTzcv2
GfYy1Yr8qT+QwOHvnrM/pB5qUEIKLTyOIn1SQ7iwtm1oT/ITPx7ponF9SOmeZX68j94kV2eaXodo
byhbfcimIoiOOLYTuJy87eN7gJ6OBlOdryHOEPaAU6YNHLvU+wqnUeNqAEUFKxRdBtXyaoCCwE7n
PmfICMSHDxkRuRFQhpAI0U8/iybStj2p6RK0MQd2PyMS+kMVwFoQOX7W6OOwsILszf6+MxU8zINg
vaY9B7Yn59l1oR55eyUqdVKOGxqThMdigGSj4d+50Vhg379o6Y1om6ZJ5n4s5FVxX9ZXLuduROv7
Mo32lQXSnxDsXV0YSXBluK2MymPJtmKhZ16fjJ41Jz3tN0m0gG2tC6OTl8CrsnzTHElOYH0M2rEu
OHHsp0uNmpKu+vrQcA6X+Yd9XcqdR/+0fzd3nfj2RJzIcOfjLxchiAyfSJDSs0tdAj7IOcylkvX2
HbCeF0+Sd3w194/RdU5dsOfsXwFi/wQIyRtwxrE1NpH+hbzbjp8II/34eF0/CRFi4h2VX8Wkem+A
K3zxwxFYrd757TrRNhp2HWWDFfSSTcD59e5jXTteIY30s3m2z/r6+pPt7XVG3JqWovjXe05bB2Uk
pwRXGGArUrmQLWkieVFZIaG1Zq4KuWLUTtOLsbi62sL06O48VSeS1MD6z/JaXttz/S2eB/JOniQn
9cxi1TxG6zLkGuMqQXlJ3hOuMLgn7t9d7Km7zhfCbX1JvqRF40GtsBbtlP3a2vT40ZcsG/XJ2tZo
Z9uWBY8EG6GpwOSfIXKNebnSC/ZO95uXzBpH88ythZoe/tQhYQIOedJyZNmugVn6/agK1QkMMfeb
zrcQ6egNq7mgwIKNXUOG2bPsRDwsNiym1+IV501yFiwqykZbpJz/S4KXVKvwCQHJOOzQINMQxa0R
l2BTIv5L/sfl/OTi8DN6nqTgJRhvDoN+UE5e4eVTkalk2IQ6zYRmz4xGtCtgshEjGxKhjMiEMq2O
9mLktWRMTxmFTznoPN9qYnKGXIAMAI1wJ1Tu2694qpi5kSvjysjEnyhXuNvgdwCpQSs8Oc98LKbG
+6/XGEiYJwb9Y8Bboz2yw2XD5NAFtoT7RjyvPz6EUMAzqAl17Ym0kZaNRtn6/iZ7QjIwKB6IjxXg
cOobt/FZhe0+7t7++M4QF1WfKOpx+bXci0eAQUX2gW/M8xXpLW28/6pGxNCnS5FKfZIBVdz7hMCz
m4S/HlGEQCuiztOWXK1oyhDZTgJgHjlNMVdksxTbI5mver5fsfgkvwqsE/GXj1O8oqxWMKXShb01
l7dTcVJK98ks+AhXEcQJ96yvE5i8uhcpOhX3b+vRchGVYfJjL0FcIc0xwULeokkHHv6NDB8zYmal
zM/olfjQdq/VawfncH4PbZexGByfZrYRNB83WjIBC3NmUY8DLyyKK+SEXURkZEUSbrHJA9SjGr+T
yLSVC150VKjKxYfBcJ1A7jQZc0ceC0lvIAUo/le6lzMqoXcW+pP4odIA0ISo3QDQEoDoBVo8MsfG
RHoDn2cbU0XdGefz+/m8KV2URgaUobl1PH5e5yxAL+84ovcWXR3heZO6iF8bMnnemcne7MHjkbol
u4do4YvYco2YxPvBQIQJqkyyXWGhLkcHyl4iLoFc6KAIYQcJEHdREOSP5zCGeQYPYwIX4Xl5Xur3
F56K8h13+decT3LB5N0v9sLZwT0NwMH4T59F/D2fOKt4KcrWMIqJ3rszwcsLAueXe1yO0SpQzQzm
ugNHIKcVx2SxFsej7JGLF4e/kCYlzqI0uJ9SdEbLQ7jLmRqKhG/mF/7utmoXYnLN/GX6QLs0Jrir
kUKFAGO77xvkQ3GIjkQSmUG2OO54o8SbdEbRpGsgWuBnG/Fny0OmY9Q0Smf3Nbnidx3RRMR7RbS6
ZrwtHgR9sQrKAB1uTYEIil46rYOeMTJaNyomc3bv19knDhyItLy9lwthcoL0etgvRLCc7yA0TwCL
x/uJ8TGqaUmPiDP5xfGhT29BKMHm6No5E+4iqMhiZD27cPvAEel4Dq8Hc3tPyNDVJ+N5cIY8ZTLf
v5YLaU3TiFfRWMMxJzKsxC6Jb6IarFgQxIP86nNZxX75A2wHQwRnGP6IaCsmzOlCvMQJbQ2RGyKP
iuOGhxL0yEUfvBaPVR7idiUfzno2lcRJFTocx9ZEaMUsUxNC5TH67a98J3LnjgQsIfOxBXljxC/j
KGFEXhjp2F4KsZXSMloWeE3yTyBaBUF08t4IsCwBV66DvE7ETQNOkwiqEA4U/8y7hFrtyaP9GL1s
8O4TbFrB8eurHu1tVC1ehsITIX+xQHE+8lbFfrQVqjxa8k4cDMTRQ9n7YwUU769Y0cTnowGXAZVP
vBB/SB1i5RXUJGHXFA+PUQZFXRgdUzwoo5RsLUos6FsG89IxXj1Gu6k7dQlTbQ3bBaE4eE4Qn5Mt
bpyYk+6yE4tYvhfyA1/lG3BD2W3dZgiw7DBx6qA0ZZ+AR6OVvXr40uI5TW2XGDDbCkZTVXGRqdDe
1MPI3CXv+SW4fzvYKKjWXsk7SuBu3/20SPbxRNo/vvmy6qJthBBobYCzbuwVp++ATqhM2/G9g6ri
mwRiNrePDNsx6+ZE2dZhxaXW9LSt/iZPSDnutE9zLvL+V/xZ8d5agmfXRlLtDhweHVe5NxD39Yzf
GsT+JXyd7dVtoFbCbXKJdkwAZy2UDba7/NJP44mqjCLemm5UUgDxDjmx3jZHCvR4zGpmwRQxj3nD
pvBHn4i/g29LqowV/pCefl2iBYwE1xj9Ogd8Y0f6jCm8eINZqwLx5mJ+EaTM6/l6jvCi+Zy8ISFm
qBa2r8+FyUIBjpKPTc6XdLScHpeo9kLNBqNwsaYFl0Tydes0rLbO9DW2pvVX8eYE5oeQZkEqQPCQ
ve6Ni39Ez1bAFrAece1kKyDsZ9GBJR+57O6bv2wgCEMcayj61CV50/CPo1Icu8WKK0TgVotsJxGO
FmcCNll6NMCB0tIHa2j/OMAxWXCVQXla/wJ4BTagrzTYsPj56HcYjpw+3HBVCqsFKxGHuzorN7ed
6mycZNoCO7236FX3ssTKrcxk7n9UOf/KMEfZJPpo+6ZLUn5AEzkl2FpnD0Q2cKzcI9rwP2Cn9Uv2
+xhiMHts22W7TGYmCe2Uc0cwNmDUPTEAft1n5VlfpkHMViC6MHZH9fpnB6RVU9d0g75aBmv/40xN
zLh+U21+//p/m6nJqm1DekQx+WM69qdqQ8+FUIkItyCbiADLnzM1BnCmahmyqlODISZxf6o2kLRs
io2YtDkWU7D/aKam88x/V21US6a4iDCNov0t2tI3Tnmtn09Cuqo5SsjiX4H51u0stW+QkjDzGQnO
LZoQAOE5KrRboFdJ7IybQSIQiRMtt6pxVJLrLRX/Ht/CZ1q5aix59/wVFAN9jndGHLEyMXQWeVri
qfeGrEzD5agHk902OAWu3A0bSR/E9gByuoYXVVTrkmKH+8NALdoW6j7Vuw3JcYtpGLKmpYV6T+UB
J7/9EQ259yjPRd2NZE0GpbEfDDyRBvV4GjckT51wNIWE0jKi8PBqYhCqOV1ZWIr164VvuZNdqt6f
mIDTuPRSS0zqXqOae9FHnNoTbeh+JIdUTN1aOGyHeKN21wckHTZeDg2N7ZUbbqfv9l2buoOZrOxH
RMqt9mQV8LuUHW+1FBCN3liZNHnaLaQsSmL7cpn2kvtQHzf80XTjggNqmuytdhjXFdUlz7UtzVHu
VTWCXMbee12R2x/d+tuuuGvrRxMN5HuYqg+1OXbuw7ml3i038JPFBJOoN7HKdSQjztwLHoyrBuzD
5LXNlbe6bF0rCY3SmOZKN9EiqkcRUWL25KKsvN/G99XLaoJHYnilmXpmWX3GugjNMRa4cQNivcjB
ZKFVa6GKyK8WcHhUE+KNGW3rVEhE1l7RMV8XDQF0V0aMSsyn+4IKLr/yqfIyvajjxsqs5wlp7Ecy
h24XpEPlU9QyKh/YITCJtI9RUVhebffTio5Ugkyai8hJzwFrv3o91NyPynK3qFFyEviFQ+/46Fxj
W7YYudb7mtqQxvnKavy4GnOkglskmU+zaC9/EWKPo1MZYVso8AEPAELiotLJz55z5SznzQIt1bsZ
b484GmcOIeq2g3bS7O4kRO00MJ/StHe4qy+owMDCcWW6lNXF5Ek1+UM1VkP0mkuPu6+R1VVkiqWU
xO3rdM50jfoZNjdJN84irF70werKMNHtQ1aD6TSwYAFlUuzc72iyj7JVQmw1Iv9cJc2yKD+lPhur
7UEiIaaUJNJVMESP5CCzw7C77PufrYqYJvFBwxTV4s7/pIpY8n+xgv/16/9tBQeJaOpoGFTY/aaK
GJSYw3O04OT+hbBo/R90FJ3m8f+vrP9l+YbC4dCHRMnSf1hupMoCn/hbMhElxAbwSLuTzgrOv39/
ba9ljEav/O+2S6V7VwHoizi8pF452a0SWLbuVoBr9ULfRTf2BncyW3Wvj5Wq50iPMN9w6Mft9yDO
hBenRMGpkRqEVq7sd0CHZs2pJJV/Ndq9wwl148QaVNB8autKtUBcgETkBNST/FAyaLchDlWcoLlM
05nWPqclp67MTTpx489UOlWc2JJKlLk0AvTRmNNefeC+YxlIXha14uVUZnlQXgNQawV0jpuyeDxf
tf9kMSmbqxup9vbZaDUR4ZR6k2his/xoiTJWtcQFf1AuCxayNidXZx5LSV08VSu0r+VSj9Qpa3nQ
Ovn0yoRBxzOgYbO9wYF/MfyrsYpnxaaWlo359BLDWhI2hz6VmhPZYGp/Pb5KtGOZ8p6Xdj8kOfbv
Mun3RSM4qZGrq92uu7bgAl/qnAvDuNe40wMzJR2HkryQOS2j66yieK80Q+d1OxYqaA1Ekfhmho++
EbV07I5fERYeuft86RLcrsJioHTNSA/mIPDlb1kbvl4IVEVnuI3OzMnpeU6amOjNFG5ZakN2y0H5
0e7ZuMZU3lM1mLaY6CpiU91Ct2i0jl+JhxB9KZ73WfzsQoTnJSzjkcxYfai0scheD9ABbeKtDt3V
ejIpS2ox8nGUVOGdC3ffQ0hssRck8nyQqLM34PRXVH/f8bV/doIjX918PHh+baRgqeT5U6PHpLxa
k4g6przMlJ1mtorjRngfMtsYVwklgJbzpUmGlzsEaYhztuA4nLgPriX3ARlUSm1lVjn4CuSdxpp0
sTm+WslSLdv5rQBZcXOllsGGDhYy42jN6gUX1SC9Mbi9PUOHo4L3jhx8nfyzl0dNhhKrUs+G2Udo
wv+taCz2or9tcH//+j+XR0smmi0r1GaKkjdsQX9ucC3ThMSDbcnicf+6waXfzeG9Zecr9sA8oT83
uOxk+IYy6zjLq/0fNXCSMP/7Cgn4yLF4DiyUfNu/rpBmXTlqpxo0NqCbNGF9zIYJvr5kLhezO80U
Fa5X3Bh0ctatMXragYPpgOArO2Hqi65vzCNlmorwUOgXM2K/qLxVbFHv2ZQztW+hY8VMWsgNSONH
vx9A/ok0VRfEDqmLyLhfrtsXeEkhs1p0GmLy3CCkog0tDQ5N8V9nLgIBr0dwNacQhvdt2k1KJ2cS
NTDvizJlHLdbaybvVdJ0+r7dDXvrUK3KHdmvE5vPdBVvCPPGm4T8JE2+2NU/H5gobwwcOp9ZDiN/
LN4z7sjZKhyt7SMN6pN6LKvD4wjBZNlV+E9HA/IcOXKkbBAdPkVK8WmAjDGXZq+ddpZm5uL6dX03
WfgBe4wkgI9beeucsZQ4VMDNbohaxGeLccra9kWR0iaDrwvtjCQgVNDGReKOvEgT4qN5dJbPE08U
95RyaH7AzGWbdlWvmo0zU/dVen+EhVhy9KuzrlknLIzwRMcKv68UneK9x/sTDMY9aEGqqP7zCtrH
Na50eLGwaEQ6H2+3ZlVI26Ilyly+99xxYIipivFLCVSwco+pjkcXCRBCR2O9G+DjCz8eruMUo2SW
jg0MuIY86vEHGP1aO0F5H1FCk6pji/oFCCRimRpdzQMlnI4OdjI9A2/xOiTgLPUdmUkB4pKtcYOT
zEqm2mk3jo3b2EBiSMiep6ny1sVoHxjlUxYnRP/yPTW5a5LRZJIlzaHPZIbRaFTAa7URVLAZLLsj
RijIvLNWSCpi9sI791hnTAKx4KquZrnxhAxq89EWY+uTRsDQJrBHbhAtSfN8CYWMZC6AGXTzV4AI
FGpo2aADo2M8bRAzEXIX3JUQIVlHk9vPdZMhEccEA6UxWbura9BKQnI241mYE8UaoWDWXA7d65UZ
lYxPuF0UK/3QrLixwP9EQuHiyLSNau51bWxeW20rH6V3ZkkPjiKde8CS7fwNOWX6WCNdFRvtZGbv
zYJj2bePxPMs6r/KE8/wqYyLeMrEilJDXQpuD0qTICGOqgOVg3SWcR5QTeopVMnmF1N6a03G5MZC
+jUuJax1qff6oVjVlFcPJ1CCe5VCRbYhaLlIz4bH8DLJuK9yayzbWMC5M9QP/V7Yl0bpZx0Qz3fv
/By3SbTKv6JdP27mGN6m6ovL9ciB+/yRL6NvULSisgQ86wd/wCCVf91IN6E9GaNSqIPIhTameLqC
uOhTuI47HX6wd1Pf69ckVTakX5ENgcIO1y+rHskf1mc0t4/REZXcZlLOpmutLBVsHNnmmbB8+R2L
SW6MrsPuFnutMoxxTCJs2yUEHGBAA7XVGPjoKaJhXR8nGJpzCa7ybRRhG3mARny+XXsq5BlKw43I
sVDX1JTgevBLgucQuNkN7WsGz4xVdZqRKKR0CzJnkKbthDCM/gPwQM0h32qjh/F1vymjvho4m87J
8EbJOnwm97prs1l7pwfnx6Q0nZHmTfuqK1K6ZL/UpEKKflMU9ofcQXrEQZoqqCX/bu00XGiDJ+Xc
ATen+O72udtk00xBOqVgi/fVLN9NmAcT9KPhZFNna13u0UR/vidPVj4SaK+tnhvzzmGTSkIN/LVL
F3m95YeIHz5kK+BqCFeNDZosvRpr/VnOgJe5uiXT3FlG55YsK5lSZNs7xRepsbRZbymnqk2XxSZu
dtcGFw0UIKhc5+TzH30LpsnAAPEfq5qliVuR/3aPof19iPb71//bHkPMp6jR/sPg/Jc9Bo22hiJj
QPsXO+bPIRp926rKP6uMzAz9L3sMXQzjoLnYVKZAIvyPhmiq8J39dhfGUzcgzvBIAPV/22P0qWK3
RY4XPhoKbreUGqbLTwZMPb9/1GVNaXWucYF9QDehLsJkfVK5Ceq85+sR2kX/9nwd1BQ0RJO4LxMs
iQrZOysxlORt1Y9eT7S8Icu/jWv7bsY3DQmRzbFqm5PEqYPWek07mUFb17wbnRqqJeawKg2eFcHS
Ao5XTEmdHTYjib0ynoxG0jcvbNCNzDzM6OvtwxaJqHp+v4r7MtbF7nZfWxUNr49LlL+00b1+MYVP
rHXbEloYGEHfMmt/xZORmq+x1n/0/c+Vtsk6z1gClAM0Ma9qVCxB0MFb+b7FmLqIrAETTDbQblF9
3YCvXDEPZVI7LixOMYU2KuL0sQOgMCM0GmvzNok2WREv4HW9S0xFHNBj2uCsXzGMBGPYGXoSdPgE
uvL5pZqgIG6ieI3i6lJxn8+9XLQ+N2lzySGTLNWL4pUc8w5gid59qVi98rj3MDyOitvcep0L4xka
GarELbyr1OR2T7QOaKxETVtl33Hf2xjQtxS2gKfhsYtwyt5VTBw4VBUuvs2zmSdxFWBLDxUsXzZu
2qS/h0n3VfDOm+3Nu5pQugc8wRwlueS13HFimP2Qn80utUUFIC8dj+pk/czgNuhZYGqrU26TIKXA
DIzAARUlnpsqHktPZZpA6eZZ0nb4nvb0Xjo0I9rOKB067/9xdx7LkaNnFn2hgQLebDOB9JZpaDYI
MknCe4+nn4PqkapUregJbVvRi1ZXkUym+c397j3X9Dq74qUsRHlTmSJJZM5K7jKeRjTtuCzTdzk9
K5ZFA+mWMscjuCtHLu591GwosKUwEUuWpe0MV15ScyLB/I4rdnz5U44w07UjR16mkE3TrEylOSXx
uzeildZc8U1/kdKcS9NkqZmzwaXCLMq1VTtwIFIk4zkA459G+WaoKHAUmqlyi/duCElEEtdyiPAc
weSv6BVStXDWM6nWhVclpvoEyKBgcfFtgOIEygAKwwW+/+gKnUv/Mq9f/97rrjRd60yJ+xdy1P+z
7kqkQ36/2/329b+su6JhsqSjrP57tTcNVazykoWA9R8MwbCyWFqNP+YT/24IVlVTE8nF6ApsLuu/
uttJ/PU/r7u0m0DssqZrpvKb+jVogYs6lrmrOoD7p6hO4zLdrh8aPQOpXF+UrF+aOl3JvKectPXM
uafrq6YCxxzlLD6gCuVgLo3YeNuV2tW3hnYJ+lIoxIbfoFbvEEzpzMQeFxPlj6LlELkLQaJWECJr
W8CiC16jPNt6FXVMOvPzPFYdq0VtU3M79fzFyFBlaKxLl0i0ybIRjBjZi9SbWRqOBj9eBrHvH+pO
P1aTsUUm9OJX2s6K3dMgF3wyvYOvdZtkgkthbMrGJrRHP70q9ab3qY0oie4XMbkSLAFu6BRZTRDX
4jzVj/hhVaBDSocNNO+/uaXOBz5A4nAOXFBD2iUA62ykGH+D3hHHaOlqDVWg40zNv0r1IeT6NuFA
GXrEUMfoqJQK0tNWr6g61Lu1L6YbIeQqZAl3eQrxydcR4qdaJyvdemT6mzDQEqLTX1F/RZ5yDnvW
1lE+dYr1VVcc/7SH0AdO69f0kIAUB//cKBxka71hhYZv1hi9XfcwTmSDZCfTyzHa5138nnfmVhEJ
Pbr1qWLn89gBk1qjpIvrpjZtjlbV3gctfQhtiQdW0Thgm66FKUEZbJHdtWKXTUDNxMmzxd7bsQcL
bWNr7Ml58Z0QQSiCt6IawZoNiTz30dw6YZxZNdVhfh++yx2WTq9/bbiViMAPshCfnYnFMDW0dakr
56gAjtrXtl5SkdI/EcOg41Y+VAIWKc/bRhqG7X5cymq2Uns2lkJAsfUWSnipPDQ9vT/5kEjzvDj2
BUlejBm6vNUUpNPUXcQ1TFlSHYPMwQDZLBMx8FWHiLjJ33sJpKhOkw2qjhhncrL8y6PnNB74fQn8
7et/LoHQqom1oVMxoZ3Wsp/qls7ZkUAEIaFJ/+dQ+svJE/Agj8P8Vx7vF3XLlGWZjIUq//iO/83J
k3kBk+A/HT1lCQ3NInMI1Hg6mv4yABCLzGr1PAVZXE5G2TemWFZ6jQfOL1j3TWW8uBAszVuFhtVl
wUxcKq7rFPGXhcTOlJD0ldqt6sIxYN5cGjzhlAJsS7zE40bV7JpeUphKlJLycxwLkvsg4TzLAayq
85gfmXJVjdxg5tMYQzxhVi2x52/iBwH5H5AYc605+F7eVSLILL9r8dKdOg6Rr8oh/EifhSfK8C7W
R3cr9h72Wqhc1OoUu/IeXYdFsmP6h1aRo1NMhlcRp9sy2FUL4ZYer8oWJN1ZvplfzDj6q36n6Wcj
PI/c5s7DvjlL1JsYs+ZQPEVP4Sl7z94rwVGFUw0WgmDVt/KiPcQNpc9H6SF/+58BdKpTc6A0aOdt
NYrbu/fmXf2WaR4hHJ5vkZziq3t2IQDlO+CLBXkyiluLu0zpeXj1MdVs+4V/LXdRwPHmWBLI8Nfi
AcgU8V7yXT2rNSneDlyAUzgVIQT9IL1anzCwbdNkXFLyFNKlVF9wQYcuXD0QNfB6ppY/GpTwuJ+D
dzqeuKaLAHWRJxER4oVwIWWxU/fadTwJW0/bimf5nFKM4JP9PQVPKJPjwoRBp28KimKp43ufahPa
4mo9mvsgMFc45GtOykflIVwSHcDhXocqtjAmBhLmQ/aJjwrK1z7mqQWtJzv9jvEqGwvP8ErgLUIg
QVsljrkh48eTezF4R6g1lVSUjRfqxrfAi4PAfDIk7yAas6p/uN6LjAzSxkQ+P6WMc7YRdFh1hN42
4nbXwM80tlqPOT55K4G8hGZpu9m75zT+wwzsMYoXWfEWd5+h8h7QBtvTLgsd62OcIhjwlwhmtMYP
Ez7QMaQlhBNcwgLZZwN7OT1ehBriazVZlW0WXsLaG1q9VpoDgwd6FyiARXEiCWATwXSo67i1WKwI
gKyprnUQLpfVwlu3m2gn7M1jQQnDiDRUYLHxV8ZmKmMgdrrpz/ydOSS4Y7OgktvR1yolHzlWcnWN
n349rggEUi29IMaOxExqwsBFFQfpvCZpkuTs1wE/iV4OYz98dV/GB3/5WG+JbtyCm/oqag02A/Tq
6uFRhvI2rnDNH3M0my/OGtazxUdVCfe99pCy4xT6CRXO1rWyCEq0nPbdxcjtxZu4WiFXctjnvhqz
20tfBhCFBfmiZXIoDhpO+2apbXl+CSttrIV6rw6i48EbnLil9G/Rk1It02N4iY/JWdtqzxOWcUIC
eudsT3RkMbHFCBzw0rTP7QenlVGaZ19s7xn+YFSUc3ELNsmmW0ardi06otPco4PMZ9Pc6/uJBsO1
ZKOla1I4KNz9TG6nbyeDJWOA1a5A23sk7zGZu0zianAZzbfXrVO82tx5x+YktXe1WTf+bYC9lrqn
plsO7ieaYsqG6yN7o0FG+pNWLiTWNHwyZ0vvnNydAztasQIRDjASWixSJ3SlYxyAtdkn1TI/N0cJ
rE2LP1rdMg3DWl4spj4ieRW/RZSXpHu8YhhU66W56o58+YpqGgyqE/wGwvlCXSkgiua0k+FOL67p
07DDb3MqTtI7VJKpNPwPv+lk9JwM6ZA/JCqd8g3y9g++A4XF+BknJqRJr2+5GJZTiB87F97JqXgH
w6myrfcRj40v2AzrYe1v66cKu5y4K2kmMr4Vgjr0aIVPkGZwkJOv4e3vYrTD84sPPp2fQQzgn5yI
PPT4rUPUgrcpelYvctBX/MFWWUOy2ylra6dds+3Ue0Jt+vIb/D9m08kPLG+zi/6Mor5Pz5BQ+HfM
1xiw6ST44cD1FqxVS4OHDotgm22TD+Yja1J5z0DNDvz8A9a5iXRgQE+aQmoT/8DAw/qD8YBkwZ/i
rYPqvY+OyTG6UBDib6DTwN0wXkEu/LCiavyi9GkvZJ79Cpny3J6r42TKnwqLpjxAwMOgLYXnTrZe
OTKegoLnF28uTz1uDM7soOym1wJzK7GB6kebyvT+9EGAJE43r2CtFM6EOjMmB/SX9K19C0vZVlf8
rrwKtvwxmY9dA099u8/PvJAuPWKpw6v+mT55r8kpfkppx+7kmZafYIq5D/dBMRnP+UtH73dyEr4t
TJfM7D/Lw7DrmIdEp2ptvjQ7b5omA6Mhh2NRgjU61RUz4QSpwgjNr7HA24jteNZcxZduPAj7ZDe1
pLrJsVMfBf6BvcLSNfhYKH2oH7zXjo1EjJGqdkpp9t5lgmuQB17q2Xp68QQ87UZ4n5ze42cD8gmb
JJVUOT2ihjafbM8TqCQBlsZ/jfBY4rNcKawZdriakgzKXFwUV2FJsGLFRW3BEH/dTRb2jXKGf0d4
xlpOHWGd9zG9QY0NxlyAld+4Yi9ytcm/vQmeybNLQng5kUws9QB3QPyQn2FSAZ2aTJwq6zg0XvBf
nrsIvefyXC/drbRvn1qANfhFrWV+t87eVWUeZe39dwrU5QdKvfwyPRv+E/UCm+LUYlHaKs7AS4BV
9eSUdx02zH4DlFKiQINMHwzyI5Vl2LfDN8YK9ReyDOhfsPFkPghEOVCRgt0UW3FXU62gL4NuIkYE
yelZP6YwmoBSUX4+Nct3tACaNMn3zoGWrSluouCXAzo1RU06E6jZFCvJKSkLeNf+gFC9H16flwHZ
LG/P/Ibe13n+MQFHydTY9eyxnNJ4GqwhWgIO2XrqHzM20WnYMVbbtoeQXeKA8cO6d5d8w3px9M+D
9BGlL3q+KWAOMaTy5vwjP/f7cJUe9Ef/bfjzyPxoYStzCVHEffyuP9xjDyymubgfFSWDnaPp8+yY
XYrJ8Q+vKN+D9ptytuBXVBsPe/yV7ukcZ9HZ+cU8l5Y7BaQwD5bcKQfa7/abNFX8Tre7cHaP0bW+
+0/BaSqHSw/ea0TnXnUqNyVvWGMZ34298Yb/Zdns8sP0USeEsUl2MnXA8bd50TYNy19xqcwZXl+W
Wz5V2bVbU2VyLF7zpwmzVJzYLfb9W3OUWYnLQ/ykbQq6HCtb2atX6SC8UxH5JtyEfXnP39P36Wc2
j+olYNqKcfHYPGJOIv68/E5ZGEm6PaKT+tItwMMuvB19JiUp0xjv/PPwKdzomJQv4nE8dxSaTf2N
0qHwqJvBC/Mk0vsY7PVXlWQkBxoM3Iy7OMwMrwBlq1cgfxG+8r3m+N+VZ1OZLPWO2c5NJr3+s//c
n5WzdsYxoz4YQ/FPWgDOdNACMaOheAyPgTd4s66uLXbp8JC++4dgPR5GfvBwCpYySSzvnJw5J13c
k/qab8cDJ/CLuxNP6qleASm6RG/NTfJ2+bHbFxv1Pa7PFThiheJt4SU/FeScq6+RyS+l0PB/zVNw
m049wiHbmxwqiU2S1yIfjSMOTOFnuvV26iXaGXwI87v54JPQ3qlCvMJwPENJ4KLQ3TiHdvvsjSjc
R/tRf6BpBl/6a/3hYyU6cj4NL9JzeAn249K9TF1yPReI3LE4f/SraJM4RIHX7a66CxfpJbv7QNWD
LV1pU8613mKs9r60p/RjfBJu/p1gDcfM8SyfpubumNEtUOmJXKte9MtE/Bpexrl7kR/5d/MyMU+J
ILZ7kwK99q1+G7/SNzzj2/zGR2lFbGqR7yfkEmgLAjoJv6a0HI7WrX+CLjISa6uYqt9CFnYIO2Sw
wGvKMxnf6Xf9zZrEy/iortWJieHCe2ku41v0kDHlr6u1/lLtgmt5D67yI3zXWB2rRbTrN9Y+vRvn
/puX96laA3La8lHkPH+r9/VS5pMfnbyTe5RfyrvHmtYYj1Q8Zup9kGdASDcTRErdYnNiPvw87kMq
JkWwITRduAzTbHXYxsMNDonjWm29HMtsrcbQh3WfZLC8kBGxoxjAYGKGOAsQm/KCpF4eXZmBd7mj
aX9zwUITdZFuD4R2Rcdu85eChf4fBIvfvv6nYDEVb+GbQZ2YGA74YX4qFmB5RBmnzkQC+lG+9VOx
YHqliSYd0v9HavjFj0PrgaJzj7BgGoH2+W8UC37YfxAsNJFxniRhtOex/LtgEbWakqe1aa3aroDY
SKyz9kGXtmS+dXLGemvXmXUIxWapNuSbaTkyenGTq8KiwR47RsIxi2TQOV65CAGcaFLsRIX+lMn5
1hWA8LbFoipovhPU9p4E4SPB2y5GG8sjiqtbvCep9SoyEjoZruEqphwesq4xhvBKRPO5jLLdGAsA
HxLTVtnBleqaNMosHphAjf2wxm949CrtKefH9JktuRmZHObZXukuXQb5U5lRhZ/FN+qZKZqPaZqi
Dhix8+AtTLVgFhniVa5qwNVNtRs6iqr7SOTSzADHSHOn1d5QHa/WJEB3ou60KNJdhimhXfk+jjj0
6hjd2hVI0aJjZ7W2yiZhu6w8J+o0bs88lWNfXmqzf+3cjxZFfBycXtJJbCMSltUhZ7cWkQ4DIEA+
UqJWBVScuAswUssYqbEILpbQPhB7jpLIfAVaGGVvM6O96MiUJXKlShBJQb40kDFj5Ex/kjUNzx6R
OYc43LX9k4H42SOCxoihFaJohjiqGlM1JHKphGzaIp+ayKgKcmqArEpHV0tNH6F3BNfefA4Zn2bK
pyLkMLrxQRX1axMvewY+cfyoGP8Mcb9pGQd5Ltfk2lBoueqYsgmvEgTQMn8drIaUwOQTAj4ry8XW
0Ot7AgzQKwBVcNqzwzDcaI36JXUc7kYFi5C/yCSOsTCXdLniipjvsbp/pEZBm5OF8T1RIMqaAQ4O
9PUogUnVDAU/vVKFeVZiBcF+KGecCMT4JpmRPXaIKmq2k9uvaPJa6l3DwFLNt14QOlCO7NTHn6+8
5FJsa6z77jgRMjGiS5zkgfK2EVD5FgysQczOrJa1HFOSNjp1g/8zqJcSbWsKsGHTjM/5IBAQDL2/
d0cNpfWkPJg/aYY+zYP+clnV/oPN8bev/7ms0jVjMNzXZAlo2lQ3+HNZxeUNk0bWcaBPiLZfhWBk
YJWHw6PBGzmB2X4KwfgEJF3UqNSZShL/u2XV5Ff7kw7Mss+sBQs8uaLpz3/RgfN+UGRVYK2rDdxk
lamT2EFekmAiZspC1LNlOiIA1XK0ZtNY1xH2qVHAHDNS1BUh/taRtPeaDmsa2qJrJOzqXAS08diE
5VLCcO40KetukkOoMYXu1Kv9wWy9dc+QYjbK+VKVM2dEK24HUNRqfYqC+jEO/q3LGdeqwgiz/MON
SeXK2iWpBx4KuN5QRKUMPpMgP4pdtQwaPnnaZ2vAcmYoXlO/VwomwaDiHoXbVhW3VmacihTkSeot
jRppNuc+2xg6kLP8YSF1Zzh+PQzMbiE/ydynJDRVPUTuSjjso8uqpomz85IlJ4NQXetid9NDrHMY
1op5U6szC6OoNpIirl4tyJwds6HW5XlxBxRfeJcUZKnYkqwiRD4C1jJW/S6MEDos1Rm88GT5CTsB
x2MLh1Ya74Gt2YqLjTpNAJaALGWNK8ZmQ68XeMWNZZgni2/DG3ujgWC1WkSVPKPgYbIZ3CpFX4Qy
He+pMSvayk75fUU+9WrAQyt1KrhoiM+8dS5FM60qNqZxMpu1FLufUAQXhBacCL53BqvXDEVq9PqN
oE+WkmFbWvoy9qxlo9FwPHS2nCG6GHybUQbdhlFzKAhtUhXcQUyB/lKM0k6FwGoQe5VS6AJ9iywN
+iJ7D8ZwlYkGrF/awyN9qUG+8b2NVujbCBtI3zGMjLOlEg1fYYdVjs6HBk+aX+wE2oc9+gNoBysq
bGTjXQOr3iGnFALynlsSVgVTklfMJYWF2nzLNcz0AnpHXm1co4KuvtfryJbYLnOcFh5OuCgrZ7UF
IzzklDngKk/6Qx58W3GxCybjbaSsWivcSKj14d4otIVCNd2UbjInixxiJjKKWyS7HKSUJrbLzhi5
+QYXpbnydXNFqI5R9dwz35SGXVaufcUj9BQcNB/OifxpTFZENgW5Pw1MYtvecGKF87Y5zLTa6FZU
F3YcKgx9WxiaXQ0wBXXMpDoGv8qC2tmql9EPET0eZo1tZwTgN7Q45JSHKyByGNwQGBbsMvet56DQ
aG8ktByN40M3nSP66UTRcrRw9Y4cR6Bcg+nU4XH8UDiGeHxAcVI9PI4nJceUiiZ6a/IfSsKy4BiT
VzX+0Sa3J0xPSUMCx52BYw+8XXn+9x4w/oEyY9BG/dn/N2A0GNP9PmD87et/biz45vGOiQYL9I/j
9S8bi471Anbn5L0w+Jk/T+uGpExJVfGPGt1/21bYUhQO8xZ7FB/H/yoeyjDzP2wrxJvY29ikWBqn
8eMv24qUFb3Q9iLx0MDD2h7oB6XtF5EoIhZlH5Jyt0wGTERfKthQLQyWvLoZUrpQArqYXOhaCnfI
+k0sq7UXP7f0t2QeYzYM3CrjNitAHkqGcJ1muHhzKmxG5Cqf3hWJkUTSsjYpc1njREYWWilaFoEu
mo++sGtcBF5p/PLF4ObHw1cdCquobi/yAO5tynvkHNRUEVQBQZCeQIg7nczM4qYTFDFSAs8MBlR/
KwN+LHzv0BIrUaZ4CYOAoQxPtXKMCJ+E+OxytV7mFK6EXGgTQioqR2c1M95jBOcIypqADVT9EWtJ
poSLNUAGcyVt2VEqMSALFXLpdFNTZyiIg1Pqvb8xBPDa2VsgFKuIx6EF+aKkmjUiOe52X6kmrJIM
HqfW2oYeb6bzplR5C1+PcPD7hq1njWiXSvOZSIx5k7WGMDS0+HOLYJuOL9PJOZ5mR1EWHDKV1AHA
Sh84TBKvcOdeRkHcZk12iUYQk2a17xSDKQR1HSQZ21Qs2E/rla702SavAXmqLlleErVer38EkyQi
sxhzBpeqHvVDsRZWTFyhX2cJInFe23nfziSs5mOnHIOacLoUbOJQdGILnceF7V0DJymMszzkz0On
LGKF3t4M7aRau4VkQ4q1Y7HFIy3NRh15RvHgMIdkLau/98lWNQgx0T5oGCpVjH99siXH/qcF6Pev
/+cCJP1jclDxP9Gy/jiI/msBkv5BfIc7HqlHbFY/sj0/lyDVwm1mqqL4Txrxz5MtVl0yPBzC8UAY
ovLfCAboD39egnjok7WN/A4W299Otl4XSZYg1EApJNwABVSnLD6EGPt9MgSp+gjkY6FiErIs8o2h
HZFwMXclxisMaHi4VDIn57G/JwpnrPTNygW7D6RdX7wEYYl9wXttNX9uKdAOM3dWJ/lM1tjT8fdU
xrxU/K0J2y1WlE3g0RCRsPl2VNT3II6yxMZvxtVam1F6vHLzxB5IhietdkxB6Or5vaskVAI0e7dx
+jhY9oIKtpCkkRczQL/qWbwK5I01oQq9cVYLr11KsCJaNrG3GChcVlLGAbegzue1wGwaXSTvltx+
rnL7oVR4WNX3UPqsfbiIojFPvG/PIwnTU9tNdpu6lIHzvEQuL9eiXZi/WJS/tmVhywjSVYWDv3/L
QmveQSQ0O8/WMCqlGfIk1NpIW4+N7IxluVI1wanw3YfDy5TzzyYV2n9Kk1vmdatIZqqdUExucS6t
0udYCNdW5M76+jLm6WbgHitFe6OJ5g1sCzywsyoMNoMmY0MpeD0Unu2K+kSWF5dv0MMRwHxfU9NV
D4dSdFkOfKcEiGewO+QFHgkZbrlbroaQ67KW4IqtNbc/UFm9dnuMG54xp1h5YSG7ZMLApZyySp+m
ygzGJCnV3j3n/IqWBajDN48pg3Vf+kit0ikCf1+5lZOGr1Eh7xKRAr9AtzHIrKtOm+fmpzkSnDUv
Okh7wHOCBQGx7Oi3sihvbsjjpCelwU1TKs9jkp5UIyfzWFCk57WkGlxoBmW5b1wmauH4ZgnVqqPj
eqgUwkPSNgziU5qbm/qH86tGX6AAU7q70YeK3zYjvpC7gS26QMpQxPzwvdZvmfuigzTNjHZVjhed
ryzp2EgbXLOgYmphq4oYz+VrhTl8Ih0EFAQ1ERMnLZsX4ypUlyHDSoGnFDPL5BNw9XgbB1C9wiEl
1UlItqi2Or2BVWJ36GEjyBlfw/E2UuWjK2svyknM0s4F69lMqTaztjgFBZ2WTmNc5Mm+yz7VNgHn
DD41rQiZ3SqK5qwuJvlWjvu8AQ/Yamerg1AYXssCzFf2qpbaQsbv48KPiLNTK77XGc9iWRKzx5RA
FLk3vivpHPC5bMETSWlpC0aAMaSaTfmqAf5CBEgi7190KziG6d5sAp6aeO2hLEmpv2klBqTuYmxI
Er/nKT2fFP6EXxUHDbOLbaGlqaEa9rFAWFoZYQ+uBSFx9PIGKwLn8S4ta2wkYGRS+aZG1c3Mr64Y
rHXLW/m5xWVLIULF8UN/F0bV9tt0JuHa7jWKfVDBDDJyMWRv2iyWGkydzCgWLrG7DpZ1OH2SAvo0
iSIKhXKImmAp5M+5TyqGOjGJqzYuNacReD/0hPkoKQ0M4nqBtlDVxi5c+eIJ76Nen1ILOOk0KC54
Zur8IhikxHSKRop1l1m20lL7QplLSmYqVI6CIO70skDj4wpTsYdPMQbmMxjuKO98CtH3U5VYkWvZ
5giEOkW1QtyvGuHYSeQAkDg2OgFvhUNiJeIS8aWr6Br7pJVuQQml2m2dpGAZo7Yr/jZU6RSVWBsi
BIm0W+amaHc577tBeeQ1OSvjFMnBqpYa5FqdXxW50dTKXSq89LGyEkjlGUPHjVPE6RO9c1F0JLGZ
y0K+lgPqmjU+LoXJmLOVV4n+5PNBbA3pYspXSey3PXO6SOiJPhxhUNitAQ6xvLfxI9I/NV7yulv3
wVtdW0A6WWrcW5NvvBYzAg6EoROdTi97vOnGLXKXRkCAL84O3NCdMQvfLKqpxcTFCmfiKR6NrVLL
+PpVeTMY0mrqvnGNRZ3tJJOxVx2WK6uGRxEAYQ9ufec52ujZ/oBZnsx5kShk6J2i4AiqMAZK7jIy
RB+n2yyRlgCIcQoT/GNcXL7pYXKQdUaAUeZUTfJa89pp3cT6xbtsgKdX+r0qhdCMIaGk1bLsX4fi
w2OQWIemLYu17UXFvFPYrmKmq4Rh86hbDKG/UuVPPaEthI73XikXMaZ9t25IVwDt9M+ZBYhCeYEB
bSdyufB0Pj1c10dcNqbAL51Dz038Vd7T7MTpU82jbVH7q9Ea113w2nCxLvpw68VQUSRmogFKEuf6
agAP7oaL1vXnBd64yIW1pXSrolF5ZxmHOnpNqWBzjavAD6J1fNaqzEWN4upqPLxQIeXPJRq2oCar
HzLfwe+1jTi1eQNTlnhH+eWuC4sZ8qrjEiiI28Xo68vGYDjGYJL1n+m0NzcZ40sem9lgLARQJtzR
7p3q7boCtxrsFSHwnDh9d4PC9hOAdG62FnJtXVMjrsnRUWRlw1tjevwWWKV7w3pKY5heZICaXJwr
fImWQ81zpXlrgIDG3jIk2xJ2lkiSVkzURT+QVeXyIunQEKtyGXa1P2sC/D7wE3ulcFR1JbYS/+nR
9JKdME7uuIQp3YcfGX98F34r3usuj8M35HXGyovd365BqhYTrlBF5gGRooThzGi8k24RvO+hpSZb
A5e6QD19KGt7CBPronoOSlra3Ni28JV13VdXPmW1PvsfQTS7so18fy3gvTSFdVVgj+/T+2hV2FFE
c10HJXelPNuFCF1aasnO/xiS7CpaH/rr1k/fvICBb38M9H5bBZnBHID5uwUz0UemLCsdpqRqwK+W
NwIlLXHLEIS32mDtCIXNLL132hxdpZsbcbPXka8kdbT1YVfk3qwj1TNwaarFbV5eDYsuYV1xLJDA
g1Y4kfitIb9gpgw3VRI4VhCe1cLd1e5DTrqz6uU7xNGVhn/dZmcUZ27iMtR3tS1L3tYa0Oq66BFX
G1NLj12vzoewsT3lpGXaexb773Vd7qqMrG34ZVV8W9UjK36SBYpfW+HJZFRAK/pRD6sl6Z3Pv7HA
Qm6O5pApisfdhX/9y/uNjrb/2/3mz1//f/cbw/wH4jvGcMabKCZMHP+l3PNHoFD4r1xTfqj6zCL/
eb+x/gFf3pRoltdkTSEs+FO5t/6hWJBgMH9POUeRXOE/+funP0KB1W///996U6aZw78r99ND15mt
Mgrghjfld36VWJqKqJ8ej9aqFC0ip9H4HQ3dXtIMJj+Jw9NFahvQiI6jUyG1oDFBqqNq1bKkV5IL
FUmgXo2iNLkgdidrdLbKCAdVIm8Vf8LHaS2FKNWhUaqVbJQXq2c2OnV20MNVB/08snB3DbeqGKA1
E/bL5ZPviyvOdZz1HnW2H9BjSk84pYH6lnbStGhYzkB8XpE1BlScK8NXMmWaig+Ljckc9IehE0Au
muzZKoOXkhyfFuhM1dKlZZlLs+geY7AqjXpR+K6M5s4HXlSEbC9lImbnYOD65Jio0rmxaCmA7EqZ
z+W+HlYWsbExuqgZLJeAFqLwWgg3UUEFokDUJ8aiFRMkWnmvvRPoJmmh5Oo6a+JDZGZMLSCq9LoK
29ivv70Mx0oZrPqSaVs+ljCZpK1MJnJWQ17q2NfrEYPqNq3XSoCnswdQXOi9Sg9iY7BgCv41Vkow
yfGXHGqLNLaO1HOEPBnmSEhPtLURgIoL37DWF8mgFk5BfZhaQKtq/E0mGxtNaZ4GBZMThSTi3J/4
LGNCtZhODEkyjkbFi+PVXDDcAn8QVdBl8V4KHXjMgM1EBlAQH4qOqikgA4OHoU+7mCX7LDfWCr6B
GB7NlERgz3PRx80cltlbzcCT6+wc3gtzFui1GhCpEXRpIvb9WRWx8TLA1UcC8S9jXc41t16qAezf
ip057F2egdsYaxv+lcfa2mrIBLROLFzGSE515HitwRNYJdsKeFZFDjYl9NpSA+dX30Fn2J0GAX0g
4+4PkWNp/TwXZGb8NNuL3JyAbQ0leBx2ILtIi43Xd5vQr15zJdjInMCjhLI8cYWEgHpm7hMFk1hi
1oSRXHqRgy/DjDfGxJbpsW26FkeEUn8WFHM+aquuC2bMDJex2q299qPOXN5X+bpSxYWe5esoHe6h
UMLMHCre2aN+iUQqsoZUIqolOj4XjFkqN+wBzakTQHnqGv3gKnEFRAPR5+TcK3z4+lNMeU9Gb0rb
3oRaWZUdFgLunUO5cOOIUb7IByjj0KCX1kEeguVQjve/97LP4iyrlFeR1JtyOX8xsNVQwf+87P/2
9b8s+zKxRY1d5Q/y4q/LPrFFiDDYYEzmpQor8s9lnxGXhlZEqhwsDY0l/xrYsuyjZik4axT+xoSs
+W2Z/6tlX2J1/33dnxQyVC0JlZ6pgjX9+S/SuiyHrR74dJYblEujQFHpiy/yThncbLSjLV0QRDCi
VW+Lm462j/DU9XbnAJKab2GN2taitlFUsH5DyYLv4YFYHWcfrPyOvizXwdagMtWla1lakLVepeuU
2pPOCVbZgSojCjVQrqd6BW/LXa88WjyIcJ28a4vsiWA0meWNdLX4FgSZZ6nzeY/JGwN0wfYv7uVv
SgjGnUk167BsFy+93X/GR0oHrkTrJh41CrBt0AI0zzbYUm7SqicqUO4a5y6csufCefsgMWRrz+1a
5VejaGIPbGxL1cHKn/d2TiMlP04/T6fFGXfARUxRXzLrd+Oumj2NS2P+ldr/y915LbluJdv2i3AD
3rzCEPRksXy9IMrCe4+vvwPq07Gl3Sf6hF4VW+ooSU0WDbBWrsw5x7yMqC+8bjO49ZO4Fx3sKpy5
l4v2qdR3tLRCaI83raSWddIbDuc93oLjYPufhIar9pX5HlNU1scZuW+4Q2fhfCYf6pX1x4Kxn/v5
d/zGmHOuiTlxWI1EefNAALeDXyH/BkBGxRxAI3GFG0nu0vKhEmP0gYwQ50b6bd303TdiTaHkvIWp
wKFBVAuA+KXbWNC5vI8qj64Gyj/GydgZx96WFbc4NFsS4FeifbiGSwyIHmWelpO2QEZEiNKRl2f0
G1qQWnNIih3kTCyY9jQdw/JonZl9Y2pg6LseLz/UkaEp1H5e3/oi/VK1k0tb20LgdhhWsSBhTQFn
tsHMzvkJB8nyaOjf5Y0At5+Wqy12ii++Ik/H/0FazIaOvC1Be/TaE4bUx+Ze1506u3IoUbYaMkoS
vND1HtZTm9u8tqIDEoS4zRR/rqvEHs2B+a2R7A9jOxUwBGyKBB/mDmESZU28PR3AlLBvWAiMOsnh
ocXKJTofCRmxERNvlefyrvfZpGzAOMFTczWfsNr6Iq4OnqrcC7U3CO4OzhP3B7/OK/3Q/s59/Jqg
cGbjXYfE4A5/mIPWoIQFNRLHh3P3kT7SF9jG+2RD4Iafesahv+MjWe+Mr5RrUjtShpyqe+mQbVIk
sahZw9Hj9YrJVctOcMYSJyOG4kAmkMYOTy+MITP/VDrDs/ka3i2H5Vn5aJn31vZMuhVy6gv+NbhA
CNLc6HP+JjbD6MC/k+5Ismj6AdyACCPpAg+UfIScHtd22JgncXaGTevRu8PF1sCvdGs6yMY25P7q
vC5ftbfsiljeoivszxibVvC+cASDQpm7Fhpe48V4kR24zxzV7QG4MkQityJ4mlgM5MMI8l4WYpIJ
deidfAGE4k6ustEzW3w3JzeEfB66w5foSS5dFlt6QUyVP43ojCsu8i3RYXFxoN5Qpb30CTE1I4Qs
cpKH9kmn+OnW9N5tPp0CAEME+liOdsDfJB0wQi0f7Yl4twp34Dv57y/1U/4k4JdLP1bNONGWgecC
zk8w9Xj6HYdEV/S4qji6StEBvZd8YunCxRbcyem+xzOxH16iXX6oRieLDFvCLRg4NKQ1mfGBXXw2
nyZZyLlPXlBrOtF1crPXWvQKTDNQZ2Bj0OjzimoHiYuL7RJ7RrktyNIx9or+tpqsuQp01U1Pc8Kb
5zoqfelZVu8rugiX8QaX8IBmpK8do9tXD8rmrfhCtsU11dOc3GUPwEDTJxEuyB0lff4MLP4c3YX1
PnobzU06Q/t70nBA1m4OuxQY+fvyUuz0/fzEr65vFlnR+8BnXT8On9pwICNRf+te+LhHIr8f8EMq
m+6S7mvHWtweDLXkWYa9WT9kRXBotENoWCDDXstb+776GpXPghkg9inL1t/q2Un51jSniA+zLwyH
et5K4NQpznogXGgHNjPfd2MfwncaP7gQI5ktyYSQ/poEDmr26Q61+JUlEOeX4RmhDWbpI/sQX+dX
8ap5C4bO6Hm5VVt4O6y9rfuKoctWiK3l3iDNwdjpnnwOiT8VMVQ9z1g8NYeAL3c/kTIi77DLlayk
XHE/U/9YzJSENgLAlo0nuZ/uTLwaoYtU26WV/IpGBtud9Fa+0PxjJovM2SEsCLJW8Rwx3uGzER26
2BrrBZCyK8sQjvrVwMbCUmweLoorcbpxynzPEuK0zsPtG0cFsApU38rqOJBfuPtslmwbJz2QreXA
XrFPvY9Ljh8G2+z7wv2iRW7d4UhzP6i/nQ/twDZqk+nAa92zWg9ECLGvBDvWMy/2lEN1Kd+Q4F/K
R6BDe+XQ+9ZGd5ZdCvj9XcVU6Vn2B7fRH68JMheDaq5Yl6VV+yhQ5wAUm8jLIP8nfIvu81PO1hI8
aI0TU5JCy+Lt+QSu+MOWdddeDlwb5A9cSr/7aJ7XfspNOOeP0UU6aLhiYaQF+/6suNpWOeR3Ffvt
SfdXb2rtRcc1lYFuyTnwzf10lL0UnyjdRi51dR/euJZLzIy4PAml0jYwgYm9oo2GOyDFvOeZ4V7X
0kMFgeRoOTBblojLawehE/6Ilrn9y4wTQG7clENyI50wBP0o8kl50mXQW/pLcqaZzCEvPIo75Vax
h5Bj9coUSONCK7ZCvRHvl7P6NSp2h/DgEbE9GuD5JTqrLwW9vIBeM6SATt6vXhQgpc1TJ+ANKoV3
iQCd+mpA9Xd7LpD0a6ivaGvCaXYyIjILZd8TRkQIlolZ98hVuhBZPr12JNqAaCecm0AZAoKFnfwB
RnjqL5xii0dhl/lETQCI13baDhuiQMYCeSCExmi7/KNj5+O22eG9y5zCJ7P5o8f3M9n1/Wr8m96s
7+ltOnVknFeunJJXP3wvBEU/S99FxkqF4yvarxnSiAmwxYW4tXXcrGLpth/RSdgsXwKbwCEnen3T
snifis/yYImuAdqObSb9oe0MsgHjmsHJDNHF4/TYnKK3quYMA66LCRI3mp35SCzcbbafHomH8Vtr
w3yL+AfSISr//h4aGx0G2RnwK0UeuRM73lH+3CRe252n0VEZIpGxBgLR2s6+QlxyTj3ZuWxy1LrU
hLcq5zd5dXuNGnh1MRpDM25f9dh6r0nVKklrSK9V9W2ZOVi4vUAO3Q8GOGJJGINtO8aMDfcTA16I
QMgVqPs+c25sLEUPbySs/VHRtI/LFucsf4A2qayLm+GA2/dkuiYRRBq+XRzonngRLzJ/ROuUHi2s
c8IpDP3mZ/5EWEg6UbpLd97RO4uyvSsTn7INJiGZf83CXrpZt4uGRCO2IfKz46dx8CSQhdQXHRPR
a8lnqobbRX8LXqdt5Cr0zzHFJF53yOgOK2swmLNGbo2PzIq82jqmEyYsEhTyyG3KswSxLmLebPrJ
O0Bd4hUGYqJUXGNbBiMkwzJe2jQ/A/ajBebJWvQaPjdM2u4KkbYzWi87m9z4uvxU2EgQg4Qsdjtt
37F7pdsENSTbvLRS7qqzRRIv0LSK8uhQzod2wconOVmMm8/yi/cRm1mJY2oO9hNEYadjicx3deTG
mpesmTUL4TNqs2VuFQ724JG17rdHtfdFUi7q45pzke6CewBVPVNXp/vhxS7LtutWdCSfumz6gfzd
kmf/Iva28CTdqK0bUIY42pYVZAkxD29nCt6cb38jJbvFhBtnt5E7/CjSnTY74idnlHC6r3pci8w9
ohsT5bh+AJ5XsTYRZl+dU4amuTvhwklIPJT9kDCvyIl2FubPS+t9mbfodNC9dt/BJBTshV6YQpBN
cSIsnuT3tV4Rt024B0xHH3sD1CjaM7BKa291j4oo6+zshK2VMcKRKKSeg0RuMttC7jc24ksn93ft
j3y39Iw+TkqxoR2xfCm6Fz6zWnEqcoTPlWK63LPOYLe9MJkkw6FzRWd8b3YGAL5bFIT4q2TpR4br
eZ9emK8yayB44kIK0roiffXdmZFeTSGsac6qKMWqDYd8dgvVNRtcuC5U/4S9gt1XYbTtCBveKxuy
2l4196llsJqSOL/YrF8GGkZqmwOyqJUVSKaWRoMpca0EOJQ9k7XzmJCAlXmKt+cLa1eg4kMVU+a8
xF/RdnXcK0+rS3p1q+orgxH3ZEMYrMPgLWMR5ZNcEuCbW3kt3BF7xgGdNi/CcrQPSVEsN9Ir95SL
89bmkZiTVy/uuI+foK8CZp2HNYCyIWonhC/zgdhqPvQ0i07SuwGrseE+pRmnfc3C2i1b53866nxL
g9tSucjDrskJwr/ffbLTrV+A9sAiHXgwKTiTfT3NjnIEN2HXz2WFehNyKqsYUmIyisJ7UpSKIzbh
2s4/Rkd0UFmKtaP7SFWXTXlW98MmPifX+Zy5+VZ2GN0pLxhnhdd+K/K2X6fKpiIUzzmLN58yYjBs
uP1FeSf9q3bao+IP3Dfi5j13Ee/uf/i07coeFccfN1jhOIfou5UXZHMrg6fFOkoGymvtmvz/1jg0
7N4cOo7JuR9sUqXYF28KiVcjHxG2U25v+ULn8hyZbkssoOFARfC57ghZszFuYzdGA3dBILLJnj8N
vyStaVzhtjzexs1BmQRAcW+RMTO6Z/nIm3aid04d3jPPbGOs2zOsC3HNEwLBu+lhMJQvgDcBH8Sx
F+UO1SUqM1wjLmYHP/AniqkUl2x1Mto9XzknXPEwq6cwe6mmPZM2s1oTLK39OH8qTe81asJgEIib
b75JtA8pF1nxiNkisBWJPJNCuikfXGElPxIFSZgLLtV/dmNuHcYAliExwTT+z8Yco5O/CF4Zavz2
+F+NOYJW0LwqtNnQc60ttv9xUqyjGuj9YGwYiKgqs5o/N+ZWguOaJgzEmofRCPy33ozGnA5vDEcZ
BCCadn+rMQeP7H/ry4Hmh6qP3O4/nBRNELSDkIqsxZqwSWbSKatZ9C0hYxOBGLDwd5y/Kl15wZu1
G8QcJqP+rYrVSHmIOULtTbYli5NQ+1Qh6p6ElWTeGki9CbIWH0M5vdOmeh+LCuNHaDkJ20xfE6kl
E8rJ7QipVZ5ZnQpFPpv1YS4tR0bnIycW8avxdYLhl6YW1e7YfhVoQ4MppuJHkqKdJSmE9lHm9jih
Qs2L5lLQozagPdbxC+YHS+r2Ia1wpxXifdU/WyPlpfy8KrwFyYSCKJ5LyqSqIMKi9zQRlUodPcvF
7LbFRgthvc/WaWRPIEuDgkXaxHG+k+STNuLPhm9vYgZVR6+H0Nuo0yaPiZu09gJjHZT3nhitxPoK
rldJZRCLxErWrZszkVHqYr8UrK6ZdEVzYmw0ec7vhFF8E5KA4S7x6bknZNFO03ahYW0MArNaoz+l
cEp0dp+whvwOod9QTkMSXSYrNi/VqHplP5zVHrvsvLh4Tk68wW3UrEl9lLeRhD5wSN6iNtpnJvVV
hS6GOqXHlMjkzI9RGsQaxv7SK/PQlazKj3B2D0a8rZvwOddxNiQG4hEAk8rgtYvw2EScpCqStDhv
CHm1j/rcaWJOpvX0npFNPyFbGeSZgU3hKfRMguHSlRBiuvu0+BJ06ZgIZF4B9Y3X7VZF3BV+jcKT
GH42BdFYfBY9k5ZSJ7ZpflLQLvNJcxanETPRq5u+lmJwOGrXGhFhWBBW3VhEWq5qVoOzlIQmskln
5mFZxN08WgerGvbkqyPBLbaIprdTjX8wJGmraF/jmgpLoglWJtUWPCaR2ECNYv2oB/lNz4lv1lIk
VCTlkKyZD+p+DoZjN2nghYTsvhvrd5kwGLKD+2Bx1V49tkXnVU2h2nVNirWacsHUHskpVHWVO0bJ
z6h0pBAAhCPEt0AeEib51hyU7xRNhao2t2VK9guVpxmx2wvKcpQ7/d5scXyEGqKsHk+RPPAcczIQ
NvvRivFdNbxJfemr+UjLEGV4kV2lcTy3I06PIvDDAVICt1YiUQ6O9+aAICZsCh/y4U6iVWXWEH8X
Mg30YK9jq8r7kPwWaV/3kTOqHLM4a8/WbqQAiEZEBT1fqdFxmseKP0JHWFTYymQilBh3soyNMr5b
hP5U9xzhIsrt6CYb37hvNyXTLUFllQlAmRTpjgXQE4uHvNhV6ldvxrbS1v40AzEqzMCdR/mScF61
GKRlguRV7V3dNTse6AZSeqfiyzFRNInGxezUrdqDxVHp7FUhTvPEU6l5oDO6xCA5rGzwWA1HM8JT
wn5twmANKpLPjOlSKYScMiHj3C2afi0ke1Webgu/N9dysIP70lKupUIFGE+7WIs2dSlyOqefNdN8
HCNnrhmDZd5I4FAp9DcV+e6CBHwCx1xwkUqKempieEKBedKm6TJ21k8fELVXKZ8yF6I8m44CAIUt
xIk5toj5Q6qlFwabtjAjVRfVbNtnwHBjbuWIc5TStcR1s/YmtCO9Is/9KFTP6JFoK3fJgwjkupbo
ZWaWL8eb1oIgZSJjn7atLr5OmoGniMFePhhno0YXthjMSe9yPl9jmU/1fK811OJxtzUYLIqxyqmI
20uxUpou/OJ0+aj6U66TKpeN76lBtokCD6Bf7pVGPYzB3RCSfanPbtkctJYccqjZiiJx3RH1rpHs
RksmK5uTCJ4QXKHiloP4WCfATxUDjg32IWcSmtate+glpjzZQYuQlu+oGcyDqHUHKUxsTfnsrSH0
1PS5QAmrLXj4K+Vj6NA6Zem2jguv6sxLPingam/GbPp6JWz+0WWOpSDbUv+YwZkr3u+/zh9lxCO/
lTm/P/5XmSNrhE6sRdAf3p1fNQ4qflVDaKSjuVfUv2hOMOyrJgNNjPj/8pj+qnFUxqPEG1HemBom
078zfJQVaqzfNSe87nU0qoPWlczfgNWBnMhTlw3mVi8LVO6hCe1DXtB7AS6pYU2UybEsOW/Th2i5
ZMH03slFB7tH+U5yIKVKyvkuEv00YSNXDa5CU7sz0+VBReVXgP5PG5D4E/MCc5JY0N81AROMznmL
iUKU0vTtOcbJnd9yUE3KeB8HzMGqZh/P72KEmC9v0KW3mIgmg3FGHVrXwMoeRJFsMjXZtCk0kpEJ
yKr3C8Me/Z2G3SWVNmGVTm4eGC9m+lkNUGmiEW6ZdEVWuBe7zpUb+dkUeH7VuJYhPspRwnIdWzAI
pYymapneVGsoIb/nlUtcEUNPq7lIeDJNUCOVcF6Uwa+UattbymkRkUYo3W6iXdkgkVXHkIDz6S6d
Qh+r7kenVOwHIsjYEMTXnO1r9iFjQkBfpmnoCuChtPgwWd1FNIRnKTIjVD4RPcypP6hWHdyHsrar
m+ho0fhIs2ibM6BBEeNaZhBvMgHx3iAM16VlAEcUXcFtr39VibWlUjpFke5EYvdkSsnLgJ5Ds6KH
fuIhllbfql7LbCFTj3MYMKGkWRQY8ouoR+9Ztpoprbu2Udmk0Y9IUcmCqzHBs6T2o5460FZEF9Gs
Rb8fy7spO0K9tmeqC2UtM0LqjREHAKsWzZjancaFRv0m6S6aRE+TDQCMq63QKZauivhQogzW6sdR
1WHCElgKh85YMrfSHwdaOylFKFA23dqL6aNStV6KPFhQX3qMBBgix+6+GuAv6OeI4CnD6PGqds5I
kZVSbOnxu2DS7I8pwsKi2hu5sClTDTMW15+sPFe9cZTnFuHUyzAbPz11XUh9B23Wl0vKmDnx4ozS
SidUIGpsmRZOMxUk0PUueiInpGwMU+lNGqXVE+oUJCukAtkMskjTIN7lc+AVzeBn43ONZyGRRd/s
qHYoSelleThGzYsSi2e1BL9YcGlSxKK9wZJ5bShtdUpcQQe2p+0CCl+DAriv/KVgDDyJb+paH0tr
pWy5/+zlG6vRqhxU13X4v6sGsTJxoPx9+f7t8b+WbxHvk26YrNAG0hT0f79WcAXBIMRtQorQgawH
2F/yEd1al2mOo/9SFP7llGpJMkYr+d+Elb8hH5ENNp7/WMFxecI5WPECSO1+U4+ojVkIMtlsVn6X
jBydagqYtGjRfIRrA7N8teTwa+J0RLxZ29LbKg61RAdTX/N3isWrkCAPY+Er2qMRnEAe3EtpQLVL
K2wKH1umNbKIR1suo+DSLHilMzJ5ZeuRIsmTIAlEQ3qQUwFpce+OSn0BoOvoso5HJaYKo3NM4kej
lRczzZ6DBHCswOwhDrtzQ+QibmqhK/wJM6mbwf+fxGmvG2QYFNJ44BBxrMbazSivymzYaSvBsMDE
IqlbrQkdFaacMCPoxW+VspTjLFmmfLvAYx3T0W+YArKAivIlmFd8wC0fXprssyIEVGUkiRmVWXMX
nQOt3fcccgrhpDUSSm+ZrpsIyLosfoJSpfsLyS24E4TqXptZ18L+Mgv3gkW4rtJxiJk3nVbvtA6t
L2LuDiXau3Yiq0V8SxokPSBqq+TUp9ZVbElym3/yjh5/OR+n+ZiiPF5SlDWtuWvqF3FQ/bkynxWF
XirpKwFdd7kMvaUXafvJH0UY3wKd6Wt4nwTpIS7bgxF+WMvVsEoHAylwU2xWzasaXFutdwYa9Brw
kDRhRJobhDSAThOF0ZaCwI2n8n0cpCNatg6RdJt5Ej0Aq2BJLLJ9lE3bPqTT2IUQgk3lNTSRRagY
WriNPkKrz+2hi09lgY8giRFxKFw7cj99DrKIX75gmFk1h2mVlNfV1DqTRipUBSixpAWbr3SFxdC3
kQTmrgt7BzxEyYSZ7GOVR9Y9dgDd3CZafwlipJdBv8sx9Cx0kJcWYmk6LK9BBSWLqdtQolfVI3xb
inKIMC4pPWcCIQANgUGP7M6p9QZRew9y3l3LB4bRrZCs64xdy0nH1p2pCHoqA5kKoaRSMNLPvg1e
8DZNGA6WTUhFERolklpjcgWdwXhKNMwgAldVy0ugJA9zaFwziRlUqHJsCwaeN2eiOifvJYWMptG+
VYgskuiD9K2fRAF8woLM1NkZ8+nQBVwD8puYidsuGF2zVHPXgLQQmsk2DcYHi+jbfukIMWLTiNTZ
T6zEVyI4Wokmfucm3pGaUoMSK6FBUVCtjUt0FGTEClRxM6PWQlrkXTzGHPMMATImWnmMu5U2vAXD
FHxFak0obNl+xpIZXv/ZmwjKczYRRabft+r0/usZQPxP6bn12+P/vYkY/28FZq3O/V97B6U9mJh/
tTfXVfvX1qGRlyAijQYK8y+KzJ+KfxKa11MDSvU/9qK/sXXQZ/1ftg4DGg1QGrIdEEf+deto9aQY
VJ12nTCF91Mh+5P63ar1cei4Z9rxUzBhSTTiPeMQt5unj9TsH9qBKQYzxzZGUMjFD54luXXJvB/7
6qtfAtods5v02hNtXUj26Iek8CJVnZPhautmvITVMI223CuzJwYzvnvw2knM1FfPrrUS3Qy0vArO
vVa/i3J5gxOG++205CGrm0SDqWxAScfLXdpCkWYcxW100XGeRdpxtqa7uiLeQO03qXVeprTd6G10
6wKFHYLjfBgwtRbH/VKfcrX8rBb1prewbMwiPpop2rxFu+tCjej6lBcPaLqRGHZ2tGVkX04nbn/Z
6oldXw6WFO4SMdkBN3OtAWkXTaLEoh1K/2YFowuBBpF72UZ4krSKBbvx5ZbghE70l/ndVBDs4box
68Jv5QDSjFRvzLIp3KrWGjvsy91gtfdaYH0MpkGssWm6wxTdceY49BrNv7mZ8AaGsKsIo6qIus/6
i1YRBM8i1rtJXp2xtkRaPu7Hqo8Y92Q/UavdjVOPZBvZm/SWdWjH5NoR6gH2aYbFf248le6KmV5M
MQOMstxFouxwEsVyGfk6jIB/8tKA0cPUuV/XM7ulUz7+16VhzQD4a335H4//tTSYHOVJLiEoZT3P
/8mVwqrByQodsqivh3Trrx0CwrCp+wh35fWI/L5fiwT8f4WxC+gPpheq9Hc6BJL4B9njL5lWdAZo
QvAHPAkV5jom+ZM8OTQtggKiQN8O5MaW31qMQEqNbJHryCgvSg/OCVjlW0tJZWJF2EDVz3XucrsX
PJSDQ3OXGocpIjH9Xg/ux/weLRxFJcdzSb8lyS0Qd9xlGXT3ZSM8jHcpKo/CIyBIJjEzula7aidc
APGdl02xWzbZbvzJMOCDu5fIsnWsi3XpPeTI52Ez760vEQkPzGXG8EiTBTRGotees+EF0RaHUiwK
+JOb0f76urvbbu+3zll05yO2XOafASqSZbMCuBdvpeKq6QmrLp1ylXkAEKrRCTz+R7pGvuZKr+lZ
2cxe8YAt9opeYGcyjAzPL9NL+2PdJzvWUO4x1osCuTPJC2QFCPfp+9AwQvFH+Y6QBD67yJ1Y2MYn
YnTjN2nb+r0PasNZuerKRtq84XC1CSsutnPg0DHuVLcc37PHkMm94AJhfitO45ax8kGBubJZE6sO
AmKiGOR4DHWZTJTNkNr1JULV7dGlOFD+GdcY0cZMTIsebbRdX3nN4PHM5q1IDmDvxqehebA4SkQ0
8fPzCNFe9odlYnWb7beyP/aFh9+XubcGo1s/5QSFbSOvI7ZJd+Cd94gay01aHKqWJF8Mi25bOkZ/
llGuWj0rVujnxKRI3UPCaHshg8vcQ0ThjCAouq3V0cbCPj4/WWNC2hiFY1u5OYYVxmeMMuStnm+z
zn2Sdoz0n3XRiyWkU3iBW93lBZezU33KosPGodImh5fNyAK0gLL+RYs4bWzyJjukFhEmDzt4lO9Q
M47zSWIOTaYWUQYMhX/iJyYSDIBEHZXA/RAf+3mnYbpEyYQM3bIt2QkyP5GAQ7pTAUOBFXpT4dol
BrWwGftrFckbbo4SwODIgwPJjpgx/6zAfbRabyZvZXbRcTw1QHtFv84glLktqGyVr9EjG8IaCLN3
E8sWDadEPUAJ2HBqcwsGkFyTBjx7m79EWsi9bTKCX+lNvrBmPzJGcej+8p+YMYkQylErF6zhO6KR
ZFK2LNv8QXaAvFcvD2Lhd5qHIZQcB2XdLFwAZYj2qRwlInPASofE/WwU2eaQhaX73LxS8IsayjwA
BLYSkJZRxB4taaTiom5DR8DpDbNTUsnEhWNmM2ecgeLmO4MZP3mLPDE5oU/NV/DED+Mt3iaRL/ZH
cfGI2lhQ2YJz4NdnDCvQj31VV+1IDxy51vrpU77b/RvDUJ5fiNwII9TgIKuajvkNwa4y2HCuNNku
vtC08onptvrOi7ByJ6HphSMBam3smN8JozxEnJjGNgBHKYkJy+YHhqbJi4gK+SH5xFxFGm3nSJHN
W17Q3VW7YdxEwGwwTz22b9W9/F3fzen6n6cvCxcoj0idJNlEoM7g5U7IxXnhAnF/HBw0lk1CSXgP
zX0y2pcPgaMg/+a7gzbyPXKI415VqUfQsCF6d6ANUc/U2I1Gcp/AJt105V7tLlL0ys9GscvizQTA
CwBC4CA2D+s3QycDeD/0mxzAN/qLChooKPCZFOF4qzaepFOwgJt04IT2nBX4EBBLETB6L7xXqm8q
7jC7KscEbP5z7wmw0ZVN0Lr4o5J+U4GnNDaLsZlYEo1Nm9+0fKdSUTUHUz/yQxlfTW7LYdsXx3rA
iIcW3DMRRb/riJUHD3jBXG4KtH1oYyQom5s68dKSiE9PO/MwgcAEuAKqH6OHlGDlOQLqv8QtEKeU
G0zAHKzGYdvwvmtfT1yT2IZhA3xExtZQOjkYKWTB9G0723YUz7HlyvLkyLyrVXn3B80Ahf4MfB1d
LcayEv1pMt5pOmpgep2M60hdwkpc0N/LxptltV6tPhngTnQZDefaVVEBeAzPoSA5xBySCPXJ9c1c
vF4EVrBsg3ceOoAts+pYuU7aC4FWw0O37TTM/U7qW2QMZwiEe5DcTs3O0lV+WuKCMARXbRHbYaFf
QS8Nl+AYIbCiMZncF/fZcG6SGqxsuINRw4IA9F8gwRkaIPjQkGwyEZy5X3LDS1bvlkwphTdpL5AI
Qc9S4yso14xZ38j3C40aJNM68gPT4lt91XFr9FxoYi3ReA0dYuyZEnKuVF2xeilK5qXgXw3GUZHD
IImjLe4DHTVjHR0IUYj8rhuZsdm1gqDnqTbIbIlcEqzt/nk97A7olbDoYy+xvhWkeg13ZLudxG2W
oa3YoCWS2x3H58UTYYoIl0S8mC/Lk+iKDzExii3GSFs8ZkQWX6UniDgmhBNrOs/w/1w5sN6Nlj3a
xBCT0FHvbgt360kX97gWDvEzDXA/Us81yTu6V31CNFCR6xL67R9YMzF9ztNbsnupOUUkW41ID3wY
jxS9KgAVp5O/8VpkLl73CYVTKh7DTwgLzZ1+kKYdiRqbYp94wwksrKTCEPL18GjV7yua5DG1UPRZ
P7w0iwweOPv4sCo6AW5Zujp6CsE3+83UnsKt8dITZW1L9xgiPr7Aw+pnvghtRxsDHd/gCs2W3vqX
Bos93wGz1b2le40/8nIvXWmPTPgerjprkIzGZLQVzdFeUfoK7hDiJAANX9yM1/CqcpyBFR+hg0Wi
WUkn/cWY6Q2cIjSNkPs3o/FpEpGXWRqHNR9qQzsQBBXypMtbrH+qhcPEtfpo8CJxYQRfi2E3z/G3
cB4+BGUbXSpSFprdK4kJeo9mdJl6iisGnyQldP0R92h8LXfhA5HB86d2J/nhzjjVL2m5p2wMtmyX
lerWB+kVCWEx+fVh1Uvz90ED+lJzla8awv4je9xmJ8uXnLO8kTcpiRfWfj6Gjr6REBSWLukFcNdJ
933MttZTd4MYnKJQ/epioHI2mIKC1vpIOoN2YiiqvsJ5Vq+i+kOiNOp/Mz6zxqivlsd7HZ6E0x8Z
182MfwsBBKpIUzilVwm4Sy8R4sTxDZsbeRzz0donW6qXhr49E5L6R3P2g7QddzA4n3KUHSuBxVne
0RgQ87KX7VW6vZzglhIS0zggHbyhtpvTH1koDuI9Uh5q1kmvHJ7mxNHPGL/7TXQqa+7g2z/6JCZL
NPhXeZemY+f/P05iIoem305ivz/+zycxbKJ4PmV61OBzfnVrOInpGnZiAn8UjmN/PYlpmrROcDkZ
aQYxw38+idHCsXgm7X/Yvn/rJKb+Z6efJhIKNxKVdbR46xnzzwcxMVnqvikrfRvGoXUMQgarYUsM
gamRTWGku5y+qj1aeLmMzp1Uya0WZlkvHVLHAaoPofZqhTFAfVb0SfCmkeDG+M2YSRZotbS1h9Da
tMrQOlrFtd7H3HNZudzVS7wrInKuMcVyRMK0EinxOZYoUQPkt22TH8ym8fL5koJebfn1eVldgwIT
TV+K353ZfIeq8GhJo4hyDWRBhaOOcWKptrdkkS/CkO+7KfHXsabSK/Rn5nEXKxmuKVUoXLGufYEB
Gq2ebZF1O2ltyYhTN8IBN7y5aqmK09DYmtEKM6EPrbymw72kX2q6znqDN2sJGseyyCHL888RiY0a
vefsllZ/DBTUsE33I8jddmF96vvTQDNFxmQTM/koKTVELUHkP8i3PMk/lfC0jPtQJtc3FrX/z915
LDmOZVv2X94c3dCirV8PSFBr6XSfwOgKWmt8fS9EVXZmRJZVdU7TItIsIsNJJ+nAveees/fa+8zs
Y1vPhZNCIi2y7L3bAf4Z6U7+0C1Tn/lwadxMNZ8jWNwBZt13urfUE3XWBabdl/tAw5ngX3yPjZng
MTjlE1FGTpuQp0Rgsop5soQM6WeUBEjgmNN68Uzt2dcoi/SegrX7KNoXPWHISjlSIxkjYHhZ92PD
ze4HEtqTcN7J3kbRk10nV/Uzyxpp8vdePRSRlcMAw22p/4EughrkTy1ei8bwT4//ffXg5qdzTuMF
DckvfRwksIgr6MfowMN/VnpooozKQ6WXw/hyXFh+7+NAFxk94TRuR/LIX+vjGKxev8wJx5fOGFMc
kYymPjaD/9DGgazpAa1SNSbeA8Ol5lJ3WJ6qYWcoYxVbrHoMECanNjljgDF45652VWhp+gscqU3T
cC5wqUal18RnhBDFLohXf9q5DgxvkbxmeTbO7fR47xZ5j9ZVbRaOXttCT6kTxSwvMKm5L8a2TPhh
SNk8MZk8FT7loBQcOlH0pyprhgK6qAM4GNbxtq8MSgzNWpdlQQYCiQC0EnKFG3uQCxx2tAKamlMn
FKCBelARhaWpMVxLEFh5OLcC3HE5glSg+s+846hsDCSIJ8PN76pr7TczIRfPSiac9L7hsOMVim05
+rtZm2upoFikRvaN8A3d2lwvGC6aRQ/grDgzrGQdrdO3qsRFmlu0pp2CQ6mkdSctqe6tEbMoDrht
koPF2lixRqpWi81ZTGYuq6dD7RD0HWpg3yC9iRXWS7qTrAsc68fFtwxEkvZYj8PGKynRerpA4mvL
ii2PS7fGEs5K3hPQVWr9Fi27XDGv+gZQYdes/S3WkWTcDKI6WIlKcFZdGiAU9K5OlYUKfkLiAF4u
JKBQx9xmDa2VlIFmbZLJZTrFLGCcq8enlPWtcfZB9j2E9wbO0uB6UyGO5kHEmT/zH2HCAlv3Oh9L
74CAXJbfTQtRi0FVXg10mPSWDQK8uTiATvNVF+d3e+/HaVYokyEGDKPREmpYYxGHySzOFGUFbJvT
TZQvClShVXRvwV5VA02r3HjpwIr/jRcvbltLRTogG3R4+e/flj6gkX4VOfz58b8tXub/oLXNJIjg
FwMYxR+b0KCRZCgXVD//Ao2kAKpmVCVpivIPfMbvixelCm1rCzwRmgzzr+V7Q2j6dfX68dpHEb4y
0qxFVBh/XL0anyUgQyC6rDHIBFv6csOHVCxbVKrqPOrnGc6tkyHA0rkr/TxlFE4qqtMjO54Ds+Es
TL9PphsGeZAMrIyElUMFUXqtriNhR3zlvHkMB1RA8Xh8wlej7hHxqMac1mIlYQSbYHEUXstsHX0J
Gi78SbQKny05gWtMtRh0l+Es5hf623VMciVIjDUO9A9fXNIF79ONmh07jrz2aNBVbCefoGx4TVA2
T82nN5XIrK0+6ZJ1K/nptRA5MlAM7Y6nxDvLKGoeEd9qPdxNcYTXMK9G4sa3AdeVGw0rmz08oqv6
TbuMNpsyz1bVNhWX/tl4pD4arJWMDqCwXXlhKCBgZ+CKGtkW5TXEbjgf3aXfybd2X3yOYirArPTj
CPskwop+RUZD2E6fVj9n2g8YCdsB/ZNghsyX8592ZrA8zfioLsm3qS/L4I1VrcYbJJyCJxJgKyMs
HIkTKWMSyYn5qnRIo4KdPaFtshqt1ZgYp6ZK96s89XtlS4uxOTaf+pe4S0iCWNHN0aqJSGeH8vA9
viGyXeYf0KLEzx5f01E+4PWtg61CMJgxI7qreu+JWUk3ySreGyMfCM9rdhxppWV2d9pkUn7r5XYM
cWAVtgtz5WZ7jPJqeAmwEgfOetK9pzuf+AcAwzdnlWBvNcZkMpAavGPsxESu8iKy2Rikx7ASIVbH
ROOk7VhgF/50oa9Qawxn6S170Y8Yj7P3RoQU4r4Fl7idKY4d0zplcU4m/kl5UV6KCyyLR3VR4E6g
M0eUMuB8F6bYNIC0FsXCi64tnxBFYLGMRTLHZwrScmcGyhbhopQcooKsXIxiLsgN6RjTrKfPyoa2
C5U1bzTPP1Njk3Z2TRfnChVxwKfZTMR78DlepExiOjpIzGMKG1xKQW0cTWGT8meUljjhoHsLs4KW
gqHNaLWaVL1sx7MQvtYQ9VNNnjGrPjtkdYg8C8Dc3s5EZ1HExkZttn1g3p3Y9j79c3lPmcjK8Jxu
ujY3Qzof5XPkkgVsXQdoGcbENZUFHphAmiCks/N8VdD51unF2eyySGEIg+yR2ckmWNR5DJDd3NPO
rN1zyGqArE+dqQRCDisVU2tBQ+6eKyQrIntUkXCXMyRBEFZ5TmRFuvoOlE+4CwrsMX8B7bTlN33X
bmEkS6c56Uf+GAtL5/Nck/Vb4YDY684ZZXd8zuRtal0wKGQpnINDci31CUjhbd1pD4f0PcQd1Udh
eyt50a+dHYLEKTnyExwkDKdIdJqALKAHMIIObr4IqqfZirP43G3RGcqLBwwZEU/hCizKOl5n835n
zdP6g0b8uGStJHdWkYNVMlyJD4NAoziGVUYvjYgL4hKTWRq9KNaKpjjw3ES5ucbFk86SNUzk8DPO
0Nj4S0s6Rrh8wKsa8Lxsbex4EC8ID8UoJ8bNQdk68csZQG0iisv2dVBX3UaCRFAuYNwA4khWVrcF
6jAGGq6AYR61vfvlYEuam6/aOXgJ8RMd2rl10qO5YyGpZQyzDM7GOv2E8B6R8kklSbrcqmptC43L
lOwP4FzAmrVTuM15i8RVrbE2qAd+mNET7zIzOTRi+/Li28jq/blOExBbNysOTd8taVgfEgAP1EPR
3No1U4VsgolFIWQCMMVj3Gk4Wwm76pRdVe1bBXcqXsdwlfAELb+yJw8fSWb3Me+zuivfzT04j+nU
9zE6T55n+/jYAC5eZ/ucTFL9ERGhqa15SMpfJQyOdCpt6QkyU3qivpLxUzIG+vGLpyUtehE/PJ0R
jMO0Lpwj4hFW9bKj733NX5x9/2IwoyiCBXzfAsbMV/tefVW74JSZ2/pdfEG3Fbz178EXh8x6U9KC
FiYA+UI7+8JvO41foqnRroSVs9eO3at6No4CFpIJVttn389xgxvfcjXzP7t6KyHvu6f+bHgaa1p2
Mz5i72lOSrKhcRCdKXeZCc7ih0RUaIaOe4Wl05lmQD/WhWFjy86m+gE7zMSI6WlTWi9bd0E5KX7o
F+VkQM4bU5LpUQzCxVhnT2gK4TXjJvFmxrf+sE7yId6KBBYSMhg2U2Ft3AeaXRPzIznvYQ+AC4GR
ssLRSqPs5oGrsjkts6lHU7F/oX+szo07EbgYyQv6ajJTH0LNlBMSZoQbyC6ADTPr4ZVfhR1vECWy
f4RGKMEMmSt4ZGWWGNa5g0QZfnMv/jydZ8RgAg/kxMB6N0rvyNQi52cakjs7vAARyNVp60yEb5Rg
Ej8/EoeI+k6vdMcD3McO6KRFJe1QG9LIJhxRZ6xWzQcIMk/idLq9upWbqbo1lwOBdvSy86uxTvZw
6UqZVFNjkYtHYwGTHYdXYZv1VMo/edm9u8CYXzw5ClQDEFT+qH0P9/QYvtJPEdZsW4vUei+zA991
+BFSa86lHWHCCgGRKG7aK6EWvHT/EzWj9Q39F3ct4TrX7MztlB6xWnFRCwtaqd/SXdy2V2ocdIPI
aMxi6iGmpwcJBM9foFmh2+wJ8F9mjCoZbmYPwh3uyRYqgL+PCW5lKzo0c2GZbsrNiKwAoc38E3Na
Ou0Jv4wP+YWc7DPI2FcL3zgS1Ak99RkhwjZ+7DHIGXH1w2SlyhYp0B+EedxMDPIv/Xt4idbFFHHA
tcdfuKkWpDCje5aOwyV1ZsTonnCXc6tH7SwKF0W4CWiKv+hMx/KJPAozYRdOQcfn1Yb8JW4M9o+B
ZzSyeezMS2q2fEuGD+tpdWJIRX4t3uez8xjwSk0lFoN2m8EW505+1tijx17yRGcFfDBNt0UyhqvR
TM9VgXmLsOtDOA/oSXNCQ0Q622MIIrbbh//BykzoCEH0x34TrOM53e55u5K3A9+AH8PWPQon7hf/
6tIxhzK/Kq84qsafNiOKaXYuryoWJmslE4hypN1Pv/hGmXDCy2873C7OhmFMsW/lSc8FT4Oazjc/
erS3Y0RyPC9uejP3cODrRAqnR0J80WMc/c9nxFPTSNqOL4EeHWuCzPot41Fn813xDu2GtG74BSNK
BPaH0bAVrXXMBM452AEQWKp7l5Hm3jyPecRj7PIwY7igMBecDD0FExnql3gV7I0F+uKWmdVMR89J
CfdRPtgHUD/pylQ4md0mrWYgl014R9eKW/BKJkM5iZZ40TaNPmdA9M0KdtbhQwR73ub4Fq4WoIeJ
c+k/2CVmhjll/EBWMPaQCTmqxiQEhX7nJhE11umRvkwq2DdLPnOE1xYW97R4hq/cxhGSlHW1Lu1m
ZgQr9UOdGDMgINt2bgyrYU3wkgKK66ARRCzOWfM/WDLRIZ/ZR7e5rWJapxHJpCycC0eLZGZzKRH8
rJ2iO6XLVHDBbM6Lk8oHBYGjg2ozKaikIPvvc23GLo4pmmP6HRAHbyC99mhpVimf3Vl5omtW7tnZ
JUkdew7YDGj6tF/O1tr/NB9Gtq/D21gHSMdxK42xaOyVdU4CMgd/5qHavff2UW/Xx/4KVpwNeGCs
lu6cF1eZOS8qgHSICW8+nzKXB/lXxYd00A50JsfzFKny37q+6ebBylulM2Vl2dYquSUaQcfL8QZj
8g3A4b19cS/maJ1PFgRTcyMkN7rJwY1fCw++ObPEWY7qhJlHMEOn0VZHN19EfHBQ8nfeDvs9X1++
JF9cZs5Zey3frU/u8tfwJV1ay791C8DCOcCAgghCg6zB/9AC0Ojy/TT9ADX5y+P/0AIAkfkjnPBn
neo41cBPz8Rh/Ee+4+9CVZkeKkY1ImFFjdbiH3uXfLUqmoqp03Qcrf1/Qagqm9g3fu5d8rKhBPCM
I4eZd//z6X+oYq1KldKEYUOqSAmlAUflvc1j9PzDUc060w65jj3K9S6H+UeiW9DD8EHr0EpUhux3
Yq1sIxEJEy5hifNapjOOlQ9K63EU6p4Z2z2Rp/TUpPmgF/tMH9D2IH1M2JoRya5FK39ETrWpjfKW
9SE+q+ZTlUB8Y/dNC5UT0rkJbwP3qwZjvAe34zImb5+Vmq3c0gDGFshrr2DXyFDXi2AeAyWrtrWi
S8gYNujrENQ/5CpZmsMuhTGs5eZU4GyZJeKZCYFHxEVxllnXlUgjvQPsS2LXcg+0bhUo1MLBkVgR
BCMzP+ZOumVSvkL+EbsPSfkIZfa3WTGa+EhXb6jA1KWFJC/AbCWh4hHp3Fodgq8Q4KQHDiVt91nx
Klc7B4W+091kypCBfqFbU2A6X41366mq6wJCfaUBtf8YaJuMDi6TU1JX9teOcWsfsInD+jER0GMv
nFdxCzyxtKAdpQAI65sfIJqqQ17Gq4E5LPb2vSxNS9N4hMTmOI1GwsBOzy3CHggmqaTFONMJqnYp
0Rx2nPjE+I2gFIo6V68vxVDMSU6x+/oHDThZ5bQdBKZPhXryGtZYRzSOjtcvnO5YqtW0K5AcqGGx
ctrUToZ0UXbdInSLzeB/DS0qPTnf8Sph2QBvCd10heJ4SurlMQ69ZSj5dxmYntO8yS07uR+Bqak7
BPei6e5iHISiiByr1HaguhWJC01tT+aote3jyluXstwhWGod4FtkkBG6u3BT8Jdhtvc6mH8c0EuX
g3iEaMkVUYMMDHNKC2bi0K3rkoaE4kP1Il+tAM9ALK0d6lz4uIWXGI7JynjkHegznxMcgguAE9F5
QJHpIVHz0TuLFmHsptc++jjYakAzLeCCRA9wOEJqBoEhFO2By6S2ooUKs9RJ8+Vo6Un6aIbG2zba
FznvoUyFy3Z8PiVnjwmD9xxehI6Iy9TcmS/c8KfM5fpWi8ei6UAe6DvS7LZNkMzNKpeWvUUXJI1U
/sDxjtifjVeVO5HKFGunOJGgqsaxQaeciz0eo5Gy0G5QRFWO00z6CgWKA8MNK2aVVQujfw3xMtOc
jtNy4UhHTQymjZNdW+/NYUhY6NW8ddRdGwdzN0QqWr6G3vAtuFRNlT+L6TI3iY9Yqhk28EAXmm/8
nedk44I7TqxoBcvKf6K+EAj251bzr4//fZ9h1CXBXh+HZWwaf5iyj11ohSjV0Uv3wyzx+06jMvhk
O5HHhERulz/uNBIvk/kauWA/pvZ/ZadRf4iZfxI7j29cpqEts3tJ7LE/7zT+4MhCXUWwmCvaYmAG
1G3bDrscm22oQx8l+3RpcKcmSTtxk/4WB8OL2AbrohM3wDVAoagAI3zix0FMzLTyKrsktkAkaURY
7cFwDPN3NWH1BYnRFem6RZacChHZQJs0dG8aFXdszQCPnIKaTaBS852Db9g3H8XBCT7CHjzEICFF
3vMxEVDeA4zMVpIK0gvpqUxsuNBudMLHHFy/vl7PSI0idPY1kQEpEQLGKC+jvZP1iq14WKZ1SIeD
nSNKTRJjbmb9XWyjKRbheeqok1IsllVzLVtno8bhyiX40OVQ3AQjHolIGPY+RlrLGoiE4ZBfbnkr
V1H2wBxo+/KuQg6gvOJMRz9DOlQun7Pemksu6xlRMnH26cAi1FD4Rq2zCMDk8gbqmNhU12RX6fRV
LKQ3PK8yq0huwj/O1fe858QfXyKvX2ayMo2KR+Kz6ZErUNF69mnFeCX1OuulPqBw7Aba2P7KYFVx
Bn8+oHRUZRcBKaIJQwXF5QqQ8ukqKiyuevBW+9lOYpt2Efo2nbJyeKG5e9bCj8CDy0lLFYiUKJG2
wrGS5cbW2xKNq1d8WMmtYi2ETDh12n7ONNZWZIIAivKzVSDGGNTrAxV3PMUDf6xjYGJFsbHUeoPN
+2gJIpyghrbDQOuA6EsMK+0sN80LE8FprIGsfWV7mWuWu+kdY1Z53qH0mi9JorEomxxe3Giqaw0M
nNKC6Wr1R6NRTmrrswSHaD8xYDNGtFpAzeWwEFXi36WBY3EHCzoUZy7TtlLBJY7nPY2tfULY59TS
40sbAFEs1l5cLJso+EiDko7+S+Y2to9wvEY2FRfxEkjAKdLMTZdHEMeqfC0N9TTiafqn1i/V8OnD
yK3LYaUzQ7VQ28d13NmpkdxFU9u2QjBvm/LTd7YGvu+c7qQvqAyVBVsWkq/CD1dlvM6rQyVwXG/T
w6B4F4x181KOHg7YoB7VP4aupcvm1+bpImck7EIAUeNkqYODNESJtq55MBz5Glv1vCaTE3frMBlS
l5QcfWZRVBlUZik7Xeo2sx4cXwrGRBnSUea5cH0oHtA1TZFzU6W/aZDjHI+kBvyjvqoddH/4ymPp
rBjMQiT/ZFA0QSZUkKT3I/ZJqqiqBHQlwj71gHzIA0VKWkAu81Ply8jDe8DFVnTxwRiC16Gv0AhX
JNQBwIU51VieNDF6B61sc/Zb6MMoZaseeJ3mLXz6vxAZX8SRCWiWNBsNa5mPlqeK6yNu9WRp6PlG
DsjzVVHIF/G056wmjGFYjToRw+1QivPYwiOojCGkvRL5N5P5/ZzAb+zEtfoh6ijNLWrNfi8gscyY
Z5SSZlcyTaGwWiau+hJRayTKmCAirika6cX7p4b+tENlMUAcgTayJavCdpzPNmlo3mf8AHrtkozp
QtnWkikSA7c/uXwuptot6eCK/MC7VGHvjulL92UyMNJopj5C1cEQ7UhNSWxwWQH2QsmEni4F9fIE
M/88p0NJMBUCxkZcZGI+E9JqWVbavtBOetvNc7nn0zcMO/MsakaRGxbZEndXa1FKe1V9xRzx0hTd
dCCHscBcZbVascsClM10xXNwnV5srl3xEqf6BqP3lEwzFO2NAkavCz7VIT1Ekf+atqjh+/AWJdk9
6OUtLmWoAsMb+BWm+tKij9Gbm8DDCmZnmQOegHgQks2SwyAxOldCkjLcRkI4nDgakq4Yqbvq20Ys
n7ywWHRC+2ZWU0O5WmDdYfylENkVDiVm85mOZxSvEyzugYAOJ7qwqd60wt97fo4nX2ReDUkJpzyV
x78xcSGx40D76+H5l8f/oaghM1UnofmfFcrv0sERZYdb819LBylqdJ3yBfO+aco/H6DR6DBBJxIC
CaHyl8Q/sjkekH8ta7TxO+gqeReM5X8paxrglfgXjaVcC2+KVsyULqa7lbPoeYh0uhbMdyZ8aqQr
+441y/z2EALhNR1po1tkE0h+DEC5w1mkkQApycJCqM1ljqwnVq1DAqKC6lxeudgna2dhEeuJ64aO
uhyYyxjSciHRDyXdcaYhK46i4lDowllz8XUm+i7QF8iImMqZ3OV6MKtJ2TRUqIxCNtdGqpuszK0k
XLDcbAbdW8hRPONKHuX1qOXFTR7CXpMJM0pfKxlht3GTRoorSNuGkC85Z3zZ5axEKiLHskqY88oe
3nDKjAQyXEFsTIKgz+wXhVtzy0SjbXWbdep33MK5zomK9PJ5GOo3Kdbh7OmfUQXRxZz72A/ytL9p
vbb0AYTmEpk85bh/D2zkDhu6x8busMFzMt80bPg6G7+uUwAMtlSPmQz5QjE+1bFK8FQZvDudNcqH
jJG2k9y0Mv3QR2eaxMGnDCALmNUyoPwgPtSnGNHDD788xwJqBpYQgVNiptaTOk92Se69eRQ0En4F
n6mNTqETowNSxsqnpwRyGm+uUxIFmruKLWBXg4AlhPKJ0km3gMCiUAgoqVJKq856ySm0Ygquor8U
lF9D7XzmlXh2uq9C1BYZoc5QpRAZ1NbI0CxJzwxFBJic8pFAw9U5VwkRRuFrJjbTFrphWuZTj9N3
7ajL0jMAaIFFK6RzI6ZHEX6MWRNY0HwGxvAQtwZSr5HATSFZBN+R6K5EwzlG5AB9JQVmn4AUKl9Q
dgFbtlq1Wyw3YTtmtbI9VGgrdObqgfc1eOZMFcpNxvWe0H5P6wdZ3fcST0LQARHjZ64UpKzgCio7
ZaYHIROBOPAn1rAwVZjn7MVFzS6lEtBQYtLpLe2mtZgVSUkSh6tFuSEbyalX/Tv7+SRx6I5oNASa
cLAhD0nT3FHfikjfiFaHAO8eRvndqLtDGIhsMxHWlYSk0ZUSGItBb5lUP426pX8bTZrepLc10jS6
rYLcInPeBE+eRibTnFTZhV6La6070waYqAmc5rLng6DJEzuHSsJrFBeNRJoBs5teYQzKcb9jKNAz
n3L3Q2NOtBGjhxY1E1CoazgAknLdk3iSUAvK/kGuL2HzFfi1nVXqRmO79LFRpyMCHXjmytLgEKHz
EEkcQOV7ME2GmsBa5UxYCVYU/51tw5wmTQvs17iIIx//T1gamS/4dcf55fG/7Tgo0jmfoxhll5BN
aQQI/I4WkNlXJERZ/wKeyglbR2rKevingzQC7vFlIiwbFWDaXzlIK6NQ9k87jolQlnM0CViowH7e
cYJW86myKmPpxz3jjcAlTZ5eD1e5cc9jgSCZWrw0UPic6CU2WZIoqKa1bnoztUgeEdlvvhMto9rg
EEknNSLCxDDfB+YvXY/Zw+WvnnXzlfAcZ+Gxkt+bvDiSTL8KAnMRymsjx9lUuHDHMx8rSg5QPpwo
6iMvyG+UlW2BzNHVHw65PCa+P9ql+/GoGpMC3Ne9HYkeofPZq9WpqzaKF6IHANGTFhJjmEBumMdb
99RUVjn0YKN7kRKcjUm07JCc6cYAC1s+lpa8bpLqEvMUPll1crTMUsx6UmWckij9bhOOD1HbUFNC
NnULMnso3SqAYDT32kMvN8zDyeEFod8BRZf9nC8rug26XYKSfcuuQQNUgwvorwSiw3iObsGEPD50
8GDGnJEpUMlM0Hq4l3xfM8oQ8r8XIAhi4Ci8k4WaLSvYojWgAgdggY4KNmRm5AMyMEbqZdO81CIj
Q4KPs8BfiYAPnB8EhJGFwEGtAwALSwizW2FrIBNyPk0R/WociTstirYewIYB32xBmW7Qci1Vd93E
+lJzoLlIOQcfSWalHCCNOdjJiUobIW8JWDChjm5eCGxU8hEFVxlMMZJvBpc53Gj2QtOONpkfYREO
dKWp8uPS3JkNw3irw4ql7ITWJLc1GjbVoDwsNPceubIeHOgyIo3QMFnTm3PZeFscD6h1RrdcGJP2
2kuPjCx45K/+ohG0k6xDkSUniZww4KQFUwOV1TF01WdU6SWbT6th2/O/8mr0l6b1ouqYXhWlulWd
/lKnZrWOtIaoumCtmcnSi6plEc08WHr8sNOYliUcHuK8bWsE8ySqdUog9ZQt7Qsm8EHJrBmSTzsc
NeshMYUNYcjq0H40xrb9sxdzAnLJ0nUvQFRxRYbnSH4XR1yQnAq2AD9IgCNk4Br2Le1Fgi+kmC+V
qa+g90xNBgJtv02FYRshmy7777AMZnJoHIfO2w39TeCUK8Zv1lY6OPk7h0YLMo9aHTMC8zK4Ry41
yeCTUMz8PSgPyKihI+UX3zklvN+6Jv5a+Roy+SrKIJXUQiI8UNpVsJaIYcc9txtGsVv11parHCpT
GX045qME1ETvnJ55W28gLduqUS96kAAKSMFaBN8ufpNkbjtub2vZIkIbIKrYTeFCVZK0UWUKOtUk
1CmzO13Zln7ZEioUE8vUrjutRJEBUzQACip4F4V5Rs8BMlATos4QWIia/yKY8aHTfSTbylr0vUOv
aBBatSkQoIMF5CrOHPZef5MxHBBiQiZweWCVnCZuvHFyGRyBiDq+pMPQujcFPCy1MRBDRb4oJKZp
tyGNF1XDYZbunca8JBcBPWdmtBEFivIKWo+tuc5Hpj9ipUGv1qZUcb12FUqahmZ8CoWASBRX60+y
Fpl/6wMdG5WBclnWx+PVuAf+2wOd9qcu9Z8e/9v2yqmN/i+2C7bKX7xgCKKhlpMGq4/flb33jxNR
CTMYje0fSI4ftM/fBNEm+7WK0wPMB9RESf1LB7ofLKJfttfxpasiKDuNKaz1C7dT9UqLMchIffPf
dNPHVyq1L4MCji3BqZGmzYs/XN24WJSRcauteB362S0TMkp74Tv3iwf4Uc+WQBIXWfIMUmOupAgy
Ijp/XiwcOzFgX6XINSKcA2l5FAp5FZIqP6nSVrLzKrQHkLlJHFxbTT1VMTnMEjq4osHJ/+KqPseH
qqHNjBlDRqjkvDb0dbLAkKYheQpJJV/cpqc1l+6CuHxhJ10IOQHPpLZ5MH0aSse2i67CUK/1Yqjm
voMyGlG3XyQXK8yg/ZA8z2GO1BsrQIOty7TDyBTxYQ804SFRwve416eSX0GQZFCIo26qQMmuysCG
54y5EppxGEQvBaEJhmBdZQ/TlDbMS6kmJ0srOM8KcEKS5JiH6kcUxu9pLy2HNEO7oMmLSg0hJ0D1
ZeAIhlK/uA6Frqy5azcgO5oK2KESlqiIMxg7AOZsFLIrYJsoeKiddWronFq6AdYeNV9KfVH8Q5HQ
aYYVBsZu3RitnVONuxjGYAFPRap0nz4XNTuX7JQ5HpNqBY8Z7pCxuK+sryoQjpmaP4HmIdlm4qo5
RKGwZEZ4elr4asBAJUw/pNjJ+bswztOkbsGH08xiUOIWdcbAZmzFCf1kayMCNbciyxas5Jz5NUY5
YFBxhULTRaTb06RlOl66qFOV9qV1mlvMRETB+uqTI1PqLMoFMxOVbGLTN5StEpDIY4z9p3DsRKmW
wJF77E5VzNO7vNxwXHsUsbaGXIgekOeOun4hMokfmMhnAF9SJvSZVT9lJvYyqm92YpE5fsg8v2Ow
wYBom0v1wjXbqUlvMtGDL8+PN+2oB0haMEuxnSoFOV9xd2yt4FEows3zwASEnr9ypWDZwaqvavlc
hO6WzuxDDYiSit6VEWehgTEYKaCGPq1qFnSo8MuqozIMNyXZclJ1iAOVoEYDRY4slSvFJTyu1C++
FNh+VEyzSl41DXRbxKdxUO+ClCTHYSM6zBCSu2s+lUBn71nJwpuLyQbTog+o/+5D4iurKxVbln+l
xaXEYBzlzsTFLt35TII6rAi1raTcM34Iu9XH0di0+jlskpeMSTkTB+67nMF2L8V3j4xdxSqgz8LQ
YMbZ4QWUNQuaBMNx2hKJpi0FiOgim/eYiW7RPiF2YxURDTMoeNGlfJPF9TrmciDE2Ra7BO54wbgh
shhLIz+QnaB8WGmTki4NH9FNOWzXjemwjixzk5VDSqxV6ATnigH04BtbzxFnTvRmcVaWSKp3y3LK
q5y5qFN/LPb/86P7X+5XevxHs+sfwasfKawq32VY/EN08v/++n+uaczv/z0+5vf/+fNfecg/n9J+
Vs+f/jJjDlz1p/qr6M9fZR1Vv0laxq/8//3Hfx7vrn329d//BQGhesKZ+fz69dhnyaoi6QChMPxg
PP63+xpbAIevrx+vbvX53/9FKxEH8y+P/21f49gIxsoCG/UnGjXoJ5k4dYa5tCP/uKdxjJQ0S5b+
hcpH1sG4YX1Gj8Tj/pLKBx8T3+XXTU1m9mvyXLQqCfL4+czYZhGKgQGmcOyd3uj002oSXpBsF9a8
//I+vMc4hSngu33BmT9rHx0oHdYRhaFpp360wtbJ55prA6n0icIZDoWwBm8DVirNNj2Ltm97D/Tx
abgXUju4mK/O1bxy7Vtv0kI7g2uI3mMNdg1F7LqAXuwGe0K7+uymOmdJXaTdAgqJIY5hXmSSEkYe
kqhDjoPJtTvFCVdCrpHXHf4jfHORSOKQsJWlGdgm1NhHJ7go1wBiSYEf6UZYVIcAWWP5mbYaO8KU
kj97uEQXYE4gtovGE023bBO4+8gnWWlKj4zQVADbOGJM5Hiz7rN+dhw72WcbQnj7HQCpZCW7S49s
bQTLzxJ7SX4DOsooAplNg8z9yQKE8cnSb32/AirEdCXDz2RtcuMq6ickeEPLUncWNsqhe+CaQNmO
pBUWpz+rmqnWLJpj9GHJEx3jIChXZP2tnSaLZlusimPQLuDw6+QZjeGh5TNk/BHNwV2BVtVZ9b9H
MA9l8V17yGDuEIuv46fyKGR2tWkFaLbg4AdhZQ44i/mQ8wY22nyjncU/AL7egxPDu2QRgQrruV4r
tEzLSQi+hgUGzfe5uOprPjgT39FFuKC3OgafQYbnpXwaD945//dQbbMrVhh++5BknvqYYEyHQmT1
NKeci/FxcFYx3EVX7ChrAjKAbCBWQ73IUBHXd7ZcEEbt3f2/3J1Zd+rKkq3/yh33HQ+hBkkPtx7o
MRjcLjcvDHt5LfrG9PDr7xfCkjCpXae2lA+Mcp3qDvuQZBcZMWPGjPvZL3Dk7uIDCcAFeolkk0hp
vYy+YK2UN6O3PV8njdWqh33VoZ3vpLYGl7sz7tbXi+kTxu4L4SbSenkEwvzf88cd3PdlNcdCmOWp
S/UVvtwtolks1uzd8hr9ZR0F3kGh2D9UqdcZ+g0k1xiBw+LTW5kGo/SOJufTQkoETTG+ZdinoByn
7lAtkEfq3xir1v7wxiIe0FpZ1wizkR9jvqKJ1Ef9rLRzyW91cogTbmB+VZ1hKYcHYNa/6O+CTIlJ
U9fGvE+d/B3UMiqbFlJZQYhe7YG57kqzUXkPvxoM+i4XiC15VGJwSF4Y0qcBybrm+De8LQeLhhnV
La3tFlzjW/9xTKnLkyTQZk2iSeqN7EAkavjaf0HxCY0kEgbIZ1FEc0DJhreqRG8Zs9dYTG9wxODG
FXaE8L3ybxKw1OznipObQWVa/ljdrgvV9bhOopeUPlJ1XBSmXNh39n+pe7qf3vZLCGdTa7e+d6rr
9y70LRRsONR21VrVcg9k4O/zqwYCTsu7RQexp0WZIgpKiunzl7+jmdjn9hXWBzKY5rC8e/aGZXLD
w3mZ57jXAHPp3vIpMgI2zjDN6QqfI5tWVbW8+XWfo68dPuzBeJq6jzsXPvG0il9uWQjpvFJl9FX0
3GdwqgO9Gw/3yDJMvNY816S5MF2dvSH5BUhppcPz6M+gZpcHrcP1Hiqy0eJ5X9YGvzf3JvxfGt/R
WPU3VRx3sxY97+9huJVXXoUssfO06lVpAvmAmvnqz/ymt/vl0J1rWMOxgl4BSDy6XTyNPKrnCLXx
eF5pJ0izMxo6N6aUkK3Rlh7+hkw9bFOS0X9HMD1/J2LrW8TP6yYa0aQCtsU5lvaj26JlzsR88KbV
3s2StMOsfD93rrevhUfjdUVrOtSNe3WknNDwWU0bK1rfWKJoNaLg8FVyv0zwiUVGqYxEjlFB+Kjn
VXr7mg/W9LSjceqf+z+3z4vKoLE60HenvBtV0GForNrD+hzC4ZZGbS9uzbBKMLShY9utfpMfThub
24J7N9htMW+8Cw3HvBve0+YDfvf+CRretEr1xP5h97bs7J6InQbDqkkdyvq2gGzhsvH+nqNnIiRC
dNPAOL+emcFoer8gqzOhfGU2q9q3C9SLRb+K/D+Fk357IRVIv6YL8J1X93789QDjcwA13aNR0v4e
Fax5c0OLTDSWWv6b1+lT7fH1i/KVzV/qoubGzbZKBaP3ZD+sHAzBDdp57hvZebNjPuDHfsEbba+a
uyYaU+XVg4eMzR1ScLNf+2urA1zRfbNr/cam3K3t25vbRcf9oEfx19PuedXs3ZgNE6Gc2pLWdDWX
ds2l5eu4uWi6bRrDbm6og8zPIAyVfMrJ63Ogy3EVebDf008wFrTsSreFDjX5pRwVKqVdkxbaZf+Z
Hrzou7VXne0NV9fnRPYrFPoPJ/Szlx7i1Fg28vQLd5t+1UA859HJ3eQQpfu1n9JEmB4UD0Riq/3n
vHNoTG95cLa/+q+ogPA/bm26N/VLc8j9d/u/g135DWG68rqSR5Nx1JxW6Wr+SD9bnGUuoyQy0P2T
VuYYl7+b3XWv0weQHNPmE/xy8QjsiHmhEM5+Gi9r1vNsWwGaWnwcRnfc4O5jnno2KkldVKUGrdWa
rJhRgzRE6/i/B6SaW7OXfQegWRow/T7U6BN6qFErWTcb+1ur7VbIUNUGNWkzjAAY67lpeg3vdvfc
q9Bstz7syGrRVb2er9NjeJUrO801zZp7hb/zL/jJleH+fVWoulTI99Fsp/a5PL2dYArBKwfF/mvn
7ePxsWhQpNymf82wRDrOpgcjFhPNbE7iZ/eR2j7MEB/kYHM+LpqFhnN/sGvmVPTUpC1yjReBhOiE
Xl90Wvjc9m8sum98mX96sMa5NMXeY6HTgi7S6U6L4yb1r8+onHHgp4T49IGF+uaUKJCs7Yd/rdKm
sulWrGs6WJb3vFztQWOHolaHOg6vkyNbW9q8j9vuNSnAr4Z1XeiMWv2/w4duef6BMpz96pUpjaUO
8R6OcRVCbs3nWHmNOb1YmUiuvWsu4MAdqDJFk6mENm7TInZ46t1g/bk/12s8O9qeoX1n3lK/ORmW
F0Dz8Ln2xbHN8Xu2rTIrxL8/ffbbm+fdx+Cm0Fi+7vovBwIVasdo8fQ5+1y04Vvzf1MMRw3GsTqn
PfjcTCtLuEBzXs49tYKTx10F8gklQlIEOKBBMNwbdyv1WnlHhCJKaByPlvvWnqrEmvv3kGs7+cbG
eUR2hk7WeHAIpW1oYlksrK5zS/q8L+iYggPbHhqN4baLziK4ywqIvTeuPjxdP4F7jovvi+I7ziCN
EmfVyaLSh1N3M6OSiIZBZtH/1aXk5WlYfLJGRY+aGRSmSvPSrINa2TZXXg6AvNG5Q0H+5gAf+2mP
BEgn/75vLVgdQT3xGzA86IGgyl7aTfEgKXBZTCve7/Wh/bWsz3cmBVEIeX5NSgbd6UsDavuao11z
ZJb79/Mp5R2vs/X1a5cWSejwXy8293Z12XJqfqG8yj/O/+5KCNJ9zl63nZn5lHP7lAAv6CA57W1v
/YMPQ5HeLKtZqzs1bha5yW/XX7/ZDhIhszKhTXEABZ7mettVl3wpCn6U9uzpSL5CS7GAEGJzsF0C
q9JBr7wY3h4ceo1J+mWDUF5hMml3l4fX5Xr3Zm6I600UkqGB+//L401KP6Ci0FXRBt35D/GmKFOd
x5tn//k43qS1keEgWoXMDVlCKC5hmtK9grXrEOrlUaQ5St+c8H3BSSXmhAKjqOJASAb89PhO0Uv+
N2lKcrAJISf1LXlkdjy0u0zA3FNdiYM/H/iDPAQOq7UiJ9Yao0SCbB+14191a1DpNSf3g/a2IuFN
9w7fcNWib1jLb5LSr6J62SGlIO+NX6LZzn5XRih7jt4jTYkoQ6Dtze22f2f+miD9Z+faQ1oFuLBL
Jm9272lkUsxGF7U2Jw+F9XEZuuic6gVUQpdv8N+cHNHj86iyv1l0QEXXB9zHUf+5gOSkuWiSsN+5
lTXashRPGcjYklxprQ27uOtYj9bnAa31ibGpU0+POA5jv/R8+i/jU5ntkYE6aREmTFEK7OlYWM7X
reXD2iEkKo3nZVos4E89HuRf1HQWO5Cei6P2AvJaHSfelb6IPKcDE42JZXM1q27R3XudfSybTqPQ
njUtUk9t4/6rTv/gBaLNuZrv/jLbosAopV1fH0BihUmx/8fEv0OazKMx3nWeyhGTaJ7GIKPSpn9N
H8Y/XjvvlJaIfO5+jwZVi2rmHQX9WDcaL09h6N3P1p9Do9ldfR66v61Gv0ZAsR7f7HfvBkkjwprp
o00cPYSNQBtfv3QwaJNNN7Sm5fxBhweJ0xIN6NfXX+1lEXEjnD5yqjNe9s9VbnFzGE+vN9fDX7TV
RkPhxXQqk0evg+j7pJH7A0GjbK5KX8joPnTr9qOxesW/m22LOeosl50DhGCjJBIR7l3ubvZYoPax
RMDQ3heW5HHbm8GotqRT9OjFv/+qTasF0cZF9LWaX/0xPYLPyqjEMhT/wJMszZu/efPxJ8xHGilB
MMxvq/NutTcu9wAMqkgWVdH0xVdxa4jMrtG73RW3996fLyIKHiA4oRwC5JPaB34HWdhSfkN7CrZf
ZEdWgBZ0h6MKnFpAinktUs/lPQK/FkUd0yIwMH1M3id1p7XqLDoE79VNY1TnNbxZ3hX6jdGec1oe
OIgBkZgsulWztEOvEt4LFVrD8sbcEtgXu7kX63MKTwsRTbdmfb3s8n8HS6KMfG3rt70Z3Uto53tA
xJXIDLCyjDM2PDT7m2vokwROo8MbsXufOwmlmCAZrgB9TmlUCkSyuCFstikhxLf0nfr+bYe/2C/S
hWlPSf8bvCX/Zlnu1lF7KANGVAh50R/pNab1YXteyV97rZb3e1ykHQlRBhTx1mBIRVUR+Qc0nG+7
j2PenP7mL6RX43ZOXrdOyDurbeqH5gKPJF9dPBcaRDc7SjGbh0XJaU8/lrOqiTrCkoYs/KN0G+Z3
LqvjJrQv0N7fO6AisgvVXnP4uYA1MIY9UzQqhdLuGSmZ0bXTInY+9GvAPb77uXukMGw6afQKrcP0
GoORd+5yvc5s+mQgKT2pFz2cK6SXCPxd5243vUZdlgh9suxsjabjN6UzK91ROQPj0Q3F+6PSmNjE
RemjP3oZ8Mu2nF+oZtuWtUOJvbom57xoLocfPT7DfcRdRQ6Z5pa7R2rNmLPx1H8lnB7MmzR+AN2A
ql8mD5K7oZj/q7yfdIxPIjvTw9l83u3uIaB9vVh3FtSFzZPhNhAfYEMfZ4/LSbXAayw+06ThUS70
uJk1Rw2ayv7i69cU6Zu1Lf1s+3lwFfdzD/t4jdNE91K7tEMFjGQIXsLQ/btsbxq9ulXdtDYt52Vb
2VYM2mpXqx1qF5Aa7Rs3Vq1Fl3fPbZjd634BQgDKFp0deeTD7YYsuv/w3DOL+QVtKyHY1Rxaq5Yt
emx21nZl7JY3SO71KjDyZstKrgDW1fFplNcv2T0I8KXpX7RsOoNGodN9QEixm6u6+Wu6ZE5aE+9p
yw7V+Bl868StjyldRKuoeACmAQtaNPLQTdDa9mCqU7OM0hXNdXBt8PX+8g8MkZidVMAZaF3PP4P5
3pbniBLxf/cROvAfutanM3zuv/ffd6PrubN/pL6uNv0YfgSGYki089WgcK3Ci4K09JPzbH3kP3CW
Ck3boqYR09jbFZ+Rb0Oyv9KbdXZ0Jd7T2n5dGdbXu12d/nQ0vSAOou05PI3SYkXxJI2QqYBHq7g0
XH8Mey8HG0cOlkVv1qJKy/SXVbI7Vu6P632VfXTB5mPa/aAnPyN6KY0I5xZv3RlSYFW8vcILqZ4N
5o5FRkMH+3u7AVIT+Yb84Ha43FZ2m0fEThd96Q2PoLpFoWJx4t4h8Tht5HIN4+vBtGtUIfCsYHCw
qGCfNu3DKdSZQW3lFj7dQf/zX3tV/9bLV7ZNN1fvdTznhgR+azq7z71un4df6AhdG2+eUXL7NDTP
lxCDWNLVjW1q9Ywnm7QGCvc0syeHiBLLqOQS5WzQxC6tPNBlyBw8A3AcPpeCftSG+8qYDep/DnN/
C94jXBpKof1XJBBGMEiK6HAbZZ5Z2IRY237bJKS5QYGm+76968orxUoVt0hW1lGzqfDfiL8ui+XD
Z/edD/ZGZYUqbre+JGNbqAydUr/0gX0pYfcA8AY0CYXTA/PDrEzGlYVZ8re36/vl/WJT8kncEFNt
2yJr9by/nyPxPUaOxqtMaw/2ClyDBFfZL+MI1Lcwb8g19RHhnVW6hdd1CRsP/EOh9/rx0HuEiLp9
HL32SrPXTRv1e3oU47Ijl7els3TdLL53kWb3ypPx+wBLYFEu40xLU39GJQn8Ku/ez3dyIhJNpq+4
eTr0r6WZrXE/vfmy3v3Gfg778a730J0iwrcFuu6XB/vpdb9/PaXg9tDcuvnytIdtRugbHJSnEpXk
XHE6a7H7Hj7EF3uCtS2POTl4PX2/OCfPm1vSZNXd3npjAl0Oskh/402ULVorGzRCKX+Z10PSh+hk
rfzawqkMzJqTo3FUOb+pEVD0Fx28ih4AFIpirSV1s4s77okjEZHbrcz/dzMxTCiDeduhWNDOu/8p
Y2UlRBBn//kfEQRJK49WJgEt8SSAEBXgSK1X0klxAGFRq44YJ8Ggbfs/RXlNZDipJA8zXWEa70cO
Mc4p/p/penI7G0xXy//3f01RE1ZSVnSEsR1CHP4lJQOn8cPOnC8pl1k49Rlshn3DKPGGFMrrZQuR
cVMgoeKh2q1t3/0Xcgng9ehjHZZ1MLMNCFz/BUUzmEJfxd71rNRwCtfjTbWHKNod4kg4CMv+3WpT
M2GV+/av8afnIXpltey/c0gOS7qmdquzXe66v6pMqeHJvVNQRdJsm7/xpD/K+roHC3B8O11KomP3
uL1f3/EUuB+Q2RBV28/554vrPxT85J6Xdxt6N4GXIB43vV01ci+Lx4NR6tVgShhA3NasQoL2dk5n
J/oX0RCjdbjbdw77ureooM+0zCG3+VYwP8doRkCXLyE/WWwtKu4N9Kq8UestK7tcK7dHuN4rWncF
773wKaC1oGSL2a/8tD2ikO8vboT1Zjy4eL4C6RLfE+lvq3Tz9m+8XNXPXx8OiEwWe9h6ZES3JUiE
NDxZGsWvjy4eYHl+s/AqKzwpSh9zr872hnZd6GuUHly72Eemak1hXeULLRTYixSzH3Y4J1+d3fLX
ZnCzGtdhoaGvA9XcoZOVT4uWYmFZH33O7wu8j+vKwb7uzl9G9H8i2YG0x+rJbC5A0wGPvcrEqfUc
AOYGSsFEXEi8d4d37urV+pxdRB3xSdJbSWUf0+jcCEl0B1fhkT5yZ8nw/9E/FF615C/6kRt//5wM
ICUuUYD9vTqFG6wC/KozgCL4UUFm/r/7jvE7v3n9SeLdotLYRtIShhf2gz/s1XhG98TjxznPuEJ1
14UHDTYhfyTYYZadLNI/LcN/P0OVN6B+z48Z/CNDQNL3NiVKcLYtCpXOS5n+YUFOv+5kNSAFAOJC
SkNRRP74th+rYV4Jbc0R4eDgD0N7YathG3SvxuBDyYNkd9ytIzMkOmrq8fiH1fCuRGWUonL3OFsO
24/VyF85HuR5sKLjah3fuks6G4ixunTr4o1Dft7Puho86C5vJaDgj2Uwr5g/dI2CcamHwjVtFAYQ
n6H8wrDPQc1/d0X8KyoGXQu8/mwZ8lcGZFD6o9nH04Bjc2F3w/MwZdwPdMkLkIn+Z6bzH+6Gz90w
uWpooAd/Z3bT9VkNm3/Z/nE1Ls5SQM01HepxXGnJkP1Q2IGOvNwy+VNXg1pTbo5LS4nvzy/rbNB9
NO9h+4HSPQO3PcvZsHkzYYjhd3+fjXODYVAIi96H533b1eOFvCC7SWUwjbwtAg2eEHIPGVeDr8Nx
cP5xNYhooNXRNTz4o2L3ss4GNkMMB/0KOBsBV4/fl/ZNxXyKrriR/74J52+qQadL34JheFyM7zfr
gs6GZRGbBBIz1Nx5EmpmWA3vilQTNd3ULAR/vNA/ntb8FS1BpWjw8h4Tyy9QW4inJZ1ArUwGAyec
1qXUxlMPcfxTloHSRjJ8nMTgj6f3wq6IPCbwVLkfVE0a2Q6Ff5W3jyjH2TIYV1gRx2Wg4zJc3qEg
d+rYaCrkMZ1Ue2a8Gy5HzEEdKprt2d3AHgnt+NtuXtwrYvHD6MtL2tqGEp3xiuBvoRxhYDmPN+Tc
buavUL2i8IlINfg7XshLspuggQWL/g8OMYTaN/lfO+EeHScCFsGPQ2FciaaYhGXHZTg+3Ze0DA7q
INArpEuGA9kh0xWBOEGEF50JEfP4sRqE6wZFaACfF3ooCr4Jkou1wPukgD3bavhX6I+CA4fm8Qy8
cAE3xKuTkvjg7+LOhuFCaKHU0COYlmKKTGfDB9iikwsBaTTbH2fDuKIZXd5CWObiHlPLwcEyiQ/8
fFbvW1wLGvY5vEvHZTj3sExiEXRkOYLRMl2Wa4HWIRZTQukCWkWCyGXwNzkUUJtoxUOCQv7Or4hP
bSpBMVW0x1fm8hwtfALBfaW5GkjL8c1PG4twNoB1C6zucbZcuPMrAoZImHpxN8SlFhk/EK/T5X5n
WwWQGt4Q1wsx3XPPwrgC9eMfCJ1zPr+sG0JEhodVQJuUxVBr5P6dZyERGZCvcA6Pf2dnIn8llXH0
G/12Sy/OelIJjr4fl9wBnQP4zWQv3CtTpMKCG5dgL7z8FeYEmIfK++Dv8m4KXVLJDQu84gp6nWk1
OBv4F1TZx/HXD3thXlm4dqjtHBfDuLzV4NejW0cXBrxn0OCMq0FinXADlnDwx034sRoGYawUinIr
g78LtBsE7ERNQPlm3kaHIcvLKn6GcBBCu3D2snrmlQ1UTmTyfTgu8GXNkysinOCyuIZSafzvrCjR
qgQeuCzR3p+dDeByXH//YgEdUC2yqpRHU1NtZvQz3CvXB9DEkzsaBjVzZBroYNPN4fj5BeI6PIoF
gxwH7pLK6fnXZ4NSdgK+78CE2Z6dDVz/vAluclyNo82+pBCeZLvUueMGYOEyng34Bw5V+By242zP
7YZxhVIMvThBkoK/yzsbHh45CqWQBkiWKBUj/+5soI2DGjaEBlBl+TvzRckqIldH7oBzGPxd4AuL
tqoLfmvwxroZAQ1P8F7spJJxB+xjtfHwLtbt4nJLr3scUNJoGZ9WcB3cWQwCL2zSoeDQ8JYgkXE8
E8blXRG6BwBlIKkIUydQcMoQwnsAvXTUtb8X4zzVjEtObEj6IFytiwtQDMSqoEeCAiORjBXN5HZx
NrgFcFySzwb0LTEWmIvvcO0Cz4YkMBBitk0Ra8nmhAbcFFRTQlLGmflkNfDICeVDt+vizobl4jIK
LGmDQBUyPq2shkDjiOeoHgYWBYrYt4dxea8ImWX4IhAyCFCIJzNdEcwjuQYQjThPdupv8aZioOmk
hRsSmtfLwncw/AbvCUWgOBl4yplWw6WzDIRvKAbH2Z6nTIDFgVnhpxxzERfldgpTCVaNDTiV1W4G
jhbExvAZSbgieJ0SGR+X6fKuCFEZqD4ENLgp+ex2E3aLTQLq6EKchyS8qWhrAfzFAdxlXRGLpJdU
TpPgYk8zBu/kyXiixWM5s5u4nbYDw0HQNPnj0FzYMkCGth0hsslGiWuUydEi6OXGwUc6/p2tBogO
NoRz8x21X95jik/EaWDDwMezRu2Ci0Oj9f3zADWPjpwHg9L8JiZcILAF2OmTvcArBnTIliwB5nPg
PRWgVAd/CZaCzho2Zul4Zi7ObvK7AYC5w6btIgqfbTXcKyJ/1PlCZuP5Ywol2negiIUQ8OWdDZLD
JHu4JITrqtzFvwUvgP95jQqxeTx1tIjMSMsIBea46JfkWmDDUL4gq0VTvaweFqrIeGoW+bjjFVFf
EeGTgv1+282Lc7SwmLDs8AZMAoSsNAwoOqhpyiFLXg1CMvG+4YkdDca/WI3/wQGKarFK/cH4MyjV
GvxZniiX/sd/IGT6ql9wIvxyrMT68Y+Krunxy4/6MPL//1dcSxBUUJ18ElZUBcN8/2e/56eO/GOg
cFLhv1kf/Fm8L37398EH++9f2X6fUO0FdohMzMkPRyGVylD2Bs4D7pPIdYcfy4/4Kcwa+RL/aQgk
uI9T+xZhFXI9bjsPEI5J0Psjnnm6ISwsqTLET/5+1iFsnq7zISALgdzzduAUcVCzDlHg9TwbQkIc
+JJEHpalYwhL3Qv4PuIQwGdAoh3jlHUWQuxUZiEgDA+fS99UHKbMQ0SLHZ0oIkBE54nRyL0Lvpp1
CBH6PZ9F0DpGGpIdW6RlHiJhL4JyQwldAPQ1XD1XvReOD9kJyhMvDsnecJLpb7dSsI5YFhL5lrTL
gZ8rQVPGhSK8Cr8j3G4eD2oicB+ggeUL2bebTgbqECS1jtkGLqGGIWzF0rqkA0j6cvnwPwVgybhQ
rEn4HfFCFRyoO+Ta8Tl13G5bObTUBtHxQYhGtOsT+DrzLIijj99xMguqxWiZFbSPiCaZ/tBK2bIy
xM8Kp6yzKCQslCv0ZDw9C99Sw9VLuheS5wAUywNkxYY4/UJZCYfWl4QLLx41n1pOVLSf0XZjN/j1
XAugLMkZZt0LSzUgrBGVRrxIeCBC/Mk4BEsRfkc0i3PyctYhVPcAfjQYHcEaF5Cy9/AXpN/upFmI
+B9ihNK+sxCtY/ohYgsRL5SwFbkWiIUEOG7GhYItHa5EPAREo4L0Vgcm1fDqWUJGP/7MeAgJ/YmU
+G9Pw+0mClKHICyV8wqtkxK58OPUe5EvJMyCi0dBHyIwQBnRL0g9BFzU8GdGC0XGF3gM0h0AsoaH
le9JGALqqwmHpAAUF93M9LOw1SeJHAwgM4X0kBs0REmUsamzgHkGdCbymzwY4cepZwFQF35HvBc8
FTRiBJ3T4uScOErxEJBE4S9hb4kzsh9aolJ1FiS9JWknBdYaniS6eqhDAA7iSQnzKACsMtuoaD/j
hSpQq2UDQ5K20GCjKJtRZ+FSI0AylckE6YDMs0i4etw7aDo4hdCuo8uf4dBGRyZeKFoWwTXDPdAS
JUHvVBcKjBY2LxColvcClnHCEEwD61EwRVUl/Dj9Qkkm4uxJsvx8gXcP9A4gM/sQvKAJQxCI8Szh
dwZkt6wnqpBgaX1eEURsiGGoKg5/QfqFcpNmgcwxiWS8BC23W8RQzvbinOSTdaHUcJLKBNOGoCuW
Nig2zjxEdGTCq0f1PekzroWIWmtAchwVuJMhpE4PWEpuYLiO6bc7RoNOZoE+NuacPDmvePYhpGbw
53ZDbYayIn8WVYzRgUs/ixgeiGZB/AUphuX6RuWzbrcasXp4yyQn4PFLDXtk69PPwktYKEBogAsJ
loKag6yz8BQDwizoMi0gBSBLbMLSzyI++PFewD7lztlQZbR4IKbyJFH2CFAb0OIp9dNxohIW6qyy
MuNeEMKr94LyZqJu2FWcKw0nSoXlefBwmOHlB1wFDe+Fqc6C/AXREQUAeGo6TpTSNwCn/5ihR9KB
k6VjFtF3RIeWMh88f4IkMjEaIlY8MmW7BTyAssfzDStegzFXYz1FtirjocUPUGYhShIeAq74tChw
hB+nNiAoooTfEe0F9T90C6TnAxQVDZAXsJY6BN8NxQ2YAnptNMn0s0jYbmj+4EQESVTvaHj1TkDx
74US/JQEDC6zQyWy1C9m3G488PA74iEIXwgzSezx7EVnOvVC5ZX3QlCon2S9rLNQThRDENeQMxQM
IRB+zDpEfH3jhcLHoZ6RaAxWuYa9iOPFeAh8QdLpSC3CoIi2Ku1e4AOcXz0WinMkgJdgLdnNoIPL
pJ4ogT4krA/QtfDjDLOIjFC8UKA4MPsp7xWrnn0IqfI/Hpl4COrUKPiFD0yEkX0vSOApQ1hSyYEp
BAfRAFDAnFcXSnxaaD0GxSeIt4a/IPVeQI0OvyNaqHOV0WxXj0N77oFY/OEggLSAPgZCplmHUN4L
GUL03HA70RWKP069UDjh6kIhWyGmg4iPxzX8OO0Q+GIJC4XCEmgRVfnHUqOsC6XgtKwT2XQQHp4+
nJ3M74UwaMOViE8UrFskxKTWXsfVA9RShuDCUU9AwYl1lEnIulCOut3I+IgQGjAtTno0ybTbzbmM
jky0UBD0AdQg72nJJYkup7JQ52o8GReK+h51CLT/cG+EpBEU1GYdQsl3c7fPmOGZh1C3m1AYX43H
lcggewhDsjlhL6TJAQUgHF4NSA7brRoQziunFUjbx9HJ/rCiJaBs97kmR8a9gO2vDEHVdEGUjEC9
NFha9kKdBdeaPBWVSZQJaHgv8AESZuFj/lDwZkvidUxtQJyEq0exMg4O6XRp6x5NMv0QSnIBIpwE
xeA5YOaBDGLG7WZr1YVimU6VPDIOQWG/OgR0HB82HKZEQ/4CV001IBDRUf6UOIx0d3T50+9F7O5F
74U0WWSl0EoCNI/WMf0QCnAnIsGcKEbgVGkIxLBR6kLBspesOi+TDvRAaDHKdvNwC9QChQKRwuxv
N9lBdQjuBbxB6pePlRgZDy0884QhUATlNYJdqQHyYhJJsyBWFfoE6SQNZhBvSZ2FyO3zukrRgIYh
+C51CBLFxMNInBAya9jufMIshAjnBp6IBjYL9iNhL7jdEkuSBXVjyk7q280VUBeKgJg3HX9NB1eN
WaiWlsieYDjPfmA/opuZehaQTZVZgHb9qHfJePVgeyQMwUqR8uZua4mSFE6OxGGBBRQN7qCUK+ss
Yncvei8oTcEKwpHC49QAs6jcZmYBOxvBCsmJaUiASg8DdS/YBvR6SBgDIkRblfpEwTZNGOKnKnzG
vQjqNY/fEe8F2n4oI8CJo0or+ywo5lBnYZNGIgwDZQGIDD9OvVD4AOF3nMwChxyvWbquafBpOTbq
EKIHSbtpCC0nHI70s0i6F2eSkxm3G65HwiwoKSDoB7zg8oUfp59FgpPjC6CN7BiXEL5J9iESXLXz
AsvMC6W+3SLxgT4ZDPACmR4Ns4gOfnxoz5odZJwFz2f4M0+GoL4DyWPiemKx8OPU261SsNhkWAGU
RTgSYWRP40Kzin7mySxwZ8m7SSWMhvcC6fJwJeIh8P5JidFySsu9AG5WhzgrnM+63QmuGoKkxPTU
51OfpCG5cPIghAsFAwsLS2SPkowG4jHbHVmIH0OQYCDvhimJbmb6Q6umSJiF0EDIYOB/6Di0SkWP
5EUwHvAOQM61xN0Ky4sh4GWDNVN/QbAZrWP6hYoTd/Fe4KcBtog2tg5XjT4K5/dCJNgkRCLXKoJB
4cfpZxEH1vEsRKGA/CrRrA4o+IRLcjIE1CJUFQkwNFCwcDijlTgZogBDG49THqVoHVMvFMYuXOx4
CLAJ/AM8QtEuCD9OPQQhV/gd8RCwP/BAkLvQUbnAQinGnEa+gOWSmEQpQsPbTeFOwizI8wDgkgDQ
QG9AIii6vvFCCYR6rOLiiQ1/Qeq9QNwx/I6TIZBMxZxTaUrsGn6ceghK8sLviIeQbpZkJ8EoNJCX
WKiEEwW5EoyTuB5Nsmgd089CxcxxlX82AM34dhM5qgsFFEW1LPRjQLXowKWeheFE+xntBSEYQTek
O3ZdAyxPY0JlFgwBU4YIibxb/HH6WcRezMkspOkhvF09wB1nJmEWqHbhN5O80JG/IMJWh6BwTBo5
gVLoSOOSmFKHwMJTWMCp0sF+FLZ3whCkogHNKaLUAbPgficMQSsGeqmAHeh4krjHCUNA82K7kZvS
IBCB0qQCUCD4DZ8F/DSoG4puZup7QbOn81mI0A6sHDwcPUgOtytxCEplyYvxwkZnOvUs8IwThkCm
U9rSYAtjW59+CPVEsVAkd8m6ifx4dg4n3oFyaPn3iIstyrtpDqXB0tIBQlkoABaJhnEScECiM516
oTDY6hBo0SFwRotEHZULwPIJQ1C3RYdjJkGaMvo4/SziKtLwvaCmmz6jCBjiqGnJ2kt/+OP7fzLE
z27pGd0D/KWEIUAoQB8JmMlJhx+nX6iEe0HJMuosdLUizIhDwQxDKE8SeyGPKslPWqDHj2L6IZQC
LjxyGQKFOFILJ85i+iHchKsnFE7ULD2qZTW4ahjucD/jE0VkIXxXnAMdvMET3D0e4qxnYMZDC8VA
nQWyTqLKzaHSUKiCu5Q4hHQTEmU1HUxU3tCkWdCW16DSTYdABAGr+l4gjkpGj3sBCKIh7iayVmcR
FHezSkBfGqIkIOWEISj9pPMw4IWOuBsBFnUIkGbeI7jTPLCRg5L6duPKnA/BVcFjppmRkLQ1PKwE
8QlDSOtrmQi1Q9n9KNzWhCGgDbIRIo6kARtMKPFgodhnbh0BgJbtTpwF5cSi3Cbsn+g5ybDdiqWl
KgntF5IXjIAgT7iOqYeA+Rt+R2hpZYggwypRgI73Qg3EiI1ojoS6E6TgoHdfVmOedC/48dTBA/yz
85EhTr9QSfcCTBviD7i2FoACVTB1L4BOQUHQ0aP8MPuJgnWaMAQ0czxzyD+B/GvWvVCjJNL1Apvb
UPKPYqKZh0iYBWR5OsVAoBArFU4y/XarZFeo+DR0IfAAST1JNaUdQirawp8ZXz2+WKI80p8npOG0
Q7DcCe8FVbIgqAb8BtIx4S9IO4TgmOF3xLOQ5s4g83A1NAB30MkTbBRDkGHl63WE9sxC8UCkRlb6
94Di6GBQQGpNmAX1Z9LBSOQ0dOyFGk5y4dGrF9vBWdDgR1Gtqm43lCJmwT4h6RW9WGlPFDcsYaHI
5lkOV5xqex3G3FJnIaQDUj3QyeAHRDcz/SxUQBsBL76atLoAwjH/Mu0QnCj10EqROqA8JBBDR0kg
Dpmy3bhRpksEE1TcaNhuFWahqIv8C6XqyPlqIAaIMmnCLMAliL2huZ8UTqffi3g/IzNI3ZaUkVCs
oiNFQnydsN00bgZ8pAEyPkJkiNPOQgQa1IXiqJLvpioKxzbzEBiJpFngLhO8UG6vQayDe5Gw3QI0
UyUrbRezR0msRMJCiSqLlPNrWijpLXJ0lOITBSsY6gHdssCNNOxFgsMJyYQZAIJAmcn+XiA+oPq0
3GsOrfg/wMHRVqU9tFwu1UbRkVlaJpHaQ/tAwxAJ8QUVT4gBYkSYRvb3gtWIfma03ULoo7hR9Kk0
pNT5FvXqQSDjWsAF4QXXcaLi2D2ehY1zIxkrIvzYQUm/3dIK8uxeCNEElzZwOrNHSRLAK0NQZy/E
Y1Gq0iDFgzFX7wURPQvElZAYP/PDKv0WlFnAKiLQQz82GCn8OO1e8GXqLASMhy4vUbcGbJBZJAwh
3jKMV4q82avss0hwOCmyIdvNQhHvZb8X8GKUWUgzDJwPCGsQ+2IfKP1eqIQZhgBoFv19SVlF1yb9
EJ5iaSlEFOE5smJSV5DZbT6VVgoNiHSmQP1WxAl01MJgUhWEE6EA+fVoO7FaOk5UbOfiWUCgMLnf
VPRoSOPS8ECxUdJTRoBaKT/UIoEbH/x4FuIbEHVzsLjg2a+eGojB1yVPBTlRoPN4HdMfWrVoiCGo
t4HcAOGEVzHzLIhUwu+IFopuJ8R6wI+C/kcfp54FR18dQjS6yexJFWt2DwStW/VeUH1GsS/4Ju93
doBCut0mzAK4C96PcGp1GBC1LgmcGdSAcJXwXkM4KSpz6ixEaQQXAQ2KE7pt6u0GBEwYAgIK6VVY
AVquXsxfiA+teM1Is4A360hXgWGqs+Dn45iT9ka8OfN7QWmQ+rBKJR2MfxEc0SH8jqFQZiGJT/Iw
hMVSmhR+nH671UwxjCLUCIDkefo0BMXS8DX8mdF2B6INImooKpORfUk9C6AOdQhAWiPo7qyDyi7e
qzoEfjlYLeiaNGcMP04/iwQ/CqCc7xeAAo8z+xB5FRsEAEFtEH8QOpmORA/Cp+FKxNsNHiXpCwAE
DXqD4vMlDEFuEv9GEx7FoqhDAClQpYL/A+84Og1pt5vKp+g74oUCbCbpQIpBHOjwF6QdAkJawixY
It5u0jA4ttEvyDBEwu0G7KIugiyxjhQJb7dqzGmIwJOEsAk5Sg2zQN4sXOxoL8SGiwwnr5IG4A4y
S/TmxEPgD+I3I/8IBpl9LyDGqLPgoSCnR5G3tDMPP0693ZQPhN8Rz0JKJqHbkUDUkNfjzKqzIJDE
8yCIwcWJ7UvqWZwQyaNZwDlAUIgCDBI9GhYKloGyUHQPw+unEIbxNcwCNyBhCGl/AQ+ciegYQpVW
AGKBDowDQjnMSZ186r2gfkqdBdcBcjgwjg4ZPQyIevUgT+AdwG6gXi8GQNPPIuFh5UUFypYoSUdN
MeFcwkIJd4m8IQXkGsoK6NORMIRQzNlrMqAaVLB4c1Rjzj6Q/gQdwffX8OrhZKgnit48sEBwnaXo
Jvw49XafFFjEBgTCccCdDrwEDUMk3G7iehFVE3F2HQuVcPWoFgLEwQehHFcLeqCaQcgslInByRcY
JArLU+8F6xEudrQXBMQAOUhIEYtpgB9xj9UhYFZCbAZWA9fWMIuEe8GLDdkf9qOeRiH49+osxPOH
NYh3oIE+DUE7Wol4L6BP0EKMU8srHt3M1NsNGyNhFtACAFIpPtQxBHZIHQKYGf1b6vV01F/gWiYc
2uNWELfqkMDF4YwWO94Lcm2SrQroRdnNIBJz6kKxekC0oM06OP+EMAmHlncbPxCTLo0Rwl+Q/kSp
xAAxHoG0PMQcHaE9gEr4M6O9gCDFaUUgn8IhDbPABVeHMHn0cNUg5ZzIrqVfqIQQhiJ7KZMVyFxD
0RBOjur8S+qTiBvQDr85OnCpZ4HOi7pQgYwGHifJcA1QMB6yOgQeDlL/QgLXQE0U2eGEIRiYVBJe
iAYGBfY0YaFQuZCkOq+SjliPatiEWYA24+G4+AgxnybtdnN9IzsXXz3OmQDNOINMJvwF6YdIiFh5
J5DZooQELyd7ICa8t/BnxrMgSQyPBYI2jFENs0hwcrhvLsE9ooN6RM/ixY5mIaliKeinMaSGewFZ
LHoQ4iGoZWYjAIq0yCLhByh7wWmSGnKMh4ivhh+nPlFoB4XfEc9CjLkUmLLrGu4Fq64OIUI8MCig
tGgIJ2VX1SE4ssDm5HIh1kaXP/VCkQ1Rh0D8Al+Q/0lMGU0y/RAJDqdIv5AiEXkImAHhL0g9BC54
+B3xdtOkleIF9KfxEzTMQq2MFgoZ6XrqP7Hm8ZlOP4v45YxnAfUbuglcNR0lgQWePXWhkGSBMwhv
V7SXwo/Tz0LVycH6IWmI8AsnV8dC0d4p/JnxQgnth2QPLogGgEJ8jYQh5EUVZjAU5+gXpF4o4Dll
CEB5ogtMOnxeDSeKjU0YgkbtgjULhJDdgAB3JAwBn49AEpRTg6gyQXH0M6Ptxm5IIw+wVFhM0Tqm
3gsky9VZWFQtEIQRe2uIkkidqx4INXRcOS4FkLaOExWjQfFCiSwcdcsALRrwKNCthL2AzUcjICrt
RSYuXMfUe8EVCL8jngU6W2QPweR1JKMB0BL2goSilHdApNAh7oQjkzAL6Z3DvwAQ4q1KvVC8CglD
wAMBF4QVcNKBI/UQOAAJQ4iTCFUfwmt2EJWfqkZJgVQRSUOmogGnBYiNrHV8ogANsMBg8ng6kQlL
v1AJDAruNtkqxsDtjF+s9EOoMnp4gSwf+ixCAcse2rNQCfdChkAjk1IVDfRpfNrIWsd7QY8NjDyh
Ji56dKbTL1TS7ZYh5CWBIa7BG0xieYE1CzvKFzmQ+MVKPQuSqerVIwyTugimoiGlzl4k3AtgA2Iw
Shd0pA6FbarOQsrs7SDnrePqwZFOGILqUrwc/F0NaVxw5QQbRWKSMhIpptNAsAQsjYxQdC/EmeXn
A/y7OgSuoScpCyVDSJQkvaljK5n60J701z2ZBWxgSGy0a9eBRwFBJMyCJKtwA/TIS1Jvqw4hzZKo
5pEiDx1RUhz1xgsFBkKcBPavo107bl/CQgECy6uEpglZ9XCS6bc7wW1Gcol0FS8T3ek0GHNE5sKf
GS8UwTCJGCqrJCwOP047C75GffV88npotvBf+LbRaUg/hK/6tFJP4IPZ4eHoSOPivIYrES8UN08K
1Mm6aQnE1HaKAbsS4yFWhPx9+AvSL1QCiIrAHW6/VG8xSHQa0g6BwxkdmXihyIhRuowRtAmNs85C
8PfwO+IhIA3i+lOCQeFC5oWi7E+NL6QCTVRwsYRAUuEvSL1QRCnhd5zMgkSxiHUIxSH7EAmF8BKC
CZUMrxZUXsNCqSI2Ap1Sl8nTKtcj8xDcvISFYgdgUYBGSY/fcB1T7wWAcvgd8V4QgflE9SSjNdxu
qhOUWZCAYQKik4Nrm30vJOQ6nwVDkA0TOUDw/+wnCoRTcZuJ8yR5gfQjRK/se8EQkREK94KyLaSh
kaXGC9GwF4Cl0ZGJh2AbeIt49CAuRr8g7YkiFkrYC3IviFfC6BNNjXCr0g/hJ8wCXIKwXrQbiI2z
D6GW24D3w1iUIm/p8xVdm9SzSNBtDuRrKPFGiUfQluyziE9lvN2YcqJ6cC8tlW506wt/ZjQEXj88
USA9TfnuhKsnDpqcWq6HBkCbcE49tMfKSZMUg47+emTtoyMTLxRJN5Jx0Ju1vBe80upeUL3K9EA5
we2iX5D+0KrpKqJufH+CCyJ8DSL8UjygzkISVeCnknnT4JnjfqtDCEKLHefqaXmSVOAOtVVy6WJE
iPk0WNoELS/RXcJLZCvQA9Hw6iGRoiwUBxlHjVgWWxh/nP5EqfAjSRih4wRi/xqUNHAPogchunog
gnCz6c8DB0vDXhD8qgslqDzAIO2rNLQBkiSCOgT+k/RbEMZ87Mml3gvWQh0CCUCLPDTHSYM2CwFX
whDcOnYBISBSe9FWpZ5FQqWbHFYwEBHZRV8hsxkkDFJngdagVC5A+QehiK5N2lnQAUs9UZT6unIO
2AwdHgjmVNluXChcc+InPaWygJjqEJLuFktO6jB7igQ+bdIQkHUFcNYDs/AwKLOgaIjW1zgfYIPZ
M8Wst/rqoSIgZYc47YBG0S9Ie6IAS9VDK7os0vQaJpmG/IXYUnWhgvpVbDpU1NgHSj8Ltb4b8Sie
Ihxm+V8aDAiLkjALyN9CGRQhrOzA3QnIET1JGEDQAxxF3CkN2CAiB8osRAqEAA3fHOg/mmTqvaCw
N2kIoAleVoRgdDicKuOOsmiaocGPwinU4vzHrL1oL4K6bt4jkDsNkBdfojqcQV86nlbcTh2Vbiiw
qHsBIxGGBpWTOrhqLHn0OMcL5eAG8uC5ogae/V4kFF8LDCXJCzgDOhBO4ovoZ8azAKCQftEQRbkh
4TqmvhcJRDLyq2AT0noX0kycpEk/ROzFxLMgtiA8IqEE/p/9dp/kzOMhBAWBWkTNso63G9JbuNjx
EERJAW3QkUq08OP0CxVb62gIYcpIDTmpQx2oGopd4c+Mh8ALlV4IBHoaCDMcmshpjYeAOE3PeTRy
eHej2CD9QiU4/yD+lNkTX0CGi1lB6YeIwb94FjwUkCi43Fr0o0hqq3tBTQQRN4aE9YrWMf0sVGoi
pUJwyHA+qFfhcIW/IP0Qqk6OVCNBITNgB6DxlP1eEKWEPzPaC5p44M/C55OEsYYh1JQ6+piiXono
AjwQDYeW9LwyC1BUaesgfDsdUDB5CnUIom1qZbndkrYKP0693cAp4XdEewGUI0R26Ymg40QhpaUO
AcRCgQSKXsDN0SRTzwKIMWEIZD5F7wx7q8GYUw6rDkH/YBrH4YfoaD0joLU6BCtEBgPmsZZDe+Ld
x9vNW0f6UJh9GggzSEwnnCiQf1iJwM1Sch9OMv12O9F3RLOgATKQNkCn0Byij9MPkYCqAb2Qr2KN
4KrF/mj6IdRqXNg48ENFWEE6smY35ljucLHjhcIbJOHGu4S/GR249LNQCxshA0hAKbEeer4ahlBZ
XgJ/SB8SEEK4nJF9ST+LeD/DhRJsBe+f46yFeAwSrNwLWDKAqIRJiEfhpYdblX4WKpJDq0PKVEhf
YAQ1cDiZhWIGebGFQEYFCddCw+0msg5XIt4LbgYEKbactzX7dp9UaEVDYDVYIaGJalFeInhXZkF1
h1DlWS55X8OPU293giIZ3XOoMCXgIw2qA1XD4wt/ZrxQcmAF8dLDj8JuJwxBOowgKZA11+AeqMRj
PCjyAbCCMVE8fuEvSL0XgL7hd8QLRY4HiSpACh29SASyVoYAF+Hl5j1CzTSutUs7CxjM6tWT7IU4
5bxHGip6yF+oCyXdw+hk+v9Zu7tcu2okCsBDIgTCTRDiBfUAmhm06KvuSBFIECR69v2to2x765Ql
JLteeMhFu45ddrl+Vq2Ki9DhNnsa6kYlzQzVpNbTAIeTVRvXd6iba8N2aNF0y89fPbpYbFSI4Sg7
AIrzV4+IxUapLSTHktD73EZlMkvVRUQgTwn7dIfzX8u4TtMjg4ojooUMkKNRViHv6F1V7W4a0Fnd
5sAGHdm0uQldh6p2b7eQq6S8iHiJM/giy9JABpjYt2wUp9ybBMmJcPA8k6Nfr3ogsNnBNeSK3/D6
2xslqVxX4eLx1cL9QhnXn7dFvKnAY98NacqLXtkQ9h2LWLDs5qf7PIQoypNzA6KffnGitC1LIKgt
uHzj2uxv1OK94NxICirFtATF79CvX5s9jLmHOzm19Os1cD+6F0OfNxEKMHqrJCEbcCDBUNZVSOQE
pC0738FPq5azEvEifSDcQ/B0rm69z1UEuJGUtoQ5zpOxj9sn6kYvPXURDg39IzAIDVi10GUsVgF1
HLpS7AoTHLm/irnZt1Voawyzgprb+dvtXgw7dxPhX0NvJ3l3jjNXBRn6nCIyrpEJ5uQ0lHHpohrz
dFUpI8E3t8xSv0Hq5ip4T+Z46MDoAGnoDaqvnpVJPLrcLRS40BiLQxsGzoStXo1pJbcP7e3g3zYq
rTBv0tnYkBvMRIJ69ZwlLVGwZB2UI0LThY16l2yUmW7y2h02auGZC4eZDyV7TsJ5Qlu7zeJ2ZxiT
alJIdjsMyMI9kJzITIe0X/Tc7pqgACEz0k2bOt6Uho3SlldPVMa0K1fxmhtK6qgFFyeKDXywImVi
8bCS21dP5FtXoYdO+jQl0IaKGFNUg+KHCsAb+CFisusX7K9i5eQY+xtOJGFxBymBnt7rZ04b5ckO
1SdT3qLuxUYlxYI20ZunkHuubvmtsgplBdhm9DIyLQ3Ov0TKSgQcmUUoHnY4OZXcSXtYeK9dPda2
wdKCfNRVgMmbx5qK1c1x3z604tIqItgG1imZr3NMzr38OA6t1AsPBwScos7TLOmArqsQ2IRt8INw
ssE9ADhdiGDIM/1a58S5AZElWK3iQd7A7eS3j8u/re7FbNw82d49/6H080yO6lo15jAsekBVo3vC
SV2eVRcA4JBRYKgfbo0N2xsl41RF8AzSrBIAVkMOZJUzl5oI5j9s5g0nih81jsy8evHJ34Y6BS3q
OHD7G7XIcKqoZ+oMUF/PDNAKJJOayPgfeSJVsfOUFx98sVGYBuH9BRkdrOxEPB/a4JYeZTfYBpC7
4fLu6oKf8XxoIyKk1OoK8iznDqfE8rMZTNHT73/rL5mYNCKc/VXMROyXQxsRHgsPK79T3fu6mfsi
CkgjIsDA3Ylv4ALOb7cayLhbt1UkRcsWhjLsfBUu2LUTNxF2SU3MUuzY9eftjUJTeX3jJiJkpcC8
CrAzoN0WURvh6UJdMgwzUpANVDyphtRVKEpm5Nrj+DZsVKnCZBUQiXAHKCy9S9cv2N4oaPLrG1MX
XLSkcSRSOypiN06RKUIPSdwPBrcBvMTJWKyC2eCmKXa3MGnc2P5uq9Cs9+L5lkid9mVXFxJ3Q59T
BI1LgoDdKXePRR6IeH6SfF+5m5MWclc25DoN+yJKsogIXkH4rTPU4fxhBYtZPEmIY4XDDHrHMKN3
t0hr6kJSEsAhMQzDfrxRwD3XN6YI8FSzSIKdbiAUgjhd2Chs5jIgEFIdCIpcsboKGFenVtVbnfX4
RAkXFxsFzWLyJFaTFpCG4l1dRQqggbvyDs4TFFYxHoSp7oA4fR+IooEFi7qrLmAS5T6ic2Zq7OP2
7YbwKRvFs2HEweFgKBqCYv1mVYTzJE5Kk8ftOdlfRaGXhGABOk492pPRkPn35lRjnvFhkDR4qjSC
NuiiQHatQlIws9YA+xo8c/s9fuY4tGiIZbQFMZ7E81cvIIaq7pgVsMSMwGgwIOK6KgJwwmsEEtRR
nWSFViIQKj/4H/HYjNOwf2hLsoi608OKLkDaqyO053vXjYLEx1aqhiEmHqraXQVsT7W0fGavxXfm
gHYMvxMMLQxI+Ii/0drFUes4tKXhly5E9sk+ZqLbuZNjFVUXUo8Cb6voCSc1Dhd1g/w4UUA5Lf16
7kV9LwT2lOBYSRV16GL6YsNGaYAHNXFs3/OkxiL3D23pUlfNA0vkmEu2xHu+9nFfREk/RkRmCIQG
twOyaz8WJ0qWO/dOObploxbvhVCP6+FdwjQzD9z+Rs0HYaibcWIIwzMT/sRTXbDW1ZhzQKiCvwac
OA/c/ioKbzNspV+fopiJUJJrp6tgaevV811qkODkEXYc2mnnpi5CWqTfAM1uQ+/kPXafIuJqppIk
SXHuR7kXY7NvIvibLoYsCH/qVBci1vGNKQL0IHMKAjue+7h/okqrbLpgeP9AFOoXDRza2qsX90Li
P8DEHgI63mC1URzZdKmzgR04ECJqUJxcmujp/cM9b3gvJpZkqBuxjaA+sBzZqgYRC+efx8xhT7W7
BcrubbsO/lwFuL+wPlBXHs/15+1Di7jk+sYQ4Tyx5UjVpELmn3dF6Nd/vt3qRxqG+DehFLqlDvdF
lBxIRLAb6F8eDXvj8u+KCPXA00ZFhHhVQIwapgMwA/xbRZibKe6WUmsBkvGYqogowi5pYmlIaAO1
Pjv/sswAnG5ECGZuadx9XZQCaGg6dNOFdySyxj7ui5jP2pd7QQSQqKud6kXHZDqvQ9FF+g2tQoTR
wTcIWzcO/rWKnFiAGXO+YEjPnf/MU35eheSHEAY9rbvdkdBGnlZFBDUdQDCE5XkVxtksutAOyB30
UigVN5TUmcHnjUqmHGDG9D4kTw0D1wQSzxsVESZfpFtFfWGW/fbvRcE2g054JnjNMNodsJ/Q7D+p
m4hM/5QDsZAOAjoJwCoimSLdsrCJDWaQqai6AKkGWUReleB4LHJXF/dZx19ut40Ke83XD8+/obtK
9P4cwhARBLgCrlevo7HxlrGeq8g8aqb8LYz29OR2N8qTNB6EKUKS1qDnwBsaGAOIeM6q2aj4ginh
0sS8/Lur4LWWQ6tAIu6WpjCGsKFclYaU53uRUSQqe+kZasFHVXpJ6d/M1PawuuQN9W6v3rMxJ4L/
hlgKi6Wq2DgNu7rgDRZ1E+HQQvspAdz6WA5ELHQBJpMMJH23eCDfPrtqNkpKELiIwrHMDO/hYBUL
ESiqMIIwsy3tNkbD1UOr10CGJeMt3cDrz/urqMb8g5Gy8lBSay1Evq7eeBAuG0VEetD4aVJFf6OL
r3756/v/vP72038/fvr3P379/PHzx9c/fvxh9a///PP19//9/PrHn58+/+3/8OUTv3x6/dfvP/4f
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92728-9E26-47DC-8670-BF3D84388993}" type="datetimeFigureOut">
              <a:rPr lang="en-US" smtClean="0"/>
              <a:t>10/21/2024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70B933-19C3-4B90-ADF3-D13D2608CE6C}" type="slidenum">
              <a:rPr lang="en-US" smtClean="0"/>
              <a:t>‹#›</a:t>
            </a:fld>
            <a:endParaRPr lang="en-US"/>
          </a:p>
        </p:txBody>
      </p:sp>
    </p:spTree>
    <p:extLst>
      <p:ext uri="{BB962C8B-B14F-4D97-AF65-F5344CB8AC3E}">
        <p14:creationId xmlns:p14="http://schemas.microsoft.com/office/powerpoint/2010/main" val="173758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0B933-19C3-4B90-ADF3-D13D2608CE6C}" type="slidenum">
              <a:rPr lang="en-US" smtClean="0"/>
              <a:t>1</a:t>
            </a:fld>
            <a:endParaRPr lang="en-US"/>
          </a:p>
        </p:txBody>
      </p:sp>
    </p:spTree>
    <p:extLst>
      <p:ext uri="{BB962C8B-B14F-4D97-AF65-F5344CB8AC3E}">
        <p14:creationId xmlns:p14="http://schemas.microsoft.com/office/powerpoint/2010/main" val="2643777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934C8-1084-4523-9AEE-06B8AD27A6A4}" type="slidenum">
              <a:rPr lang="en-US" smtClean="0"/>
              <a:t>14</a:t>
            </a:fld>
            <a:endParaRPr lang="en-US" dirty="0"/>
          </a:p>
        </p:txBody>
      </p:sp>
    </p:spTree>
    <p:extLst>
      <p:ext uri="{BB962C8B-B14F-4D97-AF65-F5344CB8AC3E}">
        <p14:creationId xmlns:p14="http://schemas.microsoft.com/office/powerpoint/2010/main" val="814705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0B933-19C3-4B90-ADF3-D13D2608CE6C}" type="slidenum">
              <a:rPr lang="en-US" smtClean="0"/>
              <a:t>17</a:t>
            </a:fld>
            <a:endParaRPr lang="en-US"/>
          </a:p>
        </p:txBody>
      </p:sp>
    </p:spTree>
    <p:extLst>
      <p:ext uri="{BB962C8B-B14F-4D97-AF65-F5344CB8AC3E}">
        <p14:creationId xmlns:p14="http://schemas.microsoft.com/office/powerpoint/2010/main" val="11483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F7698-94B2-4C92-AB11-7C2816A2F0EE}" type="slidenum">
              <a:rPr lang="en-US" smtClean="0"/>
              <a:t>21</a:t>
            </a:fld>
            <a:endParaRPr lang="en-US" dirty="0"/>
          </a:p>
        </p:txBody>
      </p:sp>
    </p:spTree>
    <p:extLst>
      <p:ext uri="{BB962C8B-B14F-4D97-AF65-F5344CB8AC3E}">
        <p14:creationId xmlns:p14="http://schemas.microsoft.com/office/powerpoint/2010/main" val="4186225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1F67A-0D62-4413-8FBB-616D495EC96E}" type="slidenum">
              <a:rPr lang="en-US" smtClean="0"/>
              <a:t>24</a:t>
            </a:fld>
            <a:endParaRPr lang="en-US" dirty="0"/>
          </a:p>
        </p:txBody>
      </p:sp>
    </p:spTree>
    <p:extLst>
      <p:ext uri="{BB962C8B-B14F-4D97-AF65-F5344CB8AC3E}">
        <p14:creationId xmlns:p14="http://schemas.microsoft.com/office/powerpoint/2010/main" val="508280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0B933-19C3-4B90-ADF3-D13D2608CE6C}" type="slidenum">
              <a:rPr lang="en-US" smtClean="0"/>
              <a:t>26</a:t>
            </a:fld>
            <a:endParaRPr lang="en-US"/>
          </a:p>
        </p:txBody>
      </p:sp>
    </p:spTree>
    <p:extLst>
      <p:ext uri="{BB962C8B-B14F-4D97-AF65-F5344CB8AC3E}">
        <p14:creationId xmlns:p14="http://schemas.microsoft.com/office/powerpoint/2010/main" val="288613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1F67A-0D62-4413-8FBB-616D495EC96E}" type="slidenum">
              <a:rPr lang="en-US" smtClean="0"/>
              <a:t>27</a:t>
            </a:fld>
            <a:endParaRPr lang="en-US" dirty="0"/>
          </a:p>
        </p:txBody>
      </p:sp>
    </p:spTree>
    <p:extLst>
      <p:ext uri="{BB962C8B-B14F-4D97-AF65-F5344CB8AC3E}">
        <p14:creationId xmlns:p14="http://schemas.microsoft.com/office/powerpoint/2010/main" val="3529270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1F67A-0D62-4413-8FBB-616D495EC96E}" type="slidenum">
              <a:rPr lang="en-US" smtClean="0"/>
              <a:t>28</a:t>
            </a:fld>
            <a:endParaRPr lang="en-US" dirty="0"/>
          </a:p>
        </p:txBody>
      </p:sp>
    </p:spTree>
    <p:extLst>
      <p:ext uri="{BB962C8B-B14F-4D97-AF65-F5344CB8AC3E}">
        <p14:creationId xmlns:p14="http://schemas.microsoft.com/office/powerpoint/2010/main" val="12954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1F67A-0D62-4413-8FBB-616D495EC96E}" type="slidenum">
              <a:rPr lang="en-US" smtClean="0"/>
              <a:t>29</a:t>
            </a:fld>
            <a:endParaRPr lang="en-US" dirty="0"/>
          </a:p>
        </p:txBody>
      </p:sp>
    </p:spTree>
    <p:extLst>
      <p:ext uri="{BB962C8B-B14F-4D97-AF65-F5344CB8AC3E}">
        <p14:creationId xmlns:p14="http://schemas.microsoft.com/office/powerpoint/2010/main" val="226697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934C8-1084-4523-9AEE-06B8AD27A6A4}" type="slidenum">
              <a:rPr lang="en-US" smtClean="0"/>
              <a:t>30</a:t>
            </a:fld>
            <a:endParaRPr lang="en-US"/>
          </a:p>
        </p:txBody>
      </p:sp>
    </p:spTree>
    <p:extLst>
      <p:ext uri="{BB962C8B-B14F-4D97-AF65-F5344CB8AC3E}">
        <p14:creationId xmlns:p14="http://schemas.microsoft.com/office/powerpoint/2010/main" val="658390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934C8-1084-4523-9AEE-06B8AD27A6A4}" type="slidenum">
              <a:rPr lang="en-US" smtClean="0"/>
              <a:t>31</a:t>
            </a:fld>
            <a:endParaRPr lang="en-US"/>
          </a:p>
        </p:txBody>
      </p:sp>
    </p:spTree>
    <p:extLst>
      <p:ext uri="{BB962C8B-B14F-4D97-AF65-F5344CB8AC3E}">
        <p14:creationId xmlns:p14="http://schemas.microsoft.com/office/powerpoint/2010/main" val="70655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0B933-19C3-4B90-ADF3-D13D2608CE6C}" type="slidenum">
              <a:rPr lang="en-US" smtClean="0"/>
              <a:t>5</a:t>
            </a:fld>
            <a:endParaRPr lang="en-US"/>
          </a:p>
        </p:txBody>
      </p:sp>
    </p:spTree>
    <p:extLst>
      <p:ext uri="{BB962C8B-B14F-4D97-AF65-F5344CB8AC3E}">
        <p14:creationId xmlns:p14="http://schemas.microsoft.com/office/powerpoint/2010/main" val="361425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934C8-1084-4523-9AEE-06B8AD27A6A4}" type="slidenum">
              <a:rPr lang="en-US" smtClean="0"/>
              <a:t>32</a:t>
            </a:fld>
            <a:endParaRPr lang="en-US"/>
          </a:p>
        </p:txBody>
      </p:sp>
    </p:spTree>
    <p:extLst>
      <p:ext uri="{BB962C8B-B14F-4D97-AF65-F5344CB8AC3E}">
        <p14:creationId xmlns:p14="http://schemas.microsoft.com/office/powerpoint/2010/main" val="3334751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934C8-1084-4523-9AEE-06B8AD27A6A4}" type="slidenum">
              <a:rPr lang="en-US" smtClean="0"/>
              <a:t>33</a:t>
            </a:fld>
            <a:endParaRPr lang="en-US"/>
          </a:p>
        </p:txBody>
      </p:sp>
    </p:spTree>
    <p:extLst>
      <p:ext uri="{BB962C8B-B14F-4D97-AF65-F5344CB8AC3E}">
        <p14:creationId xmlns:p14="http://schemas.microsoft.com/office/powerpoint/2010/main" val="3487415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0B933-19C3-4B90-ADF3-D13D2608CE6C}" type="slidenum">
              <a:rPr lang="en-US" smtClean="0"/>
              <a:t>39</a:t>
            </a:fld>
            <a:endParaRPr lang="en-US"/>
          </a:p>
        </p:txBody>
      </p:sp>
    </p:spTree>
    <p:extLst>
      <p:ext uri="{BB962C8B-B14F-4D97-AF65-F5344CB8AC3E}">
        <p14:creationId xmlns:p14="http://schemas.microsoft.com/office/powerpoint/2010/main" val="2673490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1390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482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F7698-94B2-4C92-AB11-7C2816A2F0EE}" type="slidenum">
              <a:rPr lang="en-US" smtClean="0"/>
              <a:t>46</a:t>
            </a:fld>
            <a:endParaRPr lang="en-US" dirty="0"/>
          </a:p>
        </p:txBody>
      </p:sp>
    </p:spTree>
    <p:extLst>
      <p:ext uri="{BB962C8B-B14F-4D97-AF65-F5344CB8AC3E}">
        <p14:creationId xmlns:p14="http://schemas.microsoft.com/office/powerpoint/2010/main" val="169562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0B933-19C3-4B90-ADF3-D13D2608CE6C}" type="slidenum">
              <a:rPr lang="en-US" smtClean="0"/>
              <a:t>47</a:t>
            </a:fld>
            <a:endParaRPr lang="en-US"/>
          </a:p>
        </p:txBody>
      </p:sp>
    </p:spTree>
    <p:extLst>
      <p:ext uri="{BB962C8B-B14F-4D97-AF65-F5344CB8AC3E}">
        <p14:creationId xmlns:p14="http://schemas.microsoft.com/office/powerpoint/2010/main" val="4284258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0B933-19C3-4B90-ADF3-D13D2608CE6C}" type="slidenum">
              <a:rPr lang="en-US" smtClean="0"/>
              <a:t>48</a:t>
            </a:fld>
            <a:endParaRPr lang="en-US"/>
          </a:p>
        </p:txBody>
      </p:sp>
    </p:spTree>
    <p:extLst>
      <p:ext uri="{BB962C8B-B14F-4D97-AF65-F5344CB8AC3E}">
        <p14:creationId xmlns:p14="http://schemas.microsoft.com/office/powerpoint/2010/main" val="393508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0B933-19C3-4B90-ADF3-D13D2608CE6C}" type="slidenum">
              <a:rPr lang="en-US" smtClean="0"/>
              <a:t>6</a:t>
            </a:fld>
            <a:endParaRPr lang="en-US"/>
          </a:p>
        </p:txBody>
      </p:sp>
    </p:spTree>
    <p:extLst>
      <p:ext uri="{BB962C8B-B14F-4D97-AF65-F5344CB8AC3E}">
        <p14:creationId xmlns:p14="http://schemas.microsoft.com/office/powerpoint/2010/main" val="353793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0B933-19C3-4B90-ADF3-D13D2608CE6C}" type="slidenum">
              <a:rPr lang="en-US" smtClean="0"/>
              <a:t>8</a:t>
            </a:fld>
            <a:endParaRPr lang="en-US"/>
          </a:p>
        </p:txBody>
      </p:sp>
    </p:spTree>
    <p:extLst>
      <p:ext uri="{BB962C8B-B14F-4D97-AF65-F5344CB8AC3E}">
        <p14:creationId xmlns:p14="http://schemas.microsoft.com/office/powerpoint/2010/main" val="212595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0B933-19C3-4B90-ADF3-D13D2608CE6C}" type="slidenum">
              <a:rPr lang="en-US" smtClean="0"/>
              <a:t>9</a:t>
            </a:fld>
            <a:endParaRPr lang="en-US"/>
          </a:p>
        </p:txBody>
      </p:sp>
    </p:spTree>
    <p:extLst>
      <p:ext uri="{BB962C8B-B14F-4D97-AF65-F5344CB8AC3E}">
        <p14:creationId xmlns:p14="http://schemas.microsoft.com/office/powerpoint/2010/main" val="4060747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0B933-19C3-4B90-ADF3-D13D2608CE6C}" type="slidenum">
              <a:rPr lang="en-US" smtClean="0"/>
              <a:t>10</a:t>
            </a:fld>
            <a:endParaRPr lang="en-US"/>
          </a:p>
        </p:txBody>
      </p:sp>
    </p:spTree>
    <p:extLst>
      <p:ext uri="{BB962C8B-B14F-4D97-AF65-F5344CB8AC3E}">
        <p14:creationId xmlns:p14="http://schemas.microsoft.com/office/powerpoint/2010/main" val="385456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1F67A-0D62-4413-8FBB-616D495EC96E}" type="slidenum">
              <a:rPr lang="en-US" smtClean="0"/>
              <a:t>11</a:t>
            </a:fld>
            <a:endParaRPr lang="en-US" dirty="0"/>
          </a:p>
        </p:txBody>
      </p:sp>
    </p:spTree>
    <p:extLst>
      <p:ext uri="{BB962C8B-B14F-4D97-AF65-F5344CB8AC3E}">
        <p14:creationId xmlns:p14="http://schemas.microsoft.com/office/powerpoint/2010/main" val="2802300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1F67A-0D62-4413-8FBB-616D495EC96E}" type="slidenum">
              <a:rPr lang="en-US" smtClean="0"/>
              <a:t>12</a:t>
            </a:fld>
            <a:endParaRPr lang="en-US" dirty="0"/>
          </a:p>
        </p:txBody>
      </p:sp>
    </p:spTree>
    <p:extLst>
      <p:ext uri="{BB962C8B-B14F-4D97-AF65-F5344CB8AC3E}">
        <p14:creationId xmlns:p14="http://schemas.microsoft.com/office/powerpoint/2010/main" val="366432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0B933-19C3-4B90-ADF3-D13D2608CE6C}" type="slidenum">
              <a:rPr lang="en-US" smtClean="0"/>
              <a:t>13</a:t>
            </a:fld>
            <a:endParaRPr lang="en-US"/>
          </a:p>
        </p:txBody>
      </p:sp>
    </p:spTree>
    <p:extLst>
      <p:ext uri="{BB962C8B-B14F-4D97-AF65-F5344CB8AC3E}">
        <p14:creationId xmlns:p14="http://schemas.microsoft.com/office/powerpoint/2010/main" val="288613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3760787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208307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2884567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2140296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414941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3165952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64CF52-DFBC-4A2C-8DC2-468E90F9742D}"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31441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64CF52-DFBC-4A2C-8DC2-468E90F9742D}"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3905230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64CF52-DFBC-4A2C-8DC2-468E90F9742D}"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221438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4CF52-DFBC-4A2C-8DC2-468E90F9742D}"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488237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664CF52-DFBC-4A2C-8DC2-468E90F9742D}"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5824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2922676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664CF52-DFBC-4A2C-8DC2-468E90F9742D}"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843583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357543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242439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64CF52-DFBC-4A2C-8DC2-468E90F9742D}"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19213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64CF52-DFBC-4A2C-8DC2-468E90F9742D}"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30864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64CF52-DFBC-4A2C-8DC2-468E90F9742D}"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60238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64CF52-DFBC-4A2C-8DC2-468E90F9742D}"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1090305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4CF52-DFBC-4A2C-8DC2-468E90F9742D}"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205799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4CF52-DFBC-4A2C-8DC2-468E90F9742D}"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89166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4CF52-DFBC-4A2C-8DC2-468E90F9742D}"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FF696-D185-49E8-A20D-807BC570DFCE}" type="slidenum">
              <a:rPr lang="en-US" smtClean="0"/>
              <a:t>‹#›</a:t>
            </a:fld>
            <a:endParaRPr lang="en-US"/>
          </a:p>
        </p:txBody>
      </p:sp>
    </p:spTree>
    <p:extLst>
      <p:ext uri="{BB962C8B-B14F-4D97-AF65-F5344CB8AC3E}">
        <p14:creationId xmlns:p14="http://schemas.microsoft.com/office/powerpoint/2010/main" val="21721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4CF52-DFBC-4A2C-8DC2-468E90F9742D}" type="datetimeFigureOut">
              <a:rPr lang="en-US" smtClean="0"/>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FF696-D185-49E8-A20D-807BC570DFCE}" type="slidenum">
              <a:rPr lang="en-US" smtClean="0"/>
              <a:t>‹#›</a:t>
            </a:fld>
            <a:endParaRPr lang="en-US"/>
          </a:p>
        </p:txBody>
      </p:sp>
    </p:spTree>
    <p:extLst>
      <p:ext uri="{BB962C8B-B14F-4D97-AF65-F5344CB8AC3E}">
        <p14:creationId xmlns:p14="http://schemas.microsoft.com/office/powerpoint/2010/main" val="337921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64CF52-DFBC-4A2C-8DC2-468E90F9742D}" type="datetimeFigureOut">
              <a:rPr lang="en-US" smtClean="0"/>
              <a:t>10/21/2024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EFF696-D185-49E8-A20D-807BC570DFCE}" type="slidenum">
              <a:rPr lang="en-US" smtClean="0"/>
              <a:t>‹#›</a:t>
            </a:fld>
            <a:endParaRPr lang="en-US"/>
          </a:p>
        </p:txBody>
      </p:sp>
    </p:spTree>
    <p:extLst>
      <p:ext uri="{BB962C8B-B14F-4D97-AF65-F5344CB8AC3E}">
        <p14:creationId xmlns:p14="http://schemas.microsoft.com/office/powerpoint/2010/main" val="2096977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cfsre.org/newsro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eadiversion.usdoj.gov/drug_chem_info/benzimidazole-opioids.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adiversion.usdoj.gov/drug_chem_info/benzimidazole-opioids.pdf" TargetMode="External"/><Relationship Id="rId2" Type="http://schemas.openxmlformats.org/officeDocument/2006/relationships/hyperlink" Target="https://www.aegislabs.com/clinical-update/oct23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fda.gov/media/162981/download"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4/relationships/chartEx" Target="../charts/chartEx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4/relationships/chartEx" Target="../charts/chartEx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866" y="6553200"/>
            <a:ext cx="3429000" cy="381000"/>
          </a:xfrm>
          <a:prstGeom prst="rect">
            <a:avLst/>
          </a:prstGeom>
        </p:spPr>
        <p:txBody>
          <a:bodyPr vert="horz" wrap="square" lIns="91440" tIns="45720" rIns="91440" bIns="45720" rtlCol="0">
            <a:normAutofit fontScale="62500" lnSpcReduction="20000"/>
          </a:bodyPr>
          <a:lstStyle/>
          <a:p>
            <a:r>
              <a:rPr lang="en-US" sz="2000" dirty="0">
                <a:solidFill>
                  <a:schemeClr val="bg1"/>
                </a:solidFill>
                <a:latin typeface="Calibri Light" panose="020F0302020204030204" pitchFamily="34" charset="0"/>
                <a:cs typeface="Calibri Light" panose="020F0302020204030204" pitchFamily="34" charset="0"/>
              </a:rPr>
              <a:t>For Aegis Internal Use Only – Do Not Distribute</a:t>
            </a:r>
          </a:p>
          <a:p>
            <a:pPr marL="0" indent="0">
              <a:buFont typeface="Arial" panose="020B0604020202020204" pitchFamily="34" charset="0"/>
              <a:buNone/>
            </a:pPr>
            <a:endParaRPr lang="en-US" sz="2000" dirty="0"/>
          </a:p>
        </p:txBody>
      </p:sp>
      <p:sp>
        <p:nvSpPr>
          <p:cNvPr id="5" name="Rectangle 4">
            <a:extLst>
              <a:ext uri="{FF2B5EF4-FFF2-40B4-BE49-F238E27FC236}">
                <a16:creationId xmlns:a16="http://schemas.microsoft.com/office/drawing/2014/main" id="{3DDCF892-85AB-BE05-149E-8B01A21A3EA4}"/>
              </a:ext>
            </a:extLst>
          </p:cNvPr>
          <p:cNvSpPr/>
          <p:nvPr/>
        </p:nvSpPr>
        <p:spPr>
          <a:xfrm>
            <a:off x="287866" y="6553200"/>
            <a:ext cx="3369734" cy="228600"/>
          </a:xfrm>
          <a:prstGeom prst="rect">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de Aegis Logo">
            <a:extLst>
              <a:ext uri="{FF2B5EF4-FFF2-40B4-BE49-F238E27FC236}">
                <a16:creationId xmlns:a16="http://schemas.microsoft.com/office/drawing/2014/main" id="{5DAE1878-6E04-1353-ACF7-E8446459120A}"/>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C95B9B-98D6-0006-31E1-9246EFEB7BA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Lst>
          </a:blip>
          <a:stretch>
            <a:fillRect/>
          </a:stretch>
        </p:blipFill>
        <p:spPr>
          <a:xfrm>
            <a:off x="0" y="0"/>
            <a:ext cx="9144000" cy="6858000"/>
          </a:xfrm>
          <a:prstGeom prst="rect">
            <a:avLst/>
          </a:prstGeom>
        </p:spPr>
      </p:pic>
      <p:sp>
        <p:nvSpPr>
          <p:cNvPr id="7" name="TextBox 6"/>
          <p:cNvSpPr txBox="1"/>
          <p:nvPr/>
        </p:nvSpPr>
        <p:spPr>
          <a:xfrm>
            <a:off x="152400" y="4269157"/>
            <a:ext cx="8398934"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Proxima Nova" charset="0"/>
                <a:cs typeface="Calibri Light" panose="020F0302020204030204" pitchFamily="34" charset="0"/>
              </a:rPr>
              <a:t>EMERGING DESIGNER DRUGS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ea typeface="Proxima Nova" charset="0"/>
                <a:cs typeface="Calibri Light" panose="020F0302020204030204" pitchFamily="34" charset="0"/>
              </a:rPr>
              <a:t>Detection of a Growing Threat to Public Health</a:t>
            </a:r>
            <a:endParaRPr kumimoji="0" lang="en-US" sz="24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Proxima Nova" charset="0"/>
              <a:cs typeface="Calibri Light" panose="020F0302020204030204" pitchFamily="34" charset="0"/>
            </a:endParaRPr>
          </a:p>
        </p:txBody>
      </p:sp>
      <p:cxnSp>
        <p:nvCxnSpPr>
          <p:cNvPr id="9" name="Straight Connector 8"/>
          <p:cNvCxnSpPr/>
          <p:nvPr/>
        </p:nvCxnSpPr>
        <p:spPr>
          <a:xfrm>
            <a:off x="228600" y="4953000"/>
            <a:ext cx="722376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638" y="5968675"/>
            <a:ext cx="6189134" cy="400110"/>
          </a:xfrm>
          <a:prstGeom prst="rect">
            <a:avLst/>
          </a:prstGeom>
        </p:spPr>
        <p:txBody>
          <a:bodyPr wrap="square">
            <a:spAutoFit/>
          </a:bodyPr>
          <a:lstStyle/>
          <a:p>
            <a:r>
              <a:rPr lang="en-US" sz="2000" b="1" dirty="0">
                <a:solidFill>
                  <a:schemeClr val="bg1"/>
                </a:solidFill>
                <a:latin typeface="Century Gothic" panose="020B0502020202020204" pitchFamily="34" charset="0"/>
                <a:cs typeface="Calibri Light" panose="020F0302020204030204" pitchFamily="34" charset="0"/>
              </a:rPr>
              <a:t>Savannah R. Clary, Pharm.D., BCPS</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56377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D30A-577C-EB6B-9753-0ED70591FDB0}"/>
              </a:ext>
            </a:extLst>
          </p:cNvPr>
          <p:cNvSpPr>
            <a:spLocks noGrp="1"/>
          </p:cNvSpPr>
          <p:nvPr>
            <p:ph type="title"/>
          </p:nvPr>
        </p:nvSpPr>
        <p:spPr>
          <a:xfrm>
            <a:off x="755937" y="2209800"/>
            <a:ext cx="6711663" cy="1362075"/>
          </a:xfrm>
        </p:spPr>
        <p:txBody>
          <a:bodyPr>
            <a:normAutofit fontScale="90000"/>
          </a:bodyPr>
          <a:lstStyle/>
          <a:p>
            <a:pPr>
              <a:spcBef>
                <a:spcPts val="0"/>
              </a:spcBef>
              <a:defRPr/>
            </a:pPr>
            <a:r>
              <a:rPr lang="en-US" sz="3200" dirty="0">
                <a:solidFill>
                  <a:srgbClr val="005EB8"/>
                </a:solidFill>
                <a:latin typeface="Century Gothic" panose="020B0502020202020204" pitchFamily="34" charset="0"/>
              </a:rPr>
              <a:t>PROVIDE AN OVERVIEW OF ILLICITLY-MANUFACTURED DRUGS THAT HAVE BEEN FOUND IN CIRCULATION WITHIN THE United states.</a:t>
            </a:r>
          </a:p>
        </p:txBody>
      </p:sp>
      <p:sp>
        <p:nvSpPr>
          <p:cNvPr id="2" name="Hide Aegis Logo">
            <a:extLst>
              <a:ext uri="{FF2B5EF4-FFF2-40B4-BE49-F238E27FC236}">
                <a16:creationId xmlns:a16="http://schemas.microsoft.com/office/drawing/2014/main" id="{06A4D2E0-66B7-5DDF-1C1C-4B3D044A9CE0}"/>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052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14476" y="1411424"/>
            <a:ext cx="5518901" cy="4524778"/>
          </a:xfrm>
        </p:spPr>
        <p:txBody>
          <a:bodyPr>
            <a:noAutofit/>
          </a:bodyPr>
          <a:lstStyle/>
          <a:p>
            <a:r>
              <a:rPr lang="en-US" sz="1800" dirty="0">
                <a:solidFill>
                  <a:schemeClr val="tx1">
                    <a:lumMod val="75000"/>
                    <a:lumOff val="25000"/>
                  </a:schemeClr>
                </a:solidFill>
                <a:latin typeface="Calibri Light" panose="020F0302020204030204" pitchFamily="34" charset="0"/>
                <a:cs typeface="Calibri Light" panose="020F0302020204030204" pitchFamily="34" charset="0"/>
              </a:rPr>
              <a:t>Open to some interpretation</a:t>
            </a:r>
          </a:p>
          <a:p>
            <a:r>
              <a:rPr lang="en-US" sz="1800" dirty="0">
                <a:solidFill>
                  <a:schemeClr val="tx1">
                    <a:lumMod val="75000"/>
                    <a:lumOff val="25000"/>
                  </a:schemeClr>
                </a:solidFill>
                <a:latin typeface="Calibri Light" panose="020F0302020204030204" pitchFamily="34" charset="0"/>
                <a:cs typeface="Calibri Light" panose="020F0302020204030204" pitchFamily="34" charset="0"/>
              </a:rPr>
              <a:t>A diverse group of modified, synthetic substances created to mimic prescription or illicit drugs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Synthetic cannabinoids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Synthetic stimulants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Designer opioids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Designer benzodiazepines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Hallucinogens</a:t>
            </a:r>
          </a:p>
          <a:p>
            <a:pPr lvl="1"/>
            <a:r>
              <a:rPr lang="en-US" sz="1800" dirty="0" err="1">
                <a:solidFill>
                  <a:schemeClr val="tx1">
                    <a:lumMod val="75000"/>
                    <a:lumOff val="25000"/>
                  </a:schemeClr>
                </a:solidFill>
                <a:latin typeface="Calibri Light" panose="020F0302020204030204" pitchFamily="34" charset="0"/>
                <a:cs typeface="Calibri Light" panose="020F0302020204030204" pitchFamily="34" charset="0"/>
              </a:rPr>
              <a:t>Dissociatives</a:t>
            </a:r>
            <a:endParaRPr lang="en-US" sz="1800" dirty="0">
              <a:solidFill>
                <a:schemeClr val="tx1">
                  <a:lumMod val="75000"/>
                  <a:lumOff val="25000"/>
                </a:schemeClr>
              </a:solidFill>
              <a:latin typeface="Calibri Light" panose="020F0302020204030204" pitchFamily="34" charset="0"/>
              <a:cs typeface="Calibri Light" panose="020F0302020204030204" pitchFamily="34" charset="0"/>
            </a:endParaRP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Others </a:t>
            </a:r>
            <a:r>
              <a:rPr lang="en-US" sz="1600" dirty="0">
                <a:solidFill>
                  <a:schemeClr val="tx1">
                    <a:lumMod val="75000"/>
                    <a:lumOff val="25000"/>
                  </a:schemeClr>
                </a:solidFill>
                <a:latin typeface="Calibri Light" panose="020F0302020204030204" pitchFamily="34" charset="0"/>
                <a:cs typeface="Calibri Light" panose="020F0302020204030204" pitchFamily="34" charset="0"/>
              </a:rPr>
              <a:t>(Xylazine, Medetomidine, Phenibut, Tianeptine)</a:t>
            </a:r>
          </a:p>
          <a:p>
            <a:r>
              <a:rPr lang="en-US" sz="1800" dirty="0">
                <a:solidFill>
                  <a:schemeClr val="tx1">
                    <a:lumMod val="75000"/>
                    <a:lumOff val="25000"/>
                  </a:schemeClr>
                </a:solidFill>
                <a:latin typeface="Calibri Light" panose="020F0302020204030204" pitchFamily="34" charset="0"/>
                <a:cs typeface="Calibri Light" panose="020F0302020204030204" pitchFamily="34" charset="0"/>
              </a:rPr>
              <a:t>However, some may be prescription drugs: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Approved in other countries, or</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Veterinary use</a:t>
            </a:r>
          </a:p>
        </p:txBody>
      </p:sp>
      <p:sp>
        <p:nvSpPr>
          <p:cNvPr id="2" name="Hide Aegis Logo">
            <a:extLst>
              <a:ext uri="{FF2B5EF4-FFF2-40B4-BE49-F238E27FC236}">
                <a16:creationId xmlns:a16="http://schemas.microsoft.com/office/drawing/2014/main" id="{8B3C2ECE-419E-F836-FABD-A950CA71494B}"/>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3BCA0B-0AA4-C4AD-24A6-7C0B8E14C88B}"/>
              </a:ext>
            </a:extLst>
          </p:cNvPr>
          <p:cNvSpPr txBox="1"/>
          <p:nvPr/>
        </p:nvSpPr>
        <p:spPr>
          <a:xfrm>
            <a:off x="510357" y="685800"/>
            <a:ext cx="76589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noProof="0" dirty="0">
                <a:solidFill>
                  <a:srgbClr val="005EB8"/>
                </a:solidFill>
                <a:latin typeface="Century Gothic" panose="020B0502020202020204" pitchFamily="34" charset="0"/>
                <a:ea typeface="Proxima Nova" charset="0"/>
                <a:cs typeface="Proxima Nova" charset="0"/>
              </a:rPr>
              <a:t>WHAT ARE NOVEL PSYCHOACTIVE SUBSTANCES (NPS)?</a:t>
            </a:r>
            <a:endParaRPr kumimoji="0" lang="en-US" sz="2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26469BA8-4B37-A894-84B0-803AA759320E}"/>
              </a:ext>
            </a:extLst>
          </p:cNvPr>
          <p:cNvCxnSpPr>
            <a:cxnSpLocks/>
          </p:cNvCxnSpPr>
          <p:nvPr/>
        </p:nvCxnSpPr>
        <p:spPr>
          <a:xfrm>
            <a:off x="510357" y="1259936"/>
            <a:ext cx="77192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1B4CD48-BB90-1B9B-12BB-0B8A9420B5A5}"/>
              </a:ext>
            </a:extLst>
          </p:cNvPr>
          <p:cNvPicPr>
            <a:picLocks noChangeAspect="1"/>
          </p:cNvPicPr>
          <p:nvPr/>
        </p:nvPicPr>
        <p:blipFill>
          <a:blip r:embed="rId4"/>
          <a:stretch>
            <a:fillRect/>
          </a:stretch>
        </p:blipFill>
        <p:spPr>
          <a:xfrm>
            <a:off x="6096000" y="1840960"/>
            <a:ext cx="1114425" cy="1035844"/>
          </a:xfrm>
          <a:prstGeom prst="rect">
            <a:avLst/>
          </a:prstGeom>
        </p:spPr>
      </p:pic>
      <p:pic>
        <p:nvPicPr>
          <p:cNvPr id="15" name="Picture 14">
            <a:extLst>
              <a:ext uri="{FF2B5EF4-FFF2-40B4-BE49-F238E27FC236}">
                <a16:creationId xmlns:a16="http://schemas.microsoft.com/office/drawing/2014/main" id="{5A5AB73A-0B16-D549-FCCE-E40C0B8F8220}"/>
              </a:ext>
            </a:extLst>
          </p:cNvPr>
          <p:cNvPicPr>
            <a:picLocks noChangeAspect="1"/>
          </p:cNvPicPr>
          <p:nvPr/>
        </p:nvPicPr>
        <p:blipFill>
          <a:blip r:embed="rId5"/>
          <a:stretch>
            <a:fillRect/>
          </a:stretch>
        </p:blipFill>
        <p:spPr>
          <a:xfrm>
            <a:off x="7287152" y="1840959"/>
            <a:ext cx="1114425" cy="1035844"/>
          </a:xfrm>
          <a:prstGeom prst="rect">
            <a:avLst/>
          </a:prstGeom>
        </p:spPr>
      </p:pic>
      <p:pic>
        <p:nvPicPr>
          <p:cNvPr id="17" name="Picture 16">
            <a:extLst>
              <a:ext uri="{FF2B5EF4-FFF2-40B4-BE49-F238E27FC236}">
                <a16:creationId xmlns:a16="http://schemas.microsoft.com/office/drawing/2014/main" id="{F04F5E9C-7918-521F-FB9A-5D04B7CC8828}"/>
              </a:ext>
            </a:extLst>
          </p:cNvPr>
          <p:cNvPicPr>
            <a:picLocks noChangeAspect="1"/>
          </p:cNvPicPr>
          <p:nvPr/>
        </p:nvPicPr>
        <p:blipFill>
          <a:blip r:embed="rId6"/>
          <a:stretch>
            <a:fillRect/>
          </a:stretch>
        </p:blipFill>
        <p:spPr>
          <a:xfrm>
            <a:off x="6096000" y="2925791"/>
            <a:ext cx="1114425" cy="1056905"/>
          </a:xfrm>
          <a:prstGeom prst="rect">
            <a:avLst/>
          </a:prstGeom>
        </p:spPr>
      </p:pic>
      <p:pic>
        <p:nvPicPr>
          <p:cNvPr id="19" name="Picture 18">
            <a:extLst>
              <a:ext uri="{FF2B5EF4-FFF2-40B4-BE49-F238E27FC236}">
                <a16:creationId xmlns:a16="http://schemas.microsoft.com/office/drawing/2014/main" id="{0C107F32-BB71-91BB-BCAB-8BA712AD5DEE}"/>
              </a:ext>
            </a:extLst>
          </p:cNvPr>
          <p:cNvPicPr>
            <a:picLocks noChangeAspect="1"/>
          </p:cNvPicPr>
          <p:nvPr/>
        </p:nvPicPr>
        <p:blipFill>
          <a:blip r:embed="rId7"/>
          <a:stretch>
            <a:fillRect/>
          </a:stretch>
        </p:blipFill>
        <p:spPr>
          <a:xfrm>
            <a:off x="7287152" y="2925792"/>
            <a:ext cx="1114425" cy="1056906"/>
          </a:xfrm>
          <a:prstGeom prst="rect">
            <a:avLst/>
          </a:prstGeom>
        </p:spPr>
      </p:pic>
      <p:pic>
        <p:nvPicPr>
          <p:cNvPr id="21" name="Picture 20">
            <a:extLst>
              <a:ext uri="{FF2B5EF4-FFF2-40B4-BE49-F238E27FC236}">
                <a16:creationId xmlns:a16="http://schemas.microsoft.com/office/drawing/2014/main" id="{C4882BF7-5371-55AF-1605-1948A2C10BF4}"/>
              </a:ext>
            </a:extLst>
          </p:cNvPr>
          <p:cNvPicPr>
            <a:picLocks noChangeAspect="1"/>
          </p:cNvPicPr>
          <p:nvPr/>
        </p:nvPicPr>
        <p:blipFill>
          <a:blip r:embed="rId8"/>
          <a:stretch>
            <a:fillRect/>
          </a:stretch>
        </p:blipFill>
        <p:spPr>
          <a:xfrm>
            <a:off x="6096000" y="4039428"/>
            <a:ext cx="1114425" cy="1050131"/>
          </a:xfrm>
          <a:prstGeom prst="rect">
            <a:avLst/>
          </a:prstGeom>
        </p:spPr>
      </p:pic>
      <p:pic>
        <p:nvPicPr>
          <p:cNvPr id="23" name="Picture 22">
            <a:extLst>
              <a:ext uri="{FF2B5EF4-FFF2-40B4-BE49-F238E27FC236}">
                <a16:creationId xmlns:a16="http://schemas.microsoft.com/office/drawing/2014/main" id="{407A2219-3E3E-4C32-E453-7B440028BB37}"/>
              </a:ext>
            </a:extLst>
          </p:cNvPr>
          <p:cNvPicPr>
            <a:picLocks noChangeAspect="1"/>
          </p:cNvPicPr>
          <p:nvPr/>
        </p:nvPicPr>
        <p:blipFill>
          <a:blip r:embed="rId9"/>
          <a:stretch>
            <a:fillRect/>
          </a:stretch>
        </p:blipFill>
        <p:spPr>
          <a:xfrm>
            <a:off x="7289414" y="4039428"/>
            <a:ext cx="1127104" cy="1055314"/>
          </a:xfrm>
          <a:prstGeom prst="rect">
            <a:avLst/>
          </a:prstGeom>
        </p:spPr>
      </p:pic>
    </p:spTree>
    <p:custDataLst>
      <p:tags r:id="rId1"/>
    </p:custDataLst>
    <p:extLst>
      <p:ext uri="{BB962C8B-B14F-4D97-AF65-F5344CB8AC3E}">
        <p14:creationId xmlns:p14="http://schemas.microsoft.com/office/powerpoint/2010/main" val="1283966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130" y="928608"/>
            <a:ext cx="8229600" cy="2383971"/>
          </a:xfrm>
        </p:spPr>
        <p:txBody>
          <a:bodyPr>
            <a:normAutofit/>
          </a:bodyPr>
          <a:lstStyle/>
          <a:p>
            <a:r>
              <a:rPr lang="en-US" sz="1600" b="1" dirty="0">
                <a:solidFill>
                  <a:schemeClr val="tx1">
                    <a:lumMod val="75000"/>
                    <a:lumOff val="25000"/>
                  </a:schemeClr>
                </a:solidFill>
                <a:latin typeface="Calibri Light" panose="020F0302020204030204" pitchFamily="34" charset="0"/>
                <a:cs typeface="Calibri Light" panose="020F0302020204030204" pitchFamily="34" charset="0"/>
              </a:rPr>
              <a:t>Intentional exposure</a:t>
            </a:r>
          </a:p>
          <a:p>
            <a:pPr lvl="1"/>
            <a:r>
              <a:rPr lang="en-US" sz="1600" dirty="0">
                <a:solidFill>
                  <a:schemeClr val="tx1">
                    <a:lumMod val="75000"/>
                    <a:lumOff val="25000"/>
                  </a:schemeClr>
                </a:solidFill>
                <a:latin typeface="Calibri Light" panose="020F0302020204030204" pitchFamily="34" charset="0"/>
                <a:cs typeface="Calibri Light" panose="020F0302020204030204" pitchFamily="34" charset="0"/>
              </a:rPr>
              <a:t>Purchase from local brick and mortar stores</a:t>
            </a:r>
          </a:p>
          <a:p>
            <a:pPr lvl="2"/>
            <a:r>
              <a:rPr lang="en-US" sz="1600" dirty="0">
                <a:solidFill>
                  <a:schemeClr val="tx1">
                    <a:lumMod val="75000"/>
                    <a:lumOff val="25000"/>
                  </a:schemeClr>
                </a:solidFill>
                <a:latin typeface="Calibri Light" panose="020F0302020204030204" pitchFamily="34" charset="0"/>
                <a:cs typeface="Calibri Light" panose="020F0302020204030204" pitchFamily="34" charset="0"/>
              </a:rPr>
              <a:t>Some synthetic cannabinoids, cathinones in the past</a:t>
            </a:r>
          </a:p>
          <a:p>
            <a:pPr lvl="1"/>
            <a:r>
              <a:rPr lang="en-US" sz="1600" dirty="0">
                <a:solidFill>
                  <a:schemeClr val="tx1">
                    <a:lumMod val="75000"/>
                    <a:lumOff val="25000"/>
                  </a:schemeClr>
                </a:solidFill>
                <a:latin typeface="Calibri Light" panose="020F0302020204030204" pitchFamily="34" charset="0"/>
                <a:cs typeface="Calibri Light" panose="020F0302020204030204" pitchFamily="34" charset="0"/>
              </a:rPr>
              <a:t>Internet with direct delivery to door</a:t>
            </a:r>
          </a:p>
          <a:p>
            <a:pPr lvl="2"/>
            <a:r>
              <a:rPr lang="en-US" sz="1600" dirty="0">
                <a:solidFill>
                  <a:schemeClr val="tx1">
                    <a:lumMod val="75000"/>
                    <a:lumOff val="25000"/>
                  </a:schemeClr>
                </a:solidFill>
                <a:latin typeface="Calibri Light" panose="020F0302020204030204" pitchFamily="34" charset="0"/>
                <a:cs typeface="Calibri Light" panose="020F0302020204030204" pitchFamily="34" charset="0"/>
              </a:rPr>
              <a:t>“Research chemical” suppliers</a:t>
            </a:r>
          </a:p>
          <a:p>
            <a:pPr lvl="2"/>
            <a:r>
              <a:rPr lang="en-US" sz="1600" dirty="0">
                <a:solidFill>
                  <a:schemeClr val="tx1">
                    <a:lumMod val="75000"/>
                    <a:lumOff val="25000"/>
                  </a:schemeClr>
                </a:solidFill>
                <a:latin typeface="Calibri Light" panose="020F0302020204030204" pitchFamily="34" charset="0"/>
                <a:cs typeface="Calibri Light" panose="020F0302020204030204" pitchFamily="34" charset="0"/>
              </a:rPr>
              <a:t>Dark Web </a:t>
            </a:r>
          </a:p>
          <a:p>
            <a:pPr lvl="1"/>
            <a:r>
              <a:rPr lang="en-US" sz="1600" dirty="0">
                <a:solidFill>
                  <a:schemeClr val="tx1">
                    <a:lumMod val="75000"/>
                    <a:lumOff val="25000"/>
                  </a:schemeClr>
                </a:solidFill>
                <a:latin typeface="Calibri Light" panose="020F0302020204030204" pitchFamily="34" charset="0"/>
                <a:cs typeface="Calibri Light" panose="020F0302020204030204" pitchFamily="34" charset="0"/>
              </a:rPr>
              <a:t>Traditional distribution networks (street dealers)</a:t>
            </a:r>
          </a:p>
          <a:p>
            <a:r>
              <a:rPr lang="en-US" sz="1600" b="1" dirty="0">
                <a:solidFill>
                  <a:schemeClr val="tx1">
                    <a:lumMod val="75000"/>
                    <a:lumOff val="25000"/>
                  </a:schemeClr>
                </a:solidFill>
                <a:latin typeface="Calibri Light" panose="020F0302020204030204" pitchFamily="34" charset="0"/>
                <a:cs typeface="Calibri Light" panose="020F0302020204030204" pitchFamily="34" charset="0"/>
              </a:rPr>
              <a:t>Unintentional exposure </a:t>
            </a:r>
            <a:r>
              <a:rPr lang="en-US" sz="1600" dirty="0">
                <a:solidFill>
                  <a:schemeClr val="tx1">
                    <a:lumMod val="75000"/>
                    <a:lumOff val="25000"/>
                  </a:schemeClr>
                </a:solidFill>
                <a:latin typeface="Calibri Light" panose="020F0302020204030204" pitchFamily="34" charset="0"/>
                <a:cs typeface="Calibri Light" panose="020F0302020204030204" pitchFamily="34" charset="0"/>
              </a:rPr>
              <a:t>to a product ultimately from an initial source listed above</a:t>
            </a:r>
          </a:p>
          <a:p>
            <a:pPr lvl="1"/>
            <a:endParaRPr lang="en-US" dirty="0"/>
          </a:p>
        </p:txBody>
      </p:sp>
      <p:pic>
        <p:nvPicPr>
          <p:cNvPr id="5" name="Picture 4">
            <a:extLst>
              <a:ext uri="{FF2B5EF4-FFF2-40B4-BE49-F238E27FC236}">
                <a16:creationId xmlns:a16="http://schemas.microsoft.com/office/drawing/2014/main" id="{66AAA7E0-2ED5-64C7-D464-77FCC2BABEAE}"/>
              </a:ext>
            </a:extLst>
          </p:cNvPr>
          <p:cNvPicPr>
            <a:picLocks noChangeAspect="1"/>
          </p:cNvPicPr>
          <p:nvPr/>
        </p:nvPicPr>
        <p:blipFill>
          <a:blip r:embed="rId4"/>
          <a:stretch>
            <a:fillRect/>
          </a:stretch>
        </p:blipFill>
        <p:spPr>
          <a:xfrm>
            <a:off x="737522" y="3505200"/>
            <a:ext cx="7668956" cy="2470198"/>
          </a:xfrm>
          <a:prstGeom prst="rect">
            <a:avLst/>
          </a:prstGeom>
        </p:spPr>
      </p:pic>
      <p:sp>
        <p:nvSpPr>
          <p:cNvPr id="6" name="Text Placeholder 3">
            <a:extLst>
              <a:ext uri="{FF2B5EF4-FFF2-40B4-BE49-F238E27FC236}">
                <a16:creationId xmlns:a16="http://schemas.microsoft.com/office/drawing/2014/main" id="{F31E9BCF-4E4A-5338-E66B-9CA72F14B375}"/>
              </a:ext>
            </a:extLst>
          </p:cNvPr>
          <p:cNvSpPr txBox="1">
            <a:spLocks/>
          </p:cNvSpPr>
          <p:nvPr/>
        </p:nvSpPr>
        <p:spPr>
          <a:xfrm>
            <a:off x="86528" y="6085628"/>
            <a:ext cx="6448168" cy="427526"/>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err="1">
                <a:solidFill>
                  <a:srgbClr val="212121"/>
                </a:solidFill>
                <a:latin typeface="Calibri Light" panose="020F0302020204030204" pitchFamily="34" charset="0"/>
                <a:cs typeface="Calibri Light" panose="020F0302020204030204" pitchFamily="34" charset="0"/>
              </a:rPr>
              <a:t>Jurásek</a:t>
            </a:r>
            <a:r>
              <a:rPr lang="en-US" sz="2400" dirty="0">
                <a:solidFill>
                  <a:srgbClr val="212121"/>
                </a:solidFill>
                <a:latin typeface="Calibri Light" panose="020F0302020204030204" pitchFamily="34" charset="0"/>
                <a:cs typeface="Calibri Light" panose="020F0302020204030204" pitchFamily="34" charset="0"/>
              </a:rPr>
              <a:t> B, </a:t>
            </a:r>
            <a:r>
              <a:rPr lang="en-US" sz="2400" dirty="0" err="1">
                <a:solidFill>
                  <a:srgbClr val="212121"/>
                </a:solidFill>
                <a:latin typeface="Calibri Light" panose="020F0302020204030204" pitchFamily="34" charset="0"/>
                <a:cs typeface="Calibri Light" panose="020F0302020204030204" pitchFamily="34" charset="0"/>
              </a:rPr>
              <a:t>Čmelo</a:t>
            </a:r>
            <a:r>
              <a:rPr lang="en-US" sz="2400" dirty="0">
                <a:solidFill>
                  <a:srgbClr val="212121"/>
                </a:solidFill>
                <a:latin typeface="Calibri Light" panose="020F0302020204030204" pitchFamily="34" charset="0"/>
                <a:cs typeface="Calibri Light" panose="020F0302020204030204" pitchFamily="34" charset="0"/>
              </a:rPr>
              <a:t> I, Svoboda J, </a:t>
            </a:r>
            <a:r>
              <a:rPr lang="en-US" sz="2400" dirty="0" err="1">
                <a:solidFill>
                  <a:srgbClr val="212121"/>
                </a:solidFill>
                <a:latin typeface="Calibri Light" panose="020F0302020204030204" pitchFamily="34" charset="0"/>
                <a:cs typeface="Calibri Light" panose="020F0302020204030204" pitchFamily="34" charset="0"/>
              </a:rPr>
              <a:t>Čejka</a:t>
            </a:r>
            <a:r>
              <a:rPr lang="en-US" sz="2400" dirty="0">
                <a:solidFill>
                  <a:srgbClr val="212121"/>
                </a:solidFill>
                <a:latin typeface="Calibri Light" panose="020F0302020204030204" pitchFamily="34" charset="0"/>
                <a:cs typeface="Calibri Light" panose="020F0302020204030204" pitchFamily="34" charset="0"/>
              </a:rPr>
              <a:t> J, </a:t>
            </a:r>
            <a:r>
              <a:rPr lang="en-US" sz="2400" dirty="0" err="1">
                <a:solidFill>
                  <a:srgbClr val="212121"/>
                </a:solidFill>
                <a:latin typeface="Calibri Light" panose="020F0302020204030204" pitchFamily="34" charset="0"/>
                <a:cs typeface="Calibri Light" panose="020F0302020204030204" pitchFamily="34" charset="0"/>
              </a:rPr>
              <a:t>Svozil</a:t>
            </a:r>
            <a:r>
              <a:rPr lang="en-US" sz="2400" dirty="0">
                <a:solidFill>
                  <a:srgbClr val="212121"/>
                </a:solidFill>
                <a:latin typeface="Calibri Light" panose="020F0302020204030204" pitchFamily="34" charset="0"/>
                <a:cs typeface="Calibri Light" panose="020F0302020204030204" pitchFamily="34" charset="0"/>
              </a:rPr>
              <a:t> D, </a:t>
            </a:r>
            <a:r>
              <a:rPr lang="en-US" sz="2400" dirty="0" err="1">
                <a:solidFill>
                  <a:srgbClr val="212121"/>
                </a:solidFill>
                <a:latin typeface="Calibri Light" panose="020F0302020204030204" pitchFamily="34" charset="0"/>
                <a:cs typeface="Calibri Light" panose="020F0302020204030204" pitchFamily="34" charset="0"/>
              </a:rPr>
              <a:t>Kuchař</a:t>
            </a:r>
            <a:r>
              <a:rPr lang="en-US" sz="2400" dirty="0">
                <a:solidFill>
                  <a:srgbClr val="212121"/>
                </a:solidFill>
                <a:latin typeface="Calibri Light" panose="020F0302020204030204" pitchFamily="34" charset="0"/>
                <a:cs typeface="Calibri Light" panose="020F0302020204030204" pitchFamily="34" charset="0"/>
              </a:rPr>
              <a:t> M. New psychoactive substances on dark web markets: From deal solicitation to forensic analysis of purchased substances. </a:t>
            </a:r>
            <a:r>
              <a:rPr lang="en-US" sz="2400" i="1" dirty="0">
                <a:solidFill>
                  <a:srgbClr val="212121"/>
                </a:solidFill>
                <a:latin typeface="Calibri Light" panose="020F0302020204030204" pitchFamily="34" charset="0"/>
                <a:cs typeface="Calibri Light" panose="020F0302020204030204" pitchFamily="34" charset="0"/>
              </a:rPr>
              <a:t>Drug Test Anal</a:t>
            </a:r>
            <a:r>
              <a:rPr lang="en-US" sz="2400" dirty="0">
                <a:solidFill>
                  <a:srgbClr val="212121"/>
                </a:solidFill>
                <a:latin typeface="Calibri Light" panose="020F0302020204030204" pitchFamily="34" charset="0"/>
                <a:cs typeface="Calibri Light" panose="020F0302020204030204" pitchFamily="34" charset="0"/>
              </a:rPr>
              <a:t>. 2021;13(1):156-168. doi:10.1002/dta.2901</a:t>
            </a:r>
          </a:p>
          <a:p>
            <a:r>
              <a:rPr lang="en-US" sz="2400" dirty="0">
                <a:solidFill>
                  <a:srgbClr val="212121"/>
                </a:solidFill>
                <a:latin typeface="Calibri Light" panose="020F0302020204030204" pitchFamily="34" charset="0"/>
                <a:cs typeface="Calibri Light" panose="020F0302020204030204" pitchFamily="34" charset="0"/>
              </a:rPr>
              <a:t>https://www.cfsre.org/nps-discovery/drug-checking/drug-checking-q3-2022-philadelphia-pennsylvania-usa</a:t>
            </a:r>
          </a:p>
        </p:txBody>
      </p:sp>
      <p:sp>
        <p:nvSpPr>
          <p:cNvPr id="7" name="Hide Aegis Logo">
            <a:extLst>
              <a:ext uri="{FF2B5EF4-FFF2-40B4-BE49-F238E27FC236}">
                <a16:creationId xmlns:a16="http://schemas.microsoft.com/office/drawing/2014/main" id="{B78D8A23-C0C7-DF57-ABB3-58F456CF1F1A}"/>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3E9BA4-72F6-2E52-06F7-07C7933CF31A}"/>
              </a:ext>
            </a:extLst>
          </p:cNvPr>
          <p:cNvSpPr txBox="1"/>
          <p:nvPr/>
        </p:nvSpPr>
        <p:spPr>
          <a:xfrm>
            <a:off x="457200" y="22860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HOW ARE NPS ACCESSED?</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9" name="Straight Connector 8">
            <a:extLst>
              <a:ext uri="{FF2B5EF4-FFF2-40B4-BE49-F238E27FC236}">
                <a16:creationId xmlns:a16="http://schemas.microsoft.com/office/drawing/2014/main" id="{2DE3D6FB-F8FF-FC52-859C-888546A8E46E}"/>
              </a:ext>
            </a:extLst>
          </p:cNvPr>
          <p:cNvCxnSpPr>
            <a:cxnSpLocks/>
          </p:cNvCxnSpPr>
          <p:nvPr/>
        </p:nvCxnSpPr>
        <p:spPr>
          <a:xfrm>
            <a:off x="228600" y="813375"/>
            <a:ext cx="6306096"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39995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EBC5419-5584-400E-B5EE-03F9CD00B3D3}"/>
              </a:ext>
            </a:extLst>
          </p:cNvPr>
          <p:cNvPicPr>
            <a:picLocks noGrp="1" noChangeAspect="1"/>
          </p:cNvPicPr>
          <p:nvPr>
            <p:ph sz="half" idx="2"/>
          </p:nvPr>
        </p:nvPicPr>
        <p:blipFill>
          <a:blip r:embed="rId3"/>
          <a:stretch>
            <a:fillRect/>
          </a:stretch>
        </p:blipFill>
        <p:spPr>
          <a:xfrm>
            <a:off x="4533712" y="1828800"/>
            <a:ext cx="4322422" cy="3588855"/>
          </a:xfrm>
        </p:spPr>
      </p:pic>
      <p:sp>
        <p:nvSpPr>
          <p:cNvPr id="7" name="TextBox 6">
            <a:extLst>
              <a:ext uri="{FF2B5EF4-FFF2-40B4-BE49-F238E27FC236}">
                <a16:creationId xmlns:a16="http://schemas.microsoft.com/office/drawing/2014/main" id="{C41EF30A-6480-46D8-980E-B6367781D7E6}"/>
              </a:ext>
            </a:extLst>
          </p:cNvPr>
          <p:cNvSpPr txBox="1"/>
          <p:nvPr/>
        </p:nvSpPr>
        <p:spPr>
          <a:xfrm>
            <a:off x="1200150" y="4914900"/>
            <a:ext cx="4800600" cy="733872"/>
          </a:xfrm>
          <a:prstGeom prst="rect">
            <a:avLst/>
          </a:prstGeom>
        </p:spPr>
        <p:txBody>
          <a:bodyPr vert="horz" wrap="square" lIns="68580" tIns="34290" rIns="68580" bIns="34290" rtlCol="0">
            <a:normAutofit/>
          </a:bodyPr>
          <a:lstStyle/>
          <a:p>
            <a:endParaRPr lang="en-US" sz="1500" dirty="0"/>
          </a:p>
        </p:txBody>
      </p:sp>
      <p:sp>
        <p:nvSpPr>
          <p:cNvPr id="12" name="TextBox 11">
            <a:extLst>
              <a:ext uri="{FF2B5EF4-FFF2-40B4-BE49-F238E27FC236}">
                <a16:creationId xmlns:a16="http://schemas.microsoft.com/office/drawing/2014/main" id="{74211D25-CEF7-4632-92D5-EDBE28FE1056}"/>
              </a:ext>
            </a:extLst>
          </p:cNvPr>
          <p:cNvSpPr txBox="1"/>
          <p:nvPr/>
        </p:nvSpPr>
        <p:spPr>
          <a:xfrm>
            <a:off x="0" y="5894088"/>
            <a:ext cx="7816980" cy="584775"/>
          </a:xfrm>
          <a:prstGeom prst="rect">
            <a:avLst/>
          </a:prstGeom>
          <a:noFill/>
        </p:spPr>
        <p:txBody>
          <a:bodyPr wrap="square">
            <a:spAutoFit/>
          </a:bodyPr>
          <a:lstStyle/>
          <a:p>
            <a:pPr marL="128588" indent="-128588">
              <a:buFont typeface="Arial" panose="020B0604020202020204" pitchFamily="34" charset="0"/>
              <a:buChar char="•"/>
            </a:pPr>
            <a:r>
              <a:rPr lang="en-US" sz="800" dirty="0">
                <a:solidFill>
                  <a:schemeClr val="tx1">
                    <a:lumMod val="75000"/>
                    <a:lumOff val="25000"/>
                  </a:schemeClr>
                </a:solidFill>
                <a:latin typeface="Calibri Light" panose="020F0302020204030204" pitchFamily="34" charset="0"/>
                <a:cs typeface="Calibri Light" panose="020F0302020204030204" pitchFamily="34" charset="0"/>
              </a:rPr>
              <a:t>US Drug Enforcement Administration. </a:t>
            </a:r>
            <a:r>
              <a:rPr lang="en-US" sz="800" i="1" dirty="0">
                <a:solidFill>
                  <a:schemeClr val="tx1">
                    <a:lumMod val="75000"/>
                    <a:lumOff val="25000"/>
                  </a:schemeClr>
                </a:solidFill>
                <a:latin typeface="Calibri Light" panose="020F0302020204030204" pitchFamily="34" charset="0"/>
                <a:cs typeface="Calibri Light" panose="020F0302020204030204" pitchFamily="34" charset="0"/>
              </a:rPr>
              <a:t>2020 National Drug Threat Assessment</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March 2021</a:t>
            </a:r>
          </a:p>
          <a:p>
            <a:pPr marL="128588" indent="-128588">
              <a:buFont typeface="Arial" panose="020B0604020202020204" pitchFamily="34" charset="0"/>
              <a:buChar char="•"/>
            </a:pPr>
            <a:r>
              <a:rPr lang="en-US" sz="800" dirty="0" err="1">
                <a:solidFill>
                  <a:schemeClr val="tx1">
                    <a:lumMod val="75000"/>
                    <a:lumOff val="25000"/>
                  </a:schemeClr>
                </a:solidFill>
                <a:latin typeface="Calibri Light" panose="020F0302020204030204" pitchFamily="34" charset="0"/>
                <a:cs typeface="Calibri Light" panose="020F0302020204030204" pitchFamily="34" charset="0"/>
              </a:rPr>
              <a:t>Blumenberg</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A, Hughes A, </a:t>
            </a:r>
            <a:r>
              <a:rPr lang="en-US" sz="800" dirty="0" err="1">
                <a:solidFill>
                  <a:schemeClr val="tx1">
                    <a:lumMod val="75000"/>
                    <a:lumOff val="25000"/>
                  </a:schemeClr>
                </a:solidFill>
                <a:latin typeface="Calibri Light" panose="020F0302020204030204" pitchFamily="34" charset="0"/>
                <a:cs typeface="Calibri Light" panose="020F0302020204030204" pitchFamily="34" charset="0"/>
              </a:rPr>
              <a:t>Reckers</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A, et al. Flualprazolam: Report of an Outbreak of a New Psychoactive Substance in Adolescents. </a:t>
            </a:r>
            <a:r>
              <a:rPr lang="en-US" sz="800" i="1" dirty="0">
                <a:solidFill>
                  <a:schemeClr val="tx1">
                    <a:lumMod val="75000"/>
                    <a:lumOff val="25000"/>
                  </a:schemeClr>
                </a:solidFill>
                <a:latin typeface="Calibri Light" panose="020F0302020204030204" pitchFamily="34" charset="0"/>
                <a:cs typeface="Calibri Light" panose="020F0302020204030204" pitchFamily="34" charset="0"/>
              </a:rPr>
              <a:t>Pediatrics.</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2019;146(1):e20192953 </a:t>
            </a:r>
          </a:p>
          <a:p>
            <a:pPr marL="128588" indent="-128588">
              <a:buFont typeface="Arial" panose="020B0604020202020204" pitchFamily="34" charset="0"/>
              <a:buChar char="•"/>
            </a:pPr>
            <a:r>
              <a:rPr lang="en-US" sz="800" dirty="0">
                <a:solidFill>
                  <a:schemeClr val="tx1">
                    <a:lumMod val="75000"/>
                    <a:lumOff val="25000"/>
                  </a:schemeClr>
                </a:solidFill>
                <a:latin typeface="Calibri Light" panose="020F0302020204030204" pitchFamily="34" charset="0"/>
                <a:cs typeface="Calibri Light" panose="020F0302020204030204" pitchFamily="34" charset="0"/>
              </a:rPr>
              <a:t>Arens A, et al. Adverse effects from counterfeit alprazolam tablets. </a:t>
            </a:r>
            <a:r>
              <a:rPr lang="en-US" sz="800" i="1" dirty="0">
                <a:solidFill>
                  <a:schemeClr val="tx1">
                    <a:lumMod val="75000"/>
                    <a:lumOff val="25000"/>
                  </a:schemeClr>
                </a:solidFill>
                <a:latin typeface="Calibri Light" panose="020F0302020204030204" pitchFamily="34" charset="0"/>
                <a:cs typeface="Calibri Light" panose="020F0302020204030204" pitchFamily="34" charset="0"/>
              </a:rPr>
              <a:t>JAMA Internal Medicine</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October 2016; 176;10; 1554-55. </a:t>
            </a:r>
          </a:p>
          <a:p>
            <a:pPr marL="128588" indent="-128588">
              <a:buFont typeface="Arial" panose="020B0604020202020204" pitchFamily="34" charset="0"/>
              <a:buChar char="•"/>
            </a:pPr>
            <a:r>
              <a:rPr lang="en-US" sz="800" dirty="0">
                <a:solidFill>
                  <a:schemeClr val="tx1">
                    <a:lumMod val="75000"/>
                    <a:lumOff val="25000"/>
                  </a:schemeClr>
                </a:solidFill>
                <a:latin typeface="Calibri Light" panose="020F0302020204030204" pitchFamily="34" charset="0"/>
                <a:cs typeface="Calibri Light" panose="020F0302020204030204" pitchFamily="34" charset="0"/>
              </a:rPr>
              <a:t>DEA. One Pill Can Kill. Accessed January 19, 2022.  Available at: https://www.dea.gov/onepill  </a:t>
            </a:r>
          </a:p>
        </p:txBody>
      </p:sp>
      <p:pic>
        <p:nvPicPr>
          <p:cNvPr id="4" name="Picture 3">
            <a:extLst>
              <a:ext uri="{FF2B5EF4-FFF2-40B4-BE49-F238E27FC236}">
                <a16:creationId xmlns:a16="http://schemas.microsoft.com/office/drawing/2014/main" id="{984DC3E2-D513-93DC-66C2-4ADC289F27AE}"/>
              </a:ext>
            </a:extLst>
          </p:cNvPr>
          <p:cNvPicPr>
            <a:picLocks noChangeAspect="1"/>
          </p:cNvPicPr>
          <p:nvPr/>
        </p:nvPicPr>
        <p:blipFill>
          <a:blip r:embed="rId4"/>
          <a:stretch>
            <a:fillRect/>
          </a:stretch>
        </p:blipFill>
        <p:spPr>
          <a:xfrm>
            <a:off x="432851" y="1740956"/>
            <a:ext cx="3473580" cy="3588864"/>
          </a:xfrm>
          <a:prstGeom prst="rect">
            <a:avLst/>
          </a:prstGeom>
        </p:spPr>
      </p:pic>
      <p:sp>
        <p:nvSpPr>
          <p:cNvPr id="2" name="Hide Aegis Logo">
            <a:extLst>
              <a:ext uri="{FF2B5EF4-FFF2-40B4-BE49-F238E27FC236}">
                <a16:creationId xmlns:a16="http://schemas.microsoft.com/office/drawing/2014/main" id="{4ED08E7F-ED25-26BB-D6FE-3FA39673E271}"/>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8793AC-BA0F-2165-88D9-2A92D5AF49A3}"/>
              </a:ext>
            </a:extLst>
          </p:cNvPr>
          <p:cNvSpPr txBox="1"/>
          <p:nvPr/>
        </p:nvSpPr>
        <p:spPr>
          <a:xfrm>
            <a:off x="228600" y="37926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COUNTERFEIT TABLETS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5" name="Straight Connector 4">
            <a:extLst>
              <a:ext uri="{FF2B5EF4-FFF2-40B4-BE49-F238E27FC236}">
                <a16:creationId xmlns:a16="http://schemas.microsoft.com/office/drawing/2014/main" id="{3CF9CB98-8B9F-338A-06EC-C0BE9FC6394E}"/>
              </a:ext>
            </a:extLst>
          </p:cNvPr>
          <p:cNvCxnSpPr>
            <a:cxnSpLocks/>
          </p:cNvCxnSpPr>
          <p:nvPr/>
        </p:nvCxnSpPr>
        <p:spPr>
          <a:xfrm>
            <a:off x="228600" y="990600"/>
            <a:ext cx="438912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738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4864F-E46D-5273-0EA1-BF884CC8232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8223" y="1600200"/>
            <a:ext cx="8154156" cy="3890149"/>
          </a:xfrm>
        </p:spPr>
        <p:txBody>
          <a:bodyPr>
            <a:normAutofit/>
          </a:bodyPr>
          <a:lstStyle/>
          <a:p>
            <a:pPr>
              <a:lnSpc>
                <a:spcPct val="110000"/>
              </a:lnSpc>
              <a:spcAft>
                <a:spcPts val="12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Designer opioids are mistakenly thought of as “legal” replacements for controlled opioids</a:t>
            </a:r>
          </a:p>
          <a:p>
            <a:pPr>
              <a:lnSpc>
                <a:spcPct val="110000"/>
              </a:lnSpc>
              <a:spcAft>
                <a:spcPts val="12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Utilized at times in counterfeit benzodiazepines and analgesic medication</a:t>
            </a:r>
          </a:p>
          <a:p>
            <a:pPr>
              <a:lnSpc>
                <a:spcPct val="110000"/>
              </a:lnSpc>
              <a:spcBef>
                <a:spcPts val="0"/>
              </a:spcBef>
              <a:spcAft>
                <a:spcPts val="6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Potency varies within these products and poses varying risks for poisoning, respiratory depression, and fatalities</a:t>
            </a:r>
          </a:p>
          <a:p>
            <a:pPr lvl="1">
              <a:lnSpc>
                <a:spcPct val="110000"/>
              </a:lnSpc>
              <a:spcBef>
                <a:spcPts val="0"/>
              </a:spcBef>
              <a:spcAft>
                <a:spcPts val="6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In most cases, they are more potent than morphine</a:t>
            </a:r>
          </a:p>
          <a:p>
            <a:pPr lvl="1">
              <a:lnSpc>
                <a:spcPct val="110000"/>
              </a:lnSpc>
              <a:spcAft>
                <a:spcPts val="12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Many are more potent than fentanyl</a:t>
            </a:r>
          </a:p>
          <a:p>
            <a:pPr>
              <a:lnSpc>
                <a:spcPct val="110000"/>
              </a:lnSpc>
              <a:spcAft>
                <a:spcPts val="12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Examples: fentanyl analogs, nitazene analogs, </a:t>
            </a:r>
            <a:r>
              <a:rPr lang="en-US" sz="2000" dirty="0" err="1">
                <a:solidFill>
                  <a:schemeClr val="tx1">
                    <a:lumMod val="75000"/>
                    <a:lumOff val="25000"/>
                  </a:schemeClr>
                </a:solidFill>
                <a:latin typeface="Calibri Light" panose="020F0302020204030204" pitchFamily="34" charset="0"/>
                <a:cs typeface="Calibri Light" panose="020F0302020204030204" pitchFamily="34" charset="0"/>
              </a:rPr>
              <a:t>utopioids</a:t>
            </a: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 others</a:t>
            </a:r>
          </a:p>
        </p:txBody>
      </p:sp>
      <p:sp>
        <p:nvSpPr>
          <p:cNvPr id="8" name="TextBox 7">
            <a:extLst>
              <a:ext uri="{FF2B5EF4-FFF2-40B4-BE49-F238E27FC236}">
                <a16:creationId xmlns:a16="http://schemas.microsoft.com/office/drawing/2014/main" id="{432CE347-B111-B0BD-8B16-EDC032511958}"/>
              </a:ext>
            </a:extLst>
          </p:cNvPr>
          <p:cNvSpPr txBox="1"/>
          <p:nvPr/>
        </p:nvSpPr>
        <p:spPr>
          <a:xfrm>
            <a:off x="321726" y="76846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dirty="0">
                <a:ln>
                  <a:noFill/>
                </a:ln>
                <a:solidFill>
                  <a:srgbClr val="005EB8"/>
                </a:solidFill>
                <a:effectLst/>
                <a:uLnTx/>
                <a:uFillTx/>
                <a:latin typeface="Century Gothic" panose="020B0502020202020204" pitchFamily="34" charset="0"/>
                <a:ea typeface="Proxima Nova" charset="0"/>
                <a:cs typeface="Proxima Nova" charset="0"/>
              </a:rPr>
              <a:t>NPS OPIOIDS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9" name="Straight Connector 8">
            <a:extLst>
              <a:ext uri="{FF2B5EF4-FFF2-40B4-BE49-F238E27FC236}">
                <a16:creationId xmlns:a16="http://schemas.microsoft.com/office/drawing/2014/main" id="{EAE6CB4D-D04B-7591-BE1A-E982B2503EF2}"/>
              </a:ext>
            </a:extLst>
          </p:cNvPr>
          <p:cNvCxnSpPr>
            <a:cxnSpLocks/>
          </p:cNvCxnSpPr>
          <p:nvPr/>
        </p:nvCxnSpPr>
        <p:spPr>
          <a:xfrm>
            <a:off x="375272" y="1371600"/>
            <a:ext cx="27432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Hide Aegis Logo">
            <a:extLst>
              <a:ext uri="{FF2B5EF4-FFF2-40B4-BE49-F238E27FC236}">
                <a16:creationId xmlns:a16="http://schemas.microsoft.com/office/drawing/2014/main" id="{846220C0-4578-B534-2699-1A44D98E9DD5}"/>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21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D1AFBA-2341-6FFB-BF82-107CD29DEDA1}"/>
              </a:ext>
            </a:extLst>
          </p:cNvPr>
          <p:cNvSpPr txBox="1">
            <a:spLocks/>
          </p:cNvSpPr>
          <p:nvPr/>
        </p:nvSpPr>
        <p:spPr>
          <a:xfrm>
            <a:off x="5181600" y="1835014"/>
            <a:ext cx="3767329" cy="4337186"/>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indent="-274320">
              <a:lnSpc>
                <a:spcPct val="120000"/>
              </a:lnSpc>
              <a:spcBef>
                <a:spcPts val="0"/>
              </a:spcBef>
              <a:spcAft>
                <a:spcPts val="600"/>
              </a:spcAft>
            </a:pPr>
            <a:r>
              <a:rPr lang="en-US" sz="2500" dirty="0">
                <a:latin typeface="Calibri Light" panose="020F0302020204030204" pitchFamily="34" charset="0"/>
                <a:cs typeface="Calibri Light" panose="020F0302020204030204" pitchFamily="34" charset="0"/>
              </a:rPr>
              <a:t>“…</a:t>
            </a:r>
            <a:r>
              <a:rPr lang="en-US" sz="2500" b="1" dirty="0" err="1">
                <a:solidFill>
                  <a:srgbClr val="212121"/>
                </a:solidFill>
                <a:latin typeface="Calibri Light" panose="020F0302020204030204" pitchFamily="34" charset="0"/>
                <a:cs typeface="Calibri Light" panose="020F0302020204030204" pitchFamily="34" charset="0"/>
              </a:rPr>
              <a:t>cyclopropylfentanyl</a:t>
            </a:r>
            <a:r>
              <a:rPr lang="en-US" sz="2500" dirty="0">
                <a:solidFill>
                  <a:srgbClr val="212121"/>
                </a:solidFill>
                <a:latin typeface="Calibri Light" panose="020F0302020204030204" pitchFamily="34" charset="0"/>
                <a:cs typeface="Calibri Light" panose="020F0302020204030204" pitchFamily="34" charset="0"/>
              </a:rPr>
              <a:t> is a full agonist (EC</a:t>
            </a:r>
            <a:r>
              <a:rPr lang="en-US" sz="2500" baseline="-25000" dirty="0">
                <a:solidFill>
                  <a:srgbClr val="212121"/>
                </a:solidFill>
                <a:latin typeface="Calibri Light" panose="020F0302020204030204" pitchFamily="34" charset="0"/>
                <a:cs typeface="Calibri Light" panose="020F0302020204030204" pitchFamily="34" charset="0"/>
              </a:rPr>
              <a:t>50</a:t>
            </a:r>
            <a:r>
              <a:rPr lang="en-US" sz="2500" dirty="0">
                <a:solidFill>
                  <a:srgbClr val="212121"/>
                </a:solidFill>
                <a:latin typeface="Calibri Light" panose="020F0302020204030204" pitchFamily="34" charset="0"/>
                <a:cs typeface="Calibri Light" panose="020F0302020204030204" pitchFamily="34" charset="0"/>
              </a:rPr>
              <a:t> = 8.6 </a:t>
            </a:r>
            <a:r>
              <a:rPr lang="en-US" sz="2500" dirty="0" err="1">
                <a:solidFill>
                  <a:srgbClr val="212121"/>
                </a:solidFill>
                <a:latin typeface="Calibri Light" panose="020F0302020204030204" pitchFamily="34" charset="0"/>
                <a:cs typeface="Calibri Light" panose="020F0302020204030204" pitchFamily="34" charset="0"/>
              </a:rPr>
              <a:t>nM</a:t>
            </a:r>
            <a:r>
              <a:rPr lang="en-US" sz="2500" dirty="0">
                <a:solidFill>
                  <a:srgbClr val="212121"/>
                </a:solidFill>
                <a:latin typeface="Calibri Light" panose="020F0302020204030204" pitchFamily="34" charset="0"/>
                <a:cs typeface="Calibri Light" panose="020F0302020204030204" pitchFamily="34" charset="0"/>
              </a:rPr>
              <a:t>, %Emax = 113%), with potency and efficacy similar to fentanyl (EC</a:t>
            </a:r>
            <a:r>
              <a:rPr lang="en-US" sz="2500" baseline="-25000" dirty="0">
                <a:solidFill>
                  <a:srgbClr val="212121"/>
                </a:solidFill>
                <a:latin typeface="Calibri Light" panose="020F0302020204030204" pitchFamily="34" charset="0"/>
                <a:cs typeface="Calibri Light" panose="020F0302020204030204" pitchFamily="34" charset="0"/>
              </a:rPr>
              <a:t>50</a:t>
            </a:r>
            <a:r>
              <a:rPr lang="en-US" sz="2500" dirty="0">
                <a:solidFill>
                  <a:srgbClr val="212121"/>
                </a:solidFill>
                <a:latin typeface="Calibri Light" panose="020F0302020204030204" pitchFamily="34" charset="0"/>
                <a:cs typeface="Calibri Light" panose="020F0302020204030204" pitchFamily="34" charset="0"/>
              </a:rPr>
              <a:t> = 10.3 </a:t>
            </a:r>
            <a:r>
              <a:rPr lang="en-US" sz="2500" dirty="0" err="1">
                <a:solidFill>
                  <a:srgbClr val="212121"/>
                </a:solidFill>
                <a:latin typeface="Calibri Light" panose="020F0302020204030204" pitchFamily="34" charset="0"/>
                <a:cs typeface="Calibri Light" panose="020F0302020204030204" pitchFamily="34" charset="0"/>
              </a:rPr>
              <a:t>nM</a:t>
            </a:r>
            <a:r>
              <a:rPr lang="en-US" sz="2500" dirty="0">
                <a:solidFill>
                  <a:srgbClr val="212121"/>
                </a:solidFill>
                <a:latin typeface="Calibri Light" panose="020F0302020204030204" pitchFamily="34" charset="0"/>
                <a:cs typeface="Calibri Light" panose="020F0302020204030204" pitchFamily="34" charset="0"/>
              </a:rPr>
              <a:t>, %Emax = 113%). By contrast, </a:t>
            </a:r>
            <a:r>
              <a:rPr lang="en-US" sz="2500" b="1" dirty="0" err="1">
                <a:solidFill>
                  <a:srgbClr val="212121"/>
                </a:solidFill>
                <a:latin typeface="Calibri Light" panose="020F0302020204030204" pitchFamily="34" charset="0"/>
                <a:cs typeface="Calibri Light" panose="020F0302020204030204" pitchFamily="34" charset="0"/>
              </a:rPr>
              <a:t>valerylfentanyl</a:t>
            </a:r>
            <a:r>
              <a:rPr lang="en-US" sz="2500" dirty="0">
                <a:solidFill>
                  <a:srgbClr val="212121"/>
                </a:solidFill>
                <a:latin typeface="Calibri Light" panose="020F0302020204030204" pitchFamily="34" charset="0"/>
                <a:cs typeface="Calibri Light" panose="020F0302020204030204" pitchFamily="34" charset="0"/>
              </a:rPr>
              <a:t> is a partial agonist at MOR (EC</a:t>
            </a:r>
            <a:r>
              <a:rPr lang="en-US" sz="2500" baseline="-25000" dirty="0">
                <a:solidFill>
                  <a:srgbClr val="212121"/>
                </a:solidFill>
                <a:latin typeface="Calibri Light" panose="020F0302020204030204" pitchFamily="34" charset="0"/>
                <a:cs typeface="Calibri Light" panose="020F0302020204030204" pitchFamily="34" charset="0"/>
              </a:rPr>
              <a:t>50</a:t>
            </a:r>
            <a:r>
              <a:rPr lang="en-US" sz="2500" dirty="0">
                <a:solidFill>
                  <a:srgbClr val="212121"/>
                </a:solidFill>
                <a:latin typeface="Calibri Light" panose="020F0302020204030204" pitchFamily="34" charset="0"/>
                <a:cs typeface="Calibri Light" panose="020F0302020204030204" pitchFamily="34" charset="0"/>
              </a:rPr>
              <a:t> = 179.8 </a:t>
            </a:r>
            <a:r>
              <a:rPr lang="en-US" sz="2500" dirty="0" err="1">
                <a:solidFill>
                  <a:srgbClr val="212121"/>
                </a:solidFill>
                <a:latin typeface="Calibri Light" panose="020F0302020204030204" pitchFamily="34" charset="0"/>
                <a:cs typeface="Calibri Light" panose="020F0302020204030204" pitchFamily="34" charset="0"/>
              </a:rPr>
              <a:t>nM</a:t>
            </a:r>
            <a:r>
              <a:rPr lang="en-US" sz="2500" dirty="0">
                <a:solidFill>
                  <a:srgbClr val="212121"/>
                </a:solidFill>
                <a:latin typeface="Calibri Light" panose="020F0302020204030204" pitchFamily="34" charset="0"/>
                <a:cs typeface="Calibri Light" panose="020F0302020204030204" pitchFamily="34" charset="0"/>
              </a:rPr>
              <a:t>, %Emax = 60%).”</a:t>
            </a:r>
          </a:p>
          <a:p>
            <a:pPr marL="274320" indent="-274320">
              <a:lnSpc>
                <a:spcPct val="120000"/>
              </a:lnSpc>
              <a:spcBef>
                <a:spcPts val="0"/>
              </a:spcBef>
              <a:spcAft>
                <a:spcPts val="600"/>
              </a:spcAft>
            </a:pPr>
            <a:r>
              <a:rPr lang="en-US" sz="2500" dirty="0">
                <a:solidFill>
                  <a:srgbClr val="212121"/>
                </a:solidFill>
                <a:latin typeface="Calibri Light" panose="020F0302020204030204" pitchFamily="34" charset="0"/>
                <a:cs typeface="Calibri Light" panose="020F0302020204030204" pitchFamily="34" charset="0"/>
              </a:rPr>
              <a:t>“… </a:t>
            </a:r>
            <a:r>
              <a:rPr lang="en-US" sz="2500" b="1" dirty="0" err="1">
                <a:solidFill>
                  <a:srgbClr val="212121"/>
                </a:solidFill>
                <a:latin typeface="Calibri Light" panose="020F0302020204030204" pitchFamily="34" charset="0"/>
                <a:cs typeface="Calibri Light" panose="020F0302020204030204" pitchFamily="34" charset="0"/>
              </a:rPr>
              <a:t>cyclopropylfentanyl</a:t>
            </a:r>
            <a:r>
              <a:rPr lang="en-US" sz="2500" dirty="0">
                <a:solidFill>
                  <a:srgbClr val="212121"/>
                </a:solidFill>
                <a:latin typeface="Calibri Light" panose="020F0302020204030204" pitchFamily="34" charset="0"/>
                <a:cs typeface="Calibri Light" panose="020F0302020204030204" pitchFamily="34" charset="0"/>
              </a:rPr>
              <a:t> is 100-times more potent as an antinociceptive agent (ED</a:t>
            </a:r>
            <a:r>
              <a:rPr lang="en-US" sz="2500" baseline="-25000" dirty="0">
                <a:solidFill>
                  <a:srgbClr val="212121"/>
                </a:solidFill>
                <a:latin typeface="Calibri Light" panose="020F0302020204030204" pitchFamily="34" charset="0"/>
                <a:cs typeface="Calibri Light" panose="020F0302020204030204" pitchFamily="34" charset="0"/>
              </a:rPr>
              <a:t>50</a:t>
            </a:r>
            <a:r>
              <a:rPr lang="en-US" sz="2500" dirty="0">
                <a:solidFill>
                  <a:srgbClr val="212121"/>
                </a:solidFill>
                <a:latin typeface="Calibri Light" panose="020F0302020204030204" pitchFamily="34" charset="0"/>
                <a:cs typeface="Calibri Light" panose="020F0302020204030204" pitchFamily="34" charset="0"/>
              </a:rPr>
              <a:t> = 0.04 mg/kg, s. c.) than </a:t>
            </a:r>
            <a:r>
              <a:rPr lang="en-US" sz="2500" b="1" dirty="0" err="1">
                <a:solidFill>
                  <a:srgbClr val="212121"/>
                </a:solidFill>
                <a:latin typeface="Calibri Light" panose="020F0302020204030204" pitchFamily="34" charset="0"/>
                <a:cs typeface="Calibri Light" panose="020F0302020204030204" pitchFamily="34" charset="0"/>
              </a:rPr>
              <a:t>valerylfentanyl</a:t>
            </a:r>
            <a:r>
              <a:rPr lang="en-US" sz="2500" dirty="0">
                <a:solidFill>
                  <a:srgbClr val="212121"/>
                </a:solidFill>
                <a:latin typeface="Calibri Light" panose="020F0302020204030204" pitchFamily="34" charset="0"/>
                <a:cs typeface="Calibri Light" panose="020F0302020204030204" pitchFamily="34" charset="0"/>
              </a:rPr>
              <a:t> (ED</a:t>
            </a:r>
            <a:r>
              <a:rPr lang="en-US" sz="2500" baseline="-25000" dirty="0">
                <a:solidFill>
                  <a:srgbClr val="212121"/>
                </a:solidFill>
                <a:latin typeface="Calibri Light" panose="020F0302020204030204" pitchFamily="34" charset="0"/>
                <a:cs typeface="Calibri Light" panose="020F0302020204030204" pitchFamily="34" charset="0"/>
              </a:rPr>
              <a:t>50</a:t>
            </a:r>
            <a:r>
              <a:rPr lang="en-US" sz="2500" dirty="0">
                <a:solidFill>
                  <a:srgbClr val="212121"/>
                </a:solidFill>
                <a:latin typeface="Calibri Light" panose="020F0302020204030204" pitchFamily="34" charset="0"/>
                <a:cs typeface="Calibri Light" panose="020F0302020204030204" pitchFamily="34" charset="0"/>
              </a:rPr>
              <a:t> = 4.0 mg/kg, </a:t>
            </a:r>
            <a:r>
              <a:rPr lang="en-US" sz="2500" dirty="0" err="1">
                <a:solidFill>
                  <a:srgbClr val="212121"/>
                </a:solidFill>
                <a:latin typeface="Calibri Light" panose="020F0302020204030204" pitchFamily="34" charset="0"/>
                <a:cs typeface="Calibri Light" panose="020F0302020204030204" pitchFamily="34" charset="0"/>
              </a:rPr>
              <a:t>s.c.</a:t>
            </a:r>
            <a:r>
              <a:rPr lang="en-US" sz="2500" dirty="0">
                <a:solidFill>
                  <a:srgbClr val="212121"/>
                </a:solidFill>
                <a:latin typeface="Calibri Light" panose="020F0302020204030204" pitchFamily="34" charset="0"/>
                <a:cs typeface="Calibri Light" panose="020F0302020204030204" pitchFamily="34" charset="0"/>
              </a:rPr>
              <a:t>).”</a:t>
            </a:r>
          </a:p>
          <a:p>
            <a:pPr marL="274320" indent="-274320">
              <a:lnSpc>
                <a:spcPct val="120000"/>
              </a:lnSpc>
              <a:spcBef>
                <a:spcPts val="0"/>
              </a:spcBef>
              <a:spcAft>
                <a:spcPts val="600"/>
              </a:spcAft>
            </a:pPr>
            <a:r>
              <a:rPr lang="en-US" sz="2500" dirty="0">
                <a:solidFill>
                  <a:srgbClr val="212121"/>
                </a:solidFill>
                <a:latin typeface="Calibri Light" panose="020F0302020204030204" pitchFamily="34" charset="0"/>
                <a:cs typeface="Calibri Light" panose="020F0302020204030204" pitchFamily="34" charset="0"/>
              </a:rPr>
              <a:t>“…</a:t>
            </a:r>
            <a:r>
              <a:rPr lang="en-US" sz="2500" b="1" dirty="0" err="1">
                <a:solidFill>
                  <a:srgbClr val="212121"/>
                </a:solidFill>
                <a:latin typeface="Calibri Light" panose="020F0302020204030204" pitchFamily="34" charset="0"/>
                <a:cs typeface="Calibri Light" panose="020F0302020204030204" pitchFamily="34" charset="0"/>
              </a:rPr>
              <a:t>cyclopropylfentanyl</a:t>
            </a:r>
            <a:r>
              <a:rPr lang="en-US" sz="2500" dirty="0">
                <a:solidFill>
                  <a:srgbClr val="212121"/>
                </a:solidFill>
                <a:latin typeface="Calibri Light" panose="020F0302020204030204" pitchFamily="34" charset="0"/>
                <a:cs typeface="Calibri Light" panose="020F0302020204030204" pitchFamily="34" charset="0"/>
              </a:rPr>
              <a:t> presents much greater risk of adverse effects when compared to </a:t>
            </a:r>
            <a:r>
              <a:rPr lang="en-US" sz="2500" b="1" dirty="0" err="1">
                <a:solidFill>
                  <a:srgbClr val="212121"/>
                </a:solidFill>
                <a:latin typeface="Calibri Light" panose="020F0302020204030204" pitchFamily="34" charset="0"/>
                <a:cs typeface="Calibri Light" panose="020F0302020204030204" pitchFamily="34" charset="0"/>
              </a:rPr>
              <a:t>valerylfentanyl</a:t>
            </a:r>
            <a:r>
              <a:rPr lang="en-US" sz="2500" dirty="0">
                <a:solidFill>
                  <a:srgbClr val="212121"/>
                </a:solidFill>
                <a:latin typeface="Calibri Light" panose="020F0302020204030204" pitchFamily="34" charset="0"/>
                <a:cs typeface="Calibri Light" panose="020F0302020204030204" pitchFamily="34" charset="0"/>
              </a:rPr>
              <a:t>.”</a:t>
            </a:r>
            <a:endParaRPr lang="en-US" sz="2500" dirty="0">
              <a:latin typeface="Calibri Light" panose="020F0302020204030204" pitchFamily="34" charset="0"/>
              <a:cs typeface="Calibri Light" panose="020F0302020204030204" pitchFamily="34" charset="0"/>
            </a:endParaRPr>
          </a:p>
        </p:txBody>
      </p:sp>
      <p:sp>
        <p:nvSpPr>
          <p:cNvPr id="6" name="Text Placeholder 3">
            <a:extLst>
              <a:ext uri="{FF2B5EF4-FFF2-40B4-BE49-F238E27FC236}">
                <a16:creationId xmlns:a16="http://schemas.microsoft.com/office/drawing/2014/main" id="{82692F55-F803-B4C8-7928-A2692469B6CF}"/>
              </a:ext>
            </a:extLst>
          </p:cNvPr>
          <p:cNvSpPr txBox="1">
            <a:spLocks/>
          </p:cNvSpPr>
          <p:nvPr/>
        </p:nvSpPr>
        <p:spPr>
          <a:xfrm>
            <a:off x="42671" y="5910232"/>
            <a:ext cx="6510529" cy="5880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indent="-274320"/>
            <a:r>
              <a:rPr lang="en-US" sz="800" dirty="0">
                <a:solidFill>
                  <a:srgbClr val="212121"/>
                </a:solidFill>
                <a:latin typeface="Calibri Light" panose="020F0302020204030204" pitchFamily="34" charset="0"/>
                <a:cs typeface="Calibri Light" panose="020F0302020204030204" pitchFamily="34" charset="0"/>
              </a:rPr>
              <a:t>Xie B, Le </a:t>
            </a:r>
            <a:r>
              <a:rPr lang="en-US" sz="800" dirty="0" err="1">
                <a:solidFill>
                  <a:srgbClr val="212121"/>
                </a:solidFill>
                <a:latin typeface="Calibri Light" panose="020F0302020204030204" pitchFamily="34" charset="0"/>
                <a:cs typeface="Calibri Light" panose="020F0302020204030204" pitchFamily="34" charset="0"/>
              </a:rPr>
              <a:t>Rouzic</a:t>
            </a:r>
            <a:r>
              <a:rPr lang="en-US" sz="800" dirty="0">
                <a:solidFill>
                  <a:srgbClr val="212121"/>
                </a:solidFill>
                <a:latin typeface="Calibri Light" panose="020F0302020204030204" pitchFamily="34" charset="0"/>
                <a:cs typeface="Calibri Light" panose="020F0302020204030204" pitchFamily="34" charset="0"/>
              </a:rPr>
              <a:t> VP, Goldberg A, et al. Binding preference at the </a:t>
            </a:r>
            <a:r>
              <a:rPr lang="el-GR" sz="800" dirty="0">
                <a:solidFill>
                  <a:srgbClr val="212121"/>
                </a:solidFill>
                <a:latin typeface="Calibri Light" panose="020F0302020204030204" pitchFamily="34" charset="0"/>
                <a:cs typeface="Calibri Light" panose="020F0302020204030204" pitchFamily="34" charset="0"/>
              </a:rPr>
              <a:t>μ-</a:t>
            </a:r>
            <a:r>
              <a:rPr lang="en-US" sz="800" dirty="0">
                <a:solidFill>
                  <a:srgbClr val="212121"/>
                </a:solidFill>
                <a:latin typeface="Calibri Light" panose="020F0302020204030204" pitchFamily="34" charset="0"/>
                <a:cs typeface="Calibri Light" panose="020F0302020204030204" pitchFamily="34" charset="0"/>
              </a:rPr>
              <a:t>opioid receptor underlies distinct pharmacology of cyclopropyl versus valeryl analogs of fentanyl. </a:t>
            </a:r>
            <a:r>
              <a:rPr lang="en-US" sz="800" i="1" dirty="0">
                <a:solidFill>
                  <a:srgbClr val="212121"/>
                </a:solidFill>
                <a:latin typeface="Calibri Light" panose="020F0302020204030204" pitchFamily="34" charset="0"/>
                <a:cs typeface="Calibri Light" panose="020F0302020204030204" pitchFamily="34" charset="0"/>
              </a:rPr>
              <a:t>Neuropharmacology</a:t>
            </a:r>
            <a:r>
              <a:rPr lang="en-US" sz="800" dirty="0">
                <a:solidFill>
                  <a:srgbClr val="212121"/>
                </a:solidFill>
                <a:latin typeface="Calibri Light" panose="020F0302020204030204" pitchFamily="34" charset="0"/>
                <a:cs typeface="Calibri Light" panose="020F0302020204030204" pitchFamily="34" charset="0"/>
              </a:rPr>
              <a:t>. 2023;227:109442. doi:10.1016/j.neuropharm.2023.109442</a:t>
            </a:r>
          </a:p>
          <a:p>
            <a:pPr marL="274320" indent="-274320"/>
            <a:r>
              <a:rPr lang="en-US" sz="800" dirty="0">
                <a:solidFill>
                  <a:srgbClr val="212121"/>
                </a:solidFill>
                <a:latin typeface="Calibri Light" panose="020F0302020204030204" pitchFamily="34" charset="0"/>
                <a:cs typeface="Calibri Light" panose="020F0302020204030204" pitchFamily="34" charset="0"/>
              </a:rPr>
              <a:t>Krotulski, AH, </a:t>
            </a:r>
            <a:r>
              <a:rPr lang="en-US" sz="800" dirty="0" err="1">
                <a:solidFill>
                  <a:srgbClr val="212121"/>
                </a:solidFill>
                <a:latin typeface="Calibri Light" panose="020F0302020204030204" pitchFamily="34" charset="0"/>
                <a:cs typeface="Calibri Light" panose="020F0302020204030204" pitchFamily="34" charset="0"/>
              </a:rPr>
              <a:t>Shinefeld</a:t>
            </a:r>
            <a:r>
              <a:rPr lang="en-US" sz="800" dirty="0">
                <a:solidFill>
                  <a:srgbClr val="212121"/>
                </a:solidFill>
                <a:latin typeface="Calibri Light" panose="020F0302020204030204" pitchFamily="34" charset="0"/>
                <a:cs typeface="Calibri Light" panose="020F0302020204030204" pitchFamily="34" charset="0"/>
              </a:rPr>
              <a:t>, J, </a:t>
            </a:r>
            <a:r>
              <a:rPr lang="en-US" sz="800" dirty="0" err="1">
                <a:solidFill>
                  <a:srgbClr val="212121"/>
                </a:solidFill>
                <a:latin typeface="Calibri Light" panose="020F0302020204030204" pitchFamily="34" charset="0"/>
                <a:cs typeface="Calibri Light" panose="020F0302020204030204" pitchFamily="34" charset="0"/>
              </a:rPr>
              <a:t>DeBord</a:t>
            </a:r>
            <a:r>
              <a:rPr lang="en-US" sz="800" dirty="0">
                <a:solidFill>
                  <a:srgbClr val="212121"/>
                </a:solidFill>
                <a:latin typeface="Calibri Light" panose="020F0302020204030204" pitchFamily="34" charset="0"/>
                <a:cs typeface="Calibri Light" panose="020F0302020204030204" pitchFamily="34" charset="0"/>
              </a:rPr>
              <a:t>, J, Logan, BK (2022).  Fentanyl Purity, Potency &amp; Synthesis: Real-Time Testing of Opioid Drug Products in the United States.  Center for Forensic Science Research and Education, United States of America.</a:t>
            </a:r>
          </a:p>
        </p:txBody>
      </p:sp>
      <p:pic>
        <p:nvPicPr>
          <p:cNvPr id="7" name="Picture 6">
            <a:extLst>
              <a:ext uri="{FF2B5EF4-FFF2-40B4-BE49-F238E27FC236}">
                <a16:creationId xmlns:a16="http://schemas.microsoft.com/office/drawing/2014/main" id="{B94F847A-1748-86EF-7E69-7DD6BD548B74}"/>
              </a:ext>
            </a:extLst>
          </p:cNvPr>
          <p:cNvPicPr>
            <a:picLocks noChangeAspect="1"/>
          </p:cNvPicPr>
          <p:nvPr/>
        </p:nvPicPr>
        <p:blipFill>
          <a:blip r:embed="rId2"/>
          <a:srcRect t="3025"/>
          <a:stretch/>
        </p:blipFill>
        <p:spPr>
          <a:xfrm>
            <a:off x="304800" y="2122105"/>
            <a:ext cx="4876800" cy="3155464"/>
          </a:xfrm>
          <a:prstGeom prst="rect">
            <a:avLst/>
          </a:prstGeom>
        </p:spPr>
      </p:pic>
      <p:sp>
        <p:nvSpPr>
          <p:cNvPr id="2" name="Hide Aegis Logo">
            <a:extLst>
              <a:ext uri="{FF2B5EF4-FFF2-40B4-BE49-F238E27FC236}">
                <a16:creationId xmlns:a16="http://schemas.microsoft.com/office/drawing/2014/main" id="{C718D3D3-5173-B99F-FBD5-8E965ECC68EB}"/>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57BD62-A9B2-3C82-30A8-FD65C2AA88ED}"/>
              </a:ext>
            </a:extLst>
          </p:cNvPr>
          <p:cNvSpPr txBox="1"/>
          <p:nvPr/>
        </p:nvSpPr>
        <p:spPr>
          <a:xfrm>
            <a:off x="304800" y="475480"/>
            <a:ext cx="7878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srgbClr val="005EB8"/>
                </a:solidFill>
                <a:latin typeface="Century Gothic" panose="020B0502020202020204" pitchFamily="34" charset="0"/>
                <a:ea typeface="Proxima Nova" charset="0"/>
                <a:cs typeface="Proxima Nova" charset="0"/>
              </a:rPr>
              <a:t>NPS POTENCY, IMPACT ON ADVERSE EVENTS</a:t>
            </a:r>
            <a:endParaRPr kumimoji="0" lang="en-US" sz="28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10" name="Straight Connector 9">
            <a:extLst>
              <a:ext uri="{FF2B5EF4-FFF2-40B4-BE49-F238E27FC236}">
                <a16:creationId xmlns:a16="http://schemas.microsoft.com/office/drawing/2014/main" id="{6DBC7CB0-FF4E-FC29-1A6F-8250491D6F22}"/>
              </a:ext>
            </a:extLst>
          </p:cNvPr>
          <p:cNvCxnSpPr>
            <a:cxnSpLocks/>
          </p:cNvCxnSpPr>
          <p:nvPr/>
        </p:nvCxnSpPr>
        <p:spPr>
          <a:xfrm>
            <a:off x="304800" y="1026545"/>
            <a:ext cx="77954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9CB34C2-39D5-9433-B16E-635FD5946D43}"/>
              </a:ext>
            </a:extLst>
          </p:cNvPr>
          <p:cNvSpPr txBox="1"/>
          <p:nvPr/>
        </p:nvSpPr>
        <p:spPr>
          <a:xfrm>
            <a:off x="374822" y="1219200"/>
            <a:ext cx="8220269" cy="369332"/>
          </a:xfrm>
          <a:prstGeom prst="rect">
            <a:avLst/>
          </a:prstGeom>
          <a:solidFill>
            <a:schemeClr val="accent2">
              <a:lumMod val="75000"/>
            </a:schemeClr>
          </a:solidFill>
        </p:spPr>
        <p:txBody>
          <a:bodyPr wrap="square">
            <a:spAutoFit/>
          </a:bodyPr>
          <a:lstStyle/>
          <a:p>
            <a:pPr algn="ctr"/>
            <a:r>
              <a:rPr lang="en-US" sz="1800" b="1" dirty="0">
                <a:latin typeface="Calibri Light" panose="020F0302020204030204" pitchFamily="34" charset="0"/>
                <a:cs typeface="Calibri Light" panose="020F0302020204030204" pitchFamily="34" charset="0"/>
              </a:rPr>
              <a:t>Variation in drug purity and potency can impact risk for adverse events and overdose</a:t>
            </a:r>
          </a:p>
        </p:txBody>
      </p:sp>
    </p:spTree>
    <p:extLst>
      <p:ext uri="{BB962C8B-B14F-4D97-AF65-F5344CB8AC3E}">
        <p14:creationId xmlns:p14="http://schemas.microsoft.com/office/powerpoint/2010/main" val="140425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0E827B-9EC5-4AFB-AB23-0783ABAAFE02}"/>
              </a:ext>
            </a:extLst>
          </p:cNvPr>
          <p:cNvPicPr>
            <a:picLocks noGrp="1" noChangeAspect="1"/>
          </p:cNvPicPr>
          <p:nvPr>
            <p:ph idx="1"/>
          </p:nvPr>
        </p:nvPicPr>
        <p:blipFill>
          <a:blip r:embed="rId2"/>
          <a:stretch>
            <a:fillRect/>
          </a:stretch>
        </p:blipFill>
        <p:spPr>
          <a:xfrm>
            <a:off x="728658" y="2045099"/>
            <a:ext cx="7931616" cy="909702"/>
          </a:xfrm>
        </p:spPr>
      </p:pic>
      <p:pic>
        <p:nvPicPr>
          <p:cNvPr id="7" name="Picture 6">
            <a:extLst>
              <a:ext uri="{FF2B5EF4-FFF2-40B4-BE49-F238E27FC236}">
                <a16:creationId xmlns:a16="http://schemas.microsoft.com/office/drawing/2014/main" id="{947025B9-0A5F-4D24-AB01-24448706723C}"/>
              </a:ext>
            </a:extLst>
          </p:cNvPr>
          <p:cNvPicPr>
            <a:picLocks noChangeAspect="1"/>
          </p:cNvPicPr>
          <p:nvPr/>
        </p:nvPicPr>
        <p:blipFill>
          <a:blip r:embed="rId3"/>
          <a:stretch>
            <a:fillRect/>
          </a:stretch>
        </p:blipFill>
        <p:spPr>
          <a:xfrm>
            <a:off x="738955" y="2892153"/>
            <a:ext cx="3198325" cy="848118"/>
          </a:xfrm>
          <a:prstGeom prst="rect">
            <a:avLst/>
          </a:prstGeom>
        </p:spPr>
      </p:pic>
      <p:sp>
        <p:nvSpPr>
          <p:cNvPr id="13" name="TextBox 12">
            <a:extLst>
              <a:ext uri="{FF2B5EF4-FFF2-40B4-BE49-F238E27FC236}">
                <a16:creationId xmlns:a16="http://schemas.microsoft.com/office/drawing/2014/main" id="{967050D2-B2AC-43A9-AF1E-68E0263A6D59}"/>
              </a:ext>
            </a:extLst>
          </p:cNvPr>
          <p:cNvSpPr txBox="1"/>
          <p:nvPr/>
        </p:nvSpPr>
        <p:spPr>
          <a:xfrm>
            <a:off x="738955" y="3903200"/>
            <a:ext cx="7871643" cy="1973232"/>
          </a:xfrm>
          <a:prstGeom prst="rect">
            <a:avLst/>
          </a:prstGeom>
          <a:noFill/>
        </p:spPr>
        <p:txBody>
          <a:bodyPr wrap="square">
            <a:spAutoFit/>
          </a:bodyPr>
          <a:lstStyle/>
          <a:p>
            <a:pPr>
              <a:lnSpc>
                <a:spcPct val="110000"/>
              </a:lnSpc>
              <a:defRPr/>
            </a:pPr>
            <a:r>
              <a:rPr lang="en-US" sz="1600" dirty="0">
                <a:solidFill>
                  <a:prstClr val="black"/>
                </a:solidFill>
                <a:latin typeface="georgia" panose="02040502050405020303" pitchFamily="18" charset="0"/>
              </a:rPr>
              <a:t>“Alex Krotulski, associate director at the </a:t>
            </a:r>
            <a:r>
              <a:rPr lang="en-US" sz="1600" dirty="0">
                <a:solidFill>
                  <a:prstClr val="black"/>
                </a:solidFill>
                <a:latin typeface="georgia" panose="02040502050405020303" pitchFamily="18" charset="0"/>
                <a:hlinkClick r:id="rId4">
                  <a:extLst>
                    <a:ext uri="{A12FA001-AC4F-418D-AE19-62706E023703}">
                      <ahyp:hlinkClr xmlns:ahyp="http://schemas.microsoft.com/office/drawing/2018/hyperlinkcolor" val="tx"/>
                    </a:ext>
                  </a:extLst>
                </a:hlinkClick>
              </a:rPr>
              <a:t>Center for Forensic Science Research and Education</a:t>
            </a:r>
            <a:r>
              <a:rPr lang="en-US" sz="1600" dirty="0">
                <a:solidFill>
                  <a:prstClr val="black"/>
                </a:solidFill>
                <a:latin typeface="georgia" panose="02040502050405020303" pitchFamily="18" charset="0"/>
              </a:rPr>
              <a:t> in Willow Grove, Pa., said </a:t>
            </a:r>
            <a:r>
              <a:rPr lang="en-US" sz="1600" dirty="0" err="1">
                <a:solidFill>
                  <a:prstClr val="black"/>
                </a:solidFill>
                <a:highlight>
                  <a:srgbClr val="FFFF00"/>
                </a:highlight>
                <a:latin typeface="georgia" panose="02040502050405020303" pitchFamily="18" charset="0"/>
              </a:rPr>
              <a:t>protonitazene</a:t>
            </a:r>
            <a:r>
              <a:rPr lang="en-US" sz="1600" dirty="0">
                <a:solidFill>
                  <a:prstClr val="black"/>
                </a:solidFill>
                <a:highlight>
                  <a:srgbClr val="FFFF00"/>
                </a:highlight>
                <a:latin typeface="georgia" panose="02040502050405020303" pitchFamily="18" charset="0"/>
              </a:rPr>
              <a:t> is three or four times more powerful than fentanyl</a:t>
            </a:r>
            <a:r>
              <a:rPr lang="en-US" sz="1600" dirty="0">
                <a:solidFill>
                  <a:prstClr val="black"/>
                </a:solidFill>
                <a:latin typeface="georgia" panose="02040502050405020303" pitchFamily="18" charset="0"/>
              </a:rPr>
              <a:t> — whose extreme potency has helped drive record-breaking overdose deaths in the United States — and </a:t>
            </a:r>
            <a:r>
              <a:rPr lang="en-US" sz="1600" dirty="0" err="1">
                <a:solidFill>
                  <a:prstClr val="black"/>
                </a:solidFill>
                <a:highlight>
                  <a:srgbClr val="FFFF00"/>
                </a:highlight>
                <a:latin typeface="georgia" panose="02040502050405020303" pitchFamily="18" charset="0"/>
              </a:rPr>
              <a:t>isotonitazene</a:t>
            </a:r>
            <a:r>
              <a:rPr lang="en-US" sz="1600" dirty="0">
                <a:solidFill>
                  <a:prstClr val="black"/>
                </a:solidFill>
                <a:highlight>
                  <a:srgbClr val="FFFF00"/>
                </a:highlight>
                <a:latin typeface="georgia" panose="02040502050405020303" pitchFamily="18" charset="0"/>
              </a:rPr>
              <a:t> is about 10 times more powerful</a:t>
            </a:r>
            <a:r>
              <a:rPr lang="en-US" sz="1600" dirty="0">
                <a:solidFill>
                  <a:prstClr val="black"/>
                </a:solidFill>
                <a:latin typeface="georgia" panose="02040502050405020303" pitchFamily="18" charset="0"/>
              </a:rPr>
              <a:t>. Krotulski, who has studied the nitazene substances closely in conjunction with forensic labs across the country, said they have been identified in the Midwest, South and Southwest, as well as on the Eastern Seaboard.”</a:t>
            </a:r>
            <a:endParaRPr lang="en-US" sz="1600" dirty="0">
              <a:solidFill>
                <a:prstClr val="black"/>
              </a:solidFill>
              <a:latin typeface="Calibri"/>
            </a:endParaRPr>
          </a:p>
        </p:txBody>
      </p:sp>
      <p:pic>
        <p:nvPicPr>
          <p:cNvPr id="15" name="Picture 14">
            <a:extLst>
              <a:ext uri="{FF2B5EF4-FFF2-40B4-BE49-F238E27FC236}">
                <a16:creationId xmlns:a16="http://schemas.microsoft.com/office/drawing/2014/main" id="{4A54916D-0BE6-469B-ADAB-95E06B6FB8B7}"/>
              </a:ext>
            </a:extLst>
          </p:cNvPr>
          <p:cNvPicPr>
            <a:picLocks noChangeAspect="1"/>
          </p:cNvPicPr>
          <p:nvPr/>
        </p:nvPicPr>
        <p:blipFill>
          <a:blip r:embed="rId5"/>
          <a:stretch>
            <a:fillRect/>
          </a:stretch>
        </p:blipFill>
        <p:spPr>
          <a:xfrm>
            <a:off x="799291" y="1537841"/>
            <a:ext cx="2536479" cy="379165"/>
          </a:xfrm>
          <a:prstGeom prst="rect">
            <a:avLst/>
          </a:prstGeom>
        </p:spPr>
      </p:pic>
      <p:sp>
        <p:nvSpPr>
          <p:cNvPr id="4" name="Hide Aegis Logo">
            <a:extLst>
              <a:ext uri="{FF2B5EF4-FFF2-40B4-BE49-F238E27FC236}">
                <a16:creationId xmlns:a16="http://schemas.microsoft.com/office/drawing/2014/main" id="{81AF86E5-D755-BEA9-C36C-A55433452180}"/>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67DBA6-8685-91B9-9CF2-FE7DB9C8D262}"/>
              </a:ext>
            </a:extLst>
          </p:cNvPr>
          <p:cNvSpPr txBox="1"/>
          <p:nvPr/>
        </p:nvSpPr>
        <p:spPr>
          <a:xfrm>
            <a:off x="799291"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“NITAZENE” DESIGNER OPIOIDS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E4208260-1597-C103-25BC-EEC882F9F1CC}"/>
              </a:ext>
            </a:extLst>
          </p:cNvPr>
          <p:cNvCxnSpPr>
            <a:cxnSpLocks/>
          </p:cNvCxnSpPr>
          <p:nvPr/>
        </p:nvCxnSpPr>
        <p:spPr>
          <a:xfrm>
            <a:off x="738957" y="1337661"/>
            <a:ext cx="71858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D1B9AF-F196-EE43-9F85-3E327903B0EC}"/>
              </a:ext>
            </a:extLst>
          </p:cNvPr>
          <p:cNvSpPr txBox="1"/>
          <p:nvPr/>
        </p:nvSpPr>
        <p:spPr>
          <a:xfrm>
            <a:off x="82303" y="6187637"/>
            <a:ext cx="6506934" cy="338554"/>
          </a:xfrm>
          <a:prstGeom prst="rect">
            <a:avLst/>
          </a:prstGeom>
          <a:noFill/>
        </p:spPr>
        <p:txBody>
          <a:bodyPr wrap="square">
            <a:spAutoFit/>
          </a:bodyPr>
          <a:lstStyle/>
          <a:p>
            <a:r>
              <a:rPr lang="en-US" sz="800" dirty="0">
                <a:latin typeface="Calibri Light" panose="020F0302020204030204" pitchFamily="34" charset="0"/>
                <a:cs typeface="Calibri Light" panose="020F0302020204030204" pitchFamily="34" charset="0"/>
              </a:rPr>
              <a:t>https://www.washingtonpost.com/local/dc-politics/new-opioids-more-powerful-than-fentanyl-are-discovered-in-dc-amid-deadly-wave-of-overdoses/2021/11/29/680afb2c-4d43-11ec-94ad-bd85017d58dc_story.html</a:t>
            </a:r>
          </a:p>
        </p:txBody>
      </p:sp>
    </p:spTree>
    <p:extLst>
      <p:ext uri="{BB962C8B-B14F-4D97-AF65-F5344CB8AC3E}">
        <p14:creationId xmlns:p14="http://schemas.microsoft.com/office/powerpoint/2010/main" val="342745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191D9-0C41-C0BD-D68E-E2601B7FE662}"/>
              </a:ext>
            </a:extLst>
          </p:cNvPr>
          <p:cNvSpPr>
            <a:spLocks noGrp="1"/>
          </p:cNvSpPr>
          <p:nvPr>
            <p:ph idx="1"/>
          </p:nvPr>
        </p:nvSpPr>
        <p:spPr>
          <a:xfrm>
            <a:off x="457200" y="1447800"/>
            <a:ext cx="8229600" cy="3047999"/>
          </a:xfrm>
        </p:spPr>
        <p:txBody>
          <a:bodyPr>
            <a:noAutofit/>
          </a:bodyPr>
          <a:lstStyle/>
          <a:p>
            <a:pPr>
              <a:spcBef>
                <a:spcPts val="0"/>
              </a:spcBef>
              <a:spcAft>
                <a:spcPts val="1200"/>
              </a:spcAft>
            </a:pPr>
            <a:r>
              <a:rPr lang="en-US" sz="1800" dirty="0">
                <a:latin typeface="Calibri Light" panose="020F0302020204030204" pitchFamily="34" charset="0"/>
                <a:cs typeface="Calibri Light" panose="020F0302020204030204" pitchFamily="34" charset="0"/>
              </a:rPr>
              <a:t>Novel Psychoactive Substances in the subclass 2-benzylbenzimidazole </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Structurally different from opioids</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Attach to the same mu-opioid receptor</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Limited information is available regarding the overall potency of nitazene analogs in comparison to illicitly-manufactured fentanyl (IMF) and other opioids</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Assessment of 14 nitazene analogs via in vitro experiments demonstrated that drugs within the nitazene class often have greater potency than illicitly-manufactured fentanyl, prescription opioids, and other designer opioids</a:t>
            </a:r>
            <a:endParaRPr lang="en-US" sz="2200" dirty="0">
              <a:latin typeface="Calibri Light" panose="020F0302020204030204" pitchFamily="34" charset="0"/>
              <a:cs typeface="Calibri Light" panose="020F0302020204030204" pitchFamily="34" charset="0"/>
            </a:endParaRPr>
          </a:p>
          <a:p>
            <a:pPr>
              <a:spcBef>
                <a:spcPts val="0"/>
              </a:spcBef>
              <a:spcAft>
                <a:spcPts val="1200"/>
              </a:spcAft>
            </a:pPr>
            <a:endParaRPr lang="en-US" sz="2000" dirty="0">
              <a:latin typeface="Calibri Light" panose="020F0302020204030204" pitchFamily="34" charset="0"/>
              <a:cs typeface="Calibri Light" panose="020F0302020204030204" pitchFamily="34" charset="0"/>
            </a:endParaRPr>
          </a:p>
          <a:p>
            <a:pPr>
              <a:spcBef>
                <a:spcPts val="0"/>
              </a:spcBef>
              <a:spcAft>
                <a:spcPts val="1200"/>
              </a:spcAft>
            </a:pPr>
            <a:endParaRPr lang="en-US" sz="20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A9A184E4-854D-151A-63F2-67215F819405}"/>
              </a:ext>
            </a:extLst>
          </p:cNvPr>
          <p:cNvSpPr txBox="1"/>
          <p:nvPr/>
        </p:nvSpPr>
        <p:spPr>
          <a:xfrm>
            <a:off x="76199" y="5410200"/>
            <a:ext cx="8991601" cy="923330"/>
          </a:xfrm>
          <a:prstGeom prst="rect">
            <a:avLst/>
          </a:prstGeom>
          <a:noFill/>
        </p:spPr>
        <p:txBody>
          <a:bodyPr wrap="square">
            <a:spAutoFit/>
          </a:bodyPr>
          <a:lstStyle/>
          <a:p>
            <a:pPr marL="257175" indent="-257175">
              <a:buFont typeface="Arial" panose="020B0604020202020204" pitchFamily="34" charset="0"/>
              <a:buChar char="•"/>
            </a:pPr>
            <a:r>
              <a:rPr lang="en-US" sz="800" dirty="0">
                <a:latin typeface="Calibri Light" panose="020F0302020204030204" pitchFamily="34" charset="0"/>
                <a:ea typeface="+mn-lt"/>
                <a:cs typeface="Calibri Light" panose="020F0302020204030204" pitchFamily="34" charset="0"/>
              </a:rPr>
              <a:t>Benzimidazole-Opioids. Drug Enforcement Administration. Published January 2024. Accessed May 20, 2024. </a:t>
            </a:r>
            <a:r>
              <a:rPr lang="en-US" sz="800" dirty="0">
                <a:latin typeface="Calibri Light" panose="020F0302020204030204" pitchFamily="34" charset="0"/>
                <a:ea typeface="+mn-lt"/>
                <a:cs typeface="Calibri Light" panose="020F0302020204030204" pitchFamily="34" charset="0"/>
                <a:hlinkClick r:id="rId3">
                  <a:extLst>
                    <a:ext uri="{A12FA001-AC4F-418D-AE19-62706E023703}">
                      <ahyp:hlinkClr xmlns:ahyp="http://schemas.microsoft.com/office/drawing/2018/hyperlinkcolor" val="tx"/>
                    </a:ext>
                  </a:extLst>
                </a:hlinkClick>
              </a:rPr>
              <a:t>https://deadiversion.usdoj.gov/drug_chem_info/benzimidazole-opioids.pdf</a:t>
            </a:r>
            <a:r>
              <a:rPr lang="en-US" sz="800" dirty="0">
                <a:latin typeface="Calibri Light" panose="020F0302020204030204" pitchFamily="34" charset="0"/>
                <a:ea typeface="+mn-lt"/>
                <a:cs typeface="Calibri Light" panose="020F0302020204030204" pitchFamily="34" charset="0"/>
              </a:rPr>
              <a:t> </a:t>
            </a:r>
          </a:p>
          <a:p>
            <a:pPr marL="257175" indent="-257175">
              <a:buFont typeface="Arial" panose="020B0604020202020204" pitchFamily="34" charset="0"/>
              <a:buChar char="•"/>
            </a:pPr>
            <a:r>
              <a:rPr lang="en-US" sz="800" dirty="0" err="1">
                <a:latin typeface="Calibri Light" panose="020F0302020204030204" pitchFamily="34" charset="0"/>
                <a:ea typeface="Roboto"/>
                <a:cs typeface="Calibri Light" panose="020F0302020204030204" pitchFamily="34" charset="0"/>
              </a:rPr>
              <a:t>Pergolizzi</a:t>
            </a:r>
            <a:r>
              <a:rPr lang="en-US" sz="800" dirty="0">
                <a:latin typeface="Calibri Light" panose="020F0302020204030204" pitchFamily="34" charset="0"/>
                <a:ea typeface="Roboto"/>
                <a:cs typeface="Calibri Light" panose="020F0302020204030204" pitchFamily="34" charset="0"/>
              </a:rPr>
              <a:t> J Jr, Raffa R, </a:t>
            </a:r>
            <a:r>
              <a:rPr lang="en-US" sz="800" dirty="0" err="1">
                <a:latin typeface="Calibri Light" panose="020F0302020204030204" pitchFamily="34" charset="0"/>
                <a:ea typeface="Roboto"/>
                <a:cs typeface="Calibri Light" panose="020F0302020204030204" pitchFamily="34" charset="0"/>
              </a:rPr>
              <a:t>LeQuang</a:t>
            </a:r>
            <a:r>
              <a:rPr lang="en-US" sz="800" dirty="0">
                <a:latin typeface="Calibri Light" panose="020F0302020204030204" pitchFamily="34" charset="0"/>
                <a:ea typeface="Roboto"/>
                <a:cs typeface="Calibri Light" panose="020F0302020204030204" pitchFamily="34" charset="0"/>
              </a:rPr>
              <a:t> JAK, Breve F, </a:t>
            </a:r>
            <a:r>
              <a:rPr lang="en-US" sz="800" dirty="0" err="1">
                <a:latin typeface="Calibri Light" panose="020F0302020204030204" pitchFamily="34" charset="0"/>
                <a:ea typeface="Roboto"/>
                <a:cs typeface="Calibri Light" panose="020F0302020204030204" pitchFamily="34" charset="0"/>
              </a:rPr>
              <a:t>Varrassi</a:t>
            </a:r>
            <a:r>
              <a:rPr lang="en-US" sz="800" dirty="0">
                <a:latin typeface="Calibri Light" panose="020F0302020204030204" pitchFamily="34" charset="0"/>
                <a:ea typeface="Roboto"/>
                <a:cs typeface="Calibri Light" panose="020F0302020204030204" pitchFamily="34" charset="0"/>
              </a:rPr>
              <a:t> G. Old drugs and new challenges: a narrative review of nitazenes. </a:t>
            </a:r>
            <a:r>
              <a:rPr lang="en-US" sz="800" i="1" dirty="0" err="1">
                <a:latin typeface="Calibri Light" panose="020F0302020204030204" pitchFamily="34" charset="0"/>
                <a:ea typeface="Roboto"/>
                <a:cs typeface="Calibri Light" panose="020F0302020204030204" pitchFamily="34" charset="0"/>
              </a:rPr>
              <a:t>Cureus</a:t>
            </a:r>
            <a:r>
              <a:rPr lang="en-US" sz="800" dirty="0">
                <a:latin typeface="Calibri Light" panose="020F0302020204030204" pitchFamily="34" charset="0"/>
                <a:ea typeface="Roboto"/>
                <a:cs typeface="Calibri Light" panose="020F0302020204030204" pitchFamily="34" charset="0"/>
              </a:rPr>
              <a:t>. 2023;15(6):e40736. </a:t>
            </a:r>
            <a:r>
              <a:rPr lang="en-US" sz="800" dirty="0" err="1">
                <a:latin typeface="Calibri Light" panose="020F0302020204030204" pitchFamily="34" charset="0"/>
                <a:ea typeface="Roboto"/>
                <a:cs typeface="Calibri Light" panose="020F0302020204030204" pitchFamily="34" charset="0"/>
              </a:rPr>
              <a:t>doi</a:t>
            </a:r>
            <a:r>
              <a:rPr lang="en-US" sz="800" dirty="0">
                <a:latin typeface="Calibri Light" panose="020F0302020204030204" pitchFamily="34" charset="0"/>
                <a:ea typeface="Roboto"/>
                <a:cs typeface="Calibri Light" panose="020F0302020204030204" pitchFamily="34" charset="0"/>
              </a:rPr>
              <a:t>: 10.7759/cureus.40736</a:t>
            </a:r>
          </a:p>
          <a:p>
            <a:pPr marL="257175" indent="-257175">
              <a:buFont typeface="Arial" panose="020B0604020202020204" pitchFamily="34" charset="0"/>
              <a:buChar char="•"/>
            </a:pPr>
            <a:r>
              <a:rPr lang="en-US" sz="800" dirty="0" err="1">
                <a:latin typeface="Calibri Light" panose="020F0302020204030204" pitchFamily="34" charset="0"/>
                <a:ea typeface="+mn-lt"/>
                <a:cs typeface="Calibri Light" panose="020F0302020204030204" pitchFamily="34" charset="0"/>
              </a:rPr>
              <a:t>Vandeputte</a:t>
            </a:r>
            <a:r>
              <a:rPr lang="en-US" sz="800" dirty="0">
                <a:latin typeface="Calibri Light" panose="020F0302020204030204" pitchFamily="34" charset="0"/>
                <a:ea typeface="+mn-lt"/>
                <a:cs typeface="Calibri Light" panose="020F0302020204030204" pitchFamily="34" charset="0"/>
              </a:rPr>
              <a:t> MM, Van </a:t>
            </a:r>
            <a:r>
              <a:rPr lang="en-US" sz="800" dirty="0" err="1">
                <a:latin typeface="Calibri Light" panose="020F0302020204030204" pitchFamily="34" charset="0"/>
                <a:ea typeface="+mn-lt"/>
                <a:cs typeface="Calibri Light" panose="020F0302020204030204" pitchFamily="34" charset="0"/>
              </a:rPr>
              <a:t>Uytfanghe</a:t>
            </a:r>
            <a:r>
              <a:rPr lang="en-US" sz="800" dirty="0">
                <a:latin typeface="Calibri Light" panose="020F0302020204030204" pitchFamily="34" charset="0"/>
                <a:ea typeface="+mn-lt"/>
                <a:cs typeface="Calibri Light" panose="020F0302020204030204" pitchFamily="34" charset="0"/>
              </a:rPr>
              <a:t> K, Layle NK, St Germaine DM, </a:t>
            </a:r>
            <a:r>
              <a:rPr lang="en-US" sz="800" dirty="0" err="1">
                <a:latin typeface="Calibri Light" panose="020F0302020204030204" pitchFamily="34" charset="0"/>
                <a:ea typeface="+mn-lt"/>
                <a:cs typeface="Calibri Light" panose="020F0302020204030204" pitchFamily="34" charset="0"/>
              </a:rPr>
              <a:t>Iula</a:t>
            </a:r>
            <a:r>
              <a:rPr lang="en-US" sz="800" dirty="0">
                <a:latin typeface="Calibri Light" panose="020F0302020204030204" pitchFamily="34" charset="0"/>
                <a:ea typeface="+mn-lt"/>
                <a:cs typeface="Calibri Light" panose="020F0302020204030204" pitchFamily="34" charset="0"/>
              </a:rPr>
              <a:t> DM, Stove CP. Synthesis, Chemical Characterization, and </a:t>
            </a:r>
            <a:r>
              <a:rPr lang="el-GR" sz="800" dirty="0">
                <a:latin typeface="Calibri Light" panose="020F0302020204030204" pitchFamily="34" charset="0"/>
                <a:ea typeface="+mn-lt"/>
                <a:cs typeface="Calibri Light" panose="020F0302020204030204" pitchFamily="34" charset="0"/>
              </a:rPr>
              <a:t>μ-</a:t>
            </a:r>
            <a:r>
              <a:rPr lang="en-US" sz="800" dirty="0">
                <a:latin typeface="Calibri Light" panose="020F0302020204030204" pitchFamily="34" charset="0"/>
                <a:ea typeface="+mn-lt"/>
                <a:cs typeface="Calibri Light" panose="020F0302020204030204" pitchFamily="34" charset="0"/>
              </a:rPr>
              <a:t>Opioid Receptor Activity Assessment of the Emerging Group of "Nitazene" 2-Benzylbenzimidazole Synthetic Opioids. ACS Chem </a:t>
            </a:r>
            <a:r>
              <a:rPr lang="en-US" sz="800" dirty="0" err="1">
                <a:latin typeface="Calibri Light" panose="020F0302020204030204" pitchFamily="34" charset="0"/>
                <a:ea typeface="+mn-lt"/>
                <a:cs typeface="Calibri Light" panose="020F0302020204030204" pitchFamily="34" charset="0"/>
              </a:rPr>
              <a:t>Neurosci</a:t>
            </a:r>
            <a:r>
              <a:rPr lang="en-US" sz="800" dirty="0">
                <a:latin typeface="Calibri Light" panose="020F0302020204030204" pitchFamily="34" charset="0"/>
                <a:ea typeface="+mn-lt"/>
                <a:cs typeface="Calibri Light" panose="020F0302020204030204" pitchFamily="34" charset="0"/>
              </a:rPr>
              <a:t>. 2021 Apr 7;12(7):1241-1251. </a:t>
            </a:r>
            <a:r>
              <a:rPr lang="en-US" sz="800" dirty="0" err="1">
                <a:latin typeface="Calibri Light" panose="020F0302020204030204" pitchFamily="34" charset="0"/>
                <a:ea typeface="+mn-lt"/>
                <a:cs typeface="Calibri Light" panose="020F0302020204030204" pitchFamily="34" charset="0"/>
              </a:rPr>
              <a:t>doi</a:t>
            </a:r>
            <a:r>
              <a:rPr lang="en-US" sz="800" dirty="0">
                <a:latin typeface="Calibri Light" panose="020F0302020204030204" pitchFamily="34" charset="0"/>
                <a:ea typeface="+mn-lt"/>
                <a:cs typeface="Calibri Light" panose="020F0302020204030204" pitchFamily="34" charset="0"/>
              </a:rPr>
              <a:t>: 10.1021/</a:t>
            </a:r>
            <a:r>
              <a:rPr lang="en-US" sz="800" dirty="0" err="1">
                <a:latin typeface="Calibri Light" panose="020F0302020204030204" pitchFamily="34" charset="0"/>
                <a:ea typeface="+mn-lt"/>
                <a:cs typeface="Calibri Light" panose="020F0302020204030204" pitchFamily="34" charset="0"/>
              </a:rPr>
              <a:t>acschemneuro</a:t>
            </a:r>
            <a:endParaRPr lang="en-US" sz="800" dirty="0">
              <a:latin typeface="Calibri Light" panose="020F0302020204030204" pitchFamily="34" charset="0"/>
              <a:ea typeface="+mn-lt"/>
              <a:cs typeface="Calibri Light" panose="020F0302020204030204" pitchFamily="34" charset="0"/>
            </a:endParaRPr>
          </a:p>
          <a:p>
            <a:pPr marL="257175" indent="-257175">
              <a:buFont typeface="Arial" panose="020B0604020202020204" pitchFamily="34" charset="0"/>
              <a:buChar char="•"/>
            </a:pPr>
            <a:r>
              <a:rPr lang="en-US" sz="800" dirty="0" err="1">
                <a:latin typeface="Calibri Light" panose="020F0302020204030204" pitchFamily="34" charset="0"/>
                <a:ea typeface="Roboto"/>
                <a:cs typeface="Calibri Light" panose="020F0302020204030204" pitchFamily="34" charset="0"/>
              </a:rPr>
              <a:t>Krotulski</a:t>
            </a:r>
            <a:r>
              <a:rPr lang="en-US" sz="800" dirty="0">
                <a:latin typeface="Calibri Light" panose="020F0302020204030204" pitchFamily="34" charset="0"/>
                <a:ea typeface="Roboto"/>
                <a:cs typeface="Calibri Light" panose="020F0302020204030204" pitchFamily="34" charset="0"/>
              </a:rPr>
              <a:t> AJ, </a:t>
            </a:r>
            <a:r>
              <a:rPr lang="en-US" sz="800" dirty="0" err="1">
                <a:latin typeface="Calibri Light" panose="020F0302020204030204" pitchFamily="34" charset="0"/>
                <a:ea typeface="Roboto"/>
                <a:cs typeface="Calibri Light" panose="020F0302020204030204" pitchFamily="34" charset="0"/>
              </a:rPr>
              <a:t>Papsun</a:t>
            </a:r>
            <a:r>
              <a:rPr lang="en-US" sz="800" dirty="0">
                <a:latin typeface="Calibri Light" panose="020F0302020204030204" pitchFamily="34" charset="0"/>
                <a:ea typeface="Roboto"/>
                <a:cs typeface="Calibri Light" panose="020F0302020204030204" pitchFamily="34" charset="0"/>
              </a:rPr>
              <a:t> DM, </a:t>
            </a:r>
            <a:r>
              <a:rPr lang="en-US" sz="800" dirty="0" err="1">
                <a:latin typeface="Calibri Light" panose="020F0302020204030204" pitchFamily="34" charset="0"/>
                <a:ea typeface="Roboto"/>
                <a:cs typeface="Calibri Light" panose="020F0302020204030204" pitchFamily="34" charset="0"/>
              </a:rPr>
              <a:t>Kacinko</a:t>
            </a:r>
            <a:r>
              <a:rPr lang="en-US" sz="800" dirty="0">
                <a:latin typeface="Calibri Light" panose="020F0302020204030204" pitchFamily="34" charset="0"/>
                <a:ea typeface="Roboto"/>
                <a:cs typeface="Calibri Light" panose="020F0302020204030204" pitchFamily="34" charset="0"/>
              </a:rPr>
              <a:t> SL, Logan BK. Isotonitazene quantitation and metabolite discovery in authentic forensic casework. </a:t>
            </a:r>
            <a:r>
              <a:rPr lang="en-US" sz="800" i="1" dirty="0">
                <a:latin typeface="Calibri Light" panose="020F0302020204030204" pitchFamily="34" charset="0"/>
                <a:ea typeface="Roboto"/>
                <a:cs typeface="Calibri Light" panose="020F0302020204030204" pitchFamily="34" charset="0"/>
              </a:rPr>
              <a:t>J Anal </a:t>
            </a:r>
            <a:r>
              <a:rPr lang="en-US" sz="800" i="1" dirty="0" err="1">
                <a:latin typeface="Calibri Light" panose="020F0302020204030204" pitchFamily="34" charset="0"/>
                <a:ea typeface="Roboto"/>
                <a:cs typeface="Calibri Light" panose="020F0302020204030204" pitchFamily="34" charset="0"/>
              </a:rPr>
              <a:t>Toxicol</a:t>
            </a:r>
            <a:r>
              <a:rPr lang="en-US" sz="800" dirty="0">
                <a:latin typeface="Calibri Light" panose="020F0302020204030204" pitchFamily="34" charset="0"/>
                <a:ea typeface="Roboto"/>
                <a:cs typeface="Calibri Light" panose="020F0302020204030204" pitchFamily="34" charset="0"/>
              </a:rPr>
              <a:t>. 2020;44:521–530. </a:t>
            </a:r>
            <a:r>
              <a:rPr lang="en-US" sz="800" dirty="0" err="1">
                <a:latin typeface="Calibri Light" panose="020F0302020204030204" pitchFamily="34" charset="0"/>
                <a:ea typeface="+mn-lt"/>
                <a:cs typeface="Calibri Light" panose="020F0302020204030204" pitchFamily="34" charset="0"/>
              </a:rPr>
              <a:t>doi</a:t>
            </a:r>
            <a:r>
              <a:rPr lang="en-US" sz="800" dirty="0">
                <a:latin typeface="Calibri Light" panose="020F0302020204030204" pitchFamily="34" charset="0"/>
                <a:ea typeface="+mn-lt"/>
                <a:cs typeface="Calibri Light" panose="020F0302020204030204" pitchFamily="34" charset="0"/>
              </a:rPr>
              <a:t>: 10.1093/</a:t>
            </a:r>
            <a:r>
              <a:rPr lang="en-US" sz="800" dirty="0" err="1">
                <a:latin typeface="Calibri Light" panose="020F0302020204030204" pitchFamily="34" charset="0"/>
                <a:ea typeface="+mn-lt"/>
                <a:cs typeface="Calibri Light" panose="020F0302020204030204" pitchFamily="34" charset="0"/>
              </a:rPr>
              <a:t>jat</a:t>
            </a:r>
            <a:r>
              <a:rPr lang="en-US" sz="800" dirty="0">
                <a:latin typeface="Calibri Light" panose="020F0302020204030204" pitchFamily="34" charset="0"/>
                <a:ea typeface="+mn-lt"/>
                <a:cs typeface="Calibri Light" panose="020F0302020204030204" pitchFamily="34" charset="0"/>
              </a:rPr>
              <a:t>/bkaa016</a:t>
            </a:r>
          </a:p>
          <a:p>
            <a:pPr marL="257175" indent="-257175">
              <a:buFont typeface="Arial" panose="020B0604020202020204" pitchFamily="34" charset="0"/>
              <a:buChar char="•"/>
            </a:pPr>
            <a:r>
              <a:rPr lang="en-US" sz="800" dirty="0">
                <a:latin typeface="Calibri Light" panose="020F0302020204030204" pitchFamily="34" charset="0"/>
                <a:ea typeface="+mn-lt"/>
                <a:cs typeface="Calibri Light" panose="020F0302020204030204" pitchFamily="34" charset="0"/>
              </a:rPr>
              <a:t>National drug threat assessment 2024. Drug Enforcement Administration. </a:t>
            </a:r>
            <a:r>
              <a:rPr lang="en-US" sz="800" dirty="0" err="1">
                <a:latin typeface="Calibri Light" panose="020F0302020204030204" pitchFamily="34" charset="0"/>
                <a:ea typeface="+mn-lt"/>
                <a:cs typeface="Calibri Light" panose="020F0302020204030204" pitchFamily="34" charset="0"/>
              </a:rPr>
              <a:t>Publlished</a:t>
            </a:r>
            <a:r>
              <a:rPr lang="en-US" sz="800" dirty="0">
                <a:latin typeface="Calibri Light" panose="020F0302020204030204" pitchFamily="34" charset="0"/>
                <a:ea typeface="+mn-lt"/>
                <a:cs typeface="Calibri Light" panose="020F0302020204030204" pitchFamily="34" charset="0"/>
              </a:rPr>
              <a:t> May 2024. Accessed May 23, 2024. https://www.dea.gov/sites/default/files/2024-05/NDTA_2024.pdf</a:t>
            </a:r>
          </a:p>
          <a:p>
            <a:pPr marL="128588" indent="-128588">
              <a:buFont typeface="Arial" panose="020B0604020202020204" pitchFamily="34" charset="0"/>
              <a:buChar char="•"/>
            </a:pPr>
            <a:endParaRPr lang="en-US" sz="600" dirty="0"/>
          </a:p>
        </p:txBody>
      </p:sp>
      <p:sp>
        <p:nvSpPr>
          <p:cNvPr id="2" name="Hide Aegis Logo">
            <a:extLst>
              <a:ext uri="{FF2B5EF4-FFF2-40B4-BE49-F238E27FC236}">
                <a16:creationId xmlns:a16="http://schemas.microsoft.com/office/drawing/2014/main" id="{F2ABA050-859C-734B-0405-3F45EA6E3BE4}"/>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0C5849-83C5-E5AF-0087-69E0423EFD6F}"/>
              </a:ext>
            </a:extLst>
          </p:cNvPr>
          <p:cNvSpPr txBox="1"/>
          <p:nvPr/>
        </p:nvSpPr>
        <p:spPr>
          <a:xfrm>
            <a:off x="457200" y="647868"/>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WHAT ARE NITAZENE ANALOGS?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82160E1D-4BFF-90B8-170D-F52614D434C9}"/>
              </a:ext>
            </a:extLst>
          </p:cNvPr>
          <p:cNvCxnSpPr>
            <a:cxnSpLocks/>
          </p:cNvCxnSpPr>
          <p:nvPr/>
        </p:nvCxnSpPr>
        <p:spPr>
          <a:xfrm>
            <a:off x="457200" y="1219200"/>
            <a:ext cx="71096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22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191D9-0C41-C0BD-D68E-E2601B7FE662}"/>
              </a:ext>
            </a:extLst>
          </p:cNvPr>
          <p:cNvSpPr>
            <a:spLocks noGrp="1"/>
          </p:cNvSpPr>
          <p:nvPr>
            <p:ph idx="1"/>
          </p:nvPr>
        </p:nvSpPr>
        <p:spPr>
          <a:xfrm>
            <a:off x="304800" y="1447800"/>
            <a:ext cx="8358099" cy="4233849"/>
          </a:xfrm>
        </p:spPr>
        <p:txBody>
          <a:bodyPr vert="horz" lIns="91440" tIns="45720" rIns="91440" bIns="45720" rtlCol="0">
            <a:noAutofit/>
          </a:bodyPr>
          <a:lstStyle/>
          <a:p>
            <a:pPr>
              <a:spcBef>
                <a:spcPts val="0"/>
              </a:spcBef>
              <a:spcAft>
                <a:spcPts val="600"/>
              </a:spcAft>
            </a:pPr>
            <a:r>
              <a:rPr lang="en-US" sz="1800" dirty="0">
                <a:latin typeface="Calibri Light" panose="020F0302020204030204" pitchFamily="34" charset="0"/>
                <a:cs typeface="Calibri Light" panose="020F0302020204030204" pitchFamily="34" charset="0"/>
              </a:rPr>
              <a:t>Initial development began in the 1950s</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Originally formulated by CIBA </a:t>
            </a:r>
            <a:r>
              <a:rPr lang="en-US" sz="1800" dirty="0" err="1">
                <a:latin typeface="Calibri Light" panose="020F0302020204030204" pitchFamily="34" charset="0"/>
                <a:cs typeface="Calibri Light" panose="020F0302020204030204" pitchFamily="34" charset="0"/>
              </a:rPr>
              <a:t>Aktiengesellschaft</a:t>
            </a:r>
            <a:r>
              <a:rPr lang="en-US" sz="1800" dirty="0">
                <a:latin typeface="Calibri Light" panose="020F0302020204030204" pitchFamily="34" charset="0"/>
                <a:cs typeface="Calibri Light" panose="020F0302020204030204" pitchFamily="34" charset="0"/>
              </a:rPr>
              <a:t>, a Swiss company</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Numerous compounds in the benzimidazole class were formulated with the intention of creating an analgesic</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The most potent derivative created was found to be 1000-fold more potent than morphine</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Development of these compounds was stopped due to concern for addictive properties and high potency</a:t>
            </a:r>
          </a:p>
          <a:p>
            <a:pPr>
              <a:spcBef>
                <a:spcPts val="0"/>
              </a:spcBef>
              <a:spcAft>
                <a:spcPts val="1200"/>
              </a:spcAft>
            </a:pPr>
            <a:r>
              <a:rPr lang="en-US" sz="1800" dirty="0">
                <a:latin typeface="Calibri Light" panose="020F0302020204030204" pitchFamily="34" charset="0"/>
                <a:cs typeface="Calibri Light" panose="020F0302020204030204" pitchFamily="34" charset="0"/>
              </a:rPr>
              <a:t>No analogs have been clinically approved for therapeutic use</a:t>
            </a:r>
          </a:p>
          <a:p>
            <a:pPr>
              <a:spcBef>
                <a:spcPts val="0"/>
              </a:spcBef>
              <a:spcAft>
                <a:spcPts val="1200"/>
              </a:spcAft>
            </a:pPr>
            <a:r>
              <a:rPr lang="en-US" sz="1800" dirty="0">
                <a:solidFill>
                  <a:srgbClr val="212121"/>
                </a:solidFill>
                <a:latin typeface="Calibri Light" panose="020F0302020204030204" pitchFamily="34" charset="0"/>
                <a:cs typeface="Calibri Light" panose="020F0302020204030204" pitchFamily="34" charset="0"/>
              </a:rPr>
              <a:t>As of January 2024, 10 nitazene analogues are classified as Schedule I Controlled Substances in the United States</a:t>
            </a:r>
            <a:endParaRPr lang="en-US" sz="1800" dirty="0">
              <a:latin typeface="Calibri Light" panose="020F0302020204030204" pitchFamily="34" charset="0"/>
              <a:cs typeface="Calibri Light" panose="020F0302020204030204" pitchFamily="34" charset="0"/>
            </a:endParaRPr>
          </a:p>
          <a:p>
            <a:pPr lvl="1">
              <a:buFont typeface="Calibri" panose="020F0502020204030204" pitchFamily="34" charset="0"/>
              <a:buChar char="̶"/>
            </a:pPr>
            <a:endParaRPr lang="en-US" sz="18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A9A184E4-854D-151A-63F2-67215F819405}"/>
              </a:ext>
            </a:extLst>
          </p:cNvPr>
          <p:cNvSpPr txBox="1"/>
          <p:nvPr/>
        </p:nvSpPr>
        <p:spPr>
          <a:xfrm>
            <a:off x="210286" y="5531488"/>
            <a:ext cx="6567776" cy="954107"/>
          </a:xfrm>
          <a:prstGeom prst="rect">
            <a:avLst/>
          </a:prstGeom>
          <a:noFill/>
        </p:spPr>
        <p:txBody>
          <a:bodyPr wrap="square">
            <a:spAutoFit/>
          </a:bodyPr>
          <a:lstStyle/>
          <a:p>
            <a:pPr marL="257175" indent="-257175">
              <a:buFont typeface="Arial" panose="020B0604020202020204" pitchFamily="34" charset="0"/>
              <a:buChar char="•"/>
            </a:pPr>
            <a:r>
              <a:rPr lang="en-US" sz="800" dirty="0">
                <a:latin typeface="Calibri Light" panose="020F0302020204030204" pitchFamily="34" charset="0"/>
                <a:ea typeface="+mn-lt"/>
                <a:cs typeface="Calibri Light" panose="020F0302020204030204" pitchFamily="34" charset="0"/>
              </a:rPr>
              <a:t>Nitazene analogs - Clinical Update. Aegis Sciences Corporation. Published October 18, 2023. Accessed May 20, 2024. </a:t>
            </a:r>
            <a:r>
              <a:rPr lang="en-US" sz="800" dirty="0">
                <a:latin typeface="Calibri Light" panose="020F0302020204030204" pitchFamily="34" charset="0"/>
                <a:ea typeface="+mn-lt"/>
                <a:cs typeface="Calibri Light" panose="020F0302020204030204" pitchFamily="34" charset="0"/>
                <a:hlinkClick r:id="rId2">
                  <a:extLst>
                    <a:ext uri="{A12FA001-AC4F-418D-AE19-62706E023703}">
                      <ahyp:hlinkClr xmlns:ahyp="http://schemas.microsoft.com/office/drawing/2018/hyperlinkcolor" val="tx"/>
                    </a:ext>
                  </a:extLst>
                </a:hlinkClick>
              </a:rPr>
              <a:t>https://www.aegislabs.com/clinical-update/oct23a/</a:t>
            </a:r>
            <a:r>
              <a:rPr lang="en-US" sz="800" dirty="0">
                <a:latin typeface="Calibri Light" panose="020F0302020204030204" pitchFamily="34" charset="0"/>
                <a:ea typeface="+mn-lt"/>
                <a:cs typeface="Calibri Light" panose="020F0302020204030204" pitchFamily="34" charset="0"/>
              </a:rPr>
              <a:t> </a:t>
            </a:r>
            <a:endParaRPr lang="en-US" sz="800" dirty="0">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r>
              <a:rPr lang="en-US" sz="800" dirty="0">
                <a:latin typeface="Calibri Light" panose="020F0302020204030204" pitchFamily="34" charset="0"/>
                <a:ea typeface="+mn-lt"/>
                <a:cs typeface="Calibri Light" panose="020F0302020204030204" pitchFamily="34" charset="0"/>
              </a:rPr>
              <a:t>Benzimidazole-Opioids. Drug Enforcement Administration. Published January 2024. Accessed May 20, 2024. </a:t>
            </a:r>
            <a:r>
              <a:rPr lang="en-US" sz="800" dirty="0">
                <a:latin typeface="Calibri Light" panose="020F0302020204030204" pitchFamily="34" charset="0"/>
                <a:ea typeface="+mn-lt"/>
                <a:cs typeface="Calibri Light" panose="020F0302020204030204" pitchFamily="34" charset="0"/>
                <a:hlinkClick r:id="rId3">
                  <a:extLst>
                    <a:ext uri="{A12FA001-AC4F-418D-AE19-62706E023703}">
                      <ahyp:hlinkClr xmlns:ahyp="http://schemas.microsoft.com/office/drawing/2018/hyperlinkcolor" val="tx"/>
                    </a:ext>
                  </a:extLst>
                </a:hlinkClick>
              </a:rPr>
              <a:t>https://deadiversion.usdoj.gov/drug_chem_info/benzimidazole-opioids.pdf</a:t>
            </a:r>
            <a:r>
              <a:rPr lang="en-US" sz="800" dirty="0">
                <a:latin typeface="Calibri Light" panose="020F0302020204030204" pitchFamily="34" charset="0"/>
                <a:ea typeface="+mn-lt"/>
                <a:cs typeface="Calibri Light" panose="020F0302020204030204" pitchFamily="34" charset="0"/>
              </a:rPr>
              <a:t> </a:t>
            </a:r>
            <a:endParaRPr lang="en-US" sz="800" dirty="0">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r>
              <a:rPr lang="en-US" sz="800" dirty="0" err="1">
                <a:latin typeface="Calibri Light" panose="020F0302020204030204" pitchFamily="34" charset="0"/>
                <a:ea typeface="+mn-lt"/>
                <a:cs typeface="Calibri Light" panose="020F0302020204030204" pitchFamily="34" charset="0"/>
              </a:rPr>
              <a:t>Vandeputte</a:t>
            </a:r>
            <a:r>
              <a:rPr lang="en-US" sz="800" dirty="0">
                <a:latin typeface="Calibri Light" panose="020F0302020204030204" pitchFamily="34" charset="0"/>
                <a:ea typeface="+mn-lt"/>
                <a:cs typeface="Calibri Light" panose="020F0302020204030204" pitchFamily="34" charset="0"/>
              </a:rPr>
              <a:t> MM, Van </a:t>
            </a:r>
            <a:r>
              <a:rPr lang="en-US" sz="800" dirty="0" err="1">
                <a:latin typeface="Calibri Light" panose="020F0302020204030204" pitchFamily="34" charset="0"/>
                <a:ea typeface="+mn-lt"/>
                <a:cs typeface="Calibri Light" panose="020F0302020204030204" pitchFamily="34" charset="0"/>
              </a:rPr>
              <a:t>Uytfanghe</a:t>
            </a:r>
            <a:r>
              <a:rPr lang="en-US" sz="800" dirty="0">
                <a:latin typeface="Calibri Light" panose="020F0302020204030204" pitchFamily="34" charset="0"/>
                <a:ea typeface="+mn-lt"/>
                <a:cs typeface="Calibri Light" panose="020F0302020204030204" pitchFamily="34" charset="0"/>
              </a:rPr>
              <a:t> K, Layle NK, St Germaine DM, </a:t>
            </a:r>
            <a:r>
              <a:rPr lang="en-US" sz="800" dirty="0" err="1">
                <a:latin typeface="Calibri Light" panose="020F0302020204030204" pitchFamily="34" charset="0"/>
                <a:ea typeface="+mn-lt"/>
                <a:cs typeface="Calibri Light" panose="020F0302020204030204" pitchFamily="34" charset="0"/>
              </a:rPr>
              <a:t>Iula</a:t>
            </a:r>
            <a:r>
              <a:rPr lang="en-US" sz="800" dirty="0">
                <a:latin typeface="Calibri Light" panose="020F0302020204030204" pitchFamily="34" charset="0"/>
                <a:ea typeface="+mn-lt"/>
                <a:cs typeface="Calibri Light" panose="020F0302020204030204" pitchFamily="34" charset="0"/>
              </a:rPr>
              <a:t> DM, Stove CP. Synthesis, Chemical Characterization, and u-Opioid Receptor Activity Assessment of the Emerging Group of “Nitazene” 2-Benzylbenzimidazole Synthetic Opioids. ACS Chem </a:t>
            </a:r>
            <a:r>
              <a:rPr lang="en-US" sz="800" dirty="0" err="1">
                <a:latin typeface="Calibri Light" panose="020F0302020204030204" pitchFamily="34" charset="0"/>
                <a:ea typeface="+mn-lt"/>
                <a:cs typeface="Calibri Light" panose="020F0302020204030204" pitchFamily="34" charset="0"/>
              </a:rPr>
              <a:t>Neurosci</a:t>
            </a:r>
            <a:r>
              <a:rPr lang="en-US" sz="800" dirty="0">
                <a:latin typeface="Calibri Light" panose="020F0302020204030204" pitchFamily="34" charset="0"/>
                <a:ea typeface="+mn-lt"/>
                <a:cs typeface="Calibri Light" panose="020F0302020204030204" pitchFamily="34" charset="0"/>
              </a:rPr>
              <a:t>. 2021;12(7):1241-1251. doi:10.1021/acschemneuro.1c00064</a:t>
            </a:r>
          </a:p>
        </p:txBody>
      </p:sp>
      <p:sp>
        <p:nvSpPr>
          <p:cNvPr id="2" name="Hide Aegis Logo">
            <a:extLst>
              <a:ext uri="{FF2B5EF4-FFF2-40B4-BE49-F238E27FC236}">
                <a16:creationId xmlns:a16="http://schemas.microsoft.com/office/drawing/2014/main" id="{62AC3711-9A7B-ECAD-BC05-414687FB5F69}"/>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0F05B1-FA55-5B04-94FB-B4A63F530158}"/>
              </a:ext>
            </a:extLst>
          </p:cNvPr>
          <p:cNvSpPr txBox="1"/>
          <p:nvPr/>
        </p:nvSpPr>
        <p:spPr>
          <a:xfrm>
            <a:off x="267730" y="228600"/>
            <a:ext cx="76589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HISTORY &amp; LEGAL STATUS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OF NITAZENE ANALOGS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5" name="Straight Connector 4">
            <a:extLst>
              <a:ext uri="{FF2B5EF4-FFF2-40B4-BE49-F238E27FC236}">
                <a16:creationId xmlns:a16="http://schemas.microsoft.com/office/drawing/2014/main" id="{BCF4E5E6-2E56-D66B-7F92-D1C65DAFD717}"/>
              </a:ext>
            </a:extLst>
          </p:cNvPr>
          <p:cNvCxnSpPr>
            <a:cxnSpLocks/>
          </p:cNvCxnSpPr>
          <p:nvPr/>
        </p:nvCxnSpPr>
        <p:spPr>
          <a:xfrm>
            <a:off x="304800" y="1295400"/>
            <a:ext cx="71096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817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22E8E-21A0-847D-F61F-AE1B591BDF82}"/>
              </a:ext>
            </a:extLst>
          </p:cNvPr>
          <p:cNvSpPr>
            <a:spLocks noGrp="1"/>
          </p:cNvSpPr>
          <p:nvPr>
            <p:ph idx="1"/>
          </p:nvPr>
        </p:nvSpPr>
        <p:spPr>
          <a:xfrm>
            <a:off x="457201" y="1562101"/>
            <a:ext cx="7620000" cy="4952999"/>
          </a:xfrm>
        </p:spPr>
        <p:txBody>
          <a:bodyPr>
            <a:noAutofit/>
          </a:bodyPr>
          <a:lstStyle/>
          <a:p>
            <a:pPr>
              <a:spcBef>
                <a:spcPts val="0"/>
              </a:spcBef>
              <a:spcAft>
                <a:spcPts val="1200"/>
              </a:spcAft>
            </a:pPr>
            <a:r>
              <a:rPr lang="en-US" sz="1800" b="1" dirty="0">
                <a:latin typeface="Calibri Light" panose="020F0302020204030204" pitchFamily="34" charset="0"/>
                <a:cs typeface="Calibri Light" panose="020F0302020204030204" pitchFamily="34" charset="0"/>
              </a:rPr>
              <a:t>Isotonitazene</a:t>
            </a:r>
            <a:r>
              <a:rPr lang="en-US" sz="1800" dirty="0">
                <a:latin typeface="Calibri Light" panose="020F0302020204030204" pitchFamily="34" charset="0"/>
                <a:cs typeface="Calibri Light" panose="020F0302020204030204" pitchFamily="34" charset="0"/>
              </a:rPr>
              <a:t> was among the first nitazene analogs discovered in the illicit market in 2019 with reports from Europe, Canada, and the United States</a:t>
            </a:r>
          </a:p>
          <a:p>
            <a:pPr lvl="1">
              <a:spcBef>
                <a:spcPts val="0"/>
              </a:spcBef>
              <a:spcAft>
                <a:spcPts val="1200"/>
              </a:spcAft>
              <a:buFont typeface="Calibri" panose="020F0502020204030204" pitchFamily="34" charset="0"/>
              <a:buChar char="̶"/>
            </a:pPr>
            <a:r>
              <a:rPr lang="en-US" sz="1800" b="1" dirty="0">
                <a:latin typeface="Calibri Light" panose="020F0302020204030204" pitchFamily="34" charset="0"/>
                <a:cs typeface="Calibri Light" panose="020F0302020204030204" pitchFamily="34" charset="0"/>
              </a:rPr>
              <a:t>Metonitazene</a:t>
            </a:r>
            <a:r>
              <a:rPr lang="en-US" sz="1800" dirty="0">
                <a:latin typeface="Calibri Light" panose="020F0302020204030204" pitchFamily="34" charset="0"/>
                <a:cs typeface="Calibri Light" panose="020F0302020204030204" pitchFamily="34" charset="0"/>
              </a:rPr>
              <a:t> was discovered soon after in early 2020</a:t>
            </a:r>
          </a:p>
          <a:p>
            <a:pPr lvl="1">
              <a:spcBef>
                <a:spcPts val="0"/>
              </a:spcBef>
              <a:spcAft>
                <a:spcPts val="1200"/>
              </a:spcAft>
              <a:buFont typeface="Calibri" panose="020F0502020204030204" pitchFamily="34" charset="0"/>
              <a:buChar char="̶"/>
            </a:pPr>
            <a:r>
              <a:rPr lang="en-US" sz="1800" b="1" dirty="0">
                <a:latin typeface="Calibri Light" panose="020F0302020204030204" pitchFamily="34" charset="0"/>
                <a:cs typeface="Calibri Light" panose="020F0302020204030204" pitchFamily="34" charset="0"/>
              </a:rPr>
              <a:t>Metonitazene</a:t>
            </a:r>
            <a:r>
              <a:rPr lang="en-US" sz="1800" dirty="0">
                <a:latin typeface="Calibri Light" panose="020F0302020204030204" pitchFamily="34" charset="0"/>
                <a:cs typeface="Calibri Light" panose="020F0302020204030204" pitchFamily="34" charset="0"/>
              </a:rPr>
              <a:t> surpassed </a:t>
            </a:r>
            <a:r>
              <a:rPr lang="en-US" sz="1800" b="1" dirty="0">
                <a:latin typeface="Calibri Light" panose="020F0302020204030204" pitchFamily="34" charset="0"/>
                <a:cs typeface="Calibri Light" panose="020F0302020204030204" pitchFamily="34" charset="0"/>
              </a:rPr>
              <a:t>Isotonitazene</a:t>
            </a:r>
            <a:r>
              <a:rPr lang="en-US" sz="1800" dirty="0">
                <a:latin typeface="Calibri Light" panose="020F0302020204030204" pitchFamily="34" charset="0"/>
                <a:cs typeface="Calibri Light" panose="020F0302020204030204" pitchFamily="34" charset="0"/>
              </a:rPr>
              <a:t> in prevalence in 2021 to become the most prevalent nitazene analogue detected through 2023</a:t>
            </a:r>
          </a:p>
          <a:p>
            <a:pPr lvl="1">
              <a:spcBef>
                <a:spcPts val="0"/>
              </a:spcBef>
              <a:spcAft>
                <a:spcPts val="1200"/>
              </a:spcAft>
              <a:buFont typeface="Calibri" panose="020F0502020204030204" pitchFamily="34" charset="0"/>
              <a:buChar char="̶"/>
            </a:pPr>
            <a:r>
              <a:rPr lang="en-US" sz="1800" b="1" dirty="0">
                <a:latin typeface="Calibri Light" panose="020F0302020204030204" pitchFamily="34" charset="0"/>
                <a:cs typeface="Calibri Light" panose="020F0302020204030204" pitchFamily="34" charset="0"/>
              </a:rPr>
              <a:t>Protonitazene</a:t>
            </a:r>
            <a:r>
              <a:rPr lang="en-US" sz="1800" dirty="0">
                <a:latin typeface="Calibri Light" panose="020F0302020204030204" pitchFamily="34" charset="0"/>
                <a:cs typeface="Calibri Light" panose="020F0302020204030204" pitchFamily="34" charset="0"/>
              </a:rPr>
              <a:t>, first detected in 2021, became second most commonly detected in 2023</a:t>
            </a:r>
          </a:p>
          <a:p>
            <a:pPr lvl="1">
              <a:spcBef>
                <a:spcPts val="0"/>
              </a:spcBef>
              <a:spcAft>
                <a:spcPts val="1200"/>
              </a:spcAft>
              <a:buFont typeface="Calibri" panose="020F0502020204030204" pitchFamily="34" charset="0"/>
              <a:buChar char="̶"/>
            </a:pPr>
            <a:r>
              <a:rPr lang="en-US" sz="1800" dirty="0">
                <a:latin typeface="Calibri Light" panose="020F0302020204030204" pitchFamily="34" charset="0"/>
                <a:cs typeface="Calibri Light" panose="020F0302020204030204" pitchFamily="34" charset="0"/>
              </a:rPr>
              <a:t>There have been over 4,300 reports since 2019 of nitazenes to the DEA</a:t>
            </a:r>
          </a:p>
          <a:p>
            <a:pPr>
              <a:spcBef>
                <a:spcPts val="0"/>
              </a:spcBef>
              <a:spcAft>
                <a:spcPts val="1200"/>
              </a:spcAft>
            </a:pPr>
            <a:endParaRPr lang="en-US" sz="1600" dirty="0">
              <a:solidFill>
                <a:srgbClr val="3A3A3A"/>
              </a:solidFill>
              <a:highlight>
                <a:srgbClr val="FFFFFF"/>
              </a:highlight>
              <a:latin typeface="Calibri Light" panose="020F0302020204030204" pitchFamily="34" charset="0"/>
              <a:cs typeface="Calibri Light" panose="020F0302020204030204" pitchFamily="34" charset="0"/>
            </a:endParaRPr>
          </a:p>
        </p:txBody>
      </p:sp>
      <p:sp>
        <p:nvSpPr>
          <p:cNvPr id="2" name="Hide Aegis Logo">
            <a:extLst>
              <a:ext uri="{FF2B5EF4-FFF2-40B4-BE49-F238E27FC236}">
                <a16:creationId xmlns:a16="http://schemas.microsoft.com/office/drawing/2014/main" id="{F3302B83-79C4-0ACF-EC1D-0DE9D51965FB}"/>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2065FF-2395-E2DE-D5EB-3577E1897BDE}"/>
              </a:ext>
            </a:extLst>
          </p:cNvPr>
          <p:cNvSpPr txBox="1"/>
          <p:nvPr/>
        </p:nvSpPr>
        <p:spPr>
          <a:xfrm>
            <a:off x="381000" y="848380"/>
            <a:ext cx="7658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srgbClr val="005EB8"/>
                </a:solidFill>
                <a:latin typeface="Century Gothic" panose="020B0502020202020204" pitchFamily="34" charset="0"/>
                <a:ea typeface="Proxima Nova" charset="0"/>
                <a:cs typeface="Proxima Nova" charset="0"/>
              </a:rPr>
              <a:t>INFORMATION ON NITAZENE DETECTION</a:t>
            </a:r>
            <a:endParaRPr kumimoji="0" lang="en-US" sz="28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7" name="Straight Connector 6">
            <a:extLst>
              <a:ext uri="{FF2B5EF4-FFF2-40B4-BE49-F238E27FC236}">
                <a16:creationId xmlns:a16="http://schemas.microsoft.com/office/drawing/2014/main" id="{A0BFE755-6E6D-7958-E591-B6EDD5018EC1}"/>
              </a:ext>
            </a:extLst>
          </p:cNvPr>
          <p:cNvCxnSpPr>
            <a:cxnSpLocks/>
          </p:cNvCxnSpPr>
          <p:nvPr/>
        </p:nvCxnSpPr>
        <p:spPr>
          <a:xfrm>
            <a:off x="381000" y="1371600"/>
            <a:ext cx="704088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38D111-BA25-AA08-8C68-277F1A8F9C62}"/>
              </a:ext>
            </a:extLst>
          </p:cNvPr>
          <p:cNvSpPr txBox="1"/>
          <p:nvPr/>
        </p:nvSpPr>
        <p:spPr>
          <a:xfrm>
            <a:off x="152399" y="5651157"/>
            <a:ext cx="8991601" cy="553998"/>
          </a:xfrm>
          <a:prstGeom prst="rect">
            <a:avLst/>
          </a:prstGeom>
          <a:noFill/>
        </p:spPr>
        <p:txBody>
          <a:bodyPr wrap="square">
            <a:spAutoFit/>
          </a:bodyPr>
          <a:lstStyle/>
          <a:p>
            <a:pPr marL="257175" indent="-257175">
              <a:buFont typeface="Arial" panose="020B0604020202020204" pitchFamily="34" charset="0"/>
              <a:buChar char="•"/>
            </a:pPr>
            <a:r>
              <a:rPr lang="en-US" sz="800" dirty="0" err="1">
                <a:latin typeface="Calibri Light" panose="020F0302020204030204" pitchFamily="34" charset="0"/>
                <a:ea typeface="Roboto"/>
                <a:cs typeface="Calibri Light" panose="020F0302020204030204" pitchFamily="34" charset="0"/>
              </a:rPr>
              <a:t>Pergolizzi</a:t>
            </a:r>
            <a:r>
              <a:rPr lang="en-US" sz="800" dirty="0">
                <a:latin typeface="Calibri Light" panose="020F0302020204030204" pitchFamily="34" charset="0"/>
                <a:ea typeface="Roboto"/>
                <a:cs typeface="Calibri Light" panose="020F0302020204030204" pitchFamily="34" charset="0"/>
              </a:rPr>
              <a:t> J Jr, Raffa R, </a:t>
            </a:r>
            <a:r>
              <a:rPr lang="en-US" sz="800" dirty="0" err="1">
                <a:latin typeface="Calibri Light" panose="020F0302020204030204" pitchFamily="34" charset="0"/>
                <a:ea typeface="Roboto"/>
                <a:cs typeface="Calibri Light" panose="020F0302020204030204" pitchFamily="34" charset="0"/>
              </a:rPr>
              <a:t>LeQuang</a:t>
            </a:r>
            <a:r>
              <a:rPr lang="en-US" sz="800" dirty="0">
                <a:latin typeface="Calibri Light" panose="020F0302020204030204" pitchFamily="34" charset="0"/>
                <a:ea typeface="Roboto"/>
                <a:cs typeface="Calibri Light" panose="020F0302020204030204" pitchFamily="34" charset="0"/>
              </a:rPr>
              <a:t> JAK, Breve F, </a:t>
            </a:r>
            <a:r>
              <a:rPr lang="en-US" sz="800" dirty="0" err="1">
                <a:latin typeface="Calibri Light" panose="020F0302020204030204" pitchFamily="34" charset="0"/>
                <a:ea typeface="Roboto"/>
                <a:cs typeface="Calibri Light" panose="020F0302020204030204" pitchFamily="34" charset="0"/>
              </a:rPr>
              <a:t>Varrassi</a:t>
            </a:r>
            <a:r>
              <a:rPr lang="en-US" sz="800" dirty="0">
                <a:latin typeface="Calibri Light" panose="020F0302020204030204" pitchFamily="34" charset="0"/>
                <a:ea typeface="Roboto"/>
                <a:cs typeface="Calibri Light" panose="020F0302020204030204" pitchFamily="34" charset="0"/>
              </a:rPr>
              <a:t> G. Old drugs and new challenges: a narrative review of nitazenes. </a:t>
            </a:r>
            <a:r>
              <a:rPr lang="en-US" sz="800" i="1" dirty="0" err="1">
                <a:latin typeface="Calibri Light" panose="020F0302020204030204" pitchFamily="34" charset="0"/>
                <a:ea typeface="Roboto"/>
                <a:cs typeface="Calibri Light" panose="020F0302020204030204" pitchFamily="34" charset="0"/>
              </a:rPr>
              <a:t>Cureus</a:t>
            </a:r>
            <a:r>
              <a:rPr lang="en-US" sz="800" dirty="0">
                <a:latin typeface="Calibri Light" panose="020F0302020204030204" pitchFamily="34" charset="0"/>
                <a:ea typeface="Roboto"/>
                <a:cs typeface="Calibri Light" panose="020F0302020204030204" pitchFamily="34" charset="0"/>
              </a:rPr>
              <a:t>. 2023;15(6):e40736. </a:t>
            </a:r>
            <a:r>
              <a:rPr lang="en-US" sz="800" dirty="0" err="1">
                <a:latin typeface="Calibri Light" panose="020F0302020204030204" pitchFamily="34" charset="0"/>
                <a:ea typeface="Roboto"/>
                <a:cs typeface="Calibri Light" panose="020F0302020204030204" pitchFamily="34" charset="0"/>
              </a:rPr>
              <a:t>doi</a:t>
            </a:r>
            <a:r>
              <a:rPr lang="en-US" sz="800" dirty="0">
                <a:latin typeface="Calibri Light" panose="020F0302020204030204" pitchFamily="34" charset="0"/>
                <a:ea typeface="Roboto"/>
                <a:cs typeface="Calibri Light" panose="020F0302020204030204" pitchFamily="34" charset="0"/>
              </a:rPr>
              <a:t>: 10.7759/cureus.40736</a:t>
            </a:r>
          </a:p>
          <a:p>
            <a:pPr marL="257175" indent="-257175">
              <a:buFont typeface="Arial" panose="020B0604020202020204" pitchFamily="34" charset="0"/>
              <a:buChar char="•"/>
            </a:pPr>
            <a:r>
              <a:rPr lang="en-US" sz="800" dirty="0" err="1">
                <a:latin typeface="Calibri Light" panose="020F0302020204030204" pitchFamily="34" charset="0"/>
                <a:ea typeface="Roboto"/>
                <a:cs typeface="Calibri Light" panose="020F0302020204030204" pitchFamily="34" charset="0"/>
              </a:rPr>
              <a:t>Krotulski</a:t>
            </a:r>
            <a:r>
              <a:rPr lang="en-US" sz="800" dirty="0">
                <a:latin typeface="Calibri Light" panose="020F0302020204030204" pitchFamily="34" charset="0"/>
                <a:ea typeface="Roboto"/>
                <a:cs typeface="Calibri Light" panose="020F0302020204030204" pitchFamily="34" charset="0"/>
              </a:rPr>
              <a:t> AJ, </a:t>
            </a:r>
            <a:r>
              <a:rPr lang="en-US" sz="800" dirty="0" err="1">
                <a:latin typeface="Calibri Light" panose="020F0302020204030204" pitchFamily="34" charset="0"/>
                <a:ea typeface="Roboto"/>
                <a:cs typeface="Calibri Light" panose="020F0302020204030204" pitchFamily="34" charset="0"/>
              </a:rPr>
              <a:t>Papsun</a:t>
            </a:r>
            <a:r>
              <a:rPr lang="en-US" sz="800" dirty="0">
                <a:latin typeface="Calibri Light" panose="020F0302020204030204" pitchFamily="34" charset="0"/>
                <a:ea typeface="Roboto"/>
                <a:cs typeface="Calibri Light" panose="020F0302020204030204" pitchFamily="34" charset="0"/>
              </a:rPr>
              <a:t> DM, </a:t>
            </a:r>
            <a:r>
              <a:rPr lang="en-US" sz="800" dirty="0" err="1">
                <a:latin typeface="Calibri Light" panose="020F0302020204030204" pitchFamily="34" charset="0"/>
                <a:ea typeface="Roboto"/>
                <a:cs typeface="Calibri Light" panose="020F0302020204030204" pitchFamily="34" charset="0"/>
              </a:rPr>
              <a:t>Kacinko</a:t>
            </a:r>
            <a:r>
              <a:rPr lang="en-US" sz="800" dirty="0">
                <a:latin typeface="Calibri Light" panose="020F0302020204030204" pitchFamily="34" charset="0"/>
                <a:ea typeface="Roboto"/>
                <a:cs typeface="Calibri Light" panose="020F0302020204030204" pitchFamily="34" charset="0"/>
              </a:rPr>
              <a:t> SL, Logan BK. Isotonitazene quantitation and metabolite discovery in authentic forensic casework. </a:t>
            </a:r>
            <a:r>
              <a:rPr lang="en-US" sz="800" i="1" dirty="0">
                <a:latin typeface="Calibri Light" panose="020F0302020204030204" pitchFamily="34" charset="0"/>
                <a:ea typeface="Roboto"/>
                <a:cs typeface="Calibri Light" panose="020F0302020204030204" pitchFamily="34" charset="0"/>
              </a:rPr>
              <a:t>J Anal </a:t>
            </a:r>
            <a:r>
              <a:rPr lang="en-US" sz="800" i="1" dirty="0" err="1">
                <a:latin typeface="Calibri Light" panose="020F0302020204030204" pitchFamily="34" charset="0"/>
                <a:ea typeface="Roboto"/>
                <a:cs typeface="Calibri Light" panose="020F0302020204030204" pitchFamily="34" charset="0"/>
              </a:rPr>
              <a:t>Toxicol</a:t>
            </a:r>
            <a:r>
              <a:rPr lang="en-US" sz="800" dirty="0">
                <a:latin typeface="Calibri Light" panose="020F0302020204030204" pitchFamily="34" charset="0"/>
                <a:ea typeface="Roboto"/>
                <a:cs typeface="Calibri Light" panose="020F0302020204030204" pitchFamily="34" charset="0"/>
              </a:rPr>
              <a:t>. 2020;44:521–530. </a:t>
            </a:r>
            <a:r>
              <a:rPr lang="en-US" sz="800" dirty="0" err="1">
                <a:latin typeface="Calibri Light" panose="020F0302020204030204" pitchFamily="34" charset="0"/>
                <a:ea typeface="+mn-lt"/>
                <a:cs typeface="Calibri Light" panose="020F0302020204030204" pitchFamily="34" charset="0"/>
              </a:rPr>
              <a:t>doi</a:t>
            </a:r>
            <a:r>
              <a:rPr lang="en-US" sz="800" dirty="0">
                <a:latin typeface="Calibri Light" panose="020F0302020204030204" pitchFamily="34" charset="0"/>
                <a:ea typeface="+mn-lt"/>
                <a:cs typeface="Calibri Light" panose="020F0302020204030204" pitchFamily="34" charset="0"/>
              </a:rPr>
              <a:t>: 10.1093/</a:t>
            </a:r>
            <a:r>
              <a:rPr lang="en-US" sz="800" dirty="0" err="1">
                <a:latin typeface="Calibri Light" panose="020F0302020204030204" pitchFamily="34" charset="0"/>
                <a:ea typeface="+mn-lt"/>
                <a:cs typeface="Calibri Light" panose="020F0302020204030204" pitchFamily="34" charset="0"/>
              </a:rPr>
              <a:t>jat</a:t>
            </a:r>
            <a:r>
              <a:rPr lang="en-US" sz="800" dirty="0">
                <a:latin typeface="Calibri Light" panose="020F0302020204030204" pitchFamily="34" charset="0"/>
                <a:ea typeface="+mn-lt"/>
                <a:cs typeface="Calibri Light" panose="020F0302020204030204" pitchFamily="34" charset="0"/>
              </a:rPr>
              <a:t>/bkaa016</a:t>
            </a:r>
          </a:p>
          <a:p>
            <a:pPr marL="257175" indent="-257175">
              <a:buFont typeface="Arial" panose="020B0604020202020204" pitchFamily="34" charset="0"/>
              <a:buChar char="•"/>
            </a:pPr>
            <a:r>
              <a:rPr lang="en-US" sz="800" dirty="0">
                <a:latin typeface="Calibri Light" panose="020F0302020204030204" pitchFamily="34" charset="0"/>
                <a:ea typeface="+mn-lt"/>
                <a:cs typeface="Calibri Light" panose="020F0302020204030204" pitchFamily="34" charset="0"/>
              </a:rPr>
              <a:t>National drug threat assessment 2024. Drug Enforcement Administration. </a:t>
            </a:r>
            <a:r>
              <a:rPr lang="en-US" sz="800" dirty="0" err="1">
                <a:latin typeface="Calibri Light" panose="020F0302020204030204" pitchFamily="34" charset="0"/>
                <a:ea typeface="+mn-lt"/>
                <a:cs typeface="Calibri Light" panose="020F0302020204030204" pitchFamily="34" charset="0"/>
              </a:rPr>
              <a:t>Publlished</a:t>
            </a:r>
            <a:r>
              <a:rPr lang="en-US" sz="800" dirty="0">
                <a:latin typeface="Calibri Light" panose="020F0302020204030204" pitchFamily="34" charset="0"/>
                <a:ea typeface="+mn-lt"/>
                <a:cs typeface="Calibri Light" panose="020F0302020204030204" pitchFamily="34" charset="0"/>
              </a:rPr>
              <a:t> May 2024. Accessed May 23, 2024. https://www.dea.gov/sites/default/files/2024-05/NDTA_2024.pdf</a:t>
            </a:r>
          </a:p>
          <a:p>
            <a:pPr marL="128588" indent="-128588">
              <a:buFont typeface="Arial" panose="020B0604020202020204" pitchFamily="34" charset="0"/>
              <a:buChar char="•"/>
            </a:pPr>
            <a:endParaRPr lang="en-US" sz="600" dirty="0"/>
          </a:p>
        </p:txBody>
      </p:sp>
    </p:spTree>
    <p:extLst>
      <p:ext uri="{BB962C8B-B14F-4D97-AF65-F5344CB8AC3E}">
        <p14:creationId xmlns:p14="http://schemas.microsoft.com/office/powerpoint/2010/main" val="336413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49E2C-F2C8-35B8-4704-7351AC5A0AD5}"/>
              </a:ext>
            </a:extLst>
          </p:cNvPr>
          <p:cNvSpPr>
            <a:spLocks noGrp="1"/>
          </p:cNvSpPr>
          <p:nvPr>
            <p:ph idx="1"/>
          </p:nvPr>
        </p:nvSpPr>
        <p:spPr>
          <a:xfrm>
            <a:off x="799290" y="1600200"/>
            <a:ext cx="7887509" cy="4648200"/>
          </a:xfrm>
        </p:spPr>
        <p:txBody>
          <a:bodyPr>
            <a:normAutofit/>
          </a:bodyPr>
          <a:lstStyle/>
          <a:p>
            <a:r>
              <a:rPr lang="en-US" sz="2000" dirty="0">
                <a:latin typeface="Calibri Light" panose="020F0302020204030204" pitchFamily="34" charset="0"/>
                <a:cs typeface="Calibri Light" panose="020F0302020204030204" pitchFamily="34" charset="0"/>
              </a:rPr>
              <a:t>Dr. Clary is employed by Aegis Sciences Corporation in Nashville, TN</a:t>
            </a:r>
          </a:p>
        </p:txBody>
      </p:sp>
      <p:sp>
        <p:nvSpPr>
          <p:cNvPr id="4" name="Hide Aegis Logo">
            <a:extLst>
              <a:ext uri="{FF2B5EF4-FFF2-40B4-BE49-F238E27FC236}">
                <a16:creationId xmlns:a16="http://schemas.microsoft.com/office/drawing/2014/main" id="{CEFFFA9B-2C3D-F881-7DA5-31FDE6A43CC7}"/>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A3E142-52DE-BDD0-B815-887B0471F2AF}"/>
              </a:ext>
            </a:extLst>
          </p:cNvPr>
          <p:cNvSpPr txBox="1"/>
          <p:nvPr/>
        </p:nvSpPr>
        <p:spPr>
          <a:xfrm>
            <a:off x="799291"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DISCLOSURES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8926D5A8-B804-9005-ED87-7FA109AF9362}"/>
              </a:ext>
            </a:extLst>
          </p:cNvPr>
          <p:cNvCxnSpPr>
            <a:cxnSpLocks/>
          </p:cNvCxnSpPr>
          <p:nvPr/>
        </p:nvCxnSpPr>
        <p:spPr>
          <a:xfrm>
            <a:off x="738957" y="1337661"/>
            <a:ext cx="48998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4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22E8E-21A0-847D-F61F-AE1B591BDF82}"/>
              </a:ext>
            </a:extLst>
          </p:cNvPr>
          <p:cNvSpPr>
            <a:spLocks noGrp="1"/>
          </p:cNvSpPr>
          <p:nvPr>
            <p:ph idx="1"/>
          </p:nvPr>
        </p:nvSpPr>
        <p:spPr>
          <a:xfrm>
            <a:off x="381000" y="1454379"/>
            <a:ext cx="8428567" cy="4952999"/>
          </a:xfrm>
        </p:spPr>
        <p:txBody>
          <a:bodyPr>
            <a:noAutofit/>
          </a:bodyPr>
          <a:lstStyle/>
          <a:p>
            <a:pPr>
              <a:spcBef>
                <a:spcPts val="0"/>
              </a:spcBef>
              <a:spcAft>
                <a:spcPts val="1200"/>
              </a:spcAft>
            </a:pPr>
            <a:r>
              <a:rPr lang="en-US" sz="1800" b="0" i="0" dirty="0">
                <a:solidFill>
                  <a:srgbClr val="3A3A3A"/>
                </a:solidFill>
                <a:effectLst/>
                <a:highlight>
                  <a:srgbClr val="FFFFFF"/>
                </a:highlight>
                <a:latin typeface="Calibri Light" panose="020F0302020204030204" pitchFamily="34" charset="0"/>
                <a:cs typeface="Calibri Light" panose="020F0302020204030204" pitchFamily="34" charset="0"/>
              </a:rPr>
              <a:t>Results of testing for more than 800,000 urine/oral fluid specimens collected from 1/1/23-3/31/24 that included medically necessary testing for fentanyl and designer opioids were analyzed</a:t>
            </a:r>
          </a:p>
          <a:p>
            <a:pPr>
              <a:spcBef>
                <a:spcPts val="0"/>
              </a:spcBef>
              <a:spcAft>
                <a:spcPts val="1200"/>
              </a:spcAft>
            </a:pPr>
            <a:r>
              <a:rPr lang="en-US" sz="1800" dirty="0">
                <a:solidFill>
                  <a:srgbClr val="3A3A3A"/>
                </a:solidFill>
                <a:highlight>
                  <a:srgbClr val="FFFFFF"/>
                </a:highlight>
                <a:latin typeface="Calibri Light" panose="020F0302020204030204" pitchFamily="34" charset="0"/>
                <a:cs typeface="Calibri Light" panose="020F0302020204030204" pitchFamily="34" charset="0"/>
              </a:rPr>
              <a:t>Samples received from &gt;900 practice sites submitting specimens continuously throughout this timeframe</a:t>
            </a:r>
          </a:p>
          <a:p>
            <a:pPr algn="l" fontAlgn="base">
              <a:spcBef>
                <a:spcPts val="0"/>
              </a:spcBef>
              <a:spcAft>
                <a:spcPts val="600"/>
              </a:spcAft>
              <a:buFont typeface="Arial" panose="020B0604020202020204" pitchFamily="34" charset="0"/>
              <a:buChar char="•"/>
            </a:pPr>
            <a:r>
              <a:rPr lang="en-US" sz="1800" b="0" i="0" dirty="0">
                <a:solidFill>
                  <a:srgbClr val="3A3A3A"/>
                </a:solidFill>
                <a:effectLst/>
                <a:highlight>
                  <a:srgbClr val="FFFFFF"/>
                </a:highlight>
                <a:latin typeface="Calibri Light" panose="020F0302020204030204" pitchFamily="34" charset="0"/>
                <a:cs typeface="Calibri Light" panose="020F0302020204030204" pitchFamily="34" charset="0"/>
              </a:rPr>
              <a:t>When comparing test results of Q1-2024 to those of Q1-2023 when fentanyl was detected (N: 41,323 samples)</a:t>
            </a:r>
            <a:endParaRPr lang="en-US" sz="1800" dirty="0">
              <a:solidFill>
                <a:srgbClr val="3A3A3A"/>
              </a:solidFill>
              <a:highlight>
                <a:srgbClr val="FFFFFF"/>
              </a:highlight>
              <a:latin typeface="Calibri Light" panose="020F0302020204030204" pitchFamily="34" charset="0"/>
              <a:cs typeface="Calibri Light" panose="020F0302020204030204" pitchFamily="34" charset="0"/>
            </a:endParaRPr>
          </a:p>
          <a:p>
            <a:pPr lvl="1" fontAlgn="base">
              <a:spcBef>
                <a:spcPts val="0"/>
              </a:spcBef>
              <a:buFont typeface="Arial" panose="020B0604020202020204" pitchFamily="34" charset="0"/>
              <a:buChar char="•"/>
            </a:pPr>
            <a:r>
              <a:rPr lang="en-US" sz="1600" b="1" i="0" dirty="0">
                <a:solidFill>
                  <a:srgbClr val="3A3A3A"/>
                </a:solidFill>
                <a:effectLst/>
                <a:highlight>
                  <a:srgbClr val="FFFFFF"/>
                </a:highlight>
                <a:latin typeface="Calibri Light" panose="020F0302020204030204" pitchFamily="34" charset="0"/>
                <a:cs typeface="Calibri Light" panose="020F0302020204030204" pitchFamily="34" charset="0"/>
              </a:rPr>
              <a:t>17% increase in identification of nitazene analogs </a:t>
            </a:r>
            <a:r>
              <a:rPr lang="en-US" sz="1600" b="0" i="0" dirty="0">
                <a:solidFill>
                  <a:srgbClr val="3A3A3A"/>
                </a:solidFill>
                <a:effectLst/>
                <a:highlight>
                  <a:srgbClr val="FFFFFF"/>
                </a:highlight>
                <a:latin typeface="Calibri Light" panose="020F0302020204030204" pitchFamily="34" charset="0"/>
                <a:cs typeface="Calibri Light" panose="020F0302020204030204" pitchFamily="34" charset="0"/>
              </a:rPr>
              <a:t>in specimens tested. </a:t>
            </a:r>
            <a:endParaRPr lang="en-US" sz="1600" dirty="0">
              <a:solidFill>
                <a:srgbClr val="3A3A3A"/>
              </a:solidFill>
              <a:highlight>
                <a:srgbClr val="FFFFFF"/>
              </a:highlight>
              <a:latin typeface="Calibri Light" panose="020F0302020204030204" pitchFamily="34" charset="0"/>
              <a:cs typeface="Calibri Light" panose="020F0302020204030204" pitchFamily="34" charset="0"/>
            </a:endParaRPr>
          </a:p>
          <a:p>
            <a:pPr lvl="2" fontAlgn="base">
              <a:spcBef>
                <a:spcPts val="0"/>
              </a:spcBef>
            </a:pPr>
            <a:r>
              <a:rPr lang="en-US" sz="1600" dirty="0">
                <a:solidFill>
                  <a:srgbClr val="3A3A3A"/>
                </a:solidFill>
                <a:highlight>
                  <a:srgbClr val="FFFFFF"/>
                </a:highlight>
                <a:latin typeface="Calibri Light" panose="020F0302020204030204" pitchFamily="34" charset="0"/>
                <a:cs typeface="Calibri Light" panose="020F0302020204030204" pitchFamily="34" charset="0"/>
              </a:rPr>
              <a:t>When nitazenes were identified, fentanyl was detected 99% of the time, indicating a significant co-positivity of these substances.  </a:t>
            </a:r>
          </a:p>
          <a:p>
            <a:pPr lvl="2" fontAlgn="base">
              <a:spcBef>
                <a:spcPts val="0"/>
              </a:spcBef>
              <a:spcAft>
                <a:spcPts val="1200"/>
              </a:spcAft>
            </a:pPr>
            <a:r>
              <a:rPr lang="en-US" sz="1600" dirty="0">
                <a:solidFill>
                  <a:srgbClr val="3A3A3A"/>
                </a:solidFill>
                <a:highlight>
                  <a:srgbClr val="FFFFFF"/>
                </a:highlight>
                <a:latin typeface="Calibri Light" panose="020F0302020204030204" pitchFamily="34" charset="0"/>
                <a:cs typeface="Calibri Light" panose="020F0302020204030204" pitchFamily="34" charset="0"/>
              </a:rPr>
              <a:t>14% decrease in samples with only fentanyl identified</a:t>
            </a:r>
          </a:p>
          <a:p>
            <a:pPr lvl="1" fontAlgn="base">
              <a:spcBef>
                <a:spcPts val="0"/>
              </a:spcBef>
              <a:spcAft>
                <a:spcPts val="600"/>
              </a:spcAft>
              <a:buFont typeface="Arial" panose="020B0604020202020204" pitchFamily="34" charset="0"/>
              <a:buChar char="•"/>
            </a:pPr>
            <a:r>
              <a:rPr lang="en-US" sz="1600" dirty="0">
                <a:solidFill>
                  <a:srgbClr val="3A3A3A"/>
                </a:solidFill>
                <a:highlight>
                  <a:srgbClr val="FFFFFF"/>
                </a:highlight>
                <a:latin typeface="Calibri Light" panose="020F0302020204030204" pitchFamily="34" charset="0"/>
                <a:cs typeface="Calibri Light" panose="020F0302020204030204" pitchFamily="34" charset="0"/>
              </a:rPr>
              <a:t>25% increase in samples with </a:t>
            </a:r>
            <a:r>
              <a:rPr lang="en-US" sz="1600" b="1" dirty="0">
                <a:solidFill>
                  <a:srgbClr val="3A3A3A"/>
                </a:solidFill>
                <a:highlight>
                  <a:srgbClr val="FFFFFF"/>
                </a:highlight>
                <a:latin typeface="Calibri Light" panose="020F0302020204030204" pitchFamily="34" charset="0"/>
                <a:cs typeface="Calibri Light" panose="020F0302020204030204" pitchFamily="34" charset="0"/>
              </a:rPr>
              <a:t>fentanyl + fentanyl analog </a:t>
            </a:r>
            <a:r>
              <a:rPr lang="en-US" sz="1600" dirty="0">
                <a:solidFill>
                  <a:srgbClr val="3A3A3A"/>
                </a:solidFill>
                <a:highlight>
                  <a:srgbClr val="FFFFFF"/>
                </a:highlight>
                <a:latin typeface="Calibri Light" panose="020F0302020204030204" pitchFamily="34" charset="0"/>
                <a:cs typeface="Calibri Light" panose="020F0302020204030204" pitchFamily="34" charset="0"/>
              </a:rPr>
              <a:t>identified</a:t>
            </a:r>
          </a:p>
          <a:p>
            <a:pPr lvl="1" fontAlgn="base">
              <a:spcBef>
                <a:spcPts val="0"/>
              </a:spcBef>
              <a:spcAft>
                <a:spcPts val="600"/>
              </a:spcAft>
              <a:buFont typeface="Arial" panose="020B0604020202020204" pitchFamily="34" charset="0"/>
              <a:buChar char="•"/>
            </a:pPr>
            <a:r>
              <a:rPr lang="en-US" sz="1600" dirty="0">
                <a:solidFill>
                  <a:srgbClr val="3A3A3A"/>
                </a:solidFill>
                <a:highlight>
                  <a:srgbClr val="FFFFFF"/>
                </a:highlight>
                <a:latin typeface="Calibri Light" panose="020F0302020204030204" pitchFamily="34" charset="0"/>
                <a:cs typeface="Calibri Light" panose="020F0302020204030204" pitchFamily="34" charset="0"/>
              </a:rPr>
              <a:t>33% increase in samples with </a:t>
            </a:r>
            <a:r>
              <a:rPr lang="en-US" sz="1600" b="1" dirty="0">
                <a:solidFill>
                  <a:srgbClr val="3A3A3A"/>
                </a:solidFill>
                <a:highlight>
                  <a:srgbClr val="FFFFFF"/>
                </a:highlight>
                <a:latin typeface="Calibri Light" panose="020F0302020204030204" pitchFamily="34" charset="0"/>
                <a:cs typeface="Calibri Light" panose="020F0302020204030204" pitchFamily="34" charset="0"/>
              </a:rPr>
              <a:t>fentanyl + fentanyl analog + nitazene analog </a:t>
            </a:r>
            <a:r>
              <a:rPr lang="en-US" sz="1600" dirty="0">
                <a:solidFill>
                  <a:srgbClr val="3A3A3A"/>
                </a:solidFill>
                <a:highlight>
                  <a:srgbClr val="FFFFFF"/>
                </a:highlight>
                <a:latin typeface="Calibri Light" panose="020F0302020204030204" pitchFamily="34" charset="0"/>
                <a:cs typeface="Calibri Light" panose="020F0302020204030204" pitchFamily="34" charset="0"/>
              </a:rPr>
              <a:t>identified</a:t>
            </a:r>
          </a:p>
          <a:p>
            <a:pPr lvl="1" fontAlgn="base">
              <a:spcBef>
                <a:spcPts val="0"/>
              </a:spcBef>
              <a:spcAft>
                <a:spcPts val="600"/>
              </a:spcAft>
              <a:buFont typeface="Arial" panose="020B0604020202020204" pitchFamily="34" charset="0"/>
              <a:buChar char="•"/>
            </a:pPr>
            <a:r>
              <a:rPr lang="en-US" sz="1600" dirty="0">
                <a:solidFill>
                  <a:srgbClr val="3A3A3A"/>
                </a:solidFill>
                <a:highlight>
                  <a:srgbClr val="FFFFFF"/>
                </a:highlight>
                <a:latin typeface="Calibri Light" panose="020F0302020204030204" pitchFamily="34" charset="0"/>
                <a:cs typeface="Calibri Light" panose="020F0302020204030204" pitchFamily="34" charset="0"/>
              </a:rPr>
              <a:t>63% decrease in samples with a </a:t>
            </a:r>
            <a:r>
              <a:rPr lang="en-US" sz="1600" b="1" dirty="0">
                <a:solidFill>
                  <a:srgbClr val="3A3A3A"/>
                </a:solidFill>
                <a:highlight>
                  <a:srgbClr val="FFFFFF"/>
                </a:highlight>
                <a:latin typeface="Calibri Light" panose="020F0302020204030204" pitchFamily="34" charset="0"/>
                <a:cs typeface="Calibri Light" panose="020F0302020204030204" pitchFamily="34" charset="0"/>
              </a:rPr>
              <a:t>fentanyl + nitazene analog </a:t>
            </a:r>
            <a:r>
              <a:rPr lang="en-US" sz="1600" dirty="0">
                <a:solidFill>
                  <a:srgbClr val="3A3A3A"/>
                </a:solidFill>
                <a:highlight>
                  <a:srgbClr val="FFFFFF"/>
                </a:highlight>
                <a:latin typeface="Calibri Light" panose="020F0302020204030204" pitchFamily="34" charset="0"/>
                <a:cs typeface="Calibri Light" panose="020F0302020204030204" pitchFamily="34" charset="0"/>
              </a:rPr>
              <a:t>identified</a:t>
            </a:r>
          </a:p>
        </p:txBody>
      </p:sp>
      <p:sp>
        <p:nvSpPr>
          <p:cNvPr id="2" name="Hide Aegis Logo">
            <a:extLst>
              <a:ext uri="{FF2B5EF4-FFF2-40B4-BE49-F238E27FC236}">
                <a16:creationId xmlns:a16="http://schemas.microsoft.com/office/drawing/2014/main" id="{F3302B83-79C4-0ACF-EC1D-0DE9D51965FB}"/>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B9648D-C3C1-6296-577C-29D83A66B713}"/>
              </a:ext>
            </a:extLst>
          </p:cNvPr>
          <p:cNvSpPr txBox="1"/>
          <p:nvPr/>
        </p:nvSpPr>
        <p:spPr>
          <a:xfrm>
            <a:off x="76200" y="6299656"/>
            <a:ext cx="6096000" cy="215444"/>
          </a:xfrm>
          <a:prstGeom prst="rect">
            <a:avLst/>
          </a:prstGeom>
          <a:noFill/>
        </p:spPr>
        <p:txBody>
          <a:bodyPr wrap="square">
            <a:spAutoFit/>
          </a:bodyPr>
          <a:lstStyle/>
          <a:p>
            <a:r>
              <a:rPr lang="en-US" sz="800" dirty="0"/>
              <a:t>Schrecker, J. 2024. Unpublished data. Aegis Sciences Corporation.</a:t>
            </a:r>
          </a:p>
        </p:txBody>
      </p:sp>
      <p:sp>
        <p:nvSpPr>
          <p:cNvPr id="5" name="TextBox 4">
            <a:extLst>
              <a:ext uri="{FF2B5EF4-FFF2-40B4-BE49-F238E27FC236}">
                <a16:creationId xmlns:a16="http://schemas.microsoft.com/office/drawing/2014/main" id="{6AAC0907-67C4-B403-937F-BF7149108243}"/>
              </a:ext>
            </a:extLst>
          </p:cNvPr>
          <p:cNvSpPr txBox="1"/>
          <p:nvPr/>
        </p:nvSpPr>
        <p:spPr>
          <a:xfrm>
            <a:off x="381000" y="848380"/>
            <a:ext cx="7658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srgbClr val="005EB8"/>
                </a:solidFill>
                <a:latin typeface="Century Gothic" panose="020B0502020202020204" pitchFamily="34" charset="0"/>
                <a:ea typeface="Proxima Nova" charset="0"/>
                <a:cs typeface="Proxima Nova" charset="0"/>
              </a:rPr>
              <a:t>INFORMATION ON NITAZENE DETECTION</a:t>
            </a:r>
            <a:endParaRPr kumimoji="0" lang="en-US" sz="28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571DCE3B-0A0E-5777-183E-D84019F121C8}"/>
              </a:ext>
            </a:extLst>
          </p:cNvPr>
          <p:cNvCxnSpPr>
            <a:cxnSpLocks/>
          </p:cNvCxnSpPr>
          <p:nvPr/>
        </p:nvCxnSpPr>
        <p:spPr>
          <a:xfrm>
            <a:off x="381000" y="1371600"/>
            <a:ext cx="704088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723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295400"/>
            <a:ext cx="8077200" cy="2443740"/>
          </a:xfrm>
        </p:spPr>
        <p:txBody>
          <a:bodyPr>
            <a:normAutofit/>
          </a:bodyPr>
          <a:lstStyle/>
          <a:p>
            <a:r>
              <a:rPr lang="en-US" sz="1800" dirty="0">
                <a:latin typeface="Calibri Light" panose="020F0302020204030204" pitchFamily="34" charset="0"/>
                <a:cs typeface="Calibri Light" panose="020F0302020204030204" pitchFamily="34" charset="0"/>
              </a:rPr>
              <a:t>Veterinary sedative</a:t>
            </a:r>
          </a:p>
          <a:p>
            <a:r>
              <a:rPr lang="en-US" sz="1800" dirty="0">
                <a:solidFill>
                  <a:srgbClr val="221E1F"/>
                </a:solidFill>
                <a:latin typeface="Calibri Light" panose="020F0302020204030204" pitchFamily="34" charset="0"/>
                <a:cs typeface="Calibri Light" panose="020F0302020204030204" pitchFamily="34" charset="0"/>
              </a:rPr>
              <a:t>Potent </a:t>
            </a:r>
            <a:r>
              <a:rPr lang="el-GR" sz="1800" dirty="0">
                <a:solidFill>
                  <a:srgbClr val="221E1F"/>
                </a:solidFill>
                <a:latin typeface="Calibri Light" panose="020F0302020204030204" pitchFamily="34" charset="0"/>
                <a:cs typeface="Calibri Light" panose="020F0302020204030204" pitchFamily="34" charset="0"/>
              </a:rPr>
              <a:t>α</a:t>
            </a:r>
            <a:r>
              <a:rPr lang="el-GR" sz="1800" baseline="-25000" dirty="0">
                <a:solidFill>
                  <a:srgbClr val="221E1F"/>
                </a:solidFill>
                <a:latin typeface="Calibri Light" panose="020F0302020204030204" pitchFamily="34" charset="0"/>
                <a:cs typeface="Calibri Light" panose="020F0302020204030204" pitchFamily="34" charset="0"/>
              </a:rPr>
              <a:t>2</a:t>
            </a:r>
            <a:r>
              <a:rPr lang="el-GR" sz="1800" dirty="0">
                <a:solidFill>
                  <a:srgbClr val="221E1F"/>
                </a:solidFill>
                <a:latin typeface="Calibri Light" panose="020F0302020204030204" pitchFamily="34" charset="0"/>
                <a:cs typeface="Calibri Light" panose="020F0302020204030204" pitchFamily="34" charset="0"/>
              </a:rPr>
              <a:t>-</a:t>
            </a:r>
            <a:r>
              <a:rPr lang="en-US" sz="1800" dirty="0">
                <a:solidFill>
                  <a:srgbClr val="221E1F"/>
                </a:solidFill>
                <a:latin typeface="Calibri Light" panose="020F0302020204030204" pitchFamily="34" charset="0"/>
                <a:cs typeface="Calibri Light" panose="020F0302020204030204" pitchFamily="34" charset="0"/>
              </a:rPr>
              <a:t>adrenergic agonist</a:t>
            </a:r>
          </a:p>
          <a:p>
            <a:pPr lvl="1"/>
            <a:r>
              <a:rPr lang="en-US" sz="1800" dirty="0">
                <a:latin typeface="Calibri Light" panose="020F0302020204030204" pitchFamily="34" charset="0"/>
                <a:cs typeface="Calibri Light" panose="020F0302020204030204" pitchFamily="34" charset="0"/>
              </a:rPr>
              <a:t>Decreases the release of dopamine and norepinephrine in the CNS causing sedation, muscle relaxation, and decreased pain sensation</a:t>
            </a:r>
          </a:p>
          <a:p>
            <a:r>
              <a:rPr lang="en-US" sz="1800" dirty="0">
                <a:latin typeface="Calibri Light" panose="020F0302020204030204" pitchFamily="34" charset="0"/>
                <a:cs typeface="Calibri Light" panose="020F0302020204030204" pitchFamily="34" charset="0"/>
              </a:rPr>
              <a:t>Never FDA-approved in humans due to side effects (CNS depression/hypotension)</a:t>
            </a:r>
          </a:p>
          <a:p>
            <a:r>
              <a:rPr lang="en-US" sz="1800" dirty="0">
                <a:latin typeface="Calibri Light" panose="020F0302020204030204" pitchFamily="34" charset="0"/>
                <a:cs typeface="Calibri Light" panose="020F0302020204030204" pitchFamily="34" charset="0"/>
              </a:rPr>
              <a:t>Added as an adulterant to illicit drugs</a:t>
            </a:r>
          </a:p>
        </p:txBody>
      </p:sp>
      <p:sp>
        <p:nvSpPr>
          <p:cNvPr id="2" name="Hide Aegis Logo">
            <a:extLst>
              <a:ext uri="{FF2B5EF4-FFF2-40B4-BE49-F238E27FC236}">
                <a16:creationId xmlns:a16="http://schemas.microsoft.com/office/drawing/2014/main" id="{A4291EA8-5FC2-01D0-DCA7-5A26B7512518}"/>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FD3833-4376-8F4E-0020-C26FCD2D8754}"/>
              </a:ext>
            </a:extLst>
          </p:cNvPr>
          <p:cNvSpPr txBox="1"/>
          <p:nvPr/>
        </p:nvSpPr>
        <p:spPr>
          <a:xfrm>
            <a:off x="533400" y="62610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XYLAZINE</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00C1848E-89D8-6257-DD9F-49DA2877FFBD}"/>
              </a:ext>
            </a:extLst>
          </p:cNvPr>
          <p:cNvCxnSpPr>
            <a:cxnSpLocks/>
          </p:cNvCxnSpPr>
          <p:nvPr/>
        </p:nvCxnSpPr>
        <p:spPr>
          <a:xfrm>
            <a:off x="533400" y="1219200"/>
            <a:ext cx="27662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0E59232-254E-1752-F903-C95BB06E8AFC}"/>
              </a:ext>
            </a:extLst>
          </p:cNvPr>
          <p:cNvPicPr>
            <a:picLocks noChangeAspect="1"/>
          </p:cNvPicPr>
          <p:nvPr/>
        </p:nvPicPr>
        <p:blipFill>
          <a:blip r:embed="rId3"/>
          <a:srcRect l="2410" r="5993"/>
          <a:stretch/>
        </p:blipFill>
        <p:spPr>
          <a:xfrm>
            <a:off x="1676399" y="3535284"/>
            <a:ext cx="5791201" cy="2132348"/>
          </a:xfrm>
          <a:prstGeom prst="rect">
            <a:avLst/>
          </a:prstGeom>
        </p:spPr>
      </p:pic>
    </p:spTree>
    <p:extLst>
      <p:ext uri="{BB962C8B-B14F-4D97-AF65-F5344CB8AC3E}">
        <p14:creationId xmlns:p14="http://schemas.microsoft.com/office/powerpoint/2010/main" val="23243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BBF742A-B3ED-D043-3383-8AEFFCC75CBE}"/>
              </a:ext>
            </a:extLst>
          </p:cNvPr>
          <p:cNvSpPr txBox="1">
            <a:spLocks/>
          </p:cNvSpPr>
          <p:nvPr/>
        </p:nvSpPr>
        <p:spPr>
          <a:xfrm>
            <a:off x="400065" y="1333500"/>
            <a:ext cx="8163698" cy="4191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latin typeface="Calibri Light" panose="020F0302020204030204" pitchFamily="34" charset="0"/>
                <a:cs typeface="Calibri Light" panose="020F0302020204030204" pitchFamily="34" charset="0"/>
              </a:rPr>
              <a:t>Not currently known to be reversed by naloxone</a:t>
            </a:r>
          </a:p>
          <a:p>
            <a:r>
              <a:rPr lang="en-US" sz="1800" dirty="0">
                <a:latin typeface="Calibri Light" panose="020F0302020204030204" pitchFamily="34" charset="0"/>
                <a:cs typeface="Calibri Light" panose="020F0302020204030204" pitchFamily="34" charset="0"/>
              </a:rPr>
              <a:t>People often unaware of exposure</a:t>
            </a:r>
          </a:p>
          <a:p>
            <a:r>
              <a:rPr lang="en-US" sz="1800" dirty="0">
                <a:latin typeface="Calibri Light" panose="020F0302020204030204" pitchFamily="34" charset="0"/>
                <a:cs typeface="Calibri Light" panose="020F0302020204030204" pitchFamily="34" charset="0"/>
              </a:rPr>
              <a:t>Repeated exposure may lead to severe, necrotic skin ulcerations requiring</a:t>
            </a:r>
          </a:p>
          <a:p>
            <a:pPr lvl="1"/>
            <a:r>
              <a:rPr lang="en-US" sz="1800" dirty="0">
                <a:latin typeface="Calibri Light" panose="020F0302020204030204" pitchFamily="34" charset="0"/>
                <a:cs typeface="Calibri Light" panose="020F0302020204030204" pitchFamily="34" charset="0"/>
              </a:rPr>
              <a:t>Complicated wound care</a:t>
            </a:r>
          </a:p>
          <a:p>
            <a:pPr lvl="1"/>
            <a:r>
              <a:rPr lang="en-US" sz="1800" dirty="0">
                <a:latin typeface="Calibri Light" panose="020F0302020204030204" pitchFamily="34" charset="0"/>
                <a:cs typeface="Calibri Light" panose="020F0302020204030204" pitchFamily="34" charset="0"/>
              </a:rPr>
              <a:t>Prolonged antibiotics</a:t>
            </a:r>
          </a:p>
          <a:p>
            <a:pPr lvl="1"/>
            <a:r>
              <a:rPr lang="en-US" sz="1800" dirty="0">
                <a:latin typeface="Calibri Light" panose="020F0302020204030204" pitchFamily="34" charset="0"/>
                <a:cs typeface="Calibri Light" panose="020F0302020204030204" pitchFamily="34" charset="0"/>
              </a:rPr>
              <a:t>Amputation </a:t>
            </a:r>
          </a:p>
          <a:p>
            <a:r>
              <a:rPr lang="en-US" sz="1800" dirty="0">
                <a:solidFill>
                  <a:srgbClr val="222222"/>
                </a:solidFill>
                <a:latin typeface="Calibri Light" panose="020F0302020204030204" pitchFamily="34" charset="0"/>
                <a:cs typeface="Calibri Light" panose="020F0302020204030204" pitchFamily="34" charset="0"/>
              </a:rPr>
              <a:t>The mechanism is thought to be due to direct vasoconstricting effect on local blood vessels and the resultant decreased skin perfusion</a:t>
            </a:r>
          </a:p>
          <a:p>
            <a:pPr lvl="1"/>
            <a:r>
              <a:rPr lang="en-US" sz="1800" dirty="0">
                <a:solidFill>
                  <a:srgbClr val="222222"/>
                </a:solidFill>
                <a:latin typeface="Calibri Light" panose="020F0302020204030204" pitchFamily="34" charset="0"/>
                <a:cs typeface="Calibri Light" panose="020F0302020204030204" pitchFamily="34" charset="0"/>
              </a:rPr>
              <a:t>Prolonged use can lead to decreased perfusion and impaired wound healing, leading to higher chances of infection of these ulcers and topical effect of vasoconstriction</a:t>
            </a:r>
            <a:endParaRPr lang="en-US" sz="1800" dirty="0">
              <a:latin typeface="Calibri Light" panose="020F0302020204030204" pitchFamily="34" charset="0"/>
              <a:cs typeface="Calibri Light" panose="020F0302020204030204" pitchFamily="34" charset="0"/>
            </a:endParaRPr>
          </a:p>
          <a:p>
            <a:r>
              <a:rPr lang="en-US" sz="1800" dirty="0">
                <a:latin typeface="Calibri Light" panose="020F0302020204030204" pitchFamily="34" charset="0"/>
                <a:cs typeface="Calibri Light" panose="020F0302020204030204" pitchFamily="34" charset="0"/>
              </a:rPr>
              <a:t>Repeated exposures to xylazine leads to dependence and severe withdrawal symptoms – unable to manage with standard treatment options</a:t>
            </a:r>
          </a:p>
        </p:txBody>
      </p:sp>
      <p:sp>
        <p:nvSpPr>
          <p:cNvPr id="7" name="Text Placeholder 3">
            <a:extLst>
              <a:ext uri="{FF2B5EF4-FFF2-40B4-BE49-F238E27FC236}">
                <a16:creationId xmlns:a16="http://schemas.microsoft.com/office/drawing/2014/main" id="{69304A54-5045-9FC7-CF9A-DA205A0F18F9}"/>
              </a:ext>
            </a:extLst>
          </p:cNvPr>
          <p:cNvSpPr txBox="1">
            <a:spLocks/>
          </p:cNvSpPr>
          <p:nvPr/>
        </p:nvSpPr>
        <p:spPr>
          <a:xfrm>
            <a:off x="2059" y="6154660"/>
            <a:ext cx="7003505" cy="36044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dirty="0">
                <a:latin typeface="Calibri Light" panose="020F0302020204030204" pitchFamily="34" charset="0"/>
                <a:cs typeface="Calibri Light" panose="020F0302020204030204" pitchFamily="34" charset="0"/>
              </a:rPr>
              <a:t>FDA warns </a:t>
            </a:r>
            <a:r>
              <a:rPr lang="en-US" sz="800" dirty="0">
                <a:solidFill>
                  <a:schemeClr val="bg1">
                    <a:lumMod val="50000"/>
                  </a:schemeClr>
                </a:solidFill>
                <a:latin typeface="Calibri Light" panose="020F0302020204030204" pitchFamily="34" charset="0"/>
                <a:cs typeface="Calibri Light" panose="020F0302020204030204" pitchFamily="34" charset="0"/>
              </a:rPr>
              <a:t>about risk of xylazine exposure in humans. (2022). Food and Drug Administration. </a:t>
            </a:r>
            <a:r>
              <a:rPr lang="en-US" sz="800" dirty="0">
                <a:solidFill>
                  <a:schemeClr val="bg1">
                    <a:lumMod val="50000"/>
                  </a:schemeClr>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https://www.fda.gov/media/162981/download</a:t>
            </a:r>
            <a:endParaRPr lang="en-US" sz="800" dirty="0">
              <a:solidFill>
                <a:schemeClr val="bg1">
                  <a:lumMod val="50000"/>
                </a:schemeClr>
              </a:solidFill>
              <a:latin typeface="Calibri Light" panose="020F0302020204030204" pitchFamily="34" charset="0"/>
              <a:cs typeface="Calibri Light" panose="020F0302020204030204" pitchFamily="34" charset="0"/>
            </a:endParaRPr>
          </a:p>
          <a:p>
            <a:r>
              <a:rPr lang="en-US" sz="800" dirty="0" err="1">
                <a:solidFill>
                  <a:schemeClr val="bg1">
                    <a:lumMod val="50000"/>
                  </a:schemeClr>
                </a:solidFill>
                <a:latin typeface="Calibri Light" panose="020F0302020204030204" pitchFamily="34" charset="0"/>
                <a:cs typeface="Calibri Light" panose="020F0302020204030204" pitchFamily="34" charset="0"/>
              </a:rPr>
              <a:t>Kariisa</a:t>
            </a:r>
            <a:r>
              <a:rPr lang="en-US" sz="800" dirty="0">
                <a:solidFill>
                  <a:schemeClr val="bg1">
                    <a:lumMod val="50000"/>
                  </a:schemeClr>
                </a:solidFill>
                <a:latin typeface="Calibri Light" panose="020F0302020204030204" pitchFamily="34" charset="0"/>
                <a:cs typeface="Calibri Light" panose="020F0302020204030204" pitchFamily="34" charset="0"/>
              </a:rPr>
              <a:t> M, Patel, P, Smith H, </a:t>
            </a:r>
            <a:r>
              <a:rPr lang="en-US" sz="800" dirty="0" err="1">
                <a:solidFill>
                  <a:schemeClr val="bg1">
                    <a:lumMod val="50000"/>
                  </a:schemeClr>
                </a:solidFill>
                <a:latin typeface="Calibri Light" panose="020F0302020204030204" pitchFamily="34" charset="0"/>
                <a:cs typeface="Calibri Light" panose="020F0302020204030204" pitchFamily="34" charset="0"/>
              </a:rPr>
              <a:t>Bitting</a:t>
            </a:r>
            <a:r>
              <a:rPr lang="en-US" sz="800" dirty="0">
                <a:solidFill>
                  <a:schemeClr val="bg1">
                    <a:lumMod val="50000"/>
                  </a:schemeClr>
                </a:solidFill>
                <a:latin typeface="Calibri Light" panose="020F0302020204030204" pitchFamily="34" charset="0"/>
                <a:cs typeface="Calibri Light" panose="020F0302020204030204" pitchFamily="34" charset="0"/>
              </a:rPr>
              <a:t> J. </a:t>
            </a:r>
            <a:r>
              <a:rPr lang="en-US" sz="800" i="1" dirty="0">
                <a:solidFill>
                  <a:schemeClr val="bg1">
                    <a:lumMod val="50000"/>
                  </a:schemeClr>
                </a:solidFill>
                <a:latin typeface="Calibri Light" panose="020F0302020204030204" pitchFamily="34" charset="0"/>
                <a:cs typeface="Calibri Light" panose="020F0302020204030204" pitchFamily="34" charset="0"/>
              </a:rPr>
              <a:t>MMWR </a:t>
            </a:r>
            <a:r>
              <a:rPr lang="en-US" sz="800" i="1" dirty="0" err="1">
                <a:solidFill>
                  <a:schemeClr val="bg1">
                    <a:lumMod val="50000"/>
                  </a:schemeClr>
                </a:solidFill>
                <a:latin typeface="Calibri Light" panose="020F0302020204030204" pitchFamily="34" charset="0"/>
                <a:cs typeface="Calibri Light" panose="020F0302020204030204" pitchFamily="34" charset="0"/>
              </a:rPr>
              <a:t>Morb</a:t>
            </a:r>
            <a:r>
              <a:rPr lang="en-US" sz="800" i="1" dirty="0">
                <a:solidFill>
                  <a:schemeClr val="bg1">
                    <a:lumMod val="50000"/>
                  </a:schemeClr>
                </a:solidFill>
                <a:latin typeface="Calibri Light" panose="020F0302020204030204" pitchFamily="34" charset="0"/>
                <a:cs typeface="Calibri Light" panose="020F0302020204030204" pitchFamily="34" charset="0"/>
              </a:rPr>
              <a:t> Mortal </a:t>
            </a:r>
            <a:r>
              <a:rPr lang="en-US" sz="800" i="1" dirty="0" err="1">
                <a:solidFill>
                  <a:schemeClr val="bg1">
                    <a:lumMod val="50000"/>
                  </a:schemeClr>
                </a:solidFill>
                <a:latin typeface="Calibri Light" panose="020F0302020204030204" pitchFamily="34" charset="0"/>
                <a:cs typeface="Calibri Light" panose="020F0302020204030204" pitchFamily="34" charset="0"/>
              </a:rPr>
              <a:t>Wkly</a:t>
            </a:r>
            <a:r>
              <a:rPr lang="en-US" sz="800" i="1" dirty="0">
                <a:solidFill>
                  <a:schemeClr val="bg1">
                    <a:lumMod val="50000"/>
                  </a:schemeClr>
                </a:solidFill>
                <a:latin typeface="Calibri Light" panose="020F0302020204030204" pitchFamily="34" charset="0"/>
                <a:cs typeface="Calibri Light" panose="020F0302020204030204" pitchFamily="34" charset="0"/>
              </a:rPr>
              <a:t> Rep.</a:t>
            </a:r>
            <a:r>
              <a:rPr lang="en-US" sz="800" dirty="0">
                <a:solidFill>
                  <a:schemeClr val="bg1">
                    <a:lumMod val="50000"/>
                  </a:schemeClr>
                </a:solidFill>
                <a:latin typeface="Calibri Light" panose="020F0302020204030204" pitchFamily="34" charset="0"/>
                <a:cs typeface="Calibri Light" panose="020F0302020204030204" pitchFamily="34" charset="0"/>
              </a:rPr>
              <a:t> 2021;70(37):1300-1302. </a:t>
            </a:r>
            <a:endParaRPr lang="en-US" sz="800" dirty="0">
              <a:latin typeface="Calibri Light" panose="020F0302020204030204" pitchFamily="34" charset="0"/>
              <a:cs typeface="Calibri Light" panose="020F0302020204030204" pitchFamily="34" charset="0"/>
            </a:endParaRPr>
          </a:p>
        </p:txBody>
      </p:sp>
      <p:sp>
        <p:nvSpPr>
          <p:cNvPr id="2" name="Hide Aegis Logo">
            <a:extLst>
              <a:ext uri="{FF2B5EF4-FFF2-40B4-BE49-F238E27FC236}">
                <a16:creationId xmlns:a16="http://schemas.microsoft.com/office/drawing/2014/main" id="{EF877A65-3388-7B86-6EC6-BD3864762F2D}"/>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45B651-4C24-2F37-3839-5F2BEDD17F2A}"/>
              </a:ext>
            </a:extLst>
          </p:cNvPr>
          <p:cNvSpPr txBox="1"/>
          <p:nvPr/>
        </p:nvSpPr>
        <p:spPr>
          <a:xfrm>
            <a:off x="400065" y="551641"/>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XYLAZINE: RISKS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4" name="Straight Connector 3">
            <a:extLst>
              <a:ext uri="{FF2B5EF4-FFF2-40B4-BE49-F238E27FC236}">
                <a16:creationId xmlns:a16="http://schemas.microsoft.com/office/drawing/2014/main" id="{A9B44D60-CC2E-A93D-AEF9-04178B64E38C}"/>
              </a:ext>
            </a:extLst>
          </p:cNvPr>
          <p:cNvCxnSpPr>
            <a:cxnSpLocks/>
          </p:cNvCxnSpPr>
          <p:nvPr/>
        </p:nvCxnSpPr>
        <p:spPr>
          <a:xfrm>
            <a:off x="414481" y="1143000"/>
            <a:ext cx="38330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630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6C39DF3-E654-689D-4D8D-9557EA495A8B}"/>
              </a:ext>
            </a:extLst>
          </p:cNvPr>
          <p:cNvSpPr txBox="1">
            <a:spLocks/>
          </p:cNvSpPr>
          <p:nvPr/>
        </p:nvSpPr>
        <p:spPr>
          <a:xfrm>
            <a:off x="0" y="6134195"/>
            <a:ext cx="6763265" cy="427526"/>
          </a:xfrm>
          <a:prstGeom prst="rect">
            <a:avLst/>
          </a:prstGeom>
        </p:spPr>
        <p:txBody>
          <a:bodyPr>
            <a:noAutofit/>
          </a:bodyPr>
          <a:lstStyle>
            <a:defPPr>
              <a:defRPr lang="en-US"/>
            </a:defPPr>
            <a:lvl1pPr marL="342900" indent="-342900">
              <a:spcBef>
                <a:spcPct val="20000"/>
              </a:spcBef>
              <a:buFont typeface="Arial" panose="020B0604020202020204" pitchFamily="34" charset="0"/>
              <a:buChar char="•"/>
              <a:defRPr sz="800">
                <a:latin typeface="Calibri Light" panose="020F0302020204030204" pitchFamily="34" charset="0"/>
                <a:cs typeface="Calibri Light" panose="020F030202020403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274320" indent="-274320"/>
            <a:r>
              <a:rPr lang="en-US" dirty="0"/>
              <a:t>Holt AC, Schwope DM, Le K, Schrecker JP, Heltsley R. Widespread Distribution of Xylazine Detected Throughout the United States in Healthcare Patient Samples [published online ahead of print, 2023 Jan 6]. J Addict Med. 2023;10.1097/ADM.0000000000001132. doi:10.1097/ADM.0000000000001132</a:t>
            </a:r>
          </a:p>
        </p:txBody>
      </p:sp>
      <p:sp>
        <p:nvSpPr>
          <p:cNvPr id="4" name="TextBox 3">
            <a:extLst>
              <a:ext uri="{FF2B5EF4-FFF2-40B4-BE49-F238E27FC236}">
                <a16:creationId xmlns:a16="http://schemas.microsoft.com/office/drawing/2014/main" id="{58D80FAC-2E39-FFFD-9D51-B20D251CE0A3}"/>
              </a:ext>
            </a:extLst>
          </p:cNvPr>
          <p:cNvSpPr txBox="1"/>
          <p:nvPr/>
        </p:nvSpPr>
        <p:spPr>
          <a:xfrm>
            <a:off x="228600" y="1359383"/>
            <a:ext cx="3979426" cy="4031873"/>
          </a:xfrm>
          <a:prstGeom prst="rect">
            <a:avLst/>
          </a:prstGeom>
          <a:noFill/>
        </p:spPr>
        <p:txBody>
          <a:bodyPr wrap="square" rtlCol="0">
            <a:spAutoFit/>
          </a:bodyPr>
          <a:lstStyle/>
          <a:p>
            <a:pPr marL="214313" indent="-214313">
              <a:spcAft>
                <a:spcPts val="12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Holt et al: </a:t>
            </a:r>
          </a:p>
          <a:p>
            <a:pPr marL="557213" lvl="1" indent="-214313">
              <a:spcAft>
                <a:spcPts val="1200"/>
              </a:spcAft>
              <a:buFont typeface="Arial" panose="020B0604020202020204" pitchFamily="34" charset="0"/>
              <a:buChar char="•"/>
            </a:pPr>
            <a:r>
              <a:rPr lang="en-US" dirty="0">
                <a:solidFill>
                  <a:srgbClr val="212121"/>
                </a:solidFill>
                <a:latin typeface="Calibri Light" panose="020F0302020204030204" pitchFamily="34" charset="0"/>
                <a:cs typeface="Calibri Light" panose="020F0302020204030204" pitchFamily="34" charset="0"/>
              </a:rPr>
              <a:t>Provider ordered testing for </a:t>
            </a:r>
            <a:r>
              <a:rPr lang="en-US" dirty="0">
                <a:latin typeface="Calibri Light" panose="020F0302020204030204" pitchFamily="34" charset="0"/>
                <a:cs typeface="Calibri Light" panose="020F0302020204030204" pitchFamily="34" charset="0"/>
              </a:rPr>
              <a:t>xylazine</a:t>
            </a:r>
            <a:r>
              <a:rPr lang="en-US" dirty="0">
                <a:solidFill>
                  <a:srgbClr val="212121"/>
                </a:solidFill>
                <a:latin typeface="Calibri Light" panose="020F0302020204030204" pitchFamily="34" charset="0"/>
                <a:cs typeface="Calibri Light" panose="020F0302020204030204" pitchFamily="34" charset="0"/>
              </a:rPr>
              <a:t> analyzed using LC/MS/MS</a:t>
            </a:r>
          </a:p>
          <a:p>
            <a:pPr marL="557213" lvl="1" indent="-214313">
              <a:spcAft>
                <a:spcPts val="1200"/>
              </a:spcAft>
              <a:buFont typeface="Arial" panose="020B0604020202020204" pitchFamily="34" charset="0"/>
              <a:buChar char="•"/>
            </a:pPr>
            <a:r>
              <a:rPr lang="en-US" dirty="0">
                <a:solidFill>
                  <a:srgbClr val="212121"/>
                </a:solidFill>
                <a:latin typeface="Calibri Light" panose="020F0302020204030204" pitchFamily="34" charset="0"/>
                <a:cs typeface="Calibri Light" panose="020F0302020204030204" pitchFamily="34" charset="0"/>
              </a:rPr>
              <a:t>Retrospective analysis was performed on </a:t>
            </a:r>
            <a:r>
              <a:rPr lang="en-US" dirty="0">
                <a:latin typeface="Calibri Light" panose="020F0302020204030204" pitchFamily="34" charset="0"/>
                <a:cs typeface="Calibri Light" panose="020F0302020204030204" pitchFamily="34" charset="0"/>
              </a:rPr>
              <a:t>xylazine</a:t>
            </a:r>
            <a:r>
              <a:rPr lang="en-US" dirty="0">
                <a:solidFill>
                  <a:srgbClr val="212121"/>
                </a:solidFill>
                <a:latin typeface="Calibri Light" panose="020F0302020204030204" pitchFamily="34" charset="0"/>
                <a:cs typeface="Calibri Light" panose="020F0302020204030204" pitchFamily="34" charset="0"/>
              </a:rPr>
              <a:t>-positive samples collected from April 2021 to March 2022</a:t>
            </a:r>
          </a:p>
          <a:p>
            <a:pPr marL="557213" lvl="1" indent="-214313">
              <a:spcAft>
                <a:spcPts val="12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Xylazine was identified in 413 of 59,498 samples</a:t>
            </a:r>
          </a:p>
          <a:p>
            <a:pPr marL="557213" lvl="1" indent="-214313">
              <a:spcAft>
                <a:spcPts val="12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Originated from 25 of the 39 states where testing was ordered</a:t>
            </a:r>
          </a:p>
        </p:txBody>
      </p:sp>
      <p:pic>
        <p:nvPicPr>
          <p:cNvPr id="5" name="object 6">
            <a:extLst>
              <a:ext uri="{FF2B5EF4-FFF2-40B4-BE49-F238E27FC236}">
                <a16:creationId xmlns:a16="http://schemas.microsoft.com/office/drawing/2014/main" id="{36BFE14F-6F38-C5AB-2E4F-EBB3411AE314}"/>
              </a:ext>
            </a:extLst>
          </p:cNvPr>
          <p:cNvPicPr/>
          <p:nvPr/>
        </p:nvPicPr>
        <p:blipFill>
          <a:blip r:embed="rId2" cstate="print"/>
          <a:stretch>
            <a:fillRect/>
          </a:stretch>
        </p:blipFill>
        <p:spPr>
          <a:xfrm>
            <a:off x="4572000" y="1426756"/>
            <a:ext cx="4180978" cy="4358266"/>
          </a:xfrm>
          <a:prstGeom prst="rect">
            <a:avLst/>
          </a:prstGeom>
        </p:spPr>
      </p:pic>
      <p:sp>
        <p:nvSpPr>
          <p:cNvPr id="2" name="Hide Aegis Logo">
            <a:extLst>
              <a:ext uri="{FF2B5EF4-FFF2-40B4-BE49-F238E27FC236}">
                <a16:creationId xmlns:a16="http://schemas.microsoft.com/office/drawing/2014/main" id="{EC09B97F-C2DC-C037-BE51-AE9DB4DC88D3}"/>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93E650-D4C8-A210-BDF5-C14C36986F3F}"/>
              </a:ext>
            </a:extLst>
          </p:cNvPr>
          <p:cNvSpPr txBox="1"/>
          <p:nvPr/>
        </p:nvSpPr>
        <p:spPr>
          <a:xfrm>
            <a:off x="228600" y="447056"/>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SUBSTANCES FOUND WITH XYLAZINE</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9" name="Straight Connector 8">
            <a:extLst>
              <a:ext uri="{FF2B5EF4-FFF2-40B4-BE49-F238E27FC236}">
                <a16:creationId xmlns:a16="http://schemas.microsoft.com/office/drawing/2014/main" id="{17641229-5CDC-2CDB-EB40-9F631859F788}"/>
              </a:ext>
            </a:extLst>
          </p:cNvPr>
          <p:cNvCxnSpPr>
            <a:cxnSpLocks/>
          </p:cNvCxnSpPr>
          <p:nvPr/>
        </p:nvCxnSpPr>
        <p:spPr>
          <a:xfrm>
            <a:off x="228600" y="1066800"/>
            <a:ext cx="74906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525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572" y="1524000"/>
            <a:ext cx="8161028" cy="4267200"/>
          </a:xfrm>
        </p:spPr>
        <p:txBody>
          <a:bodyPr>
            <a:normAutofit/>
          </a:bodyPr>
          <a:lstStyle/>
          <a:p>
            <a:pPr lvl="0" rtl="0">
              <a:spcBef>
                <a:spcPts val="0"/>
              </a:spcBef>
              <a:spcAft>
                <a:spcPts val="1200"/>
              </a:spcAft>
            </a:pPr>
            <a:r>
              <a:rPr lang="en-US" sz="2000" b="0" i="0" baseline="0" dirty="0">
                <a:solidFill>
                  <a:schemeClr val="tx1">
                    <a:lumMod val="75000"/>
                    <a:lumOff val="25000"/>
                  </a:schemeClr>
                </a:solidFill>
                <a:latin typeface="Calibri Light" panose="020F0302020204030204" pitchFamily="34" charset="0"/>
                <a:cs typeface="Calibri Light" panose="020F0302020204030204" pitchFamily="34" charset="0"/>
              </a:rPr>
              <a:t>Benzodiazepines (BZD) are some of the most prescribed</a:t>
            </a: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 medications in the U.S. with a 67% increase between 1996 to 2013. </a:t>
            </a:r>
          </a:p>
          <a:p>
            <a:pPr lvl="0" rtl="0">
              <a:spcBef>
                <a:spcPts val="0"/>
              </a:spcBef>
              <a:spcAft>
                <a:spcPts val="12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These are commonly abused for their euphoric, hypnotic, and other properties</a:t>
            </a:r>
          </a:p>
          <a:p>
            <a:pPr lvl="0" rtl="0">
              <a:spcBef>
                <a:spcPts val="0"/>
              </a:spcBef>
              <a:spcAft>
                <a:spcPts val="12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Like designer opioids, there has been an increase in new designer benzodiazepines (DBZDs) over the past few years </a:t>
            </a:r>
          </a:p>
          <a:p>
            <a:pPr lvl="0" rtl="0">
              <a:spcBef>
                <a:spcPts val="0"/>
              </a:spcBef>
              <a:spcAft>
                <a:spcPts val="12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May cause an immunoassay (IA) “false-false positive” if only using traditional BZD test for confirmation</a:t>
            </a:r>
          </a:p>
          <a:p>
            <a:pPr lvl="2">
              <a:spcBef>
                <a:spcPts val="0"/>
              </a:spcBef>
              <a:spcAft>
                <a:spcPts val="1200"/>
              </a:spcAft>
            </a:pPr>
            <a:r>
              <a:rPr lang="en-US" sz="2000" dirty="0">
                <a:solidFill>
                  <a:schemeClr val="tx1">
                    <a:lumMod val="75000"/>
                    <a:lumOff val="25000"/>
                  </a:schemeClr>
                </a:solidFill>
                <a:latin typeface="Calibri Light" panose="020F0302020204030204" pitchFamily="34" charset="0"/>
                <a:cs typeface="Calibri Light" panose="020F0302020204030204" pitchFamily="34" charset="0"/>
              </a:rPr>
              <a:t>IA tests may detect DBZD </a:t>
            </a:r>
          </a:p>
          <a:p>
            <a:pPr marL="257175" lvl="1" indent="0">
              <a:spcBef>
                <a:spcPts val="0"/>
              </a:spcBef>
              <a:spcAft>
                <a:spcPts val="1200"/>
              </a:spcAft>
              <a:buNone/>
            </a:pPr>
            <a:r>
              <a:rPr lang="en-US" sz="900" dirty="0">
                <a:solidFill>
                  <a:schemeClr val="tx2"/>
                </a:solidFill>
              </a:rPr>
              <a:t> </a:t>
            </a:r>
          </a:p>
        </p:txBody>
      </p:sp>
      <p:sp>
        <p:nvSpPr>
          <p:cNvPr id="3" name="Hide Aegis Logo">
            <a:extLst>
              <a:ext uri="{FF2B5EF4-FFF2-40B4-BE49-F238E27FC236}">
                <a16:creationId xmlns:a16="http://schemas.microsoft.com/office/drawing/2014/main" id="{54257BB4-6F7D-3FF4-1FC5-D73F1AE8C06A}"/>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4FA37-20B7-5C54-A2D7-777EF45A315C}"/>
              </a:ext>
            </a:extLst>
          </p:cNvPr>
          <p:cNvSpPr txBox="1"/>
          <p:nvPr/>
        </p:nvSpPr>
        <p:spPr>
          <a:xfrm>
            <a:off x="441334"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DESIGNER BENZODIAZEPINES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8C95E82D-9BA3-9BBF-B383-78AF495AE888}"/>
              </a:ext>
            </a:extLst>
          </p:cNvPr>
          <p:cNvCxnSpPr>
            <a:cxnSpLocks/>
          </p:cNvCxnSpPr>
          <p:nvPr/>
        </p:nvCxnSpPr>
        <p:spPr>
          <a:xfrm>
            <a:off x="381000" y="1337661"/>
            <a:ext cx="64238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6393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91275D-944A-4FE1-A08C-3F85DF39DCA6}"/>
              </a:ext>
            </a:extLst>
          </p:cNvPr>
          <p:cNvPicPr>
            <a:picLocks noGrp="1" noChangeAspect="1"/>
          </p:cNvPicPr>
          <p:nvPr>
            <p:ph idx="1"/>
          </p:nvPr>
        </p:nvPicPr>
        <p:blipFill>
          <a:blip r:embed="rId2"/>
          <a:stretch>
            <a:fillRect/>
          </a:stretch>
        </p:blipFill>
        <p:spPr>
          <a:xfrm>
            <a:off x="522815" y="2145954"/>
            <a:ext cx="7279447" cy="1066816"/>
          </a:xfrm>
        </p:spPr>
      </p:pic>
      <p:pic>
        <p:nvPicPr>
          <p:cNvPr id="7" name="Picture 6">
            <a:extLst>
              <a:ext uri="{FF2B5EF4-FFF2-40B4-BE49-F238E27FC236}">
                <a16:creationId xmlns:a16="http://schemas.microsoft.com/office/drawing/2014/main" id="{B80AFFF7-95DA-4FAA-84E2-1D5007FEB715}"/>
              </a:ext>
            </a:extLst>
          </p:cNvPr>
          <p:cNvPicPr>
            <a:picLocks noChangeAspect="1"/>
          </p:cNvPicPr>
          <p:nvPr/>
        </p:nvPicPr>
        <p:blipFill>
          <a:blip r:embed="rId3"/>
          <a:srcRect l="5338"/>
          <a:stretch/>
        </p:blipFill>
        <p:spPr>
          <a:xfrm>
            <a:off x="561724" y="3270902"/>
            <a:ext cx="3204650" cy="785891"/>
          </a:xfrm>
          <a:prstGeom prst="rect">
            <a:avLst/>
          </a:prstGeom>
        </p:spPr>
      </p:pic>
      <p:pic>
        <p:nvPicPr>
          <p:cNvPr id="9" name="Picture 8">
            <a:extLst>
              <a:ext uri="{FF2B5EF4-FFF2-40B4-BE49-F238E27FC236}">
                <a16:creationId xmlns:a16="http://schemas.microsoft.com/office/drawing/2014/main" id="{EC3432DC-7E88-4F36-B2FF-3A4656C46F6E}"/>
              </a:ext>
            </a:extLst>
          </p:cNvPr>
          <p:cNvPicPr>
            <a:picLocks noChangeAspect="1"/>
          </p:cNvPicPr>
          <p:nvPr/>
        </p:nvPicPr>
        <p:blipFill>
          <a:blip r:embed="rId4"/>
          <a:stretch>
            <a:fillRect/>
          </a:stretch>
        </p:blipFill>
        <p:spPr>
          <a:xfrm>
            <a:off x="457200" y="1600199"/>
            <a:ext cx="2089146" cy="533399"/>
          </a:xfrm>
          <a:prstGeom prst="rect">
            <a:avLst/>
          </a:prstGeom>
        </p:spPr>
      </p:pic>
      <p:sp>
        <p:nvSpPr>
          <p:cNvPr id="11" name="TextBox 10">
            <a:extLst>
              <a:ext uri="{FF2B5EF4-FFF2-40B4-BE49-F238E27FC236}">
                <a16:creationId xmlns:a16="http://schemas.microsoft.com/office/drawing/2014/main" id="{F2F31316-4366-4897-8098-9DB56B1FA60D}"/>
              </a:ext>
            </a:extLst>
          </p:cNvPr>
          <p:cNvSpPr txBox="1"/>
          <p:nvPr/>
        </p:nvSpPr>
        <p:spPr>
          <a:xfrm>
            <a:off x="561724" y="4124238"/>
            <a:ext cx="8125076" cy="1275221"/>
          </a:xfrm>
          <a:prstGeom prst="rect">
            <a:avLst/>
          </a:prstGeom>
          <a:noFill/>
        </p:spPr>
        <p:txBody>
          <a:bodyPr wrap="square">
            <a:spAutoFit/>
          </a:bodyPr>
          <a:lstStyle/>
          <a:p>
            <a:pPr>
              <a:lnSpc>
                <a:spcPct val="108000"/>
              </a:lnSpc>
              <a:defRPr/>
            </a:pPr>
            <a:r>
              <a:rPr lang="en-US" i="1" dirty="0">
                <a:solidFill>
                  <a:prstClr val="black"/>
                </a:solidFill>
                <a:latin typeface="Calibri Light" panose="020F0302020204030204" pitchFamily="34" charset="0"/>
                <a:cs typeface="Calibri Light" panose="020F0302020204030204" pitchFamily="34" charset="0"/>
              </a:rPr>
              <a:t>‘ "If teens are not getting benzodiazepines from friends, surprisingly, these drugs can also be legally purchased online," says Dr. Weinstein. When teens purchase benzos online, they are </a:t>
            </a:r>
            <a:r>
              <a:rPr lang="en-US" i="1" dirty="0">
                <a:solidFill>
                  <a:prstClr val="black"/>
                </a:solidFill>
                <a:highlight>
                  <a:srgbClr val="FFFF00"/>
                </a:highlight>
                <a:latin typeface="Calibri Light" panose="020F0302020204030204" pitchFamily="34" charset="0"/>
                <a:cs typeface="Calibri Light" panose="020F0302020204030204" pitchFamily="34" charset="0"/>
              </a:rPr>
              <a:t>often buying a counterfeit medication often known as "designer benzos," </a:t>
            </a:r>
            <a:r>
              <a:rPr lang="en-US" i="1" dirty="0">
                <a:solidFill>
                  <a:prstClr val="black"/>
                </a:solidFill>
                <a:latin typeface="Calibri Light" panose="020F0302020204030204" pitchFamily="34" charset="0"/>
                <a:cs typeface="Calibri Light" panose="020F0302020204030204" pitchFamily="34" charset="0"/>
              </a:rPr>
              <a:t>which are not necessarily labeled or monitored as a controlled substance. ’</a:t>
            </a:r>
          </a:p>
        </p:txBody>
      </p:sp>
      <p:sp>
        <p:nvSpPr>
          <p:cNvPr id="3" name="Hide Aegis Logo">
            <a:extLst>
              <a:ext uri="{FF2B5EF4-FFF2-40B4-BE49-F238E27FC236}">
                <a16:creationId xmlns:a16="http://schemas.microsoft.com/office/drawing/2014/main" id="{5FB6D51B-3069-6AC0-E4B4-59FDC02278BD}"/>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90A095-F2C6-7BDA-7EDC-E520895EA6CA}"/>
              </a:ext>
            </a:extLst>
          </p:cNvPr>
          <p:cNvSpPr txBox="1"/>
          <p:nvPr/>
        </p:nvSpPr>
        <p:spPr>
          <a:xfrm>
            <a:off x="522815"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DESIGNER BENZODIAZEPINES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FD954C45-2911-5613-2225-5DC175AF2F93}"/>
              </a:ext>
            </a:extLst>
          </p:cNvPr>
          <p:cNvCxnSpPr>
            <a:cxnSpLocks/>
          </p:cNvCxnSpPr>
          <p:nvPr/>
        </p:nvCxnSpPr>
        <p:spPr>
          <a:xfrm>
            <a:off x="462481" y="1337661"/>
            <a:ext cx="65000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6C8CFFA-23D3-C9D1-92E5-ABB5B3919AD5}"/>
              </a:ext>
            </a:extLst>
          </p:cNvPr>
          <p:cNvSpPr txBox="1"/>
          <p:nvPr/>
        </p:nvSpPr>
        <p:spPr>
          <a:xfrm>
            <a:off x="152400" y="5839457"/>
            <a:ext cx="6500043" cy="654426"/>
          </a:xfrm>
          <a:prstGeom prst="rect">
            <a:avLst/>
          </a:prstGeom>
        </p:spPr>
        <p:txBody>
          <a:bodyPr>
            <a:noAutofit/>
          </a:bodyPr>
          <a:lstStyle>
            <a:defPPr>
              <a:defRPr lang="en-US"/>
            </a:defPPr>
            <a:lvl1pPr marL="274320" indent="-274320">
              <a:spcBef>
                <a:spcPct val="20000"/>
              </a:spcBef>
              <a:buFont typeface="Arial" panose="020B0604020202020204" pitchFamily="34" charset="0"/>
              <a:buChar char="•"/>
              <a:defRPr sz="800">
                <a:latin typeface="Calibri Light" panose="020F0302020204030204" pitchFamily="34" charset="0"/>
                <a:cs typeface="Calibri Light" panose="020F030202020403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n-US" dirty="0"/>
              <a:t>https://www.yahoo.com/video/benzos-rising-popularity-among-teens-174946047.html?guccounter=1&amp;guce_referrer=aHR0cHM6Ly93d3cuZ29vZ2xlLmNvbS8&amp;guce_referrer_sig=AQAAAHQiE0Bwsws7QewWFtae9JPhgnATUnRoZ7ir0LdijlIY47x9KM-P0S7U0X7nat9Emjlh812vjFhMwMRGs-2lYjUc4DgeCTAJdICofpAGrYWbjKDqhjYt1tqLVSnpw7JfR0yt6Pt4_NbHk3n0aPhB9EapCkDXfsZbdoNgVU0bI74J</a:t>
            </a:r>
          </a:p>
        </p:txBody>
      </p:sp>
    </p:spTree>
    <p:extLst>
      <p:ext uri="{BB962C8B-B14F-4D97-AF65-F5344CB8AC3E}">
        <p14:creationId xmlns:p14="http://schemas.microsoft.com/office/powerpoint/2010/main" val="2366071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a:cxnSpLocks/>
          </p:cNvCxnSpPr>
          <p:nvPr/>
        </p:nvCxnSpPr>
        <p:spPr>
          <a:xfrm>
            <a:off x="228600" y="833219"/>
            <a:ext cx="5782569"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41EF30A-6480-46D8-980E-B6367781D7E6}"/>
              </a:ext>
            </a:extLst>
          </p:cNvPr>
          <p:cNvSpPr txBox="1"/>
          <p:nvPr/>
        </p:nvSpPr>
        <p:spPr>
          <a:xfrm>
            <a:off x="1200150" y="4914900"/>
            <a:ext cx="4800600" cy="733872"/>
          </a:xfrm>
          <a:prstGeom prst="rect">
            <a:avLst/>
          </a:prstGeom>
        </p:spPr>
        <p:txBody>
          <a:bodyPr vert="horz" wrap="square" lIns="68580" tIns="34290" rIns="68580" bIns="34290" rtlCol="0">
            <a:normAutofit/>
          </a:bodyPr>
          <a:lstStyle/>
          <a:p>
            <a:endParaRPr lang="en-US" sz="1500" dirty="0"/>
          </a:p>
        </p:txBody>
      </p:sp>
      <p:sp>
        <p:nvSpPr>
          <p:cNvPr id="12" name="TextBox 11">
            <a:extLst>
              <a:ext uri="{FF2B5EF4-FFF2-40B4-BE49-F238E27FC236}">
                <a16:creationId xmlns:a16="http://schemas.microsoft.com/office/drawing/2014/main" id="{74211D25-CEF7-4632-92D5-EDBE28FE1056}"/>
              </a:ext>
            </a:extLst>
          </p:cNvPr>
          <p:cNvSpPr txBox="1"/>
          <p:nvPr/>
        </p:nvSpPr>
        <p:spPr>
          <a:xfrm>
            <a:off x="13289" y="5943600"/>
            <a:ext cx="7149511" cy="584775"/>
          </a:xfrm>
          <a:prstGeom prst="rect">
            <a:avLst/>
          </a:prstGeom>
          <a:noFill/>
        </p:spPr>
        <p:txBody>
          <a:bodyPr wrap="square">
            <a:spAutoFit/>
          </a:bodyPr>
          <a:lstStyle/>
          <a:p>
            <a:pPr marL="128588" indent="-128588">
              <a:buFont typeface="Arial" panose="020B0604020202020204" pitchFamily="34" charset="0"/>
              <a:buChar char="•"/>
            </a:pPr>
            <a:r>
              <a:rPr lang="en-US" sz="800" dirty="0">
                <a:solidFill>
                  <a:schemeClr val="tx1">
                    <a:lumMod val="75000"/>
                    <a:lumOff val="25000"/>
                  </a:schemeClr>
                </a:solidFill>
                <a:latin typeface="Calibri Light" panose="020F0302020204030204" pitchFamily="34" charset="0"/>
                <a:cs typeface="Calibri Light" panose="020F0302020204030204" pitchFamily="34" charset="0"/>
              </a:rPr>
              <a:t>US Drug Enforcement Administration. </a:t>
            </a:r>
            <a:r>
              <a:rPr lang="en-US" sz="800" i="1" dirty="0">
                <a:solidFill>
                  <a:schemeClr val="tx1">
                    <a:lumMod val="75000"/>
                    <a:lumOff val="25000"/>
                  </a:schemeClr>
                </a:solidFill>
                <a:latin typeface="Calibri Light" panose="020F0302020204030204" pitchFamily="34" charset="0"/>
                <a:cs typeface="Calibri Light" panose="020F0302020204030204" pitchFamily="34" charset="0"/>
              </a:rPr>
              <a:t>2020 National Drug Threat Assessment</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March 2021</a:t>
            </a:r>
          </a:p>
          <a:p>
            <a:pPr marL="128588" indent="-128588">
              <a:buFont typeface="Arial" panose="020B0604020202020204" pitchFamily="34" charset="0"/>
              <a:buChar char="•"/>
            </a:pPr>
            <a:r>
              <a:rPr lang="en-US" sz="800" dirty="0" err="1">
                <a:solidFill>
                  <a:schemeClr val="tx1">
                    <a:lumMod val="75000"/>
                    <a:lumOff val="25000"/>
                  </a:schemeClr>
                </a:solidFill>
                <a:latin typeface="Calibri Light" panose="020F0302020204030204" pitchFamily="34" charset="0"/>
                <a:cs typeface="Calibri Light" panose="020F0302020204030204" pitchFamily="34" charset="0"/>
              </a:rPr>
              <a:t>Blumenberg</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A, Hughes A, </a:t>
            </a:r>
            <a:r>
              <a:rPr lang="en-US" sz="800" dirty="0" err="1">
                <a:solidFill>
                  <a:schemeClr val="tx1">
                    <a:lumMod val="75000"/>
                    <a:lumOff val="25000"/>
                  </a:schemeClr>
                </a:solidFill>
                <a:latin typeface="Calibri Light" panose="020F0302020204030204" pitchFamily="34" charset="0"/>
                <a:cs typeface="Calibri Light" panose="020F0302020204030204" pitchFamily="34" charset="0"/>
              </a:rPr>
              <a:t>Reckers</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A, et al. Flualprazolam: Report of an Outbreak of a New Psychoactive Substance in Adolescents. </a:t>
            </a:r>
            <a:r>
              <a:rPr lang="en-US" sz="800" i="1" dirty="0">
                <a:solidFill>
                  <a:schemeClr val="tx1">
                    <a:lumMod val="75000"/>
                    <a:lumOff val="25000"/>
                  </a:schemeClr>
                </a:solidFill>
                <a:latin typeface="Calibri Light" panose="020F0302020204030204" pitchFamily="34" charset="0"/>
                <a:cs typeface="Calibri Light" panose="020F0302020204030204" pitchFamily="34" charset="0"/>
              </a:rPr>
              <a:t>Pediatrics.</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2019;146(1):e20192953 </a:t>
            </a:r>
          </a:p>
          <a:p>
            <a:pPr marL="128588" indent="-128588">
              <a:buFont typeface="Arial" panose="020B0604020202020204" pitchFamily="34" charset="0"/>
              <a:buChar char="•"/>
            </a:pPr>
            <a:r>
              <a:rPr lang="en-US" sz="800" dirty="0">
                <a:solidFill>
                  <a:schemeClr val="tx1">
                    <a:lumMod val="75000"/>
                    <a:lumOff val="25000"/>
                  </a:schemeClr>
                </a:solidFill>
                <a:latin typeface="Calibri Light" panose="020F0302020204030204" pitchFamily="34" charset="0"/>
                <a:cs typeface="Calibri Light" panose="020F0302020204030204" pitchFamily="34" charset="0"/>
              </a:rPr>
              <a:t>Arens A, et al. Adverse effects from counterfeit alprazolam tablets. </a:t>
            </a:r>
            <a:r>
              <a:rPr lang="en-US" sz="800" i="1" dirty="0">
                <a:solidFill>
                  <a:schemeClr val="tx1">
                    <a:lumMod val="75000"/>
                    <a:lumOff val="25000"/>
                  </a:schemeClr>
                </a:solidFill>
                <a:latin typeface="Calibri Light" panose="020F0302020204030204" pitchFamily="34" charset="0"/>
                <a:cs typeface="Calibri Light" panose="020F0302020204030204" pitchFamily="34" charset="0"/>
              </a:rPr>
              <a:t>JAMA Internal Medicine</a:t>
            </a:r>
            <a:r>
              <a:rPr lang="en-US" sz="800" dirty="0">
                <a:solidFill>
                  <a:schemeClr val="tx1">
                    <a:lumMod val="75000"/>
                    <a:lumOff val="25000"/>
                  </a:schemeClr>
                </a:solidFill>
                <a:latin typeface="Calibri Light" panose="020F0302020204030204" pitchFamily="34" charset="0"/>
                <a:cs typeface="Calibri Light" panose="020F0302020204030204" pitchFamily="34" charset="0"/>
              </a:rPr>
              <a:t>. October 2016; 176;10; 1554-55. </a:t>
            </a:r>
          </a:p>
          <a:p>
            <a:pPr marL="128588" indent="-128588">
              <a:buFont typeface="Arial" panose="020B0604020202020204" pitchFamily="34" charset="0"/>
              <a:buChar char="•"/>
            </a:pPr>
            <a:r>
              <a:rPr lang="en-US" sz="800" dirty="0">
                <a:solidFill>
                  <a:schemeClr val="tx1">
                    <a:lumMod val="75000"/>
                    <a:lumOff val="25000"/>
                  </a:schemeClr>
                </a:solidFill>
                <a:latin typeface="Calibri Light" panose="020F0302020204030204" pitchFamily="34" charset="0"/>
                <a:cs typeface="Calibri Light" panose="020F0302020204030204" pitchFamily="34" charset="0"/>
              </a:rPr>
              <a:t>DEA. One Pill Can Kill. Accessed January 19, 2022.  Available at: https://www.dea.gov/onepill  </a:t>
            </a:r>
          </a:p>
        </p:txBody>
      </p:sp>
      <p:pic>
        <p:nvPicPr>
          <p:cNvPr id="9" name="Content Placeholder 8">
            <a:extLst>
              <a:ext uri="{FF2B5EF4-FFF2-40B4-BE49-F238E27FC236}">
                <a16:creationId xmlns:a16="http://schemas.microsoft.com/office/drawing/2014/main" id="{80597E8F-0F44-435F-90FF-2851DC62E578}"/>
              </a:ext>
            </a:extLst>
          </p:cNvPr>
          <p:cNvPicPr>
            <a:picLocks noChangeAspect="1"/>
          </p:cNvPicPr>
          <p:nvPr/>
        </p:nvPicPr>
        <p:blipFill>
          <a:blip r:embed="rId3"/>
          <a:stretch>
            <a:fillRect/>
          </a:stretch>
        </p:blipFill>
        <p:spPr>
          <a:xfrm>
            <a:off x="1642772" y="863315"/>
            <a:ext cx="5520028" cy="2199860"/>
          </a:xfrm>
          <a:prstGeom prst="rect">
            <a:avLst/>
          </a:prstGeom>
        </p:spPr>
      </p:pic>
      <p:pic>
        <p:nvPicPr>
          <p:cNvPr id="10" name="Content Placeholder 4">
            <a:extLst>
              <a:ext uri="{FF2B5EF4-FFF2-40B4-BE49-F238E27FC236}">
                <a16:creationId xmlns:a16="http://schemas.microsoft.com/office/drawing/2014/main" id="{C08B886A-1880-41E0-8056-C35C2F3B8459}"/>
              </a:ext>
            </a:extLst>
          </p:cNvPr>
          <p:cNvPicPr>
            <a:picLocks noGrp="1" noChangeAspect="1"/>
          </p:cNvPicPr>
          <p:nvPr>
            <p:ph sz="half" idx="1"/>
          </p:nvPr>
        </p:nvPicPr>
        <p:blipFill>
          <a:blip r:embed="rId4"/>
          <a:stretch>
            <a:fillRect/>
          </a:stretch>
        </p:blipFill>
        <p:spPr>
          <a:xfrm>
            <a:off x="3243444" y="3337151"/>
            <a:ext cx="1300642" cy="2202958"/>
          </a:xfrm>
        </p:spPr>
      </p:pic>
      <p:pic>
        <p:nvPicPr>
          <p:cNvPr id="14" name="Picture 13">
            <a:extLst>
              <a:ext uri="{FF2B5EF4-FFF2-40B4-BE49-F238E27FC236}">
                <a16:creationId xmlns:a16="http://schemas.microsoft.com/office/drawing/2014/main" id="{1635C0D2-2CEB-4D26-8AFB-486E08531FC8}"/>
              </a:ext>
            </a:extLst>
          </p:cNvPr>
          <p:cNvPicPr>
            <a:picLocks noChangeAspect="1"/>
          </p:cNvPicPr>
          <p:nvPr/>
        </p:nvPicPr>
        <p:blipFill>
          <a:blip r:embed="rId5"/>
          <a:stretch>
            <a:fillRect/>
          </a:stretch>
        </p:blipFill>
        <p:spPr>
          <a:xfrm>
            <a:off x="359870" y="3495344"/>
            <a:ext cx="1950900" cy="2172674"/>
          </a:xfrm>
          <a:prstGeom prst="rect">
            <a:avLst/>
          </a:prstGeom>
        </p:spPr>
      </p:pic>
      <p:sp>
        <p:nvSpPr>
          <p:cNvPr id="2" name="Hide Aegis Logo">
            <a:extLst>
              <a:ext uri="{FF2B5EF4-FFF2-40B4-BE49-F238E27FC236}">
                <a16:creationId xmlns:a16="http://schemas.microsoft.com/office/drawing/2014/main" id="{C4FE07C3-D503-50DE-14EC-17336103303B}"/>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637674-2E9D-8A04-8277-B3BEC67FD212}"/>
              </a:ext>
            </a:extLst>
          </p:cNvPr>
          <p:cNvSpPr txBox="1"/>
          <p:nvPr/>
        </p:nvSpPr>
        <p:spPr>
          <a:xfrm>
            <a:off x="228600" y="234118"/>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DESIGNER BENZODIAZEPINES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pic>
        <p:nvPicPr>
          <p:cNvPr id="6" name="Content Placeholder 5">
            <a:extLst>
              <a:ext uri="{FF2B5EF4-FFF2-40B4-BE49-F238E27FC236}">
                <a16:creationId xmlns:a16="http://schemas.microsoft.com/office/drawing/2014/main" id="{6EBC5419-5584-400E-B5EE-03F9CD00B3D3}"/>
              </a:ext>
            </a:extLst>
          </p:cNvPr>
          <p:cNvPicPr>
            <a:picLocks noGrp="1" noChangeAspect="1"/>
          </p:cNvPicPr>
          <p:nvPr>
            <p:ph sz="half" idx="2"/>
          </p:nvPr>
        </p:nvPicPr>
        <p:blipFill>
          <a:blip r:embed="rId6"/>
          <a:srcRect b="2038"/>
          <a:stretch/>
        </p:blipFill>
        <p:spPr>
          <a:xfrm>
            <a:off x="5540870" y="3161144"/>
            <a:ext cx="3466920" cy="2819860"/>
          </a:xfrm>
        </p:spPr>
      </p:pic>
    </p:spTree>
    <p:extLst>
      <p:ext uri="{BB962C8B-B14F-4D97-AF65-F5344CB8AC3E}">
        <p14:creationId xmlns:p14="http://schemas.microsoft.com/office/powerpoint/2010/main" val="1487313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D1FD900-247A-4141-BC6A-6FF01BFA7474}"/>
              </a:ext>
            </a:extLst>
          </p:cNvPr>
          <p:cNvSpPr>
            <a:spLocks noGrp="1"/>
          </p:cNvSpPr>
          <p:nvPr>
            <p:ph sz="half" idx="1"/>
          </p:nvPr>
        </p:nvSpPr>
        <p:spPr>
          <a:xfrm>
            <a:off x="369093" y="1018378"/>
            <a:ext cx="5726907" cy="2410619"/>
          </a:xfrm>
        </p:spPr>
        <p:txBody>
          <a:bodyPr>
            <a:normAutofit/>
          </a:bodyPr>
          <a:lstStyle/>
          <a:p>
            <a:pPr>
              <a:spcBef>
                <a:spcPts val="0"/>
              </a:spcBef>
              <a:spcAft>
                <a:spcPts val="6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Synthetic Cannabinoid Receptor Antagonists (SCRA) </a:t>
            </a:r>
          </a:p>
          <a:p>
            <a:pPr>
              <a:spcBef>
                <a:spcPts val="0"/>
              </a:spcBef>
              <a:spcAft>
                <a:spcPts val="6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Substances which mimic the effects of delta-9-tetrahydrocannbinol (THC), the psychoactive component of cannabis</a:t>
            </a:r>
          </a:p>
          <a:p>
            <a:pPr lvl="1">
              <a:spcBef>
                <a:spcPts val="0"/>
              </a:spcBef>
              <a:spcAft>
                <a:spcPts val="6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Misleadingly called “synthetic marijuana”</a:t>
            </a:r>
          </a:p>
          <a:p>
            <a:pPr>
              <a:spcBef>
                <a:spcPts val="0"/>
              </a:spcBef>
              <a:spcAft>
                <a:spcPts val="6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Unregulated mind-altering substances </a:t>
            </a:r>
          </a:p>
          <a:p>
            <a:pPr>
              <a:spcBef>
                <a:spcPts val="0"/>
              </a:spcBef>
              <a:spcAft>
                <a:spcPts val="6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Potency frequently varies</a:t>
            </a:r>
          </a:p>
        </p:txBody>
      </p:sp>
      <p:pic>
        <p:nvPicPr>
          <p:cNvPr id="2" name="Picture 1">
            <a:extLst>
              <a:ext uri="{FF2B5EF4-FFF2-40B4-BE49-F238E27FC236}">
                <a16:creationId xmlns:a16="http://schemas.microsoft.com/office/drawing/2014/main" id="{E8A92381-3425-44C2-999A-7A5B1B9B8F4F}"/>
              </a:ext>
            </a:extLst>
          </p:cNvPr>
          <p:cNvPicPr>
            <a:picLocks noChangeAspect="1"/>
          </p:cNvPicPr>
          <p:nvPr/>
        </p:nvPicPr>
        <p:blipFill>
          <a:blip r:embed="rId4"/>
          <a:stretch>
            <a:fillRect/>
          </a:stretch>
        </p:blipFill>
        <p:spPr>
          <a:xfrm>
            <a:off x="6096000" y="248125"/>
            <a:ext cx="2900052" cy="2762300"/>
          </a:xfrm>
          <a:prstGeom prst="rect">
            <a:avLst/>
          </a:prstGeom>
          <a:noFill/>
        </p:spPr>
      </p:pic>
      <p:sp>
        <p:nvSpPr>
          <p:cNvPr id="7" name="TextBox 6">
            <a:extLst>
              <a:ext uri="{FF2B5EF4-FFF2-40B4-BE49-F238E27FC236}">
                <a16:creationId xmlns:a16="http://schemas.microsoft.com/office/drawing/2014/main" id="{1D14D3B1-369F-4AB9-90EA-6154BDCAC727}"/>
              </a:ext>
            </a:extLst>
          </p:cNvPr>
          <p:cNvSpPr txBox="1"/>
          <p:nvPr/>
        </p:nvSpPr>
        <p:spPr>
          <a:xfrm>
            <a:off x="6858000" y="76200"/>
            <a:ext cx="2672813" cy="188417"/>
          </a:xfrm>
          <a:prstGeom prst="rect">
            <a:avLst/>
          </a:prstGeom>
        </p:spPr>
        <p:txBody>
          <a:bodyPr vert="horz" wrap="square" lIns="51435" tIns="25718" rIns="51435" bIns="25718" rtlCol="0">
            <a:normAutofit fontScale="85000" lnSpcReduction="20000"/>
          </a:bodyPr>
          <a:lstStyle/>
          <a:p>
            <a:r>
              <a:rPr lang="en-US" sz="1300" i="1" dirty="0">
                <a:latin typeface="Calibri Light" panose="020F0302020204030204" pitchFamily="34" charset="0"/>
                <a:cs typeface="Calibri Light" panose="020F0302020204030204" pitchFamily="34" charset="0"/>
              </a:rPr>
              <a:t>Chemistry of synthetic cannabinoids</a:t>
            </a:r>
          </a:p>
          <a:p>
            <a:endParaRPr lang="en-US" sz="1013" i="1" dirty="0">
              <a:latin typeface="+mj-lt"/>
            </a:endParaRPr>
          </a:p>
        </p:txBody>
      </p:sp>
      <p:sp>
        <p:nvSpPr>
          <p:cNvPr id="3" name="Hide Aegis Logo">
            <a:extLst>
              <a:ext uri="{FF2B5EF4-FFF2-40B4-BE49-F238E27FC236}">
                <a16:creationId xmlns:a16="http://schemas.microsoft.com/office/drawing/2014/main" id="{691913E7-B716-ADEE-9481-350F85862573}"/>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0E83FB-52E6-BDEA-4521-7D88C37103A9}"/>
              </a:ext>
            </a:extLst>
          </p:cNvPr>
          <p:cNvSpPr txBox="1"/>
          <p:nvPr/>
        </p:nvSpPr>
        <p:spPr>
          <a:xfrm>
            <a:off x="350558" y="248125"/>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SYNTHETIC CANNABINOIDS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69E15E75-75F6-AC34-6BD6-CA98450BA823}"/>
              </a:ext>
            </a:extLst>
          </p:cNvPr>
          <p:cNvCxnSpPr>
            <a:cxnSpLocks/>
          </p:cNvCxnSpPr>
          <p:nvPr/>
        </p:nvCxnSpPr>
        <p:spPr>
          <a:xfrm>
            <a:off x="308461" y="832900"/>
            <a:ext cx="54864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1">
            <a:extLst>
              <a:ext uri="{FF2B5EF4-FFF2-40B4-BE49-F238E27FC236}">
                <a16:creationId xmlns:a16="http://schemas.microsoft.com/office/drawing/2014/main" id="{B9C44D80-4CDB-CFE2-EF65-137394472ECA}"/>
              </a:ext>
            </a:extLst>
          </p:cNvPr>
          <p:cNvSpPr txBox="1">
            <a:spLocks/>
          </p:cNvSpPr>
          <p:nvPr/>
        </p:nvSpPr>
        <p:spPr>
          <a:xfrm>
            <a:off x="5067300" y="3335191"/>
            <a:ext cx="4191000" cy="464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Psychotic effects range from: </a:t>
            </a:r>
          </a:p>
          <a:p>
            <a:pPr lvl="1">
              <a:spcBef>
                <a:spcPts val="0"/>
              </a:spcBef>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Delusional or disordered thinking </a:t>
            </a:r>
          </a:p>
          <a:p>
            <a:pPr lvl="1">
              <a:spcBef>
                <a:spcPts val="0"/>
              </a:spcBef>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Relaxation</a:t>
            </a:r>
          </a:p>
          <a:p>
            <a:pPr lvl="1">
              <a:spcBef>
                <a:spcPts val="0"/>
              </a:spcBef>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Elevated mood</a:t>
            </a:r>
          </a:p>
          <a:p>
            <a:pPr lvl="1">
              <a:spcBef>
                <a:spcPts val="0"/>
              </a:spcBef>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Anxiety </a:t>
            </a:r>
          </a:p>
          <a:p>
            <a:pPr lvl="1">
              <a:spcBef>
                <a:spcPts val="0"/>
              </a:spcBef>
              <a:spcAft>
                <a:spcPts val="6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Paranoia</a:t>
            </a:r>
          </a:p>
          <a:p>
            <a:pPr>
              <a:spcBef>
                <a:spcPts val="0"/>
              </a:spcBef>
            </a:pPr>
            <a:r>
              <a:rPr lang="en-US" sz="1800" b="1" dirty="0">
                <a:solidFill>
                  <a:schemeClr val="tx1">
                    <a:lumMod val="75000"/>
                    <a:lumOff val="25000"/>
                  </a:schemeClr>
                </a:solidFill>
                <a:latin typeface="Calibri Light" panose="020F0302020204030204" pitchFamily="34" charset="0"/>
                <a:cs typeface="Calibri Light" panose="020F0302020204030204" pitchFamily="34" charset="0"/>
              </a:rPr>
              <a:t>Very rare</a:t>
            </a: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 isolated cases of </a:t>
            </a:r>
            <a:r>
              <a:rPr lang="en-US" sz="1800" b="1" dirty="0">
                <a:solidFill>
                  <a:srgbClr val="FF0000"/>
                </a:solidFill>
                <a:latin typeface="Calibri Light" panose="020F0302020204030204" pitchFamily="34" charset="0"/>
                <a:cs typeface="Calibri Light" panose="020F0302020204030204" pitchFamily="34" charset="0"/>
              </a:rPr>
              <a:t>bleeding disorders </a:t>
            </a: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due to adulteration with anticoagulants (</a:t>
            </a:r>
            <a:r>
              <a:rPr lang="en-US" sz="1800" dirty="0" err="1">
                <a:solidFill>
                  <a:schemeClr val="tx1">
                    <a:lumMod val="75000"/>
                    <a:lumOff val="25000"/>
                  </a:schemeClr>
                </a:solidFill>
                <a:latin typeface="Calibri Light" panose="020F0302020204030204" pitchFamily="34" charset="0"/>
                <a:cs typeface="Calibri Light" panose="020F0302020204030204" pitchFamily="34" charset="0"/>
              </a:rPr>
              <a:t>brodificoum</a:t>
            </a: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 </a:t>
            </a:r>
          </a:p>
          <a:p>
            <a:pPr lvl="1">
              <a:spcBef>
                <a:spcPts val="0"/>
              </a:spcBef>
              <a:spcAft>
                <a:spcPts val="600"/>
              </a:spcAft>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Reported 2-3 times over the last 5 years.</a:t>
            </a:r>
          </a:p>
        </p:txBody>
      </p:sp>
      <p:sp>
        <p:nvSpPr>
          <p:cNvPr id="10" name="TextBox 9">
            <a:extLst>
              <a:ext uri="{FF2B5EF4-FFF2-40B4-BE49-F238E27FC236}">
                <a16:creationId xmlns:a16="http://schemas.microsoft.com/office/drawing/2014/main" id="{F6E1E892-A353-81CA-2685-478BADCA7002}"/>
              </a:ext>
            </a:extLst>
          </p:cNvPr>
          <p:cNvSpPr txBox="1"/>
          <p:nvPr/>
        </p:nvSpPr>
        <p:spPr>
          <a:xfrm>
            <a:off x="360855" y="3343808"/>
            <a:ext cx="4765588" cy="3437992"/>
          </a:xfrm>
          <a:prstGeom prst="rect">
            <a:avLst/>
          </a:prstGeom>
        </p:spPr>
        <p:txBody>
          <a:bodyPr vert="horz" lIns="91440" tIns="45720" rIns="91440" bIns="45720" rtlCol="0">
            <a:normAutofit/>
          </a:bodyPr>
          <a:lstStyle>
            <a:lvl1pPr marL="342900" indent="-342900">
              <a:lnSpc>
                <a:spcPct val="110000"/>
              </a:lnSpc>
              <a:spcBef>
                <a:spcPts val="0"/>
              </a:spcBef>
              <a:spcAft>
                <a:spcPts val="1200"/>
              </a:spcAft>
              <a:buFont typeface="Arial" panose="020B0604020202020204" pitchFamily="34" charset="0"/>
              <a:buChar char="•"/>
              <a:defRPr>
                <a:solidFill>
                  <a:schemeClr val="tx1">
                    <a:lumMod val="75000"/>
                    <a:lumOff val="25000"/>
                  </a:schemeClr>
                </a:solidFill>
                <a:latin typeface="Calibri Light" panose="020F0302020204030204" pitchFamily="34" charset="0"/>
                <a:cs typeface="Calibri Light" panose="020F0302020204030204" pitchFamily="34" charset="0"/>
              </a:defRPr>
            </a:lvl1pPr>
            <a:lvl2pPr marL="742950" lvl="1" indent="-285750">
              <a:lnSpc>
                <a:spcPct val="110000"/>
              </a:lnSpc>
              <a:spcBef>
                <a:spcPts val="0"/>
              </a:spcBef>
              <a:spcAft>
                <a:spcPts val="1200"/>
              </a:spcAft>
              <a:buFont typeface="Arial" panose="020B0604020202020204" pitchFamily="34" charset="0"/>
              <a:buChar char="–"/>
              <a:defRPr>
                <a:solidFill>
                  <a:schemeClr val="tx1">
                    <a:lumMod val="75000"/>
                    <a:lumOff val="25000"/>
                  </a:schemeClr>
                </a:solidFill>
                <a:latin typeface="Calibri Light" panose="020F0302020204030204" pitchFamily="34" charset="0"/>
                <a:cs typeface="Calibri Light" panose="020F0302020204030204" pitchFamily="34" charset="0"/>
              </a:defRPr>
            </a:lvl2pPr>
            <a:lvl3pPr marL="1143000" indent="-228600">
              <a:spcBef>
                <a:spcPct val="20000"/>
              </a:spcBef>
              <a:buFont typeface="Arial" panose="020B0604020202020204" pitchFamily="34" charset="0"/>
              <a:buChar char="•"/>
              <a:defRPr sz="2000"/>
            </a:lvl3pPr>
            <a:lvl4pPr marL="1600200" indent="-228600">
              <a:spcBef>
                <a:spcPct val="20000"/>
              </a:spcBef>
              <a:buFont typeface="Arial" panose="020B0604020202020204" pitchFamily="34" charset="0"/>
              <a:buChar char="–"/>
            </a:lvl4pPr>
            <a:lvl5pPr marL="2057400" indent="-228600">
              <a:spcBef>
                <a:spcPct val="20000"/>
              </a:spcBef>
              <a:buFont typeface="Arial" panose="020B0604020202020204" pitchFamily="34" charset="0"/>
              <a:buChar char="»"/>
            </a:lvl5pPr>
            <a:lvl6pPr marL="2514600" indent="-228600">
              <a:spcBef>
                <a:spcPct val="20000"/>
              </a:spcBef>
              <a:buFont typeface="Arial" panose="020B0604020202020204" pitchFamily="34" charset="0"/>
              <a:buChar char="•"/>
            </a:lvl6pPr>
            <a:lvl7pPr marL="2971800" indent="-228600">
              <a:spcBef>
                <a:spcPct val="20000"/>
              </a:spcBef>
              <a:buFont typeface="Arial" panose="020B0604020202020204" pitchFamily="34" charset="0"/>
              <a:buChar char="•"/>
            </a:lvl7pPr>
            <a:lvl8pPr marL="3429000" indent="-228600">
              <a:spcBef>
                <a:spcPct val="20000"/>
              </a:spcBef>
              <a:buFont typeface="Arial" panose="020B0604020202020204" pitchFamily="34" charset="0"/>
              <a:buChar char="•"/>
            </a:lvl8pPr>
            <a:lvl9pPr marL="3886200" indent="-228600">
              <a:spcBef>
                <a:spcPct val="20000"/>
              </a:spcBef>
              <a:buFont typeface="Arial" panose="020B0604020202020204" pitchFamily="34" charset="0"/>
              <a:buChar char="•"/>
            </a:lvl9pPr>
          </a:lstStyle>
          <a:p>
            <a:pPr>
              <a:lnSpc>
                <a:spcPct val="100000"/>
              </a:lnSpc>
              <a:spcAft>
                <a:spcPts val="0"/>
              </a:spcAft>
            </a:pPr>
            <a:r>
              <a:rPr lang="en-US" dirty="0"/>
              <a:t>Synthetic cannabinoids are added to plant material in one of two ways </a:t>
            </a:r>
          </a:p>
          <a:p>
            <a:pPr lvl="1">
              <a:lnSpc>
                <a:spcPct val="100000"/>
              </a:lnSpc>
              <a:spcAft>
                <a:spcPts val="0"/>
              </a:spcAft>
            </a:pPr>
            <a:r>
              <a:rPr lang="en-US" dirty="0"/>
              <a:t>Sprayed </a:t>
            </a:r>
          </a:p>
          <a:p>
            <a:pPr lvl="1">
              <a:lnSpc>
                <a:spcPct val="100000"/>
              </a:lnSpc>
              <a:spcAft>
                <a:spcPts val="600"/>
              </a:spcAft>
            </a:pPr>
            <a:r>
              <a:rPr lang="en-US" dirty="0"/>
              <a:t>Mixed</a:t>
            </a:r>
          </a:p>
          <a:p>
            <a:pPr>
              <a:lnSpc>
                <a:spcPct val="100000"/>
              </a:lnSpc>
              <a:spcAft>
                <a:spcPts val="0"/>
              </a:spcAft>
            </a:pPr>
            <a:r>
              <a:rPr lang="en-US" dirty="0"/>
              <a:t>Common ways cannabinoids are ingested:</a:t>
            </a:r>
          </a:p>
          <a:p>
            <a:pPr lvl="1">
              <a:lnSpc>
                <a:spcPct val="100000"/>
              </a:lnSpc>
              <a:spcAft>
                <a:spcPts val="0"/>
              </a:spcAft>
            </a:pPr>
            <a:r>
              <a:rPr lang="en-US" dirty="0"/>
              <a:t>Smoked as dried plant material </a:t>
            </a:r>
          </a:p>
          <a:p>
            <a:pPr lvl="1">
              <a:lnSpc>
                <a:spcPct val="100000"/>
              </a:lnSpc>
              <a:spcAft>
                <a:spcPts val="0"/>
              </a:spcAft>
            </a:pPr>
            <a:r>
              <a:rPr lang="en-US" dirty="0"/>
              <a:t>Brewed as a tea</a:t>
            </a:r>
          </a:p>
          <a:p>
            <a:pPr lvl="1">
              <a:lnSpc>
                <a:spcPct val="100000"/>
              </a:lnSpc>
              <a:spcAft>
                <a:spcPts val="600"/>
              </a:spcAft>
            </a:pPr>
            <a:r>
              <a:rPr lang="en-US" dirty="0"/>
              <a:t>Vaporized in e-cigarettes</a:t>
            </a:r>
          </a:p>
        </p:txBody>
      </p:sp>
    </p:spTree>
    <p:custDataLst>
      <p:tags r:id="rId1"/>
    </p:custDataLst>
    <p:extLst>
      <p:ext uri="{BB962C8B-B14F-4D97-AF65-F5344CB8AC3E}">
        <p14:creationId xmlns:p14="http://schemas.microsoft.com/office/powerpoint/2010/main" val="4225772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D1FD900-247A-4141-BC6A-6FF01BFA7474}"/>
              </a:ext>
            </a:extLst>
          </p:cNvPr>
          <p:cNvSpPr>
            <a:spLocks noGrp="1"/>
          </p:cNvSpPr>
          <p:nvPr>
            <p:ph sz="half" idx="1"/>
          </p:nvPr>
        </p:nvSpPr>
        <p:spPr>
          <a:xfrm>
            <a:off x="381000" y="914400"/>
            <a:ext cx="5334000" cy="3505200"/>
          </a:xfrm>
        </p:spPr>
        <p:txBody>
          <a:bodyPr>
            <a:noAutofit/>
          </a:bodyPr>
          <a:lstStyle/>
          <a:p>
            <a:pPr>
              <a:spcBef>
                <a:spcPts val="0"/>
              </a:spcBef>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Cathinone is found in the khat plant, a shrub known for its mild stimulant effects</a:t>
            </a:r>
          </a:p>
          <a:p>
            <a:pPr lvl="1">
              <a:spcBef>
                <a:spcPts val="0"/>
              </a:spcBef>
              <a:spcAft>
                <a:spcPts val="1200"/>
              </a:spcAft>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Synthetic cathinones contain one or more human engineered chemicals related to cathinone </a:t>
            </a:r>
          </a:p>
          <a:p>
            <a:pPr>
              <a:spcBef>
                <a:spcPts val="0"/>
              </a:spcBef>
              <a:spcAft>
                <a:spcPts val="12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Used by high-risk drug users but more commonly those who inject stimulants, heroin and other opioids</a:t>
            </a:r>
          </a:p>
          <a:p>
            <a:pPr lvl="0"/>
            <a:r>
              <a:rPr lang="en-US" sz="1800" dirty="0">
                <a:solidFill>
                  <a:schemeClr val="tx1">
                    <a:lumMod val="75000"/>
                    <a:lumOff val="25000"/>
                  </a:schemeClr>
                </a:solidFill>
                <a:latin typeface="Calibri Light" panose="020F0302020204030204" pitchFamily="34" charset="0"/>
                <a:cs typeface="Calibri Light" panose="020F0302020204030204" pitchFamily="34" charset="0"/>
              </a:rPr>
              <a:t>Broadly categorized as: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Methamphetamine-like synthetic cathinones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MDMA-like synthetic cathinones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Cocaine-MDMA mixed synthetic cathinones</a:t>
            </a:r>
          </a:p>
          <a:p>
            <a:pPr lvl="1">
              <a:spcBef>
                <a:spcPts val="0"/>
              </a:spcBef>
              <a:spcAft>
                <a:spcPts val="1200"/>
              </a:spcAft>
            </a:pPr>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Selective catecholamine uptake inhibitors</a:t>
            </a:r>
          </a:p>
          <a:p>
            <a:pPr lvl="0"/>
            <a:r>
              <a:rPr lang="en-US" sz="1800" dirty="0">
                <a:solidFill>
                  <a:schemeClr val="tx1">
                    <a:lumMod val="75000"/>
                    <a:lumOff val="25000"/>
                  </a:schemeClr>
                </a:solidFill>
                <a:latin typeface="Calibri Light" panose="020F0302020204030204" pitchFamily="34" charset="0"/>
                <a:cs typeface="Calibri Light" panose="020F0302020204030204" pitchFamily="34" charset="0"/>
              </a:rPr>
              <a:t>Other synthetic stimulants are abused which are structurally similar, but not technically cathinones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Piperazines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Others </a:t>
            </a:r>
          </a:p>
          <a:p>
            <a:pPr>
              <a:spcBef>
                <a:spcPts val="0"/>
              </a:spcBef>
              <a:spcAft>
                <a:spcPts val="1200"/>
              </a:spcAft>
            </a:pPr>
            <a:endParaRPr lang="en-US" sz="1800" dirty="0"/>
          </a:p>
        </p:txBody>
      </p:sp>
      <p:pic>
        <p:nvPicPr>
          <p:cNvPr id="2" name="Picture 1">
            <a:extLst>
              <a:ext uri="{FF2B5EF4-FFF2-40B4-BE49-F238E27FC236}">
                <a16:creationId xmlns:a16="http://schemas.microsoft.com/office/drawing/2014/main" id="{C9810033-6678-4525-BC57-7EF43641B1F9}"/>
              </a:ext>
            </a:extLst>
          </p:cNvPr>
          <p:cNvPicPr>
            <a:picLocks noChangeAspect="1"/>
          </p:cNvPicPr>
          <p:nvPr/>
        </p:nvPicPr>
        <p:blipFill>
          <a:blip r:embed="rId4">
            <a:alphaModFix/>
            <a:extLst>
              <a:ext uri="{BEBA8EAE-BF5A-486C-A8C5-ECC9F3942E4B}">
                <a14:imgProps xmlns:a14="http://schemas.microsoft.com/office/drawing/2010/main">
                  <a14:imgLayer r:embed="rId5">
                    <a14:imgEffect>
                      <a14:saturation sat="400000"/>
                    </a14:imgEffect>
                  </a14:imgLayer>
                </a14:imgProps>
              </a:ext>
            </a:extLst>
          </a:blip>
          <a:srcRect l="9667" t="3678" r="9978" b="4886"/>
          <a:stretch/>
        </p:blipFill>
        <p:spPr>
          <a:xfrm>
            <a:off x="5943600" y="1976411"/>
            <a:ext cx="2590800" cy="2616412"/>
          </a:xfrm>
          <a:prstGeom prst="rect">
            <a:avLst/>
          </a:prstGeom>
          <a:noFill/>
        </p:spPr>
      </p:pic>
      <p:sp>
        <p:nvSpPr>
          <p:cNvPr id="3" name="TextBox 2">
            <a:extLst>
              <a:ext uri="{FF2B5EF4-FFF2-40B4-BE49-F238E27FC236}">
                <a16:creationId xmlns:a16="http://schemas.microsoft.com/office/drawing/2014/main" id="{B091B039-BC2C-477A-B003-4F5893982D46}"/>
              </a:ext>
            </a:extLst>
          </p:cNvPr>
          <p:cNvSpPr txBox="1"/>
          <p:nvPr/>
        </p:nvSpPr>
        <p:spPr>
          <a:xfrm>
            <a:off x="5943600" y="4612183"/>
            <a:ext cx="2782843" cy="188417"/>
          </a:xfrm>
          <a:prstGeom prst="rect">
            <a:avLst/>
          </a:prstGeom>
        </p:spPr>
        <p:txBody>
          <a:bodyPr vert="horz" wrap="square" lIns="51435" tIns="25718" rIns="51435" bIns="25718" rtlCol="0">
            <a:normAutofit fontScale="92500" lnSpcReduction="20000"/>
          </a:bodyPr>
          <a:lstStyle/>
          <a:p>
            <a:r>
              <a:rPr lang="en-US" sz="1200" i="1" dirty="0">
                <a:latin typeface="Calibri Light" panose="020F0302020204030204" pitchFamily="34" charset="0"/>
                <a:cs typeface="Calibri Light" panose="020F0302020204030204" pitchFamily="34" charset="0"/>
              </a:rPr>
              <a:t>Chemistry of synthetic cathinones</a:t>
            </a:r>
          </a:p>
          <a:p>
            <a:endParaRPr lang="en-US" sz="1013" i="1" dirty="0">
              <a:latin typeface="+mj-lt"/>
            </a:endParaRPr>
          </a:p>
        </p:txBody>
      </p:sp>
      <p:sp>
        <p:nvSpPr>
          <p:cNvPr id="4" name="Hide Aegis Logo">
            <a:extLst>
              <a:ext uri="{FF2B5EF4-FFF2-40B4-BE49-F238E27FC236}">
                <a16:creationId xmlns:a16="http://schemas.microsoft.com/office/drawing/2014/main" id="{DDA05AE4-1529-03C4-5DA9-4BCA4C56B997}"/>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051B18-5D3F-BFEB-121A-85CBBB87B0F2}"/>
              </a:ext>
            </a:extLst>
          </p:cNvPr>
          <p:cNvSpPr txBox="1"/>
          <p:nvPr/>
        </p:nvSpPr>
        <p:spPr>
          <a:xfrm>
            <a:off x="457200" y="164638"/>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SYNTHETIC STIMULANTS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9" name="Straight Connector 8">
            <a:extLst>
              <a:ext uri="{FF2B5EF4-FFF2-40B4-BE49-F238E27FC236}">
                <a16:creationId xmlns:a16="http://schemas.microsoft.com/office/drawing/2014/main" id="{7EA90AC0-8DC5-385F-63D9-EB6D2D58B202}"/>
              </a:ext>
            </a:extLst>
          </p:cNvPr>
          <p:cNvCxnSpPr>
            <a:cxnSpLocks/>
          </p:cNvCxnSpPr>
          <p:nvPr/>
        </p:nvCxnSpPr>
        <p:spPr>
          <a:xfrm>
            <a:off x="381000" y="770008"/>
            <a:ext cx="61190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373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6898" y="1599129"/>
            <a:ext cx="4444702" cy="1829872"/>
          </a:xfrm>
        </p:spPr>
        <p:txBody>
          <a:bodyPr>
            <a:noAutofit/>
          </a:bodyPr>
          <a:lstStyle/>
          <a:p>
            <a:r>
              <a:rPr lang="en-US" sz="1800" dirty="0">
                <a:solidFill>
                  <a:schemeClr val="tx1">
                    <a:lumMod val="75000"/>
                    <a:lumOff val="25000"/>
                  </a:schemeClr>
                </a:solidFill>
                <a:latin typeface="Calibri Light" panose="020F0302020204030204" pitchFamily="34" charset="0"/>
                <a:cs typeface="Calibri Light" panose="020F0302020204030204" pitchFamily="34" charset="0"/>
              </a:rPr>
              <a:t>Commonly labeled as stimulants and known as:</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Bath salts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Plant food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Jewelry cleaner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Phone screen cleaner </a:t>
            </a:r>
          </a:p>
        </p:txBody>
      </p:sp>
      <p:sp>
        <p:nvSpPr>
          <p:cNvPr id="4" name="Content Placeholder 1">
            <a:extLst>
              <a:ext uri="{FF2B5EF4-FFF2-40B4-BE49-F238E27FC236}">
                <a16:creationId xmlns:a16="http://schemas.microsoft.com/office/drawing/2014/main" id="{185E8FFA-4579-40DC-BB56-4F532C87093D}"/>
              </a:ext>
            </a:extLst>
          </p:cNvPr>
          <p:cNvSpPr txBox="1">
            <a:spLocks/>
          </p:cNvSpPr>
          <p:nvPr/>
        </p:nvSpPr>
        <p:spPr>
          <a:xfrm>
            <a:off x="5518455" y="1646337"/>
            <a:ext cx="3288690" cy="2174348"/>
          </a:xfrm>
          <a:prstGeom prst="rect">
            <a:avLst/>
          </a:prstGeom>
        </p:spPr>
        <p:txBody>
          <a:bodyPr vert="horz" lIns="51435" tIns="25718" rIns="51435" bIns="25718"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Side effects: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Paranoia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Hallucinations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Increased sex drive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Panic attacks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Increased friendliness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Excited delirium </a:t>
            </a:r>
          </a:p>
        </p:txBody>
      </p:sp>
      <p:sp>
        <p:nvSpPr>
          <p:cNvPr id="6" name="Content Placeholder 1">
            <a:extLst>
              <a:ext uri="{FF2B5EF4-FFF2-40B4-BE49-F238E27FC236}">
                <a16:creationId xmlns:a16="http://schemas.microsoft.com/office/drawing/2014/main" id="{97FD7FA2-C708-4B18-B342-310F824C8BA1}"/>
              </a:ext>
            </a:extLst>
          </p:cNvPr>
          <p:cNvSpPr txBox="1">
            <a:spLocks/>
          </p:cNvSpPr>
          <p:nvPr/>
        </p:nvSpPr>
        <p:spPr>
          <a:xfrm>
            <a:off x="799291" y="3820685"/>
            <a:ext cx="4444702" cy="1829873"/>
          </a:xfrm>
          <a:prstGeom prst="rect">
            <a:avLst/>
          </a:prstGeom>
        </p:spPr>
        <p:txBody>
          <a:bodyPr vert="horz" lIns="51435" tIns="25718" rIns="51435" bIns="2571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tx1">
                    <a:lumMod val="75000"/>
                    <a:lumOff val="25000"/>
                  </a:schemeClr>
                </a:solidFill>
                <a:latin typeface="Calibri Light" panose="020F0302020204030204" pitchFamily="34" charset="0"/>
                <a:cs typeface="Calibri Light" panose="020F0302020204030204" pitchFamily="34" charset="0"/>
              </a:rPr>
              <a:t>They can be ingested in numerous ways: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Swallowed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Snorted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Smoked </a:t>
            </a:r>
          </a:p>
          <a:p>
            <a:pPr lvl="1"/>
            <a:r>
              <a:rPr lang="en-US" sz="1800" dirty="0">
                <a:solidFill>
                  <a:schemeClr val="tx1">
                    <a:lumMod val="75000"/>
                    <a:lumOff val="25000"/>
                  </a:schemeClr>
                </a:solidFill>
                <a:latin typeface="Calibri Light" panose="020F0302020204030204" pitchFamily="34" charset="0"/>
                <a:cs typeface="Calibri Light" panose="020F0302020204030204" pitchFamily="34" charset="0"/>
              </a:rPr>
              <a:t>Injected </a:t>
            </a:r>
          </a:p>
        </p:txBody>
      </p:sp>
      <p:sp>
        <p:nvSpPr>
          <p:cNvPr id="3" name="Hide Aegis Logo">
            <a:extLst>
              <a:ext uri="{FF2B5EF4-FFF2-40B4-BE49-F238E27FC236}">
                <a16:creationId xmlns:a16="http://schemas.microsoft.com/office/drawing/2014/main" id="{63D062E0-D934-6EA2-D04F-30B3ABF2D6E5}"/>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E6BD64-E1F6-90A5-5A58-CFC66E97D1BB}"/>
              </a:ext>
            </a:extLst>
          </p:cNvPr>
          <p:cNvSpPr txBox="1"/>
          <p:nvPr/>
        </p:nvSpPr>
        <p:spPr>
          <a:xfrm>
            <a:off x="799291"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SYNTHETIC STIMULANTS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CCA09560-41A6-3271-7BFB-2FA25E283D4B}"/>
              </a:ext>
            </a:extLst>
          </p:cNvPr>
          <p:cNvCxnSpPr>
            <a:cxnSpLocks/>
          </p:cNvCxnSpPr>
          <p:nvPr/>
        </p:nvCxnSpPr>
        <p:spPr>
          <a:xfrm>
            <a:off x="738957" y="1337661"/>
            <a:ext cx="55094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4323CEB-C56A-3EC0-C29E-CED56659C23E}"/>
              </a:ext>
            </a:extLst>
          </p:cNvPr>
          <p:cNvPicPr>
            <a:picLocks noChangeAspect="1"/>
          </p:cNvPicPr>
          <p:nvPr/>
        </p:nvPicPr>
        <p:blipFill>
          <a:blip r:embed="rId4"/>
          <a:stretch>
            <a:fillRect/>
          </a:stretch>
        </p:blipFill>
        <p:spPr>
          <a:xfrm>
            <a:off x="6019800" y="3962400"/>
            <a:ext cx="2118417" cy="1969042"/>
          </a:xfrm>
          <a:prstGeom prst="rect">
            <a:avLst/>
          </a:prstGeom>
        </p:spPr>
      </p:pic>
    </p:spTree>
    <p:custDataLst>
      <p:tags r:id="rId1"/>
    </p:custDataLst>
    <p:extLst>
      <p:ext uri="{BB962C8B-B14F-4D97-AF65-F5344CB8AC3E}">
        <p14:creationId xmlns:p14="http://schemas.microsoft.com/office/powerpoint/2010/main" val="1063278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49E2C-F2C8-35B8-4704-7351AC5A0AD5}"/>
              </a:ext>
            </a:extLst>
          </p:cNvPr>
          <p:cNvSpPr>
            <a:spLocks noGrp="1"/>
          </p:cNvSpPr>
          <p:nvPr>
            <p:ph idx="1"/>
          </p:nvPr>
        </p:nvSpPr>
        <p:spPr>
          <a:xfrm>
            <a:off x="772518" y="1518470"/>
            <a:ext cx="7658909" cy="4648200"/>
          </a:xfrm>
        </p:spPr>
        <p:txBody>
          <a:bodyPr>
            <a:normAutofit/>
          </a:bodyPr>
          <a:lstStyle/>
          <a:p>
            <a:pPr marL="342900" marR="0" lvl="0" indent="-342900">
              <a:spcBef>
                <a:spcPts val="0"/>
              </a:spcBef>
              <a:spcAft>
                <a:spcPts val="1200"/>
              </a:spcAft>
              <a:buFont typeface="Symbol" panose="05050102010706020507" pitchFamily="18" charset="2"/>
              <a:buChar char=""/>
            </a:pPr>
            <a:r>
              <a:rPr lang="en-US" sz="2000" kern="100" dirty="0">
                <a:effectLst/>
                <a:latin typeface="Calibri Light" panose="020F0302020204030204" pitchFamily="34" charset="0"/>
                <a:ea typeface="Aptos" panose="020B0004020202020204" pitchFamily="34" charset="0"/>
                <a:cs typeface="Calibri Light" panose="020F0302020204030204" pitchFamily="34" charset="0"/>
              </a:rPr>
              <a:t>Describe changes in overdose death rates and impact of polydrug use.</a:t>
            </a:r>
          </a:p>
          <a:p>
            <a:pPr marL="342900" marR="0" lvl="0" indent="-342900">
              <a:spcBef>
                <a:spcPts val="0"/>
              </a:spcBef>
              <a:spcAft>
                <a:spcPts val="1200"/>
              </a:spcAft>
              <a:buFont typeface="Symbol" panose="05050102010706020507" pitchFamily="18" charset="2"/>
              <a:buChar char=""/>
            </a:pPr>
            <a:r>
              <a:rPr lang="en-US" sz="2000" kern="100" dirty="0">
                <a:effectLst/>
                <a:latin typeface="Calibri Light" panose="020F0302020204030204" pitchFamily="34" charset="0"/>
                <a:ea typeface="Aptos" panose="020B0004020202020204" pitchFamily="34" charset="0"/>
                <a:cs typeface="Calibri Light" panose="020F0302020204030204" pitchFamily="34" charset="0"/>
              </a:rPr>
              <a:t>Provide an overview of illicitly-manufactured drugs that have been found in circulation within the United States.</a:t>
            </a:r>
          </a:p>
          <a:p>
            <a:pPr marL="342900" marR="0" lvl="0" indent="-342900">
              <a:spcBef>
                <a:spcPts val="0"/>
              </a:spcBef>
              <a:spcAft>
                <a:spcPts val="1200"/>
              </a:spcAft>
              <a:buFont typeface="Symbol" panose="05050102010706020507" pitchFamily="18" charset="2"/>
              <a:buChar char=""/>
            </a:pPr>
            <a:r>
              <a:rPr lang="en-US" sz="2000" kern="100" dirty="0">
                <a:effectLst/>
                <a:latin typeface="Calibri Light" panose="020F0302020204030204" pitchFamily="34" charset="0"/>
                <a:ea typeface="Aptos" panose="020B0004020202020204" pitchFamily="34" charset="0"/>
                <a:cs typeface="Calibri Light" panose="020F0302020204030204" pitchFamily="34" charset="0"/>
              </a:rPr>
              <a:t>Discuss testing methodologies required for detection of novel psychoactive substances in healthcare specimens using an example case.</a:t>
            </a:r>
          </a:p>
          <a:p>
            <a:pPr marL="342900" marR="0" lvl="0" indent="-342900">
              <a:spcBef>
                <a:spcPts val="0"/>
              </a:spcBef>
              <a:spcAft>
                <a:spcPts val="1200"/>
              </a:spcAft>
              <a:buFont typeface="Symbol" panose="05050102010706020507" pitchFamily="18" charset="2"/>
              <a:buChar char=""/>
            </a:pPr>
            <a:r>
              <a:rPr lang="en-US" sz="2000" kern="100" dirty="0">
                <a:effectLst/>
                <a:latin typeface="Calibri Light" panose="020F0302020204030204" pitchFamily="34" charset="0"/>
                <a:ea typeface="Aptos" panose="020B0004020202020204" pitchFamily="34" charset="0"/>
                <a:cs typeface="Calibri Light" panose="020F0302020204030204" pitchFamily="34" charset="0"/>
              </a:rPr>
              <a:t>What's next? Discuss the need for ongoing surveillance and updated methodology to identify use of illicitly-manufactured substances in the healthcare setting.</a:t>
            </a:r>
          </a:p>
        </p:txBody>
      </p:sp>
      <p:sp>
        <p:nvSpPr>
          <p:cNvPr id="4" name="Hide Aegis Logo">
            <a:extLst>
              <a:ext uri="{FF2B5EF4-FFF2-40B4-BE49-F238E27FC236}">
                <a16:creationId xmlns:a16="http://schemas.microsoft.com/office/drawing/2014/main" id="{CEFFFA9B-2C3D-F881-7DA5-31FDE6A43CC7}"/>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A3E142-52DE-BDD0-B815-887B0471F2AF}"/>
              </a:ext>
            </a:extLst>
          </p:cNvPr>
          <p:cNvSpPr txBox="1"/>
          <p:nvPr/>
        </p:nvSpPr>
        <p:spPr>
          <a:xfrm>
            <a:off x="799291"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LEARNING OBJECTIVES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8926D5A8-B804-9005-ED87-7FA109AF9362}"/>
              </a:ext>
            </a:extLst>
          </p:cNvPr>
          <p:cNvCxnSpPr>
            <a:cxnSpLocks/>
          </p:cNvCxnSpPr>
          <p:nvPr/>
        </p:nvCxnSpPr>
        <p:spPr>
          <a:xfrm>
            <a:off x="738957" y="1337661"/>
            <a:ext cx="48998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011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4864F-E46D-5273-0EA1-BF884CC8232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400" y="1557939"/>
            <a:ext cx="5257800" cy="3962400"/>
          </a:xfrm>
        </p:spPr>
        <p:txBody>
          <a:bodyPr>
            <a:noAutofit/>
          </a:bodyPr>
          <a:lstStyle/>
          <a:p>
            <a:pPr marL="0" indent="0">
              <a:spcBef>
                <a:spcPts val="1406"/>
              </a:spcBef>
              <a:buNone/>
            </a:pPr>
            <a:r>
              <a:rPr lang="en-US" sz="2000" b="1" dirty="0">
                <a:solidFill>
                  <a:schemeClr val="tx1">
                    <a:lumMod val="65000"/>
                    <a:lumOff val="35000"/>
                  </a:schemeClr>
                </a:solidFill>
                <a:latin typeface="Calibri Light" panose="020F0302020204030204" pitchFamily="34" charset="0"/>
                <a:cs typeface="Calibri Light" panose="020F0302020204030204" pitchFamily="34" charset="0"/>
              </a:rPr>
              <a:t>Traditional</a:t>
            </a:r>
          </a:p>
          <a:p>
            <a:pPr marL="342900" lvl="1" indent="-342900"/>
            <a:r>
              <a:rPr lang="en-US" sz="2000" dirty="0">
                <a:solidFill>
                  <a:schemeClr val="tx1">
                    <a:lumMod val="65000"/>
                    <a:lumOff val="35000"/>
                  </a:schemeClr>
                </a:solidFill>
                <a:latin typeface="Calibri Light" panose="020F0302020204030204" pitchFamily="34" charset="0"/>
                <a:cs typeface="Calibri Light" panose="020F0302020204030204" pitchFamily="34" charset="0"/>
              </a:rPr>
              <a:t>LSD</a:t>
            </a:r>
          </a:p>
          <a:p>
            <a:pPr marL="342900" lvl="1" indent="-342900"/>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PCP</a:t>
            </a:r>
          </a:p>
          <a:p>
            <a:pPr marL="342900" lvl="1" indent="-342900"/>
            <a:r>
              <a:rPr lang="en-US" sz="2000" dirty="0">
                <a:solidFill>
                  <a:schemeClr val="tx1">
                    <a:lumMod val="65000"/>
                    <a:lumOff val="35000"/>
                  </a:schemeClr>
                </a:solidFill>
                <a:latin typeface="Calibri Light" panose="020F0302020204030204" pitchFamily="34" charset="0"/>
                <a:cs typeface="Calibri Light" panose="020F0302020204030204" pitchFamily="34" charset="0"/>
              </a:rPr>
              <a:t>Ketamine</a:t>
            </a:r>
          </a:p>
          <a:p>
            <a:pPr marL="342900" lvl="1" indent="-342900"/>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Psilocybin</a:t>
            </a:r>
          </a:p>
          <a:p>
            <a:pPr marL="0" lvl="1" indent="0">
              <a:buNone/>
            </a:pPr>
            <a:endParaRPr lang="en-US" sz="2000" dirty="0">
              <a:solidFill>
                <a:schemeClr val="tx1">
                  <a:lumMod val="65000"/>
                  <a:lumOff val="35000"/>
                </a:schemeClr>
              </a:solidFill>
              <a:latin typeface="Calibri Light" panose="020F0302020204030204" pitchFamily="34" charset="0"/>
              <a:cs typeface="Calibri Light" panose="020F0302020204030204" pitchFamily="34" charset="0"/>
            </a:endParaRPr>
          </a:p>
          <a:p>
            <a:pPr marL="0" lvl="1" indent="0">
              <a:buNone/>
            </a:pPr>
            <a:r>
              <a:rPr lang="en-US" sz="2000" b="1" dirty="0">
                <a:solidFill>
                  <a:schemeClr val="tx1">
                    <a:lumMod val="65000"/>
                    <a:lumOff val="35000"/>
                  </a:schemeClr>
                </a:solidFill>
                <a:latin typeface="Calibri Light" panose="020F0302020204030204" pitchFamily="34" charset="0"/>
                <a:cs typeface="Calibri Light" panose="020F0302020204030204" pitchFamily="34" charset="0"/>
              </a:rPr>
              <a:t>Novel</a:t>
            </a:r>
          </a:p>
          <a:p>
            <a:pPr marL="342900" lvl="1" indent="-342900"/>
            <a:r>
              <a:rPr lang="en-US" sz="2000" dirty="0">
                <a:solidFill>
                  <a:schemeClr val="tx1">
                    <a:lumMod val="65000"/>
                    <a:lumOff val="35000"/>
                  </a:schemeClr>
                </a:solidFill>
                <a:latin typeface="Calibri Light" panose="020F0302020204030204" pitchFamily="34" charset="0"/>
                <a:cs typeface="Calibri Light" panose="020F0302020204030204" pitchFamily="34" charset="0"/>
              </a:rPr>
              <a:t>LSD analogs</a:t>
            </a:r>
          </a:p>
          <a:p>
            <a:pPr marL="342900" lvl="1" indent="-342900"/>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PCP analogs</a:t>
            </a:r>
          </a:p>
          <a:p>
            <a:pPr marL="342900" lvl="1" indent="-342900"/>
            <a:r>
              <a:rPr lang="en-US" sz="2000" dirty="0">
                <a:solidFill>
                  <a:schemeClr val="tx1">
                    <a:lumMod val="65000"/>
                    <a:lumOff val="35000"/>
                  </a:schemeClr>
                </a:solidFill>
                <a:latin typeface="Calibri Light" panose="020F0302020204030204" pitchFamily="34" charset="0"/>
                <a:cs typeface="Calibri Light" panose="020F0302020204030204" pitchFamily="34" charset="0"/>
              </a:rPr>
              <a:t>Ketamine analogs</a:t>
            </a:r>
          </a:p>
        </p:txBody>
      </p:sp>
      <p:sp>
        <p:nvSpPr>
          <p:cNvPr id="3" name="Hide Aegis Logo">
            <a:extLst>
              <a:ext uri="{FF2B5EF4-FFF2-40B4-BE49-F238E27FC236}">
                <a16:creationId xmlns:a16="http://schemas.microsoft.com/office/drawing/2014/main" id="{01DAF7A1-D53D-8ACB-10EC-308B14F96A93}"/>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1ACAF6-AB7B-3151-FBAA-4CF7430676DE}"/>
              </a:ext>
            </a:extLst>
          </p:cNvPr>
          <p:cNvSpPr txBox="1"/>
          <p:nvPr/>
        </p:nvSpPr>
        <p:spPr>
          <a:xfrm>
            <a:off x="799291"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HALLUCINOGENS/DISSOCIATIVES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E1DFF47E-7A2D-D677-C656-A0ECE85967EC}"/>
              </a:ext>
            </a:extLst>
          </p:cNvPr>
          <p:cNvCxnSpPr>
            <a:cxnSpLocks/>
          </p:cNvCxnSpPr>
          <p:nvPr/>
        </p:nvCxnSpPr>
        <p:spPr>
          <a:xfrm>
            <a:off x="738957" y="1337661"/>
            <a:ext cx="69572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56C1899-3C52-2322-3641-F5E6AD9F8982}"/>
              </a:ext>
            </a:extLst>
          </p:cNvPr>
          <p:cNvPicPr>
            <a:picLocks noChangeAspect="1"/>
          </p:cNvPicPr>
          <p:nvPr/>
        </p:nvPicPr>
        <p:blipFill>
          <a:blip r:embed="rId3"/>
          <a:stretch>
            <a:fillRect/>
          </a:stretch>
        </p:blipFill>
        <p:spPr>
          <a:xfrm>
            <a:off x="4876800" y="2367839"/>
            <a:ext cx="2486025" cy="2342600"/>
          </a:xfrm>
          <a:prstGeom prst="rect">
            <a:avLst/>
          </a:prstGeom>
        </p:spPr>
      </p:pic>
    </p:spTree>
    <p:extLst>
      <p:ext uri="{BB962C8B-B14F-4D97-AF65-F5344CB8AC3E}">
        <p14:creationId xmlns:p14="http://schemas.microsoft.com/office/powerpoint/2010/main" val="1284503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4864F-E46D-5273-0EA1-BF884CC8232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4953" y="1524000"/>
            <a:ext cx="8254093" cy="3429000"/>
          </a:xfrm>
        </p:spPr>
        <p:txBody>
          <a:bodyPr>
            <a:normAutofit/>
          </a:bodyPr>
          <a:lstStyle/>
          <a:p>
            <a:pPr marL="0" indent="0">
              <a:spcBef>
                <a:spcPts val="1406"/>
              </a:spcBef>
              <a:buNone/>
            </a:pPr>
            <a:r>
              <a:rPr lang="en-US" sz="2000" b="1" dirty="0">
                <a:solidFill>
                  <a:schemeClr val="tx1">
                    <a:lumMod val="65000"/>
                    <a:lumOff val="35000"/>
                  </a:schemeClr>
                </a:solidFill>
                <a:latin typeface="Calibri Light" panose="020F0302020204030204" pitchFamily="34" charset="0"/>
                <a:cs typeface="Calibri Light" panose="020F0302020204030204" pitchFamily="34" charset="0"/>
              </a:rPr>
              <a:t>Reported effects: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Emotional swings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Seeing images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Hearing sounds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Sensations that seem real, but are not</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Long-term effects:</a:t>
            </a:r>
          </a:p>
          <a:p>
            <a:pPr lvl="1"/>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Persistent Psychosis</a:t>
            </a:r>
          </a:p>
          <a:p>
            <a:pPr lvl="1"/>
            <a:r>
              <a:rPr lang="en-US" sz="2000" dirty="0">
                <a:solidFill>
                  <a:schemeClr val="tx1">
                    <a:lumMod val="65000"/>
                    <a:lumOff val="35000"/>
                  </a:schemeClr>
                </a:solidFill>
                <a:latin typeface="Calibri Light" panose="020F0302020204030204" pitchFamily="34" charset="0"/>
                <a:cs typeface="Calibri Light" panose="020F0302020204030204" pitchFamily="34" charset="0"/>
              </a:rPr>
              <a:t>Visual disturbances, disorganized thinking, paranoia, mood disturbances</a:t>
            </a:r>
          </a:p>
        </p:txBody>
      </p:sp>
      <p:sp>
        <p:nvSpPr>
          <p:cNvPr id="3" name="Hide Aegis Logo">
            <a:extLst>
              <a:ext uri="{FF2B5EF4-FFF2-40B4-BE49-F238E27FC236}">
                <a16:creationId xmlns:a16="http://schemas.microsoft.com/office/drawing/2014/main" id="{73F2A58E-D0A8-4176-60D0-5C6BD174C4F6}"/>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E62420-6848-89BA-4C44-8B3B2DB26D47}"/>
              </a:ext>
            </a:extLst>
          </p:cNvPr>
          <p:cNvSpPr txBox="1"/>
          <p:nvPr/>
        </p:nvSpPr>
        <p:spPr>
          <a:xfrm>
            <a:off x="479964" y="786825"/>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HALLUCINOGENS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014C2F55-F1A2-9CC1-CF8D-7BAE333419E7}"/>
              </a:ext>
            </a:extLst>
          </p:cNvPr>
          <p:cNvCxnSpPr>
            <a:cxnSpLocks/>
          </p:cNvCxnSpPr>
          <p:nvPr/>
        </p:nvCxnSpPr>
        <p:spPr>
          <a:xfrm>
            <a:off x="381000" y="1371600"/>
            <a:ext cx="46712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549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4864F-E46D-5273-0EA1-BF884CC8232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9291" y="1485898"/>
            <a:ext cx="3233775" cy="4343400"/>
          </a:xfrm>
        </p:spPr>
        <p:txBody>
          <a:bodyPr>
            <a:noAutofit/>
          </a:bodyPr>
          <a:lstStyle/>
          <a:p>
            <a:pPr marL="0" indent="0">
              <a:spcBef>
                <a:spcPts val="1406"/>
              </a:spcBef>
              <a:buNone/>
            </a:pPr>
            <a:r>
              <a:rPr lang="en-US" sz="2000" b="1" dirty="0">
                <a:solidFill>
                  <a:schemeClr val="tx1">
                    <a:lumMod val="65000"/>
                    <a:lumOff val="35000"/>
                  </a:schemeClr>
                </a:solidFill>
                <a:latin typeface="Calibri Light" panose="020F0302020204030204" pitchFamily="34" charset="0"/>
                <a:cs typeface="Calibri Light" panose="020F0302020204030204" pitchFamily="34" charset="0"/>
              </a:rPr>
              <a:t>Effects at low doses:</a:t>
            </a:r>
          </a:p>
          <a:p>
            <a:pPr marL="315040" lvl="1">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Numbness</a:t>
            </a:r>
          </a:p>
          <a:p>
            <a:pPr marL="315040" lvl="1">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Loss of coordination, disorientation, and confusion</a:t>
            </a:r>
          </a:p>
          <a:p>
            <a:pPr marL="315040" lvl="1">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Dizziness, nausea, vomiting</a:t>
            </a:r>
          </a:p>
          <a:p>
            <a:pPr marL="315040" lvl="1">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Elevated blood pressure, heart rate, respiratory rate and body temperature</a:t>
            </a:r>
          </a:p>
        </p:txBody>
      </p:sp>
      <p:sp>
        <p:nvSpPr>
          <p:cNvPr id="5" name="Content Placeholder 3">
            <a:extLst>
              <a:ext uri="{FF2B5EF4-FFF2-40B4-BE49-F238E27FC236}">
                <a16:creationId xmlns:a16="http://schemas.microsoft.com/office/drawing/2014/main" id="{E85888E1-F972-1A2D-E27D-A03A3027B0D3}"/>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00600" y="1488985"/>
            <a:ext cx="3983813" cy="4114801"/>
          </a:xfrm>
          <a:prstGeom prst="rect">
            <a:avLst/>
          </a:prstGeom>
        </p:spPr>
        <p:txBody>
          <a:bodyPr vert="horz" lIns="91440" tIns="45720" rIns="91440" bIns="45720" rtlCol="0">
            <a:noAutofit/>
          </a:bodyPr>
          <a:lstStyle>
            <a:lvl1pPr indent="0">
              <a:spcBef>
                <a:spcPts val="1406"/>
              </a:spcBef>
              <a:buFont typeface="Arial" panose="020B0604020202020204" pitchFamily="34" charset="0"/>
              <a:buNone/>
              <a:defRPr sz="2000" b="1">
                <a:solidFill>
                  <a:schemeClr val="tx1">
                    <a:lumMod val="65000"/>
                    <a:lumOff val="35000"/>
                  </a:schemeClr>
                </a:solidFill>
                <a:latin typeface="Calibri Light" panose="020F0302020204030204" pitchFamily="34" charset="0"/>
                <a:cs typeface="Calibri Light" panose="020F0302020204030204" pitchFamily="34" charset="0"/>
              </a:defRPr>
            </a:lvl1pPr>
            <a:lvl2pPr marL="315040" lvl="1" indent="-285750">
              <a:spcBef>
                <a:spcPts val="1406"/>
              </a:spcBef>
              <a:buFont typeface="Arial" panose="020B0604020202020204" pitchFamily="34" charset="0"/>
              <a:buChar char="–"/>
              <a:defRPr sz="2000">
                <a:solidFill>
                  <a:schemeClr val="tx1">
                    <a:lumMod val="65000"/>
                    <a:lumOff val="35000"/>
                  </a:schemeClr>
                </a:solidFill>
                <a:latin typeface="Calibri Light" panose="020F0302020204030204" pitchFamily="34" charset="0"/>
                <a:cs typeface="Calibri Light" panose="020F0302020204030204" pitchFamily="34" charset="0"/>
              </a:defRPr>
            </a:lvl2pPr>
            <a:lvl3pPr marL="1143000" indent="-228600">
              <a:spcBef>
                <a:spcPct val="20000"/>
              </a:spcBef>
              <a:buFont typeface="Arial" panose="020B0604020202020204" pitchFamily="34" charset="0"/>
              <a:buChar char="•"/>
              <a:defRPr sz="2000"/>
            </a:lvl3pPr>
            <a:lvl4pPr marL="1600200" indent="-228600">
              <a:spcBef>
                <a:spcPct val="20000"/>
              </a:spcBef>
              <a:buFont typeface="Arial" panose="020B0604020202020204" pitchFamily="34" charset="0"/>
              <a:buChar char="–"/>
            </a:lvl4pPr>
            <a:lvl5pPr marL="2057400" indent="-228600">
              <a:spcBef>
                <a:spcPct val="20000"/>
              </a:spcBef>
              <a:buFont typeface="Arial" panose="020B0604020202020204" pitchFamily="34" charset="0"/>
              <a:buChar char="»"/>
            </a:lvl5pPr>
            <a:lvl6pPr marL="2514600" indent="-228600">
              <a:spcBef>
                <a:spcPct val="20000"/>
              </a:spcBef>
              <a:buFont typeface="Arial" panose="020B0604020202020204" pitchFamily="34" charset="0"/>
              <a:buChar char="•"/>
            </a:lvl6pPr>
            <a:lvl7pPr marL="2971800" indent="-228600">
              <a:spcBef>
                <a:spcPct val="20000"/>
              </a:spcBef>
              <a:buFont typeface="Arial" panose="020B0604020202020204" pitchFamily="34" charset="0"/>
              <a:buChar char="•"/>
            </a:lvl7pPr>
            <a:lvl8pPr marL="3429000" indent="-228600">
              <a:spcBef>
                <a:spcPct val="20000"/>
              </a:spcBef>
              <a:buFont typeface="Arial" panose="020B0604020202020204" pitchFamily="34" charset="0"/>
              <a:buChar char="•"/>
            </a:lvl8pPr>
            <a:lvl9pPr marL="3886200" indent="-228600">
              <a:spcBef>
                <a:spcPct val="20000"/>
              </a:spcBef>
              <a:buFont typeface="Arial" panose="020B0604020202020204" pitchFamily="34" charset="0"/>
              <a:buChar char="•"/>
            </a:lvl9pPr>
          </a:lstStyle>
          <a:p>
            <a:r>
              <a:rPr lang="en-US" dirty="0"/>
              <a:t>Effects at high doses:</a:t>
            </a:r>
          </a:p>
          <a:p>
            <a:pPr lvl="1"/>
            <a:r>
              <a:rPr lang="en-US" dirty="0"/>
              <a:t>Hallucinations</a:t>
            </a:r>
          </a:p>
          <a:p>
            <a:pPr lvl="1"/>
            <a:r>
              <a:rPr lang="en-US" dirty="0"/>
              <a:t>Memory loss</a:t>
            </a:r>
          </a:p>
          <a:p>
            <a:pPr lvl="1"/>
            <a:r>
              <a:rPr lang="en-US" dirty="0"/>
              <a:t>Dangerous changes in blood pressure, heart rate, respiratory rate and temperature</a:t>
            </a:r>
          </a:p>
          <a:p>
            <a:pPr lvl="1"/>
            <a:r>
              <a:rPr lang="en-US" dirty="0"/>
              <a:t>Psychologic distress</a:t>
            </a:r>
          </a:p>
          <a:p>
            <a:pPr lvl="1"/>
            <a:r>
              <a:rPr lang="en-US" dirty="0"/>
              <a:t>Use with other CNS depressants can lead to respiratory arrest</a:t>
            </a:r>
          </a:p>
        </p:txBody>
      </p:sp>
      <p:sp>
        <p:nvSpPr>
          <p:cNvPr id="3" name="Hide Aegis Logo">
            <a:extLst>
              <a:ext uri="{FF2B5EF4-FFF2-40B4-BE49-F238E27FC236}">
                <a16:creationId xmlns:a16="http://schemas.microsoft.com/office/drawing/2014/main" id="{C6BE4355-CA43-E27B-A1E3-D1578CD48B6D}"/>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62135D-B86F-5FBF-770B-7729A0E65B91}"/>
              </a:ext>
            </a:extLst>
          </p:cNvPr>
          <p:cNvSpPr txBox="1"/>
          <p:nvPr/>
        </p:nvSpPr>
        <p:spPr>
          <a:xfrm>
            <a:off x="799291"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DISSOCIATIVES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7" name="Straight Connector 6">
            <a:extLst>
              <a:ext uri="{FF2B5EF4-FFF2-40B4-BE49-F238E27FC236}">
                <a16:creationId xmlns:a16="http://schemas.microsoft.com/office/drawing/2014/main" id="{99DE2351-C231-B4EE-73D8-EB2DAFA96C6C}"/>
              </a:ext>
            </a:extLst>
          </p:cNvPr>
          <p:cNvCxnSpPr/>
          <p:nvPr/>
        </p:nvCxnSpPr>
        <p:spPr>
          <a:xfrm>
            <a:off x="738957" y="1337661"/>
            <a:ext cx="35282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393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4864F-E46D-5273-0EA1-BF884CC8232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2242" y="1518810"/>
            <a:ext cx="7700193" cy="4038599"/>
          </a:xfrm>
        </p:spPr>
        <p:txBody>
          <a:bodyPr>
            <a:normAutofit/>
          </a:bodyPr>
          <a:lstStyle/>
          <a:p>
            <a:pPr marL="0" indent="0">
              <a:spcBef>
                <a:spcPts val="1406"/>
              </a:spcBef>
              <a:buNone/>
            </a:pPr>
            <a:r>
              <a:rPr lang="en-US" sz="2000" b="1" dirty="0">
                <a:solidFill>
                  <a:schemeClr val="tx1">
                    <a:lumMod val="65000"/>
                    <a:lumOff val="35000"/>
                  </a:schemeClr>
                </a:solidFill>
                <a:latin typeface="Calibri Light" panose="020F0302020204030204" pitchFamily="34" charset="0"/>
                <a:cs typeface="Calibri Light" panose="020F0302020204030204" pitchFamily="34" charset="0"/>
              </a:rPr>
              <a:t>Long-term effects largely unknown, but long-term PCP use has resulted in:</a:t>
            </a:r>
          </a:p>
          <a:p>
            <a:pPr marL="0" indent="-370760">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Persistent speech difficulties</a:t>
            </a:r>
          </a:p>
          <a:p>
            <a:pPr marL="0" indent="-370760">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Memory loss</a:t>
            </a:r>
          </a:p>
          <a:p>
            <a:pPr marL="0" indent="-370760">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Depression</a:t>
            </a:r>
          </a:p>
          <a:p>
            <a:pPr marL="0" indent="-370760">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Suicidal thoughts</a:t>
            </a:r>
          </a:p>
          <a:p>
            <a:pPr marL="0" indent="-370760">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Anxiety</a:t>
            </a:r>
          </a:p>
          <a:p>
            <a:pPr marL="0" indent="-370760">
              <a:spcBef>
                <a:spcPts val="1406"/>
              </a:spcBef>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Social withdrawal</a:t>
            </a:r>
          </a:p>
        </p:txBody>
      </p:sp>
      <p:sp>
        <p:nvSpPr>
          <p:cNvPr id="3" name="Hide Aegis Logo">
            <a:extLst>
              <a:ext uri="{FF2B5EF4-FFF2-40B4-BE49-F238E27FC236}">
                <a16:creationId xmlns:a16="http://schemas.microsoft.com/office/drawing/2014/main" id="{022CEEE4-FA31-0B4A-2696-0B09112B0D36}"/>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006408-12B7-CA03-C800-470CB9723208}"/>
              </a:ext>
            </a:extLst>
          </p:cNvPr>
          <p:cNvSpPr txBox="1"/>
          <p:nvPr/>
        </p:nvSpPr>
        <p:spPr>
          <a:xfrm>
            <a:off x="799291" y="691330"/>
            <a:ext cx="7658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DISSOCIATIVES</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BCEE5CB4-BFAC-537F-BE24-541FBCC1A34D}"/>
              </a:ext>
            </a:extLst>
          </p:cNvPr>
          <p:cNvCxnSpPr/>
          <p:nvPr/>
        </p:nvCxnSpPr>
        <p:spPr>
          <a:xfrm>
            <a:off x="738957" y="1337661"/>
            <a:ext cx="35282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983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D30A-577C-EB6B-9753-0ED70591FDB0}"/>
              </a:ext>
            </a:extLst>
          </p:cNvPr>
          <p:cNvSpPr>
            <a:spLocks noGrp="1"/>
          </p:cNvSpPr>
          <p:nvPr>
            <p:ph type="title"/>
          </p:nvPr>
        </p:nvSpPr>
        <p:spPr>
          <a:xfrm>
            <a:off x="609600" y="2286000"/>
            <a:ext cx="8153400" cy="1362075"/>
          </a:xfrm>
        </p:spPr>
        <p:txBody>
          <a:bodyPr>
            <a:normAutofit fontScale="90000"/>
          </a:bodyPr>
          <a:lstStyle/>
          <a:p>
            <a:pPr>
              <a:spcBef>
                <a:spcPts val="0"/>
              </a:spcBef>
              <a:defRPr/>
            </a:pPr>
            <a:r>
              <a:rPr lang="en-US" sz="3200" dirty="0">
                <a:solidFill>
                  <a:srgbClr val="005EB8"/>
                </a:solidFill>
                <a:latin typeface="Century Gothic" panose="020B0502020202020204" pitchFamily="34" charset="0"/>
              </a:rPr>
              <a:t>Discuss testing methodologies required for detection of novel psychoactive substances in healthcare specimens using an example case.</a:t>
            </a:r>
          </a:p>
        </p:txBody>
      </p:sp>
      <p:sp>
        <p:nvSpPr>
          <p:cNvPr id="2" name="Hide Aegis Logo">
            <a:extLst>
              <a:ext uri="{FF2B5EF4-FFF2-40B4-BE49-F238E27FC236}">
                <a16:creationId xmlns:a16="http://schemas.microsoft.com/office/drawing/2014/main" id="{B656EA9A-38EA-E706-EF38-DC92F3E9BE1D}"/>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551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17C103-F8E2-4C91-3B30-0F38EDE51C88}"/>
              </a:ext>
            </a:extLst>
          </p:cNvPr>
          <p:cNvSpPr txBox="1"/>
          <p:nvPr/>
        </p:nvSpPr>
        <p:spPr>
          <a:xfrm>
            <a:off x="1551963" y="1726838"/>
            <a:ext cx="3865857" cy="3645262"/>
          </a:xfrm>
          <a:prstGeom prst="rect">
            <a:avLst/>
          </a:prstGeom>
        </p:spPr>
        <p:txBody>
          <a:bodyPr vert="horz" wrap="square" lIns="68580" tIns="34290" rIns="68580" bIns="34290" rtlCol="0">
            <a:normAutofit/>
          </a:bodyPr>
          <a:lstStyle/>
          <a:p>
            <a:pPr marL="257175" indent="-257175">
              <a:buFont typeface="Arial" panose="020B0604020202020204" pitchFamily="34" charset="0"/>
              <a:buChar char="•"/>
            </a:pPr>
            <a:endParaRPr lang="en-US" sz="1500" dirty="0"/>
          </a:p>
        </p:txBody>
      </p:sp>
      <p:pic>
        <p:nvPicPr>
          <p:cNvPr id="5" name="Picture 4">
            <a:extLst>
              <a:ext uri="{FF2B5EF4-FFF2-40B4-BE49-F238E27FC236}">
                <a16:creationId xmlns:a16="http://schemas.microsoft.com/office/drawing/2014/main" id="{295F2892-0605-865C-4A73-895933044998}"/>
              </a:ext>
            </a:extLst>
          </p:cNvPr>
          <p:cNvPicPr>
            <a:picLocks noChangeAspect="1"/>
          </p:cNvPicPr>
          <p:nvPr/>
        </p:nvPicPr>
        <p:blipFill>
          <a:blip r:embed="rId2"/>
          <a:stretch>
            <a:fillRect/>
          </a:stretch>
        </p:blipFill>
        <p:spPr>
          <a:xfrm>
            <a:off x="3779682" y="3175288"/>
            <a:ext cx="4398511" cy="2713001"/>
          </a:xfrm>
          <a:prstGeom prst="rect">
            <a:avLst/>
          </a:prstGeom>
        </p:spPr>
      </p:pic>
      <p:pic>
        <p:nvPicPr>
          <p:cNvPr id="8" name="Picture 2" descr="iCup 10-Panel One Step Test">
            <a:extLst>
              <a:ext uri="{FF2B5EF4-FFF2-40B4-BE49-F238E27FC236}">
                <a16:creationId xmlns:a16="http://schemas.microsoft.com/office/drawing/2014/main" id="{E5544BFA-2F28-39CC-50C5-818C3A3FD2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110072"/>
            <a:ext cx="2403064" cy="30038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6CE1424-FF1F-1367-4C08-D949B34F8F80}"/>
              </a:ext>
            </a:extLst>
          </p:cNvPr>
          <p:cNvSpPr txBox="1"/>
          <p:nvPr/>
        </p:nvSpPr>
        <p:spPr>
          <a:xfrm>
            <a:off x="304800" y="227351"/>
            <a:ext cx="8229600" cy="461665"/>
          </a:xfrm>
          <a:prstGeom prst="rect">
            <a:avLst/>
          </a:prstGeom>
          <a:noFill/>
        </p:spPr>
        <p:txBody>
          <a:bodyPr wrap="square" rtlCol="0">
            <a:spAutoFit/>
          </a:bodyPr>
          <a:lstStyle/>
          <a:p>
            <a:pPr>
              <a:defRPr/>
            </a:pPr>
            <a:r>
              <a:rPr lang="en-US" sz="2400" dirty="0">
                <a:solidFill>
                  <a:srgbClr val="005EB8"/>
                </a:solidFill>
                <a:latin typeface="Century Gothic" panose="020B0502020202020204" pitchFamily="34" charset="0"/>
                <a:ea typeface="Proxima Nova" charset="0"/>
                <a:cs typeface="Proxima Nova" charset="0"/>
              </a:rPr>
              <a:t>EXAMPLE CASE – PART 1</a:t>
            </a:r>
            <a:endParaRPr lang="en-US" sz="2400" baseline="30000" dirty="0">
              <a:solidFill>
                <a:srgbClr val="005EB8"/>
              </a:solidFill>
              <a:latin typeface="Century Gothic" panose="020B0502020202020204" pitchFamily="34" charset="0"/>
              <a:ea typeface="Proxima Nova" charset="0"/>
              <a:cs typeface="Proxima Nova" charset="0"/>
            </a:endParaRPr>
          </a:p>
        </p:txBody>
      </p:sp>
      <p:cxnSp>
        <p:nvCxnSpPr>
          <p:cNvPr id="11" name="Straight Connector 10">
            <a:extLst>
              <a:ext uri="{FF2B5EF4-FFF2-40B4-BE49-F238E27FC236}">
                <a16:creationId xmlns:a16="http://schemas.microsoft.com/office/drawing/2014/main" id="{E7892D78-6E2B-20BC-DFBE-C2F9EC56F51F}"/>
              </a:ext>
            </a:extLst>
          </p:cNvPr>
          <p:cNvCxnSpPr>
            <a:cxnSpLocks/>
          </p:cNvCxnSpPr>
          <p:nvPr/>
        </p:nvCxnSpPr>
        <p:spPr>
          <a:xfrm flipV="1">
            <a:off x="304799" y="744100"/>
            <a:ext cx="6675120" cy="1"/>
          </a:xfrm>
          <a:prstGeom prst="line">
            <a:avLst/>
          </a:prstGeom>
          <a:noFill/>
          <a:ln w="31750" cap="flat" cmpd="sng" algn="ctr">
            <a:solidFill>
              <a:sysClr val="window" lastClr="FFFFFF">
                <a:lumMod val="85000"/>
              </a:sysClr>
            </a:solidFill>
            <a:prstDash val="solid"/>
          </a:ln>
          <a:effectLst/>
        </p:spPr>
      </p:cxnSp>
      <p:sp>
        <p:nvSpPr>
          <p:cNvPr id="2" name="TextBox 1">
            <a:extLst>
              <a:ext uri="{FF2B5EF4-FFF2-40B4-BE49-F238E27FC236}">
                <a16:creationId xmlns:a16="http://schemas.microsoft.com/office/drawing/2014/main" id="{08A9B11F-552C-1914-0007-5BBF03F1625B}"/>
              </a:ext>
            </a:extLst>
          </p:cNvPr>
          <p:cNvSpPr txBox="1"/>
          <p:nvPr/>
        </p:nvSpPr>
        <p:spPr>
          <a:xfrm>
            <a:off x="326205" y="880686"/>
            <a:ext cx="8491906" cy="2274007"/>
          </a:xfrm>
          <a:prstGeom prst="rect">
            <a:avLst/>
          </a:prstGeom>
        </p:spPr>
        <p:txBody>
          <a:bodyPr vert="horz" wrap="square" lIns="68580" tIns="34290" rIns="68580" bIns="34290" rtlCol="0">
            <a:normAutofit lnSpcReduction="10000"/>
          </a:bodyPr>
          <a:lstStyle/>
          <a:p>
            <a:r>
              <a:rPr lang="en-US" sz="1500" dirty="0">
                <a:latin typeface="Calibri Light" panose="020F0302020204030204" pitchFamily="34" charset="0"/>
                <a:cs typeface="Calibri Light" panose="020F0302020204030204" pitchFamily="34" charset="0"/>
              </a:rPr>
              <a:t>An individual is receiving treatment in an outpatient medication-assisted treatment (MAT) setting for opioid-use disorder.  Individual also has a history of benzodiazepine misuse that required a significant inpatient stay for withdrawal management prior to initiation of outpatient MAT.</a:t>
            </a:r>
          </a:p>
          <a:p>
            <a:endParaRPr lang="en-US" sz="1500" dirty="0">
              <a:latin typeface="Calibri Light" panose="020F0302020204030204" pitchFamily="34" charset="0"/>
              <a:cs typeface="Calibri Light" panose="020F0302020204030204" pitchFamily="34" charset="0"/>
            </a:endParaRPr>
          </a:p>
          <a:p>
            <a:r>
              <a:rPr lang="en-US" sz="1500" dirty="0">
                <a:latin typeface="Calibri Light" panose="020F0302020204030204" pitchFamily="34" charset="0"/>
                <a:cs typeface="Calibri Light" panose="020F0302020204030204" pitchFamily="34" charset="0"/>
              </a:rPr>
              <a:t>Based on medical history, medical provider is interested in assessing: </a:t>
            </a:r>
          </a:p>
          <a:p>
            <a:pPr marL="257175" indent="-257175">
              <a:buFont typeface="Arial" panose="020B0604020202020204" pitchFamily="34" charset="0"/>
              <a:buChar char="•"/>
            </a:pPr>
            <a:r>
              <a:rPr lang="en-US" sz="1500" dirty="0">
                <a:latin typeface="Calibri Light" panose="020F0302020204030204" pitchFamily="34" charset="0"/>
                <a:cs typeface="Calibri Light" panose="020F0302020204030204" pitchFamily="34" charset="0"/>
              </a:rPr>
              <a:t>Adherence to prescribed buprenorphine/naloxone</a:t>
            </a:r>
          </a:p>
          <a:p>
            <a:pPr marL="257175" indent="-257175">
              <a:buFont typeface="Arial" panose="020B0604020202020204" pitchFamily="34" charset="0"/>
              <a:buChar char="•"/>
            </a:pPr>
            <a:r>
              <a:rPr lang="en-US" sz="1500" dirty="0">
                <a:latin typeface="Calibri Light" panose="020F0302020204030204" pitchFamily="34" charset="0"/>
                <a:cs typeface="Calibri Light" panose="020F0302020204030204" pitchFamily="34" charset="0"/>
              </a:rPr>
              <a:t>Abstinence from non-prescription opioid use</a:t>
            </a:r>
          </a:p>
          <a:p>
            <a:pPr marL="257175" indent="-257175">
              <a:buFont typeface="Arial" panose="020B0604020202020204" pitchFamily="34" charset="0"/>
              <a:buChar char="•"/>
            </a:pPr>
            <a:r>
              <a:rPr lang="en-US" sz="1500" dirty="0">
                <a:latin typeface="Calibri Light" panose="020F0302020204030204" pitchFamily="34" charset="0"/>
                <a:cs typeface="Calibri Light" panose="020F0302020204030204" pitchFamily="34" charset="0"/>
              </a:rPr>
              <a:t>Abstinence from non-prescription benzodiazepine use</a:t>
            </a:r>
          </a:p>
          <a:p>
            <a:pPr marL="257175" indent="-257175">
              <a:buFont typeface="Arial" panose="020B0604020202020204" pitchFamily="34" charset="0"/>
              <a:buChar char="•"/>
            </a:pPr>
            <a:endParaRPr lang="en-US" sz="1500" dirty="0">
              <a:latin typeface="Calibri Light" panose="020F0302020204030204" pitchFamily="34" charset="0"/>
              <a:cs typeface="Calibri Light" panose="020F0302020204030204" pitchFamily="34" charset="0"/>
            </a:endParaRPr>
          </a:p>
          <a:p>
            <a:r>
              <a:rPr lang="en-US" sz="1500" dirty="0">
                <a:latin typeface="Calibri Light" panose="020F0302020204030204" pitchFamily="34" charset="0"/>
                <a:cs typeface="Calibri Light" panose="020F0302020204030204" pitchFamily="34" charset="0"/>
              </a:rPr>
              <a:t>Provider requests a urine sample which is tested using a point-of-care cup in the office.</a:t>
            </a:r>
          </a:p>
          <a:p>
            <a:pPr marL="257175" indent="-257175">
              <a:buFont typeface="Arial" panose="020B0604020202020204" pitchFamily="34" charset="0"/>
              <a:buChar char="•"/>
            </a:pPr>
            <a:endParaRPr lang="en-US" sz="1500" dirty="0">
              <a:latin typeface="Calibri Light" panose="020F0302020204030204" pitchFamily="34" charset="0"/>
              <a:cs typeface="Calibri Light" panose="020F0302020204030204" pitchFamily="34" charset="0"/>
            </a:endParaRPr>
          </a:p>
        </p:txBody>
      </p:sp>
      <p:sp>
        <p:nvSpPr>
          <p:cNvPr id="3" name="Hide Aegis Logo">
            <a:extLst>
              <a:ext uri="{FF2B5EF4-FFF2-40B4-BE49-F238E27FC236}">
                <a16:creationId xmlns:a16="http://schemas.microsoft.com/office/drawing/2014/main" id="{4440107C-0729-AE2B-669B-F54F3CC311ED}"/>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869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17C103-F8E2-4C91-3B30-0F38EDE51C88}"/>
              </a:ext>
            </a:extLst>
          </p:cNvPr>
          <p:cNvSpPr txBox="1"/>
          <p:nvPr/>
        </p:nvSpPr>
        <p:spPr>
          <a:xfrm>
            <a:off x="373732" y="1606369"/>
            <a:ext cx="3865857" cy="3645262"/>
          </a:xfrm>
          <a:prstGeom prst="rect">
            <a:avLst/>
          </a:prstGeom>
        </p:spPr>
        <p:txBody>
          <a:bodyPr vert="horz" wrap="square" lIns="68580" tIns="34290" rIns="68580" bIns="34290" rtlCol="0">
            <a:normAutofit/>
          </a:bodyPr>
          <a:lstStyle/>
          <a:p>
            <a:pPr marL="257175" indent="-257175">
              <a:buFont typeface="Arial" panose="020B0604020202020204" pitchFamily="34" charset="0"/>
              <a:buChar char="•"/>
            </a:pPr>
            <a:endParaRPr lang="en-US" sz="1500" dirty="0"/>
          </a:p>
        </p:txBody>
      </p:sp>
      <p:pic>
        <p:nvPicPr>
          <p:cNvPr id="3" name="Picture 2">
            <a:extLst>
              <a:ext uri="{FF2B5EF4-FFF2-40B4-BE49-F238E27FC236}">
                <a16:creationId xmlns:a16="http://schemas.microsoft.com/office/drawing/2014/main" id="{133A1F8C-E756-50CE-7772-BA9586909384}"/>
              </a:ext>
            </a:extLst>
          </p:cNvPr>
          <p:cNvPicPr>
            <a:picLocks noChangeAspect="1"/>
          </p:cNvPicPr>
          <p:nvPr/>
        </p:nvPicPr>
        <p:blipFill rotWithShape="1">
          <a:blip r:embed="rId2"/>
          <a:srcRect l="20547" r="60090"/>
          <a:stretch/>
        </p:blipFill>
        <p:spPr>
          <a:xfrm>
            <a:off x="1607137" y="1177451"/>
            <a:ext cx="1371380" cy="1003585"/>
          </a:xfrm>
          <a:prstGeom prst="rect">
            <a:avLst/>
          </a:prstGeom>
        </p:spPr>
      </p:pic>
      <p:pic>
        <p:nvPicPr>
          <p:cNvPr id="7" name="Picture 6">
            <a:extLst>
              <a:ext uri="{FF2B5EF4-FFF2-40B4-BE49-F238E27FC236}">
                <a16:creationId xmlns:a16="http://schemas.microsoft.com/office/drawing/2014/main" id="{98DA8390-AA21-878B-5FB3-D76B464B42A1}"/>
              </a:ext>
            </a:extLst>
          </p:cNvPr>
          <p:cNvPicPr>
            <a:picLocks noChangeAspect="1"/>
          </p:cNvPicPr>
          <p:nvPr/>
        </p:nvPicPr>
        <p:blipFill>
          <a:blip r:embed="rId3"/>
          <a:stretch>
            <a:fillRect/>
          </a:stretch>
        </p:blipFill>
        <p:spPr>
          <a:xfrm>
            <a:off x="373732" y="2979090"/>
            <a:ext cx="4462532" cy="2752489"/>
          </a:xfrm>
          <a:prstGeom prst="rect">
            <a:avLst/>
          </a:prstGeom>
        </p:spPr>
      </p:pic>
      <p:pic>
        <p:nvPicPr>
          <p:cNvPr id="13" name="Picture 2" descr="iCup 10-Panel One Step Test">
            <a:extLst>
              <a:ext uri="{FF2B5EF4-FFF2-40B4-BE49-F238E27FC236}">
                <a16:creationId xmlns:a16="http://schemas.microsoft.com/office/drawing/2014/main" id="{75A45793-8B82-9989-9D65-7DBF9744A4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06" y="959751"/>
            <a:ext cx="1114497" cy="1393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1342DC-5C96-E727-F2D8-4A0C955707AA}"/>
              </a:ext>
            </a:extLst>
          </p:cNvPr>
          <p:cNvSpPr txBox="1"/>
          <p:nvPr/>
        </p:nvSpPr>
        <p:spPr>
          <a:xfrm>
            <a:off x="3048001" y="1388403"/>
            <a:ext cx="1788264" cy="802699"/>
          </a:xfrm>
          <a:prstGeom prst="rect">
            <a:avLst/>
          </a:prstGeom>
        </p:spPr>
        <p:txBody>
          <a:bodyPr vert="horz" wrap="square" lIns="68580" tIns="34290" rIns="68580" bIns="34290" rtlCol="0">
            <a:normAutofit/>
          </a:bodyPr>
          <a:lstStyle/>
          <a:p>
            <a:pPr algn="ctr"/>
            <a:r>
              <a:rPr lang="en-US" sz="1500" dirty="0">
                <a:latin typeface="Calibri Light" panose="020F0302020204030204" pitchFamily="34" charset="0"/>
                <a:cs typeface="Calibri Light" panose="020F0302020204030204" pitchFamily="34" charset="0"/>
              </a:rPr>
              <a:t>Presumptive Testing: positive for benzodiazepines</a:t>
            </a:r>
          </a:p>
        </p:txBody>
      </p:sp>
      <p:sp>
        <p:nvSpPr>
          <p:cNvPr id="8" name="Rectangle 7">
            <a:extLst>
              <a:ext uri="{FF2B5EF4-FFF2-40B4-BE49-F238E27FC236}">
                <a16:creationId xmlns:a16="http://schemas.microsoft.com/office/drawing/2014/main" id="{72D02440-4531-A50E-18D6-1D3CDCD16872}"/>
              </a:ext>
            </a:extLst>
          </p:cNvPr>
          <p:cNvSpPr/>
          <p:nvPr/>
        </p:nvSpPr>
        <p:spPr>
          <a:xfrm>
            <a:off x="317506" y="3822245"/>
            <a:ext cx="4539666" cy="1295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id="{6FFDC939-AE3A-064B-4103-711BF958D7D5}"/>
              </a:ext>
            </a:extLst>
          </p:cNvPr>
          <p:cNvPicPr>
            <a:picLocks noChangeAspect="1"/>
          </p:cNvPicPr>
          <p:nvPr/>
        </p:nvPicPr>
        <p:blipFill rotWithShape="1">
          <a:blip r:embed="rId2"/>
          <a:srcRect l="60080" r="21380"/>
          <a:stretch/>
        </p:blipFill>
        <p:spPr>
          <a:xfrm>
            <a:off x="4867156" y="1078020"/>
            <a:ext cx="1382544" cy="1056697"/>
          </a:xfrm>
          <a:prstGeom prst="rect">
            <a:avLst/>
          </a:prstGeom>
        </p:spPr>
      </p:pic>
      <p:sp>
        <p:nvSpPr>
          <p:cNvPr id="15" name="TextBox 14">
            <a:extLst>
              <a:ext uri="{FF2B5EF4-FFF2-40B4-BE49-F238E27FC236}">
                <a16:creationId xmlns:a16="http://schemas.microsoft.com/office/drawing/2014/main" id="{50FFC876-FA30-9880-8B68-DD7FAF453D1F}"/>
              </a:ext>
            </a:extLst>
          </p:cNvPr>
          <p:cNvSpPr txBox="1"/>
          <p:nvPr/>
        </p:nvSpPr>
        <p:spPr>
          <a:xfrm>
            <a:off x="6466114" y="1211001"/>
            <a:ext cx="2417255" cy="980101"/>
          </a:xfrm>
          <a:prstGeom prst="rect">
            <a:avLst/>
          </a:prstGeom>
        </p:spPr>
        <p:txBody>
          <a:bodyPr vert="horz" wrap="square" lIns="68580" tIns="34290" rIns="68580" bIns="34290" rtlCol="0">
            <a:noAutofit/>
          </a:bodyPr>
          <a:lstStyle/>
          <a:p>
            <a:pPr algn="ctr"/>
            <a:r>
              <a:rPr lang="en-US" sz="1500" dirty="0">
                <a:latin typeface="Calibri Light" panose="020F0302020204030204" pitchFamily="34" charset="0"/>
                <a:cs typeface="Calibri Light" panose="020F0302020204030204" pitchFamily="34" charset="0"/>
              </a:rPr>
              <a:t>Definitive Testing: </a:t>
            </a:r>
          </a:p>
          <a:p>
            <a:pPr algn="ctr"/>
            <a:r>
              <a:rPr lang="en-US" sz="1500" dirty="0">
                <a:latin typeface="Calibri Light" panose="020F0302020204030204" pitchFamily="34" charset="0"/>
                <a:cs typeface="Calibri Light" panose="020F0302020204030204" pitchFamily="34" charset="0"/>
              </a:rPr>
              <a:t>Negative for benzodiazepines;</a:t>
            </a:r>
          </a:p>
          <a:p>
            <a:pPr algn="ctr"/>
            <a:r>
              <a:rPr lang="en-US" sz="1500" dirty="0">
                <a:latin typeface="Calibri Light" panose="020F0302020204030204" pitchFamily="34" charset="0"/>
                <a:cs typeface="Calibri Light" panose="020F0302020204030204" pitchFamily="34" charset="0"/>
              </a:rPr>
              <a:t>Positive for Fentanyl, Buprenorphine, and Naloxone</a:t>
            </a:r>
          </a:p>
        </p:txBody>
      </p:sp>
      <p:sp>
        <p:nvSpPr>
          <p:cNvPr id="16" name="TextBox 15">
            <a:extLst>
              <a:ext uri="{FF2B5EF4-FFF2-40B4-BE49-F238E27FC236}">
                <a16:creationId xmlns:a16="http://schemas.microsoft.com/office/drawing/2014/main" id="{4092E5BD-5A17-0E53-4A10-EA679DE557E3}"/>
              </a:ext>
            </a:extLst>
          </p:cNvPr>
          <p:cNvSpPr txBox="1"/>
          <p:nvPr/>
        </p:nvSpPr>
        <p:spPr>
          <a:xfrm>
            <a:off x="5039461" y="3429000"/>
            <a:ext cx="3878919" cy="1962181"/>
          </a:xfrm>
          <a:prstGeom prst="rect">
            <a:avLst/>
          </a:prstGeom>
        </p:spPr>
        <p:txBody>
          <a:bodyPr vert="horz" wrap="square" lIns="68580" tIns="34290" rIns="68580" bIns="34290" rtlCol="0">
            <a:normAutofit/>
          </a:bodyPr>
          <a:lstStyle/>
          <a:p>
            <a:pPr algn="ctr">
              <a:lnSpc>
                <a:spcPct val="110000"/>
              </a:lnSpc>
              <a:spcAft>
                <a:spcPts val="1200"/>
              </a:spcAft>
            </a:pPr>
            <a:r>
              <a:rPr lang="en-US" b="1" dirty="0">
                <a:latin typeface="Calibri Light" panose="020F0302020204030204" pitchFamily="34" charset="0"/>
                <a:cs typeface="Calibri Light" panose="020F0302020204030204" pitchFamily="34" charset="0"/>
              </a:rPr>
              <a:t>Which test is correct?</a:t>
            </a:r>
          </a:p>
          <a:p>
            <a:pPr algn="ctr">
              <a:lnSpc>
                <a:spcPct val="110000"/>
              </a:lnSpc>
              <a:spcAft>
                <a:spcPts val="1200"/>
              </a:spcAft>
            </a:pPr>
            <a:r>
              <a:rPr lang="en-US" b="1" dirty="0">
                <a:latin typeface="Calibri Light" panose="020F0302020204030204" pitchFamily="34" charset="0"/>
                <a:cs typeface="Calibri Light" panose="020F0302020204030204" pitchFamily="34" charset="0"/>
              </a:rPr>
              <a:t>What does this mean for this individual?</a:t>
            </a:r>
          </a:p>
          <a:p>
            <a:pPr algn="ctr">
              <a:lnSpc>
                <a:spcPct val="110000"/>
              </a:lnSpc>
              <a:spcAft>
                <a:spcPts val="1200"/>
              </a:spcAft>
            </a:pPr>
            <a:r>
              <a:rPr lang="en-US" b="1" dirty="0">
                <a:latin typeface="Calibri Light" panose="020F0302020204030204" pitchFamily="34" charset="0"/>
                <a:cs typeface="Calibri Light" panose="020F0302020204030204" pitchFamily="34" charset="0"/>
              </a:rPr>
              <a:t>Is this a false positive on the immunoassay test?</a:t>
            </a:r>
          </a:p>
        </p:txBody>
      </p:sp>
      <p:sp>
        <p:nvSpPr>
          <p:cNvPr id="2" name="Hide Aegis Logo">
            <a:extLst>
              <a:ext uri="{FF2B5EF4-FFF2-40B4-BE49-F238E27FC236}">
                <a16:creationId xmlns:a16="http://schemas.microsoft.com/office/drawing/2014/main" id="{64FD4912-5DAE-2F9B-AE83-A64E3D4E6B74}"/>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1D469BD-01D8-ABA8-723B-F884A21BEDE4}"/>
              </a:ext>
            </a:extLst>
          </p:cNvPr>
          <p:cNvCxnSpPr>
            <a:cxnSpLocks/>
          </p:cNvCxnSpPr>
          <p:nvPr/>
        </p:nvCxnSpPr>
        <p:spPr>
          <a:xfrm flipV="1">
            <a:off x="304799" y="744100"/>
            <a:ext cx="6675120" cy="1"/>
          </a:xfrm>
          <a:prstGeom prst="line">
            <a:avLst/>
          </a:prstGeom>
          <a:noFill/>
          <a:ln w="31750" cap="flat" cmpd="sng" algn="ctr">
            <a:solidFill>
              <a:sysClr val="window" lastClr="FFFFFF">
                <a:lumMod val="85000"/>
              </a:sysClr>
            </a:solidFill>
            <a:prstDash val="solid"/>
          </a:ln>
          <a:effectLst/>
        </p:spPr>
      </p:cxnSp>
      <p:sp>
        <p:nvSpPr>
          <p:cNvPr id="18" name="TextBox 17">
            <a:extLst>
              <a:ext uri="{FF2B5EF4-FFF2-40B4-BE49-F238E27FC236}">
                <a16:creationId xmlns:a16="http://schemas.microsoft.com/office/drawing/2014/main" id="{564702DF-ED6B-7226-BB71-BE57792EA1BE}"/>
              </a:ext>
            </a:extLst>
          </p:cNvPr>
          <p:cNvSpPr txBox="1"/>
          <p:nvPr/>
        </p:nvSpPr>
        <p:spPr>
          <a:xfrm>
            <a:off x="304800" y="227351"/>
            <a:ext cx="8229600" cy="461665"/>
          </a:xfrm>
          <a:prstGeom prst="rect">
            <a:avLst/>
          </a:prstGeom>
          <a:noFill/>
        </p:spPr>
        <p:txBody>
          <a:bodyPr wrap="square" rtlCol="0">
            <a:spAutoFit/>
          </a:bodyPr>
          <a:lstStyle/>
          <a:p>
            <a:pPr>
              <a:defRPr/>
            </a:pPr>
            <a:r>
              <a:rPr lang="en-US" sz="2400" dirty="0">
                <a:solidFill>
                  <a:srgbClr val="005EB8"/>
                </a:solidFill>
                <a:latin typeface="Century Gothic" panose="020B0502020202020204" pitchFamily="34" charset="0"/>
                <a:ea typeface="Proxima Nova" charset="0"/>
                <a:cs typeface="Proxima Nova" charset="0"/>
              </a:rPr>
              <a:t>EXAMPLE CASE – PART 2</a:t>
            </a:r>
            <a:endParaRPr lang="en-US" sz="2400" baseline="30000" dirty="0">
              <a:solidFill>
                <a:srgbClr val="005EB8"/>
              </a:solidFill>
              <a:latin typeface="Century Gothic" panose="020B0502020202020204" pitchFamily="34" charset="0"/>
              <a:ea typeface="Proxima Nova" charset="0"/>
              <a:cs typeface="Proxima Nova" charset="0"/>
            </a:endParaRPr>
          </a:p>
        </p:txBody>
      </p:sp>
    </p:spTree>
    <p:extLst>
      <p:ext uri="{BB962C8B-B14F-4D97-AF65-F5344CB8AC3E}">
        <p14:creationId xmlns:p14="http://schemas.microsoft.com/office/powerpoint/2010/main" val="1303062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E676283-7516-D9B0-F0BF-959CE574B42F}"/>
              </a:ext>
            </a:extLst>
          </p:cNvPr>
          <p:cNvSpPr>
            <a:spLocks noGrp="1"/>
          </p:cNvSpPr>
          <p:nvPr>
            <p:ph idx="1"/>
          </p:nvPr>
        </p:nvSpPr>
        <p:spPr>
          <a:xfrm>
            <a:off x="339809" y="907323"/>
            <a:ext cx="6675119" cy="5043354"/>
          </a:xfrm>
        </p:spPr>
        <p:txBody>
          <a:bodyPr vert="horz" wrap="square" lIns="68580" tIns="34290" rIns="68580" bIns="34290" rtlCol="0">
            <a:normAutofit lnSpcReduction="10000"/>
          </a:bodyPr>
          <a:lstStyle/>
          <a:p>
            <a:pPr marL="0" indent="0">
              <a:spcBef>
                <a:spcPts val="0"/>
              </a:spcBef>
              <a:spcAft>
                <a:spcPts val="600"/>
              </a:spcAft>
              <a:buNone/>
            </a:pPr>
            <a:r>
              <a:rPr lang="en-US" sz="1800" dirty="0">
                <a:latin typeface="Calibri Light" panose="020F0302020204030204" pitchFamily="34" charset="0"/>
                <a:cs typeface="Calibri Light" panose="020F0302020204030204" pitchFamily="34" charset="0"/>
              </a:rPr>
              <a:t>Next Steps: </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Individual in treatment attested to using “Valium” that he was purchasing outside of a pharmaceutical setting</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Stated that the definitive tests were “incorrect” because he was testing positive for benzodiazepines at the point of care, and he was not using fentanyl</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Initially, testing ordered was only for definitive testing of prescription benzodiazepine</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Designer benzodiazepine testing was added to the specimen</a:t>
            </a:r>
          </a:p>
          <a:p>
            <a:pPr marL="0" indent="0">
              <a:spcBef>
                <a:spcPts val="0"/>
              </a:spcBef>
              <a:spcAft>
                <a:spcPts val="600"/>
              </a:spcAft>
              <a:buNone/>
            </a:pPr>
            <a:endParaRPr lang="en-US" sz="1800" dirty="0">
              <a:latin typeface="Calibri Light" panose="020F0302020204030204" pitchFamily="34" charset="0"/>
              <a:cs typeface="Calibri Light" panose="020F0302020204030204" pitchFamily="34" charset="0"/>
            </a:endParaRPr>
          </a:p>
          <a:p>
            <a:pPr marL="0" indent="0">
              <a:spcBef>
                <a:spcPts val="0"/>
              </a:spcBef>
              <a:spcAft>
                <a:spcPts val="600"/>
              </a:spcAft>
              <a:buNone/>
            </a:pPr>
            <a:r>
              <a:rPr lang="en-US" sz="1800" dirty="0">
                <a:latin typeface="Calibri Light" panose="020F0302020204030204" pitchFamily="34" charset="0"/>
                <a:cs typeface="Calibri Light" panose="020F0302020204030204" pitchFamily="34" charset="0"/>
              </a:rPr>
              <a:t>Results: </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Definitive testing for benzodiazepine metabolites associated with diazepam use were negative</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Bromazolam, a designer benzodiazepine, was detected through designer benzodiazepine testing</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Indicative of purchase of counterfeit pill sold as “Valium” that was substituted with bromazolam and adulterated with fentanyl</a:t>
            </a:r>
          </a:p>
        </p:txBody>
      </p:sp>
      <p:pic>
        <p:nvPicPr>
          <p:cNvPr id="3" name="Content Placeholder 4">
            <a:extLst>
              <a:ext uri="{FF2B5EF4-FFF2-40B4-BE49-F238E27FC236}">
                <a16:creationId xmlns:a16="http://schemas.microsoft.com/office/drawing/2014/main" id="{8339085A-1489-B93C-224D-6E8B9A3D72EA}"/>
              </a:ext>
            </a:extLst>
          </p:cNvPr>
          <p:cNvPicPr>
            <a:picLocks noChangeAspect="1"/>
          </p:cNvPicPr>
          <p:nvPr/>
        </p:nvPicPr>
        <p:blipFill>
          <a:blip r:embed="rId2"/>
          <a:stretch>
            <a:fillRect/>
          </a:stretch>
        </p:blipFill>
        <p:spPr>
          <a:xfrm>
            <a:off x="7162800" y="907323"/>
            <a:ext cx="1555384" cy="2634428"/>
          </a:xfrm>
          <a:prstGeom prst="rect">
            <a:avLst/>
          </a:prstGeom>
        </p:spPr>
      </p:pic>
      <p:sp>
        <p:nvSpPr>
          <p:cNvPr id="2" name="Hide Aegis Logo">
            <a:extLst>
              <a:ext uri="{FF2B5EF4-FFF2-40B4-BE49-F238E27FC236}">
                <a16:creationId xmlns:a16="http://schemas.microsoft.com/office/drawing/2014/main" id="{1F17F7F9-F93C-2E71-8C83-A6CBF1EA2006}"/>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4A39288-CFB6-6000-FDD1-4A1DEB0263E5}"/>
              </a:ext>
            </a:extLst>
          </p:cNvPr>
          <p:cNvCxnSpPr>
            <a:cxnSpLocks/>
          </p:cNvCxnSpPr>
          <p:nvPr/>
        </p:nvCxnSpPr>
        <p:spPr>
          <a:xfrm flipV="1">
            <a:off x="304799" y="744100"/>
            <a:ext cx="6675120" cy="1"/>
          </a:xfrm>
          <a:prstGeom prst="line">
            <a:avLst/>
          </a:prstGeom>
          <a:noFill/>
          <a:ln w="31750" cap="flat" cmpd="sng" algn="ctr">
            <a:solidFill>
              <a:sysClr val="window" lastClr="FFFFFF">
                <a:lumMod val="85000"/>
              </a:sysClr>
            </a:solidFill>
            <a:prstDash val="solid"/>
          </a:ln>
          <a:effectLst/>
        </p:spPr>
      </p:cxnSp>
      <p:sp>
        <p:nvSpPr>
          <p:cNvPr id="6" name="TextBox 5">
            <a:extLst>
              <a:ext uri="{FF2B5EF4-FFF2-40B4-BE49-F238E27FC236}">
                <a16:creationId xmlns:a16="http://schemas.microsoft.com/office/drawing/2014/main" id="{6CE10E31-1B7D-D099-DE24-925F18AEE699}"/>
              </a:ext>
            </a:extLst>
          </p:cNvPr>
          <p:cNvSpPr txBox="1"/>
          <p:nvPr/>
        </p:nvSpPr>
        <p:spPr>
          <a:xfrm>
            <a:off x="304800" y="227351"/>
            <a:ext cx="8229600" cy="461665"/>
          </a:xfrm>
          <a:prstGeom prst="rect">
            <a:avLst/>
          </a:prstGeom>
          <a:noFill/>
        </p:spPr>
        <p:txBody>
          <a:bodyPr wrap="square" rtlCol="0">
            <a:spAutoFit/>
          </a:bodyPr>
          <a:lstStyle/>
          <a:p>
            <a:pPr>
              <a:defRPr/>
            </a:pPr>
            <a:r>
              <a:rPr lang="en-US" sz="2400" dirty="0">
                <a:solidFill>
                  <a:srgbClr val="005EB8"/>
                </a:solidFill>
                <a:latin typeface="Century Gothic" panose="020B0502020202020204" pitchFamily="34" charset="0"/>
                <a:ea typeface="Proxima Nova" charset="0"/>
                <a:cs typeface="Proxima Nova" charset="0"/>
              </a:rPr>
              <a:t>EXAMPLE CASE – PART 3</a:t>
            </a:r>
            <a:endParaRPr lang="en-US" sz="2400" baseline="30000" dirty="0">
              <a:solidFill>
                <a:srgbClr val="005EB8"/>
              </a:solidFill>
              <a:latin typeface="Century Gothic" panose="020B0502020202020204" pitchFamily="34" charset="0"/>
              <a:ea typeface="Proxima Nova" charset="0"/>
              <a:cs typeface="Proxima Nova" charset="0"/>
            </a:endParaRPr>
          </a:p>
        </p:txBody>
      </p:sp>
    </p:spTree>
    <p:extLst>
      <p:ext uri="{BB962C8B-B14F-4D97-AF65-F5344CB8AC3E}">
        <p14:creationId xmlns:p14="http://schemas.microsoft.com/office/powerpoint/2010/main" val="1259521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EBE46-D902-75F4-1AD0-755B958D9EF7}"/>
              </a:ext>
            </a:extLst>
          </p:cNvPr>
          <p:cNvSpPr>
            <a:spLocks noGrp="1"/>
          </p:cNvSpPr>
          <p:nvPr>
            <p:ph type="title"/>
          </p:nvPr>
        </p:nvSpPr>
        <p:spPr>
          <a:xfrm>
            <a:off x="685800" y="2133600"/>
            <a:ext cx="8113994" cy="2371550"/>
          </a:xfrm>
        </p:spPr>
        <p:txBody>
          <a:bodyPr>
            <a:noAutofit/>
          </a:bodyPr>
          <a:lstStyle/>
          <a:p>
            <a:pPr>
              <a:spcBef>
                <a:spcPts val="0"/>
              </a:spcBef>
              <a:defRPr/>
            </a:pPr>
            <a:r>
              <a:rPr lang="en-US" sz="2900" i="1" dirty="0">
                <a:solidFill>
                  <a:srgbClr val="005EB8"/>
                </a:solidFill>
                <a:latin typeface="Century Gothic" panose="020B0502020202020204" pitchFamily="34" charset="0"/>
              </a:rPr>
              <a:t>What's next? </a:t>
            </a:r>
            <a:br>
              <a:rPr lang="en-US" sz="2900" dirty="0">
                <a:solidFill>
                  <a:srgbClr val="005EB8"/>
                </a:solidFill>
                <a:latin typeface="Century Gothic" panose="020B0502020202020204" pitchFamily="34" charset="0"/>
              </a:rPr>
            </a:br>
            <a:r>
              <a:rPr lang="en-US" sz="2900" dirty="0">
                <a:solidFill>
                  <a:srgbClr val="005EB8"/>
                </a:solidFill>
                <a:latin typeface="Century Gothic" panose="020B0502020202020204" pitchFamily="34" charset="0"/>
              </a:rPr>
              <a:t>Discuss the need for ongoing surveillance and updated methodology to identify use of illicitly-manufactured substances in the healthcare setting.</a:t>
            </a:r>
          </a:p>
        </p:txBody>
      </p:sp>
      <p:sp>
        <p:nvSpPr>
          <p:cNvPr id="2" name="Hide Aegis Logo">
            <a:extLst>
              <a:ext uri="{FF2B5EF4-FFF2-40B4-BE49-F238E27FC236}">
                <a16:creationId xmlns:a16="http://schemas.microsoft.com/office/drawing/2014/main" id="{9984A1B9-7E0E-4C9F-C05B-801596EA86C9}"/>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046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89DC3B-10EE-D478-8423-B13CBD0195B7}"/>
              </a:ext>
            </a:extLst>
          </p:cNvPr>
          <p:cNvSpPr>
            <a:spLocks noGrp="1"/>
          </p:cNvSpPr>
          <p:nvPr>
            <p:ph idx="1"/>
          </p:nvPr>
        </p:nvSpPr>
        <p:spPr>
          <a:xfrm>
            <a:off x="440724" y="762007"/>
            <a:ext cx="4434578" cy="5714993"/>
          </a:xfrm>
        </p:spPr>
        <p:txBody>
          <a:bodyPr vert="horz" wrap="square" lIns="68580" tIns="34290" rIns="68580" bIns="34290" rtlCol="0">
            <a:normAutofit/>
          </a:bodyPr>
          <a:lstStyle/>
          <a:p>
            <a:pPr>
              <a:lnSpc>
                <a:spcPct val="110000"/>
              </a:lnSpc>
              <a:spcBef>
                <a:spcPts val="0"/>
              </a:spcBef>
              <a:spcAft>
                <a:spcPts val="600"/>
              </a:spcAft>
            </a:pPr>
            <a:r>
              <a:rPr lang="en-US" sz="1800" dirty="0">
                <a:latin typeface="Calibri Light" panose="020F0302020204030204" pitchFamily="34" charset="0"/>
                <a:cs typeface="Calibri Light" panose="020F0302020204030204" pitchFamily="34" charset="0"/>
              </a:rPr>
              <a:t>The NPS supply changes regularly.</a:t>
            </a:r>
          </a:p>
          <a:p>
            <a:pPr>
              <a:lnSpc>
                <a:spcPct val="110000"/>
              </a:lnSpc>
              <a:spcBef>
                <a:spcPts val="0"/>
              </a:spcBef>
              <a:spcAft>
                <a:spcPts val="600"/>
              </a:spcAft>
            </a:pPr>
            <a:r>
              <a:rPr lang="en-US" sz="1800" dirty="0">
                <a:latin typeface="Calibri Light" panose="020F0302020204030204" pitchFamily="34" charset="0"/>
                <a:cs typeface="Calibri Light" panose="020F0302020204030204" pitchFamily="34" charset="0"/>
              </a:rPr>
              <a:t>Timely development of effective presumptive testing can be difficult</a:t>
            </a:r>
          </a:p>
          <a:p>
            <a:pPr>
              <a:lnSpc>
                <a:spcPct val="110000"/>
              </a:lnSpc>
              <a:spcBef>
                <a:spcPts val="0"/>
              </a:spcBef>
              <a:spcAft>
                <a:spcPts val="600"/>
              </a:spcAft>
            </a:pPr>
            <a:r>
              <a:rPr lang="en-US" sz="1800" dirty="0">
                <a:latin typeface="Calibri Light" panose="020F0302020204030204" pitchFamily="34" charset="0"/>
                <a:cs typeface="Calibri Light" panose="020F0302020204030204" pitchFamily="34" charset="0"/>
              </a:rPr>
              <a:t>Development and validation of definitive laboratory developed tests (LDTs) is often required for evaluation of new to market substances</a:t>
            </a:r>
          </a:p>
          <a:p>
            <a:pPr>
              <a:lnSpc>
                <a:spcPct val="110000"/>
              </a:lnSpc>
              <a:spcBef>
                <a:spcPts val="0"/>
              </a:spcBef>
              <a:spcAft>
                <a:spcPts val="600"/>
              </a:spcAft>
            </a:pPr>
            <a:r>
              <a:rPr lang="en-US" sz="1800" dirty="0">
                <a:latin typeface="Calibri Light" panose="020F0302020204030204" pitchFamily="34" charset="0"/>
                <a:cs typeface="Calibri Light" panose="020F0302020204030204" pitchFamily="34" charset="0"/>
              </a:rPr>
              <a:t>Laboratory test menus take time to research and develop, so they are a “snapshot in time.”</a:t>
            </a:r>
          </a:p>
          <a:p>
            <a:pPr>
              <a:lnSpc>
                <a:spcPct val="110000"/>
              </a:lnSpc>
              <a:spcBef>
                <a:spcPts val="0"/>
              </a:spcBef>
              <a:spcAft>
                <a:spcPts val="600"/>
              </a:spcAft>
            </a:pPr>
            <a:r>
              <a:rPr lang="en-US" sz="1800" dirty="0">
                <a:latin typeface="Calibri Light" panose="020F0302020204030204" pitchFamily="34" charset="0"/>
                <a:cs typeface="Calibri Light" panose="020F0302020204030204" pitchFamily="34" charset="0"/>
              </a:rPr>
              <a:t>No high throughput lab is 100% in step with the changes in illicit supply.</a:t>
            </a:r>
          </a:p>
          <a:p>
            <a:pPr>
              <a:lnSpc>
                <a:spcPct val="110000"/>
              </a:lnSpc>
              <a:spcBef>
                <a:spcPts val="0"/>
              </a:spcBef>
              <a:spcAft>
                <a:spcPts val="600"/>
              </a:spcAft>
            </a:pPr>
            <a:r>
              <a:rPr lang="en-US" sz="1800" dirty="0">
                <a:latin typeface="Calibri Light" panose="020F0302020204030204" pitchFamily="34" charset="0"/>
                <a:cs typeface="Calibri Light" panose="020F0302020204030204" pitchFamily="34" charset="0"/>
              </a:rPr>
              <a:t>When evaluating a laboratory test, it is important to not only understand methodologies employed in testing, but also the components of what is included in testing</a:t>
            </a:r>
          </a:p>
        </p:txBody>
      </p:sp>
      <p:sp>
        <p:nvSpPr>
          <p:cNvPr id="5" name="TextBox 4">
            <a:extLst>
              <a:ext uri="{FF2B5EF4-FFF2-40B4-BE49-F238E27FC236}">
                <a16:creationId xmlns:a16="http://schemas.microsoft.com/office/drawing/2014/main" id="{90B6DC04-1B3F-68DF-291C-8E2C95F73B95}"/>
              </a:ext>
            </a:extLst>
          </p:cNvPr>
          <p:cNvSpPr txBox="1"/>
          <p:nvPr/>
        </p:nvSpPr>
        <p:spPr>
          <a:xfrm>
            <a:off x="381000" y="122722"/>
            <a:ext cx="6632455" cy="523220"/>
          </a:xfrm>
          <a:prstGeom prst="rect">
            <a:avLst/>
          </a:prstGeom>
          <a:noFill/>
        </p:spPr>
        <p:txBody>
          <a:bodyPr wrap="square" rtlCol="0">
            <a:spAutoFit/>
          </a:bodyPr>
          <a:lstStyle/>
          <a:p>
            <a:pPr>
              <a:defRPr/>
            </a:pPr>
            <a:r>
              <a:rPr lang="en-US" sz="2800" dirty="0">
                <a:solidFill>
                  <a:srgbClr val="005EB8"/>
                </a:solidFill>
                <a:latin typeface="Century Gothic" panose="020B0502020202020204" pitchFamily="34" charset="0"/>
                <a:ea typeface="Proxima Nova" charset="0"/>
                <a:cs typeface="Proxima Nova" charset="0"/>
              </a:rPr>
              <a:t>DETECTING HIGH-RISK SUBSTANCE USE</a:t>
            </a:r>
            <a:endParaRPr lang="en-US" sz="2800" baseline="30000" dirty="0">
              <a:solidFill>
                <a:srgbClr val="005EB8"/>
              </a:solidFill>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12FD8CA1-7503-2606-AF80-6494AFE206FF}"/>
              </a:ext>
            </a:extLst>
          </p:cNvPr>
          <p:cNvCxnSpPr>
            <a:cxnSpLocks/>
          </p:cNvCxnSpPr>
          <p:nvPr/>
        </p:nvCxnSpPr>
        <p:spPr>
          <a:xfrm flipV="1">
            <a:off x="440724" y="664291"/>
            <a:ext cx="7223760" cy="1"/>
          </a:xfrm>
          <a:prstGeom prst="line">
            <a:avLst/>
          </a:prstGeom>
          <a:noFill/>
          <a:ln w="31750" cap="flat" cmpd="sng" algn="ctr">
            <a:solidFill>
              <a:sysClr val="window" lastClr="FFFFFF">
                <a:lumMod val="85000"/>
              </a:sysClr>
            </a:solidFill>
            <a:prstDash val="solid"/>
          </a:ln>
          <a:effectLst/>
        </p:spPr>
      </p:cxnSp>
      <p:sp>
        <p:nvSpPr>
          <p:cNvPr id="2" name="Hide Aegis Logo">
            <a:extLst>
              <a:ext uri="{FF2B5EF4-FFF2-40B4-BE49-F238E27FC236}">
                <a16:creationId xmlns:a16="http://schemas.microsoft.com/office/drawing/2014/main" id="{5CA1AE44-7CEF-39B7-CB12-AC9E7A057B27}"/>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D80696-EDB4-F2DE-3FFF-7973AD955948}"/>
              </a:ext>
            </a:extLst>
          </p:cNvPr>
          <p:cNvPicPr>
            <a:picLocks noChangeAspect="1"/>
          </p:cNvPicPr>
          <p:nvPr/>
        </p:nvPicPr>
        <p:blipFill>
          <a:blip r:embed="rId3"/>
          <a:stretch>
            <a:fillRect/>
          </a:stretch>
        </p:blipFill>
        <p:spPr>
          <a:xfrm>
            <a:off x="4875302" y="1371600"/>
            <a:ext cx="3887698" cy="4114800"/>
          </a:xfrm>
          <a:prstGeom prst="rect">
            <a:avLst/>
          </a:prstGeom>
        </p:spPr>
      </p:pic>
    </p:spTree>
    <p:extLst>
      <p:ext uri="{BB962C8B-B14F-4D97-AF65-F5344CB8AC3E}">
        <p14:creationId xmlns:p14="http://schemas.microsoft.com/office/powerpoint/2010/main" val="90253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D30A-577C-EB6B-9753-0ED70591FDB0}"/>
              </a:ext>
            </a:extLst>
          </p:cNvPr>
          <p:cNvSpPr>
            <a:spLocks noGrp="1"/>
          </p:cNvSpPr>
          <p:nvPr>
            <p:ph type="title"/>
          </p:nvPr>
        </p:nvSpPr>
        <p:spPr>
          <a:xfrm>
            <a:off x="838200" y="2590800"/>
            <a:ext cx="7936925" cy="1362075"/>
          </a:xfrm>
        </p:spPr>
        <p:txBody>
          <a:bodyPr>
            <a:normAutofit fontScale="90000"/>
          </a:bodyPr>
          <a:lstStyle/>
          <a:p>
            <a:pPr>
              <a:spcBef>
                <a:spcPts val="0"/>
              </a:spcBef>
              <a:defRPr/>
            </a:pPr>
            <a:r>
              <a:rPr lang="en-US" sz="3200" dirty="0">
                <a:solidFill>
                  <a:srgbClr val="005EB8"/>
                </a:solidFill>
                <a:latin typeface="Century Gothic" panose="020B0502020202020204" pitchFamily="34" charset="0"/>
              </a:rPr>
              <a:t>Describe changes in overdose death rates and impact of polydrug use.</a:t>
            </a:r>
          </a:p>
        </p:txBody>
      </p:sp>
      <p:sp>
        <p:nvSpPr>
          <p:cNvPr id="2" name="Hide Aegis Logo">
            <a:extLst>
              <a:ext uri="{FF2B5EF4-FFF2-40B4-BE49-F238E27FC236}">
                <a16:creationId xmlns:a16="http://schemas.microsoft.com/office/drawing/2014/main" id="{D80A6E68-FB34-7573-F20C-6DCE654BAB60}"/>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34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8F3632-145D-C397-2248-55281AE8DE3C}"/>
              </a:ext>
            </a:extLst>
          </p:cNvPr>
          <p:cNvSpPr>
            <a:spLocks noGrp="1"/>
          </p:cNvSpPr>
          <p:nvPr>
            <p:ph idx="1"/>
          </p:nvPr>
        </p:nvSpPr>
        <p:spPr>
          <a:xfrm>
            <a:off x="479854" y="1344667"/>
            <a:ext cx="8130746" cy="4345023"/>
          </a:xfrm>
        </p:spPr>
        <p:txBody>
          <a:bodyPr>
            <a:normAutofit/>
          </a:bodyPr>
          <a:lstStyle/>
          <a:p>
            <a:r>
              <a:rPr lang="en-US" sz="1800" dirty="0">
                <a:latin typeface="Calibri Light" panose="020F0302020204030204" pitchFamily="34" charset="0"/>
                <a:cs typeface="Calibri Light" panose="020F0302020204030204" pitchFamily="34" charset="0"/>
              </a:rPr>
              <a:t>Who is the source reporting the data?</a:t>
            </a:r>
          </a:p>
          <a:p>
            <a:pPr lvl="1"/>
            <a:r>
              <a:rPr lang="en-US" sz="1800" dirty="0">
                <a:latin typeface="Calibri Light" panose="020F0302020204030204" pitchFamily="34" charset="0"/>
                <a:cs typeface="Calibri Light" panose="020F0302020204030204" pitchFamily="34" charset="0"/>
              </a:rPr>
              <a:t>Forensic lab</a:t>
            </a:r>
          </a:p>
          <a:p>
            <a:pPr lvl="2"/>
            <a:r>
              <a:rPr lang="en-US" sz="1800" dirty="0">
                <a:latin typeface="Calibri Light" panose="020F0302020204030204" pitchFamily="34" charset="0"/>
                <a:cs typeface="Calibri Light" panose="020F0302020204030204" pitchFamily="34" charset="0"/>
              </a:rPr>
              <a:t>Drug sample</a:t>
            </a:r>
          </a:p>
          <a:p>
            <a:pPr lvl="2"/>
            <a:r>
              <a:rPr lang="en-US" sz="1800" dirty="0">
                <a:latin typeface="Calibri Light" panose="020F0302020204030204" pitchFamily="34" charset="0"/>
                <a:cs typeface="Calibri Light" panose="020F0302020204030204" pitchFamily="34" charset="0"/>
              </a:rPr>
              <a:t>Post-mortem sample</a:t>
            </a:r>
          </a:p>
          <a:p>
            <a:pPr lvl="1"/>
            <a:r>
              <a:rPr lang="en-US" sz="1800" dirty="0">
                <a:latin typeface="Calibri Light" panose="020F0302020204030204" pitchFamily="34" charset="0"/>
                <a:cs typeface="Calibri Light" panose="020F0302020204030204" pitchFamily="34" charset="0"/>
              </a:rPr>
              <a:t>Drug Checking Service</a:t>
            </a:r>
          </a:p>
          <a:p>
            <a:pPr lvl="2"/>
            <a:r>
              <a:rPr lang="en-US" sz="1800" dirty="0">
                <a:latin typeface="Calibri Light" panose="020F0302020204030204" pitchFamily="34" charset="0"/>
                <a:cs typeface="Calibri Light" panose="020F0302020204030204" pitchFamily="34" charset="0"/>
              </a:rPr>
              <a:t>Drug sample</a:t>
            </a:r>
          </a:p>
          <a:p>
            <a:pPr lvl="1"/>
            <a:r>
              <a:rPr lang="en-US" sz="1800" dirty="0">
                <a:latin typeface="Calibri Light" panose="020F0302020204030204" pitchFamily="34" charset="0"/>
                <a:cs typeface="Calibri Light" panose="020F0302020204030204" pitchFamily="34" charset="0"/>
              </a:rPr>
              <a:t>Clinical lab</a:t>
            </a:r>
          </a:p>
          <a:p>
            <a:pPr lvl="2"/>
            <a:r>
              <a:rPr lang="en-US" sz="1800" dirty="0">
                <a:latin typeface="Calibri Light" panose="020F0302020204030204" pitchFamily="34" charset="0"/>
                <a:cs typeface="Calibri Light" panose="020F0302020204030204" pitchFamily="34" charset="0"/>
              </a:rPr>
              <a:t>Urine</a:t>
            </a:r>
          </a:p>
          <a:p>
            <a:pPr lvl="2"/>
            <a:r>
              <a:rPr lang="en-US" sz="1800" dirty="0">
                <a:latin typeface="Calibri Light" panose="020F0302020204030204" pitchFamily="34" charset="0"/>
                <a:cs typeface="Calibri Light" panose="020F0302020204030204" pitchFamily="34" charset="0"/>
              </a:rPr>
              <a:t>Oral fluid</a:t>
            </a:r>
          </a:p>
          <a:p>
            <a:pPr lvl="2"/>
            <a:r>
              <a:rPr lang="en-US" sz="1800" dirty="0">
                <a:latin typeface="Calibri Light" panose="020F0302020204030204" pitchFamily="34" charset="0"/>
                <a:cs typeface="Calibri Light" panose="020F0302020204030204" pitchFamily="34" charset="0"/>
              </a:rPr>
              <a:t>Blood</a:t>
            </a:r>
          </a:p>
          <a:p>
            <a:pPr lvl="2"/>
            <a:r>
              <a:rPr lang="en-US" sz="1800" dirty="0">
                <a:latin typeface="Calibri Light" panose="020F0302020204030204" pitchFamily="34" charset="0"/>
                <a:cs typeface="Calibri Light" panose="020F0302020204030204" pitchFamily="34" charset="0"/>
              </a:rPr>
              <a:t>Other</a:t>
            </a:r>
          </a:p>
          <a:p>
            <a:r>
              <a:rPr lang="en-US" sz="1800" dirty="0">
                <a:latin typeface="Calibri Light" panose="020F0302020204030204" pitchFamily="34" charset="0"/>
                <a:cs typeface="Calibri Light" panose="020F0302020204030204" pitchFamily="34" charset="0"/>
              </a:rPr>
              <a:t>All show access to drugs in their own way, so they can all be useful</a:t>
            </a:r>
          </a:p>
          <a:p>
            <a:pPr marL="381000" lvl="1" indent="0">
              <a:buNone/>
            </a:pPr>
            <a:endParaRPr lang="en-US" sz="18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4111CB88-8A56-DA9F-8667-02823979E00F}"/>
              </a:ext>
            </a:extLst>
          </p:cNvPr>
          <p:cNvSpPr txBox="1"/>
          <p:nvPr/>
        </p:nvSpPr>
        <p:spPr>
          <a:xfrm>
            <a:off x="457200" y="208823"/>
            <a:ext cx="5334000" cy="954107"/>
          </a:xfrm>
          <a:prstGeom prst="rect">
            <a:avLst/>
          </a:prstGeom>
          <a:noFill/>
        </p:spPr>
        <p:txBody>
          <a:bodyPr wrap="square" rtlCol="0">
            <a:spAutoFit/>
          </a:bodyPr>
          <a:lstStyle/>
          <a:p>
            <a:pPr>
              <a:defRPr/>
            </a:pPr>
            <a:r>
              <a:rPr lang="en-US" sz="2800" dirty="0">
                <a:solidFill>
                  <a:srgbClr val="005EB8"/>
                </a:solidFill>
                <a:latin typeface="Century Gothic" panose="020B0502020202020204" pitchFamily="34" charset="0"/>
                <a:ea typeface="Proxima Nova" charset="0"/>
                <a:cs typeface="Proxima Nova" charset="0"/>
              </a:rPr>
              <a:t>AVAILABLE DATA SOURCES FOR HIGH-RISK SUBSTANCES</a:t>
            </a:r>
            <a:endParaRPr lang="en-US" sz="2800" baseline="30000" dirty="0">
              <a:solidFill>
                <a:srgbClr val="005EB8"/>
              </a:solidFill>
              <a:latin typeface="Century Gothic" panose="020B0502020202020204" pitchFamily="34" charset="0"/>
              <a:ea typeface="Proxima Nova" charset="0"/>
              <a:cs typeface="Proxima Nova" charset="0"/>
            </a:endParaRPr>
          </a:p>
        </p:txBody>
      </p:sp>
      <p:cxnSp>
        <p:nvCxnSpPr>
          <p:cNvPr id="6" name="Straight Connector 5">
            <a:extLst>
              <a:ext uri="{FF2B5EF4-FFF2-40B4-BE49-F238E27FC236}">
                <a16:creationId xmlns:a16="http://schemas.microsoft.com/office/drawing/2014/main" id="{E77276DD-9F5F-9259-A47B-FF5635628EF3}"/>
              </a:ext>
            </a:extLst>
          </p:cNvPr>
          <p:cNvCxnSpPr>
            <a:cxnSpLocks/>
          </p:cNvCxnSpPr>
          <p:nvPr/>
        </p:nvCxnSpPr>
        <p:spPr>
          <a:xfrm flipV="1">
            <a:off x="381986" y="1151834"/>
            <a:ext cx="5435987" cy="1"/>
          </a:xfrm>
          <a:prstGeom prst="line">
            <a:avLst/>
          </a:prstGeom>
          <a:noFill/>
          <a:ln w="31750" cap="flat" cmpd="sng" algn="ctr">
            <a:solidFill>
              <a:sysClr val="window" lastClr="FFFFFF">
                <a:lumMod val="85000"/>
              </a:sysClr>
            </a:solidFill>
            <a:prstDash val="solid"/>
          </a:ln>
          <a:effectLst/>
        </p:spPr>
      </p:cxnSp>
      <p:sp>
        <p:nvSpPr>
          <p:cNvPr id="2" name="Hide Aegis Logo">
            <a:extLst>
              <a:ext uri="{FF2B5EF4-FFF2-40B4-BE49-F238E27FC236}">
                <a16:creationId xmlns:a16="http://schemas.microsoft.com/office/drawing/2014/main" id="{56F6DE35-207F-F30C-6472-01E753B80DCC}"/>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824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4C1A3A-54FF-8CC7-286F-60626D99C174}"/>
              </a:ext>
            </a:extLst>
          </p:cNvPr>
          <p:cNvPicPr>
            <a:picLocks noChangeAspect="1"/>
          </p:cNvPicPr>
          <p:nvPr/>
        </p:nvPicPr>
        <p:blipFill>
          <a:blip r:embed="rId3"/>
          <a:stretch>
            <a:fillRect/>
          </a:stretch>
        </p:blipFill>
        <p:spPr>
          <a:xfrm>
            <a:off x="457200" y="1651836"/>
            <a:ext cx="7000219" cy="4125895"/>
          </a:xfrm>
          <a:prstGeom prst="rect">
            <a:avLst/>
          </a:prstGeom>
        </p:spPr>
      </p:pic>
      <p:sp>
        <p:nvSpPr>
          <p:cNvPr id="4" name="TextBox 3">
            <a:extLst>
              <a:ext uri="{FF2B5EF4-FFF2-40B4-BE49-F238E27FC236}">
                <a16:creationId xmlns:a16="http://schemas.microsoft.com/office/drawing/2014/main" id="{E9F06687-A796-AAE3-C099-6872DE27FFE8}"/>
              </a:ext>
            </a:extLst>
          </p:cNvPr>
          <p:cNvSpPr txBox="1"/>
          <p:nvPr/>
        </p:nvSpPr>
        <p:spPr>
          <a:xfrm>
            <a:off x="152400" y="6268032"/>
            <a:ext cx="4570293" cy="215444"/>
          </a:xfrm>
          <a:prstGeom prst="rect">
            <a:avLst/>
          </a:prstGeom>
          <a:noFill/>
        </p:spPr>
        <p:txBody>
          <a:bodyPr wrap="square">
            <a:spAutoFit/>
          </a:bodyPr>
          <a:lstStyle/>
          <a:p>
            <a:r>
              <a:rPr lang="en-US" sz="800" dirty="0"/>
              <a:t>https://www.cfsre.org/nps-discovery/scope-recommendations</a:t>
            </a:r>
          </a:p>
        </p:txBody>
      </p:sp>
      <p:sp>
        <p:nvSpPr>
          <p:cNvPr id="2" name="Hide Aegis Logo">
            <a:extLst>
              <a:ext uri="{FF2B5EF4-FFF2-40B4-BE49-F238E27FC236}">
                <a16:creationId xmlns:a16="http://schemas.microsoft.com/office/drawing/2014/main" id="{0332C677-FA2E-3CB3-CDF1-C070C7FAE8A7}"/>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3C6D08-5D96-B627-8483-DBFCBB067251}"/>
              </a:ext>
            </a:extLst>
          </p:cNvPr>
          <p:cNvSpPr txBox="1"/>
          <p:nvPr/>
        </p:nvSpPr>
        <p:spPr>
          <a:xfrm>
            <a:off x="457200" y="208823"/>
            <a:ext cx="4953000" cy="954107"/>
          </a:xfrm>
          <a:prstGeom prst="rect">
            <a:avLst/>
          </a:prstGeom>
          <a:noFill/>
        </p:spPr>
        <p:txBody>
          <a:bodyPr wrap="square" rtlCol="0">
            <a:spAutoFit/>
          </a:bodyPr>
          <a:lstStyle/>
          <a:p>
            <a:pPr>
              <a:defRPr/>
            </a:pPr>
            <a:r>
              <a:rPr lang="en-US" sz="2800" dirty="0">
                <a:solidFill>
                  <a:srgbClr val="005EB8"/>
                </a:solidFill>
                <a:latin typeface="Century Gothic" panose="020B0502020202020204" pitchFamily="34" charset="0"/>
                <a:ea typeface="Proxima Nova" charset="0"/>
                <a:cs typeface="Proxima Nova" charset="0"/>
              </a:rPr>
              <a:t>AVAILABLE DATA SOURCES FOR HIGH-RISK SUBSTANCES</a:t>
            </a:r>
            <a:endParaRPr lang="en-US" sz="2800" baseline="30000" dirty="0">
              <a:solidFill>
                <a:srgbClr val="005EB8"/>
              </a:solidFill>
              <a:latin typeface="Century Gothic" panose="020B0502020202020204" pitchFamily="34" charset="0"/>
              <a:ea typeface="Proxima Nova" charset="0"/>
              <a:cs typeface="Proxima Nova" charset="0"/>
            </a:endParaRPr>
          </a:p>
        </p:txBody>
      </p:sp>
      <p:cxnSp>
        <p:nvCxnSpPr>
          <p:cNvPr id="7" name="Straight Connector 6">
            <a:extLst>
              <a:ext uri="{FF2B5EF4-FFF2-40B4-BE49-F238E27FC236}">
                <a16:creationId xmlns:a16="http://schemas.microsoft.com/office/drawing/2014/main" id="{2BD0FC9D-6237-8751-291E-8867118E87E8}"/>
              </a:ext>
            </a:extLst>
          </p:cNvPr>
          <p:cNvCxnSpPr>
            <a:cxnSpLocks/>
          </p:cNvCxnSpPr>
          <p:nvPr/>
        </p:nvCxnSpPr>
        <p:spPr>
          <a:xfrm flipV="1">
            <a:off x="381000" y="1164324"/>
            <a:ext cx="4937760" cy="1"/>
          </a:xfrm>
          <a:prstGeom prst="line">
            <a:avLst/>
          </a:prstGeom>
          <a:noFill/>
          <a:ln w="31750" cap="flat" cmpd="sng" algn="ctr">
            <a:solidFill>
              <a:sysClr val="window" lastClr="FFFFFF">
                <a:lumMod val="85000"/>
              </a:sysClr>
            </a:solidFill>
            <a:prstDash val="solid"/>
          </a:ln>
          <a:effectLst/>
        </p:spPr>
      </p:cxnSp>
      <p:sp>
        <p:nvSpPr>
          <p:cNvPr id="3" name="Text Placeholder 2">
            <a:extLst>
              <a:ext uri="{FF2B5EF4-FFF2-40B4-BE49-F238E27FC236}">
                <a16:creationId xmlns:a16="http://schemas.microsoft.com/office/drawing/2014/main" id="{FA8F3632-145D-C397-2248-55281AE8DE3C}"/>
              </a:ext>
            </a:extLst>
          </p:cNvPr>
          <p:cNvSpPr>
            <a:spLocks noGrp="1"/>
          </p:cNvSpPr>
          <p:nvPr>
            <p:ph idx="1"/>
          </p:nvPr>
        </p:nvSpPr>
        <p:spPr>
          <a:xfrm>
            <a:off x="5486400" y="208823"/>
            <a:ext cx="3581400" cy="1596219"/>
          </a:xfrm>
        </p:spPr>
        <p:txBody>
          <a:bodyPr>
            <a:normAutofit fontScale="85000" lnSpcReduction="10000"/>
          </a:bodyPr>
          <a:lstStyle/>
          <a:p>
            <a:pPr marL="0" indent="0">
              <a:buNone/>
            </a:pPr>
            <a:r>
              <a:rPr lang="en-US" sz="1400" dirty="0">
                <a:latin typeface="Calibri Light" panose="020F0302020204030204" pitchFamily="34" charset="0"/>
                <a:cs typeface="Calibri Light" panose="020F0302020204030204" pitchFamily="34" charset="0"/>
              </a:rPr>
              <a:t>Examples of leading resources for surveillance</a:t>
            </a:r>
          </a:p>
          <a:p>
            <a:r>
              <a:rPr lang="en-US" sz="1400" dirty="0">
                <a:latin typeface="Calibri Light" panose="020F0302020204030204" pitchFamily="34" charset="0"/>
                <a:cs typeface="Calibri Light" panose="020F0302020204030204" pitchFamily="34" charset="0"/>
              </a:rPr>
              <a:t>Center for Forensic Research and Education (CFSRE)</a:t>
            </a:r>
          </a:p>
          <a:p>
            <a:r>
              <a:rPr lang="en-US" sz="1400" dirty="0">
                <a:latin typeface="Calibri Light" panose="020F0302020204030204" pitchFamily="34" charset="0"/>
                <a:cs typeface="Calibri Light" panose="020F0302020204030204" pitchFamily="34" charset="0"/>
              </a:rPr>
              <a:t>Society of Forensic Toxicologist (SOFT) NPS Committee</a:t>
            </a:r>
          </a:p>
          <a:p>
            <a:r>
              <a:rPr lang="en-US" sz="1400" dirty="0">
                <a:latin typeface="Calibri Light" panose="020F0302020204030204" pitchFamily="34" charset="0"/>
                <a:cs typeface="Calibri Light" panose="020F0302020204030204" pitchFamily="34" charset="0"/>
              </a:rPr>
              <a:t>DEA Tox Toxicology Testing Program</a:t>
            </a:r>
          </a:p>
          <a:p>
            <a:r>
              <a:rPr lang="en-US" sz="1400" dirty="0">
                <a:latin typeface="Calibri Light" panose="020F0302020204030204" pitchFamily="34" charset="0"/>
                <a:cs typeface="Calibri Light" panose="020F0302020204030204" pitchFamily="34" charset="0"/>
              </a:rPr>
              <a:t>National Forensic Laboratory Information System</a:t>
            </a:r>
          </a:p>
          <a:p>
            <a:r>
              <a:rPr lang="en-US" sz="1400" dirty="0">
                <a:latin typeface="Calibri Light" panose="020F0302020204030204" pitchFamily="34" charset="0"/>
                <a:cs typeface="Calibri Light" panose="020F0302020204030204" pitchFamily="34" charset="0"/>
              </a:rPr>
              <a:t>European Union Drugs Agency (EUDA)</a:t>
            </a:r>
          </a:p>
          <a:p>
            <a:pPr lvl="1"/>
            <a:endParaRPr lang="en-US" sz="1400" dirty="0">
              <a:latin typeface="Calibri Light" panose="020F0302020204030204" pitchFamily="34" charset="0"/>
              <a:cs typeface="Calibri Light" panose="020F0302020204030204" pitchFamily="34" charset="0"/>
            </a:endParaRPr>
          </a:p>
          <a:p>
            <a:pPr lvl="1"/>
            <a:endParaRPr lang="en-US"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60688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20D3AD1-EAAB-5AB6-CC03-2815BEE11500}"/>
              </a:ext>
            </a:extLst>
          </p:cNvPr>
          <p:cNvGraphicFramePr>
            <a:graphicFrameLocks noGrp="1"/>
          </p:cNvGraphicFramePr>
          <p:nvPr>
            <p:extLst>
              <p:ext uri="{D42A27DB-BD31-4B8C-83A1-F6EECF244321}">
                <p14:modId xmlns:p14="http://schemas.microsoft.com/office/powerpoint/2010/main" val="1699979665"/>
              </p:ext>
            </p:extLst>
          </p:nvPr>
        </p:nvGraphicFramePr>
        <p:xfrm>
          <a:off x="371475" y="1183728"/>
          <a:ext cx="2381250" cy="2773680"/>
        </p:xfrm>
        <a:graphic>
          <a:graphicData uri="http://schemas.openxmlformats.org/drawingml/2006/table">
            <a:tbl>
              <a:tblPr firstRow="1">
                <a:tableStyleId>{5C22544A-7EE6-4342-B048-85BDC9FD1C3A}</a:tableStyleId>
              </a:tblPr>
              <a:tblGrid>
                <a:gridCol w="2381250">
                  <a:extLst>
                    <a:ext uri="{9D8B030D-6E8A-4147-A177-3AD203B41FA5}">
                      <a16:colId xmlns:a16="http://schemas.microsoft.com/office/drawing/2014/main" val="416678911"/>
                    </a:ext>
                  </a:extLst>
                </a:gridCol>
              </a:tblGrid>
              <a:tr h="165735">
                <a:tc>
                  <a:txBody>
                    <a:bodyPr/>
                    <a:lstStyle/>
                    <a:p>
                      <a:pPr algn="ctr" fontAlgn="b"/>
                      <a:r>
                        <a:rPr lang="en-US" sz="1100" b="1" i="0" u="sng" strike="noStrike" dirty="0">
                          <a:solidFill>
                            <a:schemeClr val="bg1"/>
                          </a:solidFill>
                          <a:effectLst/>
                          <a:latin typeface="Aptos Narrow" panose="020B0004020202020204" pitchFamily="34" charset="0"/>
                        </a:rPr>
                        <a:t>Designer Opioids</a:t>
                      </a:r>
                    </a:p>
                  </a:txBody>
                  <a:tcPr marL="5715" marR="5715" marT="571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34363741"/>
                  </a:ext>
                </a:extLst>
              </a:tr>
              <a:tr h="165735">
                <a:tc>
                  <a:txBody>
                    <a:bodyPr/>
                    <a:lstStyle/>
                    <a:p>
                      <a:pPr algn="l" fontAlgn="b"/>
                      <a:r>
                        <a:rPr lang="en-US" sz="1100" u="none" strike="noStrike" dirty="0" err="1">
                          <a:effectLst/>
                        </a:rPr>
                        <a:t>Fluoro</a:t>
                      </a:r>
                      <a:r>
                        <a:rPr lang="en-US" sz="1100" u="none" strike="noStrike" dirty="0">
                          <a:effectLst/>
                        </a:rPr>
                        <a:t> Fentanyl</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3401350"/>
                  </a:ext>
                </a:extLst>
              </a:tr>
              <a:tr h="165735">
                <a:tc>
                  <a:txBody>
                    <a:bodyPr/>
                    <a:lstStyle/>
                    <a:p>
                      <a:pPr algn="l" fontAlgn="b"/>
                      <a:r>
                        <a:rPr lang="en-US" sz="1100" u="none" strike="noStrike">
                          <a:effectLst/>
                        </a:rPr>
                        <a:t>Despropionyl Fluorofentanyl</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5751014"/>
                  </a:ext>
                </a:extLst>
              </a:tr>
              <a:tr h="165735">
                <a:tc>
                  <a:txBody>
                    <a:bodyPr/>
                    <a:lstStyle/>
                    <a:p>
                      <a:pPr algn="l" fontAlgn="b"/>
                      <a:r>
                        <a:rPr lang="en-US" sz="1100" u="none" strike="noStrike" dirty="0" err="1">
                          <a:effectLst/>
                        </a:rPr>
                        <a:t>Fluoro</a:t>
                      </a:r>
                      <a:r>
                        <a:rPr lang="en-US" sz="1100" u="none" strike="noStrike" dirty="0">
                          <a:effectLst/>
                        </a:rPr>
                        <a:t> </a:t>
                      </a:r>
                      <a:r>
                        <a:rPr lang="en-US" sz="1100" u="none" strike="noStrike" dirty="0" err="1">
                          <a:effectLst/>
                        </a:rPr>
                        <a:t>Norfentanyl</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1947666"/>
                  </a:ext>
                </a:extLst>
              </a:tr>
              <a:tr h="165735">
                <a:tc>
                  <a:txBody>
                    <a:bodyPr/>
                    <a:lstStyle/>
                    <a:p>
                      <a:pPr algn="l" fontAlgn="b"/>
                      <a:r>
                        <a:rPr lang="en-US" sz="1100" u="none" strike="noStrike" dirty="0" err="1">
                          <a:effectLst/>
                        </a:rPr>
                        <a:t>Norcarfentanil</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15627"/>
                  </a:ext>
                </a:extLst>
              </a:tr>
              <a:tr h="165735">
                <a:tc>
                  <a:txBody>
                    <a:bodyPr/>
                    <a:lstStyle/>
                    <a:p>
                      <a:pPr algn="l" fontAlgn="b"/>
                      <a:r>
                        <a:rPr lang="en-US" sz="1100" u="none" strike="noStrike" dirty="0">
                          <a:effectLst/>
                        </a:rPr>
                        <a:t>4-Hydroxy Nitazene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3905306"/>
                  </a:ext>
                </a:extLst>
              </a:tr>
              <a:tr h="165735">
                <a:tc>
                  <a:txBody>
                    <a:bodyPr/>
                    <a:lstStyle/>
                    <a:p>
                      <a:pPr algn="l" fontAlgn="b"/>
                      <a:r>
                        <a:rPr lang="en-US" sz="1100" u="none" strike="noStrike">
                          <a:effectLst/>
                        </a:rPr>
                        <a:t>Despropionyl Bromofentanyl</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9274860"/>
                  </a:ext>
                </a:extLst>
              </a:tr>
              <a:tr h="165735">
                <a:tc>
                  <a:txBody>
                    <a:bodyPr/>
                    <a:lstStyle/>
                    <a:p>
                      <a:pPr algn="l" fontAlgn="b"/>
                      <a:r>
                        <a:rPr lang="en-US" sz="1100" u="none" strike="noStrike">
                          <a:effectLst/>
                        </a:rPr>
                        <a:t>N-desethyl Etonitazene</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6327666"/>
                  </a:ext>
                </a:extLst>
              </a:tr>
              <a:tr h="165735">
                <a:tc>
                  <a:txBody>
                    <a:bodyPr/>
                    <a:lstStyle/>
                    <a:p>
                      <a:pPr algn="l" fontAlgn="b"/>
                      <a:r>
                        <a:rPr lang="en-US" sz="1100" u="none" strike="noStrike" dirty="0">
                          <a:effectLst/>
                        </a:rPr>
                        <a:t>Metonitazene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0137078"/>
                  </a:ext>
                </a:extLst>
              </a:tr>
              <a:tr h="165735">
                <a:tc>
                  <a:txBody>
                    <a:bodyPr/>
                    <a:lstStyle/>
                    <a:p>
                      <a:pPr algn="l" fontAlgn="b"/>
                      <a:r>
                        <a:rPr lang="en-US" sz="1100" u="none" strike="noStrike" dirty="0">
                          <a:effectLst/>
                        </a:rPr>
                        <a:t>N-</a:t>
                      </a:r>
                      <a:r>
                        <a:rPr lang="en-US" sz="1100" u="none" strike="noStrike" dirty="0" err="1">
                          <a:effectLst/>
                        </a:rPr>
                        <a:t>desethyl</a:t>
                      </a:r>
                      <a:r>
                        <a:rPr lang="en-US" sz="1100" u="none" strike="noStrike" dirty="0">
                          <a:effectLst/>
                        </a:rPr>
                        <a:t> Metonitazene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4231860"/>
                  </a:ext>
                </a:extLst>
              </a:tr>
              <a:tr h="165735">
                <a:tc>
                  <a:txBody>
                    <a:bodyPr/>
                    <a:lstStyle/>
                    <a:p>
                      <a:pPr algn="l" fontAlgn="b"/>
                      <a:r>
                        <a:rPr lang="en-US" sz="1100" u="none" strike="noStrike">
                          <a:effectLst/>
                        </a:rPr>
                        <a:t>Acryl Fentanyl</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9859043"/>
                  </a:ext>
                </a:extLst>
              </a:tr>
              <a:tr h="165735">
                <a:tc>
                  <a:txBody>
                    <a:bodyPr/>
                    <a:lstStyle/>
                    <a:p>
                      <a:pPr algn="l" fontAlgn="b"/>
                      <a:r>
                        <a:rPr lang="en-US" sz="1100" u="none" strike="noStrike" dirty="0">
                          <a:effectLst/>
                        </a:rPr>
                        <a:t>N-</a:t>
                      </a:r>
                      <a:r>
                        <a:rPr lang="en-US" sz="1100" u="none" strike="noStrike" dirty="0" err="1">
                          <a:effectLst/>
                        </a:rPr>
                        <a:t>Pyrrolidino</a:t>
                      </a:r>
                      <a:r>
                        <a:rPr lang="en-US" sz="1100" u="none" strike="noStrike" dirty="0">
                          <a:effectLst/>
                        </a:rPr>
                        <a:t> 4-OH Nitazene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1858662"/>
                  </a:ext>
                </a:extLst>
              </a:tr>
              <a:tr h="165735">
                <a:tc>
                  <a:txBody>
                    <a:bodyPr/>
                    <a:lstStyle/>
                    <a:p>
                      <a:pPr algn="l" fontAlgn="b"/>
                      <a:r>
                        <a:rPr lang="en-US" sz="1100" u="none" strike="noStrike" dirty="0">
                          <a:effectLst/>
                        </a:rPr>
                        <a:t>N-</a:t>
                      </a:r>
                      <a:r>
                        <a:rPr lang="en-US" sz="1100" u="none" strike="noStrike" dirty="0" err="1">
                          <a:effectLst/>
                        </a:rPr>
                        <a:t>desethyl</a:t>
                      </a:r>
                      <a:r>
                        <a:rPr lang="en-US" sz="1100" u="none" strike="noStrike" dirty="0">
                          <a:effectLst/>
                        </a:rPr>
                        <a:t> Isotonitazene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1458312"/>
                  </a:ext>
                </a:extLst>
              </a:tr>
              <a:tr h="165735">
                <a:tc>
                  <a:txBody>
                    <a:bodyPr/>
                    <a:lstStyle/>
                    <a:p>
                      <a:pPr algn="l" fontAlgn="b"/>
                      <a:r>
                        <a:rPr lang="en-US" sz="1100" u="none" strike="noStrike" dirty="0">
                          <a:effectLst/>
                        </a:rPr>
                        <a:t>N-</a:t>
                      </a:r>
                      <a:r>
                        <a:rPr lang="en-US" sz="1100" u="none" strike="noStrike" dirty="0" err="1">
                          <a:effectLst/>
                        </a:rPr>
                        <a:t>desethyl</a:t>
                      </a:r>
                      <a:r>
                        <a:rPr lang="en-US" sz="1100" u="none" strike="noStrike" dirty="0">
                          <a:effectLst/>
                        </a:rPr>
                        <a:t> Protonitazene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7079510"/>
                  </a:ext>
                </a:extLst>
              </a:tr>
              <a:tr h="165735">
                <a:tc>
                  <a:txBody>
                    <a:bodyPr/>
                    <a:lstStyle/>
                    <a:p>
                      <a:pPr algn="l" fontAlgn="b"/>
                      <a:r>
                        <a:rPr lang="en-US" sz="1100" u="none" strike="noStrike">
                          <a:effectLst/>
                        </a:rPr>
                        <a:t>Valeryl Fentanyl Carboxy Mtb</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964802"/>
                  </a:ext>
                </a:extLst>
              </a:tr>
              <a:tr h="165735">
                <a:tc>
                  <a:txBody>
                    <a:bodyPr/>
                    <a:lstStyle/>
                    <a:p>
                      <a:pPr algn="l" fontAlgn="b"/>
                      <a:r>
                        <a:rPr lang="en-US" sz="1100" u="none" strike="noStrike" dirty="0">
                          <a:effectLst/>
                        </a:rPr>
                        <a:t>Benzyl Fentanyl</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3221814"/>
                  </a:ext>
                </a:extLst>
              </a:tr>
            </a:tbl>
          </a:graphicData>
        </a:graphic>
      </p:graphicFrame>
      <p:graphicFrame>
        <p:nvGraphicFramePr>
          <p:cNvPr id="6" name="Table 5">
            <a:extLst>
              <a:ext uri="{FF2B5EF4-FFF2-40B4-BE49-F238E27FC236}">
                <a16:creationId xmlns:a16="http://schemas.microsoft.com/office/drawing/2014/main" id="{123CA5E9-97BF-85AC-C71F-516AF825EBB9}"/>
              </a:ext>
            </a:extLst>
          </p:cNvPr>
          <p:cNvGraphicFramePr>
            <a:graphicFrameLocks noGrp="1"/>
          </p:cNvGraphicFramePr>
          <p:nvPr>
            <p:extLst>
              <p:ext uri="{D42A27DB-BD31-4B8C-83A1-F6EECF244321}">
                <p14:modId xmlns:p14="http://schemas.microsoft.com/office/powerpoint/2010/main" val="2702196637"/>
              </p:ext>
            </p:extLst>
          </p:nvPr>
        </p:nvGraphicFramePr>
        <p:xfrm>
          <a:off x="371475" y="4114800"/>
          <a:ext cx="2381250" cy="1386840"/>
        </p:xfrm>
        <a:graphic>
          <a:graphicData uri="http://schemas.openxmlformats.org/drawingml/2006/table">
            <a:tbl>
              <a:tblPr firstRow="1">
                <a:tableStyleId>{5C22544A-7EE6-4342-B048-85BDC9FD1C3A}</a:tableStyleId>
              </a:tblPr>
              <a:tblGrid>
                <a:gridCol w="2381250">
                  <a:extLst>
                    <a:ext uri="{9D8B030D-6E8A-4147-A177-3AD203B41FA5}">
                      <a16:colId xmlns:a16="http://schemas.microsoft.com/office/drawing/2014/main" val="1280913792"/>
                    </a:ext>
                  </a:extLst>
                </a:gridCol>
              </a:tblGrid>
              <a:tr h="165735">
                <a:tc>
                  <a:txBody>
                    <a:bodyPr/>
                    <a:lstStyle/>
                    <a:p>
                      <a:pPr algn="ctr" fontAlgn="b"/>
                      <a:r>
                        <a:rPr lang="en-US" sz="1100" b="1" i="0" u="sng" strike="noStrike" dirty="0">
                          <a:solidFill>
                            <a:schemeClr val="bg1"/>
                          </a:solidFill>
                          <a:effectLst/>
                          <a:latin typeface="Aptos Narrow" panose="020B0004020202020204" pitchFamily="34" charset="0"/>
                        </a:rPr>
                        <a:t>Miscellaneous NPS</a:t>
                      </a:r>
                    </a:p>
                  </a:txBody>
                  <a:tcPr marL="5715" marR="5715" marT="571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481206642"/>
                  </a:ext>
                </a:extLst>
              </a:tr>
              <a:tr h="165735">
                <a:tc>
                  <a:txBody>
                    <a:bodyPr/>
                    <a:lstStyle/>
                    <a:p>
                      <a:pPr algn="l" fontAlgn="b"/>
                      <a:r>
                        <a:rPr lang="en-US" sz="1100" u="none" strike="noStrike" dirty="0">
                          <a:effectLst/>
                        </a:rPr>
                        <a:t>Xylazine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6434634"/>
                  </a:ext>
                </a:extLst>
              </a:tr>
              <a:tr h="165735">
                <a:tc>
                  <a:txBody>
                    <a:bodyPr/>
                    <a:lstStyle/>
                    <a:p>
                      <a:pPr algn="l" fontAlgn="b"/>
                      <a:r>
                        <a:rPr lang="en-US" sz="1100" u="none" strike="noStrike" dirty="0">
                          <a:effectLst/>
                        </a:rPr>
                        <a:t>4-Hydroxyxylazine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2627006"/>
                  </a:ext>
                </a:extLst>
              </a:tr>
              <a:tr h="165735">
                <a:tc>
                  <a:txBody>
                    <a:bodyPr/>
                    <a:lstStyle/>
                    <a:p>
                      <a:pPr algn="l" fontAlgn="b"/>
                      <a:r>
                        <a:rPr lang="en-US" sz="1100" u="none" strike="noStrike" dirty="0">
                          <a:effectLst/>
                        </a:rPr>
                        <a:t>Tianeptine MC5</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0646152"/>
                  </a:ext>
                </a:extLst>
              </a:tr>
              <a:tr h="165735">
                <a:tc>
                  <a:txBody>
                    <a:bodyPr/>
                    <a:lstStyle/>
                    <a:p>
                      <a:pPr algn="l" fontAlgn="b"/>
                      <a:r>
                        <a:rPr lang="en-US" sz="1100" u="none" strike="noStrike" dirty="0">
                          <a:effectLst/>
                        </a:rPr>
                        <a:t>Tianeptine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2127398"/>
                  </a:ext>
                </a:extLst>
              </a:tr>
              <a:tr h="165735">
                <a:tc>
                  <a:txBody>
                    <a:bodyPr/>
                    <a:lstStyle/>
                    <a:p>
                      <a:pPr algn="l" fontAlgn="b"/>
                      <a:r>
                        <a:rPr lang="en-US" sz="1100" u="none" strike="noStrike" dirty="0" err="1">
                          <a:effectLst/>
                        </a:rPr>
                        <a:t>Phenibut</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14749733"/>
                  </a:ext>
                </a:extLst>
              </a:tr>
              <a:tr h="165735">
                <a:tc>
                  <a:txBody>
                    <a:bodyPr/>
                    <a:lstStyle/>
                    <a:p>
                      <a:pPr algn="l" fontAlgn="b"/>
                      <a:r>
                        <a:rPr lang="en-US" sz="1100" u="none" strike="noStrike" dirty="0">
                          <a:effectLst/>
                        </a:rPr>
                        <a:t>Medetomidine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6611355"/>
                  </a:ext>
                </a:extLst>
              </a:tr>
              <a:tr h="165735">
                <a:tc>
                  <a:txBody>
                    <a:bodyPr/>
                    <a:lstStyle/>
                    <a:p>
                      <a:pPr algn="l" fontAlgn="b"/>
                      <a:r>
                        <a:rPr lang="en-US" sz="1100" u="none" strike="noStrike" dirty="0">
                          <a:effectLst/>
                        </a:rPr>
                        <a:t>3-OH-Medetomidine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4086762"/>
                  </a:ext>
                </a:extLst>
              </a:tr>
            </a:tbl>
          </a:graphicData>
        </a:graphic>
      </p:graphicFrame>
      <p:graphicFrame>
        <p:nvGraphicFramePr>
          <p:cNvPr id="7" name="Table 6">
            <a:extLst>
              <a:ext uri="{FF2B5EF4-FFF2-40B4-BE49-F238E27FC236}">
                <a16:creationId xmlns:a16="http://schemas.microsoft.com/office/drawing/2014/main" id="{8E697F13-5946-3D98-E382-EAB2A8BB1D63}"/>
              </a:ext>
            </a:extLst>
          </p:cNvPr>
          <p:cNvGraphicFramePr>
            <a:graphicFrameLocks noGrp="1"/>
          </p:cNvGraphicFramePr>
          <p:nvPr>
            <p:extLst>
              <p:ext uri="{D42A27DB-BD31-4B8C-83A1-F6EECF244321}">
                <p14:modId xmlns:p14="http://schemas.microsoft.com/office/powerpoint/2010/main" val="3137238826"/>
              </p:ext>
            </p:extLst>
          </p:nvPr>
        </p:nvGraphicFramePr>
        <p:xfrm>
          <a:off x="2876550" y="1182489"/>
          <a:ext cx="2381250" cy="1560195"/>
        </p:xfrm>
        <a:graphic>
          <a:graphicData uri="http://schemas.openxmlformats.org/drawingml/2006/table">
            <a:tbl>
              <a:tblPr firstRow="1">
                <a:tableStyleId>{5C22544A-7EE6-4342-B048-85BDC9FD1C3A}</a:tableStyleId>
              </a:tblPr>
              <a:tblGrid>
                <a:gridCol w="2381250">
                  <a:extLst>
                    <a:ext uri="{9D8B030D-6E8A-4147-A177-3AD203B41FA5}">
                      <a16:colId xmlns:a16="http://schemas.microsoft.com/office/drawing/2014/main" val="3948333044"/>
                    </a:ext>
                  </a:extLst>
                </a:gridCol>
              </a:tblGrid>
              <a:tr h="165735">
                <a:tc>
                  <a:txBody>
                    <a:bodyPr/>
                    <a:lstStyle/>
                    <a:p>
                      <a:pPr algn="ctr" fontAlgn="b"/>
                      <a:r>
                        <a:rPr lang="en-US" sz="1100" b="1" i="0" u="sng" strike="noStrike" dirty="0">
                          <a:solidFill>
                            <a:schemeClr val="bg1"/>
                          </a:solidFill>
                          <a:effectLst/>
                          <a:latin typeface="Aptos Narrow" panose="020B0004020202020204" pitchFamily="34" charset="0"/>
                        </a:rPr>
                        <a:t>Designer Benzodiazepines</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6435287"/>
                  </a:ext>
                </a:extLst>
              </a:tr>
              <a:tr h="165735">
                <a:tc>
                  <a:txBody>
                    <a:bodyPr/>
                    <a:lstStyle/>
                    <a:p>
                      <a:pPr algn="l" fontAlgn="b"/>
                      <a:r>
                        <a:rPr lang="en-US" sz="1100" u="none" strike="noStrike" dirty="0" err="1">
                          <a:effectLst/>
                        </a:rPr>
                        <a:t>Bromazolam</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2098075"/>
                  </a:ext>
                </a:extLst>
              </a:tr>
              <a:tr h="165735">
                <a:tc>
                  <a:txBody>
                    <a:bodyPr/>
                    <a:lstStyle/>
                    <a:p>
                      <a:pPr algn="l" fontAlgn="b"/>
                      <a:r>
                        <a:rPr lang="en-US" sz="1100" u="none" strike="noStrike" dirty="0">
                          <a:effectLst/>
                        </a:rPr>
                        <a:t>alpha-</a:t>
                      </a:r>
                      <a:r>
                        <a:rPr lang="en-US" sz="1100" u="none" strike="noStrike" dirty="0" err="1">
                          <a:effectLst/>
                        </a:rPr>
                        <a:t>Hydroxybromazolam</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8292910"/>
                  </a:ext>
                </a:extLst>
              </a:tr>
              <a:tr h="165735">
                <a:tc>
                  <a:txBody>
                    <a:bodyPr/>
                    <a:lstStyle/>
                    <a:p>
                      <a:pPr algn="l" fontAlgn="b"/>
                      <a:r>
                        <a:rPr lang="en-US" sz="1100" u="none" strike="noStrike">
                          <a:effectLst/>
                        </a:rPr>
                        <a:t>alpha-Hydroxyetizolam</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3062195"/>
                  </a:ext>
                </a:extLst>
              </a:tr>
              <a:tr h="165735">
                <a:tc>
                  <a:txBody>
                    <a:bodyPr/>
                    <a:lstStyle/>
                    <a:p>
                      <a:pPr algn="l" fontAlgn="b"/>
                      <a:r>
                        <a:rPr lang="en-US" sz="1100" u="none" strike="noStrike">
                          <a:effectLst/>
                        </a:rPr>
                        <a:t>Etizolam</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9570166"/>
                  </a:ext>
                </a:extLst>
              </a:tr>
              <a:tr h="165735">
                <a:tc>
                  <a:txBody>
                    <a:bodyPr/>
                    <a:lstStyle/>
                    <a:p>
                      <a:pPr algn="l" fontAlgn="b"/>
                      <a:r>
                        <a:rPr lang="en-US" sz="1100" u="none" strike="noStrike">
                          <a:effectLst/>
                        </a:rPr>
                        <a:t>3-OH-Flubromazepam</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0347103"/>
                  </a:ext>
                </a:extLst>
              </a:tr>
              <a:tr h="165735">
                <a:tc>
                  <a:txBody>
                    <a:bodyPr/>
                    <a:lstStyle/>
                    <a:p>
                      <a:pPr algn="l" fontAlgn="b"/>
                      <a:r>
                        <a:rPr lang="en-US" sz="1100" u="none" strike="noStrike">
                          <a:effectLst/>
                        </a:rPr>
                        <a:t>Flubromazolam</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225385"/>
                  </a:ext>
                </a:extLst>
              </a:tr>
              <a:tr h="165735">
                <a:tc>
                  <a:txBody>
                    <a:bodyPr/>
                    <a:lstStyle/>
                    <a:p>
                      <a:pPr algn="l" fontAlgn="b"/>
                      <a:r>
                        <a:rPr lang="en-US" sz="1100" u="none" strike="noStrike">
                          <a:effectLst/>
                        </a:rPr>
                        <a:t>alpha-Hydroxyflubromazolam</a:t>
                      </a:r>
                      <a:endParaRPr lang="en-US" sz="1100" b="0" i="0" u="none" strike="noStrike">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0386281"/>
                  </a:ext>
                </a:extLst>
              </a:tr>
              <a:tr h="165735">
                <a:tc>
                  <a:txBody>
                    <a:bodyPr/>
                    <a:lstStyle/>
                    <a:p>
                      <a:pPr algn="l" fontAlgn="b"/>
                      <a:r>
                        <a:rPr lang="en-US" sz="1100" u="none" strike="noStrike" dirty="0">
                          <a:effectLst/>
                        </a:rPr>
                        <a:t>8-Aminoclonazolam</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0915857"/>
                  </a:ext>
                </a:extLst>
              </a:tr>
            </a:tbl>
          </a:graphicData>
        </a:graphic>
      </p:graphicFrame>
      <mc:AlternateContent xmlns:mc="http://schemas.openxmlformats.org/markup-compatibility/2006" xmlns:cx4="http://schemas.microsoft.com/office/drawing/2016/5/10/chartex">
        <mc:Choice Requires="cx4">
          <p:graphicFrame>
            <p:nvGraphicFramePr>
              <p:cNvPr id="8" name="Chart 7">
                <a:extLst>
                  <a:ext uri="{FF2B5EF4-FFF2-40B4-BE49-F238E27FC236}">
                    <a16:creationId xmlns:a16="http://schemas.microsoft.com/office/drawing/2014/main" id="{A87F2AC8-C286-360D-A8BB-238062E2C467}"/>
                  </a:ext>
                </a:extLst>
              </p:cNvPr>
              <p:cNvGraphicFramePr/>
              <p:nvPr>
                <p:extLst>
                  <p:ext uri="{D42A27DB-BD31-4B8C-83A1-F6EECF244321}">
                    <p14:modId xmlns:p14="http://schemas.microsoft.com/office/powerpoint/2010/main" val="1369317229"/>
                  </p:ext>
                </p:extLst>
              </p:nvPr>
            </p:nvGraphicFramePr>
            <p:xfrm>
              <a:off x="5108324" y="1373373"/>
              <a:ext cx="3856788" cy="397888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Chart 7">
                <a:extLst>
                  <a:ext uri="{FF2B5EF4-FFF2-40B4-BE49-F238E27FC236}">
                    <a16:creationId xmlns:a16="http://schemas.microsoft.com/office/drawing/2014/main" id="{A87F2AC8-C286-360D-A8BB-238062E2C467}"/>
                  </a:ext>
                </a:extLst>
              </p:cNvPr>
              <p:cNvPicPr>
                <a:picLocks noGrp="1" noRot="1" noChangeAspect="1" noMove="1" noResize="1" noEditPoints="1" noAdjustHandles="1" noChangeArrowheads="1" noChangeShapeType="1"/>
              </p:cNvPicPr>
              <p:nvPr/>
            </p:nvPicPr>
            <p:blipFill>
              <a:blip r:embed="rId3"/>
              <a:stretch>
                <a:fillRect/>
              </a:stretch>
            </p:blipFill>
            <p:spPr>
              <a:xfrm>
                <a:off x="5108324" y="1373373"/>
                <a:ext cx="3856788" cy="3978880"/>
              </a:xfrm>
              <a:prstGeom prst="rect">
                <a:avLst/>
              </a:prstGeom>
            </p:spPr>
          </p:pic>
        </mc:Fallback>
      </mc:AlternateContent>
      <p:sp>
        <p:nvSpPr>
          <p:cNvPr id="9" name="TextBox 8">
            <a:extLst>
              <a:ext uri="{FF2B5EF4-FFF2-40B4-BE49-F238E27FC236}">
                <a16:creationId xmlns:a16="http://schemas.microsoft.com/office/drawing/2014/main" id="{F864E3F7-A83E-5E13-AA72-A049F22707F7}"/>
              </a:ext>
            </a:extLst>
          </p:cNvPr>
          <p:cNvSpPr txBox="1"/>
          <p:nvPr/>
        </p:nvSpPr>
        <p:spPr>
          <a:xfrm>
            <a:off x="76200" y="6322609"/>
            <a:ext cx="4572000" cy="215444"/>
          </a:xfrm>
          <a:prstGeom prst="rect">
            <a:avLst/>
          </a:prstGeom>
          <a:noFill/>
        </p:spPr>
        <p:txBody>
          <a:bodyPr wrap="square">
            <a:spAutoFit/>
          </a:bodyPr>
          <a:lstStyle/>
          <a:p>
            <a:r>
              <a:rPr lang="en-US" sz="800" dirty="0"/>
              <a:t>Schrecker, J. 2024. Unpublished data. Aegis Sciences Corporation.</a:t>
            </a:r>
          </a:p>
        </p:txBody>
      </p:sp>
      <p:sp>
        <p:nvSpPr>
          <p:cNvPr id="10" name="TextBox 9">
            <a:extLst>
              <a:ext uri="{FF2B5EF4-FFF2-40B4-BE49-F238E27FC236}">
                <a16:creationId xmlns:a16="http://schemas.microsoft.com/office/drawing/2014/main" id="{7BABD1E5-7F17-50D5-260B-29ECC4E05C71}"/>
              </a:ext>
            </a:extLst>
          </p:cNvPr>
          <p:cNvSpPr txBox="1"/>
          <p:nvPr/>
        </p:nvSpPr>
        <p:spPr>
          <a:xfrm>
            <a:off x="381000" y="431508"/>
            <a:ext cx="6632455" cy="461665"/>
          </a:xfrm>
          <a:prstGeom prst="rect">
            <a:avLst/>
          </a:prstGeom>
          <a:noFill/>
        </p:spPr>
        <p:txBody>
          <a:bodyPr wrap="square" rtlCol="0">
            <a:spAutoFit/>
          </a:bodyPr>
          <a:lstStyle/>
          <a:p>
            <a:pPr>
              <a:defRPr/>
            </a:pPr>
            <a:r>
              <a:rPr lang="en-US" sz="2400" dirty="0">
                <a:solidFill>
                  <a:srgbClr val="005EB8"/>
                </a:solidFill>
                <a:latin typeface="Century Gothic" panose="020B0502020202020204" pitchFamily="34" charset="0"/>
                <a:ea typeface="Proxima Nova" charset="0"/>
                <a:cs typeface="Proxima Nova" charset="0"/>
              </a:rPr>
              <a:t>WV ROLLING YEAR NPS FINDINGS</a:t>
            </a:r>
            <a:endParaRPr lang="en-US" sz="2400" baseline="30000" dirty="0">
              <a:solidFill>
                <a:srgbClr val="005EB8"/>
              </a:solidFill>
              <a:latin typeface="Century Gothic" panose="020B0502020202020204" pitchFamily="34" charset="0"/>
              <a:ea typeface="Proxima Nova" charset="0"/>
              <a:cs typeface="Proxima Nova" charset="0"/>
            </a:endParaRPr>
          </a:p>
        </p:txBody>
      </p:sp>
      <p:cxnSp>
        <p:nvCxnSpPr>
          <p:cNvPr id="11" name="Straight Connector 10">
            <a:extLst>
              <a:ext uri="{FF2B5EF4-FFF2-40B4-BE49-F238E27FC236}">
                <a16:creationId xmlns:a16="http://schemas.microsoft.com/office/drawing/2014/main" id="{9FC14868-2F30-EF2F-79E5-AFBB84E62C5C}"/>
              </a:ext>
            </a:extLst>
          </p:cNvPr>
          <p:cNvCxnSpPr>
            <a:cxnSpLocks/>
          </p:cNvCxnSpPr>
          <p:nvPr/>
        </p:nvCxnSpPr>
        <p:spPr>
          <a:xfrm flipV="1">
            <a:off x="259069" y="893173"/>
            <a:ext cx="5435987" cy="1"/>
          </a:xfrm>
          <a:prstGeom prst="line">
            <a:avLst/>
          </a:prstGeom>
          <a:noFill/>
          <a:ln w="31750" cap="flat" cmpd="sng" algn="ctr">
            <a:solidFill>
              <a:sysClr val="window" lastClr="FFFFFF">
                <a:lumMod val="85000"/>
              </a:sysClr>
            </a:solidFill>
            <a:prstDash val="solid"/>
          </a:ln>
          <a:effectLst/>
        </p:spPr>
      </p:cxnSp>
      <p:sp>
        <p:nvSpPr>
          <p:cNvPr id="14" name="Content Placeholder 2">
            <a:extLst>
              <a:ext uri="{FF2B5EF4-FFF2-40B4-BE49-F238E27FC236}">
                <a16:creationId xmlns:a16="http://schemas.microsoft.com/office/drawing/2014/main" id="{9EF54DE1-04D7-F054-B798-3E616F363B99}"/>
              </a:ext>
            </a:extLst>
          </p:cNvPr>
          <p:cNvSpPr>
            <a:spLocks noGrp="1"/>
          </p:cNvSpPr>
          <p:nvPr>
            <p:ph idx="1"/>
          </p:nvPr>
        </p:nvSpPr>
        <p:spPr>
          <a:xfrm>
            <a:off x="2747931" y="2986968"/>
            <a:ext cx="2509869" cy="2514672"/>
          </a:xfrm>
        </p:spPr>
        <p:txBody>
          <a:bodyPr>
            <a:normAutofit fontScale="47500" lnSpcReduction="20000"/>
          </a:bodyPr>
          <a:lstStyle/>
          <a:p>
            <a:pPr marL="182880" indent="-182880">
              <a:lnSpc>
                <a:spcPct val="120000"/>
              </a:lnSpc>
              <a:spcBef>
                <a:spcPts val="0"/>
              </a:spcBef>
              <a:spcAft>
                <a:spcPts val="600"/>
              </a:spcAft>
            </a:pPr>
            <a:r>
              <a:rPr lang="en-US" dirty="0"/>
              <a:t>High-level findings associated with medically necessary definitive tests</a:t>
            </a:r>
          </a:p>
          <a:p>
            <a:pPr marL="182880" indent="-182880">
              <a:lnSpc>
                <a:spcPct val="120000"/>
              </a:lnSpc>
              <a:spcBef>
                <a:spcPts val="0"/>
              </a:spcBef>
              <a:spcAft>
                <a:spcPts val="600"/>
              </a:spcAft>
            </a:pPr>
            <a:r>
              <a:rPr lang="en-US" dirty="0"/>
              <a:t>Dark blue portions of map demonstrate zip codes in which any NPS was detected in last 12 months; testing was performed in a single laboratory</a:t>
            </a:r>
          </a:p>
        </p:txBody>
      </p:sp>
      <p:sp>
        <p:nvSpPr>
          <p:cNvPr id="2" name="Hide Aegis Logo">
            <a:extLst>
              <a:ext uri="{FF2B5EF4-FFF2-40B4-BE49-F238E27FC236}">
                <a16:creationId xmlns:a16="http://schemas.microsoft.com/office/drawing/2014/main" id="{7440BA76-A22A-C258-52B6-562D22E911E8}"/>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744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20D3AD1-EAAB-5AB6-CC03-2815BEE11500}"/>
              </a:ext>
            </a:extLst>
          </p:cNvPr>
          <p:cNvGraphicFramePr>
            <a:graphicFrameLocks noGrp="1"/>
          </p:cNvGraphicFramePr>
          <p:nvPr>
            <p:extLst>
              <p:ext uri="{D42A27DB-BD31-4B8C-83A1-F6EECF244321}">
                <p14:modId xmlns:p14="http://schemas.microsoft.com/office/powerpoint/2010/main" val="3240976011"/>
              </p:ext>
            </p:extLst>
          </p:nvPr>
        </p:nvGraphicFramePr>
        <p:xfrm>
          <a:off x="373757" y="1219200"/>
          <a:ext cx="2381250" cy="1386840"/>
        </p:xfrm>
        <a:graphic>
          <a:graphicData uri="http://schemas.openxmlformats.org/drawingml/2006/table">
            <a:tbl>
              <a:tblPr firstRow="1">
                <a:tableStyleId>{5C22544A-7EE6-4342-B048-85BDC9FD1C3A}</a:tableStyleId>
              </a:tblPr>
              <a:tblGrid>
                <a:gridCol w="2381250">
                  <a:extLst>
                    <a:ext uri="{9D8B030D-6E8A-4147-A177-3AD203B41FA5}">
                      <a16:colId xmlns:a16="http://schemas.microsoft.com/office/drawing/2014/main" val="416678911"/>
                    </a:ext>
                  </a:extLst>
                </a:gridCol>
              </a:tblGrid>
              <a:tr h="165735">
                <a:tc>
                  <a:txBody>
                    <a:bodyPr/>
                    <a:lstStyle/>
                    <a:p>
                      <a:pPr algn="ctr" fontAlgn="b"/>
                      <a:r>
                        <a:rPr lang="en-US" sz="1100" b="1" i="0" u="sng" strike="noStrike" dirty="0">
                          <a:solidFill>
                            <a:schemeClr val="bg1"/>
                          </a:solidFill>
                          <a:effectLst/>
                          <a:latin typeface="Aptos Narrow" panose="020B0004020202020204" pitchFamily="34" charset="0"/>
                        </a:rPr>
                        <a:t>Synthetic Stimulants</a:t>
                      </a:r>
                    </a:p>
                  </a:txBody>
                  <a:tcPr marL="5715" marR="5715" marT="571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34363741"/>
                  </a:ext>
                </a:extLst>
              </a:tr>
              <a:tr h="165735">
                <a:tc>
                  <a:txBody>
                    <a:bodyPr/>
                    <a:lstStyle/>
                    <a:p>
                      <a:pPr algn="l" fontAlgn="b"/>
                      <a:r>
                        <a:rPr lang="en-US" sz="1100" b="0" i="0" u="none" strike="noStrike" dirty="0" err="1">
                          <a:solidFill>
                            <a:srgbClr val="000000"/>
                          </a:solidFill>
                          <a:effectLst/>
                          <a:latin typeface="Aptos Narrow" panose="020B0004020202020204" pitchFamily="34" charset="0"/>
                        </a:rPr>
                        <a:t>Pentylone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3401350"/>
                  </a:ext>
                </a:extLst>
              </a:tr>
              <a:tr h="165735">
                <a:tc>
                  <a:txBody>
                    <a:bodyPr/>
                    <a:lstStyle/>
                    <a:p>
                      <a:pPr algn="l" fontAlgn="b"/>
                      <a:r>
                        <a:rPr lang="en-US" sz="1100" b="0" i="0" u="none" strike="noStrike">
                          <a:solidFill>
                            <a:srgbClr val="000000"/>
                          </a:solidFill>
                          <a:effectLst/>
                          <a:latin typeface="Aptos Narrow" panose="020B0004020202020204" pitchFamily="34" charset="0"/>
                        </a:rPr>
                        <a:t>N,N-dimethyl Pentylone</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5751014"/>
                  </a:ext>
                </a:extLst>
              </a:tr>
              <a:tr h="165735">
                <a:tc>
                  <a:txBody>
                    <a:bodyPr/>
                    <a:lstStyle/>
                    <a:p>
                      <a:pPr algn="l" fontAlgn="b"/>
                      <a:r>
                        <a:rPr lang="en-US" sz="1100" b="0" i="0" u="none" strike="noStrike">
                          <a:solidFill>
                            <a:srgbClr val="000000"/>
                          </a:solidFill>
                          <a:effectLst/>
                          <a:latin typeface="Aptos Narrow" panose="020B0004020202020204" pitchFamily="34" charset="0"/>
                        </a:rPr>
                        <a:t>Butylone</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1947666"/>
                  </a:ext>
                </a:extLst>
              </a:tr>
              <a:tr h="165735">
                <a:tc>
                  <a:txBody>
                    <a:bodyPr/>
                    <a:lstStyle/>
                    <a:p>
                      <a:pPr algn="l" fontAlgn="b"/>
                      <a:r>
                        <a:rPr lang="en-US" sz="1100" b="0" i="0" u="none" strike="noStrike">
                          <a:solidFill>
                            <a:srgbClr val="000000"/>
                          </a:solidFill>
                          <a:effectLst/>
                          <a:latin typeface="Aptos Narrow" panose="020B0004020202020204" pitchFamily="34" charset="0"/>
                        </a:rPr>
                        <a:t>N-cyclohexyl Methylone</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15627"/>
                  </a:ext>
                </a:extLst>
              </a:tr>
              <a:tr h="165735">
                <a:tc>
                  <a:txBody>
                    <a:bodyPr/>
                    <a:lstStyle/>
                    <a:p>
                      <a:pPr algn="l" fontAlgn="b"/>
                      <a:r>
                        <a:rPr lang="en-US" sz="1100" b="0" i="0" u="none" strike="noStrike">
                          <a:solidFill>
                            <a:srgbClr val="000000"/>
                          </a:solidFill>
                          <a:effectLst/>
                          <a:latin typeface="Aptos Narrow" panose="020B0004020202020204" pitchFamily="34" charset="0"/>
                        </a:rPr>
                        <a:t>Alpha-D2PV</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3905306"/>
                  </a:ext>
                </a:extLst>
              </a:tr>
              <a:tr h="165735">
                <a:tc>
                  <a:txBody>
                    <a:bodyPr/>
                    <a:lstStyle/>
                    <a:p>
                      <a:pPr algn="l" fontAlgn="b"/>
                      <a:r>
                        <a:rPr lang="en-US" sz="1100" b="0" i="0" u="none" strike="noStrike">
                          <a:solidFill>
                            <a:srgbClr val="000000"/>
                          </a:solidFill>
                          <a:effectLst/>
                          <a:latin typeface="Aptos Narrow" panose="020B0004020202020204" pitchFamily="34" charset="0"/>
                        </a:rPr>
                        <a:t>N-propyl Butylone</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9274860"/>
                  </a:ext>
                </a:extLst>
              </a:tr>
              <a:tr h="165735">
                <a:tc>
                  <a:txBody>
                    <a:bodyPr/>
                    <a:lstStyle/>
                    <a:p>
                      <a:pPr algn="l" fontAlgn="b"/>
                      <a:r>
                        <a:rPr lang="en-US" sz="1100" b="0" i="0" u="none" strike="noStrike" dirty="0">
                          <a:solidFill>
                            <a:srgbClr val="000000"/>
                          </a:solidFill>
                          <a:effectLst/>
                          <a:latin typeface="Aptos Narrow" panose="020B0004020202020204" pitchFamily="34" charset="0"/>
                        </a:rPr>
                        <a:t>N-cyclohexyl </a:t>
                      </a:r>
                      <a:r>
                        <a:rPr lang="en-US" sz="1100" b="0" i="0" u="none" strike="noStrike" dirty="0" err="1">
                          <a:solidFill>
                            <a:srgbClr val="000000"/>
                          </a:solidFill>
                          <a:effectLst/>
                          <a:latin typeface="Aptos Narrow" panose="020B0004020202020204" pitchFamily="34" charset="0"/>
                        </a:rPr>
                        <a:t>Butylone</a:t>
                      </a:r>
                      <a:endParaRPr lang="en-US" sz="1100" b="0" i="0" u="none" strike="noStrike" dirty="0">
                        <a:solidFill>
                          <a:srgbClr val="000000"/>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6327666"/>
                  </a:ext>
                </a:extLst>
              </a:tr>
            </a:tbl>
          </a:graphicData>
        </a:graphic>
      </p:graphicFrame>
      <p:graphicFrame>
        <p:nvGraphicFramePr>
          <p:cNvPr id="6" name="Table 5">
            <a:extLst>
              <a:ext uri="{FF2B5EF4-FFF2-40B4-BE49-F238E27FC236}">
                <a16:creationId xmlns:a16="http://schemas.microsoft.com/office/drawing/2014/main" id="{123CA5E9-97BF-85AC-C71F-516AF825EBB9}"/>
              </a:ext>
            </a:extLst>
          </p:cNvPr>
          <p:cNvGraphicFramePr>
            <a:graphicFrameLocks noGrp="1"/>
          </p:cNvGraphicFramePr>
          <p:nvPr>
            <p:extLst>
              <p:ext uri="{D42A27DB-BD31-4B8C-83A1-F6EECF244321}">
                <p14:modId xmlns:p14="http://schemas.microsoft.com/office/powerpoint/2010/main" val="1068859768"/>
              </p:ext>
            </p:extLst>
          </p:nvPr>
        </p:nvGraphicFramePr>
        <p:xfrm>
          <a:off x="373757" y="2709755"/>
          <a:ext cx="2381250" cy="1213485"/>
        </p:xfrm>
        <a:graphic>
          <a:graphicData uri="http://schemas.openxmlformats.org/drawingml/2006/table">
            <a:tbl>
              <a:tblPr firstRow="1">
                <a:tableStyleId>{5C22544A-7EE6-4342-B048-85BDC9FD1C3A}</a:tableStyleId>
              </a:tblPr>
              <a:tblGrid>
                <a:gridCol w="2381250">
                  <a:extLst>
                    <a:ext uri="{9D8B030D-6E8A-4147-A177-3AD203B41FA5}">
                      <a16:colId xmlns:a16="http://schemas.microsoft.com/office/drawing/2014/main" val="1280913792"/>
                    </a:ext>
                  </a:extLst>
                </a:gridCol>
              </a:tblGrid>
              <a:tr h="165735">
                <a:tc>
                  <a:txBody>
                    <a:bodyPr/>
                    <a:lstStyle/>
                    <a:p>
                      <a:pPr algn="ctr" fontAlgn="b"/>
                      <a:r>
                        <a:rPr lang="en-US" sz="1100" b="1" i="0" u="sng" strike="noStrike" dirty="0">
                          <a:solidFill>
                            <a:schemeClr val="bg1"/>
                          </a:solidFill>
                          <a:effectLst/>
                          <a:latin typeface="Aptos Narrow" panose="020B0004020202020204" pitchFamily="34" charset="0"/>
                        </a:rPr>
                        <a:t>Synthetic Cannabinoids</a:t>
                      </a:r>
                    </a:p>
                  </a:txBody>
                  <a:tcPr marL="5715" marR="5715" marT="571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481206642"/>
                  </a:ext>
                </a:extLst>
              </a:tr>
              <a:tr h="165735">
                <a:tc>
                  <a:txBody>
                    <a:bodyPr/>
                    <a:lstStyle/>
                    <a:p>
                      <a:pPr algn="l" fontAlgn="b"/>
                      <a:r>
                        <a:rPr lang="en-US" sz="1100" b="0" i="0" u="none" strike="noStrike">
                          <a:solidFill>
                            <a:srgbClr val="000000"/>
                          </a:solidFill>
                          <a:effectLst/>
                          <a:latin typeface="Aptos Narrow" panose="020B0004020202020204" pitchFamily="34" charset="0"/>
                        </a:rPr>
                        <a:t>MDMB-4en-PINACA BA</a:t>
                      </a:r>
                    </a:p>
                  </a:txBody>
                  <a:tcPr marL="5715" marR="5715" marT="571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6434634"/>
                  </a:ext>
                </a:extLst>
              </a:tr>
              <a:tr h="165735">
                <a:tc>
                  <a:txBody>
                    <a:bodyPr/>
                    <a:lstStyle/>
                    <a:p>
                      <a:pPr algn="l" fontAlgn="b"/>
                      <a:r>
                        <a:rPr lang="en-US" sz="1100" b="0" i="0" u="none" strike="noStrike" dirty="0">
                          <a:solidFill>
                            <a:srgbClr val="000000"/>
                          </a:solidFill>
                          <a:effectLst/>
                          <a:latin typeface="Aptos Narrow" panose="020B0004020202020204" pitchFamily="34" charset="0"/>
                        </a:rPr>
                        <a:t>MDMB-INACA BA</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2627006"/>
                  </a:ext>
                </a:extLst>
              </a:tr>
              <a:tr h="165735">
                <a:tc>
                  <a:txBody>
                    <a:bodyPr/>
                    <a:lstStyle/>
                    <a:p>
                      <a:pPr algn="l" fontAlgn="b"/>
                      <a:r>
                        <a:rPr lang="en-US" sz="1100" b="0" i="0" u="none" strike="noStrike" dirty="0">
                          <a:solidFill>
                            <a:srgbClr val="000000"/>
                          </a:solidFill>
                          <a:effectLst/>
                          <a:latin typeface="Aptos Narrow" panose="020B0004020202020204" pitchFamily="34" charset="0"/>
                        </a:rPr>
                        <a:t>ADB-BUTINACA NBA</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0646152"/>
                  </a:ext>
                </a:extLst>
              </a:tr>
              <a:tr h="165735">
                <a:tc>
                  <a:txBody>
                    <a:bodyPr/>
                    <a:lstStyle/>
                    <a:p>
                      <a:pPr algn="l" fontAlgn="b"/>
                      <a:r>
                        <a:rPr lang="en-US" sz="1100" b="0" i="0" u="none" strike="noStrike">
                          <a:solidFill>
                            <a:srgbClr val="000000"/>
                          </a:solidFill>
                          <a:effectLst/>
                          <a:latin typeface="Aptos Narrow" panose="020B0004020202020204" pitchFamily="34" charset="0"/>
                        </a:rPr>
                        <a:t>4F-MDMB-BUTINACA N-BA</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2127398"/>
                  </a:ext>
                </a:extLst>
              </a:tr>
              <a:tr h="165735">
                <a:tc>
                  <a:txBody>
                    <a:bodyPr/>
                    <a:lstStyle/>
                    <a:p>
                      <a:pPr algn="l" fontAlgn="b"/>
                      <a:r>
                        <a:rPr lang="en-US" sz="1100" b="0" i="0" u="none" strike="noStrike">
                          <a:solidFill>
                            <a:srgbClr val="000000"/>
                          </a:solidFill>
                          <a:effectLst/>
                          <a:latin typeface="Aptos Narrow" panose="020B0004020202020204" pitchFamily="34" charset="0"/>
                        </a:rPr>
                        <a:t>4F-MDMB-BUTINACA BA</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14749733"/>
                  </a:ext>
                </a:extLst>
              </a:tr>
              <a:tr h="165735">
                <a:tc>
                  <a:txBody>
                    <a:bodyPr/>
                    <a:lstStyle/>
                    <a:p>
                      <a:pPr algn="l" fontAlgn="b"/>
                      <a:r>
                        <a:rPr lang="en-US" sz="1100" b="0" i="0" u="none" strike="noStrike" dirty="0">
                          <a:solidFill>
                            <a:srgbClr val="000000"/>
                          </a:solidFill>
                          <a:effectLst/>
                          <a:latin typeface="Aptos Narrow" panose="020B0004020202020204" pitchFamily="34" charset="0"/>
                        </a:rPr>
                        <a:t>MDMB-BUTINACA BA</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6611355"/>
                  </a:ext>
                </a:extLst>
              </a:tr>
            </a:tbl>
          </a:graphicData>
        </a:graphic>
      </p:graphicFrame>
      <p:graphicFrame>
        <p:nvGraphicFramePr>
          <p:cNvPr id="7" name="Table 6">
            <a:extLst>
              <a:ext uri="{FF2B5EF4-FFF2-40B4-BE49-F238E27FC236}">
                <a16:creationId xmlns:a16="http://schemas.microsoft.com/office/drawing/2014/main" id="{8E697F13-5946-3D98-E382-EAB2A8BB1D63}"/>
              </a:ext>
            </a:extLst>
          </p:cNvPr>
          <p:cNvGraphicFramePr>
            <a:graphicFrameLocks noGrp="1"/>
          </p:cNvGraphicFramePr>
          <p:nvPr>
            <p:extLst>
              <p:ext uri="{D42A27DB-BD31-4B8C-83A1-F6EECF244321}">
                <p14:modId xmlns:p14="http://schemas.microsoft.com/office/powerpoint/2010/main" val="844006764"/>
              </p:ext>
            </p:extLst>
          </p:nvPr>
        </p:nvGraphicFramePr>
        <p:xfrm>
          <a:off x="373757" y="4034575"/>
          <a:ext cx="2381250" cy="520065"/>
        </p:xfrm>
        <a:graphic>
          <a:graphicData uri="http://schemas.openxmlformats.org/drawingml/2006/table">
            <a:tbl>
              <a:tblPr firstRow="1">
                <a:tableStyleId>{5C22544A-7EE6-4342-B048-85BDC9FD1C3A}</a:tableStyleId>
              </a:tblPr>
              <a:tblGrid>
                <a:gridCol w="2381250">
                  <a:extLst>
                    <a:ext uri="{9D8B030D-6E8A-4147-A177-3AD203B41FA5}">
                      <a16:colId xmlns:a16="http://schemas.microsoft.com/office/drawing/2014/main" val="3948333044"/>
                    </a:ext>
                  </a:extLst>
                </a:gridCol>
              </a:tblGrid>
              <a:tr h="165735">
                <a:tc>
                  <a:txBody>
                    <a:bodyPr/>
                    <a:lstStyle/>
                    <a:p>
                      <a:pPr algn="ctr" fontAlgn="b"/>
                      <a:r>
                        <a:rPr lang="en-US" sz="1100" b="1" i="0" u="sng" strike="noStrike" dirty="0">
                          <a:solidFill>
                            <a:schemeClr val="bg1"/>
                          </a:solidFill>
                          <a:effectLst/>
                          <a:latin typeface="Aptos Narrow" panose="020B0004020202020204" pitchFamily="34" charset="0"/>
                        </a:rPr>
                        <a:t>Hallucinogens/</a:t>
                      </a:r>
                      <a:r>
                        <a:rPr lang="en-US" sz="1100" b="1" i="0" u="sng" strike="noStrike" dirty="0" err="1">
                          <a:solidFill>
                            <a:schemeClr val="bg1"/>
                          </a:solidFill>
                          <a:effectLst/>
                          <a:latin typeface="Aptos Narrow" panose="020B0004020202020204" pitchFamily="34" charset="0"/>
                        </a:rPr>
                        <a:t>Dissociatives</a:t>
                      </a:r>
                      <a:endParaRPr lang="en-US" sz="1100" b="1" i="0" u="sng" strike="noStrike" dirty="0">
                        <a:solidFill>
                          <a:schemeClr val="bg1"/>
                        </a:solidFill>
                        <a:effectLst/>
                        <a:latin typeface="Aptos Narrow" panose="020B0004020202020204" pitchFamily="34" charset="0"/>
                      </a:endParaRP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6435287"/>
                  </a:ext>
                </a:extLst>
              </a:tr>
              <a:tr h="165735">
                <a:tc>
                  <a:txBody>
                    <a:bodyPr/>
                    <a:lstStyle/>
                    <a:p>
                      <a:pPr algn="l" fontAlgn="b"/>
                      <a:r>
                        <a:rPr lang="en-US" sz="1100" b="0" i="0" u="none" strike="noStrike">
                          <a:solidFill>
                            <a:srgbClr val="000000"/>
                          </a:solidFill>
                          <a:effectLst/>
                          <a:latin typeface="Aptos Narrow" panose="020B0004020202020204" pitchFamily="34" charset="0"/>
                        </a:rPr>
                        <a:t>2F-2-oxo-PCE</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2098075"/>
                  </a:ext>
                </a:extLst>
              </a:tr>
              <a:tr h="165735">
                <a:tc>
                  <a:txBody>
                    <a:bodyPr/>
                    <a:lstStyle/>
                    <a:p>
                      <a:pPr algn="l" fontAlgn="b"/>
                      <a:r>
                        <a:rPr lang="en-US" sz="1100" b="0" i="0" u="none" strike="noStrike" dirty="0">
                          <a:solidFill>
                            <a:srgbClr val="000000"/>
                          </a:solidFill>
                          <a:effectLst/>
                          <a:latin typeface="Aptos Narrow" panose="020B0004020202020204" pitchFamily="34" charset="0"/>
                        </a:rPr>
                        <a:t>2F-Deschloronorketamine</a:t>
                      </a:r>
                    </a:p>
                  </a:txBody>
                  <a:tcPr marL="5715" marR="5715" marT="571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8292910"/>
                  </a:ext>
                </a:extLst>
              </a:tr>
            </a:tbl>
          </a:graphicData>
        </a:graphic>
      </p:graphicFrame>
      <mc:AlternateContent xmlns:mc="http://schemas.openxmlformats.org/markup-compatibility/2006" xmlns:cx4="http://schemas.microsoft.com/office/drawing/2016/5/10/chartex">
        <mc:Choice Requires="cx4">
          <p:graphicFrame>
            <p:nvGraphicFramePr>
              <p:cNvPr id="3" name="Chart 2">
                <a:extLst>
                  <a:ext uri="{FF2B5EF4-FFF2-40B4-BE49-F238E27FC236}">
                    <a16:creationId xmlns:a16="http://schemas.microsoft.com/office/drawing/2014/main" id="{A87F2AC8-C286-360D-A8BB-238062E2C467}"/>
                  </a:ext>
                </a:extLst>
              </p:cNvPr>
              <p:cNvGraphicFramePr/>
              <p:nvPr>
                <p:extLst>
                  <p:ext uri="{D42A27DB-BD31-4B8C-83A1-F6EECF244321}">
                    <p14:modId xmlns:p14="http://schemas.microsoft.com/office/powerpoint/2010/main" val="165411213"/>
                  </p:ext>
                </p:extLst>
              </p:nvPr>
            </p:nvGraphicFramePr>
            <p:xfrm>
              <a:off x="5105400" y="1371600"/>
              <a:ext cx="3870045" cy="412365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Chart 2">
                <a:extLst>
                  <a:ext uri="{FF2B5EF4-FFF2-40B4-BE49-F238E27FC236}">
                    <a16:creationId xmlns:a16="http://schemas.microsoft.com/office/drawing/2014/main" id="{A87F2AC8-C286-360D-A8BB-238062E2C467}"/>
                  </a:ext>
                </a:extLst>
              </p:cNvPr>
              <p:cNvPicPr>
                <a:picLocks noGrp="1" noRot="1" noChangeAspect="1" noMove="1" noResize="1" noEditPoints="1" noAdjustHandles="1" noChangeArrowheads="1" noChangeShapeType="1"/>
              </p:cNvPicPr>
              <p:nvPr/>
            </p:nvPicPr>
            <p:blipFill>
              <a:blip r:embed="rId3"/>
              <a:stretch>
                <a:fillRect/>
              </a:stretch>
            </p:blipFill>
            <p:spPr>
              <a:xfrm>
                <a:off x="5105400" y="1371600"/>
                <a:ext cx="3870045" cy="4123656"/>
              </a:xfrm>
              <a:prstGeom prst="rect">
                <a:avLst/>
              </a:prstGeom>
            </p:spPr>
          </p:pic>
        </mc:Fallback>
      </mc:AlternateContent>
      <p:sp>
        <p:nvSpPr>
          <p:cNvPr id="8" name="TextBox 7">
            <a:extLst>
              <a:ext uri="{FF2B5EF4-FFF2-40B4-BE49-F238E27FC236}">
                <a16:creationId xmlns:a16="http://schemas.microsoft.com/office/drawing/2014/main" id="{849ADDBA-5682-60F0-D8F9-F20D566098B3}"/>
              </a:ext>
            </a:extLst>
          </p:cNvPr>
          <p:cNvSpPr txBox="1"/>
          <p:nvPr/>
        </p:nvSpPr>
        <p:spPr>
          <a:xfrm>
            <a:off x="35011" y="6304695"/>
            <a:ext cx="4572000" cy="215444"/>
          </a:xfrm>
          <a:prstGeom prst="rect">
            <a:avLst/>
          </a:prstGeom>
          <a:noFill/>
        </p:spPr>
        <p:txBody>
          <a:bodyPr wrap="square">
            <a:spAutoFit/>
          </a:bodyPr>
          <a:lstStyle/>
          <a:p>
            <a:r>
              <a:rPr lang="en-US" sz="800" dirty="0"/>
              <a:t>Schrecker, J. 2024. Unpublished data. Aegis Sciences Corporation.</a:t>
            </a:r>
          </a:p>
        </p:txBody>
      </p:sp>
      <p:sp>
        <p:nvSpPr>
          <p:cNvPr id="9" name="Content Placeholder 2">
            <a:extLst>
              <a:ext uri="{FF2B5EF4-FFF2-40B4-BE49-F238E27FC236}">
                <a16:creationId xmlns:a16="http://schemas.microsoft.com/office/drawing/2014/main" id="{4530B9C3-B1B3-0AFB-FB21-49C68C4567FB}"/>
              </a:ext>
            </a:extLst>
          </p:cNvPr>
          <p:cNvSpPr>
            <a:spLocks noGrp="1"/>
          </p:cNvSpPr>
          <p:nvPr>
            <p:ph idx="1"/>
          </p:nvPr>
        </p:nvSpPr>
        <p:spPr>
          <a:xfrm>
            <a:off x="2918502" y="1233139"/>
            <a:ext cx="2458611" cy="3321498"/>
          </a:xfrm>
        </p:spPr>
        <p:txBody>
          <a:bodyPr vert="horz" lIns="91440" tIns="45720" rIns="91440" bIns="45720" rtlCol="0">
            <a:normAutofit fontScale="47500" lnSpcReduction="20000"/>
          </a:bodyPr>
          <a:lstStyle/>
          <a:p>
            <a:pPr marL="182880" indent="-182880">
              <a:lnSpc>
                <a:spcPct val="120000"/>
              </a:lnSpc>
              <a:spcBef>
                <a:spcPts val="0"/>
              </a:spcBef>
              <a:spcAft>
                <a:spcPts val="600"/>
              </a:spcAft>
            </a:pPr>
            <a:r>
              <a:rPr lang="en-US" dirty="0"/>
              <a:t>High-level findings associated with medically necessary definitive tests</a:t>
            </a:r>
          </a:p>
          <a:p>
            <a:pPr marL="182880" indent="-182880">
              <a:lnSpc>
                <a:spcPct val="120000"/>
              </a:lnSpc>
              <a:spcBef>
                <a:spcPts val="0"/>
              </a:spcBef>
              <a:spcAft>
                <a:spcPts val="600"/>
              </a:spcAft>
            </a:pPr>
            <a:r>
              <a:rPr lang="en-US" dirty="0"/>
              <a:t>Dark blue portions of map demonstrate zip codes in which any NPS was detected in last 12 months; testing was performed in a single laboratory</a:t>
            </a:r>
          </a:p>
        </p:txBody>
      </p:sp>
      <p:sp>
        <p:nvSpPr>
          <p:cNvPr id="2" name="Hide Aegis Logo">
            <a:extLst>
              <a:ext uri="{FF2B5EF4-FFF2-40B4-BE49-F238E27FC236}">
                <a16:creationId xmlns:a16="http://schemas.microsoft.com/office/drawing/2014/main" id="{D3A1D232-7FE9-D6DB-D3B3-B609F7751A6D}"/>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3861F6-C605-8145-1BF4-762EF0F5779B}"/>
              </a:ext>
            </a:extLst>
          </p:cNvPr>
          <p:cNvSpPr txBox="1"/>
          <p:nvPr/>
        </p:nvSpPr>
        <p:spPr>
          <a:xfrm>
            <a:off x="381000" y="431508"/>
            <a:ext cx="6632455" cy="461665"/>
          </a:xfrm>
          <a:prstGeom prst="rect">
            <a:avLst/>
          </a:prstGeom>
          <a:noFill/>
        </p:spPr>
        <p:txBody>
          <a:bodyPr wrap="square" rtlCol="0">
            <a:spAutoFit/>
          </a:bodyPr>
          <a:lstStyle/>
          <a:p>
            <a:pPr>
              <a:defRPr/>
            </a:pPr>
            <a:r>
              <a:rPr lang="en-US" sz="2400" dirty="0">
                <a:solidFill>
                  <a:srgbClr val="005EB8"/>
                </a:solidFill>
                <a:latin typeface="Century Gothic" panose="020B0502020202020204" pitchFamily="34" charset="0"/>
                <a:ea typeface="Proxima Nova" charset="0"/>
                <a:cs typeface="Proxima Nova" charset="0"/>
              </a:rPr>
              <a:t>WV ROLLING YEAR NPS FINDINGS</a:t>
            </a:r>
            <a:endParaRPr lang="en-US" sz="2400" baseline="30000" dirty="0">
              <a:solidFill>
                <a:srgbClr val="005EB8"/>
              </a:solidFill>
              <a:latin typeface="Century Gothic" panose="020B0502020202020204" pitchFamily="34" charset="0"/>
              <a:ea typeface="Proxima Nova" charset="0"/>
              <a:cs typeface="Proxima Nova" charset="0"/>
            </a:endParaRPr>
          </a:p>
        </p:txBody>
      </p:sp>
      <p:cxnSp>
        <p:nvCxnSpPr>
          <p:cNvPr id="12" name="Straight Connector 11">
            <a:extLst>
              <a:ext uri="{FF2B5EF4-FFF2-40B4-BE49-F238E27FC236}">
                <a16:creationId xmlns:a16="http://schemas.microsoft.com/office/drawing/2014/main" id="{9BF0660E-9F99-6AD0-D479-552BDC6CC9E0}"/>
              </a:ext>
            </a:extLst>
          </p:cNvPr>
          <p:cNvCxnSpPr>
            <a:cxnSpLocks/>
          </p:cNvCxnSpPr>
          <p:nvPr/>
        </p:nvCxnSpPr>
        <p:spPr>
          <a:xfrm flipV="1">
            <a:off x="259069" y="893173"/>
            <a:ext cx="5435987" cy="1"/>
          </a:xfrm>
          <a:prstGeom prst="line">
            <a:avLst/>
          </a:prstGeom>
          <a:noFill/>
          <a:ln w="31750" cap="flat" cmpd="sng" algn="ctr">
            <a:solidFill>
              <a:sysClr val="window" lastClr="FFFFFF">
                <a:lumMod val="85000"/>
              </a:sysClr>
            </a:solidFill>
            <a:prstDash val="solid"/>
          </a:ln>
          <a:effectLst/>
        </p:spPr>
      </p:cxnSp>
    </p:spTree>
    <p:extLst>
      <p:ext uri="{BB962C8B-B14F-4D97-AF65-F5344CB8AC3E}">
        <p14:creationId xmlns:p14="http://schemas.microsoft.com/office/powerpoint/2010/main" val="3144883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FE6B0919-D29D-EFAE-CADF-67E3B9AF0239}"/>
              </a:ext>
            </a:extLst>
          </p:cNvPr>
          <p:cNvGraphicFramePr>
            <a:graphicFrameLocks noGrp="1"/>
          </p:cNvGraphicFramePr>
          <p:nvPr>
            <p:extLst>
              <p:ext uri="{D42A27DB-BD31-4B8C-83A1-F6EECF244321}">
                <p14:modId xmlns:p14="http://schemas.microsoft.com/office/powerpoint/2010/main" val="1574935735"/>
              </p:ext>
            </p:extLst>
          </p:nvPr>
        </p:nvGraphicFramePr>
        <p:xfrm>
          <a:off x="1662792" y="2678802"/>
          <a:ext cx="5818414" cy="2917472"/>
        </p:xfrm>
        <a:graphic>
          <a:graphicData uri="http://schemas.openxmlformats.org/drawingml/2006/table">
            <a:tbl>
              <a:tblPr firstRow="1">
                <a:tableStyleId>{5C22544A-7EE6-4342-B048-85BDC9FD1C3A}</a:tableStyleId>
              </a:tblPr>
              <a:tblGrid>
                <a:gridCol w="4951216">
                  <a:extLst>
                    <a:ext uri="{9D8B030D-6E8A-4147-A177-3AD203B41FA5}">
                      <a16:colId xmlns:a16="http://schemas.microsoft.com/office/drawing/2014/main" val="1727969519"/>
                    </a:ext>
                  </a:extLst>
                </a:gridCol>
                <a:gridCol w="867198">
                  <a:extLst>
                    <a:ext uri="{9D8B030D-6E8A-4147-A177-3AD203B41FA5}">
                      <a16:colId xmlns:a16="http://schemas.microsoft.com/office/drawing/2014/main" val="3516702279"/>
                    </a:ext>
                  </a:extLst>
                </a:gridCol>
              </a:tblGrid>
              <a:tr h="421922">
                <a:tc>
                  <a:txBody>
                    <a:bodyPr/>
                    <a:lstStyle/>
                    <a:p>
                      <a:pPr algn="l" fontAlgn="b"/>
                      <a:r>
                        <a:rPr lang="en-US" sz="1600" u="none" strike="noStrike" dirty="0">
                          <a:effectLst/>
                        </a:rPr>
                        <a:t> NPS Detected (Includes Combination by Class)</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en-US" sz="1600" u="none" strike="noStrike">
                          <a:effectLst/>
                        </a:rPr>
                        <a:t>% of Total</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418463639"/>
                  </a:ext>
                </a:extLst>
              </a:tr>
              <a:tr h="225025">
                <a:tc>
                  <a:txBody>
                    <a:bodyPr/>
                    <a:lstStyle/>
                    <a:p>
                      <a:pPr algn="l" fontAlgn="b"/>
                      <a:r>
                        <a:rPr lang="en-US" sz="1600" u="none" strike="noStrike" dirty="0">
                          <a:effectLst/>
                        </a:rPr>
                        <a:t> NPS Other</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32.46%</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673387365"/>
                  </a:ext>
                </a:extLst>
              </a:tr>
              <a:tr h="225025">
                <a:tc>
                  <a:txBody>
                    <a:bodyPr/>
                    <a:lstStyle/>
                    <a:p>
                      <a:pPr algn="l" fontAlgn="b"/>
                      <a:r>
                        <a:rPr lang="en-US" sz="1600" u="none" strike="noStrike" dirty="0">
                          <a:effectLst/>
                        </a:rPr>
                        <a:t> Designer Opioids; NPS Other</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22.67%</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771065878"/>
                  </a:ext>
                </a:extLst>
              </a:tr>
              <a:tr h="225025">
                <a:tc>
                  <a:txBody>
                    <a:bodyPr/>
                    <a:lstStyle/>
                    <a:p>
                      <a:pPr algn="l" fontAlgn="b"/>
                      <a:r>
                        <a:rPr lang="en-US" sz="1600" u="none" strike="noStrike" dirty="0">
                          <a:effectLst/>
                        </a:rPr>
                        <a:t> Designer Opioids</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15.59%</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729454958"/>
                  </a:ext>
                </a:extLst>
              </a:tr>
              <a:tr h="225025">
                <a:tc>
                  <a:txBody>
                    <a:bodyPr/>
                    <a:lstStyle/>
                    <a:p>
                      <a:pPr algn="l" fontAlgn="b"/>
                      <a:r>
                        <a:rPr lang="en-US" sz="1600" u="none" strike="noStrike" dirty="0">
                          <a:effectLst/>
                        </a:rPr>
                        <a:t> Synthetic Stimulants</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8.61%</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572607697"/>
                  </a:ext>
                </a:extLst>
              </a:tr>
              <a:tr h="225025">
                <a:tc>
                  <a:txBody>
                    <a:bodyPr/>
                    <a:lstStyle/>
                    <a:p>
                      <a:pPr algn="l" fontAlgn="b"/>
                      <a:r>
                        <a:rPr lang="en-US" sz="1600" u="none" strike="noStrike" dirty="0">
                          <a:effectLst/>
                        </a:rPr>
                        <a:t> Designer Benzodiazepines</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5.26%</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4189670976"/>
                  </a:ext>
                </a:extLst>
              </a:tr>
              <a:tr h="225025">
                <a:tc>
                  <a:txBody>
                    <a:bodyPr/>
                    <a:lstStyle/>
                    <a:p>
                      <a:pPr algn="l" fontAlgn="b"/>
                      <a:r>
                        <a:rPr lang="en-US" sz="1600" u="none" strike="noStrike" dirty="0">
                          <a:effectLst/>
                        </a:rPr>
                        <a:t> Synthetic Cannabinoids</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5.17%</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686645227"/>
                  </a:ext>
                </a:extLst>
              </a:tr>
              <a:tr h="225025">
                <a:tc>
                  <a:txBody>
                    <a:bodyPr/>
                    <a:lstStyle/>
                    <a:p>
                      <a:pPr algn="l" fontAlgn="b"/>
                      <a:r>
                        <a:rPr lang="en-US" sz="1600" u="none" strike="noStrike" dirty="0">
                          <a:effectLst/>
                        </a:rPr>
                        <a:t> Designer Benzodiazepines; NPS Other</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3.17%</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133713645"/>
                  </a:ext>
                </a:extLst>
              </a:tr>
              <a:tr h="218484">
                <a:tc>
                  <a:txBody>
                    <a:bodyPr/>
                    <a:lstStyle/>
                    <a:p>
                      <a:pPr algn="l" fontAlgn="b"/>
                      <a:r>
                        <a:rPr lang="en-US" sz="1600" u="none" strike="noStrike" dirty="0">
                          <a:effectLst/>
                        </a:rPr>
                        <a:t> Designer Benzodiazepines; Designer Opioids; NPS    Other</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2.99%</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767074627"/>
                  </a:ext>
                </a:extLst>
              </a:tr>
              <a:tr h="225025">
                <a:tc>
                  <a:txBody>
                    <a:bodyPr/>
                    <a:lstStyle/>
                    <a:p>
                      <a:pPr algn="l" fontAlgn="b"/>
                      <a:r>
                        <a:rPr lang="en-US" sz="1600" u="none" strike="noStrike" dirty="0">
                          <a:effectLst/>
                        </a:rPr>
                        <a:t> Designer Benzodiazepines; Designer Opioids</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a:effectLst/>
                        </a:rPr>
                        <a:t>1.45%</a:t>
                      </a:r>
                      <a:endParaRPr lang="en-US" sz="16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534654605"/>
                  </a:ext>
                </a:extLst>
              </a:tr>
              <a:tr h="225025">
                <a:tc>
                  <a:txBody>
                    <a:bodyPr/>
                    <a:lstStyle/>
                    <a:p>
                      <a:pPr algn="l" fontAlgn="b"/>
                      <a:r>
                        <a:rPr lang="en-US" sz="1600" u="none" strike="noStrike" dirty="0">
                          <a:effectLst/>
                        </a:rPr>
                        <a:t> NPS Other; Synthetic Stimulants</a:t>
                      </a:r>
                      <a:endParaRPr lang="en-US" sz="16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600" u="none" strike="noStrike" dirty="0">
                          <a:effectLst/>
                        </a:rPr>
                        <a:t>0.73%</a:t>
                      </a:r>
                      <a:endParaRPr lang="en-US" sz="16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851288784"/>
                  </a:ext>
                </a:extLst>
              </a:tr>
            </a:tbl>
          </a:graphicData>
        </a:graphic>
      </p:graphicFrame>
      <p:sp>
        <p:nvSpPr>
          <p:cNvPr id="12" name="Content Placeholder 2">
            <a:extLst>
              <a:ext uri="{FF2B5EF4-FFF2-40B4-BE49-F238E27FC236}">
                <a16:creationId xmlns:a16="http://schemas.microsoft.com/office/drawing/2014/main" id="{4BF926CE-C9DD-98C2-BD81-0975CA891565}"/>
              </a:ext>
            </a:extLst>
          </p:cNvPr>
          <p:cNvSpPr>
            <a:spLocks noGrp="1"/>
          </p:cNvSpPr>
          <p:nvPr>
            <p:ph idx="1"/>
          </p:nvPr>
        </p:nvSpPr>
        <p:spPr>
          <a:xfrm>
            <a:off x="272878" y="1066800"/>
            <a:ext cx="8598243" cy="4355848"/>
          </a:xfrm>
        </p:spPr>
        <p:txBody>
          <a:bodyPr>
            <a:normAutofit/>
          </a:bodyPr>
          <a:lstStyle/>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Primary classes of NPS compounds detected in WV in the past year were Miscellaneous NPS (predominantly xylazine) and Designer Opioids</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These substances are most frequently identified alongside illicitly manufactured fentanyl</a:t>
            </a:r>
          </a:p>
          <a:p>
            <a:pPr marL="274320" indent="-274320">
              <a:spcBef>
                <a:spcPts val="0"/>
              </a:spcBef>
              <a:spcAft>
                <a:spcPts val="600"/>
              </a:spcAft>
            </a:pPr>
            <a:r>
              <a:rPr lang="en-US" sz="1800" dirty="0">
                <a:latin typeface="Calibri Light" panose="020F0302020204030204" pitchFamily="34" charset="0"/>
                <a:cs typeface="Calibri Light" panose="020F0302020204030204" pitchFamily="34" charset="0"/>
              </a:rPr>
              <a:t>~1/3 of samples with positive NPS findings had positive results from multiple NPS classes</a:t>
            </a:r>
          </a:p>
          <a:p>
            <a:endParaRPr lang="en-US" sz="1800"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79232B94-24EC-60A9-9B49-85F58859F831}"/>
              </a:ext>
            </a:extLst>
          </p:cNvPr>
          <p:cNvSpPr txBox="1"/>
          <p:nvPr/>
        </p:nvSpPr>
        <p:spPr>
          <a:xfrm>
            <a:off x="0" y="6318770"/>
            <a:ext cx="4572000" cy="215444"/>
          </a:xfrm>
          <a:prstGeom prst="rect">
            <a:avLst/>
          </a:prstGeom>
          <a:noFill/>
        </p:spPr>
        <p:txBody>
          <a:bodyPr wrap="square">
            <a:spAutoFit/>
          </a:bodyPr>
          <a:lstStyle/>
          <a:p>
            <a:r>
              <a:rPr lang="en-US" sz="800" dirty="0"/>
              <a:t>Schrecker, J. 2024. Unpublished data. Aegis Sciences Corporation.</a:t>
            </a:r>
          </a:p>
        </p:txBody>
      </p:sp>
      <p:sp>
        <p:nvSpPr>
          <p:cNvPr id="2" name="Hide Aegis Logo">
            <a:extLst>
              <a:ext uri="{FF2B5EF4-FFF2-40B4-BE49-F238E27FC236}">
                <a16:creationId xmlns:a16="http://schemas.microsoft.com/office/drawing/2014/main" id="{43A05C77-58DB-12AD-F7CB-A9701079486A}"/>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B91A8C-04C7-38A0-D810-DB47E8AB94A0}"/>
              </a:ext>
            </a:extLst>
          </p:cNvPr>
          <p:cNvSpPr txBox="1"/>
          <p:nvPr/>
        </p:nvSpPr>
        <p:spPr>
          <a:xfrm>
            <a:off x="381000" y="431508"/>
            <a:ext cx="6632455" cy="461665"/>
          </a:xfrm>
          <a:prstGeom prst="rect">
            <a:avLst/>
          </a:prstGeom>
          <a:noFill/>
        </p:spPr>
        <p:txBody>
          <a:bodyPr wrap="square" rtlCol="0">
            <a:spAutoFit/>
          </a:bodyPr>
          <a:lstStyle/>
          <a:p>
            <a:pPr>
              <a:defRPr/>
            </a:pPr>
            <a:r>
              <a:rPr lang="en-US" sz="2400" dirty="0">
                <a:solidFill>
                  <a:srgbClr val="005EB8"/>
                </a:solidFill>
                <a:latin typeface="Century Gothic" panose="020B0502020202020204" pitchFamily="34" charset="0"/>
                <a:ea typeface="Proxima Nova" charset="0"/>
                <a:cs typeface="Proxima Nova" charset="0"/>
              </a:rPr>
              <a:t>WV ROLLING YEAR NPS FINDINGS</a:t>
            </a:r>
            <a:endParaRPr lang="en-US" sz="2400" baseline="30000" dirty="0">
              <a:solidFill>
                <a:srgbClr val="005EB8"/>
              </a:solidFill>
              <a:latin typeface="Century Gothic" panose="020B0502020202020204" pitchFamily="34" charset="0"/>
              <a:ea typeface="Proxima Nova" charset="0"/>
              <a:cs typeface="Proxima Nova" charset="0"/>
            </a:endParaRPr>
          </a:p>
        </p:txBody>
      </p:sp>
      <p:cxnSp>
        <p:nvCxnSpPr>
          <p:cNvPr id="4" name="Straight Connector 3">
            <a:extLst>
              <a:ext uri="{FF2B5EF4-FFF2-40B4-BE49-F238E27FC236}">
                <a16:creationId xmlns:a16="http://schemas.microsoft.com/office/drawing/2014/main" id="{7FCB4A52-81AF-22F3-2FC8-B1B054444D6C}"/>
              </a:ext>
            </a:extLst>
          </p:cNvPr>
          <p:cNvCxnSpPr>
            <a:cxnSpLocks/>
          </p:cNvCxnSpPr>
          <p:nvPr/>
        </p:nvCxnSpPr>
        <p:spPr>
          <a:xfrm flipV="1">
            <a:off x="259069" y="893173"/>
            <a:ext cx="5435987" cy="1"/>
          </a:xfrm>
          <a:prstGeom prst="line">
            <a:avLst/>
          </a:prstGeom>
          <a:noFill/>
          <a:ln w="31750" cap="flat" cmpd="sng" algn="ctr">
            <a:solidFill>
              <a:sysClr val="window" lastClr="FFFFFF">
                <a:lumMod val="85000"/>
              </a:sysClr>
            </a:solidFill>
            <a:prstDash val="solid"/>
          </a:ln>
          <a:effectLst/>
        </p:spPr>
      </p:cxnSp>
    </p:spTree>
    <p:extLst>
      <p:ext uri="{BB962C8B-B14F-4D97-AF65-F5344CB8AC3E}">
        <p14:creationId xmlns:p14="http://schemas.microsoft.com/office/powerpoint/2010/main" val="471495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C5A084-9FE4-3ED4-79BB-5B5DA9321A8F}"/>
              </a:ext>
            </a:extLst>
          </p:cNvPr>
          <p:cNvSpPr>
            <a:spLocks noGrp="1"/>
          </p:cNvSpPr>
          <p:nvPr>
            <p:ph sz="half" idx="1"/>
          </p:nvPr>
        </p:nvSpPr>
        <p:spPr>
          <a:xfrm>
            <a:off x="479865" y="1116692"/>
            <a:ext cx="8129495" cy="4004069"/>
          </a:xfrm>
        </p:spPr>
        <p:txBody>
          <a:bodyPr>
            <a:noAutofit/>
          </a:bodyPr>
          <a:lstStyle/>
          <a:p>
            <a:r>
              <a:rPr lang="en-US" sz="1800" dirty="0">
                <a:latin typeface="Calibri Light" panose="020F0302020204030204" pitchFamily="34" charset="0"/>
                <a:cs typeface="Calibri Light" panose="020F0302020204030204" pitchFamily="34" charset="0"/>
              </a:rPr>
              <a:t>Since 2018, the Center for Forensic Science Research and Education has reported</a:t>
            </a:r>
          </a:p>
          <a:p>
            <a:pPr lvl="1"/>
            <a:r>
              <a:rPr lang="en-US" sz="1800" dirty="0">
                <a:latin typeface="Calibri Light" panose="020F0302020204030204" pitchFamily="34" charset="0"/>
                <a:cs typeface="Calibri Light" panose="020F0302020204030204" pitchFamily="34" charset="0"/>
              </a:rPr>
              <a:t>“NPS Discovery has reported 154 newly discovered NPS in the United States”</a:t>
            </a:r>
          </a:p>
          <a:p>
            <a:pPr lvl="1"/>
            <a:r>
              <a:rPr lang="en-US" sz="1800" dirty="0">
                <a:latin typeface="Calibri Light" panose="020F0302020204030204" pitchFamily="34" charset="0"/>
                <a:cs typeface="Calibri Light" panose="020F0302020204030204" pitchFamily="34" charset="0"/>
              </a:rPr>
              <a:t>“NPS Discovery has identified 240 NPS in forensic samples”</a:t>
            </a:r>
          </a:p>
          <a:p>
            <a:r>
              <a:rPr lang="en-US" sz="1800" dirty="0">
                <a:latin typeface="Calibri Light" panose="020F0302020204030204" pitchFamily="34" charset="0"/>
                <a:cs typeface="Calibri Light" panose="020F0302020204030204" pitchFamily="34" charset="0"/>
              </a:rPr>
              <a:t>These substances</a:t>
            </a:r>
          </a:p>
          <a:p>
            <a:pPr lvl="1"/>
            <a:r>
              <a:rPr lang="en-US" sz="1800" dirty="0">
                <a:latin typeface="Calibri Light" panose="020F0302020204030204" pitchFamily="34" charset="0"/>
                <a:cs typeface="Calibri Light" panose="020F0302020204030204" pitchFamily="34" charset="0"/>
              </a:rPr>
              <a:t>Contribute to risk for adverse events, including overdose</a:t>
            </a:r>
          </a:p>
          <a:p>
            <a:pPr lvl="1"/>
            <a:r>
              <a:rPr lang="en-US" sz="1800" dirty="0">
                <a:latin typeface="Calibri Light" panose="020F0302020204030204" pitchFamily="34" charset="0"/>
                <a:cs typeface="Calibri Light" panose="020F0302020204030204" pitchFamily="34" charset="0"/>
              </a:rPr>
              <a:t>Rapidly evolve over time</a:t>
            </a:r>
          </a:p>
          <a:p>
            <a:pPr lvl="1"/>
            <a:endParaRPr lang="en-US" sz="1800" dirty="0">
              <a:latin typeface="Calibri Light" panose="020F0302020204030204" pitchFamily="34" charset="0"/>
              <a:cs typeface="Calibri Light" panose="020F0302020204030204" pitchFamily="34" charset="0"/>
            </a:endParaRPr>
          </a:p>
        </p:txBody>
      </p:sp>
      <p:pic>
        <p:nvPicPr>
          <p:cNvPr id="10" name="Content Placeholder 9">
            <a:extLst>
              <a:ext uri="{FF2B5EF4-FFF2-40B4-BE49-F238E27FC236}">
                <a16:creationId xmlns:a16="http://schemas.microsoft.com/office/drawing/2014/main" id="{2763DEDB-81E0-AE99-8D41-7AE1B67FB627}"/>
              </a:ext>
            </a:extLst>
          </p:cNvPr>
          <p:cNvPicPr>
            <a:picLocks noGrp="1" noChangeAspect="1"/>
          </p:cNvPicPr>
          <p:nvPr>
            <p:ph sz="half" idx="2"/>
          </p:nvPr>
        </p:nvPicPr>
        <p:blipFill>
          <a:blip r:embed="rId2"/>
          <a:srcRect b="2439"/>
          <a:stretch/>
        </p:blipFill>
        <p:spPr>
          <a:xfrm>
            <a:off x="2112450" y="3217850"/>
            <a:ext cx="4866802" cy="287815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6EDD261-9B37-45DB-1FEC-6FE5A15F0D8B}"/>
              </a:ext>
            </a:extLst>
          </p:cNvPr>
          <p:cNvSpPr txBox="1"/>
          <p:nvPr/>
        </p:nvSpPr>
        <p:spPr>
          <a:xfrm>
            <a:off x="152400" y="6215018"/>
            <a:ext cx="4570293" cy="261610"/>
          </a:xfrm>
          <a:prstGeom prst="rect">
            <a:avLst/>
          </a:prstGeom>
          <a:noFill/>
        </p:spPr>
        <p:txBody>
          <a:bodyPr wrap="square">
            <a:spAutoFit/>
          </a:bodyPr>
          <a:lstStyle/>
          <a:p>
            <a:r>
              <a:rPr lang="en-US" sz="1100" dirty="0"/>
              <a:t>https://www.cfsre.org/nps-discovery/trend-reports</a:t>
            </a:r>
          </a:p>
        </p:txBody>
      </p:sp>
      <p:sp>
        <p:nvSpPr>
          <p:cNvPr id="14" name="TextBox 13">
            <a:extLst>
              <a:ext uri="{FF2B5EF4-FFF2-40B4-BE49-F238E27FC236}">
                <a16:creationId xmlns:a16="http://schemas.microsoft.com/office/drawing/2014/main" id="{1DF6AC7B-FDAF-C058-236F-E3A27008248C}"/>
              </a:ext>
            </a:extLst>
          </p:cNvPr>
          <p:cNvSpPr txBox="1"/>
          <p:nvPr/>
        </p:nvSpPr>
        <p:spPr>
          <a:xfrm>
            <a:off x="455151" y="554038"/>
            <a:ext cx="6632455" cy="461665"/>
          </a:xfrm>
          <a:prstGeom prst="rect">
            <a:avLst/>
          </a:prstGeom>
          <a:noFill/>
        </p:spPr>
        <p:txBody>
          <a:bodyPr wrap="square" rtlCol="0">
            <a:spAutoFit/>
          </a:bodyPr>
          <a:lstStyle/>
          <a:p>
            <a:pPr>
              <a:defRPr/>
            </a:pPr>
            <a:r>
              <a:rPr lang="en-US" sz="2400" dirty="0">
                <a:solidFill>
                  <a:srgbClr val="005EB8"/>
                </a:solidFill>
                <a:latin typeface="Century Gothic" panose="020B0502020202020204" pitchFamily="34" charset="0"/>
                <a:ea typeface="Proxima Nova" charset="0"/>
                <a:cs typeface="Proxima Nova" charset="0"/>
              </a:rPr>
              <a:t>EMERGENCE OF NEW SUBSTANCES</a:t>
            </a:r>
            <a:endParaRPr lang="en-US" sz="2400" baseline="30000" dirty="0">
              <a:solidFill>
                <a:srgbClr val="005EB8"/>
              </a:solidFill>
              <a:latin typeface="Century Gothic" panose="020B0502020202020204" pitchFamily="34" charset="0"/>
              <a:ea typeface="Proxima Nova" charset="0"/>
              <a:cs typeface="Proxima Nova" charset="0"/>
            </a:endParaRPr>
          </a:p>
        </p:txBody>
      </p:sp>
      <p:cxnSp>
        <p:nvCxnSpPr>
          <p:cNvPr id="15" name="Straight Connector 14">
            <a:extLst>
              <a:ext uri="{FF2B5EF4-FFF2-40B4-BE49-F238E27FC236}">
                <a16:creationId xmlns:a16="http://schemas.microsoft.com/office/drawing/2014/main" id="{05E51F58-C531-184A-8DAE-4B5D976AC0F2}"/>
              </a:ext>
            </a:extLst>
          </p:cNvPr>
          <p:cNvCxnSpPr>
            <a:cxnSpLocks/>
          </p:cNvCxnSpPr>
          <p:nvPr/>
        </p:nvCxnSpPr>
        <p:spPr>
          <a:xfrm flipV="1">
            <a:off x="455151" y="1032725"/>
            <a:ext cx="5435987" cy="1"/>
          </a:xfrm>
          <a:prstGeom prst="line">
            <a:avLst/>
          </a:prstGeom>
          <a:noFill/>
          <a:ln w="31750" cap="flat" cmpd="sng" algn="ctr">
            <a:solidFill>
              <a:sysClr val="window" lastClr="FFFFFF">
                <a:lumMod val="85000"/>
              </a:sysClr>
            </a:solidFill>
            <a:prstDash val="solid"/>
          </a:ln>
          <a:effectLst/>
        </p:spPr>
      </p:cxnSp>
      <p:sp>
        <p:nvSpPr>
          <p:cNvPr id="2" name="Hide Aegis Logo">
            <a:extLst>
              <a:ext uri="{FF2B5EF4-FFF2-40B4-BE49-F238E27FC236}">
                <a16:creationId xmlns:a16="http://schemas.microsoft.com/office/drawing/2014/main" id="{43E2045C-4B38-2D9D-4464-3E7FEB63586F}"/>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171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8BBC7B-CDF4-7DF9-EA6A-1C222CCE00E8}"/>
              </a:ext>
            </a:extLst>
          </p:cNvPr>
          <p:cNvPicPr>
            <a:picLocks noChangeAspect="1"/>
          </p:cNvPicPr>
          <p:nvPr/>
        </p:nvPicPr>
        <p:blipFill rotWithShape="1">
          <a:blip r:embed="rId3"/>
          <a:srcRect l="4418" t="10375" r="2791" b="9615"/>
          <a:stretch/>
        </p:blipFill>
        <p:spPr>
          <a:xfrm>
            <a:off x="7491334" y="620346"/>
            <a:ext cx="1390844" cy="1708946"/>
          </a:xfrm>
          <a:prstGeom prst="rect">
            <a:avLst/>
          </a:prstGeom>
        </p:spPr>
      </p:pic>
      <p:sp>
        <p:nvSpPr>
          <p:cNvPr id="3" name="Content Placeholder 2"/>
          <p:cNvSpPr>
            <a:spLocks noGrp="1"/>
          </p:cNvSpPr>
          <p:nvPr>
            <p:ph sz="half" idx="1"/>
          </p:nvPr>
        </p:nvSpPr>
        <p:spPr>
          <a:xfrm>
            <a:off x="582419" y="1354678"/>
            <a:ext cx="8085846" cy="3885673"/>
          </a:xfrm>
        </p:spPr>
        <p:txBody>
          <a:bodyPr>
            <a:normAutofit/>
          </a:bodyPr>
          <a:lstStyle/>
          <a:p>
            <a:pPr>
              <a:spcBef>
                <a:spcPts val="0"/>
              </a:spcBef>
              <a:spcAft>
                <a:spcPts val="600"/>
              </a:spcAft>
            </a:pPr>
            <a:r>
              <a:rPr lang="en-US" sz="1800" dirty="0">
                <a:solidFill>
                  <a:srgbClr val="221E1F"/>
                </a:solidFill>
                <a:latin typeface="Calibri Light" panose="020F0302020204030204" pitchFamily="34" charset="0"/>
                <a:cs typeface="Calibri Light" panose="020F0302020204030204" pitchFamily="34" charset="0"/>
              </a:rPr>
              <a:t>Potent </a:t>
            </a:r>
            <a:r>
              <a:rPr lang="el-GR" sz="1800" dirty="0">
                <a:solidFill>
                  <a:srgbClr val="221E1F"/>
                </a:solidFill>
                <a:latin typeface="Calibri Light" panose="020F0302020204030204" pitchFamily="34" charset="0"/>
                <a:cs typeface="Calibri Light" panose="020F0302020204030204" pitchFamily="34" charset="0"/>
              </a:rPr>
              <a:t>α</a:t>
            </a:r>
            <a:r>
              <a:rPr lang="el-GR" sz="1800" baseline="-25000" dirty="0">
                <a:solidFill>
                  <a:srgbClr val="221E1F"/>
                </a:solidFill>
                <a:latin typeface="Calibri Light" panose="020F0302020204030204" pitchFamily="34" charset="0"/>
                <a:cs typeface="Calibri Light" panose="020F0302020204030204" pitchFamily="34" charset="0"/>
              </a:rPr>
              <a:t>2</a:t>
            </a:r>
            <a:r>
              <a:rPr lang="el-GR" sz="1800" dirty="0">
                <a:solidFill>
                  <a:srgbClr val="221E1F"/>
                </a:solidFill>
                <a:latin typeface="Calibri Light" panose="020F0302020204030204" pitchFamily="34" charset="0"/>
                <a:cs typeface="Calibri Light" panose="020F0302020204030204" pitchFamily="34" charset="0"/>
              </a:rPr>
              <a:t>-</a:t>
            </a:r>
            <a:r>
              <a:rPr lang="en-US" sz="1800" dirty="0">
                <a:solidFill>
                  <a:srgbClr val="221E1F"/>
                </a:solidFill>
                <a:latin typeface="Calibri Light" panose="020F0302020204030204" pitchFamily="34" charset="0"/>
                <a:cs typeface="Calibri Light" panose="020F0302020204030204" pitchFamily="34" charset="0"/>
              </a:rPr>
              <a:t>adrenergic agonist</a:t>
            </a:r>
          </a:p>
          <a:p>
            <a:pPr>
              <a:spcBef>
                <a:spcPts val="0"/>
              </a:spcBef>
              <a:spcAft>
                <a:spcPts val="600"/>
              </a:spcAft>
            </a:pPr>
            <a:r>
              <a:rPr lang="en-US" sz="1800" dirty="0">
                <a:latin typeface="Calibri Light" panose="020F0302020204030204" pitchFamily="34" charset="0"/>
                <a:cs typeface="Calibri Light" panose="020F0302020204030204" pitchFamily="34" charset="0"/>
              </a:rPr>
              <a:t>Sedative and analgesic</a:t>
            </a:r>
          </a:p>
          <a:p>
            <a:pPr>
              <a:spcBef>
                <a:spcPts val="0"/>
              </a:spcBef>
              <a:spcAft>
                <a:spcPts val="600"/>
              </a:spcAft>
            </a:pPr>
            <a:r>
              <a:rPr lang="en-US" sz="1800" dirty="0">
                <a:latin typeface="Calibri Light" panose="020F0302020204030204" pitchFamily="34" charset="0"/>
                <a:cs typeface="Calibri Light" panose="020F0302020204030204" pitchFamily="34" charset="0"/>
              </a:rPr>
              <a:t>Available in both veterinary and human approved pharmaceutical</a:t>
            </a:r>
          </a:p>
          <a:p>
            <a:pPr>
              <a:spcBef>
                <a:spcPts val="0"/>
              </a:spcBef>
              <a:spcAft>
                <a:spcPts val="600"/>
              </a:spcAft>
            </a:pPr>
            <a:r>
              <a:rPr lang="en-US" sz="1800" dirty="0">
                <a:latin typeface="Calibri Light" panose="020F0302020204030204" pitchFamily="34" charset="0"/>
                <a:cs typeface="Calibri Light" panose="020F0302020204030204" pitchFamily="34" charset="0"/>
              </a:rPr>
              <a:t>Can be used for agitation (bipolar and schizophrenia), procedural sedation and other off-label uses including alcohol withdrawal</a:t>
            </a:r>
          </a:p>
          <a:p>
            <a:pPr>
              <a:spcBef>
                <a:spcPts val="0"/>
              </a:spcBef>
              <a:spcAft>
                <a:spcPts val="600"/>
              </a:spcAft>
            </a:pPr>
            <a:r>
              <a:rPr lang="en-US" sz="1800" dirty="0">
                <a:latin typeface="Calibri Light" panose="020F0302020204030204" pitchFamily="34" charset="0"/>
                <a:cs typeface="Calibri Light" panose="020F0302020204030204" pitchFamily="34" charset="0"/>
              </a:rPr>
              <a:t>Not a controlled substance so will not be recorded in a state prescription monitoring program</a:t>
            </a:r>
          </a:p>
          <a:p>
            <a:pPr>
              <a:spcBef>
                <a:spcPts val="0"/>
              </a:spcBef>
              <a:spcAft>
                <a:spcPts val="600"/>
              </a:spcAft>
            </a:pPr>
            <a:r>
              <a:rPr lang="en-US" sz="1800" dirty="0">
                <a:latin typeface="Calibri Light" panose="020F0302020204030204" pitchFamily="34" charset="0"/>
                <a:cs typeface="Calibri Light" panose="020F0302020204030204" pitchFamily="34" charset="0"/>
              </a:rPr>
              <a:t>Added as an adulterant to illicit drugs</a:t>
            </a:r>
          </a:p>
          <a:p>
            <a:pPr>
              <a:spcBef>
                <a:spcPts val="0"/>
              </a:spcBef>
              <a:spcAft>
                <a:spcPts val="600"/>
              </a:spcAft>
            </a:pPr>
            <a:endParaRPr lang="en-US" sz="1800" dirty="0">
              <a:latin typeface="Calibri Light" panose="020F0302020204030204" pitchFamily="34" charset="0"/>
              <a:cs typeface="Calibri Light" panose="020F0302020204030204" pitchFamily="34" charset="0"/>
            </a:endParaRPr>
          </a:p>
          <a:p>
            <a:pPr>
              <a:spcBef>
                <a:spcPts val="0"/>
              </a:spcBef>
              <a:spcAft>
                <a:spcPts val="600"/>
              </a:spcAft>
            </a:pPr>
            <a:endParaRPr lang="en-US" sz="1800"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4C640D94-7240-FEE4-FB64-51588D5A2D5A}"/>
              </a:ext>
            </a:extLst>
          </p:cNvPr>
          <p:cNvPicPr>
            <a:picLocks noChangeAspect="1"/>
          </p:cNvPicPr>
          <p:nvPr/>
        </p:nvPicPr>
        <p:blipFill>
          <a:blip r:embed="rId4"/>
          <a:stretch>
            <a:fillRect/>
          </a:stretch>
        </p:blipFill>
        <p:spPr>
          <a:xfrm>
            <a:off x="6121793" y="1304338"/>
            <a:ext cx="1059542" cy="706360"/>
          </a:xfrm>
          <a:prstGeom prst="rect">
            <a:avLst/>
          </a:prstGeom>
        </p:spPr>
      </p:pic>
      <p:pic>
        <p:nvPicPr>
          <p:cNvPr id="7" name="Picture 6">
            <a:extLst>
              <a:ext uri="{FF2B5EF4-FFF2-40B4-BE49-F238E27FC236}">
                <a16:creationId xmlns:a16="http://schemas.microsoft.com/office/drawing/2014/main" id="{306C755B-2A80-D59E-9D4D-99C9FBDB1A4F}"/>
              </a:ext>
            </a:extLst>
          </p:cNvPr>
          <p:cNvPicPr>
            <a:picLocks noChangeAspect="1"/>
          </p:cNvPicPr>
          <p:nvPr/>
        </p:nvPicPr>
        <p:blipFill>
          <a:blip r:embed="rId5"/>
          <a:srcRect l="2473" t="6059" r="3887" b="4739"/>
          <a:stretch/>
        </p:blipFill>
        <p:spPr>
          <a:xfrm>
            <a:off x="5791200" y="200296"/>
            <a:ext cx="1683658" cy="1104902"/>
          </a:xfrm>
          <a:prstGeom prst="rect">
            <a:avLst/>
          </a:prstGeom>
        </p:spPr>
      </p:pic>
      <p:sp>
        <p:nvSpPr>
          <p:cNvPr id="9" name="TextBox 8">
            <a:extLst>
              <a:ext uri="{FF2B5EF4-FFF2-40B4-BE49-F238E27FC236}">
                <a16:creationId xmlns:a16="http://schemas.microsoft.com/office/drawing/2014/main" id="{CA158273-EE57-22C8-1236-2F0F62610FC0}"/>
              </a:ext>
            </a:extLst>
          </p:cNvPr>
          <p:cNvSpPr txBox="1"/>
          <p:nvPr/>
        </p:nvSpPr>
        <p:spPr>
          <a:xfrm>
            <a:off x="530345" y="620307"/>
            <a:ext cx="4651255" cy="523220"/>
          </a:xfrm>
          <a:prstGeom prst="rect">
            <a:avLst/>
          </a:prstGeom>
          <a:noFill/>
        </p:spPr>
        <p:txBody>
          <a:bodyPr wrap="square" rtlCol="0">
            <a:spAutoFit/>
          </a:bodyPr>
          <a:lstStyle/>
          <a:p>
            <a:pPr>
              <a:defRPr/>
            </a:pPr>
            <a:r>
              <a:rPr lang="en-US" sz="2800" dirty="0">
                <a:solidFill>
                  <a:srgbClr val="005EB8"/>
                </a:solidFill>
                <a:latin typeface="Century Gothic" panose="020B0502020202020204" pitchFamily="34" charset="0"/>
                <a:ea typeface="Proxima Nova" charset="0"/>
                <a:cs typeface="Proxima Nova" charset="0"/>
              </a:rPr>
              <a:t>WHAT IS MEDETOMIDINE?</a:t>
            </a:r>
            <a:endParaRPr lang="en-US" sz="2800" baseline="30000" dirty="0">
              <a:solidFill>
                <a:srgbClr val="005EB8"/>
              </a:solidFill>
              <a:latin typeface="Century Gothic" panose="020B0502020202020204" pitchFamily="34" charset="0"/>
              <a:ea typeface="Proxima Nova" charset="0"/>
              <a:cs typeface="Proxima Nova" charset="0"/>
            </a:endParaRPr>
          </a:p>
        </p:txBody>
      </p:sp>
      <p:cxnSp>
        <p:nvCxnSpPr>
          <p:cNvPr id="10" name="Straight Connector 9">
            <a:extLst>
              <a:ext uri="{FF2B5EF4-FFF2-40B4-BE49-F238E27FC236}">
                <a16:creationId xmlns:a16="http://schemas.microsoft.com/office/drawing/2014/main" id="{2CFC841D-AE34-69AF-74FA-87B7D75793A3}"/>
              </a:ext>
            </a:extLst>
          </p:cNvPr>
          <p:cNvCxnSpPr>
            <a:cxnSpLocks/>
          </p:cNvCxnSpPr>
          <p:nvPr/>
        </p:nvCxnSpPr>
        <p:spPr>
          <a:xfrm flipV="1">
            <a:off x="582419" y="1168787"/>
            <a:ext cx="4572000" cy="1"/>
          </a:xfrm>
          <a:prstGeom prst="line">
            <a:avLst/>
          </a:prstGeom>
          <a:noFill/>
          <a:ln w="31750" cap="flat" cmpd="sng" algn="ctr">
            <a:solidFill>
              <a:sysClr val="window" lastClr="FFFFFF">
                <a:lumMod val="85000"/>
              </a:sysClr>
            </a:solidFill>
            <a:prstDash val="solid"/>
          </a:ln>
          <a:effectLst/>
        </p:spPr>
      </p:cxnSp>
      <p:sp>
        <p:nvSpPr>
          <p:cNvPr id="2" name="Hide Aegis Logo">
            <a:extLst>
              <a:ext uri="{FF2B5EF4-FFF2-40B4-BE49-F238E27FC236}">
                <a16:creationId xmlns:a16="http://schemas.microsoft.com/office/drawing/2014/main" id="{87FFDE0E-EACC-A9DB-D82D-C654C14598FD}"/>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a:extLst>
              <a:ext uri="{FF2B5EF4-FFF2-40B4-BE49-F238E27FC236}">
                <a16:creationId xmlns:a16="http://schemas.microsoft.com/office/drawing/2014/main" id="{5B7AE99C-85FA-6B83-8F39-D90ADF427CA2}"/>
              </a:ext>
            </a:extLst>
          </p:cNvPr>
          <p:cNvPicPr>
            <a:picLocks noChangeAspect="1"/>
          </p:cNvPicPr>
          <p:nvPr/>
        </p:nvPicPr>
        <p:blipFill>
          <a:blip r:embed="rId6"/>
          <a:stretch>
            <a:fillRect/>
          </a:stretch>
        </p:blipFill>
        <p:spPr>
          <a:xfrm>
            <a:off x="1066800" y="4114800"/>
            <a:ext cx="7355512" cy="2034640"/>
          </a:xfrm>
          <a:prstGeom prst="rect">
            <a:avLst/>
          </a:prstGeom>
        </p:spPr>
      </p:pic>
      <p:sp>
        <p:nvSpPr>
          <p:cNvPr id="6" name="TextBox 5">
            <a:extLst>
              <a:ext uri="{FF2B5EF4-FFF2-40B4-BE49-F238E27FC236}">
                <a16:creationId xmlns:a16="http://schemas.microsoft.com/office/drawing/2014/main" id="{ED947088-2773-0481-593D-CD6AFC656E1F}"/>
              </a:ext>
            </a:extLst>
          </p:cNvPr>
          <p:cNvSpPr txBox="1"/>
          <p:nvPr/>
        </p:nvSpPr>
        <p:spPr>
          <a:xfrm>
            <a:off x="159140" y="6303962"/>
            <a:ext cx="4570293" cy="215444"/>
          </a:xfrm>
          <a:prstGeom prst="rect">
            <a:avLst/>
          </a:prstGeom>
          <a:noFill/>
        </p:spPr>
        <p:txBody>
          <a:bodyPr wrap="square">
            <a:spAutoFit/>
          </a:bodyPr>
          <a:lstStyle/>
          <a:p>
            <a:r>
              <a:rPr lang="en-US" sz="800" dirty="0"/>
              <a:t>https://www.cfsre.org/images/content/reports/public_alerts/Public_Alert_Medetomidine_052024.pdf</a:t>
            </a:r>
          </a:p>
        </p:txBody>
      </p:sp>
    </p:spTree>
    <p:extLst>
      <p:ext uri="{BB962C8B-B14F-4D97-AF65-F5344CB8AC3E}">
        <p14:creationId xmlns:p14="http://schemas.microsoft.com/office/powerpoint/2010/main" val="118589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C073A-8999-0AAB-1608-50ECEC479764}"/>
              </a:ext>
            </a:extLst>
          </p:cNvPr>
          <p:cNvSpPr>
            <a:spLocks noGrp="1"/>
          </p:cNvSpPr>
          <p:nvPr>
            <p:ph idx="1"/>
          </p:nvPr>
        </p:nvSpPr>
        <p:spPr>
          <a:xfrm>
            <a:off x="455151" y="1516856"/>
            <a:ext cx="8307849" cy="4502944"/>
          </a:xfrm>
        </p:spPr>
        <p:txBody>
          <a:bodyPr>
            <a:normAutofit/>
          </a:bodyPr>
          <a:lstStyle/>
          <a:p>
            <a:pPr>
              <a:spcBef>
                <a:spcPts val="0"/>
              </a:spcBef>
              <a:spcAft>
                <a:spcPts val="1200"/>
              </a:spcAft>
            </a:pPr>
            <a:r>
              <a:rPr lang="en-US" sz="2000" dirty="0">
                <a:latin typeface="Calibri Light" panose="020F0302020204030204" pitchFamily="34" charset="0"/>
                <a:cs typeface="Calibri Light" panose="020F0302020204030204" pitchFamily="34" charset="0"/>
              </a:rPr>
              <a:t>Illicitly-manufactured substances continue to enter the drug market in the United States</a:t>
            </a:r>
          </a:p>
          <a:p>
            <a:pPr lvl="1">
              <a:spcBef>
                <a:spcPts val="0"/>
              </a:spcBef>
              <a:spcAft>
                <a:spcPts val="1200"/>
              </a:spcAft>
            </a:pPr>
            <a:r>
              <a:rPr lang="en-US" sz="2000" dirty="0">
                <a:latin typeface="Calibri Light" panose="020F0302020204030204" pitchFamily="34" charset="0"/>
                <a:cs typeface="Calibri Light" panose="020F0302020204030204" pitchFamily="34" charset="0"/>
              </a:rPr>
              <a:t>Those substances that are in circulation will likely continue to change over time requiring targeted methodology for identification</a:t>
            </a:r>
          </a:p>
          <a:p>
            <a:pPr>
              <a:spcBef>
                <a:spcPts val="0"/>
              </a:spcBef>
              <a:spcAft>
                <a:spcPts val="1200"/>
              </a:spcAft>
            </a:pPr>
            <a:r>
              <a:rPr lang="en-US" sz="2000" dirty="0">
                <a:latin typeface="Calibri Light" panose="020F0302020204030204" pitchFamily="34" charset="0"/>
                <a:cs typeface="Calibri Light" panose="020F0302020204030204" pitchFamily="34" charset="0"/>
              </a:rPr>
              <a:t>Leveraging data provided by surveillance organizations will be key in staying ahead of the curve in identification of high-risk, illicitly-manufactured drugs</a:t>
            </a:r>
          </a:p>
          <a:p>
            <a:pPr>
              <a:spcBef>
                <a:spcPts val="0"/>
              </a:spcBef>
              <a:spcAft>
                <a:spcPts val="1200"/>
              </a:spcAft>
            </a:pPr>
            <a:r>
              <a:rPr lang="en-US" sz="2000" dirty="0">
                <a:latin typeface="Calibri Light" panose="020F0302020204030204" pitchFamily="34" charset="0"/>
                <a:cs typeface="Calibri Light" panose="020F0302020204030204" pitchFamily="34" charset="0"/>
              </a:rPr>
              <a:t>Risks associated with these substances are often due to</a:t>
            </a:r>
          </a:p>
          <a:p>
            <a:pPr lvl="1">
              <a:spcBef>
                <a:spcPts val="0"/>
              </a:spcBef>
              <a:spcAft>
                <a:spcPts val="1200"/>
              </a:spcAft>
            </a:pPr>
            <a:r>
              <a:rPr lang="en-US" sz="2000" dirty="0">
                <a:latin typeface="Calibri Light" panose="020F0302020204030204" pitchFamily="34" charset="0"/>
                <a:cs typeface="Calibri Light" panose="020F0302020204030204" pitchFamily="34" charset="0"/>
              </a:rPr>
              <a:t>Their inability to be consistently detected</a:t>
            </a:r>
          </a:p>
          <a:p>
            <a:pPr lvl="1">
              <a:spcBef>
                <a:spcPts val="0"/>
              </a:spcBef>
              <a:spcAft>
                <a:spcPts val="1200"/>
              </a:spcAft>
            </a:pPr>
            <a:r>
              <a:rPr lang="en-US" sz="2000" dirty="0">
                <a:latin typeface="Calibri Light" panose="020F0302020204030204" pitchFamily="34" charset="0"/>
                <a:cs typeface="Calibri Light" panose="020F0302020204030204" pitchFamily="34" charset="0"/>
              </a:rPr>
              <a:t>Lack of available information regarding their effects when encountered</a:t>
            </a:r>
          </a:p>
          <a:p>
            <a:pPr lvl="1">
              <a:spcBef>
                <a:spcPts val="0"/>
              </a:spcBef>
              <a:spcAft>
                <a:spcPts val="1200"/>
              </a:spcAft>
            </a:pPr>
            <a:r>
              <a:rPr lang="en-US" sz="2000" dirty="0">
                <a:latin typeface="Calibri Light" panose="020F0302020204030204" pitchFamily="34" charset="0"/>
                <a:cs typeface="Calibri Light" panose="020F0302020204030204" pitchFamily="34" charset="0"/>
              </a:rPr>
              <a:t>Their potency in comparison to pharmaceutical counterparts within the same drug class</a:t>
            </a:r>
          </a:p>
        </p:txBody>
      </p:sp>
      <p:sp>
        <p:nvSpPr>
          <p:cNvPr id="2" name="Hide Aegis Logo">
            <a:extLst>
              <a:ext uri="{FF2B5EF4-FFF2-40B4-BE49-F238E27FC236}">
                <a16:creationId xmlns:a16="http://schemas.microsoft.com/office/drawing/2014/main" id="{814AFC1E-B99B-78EE-5ECC-48AD268AF9F8}"/>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A523D5-7383-3A57-62DA-96379AC4B819}"/>
              </a:ext>
            </a:extLst>
          </p:cNvPr>
          <p:cNvSpPr txBox="1"/>
          <p:nvPr/>
        </p:nvSpPr>
        <p:spPr>
          <a:xfrm>
            <a:off x="513869" y="751814"/>
            <a:ext cx="6632455" cy="584775"/>
          </a:xfrm>
          <a:prstGeom prst="rect">
            <a:avLst/>
          </a:prstGeom>
          <a:noFill/>
        </p:spPr>
        <p:txBody>
          <a:bodyPr wrap="square" rtlCol="0">
            <a:spAutoFit/>
          </a:bodyPr>
          <a:lstStyle/>
          <a:p>
            <a:pPr>
              <a:defRPr/>
            </a:pPr>
            <a:r>
              <a:rPr lang="en-US" sz="3200" dirty="0">
                <a:solidFill>
                  <a:srgbClr val="005EB8"/>
                </a:solidFill>
                <a:latin typeface="Century Gothic" panose="020B0502020202020204" pitchFamily="34" charset="0"/>
                <a:ea typeface="Proxima Nova" charset="0"/>
                <a:cs typeface="Proxima Nova" charset="0"/>
              </a:rPr>
              <a:t>SUMMARY</a:t>
            </a:r>
            <a:endParaRPr lang="en-US" sz="3200" baseline="30000" dirty="0">
              <a:solidFill>
                <a:srgbClr val="005EB8"/>
              </a:solidFill>
              <a:latin typeface="Century Gothic" panose="020B0502020202020204" pitchFamily="34" charset="0"/>
              <a:ea typeface="Proxima Nova" charset="0"/>
              <a:cs typeface="Proxima Nova" charset="0"/>
            </a:endParaRPr>
          </a:p>
        </p:txBody>
      </p:sp>
      <p:cxnSp>
        <p:nvCxnSpPr>
          <p:cNvPr id="7" name="Straight Connector 6">
            <a:extLst>
              <a:ext uri="{FF2B5EF4-FFF2-40B4-BE49-F238E27FC236}">
                <a16:creationId xmlns:a16="http://schemas.microsoft.com/office/drawing/2014/main" id="{E52086F0-91C6-E045-F230-584FF8A88C7B}"/>
              </a:ext>
            </a:extLst>
          </p:cNvPr>
          <p:cNvCxnSpPr>
            <a:cxnSpLocks/>
          </p:cNvCxnSpPr>
          <p:nvPr/>
        </p:nvCxnSpPr>
        <p:spPr>
          <a:xfrm flipV="1">
            <a:off x="455151" y="1371600"/>
            <a:ext cx="5435987" cy="1"/>
          </a:xfrm>
          <a:prstGeom prst="line">
            <a:avLst/>
          </a:prstGeom>
          <a:noFill/>
          <a:ln w="31750" cap="flat" cmpd="sng" algn="ctr">
            <a:solidFill>
              <a:sysClr val="window" lastClr="FFFFFF">
                <a:lumMod val="85000"/>
              </a:sysClr>
            </a:solidFill>
            <a:prstDash val="solid"/>
          </a:ln>
          <a:effectLst/>
        </p:spPr>
      </p:cxnSp>
    </p:spTree>
    <p:extLst>
      <p:ext uri="{BB962C8B-B14F-4D97-AF65-F5344CB8AC3E}">
        <p14:creationId xmlns:p14="http://schemas.microsoft.com/office/powerpoint/2010/main" val="3183900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866" y="6553200"/>
            <a:ext cx="3429000" cy="381000"/>
          </a:xfrm>
          <a:prstGeom prst="rect">
            <a:avLst/>
          </a:prstGeom>
        </p:spPr>
        <p:txBody>
          <a:bodyPr vert="horz" wrap="square" lIns="91440" tIns="45720" rIns="91440" bIns="45720" rtlCol="0">
            <a:normAutofit fontScale="62500" lnSpcReduction="20000"/>
          </a:bodyPr>
          <a:lstStyle/>
          <a:p>
            <a:r>
              <a:rPr lang="en-US" sz="2000" dirty="0">
                <a:solidFill>
                  <a:schemeClr val="bg1"/>
                </a:solidFill>
                <a:latin typeface="Calibri Light" panose="020F0302020204030204" pitchFamily="34" charset="0"/>
                <a:cs typeface="Calibri Light" panose="020F0302020204030204" pitchFamily="34" charset="0"/>
              </a:rPr>
              <a:t>For Aegis Internal Use Only – Do Not Distribute</a:t>
            </a:r>
          </a:p>
          <a:p>
            <a:pPr marL="0" indent="0">
              <a:buFont typeface="Arial" panose="020B0604020202020204" pitchFamily="34" charset="0"/>
              <a:buNone/>
            </a:pPr>
            <a:endParaRPr lang="en-US" sz="2000" dirty="0"/>
          </a:p>
        </p:txBody>
      </p:sp>
      <p:sp>
        <p:nvSpPr>
          <p:cNvPr id="5" name="Rectangle 4">
            <a:extLst>
              <a:ext uri="{FF2B5EF4-FFF2-40B4-BE49-F238E27FC236}">
                <a16:creationId xmlns:a16="http://schemas.microsoft.com/office/drawing/2014/main" id="{3DDCF892-85AB-BE05-149E-8B01A21A3EA4}"/>
              </a:ext>
            </a:extLst>
          </p:cNvPr>
          <p:cNvSpPr/>
          <p:nvPr/>
        </p:nvSpPr>
        <p:spPr>
          <a:xfrm>
            <a:off x="287866" y="6553200"/>
            <a:ext cx="3369734" cy="228600"/>
          </a:xfrm>
          <a:prstGeom prst="rect">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de Aegis Logo">
            <a:extLst>
              <a:ext uri="{FF2B5EF4-FFF2-40B4-BE49-F238E27FC236}">
                <a16:creationId xmlns:a16="http://schemas.microsoft.com/office/drawing/2014/main" id="{5DAE1878-6E04-1353-ACF7-E8446459120A}"/>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C95B9B-98D6-0006-31E1-9246EFEB7BA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Lst>
          </a:blip>
          <a:stretch>
            <a:fillRect/>
          </a:stretch>
        </p:blipFill>
        <p:spPr>
          <a:xfrm>
            <a:off x="0" y="0"/>
            <a:ext cx="9144000" cy="6858000"/>
          </a:xfrm>
          <a:prstGeom prst="rect">
            <a:avLst/>
          </a:prstGeom>
        </p:spPr>
      </p:pic>
      <p:sp>
        <p:nvSpPr>
          <p:cNvPr id="7" name="TextBox 6"/>
          <p:cNvSpPr txBox="1"/>
          <p:nvPr/>
        </p:nvSpPr>
        <p:spPr>
          <a:xfrm>
            <a:off x="152400" y="4269157"/>
            <a:ext cx="8398934"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Proxima Nova" charset="0"/>
                <a:cs typeface="Calibri Light" panose="020F0302020204030204" pitchFamily="34" charset="0"/>
              </a:rPr>
              <a:t>EMERGING DESIGNER DRUGS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ea typeface="Proxima Nova" charset="0"/>
                <a:cs typeface="Calibri Light" panose="020F0302020204030204" pitchFamily="34" charset="0"/>
              </a:rPr>
              <a:t>Detection of a Growing Threat to Public Health</a:t>
            </a:r>
            <a:endParaRPr kumimoji="0" lang="en-US" sz="24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Proxima Nova" charset="0"/>
              <a:cs typeface="Calibri Light" panose="020F0302020204030204" pitchFamily="34" charset="0"/>
            </a:endParaRPr>
          </a:p>
        </p:txBody>
      </p:sp>
      <p:cxnSp>
        <p:nvCxnSpPr>
          <p:cNvPr id="9" name="Straight Connector 8"/>
          <p:cNvCxnSpPr/>
          <p:nvPr/>
        </p:nvCxnSpPr>
        <p:spPr>
          <a:xfrm>
            <a:off x="228600" y="4953000"/>
            <a:ext cx="722376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638" y="5968675"/>
            <a:ext cx="6189134" cy="400110"/>
          </a:xfrm>
          <a:prstGeom prst="rect">
            <a:avLst/>
          </a:prstGeom>
        </p:spPr>
        <p:txBody>
          <a:bodyPr wrap="square">
            <a:spAutoFit/>
          </a:bodyPr>
          <a:lstStyle/>
          <a:p>
            <a:r>
              <a:rPr lang="en-US" sz="2000" b="1" dirty="0">
                <a:solidFill>
                  <a:schemeClr val="bg1"/>
                </a:solidFill>
                <a:latin typeface="Century Gothic" panose="020B0502020202020204" pitchFamily="34" charset="0"/>
                <a:cs typeface="Calibri Light" panose="020F0302020204030204" pitchFamily="34" charset="0"/>
              </a:rPr>
              <a:t>Savannah R. Clary, Pharm.D., BCPS</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73528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535D5EF-4DE0-D436-A897-9DD46772D37D}"/>
              </a:ext>
            </a:extLst>
          </p:cNvPr>
          <p:cNvSpPr txBox="1"/>
          <p:nvPr/>
        </p:nvSpPr>
        <p:spPr>
          <a:xfrm>
            <a:off x="4042912" y="3600451"/>
            <a:ext cx="730328" cy="369332"/>
          </a:xfrm>
          <a:prstGeom prst="rect">
            <a:avLst/>
          </a:prstGeom>
          <a:noFill/>
        </p:spPr>
        <p:txBody>
          <a:bodyPr wrap="none" rtlCol="0">
            <a:spAutoFit/>
          </a:bodyPr>
          <a:lstStyle/>
          <a:p>
            <a:r>
              <a:rPr lang="en-US" b="1" dirty="0">
                <a:solidFill>
                  <a:prstClr val="white"/>
                </a:solidFill>
                <a:cs typeface="Calibri" panose="020F0502020204030204" pitchFamily="34" charset="0"/>
              </a:rPr>
              <a:t>Why?</a:t>
            </a:r>
          </a:p>
        </p:txBody>
      </p:sp>
      <p:sp>
        <p:nvSpPr>
          <p:cNvPr id="5" name="TextBox 4">
            <a:extLst>
              <a:ext uri="{FF2B5EF4-FFF2-40B4-BE49-F238E27FC236}">
                <a16:creationId xmlns:a16="http://schemas.microsoft.com/office/drawing/2014/main" id="{EB61CD77-F936-31F9-3D71-E07736255403}"/>
              </a:ext>
            </a:extLst>
          </p:cNvPr>
          <p:cNvSpPr txBox="1"/>
          <p:nvPr/>
        </p:nvSpPr>
        <p:spPr>
          <a:xfrm>
            <a:off x="108280" y="6248400"/>
            <a:ext cx="5835320" cy="215444"/>
          </a:xfrm>
          <a:prstGeom prst="rect">
            <a:avLst/>
          </a:prstGeom>
          <a:noFill/>
        </p:spPr>
        <p:txBody>
          <a:bodyPr wrap="square">
            <a:spAutoFit/>
          </a:bodyPr>
          <a:lstStyle/>
          <a:p>
            <a:r>
              <a:rPr lang="en-US" sz="800" dirty="0">
                <a:solidFill>
                  <a:srgbClr val="000000"/>
                </a:solidFill>
                <a:latin typeface="Calibri Light" panose="020F0302020204030204" pitchFamily="34" charset="0"/>
                <a:cs typeface="Calibri Light" panose="020F0302020204030204" pitchFamily="34" charset="0"/>
              </a:rPr>
              <a:t>Ahmad FB, </a:t>
            </a:r>
            <a:r>
              <a:rPr lang="en-US" sz="800" dirty="0" err="1">
                <a:solidFill>
                  <a:srgbClr val="000000"/>
                </a:solidFill>
                <a:latin typeface="Calibri Light" panose="020F0302020204030204" pitchFamily="34" charset="0"/>
                <a:cs typeface="Calibri Light" panose="020F0302020204030204" pitchFamily="34" charset="0"/>
              </a:rPr>
              <a:t>Cisewski</a:t>
            </a:r>
            <a:r>
              <a:rPr lang="en-US" sz="800" dirty="0">
                <a:solidFill>
                  <a:srgbClr val="000000"/>
                </a:solidFill>
                <a:latin typeface="Calibri Light" panose="020F0302020204030204" pitchFamily="34" charset="0"/>
                <a:cs typeface="Calibri Light" panose="020F0302020204030204" pitchFamily="34" charset="0"/>
              </a:rPr>
              <a:t> JA, </a:t>
            </a:r>
            <a:r>
              <a:rPr lang="en-US" sz="800" dirty="0" err="1">
                <a:solidFill>
                  <a:srgbClr val="000000"/>
                </a:solidFill>
                <a:latin typeface="Calibri Light" panose="020F0302020204030204" pitchFamily="34" charset="0"/>
                <a:cs typeface="Calibri Light" panose="020F0302020204030204" pitchFamily="34" charset="0"/>
              </a:rPr>
              <a:t>Rossen</a:t>
            </a:r>
            <a:r>
              <a:rPr lang="en-US" sz="800" dirty="0">
                <a:solidFill>
                  <a:srgbClr val="000000"/>
                </a:solidFill>
                <a:latin typeface="Calibri Light" panose="020F0302020204030204" pitchFamily="34" charset="0"/>
                <a:cs typeface="Calibri Light" panose="020F0302020204030204" pitchFamily="34" charset="0"/>
              </a:rPr>
              <a:t> LM, Sutton P. Provisional drug overdose death counts. National Center for Health Statistics. 2023.</a:t>
            </a:r>
            <a:endParaRPr lang="en-US" sz="800" dirty="0">
              <a:latin typeface="Calibri Light" panose="020F0302020204030204" pitchFamily="34" charset="0"/>
              <a:cs typeface="Calibri Light" panose="020F0302020204030204" pitchFamily="34" charset="0"/>
            </a:endParaRPr>
          </a:p>
        </p:txBody>
      </p:sp>
      <p:sp>
        <p:nvSpPr>
          <p:cNvPr id="6" name="Slide Number Placeholder 5">
            <a:extLst>
              <a:ext uri="{FF2B5EF4-FFF2-40B4-BE49-F238E27FC236}">
                <a16:creationId xmlns:a16="http://schemas.microsoft.com/office/drawing/2014/main" id="{432A4248-1D02-7475-4E8A-FF6CE0BF289A}"/>
              </a:ext>
            </a:extLst>
          </p:cNvPr>
          <p:cNvSpPr>
            <a:spLocks noGrp="1"/>
          </p:cNvSpPr>
          <p:nvPr>
            <p:ph type="sldNum" sz="quarter" idx="12"/>
          </p:nvPr>
        </p:nvSpPr>
        <p:spPr/>
        <p:txBody>
          <a:bodyPr/>
          <a:lstStyle/>
          <a:p>
            <a:fld id="{A5EFF696-D185-49E8-A20D-807BC570DFCE}" type="slidenum">
              <a:rPr lang="en-US" smtClean="0"/>
              <a:t>5</a:t>
            </a:fld>
            <a:endParaRPr lang="en-US"/>
          </a:p>
        </p:txBody>
      </p:sp>
      <p:sp>
        <p:nvSpPr>
          <p:cNvPr id="3" name="Hide Aegis Logo">
            <a:extLst>
              <a:ext uri="{FF2B5EF4-FFF2-40B4-BE49-F238E27FC236}">
                <a16:creationId xmlns:a16="http://schemas.microsoft.com/office/drawing/2014/main" id="{49AF4FD8-459C-625E-DD5B-CB6E0EBDBCD6}"/>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E945EA-71E1-95B1-F715-D382162F209A}"/>
              </a:ext>
            </a:extLst>
          </p:cNvPr>
          <p:cNvSpPr txBox="1"/>
          <p:nvPr/>
        </p:nvSpPr>
        <p:spPr>
          <a:xfrm>
            <a:off x="92729" y="83357"/>
            <a:ext cx="8898871"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u="none" strike="noStrike" cap="none" spc="0" normalizeH="0" baseline="0">
                <a:ln>
                  <a:noFill/>
                </a:ln>
                <a:solidFill>
                  <a:srgbClr val="005EB8"/>
                </a:solidFill>
                <a:effectLst/>
                <a:uLnTx/>
                <a:uFillTx/>
                <a:latin typeface="Century Gothic" panose="020B0502020202020204" pitchFamily="34" charset="0"/>
                <a:ea typeface="Proxima Nova" charset="0"/>
                <a:cs typeface="Proxima Nova" charset="0"/>
              </a:defRPr>
            </a:lvl1pPr>
          </a:lstStyle>
          <a:p>
            <a:r>
              <a:rPr lang="en-US" dirty="0"/>
              <a:t>DRUG OVERDOSE DEATHS HAVE INCREASED SIGNIFICANTLY SINCE 2020 AND RATES REMAIN HIGH.</a:t>
            </a:r>
          </a:p>
        </p:txBody>
      </p:sp>
      <p:cxnSp>
        <p:nvCxnSpPr>
          <p:cNvPr id="8" name="Straight Connector 7">
            <a:extLst>
              <a:ext uri="{FF2B5EF4-FFF2-40B4-BE49-F238E27FC236}">
                <a16:creationId xmlns:a16="http://schemas.microsoft.com/office/drawing/2014/main" id="{AB6E3037-909D-33DA-F0BC-14A75FA7067E}"/>
              </a:ext>
            </a:extLst>
          </p:cNvPr>
          <p:cNvCxnSpPr>
            <a:cxnSpLocks/>
          </p:cNvCxnSpPr>
          <p:nvPr/>
        </p:nvCxnSpPr>
        <p:spPr>
          <a:xfrm>
            <a:off x="108279" y="990600"/>
            <a:ext cx="877824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738F042-C9CF-193D-2279-9F25592FFB6E}"/>
              </a:ext>
            </a:extLst>
          </p:cNvPr>
          <p:cNvPicPr>
            <a:picLocks noChangeAspect="1"/>
          </p:cNvPicPr>
          <p:nvPr/>
        </p:nvPicPr>
        <p:blipFill>
          <a:blip r:embed="rId3"/>
          <a:stretch>
            <a:fillRect/>
          </a:stretch>
        </p:blipFill>
        <p:spPr>
          <a:xfrm>
            <a:off x="324908" y="1174751"/>
            <a:ext cx="8541016" cy="4876797"/>
          </a:xfrm>
          <a:prstGeom prst="rect">
            <a:avLst/>
          </a:prstGeom>
        </p:spPr>
      </p:pic>
    </p:spTree>
    <p:extLst>
      <p:ext uri="{BB962C8B-B14F-4D97-AF65-F5344CB8AC3E}">
        <p14:creationId xmlns:p14="http://schemas.microsoft.com/office/powerpoint/2010/main" val="236802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535D5EF-4DE0-D436-A897-9DD46772D37D}"/>
              </a:ext>
            </a:extLst>
          </p:cNvPr>
          <p:cNvSpPr txBox="1"/>
          <p:nvPr/>
        </p:nvSpPr>
        <p:spPr>
          <a:xfrm>
            <a:off x="3588711" y="3499581"/>
            <a:ext cx="730328" cy="369332"/>
          </a:xfrm>
          <a:prstGeom prst="rect">
            <a:avLst/>
          </a:prstGeom>
          <a:noFill/>
        </p:spPr>
        <p:txBody>
          <a:bodyPr wrap="none" rtlCol="0">
            <a:spAutoFit/>
          </a:bodyPr>
          <a:lstStyle/>
          <a:p>
            <a:r>
              <a:rPr lang="en-US" b="1" dirty="0">
                <a:solidFill>
                  <a:prstClr val="white"/>
                </a:solidFill>
                <a:cs typeface="Calibri" panose="020F0502020204030204" pitchFamily="34" charset="0"/>
              </a:rPr>
              <a:t>Why?</a:t>
            </a:r>
          </a:p>
        </p:txBody>
      </p:sp>
      <p:sp>
        <p:nvSpPr>
          <p:cNvPr id="5" name="TextBox 4">
            <a:extLst>
              <a:ext uri="{FF2B5EF4-FFF2-40B4-BE49-F238E27FC236}">
                <a16:creationId xmlns:a16="http://schemas.microsoft.com/office/drawing/2014/main" id="{6BF3CE81-C7F2-4B49-D222-B7AAC3A8D6DC}"/>
              </a:ext>
            </a:extLst>
          </p:cNvPr>
          <p:cNvSpPr txBox="1"/>
          <p:nvPr/>
        </p:nvSpPr>
        <p:spPr>
          <a:xfrm>
            <a:off x="76199" y="6248628"/>
            <a:ext cx="7086601" cy="215444"/>
          </a:xfrm>
          <a:prstGeom prst="rect">
            <a:avLst/>
          </a:prstGeom>
          <a:noFill/>
        </p:spPr>
        <p:txBody>
          <a:bodyPr wrap="square">
            <a:spAutoFit/>
          </a:bodyPr>
          <a:lstStyle/>
          <a:p>
            <a:r>
              <a:rPr lang="en-US" sz="800" dirty="0">
                <a:solidFill>
                  <a:srgbClr val="000000"/>
                </a:solidFill>
                <a:latin typeface="Calibri Light" panose="020F0302020204030204" pitchFamily="34" charset="0"/>
                <a:cs typeface="Calibri Light" panose="020F0302020204030204" pitchFamily="34" charset="0"/>
              </a:rPr>
              <a:t>Ahmad FB, </a:t>
            </a:r>
            <a:r>
              <a:rPr lang="en-US" sz="800" dirty="0" err="1">
                <a:solidFill>
                  <a:srgbClr val="000000"/>
                </a:solidFill>
                <a:latin typeface="Calibri Light" panose="020F0302020204030204" pitchFamily="34" charset="0"/>
                <a:cs typeface="Calibri Light" panose="020F0302020204030204" pitchFamily="34" charset="0"/>
              </a:rPr>
              <a:t>Cisewski</a:t>
            </a:r>
            <a:r>
              <a:rPr lang="en-US" sz="800" dirty="0">
                <a:solidFill>
                  <a:srgbClr val="000000"/>
                </a:solidFill>
                <a:latin typeface="Calibri Light" panose="020F0302020204030204" pitchFamily="34" charset="0"/>
                <a:cs typeface="Calibri Light" panose="020F0302020204030204" pitchFamily="34" charset="0"/>
              </a:rPr>
              <a:t> JA, </a:t>
            </a:r>
            <a:r>
              <a:rPr lang="en-US" sz="800" dirty="0" err="1">
                <a:solidFill>
                  <a:srgbClr val="000000"/>
                </a:solidFill>
                <a:latin typeface="Calibri Light" panose="020F0302020204030204" pitchFamily="34" charset="0"/>
                <a:cs typeface="Calibri Light" panose="020F0302020204030204" pitchFamily="34" charset="0"/>
              </a:rPr>
              <a:t>Rossen</a:t>
            </a:r>
            <a:r>
              <a:rPr lang="en-US" sz="800" dirty="0">
                <a:solidFill>
                  <a:srgbClr val="000000"/>
                </a:solidFill>
                <a:latin typeface="Calibri Light" panose="020F0302020204030204" pitchFamily="34" charset="0"/>
                <a:cs typeface="Calibri Light" panose="020F0302020204030204" pitchFamily="34" charset="0"/>
              </a:rPr>
              <a:t> LM, Sutton P. Provisional drug overdose death counts. National Center for Health Statistics. 2023.</a:t>
            </a:r>
            <a:endParaRPr lang="en-US" sz="8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6CC2E020-463C-9C38-AF03-F48E63E67767}"/>
              </a:ext>
            </a:extLst>
          </p:cNvPr>
          <p:cNvSpPr>
            <a:spLocks noGrp="1"/>
          </p:cNvSpPr>
          <p:nvPr>
            <p:ph type="sldNum" sz="quarter" idx="12"/>
          </p:nvPr>
        </p:nvSpPr>
        <p:spPr/>
        <p:txBody>
          <a:bodyPr/>
          <a:lstStyle/>
          <a:p>
            <a:fld id="{A5EFF696-D185-49E8-A20D-807BC570DFCE}" type="slidenum">
              <a:rPr lang="en-US" smtClean="0"/>
              <a:t>6</a:t>
            </a:fld>
            <a:endParaRPr lang="en-US"/>
          </a:p>
        </p:txBody>
      </p:sp>
      <p:pic>
        <p:nvPicPr>
          <p:cNvPr id="9" name="Picture 8">
            <a:extLst>
              <a:ext uri="{FF2B5EF4-FFF2-40B4-BE49-F238E27FC236}">
                <a16:creationId xmlns:a16="http://schemas.microsoft.com/office/drawing/2014/main" id="{6CF357A2-C3BC-A0EC-62BD-CC2B733A94E7}"/>
              </a:ext>
            </a:extLst>
          </p:cNvPr>
          <p:cNvPicPr>
            <a:picLocks noChangeAspect="1"/>
          </p:cNvPicPr>
          <p:nvPr/>
        </p:nvPicPr>
        <p:blipFill>
          <a:blip r:embed="rId3"/>
          <a:srcRect r="2642" b="7781"/>
          <a:stretch/>
        </p:blipFill>
        <p:spPr>
          <a:xfrm>
            <a:off x="2967706" y="5120018"/>
            <a:ext cx="3128294" cy="774612"/>
          </a:xfrm>
          <a:prstGeom prst="rect">
            <a:avLst/>
          </a:prstGeom>
        </p:spPr>
      </p:pic>
      <p:pic>
        <p:nvPicPr>
          <p:cNvPr id="11" name="Picture 10">
            <a:extLst>
              <a:ext uri="{FF2B5EF4-FFF2-40B4-BE49-F238E27FC236}">
                <a16:creationId xmlns:a16="http://schemas.microsoft.com/office/drawing/2014/main" id="{F7FB3571-76EC-1758-A3EC-E04ABA36A672}"/>
              </a:ext>
            </a:extLst>
          </p:cNvPr>
          <p:cNvPicPr>
            <a:picLocks noChangeAspect="1"/>
          </p:cNvPicPr>
          <p:nvPr/>
        </p:nvPicPr>
        <p:blipFill>
          <a:blip r:embed="rId4"/>
          <a:srcRect t="7373" r="2378"/>
          <a:stretch/>
        </p:blipFill>
        <p:spPr>
          <a:xfrm>
            <a:off x="2967706" y="5895261"/>
            <a:ext cx="3128294" cy="353139"/>
          </a:xfrm>
          <a:prstGeom prst="rect">
            <a:avLst/>
          </a:prstGeom>
        </p:spPr>
      </p:pic>
      <p:sp>
        <p:nvSpPr>
          <p:cNvPr id="2" name="Hide Aegis Logo">
            <a:extLst>
              <a:ext uri="{FF2B5EF4-FFF2-40B4-BE49-F238E27FC236}">
                <a16:creationId xmlns:a16="http://schemas.microsoft.com/office/drawing/2014/main" id="{4C97D7C2-0298-12DD-C425-134DE2342F3B}"/>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59592C-20D3-B64E-6B39-DF85C8FDDA37}"/>
              </a:ext>
            </a:extLst>
          </p:cNvPr>
          <p:cNvSpPr txBox="1"/>
          <p:nvPr/>
        </p:nvSpPr>
        <p:spPr>
          <a:xfrm>
            <a:off x="228599" y="181071"/>
            <a:ext cx="87696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dirty="0">
                <a:ln>
                  <a:noFill/>
                </a:ln>
                <a:solidFill>
                  <a:srgbClr val="005EB8"/>
                </a:solidFill>
                <a:effectLst/>
                <a:uLnTx/>
                <a:uFillTx/>
                <a:latin typeface="Century Gothic" panose="020B0502020202020204" pitchFamily="34" charset="0"/>
                <a:ea typeface="Proxima Nova" charset="0"/>
                <a:cs typeface="Proxima Nova" charset="0"/>
              </a:rPr>
              <a:t>THE RISE OF ILLICITLY-MANUFACTURED DRUGS HAS CREA</a:t>
            </a:r>
            <a:r>
              <a:rPr lang="en-US" sz="2400" dirty="0">
                <a:solidFill>
                  <a:srgbClr val="005EB8"/>
                </a:solidFill>
                <a:latin typeface="Century Gothic" panose="020B0502020202020204" pitchFamily="34" charset="0"/>
                <a:ea typeface="Proxima Nova" charset="0"/>
                <a:cs typeface="Proxima Nova" charset="0"/>
              </a:rPr>
              <a:t>TED NEW CLINICAL CHALLENGES.</a:t>
            </a:r>
            <a:endParaRPr kumimoji="0" lang="en-US" sz="24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26C0EF61-BB50-9255-FBA7-E52ACFDA8957}"/>
              </a:ext>
            </a:extLst>
          </p:cNvPr>
          <p:cNvCxnSpPr>
            <a:cxnSpLocks/>
          </p:cNvCxnSpPr>
          <p:nvPr/>
        </p:nvCxnSpPr>
        <p:spPr>
          <a:xfrm>
            <a:off x="228598" y="1043443"/>
            <a:ext cx="813816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30C9D82-20FE-D511-403B-CD1194CD0869}"/>
              </a:ext>
            </a:extLst>
          </p:cNvPr>
          <p:cNvPicPr>
            <a:picLocks noChangeAspect="1"/>
          </p:cNvPicPr>
          <p:nvPr/>
        </p:nvPicPr>
        <p:blipFill>
          <a:blip r:embed="rId5"/>
          <a:stretch>
            <a:fillRect/>
          </a:stretch>
        </p:blipFill>
        <p:spPr>
          <a:xfrm>
            <a:off x="1255253" y="1074819"/>
            <a:ext cx="6553200" cy="4021898"/>
          </a:xfrm>
          <a:prstGeom prst="rect">
            <a:avLst/>
          </a:prstGeom>
        </p:spPr>
      </p:pic>
      <p:pic>
        <p:nvPicPr>
          <p:cNvPr id="14" name="Picture 13">
            <a:extLst>
              <a:ext uri="{FF2B5EF4-FFF2-40B4-BE49-F238E27FC236}">
                <a16:creationId xmlns:a16="http://schemas.microsoft.com/office/drawing/2014/main" id="{F8552ADB-6511-4260-F531-CCB26683638F}"/>
              </a:ext>
            </a:extLst>
          </p:cNvPr>
          <p:cNvPicPr>
            <a:picLocks noChangeAspect="1"/>
          </p:cNvPicPr>
          <p:nvPr/>
        </p:nvPicPr>
        <p:blipFill>
          <a:blip r:embed="rId6"/>
          <a:stretch>
            <a:fillRect/>
          </a:stretch>
        </p:blipFill>
        <p:spPr>
          <a:xfrm>
            <a:off x="7808453" y="3499581"/>
            <a:ext cx="1219202" cy="557120"/>
          </a:xfrm>
          <a:prstGeom prst="rect">
            <a:avLst/>
          </a:prstGeom>
        </p:spPr>
      </p:pic>
    </p:spTree>
    <p:extLst>
      <p:ext uri="{BB962C8B-B14F-4D97-AF65-F5344CB8AC3E}">
        <p14:creationId xmlns:p14="http://schemas.microsoft.com/office/powerpoint/2010/main" val="421373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62ED0F6-B682-C98D-C2A4-7B63CCBFB32D}"/>
              </a:ext>
            </a:extLst>
          </p:cNvPr>
          <p:cNvSpPr txBox="1">
            <a:spLocks/>
          </p:cNvSpPr>
          <p:nvPr/>
        </p:nvSpPr>
        <p:spPr>
          <a:xfrm>
            <a:off x="0" y="6146630"/>
            <a:ext cx="6324600" cy="42752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000" dirty="0" err="1">
                <a:solidFill>
                  <a:srgbClr val="212121"/>
                </a:solidFill>
                <a:latin typeface="Calibri Light" panose="020F0302020204030204" pitchFamily="34" charset="0"/>
                <a:cs typeface="Calibri Light" panose="020F0302020204030204" pitchFamily="34" charset="0"/>
              </a:rPr>
              <a:t>Ciccarone</a:t>
            </a:r>
            <a:r>
              <a:rPr lang="en-US" sz="1000" dirty="0">
                <a:solidFill>
                  <a:srgbClr val="212121"/>
                </a:solidFill>
                <a:latin typeface="Calibri Light" panose="020F0302020204030204" pitchFamily="34" charset="0"/>
                <a:cs typeface="Calibri Light" panose="020F0302020204030204" pitchFamily="34" charset="0"/>
              </a:rPr>
              <a:t> D. The rise of illicit </a:t>
            </a:r>
            <a:r>
              <a:rPr lang="en-US" sz="1000" dirty="0" err="1">
                <a:solidFill>
                  <a:srgbClr val="212121"/>
                </a:solidFill>
                <a:latin typeface="Calibri Light" panose="020F0302020204030204" pitchFamily="34" charset="0"/>
                <a:cs typeface="Calibri Light" panose="020F0302020204030204" pitchFamily="34" charset="0"/>
              </a:rPr>
              <a:t>fentanyls</a:t>
            </a:r>
            <a:r>
              <a:rPr lang="en-US" sz="1000" dirty="0">
                <a:solidFill>
                  <a:srgbClr val="212121"/>
                </a:solidFill>
                <a:latin typeface="Calibri Light" panose="020F0302020204030204" pitchFamily="34" charset="0"/>
                <a:cs typeface="Calibri Light" panose="020F0302020204030204" pitchFamily="34" charset="0"/>
              </a:rPr>
              <a:t>, stimulants and the fourth wave of the opioid overdose crisis. </a:t>
            </a:r>
            <a:r>
              <a:rPr lang="en-US" sz="1000" i="1" dirty="0" err="1">
                <a:solidFill>
                  <a:srgbClr val="212121"/>
                </a:solidFill>
                <a:latin typeface="Calibri Light" panose="020F0302020204030204" pitchFamily="34" charset="0"/>
                <a:cs typeface="Calibri Light" panose="020F0302020204030204" pitchFamily="34" charset="0"/>
              </a:rPr>
              <a:t>Curr</a:t>
            </a:r>
            <a:r>
              <a:rPr lang="en-US" sz="1000" i="1" dirty="0">
                <a:solidFill>
                  <a:srgbClr val="212121"/>
                </a:solidFill>
                <a:latin typeface="Calibri Light" panose="020F0302020204030204" pitchFamily="34" charset="0"/>
                <a:cs typeface="Calibri Light" panose="020F0302020204030204" pitchFamily="34" charset="0"/>
              </a:rPr>
              <a:t> </a:t>
            </a:r>
            <a:r>
              <a:rPr lang="en-US" sz="1000" i="1" dirty="0" err="1">
                <a:solidFill>
                  <a:srgbClr val="212121"/>
                </a:solidFill>
                <a:latin typeface="Calibri Light" panose="020F0302020204030204" pitchFamily="34" charset="0"/>
                <a:cs typeface="Calibri Light" panose="020F0302020204030204" pitchFamily="34" charset="0"/>
              </a:rPr>
              <a:t>Opin</a:t>
            </a:r>
            <a:r>
              <a:rPr lang="en-US" sz="1000" i="1" dirty="0">
                <a:solidFill>
                  <a:srgbClr val="212121"/>
                </a:solidFill>
                <a:latin typeface="Calibri Light" panose="020F0302020204030204" pitchFamily="34" charset="0"/>
                <a:cs typeface="Calibri Light" panose="020F0302020204030204" pitchFamily="34" charset="0"/>
              </a:rPr>
              <a:t> Psychiatry</a:t>
            </a:r>
            <a:r>
              <a:rPr lang="en-US" sz="1000" dirty="0">
                <a:solidFill>
                  <a:srgbClr val="212121"/>
                </a:solidFill>
                <a:latin typeface="Calibri Light" panose="020F0302020204030204" pitchFamily="34" charset="0"/>
                <a:cs typeface="Calibri Light" panose="020F0302020204030204" pitchFamily="34" charset="0"/>
              </a:rPr>
              <a:t>. 2021;34(4):344-350. doi:10.1097/YCO.0000000000000717</a:t>
            </a:r>
            <a:endParaRPr lang="en-US" sz="1000" dirty="0">
              <a:latin typeface="Calibri Light" panose="020F0302020204030204" pitchFamily="34" charset="0"/>
              <a:cs typeface="Calibri Light" panose="020F0302020204030204" pitchFamily="34" charset="0"/>
            </a:endParaRPr>
          </a:p>
        </p:txBody>
      </p:sp>
      <p:sp>
        <p:nvSpPr>
          <p:cNvPr id="6" name="Hide Aegis Logo">
            <a:extLst>
              <a:ext uri="{FF2B5EF4-FFF2-40B4-BE49-F238E27FC236}">
                <a16:creationId xmlns:a16="http://schemas.microsoft.com/office/drawing/2014/main" id="{5F150CD3-90B8-EAE5-04EA-34C711F426B7}"/>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B7FC43-5827-3849-734F-DDB00AFBBC85}"/>
              </a:ext>
            </a:extLst>
          </p:cNvPr>
          <p:cNvSpPr txBox="1"/>
          <p:nvPr/>
        </p:nvSpPr>
        <p:spPr>
          <a:xfrm>
            <a:off x="304800" y="264469"/>
            <a:ext cx="80948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005EB8"/>
                </a:solidFill>
                <a:latin typeface="Century Gothic" panose="020B0502020202020204" pitchFamily="34" charset="0"/>
                <a:ea typeface="Proxima Nova" charset="0"/>
                <a:cs typeface="Proxima Nova" charset="0"/>
              </a:rPr>
              <a:t>FOURTH WAVE OF THE OPIOID EPIDEMIC</a:t>
            </a:r>
            <a:endParaRPr kumimoji="0" lang="en-US" sz="3200" u="none" strike="noStrike" kern="1200" cap="none" spc="0" normalizeH="0" baseline="0" noProof="0" dirty="0">
              <a:ln>
                <a:noFill/>
              </a:ln>
              <a:solidFill>
                <a:srgbClr val="005EB8"/>
              </a:solidFill>
              <a:effectLst/>
              <a:uLnTx/>
              <a:uFillTx/>
              <a:latin typeface="Century Gothic" panose="020B0502020202020204" pitchFamily="34" charset="0"/>
              <a:ea typeface="Proxima Nova" charset="0"/>
              <a:cs typeface="Proxima Nova" charset="0"/>
            </a:endParaRPr>
          </a:p>
        </p:txBody>
      </p:sp>
      <p:cxnSp>
        <p:nvCxnSpPr>
          <p:cNvPr id="8" name="Straight Connector 7">
            <a:extLst>
              <a:ext uri="{FF2B5EF4-FFF2-40B4-BE49-F238E27FC236}">
                <a16:creationId xmlns:a16="http://schemas.microsoft.com/office/drawing/2014/main" id="{CD35C252-6546-8958-C65D-00E53B061A70}"/>
              </a:ext>
            </a:extLst>
          </p:cNvPr>
          <p:cNvCxnSpPr>
            <a:cxnSpLocks/>
          </p:cNvCxnSpPr>
          <p:nvPr/>
        </p:nvCxnSpPr>
        <p:spPr>
          <a:xfrm>
            <a:off x="340199" y="861958"/>
            <a:ext cx="80240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6B52D70-24F8-A005-BFCD-B979F1C41A8D}"/>
              </a:ext>
            </a:extLst>
          </p:cNvPr>
          <p:cNvPicPr>
            <a:picLocks noChangeAspect="1"/>
          </p:cNvPicPr>
          <p:nvPr/>
        </p:nvPicPr>
        <p:blipFill>
          <a:blip r:embed="rId2"/>
          <a:stretch>
            <a:fillRect/>
          </a:stretch>
        </p:blipFill>
        <p:spPr>
          <a:xfrm>
            <a:off x="340199" y="1066800"/>
            <a:ext cx="7924800" cy="1251284"/>
          </a:xfrm>
          <a:prstGeom prst="rect">
            <a:avLst/>
          </a:prstGeom>
        </p:spPr>
      </p:pic>
      <p:pic>
        <p:nvPicPr>
          <p:cNvPr id="12" name="Picture 11">
            <a:extLst>
              <a:ext uri="{FF2B5EF4-FFF2-40B4-BE49-F238E27FC236}">
                <a16:creationId xmlns:a16="http://schemas.microsoft.com/office/drawing/2014/main" id="{0387CB35-C819-E080-5C8E-D94D00F5602C}"/>
              </a:ext>
            </a:extLst>
          </p:cNvPr>
          <p:cNvPicPr>
            <a:picLocks noChangeAspect="1"/>
          </p:cNvPicPr>
          <p:nvPr/>
        </p:nvPicPr>
        <p:blipFill>
          <a:blip r:embed="rId3"/>
          <a:stretch>
            <a:fillRect/>
          </a:stretch>
        </p:blipFill>
        <p:spPr>
          <a:xfrm>
            <a:off x="2057400" y="1953533"/>
            <a:ext cx="6932584" cy="4091990"/>
          </a:xfrm>
          <a:prstGeom prst="rect">
            <a:avLst/>
          </a:prstGeom>
        </p:spPr>
      </p:pic>
      <p:cxnSp>
        <p:nvCxnSpPr>
          <p:cNvPr id="14" name="Straight Connector 13">
            <a:extLst>
              <a:ext uri="{FF2B5EF4-FFF2-40B4-BE49-F238E27FC236}">
                <a16:creationId xmlns:a16="http://schemas.microsoft.com/office/drawing/2014/main" id="{7B85686D-493A-22CB-CBFE-2BC32CCCD7D5}"/>
              </a:ext>
            </a:extLst>
          </p:cNvPr>
          <p:cNvCxnSpPr/>
          <p:nvPr/>
        </p:nvCxnSpPr>
        <p:spPr>
          <a:xfrm>
            <a:off x="3962400" y="5562600"/>
            <a:ext cx="44372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15FC4-97B3-5CF1-481A-F06B338B8E6D}"/>
              </a:ext>
            </a:extLst>
          </p:cNvPr>
          <p:cNvCxnSpPr>
            <a:cxnSpLocks/>
          </p:cNvCxnSpPr>
          <p:nvPr/>
        </p:nvCxnSpPr>
        <p:spPr>
          <a:xfrm>
            <a:off x="2057400" y="5791200"/>
            <a:ext cx="685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40CF9E-4C9F-4287-E404-700C9D773FEC}"/>
              </a:ext>
            </a:extLst>
          </p:cNvPr>
          <p:cNvCxnSpPr>
            <a:cxnSpLocks/>
          </p:cNvCxnSpPr>
          <p:nvPr/>
        </p:nvCxnSpPr>
        <p:spPr>
          <a:xfrm>
            <a:off x="2083977" y="6045523"/>
            <a:ext cx="1116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721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13538" y="947473"/>
            <a:ext cx="5116922" cy="492443"/>
          </a:xfrm>
          <a:prstGeom prst="rect">
            <a:avLst/>
          </a:prstGeom>
          <a:solidFill>
            <a:schemeClr val="tx2"/>
          </a:solidFill>
        </p:spPr>
        <p:txBody>
          <a:bodyPr wrap="square" rtlCol="0">
            <a:spAutoFit/>
          </a:bodyPr>
          <a:lstStyle/>
          <a:p>
            <a:pPr algn="ctr">
              <a:defRPr/>
            </a:pPr>
            <a:r>
              <a:rPr lang="en-US" sz="1300" b="1" dirty="0">
                <a:solidFill>
                  <a:schemeClr val="bg1"/>
                </a:solidFill>
                <a:latin typeface="Calibri Light" panose="020F0302020204030204" pitchFamily="34" charset="0"/>
                <a:ea typeface="Proxima Nova" charset="0"/>
                <a:cs typeface="Calibri Light" panose="020F0302020204030204" pitchFamily="34" charset="0"/>
              </a:rPr>
              <a:t>Percent of Fentanyl‐Involved Overdose Deaths Co‐Involving Stimulants </a:t>
            </a:r>
          </a:p>
          <a:p>
            <a:pPr algn="ctr">
              <a:defRPr/>
            </a:pPr>
            <a:r>
              <a:rPr lang="en-US" sz="1300" b="1" dirty="0">
                <a:solidFill>
                  <a:schemeClr val="bg1"/>
                </a:solidFill>
                <a:latin typeface="Calibri Light" panose="020F0302020204030204" pitchFamily="34" charset="0"/>
                <a:ea typeface="Proxima Nova" charset="0"/>
                <a:cs typeface="Calibri Light" panose="020F0302020204030204" pitchFamily="34" charset="0"/>
              </a:rPr>
              <a:t>by State &amp; Year 2015-2021</a:t>
            </a:r>
          </a:p>
        </p:txBody>
      </p:sp>
      <p:pic>
        <p:nvPicPr>
          <p:cNvPr id="10" name="Main graphic">
            <a:extLst>
              <a:ext uri="{FF2B5EF4-FFF2-40B4-BE49-F238E27FC236}">
                <a16:creationId xmlns:a16="http://schemas.microsoft.com/office/drawing/2014/main" id="{A1DB4E80-7438-BACD-0DC3-F6A28E8F2424}"/>
              </a:ext>
            </a:extLst>
          </p:cNvPr>
          <p:cNvPicPr/>
          <p:nvPr/>
        </p:nvPicPr>
        <p:blipFill>
          <a:blip r:embed="rId3"/>
          <a:stretch/>
        </p:blipFill>
        <p:spPr>
          <a:xfrm>
            <a:off x="228600" y="1629473"/>
            <a:ext cx="8557443" cy="4281054"/>
          </a:xfrm>
          <a:prstGeom prst="rect">
            <a:avLst/>
          </a:prstGeom>
          <a:ln>
            <a:noFill/>
          </a:ln>
        </p:spPr>
      </p:pic>
      <p:sp>
        <p:nvSpPr>
          <p:cNvPr id="15" name="TextBox 14">
            <a:extLst>
              <a:ext uri="{FF2B5EF4-FFF2-40B4-BE49-F238E27FC236}">
                <a16:creationId xmlns:a16="http://schemas.microsoft.com/office/drawing/2014/main" id="{84B08E61-DD99-EC48-BB48-5A275DA49B85}"/>
              </a:ext>
            </a:extLst>
          </p:cNvPr>
          <p:cNvSpPr txBox="1"/>
          <p:nvPr/>
        </p:nvSpPr>
        <p:spPr>
          <a:xfrm>
            <a:off x="38877" y="6181182"/>
            <a:ext cx="6515878" cy="338554"/>
          </a:xfrm>
          <a:prstGeom prst="rect">
            <a:avLst/>
          </a:prstGeom>
          <a:noFill/>
        </p:spPr>
        <p:txBody>
          <a:bodyPr wrap="square">
            <a:spAutoFit/>
          </a:bodyPr>
          <a:lstStyle/>
          <a:p>
            <a:r>
              <a:rPr lang="en-US" sz="800" dirty="0">
                <a:solidFill>
                  <a:srgbClr val="212121"/>
                </a:solidFill>
                <a:latin typeface="Calibri Light" panose="020F0302020204030204" pitchFamily="34" charset="0"/>
                <a:cs typeface="Calibri Light" panose="020F0302020204030204" pitchFamily="34" charset="0"/>
              </a:rPr>
              <a:t>Friedman J, Shover CL. Charting the fourth wave: Geographic, temporal, race/ethnicity and demographic trends in polysubstance fentanyl overdose deaths in the United States, 2010-2021 [published online ahead of print, 2023 Sep 13]. </a:t>
            </a:r>
            <a:r>
              <a:rPr lang="en-US" sz="800" i="1" dirty="0">
                <a:solidFill>
                  <a:srgbClr val="212121"/>
                </a:solidFill>
                <a:latin typeface="Calibri Light" panose="020F0302020204030204" pitchFamily="34" charset="0"/>
                <a:cs typeface="Calibri Light" panose="020F0302020204030204" pitchFamily="34" charset="0"/>
              </a:rPr>
              <a:t>Addiction</a:t>
            </a:r>
            <a:r>
              <a:rPr lang="en-US" sz="800" dirty="0">
                <a:solidFill>
                  <a:srgbClr val="212121"/>
                </a:solidFill>
                <a:latin typeface="Calibri Light" panose="020F0302020204030204" pitchFamily="34" charset="0"/>
                <a:cs typeface="Calibri Light" panose="020F0302020204030204" pitchFamily="34" charset="0"/>
              </a:rPr>
              <a:t>. 2023;10.1111/add.16318. doi:10.1111/add.16318</a:t>
            </a:r>
            <a:endParaRPr lang="en-US" sz="800" dirty="0">
              <a:latin typeface="Calibri Light" panose="020F0302020204030204" pitchFamily="34" charset="0"/>
              <a:cs typeface="Calibri Light" panose="020F0302020204030204" pitchFamily="34" charset="0"/>
            </a:endParaRPr>
          </a:p>
        </p:txBody>
      </p:sp>
      <p:sp>
        <p:nvSpPr>
          <p:cNvPr id="3" name="Slide Number Placeholder 2">
            <a:extLst>
              <a:ext uri="{FF2B5EF4-FFF2-40B4-BE49-F238E27FC236}">
                <a16:creationId xmlns:a16="http://schemas.microsoft.com/office/drawing/2014/main" id="{DE2BAE5F-665A-CA9E-81E9-A3710CAE8AF0}"/>
              </a:ext>
            </a:extLst>
          </p:cNvPr>
          <p:cNvSpPr>
            <a:spLocks noGrp="1"/>
          </p:cNvSpPr>
          <p:nvPr>
            <p:ph type="sldNum" sz="quarter" idx="12"/>
          </p:nvPr>
        </p:nvSpPr>
        <p:spPr/>
        <p:txBody>
          <a:bodyPr/>
          <a:lstStyle/>
          <a:p>
            <a:fld id="{A5EFF696-D185-49E8-A20D-807BC570DFCE}" type="slidenum">
              <a:rPr lang="en-US" smtClean="0"/>
              <a:t>8</a:t>
            </a:fld>
            <a:endParaRPr lang="en-US"/>
          </a:p>
        </p:txBody>
      </p:sp>
      <p:sp>
        <p:nvSpPr>
          <p:cNvPr id="2" name="Hide Aegis Logo">
            <a:extLst>
              <a:ext uri="{FF2B5EF4-FFF2-40B4-BE49-F238E27FC236}">
                <a16:creationId xmlns:a16="http://schemas.microsoft.com/office/drawing/2014/main" id="{E63D450E-5955-C995-A18D-EDA28456CBD6}"/>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5530B8-2620-ECFB-4DCC-4291B9BCA71F}"/>
              </a:ext>
            </a:extLst>
          </p:cNvPr>
          <p:cNvSpPr txBox="1"/>
          <p:nvPr/>
        </p:nvSpPr>
        <p:spPr>
          <a:xfrm>
            <a:off x="228600" y="95768"/>
            <a:ext cx="8305800" cy="70788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u="none" strike="noStrike" cap="none" spc="0" normalizeH="0" baseline="0">
                <a:ln>
                  <a:noFill/>
                </a:ln>
                <a:solidFill>
                  <a:srgbClr val="005EB8"/>
                </a:solidFill>
                <a:effectLst/>
                <a:uLnTx/>
                <a:uFillTx/>
                <a:latin typeface="Century Gothic" panose="020B0502020202020204" pitchFamily="34" charset="0"/>
                <a:ea typeface="Proxima Nova" charset="0"/>
                <a:cs typeface="Proxima Nova" charset="0"/>
              </a:defRPr>
            </a:lvl1pPr>
          </a:lstStyle>
          <a:p>
            <a:r>
              <a:rPr lang="en-US" sz="2000" dirty="0"/>
              <a:t>INCREASING COMPLEXITY OF DRUG MARKET IS DRIVING OVERDOSE DEATHS AND CHALLENGING CLINICIANS U.S. WIDE.</a:t>
            </a:r>
          </a:p>
        </p:txBody>
      </p:sp>
      <p:cxnSp>
        <p:nvCxnSpPr>
          <p:cNvPr id="6" name="Straight Connector 5">
            <a:extLst>
              <a:ext uri="{FF2B5EF4-FFF2-40B4-BE49-F238E27FC236}">
                <a16:creationId xmlns:a16="http://schemas.microsoft.com/office/drawing/2014/main" id="{F76D0B52-A770-E43E-E574-6125B88FA3C6}"/>
              </a:ext>
            </a:extLst>
          </p:cNvPr>
          <p:cNvCxnSpPr>
            <a:cxnSpLocks/>
          </p:cNvCxnSpPr>
          <p:nvPr/>
        </p:nvCxnSpPr>
        <p:spPr>
          <a:xfrm>
            <a:off x="293278" y="828327"/>
            <a:ext cx="77954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596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33179C3-F40F-806D-CCAE-BC3E3EF3FF60}"/>
              </a:ext>
            </a:extLst>
          </p:cNvPr>
          <p:cNvSpPr>
            <a:spLocks noGrp="1"/>
          </p:cNvSpPr>
          <p:nvPr>
            <p:ph idx="1"/>
          </p:nvPr>
        </p:nvSpPr>
        <p:spPr>
          <a:xfrm>
            <a:off x="4800600" y="1300479"/>
            <a:ext cx="4055534" cy="4049394"/>
          </a:xfrm>
        </p:spPr>
        <p:txBody>
          <a:bodyPr>
            <a:noAutofit/>
          </a:bodyPr>
          <a:lstStyle/>
          <a:p>
            <a:pPr marL="0" indent="0">
              <a:buNone/>
              <a:defRPr/>
            </a:pPr>
            <a:r>
              <a:rPr lang="en-US" sz="1600" b="1" dirty="0" err="1">
                <a:latin typeface="Calibri Light" panose="020F0302020204030204" pitchFamily="34" charset="0"/>
                <a:cs typeface="Calibri Light" panose="020F0302020204030204" pitchFamily="34" charset="0"/>
              </a:rPr>
              <a:t>Daniulaityte</a:t>
            </a:r>
            <a:r>
              <a:rPr lang="en-US" sz="1600" b="1" dirty="0">
                <a:latin typeface="Calibri Light" panose="020F0302020204030204" pitchFamily="34" charset="0"/>
                <a:cs typeface="Calibri Light" panose="020F0302020204030204" pitchFamily="34" charset="0"/>
              </a:rPr>
              <a:t> et al 2023</a:t>
            </a:r>
          </a:p>
          <a:p>
            <a:pPr>
              <a:defRPr/>
            </a:pPr>
            <a:r>
              <a:rPr lang="en-US" sz="1600" dirty="0">
                <a:latin typeface="Calibri Light" panose="020F0302020204030204" pitchFamily="34" charset="0"/>
                <a:cs typeface="Calibri Light" panose="020F0302020204030204" pitchFamily="34" charset="0"/>
              </a:rPr>
              <a:t>Analysis of structured interviews of 91 individuals reporting past 30-days use of methamphetamine</a:t>
            </a:r>
          </a:p>
          <a:p>
            <a:pPr>
              <a:defRPr/>
            </a:pPr>
            <a:r>
              <a:rPr lang="en-US" sz="1600" dirty="0">
                <a:latin typeface="Calibri Light" panose="020F0302020204030204" pitchFamily="34" charset="0"/>
                <a:cs typeface="Calibri Light" panose="020F0302020204030204" pitchFamily="34" charset="0"/>
              </a:rPr>
              <a:t>62.6% also reported past 30-day use or heroin and/or illicitly-manufactured fentanyl</a:t>
            </a:r>
          </a:p>
          <a:p>
            <a:pPr>
              <a:defRPr/>
            </a:pPr>
            <a:r>
              <a:rPr lang="en-US" sz="1600" b="1" dirty="0">
                <a:latin typeface="Calibri Light" panose="020F0302020204030204" pitchFamily="34" charset="0"/>
                <a:cs typeface="Calibri Light" panose="020F0302020204030204" pitchFamily="34" charset="0"/>
              </a:rPr>
              <a:t>38.5% rated their current risk for an opioid overdose as none</a:t>
            </a:r>
          </a:p>
          <a:p>
            <a:pPr>
              <a:defRPr/>
            </a:pPr>
            <a:r>
              <a:rPr lang="en-US" sz="1600" dirty="0">
                <a:latin typeface="Calibri Light" panose="020F0302020204030204" pitchFamily="34" charset="0"/>
                <a:cs typeface="Calibri Light" panose="020F0302020204030204" pitchFamily="34" charset="0"/>
              </a:rPr>
              <a:t>Toxicology testing performed on specimens provided by interviewees</a:t>
            </a:r>
            <a:r>
              <a:rPr lang="en-US" sz="1600" b="1" dirty="0">
                <a:latin typeface="Calibri Light" panose="020F0302020204030204" pitchFamily="34" charset="0"/>
                <a:cs typeface="Calibri Light" panose="020F0302020204030204" pitchFamily="34" charset="0"/>
              </a:rPr>
              <a:t> demonstrated presence of 9 fentanyl analogs/metabolites, 12.4% with xylazine detected, and 11.2% with fentanyl detected despite no stated recent use</a:t>
            </a:r>
          </a:p>
        </p:txBody>
      </p:sp>
      <p:sp>
        <p:nvSpPr>
          <p:cNvPr id="2" name="TextBox 1">
            <a:extLst>
              <a:ext uri="{FF2B5EF4-FFF2-40B4-BE49-F238E27FC236}">
                <a16:creationId xmlns:a16="http://schemas.microsoft.com/office/drawing/2014/main" id="{7A801A66-F60F-4E9E-7159-537FB5DB8FBB}"/>
              </a:ext>
            </a:extLst>
          </p:cNvPr>
          <p:cNvSpPr txBox="1"/>
          <p:nvPr/>
        </p:nvSpPr>
        <p:spPr>
          <a:xfrm>
            <a:off x="381000" y="1300479"/>
            <a:ext cx="3962402" cy="3519376"/>
          </a:xfrm>
          <a:prstGeom prst="rect">
            <a:avLst/>
          </a:prstGeom>
        </p:spPr>
        <p:txBody>
          <a:bodyPr vert="horz" wrap="square" lIns="68580" tIns="34290" rIns="68580" bIns="34290" rtlCol="0">
            <a:normAutofit/>
          </a:bodyPr>
          <a:lstStyle/>
          <a:p>
            <a:pPr>
              <a:spcBef>
                <a:spcPct val="20000"/>
              </a:spcBef>
              <a:buFont typeface="Arial" panose="020B0604020202020204" pitchFamily="34" charset="0"/>
              <a:defRPr/>
            </a:pPr>
            <a:r>
              <a:rPr lang="en-US" sz="1600" b="1" dirty="0">
                <a:latin typeface="Calibri Light" panose="020F0302020204030204" pitchFamily="34" charset="0"/>
                <a:cs typeface="Calibri Light" panose="020F0302020204030204" pitchFamily="34" charset="0"/>
              </a:rPr>
              <a:t>Palamar et al 2022</a:t>
            </a:r>
          </a:p>
          <a:p>
            <a:pPr marL="257175" indent="-257175">
              <a:spcBef>
                <a:spcPct val="20000"/>
              </a:spcBef>
              <a:buFont typeface="Arial" panose="020B0604020202020204" pitchFamily="34" charset="0"/>
              <a:buChar char="•"/>
              <a:defRPr/>
            </a:pPr>
            <a:r>
              <a:rPr lang="en-US" sz="1600" dirty="0">
                <a:latin typeface="Calibri Light" panose="020F0302020204030204" pitchFamily="34" charset="0"/>
                <a:cs typeface="Calibri Light" panose="020F0302020204030204" pitchFamily="34" charset="0"/>
              </a:rPr>
              <a:t>Evaluation of Poison Control data from 2015-2021</a:t>
            </a:r>
          </a:p>
          <a:p>
            <a:pPr marL="257175" indent="-257175">
              <a:spcBef>
                <a:spcPct val="20000"/>
              </a:spcBef>
              <a:buFont typeface="Arial" panose="020B0604020202020204" pitchFamily="34" charset="0"/>
              <a:buChar char="•"/>
              <a:defRPr/>
            </a:pPr>
            <a:r>
              <a:rPr lang="en-US" sz="1600" b="1" dirty="0">
                <a:latin typeface="Calibri Light" panose="020F0302020204030204" pitchFamily="34" charset="0"/>
                <a:cs typeface="Calibri Light" panose="020F0302020204030204" pitchFamily="34" charset="0"/>
              </a:rPr>
              <a:t>Proportion of co-use of fentanyl + methamphetamine increased 669% </a:t>
            </a:r>
          </a:p>
          <a:p>
            <a:pPr marL="257175" indent="-257175">
              <a:spcBef>
                <a:spcPct val="20000"/>
              </a:spcBef>
              <a:buFont typeface="Arial" panose="020B0604020202020204" pitchFamily="34" charset="0"/>
              <a:buChar char="•"/>
              <a:defRPr/>
            </a:pPr>
            <a:r>
              <a:rPr lang="en-US" sz="1600" b="1" dirty="0">
                <a:latin typeface="Calibri Light" panose="020F0302020204030204" pitchFamily="34" charset="0"/>
                <a:cs typeface="Calibri Light" panose="020F0302020204030204" pitchFamily="34" charset="0"/>
              </a:rPr>
              <a:t>Proportion of co-use of fentanyl + cocaine increased by 374%. </a:t>
            </a:r>
          </a:p>
          <a:p>
            <a:pPr marL="257175" indent="-257175">
              <a:spcBef>
                <a:spcPct val="20000"/>
              </a:spcBef>
              <a:buFont typeface="Arial" panose="020B0604020202020204" pitchFamily="34" charset="0"/>
              <a:buChar char="•"/>
              <a:defRPr/>
            </a:pPr>
            <a:r>
              <a:rPr lang="en-US" sz="1600" dirty="0">
                <a:latin typeface="Calibri Light" panose="020F0302020204030204" pitchFamily="34" charset="0"/>
                <a:cs typeface="Calibri Light" panose="020F0302020204030204" pitchFamily="34" charset="0"/>
              </a:rPr>
              <a:t>Proportion of major adverse effects involving fentanyl exposure increased from 15.5% to 39.6%</a:t>
            </a:r>
          </a:p>
        </p:txBody>
      </p:sp>
      <p:sp>
        <p:nvSpPr>
          <p:cNvPr id="4" name="TextBox 3">
            <a:extLst>
              <a:ext uri="{FF2B5EF4-FFF2-40B4-BE49-F238E27FC236}">
                <a16:creationId xmlns:a16="http://schemas.microsoft.com/office/drawing/2014/main" id="{D5A2D145-DCB5-4012-B6D7-6B1ED90939C5}"/>
              </a:ext>
            </a:extLst>
          </p:cNvPr>
          <p:cNvSpPr txBox="1"/>
          <p:nvPr/>
        </p:nvSpPr>
        <p:spPr>
          <a:xfrm>
            <a:off x="152400" y="5831026"/>
            <a:ext cx="6553200" cy="830997"/>
          </a:xfrm>
          <a:prstGeom prst="rect">
            <a:avLst/>
          </a:prstGeom>
          <a:noFill/>
        </p:spPr>
        <p:txBody>
          <a:bodyPr wrap="square">
            <a:spAutoFit/>
          </a:bodyPr>
          <a:lstStyle/>
          <a:p>
            <a:pPr marL="171450" indent="-171450">
              <a:buFont typeface="Arial" panose="020B0604020202020204" pitchFamily="34" charset="0"/>
              <a:buChar char="•"/>
              <a:defRPr/>
            </a:pPr>
            <a:r>
              <a:rPr lang="en-US" sz="800" dirty="0">
                <a:solidFill>
                  <a:srgbClr val="212121"/>
                </a:solidFill>
                <a:latin typeface="Calibri Light" panose="020F0302020204030204" pitchFamily="34" charset="0"/>
                <a:cs typeface="Calibri Light" panose="020F0302020204030204" pitchFamily="34" charset="0"/>
              </a:rPr>
              <a:t>Palamar JJ, </a:t>
            </a:r>
            <a:r>
              <a:rPr lang="en-US" sz="800" dirty="0" err="1">
                <a:solidFill>
                  <a:srgbClr val="212121"/>
                </a:solidFill>
                <a:latin typeface="Calibri Light" panose="020F0302020204030204" pitchFamily="34" charset="0"/>
                <a:cs typeface="Calibri Light" panose="020F0302020204030204" pitchFamily="34" charset="0"/>
              </a:rPr>
              <a:t>Cottler</a:t>
            </a:r>
            <a:r>
              <a:rPr lang="en-US" sz="800" dirty="0">
                <a:solidFill>
                  <a:srgbClr val="212121"/>
                </a:solidFill>
                <a:latin typeface="Calibri Light" panose="020F0302020204030204" pitchFamily="34" charset="0"/>
                <a:cs typeface="Calibri Light" panose="020F0302020204030204" pitchFamily="34" charset="0"/>
              </a:rPr>
              <a:t> LB, Goldberger BA, et al. Trends in characteristics of fentanyl-related poisonings in the United States, 2015-2021. </a:t>
            </a:r>
            <a:r>
              <a:rPr lang="en-US" sz="800" i="1" dirty="0">
                <a:solidFill>
                  <a:srgbClr val="212121"/>
                </a:solidFill>
                <a:latin typeface="Calibri Light" panose="020F0302020204030204" pitchFamily="34" charset="0"/>
                <a:cs typeface="Calibri Light" panose="020F0302020204030204" pitchFamily="34" charset="0"/>
              </a:rPr>
              <a:t>Am J Drug Alcohol Abuse</a:t>
            </a:r>
            <a:r>
              <a:rPr lang="en-US" sz="800" dirty="0">
                <a:solidFill>
                  <a:srgbClr val="212121"/>
                </a:solidFill>
                <a:latin typeface="Calibri Light" panose="020F0302020204030204" pitchFamily="34" charset="0"/>
                <a:cs typeface="Calibri Light" panose="020F0302020204030204" pitchFamily="34" charset="0"/>
              </a:rPr>
              <a:t>. 2022;48(4):471-480. doi:10.1080/00952990.2022.2081923</a:t>
            </a:r>
          </a:p>
          <a:p>
            <a:pPr marL="171450" indent="-171450">
              <a:buFont typeface="Arial" panose="020B0604020202020204" pitchFamily="34" charset="0"/>
              <a:buChar char="•"/>
              <a:defRPr/>
            </a:pPr>
            <a:r>
              <a:rPr lang="en-US" sz="800" dirty="0" err="1">
                <a:solidFill>
                  <a:srgbClr val="212121"/>
                </a:solidFill>
                <a:latin typeface="Calibri Light" panose="020F0302020204030204" pitchFamily="34" charset="0"/>
                <a:cs typeface="Calibri Light" panose="020F0302020204030204" pitchFamily="34" charset="0"/>
              </a:rPr>
              <a:t>Daniulaityte</a:t>
            </a:r>
            <a:r>
              <a:rPr lang="en-US" sz="800" dirty="0">
                <a:solidFill>
                  <a:srgbClr val="212121"/>
                </a:solidFill>
                <a:latin typeface="Calibri Light" panose="020F0302020204030204" pitchFamily="34" charset="0"/>
                <a:cs typeface="Calibri Light" panose="020F0302020204030204" pitchFamily="34" charset="0"/>
              </a:rPr>
              <a:t> R, Ruhter L, </a:t>
            </a:r>
            <a:r>
              <a:rPr lang="en-US" sz="800" dirty="0" err="1">
                <a:solidFill>
                  <a:srgbClr val="212121"/>
                </a:solidFill>
                <a:latin typeface="Calibri Light" panose="020F0302020204030204" pitchFamily="34" charset="0"/>
                <a:cs typeface="Calibri Light" panose="020F0302020204030204" pitchFamily="34" charset="0"/>
              </a:rPr>
              <a:t>Juhascik</a:t>
            </a:r>
            <a:r>
              <a:rPr lang="en-US" sz="800" dirty="0">
                <a:solidFill>
                  <a:srgbClr val="212121"/>
                </a:solidFill>
                <a:latin typeface="Calibri Light" panose="020F0302020204030204" pitchFamily="34" charset="0"/>
                <a:cs typeface="Calibri Light" panose="020F0302020204030204" pitchFamily="34" charset="0"/>
              </a:rPr>
              <a:t> M, Silverstein S. Attitudes and experiences with fentanyl contamination of methamphetamine: exploring self-reports and urine toxicology among persons who use methamphetamine and other drugs. </a:t>
            </a:r>
            <a:r>
              <a:rPr lang="en-US" sz="800" i="1" dirty="0">
                <a:solidFill>
                  <a:srgbClr val="212121"/>
                </a:solidFill>
                <a:latin typeface="Calibri Light" panose="020F0302020204030204" pitchFamily="34" charset="0"/>
                <a:cs typeface="Calibri Light" panose="020F0302020204030204" pitchFamily="34" charset="0"/>
              </a:rPr>
              <a:t>Harm </a:t>
            </a:r>
            <a:r>
              <a:rPr lang="en-US" sz="800" i="1" dirty="0" err="1">
                <a:solidFill>
                  <a:srgbClr val="212121"/>
                </a:solidFill>
                <a:latin typeface="Calibri Light" panose="020F0302020204030204" pitchFamily="34" charset="0"/>
                <a:cs typeface="Calibri Light" panose="020F0302020204030204" pitchFamily="34" charset="0"/>
              </a:rPr>
              <a:t>Reduct</a:t>
            </a:r>
            <a:r>
              <a:rPr lang="en-US" sz="800" i="1" dirty="0">
                <a:solidFill>
                  <a:srgbClr val="212121"/>
                </a:solidFill>
                <a:latin typeface="Calibri Light" panose="020F0302020204030204" pitchFamily="34" charset="0"/>
                <a:cs typeface="Calibri Light" panose="020F0302020204030204" pitchFamily="34" charset="0"/>
              </a:rPr>
              <a:t> J</a:t>
            </a:r>
            <a:r>
              <a:rPr lang="en-US" sz="800" dirty="0">
                <a:solidFill>
                  <a:srgbClr val="212121"/>
                </a:solidFill>
                <a:latin typeface="Calibri Light" panose="020F0302020204030204" pitchFamily="34" charset="0"/>
                <a:cs typeface="Calibri Light" panose="020F0302020204030204" pitchFamily="34" charset="0"/>
              </a:rPr>
              <a:t>. 2023;20(1):54. Published 2023 Apr 20. doi:10.1186/s12954-023-00782-1</a:t>
            </a:r>
            <a:endParaRPr lang="en-US" sz="8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defRPr/>
            </a:pPr>
            <a:endParaRPr lang="en-US" sz="800" dirty="0">
              <a:solidFill>
                <a:srgbClr val="FF0000"/>
              </a:solidFill>
              <a:latin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5C07BF9F-5AE2-E8DD-6C40-F2AAC33867D3}"/>
              </a:ext>
            </a:extLst>
          </p:cNvPr>
          <p:cNvSpPr>
            <a:spLocks noGrp="1"/>
          </p:cNvSpPr>
          <p:nvPr>
            <p:ph type="sldNum" sz="quarter" idx="12"/>
          </p:nvPr>
        </p:nvSpPr>
        <p:spPr/>
        <p:txBody>
          <a:bodyPr/>
          <a:lstStyle/>
          <a:p>
            <a:fld id="{A5EFF696-D185-49E8-A20D-807BC570DFCE}" type="slidenum">
              <a:rPr lang="en-US" smtClean="0"/>
              <a:t>9</a:t>
            </a:fld>
            <a:endParaRPr lang="en-US"/>
          </a:p>
        </p:txBody>
      </p:sp>
      <p:sp>
        <p:nvSpPr>
          <p:cNvPr id="3" name="Hide Aegis Logo">
            <a:extLst>
              <a:ext uri="{FF2B5EF4-FFF2-40B4-BE49-F238E27FC236}">
                <a16:creationId xmlns:a16="http://schemas.microsoft.com/office/drawing/2014/main" id="{0EB4FF59-26E9-C839-90F7-64A3E49F8790}"/>
              </a:ext>
            </a:extLst>
          </p:cNvPr>
          <p:cNvSpPr/>
          <p:nvPr/>
        </p:nvSpPr>
        <p:spPr>
          <a:xfrm>
            <a:off x="7162800" y="6248400"/>
            <a:ext cx="1693334" cy="533400"/>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FCB46B-D087-B92A-D1C5-83672B6ECD2B}"/>
              </a:ext>
            </a:extLst>
          </p:cNvPr>
          <p:cNvSpPr txBox="1"/>
          <p:nvPr/>
        </p:nvSpPr>
        <p:spPr>
          <a:xfrm>
            <a:off x="152400" y="142482"/>
            <a:ext cx="7643043" cy="70788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u="none" strike="noStrike" cap="none" spc="0" normalizeH="0" baseline="0">
                <a:ln>
                  <a:noFill/>
                </a:ln>
                <a:solidFill>
                  <a:srgbClr val="005EB8"/>
                </a:solidFill>
                <a:effectLst/>
                <a:uLnTx/>
                <a:uFillTx/>
                <a:latin typeface="Century Gothic" panose="020B0502020202020204" pitchFamily="34" charset="0"/>
                <a:ea typeface="Proxima Nova" charset="0"/>
                <a:cs typeface="Proxima Nova" charset="0"/>
              </a:defRPr>
            </a:lvl1pPr>
          </a:lstStyle>
          <a:p>
            <a:r>
              <a:rPr lang="en-US" dirty="0"/>
              <a:t>POLYDRUG USE TRENDS ARE PERSISTING ADMIST OVERALL LIMITED KNOWLEDGE OF ADULTERATED DRUG SUPPLY.</a:t>
            </a:r>
          </a:p>
        </p:txBody>
      </p:sp>
      <p:cxnSp>
        <p:nvCxnSpPr>
          <p:cNvPr id="8" name="Straight Connector 7">
            <a:extLst>
              <a:ext uri="{FF2B5EF4-FFF2-40B4-BE49-F238E27FC236}">
                <a16:creationId xmlns:a16="http://schemas.microsoft.com/office/drawing/2014/main" id="{24F27002-114D-ADBF-773D-5C5F3080DBAF}"/>
              </a:ext>
            </a:extLst>
          </p:cNvPr>
          <p:cNvCxnSpPr>
            <a:cxnSpLocks/>
          </p:cNvCxnSpPr>
          <p:nvPr/>
        </p:nvCxnSpPr>
        <p:spPr>
          <a:xfrm>
            <a:off x="168266" y="990600"/>
            <a:ext cx="7643043"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3044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7 Aegis PowerPoint Template">
  <a:themeElements>
    <a:clrScheme name="Aegis 2016">
      <a:dk1>
        <a:sysClr val="windowText" lastClr="000000"/>
      </a:dk1>
      <a:lt1>
        <a:sysClr val="window" lastClr="FFFFFF"/>
      </a:lt1>
      <a:dk2>
        <a:srgbClr val="005EB8"/>
      </a:dk2>
      <a:lt2>
        <a:srgbClr val="FFFFFF"/>
      </a:lt2>
      <a:accent1>
        <a:srgbClr val="8DB3E2"/>
      </a:accent1>
      <a:accent2>
        <a:srgbClr val="FCBD56"/>
      </a:accent2>
      <a:accent3>
        <a:srgbClr val="7F7F7F"/>
      </a:accent3>
      <a:accent4>
        <a:srgbClr val="A5A5A5"/>
      </a:accent4>
      <a:accent5>
        <a:srgbClr val="BFBFBF"/>
      </a:accent5>
      <a:accent6>
        <a:srgbClr val="D8D8D8"/>
      </a:accent6>
      <a:hlink>
        <a:srgbClr val="005E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0" indent="0">
          <a:buFont typeface="Arial" panose="020B0604020202020204" pitchFamily="34" charset="0"/>
          <a:buNone/>
          <a:defRPr sz="2000" smtClean="0"/>
        </a:defPPr>
      </a:lstStyle>
    </a:txDef>
  </a:objectDefaults>
  <a:extraClrSchemeLst/>
</a:theme>
</file>

<file path=ppt/theme/theme2.xml><?xml version="1.0" encoding="utf-8"?>
<a:theme xmlns:a="http://schemas.openxmlformats.org/drawingml/2006/main" name="1_2017 Aegis PowerPoint Template">
  <a:themeElements>
    <a:clrScheme name="Aegis 2016">
      <a:dk1>
        <a:sysClr val="windowText" lastClr="000000"/>
      </a:dk1>
      <a:lt1>
        <a:sysClr val="window" lastClr="FFFFFF"/>
      </a:lt1>
      <a:dk2>
        <a:srgbClr val="005EB8"/>
      </a:dk2>
      <a:lt2>
        <a:srgbClr val="FFFFFF"/>
      </a:lt2>
      <a:accent1>
        <a:srgbClr val="8DB3E2"/>
      </a:accent1>
      <a:accent2>
        <a:srgbClr val="FCBD56"/>
      </a:accent2>
      <a:accent3>
        <a:srgbClr val="7F7F7F"/>
      </a:accent3>
      <a:accent4>
        <a:srgbClr val="A5A5A5"/>
      </a:accent4>
      <a:accent5>
        <a:srgbClr val="BFBFBF"/>
      </a:accent5>
      <a:accent6>
        <a:srgbClr val="D8D8D8"/>
      </a:accent6>
      <a:hlink>
        <a:srgbClr val="005E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0" indent="0">
          <a:buFont typeface="Arial" panose="020B0604020202020204" pitchFamily="34" charset="0"/>
          <a:buNone/>
          <a:defRPr sz="200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arketing Document" ma:contentTypeID="0x0101007D5B4C00F1B8824B89C3767669684D910004CCCD7EE54E154BA10F2F52FEE06B24" ma:contentTypeVersion="21" ma:contentTypeDescription="" ma:contentTypeScope="" ma:versionID="f2b48ee0bb1221b551d1b1e162c8e382">
  <xsd:schema xmlns:xsd="http://www.w3.org/2001/XMLSchema" xmlns:xs="http://www.w3.org/2001/XMLSchema" xmlns:p="http://schemas.microsoft.com/office/2006/metadata/properties" xmlns:ns2="2a1c1aa4-d847-407f-bbad-c82faa53b468" xmlns:ns3="ea3bb217-8e4f-484f-b8d7-d817795499ae" targetNamespace="http://schemas.microsoft.com/office/2006/metadata/properties" ma:root="true" ma:fieldsID="f9557645dda56e5fdccc2621182433b3" ns2:_="" ns3:_="">
    <xsd:import namespace="2a1c1aa4-d847-407f-bbad-c82faa53b468"/>
    <xsd:import namespace="ea3bb217-8e4f-484f-b8d7-d817795499ae"/>
    <xsd:element name="properties">
      <xsd:complexType>
        <xsd:sequence>
          <xsd:element name="documentManagement">
            <xsd:complexType>
              <xsd:all>
                <xsd:element ref="ns2:TaxCatchAll" minOccurs="0"/>
                <xsd:element ref="ns2:TaxCatchAllLabel" minOccurs="0"/>
                <xsd:element ref="ns3:Department" minOccurs="0"/>
                <xsd:element ref="ns3:Document_x0020_Type" minOccurs="0"/>
                <xsd:element ref="ns2:f71c8f9561464d2cb1b512542c24ad3c" minOccurs="0"/>
                <xsd:element ref="ns2:d9a1db768b7a4cdfb417e76ccfc85a1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c1aa4-d847-407f-bbad-c82faa53b468"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815fbdd5-d8d4-4510-8293-37456a53f037}" ma:internalName="TaxCatchAll" ma:showField="CatchAllData" ma:web="9c004ce6-f870-4de2-b1c5-95db8098451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815fbdd5-d8d4-4510-8293-37456a53f037}" ma:internalName="TaxCatchAllLabel" ma:readOnly="true" ma:showField="CatchAllDataLabel" ma:web="9c004ce6-f870-4de2-b1c5-95db8098451b">
      <xsd:complexType>
        <xsd:complexContent>
          <xsd:extension base="dms:MultiChoiceLookup">
            <xsd:sequence>
              <xsd:element name="Value" type="dms:Lookup" maxOccurs="unbounded" minOccurs="0" nillable="true"/>
            </xsd:sequence>
          </xsd:extension>
        </xsd:complexContent>
      </xsd:complexType>
    </xsd:element>
    <xsd:element name="f71c8f9561464d2cb1b512542c24ad3c" ma:index="12" nillable="true" ma:taxonomy="true" ma:internalName="f71c8f9561464d2cb1b512542c24ad3c" ma:taxonomyFieldName="Aegis_x0020_Doc_x0020_Type" ma:displayName="Aegis Doc Type" ma:default="" ma:fieldId="{f71c8f95-6146-4d2c-b1b5-12542c24ad3c}" ma:sspId="a5641fd1-4dde-45e6-9c7a-bf2572f2bf82" ma:termSetId="f54e8bc0-f147-4338-802d-383a80d97345" ma:anchorId="00000000-0000-0000-0000-000000000000" ma:open="false" ma:isKeyword="false">
      <xsd:complexType>
        <xsd:sequence>
          <xsd:element ref="pc:Terms" minOccurs="0" maxOccurs="1"/>
        </xsd:sequence>
      </xsd:complexType>
    </xsd:element>
    <xsd:element name="d9a1db768b7a4cdfb417e76ccfc85a18" ma:index="14" nillable="true" ma:taxonomy="true" ma:internalName="d9a1db768b7a4cdfb417e76ccfc85a18" ma:taxonomyFieldName="Aegis_x0020_Subject" ma:displayName="Aegis Subject" ma:default="" ma:fieldId="{d9a1db76-8b7a-4cdf-b417-e76ccfc85a18}" ma:taxonomyMulti="true" ma:sspId="a5641fd1-4dde-45e6-9c7a-bf2572f2bf82" ma:termSetId="cf09c167-6f21-44d8-bdbd-2bb4dc8b1cba" ma:anchorId="e362877f-782b-42fb-a02f-049643c5cf0d"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3bb217-8e4f-484f-b8d7-d817795499ae" elementFormDefault="qualified">
    <xsd:import namespace="http://schemas.microsoft.com/office/2006/documentManagement/types"/>
    <xsd:import namespace="http://schemas.microsoft.com/office/infopath/2007/PartnerControls"/>
    <xsd:element name="Department" ma:index="10" nillable="true" ma:displayName="Department" ma:default="Marketing" ma:hidden="true" ma:internalName="Department" ma:readOnly="false">
      <xsd:simpleType>
        <xsd:restriction base="dms:Text">
          <xsd:maxLength value="255"/>
        </xsd:restriction>
      </xsd:simpleType>
    </xsd:element>
    <xsd:element name="Document_x0020_Type" ma:index="11" nillable="true" ma:displayName="Document Category" ma:default="Marketing" ma:format="Dropdown" ma:internalName="Document_x0020_Type">
      <xsd:simpleType>
        <xsd:restriction base="dms:Choice">
          <xsd:enumeration value="Template"/>
          <xsd:enumeration value="Announcement"/>
          <xsd:enumeration value="Marketing Standards"/>
          <xsd:enumeration value="Marketing"/>
          <xsd:enumeration value="Aegis Shield"/>
          <xsd:enumeration value="Ingredient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9a1db768b7a4cdfb417e76ccfc85a18 xmlns="2a1c1aa4-d847-407f-bbad-c82faa53b468">
      <Terms xmlns="http://schemas.microsoft.com/office/infopath/2007/PartnerControls"/>
    </d9a1db768b7a4cdfb417e76ccfc85a18>
    <TaxCatchAll xmlns="2a1c1aa4-d847-407f-bbad-c82faa53b468"/>
    <Document_x0020_Type xmlns="ea3bb217-8e4f-484f-b8d7-d817795499ae">Template</Document_x0020_Type>
    <Department xmlns="ea3bb217-8e4f-484f-b8d7-d817795499ae">Marketing</Department>
    <f71c8f9561464d2cb1b512542c24ad3c xmlns="2a1c1aa4-d847-407f-bbad-c82faa53b468">
      <Terms xmlns="http://schemas.microsoft.com/office/infopath/2007/PartnerControls"/>
    </f71c8f9561464d2cb1b512542c24ad3c>
  </documentManagement>
</p:properties>
</file>

<file path=customXml/item3.xml><?xml version="1.0" encoding="utf-8"?>
<?mso-contentType ?>
<SharedContentType xmlns="Microsoft.SharePoint.Taxonomy.ContentTypeSync" SourceId="a5641fd1-4dde-45e6-9c7a-bf2572f2bf82" ContentTypeId="0x0101007D5B4C00F1B8824B89C3767669684D9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37DDF0-E50D-4274-A1C4-14CEC1A9B1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1c1aa4-d847-407f-bbad-c82faa53b468"/>
    <ds:schemaRef ds:uri="ea3bb217-8e4f-484f-b8d7-d817795499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21C517-5520-4BD6-A69F-71E0B555D958}">
  <ds:schemaRefs>
    <ds:schemaRef ds:uri="http://schemas.microsoft.com/office/2006/metadata/properties"/>
    <ds:schemaRef ds:uri="http://purl.org/dc/terms/"/>
    <ds:schemaRef ds:uri="http://schemas.openxmlformats.org/package/2006/metadata/core-properties"/>
    <ds:schemaRef ds:uri="ea3bb217-8e4f-484f-b8d7-d817795499ae"/>
    <ds:schemaRef ds:uri="http://schemas.microsoft.com/office/2006/documentManagement/types"/>
    <ds:schemaRef ds:uri="http://schemas.microsoft.com/office/infopath/2007/PartnerControls"/>
    <ds:schemaRef ds:uri="2a1c1aa4-d847-407f-bbad-c82faa53b468"/>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FE854142-7F80-4932-9EE5-C2FB7787A508}">
  <ds:schemaRefs>
    <ds:schemaRef ds:uri="Microsoft.SharePoint.Taxonomy.ContentTypeSync"/>
  </ds:schemaRefs>
</ds:datastoreItem>
</file>

<file path=customXml/itemProps4.xml><?xml version="1.0" encoding="utf-8"?>
<ds:datastoreItem xmlns:ds="http://schemas.openxmlformats.org/officeDocument/2006/customXml" ds:itemID="{4BAB661B-873A-42F8-9B46-3A150E849D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2017 Aegis PowerPoint Template</Template>
  <TotalTime>9657</TotalTime>
  <Words>4261</Words>
  <Application>Microsoft Office PowerPoint</Application>
  <PresentationFormat>On-screen Show (4:3)</PresentationFormat>
  <Paragraphs>465</Paragraphs>
  <Slides>48</Slides>
  <Notes>27</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2017 Aegis PowerPoint Template</vt:lpstr>
      <vt:lpstr>1_2017 Aegis PowerPoint Template</vt:lpstr>
      <vt:lpstr>PowerPoint Presentation</vt:lpstr>
      <vt:lpstr>PowerPoint Presentation</vt:lpstr>
      <vt:lpstr>PowerPoint Presentation</vt:lpstr>
      <vt:lpstr>Describe changes in overdose death rates and impact of polydrug use.</vt:lpstr>
      <vt:lpstr>PowerPoint Presentation</vt:lpstr>
      <vt:lpstr>PowerPoint Presentation</vt:lpstr>
      <vt:lpstr>PowerPoint Presentation</vt:lpstr>
      <vt:lpstr>PowerPoint Presentation</vt:lpstr>
      <vt:lpstr>PowerPoint Presentation</vt:lpstr>
      <vt:lpstr>PROVIDE AN OVERVIEW OF ILLICITLY-MANUFACTURED DRUGS THAT HAVE BEEN FOUND IN CIRCULATION WITHIN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 testing methodologies required for detection of novel psychoactive substances in healthcare specimens using an example case.</vt:lpstr>
      <vt:lpstr>PowerPoint Presentation</vt:lpstr>
      <vt:lpstr>PowerPoint Presentation</vt:lpstr>
      <vt:lpstr>PowerPoint Presentation</vt:lpstr>
      <vt:lpstr>What's next?  Discuss the need for ongoing surveillance and updated methodology to identify use of illicitly-manufactured substances in the healthcare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Protz</dc:creator>
  <cp:lastModifiedBy>Savannah Clary</cp:lastModifiedBy>
  <cp:revision>86</cp:revision>
  <dcterms:created xsi:type="dcterms:W3CDTF">2017-11-13T21:58:43Z</dcterms:created>
  <dcterms:modified xsi:type="dcterms:W3CDTF">2024-10-21T15:26:57Z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egis Doc Type">
    <vt:lpwstr/>
  </property>
  <property fmtid="{D5CDD505-2E9C-101B-9397-08002B2CF9AE}" pid="3" name="Aegis_x0020_Doc_x0020_Type">
    <vt:lpwstr/>
  </property>
  <property fmtid="{D5CDD505-2E9C-101B-9397-08002B2CF9AE}" pid="4" name="Aegis Subject">
    <vt:lpwstr/>
  </property>
  <property fmtid="{D5CDD505-2E9C-101B-9397-08002B2CF9AE}" pid="5" name="ContentTypeId">
    <vt:lpwstr>0x0101007D5B4C00F1B8824B89C3767669684D910004CCCD7EE54E154BA10F2F52FEE06B24</vt:lpwstr>
  </property>
</Properties>
</file>