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6"/>
  </p:notesMasterIdLst>
  <p:handoutMasterIdLst>
    <p:handoutMasterId r:id="rId77"/>
  </p:handoutMasterIdLst>
  <p:sldIdLst>
    <p:sldId id="342" r:id="rId5"/>
    <p:sldId id="388" r:id="rId6"/>
    <p:sldId id="359" r:id="rId7"/>
    <p:sldId id="383" r:id="rId8"/>
    <p:sldId id="384" r:id="rId9"/>
    <p:sldId id="385" r:id="rId10"/>
    <p:sldId id="382" r:id="rId11"/>
    <p:sldId id="373" r:id="rId12"/>
    <p:sldId id="386" r:id="rId13"/>
    <p:sldId id="389" r:id="rId14"/>
    <p:sldId id="390" r:id="rId15"/>
    <p:sldId id="416" r:id="rId16"/>
    <p:sldId id="451" r:id="rId17"/>
    <p:sldId id="391" r:id="rId18"/>
    <p:sldId id="392" r:id="rId19"/>
    <p:sldId id="393" r:id="rId20"/>
    <p:sldId id="394" r:id="rId21"/>
    <p:sldId id="396" r:id="rId22"/>
    <p:sldId id="397" r:id="rId23"/>
    <p:sldId id="413" r:id="rId24"/>
    <p:sldId id="398" r:id="rId25"/>
    <p:sldId id="411" r:id="rId26"/>
    <p:sldId id="395" r:id="rId27"/>
    <p:sldId id="414" r:id="rId28"/>
    <p:sldId id="399" r:id="rId29"/>
    <p:sldId id="415" r:id="rId30"/>
    <p:sldId id="400" r:id="rId31"/>
    <p:sldId id="409" r:id="rId32"/>
    <p:sldId id="401" r:id="rId33"/>
    <p:sldId id="402" r:id="rId34"/>
    <p:sldId id="403" r:id="rId35"/>
    <p:sldId id="404" r:id="rId36"/>
    <p:sldId id="405" r:id="rId37"/>
    <p:sldId id="407" r:id="rId38"/>
    <p:sldId id="408" r:id="rId39"/>
    <p:sldId id="406" r:id="rId40"/>
    <p:sldId id="410" r:id="rId41"/>
    <p:sldId id="412" r:id="rId42"/>
    <p:sldId id="417" r:id="rId43"/>
    <p:sldId id="418" r:id="rId44"/>
    <p:sldId id="422" r:id="rId45"/>
    <p:sldId id="426" r:id="rId46"/>
    <p:sldId id="424" r:id="rId47"/>
    <p:sldId id="425" r:id="rId48"/>
    <p:sldId id="423" r:id="rId49"/>
    <p:sldId id="427" r:id="rId50"/>
    <p:sldId id="428" r:id="rId51"/>
    <p:sldId id="429" r:id="rId52"/>
    <p:sldId id="430" r:id="rId53"/>
    <p:sldId id="431" r:id="rId54"/>
    <p:sldId id="432" r:id="rId55"/>
    <p:sldId id="433" r:id="rId56"/>
    <p:sldId id="434" r:id="rId57"/>
    <p:sldId id="419"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FBFE"/>
    <a:srgbClr val="000000"/>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3" autoAdjust="0"/>
    <p:restoredTop sz="95388" autoAdjust="0"/>
  </p:normalViewPr>
  <p:slideViewPr>
    <p:cSldViewPr snapToGrid="0" snapToObjects="1" showGuides="1">
      <p:cViewPr>
        <p:scale>
          <a:sx n="100" d="100"/>
          <a:sy n="100" d="100"/>
        </p:scale>
        <p:origin x="58" y="-4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10/21/2024</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C1D1F"/>
                </a:solidFill>
                <a:effectLst/>
                <a:latin typeface="Nunito" pitchFamily="2" charset="77"/>
              </a:rPr>
              <a:t>ACIP has not published pregnancy recommendations for any PCV product at this time. </a:t>
            </a:r>
          </a:p>
          <a:p>
            <a:endParaRPr lang="en-US" b="0" i="0" u="none" strike="noStrike" dirty="0">
              <a:solidFill>
                <a:srgbClr val="1C1D1F"/>
              </a:solidFill>
              <a:effectLst/>
              <a:latin typeface="Nunito" pitchFamily="2" charset="77"/>
            </a:endParaRPr>
          </a:p>
          <a:p>
            <a:r>
              <a:rPr lang="en-US" b="1" i="0" u="none" strike="noStrike" dirty="0">
                <a:solidFill>
                  <a:srgbClr val="1C1D1F"/>
                </a:solidFill>
                <a:effectLst/>
                <a:latin typeface="Nunito" pitchFamily="2" charset="77"/>
              </a:rPr>
              <a:t>There is currently no ACIP recommendation for </a:t>
            </a:r>
            <a:r>
              <a:rPr lang="en-US" b="1" i="0" u="none" strike="noStrike" dirty="0" err="1">
                <a:solidFill>
                  <a:srgbClr val="1C1D1F"/>
                </a:solidFill>
                <a:effectLst/>
                <a:latin typeface="Nunito" pitchFamily="2" charset="77"/>
              </a:rPr>
              <a:t>Shingrix</a:t>
            </a:r>
            <a:r>
              <a:rPr lang="en-US" b="1" i="0" u="none" strike="noStrike" dirty="0">
                <a:solidFill>
                  <a:srgbClr val="1C1D1F"/>
                </a:solidFill>
                <a:effectLst/>
                <a:latin typeface="Nunito" pitchFamily="2" charset="77"/>
              </a:rPr>
              <a:t> (RZV) use in pregnancy</a:t>
            </a:r>
            <a:r>
              <a:rPr lang="en-US" b="0" i="0" u="none" strike="noStrike" dirty="0">
                <a:solidFill>
                  <a:srgbClr val="1C1D1F"/>
                </a:solidFill>
                <a:effectLst/>
                <a:latin typeface="Nunito" pitchFamily="2" charset="77"/>
              </a:rPr>
              <a:t>. </a:t>
            </a:r>
          </a:p>
          <a:p>
            <a:endParaRPr lang="en-US" b="0" i="0" u="none" strike="noStrike" dirty="0">
              <a:solidFill>
                <a:srgbClr val="1C1D1F"/>
              </a:solidFill>
              <a:effectLst/>
              <a:latin typeface="Nunito" pitchFamily="2" charset="77"/>
            </a:endParaRPr>
          </a:p>
          <a:p>
            <a:endParaRPr lang="en-US" b="0" i="0" u="none" strike="noStrike" dirty="0">
              <a:solidFill>
                <a:srgbClr val="1C1D1F"/>
              </a:solidFill>
              <a:effectLst/>
              <a:latin typeface="Nunito" pitchFamily="2" charset="77"/>
            </a:endParaRPr>
          </a:p>
          <a:p>
            <a:r>
              <a:rPr lang="en-US" b="0" i="0" u="none" strike="noStrike" dirty="0">
                <a:solidFill>
                  <a:srgbClr val="515151"/>
                </a:solidFill>
                <a:effectLst/>
                <a:latin typeface="Roboto" panose="020F0502020204030204" pitchFamily="34" charset="0"/>
              </a:rPr>
              <a:t>ACOG recommends pneumococcal vaccination for pregnant individuals at increased risk of severe pneumococcal disease </a:t>
            </a:r>
            <a:r>
              <a:rPr lang="en-US" b="1" i="0" u="none" strike="noStrike" dirty="0">
                <a:solidFill>
                  <a:srgbClr val="000000"/>
                </a:solidFill>
                <a:effectLst/>
                <a:latin typeface="Roboto" panose="020F0502020204030204" pitchFamily="34" charset="0"/>
              </a:rPr>
              <a:t>defined by the CDC. </a:t>
            </a:r>
          </a:p>
          <a:p>
            <a:endParaRPr lang="en-US" b="1" i="0" u="none" strike="noStrike" dirty="0">
              <a:solidFill>
                <a:srgbClr val="000000"/>
              </a:solidFill>
              <a:effectLst/>
              <a:latin typeface="Roboto" panose="020F0502020204030204" pitchFamily="34" charset="0"/>
            </a:endParaRPr>
          </a:p>
          <a:p>
            <a:r>
              <a:rPr lang="en-US" b="1" i="0" u="none" strike="noStrike" dirty="0">
                <a:solidFill>
                  <a:srgbClr val="000000"/>
                </a:solidFill>
                <a:effectLst/>
                <a:latin typeface="Roboto" panose="020F0502020204030204" pitchFamily="34" charset="0"/>
              </a:rPr>
              <a:t>The varying approach on statements from the pneumococcal immunization has had clinical consequences</a:t>
            </a:r>
          </a:p>
          <a:p>
            <a:endParaRPr lang="en-US" b="1" i="0" u="none" strike="noStrike" dirty="0">
              <a:solidFill>
                <a:srgbClr val="000000"/>
              </a:solidFill>
              <a:effectLst/>
              <a:latin typeface="Roboto" panose="020F0502020204030204" pitchFamily="34" charset="0"/>
            </a:endParaRPr>
          </a:p>
          <a:p>
            <a:endParaRPr lang="en-US" b="0" i="0" u="none" strike="noStrike" dirty="0">
              <a:solidFill>
                <a:srgbClr val="1C1D1F"/>
              </a:solidFill>
              <a:effectLst/>
              <a:latin typeface="Nunito" pitchFamily="2" charset="77"/>
            </a:endParaRPr>
          </a:p>
        </p:txBody>
      </p:sp>
      <p:sp>
        <p:nvSpPr>
          <p:cNvPr id="4" name="Slide Number Placeholder 3"/>
          <p:cNvSpPr>
            <a:spLocks noGrp="1"/>
          </p:cNvSpPr>
          <p:nvPr>
            <p:ph type="sldNum" sz="quarter" idx="5"/>
          </p:nvPr>
        </p:nvSpPr>
        <p:spPr/>
        <p:txBody>
          <a:bodyPr/>
          <a:lstStyle/>
          <a:p>
            <a:fld id="{DEF75CB5-5666-5049-9AE0-38EFD385C21E}" type="slidenum">
              <a:rPr lang="en-US" smtClean="0"/>
              <a:t>11</a:t>
            </a:fld>
            <a:endParaRPr lang="en-US" dirty="0"/>
          </a:p>
        </p:txBody>
      </p:sp>
    </p:spTree>
    <p:extLst>
      <p:ext uri="{BB962C8B-B14F-4D97-AF65-F5344CB8AC3E}">
        <p14:creationId xmlns:p14="http://schemas.microsoft.com/office/powerpoint/2010/main" val="962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12</a:t>
            </a:fld>
            <a:endParaRPr lang="en-US" dirty="0"/>
          </a:p>
        </p:txBody>
      </p:sp>
    </p:spTree>
    <p:extLst>
      <p:ext uri="{BB962C8B-B14F-4D97-AF65-F5344CB8AC3E}">
        <p14:creationId xmlns:p14="http://schemas.microsoft.com/office/powerpoint/2010/main" val="3044674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1C1D1F"/>
                </a:solidFill>
                <a:effectLst/>
                <a:latin typeface="Nunito" pitchFamily="2" charset="77"/>
              </a:rPr>
              <a:t>HPV vaccines are not recommended for use in pregnant women</a:t>
            </a:r>
            <a:r>
              <a:rPr lang="en-US" b="0" i="0" u="none" strike="noStrike" dirty="0">
                <a:solidFill>
                  <a:srgbClr val="1C1D1F"/>
                </a:solidFill>
                <a:effectLst/>
                <a:latin typeface="Nunito" pitchFamily="2" charset="77"/>
              </a:rPr>
              <a:t>. If a woman is found to be pregnant after initiating the vaccination series, the remainder of the 3-dose series should be delayed until completion of pregnancy. Pregnancy testing is not needed before vaccination. If a vaccine dose has been inadvertently administered during pregnancy, no intervention is needed.</a:t>
            </a:r>
          </a:p>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14</a:t>
            </a:fld>
            <a:endParaRPr lang="en-US" dirty="0"/>
          </a:p>
        </p:txBody>
      </p:sp>
    </p:spTree>
    <p:extLst>
      <p:ext uri="{BB962C8B-B14F-4D97-AF65-F5344CB8AC3E}">
        <p14:creationId xmlns:p14="http://schemas.microsoft.com/office/powerpoint/2010/main" val="147561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C1D1F"/>
                </a:solidFill>
                <a:effectLst/>
                <a:latin typeface="Nunito" pitchFamily="2" charset="77"/>
              </a:rPr>
              <a:t>Providers should continue to use </a:t>
            </a:r>
            <a:r>
              <a:rPr lang="en-US" b="0" i="0" u="none" strike="noStrike" dirty="0" err="1">
                <a:solidFill>
                  <a:srgbClr val="1C1D1F"/>
                </a:solidFill>
                <a:effectLst/>
                <a:latin typeface="Nunito" pitchFamily="2" charset="77"/>
              </a:rPr>
              <a:t>Engerix-B</a:t>
            </a:r>
            <a:r>
              <a:rPr lang="en-US" b="0" i="0" u="none" strike="noStrike" dirty="0">
                <a:solidFill>
                  <a:srgbClr val="1C1D1F"/>
                </a:solidFill>
                <a:effectLst/>
                <a:latin typeface="Nunito" pitchFamily="2" charset="77"/>
              </a:rPr>
              <a:t>, </a:t>
            </a:r>
            <a:r>
              <a:rPr lang="en-US" b="0" i="0" u="none" strike="noStrike" dirty="0" err="1">
                <a:solidFill>
                  <a:srgbClr val="1C1D1F"/>
                </a:solidFill>
                <a:effectLst/>
                <a:latin typeface="Nunito" pitchFamily="2" charset="77"/>
              </a:rPr>
              <a:t>Recombivax</a:t>
            </a:r>
            <a:r>
              <a:rPr lang="en-US" b="0" i="0" u="none" strike="noStrike" dirty="0">
                <a:solidFill>
                  <a:srgbClr val="1C1D1F"/>
                </a:solidFill>
                <a:effectLst/>
                <a:latin typeface="Nunito" pitchFamily="2" charset="77"/>
              </a:rPr>
              <a:t> HB, or </a:t>
            </a:r>
            <a:r>
              <a:rPr lang="en-US" b="0" i="0" u="none" strike="noStrike" dirty="0" err="1">
                <a:solidFill>
                  <a:srgbClr val="1C1D1F"/>
                </a:solidFill>
                <a:effectLst/>
                <a:latin typeface="Nunito" pitchFamily="2" charset="77"/>
              </a:rPr>
              <a:t>Twinrix</a:t>
            </a:r>
            <a:r>
              <a:rPr lang="en-US" b="0" i="0" u="none" strike="noStrike" dirty="0">
                <a:solidFill>
                  <a:srgbClr val="1C1D1F"/>
                </a:solidFill>
                <a:effectLst/>
                <a:latin typeface="Nunito" pitchFamily="2" charset="77"/>
              </a:rPr>
              <a:t> for individuals needing hepatitis B vaccination during pregnancy (lack of safety data in the other available vaccines).</a:t>
            </a: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15</a:t>
            </a:fld>
            <a:endParaRPr lang="en-US" dirty="0"/>
          </a:p>
        </p:txBody>
      </p:sp>
    </p:spTree>
    <p:extLst>
      <p:ext uri="{BB962C8B-B14F-4D97-AF65-F5344CB8AC3E}">
        <p14:creationId xmlns:p14="http://schemas.microsoft.com/office/powerpoint/2010/main" val="415110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16</a:t>
            </a:fld>
            <a:endParaRPr lang="en-US" dirty="0"/>
          </a:p>
        </p:txBody>
      </p:sp>
    </p:spTree>
    <p:extLst>
      <p:ext uri="{BB962C8B-B14F-4D97-AF65-F5344CB8AC3E}">
        <p14:creationId xmlns:p14="http://schemas.microsoft.com/office/powerpoint/2010/main" val="73334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1C1D1F"/>
                </a:solidFill>
                <a:effectLst/>
                <a:latin typeface="Nunito" pitchFamily="2" charset="77"/>
              </a:rPr>
              <a:t>Available human data on </a:t>
            </a:r>
            <a:r>
              <a:rPr lang="en-US" b="0" i="0" u="none" strike="noStrike" dirty="0" err="1">
                <a:solidFill>
                  <a:srgbClr val="1C1D1F"/>
                </a:solidFill>
                <a:effectLst/>
                <a:latin typeface="Nunito" pitchFamily="2" charset="77"/>
              </a:rPr>
              <a:t>JYNNEOS</a:t>
            </a:r>
            <a:r>
              <a:rPr lang="en-US" b="0" i="0" u="none" strike="noStrike" dirty="0">
                <a:solidFill>
                  <a:srgbClr val="1C1D1F"/>
                </a:solidFill>
                <a:effectLst/>
                <a:latin typeface="Nunito" pitchFamily="2" charset="77"/>
              </a:rPr>
              <a:t> administered to pregnant women are insufficient to determine vaccine-associated risks in pregnancy. However, animal models, including rats and rabbits, have shown no evidence of harm to a developing fetus</a:t>
            </a: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17</a:t>
            </a:fld>
            <a:endParaRPr lang="en-US" dirty="0"/>
          </a:p>
        </p:txBody>
      </p:sp>
    </p:spTree>
    <p:extLst>
      <p:ext uri="{BB962C8B-B14F-4D97-AF65-F5344CB8AC3E}">
        <p14:creationId xmlns:p14="http://schemas.microsoft.com/office/powerpoint/2010/main" val="15535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becomes relevant for teenage pregnancies as meningococcal vaccines is recommended at ages 11-12 years and booster at 16 years of age. They should receive it. </a:t>
            </a:r>
          </a:p>
          <a:p>
            <a:endParaRPr lang="en-US" dirty="0"/>
          </a:p>
          <a:p>
            <a:r>
              <a:rPr lang="en-US" dirty="0"/>
              <a:t>Also, if high risk (HIV, </a:t>
            </a:r>
            <a:r>
              <a:rPr lang="en-US" dirty="0" err="1"/>
              <a:t>asplenia</a:t>
            </a:r>
            <a:r>
              <a:rPr lang="en-US" dirty="0"/>
              <a:t>, exposure, occupation risk, complement deficiency, or travel), pregnancy should not preclude immunization. </a:t>
            </a:r>
          </a:p>
          <a:p>
            <a:endParaRPr lang="en-US" dirty="0"/>
          </a:p>
          <a:p>
            <a:r>
              <a:rPr lang="en-US" b="0" i="0" u="none" strike="noStrike" dirty="0">
                <a:solidFill>
                  <a:srgbClr val="1C1D1F"/>
                </a:solidFill>
                <a:effectLst/>
                <a:latin typeface="Nunito" pitchFamily="2" charset="77"/>
              </a:rPr>
              <a:t>No randomized controlled clinical trials have been conducted to evaluate use of MenB vaccines in pregnant or lactating women. Vaccination should be deferred in pregnant and lactating women unless the woman is at increased risk.</a:t>
            </a:r>
          </a:p>
          <a:p>
            <a:endParaRPr lang="en-US" b="0" i="0" u="none" strike="noStrike" dirty="0">
              <a:solidFill>
                <a:srgbClr val="1C1D1F"/>
              </a:solidFill>
              <a:effectLst/>
              <a:latin typeface="Nunito" pitchFamily="2" charset="77"/>
            </a:endParaRPr>
          </a:p>
        </p:txBody>
      </p:sp>
      <p:sp>
        <p:nvSpPr>
          <p:cNvPr id="4" name="Slide Number Placeholder 3"/>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43077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19</a:t>
            </a:fld>
            <a:endParaRPr lang="en-US" dirty="0"/>
          </a:p>
        </p:txBody>
      </p:sp>
    </p:spTree>
    <p:extLst>
      <p:ext uri="{BB962C8B-B14F-4D97-AF65-F5344CB8AC3E}">
        <p14:creationId xmlns:p14="http://schemas.microsoft.com/office/powerpoint/2010/main" val="361174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such an important topic???</a:t>
            </a:r>
          </a:p>
        </p:txBody>
      </p:sp>
      <p:sp>
        <p:nvSpPr>
          <p:cNvPr id="4" name="Slide Number Placeholder 3"/>
          <p:cNvSpPr>
            <a:spLocks noGrp="1"/>
          </p:cNvSpPr>
          <p:nvPr>
            <p:ph type="sldNum" sz="quarter" idx="5"/>
          </p:nvPr>
        </p:nvSpPr>
        <p:spPr/>
        <p:txBody>
          <a:bodyPr/>
          <a:lstStyle/>
          <a:p>
            <a:fld id="{DEF75CB5-5666-5049-9AE0-38EFD385C21E}" type="slidenum">
              <a:rPr lang="en-US" smtClean="0"/>
              <a:t>22</a:t>
            </a:fld>
            <a:endParaRPr lang="en-US" dirty="0"/>
          </a:p>
        </p:txBody>
      </p:sp>
    </p:spTree>
    <p:extLst>
      <p:ext uri="{BB962C8B-B14F-4D97-AF65-F5344CB8AC3E}">
        <p14:creationId xmlns:p14="http://schemas.microsoft.com/office/powerpoint/2010/main" val="945265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Nunito" pitchFamily="2" charset="77"/>
              </a:rPr>
              <a:t>Pregnant women are at increased risk for severe illness and death from COVID-19.</a:t>
            </a: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23</a:t>
            </a:fld>
            <a:endParaRPr lang="en-US" dirty="0"/>
          </a:p>
        </p:txBody>
      </p:sp>
    </p:spTree>
    <p:extLst>
      <p:ext uri="{BB962C8B-B14F-4D97-AF65-F5344CB8AC3E}">
        <p14:creationId xmlns:p14="http://schemas.microsoft.com/office/powerpoint/2010/main" val="108623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specific vaccines name will be mentioned only in the context of them being recognized as the recommended vaccine for the perinatal period. </a:t>
            </a:r>
          </a:p>
        </p:txBody>
      </p:sp>
      <p:sp>
        <p:nvSpPr>
          <p:cNvPr id="4" name="Slide Number Placeholder 3"/>
          <p:cNvSpPr>
            <a:spLocks noGrp="1"/>
          </p:cNvSpPr>
          <p:nvPr>
            <p:ph type="sldNum" sz="quarter" idx="5"/>
          </p:nvPr>
        </p:nvSpPr>
        <p:spPr/>
        <p:txBody>
          <a:bodyPr/>
          <a:lstStyle/>
          <a:p>
            <a:fld id="{DEF75CB5-5666-5049-9AE0-38EFD385C21E}" type="slidenum">
              <a:rPr lang="en-US" smtClean="0"/>
              <a:t>2</a:t>
            </a:fld>
            <a:endParaRPr lang="en-US" dirty="0"/>
          </a:p>
        </p:txBody>
      </p:sp>
    </p:spTree>
    <p:extLst>
      <p:ext uri="{BB962C8B-B14F-4D97-AF65-F5344CB8AC3E}">
        <p14:creationId xmlns:p14="http://schemas.microsoft.com/office/powerpoint/2010/main" val="178236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ACOG recommends Moderna, Pfizer, and </a:t>
            </a:r>
            <a:r>
              <a:rPr lang="en-US" dirty="0" err="1"/>
              <a:t>Novavax</a:t>
            </a:r>
            <a:r>
              <a:rPr lang="en-US" dirty="0"/>
              <a:t> vaccines over Johnson and Johnson/Jansen immunizations </a:t>
            </a:r>
          </a:p>
        </p:txBody>
      </p:sp>
      <p:sp>
        <p:nvSpPr>
          <p:cNvPr id="4" name="Slide Number Placeholder 3"/>
          <p:cNvSpPr>
            <a:spLocks noGrp="1"/>
          </p:cNvSpPr>
          <p:nvPr>
            <p:ph type="sldNum" sz="quarter" idx="5"/>
          </p:nvPr>
        </p:nvSpPr>
        <p:spPr/>
        <p:txBody>
          <a:bodyPr/>
          <a:lstStyle/>
          <a:p>
            <a:fld id="{DEF75CB5-5666-5049-9AE0-38EFD385C21E}" type="slidenum">
              <a:rPr lang="en-US" smtClean="0"/>
              <a:t>24</a:t>
            </a:fld>
            <a:endParaRPr lang="en-US" dirty="0"/>
          </a:p>
        </p:txBody>
      </p:sp>
    </p:spTree>
    <p:extLst>
      <p:ext uri="{BB962C8B-B14F-4D97-AF65-F5344CB8AC3E}">
        <p14:creationId xmlns:p14="http://schemas.microsoft.com/office/powerpoint/2010/main" val="105774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doing?</a:t>
            </a:r>
          </a:p>
          <a:p>
            <a:endParaRPr lang="en-US" dirty="0"/>
          </a:p>
          <a:p>
            <a:r>
              <a:rPr lang="en-US" b="0" i="0" u="none" strike="noStrike" dirty="0">
                <a:solidFill>
                  <a:srgbClr val="000000"/>
                </a:solidFill>
                <a:effectLst/>
                <a:latin typeface="Nunito" pitchFamily="2" charset="77"/>
              </a:rPr>
              <a:t>COVID-19 vaccination completion is lower in pregnant women (11.1%) compared with </a:t>
            </a:r>
            <a:r>
              <a:rPr lang="en-US" b="0" i="0" u="none" strike="noStrike" dirty="0" err="1">
                <a:solidFill>
                  <a:srgbClr val="000000"/>
                </a:solidFill>
                <a:effectLst/>
                <a:latin typeface="Nunito" pitchFamily="2" charset="77"/>
              </a:rPr>
              <a:t>nonpregnant</a:t>
            </a:r>
            <a:r>
              <a:rPr lang="en-US" b="0" i="0" u="none" strike="noStrike" dirty="0">
                <a:solidFill>
                  <a:srgbClr val="000000"/>
                </a:solidFill>
                <a:effectLst/>
                <a:latin typeface="Nunito" pitchFamily="2" charset="77"/>
              </a:rPr>
              <a:t> females aged 18–49 years reported in VSD for the same period (24.9%) (CDC, unpublished data, 2021)</a:t>
            </a:r>
          </a:p>
          <a:p>
            <a:endParaRPr lang="en-US" b="0" i="0" u="none" strike="noStrike" dirty="0">
              <a:solidFill>
                <a:srgbClr val="000000"/>
              </a:solidFill>
              <a:effectLst/>
              <a:latin typeface="Nunito" pitchFamily="2" charset="77"/>
            </a:endParaRPr>
          </a:p>
          <a:p>
            <a:r>
              <a:rPr lang="en-US" b="0" i="0" u="none" strike="noStrike" dirty="0">
                <a:solidFill>
                  <a:srgbClr val="000000"/>
                </a:solidFill>
                <a:effectLst/>
                <a:latin typeface="Nunito" pitchFamily="2" charset="77"/>
              </a:rPr>
              <a:t>Vaccination coverage increased among all racial and ethnic groups over the analytic period, likely because of increased eligibility for vaccination</a:t>
            </a:r>
            <a:r>
              <a:rPr lang="en-US" b="0" i="0" u="none" strike="noStrike" baseline="30000" dirty="0">
                <a:solidFill>
                  <a:srgbClr val="000000"/>
                </a:solidFill>
                <a:effectLst/>
                <a:latin typeface="Nunito" pitchFamily="2" charset="77"/>
              </a:rPr>
              <a:t>†</a:t>
            </a:r>
            <a:r>
              <a:rPr lang="en-US" b="0" i="0" u="none" strike="noStrike" dirty="0">
                <a:solidFill>
                  <a:srgbClr val="000000"/>
                </a:solidFill>
                <a:effectLst/>
                <a:latin typeface="Nunito" pitchFamily="2" charset="77"/>
              </a:rPr>
              <a:t>and increased availability of vaccine over time</a:t>
            </a: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25</a:t>
            </a:fld>
            <a:endParaRPr lang="en-US" dirty="0"/>
          </a:p>
        </p:txBody>
      </p:sp>
    </p:spTree>
    <p:extLst>
      <p:ext uri="{BB962C8B-B14F-4D97-AF65-F5344CB8AC3E}">
        <p14:creationId xmlns:p14="http://schemas.microsoft.com/office/powerpoint/2010/main" val="25621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37</a:t>
            </a:fld>
            <a:endParaRPr lang="en-US" dirty="0"/>
          </a:p>
        </p:txBody>
      </p:sp>
    </p:spTree>
    <p:extLst>
      <p:ext uri="{BB962C8B-B14F-4D97-AF65-F5344CB8AC3E}">
        <p14:creationId xmlns:p14="http://schemas.microsoft.com/office/powerpoint/2010/main" val="1659572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to immunize previously non-immunized pregnant patients occurred in 2022. </a:t>
            </a:r>
          </a:p>
          <a:p>
            <a:endParaRPr lang="en-US" dirty="0"/>
          </a:p>
          <a:p>
            <a:r>
              <a:rPr lang="en-US" dirty="0" err="1"/>
              <a:t>Heplisav-B</a:t>
            </a:r>
            <a:r>
              <a:rPr lang="en-US" dirty="0"/>
              <a:t> and </a:t>
            </a:r>
            <a:r>
              <a:rPr lang="en-US" dirty="0" err="1"/>
              <a:t>Prehibrio</a:t>
            </a:r>
            <a:r>
              <a:rPr lang="en-US" dirty="0"/>
              <a:t> not recommended in pregnancy due to lack of studies. </a:t>
            </a:r>
          </a:p>
        </p:txBody>
      </p:sp>
      <p:sp>
        <p:nvSpPr>
          <p:cNvPr id="4" name="Slide Number Placeholder 3"/>
          <p:cNvSpPr>
            <a:spLocks noGrp="1"/>
          </p:cNvSpPr>
          <p:nvPr>
            <p:ph type="sldNum" sz="quarter" idx="5"/>
          </p:nvPr>
        </p:nvSpPr>
        <p:spPr/>
        <p:txBody>
          <a:bodyPr/>
          <a:lstStyle/>
          <a:p>
            <a:fld id="{DEF75CB5-5666-5049-9AE0-38EFD385C21E}" type="slidenum">
              <a:rPr lang="en-US" smtClean="0"/>
              <a:t>40</a:t>
            </a:fld>
            <a:endParaRPr lang="en-US" dirty="0"/>
          </a:p>
        </p:txBody>
      </p:sp>
    </p:spTree>
    <p:extLst>
      <p:ext uri="{BB962C8B-B14F-4D97-AF65-F5344CB8AC3E}">
        <p14:creationId xmlns:p14="http://schemas.microsoft.com/office/powerpoint/2010/main" val="3293066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Rubella is typically not screened prenatally, and most patient don’t find out they are non-immune until after they get prenatal labs complete. </a:t>
            </a:r>
          </a:p>
          <a:p>
            <a:endParaRPr lang="en-US" dirty="0"/>
          </a:p>
          <a:p>
            <a:r>
              <a:rPr lang="en-US" dirty="0"/>
              <a:t>Addressing rubella in pregnancy and after is vitally important as </a:t>
            </a:r>
            <a:r>
              <a:rPr lang="en-US" dirty="0" err="1"/>
              <a:t>nonimmune</a:t>
            </a:r>
            <a:r>
              <a:rPr lang="en-US" dirty="0"/>
              <a:t> status creates risk for acquisition of congenital rubella syndrome which has overall poor outcomes. </a:t>
            </a:r>
          </a:p>
          <a:p>
            <a:endParaRPr lang="en-US" dirty="0"/>
          </a:p>
          <a:p>
            <a:r>
              <a:rPr lang="en-US" dirty="0"/>
              <a:t>So how can we best capitalize on immunizing non-immune postpartum patients. </a:t>
            </a:r>
          </a:p>
          <a:p>
            <a:endParaRPr lang="en-US" dirty="0"/>
          </a:p>
          <a:p>
            <a:endParaRPr lang="en-US" dirty="0"/>
          </a:p>
          <a:p>
            <a:r>
              <a:rPr lang="en-US" dirty="0"/>
              <a:t>An interesting study in The Pediatric Infectious Disease Journal in 2000 demonstrated a </a:t>
            </a:r>
            <a:r>
              <a:rPr lang="en-US" dirty="0" err="1"/>
              <a:t>synergystic</a:t>
            </a:r>
            <a:r>
              <a:rPr lang="en-US" dirty="0"/>
              <a:t> effect in which pediatrician and obstetrician played a role in immunizing women against rubella in the postpartum period. </a:t>
            </a:r>
          </a:p>
        </p:txBody>
      </p:sp>
      <p:sp>
        <p:nvSpPr>
          <p:cNvPr id="4" name="Slide Number Placeholder 3"/>
          <p:cNvSpPr>
            <a:spLocks noGrp="1"/>
          </p:cNvSpPr>
          <p:nvPr>
            <p:ph type="sldNum" sz="quarter" idx="5"/>
          </p:nvPr>
        </p:nvSpPr>
        <p:spPr/>
        <p:txBody>
          <a:bodyPr/>
          <a:lstStyle/>
          <a:p>
            <a:fld id="{DEF75CB5-5666-5049-9AE0-38EFD385C21E}" type="slidenum">
              <a:rPr lang="en-US" smtClean="0"/>
              <a:t>41</a:t>
            </a:fld>
            <a:endParaRPr lang="en-US" dirty="0"/>
          </a:p>
        </p:txBody>
      </p:sp>
    </p:spTree>
    <p:extLst>
      <p:ext uri="{BB962C8B-B14F-4D97-AF65-F5344CB8AC3E}">
        <p14:creationId xmlns:p14="http://schemas.microsoft.com/office/powerpoint/2010/main" val="114932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42</a:t>
            </a:fld>
            <a:endParaRPr lang="en-US" dirty="0"/>
          </a:p>
        </p:txBody>
      </p:sp>
    </p:spTree>
    <p:extLst>
      <p:ext uri="{BB962C8B-B14F-4D97-AF65-F5344CB8AC3E}">
        <p14:creationId xmlns:p14="http://schemas.microsoft.com/office/powerpoint/2010/main" val="2470469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2001 Canadian study showed that over half of studies women had a missed postpartum opportunity to address their non-immune status. </a:t>
            </a:r>
          </a:p>
        </p:txBody>
      </p:sp>
      <p:sp>
        <p:nvSpPr>
          <p:cNvPr id="4" name="Slide Number Placeholder 3"/>
          <p:cNvSpPr>
            <a:spLocks noGrp="1"/>
          </p:cNvSpPr>
          <p:nvPr>
            <p:ph type="sldNum" sz="quarter" idx="5"/>
          </p:nvPr>
        </p:nvSpPr>
        <p:spPr/>
        <p:txBody>
          <a:bodyPr/>
          <a:lstStyle/>
          <a:p>
            <a:fld id="{DEF75CB5-5666-5049-9AE0-38EFD385C21E}" type="slidenum">
              <a:rPr lang="en-US" smtClean="0"/>
              <a:t>43</a:t>
            </a:fld>
            <a:endParaRPr lang="en-US" dirty="0"/>
          </a:p>
        </p:txBody>
      </p:sp>
    </p:spTree>
    <p:extLst>
      <p:ext uri="{BB962C8B-B14F-4D97-AF65-F5344CB8AC3E}">
        <p14:creationId xmlns:p14="http://schemas.microsoft.com/office/powerpoint/2010/main" val="4240730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interesting study in The Pediatric Infectious Disease Journal in 2000 demonstrated a </a:t>
            </a:r>
            <a:r>
              <a:rPr lang="en-US" dirty="0" err="1"/>
              <a:t>synergystic</a:t>
            </a:r>
            <a:r>
              <a:rPr lang="en-US" dirty="0"/>
              <a:t> effect in which pediatrician and obstetrician played a role in immunizing women against rubella in the postpartum period. </a:t>
            </a:r>
          </a:p>
        </p:txBody>
      </p:sp>
      <p:sp>
        <p:nvSpPr>
          <p:cNvPr id="4" name="Slide Number Placeholder 3"/>
          <p:cNvSpPr>
            <a:spLocks noGrp="1"/>
          </p:cNvSpPr>
          <p:nvPr>
            <p:ph type="sldNum" sz="quarter" idx="5"/>
          </p:nvPr>
        </p:nvSpPr>
        <p:spPr/>
        <p:txBody>
          <a:bodyPr/>
          <a:lstStyle/>
          <a:p>
            <a:fld id="{DEF75CB5-5666-5049-9AE0-38EFD385C21E}" type="slidenum">
              <a:rPr lang="en-US" smtClean="0"/>
              <a:t>45</a:t>
            </a:fld>
            <a:endParaRPr lang="en-US" dirty="0"/>
          </a:p>
        </p:txBody>
      </p:sp>
    </p:spTree>
    <p:extLst>
      <p:ext uri="{BB962C8B-B14F-4D97-AF65-F5344CB8AC3E}">
        <p14:creationId xmlns:p14="http://schemas.microsoft.com/office/powerpoint/2010/main" val="4258083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was updated in 2017. to ensure that newborns were recommended to receive the immunization prior to discharge from the newborn nursery</a:t>
            </a:r>
          </a:p>
        </p:txBody>
      </p:sp>
      <p:sp>
        <p:nvSpPr>
          <p:cNvPr id="4" name="Slide Number Placeholder 3"/>
          <p:cNvSpPr>
            <a:spLocks noGrp="1"/>
          </p:cNvSpPr>
          <p:nvPr>
            <p:ph type="sldNum" sz="quarter" idx="5"/>
          </p:nvPr>
        </p:nvSpPr>
        <p:spPr/>
        <p:txBody>
          <a:bodyPr/>
          <a:lstStyle/>
          <a:p>
            <a:fld id="{DEF75CB5-5666-5049-9AE0-38EFD385C21E}" type="slidenum">
              <a:rPr lang="en-US" smtClean="0"/>
              <a:t>47</a:t>
            </a:fld>
            <a:endParaRPr lang="en-US" dirty="0"/>
          </a:p>
        </p:txBody>
      </p:sp>
    </p:spTree>
    <p:extLst>
      <p:ext uri="{BB962C8B-B14F-4D97-AF65-F5344CB8AC3E}">
        <p14:creationId xmlns:p14="http://schemas.microsoft.com/office/powerpoint/2010/main" val="3615854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of caretakers, we are not only focused on the mother. Caretakers can include partners, daycare workers, grandparents, other family members, babysitters, etc.  </a:t>
            </a:r>
          </a:p>
          <a:p>
            <a:endParaRPr lang="en-US" dirty="0"/>
          </a:p>
          <a:p>
            <a:r>
              <a:rPr lang="en-US" dirty="0"/>
              <a:t>And one of the reason for the statement revision by the AAP to ensure that infants receive the immunization prior to discharge is the effects of the opioid epidemic. </a:t>
            </a:r>
          </a:p>
        </p:txBody>
      </p:sp>
      <p:sp>
        <p:nvSpPr>
          <p:cNvPr id="4" name="Slide Number Placeholder 3"/>
          <p:cNvSpPr>
            <a:spLocks noGrp="1"/>
          </p:cNvSpPr>
          <p:nvPr>
            <p:ph type="sldNum" sz="quarter" idx="5"/>
          </p:nvPr>
        </p:nvSpPr>
        <p:spPr/>
        <p:txBody>
          <a:bodyPr/>
          <a:lstStyle/>
          <a:p>
            <a:fld id="{DEF75CB5-5666-5049-9AE0-38EFD385C21E}" type="slidenum">
              <a:rPr lang="en-US" smtClean="0"/>
              <a:t>49</a:t>
            </a:fld>
            <a:endParaRPr lang="en-US" dirty="0"/>
          </a:p>
        </p:txBody>
      </p:sp>
    </p:spTree>
    <p:extLst>
      <p:ext uri="{BB962C8B-B14F-4D97-AF65-F5344CB8AC3E}">
        <p14:creationId xmlns:p14="http://schemas.microsoft.com/office/powerpoint/2010/main" val="356235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EDUCATING </a:t>
            </a:r>
            <a:r>
              <a:rPr lang="en-US" dirty="0" err="1"/>
              <a:t>PARENTD</a:t>
            </a:r>
            <a:r>
              <a:rPr lang="en-US" dirty="0"/>
              <a:t> </a:t>
            </a:r>
          </a:p>
        </p:txBody>
      </p:sp>
      <p:sp>
        <p:nvSpPr>
          <p:cNvPr id="4" name="Slide Number Placeholder 3"/>
          <p:cNvSpPr>
            <a:spLocks noGrp="1"/>
          </p:cNvSpPr>
          <p:nvPr>
            <p:ph type="sldNum" sz="quarter" idx="5"/>
          </p:nvPr>
        </p:nvSpPr>
        <p:spPr/>
        <p:txBody>
          <a:bodyPr/>
          <a:lstStyle/>
          <a:p>
            <a:fld id="{DEF75CB5-5666-5049-9AE0-38EFD385C21E}" type="slidenum">
              <a:rPr lang="en-US" smtClean="0"/>
              <a:t>52</a:t>
            </a:fld>
            <a:endParaRPr lang="en-US" dirty="0"/>
          </a:p>
        </p:txBody>
      </p:sp>
    </p:spTree>
    <p:extLst>
      <p:ext uri="{BB962C8B-B14F-4D97-AF65-F5344CB8AC3E}">
        <p14:creationId xmlns:p14="http://schemas.microsoft.com/office/powerpoint/2010/main" val="653322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53</a:t>
            </a:fld>
            <a:endParaRPr lang="en-US" dirty="0"/>
          </a:p>
        </p:txBody>
      </p:sp>
    </p:spTree>
    <p:extLst>
      <p:ext uri="{BB962C8B-B14F-4D97-AF65-F5344CB8AC3E}">
        <p14:creationId xmlns:p14="http://schemas.microsoft.com/office/powerpoint/2010/main" val="1797737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what can we do as advocates women and infants in the perinatal period to promote immunization awareness.</a:t>
            </a:r>
          </a:p>
          <a:p>
            <a:endParaRPr lang="en-US" dirty="0"/>
          </a:p>
          <a:p>
            <a:r>
              <a:rPr lang="en-US" dirty="0"/>
              <a:t>As the studies mentioned, continued  education to patients and to healthcare workers in imperative.</a:t>
            </a:r>
          </a:p>
          <a:p>
            <a:endParaRPr lang="en-US" dirty="0"/>
          </a:p>
          <a:p>
            <a:r>
              <a:rPr lang="en-US" dirty="0"/>
              <a:t>It is imperative that healthcare workers in all sectors of the medical field be educated on the benefits of perinatal immunizations (not just physician). It empowers them to promote and educate the patients they see.</a:t>
            </a:r>
          </a:p>
        </p:txBody>
      </p:sp>
      <p:sp>
        <p:nvSpPr>
          <p:cNvPr id="4" name="Slide Number Placeholder 3"/>
          <p:cNvSpPr>
            <a:spLocks noGrp="1"/>
          </p:cNvSpPr>
          <p:nvPr>
            <p:ph type="sldNum" sz="quarter" idx="5"/>
          </p:nvPr>
        </p:nvSpPr>
        <p:spPr/>
        <p:txBody>
          <a:bodyPr/>
          <a:lstStyle/>
          <a:p>
            <a:fld id="{DEF75CB5-5666-5049-9AE0-38EFD385C21E}" type="slidenum">
              <a:rPr lang="en-US" smtClean="0"/>
              <a:t>54</a:t>
            </a:fld>
            <a:endParaRPr lang="en-US" dirty="0"/>
          </a:p>
        </p:txBody>
      </p:sp>
    </p:spTree>
    <p:extLst>
      <p:ext uri="{BB962C8B-B14F-4D97-AF65-F5344CB8AC3E}">
        <p14:creationId xmlns:p14="http://schemas.microsoft.com/office/powerpoint/2010/main" val="2571925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59</a:t>
            </a:fld>
            <a:endParaRPr lang="en-US" dirty="0"/>
          </a:p>
        </p:txBody>
      </p:sp>
    </p:spTree>
    <p:extLst>
      <p:ext uri="{BB962C8B-B14F-4D97-AF65-F5344CB8AC3E}">
        <p14:creationId xmlns:p14="http://schemas.microsoft.com/office/powerpoint/2010/main" val="1600536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62</a:t>
            </a:fld>
            <a:endParaRPr lang="en-US" dirty="0"/>
          </a:p>
        </p:txBody>
      </p:sp>
    </p:spTree>
    <p:extLst>
      <p:ext uri="{BB962C8B-B14F-4D97-AF65-F5344CB8AC3E}">
        <p14:creationId xmlns:p14="http://schemas.microsoft.com/office/powerpoint/2010/main" val="3299312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68</a:t>
            </a:fld>
            <a:endParaRPr lang="en-US" dirty="0"/>
          </a:p>
        </p:txBody>
      </p:sp>
    </p:spTree>
    <p:extLst>
      <p:ext uri="{BB962C8B-B14F-4D97-AF65-F5344CB8AC3E}">
        <p14:creationId xmlns:p14="http://schemas.microsoft.com/office/powerpoint/2010/main" val="233093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8</a:t>
            </a:fld>
            <a:endParaRPr lang="en-US" dirty="0"/>
          </a:p>
        </p:txBody>
      </p:sp>
    </p:spTree>
    <p:extLst>
      <p:ext uri="{BB962C8B-B14F-4D97-AF65-F5344CB8AC3E}">
        <p14:creationId xmlns:p14="http://schemas.microsoft.com/office/powerpoint/2010/main" val="186016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C1D1F"/>
                </a:solidFill>
                <a:effectLst/>
                <a:latin typeface="Nunito" panose="020F0502020204030204" pitchFamily="34" charset="0"/>
              </a:rPr>
              <a:t>MMR vaccines should not be administered to women known to be pregnant or attempting to become pregnant. </a:t>
            </a:r>
          </a:p>
          <a:p>
            <a:endParaRPr lang="en-US" b="0" i="0" u="none" strike="noStrike" dirty="0">
              <a:solidFill>
                <a:srgbClr val="1C1D1F"/>
              </a:solidFill>
              <a:effectLst/>
              <a:latin typeface="Nunito" panose="020F0502020204030204" pitchFamily="34" charset="0"/>
            </a:endParaRPr>
          </a:p>
          <a:p>
            <a:r>
              <a:rPr lang="en-US" b="0" i="0" u="none" strike="noStrike" dirty="0">
                <a:solidFill>
                  <a:srgbClr val="1C1D1F"/>
                </a:solidFill>
                <a:effectLst/>
                <a:latin typeface="Nunito" panose="020F0502020204030204" pitchFamily="34" charset="0"/>
              </a:rPr>
              <a:t>Women should be counseled to avoid becoming pregnant for 28 days after receipt of MMR vaccine.</a:t>
            </a:r>
          </a:p>
          <a:p>
            <a:endParaRPr lang="en-US" b="0" i="0" u="none" strike="noStrike" dirty="0">
              <a:solidFill>
                <a:srgbClr val="1C1D1F"/>
              </a:solidFill>
              <a:effectLst/>
              <a:latin typeface="Nunito" panose="020F0502020204030204" pitchFamily="34" charset="0"/>
            </a:endParaRPr>
          </a:p>
          <a:p>
            <a:r>
              <a:rPr lang="en-US" b="0" i="0" u="none" strike="noStrike" dirty="0">
                <a:solidFill>
                  <a:srgbClr val="1C1D1F"/>
                </a:solidFill>
                <a:effectLst/>
                <a:latin typeface="Nunito" pitchFamily="2" charset="77"/>
              </a:rPr>
              <a:t>Because the effects of the varicella virus on the fetus are unknown, </a:t>
            </a:r>
            <a:r>
              <a:rPr lang="en-US" b="1" i="0" u="none" strike="noStrike" dirty="0">
                <a:solidFill>
                  <a:srgbClr val="1C1D1F"/>
                </a:solidFill>
                <a:effectLst/>
                <a:latin typeface="Nunito" pitchFamily="2" charset="77"/>
              </a:rPr>
              <a:t>pregnant women should not be vaccinated</a:t>
            </a:r>
            <a:r>
              <a:rPr lang="en-US" b="0" i="0" u="none" strike="noStrike" dirty="0">
                <a:solidFill>
                  <a:srgbClr val="1C1D1F"/>
                </a:solidFill>
                <a:effectLst/>
                <a:latin typeface="Nunito" pitchFamily="2" charset="77"/>
              </a:rPr>
              <a:t>. </a:t>
            </a:r>
          </a:p>
          <a:p>
            <a:endParaRPr lang="en-US" b="0" i="0" u="none" strike="noStrike" dirty="0">
              <a:solidFill>
                <a:srgbClr val="1C1D1F"/>
              </a:solidFill>
              <a:effectLst/>
              <a:latin typeface="Nunito" pitchFamily="2" charset="77"/>
            </a:endParaRPr>
          </a:p>
          <a:p>
            <a:r>
              <a:rPr lang="en-US" b="0" i="0" u="none" strike="noStrike" dirty="0" err="1">
                <a:solidFill>
                  <a:srgbClr val="1C1D1F"/>
                </a:solidFill>
                <a:effectLst/>
                <a:latin typeface="Nunito" pitchFamily="2" charset="77"/>
              </a:rPr>
              <a:t>Nonpregnant</a:t>
            </a:r>
            <a:r>
              <a:rPr lang="en-US" b="0" i="0" u="none" strike="noStrike" dirty="0">
                <a:solidFill>
                  <a:srgbClr val="1C1D1F"/>
                </a:solidFill>
                <a:effectLst/>
                <a:latin typeface="Nunito" pitchFamily="2" charset="77"/>
              </a:rPr>
              <a:t> women who are vaccinated should avoid becoming pregnant for 1 month after each injection. </a:t>
            </a:r>
          </a:p>
          <a:p>
            <a:endParaRPr lang="en-US" b="0" i="0" u="none" strike="noStrike" dirty="0">
              <a:solidFill>
                <a:srgbClr val="1C1D1F"/>
              </a:solidFill>
              <a:effectLst/>
              <a:latin typeface="Nunito" pitchFamily="2" charset="77"/>
            </a:endParaRPr>
          </a:p>
          <a:p>
            <a:r>
              <a:rPr lang="en-US" b="0" i="0" u="none" strike="noStrike" dirty="0">
                <a:solidFill>
                  <a:srgbClr val="1C1D1F"/>
                </a:solidFill>
                <a:effectLst/>
                <a:latin typeface="Nunito" pitchFamily="2" charset="77"/>
              </a:rPr>
              <a:t>For persons without evidence of immunity, having a pregnant household member is not a contraindication for vaccination. </a:t>
            </a: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2410873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828900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lthychildren.org/English/safety-prevention/immunizations/Pages/Hepatitis-B-Vaccine-What-Parents-Need-to-Know.aspx"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0" y="304799"/>
            <a:ext cx="12191998" cy="3215641"/>
          </a:xfrm>
        </p:spPr>
        <p:txBody>
          <a:bodyPr anchor="b"/>
          <a:lstStyle/>
          <a:p>
            <a:r>
              <a:rPr lang="en-US" dirty="0"/>
              <a:t>Perinatal immunizations</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3670628"/>
            <a:ext cx="12191997" cy="2577772"/>
          </a:xfrm>
        </p:spPr>
        <p:txBody>
          <a:bodyPr/>
          <a:lstStyle/>
          <a:p>
            <a:r>
              <a:rPr lang="en-US" dirty="0"/>
              <a:t>A crucial time for Health Promotion for Mom, Baby, and beyond</a:t>
            </a:r>
          </a:p>
          <a:p>
            <a:endParaRPr lang="en-US" dirty="0"/>
          </a:p>
          <a:p>
            <a:r>
              <a:rPr lang="en-US" dirty="0"/>
              <a:t>Andrea </a:t>
            </a:r>
            <a:r>
              <a:rPr lang="en-US" dirty="0" err="1"/>
              <a:t>Lauffer</a:t>
            </a:r>
            <a:r>
              <a:rPr lang="en-US" dirty="0"/>
              <a:t>, M.D. </a:t>
            </a:r>
          </a:p>
        </p:txBody>
      </p:sp>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36E4-C340-D2D2-22A7-82F21031C75B}"/>
              </a:ext>
            </a:extLst>
          </p:cNvPr>
          <p:cNvSpPr>
            <a:spLocks noGrp="1"/>
          </p:cNvSpPr>
          <p:nvPr>
            <p:ph type="title"/>
          </p:nvPr>
        </p:nvSpPr>
        <p:spPr>
          <a:xfrm>
            <a:off x="542279" y="354965"/>
            <a:ext cx="5178886" cy="1936866"/>
          </a:xfrm>
        </p:spPr>
        <p:txBody>
          <a:bodyPr/>
          <a:lstStyle/>
          <a:p>
            <a:r>
              <a:rPr lang="en-US" b="1" dirty="0"/>
              <a:t>Contraindicated </a:t>
            </a:r>
            <a:r>
              <a:rPr lang="en-US" dirty="0"/>
              <a:t>ImmuniZations </a:t>
            </a:r>
          </a:p>
        </p:txBody>
      </p:sp>
      <p:sp>
        <p:nvSpPr>
          <p:cNvPr id="3" name="Subtitle 2">
            <a:extLst>
              <a:ext uri="{FF2B5EF4-FFF2-40B4-BE49-F238E27FC236}">
                <a16:creationId xmlns:a16="http://schemas.microsoft.com/office/drawing/2014/main" id="{30589D09-9ECB-0A85-D2A4-F61BD82EEE8A}"/>
              </a:ext>
            </a:extLst>
          </p:cNvPr>
          <p:cNvSpPr>
            <a:spLocks noGrp="1"/>
          </p:cNvSpPr>
          <p:nvPr>
            <p:ph sz="quarter" idx="10"/>
          </p:nvPr>
        </p:nvSpPr>
        <p:spPr/>
        <p:txBody>
          <a:bodyPr/>
          <a:lstStyle/>
          <a:p>
            <a:pPr marL="285750" indent="-285750">
              <a:buFont typeface="Arial" panose="020B0604020202020204" pitchFamily="34" charset="0"/>
              <a:buChar char="•"/>
            </a:pPr>
            <a:r>
              <a:rPr lang="en-US" dirty="0"/>
              <a:t>Influenza (LAIV)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MMR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Varicella</a:t>
            </a:r>
          </a:p>
        </p:txBody>
      </p:sp>
      <p:sp>
        <p:nvSpPr>
          <p:cNvPr id="4" name="Slide Number Placeholder 3">
            <a:extLst>
              <a:ext uri="{FF2B5EF4-FFF2-40B4-BE49-F238E27FC236}">
                <a16:creationId xmlns:a16="http://schemas.microsoft.com/office/drawing/2014/main" id="{E6C83A97-0519-BD23-3304-D1127AE48330}"/>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10</a:t>
            </a:fld>
            <a:endParaRPr lang="en-US" dirty="0"/>
          </a:p>
        </p:txBody>
      </p:sp>
    </p:spTree>
    <p:extLst>
      <p:ext uri="{BB962C8B-B14F-4D97-AF65-F5344CB8AC3E}">
        <p14:creationId xmlns:p14="http://schemas.microsoft.com/office/powerpoint/2010/main" val="363877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36E4-C340-D2D2-22A7-82F21031C75B}"/>
              </a:ext>
            </a:extLst>
          </p:cNvPr>
          <p:cNvSpPr>
            <a:spLocks noGrp="1"/>
          </p:cNvSpPr>
          <p:nvPr>
            <p:ph type="title"/>
          </p:nvPr>
        </p:nvSpPr>
        <p:spPr>
          <a:xfrm>
            <a:off x="542279" y="354965"/>
            <a:ext cx="5178886" cy="1936866"/>
          </a:xfrm>
        </p:spPr>
        <p:txBody>
          <a:bodyPr/>
          <a:lstStyle/>
          <a:p>
            <a:r>
              <a:rPr lang="en-US" dirty="0"/>
              <a:t>No Recommendation</a:t>
            </a:r>
          </a:p>
        </p:txBody>
      </p:sp>
      <p:sp>
        <p:nvSpPr>
          <p:cNvPr id="3" name="Subtitle 2">
            <a:extLst>
              <a:ext uri="{FF2B5EF4-FFF2-40B4-BE49-F238E27FC236}">
                <a16:creationId xmlns:a16="http://schemas.microsoft.com/office/drawing/2014/main" id="{30589D09-9ECB-0A85-D2A4-F61BD82EEE8A}"/>
              </a:ext>
            </a:extLst>
          </p:cNvPr>
          <p:cNvSpPr>
            <a:spLocks noGrp="1"/>
          </p:cNvSpPr>
          <p:nvPr>
            <p:ph sz="quarter" idx="10"/>
          </p:nvPr>
        </p:nvSpPr>
        <p:spPr/>
        <p:txBody>
          <a:bodyPr/>
          <a:lstStyle/>
          <a:p>
            <a:pPr marL="285750" indent="-285750">
              <a:buFont typeface="Arial" panose="020B0604020202020204" pitchFamily="34" charset="0"/>
              <a:buChar char="•"/>
            </a:pPr>
            <a:r>
              <a:rPr lang="en-US" dirty="0" err="1"/>
              <a:t>Haemophilus</a:t>
            </a:r>
            <a:r>
              <a:rPr lang="en-US" dirty="0"/>
              <a:t> </a:t>
            </a:r>
            <a:r>
              <a:rPr lang="en-US" dirty="0" err="1"/>
              <a:t>Influenzae</a:t>
            </a:r>
            <a:r>
              <a:rPr lang="en-US" dirty="0"/>
              <a:t> type B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**PCV 13/PCV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Zoster</a:t>
            </a:r>
          </a:p>
        </p:txBody>
      </p:sp>
      <p:sp>
        <p:nvSpPr>
          <p:cNvPr id="4" name="Slide Number Placeholder 3">
            <a:extLst>
              <a:ext uri="{FF2B5EF4-FFF2-40B4-BE49-F238E27FC236}">
                <a16:creationId xmlns:a16="http://schemas.microsoft.com/office/drawing/2014/main" id="{E6C83A97-0519-BD23-3304-D1127AE48330}"/>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11</a:t>
            </a:fld>
            <a:endParaRPr lang="en-US" dirty="0"/>
          </a:p>
        </p:txBody>
      </p:sp>
      <p:sp>
        <p:nvSpPr>
          <p:cNvPr id="5" name="TextBox 4">
            <a:extLst>
              <a:ext uri="{FF2B5EF4-FFF2-40B4-BE49-F238E27FC236}">
                <a16:creationId xmlns:a16="http://schemas.microsoft.com/office/drawing/2014/main" id="{35F36810-0201-EBCA-3355-EFED4EA7D05C}"/>
              </a:ext>
            </a:extLst>
          </p:cNvPr>
          <p:cNvSpPr txBox="1"/>
          <p:nvPr/>
        </p:nvSpPr>
        <p:spPr>
          <a:xfrm>
            <a:off x="8297701" y="1499774"/>
            <a:ext cx="1828800" cy="3416320"/>
          </a:xfrm>
          <a:prstGeom prst="rect">
            <a:avLst/>
          </a:prstGeom>
          <a:noFill/>
        </p:spPr>
        <p:txBody>
          <a:bodyPr wrap="square" rtlCol="0">
            <a:spAutoFit/>
          </a:bodyPr>
          <a:lstStyle/>
          <a:p>
            <a:pPr algn="l"/>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While CDC has no formal statement on pneumococcal immunization during pregnancy, American College of Obstetrics and Gynecology  does.</a:t>
            </a:r>
          </a:p>
        </p:txBody>
      </p:sp>
    </p:spTree>
    <p:extLst>
      <p:ext uri="{BB962C8B-B14F-4D97-AF65-F5344CB8AC3E}">
        <p14:creationId xmlns:p14="http://schemas.microsoft.com/office/powerpoint/2010/main" val="195668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81A8-3D42-E1C5-7A28-27419E8E7471}"/>
              </a:ext>
            </a:extLst>
          </p:cNvPr>
          <p:cNvSpPr>
            <a:spLocks noGrp="1"/>
          </p:cNvSpPr>
          <p:nvPr>
            <p:ph type="title"/>
          </p:nvPr>
        </p:nvSpPr>
        <p:spPr/>
        <p:txBody>
          <a:bodyPr/>
          <a:lstStyle/>
          <a:p>
            <a:r>
              <a:rPr lang="en-US" dirty="0"/>
              <a:t>Pneumococcal </a:t>
            </a:r>
          </a:p>
        </p:txBody>
      </p:sp>
      <p:sp>
        <p:nvSpPr>
          <p:cNvPr id="3" name="Content Placeholder 2">
            <a:extLst>
              <a:ext uri="{FF2B5EF4-FFF2-40B4-BE49-F238E27FC236}">
                <a16:creationId xmlns:a16="http://schemas.microsoft.com/office/drawing/2014/main" id="{E7091E67-DEED-E09A-B863-459FE80EDF1C}"/>
              </a:ext>
            </a:extLst>
          </p:cNvPr>
          <p:cNvSpPr>
            <a:spLocks noGrp="1"/>
          </p:cNvSpPr>
          <p:nvPr>
            <p:ph sz="quarter" idx="31"/>
          </p:nvPr>
        </p:nvSpPr>
        <p:spPr/>
        <p:txBody>
          <a:bodyPr/>
          <a:lstStyle/>
          <a:p>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Study in I</a:t>
            </a:r>
            <a:r>
              <a:rPr lang="en-US" b="1" i="1" dirty="0">
                <a:solidFill>
                  <a:srgbClr val="FFFFFF"/>
                </a:solidFill>
                <a:latin typeface="Roboto" panose="02000000000000000000" pitchFamily="2" charset="0"/>
                <a:ea typeface="Roboto" panose="02000000000000000000" pitchFamily="2" charset="0"/>
                <a:cs typeface="Roboto" panose="02000000000000000000" pitchFamily="2" charset="0"/>
              </a:rPr>
              <a:t>nfectious Diseases in Obstetrics and Gynecology </a:t>
            </a:r>
            <a:r>
              <a:rPr lang="en-US" b="1" dirty="0">
                <a:solidFill>
                  <a:srgbClr val="FFFFFF"/>
                </a:solidFill>
                <a:latin typeface="Roboto" panose="02000000000000000000" pitchFamily="2" charset="0"/>
                <a:ea typeface="Roboto" panose="02000000000000000000" pitchFamily="2" charset="0"/>
                <a:cs typeface="Roboto" panose="02000000000000000000" pitchFamily="2" charset="0"/>
              </a:rPr>
              <a:t>(2016):</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Overall, 69.3% of residents reported receiving vaccination education and 86.0% reported having ready access to vaccine guidelines and safety data.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Most residents knew that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asplenia</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(78.2%), pulmonary disease (77.3%), and HIV/AIDS (69.4%) are indications for vaccination.</a:t>
            </a:r>
          </a:p>
          <a:p>
            <a:endParaRPr lang="en-US" dirty="0">
              <a:solidFill>
                <a:srgbClr val="FFFFFF"/>
              </a:solidFill>
            </a:endParaRPr>
          </a:p>
        </p:txBody>
      </p:sp>
    </p:spTree>
    <p:extLst>
      <p:ext uri="{BB962C8B-B14F-4D97-AF65-F5344CB8AC3E}">
        <p14:creationId xmlns:p14="http://schemas.microsoft.com/office/powerpoint/2010/main" val="181678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7D33-4888-E71B-EEE4-2AE57DA5232C}"/>
              </a:ext>
            </a:extLst>
          </p:cNvPr>
          <p:cNvSpPr>
            <a:spLocks noGrp="1"/>
          </p:cNvSpPr>
          <p:nvPr>
            <p:ph type="title"/>
          </p:nvPr>
        </p:nvSpPr>
        <p:spPr/>
        <p:txBody>
          <a:bodyPr/>
          <a:lstStyle/>
          <a:p>
            <a:r>
              <a:rPr lang="en-US" dirty="0"/>
              <a:t>Pneumococcal </a:t>
            </a:r>
          </a:p>
        </p:txBody>
      </p:sp>
      <p:sp>
        <p:nvSpPr>
          <p:cNvPr id="3" name="Content Placeholder 2">
            <a:extLst>
              <a:ext uri="{FF2B5EF4-FFF2-40B4-BE49-F238E27FC236}">
                <a16:creationId xmlns:a16="http://schemas.microsoft.com/office/drawing/2014/main" id="{20284339-D300-60C1-2258-E1A6DAD81DB4}"/>
              </a:ext>
            </a:extLst>
          </p:cNvPr>
          <p:cNvSpPr>
            <a:spLocks noGrp="1"/>
          </p:cNvSpPr>
          <p:nvPr>
            <p:ph sz="quarter" idx="31"/>
          </p:nvPr>
        </p:nvSpPr>
        <p:spPr/>
        <p:txBody>
          <a:bodyPr/>
          <a:lstStyle/>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L</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ess knew that cardiovascular disease (45.0%), diabetes (35.8%), asthma (42.8%), nephrotic syndrome (19.7%), and renal failure (33.6%) are also indications for vaccination.</a:t>
            </a:r>
            <a:r>
              <a:rPr lang="en-US" b="0" i="1"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Conclusion: K</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nowledge of indications for pneumococcal vaccination in pregnancy is lacking. Likely, the opportunity to vaccinate at-risk pregnant patients is being missed.</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ED8EF1AD-3FB4-398B-A1C5-EC03A9DFFDFC}"/>
              </a:ext>
            </a:extLst>
          </p:cNvPr>
          <p:cNvSpPr>
            <a:spLocks noGrp="1"/>
          </p:cNvSpPr>
          <p:nvPr>
            <p:ph type="sldNum" sz="quarter" idx="12"/>
          </p:nvPr>
        </p:nvSpPr>
        <p:spPr/>
        <p:txBody>
          <a:bodyPr/>
          <a:lstStyle/>
          <a:p>
            <a:fld id="{FE024F78-56A6-7740-B68D-8D4D026EDF3F}" type="slidenum">
              <a:rPr lang="en-US" smtClean="0"/>
              <a:pPr/>
              <a:t>13</a:t>
            </a:fld>
            <a:endParaRPr lang="en-US" dirty="0"/>
          </a:p>
        </p:txBody>
      </p:sp>
    </p:spTree>
    <p:extLst>
      <p:ext uri="{BB962C8B-B14F-4D97-AF65-F5344CB8AC3E}">
        <p14:creationId xmlns:p14="http://schemas.microsoft.com/office/powerpoint/2010/main" val="396671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34DB-6117-1363-D770-EB85C524A8AD}"/>
              </a:ext>
            </a:extLst>
          </p:cNvPr>
          <p:cNvSpPr>
            <a:spLocks noGrp="1"/>
          </p:cNvSpPr>
          <p:nvPr>
            <p:ph type="title"/>
          </p:nvPr>
        </p:nvSpPr>
        <p:spPr/>
        <p:txBody>
          <a:bodyPr/>
          <a:lstStyle/>
          <a:p>
            <a:r>
              <a:rPr lang="en-US" dirty="0"/>
              <a:t>Not recommended</a:t>
            </a:r>
          </a:p>
        </p:txBody>
      </p:sp>
      <p:sp>
        <p:nvSpPr>
          <p:cNvPr id="3" name="Content Placeholder 2">
            <a:extLst>
              <a:ext uri="{FF2B5EF4-FFF2-40B4-BE49-F238E27FC236}">
                <a16:creationId xmlns:a16="http://schemas.microsoft.com/office/drawing/2014/main" id="{B8AFA3CA-F97E-A3AB-41A6-89092AF4A57A}"/>
              </a:ext>
            </a:extLst>
          </p:cNvPr>
          <p:cNvSpPr>
            <a:spLocks noGrp="1"/>
          </p:cNvSpPr>
          <p:nvPr>
            <p:ph sz="quarter" idx="10"/>
          </p:nvPr>
        </p:nvSpPr>
        <p:spPr/>
        <p:txBody>
          <a:bodyPr/>
          <a:lstStyle/>
          <a:p>
            <a:pPr marL="285750" indent="-285750">
              <a:buFont typeface="Arial" panose="020B0604020202020204" pitchFamily="34" charset="0"/>
              <a:buChar char="•"/>
            </a:pPr>
            <a:r>
              <a:rPr lang="en-US" dirty="0"/>
              <a:t>HPV</a:t>
            </a:r>
          </a:p>
        </p:txBody>
      </p:sp>
      <p:sp>
        <p:nvSpPr>
          <p:cNvPr id="4" name="TextBox 3">
            <a:extLst>
              <a:ext uri="{FF2B5EF4-FFF2-40B4-BE49-F238E27FC236}">
                <a16:creationId xmlns:a16="http://schemas.microsoft.com/office/drawing/2014/main" id="{F46348B1-C43D-B56A-7230-96F0BFB92216}"/>
              </a:ext>
            </a:extLst>
          </p:cNvPr>
          <p:cNvSpPr txBox="1"/>
          <p:nvPr/>
        </p:nvSpPr>
        <p:spPr>
          <a:xfrm>
            <a:off x="6482686" y="1333558"/>
            <a:ext cx="5326418" cy="1200329"/>
          </a:xfrm>
          <a:prstGeom prst="rect">
            <a:avLst/>
          </a:prstGeom>
          <a:noFill/>
        </p:spPr>
        <p:txBody>
          <a:bodyPr wrap="square" rtlCol="0">
            <a:spAutoFit/>
          </a:bodyPr>
          <a:lstStyle/>
          <a:p>
            <a:pPr algn="l"/>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If a woman is found to be pregnant after initiating the vaccination series, the remainder of the 3-dose series should be delayed until completion of pregnancy.</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8042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74C3-A21D-3778-1428-C75CBEC84EAB}"/>
              </a:ext>
            </a:extLst>
          </p:cNvPr>
          <p:cNvSpPr>
            <a:spLocks noGrp="1"/>
          </p:cNvSpPr>
          <p:nvPr>
            <p:ph type="title"/>
          </p:nvPr>
        </p:nvSpPr>
        <p:spPr/>
        <p:txBody>
          <a:bodyPr/>
          <a:lstStyle/>
          <a:p>
            <a:r>
              <a:rPr lang="en-US" dirty="0"/>
              <a:t>Special Circumstances</a:t>
            </a:r>
          </a:p>
        </p:txBody>
      </p:sp>
      <p:sp>
        <p:nvSpPr>
          <p:cNvPr id="3" name="Content Placeholder 2">
            <a:extLst>
              <a:ext uri="{FF2B5EF4-FFF2-40B4-BE49-F238E27FC236}">
                <a16:creationId xmlns:a16="http://schemas.microsoft.com/office/drawing/2014/main" id="{422D3A0E-907D-24D6-D11E-57D810ED1E35}"/>
              </a:ext>
            </a:extLst>
          </p:cNvPr>
          <p:cNvSpPr>
            <a:spLocks noGrp="1"/>
          </p:cNvSpPr>
          <p:nvPr>
            <p:ph sz="quarter" idx="10"/>
          </p:nvPr>
        </p:nvSpPr>
        <p:spPr/>
        <p:txBody>
          <a:bodyPr/>
          <a:lstStyle/>
          <a:p>
            <a:pPr marL="285750" indent="-285750">
              <a:buFont typeface="Arial" panose="020B0604020202020204" pitchFamily="34" charset="0"/>
              <a:buChar char="•"/>
            </a:pPr>
            <a:r>
              <a:rPr lang="en-US" dirty="0"/>
              <a:t>Hepatitis B </a:t>
            </a:r>
          </a:p>
        </p:txBody>
      </p:sp>
      <p:sp>
        <p:nvSpPr>
          <p:cNvPr id="4" name="TextBox 3">
            <a:extLst>
              <a:ext uri="{FF2B5EF4-FFF2-40B4-BE49-F238E27FC236}">
                <a16:creationId xmlns:a16="http://schemas.microsoft.com/office/drawing/2014/main" id="{021D46F9-9E5B-9E62-6621-38FACC7112C5}"/>
              </a:ext>
            </a:extLst>
          </p:cNvPr>
          <p:cNvSpPr txBox="1"/>
          <p:nvPr/>
        </p:nvSpPr>
        <p:spPr>
          <a:xfrm>
            <a:off x="6773333" y="1664862"/>
            <a:ext cx="4178116" cy="2031325"/>
          </a:xfrm>
          <a:prstGeom prst="rect">
            <a:avLst/>
          </a:prstGeom>
          <a:noFill/>
        </p:spPr>
        <p:txBody>
          <a:bodyPr wrap="square" rtlCol="0">
            <a:spAutoFit/>
          </a:bodyPr>
          <a:lstStyle/>
          <a:p>
            <a:pPr algn="l"/>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If not already vaccinated with hepatitis B vaccine (HepB), pregnant women </a:t>
            </a:r>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should</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be vaccinated with HepB in pregnancy, since all adults 19 through 59 years of age are recommended to receive HepB vaccination.</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3CE902CB-D9E6-4FA1-4A9D-A6D09A61D65A}"/>
              </a:ext>
            </a:extLst>
          </p:cNvPr>
          <p:cNvSpPr txBox="1"/>
          <p:nvPr/>
        </p:nvSpPr>
        <p:spPr>
          <a:xfrm>
            <a:off x="5187121" y="2509078"/>
            <a:ext cx="1828800" cy="1828800"/>
          </a:xfrm>
          <a:prstGeom prst="rect">
            <a:avLst/>
          </a:prstGeom>
          <a:noFill/>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id="{10FFDBA9-C08D-E48C-D9FC-D273D718F0A0}"/>
              </a:ext>
            </a:extLst>
          </p:cNvPr>
          <p:cNvSpPr txBox="1"/>
          <p:nvPr/>
        </p:nvSpPr>
        <p:spPr>
          <a:xfrm>
            <a:off x="6773333" y="5128058"/>
            <a:ext cx="6101520" cy="369332"/>
          </a:xfrm>
          <a:prstGeom prst="rect">
            <a:avLst/>
          </a:prstGeom>
          <a:noFill/>
        </p:spPr>
        <p:txBody>
          <a:bodyPr wrap="square">
            <a:spAutoFit/>
          </a:bodyPr>
          <a:lstStyle/>
          <a:p>
            <a:r>
              <a:rPr lang="en-US" b="1"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Engerix-B</a:t>
            </a:r>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b="1"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Recombivax</a:t>
            </a:r>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HB, or </a:t>
            </a:r>
            <a:r>
              <a:rPr lang="en-US" b="1"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Twinrix</a:t>
            </a:r>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437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710F-08BC-009E-C87D-526FC536DE79}"/>
              </a:ext>
            </a:extLst>
          </p:cNvPr>
          <p:cNvSpPr>
            <a:spLocks noGrp="1"/>
          </p:cNvSpPr>
          <p:nvPr>
            <p:ph type="title"/>
          </p:nvPr>
        </p:nvSpPr>
        <p:spPr/>
        <p:txBody>
          <a:bodyPr/>
          <a:lstStyle/>
          <a:p>
            <a:r>
              <a:rPr lang="en-US" dirty="0"/>
              <a:t>Special Circumstances </a:t>
            </a:r>
          </a:p>
        </p:txBody>
      </p:sp>
      <p:sp>
        <p:nvSpPr>
          <p:cNvPr id="3" name="Content Placeholder 2">
            <a:extLst>
              <a:ext uri="{FF2B5EF4-FFF2-40B4-BE49-F238E27FC236}">
                <a16:creationId xmlns:a16="http://schemas.microsoft.com/office/drawing/2014/main" id="{2F455D22-20ED-2A45-5EE1-9DE47455CC29}"/>
              </a:ext>
            </a:extLst>
          </p:cNvPr>
          <p:cNvSpPr>
            <a:spLocks noGrp="1"/>
          </p:cNvSpPr>
          <p:nvPr>
            <p:ph sz="quarter" idx="10"/>
          </p:nvPr>
        </p:nvSpPr>
        <p:spPr/>
        <p:txBody>
          <a:bodyPr/>
          <a:lstStyle/>
          <a:p>
            <a:pPr marL="285750" indent="-285750">
              <a:buFont typeface="Arial" panose="020B0604020202020204" pitchFamily="34" charset="0"/>
              <a:buChar char="•"/>
            </a:pPr>
            <a:r>
              <a:rPr lang="en-US" dirty="0"/>
              <a:t>Hepatitis A</a:t>
            </a:r>
          </a:p>
        </p:txBody>
      </p:sp>
      <p:sp>
        <p:nvSpPr>
          <p:cNvPr id="4" name="TextBox 3">
            <a:extLst>
              <a:ext uri="{FF2B5EF4-FFF2-40B4-BE49-F238E27FC236}">
                <a16:creationId xmlns:a16="http://schemas.microsoft.com/office/drawing/2014/main" id="{533FE392-5BBA-E668-063F-89F144933780}"/>
              </a:ext>
            </a:extLst>
          </p:cNvPr>
          <p:cNvSpPr txBox="1"/>
          <p:nvPr/>
        </p:nvSpPr>
        <p:spPr>
          <a:xfrm>
            <a:off x="6096000" y="953053"/>
            <a:ext cx="5874761" cy="3323987"/>
          </a:xfrm>
          <a:prstGeom prst="rect">
            <a:avLst/>
          </a:prstGeom>
          <a:noFill/>
        </p:spPr>
        <p:txBody>
          <a:bodyPr wrap="square" rtlCol="0">
            <a:spAutoFit/>
          </a:bodyPr>
          <a:lstStyle/>
          <a:p>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Pregnant women </a:t>
            </a:r>
            <a:r>
              <a:rPr lang="en-US" sz="1600"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should</a:t>
            </a:r>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be vaccinated with HepA vaccine if they are identified to be at risk for HAV infection during pregnancy:</a:t>
            </a:r>
          </a:p>
          <a:p>
            <a:endParaRPr lang="en-US" sz="16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international travelers</a:t>
            </a:r>
          </a:p>
          <a:p>
            <a:pPr marL="285750" indent="-285750">
              <a:buFontTx/>
              <a:buChar char="-"/>
            </a:pPr>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persons who use injection or non-injection drugs </a:t>
            </a:r>
          </a:p>
          <a:p>
            <a:pPr marL="285750" indent="-285750">
              <a:buFontTx/>
              <a:buChar char="-"/>
            </a:pPr>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persons who have occupational risk for infection</a:t>
            </a:r>
          </a:p>
          <a:p>
            <a:pPr marL="285750" indent="-285750">
              <a:buFontTx/>
              <a:buChar char="-"/>
            </a:pPr>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persons who anticipate close personal contact with an international adoptee, or persons experiencing homelessness</a:t>
            </a:r>
          </a:p>
          <a:p>
            <a:pPr marL="285750" indent="-285750">
              <a:buFontTx/>
              <a:buChar char="-"/>
            </a:pPr>
            <a:r>
              <a:rPr lang="en-US" sz="1600"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having a severe outcome from HAV infection (e.g., persons with chronic liver disease or persons with HIV infection)</a:t>
            </a:r>
          </a:p>
          <a:p>
            <a:pPr algn="l"/>
            <a:endParaRPr lang="en-US" dirty="0"/>
          </a:p>
        </p:txBody>
      </p:sp>
    </p:spTree>
    <p:extLst>
      <p:ext uri="{BB962C8B-B14F-4D97-AF65-F5344CB8AC3E}">
        <p14:creationId xmlns:p14="http://schemas.microsoft.com/office/powerpoint/2010/main" val="406318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E4C4-72EA-C675-7DB6-FB68AF5326A9}"/>
              </a:ext>
            </a:extLst>
          </p:cNvPr>
          <p:cNvSpPr>
            <a:spLocks noGrp="1"/>
          </p:cNvSpPr>
          <p:nvPr>
            <p:ph type="title"/>
          </p:nvPr>
        </p:nvSpPr>
        <p:spPr/>
        <p:txBody>
          <a:bodyPr/>
          <a:lstStyle/>
          <a:p>
            <a:r>
              <a:rPr lang="en-US" dirty="0"/>
              <a:t>Special Circumstances </a:t>
            </a:r>
          </a:p>
        </p:txBody>
      </p:sp>
      <p:sp>
        <p:nvSpPr>
          <p:cNvPr id="3" name="Content Placeholder 2">
            <a:extLst>
              <a:ext uri="{FF2B5EF4-FFF2-40B4-BE49-F238E27FC236}">
                <a16:creationId xmlns:a16="http://schemas.microsoft.com/office/drawing/2014/main" id="{6054323D-9A71-198E-6136-3E94E9F673B0}"/>
              </a:ext>
            </a:extLst>
          </p:cNvPr>
          <p:cNvSpPr>
            <a:spLocks noGrp="1"/>
          </p:cNvSpPr>
          <p:nvPr>
            <p:ph sz="quarter" idx="10"/>
          </p:nvPr>
        </p:nvSpPr>
        <p:spPr/>
        <p:txBody>
          <a:bodyPr/>
          <a:lstStyle/>
          <a:p>
            <a:pPr marL="285750" indent="-285750">
              <a:buFont typeface="Arial" panose="020B0604020202020204" pitchFamily="34" charset="0"/>
              <a:buChar char="•"/>
            </a:pPr>
            <a:r>
              <a:rPr lang="en-US" dirty="0"/>
              <a:t>Mpox</a:t>
            </a:r>
          </a:p>
        </p:txBody>
      </p:sp>
      <p:sp>
        <p:nvSpPr>
          <p:cNvPr id="4" name="TextBox 3">
            <a:extLst>
              <a:ext uri="{FF2B5EF4-FFF2-40B4-BE49-F238E27FC236}">
                <a16:creationId xmlns:a16="http://schemas.microsoft.com/office/drawing/2014/main" id="{F48BCA37-44D7-6CDD-717F-3A80B927E64F}"/>
              </a:ext>
            </a:extLst>
          </p:cNvPr>
          <p:cNvSpPr txBox="1"/>
          <p:nvPr/>
        </p:nvSpPr>
        <p:spPr>
          <a:xfrm>
            <a:off x="6243246" y="1333558"/>
            <a:ext cx="9254434" cy="1200329"/>
          </a:xfrm>
          <a:prstGeom prst="rect">
            <a:avLst/>
          </a:prstGeom>
          <a:noFill/>
        </p:spPr>
        <p:txBody>
          <a:bodyPr wrap="square" rtlCol="0">
            <a:spAutoFit/>
          </a:bodyPr>
          <a:lstStyle/>
          <a:p>
            <a:pPr algn="l"/>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If high-risk exposures cannot be avoided, persons </a:t>
            </a:r>
          </a:p>
          <a:p>
            <a:pPr algn="l"/>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who are pregnant, may receive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JYNNEOS</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in consultation </a:t>
            </a:r>
          </a:p>
          <a:p>
            <a:pPr algn="l"/>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with their health care provider and after careful </a:t>
            </a:r>
          </a:p>
          <a:p>
            <a:pPr algn="l"/>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consideration of the risks and benefits.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4297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6BDA-2EDF-597C-1B7D-0E1647AEE316}"/>
              </a:ext>
            </a:extLst>
          </p:cNvPr>
          <p:cNvSpPr>
            <a:spLocks noGrp="1"/>
          </p:cNvSpPr>
          <p:nvPr>
            <p:ph type="title"/>
          </p:nvPr>
        </p:nvSpPr>
        <p:spPr/>
        <p:txBody>
          <a:bodyPr/>
          <a:lstStyle/>
          <a:p>
            <a:r>
              <a:rPr lang="en-US" dirty="0"/>
              <a:t>Special Circumstances </a:t>
            </a:r>
          </a:p>
        </p:txBody>
      </p:sp>
      <p:sp>
        <p:nvSpPr>
          <p:cNvPr id="3" name="Content Placeholder 2">
            <a:extLst>
              <a:ext uri="{FF2B5EF4-FFF2-40B4-BE49-F238E27FC236}">
                <a16:creationId xmlns:a16="http://schemas.microsoft.com/office/drawing/2014/main" id="{C1CD06D9-40F2-7CA2-1061-821FC3F833D5}"/>
              </a:ext>
            </a:extLst>
          </p:cNvPr>
          <p:cNvSpPr>
            <a:spLocks noGrp="1"/>
          </p:cNvSpPr>
          <p:nvPr>
            <p:ph sz="quarter" idx="10"/>
          </p:nvPr>
        </p:nvSpPr>
        <p:spPr/>
        <p:txBody>
          <a:bodyPr/>
          <a:lstStyle/>
          <a:p>
            <a:r>
              <a:rPr lang="en-US" dirty="0"/>
              <a:t>Meningococcal </a:t>
            </a:r>
          </a:p>
        </p:txBody>
      </p:sp>
    </p:spTree>
    <p:extLst>
      <p:ext uri="{BB962C8B-B14F-4D97-AF65-F5344CB8AC3E}">
        <p14:creationId xmlns:p14="http://schemas.microsoft.com/office/powerpoint/2010/main" val="102487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1919-8141-E2B6-B9CE-2113C2F75303}"/>
              </a:ext>
            </a:extLst>
          </p:cNvPr>
          <p:cNvSpPr>
            <a:spLocks noGrp="1"/>
          </p:cNvSpPr>
          <p:nvPr>
            <p:ph type="title"/>
          </p:nvPr>
        </p:nvSpPr>
        <p:spPr/>
        <p:txBody>
          <a:bodyPr/>
          <a:lstStyle/>
          <a:p>
            <a:r>
              <a:rPr lang="en-US" dirty="0"/>
              <a:t>Special Circumstances </a:t>
            </a:r>
          </a:p>
        </p:txBody>
      </p:sp>
      <p:sp>
        <p:nvSpPr>
          <p:cNvPr id="3" name="Content Placeholder 2">
            <a:extLst>
              <a:ext uri="{FF2B5EF4-FFF2-40B4-BE49-F238E27FC236}">
                <a16:creationId xmlns:a16="http://schemas.microsoft.com/office/drawing/2014/main" id="{AE9E942A-0CCD-564D-31EA-B4A1AC6C2FA1}"/>
              </a:ext>
            </a:extLst>
          </p:cNvPr>
          <p:cNvSpPr>
            <a:spLocks noGrp="1"/>
          </p:cNvSpPr>
          <p:nvPr>
            <p:ph sz="quarter" idx="10"/>
          </p:nvPr>
        </p:nvSpPr>
        <p:spPr/>
        <p:txBody>
          <a:bodyPr/>
          <a:lstStyle/>
          <a:p>
            <a:pPr marL="285750" indent="-285750">
              <a:buFont typeface="Arial" panose="020B0604020202020204" pitchFamily="34" charset="0"/>
              <a:buChar char="•"/>
            </a:pPr>
            <a:r>
              <a:rPr lang="en-US" dirty="0"/>
              <a:t>Polio</a:t>
            </a:r>
          </a:p>
        </p:txBody>
      </p:sp>
      <p:sp>
        <p:nvSpPr>
          <p:cNvPr id="4" name="TextBox 3">
            <a:extLst>
              <a:ext uri="{FF2B5EF4-FFF2-40B4-BE49-F238E27FC236}">
                <a16:creationId xmlns:a16="http://schemas.microsoft.com/office/drawing/2014/main" id="{F68D2E90-BC4A-348F-40B1-F35CCE5F4304}"/>
              </a:ext>
            </a:extLst>
          </p:cNvPr>
          <p:cNvSpPr txBox="1"/>
          <p:nvPr/>
        </p:nvSpPr>
        <p:spPr>
          <a:xfrm>
            <a:off x="6887297" y="1951672"/>
            <a:ext cx="5193749" cy="1477328"/>
          </a:xfrm>
          <a:prstGeom prst="rect">
            <a:avLst/>
          </a:prstGeom>
          <a:noFill/>
        </p:spPr>
        <p:txBody>
          <a:bodyPr wrap="square" rtlCol="0">
            <a:spAutoFit/>
          </a:bodyPr>
          <a:lstStyle/>
          <a:p>
            <a:pPr algn="l"/>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I</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f a pregnant woman is at increased risk for infection and requires immediate protection against polio, IPV can be administered in accordance with the recommended schedules for adults.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0880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BA2-0683-4F8E-5ABF-59DA620878C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759642B-19C9-F410-5D4A-311D5BC16D49}"/>
              </a:ext>
            </a:extLst>
          </p:cNvPr>
          <p:cNvSpPr>
            <a:spLocks noGrp="1"/>
          </p:cNvSpPr>
          <p:nvPr>
            <p:ph sz="quarter" idx="10"/>
          </p:nvPr>
        </p:nvSpPr>
        <p:spPr/>
        <p:txBody>
          <a:bodyPr/>
          <a:lstStyle/>
          <a:p>
            <a:r>
              <a:rPr lang="en-US" dirty="0"/>
              <a:t>None</a:t>
            </a:r>
          </a:p>
        </p:txBody>
      </p:sp>
    </p:spTree>
    <p:extLst>
      <p:ext uri="{BB962C8B-B14F-4D97-AF65-F5344CB8AC3E}">
        <p14:creationId xmlns:p14="http://schemas.microsoft.com/office/powerpoint/2010/main" val="335325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090464-20FA-CFEC-B6B4-BFE188812A3B}"/>
              </a:ext>
            </a:extLst>
          </p:cNvPr>
          <p:cNvPicPr>
            <a:picLocks noChangeAspect="1"/>
          </p:cNvPicPr>
          <p:nvPr/>
        </p:nvPicPr>
        <p:blipFill>
          <a:blip r:embed="rId2"/>
          <a:stretch>
            <a:fillRect/>
          </a:stretch>
        </p:blipFill>
        <p:spPr>
          <a:xfrm>
            <a:off x="1325217" y="320915"/>
            <a:ext cx="9174288" cy="5976893"/>
          </a:xfrm>
          <a:prstGeom prst="rect">
            <a:avLst/>
          </a:prstGeom>
        </p:spPr>
      </p:pic>
    </p:spTree>
    <p:extLst>
      <p:ext uri="{BB962C8B-B14F-4D97-AF65-F5344CB8AC3E}">
        <p14:creationId xmlns:p14="http://schemas.microsoft.com/office/powerpoint/2010/main" val="259540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CDE4-6A58-5C35-1037-EF7B9A2B0783}"/>
              </a:ext>
            </a:extLst>
          </p:cNvPr>
          <p:cNvSpPr>
            <a:spLocks noGrp="1"/>
          </p:cNvSpPr>
          <p:nvPr>
            <p:ph type="title"/>
          </p:nvPr>
        </p:nvSpPr>
        <p:spPr/>
        <p:txBody>
          <a:bodyPr/>
          <a:lstStyle/>
          <a:p>
            <a:r>
              <a:rPr lang="en-US" dirty="0"/>
              <a:t>Routine immunizations</a:t>
            </a:r>
          </a:p>
        </p:txBody>
      </p:sp>
    </p:spTree>
    <p:extLst>
      <p:ext uri="{BB962C8B-B14F-4D97-AF65-F5344CB8AC3E}">
        <p14:creationId xmlns:p14="http://schemas.microsoft.com/office/powerpoint/2010/main" val="328365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2016-D508-10CE-4DED-F4BC1BF27C6E}"/>
              </a:ext>
            </a:extLst>
          </p:cNvPr>
          <p:cNvSpPr>
            <a:spLocks noGrp="1"/>
          </p:cNvSpPr>
          <p:nvPr>
            <p:ph type="title"/>
          </p:nvPr>
        </p:nvSpPr>
        <p:spPr/>
        <p:txBody>
          <a:bodyPr/>
          <a:lstStyle/>
          <a:p>
            <a:r>
              <a:rPr lang="en-US" sz="2000" b="0" i="0" u="none" strike="noStrike" dirty="0">
                <a:solidFill>
                  <a:srgbClr val="FFFFFF"/>
                </a:solidFill>
                <a:effectLst/>
                <a:latin typeface="Cambria" panose="020F0502020204030204" pitchFamily="34" charset="0"/>
              </a:rPr>
              <a:t>“Although recommended, uptake of maternal vaccines during pregnancy is suboptimal throughout the United States. In fact, in 2020, 61.2% of pregnant women received the influenza vaccine, 56.6% received </a:t>
            </a:r>
            <a:r>
              <a:rPr lang="en-US" sz="2000" b="0" i="0" u="none" strike="noStrike" dirty="0" err="1">
                <a:solidFill>
                  <a:srgbClr val="FFFFFF"/>
                </a:solidFill>
                <a:effectLst/>
                <a:latin typeface="Cambria" panose="020F0502020204030204" pitchFamily="34" charset="0"/>
              </a:rPr>
              <a:t>Tdap</a:t>
            </a:r>
            <a:r>
              <a:rPr lang="en-US" sz="2000" b="0" i="0" u="none" strike="noStrike" dirty="0">
                <a:solidFill>
                  <a:srgbClr val="FFFFFF"/>
                </a:solidFill>
                <a:effectLst/>
                <a:latin typeface="Cambria" panose="020F0502020204030204" pitchFamily="34" charset="0"/>
              </a:rPr>
              <a:t>, and only 40.3% received both vaccines.”</a:t>
            </a:r>
            <a:r>
              <a:rPr lang="en-US" sz="1400" b="0" i="0" u="none" strike="noStrike" dirty="0">
                <a:solidFill>
                  <a:srgbClr val="FFFFFF"/>
                </a:solidFill>
                <a:effectLst/>
                <a:latin typeface="Cambria" panose="020F0502020204030204" pitchFamily="34" charset="0"/>
              </a:rPr>
              <a:t> (</a:t>
            </a:r>
            <a:r>
              <a:rPr lang="en-US" sz="1400" b="0" i="0" u="sng" strike="noStrike" dirty="0">
                <a:solidFill>
                  <a:srgbClr val="FFFFFF"/>
                </a:solidFill>
                <a:effectLst/>
                <a:latin typeface="Helvetica Neue" panose="02000503000000020004" pitchFamily="2"/>
                <a:hlinkClick r:id="rId3">
                  <a:extLst>
                    <a:ext uri="{A12FA001-AC4F-418D-AE19-62706E023703}">
                      <ahyp:hlinkClr xmlns:ahyp="http://schemas.microsoft.com/office/drawing/2018/hyperlinkcolor" val="tx"/>
                    </a:ext>
                  </a:extLst>
                </a:hlinkClick>
              </a:rPr>
              <a:t>PLoS One.</a:t>
            </a:r>
            <a:r>
              <a:rPr lang="en-US" sz="1400" b="0" i="0" u="none" strike="noStrike" dirty="0">
                <a:solidFill>
                  <a:srgbClr val="FFFFFF"/>
                </a:solidFill>
                <a:effectLst/>
                <a:latin typeface="Helvetica Neue" panose="02000503000000020004" pitchFamily="2"/>
              </a:rPr>
              <a:t> 2021)</a:t>
            </a:r>
            <a:endParaRPr lang="en-US" sz="1400" dirty="0">
              <a:solidFill>
                <a:srgbClr val="FFFFFF"/>
              </a:solidFill>
            </a:endParaRPr>
          </a:p>
        </p:txBody>
      </p:sp>
    </p:spTree>
    <p:extLst>
      <p:ext uri="{BB962C8B-B14F-4D97-AF65-F5344CB8AC3E}">
        <p14:creationId xmlns:p14="http://schemas.microsoft.com/office/powerpoint/2010/main" val="134507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0236-C9A7-F7E9-8714-7DF9F480D8C3}"/>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69A5FA3C-1ADD-794D-3BA7-E49BE887A957}"/>
              </a:ext>
            </a:extLst>
          </p:cNvPr>
          <p:cNvSpPr>
            <a:spLocks noGrp="1"/>
          </p:cNvSpPr>
          <p:nvPr>
            <p:ph sz="quarter" idx="31"/>
          </p:nvPr>
        </p:nvSpPr>
        <p:spPr/>
        <p:txBody>
          <a:bodyPr/>
          <a:lstStyle/>
          <a:p>
            <a:r>
              <a:rPr lang="en-US" b="0" i="0"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Recommended for those pregnant, </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might become pregnant, were recently pregnant or are breastfeeding.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The safety and effectiveness of COVID-19 vaccination indicates that the benefits of vaccination outweigh any known or potential risks of COVID-19 vaccination during pregnancy. </a:t>
            </a:r>
          </a:p>
          <a:p>
            <a:endParaRPr lang="en-US" dirty="0"/>
          </a:p>
        </p:txBody>
      </p:sp>
    </p:spTree>
    <p:extLst>
      <p:ext uri="{BB962C8B-B14F-4D97-AF65-F5344CB8AC3E}">
        <p14:creationId xmlns:p14="http://schemas.microsoft.com/office/powerpoint/2010/main" val="341083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ABE3-538E-2DBB-712D-76559ADAED98}"/>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F27D0277-0C8A-40AF-1920-26DF442F6816}"/>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rPr>
              <a:t>ACOG recommends COVID-19 vaccination for all pregnant individuals who were not vaccinated prior to pregnancy.</a:t>
            </a:r>
          </a:p>
          <a:p>
            <a:r>
              <a:rPr lang="en-US" b="0" i="0" u="none" strike="noStrike" dirty="0">
                <a:solidFill>
                  <a:srgbClr val="FFFFFF"/>
                </a:solidFill>
                <a:effectLst/>
                <a:latin typeface="Roboto" panose="02000000000000000000" pitchFamily="2" charset="0"/>
              </a:rPr>
              <a:t> Pregnant and recently pregnant people up to 6 weeks postpartum should receive a bivalent mRNA COVID-19 vaccine booster dose following the completion of their last COVID-19 primary vaccine dose or monovalent booster. </a:t>
            </a:r>
          </a:p>
          <a:p>
            <a:r>
              <a:rPr lang="en-US" b="0" i="0" u="none" strike="noStrike" dirty="0">
                <a:solidFill>
                  <a:srgbClr val="FFFFFF"/>
                </a:solidFill>
                <a:effectLst/>
                <a:latin typeface="Roboto" panose="02000000000000000000" pitchFamily="2" charset="0"/>
              </a:rPr>
              <a:t>COVID-19 vaccines are recommended for postpartum and lactating individuals who were not vaccinated prior to or during pregnancy.</a:t>
            </a:r>
            <a:endParaRPr lang="en-US" dirty="0">
              <a:solidFill>
                <a:srgbClr val="FFFFFF"/>
              </a:solidFill>
            </a:endParaRPr>
          </a:p>
        </p:txBody>
      </p:sp>
      <p:sp>
        <p:nvSpPr>
          <p:cNvPr id="4" name="Slide Number Placeholder 3">
            <a:extLst>
              <a:ext uri="{FF2B5EF4-FFF2-40B4-BE49-F238E27FC236}">
                <a16:creationId xmlns:a16="http://schemas.microsoft.com/office/drawing/2014/main" id="{86373034-3E8F-2E1F-136F-F7AA29D23B8A}"/>
              </a:ext>
            </a:extLst>
          </p:cNvPr>
          <p:cNvSpPr>
            <a:spLocks noGrp="1"/>
          </p:cNvSpPr>
          <p:nvPr>
            <p:ph type="sldNum" sz="quarter" idx="12"/>
          </p:nvPr>
        </p:nvSpPr>
        <p:spPr/>
        <p:txBody>
          <a:bodyPr/>
          <a:lstStyle/>
          <a:p>
            <a:fld id="{FE024F78-56A6-7740-B68D-8D4D026EDF3F}" type="slidenum">
              <a:rPr lang="en-US" smtClean="0"/>
              <a:pPr/>
              <a:t>24</a:t>
            </a:fld>
            <a:endParaRPr lang="en-US" dirty="0"/>
          </a:p>
        </p:txBody>
      </p:sp>
    </p:spTree>
    <p:extLst>
      <p:ext uri="{BB962C8B-B14F-4D97-AF65-F5344CB8AC3E}">
        <p14:creationId xmlns:p14="http://schemas.microsoft.com/office/powerpoint/2010/main" val="322558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6261-95E7-1380-8090-7C1BF4DED020}"/>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CEDB9A69-DD24-61CB-0344-EFF0F9D296D5}"/>
              </a:ext>
            </a:extLst>
          </p:cNvPr>
          <p:cNvSpPr>
            <a:spLocks noGrp="1"/>
          </p:cNvSpPr>
          <p:nvPr>
            <p:ph sz="quarter" idx="31"/>
          </p:nvPr>
        </p:nvSpPr>
        <p:spPr/>
        <p:txBody>
          <a:bodyPr/>
          <a:lstStyle/>
          <a:p>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How are we doing?</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As of May 8, 2021, 16.3% of pregnant women identified in CDC’s Vaccine Safety Datalink (VSD) had received ≥1 dose of a COVID-19 vaccine during pregnancy in the United States.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Vaccination was lowest among Hispanic (11.9%) and non-Hispanic Black women (6.0%) and women aged 18–24 years (5.5%) and highest among non-Hispanic Asian women (24.7%) and women aged 35–49 years (22.7%).</a:t>
            </a:r>
          </a:p>
        </p:txBody>
      </p:sp>
      <p:sp>
        <p:nvSpPr>
          <p:cNvPr id="4" name="Slide Number Placeholder 3">
            <a:extLst>
              <a:ext uri="{FF2B5EF4-FFF2-40B4-BE49-F238E27FC236}">
                <a16:creationId xmlns:a16="http://schemas.microsoft.com/office/drawing/2014/main" id="{E6A45E77-E556-0EEC-90D2-E2DE38A58CB0}"/>
              </a:ext>
            </a:extLst>
          </p:cNvPr>
          <p:cNvSpPr>
            <a:spLocks noGrp="1"/>
          </p:cNvSpPr>
          <p:nvPr>
            <p:ph type="sldNum" sz="quarter" idx="12"/>
          </p:nvPr>
        </p:nvSpPr>
        <p:spPr/>
        <p:txBody>
          <a:bodyPr/>
          <a:lstStyle/>
          <a:p>
            <a:fld id="{FE024F78-56A6-7740-B68D-8D4D026EDF3F}" type="slidenum">
              <a:rPr lang="en-US" smtClean="0"/>
              <a:pPr/>
              <a:t>25</a:t>
            </a:fld>
            <a:endParaRPr lang="en-US" dirty="0"/>
          </a:p>
        </p:txBody>
      </p:sp>
    </p:spTree>
    <p:extLst>
      <p:ext uri="{BB962C8B-B14F-4D97-AF65-F5344CB8AC3E}">
        <p14:creationId xmlns:p14="http://schemas.microsoft.com/office/powerpoint/2010/main" val="205378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E1FA-6D82-4744-3375-477325904954}"/>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3086FFED-D648-731D-50D6-9DF4A508AFDD}"/>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COVID-19 vaccination completion is lower in pregnant women (11.1%) compared with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nonpregnant</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females aged 18–49 years reported in VSD for the same period (24.9%).</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C6641197-50A9-A7AE-ED3B-57719405805B}"/>
              </a:ext>
            </a:extLst>
          </p:cNvPr>
          <p:cNvSpPr>
            <a:spLocks noGrp="1"/>
          </p:cNvSpPr>
          <p:nvPr>
            <p:ph type="sldNum" sz="quarter" idx="12"/>
          </p:nvPr>
        </p:nvSpPr>
        <p:spPr/>
        <p:txBody>
          <a:bodyPr/>
          <a:lstStyle/>
          <a:p>
            <a:fld id="{FE024F78-56A6-7740-B68D-8D4D026EDF3F}" type="slidenum">
              <a:rPr lang="en-US" smtClean="0"/>
              <a:pPr/>
              <a:t>26</a:t>
            </a:fld>
            <a:endParaRPr lang="en-US" dirty="0"/>
          </a:p>
        </p:txBody>
      </p:sp>
    </p:spTree>
    <p:extLst>
      <p:ext uri="{BB962C8B-B14F-4D97-AF65-F5344CB8AC3E}">
        <p14:creationId xmlns:p14="http://schemas.microsoft.com/office/powerpoint/2010/main" val="2446174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A7B9-DABD-CD4B-90A4-B73F1F863829}"/>
              </a:ext>
            </a:extLst>
          </p:cNvPr>
          <p:cNvSpPr>
            <a:spLocks noGrp="1"/>
          </p:cNvSpPr>
          <p:nvPr>
            <p:ph type="title"/>
          </p:nvPr>
        </p:nvSpPr>
        <p:spPr/>
        <p:txBody>
          <a:bodyPr/>
          <a:lstStyle/>
          <a:p>
            <a:r>
              <a:rPr lang="en-US" dirty="0"/>
              <a:t>RSV</a:t>
            </a:r>
          </a:p>
        </p:txBody>
      </p:sp>
      <p:sp>
        <p:nvSpPr>
          <p:cNvPr id="3" name="Content Placeholder 2">
            <a:extLst>
              <a:ext uri="{FF2B5EF4-FFF2-40B4-BE49-F238E27FC236}">
                <a16:creationId xmlns:a16="http://schemas.microsoft.com/office/drawing/2014/main" id="{6DA0FFE6-3F92-6015-5B62-3577AFF2E15E}"/>
              </a:ext>
            </a:extLst>
          </p:cNvPr>
          <p:cNvSpPr>
            <a:spLocks noGrp="1"/>
          </p:cNvSpPr>
          <p:nvPr>
            <p:ph sz="quarter" idx="31"/>
          </p:nvPr>
        </p:nvSpPr>
        <p:spPr>
          <a:xfrm>
            <a:off x="3305669" y="2159475"/>
            <a:ext cx="7420819" cy="3676649"/>
          </a:xfrm>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On September 22, 2023, ACIP and CDC recommended maternal Pfizer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RSVpreF</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Abrysvo</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vaccination in pregnant persons as a one-time dose at 32 weeks and zero days–36 weeks and 6 days gestation using seasonal administration (meaning September–January in most of the continental United States) for prevention of RSV-associated LRTI in infants aged &lt;6 months.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If you have already received a maternal RSV vaccine during any previous pregnancy, CDC does not currently recommend you get another dose of RSV vaccine when you are pregnant again. Instead, your baby should receive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nirsevimab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E2A66768-971F-EF0F-43E9-4DAACB965EF5}"/>
              </a:ext>
            </a:extLst>
          </p:cNvPr>
          <p:cNvSpPr>
            <a:spLocks noGrp="1"/>
          </p:cNvSpPr>
          <p:nvPr>
            <p:ph type="sldNum" sz="quarter" idx="12"/>
          </p:nvPr>
        </p:nvSpPr>
        <p:spPr/>
        <p:txBody>
          <a:bodyPr/>
          <a:lstStyle/>
          <a:p>
            <a:fld id="{FE024F78-56A6-7740-B68D-8D4D026EDF3F}" type="slidenum">
              <a:rPr lang="en-US" smtClean="0"/>
              <a:pPr/>
              <a:t>27</a:t>
            </a:fld>
            <a:endParaRPr lang="en-US" dirty="0"/>
          </a:p>
        </p:txBody>
      </p:sp>
    </p:spTree>
    <p:extLst>
      <p:ext uri="{BB962C8B-B14F-4D97-AF65-F5344CB8AC3E}">
        <p14:creationId xmlns:p14="http://schemas.microsoft.com/office/powerpoint/2010/main" val="218576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472F-4B32-BE53-86B3-F3E59A45EAC0}"/>
              </a:ext>
            </a:extLst>
          </p:cNvPr>
          <p:cNvSpPr>
            <a:spLocks noGrp="1"/>
          </p:cNvSpPr>
          <p:nvPr>
            <p:ph type="title"/>
          </p:nvPr>
        </p:nvSpPr>
        <p:spPr/>
        <p:txBody>
          <a:bodyPr/>
          <a:lstStyle/>
          <a:p>
            <a:r>
              <a:rPr lang="en-US" dirty="0"/>
              <a:t>RSV</a:t>
            </a:r>
          </a:p>
        </p:txBody>
      </p:sp>
      <p:sp>
        <p:nvSpPr>
          <p:cNvPr id="3" name="Content Placeholder 2">
            <a:extLst>
              <a:ext uri="{FF2B5EF4-FFF2-40B4-BE49-F238E27FC236}">
                <a16:creationId xmlns:a16="http://schemas.microsoft.com/office/drawing/2014/main" id="{097D9040-DDFA-A76B-EF82-FF2EB60AE5A1}"/>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How are we doing?</a:t>
            </a:r>
          </a:p>
          <a:p>
            <a:r>
              <a:rPr lang="en-US" i="1" dirty="0">
                <a:solidFill>
                  <a:srgbClr val="FFFFFF"/>
                </a:solidFill>
                <a:latin typeface="Roboto" panose="02000000000000000000" pitchFamily="2" charset="0"/>
                <a:ea typeface="Roboto" panose="02000000000000000000" pitchFamily="2" charset="0"/>
                <a:cs typeface="Roboto" panose="02000000000000000000" pitchFamily="2" charset="0"/>
              </a:rPr>
              <a:t>Pediatrics</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(May 2024): </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Of 1619 completed surveys, 1528 were analyzed. 54% of respondents indicated that they were “very likely” to get vaccinated against RSV during pregnancy.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The perception of RSV as a serious illness was the strongest predictor of vaccination likelihood.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5DF8A731-E4A4-CB9D-C449-64415F6ED532}"/>
              </a:ext>
            </a:extLst>
          </p:cNvPr>
          <p:cNvSpPr>
            <a:spLocks noGrp="1"/>
          </p:cNvSpPr>
          <p:nvPr>
            <p:ph type="sldNum" sz="quarter" idx="12"/>
          </p:nvPr>
        </p:nvSpPr>
        <p:spPr/>
        <p:txBody>
          <a:bodyPr/>
          <a:lstStyle/>
          <a:p>
            <a:fld id="{FE024F78-56A6-7740-B68D-8D4D026EDF3F}" type="slidenum">
              <a:rPr lang="en-US" smtClean="0"/>
              <a:pPr/>
              <a:t>28</a:t>
            </a:fld>
            <a:endParaRPr lang="en-US" dirty="0"/>
          </a:p>
        </p:txBody>
      </p:sp>
    </p:spTree>
    <p:extLst>
      <p:ext uri="{BB962C8B-B14F-4D97-AF65-F5344CB8AC3E}">
        <p14:creationId xmlns:p14="http://schemas.microsoft.com/office/powerpoint/2010/main" val="2341106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CF69-740E-B655-EBC0-1FAAF94FF5D0}"/>
              </a:ext>
            </a:extLst>
          </p:cNvPr>
          <p:cNvSpPr>
            <a:spLocks noGrp="1"/>
          </p:cNvSpPr>
          <p:nvPr>
            <p:ph type="title"/>
          </p:nvPr>
        </p:nvSpPr>
        <p:spPr/>
        <p:txBody>
          <a:bodyPr/>
          <a:lstStyle/>
          <a:p>
            <a:r>
              <a:rPr lang="en-US" b="0" i="0" u="none" strike="noStrike" dirty="0" err="1">
                <a:solidFill>
                  <a:srgbClr val="FFFFFF"/>
                </a:solidFill>
                <a:effectLst/>
                <a:latin typeface="Nunito" pitchFamily="2" charset="77"/>
              </a:rPr>
              <a:t>nirsevimab</a:t>
            </a:r>
            <a:endParaRPr lang="en-US" dirty="0"/>
          </a:p>
        </p:txBody>
      </p:sp>
      <p:sp>
        <p:nvSpPr>
          <p:cNvPr id="3" name="Content Placeholder 2">
            <a:extLst>
              <a:ext uri="{FF2B5EF4-FFF2-40B4-BE49-F238E27FC236}">
                <a16:creationId xmlns:a16="http://schemas.microsoft.com/office/drawing/2014/main" id="{3683DBBB-5B1E-33C3-C350-E78BFF275B59}"/>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RSV antibody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nirsevimab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is recommended for all babies younger than 8 months of age born to mothers who did not receive a maternal RSV vaccine (Pfizer’s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Abrysvo</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during pregnancy.</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nirsevimab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dose should be given to babies shortly before the RSV season, or within 1 week after birth if born during October to March in most of the U.S.</a:t>
            </a:r>
            <a:br>
              <a:rPr lang="en-US" dirty="0">
                <a:solidFill>
                  <a:srgbClr val="FFFFFF"/>
                </a:solidFill>
              </a:rPr>
            </a:br>
            <a:endParaRPr lang="en-US" dirty="0">
              <a:solidFill>
                <a:srgbClr val="FFFFFF"/>
              </a:solidFill>
            </a:endParaRPr>
          </a:p>
        </p:txBody>
      </p:sp>
      <p:sp>
        <p:nvSpPr>
          <p:cNvPr id="4" name="Slide Number Placeholder 3">
            <a:extLst>
              <a:ext uri="{FF2B5EF4-FFF2-40B4-BE49-F238E27FC236}">
                <a16:creationId xmlns:a16="http://schemas.microsoft.com/office/drawing/2014/main" id="{DAE4580F-ADA5-7190-D4A5-2C71D2CEC187}"/>
              </a:ext>
            </a:extLst>
          </p:cNvPr>
          <p:cNvSpPr>
            <a:spLocks noGrp="1"/>
          </p:cNvSpPr>
          <p:nvPr>
            <p:ph type="sldNum" sz="quarter" idx="12"/>
          </p:nvPr>
        </p:nvSpPr>
        <p:spPr/>
        <p:txBody>
          <a:bodyPr/>
          <a:lstStyle/>
          <a:p>
            <a:fld id="{FE024F78-56A6-7740-B68D-8D4D026EDF3F}" type="slidenum">
              <a:rPr lang="en-US" smtClean="0"/>
              <a:pPr/>
              <a:t>29</a:t>
            </a:fld>
            <a:endParaRPr lang="en-US" dirty="0"/>
          </a:p>
        </p:txBody>
      </p:sp>
    </p:spTree>
    <p:extLst>
      <p:ext uri="{BB962C8B-B14F-4D97-AF65-F5344CB8AC3E}">
        <p14:creationId xmlns:p14="http://schemas.microsoft.com/office/powerpoint/2010/main" val="58141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dirty="0"/>
              <a:t>Objectives</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dirty="0"/>
              <a:t>1. Discuss the recommended and available perinatal immunizations offered to expectant mothers.</a:t>
            </a:r>
          </a:p>
        </p:txBody>
      </p:sp>
    </p:spTree>
    <p:extLst>
      <p:ext uri="{BB962C8B-B14F-4D97-AF65-F5344CB8AC3E}">
        <p14:creationId xmlns:p14="http://schemas.microsoft.com/office/powerpoint/2010/main" val="146015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05D9-E5B9-EA43-6041-2A131CADD01B}"/>
              </a:ext>
            </a:extLst>
          </p:cNvPr>
          <p:cNvSpPr>
            <a:spLocks noGrp="1"/>
          </p:cNvSpPr>
          <p:nvPr>
            <p:ph type="title"/>
          </p:nvPr>
        </p:nvSpPr>
        <p:spPr/>
        <p:txBody>
          <a:bodyPr/>
          <a:lstStyle/>
          <a:p>
            <a:r>
              <a:rPr lang="en-US" b="0" i="0" u="none" strike="noStrike" dirty="0" err="1">
                <a:solidFill>
                  <a:srgbClr val="FFFFFF"/>
                </a:solidFill>
                <a:effectLst/>
                <a:latin typeface="Nunito" pitchFamily="2" charset="77"/>
              </a:rPr>
              <a:t>nirsevimab</a:t>
            </a:r>
            <a:endParaRPr lang="en-US" dirty="0"/>
          </a:p>
        </p:txBody>
      </p:sp>
      <p:sp>
        <p:nvSpPr>
          <p:cNvPr id="3" name="Content Placeholder 2">
            <a:extLst>
              <a:ext uri="{FF2B5EF4-FFF2-40B4-BE49-F238E27FC236}">
                <a16:creationId xmlns:a16="http://schemas.microsoft.com/office/drawing/2014/main" id="{6C209189-62F7-36C5-3BCB-3310C45507EA}"/>
              </a:ext>
            </a:extLst>
          </p:cNvPr>
          <p:cNvSpPr>
            <a:spLocks noGrp="1"/>
          </p:cNvSpPr>
          <p:nvPr>
            <p:ph sz="quarter" idx="31"/>
          </p:nvPr>
        </p:nvSpPr>
        <p:spPr/>
        <p:txBody>
          <a:bodyPr/>
          <a:lstStyle/>
          <a:p>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Nirsevimab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is also recommended for a small group of young children 8 through 19 months of age who are at increased risk for severe RSV. This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nirsevimab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dose should be given shortly before the child’s second RSV season. This group includes:</a:t>
            </a:r>
          </a:p>
          <a:p>
            <a:pPr marL="0" indent="0">
              <a:buNone/>
            </a:pP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-Children who were born prematurely and have chronic lung disease</a:t>
            </a:r>
          </a:p>
          <a:p>
            <a:pPr marL="0" indent="0">
              <a:buNone/>
            </a:pP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-Immunocompromised </a:t>
            </a:r>
          </a:p>
          <a:p>
            <a:pPr marL="0" indent="0">
              <a:buNone/>
            </a:pP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-Cystic Fibrosis </a:t>
            </a:r>
          </a:p>
          <a:p>
            <a:pPr marL="0" indent="0">
              <a:buNone/>
            </a:pP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-American Indian and Alaska Native children</a:t>
            </a:r>
          </a:p>
          <a:p>
            <a:endParaRPr lang="en-US" dirty="0"/>
          </a:p>
        </p:txBody>
      </p:sp>
      <p:sp>
        <p:nvSpPr>
          <p:cNvPr id="4" name="Slide Number Placeholder 3">
            <a:extLst>
              <a:ext uri="{FF2B5EF4-FFF2-40B4-BE49-F238E27FC236}">
                <a16:creationId xmlns:a16="http://schemas.microsoft.com/office/drawing/2014/main" id="{C7E15172-7FD8-2B1D-B224-60F4A3D5AD8F}"/>
              </a:ext>
            </a:extLst>
          </p:cNvPr>
          <p:cNvSpPr>
            <a:spLocks noGrp="1"/>
          </p:cNvSpPr>
          <p:nvPr>
            <p:ph type="sldNum" sz="quarter" idx="12"/>
          </p:nvPr>
        </p:nvSpPr>
        <p:spPr/>
        <p:txBody>
          <a:bodyPr/>
          <a:lstStyle/>
          <a:p>
            <a:fld id="{FE024F78-56A6-7740-B68D-8D4D026EDF3F}" type="slidenum">
              <a:rPr lang="en-US" smtClean="0"/>
              <a:pPr/>
              <a:t>30</a:t>
            </a:fld>
            <a:endParaRPr lang="en-US" dirty="0"/>
          </a:p>
        </p:txBody>
      </p:sp>
    </p:spTree>
    <p:extLst>
      <p:ext uri="{BB962C8B-B14F-4D97-AF65-F5344CB8AC3E}">
        <p14:creationId xmlns:p14="http://schemas.microsoft.com/office/powerpoint/2010/main" val="771328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B113-EF89-E181-4A6E-B95BC1C4567A}"/>
              </a:ext>
            </a:extLst>
          </p:cNvPr>
          <p:cNvSpPr>
            <a:spLocks noGrp="1"/>
          </p:cNvSpPr>
          <p:nvPr>
            <p:ph type="title"/>
          </p:nvPr>
        </p:nvSpPr>
        <p:spPr/>
        <p:txBody>
          <a:bodyPr/>
          <a:lstStyle/>
          <a:p>
            <a:r>
              <a:rPr lang="en-US" dirty="0"/>
              <a:t>Influenza</a:t>
            </a:r>
          </a:p>
        </p:txBody>
      </p:sp>
      <p:sp>
        <p:nvSpPr>
          <p:cNvPr id="3" name="Content Placeholder 2">
            <a:extLst>
              <a:ext uri="{FF2B5EF4-FFF2-40B4-BE49-F238E27FC236}">
                <a16:creationId xmlns:a16="http://schemas.microsoft.com/office/drawing/2014/main" id="{ED6F76DB-F91F-F4CD-05F9-5801F4784762}"/>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Influenza is more likely to cause illness that results in hospitalization in pregnant people than in people of reproductive age who are not pregnant.</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A</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flu shot reduced a pregnant person's risk of being hospitalized with flu by an average of 40% (</a:t>
            </a:r>
            <a:r>
              <a:rPr lang="en-US" b="0" i="1"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Clinical Infectious Diseases</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Volume 68, Issue 9, 1 May 2019).</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EA67BE5A-F5A4-2E4F-4176-86CD75F2C274}"/>
              </a:ext>
            </a:extLst>
          </p:cNvPr>
          <p:cNvSpPr>
            <a:spLocks noGrp="1"/>
          </p:cNvSpPr>
          <p:nvPr>
            <p:ph type="sldNum" sz="quarter" idx="12"/>
          </p:nvPr>
        </p:nvSpPr>
        <p:spPr/>
        <p:txBody>
          <a:bodyPr/>
          <a:lstStyle/>
          <a:p>
            <a:fld id="{FE024F78-56A6-7740-B68D-8D4D026EDF3F}" type="slidenum">
              <a:rPr lang="en-US" smtClean="0"/>
              <a:pPr/>
              <a:t>31</a:t>
            </a:fld>
            <a:endParaRPr lang="en-US" dirty="0"/>
          </a:p>
        </p:txBody>
      </p:sp>
    </p:spTree>
    <p:extLst>
      <p:ext uri="{BB962C8B-B14F-4D97-AF65-F5344CB8AC3E}">
        <p14:creationId xmlns:p14="http://schemas.microsoft.com/office/powerpoint/2010/main" val="2428918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76BE-A0FC-6263-A302-2E8892BF9383}"/>
              </a:ext>
            </a:extLst>
          </p:cNvPr>
          <p:cNvSpPr>
            <a:spLocks noGrp="1"/>
          </p:cNvSpPr>
          <p:nvPr>
            <p:ph type="title"/>
          </p:nvPr>
        </p:nvSpPr>
        <p:spPr/>
        <p:txBody>
          <a:bodyPr/>
          <a:lstStyle/>
          <a:p>
            <a:r>
              <a:rPr lang="en-US" dirty="0"/>
              <a:t>Influenza</a:t>
            </a:r>
          </a:p>
        </p:txBody>
      </p:sp>
      <p:sp>
        <p:nvSpPr>
          <p:cNvPr id="3" name="Content Placeholder 2">
            <a:extLst>
              <a:ext uri="{FF2B5EF4-FFF2-40B4-BE49-F238E27FC236}">
                <a16:creationId xmlns:a16="http://schemas.microsoft.com/office/drawing/2014/main" id="{7AB3EB50-107F-0EC4-242D-C1F6540217F3}"/>
              </a:ext>
            </a:extLst>
          </p:cNvPr>
          <p:cNvSpPr>
            <a:spLocks noGrp="1"/>
          </p:cNvSpPr>
          <p:nvPr>
            <p:ph sz="quarter" idx="31"/>
          </p:nvPr>
        </p:nvSpPr>
        <p:spPr/>
        <p:txBody>
          <a:bodyPr/>
          <a:lstStyle/>
          <a:p>
            <a:r>
              <a:rPr lang="en-US" dirty="0">
                <a:effectLst/>
                <a:latin typeface="Roboto" panose="02000000000000000000" pitchFamily="2" charset="0"/>
                <a:ea typeface="Roboto" panose="02000000000000000000" pitchFamily="2" charset="0"/>
                <a:cs typeface="Roboto" panose="02000000000000000000" pitchFamily="2" charset="0"/>
              </a:rPr>
              <a:t>Pregnant people with egg allergies of any severity may get any flu shot (egg-based or non-egg-based) that is otherwise appropriate for their age and health status. </a:t>
            </a:r>
          </a:p>
          <a:p>
            <a:r>
              <a:rPr lang="en-US" dirty="0">
                <a:effectLst/>
                <a:latin typeface="Roboto" panose="02000000000000000000" pitchFamily="2" charset="0"/>
                <a:ea typeface="Roboto" panose="02000000000000000000" pitchFamily="2" charset="0"/>
                <a:cs typeface="Roboto" panose="02000000000000000000" pitchFamily="2" charset="0"/>
              </a:rPr>
              <a:t>The nasal spray flu vaccine (live attenuated influenza vaccine or LAIV) should not be used during pregnancy. </a:t>
            </a:r>
          </a:p>
        </p:txBody>
      </p:sp>
      <p:sp>
        <p:nvSpPr>
          <p:cNvPr id="4" name="Slide Number Placeholder 3">
            <a:extLst>
              <a:ext uri="{FF2B5EF4-FFF2-40B4-BE49-F238E27FC236}">
                <a16:creationId xmlns:a16="http://schemas.microsoft.com/office/drawing/2014/main" id="{797A1258-0739-5681-766D-E47D508BB30E}"/>
              </a:ext>
            </a:extLst>
          </p:cNvPr>
          <p:cNvSpPr>
            <a:spLocks noGrp="1"/>
          </p:cNvSpPr>
          <p:nvPr>
            <p:ph type="sldNum" sz="quarter" idx="12"/>
          </p:nvPr>
        </p:nvSpPr>
        <p:spPr/>
        <p:txBody>
          <a:bodyPr/>
          <a:lstStyle/>
          <a:p>
            <a:fld id="{FE024F78-56A6-7740-B68D-8D4D026EDF3F}" type="slidenum">
              <a:rPr lang="en-US" smtClean="0"/>
              <a:pPr/>
              <a:t>32</a:t>
            </a:fld>
            <a:endParaRPr lang="en-US" dirty="0"/>
          </a:p>
        </p:txBody>
      </p:sp>
    </p:spTree>
    <p:extLst>
      <p:ext uri="{BB962C8B-B14F-4D97-AF65-F5344CB8AC3E}">
        <p14:creationId xmlns:p14="http://schemas.microsoft.com/office/powerpoint/2010/main" val="1406063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7A6B-1776-431A-AC07-78E8606D392C}"/>
              </a:ext>
            </a:extLst>
          </p:cNvPr>
          <p:cNvSpPr>
            <a:spLocks noGrp="1"/>
          </p:cNvSpPr>
          <p:nvPr>
            <p:ph type="title"/>
          </p:nvPr>
        </p:nvSpPr>
        <p:spPr/>
        <p:txBody>
          <a:bodyPr/>
          <a:lstStyle/>
          <a:p>
            <a:r>
              <a:rPr lang="en-US" dirty="0"/>
              <a:t>Influenza</a:t>
            </a:r>
          </a:p>
        </p:txBody>
      </p:sp>
      <p:sp>
        <p:nvSpPr>
          <p:cNvPr id="3" name="Content Placeholder 2">
            <a:extLst>
              <a:ext uri="{FF2B5EF4-FFF2-40B4-BE49-F238E27FC236}">
                <a16:creationId xmlns:a16="http://schemas.microsoft.com/office/drawing/2014/main" id="{BC0E6226-76B5-B008-8407-57337FA1332D}"/>
              </a:ext>
            </a:extLst>
          </p:cNvPr>
          <p:cNvSpPr>
            <a:spLocks noGrp="1"/>
          </p:cNvSpPr>
          <p:nvPr>
            <p:ph sz="quarter" idx="31"/>
          </p:nvPr>
        </p:nvSpPr>
        <p:spPr/>
        <p:txBody>
          <a:bodyPr/>
          <a:lstStyle/>
          <a:p>
            <a:r>
              <a:rPr lang="en-US" dirty="0">
                <a:effectLst/>
                <a:latin typeface="Roboto" panose="02000000000000000000" pitchFamily="2" charset="0"/>
                <a:ea typeface="Roboto" panose="02000000000000000000" pitchFamily="2" charset="0"/>
                <a:cs typeface="Roboto" panose="02000000000000000000" pitchFamily="2" charset="0"/>
              </a:rPr>
              <a:t>Previously, it was recommended that people with severe allergy to egg (those who have had any symptom other than hives with egg exposure) be vaccinated in an inpatient or outpatient medical setting. </a:t>
            </a:r>
          </a:p>
          <a:p>
            <a:r>
              <a:rPr lang="en-US" dirty="0">
                <a:effectLst/>
                <a:latin typeface="Roboto" panose="02000000000000000000" pitchFamily="2" charset="0"/>
                <a:ea typeface="Roboto" panose="02000000000000000000" pitchFamily="2" charset="0"/>
                <a:cs typeface="Roboto" panose="02000000000000000000" pitchFamily="2" charset="0"/>
              </a:rPr>
              <a:t>Beginning with the 2023-2024 season, additional safety measures are no longer recommended for flu vaccination of people with an egg allergy beyond those recommended for receipt of any vaccine, regardless of the severity of previous reaction to egg. All vaccines should be given in settings where allergic reactions can be recognized and treated quickly. </a:t>
            </a:r>
            <a:br>
              <a:rPr lang="en-US" b="1" dirty="0">
                <a:effectLst/>
                <a:latin typeface="var(--fonts-nunito)"/>
              </a:rPr>
            </a:br>
            <a:endParaRPr lang="en-US" b="1" dirty="0">
              <a:effectLst/>
              <a:latin typeface="var(--fonts-nunito)"/>
            </a:endParaRPr>
          </a:p>
          <a:p>
            <a:endParaRPr lang="en-US" dirty="0"/>
          </a:p>
        </p:txBody>
      </p:sp>
      <p:sp>
        <p:nvSpPr>
          <p:cNvPr id="4" name="Slide Number Placeholder 3">
            <a:extLst>
              <a:ext uri="{FF2B5EF4-FFF2-40B4-BE49-F238E27FC236}">
                <a16:creationId xmlns:a16="http://schemas.microsoft.com/office/drawing/2014/main" id="{B131C4B4-A916-2E76-E3BA-C91CDA68E782}"/>
              </a:ext>
            </a:extLst>
          </p:cNvPr>
          <p:cNvSpPr>
            <a:spLocks noGrp="1"/>
          </p:cNvSpPr>
          <p:nvPr>
            <p:ph type="sldNum" sz="quarter" idx="12"/>
          </p:nvPr>
        </p:nvSpPr>
        <p:spPr/>
        <p:txBody>
          <a:bodyPr/>
          <a:lstStyle/>
          <a:p>
            <a:fld id="{FE024F78-56A6-7740-B68D-8D4D026EDF3F}" type="slidenum">
              <a:rPr lang="en-US" smtClean="0"/>
              <a:pPr/>
              <a:t>33</a:t>
            </a:fld>
            <a:endParaRPr lang="en-US" dirty="0"/>
          </a:p>
        </p:txBody>
      </p:sp>
    </p:spTree>
    <p:extLst>
      <p:ext uri="{BB962C8B-B14F-4D97-AF65-F5344CB8AC3E}">
        <p14:creationId xmlns:p14="http://schemas.microsoft.com/office/powerpoint/2010/main" val="1994325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94A7-C29E-4AB1-43E1-F53AF7FAA491}"/>
              </a:ext>
            </a:extLst>
          </p:cNvPr>
          <p:cNvSpPr>
            <a:spLocks noGrp="1"/>
          </p:cNvSpPr>
          <p:nvPr>
            <p:ph type="title"/>
          </p:nvPr>
        </p:nvSpPr>
        <p:spPr/>
        <p:txBody>
          <a:bodyPr/>
          <a:lstStyle/>
          <a:p>
            <a:r>
              <a:rPr lang="en-US" dirty="0"/>
              <a:t>Influenza</a:t>
            </a:r>
          </a:p>
        </p:txBody>
      </p:sp>
      <p:sp>
        <p:nvSpPr>
          <p:cNvPr id="3" name="Content Placeholder 2">
            <a:extLst>
              <a:ext uri="{FF2B5EF4-FFF2-40B4-BE49-F238E27FC236}">
                <a16:creationId xmlns:a16="http://schemas.microsoft.com/office/drawing/2014/main" id="{5659F6ED-9185-1FFA-8799-63164E6A8AE9}"/>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How are we doing?</a:t>
            </a: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Annual influenza vaccination coverage increased from the 2016-2017 season (63.0%) to a high of 71.0% in the 2019-2020 season.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After the start of the COVID-19 pandemic, it decreased to a low of 56.4% (2021-2022).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101D6F33-E5BC-9073-088C-B3EB69316366}"/>
              </a:ext>
            </a:extLst>
          </p:cNvPr>
          <p:cNvSpPr>
            <a:spLocks noGrp="1"/>
          </p:cNvSpPr>
          <p:nvPr>
            <p:ph type="sldNum" sz="quarter" idx="12"/>
          </p:nvPr>
        </p:nvSpPr>
        <p:spPr/>
        <p:txBody>
          <a:bodyPr/>
          <a:lstStyle/>
          <a:p>
            <a:fld id="{FE024F78-56A6-7740-B68D-8D4D026EDF3F}" type="slidenum">
              <a:rPr lang="en-US" smtClean="0"/>
              <a:pPr/>
              <a:t>34</a:t>
            </a:fld>
            <a:endParaRPr lang="en-US" dirty="0"/>
          </a:p>
        </p:txBody>
      </p:sp>
    </p:spTree>
    <p:extLst>
      <p:ext uri="{BB962C8B-B14F-4D97-AF65-F5344CB8AC3E}">
        <p14:creationId xmlns:p14="http://schemas.microsoft.com/office/powerpoint/2010/main" val="402895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BEC1-E88B-5A9B-8599-890800A669FD}"/>
              </a:ext>
            </a:extLst>
          </p:cNvPr>
          <p:cNvSpPr>
            <a:spLocks noGrp="1"/>
          </p:cNvSpPr>
          <p:nvPr>
            <p:ph type="title"/>
          </p:nvPr>
        </p:nvSpPr>
        <p:spPr/>
        <p:txBody>
          <a:bodyPr/>
          <a:lstStyle/>
          <a:p>
            <a:r>
              <a:rPr lang="en-US" dirty="0"/>
              <a:t>Influenza</a:t>
            </a:r>
          </a:p>
        </p:txBody>
      </p:sp>
      <p:sp>
        <p:nvSpPr>
          <p:cNvPr id="3" name="Content Placeholder 2">
            <a:extLst>
              <a:ext uri="{FF2B5EF4-FFF2-40B4-BE49-F238E27FC236}">
                <a16:creationId xmlns:a16="http://schemas.microsoft.com/office/drawing/2014/main" id="{3655E231-0987-EE04-E46F-26AAAE29FA7D}"/>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 each of the six seasons, coverage was lowest among pregnant people aged 18-24 years and among non-Hispanic Black pregnant people.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The 2021-2022 season had the lowest coverage across all age and race and ethnicity groups. The recent decreases highlight the need for continued efforts to improve coverage among pregnant people.</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B39F2805-596A-6D2C-05E2-743C007DE8BC}"/>
              </a:ext>
            </a:extLst>
          </p:cNvPr>
          <p:cNvSpPr>
            <a:spLocks noGrp="1"/>
          </p:cNvSpPr>
          <p:nvPr>
            <p:ph type="sldNum" sz="quarter" idx="12"/>
          </p:nvPr>
        </p:nvSpPr>
        <p:spPr/>
        <p:txBody>
          <a:bodyPr/>
          <a:lstStyle/>
          <a:p>
            <a:fld id="{FE024F78-56A6-7740-B68D-8D4D026EDF3F}" type="slidenum">
              <a:rPr lang="en-US" smtClean="0"/>
              <a:pPr/>
              <a:t>35</a:t>
            </a:fld>
            <a:endParaRPr lang="en-US" dirty="0"/>
          </a:p>
        </p:txBody>
      </p:sp>
    </p:spTree>
    <p:extLst>
      <p:ext uri="{BB962C8B-B14F-4D97-AF65-F5344CB8AC3E}">
        <p14:creationId xmlns:p14="http://schemas.microsoft.com/office/powerpoint/2010/main" val="2902344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F355-AEA3-8D07-808C-A03746698354}"/>
              </a:ext>
            </a:extLst>
          </p:cNvPr>
          <p:cNvSpPr>
            <a:spLocks noGrp="1"/>
          </p:cNvSpPr>
          <p:nvPr>
            <p:ph type="title"/>
          </p:nvPr>
        </p:nvSpPr>
        <p:spPr/>
        <p:txBody>
          <a:bodyPr/>
          <a:lstStyle/>
          <a:p>
            <a:r>
              <a:rPr lang="en-US" dirty="0"/>
              <a:t>TDAP</a:t>
            </a:r>
          </a:p>
        </p:txBody>
      </p:sp>
      <p:sp>
        <p:nvSpPr>
          <p:cNvPr id="3" name="Content Placeholder 2">
            <a:extLst>
              <a:ext uri="{FF2B5EF4-FFF2-40B4-BE49-F238E27FC236}">
                <a16:creationId xmlns:a16="http://schemas.microsoft.com/office/drawing/2014/main" id="{EADBA562-E3E4-28BC-CD45-DD78675D0D07}"/>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 2012, CDC first began recommending the use of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during pregnancy.</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Immunizations should occur during the 27th through 36th week of each pregnancy,</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preferably during the earlier part of this time period.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It doesn't matter when someone got their last tetanus vaccine (Td or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t>
            </a:r>
          </a:p>
          <a:p>
            <a:endParaRPr lang="en-US" dirty="0">
              <a:solidFill>
                <a:srgbClr val="FFFFFF"/>
              </a:solidFill>
              <a:latin typeface="Nunito" pitchFamily="2" charset="77"/>
            </a:endParaRPr>
          </a:p>
          <a:p>
            <a:endParaRPr lang="en-US" b="0" i="0" u="none" strike="noStrike" dirty="0">
              <a:solidFill>
                <a:srgbClr val="FFFFFF"/>
              </a:solidFill>
              <a:effectLst/>
              <a:latin typeface="Nunito" pitchFamily="2" charset="77"/>
            </a:endParaRPr>
          </a:p>
          <a:p>
            <a:endParaRPr lang="en-US" dirty="0">
              <a:solidFill>
                <a:srgbClr val="FFFFFF"/>
              </a:solidFill>
              <a:latin typeface="Nunito" pitchFamily="2" charset="77"/>
            </a:endParaRPr>
          </a:p>
          <a:p>
            <a:endParaRPr lang="en-US" dirty="0">
              <a:solidFill>
                <a:srgbClr val="FFFFFF"/>
              </a:solidFill>
            </a:endParaRPr>
          </a:p>
        </p:txBody>
      </p:sp>
      <p:sp>
        <p:nvSpPr>
          <p:cNvPr id="4" name="Slide Number Placeholder 3">
            <a:extLst>
              <a:ext uri="{FF2B5EF4-FFF2-40B4-BE49-F238E27FC236}">
                <a16:creationId xmlns:a16="http://schemas.microsoft.com/office/drawing/2014/main" id="{69F7DCA5-7858-254E-E5C7-74B6DBAA6A14}"/>
              </a:ext>
            </a:extLst>
          </p:cNvPr>
          <p:cNvSpPr>
            <a:spLocks noGrp="1"/>
          </p:cNvSpPr>
          <p:nvPr>
            <p:ph type="sldNum" sz="quarter" idx="12"/>
          </p:nvPr>
        </p:nvSpPr>
        <p:spPr/>
        <p:txBody>
          <a:bodyPr/>
          <a:lstStyle/>
          <a:p>
            <a:fld id="{FE024F78-56A6-7740-B68D-8D4D026EDF3F}" type="slidenum">
              <a:rPr lang="en-US" smtClean="0"/>
              <a:pPr/>
              <a:t>36</a:t>
            </a:fld>
            <a:endParaRPr lang="en-US" dirty="0"/>
          </a:p>
        </p:txBody>
      </p:sp>
    </p:spTree>
    <p:extLst>
      <p:ext uri="{BB962C8B-B14F-4D97-AF65-F5344CB8AC3E}">
        <p14:creationId xmlns:p14="http://schemas.microsoft.com/office/powerpoint/2010/main" val="129202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4BC-7EE1-8C60-4CF4-58A34ABB759F}"/>
              </a:ext>
            </a:extLst>
          </p:cNvPr>
          <p:cNvSpPr>
            <a:spLocks noGrp="1"/>
          </p:cNvSpPr>
          <p:nvPr>
            <p:ph type="title"/>
          </p:nvPr>
        </p:nvSpPr>
        <p:spPr/>
        <p:txBody>
          <a:bodyPr/>
          <a:lstStyle/>
          <a:p>
            <a:r>
              <a:rPr lang="en-US" dirty="0" err="1"/>
              <a:t>Tdap</a:t>
            </a:r>
            <a:endParaRPr lang="en-US" dirty="0"/>
          </a:p>
        </p:txBody>
      </p:sp>
      <p:sp>
        <p:nvSpPr>
          <p:cNvPr id="3" name="Content Placeholder 2">
            <a:extLst>
              <a:ext uri="{FF2B5EF4-FFF2-40B4-BE49-F238E27FC236}">
                <a16:creationId xmlns:a16="http://schemas.microsoft.com/office/drawing/2014/main" id="{67D6A386-8FE5-9B4A-15C0-01F85FA5A44B}"/>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How are we doing?</a:t>
            </a: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oth frequency and timing of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vaccine uptake improved after the implementation of the 2012 ACIP guidelines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Significant disparities in receipt of the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vaccine during the recommended gestational age of 27–36 weeks exist.</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NHB individuals had significantly lower odds of receiving the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vaccine during the recommended time period than NHW individuals.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3EE23853-600F-F6FA-82B3-8D8F36B1ADC6}"/>
              </a:ext>
            </a:extLst>
          </p:cNvPr>
          <p:cNvSpPr>
            <a:spLocks noGrp="1"/>
          </p:cNvSpPr>
          <p:nvPr>
            <p:ph type="sldNum" sz="quarter" idx="12"/>
          </p:nvPr>
        </p:nvSpPr>
        <p:spPr/>
        <p:txBody>
          <a:bodyPr/>
          <a:lstStyle/>
          <a:p>
            <a:fld id="{FE024F78-56A6-7740-B68D-8D4D026EDF3F}" type="slidenum">
              <a:rPr lang="en-US" smtClean="0"/>
              <a:pPr/>
              <a:t>37</a:t>
            </a:fld>
            <a:endParaRPr lang="en-US" dirty="0"/>
          </a:p>
        </p:txBody>
      </p:sp>
    </p:spTree>
    <p:extLst>
      <p:ext uri="{BB962C8B-B14F-4D97-AF65-F5344CB8AC3E}">
        <p14:creationId xmlns:p14="http://schemas.microsoft.com/office/powerpoint/2010/main" val="752167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7481-9FA4-4BA7-8F42-8C5A3A3B32E1}"/>
              </a:ext>
            </a:extLst>
          </p:cNvPr>
          <p:cNvSpPr>
            <a:spLocks noGrp="1"/>
          </p:cNvSpPr>
          <p:nvPr>
            <p:ph type="title"/>
          </p:nvPr>
        </p:nvSpPr>
        <p:spPr/>
        <p:txBody>
          <a:bodyPr/>
          <a:lstStyle/>
          <a:p>
            <a:r>
              <a:rPr lang="en-US" dirty="0"/>
              <a:t>TDAP</a:t>
            </a:r>
          </a:p>
        </p:txBody>
      </p:sp>
      <p:sp>
        <p:nvSpPr>
          <p:cNvPr id="3" name="Content Placeholder 2">
            <a:extLst>
              <a:ext uri="{FF2B5EF4-FFF2-40B4-BE49-F238E27FC236}">
                <a16:creationId xmlns:a16="http://schemas.microsoft.com/office/drawing/2014/main" id="{5BAA2221-F991-A84B-B120-03A3F30FA58B}"/>
              </a:ext>
            </a:extLst>
          </p:cNvPr>
          <p:cNvSpPr>
            <a:spLocks noGrp="1"/>
          </p:cNvSpPr>
          <p:nvPr>
            <p:ph sz="quarter" idx="31"/>
          </p:nvPr>
        </p:nvSpPr>
        <p:spPr/>
        <p:txBody>
          <a:bodyPr/>
          <a:lstStyle/>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N</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umber of prenatal visits, and not timing of prenatal initiation, was associated with receiving the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vaccine during the recommended time period.</a:t>
            </a:r>
          </a:p>
          <a:p>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It is well documented that vaccine uptake is higher with provider recommendations and offering of vaccines in clinic.</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7EA81529-A4B1-2C06-A505-F26FE3CBBC83}"/>
              </a:ext>
            </a:extLst>
          </p:cNvPr>
          <p:cNvSpPr>
            <a:spLocks noGrp="1"/>
          </p:cNvSpPr>
          <p:nvPr>
            <p:ph type="sldNum" sz="quarter" idx="12"/>
          </p:nvPr>
        </p:nvSpPr>
        <p:spPr/>
        <p:txBody>
          <a:bodyPr/>
          <a:lstStyle/>
          <a:p>
            <a:fld id="{FE024F78-56A6-7740-B68D-8D4D026EDF3F}" type="slidenum">
              <a:rPr lang="en-US" smtClean="0"/>
              <a:pPr/>
              <a:t>38</a:t>
            </a:fld>
            <a:endParaRPr lang="en-US" dirty="0"/>
          </a:p>
        </p:txBody>
      </p:sp>
    </p:spTree>
    <p:extLst>
      <p:ext uri="{BB962C8B-B14F-4D97-AF65-F5344CB8AC3E}">
        <p14:creationId xmlns:p14="http://schemas.microsoft.com/office/powerpoint/2010/main" val="2506674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5277-81DA-1A81-14C3-1090EABD0D38}"/>
              </a:ext>
            </a:extLst>
          </p:cNvPr>
          <p:cNvSpPr>
            <a:spLocks noGrp="1"/>
          </p:cNvSpPr>
          <p:nvPr>
            <p:ph type="title"/>
          </p:nvPr>
        </p:nvSpPr>
        <p:spPr/>
        <p:txBody>
          <a:bodyPr/>
          <a:lstStyle/>
          <a:p>
            <a:r>
              <a:rPr lang="en-US" dirty="0"/>
              <a:t>Non-Immunization status</a:t>
            </a:r>
          </a:p>
        </p:txBody>
      </p:sp>
      <p:sp>
        <p:nvSpPr>
          <p:cNvPr id="4" name="Slide Number Placeholder 3">
            <a:extLst>
              <a:ext uri="{FF2B5EF4-FFF2-40B4-BE49-F238E27FC236}">
                <a16:creationId xmlns:a16="http://schemas.microsoft.com/office/drawing/2014/main" id="{D42B1886-A580-D691-F010-3597456CF350}"/>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39</a:t>
            </a:fld>
            <a:endParaRPr lang="en-US" dirty="0"/>
          </a:p>
        </p:txBody>
      </p:sp>
    </p:spTree>
    <p:extLst>
      <p:ext uri="{BB962C8B-B14F-4D97-AF65-F5344CB8AC3E}">
        <p14:creationId xmlns:p14="http://schemas.microsoft.com/office/powerpoint/2010/main" val="141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dirty="0"/>
              <a:t>Objectives</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dirty="0"/>
              <a:t>2. Review data on perinatal immunization rates for expectant mothers. Where we are and how we can improve. </a:t>
            </a:r>
          </a:p>
        </p:txBody>
      </p:sp>
    </p:spTree>
    <p:extLst>
      <p:ext uri="{BB962C8B-B14F-4D97-AF65-F5344CB8AC3E}">
        <p14:creationId xmlns:p14="http://schemas.microsoft.com/office/powerpoint/2010/main" val="276713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62DA-FC7B-9985-DBB3-142A41914B99}"/>
              </a:ext>
            </a:extLst>
          </p:cNvPr>
          <p:cNvSpPr>
            <a:spLocks noGrp="1"/>
          </p:cNvSpPr>
          <p:nvPr>
            <p:ph type="title"/>
          </p:nvPr>
        </p:nvSpPr>
        <p:spPr/>
        <p:txBody>
          <a:bodyPr/>
          <a:lstStyle/>
          <a:p>
            <a:r>
              <a:rPr lang="en-US" dirty="0"/>
              <a:t>Hepatitis B </a:t>
            </a:r>
          </a:p>
        </p:txBody>
      </p:sp>
      <p:sp>
        <p:nvSpPr>
          <p:cNvPr id="3" name="Content Placeholder 2">
            <a:extLst>
              <a:ext uri="{FF2B5EF4-FFF2-40B4-BE49-F238E27FC236}">
                <a16:creationId xmlns:a16="http://schemas.microsoft.com/office/drawing/2014/main" id="{351697AB-D0D0-FCF9-8986-82EF828297AC}"/>
              </a:ext>
            </a:extLst>
          </p:cNvPr>
          <p:cNvSpPr>
            <a:spLocks noGrp="1"/>
          </p:cNvSpPr>
          <p:nvPr>
            <p:ph sz="quarter" idx="3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Recommended for all adults previously not immunized (avoid </a:t>
            </a:r>
            <a:r>
              <a:rPr lang="en-US" dirty="0" err="1">
                <a:latin typeface="Roboto" panose="02000000000000000000" pitchFamily="2" charset="0"/>
                <a:ea typeface="Roboto" panose="02000000000000000000" pitchFamily="2" charset="0"/>
                <a:cs typeface="Roboto" panose="02000000000000000000" pitchFamily="2" charset="0"/>
              </a:rPr>
              <a:t>Heplisav-B</a:t>
            </a:r>
            <a:r>
              <a:rPr lang="en-US" dirty="0">
                <a:latin typeface="Roboto" panose="02000000000000000000" pitchFamily="2" charset="0"/>
                <a:ea typeface="Roboto" panose="02000000000000000000" pitchFamily="2" charset="0"/>
                <a:cs typeface="Roboto" panose="02000000000000000000" pitchFamily="2" charset="0"/>
              </a:rPr>
              <a:t> and </a:t>
            </a:r>
            <a:r>
              <a:rPr lang="en-US" dirty="0" err="1">
                <a:latin typeface="Roboto" panose="02000000000000000000" pitchFamily="2" charset="0"/>
                <a:ea typeface="Roboto" panose="02000000000000000000" pitchFamily="2" charset="0"/>
                <a:cs typeface="Roboto" panose="02000000000000000000" pitchFamily="2" charset="0"/>
              </a:rPr>
              <a:t>PreHebrio</a:t>
            </a:r>
            <a:r>
              <a:rPr lang="en-US" dirty="0">
                <a:latin typeface="Roboto" panose="02000000000000000000" pitchFamily="2" charset="0"/>
                <a:ea typeface="Roboto" panose="02000000000000000000" pitchFamily="2" charset="0"/>
                <a:cs typeface="Roboto" panose="02000000000000000000" pitchFamily="2" charset="0"/>
              </a:rPr>
              <a:t>)</a:t>
            </a:r>
          </a:p>
          <a:p>
            <a:endParaRPr lang="en-US" dirty="0"/>
          </a:p>
          <a:p>
            <a:endParaRPr lang="en-US" dirty="0"/>
          </a:p>
        </p:txBody>
      </p:sp>
    </p:spTree>
    <p:extLst>
      <p:ext uri="{BB962C8B-B14F-4D97-AF65-F5344CB8AC3E}">
        <p14:creationId xmlns:p14="http://schemas.microsoft.com/office/powerpoint/2010/main" val="3435121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D268-1B19-870B-8554-D555AAFB3CB1}"/>
              </a:ext>
            </a:extLst>
          </p:cNvPr>
          <p:cNvSpPr>
            <a:spLocks noGrp="1"/>
          </p:cNvSpPr>
          <p:nvPr>
            <p:ph type="title"/>
          </p:nvPr>
        </p:nvSpPr>
        <p:spPr/>
        <p:txBody>
          <a:bodyPr/>
          <a:lstStyle/>
          <a:p>
            <a:r>
              <a:rPr lang="en-US"/>
              <a:t>Rubella</a:t>
            </a:r>
          </a:p>
        </p:txBody>
      </p:sp>
      <p:sp>
        <p:nvSpPr>
          <p:cNvPr id="3" name="Content Placeholder 2">
            <a:extLst>
              <a:ext uri="{FF2B5EF4-FFF2-40B4-BE49-F238E27FC236}">
                <a16:creationId xmlns:a16="http://schemas.microsoft.com/office/drawing/2014/main" id="{FDF63916-98EC-8D73-CB3F-BA30FAF6A894}"/>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The rate of seronegative pregnant women ranges from 7 to 15%, depending on geographic area.</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W</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omen of childbearing age without documentation of rubella immunity should get vaccinated at least one month before they become pregnant.</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en-US" dirty="0">
              <a:solidFill>
                <a:srgbClr val="FFFFFF"/>
              </a:solidFill>
            </a:endParaRPr>
          </a:p>
        </p:txBody>
      </p:sp>
      <p:sp>
        <p:nvSpPr>
          <p:cNvPr id="4" name="Slide Number Placeholder 3">
            <a:extLst>
              <a:ext uri="{FF2B5EF4-FFF2-40B4-BE49-F238E27FC236}">
                <a16:creationId xmlns:a16="http://schemas.microsoft.com/office/drawing/2014/main" id="{F991738D-2D02-D4A3-502A-59A276A0B73A}"/>
              </a:ext>
            </a:extLst>
          </p:cNvPr>
          <p:cNvSpPr>
            <a:spLocks noGrp="1"/>
          </p:cNvSpPr>
          <p:nvPr>
            <p:ph type="sldNum" sz="quarter" idx="12"/>
          </p:nvPr>
        </p:nvSpPr>
        <p:spPr/>
        <p:txBody>
          <a:bodyPr/>
          <a:lstStyle/>
          <a:p>
            <a:fld id="{FE024F78-56A6-7740-B68D-8D4D026EDF3F}" type="slidenum">
              <a:rPr lang="en-US" smtClean="0"/>
              <a:pPr/>
              <a:t>41</a:t>
            </a:fld>
            <a:endParaRPr lang="en-US" dirty="0"/>
          </a:p>
        </p:txBody>
      </p:sp>
    </p:spTree>
    <p:extLst>
      <p:ext uri="{BB962C8B-B14F-4D97-AF65-F5344CB8AC3E}">
        <p14:creationId xmlns:p14="http://schemas.microsoft.com/office/powerpoint/2010/main" val="239423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F62E-A647-9227-D9A9-8ED8C5BB0863}"/>
              </a:ext>
            </a:extLst>
          </p:cNvPr>
          <p:cNvSpPr>
            <a:spLocks noGrp="1"/>
          </p:cNvSpPr>
          <p:nvPr>
            <p:ph type="title"/>
          </p:nvPr>
        </p:nvSpPr>
        <p:spPr/>
        <p:txBody>
          <a:bodyPr/>
          <a:lstStyle/>
          <a:p>
            <a:r>
              <a:rPr lang="en-US" dirty="0"/>
              <a:t>Rubella</a:t>
            </a:r>
          </a:p>
        </p:txBody>
      </p:sp>
      <p:sp>
        <p:nvSpPr>
          <p:cNvPr id="3" name="Content Placeholder 2">
            <a:extLst>
              <a:ext uri="{FF2B5EF4-FFF2-40B4-BE49-F238E27FC236}">
                <a16:creationId xmlns:a16="http://schemas.microsoft.com/office/drawing/2014/main" id="{81A894A8-F6B1-75A4-5BBC-76E886CA2E1B}"/>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MMR vaccination before discharge from hospital of postpartum women without documented rubella immunity is recommended by the Canadian National Advisory Committee on Immunization and the US Advisory Committee on Immunization Practices.</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1611E753-49F1-D278-A246-627589F55DB6}"/>
              </a:ext>
            </a:extLst>
          </p:cNvPr>
          <p:cNvSpPr>
            <a:spLocks noGrp="1"/>
          </p:cNvSpPr>
          <p:nvPr>
            <p:ph type="sldNum" sz="quarter" idx="12"/>
          </p:nvPr>
        </p:nvSpPr>
        <p:spPr/>
        <p:txBody>
          <a:bodyPr/>
          <a:lstStyle/>
          <a:p>
            <a:fld id="{FE024F78-56A6-7740-B68D-8D4D026EDF3F}" type="slidenum">
              <a:rPr lang="en-US" smtClean="0"/>
              <a:pPr/>
              <a:t>42</a:t>
            </a:fld>
            <a:endParaRPr lang="en-US" dirty="0"/>
          </a:p>
        </p:txBody>
      </p:sp>
    </p:spTree>
    <p:extLst>
      <p:ext uri="{BB962C8B-B14F-4D97-AF65-F5344CB8AC3E}">
        <p14:creationId xmlns:p14="http://schemas.microsoft.com/office/powerpoint/2010/main" val="764380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F96-7D53-EB43-A5EF-D80D3C47754E}"/>
              </a:ext>
            </a:extLst>
          </p:cNvPr>
          <p:cNvSpPr>
            <a:spLocks noGrp="1"/>
          </p:cNvSpPr>
          <p:nvPr>
            <p:ph type="title"/>
          </p:nvPr>
        </p:nvSpPr>
        <p:spPr/>
        <p:txBody>
          <a:bodyPr/>
          <a:lstStyle/>
          <a:p>
            <a:r>
              <a:rPr lang="en-US" dirty="0"/>
              <a:t>Rubella</a:t>
            </a:r>
          </a:p>
        </p:txBody>
      </p:sp>
      <p:sp>
        <p:nvSpPr>
          <p:cNvPr id="3" name="Content Placeholder 2">
            <a:extLst>
              <a:ext uri="{FF2B5EF4-FFF2-40B4-BE49-F238E27FC236}">
                <a16:creationId xmlns:a16="http://schemas.microsoft.com/office/drawing/2014/main" id="{D5C4CFE3-D11D-D3DB-A850-1FF5FD90E49E}"/>
              </a:ext>
            </a:extLst>
          </p:cNvPr>
          <p:cNvSpPr>
            <a:spLocks noGrp="1"/>
          </p:cNvSpPr>
          <p:nvPr>
            <p:ph sz="quarter" idx="31"/>
          </p:nvPr>
        </p:nvSpPr>
        <p:spPr>
          <a:xfrm>
            <a:off x="2845524" y="2549549"/>
            <a:ext cx="7420819" cy="3676649"/>
          </a:xfrm>
        </p:spPr>
        <p:txBody>
          <a:bodyPr/>
          <a:lstStyle/>
          <a:p>
            <a:r>
              <a:rPr lang="en-US" b="1" dirty="0">
                <a:latin typeface="Roboto" panose="02000000000000000000" pitchFamily="2" charset="0"/>
                <a:ea typeface="Roboto" panose="02000000000000000000" pitchFamily="2" charset="0"/>
                <a:cs typeface="Roboto" panose="02000000000000000000" pitchFamily="2" charset="0"/>
              </a:rPr>
              <a:t>A missed (forgotten) opportunity?</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Of all the rubella-susceptible women studied, 56.8% (67/118) had at least one previous missed postpartum opportunity to receive vaccination: 37 women already had one child, 15 had 2, and 15 had 3 or more.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Rubella immunity was not predicted by parity (6.5% of nulliparous, 5.3% of primiparous and 7.6% of multiparous women were susceptible, </a:t>
            </a:r>
            <a:r>
              <a:rPr lang="en-US" b="0" i="1"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 0.29), maternal age (mean 29.6 years if susceptible, mean 30.3 years if immune, </a:t>
            </a:r>
            <a:r>
              <a:rPr lang="en-US" b="0" i="1"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 0.07) or gestational age at delivery (38.8 weeks and 38.5 weeks respectively.)</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9CEA5E39-56C1-2EC8-3C18-09915866827C}"/>
              </a:ext>
            </a:extLst>
          </p:cNvPr>
          <p:cNvSpPr>
            <a:spLocks noGrp="1"/>
          </p:cNvSpPr>
          <p:nvPr>
            <p:ph type="sldNum" sz="quarter" idx="12"/>
          </p:nvPr>
        </p:nvSpPr>
        <p:spPr/>
        <p:txBody>
          <a:bodyPr/>
          <a:lstStyle/>
          <a:p>
            <a:fld id="{FE024F78-56A6-7740-B68D-8D4D026EDF3F}" type="slidenum">
              <a:rPr lang="en-US" smtClean="0"/>
              <a:pPr/>
              <a:t>43</a:t>
            </a:fld>
            <a:endParaRPr lang="en-US" dirty="0"/>
          </a:p>
        </p:txBody>
      </p:sp>
    </p:spTree>
    <p:extLst>
      <p:ext uri="{BB962C8B-B14F-4D97-AF65-F5344CB8AC3E}">
        <p14:creationId xmlns:p14="http://schemas.microsoft.com/office/powerpoint/2010/main" val="3491434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BB8B-664E-140C-43B7-D387F5BB81FC}"/>
              </a:ext>
            </a:extLst>
          </p:cNvPr>
          <p:cNvSpPr>
            <a:spLocks noGrp="1"/>
          </p:cNvSpPr>
          <p:nvPr>
            <p:ph type="title"/>
          </p:nvPr>
        </p:nvSpPr>
        <p:spPr/>
        <p:txBody>
          <a:bodyPr/>
          <a:lstStyle/>
          <a:p>
            <a:r>
              <a:rPr lang="en-US" dirty="0"/>
              <a:t>Rubella</a:t>
            </a:r>
          </a:p>
        </p:txBody>
      </p:sp>
      <p:sp>
        <p:nvSpPr>
          <p:cNvPr id="3" name="Content Placeholder 2">
            <a:extLst>
              <a:ext uri="{FF2B5EF4-FFF2-40B4-BE49-F238E27FC236}">
                <a16:creationId xmlns:a16="http://schemas.microsoft.com/office/drawing/2014/main" id="{C7630D1D-AF34-427D-87B1-A44EFF891708}"/>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Relying on </a:t>
            </a:r>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physician-initiated prescription of postpartum MMR vaccination </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has been repeatedly documented to result in a high proportion of women remaining unvaccinated.</a:t>
            </a:r>
            <a:endParaRPr lang="en-US" b="0" i="0" u="sng" strike="noStrike" baseline="30000"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endParaRPr lang="en-US" u="sng" baseline="300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Another </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study </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showed that only 27% of seronegative women who delivered in 16 Canadian hospitals were vaccinated before hospital discharge, and even fewer (2%) were vaccinated during the following 3 months.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0F25B738-23CA-99DD-2D60-090F7A1C68CC}"/>
              </a:ext>
            </a:extLst>
          </p:cNvPr>
          <p:cNvSpPr>
            <a:spLocks noGrp="1"/>
          </p:cNvSpPr>
          <p:nvPr>
            <p:ph type="sldNum" sz="quarter" idx="12"/>
          </p:nvPr>
        </p:nvSpPr>
        <p:spPr/>
        <p:txBody>
          <a:bodyPr/>
          <a:lstStyle/>
          <a:p>
            <a:fld id="{FE024F78-56A6-7740-B68D-8D4D026EDF3F}" type="slidenum">
              <a:rPr lang="en-US" smtClean="0"/>
              <a:pPr/>
              <a:t>44</a:t>
            </a:fld>
            <a:endParaRPr lang="en-US" dirty="0"/>
          </a:p>
        </p:txBody>
      </p:sp>
    </p:spTree>
    <p:extLst>
      <p:ext uri="{BB962C8B-B14F-4D97-AF65-F5344CB8AC3E}">
        <p14:creationId xmlns:p14="http://schemas.microsoft.com/office/powerpoint/2010/main" val="2181810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04B5-51DC-A2B7-9556-AA67AC747990}"/>
              </a:ext>
            </a:extLst>
          </p:cNvPr>
          <p:cNvSpPr>
            <a:spLocks noGrp="1"/>
          </p:cNvSpPr>
          <p:nvPr>
            <p:ph type="title"/>
          </p:nvPr>
        </p:nvSpPr>
        <p:spPr/>
        <p:txBody>
          <a:bodyPr/>
          <a:lstStyle/>
          <a:p>
            <a:r>
              <a:rPr lang="en-US" dirty="0"/>
              <a:t>Rubella</a:t>
            </a:r>
          </a:p>
        </p:txBody>
      </p:sp>
      <p:sp>
        <p:nvSpPr>
          <p:cNvPr id="3" name="Content Placeholder 2">
            <a:extLst>
              <a:ext uri="{FF2B5EF4-FFF2-40B4-BE49-F238E27FC236}">
                <a16:creationId xmlns:a16="http://schemas.microsoft.com/office/drawing/2014/main" id="{2E8BB74D-E723-E865-2CB8-5F51E903A47B}"/>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The proposal of free vaccination by pediatricians during the postpartum period has resulted in a high rate of compliance </a:t>
            </a:r>
          </a:p>
          <a:p>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 a cohort of 2850 pregnant women, 220 were rubella-seronegative and 163 (74%) of them received immunization after delivering.</a:t>
            </a:r>
            <a:r>
              <a:rPr lang="en-US" b="0" i="0" u="none" strike="noStrike" baseline="30000" dirty="0">
                <a:solidFill>
                  <a:srgbClr val="FFFFFF"/>
                </a:solidFill>
                <a:effectLst/>
                <a:latin typeface="Roboto" panose="02000000000000000000" pitchFamily="2" charset="0"/>
                <a:ea typeface="Roboto" panose="02000000000000000000" pitchFamily="2" charset="0"/>
                <a:cs typeface="Roboto" panose="02000000000000000000" pitchFamily="2" charset="0"/>
              </a:rPr>
              <a:t>7</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The compliance rate increased to 89% when obstetricians caring for the women also gave vaccinations.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D86F5556-CA30-C02D-F4AB-1EF1E7028BF7}"/>
              </a:ext>
            </a:extLst>
          </p:cNvPr>
          <p:cNvSpPr>
            <a:spLocks noGrp="1"/>
          </p:cNvSpPr>
          <p:nvPr>
            <p:ph type="sldNum" sz="quarter" idx="12"/>
          </p:nvPr>
        </p:nvSpPr>
        <p:spPr/>
        <p:txBody>
          <a:bodyPr/>
          <a:lstStyle/>
          <a:p>
            <a:fld id="{FE024F78-56A6-7740-B68D-8D4D026EDF3F}" type="slidenum">
              <a:rPr lang="en-US" smtClean="0"/>
              <a:pPr/>
              <a:t>45</a:t>
            </a:fld>
            <a:endParaRPr lang="en-US" dirty="0"/>
          </a:p>
        </p:txBody>
      </p:sp>
    </p:spTree>
    <p:extLst>
      <p:ext uri="{BB962C8B-B14F-4D97-AF65-F5344CB8AC3E}">
        <p14:creationId xmlns:p14="http://schemas.microsoft.com/office/powerpoint/2010/main" val="1271972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2E23-E7B4-6151-E32B-A5E4AE4948E0}"/>
              </a:ext>
            </a:extLst>
          </p:cNvPr>
          <p:cNvSpPr>
            <a:spLocks noGrp="1"/>
          </p:cNvSpPr>
          <p:nvPr>
            <p:ph type="title"/>
          </p:nvPr>
        </p:nvSpPr>
        <p:spPr/>
        <p:txBody>
          <a:bodyPr/>
          <a:lstStyle/>
          <a:p>
            <a:r>
              <a:rPr lang="en-US" dirty="0"/>
              <a:t>Rubella</a:t>
            </a:r>
          </a:p>
        </p:txBody>
      </p:sp>
      <p:sp>
        <p:nvSpPr>
          <p:cNvPr id="3" name="Content Placeholder 2">
            <a:extLst>
              <a:ext uri="{FF2B5EF4-FFF2-40B4-BE49-F238E27FC236}">
                <a16:creationId xmlns:a16="http://schemas.microsoft.com/office/drawing/2014/main" id="{D3F6B711-89CA-6695-D48D-D6C50C28EC06}"/>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What is the take away?</a:t>
            </a:r>
          </a:p>
          <a:p>
            <a:r>
              <a:rPr lang="en-US" dirty="0">
                <a:latin typeface="Roboto" panose="02000000000000000000" pitchFamily="2" charset="0"/>
                <a:ea typeface="Roboto" panose="02000000000000000000" pitchFamily="2" charset="0"/>
                <a:cs typeface="Roboto" panose="02000000000000000000" pitchFamily="2" charset="0"/>
              </a:rPr>
              <a:t>Postpartum care should include review of a postpartum patients rubella immunization status. </a:t>
            </a:r>
          </a:p>
          <a:p>
            <a:r>
              <a:rPr lang="en-US" dirty="0">
                <a:latin typeface="Roboto" panose="02000000000000000000" pitchFamily="2" charset="0"/>
                <a:ea typeface="Roboto" panose="02000000000000000000" pitchFamily="2" charset="0"/>
                <a:cs typeface="Roboto" panose="02000000000000000000" pitchFamily="2" charset="0"/>
              </a:rPr>
              <a:t>Both pediatricians and obstetricians have a synergistic opportunity to help immunize women in the postpartum period who are non-immune to rubella.</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0E19CD5-01F5-64E4-42F3-ABE9A3AFB0C5}"/>
              </a:ext>
            </a:extLst>
          </p:cNvPr>
          <p:cNvSpPr>
            <a:spLocks noGrp="1"/>
          </p:cNvSpPr>
          <p:nvPr>
            <p:ph type="sldNum" sz="quarter" idx="12"/>
          </p:nvPr>
        </p:nvSpPr>
        <p:spPr/>
        <p:txBody>
          <a:bodyPr/>
          <a:lstStyle/>
          <a:p>
            <a:fld id="{FE024F78-56A6-7740-B68D-8D4D026EDF3F}" type="slidenum">
              <a:rPr lang="en-US" smtClean="0"/>
              <a:pPr/>
              <a:t>46</a:t>
            </a:fld>
            <a:endParaRPr lang="en-US" dirty="0"/>
          </a:p>
        </p:txBody>
      </p:sp>
      <p:sp>
        <p:nvSpPr>
          <p:cNvPr id="8" name="TextBox 7">
            <a:extLst>
              <a:ext uri="{FF2B5EF4-FFF2-40B4-BE49-F238E27FC236}">
                <a16:creationId xmlns:a16="http://schemas.microsoft.com/office/drawing/2014/main" id="{A8CD5982-B7B4-0DEA-8F54-5B0434739C4C}"/>
              </a:ext>
            </a:extLst>
          </p:cNvPr>
          <p:cNvSpPr txBox="1"/>
          <p:nvPr/>
        </p:nvSpPr>
        <p:spPr>
          <a:xfrm>
            <a:off x="3047052" y="3236752"/>
            <a:ext cx="6094104" cy="369332"/>
          </a:xfrm>
          <a:prstGeom prst="rect">
            <a:avLst/>
          </a:prstGeom>
          <a:noFill/>
        </p:spPr>
        <p:txBody>
          <a:bodyPr wrap="square">
            <a:spAutoFit/>
          </a:bodyPr>
          <a:lstStyle/>
          <a:p>
            <a:r>
              <a:rPr lang="en-US" dirty="0"/>
              <a:t>What is the take away</a:t>
            </a:r>
          </a:p>
        </p:txBody>
      </p:sp>
    </p:spTree>
    <p:extLst>
      <p:ext uri="{BB962C8B-B14F-4D97-AF65-F5344CB8AC3E}">
        <p14:creationId xmlns:p14="http://schemas.microsoft.com/office/powerpoint/2010/main" val="142468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0298-B7C3-6B1E-7997-3ABEE6DABA7E}"/>
              </a:ext>
            </a:extLst>
          </p:cNvPr>
          <p:cNvSpPr>
            <a:spLocks noGrp="1"/>
          </p:cNvSpPr>
          <p:nvPr>
            <p:ph type="title"/>
          </p:nvPr>
        </p:nvSpPr>
        <p:spPr/>
        <p:txBody>
          <a:bodyPr/>
          <a:lstStyle/>
          <a:p>
            <a:r>
              <a:rPr lang="en-US" dirty="0"/>
              <a:t>Hepatitis B = infants</a:t>
            </a:r>
          </a:p>
        </p:txBody>
      </p:sp>
      <p:sp>
        <p:nvSpPr>
          <p:cNvPr id="3" name="Content Placeholder 2">
            <a:extLst>
              <a:ext uri="{FF2B5EF4-FFF2-40B4-BE49-F238E27FC236}">
                <a16:creationId xmlns:a16="http://schemas.microsoft.com/office/drawing/2014/main" id="{E1D29C73-5FFC-35E6-3A83-511796CE3AE3}"/>
              </a:ext>
            </a:extLst>
          </p:cNvPr>
          <p:cNvSpPr>
            <a:spLocks noGrp="1"/>
          </p:cNvSpPr>
          <p:nvPr>
            <p:ph sz="quarter" idx="3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Highly effective and safe immunization</a:t>
            </a:r>
            <a:endPar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Healthy newborns should receive their first dose of </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hepatitis B vaccine</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within the first 24 hours of birth to improve their protection against the enduring and potentially fatal disease, according to an updated policy statement from the American Academy of Pediatrics (AAP).</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7B01B4A0-F6F4-E5C6-BAEF-95DE2C8AF639}"/>
              </a:ext>
            </a:extLst>
          </p:cNvPr>
          <p:cNvSpPr>
            <a:spLocks noGrp="1"/>
          </p:cNvSpPr>
          <p:nvPr>
            <p:ph type="sldNum" sz="quarter" idx="12"/>
          </p:nvPr>
        </p:nvSpPr>
        <p:spPr/>
        <p:txBody>
          <a:bodyPr/>
          <a:lstStyle/>
          <a:p>
            <a:fld id="{FE024F78-56A6-7740-B68D-8D4D026EDF3F}" type="slidenum">
              <a:rPr lang="en-US" smtClean="0"/>
              <a:pPr/>
              <a:t>47</a:t>
            </a:fld>
            <a:endParaRPr lang="en-US" dirty="0"/>
          </a:p>
        </p:txBody>
      </p:sp>
    </p:spTree>
    <p:extLst>
      <p:ext uri="{BB962C8B-B14F-4D97-AF65-F5344CB8AC3E}">
        <p14:creationId xmlns:p14="http://schemas.microsoft.com/office/powerpoint/2010/main" val="433996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5430-3D22-7FD2-20CC-126F721BF3DC}"/>
              </a:ext>
            </a:extLst>
          </p:cNvPr>
          <p:cNvSpPr>
            <a:spLocks noGrp="1"/>
          </p:cNvSpPr>
          <p:nvPr>
            <p:ph type="title"/>
          </p:nvPr>
        </p:nvSpPr>
        <p:spPr/>
        <p:txBody>
          <a:bodyPr/>
          <a:lstStyle/>
          <a:p>
            <a:r>
              <a:rPr lang="en-US" dirty="0"/>
              <a:t>Hepatitis B – Infants </a:t>
            </a:r>
          </a:p>
        </p:txBody>
      </p:sp>
      <p:sp>
        <p:nvSpPr>
          <p:cNvPr id="3" name="Content Placeholder 2">
            <a:extLst>
              <a:ext uri="{FF2B5EF4-FFF2-40B4-BE49-F238E27FC236}">
                <a16:creationId xmlns:a16="http://schemas.microsoft.com/office/drawing/2014/main" id="{DE0B962A-C083-22D2-79BC-B935A633A44E}"/>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Because infants with low birth weights have a decreased response to the vaccine, clinicians may need to delay some vaccine doses.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If an infant weighs </a:t>
            </a:r>
            <a:r>
              <a:rPr lang="en-US" b="1"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less than 2,000 grams </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and was born to an HBsAg-negative birth parent, the vaccine dose should occur at the time of hospital discharge or at age 1 month (even if weight is still less than 2,000 grams). </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BE1F8D04-D373-7D7D-8DD4-CA9B3D57BB28}"/>
              </a:ext>
            </a:extLst>
          </p:cNvPr>
          <p:cNvSpPr>
            <a:spLocks noGrp="1"/>
          </p:cNvSpPr>
          <p:nvPr>
            <p:ph type="sldNum" sz="quarter" idx="12"/>
          </p:nvPr>
        </p:nvSpPr>
        <p:spPr/>
        <p:txBody>
          <a:bodyPr/>
          <a:lstStyle/>
          <a:p>
            <a:fld id="{FE024F78-56A6-7740-B68D-8D4D026EDF3F}" type="slidenum">
              <a:rPr lang="en-US" smtClean="0"/>
              <a:pPr/>
              <a:t>48</a:t>
            </a:fld>
            <a:endParaRPr lang="en-US" dirty="0"/>
          </a:p>
        </p:txBody>
      </p:sp>
    </p:spTree>
    <p:extLst>
      <p:ext uri="{BB962C8B-B14F-4D97-AF65-F5344CB8AC3E}">
        <p14:creationId xmlns:p14="http://schemas.microsoft.com/office/powerpoint/2010/main" val="3008363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AD36-B858-4AF4-217E-C9CFCC91C5FC}"/>
              </a:ext>
            </a:extLst>
          </p:cNvPr>
          <p:cNvSpPr>
            <a:spLocks noGrp="1"/>
          </p:cNvSpPr>
          <p:nvPr>
            <p:ph type="title"/>
          </p:nvPr>
        </p:nvSpPr>
        <p:spPr/>
        <p:txBody>
          <a:bodyPr/>
          <a:lstStyle/>
          <a:p>
            <a:r>
              <a:rPr lang="en-US" dirty="0"/>
              <a:t>Hepatitis B = infants </a:t>
            </a:r>
          </a:p>
        </p:txBody>
      </p:sp>
      <p:sp>
        <p:nvSpPr>
          <p:cNvPr id="3" name="Content Placeholder 2">
            <a:extLst>
              <a:ext uri="{FF2B5EF4-FFF2-40B4-BE49-F238E27FC236}">
                <a16:creationId xmlns:a16="http://schemas.microsoft.com/office/drawing/2014/main" id="{CB1A9C98-994E-4042-3446-25001160D814}"/>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Why is it imperative to immunize in the newborn nursery??</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1,000 cases are identified annually in infants. 90% of infected infants will go on to develop chronic hepatitis B. </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Hepatitis B is</a:t>
            </a:r>
            <a:r>
              <a:rPr lang="en-US" b="1" dirty="0">
                <a:latin typeface="Roboto" panose="02000000000000000000" pitchFamily="2" charset="0"/>
                <a:ea typeface="Roboto" panose="02000000000000000000" pitchFamily="2" charset="0"/>
                <a:cs typeface="Roboto" panose="02000000000000000000" pitchFamily="2" charset="0"/>
              </a:rPr>
              <a:t> highly contagious</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Risk of transmission from a caretaker with hepatitis B to an infant can occur. </a:t>
            </a:r>
          </a:p>
        </p:txBody>
      </p:sp>
      <p:sp>
        <p:nvSpPr>
          <p:cNvPr id="4" name="Slide Number Placeholder 3">
            <a:extLst>
              <a:ext uri="{FF2B5EF4-FFF2-40B4-BE49-F238E27FC236}">
                <a16:creationId xmlns:a16="http://schemas.microsoft.com/office/drawing/2014/main" id="{82DC118B-F674-012A-15FD-61375F553C26}"/>
              </a:ext>
            </a:extLst>
          </p:cNvPr>
          <p:cNvSpPr>
            <a:spLocks noGrp="1"/>
          </p:cNvSpPr>
          <p:nvPr>
            <p:ph type="sldNum" sz="quarter" idx="12"/>
          </p:nvPr>
        </p:nvSpPr>
        <p:spPr/>
        <p:txBody>
          <a:bodyPr/>
          <a:lstStyle/>
          <a:p>
            <a:fld id="{FE024F78-56A6-7740-B68D-8D4D026EDF3F}" type="slidenum">
              <a:rPr lang="en-US" smtClean="0"/>
              <a:pPr/>
              <a:t>49</a:t>
            </a:fld>
            <a:endParaRPr lang="en-US" dirty="0"/>
          </a:p>
        </p:txBody>
      </p:sp>
    </p:spTree>
    <p:extLst>
      <p:ext uri="{BB962C8B-B14F-4D97-AF65-F5344CB8AC3E}">
        <p14:creationId xmlns:p14="http://schemas.microsoft.com/office/powerpoint/2010/main" val="48587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dirty="0"/>
              <a:t>Objectives</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dirty="0"/>
              <a:t>3. Where are the opportunities to promote immunizations to mothers a who are found to be non-immune to certain vaccine preventable diseases during prenatal screening.   </a:t>
            </a:r>
          </a:p>
        </p:txBody>
      </p:sp>
    </p:spTree>
    <p:extLst>
      <p:ext uri="{BB962C8B-B14F-4D97-AF65-F5344CB8AC3E}">
        <p14:creationId xmlns:p14="http://schemas.microsoft.com/office/powerpoint/2010/main" val="179519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A5F6-7B33-3B02-91FE-61867B6F9C5D}"/>
              </a:ext>
            </a:extLst>
          </p:cNvPr>
          <p:cNvSpPr>
            <a:spLocks noGrp="1"/>
          </p:cNvSpPr>
          <p:nvPr>
            <p:ph type="title"/>
          </p:nvPr>
        </p:nvSpPr>
        <p:spPr/>
        <p:txBody>
          <a:bodyPr/>
          <a:lstStyle/>
          <a:p>
            <a:r>
              <a:rPr lang="en-US" dirty="0"/>
              <a:t>Hepatitis B = infants </a:t>
            </a:r>
          </a:p>
        </p:txBody>
      </p:sp>
      <p:sp>
        <p:nvSpPr>
          <p:cNvPr id="3" name="Content Placeholder 2">
            <a:extLst>
              <a:ext uri="{FF2B5EF4-FFF2-40B4-BE49-F238E27FC236}">
                <a16:creationId xmlns:a16="http://schemas.microsoft.com/office/drawing/2014/main" id="{CBB837EA-DA1F-5157-48B2-8B29F2022C74}"/>
              </a:ext>
            </a:extLst>
          </p:cNvPr>
          <p:cNvSpPr>
            <a:spLocks noGrp="1"/>
          </p:cNvSpPr>
          <p:nvPr>
            <p:ph sz="quarter" idx="3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Where can we do better?</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i="1" dirty="0">
                <a:latin typeface="Roboto" panose="02000000000000000000" pitchFamily="2" charset="0"/>
                <a:ea typeface="Roboto" panose="02000000000000000000" pitchFamily="2" charset="0"/>
                <a:cs typeface="Roboto" panose="02000000000000000000" pitchFamily="2" charset="0"/>
              </a:rPr>
              <a:t>Pediatrics </a:t>
            </a:r>
            <a:r>
              <a:rPr lang="en-US" dirty="0">
                <a:latin typeface="Roboto" panose="02000000000000000000" pitchFamily="2" charset="0"/>
                <a:ea typeface="Roboto" panose="02000000000000000000" pitchFamily="2" charset="0"/>
                <a:cs typeface="Roboto" panose="02000000000000000000" pitchFamily="2" charset="0"/>
              </a:rPr>
              <a:t>2022 study (Bradshaw et al): QI project aimed to increase newborn immunization administration between 2015-2019.</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Succeeded in increasing discharge newborn immunization rate and administration of the immunization within 12 hours of life.</a:t>
            </a:r>
          </a:p>
        </p:txBody>
      </p:sp>
      <p:sp>
        <p:nvSpPr>
          <p:cNvPr id="4" name="Slide Number Placeholder 3">
            <a:extLst>
              <a:ext uri="{FF2B5EF4-FFF2-40B4-BE49-F238E27FC236}">
                <a16:creationId xmlns:a16="http://schemas.microsoft.com/office/drawing/2014/main" id="{D34C80B1-B47E-31D2-9BD4-A538D82D5DAC}"/>
              </a:ext>
            </a:extLst>
          </p:cNvPr>
          <p:cNvSpPr>
            <a:spLocks noGrp="1"/>
          </p:cNvSpPr>
          <p:nvPr>
            <p:ph type="sldNum" sz="quarter" idx="12"/>
          </p:nvPr>
        </p:nvSpPr>
        <p:spPr/>
        <p:txBody>
          <a:bodyPr/>
          <a:lstStyle/>
          <a:p>
            <a:fld id="{FE024F78-56A6-7740-B68D-8D4D026EDF3F}" type="slidenum">
              <a:rPr lang="en-US" smtClean="0"/>
              <a:pPr/>
              <a:t>50</a:t>
            </a:fld>
            <a:endParaRPr lang="en-US" dirty="0"/>
          </a:p>
        </p:txBody>
      </p:sp>
    </p:spTree>
    <p:extLst>
      <p:ext uri="{BB962C8B-B14F-4D97-AF65-F5344CB8AC3E}">
        <p14:creationId xmlns:p14="http://schemas.microsoft.com/office/powerpoint/2010/main" val="3840881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72E3-5002-D3B3-E181-706AE26C9433}"/>
              </a:ext>
            </a:extLst>
          </p:cNvPr>
          <p:cNvSpPr>
            <a:spLocks noGrp="1"/>
          </p:cNvSpPr>
          <p:nvPr>
            <p:ph type="title"/>
          </p:nvPr>
        </p:nvSpPr>
        <p:spPr/>
        <p:txBody>
          <a:bodyPr/>
          <a:lstStyle/>
          <a:p>
            <a:r>
              <a:rPr lang="en-US" dirty="0"/>
              <a:t>Hepatitis B = infants </a:t>
            </a:r>
          </a:p>
        </p:txBody>
      </p:sp>
      <p:sp>
        <p:nvSpPr>
          <p:cNvPr id="3" name="Content Placeholder 2">
            <a:extLst>
              <a:ext uri="{FF2B5EF4-FFF2-40B4-BE49-F238E27FC236}">
                <a16:creationId xmlns:a16="http://schemas.microsoft.com/office/drawing/2014/main" id="{2A27F33A-9966-B504-5DD3-1422348EFD4F}"/>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Key drivers to success:</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Standardizing the process of offering HepB vaccination, was associated with increasing receipt rates. The standardized script changed the discussion approach from opt in to opt out. This presumptive approach (“we will do vaccines today”) has been associated with higher vaccination rates</a:t>
            </a:r>
          </a:p>
        </p:txBody>
      </p:sp>
      <p:sp>
        <p:nvSpPr>
          <p:cNvPr id="4" name="Slide Number Placeholder 3">
            <a:extLst>
              <a:ext uri="{FF2B5EF4-FFF2-40B4-BE49-F238E27FC236}">
                <a16:creationId xmlns:a16="http://schemas.microsoft.com/office/drawing/2014/main" id="{172B5C96-78C6-3520-59D1-0A58713EA5B6}"/>
              </a:ext>
            </a:extLst>
          </p:cNvPr>
          <p:cNvSpPr>
            <a:spLocks noGrp="1"/>
          </p:cNvSpPr>
          <p:nvPr>
            <p:ph type="sldNum" sz="quarter" idx="12"/>
          </p:nvPr>
        </p:nvSpPr>
        <p:spPr/>
        <p:txBody>
          <a:bodyPr/>
          <a:lstStyle/>
          <a:p>
            <a:fld id="{FE024F78-56A6-7740-B68D-8D4D026EDF3F}" type="slidenum">
              <a:rPr lang="en-US" smtClean="0"/>
              <a:pPr/>
              <a:t>51</a:t>
            </a:fld>
            <a:endParaRPr lang="en-US" dirty="0"/>
          </a:p>
        </p:txBody>
      </p:sp>
    </p:spTree>
    <p:extLst>
      <p:ext uri="{BB962C8B-B14F-4D97-AF65-F5344CB8AC3E}">
        <p14:creationId xmlns:p14="http://schemas.microsoft.com/office/powerpoint/2010/main" val="3950537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316C-4401-734C-FA76-9DC92A628BA4}"/>
              </a:ext>
            </a:extLst>
          </p:cNvPr>
          <p:cNvSpPr>
            <a:spLocks noGrp="1"/>
          </p:cNvSpPr>
          <p:nvPr>
            <p:ph type="title"/>
          </p:nvPr>
        </p:nvSpPr>
        <p:spPr/>
        <p:txBody>
          <a:bodyPr/>
          <a:lstStyle/>
          <a:p>
            <a:r>
              <a:rPr lang="en-US" dirty="0"/>
              <a:t>Hepatitis B = infants </a:t>
            </a:r>
          </a:p>
        </p:txBody>
      </p:sp>
      <p:sp>
        <p:nvSpPr>
          <p:cNvPr id="3" name="Content Placeholder 2">
            <a:extLst>
              <a:ext uri="{FF2B5EF4-FFF2-40B4-BE49-F238E27FC236}">
                <a16:creationId xmlns:a16="http://schemas.microsoft.com/office/drawing/2014/main" id="{28938B97-FC19-05AF-39C6-11C0E57394BB}"/>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Key drivers to success</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arental hesitancy regarding HepB vaccination continues to be a pivotal factor, especially in the context of overall vaccine hesitancy.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HepB vaccine is the fourth most refused pediatric vaccination.</a:t>
            </a:r>
            <a:endParaRPr lang="en-US" b="0" i="0" u="none" strike="noStrike" baseline="30000"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In addressing vaccine hesitancy, the AAP recommends hearing parents’ concerns and sharing what is known about vaccination risks to correct misperceptions.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1FAA2190-7D7B-7695-A2EC-05BE1D2DD3DD}"/>
              </a:ext>
            </a:extLst>
          </p:cNvPr>
          <p:cNvSpPr>
            <a:spLocks noGrp="1"/>
          </p:cNvSpPr>
          <p:nvPr>
            <p:ph type="sldNum" sz="quarter" idx="12"/>
          </p:nvPr>
        </p:nvSpPr>
        <p:spPr/>
        <p:txBody>
          <a:bodyPr/>
          <a:lstStyle/>
          <a:p>
            <a:fld id="{FE024F78-56A6-7740-B68D-8D4D026EDF3F}" type="slidenum">
              <a:rPr lang="en-US" smtClean="0"/>
              <a:pPr/>
              <a:t>52</a:t>
            </a:fld>
            <a:endParaRPr lang="en-US" dirty="0"/>
          </a:p>
        </p:txBody>
      </p:sp>
    </p:spTree>
    <p:extLst>
      <p:ext uri="{BB962C8B-B14F-4D97-AF65-F5344CB8AC3E}">
        <p14:creationId xmlns:p14="http://schemas.microsoft.com/office/powerpoint/2010/main" val="1433148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E2A1-1036-CCE5-18BF-DF32B8689E79}"/>
              </a:ext>
            </a:extLst>
          </p:cNvPr>
          <p:cNvSpPr>
            <a:spLocks noGrp="1"/>
          </p:cNvSpPr>
          <p:nvPr>
            <p:ph type="title"/>
          </p:nvPr>
        </p:nvSpPr>
        <p:spPr/>
        <p:txBody>
          <a:bodyPr/>
          <a:lstStyle/>
          <a:p>
            <a:r>
              <a:rPr lang="en-US" dirty="0"/>
              <a:t>HEPATITIS B = INFANTS </a:t>
            </a:r>
          </a:p>
        </p:txBody>
      </p:sp>
      <p:sp>
        <p:nvSpPr>
          <p:cNvPr id="3" name="Content Placeholder 2">
            <a:extLst>
              <a:ext uri="{FF2B5EF4-FFF2-40B4-BE49-F238E27FC236}">
                <a16:creationId xmlns:a16="http://schemas.microsoft.com/office/drawing/2014/main" id="{E2A656DB-67D1-45CE-515B-08D9B3150216}"/>
              </a:ext>
            </a:extLst>
          </p:cNvPr>
          <p:cNvSpPr>
            <a:spLocks noGrp="1"/>
          </p:cNvSpPr>
          <p:nvPr>
            <p:ph sz="quarter" idx="31"/>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Key drivers to success</a:t>
            </a:r>
            <a:endParaRPr lang="en-US" dirty="0">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Physician and staff education regarding HepB vaccination was the third key driver.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Positive conversations with health care workers (HCWs) increase the likelihood that parents will vaccinate their newborn.</a:t>
            </a:r>
            <a:endParaRPr lang="en-US" b="1" i="0" u="none" strike="noStrike" baseline="30000"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HCWs are more likely to recommend a vaccine when they have knowledge and are more likely to have a positive attitude about it.</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4" name="Slide Number Placeholder 3">
            <a:extLst>
              <a:ext uri="{FF2B5EF4-FFF2-40B4-BE49-F238E27FC236}">
                <a16:creationId xmlns:a16="http://schemas.microsoft.com/office/drawing/2014/main" id="{4721043E-22C5-3BCF-8FE6-96EB7F54077B}"/>
              </a:ext>
            </a:extLst>
          </p:cNvPr>
          <p:cNvSpPr>
            <a:spLocks noGrp="1"/>
          </p:cNvSpPr>
          <p:nvPr>
            <p:ph type="sldNum" sz="quarter" idx="12"/>
          </p:nvPr>
        </p:nvSpPr>
        <p:spPr/>
        <p:txBody>
          <a:bodyPr/>
          <a:lstStyle/>
          <a:p>
            <a:fld id="{FE024F78-56A6-7740-B68D-8D4D026EDF3F}" type="slidenum">
              <a:rPr lang="en-US" smtClean="0"/>
              <a:pPr/>
              <a:t>53</a:t>
            </a:fld>
            <a:endParaRPr lang="en-US" dirty="0"/>
          </a:p>
        </p:txBody>
      </p:sp>
    </p:spTree>
    <p:extLst>
      <p:ext uri="{BB962C8B-B14F-4D97-AF65-F5344CB8AC3E}">
        <p14:creationId xmlns:p14="http://schemas.microsoft.com/office/powerpoint/2010/main" val="3707535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1776-13E2-0D04-1E12-9E66EE943549}"/>
              </a:ext>
            </a:extLst>
          </p:cNvPr>
          <p:cNvSpPr>
            <a:spLocks noGrp="1"/>
          </p:cNvSpPr>
          <p:nvPr>
            <p:ph type="title"/>
          </p:nvPr>
        </p:nvSpPr>
        <p:spPr/>
        <p:txBody>
          <a:bodyPr/>
          <a:lstStyle/>
          <a:p>
            <a:r>
              <a:rPr lang="en-US" dirty="0"/>
              <a:t>Knowledge is power</a:t>
            </a:r>
          </a:p>
        </p:txBody>
      </p:sp>
    </p:spTree>
    <p:extLst>
      <p:ext uri="{BB962C8B-B14F-4D97-AF65-F5344CB8AC3E}">
        <p14:creationId xmlns:p14="http://schemas.microsoft.com/office/powerpoint/2010/main" val="729448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F20B-4413-2CB5-4B30-EDA8FC3D1596}"/>
              </a:ext>
            </a:extLst>
          </p:cNvPr>
          <p:cNvSpPr>
            <a:spLocks noGrp="1"/>
          </p:cNvSpPr>
          <p:nvPr>
            <p:ph type="title"/>
          </p:nvPr>
        </p:nvSpPr>
        <p:spPr/>
        <p:txBody>
          <a:bodyPr/>
          <a:lstStyle/>
          <a:p>
            <a:r>
              <a:rPr lang="en-US" dirty="0"/>
              <a:t>Knowledge is Power</a:t>
            </a:r>
          </a:p>
        </p:txBody>
      </p:sp>
      <p:sp>
        <p:nvSpPr>
          <p:cNvPr id="3" name="Subtitle 2">
            <a:extLst>
              <a:ext uri="{FF2B5EF4-FFF2-40B4-BE49-F238E27FC236}">
                <a16:creationId xmlns:a16="http://schemas.microsoft.com/office/drawing/2014/main" id="{4AF96A2A-D34B-5EB5-2609-4AABF0F8E2BE}"/>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Sufficient time should be allowed to address any concerns women may have regarding the safety of these vaccine during pregnancy. </a:t>
            </a:r>
          </a:p>
          <a:p>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 addition, healthcare providers should be provided with sufficient training to support pregnant women throughout the decision-making process.</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en-US" sz="1300" i="1" dirty="0">
              <a:solidFill>
                <a:srgbClr val="FFFFFF"/>
              </a:solidFill>
            </a:endParaRPr>
          </a:p>
        </p:txBody>
      </p:sp>
    </p:spTree>
    <p:extLst>
      <p:ext uri="{BB962C8B-B14F-4D97-AF65-F5344CB8AC3E}">
        <p14:creationId xmlns:p14="http://schemas.microsoft.com/office/powerpoint/2010/main" val="724645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5AC-AC0A-B385-DC9B-40F534154F66}"/>
              </a:ext>
            </a:extLst>
          </p:cNvPr>
          <p:cNvSpPr>
            <a:spLocks noGrp="1"/>
          </p:cNvSpPr>
          <p:nvPr>
            <p:ph type="title"/>
          </p:nvPr>
        </p:nvSpPr>
        <p:spPr/>
        <p:txBody>
          <a:bodyPr/>
          <a:lstStyle/>
          <a:p>
            <a:r>
              <a:rPr lang="en-US" dirty="0"/>
              <a:t>Knowledge is power</a:t>
            </a:r>
          </a:p>
        </p:txBody>
      </p:sp>
      <p:sp>
        <p:nvSpPr>
          <p:cNvPr id="3" name="Content Placeholder 2">
            <a:extLst>
              <a:ext uri="{FF2B5EF4-FFF2-40B4-BE49-F238E27FC236}">
                <a16:creationId xmlns:a16="http://schemas.microsoft.com/office/drawing/2014/main" id="{246C3208-CF02-4AC3-81BC-DB0FF5E552CC}"/>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In fact, apart from few studies in the UK and US reporting a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Tdap</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and flu uptake between 40 and 70% (refer to these studies), in most European countries vaccine coverage rarely reaches &gt;10% . </a:t>
            </a:r>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Different cultural, social, economic, and structural barriers need to be overcome .Within our Italian project called VaxInPerMam, at Tor </a:t>
            </a:r>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Vergata</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University Hospital,~1,000 childbearing Italian women were surveyed to evaluate flu and pertussis vaccine attitude and uptake. Less than 40% of women knew maternal immunization recommendations, and, mainly due to safety concerns, &lt;10% would receive pertussis and flu vaccines (manuscript in preparation). </a:t>
            </a:r>
          </a:p>
          <a:p>
            <a:endParaRPr lang="en-US" sz="1800" b="0" i="0" u="none" strike="noStrike" dirty="0">
              <a:solidFill>
                <a:srgbClr val="FFFFFF"/>
              </a:solidFill>
              <a:effectLst/>
              <a:latin typeface="Cambria" panose="02040503050406030204" pitchFamily="18" charset="0"/>
            </a:endParaRPr>
          </a:p>
          <a:p>
            <a:endParaRPr lang="en-US" dirty="0"/>
          </a:p>
        </p:txBody>
      </p:sp>
      <p:sp>
        <p:nvSpPr>
          <p:cNvPr id="4" name="Slide Number Placeholder 3">
            <a:extLst>
              <a:ext uri="{FF2B5EF4-FFF2-40B4-BE49-F238E27FC236}">
                <a16:creationId xmlns:a16="http://schemas.microsoft.com/office/drawing/2014/main" id="{EFC4CA3C-E36F-35FD-E17D-63D4FC11470E}"/>
              </a:ext>
            </a:extLst>
          </p:cNvPr>
          <p:cNvSpPr>
            <a:spLocks noGrp="1"/>
          </p:cNvSpPr>
          <p:nvPr>
            <p:ph type="sldNum" sz="quarter" idx="12"/>
          </p:nvPr>
        </p:nvSpPr>
        <p:spPr/>
        <p:txBody>
          <a:bodyPr/>
          <a:lstStyle/>
          <a:p>
            <a:fld id="{FE024F78-56A6-7740-B68D-8D4D026EDF3F}" type="slidenum">
              <a:rPr lang="en-US" smtClean="0"/>
              <a:pPr/>
              <a:t>56</a:t>
            </a:fld>
            <a:endParaRPr lang="en-US" dirty="0"/>
          </a:p>
        </p:txBody>
      </p:sp>
    </p:spTree>
    <p:extLst>
      <p:ext uri="{BB962C8B-B14F-4D97-AF65-F5344CB8AC3E}">
        <p14:creationId xmlns:p14="http://schemas.microsoft.com/office/powerpoint/2010/main" val="3450073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763A-AED4-CE2B-8EDE-0BD8073C49D8}"/>
              </a:ext>
            </a:extLst>
          </p:cNvPr>
          <p:cNvSpPr>
            <a:spLocks noGrp="1"/>
          </p:cNvSpPr>
          <p:nvPr>
            <p:ph type="title"/>
          </p:nvPr>
        </p:nvSpPr>
        <p:spPr/>
        <p:txBody>
          <a:bodyPr/>
          <a:lstStyle/>
          <a:p>
            <a:r>
              <a:rPr lang="en-US" dirty="0"/>
              <a:t>Knowledge is power</a:t>
            </a:r>
          </a:p>
        </p:txBody>
      </p:sp>
      <p:sp>
        <p:nvSpPr>
          <p:cNvPr id="3" name="Content Placeholder 2">
            <a:extLst>
              <a:ext uri="{FF2B5EF4-FFF2-40B4-BE49-F238E27FC236}">
                <a16:creationId xmlns:a16="http://schemas.microsoft.com/office/drawing/2014/main" id="{77629FB6-C800-1AF2-94B1-4C0B0E90BB8D}"/>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Misinformation represents a key factor affecting vaccine uptake. </a:t>
            </a:r>
          </a:p>
          <a:p>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Specific intervention programs directed at both the healthcare provider and the mother-to-be are required to overcome barriers and prejudices. </a:t>
            </a:r>
          </a:p>
        </p:txBody>
      </p:sp>
      <p:sp>
        <p:nvSpPr>
          <p:cNvPr id="4" name="Slide Number Placeholder 3">
            <a:extLst>
              <a:ext uri="{FF2B5EF4-FFF2-40B4-BE49-F238E27FC236}">
                <a16:creationId xmlns:a16="http://schemas.microsoft.com/office/drawing/2014/main" id="{A4C187C9-F1E1-6632-82B3-BAEEAB03C446}"/>
              </a:ext>
            </a:extLst>
          </p:cNvPr>
          <p:cNvSpPr>
            <a:spLocks noGrp="1"/>
          </p:cNvSpPr>
          <p:nvPr>
            <p:ph type="sldNum" sz="quarter" idx="12"/>
          </p:nvPr>
        </p:nvSpPr>
        <p:spPr/>
        <p:txBody>
          <a:bodyPr/>
          <a:lstStyle/>
          <a:p>
            <a:fld id="{FE024F78-56A6-7740-B68D-8D4D026EDF3F}" type="slidenum">
              <a:rPr lang="en-US" smtClean="0"/>
              <a:pPr/>
              <a:t>57</a:t>
            </a:fld>
            <a:endParaRPr lang="en-US" dirty="0"/>
          </a:p>
        </p:txBody>
      </p:sp>
    </p:spTree>
    <p:extLst>
      <p:ext uri="{BB962C8B-B14F-4D97-AF65-F5344CB8AC3E}">
        <p14:creationId xmlns:p14="http://schemas.microsoft.com/office/powerpoint/2010/main" val="3596569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893D-0B2F-D6F5-AD95-40FB839E485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165EC44-F4EF-87C5-8BB0-76DF9239DBFB}"/>
              </a:ext>
            </a:extLst>
          </p:cNvPr>
          <p:cNvSpPr>
            <a:spLocks noGrp="1"/>
          </p:cNvSpPr>
          <p:nvPr>
            <p:ph sz="quarter" idx="3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Recommended maternal immunizations include pertussis, influenza, COVID-19, and RSV. </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Hepatitis B immunization should be provided to non-immune patients</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Pneumococcal immunization needs to be provided in those patients at risk. </a:t>
            </a:r>
          </a:p>
          <a:p>
            <a:endParaRPr lang="en-US" dirty="0"/>
          </a:p>
          <a:p>
            <a:endParaRPr lang="en-US" dirty="0"/>
          </a:p>
        </p:txBody>
      </p:sp>
      <p:sp>
        <p:nvSpPr>
          <p:cNvPr id="4" name="Slide Number Placeholder 3">
            <a:extLst>
              <a:ext uri="{FF2B5EF4-FFF2-40B4-BE49-F238E27FC236}">
                <a16:creationId xmlns:a16="http://schemas.microsoft.com/office/drawing/2014/main" id="{5F22C321-F373-E817-F917-135FBEC7DC02}"/>
              </a:ext>
            </a:extLst>
          </p:cNvPr>
          <p:cNvSpPr>
            <a:spLocks noGrp="1"/>
          </p:cNvSpPr>
          <p:nvPr>
            <p:ph type="sldNum" sz="quarter" idx="12"/>
          </p:nvPr>
        </p:nvSpPr>
        <p:spPr/>
        <p:txBody>
          <a:bodyPr/>
          <a:lstStyle/>
          <a:p>
            <a:fld id="{FE024F78-56A6-7740-B68D-8D4D026EDF3F}" type="slidenum">
              <a:rPr lang="en-US" smtClean="0"/>
              <a:pPr/>
              <a:t>58</a:t>
            </a:fld>
            <a:endParaRPr lang="en-US" dirty="0"/>
          </a:p>
        </p:txBody>
      </p:sp>
    </p:spTree>
    <p:extLst>
      <p:ext uri="{BB962C8B-B14F-4D97-AF65-F5344CB8AC3E}">
        <p14:creationId xmlns:p14="http://schemas.microsoft.com/office/powerpoint/2010/main" val="2698199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574D-4B34-3920-B245-47214483F95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E20C99C-0351-5CF3-5766-BD4B23A0D1D0}"/>
              </a:ext>
            </a:extLst>
          </p:cNvPr>
          <p:cNvSpPr>
            <a:spLocks noGrp="1"/>
          </p:cNvSpPr>
          <p:nvPr>
            <p:ph sz="quarter" idx="31"/>
          </p:nvPr>
        </p:nvSpPr>
        <p:spPr/>
        <p:txBody>
          <a:bodyPr/>
          <a:lstStyle/>
          <a:p>
            <a:r>
              <a:rPr lang="en-US" b="0" i="0" u="none" strike="noStrike" dirty="0" err="1">
                <a:solidFill>
                  <a:srgbClr val="FFFFFF"/>
                </a:solidFill>
                <a:effectLst/>
                <a:latin typeface="Roboto" panose="02000000000000000000" pitchFamily="2" charset="0"/>
                <a:ea typeface="Roboto" panose="02000000000000000000" pitchFamily="2" charset="0"/>
                <a:cs typeface="Roboto" panose="02000000000000000000" pitchFamily="2" charset="0"/>
              </a:rPr>
              <a:t>Nirsevimab</a:t>
            </a:r>
            <a:r>
              <a:rPr lang="en-US" b="0" i="0" u="none" strike="noStrike" dirty="0">
                <a:solidFill>
                  <a:srgbClr val="FFFFFF"/>
                </a:solidFill>
                <a:effectLst/>
                <a:latin typeface="Roboto" panose="02000000000000000000" pitchFamily="2" charset="0"/>
                <a:ea typeface="Roboto" panose="02000000000000000000" pitchFamily="2" charset="0"/>
                <a:cs typeface="Roboto" panose="02000000000000000000" pitchFamily="2" charset="0"/>
              </a:rPr>
              <a:t> should be provided to infants (younger than 8 months of age) to mothers who did not receive the RSV immunization during pregnancy (1 week after birth during RSV season). </a:t>
            </a:r>
          </a:p>
          <a:p>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Pediatrician and obstetricians need to work together to immunize mothers who were found to be non-immune to rubella. </a:t>
            </a:r>
          </a:p>
          <a:p>
            <a:endParaRPr lang="en-US"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Due to the contagious nature of hepatitis B and its associated long term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mobidity</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immunization in the nursery within 24 hours of life is standard of care. </a:t>
            </a:r>
            <a:r>
              <a:rPr lang="en-US" dirty="0">
                <a:solidFill>
                  <a:srgbClr val="FFFFFF"/>
                </a:solidFill>
                <a:latin typeface="Nunito" pitchFamily="2" charset="77"/>
              </a:rPr>
              <a:t> </a:t>
            </a:r>
            <a:endParaRPr lang="en-US" b="0" i="0" u="none" strike="noStrike" dirty="0">
              <a:solidFill>
                <a:srgbClr val="FFFFFF"/>
              </a:solidFill>
              <a:effectLst/>
              <a:latin typeface="Nunito" pitchFamily="2" charset="77"/>
            </a:endParaRPr>
          </a:p>
          <a:p>
            <a:endParaRPr lang="en-US" dirty="0">
              <a:solidFill>
                <a:srgbClr val="FFFFFF"/>
              </a:solidFill>
              <a:latin typeface="Nunito" pitchFamily="2" charset="77"/>
            </a:endParaRPr>
          </a:p>
          <a:p>
            <a:endParaRPr lang="en-US" dirty="0"/>
          </a:p>
        </p:txBody>
      </p:sp>
      <p:sp>
        <p:nvSpPr>
          <p:cNvPr id="4" name="Slide Number Placeholder 3">
            <a:extLst>
              <a:ext uri="{FF2B5EF4-FFF2-40B4-BE49-F238E27FC236}">
                <a16:creationId xmlns:a16="http://schemas.microsoft.com/office/drawing/2014/main" id="{29B57567-7B9D-E18C-D6BF-D7AEE67E9960}"/>
              </a:ext>
            </a:extLst>
          </p:cNvPr>
          <p:cNvSpPr>
            <a:spLocks noGrp="1"/>
          </p:cNvSpPr>
          <p:nvPr>
            <p:ph type="sldNum" sz="quarter" idx="12"/>
          </p:nvPr>
        </p:nvSpPr>
        <p:spPr/>
        <p:txBody>
          <a:bodyPr/>
          <a:lstStyle/>
          <a:p>
            <a:fld id="{FE024F78-56A6-7740-B68D-8D4D026EDF3F}" type="slidenum">
              <a:rPr lang="en-US" smtClean="0"/>
              <a:pPr/>
              <a:t>59</a:t>
            </a:fld>
            <a:endParaRPr lang="en-US" dirty="0"/>
          </a:p>
        </p:txBody>
      </p:sp>
    </p:spTree>
    <p:extLst>
      <p:ext uri="{BB962C8B-B14F-4D97-AF65-F5344CB8AC3E}">
        <p14:creationId xmlns:p14="http://schemas.microsoft.com/office/powerpoint/2010/main" val="398984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dirty="0"/>
              <a:t>Objectives</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dirty="0"/>
              <a:t>4. Hepatitis B immunization in infants: Why this continues to remain a recommended routine immunization for infants in the nursery. </a:t>
            </a:r>
          </a:p>
        </p:txBody>
      </p:sp>
    </p:spTree>
    <p:extLst>
      <p:ext uri="{BB962C8B-B14F-4D97-AF65-F5344CB8AC3E}">
        <p14:creationId xmlns:p14="http://schemas.microsoft.com/office/powerpoint/2010/main" val="204303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9D22-2A04-BF85-8897-5AD2968E115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DB015B3-4B4A-EFC0-35D6-7A432C34009E}"/>
              </a:ext>
            </a:extLst>
          </p:cNvPr>
          <p:cNvSpPr>
            <a:spLocks noGrp="1"/>
          </p:cNvSpPr>
          <p:nvPr>
            <p:ph sz="quarter" idx="3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We need to continue to address/study patient populations that are under-immunized compared to the general population so approaches and strategies can be developed to address these health disparities. </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Education/collaboration remain key among health care workers in promoting perinatal immunizations. </a:t>
            </a:r>
          </a:p>
        </p:txBody>
      </p:sp>
      <p:sp>
        <p:nvSpPr>
          <p:cNvPr id="4" name="Slide Number Placeholder 3">
            <a:extLst>
              <a:ext uri="{FF2B5EF4-FFF2-40B4-BE49-F238E27FC236}">
                <a16:creationId xmlns:a16="http://schemas.microsoft.com/office/drawing/2014/main" id="{418CDC8E-47CE-CA81-0187-C7920282174A}"/>
              </a:ext>
            </a:extLst>
          </p:cNvPr>
          <p:cNvSpPr>
            <a:spLocks noGrp="1"/>
          </p:cNvSpPr>
          <p:nvPr>
            <p:ph type="sldNum" sz="quarter" idx="12"/>
          </p:nvPr>
        </p:nvSpPr>
        <p:spPr/>
        <p:txBody>
          <a:bodyPr/>
          <a:lstStyle/>
          <a:p>
            <a:fld id="{FE024F78-56A6-7740-B68D-8D4D026EDF3F}" type="slidenum">
              <a:rPr lang="en-US" smtClean="0"/>
              <a:pPr/>
              <a:t>60</a:t>
            </a:fld>
            <a:endParaRPr lang="en-US" dirty="0"/>
          </a:p>
        </p:txBody>
      </p:sp>
    </p:spTree>
    <p:extLst>
      <p:ext uri="{BB962C8B-B14F-4D97-AF65-F5344CB8AC3E}">
        <p14:creationId xmlns:p14="http://schemas.microsoft.com/office/powerpoint/2010/main" val="850952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AEC2-2249-4889-17B7-8F963646B1A4}"/>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C334124B-2EB2-3B54-9831-F153B324BC18}"/>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61</a:t>
            </a:fld>
            <a:endParaRPr lang="en-US" dirty="0"/>
          </a:p>
        </p:txBody>
      </p:sp>
    </p:spTree>
    <p:extLst>
      <p:ext uri="{BB962C8B-B14F-4D97-AF65-F5344CB8AC3E}">
        <p14:creationId xmlns:p14="http://schemas.microsoft.com/office/powerpoint/2010/main" val="3795990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18AF-AA53-9D12-E4AC-199F12C2C1D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3D8E9F98-CEF4-15CB-F996-FCE42902EF4C}"/>
              </a:ext>
            </a:extLst>
          </p:cNvPr>
          <p:cNvSpPr>
            <a:spLocks noGrp="1"/>
          </p:cNvSpPr>
          <p:nvPr>
            <p:ph sz="quarter" idx="31"/>
          </p:nvPr>
        </p:nvSpPr>
        <p:spPr/>
        <p:txBody>
          <a:bodyPr/>
          <a:lstStyle/>
          <a:p>
            <a:r>
              <a:rPr lang="en-US" sz="1800" b="0" i="0" u="none" strike="noStrike" dirty="0" err="1">
                <a:solidFill>
                  <a:srgbClr val="FFFFFF"/>
                </a:solidFill>
                <a:effectLst/>
                <a:latin typeface="Times New Roman" panose="02020603050405020304" pitchFamily="18" charset="0"/>
              </a:rPr>
              <a:t>Razzaghi</a:t>
            </a:r>
            <a:r>
              <a:rPr lang="en-US" sz="1800" b="0" i="0" u="none" strike="noStrike" dirty="0">
                <a:solidFill>
                  <a:srgbClr val="FFFFFF"/>
                </a:solidFill>
                <a:effectLst/>
                <a:latin typeface="Times New Roman" panose="02020603050405020304" pitchFamily="18" charset="0"/>
              </a:rPr>
              <a:t>, H., </a:t>
            </a:r>
            <a:r>
              <a:rPr lang="en-US" sz="1800" b="0" i="0" u="none" strike="noStrike" dirty="0" err="1">
                <a:solidFill>
                  <a:srgbClr val="FFFFFF"/>
                </a:solidFill>
                <a:effectLst/>
                <a:latin typeface="Times New Roman" panose="02020603050405020304" pitchFamily="18" charset="0"/>
              </a:rPr>
              <a:t>Meghani</a:t>
            </a:r>
            <a:r>
              <a:rPr lang="en-US" sz="1800" b="0" i="0" u="none" strike="noStrike" dirty="0">
                <a:solidFill>
                  <a:srgbClr val="FFFFFF"/>
                </a:solidFill>
                <a:effectLst/>
                <a:latin typeface="Times New Roman" panose="02020603050405020304" pitchFamily="18" charset="0"/>
              </a:rPr>
              <a:t>, M., </a:t>
            </a:r>
            <a:r>
              <a:rPr lang="en-US" sz="1800" b="0" i="0" u="none" strike="noStrike" dirty="0" err="1">
                <a:solidFill>
                  <a:srgbClr val="FFFFFF"/>
                </a:solidFill>
                <a:effectLst/>
                <a:latin typeface="Times New Roman" panose="02020603050405020304" pitchFamily="18" charset="0"/>
              </a:rPr>
              <a:t>Pingali</a:t>
            </a:r>
            <a:r>
              <a:rPr lang="en-US" sz="1800" b="0" i="0" u="none" strike="noStrike" dirty="0">
                <a:solidFill>
                  <a:srgbClr val="FFFFFF"/>
                </a:solidFill>
                <a:effectLst/>
                <a:latin typeface="Times New Roman" panose="02020603050405020304" pitchFamily="18" charset="0"/>
              </a:rPr>
              <a:t>, C., Crane, B., </a:t>
            </a:r>
            <a:r>
              <a:rPr lang="en-US" sz="1800" b="0" i="0" u="none" strike="noStrike" dirty="0" err="1">
                <a:solidFill>
                  <a:srgbClr val="FFFFFF"/>
                </a:solidFill>
                <a:effectLst/>
                <a:latin typeface="Times New Roman" panose="02020603050405020304" pitchFamily="18" charset="0"/>
              </a:rPr>
              <a:t>Naleway</a:t>
            </a:r>
            <a:r>
              <a:rPr lang="en-US" sz="1800" b="0" i="0" u="none" strike="noStrike" dirty="0">
                <a:solidFill>
                  <a:srgbClr val="FFFFFF"/>
                </a:solidFill>
                <a:effectLst/>
                <a:latin typeface="Times New Roman" panose="02020603050405020304" pitchFamily="18" charset="0"/>
              </a:rPr>
              <a:t>, A., </a:t>
            </a:r>
            <a:r>
              <a:rPr lang="en-US" sz="1800" b="0" i="0" u="none" strike="noStrike" dirty="0" err="1">
                <a:solidFill>
                  <a:srgbClr val="FFFFFF"/>
                </a:solidFill>
                <a:effectLst/>
                <a:latin typeface="Times New Roman" panose="02020603050405020304" pitchFamily="18" charset="0"/>
              </a:rPr>
              <a:t>Weintraub</a:t>
            </a:r>
            <a:r>
              <a:rPr lang="en-US" sz="1800" b="0" i="0" u="none" strike="noStrike" dirty="0">
                <a:solidFill>
                  <a:srgbClr val="FFFFFF"/>
                </a:solidFill>
                <a:effectLst/>
                <a:latin typeface="Times New Roman" panose="02020603050405020304" pitchFamily="18" charset="0"/>
              </a:rPr>
              <a:t>, E., </a:t>
            </a:r>
            <a:r>
              <a:rPr lang="en-US" sz="1800" b="0" i="0" u="none" strike="noStrike" dirty="0" err="1">
                <a:solidFill>
                  <a:srgbClr val="FFFFFF"/>
                </a:solidFill>
                <a:effectLst/>
                <a:latin typeface="Times New Roman" panose="02020603050405020304" pitchFamily="18" charset="0"/>
              </a:rPr>
              <a:t>Kenigsberg</a:t>
            </a:r>
            <a:r>
              <a:rPr lang="en-US" sz="1800" b="0" i="0" u="none" strike="noStrike" dirty="0">
                <a:solidFill>
                  <a:srgbClr val="FFFFFF"/>
                </a:solidFill>
                <a:effectLst/>
                <a:latin typeface="Times New Roman" panose="02020603050405020304" pitchFamily="18" charset="0"/>
              </a:rPr>
              <a:t>, T. A., Lamias, M. J., Irving, S. A., Kauffman, T. L., </a:t>
            </a:r>
            <a:r>
              <a:rPr lang="en-US" sz="1800" b="0" i="0" u="none" strike="noStrike" dirty="0" err="1">
                <a:solidFill>
                  <a:srgbClr val="FFFFFF"/>
                </a:solidFill>
                <a:effectLst/>
                <a:latin typeface="Times New Roman" panose="02020603050405020304" pitchFamily="18" charset="0"/>
              </a:rPr>
              <a:t>Vesco</a:t>
            </a:r>
            <a:r>
              <a:rPr lang="en-US" sz="1800" b="0" i="0" u="none" strike="noStrike" dirty="0">
                <a:solidFill>
                  <a:srgbClr val="FFFFFF"/>
                </a:solidFill>
                <a:effectLst/>
                <a:latin typeface="Times New Roman" panose="02020603050405020304" pitchFamily="18" charset="0"/>
              </a:rPr>
              <a:t>, K. K., Daley, M. F., DeSilva, M., Donahue, J., </a:t>
            </a:r>
            <a:r>
              <a:rPr lang="en-US" sz="1800" b="0" i="0" u="none" strike="noStrike" dirty="0" err="1">
                <a:solidFill>
                  <a:srgbClr val="FFFFFF"/>
                </a:solidFill>
                <a:effectLst/>
                <a:latin typeface="Times New Roman" panose="02020603050405020304" pitchFamily="18" charset="0"/>
              </a:rPr>
              <a:t>Getahun</a:t>
            </a:r>
            <a:r>
              <a:rPr lang="en-US" sz="1800" b="0" i="0" u="none" strike="noStrike" dirty="0">
                <a:solidFill>
                  <a:srgbClr val="FFFFFF"/>
                </a:solidFill>
                <a:effectLst/>
                <a:latin typeface="Times New Roman" panose="02020603050405020304" pitchFamily="18" charset="0"/>
              </a:rPr>
              <a:t>, D., Glenn, S., </a:t>
            </a:r>
            <a:r>
              <a:rPr lang="en-US" sz="1800" b="0" i="0" u="none" strike="noStrike" dirty="0" err="1">
                <a:solidFill>
                  <a:srgbClr val="FFFFFF"/>
                </a:solidFill>
                <a:effectLst/>
                <a:latin typeface="Times New Roman" panose="02020603050405020304" pitchFamily="18" charset="0"/>
              </a:rPr>
              <a:t>Hambidge</a:t>
            </a:r>
            <a:r>
              <a:rPr lang="en-US" sz="1800" b="0" i="0" u="none" strike="noStrike" dirty="0">
                <a:solidFill>
                  <a:srgbClr val="FFFFFF"/>
                </a:solidFill>
                <a:effectLst/>
                <a:latin typeface="Times New Roman" panose="02020603050405020304" pitchFamily="18" charset="0"/>
              </a:rPr>
              <a:t>, S. J., Jackson, L., </a:t>
            </a:r>
            <a:r>
              <a:rPr lang="en-US" sz="1800" b="0" i="0" u="none" strike="noStrike" dirty="0" err="1">
                <a:solidFill>
                  <a:srgbClr val="FFFFFF"/>
                </a:solidFill>
                <a:effectLst/>
                <a:latin typeface="Times New Roman" panose="02020603050405020304" pitchFamily="18" charset="0"/>
              </a:rPr>
              <a:t>Lipkind</a:t>
            </a:r>
            <a:r>
              <a:rPr lang="en-US" sz="1800" b="0" i="0" u="none" strike="noStrike" dirty="0">
                <a:solidFill>
                  <a:srgbClr val="FFFFFF"/>
                </a:solidFill>
                <a:effectLst/>
                <a:latin typeface="Times New Roman" panose="02020603050405020304" pitchFamily="18" charset="0"/>
              </a:rPr>
              <a:t>, H. S., . . . Patel, S. A. (2021). COVID-19 vaccination coverage among pregnant women during pregnancy — Eight Integrated Health care organizations, United States, December 14, 2020–May 8, 2021. </a:t>
            </a:r>
            <a:r>
              <a:rPr lang="en-US" sz="1800" b="0" i="1" u="none" strike="noStrike" dirty="0">
                <a:solidFill>
                  <a:srgbClr val="FFFFFF"/>
                </a:solidFill>
                <a:effectLst/>
                <a:latin typeface="Times New Roman" panose="02020603050405020304" pitchFamily="18" charset="0"/>
              </a:rPr>
              <a:t>MMWR Morbidity and Mortality Weekly Report</a:t>
            </a:r>
            <a:r>
              <a:rPr lang="en-US" sz="1800" b="0" i="0" u="none" strike="noStrike" dirty="0">
                <a:solidFill>
                  <a:srgbClr val="FFFFFF"/>
                </a:solidFill>
                <a:effectLst/>
                <a:latin typeface="Times New Roman" panose="02020603050405020304" pitchFamily="18" charset="0"/>
              </a:rPr>
              <a:t>, </a:t>
            </a:r>
            <a:r>
              <a:rPr lang="en-US" sz="1800" b="0" i="1" u="none" strike="noStrike" dirty="0">
                <a:solidFill>
                  <a:srgbClr val="FFFFFF"/>
                </a:solidFill>
                <a:effectLst/>
                <a:latin typeface="Times New Roman" panose="02020603050405020304" pitchFamily="18" charset="0"/>
              </a:rPr>
              <a:t>70</a:t>
            </a:r>
            <a:r>
              <a:rPr lang="en-US" sz="1800" b="0" i="0" u="none" strike="noStrike" dirty="0">
                <a:solidFill>
                  <a:srgbClr val="FFFFFF"/>
                </a:solidFill>
                <a:effectLst/>
                <a:latin typeface="Times New Roman" panose="02020603050405020304" pitchFamily="18" charset="0"/>
              </a:rPr>
              <a:t>(24), 895–899. https://</a:t>
            </a:r>
            <a:r>
              <a:rPr lang="en-US" sz="1800" b="0" i="0" u="none" strike="noStrike" dirty="0" err="1">
                <a:solidFill>
                  <a:srgbClr val="FFFFFF"/>
                </a:solidFill>
                <a:effectLst/>
                <a:latin typeface="Times New Roman" panose="02020603050405020304" pitchFamily="18" charset="0"/>
              </a:rPr>
              <a:t>doi.org</a:t>
            </a:r>
            <a:r>
              <a:rPr lang="en-US" sz="1800" b="0" i="0" u="none" strike="noStrike" dirty="0">
                <a:solidFill>
                  <a:srgbClr val="FFFFFF"/>
                </a:solidFill>
                <a:effectLst/>
                <a:latin typeface="Times New Roman" panose="02020603050405020304" pitchFamily="18" charset="0"/>
              </a:rPr>
              <a:t>/10.15585/</a:t>
            </a:r>
            <a:r>
              <a:rPr lang="en-US" sz="1800" b="0" i="0" u="none" strike="noStrike" dirty="0" err="1">
                <a:solidFill>
                  <a:srgbClr val="FFFFFF"/>
                </a:solidFill>
                <a:effectLst/>
                <a:latin typeface="Times New Roman" panose="02020603050405020304" pitchFamily="18" charset="0"/>
              </a:rPr>
              <a:t>mmwr.mm7024e2</a:t>
            </a:r>
            <a:endParaRPr lang="en-US" sz="1800" b="0" i="0" u="none" strike="noStrike" dirty="0">
              <a:solidFill>
                <a:srgbClr val="FFFFFF"/>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493758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1685-11BA-B062-0592-49E303047EDB}"/>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B8D201C-1FCC-44C5-2750-20B2E6D79F36}"/>
              </a:ext>
            </a:extLst>
          </p:cNvPr>
          <p:cNvSpPr>
            <a:spLocks noGrp="1"/>
          </p:cNvSpPr>
          <p:nvPr>
            <p:ph sz="quarter" idx="31"/>
          </p:nvPr>
        </p:nvSpPr>
        <p:spPr/>
        <p:txBody>
          <a:bodyPr/>
          <a:lstStyle/>
          <a:p>
            <a:r>
              <a:rPr lang="en-US" sz="1800" b="0" i="1" u="none" strike="noStrike" dirty="0">
                <a:solidFill>
                  <a:srgbClr val="FFFFFF"/>
                </a:solidFill>
                <a:effectLst/>
                <a:latin typeface="Times New Roman" panose="02020603050405020304" pitchFamily="18" charset="0"/>
              </a:rPr>
              <a:t>Guidelines for vaccinating pregnant persons</a:t>
            </a:r>
            <a:r>
              <a:rPr lang="en-US" sz="1800" b="0" i="0" u="none" strike="noStrike" dirty="0">
                <a:solidFill>
                  <a:srgbClr val="FFFFFF"/>
                </a:solidFill>
                <a:effectLst/>
                <a:latin typeface="Times New Roman" panose="02020603050405020304" pitchFamily="18" charset="0"/>
              </a:rPr>
              <a:t>. (2024, July 12). Pregnancy and Vaccination. https://www.cdc.gov/vaccines-pregnancy/</a:t>
            </a:r>
            <a:r>
              <a:rPr lang="en-US" sz="1800" b="0" i="0" u="none" strike="noStrike" dirty="0" err="1">
                <a:solidFill>
                  <a:srgbClr val="FFFFFF"/>
                </a:solidFill>
                <a:effectLst/>
                <a:latin typeface="Times New Roman" panose="02020603050405020304" pitchFamily="18" charset="0"/>
              </a:rPr>
              <a:t>hcp</a:t>
            </a:r>
            <a:r>
              <a:rPr lang="en-US" sz="1800" b="0" i="0" u="none" strike="noStrike" dirty="0">
                <a:solidFill>
                  <a:srgbClr val="FFFFFF"/>
                </a:solidFill>
                <a:effectLst/>
                <a:latin typeface="Times New Roman" panose="02020603050405020304" pitchFamily="18" charset="0"/>
              </a:rPr>
              <a:t>/vaccination-guidelines/index.html</a:t>
            </a:r>
            <a:endParaRPr lang="en-US" dirty="0"/>
          </a:p>
          <a:p>
            <a:r>
              <a:rPr lang="en-US" sz="1800" b="0" i="1" u="none" strike="noStrike" dirty="0">
                <a:solidFill>
                  <a:srgbClr val="FFFFFF"/>
                </a:solidFill>
                <a:effectLst/>
                <a:latin typeface="Times New Roman" panose="02020603050405020304" pitchFamily="18" charset="0"/>
              </a:rPr>
              <a:t>Immunizations to protect infants</a:t>
            </a:r>
            <a:r>
              <a:rPr lang="en-US" sz="1800" b="0" i="0" u="none" strike="noStrike" dirty="0">
                <a:solidFill>
                  <a:srgbClr val="FFFFFF"/>
                </a:solidFill>
                <a:effectLst/>
                <a:latin typeface="Times New Roman" panose="02020603050405020304" pitchFamily="18" charset="0"/>
              </a:rPr>
              <a:t>. (2024, August 30). Respiratory Syncytial Virus Infection (RSV). https://www.cdc.gov/</a:t>
            </a:r>
            <a:r>
              <a:rPr lang="en-US" sz="1800" b="0" i="0" u="none" strike="noStrike" dirty="0" err="1">
                <a:solidFill>
                  <a:srgbClr val="FFFFFF"/>
                </a:solidFill>
                <a:effectLst/>
                <a:latin typeface="Times New Roman" panose="02020603050405020304" pitchFamily="18" charset="0"/>
              </a:rPr>
              <a:t>rsv</a:t>
            </a:r>
            <a:r>
              <a:rPr lang="en-US" sz="1800" b="0" i="0" u="none" strike="noStrike" dirty="0">
                <a:solidFill>
                  <a:srgbClr val="FFFFFF"/>
                </a:solidFill>
                <a:effectLst/>
                <a:latin typeface="Times New Roman" panose="02020603050405020304" pitchFamily="18" charset="0"/>
              </a:rPr>
              <a:t>/vaccines/protect-infants.html?s_cid=SEM.MS:PAI:RG_AO_MS_TM_A18_RSV-</a:t>
            </a:r>
            <a:r>
              <a:rPr lang="en-US" sz="1800" b="0" i="0" u="none" strike="noStrike" dirty="0" err="1">
                <a:solidFill>
                  <a:srgbClr val="FFFFFF"/>
                </a:solidFill>
                <a:effectLst/>
                <a:latin typeface="Times New Roman" panose="02020603050405020304" pitchFamily="18" charset="0"/>
              </a:rPr>
              <a:t>Pregnancy-Brd:maternal</a:t>
            </a:r>
            <a:r>
              <a:rPr lang="en-US" sz="1800" b="0" i="0" u="none" strike="noStrike" dirty="0">
                <a:solidFill>
                  <a:srgbClr val="FFFFFF"/>
                </a:solidFill>
                <a:effectLst/>
                <a:latin typeface="Times New Roman" panose="02020603050405020304" pitchFamily="18" charset="0"/>
              </a:rPr>
              <a:t>%</a:t>
            </a:r>
            <a:r>
              <a:rPr lang="en-US" sz="1800" b="0" i="0" u="none" strike="noStrike" dirty="0" err="1">
                <a:solidFill>
                  <a:srgbClr val="FFFFFF"/>
                </a:solidFill>
                <a:effectLst/>
                <a:latin typeface="Times New Roman" panose="02020603050405020304" pitchFamily="18" charset="0"/>
              </a:rPr>
              <a:t>20rsv</a:t>
            </a:r>
            <a:r>
              <a:rPr lang="en-US" sz="1800" b="0" i="0" u="none" strike="noStrike" dirty="0">
                <a:solidFill>
                  <a:srgbClr val="FFFFFF"/>
                </a:solidFill>
                <a:effectLst/>
                <a:latin typeface="Times New Roman" panose="02020603050405020304" pitchFamily="18" charset="0"/>
              </a:rPr>
              <a:t>%20vaccine:SEM00131&amp;</a:t>
            </a:r>
            <a:r>
              <a:rPr lang="en-US" sz="1800" b="0" i="0" u="none" strike="noStrike" dirty="0" err="1">
                <a:solidFill>
                  <a:srgbClr val="FFFFFF"/>
                </a:solidFill>
                <a:effectLst/>
                <a:latin typeface="Times New Roman" panose="02020603050405020304" pitchFamily="18" charset="0"/>
              </a:rPr>
              <a:t>utm_id</a:t>
            </a:r>
            <a:r>
              <a:rPr lang="en-US" sz="1800" b="0" i="0" u="none" strike="noStrike" dirty="0">
                <a:solidFill>
                  <a:srgbClr val="FFFFFF"/>
                </a:solidFill>
                <a:effectLst/>
                <a:latin typeface="Times New Roman" panose="02020603050405020304" pitchFamily="18" charset="0"/>
              </a:rPr>
              <a:t>=SEM.MS:PAI:RG_AO_MS_TM_A18_RSV-</a:t>
            </a:r>
            <a:r>
              <a:rPr lang="en-US" sz="1800" b="0" i="0" u="none" strike="noStrike" dirty="0" err="1">
                <a:solidFill>
                  <a:srgbClr val="FFFFFF"/>
                </a:solidFill>
                <a:effectLst/>
                <a:latin typeface="Times New Roman" panose="02020603050405020304" pitchFamily="18" charset="0"/>
              </a:rPr>
              <a:t>Pregnancy-Brd:maternal</a:t>
            </a:r>
            <a:r>
              <a:rPr lang="en-US" sz="1800" b="0" i="0" u="none" strike="noStrike" dirty="0">
                <a:solidFill>
                  <a:srgbClr val="FFFFFF"/>
                </a:solidFill>
                <a:effectLst/>
                <a:latin typeface="Times New Roman" panose="02020603050405020304" pitchFamily="18" charset="0"/>
              </a:rPr>
              <a:t>%</a:t>
            </a:r>
            <a:r>
              <a:rPr lang="en-US" sz="1800" b="0" i="0" u="none" strike="noStrike" dirty="0" err="1">
                <a:solidFill>
                  <a:srgbClr val="FFFFFF"/>
                </a:solidFill>
                <a:effectLst/>
                <a:latin typeface="Times New Roman" panose="02020603050405020304" pitchFamily="18" charset="0"/>
              </a:rPr>
              <a:t>20rsv</a:t>
            </a:r>
            <a:r>
              <a:rPr lang="en-US" sz="1800" b="0" i="0" u="none" strike="noStrike" dirty="0">
                <a:solidFill>
                  <a:srgbClr val="FFFFFF"/>
                </a:solidFill>
                <a:effectLst/>
                <a:latin typeface="Times New Roman" panose="02020603050405020304" pitchFamily="18" charset="0"/>
              </a:rPr>
              <a:t>%20vaccine:SEM00</a:t>
            </a:r>
            <a:r>
              <a:rPr lang="en-US" sz="1800" b="0" i="0" u="none" strike="noStrike" dirty="0">
                <a:solidFill>
                  <a:srgbClr val="000000"/>
                </a:solidFill>
                <a:effectLst/>
                <a:latin typeface="Times New Roman" panose="02020603050405020304" pitchFamily="18" charset="0"/>
              </a:rPr>
              <a:t>131</a:t>
            </a:r>
          </a:p>
          <a:p>
            <a:endParaRPr lang="en-US" dirty="0"/>
          </a:p>
        </p:txBody>
      </p:sp>
      <p:sp>
        <p:nvSpPr>
          <p:cNvPr id="4" name="Slide Number Placeholder 3">
            <a:extLst>
              <a:ext uri="{FF2B5EF4-FFF2-40B4-BE49-F238E27FC236}">
                <a16:creationId xmlns:a16="http://schemas.microsoft.com/office/drawing/2014/main" id="{56DA8B1E-91D1-7EF0-FA3A-7E7CB0342F7F}"/>
              </a:ext>
            </a:extLst>
          </p:cNvPr>
          <p:cNvSpPr>
            <a:spLocks noGrp="1"/>
          </p:cNvSpPr>
          <p:nvPr>
            <p:ph type="sldNum" sz="quarter" idx="12"/>
          </p:nvPr>
        </p:nvSpPr>
        <p:spPr/>
        <p:txBody>
          <a:bodyPr/>
          <a:lstStyle/>
          <a:p>
            <a:fld id="{FE024F78-56A6-7740-B68D-8D4D026EDF3F}" type="slidenum">
              <a:rPr lang="en-US" smtClean="0"/>
              <a:pPr/>
              <a:t>63</a:t>
            </a:fld>
            <a:endParaRPr lang="en-US" dirty="0"/>
          </a:p>
        </p:txBody>
      </p:sp>
    </p:spTree>
    <p:extLst>
      <p:ext uri="{BB962C8B-B14F-4D97-AF65-F5344CB8AC3E}">
        <p14:creationId xmlns:p14="http://schemas.microsoft.com/office/powerpoint/2010/main" val="298650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BB2B-1ECE-F4AE-484E-D0C49836F1F3}"/>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C8CBCB29-32A8-DCE7-97DD-80FCB2C37210}"/>
              </a:ext>
            </a:extLst>
          </p:cNvPr>
          <p:cNvSpPr>
            <a:spLocks noGrp="1"/>
          </p:cNvSpPr>
          <p:nvPr>
            <p:ph sz="quarter" idx="31"/>
          </p:nvPr>
        </p:nvSpPr>
        <p:spPr>
          <a:xfrm>
            <a:off x="3305668" y="2159475"/>
            <a:ext cx="7420819" cy="3676649"/>
          </a:xfrm>
        </p:spPr>
        <p:txBody>
          <a:bodyPr/>
          <a:lstStyle/>
          <a:p>
            <a:r>
              <a:rPr lang="en-US" sz="1800" b="0" i="1" u="none" strike="noStrike" dirty="0">
                <a:solidFill>
                  <a:srgbClr val="FFFFFF"/>
                </a:solidFill>
                <a:effectLst/>
                <a:latin typeface="Times New Roman" panose="02020603050405020304" pitchFamily="18" charset="0"/>
              </a:rPr>
              <a:t>Flu vaccine safety and pregnancy</a:t>
            </a:r>
            <a:r>
              <a:rPr lang="en-US" sz="1800" b="0" i="0" u="none" strike="noStrike" dirty="0">
                <a:solidFill>
                  <a:srgbClr val="FFFFFF"/>
                </a:solidFill>
                <a:effectLst/>
                <a:latin typeface="Times New Roman" panose="02020603050405020304" pitchFamily="18" charset="0"/>
              </a:rPr>
              <a:t>. (2024, September 17). Influenza (Flu). https://www.cdc.gov/flu/vaccine-safety/vaccine-pregnant.html?</a:t>
            </a:r>
            <a:r>
              <a:rPr lang="en-US" sz="1800" b="0" i="0" u="none" strike="noStrike" dirty="0" err="1">
                <a:solidFill>
                  <a:srgbClr val="FFFFFF"/>
                </a:solidFill>
                <a:effectLst/>
                <a:latin typeface="Times New Roman" panose="02020603050405020304" pitchFamily="18" charset="0"/>
              </a:rPr>
              <a:t>CDC_AAref_Val</a:t>
            </a:r>
            <a:r>
              <a:rPr lang="en-US" sz="1800" b="0" i="0" u="none" strike="noStrike" dirty="0">
                <a:solidFill>
                  <a:srgbClr val="FFFFFF"/>
                </a:solidFill>
                <a:effectLst/>
                <a:latin typeface="Times New Roman" panose="02020603050405020304" pitchFamily="18" charset="0"/>
              </a:rPr>
              <a:t>=https://www.cdc.gov/flu/</a:t>
            </a:r>
            <a:r>
              <a:rPr lang="en-US" sz="1800" b="0" i="0" u="none" strike="noStrike" dirty="0" err="1">
                <a:solidFill>
                  <a:srgbClr val="FFFFFF"/>
                </a:solidFill>
                <a:effectLst/>
                <a:latin typeface="Times New Roman" panose="02020603050405020304" pitchFamily="18" charset="0"/>
              </a:rPr>
              <a:t>highrisk</a:t>
            </a:r>
            <a:r>
              <a:rPr lang="en-US" sz="1800" b="0" i="0" u="none" strike="noStrike" dirty="0">
                <a:solidFill>
                  <a:srgbClr val="FFFFFF"/>
                </a:solidFill>
                <a:effectLst/>
                <a:latin typeface="Times New Roman" panose="02020603050405020304" pitchFamily="18" charset="0"/>
              </a:rPr>
              <a:t>/</a:t>
            </a:r>
            <a:r>
              <a:rPr lang="en-US" sz="1800" b="0" i="0" u="none" strike="noStrike" dirty="0" err="1">
                <a:solidFill>
                  <a:srgbClr val="FFFFFF"/>
                </a:solidFill>
                <a:effectLst/>
                <a:latin typeface="Times New Roman" panose="02020603050405020304" pitchFamily="18" charset="0"/>
              </a:rPr>
              <a:t>qa_vacpregnant.htm</a:t>
            </a:r>
            <a:endParaRPr lang="en-US" sz="1800" b="0" i="0" u="none" strike="noStrike" dirty="0">
              <a:solidFill>
                <a:srgbClr val="FFFFFF"/>
              </a:solidFill>
              <a:effectLst/>
              <a:latin typeface="Times New Roman" panose="02020603050405020304" pitchFamily="18" charset="0"/>
            </a:endParaRPr>
          </a:p>
          <a:p>
            <a:endParaRPr lang="en-US" dirty="0">
              <a:solidFill>
                <a:srgbClr val="FFFFFF"/>
              </a:solidFill>
              <a:latin typeface="Times New Roman" panose="02020603050405020304" pitchFamily="18" charset="0"/>
            </a:endParaRPr>
          </a:p>
          <a:p>
            <a:r>
              <a:rPr lang="en-US" sz="1800" b="0" i="0" u="none" strike="noStrike" dirty="0">
                <a:solidFill>
                  <a:srgbClr val="FFFFFF"/>
                </a:solidFill>
                <a:effectLst/>
                <a:latin typeface="Times New Roman" panose="02020603050405020304" pitchFamily="18" charset="0"/>
              </a:rPr>
              <a:t>Irving, S. A., Crane, B., </a:t>
            </a:r>
            <a:r>
              <a:rPr lang="en-US" sz="1800" b="0" i="0" u="none" strike="noStrike" dirty="0" err="1">
                <a:solidFill>
                  <a:srgbClr val="FFFFFF"/>
                </a:solidFill>
                <a:effectLst/>
                <a:latin typeface="Times New Roman" panose="02020603050405020304" pitchFamily="18" charset="0"/>
              </a:rPr>
              <a:t>Weintraub</a:t>
            </a:r>
            <a:r>
              <a:rPr lang="en-US" sz="1800" b="0" i="0" u="none" strike="noStrike" dirty="0">
                <a:solidFill>
                  <a:srgbClr val="FFFFFF"/>
                </a:solidFill>
                <a:effectLst/>
                <a:latin typeface="Times New Roman" panose="02020603050405020304" pitchFamily="18" charset="0"/>
              </a:rPr>
              <a:t>, E., Kauffman, T. L., Brooks, N., Patel, S. A., </a:t>
            </a:r>
            <a:r>
              <a:rPr lang="en-US" sz="1800" b="0" i="0" u="none" strike="noStrike" dirty="0" err="1">
                <a:solidFill>
                  <a:srgbClr val="FFFFFF"/>
                </a:solidFill>
                <a:effectLst/>
                <a:latin typeface="Times New Roman" panose="02020603050405020304" pitchFamily="18" charset="0"/>
              </a:rPr>
              <a:t>Razzaghi</a:t>
            </a:r>
            <a:r>
              <a:rPr lang="en-US" sz="1800" b="0" i="0" u="none" strike="noStrike" dirty="0">
                <a:solidFill>
                  <a:srgbClr val="FFFFFF"/>
                </a:solidFill>
                <a:effectLst/>
                <a:latin typeface="Times New Roman" panose="02020603050405020304" pitchFamily="18" charset="0"/>
              </a:rPr>
              <a:t>, H., </a:t>
            </a:r>
            <a:r>
              <a:rPr lang="en-US" sz="1800" b="0" i="0" u="none" strike="noStrike" dirty="0" err="1">
                <a:solidFill>
                  <a:srgbClr val="FFFFFF"/>
                </a:solidFill>
                <a:effectLst/>
                <a:latin typeface="Times New Roman" panose="02020603050405020304" pitchFamily="18" charset="0"/>
              </a:rPr>
              <a:t>Belongia</a:t>
            </a:r>
            <a:r>
              <a:rPr lang="en-US" sz="1800" b="0" i="0" u="none" strike="noStrike" dirty="0">
                <a:solidFill>
                  <a:srgbClr val="FFFFFF"/>
                </a:solidFill>
                <a:effectLst/>
                <a:latin typeface="Times New Roman" panose="02020603050405020304" pitchFamily="18" charset="0"/>
              </a:rPr>
              <a:t>, E. A., Daley, M. F., </a:t>
            </a:r>
            <a:r>
              <a:rPr lang="en-US" sz="1800" b="0" i="0" u="none" strike="noStrike" dirty="0" err="1">
                <a:solidFill>
                  <a:srgbClr val="FFFFFF"/>
                </a:solidFill>
                <a:effectLst/>
                <a:latin typeface="Times New Roman" panose="02020603050405020304" pitchFamily="18" charset="0"/>
              </a:rPr>
              <a:t>Getahun</a:t>
            </a:r>
            <a:r>
              <a:rPr lang="en-US" sz="1800" b="0" i="0" u="none" strike="noStrike" dirty="0">
                <a:solidFill>
                  <a:srgbClr val="FFFFFF"/>
                </a:solidFill>
                <a:effectLst/>
                <a:latin typeface="Times New Roman" panose="02020603050405020304" pitchFamily="18" charset="0"/>
              </a:rPr>
              <a:t>, D., Glenn, S. C., </a:t>
            </a:r>
            <a:r>
              <a:rPr lang="en-US" sz="1800" b="0" i="0" u="none" strike="noStrike" dirty="0" err="1">
                <a:solidFill>
                  <a:srgbClr val="FFFFFF"/>
                </a:solidFill>
                <a:effectLst/>
                <a:latin typeface="Times New Roman" panose="02020603050405020304" pitchFamily="18" charset="0"/>
              </a:rPr>
              <a:t>Hambidge</a:t>
            </a:r>
            <a:r>
              <a:rPr lang="en-US" sz="1800" b="0" i="0" u="none" strike="noStrike" dirty="0">
                <a:solidFill>
                  <a:srgbClr val="FFFFFF"/>
                </a:solidFill>
                <a:effectLst/>
                <a:latin typeface="Times New Roman" panose="02020603050405020304" pitchFamily="18" charset="0"/>
              </a:rPr>
              <a:t>, S. J., Jackson, L. A., </a:t>
            </a:r>
            <a:r>
              <a:rPr lang="en-US" sz="1800" b="0" i="0" u="none" strike="noStrike" dirty="0" err="1">
                <a:solidFill>
                  <a:srgbClr val="FFFFFF"/>
                </a:solidFill>
                <a:effectLst/>
                <a:latin typeface="Times New Roman" panose="02020603050405020304" pitchFamily="18" charset="0"/>
              </a:rPr>
              <a:t>Kharbanda</a:t>
            </a:r>
            <a:r>
              <a:rPr lang="en-US" sz="1800" b="0" i="0" u="none" strike="noStrike" dirty="0">
                <a:solidFill>
                  <a:srgbClr val="FFFFFF"/>
                </a:solidFill>
                <a:effectLst/>
                <a:latin typeface="Times New Roman" panose="02020603050405020304" pitchFamily="18" charset="0"/>
              </a:rPr>
              <a:t>, E., Klein, N. P., </a:t>
            </a:r>
            <a:r>
              <a:rPr lang="en-US" sz="1800" b="0" i="0" u="none" strike="noStrike" dirty="0" err="1">
                <a:solidFill>
                  <a:srgbClr val="FFFFFF"/>
                </a:solidFill>
                <a:effectLst/>
                <a:latin typeface="Times New Roman" panose="02020603050405020304" pitchFamily="18" charset="0"/>
              </a:rPr>
              <a:t>Zerbo</a:t>
            </a:r>
            <a:r>
              <a:rPr lang="en-US" sz="1800" b="0" i="0" u="none" strike="noStrike" dirty="0">
                <a:solidFill>
                  <a:srgbClr val="FFFFFF"/>
                </a:solidFill>
                <a:effectLst/>
                <a:latin typeface="Times New Roman" panose="02020603050405020304" pitchFamily="18" charset="0"/>
              </a:rPr>
              <a:t>, O., &amp; </a:t>
            </a:r>
            <a:r>
              <a:rPr lang="en-US" sz="1800" b="0" i="0" u="none" strike="noStrike" dirty="0" err="1">
                <a:solidFill>
                  <a:srgbClr val="FFFFFF"/>
                </a:solidFill>
                <a:effectLst/>
                <a:latin typeface="Times New Roman" panose="02020603050405020304" pitchFamily="18" charset="0"/>
              </a:rPr>
              <a:t>Naleway</a:t>
            </a:r>
            <a:r>
              <a:rPr lang="en-US" sz="1800" b="0" i="0" u="none" strike="noStrike" dirty="0">
                <a:solidFill>
                  <a:srgbClr val="FFFFFF"/>
                </a:solidFill>
                <a:effectLst/>
                <a:latin typeface="Times New Roman" panose="02020603050405020304" pitchFamily="18" charset="0"/>
              </a:rPr>
              <a:t>, A. L. (2023). Influenza vaccination among pregnant people before and during the Coronavirus Disease 2019 (COVID-19) pandemic. </a:t>
            </a:r>
            <a:r>
              <a:rPr lang="en-US" sz="1800" b="0" i="1" u="none" strike="noStrike" dirty="0">
                <a:solidFill>
                  <a:srgbClr val="FFFFFF"/>
                </a:solidFill>
                <a:effectLst/>
                <a:latin typeface="Times New Roman" panose="02020603050405020304" pitchFamily="18" charset="0"/>
              </a:rPr>
              <a:t>Obstetrics and Gynecology</a:t>
            </a:r>
            <a:r>
              <a:rPr lang="en-US" sz="1800" b="0" i="0" u="none" strike="noStrike" dirty="0">
                <a:solidFill>
                  <a:srgbClr val="FFFFFF"/>
                </a:solidFill>
                <a:effectLst/>
                <a:latin typeface="Times New Roman" panose="02020603050405020304" pitchFamily="18" charset="0"/>
              </a:rPr>
              <a:t>, </a:t>
            </a:r>
            <a:r>
              <a:rPr lang="en-US" sz="1800" b="0" i="1" u="none" strike="noStrike" dirty="0">
                <a:solidFill>
                  <a:srgbClr val="FFFFFF"/>
                </a:solidFill>
                <a:effectLst/>
                <a:latin typeface="Times New Roman" panose="02020603050405020304" pitchFamily="18" charset="0"/>
              </a:rPr>
              <a:t>142</a:t>
            </a:r>
            <a:r>
              <a:rPr lang="en-US" sz="1800" b="0" i="0" u="none" strike="noStrike" dirty="0">
                <a:solidFill>
                  <a:srgbClr val="FFFFFF"/>
                </a:solidFill>
                <a:effectLst/>
                <a:latin typeface="Times New Roman" panose="02020603050405020304" pitchFamily="18" charset="0"/>
              </a:rPr>
              <a:t>(3), 636–639. https://</a:t>
            </a:r>
            <a:r>
              <a:rPr lang="en-US" sz="1800" b="0" i="0" u="none" strike="noStrike" dirty="0" err="1">
                <a:solidFill>
                  <a:srgbClr val="FFFFFF"/>
                </a:solidFill>
                <a:effectLst/>
                <a:latin typeface="Times New Roman" panose="02020603050405020304" pitchFamily="18" charset="0"/>
              </a:rPr>
              <a:t>doi.org</a:t>
            </a:r>
            <a:r>
              <a:rPr lang="en-US" sz="1800" b="0" i="0" u="none" strike="noStrike" dirty="0">
                <a:solidFill>
                  <a:srgbClr val="FFFFFF"/>
                </a:solidFill>
                <a:effectLst/>
                <a:latin typeface="Times New Roman" panose="02020603050405020304" pitchFamily="18" charset="0"/>
              </a:rPr>
              <a:t>/10.1097/</a:t>
            </a:r>
            <a:r>
              <a:rPr lang="en-US" sz="1800" b="0" i="0" u="none" strike="noStrike" dirty="0" err="1">
                <a:solidFill>
                  <a:srgbClr val="FFFFFF"/>
                </a:solidFill>
                <a:effectLst/>
                <a:latin typeface="Times New Roman" panose="02020603050405020304" pitchFamily="18" charset="0"/>
              </a:rPr>
              <a:t>aog.0000000000005285</a:t>
            </a:r>
            <a:endParaRPr lang="en-US" sz="1800" b="0" i="0" u="none" strike="noStrike" dirty="0">
              <a:solidFill>
                <a:srgbClr val="FFFFFF"/>
              </a:solidFill>
              <a:effectLst/>
              <a:latin typeface="Times New Roman" panose="02020603050405020304" pitchFamily="18" charset="0"/>
            </a:endParaRPr>
          </a:p>
          <a:p>
            <a:endParaRPr lang="en-US" dirty="0">
              <a:solidFill>
                <a:srgbClr val="FFFFFF"/>
              </a:solidFill>
              <a:latin typeface="Times New Roman" panose="02020603050405020304" pitchFamily="18" charset="0"/>
            </a:endParaRPr>
          </a:p>
          <a:p>
            <a:endParaRPr lang="en-US" sz="1800" b="0" i="0" u="none" strike="noStrike" dirty="0">
              <a:solidFill>
                <a:srgbClr val="FFFFFF"/>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A62D882-2EB9-3040-95F1-6EEE5835BC2B}"/>
              </a:ext>
            </a:extLst>
          </p:cNvPr>
          <p:cNvSpPr>
            <a:spLocks noGrp="1"/>
          </p:cNvSpPr>
          <p:nvPr>
            <p:ph type="sldNum" sz="quarter" idx="12"/>
          </p:nvPr>
        </p:nvSpPr>
        <p:spPr/>
        <p:txBody>
          <a:bodyPr/>
          <a:lstStyle/>
          <a:p>
            <a:fld id="{FE024F78-56A6-7740-B68D-8D4D026EDF3F}" type="slidenum">
              <a:rPr lang="en-US" smtClean="0"/>
              <a:pPr/>
              <a:t>64</a:t>
            </a:fld>
            <a:endParaRPr lang="en-US" dirty="0"/>
          </a:p>
        </p:txBody>
      </p:sp>
    </p:spTree>
    <p:extLst>
      <p:ext uri="{BB962C8B-B14F-4D97-AF65-F5344CB8AC3E}">
        <p14:creationId xmlns:p14="http://schemas.microsoft.com/office/powerpoint/2010/main" val="2876725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E047-1D9F-9C52-AEBF-D79A82CF97D1}"/>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D840BD8-0EB0-2CC8-69A6-8C3847F12167}"/>
              </a:ext>
            </a:extLst>
          </p:cNvPr>
          <p:cNvSpPr>
            <a:spLocks noGrp="1"/>
          </p:cNvSpPr>
          <p:nvPr>
            <p:ph sz="quarter" idx="31"/>
          </p:nvPr>
        </p:nvSpPr>
        <p:spPr/>
        <p:txBody>
          <a:bodyPr/>
          <a:lstStyle/>
          <a:p>
            <a:r>
              <a:rPr lang="en-US" sz="1800" b="0" i="0" u="none" strike="noStrike" dirty="0" err="1">
                <a:solidFill>
                  <a:srgbClr val="FFFFFF"/>
                </a:solidFill>
                <a:effectLst/>
                <a:latin typeface="Times New Roman" panose="02020603050405020304" pitchFamily="18" charset="0"/>
              </a:rPr>
              <a:t>Saper</a:t>
            </a:r>
            <a:r>
              <a:rPr lang="en-US" sz="1800" b="0" i="0" u="none" strike="noStrike" dirty="0">
                <a:solidFill>
                  <a:srgbClr val="FFFFFF"/>
                </a:solidFill>
                <a:effectLst/>
                <a:latin typeface="Times New Roman" panose="02020603050405020304" pitchFamily="18" charset="0"/>
              </a:rPr>
              <a:t>, J. K., Heffernan, M., Simon, N. E., Davis, M. M., &amp; Macy, M. L. (2024). RSV vaccination intention among people who are or plan to become pregnant. </a:t>
            </a:r>
            <a:r>
              <a:rPr lang="en-US" sz="1800" b="0" i="1" u="none" strike="noStrike" dirty="0">
                <a:solidFill>
                  <a:srgbClr val="FFFFFF"/>
                </a:solidFill>
                <a:effectLst/>
                <a:latin typeface="Times New Roman" panose="02020603050405020304" pitchFamily="18" charset="0"/>
              </a:rPr>
              <a:t>PEDIATRICS</a:t>
            </a:r>
            <a:r>
              <a:rPr lang="en-US" sz="1800" b="0" i="0" u="none" strike="noStrike" dirty="0">
                <a:solidFill>
                  <a:srgbClr val="FFFFFF"/>
                </a:solidFill>
                <a:effectLst/>
                <a:latin typeface="Times New Roman" panose="02020603050405020304" pitchFamily="18" charset="0"/>
              </a:rPr>
              <a:t>. https://</a:t>
            </a:r>
            <a:r>
              <a:rPr lang="en-US" sz="1800" b="0" i="0" u="none" strike="noStrike" dirty="0" err="1">
                <a:solidFill>
                  <a:srgbClr val="FFFFFF"/>
                </a:solidFill>
                <a:effectLst/>
                <a:latin typeface="Times New Roman" panose="02020603050405020304" pitchFamily="18" charset="0"/>
              </a:rPr>
              <a:t>doi.org</a:t>
            </a:r>
            <a:r>
              <a:rPr lang="en-US" sz="1800" b="0" i="0" u="none" strike="noStrike" dirty="0">
                <a:solidFill>
                  <a:srgbClr val="FFFFFF"/>
                </a:solidFill>
                <a:effectLst/>
                <a:latin typeface="Times New Roman" panose="02020603050405020304" pitchFamily="18" charset="0"/>
              </a:rPr>
              <a:t>/10.1542/</a:t>
            </a:r>
            <a:r>
              <a:rPr lang="en-US" sz="1800" b="0" i="0" u="none" strike="noStrike" dirty="0" err="1">
                <a:solidFill>
                  <a:srgbClr val="FFFFFF"/>
                </a:solidFill>
                <a:effectLst/>
                <a:latin typeface="Times New Roman" panose="02020603050405020304" pitchFamily="18" charset="0"/>
              </a:rPr>
              <a:t>peds.2023-065140</a:t>
            </a:r>
            <a:endParaRPr lang="en-US" sz="1800" b="0" i="0" u="none" strike="noStrike" dirty="0">
              <a:solidFill>
                <a:srgbClr val="FFFFFF"/>
              </a:solidFill>
              <a:effectLst/>
              <a:latin typeface="Times New Roman" panose="02020603050405020304" pitchFamily="18" charset="0"/>
            </a:endParaRPr>
          </a:p>
          <a:p>
            <a:endParaRPr lang="en-US" dirty="0"/>
          </a:p>
          <a:p>
            <a:r>
              <a:rPr lang="en-US" sz="1800" b="0" i="1" u="none" strike="noStrike" dirty="0">
                <a:solidFill>
                  <a:srgbClr val="FFFFFF"/>
                </a:solidFill>
                <a:effectLst/>
                <a:latin typeface="Times New Roman" panose="02020603050405020304" pitchFamily="18" charset="0"/>
              </a:rPr>
              <a:t>TDAP vaccination for pregnant people</a:t>
            </a:r>
            <a:r>
              <a:rPr lang="en-US" sz="1800" b="0" i="0" u="none" strike="noStrike" dirty="0">
                <a:solidFill>
                  <a:srgbClr val="FFFFFF"/>
                </a:solidFill>
                <a:effectLst/>
                <a:latin typeface="Times New Roman" panose="02020603050405020304" pitchFamily="18" charset="0"/>
              </a:rPr>
              <a:t>. (2024, August 2). Whooping Cough (Pertussis). https://www.cdc.gov/pertussis/vaccines/</a:t>
            </a:r>
            <a:r>
              <a:rPr lang="en-US" sz="1800" b="0" i="0" u="none" strike="noStrike" dirty="0" err="1">
                <a:solidFill>
                  <a:srgbClr val="FFFFFF"/>
                </a:solidFill>
                <a:effectLst/>
                <a:latin typeface="Times New Roman" panose="02020603050405020304" pitchFamily="18" charset="0"/>
              </a:rPr>
              <a:t>tdap-vaccination-for</a:t>
            </a:r>
            <a:r>
              <a:rPr lang="en-US" sz="1800" b="0" i="0" u="none" strike="noStrike" dirty="0">
                <a:solidFill>
                  <a:srgbClr val="FFFFFF"/>
                </a:solidFill>
                <a:effectLst/>
                <a:latin typeface="Times New Roman" panose="02020603050405020304" pitchFamily="18" charset="0"/>
              </a:rPr>
              <a:t>-pregnant-people.html</a:t>
            </a:r>
          </a:p>
          <a:p>
            <a:endParaRPr lang="en-US" dirty="0"/>
          </a:p>
        </p:txBody>
      </p:sp>
      <p:sp>
        <p:nvSpPr>
          <p:cNvPr id="4" name="Slide Number Placeholder 3">
            <a:extLst>
              <a:ext uri="{FF2B5EF4-FFF2-40B4-BE49-F238E27FC236}">
                <a16:creationId xmlns:a16="http://schemas.microsoft.com/office/drawing/2014/main" id="{59CEF5BE-49FE-51E9-4F8F-711CF4E8D786}"/>
              </a:ext>
            </a:extLst>
          </p:cNvPr>
          <p:cNvSpPr>
            <a:spLocks noGrp="1"/>
          </p:cNvSpPr>
          <p:nvPr>
            <p:ph type="sldNum" sz="quarter" idx="12"/>
          </p:nvPr>
        </p:nvSpPr>
        <p:spPr/>
        <p:txBody>
          <a:bodyPr/>
          <a:lstStyle/>
          <a:p>
            <a:fld id="{FE024F78-56A6-7740-B68D-8D4D026EDF3F}" type="slidenum">
              <a:rPr lang="en-US" smtClean="0"/>
              <a:pPr/>
              <a:t>65</a:t>
            </a:fld>
            <a:endParaRPr lang="en-US" dirty="0"/>
          </a:p>
        </p:txBody>
      </p:sp>
    </p:spTree>
    <p:extLst>
      <p:ext uri="{BB962C8B-B14F-4D97-AF65-F5344CB8AC3E}">
        <p14:creationId xmlns:p14="http://schemas.microsoft.com/office/powerpoint/2010/main" val="3613375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BAFF-C9A4-99E1-594B-A034D90C92AC}"/>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35F1B99B-E8FB-354F-1AFC-F230D71955D8}"/>
              </a:ext>
            </a:extLst>
          </p:cNvPr>
          <p:cNvSpPr>
            <a:spLocks noGrp="1"/>
          </p:cNvSpPr>
          <p:nvPr>
            <p:ph sz="quarter" idx="31"/>
          </p:nvPr>
        </p:nvSpPr>
        <p:spPr/>
        <p:txBody>
          <a:bodyPr/>
          <a:lstStyle/>
          <a:p>
            <a:r>
              <a:rPr lang="en-US" sz="1800" b="0" i="0" u="none" strike="noStrike" dirty="0" err="1">
                <a:solidFill>
                  <a:srgbClr val="FFFFFF"/>
                </a:solidFill>
                <a:effectLst/>
                <a:latin typeface="Times New Roman" panose="02020603050405020304" pitchFamily="18" charset="0"/>
              </a:rPr>
              <a:t>DiTosto</a:t>
            </a:r>
            <a:r>
              <a:rPr lang="en-US" sz="1800" b="0" i="0" u="none" strike="noStrike" dirty="0">
                <a:solidFill>
                  <a:srgbClr val="FFFFFF"/>
                </a:solidFill>
                <a:effectLst/>
                <a:latin typeface="Times New Roman" panose="02020603050405020304" pitchFamily="18" charset="0"/>
              </a:rPr>
              <a:t>, J. D., Weiss, R. E., </a:t>
            </a:r>
            <a:r>
              <a:rPr lang="en-US" sz="1800" b="0" i="0" u="none" strike="noStrike" dirty="0" err="1">
                <a:solidFill>
                  <a:srgbClr val="FFFFFF"/>
                </a:solidFill>
                <a:effectLst/>
                <a:latin typeface="Times New Roman" panose="02020603050405020304" pitchFamily="18" charset="0"/>
              </a:rPr>
              <a:t>Yee</a:t>
            </a:r>
            <a:r>
              <a:rPr lang="en-US" sz="1800" b="0" i="0" u="none" strike="noStrike" dirty="0">
                <a:solidFill>
                  <a:srgbClr val="FFFFFF"/>
                </a:solidFill>
                <a:effectLst/>
                <a:latin typeface="Times New Roman" panose="02020603050405020304" pitchFamily="18" charset="0"/>
              </a:rPr>
              <a:t>, L. M., &amp; </a:t>
            </a:r>
            <a:r>
              <a:rPr lang="en-US" sz="1800" b="0" i="0" u="none" strike="noStrike" dirty="0" err="1">
                <a:solidFill>
                  <a:srgbClr val="FFFFFF"/>
                </a:solidFill>
                <a:effectLst/>
                <a:latin typeface="Times New Roman" panose="02020603050405020304" pitchFamily="18" charset="0"/>
              </a:rPr>
              <a:t>Badreldin</a:t>
            </a:r>
            <a:r>
              <a:rPr lang="en-US" sz="1800" b="0" i="0" u="none" strike="noStrike" dirty="0">
                <a:solidFill>
                  <a:srgbClr val="FFFFFF"/>
                </a:solidFill>
                <a:effectLst/>
                <a:latin typeface="Times New Roman" panose="02020603050405020304" pitchFamily="18" charset="0"/>
              </a:rPr>
              <a:t>, N. (2021). Association of </a:t>
            </a:r>
            <a:r>
              <a:rPr lang="en-US" sz="1800" b="0" i="0" u="none" strike="noStrike" dirty="0" err="1">
                <a:solidFill>
                  <a:srgbClr val="FFFFFF"/>
                </a:solidFill>
                <a:effectLst/>
                <a:latin typeface="Times New Roman" panose="02020603050405020304" pitchFamily="18" charset="0"/>
              </a:rPr>
              <a:t>Tdap</a:t>
            </a:r>
            <a:r>
              <a:rPr lang="en-US" sz="1800" b="0" i="0" u="none" strike="noStrike" dirty="0">
                <a:solidFill>
                  <a:srgbClr val="FFFFFF"/>
                </a:solidFill>
                <a:effectLst/>
                <a:latin typeface="Times New Roman" panose="02020603050405020304" pitchFamily="18" charset="0"/>
              </a:rPr>
              <a:t> vaccine guidelines with vaccine uptake during pregnancy. </a:t>
            </a:r>
            <a:r>
              <a:rPr lang="en-US" sz="1800" b="0" i="1" u="none" strike="noStrike" dirty="0">
                <a:solidFill>
                  <a:srgbClr val="FFFFFF"/>
                </a:solidFill>
                <a:effectLst/>
                <a:latin typeface="Times New Roman" panose="02020603050405020304" pitchFamily="18" charset="0"/>
              </a:rPr>
              <a:t>PLoS ONE</a:t>
            </a:r>
            <a:r>
              <a:rPr lang="en-US" sz="1800" b="0" i="0" u="none" strike="noStrike" dirty="0">
                <a:solidFill>
                  <a:srgbClr val="FFFFFF"/>
                </a:solidFill>
                <a:effectLst/>
                <a:latin typeface="Times New Roman" panose="02020603050405020304" pitchFamily="18" charset="0"/>
              </a:rPr>
              <a:t>, </a:t>
            </a:r>
            <a:r>
              <a:rPr lang="en-US" sz="1800" b="0" i="1" u="none" strike="noStrike" dirty="0">
                <a:solidFill>
                  <a:srgbClr val="FFFFFF"/>
                </a:solidFill>
                <a:effectLst/>
                <a:latin typeface="Times New Roman" panose="02020603050405020304" pitchFamily="18" charset="0"/>
              </a:rPr>
              <a:t>16</a:t>
            </a:r>
            <a:r>
              <a:rPr lang="en-US" sz="1800" b="0" i="0" u="none" strike="noStrike" dirty="0">
                <a:solidFill>
                  <a:srgbClr val="FFFFFF"/>
                </a:solidFill>
                <a:effectLst/>
                <a:latin typeface="Times New Roman" panose="02020603050405020304" pitchFamily="18" charset="0"/>
              </a:rPr>
              <a:t>(7), e0254863. https://</a:t>
            </a:r>
            <a:r>
              <a:rPr lang="en-US" sz="1800" b="0" i="0" u="none" strike="noStrike" dirty="0" err="1">
                <a:solidFill>
                  <a:srgbClr val="FFFFFF"/>
                </a:solidFill>
                <a:effectLst/>
                <a:latin typeface="Times New Roman" panose="02020603050405020304" pitchFamily="18" charset="0"/>
              </a:rPr>
              <a:t>doi.org</a:t>
            </a:r>
            <a:r>
              <a:rPr lang="en-US" sz="1800" b="0" i="0" u="none" strike="noStrike" dirty="0">
                <a:solidFill>
                  <a:srgbClr val="FFFFFF"/>
                </a:solidFill>
                <a:effectLst/>
                <a:latin typeface="Times New Roman" panose="02020603050405020304" pitchFamily="18" charset="0"/>
              </a:rPr>
              <a:t>/10.1371/journal.pone.0254863</a:t>
            </a:r>
            <a:endParaRPr lang="en-US" dirty="0">
              <a:solidFill>
                <a:srgbClr val="FFFFFF"/>
              </a:solidFill>
              <a:latin typeface="Times New Roman" panose="02020603050405020304" pitchFamily="18" charset="0"/>
            </a:endParaRPr>
          </a:p>
          <a:p>
            <a:r>
              <a:rPr lang="en-US" sz="1800" b="0" i="1" u="none" strike="noStrike" dirty="0">
                <a:solidFill>
                  <a:srgbClr val="FFFFFF"/>
                </a:solidFill>
                <a:effectLst/>
                <a:latin typeface="Times New Roman" panose="02020603050405020304" pitchFamily="18" charset="0"/>
              </a:rPr>
              <a:t>Maternal immunization</a:t>
            </a:r>
            <a:r>
              <a:rPr lang="en-US" sz="1800" b="0" i="0" u="none" strike="noStrike" dirty="0">
                <a:solidFill>
                  <a:srgbClr val="FFFFFF"/>
                </a:solidFill>
                <a:effectLst/>
                <a:latin typeface="Times New Roman" panose="02020603050405020304" pitchFamily="18" charset="0"/>
              </a:rPr>
              <a:t>. (n.d.). ACOG. https://</a:t>
            </a:r>
            <a:r>
              <a:rPr lang="en-US" sz="1800" b="0" i="0" u="none" strike="noStrike" dirty="0" err="1">
                <a:solidFill>
                  <a:srgbClr val="FFFFFF"/>
                </a:solidFill>
                <a:effectLst/>
                <a:latin typeface="Times New Roman" panose="02020603050405020304" pitchFamily="18" charset="0"/>
              </a:rPr>
              <a:t>www.acog.org</a:t>
            </a:r>
            <a:r>
              <a:rPr lang="en-US" sz="1800" b="0" i="0" u="none" strike="noStrike" dirty="0">
                <a:solidFill>
                  <a:srgbClr val="FFFFFF"/>
                </a:solidFill>
                <a:effectLst/>
                <a:latin typeface="Times New Roman" panose="02020603050405020304" pitchFamily="18" charset="0"/>
              </a:rPr>
              <a:t>/clinical/clinical-guidance/practice-advisory/articles/2022/10/maternal-immunization</a:t>
            </a:r>
          </a:p>
          <a:p>
            <a:endParaRPr lang="en-US" dirty="0">
              <a:solidFill>
                <a:srgbClr val="FFFFFF"/>
              </a:solidFill>
              <a:latin typeface="Times New Roman" panose="02020603050405020304" pitchFamily="18" charset="0"/>
            </a:endParaRPr>
          </a:p>
          <a:p>
            <a:endParaRPr lang="en-US" sz="1800" b="0" i="0" u="none" strike="noStrike" dirty="0">
              <a:solidFill>
                <a:srgbClr val="FFFFFF"/>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019F3EF-7F06-4634-A09A-F1D7A6AC3FA5}"/>
              </a:ext>
            </a:extLst>
          </p:cNvPr>
          <p:cNvSpPr>
            <a:spLocks noGrp="1"/>
          </p:cNvSpPr>
          <p:nvPr>
            <p:ph type="sldNum" sz="quarter" idx="12"/>
          </p:nvPr>
        </p:nvSpPr>
        <p:spPr/>
        <p:txBody>
          <a:bodyPr/>
          <a:lstStyle/>
          <a:p>
            <a:fld id="{FE024F78-56A6-7740-B68D-8D4D026EDF3F}" type="slidenum">
              <a:rPr lang="en-US" smtClean="0"/>
              <a:pPr/>
              <a:t>66</a:t>
            </a:fld>
            <a:endParaRPr lang="en-US" dirty="0"/>
          </a:p>
        </p:txBody>
      </p:sp>
    </p:spTree>
    <p:extLst>
      <p:ext uri="{BB962C8B-B14F-4D97-AF65-F5344CB8AC3E}">
        <p14:creationId xmlns:p14="http://schemas.microsoft.com/office/powerpoint/2010/main" val="2923851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8D58-DD91-C501-41FA-FC5ED867A05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9E8EF509-10A3-CF6D-44AD-453BA50450BC}"/>
              </a:ext>
            </a:extLst>
          </p:cNvPr>
          <p:cNvSpPr>
            <a:spLocks noGrp="1"/>
          </p:cNvSpPr>
          <p:nvPr>
            <p:ph sz="quarter" idx="31"/>
          </p:nvPr>
        </p:nvSpPr>
        <p:spPr/>
        <p:txBody>
          <a:bodyPr/>
          <a:lstStyle/>
          <a:p>
            <a:r>
              <a:rPr lang="en-US" sz="1800" b="0" i="1" u="none" strike="noStrike" dirty="0">
                <a:solidFill>
                  <a:srgbClr val="FFFFFF"/>
                </a:solidFill>
                <a:effectLst/>
                <a:latin typeface="Times New Roman" panose="02020603050405020304" pitchFamily="18" charset="0"/>
              </a:rPr>
              <a:t>RUBELLA IMMUNIZATION DURING POSTPARTUM : The Pediatric Infectious Disease Journal</a:t>
            </a:r>
            <a:r>
              <a:rPr lang="en-US" sz="1800" b="0" i="0" u="none" strike="noStrike" dirty="0">
                <a:solidFill>
                  <a:srgbClr val="FFFFFF"/>
                </a:solidFill>
                <a:effectLst/>
                <a:latin typeface="Times New Roman" panose="02020603050405020304" pitchFamily="18" charset="0"/>
              </a:rPr>
              <a:t>. (n.d.). LWW. https://</a:t>
            </a:r>
            <a:r>
              <a:rPr lang="en-US" sz="1800" b="0" i="0" u="none" strike="noStrike" dirty="0" err="1">
                <a:solidFill>
                  <a:srgbClr val="FFFFFF"/>
                </a:solidFill>
                <a:effectLst/>
                <a:latin typeface="Times New Roman" panose="02020603050405020304" pitchFamily="18" charset="0"/>
              </a:rPr>
              <a:t>journals.lww.com</a:t>
            </a:r>
            <a:r>
              <a:rPr lang="en-US" sz="1800" b="0" i="0" u="none" strike="noStrike" dirty="0">
                <a:solidFill>
                  <a:srgbClr val="FFFFFF"/>
                </a:solidFill>
                <a:effectLst/>
                <a:latin typeface="Times New Roman" panose="02020603050405020304" pitchFamily="18" charset="0"/>
              </a:rPr>
              <a:t>/</a:t>
            </a:r>
            <a:r>
              <a:rPr lang="en-US" sz="1800" b="0" i="0" u="none" strike="noStrike" dirty="0" err="1">
                <a:solidFill>
                  <a:srgbClr val="FFFFFF"/>
                </a:solidFill>
                <a:effectLst/>
                <a:latin typeface="Times New Roman" panose="02020603050405020304" pitchFamily="18" charset="0"/>
              </a:rPr>
              <a:t>pidj</a:t>
            </a:r>
            <a:r>
              <a:rPr lang="en-US" sz="1800" b="0" i="0" u="none" strike="noStrike" dirty="0">
                <a:solidFill>
                  <a:srgbClr val="FFFFFF"/>
                </a:solidFill>
                <a:effectLst/>
                <a:latin typeface="Times New Roman" panose="02020603050405020304" pitchFamily="18" charset="0"/>
              </a:rPr>
              <a:t>/</a:t>
            </a:r>
            <a:r>
              <a:rPr lang="en-US" sz="1800" b="0" i="0" u="none" strike="noStrike" dirty="0" err="1">
                <a:solidFill>
                  <a:srgbClr val="FFFFFF"/>
                </a:solidFill>
                <a:effectLst/>
                <a:latin typeface="Times New Roman" panose="02020603050405020304" pitchFamily="18" charset="0"/>
              </a:rPr>
              <a:t>fulltext</a:t>
            </a:r>
            <a:r>
              <a:rPr lang="en-US" sz="1800" b="0" i="0" u="none" strike="noStrike" dirty="0">
                <a:solidFill>
                  <a:srgbClr val="FFFFFF"/>
                </a:solidFill>
                <a:effectLst/>
                <a:latin typeface="Times New Roman" panose="02020603050405020304" pitchFamily="18" charset="0"/>
              </a:rPr>
              <a:t>/2000/06000/rubella_immunization_during_postpartum.28.aspx</a:t>
            </a:r>
          </a:p>
          <a:p>
            <a:endParaRPr lang="en-US" dirty="0"/>
          </a:p>
          <a:p>
            <a:r>
              <a:rPr lang="en-US" sz="1800" b="0" i="0" u="none" strike="noStrike" dirty="0">
                <a:solidFill>
                  <a:srgbClr val="FFFFFF"/>
                </a:solidFill>
                <a:effectLst/>
                <a:latin typeface="Times New Roman" panose="02020603050405020304" pitchFamily="18" charset="0"/>
              </a:rPr>
              <a:t>Leonor, M. C., &amp; Mendez, M. D. (2023, August 8). </a:t>
            </a:r>
            <a:r>
              <a:rPr lang="en-US" sz="1800" b="0" i="1" u="none" strike="noStrike" dirty="0">
                <a:solidFill>
                  <a:srgbClr val="FFFFFF"/>
                </a:solidFill>
                <a:effectLst/>
                <a:latin typeface="Times New Roman" panose="02020603050405020304" pitchFamily="18" charset="0"/>
              </a:rPr>
              <a:t>Rubella</a:t>
            </a:r>
            <a:r>
              <a:rPr lang="en-US" sz="1800" b="0" i="0" u="none" strike="noStrike" dirty="0">
                <a:solidFill>
                  <a:srgbClr val="FFFFFF"/>
                </a:solidFill>
                <a:effectLst/>
                <a:latin typeface="Times New Roman" panose="02020603050405020304" pitchFamily="18" charset="0"/>
              </a:rPr>
              <a:t>. StatPearls - NCBI Bookshelf. https://</a:t>
            </a:r>
            <a:r>
              <a:rPr lang="en-US" sz="1800" b="0" i="0" u="none" strike="noStrike" dirty="0" err="1">
                <a:solidFill>
                  <a:srgbClr val="FFFFFF"/>
                </a:solidFill>
                <a:effectLst/>
                <a:latin typeface="Times New Roman" panose="02020603050405020304" pitchFamily="18" charset="0"/>
              </a:rPr>
              <a:t>www.ncbi.nlm.nih.gov</a:t>
            </a:r>
            <a:r>
              <a:rPr lang="en-US" sz="1800" b="0" i="0" u="none" strike="noStrike" dirty="0">
                <a:solidFill>
                  <a:srgbClr val="FFFFFF"/>
                </a:solidFill>
                <a:effectLst/>
                <a:latin typeface="Times New Roman" panose="02020603050405020304" pitchFamily="18" charset="0"/>
              </a:rPr>
              <a:t>/books/NBK559040/</a:t>
            </a:r>
          </a:p>
          <a:p>
            <a:endParaRPr lang="en-US" dirty="0"/>
          </a:p>
        </p:txBody>
      </p:sp>
      <p:sp>
        <p:nvSpPr>
          <p:cNvPr id="4" name="Slide Number Placeholder 3">
            <a:extLst>
              <a:ext uri="{FF2B5EF4-FFF2-40B4-BE49-F238E27FC236}">
                <a16:creationId xmlns:a16="http://schemas.microsoft.com/office/drawing/2014/main" id="{3BEF7AAC-45D0-BEC8-FD38-A0CBF2FE33E2}"/>
              </a:ext>
            </a:extLst>
          </p:cNvPr>
          <p:cNvSpPr>
            <a:spLocks noGrp="1"/>
          </p:cNvSpPr>
          <p:nvPr>
            <p:ph type="sldNum" sz="quarter" idx="12"/>
          </p:nvPr>
        </p:nvSpPr>
        <p:spPr/>
        <p:txBody>
          <a:bodyPr/>
          <a:lstStyle/>
          <a:p>
            <a:fld id="{FE024F78-56A6-7740-B68D-8D4D026EDF3F}" type="slidenum">
              <a:rPr lang="en-US" smtClean="0"/>
              <a:pPr/>
              <a:t>67</a:t>
            </a:fld>
            <a:endParaRPr lang="en-US" dirty="0"/>
          </a:p>
        </p:txBody>
      </p:sp>
    </p:spTree>
    <p:extLst>
      <p:ext uri="{BB962C8B-B14F-4D97-AF65-F5344CB8AC3E}">
        <p14:creationId xmlns:p14="http://schemas.microsoft.com/office/powerpoint/2010/main" val="2693472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F93D-EAF4-2C43-9993-BC5CD04D364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45A5C0E4-372F-65A9-9499-E65E3E2314D0}"/>
              </a:ext>
            </a:extLst>
          </p:cNvPr>
          <p:cNvSpPr>
            <a:spLocks noGrp="1"/>
          </p:cNvSpPr>
          <p:nvPr>
            <p:ph sz="quarter" idx="31"/>
          </p:nvPr>
        </p:nvSpPr>
        <p:spPr>
          <a:xfrm>
            <a:off x="3305668" y="2159475"/>
            <a:ext cx="7420819" cy="3676649"/>
          </a:xfrm>
        </p:spPr>
        <p:txBody>
          <a:bodyPr/>
          <a:lstStyle/>
          <a:p>
            <a:r>
              <a:rPr lang="en-US" b="0" i="0" u="none" strike="noStrike" dirty="0">
                <a:solidFill>
                  <a:srgbClr val="FFFFFF"/>
                </a:solidFill>
                <a:effectLst/>
                <a:latin typeface="Roboto" panose="02000000000000000000" pitchFamily="2" charset="0"/>
              </a:rPr>
              <a:t>Eason E, Naus M, </a:t>
            </a:r>
            <a:r>
              <a:rPr lang="en-US" b="0" i="0" u="none" strike="noStrike" dirty="0" err="1">
                <a:solidFill>
                  <a:srgbClr val="FFFFFF"/>
                </a:solidFill>
                <a:effectLst/>
                <a:latin typeface="Roboto" panose="02000000000000000000" pitchFamily="2" charset="0"/>
              </a:rPr>
              <a:t>Sciberras</a:t>
            </a:r>
            <a:r>
              <a:rPr lang="en-US" b="0" i="0" u="none" strike="noStrike" dirty="0">
                <a:solidFill>
                  <a:srgbClr val="FFFFFF"/>
                </a:solidFill>
                <a:effectLst/>
                <a:latin typeface="Roboto" panose="02000000000000000000" pitchFamily="2" charset="0"/>
              </a:rPr>
              <a:t> J, Oppenheimer L. Evaluation of an institution-based protocol for postpartum rubella vaccination. CMAJ. 2001 Nov 13;165(10):1321-3. PMID: 11760977; PMCID: PMC81624.</a:t>
            </a:r>
          </a:p>
          <a:p>
            <a:r>
              <a:rPr lang="en-US" sz="1800" b="0" i="1" u="none" strike="noStrike" dirty="0">
                <a:solidFill>
                  <a:srgbClr val="FFFFFF"/>
                </a:solidFill>
                <a:effectLst/>
                <a:latin typeface="Times New Roman" panose="02020603050405020304" pitchFamily="18" charset="0"/>
              </a:rPr>
              <a:t>Hepatitis B perinatal vaccine information</a:t>
            </a:r>
            <a:r>
              <a:rPr lang="en-US" sz="1800" b="0" i="0" u="none" strike="noStrike" dirty="0">
                <a:solidFill>
                  <a:srgbClr val="FFFFFF"/>
                </a:solidFill>
                <a:effectLst/>
                <a:latin typeface="Times New Roman" panose="02020603050405020304" pitchFamily="18" charset="0"/>
              </a:rPr>
              <a:t>. (2024, February 9). Hepatitis B. https://www.cdc.gov/hepatitis-b/</a:t>
            </a:r>
            <a:r>
              <a:rPr lang="en-US" sz="1800" b="0" i="0" u="none" strike="noStrike" dirty="0" err="1">
                <a:solidFill>
                  <a:srgbClr val="FFFFFF"/>
                </a:solidFill>
                <a:effectLst/>
                <a:latin typeface="Times New Roman" panose="02020603050405020304" pitchFamily="18" charset="0"/>
              </a:rPr>
              <a:t>hcp</a:t>
            </a:r>
            <a:r>
              <a:rPr lang="en-US" sz="1800" b="0" i="0" u="none" strike="noStrike" dirty="0">
                <a:solidFill>
                  <a:srgbClr val="FFFFFF"/>
                </a:solidFill>
                <a:effectLst/>
                <a:latin typeface="Times New Roman" panose="02020603050405020304" pitchFamily="18" charset="0"/>
              </a:rPr>
              <a:t>/perinatal-provider-overview/vaccine-administration.html</a:t>
            </a:r>
          </a:p>
          <a:p>
            <a:r>
              <a:rPr lang="en-US" sz="1800" b="0" i="1" u="none" strike="noStrike" dirty="0">
                <a:solidFill>
                  <a:srgbClr val="FFFFFF"/>
                </a:solidFill>
                <a:effectLst/>
                <a:latin typeface="Times New Roman" panose="02020603050405020304" pitchFamily="18" charset="0"/>
              </a:rPr>
              <a:t>AAP Recommends that Infants Receive First Hepatitis B Dose within 24 Hours of Birth</a:t>
            </a:r>
            <a:r>
              <a:rPr lang="en-US" sz="1800" b="0" i="0" u="none" strike="noStrike" dirty="0">
                <a:solidFill>
                  <a:srgbClr val="FFFFFF"/>
                </a:solidFill>
                <a:effectLst/>
                <a:latin typeface="Times New Roman" panose="02020603050405020304" pitchFamily="18" charset="0"/>
              </a:rPr>
              <a:t>. (n.d.). HealthyChildren.org. https://</a:t>
            </a:r>
            <a:r>
              <a:rPr lang="en-US" sz="1800" b="0" i="0" u="none" strike="noStrike" dirty="0" err="1">
                <a:solidFill>
                  <a:srgbClr val="FFFFFF"/>
                </a:solidFill>
                <a:effectLst/>
                <a:latin typeface="Times New Roman" panose="02020603050405020304" pitchFamily="18" charset="0"/>
              </a:rPr>
              <a:t>www.healthychildren.org</a:t>
            </a:r>
            <a:r>
              <a:rPr lang="en-US" sz="1800" b="0" i="0" u="none" strike="noStrike" dirty="0">
                <a:solidFill>
                  <a:srgbClr val="FFFFFF"/>
                </a:solidFill>
                <a:effectLst/>
                <a:latin typeface="Times New Roman" panose="02020603050405020304" pitchFamily="18" charset="0"/>
              </a:rPr>
              <a:t>/English/news/Pages/AAP-Recommends-that-Infants-Receive-First-Hepatitis-B-Dose-within-</a:t>
            </a:r>
            <a:r>
              <a:rPr lang="en-US" sz="1800" b="0" i="0" u="none" strike="noStrike" dirty="0" err="1">
                <a:solidFill>
                  <a:srgbClr val="FFFFFF"/>
                </a:solidFill>
                <a:effectLst/>
                <a:latin typeface="Times New Roman" panose="02020603050405020304" pitchFamily="18" charset="0"/>
              </a:rPr>
              <a:t>24-Hours-of-Birth.aspx</a:t>
            </a:r>
            <a:endParaRPr lang="en-US" sz="1800" b="0" i="0" u="none" strike="noStrike" dirty="0">
              <a:solidFill>
                <a:srgbClr val="FFFFFF"/>
              </a:solidFill>
              <a:effectLst/>
              <a:latin typeface="Times New Roman" panose="02020603050405020304" pitchFamily="18" charset="0"/>
            </a:endParaRPr>
          </a:p>
          <a:p>
            <a:endParaRPr lang="en-US" sz="1800" b="0" i="0" u="none" strike="noStrike" dirty="0">
              <a:solidFill>
                <a:srgbClr val="FFFFFF"/>
              </a:solidFill>
              <a:effectLst/>
              <a:latin typeface="Times New Roman" panose="02020603050405020304" pitchFamily="18" charset="0"/>
            </a:endParaRPr>
          </a:p>
          <a:p>
            <a:endParaRPr lang="en-US" b="0" i="0" u="none" strike="noStrike" dirty="0">
              <a:solidFill>
                <a:srgbClr val="FFFFFF"/>
              </a:solidFill>
              <a:effectLst/>
              <a:latin typeface="Roboto" panose="02000000000000000000" pitchFamily="2" charset="0"/>
            </a:endParaRPr>
          </a:p>
          <a:p>
            <a:endParaRPr lang="en-US" dirty="0">
              <a:solidFill>
                <a:srgbClr val="FFFFFF"/>
              </a:solidFill>
              <a:latin typeface="Roboto" panose="02000000000000000000" pitchFamily="2" charset="0"/>
            </a:endParaRPr>
          </a:p>
          <a:p>
            <a:endParaRPr lang="en-US" dirty="0">
              <a:solidFill>
                <a:srgbClr val="FFFFFF"/>
              </a:solidFill>
            </a:endParaRPr>
          </a:p>
        </p:txBody>
      </p:sp>
      <p:sp>
        <p:nvSpPr>
          <p:cNvPr id="4" name="Slide Number Placeholder 3">
            <a:extLst>
              <a:ext uri="{FF2B5EF4-FFF2-40B4-BE49-F238E27FC236}">
                <a16:creationId xmlns:a16="http://schemas.microsoft.com/office/drawing/2014/main" id="{66CD1AAB-9BA3-0954-8B18-1962CCDDBB98}"/>
              </a:ext>
            </a:extLst>
          </p:cNvPr>
          <p:cNvSpPr>
            <a:spLocks noGrp="1"/>
          </p:cNvSpPr>
          <p:nvPr>
            <p:ph type="sldNum" sz="quarter" idx="12"/>
          </p:nvPr>
        </p:nvSpPr>
        <p:spPr/>
        <p:txBody>
          <a:bodyPr/>
          <a:lstStyle/>
          <a:p>
            <a:fld id="{FE024F78-56A6-7740-B68D-8D4D026EDF3F}" type="slidenum">
              <a:rPr lang="en-US" smtClean="0"/>
              <a:pPr/>
              <a:t>68</a:t>
            </a:fld>
            <a:endParaRPr lang="en-US" dirty="0"/>
          </a:p>
        </p:txBody>
      </p:sp>
    </p:spTree>
    <p:extLst>
      <p:ext uri="{BB962C8B-B14F-4D97-AF65-F5344CB8AC3E}">
        <p14:creationId xmlns:p14="http://schemas.microsoft.com/office/powerpoint/2010/main" val="4259281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28B3-0F43-A7DF-9751-0E51F76D26AC}"/>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067C14CC-CC9C-F8BC-C582-123F8E64DA90}"/>
              </a:ext>
            </a:extLst>
          </p:cNvPr>
          <p:cNvSpPr>
            <a:spLocks noGrp="1"/>
          </p:cNvSpPr>
          <p:nvPr>
            <p:ph sz="quarter" idx="31"/>
          </p:nvPr>
        </p:nvSpPr>
        <p:spPr/>
        <p:txBody>
          <a:bodyPr/>
          <a:lstStyle/>
          <a:p>
            <a:r>
              <a:rPr lang="en-US" sz="1800" b="0" i="0" u="none" strike="noStrike" dirty="0" err="1">
                <a:solidFill>
                  <a:srgbClr val="FFFFFF"/>
                </a:solidFill>
                <a:effectLst/>
                <a:latin typeface="Times New Roman" panose="02020603050405020304" pitchFamily="18" charset="0"/>
              </a:rPr>
              <a:t>Escoto</a:t>
            </a:r>
            <a:r>
              <a:rPr lang="en-US" sz="1800" b="0" i="0" u="none" strike="noStrike" dirty="0">
                <a:solidFill>
                  <a:srgbClr val="FFFFFF"/>
                </a:solidFill>
                <a:effectLst/>
                <a:latin typeface="Times New Roman" panose="02020603050405020304" pitchFamily="18" charset="0"/>
              </a:rPr>
              <a:t>, D. T. &amp; Johns Hopkins All Children’s Hospital. (2023). </a:t>
            </a:r>
            <a:r>
              <a:rPr lang="en-US" sz="1800" b="0" i="1" u="none" strike="noStrike" dirty="0">
                <a:solidFill>
                  <a:srgbClr val="FFFFFF"/>
                </a:solidFill>
                <a:effectLst/>
                <a:latin typeface="Times New Roman" panose="02020603050405020304" pitchFamily="18" charset="0"/>
              </a:rPr>
              <a:t>Prevention of Hepatitis B in the Newborn Infant Clinical Pathway</a:t>
            </a:r>
            <a:r>
              <a:rPr lang="en-US" sz="1800" b="0" i="0" u="none" strike="noStrike" dirty="0">
                <a:solidFill>
                  <a:srgbClr val="FFFFFF"/>
                </a:solidFill>
                <a:effectLst/>
                <a:latin typeface="Times New Roman" panose="02020603050405020304" pitchFamily="18" charset="0"/>
              </a:rPr>
              <a:t>. https://</a:t>
            </a:r>
            <a:r>
              <a:rPr lang="en-US" sz="1800" b="0" i="0" u="none" strike="noStrike" dirty="0" err="1">
                <a:solidFill>
                  <a:srgbClr val="FFFFFF"/>
                </a:solidFill>
                <a:effectLst/>
                <a:latin typeface="Times New Roman" panose="02020603050405020304" pitchFamily="18" charset="0"/>
              </a:rPr>
              <a:t>www.hopkinsmedicine.org</a:t>
            </a:r>
            <a:r>
              <a:rPr lang="en-US" sz="1800" b="0" i="0" u="none" strike="noStrike" dirty="0">
                <a:solidFill>
                  <a:srgbClr val="FFFFFF"/>
                </a:solidFill>
                <a:effectLst/>
                <a:latin typeface="Times New Roman" panose="02020603050405020304" pitchFamily="18" charset="0"/>
              </a:rPr>
              <a:t>/-/media/files/</a:t>
            </a:r>
            <a:r>
              <a:rPr lang="en-US" sz="1800" b="0" i="0" u="none" strike="noStrike" dirty="0" err="1">
                <a:solidFill>
                  <a:srgbClr val="FFFFFF"/>
                </a:solidFill>
                <a:effectLst/>
                <a:latin typeface="Times New Roman" panose="02020603050405020304" pitchFamily="18" charset="0"/>
              </a:rPr>
              <a:t>allchildrens</a:t>
            </a:r>
            <a:r>
              <a:rPr lang="en-US" sz="1800" b="0" i="0" u="none" strike="noStrike" dirty="0">
                <a:solidFill>
                  <a:srgbClr val="FFFFFF"/>
                </a:solidFill>
                <a:effectLst/>
                <a:latin typeface="Times New Roman" panose="02020603050405020304" pitchFamily="18" charset="0"/>
              </a:rPr>
              <a:t>/clinical-pathways/prevention-of-hepatitis-b-in-the-newborn-infant-jan-2023.pdf</a:t>
            </a:r>
          </a:p>
          <a:p>
            <a:r>
              <a:rPr lang="en-US" sz="1800" b="0" i="0" u="none" strike="noStrike" dirty="0">
                <a:solidFill>
                  <a:srgbClr val="FFFFFF"/>
                </a:solidFill>
                <a:effectLst/>
                <a:latin typeface="Times New Roman" panose="02020603050405020304" pitchFamily="18" charset="0"/>
              </a:rPr>
              <a:t>Bradshaw, C., </a:t>
            </a:r>
            <a:r>
              <a:rPr lang="en-US" sz="1800" b="0" i="0" u="none" strike="noStrike" dirty="0" err="1">
                <a:solidFill>
                  <a:srgbClr val="FFFFFF"/>
                </a:solidFill>
                <a:effectLst/>
                <a:latin typeface="Times New Roman" panose="02020603050405020304" pitchFamily="18" charset="0"/>
              </a:rPr>
              <a:t>DiFrisco</a:t>
            </a:r>
            <a:r>
              <a:rPr lang="en-US" sz="1800" b="0" i="0" u="none" strike="noStrike" dirty="0">
                <a:solidFill>
                  <a:srgbClr val="FFFFFF"/>
                </a:solidFill>
                <a:effectLst/>
                <a:latin typeface="Times New Roman" panose="02020603050405020304" pitchFamily="18" charset="0"/>
              </a:rPr>
              <a:t>, E., </a:t>
            </a:r>
            <a:r>
              <a:rPr lang="en-US" sz="1800" b="0" i="0" u="none" strike="noStrike" dirty="0" err="1">
                <a:solidFill>
                  <a:srgbClr val="FFFFFF"/>
                </a:solidFill>
                <a:effectLst/>
                <a:latin typeface="Times New Roman" panose="02020603050405020304" pitchFamily="18" charset="0"/>
              </a:rPr>
              <a:t>Schweizer</a:t>
            </a:r>
            <a:r>
              <a:rPr lang="en-US" sz="1800" b="0" i="0" u="none" strike="noStrike" dirty="0">
                <a:solidFill>
                  <a:srgbClr val="FFFFFF"/>
                </a:solidFill>
                <a:effectLst/>
                <a:latin typeface="Times New Roman" panose="02020603050405020304" pitchFamily="18" charset="0"/>
              </a:rPr>
              <a:t>, W., </a:t>
            </a:r>
            <a:r>
              <a:rPr lang="en-US" sz="1800" b="0" i="0" u="none" strike="noStrike" dirty="0" err="1">
                <a:solidFill>
                  <a:srgbClr val="FFFFFF"/>
                </a:solidFill>
                <a:effectLst/>
                <a:latin typeface="Times New Roman" panose="02020603050405020304" pitchFamily="18" charset="0"/>
              </a:rPr>
              <a:t>Pavsic</a:t>
            </a:r>
            <a:r>
              <a:rPr lang="en-US" sz="1800" b="0" i="0" u="none" strike="noStrike" dirty="0">
                <a:solidFill>
                  <a:srgbClr val="FFFFFF"/>
                </a:solidFill>
                <a:effectLst/>
                <a:latin typeface="Times New Roman" panose="02020603050405020304" pitchFamily="18" charset="0"/>
              </a:rPr>
              <a:t>, J., Demarco, K., </a:t>
            </a:r>
            <a:r>
              <a:rPr lang="en-US" sz="1800" b="0" i="0" u="none" strike="noStrike" dirty="0" err="1">
                <a:solidFill>
                  <a:srgbClr val="FFFFFF"/>
                </a:solidFill>
                <a:effectLst/>
                <a:latin typeface="Times New Roman" panose="02020603050405020304" pitchFamily="18" charset="0"/>
              </a:rPr>
              <a:t>Weckesser</a:t>
            </a:r>
            <a:r>
              <a:rPr lang="en-US" sz="1800" b="0" i="0" u="none" strike="noStrike" dirty="0">
                <a:solidFill>
                  <a:srgbClr val="FFFFFF"/>
                </a:solidFill>
                <a:effectLst/>
                <a:latin typeface="Times New Roman" panose="02020603050405020304" pitchFamily="18" charset="0"/>
              </a:rPr>
              <a:t>, J., </a:t>
            </a:r>
            <a:r>
              <a:rPr lang="en-US" sz="1800" b="0" i="0" u="none" strike="noStrike" dirty="0" err="1">
                <a:solidFill>
                  <a:srgbClr val="FFFFFF"/>
                </a:solidFill>
                <a:effectLst/>
                <a:latin typeface="Times New Roman" panose="02020603050405020304" pitchFamily="18" charset="0"/>
              </a:rPr>
              <a:t>Gold-VonSimson</a:t>
            </a:r>
            <a:r>
              <a:rPr lang="en-US" sz="1800" b="0" i="0" u="none" strike="noStrike" dirty="0">
                <a:solidFill>
                  <a:srgbClr val="FFFFFF"/>
                </a:solidFill>
                <a:effectLst/>
                <a:latin typeface="Times New Roman" panose="02020603050405020304" pitchFamily="18" charset="0"/>
              </a:rPr>
              <a:t>, G., &amp; Rosenberg, R. E. (2020). Improving birth dose hepatitis B vaccination rates: a quality improvement intervention. </a:t>
            </a:r>
            <a:r>
              <a:rPr lang="en-US" sz="1800" b="0" i="1" u="none" strike="noStrike" dirty="0">
                <a:solidFill>
                  <a:srgbClr val="FFFFFF"/>
                </a:solidFill>
                <a:effectLst/>
                <a:latin typeface="Times New Roman" panose="02020603050405020304" pitchFamily="18" charset="0"/>
              </a:rPr>
              <a:t>Hospital Pediatrics</a:t>
            </a:r>
            <a:r>
              <a:rPr lang="en-US" sz="1800" b="0" i="0" u="none" strike="noStrike" dirty="0">
                <a:solidFill>
                  <a:srgbClr val="FFFFFF"/>
                </a:solidFill>
                <a:effectLst/>
                <a:latin typeface="Times New Roman" panose="02020603050405020304" pitchFamily="18" charset="0"/>
              </a:rPr>
              <a:t>, </a:t>
            </a:r>
            <a:r>
              <a:rPr lang="en-US" sz="1800" b="0" i="1" u="none" strike="noStrike" dirty="0">
                <a:solidFill>
                  <a:srgbClr val="FFFFFF"/>
                </a:solidFill>
                <a:effectLst/>
                <a:latin typeface="Times New Roman" panose="02020603050405020304" pitchFamily="18" charset="0"/>
              </a:rPr>
              <a:t>10</a:t>
            </a:r>
            <a:r>
              <a:rPr lang="en-US" sz="1800" b="0" i="0" u="none" strike="noStrike" dirty="0">
                <a:solidFill>
                  <a:srgbClr val="FFFFFF"/>
                </a:solidFill>
                <a:effectLst/>
                <a:latin typeface="Times New Roman" panose="02020603050405020304" pitchFamily="18" charset="0"/>
              </a:rPr>
              <a:t>(5), 430–437. https://</a:t>
            </a:r>
            <a:r>
              <a:rPr lang="en-US" sz="1800" b="0" i="0" u="none" strike="noStrike" dirty="0" err="1">
                <a:solidFill>
                  <a:srgbClr val="FFFFFF"/>
                </a:solidFill>
                <a:effectLst/>
                <a:latin typeface="Times New Roman" panose="02020603050405020304" pitchFamily="18" charset="0"/>
              </a:rPr>
              <a:t>doi.org</a:t>
            </a:r>
            <a:r>
              <a:rPr lang="en-US" sz="1800" b="0" i="0" u="none" strike="noStrike" dirty="0">
                <a:solidFill>
                  <a:srgbClr val="FFFFFF"/>
                </a:solidFill>
                <a:effectLst/>
                <a:latin typeface="Times New Roman" panose="02020603050405020304" pitchFamily="18" charset="0"/>
              </a:rPr>
              <a:t>/10.1542/</a:t>
            </a:r>
            <a:r>
              <a:rPr lang="en-US" sz="1800" b="0" i="0" u="none" strike="noStrike" dirty="0" err="1">
                <a:solidFill>
                  <a:srgbClr val="FFFFFF"/>
                </a:solidFill>
                <a:effectLst/>
                <a:latin typeface="Times New Roman" panose="02020603050405020304" pitchFamily="18" charset="0"/>
              </a:rPr>
              <a:t>hpeds.2019-0294</a:t>
            </a:r>
            <a:endParaRPr lang="en-US" sz="1800" b="0" i="0" u="none" strike="noStrike" dirty="0">
              <a:solidFill>
                <a:srgbClr val="FFFFFF"/>
              </a:solidFill>
              <a:effectLst/>
              <a:latin typeface="Times New Roman" panose="02020603050405020304" pitchFamily="18" charset="0"/>
            </a:endParaRPr>
          </a:p>
          <a:p>
            <a:endParaRPr lang="en-US" dirty="0">
              <a:solidFill>
                <a:srgbClr val="FFFFFF"/>
              </a:solidFill>
              <a:latin typeface="Times New Roman" panose="02020603050405020304" pitchFamily="18" charset="0"/>
            </a:endParaRPr>
          </a:p>
          <a:p>
            <a:endParaRPr lang="en-US" sz="1800" b="0" i="0" u="none" strike="noStrike" dirty="0">
              <a:solidFill>
                <a:srgbClr val="FFFFFF"/>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486462F-5DE5-E3D1-C963-1F98179CB63A}"/>
              </a:ext>
            </a:extLst>
          </p:cNvPr>
          <p:cNvSpPr>
            <a:spLocks noGrp="1"/>
          </p:cNvSpPr>
          <p:nvPr>
            <p:ph type="sldNum" sz="quarter" idx="12"/>
          </p:nvPr>
        </p:nvSpPr>
        <p:spPr/>
        <p:txBody>
          <a:bodyPr/>
          <a:lstStyle/>
          <a:p>
            <a:fld id="{FE024F78-56A6-7740-B68D-8D4D026EDF3F}" type="slidenum">
              <a:rPr lang="en-US" smtClean="0"/>
              <a:pPr/>
              <a:t>69</a:t>
            </a:fld>
            <a:endParaRPr lang="en-US" dirty="0"/>
          </a:p>
        </p:txBody>
      </p:sp>
    </p:spTree>
    <p:extLst>
      <p:ext uri="{BB962C8B-B14F-4D97-AF65-F5344CB8AC3E}">
        <p14:creationId xmlns:p14="http://schemas.microsoft.com/office/powerpoint/2010/main" val="388947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dirty="0"/>
              <a:t>Objectives</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dirty="0"/>
              <a:t>5. How we can better educate our patients and the public on promoting immunizations prior to, during, and after the perinatal period.  </a:t>
            </a:r>
          </a:p>
        </p:txBody>
      </p:sp>
    </p:spTree>
    <p:extLst>
      <p:ext uri="{BB962C8B-B14F-4D97-AF65-F5344CB8AC3E}">
        <p14:creationId xmlns:p14="http://schemas.microsoft.com/office/powerpoint/2010/main" val="1994565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A98D-16E9-A308-7301-16DE081BAE38}"/>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8A358862-D6A5-2550-759A-EB87FCDF7BF9}"/>
              </a:ext>
            </a:extLst>
          </p:cNvPr>
          <p:cNvSpPr>
            <a:spLocks noGrp="1"/>
          </p:cNvSpPr>
          <p:nvPr>
            <p:ph sz="quarter" idx="31"/>
          </p:nvPr>
        </p:nvSpPr>
        <p:spPr/>
        <p:txBody>
          <a:bodyPr/>
          <a:lstStyle/>
          <a:p>
            <a:r>
              <a:rPr lang="en-US" sz="1800" b="0" i="0" u="none" strike="noStrike" dirty="0" err="1">
                <a:solidFill>
                  <a:srgbClr val="FFFFFF"/>
                </a:solidFill>
                <a:effectLst/>
                <a:latin typeface="Times New Roman" panose="02020603050405020304" pitchFamily="18" charset="0"/>
              </a:rPr>
              <a:t>Etti</a:t>
            </a:r>
            <a:r>
              <a:rPr lang="en-US" sz="1800" b="0" i="0" u="none" strike="noStrike" dirty="0">
                <a:solidFill>
                  <a:srgbClr val="FFFFFF"/>
                </a:solidFill>
                <a:effectLst/>
                <a:latin typeface="Times New Roman" panose="02020603050405020304" pitchFamily="18" charset="0"/>
              </a:rPr>
              <a:t>, M., Calvert, A., </a:t>
            </a:r>
            <a:r>
              <a:rPr lang="en-US" sz="1800" b="0" i="0" u="none" strike="noStrike" dirty="0" err="1">
                <a:solidFill>
                  <a:srgbClr val="FFFFFF"/>
                </a:solidFill>
                <a:effectLst/>
                <a:latin typeface="Times New Roman" panose="02020603050405020304" pitchFamily="18" charset="0"/>
              </a:rPr>
              <a:t>Galiza</a:t>
            </a:r>
            <a:r>
              <a:rPr lang="en-US" sz="1800" b="0" i="0" u="none" strike="noStrike" dirty="0">
                <a:solidFill>
                  <a:srgbClr val="FFFFFF"/>
                </a:solidFill>
                <a:effectLst/>
                <a:latin typeface="Times New Roman" panose="02020603050405020304" pitchFamily="18" charset="0"/>
              </a:rPr>
              <a:t>, E., Lim, S., Khalil, A., </a:t>
            </a:r>
            <a:r>
              <a:rPr lang="en-US" sz="1800" b="0" i="0" u="none" strike="noStrike" dirty="0" err="1">
                <a:solidFill>
                  <a:srgbClr val="FFFFFF"/>
                </a:solidFill>
                <a:effectLst/>
                <a:latin typeface="Times New Roman" panose="02020603050405020304" pitchFamily="18" charset="0"/>
              </a:rPr>
              <a:t>Doare</a:t>
            </a:r>
            <a:r>
              <a:rPr lang="en-US" sz="1800" b="0" i="0" u="none" strike="noStrike" dirty="0">
                <a:solidFill>
                  <a:srgbClr val="FFFFFF"/>
                </a:solidFill>
                <a:effectLst/>
                <a:latin typeface="Times New Roman" panose="02020603050405020304" pitchFamily="18" charset="0"/>
              </a:rPr>
              <a:t>, K. L., &amp; Heath, P. T. (2021). Maternal vaccination: a review of current evidence and recommendations. </a:t>
            </a:r>
            <a:r>
              <a:rPr lang="en-US" sz="1800" b="0" i="1" u="none" strike="noStrike" dirty="0">
                <a:solidFill>
                  <a:srgbClr val="FFFFFF"/>
                </a:solidFill>
                <a:effectLst/>
                <a:latin typeface="Times New Roman" panose="02020603050405020304" pitchFamily="18" charset="0"/>
              </a:rPr>
              <a:t>American Journal of Obstetrics and Gynecology</a:t>
            </a:r>
            <a:r>
              <a:rPr lang="en-US" sz="1800" b="0" i="0" u="none" strike="noStrike" dirty="0">
                <a:solidFill>
                  <a:srgbClr val="FFFFFF"/>
                </a:solidFill>
                <a:effectLst/>
                <a:latin typeface="Times New Roman" panose="02020603050405020304" pitchFamily="18" charset="0"/>
              </a:rPr>
              <a:t>, </a:t>
            </a:r>
            <a:r>
              <a:rPr lang="en-US" sz="1800" b="0" i="1" u="none" strike="noStrike" dirty="0">
                <a:solidFill>
                  <a:srgbClr val="FFFFFF"/>
                </a:solidFill>
                <a:effectLst/>
                <a:latin typeface="Times New Roman" panose="02020603050405020304" pitchFamily="18" charset="0"/>
              </a:rPr>
              <a:t>226</a:t>
            </a:r>
            <a:r>
              <a:rPr lang="en-US" sz="1800" b="0" i="0" u="none" strike="noStrike" dirty="0">
                <a:solidFill>
                  <a:srgbClr val="FFFFFF"/>
                </a:solidFill>
                <a:effectLst/>
                <a:latin typeface="Times New Roman" panose="02020603050405020304" pitchFamily="18" charset="0"/>
              </a:rPr>
              <a:t>(4), 459–474. https://</a:t>
            </a:r>
            <a:r>
              <a:rPr lang="en-US" sz="1800" b="0" i="0" u="none" strike="noStrike" dirty="0" err="1">
                <a:solidFill>
                  <a:srgbClr val="FFFFFF"/>
                </a:solidFill>
                <a:effectLst/>
                <a:latin typeface="Times New Roman" panose="02020603050405020304" pitchFamily="18" charset="0"/>
              </a:rPr>
              <a:t>doi.org</a:t>
            </a:r>
            <a:r>
              <a:rPr lang="en-US" sz="1800" b="0" i="0" u="none" strike="noStrike" dirty="0">
                <a:solidFill>
                  <a:srgbClr val="FFFFFF"/>
                </a:solidFill>
                <a:effectLst/>
                <a:latin typeface="Times New Roman" panose="02020603050405020304" pitchFamily="18" charset="0"/>
              </a:rPr>
              <a:t>/10.1016/</a:t>
            </a:r>
            <a:r>
              <a:rPr lang="en-US" sz="1800" b="0" i="0" u="none" strike="noStrike" dirty="0" err="1">
                <a:solidFill>
                  <a:srgbClr val="FFFFFF"/>
                </a:solidFill>
                <a:effectLst/>
                <a:latin typeface="Times New Roman" panose="02020603050405020304" pitchFamily="18" charset="0"/>
              </a:rPr>
              <a:t>j.ajog.2021.10.041</a:t>
            </a:r>
            <a:endParaRPr lang="en-US" sz="1800" b="0" i="0" u="none" strike="noStrike" dirty="0">
              <a:solidFill>
                <a:srgbClr val="FFFFFF"/>
              </a:solidFill>
              <a:effectLst/>
              <a:latin typeface="Times New Roman" panose="02020603050405020304" pitchFamily="18" charset="0"/>
            </a:endParaRPr>
          </a:p>
          <a:p>
            <a:endParaRPr lang="en-US" dirty="0">
              <a:solidFill>
                <a:srgbClr val="FFFFFF"/>
              </a:solidFill>
              <a:latin typeface="Times New Roman" panose="02020603050405020304" pitchFamily="18" charset="0"/>
            </a:endParaRPr>
          </a:p>
          <a:p>
            <a:r>
              <a:rPr lang="en-US" b="0" i="0" u="none" strike="noStrike" dirty="0" err="1">
                <a:solidFill>
                  <a:srgbClr val="FFFFFF"/>
                </a:solidFill>
                <a:effectLst/>
                <a:latin typeface="Roboto" panose="02000000000000000000" pitchFamily="2" charset="0"/>
              </a:rPr>
              <a:t>Cinicola</a:t>
            </a:r>
            <a:r>
              <a:rPr lang="en-US" b="0" i="0" u="none" strike="noStrike" dirty="0">
                <a:solidFill>
                  <a:srgbClr val="FFFFFF"/>
                </a:solidFill>
                <a:effectLst/>
                <a:latin typeface="Roboto" panose="02000000000000000000" pitchFamily="2" charset="0"/>
              </a:rPr>
              <a:t> B, Conti MG, </a:t>
            </a:r>
            <a:r>
              <a:rPr lang="en-US" b="0" i="0" u="none" strike="noStrike" dirty="0" err="1">
                <a:solidFill>
                  <a:srgbClr val="FFFFFF"/>
                </a:solidFill>
                <a:effectLst/>
                <a:latin typeface="Roboto" panose="02000000000000000000" pitchFamily="2" charset="0"/>
              </a:rPr>
              <a:t>Terrin</a:t>
            </a:r>
            <a:r>
              <a:rPr lang="en-US" b="0" i="0" u="none" strike="noStrike" dirty="0">
                <a:solidFill>
                  <a:srgbClr val="FFFFFF"/>
                </a:solidFill>
                <a:effectLst/>
                <a:latin typeface="Roboto" panose="02000000000000000000" pitchFamily="2" charset="0"/>
              </a:rPr>
              <a:t> G, </a:t>
            </a:r>
            <a:r>
              <a:rPr lang="en-US" b="0" i="0" u="none" strike="noStrike" dirty="0" err="1">
                <a:solidFill>
                  <a:srgbClr val="FFFFFF"/>
                </a:solidFill>
                <a:effectLst/>
                <a:latin typeface="Roboto" panose="02000000000000000000" pitchFamily="2" charset="0"/>
              </a:rPr>
              <a:t>Sgrulletti</a:t>
            </a:r>
            <a:r>
              <a:rPr lang="en-US" b="0" i="0" u="none" strike="noStrike" dirty="0">
                <a:solidFill>
                  <a:srgbClr val="FFFFFF"/>
                </a:solidFill>
                <a:effectLst/>
                <a:latin typeface="Roboto" panose="02000000000000000000" pitchFamily="2" charset="0"/>
              </a:rPr>
              <a:t> M, </a:t>
            </a:r>
            <a:r>
              <a:rPr lang="en-US" b="0" i="0" u="none" strike="noStrike" dirty="0" err="1">
                <a:solidFill>
                  <a:srgbClr val="FFFFFF"/>
                </a:solidFill>
                <a:effectLst/>
                <a:latin typeface="Roboto" panose="02000000000000000000" pitchFamily="2" charset="0"/>
              </a:rPr>
              <a:t>Elfeky</a:t>
            </a:r>
            <a:r>
              <a:rPr lang="en-US" b="0" i="0" u="none" strike="noStrike" dirty="0">
                <a:solidFill>
                  <a:srgbClr val="FFFFFF"/>
                </a:solidFill>
                <a:effectLst/>
                <a:latin typeface="Roboto" panose="02000000000000000000" pitchFamily="2" charset="0"/>
              </a:rPr>
              <a:t> R, </a:t>
            </a:r>
            <a:r>
              <a:rPr lang="en-US" b="0" i="0" u="none" strike="noStrike" dirty="0" err="1">
                <a:solidFill>
                  <a:srgbClr val="FFFFFF"/>
                </a:solidFill>
                <a:effectLst/>
                <a:latin typeface="Roboto" panose="02000000000000000000" pitchFamily="2" charset="0"/>
              </a:rPr>
              <a:t>Carsetti</a:t>
            </a:r>
            <a:r>
              <a:rPr lang="en-US" b="0" i="0" u="none" strike="noStrike" dirty="0">
                <a:solidFill>
                  <a:srgbClr val="FFFFFF"/>
                </a:solidFill>
                <a:effectLst/>
                <a:latin typeface="Roboto" panose="02000000000000000000" pitchFamily="2" charset="0"/>
              </a:rPr>
              <a:t> R, Fernandez Salinas A, Piano </a:t>
            </a:r>
            <a:r>
              <a:rPr lang="en-US" b="0" i="0" u="none" strike="noStrike" dirty="0" err="1">
                <a:solidFill>
                  <a:srgbClr val="FFFFFF"/>
                </a:solidFill>
                <a:effectLst/>
                <a:latin typeface="Roboto" panose="02000000000000000000" pitchFamily="2" charset="0"/>
              </a:rPr>
              <a:t>Mortari</a:t>
            </a:r>
            <a:r>
              <a:rPr lang="en-US" b="0" i="0" u="none" strike="noStrike" dirty="0">
                <a:solidFill>
                  <a:srgbClr val="FFFFFF"/>
                </a:solidFill>
                <a:effectLst/>
                <a:latin typeface="Roboto" panose="02000000000000000000" pitchFamily="2" charset="0"/>
              </a:rPr>
              <a:t> E, Brindisi G, De Curtis M, </a:t>
            </a:r>
            <a:r>
              <a:rPr lang="en-US" b="0" i="0" u="none" strike="noStrike" dirty="0" err="1">
                <a:solidFill>
                  <a:srgbClr val="FFFFFF"/>
                </a:solidFill>
                <a:effectLst/>
                <a:latin typeface="Roboto" panose="02000000000000000000" pitchFamily="2" charset="0"/>
              </a:rPr>
              <a:t>Zicari</a:t>
            </a:r>
            <a:r>
              <a:rPr lang="en-US" b="0" i="0" u="none" strike="noStrike" dirty="0">
                <a:solidFill>
                  <a:srgbClr val="FFFFFF"/>
                </a:solidFill>
                <a:effectLst/>
                <a:latin typeface="Roboto" panose="02000000000000000000" pitchFamily="2" charset="0"/>
              </a:rPr>
              <a:t> AM, </a:t>
            </a:r>
            <a:r>
              <a:rPr lang="en-US" b="0" i="0" u="none" strike="noStrike" dirty="0" err="1">
                <a:solidFill>
                  <a:srgbClr val="FFFFFF"/>
                </a:solidFill>
                <a:effectLst/>
                <a:latin typeface="Roboto" panose="02000000000000000000" pitchFamily="2" charset="0"/>
              </a:rPr>
              <a:t>Moschese</a:t>
            </a:r>
            <a:r>
              <a:rPr lang="en-US" b="0" i="0" u="none" strike="noStrike" dirty="0">
                <a:solidFill>
                  <a:srgbClr val="FFFFFF"/>
                </a:solidFill>
                <a:effectLst/>
                <a:latin typeface="Roboto" panose="02000000000000000000" pitchFamily="2" charset="0"/>
              </a:rPr>
              <a:t> V, Duse M. The Protective Role of Maternal Immunization in Early Life. Front </a:t>
            </a:r>
            <a:r>
              <a:rPr lang="en-US" b="0" i="0" u="none" strike="noStrike" dirty="0" err="1">
                <a:solidFill>
                  <a:srgbClr val="FFFFFF"/>
                </a:solidFill>
                <a:effectLst/>
                <a:latin typeface="Roboto" panose="02000000000000000000" pitchFamily="2" charset="0"/>
              </a:rPr>
              <a:t>Pediatr</a:t>
            </a:r>
            <a:r>
              <a:rPr lang="en-US" b="0" i="0" u="none" strike="noStrike" dirty="0">
                <a:solidFill>
                  <a:srgbClr val="FFFFFF"/>
                </a:solidFill>
                <a:effectLst/>
                <a:latin typeface="Roboto" panose="02000000000000000000" pitchFamily="2" charset="0"/>
              </a:rPr>
              <a:t>. 2021 Apr 28;9:638871. </a:t>
            </a:r>
            <a:r>
              <a:rPr lang="en-US" b="0" i="0" u="none" strike="noStrike" dirty="0" err="1">
                <a:solidFill>
                  <a:srgbClr val="FFFFFF"/>
                </a:solidFill>
                <a:effectLst/>
                <a:latin typeface="Roboto" panose="02000000000000000000" pitchFamily="2" charset="0"/>
              </a:rPr>
              <a:t>doi</a:t>
            </a:r>
            <a:r>
              <a:rPr lang="en-US" b="0" i="0" u="none" strike="noStrike" dirty="0">
                <a:solidFill>
                  <a:srgbClr val="FFFFFF"/>
                </a:solidFill>
                <a:effectLst/>
                <a:latin typeface="Roboto" panose="02000000000000000000" pitchFamily="2" charset="0"/>
              </a:rPr>
              <a:t>: 10.3389/</a:t>
            </a:r>
            <a:r>
              <a:rPr lang="en-US" b="0" i="0" u="none" strike="noStrike" dirty="0" err="1">
                <a:solidFill>
                  <a:srgbClr val="FFFFFF"/>
                </a:solidFill>
                <a:effectLst/>
                <a:latin typeface="Roboto" panose="02000000000000000000" pitchFamily="2" charset="0"/>
              </a:rPr>
              <a:t>fped.2021.638871</a:t>
            </a:r>
            <a:r>
              <a:rPr lang="en-US" b="0" i="0" u="none" strike="noStrike" dirty="0">
                <a:solidFill>
                  <a:srgbClr val="FFFFFF"/>
                </a:solidFill>
                <a:effectLst/>
                <a:latin typeface="Roboto" panose="02000000000000000000" pitchFamily="2" charset="0"/>
              </a:rPr>
              <a:t>. PMID: 33996688; PMCID: PMC8113393.</a:t>
            </a:r>
            <a:endParaRPr lang="en-US" sz="1800" b="0" i="0" u="none" strike="noStrike" dirty="0">
              <a:solidFill>
                <a:srgbClr val="FFFFFF"/>
              </a:solidFill>
              <a:effectLst/>
              <a:latin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F7D931E7-F756-98ED-C1BA-A412F8FCCF6B}"/>
              </a:ext>
            </a:extLst>
          </p:cNvPr>
          <p:cNvSpPr>
            <a:spLocks noGrp="1"/>
          </p:cNvSpPr>
          <p:nvPr>
            <p:ph type="sldNum" sz="quarter" idx="12"/>
          </p:nvPr>
        </p:nvSpPr>
        <p:spPr/>
        <p:txBody>
          <a:bodyPr/>
          <a:lstStyle/>
          <a:p>
            <a:fld id="{FE024F78-56A6-7740-B68D-8D4D026EDF3F}" type="slidenum">
              <a:rPr lang="en-US" smtClean="0"/>
              <a:pPr/>
              <a:t>70</a:t>
            </a:fld>
            <a:endParaRPr lang="en-US" dirty="0"/>
          </a:p>
        </p:txBody>
      </p:sp>
    </p:spTree>
    <p:extLst>
      <p:ext uri="{BB962C8B-B14F-4D97-AF65-F5344CB8AC3E}">
        <p14:creationId xmlns:p14="http://schemas.microsoft.com/office/powerpoint/2010/main" val="3592607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3463-4768-D057-4E1A-F377427CD554}"/>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D1837AC-3CCD-A349-A404-102BEE6007C9}"/>
              </a:ext>
            </a:extLst>
          </p:cNvPr>
          <p:cNvSpPr>
            <a:spLocks noGrp="1"/>
          </p:cNvSpPr>
          <p:nvPr>
            <p:ph sz="quarter" idx="31"/>
          </p:nvPr>
        </p:nvSpPr>
        <p:spPr/>
        <p:txBody>
          <a:bodyPr/>
          <a:lstStyle/>
          <a:p>
            <a:r>
              <a:rPr lang="en-US" b="0" i="0" u="none" strike="noStrike" dirty="0">
                <a:solidFill>
                  <a:srgbClr val="FFFFFF"/>
                </a:solidFill>
                <a:effectLst/>
                <a:latin typeface="Roboto" panose="02000000000000000000" pitchFamily="2" charset="0"/>
              </a:rPr>
              <a:t>Fay EE, </a:t>
            </a:r>
            <a:r>
              <a:rPr lang="en-US" b="0" i="0" u="none" strike="noStrike" dirty="0" err="1">
                <a:solidFill>
                  <a:srgbClr val="FFFFFF"/>
                </a:solidFill>
                <a:effectLst/>
                <a:latin typeface="Roboto" panose="02000000000000000000" pitchFamily="2" charset="0"/>
              </a:rPr>
              <a:t>Hoppe</a:t>
            </a:r>
            <a:r>
              <a:rPr lang="en-US" b="0" i="0" u="none" strike="noStrike" dirty="0">
                <a:solidFill>
                  <a:srgbClr val="FFFFFF"/>
                </a:solidFill>
                <a:effectLst/>
                <a:latin typeface="Roboto" panose="02000000000000000000" pitchFamily="2" charset="0"/>
              </a:rPr>
              <a:t> KK, </a:t>
            </a:r>
            <a:r>
              <a:rPr lang="en-US" b="0" i="0" u="none" strike="noStrike" dirty="0" err="1">
                <a:solidFill>
                  <a:srgbClr val="FFFFFF"/>
                </a:solidFill>
                <a:effectLst/>
                <a:latin typeface="Roboto" panose="02000000000000000000" pitchFamily="2" charset="0"/>
              </a:rPr>
              <a:t>Schulkin</a:t>
            </a:r>
            <a:r>
              <a:rPr lang="en-US" b="0" i="0" u="none" strike="noStrike" dirty="0">
                <a:solidFill>
                  <a:srgbClr val="FFFFFF"/>
                </a:solidFill>
                <a:effectLst/>
                <a:latin typeface="Roboto" panose="02000000000000000000" pitchFamily="2" charset="0"/>
              </a:rPr>
              <a:t> J, </a:t>
            </a:r>
            <a:r>
              <a:rPr lang="en-US" b="0" i="0" u="none" strike="noStrike" dirty="0" err="1">
                <a:solidFill>
                  <a:srgbClr val="FFFFFF"/>
                </a:solidFill>
                <a:effectLst/>
                <a:latin typeface="Roboto" panose="02000000000000000000" pitchFamily="2" charset="0"/>
              </a:rPr>
              <a:t>Eckert</a:t>
            </a:r>
            <a:r>
              <a:rPr lang="en-US" b="0" i="0" u="none" strike="noStrike" dirty="0">
                <a:solidFill>
                  <a:srgbClr val="FFFFFF"/>
                </a:solidFill>
                <a:effectLst/>
                <a:latin typeface="Roboto" panose="02000000000000000000" pitchFamily="2" charset="0"/>
              </a:rPr>
              <a:t> LO. Survey of Obstetrics and Gynecology Residents Regarding Pneumococcal Vaccination in Pregnancy: Education, Knowledge, and Barriers to Vaccination. Infect Dis </a:t>
            </a:r>
            <a:r>
              <a:rPr lang="en-US" b="0" i="0" u="none" strike="noStrike" dirty="0" err="1">
                <a:solidFill>
                  <a:srgbClr val="FFFFFF"/>
                </a:solidFill>
                <a:effectLst/>
                <a:latin typeface="Roboto" panose="02000000000000000000" pitchFamily="2" charset="0"/>
              </a:rPr>
              <a:t>Obstet</a:t>
            </a:r>
            <a:r>
              <a:rPr lang="en-US" b="0" i="0" u="none" strike="noStrike" dirty="0">
                <a:solidFill>
                  <a:srgbClr val="FFFFFF"/>
                </a:solidFill>
                <a:effectLst/>
                <a:latin typeface="Roboto" panose="02000000000000000000" pitchFamily="2" charset="0"/>
              </a:rPr>
              <a:t> </a:t>
            </a:r>
            <a:r>
              <a:rPr lang="en-US" b="0" i="0" u="none" strike="noStrike" dirty="0" err="1">
                <a:solidFill>
                  <a:srgbClr val="FFFFFF"/>
                </a:solidFill>
                <a:effectLst/>
                <a:latin typeface="Roboto" panose="02000000000000000000" pitchFamily="2" charset="0"/>
              </a:rPr>
              <a:t>Gynecol</a:t>
            </a:r>
            <a:r>
              <a:rPr lang="en-US" b="0" i="0" u="none" strike="noStrike" dirty="0">
                <a:solidFill>
                  <a:srgbClr val="FFFFFF"/>
                </a:solidFill>
                <a:effectLst/>
                <a:latin typeface="Roboto" panose="02000000000000000000" pitchFamily="2" charset="0"/>
              </a:rPr>
              <a:t>. 2016;2016:1752379. </a:t>
            </a:r>
            <a:r>
              <a:rPr lang="en-US" b="0" i="0" u="none" strike="noStrike" dirty="0" err="1">
                <a:solidFill>
                  <a:srgbClr val="FFFFFF"/>
                </a:solidFill>
                <a:effectLst/>
                <a:latin typeface="Roboto" panose="02000000000000000000" pitchFamily="2" charset="0"/>
              </a:rPr>
              <a:t>doi</a:t>
            </a:r>
            <a:r>
              <a:rPr lang="en-US" b="0" i="0" u="none" strike="noStrike" dirty="0">
                <a:solidFill>
                  <a:srgbClr val="FFFFFF"/>
                </a:solidFill>
                <a:effectLst/>
                <a:latin typeface="Roboto" panose="02000000000000000000" pitchFamily="2" charset="0"/>
              </a:rPr>
              <a:t>: 10.1155/2016/1752379. </a:t>
            </a:r>
            <a:r>
              <a:rPr lang="en-US" b="0" i="0" u="none" strike="noStrike" dirty="0" err="1">
                <a:solidFill>
                  <a:srgbClr val="FFFFFF"/>
                </a:solidFill>
                <a:effectLst/>
                <a:latin typeface="Roboto" panose="02000000000000000000" pitchFamily="2" charset="0"/>
              </a:rPr>
              <a:t>Epub</a:t>
            </a:r>
            <a:r>
              <a:rPr lang="en-US" b="0" i="0" u="none" strike="noStrike" dirty="0">
                <a:solidFill>
                  <a:srgbClr val="FFFFFF"/>
                </a:solidFill>
                <a:effectLst/>
                <a:latin typeface="Roboto" panose="02000000000000000000" pitchFamily="2" charset="0"/>
              </a:rPr>
              <a:t> 2016 Feb 2. PMID: 26949324; PMCID: PMC4754486.</a:t>
            </a:r>
            <a:endParaRPr lang="en-US" dirty="0">
              <a:solidFill>
                <a:srgbClr val="FFFFFF"/>
              </a:solidFill>
            </a:endParaRPr>
          </a:p>
        </p:txBody>
      </p:sp>
      <p:sp>
        <p:nvSpPr>
          <p:cNvPr id="4" name="Slide Number Placeholder 3">
            <a:extLst>
              <a:ext uri="{FF2B5EF4-FFF2-40B4-BE49-F238E27FC236}">
                <a16:creationId xmlns:a16="http://schemas.microsoft.com/office/drawing/2014/main" id="{D4111884-3750-0EC9-7E80-C07BB8F23704}"/>
              </a:ext>
            </a:extLst>
          </p:cNvPr>
          <p:cNvSpPr>
            <a:spLocks noGrp="1"/>
          </p:cNvSpPr>
          <p:nvPr>
            <p:ph type="sldNum" sz="quarter" idx="12"/>
          </p:nvPr>
        </p:nvSpPr>
        <p:spPr/>
        <p:txBody>
          <a:bodyPr/>
          <a:lstStyle/>
          <a:p>
            <a:fld id="{FE024F78-56A6-7740-B68D-8D4D026EDF3F}" type="slidenum">
              <a:rPr lang="en-US" smtClean="0"/>
              <a:pPr/>
              <a:t>71</a:t>
            </a:fld>
            <a:endParaRPr lang="en-US" dirty="0"/>
          </a:p>
        </p:txBody>
      </p:sp>
    </p:spTree>
    <p:extLst>
      <p:ext uri="{BB962C8B-B14F-4D97-AF65-F5344CB8AC3E}">
        <p14:creationId xmlns:p14="http://schemas.microsoft.com/office/powerpoint/2010/main" val="325308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F7C5-CBA2-9823-0CBA-5BD773998046}"/>
              </a:ext>
            </a:extLst>
          </p:cNvPr>
          <p:cNvSpPr>
            <a:spLocks noGrp="1"/>
          </p:cNvSpPr>
          <p:nvPr>
            <p:ph type="title"/>
          </p:nvPr>
        </p:nvSpPr>
        <p:spPr>
          <a:xfrm>
            <a:off x="321869" y="579120"/>
            <a:ext cx="11548261" cy="2733306"/>
          </a:xfrm>
        </p:spPr>
        <p:txBody>
          <a:bodyPr/>
          <a:lstStyle/>
          <a:p>
            <a:r>
              <a:rPr lang="en-US" dirty="0"/>
              <a:t>Recommended Perinatal Immunizations</a:t>
            </a:r>
          </a:p>
        </p:txBody>
      </p:sp>
      <p:sp>
        <p:nvSpPr>
          <p:cNvPr id="3" name="Slide Number Placeholder 2">
            <a:extLst>
              <a:ext uri="{FF2B5EF4-FFF2-40B4-BE49-F238E27FC236}">
                <a16:creationId xmlns:a16="http://schemas.microsoft.com/office/drawing/2014/main" id="{A6A971A9-0C5C-DDFC-67F9-2E5A55F12F67}"/>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8</a:t>
            </a:fld>
            <a:endParaRPr lang="en-US" dirty="0"/>
          </a:p>
        </p:txBody>
      </p:sp>
    </p:spTree>
    <p:extLst>
      <p:ext uri="{BB962C8B-B14F-4D97-AF65-F5344CB8AC3E}">
        <p14:creationId xmlns:p14="http://schemas.microsoft.com/office/powerpoint/2010/main" val="139719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90ECE5-41B7-5C79-EDA4-263B6A942A22}"/>
              </a:ext>
            </a:extLst>
          </p:cNvPr>
          <p:cNvSpPr>
            <a:spLocks noGrp="1"/>
          </p:cNvSpPr>
          <p:nvPr>
            <p:ph type="sldNum" sz="quarter" idx="12"/>
          </p:nvPr>
        </p:nvSpPr>
        <p:spPr/>
        <p:txBody>
          <a:bodyPr/>
          <a:lstStyle/>
          <a:p>
            <a:fld id="{FE024F78-56A6-7740-B68D-8D4D026EDF3F}" type="slidenum">
              <a:rPr lang="en-US" smtClean="0"/>
              <a:pPr/>
              <a:t>9</a:t>
            </a:fld>
            <a:endParaRPr lang="en-US" dirty="0"/>
          </a:p>
        </p:txBody>
      </p:sp>
      <p:pic>
        <p:nvPicPr>
          <p:cNvPr id="8" name="Camera 7">
            <a:extLst>
              <a:ext uri="{FF2B5EF4-FFF2-40B4-BE49-F238E27FC236}">
                <a16:creationId xmlns:a16="http://schemas.microsoft.com/office/drawing/2014/main" id="{5ABE69B4-306B-7977-715A-22FD7FD13D7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graphicFrame>
        <p:nvGraphicFramePr>
          <p:cNvPr id="9" name="Table 8">
            <a:extLst>
              <a:ext uri="{FF2B5EF4-FFF2-40B4-BE49-F238E27FC236}">
                <a16:creationId xmlns:a16="http://schemas.microsoft.com/office/drawing/2014/main" id="{0DBBB2BC-5667-5259-5465-398A571D530A}"/>
              </a:ext>
            </a:extLst>
          </p:cNvPr>
          <p:cNvGraphicFramePr>
            <a:graphicFrameLocks noGrp="1"/>
          </p:cNvGraphicFramePr>
          <p:nvPr>
            <p:extLst>
              <p:ext uri="{D42A27DB-BD31-4B8C-83A1-F6EECF244321}">
                <p14:modId xmlns:p14="http://schemas.microsoft.com/office/powerpoint/2010/main" val="335880820"/>
              </p:ext>
            </p:extLst>
          </p:nvPr>
        </p:nvGraphicFramePr>
        <p:xfrm>
          <a:off x="1726214" y="912427"/>
          <a:ext cx="8470776" cy="5168426"/>
        </p:xfrm>
        <a:graphic>
          <a:graphicData uri="http://schemas.openxmlformats.org/drawingml/2006/table">
            <a:tbl>
              <a:tblPr firstRow="1" bandRow="1">
                <a:tableStyleId>{10A1B5D5-9B99-4C35-A422-299274C87663}</a:tableStyleId>
              </a:tblPr>
              <a:tblGrid>
                <a:gridCol w="4235388">
                  <a:extLst>
                    <a:ext uri="{9D8B030D-6E8A-4147-A177-3AD203B41FA5}">
                      <a16:colId xmlns:a16="http://schemas.microsoft.com/office/drawing/2014/main" val="3145371590"/>
                    </a:ext>
                  </a:extLst>
                </a:gridCol>
                <a:gridCol w="4235388">
                  <a:extLst>
                    <a:ext uri="{9D8B030D-6E8A-4147-A177-3AD203B41FA5}">
                      <a16:colId xmlns:a16="http://schemas.microsoft.com/office/drawing/2014/main" val="194327008"/>
                    </a:ext>
                  </a:extLst>
                </a:gridCol>
              </a:tblGrid>
              <a:tr h="662197">
                <a:tc>
                  <a:txBody>
                    <a:bodyPr/>
                    <a:lstStyle/>
                    <a:p>
                      <a:pPr algn="ctr"/>
                      <a:r>
                        <a:rPr lang="en-US" dirty="0"/>
                        <a:t>Routine Immunizations (EVERYONE) </a:t>
                      </a:r>
                    </a:p>
                  </a:txBody>
                  <a:tcPr/>
                </a:tc>
                <a:tc>
                  <a:txBody>
                    <a:bodyPr/>
                    <a:lstStyle/>
                    <a:p>
                      <a:pPr algn="ctr"/>
                      <a:r>
                        <a:rPr lang="en-US" dirty="0"/>
                        <a:t>Special Circumstance Routine Immunizations </a:t>
                      </a:r>
                    </a:p>
                  </a:txBody>
                  <a:tcPr/>
                </a:tc>
                <a:extLst>
                  <a:ext uri="{0D108BD9-81ED-4DB2-BD59-A6C34878D82A}">
                    <a16:rowId xmlns:a16="http://schemas.microsoft.com/office/drawing/2014/main" val="3742373692"/>
                  </a:ext>
                </a:extLst>
              </a:tr>
              <a:tr h="640672">
                <a:tc>
                  <a:txBody>
                    <a:bodyPr/>
                    <a:lstStyle/>
                    <a:p>
                      <a:r>
                        <a:rPr lang="en-US" dirty="0"/>
                        <a:t>COVID-19</a:t>
                      </a:r>
                    </a:p>
                  </a:txBody>
                  <a:tcPr/>
                </a:tc>
                <a:tc>
                  <a:txBody>
                    <a:bodyPr/>
                    <a:lstStyle/>
                    <a:p>
                      <a:r>
                        <a:rPr lang="en-US" dirty="0"/>
                        <a:t>Hepatitis A </a:t>
                      </a:r>
                    </a:p>
                  </a:txBody>
                  <a:tcPr/>
                </a:tc>
                <a:extLst>
                  <a:ext uri="{0D108BD9-81ED-4DB2-BD59-A6C34878D82A}">
                    <a16:rowId xmlns:a16="http://schemas.microsoft.com/office/drawing/2014/main" val="1066941727"/>
                  </a:ext>
                </a:extLst>
              </a:tr>
              <a:tr h="662197">
                <a:tc>
                  <a:txBody>
                    <a:bodyPr/>
                    <a:lstStyle/>
                    <a:p>
                      <a:r>
                        <a:rPr lang="en-US" dirty="0"/>
                        <a:t>Influenza (Inactivated)</a:t>
                      </a:r>
                    </a:p>
                    <a:p>
                      <a:endParaRPr lang="en-US" dirty="0"/>
                    </a:p>
                  </a:txBody>
                  <a:tcPr/>
                </a:tc>
                <a:tc>
                  <a:txBody>
                    <a:bodyPr/>
                    <a:lstStyle/>
                    <a:p>
                      <a:r>
                        <a:rPr lang="en-US" dirty="0"/>
                        <a:t>Hepatitis B</a:t>
                      </a:r>
                    </a:p>
                  </a:txBody>
                  <a:tcPr/>
                </a:tc>
                <a:extLst>
                  <a:ext uri="{0D108BD9-81ED-4DB2-BD59-A6C34878D82A}">
                    <a16:rowId xmlns:a16="http://schemas.microsoft.com/office/drawing/2014/main" val="742764193"/>
                  </a:ext>
                </a:extLst>
              </a:tr>
              <a:tr h="640672">
                <a:tc>
                  <a:txBody>
                    <a:bodyPr/>
                    <a:lstStyle/>
                    <a:p>
                      <a:r>
                        <a:rPr lang="en-US" dirty="0"/>
                        <a:t>RSV</a:t>
                      </a:r>
                    </a:p>
                  </a:txBody>
                  <a:tcPr/>
                </a:tc>
                <a:tc>
                  <a:txBody>
                    <a:bodyPr/>
                    <a:lstStyle/>
                    <a:p>
                      <a:r>
                        <a:rPr lang="en-US" dirty="0"/>
                        <a:t>Mpox</a:t>
                      </a:r>
                    </a:p>
                  </a:txBody>
                  <a:tcPr/>
                </a:tc>
                <a:extLst>
                  <a:ext uri="{0D108BD9-81ED-4DB2-BD59-A6C34878D82A}">
                    <a16:rowId xmlns:a16="http://schemas.microsoft.com/office/drawing/2014/main" val="3279039339"/>
                  </a:ext>
                </a:extLst>
              </a:tr>
              <a:tr h="640672">
                <a:tc>
                  <a:txBody>
                    <a:bodyPr/>
                    <a:lstStyle/>
                    <a:p>
                      <a:r>
                        <a:rPr lang="en-US" dirty="0" err="1"/>
                        <a:t>Tdap</a:t>
                      </a:r>
                      <a:endParaRPr lang="en-US" dirty="0"/>
                    </a:p>
                  </a:txBody>
                  <a:tcPr/>
                </a:tc>
                <a:tc>
                  <a:txBody>
                    <a:bodyPr/>
                    <a:lstStyle/>
                    <a:p>
                      <a:r>
                        <a:rPr lang="en-US" dirty="0"/>
                        <a:t>Meningococcal</a:t>
                      </a:r>
                    </a:p>
                  </a:txBody>
                  <a:tcPr/>
                </a:tc>
                <a:extLst>
                  <a:ext uri="{0D108BD9-81ED-4DB2-BD59-A6C34878D82A}">
                    <a16:rowId xmlns:a16="http://schemas.microsoft.com/office/drawing/2014/main" val="3093327304"/>
                  </a:ext>
                </a:extLst>
              </a:tr>
              <a:tr h="640672">
                <a:tc>
                  <a:txBody>
                    <a:bodyPr/>
                    <a:lstStyle/>
                    <a:p>
                      <a:endParaRPr lang="en-US" dirty="0"/>
                    </a:p>
                  </a:txBody>
                  <a:tcPr/>
                </a:tc>
                <a:tc>
                  <a:txBody>
                    <a:bodyPr/>
                    <a:lstStyle/>
                    <a:p>
                      <a:r>
                        <a:rPr lang="en-US" dirty="0"/>
                        <a:t>Meningococcal B</a:t>
                      </a:r>
                    </a:p>
                  </a:txBody>
                  <a:tcPr/>
                </a:tc>
                <a:extLst>
                  <a:ext uri="{0D108BD9-81ED-4DB2-BD59-A6C34878D82A}">
                    <a16:rowId xmlns:a16="http://schemas.microsoft.com/office/drawing/2014/main" val="1310247445"/>
                  </a:ext>
                </a:extLst>
              </a:tr>
              <a:tr h="640672">
                <a:tc>
                  <a:txBody>
                    <a:bodyPr/>
                    <a:lstStyle/>
                    <a:p>
                      <a:endParaRPr lang="en-US"/>
                    </a:p>
                  </a:txBody>
                  <a:tcPr/>
                </a:tc>
                <a:tc>
                  <a:txBody>
                    <a:bodyPr/>
                    <a:lstStyle/>
                    <a:p>
                      <a:r>
                        <a:rPr lang="en-US" dirty="0"/>
                        <a:t>Polio</a:t>
                      </a:r>
                    </a:p>
                  </a:txBody>
                  <a:tcPr/>
                </a:tc>
                <a:extLst>
                  <a:ext uri="{0D108BD9-81ED-4DB2-BD59-A6C34878D82A}">
                    <a16:rowId xmlns:a16="http://schemas.microsoft.com/office/drawing/2014/main" val="511539470"/>
                  </a:ext>
                </a:extLst>
              </a:tr>
              <a:tr h="640672">
                <a:tc>
                  <a:txBody>
                    <a:bodyPr/>
                    <a:lstStyle/>
                    <a:p>
                      <a:endParaRPr lang="en-US"/>
                    </a:p>
                  </a:txBody>
                  <a:tcPr/>
                </a:tc>
                <a:tc>
                  <a:txBody>
                    <a:bodyPr/>
                    <a:lstStyle/>
                    <a:p>
                      <a:r>
                        <a:rPr lang="en-US" dirty="0"/>
                        <a:t>Pneumococcal </a:t>
                      </a:r>
                    </a:p>
                  </a:txBody>
                  <a:tcPr/>
                </a:tc>
                <a:extLst>
                  <a:ext uri="{0D108BD9-81ED-4DB2-BD59-A6C34878D82A}">
                    <a16:rowId xmlns:a16="http://schemas.microsoft.com/office/drawing/2014/main" val="1510751383"/>
                  </a:ext>
                </a:extLst>
              </a:tr>
            </a:tbl>
          </a:graphicData>
        </a:graphic>
      </p:graphicFrame>
    </p:spTree>
    <p:extLst>
      <p:ext uri="{BB962C8B-B14F-4D97-AF65-F5344CB8AC3E}">
        <p14:creationId xmlns:p14="http://schemas.microsoft.com/office/powerpoint/2010/main" val="2840690256"/>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E6C21-1752-4E06-9FE3-208D45ADB668}">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A78D9019-7CE1-4B77-8F5D-67F6576598CB}">
  <ds:schemaRefs>
    <ds:schemaRef ds:uri="http://schemas.microsoft.com/sharepoint/v3/contenttype/forms"/>
  </ds:schemaRefs>
</ds:datastoreItem>
</file>

<file path=customXml/itemProps3.xml><?xml version="1.0" encoding="utf-8"?>
<ds:datastoreItem xmlns:ds="http://schemas.openxmlformats.org/officeDocument/2006/customXml" ds:itemID="{AF6E7B4D-FB62-47B7-AAA7-0DEC9938DB8A}">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TotalTime>
  <Words>430</Words>
  <Application>Microsoft Office PowerPoint</Application>
  <PresentationFormat>Widescreen</PresentationFormat>
  <Paragraphs>133</Paragraphs>
  <Slides>71</Slides>
  <Notes>35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Custom</vt:lpstr>
      <vt:lpstr>Perinatal immunizations</vt:lpstr>
      <vt:lpstr>Disclosures</vt:lpstr>
      <vt:lpstr>Objectives</vt:lpstr>
      <vt:lpstr>Objectives</vt:lpstr>
      <vt:lpstr>Objectives</vt:lpstr>
      <vt:lpstr>Objectives</vt:lpstr>
      <vt:lpstr>Objectives</vt:lpstr>
      <vt:lpstr>Recommended Perinatal Immunizations</vt:lpstr>
      <vt:lpstr>PowerPoint Presentation</vt:lpstr>
      <vt:lpstr>Contraindicated ImmuniZations </vt:lpstr>
      <vt:lpstr>No Recommendation</vt:lpstr>
      <vt:lpstr>Pneumococcal </vt:lpstr>
      <vt:lpstr>Pneumococcal </vt:lpstr>
      <vt:lpstr>Not recommended</vt:lpstr>
      <vt:lpstr>Special Circumstances</vt:lpstr>
      <vt:lpstr>Special Circumstances </vt:lpstr>
      <vt:lpstr>Special Circumstances </vt:lpstr>
      <vt:lpstr>Special Circumstances </vt:lpstr>
      <vt:lpstr>Special Circumstances </vt:lpstr>
      <vt:lpstr>PowerPoint Presentation</vt:lpstr>
      <vt:lpstr>Routine immunizations</vt:lpstr>
      <vt:lpstr>“Although recommended, uptake of maternal vaccines during pregnancy is suboptimal throughout the United States. In fact, in 2020, 61.2% of pregnant women received the influenza vaccine, 56.6% received Tdap, and only 40.3% received both vaccines.” (PLoS One. 2021)</vt:lpstr>
      <vt:lpstr>COVID-19</vt:lpstr>
      <vt:lpstr>COVID-19</vt:lpstr>
      <vt:lpstr>COVID-19</vt:lpstr>
      <vt:lpstr>COVID-19</vt:lpstr>
      <vt:lpstr>RSV</vt:lpstr>
      <vt:lpstr>RSV</vt:lpstr>
      <vt:lpstr>nirsevimab</vt:lpstr>
      <vt:lpstr>nirsevimab</vt:lpstr>
      <vt:lpstr>Influenza</vt:lpstr>
      <vt:lpstr>Influenza</vt:lpstr>
      <vt:lpstr>Influenza</vt:lpstr>
      <vt:lpstr>Influenza</vt:lpstr>
      <vt:lpstr>Influenza</vt:lpstr>
      <vt:lpstr>TDAP</vt:lpstr>
      <vt:lpstr>Tdap</vt:lpstr>
      <vt:lpstr>TDAP</vt:lpstr>
      <vt:lpstr>Non-Immunization status</vt:lpstr>
      <vt:lpstr>Hepatitis B </vt:lpstr>
      <vt:lpstr>Rubella</vt:lpstr>
      <vt:lpstr>Rubella</vt:lpstr>
      <vt:lpstr>Rubella</vt:lpstr>
      <vt:lpstr>Rubella</vt:lpstr>
      <vt:lpstr>Rubella</vt:lpstr>
      <vt:lpstr>Rubella</vt:lpstr>
      <vt:lpstr>Hepatitis B = infants</vt:lpstr>
      <vt:lpstr>Hepatitis B – Infants </vt:lpstr>
      <vt:lpstr>Hepatitis B = infants </vt:lpstr>
      <vt:lpstr>Hepatitis B = infants </vt:lpstr>
      <vt:lpstr>Hepatitis B = infants </vt:lpstr>
      <vt:lpstr>Hepatitis B = infants </vt:lpstr>
      <vt:lpstr>HEPATITIS B = INFANTS </vt:lpstr>
      <vt:lpstr>Knowledge is power</vt:lpstr>
      <vt:lpstr>Knowledge is Power</vt:lpstr>
      <vt:lpstr>Knowledge is power</vt:lpstr>
      <vt:lpstr>Knowledge is power</vt:lpstr>
      <vt:lpstr>conclusions</vt:lpstr>
      <vt:lpstr>Conclusions</vt:lpstr>
      <vt:lpstr>Conclusions</vt:lpstr>
      <vt:lpstr>Thank you</vt:lpstr>
      <vt:lpstr>Sources</vt:lpstr>
      <vt:lpstr>Sources</vt:lpstr>
      <vt:lpstr>Sources </vt:lpstr>
      <vt:lpstr>Sources</vt:lpstr>
      <vt:lpstr>Sources </vt:lpstr>
      <vt:lpstr>Sources</vt:lpstr>
      <vt:lpstr>Sources</vt:lpstr>
      <vt:lpstr>Sources</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dc:title>
  <dc:creator>Andrea Lauffer</dc:creator>
  <cp:lastModifiedBy>Andrea Lauffer</cp:lastModifiedBy>
  <cp:revision>3</cp:revision>
  <dcterms:created xsi:type="dcterms:W3CDTF">2024-09-30T14:02:10Z</dcterms:created>
  <dcterms:modified xsi:type="dcterms:W3CDTF">2024-10-21T15:17:12Z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