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nva Sans Bold" panose="020B0604020202020204" charset="0"/>
      <p:regular r:id="rId18"/>
    </p:embeddedFont>
    <p:embeddedFont>
      <p:font typeface="Cloud Bold" panose="020B0604020202020204" charset="0"/>
      <p:regular r:id="rId19"/>
    </p:embeddedFont>
    <p:embeddedFont>
      <p:font typeface="Droid Serif Italics" panose="020B0604020202020204" charset="0"/>
      <p:regular r:id="rId20"/>
    </p:embeddedFont>
    <p:embeddedFont>
      <p:font typeface="Roboto Condensed" panose="02000000000000000000" pitchFamily="2" charset="0"/>
      <p:regular r:id="rId21"/>
      <p:bold r:id="rId22"/>
      <p:italic r:id="rId23"/>
      <p:boldItalic r:id="rId24"/>
    </p:embeddedFont>
    <p:embeddedFont>
      <p:font typeface="Source Serif Pro" panose="02040603050405020204" pitchFamily="18" charset="0"/>
      <p:regular r:id="rId25"/>
      <p:bold r:id="rId26"/>
      <p:italic r:id="rId27"/>
      <p:boldItalic r:id="rId28"/>
    </p:embeddedFont>
    <p:embeddedFont>
      <p:font typeface="Source Serif Pro Bold" panose="02040803050405020204" pitchFamily="18"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150"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0.png"/><Relationship Id="rId7" Type="http://schemas.openxmlformats.org/officeDocument/2006/relationships/image" Target="../media/image24.png"/><Relationship Id="rId12" Type="http://schemas.openxmlformats.org/officeDocument/2006/relationships/image" Target="../media/image45.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4.png"/><Relationship Id="rId5" Type="http://schemas.openxmlformats.org/officeDocument/2006/relationships/image" Target="../media/image6.png"/><Relationship Id="rId10" Type="http://schemas.openxmlformats.org/officeDocument/2006/relationships/image" Target="../media/image43.svg"/><Relationship Id="rId4" Type="http://schemas.openxmlformats.org/officeDocument/2006/relationships/image" Target="../media/image41.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2.svg"/><Relationship Id="rId4" Type="http://schemas.openxmlformats.org/officeDocument/2006/relationships/image" Target="../media/image48.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4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7.pn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66.svg"/><Relationship Id="rId7" Type="http://schemas.openxmlformats.org/officeDocument/2006/relationships/image" Target="../media/image44.png"/><Relationship Id="rId12" Type="http://schemas.openxmlformats.org/officeDocument/2006/relationships/image" Target="../media/image68.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7.png"/><Relationship Id="rId5" Type="http://schemas.openxmlformats.org/officeDocument/2006/relationships/image" Target="../media/image6.png"/><Relationship Id="rId10" Type="http://schemas.openxmlformats.org/officeDocument/2006/relationships/image" Target="../media/image25.svg"/><Relationship Id="rId4" Type="http://schemas.openxmlformats.org/officeDocument/2006/relationships/hyperlink" Target="mailto:archi@tamu.edu" TargetMode="Externa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hyperlink" Target="https://www.marchofdimes.org/peristats/assets/s3/reports/mcd/Maternity-Care-Report-WestVirginia.pdf" TargetMode="External"/><Relationship Id="rId13" Type="http://schemas.openxmlformats.org/officeDocument/2006/relationships/hyperlink" Target="https://wvperinatal.org/aim-patient-safety-bundles/" TargetMode="External"/><Relationship Id="rId18" Type="http://schemas.openxmlformats.org/officeDocument/2006/relationships/hyperlink" Target="https://wvutoday.wvu.edu/stories/2020/02/20/about-8-percent-of-west-virginia-babies-are-exposed-to-alcohol-shortly-before-birth" TargetMode="External"/><Relationship Id="rId3" Type="http://schemas.openxmlformats.org/officeDocument/2006/relationships/image" Target="../media/image7.png"/><Relationship Id="rId7" Type="http://schemas.openxmlformats.org/officeDocument/2006/relationships/hyperlink" Target="https://www.marchofdimes.org/peristats/state-summaries/west-virginia?top=3" TargetMode="External"/><Relationship Id="rId12" Type="http://schemas.openxmlformats.org/officeDocument/2006/relationships/hyperlink" Target="https://assets.speakcdn.com/assets/2497/west_virginia-2021101912193555.pdf" TargetMode="External"/><Relationship Id="rId17" Type="http://schemas.openxmlformats.org/officeDocument/2006/relationships/hyperlink" Target="https://www.smfm.org/news/non-physician-providers-in-maternal-fetal-medicine#:~:text=Several%20practice%20models%20have%20been,care%20have%20also%20been%20increasing" TargetMode="External"/><Relationship Id="rId2" Type="http://schemas.openxmlformats.org/officeDocument/2006/relationships/image" Target="../media/image6.png"/><Relationship Id="rId16" Type="http://schemas.openxmlformats.org/officeDocument/2006/relationships/hyperlink" Target="https://dhhr.wv.gov/HSC/SS/Vital_Statistics/Documents/2021Vital.pdf" TargetMode="External"/><Relationship Id="rId1" Type="http://schemas.openxmlformats.org/officeDocument/2006/relationships/slideLayout" Target="../slideLayouts/slideLayout7.xml"/><Relationship Id="rId6" Type="http://schemas.openxmlformats.org/officeDocument/2006/relationships/hyperlink" Target="https://dhhr.wv.gov/News/2024/Pages/Department-of-Health-Informs-Residents-of-Increased-Eligibility-Guidelines-for-WIC.aspx" TargetMode="External"/><Relationship Id="rId11" Type="http://schemas.openxmlformats.org/officeDocument/2006/relationships/hyperlink" Target="https://doi.org/10.1186/s12884-019-2650-7" TargetMode="External"/><Relationship Id="rId5" Type="http://schemas.openxmlformats.org/officeDocument/2006/relationships/hyperlink" Target="https://www.cdc.gov/reproductivehealth/maternal-mortality/pregnancy-related-deaths-data.html" TargetMode="External"/><Relationship Id="rId15" Type="http://schemas.openxmlformats.org/officeDocument/2006/relationships/hyperlink" Target="https://wvutoday.wvu.edu/stories/2023/02/07/wvu-study-shows-number-of-west-virginia-infants-exposed-to-drugs-in-the-womb-is-10-times-higher-than-national-rate" TargetMode="External"/><Relationship Id="rId10" Type="http://schemas.openxmlformats.org/officeDocument/2006/relationships/hyperlink" Target="https://www.cdc.gov/mmwr/volumes/73/wr/mm7317a2.htm" TargetMode="External"/><Relationship Id="rId19" Type="http://schemas.openxmlformats.org/officeDocument/2006/relationships/hyperlink" Target="https://dhhr.wv.gov/office-of-drug-control-policy/newsletters/Pages/Drug-Free-Mom-and-Babies.aspx" TargetMode="External"/><Relationship Id="rId4" Type="http://schemas.openxmlformats.org/officeDocument/2006/relationships/hyperlink" Target="https://cabellhuntington.org/services/perinatal-center/maternal-hypertension-care/" TargetMode="External"/><Relationship Id="rId9" Type="http://schemas.openxmlformats.org/officeDocument/2006/relationships/hyperlink" Target="https://www.marchofdimes.org/peristats/data?reg=99&amp;top=21&amp;stop=600&amp;lev=1&amp;slev=4&amp;obj=35&amp;sreg=54" TargetMode="External"/><Relationship Id="rId14" Type="http://schemas.openxmlformats.org/officeDocument/2006/relationships/hyperlink" Target="https://dhhr.wv.gov/wvdtp/Cessation/Pages/Smoking-and-Pregnancy.asp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fns.usda.gov/research/wic/eligibility-and-program-reach-estimates-2021"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7.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539305" y="-5317632"/>
            <a:ext cx="14092745" cy="9902503"/>
            <a:chOff x="0" y="0"/>
            <a:chExt cx="4572000" cy="3212592"/>
          </a:xfrm>
        </p:grpSpPr>
        <p:sp>
          <p:nvSpPr>
            <p:cNvPr id="3" name="Freeform 3"/>
            <p:cNvSpPr/>
            <p:nvPr/>
          </p:nvSpPr>
          <p:spPr>
            <a:xfrm>
              <a:off x="-40875" y="-15335"/>
              <a:ext cx="4793771" cy="3267781"/>
            </a:xfrm>
            <a:custGeom>
              <a:avLst/>
              <a:gdLst/>
              <a:ahLst/>
              <a:cxnLst/>
              <a:rect l="l" t="t" r="r" b="b"/>
              <a:pathLst>
                <a:path w="4793771" h="3267781">
                  <a:moveTo>
                    <a:pt x="3758476" y="2388987"/>
                  </a:moveTo>
                  <a:cubicBezTo>
                    <a:pt x="3777145" y="2379652"/>
                    <a:pt x="3795601" y="2369892"/>
                    <a:pt x="3813797" y="2359622"/>
                  </a:cubicBezTo>
                  <a:cubicBezTo>
                    <a:pt x="4346006" y="2059225"/>
                    <a:pt x="4793771" y="1415561"/>
                    <a:pt x="4539726" y="792606"/>
                  </a:cubicBezTo>
                  <a:cubicBezTo>
                    <a:pt x="4416115" y="489497"/>
                    <a:pt x="4124250" y="253294"/>
                    <a:pt x="3798022" y="226479"/>
                  </a:cubicBezTo>
                  <a:cubicBezTo>
                    <a:pt x="3416210" y="195095"/>
                    <a:pt x="3057000" y="433700"/>
                    <a:pt x="2673902" y="434869"/>
                  </a:cubicBezTo>
                  <a:cubicBezTo>
                    <a:pt x="2150947" y="436467"/>
                    <a:pt x="1697967" y="0"/>
                    <a:pt x="1175295" y="17260"/>
                  </a:cubicBezTo>
                  <a:cubicBezTo>
                    <a:pt x="926093" y="25490"/>
                    <a:pt x="686885" y="141037"/>
                    <a:pt x="505621" y="312257"/>
                  </a:cubicBezTo>
                  <a:cubicBezTo>
                    <a:pt x="324357" y="483477"/>
                    <a:pt x="198176" y="707277"/>
                    <a:pt x="117968" y="943375"/>
                  </a:cubicBezTo>
                  <a:cubicBezTo>
                    <a:pt x="33113" y="1193148"/>
                    <a:pt x="0" y="1477082"/>
                    <a:pt x="114600" y="1714681"/>
                  </a:cubicBezTo>
                  <a:cubicBezTo>
                    <a:pt x="225927" y="1945498"/>
                    <a:pt x="455959" y="2093480"/>
                    <a:pt x="684103" y="2210167"/>
                  </a:cubicBezTo>
                  <a:cubicBezTo>
                    <a:pt x="912247" y="2326854"/>
                    <a:pt x="1155656" y="2428529"/>
                    <a:pt x="1335979" y="2610604"/>
                  </a:cubicBezTo>
                  <a:cubicBezTo>
                    <a:pt x="1526733" y="2803211"/>
                    <a:pt x="1646549" y="3083819"/>
                    <a:pt x="1897397" y="3186566"/>
                  </a:cubicBezTo>
                  <a:cubicBezTo>
                    <a:pt x="2095678" y="3267781"/>
                    <a:pt x="2326648" y="3211079"/>
                    <a:pt x="2512645" y="3104699"/>
                  </a:cubicBezTo>
                  <a:cubicBezTo>
                    <a:pt x="2698634" y="2998322"/>
                    <a:pt x="2853882" y="2846534"/>
                    <a:pt x="3026221" y="2719221"/>
                  </a:cubicBezTo>
                  <a:cubicBezTo>
                    <a:pt x="3243833" y="2558464"/>
                    <a:pt x="3518795" y="2508816"/>
                    <a:pt x="3758476" y="2388987"/>
                  </a:cubicBezTo>
                  <a:close/>
                </a:path>
              </a:pathLst>
            </a:custGeom>
            <a:solidFill>
              <a:srgbClr val="DBEDFD"/>
            </a:solidFill>
            <a:ln w="12700">
              <a:solidFill>
                <a:srgbClr val="000000"/>
              </a:solidFill>
            </a:ln>
          </p:spPr>
          <p:txBody>
            <a:bodyPr/>
            <a:lstStyle/>
            <a:p>
              <a:endParaRPr lang="en-US"/>
            </a:p>
          </p:txBody>
        </p:sp>
        <p:sp>
          <p:nvSpPr>
            <p:cNvPr id="4" name="Freeform 4"/>
            <p:cNvSpPr/>
            <p:nvPr/>
          </p:nvSpPr>
          <p:spPr>
            <a:xfrm>
              <a:off x="0" y="0"/>
              <a:ext cx="4572000" cy="3212592"/>
            </a:xfrm>
            <a:custGeom>
              <a:avLst/>
              <a:gdLst/>
              <a:ahLst/>
              <a:cxnLst/>
              <a:rect l="l" t="t" r="r" b="b"/>
              <a:pathLst>
                <a:path w="4572000" h="3212592">
                  <a:moveTo>
                    <a:pt x="4572000" y="3212592"/>
                  </a:moveTo>
                  <a:lnTo>
                    <a:pt x="0" y="3212592"/>
                  </a:lnTo>
                  <a:lnTo>
                    <a:pt x="0" y="0"/>
                  </a:lnTo>
                  <a:lnTo>
                    <a:pt x="4572000" y="0"/>
                  </a:lnTo>
                  <a:lnTo>
                    <a:pt x="4572000" y="3212592"/>
                  </a:lnTo>
                  <a:close/>
                </a:path>
              </a:pathLst>
            </a:custGeom>
            <a:blipFill>
              <a:blip r:embed="rId2"/>
              <a:stretch>
                <a:fillRect l="-11" r="-11"/>
              </a:stretch>
            </a:blipFill>
          </p:spPr>
          <p:txBody>
            <a:bodyPr/>
            <a:lstStyle/>
            <a:p>
              <a:endParaRPr lang="en-US"/>
            </a:p>
          </p:txBody>
        </p:sp>
      </p:grpSp>
      <p:grpSp>
        <p:nvGrpSpPr>
          <p:cNvPr id="5" name="Group 5"/>
          <p:cNvGrpSpPr>
            <a:grpSpLocks noChangeAspect="1"/>
          </p:cNvGrpSpPr>
          <p:nvPr/>
        </p:nvGrpSpPr>
        <p:grpSpPr>
          <a:xfrm rot="-3490952">
            <a:off x="-2506889" y="5777821"/>
            <a:ext cx="6118046" cy="8312563"/>
            <a:chOff x="0" y="0"/>
            <a:chExt cx="3364992" cy="4572000"/>
          </a:xfrm>
        </p:grpSpPr>
        <p:sp>
          <p:nvSpPr>
            <p:cNvPr id="6" name="Freeform 6"/>
            <p:cNvSpPr/>
            <p:nvPr/>
          </p:nvSpPr>
          <p:spPr>
            <a:xfrm>
              <a:off x="-14430" y="-18654"/>
              <a:ext cx="3539861" cy="4602770"/>
            </a:xfrm>
            <a:custGeom>
              <a:avLst/>
              <a:gdLst/>
              <a:ahLst/>
              <a:cxnLst/>
              <a:rect l="l" t="t" r="r" b="b"/>
              <a:pathLst>
                <a:path w="3539861" h="4602770">
                  <a:moveTo>
                    <a:pt x="3154043" y="370565"/>
                  </a:moveTo>
                  <a:cubicBezTo>
                    <a:pt x="3149740" y="364861"/>
                    <a:pt x="3145370" y="359189"/>
                    <a:pt x="3140931" y="353551"/>
                  </a:cubicBezTo>
                  <a:cubicBezTo>
                    <a:pt x="3082392" y="279158"/>
                    <a:pt x="3014204" y="214094"/>
                    <a:pt x="2936275" y="160224"/>
                  </a:cubicBezTo>
                  <a:cubicBezTo>
                    <a:pt x="2823060" y="81962"/>
                    <a:pt x="2687194" y="34683"/>
                    <a:pt x="2550433" y="22062"/>
                  </a:cubicBezTo>
                  <a:cubicBezTo>
                    <a:pt x="2311401" y="0"/>
                    <a:pt x="2064469" y="85852"/>
                    <a:pt x="1890673" y="251441"/>
                  </a:cubicBezTo>
                  <a:cubicBezTo>
                    <a:pt x="1723562" y="410662"/>
                    <a:pt x="1622575" y="637131"/>
                    <a:pt x="1430598" y="765279"/>
                  </a:cubicBezTo>
                  <a:cubicBezTo>
                    <a:pt x="1083906" y="996705"/>
                    <a:pt x="563193" y="830427"/>
                    <a:pt x="243218" y="1097579"/>
                  </a:cubicBezTo>
                  <a:cubicBezTo>
                    <a:pt x="63620" y="1247529"/>
                    <a:pt x="0" y="1501521"/>
                    <a:pt x="20102" y="1734627"/>
                  </a:cubicBezTo>
                  <a:cubicBezTo>
                    <a:pt x="40205" y="1967733"/>
                    <a:pt x="131565" y="2187758"/>
                    <a:pt x="215291" y="2406235"/>
                  </a:cubicBezTo>
                  <a:cubicBezTo>
                    <a:pt x="299017" y="2624711"/>
                    <a:pt x="377184" y="2852254"/>
                    <a:pt x="368928" y="3086079"/>
                  </a:cubicBezTo>
                  <a:cubicBezTo>
                    <a:pt x="362900" y="3256754"/>
                    <a:pt x="310997" y="3422120"/>
                    <a:pt x="283999" y="3590754"/>
                  </a:cubicBezTo>
                  <a:cubicBezTo>
                    <a:pt x="257000" y="3759387"/>
                    <a:pt x="257812" y="3942783"/>
                    <a:pt x="347642" y="4088027"/>
                  </a:cubicBezTo>
                  <a:cubicBezTo>
                    <a:pt x="440151" y="4237603"/>
                    <a:pt x="609029" y="4319614"/>
                    <a:pt x="771424" y="4387121"/>
                  </a:cubicBezTo>
                  <a:cubicBezTo>
                    <a:pt x="1053243" y="4504272"/>
                    <a:pt x="1351777" y="4602770"/>
                    <a:pt x="1656685" y="4589446"/>
                  </a:cubicBezTo>
                  <a:cubicBezTo>
                    <a:pt x="1961591" y="4576123"/>
                    <a:pt x="2275861" y="4431515"/>
                    <a:pt x="2421358" y="4163223"/>
                  </a:cubicBezTo>
                  <a:cubicBezTo>
                    <a:pt x="2655053" y="3732294"/>
                    <a:pt x="2388209" y="3172284"/>
                    <a:pt x="2571656" y="2717683"/>
                  </a:cubicBezTo>
                  <a:cubicBezTo>
                    <a:pt x="2665220" y="2485823"/>
                    <a:pt x="2862908" y="2315251"/>
                    <a:pt x="3015930" y="2117522"/>
                  </a:cubicBezTo>
                  <a:cubicBezTo>
                    <a:pt x="3383087" y="1643097"/>
                    <a:pt x="3539861" y="881930"/>
                    <a:pt x="3154043" y="370565"/>
                  </a:cubicBezTo>
                  <a:close/>
                </a:path>
              </a:pathLst>
            </a:custGeom>
            <a:solidFill>
              <a:srgbClr val="DBEDFD"/>
            </a:solidFill>
            <a:ln w="12700">
              <a:solidFill>
                <a:srgbClr val="000000"/>
              </a:solidFill>
            </a:ln>
          </p:spPr>
          <p:txBody>
            <a:bodyPr/>
            <a:lstStyle/>
            <a:p>
              <a:endParaRPr lang="en-US"/>
            </a:p>
          </p:txBody>
        </p:sp>
        <p:sp>
          <p:nvSpPr>
            <p:cNvPr id="7" name="Freeform 7"/>
            <p:cNvSpPr/>
            <p:nvPr/>
          </p:nvSpPr>
          <p:spPr>
            <a:xfrm>
              <a:off x="2106" y="-6"/>
              <a:ext cx="3362886" cy="4572006"/>
            </a:xfrm>
            <a:custGeom>
              <a:avLst/>
              <a:gdLst/>
              <a:ahLst/>
              <a:cxnLst/>
              <a:rect l="l" t="t" r="r" b="b"/>
              <a:pathLst>
                <a:path w="3362886" h="4572006">
                  <a:moveTo>
                    <a:pt x="3362886" y="4572006"/>
                  </a:moveTo>
                  <a:lnTo>
                    <a:pt x="0" y="4572006"/>
                  </a:lnTo>
                  <a:lnTo>
                    <a:pt x="0" y="0"/>
                  </a:lnTo>
                  <a:lnTo>
                    <a:pt x="3362886" y="0"/>
                  </a:lnTo>
                  <a:lnTo>
                    <a:pt x="3362886" y="4572006"/>
                  </a:lnTo>
                  <a:close/>
                </a:path>
              </a:pathLst>
            </a:custGeom>
            <a:blipFill>
              <a:blip r:embed="rId3"/>
              <a:stretch>
                <a:fillRect l="-48" r="-48"/>
              </a:stretch>
            </a:blipFill>
          </p:spPr>
          <p:txBody>
            <a:bodyPr/>
            <a:lstStyle/>
            <a:p>
              <a:endParaRPr lang="en-US"/>
            </a:p>
          </p:txBody>
        </p:sp>
      </p:grpSp>
      <p:sp>
        <p:nvSpPr>
          <p:cNvPr id="8" name="Freeform 8"/>
          <p:cNvSpPr/>
          <p:nvPr/>
        </p:nvSpPr>
        <p:spPr>
          <a:xfrm>
            <a:off x="3090234" y="1688204"/>
            <a:ext cx="12069431" cy="7101091"/>
          </a:xfrm>
          <a:custGeom>
            <a:avLst/>
            <a:gdLst/>
            <a:ahLst/>
            <a:cxnLst/>
            <a:rect l="l" t="t" r="r" b="b"/>
            <a:pathLst>
              <a:path w="12069431" h="7101091">
                <a:moveTo>
                  <a:pt x="0" y="0"/>
                </a:moveTo>
                <a:lnTo>
                  <a:pt x="12069432" y="0"/>
                </a:lnTo>
                <a:lnTo>
                  <a:pt x="12069432" y="7101092"/>
                </a:lnTo>
                <a:lnTo>
                  <a:pt x="0" y="7101092"/>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3158120" y="1390516"/>
            <a:ext cx="11780301" cy="5650735"/>
            <a:chOff x="0" y="0"/>
            <a:chExt cx="2422066" cy="1161808"/>
          </a:xfrm>
        </p:grpSpPr>
        <p:sp>
          <p:nvSpPr>
            <p:cNvPr id="10" name="Freeform 10"/>
            <p:cNvSpPr/>
            <p:nvPr/>
          </p:nvSpPr>
          <p:spPr>
            <a:xfrm>
              <a:off x="0" y="0"/>
              <a:ext cx="2422066" cy="1161808"/>
            </a:xfrm>
            <a:custGeom>
              <a:avLst/>
              <a:gdLst/>
              <a:ahLst/>
              <a:cxnLst/>
              <a:rect l="l" t="t" r="r" b="b"/>
              <a:pathLst>
                <a:path w="2422066" h="1161808">
                  <a:moveTo>
                    <a:pt x="0" y="0"/>
                  </a:moveTo>
                  <a:lnTo>
                    <a:pt x="2422066" y="0"/>
                  </a:lnTo>
                  <a:lnTo>
                    <a:pt x="2422066" y="1161808"/>
                  </a:lnTo>
                  <a:lnTo>
                    <a:pt x="0" y="1161808"/>
                  </a:lnTo>
                  <a:close/>
                </a:path>
              </a:pathLst>
            </a:custGeom>
            <a:solidFill>
              <a:srgbClr val="FFFFFF"/>
            </a:solidFill>
          </p:spPr>
          <p:txBody>
            <a:bodyPr/>
            <a:lstStyle/>
            <a:p>
              <a:endParaRPr lang="en-US"/>
            </a:p>
          </p:txBody>
        </p:sp>
        <p:sp>
          <p:nvSpPr>
            <p:cNvPr id="11" name="TextBox 11"/>
            <p:cNvSpPr txBox="1"/>
            <p:nvPr/>
          </p:nvSpPr>
          <p:spPr>
            <a:xfrm>
              <a:off x="0" y="-19050"/>
              <a:ext cx="2422066" cy="1180858"/>
            </a:xfrm>
            <a:prstGeom prst="rect">
              <a:avLst/>
            </a:prstGeom>
          </p:spPr>
          <p:txBody>
            <a:bodyPr lIns="65074" tIns="65074" rIns="65074" bIns="65074" rtlCol="0" anchor="ctr"/>
            <a:lstStyle/>
            <a:p>
              <a:pPr algn="ctr">
                <a:lnSpc>
                  <a:spcPts val="1885"/>
                </a:lnSpc>
              </a:pPr>
              <a:endParaRPr/>
            </a:p>
          </p:txBody>
        </p:sp>
      </p:grpSp>
      <p:sp>
        <p:nvSpPr>
          <p:cNvPr id="12" name="TextBox 12"/>
          <p:cNvSpPr txBox="1"/>
          <p:nvPr/>
        </p:nvSpPr>
        <p:spPr>
          <a:xfrm>
            <a:off x="3090234" y="2373347"/>
            <a:ext cx="11684087" cy="4509135"/>
          </a:xfrm>
          <a:prstGeom prst="rect">
            <a:avLst/>
          </a:prstGeom>
        </p:spPr>
        <p:txBody>
          <a:bodyPr lIns="0" tIns="0" rIns="0" bIns="0" rtlCol="0" anchor="t">
            <a:spAutoFit/>
          </a:bodyPr>
          <a:lstStyle/>
          <a:p>
            <a:pPr algn="ctr">
              <a:lnSpc>
                <a:spcPts val="5670"/>
              </a:lnSpc>
            </a:pPr>
            <a:r>
              <a:rPr lang="en-US" sz="5299">
                <a:solidFill>
                  <a:srgbClr val="06325E"/>
                </a:solidFill>
                <a:latin typeface="Source Serif Pro"/>
                <a:ea typeface="Source Serif Pro"/>
                <a:cs typeface="Source Serif Pro"/>
                <a:sym typeface="Source Serif Pro"/>
              </a:rPr>
              <a:t>From Community Insights to Action: Bridging Gaps in Maternal Health Through Coordinated Care and Addressing Key Determinants in </a:t>
            </a:r>
          </a:p>
          <a:p>
            <a:pPr algn="ctr">
              <a:lnSpc>
                <a:spcPts val="5670"/>
              </a:lnSpc>
            </a:pPr>
            <a:r>
              <a:rPr lang="en-US" sz="5299">
                <a:solidFill>
                  <a:srgbClr val="06325E"/>
                </a:solidFill>
                <a:latin typeface="Source Serif Pro"/>
                <a:ea typeface="Source Serif Pro"/>
                <a:cs typeface="Source Serif Pro"/>
                <a:sym typeface="Source Serif Pro"/>
              </a:rPr>
              <a:t>Rural West Virginia</a:t>
            </a:r>
          </a:p>
          <a:p>
            <a:pPr algn="ctr">
              <a:lnSpc>
                <a:spcPts val="7169"/>
              </a:lnSpc>
            </a:pPr>
            <a:endParaRPr lang="en-US" sz="5299">
              <a:solidFill>
                <a:srgbClr val="06325E"/>
              </a:solidFill>
              <a:latin typeface="Source Serif Pro"/>
              <a:ea typeface="Source Serif Pro"/>
              <a:cs typeface="Source Serif Pro"/>
              <a:sym typeface="Source Serif Pro"/>
            </a:endParaRPr>
          </a:p>
        </p:txBody>
      </p:sp>
      <p:sp>
        <p:nvSpPr>
          <p:cNvPr id="13" name="Freeform 13"/>
          <p:cNvSpPr/>
          <p:nvPr/>
        </p:nvSpPr>
        <p:spPr>
          <a:xfrm rot="2232724">
            <a:off x="13919572" y="5685311"/>
            <a:ext cx="4678108" cy="4891593"/>
          </a:xfrm>
          <a:custGeom>
            <a:avLst/>
            <a:gdLst/>
            <a:ahLst/>
            <a:cxnLst/>
            <a:rect l="l" t="t" r="r" b="b"/>
            <a:pathLst>
              <a:path w="4678108" h="4891593">
                <a:moveTo>
                  <a:pt x="0" y="0"/>
                </a:moveTo>
                <a:lnTo>
                  <a:pt x="4678108" y="0"/>
                </a:lnTo>
                <a:lnTo>
                  <a:pt x="4678108" y="4891593"/>
                </a:lnTo>
                <a:lnTo>
                  <a:pt x="0" y="48915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2531992" flipH="1" flipV="1">
            <a:off x="-347141" y="-258639"/>
            <a:ext cx="4678108" cy="4891593"/>
          </a:xfrm>
          <a:custGeom>
            <a:avLst/>
            <a:gdLst/>
            <a:ahLst/>
            <a:cxnLst/>
            <a:rect l="l" t="t" r="r" b="b"/>
            <a:pathLst>
              <a:path w="4678108" h="4891593">
                <a:moveTo>
                  <a:pt x="4678108" y="4891593"/>
                </a:moveTo>
                <a:lnTo>
                  <a:pt x="0" y="4891593"/>
                </a:lnTo>
                <a:lnTo>
                  <a:pt x="0" y="0"/>
                </a:lnTo>
                <a:lnTo>
                  <a:pt x="4678108" y="0"/>
                </a:lnTo>
                <a:lnTo>
                  <a:pt x="4678108" y="489159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4056825" y="9274252"/>
            <a:ext cx="4875452" cy="1012748"/>
          </a:xfrm>
          <a:custGeom>
            <a:avLst/>
            <a:gdLst/>
            <a:ahLst/>
            <a:cxnLst/>
            <a:rect l="l" t="t" r="r" b="b"/>
            <a:pathLst>
              <a:path w="4875452" h="1012748">
                <a:moveTo>
                  <a:pt x="0" y="0"/>
                </a:moveTo>
                <a:lnTo>
                  <a:pt x="4875453" y="0"/>
                </a:lnTo>
                <a:lnTo>
                  <a:pt x="4875453" y="1012748"/>
                </a:lnTo>
                <a:lnTo>
                  <a:pt x="0" y="1012748"/>
                </a:lnTo>
                <a:lnTo>
                  <a:pt x="0" y="0"/>
                </a:lnTo>
                <a:close/>
              </a:path>
            </a:pathLst>
          </a:custGeom>
          <a:blipFill>
            <a:blip r:embed="rId7"/>
            <a:stretch>
              <a:fillRect/>
            </a:stretch>
          </a:blipFill>
        </p:spPr>
        <p:txBody>
          <a:bodyPr/>
          <a:lstStyle/>
          <a:p>
            <a:endParaRPr lang="en-US"/>
          </a:p>
        </p:txBody>
      </p:sp>
      <p:sp>
        <p:nvSpPr>
          <p:cNvPr id="16" name="Freeform 16"/>
          <p:cNvSpPr/>
          <p:nvPr/>
        </p:nvSpPr>
        <p:spPr>
          <a:xfrm>
            <a:off x="9262824" y="9494971"/>
            <a:ext cx="5175036" cy="792029"/>
          </a:xfrm>
          <a:custGeom>
            <a:avLst/>
            <a:gdLst/>
            <a:ahLst/>
            <a:cxnLst/>
            <a:rect l="l" t="t" r="r" b="b"/>
            <a:pathLst>
              <a:path w="5175036" h="792029">
                <a:moveTo>
                  <a:pt x="0" y="0"/>
                </a:moveTo>
                <a:lnTo>
                  <a:pt x="5175036" y="0"/>
                </a:lnTo>
                <a:lnTo>
                  <a:pt x="5175036" y="792029"/>
                </a:lnTo>
                <a:lnTo>
                  <a:pt x="0" y="792029"/>
                </a:lnTo>
                <a:lnTo>
                  <a:pt x="0" y="0"/>
                </a:lnTo>
                <a:close/>
              </a:path>
            </a:pathLst>
          </a:custGeom>
          <a:blipFill>
            <a:blip r:embed="rId8"/>
            <a:stretch>
              <a:fillRect/>
            </a:stretch>
          </a:blipFill>
        </p:spPr>
        <p:txBody>
          <a:bodyPr/>
          <a:lstStyle/>
          <a:p>
            <a:endParaRPr lang="en-US"/>
          </a:p>
        </p:txBody>
      </p:sp>
      <p:grpSp>
        <p:nvGrpSpPr>
          <p:cNvPr id="17" name="Group 17"/>
          <p:cNvGrpSpPr>
            <a:grpSpLocks noChangeAspect="1"/>
          </p:cNvGrpSpPr>
          <p:nvPr/>
        </p:nvGrpSpPr>
        <p:grpSpPr>
          <a:xfrm rot="-3490952">
            <a:off x="-2506889" y="5777821"/>
            <a:ext cx="6118046" cy="8312563"/>
            <a:chOff x="0" y="0"/>
            <a:chExt cx="3364992" cy="4572000"/>
          </a:xfrm>
        </p:grpSpPr>
        <p:sp>
          <p:nvSpPr>
            <p:cNvPr id="18" name="Freeform 18"/>
            <p:cNvSpPr/>
            <p:nvPr/>
          </p:nvSpPr>
          <p:spPr>
            <a:xfrm>
              <a:off x="-14430" y="-18654"/>
              <a:ext cx="3539861" cy="4602770"/>
            </a:xfrm>
            <a:custGeom>
              <a:avLst/>
              <a:gdLst/>
              <a:ahLst/>
              <a:cxnLst/>
              <a:rect l="l" t="t" r="r" b="b"/>
              <a:pathLst>
                <a:path w="3539861" h="4602770">
                  <a:moveTo>
                    <a:pt x="3154043" y="370565"/>
                  </a:moveTo>
                  <a:cubicBezTo>
                    <a:pt x="3149740" y="364861"/>
                    <a:pt x="3145370" y="359189"/>
                    <a:pt x="3140931" y="353551"/>
                  </a:cubicBezTo>
                  <a:cubicBezTo>
                    <a:pt x="3082392" y="279158"/>
                    <a:pt x="3014204" y="214094"/>
                    <a:pt x="2936275" y="160224"/>
                  </a:cubicBezTo>
                  <a:cubicBezTo>
                    <a:pt x="2823060" y="81962"/>
                    <a:pt x="2687194" y="34683"/>
                    <a:pt x="2550433" y="22062"/>
                  </a:cubicBezTo>
                  <a:cubicBezTo>
                    <a:pt x="2311401" y="0"/>
                    <a:pt x="2064469" y="85852"/>
                    <a:pt x="1890673" y="251441"/>
                  </a:cubicBezTo>
                  <a:cubicBezTo>
                    <a:pt x="1723562" y="410662"/>
                    <a:pt x="1622575" y="637131"/>
                    <a:pt x="1430598" y="765279"/>
                  </a:cubicBezTo>
                  <a:cubicBezTo>
                    <a:pt x="1083906" y="996705"/>
                    <a:pt x="563193" y="830427"/>
                    <a:pt x="243218" y="1097579"/>
                  </a:cubicBezTo>
                  <a:cubicBezTo>
                    <a:pt x="63620" y="1247529"/>
                    <a:pt x="0" y="1501521"/>
                    <a:pt x="20102" y="1734627"/>
                  </a:cubicBezTo>
                  <a:cubicBezTo>
                    <a:pt x="40205" y="1967733"/>
                    <a:pt x="131565" y="2187758"/>
                    <a:pt x="215291" y="2406235"/>
                  </a:cubicBezTo>
                  <a:cubicBezTo>
                    <a:pt x="299017" y="2624711"/>
                    <a:pt x="377184" y="2852254"/>
                    <a:pt x="368928" y="3086079"/>
                  </a:cubicBezTo>
                  <a:cubicBezTo>
                    <a:pt x="362900" y="3256754"/>
                    <a:pt x="310997" y="3422120"/>
                    <a:pt x="283999" y="3590754"/>
                  </a:cubicBezTo>
                  <a:cubicBezTo>
                    <a:pt x="257000" y="3759387"/>
                    <a:pt x="257812" y="3942783"/>
                    <a:pt x="347642" y="4088027"/>
                  </a:cubicBezTo>
                  <a:cubicBezTo>
                    <a:pt x="440151" y="4237603"/>
                    <a:pt x="609029" y="4319614"/>
                    <a:pt x="771424" y="4387121"/>
                  </a:cubicBezTo>
                  <a:cubicBezTo>
                    <a:pt x="1053243" y="4504272"/>
                    <a:pt x="1351777" y="4602770"/>
                    <a:pt x="1656685" y="4589446"/>
                  </a:cubicBezTo>
                  <a:cubicBezTo>
                    <a:pt x="1961591" y="4576123"/>
                    <a:pt x="2275861" y="4431515"/>
                    <a:pt x="2421358" y="4163223"/>
                  </a:cubicBezTo>
                  <a:cubicBezTo>
                    <a:pt x="2655053" y="3732294"/>
                    <a:pt x="2388209" y="3172284"/>
                    <a:pt x="2571656" y="2717683"/>
                  </a:cubicBezTo>
                  <a:cubicBezTo>
                    <a:pt x="2665220" y="2485823"/>
                    <a:pt x="2862908" y="2315251"/>
                    <a:pt x="3015930" y="2117522"/>
                  </a:cubicBezTo>
                  <a:cubicBezTo>
                    <a:pt x="3383087" y="1643097"/>
                    <a:pt x="3539861" y="881930"/>
                    <a:pt x="3154043" y="370565"/>
                  </a:cubicBezTo>
                  <a:close/>
                </a:path>
              </a:pathLst>
            </a:custGeom>
            <a:solidFill>
              <a:srgbClr val="DBEDFD"/>
            </a:solidFill>
            <a:ln w="12700">
              <a:solidFill>
                <a:srgbClr val="000000"/>
              </a:solidFill>
            </a:ln>
          </p:spPr>
          <p:txBody>
            <a:bodyPr/>
            <a:lstStyle/>
            <a:p>
              <a:endParaRPr lang="en-US"/>
            </a:p>
          </p:txBody>
        </p:sp>
        <p:sp>
          <p:nvSpPr>
            <p:cNvPr id="19" name="Freeform 19"/>
            <p:cNvSpPr/>
            <p:nvPr/>
          </p:nvSpPr>
          <p:spPr>
            <a:xfrm>
              <a:off x="2106" y="-6"/>
              <a:ext cx="3362886" cy="4572006"/>
            </a:xfrm>
            <a:custGeom>
              <a:avLst/>
              <a:gdLst/>
              <a:ahLst/>
              <a:cxnLst/>
              <a:rect l="l" t="t" r="r" b="b"/>
              <a:pathLst>
                <a:path w="3362886" h="4572006">
                  <a:moveTo>
                    <a:pt x="3362886" y="4572006"/>
                  </a:moveTo>
                  <a:lnTo>
                    <a:pt x="0" y="4572006"/>
                  </a:lnTo>
                  <a:lnTo>
                    <a:pt x="0" y="0"/>
                  </a:lnTo>
                  <a:lnTo>
                    <a:pt x="3362886" y="0"/>
                  </a:lnTo>
                  <a:lnTo>
                    <a:pt x="3362886" y="4572006"/>
                  </a:lnTo>
                  <a:close/>
                </a:path>
              </a:pathLst>
            </a:custGeom>
            <a:blipFill>
              <a:blip r:embed="rId3"/>
              <a:stretch>
                <a:fillRect l="-48" r="-48"/>
              </a:stretch>
            </a:blipFill>
          </p:spPr>
          <p:txBody>
            <a:bodyPr/>
            <a:lstStyle/>
            <a:p>
              <a:endParaRPr lang="en-US"/>
            </a:p>
          </p:txBody>
        </p:sp>
      </p:grpSp>
      <p:sp>
        <p:nvSpPr>
          <p:cNvPr id="20" name="TextBox 20"/>
          <p:cNvSpPr txBox="1"/>
          <p:nvPr/>
        </p:nvSpPr>
        <p:spPr>
          <a:xfrm>
            <a:off x="2868990" y="6984101"/>
            <a:ext cx="12069431" cy="505854"/>
          </a:xfrm>
          <a:prstGeom prst="rect">
            <a:avLst/>
          </a:prstGeom>
        </p:spPr>
        <p:txBody>
          <a:bodyPr lIns="0" tIns="0" rIns="0" bIns="0" rtlCol="0" anchor="t">
            <a:spAutoFit/>
          </a:bodyPr>
          <a:lstStyle/>
          <a:p>
            <a:pPr algn="ctr">
              <a:lnSpc>
                <a:spcPts val="4143"/>
              </a:lnSpc>
              <a:spcBef>
                <a:spcPct val="0"/>
              </a:spcBef>
            </a:pPr>
            <a:r>
              <a:rPr lang="en-US" sz="2959" b="1">
                <a:solidFill>
                  <a:srgbClr val="000000"/>
                </a:solidFill>
                <a:latin typeface="Source Serif Pro Bold"/>
                <a:ea typeface="Source Serif Pro Bold"/>
                <a:cs typeface="Source Serif Pro Bold"/>
                <a:sym typeface="Source Serif Pro Bold"/>
              </a:rPr>
              <a:t>West Virginia Perinatal Summit, October 18, 2024</a:t>
            </a:r>
          </a:p>
        </p:txBody>
      </p:sp>
      <p:sp>
        <p:nvSpPr>
          <p:cNvPr id="21" name="TextBox 21"/>
          <p:cNvSpPr txBox="1"/>
          <p:nvPr/>
        </p:nvSpPr>
        <p:spPr>
          <a:xfrm>
            <a:off x="3013555" y="7821030"/>
            <a:ext cx="12069431" cy="505854"/>
          </a:xfrm>
          <a:prstGeom prst="rect">
            <a:avLst/>
          </a:prstGeom>
        </p:spPr>
        <p:txBody>
          <a:bodyPr lIns="0" tIns="0" rIns="0" bIns="0" rtlCol="0" anchor="t">
            <a:spAutoFit/>
          </a:bodyPr>
          <a:lstStyle/>
          <a:p>
            <a:pPr algn="ctr">
              <a:lnSpc>
                <a:spcPts val="4143"/>
              </a:lnSpc>
              <a:spcBef>
                <a:spcPct val="0"/>
              </a:spcBef>
            </a:pPr>
            <a:r>
              <a:rPr lang="en-US" sz="2959" b="1">
                <a:solidFill>
                  <a:srgbClr val="000000"/>
                </a:solidFill>
                <a:latin typeface="Source Serif Pro Bold"/>
                <a:ea typeface="Source Serif Pro Bold"/>
                <a:cs typeface="Source Serif Pro Bold"/>
                <a:sym typeface="Source Serif Pro Bold"/>
              </a:rPr>
              <a:t>Jacquelyn E. Alvarado, DNP, APRN, CNM, C-EFM</a:t>
            </a:r>
          </a:p>
        </p:txBody>
      </p:sp>
      <p:grpSp>
        <p:nvGrpSpPr>
          <p:cNvPr id="22" name="Group 22"/>
          <p:cNvGrpSpPr>
            <a:grpSpLocks noChangeAspect="1"/>
          </p:cNvGrpSpPr>
          <p:nvPr/>
        </p:nvGrpSpPr>
        <p:grpSpPr>
          <a:xfrm rot="-3490952">
            <a:off x="-3542772" y="7408568"/>
            <a:ext cx="6118046" cy="8312563"/>
            <a:chOff x="0" y="0"/>
            <a:chExt cx="3364992" cy="4572000"/>
          </a:xfrm>
        </p:grpSpPr>
        <p:sp>
          <p:nvSpPr>
            <p:cNvPr id="23" name="Freeform 23"/>
            <p:cNvSpPr/>
            <p:nvPr/>
          </p:nvSpPr>
          <p:spPr>
            <a:xfrm>
              <a:off x="-14430" y="-18654"/>
              <a:ext cx="3539861" cy="4602770"/>
            </a:xfrm>
            <a:custGeom>
              <a:avLst/>
              <a:gdLst/>
              <a:ahLst/>
              <a:cxnLst/>
              <a:rect l="l" t="t" r="r" b="b"/>
              <a:pathLst>
                <a:path w="3539861" h="4602770">
                  <a:moveTo>
                    <a:pt x="3154043" y="370565"/>
                  </a:moveTo>
                  <a:cubicBezTo>
                    <a:pt x="3149740" y="364861"/>
                    <a:pt x="3145370" y="359189"/>
                    <a:pt x="3140931" y="353551"/>
                  </a:cubicBezTo>
                  <a:cubicBezTo>
                    <a:pt x="3082392" y="279158"/>
                    <a:pt x="3014204" y="214094"/>
                    <a:pt x="2936275" y="160224"/>
                  </a:cubicBezTo>
                  <a:cubicBezTo>
                    <a:pt x="2823060" y="81962"/>
                    <a:pt x="2687194" y="34683"/>
                    <a:pt x="2550433" y="22062"/>
                  </a:cubicBezTo>
                  <a:cubicBezTo>
                    <a:pt x="2311401" y="0"/>
                    <a:pt x="2064469" y="85852"/>
                    <a:pt x="1890673" y="251441"/>
                  </a:cubicBezTo>
                  <a:cubicBezTo>
                    <a:pt x="1723562" y="410662"/>
                    <a:pt x="1622575" y="637131"/>
                    <a:pt x="1430598" y="765279"/>
                  </a:cubicBezTo>
                  <a:cubicBezTo>
                    <a:pt x="1083906" y="996705"/>
                    <a:pt x="563193" y="830427"/>
                    <a:pt x="243218" y="1097579"/>
                  </a:cubicBezTo>
                  <a:cubicBezTo>
                    <a:pt x="63620" y="1247529"/>
                    <a:pt x="0" y="1501521"/>
                    <a:pt x="20102" y="1734627"/>
                  </a:cubicBezTo>
                  <a:cubicBezTo>
                    <a:pt x="40205" y="1967733"/>
                    <a:pt x="131565" y="2187758"/>
                    <a:pt x="215291" y="2406235"/>
                  </a:cubicBezTo>
                  <a:cubicBezTo>
                    <a:pt x="299017" y="2624711"/>
                    <a:pt x="377184" y="2852254"/>
                    <a:pt x="368928" y="3086079"/>
                  </a:cubicBezTo>
                  <a:cubicBezTo>
                    <a:pt x="362900" y="3256754"/>
                    <a:pt x="310997" y="3422120"/>
                    <a:pt x="283999" y="3590754"/>
                  </a:cubicBezTo>
                  <a:cubicBezTo>
                    <a:pt x="257000" y="3759387"/>
                    <a:pt x="257812" y="3942783"/>
                    <a:pt x="347642" y="4088027"/>
                  </a:cubicBezTo>
                  <a:cubicBezTo>
                    <a:pt x="440151" y="4237603"/>
                    <a:pt x="609029" y="4319614"/>
                    <a:pt x="771424" y="4387121"/>
                  </a:cubicBezTo>
                  <a:cubicBezTo>
                    <a:pt x="1053243" y="4504272"/>
                    <a:pt x="1351777" y="4602770"/>
                    <a:pt x="1656685" y="4589446"/>
                  </a:cubicBezTo>
                  <a:cubicBezTo>
                    <a:pt x="1961591" y="4576123"/>
                    <a:pt x="2275861" y="4431515"/>
                    <a:pt x="2421358" y="4163223"/>
                  </a:cubicBezTo>
                  <a:cubicBezTo>
                    <a:pt x="2655053" y="3732294"/>
                    <a:pt x="2388209" y="3172284"/>
                    <a:pt x="2571656" y="2717683"/>
                  </a:cubicBezTo>
                  <a:cubicBezTo>
                    <a:pt x="2665220" y="2485823"/>
                    <a:pt x="2862908" y="2315251"/>
                    <a:pt x="3015930" y="2117522"/>
                  </a:cubicBezTo>
                  <a:cubicBezTo>
                    <a:pt x="3383087" y="1643097"/>
                    <a:pt x="3539861" y="881930"/>
                    <a:pt x="3154043" y="370565"/>
                  </a:cubicBezTo>
                  <a:close/>
                </a:path>
              </a:pathLst>
            </a:custGeom>
            <a:solidFill>
              <a:srgbClr val="DBEDFD"/>
            </a:solidFill>
            <a:ln w="12700">
              <a:solidFill>
                <a:srgbClr val="000000"/>
              </a:solidFill>
            </a:ln>
          </p:spPr>
          <p:txBody>
            <a:bodyPr/>
            <a:lstStyle/>
            <a:p>
              <a:endParaRPr lang="en-US"/>
            </a:p>
          </p:txBody>
        </p:sp>
        <p:sp>
          <p:nvSpPr>
            <p:cNvPr id="24" name="Freeform 24"/>
            <p:cNvSpPr/>
            <p:nvPr/>
          </p:nvSpPr>
          <p:spPr>
            <a:xfrm>
              <a:off x="2106" y="-6"/>
              <a:ext cx="3362886" cy="4572006"/>
            </a:xfrm>
            <a:custGeom>
              <a:avLst/>
              <a:gdLst/>
              <a:ahLst/>
              <a:cxnLst/>
              <a:rect l="l" t="t" r="r" b="b"/>
              <a:pathLst>
                <a:path w="3362886" h="4572006">
                  <a:moveTo>
                    <a:pt x="3362886" y="4572006"/>
                  </a:moveTo>
                  <a:lnTo>
                    <a:pt x="0" y="4572006"/>
                  </a:lnTo>
                  <a:lnTo>
                    <a:pt x="0" y="0"/>
                  </a:lnTo>
                  <a:lnTo>
                    <a:pt x="3362886" y="0"/>
                  </a:lnTo>
                  <a:lnTo>
                    <a:pt x="3362886" y="4572006"/>
                  </a:lnTo>
                  <a:close/>
                </a:path>
              </a:pathLst>
            </a:custGeom>
            <a:blipFill>
              <a:blip r:embed="rId3"/>
              <a:stretch>
                <a:fillRect l="-48" r="-48"/>
              </a:stretch>
            </a:blipFill>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sp>
        <p:nvSpPr>
          <p:cNvPr id="2" name="TextBox 2"/>
          <p:cNvSpPr txBox="1"/>
          <p:nvPr/>
        </p:nvSpPr>
        <p:spPr>
          <a:xfrm>
            <a:off x="234197" y="148456"/>
            <a:ext cx="17468440" cy="701675"/>
          </a:xfrm>
          <a:prstGeom prst="rect">
            <a:avLst/>
          </a:prstGeom>
        </p:spPr>
        <p:txBody>
          <a:bodyPr lIns="0" tIns="0" rIns="0" bIns="0" rtlCol="0" anchor="t">
            <a:spAutoFit/>
          </a:bodyPr>
          <a:lstStyle/>
          <a:p>
            <a:pPr algn="ctr">
              <a:lnSpc>
                <a:spcPts val="5350"/>
              </a:lnSpc>
            </a:pPr>
            <a:r>
              <a:rPr lang="en-US" sz="5000">
                <a:solidFill>
                  <a:srgbClr val="323B60"/>
                </a:solidFill>
                <a:latin typeface="Source Serif Pro"/>
                <a:ea typeface="Source Serif Pro"/>
                <a:cs typeface="Source Serif Pro"/>
                <a:sym typeface="Source Serif Pro"/>
              </a:rPr>
              <a:t>Clinical Care &amp; Coordination Key Focus Areas</a:t>
            </a:r>
          </a:p>
        </p:txBody>
      </p:sp>
      <p:grpSp>
        <p:nvGrpSpPr>
          <p:cNvPr id="3" name="Group 3"/>
          <p:cNvGrpSpPr/>
          <p:nvPr/>
        </p:nvGrpSpPr>
        <p:grpSpPr>
          <a:xfrm>
            <a:off x="180575" y="1515885"/>
            <a:ext cx="18294610" cy="8479271"/>
            <a:chOff x="0" y="0"/>
            <a:chExt cx="24392813" cy="11305695"/>
          </a:xfrm>
        </p:grpSpPr>
        <p:sp>
          <p:nvSpPr>
            <p:cNvPr id="4" name="TextBox 4"/>
            <p:cNvSpPr txBox="1"/>
            <p:nvPr/>
          </p:nvSpPr>
          <p:spPr>
            <a:xfrm>
              <a:off x="54433" y="4235906"/>
              <a:ext cx="6587974" cy="5224338"/>
            </a:xfrm>
            <a:prstGeom prst="rect">
              <a:avLst/>
            </a:prstGeom>
          </p:spPr>
          <p:txBody>
            <a:bodyPr lIns="0" tIns="0" rIns="0" bIns="0" rtlCol="0" anchor="t">
              <a:spAutoFit/>
            </a:bodyPr>
            <a:lstStyle/>
            <a:p>
              <a:pPr marL="454677" lvl="1" indent="-227338" algn="l">
                <a:lnSpc>
                  <a:spcPts val="3685"/>
                </a:lnSpc>
                <a:buFont typeface="Arial"/>
                <a:buChar char="•"/>
              </a:pPr>
              <a:r>
                <a:rPr lang="en-US" sz="2105" spc="52">
                  <a:solidFill>
                    <a:srgbClr val="000000"/>
                  </a:solidFill>
                  <a:latin typeface="Source Serif Pro"/>
                  <a:ea typeface="Source Serif Pro"/>
                  <a:cs typeface="Source Serif Pro"/>
                  <a:sym typeface="Source Serif Pro"/>
                </a:rPr>
                <a:t>Limited MFM Providers</a:t>
              </a:r>
            </a:p>
            <a:p>
              <a:pPr marL="454677" lvl="1" indent="-227338" algn="l">
                <a:lnSpc>
                  <a:spcPts val="3685"/>
                </a:lnSpc>
                <a:buFont typeface="Arial"/>
                <a:buChar char="•"/>
              </a:pPr>
              <a:r>
                <a:rPr lang="en-US" sz="2105" spc="52">
                  <a:solidFill>
                    <a:srgbClr val="000000"/>
                  </a:solidFill>
                  <a:latin typeface="Source Serif Pro"/>
                  <a:ea typeface="Source Serif Pro"/>
                  <a:cs typeface="Source Serif Pro"/>
                  <a:sym typeface="Source Serif Pro"/>
                </a:rPr>
                <a:t>Distance to MFM Providers </a:t>
              </a:r>
            </a:p>
            <a:p>
              <a:pPr marL="454677" lvl="1" indent="-227338" algn="l">
                <a:lnSpc>
                  <a:spcPts val="3685"/>
                </a:lnSpc>
                <a:buFont typeface="Arial"/>
                <a:buChar char="•"/>
              </a:pPr>
              <a:r>
                <a:rPr lang="en-US" sz="2105" spc="52">
                  <a:solidFill>
                    <a:srgbClr val="000000"/>
                  </a:solidFill>
                  <a:latin typeface="Source Serif Pro"/>
                  <a:ea typeface="Source Serif Pro"/>
                  <a:cs typeface="Source Serif Pro"/>
                  <a:sym typeface="Source Serif Pro"/>
                </a:rPr>
                <a:t>Lack of resources</a:t>
              </a:r>
            </a:p>
            <a:p>
              <a:pPr marL="454677" lvl="1" indent="-227338" algn="l">
                <a:lnSpc>
                  <a:spcPts val="3685"/>
                </a:lnSpc>
                <a:buFont typeface="Arial"/>
                <a:buChar char="•"/>
              </a:pPr>
              <a:r>
                <a:rPr lang="en-US" sz="2105" spc="52">
                  <a:solidFill>
                    <a:srgbClr val="000000"/>
                  </a:solidFill>
                  <a:latin typeface="Source Serif Pro"/>
                  <a:ea typeface="Source Serif Pro"/>
                  <a:cs typeface="Source Serif Pro"/>
                  <a:sym typeface="Source Serif Pro"/>
                </a:rPr>
                <a:t>Traveling for inpatient care and delivery services </a:t>
              </a:r>
            </a:p>
            <a:p>
              <a:pPr marL="454677" lvl="1" indent="-227338" algn="l">
                <a:lnSpc>
                  <a:spcPts val="3685"/>
                </a:lnSpc>
                <a:buFont typeface="Arial"/>
                <a:buChar char="•"/>
              </a:pPr>
              <a:r>
                <a:rPr lang="en-US" sz="2105" spc="52">
                  <a:solidFill>
                    <a:srgbClr val="000000"/>
                  </a:solidFill>
                  <a:latin typeface="Source Serif Pro"/>
                  <a:ea typeface="Source Serif Pro"/>
                  <a:cs typeface="Source Serif Pro"/>
                  <a:sym typeface="Source Serif Pro"/>
                </a:rPr>
                <a:t>Lack of telehealth options</a:t>
              </a:r>
            </a:p>
            <a:p>
              <a:pPr algn="l">
                <a:lnSpc>
                  <a:spcPts val="3685"/>
                </a:lnSpc>
              </a:pPr>
              <a:endParaRPr lang="en-US" sz="2105" spc="52">
                <a:solidFill>
                  <a:srgbClr val="000000"/>
                </a:solidFill>
                <a:latin typeface="Source Serif Pro"/>
                <a:ea typeface="Source Serif Pro"/>
                <a:cs typeface="Source Serif Pro"/>
                <a:sym typeface="Source Serif Pro"/>
              </a:endParaRPr>
            </a:p>
            <a:p>
              <a:pPr algn="l">
                <a:lnSpc>
                  <a:spcPts val="6449"/>
                </a:lnSpc>
              </a:pPr>
              <a:endParaRPr lang="en-US" sz="2105" spc="52">
                <a:solidFill>
                  <a:srgbClr val="000000"/>
                </a:solidFill>
                <a:latin typeface="Source Serif Pro"/>
                <a:ea typeface="Source Serif Pro"/>
                <a:cs typeface="Source Serif Pro"/>
                <a:sym typeface="Source Serif Pro"/>
              </a:endParaRPr>
            </a:p>
          </p:txBody>
        </p:sp>
        <p:sp>
          <p:nvSpPr>
            <p:cNvPr id="5" name="Freeform 5"/>
            <p:cNvSpPr/>
            <p:nvPr/>
          </p:nvSpPr>
          <p:spPr>
            <a:xfrm>
              <a:off x="1119863" y="0"/>
              <a:ext cx="4457112" cy="3059125"/>
            </a:xfrm>
            <a:custGeom>
              <a:avLst/>
              <a:gdLst/>
              <a:ahLst/>
              <a:cxnLst/>
              <a:rect l="l" t="t" r="r" b="b"/>
              <a:pathLst>
                <a:path w="4457112" h="3059125">
                  <a:moveTo>
                    <a:pt x="0" y="0"/>
                  </a:moveTo>
                  <a:lnTo>
                    <a:pt x="4457113" y="0"/>
                  </a:lnTo>
                  <a:lnTo>
                    <a:pt x="4457113" y="3059125"/>
                  </a:lnTo>
                  <a:lnTo>
                    <a:pt x="0" y="3059125"/>
                  </a:lnTo>
                  <a:lnTo>
                    <a:pt x="0" y="0"/>
                  </a:lnTo>
                  <a:close/>
                </a:path>
              </a:pathLst>
            </a:custGeom>
            <a:blipFill>
              <a:blip r:embed="rId2"/>
              <a:stretch>
                <a:fillRect/>
              </a:stretch>
            </a:blipFill>
          </p:spPr>
          <p:txBody>
            <a:bodyPr/>
            <a:lstStyle/>
            <a:p>
              <a:endParaRPr lang="en-US"/>
            </a:p>
          </p:txBody>
        </p:sp>
        <p:sp>
          <p:nvSpPr>
            <p:cNvPr id="6" name="Freeform 6"/>
            <p:cNvSpPr/>
            <p:nvPr/>
          </p:nvSpPr>
          <p:spPr>
            <a:xfrm>
              <a:off x="9154577" y="86397"/>
              <a:ext cx="4597046" cy="3059125"/>
            </a:xfrm>
            <a:custGeom>
              <a:avLst/>
              <a:gdLst/>
              <a:ahLst/>
              <a:cxnLst/>
              <a:rect l="l" t="t" r="r" b="b"/>
              <a:pathLst>
                <a:path w="4597046" h="3059125">
                  <a:moveTo>
                    <a:pt x="0" y="0"/>
                  </a:moveTo>
                  <a:lnTo>
                    <a:pt x="4597046" y="0"/>
                  </a:lnTo>
                  <a:lnTo>
                    <a:pt x="4597046" y="3059125"/>
                  </a:lnTo>
                  <a:lnTo>
                    <a:pt x="0" y="3059125"/>
                  </a:lnTo>
                  <a:lnTo>
                    <a:pt x="0" y="0"/>
                  </a:lnTo>
                  <a:close/>
                </a:path>
              </a:pathLst>
            </a:custGeom>
            <a:blipFill>
              <a:blip r:embed="rId3"/>
              <a:stretch>
                <a:fillRect/>
              </a:stretch>
            </a:blipFill>
          </p:spPr>
          <p:txBody>
            <a:bodyPr/>
            <a:lstStyle/>
            <a:p>
              <a:endParaRPr lang="en-US"/>
            </a:p>
          </p:txBody>
        </p:sp>
        <p:sp>
          <p:nvSpPr>
            <p:cNvPr id="7" name="Freeform 7"/>
            <p:cNvSpPr/>
            <p:nvPr/>
          </p:nvSpPr>
          <p:spPr>
            <a:xfrm>
              <a:off x="18096232" y="71998"/>
              <a:ext cx="5308443" cy="3073525"/>
            </a:xfrm>
            <a:custGeom>
              <a:avLst/>
              <a:gdLst/>
              <a:ahLst/>
              <a:cxnLst/>
              <a:rect l="l" t="t" r="r" b="b"/>
              <a:pathLst>
                <a:path w="5308443" h="3073525">
                  <a:moveTo>
                    <a:pt x="0" y="0"/>
                  </a:moveTo>
                  <a:lnTo>
                    <a:pt x="5308443" y="0"/>
                  </a:lnTo>
                  <a:lnTo>
                    <a:pt x="5308443" y="3073524"/>
                  </a:lnTo>
                  <a:lnTo>
                    <a:pt x="0" y="3073524"/>
                  </a:lnTo>
                  <a:lnTo>
                    <a:pt x="0" y="0"/>
                  </a:lnTo>
                  <a:close/>
                </a:path>
              </a:pathLst>
            </a:custGeom>
            <a:blipFill>
              <a:blip r:embed="rId4"/>
              <a:stretch>
                <a:fillRect l="-1695" r="-1695"/>
              </a:stretch>
            </a:blipFill>
          </p:spPr>
          <p:txBody>
            <a:bodyPr/>
            <a:lstStyle/>
            <a:p>
              <a:endParaRPr lang="en-US"/>
            </a:p>
          </p:txBody>
        </p:sp>
        <p:sp>
          <p:nvSpPr>
            <p:cNvPr id="8" name="TextBox 8"/>
            <p:cNvSpPr txBox="1"/>
            <p:nvPr/>
          </p:nvSpPr>
          <p:spPr>
            <a:xfrm>
              <a:off x="8195511" y="4235906"/>
              <a:ext cx="6587974" cy="7069788"/>
            </a:xfrm>
            <a:prstGeom prst="rect">
              <a:avLst/>
            </a:prstGeom>
          </p:spPr>
          <p:txBody>
            <a:bodyPr lIns="0" tIns="0" rIns="0" bIns="0" rtlCol="0" anchor="t">
              <a:spAutoFit/>
            </a:bodyPr>
            <a:lstStyle/>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Limited OB/GYN &amp; CNM Providers</a:t>
              </a:r>
            </a:p>
            <a:p>
              <a:pPr marL="909353" lvl="2" indent="-303118" algn="l">
                <a:lnSpc>
                  <a:spcPts val="3685"/>
                </a:lnSpc>
                <a:buFont typeface="Arial"/>
                <a:buChar char="⚬"/>
              </a:pPr>
              <a:r>
                <a:rPr lang="en-US" sz="2105" spc="52">
                  <a:solidFill>
                    <a:srgbClr val="2D3B44"/>
                  </a:solidFill>
                  <a:latin typeface="Source Serif Pro"/>
                  <a:ea typeface="Source Serif Pro"/>
                  <a:cs typeface="Source Serif Pro"/>
                  <a:sym typeface="Source Serif Pro"/>
                </a:rPr>
                <a:t>OBs only in 3 counties </a:t>
              </a:r>
            </a:p>
            <a:p>
              <a:pPr marL="909353" lvl="2" indent="-303118" algn="l">
                <a:lnSpc>
                  <a:spcPts val="3685"/>
                </a:lnSpc>
                <a:buFont typeface="Arial"/>
                <a:buChar char="⚬"/>
              </a:pPr>
              <a:r>
                <a:rPr lang="en-US" sz="2105" spc="52">
                  <a:solidFill>
                    <a:srgbClr val="2D3B44"/>
                  </a:solidFill>
                  <a:latin typeface="Source Serif Pro"/>
                  <a:ea typeface="Source Serif Pro"/>
                  <a:cs typeface="Source Serif Pro"/>
                  <a:sym typeface="Source Serif Pro"/>
                </a:rPr>
                <a:t>Not enough Midwives or Doulas</a:t>
              </a:r>
            </a:p>
            <a:p>
              <a:pPr marL="909353" lvl="2" indent="-303118" algn="l">
                <a:lnSpc>
                  <a:spcPts val="3685"/>
                </a:lnSpc>
                <a:buFont typeface="Arial"/>
                <a:buChar char="⚬"/>
              </a:pPr>
              <a:r>
                <a:rPr lang="en-US" sz="2105" spc="52">
                  <a:solidFill>
                    <a:srgbClr val="2D3B44"/>
                  </a:solidFill>
                  <a:latin typeface="Source Serif Pro"/>
                  <a:ea typeface="Source Serif Pro"/>
                  <a:cs typeface="Source Serif Pro"/>
                  <a:sym typeface="Source Serif Pro"/>
                </a:rPr>
                <a:t>Low minority representation</a:t>
              </a:r>
            </a:p>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Limited education at prenatal appointments</a:t>
              </a:r>
            </a:p>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Postpartum Follow up </a:t>
              </a:r>
            </a:p>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Lack of Prenatal classes </a:t>
              </a:r>
            </a:p>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Breastfeeding support</a:t>
              </a:r>
            </a:p>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Quality of care </a:t>
              </a:r>
            </a:p>
            <a:p>
              <a:pPr algn="l">
                <a:lnSpc>
                  <a:spcPts val="6449"/>
                </a:lnSpc>
              </a:pPr>
              <a:endParaRPr lang="en-US" sz="2105" spc="52">
                <a:solidFill>
                  <a:srgbClr val="2D3B44"/>
                </a:solidFill>
                <a:latin typeface="Source Serif Pro"/>
                <a:ea typeface="Source Serif Pro"/>
                <a:cs typeface="Source Serif Pro"/>
                <a:sym typeface="Source Serif Pro"/>
              </a:endParaRPr>
            </a:p>
          </p:txBody>
        </p:sp>
        <p:sp>
          <p:nvSpPr>
            <p:cNvPr id="9" name="TextBox 9"/>
            <p:cNvSpPr txBox="1"/>
            <p:nvPr/>
          </p:nvSpPr>
          <p:spPr>
            <a:xfrm>
              <a:off x="17804839" y="4350272"/>
              <a:ext cx="6587974" cy="5839488"/>
            </a:xfrm>
            <a:prstGeom prst="rect">
              <a:avLst/>
            </a:prstGeom>
          </p:spPr>
          <p:txBody>
            <a:bodyPr lIns="0" tIns="0" rIns="0" bIns="0" rtlCol="0" anchor="t">
              <a:spAutoFit/>
            </a:bodyPr>
            <a:lstStyle/>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Lack of provider collaboration between OB and Mental Health/SUD</a:t>
              </a:r>
            </a:p>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Insufficient DV screening</a:t>
              </a:r>
            </a:p>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Lack of PPD screenings </a:t>
              </a:r>
            </a:p>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Underutilization of available resources</a:t>
              </a:r>
            </a:p>
            <a:p>
              <a:pPr marL="454677" lvl="1" indent="-227338" algn="l">
                <a:lnSpc>
                  <a:spcPts val="3685"/>
                </a:lnSpc>
                <a:buFont typeface="Arial"/>
                <a:buChar char="•"/>
              </a:pPr>
              <a:r>
                <a:rPr lang="en-US" sz="2105" spc="52">
                  <a:solidFill>
                    <a:srgbClr val="2D3B44"/>
                  </a:solidFill>
                  <a:latin typeface="Source Serif Pro"/>
                  <a:ea typeface="Source Serif Pro"/>
                  <a:cs typeface="Source Serif Pro"/>
                  <a:sym typeface="Source Serif Pro"/>
                </a:rPr>
                <a:t>Stigma </a:t>
              </a:r>
            </a:p>
            <a:p>
              <a:pPr algn="l">
                <a:lnSpc>
                  <a:spcPts val="6449"/>
                </a:lnSpc>
              </a:pPr>
              <a:endParaRPr lang="en-US" sz="2105" spc="52">
                <a:solidFill>
                  <a:srgbClr val="2D3B44"/>
                </a:solidFill>
                <a:latin typeface="Source Serif Pro"/>
                <a:ea typeface="Source Serif Pro"/>
                <a:cs typeface="Source Serif Pro"/>
                <a:sym typeface="Source Serif Pro"/>
              </a:endParaRPr>
            </a:p>
          </p:txBody>
        </p:sp>
        <p:grpSp>
          <p:nvGrpSpPr>
            <p:cNvPr id="10" name="Group 10"/>
            <p:cNvGrpSpPr/>
            <p:nvPr/>
          </p:nvGrpSpPr>
          <p:grpSpPr>
            <a:xfrm>
              <a:off x="0" y="3326582"/>
              <a:ext cx="6078115" cy="826134"/>
              <a:chOff x="0" y="0"/>
              <a:chExt cx="3939507" cy="535456"/>
            </a:xfrm>
          </p:grpSpPr>
          <p:sp>
            <p:nvSpPr>
              <p:cNvPr id="11" name="Freeform 11"/>
              <p:cNvSpPr/>
              <p:nvPr/>
            </p:nvSpPr>
            <p:spPr>
              <a:xfrm>
                <a:off x="0" y="0"/>
                <a:ext cx="3939507" cy="535456"/>
              </a:xfrm>
              <a:custGeom>
                <a:avLst/>
                <a:gdLst/>
                <a:ahLst/>
                <a:cxnLst/>
                <a:rect l="l" t="t" r="r" b="b"/>
                <a:pathLst>
                  <a:path w="3939507" h="535456">
                    <a:moveTo>
                      <a:pt x="3736307" y="0"/>
                    </a:moveTo>
                    <a:cubicBezTo>
                      <a:pt x="3848531" y="0"/>
                      <a:pt x="3939507" y="119866"/>
                      <a:pt x="3939507" y="267728"/>
                    </a:cubicBezTo>
                    <a:cubicBezTo>
                      <a:pt x="3939507" y="415590"/>
                      <a:pt x="3848531" y="535456"/>
                      <a:pt x="3736307" y="535456"/>
                    </a:cubicBezTo>
                    <a:lnTo>
                      <a:pt x="203200" y="535456"/>
                    </a:lnTo>
                    <a:cubicBezTo>
                      <a:pt x="90976" y="535456"/>
                      <a:pt x="0" y="415590"/>
                      <a:pt x="0" y="267728"/>
                    </a:cubicBezTo>
                    <a:cubicBezTo>
                      <a:pt x="0" y="119866"/>
                      <a:pt x="90976" y="0"/>
                      <a:pt x="203200" y="0"/>
                    </a:cubicBezTo>
                    <a:close/>
                  </a:path>
                </a:pathLst>
              </a:custGeom>
              <a:solidFill>
                <a:srgbClr val="FFFFFF"/>
              </a:solidFill>
            </p:spPr>
            <p:txBody>
              <a:bodyPr/>
              <a:lstStyle/>
              <a:p>
                <a:endParaRPr lang="en-US"/>
              </a:p>
            </p:txBody>
          </p:sp>
          <p:sp>
            <p:nvSpPr>
              <p:cNvPr id="12" name="TextBox 12"/>
              <p:cNvSpPr txBox="1"/>
              <p:nvPr/>
            </p:nvSpPr>
            <p:spPr>
              <a:xfrm>
                <a:off x="0" y="-19050"/>
                <a:ext cx="3939507" cy="554506"/>
              </a:xfrm>
              <a:prstGeom prst="rect">
                <a:avLst/>
              </a:prstGeom>
            </p:spPr>
            <p:txBody>
              <a:bodyPr lIns="50800" tIns="50800" rIns="50800" bIns="50800" rtlCol="0" anchor="ctr"/>
              <a:lstStyle/>
              <a:p>
                <a:pPr algn="ctr">
                  <a:lnSpc>
                    <a:spcPts val="1885"/>
                  </a:lnSpc>
                </a:pPr>
                <a:endParaRPr/>
              </a:p>
            </p:txBody>
          </p:sp>
        </p:grpSp>
        <p:grpSp>
          <p:nvGrpSpPr>
            <p:cNvPr id="13" name="Group 13"/>
            <p:cNvGrpSpPr/>
            <p:nvPr/>
          </p:nvGrpSpPr>
          <p:grpSpPr>
            <a:xfrm>
              <a:off x="17711396" y="3404713"/>
              <a:ext cx="6078115" cy="826134"/>
              <a:chOff x="0" y="0"/>
              <a:chExt cx="3939507" cy="535456"/>
            </a:xfrm>
          </p:grpSpPr>
          <p:sp>
            <p:nvSpPr>
              <p:cNvPr id="14" name="Freeform 14"/>
              <p:cNvSpPr/>
              <p:nvPr/>
            </p:nvSpPr>
            <p:spPr>
              <a:xfrm>
                <a:off x="0" y="0"/>
                <a:ext cx="3939507" cy="535456"/>
              </a:xfrm>
              <a:custGeom>
                <a:avLst/>
                <a:gdLst/>
                <a:ahLst/>
                <a:cxnLst/>
                <a:rect l="l" t="t" r="r" b="b"/>
                <a:pathLst>
                  <a:path w="3939507" h="535456">
                    <a:moveTo>
                      <a:pt x="3736307" y="0"/>
                    </a:moveTo>
                    <a:cubicBezTo>
                      <a:pt x="3848531" y="0"/>
                      <a:pt x="3939507" y="119866"/>
                      <a:pt x="3939507" y="267728"/>
                    </a:cubicBezTo>
                    <a:cubicBezTo>
                      <a:pt x="3939507" y="415590"/>
                      <a:pt x="3848531" y="535456"/>
                      <a:pt x="3736307" y="535456"/>
                    </a:cubicBezTo>
                    <a:lnTo>
                      <a:pt x="203200" y="535456"/>
                    </a:lnTo>
                    <a:cubicBezTo>
                      <a:pt x="90976" y="535456"/>
                      <a:pt x="0" y="415590"/>
                      <a:pt x="0" y="267728"/>
                    </a:cubicBezTo>
                    <a:cubicBezTo>
                      <a:pt x="0" y="119866"/>
                      <a:pt x="90976" y="0"/>
                      <a:pt x="203200" y="0"/>
                    </a:cubicBezTo>
                    <a:close/>
                  </a:path>
                </a:pathLst>
              </a:custGeom>
              <a:solidFill>
                <a:srgbClr val="FFFFFF"/>
              </a:solidFill>
            </p:spPr>
            <p:txBody>
              <a:bodyPr/>
              <a:lstStyle/>
              <a:p>
                <a:endParaRPr lang="en-US"/>
              </a:p>
            </p:txBody>
          </p:sp>
          <p:sp>
            <p:nvSpPr>
              <p:cNvPr id="15" name="TextBox 15"/>
              <p:cNvSpPr txBox="1"/>
              <p:nvPr/>
            </p:nvSpPr>
            <p:spPr>
              <a:xfrm>
                <a:off x="0" y="-19050"/>
                <a:ext cx="3939507" cy="554506"/>
              </a:xfrm>
              <a:prstGeom prst="rect">
                <a:avLst/>
              </a:prstGeom>
            </p:spPr>
            <p:txBody>
              <a:bodyPr lIns="50800" tIns="50800" rIns="50800" bIns="50800" rtlCol="0" anchor="ctr"/>
              <a:lstStyle/>
              <a:p>
                <a:pPr algn="ctr">
                  <a:lnSpc>
                    <a:spcPts val="1885"/>
                  </a:lnSpc>
                </a:pPr>
                <a:endParaRPr/>
              </a:p>
            </p:txBody>
          </p:sp>
        </p:grpSp>
        <p:grpSp>
          <p:nvGrpSpPr>
            <p:cNvPr id="16" name="Group 16"/>
            <p:cNvGrpSpPr/>
            <p:nvPr/>
          </p:nvGrpSpPr>
          <p:grpSpPr>
            <a:xfrm>
              <a:off x="8133695" y="3404713"/>
              <a:ext cx="6078115" cy="826134"/>
              <a:chOff x="0" y="0"/>
              <a:chExt cx="3939507" cy="535456"/>
            </a:xfrm>
          </p:grpSpPr>
          <p:sp>
            <p:nvSpPr>
              <p:cNvPr id="17" name="Freeform 17"/>
              <p:cNvSpPr/>
              <p:nvPr/>
            </p:nvSpPr>
            <p:spPr>
              <a:xfrm>
                <a:off x="0" y="0"/>
                <a:ext cx="3939507" cy="535456"/>
              </a:xfrm>
              <a:custGeom>
                <a:avLst/>
                <a:gdLst/>
                <a:ahLst/>
                <a:cxnLst/>
                <a:rect l="l" t="t" r="r" b="b"/>
                <a:pathLst>
                  <a:path w="3939507" h="535456">
                    <a:moveTo>
                      <a:pt x="3736307" y="0"/>
                    </a:moveTo>
                    <a:cubicBezTo>
                      <a:pt x="3848531" y="0"/>
                      <a:pt x="3939507" y="119866"/>
                      <a:pt x="3939507" y="267728"/>
                    </a:cubicBezTo>
                    <a:cubicBezTo>
                      <a:pt x="3939507" y="415590"/>
                      <a:pt x="3848531" y="535456"/>
                      <a:pt x="3736307" y="535456"/>
                    </a:cubicBezTo>
                    <a:lnTo>
                      <a:pt x="203200" y="535456"/>
                    </a:lnTo>
                    <a:cubicBezTo>
                      <a:pt x="90976" y="535456"/>
                      <a:pt x="0" y="415590"/>
                      <a:pt x="0" y="267728"/>
                    </a:cubicBezTo>
                    <a:cubicBezTo>
                      <a:pt x="0" y="119866"/>
                      <a:pt x="90976" y="0"/>
                      <a:pt x="203200" y="0"/>
                    </a:cubicBezTo>
                    <a:close/>
                  </a:path>
                </a:pathLst>
              </a:custGeom>
              <a:solidFill>
                <a:srgbClr val="FFFFFF"/>
              </a:solidFill>
            </p:spPr>
            <p:txBody>
              <a:bodyPr/>
              <a:lstStyle/>
              <a:p>
                <a:endParaRPr lang="en-US"/>
              </a:p>
            </p:txBody>
          </p:sp>
          <p:sp>
            <p:nvSpPr>
              <p:cNvPr id="18" name="TextBox 18"/>
              <p:cNvSpPr txBox="1"/>
              <p:nvPr/>
            </p:nvSpPr>
            <p:spPr>
              <a:xfrm>
                <a:off x="0" y="-19050"/>
                <a:ext cx="3939507" cy="554506"/>
              </a:xfrm>
              <a:prstGeom prst="rect">
                <a:avLst/>
              </a:prstGeom>
            </p:spPr>
            <p:txBody>
              <a:bodyPr lIns="50800" tIns="50800" rIns="50800" bIns="50800" rtlCol="0" anchor="ctr"/>
              <a:lstStyle/>
              <a:p>
                <a:pPr algn="ctr">
                  <a:lnSpc>
                    <a:spcPts val="1885"/>
                  </a:lnSpc>
                </a:pPr>
                <a:endParaRPr/>
              </a:p>
            </p:txBody>
          </p:sp>
        </p:grpSp>
        <p:sp>
          <p:nvSpPr>
            <p:cNvPr id="19" name="TextBox 19"/>
            <p:cNvSpPr txBox="1"/>
            <p:nvPr/>
          </p:nvSpPr>
          <p:spPr>
            <a:xfrm>
              <a:off x="226525" y="3462150"/>
              <a:ext cx="5659787" cy="594106"/>
            </a:xfrm>
            <a:prstGeom prst="rect">
              <a:avLst/>
            </a:prstGeom>
          </p:spPr>
          <p:txBody>
            <a:bodyPr lIns="0" tIns="0" rIns="0" bIns="0" rtlCol="0" anchor="t">
              <a:spAutoFit/>
            </a:bodyPr>
            <a:lstStyle/>
            <a:p>
              <a:pPr algn="just">
                <a:lnSpc>
                  <a:spcPts val="3380"/>
                </a:lnSpc>
              </a:pPr>
              <a:r>
                <a:rPr lang="en-US" sz="3158">
                  <a:solidFill>
                    <a:srgbClr val="323B60"/>
                  </a:solidFill>
                  <a:latin typeface="Source Serif Pro"/>
                  <a:ea typeface="Source Serif Pro"/>
                  <a:cs typeface="Source Serif Pro"/>
                  <a:sym typeface="Source Serif Pro"/>
                </a:rPr>
                <a:t>High-Risk Pregnancies</a:t>
              </a:r>
            </a:p>
          </p:txBody>
        </p:sp>
        <p:sp>
          <p:nvSpPr>
            <p:cNvPr id="20" name="TextBox 20"/>
            <p:cNvSpPr txBox="1"/>
            <p:nvPr/>
          </p:nvSpPr>
          <p:spPr>
            <a:xfrm>
              <a:off x="8342859" y="3540282"/>
              <a:ext cx="5659787" cy="594106"/>
            </a:xfrm>
            <a:prstGeom prst="rect">
              <a:avLst/>
            </a:prstGeom>
          </p:spPr>
          <p:txBody>
            <a:bodyPr lIns="0" tIns="0" rIns="0" bIns="0" rtlCol="0" anchor="t">
              <a:spAutoFit/>
            </a:bodyPr>
            <a:lstStyle/>
            <a:p>
              <a:pPr algn="ctr">
                <a:lnSpc>
                  <a:spcPts val="3380"/>
                </a:lnSpc>
              </a:pPr>
              <a:r>
                <a:rPr lang="en-US" sz="3158">
                  <a:solidFill>
                    <a:srgbClr val="323B60"/>
                  </a:solidFill>
                  <a:latin typeface="Source Serif Pro"/>
                  <a:ea typeface="Source Serif Pro"/>
                  <a:cs typeface="Source Serif Pro"/>
                  <a:sym typeface="Source Serif Pro"/>
                </a:rPr>
                <a:t>Prenatal &amp; Postpartum</a:t>
              </a:r>
            </a:p>
          </p:txBody>
        </p:sp>
        <p:sp>
          <p:nvSpPr>
            <p:cNvPr id="21" name="TextBox 21"/>
            <p:cNvSpPr txBox="1"/>
            <p:nvPr/>
          </p:nvSpPr>
          <p:spPr>
            <a:xfrm>
              <a:off x="17914543" y="3540282"/>
              <a:ext cx="5659787" cy="594106"/>
            </a:xfrm>
            <a:prstGeom prst="rect">
              <a:avLst/>
            </a:prstGeom>
          </p:spPr>
          <p:txBody>
            <a:bodyPr lIns="0" tIns="0" rIns="0" bIns="0" rtlCol="0" anchor="t">
              <a:spAutoFit/>
            </a:bodyPr>
            <a:lstStyle/>
            <a:p>
              <a:pPr algn="ctr">
                <a:lnSpc>
                  <a:spcPts val="3380"/>
                </a:lnSpc>
              </a:pPr>
              <a:r>
                <a:rPr lang="en-US" sz="3158">
                  <a:solidFill>
                    <a:srgbClr val="323B60"/>
                  </a:solidFill>
                  <a:latin typeface="Source Serif Pro"/>
                  <a:ea typeface="Source Serif Pro"/>
                  <a:cs typeface="Source Serif Pro"/>
                  <a:sym typeface="Source Serif Pro"/>
                </a:rPr>
                <a:t>SUD, MH, and DV</a:t>
              </a:r>
            </a:p>
          </p:txBody>
        </p:sp>
      </p:grpSp>
      <p:grpSp>
        <p:nvGrpSpPr>
          <p:cNvPr id="22" name="Group 22"/>
          <p:cNvGrpSpPr/>
          <p:nvPr/>
        </p:nvGrpSpPr>
        <p:grpSpPr>
          <a:xfrm>
            <a:off x="6305500" y="9703312"/>
            <a:ext cx="6187007" cy="583688"/>
            <a:chOff x="0" y="0"/>
            <a:chExt cx="8249342" cy="778251"/>
          </a:xfrm>
        </p:grpSpPr>
        <p:sp>
          <p:nvSpPr>
            <p:cNvPr id="23" name="Freeform 23"/>
            <p:cNvSpPr/>
            <p:nvPr/>
          </p:nvSpPr>
          <p:spPr>
            <a:xfrm>
              <a:off x="0" y="0"/>
              <a:ext cx="3746567" cy="778251"/>
            </a:xfrm>
            <a:custGeom>
              <a:avLst/>
              <a:gdLst/>
              <a:ahLst/>
              <a:cxnLst/>
              <a:rect l="l" t="t" r="r" b="b"/>
              <a:pathLst>
                <a:path w="3746567" h="778251">
                  <a:moveTo>
                    <a:pt x="0" y="0"/>
                  </a:moveTo>
                  <a:lnTo>
                    <a:pt x="3746567" y="0"/>
                  </a:lnTo>
                  <a:lnTo>
                    <a:pt x="3746567" y="778251"/>
                  </a:lnTo>
                  <a:lnTo>
                    <a:pt x="0" y="778251"/>
                  </a:lnTo>
                  <a:lnTo>
                    <a:pt x="0" y="0"/>
                  </a:lnTo>
                  <a:close/>
                </a:path>
              </a:pathLst>
            </a:custGeom>
            <a:blipFill>
              <a:blip r:embed="rId5"/>
              <a:stretch>
                <a:fillRect/>
              </a:stretch>
            </a:blipFill>
          </p:spPr>
          <p:txBody>
            <a:bodyPr/>
            <a:lstStyle/>
            <a:p>
              <a:endParaRPr lang="en-US"/>
            </a:p>
          </p:txBody>
        </p:sp>
        <p:sp>
          <p:nvSpPr>
            <p:cNvPr id="24" name="Freeform 24"/>
            <p:cNvSpPr/>
            <p:nvPr/>
          </p:nvSpPr>
          <p:spPr>
            <a:xfrm>
              <a:off x="3822767" y="88073"/>
              <a:ext cx="4426576" cy="677478"/>
            </a:xfrm>
            <a:custGeom>
              <a:avLst/>
              <a:gdLst/>
              <a:ahLst/>
              <a:cxnLst/>
              <a:rect l="l" t="t" r="r" b="b"/>
              <a:pathLst>
                <a:path w="4426576" h="677478">
                  <a:moveTo>
                    <a:pt x="0" y="0"/>
                  </a:moveTo>
                  <a:lnTo>
                    <a:pt x="4426575" y="0"/>
                  </a:lnTo>
                  <a:lnTo>
                    <a:pt x="4426575" y="677478"/>
                  </a:lnTo>
                  <a:lnTo>
                    <a:pt x="0" y="677478"/>
                  </a:lnTo>
                  <a:lnTo>
                    <a:pt x="0" y="0"/>
                  </a:lnTo>
                  <a:close/>
                </a:path>
              </a:pathLst>
            </a:custGeom>
            <a:blipFill>
              <a:blip r:embed="rId6"/>
              <a:stretch>
                <a:fillRect/>
              </a:stretch>
            </a:blipFill>
          </p:spPr>
          <p:txBody>
            <a:bodyPr/>
            <a:lstStyle/>
            <a:p>
              <a:endParaRPr lang="en-US"/>
            </a:p>
          </p:txBody>
        </p:sp>
      </p:grpSp>
      <p:sp>
        <p:nvSpPr>
          <p:cNvPr id="25" name="Freeform 25"/>
          <p:cNvSpPr/>
          <p:nvPr/>
        </p:nvSpPr>
        <p:spPr>
          <a:xfrm rot="-9181342">
            <a:off x="-820974" y="9211499"/>
            <a:ext cx="1641948" cy="1567314"/>
          </a:xfrm>
          <a:custGeom>
            <a:avLst/>
            <a:gdLst/>
            <a:ahLst/>
            <a:cxnLst/>
            <a:rect l="l" t="t" r="r" b="b"/>
            <a:pathLst>
              <a:path w="1641948" h="1567314">
                <a:moveTo>
                  <a:pt x="0" y="0"/>
                </a:moveTo>
                <a:lnTo>
                  <a:pt x="1641948" y="0"/>
                </a:lnTo>
                <a:lnTo>
                  <a:pt x="1641948" y="1567314"/>
                </a:lnTo>
                <a:lnTo>
                  <a:pt x="0" y="15673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Freeform 26"/>
          <p:cNvSpPr/>
          <p:nvPr/>
        </p:nvSpPr>
        <p:spPr>
          <a:xfrm rot="-2700000">
            <a:off x="17363979" y="-13409"/>
            <a:ext cx="1848042" cy="1727079"/>
          </a:xfrm>
          <a:custGeom>
            <a:avLst/>
            <a:gdLst/>
            <a:ahLst/>
            <a:cxnLst/>
            <a:rect l="l" t="t" r="r" b="b"/>
            <a:pathLst>
              <a:path w="1848042" h="1727079">
                <a:moveTo>
                  <a:pt x="0" y="0"/>
                </a:moveTo>
                <a:lnTo>
                  <a:pt x="1848042" y="0"/>
                </a:lnTo>
                <a:lnTo>
                  <a:pt x="1848042" y="1727079"/>
                </a:lnTo>
                <a:lnTo>
                  <a:pt x="0" y="17270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7" name="Freeform 27"/>
          <p:cNvSpPr/>
          <p:nvPr/>
        </p:nvSpPr>
        <p:spPr>
          <a:xfrm rot="1000863">
            <a:off x="17324728" y="9272783"/>
            <a:ext cx="1348283" cy="1444745"/>
          </a:xfrm>
          <a:custGeom>
            <a:avLst/>
            <a:gdLst/>
            <a:ahLst/>
            <a:cxnLst/>
            <a:rect l="l" t="t" r="r" b="b"/>
            <a:pathLst>
              <a:path w="1348283" h="1444745">
                <a:moveTo>
                  <a:pt x="0" y="0"/>
                </a:moveTo>
                <a:lnTo>
                  <a:pt x="1348283" y="0"/>
                </a:lnTo>
                <a:lnTo>
                  <a:pt x="1348283" y="1444746"/>
                </a:lnTo>
                <a:lnTo>
                  <a:pt x="0" y="144474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8" name="AutoShape 28"/>
          <p:cNvSpPr/>
          <p:nvPr/>
        </p:nvSpPr>
        <p:spPr>
          <a:xfrm>
            <a:off x="6226949" y="1041084"/>
            <a:ext cx="6201862" cy="25159"/>
          </a:xfrm>
          <a:prstGeom prst="rect">
            <a:avLst/>
          </a:prstGeom>
          <a:solidFill>
            <a:srgbClr val="5F83AB"/>
          </a:solid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sp>
        <p:nvSpPr>
          <p:cNvPr id="2" name="TextBox 2"/>
          <p:cNvSpPr txBox="1"/>
          <p:nvPr/>
        </p:nvSpPr>
        <p:spPr>
          <a:xfrm>
            <a:off x="234197" y="327025"/>
            <a:ext cx="17539499" cy="701675"/>
          </a:xfrm>
          <a:prstGeom prst="rect">
            <a:avLst/>
          </a:prstGeom>
        </p:spPr>
        <p:txBody>
          <a:bodyPr lIns="0" tIns="0" rIns="0" bIns="0" rtlCol="0" anchor="t">
            <a:spAutoFit/>
          </a:bodyPr>
          <a:lstStyle/>
          <a:p>
            <a:pPr algn="ctr">
              <a:lnSpc>
                <a:spcPts val="5350"/>
              </a:lnSpc>
            </a:pPr>
            <a:r>
              <a:rPr lang="en-US" sz="5000">
                <a:solidFill>
                  <a:srgbClr val="323B60"/>
                </a:solidFill>
                <a:latin typeface="Source Serif Pro"/>
                <a:ea typeface="Source Serif Pro"/>
                <a:cs typeface="Source Serif Pro"/>
                <a:sym typeface="Source Serif Pro"/>
              </a:rPr>
              <a:t>Factors Impacting Health Key Focus Areas</a:t>
            </a:r>
          </a:p>
        </p:txBody>
      </p:sp>
      <p:sp>
        <p:nvSpPr>
          <p:cNvPr id="3" name="TextBox 3"/>
          <p:cNvSpPr txBox="1"/>
          <p:nvPr/>
        </p:nvSpPr>
        <p:spPr>
          <a:xfrm>
            <a:off x="496545" y="4768237"/>
            <a:ext cx="4795494" cy="4288692"/>
          </a:xfrm>
          <a:prstGeom prst="rect">
            <a:avLst/>
          </a:prstGeom>
        </p:spPr>
        <p:txBody>
          <a:bodyPr lIns="0" tIns="0" rIns="0" bIns="0" rtlCol="0" anchor="t">
            <a:spAutoFit/>
          </a:bodyPr>
          <a:lstStyle/>
          <a:p>
            <a:pPr marL="441289" lvl="1" indent="-220644" algn="l">
              <a:lnSpc>
                <a:spcPts val="3576"/>
              </a:lnSpc>
              <a:buFont typeface="Arial"/>
              <a:buChar char="•"/>
            </a:pPr>
            <a:r>
              <a:rPr lang="en-US" sz="2043" spc="51">
                <a:solidFill>
                  <a:srgbClr val="000000"/>
                </a:solidFill>
                <a:latin typeface="Source Serif Pro"/>
                <a:ea typeface="Source Serif Pro"/>
                <a:cs typeface="Source Serif Pro"/>
                <a:sym typeface="Source Serif Pro"/>
              </a:rPr>
              <a:t>Limited public transportation options</a:t>
            </a:r>
          </a:p>
          <a:p>
            <a:pPr marL="441289" lvl="1" indent="-220644" algn="l">
              <a:lnSpc>
                <a:spcPts val="3576"/>
              </a:lnSpc>
              <a:buFont typeface="Arial"/>
              <a:buChar char="•"/>
            </a:pPr>
            <a:r>
              <a:rPr lang="en-US" sz="2043" spc="51">
                <a:solidFill>
                  <a:srgbClr val="000000"/>
                </a:solidFill>
                <a:latin typeface="Source Serif Pro"/>
                <a:ea typeface="Source Serif Pro"/>
                <a:cs typeface="Source Serif Pro"/>
                <a:sym typeface="Source Serif Pro"/>
              </a:rPr>
              <a:t>Missed appointments</a:t>
            </a:r>
          </a:p>
          <a:p>
            <a:pPr marL="441289" lvl="1" indent="-220644" algn="l">
              <a:lnSpc>
                <a:spcPts val="3576"/>
              </a:lnSpc>
              <a:buFont typeface="Arial"/>
              <a:buChar char="•"/>
            </a:pPr>
            <a:r>
              <a:rPr lang="en-US" sz="2043" spc="51">
                <a:solidFill>
                  <a:srgbClr val="000000"/>
                </a:solidFill>
                <a:latin typeface="Source Serif Pro"/>
                <a:ea typeface="Source Serif Pro"/>
                <a:cs typeface="Source Serif Pro"/>
                <a:sym typeface="Source Serif Pro"/>
              </a:rPr>
              <a:t>Missed work </a:t>
            </a:r>
          </a:p>
          <a:p>
            <a:pPr marL="441289" lvl="1" indent="-220644" algn="l">
              <a:lnSpc>
                <a:spcPts val="3576"/>
              </a:lnSpc>
              <a:buFont typeface="Arial"/>
              <a:buChar char="•"/>
            </a:pPr>
            <a:r>
              <a:rPr lang="en-US" sz="2043" spc="51">
                <a:solidFill>
                  <a:srgbClr val="000000"/>
                </a:solidFill>
                <a:latin typeface="Source Serif Pro"/>
                <a:ea typeface="Source Serif Pro"/>
                <a:cs typeface="Source Serif Pro"/>
                <a:sym typeface="Source Serif Pro"/>
              </a:rPr>
              <a:t>Delayed care</a:t>
            </a:r>
          </a:p>
          <a:p>
            <a:pPr marL="441289" lvl="1" indent="-220644" algn="l">
              <a:lnSpc>
                <a:spcPts val="3576"/>
              </a:lnSpc>
              <a:buFont typeface="Arial"/>
              <a:buChar char="•"/>
            </a:pPr>
            <a:r>
              <a:rPr lang="en-US" sz="2043" spc="51">
                <a:solidFill>
                  <a:srgbClr val="000000"/>
                </a:solidFill>
                <a:latin typeface="Source Serif Pro"/>
                <a:ea typeface="Source Serif Pro"/>
                <a:cs typeface="Source Serif Pro"/>
                <a:sym typeface="Source Serif Pro"/>
              </a:rPr>
              <a:t>Increased stress</a:t>
            </a:r>
          </a:p>
          <a:p>
            <a:pPr algn="l">
              <a:lnSpc>
                <a:spcPts val="3576"/>
              </a:lnSpc>
            </a:pPr>
            <a:endParaRPr lang="en-US" sz="2043" spc="51">
              <a:solidFill>
                <a:srgbClr val="000000"/>
              </a:solidFill>
              <a:latin typeface="Source Serif Pro"/>
              <a:ea typeface="Source Serif Pro"/>
              <a:cs typeface="Source Serif Pro"/>
              <a:sym typeface="Source Serif Pro"/>
            </a:endParaRPr>
          </a:p>
          <a:p>
            <a:pPr algn="l">
              <a:lnSpc>
                <a:spcPts val="3576"/>
              </a:lnSpc>
            </a:pPr>
            <a:endParaRPr lang="en-US" sz="2043" spc="51">
              <a:solidFill>
                <a:srgbClr val="000000"/>
              </a:solidFill>
              <a:latin typeface="Source Serif Pro"/>
              <a:ea typeface="Source Serif Pro"/>
              <a:cs typeface="Source Serif Pro"/>
              <a:sym typeface="Source Serif Pro"/>
            </a:endParaRPr>
          </a:p>
          <a:p>
            <a:pPr algn="l">
              <a:lnSpc>
                <a:spcPts val="6259"/>
              </a:lnSpc>
            </a:pPr>
            <a:endParaRPr lang="en-US" sz="2043" spc="51">
              <a:solidFill>
                <a:srgbClr val="000000"/>
              </a:solidFill>
              <a:latin typeface="Source Serif Pro"/>
              <a:ea typeface="Source Serif Pro"/>
              <a:cs typeface="Source Serif Pro"/>
              <a:sym typeface="Source Serif Pro"/>
            </a:endParaRPr>
          </a:p>
        </p:txBody>
      </p:sp>
      <p:sp>
        <p:nvSpPr>
          <p:cNvPr id="4" name="TextBox 4"/>
          <p:cNvSpPr txBox="1"/>
          <p:nvPr/>
        </p:nvSpPr>
        <p:spPr>
          <a:xfrm>
            <a:off x="13417356" y="4851485"/>
            <a:ext cx="4795494" cy="4736469"/>
          </a:xfrm>
          <a:prstGeom prst="rect">
            <a:avLst/>
          </a:prstGeom>
        </p:spPr>
        <p:txBody>
          <a:bodyPr lIns="0" tIns="0" rIns="0" bIns="0" rtlCol="0" anchor="t">
            <a:spAutoFit/>
          </a:bodyPr>
          <a:lstStyle/>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Limited access to fresh fruits and vegetables</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Higher prevalence of chronic health conditions and anxiety</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Poor health outcomes</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Neural tube defects</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Low birth weight</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Preterm births</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Developmental issues</a:t>
            </a:r>
          </a:p>
          <a:p>
            <a:pPr algn="l">
              <a:lnSpc>
                <a:spcPts val="6259"/>
              </a:lnSpc>
            </a:pPr>
            <a:endParaRPr lang="en-US" sz="2043" spc="51">
              <a:solidFill>
                <a:srgbClr val="2D3B44"/>
              </a:solidFill>
              <a:latin typeface="Source Serif Pro"/>
              <a:ea typeface="Source Serif Pro"/>
              <a:cs typeface="Source Serif Pro"/>
              <a:sym typeface="Source Serif Pro"/>
            </a:endParaRPr>
          </a:p>
        </p:txBody>
      </p:sp>
      <p:grpSp>
        <p:nvGrpSpPr>
          <p:cNvPr id="5" name="Group 5"/>
          <p:cNvGrpSpPr/>
          <p:nvPr/>
        </p:nvGrpSpPr>
        <p:grpSpPr>
          <a:xfrm>
            <a:off x="456923" y="4144357"/>
            <a:ext cx="4424359" cy="601356"/>
            <a:chOff x="0" y="0"/>
            <a:chExt cx="3939507" cy="535456"/>
          </a:xfrm>
        </p:grpSpPr>
        <p:sp>
          <p:nvSpPr>
            <p:cNvPr id="6" name="Freeform 6"/>
            <p:cNvSpPr/>
            <p:nvPr/>
          </p:nvSpPr>
          <p:spPr>
            <a:xfrm>
              <a:off x="0" y="0"/>
              <a:ext cx="3939507" cy="535456"/>
            </a:xfrm>
            <a:custGeom>
              <a:avLst/>
              <a:gdLst/>
              <a:ahLst/>
              <a:cxnLst/>
              <a:rect l="l" t="t" r="r" b="b"/>
              <a:pathLst>
                <a:path w="3939507" h="535456">
                  <a:moveTo>
                    <a:pt x="3736307" y="0"/>
                  </a:moveTo>
                  <a:cubicBezTo>
                    <a:pt x="3848531" y="0"/>
                    <a:pt x="3939507" y="119866"/>
                    <a:pt x="3939507" y="267728"/>
                  </a:cubicBezTo>
                  <a:cubicBezTo>
                    <a:pt x="3939507" y="415590"/>
                    <a:pt x="3848531" y="535456"/>
                    <a:pt x="3736307" y="535456"/>
                  </a:cubicBezTo>
                  <a:lnTo>
                    <a:pt x="203200" y="535456"/>
                  </a:lnTo>
                  <a:cubicBezTo>
                    <a:pt x="90976" y="535456"/>
                    <a:pt x="0" y="415590"/>
                    <a:pt x="0" y="267728"/>
                  </a:cubicBezTo>
                  <a:cubicBezTo>
                    <a:pt x="0" y="119866"/>
                    <a:pt x="90976" y="0"/>
                    <a:pt x="203200" y="0"/>
                  </a:cubicBezTo>
                  <a:close/>
                </a:path>
              </a:pathLst>
            </a:custGeom>
            <a:solidFill>
              <a:srgbClr val="FFFFFF"/>
            </a:solidFill>
          </p:spPr>
          <p:txBody>
            <a:bodyPr/>
            <a:lstStyle/>
            <a:p>
              <a:endParaRPr lang="en-US"/>
            </a:p>
          </p:txBody>
        </p:sp>
        <p:sp>
          <p:nvSpPr>
            <p:cNvPr id="7" name="TextBox 7"/>
            <p:cNvSpPr txBox="1"/>
            <p:nvPr/>
          </p:nvSpPr>
          <p:spPr>
            <a:xfrm>
              <a:off x="0" y="-19050"/>
              <a:ext cx="3939507" cy="554506"/>
            </a:xfrm>
            <a:prstGeom prst="rect">
              <a:avLst/>
            </a:prstGeom>
          </p:spPr>
          <p:txBody>
            <a:bodyPr lIns="51916" tIns="51916" rIns="51916" bIns="51916" rtlCol="0" anchor="ctr"/>
            <a:lstStyle/>
            <a:p>
              <a:pPr algn="ctr">
                <a:lnSpc>
                  <a:spcPts val="1885"/>
                </a:lnSpc>
              </a:pPr>
              <a:endParaRPr/>
            </a:p>
          </p:txBody>
        </p:sp>
      </p:grpSp>
      <p:grpSp>
        <p:nvGrpSpPr>
          <p:cNvPr id="8" name="Group 8"/>
          <p:cNvGrpSpPr/>
          <p:nvPr/>
        </p:nvGrpSpPr>
        <p:grpSpPr>
          <a:xfrm>
            <a:off x="13349337" y="4201230"/>
            <a:ext cx="4424359" cy="601356"/>
            <a:chOff x="0" y="0"/>
            <a:chExt cx="3939507" cy="535456"/>
          </a:xfrm>
        </p:grpSpPr>
        <p:sp>
          <p:nvSpPr>
            <p:cNvPr id="9" name="Freeform 9"/>
            <p:cNvSpPr/>
            <p:nvPr/>
          </p:nvSpPr>
          <p:spPr>
            <a:xfrm>
              <a:off x="0" y="0"/>
              <a:ext cx="3939507" cy="535456"/>
            </a:xfrm>
            <a:custGeom>
              <a:avLst/>
              <a:gdLst/>
              <a:ahLst/>
              <a:cxnLst/>
              <a:rect l="l" t="t" r="r" b="b"/>
              <a:pathLst>
                <a:path w="3939507" h="535456">
                  <a:moveTo>
                    <a:pt x="3736307" y="0"/>
                  </a:moveTo>
                  <a:cubicBezTo>
                    <a:pt x="3848531" y="0"/>
                    <a:pt x="3939507" y="119866"/>
                    <a:pt x="3939507" y="267728"/>
                  </a:cubicBezTo>
                  <a:cubicBezTo>
                    <a:pt x="3939507" y="415590"/>
                    <a:pt x="3848531" y="535456"/>
                    <a:pt x="3736307" y="535456"/>
                  </a:cubicBezTo>
                  <a:lnTo>
                    <a:pt x="203200" y="535456"/>
                  </a:lnTo>
                  <a:cubicBezTo>
                    <a:pt x="90976" y="535456"/>
                    <a:pt x="0" y="415590"/>
                    <a:pt x="0" y="267728"/>
                  </a:cubicBezTo>
                  <a:cubicBezTo>
                    <a:pt x="0" y="119866"/>
                    <a:pt x="90976" y="0"/>
                    <a:pt x="203200" y="0"/>
                  </a:cubicBezTo>
                  <a:close/>
                </a:path>
              </a:pathLst>
            </a:custGeom>
            <a:solidFill>
              <a:srgbClr val="FFFFFF"/>
            </a:solidFill>
          </p:spPr>
          <p:txBody>
            <a:bodyPr/>
            <a:lstStyle/>
            <a:p>
              <a:endParaRPr lang="en-US"/>
            </a:p>
          </p:txBody>
        </p:sp>
        <p:sp>
          <p:nvSpPr>
            <p:cNvPr id="10" name="TextBox 10"/>
            <p:cNvSpPr txBox="1"/>
            <p:nvPr/>
          </p:nvSpPr>
          <p:spPr>
            <a:xfrm>
              <a:off x="0" y="-19050"/>
              <a:ext cx="3939507" cy="554506"/>
            </a:xfrm>
            <a:prstGeom prst="rect">
              <a:avLst/>
            </a:prstGeom>
          </p:spPr>
          <p:txBody>
            <a:bodyPr lIns="51916" tIns="51916" rIns="51916" bIns="51916" rtlCol="0" anchor="ctr"/>
            <a:lstStyle/>
            <a:p>
              <a:pPr algn="ctr">
                <a:lnSpc>
                  <a:spcPts val="1885"/>
                </a:lnSpc>
              </a:pPr>
              <a:endParaRPr/>
            </a:p>
          </p:txBody>
        </p:sp>
      </p:grpSp>
      <p:sp>
        <p:nvSpPr>
          <p:cNvPr id="11" name="TextBox 11"/>
          <p:cNvSpPr txBox="1"/>
          <p:nvPr/>
        </p:nvSpPr>
        <p:spPr>
          <a:xfrm>
            <a:off x="621814" y="4262931"/>
            <a:ext cx="4119852" cy="412568"/>
          </a:xfrm>
          <a:prstGeom prst="rect">
            <a:avLst/>
          </a:prstGeom>
        </p:spPr>
        <p:txBody>
          <a:bodyPr lIns="0" tIns="0" rIns="0" bIns="0" rtlCol="0" anchor="t">
            <a:spAutoFit/>
          </a:bodyPr>
          <a:lstStyle/>
          <a:p>
            <a:pPr algn="ctr">
              <a:lnSpc>
                <a:spcPts val="3280"/>
              </a:lnSpc>
            </a:pPr>
            <a:r>
              <a:rPr lang="en-US" sz="3065">
                <a:solidFill>
                  <a:srgbClr val="323B60"/>
                </a:solidFill>
                <a:latin typeface="Source Serif Pro"/>
                <a:ea typeface="Source Serif Pro"/>
                <a:cs typeface="Source Serif Pro"/>
                <a:sym typeface="Source Serif Pro"/>
              </a:rPr>
              <a:t>Transportation </a:t>
            </a:r>
          </a:p>
        </p:txBody>
      </p:sp>
      <p:sp>
        <p:nvSpPr>
          <p:cNvPr id="12" name="TextBox 12"/>
          <p:cNvSpPr txBox="1"/>
          <p:nvPr/>
        </p:nvSpPr>
        <p:spPr>
          <a:xfrm>
            <a:off x="6768751" y="4711363"/>
            <a:ext cx="4795494" cy="3393136"/>
          </a:xfrm>
          <a:prstGeom prst="rect">
            <a:avLst/>
          </a:prstGeom>
        </p:spPr>
        <p:txBody>
          <a:bodyPr lIns="0" tIns="0" rIns="0" bIns="0" rtlCol="0" anchor="t">
            <a:spAutoFit/>
          </a:bodyPr>
          <a:lstStyle/>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Childcare deserts </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Limited drop-in options</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Family dynamics</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Unable to bring children to prenatal visits </a:t>
            </a:r>
          </a:p>
          <a:p>
            <a:pPr marL="441289" lvl="1" indent="-220644" algn="l">
              <a:lnSpc>
                <a:spcPts val="3576"/>
              </a:lnSpc>
              <a:buFont typeface="Arial"/>
              <a:buChar char="•"/>
            </a:pPr>
            <a:r>
              <a:rPr lang="en-US" sz="2043" spc="51">
                <a:solidFill>
                  <a:srgbClr val="2D3B44"/>
                </a:solidFill>
                <a:latin typeface="Source Serif Pro"/>
                <a:ea typeface="Source Serif Pro"/>
                <a:cs typeface="Source Serif Pro"/>
                <a:sym typeface="Source Serif Pro"/>
              </a:rPr>
              <a:t>Lack of social support </a:t>
            </a:r>
          </a:p>
          <a:p>
            <a:pPr algn="l">
              <a:lnSpc>
                <a:spcPts val="6259"/>
              </a:lnSpc>
            </a:pPr>
            <a:endParaRPr lang="en-US" sz="2043" spc="51">
              <a:solidFill>
                <a:srgbClr val="2D3B44"/>
              </a:solidFill>
              <a:latin typeface="Source Serif Pro"/>
              <a:ea typeface="Source Serif Pro"/>
              <a:cs typeface="Source Serif Pro"/>
              <a:sym typeface="Source Serif Pro"/>
            </a:endParaRPr>
          </a:p>
        </p:txBody>
      </p:sp>
      <p:grpSp>
        <p:nvGrpSpPr>
          <p:cNvPr id="13" name="Group 13"/>
          <p:cNvGrpSpPr/>
          <p:nvPr/>
        </p:nvGrpSpPr>
        <p:grpSpPr>
          <a:xfrm>
            <a:off x="6723755" y="4144357"/>
            <a:ext cx="4424359" cy="601356"/>
            <a:chOff x="0" y="0"/>
            <a:chExt cx="3939507" cy="535456"/>
          </a:xfrm>
        </p:grpSpPr>
        <p:sp>
          <p:nvSpPr>
            <p:cNvPr id="14" name="Freeform 14"/>
            <p:cNvSpPr/>
            <p:nvPr/>
          </p:nvSpPr>
          <p:spPr>
            <a:xfrm>
              <a:off x="0" y="0"/>
              <a:ext cx="3939507" cy="535456"/>
            </a:xfrm>
            <a:custGeom>
              <a:avLst/>
              <a:gdLst/>
              <a:ahLst/>
              <a:cxnLst/>
              <a:rect l="l" t="t" r="r" b="b"/>
              <a:pathLst>
                <a:path w="3939507" h="535456">
                  <a:moveTo>
                    <a:pt x="3736307" y="0"/>
                  </a:moveTo>
                  <a:cubicBezTo>
                    <a:pt x="3848531" y="0"/>
                    <a:pt x="3939507" y="119866"/>
                    <a:pt x="3939507" y="267728"/>
                  </a:cubicBezTo>
                  <a:cubicBezTo>
                    <a:pt x="3939507" y="415590"/>
                    <a:pt x="3848531" y="535456"/>
                    <a:pt x="3736307" y="535456"/>
                  </a:cubicBezTo>
                  <a:lnTo>
                    <a:pt x="203200" y="535456"/>
                  </a:lnTo>
                  <a:cubicBezTo>
                    <a:pt x="90976" y="535456"/>
                    <a:pt x="0" y="415590"/>
                    <a:pt x="0" y="267728"/>
                  </a:cubicBezTo>
                  <a:cubicBezTo>
                    <a:pt x="0" y="119866"/>
                    <a:pt x="90976" y="0"/>
                    <a:pt x="203200" y="0"/>
                  </a:cubicBezTo>
                  <a:close/>
                </a:path>
              </a:pathLst>
            </a:custGeom>
            <a:solidFill>
              <a:srgbClr val="FFFFFF"/>
            </a:solidFill>
          </p:spPr>
          <p:txBody>
            <a:bodyPr/>
            <a:lstStyle/>
            <a:p>
              <a:endParaRPr lang="en-US"/>
            </a:p>
          </p:txBody>
        </p:sp>
        <p:sp>
          <p:nvSpPr>
            <p:cNvPr id="15" name="TextBox 15"/>
            <p:cNvSpPr txBox="1"/>
            <p:nvPr/>
          </p:nvSpPr>
          <p:spPr>
            <a:xfrm>
              <a:off x="0" y="-19050"/>
              <a:ext cx="3939507" cy="554506"/>
            </a:xfrm>
            <a:prstGeom prst="rect">
              <a:avLst/>
            </a:prstGeom>
          </p:spPr>
          <p:txBody>
            <a:bodyPr lIns="51916" tIns="51916" rIns="51916" bIns="51916" rtlCol="0" anchor="ctr"/>
            <a:lstStyle/>
            <a:p>
              <a:pPr algn="ctr">
                <a:lnSpc>
                  <a:spcPts val="1885"/>
                </a:lnSpc>
              </a:pPr>
              <a:endParaRPr/>
            </a:p>
          </p:txBody>
        </p:sp>
      </p:grpSp>
      <p:sp>
        <p:nvSpPr>
          <p:cNvPr id="16" name="TextBox 16"/>
          <p:cNvSpPr txBox="1"/>
          <p:nvPr/>
        </p:nvSpPr>
        <p:spPr>
          <a:xfrm>
            <a:off x="6876009" y="4262931"/>
            <a:ext cx="4119852" cy="412568"/>
          </a:xfrm>
          <a:prstGeom prst="rect">
            <a:avLst/>
          </a:prstGeom>
        </p:spPr>
        <p:txBody>
          <a:bodyPr lIns="0" tIns="0" rIns="0" bIns="0" rtlCol="0" anchor="t">
            <a:spAutoFit/>
          </a:bodyPr>
          <a:lstStyle/>
          <a:p>
            <a:pPr algn="ctr">
              <a:lnSpc>
                <a:spcPts val="3280"/>
              </a:lnSpc>
            </a:pPr>
            <a:r>
              <a:rPr lang="en-US" sz="3065">
                <a:solidFill>
                  <a:srgbClr val="323B60"/>
                </a:solidFill>
                <a:latin typeface="Source Serif Pro"/>
                <a:ea typeface="Source Serif Pro"/>
                <a:cs typeface="Source Serif Pro"/>
                <a:sym typeface="Source Serif Pro"/>
              </a:rPr>
              <a:t>Childcare</a:t>
            </a:r>
          </a:p>
        </p:txBody>
      </p:sp>
      <p:sp>
        <p:nvSpPr>
          <p:cNvPr id="17" name="TextBox 17"/>
          <p:cNvSpPr txBox="1"/>
          <p:nvPr/>
        </p:nvSpPr>
        <p:spPr>
          <a:xfrm>
            <a:off x="13497212" y="4319804"/>
            <a:ext cx="4119852" cy="412568"/>
          </a:xfrm>
          <a:prstGeom prst="rect">
            <a:avLst/>
          </a:prstGeom>
        </p:spPr>
        <p:txBody>
          <a:bodyPr lIns="0" tIns="0" rIns="0" bIns="0" rtlCol="0" anchor="t">
            <a:spAutoFit/>
          </a:bodyPr>
          <a:lstStyle/>
          <a:p>
            <a:pPr algn="ctr">
              <a:lnSpc>
                <a:spcPts val="3280"/>
              </a:lnSpc>
            </a:pPr>
            <a:r>
              <a:rPr lang="en-US" sz="3065">
                <a:solidFill>
                  <a:srgbClr val="323B60"/>
                </a:solidFill>
                <a:latin typeface="Source Serif Pro"/>
                <a:ea typeface="Source Serif Pro"/>
                <a:cs typeface="Source Serif Pro"/>
                <a:sym typeface="Source Serif Pro"/>
              </a:rPr>
              <a:t>Food Insecurity</a:t>
            </a:r>
          </a:p>
        </p:txBody>
      </p:sp>
      <p:sp>
        <p:nvSpPr>
          <p:cNvPr id="18" name="Freeform 18"/>
          <p:cNvSpPr/>
          <p:nvPr/>
        </p:nvSpPr>
        <p:spPr>
          <a:xfrm>
            <a:off x="13798139" y="1703295"/>
            <a:ext cx="3395890" cy="2259810"/>
          </a:xfrm>
          <a:custGeom>
            <a:avLst/>
            <a:gdLst/>
            <a:ahLst/>
            <a:cxnLst/>
            <a:rect l="l" t="t" r="r" b="b"/>
            <a:pathLst>
              <a:path w="3395890" h="2259810">
                <a:moveTo>
                  <a:pt x="0" y="0"/>
                </a:moveTo>
                <a:lnTo>
                  <a:pt x="3395890" y="0"/>
                </a:lnTo>
                <a:lnTo>
                  <a:pt x="3395890" y="2259810"/>
                </a:lnTo>
                <a:lnTo>
                  <a:pt x="0" y="2259810"/>
                </a:lnTo>
                <a:lnTo>
                  <a:pt x="0" y="0"/>
                </a:lnTo>
                <a:close/>
              </a:path>
            </a:pathLst>
          </a:custGeom>
          <a:blipFill>
            <a:blip r:embed="rId2"/>
            <a:stretch>
              <a:fillRect/>
            </a:stretch>
          </a:blipFill>
        </p:spPr>
        <p:txBody>
          <a:bodyPr/>
          <a:lstStyle/>
          <a:p>
            <a:endParaRPr lang="en-US"/>
          </a:p>
        </p:txBody>
      </p:sp>
      <p:sp>
        <p:nvSpPr>
          <p:cNvPr id="19" name="Freeform 19"/>
          <p:cNvSpPr/>
          <p:nvPr/>
        </p:nvSpPr>
        <p:spPr>
          <a:xfrm>
            <a:off x="7166953" y="1544314"/>
            <a:ext cx="3650803" cy="2433869"/>
          </a:xfrm>
          <a:custGeom>
            <a:avLst/>
            <a:gdLst/>
            <a:ahLst/>
            <a:cxnLst/>
            <a:rect l="l" t="t" r="r" b="b"/>
            <a:pathLst>
              <a:path w="3650803" h="2433869">
                <a:moveTo>
                  <a:pt x="0" y="0"/>
                </a:moveTo>
                <a:lnTo>
                  <a:pt x="3650803" y="0"/>
                </a:lnTo>
                <a:lnTo>
                  <a:pt x="3650803" y="2433869"/>
                </a:lnTo>
                <a:lnTo>
                  <a:pt x="0" y="2433869"/>
                </a:lnTo>
                <a:lnTo>
                  <a:pt x="0" y="0"/>
                </a:lnTo>
                <a:close/>
              </a:path>
            </a:pathLst>
          </a:custGeom>
          <a:blipFill>
            <a:blip r:embed="rId3"/>
            <a:stretch>
              <a:fillRect/>
            </a:stretch>
          </a:blipFill>
        </p:spPr>
        <p:txBody>
          <a:bodyPr/>
          <a:lstStyle/>
          <a:p>
            <a:endParaRPr lang="en-US"/>
          </a:p>
        </p:txBody>
      </p:sp>
      <p:sp>
        <p:nvSpPr>
          <p:cNvPr id="20" name="Freeform 20"/>
          <p:cNvSpPr/>
          <p:nvPr/>
        </p:nvSpPr>
        <p:spPr>
          <a:xfrm>
            <a:off x="621814" y="1674996"/>
            <a:ext cx="4021925" cy="2259810"/>
          </a:xfrm>
          <a:custGeom>
            <a:avLst/>
            <a:gdLst/>
            <a:ahLst/>
            <a:cxnLst/>
            <a:rect l="l" t="t" r="r" b="b"/>
            <a:pathLst>
              <a:path w="4021925" h="2259810">
                <a:moveTo>
                  <a:pt x="0" y="0"/>
                </a:moveTo>
                <a:lnTo>
                  <a:pt x="4021925" y="0"/>
                </a:lnTo>
                <a:lnTo>
                  <a:pt x="4021925" y="2259811"/>
                </a:lnTo>
                <a:lnTo>
                  <a:pt x="0" y="2259811"/>
                </a:lnTo>
                <a:lnTo>
                  <a:pt x="0" y="0"/>
                </a:lnTo>
                <a:close/>
              </a:path>
            </a:pathLst>
          </a:custGeom>
          <a:blipFill>
            <a:blip r:embed="rId4"/>
            <a:stretch>
              <a:fillRect/>
            </a:stretch>
          </a:blipFill>
        </p:spPr>
        <p:txBody>
          <a:bodyPr/>
          <a:lstStyle/>
          <a:p>
            <a:endParaRPr lang="en-US"/>
          </a:p>
        </p:txBody>
      </p:sp>
      <p:grpSp>
        <p:nvGrpSpPr>
          <p:cNvPr id="21" name="Group 21"/>
          <p:cNvGrpSpPr/>
          <p:nvPr/>
        </p:nvGrpSpPr>
        <p:grpSpPr>
          <a:xfrm>
            <a:off x="6305500" y="9703312"/>
            <a:ext cx="6187007" cy="583688"/>
            <a:chOff x="0" y="0"/>
            <a:chExt cx="8249342" cy="778251"/>
          </a:xfrm>
        </p:grpSpPr>
        <p:sp>
          <p:nvSpPr>
            <p:cNvPr id="22" name="Freeform 22"/>
            <p:cNvSpPr/>
            <p:nvPr/>
          </p:nvSpPr>
          <p:spPr>
            <a:xfrm>
              <a:off x="0" y="0"/>
              <a:ext cx="3746567" cy="778251"/>
            </a:xfrm>
            <a:custGeom>
              <a:avLst/>
              <a:gdLst/>
              <a:ahLst/>
              <a:cxnLst/>
              <a:rect l="l" t="t" r="r" b="b"/>
              <a:pathLst>
                <a:path w="3746567" h="778251">
                  <a:moveTo>
                    <a:pt x="0" y="0"/>
                  </a:moveTo>
                  <a:lnTo>
                    <a:pt x="3746567" y="0"/>
                  </a:lnTo>
                  <a:lnTo>
                    <a:pt x="3746567" y="778251"/>
                  </a:lnTo>
                  <a:lnTo>
                    <a:pt x="0" y="778251"/>
                  </a:lnTo>
                  <a:lnTo>
                    <a:pt x="0" y="0"/>
                  </a:lnTo>
                  <a:close/>
                </a:path>
              </a:pathLst>
            </a:custGeom>
            <a:blipFill>
              <a:blip r:embed="rId5"/>
              <a:stretch>
                <a:fillRect/>
              </a:stretch>
            </a:blipFill>
          </p:spPr>
          <p:txBody>
            <a:bodyPr/>
            <a:lstStyle/>
            <a:p>
              <a:endParaRPr lang="en-US"/>
            </a:p>
          </p:txBody>
        </p:sp>
        <p:sp>
          <p:nvSpPr>
            <p:cNvPr id="23" name="Freeform 23"/>
            <p:cNvSpPr/>
            <p:nvPr/>
          </p:nvSpPr>
          <p:spPr>
            <a:xfrm>
              <a:off x="3822767" y="88073"/>
              <a:ext cx="4426576" cy="677478"/>
            </a:xfrm>
            <a:custGeom>
              <a:avLst/>
              <a:gdLst/>
              <a:ahLst/>
              <a:cxnLst/>
              <a:rect l="l" t="t" r="r" b="b"/>
              <a:pathLst>
                <a:path w="4426576" h="677478">
                  <a:moveTo>
                    <a:pt x="0" y="0"/>
                  </a:moveTo>
                  <a:lnTo>
                    <a:pt x="4426575" y="0"/>
                  </a:lnTo>
                  <a:lnTo>
                    <a:pt x="4426575" y="677478"/>
                  </a:lnTo>
                  <a:lnTo>
                    <a:pt x="0" y="677478"/>
                  </a:lnTo>
                  <a:lnTo>
                    <a:pt x="0" y="0"/>
                  </a:lnTo>
                  <a:close/>
                </a:path>
              </a:pathLst>
            </a:custGeom>
            <a:blipFill>
              <a:blip r:embed="rId6"/>
              <a:stretch>
                <a:fillRect/>
              </a:stretch>
            </a:blipFill>
          </p:spPr>
          <p:txBody>
            <a:bodyPr/>
            <a:lstStyle/>
            <a:p>
              <a:endParaRPr lang="en-US"/>
            </a:p>
          </p:txBody>
        </p:sp>
      </p:grpSp>
      <p:grpSp>
        <p:nvGrpSpPr>
          <p:cNvPr id="24" name="Group 24"/>
          <p:cNvGrpSpPr/>
          <p:nvPr/>
        </p:nvGrpSpPr>
        <p:grpSpPr>
          <a:xfrm rot="-10800000">
            <a:off x="-2737637" y="7936588"/>
            <a:ext cx="5092840" cy="5189052"/>
            <a:chOff x="0" y="0"/>
            <a:chExt cx="6790454" cy="6918735"/>
          </a:xfrm>
        </p:grpSpPr>
        <p:sp>
          <p:nvSpPr>
            <p:cNvPr id="25" name="Freeform 25"/>
            <p:cNvSpPr/>
            <p:nvPr/>
          </p:nvSpPr>
          <p:spPr>
            <a:xfrm rot="-4015089">
              <a:off x="722190" y="907832"/>
              <a:ext cx="5346075" cy="5103071"/>
            </a:xfrm>
            <a:custGeom>
              <a:avLst/>
              <a:gdLst/>
              <a:ahLst/>
              <a:cxnLst/>
              <a:rect l="l" t="t" r="r" b="b"/>
              <a:pathLst>
                <a:path w="5346075" h="5103071">
                  <a:moveTo>
                    <a:pt x="0" y="0"/>
                  </a:moveTo>
                  <a:lnTo>
                    <a:pt x="5346074" y="0"/>
                  </a:lnTo>
                  <a:lnTo>
                    <a:pt x="5346074" y="5103071"/>
                  </a:lnTo>
                  <a:lnTo>
                    <a:pt x="0" y="510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Freeform 26"/>
            <p:cNvSpPr/>
            <p:nvPr/>
          </p:nvSpPr>
          <p:spPr>
            <a:xfrm>
              <a:off x="503513" y="2736474"/>
              <a:ext cx="2891714" cy="2607800"/>
            </a:xfrm>
            <a:custGeom>
              <a:avLst/>
              <a:gdLst/>
              <a:ahLst/>
              <a:cxnLst/>
              <a:rect l="l" t="t" r="r" b="b"/>
              <a:pathLst>
                <a:path w="2891714" h="2607800">
                  <a:moveTo>
                    <a:pt x="0" y="0"/>
                  </a:moveTo>
                  <a:lnTo>
                    <a:pt x="2891714" y="0"/>
                  </a:lnTo>
                  <a:lnTo>
                    <a:pt x="2891714" y="2607800"/>
                  </a:lnTo>
                  <a:lnTo>
                    <a:pt x="0" y="2607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27" name="Group 27"/>
          <p:cNvGrpSpPr/>
          <p:nvPr/>
        </p:nvGrpSpPr>
        <p:grpSpPr>
          <a:xfrm rot="-1125454">
            <a:off x="16808794" y="-2432202"/>
            <a:ext cx="5092840" cy="5189052"/>
            <a:chOff x="0" y="0"/>
            <a:chExt cx="6790454" cy="6918735"/>
          </a:xfrm>
        </p:grpSpPr>
        <p:sp>
          <p:nvSpPr>
            <p:cNvPr id="28" name="Freeform 28"/>
            <p:cNvSpPr/>
            <p:nvPr/>
          </p:nvSpPr>
          <p:spPr>
            <a:xfrm rot="-4015089">
              <a:off x="722190" y="907832"/>
              <a:ext cx="5346075" cy="5103071"/>
            </a:xfrm>
            <a:custGeom>
              <a:avLst/>
              <a:gdLst/>
              <a:ahLst/>
              <a:cxnLst/>
              <a:rect l="l" t="t" r="r" b="b"/>
              <a:pathLst>
                <a:path w="5346075" h="5103071">
                  <a:moveTo>
                    <a:pt x="0" y="0"/>
                  </a:moveTo>
                  <a:lnTo>
                    <a:pt x="5346074" y="0"/>
                  </a:lnTo>
                  <a:lnTo>
                    <a:pt x="5346074" y="5103071"/>
                  </a:lnTo>
                  <a:lnTo>
                    <a:pt x="0" y="510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9" name="Freeform 29"/>
            <p:cNvSpPr/>
            <p:nvPr/>
          </p:nvSpPr>
          <p:spPr>
            <a:xfrm>
              <a:off x="503513" y="2736474"/>
              <a:ext cx="2891714" cy="2607800"/>
            </a:xfrm>
            <a:custGeom>
              <a:avLst/>
              <a:gdLst/>
              <a:ahLst/>
              <a:cxnLst/>
              <a:rect l="l" t="t" r="r" b="b"/>
              <a:pathLst>
                <a:path w="2891714" h="2607800">
                  <a:moveTo>
                    <a:pt x="0" y="0"/>
                  </a:moveTo>
                  <a:lnTo>
                    <a:pt x="2891714" y="0"/>
                  </a:lnTo>
                  <a:lnTo>
                    <a:pt x="2891714" y="2607800"/>
                  </a:lnTo>
                  <a:lnTo>
                    <a:pt x="0" y="2607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30" name="AutoShape 30"/>
          <p:cNvSpPr/>
          <p:nvPr/>
        </p:nvSpPr>
        <p:spPr>
          <a:xfrm>
            <a:off x="6226949" y="1117284"/>
            <a:ext cx="6201862" cy="25159"/>
          </a:xfrm>
          <a:prstGeom prst="rect">
            <a:avLst/>
          </a:prstGeom>
          <a:solidFill>
            <a:srgbClr val="5F83AB"/>
          </a:solid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sp>
        <p:nvSpPr>
          <p:cNvPr id="2" name="AutoShape 2"/>
          <p:cNvSpPr/>
          <p:nvPr/>
        </p:nvSpPr>
        <p:spPr>
          <a:xfrm>
            <a:off x="6226949" y="1041084"/>
            <a:ext cx="6201862" cy="25159"/>
          </a:xfrm>
          <a:prstGeom prst="rect">
            <a:avLst/>
          </a:prstGeom>
          <a:solidFill>
            <a:srgbClr val="13254B"/>
          </a:solidFill>
        </p:spPr>
        <p:txBody>
          <a:bodyPr/>
          <a:lstStyle/>
          <a:p>
            <a:endParaRPr lang="en-US"/>
          </a:p>
        </p:txBody>
      </p:sp>
      <p:sp>
        <p:nvSpPr>
          <p:cNvPr id="3" name="Freeform 3"/>
          <p:cNvSpPr/>
          <p:nvPr/>
        </p:nvSpPr>
        <p:spPr>
          <a:xfrm>
            <a:off x="6392868" y="9703312"/>
            <a:ext cx="2809925" cy="583688"/>
          </a:xfrm>
          <a:custGeom>
            <a:avLst/>
            <a:gdLst/>
            <a:ahLst/>
            <a:cxnLst/>
            <a:rect l="l" t="t" r="r" b="b"/>
            <a:pathLst>
              <a:path w="2809925" h="583688">
                <a:moveTo>
                  <a:pt x="0" y="0"/>
                </a:moveTo>
                <a:lnTo>
                  <a:pt x="2809925" y="0"/>
                </a:lnTo>
                <a:lnTo>
                  <a:pt x="2809925" y="583688"/>
                </a:lnTo>
                <a:lnTo>
                  <a:pt x="0" y="583688"/>
                </a:lnTo>
                <a:lnTo>
                  <a:pt x="0" y="0"/>
                </a:lnTo>
                <a:close/>
              </a:path>
            </a:pathLst>
          </a:custGeom>
          <a:blipFill>
            <a:blip r:embed="rId2"/>
            <a:stretch>
              <a:fillRect/>
            </a:stretch>
          </a:blipFill>
        </p:spPr>
        <p:txBody>
          <a:bodyPr/>
          <a:lstStyle/>
          <a:p>
            <a:endParaRPr lang="en-US"/>
          </a:p>
        </p:txBody>
      </p:sp>
      <p:sp>
        <p:nvSpPr>
          <p:cNvPr id="4" name="Freeform 4"/>
          <p:cNvSpPr/>
          <p:nvPr/>
        </p:nvSpPr>
        <p:spPr>
          <a:xfrm>
            <a:off x="9259943" y="9769366"/>
            <a:ext cx="3319932" cy="508109"/>
          </a:xfrm>
          <a:custGeom>
            <a:avLst/>
            <a:gdLst/>
            <a:ahLst/>
            <a:cxnLst/>
            <a:rect l="l" t="t" r="r" b="b"/>
            <a:pathLst>
              <a:path w="3319932" h="508109">
                <a:moveTo>
                  <a:pt x="0" y="0"/>
                </a:moveTo>
                <a:lnTo>
                  <a:pt x="3319932" y="0"/>
                </a:lnTo>
                <a:lnTo>
                  <a:pt x="3319932" y="508109"/>
                </a:lnTo>
                <a:lnTo>
                  <a:pt x="0" y="508109"/>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84282" y="1253719"/>
            <a:ext cx="9292383" cy="8741437"/>
          </a:xfrm>
          <a:prstGeom prst="rect">
            <a:avLst/>
          </a:prstGeom>
        </p:spPr>
        <p:txBody>
          <a:bodyPr lIns="0" tIns="0" rIns="0" bIns="0" rtlCol="0" anchor="t">
            <a:spAutoFit/>
          </a:bodyPr>
          <a:lstStyle/>
          <a:p>
            <a:pPr algn="l">
              <a:lnSpc>
                <a:spcPts val="3550"/>
              </a:lnSpc>
            </a:pPr>
            <a:r>
              <a:rPr lang="en-US" sz="2367" b="1">
                <a:solidFill>
                  <a:srgbClr val="16140C"/>
                </a:solidFill>
                <a:latin typeface="Source Serif Pro Bold"/>
                <a:ea typeface="Source Serif Pro Bold"/>
                <a:cs typeface="Source Serif Pro Bold"/>
                <a:sym typeface="Source Serif Pro Bold"/>
              </a:rPr>
              <a:t>High-Risk Pregnancies</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Promote Interdisciplinary Collaboration with MFM providers </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Increase Access to OB Providers &amp; MFM Care</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Improve Early Identification, Management, and Surveillance </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Utilize Evidence-Based Practice Recommendations </a:t>
            </a:r>
          </a:p>
          <a:p>
            <a:pPr algn="l">
              <a:lnSpc>
                <a:spcPts val="1614"/>
              </a:lnSpc>
            </a:pPr>
            <a:endParaRPr lang="en-US" sz="2367">
              <a:solidFill>
                <a:srgbClr val="16140C"/>
              </a:solidFill>
              <a:latin typeface="Source Serif Pro"/>
              <a:ea typeface="Source Serif Pro"/>
              <a:cs typeface="Source Serif Pro"/>
              <a:sym typeface="Source Serif Pro"/>
            </a:endParaRPr>
          </a:p>
          <a:p>
            <a:pPr algn="l">
              <a:lnSpc>
                <a:spcPts val="3550"/>
              </a:lnSpc>
            </a:pPr>
            <a:r>
              <a:rPr lang="en-US" sz="2367" b="1">
                <a:solidFill>
                  <a:srgbClr val="16140C"/>
                </a:solidFill>
                <a:latin typeface="Source Serif Pro Bold"/>
                <a:ea typeface="Source Serif Pro Bold"/>
                <a:cs typeface="Source Serif Pro Bold"/>
                <a:sym typeface="Source Serif Pro Bold"/>
              </a:rPr>
              <a:t>Prenatal Care &amp; Postpartum Follow-up</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Expand Local Access to Prenatal Care </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Improve Initiation of Prenatal Care &amp; Postpartum Follow-up</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Enhance Continuity and Frequency of Visit</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Implement Telehealth Services</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Enhance Care Coordination</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Encourage Health Insurance Enrollment</a:t>
            </a:r>
          </a:p>
          <a:p>
            <a:pPr algn="l">
              <a:lnSpc>
                <a:spcPts val="1614"/>
              </a:lnSpc>
            </a:pPr>
            <a:endParaRPr lang="en-US" sz="2367">
              <a:solidFill>
                <a:srgbClr val="16140C"/>
              </a:solidFill>
              <a:latin typeface="Source Serif Pro"/>
              <a:ea typeface="Source Serif Pro"/>
              <a:cs typeface="Source Serif Pro"/>
              <a:sym typeface="Source Serif Pro"/>
            </a:endParaRPr>
          </a:p>
          <a:p>
            <a:pPr algn="l">
              <a:lnSpc>
                <a:spcPts val="3550"/>
              </a:lnSpc>
            </a:pPr>
            <a:r>
              <a:rPr lang="en-US" sz="2367" b="1">
                <a:solidFill>
                  <a:srgbClr val="16140C"/>
                </a:solidFill>
                <a:latin typeface="Source Serif Pro Bold"/>
                <a:ea typeface="Source Serif Pro Bold"/>
                <a:cs typeface="Source Serif Pro Bold"/>
                <a:sym typeface="Source Serif Pro Bold"/>
              </a:rPr>
              <a:t>Mental Health, SUD, and DV</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Promote Interdisciplinary Collaboration</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Improve Early Detection and Treatment</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Reduce Stigma and Increase Support</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Strengthen Training and Education</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Improve Medication Management</a:t>
            </a:r>
          </a:p>
          <a:p>
            <a:pPr algn="l">
              <a:lnSpc>
                <a:spcPts val="3335"/>
              </a:lnSpc>
            </a:pPr>
            <a:endParaRPr lang="en-US" sz="2367">
              <a:solidFill>
                <a:srgbClr val="16140C"/>
              </a:solidFill>
              <a:latin typeface="Source Serif Pro"/>
              <a:ea typeface="Source Serif Pro"/>
              <a:cs typeface="Source Serif Pro"/>
              <a:sym typeface="Source Serif Pro"/>
            </a:endParaRPr>
          </a:p>
        </p:txBody>
      </p:sp>
      <p:sp>
        <p:nvSpPr>
          <p:cNvPr id="6" name="Freeform 6"/>
          <p:cNvSpPr/>
          <p:nvPr/>
        </p:nvSpPr>
        <p:spPr>
          <a:xfrm>
            <a:off x="13444834" y="1028700"/>
            <a:ext cx="3129128" cy="3204880"/>
          </a:xfrm>
          <a:custGeom>
            <a:avLst/>
            <a:gdLst/>
            <a:ahLst/>
            <a:cxnLst/>
            <a:rect l="l" t="t" r="r" b="b"/>
            <a:pathLst>
              <a:path w="3129128" h="3204880">
                <a:moveTo>
                  <a:pt x="0" y="0"/>
                </a:moveTo>
                <a:lnTo>
                  <a:pt x="3129129" y="0"/>
                </a:lnTo>
                <a:lnTo>
                  <a:pt x="3129129" y="3204880"/>
                </a:lnTo>
                <a:lnTo>
                  <a:pt x="0" y="3204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0196183" y="4923960"/>
            <a:ext cx="8091817" cy="4334340"/>
          </a:xfrm>
          <a:prstGeom prst="rect">
            <a:avLst/>
          </a:prstGeom>
        </p:spPr>
        <p:txBody>
          <a:bodyPr lIns="0" tIns="0" rIns="0" bIns="0" rtlCol="0" anchor="t">
            <a:spAutoFit/>
          </a:bodyPr>
          <a:lstStyle/>
          <a:p>
            <a:pPr algn="l">
              <a:lnSpc>
                <a:spcPts val="3550"/>
              </a:lnSpc>
            </a:pPr>
            <a:r>
              <a:rPr lang="en-US" sz="2367" b="1">
                <a:solidFill>
                  <a:srgbClr val="16140C"/>
                </a:solidFill>
                <a:latin typeface="Source Serif Pro Bold"/>
                <a:ea typeface="Source Serif Pro Bold"/>
                <a:cs typeface="Source Serif Pro Bold"/>
                <a:sym typeface="Source Serif Pro Bold"/>
              </a:rPr>
              <a:t>Transportation</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Increase/Improve options for women to access services </a:t>
            </a:r>
          </a:p>
          <a:p>
            <a:pPr algn="l">
              <a:lnSpc>
                <a:spcPts val="1614"/>
              </a:lnSpc>
            </a:pPr>
            <a:endParaRPr lang="en-US" sz="2367">
              <a:solidFill>
                <a:srgbClr val="16140C"/>
              </a:solidFill>
              <a:latin typeface="Source Serif Pro"/>
              <a:ea typeface="Source Serif Pro"/>
              <a:cs typeface="Source Serif Pro"/>
              <a:sym typeface="Source Serif Pro"/>
            </a:endParaRPr>
          </a:p>
          <a:p>
            <a:pPr algn="l">
              <a:lnSpc>
                <a:spcPts val="3550"/>
              </a:lnSpc>
            </a:pPr>
            <a:r>
              <a:rPr lang="en-US" sz="2367" b="1">
                <a:solidFill>
                  <a:srgbClr val="16140C"/>
                </a:solidFill>
                <a:latin typeface="Source Serif Pro Bold"/>
                <a:ea typeface="Source Serif Pro Bold"/>
                <a:cs typeface="Source Serif Pro Bold"/>
                <a:sym typeface="Source Serif Pro Bold"/>
              </a:rPr>
              <a:t>Childcare</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Increase childcare services</a:t>
            </a:r>
          </a:p>
          <a:p>
            <a:pPr algn="l">
              <a:lnSpc>
                <a:spcPts val="1614"/>
              </a:lnSpc>
            </a:pPr>
            <a:endParaRPr lang="en-US" sz="2367">
              <a:solidFill>
                <a:srgbClr val="16140C"/>
              </a:solidFill>
              <a:latin typeface="Source Serif Pro"/>
              <a:ea typeface="Source Serif Pro"/>
              <a:cs typeface="Source Serif Pro"/>
              <a:sym typeface="Source Serif Pro"/>
            </a:endParaRPr>
          </a:p>
          <a:p>
            <a:pPr algn="l">
              <a:lnSpc>
                <a:spcPts val="3550"/>
              </a:lnSpc>
            </a:pPr>
            <a:r>
              <a:rPr lang="en-US" sz="2367" b="1">
                <a:solidFill>
                  <a:srgbClr val="16140C"/>
                </a:solidFill>
                <a:latin typeface="Source Serif Pro Bold"/>
                <a:ea typeface="Source Serif Pro Bold"/>
                <a:cs typeface="Source Serif Pro Bold"/>
                <a:sym typeface="Source Serif Pro Bold"/>
              </a:rPr>
              <a:t>Food Insecurity </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Increase WIC enrollment</a:t>
            </a:r>
          </a:p>
          <a:p>
            <a:pPr marL="511086" lvl="1" indent="-255543" algn="l">
              <a:lnSpc>
                <a:spcPts val="3550"/>
              </a:lnSpc>
              <a:buFont typeface="Arial"/>
              <a:buChar char="•"/>
            </a:pPr>
            <a:r>
              <a:rPr lang="en-US" sz="2367">
                <a:solidFill>
                  <a:srgbClr val="16140C"/>
                </a:solidFill>
                <a:latin typeface="Source Serif Pro"/>
                <a:ea typeface="Source Serif Pro"/>
                <a:cs typeface="Source Serif Pro"/>
                <a:sym typeface="Source Serif Pro"/>
              </a:rPr>
              <a:t>Expand access to fresh foods by partnering with local farmers' markets</a:t>
            </a:r>
          </a:p>
          <a:p>
            <a:pPr algn="l">
              <a:lnSpc>
                <a:spcPts val="3335"/>
              </a:lnSpc>
            </a:pPr>
            <a:endParaRPr lang="en-US" sz="2367">
              <a:solidFill>
                <a:srgbClr val="16140C"/>
              </a:solidFill>
              <a:latin typeface="Source Serif Pro"/>
              <a:ea typeface="Source Serif Pro"/>
              <a:cs typeface="Source Serif Pro"/>
              <a:sym typeface="Source Serif Pro"/>
            </a:endParaRPr>
          </a:p>
        </p:txBody>
      </p:sp>
      <p:sp>
        <p:nvSpPr>
          <p:cNvPr id="8" name="TextBox 8"/>
          <p:cNvSpPr txBox="1"/>
          <p:nvPr/>
        </p:nvSpPr>
        <p:spPr>
          <a:xfrm>
            <a:off x="3670937" y="307975"/>
            <a:ext cx="11120862" cy="720725"/>
          </a:xfrm>
          <a:prstGeom prst="rect">
            <a:avLst/>
          </a:prstGeom>
        </p:spPr>
        <p:txBody>
          <a:bodyPr lIns="0" tIns="0" rIns="0" bIns="0" rtlCol="0" anchor="t">
            <a:spAutoFit/>
          </a:bodyPr>
          <a:lstStyle/>
          <a:p>
            <a:pPr marL="0" lvl="0" indent="0" algn="ctr">
              <a:lnSpc>
                <a:spcPts val="5500"/>
              </a:lnSpc>
            </a:pPr>
            <a:r>
              <a:rPr lang="en-US" sz="5000">
                <a:solidFill>
                  <a:srgbClr val="323B60"/>
                </a:solidFill>
                <a:latin typeface="Source Serif Pro"/>
                <a:ea typeface="Source Serif Pro"/>
                <a:cs typeface="Source Serif Pro"/>
                <a:sym typeface="Source Serif Pro"/>
              </a:rPr>
              <a:t>Task Group Goals</a:t>
            </a:r>
          </a:p>
        </p:txBody>
      </p:sp>
      <p:sp>
        <p:nvSpPr>
          <p:cNvPr id="9" name="Freeform 9"/>
          <p:cNvSpPr/>
          <p:nvPr/>
        </p:nvSpPr>
        <p:spPr>
          <a:xfrm rot="-7289837">
            <a:off x="-151899" y="-1036341"/>
            <a:ext cx="1848042" cy="1727079"/>
          </a:xfrm>
          <a:custGeom>
            <a:avLst/>
            <a:gdLst/>
            <a:ahLst/>
            <a:cxnLst/>
            <a:rect l="l" t="t" r="r" b="b"/>
            <a:pathLst>
              <a:path w="1848042" h="1727079">
                <a:moveTo>
                  <a:pt x="0" y="0"/>
                </a:moveTo>
                <a:lnTo>
                  <a:pt x="1848042" y="0"/>
                </a:lnTo>
                <a:lnTo>
                  <a:pt x="1848042" y="1727079"/>
                </a:lnTo>
                <a:lnTo>
                  <a:pt x="0" y="17270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9181342">
            <a:off x="17683639" y="9239763"/>
            <a:ext cx="1641948" cy="1567314"/>
          </a:xfrm>
          <a:custGeom>
            <a:avLst/>
            <a:gdLst/>
            <a:ahLst/>
            <a:cxnLst/>
            <a:rect l="l" t="t" r="r" b="b"/>
            <a:pathLst>
              <a:path w="1641948" h="1567314">
                <a:moveTo>
                  <a:pt x="0" y="0"/>
                </a:moveTo>
                <a:lnTo>
                  <a:pt x="1641948" y="0"/>
                </a:lnTo>
                <a:lnTo>
                  <a:pt x="1641948" y="1567315"/>
                </a:lnTo>
                <a:lnTo>
                  <a:pt x="0" y="15673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sp>
        <p:nvSpPr>
          <p:cNvPr id="2" name="AutoShape 2"/>
          <p:cNvSpPr/>
          <p:nvPr/>
        </p:nvSpPr>
        <p:spPr>
          <a:xfrm>
            <a:off x="6226949" y="1041084"/>
            <a:ext cx="6201862" cy="25159"/>
          </a:xfrm>
          <a:prstGeom prst="rect">
            <a:avLst/>
          </a:prstGeom>
          <a:solidFill>
            <a:srgbClr val="5F83AB"/>
          </a:solidFill>
        </p:spPr>
        <p:txBody>
          <a:bodyPr/>
          <a:lstStyle/>
          <a:p>
            <a:endParaRPr lang="en-US"/>
          </a:p>
        </p:txBody>
      </p:sp>
      <p:sp>
        <p:nvSpPr>
          <p:cNvPr id="3" name="Freeform 3"/>
          <p:cNvSpPr/>
          <p:nvPr/>
        </p:nvSpPr>
        <p:spPr>
          <a:xfrm>
            <a:off x="6392868" y="9703312"/>
            <a:ext cx="2809925" cy="583688"/>
          </a:xfrm>
          <a:custGeom>
            <a:avLst/>
            <a:gdLst/>
            <a:ahLst/>
            <a:cxnLst/>
            <a:rect l="l" t="t" r="r" b="b"/>
            <a:pathLst>
              <a:path w="2809925" h="583688">
                <a:moveTo>
                  <a:pt x="0" y="0"/>
                </a:moveTo>
                <a:lnTo>
                  <a:pt x="2809925" y="0"/>
                </a:lnTo>
                <a:lnTo>
                  <a:pt x="2809925" y="583688"/>
                </a:lnTo>
                <a:lnTo>
                  <a:pt x="0" y="583688"/>
                </a:lnTo>
                <a:lnTo>
                  <a:pt x="0" y="0"/>
                </a:lnTo>
                <a:close/>
              </a:path>
            </a:pathLst>
          </a:custGeom>
          <a:blipFill>
            <a:blip r:embed="rId2"/>
            <a:stretch>
              <a:fillRect/>
            </a:stretch>
          </a:blipFill>
        </p:spPr>
        <p:txBody>
          <a:bodyPr/>
          <a:lstStyle/>
          <a:p>
            <a:endParaRPr lang="en-US"/>
          </a:p>
        </p:txBody>
      </p:sp>
      <p:sp>
        <p:nvSpPr>
          <p:cNvPr id="4" name="Freeform 4"/>
          <p:cNvSpPr/>
          <p:nvPr/>
        </p:nvSpPr>
        <p:spPr>
          <a:xfrm>
            <a:off x="9259943" y="9769366"/>
            <a:ext cx="3319932" cy="508109"/>
          </a:xfrm>
          <a:custGeom>
            <a:avLst/>
            <a:gdLst/>
            <a:ahLst/>
            <a:cxnLst/>
            <a:rect l="l" t="t" r="r" b="b"/>
            <a:pathLst>
              <a:path w="3319932" h="508109">
                <a:moveTo>
                  <a:pt x="0" y="0"/>
                </a:moveTo>
                <a:lnTo>
                  <a:pt x="3319932" y="0"/>
                </a:lnTo>
                <a:lnTo>
                  <a:pt x="3319932" y="508109"/>
                </a:lnTo>
                <a:lnTo>
                  <a:pt x="0" y="508109"/>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3699512" y="206059"/>
            <a:ext cx="11120862" cy="720725"/>
          </a:xfrm>
          <a:prstGeom prst="rect">
            <a:avLst/>
          </a:prstGeom>
        </p:spPr>
        <p:txBody>
          <a:bodyPr lIns="0" tIns="0" rIns="0" bIns="0" rtlCol="0" anchor="t">
            <a:spAutoFit/>
          </a:bodyPr>
          <a:lstStyle/>
          <a:p>
            <a:pPr marL="0" lvl="0" indent="0" algn="ctr">
              <a:lnSpc>
                <a:spcPts val="5500"/>
              </a:lnSpc>
            </a:pPr>
            <a:r>
              <a:rPr lang="en-US" sz="5000">
                <a:solidFill>
                  <a:srgbClr val="323B60"/>
                </a:solidFill>
                <a:latin typeface="Source Serif Pro"/>
                <a:ea typeface="Source Serif Pro"/>
                <a:cs typeface="Source Serif Pro"/>
                <a:sym typeface="Source Serif Pro"/>
              </a:rPr>
              <a:t>Action Planning Examples </a:t>
            </a:r>
          </a:p>
        </p:txBody>
      </p:sp>
      <p:sp>
        <p:nvSpPr>
          <p:cNvPr id="6" name="TextBox 6"/>
          <p:cNvSpPr txBox="1"/>
          <p:nvPr/>
        </p:nvSpPr>
        <p:spPr>
          <a:xfrm>
            <a:off x="11788140" y="1952625"/>
            <a:ext cx="6709410" cy="6381750"/>
          </a:xfrm>
          <a:prstGeom prst="rect">
            <a:avLst/>
          </a:prstGeom>
        </p:spPr>
        <p:txBody>
          <a:bodyPr lIns="0" tIns="0" rIns="0" bIns="0" rtlCol="0" anchor="t">
            <a:spAutoFit/>
          </a:bodyPr>
          <a:lstStyle/>
          <a:p>
            <a:pPr algn="l">
              <a:lnSpc>
                <a:spcPts val="3032"/>
              </a:lnSpc>
            </a:pPr>
            <a:r>
              <a:rPr lang="en-US" sz="2527" b="1">
                <a:solidFill>
                  <a:srgbClr val="000000"/>
                </a:solidFill>
                <a:latin typeface="Source Serif Pro Bold"/>
                <a:ea typeface="Source Serif Pro Bold"/>
                <a:cs typeface="Source Serif Pro Bold"/>
                <a:sym typeface="Source Serif Pro Bold"/>
              </a:rPr>
              <a:t>Transportation</a:t>
            </a:r>
          </a:p>
          <a:p>
            <a:pPr marL="508729" lvl="2" indent="-169576" algn="l">
              <a:lnSpc>
                <a:spcPts val="3032"/>
              </a:lnSpc>
              <a:buFont typeface="Arial"/>
              <a:buChar char="⚬"/>
            </a:pPr>
            <a:r>
              <a:rPr lang="en-US" sz="2527">
                <a:solidFill>
                  <a:srgbClr val="000000"/>
                </a:solidFill>
                <a:latin typeface="Source Serif Pro"/>
                <a:ea typeface="Source Serif Pro"/>
                <a:cs typeface="Source Serif Pro"/>
                <a:sym typeface="Source Serif Pro"/>
              </a:rPr>
              <a:t>Local transportation coordination</a:t>
            </a:r>
          </a:p>
          <a:p>
            <a:pPr marL="508863" lvl="2" indent="-169621" algn="l">
              <a:lnSpc>
                <a:spcPts val="3032"/>
              </a:lnSpc>
              <a:buFont typeface="Arial"/>
              <a:buChar char="⚬"/>
            </a:pPr>
            <a:r>
              <a:rPr lang="en-US" sz="2527">
                <a:solidFill>
                  <a:srgbClr val="000000"/>
                </a:solidFill>
                <a:latin typeface="Source Serif Pro"/>
                <a:ea typeface="Source Serif Pro"/>
                <a:cs typeface="Source Serif Pro"/>
                <a:sym typeface="Source Serif Pro"/>
              </a:rPr>
              <a:t>Volunteer Rideshare</a:t>
            </a:r>
          </a:p>
          <a:p>
            <a:pPr marL="508863" lvl="2" indent="-169621" algn="l">
              <a:lnSpc>
                <a:spcPts val="3032"/>
              </a:lnSpc>
            </a:pPr>
            <a:endParaRPr lang="en-US" sz="2527">
              <a:solidFill>
                <a:srgbClr val="000000"/>
              </a:solidFill>
              <a:latin typeface="Source Serif Pro"/>
              <a:ea typeface="Source Serif Pro"/>
              <a:cs typeface="Source Serif Pro"/>
              <a:sym typeface="Source Serif Pro"/>
            </a:endParaRPr>
          </a:p>
          <a:p>
            <a:pPr algn="l">
              <a:lnSpc>
                <a:spcPts val="3032"/>
              </a:lnSpc>
            </a:pPr>
            <a:r>
              <a:rPr lang="en-US" sz="2527" b="1">
                <a:solidFill>
                  <a:srgbClr val="000000"/>
                </a:solidFill>
                <a:latin typeface="Source Serif Pro Bold"/>
                <a:ea typeface="Source Serif Pro Bold"/>
                <a:cs typeface="Source Serif Pro Bold"/>
                <a:sym typeface="Source Serif Pro Bold"/>
              </a:rPr>
              <a:t>Childcare</a:t>
            </a:r>
          </a:p>
          <a:p>
            <a:pPr marL="501989" lvl="2" indent="-167330" algn="l">
              <a:lnSpc>
                <a:spcPts val="3032"/>
              </a:lnSpc>
              <a:buFont typeface="Arial"/>
              <a:buChar char="⚬"/>
            </a:pPr>
            <a:r>
              <a:rPr lang="en-US" sz="2527">
                <a:solidFill>
                  <a:srgbClr val="000000"/>
                </a:solidFill>
                <a:latin typeface="Source Serif Pro"/>
                <a:ea typeface="Source Serif Pro"/>
                <a:cs typeface="Source Serif Pro"/>
                <a:sym typeface="Source Serif Pro"/>
              </a:rPr>
              <a:t>Partner with health systems </a:t>
            </a:r>
          </a:p>
          <a:p>
            <a:pPr marL="501989" lvl="2" indent="-167330" algn="l">
              <a:lnSpc>
                <a:spcPts val="3032"/>
              </a:lnSpc>
              <a:buFont typeface="Arial"/>
              <a:buChar char="⚬"/>
            </a:pPr>
            <a:r>
              <a:rPr lang="en-US" sz="2527">
                <a:solidFill>
                  <a:srgbClr val="000000"/>
                </a:solidFill>
                <a:latin typeface="Source Serif Pro"/>
                <a:ea typeface="Source Serif Pro"/>
                <a:cs typeface="Source Serif Pro"/>
                <a:sym typeface="Source Serif Pro"/>
              </a:rPr>
              <a:t>Local daycare-Drop-in care </a:t>
            </a:r>
          </a:p>
          <a:p>
            <a:pPr marL="501989" lvl="2" indent="-167330" algn="l">
              <a:lnSpc>
                <a:spcPts val="3032"/>
              </a:lnSpc>
              <a:buFont typeface="Arial"/>
              <a:buChar char="⚬"/>
            </a:pPr>
            <a:r>
              <a:rPr lang="en-US" sz="2527">
                <a:solidFill>
                  <a:srgbClr val="000000"/>
                </a:solidFill>
                <a:latin typeface="Source Serif Pro"/>
                <a:ea typeface="Source Serif Pro"/>
                <a:cs typeface="Source Serif Pro"/>
                <a:sym typeface="Source Serif Pro"/>
              </a:rPr>
              <a:t>Create a local mom peer group </a:t>
            </a:r>
          </a:p>
          <a:p>
            <a:pPr algn="l">
              <a:lnSpc>
                <a:spcPts val="3032"/>
              </a:lnSpc>
            </a:pPr>
            <a:endParaRPr lang="en-US" sz="2527">
              <a:solidFill>
                <a:srgbClr val="000000"/>
              </a:solidFill>
              <a:latin typeface="Source Serif Pro"/>
              <a:ea typeface="Source Serif Pro"/>
              <a:cs typeface="Source Serif Pro"/>
              <a:sym typeface="Source Serif Pro"/>
            </a:endParaRPr>
          </a:p>
          <a:p>
            <a:pPr algn="l">
              <a:lnSpc>
                <a:spcPts val="3032"/>
              </a:lnSpc>
            </a:pPr>
            <a:r>
              <a:rPr lang="en-US" sz="2527" b="1">
                <a:solidFill>
                  <a:srgbClr val="000000"/>
                </a:solidFill>
                <a:latin typeface="Source Serif Pro Bold"/>
                <a:ea typeface="Source Serif Pro Bold"/>
                <a:cs typeface="Source Serif Pro Bold"/>
                <a:sym typeface="Source Serif Pro Bold"/>
              </a:rPr>
              <a:t>Food Insecurity </a:t>
            </a:r>
          </a:p>
          <a:p>
            <a:pPr marL="501989" lvl="2" indent="-167330" algn="l">
              <a:lnSpc>
                <a:spcPts val="3032"/>
              </a:lnSpc>
              <a:buFont typeface="Arial"/>
              <a:buChar char="⚬"/>
            </a:pPr>
            <a:r>
              <a:rPr lang="en-US" sz="2527">
                <a:solidFill>
                  <a:srgbClr val="000000"/>
                </a:solidFill>
                <a:latin typeface="Source Serif Pro"/>
                <a:ea typeface="Source Serif Pro"/>
                <a:cs typeface="Source Serif Pro"/>
                <a:sym typeface="Source Serif Pro"/>
              </a:rPr>
              <a:t>WIC enrollment through Find Help Expansion</a:t>
            </a:r>
          </a:p>
          <a:p>
            <a:pPr marL="501989" lvl="2" indent="-167330" algn="l">
              <a:lnSpc>
                <a:spcPts val="3032"/>
              </a:lnSpc>
              <a:buFont typeface="Arial"/>
              <a:buChar char="⚬"/>
            </a:pPr>
            <a:r>
              <a:rPr lang="en-US" sz="2527">
                <a:solidFill>
                  <a:srgbClr val="000000"/>
                </a:solidFill>
                <a:latin typeface="Source Serif Pro"/>
                <a:ea typeface="Source Serif Pro"/>
                <a:cs typeface="Source Serif Pro"/>
                <a:sym typeface="Source Serif Pro"/>
              </a:rPr>
              <a:t>Partner with local farmer's markets (Post 49 Market-Williamson)</a:t>
            </a:r>
          </a:p>
          <a:p>
            <a:pPr marL="501989" lvl="2" indent="-167330" algn="l">
              <a:lnSpc>
                <a:spcPts val="3032"/>
              </a:lnSpc>
              <a:buFont typeface="Arial"/>
              <a:buChar char="⚬"/>
            </a:pPr>
            <a:r>
              <a:rPr lang="en-US" sz="2527">
                <a:solidFill>
                  <a:srgbClr val="000000"/>
                </a:solidFill>
                <a:latin typeface="Source Serif Pro"/>
                <a:ea typeface="Source Serif Pro"/>
                <a:cs typeface="Source Serif Pro"/>
                <a:sym typeface="Source Serif Pro"/>
              </a:rPr>
              <a:t>Home food and grocery delivery</a:t>
            </a:r>
          </a:p>
          <a:p>
            <a:pPr marL="442567" lvl="2" indent="-147522" algn="l">
              <a:lnSpc>
                <a:spcPts val="2672"/>
              </a:lnSpc>
            </a:pPr>
            <a:endParaRPr lang="en-US" sz="2527">
              <a:solidFill>
                <a:srgbClr val="000000"/>
              </a:solidFill>
              <a:latin typeface="Source Serif Pro"/>
              <a:ea typeface="Source Serif Pro"/>
              <a:cs typeface="Source Serif Pro"/>
              <a:sym typeface="Source Serif Pro"/>
            </a:endParaRPr>
          </a:p>
          <a:p>
            <a:pPr marL="442567" lvl="2" indent="-147522" algn="l">
              <a:lnSpc>
                <a:spcPts val="2672"/>
              </a:lnSpc>
            </a:pPr>
            <a:endParaRPr lang="en-US" sz="2527">
              <a:solidFill>
                <a:srgbClr val="000000"/>
              </a:solidFill>
              <a:latin typeface="Source Serif Pro"/>
              <a:ea typeface="Source Serif Pro"/>
              <a:cs typeface="Source Serif Pro"/>
              <a:sym typeface="Source Serif Pro"/>
            </a:endParaRPr>
          </a:p>
        </p:txBody>
      </p:sp>
      <p:sp>
        <p:nvSpPr>
          <p:cNvPr id="7" name="TextBox 7"/>
          <p:cNvSpPr txBox="1"/>
          <p:nvPr/>
        </p:nvSpPr>
        <p:spPr>
          <a:xfrm>
            <a:off x="469553" y="1920106"/>
            <a:ext cx="6459918" cy="7972425"/>
          </a:xfrm>
          <a:prstGeom prst="rect">
            <a:avLst/>
          </a:prstGeom>
        </p:spPr>
        <p:txBody>
          <a:bodyPr lIns="0" tIns="0" rIns="0" bIns="0" rtlCol="0" anchor="t">
            <a:spAutoFit/>
          </a:bodyPr>
          <a:lstStyle/>
          <a:p>
            <a:pPr algn="l">
              <a:lnSpc>
                <a:spcPts val="3035"/>
              </a:lnSpc>
            </a:pPr>
            <a:r>
              <a:rPr lang="en-US" sz="2529" b="1">
                <a:solidFill>
                  <a:srgbClr val="000000"/>
                </a:solidFill>
                <a:latin typeface="Source Serif Pro Bold"/>
                <a:ea typeface="Source Serif Pro Bold"/>
                <a:cs typeface="Source Serif Pro Bold"/>
                <a:sym typeface="Source Serif Pro Bold"/>
              </a:rPr>
              <a:t>High-Risk Pregnancies</a:t>
            </a:r>
          </a:p>
          <a:p>
            <a:pPr marL="509276" lvl="2" indent="-169759" algn="l">
              <a:lnSpc>
                <a:spcPts val="3035"/>
              </a:lnSpc>
              <a:buFont typeface="Arial"/>
              <a:buChar char="⚬"/>
            </a:pPr>
            <a:r>
              <a:rPr lang="en-US" sz="2529">
                <a:solidFill>
                  <a:srgbClr val="000000"/>
                </a:solidFill>
                <a:latin typeface="Source Serif Pro"/>
                <a:ea typeface="Source Serif Pro"/>
                <a:cs typeface="Source Serif Pro"/>
                <a:sym typeface="Source Serif Pro"/>
              </a:rPr>
              <a:t>Telehealth</a:t>
            </a:r>
          </a:p>
          <a:p>
            <a:pPr marL="509276" lvl="2" indent="-169759" algn="l">
              <a:lnSpc>
                <a:spcPts val="3035"/>
              </a:lnSpc>
              <a:buFont typeface="Arial"/>
              <a:buChar char="⚬"/>
            </a:pPr>
            <a:r>
              <a:rPr lang="en-US" sz="2529">
                <a:solidFill>
                  <a:srgbClr val="000000"/>
                </a:solidFill>
                <a:latin typeface="Source Serif Pro"/>
                <a:ea typeface="Source Serif Pro"/>
                <a:cs typeface="Source Serif Pro"/>
                <a:sym typeface="Source Serif Pro"/>
              </a:rPr>
              <a:t>Remote Patient Monitoring </a:t>
            </a:r>
          </a:p>
          <a:p>
            <a:pPr marL="509410" lvl="2" indent="-169803" algn="l">
              <a:lnSpc>
                <a:spcPts val="3035"/>
              </a:lnSpc>
              <a:buFont typeface="Arial"/>
              <a:buChar char="⚬"/>
            </a:pPr>
            <a:r>
              <a:rPr lang="en-US" sz="2529">
                <a:solidFill>
                  <a:srgbClr val="000000"/>
                </a:solidFill>
                <a:latin typeface="Source Serif Pro"/>
                <a:ea typeface="Source Serif Pro"/>
                <a:cs typeface="Source Serif Pro"/>
                <a:sym typeface="Source Serif Pro"/>
              </a:rPr>
              <a:t>Increase provider recruitment </a:t>
            </a:r>
          </a:p>
          <a:p>
            <a:pPr marL="509410" lvl="2" indent="-169803" algn="l">
              <a:lnSpc>
                <a:spcPts val="3035"/>
              </a:lnSpc>
            </a:pPr>
            <a:endParaRPr lang="en-US" sz="2529">
              <a:solidFill>
                <a:srgbClr val="000000"/>
              </a:solidFill>
              <a:latin typeface="Source Serif Pro"/>
              <a:ea typeface="Source Serif Pro"/>
              <a:cs typeface="Source Serif Pro"/>
              <a:sym typeface="Source Serif Pro"/>
            </a:endParaRPr>
          </a:p>
          <a:p>
            <a:pPr algn="l">
              <a:lnSpc>
                <a:spcPts val="3035"/>
              </a:lnSpc>
            </a:pPr>
            <a:r>
              <a:rPr lang="en-US" sz="2529" b="1">
                <a:solidFill>
                  <a:srgbClr val="000000"/>
                </a:solidFill>
                <a:latin typeface="Source Serif Pro Bold"/>
                <a:ea typeface="Source Serif Pro Bold"/>
                <a:cs typeface="Source Serif Pro Bold"/>
                <a:sym typeface="Source Serif Pro Bold"/>
              </a:rPr>
              <a:t>Prenatal Care &amp; Postpartum Support </a:t>
            </a:r>
          </a:p>
          <a:p>
            <a:pPr marL="502528" lvl="2" indent="-167509" algn="l">
              <a:lnSpc>
                <a:spcPts val="3035"/>
              </a:lnSpc>
              <a:buFont typeface="Arial"/>
              <a:buChar char="⚬"/>
            </a:pPr>
            <a:r>
              <a:rPr lang="en-US" sz="2529">
                <a:solidFill>
                  <a:srgbClr val="000000"/>
                </a:solidFill>
                <a:latin typeface="Source Serif Pro"/>
                <a:ea typeface="Source Serif Pro"/>
                <a:cs typeface="Source Serif Pro"/>
                <a:sym typeface="Source Serif Pro"/>
              </a:rPr>
              <a:t>Increase OB provider recruitment </a:t>
            </a:r>
          </a:p>
          <a:p>
            <a:pPr marL="502528" lvl="2" indent="-167509" algn="l">
              <a:lnSpc>
                <a:spcPts val="3035"/>
              </a:lnSpc>
              <a:buFont typeface="Arial"/>
              <a:buChar char="⚬"/>
            </a:pPr>
            <a:r>
              <a:rPr lang="en-US" sz="2529">
                <a:solidFill>
                  <a:srgbClr val="000000"/>
                </a:solidFill>
                <a:latin typeface="Source Serif Pro"/>
                <a:ea typeface="Source Serif Pro"/>
                <a:cs typeface="Source Serif Pro"/>
                <a:sym typeface="Source Serif Pro"/>
              </a:rPr>
              <a:t>Care coordinators</a:t>
            </a:r>
          </a:p>
          <a:p>
            <a:pPr marL="502528" lvl="2" indent="-167509" algn="l">
              <a:lnSpc>
                <a:spcPts val="3035"/>
              </a:lnSpc>
              <a:buFont typeface="Arial"/>
              <a:buChar char="⚬"/>
            </a:pPr>
            <a:r>
              <a:rPr lang="en-US" sz="2529">
                <a:solidFill>
                  <a:srgbClr val="000000"/>
                </a:solidFill>
                <a:latin typeface="Source Serif Pro"/>
                <a:ea typeface="Source Serif Pro"/>
                <a:cs typeface="Source Serif Pro"/>
                <a:sym typeface="Source Serif Pro"/>
              </a:rPr>
              <a:t>Remote Centering </a:t>
            </a:r>
          </a:p>
          <a:p>
            <a:pPr marL="502528" lvl="2" indent="-167509" algn="l">
              <a:lnSpc>
                <a:spcPts val="3035"/>
              </a:lnSpc>
              <a:buFont typeface="Arial"/>
              <a:buChar char="⚬"/>
            </a:pPr>
            <a:r>
              <a:rPr lang="en-US" sz="2529">
                <a:solidFill>
                  <a:srgbClr val="000000"/>
                </a:solidFill>
                <a:latin typeface="Source Serif Pro"/>
                <a:ea typeface="Source Serif Pro"/>
                <a:cs typeface="Source Serif Pro"/>
                <a:sym typeface="Source Serif Pro"/>
              </a:rPr>
              <a:t>Remote Patient Moniroting </a:t>
            </a:r>
          </a:p>
          <a:p>
            <a:pPr marL="502716" lvl="2" indent="-167572" algn="l">
              <a:lnSpc>
                <a:spcPts val="3035"/>
              </a:lnSpc>
              <a:buFont typeface="Arial"/>
              <a:buChar char="⚬"/>
            </a:pPr>
            <a:r>
              <a:rPr lang="en-US" sz="2529">
                <a:solidFill>
                  <a:srgbClr val="000000"/>
                </a:solidFill>
                <a:latin typeface="Source Serif Pro"/>
                <a:ea typeface="Source Serif Pro"/>
                <a:cs typeface="Source Serif Pro"/>
                <a:sym typeface="Source Serif Pro"/>
              </a:rPr>
              <a:t>Incentives for care</a:t>
            </a:r>
          </a:p>
          <a:p>
            <a:pPr algn="l">
              <a:lnSpc>
                <a:spcPts val="3035"/>
              </a:lnSpc>
            </a:pPr>
            <a:endParaRPr lang="en-US" sz="2529">
              <a:solidFill>
                <a:srgbClr val="000000"/>
              </a:solidFill>
              <a:latin typeface="Source Serif Pro"/>
              <a:ea typeface="Source Serif Pro"/>
              <a:cs typeface="Source Serif Pro"/>
              <a:sym typeface="Source Serif Pro"/>
            </a:endParaRPr>
          </a:p>
          <a:p>
            <a:pPr algn="l">
              <a:lnSpc>
                <a:spcPts val="3035"/>
              </a:lnSpc>
            </a:pPr>
            <a:r>
              <a:rPr lang="en-US" sz="2529" b="1">
                <a:solidFill>
                  <a:srgbClr val="000000"/>
                </a:solidFill>
                <a:latin typeface="Source Serif Pro Bold"/>
                <a:ea typeface="Source Serif Pro Bold"/>
                <a:cs typeface="Source Serif Pro Bold"/>
                <a:sym typeface="Source Serif Pro Bold"/>
              </a:rPr>
              <a:t>MH, SUD, DV </a:t>
            </a:r>
          </a:p>
          <a:p>
            <a:pPr marL="502528" lvl="2" indent="-167509" algn="l">
              <a:lnSpc>
                <a:spcPts val="3035"/>
              </a:lnSpc>
              <a:buFont typeface="Arial"/>
              <a:buChar char="⚬"/>
            </a:pPr>
            <a:r>
              <a:rPr lang="en-US" sz="2529">
                <a:solidFill>
                  <a:srgbClr val="000000"/>
                </a:solidFill>
                <a:latin typeface="Source Serif Pro"/>
                <a:ea typeface="Source Serif Pro"/>
                <a:cs typeface="Source Serif Pro"/>
                <a:sym typeface="Source Serif Pro"/>
              </a:rPr>
              <a:t>Find Help Expansion</a:t>
            </a:r>
          </a:p>
          <a:p>
            <a:pPr marL="502528" lvl="2" indent="-167509" algn="l">
              <a:lnSpc>
                <a:spcPts val="3035"/>
              </a:lnSpc>
              <a:buFont typeface="Arial"/>
              <a:buChar char="⚬"/>
            </a:pPr>
            <a:r>
              <a:rPr lang="en-US" sz="2529">
                <a:solidFill>
                  <a:srgbClr val="000000"/>
                </a:solidFill>
                <a:latin typeface="Source Serif Pro"/>
                <a:ea typeface="Source Serif Pro"/>
                <a:cs typeface="Source Serif Pro"/>
                <a:sym typeface="Source Serif Pro"/>
              </a:rPr>
              <a:t>Collaborations (Southern Highlands)</a:t>
            </a:r>
          </a:p>
          <a:p>
            <a:pPr marL="502528" lvl="2" indent="-167509" algn="l">
              <a:lnSpc>
                <a:spcPts val="3035"/>
              </a:lnSpc>
              <a:buFont typeface="Arial"/>
              <a:buChar char="⚬"/>
            </a:pPr>
            <a:r>
              <a:rPr lang="en-US" sz="2529">
                <a:solidFill>
                  <a:srgbClr val="000000"/>
                </a:solidFill>
                <a:latin typeface="Source Serif Pro"/>
                <a:ea typeface="Source Serif Pro"/>
                <a:cs typeface="Source Serif Pro"/>
                <a:sym typeface="Source Serif Pro"/>
              </a:rPr>
              <a:t>2 Week Postpartum Telehealth PPD Screening </a:t>
            </a:r>
          </a:p>
          <a:p>
            <a:pPr marL="502716" lvl="2" indent="-167572" algn="l">
              <a:lnSpc>
                <a:spcPts val="3035"/>
              </a:lnSpc>
              <a:buFont typeface="Arial"/>
              <a:buChar char="⚬"/>
            </a:pPr>
            <a:r>
              <a:rPr lang="en-US" sz="2529">
                <a:solidFill>
                  <a:srgbClr val="000000"/>
                </a:solidFill>
                <a:latin typeface="Source Serif Pro"/>
                <a:ea typeface="Source Serif Pro"/>
                <a:cs typeface="Source Serif Pro"/>
                <a:sym typeface="Source Serif Pro"/>
              </a:rPr>
              <a:t>Utilize EBP guidelines </a:t>
            </a:r>
          </a:p>
          <a:p>
            <a:pPr marL="496755" lvl="2" indent="-165585" algn="l">
              <a:lnSpc>
                <a:spcPts val="2999"/>
              </a:lnSpc>
            </a:pPr>
            <a:endParaRPr lang="en-US" sz="2529">
              <a:solidFill>
                <a:srgbClr val="000000"/>
              </a:solidFill>
              <a:latin typeface="Source Serif Pro"/>
              <a:ea typeface="Source Serif Pro"/>
              <a:cs typeface="Source Serif Pro"/>
              <a:sym typeface="Source Serif Pro"/>
            </a:endParaRPr>
          </a:p>
          <a:p>
            <a:pPr marL="496755" lvl="2" indent="-165585" algn="l">
              <a:lnSpc>
                <a:spcPts val="2999"/>
              </a:lnSpc>
            </a:pPr>
            <a:endParaRPr lang="en-US" sz="2529">
              <a:solidFill>
                <a:srgbClr val="000000"/>
              </a:solidFill>
              <a:latin typeface="Source Serif Pro"/>
              <a:ea typeface="Source Serif Pro"/>
              <a:cs typeface="Source Serif Pro"/>
              <a:sym typeface="Source Serif Pro"/>
            </a:endParaRPr>
          </a:p>
          <a:p>
            <a:pPr marL="496755" lvl="2" indent="-165585" algn="l">
              <a:lnSpc>
                <a:spcPts val="2999"/>
              </a:lnSpc>
            </a:pPr>
            <a:endParaRPr lang="en-US" sz="2529">
              <a:solidFill>
                <a:srgbClr val="000000"/>
              </a:solidFill>
              <a:latin typeface="Source Serif Pro"/>
              <a:ea typeface="Source Serif Pro"/>
              <a:cs typeface="Source Serif Pro"/>
              <a:sym typeface="Source Serif Pro"/>
            </a:endParaRPr>
          </a:p>
        </p:txBody>
      </p:sp>
      <p:grpSp>
        <p:nvGrpSpPr>
          <p:cNvPr id="8" name="Group 8"/>
          <p:cNvGrpSpPr/>
          <p:nvPr/>
        </p:nvGrpSpPr>
        <p:grpSpPr>
          <a:xfrm>
            <a:off x="7313401" y="2935669"/>
            <a:ext cx="3709493" cy="3495053"/>
            <a:chOff x="0" y="0"/>
            <a:chExt cx="4945991" cy="4660070"/>
          </a:xfrm>
        </p:grpSpPr>
        <p:sp>
          <p:nvSpPr>
            <p:cNvPr id="9" name="Freeform 9"/>
            <p:cNvSpPr/>
            <p:nvPr/>
          </p:nvSpPr>
          <p:spPr>
            <a:xfrm>
              <a:off x="1376918" y="896436"/>
              <a:ext cx="2380041" cy="2380041"/>
            </a:xfrm>
            <a:custGeom>
              <a:avLst/>
              <a:gdLst/>
              <a:ahLst/>
              <a:cxnLst/>
              <a:rect l="l" t="t" r="r" b="b"/>
              <a:pathLst>
                <a:path w="2380041" h="2380041">
                  <a:moveTo>
                    <a:pt x="0" y="0"/>
                  </a:moveTo>
                  <a:lnTo>
                    <a:pt x="2380041" y="0"/>
                  </a:lnTo>
                  <a:lnTo>
                    <a:pt x="2380041" y="2380041"/>
                  </a:lnTo>
                  <a:lnTo>
                    <a:pt x="0" y="23800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795109" y="0"/>
              <a:ext cx="1543659" cy="662370"/>
            </a:xfrm>
            <a:custGeom>
              <a:avLst/>
              <a:gdLst/>
              <a:ahLst/>
              <a:cxnLst/>
              <a:rect l="l" t="t" r="r" b="b"/>
              <a:pathLst>
                <a:path w="1543659" h="662370">
                  <a:moveTo>
                    <a:pt x="0" y="0"/>
                  </a:moveTo>
                  <a:lnTo>
                    <a:pt x="1543659" y="0"/>
                  </a:lnTo>
                  <a:lnTo>
                    <a:pt x="1543659" y="662370"/>
                  </a:lnTo>
                  <a:lnTo>
                    <a:pt x="0" y="662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2051631" y="3510543"/>
              <a:ext cx="1095186" cy="1149527"/>
            </a:xfrm>
            <a:custGeom>
              <a:avLst/>
              <a:gdLst/>
              <a:ahLst/>
              <a:cxnLst/>
              <a:rect l="l" t="t" r="r" b="b"/>
              <a:pathLst>
                <a:path w="1095186" h="1149527">
                  <a:moveTo>
                    <a:pt x="0" y="0"/>
                  </a:moveTo>
                  <a:lnTo>
                    <a:pt x="1095186" y="0"/>
                  </a:lnTo>
                  <a:lnTo>
                    <a:pt x="1095186" y="1149527"/>
                  </a:lnTo>
                  <a:lnTo>
                    <a:pt x="0" y="1149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3928104" y="1524611"/>
              <a:ext cx="1017887" cy="784699"/>
            </a:xfrm>
            <a:custGeom>
              <a:avLst/>
              <a:gdLst/>
              <a:ahLst/>
              <a:cxnLst/>
              <a:rect l="l" t="t" r="r" b="b"/>
              <a:pathLst>
                <a:path w="1017887" h="784699">
                  <a:moveTo>
                    <a:pt x="0" y="0"/>
                  </a:moveTo>
                  <a:lnTo>
                    <a:pt x="1017887" y="0"/>
                  </a:lnTo>
                  <a:lnTo>
                    <a:pt x="1017887" y="784699"/>
                  </a:lnTo>
                  <a:lnTo>
                    <a:pt x="0" y="7846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0" y="1409215"/>
              <a:ext cx="1119765" cy="1409316"/>
            </a:xfrm>
            <a:custGeom>
              <a:avLst/>
              <a:gdLst/>
              <a:ahLst/>
              <a:cxnLst/>
              <a:rect l="l" t="t" r="r" b="b"/>
              <a:pathLst>
                <a:path w="1119765" h="1409316">
                  <a:moveTo>
                    <a:pt x="0" y="0"/>
                  </a:moveTo>
                  <a:lnTo>
                    <a:pt x="1119765" y="0"/>
                  </a:lnTo>
                  <a:lnTo>
                    <a:pt x="1119765" y="1409315"/>
                  </a:lnTo>
                  <a:lnTo>
                    <a:pt x="0" y="14093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sp>
        <p:nvSpPr>
          <p:cNvPr id="2" name="Freeform 2"/>
          <p:cNvSpPr/>
          <p:nvPr/>
        </p:nvSpPr>
        <p:spPr>
          <a:xfrm>
            <a:off x="874507" y="1881735"/>
            <a:ext cx="4755690" cy="4755690"/>
          </a:xfrm>
          <a:custGeom>
            <a:avLst/>
            <a:gdLst/>
            <a:ahLst/>
            <a:cxnLst/>
            <a:rect l="l" t="t" r="r" b="b"/>
            <a:pathLst>
              <a:path w="4755690" h="4755690">
                <a:moveTo>
                  <a:pt x="0" y="0"/>
                </a:moveTo>
                <a:lnTo>
                  <a:pt x="4755690" y="0"/>
                </a:lnTo>
                <a:lnTo>
                  <a:pt x="4755690" y="4755690"/>
                </a:lnTo>
                <a:lnTo>
                  <a:pt x="0" y="47556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492352" y="1371600"/>
            <a:ext cx="11686192" cy="7543800"/>
          </a:xfrm>
          <a:prstGeom prst="rect">
            <a:avLst/>
          </a:prstGeom>
        </p:spPr>
        <p:txBody>
          <a:bodyPr lIns="0" tIns="0" rIns="0" bIns="0" rtlCol="0" anchor="t">
            <a:spAutoFit/>
          </a:bodyPr>
          <a:lstStyle/>
          <a:p>
            <a:pPr marL="374015" lvl="1" indent="-187007" algn="l">
              <a:lnSpc>
                <a:spcPts val="3719"/>
              </a:lnSpc>
              <a:buFont typeface="Arial"/>
              <a:buChar char="•"/>
            </a:pPr>
            <a:r>
              <a:rPr lang="en-US" sz="3099" b="1">
                <a:solidFill>
                  <a:srgbClr val="000000"/>
                </a:solidFill>
                <a:latin typeface="Source Serif Pro Bold"/>
                <a:ea typeface="Source Serif Pro Bold"/>
                <a:cs typeface="Source Serif Pro Bold"/>
                <a:sym typeface="Source Serif Pro Bold"/>
              </a:rPr>
              <a:t>Action Items for the Next Meeting</a:t>
            </a:r>
          </a:p>
          <a:p>
            <a:pPr marL="816927" lvl="2" indent="-272309" algn="l">
              <a:lnSpc>
                <a:spcPts val="3719"/>
              </a:lnSpc>
              <a:buFont typeface="Arial"/>
              <a:buChar char="⚬"/>
            </a:pPr>
            <a:r>
              <a:rPr lang="en-US" sz="3099">
                <a:solidFill>
                  <a:srgbClr val="000000"/>
                </a:solidFill>
                <a:latin typeface="Source Serif Pro"/>
                <a:ea typeface="Source Serif Pro"/>
                <a:cs typeface="Source Serif Pro"/>
                <a:sym typeface="Source Serif Pro"/>
              </a:rPr>
              <a:t>Gather information on current efforts to address. transportation, food security, and childcare needs.</a:t>
            </a:r>
          </a:p>
          <a:p>
            <a:pPr marL="816927" lvl="2" indent="-272309" algn="l">
              <a:lnSpc>
                <a:spcPts val="3719"/>
              </a:lnSpc>
              <a:buFont typeface="Arial"/>
              <a:buChar char="⚬"/>
            </a:pPr>
            <a:r>
              <a:rPr lang="en-US" sz="3099">
                <a:solidFill>
                  <a:srgbClr val="000000"/>
                </a:solidFill>
                <a:latin typeface="Source Serif Pro"/>
                <a:ea typeface="Source Serif Pro"/>
                <a:cs typeface="Source Serif Pro"/>
                <a:sym typeface="Source Serif Pro"/>
              </a:rPr>
              <a:t>Develop overviews of potential best practice ideas that can be customized for SWV.</a:t>
            </a:r>
          </a:p>
          <a:p>
            <a:pPr marL="816927" lvl="2" indent="-272309" algn="l">
              <a:lnSpc>
                <a:spcPts val="3719"/>
              </a:lnSpc>
            </a:pPr>
            <a:endParaRPr lang="en-US" sz="3099">
              <a:solidFill>
                <a:srgbClr val="000000"/>
              </a:solidFill>
              <a:latin typeface="Source Serif Pro"/>
              <a:ea typeface="Source Serif Pro"/>
              <a:cs typeface="Source Serif Pro"/>
              <a:sym typeface="Source Serif Pro"/>
            </a:endParaRPr>
          </a:p>
          <a:p>
            <a:pPr marL="374015" lvl="1" indent="-187007" algn="l">
              <a:lnSpc>
                <a:spcPts val="3719"/>
              </a:lnSpc>
              <a:buFont typeface="Arial"/>
              <a:buChar char="•"/>
            </a:pPr>
            <a:r>
              <a:rPr lang="en-US" sz="3099" b="1">
                <a:solidFill>
                  <a:srgbClr val="000000"/>
                </a:solidFill>
                <a:latin typeface="Source Serif Pro Bold"/>
                <a:ea typeface="Source Serif Pro Bold"/>
                <a:cs typeface="Source Serif Pro Bold"/>
                <a:sym typeface="Source Serif Pro Bold"/>
              </a:rPr>
              <a:t>Date and Time of Next Meetings</a:t>
            </a:r>
          </a:p>
          <a:p>
            <a:pPr marL="816929" lvl="2" indent="-272310" algn="l">
              <a:lnSpc>
                <a:spcPts val="3720"/>
              </a:lnSpc>
              <a:buFont typeface="Arial"/>
              <a:buChar char="⚬"/>
            </a:pPr>
            <a:r>
              <a:rPr lang="en-US" sz="3100">
                <a:solidFill>
                  <a:srgbClr val="000000"/>
                </a:solidFill>
                <a:latin typeface="Source Serif Pro"/>
                <a:ea typeface="Source Serif Pro"/>
                <a:cs typeface="Source Serif Pro"/>
                <a:sym typeface="Source Serif Pro"/>
              </a:rPr>
              <a:t>Clinical Care: October 21, 2024, at  1 p.m</a:t>
            </a:r>
          </a:p>
          <a:p>
            <a:pPr marL="816927" lvl="2" indent="-272309" algn="l">
              <a:lnSpc>
                <a:spcPts val="3719"/>
              </a:lnSpc>
              <a:buFont typeface="Arial"/>
              <a:buChar char="⚬"/>
            </a:pPr>
            <a:r>
              <a:rPr lang="en-US" sz="3099">
                <a:solidFill>
                  <a:srgbClr val="000000"/>
                </a:solidFill>
                <a:latin typeface="Source Serif Pro"/>
                <a:ea typeface="Source Serif Pro"/>
                <a:cs typeface="Source Serif Pro"/>
                <a:sym typeface="Source Serif Pro"/>
              </a:rPr>
              <a:t>Factors Impacting Health: October 21, 2024, at 2 p.m</a:t>
            </a:r>
          </a:p>
          <a:p>
            <a:pPr marL="816927" lvl="2" indent="-272309" algn="l">
              <a:lnSpc>
                <a:spcPts val="3719"/>
              </a:lnSpc>
            </a:pPr>
            <a:endParaRPr lang="en-US" sz="3099">
              <a:solidFill>
                <a:srgbClr val="000000"/>
              </a:solidFill>
              <a:latin typeface="Source Serif Pro"/>
              <a:ea typeface="Source Serif Pro"/>
              <a:cs typeface="Source Serif Pro"/>
              <a:sym typeface="Source Serif Pro"/>
            </a:endParaRPr>
          </a:p>
          <a:p>
            <a:pPr marL="374015" lvl="2" indent="-124672" algn="l">
              <a:lnSpc>
                <a:spcPts val="3719"/>
              </a:lnSpc>
              <a:buFont typeface="Arial"/>
              <a:buChar char="⚬"/>
            </a:pPr>
            <a:r>
              <a:rPr lang="en-US" sz="3099" b="1">
                <a:solidFill>
                  <a:srgbClr val="000000"/>
                </a:solidFill>
                <a:latin typeface="Source Serif Pro Bold"/>
                <a:ea typeface="Source Serif Pro Bold"/>
                <a:cs typeface="Source Serif Pro Bold"/>
                <a:sym typeface="Source Serif Pro Bold"/>
              </a:rPr>
              <a:t>Task Group Communications	</a:t>
            </a:r>
          </a:p>
          <a:p>
            <a:pPr marL="816927" lvl="3" indent="-204232" algn="l">
              <a:lnSpc>
                <a:spcPts val="3719"/>
              </a:lnSpc>
              <a:buFont typeface="Arial"/>
              <a:buChar char="￭"/>
            </a:pPr>
            <a:r>
              <a:rPr lang="en-US" sz="3099">
                <a:solidFill>
                  <a:srgbClr val="000000"/>
                </a:solidFill>
                <a:latin typeface="Source Serif Pro"/>
                <a:ea typeface="Source Serif Pro"/>
                <a:cs typeface="Source Serif Pro"/>
                <a:sym typeface="Source Serif Pro"/>
                <a:hlinkClick r:id="rId4" tooltip="mailto:archi@tamu.edu"/>
              </a:rPr>
              <a:t>archi@tamu.ed</a:t>
            </a:r>
            <a:r>
              <a:rPr lang="en-US" sz="3099">
                <a:solidFill>
                  <a:srgbClr val="000000"/>
                </a:solidFill>
                <a:latin typeface="Source Serif Pro"/>
                <a:ea typeface="Source Serif Pro"/>
                <a:cs typeface="Source Serif Pro"/>
                <a:sym typeface="Source Serif Pro"/>
              </a:rPr>
              <a:t>u or Jacquelyn_Alvarado@tamu.edu</a:t>
            </a:r>
          </a:p>
          <a:p>
            <a:pPr marL="843280" lvl="3" indent="-210820" algn="l">
              <a:lnSpc>
                <a:spcPts val="3840"/>
              </a:lnSpc>
            </a:pPr>
            <a:endParaRPr lang="en-US" sz="3099">
              <a:solidFill>
                <a:srgbClr val="000000"/>
              </a:solidFill>
              <a:latin typeface="Source Serif Pro"/>
              <a:ea typeface="Source Serif Pro"/>
              <a:cs typeface="Source Serif Pro"/>
              <a:sym typeface="Source Serif Pro"/>
            </a:endParaRPr>
          </a:p>
          <a:p>
            <a:pPr marL="843280" lvl="3" indent="-210820" algn="l">
              <a:lnSpc>
                <a:spcPts val="3840"/>
              </a:lnSpc>
            </a:pPr>
            <a:endParaRPr lang="en-US" sz="3099">
              <a:solidFill>
                <a:srgbClr val="000000"/>
              </a:solidFill>
              <a:latin typeface="Source Serif Pro"/>
              <a:ea typeface="Source Serif Pro"/>
              <a:cs typeface="Source Serif Pro"/>
              <a:sym typeface="Source Serif Pro"/>
            </a:endParaRPr>
          </a:p>
          <a:p>
            <a:pPr marL="843280" lvl="3" indent="-210820" algn="l">
              <a:lnSpc>
                <a:spcPts val="3840"/>
              </a:lnSpc>
            </a:pPr>
            <a:endParaRPr lang="en-US" sz="3099">
              <a:solidFill>
                <a:srgbClr val="000000"/>
              </a:solidFill>
              <a:latin typeface="Source Serif Pro"/>
              <a:ea typeface="Source Serif Pro"/>
              <a:cs typeface="Source Serif Pro"/>
              <a:sym typeface="Source Serif Pro"/>
            </a:endParaRPr>
          </a:p>
          <a:p>
            <a:pPr marL="843280" lvl="3" indent="-210820" algn="l">
              <a:lnSpc>
                <a:spcPts val="3840"/>
              </a:lnSpc>
            </a:pPr>
            <a:endParaRPr lang="en-US" sz="3099">
              <a:solidFill>
                <a:srgbClr val="000000"/>
              </a:solidFill>
              <a:latin typeface="Source Serif Pro"/>
              <a:ea typeface="Source Serif Pro"/>
              <a:cs typeface="Source Serif Pro"/>
              <a:sym typeface="Source Serif Pro"/>
            </a:endParaRPr>
          </a:p>
        </p:txBody>
      </p:sp>
      <p:sp>
        <p:nvSpPr>
          <p:cNvPr id="4" name="Freeform 4"/>
          <p:cNvSpPr/>
          <p:nvPr/>
        </p:nvSpPr>
        <p:spPr>
          <a:xfrm>
            <a:off x="6305500" y="9703312"/>
            <a:ext cx="2809925" cy="583688"/>
          </a:xfrm>
          <a:custGeom>
            <a:avLst/>
            <a:gdLst/>
            <a:ahLst/>
            <a:cxnLst/>
            <a:rect l="l" t="t" r="r" b="b"/>
            <a:pathLst>
              <a:path w="2809925" h="583688">
                <a:moveTo>
                  <a:pt x="0" y="0"/>
                </a:moveTo>
                <a:lnTo>
                  <a:pt x="2809925" y="0"/>
                </a:lnTo>
                <a:lnTo>
                  <a:pt x="2809925" y="583688"/>
                </a:lnTo>
                <a:lnTo>
                  <a:pt x="0" y="583688"/>
                </a:lnTo>
                <a:lnTo>
                  <a:pt x="0" y="0"/>
                </a:lnTo>
                <a:close/>
              </a:path>
            </a:pathLst>
          </a:custGeom>
          <a:blipFill>
            <a:blip r:embed="rId5"/>
            <a:stretch>
              <a:fillRect/>
            </a:stretch>
          </a:blipFill>
        </p:spPr>
        <p:txBody>
          <a:bodyPr/>
          <a:lstStyle/>
          <a:p>
            <a:endParaRPr lang="en-US"/>
          </a:p>
        </p:txBody>
      </p:sp>
      <p:sp>
        <p:nvSpPr>
          <p:cNvPr id="5" name="Freeform 5"/>
          <p:cNvSpPr/>
          <p:nvPr/>
        </p:nvSpPr>
        <p:spPr>
          <a:xfrm>
            <a:off x="9172575" y="9769366"/>
            <a:ext cx="3319932" cy="508109"/>
          </a:xfrm>
          <a:custGeom>
            <a:avLst/>
            <a:gdLst/>
            <a:ahLst/>
            <a:cxnLst/>
            <a:rect l="l" t="t" r="r" b="b"/>
            <a:pathLst>
              <a:path w="3319932" h="508109">
                <a:moveTo>
                  <a:pt x="0" y="0"/>
                </a:moveTo>
                <a:lnTo>
                  <a:pt x="3319932" y="0"/>
                </a:lnTo>
                <a:lnTo>
                  <a:pt x="3319932" y="508109"/>
                </a:lnTo>
                <a:lnTo>
                  <a:pt x="0" y="508109"/>
                </a:lnTo>
                <a:lnTo>
                  <a:pt x="0" y="0"/>
                </a:lnTo>
                <a:close/>
              </a:path>
            </a:pathLst>
          </a:custGeom>
          <a:blipFill>
            <a:blip r:embed="rId6"/>
            <a:stretch>
              <a:fillRect/>
            </a:stretch>
          </a:blipFill>
        </p:spPr>
        <p:txBody>
          <a:bodyPr/>
          <a:lstStyle/>
          <a:p>
            <a:endParaRPr lang="en-US"/>
          </a:p>
        </p:txBody>
      </p:sp>
      <p:sp>
        <p:nvSpPr>
          <p:cNvPr id="6" name="Freeform 6"/>
          <p:cNvSpPr/>
          <p:nvPr/>
        </p:nvSpPr>
        <p:spPr>
          <a:xfrm rot="1000863">
            <a:off x="16841811" y="8897185"/>
            <a:ext cx="1852619" cy="1985164"/>
          </a:xfrm>
          <a:custGeom>
            <a:avLst/>
            <a:gdLst/>
            <a:ahLst/>
            <a:cxnLst/>
            <a:rect l="l" t="t" r="r" b="b"/>
            <a:pathLst>
              <a:path w="1852619" h="1985164">
                <a:moveTo>
                  <a:pt x="0" y="0"/>
                </a:moveTo>
                <a:lnTo>
                  <a:pt x="1852618" y="0"/>
                </a:lnTo>
                <a:lnTo>
                  <a:pt x="1852618" y="1985163"/>
                </a:lnTo>
                <a:lnTo>
                  <a:pt x="0" y="19851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181342">
            <a:off x="-820974" y="-619827"/>
            <a:ext cx="1641948" cy="1567314"/>
          </a:xfrm>
          <a:custGeom>
            <a:avLst/>
            <a:gdLst/>
            <a:ahLst/>
            <a:cxnLst/>
            <a:rect l="l" t="t" r="r" b="b"/>
            <a:pathLst>
              <a:path w="1641948" h="1567314">
                <a:moveTo>
                  <a:pt x="0" y="0"/>
                </a:moveTo>
                <a:lnTo>
                  <a:pt x="1641948" y="0"/>
                </a:lnTo>
                <a:lnTo>
                  <a:pt x="1641948" y="1567314"/>
                </a:lnTo>
                <a:lnTo>
                  <a:pt x="0" y="15673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2700000">
            <a:off x="17363979" y="-506524"/>
            <a:ext cx="1848042" cy="1727079"/>
          </a:xfrm>
          <a:custGeom>
            <a:avLst/>
            <a:gdLst/>
            <a:ahLst/>
            <a:cxnLst/>
            <a:rect l="l" t="t" r="r" b="b"/>
            <a:pathLst>
              <a:path w="1848042" h="1727079">
                <a:moveTo>
                  <a:pt x="0" y="0"/>
                </a:moveTo>
                <a:lnTo>
                  <a:pt x="1848042" y="0"/>
                </a:lnTo>
                <a:lnTo>
                  <a:pt x="1848042" y="1727079"/>
                </a:lnTo>
                <a:lnTo>
                  <a:pt x="0" y="172707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760880" y="3937638"/>
            <a:ext cx="4869317" cy="799846"/>
          </a:xfrm>
          <a:prstGeom prst="rect">
            <a:avLst/>
          </a:prstGeom>
        </p:spPr>
        <p:txBody>
          <a:bodyPr lIns="0" tIns="0" rIns="0" bIns="0" rtlCol="0" anchor="t">
            <a:spAutoFit/>
          </a:bodyPr>
          <a:lstStyle/>
          <a:p>
            <a:pPr algn="ctr">
              <a:lnSpc>
                <a:spcPts val="6272"/>
              </a:lnSpc>
            </a:pPr>
            <a:r>
              <a:rPr lang="en-US" sz="5599" b="1" spc="5">
                <a:solidFill>
                  <a:srgbClr val="FFFFFF"/>
                </a:solidFill>
                <a:latin typeface="Source Serif Pro Bold"/>
                <a:ea typeface="Source Serif Pro Bold"/>
                <a:cs typeface="Source Serif Pro Bold"/>
                <a:sym typeface="Source Serif Pro Bold"/>
              </a:rPr>
              <a:t>NEXT STEPS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sp>
        <p:nvSpPr>
          <p:cNvPr id="2" name="AutoShape 2"/>
          <p:cNvSpPr/>
          <p:nvPr/>
        </p:nvSpPr>
        <p:spPr>
          <a:xfrm>
            <a:off x="6185210" y="758825"/>
            <a:ext cx="6201862" cy="25159"/>
          </a:xfrm>
          <a:prstGeom prst="rect">
            <a:avLst/>
          </a:prstGeom>
          <a:solidFill>
            <a:srgbClr val="13254B"/>
          </a:solidFill>
        </p:spPr>
        <p:txBody>
          <a:bodyPr/>
          <a:lstStyle/>
          <a:p>
            <a:endParaRPr lang="en-US"/>
          </a:p>
        </p:txBody>
      </p:sp>
      <p:sp>
        <p:nvSpPr>
          <p:cNvPr id="3" name="Freeform 3"/>
          <p:cNvSpPr/>
          <p:nvPr/>
        </p:nvSpPr>
        <p:spPr>
          <a:xfrm>
            <a:off x="6392868" y="9703312"/>
            <a:ext cx="2809925" cy="583688"/>
          </a:xfrm>
          <a:custGeom>
            <a:avLst/>
            <a:gdLst/>
            <a:ahLst/>
            <a:cxnLst/>
            <a:rect l="l" t="t" r="r" b="b"/>
            <a:pathLst>
              <a:path w="2809925" h="583688">
                <a:moveTo>
                  <a:pt x="0" y="0"/>
                </a:moveTo>
                <a:lnTo>
                  <a:pt x="2809925" y="0"/>
                </a:lnTo>
                <a:lnTo>
                  <a:pt x="2809925" y="583688"/>
                </a:lnTo>
                <a:lnTo>
                  <a:pt x="0" y="583688"/>
                </a:lnTo>
                <a:lnTo>
                  <a:pt x="0" y="0"/>
                </a:lnTo>
                <a:close/>
              </a:path>
            </a:pathLst>
          </a:custGeom>
          <a:blipFill>
            <a:blip r:embed="rId2"/>
            <a:stretch>
              <a:fillRect/>
            </a:stretch>
          </a:blipFill>
        </p:spPr>
        <p:txBody>
          <a:bodyPr/>
          <a:lstStyle/>
          <a:p>
            <a:endParaRPr lang="en-US"/>
          </a:p>
        </p:txBody>
      </p:sp>
      <p:sp>
        <p:nvSpPr>
          <p:cNvPr id="4" name="Freeform 4"/>
          <p:cNvSpPr/>
          <p:nvPr/>
        </p:nvSpPr>
        <p:spPr>
          <a:xfrm>
            <a:off x="9259943" y="9769366"/>
            <a:ext cx="3319932" cy="508109"/>
          </a:xfrm>
          <a:custGeom>
            <a:avLst/>
            <a:gdLst/>
            <a:ahLst/>
            <a:cxnLst/>
            <a:rect l="l" t="t" r="r" b="b"/>
            <a:pathLst>
              <a:path w="3319932" h="508109">
                <a:moveTo>
                  <a:pt x="0" y="0"/>
                </a:moveTo>
                <a:lnTo>
                  <a:pt x="3319932" y="0"/>
                </a:lnTo>
                <a:lnTo>
                  <a:pt x="3319932" y="508109"/>
                </a:lnTo>
                <a:lnTo>
                  <a:pt x="0" y="508109"/>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22775" y="1039641"/>
            <a:ext cx="18042450" cy="8435967"/>
          </a:xfrm>
          <a:prstGeom prst="rect">
            <a:avLst/>
          </a:prstGeom>
        </p:spPr>
        <p:txBody>
          <a:bodyPr lIns="0" tIns="0" rIns="0" bIns="0" rtlCol="0" anchor="t">
            <a:spAutoFit/>
          </a:bodyPr>
          <a:lstStyle/>
          <a:p>
            <a:pPr algn="l">
              <a:lnSpc>
                <a:spcPts val="2044"/>
              </a:lnSpc>
            </a:pPr>
            <a:r>
              <a:rPr lang="en-US" sz="1362">
                <a:solidFill>
                  <a:srgbClr val="16140C"/>
                </a:solidFill>
                <a:latin typeface="Source Serif Pro"/>
                <a:ea typeface="Source Serif Pro"/>
                <a:cs typeface="Source Serif Pro"/>
                <a:sym typeface="Source Serif Pro"/>
              </a:rPr>
              <a:t>Cabell Huntington Hospital. (2024). Maternal hypertension care. Perinatal Center. Retrieved July 21, 2024, from </a:t>
            </a:r>
            <a:r>
              <a:rPr lang="en-US" sz="1362" u="sng">
                <a:solidFill>
                  <a:srgbClr val="16140C"/>
                </a:solidFill>
                <a:latin typeface="Source Serif Pro"/>
                <a:ea typeface="Source Serif Pro"/>
                <a:cs typeface="Source Serif Pro"/>
                <a:sym typeface="Source Serif Pro"/>
                <a:hlinkClick r:id="rId4" tooltip="https://cabellhuntington.org/services/perinatal-center/maternal-hypertension-care/"/>
              </a:rPr>
              <a:t>https://cabellhuntington.org/services/perinatal-center/maternal-hypertension-care/</a:t>
            </a:r>
            <a:r>
              <a:rPr lang="en-US" sz="1362">
                <a:solidFill>
                  <a:srgbClr val="16140C"/>
                </a:solidFill>
                <a:latin typeface="Source Serif Pro"/>
                <a:ea typeface="Source Serif Pro"/>
                <a:cs typeface="Source Serif Pro"/>
                <a:sym typeface="Source Serif Pro"/>
              </a:rPr>
              <a:t> </a:t>
            </a:r>
          </a:p>
          <a:p>
            <a:pPr algn="l">
              <a:lnSpc>
                <a:spcPts val="2044"/>
              </a:lnSpc>
            </a:pPr>
            <a:r>
              <a:rPr lang="en-US" sz="1362">
                <a:solidFill>
                  <a:srgbClr val="16140C"/>
                </a:solidFill>
                <a:latin typeface="Source Serif Pro"/>
                <a:ea typeface="Source Serif Pro"/>
                <a:cs typeface="Source Serif Pro"/>
                <a:sym typeface="Source Serif Pro"/>
              </a:rPr>
              <a:t>Centers for Disease Control and Prevention. (2020). Pregnancy-related deaths: Data and statistics. Retrieved from </a:t>
            </a:r>
            <a:r>
              <a:rPr lang="en-US" sz="1362" u="sng">
                <a:solidFill>
                  <a:srgbClr val="16140C"/>
                </a:solidFill>
                <a:latin typeface="Source Serif Pro"/>
                <a:ea typeface="Source Serif Pro"/>
                <a:cs typeface="Source Serif Pro"/>
                <a:sym typeface="Source Serif Pro"/>
                <a:hlinkClick r:id="rId5" tooltip="https://www.cdc.gov/reproductivehealth/maternal-mortality/pregnancy-related-deaths-data.html"/>
              </a:rPr>
              <a:t>https://www.cdc.gov/reproductivehealth/maternal-mortality/pregnancy-related-deaths-data.html</a:t>
            </a:r>
            <a:r>
              <a:rPr lang="en-US" sz="13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Dawley, D., Breyel, J., Lilly, C., &amp; Umer, A. (2023). Prenatal care utilization among pregnant women with substance use disorder: A Drug-Free Moms and Babies Project study [ID: 1377131]. Obstetrics &amp; Gynecology, 141(5S), 76S. </a:t>
            </a:r>
          </a:p>
          <a:p>
            <a:pPr algn="l">
              <a:lnSpc>
                <a:spcPts val="2194"/>
              </a:lnSpc>
            </a:pPr>
            <a:r>
              <a:rPr lang="en-US" sz="1462">
                <a:solidFill>
                  <a:srgbClr val="16140C"/>
                </a:solidFill>
                <a:latin typeface="Source Serif Pro"/>
                <a:ea typeface="Source Serif Pro"/>
                <a:cs typeface="Source Serif Pro"/>
                <a:sym typeface="Source Serif Pro"/>
              </a:rPr>
              <a:t>Driscoll, A. K., &amp; Gregory, E. C. W. (2020, November). Increases in prepregnancy obesity: United States, 2016–2019. NCHS Data Brief, No. 392. U.S. Department of Health and Human Services, Centers for Disease Control and Prevention, National Center for Health Statistics. </a:t>
            </a:r>
          </a:p>
          <a:p>
            <a:pPr algn="l">
              <a:lnSpc>
                <a:spcPts val="2194"/>
              </a:lnSpc>
            </a:pPr>
            <a:r>
              <a:rPr lang="en-US" sz="1462">
                <a:solidFill>
                  <a:srgbClr val="16140C"/>
                </a:solidFill>
                <a:latin typeface="Source Serif Pro"/>
                <a:ea typeface="Source Serif Pro"/>
                <a:cs typeface="Source Serif Pro"/>
                <a:sym typeface="Source Serif Pro"/>
              </a:rPr>
              <a:t>Durr, A. J., Robinson, C. H., Seabury, R. A., Calkins, A. L., Pollard, C. R., Thygeson, N. M., Lindberg, C. C., McColley, J. M., &amp; Baus, A. D. (2023). Evaluation of self-measured blood pressure monitoring in a southern rural West Virginia health system. Journal Name, Volume(Issue), pages. </a:t>
            </a:r>
          </a:p>
          <a:p>
            <a:pPr algn="l">
              <a:lnSpc>
                <a:spcPts val="2194"/>
              </a:lnSpc>
            </a:pPr>
            <a:r>
              <a:rPr lang="en-US" sz="1462">
                <a:solidFill>
                  <a:srgbClr val="16140C"/>
                </a:solidFill>
                <a:latin typeface="Source Serif Pro"/>
                <a:ea typeface="Source Serif Pro"/>
                <a:cs typeface="Source Serif Pro"/>
                <a:sym typeface="Source Serif Pro"/>
              </a:rPr>
              <a:t> eligibility guidelines for WIC. </a:t>
            </a:r>
            <a:r>
              <a:rPr lang="en-US" sz="1462" u="sng">
                <a:solidFill>
                  <a:srgbClr val="16140C"/>
                </a:solidFill>
                <a:latin typeface="Source Serif Pro"/>
                <a:ea typeface="Source Serif Pro"/>
                <a:cs typeface="Source Serif Pro"/>
                <a:sym typeface="Source Serif Pro"/>
                <a:hlinkClick r:id="rId6" tooltip="https://dhhr.wv.gov/News/2024/Pages/Department-of-Health-Informs-Residents-of-Increased-Eligibility-Guidelines-for-WIC.aspx"/>
              </a:rPr>
              <a:t>https://dhhr.wv.gov/News/2024/Pages/Department-of-Health-Informs-Residents-of-Increased-Eligibility-Guidelines-for-WIC.aspx</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March of Dimes. (2022). West Virginia state summary. Retrieved July 21, 2024, from </a:t>
            </a:r>
            <a:r>
              <a:rPr lang="en-US" sz="1462" u="sng">
                <a:solidFill>
                  <a:srgbClr val="16140C"/>
                </a:solidFill>
                <a:latin typeface="Source Serif Pro"/>
                <a:ea typeface="Source Serif Pro"/>
                <a:cs typeface="Source Serif Pro"/>
                <a:sym typeface="Source Serif Pro"/>
                <a:hlinkClick r:id="rId7" tooltip="https://www.marchofdimes.org/peristats/state-summaries/west-virginia?top=3"/>
              </a:rPr>
              <a:t>https://www.marchofdimes.org/peristats/state-summaries/west-virginia?top=3</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March of Dimes. (2023). Maternity care report: West Virginia. March of Dimes. Retrieved July 21, 2024, from </a:t>
            </a:r>
            <a:r>
              <a:rPr lang="en-US" sz="1462" u="sng">
                <a:solidFill>
                  <a:srgbClr val="16140C"/>
                </a:solidFill>
                <a:latin typeface="Source Serif Pro"/>
                <a:ea typeface="Source Serif Pro"/>
                <a:cs typeface="Source Serif Pro"/>
                <a:sym typeface="Source Serif Pro"/>
                <a:hlinkClick r:id="rId8" tooltip="https://www.marchofdimes.org/peristats/assets/s3/reports/mcd/Maternity-Care-Report-WestVirginia.pdf"/>
              </a:rPr>
              <a:t>https://www.marchofdimes.org/peristats/assets/s3/reports/mcd/Maternity-Care-Report-WestVirginia.pdf</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March of Dimes. (2024). Peristats: Preterm birth. Retrieved July 21, 2024, from </a:t>
            </a:r>
            <a:r>
              <a:rPr lang="en-US" sz="1462" u="sng">
                <a:solidFill>
                  <a:srgbClr val="16140C"/>
                </a:solidFill>
                <a:latin typeface="Source Serif Pro"/>
                <a:ea typeface="Source Serif Pro"/>
                <a:cs typeface="Source Serif Pro"/>
                <a:sym typeface="Source Serif Pro"/>
                <a:hlinkClick r:id="rId9" tooltip="https://www.marchofdimes.org/peristats/data?reg=99&amp;top=21&amp;stop=600&amp;lev=1&amp;slev=4&amp;obj=35&amp;sreg=54"/>
              </a:rPr>
              <a:t>https://www.marchofdimes.org/peristats/data?reg=99&amp;top=21&amp;stop=600&amp;lev=1&amp;slev=4&amp;obj=35&amp;sreg=54</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Kipling, L., Bombard, J., Wang, X., &amp; Cox, S. (2024). Cigarette smoking among pregnant women during the perinatal period: Prevalence and health care provider inquiries — Pregnancy Risk Assessment Monitoring System, United States, 2021. Morbidity and Mortality Weekly Report, 73(17), 393–398. Retrieved from </a:t>
            </a:r>
            <a:r>
              <a:rPr lang="en-US" sz="1462" u="sng">
                <a:solidFill>
                  <a:srgbClr val="16140C"/>
                </a:solidFill>
                <a:latin typeface="Source Serif Pro"/>
                <a:ea typeface="Source Serif Pro"/>
                <a:cs typeface="Source Serif Pro"/>
                <a:sym typeface="Source Serif Pro"/>
                <a:hlinkClick r:id="rId10" tooltip="https://www.cdc.gov/mmwr/volumes/73/wr/mm7317a2.htm"/>
              </a:rPr>
              <a:t>https://www.cdc.gov/mmwr/volumes/73/wr/mm7317a2.htm</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Koech, W. A., &amp; Lilly, C. L. (2019). Association of county perinatal resources and gestational weight gain in West Virginia, United States. BMC Pregnancy and Childbirth, 19, 497. </a:t>
            </a:r>
            <a:r>
              <a:rPr lang="en-US" sz="1462" u="sng">
                <a:solidFill>
                  <a:srgbClr val="16140C"/>
                </a:solidFill>
                <a:latin typeface="Source Serif Pro"/>
                <a:ea typeface="Source Serif Pro"/>
                <a:cs typeface="Source Serif Pro"/>
                <a:sym typeface="Source Serif Pro"/>
                <a:hlinkClick r:id="rId11" tooltip="https://doi.org/10.1186/s12884-019-2650-7"/>
              </a:rPr>
              <a:t>https://doi.org/10.1186/s12884-019-2650-7</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National Coalition Against Domestic Violence. (2021). Domestic violence in West Virginia. </a:t>
            </a:r>
            <a:r>
              <a:rPr lang="en-US" sz="1462" u="sng">
                <a:solidFill>
                  <a:srgbClr val="16140C"/>
                </a:solidFill>
                <a:latin typeface="Source Serif Pro"/>
                <a:ea typeface="Source Serif Pro"/>
                <a:cs typeface="Source Serif Pro"/>
                <a:sym typeface="Source Serif Pro"/>
                <a:hlinkClick r:id="rId12" tooltip="https://assets.speakcdn.com/assets/2497/west_virginia-2021101912193555.pdf"/>
              </a:rPr>
              <a:t>https://assets.speakcdn.com/assets/2497/west_virginia-2021101912193555.pdf</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West Virginia Perinatal Partnership. (n.d.). AIM patient safety bundles. Retrieved July 21, 2024, from </a:t>
            </a:r>
            <a:r>
              <a:rPr lang="en-US" sz="1462" u="sng">
                <a:solidFill>
                  <a:srgbClr val="16140C"/>
                </a:solidFill>
                <a:latin typeface="Source Serif Pro"/>
                <a:ea typeface="Source Serif Pro"/>
                <a:cs typeface="Source Serif Pro"/>
                <a:sym typeface="Source Serif Pro"/>
                <a:hlinkClick r:id="rId13" tooltip="https://wvperinatal.org/aim-patient-safety-bundles/"/>
              </a:rPr>
              <a:t>https://wvperinatal.org/aim-patient-safety-bundles/</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West Virginia Department of Health and Human Resources. (n.d.). Smoking and pregnancy. West Virginia Department of Health and Human Resources. Retrieved July 21, 2024, from </a:t>
            </a:r>
            <a:r>
              <a:rPr lang="en-US" sz="1462" u="sng">
                <a:solidFill>
                  <a:srgbClr val="16140C"/>
                </a:solidFill>
                <a:latin typeface="Source Serif Pro"/>
                <a:ea typeface="Source Serif Pro"/>
                <a:cs typeface="Source Serif Pro"/>
                <a:sym typeface="Source Serif Pro"/>
                <a:hlinkClick r:id="rId14" tooltip="https://dhhr.wv.gov/wvdtp/Cessation/Pages/Smoking-and-Pregnancy.aspx"/>
              </a:rPr>
              <a:t>https://dhhr.wv.gov/wvdtp/Cessation/Pages/Smoking-and-Pregnancy.aspx</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West Virginia University. (2023, February 7). WVU study shows that the number of West Virginia infants exposed to drugs in the womb is 10 times higher than the national rate. WVU Today. </a:t>
            </a:r>
            <a:r>
              <a:rPr lang="en-US" sz="1462" u="sng">
                <a:solidFill>
                  <a:srgbClr val="16140C"/>
                </a:solidFill>
                <a:latin typeface="Source Serif Pro"/>
                <a:ea typeface="Source Serif Pro"/>
                <a:cs typeface="Source Serif Pro"/>
                <a:sym typeface="Source Serif Pro"/>
                <a:hlinkClick r:id="rId15" tooltip="https://wvutoday.wvu.edu/stories/2023/02/07/wvu-study-shows-number-of-west-virginia-infants-exposed-to-drugs-in-the-womb-is-10-times-higher-than-national-rate"/>
              </a:rPr>
              <a:t>https://wvutoday.wvu.edu/stories/2023/02/07/wvu-study-shows-number-of-west-virginia-infants-exposed-to-drugs-in-the-womb-is-10-times-higher-than-national-rate</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West Virginia Department of Health and Human Resources. (2021). West Virginia vital statistics, 2021. </a:t>
            </a:r>
            <a:r>
              <a:rPr lang="en-US" sz="1462" u="sng">
                <a:solidFill>
                  <a:srgbClr val="16140C"/>
                </a:solidFill>
                <a:latin typeface="Source Serif Pro"/>
                <a:ea typeface="Source Serif Pro"/>
                <a:cs typeface="Source Serif Pro"/>
                <a:sym typeface="Source Serif Pro"/>
                <a:hlinkClick r:id="rId16" tooltip="https://dhhr.wv.gov/HSC/SS/Vital_Statistics/Documents/2021Vital.pdf"/>
              </a:rPr>
              <a:t>https://dhhr.wv.gov/HSC/SS/Vital_Statistics/Documents/2021Vital.pdf</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Society for Maternal-Fetal Medicine. (n.d.). Non-physician providers in maternal-fetal medicine. Retrieved from </a:t>
            </a:r>
            <a:r>
              <a:rPr lang="en-US" sz="1462" u="sng">
                <a:solidFill>
                  <a:srgbClr val="16140C"/>
                </a:solidFill>
                <a:latin typeface="Source Serif Pro"/>
                <a:ea typeface="Source Serif Pro"/>
                <a:cs typeface="Source Serif Pro"/>
                <a:sym typeface="Source Serif Pro"/>
                <a:hlinkClick r:id="rId17" tooltip="https://www.smfm.org/news/non-physician-providers-in-maternal-fetal-medicine#:~:text=Several%20practice%20models%20have%20been,care%20have%20also%20been%20increasing"/>
              </a:rPr>
              <a:t>https://www.smfm.org/news/non-physician-providers-in-maternal-fetal-medicine#:~:text=Several%20practice%20models%20have%20been,care%20have%20also%20been%20increasing</a:t>
            </a:r>
            <a:r>
              <a:rPr lang="en-US" sz="1462">
                <a:solidFill>
                  <a:srgbClr val="16140C"/>
                </a:solidFill>
                <a:latin typeface="Source Serif Pro"/>
                <a:ea typeface="Source Serif Pro"/>
                <a:cs typeface="Source Serif Pro"/>
                <a:sym typeface="Source Serif Pro"/>
              </a:rPr>
              <a:t> </a:t>
            </a:r>
          </a:p>
          <a:p>
            <a:pPr algn="l">
              <a:lnSpc>
                <a:spcPts val="2194"/>
              </a:lnSpc>
            </a:pPr>
            <a:r>
              <a:rPr lang="en-US" sz="1462">
                <a:solidFill>
                  <a:srgbClr val="16140C"/>
                </a:solidFill>
                <a:latin typeface="Source Serif Pro"/>
                <a:ea typeface="Source Serif Pro"/>
                <a:cs typeface="Source Serif Pro"/>
                <a:sym typeface="Source Serif Pro"/>
              </a:rPr>
              <a:t>West Virginia University. (2020, February 20). About 8 percent of West Virginia babies are exposed to alcohol shortly before birth. WVU Today. </a:t>
            </a:r>
            <a:r>
              <a:rPr lang="en-US" sz="1462" u="sng">
                <a:solidFill>
                  <a:srgbClr val="16140C"/>
                </a:solidFill>
                <a:latin typeface="Source Serif Pro"/>
                <a:ea typeface="Source Serif Pro"/>
                <a:cs typeface="Source Serif Pro"/>
                <a:sym typeface="Source Serif Pro"/>
                <a:hlinkClick r:id="rId18" tooltip="https://wvutoday.wvu.edu/stories/2020/02/20/about-8-percent-of-west-virginia-babies-are-exposed-to-alcohol-shortly-before-birth"/>
              </a:rPr>
              <a:t>https://wvutoday.wvu.edu/stories/2020/02/20/about-8-percent-of-west-virginia-babies-are-exposed-to-alcohol-shortly-before-birth</a:t>
            </a:r>
            <a:r>
              <a:rPr lang="en-US" sz="1462">
                <a:solidFill>
                  <a:srgbClr val="16140C"/>
                </a:solidFill>
                <a:latin typeface="Source Serif Pro"/>
                <a:ea typeface="Source Serif Pro"/>
                <a:cs typeface="Source Serif Pro"/>
                <a:sym typeface="Source Serif Pro"/>
              </a:rPr>
              <a:t> </a:t>
            </a:r>
          </a:p>
          <a:p>
            <a:pPr algn="l">
              <a:lnSpc>
                <a:spcPts val="2340"/>
              </a:lnSpc>
            </a:pPr>
            <a:r>
              <a:rPr lang="en-US" sz="1560">
                <a:solidFill>
                  <a:srgbClr val="16140C"/>
                </a:solidFill>
                <a:latin typeface="Source Serif Pro"/>
                <a:ea typeface="Source Serif Pro"/>
                <a:cs typeface="Source Serif Pro"/>
                <a:sym typeface="Source Serif Pro"/>
              </a:rPr>
              <a:t>West Virginia Department of Health and Human Resources. (2023). Drug-Free Mom and Babies. Retrieved July 21, 2024, from </a:t>
            </a:r>
            <a:r>
              <a:rPr lang="en-US" sz="1560" u="sng">
                <a:solidFill>
                  <a:srgbClr val="16140C"/>
                </a:solidFill>
                <a:latin typeface="Source Serif Pro"/>
                <a:ea typeface="Source Serif Pro"/>
                <a:cs typeface="Source Serif Pro"/>
                <a:sym typeface="Source Serif Pro"/>
                <a:hlinkClick r:id="rId19" tooltip="https://dhhr.wv.gov/office-of-drug-control-policy/newsletters/Pages/Drug-Free-Mom-and-Babies.aspx"/>
              </a:rPr>
              <a:t>https://dhhr.wv.gov/office-of-drug-control-policy/newsletters/Pages/Drug-Free-Mom-and-Babies.aspx</a:t>
            </a:r>
            <a:r>
              <a:rPr lang="en-US" sz="1560">
                <a:solidFill>
                  <a:srgbClr val="16140C"/>
                </a:solidFill>
                <a:latin typeface="Source Serif Pro"/>
                <a:ea typeface="Source Serif Pro"/>
                <a:cs typeface="Source Serif Pro"/>
                <a:sym typeface="Source Serif Pro"/>
              </a:rPr>
              <a:t> </a:t>
            </a:r>
          </a:p>
          <a:p>
            <a:pPr algn="l">
              <a:lnSpc>
                <a:spcPts val="2340"/>
              </a:lnSpc>
            </a:pPr>
            <a:r>
              <a:rPr lang="en-US" sz="1560">
                <a:solidFill>
                  <a:srgbClr val="16140C"/>
                </a:solidFill>
                <a:latin typeface="Source Serif Pro"/>
                <a:ea typeface="Source Serif Pro"/>
                <a:cs typeface="Source Serif Pro"/>
                <a:sym typeface="Source Serif Pro"/>
              </a:rPr>
              <a:t>West Virginia Department of Health and Human Resources. (2024, July 17). Department of Health informs residents of increased</a:t>
            </a:r>
          </a:p>
          <a:p>
            <a:pPr algn="l">
              <a:lnSpc>
                <a:spcPts val="3456"/>
              </a:lnSpc>
            </a:pPr>
            <a:endParaRPr lang="en-US" sz="1560">
              <a:solidFill>
                <a:srgbClr val="16140C"/>
              </a:solidFill>
              <a:latin typeface="Source Serif Pro"/>
              <a:ea typeface="Source Serif Pro"/>
              <a:cs typeface="Source Serif Pro"/>
              <a:sym typeface="Source Serif Pro"/>
            </a:endParaRPr>
          </a:p>
        </p:txBody>
      </p:sp>
      <p:sp>
        <p:nvSpPr>
          <p:cNvPr id="6" name="TextBox 6"/>
          <p:cNvSpPr txBox="1"/>
          <p:nvPr/>
        </p:nvSpPr>
        <p:spPr>
          <a:xfrm>
            <a:off x="3381802" y="38100"/>
            <a:ext cx="11120862" cy="720725"/>
          </a:xfrm>
          <a:prstGeom prst="rect">
            <a:avLst/>
          </a:prstGeom>
        </p:spPr>
        <p:txBody>
          <a:bodyPr lIns="0" tIns="0" rIns="0" bIns="0" rtlCol="0" anchor="t">
            <a:spAutoFit/>
          </a:bodyPr>
          <a:lstStyle/>
          <a:p>
            <a:pPr marL="0" lvl="0" indent="0" algn="ctr">
              <a:lnSpc>
                <a:spcPts val="5500"/>
              </a:lnSpc>
            </a:pPr>
            <a:r>
              <a:rPr lang="en-US" sz="5000">
                <a:solidFill>
                  <a:srgbClr val="323B60"/>
                </a:solidFill>
                <a:latin typeface="Source Serif Pro"/>
                <a:ea typeface="Source Serif Pro"/>
                <a:cs typeface="Source Serif Pro"/>
                <a:sym typeface="Source Serif Pro"/>
              </a:rPr>
              <a:t>References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539305" y="-5317632"/>
            <a:ext cx="14092745" cy="9902503"/>
            <a:chOff x="0" y="0"/>
            <a:chExt cx="4572000" cy="3212592"/>
          </a:xfrm>
        </p:grpSpPr>
        <p:sp>
          <p:nvSpPr>
            <p:cNvPr id="3" name="Freeform 3"/>
            <p:cNvSpPr/>
            <p:nvPr/>
          </p:nvSpPr>
          <p:spPr>
            <a:xfrm>
              <a:off x="-40875" y="-15335"/>
              <a:ext cx="4793771" cy="3267781"/>
            </a:xfrm>
            <a:custGeom>
              <a:avLst/>
              <a:gdLst/>
              <a:ahLst/>
              <a:cxnLst/>
              <a:rect l="l" t="t" r="r" b="b"/>
              <a:pathLst>
                <a:path w="4793771" h="3267781">
                  <a:moveTo>
                    <a:pt x="3758476" y="2388987"/>
                  </a:moveTo>
                  <a:cubicBezTo>
                    <a:pt x="3777145" y="2379652"/>
                    <a:pt x="3795601" y="2369892"/>
                    <a:pt x="3813797" y="2359622"/>
                  </a:cubicBezTo>
                  <a:cubicBezTo>
                    <a:pt x="4346006" y="2059225"/>
                    <a:pt x="4793771" y="1415561"/>
                    <a:pt x="4539726" y="792606"/>
                  </a:cubicBezTo>
                  <a:cubicBezTo>
                    <a:pt x="4416115" y="489497"/>
                    <a:pt x="4124250" y="253294"/>
                    <a:pt x="3798022" y="226479"/>
                  </a:cubicBezTo>
                  <a:cubicBezTo>
                    <a:pt x="3416210" y="195095"/>
                    <a:pt x="3057000" y="433700"/>
                    <a:pt x="2673902" y="434869"/>
                  </a:cubicBezTo>
                  <a:cubicBezTo>
                    <a:pt x="2150947" y="436467"/>
                    <a:pt x="1697967" y="0"/>
                    <a:pt x="1175295" y="17260"/>
                  </a:cubicBezTo>
                  <a:cubicBezTo>
                    <a:pt x="926093" y="25490"/>
                    <a:pt x="686885" y="141037"/>
                    <a:pt x="505621" y="312257"/>
                  </a:cubicBezTo>
                  <a:cubicBezTo>
                    <a:pt x="324357" y="483477"/>
                    <a:pt x="198176" y="707277"/>
                    <a:pt x="117968" y="943375"/>
                  </a:cubicBezTo>
                  <a:cubicBezTo>
                    <a:pt x="33113" y="1193148"/>
                    <a:pt x="0" y="1477082"/>
                    <a:pt x="114600" y="1714681"/>
                  </a:cubicBezTo>
                  <a:cubicBezTo>
                    <a:pt x="225927" y="1945498"/>
                    <a:pt x="455959" y="2093480"/>
                    <a:pt x="684103" y="2210167"/>
                  </a:cubicBezTo>
                  <a:cubicBezTo>
                    <a:pt x="912247" y="2326854"/>
                    <a:pt x="1155656" y="2428529"/>
                    <a:pt x="1335979" y="2610604"/>
                  </a:cubicBezTo>
                  <a:cubicBezTo>
                    <a:pt x="1526733" y="2803211"/>
                    <a:pt x="1646549" y="3083819"/>
                    <a:pt x="1897397" y="3186566"/>
                  </a:cubicBezTo>
                  <a:cubicBezTo>
                    <a:pt x="2095678" y="3267781"/>
                    <a:pt x="2326648" y="3211079"/>
                    <a:pt x="2512645" y="3104699"/>
                  </a:cubicBezTo>
                  <a:cubicBezTo>
                    <a:pt x="2698634" y="2998322"/>
                    <a:pt x="2853882" y="2846534"/>
                    <a:pt x="3026221" y="2719221"/>
                  </a:cubicBezTo>
                  <a:cubicBezTo>
                    <a:pt x="3243833" y="2558464"/>
                    <a:pt x="3518795" y="2508816"/>
                    <a:pt x="3758476" y="2388987"/>
                  </a:cubicBezTo>
                  <a:close/>
                </a:path>
              </a:pathLst>
            </a:custGeom>
            <a:solidFill>
              <a:srgbClr val="DBEDFD"/>
            </a:solidFill>
            <a:ln w="12700">
              <a:solidFill>
                <a:srgbClr val="000000"/>
              </a:solidFill>
            </a:ln>
          </p:spPr>
          <p:txBody>
            <a:bodyPr/>
            <a:lstStyle/>
            <a:p>
              <a:endParaRPr lang="en-US"/>
            </a:p>
          </p:txBody>
        </p:sp>
        <p:sp>
          <p:nvSpPr>
            <p:cNvPr id="4" name="Freeform 4"/>
            <p:cNvSpPr/>
            <p:nvPr/>
          </p:nvSpPr>
          <p:spPr>
            <a:xfrm>
              <a:off x="0" y="0"/>
              <a:ext cx="4572000" cy="3212592"/>
            </a:xfrm>
            <a:custGeom>
              <a:avLst/>
              <a:gdLst/>
              <a:ahLst/>
              <a:cxnLst/>
              <a:rect l="l" t="t" r="r" b="b"/>
              <a:pathLst>
                <a:path w="4572000" h="3212592">
                  <a:moveTo>
                    <a:pt x="4572000" y="3212592"/>
                  </a:moveTo>
                  <a:lnTo>
                    <a:pt x="0" y="3212592"/>
                  </a:lnTo>
                  <a:lnTo>
                    <a:pt x="0" y="0"/>
                  </a:lnTo>
                  <a:lnTo>
                    <a:pt x="4572000" y="0"/>
                  </a:lnTo>
                  <a:lnTo>
                    <a:pt x="4572000" y="3212592"/>
                  </a:lnTo>
                  <a:close/>
                </a:path>
              </a:pathLst>
            </a:custGeom>
            <a:blipFill>
              <a:blip r:embed="rId2"/>
              <a:stretch>
                <a:fillRect l="-11" r="-11"/>
              </a:stretch>
            </a:blipFill>
          </p:spPr>
          <p:txBody>
            <a:bodyPr/>
            <a:lstStyle/>
            <a:p>
              <a:endParaRPr lang="en-US"/>
            </a:p>
          </p:txBody>
        </p:sp>
      </p:grpSp>
      <p:grpSp>
        <p:nvGrpSpPr>
          <p:cNvPr id="5" name="Group 5"/>
          <p:cNvGrpSpPr>
            <a:grpSpLocks noChangeAspect="1"/>
          </p:cNvGrpSpPr>
          <p:nvPr/>
        </p:nvGrpSpPr>
        <p:grpSpPr>
          <a:xfrm rot="-3490952">
            <a:off x="-2506889" y="5777821"/>
            <a:ext cx="6118046" cy="8312563"/>
            <a:chOff x="0" y="0"/>
            <a:chExt cx="3364992" cy="4572000"/>
          </a:xfrm>
        </p:grpSpPr>
        <p:sp>
          <p:nvSpPr>
            <p:cNvPr id="6" name="Freeform 6"/>
            <p:cNvSpPr/>
            <p:nvPr/>
          </p:nvSpPr>
          <p:spPr>
            <a:xfrm>
              <a:off x="-14430" y="-18654"/>
              <a:ext cx="3539861" cy="4602770"/>
            </a:xfrm>
            <a:custGeom>
              <a:avLst/>
              <a:gdLst/>
              <a:ahLst/>
              <a:cxnLst/>
              <a:rect l="l" t="t" r="r" b="b"/>
              <a:pathLst>
                <a:path w="3539861" h="4602770">
                  <a:moveTo>
                    <a:pt x="3154043" y="370565"/>
                  </a:moveTo>
                  <a:cubicBezTo>
                    <a:pt x="3149740" y="364861"/>
                    <a:pt x="3145370" y="359189"/>
                    <a:pt x="3140931" y="353551"/>
                  </a:cubicBezTo>
                  <a:cubicBezTo>
                    <a:pt x="3082392" y="279158"/>
                    <a:pt x="3014204" y="214094"/>
                    <a:pt x="2936275" y="160224"/>
                  </a:cubicBezTo>
                  <a:cubicBezTo>
                    <a:pt x="2823060" y="81962"/>
                    <a:pt x="2687194" y="34683"/>
                    <a:pt x="2550433" y="22062"/>
                  </a:cubicBezTo>
                  <a:cubicBezTo>
                    <a:pt x="2311401" y="0"/>
                    <a:pt x="2064469" y="85852"/>
                    <a:pt x="1890673" y="251441"/>
                  </a:cubicBezTo>
                  <a:cubicBezTo>
                    <a:pt x="1723562" y="410662"/>
                    <a:pt x="1622575" y="637131"/>
                    <a:pt x="1430598" y="765279"/>
                  </a:cubicBezTo>
                  <a:cubicBezTo>
                    <a:pt x="1083906" y="996705"/>
                    <a:pt x="563193" y="830427"/>
                    <a:pt x="243218" y="1097579"/>
                  </a:cubicBezTo>
                  <a:cubicBezTo>
                    <a:pt x="63620" y="1247529"/>
                    <a:pt x="0" y="1501521"/>
                    <a:pt x="20102" y="1734627"/>
                  </a:cubicBezTo>
                  <a:cubicBezTo>
                    <a:pt x="40205" y="1967733"/>
                    <a:pt x="131565" y="2187758"/>
                    <a:pt x="215291" y="2406235"/>
                  </a:cubicBezTo>
                  <a:cubicBezTo>
                    <a:pt x="299017" y="2624711"/>
                    <a:pt x="377184" y="2852254"/>
                    <a:pt x="368928" y="3086079"/>
                  </a:cubicBezTo>
                  <a:cubicBezTo>
                    <a:pt x="362900" y="3256754"/>
                    <a:pt x="310997" y="3422120"/>
                    <a:pt x="283999" y="3590754"/>
                  </a:cubicBezTo>
                  <a:cubicBezTo>
                    <a:pt x="257000" y="3759387"/>
                    <a:pt x="257812" y="3942783"/>
                    <a:pt x="347642" y="4088027"/>
                  </a:cubicBezTo>
                  <a:cubicBezTo>
                    <a:pt x="440151" y="4237603"/>
                    <a:pt x="609029" y="4319614"/>
                    <a:pt x="771424" y="4387121"/>
                  </a:cubicBezTo>
                  <a:cubicBezTo>
                    <a:pt x="1053243" y="4504272"/>
                    <a:pt x="1351777" y="4602770"/>
                    <a:pt x="1656685" y="4589446"/>
                  </a:cubicBezTo>
                  <a:cubicBezTo>
                    <a:pt x="1961591" y="4576123"/>
                    <a:pt x="2275861" y="4431515"/>
                    <a:pt x="2421358" y="4163223"/>
                  </a:cubicBezTo>
                  <a:cubicBezTo>
                    <a:pt x="2655053" y="3732294"/>
                    <a:pt x="2388209" y="3172284"/>
                    <a:pt x="2571656" y="2717683"/>
                  </a:cubicBezTo>
                  <a:cubicBezTo>
                    <a:pt x="2665220" y="2485823"/>
                    <a:pt x="2862908" y="2315251"/>
                    <a:pt x="3015930" y="2117522"/>
                  </a:cubicBezTo>
                  <a:cubicBezTo>
                    <a:pt x="3383087" y="1643097"/>
                    <a:pt x="3539861" y="881930"/>
                    <a:pt x="3154043" y="370565"/>
                  </a:cubicBezTo>
                  <a:close/>
                </a:path>
              </a:pathLst>
            </a:custGeom>
            <a:solidFill>
              <a:srgbClr val="DBEDFD"/>
            </a:solidFill>
            <a:ln w="12700">
              <a:solidFill>
                <a:srgbClr val="000000"/>
              </a:solidFill>
            </a:ln>
          </p:spPr>
          <p:txBody>
            <a:bodyPr/>
            <a:lstStyle/>
            <a:p>
              <a:endParaRPr lang="en-US"/>
            </a:p>
          </p:txBody>
        </p:sp>
        <p:sp>
          <p:nvSpPr>
            <p:cNvPr id="7" name="Freeform 7"/>
            <p:cNvSpPr/>
            <p:nvPr/>
          </p:nvSpPr>
          <p:spPr>
            <a:xfrm>
              <a:off x="2106" y="-6"/>
              <a:ext cx="3362886" cy="4572006"/>
            </a:xfrm>
            <a:custGeom>
              <a:avLst/>
              <a:gdLst/>
              <a:ahLst/>
              <a:cxnLst/>
              <a:rect l="l" t="t" r="r" b="b"/>
              <a:pathLst>
                <a:path w="3362886" h="4572006">
                  <a:moveTo>
                    <a:pt x="3362886" y="4572006"/>
                  </a:moveTo>
                  <a:lnTo>
                    <a:pt x="0" y="4572006"/>
                  </a:lnTo>
                  <a:lnTo>
                    <a:pt x="0" y="0"/>
                  </a:lnTo>
                  <a:lnTo>
                    <a:pt x="3362886" y="0"/>
                  </a:lnTo>
                  <a:lnTo>
                    <a:pt x="3362886" y="4572006"/>
                  </a:lnTo>
                  <a:close/>
                </a:path>
              </a:pathLst>
            </a:custGeom>
            <a:blipFill>
              <a:blip r:embed="rId3"/>
              <a:stretch>
                <a:fillRect l="-48" r="-48"/>
              </a:stretch>
            </a:blipFill>
          </p:spPr>
          <p:txBody>
            <a:bodyPr/>
            <a:lstStyle/>
            <a:p>
              <a:endParaRPr lang="en-US"/>
            </a:p>
          </p:txBody>
        </p:sp>
      </p:grpSp>
      <p:sp>
        <p:nvSpPr>
          <p:cNvPr id="8" name="Freeform 8"/>
          <p:cNvSpPr/>
          <p:nvPr/>
        </p:nvSpPr>
        <p:spPr>
          <a:xfrm rot="2531992">
            <a:off x="10870551" y="3824325"/>
            <a:ext cx="6485285" cy="6781240"/>
          </a:xfrm>
          <a:custGeom>
            <a:avLst/>
            <a:gdLst/>
            <a:ahLst/>
            <a:cxnLst/>
            <a:rect l="l" t="t" r="r" b="b"/>
            <a:pathLst>
              <a:path w="6485285" h="6781240">
                <a:moveTo>
                  <a:pt x="0" y="0"/>
                </a:moveTo>
                <a:lnTo>
                  <a:pt x="6485285" y="0"/>
                </a:lnTo>
                <a:lnTo>
                  <a:pt x="6485285" y="6781240"/>
                </a:lnTo>
                <a:lnTo>
                  <a:pt x="0" y="67812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4957375" y="933450"/>
            <a:ext cx="8106037" cy="8095904"/>
          </a:xfrm>
          <a:custGeom>
            <a:avLst/>
            <a:gdLst/>
            <a:ahLst/>
            <a:cxnLst/>
            <a:rect l="l" t="t" r="r" b="b"/>
            <a:pathLst>
              <a:path w="8106037" h="8095904">
                <a:moveTo>
                  <a:pt x="0" y="0"/>
                </a:moveTo>
                <a:lnTo>
                  <a:pt x="8106037" y="0"/>
                </a:lnTo>
                <a:lnTo>
                  <a:pt x="8106037" y="8095904"/>
                </a:lnTo>
                <a:lnTo>
                  <a:pt x="0" y="8095904"/>
                </a:lnTo>
                <a:lnTo>
                  <a:pt x="0" y="0"/>
                </a:lnTo>
                <a:close/>
              </a:path>
            </a:pathLst>
          </a:custGeom>
          <a:blipFill>
            <a:blip r:embed="rId6"/>
            <a:stretch>
              <a:fillRect/>
            </a:stretch>
          </a:blipFill>
        </p:spPr>
        <p:txBody>
          <a:bodyPr/>
          <a:lstStyle/>
          <a:p>
            <a:endParaRPr lang="en-US"/>
          </a:p>
        </p:txBody>
      </p:sp>
      <p:sp>
        <p:nvSpPr>
          <p:cNvPr id="10" name="Freeform 10"/>
          <p:cNvSpPr/>
          <p:nvPr/>
        </p:nvSpPr>
        <p:spPr>
          <a:xfrm>
            <a:off x="5414044" y="1418207"/>
            <a:ext cx="7316615" cy="7307469"/>
          </a:xfrm>
          <a:custGeom>
            <a:avLst/>
            <a:gdLst/>
            <a:ahLst/>
            <a:cxnLst/>
            <a:rect l="l" t="t" r="r" b="b"/>
            <a:pathLst>
              <a:path w="7316615" h="7307469">
                <a:moveTo>
                  <a:pt x="0" y="0"/>
                </a:moveTo>
                <a:lnTo>
                  <a:pt x="7316615" y="0"/>
                </a:lnTo>
                <a:lnTo>
                  <a:pt x="7316615" y="7307469"/>
                </a:lnTo>
                <a:lnTo>
                  <a:pt x="0" y="7307469"/>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4174807" y="3769785"/>
            <a:ext cx="9938386" cy="3445160"/>
          </a:xfrm>
          <a:prstGeom prst="rect">
            <a:avLst/>
          </a:prstGeom>
        </p:spPr>
        <p:txBody>
          <a:bodyPr lIns="0" tIns="0" rIns="0" bIns="0" rtlCol="0" anchor="t">
            <a:spAutoFit/>
          </a:bodyPr>
          <a:lstStyle/>
          <a:p>
            <a:pPr algn="ctr">
              <a:lnSpc>
                <a:spcPts val="13393"/>
              </a:lnSpc>
            </a:pPr>
            <a:r>
              <a:rPr lang="en-US" sz="12517">
                <a:solidFill>
                  <a:srgbClr val="323B60"/>
                </a:solidFill>
                <a:latin typeface="Source Serif Pro"/>
                <a:ea typeface="Source Serif Pro"/>
                <a:cs typeface="Source Serif Pro"/>
                <a:sym typeface="Source Serif Pro"/>
              </a:rPr>
              <a:t>Thank</a:t>
            </a:r>
          </a:p>
          <a:p>
            <a:pPr algn="ctr">
              <a:lnSpc>
                <a:spcPts val="13393"/>
              </a:lnSpc>
            </a:pPr>
            <a:r>
              <a:rPr lang="en-US" sz="12517">
                <a:solidFill>
                  <a:srgbClr val="323B60"/>
                </a:solidFill>
                <a:latin typeface="Source Serif Pro"/>
                <a:ea typeface="Source Serif Pro"/>
                <a:cs typeface="Source Serif Pro"/>
                <a:sym typeface="Source Serif Pro"/>
              </a:rPr>
              <a:t>You</a:t>
            </a:r>
          </a:p>
        </p:txBody>
      </p:sp>
      <p:sp>
        <p:nvSpPr>
          <p:cNvPr id="12" name="Freeform 12"/>
          <p:cNvSpPr/>
          <p:nvPr/>
        </p:nvSpPr>
        <p:spPr>
          <a:xfrm rot="2531992" flipH="1" flipV="1">
            <a:off x="932164" y="-304221"/>
            <a:ext cx="6485285" cy="6781240"/>
          </a:xfrm>
          <a:custGeom>
            <a:avLst/>
            <a:gdLst/>
            <a:ahLst/>
            <a:cxnLst/>
            <a:rect l="l" t="t" r="r" b="b"/>
            <a:pathLst>
              <a:path w="6485285" h="6781240">
                <a:moveTo>
                  <a:pt x="6485285" y="6781240"/>
                </a:moveTo>
                <a:lnTo>
                  <a:pt x="0" y="6781240"/>
                </a:lnTo>
                <a:lnTo>
                  <a:pt x="0" y="0"/>
                </a:lnTo>
                <a:lnTo>
                  <a:pt x="6485285" y="0"/>
                </a:lnTo>
                <a:lnTo>
                  <a:pt x="6485285" y="67812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3"/>
          <p:cNvGrpSpPr/>
          <p:nvPr/>
        </p:nvGrpSpPr>
        <p:grpSpPr>
          <a:xfrm>
            <a:off x="6305500" y="9703312"/>
            <a:ext cx="6187007" cy="583688"/>
            <a:chOff x="0" y="0"/>
            <a:chExt cx="8249342" cy="778251"/>
          </a:xfrm>
        </p:grpSpPr>
        <p:sp>
          <p:nvSpPr>
            <p:cNvPr id="14" name="Freeform 14"/>
            <p:cNvSpPr/>
            <p:nvPr/>
          </p:nvSpPr>
          <p:spPr>
            <a:xfrm>
              <a:off x="0" y="0"/>
              <a:ext cx="3746567" cy="778251"/>
            </a:xfrm>
            <a:custGeom>
              <a:avLst/>
              <a:gdLst/>
              <a:ahLst/>
              <a:cxnLst/>
              <a:rect l="l" t="t" r="r" b="b"/>
              <a:pathLst>
                <a:path w="3746567" h="778251">
                  <a:moveTo>
                    <a:pt x="0" y="0"/>
                  </a:moveTo>
                  <a:lnTo>
                    <a:pt x="3746567" y="0"/>
                  </a:lnTo>
                  <a:lnTo>
                    <a:pt x="3746567" y="778251"/>
                  </a:lnTo>
                  <a:lnTo>
                    <a:pt x="0" y="778251"/>
                  </a:lnTo>
                  <a:lnTo>
                    <a:pt x="0" y="0"/>
                  </a:lnTo>
                  <a:close/>
                </a:path>
              </a:pathLst>
            </a:custGeom>
            <a:blipFill>
              <a:blip r:embed="rId8"/>
              <a:stretch>
                <a:fillRect/>
              </a:stretch>
            </a:blipFill>
          </p:spPr>
          <p:txBody>
            <a:bodyPr/>
            <a:lstStyle/>
            <a:p>
              <a:endParaRPr lang="en-US"/>
            </a:p>
          </p:txBody>
        </p:sp>
        <p:sp>
          <p:nvSpPr>
            <p:cNvPr id="15" name="Freeform 15"/>
            <p:cNvSpPr/>
            <p:nvPr/>
          </p:nvSpPr>
          <p:spPr>
            <a:xfrm>
              <a:off x="3822767" y="88073"/>
              <a:ext cx="4426576" cy="677478"/>
            </a:xfrm>
            <a:custGeom>
              <a:avLst/>
              <a:gdLst/>
              <a:ahLst/>
              <a:cxnLst/>
              <a:rect l="l" t="t" r="r" b="b"/>
              <a:pathLst>
                <a:path w="4426576" h="677478">
                  <a:moveTo>
                    <a:pt x="0" y="0"/>
                  </a:moveTo>
                  <a:lnTo>
                    <a:pt x="4426575" y="0"/>
                  </a:lnTo>
                  <a:lnTo>
                    <a:pt x="4426575" y="677478"/>
                  </a:lnTo>
                  <a:lnTo>
                    <a:pt x="0" y="677478"/>
                  </a:lnTo>
                  <a:lnTo>
                    <a:pt x="0" y="0"/>
                  </a:lnTo>
                  <a:close/>
                </a:path>
              </a:pathLst>
            </a:custGeom>
            <a:blipFill>
              <a:blip r:embed="rId9"/>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grpSp>
        <p:nvGrpSpPr>
          <p:cNvPr id="2" name="Group 2"/>
          <p:cNvGrpSpPr/>
          <p:nvPr/>
        </p:nvGrpSpPr>
        <p:grpSpPr>
          <a:xfrm>
            <a:off x="6305500" y="9703312"/>
            <a:ext cx="6187007" cy="583688"/>
            <a:chOff x="0" y="0"/>
            <a:chExt cx="8249342" cy="778251"/>
          </a:xfrm>
        </p:grpSpPr>
        <p:sp>
          <p:nvSpPr>
            <p:cNvPr id="3" name="Freeform 3"/>
            <p:cNvSpPr/>
            <p:nvPr/>
          </p:nvSpPr>
          <p:spPr>
            <a:xfrm>
              <a:off x="0" y="0"/>
              <a:ext cx="3746567" cy="778251"/>
            </a:xfrm>
            <a:custGeom>
              <a:avLst/>
              <a:gdLst/>
              <a:ahLst/>
              <a:cxnLst/>
              <a:rect l="l" t="t" r="r" b="b"/>
              <a:pathLst>
                <a:path w="3746567" h="778251">
                  <a:moveTo>
                    <a:pt x="0" y="0"/>
                  </a:moveTo>
                  <a:lnTo>
                    <a:pt x="3746567" y="0"/>
                  </a:lnTo>
                  <a:lnTo>
                    <a:pt x="3746567" y="778251"/>
                  </a:lnTo>
                  <a:lnTo>
                    <a:pt x="0" y="778251"/>
                  </a:lnTo>
                  <a:lnTo>
                    <a:pt x="0" y="0"/>
                  </a:lnTo>
                  <a:close/>
                </a:path>
              </a:pathLst>
            </a:custGeom>
            <a:blipFill>
              <a:blip r:embed="rId2"/>
              <a:stretch>
                <a:fillRect/>
              </a:stretch>
            </a:blipFill>
          </p:spPr>
          <p:txBody>
            <a:bodyPr/>
            <a:lstStyle/>
            <a:p>
              <a:endParaRPr lang="en-US"/>
            </a:p>
          </p:txBody>
        </p:sp>
        <p:sp>
          <p:nvSpPr>
            <p:cNvPr id="4" name="Freeform 4"/>
            <p:cNvSpPr/>
            <p:nvPr/>
          </p:nvSpPr>
          <p:spPr>
            <a:xfrm>
              <a:off x="3822767" y="88073"/>
              <a:ext cx="4426576" cy="677478"/>
            </a:xfrm>
            <a:custGeom>
              <a:avLst/>
              <a:gdLst/>
              <a:ahLst/>
              <a:cxnLst/>
              <a:rect l="l" t="t" r="r" b="b"/>
              <a:pathLst>
                <a:path w="4426576" h="677478">
                  <a:moveTo>
                    <a:pt x="0" y="0"/>
                  </a:moveTo>
                  <a:lnTo>
                    <a:pt x="4426575" y="0"/>
                  </a:lnTo>
                  <a:lnTo>
                    <a:pt x="4426575" y="677478"/>
                  </a:lnTo>
                  <a:lnTo>
                    <a:pt x="0" y="677478"/>
                  </a:lnTo>
                  <a:lnTo>
                    <a:pt x="0" y="0"/>
                  </a:lnTo>
                  <a:close/>
                </a:path>
              </a:pathLst>
            </a:custGeom>
            <a:blipFill>
              <a:blip r:embed="rId3"/>
              <a:stretch>
                <a:fillRect/>
              </a:stretch>
            </a:blipFill>
          </p:spPr>
          <p:txBody>
            <a:bodyPr/>
            <a:lstStyle/>
            <a:p>
              <a:endParaRPr lang="en-US"/>
            </a:p>
          </p:txBody>
        </p:sp>
      </p:grpSp>
      <p:sp>
        <p:nvSpPr>
          <p:cNvPr id="5" name="AutoShape 5"/>
          <p:cNvSpPr/>
          <p:nvPr/>
        </p:nvSpPr>
        <p:spPr>
          <a:xfrm flipH="1">
            <a:off x="6463009" y="4943663"/>
            <a:ext cx="684162" cy="0"/>
          </a:xfrm>
          <a:prstGeom prst="line">
            <a:avLst/>
          </a:prstGeom>
          <a:ln w="66675" cap="flat">
            <a:solidFill>
              <a:srgbClr val="2A383F"/>
            </a:solidFill>
            <a:prstDash val="solid"/>
            <a:headEnd type="none" w="sm" len="sm"/>
            <a:tailEnd type="none" w="sm" len="sm"/>
          </a:ln>
        </p:spPr>
        <p:txBody>
          <a:bodyPr/>
          <a:lstStyle/>
          <a:p>
            <a:endParaRPr lang="en-US"/>
          </a:p>
        </p:txBody>
      </p:sp>
      <p:sp>
        <p:nvSpPr>
          <p:cNvPr id="6" name="AutoShape 6"/>
          <p:cNvSpPr/>
          <p:nvPr/>
        </p:nvSpPr>
        <p:spPr>
          <a:xfrm flipV="1">
            <a:off x="7179709" y="1438840"/>
            <a:ext cx="0" cy="7222620"/>
          </a:xfrm>
          <a:prstGeom prst="line">
            <a:avLst/>
          </a:prstGeom>
          <a:ln w="66675" cap="flat">
            <a:solidFill>
              <a:srgbClr val="2A383F"/>
            </a:solidFill>
            <a:prstDash val="solid"/>
            <a:headEnd type="none" w="sm" len="sm"/>
            <a:tailEnd type="none" w="sm" len="sm"/>
          </a:ln>
        </p:spPr>
        <p:txBody>
          <a:bodyPr/>
          <a:lstStyle/>
          <a:p>
            <a:endParaRPr lang="en-US"/>
          </a:p>
        </p:txBody>
      </p:sp>
      <p:sp>
        <p:nvSpPr>
          <p:cNvPr id="7" name="AutoShape 7"/>
          <p:cNvSpPr/>
          <p:nvPr/>
        </p:nvSpPr>
        <p:spPr>
          <a:xfrm flipH="1">
            <a:off x="7212247" y="1471377"/>
            <a:ext cx="684162" cy="0"/>
          </a:xfrm>
          <a:prstGeom prst="line">
            <a:avLst/>
          </a:prstGeom>
          <a:ln w="66675" cap="flat">
            <a:solidFill>
              <a:srgbClr val="2A383F"/>
            </a:solidFill>
            <a:prstDash val="solid"/>
            <a:headEnd type="none" w="sm" len="sm"/>
            <a:tailEnd type="none" w="sm" len="sm"/>
          </a:ln>
        </p:spPr>
        <p:txBody>
          <a:bodyPr/>
          <a:lstStyle/>
          <a:p>
            <a:endParaRPr lang="en-US"/>
          </a:p>
        </p:txBody>
      </p:sp>
      <p:sp>
        <p:nvSpPr>
          <p:cNvPr id="8" name="AutoShape 8"/>
          <p:cNvSpPr/>
          <p:nvPr/>
        </p:nvSpPr>
        <p:spPr>
          <a:xfrm flipH="1">
            <a:off x="7212247" y="3857226"/>
            <a:ext cx="684162" cy="0"/>
          </a:xfrm>
          <a:prstGeom prst="line">
            <a:avLst/>
          </a:prstGeom>
          <a:ln w="66675" cap="flat">
            <a:solidFill>
              <a:srgbClr val="2A383F"/>
            </a:solidFill>
            <a:prstDash val="solid"/>
            <a:headEnd type="none" w="sm" len="sm"/>
            <a:tailEnd type="none" w="sm" len="sm"/>
          </a:ln>
        </p:spPr>
        <p:txBody>
          <a:bodyPr/>
          <a:lstStyle/>
          <a:p>
            <a:endParaRPr lang="en-US"/>
          </a:p>
        </p:txBody>
      </p:sp>
      <p:sp>
        <p:nvSpPr>
          <p:cNvPr id="9" name="AutoShape 9"/>
          <p:cNvSpPr/>
          <p:nvPr/>
        </p:nvSpPr>
        <p:spPr>
          <a:xfrm flipH="1">
            <a:off x="7212247" y="6243074"/>
            <a:ext cx="684162" cy="0"/>
          </a:xfrm>
          <a:prstGeom prst="line">
            <a:avLst/>
          </a:prstGeom>
          <a:ln w="66675" cap="flat">
            <a:solidFill>
              <a:srgbClr val="2A383F"/>
            </a:solidFill>
            <a:prstDash val="solid"/>
            <a:headEnd type="none" w="sm" len="sm"/>
            <a:tailEnd type="none" w="sm" len="sm"/>
          </a:ln>
        </p:spPr>
        <p:txBody>
          <a:bodyPr/>
          <a:lstStyle/>
          <a:p>
            <a:endParaRPr lang="en-US"/>
          </a:p>
        </p:txBody>
      </p:sp>
      <p:sp>
        <p:nvSpPr>
          <p:cNvPr id="10" name="AutoShape 10"/>
          <p:cNvSpPr/>
          <p:nvPr/>
        </p:nvSpPr>
        <p:spPr>
          <a:xfrm flipH="1">
            <a:off x="7179709" y="8628922"/>
            <a:ext cx="684162" cy="0"/>
          </a:xfrm>
          <a:prstGeom prst="line">
            <a:avLst/>
          </a:prstGeom>
          <a:ln w="66675" cap="flat">
            <a:solidFill>
              <a:srgbClr val="2A383F"/>
            </a:solidFill>
            <a:prstDash val="solid"/>
            <a:headEnd type="none" w="sm" len="sm"/>
            <a:tailEnd type="none" w="sm" len="sm"/>
          </a:ln>
        </p:spPr>
        <p:txBody>
          <a:bodyPr/>
          <a:lstStyle/>
          <a:p>
            <a:endParaRPr lang="en-US"/>
          </a:p>
        </p:txBody>
      </p:sp>
      <p:grpSp>
        <p:nvGrpSpPr>
          <p:cNvPr id="11" name="Group 11"/>
          <p:cNvGrpSpPr/>
          <p:nvPr/>
        </p:nvGrpSpPr>
        <p:grpSpPr>
          <a:xfrm>
            <a:off x="7521790" y="609600"/>
            <a:ext cx="1788630" cy="178863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254B"/>
            </a:solidFill>
          </p:spPr>
          <p:txBody>
            <a:bodyPr/>
            <a:lstStyle/>
            <a:p>
              <a:endParaRPr lang="en-US"/>
            </a:p>
          </p:txBody>
        </p:sp>
        <p:sp>
          <p:nvSpPr>
            <p:cNvPr id="13" name="TextBox 13"/>
            <p:cNvSpPr txBox="1"/>
            <p:nvPr/>
          </p:nvSpPr>
          <p:spPr>
            <a:xfrm>
              <a:off x="76200" y="38100"/>
              <a:ext cx="660400" cy="698500"/>
            </a:xfrm>
            <a:prstGeom prst="rect">
              <a:avLst/>
            </a:prstGeom>
          </p:spPr>
          <p:txBody>
            <a:bodyPr lIns="86767" tIns="86767" rIns="86767" bIns="86767" rtlCol="0" anchor="ctr"/>
            <a:lstStyle/>
            <a:p>
              <a:pPr algn="ctr">
                <a:lnSpc>
                  <a:spcPts val="1681"/>
                </a:lnSpc>
              </a:pPr>
              <a:endParaRPr/>
            </a:p>
          </p:txBody>
        </p:sp>
      </p:grpSp>
      <p:grpSp>
        <p:nvGrpSpPr>
          <p:cNvPr id="14" name="Group 14"/>
          <p:cNvGrpSpPr/>
          <p:nvPr/>
        </p:nvGrpSpPr>
        <p:grpSpPr>
          <a:xfrm>
            <a:off x="7521790" y="2995448"/>
            <a:ext cx="1788630" cy="178863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254B"/>
            </a:solidFill>
          </p:spPr>
          <p:txBody>
            <a:bodyPr/>
            <a:lstStyle/>
            <a:p>
              <a:endParaRPr lang="en-US"/>
            </a:p>
          </p:txBody>
        </p:sp>
        <p:sp>
          <p:nvSpPr>
            <p:cNvPr id="16" name="TextBox 16"/>
            <p:cNvSpPr txBox="1"/>
            <p:nvPr/>
          </p:nvSpPr>
          <p:spPr>
            <a:xfrm>
              <a:off x="76200" y="38100"/>
              <a:ext cx="660400" cy="698500"/>
            </a:xfrm>
            <a:prstGeom prst="rect">
              <a:avLst/>
            </a:prstGeom>
          </p:spPr>
          <p:txBody>
            <a:bodyPr lIns="86767" tIns="86767" rIns="86767" bIns="86767" rtlCol="0" anchor="ctr"/>
            <a:lstStyle/>
            <a:p>
              <a:pPr algn="ctr">
                <a:lnSpc>
                  <a:spcPts val="1681"/>
                </a:lnSpc>
              </a:pPr>
              <a:endParaRPr/>
            </a:p>
          </p:txBody>
        </p:sp>
      </p:grpSp>
      <p:grpSp>
        <p:nvGrpSpPr>
          <p:cNvPr id="17" name="Group 17"/>
          <p:cNvGrpSpPr/>
          <p:nvPr/>
        </p:nvGrpSpPr>
        <p:grpSpPr>
          <a:xfrm>
            <a:off x="7521790" y="5346498"/>
            <a:ext cx="1788630" cy="178863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254B"/>
            </a:solidFill>
          </p:spPr>
          <p:txBody>
            <a:bodyPr/>
            <a:lstStyle/>
            <a:p>
              <a:endParaRPr lang="en-US"/>
            </a:p>
          </p:txBody>
        </p:sp>
        <p:sp>
          <p:nvSpPr>
            <p:cNvPr id="19" name="TextBox 19"/>
            <p:cNvSpPr txBox="1"/>
            <p:nvPr/>
          </p:nvSpPr>
          <p:spPr>
            <a:xfrm>
              <a:off x="76200" y="38100"/>
              <a:ext cx="660400" cy="698500"/>
            </a:xfrm>
            <a:prstGeom prst="rect">
              <a:avLst/>
            </a:prstGeom>
          </p:spPr>
          <p:txBody>
            <a:bodyPr lIns="86767" tIns="86767" rIns="86767" bIns="86767" rtlCol="0" anchor="ctr"/>
            <a:lstStyle/>
            <a:p>
              <a:pPr algn="ctr">
                <a:lnSpc>
                  <a:spcPts val="1681"/>
                </a:lnSpc>
              </a:pPr>
              <a:endParaRPr/>
            </a:p>
          </p:txBody>
        </p:sp>
      </p:grpSp>
      <p:grpSp>
        <p:nvGrpSpPr>
          <p:cNvPr id="20" name="Group 20"/>
          <p:cNvGrpSpPr/>
          <p:nvPr/>
        </p:nvGrpSpPr>
        <p:grpSpPr>
          <a:xfrm>
            <a:off x="7521790" y="7527233"/>
            <a:ext cx="1788630" cy="178863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254B"/>
            </a:solidFill>
          </p:spPr>
          <p:txBody>
            <a:bodyPr/>
            <a:lstStyle/>
            <a:p>
              <a:endParaRPr lang="en-US"/>
            </a:p>
          </p:txBody>
        </p:sp>
        <p:sp>
          <p:nvSpPr>
            <p:cNvPr id="22" name="TextBox 22"/>
            <p:cNvSpPr txBox="1"/>
            <p:nvPr/>
          </p:nvSpPr>
          <p:spPr>
            <a:xfrm>
              <a:off x="76200" y="38100"/>
              <a:ext cx="660400" cy="698500"/>
            </a:xfrm>
            <a:prstGeom prst="rect">
              <a:avLst/>
            </a:prstGeom>
          </p:spPr>
          <p:txBody>
            <a:bodyPr lIns="86767" tIns="86767" rIns="86767" bIns="86767" rtlCol="0" anchor="ctr"/>
            <a:lstStyle/>
            <a:p>
              <a:pPr algn="ctr">
                <a:lnSpc>
                  <a:spcPts val="1681"/>
                </a:lnSpc>
              </a:pPr>
              <a:endParaRPr/>
            </a:p>
          </p:txBody>
        </p:sp>
      </p:grpSp>
      <p:sp>
        <p:nvSpPr>
          <p:cNvPr id="23" name="Freeform 23"/>
          <p:cNvSpPr/>
          <p:nvPr/>
        </p:nvSpPr>
        <p:spPr>
          <a:xfrm>
            <a:off x="3458212" y="2128495"/>
            <a:ext cx="3087012" cy="6149425"/>
          </a:xfrm>
          <a:custGeom>
            <a:avLst/>
            <a:gdLst/>
            <a:ahLst/>
            <a:cxnLst/>
            <a:rect l="l" t="t" r="r" b="b"/>
            <a:pathLst>
              <a:path w="3087012" h="6149425">
                <a:moveTo>
                  <a:pt x="0" y="0"/>
                </a:moveTo>
                <a:lnTo>
                  <a:pt x="3087012" y="0"/>
                </a:lnTo>
                <a:lnTo>
                  <a:pt x="3087012" y="6149426"/>
                </a:lnTo>
                <a:lnTo>
                  <a:pt x="0" y="61494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4" name="Group 24"/>
          <p:cNvGrpSpPr/>
          <p:nvPr/>
        </p:nvGrpSpPr>
        <p:grpSpPr>
          <a:xfrm>
            <a:off x="823961" y="2568956"/>
            <a:ext cx="5268503" cy="526850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254B"/>
            </a:solidFill>
          </p:spPr>
          <p:txBody>
            <a:bodyPr/>
            <a:lstStyle/>
            <a:p>
              <a:endParaRPr lang="en-US"/>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sp>
        <p:nvSpPr>
          <p:cNvPr id="27" name="Freeform 27"/>
          <p:cNvSpPr/>
          <p:nvPr/>
        </p:nvSpPr>
        <p:spPr>
          <a:xfrm>
            <a:off x="7886190" y="932977"/>
            <a:ext cx="996951" cy="1083642"/>
          </a:xfrm>
          <a:custGeom>
            <a:avLst/>
            <a:gdLst/>
            <a:ahLst/>
            <a:cxnLst/>
            <a:rect l="l" t="t" r="r" b="b"/>
            <a:pathLst>
              <a:path w="996951" h="1083642">
                <a:moveTo>
                  <a:pt x="0" y="0"/>
                </a:moveTo>
                <a:lnTo>
                  <a:pt x="996951" y="0"/>
                </a:lnTo>
                <a:lnTo>
                  <a:pt x="996951" y="1083642"/>
                </a:lnTo>
                <a:lnTo>
                  <a:pt x="0" y="10836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28"/>
          <p:cNvSpPr/>
          <p:nvPr/>
        </p:nvSpPr>
        <p:spPr>
          <a:xfrm>
            <a:off x="7886190" y="8008520"/>
            <a:ext cx="1080347" cy="838800"/>
          </a:xfrm>
          <a:custGeom>
            <a:avLst/>
            <a:gdLst/>
            <a:ahLst/>
            <a:cxnLst/>
            <a:rect l="l" t="t" r="r" b="b"/>
            <a:pathLst>
              <a:path w="1080347" h="838800">
                <a:moveTo>
                  <a:pt x="0" y="0"/>
                </a:moveTo>
                <a:lnTo>
                  <a:pt x="1080347" y="0"/>
                </a:lnTo>
                <a:lnTo>
                  <a:pt x="1080347" y="838800"/>
                </a:lnTo>
                <a:lnTo>
                  <a:pt x="0" y="838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9" name="Freeform 29"/>
          <p:cNvSpPr/>
          <p:nvPr/>
        </p:nvSpPr>
        <p:spPr>
          <a:xfrm>
            <a:off x="7974505" y="5643088"/>
            <a:ext cx="1068232" cy="1096134"/>
          </a:xfrm>
          <a:custGeom>
            <a:avLst/>
            <a:gdLst/>
            <a:ahLst/>
            <a:cxnLst/>
            <a:rect l="l" t="t" r="r" b="b"/>
            <a:pathLst>
              <a:path w="1068232" h="1096134">
                <a:moveTo>
                  <a:pt x="0" y="0"/>
                </a:moveTo>
                <a:lnTo>
                  <a:pt x="1068232" y="0"/>
                </a:lnTo>
                <a:lnTo>
                  <a:pt x="1068232" y="1096134"/>
                </a:lnTo>
                <a:lnTo>
                  <a:pt x="0" y="10961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0" name="Freeform 30"/>
          <p:cNvSpPr/>
          <p:nvPr/>
        </p:nvSpPr>
        <p:spPr>
          <a:xfrm>
            <a:off x="7867665" y="3324388"/>
            <a:ext cx="1218340" cy="1001254"/>
          </a:xfrm>
          <a:custGeom>
            <a:avLst/>
            <a:gdLst/>
            <a:ahLst/>
            <a:cxnLst/>
            <a:rect l="l" t="t" r="r" b="b"/>
            <a:pathLst>
              <a:path w="1218340" h="1001254">
                <a:moveTo>
                  <a:pt x="0" y="0"/>
                </a:moveTo>
                <a:lnTo>
                  <a:pt x="1218339" y="0"/>
                </a:lnTo>
                <a:lnTo>
                  <a:pt x="1218339" y="1001253"/>
                </a:lnTo>
                <a:lnTo>
                  <a:pt x="0" y="10012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1" name="TextBox 31"/>
          <p:cNvSpPr txBox="1"/>
          <p:nvPr/>
        </p:nvSpPr>
        <p:spPr>
          <a:xfrm>
            <a:off x="1023554" y="4827097"/>
            <a:ext cx="4869317" cy="799846"/>
          </a:xfrm>
          <a:prstGeom prst="rect">
            <a:avLst/>
          </a:prstGeom>
        </p:spPr>
        <p:txBody>
          <a:bodyPr lIns="0" tIns="0" rIns="0" bIns="0" rtlCol="0" anchor="t">
            <a:spAutoFit/>
          </a:bodyPr>
          <a:lstStyle/>
          <a:p>
            <a:pPr algn="ctr">
              <a:lnSpc>
                <a:spcPts val="6272"/>
              </a:lnSpc>
            </a:pPr>
            <a:r>
              <a:rPr lang="en-US" sz="5600" b="1" spc="5">
                <a:solidFill>
                  <a:srgbClr val="FFFFFF"/>
                </a:solidFill>
                <a:latin typeface="Source Serif Pro Bold"/>
                <a:ea typeface="Source Serif Pro Bold"/>
                <a:cs typeface="Source Serif Pro Bold"/>
                <a:sym typeface="Source Serif Pro Bold"/>
              </a:rPr>
              <a:t>OBJECTIVES</a:t>
            </a:r>
          </a:p>
        </p:txBody>
      </p:sp>
      <p:sp>
        <p:nvSpPr>
          <p:cNvPr id="32" name="TextBox 32"/>
          <p:cNvSpPr txBox="1"/>
          <p:nvPr/>
        </p:nvSpPr>
        <p:spPr>
          <a:xfrm>
            <a:off x="9684604" y="1005598"/>
            <a:ext cx="8084236" cy="428693"/>
          </a:xfrm>
          <a:prstGeom prst="rect">
            <a:avLst/>
          </a:prstGeom>
        </p:spPr>
        <p:txBody>
          <a:bodyPr lIns="0" tIns="0" rIns="0" bIns="0" rtlCol="0" anchor="t">
            <a:spAutoFit/>
          </a:bodyPr>
          <a:lstStyle/>
          <a:p>
            <a:pPr algn="l">
              <a:lnSpc>
                <a:spcPts val="3592"/>
              </a:lnSpc>
            </a:pPr>
            <a:endParaRPr/>
          </a:p>
        </p:txBody>
      </p:sp>
      <p:sp>
        <p:nvSpPr>
          <p:cNvPr id="33" name="TextBox 33"/>
          <p:cNvSpPr txBox="1"/>
          <p:nvPr/>
        </p:nvSpPr>
        <p:spPr>
          <a:xfrm>
            <a:off x="9684604" y="3257713"/>
            <a:ext cx="6755255" cy="1828800"/>
          </a:xfrm>
          <a:prstGeom prst="rect">
            <a:avLst/>
          </a:prstGeom>
        </p:spPr>
        <p:txBody>
          <a:bodyPr lIns="0" tIns="0" rIns="0" bIns="0" rtlCol="0" anchor="t">
            <a:spAutoFit/>
          </a:bodyPr>
          <a:lstStyle/>
          <a:p>
            <a:pPr marL="539751" lvl="1" indent="-269876" algn="l">
              <a:lnSpc>
                <a:spcPts val="3600"/>
              </a:lnSpc>
              <a:buFont typeface="Arial"/>
              <a:buChar char="•"/>
            </a:pPr>
            <a:r>
              <a:rPr lang="en-US" sz="2500" i="1" spc="2">
                <a:solidFill>
                  <a:srgbClr val="000000"/>
                </a:solidFill>
                <a:latin typeface="Droid Serif Italics"/>
                <a:ea typeface="Droid Serif Italics"/>
                <a:cs typeface="Droid Serif Italics"/>
                <a:sym typeface="Droid Serif Italics"/>
              </a:rPr>
              <a:t>To present observations from the regional Maternal Health Community Assessment. Local maternal health needs and existing support systems that were identified. </a:t>
            </a:r>
          </a:p>
        </p:txBody>
      </p:sp>
      <p:sp>
        <p:nvSpPr>
          <p:cNvPr id="34" name="TextBox 34"/>
          <p:cNvSpPr txBox="1"/>
          <p:nvPr/>
        </p:nvSpPr>
        <p:spPr>
          <a:xfrm>
            <a:off x="9684604" y="2816937"/>
            <a:ext cx="6526991" cy="470154"/>
          </a:xfrm>
          <a:prstGeom prst="rect">
            <a:avLst/>
          </a:prstGeom>
        </p:spPr>
        <p:txBody>
          <a:bodyPr lIns="0" tIns="0" rIns="0" bIns="0" rtlCol="0" anchor="t">
            <a:spAutoFit/>
          </a:bodyPr>
          <a:lstStyle/>
          <a:p>
            <a:pPr algn="l">
              <a:lnSpc>
                <a:spcPts val="3888"/>
              </a:lnSpc>
            </a:pPr>
            <a:r>
              <a:rPr lang="en-US" sz="2700" spc="383">
                <a:solidFill>
                  <a:srgbClr val="000000"/>
                </a:solidFill>
                <a:latin typeface="Roboto Condensed"/>
                <a:ea typeface="Roboto Condensed"/>
                <a:cs typeface="Roboto Condensed"/>
                <a:sym typeface="Roboto Condensed"/>
              </a:rPr>
              <a:t>ANALYSIS AND OBSERVATION</a:t>
            </a:r>
          </a:p>
        </p:txBody>
      </p:sp>
      <p:grpSp>
        <p:nvGrpSpPr>
          <p:cNvPr id="35" name="Group 35"/>
          <p:cNvGrpSpPr/>
          <p:nvPr/>
        </p:nvGrpSpPr>
        <p:grpSpPr>
          <a:xfrm>
            <a:off x="9684604" y="5715141"/>
            <a:ext cx="8200928" cy="1362785"/>
            <a:chOff x="0" y="0"/>
            <a:chExt cx="10934571" cy="1817047"/>
          </a:xfrm>
        </p:grpSpPr>
        <p:sp>
          <p:nvSpPr>
            <p:cNvPr id="36" name="TextBox 36"/>
            <p:cNvSpPr txBox="1"/>
            <p:nvPr/>
          </p:nvSpPr>
          <p:spPr>
            <a:xfrm>
              <a:off x="0" y="623247"/>
              <a:ext cx="10934571" cy="1193800"/>
            </a:xfrm>
            <a:prstGeom prst="rect">
              <a:avLst/>
            </a:prstGeom>
          </p:spPr>
          <p:txBody>
            <a:bodyPr lIns="0" tIns="0" rIns="0" bIns="0" rtlCol="0" anchor="t">
              <a:spAutoFit/>
            </a:bodyPr>
            <a:lstStyle/>
            <a:p>
              <a:pPr marL="539751" lvl="1" indent="-269876" algn="l">
                <a:lnSpc>
                  <a:spcPts val="3600"/>
                </a:lnSpc>
                <a:buFont typeface="Arial"/>
                <a:buChar char="•"/>
              </a:pPr>
              <a:r>
                <a:rPr lang="en-US" sz="2500" i="1" spc="2">
                  <a:solidFill>
                    <a:srgbClr val="000000"/>
                  </a:solidFill>
                  <a:latin typeface="Droid Serif Italics"/>
                  <a:ea typeface="Droid Serif Italics"/>
                  <a:cs typeface="Droid Serif Italics"/>
                  <a:sym typeface="Droid Serif Italics"/>
                </a:rPr>
                <a:t>Development of the SWV Maternal Health Task Groups. </a:t>
              </a:r>
            </a:p>
          </p:txBody>
        </p:sp>
        <p:sp>
          <p:nvSpPr>
            <p:cNvPr id="37" name="TextBox 37"/>
            <p:cNvSpPr txBox="1"/>
            <p:nvPr/>
          </p:nvSpPr>
          <p:spPr>
            <a:xfrm>
              <a:off x="0" y="-66675"/>
              <a:ext cx="10934571" cy="604647"/>
            </a:xfrm>
            <a:prstGeom prst="rect">
              <a:avLst/>
            </a:prstGeom>
          </p:spPr>
          <p:txBody>
            <a:bodyPr lIns="0" tIns="0" rIns="0" bIns="0" rtlCol="0" anchor="t">
              <a:spAutoFit/>
            </a:bodyPr>
            <a:lstStyle/>
            <a:p>
              <a:pPr algn="l">
                <a:lnSpc>
                  <a:spcPts val="3888"/>
                </a:lnSpc>
              </a:pPr>
              <a:r>
                <a:rPr lang="en-US" sz="2700" spc="383">
                  <a:solidFill>
                    <a:srgbClr val="000000"/>
                  </a:solidFill>
                  <a:latin typeface="Roboto Condensed"/>
                  <a:ea typeface="Roboto Condensed"/>
                  <a:cs typeface="Roboto Condensed"/>
                  <a:sym typeface="Roboto Condensed"/>
                </a:rPr>
                <a:t>MATERNAL HEALTH ACTION TASK GROUPS</a:t>
              </a:r>
            </a:p>
          </p:txBody>
        </p:sp>
      </p:grpSp>
      <p:sp>
        <p:nvSpPr>
          <p:cNvPr id="38" name="TextBox 38"/>
          <p:cNvSpPr txBox="1"/>
          <p:nvPr/>
        </p:nvSpPr>
        <p:spPr>
          <a:xfrm>
            <a:off x="9684604" y="1337266"/>
            <a:ext cx="6526991" cy="914400"/>
          </a:xfrm>
          <a:prstGeom prst="rect">
            <a:avLst/>
          </a:prstGeom>
        </p:spPr>
        <p:txBody>
          <a:bodyPr lIns="0" tIns="0" rIns="0" bIns="0" rtlCol="0" anchor="t">
            <a:spAutoFit/>
          </a:bodyPr>
          <a:lstStyle/>
          <a:p>
            <a:pPr marL="539751" lvl="1" indent="-269876" algn="l">
              <a:lnSpc>
                <a:spcPts val="3600"/>
              </a:lnSpc>
              <a:buFont typeface="Arial"/>
              <a:buChar char="•"/>
            </a:pPr>
            <a:r>
              <a:rPr lang="en-US" sz="2500" i="1" spc="2">
                <a:solidFill>
                  <a:srgbClr val="000000"/>
                </a:solidFill>
                <a:latin typeface="Droid Serif Italics"/>
                <a:ea typeface="Droid Serif Italics"/>
                <a:cs typeface="Droid Serif Italics"/>
                <a:sym typeface="Droid Serif Italics"/>
              </a:rPr>
              <a:t>Provide an overview of the SWV Maternal Health Project.</a:t>
            </a:r>
          </a:p>
        </p:txBody>
      </p:sp>
      <p:sp>
        <p:nvSpPr>
          <p:cNvPr id="39" name="TextBox 39"/>
          <p:cNvSpPr txBox="1"/>
          <p:nvPr/>
        </p:nvSpPr>
        <p:spPr>
          <a:xfrm>
            <a:off x="9684604" y="822250"/>
            <a:ext cx="6526991" cy="470110"/>
          </a:xfrm>
          <a:prstGeom prst="rect">
            <a:avLst/>
          </a:prstGeom>
        </p:spPr>
        <p:txBody>
          <a:bodyPr lIns="0" tIns="0" rIns="0" bIns="0" rtlCol="0" anchor="t">
            <a:spAutoFit/>
          </a:bodyPr>
          <a:lstStyle/>
          <a:p>
            <a:pPr algn="l">
              <a:lnSpc>
                <a:spcPts val="3888"/>
              </a:lnSpc>
            </a:pPr>
            <a:r>
              <a:rPr lang="en-US" sz="2700" spc="383">
                <a:solidFill>
                  <a:srgbClr val="000000"/>
                </a:solidFill>
                <a:latin typeface="Roboto Condensed"/>
                <a:ea typeface="Roboto Condensed"/>
                <a:cs typeface="Roboto Condensed"/>
                <a:sym typeface="Roboto Condensed"/>
              </a:rPr>
              <a:t>OVERVIEW</a:t>
            </a:r>
          </a:p>
        </p:txBody>
      </p:sp>
      <p:sp>
        <p:nvSpPr>
          <p:cNvPr id="40" name="Freeform 40"/>
          <p:cNvSpPr/>
          <p:nvPr/>
        </p:nvSpPr>
        <p:spPr>
          <a:xfrm>
            <a:off x="6305500" y="9703312"/>
            <a:ext cx="2809925" cy="583688"/>
          </a:xfrm>
          <a:custGeom>
            <a:avLst/>
            <a:gdLst/>
            <a:ahLst/>
            <a:cxnLst/>
            <a:rect l="l" t="t" r="r" b="b"/>
            <a:pathLst>
              <a:path w="2809925" h="583688">
                <a:moveTo>
                  <a:pt x="0" y="0"/>
                </a:moveTo>
                <a:lnTo>
                  <a:pt x="2809925" y="0"/>
                </a:lnTo>
                <a:lnTo>
                  <a:pt x="2809925" y="583688"/>
                </a:lnTo>
                <a:lnTo>
                  <a:pt x="0" y="583688"/>
                </a:lnTo>
                <a:lnTo>
                  <a:pt x="0" y="0"/>
                </a:lnTo>
                <a:close/>
              </a:path>
            </a:pathLst>
          </a:custGeom>
          <a:blipFill>
            <a:blip r:embed="rId2"/>
            <a:stretch>
              <a:fillRect/>
            </a:stretch>
          </a:blipFill>
        </p:spPr>
        <p:txBody>
          <a:bodyPr/>
          <a:lstStyle/>
          <a:p>
            <a:endParaRPr lang="en-US"/>
          </a:p>
        </p:txBody>
      </p:sp>
      <p:sp>
        <p:nvSpPr>
          <p:cNvPr id="41" name="Freeform 41"/>
          <p:cNvSpPr/>
          <p:nvPr/>
        </p:nvSpPr>
        <p:spPr>
          <a:xfrm>
            <a:off x="9172575" y="9769366"/>
            <a:ext cx="3319932" cy="508109"/>
          </a:xfrm>
          <a:custGeom>
            <a:avLst/>
            <a:gdLst/>
            <a:ahLst/>
            <a:cxnLst/>
            <a:rect l="l" t="t" r="r" b="b"/>
            <a:pathLst>
              <a:path w="3319932" h="508109">
                <a:moveTo>
                  <a:pt x="0" y="0"/>
                </a:moveTo>
                <a:lnTo>
                  <a:pt x="3319932" y="0"/>
                </a:lnTo>
                <a:lnTo>
                  <a:pt x="3319932" y="508109"/>
                </a:lnTo>
                <a:lnTo>
                  <a:pt x="0" y="508109"/>
                </a:lnTo>
                <a:lnTo>
                  <a:pt x="0" y="0"/>
                </a:lnTo>
                <a:close/>
              </a:path>
            </a:pathLst>
          </a:custGeom>
          <a:blipFill>
            <a:blip r:embed="rId3"/>
            <a:stretch>
              <a:fillRect/>
            </a:stretch>
          </a:blipFill>
        </p:spPr>
        <p:txBody>
          <a:bodyPr/>
          <a:lstStyle/>
          <a:p>
            <a:endParaRPr lang="en-US"/>
          </a:p>
        </p:txBody>
      </p:sp>
      <p:grpSp>
        <p:nvGrpSpPr>
          <p:cNvPr id="42" name="Group 42"/>
          <p:cNvGrpSpPr/>
          <p:nvPr/>
        </p:nvGrpSpPr>
        <p:grpSpPr>
          <a:xfrm>
            <a:off x="9776133" y="7746527"/>
            <a:ext cx="7333524" cy="1362785"/>
            <a:chOff x="0" y="0"/>
            <a:chExt cx="9778033" cy="1817047"/>
          </a:xfrm>
        </p:grpSpPr>
        <p:sp>
          <p:nvSpPr>
            <p:cNvPr id="43" name="TextBox 43"/>
            <p:cNvSpPr txBox="1"/>
            <p:nvPr/>
          </p:nvSpPr>
          <p:spPr>
            <a:xfrm>
              <a:off x="0" y="623247"/>
              <a:ext cx="9778033" cy="1193800"/>
            </a:xfrm>
            <a:prstGeom prst="rect">
              <a:avLst/>
            </a:prstGeom>
          </p:spPr>
          <p:txBody>
            <a:bodyPr lIns="0" tIns="0" rIns="0" bIns="0" rtlCol="0" anchor="t">
              <a:spAutoFit/>
            </a:bodyPr>
            <a:lstStyle/>
            <a:p>
              <a:pPr marL="539751" lvl="1" indent="-269876" algn="l">
                <a:lnSpc>
                  <a:spcPts val="3600"/>
                </a:lnSpc>
                <a:buFont typeface="Arial"/>
                <a:buChar char="•"/>
              </a:pPr>
              <a:r>
                <a:rPr lang="en-US" sz="2500" i="1" spc="2">
                  <a:solidFill>
                    <a:srgbClr val="000000"/>
                  </a:solidFill>
                  <a:latin typeface="Droid Serif Italics"/>
                  <a:ea typeface="Droid Serif Italics"/>
                  <a:cs typeface="Droid Serif Italics"/>
                  <a:sym typeface="Droid Serif Italics"/>
                </a:rPr>
                <a:t>Planning, implementation, and timeline of the SWV Maternal Health Task Groups.</a:t>
              </a:r>
            </a:p>
          </p:txBody>
        </p:sp>
        <p:sp>
          <p:nvSpPr>
            <p:cNvPr id="44" name="TextBox 44"/>
            <p:cNvSpPr txBox="1"/>
            <p:nvPr/>
          </p:nvSpPr>
          <p:spPr>
            <a:xfrm>
              <a:off x="0" y="-66675"/>
              <a:ext cx="9778033" cy="604647"/>
            </a:xfrm>
            <a:prstGeom prst="rect">
              <a:avLst/>
            </a:prstGeom>
          </p:spPr>
          <p:txBody>
            <a:bodyPr lIns="0" tIns="0" rIns="0" bIns="0" rtlCol="0" anchor="t">
              <a:spAutoFit/>
            </a:bodyPr>
            <a:lstStyle/>
            <a:p>
              <a:pPr algn="l">
                <a:lnSpc>
                  <a:spcPts val="3888"/>
                </a:lnSpc>
              </a:pPr>
              <a:r>
                <a:rPr lang="en-US" sz="2700" spc="383">
                  <a:solidFill>
                    <a:srgbClr val="000000"/>
                  </a:solidFill>
                  <a:latin typeface="Roboto Condensed"/>
                  <a:ea typeface="Roboto Condensed"/>
                  <a:cs typeface="Roboto Condensed"/>
                  <a:sym typeface="Roboto Condensed"/>
                </a:rPr>
                <a:t>ACTION PLANNING &amp; NEXT STEPS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sp>
        <p:nvSpPr>
          <p:cNvPr id="2" name="AutoShape 2"/>
          <p:cNvSpPr/>
          <p:nvPr/>
        </p:nvSpPr>
        <p:spPr>
          <a:xfrm>
            <a:off x="14779746" y="4801139"/>
            <a:ext cx="3000242" cy="565335"/>
          </a:xfrm>
          <a:prstGeom prst="rect">
            <a:avLst/>
          </a:prstGeom>
          <a:solidFill>
            <a:srgbClr val="FFFFFF"/>
          </a:solidFill>
          <a:ln w="38100" cap="sq">
            <a:solidFill>
              <a:srgbClr val="000000"/>
            </a:solidFill>
            <a:prstDash val="solid"/>
            <a:miter/>
          </a:ln>
        </p:spPr>
        <p:txBody>
          <a:bodyPr/>
          <a:lstStyle/>
          <a:p>
            <a:endParaRPr lang="en-US"/>
          </a:p>
        </p:txBody>
      </p:sp>
      <p:sp>
        <p:nvSpPr>
          <p:cNvPr id="3" name="Freeform 3"/>
          <p:cNvSpPr/>
          <p:nvPr/>
        </p:nvSpPr>
        <p:spPr>
          <a:xfrm>
            <a:off x="10489641" y="-57150"/>
            <a:ext cx="6336049" cy="6149566"/>
          </a:xfrm>
          <a:custGeom>
            <a:avLst/>
            <a:gdLst/>
            <a:ahLst/>
            <a:cxnLst/>
            <a:rect l="l" t="t" r="r" b="b"/>
            <a:pathLst>
              <a:path w="6336049" h="6149566">
                <a:moveTo>
                  <a:pt x="0" y="0"/>
                </a:moveTo>
                <a:lnTo>
                  <a:pt x="6336049" y="0"/>
                </a:lnTo>
                <a:lnTo>
                  <a:pt x="6336049" y="6149566"/>
                </a:lnTo>
                <a:lnTo>
                  <a:pt x="0" y="6149566"/>
                </a:lnTo>
                <a:lnTo>
                  <a:pt x="0" y="0"/>
                </a:lnTo>
                <a:close/>
              </a:path>
            </a:pathLst>
          </a:custGeom>
          <a:blipFill>
            <a:blip r:embed="rId2"/>
            <a:stretch>
              <a:fillRect l="-20293" r="-25291"/>
            </a:stretch>
          </a:blipFill>
        </p:spPr>
        <p:txBody>
          <a:bodyPr/>
          <a:lstStyle/>
          <a:p>
            <a:endParaRPr lang="en-US"/>
          </a:p>
        </p:txBody>
      </p:sp>
      <p:graphicFrame>
        <p:nvGraphicFramePr>
          <p:cNvPr id="4" name="Table 4"/>
          <p:cNvGraphicFramePr>
            <a:graphicFrameLocks noGrp="1"/>
          </p:cNvGraphicFramePr>
          <p:nvPr/>
        </p:nvGraphicFramePr>
        <p:xfrm>
          <a:off x="14527504" y="5366474"/>
          <a:ext cx="3339124" cy="4781550"/>
        </p:xfrm>
        <a:graphic>
          <a:graphicData uri="http://schemas.openxmlformats.org/drawingml/2006/table">
            <a:tbl>
              <a:tblPr/>
              <a:tblGrid>
                <a:gridCol w="1639279">
                  <a:extLst>
                    <a:ext uri="{9D8B030D-6E8A-4147-A177-3AD203B41FA5}">
                      <a16:colId xmlns:a16="http://schemas.microsoft.com/office/drawing/2014/main" val="20000"/>
                    </a:ext>
                  </a:extLst>
                </a:gridCol>
                <a:gridCol w="1699845">
                  <a:extLst>
                    <a:ext uri="{9D8B030D-6E8A-4147-A177-3AD203B41FA5}">
                      <a16:colId xmlns:a16="http://schemas.microsoft.com/office/drawing/2014/main" val="20001"/>
                    </a:ext>
                  </a:extLst>
                </a:gridCol>
              </a:tblGrid>
              <a:tr h="796925">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Boone</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Mingo</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extLst>
                  <a:ext uri="{0D108BD9-81ED-4DB2-BD59-A6C34878D82A}">
                    <a16:rowId xmlns:a16="http://schemas.microsoft.com/office/drawing/2014/main" val="10000"/>
                  </a:ext>
                </a:extLst>
              </a:tr>
              <a:tr h="796925">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Fayette</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Monroe</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extLst>
                  <a:ext uri="{0D108BD9-81ED-4DB2-BD59-A6C34878D82A}">
                    <a16:rowId xmlns:a16="http://schemas.microsoft.com/office/drawing/2014/main" val="10001"/>
                  </a:ext>
                </a:extLst>
              </a:tr>
              <a:tr h="796925">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Lincoln</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Raleigh</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extLst>
                  <a:ext uri="{0D108BD9-81ED-4DB2-BD59-A6C34878D82A}">
                    <a16:rowId xmlns:a16="http://schemas.microsoft.com/office/drawing/2014/main" val="10002"/>
                  </a:ext>
                </a:extLst>
              </a:tr>
              <a:tr h="796925">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Logan</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Summers</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extLst>
                  <a:ext uri="{0D108BD9-81ED-4DB2-BD59-A6C34878D82A}">
                    <a16:rowId xmlns:a16="http://schemas.microsoft.com/office/drawing/2014/main" val="10003"/>
                  </a:ext>
                </a:extLst>
              </a:tr>
              <a:tr h="796925">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McDowell</a:t>
                      </a:r>
                      <a:endParaRPr lang="en-US" sz="1100"/>
                    </a:p>
                  </a:txBody>
                  <a:tcPr marL="190500" marR="190500" marT="190500" marB="190500" anchor="ctr">
                    <a:lnL w="38100" cap="flat" cmpd="sng" algn="ctr">
                      <a:solidFill>
                        <a:srgbClr val="06325E"/>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Wayne</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extLst>
                  <a:ext uri="{0D108BD9-81ED-4DB2-BD59-A6C34878D82A}">
                    <a16:rowId xmlns:a16="http://schemas.microsoft.com/office/drawing/2014/main" val="10004"/>
                  </a:ext>
                </a:extLst>
              </a:tr>
              <a:tr h="796925">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Mercer</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tc>
                  <a:txBody>
                    <a:bodyPr/>
                    <a:lstStyle/>
                    <a:p>
                      <a:pPr algn="ctr">
                        <a:lnSpc>
                          <a:spcPts val="2800"/>
                        </a:lnSpc>
                        <a:defRPr/>
                      </a:pPr>
                      <a:r>
                        <a:rPr lang="en-US" sz="2000" b="1">
                          <a:solidFill>
                            <a:srgbClr val="FFFFFF"/>
                          </a:solidFill>
                          <a:latin typeface="Source Serif Pro Bold"/>
                          <a:ea typeface="Source Serif Pro Bold"/>
                          <a:cs typeface="Source Serif Pro Bold"/>
                          <a:sym typeface="Source Serif Pro Bold"/>
                        </a:rPr>
                        <a:t>Wyoming</a:t>
                      </a:r>
                      <a:endParaRPr lang="en-US" sz="1100"/>
                    </a:p>
                  </a:txBody>
                  <a:tcPr marL="190500" marR="190500" marT="190500" marB="190500" anchor="ctr">
                    <a:lnL w="38100" cap="flat" cmpd="sng" algn="ctr">
                      <a:solidFill>
                        <a:srgbClr val="D4DEF9"/>
                      </a:solidFill>
                      <a:prstDash val="solid"/>
                      <a:round/>
                      <a:headEnd type="none" w="med" len="med"/>
                      <a:tailEnd type="none" w="med" len="med"/>
                    </a:lnL>
                    <a:lnR w="38100" cap="flat" cmpd="sng" algn="ctr">
                      <a:solidFill>
                        <a:srgbClr val="D4DEF9"/>
                      </a:solidFill>
                      <a:prstDash val="solid"/>
                      <a:round/>
                      <a:headEnd type="none" w="med" len="med"/>
                      <a:tailEnd type="none" w="med" len="med"/>
                    </a:lnR>
                    <a:lnT w="38100" cap="flat" cmpd="sng" algn="ctr">
                      <a:solidFill>
                        <a:srgbClr val="D4DEF9"/>
                      </a:solidFill>
                      <a:prstDash val="solid"/>
                      <a:round/>
                      <a:headEnd type="none" w="med" len="med"/>
                      <a:tailEnd type="none" w="med" len="med"/>
                    </a:lnT>
                    <a:lnB w="38100" cap="flat" cmpd="sng" algn="ctr">
                      <a:solidFill>
                        <a:srgbClr val="D4DEF9"/>
                      </a:solidFill>
                      <a:prstDash val="solid"/>
                      <a:round/>
                      <a:headEnd type="none" w="med" len="med"/>
                      <a:tailEnd type="none" w="med" len="med"/>
                    </a:lnB>
                    <a:solidFill>
                      <a:srgbClr val="06325E"/>
                    </a:solidFill>
                  </a:tcPr>
                </a:tc>
                <a:extLst>
                  <a:ext uri="{0D108BD9-81ED-4DB2-BD59-A6C34878D82A}">
                    <a16:rowId xmlns:a16="http://schemas.microsoft.com/office/drawing/2014/main" val="10005"/>
                  </a:ext>
                </a:extLst>
              </a:tr>
            </a:tbl>
          </a:graphicData>
        </a:graphic>
      </p:graphicFrame>
      <p:sp>
        <p:nvSpPr>
          <p:cNvPr id="5" name="TextBox 5"/>
          <p:cNvSpPr txBox="1"/>
          <p:nvPr/>
        </p:nvSpPr>
        <p:spPr>
          <a:xfrm>
            <a:off x="15392024" y="4774040"/>
            <a:ext cx="1775685" cy="563859"/>
          </a:xfrm>
          <a:prstGeom prst="rect">
            <a:avLst/>
          </a:prstGeom>
        </p:spPr>
        <p:txBody>
          <a:bodyPr lIns="0" tIns="0" rIns="0" bIns="0" rtlCol="0" anchor="t">
            <a:spAutoFit/>
          </a:bodyPr>
          <a:lstStyle/>
          <a:p>
            <a:pPr algn="ctr">
              <a:lnSpc>
                <a:spcPts val="4799"/>
              </a:lnSpc>
              <a:spcBef>
                <a:spcPct val="0"/>
              </a:spcBef>
            </a:pPr>
            <a:r>
              <a:rPr lang="en-US" sz="3199" b="1">
                <a:solidFill>
                  <a:srgbClr val="06325E"/>
                </a:solidFill>
                <a:latin typeface="Source Serif Pro Bold"/>
                <a:ea typeface="Source Serif Pro Bold"/>
                <a:cs typeface="Source Serif Pro Bold"/>
                <a:sym typeface="Source Serif Pro Bold"/>
              </a:rPr>
              <a:t>Counties:</a:t>
            </a:r>
          </a:p>
        </p:txBody>
      </p:sp>
      <p:sp>
        <p:nvSpPr>
          <p:cNvPr id="6" name="TextBox 6"/>
          <p:cNvSpPr txBox="1"/>
          <p:nvPr/>
        </p:nvSpPr>
        <p:spPr>
          <a:xfrm>
            <a:off x="307942" y="259969"/>
            <a:ext cx="7686960" cy="768731"/>
          </a:xfrm>
          <a:prstGeom prst="rect">
            <a:avLst/>
          </a:prstGeom>
        </p:spPr>
        <p:txBody>
          <a:bodyPr lIns="0" tIns="0" rIns="0" bIns="0" rtlCol="0" anchor="t">
            <a:spAutoFit/>
          </a:bodyPr>
          <a:lstStyle/>
          <a:p>
            <a:pPr algn="l">
              <a:lnSpc>
                <a:spcPts val="5992"/>
              </a:lnSpc>
            </a:pPr>
            <a:r>
              <a:rPr lang="en-US" sz="5600">
                <a:solidFill>
                  <a:srgbClr val="323B60"/>
                </a:solidFill>
                <a:latin typeface="Source Serif Pro"/>
                <a:ea typeface="Source Serif Pro"/>
                <a:cs typeface="Source Serif Pro"/>
                <a:sym typeface="Source Serif Pro"/>
              </a:rPr>
              <a:t>Project Overview </a:t>
            </a:r>
          </a:p>
        </p:txBody>
      </p:sp>
      <p:sp>
        <p:nvSpPr>
          <p:cNvPr id="7" name="TextBox 7"/>
          <p:cNvSpPr txBox="1"/>
          <p:nvPr/>
        </p:nvSpPr>
        <p:spPr>
          <a:xfrm>
            <a:off x="109296" y="1403145"/>
            <a:ext cx="9401625" cy="3228975"/>
          </a:xfrm>
          <a:prstGeom prst="rect">
            <a:avLst/>
          </a:prstGeom>
        </p:spPr>
        <p:txBody>
          <a:bodyPr lIns="0" tIns="0" rIns="0" bIns="0" rtlCol="0" anchor="t">
            <a:spAutoFit/>
          </a:bodyPr>
          <a:lstStyle/>
          <a:p>
            <a:pPr marL="582928" lvl="1" indent="-291464" algn="l">
              <a:lnSpc>
                <a:spcPts val="3239"/>
              </a:lnSpc>
              <a:buFont typeface="Arial"/>
              <a:buChar char="•"/>
            </a:pPr>
            <a:r>
              <a:rPr lang="en-US" sz="2699" b="1">
                <a:solidFill>
                  <a:srgbClr val="191919"/>
                </a:solidFill>
                <a:latin typeface="Source Serif Pro Bold"/>
                <a:ea typeface="Source Serif Pro Bold"/>
                <a:cs typeface="Source Serif Pro Bold"/>
                <a:sym typeface="Source Serif Pro Bold"/>
              </a:rPr>
              <a:t>Texas A&amp;M Rural &amp; Community Health Institute</a:t>
            </a:r>
          </a:p>
          <a:p>
            <a:pPr algn="l">
              <a:lnSpc>
                <a:spcPts val="3239"/>
              </a:lnSpc>
            </a:pPr>
            <a:endParaRPr lang="en-US" sz="2699" b="1">
              <a:solidFill>
                <a:srgbClr val="191919"/>
              </a:solidFill>
              <a:latin typeface="Source Serif Pro Bold"/>
              <a:ea typeface="Source Serif Pro Bold"/>
              <a:cs typeface="Source Serif Pro Bold"/>
              <a:sym typeface="Source Serif Pro Bold"/>
            </a:endParaRPr>
          </a:p>
          <a:p>
            <a:pPr marL="582928" lvl="1" indent="-291464" algn="l">
              <a:lnSpc>
                <a:spcPts val="3239"/>
              </a:lnSpc>
              <a:buFont typeface="Arial"/>
              <a:buChar char="•"/>
            </a:pPr>
            <a:r>
              <a:rPr lang="en-US" sz="2699" b="1">
                <a:solidFill>
                  <a:srgbClr val="191919"/>
                </a:solidFill>
                <a:latin typeface="Source Serif Pro Bold"/>
                <a:ea typeface="Source Serif Pro Bold"/>
                <a:cs typeface="Source Serif Pro Bold"/>
                <a:sym typeface="Source Serif Pro Bold"/>
              </a:rPr>
              <a:t>USDA Rural Development</a:t>
            </a:r>
          </a:p>
          <a:p>
            <a:pPr algn="l">
              <a:lnSpc>
                <a:spcPts val="3239"/>
              </a:lnSpc>
            </a:pPr>
            <a:endParaRPr lang="en-US" sz="2699" b="1">
              <a:solidFill>
                <a:srgbClr val="191919"/>
              </a:solidFill>
              <a:latin typeface="Source Serif Pro Bold"/>
              <a:ea typeface="Source Serif Pro Bold"/>
              <a:cs typeface="Source Serif Pro Bold"/>
              <a:sym typeface="Source Serif Pro Bold"/>
            </a:endParaRPr>
          </a:p>
          <a:p>
            <a:pPr marL="582928" lvl="1" indent="-291464" algn="l">
              <a:lnSpc>
                <a:spcPts val="3239"/>
              </a:lnSpc>
              <a:buFont typeface="Arial"/>
              <a:buChar char="•"/>
            </a:pPr>
            <a:r>
              <a:rPr lang="en-US" sz="2699" b="1">
                <a:solidFill>
                  <a:srgbClr val="191919"/>
                </a:solidFill>
                <a:latin typeface="Source Serif Pro Bold"/>
                <a:ea typeface="Source Serif Pro Bold"/>
                <a:cs typeface="Source Serif Pro Bold"/>
                <a:sym typeface="Source Serif Pro Bold"/>
              </a:rPr>
              <a:t>This project aims to work with SWV communities to give moms and babies the best chance to be healthy and thrive.</a:t>
            </a:r>
          </a:p>
          <a:p>
            <a:pPr algn="l">
              <a:lnSpc>
                <a:spcPts val="2879"/>
              </a:lnSpc>
            </a:pPr>
            <a:endParaRPr lang="en-US" sz="2699" b="1">
              <a:solidFill>
                <a:srgbClr val="191919"/>
              </a:solidFill>
              <a:latin typeface="Source Serif Pro Bold"/>
              <a:ea typeface="Source Serif Pro Bold"/>
              <a:cs typeface="Source Serif Pro Bold"/>
              <a:sym typeface="Source Serif Pro Bold"/>
            </a:endParaRPr>
          </a:p>
        </p:txBody>
      </p:sp>
      <p:grpSp>
        <p:nvGrpSpPr>
          <p:cNvPr id="8" name="Group 8"/>
          <p:cNvGrpSpPr/>
          <p:nvPr/>
        </p:nvGrpSpPr>
        <p:grpSpPr>
          <a:xfrm>
            <a:off x="212692" y="6248732"/>
            <a:ext cx="9883166" cy="3329137"/>
            <a:chOff x="0" y="0"/>
            <a:chExt cx="13177554" cy="4438850"/>
          </a:xfrm>
        </p:grpSpPr>
        <p:grpSp>
          <p:nvGrpSpPr>
            <p:cNvPr id="9" name="Group 9"/>
            <p:cNvGrpSpPr/>
            <p:nvPr/>
          </p:nvGrpSpPr>
          <p:grpSpPr>
            <a:xfrm>
              <a:off x="0" y="413777"/>
              <a:ext cx="2998011" cy="2998011"/>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6325E"/>
              </a:solidFill>
            </p:spPr>
            <p:txBody>
              <a:bodyPr/>
              <a:lstStyle/>
              <a:p>
                <a:endParaRPr lang="en-US"/>
              </a:p>
            </p:txBody>
          </p:sp>
          <p:sp>
            <p:nvSpPr>
              <p:cNvPr id="11" name="TextBox 11"/>
              <p:cNvSpPr txBox="1"/>
              <p:nvPr/>
            </p:nvSpPr>
            <p:spPr>
              <a:xfrm>
                <a:off x="0" y="0"/>
                <a:ext cx="812800" cy="812800"/>
              </a:xfrm>
              <a:prstGeom prst="rect">
                <a:avLst/>
              </a:prstGeom>
            </p:spPr>
            <p:txBody>
              <a:bodyPr lIns="50800" tIns="50800" rIns="50800" bIns="50800" rtlCol="0" anchor="ctr"/>
              <a:lstStyle/>
              <a:p>
                <a:pPr algn="ctr">
                  <a:lnSpc>
                    <a:spcPts val="3239"/>
                  </a:lnSpc>
                </a:pPr>
                <a:endParaRPr/>
              </a:p>
              <a:p>
                <a:pPr algn="ctr">
                  <a:lnSpc>
                    <a:spcPts val="3239"/>
                  </a:lnSpc>
                </a:pPr>
                <a:r>
                  <a:rPr lang="en-US" sz="2699" b="1">
                    <a:solidFill>
                      <a:srgbClr val="FFFFFF"/>
                    </a:solidFill>
                    <a:latin typeface="Source Serif Pro Bold"/>
                    <a:ea typeface="Source Serif Pro Bold"/>
                    <a:cs typeface="Source Serif Pro Bold"/>
                    <a:sym typeface="Source Serif Pro Bold"/>
                  </a:rPr>
                  <a:t>Maternal Community Health Assessment</a:t>
                </a:r>
              </a:p>
            </p:txBody>
          </p:sp>
        </p:grpSp>
        <p:grpSp>
          <p:nvGrpSpPr>
            <p:cNvPr id="12" name="Group 12"/>
            <p:cNvGrpSpPr/>
            <p:nvPr/>
          </p:nvGrpSpPr>
          <p:grpSpPr>
            <a:xfrm>
              <a:off x="4998145" y="413777"/>
              <a:ext cx="2998011" cy="2998011"/>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6325E"/>
              </a:solidFill>
            </p:spPr>
            <p:txBody>
              <a:bodyPr/>
              <a:lstStyle/>
              <a:p>
                <a:endParaRPr lang="en-US"/>
              </a:p>
            </p:txBody>
          </p:sp>
          <p:sp>
            <p:nvSpPr>
              <p:cNvPr id="14" name="TextBox 14"/>
              <p:cNvSpPr txBox="1"/>
              <p:nvPr/>
            </p:nvSpPr>
            <p:spPr>
              <a:xfrm>
                <a:off x="0" y="0"/>
                <a:ext cx="812800" cy="812800"/>
              </a:xfrm>
              <a:prstGeom prst="rect">
                <a:avLst/>
              </a:prstGeom>
            </p:spPr>
            <p:txBody>
              <a:bodyPr lIns="50800" tIns="50800" rIns="50800" bIns="50800" rtlCol="0" anchor="ctr"/>
              <a:lstStyle/>
              <a:p>
                <a:pPr algn="ctr">
                  <a:lnSpc>
                    <a:spcPts val="3239"/>
                  </a:lnSpc>
                </a:pPr>
                <a:endParaRPr/>
              </a:p>
              <a:p>
                <a:pPr algn="ctr">
                  <a:lnSpc>
                    <a:spcPts val="3239"/>
                  </a:lnSpc>
                </a:pPr>
                <a:r>
                  <a:rPr lang="en-US" sz="2699" b="1">
                    <a:solidFill>
                      <a:srgbClr val="FFFFFF"/>
                    </a:solidFill>
                    <a:latin typeface="Source Serif Pro Bold"/>
                    <a:ea typeface="Source Serif Pro Bold"/>
                    <a:cs typeface="Source Serif Pro Bold"/>
                    <a:sym typeface="Source Serif Pro Bold"/>
                  </a:rPr>
                  <a:t>Create an </a:t>
                </a:r>
              </a:p>
              <a:p>
                <a:pPr algn="ctr">
                  <a:lnSpc>
                    <a:spcPts val="3239"/>
                  </a:lnSpc>
                </a:pPr>
                <a:r>
                  <a:rPr lang="en-US" sz="2699" b="1">
                    <a:solidFill>
                      <a:srgbClr val="FFFFFF"/>
                    </a:solidFill>
                    <a:latin typeface="Source Serif Pro Bold"/>
                    <a:ea typeface="Source Serif Pro Bold"/>
                    <a:cs typeface="Source Serif Pro Bold"/>
                    <a:sym typeface="Source Serif Pro Bold"/>
                  </a:rPr>
                  <a:t>Action Plan</a:t>
                </a:r>
              </a:p>
            </p:txBody>
          </p:sp>
        </p:grpSp>
        <p:grpSp>
          <p:nvGrpSpPr>
            <p:cNvPr id="15" name="Group 15"/>
            <p:cNvGrpSpPr/>
            <p:nvPr/>
          </p:nvGrpSpPr>
          <p:grpSpPr>
            <a:xfrm>
              <a:off x="10179543" y="413777"/>
              <a:ext cx="2998011" cy="2998011"/>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6325E"/>
              </a:solidFill>
            </p:spPr>
            <p:txBody>
              <a:bodyPr/>
              <a:lstStyle/>
              <a:p>
                <a:endParaRPr lang="en-US"/>
              </a:p>
            </p:txBody>
          </p:sp>
          <p:sp>
            <p:nvSpPr>
              <p:cNvPr id="17" name="TextBox 17"/>
              <p:cNvSpPr txBox="1"/>
              <p:nvPr/>
            </p:nvSpPr>
            <p:spPr>
              <a:xfrm>
                <a:off x="0" y="0"/>
                <a:ext cx="812800" cy="812800"/>
              </a:xfrm>
              <a:prstGeom prst="rect">
                <a:avLst/>
              </a:prstGeom>
            </p:spPr>
            <p:txBody>
              <a:bodyPr lIns="50800" tIns="50800" rIns="50800" bIns="50800" rtlCol="0" anchor="ctr"/>
              <a:lstStyle/>
              <a:p>
                <a:pPr algn="ctr">
                  <a:lnSpc>
                    <a:spcPts val="3239"/>
                  </a:lnSpc>
                </a:pPr>
                <a:r>
                  <a:rPr lang="en-US" sz="2699" b="1">
                    <a:solidFill>
                      <a:srgbClr val="FFFFFF"/>
                    </a:solidFill>
                    <a:latin typeface="Source Serif Pro Bold"/>
                    <a:ea typeface="Source Serif Pro Bold"/>
                    <a:cs typeface="Source Serif Pro Bold"/>
                    <a:sym typeface="Source Serif Pro Bold"/>
                  </a:rPr>
                  <a:t>Implement </a:t>
                </a:r>
              </a:p>
              <a:p>
                <a:pPr algn="ctr">
                  <a:lnSpc>
                    <a:spcPts val="3239"/>
                  </a:lnSpc>
                </a:pPr>
                <a:r>
                  <a:rPr lang="en-US" sz="2699" b="1">
                    <a:solidFill>
                      <a:srgbClr val="FFFFFF"/>
                    </a:solidFill>
                    <a:latin typeface="Source Serif Pro Bold"/>
                    <a:ea typeface="Source Serif Pro Bold"/>
                    <a:cs typeface="Source Serif Pro Bold"/>
                    <a:sym typeface="Source Serif Pro Bold"/>
                  </a:rPr>
                  <a:t>Action Plan</a:t>
                </a:r>
              </a:p>
            </p:txBody>
          </p:sp>
        </p:grpSp>
        <p:sp>
          <p:nvSpPr>
            <p:cNvPr id="18" name="AutoShape 18"/>
            <p:cNvSpPr/>
            <p:nvPr/>
          </p:nvSpPr>
          <p:spPr>
            <a:xfrm>
              <a:off x="3084642" y="2136355"/>
              <a:ext cx="1811121" cy="0"/>
            </a:xfrm>
            <a:prstGeom prst="line">
              <a:avLst/>
            </a:prstGeom>
            <a:ln w="101784" cap="rnd">
              <a:solidFill>
                <a:srgbClr val="191919"/>
              </a:solidFill>
              <a:prstDash val="solid"/>
              <a:headEnd type="none" w="sm" len="sm"/>
              <a:tailEnd type="arrow" w="med" len="sm"/>
            </a:ln>
          </p:spPr>
          <p:txBody>
            <a:bodyPr/>
            <a:lstStyle/>
            <a:p>
              <a:endParaRPr lang="en-US"/>
            </a:p>
          </p:txBody>
        </p:sp>
        <p:sp>
          <p:nvSpPr>
            <p:cNvPr id="19" name="AutoShape 19"/>
            <p:cNvSpPr/>
            <p:nvPr/>
          </p:nvSpPr>
          <p:spPr>
            <a:xfrm>
              <a:off x="8192739" y="2117848"/>
              <a:ext cx="1811121" cy="0"/>
            </a:xfrm>
            <a:prstGeom prst="line">
              <a:avLst/>
            </a:prstGeom>
            <a:ln w="101784" cap="rnd">
              <a:solidFill>
                <a:srgbClr val="191919"/>
              </a:solidFill>
              <a:prstDash val="solid"/>
              <a:headEnd type="none" w="sm" len="sm"/>
              <a:tailEnd type="arrow" w="med" len="sm"/>
            </a:ln>
          </p:spPr>
          <p:txBody>
            <a:bodyPr/>
            <a:lstStyle/>
            <a:p>
              <a:endParaRPr lang="en-US"/>
            </a:p>
          </p:txBody>
        </p:sp>
        <p:grpSp>
          <p:nvGrpSpPr>
            <p:cNvPr id="20" name="Group 20"/>
            <p:cNvGrpSpPr/>
            <p:nvPr/>
          </p:nvGrpSpPr>
          <p:grpSpPr>
            <a:xfrm>
              <a:off x="5207788" y="18951"/>
              <a:ext cx="2552519" cy="901579"/>
              <a:chOff x="0" y="0"/>
              <a:chExt cx="692021" cy="244430"/>
            </a:xfrm>
          </p:grpSpPr>
          <p:sp>
            <p:nvSpPr>
              <p:cNvPr id="21" name="Freeform 21"/>
              <p:cNvSpPr/>
              <p:nvPr/>
            </p:nvSpPr>
            <p:spPr>
              <a:xfrm>
                <a:off x="0" y="0"/>
                <a:ext cx="692021" cy="244430"/>
              </a:xfrm>
              <a:custGeom>
                <a:avLst/>
                <a:gdLst/>
                <a:ahLst/>
                <a:cxnLst/>
                <a:rect l="l" t="t" r="r" b="b"/>
                <a:pathLst>
                  <a:path w="692021" h="244430">
                    <a:moveTo>
                      <a:pt x="0" y="0"/>
                    </a:moveTo>
                    <a:lnTo>
                      <a:pt x="692021" y="0"/>
                    </a:lnTo>
                    <a:lnTo>
                      <a:pt x="692021" y="244430"/>
                    </a:lnTo>
                    <a:lnTo>
                      <a:pt x="0" y="244430"/>
                    </a:lnTo>
                    <a:close/>
                  </a:path>
                </a:pathLst>
              </a:custGeom>
              <a:solidFill>
                <a:srgbClr val="5F83AB"/>
              </a:solidFill>
            </p:spPr>
            <p:txBody>
              <a:bodyPr/>
              <a:lstStyle/>
              <a:p>
                <a:endParaRPr lang="en-US"/>
              </a:p>
            </p:txBody>
          </p:sp>
          <p:sp>
            <p:nvSpPr>
              <p:cNvPr id="22" name="TextBox 22"/>
              <p:cNvSpPr txBox="1"/>
              <p:nvPr/>
            </p:nvSpPr>
            <p:spPr>
              <a:xfrm>
                <a:off x="0" y="-28575"/>
                <a:ext cx="692021" cy="273005"/>
              </a:xfrm>
              <a:prstGeom prst="rect">
                <a:avLst/>
              </a:prstGeom>
            </p:spPr>
            <p:txBody>
              <a:bodyPr lIns="50800" tIns="50800" rIns="50800" bIns="50800" rtlCol="0" anchor="ctr"/>
              <a:lstStyle/>
              <a:p>
                <a:pPr algn="ctr">
                  <a:lnSpc>
                    <a:spcPts val="2520"/>
                  </a:lnSpc>
                </a:pPr>
                <a:endParaRPr/>
              </a:p>
            </p:txBody>
          </p:sp>
        </p:grpSp>
        <p:sp>
          <p:nvSpPr>
            <p:cNvPr id="23" name="TextBox 23"/>
            <p:cNvSpPr txBox="1"/>
            <p:nvPr/>
          </p:nvSpPr>
          <p:spPr>
            <a:xfrm>
              <a:off x="2752716" y="3930035"/>
              <a:ext cx="7488870" cy="508815"/>
            </a:xfrm>
            <a:prstGeom prst="rect">
              <a:avLst/>
            </a:prstGeom>
          </p:spPr>
          <p:txBody>
            <a:bodyPr lIns="0" tIns="0" rIns="0" bIns="0" rtlCol="0" anchor="t">
              <a:spAutoFit/>
            </a:bodyPr>
            <a:lstStyle/>
            <a:p>
              <a:pPr algn="l">
                <a:lnSpc>
                  <a:spcPts val="3060"/>
                </a:lnSpc>
              </a:pPr>
              <a:r>
                <a:rPr lang="en-US" sz="2550" b="1">
                  <a:solidFill>
                    <a:srgbClr val="191919"/>
                  </a:solidFill>
                  <a:latin typeface="Source Serif Pro Bold"/>
                  <a:ea typeface="Source Serif Pro Bold"/>
                  <a:cs typeface="Source Serif Pro Bold"/>
                  <a:sym typeface="Source Serif Pro Bold"/>
                </a:rPr>
                <a:t>Project Duration - Through June 2025</a:t>
              </a:r>
            </a:p>
          </p:txBody>
        </p:sp>
        <p:grpSp>
          <p:nvGrpSpPr>
            <p:cNvPr id="24" name="Group 24"/>
            <p:cNvGrpSpPr/>
            <p:nvPr/>
          </p:nvGrpSpPr>
          <p:grpSpPr>
            <a:xfrm>
              <a:off x="200196" y="18951"/>
              <a:ext cx="2552519" cy="901579"/>
              <a:chOff x="0" y="0"/>
              <a:chExt cx="692021" cy="244430"/>
            </a:xfrm>
          </p:grpSpPr>
          <p:sp>
            <p:nvSpPr>
              <p:cNvPr id="25" name="Freeform 25"/>
              <p:cNvSpPr/>
              <p:nvPr/>
            </p:nvSpPr>
            <p:spPr>
              <a:xfrm>
                <a:off x="0" y="0"/>
                <a:ext cx="692021" cy="244430"/>
              </a:xfrm>
              <a:custGeom>
                <a:avLst/>
                <a:gdLst/>
                <a:ahLst/>
                <a:cxnLst/>
                <a:rect l="l" t="t" r="r" b="b"/>
                <a:pathLst>
                  <a:path w="692021" h="244430">
                    <a:moveTo>
                      <a:pt x="0" y="0"/>
                    </a:moveTo>
                    <a:lnTo>
                      <a:pt x="692021" y="0"/>
                    </a:lnTo>
                    <a:lnTo>
                      <a:pt x="692021" y="244430"/>
                    </a:lnTo>
                    <a:lnTo>
                      <a:pt x="0" y="244430"/>
                    </a:lnTo>
                    <a:close/>
                  </a:path>
                </a:pathLst>
              </a:custGeom>
              <a:solidFill>
                <a:srgbClr val="5F83AB"/>
              </a:solidFill>
            </p:spPr>
            <p:txBody>
              <a:bodyPr/>
              <a:lstStyle/>
              <a:p>
                <a:endParaRPr lang="en-US"/>
              </a:p>
            </p:txBody>
          </p:sp>
          <p:sp>
            <p:nvSpPr>
              <p:cNvPr id="26" name="TextBox 26"/>
              <p:cNvSpPr txBox="1"/>
              <p:nvPr/>
            </p:nvSpPr>
            <p:spPr>
              <a:xfrm>
                <a:off x="0" y="-28575"/>
                <a:ext cx="692021" cy="273005"/>
              </a:xfrm>
              <a:prstGeom prst="rect">
                <a:avLst/>
              </a:prstGeom>
            </p:spPr>
            <p:txBody>
              <a:bodyPr lIns="50800" tIns="50800" rIns="50800" bIns="50800" rtlCol="0" anchor="ctr"/>
              <a:lstStyle/>
              <a:p>
                <a:pPr algn="ctr">
                  <a:lnSpc>
                    <a:spcPts val="2520"/>
                  </a:lnSpc>
                </a:pPr>
                <a:endParaRPr/>
              </a:p>
            </p:txBody>
          </p:sp>
        </p:grpSp>
        <p:sp>
          <p:nvSpPr>
            <p:cNvPr id="27" name="TextBox 27"/>
            <p:cNvSpPr txBox="1"/>
            <p:nvPr/>
          </p:nvSpPr>
          <p:spPr>
            <a:xfrm>
              <a:off x="360534" y="216534"/>
              <a:ext cx="2392181" cy="501193"/>
            </a:xfrm>
            <a:prstGeom prst="rect">
              <a:avLst/>
            </a:prstGeom>
          </p:spPr>
          <p:txBody>
            <a:bodyPr lIns="0" tIns="0" rIns="0" bIns="0" rtlCol="0" anchor="t">
              <a:spAutoFit/>
            </a:bodyPr>
            <a:lstStyle/>
            <a:p>
              <a:pPr algn="ctr">
                <a:lnSpc>
                  <a:spcPts val="3278"/>
                </a:lnSpc>
                <a:spcBef>
                  <a:spcPct val="0"/>
                </a:spcBef>
              </a:pPr>
              <a:r>
                <a:rPr lang="en-US" sz="2185" b="1">
                  <a:solidFill>
                    <a:srgbClr val="FFFFFF"/>
                  </a:solidFill>
                  <a:latin typeface="Source Serif Pro Bold"/>
                  <a:ea typeface="Source Serif Pro Bold"/>
                  <a:cs typeface="Source Serif Pro Bold"/>
                  <a:sym typeface="Source Serif Pro Bold"/>
                </a:rPr>
                <a:t>Phase 1</a:t>
              </a:r>
            </a:p>
          </p:txBody>
        </p:sp>
        <p:grpSp>
          <p:nvGrpSpPr>
            <p:cNvPr id="28" name="Group 28"/>
            <p:cNvGrpSpPr/>
            <p:nvPr/>
          </p:nvGrpSpPr>
          <p:grpSpPr>
            <a:xfrm>
              <a:off x="10402289" y="0"/>
              <a:ext cx="2552519" cy="901579"/>
              <a:chOff x="0" y="0"/>
              <a:chExt cx="692021" cy="244430"/>
            </a:xfrm>
          </p:grpSpPr>
          <p:sp>
            <p:nvSpPr>
              <p:cNvPr id="29" name="Freeform 29"/>
              <p:cNvSpPr/>
              <p:nvPr/>
            </p:nvSpPr>
            <p:spPr>
              <a:xfrm>
                <a:off x="0" y="0"/>
                <a:ext cx="692021" cy="244430"/>
              </a:xfrm>
              <a:custGeom>
                <a:avLst/>
                <a:gdLst/>
                <a:ahLst/>
                <a:cxnLst/>
                <a:rect l="l" t="t" r="r" b="b"/>
                <a:pathLst>
                  <a:path w="692021" h="244430">
                    <a:moveTo>
                      <a:pt x="0" y="0"/>
                    </a:moveTo>
                    <a:lnTo>
                      <a:pt x="692021" y="0"/>
                    </a:lnTo>
                    <a:lnTo>
                      <a:pt x="692021" y="244430"/>
                    </a:lnTo>
                    <a:lnTo>
                      <a:pt x="0" y="244430"/>
                    </a:lnTo>
                    <a:close/>
                  </a:path>
                </a:pathLst>
              </a:custGeom>
              <a:solidFill>
                <a:srgbClr val="5F83AB"/>
              </a:solidFill>
            </p:spPr>
            <p:txBody>
              <a:bodyPr/>
              <a:lstStyle/>
              <a:p>
                <a:endParaRPr lang="en-US"/>
              </a:p>
            </p:txBody>
          </p:sp>
          <p:sp>
            <p:nvSpPr>
              <p:cNvPr id="30" name="TextBox 30"/>
              <p:cNvSpPr txBox="1"/>
              <p:nvPr/>
            </p:nvSpPr>
            <p:spPr>
              <a:xfrm>
                <a:off x="0" y="-28575"/>
                <a:ext cx="692021" cy="273005"/>
              </a:xfrm>
              <a:prstGeom prst="rect">
                <a:avLst/>
              </a:prstGeom>
            </p:spPr>
            <p:txBody>
              <a:bodyPr lIns="50800" tIns="50800" rIns="50800" bIns="50800" rtlCol="0" anchor="ctr"/>
              <a:lstStyle/>
              <a:p>
                <a:pPr algn="ctr">
                  <a:lnSpc>
                    <a:spcPts val="2520"/>
                  </a:lnSpc>
                </a:pPr>
                <a:endParaRPr/>
              </a:p>
            </p:txBody>
          </p:sp>
        </p:grpSp>
        <p:sp>
          <p:nvSpPr>
            <p:cNvPr id="31" name="TextBox 31"/>
            <p:cNvSpPr txBox="1"/>
            <p:nvPr/>
          </p:nvSpPr>
          <p:spPr>
            <a:xfrm>
              <a:off x="5301060" y="186935"/>
              <a:ext cx="2392181" cy="501193"/>
            </a:xfrm>
            <a:prstGeom prst="rect">
              <a:avLst/>
            </a:prstGeom>
          </p:spPr>
          <p:txBody>
            <a:bodyPr lIns="0" tIns="0" rIns="0" bIns="0" rtlCol="0" anchor="t">
              <a:spAutoFit/>
            </a:bodyPr>
            <a:lstStyle/>
            <a:p>
              <a:pPr algn="ctr">
                <a:lnSpc>
                  <a:spcPts val="3278"/>
                </a:lnSpc>
                <a:spcBef>
                  <a:spcPct val="0"/>
                </a:spcBef>
              </a:pPr>
              <a:r>
                <a:rPr lang="en-US" sz="2185" b="1">
                  <a:solidFill>
                    <a:srgbClr val="FFFFFF"/>
                  </a:solidFill>
                  <a:latin typeface="Source Serif Pro Bold"/>
                  <a:ea typeface="Source Serif Pro Bold"/>
                  <a:cs typeface="Source Serif Pro Bold"/>
                  <a:sym typeface="Source Serif Pro Bold"/>
                </a:rPr>
                <a:t>Phase 2</a:t>
              </a:r>
            </a:p>
          </p:txBody>
        </p:sp>
        <p:sp>
          <p:nvSpPr>
            <p:cNvPr id="32" name="TextBox 32"/>
            <p:cNvSpPr txBox="1"/>
            <p:nvPr/>
          </p:nvSpPr>
          <p:spPr>
            <a:xfrm>
              <a:off x="10562627" y="186935"/>
              <a:ext cx="2392181" cy="501193"/>
            </a:xfrm>
            <a:prstGeom prst="rect">
              <a:avLst/>
            </a:prstGeom>
          </p:spPr>
          <p:txBody>
            <a:bodyPr lIns="0" tIns="0" rIns="0" bIns="0" rtlCol="0" anchor="t">
              <a:spAutoFit/>
            </a:bodyPr>
            <a:lstStyle/>
            <a:p>
              <a:pPr algn="ctr">
                <a:lnSpc>
                  <a:spcPts val="3278"/>
                </a:lnSpc>
                <a:spcBef>
                  <a:spcPct val="0"/>
                </a:spcBef>
              </a:pPr>
              <a:r>
                <a:rPr lang="en-US" sz="2185" b="1">
                  <a:solidFill>
                    <a:srgbClr val="FFFFFF"/>
                  </a:solidFill>
                  <a:latin typeface="Source Serif Pro Bold"/>
                  <a:ea typeface="Source Serif Pro Bold"/>
                  <a:cs typeface="Source Serif Pro Bold"/>
                  <a:sym typeface="Source Serif Pro Bold"/>
                </a:rPr>
                <a:t>Phase 3</a:t>
              </a:r>
            </a:p>
          </p:txBody>
        </p:sp>
      </p:grpSp>
      <p:sp>
        <p:nvSpPr>
          <p:cNvPr id="33" name="AutoShape 33"/>
          <p:cNvSpPr/>
          <p:nvPr/>
        </p:nvSpPr>
        <p:spPr>
          <a:xfrm>
            <a:off x="109296" y="1016121"/>
            <a:ext cx="6201862" cy="25159"/>
          </a:xfrm>
          <a:prstGeom prst="rect">
            <a:avLst/>
          </a:prstGeom>
          <a:solidFill>
            <a:srgbClr val="5F83AB"/>
          </a:solid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grpSp>
        <p:nvGrpSpPr>
          <p:cNvPr id="2" name="Group 2"/>
          <p:cNvGrpSpPr/>
          <p:nvPr/>
        </p:nvGrpSpPr>
        <p:grpSpPr>
          <a:xfrm>
            <a:off x="1311062" y="360976"/>
            <a:ext cx="16419153" cy="9773848"/>
            <a:chOff x="0" y="0"/>
            <a:chExt cx="21892204" cy="13031798"/>
          </a:xfrm>
        </p:grpSpPr>
        <p:grpSp>
          <p:nvGrpSpPr>
            <p:cNvPr id="3" name="Group 3"/>
            <p:cNvGrpSpPr>
              <a:grpSpLocks noChangeAspect="1"/>
            </p:cNvGrpSpPr>
            <p:nvPr/>
          </p:nvGrpSpPr>
          <p:grpSpPr>
            <a:xfrm rot="2700000">
              <a:off x="691244" y="4396716"/>
              <a:ext cx="3337622" cy="3337622"/>
              <a:chOff x="0" y="0"/>
              <a:chExt cx="14400530" cy="14400530"/>
            </a:xfrm>
          </p:grpSpPr>
          <p:sp>
            <p:nvSpPr>
              <p:cNvPr id="4" name="Freeform 4"/>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13254B"/>
              </a:solidFill>
            </p:spPr>
            <p:txBody>
              <a:bodyPr/>
              <a:lstStyle/>
              <a:p>
                <a:endParaRPr lang="en-US"/>
              </a:p>
            </p:txBody>
          </p:sp>
        </p:grpSp>
        <p:grpSp>
          <p:nvGrpSpPr>
            <p:cNvPr id="5" name="Group 5"/>
            <p:cNvGrpSpPr>
              <a:grpSpLocks noChangeAspect="1"/>
            </p:cNvGrpSpPr>
            <p:nvPr/>
          </p:nvGrpSpPr>
          <p:grpSpPr>
            <a:xfrm rot="2700000">
              <a:off x="4892795" y="1782967"/>
              <a:ext cx="3337622" cy="3337622"/>
              <a:chOff x="0" y="0"/>
              <a:chExt cx="14400530" cy="14400530"/>
            </a:xfrm>
          </p:grpSpPr>
          <p:sp>
            <p:nvSpPr>
              <p:cNvPr id="6" name="Freeform 6"/>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5F83AB"/>
              </a:solidFill>
            </p:spPr>
            <p:txBody>
              <a:bodyPr/>
              <a:lstStyle/>
              <a:p>
                <a:endParaRPr lang="en-US"/>
              </a:p>
            </p:txBody>
          </p:sp>
        </p:grpSp>
        <p:grpSp>
          <p:nvGrpSpPr>
            <p:cNvPr id="7" name="Group 7"/>
            <p:cNvGrpSpPr>
              <a:grpSpLocks noChangeAspect="1"/>
            </p:cNvGrpSpPr>
            <p:nvPr/>
          </p:nvGrpSpPr>
          <p:grpSpPr>
            <a:xfrm rot="2700000">
              <a:off x="9094347" y="4396716"/>
              <a:ext cx="3337622" cy="3337622"/>
              <a:chOff x="0" y="0"/>
              <a:chExt cx="14400530" cy="14400530"/>
            </a:xfrm>
          </p:grpSpPr>
          <p:sp>
            <p:nvSpPr>
              <p:cNvPr id="8" name="Freeform 8"/>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13254B"/>
              </a:solidFill>
            </p:spPr>
            <p:txBody>
              <a:bodyPr/>
              <a:lstStyle/>
              <a:p>
                <a:endParaRPr lang="en-US"/>
              </a:p>
            </p:txBody>
          </p:sp>
        </p:grpSp>
        <p:grpSp>
          <p:nvGrpSpPr>
            <p:cNvPr id="9" name="Group 9"/>
            <p:cNvGrpSpPr>
              <a:grpSpLocks noChangeAspect="1"/>
            </p:cNvGrpSpPr>
            <p:nvPr/>
          </p:nvGrpSpPr>
          <p:grpSpPr>
            <a:xfrm rot="2700000">
              <a:off x="13295898" y="1782967"/>
              <a:ext cx="3337622" cy="3337622"/>
              <a:chOff x="0" y="0"/>
              <a:chExt cx="14400530" cy="14400530"/>
            </a:xfrm>
          </p:grpSpPr>
          <p:sp>
            <p:nvSpPr>
              <p:cNvPr id="10" name="Freeform 10"/>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5F83AB"/>
              </a:solidFill>
            </p:spPr>
            <p:txBody>
              <a:bodyPr/>
              <a:lstStyle/>
              <a:p>
                <a:endParaRPr lang="en-US"/>
              </a:p>
            </p:txBody>
          </p:sp>
        </p:grpSp>
        <p:grpSp>
          <p:nvGrpSpPr>
            <p:cNvPr id="11" name="Group 11"/>
            <p:cNvGrpSpPr>
              <a:grpSpLocks noChangeAspect="1"/>
            </p:cNvGrpSpPr>
            <p:nvPr/>
          </p:nvGrpSpPr>
          <p:grpSpPr>
            <a:xfrm rot="2700000">
              <a:off x="17863338" y="4396716"/>
              <a:ext cx="3337622" cy="3337622"/>
              <a:chOff x="0" y="0"/>
              <a:chExt cx="14400530" cy="14400530"/>
            </a:xfrm>
          </p:grpSpPr>
          <p:sp>
            <p:nvSpPr>
              <p:cNvPr id="12" name="Freeform 12"/>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13254B"/>
              </a:solidFill>
            </p:spPr>
            <p:txBody>
              <a:bodyPr/>
              <a:lstStyle/>
              <a:p>
                <a:endParaRPr lang="en-US"/>
              </a:p>
            </p:txBody>
          </p:sp>
        </p:grpSp>
        <p:grpSp>
          <p:nvGrpSpPr>
            <p:cNvPr id="13" name="Group 13"/>
            <p:cNvGrpSpPr/>
            <p:nvPr/>
          </p:nvGrpSpPr>
          <p:grpSpPr>
            <a:xfrm>
              <a:off x="1058081" y="4746201"/>
              <a:ext cx="2603949" cy="260394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E6E6"/>
              </a:solidFill>
            </p:spPr>
            <p:txBody>
              <a:bodyPr/>
              <a:lstStyle/>
              <a:p>
                <a:endParaRPr lang="en-US"/>
              </a:p>
            </p:txBody>
          </p:sp>
        </p:grpSp>
        <p:grpSp>
          <p:nvGrpSpPr>
            <p:cNvPr id="15" name="Group 15"/>
            <p:cNvGrpSpPr/>
            <p:nvPr/>
          </p:nvGrpSpPr>
          <p:grpSpPr>
            <a:xfrm>
              <a:off x="5259632" y="2132452"/>
              <a:ext cx="2603949" cy="2603949"/>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E6E6"/>
              </a:solidFill>
            </p:spPr>
            <p:txBody>
              <a:bodyPr/>
              <a:lstStyle/>
              <a:p>
                <a:endParaRPr lang="en-US"/>
              </a:p>
            </p:txBody>
          </p:sp>
        </p:grpSp>
        <p:grpSp>
          <p:nvGrpSpPr>
            <p:cNvPr id="17" name="Group 17"/>
            <p:cNvGrpSpPr/>
            <p:nvPr/>
          </p:nvGrpSpPr>
          <p:grpSpPr>
            <a:xfrm>
              <a:off x="9461183" y="4746201"/>
              <a:ext cx="2603949" cy="2603949"/>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E6E6"/>
              </a:solidFill>
            </p:spPr>
            <p:txBody>
              <a:bodyPr/>
              <a:lstStyle/>
              <a:p>
                <a:endParaRPr lang="en-US"/>
              </a:p>
            </p:txBody>
          </p:sp>
        </p:grpSp>
        <p:grpSp>
          <p:nvGrpSpPr>
            <p:cNvPr id="19" name="Group 19"/>
            <p:cNvGrpSpPr/>
            <p:nvPr/>
          </p:nvGrpSpPr>
          <p:grpSpPr>
            <a:xfrm>
              <a:off x="13662734" y="2132452"/>
              <a:ext cx="2603949" cy="2603949"/>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E6E6"/>
              </a:solidFill>
            </p:spPr>
            <p:txBody>
              <a:bodyPr/>
              <a:lstStyle/>
              <a:p>
                <a:endParaRPr lang="en-US"/>
              </a:p>
            </p:txBody>
          </p:sp>
        </p:grpSp>
        <p:grpSp>
          <p:nvGrpSpPr>
            <p:cNvPr id="21" name="Group 21"/>
            <p:cNvGrpSpPr/>
            <p:nvPr/>
          </p:nvGrpSpPr>
          <p:grpSpPr>
            <a:xfrm>
              <a:off x="18230175" y="4746201"/>
              <a:ext cx="2603949" cy="2603949"/>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E6E6"/>
              </a:solidFill>
            </p:spPr>
            <p:txBody>
              <a:bodyPr/>
              <a:lstStyle/>
              <a:p>
                <a:endParaRPr lang="en-US"/>
              </a:p>
            </p:txBody>
          </p:sp>
        </p:grpSp>
        <p:sp>
          <p:nvSpPr>
            <p:cNvPr id="23" name="TextBox 23"/>
            <p:cNvSpPr txBox="1"/>
            <p:nvPr/>
          </p:nvSpPr>
          <p:spPr>
            <a:xfrm>
              <a:off x="0" y="10110413"/>
              <a:ext cx="4562823" cy="1224469"/>
            </a:xfrm>
            <a:prstGeom prst="rect">
              <a:avLst/>
            </a:prstGeom>
          </p:spPr>
          <p:txBody>
            <a:bodyPr lIns="0" tIns="0" rIns="0" bIns="0" rtlCol="0" anchor="t">
              <a:spAutoFit/>
            </a:bodyPr>
            <a:lstStyle/>
            <a:p>
              <a:pPr algn="ctr">
                <a:lnSpc>
                  <a:spcPts val="2519"/>
                </a:lnSpc>
              </a:pPr>
              <a:r>
                <a:rPr lang="en-US" sz="1799">
                  <a:solidFill>
                    <a:srgbClr val="000000"/>
                  </a:solidFill>
                  <a:latin typeface="Source Serif Pro"/>
                  <a:ea typeface="Source Serif Pro"/>
                  <a:cs typeface="Source Serif Pro"/>
                  <a:sym typeface="Source Serif Pro"/>
                </a:rPr>
                <a:t>Research publicly available demographic, maternal, and population health data.</a:t>
              </a:r>
            </a:p>
          </p:txBody>
        </p:sp>
        <p:sp>
          <p:nvSpPr>
            <p:cNvPr id="24" name="Freeform 24"/>
            <p:cNvSpPr/>
            <p:nvPr/>
          </p:nvSpPr>
          <p:spPr>
            <a:xfrm rot="-2086894" flipV="1">
              <a:off x="2920110" y="3518015"/>
              <a:ext cx="1483839" cy="419184"/>
            </a:xfrm>
            <a:custGeom>
              <a:avLst/>
              <a:gdLst/>
              <a:ahLst/>
              <a:cxnLst/>
              <a:rect l="l" t="t" r="r" b="b"/>
              <a:pathLst>
                <a:path w="1483839" h="419184">
                  <a:moveTo>
                    <a:pt x="0" y="419184"/>
                  </a:moveTo>
                  <a:lnTo>
                    <a:pt x="1483838" y="419184"/>
                  </a:lnTo>
                  <a:lnTo>
                    <a:pt x="1483838" y="0"/>
                  </a:lnTo>
                  <a:lnTo>
                    <a:pt x="0" y="0"/>
                  </a:lnTo>
                  <a:lnTo>
                    <a:pt x="0" y="4191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rot="1387815" flipV="1">
              <a:off x="8425795" y="3629200"/>
              <a:ext cx="1483839" cy="419184"/>
            </a:xfrm>
            <a:custGeom>
              <a:avLst/>
              <a:gdLst/>
              <a:ahLst/>
              <a:cxnLst/>
              <a:rect l="l" t="t" r="r" b="b"/>
              <a:pathLst>
                <a:path w="1483839" h="419184">
                  <a:moveTo>
                    <a:pt x="0" y="419185"/>
                  </a:moveTo>
                  <a:lnTo>
                    <a:pt x="1483839" y="419185"/>
                  </a:lnTo>
                  <a:lnTo>
                    <a:pt x="1483839" y="0"/>
                  </a:lnTo>
                  <a:lnTo>
                    <a:pt x="0" y="0"/>
                  </a:lnTo>
                  <a:lnTo>
                    <a:pt x="0" y="41918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rot="-2174283" flipV="1">
              <a:off x="11599212" y="3752643"/>
              <a:ext cx="1483839" cy="419184"/>
            </a:xfrm>
            <a:custGeom>
              <a:avLst/>
              <a:gdLst/>
              <a:ahLst/>
              <a:cxnLst/>
              <a:rect l="l" t="t" r="r" b="b"/>
              <a:pathLst>
                <a:path w="1483839" h="419184">
                  <a:moveTo>
                    <a:pt x="0" y="419184"/>
                  </a:moveTo>
                  <a:lnTo>
                    <a:pt x="1483839" y="419184"/>
                  </a:lnTo>
                  <a:lnTo>
                    <a:pt x="1483839" y="0"/>
                  </a:lnTo>
                  <a:lnTo>
                    <a:pt x="0" y="0"/>
                  </a:lnTo>
                  <a:lnTo>
                    <a:pt x="0" y="4191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Freeform 27"/>
            <p:cNvSpPr/>
            <p:nvPr/>
          </p:nvSpPr>
          <p:spPr>
            <a:xfrm rot="2699999" flipV="1">
              <a:off x="16632375" y="4302020"/>
              <a:ext cx="1483839" cy="419184"/>
            </a:xfrm>
            <a:custGeom>
              <a:avLst/>
              <a:gdLst/>
              <a:ahLst/>
              <a:cxnLst/>
              <a:rect l="l" t="t" r="r" b="b"/>
              <a:pathLst>
                <a:path w="1483839" h="419184">
                  <a:moveTo>
                    <a:pt x="0" y="419185"/>
                  </a:moveTo>
                  <a:lnTo>
                    <a:pt x="1483839" y="419185"/>
                  </a:lnTo>
                  <a:lnTo>
                    <a:pt x="1483839" y="0"/>
                  </a:lnTo>
                  <a:lnTo>
                    <a:pt x="0" y="0"/>
                  </a:lnTo>
                  <a:lnTo>
                    <a:pt x="0" y="41918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TextBox 28"/>
            <p:cNvSpPr txBox="1"/>
            <p:nvPr/>
          </p:nvSpPr>
          <p:spPr>
            <a:xfrm>
              <a:off x="552920" y="8965199"/>
              <a:ext cx="3614270" cy="925745"/>
            </a:xfrm>
            <a:prstGeom prst="rect">
              <a:avLst/>
            </a:prstGeom>
          </p:spPr>
          <p:txBody>
            <a:bodyPr lIns="0" tIns="0" rIns="0" bIns="0" rtlCol="0" anchor="t">
              <a:spAutoFit/>
            </a:bodyPr>
            <a:lstStyle/>
            <a:p>
              <a:pPr marL="0" lvl="0" indent="0" algn="ctr">
                <a:lnSpc>
                  <a:spcPts val="2677"/>
                </a:lnSpc>
                <a:spcBef>
                  <a:spcPct val="0"/>
                </a:spcBef>
              </a:pPr>
              <a:r>
                <a:rPr lang="en-US" sz="2599" b="1">
                  <a:solidFill>
                    <a:srgbClr val="000000"/>
                  </a:solidFill>
                  <a:latin typeface="Source Serif Pro Bold"/>
                  <a:ea typeface="Source Serif Pro Bold"/>
                  <a:cs typeface="Source Serif Pro Bold"/>
                  <a:sym typeface="Source Serif Pro Bold"/>
                </a:rPr>
                <a:t>Collect Secondary Data</a:t>
              </a:r>
            </a:p>
          </p:txBody>
        </p:sp>
        <p:sp>
          <p:nvSpPr>
            <p:cNvPr id="29" name="TextBox 29"/>
            <p:cNvSpPr txBox="1"/>
            <p:nvPr/>
          </p:nvSpPr>
          <p:spPr>
            <a:xfrm>
              <a:off x="4720110" y="6358860"/>
              <a:ext cx="4118774" cy="1646666"/>
            </a:xfrm>
            <a:prstGeom prst="rect">
              <a:avLst/>
            </a:prstGeom>
          </p:spPr>
          <p:txBody>
            <a:bodyPr lIns="0" tIns="0" rIns="0" bIns="0" rtlCol="0" anchor="t">
              <a:spAutoFit/>
            </a:bodyPr>
            <a:lstStyle/>
            <a:p>
              <a:pPr marL="0" lvl="0" indent="0" algn="ctr">
                <a:lnSpc>
                  <a:spcPts val="2472"/>
                </a:lnSpc>
                <a:spcBef>
                  <a:spcPct val="0"/>
                </a:spcBef>
              </a:pPr>
              <a:r>
                <a:rPr lang="en-US" sz="2400" b="1">
                  <a:solidFill>
                    <a:srgbClr val="000000"/>
                  </a:solidFill>
                  <a:latin typeface="Source Serif Pro Bold"/>
                  <a:ea typeface="Source Serif Pro Bold"/>
                  <a:cs typeface="Source Serif Pro Bold"/>
                  <a:sym typeface="Source Serif Pro Bold"/>
                </a:rPr>
                <a:t>Conduct Community Discussion Groups and Individual Interviews</a:t>
              </a:r>
            </a:p>
          </p:txBody>
        </p:sp>
        <p:sp>
          <p:nvSpPr>
            <p:cNvPr id="30" name="TextBox 30"/>
            <p:cNvSpPr txBox="1"/>
            <p:nvPr/>
          </p:nvSpPr>
          <p:spPr>
            <a:xfrm>
              <a:off x="8921661" y="8974724"/>
              <a:ext cx="4044265" cy="834065"/>
            </a:xfrm>
            <a:prstGeom prst="rect">
              <a:avLst/>
            </a:prstGeom>
          </p:spPr>
          <p:txBody>
            <a:bodyPr lIns="0" tIns="0" rIns="0" bIns="0" rtlCol="0" anchor="t">
              <a:spAutoFit/>
            </a:bodyPr>
            <a:lstStyle/>
            <a:p>
              <a:pPr marL="0" lvl="0" indent="0" algn="ctr">
                <a:lnSpc>
                  <a:spcPts val="2472"/>
                </a:lnSpc>
                <a:spcBef>
                  <a:spcPct val="0"/>
                </a:spcBef>
              </a:pPr>
              <a:r>
                <a:rPr lang="en-US" sz="2400" b="1">
                  <a:solidFill>
                    <a:srgbClr val="000000"/>
                  </a:solidFill>
                  <a:latin typeface="Source Serif Pro Bold"/>
                  <a:ea typeface="Source Serif Pro Bold"/>
                  <a:cs typeface="Source Serif Pro Bold"/>
                  <a:sym typeface="Source Serif Pro Bold"/>
                </a:rPr>
                <a:t>Review and Compile Assessment Findings</a:t>
              </a:r>
            </a:p>
          </p:txBody>
        </p:sp>
        <p:sp>
          <p:nvSpPr>
            <p:cNvPr id="31" name="TextBox 31"/>
            <p:cNvSpPr txBox="1"/>
            <p:nvPr/>
          </p:nvSpPr>
          <p:spPr>
            <a:xfrm>
              <a:off x="13063335" y="6437427"/>
              <a:ext cx="3802747" cy="1240365"/>
            </a:xfrm>
            <a:prstGeom prst="rect">
              <a:avLst/>
            </a:prstGeom>
          </p:spPr>
          <p:txBody>
            <a:bodyPr lIns="0" tIns="0" rIns="0" bIns="0" rtlCol="0" anchor="t">
              <a:spAutoFit/>
            </a:bodyPr>
            <a:lstStyle/>
            <a:p>
              <a:pPr marL="0" lvl="0" indent="0" algn="ctr">
                <a:lnSpc>
                  <a:spcPts val="2472"/>
                </a:lnSpc>
                <a:spcBef>
                  <a:spcPct val="0"/>
                </a:spcBef>
              </a:pPr>
              <a:r>
                <a:rPr lang="en-US" sz="2400" b="1">
                  <a:solidFill>
                    <a:srgbClr val="000000"/>
                  </a:solidFill>
                  <a:latin typeface="Source Serif Pro Bold"/>
                  <a:ea typeface="Source Serif Pro Bold"/>
                  <a:cs typeface="Source Serif Pro Bold"/>
                  <a:sym typeface="Source Serif Pro Bold"/>
                </a:rPr>
                <a:t>Report Assessment Observations to Community</a:t>
              </a:r>
            </a:p>
          </p:txBody>
        </p:sp>
        <p:sp>
          <p:nvSpPr>
            <p:cNvPr id="32" name="TextBox 32"/>
            <p:cNvSpPr txBox="1"/>
            <p:nvPr/>
          </p:nvSpPr>
          <p:spPr>
            <a:xfrm>
              <a:off x="17864850" y="8974724"/>
              <a:ext cx="3334599" cy="834065"/>
            </a:xfrm>
            <a:prstGeom prst="rect">
              <a:avLst/>
            </a:prstGeom>
          </p:spPr>
          <p:txBody>
            <a:bodyPr lIns="0" tIns="0" rIns="0" bIns="0" rtlCol="0" anchor="t">
              <a:spAutoFit/>
            </a:bodyPr>
            <a:lstStyle/>
            <a:p>
              <a:pPr marL="0" lvl="0" indent="0" algn="ctr">
                <a:lnSpc>
                  <a:spcPts val="2472"/>
                </a:lnSpc>
                <a:spcBef>
                  <a:spcPct val="0"/>
                </a:spcBef>
              </a:pPr>
              <a:r>
                <a:rPr lang="en-US" sz="2400" b="1">
                  <a:solidFill>
                    <a:srgbClr val="000000"/>
                  </a:solidFill>
                  <a:latin typeface="Source Serif Pro Bold"/>
                  <a:ea typeface="Source Serif Pro Bold"/>
                  <a:cs typeface="Source Serif Pro Bold"/>
                  <a:sym typeface="Source Serif Pro Bold"/>
                </a:rPr>
                <a:t>Launch Action Planning</a:t>
              </a:r>
            </a:p>
          </p:txBody>
        </p:sp>
        <p:sp>
          <p:nvSpPr>
            <p:cNvPr id="33" name="TextBox 33"/>
            <p:cNvSpPr txBox="1"/>
            <p:nvPr/>
          </p:nvSpPr>
          <p:spPr>
            <a:xfrm>
              <a:off x="932830" y="5583126"/>
              <a:ext cx="2854450" cy="965853"/>
            </a:xfrm>
            <a:prstGeom prst="rect">
              <a:avLst/>
            </a:prstGeom>
          </p:spPr>
          <p:txBody>
            <a:bodyPr lIns="0" tIns="0" rIns="0" bIns="0" rtlCol="0" anchor="t">
              <a:spAutoFit/>
            </a:bodyPr>
            <a:lstStyle/>
            <a:p>
              <a:pPr marL="0" lvl="0" indent="0" algn="ctr">
                <a:lnSpc>
                  <a:spcPts val="5694"/>
                </a:lnSpc>
                <a:spcBef>
                  <a:spcPct val="0"/>
                </a:spcBef>
              </a:pPr>
              <a:r>
                <a:rPr lang="en-US" sz="4952" b="1" u="none">
                  <a:solidFill>
                    <a:srgbClr val="000000"/>
                  </a:solidFill>
                  <a:latin typeface="Source Serif Pro Bold"/>
                  <a:ea typeface="Source Serif Pro Bold"/>
                  <a:cs typeface="Source Serif Pro Bold"/>
                  <a:sym typeface="Source Serif Pro Bold"/>
                </a:rPr>
                <a:t>01.</a:t>
              </a:r>
            </a:p>
          </p:txBody>
        </p:sp>
        <p:sp>
          <p:nvSpPr>
            <p:cNvPr id="34" name="TextBox 34"/>
            <p:cNvSpPr txBox="1"/>
            <p:nvPr/>
          </p:nvSpPr>
          <p:spPr>
            <a:xfrm>
              <a:off x="5213024" y="2969377"/>
              <a:ext cx="2697164" cy="965853"/>
            </a:xfrm>
            <a:prstGeom prst="rect">
              <a:avLst/>
            </a:prstGeom>
          </p:spPr>
          <p:txBody>
            <a:bodyPr lIns="0" tIns="0" rIns="0" bIns="0" rtlCol="0" anchor="t">
              <a:spAutoFit/>
            </a:bodyPr>
            <a:lstStyle/>
            <a:p>
              <a:pPr marL="0" lvl="0" indent="0" algn="ctr">
                <a:lnSpc>
                  <a:spcPts val="5694"/>
                </a:lnSpc>
                <a:spcBef>
                  <a:spcPct val="0"/>
                </a:spcBef>
              </a:pPr>
              <a:r>
                <a:rPr lang="en-US" sz="4952" b="1" u="none">
                  <a:solidFill>
                    <a:srgbClr val="000000"/>
                  </a:solidFill>
                  <a:latin typeface="Source Serif Pro Bold"/>
                  <a:ea typeface="Source Serif Pro Bold"/>
                  <a:cs typeface="Source Serif Pro Bold"/>
                  <a:sym typeface="Source Serif Pro Bold"/>
                </a:rPr>
                <a:t>02.</a:t>
              </a:r>
            </a:p>
          </p:txBody>
        </p:sp>
        <p:sp>
          <p:nvSpPr>
            <p:cNvPr id="35" name="TextBox 35"/>
            <p:cNvSpPr txBox="1"/>
            <p:nvPr/>
          </p:nvSpPr>
          <p:spPr>
            <a:xfrm>
              <a:off x="9681519" y="5583126"/>
              <a:ext cx="2163276" cy="965853"/>
            </a:xfrm>
            <a:prstGeom prst="rect">
              <a:avLst/>
            </a:prstGeom>
          </p:spPr>
          <p:txBody>
            <a:bodyPr lIns="0" tIns="0" rIns="0" bIns="0" rtlCol="0" anchor="t">
              <a:spAutoFit/>
            </a:bodyPr>
            <a:lstStyle/>
            <a:p>
              <a:pPr marL="0" lvl="0" indent="0" algn="ctr">
                <a:lnSpc>
                  <a:spcPts val="5694"/>
                </a:lnSpc>
                <a:spcBef>
                  <a:spcPct val="0"/>
                </a:spcBef>
              </a:pPr>
              <a:r>
                <a:rPr lang="en-US" sz="4952" b="1" u="none">
                  <a:solidFill>
                    <a:srgbClr val="000000"/>
                  </a:solidFill>
                  <a:latin typeface="Source Serif Pro Bold"/>
                  <a:ea typeface="Source Serif Pro Bold"/>
                  <a:cs typeface="Source Serif Pro Bold"/>
                  <a:sym typeface="Source Serif Pro Bold"/>
                </a:rPr>
                <a:t>03.</a:t>
              </a:r>
            </a:p>
          </p:txBody>
        </p:sp>
        <p:sp>
          <p:nvSpPr>
            <p:cNvPr id="36" name="TextBox 36"/>
            <p:cNvSpPr txBox="1"/>
            <p:nvPr/>
          </p:nvSpPr>
          <p:spPr>
            <a:xfrm>
              <a:off x="13885888" y="2969377"/>
              <a:ext cx="2157641" cy="965853"/>
            </a:xfrm>
            <a:prstGeom prst="rect">
              <a:avLst/>
            </a:prstGeom>
          </p:spPr>
          <p:txBody>
            <a:bodyPr lIns="0" tIns="0" rIns="0" bIns="0" rtlCol="0" anchor="t">
              <a:spAutoFit/>
            </a:bodyPr>
            <a:lstStyle/>
            <a:p>
              <a:pPr marL="0" lvl="0" indent="0" algn="ctr">
                <a:lnSpc>
                  <a:spcPts val="5694"/>
                </a:lnSpc>
                <a:spcBef>
                  <a:spcPct val="0"/>
                </a:spcBef>
              </a:pPr>
              <a:r>
                <a:rPr lang="en-US" sz="4952" b="1" u="none">
                  <a:solidFill>
                    <a:srgbClr val="000000"/>
                  </a:solidFill>
                  <a:latin typeface="Source Serif Pro Bold"/>
                  <a:ea typeface="Source Serif Pro Bold"/>
                  <a:cs typeface="Source Serif Pro Bold"/>
                  <a:sym typeface="Source Serif Pro Bold"/>
                </a:rPr>
                <a:t>04.</a:t>
              </a:r>
            </a:p>
          </p:txBody>
        </p:sp>
        <p:sp>
          <p:nvSpPr>
            <p:cNvPr id="37" name="TextBox 37"/>
            <p:cNvSpPr txBox="1"/>
            <p:nvPr/>
          </p:nvSpPr>
          <p:spPr>
            <a:xfrm>
              <a:off x="18353289" y="5583126"/>
              <a:ext cx="2357720" cy="965853"/>
            </a:xfrm>
            <a:prstGeom prst="rect">
              <a:avLst/>
            </a:prstGeom>
          </p:spPr>
          <p:txBody>
            <a:bodyPr lIns="0" tIns="0" rIns="0" bIns="0" rtlCol="0" anchor="t">
              <a:spAutoFit/>
            </a:bodyPr>
            <a:lstStyle/>
            <a:p>
              <a:pPr marL="0" lvl="0" indent="0" algn="ctr">
                <a:lnSpc>
                  <a:spcPts val="5694"/>
                </a:lnSpc>
                <a:spcBef>
                  <a:spcPct val="0"/>
                </a:spcBef>
              </a:pPr>
              <a:r>
                <a:rPr lang="en-US" sz="4952" b="1" u="none">
                  <a:solidFill>
                    <a:srgbClr val="000000"/>
                  </a:solidFill>
                  <a:latin typeface="Source Serif Pro Bold"/>
                  <a:ea typeface="Source Serif Pro Bold"/>
                  <a:cs typeface="Source Serif Pro Bold"/>
                  <a:sym typeface="Source Serif Pro Bold"/>
                </a:rPr>
                <a:t>05.</a:t>
              </a:r>
            </a:p>
          </p:txBody>
        </p:sp>
        <p:sp>
          <p:nvSpPr>
            <p:cNvPr id="38" name="TextBox 38"/>
            <p:cNvSpPr txBox="1"/>
            <p:nvPr/>
          </p:nvSpPr>
          <p:spPr>
            <a:xfrm>
              <a:off x="4358838" y="8114419"/>
              <a:ext cx="4562823" cy="1224469"/>
            </a:xfrm>
            <a:prstGeom prst="rect">
              <a:avLst/>
            </a:prstGeom>
          </p:spPr>
          <p:txBody>
            <a:bodyPr lIns="0" tIns="0" rIns="0" bIns="0" rtlCol="0" anchor="t">
              <a:spAutoFit/>
            </a:bodyPr>
            <a:lstStyle/>
            <a:p>
              <a:pPr algn="ctr">
                <a:lnSpc>
                  <a:spcPts val="2519"/>
                </a:lnSpc>
              </a:pPr>
              <a:r>
                <a:rPr lang="en-US" sz="1799">
                  <a:solidFill>
                    <a:srgbClr val="000000"/>
                  </a:solidFill>
                  <a:latin typeface="Source Serif Pro"/>
                  <a:ea typeface="Source Serif Pro"/>
                  <a:cs typeface="Source Serif Pro"/>
                  <a:sym typeface="Source Serif Pro"/>
                </a:rPr>
                <a:t>Visit project region and conduct interviews and discussion groups with a variety of stakeholders.</a:t>
              </a:r>
            </a:p>
          </p:txBody>
        </p:sp>
        <p:sp>
          <p:nvSpPr>
            <p:cNvPr id="39" name="TextBox 39"/>
            <p:cNvSpPr txBox="1"/>
            <p:nvPr/>
          </p:nvSpPr>
          <p:spPr>
            <a:xfrm>
              <a:off x="12811471" y="7976951"/>
              <a:ext cx="4562823" cy="386566"/>
            </a:xfrm>
            <a:prstGeom prst="rect">
              <a:avLst/>
            </a:prstGeom>
          </p:spPr>
          <p:txBody>
            <a:bodyPr lIns="0" tIns="0" rIns="0" bIns="0" rtlCol="0" anchor="t">
              <a:spAutoFit/>
            </a:bodyPr>
            <a:lstStyle/>
            <a:p>
              <a:pPr algn="ctr">
                <a:lnSpc>
                  <a:spcPts val="2519"/>
                </a:lnSpc>
              </a:pPr>
              <a:r>
                <a:rPr lang="en-US" sz="1799">
                  <a:solidFill>
                    <a:srgbClr val="000000"/>
                  </a:solidFill>
                  <a:latin typeface="Source Serif Pro"/>
                  <a:ea typeface="Source Serif Pro"/>
                  <a:cs typeface="Source Serif Pro"/>
                  <a:sym typeface="Source Serif Pro"/>
                </a:rPr>
                <a:t>Hold Maternal Health Forum.</a:t>
              </a:r>
            </a:p>
          </p:txBody>
        </p:sp>
        <p:sp>
          <p:nvSpPr>
            <p:cNvPr id="40" name="TextBox 40"/>
            <p:cNvSpPr txBox="1"/>
            <p:nvPr/>
          </p:nvSpPr>
          <p:spPr>
            <a:xfrm>
              <a:off x="8560389" y="10110413"/>
              <a:ext cx="4562823" cy="805518"/>
            </a:xfrm>
            <a:prstGeom prst="rect">
              <a:avLst/>
            </a:prstGeom>
          </p:spPr>
          <p:txBody>
            <a:bodyPr lIns="0" tIns="0" rIns="0" bIns="0" rtlCol="0" anchor="t">
              <a:spAutoFit/>
            </a:bodyPr>
            <a:lstStyle/>
            <a:p>
              <a:pPr algn="ctr">
                <a:lnSpc>
                  <a:spcPts val="2519"/>
                </a:lnSpc>
              </a:pPr>
              <a:r>
                <a:rPr lang="en-US" sz="1799">
                  <a:solidFill>
                    <a:srgbClr val="000000"/>
                  </a:solidFill>
                  <a:latin typeface="Source Serif Pro"/>
                  <a:ea typeface="Source Serif Pro"/>
                  <a:cs typeface="Source Serif Pro"/>
                  <a:sym typeface="Source Serif Pro"/>
                </a:rPr>
                <a:t>Analyze both secondary and community discussion data.</a:t>
              </a:r>
            </a:p>
          </p:txBody>
        </p:sp>
        <p:sp>
          <p:nvSpPr>
            <p:cNvPr id="41" name="TextBox 41"/>
            <p:cNvSpPr txBox="1"/>
            <p:nvPr/>
          </p:nvSpPr>
          <p:spPr>
            <a:xfrm>
              <a:off x="17250738" y="9894712"/>
              <a:ext cx="4562823" cy="805518"/>
            </a:xfrm>
            <a:prstGeom prst="rect">
              <a:avLst/>
            </a:prstGeom>
          </p:spPr>
          <p:txBody>
            <a:bodyPr lIns="0" tIns="0" rIns="0" bIns="0" rtlCol="0" anchor="t">
              <a:spAutoFit/>
            </a:bodyPr>
            <a:lstStyle/>
            <a:p>
              <a:pPr algn="ctr">
                <a:lnSpc>
                  <a:spcPts val="2519"/>
                </a:lnSpc>
              </a:pPr>
              <a:r>
                <a:rPr lang="en-US" sz="1799">
                  <a:solidFill>
                    <a:srgbClr val="000000"/>
                  </a:solidFill>
                  <a:latin typeface="Source Serif Pro"/>
                  <a:ea typeface="Source Serif Pro"/>
                  <a:cs typeface="Source Serif Pro"/>
                  <a:sym typeface="Source Serif Pro"/>
                </a:rPr>
                <a:t>Form task groups and develop Action Plan.</a:t>
              </a:r>
            </a:p>
          </p:txBody>
        </p:sp>
        <p:sp>
          <p:nvSpPr>
            <p:cNvPr id="42" name="TextBox 42"/>
            <p:cNvSpPr txBox="1"/>
            <p:nvPr/>
          </p:nvSpPr>
          <p:spPr>
            <a:xfrm>
              <a:off x="0" y="95250"/>
              <a:ext cx="20834123" cy="1031153"/>
            </a:xfrm>
            <a:prstGeom prst="rect">
              <a:avLst/>
            </a:prstGeom>
          </p:spPr>
          <p:txBody>
            <a:bodyPr lIns="0" tIns="0" rIns="0" bIns="0" rtlCol="0" anchor="t">
              <a:spAutoFit/>
            </a:bodyPr>
            <a:lstStyle/>
            <a:p>
              <a:pPr marL="0" lvl="0" indent="0" algn="ctr">
                <a:lnSpc>
                  <a:spcPts val="5767"/>
                </a:lnSpc>
                <a:spcBef>
                  <a:spcPct val="0"/>
                </a:spcBef>
              </a:pPr>
              <a:r>
                <a:rPr lang="en-US" sz="5599" b="1">
                  <a:solidFill>
                    <a:srgbClr val="323B60"/>
                  </a:solidFill>
                  <a:latin typeface="Source Serif Pro Bold"/>
                  <a:ea typeface="Source Serif Pro Bold"/>
                  <a:cs typeface="Source Serif Pro Bold"/>
                  <a:sym typeface="Source Serif Pro Bold"/>
                </a:rPr>
                <a:t>Maternal Health Assessment Process</a:t>
              </a:r>
            </a:p>
          </p:txBody>
        </p:sp>
        <p:sp>
          <p:nvSpPr>
            <p:cNvPr id="43" name="Freeform 43"/>
            <p:cNvSpPr/>
            <p:nvPr/>
          </p:nvSpPr>
          <p:spPr>
            <a:xfrm>
              <a:off x="6679541" y="12253547"/>
              <a:ext cx="3746567" cy="778251"/>
            </a:xfrm>
            <a:custGeom>
              <a:avLst/>
              <a:gdLst/>
              <a:ahLst/>
              <a:cxnLst/>
              <a:rect l="l" t="t" r="r" b="b"/>
              <a:pathLst>
                <a:path w="3746567" h="778251">
                  <a:moveTo>
                    <a:pt x="0" y="0"/>
                  </a:moveTo>
                  <a:lnTo>
                    <a:pt x="3746566" y="0"/>
                  </a:lnTo>
                  <a:lnTo>
                    <a:pt x="3746566" y="778251"/>
                  </a:lnTo>
                  <a:lnTo>
                    <a:pt x="0" y="778251"/>
                  </a:lnTo>
                  <a:lnTo>
                    <a:pt x="0" y="0"/>
                  </a:lnTo>
                  <a:close/>
                </a:path>
              </a:pathLst>
            </a:custGeom>
            <a:blipFill>
              <a:blip r:embed="rId4"/>
              <a:stretch>
                <a:fillRect/>
              </a:stretch>
            </a:blipFill>
          </p:spPr>
          <p:txBody>
            <a:bodyPr/>
            <a:lstStyle/>
            <a:p>
              <a:endParaRPr lang="en-US"/>
            </a:p>
          </p:txBody>
        </p:sp>
        <p:sp>
          <p:nvSpPr>
            <p:cNvPr id="44" name="Freeform 44"/>
            <p:cNvSpPr/>
            <p:nvPr/>
          </p:nvSpPr>
          <p:spPr>
            <a:xfrm>
              <a:off x="10502307" y="12341619"/>
              <a:ext cx="4426576" cy="677478"/>
            </a:xfrm>
            <a:custGeom>
              <a:avLst/>
              <a:gdLst/>
              <a:ahLst/>
              <a:cxnLst/>
              <a:rect l="l" t="t" r="r" b="b"/>
              <a:pathLst>
                <a:path w="4426576" h="677478">
                  <a:moveTo>
                    <a:pt x="0" y="0"/>
                  </a:moveTo>
                  <a:lnTo>
                    <a:pt x="4426576" y="0"/>
                  </a:lnTo>
                  <a:lnTo>
                    <a:pt x="4426576" y="677479"/>
                  </a:lnTo>
                  <a:lnTo>
                    <a:pt x="0" y="677479"/>
                  </a:lnTo>
                  <a:lnTo>
                    <a:pt x="0" y="0"/>
                  </a:lnTo>
                  <a:close/>
                </a:path>
              </a:pathLst>
            </a:custGeom>
            <a:blipFill>
              <a:blip r:embed="rId5"/>
              <a:stretch>
                <a:fillRect/>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5790777" cy="9258300"/>
            <a:chOff x="0" y="0"/>
            <a:chExt cx="21054369" cy="12344400"/>
          </a:xfrm>
        </p:grpSpPr>
        <p:sp>
          <p:nvSpPr>
            <p:cNvPr id="3" name="AutoShape 3"/>
            <p:cNvSpPr/>
            <p:nvPr/>
          </p:nvSpPr>
          <p:spPr>
            <a:xfrm>
              <a:off x="0" y="0"/>
              <a:ext cx="10382996" cy="10972800"/>
            </a:xfrm>
            <a:prstGeom prst="rect">
              <a:avLst/>
            </a:prstGeom>
            <a:solidFill>
              <a:srgbClr val="13254B"/>
            </a:solidFill>
          </p:spPr>
          <p:txBody>
            <a:bodyPr/>
            <a:lstStyle/>
            <a:p>
              <a:endParaRPr lang="en-US"/>
            </a:p>
          </p:txBody>
        </p:sp>
        <p:sp>
          <p:nvSpPr>
            <p:cNvPr id="4" name="Freeform 4"/>
            <p:cNvSpPr/>
            <p:nvPr/>
          </p:nvSpPr>
          <p:spPr>
            <a:xfrm>
              <a:off x="12269630" y="2196363"/>
              <a:ext cx="8784739" cy="6580075"/>
            </a:xfrm>
            <a:custGeom>
              <a:avLst/>
              <a:gdLst/>
              <a:ahLst/>
              <a:cxnLst/>
              <a:rect l="l" t="t" r="r" b="b"/>
              <a:pathLst>
                <a:path w="8784739" h="6580075">
                  <a:moveTo>
                    <a:pt x="0" y="0"/>
                  </a:moveTo>
                  <a:lnTo>
                    <a:pt x="8784739" y="0"/>
                  </a:lnTo>
                  <a:lnTo>
                    <a:pt x="8784739" y="6580074"/>
                  </a:lnTo>
                  <a:lnTo>
                    <a:pt x="0" y="6580074"/>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1678230" y="3495675"/>
              <a:ext cx="6615034" cy="3971925"/>
            </a:xfrm>
            <a:prstGeom prst="rect">
              <a:avLst/>
            </a:prstGeom>
          </p:spPr>
          <p:txBody>
            <a:bodyPr lIns="0" tIns="0" rIns="0" bIns="0" rtlCol="0" anchor="t">
              <a:spAutoFit/>
            </a:bodyPr>
            <a:lstStyle/>
            <a:p>
              <a:pPr algn="ctr">
                <a:lnSpc>
                  <a:spcPts val="7800"/>
                </a:lnSpc>
              </a:pPr>
              <a:r>
                <a:rPr lang="en-US" sz="6500">
                  <a:solidFill>
                    <a:srgbClr val="E6E6E6"/>
                  </a:solidFill>
                  <a:latin typeface="Source Serif Pro"/>
                  <a:ea typeface="Source Serif Pro"/>
                  <a:cs typeface="Source Serif Pro"/>
                  <a:sym typeface="Source Serif Pro"/>
                </a:rPr>
                <a:t>Maternal </a:t>
              </a:r>
            </a:p>
            <a:p>
              <a:pPr marL="0" lvl="0" indent="0" algn="ctr">
                <a:lnSpc>
                  <a:spcPts val="7800"/>
                </a:lnSpc>
              </a:pPr>
              <a:r>
                <a:rPr lang="en-US" sz="6500">
                  <a:solidFill>
                    <a:srgbClr val="E6E6E6"/>
                  </a:solidFill>
                  <a:latin typeface="Source Serif Pro"/>
                  <a:ea typeface="Source Serif Pro"/>
                  <a:cs typeface="Source Serif Pro"/>
                  <a:sym typeface="Source Serif Pro"/>
                </a:rPr>
                <a:t>Health Assessment </a:t>
              </a:r>
            </a:p>
          </p:txBody>
        </p:sp>
        <p:sp>
          <p:nvSpPr>
            <p:cNvPr id="6" name="Freeform 6"/>
            <p:cNvSpPr/>
            <p:nvPr/>
          </p:nvSpPr>
          <p:spPr>
            <a:xfrm>
              <a:off x="7035733" y="11566149"/>
              <a:ext cx="3746567" cy="778251"/>
            </a:xfrm>
            <a:custGeom>
              <a:avLst/>
              <a:gdLst/>
              <a:ahLst/>
              <a:cxnLst/>
              <a:rect l="l" t="t" r="r" b="b"/>
              <a:pathLst>
                <a:path w="3746567" h="778251">
                  <a:moveTo>
                    <a:pt x="0" y="0"/>
                  </a:moveTo>
                  <a:lnTo>
                    <a:pt x="3746567" y="0"/>
                  </a:lnTo>
                  <a:lnTo>
                    <a:pt x="3746567" y="778251"/>
                  </a:lnTo>
                  <a:lnTo>
                    <a:pt x="0" y="778251"/>
                  </a:lnTo>
                  <a:lnTo>
                    <a:pt x="0" y="0"/>
                  </a:lnTo>
                  <a:close/>
                </a:path>
              </a:pathLst>
            </a:custGeom>
            <a:blipFill>
              <a:blip r:embed="rId3"/>
              <a:stretch>
                <a:fillRect/>
              </a:stretch>
            </a:blipFill>
          </p:spPr>
          <p:txBody>
            <a:bodyPr/>
            <a:lstStyle/>
            <a:p>
              <a:endParaRPr lang="en-US"/>
            </a:p>
          </p:txBody>
        </p:sp>
        <p:sp>
          <p:nvSpPr>
            <p:cNvPr id="7" name="Freeform 7"/>
            <p:cNvSpPr/>
            <p:nvPr/>
          </p:nvSpPr>
          <p:spPr>
            <a:xfrm>
              <a:off x="10858500" y="11654222"/>
              <a:ext cx="4426576" cy="677478"/>
            </a:xfrm>
            <a:custGeom>
              <a:avLst/>
              <a:gdLst/>
              <a:ahLst/>
              <a:cxnLst/>
              <a:rect l="l" t="t" r="r" b="b"/>
              <a:pathLst>
                <a:path w="4426576" h="677478">
                  <a:moveTo>
                    <a:pt x="0" y="0"/>
                  </a:moveTo>
                  <a:lnTo>
                    <a:pt x="4426576" y="0"/>
                  </a:lnTo>
                  <a:lnTo>
                    <a:pt x="4426576" y="677478"/>
                  </a:lnTo>
                  <a:lnTo>
                    <a:pt x="0" y="677478"/>
                  </a:lnTo>
                  <a:lnTo>
                    <a:pt x="0" y="0"/>
                  </a:lnTo>
                  <a:close/>
                </a:path>
              </a:pathLst>
            </a:custGeom>
            <a:blipFill>
              <a:blip r:embed="rId4"/>
              <a:stretch>
                <a:fillRect/>
              </a:stretch>
            </a:blipFill>
          </p:spPr>
          <p:txBody>
            <a:bodyPr/>
            <a:lstStyle/>
            <a:p>
              <a:endParaRPr lang="en-US"/>
            </a:p>
          </p:txBody>
        </p:sp>
      </p:grpSp>
      <p:sp>
        <p:nvSpPr>
          <p:cNvPr id="8" name="Freeform 8"/>
          <p:cNvSpPr/>
          <p:nvPr/>
        </p:nvSpPr>
        <p:spPr>
          <a:xfrm rot="-1240411">
            <a:off x="15630976" y="-97644"/>
            <a:ext cx="3071103" cy="3211253"/>
          </a:xfrm>
          <a:custGeom>
            <a:avLst/>
            <a:gdLst/>
            <a:ahLst/>
            <a:cxnLst/>
            <a:rect l="l" t="t" r="r" b="b"/>
            <a:pathLst>
              <a:path w="3071103" h="3211253">
                <a:moveTo>
                  <a:pt x="0" y="0"/>
                </a:moveTo>
                <a:lnTo>
                  <a:pt x="3071103" y="0"/>
                </a:lnTo>
                <a:lnTo>
                  <a:pt x="3071103" y="3211253"/>
                </a:lnTo>
                <a:lnTo>
                  <a:pt x="0" y="3211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grpSp>
        <p:nvGrpSpPr>
          <p:cNvPr id="2" name="Group 2"/>
          <p:cNvGrpSpPr/>
          <p:nvPr/>
        </p:nvGrpSpPr>
        <p:grpSpPr>
          <a:xfrm>
            <a:off x="74731" y="217180"/>
            <a:ext cx="18138537" cy="10191710"/>
            <a:chOff x="0" y="0"/>
            <a:chExt cx="24184716" cy="13588946"/>
          </a:xfrm>
        </p:grpSpPr>
        <p:sp>
          <p:nvSpPr>
            <p:cNvPr id="3" name="TextBox 3"/>
            <p:cNvSpPr txBox="1"/>
            <p:nvPr/>
          </p:nvSpPr>
          <p:spPr>
            <a:xfrm>
              <a:off x="8459473" y="0"/>
              <a:ext cx="6309568" cy="1130300"/>
            </a:xfrm>
            <a:prstGeom prst="rect">
              <a:avLst/>
            </a:prstGeom>
          </p:spPr>
          <p:txBody>
            <a:bodyPr lIns="0" tIns="0" rIns="0" bIns="0" rtlCol="0" anchor="t">
              <a:spAutoFit/>
            </a:bodyPr>
            <a:lstStyle/>
            <a:p>
              <a:pPr algn="ctr">
                <a:lnSpc>
                  <a:spcPts val="6720"/>
                </a:lnSpc>
                <a:spcBef>
                  <a:spcPct val="0"/>
                </a:spcBef>
              </a:pPr>
              <a:r>
                <a:rPr lang="en-US" sz="5600">
                  <a:solidFill>
                    <a:srgbClr val="323B60"/>
                  </a:solidFill>
                  <a:latin typeface="Source Serif Pro"/>
                  <a:ea typeface="Source Serif Pro"/>
                  <a:cs typeface="Source Serif Pro"/>
                  <a:sym typeface="Source Serif Pro"/>
                </a:rPr>
                <a:t>Data Collected</a:t>
              </a:r>
            </a:p>
          </p:txBody>
        </p:sp>
        <p:sp>
          <p:nvSpPr>
            <p:cNvPr id="4" name="AutoShape 4"/>
            <p:cNvSpPr/>
            <p:nvPr/>
          </p:nvSpPr>
          <p:spPr>
            <a:xfrm>
              <a:off x="10434178" y="1308100"/>
              <a:ext cx="2090633" cy="42440"/>
            </a:xfrm>
            <a:prstGeom prst="rect">
              <a:avLst/>
            </a:prstGeom>
            <a:solidFill>
              <a:srgbClr val="13254B"/>
            </a:solidFill>
          </p:spPr>
          <p:txBody>
            <a:bodyPr/>
            <a:lstStyle/>
            <a:p>
              <a:endParaRPr lang="en-US"/>
            </a:p>
          </p:txBody>
        </p:sp>
        <p:sp>
          <p:nvSpPr>
            <p:cNvPr id="5" name="Freeform 5"/>
            <p:cNvSpPr/>
            <p:nvPr/>
          </p:nvSpPr>
          <p:spPr>
            <a:xfrm>
              <a:off x="8483533" y="12810695"/>
              <a:ext cx="3746567" cy="778251"/>
            </a:xfrm>
            <a:custGeom>
              <a:avLst/>
              <a:gdLst/>
              <a:ahLst/>
              <a:cxnLst/>
              <a:rect l="l" t="t" r="r" b="b"/>
              <a:pathLst>
                <a:path w="3746567" h="778251">
                  <a:moveTo>
                    <a:pt x="0" y="0"/>
                  </a:moveTo>
                  <a:lnTo>
                    <a:pt x="3746567" y="0"/>
                  </a:lnTo>
                  <a:lnTo>
                    <a:pt x="3746567" y="778251"/>
                  </a:lnTo>
                  <a:lnTo>
                    <a:pt x="0" y="778251"/>
                  </a:lnTo>
                  <a:lnTo>
                    <a:pt x="0" y="0"/>
                  </a:lnTo>
                  <a:close/>
                </a:path>
              </a:pathLst>
            </a:custGeom>
            <a:blipFill>
              <a:blip r:embed="rId2"/>
              <a:stretch>
                <a:fillRect/>
              </a:stretch>
            </a:blipFill>
          </p:spPr>
          <p:txBody>
            <a:bodyPr/>
            <a:lstStyle/>
            <a:p>
              <a:endParaRPr lang="en-US"/>
            </a:p>
          </p:txBody>
        </p:sp>
        <p:sp>
          <p:nvSpPr>
            <p:cNvPr id="6" name="Freeform 6"/>
            <p:cNvSpPr/>
            <p:nvPr/>
          </p:nvSpPr>
          <p:spPr>
            <a:xfrm>
              <a:off x="12306300" y="12898768"/>
              <a:ext cx="4426576" cy="677478"/>
            </a:xfrm>
            <a:custGeom>
              <a:avLst/>
              <a:gdLst/>
              <a:ahLst/>
              <a:cxnLst/>
              <a:rect l="l" t="t" r="r" b="b"/>
              <a:pathLst>
                <a:path w="4426576" h="677478">
                  <a:moveTo>
                    <a:pt x="0" y="0"/>
                  </a:moveTo>
                  <a:lnTo>
                    <a:pt x="4426576" y="0"/>
                  </a:lnTo>
                  <a:lnTo>
                    <a:pt x="4426576" y="677478"/>
                  </a:lnTo>
                  <a:lnTo>
                    <a:pt x="0" y="677478"/>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11614257" y="2473518"/>
              <a:ext cx="12570459" cy="9743829"/>
              <a:chOff x="0" y="0"/>
              <a:chExt cx="2483054" cy="1924707"/>
            </a:xfrm>
          </p:grpSpPr>
          <p:sp>
            <p:nvSpPr>
              <p:cNvPr id="8" name="Freeform 8"/>
              <p:cNvSpPr/>
              <p:nvPr/>
            </p:nvSpPr>
            <p:spPr>
              <a:xfrm>
                <a:off x="0" y="0"/>
                <a:ext cx="2483054" cy="1924707"/>
              </a:xfrm>
              <a:custGeom>
                <a:avLst/>
                <a:gdLst/>
                <a:ahLst/>
                <a:cxnLst/>
                <a:rect l="l" t="t" r="r" b="b"/>
                <a:pathLst>
                  <a:path w="2483054" h="1924707">
                    <a:moveTo>
                      <a:pt x="0" y="0"/>
                    </a:moveTo>
                    <a:lnTo>
                      <a:pt x="2483054" y="0"/>
                    </a:lnTo>
                    <a:lnTo>
                      <a:pt x="2483054" y="1924707"/>
                    </a:lnTo>
                    <a:lnTo>
                      <a:pt x="0" y="1924707"/>
                    </a:lnTo>
                    <a:close/>
                  </a:path>
                </a:pathLst>
              </a:custGeom>
              <a:solidFill>
                <a:srgbClr val="C3DFFF"/>
              </a:solidFill>
              <a:ln w="123825" cap="sq">
                <a:solidFill>
                  <a:srgbClr val="021059"/>
                </a:solidFill>
                <a:prstDash val="solid"/>
                <a:miter/>
              </a:ln>
            </p:spPr>
            <p:txBody>
              <a:bodyPr/>
              <a:lstStyle/>
              <a:p>
                <a:endParaRPr lang="en-US"/>
              </a:p>
            </p:txBody>
          </p:sp>
          <p:sp>
            <p:nvSpPr>
              <p:cNvPr id="9" name="TextBox 9"/>
              <p:cNvSpPr txBox="1"/>
              <p:nvPr/>
            </p:nvSpPr>
            <p:spPr>
              <a:xfrm>
                <a:off x="0" y="-28575"/>
                <a:ext cx="2483054" cy="1953282"/>
              </a:xfrm>
              <a:prstGeom prst="rect">
                <a:avLst/>
              </a:prstGeom>
            </p:spPr>
            <p:txBody>
              <a:bodyPr lIns="50800" tIns="50800" rIns="50800" bIns="50800" rtlCol="0" anchor="ctr"/>
              <a:lstStyle/>
              <a:p>
                <a:pPr algn="ctr">
                  <a:lnSpc>
                    <a:spcPts val="2519"/>
                  </a:lnSpc>
                </a:pPr>
                <a:endParaRPr/>
              </a:p>
            </p:txBody>
          </p:sp>
        </p:grpSp>
        <p:sp>
          <p:nvSpPr>
            <p:cNvPr id="10" name="TextBox 10"/>
            <p:cNvSpPr txBox="1"/>
            <p:nvPr/>
          </p:nvSpPr>
          <p:spPr>
            <a:xfrm>
              <a:off x="494810" y="1663922"/>
              <a:ext cx="9106328" cy="809596"/>
            </a:xfrm>
            <a:prstGeom prst="rect">
              <a:avLst/>
            </a:prstGeom>
          </p:spPr>
          <p:txBody>
            <a:bodyPr lIns="0" tIns="0" rIns="0" bIns="0" rtlCol="0" anchor="t">
              <a:spAutoFit/>
            </a:bodyPr>
            <a:lstStyle/>
            <a:p>
              <a:pPr algn="l">
                <a:lnSpc>
                  <a:spcPts val="4800"/>
                </a:lnSpc>
              </a:pPr>
              <a:r>
                <a:rPr lang="en-US" sz="4000" b="1">
                  <a:solidFill>
                    <a:srgbClr val="191919"/>
                  </a:solidFill>
                  <a:latin typeface="Source Serif Pro Bold"/>
                  <a:ea typeface="Source Serif Pro Bold"/>
                  <a:cs typeface="Source Serif Pro Bold"/>
                  <a:sym typeface="Source Serif Pro Bold"/>
                </a:rPr>
                <a:t>Secondary Data Sources</a:t>
              </a:r>
            </a:p>
          </p:txBody>
        </p:sp>
        <p:sp>
          <p:nvSpPr>
            <p:cNvPr id="11" name="TextBox 11"/>
            <p:cNvSpPr txBox="1"/>
            <p:nvPr/>
          </p:nvSpPr>
          <p:spPr>
            <a:xfrm>
              <a:off x="0" y="2747751"/>
              <a:ext cx="10220100" cy="10560729"/>
            </a:xfrm>
            <a:prstGeom prst="rect">
              <a:avLst/>
            </a:prstGeom>
          </p:spPr>
          <p:txBody>
            <a:bodyPr lIns="0" tIns="0" rIns="0" bIns="0" rtlCol="0" anchor="t">
              <a:spAutoFit/>
            </a:bodyPr>
            <a:lstStyle/>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US Census Bureau</a:t>
              </a:r>
            </a:p>
            <a:p>
              <a:pPr algn="l">
                <a:lnSpc>
                  <a:spcPts val="1199"/>
                </a:lnSpc>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American Community Survey</a:t>
              </a:r>
            </a:p>
            <a:p>
              <a:pPr algn="l">
                <a:lnSpc>
                  <a:spcPts val="1199"/>
                </a:lnSpc>
              </a:pPr>
              <a:endParaRPr lang="en-US" sz="2799">
                <a:solidFill>
                  <a:srgbClr val="191919"/>
                </a:solidFill>
                <a:latin typeface="Source Serif Pro"/>
                <a:ea typeface="Source Serif Pro"/>
                <a:cs typeface="Source Serif Pro"/>
                <a:sym typeface="Source Serif Pro"/>
              </a:endParaRPr>
            </a:p>
            <a:p>
              <a:pPr algn="l">
                <a:lnSpc>
                  <a:spcPts val="119"/>
                </a:lnSpc>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March of Dimes Foundation Peristats</a:t>
              </a:r>
            </a:p>
            <a:p>
              <a:pPr marL="215899" lvl="1" indent="-107950" algn="l">
                <a:lnSpc>
                  <a:spcPts val="1199"/>
                </a:lnSpc>
                <a:buFont typeface="Arial"/>
                <a:buChar char="•"/>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America’s Health Rankings</a:t>
              </a:r>
            </a:p>
            <a:p>
              <a:pPr algn="l">
                <a:lnSpc>
                  <a:spcPts val="1199"/>
                </a:lnSpc>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Robert Wood Johnson County Rankings and Roadmaps</a:t>
              </a:r>
            </a:p>
            <a:p>
              <a:pPr algn="l">
                <a:lnSpc>
                  <a:spcPts val="1199"/>
                </a:lnSpc>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Healthy People 2030</a:t>
              </a:r>
            </a:p>
            <a:p>
              <a:pPr algn="l">
                <a:lnSpc>
                  <a:spcPts val="1199"/>
                </a:lnSpc>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West Virginia Department of Health and Human Resources</a:t>
              </a:r>
            </a:p>
            <a:p>
              <a:pPr algn="l">
                <a:lnSpc>
                  <a:spcPts val="1199"/>
                </a:lnSpc>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Feeding America</a:t>
              </a:r>
            </a:p>
            <a:p>
              <a:pPr algn="l">
                <a:lnSpc>
                  <a:spcPts val="1199"/>
                </a:lnSpc>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Regional Community Health Assessments</a:t>
              </a:r>
            </a:p>
            <a:p>
              <a:pPr algn="l">
                <a:lnSpc>
                  <a:spcPts val="1199"/>
                </a:lnSpc>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Centers for Disease Control and Management WONDER</a:t>
              </a:r>
            </a:p>
            <a:p>
              <a:pPr algn="l">
                <a:lnSpc>
                  <a:spcPts val="1199"/>
                </a:lnSpc>
              </a:pPr>
              <a:endParaRPr lang="en-US" sz="2799">
                <a:solidFill>
                  <a:srgbClr val="191919"/>
                </a:solidFill>
                <a:latin typeface="Source Serif Pro"/>
                <a:ea typeface="Source Serif Pro"/>
                <a:cs typeface="Source Serif Pro"/>
                <a:sym typeface="Source Serif Pro"/>
              </a:endParaRPr>
            </a:p>
            <a:p>
              <a:pPr marL="604518" lvl="1" indent="-302259" algn="l">
                <a:lnSpc>
                  <a:spcPts val="3359"/>
                </a:lnSpc>
                <a:buFont typeface="Arial"/>
                <a:buChar char="•"/>
              </a:pPr>
              <a:r>
                <a:rPr lang="en-US" sz="2799">
                  <a:solidFill>
                    <a:srgbClr val="191919"/>
                  </a:solidFill>
                  <a:latin typeface="Source Serif Pro"/>
                  <a:ea typeface="Source Serif Pro"/>
                  <a:cs typeface="Source Serif Pro"/>
                  <a:sym typeface="Source Serif Pro"/>
                </a:rPr>
                <a:t>West Virginia Perinatal Partnership</a:t>
              </a:r>
            </a:p>
            <a:p>
              <a:pPr algn="l">
                <a:lnSpc>
                  <a:spcPts val="3239"/>
                </a:lnSpc>
              </a:pPr>
              <a:endParaRPr lang="en-US" sz="2799">
                <a:solidFill>
                  <a:srgbClr val="191919"/>
                </a:solidFill>
                <a:latin typeface="Source Serif Pro"/>
                <a:ea typeface="Source Serif Pro"/>
                <a:cs typeface="Source Serif Pro"/>
                <a:sym typeface="Source Serif Pro"/>
              </a:endParaRPr>
            </a:p>
          </p:txBody>
        </p:sp>
        <p:sp>
          <p:nvSpPr>
            <p:cNvPr id="12" name="TextBox 12"/>
            <p:cNvSpPr txBox="1"/>
            <p:nvPr/>
          </p:nvSpPr>
          <p:spPr>
            <a:xfrm>
              <a:off x="11479495" y="1481877"/>
              <a:ext cx="12081624" cy="809596"/>
            </a:xfrm>
            <a:prstGeom prst="rect">
              <a:avLst/>
            </a:prstGeom>
          </p:spPr>
          <p:txBody>
            <a:bodyPr lIns="0" tIns="0" rIns="0" bIns="0" rtlCol="0" anchor="t">
              <a:spAutoFit/>
            </a:bodyPr>
            <a:lstStyle/>
            <a:p>
              <a:pPr algn="ctr">
                <a:lnSpc>
                  <a:spcPts val="4800"/>
                </a:lnSpc>
              </a:pPr>
              <a:r>
                <a:rPr lang="en-US" sz="4000" b="1">
                  <a:solidFill>
                    <a:srgbClr val="191919"/>
                  </a:solidFill>
                  <a:latin typeface="Source Serif Pro Bold"/>
                  <a:ea typeface="Source Serif Pro Bold"/>
                  <a:cs typeface="Source Serif Pro Bold"/>
                  <a:sym typeface="Source Serif Pro Bold"/>
                </a:rPr>
                <a:t>Focus Group and Interview Questions</a:t>
              </a:r>
            </a:p>
          </p:txBody>
        </p:sp>
        <p:sp>
          <p:nvSpPr>
            <p:cNvPr id="13" name="TextBox 13"/>
            <p:cNvSpPr txBox="1"/>
            <p:nvPr/>
          </p:nvSpPr>
          <p:spPr>
            <a:xfrm>
              <a:off x="11976860" y="2432454"/>
              <a:ext cx="11819854" cy="9483576"/>
            </a:xfrm>
            <a:prstGeom prst="rect">
              <a:avLst/>
            </a:prstGeom>
          </p:spPr>
          <p:txBody>
            <a:bodyPr lIns="0" tIns="0" rIns="0" bIns="0" rtlCol="0" anchor="t">
              <a:spAutoFit/>
            </a:bodyPr>
            <a:lstStyle/>
            <a:p>
              <a:pPr algn="l">
                <a:lnSpc>
                  <a:spcPts val="3240"/>
                </a:lnSpc>
              </a:pPr>
              <a:endParaRPr/>
            </a:p>
            <a:p>
              <a:pPr algn="just">
                <a:lnSpc>
                  <a:spcPts val="3360"/>
                </a:lnSpc>
              </a:pPr>
              <a:r>
                <a:rPr lang="en-US" sz="2800">
                  <a:solidFill>
                    <a:srgbClr val="000000"/>
                  </a:solidFill>
                  <a:latin typeface="Source Serif Pro"/>
                  <a:ea typeface="Source Serif Pro"/>
                  <a:cs typeface="Source Serif Pro"/>
                  <a:sym typeface="Source Serif Pro"/>
                </a:rPr>
                <a:t>1. How would you describe your community?</a:t>
              </a:r>
            </a:p>
            <a:p>
              <a:pPr algn="l">
                <a:lnSpc>
                  <a:spcPts val="3360"/>
                </a:lnSpc>
              </a:pPr>
              <a:endParaRPr lang="en-US" sz="2800">
                <a:solidFill>
                  <a:srgbClr val="000000"/>
                </a:solidFill>
                <a:latin typeface="Source Serif Pro"/>
                <a:ea typeface="Source Serif Pro"/>
                <a:cs typeface="Source Serif Pro"/>
                <a:sym typeface="Source Serif Pro"/>
              </a:endParaRPr>
            </a:p>
            <a:p>
              <a:pPr algn="l">
                <a:lnSpc>
                  <a:spcPts val="3360"/>
                </a:lnSpc>
              </a:pPr>
              <a:r>
                <a:rPr lang="en-US" sz="2800">
                  <a:solidFill>
                    <a:srgbClr val="000000"/>
                  </a:solidFill>
                  <a:latin typeface="Source Serif Pro"/>
                  <a:ea typeface="Source Serif Pro"/>
                  <a:cs typeface="Source Serif Pro"/>
                  <a:sym typeface="Source Serif Pro"/>
                </a:rPr>
                <a:t>2. What maternal healthcare services are currently available in the local area?</a:t>
              </a:r>
            </a:p>
            <a:p>
              <a:pPr algn="l">
                <a:lnSpc>
                  <a:spcPts val="3360"/>
                </a:lnSpc>
              </a:pPr>
              <a:endParaRPr lang="en-US" sz="2800">
                <a:solidFill>
                  <a:srgbClr val="000000"/>
                </a:solidFill>
                <a:latin typeface="Source Serif Pro"/>
                <a:ea typeface="Source Serif Pro"/>
                <a:cs typeface="Source Serif Pro"/>
                <a:sym typeface="Source Serif Pro"/>
              </a:endParaRPr>
            </a:p>
            <a:p>
              <a:pPr algn="l">
                <a:lnSpc>
                  <a:spcPts val="3360"/>
                </a:lnSpc>
              </a:pPr>
              <a:r>
                <a:rPr lang="en-US" sz="2800">
                  <a:solidFill>
                    <a:srgbClr val="000000"/>
                  </a:solidFill>
                  <a:latin typeface="Source Serif Pro"/>
                  <a:ea typeface="Source Serif Pro"/>
                  <a:cs typeface="Source Serif Pro"/>
                  <a:sym typeface="Source Serif Pro"/>
                </a:rPr>
                <a:t>3. What challenges or barriers do pregnant women face in accessing maternal healthcare services here?</a:t>
              </a:r>
            </a:p>
            <a:p>
              <a:pPr algn="l">
                <a:lnSpc>
                  <a:spcPts val="3360"/>
                </a:lnSpc>
              </a:pPr>
              <a:endParaRPr lang="en-US" sz="2800">
                <a:solidFill>
                  <a:srgbClr val="000000"/>
                </a:solidFill>
                <a:latin typeface="Source Serif Pro"/>
                <a:ea typeface="Source Serif Pro"/>
                <a:cs typeface="Source Serif Pro"/>
                <a:sym typeface="Source Serif Pro"/>
              </a:endParaRPr>
            </a:p>
            <a:p>
              <a:pPr algn="l">
                <a:lnSpc>
                  <a:spcPts val="3360"/>
                </a:lnSpc>
              </a:pPr>
              <a:r>
                <a:rPr lang="en-US" sz="2800">
                  <a:solidFill>
                    <a:srgbClr val="000000"/>
                  </a:solidFill>
                  <a:latin typeface="Source Serif Pro"/>
                  <a:ea typeface="Source Serif Pro"/>
                  <a:cs typeface="Source Serif Pro"/>
                  <a:sym typeface="Source Serif Pro"/>
                </a:rPr>
                <a:t>4. What does your community need to provide high-quality maternal healthcare?</a:t>
              </a:r>
            </a:p>
            <a:p>
              <a:pPr algn="l">
                <a:lnSpc>
                  <a:spcPts val="3360"/>
                </a:lnSpc>
              </a:pPr>
              <a:endParaRPr lang="en-US" sz="2800">
                <a:solidFill>
                  <a:srgbClr val="000000"/>
                </a:solidFill>
                <a:latin typeface="Source Serif Pro"/>
                <a:ea typeface="Source Serif Pro"/>
                <a:cs typeface="Source Serif Pro"/>
                <a:sym typeface="Source Serif Pro"/>
              </a:endParaRPr>
            </a:p>
            <a:p>
              <a:pPr algn="l">
                <a:lnSpc>
                  <a:spcPts val="3360"/>
                </a:lnSpc>
              </a:pPr>
              <a:r>
                <a:rPr lang="en-US" sz="2800">
                  <a:solidFill>
                    <a:srgbClr val="000000"/>
                  </a:solidFill>
                  <a:latin typeface="Source Serif Pro"/>
                  <a:ea typeface="Source Serif Pro"/>
                  <a:cs typeface="Source Serif Pro"/>
                  <a:sym typeface="Source Serif Pro"/>
                </a:rPr>
                <a:t>5. What has been done to address these challenges?</a:t>
              </a:r>
            </a:p>
            <a:p>
              <a:pPr algn="l">
                <a:lnSpc>
                  <a:spcPts val="3360"/>
                </a:lnSpc>
              </a:pPr>
              <a:endParaRPr lang="en-US" sz="2800">
                <a:solidFill>
                  <a:srgbClr val="000000"/>
                </a:solidFill>
                <a:latin typeface="Source Serif Pro"/>
                <a:ea typeface="Source Serif Pro"/>
                <a:cs typeface="Source Serif Pro"/>
                <a:sym typeface="Source Serif Pro"/>
              </a:endParaRPr>
            </a:p>
            <a:p>
              <a:pPr algn="l">
                <a:lnSpc>
                  <a:spcPts val="3360"/>
                </a:lnSpc>
              </a:pPr>
              <a:r>
                <a:rPr lang="en-US" sz="2800">
                  <a:solidFill>
                    <a:srgbClr val="000000"/>
                  </a:solidFill>
                  <a:latin typeface="Source Serif Pro"/>
                  <a:ea typeface="Source Serif Pro"/>
                  <a:cs typeface="Source Serif Pro"/>
                  <a:sym typeface="Source Serif Pro"/>
                </a:rPr>
                <a:t>6. What advice do you have for people who are working on bringing more programs and services to your community?</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sp>
        <p:nvSpPr>
          <p:cNvPr id="2" name="TextBox 2"/>
          <p:cNvSpPr txBox="1"/>
          <p:nvPr/>
        </p:nvSpPr>
        <p:spPr>
          <a:xfrm>
            <a:off x="115073" y="991250"/>
            <a:ext cx="14644728" cy="8056881"/>
          </a:xfrm>
          <a:prstGeom prst="rect">
            <a:avLst/>
          </a:prstGeom>
        </p:spPr>
        <p:txBody>
          <a:bodyPr lIns="0" tIns="0" rIns="0" bIns="0" rtlCol="0" anchor="t">
            <a:spAutoFit/>
          </a:bodyPr>
          <a:lstStyle/>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 49.1% of counties are maternity care deserts.</a:t>
            </a:r>
          </a:p>
          <a:p>
            <a:pPr marL="1122675" lvl="2" indent="-374225" algn="l">
              <a:lnSpc>
                <a:spcPts val="4029"/>
              </a:lnSpc>
              <a:buFont typeface="Arial"/>
              <a:buChar char="⚬"/>
            </a:pPr>
            <a:r>
              <a:rPr lang="en-US" sz="2599" spc="64">
                <a:solidFill>
                  <a:srgbClr val="2D3B44"/>
                </a:solidFill>
                <a:latin typeface="Source Serif Pro"/>
                <a:ea typeface="Source Serif Pro"/>
                <a:cs typeface="Source Serif Pro"/>
                <a:sym typeface="Source Serif Pro"/>
              </a:rPr>
              <a:t> 20.1% of all births are in maternity care deserts.</a:t>
            </a:r>
          </a:p>
          <a:p>
            <a:pPr marL="1122675" lvl="2" indent="-374225" algn="l">
              <a:lnSpc>
                <a:spcPts val="4029"/>
              </a:lnSpc>
              <a:buFont typeface="Arial"/>
              <a:buChar char="⚬"/>
            </a:pPr>
            <a:r>
              <a:rPr lang="en-US" sz="2599" spc="64">
                <a:solidFill>
                  <a:srgbClr val="2D3B44"/>
                </a:solidFill>
                <a:latin typeface="Source Serif Pro"/>
                <a:ea typeface="Source Serif Pro"/>
                <a:cs typeface="Source Serif Pro"/>
                <a:sym typeface="Source Serif Pro"/>
              </a:rPr>
              <a:t>22.2% of women had no birthing hospital within 30 minutes.</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14.5% of birthing people received no or inadequate prenatal care.</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5.8% of maternity care providers practice in rural counties. </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1 in 8 babies (13.0% of live births) were preterm. </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Maternal mortality rate is 25.4 per 100,000 births. </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56.5% of women had one or more chronic health conditions.</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1 in 13 women of childbearing age (7.8%) was uninsured.</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8.1% Maternal drug use during pregnancy.</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10.3% Smoking.</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15.5% Binge drinking.</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22.8% Pre-pregnancy depression.</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11.5% Postpartum depression symptoms. </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39.4% experienced intimate partner physical violence, sexual violence, and/or stalking</a:t>
            </a:r>
          </a:p>
          <a:p>
            <a:pPr marL="561337" lvl="1" indent="-280669" algn="l">
              <a:lnSpc>
                <a:spcPts val="4029"/>
              </a:lnSpc>
              <a:buFont typeface="Arial"/>
              <a:buChar char="•"/>
            </a:pPr>
            <a:r>
              <a:rPr lang="en-US" sz="2599" spc="64">
                <a:solidFill>
                  <a:srgbClr val="2D3B44"/>
                </a:solidFill>
                <a:latin typeface="Source Serif Pro"/>
                <a:ea typeface="Source Serif Pro"/>
                <a:cs typeface="Source Serif Pro"/>
                <a:sym typeface="Source Serif Pro"/>
              </a:rPr>
              <a:t>47.5% will experience rape or attempted rape by a current or intimate partner</a:t>
            </a:r>
          </a:p>
        </p:txBody>
      </p:sp>
      <p:sp>
        <p:nvSpPr>
          <p:cNvPr id="3" name="TextBox 3"/>
          <p:cNvSpPr txBox="1"/>
          <p:nvPr/>
        </p:nvSpPr>
        <p:spPr>
          <a:xfrm>
            <a:off x="115073" y="121969"/>
            <a:ext cx="17501365" cy="701675"/>
          </a:xfrm>
          <a:prstGeom prst="rect">
            <a:avLst/>
          </a:prstGeom>
        </p:spPr>
        <p:txBody>
          <a:bodyPr lIns="0" tIns="0" rIns="0" bIns="0" rtlCol="0" anchor="t">
            <a:spAutoFit/>
          </a:bodyPr>
          <a:lstStyle/>
          <a:p>
            <a:pPr algn="ctr">
              <a:lnSpc>
                <a:spcPts val="5350"/>
              </a:lnSpc>
            </a:pPr>
            <a:r>
              <a:rPr lang="en-US" sz="5000">
                <a:solidFill>
                  <a:srgbClr val="323B60"/>
                </a:solidFill>
                <a:latin typeface="Source Serif Pro"/>
                <a:ea typeface="Source Serif Pro"/>
                <a:cs typeface="Source Serif Pro"/>
                <a:sym typeface="Source Serif Pro"/>
              </a:rPr>
              <a:t>Maternal Health in WV Seconday Data Review</a:t>
            </a:r>
          </a:p>
        </p:txBody>
      </p:sp>
      <p:grpSp>
        <p:nvGrpSpPr>
          <p:cNvPr id="4" name="Group 4"/>
          <p:cNvGrpSpPr/>
          <p:nvPr/>
        </p:nvGrpSpPr>
        <p:grpSpPr>
          <a:xfrm>
            <a:off x="13534911" y="1247026"/>
            <a:ext cx="4546193" cy="5053778"/>
            <a:chOff x="0" y="0"/>
            <a:chExt cx="6061591" cy="6738371"/>
          </a:xfrm>
        </p:grpSpPr>
        <p:sp>
          <p:nvSpPr>
            <p:cNvPr id="5" name="Freeform 5"/>
            <p:cNvSpPr/>
            <p:nvPr/>
          </p:nvSpPr>
          <p:spPr>
            <a:xfrm>
              <a:off x="0" y="0"/>
              <a:ext cx="6061591" cy="6738371"/>
            </a:xfrm>
            <a:custGeom>
              <a:avLst/>
              <a:gdLst/>
              <a:ahLst/>
              <a:cxnLst/>
              <a:rect l="l" t="t" r="r" b="b"/>
              <a:pathLst>
                <a:path w="6061591" h="6738371">
                  <a:moveTo>
                    <a:pt x="0" y="0"/>
                  </a:moveTo>
                  <a:lnTo>
                    <a:pt x="6061591" y="0"/>
                  </a:lnTo>
                  <a:lnTo>
                    <a:pt x="6061591" y="6738371"/>
                  </a:lnTo>
                  <a:lnTo>
                    <a:pt x="0" y="6738371"/>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294658" y="3257591"/>
              <a:ext cx="2630515" cy="1165067"/>
              <a:chOff x="0" y="0"/>
              <a:chExt cx="4582160" cy="2029460"/>
            </a:xfrm>
          </p:grpSpPr>
          <p:sp>
            <p:nvSpPr>
              <p:cNvPr id="7" name="Freeform 7"/>
              <p:cNvSpPr/>
              <p:nvPr/>
            </p:nvSpPr>
            <p:spPr>
              <a:xfrm>
                <a:off x="49530" y="49530"/>
                <a:ext cx="4483100" cy="1939290"/>
              </a:xfrm>
              <a:custGeom>
                <a:avLst/>
                <a:gdLst/>
                <a:ahLst/>
                <a:cxnLst/>
                <a:rect l="l" t="t" r="r" b="b"/>
                <a:pathLst>
                  <a:path w="4483100" h="1939290">
                    <a:moveTo>
                      <a:pt x="74930" y="1270"/>
                    </a:moveTo>
                    <a:cubicBezTo>
                      <a:pt x="242570" y="132080"/>
                      <a:pt x="314960" y="185420"/>
                      <a:pt x="372110" y="208280"/>
                    </a:cubicBezTo>
                    <a:cubicBezTo>
                      <a:pt x="415290" y="224790"/>
                      <a:pt x="468630" y="213360"/>
                      <a:pt x="496570" y="229870"/>
                    </a:cubicBezTo>
                    <a:cubicBezTo>
                      <a:pt x="515620" y="240030"/>
                      <a:pt x="528320" y="255270"/>
                      <a:pt x="535940" y="273050"/>
                    </a:cubicBezTo>
                    <a:cubicBezTo>
                      <a:pt x="544830" y="293370"/>
                      <a:pt x="547370" y="325120"/>
                      <a:pt x="541020" y="344170"/>
                    </a:cubicBezTo>
                    <a:cubicBezTo>
                      <a:pt x="534670" y="361950"/>
                      <a:pt x="502920" y="387350"/>
                      <a:pt x="502920" y="387350"/>
                    </a:cubicBezTo>
                    <a:cubicBezTo>
                      <a:pt x="502920" y="386080"/>
                      <a:pt x="648970" y="207010"/>
                      <a:pt x="693420" y="167640"/>
                    </a:cubicBezTo>
                    <a:cubicBezTo>
                      <a:pt x="712470" y="149860"/>
                      <a:pt x="720090" y="144780"/>
                      <a:pt x="741680" y="135890"/>
                    </a:cubicBezTo>
                    <a:cubicBezTo>
                      <a:pt x="773430" y="120650"/>
                      <a:pt x="835660" y="101600"/>
                      <a:pt x="872490" y="97790"/>
                    </a:cubicBezTo>
                    <a:cubicBezTo>
                      <a:pt x="897890" y="95250"/>
                      <a:pt x="922020" y="91440"/>
                      <a:pt x="937260" y="101600"/>
                    </a:cubicBezTo>
                    <a:cubicBezTo>
                      <a:pt x="952500" y="111760"/>
                      <a:pt x="957580" y="132080"/>
                      <a:pt x="965200" y="156210"/>
                    </a:cubicBezTo>
                    <a:cubicBezTo>
                      <a:pt x="979170" y="195580"/>
                      <a:pt x="966470" y="300990"/>
                      <a:pt x="996950" y="321310"/>
                    </a:cubicBezTo>
                    <a:cubicBezTo>
                      <a:pt x="1021080" y="337820"/>
                      <a:pt x="1079500" y="317500"/>
                      <a:pt x="1107440" y="303530"/>
                    </a:cubicBezTo>
                    <a:cubicBezTo>
                      <a:pt x="1127760" y="293370"/>
                      <a:pt x="1135380" y="273050"/>
                      <a:pt x="1153160" y="260350"/>
                    </a:cubicBezTo>
                    <a:cubicBezTo>
                      <a:pt x="1173480" y="246380"/>
                      <a:pt x="1192530" y="232410"/>
                      <a:pt x="1221740" y="226060"/>
                    </a:cubicBezTo>
                    <a:cubicBezTo>
                      <a:pt x="1264920" y="217170"/>
                      <a:pt x="1356360" y="214630"/>
                      <a:pt x="1393190" y="233680"/>
                    </a:cubicBezTo>
                    <a:cubicBezTo>
                      <a:pt x="1416050" y="245110"/>
                      <a:pt x="1427480" y="264160"/>
                      <a:pt x="1437640" y="289560"/>
                    </a:cubicBezTo>
                    <a:cubicBezTo>
                      <a:pt x="1452880" y="328930"/>
                      <a:pt x="1426210" y="421640"/>
                      <a:pt x="1450340" y="458470"/>
                    </a:cubicBezTo>
                    <a:cubicBezTo>
                      <a:pt x="1469390" y="487680"/>
                      <a:pt x="1515110" y="509270"/>
                      <a:pt x="1546860" y="508000"/>
                    </a:cubicBezTo>
                    <a:cubicBezTo>
                      <a:pt x="1579880" y="506730"/>
                      <a:pt x="1606550" y="459740"/>
                      <a:pt x="1640840" y="449580"/>
                    </a:cubicBezTo>
                    <a:cubicBezTo>
                      <a:pt x="1673860" y="440690"/>
                      <a:pt x="1720850" y="440690"/>
                      <a:pt x="1748790" y="450850"/>
                    </a:cubicBezTo>
                    <a:cubicBezTo>
                      <a:pt x="1767840" y="458470"/>
                      <a:pt x="1781810" y="471170"/>
                      <a:pt x="1793240" y="490220"/>
                    </a:cubicBezTo>
                    <a:cubicBezTo>
                      <a:pt x="1811020" y="516890"/>
                      <a:pt x="1798320" y="571500"/>
                      <a:pt x="1823720" y="607060"/>
                    </a:cubicBezTo>
                    <a:cubicBezTo>
                      <a:pt x="1859280" y="656590"/>
                      <a:pt x="2000250" y="694690"/>
                      <a:pt x="2021840" y="735330"/>
                    </a:cubicBezTo>
                    <a:cubicBezTo>
                      <a:pt x="2032000" y="754380"/>
                      <a:pt x="2024380" y="773430"/>
                      <a:pt x="2019300" y="791210"/>
                    </a:cubicBezTo>
                    <a:cubicBezTo>
                      <a:pt x="2012950" y="810260"/>
                      <a:pt x="1979930" y="831850"/>
                      <a:pt x="1983740" y="840740"/>
                    </a:cubicBezTo>
                    <a:cubicBezTo>
                      <a:pt x="1987550" y="850900"/>
                      <a:pt x="2020570" y="843280"/>
                      <a:pt x="2040890" y="852170"/>
                    </a:cubicBezTo>
                    <a:cubicBezTo>
                      <a:pt x="2067560" y="864870"/>
                      <a:pt x="2106930" y="899160"/>
                      <a:pt x="2124710" y="922020"/>
                    </a:cubicBezTo>
                    <a:cubicBezTo>
                      <a:pt x="2138680" y="938530"/>
                      <a:pt x="2147570" y="952500"/>
                      <a:pt x="2151380" y="970280"/>
                    </a:cubicBezTo>
                    <a:cubicBezTo>
                      <a:pt x="2155190" y="993140"/>
                      <a:pt x="2137410" y="1026160"/>
                      <a:pt x="2142490" y="1047750"/>
                    </a:cubicBezTo>
                    <a:cubicBezTo>
                      <a:pt x="2146300" y="1065530"/>
                      <a:pt x="2157730" y="1088390"/>
                      <a:pt x="2170430" y="1094740"/>
                    </a:cubicBezTo>
                    <a:cubicBezTo>
                      <a:pt x="2184400" y="1101090"/>
                      <a:pt x="2211070" y="1098550"/>
                      <a:pt x="2221230" y="1088390"/>
                    </a:cubicBezTo>
                    <a:cubicBezTo>
                      <a:pt x="2232660" y="1079500"/>
                      <a:pt x="2232660" y="1062990"/>
                      <a:pt x="2237740" y="1038860"/>
                    </a:cubicBezTo>
                    <a:cubicBezTo>
                      <a:pt x="2246630" y="981710"/>
                      <a:pt x="2240280" y="819150"/>
                      <a:pt x="2249170" y="748030"/>
                    </a:cubicBezTo>
                    <a:cubicBezTo>
                      <a:pt x="2255520" y="704850"/>
                      <a:pt x="2263140" y="671830"/>
                      <a:pt x="2273300" y="645160"/>
                    </a:cubicBezTo>
                    <a:cubicBezTo>
                      <a:pt x="2280920" y="626110"/>
                      <a:pt x="2284730" y="615950"/>
                      <a:pt x="2297430" y="598170"/>
                    </a:cubicBezTo>
                    <a:cubicBezTo>
                      <a:pt x="2321560" y="566420"/>
                      <a:pt x="2378710" y="513080"/>
                      <a:pt x="2419350" y="480060"/>
                    </a:cubicBezTo>
                    <a:cubicBezTo>
                      <a:pt x="2453640" y="452120"/>
                      <a:pt x="2490470" y="426720"/>
                      <a:pt x="2520950" y="410210"/>
                    </a:cubicBezTo>
                    <a:cubicBezTo>
                      <a:pt x="2542540" y="397510"/>
                      <a:pt x="2559050" y="388620"/>
                      <a:pt x="2579370" y="383540"/>
                    </a:cubicBezTo>
                    <a:cubicBezTo>
                      <a:pt x="2595880" y="378460"/>
                      <a:pt x="2608580" y="374650"/>
                      <a:pt x="2630170" y="381000"/>
                    </a:cubicBezTo>
                    <a:cubicBezTo>
                      <a:pt x="2675890" y="393700"/>
                      <a:pt x="2778760" y="513080"/>
                      <a:pt x="2828290" y="514350"/>
                    </a:cubicBezTo>
                    <a:cubicBezTo>
                      <a:pt x="2854960" y="515620"/>
                      <a:pt x="2871470" y="481330"/>
                      <a:pt x="2894330" y="478790"/>
                    </a:cubicBezTo>
                    <a:cubicBezTo>
                      <a:pt x="2913380" y="476250"/>
                      <a:pt x="2934970" y="486410"/>
                      <a:pt x="2952750" y="494030"/>
                    </a:cubicBezTo>
                    <a:cubicBezTo>
                      <a:pt x="2969260" y="501650"/>
                      <a:pt x="2981960" y="525780"/>
                      <a:pt x="2997200" y="524510"/>
                    </a:cubicBezTo>
                    <a:cubicBezTo>
                      <a:pt x="3014980" y="524510"/>
                      <a:pt x="3034030" y="482600"/>
                      <a:pt x="3051810" y="482600"/>
                    </a:cubicBezTo>
                    <a:cubicBezTo>
                      <a:pt x="3069590" y="481330"/>
                      <a:pt x="3088640" y="501650"/>
                      <a:pt x="3102610" y="515620"/>
                    </a:cubicBezTo>
                    <a:cubicBezTo>
                      <a:pt x="3115310" y="529590"/>
                      <a:pt x="3126740" y="549910"/>
                      <a:pt x="3133090" y="567690"/>
                    </a:cubicBezTo>
                    <a:cubicBezTo>
                      <a:pt x="3138170" y="585470"/>
                      <a:pt x="3129280" y="599440"/>
                      <a:pt x="3138170" y="621030"/>
                    </a:cubicBezTo>
                    <a:cubicBezTo>
                      <a:pt x="3157220" y="669290"/>
                      <a:pt x="3289300" y="767080"/>
                      <a:pt x="3294380" y="822960"/>
                    </a:cubicBezTo>
                    <a:cubicBezTo>
                      <a:pt x="3298190" y="861060"/>
                      <a:pt x="3238500" y="918210"/>
                      <a:pt x="3243580" y="922020"/>
                    </a:cubicBezTo>
                    <a:cubicBezTo>
                      <a:pt x="3247390" y="925830"/>
                      <a:pt x="3271520" y="894080"/>
                      <a:pt x="3290570" y="889000"/>
                    </a:cubicBezTo>
                    <a:cubicBezTo>
                      <a:pt x="3314700" y="881380"/>
                      <a:pt x="3362960" y="877570"/>
                      <a:pt x="3378200" y="891540"/>
                    </a:cubicBezTo>
                    <a:cubicBezTo>
                      <a:pt x="3392170" y="902970"/>
                      <a:pt x="3389630" y="934720"/>
                      <a:pt x="3388360" y="955040"/>
                    </a:cubicBezTo>
                    <a:cubicBezTo>
                      <a:pt x="3387090" y="972820"/>
                      <a:pt x="3369310" y="988060"/>
                      <a:pt x="3374390" y="1004570"/>
                    </a:cubicBezTo>
                    <a:cubicBezTo>
                      <a:pt x="3380740" y="1027430"/>
                      <a:pt x="3441700" y="1047750"/>
                      <a:pt x="3459480" y="1071880"/>
                    </a:cubicBezTo>
                    <a:cubicBezTo>
                      <a:pt x="3472180" y="1090930"/>
                      <a:pt x="3481070" y="1112520"/>
                      <a:pt x="3479800" y="1131570"/>
                    </a:cubicBezTo>
                    <a:cubicBezTo>
                      <a:pt x="3478530" y="1148080"/>
                      <a:pt x="3458210" y="1155700"/>
                      <a:pt x="3456940" y="1177290"/>
                    </a:cubicBezTo>
                    <a:cubicBezTo>
                      <a:pt x="3455670" y="1224280"/>
                      <a:pt x="3543300" y="1362710"/>
                      <a:pt x="3540760" y="1403350"/>
                    </a:cubicBezTo>
                    <a:cubicBezTo>
                      <a:pt x="3539490" y="1419860"/>
                      <a:pt x="3533140" y="1428750"/>
                      <a:pt x="3524250" y="1436370"/>
                    </a:cubicBezTo>
                    <a:cubicBezTo>
                      <a:pt x="3516630" y="1443990"/>
                      <a:pt x="3502660" y="1449070"/>
                      <a:pt x="3491230" y="1449070"/>
                    </a:cubicBezTo>
                    <a:cubicBezTo>
                      <a:pt x="3479800" y="1449070"/>
                      <a:pt x="3465830" y="1443990"/>
                      <a:pt x="3456940" y="1437640"/>
                    </a:cubicBezTo>
                    <a:cubicBezTo>
                      <a:pt x="3448050" y="1430020"/>
                      <a:pt x="3436620" y="1408430"/>
                      <a:pt x="3439160" y="1405890"/>
                    </a:cubicBezTo>
                    <a:cubicBezTo>
                      <a:pt x="3444240" y="1400810"/>
                      <a:pt x="3511550" y="1437640"/>
                      <a:pt x="3509010" y="1445260"/>
                    </a:cubicBezTo>
                    <a:cubicBezTo>
                      <a:pt x="3507740" y="1451610"/>
                      <a:pt x="3460750" y="1460500"/>
                      <a:pt x="3449320" y="1451610"/>
                    </a:cubicBezTo>
                    <a:cubicBezTo>
                      <a:pt x="3437890" y="1440180"/>
                      <a:pt x="3434080" y="1381760"/>
                      <a:pt x="3442970" y="1377950"/>
                    </a:cubicBezTo>
                    <a:cubicBezTo>
                      <a:pt x="3456940" y="1371600"/>
                      <a:pt x="3520440" y="1469390"/>
                      <a:pt x="3561080" y="1502410"/>
                    </a:cubicBezTo>
                    <a:cubicBezTo>
                      <a:pt x="3596640" y="1530350"/>
                      <a:pt x="3646170" y="1546860"/>
                      <a:pt x="3671570" y="1570990"/>
                    </a:cubicBezTo>
                    <a:cubicBezTo>
                      <a:pt x="3690620" y="1586230"/>
                      <a:pt x="3702050" y="1601470"/>
                      <a:pt x="3712210" y="1619250"/>
                    </a:cubicBezTo>
                    <a:cubicBezTo>
                      <a:pt x="3721100" y="1634490"/>
                      <a:pt x="3714750" y="1653540"/>
                      <a:pt x="3728720" y="1670050"/>
                    </a:cubicBezTo>
                    <a:cubicBezTo>
                      <a:pt x="3754120" y="1696720"/>
                      <a:pt x="3826510" y="1719580"/>
                      <a:pt x="3877310" y="1738630"/>
                    </a:cubicBezTo>
                    <a:cubicBezTo>
                      <a:pt x="3928110" y="1757680"/>
                      <a:pt x="3983990" y="1786890"/>
                      <a:pt x="4036060" y="1785620"/>
                    </a:cubicBezTo>
                    <a:cubicBezTo>
                      <a:pt x="4084320" y="1783080"/>
                      <a:pt x="4135120" y="1725930"/>
                      <a:pt x="4178300" y="1731010"/>
                    </a:cubicBezTo>
                    <a:cubicBezTo>
                      <a:pt x="4218940" y="1737360"/>
                      <a:pt x="4245610" y="1790700"/>
                      <a:pt x="4288790" y="1808480"/>
                    </a:cubicBezTo>
                    <a:cubicBezTo>
                      <a:pt x="4338320" y="1830070"/>
                      <a:pt x="4441190" y="1823720"/>
                      <a:pt x="4466590" y="1842770"/>
                    </a:cubicBezTo>
                    <a:cubicBezTo>
                      <a:pt x="4478020" y="1850390"/>
                      <a:pt x="4479290" y="1861820"/>
                      <a:pt x="4480560" y="1871980"/>
                    </a:cubicBezTo>
                    <a:cubicBezTo>
                      <a:pt x="4483100" y="1882140"/>
                      <a:pt x="4480560" y="1894840"/>
                      <a:pt x="4475480" y="1903730"/>
                    </a:cubicBezTo>
                    <a:cubicBezTo>
                      <a:pt x="4470400" y="1912620"/>
                      <a:pt x="4460240" y="1921510"/>
                      <a:pt x="4451350" y="1925320"/>
                    </a:cubicBezTo>
                    <a:cubicBezTo>
                      <a:pt x="4441190" y="1929130"/>
                      <a:pt x="4428490" y="1931670"/>
                      <a:pt x="4418330" y="1927860"/>
                    </a:cubicBezTo>
                    <a:cubicBezTo>
                      <a:pt x="4405630" y="1924050"/>
                      <a:pt x="4387850" y="1908810"/>
                      <a:pt x="4382770" y="1896110"/>
                    </a:cubicBezTo>
                    <a:cubicBezTo>
                      <a:pt x="4377690" y="1883410"/>
                      <a:pt x="4381500" y="1860550"/>
                      <a:pt x="4389120" y="1849120"/>
                    </a:cubicBezTo>
                    <a:cubicBezTo>
                      <a:pt x="4398010" y="1837690"/>
                      <a:pt x="4418330" y="1827530"/>
                      <a:pt x="4432300" y="1827530"/>
                    </a:cubicBezTo>
                    <a:cubicBezTo>
                      <a:pt x="4446270" y="1827530"/>
                      <a:pt x="4466590" y="1838960"/>
                      <a:pt x="4474210" y="1851660"/>
                    </a:cubicBezTo>
                    <a:cubicBezTo>
                      <a:pt x="4480560" y="1863090"/>
                      <a:pt x="4483100" y="1885950"/>
                      <a:pt x="4478020" y="1898650"/>
                    </a:cubicBezTo>
                    <a:cubicBezTo>
                      <a:pt x="4471670" y="1911350"/>
                      <a:pt x="4458970" y="1924050"/>
                      <a:pt x="4439920" y="1927860"/>
                    </a:cubicBezTo>
                    <a:cubicBezTo>
                      <a:pt x="4401820" y="1939290"/>
                      <a:pt x="4293870" y="1918970"/>
                      <a:pt x="4243070" y="1897380"/>
                    </a:cubicBezTo>
                    <a:cubicBezTo>
                      <a:pt x="4204970" y="1880870"/>
                      <a:pt x="4151630" y="1845310"/>
                      <a:pt x="4152900" y="1828800"/>
                    </a:cubicBezTo>
                    <a:cubicBezTo>
                      <a:pt x="4154170" y="1817370"/>
                      <a:pt x="4199890" y="1799590"/>
                      <a:pt x="4202430" y="1802130"/>
                    </a:cubicBezTo>
                    <a:cubicBezTo>
                      <a:pt x="4206240" y="1805940"/>
                      <a:pt x="4185920" y="1835150"/>
                      <a:pt x="4170680" y="1846580"/>
                    </a:cubicBezTo>
                    <a:cubicBezTo>
                      <a:pt x="4154170" y="1860550"/>
                      <a:pt x="4130040" y="1870710"/>
                      <a:pt x="4107180" y="1877060"/>
                    </a:cubicBezTo>
                    <a:cubicBezTo>
                      <a:pt x="4083050" y="1883410"/>
                      <a:pt x="4058920" y="1885950"/>
                      <a:pt x="4028440" y="1883410"/>
                    </a:cubicBezTo>
                    <a:cubicBezTo>
                      <a:pt x="3986530" y="1879600"/>
                      <a:pt x="3930650" y="1858010"/>
                      <a:pt x="3879850" y="1840230"/>
                    </a:cubicBezTo>
                    <a:cubicBezTo>
                      <a:pt x="3825240" y="1819910"/>
                      <a:pt x="3752850" y="1790700"/>
                      <a:pt x="3712210" y="1766570"/>
                    </a:cubicBezTo>
                    <a:cubicBezTo>
                      <a:pt x="3685540" y="1751330"/>
                      <a:pt x="3665220" y="1739900"/>
                      <a:pt x="3649980" y="1720850"/>
                    </a:cubicBezTo>
                    <a:cubicBezTo>
                      <a:pt x="3636010" y="1703070"/>
                      <a:pt x="3638550" y="1680210"/>
                      <a:pt x="3619500" y="1659890"/>
                    </a:cubicBezTo>
                    <a:cubicBezTo>
                      <a:pt x="3590290" y="1625600"/>
                      <a:pt x="3505200" y="1598930"/>
                      <a:pt x="3462020" y="1554480"/>
                    </a:cubicBezTo>
                    <a:cubicBezTo>
                      <a:pt x="3421380" y="1511300"/>
                      <a:pt x="3364230" y="1435100"/>
                      <a:pt x="3368040" y="1398270"/>
                    </a:cubicBezTo>
                    <a:cubicBezTo>
                      <a:pt x="3369310" y="1377950"/>
                      <a:pt x="3392170" y="1358900"/>
                      <a:pt x="3409950" y="1351280"/>
                    </a:cubicBezTo>
                    <a:cubicBezTo>
                      <a:pt x="3426460" y="1344930"/>
                      <a:pt x="3446780" y="1348740"/>
                      <a:pt x="3467100" y="1353820"/>
                    </a:cubicBezTo>
                    <a:cubicBezTo>
                      <a:pt x="3489960" y="1360170"/>
                      <a:pt x="3534410" y="1375410"/>
                      <a:pt x="3540760" y="1391920"/>
                    </a:cubicBezTo>
                    <a:cubicBezTo>
                      <a:pt x="3544570" y="1405890"/>
                      <a:pt x="3528060" y="1435100"/>
                      <a:pt x="3514090" y="1442720"/>
                    </a:cubicBezTo>
                    <a:cubicBezTo>
                      <a:pt x="3500120" y="1450340"/>
                      <a:pt x="3473450" y="1449070"/>
                      <a:pt x="3456940" y="1437640"/>
                    </a:cubicBezTo>
                    <a:cubicBezTo>
                      <a:pt x="3432810" y="1419860"/>
                      <a:pt x="3412490" y="1355090"/>
                      <a:pt x="3403600" y="1323340"/>
                    </a:cubicBezTo>
                    <a:cubicBezTo>
                      <a:pt x="3397250" y="1301750"/>
                      <a:pt x="3406140" y="1283970"/>
                      <a:pt x="3397250" y="1268730"/>
                    </a:cubicBezTo>
                    <a:cubicBezTo>
                      <a:pt x="3388360" y="1252220"/>
                      <a:pt x="3359150" y="1244600"/>
                      <a:pt x="3348990" y="1228090"/>
                    </a:cubicBezTo>
                    <a:cubicBezTo>
                      <a:pt x="3338830" y="1211580"/>
                      <a:pt x="3328670" y="1181100"/>
                      <a:pt x="3336290" y="1167130"/>
                    </a:cubicBezTo>
                    <a:cubicBezTo>
                      <a:pt x="3342640" y="1153160"/>
                      <a:pt x="3384550" y="1154430"/>
                      <a:pt x="3385820" y="1143000"/>
                    </a:cubicBezTo>
                    <a:cubicBezTo>
                      <a:pt x="3388360" y="1125220"/>
                      <a:pt x="3309620" y="1096010"/>
                      <a:pt x="3291840" y="1066800"/>
                    </a:cubicBezTo>
                    <a:cubicBezTo>
                      <a:pt x="3277870" y="1042670"/>
                      <a:pt x="3276600" y="1009650"/>
                      <a:pt x="3277870" y="985520"/>
                    </a:cubicBezTo>
                    <a:cubicBezTo>
                      <a:pt x="3277870" y="966470"/>
                      <a:pt x="3282950" y="934720"/>
                      <a:pt x="3293110" y="932180"/>
                    </a:cubicBezTo>
                    <a:cubicBezTo>
                      <a:pt x="3302000" y="929640"/>
                      <a:pt x="3335020" y="961390"/>
                      <a:pt x="3333750" y="972820"/>
                    </a:cubicBezTo>
                    <a:cubicBezTo>
                      <a:pt x="3332480" y="984250"/>
                      <a:pt x="3299460" y="995680"/>
                      <a:pt x="3281680" y="1002030"/>
                    </a:cubicBezTo>
                    <a:cubicBezTo>
                      <a:pt x="3263900" y="1008380"/>
                      <a:pt x="3243580" y="1012190"/>
                      <a:pt x="3224530" y="1009650"/>
                    </a:cubicBezTo>
                    <a:cubicBezTo>
                      <a:pt x="3208020" y="1008380"/>
                      <a:pt x="3186430" y="1002030"/>
                      <a:pt x="3175000" y="991870"/>
                    </a:cubicBezTo>
                    <a:cubicBezTo>
                      <a:pt x="3162300" y="979170"/>
                      <a:pt x="3152140" y="961390"/>
                      <a:pt x="3150870" y="941070"/>
                    </a:cubicBezTo>
                    <a:cubicBezTo>
                      <a:pt x="3148330" y="910590"/>
                      <a:pt x="3195320" y="863600"/>
                      <a:pt x="3186430" y="828040"/>
                    </a:cubicBezTo>
                    <a:cubicBezTo>
                      <a:pt x="3175000" y="786130"/>
                      <a:pt x="3088640" y="754380"/>
                      <a:pt x="3064510" y="711200"/>
                    </a:cubicBezTo>
                    <a:cubicBezTo>
                      <a:pt x="3042920" y="673100"/>
                      <a:pt x="3054350" y="593090"/>
                      <a:pt x="3037840" y="586740"/>
                    </a:cubicBezTo>
                    <a:cubicBezTo>
                      <a:pt x="3027680" y="582930"/>
                      <a:pt x="3016250" y="614680"/>
                      <a:pt x="2997200" y="618490"/>
                    </a:cubicBezTo>
                    <a:cubicBezTo>
                      <a:pt x="2967990" y="624840"/>
                      <a:pt x="2903220" y="589280"/>
                      <a:pt x="2868930" y="589280"/>
                    </a:cubicBezTo>
                    <a:cubicBezTo>
                      <a:pt x="2847340" y="590550"/>
                      <a:pt x="2834640" y="607060"/>
                      <a:pt x="2813050" y="605790"/>
                    </a:cubicBezTo>
                    <a:cubicBezTo>
                      <a:pt x="2783840" y="604520"/>
                      <a:pt x="2740660" y="581660"/>
                      <a:pt x="2708910" y="560070"/>
                    </a:cubicBezTo>
                    <a:cubicBezTo>
                      <a:pt x="2677160" y="539750"/>
                      <a:pt x="2650490" y="488950"/>
                      <a:pt x="2623820" y="482600"/>
                    </a:cubicBezTo>
                    <a:cubicBezTo>
                      <a:pt x="2606040" y="477520"/>
                      <a:pt x="2592070" y="486410"/>
                      <a:pt x="2573020" y="495300"/>
                    </a:cubicBezTo>
                    <a:cubicBezTo>
                      <a:pt x="2538730" y="511810"/>
                      <a:pt x="2480310" y="556260"/>
                      <a:pt x="2443480" y="589280"/>
                    </a:cubicBezTo>
                    <a:cubicBezTo>
                      <a:pt x="2413000" y="618490"/>
                      <a:pt x="2382520" y="651510"/>
                      <a:pt x="2367280" y="678180"/>
                    </a:cubicBezTo>
                    <a:cubicBezTo>
                      <a:pt x="2357120" y="697230"/>
                      <a:pt x="2355850" y="706120"/>
                      <a:pt x="2350770" y="732790"/>
                    </a:cubicBezTo>
                    <a:cubicBezTo>
                      <a:pt x="2338070" y="801370"/>
                      <a:pt x="2350770" y="1052830"/>
                      <a:pt x="2327910" y="1115060"/>
                    </a:cubicBezTo>
                    <a:cubicBezTo>
                      <a:pt x="2320290" y="1139190"/>
                      <a:pt x="2308860" y="1146810"/>
                      <a:pt x="2296160" y="1159510"/>
                    </a:cubicBezTo>
                    <a:cubicBezTo>
                      <a:pt x="2283460" y="1170940"/>
                      <a:pt x="2270760" y="1182370"/>
                      <a:pt x="2250440" y="1187450"/>
                    </a:cubicBezTo>
                    <a:cubicBezTo>
                      <a:pt x="2221230" y="1195070"/>
                      <a:pt x="2160270" y="1195070"/>
                      <a:pt x="2131060" y="1186180"/>
                    </a:cubicBezTo>
                    <a:cubicBezTo>
                      <a:pt x="2109470" y="1179830"/>
                      <a:pt x="2095500" y="1167130"/>
                      <a:pt x="2082800" y="1154430"/>
                    </a:cubicBezTo>
                    <a:cubicBezTo>
                      <a:pt x="2068830" y="1141730"/>
                      <a:pt x="2056130" y="1127760"/>
                      <a:pt x="2051050" y="1108710"/>
                    </a:cubicBezTo>
                    <a:cubicBezTo>
                      <a:pt x="2042160" y="1079500"/>
                      <a:pt x="2072640" y="1024890"/>
                      <a:pt x="2057400" y="990600"/>
                    </a:cubicBezTo>
                    <a:cubicBezTo>
                      <a:pt x="2038350" y="948690"/>
                      <a:pt x="1949450" y="915670"/>
                      <a:pt x="1924050" y="883920"/>
                    </a:cubicBezTo>
                    <a:cubicBezTo>
                      <a:pt x="1908810" y="864870"/>
                      <a:pt x="1894840" y="848360"/>
                      <a:pt x="1897380" y="831850"/>
                    </a:cubicBezTo>
                    <a:cubicBezTo>
                      <a:pt x="1898650" y="815340"/>
                      <a:pt x="1936750" y="798830"/>
                      <a:pt x="1932940" y="783590"/>
                    </a:cubicBezTo>
                    <a:cubicBezTo>
                      <a:pt x="1927860" y="762000"/>
                      <a:pt x="1844040" y="744220"/>
                      <a:pt x="1813560" y="725170"/>
                    </a:cubicBezTo>
                    <a:cubicBezTo>
                      <a:pt x="1789430" y="709930"/>
                      <a:pt x="1774190" y="697230"/>
                      <a:pt x="1757680" y="680720"/>
                    </a:cubicBezTo>
                    <a:cubicBezTo>
                      <a:pt x="1739900" y="662940"/>
                      <a:pt x="1719580" y="641350"/>
                      <a:pt x="1713230" y="619760"/>
                    </a:cubicBezTo>
                    <a:cubicBezTo>
                      <a:pt x="1706880" y="598170"/>
                      <a:pt x="1731010" y="558800"/>
                      <a:pt x="1720850" y="548640"/>
                    </a:cubicBezTo>
                    <a:cubicBezTo>
                      <a:pt x="1710690" y="539750"/>
                      <a:pt x="1682750" y="549910"/>
                      <a:pt x="1661160" y="557530"/>
                    </a:cubicBezTo>
                    <a:cubicBezTo>
                      <a:pt x="1631950" y="566420"/>
                      <a:pt x="1605280" y="601980"/>
                      <a:pt x="1567180" y="607060"/>
                    </a:cubicBezTo>
                    <a:cubicBezTo>
                      <a:pt x="1517650" y="613410"/>
                      <a:pt x="1418590" y="591820"/>
                      <a:pt x="1384300" y="567690"/>
                    </a:cubicBezTo>
                    <a:cubicBezTo>
                      <a:pt x="1362710" y="552450"/>
                      <a:pt x="1358900" y="535940"/>
                      <a:pt x="1350010" y="510540"/>
                    </a:cubicBezTo>
                    <a:cubicBezTo>
                      <a:pt x="1336040" y="468630"/>
                      <a:pt x="1360170" y="354330"/>
                      <a:pt x="1330960" y="326390"/>
                    </a:cubicBezTo>
                    <a:cubicBezTo>
                      <a:pt x="1308100" y="307340"/>
                      <a:pt x="1257300" y="313690"/>
                      <a:pt x="1225550" y="323850"/>
                    </a:cubicBezTo>
                    <a:cubicBezTo>
                      <a:pt x="1192530" y="336550"/>
                      <a:pt x="1167130" y="384810"/>
                      <a:pt x="1137920" y="401320"/>
                    </a:cubicBezTo>
                    <a:cubicBezTo>
                      <a:pt x="1113790" y="412750"/>
                      <a:pt x="1092200" y="416560"/>
                      <a:pt x="1065530" y="420370"/>
                    </a:cubicBezTo>
                    <a:cubicBezTo>
                      <a:pt x="1033780" y="424180"/>
                      <a:pt x="982980" y="427990"/>
                      <a:pt x="956310" y="417830"/>
                    </a:cubicBezTo>
                    <a:cubicBezTo>
                      <a:pt x="938530" y="411480"/>
                      <a:pt x="927100" y="400050"/>
                      <a:pt x="915670" y="383540"/>
                    </a:cubicBezTo>
                    <a:cubicBezTo>
                      <a:pt x="899160" y="358140"/>
                      <a:pt x="883920" y="307340"/>
                      <a:pt x="881380" y="273050"/>
                    </a:cubicBezTo>
                    <a:cubicBezTo>
                      <a:pt x="878840" y="245110"/>
                      <a:pt x="904240" y="205740"/>
                      <a:pt x="894080" y="195580"/>
                    </a:cubicBezTo>
                    <a:cubicBezTo>
                      <a:pt x="885190" y="185420"/>
                      <a:pt x="852170" y="195580"/>
                      <a:pt x="831850" y="200660"/>
                    </a:cubicBezTo>
                    <a:cubicBezTo>
                      <a:pt x="810260" y="205740"/>
                      <a:pt x="791210" y="208280"/>
                      <a:pt x="767080" y="226060"/>
                    </a:cubicBezTo>
                    <a:cubicBezTo>
                      <a:pt x="717550" y="261620"/>
                      <a:pt x="629920" y="407670"/>
                      <a:pt x="584200" y="443230"/>
                    </a:cubicBezTo>
                    <a:cubicBezTo>
                      <a:pt x="562610" y="459740"/>
                      <a:pt x="548640" y="464820"/>
                      <a:pt x="529590" y="468630"/>
                    </a:cubicBezTo>
                    <a:cubicBezTo>
                      <a:pt x="510540" y="472440"/>
                      <a:pt x="487680" y="473710"/>
                      <a:pt x="471170" y="467360"/>
                    </a:cubicBezTo>
                    <a:cubicBezTo>
                      <a:pt x="454660" y="461010"/>
                      <a:pt x="439420" y="444500"/>
                      <a:pt x="430530" y="427990"/>
                    </a:cubicBezTo>
                    <a:cubicBezTo>
                      <a:pt x="420370" y="411480"/>
                      <a:pt x="415290" y="383540"/>
                      <a:pt x="417830" y="364490"/>
                    </a:cubicBezTo>
                    <a:cubicBezTo>
                      <a:pt x="420370" y="346710"/>
                      <a:pt x="449580" y="325120"/>
                      <a:pt x="444500" y="314960"/>
                    </a:cubicBezTo>
                    <a:cubicBezTo>
                      <a:pt x="435610" y="299720"/>
                      <a:pt x="382270" y="318770"/>
                      <a:pt x="340360" y="303530"/>
                    </a:cubicBezTo>
                    <a:cubicBezTo>
                      <a:pt x="259080" y="273050"/>
                      <a:pt x="44450" y="123190"/>
                      <a:pt x="11430" y="76200"/>
                    </a:cubicBezTo>
                    <a:cubicBezTo>
                      <a:pt x="1270" y="62230"/>
                      <a:pt x="0" y="52070"/>
                      <a:pt x="1270" y="40640"/>
                    </a:cubicBezTo>
                    <a:cubicBezTo>
                      <a:pt x="2540" y="30480"/>
                      <a:pt x="7620" y="16510"/>
                      <a:pt x="17780" y="8890"/>
                    </a:cubicBezTo>
                    <a:cubicBezTo>
                      <a:pt x="30480" y="0"/>
                      <a:pt x="74930" y="1270"/>
                      <a:pt x="74930" y="1270"/>
                    </a:cubicBezTo>
                  </a:path>
                </a:pathLst>
              </a:custGeom>
              <a:solidFill>
                <a:srgbClr val="FFFFFF"/>
              </a:solidFill>
              <a:ln cap="sq">
                <a:noFill/>
                <a:prstDash val="solid"/>
                <a:miter/>
              </a:ln>
            </p:spPr>
            <p:txBody>
              <a:bodyPr/>
              <a:lstStyle/>
              <a:p>
                <a:endParaRPr lang="en-US"/>
              </a:p>
            </p:txBody>
          </p:sp>
        </p:grpSp>
        <p:grpSp>
          <p:nvGrpSpPr>
            <p:cNvPr id="8" name="Group 8"/>
            <p:cNvGrpSpPr/>
            <p:nvPr/>
          </p:nvGrpSpPr>
          <p:grpSpPr>
            <a:xfrm>
              <a:off x="1267978" y="3554325"/>
              <a:ext cx="116653" cy="116653"/>
              <a:chOff x="0" y="0"/>
              <a:chExt cx="203200" cy="203200"/>
            </a:xfrm>
          </p:grpSpPr>
          <p:sp>
            <p:nvSpPr>
              <p:cNvPr id="9" name="Freeform 9"/>
              <p:cNvSpPr/>
              <p:nvPr/>
            </p:nvSpPr>
            <p:spPr>
              <a:xfrm>
                <a:off x="50800" y="49530"/>
                <a:ext cx="99060" cy="102870"/>
              </a:xfrm>
              <a:custGeom>
                <a:avLst/>
                <a:gdLst/>
                <a:ahLst/>
                <a:cxnLst/>
                <a:rect l="l" t="t" r="r" b="b"/>
                <a:pathLst>
                  <a:path w="99060" h="102870">
                    <a:moveTo>
                      <a:pt x="99060" y="35560"/>
                    </a:moveTo>
                    <a:cubicBezTo>
                      <a:pt x="97790" y="72390"/>
                      <a:pt x="82550" y="91440"/>
                      <a:pt x="72390" y="97790"/>
                    </a:cubicBezTo>
                    <a:cubicBezTo>
                      <a:pt x="64770" y="101600"/>
                      <a:pt x="57150" y="102870"/>
                      <a:pt x="48260" y="101600"/>
                    </a:cubicBezTo>
                    <a:cubicBezTo>
                      <a:pt x="35560" y="99060"/>
                      <a:pt x="15240" y="87630"/>
                      <a:pt x="7620" y="77470"/>
                    </a:cubicBezTo>
                    <a:cubicBezTo>
                      <a:pt x="2540" y="71120"/>
                      <a:pt x="0" y="63500"/>
                      <a:pt x="0" y="54610"/>
                    </a:cubicBezTo>
                    <a:cubicBezTo>
                      <a:pt x="1270" y="41910"/>
                      <a:pt x="11430" y="20320"/>
                      <a:pt x="20320" y="11430"/>
                    </a:cubicBezTo>
                    <a:cubicBezTo>
                      <a:pt x="25400" y="5080"/>
                      <a:pt x="33020" y="1270"/>
                      <a:pt x="41910" y="1270"/>
                    </a:cubicBezTo>
                    <a:cubicBezTo>
                      <a:pt x="54610" y="0"/>
                      <a:pt x="86360" y="15240"/>
                      <a:pt x="86360" y="15240"/>
                    </a:cubicBezTo>
                  </a:path>
                </a:pathLst>
              </a:custGeom>
              <a:solidFill>
                <a:srgbClr val="FFFFFF"/>
              </a:solidFill>
              <a:ln cap="sq">
                <a:noFill/>
                <a:prstDash val="solid"/>
                <a:miter/>
              </a:ln>
            </p:spPr>
            <p:txBody>
              <a:bodyPr/>
              <a:lstStyle/>
              <a:p>
                <a:endParaRPr lang="en-US"/>
              </a:p>
            </p:txBody>
          </p:sp>
        </p:grpSp>
        <p:grpSp>
          <p:nvGrpSpPr>
            <p:cNvPr id="10" name="Group 10"/>
            <p:cNvGrpSpPr/>
            <p:nvPr/>
          </p:nvGrpSpPr>
          <p:grpSpPr>
            <a:xfrm>
              <a:off x="539628" y="3405593"/>
              <a:ext cx="113007" cy="115923"/>
              <a:chOff x="0" y="0"/>
              <a:chExt cx="196850" cy="201930"/>
            </a:xfrm>
          </p:grpSpPr>
          <p:sp>
            <p:nvSpPr>
              <p:cNvPr id="11" name="Freeform 11"/>
              <p:cNvSpPr/>
              <p:nvPr/>
            </p:nvSpPr>
            <p:spPr>
              <a:xfrm>
                <a:off x="46990" y="48260"/>
                <a:ext cx="99060" cy="102870"/>
              </a:xfrm>
              <a:custGeom>
                <a:avLst/>
                <a:gdLst/>
                <a:ahLst/>
                <a:cxnLst/>
                <a:rect l="l" t="t" r="r" b="b"/>
                <a:pathLst>
                  <a:path w="99060" h="102870">
                    <a:moveTo>
                      <a:pt x="99060" y="35560"/>
                    </a:moveTo>
                    <a:cubicBezTo>
                      <a:pt x="86360" y="90170"/>
                      <a:pt x="78740" y="93980"/>
                      <a:pt x="71120" y="96520"/>
                    </a:cubicBezTo>
                    <a:cubicBezTo>
                      <a:pt x="63500" y="100330"/>
                      <a:pt x="55880" y="102870"/>
                      <a:pt x="46990" y="101600"/>
                    </a:cubicBezTo>
                    <a:cubicBezTo>
                      <a:pt x="35560" y="99060"/>
                      <a:pt x="13970" y="88900"/>
                      <a:pt x="6350" y="77470"/>
                    </a:cubicBezTo>
                    <a:cubicBezTo>
                      <a:pt x="0" y="64770"/>
                      <a:pt x="0" y="41910"/>
                      <a:pt x="3810" y="29210"/>
                    </a:cubicBezTo>
                    <a:cubicBezTo>
                      <a:pt x="6350" y="21590"/>
                      <a:pt x="11430" y="15240"/>
                      <a:pt x="19050" y="10160"/>
                    </a:cubicBezTo>
                    <a:cubicBezTo>
                      <a:pt x="29210" y="3810"/>
                      <a:pt x="53340" y="0"/>
                      <a:pt x="66040" y="2540"/>
                    </a:cubicBezTo>
                    <a:cubicBezTo>
                      <a:pt x="73660" y="3810"/>
                      <a:pt x="86360" y="15240"/>
                      <a:pt x="86360" y="15240"/>
                    </a:cubicBezTo>
                  </a:path>
                </a:pathLst>
              </a:custGeom>
              <a:solidFill>
                <a:srgbClr val="FFFFFF"/>
              </a:solidFill>
              <a:ln cap="sq">
                <a:noFill/>
                <a:prstDash val="solid"/>
                <a:miter/>
              </a:ln>
            </p:spPr>
            <p:txBody>
              <a:bodyPr/>
              <a:lstStyle/>
              <a:p>
                <a:endParaRPr lang="en-US"/>
              </a:p>
            </p:txBody>
          </p:sp>
        </p:grpSp>
        <p:grpSp>
          <p:nvGrpSpPr>
            <p:cNvPr id="12" name="Group 12"/>
            <p:cNvGrpSpPr/>
            <p:nvPr/>
          </p:nvGrpSpPr>
          <p:grpSpPr>
            <a:xfrm>
              <a:off x="532338" y="3441318"/>
              <a:ext cx="113007" cy="115923"/>
              <a:chOff x="0" y="0"/>
              <a:chExt cx="196850" cy="201930"/>
            </a:xfrm>
          </p:grpSpPr>
          <p:sp>
            <p:nvSpPr>
              <p:cNvPr id="13" name="Freeform 13"/>
              <p:cNvSpPr/>
              <p:nvPr/>
            </p:nvSpPr>
            <p:spPr>
              <a:xfrm>
                <a:off x="46990" y="48260"/>
                <a:ext cx="99060" cy="102870"/>
              </a:xfrm>
              <a:custGeom>
                <a:avLst/>
                <a:gdLst/>
                <a:ahLst/>
                <a:cxnLst/>
                <a:rect l="l" t="t" r="r" b="b"/>
                <a:pathLst>
                  <a:path w="99060" h="102870">
                    <a:moveTo>
                      <a:pt x="99060" y="35560"/>
                    </a:moveTo>
                    <a:cubicBezTo>
                      <a:pt x="86360" y="88900"/>
                      <a:pt x="78740" y="93980"/>
                      <a:pt x="71120" y="96520"/>
                    </a:cubicBezTo>
                    <a:cubicBezTo>
                      <a:pt x="64770" y="100330"/>
                      <a:pt x="55880" y="102870"/>
                      <a:pt x="46990" y="101600"/>
                    </a:cubicBezTo>
                    <a:cubicBezTo>
                      <a:pt x="35560" y="99060"/>
                      <a:pt x="13970" y="88900"/>
                      <a:pt x="7620" y="77470"/>
                    </a:cubicBezTo>
                    <a:cubicBezTo>
                      <a:pt x="0" y="64770"/>
                      <a:pt x="1270" y="41910"/>
                      <a:pt x="3810" y="29210"/>
                    </a:cubicBezTo>
                    <a:cubicBezTo>
                      <a:pt x="6350" y="21590"/>
                      <a:pt x="11430" y="15240"/>
                      <a:pt x="19050" y="10160"/>
                    </a:cubicBezTo>
                    <a:cubicBezTo>
                      <a:pt x="29210" y="3810"/>
                      <a:pt x="53340" y="0"/>
                      <a:pt x="66040" y="2540"/>
                    </a:cubicBezTo>
                    <a:cubicBezTo>
                      <a:pt x="74930" y="3810"/>
                      <a:pt x="86360" y="15240"/>
                      <a:pt x="86360" y="15240"/>
                    </a:cubicBezTo>
                  </a:path>
                </a:pathLst>
              </a:custGeom>
              <a:solidFill>
                <a:srgbClr val="FFFFFF"/>
              </a:solidFill>
              <a:ln cap="sq">
                <a:noFill/>
                <a:prstDash val="solid"/>
                <a:miter/>
              </a:ln>
            </p:spPr>
            <p:txBody>
              <a:bodyPr/>
              <a:lstStyle/>
              <a:p>
                <a:endParaRPr lang="en-US"/>
              </a:p>
            </p:txBody>
          </p:sp>
        </p:grpSp>
        <p:grpSp>
          <p:nvGrpSpPr>
            <p:cNvPr id="14" name="Group 14"/>
            <p:cNvGrpSpPr/>
            <p:nvPr/>
          </p:nvGrpSpPr>
          <p:grpSpPr>
            <a:xfrm>
              <a:off x="2808520" y="4324232"/>
              <a:ext cx="116653" cy="116653"/>
              <a:chOff x="0" y="0"/>
              <a:chExt cx="203200" cy="203200"/>
            </a:xfrm>
          </p:grpSpPr>
          <p:sp>
            <p:nvSpPr>
              <p:cNvPr id="15" name="Freeform 15"/>
              <p:cNvSpPr/>
              <p:nvPr/>
            </p:nvSpPr>
            <p:spPr>
              <a:xfrm>
                <a:off x="49530" y="50800"/>
                <a:ext cx="100330" cy="102870"/>
              </a:xfrm>
              <a:custGeom>
                <a:avLst/>
                <a:gdLst/>
                <a:ahLst/>
                <a:cxnLst/>
                <a:rect l="l" t="t" r="r" b="b"/>
                <a:pathLst>
                  <a:path w="100330" h="102870">
                    <a:moveTo>
                      <a:pt x="100330" y="35560"/>
                    </a:moveTo>
                    <a:cubicBezTo>
                      <a:pt x="97790" y="71120"/>
                      <a:pt x="83820" y="90170"/>
                      <a:pt x="72390" y="96520"/>
                    </a:cubicBezTo>
                    <a:cubicBezTo>
                      <a:pt x="64770" y="101600"/>
                      <a:pt x="57150" y="102870"/>
                      <a:pt x="48260" y="101600"/>
                    </a:cubicBezTo>
                    <a:cubicBezTo>
                      <a:pt x="36830" y="99060"/>
                      <a:pt x="16510" y="86360"/>
                      <a:pt x="8890" y="76200"/>
                    </a:cubicBezTo>
                    <a:cubicBezTo>
                      <a:pt x="2540" y="69850"/>
                      <a:pt x="0" y="62230"/>
                      <a:pt x="1270" y="53340"/>
                    </a:cubicBezTo>
                    <a:cubicBezTo>
                      <a:pt x="1270" y="40640"/>
                      <a:pt x="11430" y="19050"/>
                      <a:pt x="20320" y="10160"/>
                    </a:cubicBezTo>
                    <a:cubicBezTo>
                      <a:pt x="26670" y="3810"/>
                      <a:pt x="34290" y="1270"/>
                      <a:pt x="43180" y="0"/>
                    </a:cubicBezTo>
                    <a:cubicBezTo>
                      <a:pt x="54610" y="0"/>
                      <a:pt x="87630" y="13970"/>
                      <a:pt x="87630" y="13970"/>
                    </a:cubicBezTo>
                  </a:path>
                </a:pathLst>
              </a:custGeom>
              <a:solidFill>
                <a:srgbClr val="FFFFFF"/>
              </a:solidFill>
              <a:ln cap="sq">
                <a:noFill/>
                <a:prstDash val="solid"/>
                <a:miter/>
              </a:ln>
            </p:spPr>
            <p:txBody>
              <a:bodyPr/>
              <a:lstStyle/>
              <a:p>
                <a:endParaRPr lang="en-US"/>
              </a:p>
            </p:txBody>
          </p:sp>
        </p:grpSp>
        <p:grpSp>
          <p:nvGrpSpPr>
            <p:cNvPr id="16" name="Group 16"/>
            <p:cNvGrpSpPr/>
            <p:nvPr/>
          </p:nvGrpSpPr>
          <p:grpSpPr>
            <a:xfrm>
              <a:off x="529421" y="3391012"/>
              <a:ext cx="113007" cy="115923"/>
              <a:chOff x="0" y="0"/>
              <a:chExt cx="196850" cy="201930"/>
            </a:xfrm>
          </p:grpSpPr>
          <p:sp>
            <p:nvSpPr>
              <p:cNvPr id="17" name="Freeform 17"/>
              <p:cNvSpPr/>
              <p:nvPr/>
            </p:nvSpPr>
            <p:spPr>
              <a:xfrm>
                <a:off x="45720" y="48260"/>
                <a:ext cx="99060" cy="104140"/>
              </a:xfrm>
              <a:custGeom>
                <a:avLst/>
                <a:gdLst/>
                <a:ahLst/>
                <a:cxnLst/>
                <a:rect l="l" t="t" r="r" b="b"/>
                <a:pathLst>
                  <a:path w="99060" h="104140">
                    <a:moveTo>
                      <a:pt x="99060" y="35560"/>
                    </a:moveTo>
                    <a:cubicBezTo>
                      <a:pt x="86360" y="90170"/>
                      <a:pt x="78740" y="93980"/>
                      <a:pt x="71120" y="97790"/>
                    </a:cubicBezTo>
                    <a:cubicBezTo>
                      <a:pt x="64770" y="100330"/>
                      <a:pt x="55880" y="104140"/>
                      <a:pt x="48260" y="101600"/>
                    </a:cubicBezTo>
                    <a:cubicBezTo>
                      <a:pt x="35560" y="100330"/>
                      <a:pt x="13970" y="88900"/>
                      <a:pt x="7620" y="77470"/>
                    </a:cubicBezTo>
                    <a:cubicBezTo>
                      <a:pt x="0" y="66040"/>
                      <a:pt x="1270" y="41910"/>
                      <a:pt x="5080" y="30480"/>
                    </a:cubicBezTo>
                    <a:cubicBezTo>
                      <a:pt x="7620" y="21590"/>
                      <a:pt x="11430" y="15240"/>
                      <a:pt x="19050" y="11430"/>
                    </a:cubicBezTo>
                    <a:cubicBezTo>
                      <a:pt x="30480" y="5080"/>
                      <a:pt x="53340" y="0"/>
                      <a:pt x="66040" y="2540"/>
                    </a:cubicBezTo>
                    <a:cubicBezTo>
                      <a:pt x="74930" y="3810"/>
                      <a:pt x="86360" y="15240"/>
                      <a:pt x="86360" y="15240"/>
                    </a:cubicBezTo>
                  </a:path>
                </a:pathLst>
              </a:custGeom>
              <a:solidFill>
                <a:srgbClr val="FFFFFF"/>
              </a:solidFill>
              <a:ln cap="sq">
                <a:noFill/>
                <a:prstDash val="solid"/>
                <a:miter/>
              </a:ln>
            </p:spPr>
            <p:txBody>
              <a:bodyPr/>
              <a:lstStyle/>
              <a:p>
                <a:endParaRPr lang="en-US"/>
              </a:p>
            </p:txBody>
          </p:sp>
        </p:grpSp>
        <p:grpSp>
          <p:nvGrpSpPr>
            <p:cNvPr id="18" name="Group 18"/>
            <p:cNvGrpSpPr/>
            <p:nvPr/>
          </p:nvGrpSpPr>
          <p:grpSpPr>
            <a:xfrm>
              <a:off x="529421" y="3401948"/>
              <a:ext cx="113007" cy="115923"/>
              <a:chOff x="0" y="0"/>
              <a:chExt cx="196850" cy="201930"/>
            </a:xfrm>
          </p:grpSpPr>
          <p:sp>
            <p:nvSpPr>
              <p:cNvPr id="19" name="Freeform 19"/>
              <p:cNvSpPr/>
              <p:nvPr/>
            </p:nvSpPr>
            <p:spPr>
              <a:xfrm>
                <a:off x="45720" y="48260"/>
                <a:ext cx="99060" cy="102870"/>
              </a:xfrm>
              <a:custGeom>
                <a:avLst/>
                <a:gdLst/>
                <a:ahLst/>
                <a:cxnLst/>
                <a:rect l="l" t="t" r="r" b="b"/>
                <a:pathLst>
                  <a:path w="99060" h="102870">
                    <a:moveTo>
                      <a:pt x="99060" y="35560"/>
                    </a:moveTo>
                    <a:cubicBezTo>
                      <a:pt x="86360" y="90170"/>
                      <a:pt x="78740" y="93980"/>
                      <a:pt x="71120" y="97790"/>
                    </a:cubicBezTo>
                    <a:cubicBezTo>
                      <a:pt x="64770" y="100330"/>
                      <a:pt x="55880" y="102870"/>
                      <a:pt x="48260" y="101600"/>
                    </a:cubicBezTo>
                    <a:cubicBezTo>
                      <a:pt x="35560" y="99060"/>
                      <a:pt x="13970" y="88900"/>
                      <a:pt x="7620" y="77470"/>
                    </a:cubicBezTo>
                    <a:cubicBezTo>
                      <a:pt x="0" y="64770"/>
                      <a:pt x="1270" y="41910"/>
                      <a:pt x="5080" y="30480"/>
                    </a:cubicBezTo>
                    <a:cubicBezTo>
                      <a:pt x="7620" y="21590"/>
                      <a:pt x="11430" y="15240"/>
                      <a:pt x="19050" y="11430"/>
                    </a:cubicBezTo>
                    <a:cubicBezTo>
                      <a:pt x="30480" y="5080"/>
                      <a:pt x="53340" y="0"/>
                      <a:pt x="66040" y="2540"/>
                    </a:cubicBezTo>
                    <a:cubicBezTo>
                      <a:pt x="74930" y="3810"/>
                      <a:pt x="86360" y="15240"/>
                      <a:pt x="86360" y="15240"/>
                    </a:cubicBezTo>
                  </a:path>
                </a:pathLst>
              </a:custGeom>
              <a:solidFill>
                <a:srgbClr val="FFFFFF"/>
              </a:solidFill>
              <a:ln cap="sq">
                <a:noFill/>
                <a:prstDash val="solid"/>
                <a:miter/>
              </a:ln>
            </p:spPr>
            <p:txBody>
              <a:bodyPr/>
              <a:lstStyle/>
              <a:p>
                <a:endParaRPr lang="en-US"/>
              </a:p>
            </p:txBody>
          </p:sp>
        </p:grpSp>
        <p:grpSp>
          <p:nvGrpSpPr>
            <p:cNvPr id="20" name="Group 20"/>
            <p:cNvGrpSpPr/>
            <p:nvPr/>
          </p:nvGrpSpPr>
          <p:grpSpPr>
            <a:xfrm>
              <a:off x="529421" y="3398303"/>
              <a:ext cx="113007" cy="115923"/>
              <a:chOff x="0" y="0"/>
              <a:chExt cx="196850" cy="201930"/>
            </a:xfrm>
          </p:grpSpPr>
          <p:sp>
            <p:nvSpPr>
              <p:cNvPr id="21" name="Freeform 21"/>
              <p:cNvSpPr/>
              <p:nvPr/>
            </p:nvSpPr>
            <p:spPr>
              <a:xfrm>
                <a:off x="45720" y="48260"/>
                <a:ext cx="99060" cy="102870"/>
              </a:xfrm>
              <a:custGeom>
                <a:avLst/>
                <a:gdLst/>
                <a:ahLst/>
                <a:cxnLst/>
                <a:rect l="l" t="t" r="r" b="b"/>
                <a:pathLst>
                  <a:path w="99060" h="102870">
                    <a:moveTo>
                      <a:pt x="99060" y="35560"/>
                    </a:moveTo>
                    <a:cubicBezTo>
                      <a:pt x="86360" y="90170"/>
                      <a:pt x="78740" y="93980"/>
                      <a:pt x="71120" y="97790"/>
                    </a:cubicBezTo>
                    <a:cubicBezTo>
                      <a:pt x="64770" y="100330"/>
                      <a:pt x="55880" y="102870"/>
                      <a:pt x="48260" y="101600"/>
                    </a:cubicBezTo>
                    <a:cubicBezTo>
                      <a:pt x="35560" y="99060"/>
                      <a:pt x="13970" y="88900"/>
                      <a:pt x="7620" y="77470"/>
                    </a:cubicBezTo>
                    <a:cubicBezTo>
                      <a:pt x="0" y="64770"/>
                      <a:pt x="1270" y="41910"/>
                      <a:pt x="5080" y="30480"/>
                    </a:cubicBezTo>
                    <a:cubicBezTo>
                      <a:pt x="7620" y="21590"/>
                      <a:pt x="11430" y="15240"/>
                      <a:pt x="19050" y="11430"/>
                    </a:cubicBezTo>
                    <a:cubicBezTo>
                      <a:pt x="30480" y="5080"/>
                      <a:pt x="53340" y="0"/>
                      <a:pt x="66040" y="2540"/>
                    </a:cubicBezTo>
                    <a:cubicBezTo>
                      <a:pt x="74930" y="3810"/>
                      <a:pt x="86360" y="15240"/>
                      <a:pt x="86360" y="15240"/>
                    </a:cubicBezTo>
                  </a:path>
                </a:pathLst>
              </a:custGeom>
              <a:solidFill>
                <a:srgbClr val="FFFFFF"/>
              </a:solidFill>
              <a:ln cap="sq">
                <a:noFill/>
                <a:prstDash val="solid"/>
                <a:miter/>
              </a:ln>
            </p:spPr>
            <p:txBody>
              <a:bodyPr/>
              <a:lstStyle/>
              <a:p>
                <a:endParaRPr lang="en-US"/>
              </a:p>
            </p:txBody>
          </p:sp>
        </p:grpSp>
        <p:grpSp>
          <p:nvGrpSpPr>
            <p:cNvPr id="22" name="Group 22"/>
            <p:cNvGrpSpPr/>
            <p:nvPr/>
          </p:nvGrpSpPr>
          <p:grpSpPr>
            <a:xfrm>
              <a:off x="525776" y="3409239"/>
              <a:ext cx="113007" cy="115923"/>
              <a:chOff x="0" y="0"/>
              <a:chExt cx="196850" cy="201930"/>
            </a:xfrm>
          </p:grpSpPr>
          <p:sp>
            <p:nvSpPr>
              <p:cNvPr id="23" name="Freeform 23"/>
              <p:cNvSpPr/>
              <p:nvPr/>
            </p:nvSpPr>
            <p:spPr>
              <a:xfrm>
                <a:off x="45720" y="48260"/>
                <a:ext cx="99060" cy="102870"/>
              </a:xfrm>
              <a:custGeom>
                <a:avLst/>
                <a:gdLst/>
                <a:ahLst/>
                <a:cxnLst/>
                <a:rect l="l" t="t" r="r" b="b"/>
                <a:pathLst>
                  <a:path w="99060" h="102870">
                    <a:moveTo>
                      <a:pt x="99060" y="35560"/>
                    </a:moveTo>
                    <a:cubicBezTo>
                      <a:pt x="86360" y="88900"/>
                      <a:pt x="78740" y="93980"/>
                      <a:pt x="72390" y="96520"/>
                    </a:cubicBezTo>
                    <a:cubicBezTo>
                      <a:pt x="64770" y="100330"/>
                      <a:pt x="57150" y="102870"/>
                      <a:pt x="48260" y="101600"/>
                    </a:cubicBezTo>
                    <a:cubicBezTo>
                      <a:pt x="35560" y="99060"/>
                      <a:pt x="15240" y="88900"/>
                      <a:pt x="7620" y="76200"/>
                    </a:cubicBezTo>
                    <a:cubicBezTo>
                      <a:pt x="0" y="64770"/>
                      <a:pt x="1270" y="41910"/>
                      <a:pt x="5080" y="29210"/>
                    </a:cubicBezTo>
                    <a:cubicBezTo>
                      <a:pt x="7620" y="21590"/>
                      <a:pt x="11430" y="15240"/>
                      <a:pt x="19050" y="10160"/>
                    </a:cubicBezTo>
                    <a:cubicBezTo>
                      <a:pt x="30480" y="3810"/>
                      <a:pt x="53340" y="0"/>
                      <a:pt x="66040" y="2540"/>
                    </a:cubicBezTo>
                    <a:cubicBezTo>
                      <a:pt x="74930" y="3810"/>
                      <a:pt x="86360" y="15240"/>
                      <a:pt x="86360" y="15240"/>
                    </a:cubicBezTo>
                  </a:path>
                </a:pathLst>
              </a:custGeom>
              <a:solidFill>
                <a:srgbClr val="FFFFFF"/>
              </a:solidFill>
              <a:ln cap="sq">
                <a:noFill/>
                <a:prstDash val="solid"/>
                <a:miter/>
              </a:ln>
            </p:spPr>
            <p:txBody>
              <a:bodyPr/>
              <a:lstStyle/>
              <a:p>
                <a:endParaRPr lang="en-US"/>
              </a:p>
            </p:txBody>
          </p:sp>
        </p:grpSp>
        <p:grpSp>
          <p:nvGrpSpPr>
            <p:cNvPr id="24" name="Group 24"/>
            <p:cNvGrpSpPr/>
            <p:nvPr/>
          </p:nvGrpSpPr>
          <p:grpSpPr>
            <a:xfrm>
              <a:off x="500258" y="3387366"/>
              <a:ext cx="113007" cy="115923"/>
              <a:chOff x="0" y="0"/>
              <a:chExt cx="196850" cy="201930"/>
            </a:xfrm>
          </p:grpSpPr>
          <p:sp>
            <p:nvSpPr>
              <p:cNvPr id="25" name="Freeform 25"/>
              <p:cNvSpPr/>
              <p:nvPr/>
            </p:nvSpPr>
            <p:spPr>
              <a:xfrm>
                <a:off x="46990" y="49530"/>
                <a:ext cx="99060" cy="102870"/>
              </a:xfrm>
              <a:custGeom>
                <a:avLst/>
                <a:gdLst/>
                <a:ahLst/>
                <a:cxnLst/>
                <a:rect l="l" t="t" r="r" b="b"/>
                <a:pathLst>
                  <a:path w="99060" h="102870">
                    <a:moveTo>
                      <a:pt x="99060" y="35560"/>
                    </a:moveTo>
                    <a:cubicBezTo>
                      <a:pt x="86360" y="88900"/>
                      <a:pt x="78740" y="92710"/>
                      <a:pt x="71120" y="96520"/>
                    </a:cubicBezTo>
                    <a:cubicBezTo>
                      <a:pt x="64770" y="99060"/>
                      <a:pt x="55880" y="102870"/>
                      <a:pt x="46990" y="100330"/>
                    </a:cubicBezTo>
                    <a:cubicBezTo>
                      <a:pt x="35560" y="99060"/>
                      <a:pt x="13970" y="88900"/>
                      <a:pt x="7620" y="76200"/>
                    </a:cubicBezTo>
                    <a:cubicBezTo>
                      <a:pt x="0" y="64770"/>
                      <a:pt x="0" y="40640"/>
                      <a:pt x="3810" y="29210"/>
                    </a:cubicBezTo>
                    <a:cubicBezTo>
                      <a:pt x="6350" y="20320"/>
                      <a:pt x="11430" y="15240"/>
                      <a:pt x="19050" y="10160"/>
                    </a:cubicBezTo>
                    <a:cubicBezTo>
                      <a:pt x="29210" y="3810"/>
                      <a:pt x="53340" y="0"/>
                      <a:pt x="66040" y="1270"/>
                    </a:cubicBezTo>
                    <a:cubicBezTo>
                      <a:pt x="74930" y="3810"/>
                      <a:pt x="86360" y="13970"/>
                      <a:pt x="86360" y="13970"/>
                    </a:cubicBezTo>
                  </a:path>
                </a:pathLst>
              </a:custGeom>
              <a:solidFill>
                <a:srgbClr val="FFFFFF"/>
              </a:solidFill>
              <a:ln cap="sq">
                <a:noFill/>
                <a:prstDash val="solid"/>
                <a:miter/>
              </a:ln>
            </p:spPr>
            <p:txBody>
              <a:bodyPr/>
              <a:lstStyle/>
              <a:p>
                <a:endParaRPr lang="en-US"/>
              </a:p>
            </p:txBody>
          </p:sp>
        </p:grpSp>
        <p:grpSp>
          <p:nvGrpSpPr>
            <p:cNvPr id="26" name="Group 26"/>
            <p:cNvGrpSpPr/>
            <p:nvPr/>
          </p:nvGrpSpPr>
          <p:grpSpPr>
            <a:xfrm>
              <a:off x="1271623" y="3571823"/>
              <a:ext cx="116653" cy="116653"/>
              <a:chOff x="0" y="0"/>
              <a:chExt cx="203200" cy="203200"/>
            </a:xfrm>
          </p:grpSpPr>
          <p:sp>
            <p:nvSpPr>
              <p:cNvPr id="27" name="Freeform 27"/>
              <p:cNvSpPr/>
              <p:nvPr/>
            </p:nvSpPr>
            <p:spPr>
              <a:xfrm>
                <a:off x="50800" y="50800"/>
                <a:ext cx="99060" cy="102870"/>
              </a:xfrm>
              <a:custGeom>
                <a:avLst/>
                <a:gdLst/>
                <a:ahLst/>
                <a:cxnLst/>
                <a:rect l="l" t="t" r="r" b="b"/>
                <a:pathLst>
                  <a:path w="99060" h="102870">
                    <a:moveTo>
                      <a:pt x="99060" y="35560"/>
                    </a:moveTo>
                    <a:cubicBezTo>
                      <a:pt x="97790" y="71120"/>
                      <a:pt x="82550" y="90170"/>
                      <a:pt x="71120" y="96520"/>
                    </a:cubicBezTo>
                    <a:cubicBezTo>
                      <a:pt x="64770" y="101600"/>
                      <a:pt x="55880" y="102870"/>
                      <a:pt x="48260" y="101600"/>
                    </a:cubicBezTo>
                    <a:cubicBezTo>
                      <a:pt x="35560" y="99060"/>
                      <a:pt x="15240" y="86360"/>
                      <a:pt x="7620" y="76200"/>
                    </a:cubicBezTo>
                    <a:cubicBezTo>
                      <a:pt x="2540" y="69850"/>
                      <a:pt x="0" y="62230"/>
                      <a:pt x="0" y="53340"/>
                    </a:cubicBezTo>
                    <a:cubicBezTo>
                      <a:pt x="1270" y="41910"/>
                      <a:pt x="11430" y="19050"/>
                      <a:pt x="19050" y="10160"/>
                    </a:cubicBezTo>
                    <a:cubicBezTo>
                      <a:pt x="25400" y="3810"/>
                      <a:pt x="33020" y="1270"/>
                      <a:pt x="41910" y="0"/>
                    </a:cubicBezTo>
                    <a:cubicBezTo>
                      <a:pt x="54610" y="0"/>
                      <a:pt x="86360" y="13970"/>
                      <a:pt x="86360" y="13970"/>
                    </a:cubicBezTo>
                  </a:path>
                </a:pathLst>
              </a:custGeom>
              <a:solidFill>
                <a:srgbClr val="FFFFFF"/>
              </a:solidFill>
              <a:ln cap="sq">
                <a:noFill/>
                <a:prstDash val="solid"/>
                <a:miter/>
              </a:ln>
            </p:spPr>
            <p:txBody>
              <a:bodyPr/>
              <a:lstStyle/>
              <a:p>
                <a:endParaRPr lang="en-US"/>
              </a:p>
            </p:txBody>
          </p:sp>
        </p:grpSp>
        <p:grpSp>
          <p:nvGrpSpPr>
            <p:cNvPr id="28" name="Group 28"/>
            <p:cNvGrpSpPr/>
            <p:nvPr/>
          </p:nvGrpSpPr>
          <p:grpSpPr>
            <a:xfrm>
              <a:off x="293929" y="3241551"/>
              <a:ext cx="113007" cy="115923"/>
              <a:chOff x="0" y="0"/>
              <a:chExt cx="196850" cy="201930"/>
            </a:xfrm>
          </p:grpSpPr>
          <p:sp>
            <p:nvSpPr>
              <p:cNvPr id="29" name="Freeform 29"/>
              <p:cNvSpPr/>
              <p:nvPr/>
            </p:nvSpPr>
            <p:spPr>
              <a:xfrm>
                <a:off x="45720" y="48260"/>
                <a:ext cx="99060" cy="102870"/>
              </a:xfrm>
              <a:custGeom>
                <a:avLst/>
                <a:gdLst/>
                <a:ahLst/>
                <a:cxnLst/>
                <a:rect l="l" t="t" r="r" b="b"/>
                <a:pathLst>
                  <a:path w="99060" h="102870">
                    <a:moveTo>
                      <a:pt x="99060" y="35560"/>
                    </a:moveTo>
                    <a:cubicBezTo>
                      <a:pt x="86360" y="90170"/>
                      <a:pt x="78740" y="93980"/>
                      <a:pt x="72390" y="96520"/>
                    </a:cubicBezTo>
                    <a:cubicBezTo>
                      <a:pt x="64770" y="100330"/>
                      <a:pt x="57150" y="102870"/>
                      <a:pt x="48260" y="101600"/>
                    </a:cubicBezTo>
                    <a:cubicBezTo>
                      <a:pt x="35560" y="99060"/>
                      <a:pt x="15240" y="88900"/>
                      <a:pt x="7620" y="77470"/>
                    </a:cubicBezTo>
                    <a:cubicBezTo>
                      <a:pt x="0" y="64770"/>
                      <a:pt x="1270" y="41910"/>
                      <a:pt x="5080" y="30480"/>
                    </a:cubicBezTo>
                    <a:cubicBezTo>
                      <a:pt x="7620" y="21590"/>
                      <a:pt x="12700" y="15240"/>
                      <a:pt x="20320" y="10160"/>
                    </a:cubicBezTo>
                    <a:cubicBezTo>
                      <a:pt x="30480" y="3810"/>
                      <a:pt x="54610" y="0"/>
                      <a:pt x="66040" y="2540"/>
                    </a:cubicBezTo>
                    <a:cubicBezTo>
                      <a:pt x="74930" y="3810"/>
                      <a:pt x="87630" y="15240"/>
                      <a:pt x="87630" y="15240"/>
                    </a:cubicBezTo>
                  </a:path>
                </a:pathLst>
              </a:custGeom>
              <a:solidFill>
                <a:srgbClr val="FFFFFF"/>
              </a:solidFill>
              <a:ln cap="sq">
                <a:noFill/>
                <a:prstDash val="solid"/>
                <a:miter/>
              </a:ln>
            </p:spPr>
            <p:txBody>
              <a:bodyPr/>
              <a:lstStyle/>
              <a:p>
                <a:endParaRPr lang="en-US"/>
              </a:p>
            </p:txBody>
          </p:sp>
        </p:grpSp>
      </p:grpSp>
      <p:sp>
        <p:nvSpPr>
          <p:cNvPr id="30" name="TextBox 30"/>
          <p:cNvSpPr txBox="1"/>
          <p:nvPr/>
        </p:nvSpPr>
        <p:spPr>
          <a:xfrm>
            <a:off x="13918687" y="7759932"/>
            <a:ext cx="4430850" cy="523875"/>
          </a:xfrm>
          <a:prstGeom prst="rect">
            <a:avLst/>
          </a:prstGeom>
        </p:spPr>
        <p:txBody>
          <a:bodyPr lIns="0" tIns="0" rIns="0" bIns="0" rtlCol="0" anchor="t">
            <a:spAutoFit/>
          </a:bodyPr>
          <a:lstStyle/>
          <a:p>
            <a:pPr algn="ctr">
              <a:lnSpc>
                <a:spcPts val="2100"/>
              </a:lnSpc>
            </a:pPr>
            <a:r>
              <a:rPr lang="en-US" sz="1500">
                <a:solidFill>
                  <a:srgbClr val="16140C"/>
                </a:solidFill>
                <a:latin typeface="Source Serif Pro"/>
                <a:ea typeface="Source Serif Pro"/>
                <a:cs typeface="Source Serif Pro"/>
                <a:sym typeface="Source Serif Pro"/>
              </a:rPr>
              <a:t>March of Dimes (2023). </a:t>
            </a:r>
          </a:p>
          <a:p>
            <a:pPr algn="ctr">
              <a:lnSpc>
                <a:spcPts val="2100"/>
              </a:lnSpc>
            </a:pPr>
            <a:endParaRPr lang="en-US" sz="1500">
              <a:solidFill>
                <a:srgbClr val="16140C"/>
              </a:solidFill>
              <a:latin typeface="Source Serif Pro"/>
              <a:ea typeface="Source Serif Pro"/>
              <a:cs typeface="Source Serif Pro"/>
              <a:sym typeface="Source Serif Pro"/>
            </a:endParaRPr>
          </a:p>
        </p:txBody>
      </p:sp>
      <p:grpSp>
        <p:nvGrpSpPr>
          <p:cNvPr id="31" name="Group 31"/>
          <p:cNvGrpSpPr/>
          <p:nvPr/>
        </p:nvGrpSpPr>
        <p:grpSpPr>
          <a:xfrm>
            <a:off x="6305500" y="9703312"/>
            <a:ext cx="6187007" cy="583688"/>
            <a:chOff x="0" y="0"/>
            <a:chExt cx="8249342" cy="778251"/>
          </a:xfrm>
        </p:grpSpPr>
        <p:sp>
          <p:nvSpPr>
            <p:cNvPr id="32" name="Freeform 32"/>
            <p:cNvSpPr/>
            <p:nvPr/>
          </p:nvSpPr>
          <p:spPr>
            <a:xfrm>
              <a:off x="0" y="0"/>
              <a:ext cx="3746567" cy="778251"/>
            </a:xfrm>
            <a:custGeom>
              <a:avLst/>
              <a:gdLst/>
              <a:ahLst/>
              <a:cxnLst/>
              <a:rect l="l" t="t" r="r" b="b"/>
              <a:pathLst>
                <a:path w="3746567" h="778251">
                  <a:moveTo>
                    <a:pt x="0" y="0"/>
                  </a:moveTo>
                  <a:lnTo>
                    <a:pt x="3746567" y="0"/>
                  </a:lnTo>
                  <a:lnTo>
                    <a:pt x="3746567" y="778251"/>
                  </a:lnTo>
                  <a:lnTo>
                    <a:pt x="0" y="778251"/>
                  </a:lnTo>
                  <a:lnTo>
                    <a:pt x="0" y="0"/>
                  </a:lnTo>
                  <a:close/>
                </a:path>
              </a:pathLst>
            </a:custGeom>
            <a:blipFill>
              <a:blip r:embed="rId3"/>
              <a:stretch>
                <a:fillRect/>
              </a:stretch>
            </a:blipFill>
          </p:spPr>
          <p:txBody>
            <a:bodyPr/>
            <a:lstStyle/>
            <a:p>
              <a:endParaRPr lang="en-US"/>
            </a:p>
          </p:txBody>
        </p:sp>
        <p:sp>
          <p:nvSpPr>
            <p:cNvPr id="33" name="Freeform 33"/>
            <p:cNvSpPr/>
            <p:nvPr/>
          </p:nvSpPr>
          <p:spPr>
            <a:xfrm>
              <a:off x="3822767" y="88073"/>
              <a:ext cx="4426576" cy="677478"/>
            </a:xfrm>
            <a:custGeom>
              <a:avLst/>
              <a:gdLst/>
              <a:ahLst/>
              <a:cxnLst/>
              <a:rect l="l" t="t" r="r" b="b"/>
              <a:pathLst>
                <a:path w="4426576" h="677478">
                  <a:moveTo>
                    <a:pt x="0" y="0"/>
                  </a:moveTo>
                  <a:lnTo>
                    <a:pt x="4426575" y="0"/>
                  </a:lnTo>
                  <a:lnTo>
                    <a:pt x="4426575" y="677478"/>
                  </a:lnTo>
                  <a:lnTo>
                    <a:pt x="0" y="677478"/>
                  </a:lnTo>
                  <a:lnTo>
                    <a:pt x="0" y="0"/>
                  </a:lnTo>
                  <a:close/>
                </a:path>
              </a:pathLst>
            </a:custGeom>
            <a:blipFill>
              <a:blip r:embed="rId4"/>
              <a:stretch>
                <a:fillRect/>
              </a:stretch>
            </a:blipFill>
          </p:spPr>
          <p:txBody>
            <a:bodyPr/>
            <a:lstStyle/>
            <a:p>
              <a:endParaRPr lang="en-US"/>
            </a:p>
          </p:txBody>
        </p:sp>
      </p:grpSp>
      <p:sp>
        <p:nvSpPr>
          <p:cNvPr id="34" name="Freeform 34"/>
          <p:cNvSpPr/>
          <p:nvPr/>
        </p:nvSpPr>
        <p:spPr>
          <a:xfrm>
            <a:off x="14653489" y="6677638"/>
            <a:ext cx="3212338" cy="3212338"/>
          </a:xfrm>
          <a:custGeom>
            <a:avLst/>
            <a:gdLst/>
            <a:ahLst/>
            <a:cxnLst/>
            <a:rect l="l" t="t" r="r" b="b"/>
            <a:pathLst>
              <a:path w="3212338" h="3212338">
                <a:moveTo>
                  <a:pt x="0" y="0"/>
                </a:moveTo>
                <a:lnTo>
                  <a:pt x="3212338" y="0"/>
                </a:lnTo>
                <a:lnTo>
                  <a:pt x="3212338" y="3212338"/>
                </a:lnTo>
                <a:lnTo>
                  <a:pt x="0" y="3212338"/>
                </a:lnTo>
                <a:lnTo>
                  <a:pt x="0" y="0"/>
                </a:lnTo>
                <a:close/>
              </a:path>
            </a:pathLst>
          </a:custGeom>
          <a:blipFill>
            <a:blip r:embed="rId5"/>
            <a:stretch>
              <a:fillRect/>
            </a:stretch>
          </a:blipFill>
        </p:spPr>
        <p:txBody>
          <a:bodyPr/>
          <a:lstStyle/>
          <a:p>
            <a:endParaRPr lang="en-US"/>
          </a:p>
        </p:txBody>
      </p:sp>
      <p:sp>
        <p:nvSpPr>
          <p:cNvPr id="35" name="Freeform 35"/>
          <p:cNvSpPr/>
          <p:nvPr/>
        </p:nvSpPr>
        <p:spPr>
          <a:xfrm rot="-9181342">
            <a:off x="-983663" y="9335284"/>
            <a:ext cx="1641948" cy="1567314"/>
          </a:xfrm>
          <a:custGeom>
            <a:avLst/>
            <a:gdLst/>
            <a:ahLst/>
            <a:cxnLst/>
            <a:rect l="l" t="t" r="r" b="b"/>
            <a:pathLst>
              <a:path w="1641948" h="1567314">
                <a:moveTo>
                  <a:pt x="0" y="0"/>
                </a:moveTo>
                <a:lnTo>
                  <a:pt x="1641948" y="0"/>
                </a:lnTo>
                <a:lnTo>
                  <a:pt x="1641948" y="1567315"/>
                </a:lnTo>
                <a:lnTo>
                  <a:pt x="0" y="15673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AutoShape 36"/>
          <p:cNvSpPr/>
          <p:nvPr/>
        </p:nvSpPr>
        <p:spPr>
          <a:xfrm>
            <a:off x="5871619" y="866292"/>
            <a:ext cx="6201862" cy="25159"/>
          </a:xfrm>
          <a:prstGeom prst="rect">
            <a:avLst/>
          </a:prstGeom>
          <a:solidFill>
            <a:srgbClr val="5F83AB"/>
          </a:solidFill>
        </p:spPr>
        <p:txBody>
          <a:bodyPr/>
          <a:lstStyle/>
          <a:p>
            <a:endParaRPr lang="en-US"/>
          </a:p>
        </p:txBody>
      </p:sp>
      <p:sp>
        <p:nvSpPr>
          <p:cNvPr id="37" name="TextBox 37"/>
          <p:cNvSpPr txBox="1"/>
          <p:nvPr/>
        </p:nvSpPr>
        <p:spPr>
          <a:xfrm>
            <a:off x="15089637" y="10029825"/>
            <a:ext cx="2088952" cy="257175"/>
          </a:xfrm>
          <a:prstGeom prst="rect">
            <a:avLst/>
          </a:prstGeom>
        </p:spPr>
        <p:txBody>
          <a:bodyPr lIns="0" tIns="0" rIns="0" bIns="0" rtlCol="0" anchor="t">
            <a:spAutoFit/>
          </a:bodyPr>
          <a:lstStyle/>
          <a:p>
            <a:pPr algn="ctr">
              <a:lnSpc>
                <a:spcPts val="2100"/>
              </a:lnSpc>
              <a:spcBef>
                <a:spcPct val="0"/>
              </a:spcBef>
            </a:pPr>
            <a:r>
              <a:rPr lang="en-US" sz="1500" b="1">
                <a:solidFill>
                  <a:srgbClr val="06325E"/>
                </a:solidFill>
                <a:latin typeface="Source Serif Pro Bold"/>
                <a:ea typeface="Source Serif Pro Bold"/>
                <a:cs typeface="Source Serif Pro Bold"/>
                <a:sym typeface="Source Serif Pro Bold"/>
              </a:rPr>
              <a:t>(March of Dimes, 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sp>
        <p:nvSpPr>
          <p:cNvPr id="2" name="TextBox 2"/>
          <p:cNvSpPr txBox="1"/>
          <p:nvPr/>
        </p:nvSpPr>
        <p:spPr>
          <a:xfrm>
            <a:off x="0" y="1122101"/>
            <a:ext cx="13069814" cy="3794125"/>
          </a:xfrm>
          <a:prstGeom prst="rect">
            <a:avLst/>
          </a:prstGeom>
        </p:spPr>
        <p:txBody>
          <a:bodyPr lIns="0" tIns="0" rIns="0" bIns="0" rtlCol="0" anchor="t">
            <a:spAutoFit/>
          </a:bodyPr>
          <a:lstStyle/>
          <a:p>
            <a:pPr marL="561341" lvl="1" indent="-280670" algn="l">
              <a:lnSpc>
                <a:spcPts val="3770"/>
              </a:lnSpc>
              <a:buFont typeface="Arial"/>
              <a:buChar char="•"/>
            </a:pPr>
            <a:r>
              <a:rPr lang="en-US" sz="2600" spc="65">
                <a:solidFill>
                  <a:srgbClr val="2D3B44"/>
                </a:solidFill>
                <a:latin typeface="Source Serif Pro"/>
                <a:ea typeface="Source Serif Pro"/>
                <a:cs typeface="Source Serif Pro"/>
                <a:sym typeface="Source Serif Pro"/>
              </a:rPr>
              <a:t>Limited access to care via public transit. </a:t>
            </a:r>
          </a:p>
          <a:p>
            <a:pPr marL="561341" lvl="1" indent="-280670" algn="l">
              <a:lnSpc>
                <a:spcPts val="3770"/>
              </a:lnSpc>
              <a:buFont typeface="Arial"/>
              <a:buChar char="•"/>
            </a:pPr>
            <a:r>
              <a:rPr lang="en-US" sz="2600" spc="65">
                <a:solidFill>
                  <a:srgbClr val="2D3B44"/>
                </a:solidFill>
                <a:latin typeface="Source Serif Pro"/>
                <a:ea typeface="Source Serif Pro"/>
                <a:cs typeface="Source Serif Pro"/>
                <a:sym typeface="Source Serif Pro"/>
              </a:rPr>
              <a:t>Three transit systems cover seven counties. </a:t>
            </a:r>
          </a:p>
          <a:p>
            <a:pPr marL="561341" lvl="1" indent="-280670" algn="l">
              <a:lnSpc>
                <a:spcPts val="3770"/>
              </a:lnSpc>
              <a:buFont typeface="Arial"/>
              <a:buChar char="•"/>
            </a:pPr>
            <a:r>
              <a:rPr lang="en-US" sz="2600" spc="65">
                <a:solidFill>
                  <a:srgbClr val="2D3B44"/>
                </a:solidFill>
                <a:latin typeface="Source Serif Pro"/>
                <a:ea typeface="Source Serif Pro"/>
                <a:cs typeface="Source Serif Pro"/>
                <a:sym typeface="Source Serif Pro"/>
              </a:rPr>
              <a:t>Modivcare is available for Non-Emergency Medical Transportation. </a:t>
            </a:r>
          </a:p>
          <a:p>
            <a:pPr marL="561341" lvl="1" indent="-280670" algn="l">
              <a:lnSpc>
                <a:spcPts val="3770"/>
              </a:lnSpc>
              <a:buFont typeface="Arial"/>
              <a:buChar char="•"/>
            </a:pPr>
            <a:r>
              <a:rPr lang="en-US" sz="2600" spc="65">
                <a:solidFill>
                  <a:srgbClr val="2D3B44"/>
                </a:solidFill>
                <a:latin typeface="Source Serif Pro"/>
                <a:ea typeface="Source Serif Pro"/>
                <a:cs typeface="Source Serif Pro"/>
                <a:sym typeface="Source Serif Pro"/>
              </a:rPr>
              <a:t>WIC serves 70% of all babies.</a:t>
            </a:r>
          </a:p>
          <a:p>
            <a:pPr marL="561341" lvl="1" indent="-280670" algn="l">
              <a:lnSpc>
                <a:spcPts val="3770"/>
              </a:lnSpc>
              <a:buFont typeface="Arial"/>
              <a:buChar char="•"/>
            </a:pPr>
            <a:r>
              <a:rPr lang="en-US" sz="2600" spc="65">
                <a:solidFill>
                  <a:srgbClr val="2D3B44"/>
                </a:solidFill>
                <a:latin typeface="Source Serif Pro"/>
                <a:ea typeface="Source Serif Pro"/>
                <a:cs typeface="Source Serif Pro"/>
                <a:sym typeface="Source Serif Pro"/>
              </a:rPr>
              <a:t>Less than half of eligible expectant and post-partum moms </a:t>
            </a:r>
            <a:r>
              <a:rPr lang="en-US" sz="2600" spc="65">
                <a:solidFill>
                  <a:srgbClr val="2D3B44"/>
                </a:solidFill>
                <a:latin typeface="Source Serif Pro"/>
                <a:ea typeface="Source Serif Pro"/>
                <a:cs typeface="Source Serif Pro"/>
                <a:sym typeface="Source Serif Pro"/>
                <a:hlinkClick r:id="rId2" tooltip="https://www.fns.usda.gov/research/wic/eligibility-and-program-reach-estimates-2021"/>
              </a:rPr>
              <a:t>participate in WIC</a:t>
            </a:r>
            <a:r>
              <a:rPr lang="en-US" sz="2600" spc="65">
                <a:solidFill>
                  <a:srgbClr val="2D3B44"/>
                </a:solidFill>
                <a:latin typeface="Source Serif Pro"/>
                <a:ea typeface="Source Serif Pro"/>
                <a:cs typeface="Source Serif Pro"/>
                <a:sym typeface="Source Serif Pro"/>
              </a:rPr>
              <a:t>.</a:t>
            </a:r>
          </a:p>
          <a:p>
            <a:pPr marL="561341" lvl="1" indent="-280670" algn="l">
              <a:lnSpc>
                <a:spcPts val="3770"/>
              </a:lnSpc>
              <a:buFont typeface="Arial"/>
              <a:buChar char="•"/>
            </a:pPr>
            <a:r>
              <a:rPr lang="en-US" sz="2600" spc="65">
                <a:solidFill>
                  <a:srgbClr val="2D3B44"/>
                </a:solidFill>
                <a:latin typeface="Source Serif Pro"/>
                <a:ea typeface="Source Serif Pro"/>
                <a:cs typeface="Source Serif Pro"/>
                <a:sym typeface="Source Serif Pro"/>
              </a:rPr>
              <a:t>5.8% eat adequate amounts of fruits and vegetables every day.</a:t>
            </a:r>
          </a:p>
          <a:p>
            <a:pPr marL="561341" lvl="1" indent="-280670" algn="l">
              <a:lnSpc>
                <a:spcPts val="3770"/>
              </a:lnSpc>
              <a:buFont typeface="Arial"/>
              <a:buChar char="•"/>
            </a:pPr>
            <a:r>
              <a:rPr lang="en-US" sz="2600" spc="65">
                <a:solidFill>
                  <a:srgbClr val="2D3B44"/>
                </a:solidFill>
                <a:latin typeface="Source Serif Pro"/>
                <a:ea typeface="Source Serif Pro"/>
                <a:cs typeface="Source Serif Pro"/>
                <a:sym typeface="Source Serif Pro"/>
              </a:rPr>
              <a:t>25% of children live in single-parent households.</a:t>
            </a:r>
          </a:p>
          <a:p>
            <a:pPr marL="561341" lvl="1" indent="-280670" algn="l">
              <a:lnSpc>
                <a:spcPts val="3770"/>
              </a:lnSpc>
              <a:buFont typeface="Arial"/>
              <a:buChar char="•"/>
            </a:pPr>
            <a:r>
              <a:rPr lang="en-US" sz="2600" spc="65">
                <a:solidFill>
                  <a:srgbClr val="2D3B44"/>
                </a:solidFill>
                <a:latin typeface="Source Serif Pro"/>
                <a:ea typeface="Source Serif Pro"/>
                <a:cs typeface="Source Serif Pro"/>
                <a:sym typeface="Source Serif Pro"/>
              </a:rPr>
              <a:t>Childcare Desserts.</a:t>
            </a:r>
          </a:p>
        </p:txBody>
      </p:sp>
      <p:sp>
        <p:nvSpPr>
          <p:cNvPr id="3" name="TextBox 3"/>
          <p:cNvSpPr txBox="1"/>
          <p:nvPr/>
        </p:nvSpPr>
        <p:spPr>
          <a:xfrm>
            <a:off x="115073" y="121969"/>
            <a:ext cx="9740384" cy="701675"/>
          </a:xfrm>
          <a:prstGeom prst="rect">
            <a:avLst/>
          </a:prstGeom>
        </p:spPr>
        <p:txBody>
          <a:bodyPr lIns="0" tIns="0" rIns="0" bIns="0" rtlCol="0" anchor="t">
            <a:spAutoFit/>
          </a:bodyPr>
          <a:lstStyle/>
          <a:p>
            <a:pPr algn="l">
              <a:lnSpc>
                <a:spcPts val="5350"/>
              </a:lnSpc>
            </a:pPr>
            <a:r>
              <a:rPr lang="en-US" sz="5000">
                <a:solidFill>
                  <a:srgbClr val="323B60"/>
                </a:solidFill>
                <a:latin typeface="Source Serif Pro"/>
                <a:ea typeface="Source Serif Pro"/>
                <a:cs typeface="Source Serif Pro"/>
                <a:sym typeface="Source Serif Pro"/>
              </a:rPr>
              <a:t> Seconday Data Review Continued</a:t>
            </a:r>
          </a:p>
        </p:txBody>
      </p:sp>
      <p:grpSp>
        <p:nvGrpSpPr>
          <p:cNvPr id="4" name="Group 4"/>
          <p:cNvGrpSpPr/>
          <p:nvPr/>
        </p:nvGrpSpPr>
        <p:grpSpPr>
          <a:xfrm>
            <a:off x="10009832" y="5446700"/>
            <a:ext cx="8171645" cy="4840300"/>
            <a:chOff x="0" y="0"/>
            <a:chExt cx="10895526" cy="6453734"/>
          </a:xfrm>
        </p:grpSpPr>
        <p:sp>
          <p:nvSpPr>
            <p:cNvPr id="5" name="TextBox 5"/>
            <p:cNvSpPr txBox="1"/>
            <p:nvPr/>
          </p:nvSpPr>
          <p:spPr>
            <a:xfrm>
              <a:off x="9591170" y="4610517"/>
              <a:ext cx="1182775" cy="268886"/>
            </a:xfrm>
            <a:prstGeom prst="rect">
              <a:avLst/>
            </a:prstGeom>
          </p:spPr>
          <p:txBody>
            <a:bodyPr lIns="0" tIns="0" rIns="0" bIns="0" rtlCol="0" anchor="t">
              <a:spAutoFit/>
            </a:bodyPr>
            <a:lstStyle/>
            <a:p>
              <a:pPr algn="ctr">
                <a:lnSpc>
                  <a:spcPts val="1675"/>
                </a:lnSpc>
              </a:pPr>
              <a:r>
                <a:rPr lang="en-US" sz="1196" b="1" u="sng">
                  <a:solidFill>
                    <a:srgbClr val="000000"/>
                  </a:solidFill>
                  <a:latin typeface="Cloud Bold"/>
                  <a:ea typeface="Cloud Bold"/>
                  <a:cs typeface="Cloud Bold"/>
                  <a:sym typeface="Cloud Bold"/>
                </a:rPr>
                <a:t>Virginia</a:t>
              </a:r>
            </a:p>
          </p:txBody>
        </p:sp>
        <p:sp>
          <p:nvSpPr>
            <p:cNvPr id="6" name="TextBox 6"/>
            <p:cNvSpPr txBox="1"/>
            <p:nvPr/>
          </p:nvSpPr>
          <p:spPr>
            <a:xfrm>
              <a:off x="0" y="445816"/>
              <a:ext cx="601128" cy="268886"/>
            </a:xfrm>
            <a:prstGeom prst="rect">
              <a:avLst/>
            </a:prstGeom>
          </p:spPr>
          <p:txBody>
            <a:bodyPr lIns="0" tIns="0" rIns="0" bIns="0" rtlCol="0" anchor="t">
              <a:spAutoFit/>
            </a:bodyPr>
            <a:lstStyle/>
            <a:p>
              <a:pPr algn="ctr">
                <a:lnSpc>
                  <a:spcPts val="1675"/>
                </a:lnSpc>
              </a:pPr>
              <a:r>
                <a:rPr lang="en-US" sz="1196" b="1" u="sng">
                  <a:solidFill>
                    <a:srgbClr val="000000"/>
                  </a:solidFill>
                  <a:latin typeface="Cloud Bold"/>
                  <a:ea typeface="Cloud Bold"/>
                  <a:cs typeface="Cloud Bold"/>
                  <a:sym typeface="Cloud Bold"/>
                </a:rPr>
                <a:t>Ohio</a:t>
              </a:r>
            </a:p>
          </p:txBody>
        </p:sp>
        <p:sp>
          <p:nvSpPr>
            <p:cNvPr id="7" name="Freeform 7"/>
            <p:cNvSpPr/>
            <p:nvPr/>
          </p:nvSpPr>
          <p:spPr>
            <a:xfrm>
              <a:off x="878423" y="0"/>
              <a:ext cx="8489384" cy="6453734"/>
            </a:xfrm>
            <a:custGeom>
              <a:avLst/>
              <a:gdLst/>
              <a:ahLst/>
              <a:cxnLst/>
              <a:rect l="l" t="t" r="r" b="b"/>
              <a:pathLst>
                <a:path w="8489384" h="6453734">
                  <a:moveTo>
                    <a:pt x="0" y="0"/>
                  </a:moveTo>
                  <a:lnTo>
                    <a:pt x="8489384" y="0"/>
                  </a:lnTo>
                  <a:lnTo>
                    <a:pt x="8489384" y="6453734"/>
                  </a:lnTo>
                  <a:lnTo>
                    <a:pt x="0" y="6453734"/>
                  </a:lnTo>
                  <a:lnTo>
                    <a:pt x="0" y="0"/>
                  </a:lnTo>
                  <a:close/>
                </a:path>
              </a:pathLst>
            </a:custGeom>
            <a:blipFill>
              <a:blip r:embed="rId3"/>
              <a:stretch>
                <a:fillRect l="-14209" t="-135520" r="-125606"/>
              </a:stretch>
            </a:blipFill>
            <a:ln cap="sq">
              <a:noFill/>
              <a:prstDash val="solid"/>
              <a:miter/>
            </a:ln>
          </p:spPr>
          <p:txBody>
            <a:bodyPr/>
            <a:lstStyle/>
            <a:p>
              <a:endParaRPr lang="en-US"/>
            </a:p>
          </p:txBody>
        </p:sp>
        <p:grpSp>
          <p:nvGrpSpPr>
            <p:cNvPr id="8" name="Group 8"/>
            <p:cNvGrpSpPr/>
            <p:nvPr/>
          </p:nvGrpSpPr>
          <p:grpSpPr>
            <a:xfrm>
              <a:off x="5308884" y="3259699"/>
              <a:ext cx="344438" cy="344438"/>
              <a:chOff x="0" y="0"/>
              <a:chExt cx="812800" cy="812800"/>
            </a:xfrm>
          </p:grpSpPr>
          <p:sp>
            <p:nvSpPr>
              <p:cNvPr id="9" name="Freeform 9"/>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5CE1E6"/>
              </a:solidFill>
            </p:spPr>
            <p:txBody>
              <a:bodyPr/>
              <a:lstStyle/>
              <a:p>
                <a:endParaRPr lang="en-US"/>
              </a:p>
            </p:txBody>
          </p:sp>
          <p:sp>
            <p:nvSpPr>
              <p:cNvPr id="10" name="TextBox 10"/>
              <p:cNvSpPr txBox="1"/>
              <p:nvPr/>
            </p:nvSpPr>
            <p:spPr>
              <a:xfrm>
                <a:off x="190500" y="171450"/>
                <a:ext cx="431800" cy="450850"/>
              </a:xfrm>
              <a:prstGeom prst="rect">
                <a:avLst/>
              </a:prstGeom>
            </p:spPr>
            <p:txBody>
              <a:bodyPr lIns="50800" tIns="50800" rIns="50800" bIns="50800" rtlCol="0" anchor="ctr"/>
              <a:lstStyle/>
              <a:p>
                <a:pPr algn="ctr">
                  <a:lnSpc>
                    <a:spcPts val="1680"/>
                  </a:lnSpc>
                </a:pPr>
                <a:endParaRPr/>
              </a:p>
            </p:txBody>
          </p:sp>
        </p:grpSp>
        <p:grpSp>
          <p:nvGrpSpPr>
            <p:cNvPr id="11" name="Group 11"/>
            <p:cNvGrpSpPr/>
            <p:nvPr/>
          </p:nvGrpSpPr>
          <p:grpSpPr>
            <a:xfrm>
              <a:off x="6249974" y="5004858"/>
              <a:ext cx="344438" cy="344438"/>
              <a:chOff x="0" y="0"/>
              <a:chExt cx="812800" cy="812800"/>
            </a:xfrm>
          </p:grpSpPr>
          <p:sp>
            <p:nvSpPr>
              <p:cNvPr id="12" name="Freeform 12"/>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5CE1E6"/>
              </a:solidFill>
            </p:spPr>
            <p:txBody>
              <a:bodyPr/>
              <a:lstStyle/>
              <a:p>
                <a:endParaRPr lang="en-US"/>
              </a:p>
            </p:txBody>
          </p:sp>
          <p:sp>
            <p:nvSpPr>
              <p:cNvPr id="13" name="TextBox 13"/>
              <p:cNvSpPr txBox="1"/>
              <p:nvPr/>
            </p:nvSpPr>
            <p:spPr>
              <a:xfrm>
                <a:off x="190500" y="171450"/>
                <a:ext cx="431800" cy="450850"/>
              </a:xfrm>
              <a:prstGeom prst="rect">
                <a:avLst/>
              </a:prstGeom>
            </p:spPr>
            <p:txBody>
              <a:bodyPr lIns="50800" tIns="50800" rIns="50800" bIns="50800" rtlCol="0" anchor="ctr"/>
              <a:lstStyle/>
              <a:p>
                <a:pPr algn="ctr">
                  <a:lnSpc>
                    <a:spcPts val="1680"/>
                  </a:lnSpc>
                </a:pPr>
                <a:endParaRPr/>
              </a:p>
            </p:txBody>
          </p:sp>
        </p:grpSp>
        <p:grpSp>
          <p:nvGrpSpPr>
            <p:cNvPr id="14" name="Group 14"/>
            <p:cNvGrpSpPr/>
            <p:nvPr/>
          </p:nvGrpSpPr>
          <p:grpSpPr>
            <a:xfrm>
              <a:off x="3255090" y="3005381"/>
              <a:ext cx="344438" cy="344438"/>
              <a:chOff x="0" y="0"/>
              <a:chExt cx="812800" cy="812800"/>
            </a:xfrm>
          </p:grpSpPr>
          <p:sp>
            <p:nvSpPr>
              <p:cNvPr id="15" name="Freeform 15"/>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5CE1E6"/>
              </a:solidFill>
            </p:spPr>
            <p:txBody>
              <a:bodyPr/>
              <a:lstStyle/>
              <a:p>
                <a:endParaRPr lang="en-US"/>
              </a:p>
            </p:txBody>
          </p:sp>
          <p:sp>
            <p:nvSpPr>
              <p:cNvPr id="16" name="TextBox 16"/>
              <p:cNvSpPr txBox="1"/>
              <p:nvPr/>
            </p:nvSpPr>
            <p:spPr>
              <a:xfrm>
                <a:off x="190500" y="171450"/>
                <a:ext cx="431800" cy="450850"/>
              </a:xfrm>
              <a:prstGeom prst="rect">
                <a:avLst/>
              </a:prstGeom>
            </p:spPr>
            <p:txBody>
              <a:bodyPr lIns="50800" tIns="50800" rIns="50800" bIns="50800" rtlCol="0" anchor="ctr"/>
              <a:lstStyle/>
              <a:p>
                <a:pPr algn="ctr">
                  <a:lnSpc>
                    <a:spcPts val="1680"/>
                  </a:lnSpc>
                </a:pPr>
                <a:endParaRPr/>
              </a:p>
            </p:txBody>
          </p:sp>
        </p:grpSp>
        <p:grpSp>
          <p:nvGrpSpPr>
            <p:cNvPr id="17" name="Group 17"/>
            <p:cNvGrpSpPr/>
            <p:nvPr/>
          </p:nvGrpSpPr>
          <p:grpSpPr>
            <a:xfrm>
              <a:off x="2377030" y="898508"/>
              <a:ext cx="344438" cy="344438"/>
              <a:chOff x="0" y="0"/>
              <a:chExt cx="812800" cy="812800"/>
            </a:xfrm>
          </p:grpSpPr>
          <p:sp>
            <p:nvSpPr>
              <p:cNvPr id="18" name="Freeform 18"/>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5CE1E6"/>
              </a:solidFill>
            </p:spPr>
            <p:txBody>
              <a:bodyPr/>
              <a:lstStyle/>
              <a:p>
                <a:endParaRPr lang="en-US"/>
              </a:p>
            </p:txBody>
          </p:sp>
          <p:sp>
            <p:nvSpPr>
              <p:cNvPr id="19" name="TextBox 19"/>
              <p:cNvSpPr txBox="1"/>
              <p:nvPr/>
            </p:nvSpPr>
            <p:spPr>
              <a:xfrm>
                <a:off x="190500" y="171450"/>
                <a:ext cx="431800" cy="450850"/>
              </a:xfrm>
              <a:prstGeom prst="rect">
                <a:avLst/>
              </a:prstGeom>
            </p:spPr>
            <p:txBody>
              <a:bodyPr lIns="50800" tIns="50800" rIns="50800" bIns="50800" rtlCol="0" anchor="ctr"/>
              <a:lstStyle/>
              <a:p>
                <a:pPr algn="ctr">
                  <a:lnSpc>
                    <a:spcPts val="1680"/>
                  </a:lnSpc>
                </a:pPr>
                <a:endParaRPr/>
              </a:p>
            </p:txBody>
          </p:sp>
        </p:grpSp>
        <p:grpSp>
          <p:nvGrpSpPr>
            <p:cNvPr id="20" name="Group 20"/>
            <p:cNvGrpSpPr/>
            <p:nvPr/>
          </p:nvGrpSpPr>
          <p:grpSpPr>
            <a:xfrm>
              <a:off x="4527617" y="1070727"/>
              <a:ext cx="344438" cy="344438"/>
              <a:chOff x="0" y="0"/>
              <a:chExt cx="812800" cy="812800"/>
            </a:xfrm>
          </p:grpSpPr>
          <p:sp>
            <p:nvSpPr>
              <p:cNvPr id="21" name="Freeform 21"/>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5CE1E6"/>
              </a:solidFill>
            </p:spPr>
            <p:txBody>
              <a:bodyPr/>
              <a:lstStyle/>
              <a:p>
                <a:endParaRPr lang="en-US"/>
              </a:p>
            </p:txBody>
          </p:sp>
          <p:sp>
            <p:nvSpPr>
              <p:cNvPr id="22" name="TextBox 22"/>
              <p:cNvSpPr txBox="1"/>
              <p:nvPr/>
            </p:nvSpPr>
            <p:spPr>
              <a:xfrm>
                <a:off x="190500" y="171450"/>
                <a:ext cx="431800" cy="450850"/>
              </a:xfrm>
              <a:prstGeom prst="rect">
                <a:avLst/>
              </a:prstGeom>
            </p:spPr>
            <p:txBody>
              <a:bodyPr lIns="50800" tIns="50800" rIns="50800" bIns="50800" rtlCol="0" anchor="ctr"/>
              <a:lstStyle/>
              <a:p>
                <a:pPr algn="ctr">
                  <a:lnSpc>
                    <a:spcPts val="1680"/>
                  </a:lnSpc>
                </a:pPr>
                <a:endParaRPr/>
              </a:p>
            </p:txBody>
          </p:sp>
        </p:grpSp>
        <p:grpSp>
          <p:nvGrpSpPr>
            <p:cNvPr id="23" name="Group 23"/>
            <p:cNvGrpSpPr/>
            <p:nvPr/>
          </p:nvGrpSpPr>
          <p:grpSpPr>
            <a:xfrm>
              <a:off x="8062838" y="3042696"/>
              <a:ext cx="344438" cy="344438"/>
              <a:chOff x="0" y="0"/>
              <a:chExt cx="812800" cy="812800"/>
            </a:xfrm>
          </p:grpSpPr>
          <p:sp>
            <p:nvSpPr>
              <p:cNvPr id="24" name="Freeform 24"/>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5CE1E6"/>
              </a:solidFill>
            </p:spPr>
            <p:txBody>
              <a:bodyPr/>
              <a:lstStyle/>
              <a:p>
                <a:endParaRPr lang="en-US"/>
              </a:p>
            </p:txBody>
          </p:sp>
          <p:sp>
            <p:nvSpPr>
              <p:cNvPr id="25" name="TextBox 25"/>
              <p:cNvSpPr txBox="1"/>
              <p:nvPr/>
            </p:nvSpPr>
            <p:spPr>
              <a:xfrm>
                <a:off x="190500" y="171450"/>
                <a:ext cx="431800" cy="450850"/>
              </a:xfrm>
              <a:prstGeom prst="rect">
                <a:avLst/>
              </a:prstGeom>
            </p:spPr>
            <p:txBody>
              <a:bodyPr lIns="50800" tIns="50800" rIns="50800" bIns="50800" rtlCol="0" anchor="ctr"/>
              <a:lstStyle/>
              <a:p>
                <a:pPr algn="ctr">
                  <a:lnSpc>
                    <a:spcPts val="1680"/>
                  </a:lnSpc>
                </a:pPr>
                <a:endParaRPr/>
              </a:p>
            </p:txBody>
          </p:sp>
        </p:grpSp>
        <p:grpSp>
          <p:nvGrpSpPr>
            <p:cNvPr id="26" name="Group 26"/>
            <p:cNvGrpSpPr/>
            <p:nvPr/>
          </p:nvGrpSpPr>
          <p:grpSpPr>
            <a:xfrm rot="8762500">
              <a:off x="3647050" y="2711330"/>
              <a:ext cx="759012" cy="401902"/>
              <a:chOff x="0" y="0"/>
              <a:chExt cx="950504" cy="503299"/>
            </a:xfrm>
          </p:grpSpPr>
          <p:sp>
            <p:nvSpPr>
              <p:cNvPr id="27" name="Freeform 27"/>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28" name="TextBox 28"/>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sp>
          <p:nvSpPr>
            <p:cNvPr id="29" name="TextBox 29"/>
            <p:cNvSpPr txBox="1"/>
            <p:nvPr/>
          </p:nvSpPr>
          <p:spPr>
            <a:xfrm>
              <a:off x="1638532" y="2008303"/>
              <a:ext cx="647679"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Wayne</a:t>
              </a:r>
            </a:p>
          </p:txBody>
        </p:sp>
        <p:sp>
          <p:nvSpPr>
            <p:cNvPr id="30" name="TextBox 30"/>
            <p:cNvSpPr txBox="1"/>
            <p:nvPr/>
          </p:nvSpPr>
          <p:spPr>
            <a:xfrm>
              <a:off x="2750654" y="1775230"/>
              <a:ext cx="676655"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Lincoln</a:t>
              </a:r>
            </a:p>
          </p:txBody>
        </p:sp>
        <p:sp>
          <p:nvSpPr>
            <p:cNvPr id="31" name="TextBox 31"/>
            <p:cNvSpPr txBox="1"/>
            <p:nvPr/>
          </p:nvSpPr>
          <p:spPr>
            <a:xfrm>
              <a:off x="2286211" y="3342489"/>
              <a:ext cx="563602"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Mingo</a:t>
              </a:r>
            </a:p>
          </p:txBody>
        </p:sp>
        <p:sp>
          <p:nvSpPr>
            <p:cNvPr id="32" name="TextBox 32"/>
            <p:cNvSpPr txBox="1"/>
            <p:nvPr/>
          </p:nvSpPr>
          <p:spPr>
            <a:xfrm>
              <a:off x="3427309" y="3342489"/>
              <a:ext cx="553864"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Logan</a:t>
              </a:r>
            </a:p>
          </p:txBody>
        </p:sp>
        <p:sp>
          <p:nvSpPr>
            <p:cNvPr id="33" name="TextBox 33"/>
            <p:cNvSpPr txBox="1"/>
            <p:nvPr/>
          </p:nvSpPr>
          <p:spPr>
            <a:xfrm>
              <a:off x="3827266" y="2271968"/>
              <a:ext cx="589252"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Boone</a:t>
              </a:r>
            </a:p>
          </p:txBody>
        </p:sp>
        <p:sp>
          <p:nvSpPr>
            <p:cNvPr id="34" name="TextBox 34"/>
            <p:cNvSpPr txBox="1"/>
            <p:nvPr/>
          </p:nvSpPr>
          <p:spPr>
            <a:xfrm>
              <a:off x="3960982" y="5031966"/>
              <a:ext cx="911073"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McDowell</a:t>
              </a:r>
            </a:p>
          </p:txBody>
        </p:sp>
        <p:sp>
          <p:nvSpPr>
            <p:cNvPr id="35" name="TextBox 35"/>
            <p:cNvSpPr txBox="1"/>
            <p:nvPr/>
          </p:nvSpPr>
          <p:spPr>
            <a:xfrm>
              <a:off x="4183627" y="3989273"/>
              <a:ext cx="880672"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Wyoming</a:t>
              </a:r>
            </a:p>
          </p:txBody>
        </p:sp>
        <p:sp>
          <p:nvSpPr>
            <p:cNvPr id="36" name="TextBox 36"/>
            <p:cNvSpPr txBox="1"/>
            <p:nvPr/>
          </p:nvSpPr>
          <p:spPr>
            <a:xfrm>
              <a:off x="5890682" y="2271968"/>
              <a:ext cx="703730"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Fayette</a:t>
              </a:r>
            </a:p>
          </p:txBody>
        </p:sp>
        <p:sp>
          <p:nvSpPr>
            <p:cNvPr id="37" name="TextBox 37"/>
            <p:cNvSpPr txBox="1"/>
            <p:nvPr/>
          </p:nvSpPr>
          <p:spPr>
            <a:xfrm>
              <a:off x="5792304" y="3459025"/>
              <a:ext cx="681405"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Raleigh</a:t>
              </a:r>
            </a:p>
          </p:txBody>
        </p:sp>
        <p:sp>
          <p:nvSpPr>
            <p:cNvPr id="38" name="TextBox 38"/>
            <p:cNvSpPr txBox="1"/>
            <p:nvPr/>
          </p:nvSpPr>
          <p:spPr>
            <a:xfrm>
              <a:off x="6594413" y="3851739"/>
              <a:ext cx="863809"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Summers</a:t>
              </a:r>
            </a:p>
          </p:txBody>
        </p:sp>
        <p:sp>
          <p:nvSpPr>
            <p:cNvPr id="39" name="TextBox 39"/>
            <p:cNvSpPr txBox="1"/>
            <p:nvPr/>
          </p:nvSpPr>
          <p:spPr>
            <a:xfrm>
              <a:off x="5915383" y="4743211"/>
              <a:ext cx="654329"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Mercer</a:t>
              </a:r>
            </a:p>
          </p:txBody>
        </p:sp>
        <p:sp>
          <p:nvSpPr>
            <p:cNvPr id="40" name="TextBox 40"/>
            <p:cNvSpPr txBox="1"/>
            <p:nvPr/>
          </p:nvSpPr>
          <p:spPr>
            <a:xfrm>
              <a:off x="7709072" y="4245352"/>
              <a:ext cx="707530" cy="261647"/>
            </a:xfrm>
            <a:prstGeom prst="rect">
              <a:avLst/>
            </a:prstGeom>
          </p:spPr>
          <p:txBody>
            <a:bodyPr lIns="0" tIns="0" rIns="0" bIns="0" rtlCol="0" anchor="t">
              <a:spAutoFit/>
            </a:bodyPr>
            <a:lstStyle/>
            <a:p>
              <a:pPr algn="ctr">
                <a:lnSpc>
                  <a:spcPts val="1675"/>
                </a:lnSpc>
              </a:pPr>
              <a:r>
                <a:rPr lang="en-US" sz="1196" b="1">
                  <a:solidFill>
                    <a:srgbClr val="000000"/>
                  </a:solidFill>
                  <a:latin typeface="Cloud Bold"/>
                  <a:ea typeface="Cloud Bold"/>
                  <a:cs typeface="Cloud Bold"/>
                  <a:sym typeface="Cloud Bold"/>
                </a:rPr>
                <a:t>Monroe</a:t>
              </a:r>
            </a:p>
          </p:txBody>
        </p:sp>
        <p:sp>
          <p:nvSpPr>
            <p:cNvPr id="41" name="TextBox 41"/>
            <p:cNvSpPr txBox="1"/>
            <p:nvPr/>
          </p:nvSpPr>
          <p:spPr>
            <a:xfrm>
              <a:off x="4416519" y="636860"/>
              <a:ext cx="1236803" cy="268886"/>
            </a:xfrm>
            <a:prstGeom prst="rect">
              <a:avLst/>
            </a:prstGeom>
          </p:spPr>
          <p:txBody>
            <a:bodyPr lIns="0" tIns="0" rIns="0" bIns="0" rtlCol="0" anchor="t">
              <a:spAutoFit/>
            </a:bodyPr>
            <a:lstStyle/>
            <a:p>
              <a:pPr algn="ctr">
                <a:lnSpc>
                  <a:spcPts val="1675"/>
                </a:lnSpc>
              </a:pPr>
              <a:r>
                <a:rPr lang="en-US" sz="1196" b="1" u="sng">
                  <a:solidFill>
                    <a:srgbClr val="000000"/>
                  </a:solidFill>
                  <a:latin typeface="Cloud Bold"/>
                  <a:ea typeface="Cloud Bold"/>
                  <a:cs typeface="Cloud Bold"/>
                  <a:sym typeface="Cloud Bold"/>
                </a:rPr>
                <a:t>Kanawha</a:t>
              </a:r>
            </a:p>
          </p:txBody>
        </p:sp>
        <p:sp>
          <p:nvSpPr>
            <p:cNvPr id="42" name="TextBox 42"/>
            <p:cNvSpPr txBox="1"/>
            <p:nvPr/>
          </p:nvSpPr>
          <p:spPr>
            <a:xfrm>
              <a:off x="7916059" y="2505040"/>
              <a:ext cx="1182775" cy="268886"/>
            </a:xfrm>
            <a:prstGeom prst="rect">
              <a:avLst/>
            </a:prstGeom>
          </p:spPr>
          <p:txBody>
            <a:bodyPr lIns="0" tIns="0" rIns="0" bIns="0" rtlCol="0" anchor="t">
              <a:spAutoFit/>
            </a:bodyPr>
            <a:lstStyle/>
            <a:p>
              <a:pPr algn="ctr">
                <a:lnSpc>
                  <a:spcPts val="1675"/>
                </a:lnSpc>
              </a:pPr>
              <a:r>
                <a:rPr lang="en-US" sz="1196" b="1" u="sng">
                  <a:solidFill>
                    <a:srgbClr val="000000"/>
                  </a:solidFill>
                  <a:latin typeface="Cloud Bold"/>
                  <a:ea typeface="Cloud Bold"/>
                  <a:cs typeface="Cloud Bold"/>
                  <a:sym typeface="Cloud Bold"/>
                </a:rPr>
                <a:t>Greenbrier</a:t>
              </a:r>
            </a:p>
          </p:txBody>
        </p:sp>
        <p:sp>
          <p:nvSpPr>
            <p:cNvPr id="43" name="TextBox 43"/>
            <p:cNvSpPr txBox="1"/>
            <p:nvPr/>
          </p:nvSpPr>
          <p:spPr>
            <a:xfrm>
              <a:off x="2377030" y="636860"/>
              <a:ext cx="601128" cy="268886"/>
            </a:xfrm>
            <a:prstGeom prst="rect">
              <a:avLst/>
            </a:prstGeom>
          </p:spPr>
          <p:txBody>
            <a:bodyPr lIns="0" tIns="0" rIns="0" bIns="0" rtlCol="0" anchor="t">
              <a:spAutoFit/>
            </a:bodyPr>
            <a:lstStyle/>
            <a:p>
              <a:pPr algn="ctr">
                <a:lnSpc>
                  <a:spcPts val="1675"/>
                </a:lnSpc>
              </a:pPr>
              <a:r>
                <a:rPr lang="en-US" sz="1196" b="1" u="sng">
                  <a:solidFill>
                    <a:srgbClr val="000000"/>
                  </a:solidFill>
                  <a:latin typeface="Cloud Bold"/>
                  <a:ea typeface="Cloud Bold"/>
                  <a:cs typeface="Cloud Bold"/>
                  <a:sym typeface="Cloud Bold"/>
                </a:rPr>
                <a:t>Cabell</a:t>
              </a:r>
            </a:p>
          </p:txBody>
        </p:sp>
        <p:grpSp>
          <p:nvGrpSpPr>
            <p:cNvPr id="44" name="Group 44"/>
            <p:cNvGrpSpPr/>
            <p:nvPr/>
          </p:nvGrpSpPr>
          <p:grpSpPr>
            <a:xfrm rot="-1971525">
              <a:off x="2712444" y="3438557"/>
              <a:ext cx="582459" cy="308416"/>
              <a:chOff x="0" y="0"/>
              <a:chExt cx="950504" cy="503299"/>
            </a:xfrm>
          </p:grpSpPr>
          <p:sp>
            <p:nvSpPr>
              <p:cNvPr id="45" name="Freeform 45"/>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46" name="TextBox 46"/>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47" name="Group 47"/>
            <p:cNvGrpSpPr/>
            <p:nvPr/>
          </p:nvGrpSpPr>
          <p:grpSpPr>
            <a:xfrm rot="-183866">
              <a:off x="5134368" y="5024523"/>
              <a:ext cx="746285" cy="395163"/>
              <a:chOff x="0" y="0"/>
              <a:chExt cx="950504" cy="503299"/>
            </a:xfrm>
          </p:grpSpPr>
          <p:sp>
            <p:nvSpPr>
              <p:cNvPr id="48" name="Freeform 48"/>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49" name="TextBox 49"/>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50" name="Group 50"/>
            <p:cNvGrpSpPr/>
            <p:nvPr/>
          </p:nvGrpSpPr>
          <p:grpSpPr>
            <a:xfrm rot="-2510546">
              <a:off x="4857347" y="3596782"/>
              <a:ext cx="619732" cy="328153"/>
              <a:chOff x="0" y="0"/>
              <a:chExt cx="950504" cy="503299"/>
            </a:xfrm>
          </p:grpSpPr>
          <p:sp>
            <p:nvSpPr>
              <p:cNvPr id="51" name="Freeform 51"/>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52" name="TextBox 52"/>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53" name="Group 53"/>
            <p:cNvGrpSpPr/>
            <p:nvPr/>
          </p:nvGrpSpPr>
          <p:grpSpPr>
            <a:xfrm rot="2700000">
              <a:off x="5296987" y="4435655"/>
              <a:ext cx="619732" cy="328153"/>
              <a:chOff x="0" y="0"/>
              <a:chExt cx="950504" cy="503299"/>
            </a:xfrm>
          </p:grpSpPr>
          <p:sp>
            <p:nvSpPr>
              <p:cNvPr id="54" name="Freeform 54"/>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55" name="TextBox 55"/>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56" name="Group 56"/>
            <p:cNvGrpSpPr/>
            <p:nvPr/>
          </p:nvGrpSpPr>
          <p:grpSpPr>
            <a:xfrm rot="7831043">
              <a:off x="5511176" y="2740201"/>
              <a:ext cx="759012" cy="401902"/>
              <a:chOff x="0" y="0"/>
              <a:chExt cx="950504" cy="503299"/>
            </a:xfrm>
          </p:grpSpPr>
          <p:sp>
            <p:nvSpPr>
              <p:cNvPr id="57" name="Freeform 57"/>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58" name="TextBox 58"/>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59" name="Group 59"/>
            <p:cNvGrpSpPr/>
            <p:nvPr/>
          </p:nvGrpSpPr>
          <p:grpSpPr>
            <a:xfrm rot="-1971525">
              <a:off x="1757495" y="1088738"/>
              <a:ext cx="582459" cy="308416"/>
              <a:chOff x="0" y="0"/>
              <a:chExt cx="950504" cy="503299"/>
            </a:xfrm>
          </p:grpSpPr>
          <p:sp>
            <p:nvSpPr>
              <p:cNvPr id="60" name="Freeform 60"/>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61" name="TextBox 61"/>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62" name="Group 62"/>
            <p:cNvGrpSpPr/>
            <p:nvPr/>
          </p:nvGrpSpPr>
          <p:grpSpPr>
            <a:xfrm rot="-6587983">
              <a:off x="2554011" y="1323349"/>
              <a:ext cx="582459" cy="308416"/>
              <a:chOff x="0" y="0"/>
              <a:chExt cx="950504" cy="503299"/>
            </a:xfrm>
          </p:grpSpPr>
          <p:sp>
            <p:nvSpPr>
              <p:cNvPr id="63" name="Freeform 63"/>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a:ln cap="sq">
                <a:noFill/>
                <a:prstDash val="solid"/>
                <a:miter/>
              </a:ln>
            </p:spPr>
            <p:txBody>
              <a:bodyPr/>
              <a:lstStyle/>
              <a:p>
                <a:endParaRPr lang="en-US"/>
              </a:p>
            </p:txBody>
          </p:sp>
          <p:sp>
            <p:nvSpPr>
              <p:cNvPr id="64" name="TextBox 64"/>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65" name="Group 65"/>
            <p:cNvGrpSpPr/>
            <p:nvPr/>
          </p:nvGrpSpPr>
          <p:grpSpPr>
            <a:xfrm rot="-9008849">
              <a:off x="5839587" y="3911202"/>
              <a:ext cx="900834" cy="308416"/>
              <a:chOff x="0" y="0"/>
              <a:chExt cx="1470053" cy="503299"/>
            </a:xfrm>
          </p:grpSpPr>
          <p:sp>
            <p:nvSpPr>
              <p:cNvPr id="66" name="Freeform 66"/>
              <p:cNvSpPr/>
              <p:nvPr/>
            </p:nvSpPr>
            <p:spPr>
              <a:xfrm>
                <a:off x="0" y="0"/>
                <a:ext cx="1470053" cy="503299"/>
              </a:xfrm>
              <a:custGeom>
                <a:avLst/>
                <a:gdLst/>
                <a:ahLst/>
                <a:cxnLst/>
                <a:rect l="l" t="t" r="r" b="b"/>
                <a:pathLst>
                  <a:path w="1470053" h="503299">
                    <a:moveTo>
                      <a:pt x="1470053" y="251649"/>
                    </a:moveTo>
                    <a:lnTo>
                      <a:pt x="1063653" y="0"/>
                    </a:lnTo>
                    <a:lnTo>
                      <a:pt x="1063653" y="203200"/>
                    </a:lnTo>
                    <a:lnTo>
                      <a:pt x="0" y="203200"/>
                    </a:lnTo>
                    <a:lnTo>
                      <a:pt x="0" y="300099"/>
                    </a:lnTo>
                    <a:lnTo>
                      <a:pt x="1063653" y="300099"/>
                    </a:lnTo>
                    <a:lnTo>
                      <a:pt x="1063653" y="503299"/>
                    </a:lnTo>
                    <a:lnTo>
                      <a:pt x="1470053" y="251649"/>
                    </a:lnTo>
                    <a:close/>
                  </a:path>
                </a:pathLst>
              </a:custGeom>
              <a:solidFill>
                <a:srgbClr val="FF66C4"/>
              </a:solidFill>
              <a:ln cap="sq">
                <a:noFill/>
                <a:prstDash val="solid"/>
                <a:miter/>
              </a:ln>
            </p:spPr>
            <p:txBody>
              <a:bodyPr/>
              <a:lstStyle/>
              <a:p>
                <a:endParaRPr lang="en-US"/>
              </a:p>
            </p:txBody>
          </p:sp>
          <p:sp>
            <p:nvSpPr>
              <p:cNvPr id="67" name="TextBox 67"/>
              <p:cNvSpPr txBox="1"/>
              <p:nvPr/>
            </p:nvSpPr>
            <p:spPr>
              <a:xfrm>
                <a:off x="0" y="146050"/>
                <a:ext cx="1368453" cy="154049"/>
              </a:xfrm>
              <a:prstGeom prst="rect">
                <a:avLst/>
              </a:prstGeom>
            </p:spPr>
            <p:txBody>
              <a:bodyPr lIns="50800" tIns="50800" rIns="50800" bIns="50800" rtlCol="0" anchor="ctr"/>
              <a:lstStyle/>
              <a:p>
                <a:pPr algn="ctr">
                  <a:lnSpc>
                    <a:spcPts val="3561"/>
                  </a:lnSpc>
                </a:pPr>
                <a:endParaRPr/>
              </a:p>
            </p:txBody>
          </p:sp>
        </p:grpSp>
        <p:grpSp>
          <p:nvGrpSpPr>
            <p:cNvPr id="68" name="Group 68"/>
            <p:cNvGrpSpPr/>
            <p:nvPr/>
          </p:nvGrpSpPr>
          <p:grpSpPr>
            <a:xfrm rot="-3135332">
              <a:off x="4397938" y="4089915"/>
              <a:ext cx="1536005" cy="395163"/>
              <a:chOff x="0" y="0"/>
              <a:chExt cx="1956328" cy="503299"/>
            </a:xfrm>
          </p:grpSpPr>
          <p:sp>
            <p:nvSpPr>
              <p:cNvPr id="69" name="Freeform 69"/>
              <p:cNvSpPr/>
              <p:nvPr/>
            </p:nvSpPr>
            <p:spPr>
              <a:xfrm>
                <a:off x="0" y="0"/>
                <a:ext cx="1956328" cy="503299"/>
              </a:xfrm>
              <a:custGeom>
                <a:avLst/>
                <a:gdLst/>
                <a:ahLst/>
                <a:cxnLst/>
                <a:rect l="l" t="t" r="r" b="b"/>
                <a:pathLst>
                  <a:path w="1956328" h="503299">
                    <a:moveTo>
                      <a:pt x="1956328" y="251649"/>
                    </a:moveTo>
                    <a:lnTo>
                      <a:pt x="1549928" y="0"/>
                    </a:lnTo>
                    <a:lnTo>
                      <a:pt x="1549928" y="203200"/>
                    </a:lnTo>
                    <a:lnTo>
                      <a:pt x="0" y="203200"/>
                    </a:lnTo>
                    <a:lnTo>
                      <a:pt x="0" y="300099"/>
                    </a:lnTo>
                    <a:lnTo>
                      <a:pt x="1549928" y="300099"/>
                    </a:lnTo>
                    <a:lnTo>
                      <a:pt x="1549928" y="503299"/>
                    </a:lnTo>
                    <a:lnTo>
                      <a:pt x="1956328" y="251649"/>
                    </a:lnTo>
                    <a:close/>
                  </a:path>
                </a:pathLst>
              </a:custGeom>
              <a:solidFill>
                <a:srgbClr val="FF66C4"/>
              </a:solidFill>
            </p:spPr>
            <p:txBody>
              <a:bodyPr/>
              <a:lstStyle/>
              <a:p>
                <a:endParaRPr lang="en-US"/>
              </a:p>
            </p:txBody>
          </p:sp>
          <p:sp>
            <p:nvSpPr>
              <p:cNvPr id="70" name="TextBox 70"/>
              <p:cNvSpPr txBox="1"/>
              <p:nvPr/>
            </p:nvSpPr>
            <p:spPr>
              <a:xfrm>
                <a:off x="0" y="146050"/>
                <a:ext cx="1854728" cy="154049"/>
              </a:xfrm>
              <a:prstGeom prst="rect">
                <a:avLst/>
              </a:prstGeom>
            </p:spPr>
            <p:txBody>
              <a:bodyPr lIns="50800" tIns="50800" rIns="50800" bIns="50800" rtlCol="0" anchor="ctr"/>
              <a:lstStyle/>
              <a:p>
                <a:pPr algn="ctr">
                  <a:lnSpc>
                    <a:spcPts val="3561"/>
                  </a:lnSpc>
                </a:pPr>
                <a:endParaRPr/>
              </a:p>
            </p:txBody>
          </p:sp>
        </p:grpSp>
        <p:grpSp>
          <p:nvGrpSpPr>
            <p:cNvPr id="71" name="Group 71"/>
            <p:cNvGrpSpPr/>
            <p:nvPr/>
          </p:nvGrpSpPr>
          <p:grpSpPr>
            <a:xfrm rot="-3902550">
              <a:off x="4103325" y="1602854"/>
              <a:ext cx="759012" cy="401902"/>
              <a:chOff x="0" y="0"/>
              <a:chExt cx="950504" cy="503299"/>
            </a:xfrm>
          </p:grpSpPr>
          <p:sp>
            <p:nvSpPr>
              <p:cNvPr id="72" name="Freeform 72"/>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73" name="TextBox 73"/>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74" name="Group 74"/>
            <p:cNvGrpSpPr/>
            <p:nvPr/>
          </p:nvGrpSpPr>
          <p:grpSpPr>
            <a:xfrm rot="-1491372">
              <a:off x="3742083" y="1259440"/>
              <a:ext cx="582459" cy="308416"/>
              <a:chOff x="0" y="0"/>
              <a:chExt cx="950504" cy="503299"/>
            </a:xfrm>
          </p:grpSpPr>
          <p:sp>
            <p:nvSpPr>
              <p:cNvPr id="75" name="Freeform 75"/>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a:ln cap="sq">
                <a:noFill/>
                <a:prstDash val="solid"/>
                <a:miter/>
              </a:ln>
            </p:spPr>
            <p:txBody>
              <a:bodyPr/>
              <a:lstStyle/>
              <a:p>
                <a:endParaRPr lang="en-US"/>
              </a:p>
            </p:txBody>
          </p:sp>
          <p:sp>
            <p:nvSpPr>
              <p:cNvPr id="76" name="TextBox 76"/>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77" name="Group 77"/>
            <p:cNvGrpSpPr/>
            <p:nvPr/>
          </p:nvGrpSpPr>
          <p:grpSpPr>
            <a:xfrm rot="10230681">
              <a:off x="6714999" y="4666060"/>
              <a:ext cx="831940" cy="328153"/>
              <a:chOff x="0" y="0"/>
              <a:chExt cx="1275974" cy="503299"/>
            </a:xfrm>
          </p:grpSpPr>
          <p:sp>
            <p:nvSpPr>
              <p:cNvPr id="78" name="Freeform 78"/>
              <p:cNvSpPr/>
              <p:nvPr/>
            </p:nvSpPr>
            <p:spPr>
              <a:xfrm>
                <a:off x="0" y="0"/>
                <a:ext cx="1275974" cy="503299"/>
              </a:xfrm>
              <a:custGeom>
                <a:avLst/>
                <a:gdLst/>
                <a:ahLst/>
                <a:cxnLst/>
                <a:rect l="l" t="t" r="r" b="b"/>
                <a:pathLst>
                  <a:path w="1275974" h="503299">
                    <a:moveTo>
                      <a:pt x="1275974" y="251649"/>
                    </a:moveTo>
                    <a:lnTo>
                      <a:pt x="869574" y="0"/>
                    </a:lnTo>
                    <a:lnTo>
                      <a:pt x="869574" y="203200"/>
                    </a:lnTo>
                    <a:lnTo>
                      <a:pt x="0" y="203200"/>
                    </a:lnTo>
                    <a:lnTo>
                      <a:pt x="0" y="300099"/>
                    </a:lnTo>
                    <a:lnTo>
                      <a:pt x="869574" y="300099"/>
                    </a:lnTo>
                    <a:lnTo>
                      <a:pt x="869574" y="503299"/>
                    </a:lnTo>
                    <a:lnTo>
                      <a:pt x="1275974" y="251649"/>
                    </a:lnTo>
                    <a:close/>
                  </a:path>
                </a:pathLst>
              </a:custGeom>
              <a:solidFill>
                <a:srgbClr val="FF66C4"/>
              </a:solidFill>
            </p:spPr>
            <p:txBody>
              <a:bodyPr/>
              <a:lstStyle/>
              <a:p>
                <a:endParaRPr lang="en-US"/>
              </a:p>
            </p:txBody>
          </p:sp>
          <p:sp>
            <p:nvSpPr>
              <p:cNvPr id="79" name="TextBox 79"/>
              <p:cNvSpPr txBox="1"/>
              <p:nvPr/>
            </p:nvSpPr>
            <p:spPr>
              <a:xfrm>
                <a:off x="0" y="146050"/>
                <a:ext cx="1174374" cy="154049"/>
              </a:xfrm>
              <a:prstGeom prst="rect">
                <a:avLst/>
              </a:prstGeom>
            </p:spPr>
            <p:txBody>
              <a:bodyPr lIns="50800" tIns="50800" rIns="50800" bIns="50800" rtlCol="0" anchor="ctr"/>
              <a:lstStyle/>
              <a:p>
                <a:pPr algn="ctr">
                  <a:lnSpc>
                    <a:spcPts val="3561"/>
                  </a:lnSpc>
                </a:pPr>
                <a:endParaRPr/>
              </a:p>
            </p:txBody>
          </p:sp>
        </p:grpSp>
        <p:grpSp>
          <p:nvGrpSpPr>
            <p:cNvPr id="80" name="Group 80"/>
            <p:cNvGrpSpPr/>
            <p:nvPr/>
          </p:nvGrpSpPr>
          <p:grpSpPr>
            <a:xfrm rot="-4871107">
              <a:off x="7716457" y="3690957"/>
              <a:ext cx="692761" cy="328153"/>
              <a:chOff x="0" y="0"/>
              <a:chExt cx="1062511" cy="503299"/>
            </a:xfrm>
          </p:grpSpPr>
          <p:sp>
            <p:nvSpPr>
              <p:cNvPr id="81" name="Freeform 81"/>
              <p:cNvSpPr/>
              <p:nvPr/>
            </p:nvSpPr>
            <p:spPr>
              <a:xfrm>
                <a:off x="0" y="0"/>
                <a:ext cx="1062511" cy="503299"/>
              </a:xfrm>
              <a:custGeom>
                <a:avLst/>
                <a:gdLst/>
                <a:ahLst/>
                <a:cxnLst/>
                <a:rect l="l" t="t" r="r" b="b"/>
                <a:pathLst>
                  <a:path w="1062511" h="503299">
                    <a:moveTo>
                      <a:pt x="1062511" y="251649"/>
                    </a:moveTo>
                    <a:lnTo>
                      <a:pt x="656111" y="0"/>
                    </a:lnTo>
                    <a:lnTo>
                      <a:pt x="656111" y="203200"/>
                    </a:lnTo>
                    <a:lnTo>
                      <a:pt x="0" y="203200"/>
                    </a:lnTo>
                    <a:lnTo>
                      <a:pt x="0" y="300099"/>
                    </a:lnTo>
                    <a:lnTo>
                      <a:pt x="656111" y="300099"/>
                    </a:lnTo>
                    <a:lnTo>
                      <a:pt x="656111" y="503299"/>
                    </a:lnTo>
                    <a:lnTo>
                      <a:pt x="1062511" y="251649"/>
                    </a:lnTo>
                    <a:close/>
                  </a:path>
                </a:pathLst>
              </a:custGeom>
              <a:solidFill>
                <a:srgbClr val="FF66C4"/>
              </a:solidFill>
            </p:spPr>
            <p:txBody>
              <a:bodyPr/>
              <a:lstStyle/>
              <a:p>
                <a:endParaRPr lang="en-US"/>
              </a:p>
            </p:txBody>
          </p:sp>
          <p:sp>
            <p:nvSpPr>
              <p:cNvPr id="82" name="TextBox 82"/>
              <p:cNvSpPr txBox="1"/>
              <p:nvPr/>
            </p:nvSpPr>
            <p:spPr>
              <a:xfrm>
                <a:off x="0" y="146050"/>
                <a:ext cx="960911" cy="154049"/>
              </a:xfrm>
              <a:prstGeom prst="rect">
                <a:avLst/>
              </a:prstGeom>
            </p:spPr>
            <p:txBody>
              <a:bodyPr lIns="50800" tIns="50800" rIns="50800" bIns="50800" rtlCol="0" anchor="ctr"/>
              <a:lstStyle/>
              <a:p>
                <a:pPr algn="ctr">
                  <a:lnSpc>
                    <a:spcPts val="3561"/>
                  </a:lnSpc>
                </a:pPr>
                <a:endParaRPr/>
              </a:p>
            </p:txBody>
          </p:sp>
        </p:grpSp>
        <p:grpSp>
          <p:nvGrpSpPr>
            <p:cNvPr id="83" name="Group 83"/>
            <p:cNvGrpSpPr/>
            <p:nvPr/>
          </p:nvGrpSpPr>
          <p:grpSpPr>
            <a:xfrm rot="4570924">
              <a:off x="2906230" y="2367887"/>
              <a:ext cx="582459" cy="308416"/>
              <a:chOff x="0" y="0"/>
              <a:chExt cx="950504" cy="503299"/>
            </a:xfrm>
          </p:grpSpPr>
          <p:sp>
            <p:nvSpPr>
              <p:cNvPr id="84" name="Freeform 84"/>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a:ln cap="sq">
                <a:noFill/>
                <a:prstDash val="solid"/>
                <a:miter/>
              </a:ln>
            </p:spPr>
            <p:txBody>
              <a:bodyPr/>
              <a:lstStyle/>
              <a:p>
                <a:endParaRPr lang="en-US"/>
              </a:p>
            </p:txBody>
          </p:sp>
          <p:sp>
            <p:nvSpPr>
              <p:cNvPr id="85" name="TextBox 85"/>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86" name="Group 86"/>
            <p:cNvGrpSpPr/>
            <p:nvPr/>
          </p:nvGrpSpPr>
          <p:grpSpPr>
            <a:xfrm rot="3933903">
              <a:off x="4589440" y="5708870"/>
              <a:ext cx="759012" cy="401902"/>
              <a:chOff x="0" y="0"/>
              <a:chExt cx="950504" cy="503299"/>
            </a:xfrm>
          </p:grpSpPr>
          <p:sp>
            <p:nvSpPr>
              <p:cNvPr id="87" name="Freeform 87"/>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88" name="TextBox 88"/>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89" name="Group 89"/>
            <p:cNvGrpSpPr/>
            <p:nvPr/>
          </p:nvGrpSpPr>
          <p:grpSpPr>
            <a:xfrm rot="8843513">
              <a:off x="1241242" y="2602861"/>
              <a:ext cx="759012" cy="401902"/>
              <a:chOff x="0" y="0"/>
              <a:chExt cx="950504" cy="503299"/>
            </a:xfrm>
          </p:grpSpPr>
          <p:sp>
            <p:nvSpPr>
              <p:cNvPr id="90" name="Freeform 90"/>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91" name="TextBox 91"/>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92" name="Group 92"/>
            <p:cNvGrpSpPr/>
            <p:nvPr/>
          </p:nvGrpSpPr>
          <p:grpSpPr>
            <a:xfrm rot="8843513">
              <a:off x="1913985" y="3880297"/>
              <a:ext cx="759012" cy="401902"/>
              <a:chOff x="0" y="0"/>
              <a:chExt cx="950504" cy="503299"/>
            </a:xfrm>
          </p:grpSpPr>
          <p:sp>
            <p:nvSpPr>
              <p:cNvPr id="93" name="Freeform 93"/>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94" name="TextBox 94"/>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grpSp>
          <p:nvGrpSpPr>
            <p:cNvPr id="95" name="Group 95"/>
            <p:cNvGrpSpPr/>
            <p:nvPr/>
          </p:nvGrpSpPr>
          <p:grpSpPr>
            <a:xfrm rot="2700000">
              <a:off x="8260318" y="4678051"/>
              <a:ext cx="619732" cy="328153"/>
              <a:chOff x="0" y="0"/>
              <a:chExt cx="950504" cy="503299"/>
            </a:xfrm>
          </p:grpSpPr>
          <p:sp>
            <p:nvSpPr>
              <p:cNvPr id="96" name="Freeform 96"/>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97" name="TextBox 97"/>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sp>
          <p:nvSpPr>
            <p:cNvPr id="98" name="TextBox 98"/>
            <p:cNvSpPr txBox="1"/>
            <p:nvPr/>
          </p:nvSpPr>
          <p:spPr>
            <a:xfrm>
              <a:off x="5574587" y="117333"/>
              <a:ext cx="5320939" cy="1114496"/>
            </a:xfrm>
            <a:prstGeom prst="rect">
              <a:avLst/>
            </a:prstGeom>
          </p:spPr>
          <p:txBody>
            <a:bodyPr lIns="0" tIns="0" rIns="0" bIns="0" rtlCol="0" anchor="t">
              <a:spAutoFit/>
            </a:bodyPr>
            <a:lstStyle/>
            <a:p>
              <a:pPr algn="ctr">
                <a:lnSpc>
                  <a:spcPts val="3425"/>
                </a:lnSpc>
              </a:pPr>
              <a:r>
                <a:rPr lang="en-US" sz="2446" b="1">
                  <a:solidFill>
                    <a:srgbClr val="000000"/>
                  </a:solidFill>
                  <a:latin typeface="Canva Sans Bold"/>
                  <a:ea typeface="Canva Sans Bold"/>
                  <a:cs typeface="Canva Sans Bold"/>
                  <a:sym typeface="Canva Sans Bold"/>
                </a:rPr>
                <a:t>Prenatal and Birthing </a:t>
              </a:r>
            </a:p>
            <a:p>
              <a:pPr algn="ctr">
                <a:lnSpc>
                  <a:spcPts val="3425"/>
                </a:lnSpc>
              </a:pPr>
              <a:r>
                <a:rPr lang="en-US" sz="2446" b="1">
                  <a:solidFill>
                    <a:srgbClr val="000000"/>
                  </a:solidFill>
                  <a:latin typeface="Canva Sans Bold"/>
                  <a:ea typeface="Canva Sans Bold"/>
                  <a:cs typeface="Canva Sans Bold"/>
                  <a:sym typeface="Canva Sans Bold"/>
                </a:rPr>
                <a:t>Location Traffic Pattern</a:t>
              </a:r>
            </a:p>
          </p:txBody>
        </p:sp>
        <p:grpSp>
          <p:nvGrpSpPr>
            <p:cNvPr id="99" name="Group 99"/>
            <p:cNvGrpSpPr/>
            <p:nvPr/>
          </p:nvGrpSpPr>
          <p:grpSpPr>
            <a:xfrm rot="6769458">
              <a:off x="6373882" y="4387521"/>
              <a:ext cx="622274" cy="308416"/>
              <a:chOff x="0" y="0"/>
              <a:chExt cx="1015476" cy="503299"/>
            </a:xfrm>
          </p:grpSpPr>
          <p:sp>
            <p:nvSpPr>
              <p:cNvPr id="100" name="Freeform 100"/>
              <p:cNvSpPr/>
              <p:nvPr/>
            </p:nvSpPr>
            <p:spPr>
              <a:xfrm>
                <a:off x="0" y="0"/>
                <a:ext cx="1015476" cy="503299"/>
              </a:xfrm>
              <a:custGeom>
                <a:avLst/>
                <a:gdLst/>
                <a:ahLst/>
                <a:cxnLst/>
                <a:rect l="l" t="t" r="r" b="b"/>
                <a:pathLst>
                  <a:path w="1015476" h="503299">
                    <a:moveTo>
                      <a:pt x="1015476" y="251649"/>
                    </a:moveTo>
                    <a:lnTo>
                      <a:pt x="609076" y="0"/>
                    </a:lnTo>
                    <a:lnTo>
                      <a:pt x="609076" y="203200"/>
                    </a:lnTo>
                    <a:lnTo>
                      <a:pt x="0" y="203200"/>
                    </a:lnTo>
                    <a:lnTo>
                      <a:pt x="0" y="300099"/>
                    </a:lnTo>
                    <a:lnTo>
                      <a:pt x="609076" y="300099"/>
                    </a:lnTo>
                    <a:lnTo>
                      <a:pt x="609076" y="503299"/>
                    </a:lnTo>
                    <a:lnTo>
                      <a:pt x="1015476" y="251649"/>
                    </a:lnTo>
                    <a:close/>
                  </a:path>
                </a:pathLst>
              </a:custGeom>
              <a:solidFill>
                <a:srgbClr val="FF66C4"/>
              </a:solidFill>
              <a:ln cap="sq">
                <a:noFill/>
                <a:prstDash val="solid"/>
                <a:miter/>
              </a:ln>
            </p:spPr>
            <p:txBody>
              <a:bodyPr/>
              <a:lstStyle/>
              <a:p>
                <a:endParaRPr lang="en-US"/>
              </a:p>
            </p:txBody>
          </p:sp>
          <p:sp>
            <p:nvSpPr>
              <p:cNvPr id="101" name="TextBox 101"/>
              <p:cNvSpPr txBox="1"/>
              <p:nvPr/>
            </p:nvSpPr>
            <p:spPr>
              <a:xfrm>
                <a:off x="0" y="146050"/>
                <a:ext cx="913876" cy="154049"/>
              </a:xfrm>
              <a:prstGeom prst="rect">
                <a:avLst/>
              </a:prstGeom>
            </p:spPr>
            <p:txBody>
              <a:bodyPr lIns="50800" tIns="50800" rIns="50800" bIns="50800" rtlCol="0" anchor="ctr"/>
              <a:lstStyle/>
              <a:p>
                <a:pPr algn="ctr">
                  <a:lnSpc>
                    <a:spcPts val="3561"/>
                  </a:lnSpc>
                </a:pPr>
                <a:endParaRPr/>
              </a:p>
            </p:txBody>
          </p:sp>
        </p:grpSp>
        <p:grpSp>
          <p:nvGrpSpPr>
            <p:cNvPr id="102" name="Group 102"/>
            <p:cNvGrpSpPr/>
            <p:nvPr/>
          </p:nvGrpSpPr>
          <p:grpSpPr>
            <a:xfrm rot="-7075042">
              <a:off x="5111855" y="1639574"/>
              <a:ext cx="759012" cy="401902"/>
              <a:chOff x="0" y="0"/>
              <a:chExt cx="950504" cy="503299"/>
            </a:xfrm>
          </p:grpSpPr>
          <p:sp>
            <p:nvSpPr>
              <p:cNvPr id="103" name="Freeform 103"/>
              <p:cNvSpPr/>
              <p:nvPr/>
            </p:nvSpPr>
            <p:spPr>
              <a:xfrm>
                <a:off x="0" y="0"/>
                <a:ext cx="950504" cy="503299"/>
              </a:xfrm>
              <a:custGeom>
                <a:avLst/>
                <a:gdLst/>
                <a:ahLst/>
                <a:cxnLst/>
                <a:rect l="l" t="t" r="r" b="b"/>
                <a:pathLst>
                  <a:path w="950504" h="503299">
                    <a:moveTo>
                      <a:pt x="950504" y="251649"/>
                    </a:moveTo>
                    <a:lnTo>
                      <a:pt x="544104" y="0"/>
                    </a:lnTo>
                    <a:lnTo>
                      <a:pt x="544104" y="203200"/>
                    </a:lnTo>
                    <a:lnTo>
                      <a:pt x="0" y="203200"/>
                    </a:lnTo>
                    <a:lnTo>
                      <a:pt x="0" y="300099"/>
                    </a:lnTo>
                    <a:lnTo>
                      <a:pt x="544104" y="300099"/>
                    </a:lnTo>
                    <a:lnTo>
                      <a:pt x="544104" y="503299"/>
                    </a:lnTo>
                    <a:lnTo>
                      <a:pt x="950504" y="251649"/>
                    </a:lnTo>
                    <a:close/>
                  </a:path>
                </a:pathLst>
              </a:custGeom>
              <a:solidFill>
                <a:srgbClr val="FF66C4"/>
              </a:solidFill>
            </p:spPr>
            <p:txBody>
              <a:bodyPr/>
              <a:lstStyle/>
              <a:p>
                <a:endParaRPr lang="en-US"/>
              </a:p>
            </p:txBody>
          </p:sp>
          <p:sp>
            <p:nvSpPr>
              <p:cNvPr id="104" name="TextBox 104"/>
              <p:cNvSpPr txBox="1"/>
              <p:nvPr/>
            </p:nvSpPr>
            <p:spPr>
              <a:xfrm>
                <a:off x="0" y="146050"/>
                <a:ext cx="848904" cy="154049"/>
              </a:xfrm>
              <a:prstGeom prst="rect">
                <a:avLst/>
              </a:prstGeom>
            </p:spPr>
            <p:txBody>
              <a:bodyPr lIns="50800" tIns="50800" rIns="50800" bIns="50800" rtlCol="0" anchor="ctr"/>
              <a:lstStyle/>
              <a:p>
                <a:pPr algn="ctr">
                  <a:lnSpc>
                    <a:spcPts val="3561"/>
                  </a:lnSpc>
                </a:pPr>
                <a:endParaRPr/>
              </a:p>
            </p:txBody>
          </p:sp>
        </p:grpSp>
        <p:sp>
          <p:nvSpPr>
            <p:cNvPr id="105" name="TextBox 105"/>
            <p:cNvSpPr txBox="1"/>
            <p:nvPr/>
          </p:nvSpPr>
          <p:spPr>
            <a:xfrm>
              <a:off x="26317" y="5080410"/>
              <a:ext cx="1166454" cy="268886"/>
            </a:xfrm>
            <a:prstGeom prst="rect">
              <a:avLst/>
            </a:prstGeom>
          </p:spPr>
          <p:txBody>
            <a:bodyPr lIns="0" tIns="0" rIns="0" bIns="0" rtlCol="0" anchor="t">
              <a:spAutoFit/>
            </a:bodyPr>
            <a:lstStyle/>
            <a:p>
              <a:pPr algn="ctr">
                <a:lnSpc>
                  <a:spcPts val="1675"/>
                </a:lnSpc>
              </a:pPr>
              <a:r>
                <a:rPr lang="en-US" sz="1196" b="1" u="sng">
                  <a:solidFill>
                    <a:srgbClr val="000000"/>
                  </a:solidFill>
                  <a:latin typeface="Cloud Bold"/>
                  <a:ea typeface="Cloud Bold"/>
                  <a:cs typeface="Cloud Bold"/>
                  <a:sym typeface="Cloud Bold"/>
                </a:rPr>
                <a:t>Kentucky</a:t>
              </a:r>
            </a:p>
          </p:txBody>
        </p:sp>
      </p:grpSp>
      <p:grpSp>
        <p:nvGrpSpPr>
          <p:cNvPr id="106" name="Group 106"/>
          <p:cNvGrpSpPr/>
          <p:nvPr/>
        </p:nvGrpSpPr>
        <p:grpSpPr>
          <a:xfrm>
            <a:off x="13480253" y="91732"/>
            <a:ext cx="4562531" cy="4824494"/>
            <a:chOff x="0" y="0"/>
            <a:chExt cx="12924216" cy="13666276"/>
          </a:xfrm>
        </p:grpSpPr>
        <p:sp>
          <p:nvSpPr>
            <p:cNvPr id="107" name="Freeform 107"/>
            <p:cNvSpPr/>
            <p:nvPr/>
          </p:nvSpPr>
          <p:spPr>
            <a:xfrm>
              <a:off x="0" y="0"/>
              <a:ext cx="12924155" cy="13666215"/>
            </a:xfrm>
            <a:custGeom>
              <a:avLst/>
              <a:gdLst/>
              <a:ahLst/>
              <a:cxnLst/>
              <a:rect l="l" t="t" r="r" b="b"/>
              <a:pathLst>
                <a:path w="12924155" h="13666215">
                  <a:moveTo>
                    <a:pt x="0" y="0"/>
                  </a:moveTo>
                  <a:lnTo>
                    <a:pt x="12924155" y="0"/>
                  </a:lnTo>
                  <a:lnTo>
                    <a:pt x="12924155" y="13666215"/>
                  </a:lnTo>
                  <a:lnTo>
                    <a:pt x="0" y="13666215"/>
                  </a:lnTo>
                  <a:lnTo>
                    <a:pt x="0" y="0"/>
                  </a:lnTo>
                  <a:close/>
                </a:path>
              </a:pathLst>
            </a:custGeom>
            <a:blipFill>
              <a:blip r:embed="rId4"/>
              <a:stretch>
                <a:fillRect/>
              </a:stretch>
            </a:blipFill>
          </p:spPr>
          <p:txBody>
            <a:bodyPr/>
            <a:lstStyle/>
            <a:p>
              <a:endParaRPr lang="en-US"/>
            </a:p>
          </p:txBody>
        </p:sp>
      </p:grpSp>
      <p:grpSp>
        <p:nvGrpSpPr>
          <p:cNvPr id="108" name="Group 108"/>
          <p:cNvGrpSpPr/>
          <p:nvPr/>
        </p:nvGrpSpPr>
        <p:grpSpPr>
          <a:xfrm>
            <a:off x="404208" y="5509372"/>
            <a:ext cx="7051849" cy="4777628"/>
            <a:chOff x="0" y="0"/>
            <a:chExt cx="18986009" cy="12863021"/>
          </a:xfrm>
        </p:grpSpPr>
        <p:sp>
          <p:nvSpPr>
            <p:cNvPr id="109" name="Freeform 109"/>
            <p:cNvSpPr/>
            <p:nvPr/>
          </p:nvSpPr>
          <p:spPr>
            <a:xfrm>
              <a:off x="0" y="0"/>
              <a:ext cx="18985992" cy="12863068"/>
            </a:xfrm>
            <a:custGeom>
              <a:avLst/>
              <a:gdLst/>
              <a:ahLst/>
              <a:cxnLst/>
              <a:rect l="l" t="t" r="r" b="b"/>
              <a:pathLst>
                <a:path w="18985992" h="12863068">
                  <a:moveTo>
                    <a:pt x="0" y="0"/>
                  </a:moveTo>
                  <a:lnTo>
                    <a:pt x="18985992" y="0"/>
                  </a:lnTo>
                  <a:lnTo>
                    <a:pt x="18985992" y="12863068"/>
                  </a:lnTo>
                  <a:lnTo>
                    <a:pt x="0" y="12863068"/>
                  </a:lnTo>
                  <a:lnTo>
                    <a:pt x="0" y="0"/>
                  </a:lnTo>
                  <a:close/>
                </a:path>
              </a:pathLst>
            </a:custGeom>
            <a:blipFill>
              <a:blip r:embed="rId5"/>
              <a:stretch>
                <a:fillRect t="-31" b="-31"/>
              </a:stretch>
            </a:blipFill>
          </p:spPr>
          <p:txBody>
            <a:bodyPr/>
            <a:lstStyle/>
            <a:p>
              <a:endParaRPr lang="en-US"/>
            </a:p>
          </p:txBody>
        </p:sp>
      </p:grpSp>
      <p:sp>
        <p:nvSpPr>
          <p:cNvPr id="110" name="AutoShape 110"/>
          <p:cNvSpPr/>
          <p:nvPr/>
        </p:nvSpPr>
        <p:spPr>
          <a:xfrm>
            <a:off x="1028700" y="823644"/>
            <a:ext cx="6201862" cy="25159"/>
          </a:xfrm>
          <a:prstGeom prst="rect">
            <a:avLst/>
          </a:prstGeom>
          <a:solidFill>
            <a:srgbClr val="5F83AB"/>
          </a:solid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7FF"/>
        </a:solidFill>
        <a:effectLst/>
      </p:bgPr>
    </p:bg>
    <p:spTree>
      <p:nvGrpSpPr>
        <p:cNvPr id="1" name=""/>
        <p:cNvGrpSpPr/>
        <p:nvPr/>
      </p:nvGrpSpPr>
      <p:grpSpPr>
        <a:xfrm>
          <a:off x="0" y="0"/>
          <a:ext cx="0" cy="0"/>
          <a:chOff x="0" y="0"/>
          <a:chExt cx="0" cy="0"/>
        </a:xfrm>
      </p:grpSpPr>
      <p:grpSp>
        <p:nvGrpSpPr>
          <p:cNvPr id="2" name="Group 2"/>
          <p:cNvGrpSpPr/>
          <p:nvPr/>
        </p:nvGrpSpPr>
        <p:grpSpPr>
          <a:xfrm>
            <a:off x="1526312" y="1927885"/>
            <a:ext cx="15546403" cy="5785696"/>
            <a:chOff x="0" y="0"/>
            <a:chExt cx="20728538" cy="7714262"/>
          </a:xfrm>
        </p:grpSpPr>
        <p:sp>
          <p:nvSpPr>
            <p:cNvPr id="3" name="TextBox 3"/>
            <p:cNvSpPr txBox="1"/>
            <p:nvPr/>
          </p:nvSpPr>
          <p:spPr>
            <a:xfrm>
              <a:off x="0" y="-9525"/>
              <a:ext cx="5825681" cy="1659590"/>
            </a:xfrm>
            <a:prstGeom prst="rect">
              <a:avLst/>
            </a:prstGeom>
          </p:spPr>
          <p:txBody>
            <a:bodyPr lIns="0" tIns="0" rIns="0" bIns="0" rtlCol="0" anchor="t">
              <a:spAutoFit/>
            </a:bodyPr>
            <a:lstStyle/>
            <a:p>
              <a:pPr algn="ctr">
                <a:lnSpc>
                  <a:spcPts val="4900"/>
                </a:lnSpc>
              </a:pPr>
              <a:r>
                <a:rPr lang="en-US" sz="4083">
                  <a:solidFill>
                    <a:srgbClr val="000000"/>
                  </a:solidFill>
                  <a:latin typeface="Source Serif Pro"/>
                  <a:ea typeface="Source Serif Pro"/>
                  <a:cs typeface="Source Serif Pro"/>
                  <a:sym typeface="Source Serif Pro"/>
                </a:rPr>
                <a:t>Factors Impacting Health</a:t>
              </a:r>
            </a:p>
          </p:txBody>
        </p:sp>
        <p:sp>
          <p:nvSpPr>
            <p:cNvPr id="4" name="TextBox 4"/>
            <p:cNvSpPr txBox="1"/>
            <p:nvPr/>
          </p:nvSpPr>
          <p:spPr>
            <a:xfrm>
              <a:off x="167961" y="5229640"/>
              <a:ext cx="5489760" cy="2484622"/>
            </a:xfrm>
            <a:prstGeom prst="rect">
              <a:avLst/>
            </a:prstGeom>
          </p:spPr>
          <p:txBody>
            <a:bodyPr lIns="0" tIns="0" rIns="0" bIns="0" rtlCol="0" anchor="t">
              <a:spAutoFit/>
            </a:bodyPr>
            <a:lstStyle/>
            <a:p>
              <a:pPr algn="ctr">
                <a:lnSpc>
                  <a:spcPts val="4900"/>
                </a:lnSpc>
              </a:pPr>
              <a:r>
                <a:rPr lang="en-US" sz="4083">
                  <a:solidFill>
                    <a:srgbClr val="000000"/>
                  </a:solidFill>
                  <a:latin typeface="Source Serif Pro"/>
                  <a:ea typeface="Source Serif Pro"/>
                  <a:cs typeface="Source Serif Pro"/>
                  <a:sym typeface="Source Serif Pro"/>
                </a:rPr>
                <a:t>Awareness of Clinical &amp; Support Services</a:t>
              </a:r>
            </a:p>
          </p:txBody>
        </p:sp>
        <p:sp>
          <p:nvSpPr>
            <p:cNvPr id="5" name="TextBox 5"/>
            <p:cNvSpPr txBox="1"/>
            <p:nvPr/>
          </p:nvSpPr>
          <p:spPr>
            <a:xfrm>
              <a:off x="14593885" y="-9525"/>
              <a:ext cx="5489760" cy="1659590"/>
            </a:xfrm>
            <a:prstGeom prst="rect">
              <a:avLst/>
            </a:prstGeom>
          </p:spPr>
          <p:txBody>
            <a:bodyPr lIns="0" tIns="0" rIns="0" bIns="0" rtlCol="0" anchor="t">
              <a:spAutoFit/>
            </a:bodyPr>
            <a:lstStyle/>
            <a:p>
              <a:pPr algn="ctr">
                <a:lnSpc>
                  <a:spcPts val="4900"/>
                </a:lnSpc>
              </a:pPr>
              <a:r>
                <a:rPr lang="en-US" sz="4083">
                  <a:solidFill>
                    <a:srgbClr val="000000"/>
                  </a:solidFill>
                  <a:latin typeface="Source Serif Pro"/>
                  <a:ea typeface="Source Serif Pro"/>
                  <a:cs typeface="Source Serif Pro"/>
                  <a:sym typeface="Source Serif Pro"/>
                </a:rPr>
                <a:t>Clinical Coordination</a:t>
              </a:r>
            </a:p>
          </p:txBody>
        </p:sp>
        <p:sp>
          <p:nvSpPr>
            <p:cNvPr id="6" name="TextBox 6"/>
            <p:cNvSpPr txBox="1"/>
            <p:nvPr/>
          </p:nvSpPr>
          <p:spPr>
            <a:xfrm>
              <a:off x="13988575" y="5229640"/>
              <a:ext cx="6739962" cy="2484622"/>
            </a:xfrm>
            <a:prstGeom prst="rect">
              <a:avLst/>
            </a:prstGeom>
          </p:spPr>
          <p:txBody>
            <a:bodyPr lIns="0" tIns="0" rIns="0" bIns="0" rtlCol="0" anchor="t">
              <a:spAutoFit/>
            </a:bodyPr>
            <a:lstStyle/>
            <a:p>
              <a:pPr algn="ctr">
                <a:lnSpc>
                  <a:spcPts val="4900"/>
                </a:lnSpc>
              </a:pPr>
              <a:r>
                <a:rPr lang="en-US" sz="4083">
                  <a:solidFill>
                    <a:srgbClr val="000000"/>
                  </a:solidFill>
                  <a:latin typeface="Source Serif Pro"/>
                  <a:ea typeface="Source Serif Pro"/>
                  <a:cs typeface="Source Serif Pro"/>
                  <a:sym typeface="Source Serif Pro"/>
                </a:rPr>
                <a:t>Behavioral Health and Substance Abuse Management </a:t>
              </a:r>
            </a:p>
          </p:txBody>
        </p:sp>
        <p:sp>
          <p:nvSpPr>
            <p:cNvPr id="7" name="AutoShape 7"/>
            <p:cNvSpPr/>
            <p:nvPr/>
          </p:nvSpPr>
          <p:spPr>
            <a:xfrm>
              <a:off x="7123705" y="1571730"/>
              <a:ext cx="2180323" cy="1337276"/>
            </a:xfrm>
            <a:prstGeom prst="line">
              <a:avLst/>
            </a:prstGeom>
            <a:ln w="23572" cap="rnd">
              <a:solidFill>
                <a:srgbClr val="13254B"/>
              </a:solidFill>
              <a:prstDash val="solid"/>
              <a:headEnd type="none" w="sm" len="sm"/>
              <a:tailEnd type="none" w="sm" len="sm"/>
            </a:ln>
          </p:spPr>
          <p:txBody>
            <a:bodyPr/>
            <a:lstStyle/>
            <a:p>
              <a:endParaRPr lang="en-US"/>
            </a:p>
          </p:txBody>
        </p:sp>
        <p:sp>
          <p:nvSpPr>
            <p:cNvPr id="8" name="AutoShape 8"/>
            <p:cNvSpPr/>
            <p:nvPr/>
          </p:nvSpPr>
          <p:spPr>
            <a:xfrm flipV="1">
              <a:off x="10741950" y="1618972"/>
              <a:ext cx="2235881" cy="1242157"/>
            </a:xfrm>
            <a:prstGeom prst="line">
              <a:avLst/>
            </a:prstGeom>
            <a:ln w="23572" cap="rnd">
              <a:solidFill>
                <a:srgbClr val="13254B"/>
              </a:solidFill>
              <a:prstDash val="solid"/>
              <a:headEnd type="none" w="sm" len="sm"/>
              <a:tailEnd type="none" w="sm" len="sm"/>
            </a:ln>
          </p:spPr>
          <p:txBody>
            <a:bodyPr/>
            <a:lstStyle/>
            <a:p>
              <a:endParaRPr lang="en-US"/>
            </a:p>
          </p:txBody>
        </p:sp>
        <p:sp>
          <p:nvSpPr>
            <p:cNvPr id="9" name="AutoShape 9"/>
            <p:cNvSpPr/>
            <p:nvPr/>
          </p:nvSpPr>
          <p:spPr>
            <a:xfrm flipV="1">
              <a:off x="7332668" y="4249662"/>
              <a:ext cx="2245123" cy="1225373"/>
            </a:xfrm>
            <a:prstGeom prst="line">
              <a:avLst/>
            </a:prstGeom>
            <a:ln w="23572" cap="rnd">
              <a:solidFill>
                <a:srgbClr val="13254B"/>
              </a:solidFill>
              <a:prstDash val="solid"/>
              <a:headEnd type="none" w="sm" len="sm"/>
              <a:tailEnd type="none" w="sm" len="sm"/>
            </a:ln>
          </p:spPr>
          <p:txBody>
            <a:bodyPr/>
            <a:lstStyle/>
            <a:p>
              <a:endParaRPr lang="en-US"/>
            </a:p>
          </p:txBody>
        </p:sp>
        <p:sp>
          <p:nvSpPr>
            <p:cNvPr id="10" name="AutoShape 10"/>
            <p:cNvSpPr/>
            <p:nvPr/>
          </p:nvSpPr>
          <p:spPr>
            <a:xfrm>
              <a:off x="11008778" y="4300850"/>
              <a:ext cx="2183739" cy="1331691"/>
            </a:xfrm>
            <a:prstGeom prst="line">
              <a:avLst/>
            </a:prstGeom>
            <a:ln w="23572" cap="rnd">
              <a:solidFill>
                <a:srgbClr val="13254B"/>
              </a:solidFill>
              <a:prstDash val="solid"/>
              <a:headEnd type="none" w="sm" len="sm"/>
              <a:tailEnd type="none" w="sm" len="sm"/>
            </a:ln>
          </p:spPr>
          <p:txBody>
            <a:bodyPr/>
            <a:lstStyle/>
            <a:p>
              <a:endParaRPr lang="en-US"/>
            </a:p>
          </p:txBody>
        </p:sp>
        <p:grpSp>
          <p:nvGrpSpPr>
            <p:cNvPr id="11" name="Group 11"/>
            <p:cNvGrpSpPr/>
            <p:nvPr/>
          </p:nvGrpSpPr>
          <p:grpSpPr>
            <a:xfrm rot="1819175">
              <a:off x="12332062" y="4770600"/>
              <a:ext cx="1596495" cy="1596495"/>
              <a:chOff x="0" y="0"/>
              <a:chExt cx="1720277" cy="1720277"/>
            </a:xfrm>
          </p:grpSpPr>
          <p:sp>
            <p:nvSpPr>
              <p:cNvPr id="12" name="Freeform 12"/>
              <p:cNvSpPr/>
              <p:nvPr/>
            </p:nvSpPr>
            <p:spPr>
              <a:xfrm>
                <a:off x="0" y="0"/>
                <a:ext cx="1720215" cy="1720215"/>
              </a:xfrm>
              <a:custGeom>
                <a:avLst/>
                <a:gdLst/>
                <a:ahLst/>
                <a:cxnLst/>
                <a:rect l="l" t="t" r="r" b="b"/>
                <a:pathLst>
                  <a:path w="1720215" h="1720215">
                    <a:moveTo>
                      <a:pt x="860171" y="0"/>
                    </a:moveTo>
                    <a:cubicBezTo>
                      <a:pt x="384810" y="0"/>
                      <a:pt x="0" y="384810"/>
                      <a:pt x="0" y="860171"/>
                    </a:cubicBezTo>
                    <a:cubicBezTo>
                      <a:pt x="0" y="1334770"/>
                      <a:pt x="384810" y="1720215"/>
                      <a:pt x="860044" y="1720215"/>
                    </a:cubicBezTo>
                    <a:cubicBezTo>
                      <a:pt x="1334643" y="1720215"/>
                      <a:pt x="1720088" y="1334643"/>
                      <a:pt x="1720088" y="860171"/>
                    </a:cubicBezTo>
                    <a:cubicBezTo>
                      <a:pt x="1720215" y="384810"/>
                      <a:pt x="1334643" y="0"/>
                      <a:pt x="860171" y="0"/>
                    </a:cubicBezTo>
                    <a:close/>
                  </a:path>
                </a:pathLst>
              </a:custGeom>
              <a:solidFill>
                <a:srgbClr val="5F83AB"/>
              </a:solidFill>
            </p:spPr>
            <p:txBody>
              <a:bodyPr/>
              <a:lstStyle/>
              <a:p>
                <a:endParaRPr lang="en-US"/>
              </a:p>
            </p:txBody>
          </p:sp>
        </p:grpSp>
        <p:grpSp>
          <p:nvGrpSpPr>
            <p:cNvPr id="13" name="Group 13"/>
            <p:cNvGrpSpPr/>
            <p:nvPr/>
          </p:nvGrpSpPr>
          <p:grpSpPr>
            <a:xfrm rot="-1806644">
              <a:off x="12316707" y="729354"/>
              <a:ext cx="1596495" cy="1596439"/>
              <a:chOff x="0" y="0"/>
              <a:chExt cx="1720277" cy="1720216"/>
            </a:xfrm>
          </p:grpSpPr>
          <p:sp>
            <p:nvSpPr>
              <p:cNvPr id="14" name="Freeform 14"/>
              <p:cNvSpPr/>
              <p:nvPr/>
            </p:nvSpPr>
            <p:spPr>
              <a:xfrm>
                <a:off x="0" y="0"/>
                <a:ext cx="1720088" cy="1720215"/>
              </a:xfrm>
              <a:custGeom>
                <a:avLst/>
                <a:gdLst/>
                <a:ahLst/>
                <a:cxnLst/>
                <a:rect l="l" t="t" r="r" b="b"/>
                <a:pathLst>
                  <a:path w="1720088" h="1720215">
                    <a:moveTo>
                      <a:pt x="860171" y="0"/>
                    </a:moveTo>
                    <a:cubicBezTo>
                      <a:pt x="384810" y="0"/>
                      <a:pt x="0" y="384810"/>
                      <a:pt x="0" y="860171"/>
                    </a:cubicBezTo>
                    <a:cubicBezTo>
                      <a:pt x="0" y="1335532"/>
                      <a:pt x="384810" y="1720215"/>
                      <a:pt x="860044" y="1720215"/>
                    </a:cubicBezTo>
                    <a:cubicBezTo>
                      <a:pt x="1334643" y="1720215"/>
                      <a:pt x="1720088" y="1335405"/>
                      <a:pt x="1720088" y="860171"/>
                    </a:cubicBezTo>
                    <a:cubicBezTo>
                      <a:pt x="1720088" y="384937"/>
                      <a:pt x="1334643" y="0"/>
                      <a:pt x="860171" y="0"/>
                    </a:cubicBezTo>
                    <a:close/>
                  </a:path>
                </a:pathLst>
              </a:custGeom>
              <a:solidFill>
                <a:srgbClr val="5F83AB"/>
              </a:solidFill>
            </p:spPr>
            <p:txBody>
              <a:bodyPr/>
              <a:lstStyle/>
              <a:p>
                <a:endParaRPr lang="en-US"/>
              </a:p>
            </p:txBody>
          </p:sp>
        </p:grpSp>
        <p:grpSp>
          <p:nvGrpSpPr>
            <p:cNvPr id="15" name="Group 15"/>
            <p:cNvGrpSpPr/>
            <p:nvPr/>
          </p:nvGrpSpPr>
          <p:grpSpPr>
            <a:xfrm rot="-1780893">
              <a:off x="6242483" y="4870325"/>
              <a:ext cx="1596439" cy="1596495"/>
              <a:chOff x="0" y="0"/>
              <a:chExt cx="1720216" cy="1720277"/>
            </a:xfrm>
          </p:grpSpPr>
          <p:sp>
            <p:nvSpPr>
              <p:cNvPr id="16" name="Freeform 16"/>
              <p:cNvSpPr/>
              <p:nvPr/>
            </p:nvSpPr>
            <p:spPr>
              <a:xfrm>
                <a:off x="0" y="0"/>
                <a:ext cx="1720215" cy="1720215"/>
              </a:xfrm>
              <a:custGeom>
                <a:avLst/>
                <a:gdLst/>
                <a:ahLst/>
                <a:cxnLst/>
                <a:rect l="l" t="t" r="r" b="b"/>
                <a:pathLst>
                  <a:path w="1720215" h="1720215">
                    <a:moveTo>
                      <a:pt x="860171" y="0"/>
                    </a:moveTo>
                    <a:cubicBezTo>
                      <a:pt x="385572" y="0"/>
                      <a:pt x="0" y="384810"/>
                      <a:pt x="0" y="860171"/>
                    </a:cubicBezTo>
                    <a:cubicBezTo>
                      <a:pt x="0" y="1334770"/>
                      <a:pt x="385572" y="1720215"/>
                      <a:pt x="860044" y="1720215"/>
                    </a:cubicBezTo>
                    <a:cubicBezTo>
                      <a:pt x="1335405" y="1720215"/>
                      <a:pt x="1720088" y="1334643"/>
                      <a:pt x="1720088" y="860171"/>
                    </a:cubicBezTo>
                    <a:cubicBezTo>
                      <a:pt x="1720215" y="384810"/>
                      <a:pt x="1335405" y="0"/>
                      <a:pt x="860171" y="0"/>
                    </a:cubicBezTo>
                    <a:close/>
                  </a:path>
                </a:pathLst>
              </a:custGeom>
              <a:solidFill>
                <a:srgbClr val="5F83AB"/>
              </a:solidFill>
            </p:spPr>
            <p:txBody>
              <a:bodyPr/>
              <a:lstStyle/>
              <a:p>
                <a:endParaRPr lang="en-US"/>
              </a:p>
            </p:txBody>
          </p:sp>
        </p:grpSp>
        <p:grpSp>
          <p:nvGrpSpPr>
            <p:cNvPr id="17" name="Group 17"/>
            <p:cNvGrpSpPr/>
            <p:nvPr/>
          </p:nvGrpSpPr>
          <p:grpSpPr>
            <a:xfrm>
              <a:off x="7700499" y="1211884"/>
              <a:ext cx="4745992" cy="4746046"/>
              <a:chOff x="0" y="0"/>
              <a:chExt cx="5113965" cy="5114024"/>
            </a:xfrm>
          </p:grpSpPr>
          <p:sp>
            <p:nvSpPr>
              <p:cNvPr id="18" name="Freeform 18"/>
              <p:cNvSpPr/>
              <p:nvPr/>
            </p:nvSpPr>
            <p:spPr>
              <a:xfrm>
                <a:off x="0" y="0"/>
                <a:ext cx="5114036" cy="5113909"/>
              </a:xfrm>
              <a:custGeom>
                <a:avLst/>
                <a:gdLst/>
                <a:ahLst/>
                <a:cxnLst/>
                <a:rect l="l" t="t" r="r" b="b"/>
                <a:pathLst>
                  <a:path w="5114036" h="5113909">
                    <a:moveTo>
                      <a:pt x="2556637" y="0"/>
                    </a:moveTo>
                    <a:cubicBezTo>
                      <a:pt x="1144397" y="0"/>
                      <a:pt x="0" y="1144524"/>
                      <a:pt x="0" y="2556637"/>
                    </a:cubicBezTo>
                    <a:cubicBezTo>
                      <a:pt x="0" y="3968750"/>
                      <a:pt x="1144397" y="5113909"/>
                      <a:pt x="2556637" y="5113909"/>
                    </a:cubicBezTo>
                    <a:cubicBezTo>
                      <a:pt x="3969512" y="5113909"/>
                      <a:pt x="5114036" y="3968877"/>
                      <a:pt x="5114036" y="2556637"/>
                    </a:cubicBezTo>
                    <a:cubicBezTo>
                      <a:pt x="5114036" y="1144397"/>
                      <a:pt x="3969512" y="0"/>
                      <a:pt x="2556637" y="0"/>
                    </a:cubicBezTo>
                    <a:close/>
                  </a:path>
                </a:pathLst>
              </a:custGeom>
              <a:solidFill>
                <a:srgbClr val="13254B"/>
              </a:solidFill>
            </p:spPr>
            <p:txBody>
              <a:bodyPr/>
              <a:lstStyle/>
              <a:p>
                <a:endParaRPr lang="en-US"/>
              </a:p>
            </p:txBody>
          </p:sp>
        </p:grpSp>
        <p:grpSp>
          <p:nvGrpSpPr>
            <p:cNvPr id="19" name="Group 19"/>
            <p:cNvGrpSpPr/>
            <p:nvPr/>
          </p:nvGrpSpPr>
          <p:grpSpPr>
            <a:xfrm rot="1827974">
              <a:off x="6173329" y="711360"/>
              <a:ext cx="1596439" cy="1596439"/>
              <a:chOff x="0" y="0"/>
              <a:chExt cx="1720216" cy="1720216"/>
            </a:xfrm>
          </p:grpSpPr>
          <p:sp>
            <p:nvSpPr>
              <p:cNvPr id="20" name="Freeform 20"/>
              <p:cNvSpPr/>
              <p:nvPr/>
            </p:nvSpPr>
            <p:spPr>
              <a:xfrm>
                <a:off x="0" y="0"/>
                <a:ext cx="1720215" cy="1720215"/>
              </a:xfrm>
              <a:custGeom>
                <a:avLst/>
                <a:gdLst/>
                <a:ahLst/>
                <a:cxnLst/>
                <a:rect l="l" t="t" r="r" b="b"/>
                <a:pathLst>
                  <a:path w="1720215" h="1720215">
                    <a:moveTo>
                      <a:pt x="860171" y="0"/>
                    </a:moveTo>
                    <a:cubicBezTo>
                      <a:pt x="385572" y="0"/>
                      <a:pt x="0" y="385572"/>
                      <a:pt x="0" y="860171"/>
                    </a:cubicBezTo>
                    <a:cubicBezTo>
                      <a:pt x="0" y="1335532"/>
                      <a:pt x="385572" y="1720215"/>
                      <a:pt x="860044" y="1720215"/>
                    </a:cubicBezTo>
                    <a:cubicBezTo>
                      <a:pt x="1335405" y="1720215"/>
                      <a:pt x="1720088" y="1335405"/>
                      <a:pt x="1720088" y="860171"/>
                    </a:cubicBezTo>
                    <a:cubicBezTo>
                      <a:pt x="1720215" y="385572"/>
                      <a:pt x="1335405" y="0"/>
                      <a:pt x="860171" y="0"/>
                    </a:cubicBezTo>
                    <a:close/>
                  </a:path>
                </a:pathLst>
              </a:custGeom>
              <a:solidFill>
                <a:srgbClr val="5F83AB"/>
              </a:solidFill>
            </p:spPr>
            <p:txBody>
              <a:bodyPr/>
              <a:lstStyle/>
              <a:p>
                <a:endParaRPr lang="en-US"/>
              </a:p>
            </p:txBody>
          </p:sp>
        </p:grpSp>
        <p:sp>
          <p:nvSpPr>
            <p:cNvPr id="21" name="Freeform 21"/>
            <p:cNvSpPr/>
            <p:nvPr/>
          </p:nvSpPr>
          <p:spPr>
            <a:xfrm>
              <a:off x="6468143" y="1008063"/>
              <a:ext cx="1075616" cy="979048"/>
            </a:xfrm>
            <a:custGeom>
              <a:avLst/>
              <a:gdLst/>
              <a:ahLst/>
              <a:cxnLst/>
              <a:rect l="l" t="t" r="r" b="b"/>
              <a:pathLst>
                <a:path w="1075616" h="979048">
                  <a:moveTo>
                    <a:pt x="0" y="0"/>
                  </a:moveTo>
                  <a:lnTo>
                    <a:pt x="1075616" y="0"/>
                  </a:lnTo>
                  <a:lnTo>
                    <a:pt x="1075616" y="979049"/>
                  </a:lnTo>
                  <a:lnTo>
                    <a:pt x="0" y="979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12601378" y="905513"/>
              <a:ext cx="1056126" cy="1196586"/>
            </a:xfrm>
            <a:custGeom>
              <a:avLst/>
              <a:gdLst/>
              <a:ahLst/>
              <a:cxnLst/>
              <a:rect l="l" t="t" r="r" b="b"/>
              <a:pathLst>
                <a:path w="1056126" h="1196586">
                  <a:moveTo>
                    <a:pt x="0" y="0"/>
                  </a:moveTo>
                  <a:lnTo>
                    <a:pt x="1056127" y="0"/>
                  </a:lnTo>
                  <a:lnTo>
                    <a:pt x="1056127" y="1196586"/>
                  </a:lnTo>
                  <a:lnTo>
                    <a:pt x="0" y="1196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6529674" y="5085966"/>
              <a:ext cx="998715" cy="1124263"/>
            </a:xfrm>
            <a:custGeom>
              <a:avLst/>
              <a:gdLst/>
              <a:ahLst/>
              <a:cxnLst/>
              <a:rect l="l" t="t" r="r" b="b"/>
              <a:pathLst>
                <a:path w="998715" h="1124263">
                  <a:moveTo>
                    <a:pt x="0" y="0"/>
                  </a:moveTo>
                  <a:lnTo>
                    <a:pt x="998715" y="0"/>
                  </a:lnTo>
                  <a:lnTo>
                    <a:pt x="998715" y="1124263"/>
                  </a:lnTo>
                  <a:lnTo>
                    <a:pt x="0" y="1124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a:off x="12640895" y="4977898"/>
              <a:ext cx="973644" cy="1124263"/>
            </a:xfrm>
            <a:custGeom>
              <a:avLst/>
              <a:gdLst/>
              <a:ahLst/>
              <a:cxnLst/>
              <a:rect l="l" t="t" r="r" b="b"/>
              <a:pathLst>
                <a:path w="973644" h="1124263">
                  <a:moveTo>
                    <a:pt x="0" y="0"/>
                  </a:moveTo>
                  <a:lnTo>
                    <a:pt x="973643" y="0"/>
                  </a:lnTo>
                  <a:lnTo>
                    <a:pt x="973643" y="1124263"/>
                  </a:lnTo>
                  <a:lnTo>
                    <a:pt x="0" y="11242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2762890">
              <a:off x="8385793" y="1903545"/>
              <a:ext cx="3375493" cy="3322075"/>
            </a:xfrm>
            <a:custGeom>
              <a:avLst/>
              <a:gdLst/>
              <a:ahLst/>
              <a:cxnLst/>
              <a:rect l="l" t="t" r="r" b="b"/>
              <a:pathLst>
                <a:path w="3375493" h="3322075">
                  <a:moveTo>
                    <a:pt x="0" y="0"/>
                  </a:moveTo>
                  <a:lnTo>
                    <a:pt x="3375493" y="0"/>
                  </a:lnTo>
                  <a:lnTo>
                    <a:pt x="3375493" y="3322075"/>
                  </a:lnTo>
                  <a:lnTo>
                    <a:pt x="0" y="33220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26" name="AutoShape 26"/>
          <p:cNvSpPr/>
          <p:nvPr/>
        </p:nvSpPr>
        <p:spPr>
          <a:xfrm>
            <a:off x="8331438" y="1424269"/>
            <a:ext cx="1567974" cy="31830"/>
          </a:xfrm>
          <a:prstGeom prst="rect">
            <a:avLst/>
          </a:prstGeom>
          <a:solidFill>
            <a:srgbClr val="021059"/>
          </a:solidFill>
        </p:spPr>
        <p:txBody>
          <a:bodyPr/>
          <a:lstStyle/>
          <a:p>
            <a:endParaRPr lang="en-US"/>
          </a:p>
        </p:txBody>
      </p:sp>
      <p:sp>
        <p:nvSpPr>
          <p:cNvPr id="27" name="Freeform 27"/>
          <p:cNvSpPr/>
          <p:nvPr/>
        </p:nvSpPr>
        <p:spPr>
          <a:xfrm>
            <a:off x="6305500" y="9703312"/>
            <a:ext cx="2809925" cy="583688"/>
          </a:xfrm>
          <a:custGeom>
            <a:avLst/>
            <a:gdLst/>
            <a:ahLst/>
            <a:cxnLst/>
            <a:rect l="l" t="t" r="r" b="b"/>
            <a:pathLst>
              <a:path w="2809925" h="583688">
                <a:moveTo>
                  <a:pt x="0" y="0"/>
                </a:moveTo>
                <a:lnTo>
                  <a:pt x="2809925" y="0"/>
                </a:lnTo>
                <a:lnTo>
                  <a:pt x="2809925" y="583688"/>
                </a:lnTo>
                <a:lnTo>
                  <a:pt x="0" y="583688"/>
                </a:lnTo>
                <a:lnTo>
                  <a:pt x="0" y="0"/>
                </a:lnTo>
                <a:close/>
              </a:path>
            </a:pathLst>
          </a:custGeom>
          <a:blipFill>
            <a:blip r:embed="rId12"/>
            <a:stretch>
              <a:fillRect/>
            </a:stretch>
          </a:blipFill>
        </p:spPr>
        <p:txBody>
          <a:bodyPr/>
          <a:lstStyle/>
          <a:p>
            <a:endParaRPr lang="en-US"/>
          </a:p>
        </p:txBody>
      </p:sp>
      <p:sp>
        <p:nvSpPr>
          <p:cNvPr id="28" name="Freeform 28"/>
          <p:cNvSpPr/>
          <p:nvPr/>
        </p:nvSpPr>
        <p:spPr>
          <a:xfrm>
            <a:off x="9172575" y="9769366"/>
            <a:ext cx="3319932" cy="508109"/>
          </a:xfrm>
          <a:custGeom>
            <a:avLst/>
            <a:gdLst/>
            <a:ahLst/>
            <a:cxnLst/>
            <a:rect l="l" t="t" r="r" b="b"/>
            <a:pathLst>
              <a:path w="3319932" h="508109">
                <a:moveTo>
                  <a:pt x="0" y="0"/>
                </a:moveTo>
                <a:lnTo>
                  <a:pt x="3319932" y="0"/>
                </a:lnTo>
                <a:lnTo>
                  <a:pt x="3319932" y="508109"/>
                </a:lnTo>
                <a:lnTo>
                  <a:pt x="0" y="508109"/>
                </a:lnTo>
                <a:lnTo>
                  <a:pt x="0" y="0"/>
                </a:lnTo>
                <a:close/>
              </a:path>
            </a:pathLst>
          </a:custGeom>
          <a:blipFill>
            <a:blip r:embed="rId13"/>
            <a:stretch>
              <a:fillRect/>
            </a:stretch>
          </a:blipFill>
        </p:spPr>
        <p:txBody>
          <a:bodyPr/>
          <a:lstStyle/>
          <a:p>
            <a:endParaRPr lang="en-US"/>
          </a:p>
        </p:txBody>
      </p:sp>
      <p:grpSp>
        <p:nvGrpSpPr>
          <p:cNvPr id="29" name="Group 29"/>
          <p:cNvGrpSpPr/>
          <p:nvPr/>
        </p:nvGrpSpPr>
        <p:grpSpPr>
          <a:xfrm>
            <a:off x="7427976" y="7544127"/>
            <a:ext cx="549056" cy="523319"/>
            <a:chOff x="0" y="0"/>
            <a:chExt cx="812800" cy="774700"/>
          </a:xfrm>
        </p:grpSpPr>
        <p:sp>
          <p:nvSpPr>
            <p:cNvPr id="30" name="Freeform 30"/>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6325E"/>
            </a:solidFill>
          </p:spPr>
          <p:txBody>
            <a:bodyPr/>
            <a:lstStyle/>
            <a:p>
              <a:endParaRPr lang="en-US"/>
            </a:p>
          </p:txBody>
        </p:sp>
        <p:sp>
          <p:nvSpPr>
            <p:cNvPr id="31" name="TextBox 31"/>
            <p:cNvSpPr txBox="1"/>
            <p:nvPr/>
          </p:nvSpPr>
          <p:spPr>
            <a:xfrm>
              <a:off x="228600" y="314325"/>
              <a:ext cx="355600" cy="295275"/>
            </a:xfrm>
            <a:prstGeom prst="rect">
              <a:avLst/>
            </a:prstGeom>
          </p:spPr>
          <p:txBody>
            <a:bodyPr lIns="50800" tIns="50800" rIns="50800" bIns="50800" rtlCol="0" anchor="ctr"/>
            <a:lstStyle/>
            <a:p>
              <a:pPr algn="ctr">
                <a:lnSpc>
                  <a:spcPts val="2472"/>
                </a:lnSpc>
              </a:pPr>
              <a:endParaRPr/>
            </a:p>
          </p:txBody>
        </p:sp>
      </p:grpSp>
      <p:sp>
        <p:nvSpPr>
          <p:cNvPr id="32" name="TextBox 32"/>
          <p:cNvSpPr txBox="1"/>
          <p:nvPr/>
        </p:nvSpPr>
        <p:spPr>
          <a:xfrm>
            <a:off x="1710383" y="380222"/>
            <a:ext cx="15252150" cy="771525"/>
          </a:xfrm>
          <a:prstGeom prst="rect">
            <a:avLst/>
          </a:prstGeom>
        </p:spPr>
        <p:txBody>
          <a:bodyPr lIns="0" tIns="0" rIns="0" bIns="0" rtlCol="0" anchor="t">
            <a:spAutoFit/>
          </a:bodyPr>
          <a:lstStyle/>
          <a:p>
            <a:pPr algn="ctr">
              <a:lnSpc>
                <a:spcPts val="6000"/>
              </a:lnSpc>
            </a:pPr>
            <a:r>
              <a:rPr lang="en-US" sz="5000">
                <a:solidFill>
                  <a:srgbClr val="323B60"/>
                </a:solidFill>
                <a:latin typeface="Source Serif Pro"/>
                <a:ea typeface="Source Serif Pro"/>
                <a:cs typeface="Source Serif Pro"/>
                <a:sym typeface="Source Serif Pro"/>
              </a:rPr>
              <a:t>Priority Areas that Emerged from the Assessment</a:t>
            </a:r>
          </a:p>
        </p:txBody>
      </p:sp>
      <p:sp>
        <p:nvSpPr>
          <p:cNvPr id="33" name="TextBox 33"/>
          <p:cNvSpPr txBox="1"/>
          <p:nvPr/>
        </p:nvSpPr>
        <p:spPr>
          <a:xfrm>
            <a:off x="7487871" y="7525077"/>
            <a:ext cx="3566135" cy="1743751"/>
          </a:xfrm>
          <a:prstGeom prst="rect">
            <a:avLst/>
          </a:prstGeom>
        </p:spPr>
        <p:txBody>
          <a:bodyPr lIns="0" tIns="0" rIns="0" bIns="0" rtlCol="0" anchor="t">
            <a:spAutoFit/>
          </a:bodyPr>
          <a:lstStyle/>
          <a:p>
            <a:pPr algn="ctr">
              <a:lnSpc>
                <a:spcPts val="4687"/>
              </a:lnSpc>
            </a:pPr>
            <a:r>
              <a:rPr lang="en-US" sz="3348">
                <a:solidFill>
                  <a:srgbClr val="953735"/>
                </a:solidFill>
                <a:latin typeface="Source Serif Pro"/>
                <a:ea typeface="Source Serif Pro"/>
                <a:cs typeface="Source Serif Pro"/>
                <a:sym typeface="Source Serif Pro"/>
              </a:rPr>
              <a:t>  Coordination</a:t>
            </a:r>
          </a:p>
          <a:p>
            <a:pPr algn="l">
              <a:lnSpc>
                <a:spcPts val="4687"/>
              </a:lnSpc>
            </a:pPr>
            <a:r>
              <a:rPr lang="en-US" sz="3348">
                <a:solidFill>
                  <a:srgbClr val="953735"/>
                </a:solidFill>
                <a:latin typeface="Source Serif Pro"/>
                <a:ea typeface="Source Serif Pro"/>
                <a:cs typeface="Source Serif Pro"/>
                <a:sym typeface="Source Serif Pro"/>
              </a:rPr>
              <a:t>      Promotion</a:t>
            </a:r>
          </a:p>
          <a:p>
            <a:pPr algn="ctr">
              <a:lnSpc>
                <a:spcPts val="4687"/>
              </a:lnSpc>
            </a:pPr>
            <a:r>
              <a:rPr lang="en-US" sz="3348">
                <a:solidFill>
                  <a:srgbClr val="953735"/>
                </a:solidFill>
                <a:latin typeface="Source Serif Pro"/>
                <a:ea typeface="Source Serif Pro"/>
                <a:cs typeface="Source Serif Pro"/>
                <a:sym typeface="Source Serif Pro"/>
              </a:rPr>
              <a:t>Engagement</a:t>
            </a:r>
          </a:p>
        </p:txBody>
      </p:sp>
      <p:grpSp>
        <p:nvGrpSpPr>
          <p:cNvPr id="34" name="Group 34"/>
          <p:cNvGrpSpPr/>
          <p:nvPr/>
        </p:nvGrpSpPr>
        <p:grpSpPr>
          <a:xfrm>
            <a:off x="7437423" y="8734981"/>
            <a:ext cx="549056" cy="523319"/>
            <a:chOff x="0" y="0"/>
            <a:chExt cx="812800" cy="774700"/>
          </a:xfrm>
        </p:grpSpPr>
        <p:sp>
          <p:nvSpPr>
            <p:cNvPr id="35" name="Freeform 35"/>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6325E"/>
            </a:solidFill>
          </p:spPr>
          <p:txBody>
            <a:bodyPr/>
            <a:lstStyle/>
            <a:p>
              <a:endParaRPr lang="en-US"/>
            </a:p>
          </p:txBody>
        </p:sp>
        <p:sp>
          <p:nvSpPr>
            <p:cNvPr id="36" name="TextBox 36"/>
            <p:cNvSpPr txBox="1"/>
            <p:nvPr/>
          </p:nvSpPr>
          <p:spPr>
            <a:xfrm>
              <a:off x="228600" y="314325"/>
              <a:ext cx="355600" cy="295275"/>
            </a:xfrm>
            <a:prstGeom prst="rect">
              <a:avLst/>
            </a:prstGeom>
          </p:spPr>
          <p:txBody>
            <a:bodyPr lIns="50800" tIns="50800" rIns="50800" bIns="50800" rtlCol="0" anchor="ctr"/>
            <a:lstStyle/>
            <a:p>
              <a:pPr algn="ctr">
                <a:lnSpc>
                  <a:spcPts val="2472"/>
                </a:lnSpc>
              </a:pPr>
              <a:endParaRPr/>
            </a:p>
          </p:txBody>
        </p:sp>
      </p:grpSp>
      <p:grpSp>
        <p:nvGrpSpPr>
          <p:cNvPr id="37" name="Group 37"/>
          <p:cNvGrpSpPr/>
          <p:nvPr/>
        </p:nvGrpSpPr>
        <p:grpSpPr>
          <a:xfrm>
            <a:off x="7435935" y="8120504"/>
            <a:ext cx="549056" cy="523319"/>
            <a:chOff x="0" y="0"/>
            <a:chExt cx="812800" cy="774700"/>
          </a:xfrm>
        </p:grpSpPr>
        <p:sp>
          <p:nvSpPr>
            <p:cNvPr id="38" name="Freeform 38"/>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6325E"/>
            </a:solidFill>
          </p:spPr>
          <p:txBody>
            <a:bodyPr/>
            <a:lstStyle/>
            <a:p>
              <a:endParaRPr lang="en-US"/>
            </a:p>
          </p:txBody>
        </p:sp>
        <p:sp>
          <p:nvSpPr>
            <p:cNvPr id="39" name="TextBox 39"/>
            <p:cNvSpPr txBox="1"/>
            <p:nvPr/>
          </p:nvSpPr>
          <p:spPr>
            <a:xfrm>
              <a:off x="228600" y="314325"/>
              <a:ext cx="355600" cy="295275"/>
            </a:xfrm>
            <a:prstGeom prst="rect">
              <a:avLst/>
            </a:prstGeom>
          </p:spPr>
          <p:txBody>
            <a:bodyPr lIns="50800" tIns="50800" rIns="50800" bIns="50800" rtlCol="0" anchor="ctr"/>
            <a:lstStyle/>
            <a:p>
              <a:pPr algn="ctr">
                <a:lnSpc>
                  <a:spcPts val="2472"/>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2120</Words>
  <Application>Microsoft Office PowerPoint</Application>
  <PresentationFormat>Custom</PresentationFormat>
  <Paragraphs>297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WV Perinatal Summit</dc:title>
  <dc:creator>Kitty P</dc:creator>
  <cp:lastModifiedBy>Kitty P</cp:lastModifiedBy>
  <cp:revision>2</cp:revision>
  <dcterms:created xsi:type="dcterms:W3CDTF">2006-08-16T00:00:00Z</dcterms:created>
  <dcterms:modified xsi:type="dcterms:W3CDTF">2024-10-21T15:26:48Z</dcterms:modified>
  <dc:identifier>DAGTSIMqaQQ</dc:identifier>
</cp:coreProperties>
</file>