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sldIdLst>
    <p:sldId id="256" r:id="rId2"/>
    <p:sldId id="313" r:id="rId3"/>
    <p:sldId id="389" r:id="rId4"/>
    <p:sldId id="390" r:id="rId5"/>
    <p:sldId id="257" r:id="rId6"/>
    <p:sldId id="398" r:id="rId7"/>
    <p:sldId id="258" r:id="rId8"/>
    <p:sldId id="259" r:id="rId9"/>
    <p:sldId id="261" r:id="rId10"/>
    <p:sldId id="262" r:id="rId11"/>
    <p:sldId id="263" r:id="rId12"/>
    <p:sldId id="264" r:id="rId13"/>
    <p:sldId id="265" r:id="rId14"/>
    <p:sldId id="266" r:id="rId15"/>
    <p:sldId id="267" r:id="rId16"/>
    <p:sldId id="268" r:id="rId17"/>
    <p:sldId id="269" r:id="rId18"/>
    <p:sldId id="270" r:id="rId19"/>
    <p:sldId id="271" r:id="rId20"/>
    <p:sldId id="391" r:id="rId21"/>
    <p:sldId id="272" r:id="rId22"/>
    <p:sldId id="294" r:id="rId23"/>
    <p:sldId id="273" r:id="rId24"/>
    <p:sldId id="290" r:id="rId25"/>
    <p:sldId id="291" r:id="rId26"/>
    <p:sldId id="292" r:id="rId27"/>
    <p:sldId id="274" r:id="rId28"/>
    <p:sldId id="275" r:id="rId29"/>
    <p:sldId id="277" r:id="rId30"/>
    <p:sldId id="279" r:id="rId31"/>
    <p:sldId id="280" r:id="rId32"/>
    <p:sldId id="282" r:id="rId33"/>
    <p:sldId id="283" r:id="rId34"/>
    <p:sldId id="284" r:id="rId35"/>
    <p:sldId id="286" r:id="rId36"/>
    <p:sldId id="287" r:id="rId37"/>
    <p:sldId id="296" r:id="rId38"/>
    <p:sldId id="297" r:id="rId39"/>
    <p:sldId id="288" r:id="rId40"/>
    <p:sldId id="298" r:id="rId41"/>
    <p:sldId id="300" r:id="rId42"/>
    <p:sldId id="301" r:id="rId43"/>
    <p:sldId id="303" r:id="rId44"/>
    <p:sldId id="305" r:id="rId45"/>
    <p:sldId id="392" r:id="rId46"/>
    <p:sldId id="393" r:id="rId47"/>
    <p:sldId id="394" r:id="rId48"/>
    <p:sldId id="395" r:id="rId49"/>
    <p:sldId id="396" r:id="rId50"/>
    <p:sldId id="397" r:id="rId51"/>
    <p:sldId id="399" r:id="rId52"/>
    <p:sldId id="31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82" autoAdjust="0"/>
    <p:restoredTop sz="94660"/>
  </p:normalViewPr>
  <p:slideViewPr>
    <p:cSldViewPr snapToGrid="0">
      <p:cViewPr varScale="1">
        <p:scale>
          <a:sx n="68" d="100"/>
          <a:sy n="68" d="100"/>
        </p:scale>
        <p:origin x="78" y="10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56062-D030-674F-B488-FBF8023B04F1}"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E66F8-8E07-D84E-ACD0-1FAB64A3B212}" type="slidenum">
              <a:rPr lang="en-US" smtClean="0"/>
              <a:t>‹#›</a:t>
            </a:fld>
            <a:endParaRPr lang="en-US"/>
          </a:p>
        </p:txBody>
      </p:sp>
    </p:spTree>
    <p:extLst>
      <p:ext uri="{BB962C8B-B14F-4D97-AF65-F5344CB8AC3E}">
        <p14:creationId xmlns:p14="http://schemas.microsoft.com/office/powerpoint/2010/main" val="2398476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701040" y="4473892"/>
            <a:ext cx="5608320" cy="3660458"/>
          </a:xfrm>
          <a:prstGeom prst="rect">
            <a:avLst/>
          </a:prstGeom>
          <a:noFill/>
          <a:ln>
            <a:noFill/>
          </a:ln>
        </p:spPr>
        <p:txBody>
          <a:bodyPr spcFirstLastPara="1" wrap="square" lIns="93157" tIns="46565" rIns="93157" bIns="46565" anchor="t" anchorCtr="0">
            <a:noAutofit/>
          </a:bodyPr>
          <a:lstStyle/>
          <a:p>
            <a:pPr marL="0" indent="0"/>
            <a:endParaRPr dirty="0"/>
          </a:p>
        </p:txBody>
      </p:sp>
      <p:sp>
        <p:nvSpPr>
          <p:cNvPr id="168" name="Google Shape;168;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7:notes"/>
          <p:cNvSpPr txBox="1">
            <a:spLocks noGrp="1"/>
          </p:cNvSpPr>
          <p:nvPr>
            <p:ph type="body" idx="1"/>
          </p:nvPr>
        </p:nvSpPr>
        <p:spPr>
          <a:xfrm>
            <a:off x="701040" y="4473892"/>
            <a:ext cx="5608320" cy="3660458"/>
          </a:xfrm>
          <a:prstGeom prst="rect">
            <a:avLst/>
          </a:prstGeom>
          <a:noFill/>
          <a:ln>
            <a:noFill/>
          </a:ln>
        </p:spPr>
        <p:txBody>
          <a:bodyPr spcFirstLastPara="1" wrap="square" lIns="93157" tIns="46565" rIns="93157" bIns="46565" anchor="t" anchorCtr="0">
            <a:noAutofit/>
          </a:bodyPr>
          <a:lstStyle/>
          <a:p>
            <a:pPr marL="0" indent="0"/>
            <a:r>
              <a:rPr lang="en-US" dirty="0"/>
              <a:t>https://www.cdc.gov/std/treatment-guidelines/congenital-syphilis.htm</a:t>
            </a:r>
            <a:endParaRPr dirty="0"/>
          </a:p>
        </p:txBody>
      </p:sp>
      <p:sp>
        <p:nvSpPr>
          <p:cNvPr id="270" name="Google Shape;270;p17:notes"/>
          <p:cNvSpPr txBox="1">
            <a:spLocks noGrp="1"/>
          </p:cNvSpPr>
          <p:nvPr>
            <p:ph type="sldNum" idx="12"/>
          </p:nvPr>
        </p:nvSpPr>
        <p:spPr>
          <a:xfrm>
            <a:off x="3970938" y="8829968"/>
            <a:ext cx="3037840" cy="466433"/>
          </a:xfrm>
          <a:prstGeom prst="rect">
            <a:avLst/>
          </a:prstGeom>
          <a:noFill/>
          <a:ln>
            <a:noFill/>
          </a:ln>
        </p:spPr>
        <p:txBody>
          <a:bodyPr spcFirstLastPara="1" wrap="square" lIns="93157" tIns="46565" rIns="93157" bIns="46565" anchor="b" anchorCtr="0">
            <a:noAutofit/>
          </a:bodyPr>
          <a:lstStyle/>
          <a:p>
            <a:pPr algn="r">
              <a:buSzPts val="1400"/>
            </a:pPr>
            <a:fld id="{00000000-1234-1234-1234-123412341234}" type="slidenum">
              <a:rPr lang="en-US"/>
              <a:pPr algn="r">
                <a:buSzPts val="1400"/>
              </a:pPr>
              <a:t>43</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8:notes"/>
          <p:cNvSpPr txBox="1">
            <a:spLocks noGrp="1"/>
          </p:cNvSpPr>
          <p:nvPr>
            <p:ph type="body" idx="1"/>
          </p:nvPr>
        </p:nvSpPr>
        <p:spPr>
          <a:xfrm>
            <a:off x="701040" y="4473892"/>
            <a:ext cx="5608320" cy="3660458"/>
          </a:xfrm>
          <a:prstGeom prst="rect">
            <a:avLst/>
          </a:prstGeom>
          <a:noFill/>
          <a:ln>
            <a:noFill/>
          </a:ln>
        </p:spPr>
        <p:txBody>
          <a:bodyPr spcFirstLastPara="1" wrap="square" lIns="93157" tIns="46565" rIns="93157" bIns="46565" anchor="t" anchorCtr="0">
            <a:noAutofit/>
          </a:bodyPr>
          <a:lstStyle/>
          <a:p>
            <a:pPr marL="0" indent="0"/>
            <a:r>
              <a:rPr lang="en-US" dirty="0"/>
              <a:t>https://www.cdc.gov/std/treatment-guidelines/congenital-syphilis.htm</a:t>
            </a:r>
            <a:endParaRPr dirty="0"/>
          </a:p>
        </p:txBody>
      </p:sp>
      <p:sp>
        <p:nvSpPr>
          <p:cNvPr id="280" name="Google Shape;280;p18:notes"/>
          <p:cNvSpPr txBox="1">
            <a:spLocks noGrp="1"/>
          </p:cNvSpPr>
          <p:nvPr>
            <p:ph type="sldNum" idx="12"/>
          </p:nvPr>
        </p:nvSpPr>
        <p:spPr>
          <a:xfrm>
            <a:off x="3970938" y="8829968"/>
            <a:ext cx="3037840" cy="466433"/>
          </a:xfrm>
          <a:prstGeom prst="rect">
            <a:avLst/>
          </a:prstGeom>
          <a:noFill/>
          <a:ln>
            <a:noFill/>
          </a:ln>
        </p:spPr>
        <p:txBody>
          <a:bodyPr spcFirstLastPara="1" wrap="square" lIns="93157" tIns="46565" rIns="93157" bIns="46565" anchor="b" anchorCtr="0">
            <a:noAutofit/>
          </a:bodyPr>
          <a:lstStyle/>
          <a:p>
            <a:pPr algn="r">
              <a:buSzPts val="1400"/>
            </a:pPr>
            <a:fld id="{00000000-1234-1234-1234-123412341234}" type="slidenum">
              <a:rPr lang="en-US"/>
              <a:pPr algn="r">
                <a:buSzPts val="1400"/>
              </a:pPr>
              <a:t>44</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
        <p:nvSpPr>
          <p:cNvPr id="1177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6F0FC13F-0033-4EB8-B7C5-3234567AD2CF}" type="slidenum">
              <a:rPr lang="en-US" altLang="en-US">
                <a:latin typeface="Times New Roman" panose="02020603050405020304" pitchFamily="18" charset="0"/>
                <a:cs typeface="Times New Roman" panose="02020603050405020304" pitchFamily="18" charset="0"/>
              </a:rPr>
              <a:pPr algn="r" eaLnBrk="1" hangingPunct="1">
                <a:spcBef>
                  <a:spcPct val="0"/>
                </a:spcBef>
              </a:pPr>
              <a:t>52</a:t>
            </a:fld>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5907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701040" y="4473892"/>
            <a:ext cx="5608320" cy="3660458"/>
          </a:xfrm>
          <a:prstGeom prst="rect">
            <a:avLst/>
          </a:prstGeom>
          <a:noFill/>
          <a:ln>
            <a:noFill/>
          </a:ln>
        </p:spPr>
        <p:txBody>
          <a:bodyPr spcFirstLastPara="1" wrap="square" lIns="93157" tIns="46565" rIns="93157" bIns="46565" anchor="t" anchorCtr="0">
            <a:noAutofit/>
          </a:bodyPr>
          <a:lstStyle/>
          <a:p>
            <a:pPr marL="0" indent="0"/>
            <a:endParaRPr dirty="0"/>
          </a:p>
        </p:txBody>
      </p:sp>
      <p:sp>
        <p:nvSpPr>
          <p:cNvPr id="129" name="Google Shape;129;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701040" y="4473892"/>
            <a:ext cx="5608320" cy="3660458"/>
          </a:xfrm>
          <a:prstGeom prst="rect">
            <a:avLst/>
          </a:prstGeom>
          <a:noFill/>
          <a:ln>
            <a:noFill/>
          </a:ln>
        </p:spPr>
        <p:txBody>
          <a:bodyPr spcFirstLastPara="1" wrap="square" lIns="93157" tIns="46565" rIns="93157" bIns="46565" anchor="t" anchorCtr="0">
            <a:noAutofit/>
          </a:bodyPr>
          <a:lstStyle/>
          <a:p>
            <a:pPr marL="0" indent="0"/>
            <a:endParaRPr dirty="0"/>
          </a:p>
        </p:txBody>
      </p:sp>
      <p:sp>
        <p:nvSpPr>
          <p:cNvPr id="137" name="Google Shape;137;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txBox="1">
            <a:spLocks noGrp="1"/>
          </p:cNvSpPr>
          <p:nvPr>
            <p:ph type="body" idx="1"/>
          </p:nvPr>
        </p:nvSpPr>
        <p:spPr>
          <a:xfrm>
            <a:off x="701040" y="4473892"/>
            <a:ext cx="5608320" cy="3660458"/>
          </a:xfrm>
          <a:prstGeom prst="rect">
            <a:avLst/>
          </a:prstGeom>
          <a:noFill/>
          <a:ln>
            <a:noFill/>
          </a:ln>
        </p:spPr>
        <p:txBody>
          <a:bodyPr spcFirstLastPara="1" wrap="square" lIns="93157" tIns="46565" rIns="93157" bIns="46565" anchor="t" anchorCtr="0">
            <a:noAutofit/>
          </a:bodyPr>
          <a:lstStyle/>
          <a:p>
            <a:pPr marL="0" indent="0"/>
            <a:endParaRPr dirty="0"/>
          </a:p>
        </p:txBody>
      </p:sp>
      <p:sp>
        <p:nvSpPr>
          <p:cNvPr id="145" name="Google Shape;145;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b57ecf3ec_0_0:notes"/>
          <p:cNvSpPr txBox="1">
            <a:spLocks noGrp="1"/>
          </p:cNvSpPr>
          <p:nvPr>
            <p:ph type="body" idx="1"/>
          </p:nvPr>
        </p:nvSpPr>
        <p:spPr>
          <a:xfrm>
            <a:off x="701040" y="4473893"/>
            <a:ext cx="5608320" cy="3660610"/>
          </a:xfrm>
          <a:prstGeom prst="rect">
            <a:avLst/>
          </a:prstGeom>
          <a:noFill/>
          <a:ln>
            <a:noFill/>
          </a:ln>
        </p:spPr>
        <p:txBody>
          <a:bodyPr spcFirstLastPara="1" wrap="square" lIns="93157" tIns="46565" rIns="93157" bIns="46565" anchor="t" anchorCtr="0">
            <a:noAutofit/>
          </a:bodyPr>
          <a:lstStyle/>
          <a:p>
            <a:pPr marL="0" indent="0"/>
            <a:endParaRPr dirty="0"/>
          </a:p>
        </p:txBody>
      </p:sp>
      <p:sp>
        <p:nvSpPr>
          <p:cNvPr id="176" name="Google Shape;176;g11b57ecf3ec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3:notes"/>
          <p:cNvSpPr txBox="1">
            <a:spLocks noGrp="1"/>
          </p:cNvSpPr>
          <p:nvPr>
            <p:ph type="body" idx="1"/>
          </p:nvPr>
        </p:nvSpPr>
        <p:spPr>
          <a:xfrm>
            <a:off x="701040" y="4473892"/>
            <a:ext cx="5608320" cy="3660458"/>
          </a:xfrm>
          <a:prstGeom prst="rect">
            <a:avLst/>
          </a:prstGeom>
          <a:noFill/>
          <a:ln>
            <a:noFill/>
          </a:ln>
        </p:spPr>
        <p:txBody>
          <a:bodyPr spcFirstLastPara="1" wrap="square" lIns="93157" tIns="46565" rIns="93157" bIns="46565" anchor="t" anchorCtr="0">
            <a:noAutofit/>
          </a:bodyPr>
          <a:lstStyle/>
          <a:p>
            <a:pPr marL="0" indent="0"/>
            <a:endParaRPr dirty="0"/>
          </a:p>
        </p:txBody>
      </p:sp>
      <p:sp>
        <p:nvSpPr>
          <p:cNvPr id="229" name="Google Shape;229;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701040" y="4473892"/>
            <a:ext cx="5608320" cy="3660458"/>
          </a:xfrm>
          <a:prstGeom prst="rect">
            <a:avLst/>
          </a:prstGeom>
          <a:noFill/>
          <a:ln>
            <a:noFill/>
          </a:ln>
        </p:spPr>
        <p:txBody>
          <a:bodyPr spcFirstLastPara="1" wrap="square" lIns="93157" tIns="46565" rIns="93157" bIns="46565" anchor="t" anchorCtr="0">
            <a:noAutofit/>
          </a:bodyPr>
          <a:lstStyle/>
          <a:p>
            <a:pPr marL="0" indent="0"/>
            <a:r>
              <a:rPr lang="en-US" dirty="0"/>
              <a:t>https://www.cdc.gov/std/treatment-guidelines/congenital-syphilis.htm</a:t>
            </a:r>
            <a:endParaRPr dirty="0"/>
          </a:p>
        </p:txBody>
      </p:sp>
      <p:sp>
        <p:nvSpPr>
          <p:cNvPr id="239" name="Google Shape;239;p14:notes"/>
          <p:cNvSpPr txBox="1">
            <a:spLocks noGrp="1"/>
          </p:cNvSpPr>
          <p:nvPr>
            <p:ph type="sldNum" idx="12"/>
          </p:nvPr>
        </p:nvSpPr>
        <p:spPr>
          <a:xfrm>
            <a:off x="3970938" y="8829968"/>
            <a:ext cx="3037840" cy="466433"/>
          </a:xfrm>
          <a:prstGeom prst="rect">
            <a:avLst/>
          </a:prstGeom>
          <a:noFill/>
          <a:ln>
            <a:noFill/>
          </a:ln>
        </p:spPr>
        <p:txBody>
          <a:bodyPr spcFirstLastPara="1" wrap="square" lIns="93157" tIns="46565" rIns="93157" bIns="46565" anchor="b" anchorCtr="0">
            <a:noAutofit/>
          </a:bodyPr>
          <a:lstStyle/>
          <a:p>
            <a:pPr algn="r">
              <a:buSzPts val="1400"/>
            </a:pPr>
            <a:fld id="{00000000-1234-1234-1234-123412341234}" type="slidenum">
              <a:rPr lang="en-US"/>
              <a:pPr algn="r">
                <a:buSzPts val="1400"/>
              </a:pPr>
              <a:t>40</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5:notes"/>
          <p:cNvSpPr txBox="1">
            <a:spLocks noGrp="1"/>
          </p:cNvSpPr>
          <p:nvPr>
            <p:ph type="body" idx="1"/>
          </p:nvPr>
        </p:nvSpPr>
        <p:spPr>
          <a:xfrm>
            <a:off x="701040" y="4473892"/>
            <a:ext cx="5608320" cy="3660458"/>
          </a:xfrm>
          <a:prstGeom prst="rect">
            <a:avLst/>
          </a:prstGeom>
          <a:noFill/>
          <a:ln>
            <a:noFill/>
          </a:ln>
        </p:spPr>
        <p:txBody>
          <a:bodyPr spcFirstLastPara="1" wrap="square" lIns="93157" tIns="46565" rIns="93157" bIns="46565" anchor="t" anchorCtr="0">
            <a:noAutofit/>
          </a:bodyPr>
          <a:lstStyle/>
          <a:p>
            <a:pPr marL="0" indent="0"/>
            <a:r>
              <a:rPr lang="en-US" dirty="0"/>
              <a:t>https://www.cdc.gov/std/treatment-guidelines/congenital-syphilis.htm</a:t>
            </a:r>
            <a:endParaRPr dirty="0"/>
          </a:p>
        </p:txBody>
      </p:sp>
      <p:sp>
        <p:nvSpPr>
          <p:cNvPr id="250" name="Google Shape;250;p15:notes"/>
          <p:cNvSpPr txBox="1">
            <a:spLocks noGrp="1"/>
          </p:cNvSpPr>
          <p:nvPr>
            <p:ph type="sldNum" idx="12"/>
          </p:nvPr>
        </p:nvSpPr>
        <p:spPr>
          <a:xfrm>
            <a:off x="3970938" y="8829968"/>
            <a:ext cx="3037840" cy="466433"/>
          </a:xfrm>
          <a:prstGeom prst="rect">
            <a:avLst/>
          </a:prstGeom>
          <a:noFill/>
          <a:ln>
            <a:noFill/>
          </a:ln>
        </p:spPr>
        <p:txBody>
          <a:bodyPr spcFirstLastPara="1" wrap="square" lIns="93157" tIns="46565" rIns="93157" bIns="46565" anchor="b" anchorCtr="0">
            <a:noAutofit/>
          </a:bodyPr>
          <a:lstStyle/>
          <a:p>
            <a:pPr algn="r">
              <a:buSzPts val="1400"/>
            </a:pPr>
            <a:fld id="{00000000-1234-1234-1234-123412341234}" type="slidenum">
              <a:rPr lang="en-US"/>
              <a:pPr algn="r">
                <a:buSzPts val="1400"/>
              </a:pPr>
              <a:t>41</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6:notes"/>
          <p:cNvSpPr txBox="1">
            <a:spLocks noGrp="1"/>
          </p:cNvSpPr>
          <p:nvPr>
            <p:ph type="body" idx="1"/>
          </p:nvPr>
        </p:nvSpPr>
        <p:spPr>
          <a:xfrm>
            <a:off x="701040" y="4473892"/>
            <a:ext cx="5608320" cy="3660458"/>
          </a:xfrm>
          <a:prstGeom prst="rect">
            <a:avLst/>
          </a:prstGeom>
          <a:noFill/>
          <a:ln>
            <a:noFill/>
          </a:ln>
        </p:spPr>
        <p:txBody>
          <a:bodyPr spcFirstLastPara="1" wrap="square" lIns="93157" tIns="46565" rIns="93157" bIns="46565" anchor="t" anchorCtr="0">
            <a:noAutofit/>
          </a:bodyPr>
          <a:lstStyle/>
          <a:p>
            <a:pPr marL="0" indent="0"/>
            <a:r>
              <a:rPr lang="en-US" dirty="0"/>
              <a:t>https://www.cdc.gov/std/treatment-guidelines/congenital-syphilis.htm</a:t>
            </a:r>
            <a:endParaRPr dirty="0"/>
          </a:p>
        </p:txBody>
      </p:sp>
      <p:sp>
        <p:nvSpPr>
          <p:cNvPr id="260" name="Google Shape;260;p16:notes"/>
          <p:cNvSpPr txBox="1">
            <a:spLocks noGrp="1"/>
          </p:cNvSpPr>
          <p:nvPr>
            <p:ph type="sldNum" idx="12"/>
          </p:nvPr>
        </p:nvSpPr>
        <p:spPr>
          <a:xfrm>
            <a:off x="3970938" y="8829968"/>
            <a:ext cx="3037840" cy="466433"/>
          </a:xfrm>
          <a:prstGeom prst="rect">
            <a:avLst/>
          </a:prstGeom>
          <a:noFill/>
          <a:ln>
            <a:noFill/>
          </a:ln>
        </p:spPr>
        <p:txBody>
          <a:bodyPr spcFirstLastPara="1" wrap="square" lIns="93157" tIns="46565" rIns="93157" bIns="46565" anchor="b" anchorCtr="0">
            <a:noAutofit/>
          </a:bodyPr>
          <a:lstStyle/>
          <a:p>
            <a:pPr algn="r">
              <a:buSzPts val="1400"/>
            </a:pPr>
            <a:fld id="{00000000-1234-1234-1234-123412341234}" type="slidenum">
              <a:rPr lang="en-US"/>
              <a:pPr algn="r">
                <a:buSzPts val="1400"/>
              </a:pPr>
              <a:t>42</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95228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77709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6620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414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8977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5051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8072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09136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24646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38401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80851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997762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std/statistics/2020/figures/SYPH-1.ht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9BE6F6B-19BD-443C-8FB0-FA45F13F9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9505" cy="6857542"/>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8" name="Group 27">
            <a:extLst>
              <a:ext uri="{FF2B5EF4-FFF2-40B4-BE49-F238E27FC236}">
                <a16:creationId xmlns:a16="http://schemas.microsoft.com/office/drawing/2014/main" id="{92AAE609-C327-4952-BB48-254E9015AD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93178" y="681628"/>
            <a:ext cx="1562267" cy="1172973"/>
            <a:chOff x="7493121" y="1000124"/>
            <a:chExt cx="1562267" cy="1172973"/>
          </a:xfrm>
        </p:grpSpPr>
        <p:sp>
          <p:nvSpPr>
            <p:cNvPr id="29"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0"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539414" y="1270007"/>
            <a:ext cx="5845097" cy="4317987"/>
          </a:xfrm>
        </p:spPr>
        <p:txBody>
          <a:bodyPr anchor="ctr">
            <a:normAutofit/>
          </a:bodyPr>
          <a:lstStyle/>
          <a:p>
            <a:pPr algn="r"/>
            <a:r>
              <a:rPr lang="en-US" sz="7200">
                <a:solidFill>
                  <a:schemeClr val="bg1"/>
                </a:solidFill>
                <a:cs typeface="Calibri Light"/>
              </a:rPr>
              <a:t>Congenital Syphilis</a:t>
            </a:r>
            <a:endParaRPr lang="en-US" sz="7200">
              <a:solidFill>
                <a:schemeClr val="bg1"/>
              </a:solidFill>
            </a:endParaRPr>
          </a:p>
        </p:txBody>
      </p:sp>
      <p:sp>
        <p:nvSpPr>
          <p:cNvPr id="3" name="Subtitle 2"/>
          <p:cNvSpPr>
            <a:spLocks noGrp="1"/>
          </p:cNvSpPr>
          <p:nvPr>
            <p:ph type="subTitle" idx="1"/>
          </p:nvPr>
        </p:nvSpPr>
        <p:spPr>
          <a:xfrm>
            <a:off x="7792278" y="2136854"/>
            <a:ext cx="4155906" cy="2871841"/>
          </a:xfrm>
        </p:spPr>
        <p:txBody>
          <a:bodyPr vert="horz" lIns="91440" tIns="45720" rIns="91440" bIns="45720" rtlCol="0" anchor="ctr">
            <a:normAutofit/>
          </a:bodyPr>
          <a:lstStyle/>
          <a:p>
            <a:pPr algn="l"/>
            <a:r>
              <a:rPr lang="en-US" dirty="0">
                <a:cs typeface="Calibri"/>
              </a:rPr>
              <a:t>Stefan Maxwell MB,BS. FAAP</a:t>
            </a:r>
          </a:p>
          <a:p>
            <a:pPr algn="l"/>
            <a:r>
              <a:rPr lang="en-US" dirty="0">
                <a:cs typeface="Calibri"/>
              </a:rPr>
              <a:t>PEDIATRIX MEDICAL GROUP</a:t>
            </a:r>
          </a:p>
          <a:p>
            <a:pPr algn="l"/>
            <a:r>
              <a:rPr lang="en-US" dirty="0">
                <a:cs typeface="Calibri"/>
              </a:rPr>
              <a:t>Medical Director NICU, Women and Childrens' Hospital</a:t>
            </a:r>
          </a:p>
          <a:p>
            <a:pPr algn="l"/>
            <a:r>
              <a:rPr lang="en-US" dirty="0">
                <a:cs typeface="Calibri"/>
              </a:rPr>
              <a:t>Charleston WV</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90ED-6E51-FAD9-A76F-FB6B93AB797C}"/>
              </a:ext>
            </a:extLst>
          </p:cNvPr>
          <p:cNvSpPr>
            <a:spLocks noGrp="1"/>
          </p:cNvSpPr>
          <p:nvPr>
            <p:ph type="title"/>
          </p:nvPr>
        </p:nvSpPr>
        <p:spPr/>
        <p:txBody>
          <a:bodyPr/>
          <a:lstStyle/>
          <a:p>
            <a:r>
              <a:rPr lang="en-US" dirty="0">
                <a:cs typeface="Calibri Light"/>
              </a:rPr>
              <a:t>HISTORY</a:t>
            </a:r>
            <a:endParaRPr lang="en-US" dirty="0"/>
          </a:p>
        </p:txBody>
      </p:sp>
      <p:sp>
        <p:nvSpPr>
          <p:cNvPr id="3" name="Content Placeholder 2">
            <a:extLst>
              <a:ext uri="{FF2B5EF4-FFF2-40B4-BE49-F238E27FC236}">
                <a16:creationId xmlns:a16="http://schemas.microsoft.com/office/drawing/2014/main" id="{A46D93B1-02A9-ADB7-FA63-B7D1245D8D00}"/>
              </a:ext>
            </a:extLst>
          </p:cNvPr>
          <p:cNvSpPr>
            <a:spLocks noGrp="1"/>
          </p:cNvSpPr>
          <p:nvPr>
            <p:ph idx="1"/>
          </p:nvPr>
        </p:nvSpPr>
        <p:spPr>
          <a:xfrm>
            <a:off x="838200" y="1609965"/>
            <a:ext cx="10515600" cy="4969564"/>
          </a:xfrm>
        </p:spPr>
        <p:txBody>
          <a:bodyPr vert="horz" lIns="91440" tIns="45720" rIns="91440" bIns="45720" rtlCol="0" anchor="t">
            <a:normAutofit/>
          </a:bodyPr>
          <a:lstStyle/>
          <a:p>
            <a:r>
              <a:rPr lang="en-US" dirty="0">
                <a:cs typeface="Calibri"/>
              </a:rPr>
              <a:t>Augier Ferrier (1513-1588)</a:t>
            </a:r>
          </a:p>
          <a:p>
            <a:r>
              <a:rPr lang="en-US" dirty="0">
                <a:cs typeface="Calibri"/>
              </a:rPr>
              <a:t>In 1564, thought that:</a:t>
            </a:r>
          </a:p>
          <a:p>
            <a:r>
              <a:rPr lang="en-US" dirty="0">
                <a:cs typeface="Calibri"/>
              </a:rPr>
              <a:t>"The disease is acquired in utero inherited from</a:t>
            </a:r>
          </a:p>
          <a:p>
            <a:pPr marL="0" indent="0">
              <a:buNone/>
            </a:pPr>
            <a:r>
              <a:rPr lang="en-US" dirty="0">
                <a:cs typeface="Calibri"/>
              </a:rPr>
              <a:t>    the father's seed.</a:t>
            </a:r>
          </a:p>
          <a:p>
            <a:r>
              <a:rPr lang="en-US" dirty="0">
                <a:cs typeface="Calibri"/>
              </a:rPr>
              <a:t>When the Mother is infected at conception, </a:t>
            </a:r>
          </a:p>
          <a:p>
            <a:pPr marL="0" indent="0">
              <a:buNone/>
            </a:pPr>
            <a:r>
              <a:rPr lang="en-US" dirty="0">
                <a:cs typeface="Calibri"/>
              </a:rPr>
              <a:t>   formation of fetal organs is severely disturbed"</a:t>
            </a:r>
            <a:endParaRPr lang="en-US">
              <a:cs typeface="Calibri" panose="020F0502020204030204"/>
            </a:endParaRPr>
          </a:p>
        </p:txBody>
      </p:sp>
      <p:pic>
        <p:nvPicPr>
          <p:cNvPr id="4" name="Picture 4">
            <a:extLst>
              <a:ext uri="{FF2B5EF4-FFF2-40B4-BE49-F238E27FC236}">
                <a16:creationId xmlns:a16="http://schemas.microsoft.com/office/drawing/2014/main" id="{FDFEF580-678C-E607-31F3-DF723BA35001}"/>
              </a:ext>
            </a:extLst>
          </p:cNvPr>
          <p:cNvPicPr>
            <a:picLocks noChangeAspect="1"/>
          </p:cNvPicPr>
          <p:nvPr/>
        </p:nvPicPr>
        <p:blipFill>
          <a:blip r:embed="rId2"/>
          <a:stretch>
            <a:fillRect/>
          </a:stretch>
        </p:blipFill>
        <p:spPr>
          <a:xfrm>
            <a:off x="8815118" y="1686464"/>
            <a:ext cx="2929386" cy="2974675"/>
          </a:xfrm>
          <a:prstGeom prst="rect">
            <a:avLst/>
          </a:prstGeom>
        </p:spPr>
      </p:pic>
    </p:spTree>
    <p:extLst>
      <p:ext uri="{BB962C8B-B14F-4D97-AF65-F5344CB8AC3E}">
        <p14:creationId xmlns:p14="http://schemas.microsoft.com/office/powerpoint/2010/main" val="389310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C206-F3F3-DFD5-295C-FD8A008151E5}"/>
              </a:ext>
            </a:extLst>
          </p:cNvPr>
          <p:cNvSpPr>
            <a:spLocks noGrp="1"/>
          </p:cNvSpPr>
          <p:nvPr>
            <p:ph type="title"/>
          </p:nvPr>
        </p:nvSpPr>
        <p:spPr/>
        <p:txBody>
          <a:bodyPr/>
          <a:lstStyle/>
          <a:p>
            <a:r>
              <a:rPr lang="en-US" dirty="0">
                <a:cs typeface="Calibri Light"/>
              </a:rPr>
              <a:t>HISTORY</a:t>
            </a:r>
            <a:endParaRPr lang="en-US" dirty="0"/>
          </a:p>
        </p:txBody>
      </p:sp>
      <p:sp>
        <p:nvSpPr>
          <p:cNvPr id="3" name="Content Placeholder 2">
            <a:extLst>
              <a:ext uri="{FF2B5EF4-FFF2-40B4-BE49-F238E27FC236}">
                <a16:creationId xmlns:a16="http://schemas.microsoft.com/office/drawing/2014/main" id="{9C92FA65-63CC-846F-DB5D-C7883167A28A}"/>
              </a:ext>
            </a:extLst>
          </p:cNvPr>
          <p:cNvSpPr>
            <a:spLocks noGrp="1"/>
          </p:cNvSpPr>
          <p:nvPr>
            <p:ph idx="1"/>
          </p:nvPr>
        </p:nvSpPr>
        <p:spPr>
          <a:xfrm>
            <a:off x="838200" y="1447774"/>
            <a:ext cx="10805285" cy="4729189"/>
          </a:xfrm>
        </p:spPr>
        <p:txBody>
          <a:bodyPr vert="horz" lIns="91440" tIns="45720" rIns="91440" bIns="45720" rtlCol="0" anchor="t">
            <a:normAutofit lnSpcReduction="10000"/>
          </a:bodyPr>
          <a:lstStyle/>
          <a:p>
            <a:r>
              <a:rPr lang="en-US" dirty="0">
                <a:cs typeface="Calibri"/>
              </a:rPr>
              <a:t>“Morbus </a:t>
            </a:r>
            <a:r>
              <a:rPr lang="en-US" dirty="0" err="1">
                <a:cs typeface="Calibri"/>
              </a:rPr>
              <a:t>gallicus</a:t>
            </a:r>
            <a:r>
              <a:rPr lang="en-US" dirty="0">
                <a:cs typeface="Calibri"/>
              </a:rPr>
              <a:t>”: The French disease or ”Syphilis”. The name "syphilis" was coined by Hieronymus </a:t>
            </a:r>
            <a:r>
              <a:rPr lang="en-US" dirty="0" err="1">
                <a:cs typeface="Calibri"/>
              </a:rPr>
              <a:t>Fracastorius</a:t>
            </a:r>
            <a:r>
              <a:rPr lang="en-US" dirty="0">
                <a:cs typeface="Calibri"/>
              </a:rPr>
              <a:t> (Girolamo </a:t>
            </a:r>
            <a:r>
              <a:rPr lang="en-US" dirty="0" err="1">
                <a:cs typeface="Calibri"/>
              </a:rPr>
              <a:t>Fracastoro</a:t>
            </a:r>
            <a:r>
              <a:rPr lang="en-US" dirty="0">
                <a:cs typeface="Calibri"/>
              </a:rPr>
              <a:t>). </a:t>
            </a:r>
            <a:r>
              <a:rPr lang="en-US" dirty="0" err="1">
                <a:cs typeface="Calibri"/>
              </a:rPr>
              <a:t>Fracastorius</a:t>
            </a:r>
            <a:r>
              <a:rPr lang="en-US" dirty="0">
                <a:cs typeface="Calibri"/>
              </a:rPr>
              <a:t> was a true Renaissance man; he wrote on the temperature of wines, the rise of the Nile, poetry, the mind, and the soul; </a:t>
            </a:r>
          </a:p>
          <a:p>
            <a:r>
              <a:rPr lang="en-US" dirty="0">
                <a:cs typeface="Calibri"/>
              </a:rPr>
              <a:t>He was an astronomer, geographer, botanist, mathematician philosopher and, last but not least ……</a:t>
            </a:r>
          </a:p>
          <a:p>
            <a:pPr marL="0" indent="0">
              <a:buNone/>
            </a:pPr>
            <a:r>
              <a:rPr lang="en-US" dirty="0">
                <a:cs typeface="Calibri"/>
              </a:rPr>
              <a:t>   in the present context, </a:t>
            </a:r>
          </a:p>
          <a:p>
            <a:pPr marL="0" indent="0">
              <a:buNone/>
            </a:pPr>
            <a:r>
              <a:rPr lang="en-US" dirty="0">
                <a:cs typeface="Calibri"/>
              </a:rPr>
              <a:t>    He was a physician. In 1530 he published :</a:t>
            </a:r>
          </a:p>
          <a:p>
            <a:pPr marL="0" indent="0">
              <a:buNone/>
            </a:pPr>
            <a:r>
              <a:rPr lang="en-US" dirty="0">
                <a:cs typeface="Calibri"/>
              </a:rPr>
              <a:t>      "Syphilis </a:t>
            </a:r>
            <a:r>
              <a:rPr lang="en-US" dirty="0" err="1">
                <a:cs typeface="Calibri"/>
              </a:rPr>
              <a:t>sive</a:t>
            </a:r>
            <a:r>
              <a:rPr lang="en-US" dirty="0">
                <a:cs typeface="Calibri"/>
              </a:rPr>
              <a:t> morbus </a:t>
            </a:r>
            <a:r>
              <a:rPr lang="en-US" dirty="0" err="1">
                <a:cs typeface="Calibri"/>
              </a:rPr>
              <a:t>gallicus</a:t>
            </a:r>
            <a:r>
              <a:rPr lang="en-US" dirty="0">
                <a:cs typeface="Calibri"/>
              </a:rPr>
              <a:t>" </a:t>
            </a:r>
          </a:p>
          <a:p>
            <a:pPr marL="0" indent="0">
              <a:buNone/>
            </a:pPr>
            <a:r>
              <a:rPr lang="en-US" dirty="0">
                <a:cs typeface="Calibri"/>
              </a:rPr>
              <a:t>   (Syphilis or the French Disease) </a:t>
            </a:r>
          </a:p>
          <a:p>
            <a:pPr marL="0" indent="0">
              <a:buNone/>
            </a:pPr>
            <a:r>
              <a:rPr lang="en-US" dirty="0">
                <a:cs typeface="Calibri"/>
              </a:rPr>
              <a:t>    in which the name of the disease first appeared.</a:t>
            </a:r>
          </a:p>
        </p:txBody>
      </p:sp>
      <p:pic>
        <p:nvPicPr>
          <p:cNvPr id="4" name="Picture 4" descr="A picture containing water, hat, tied&#10;&#10;Description automatically generated">
            <a:extLst>
              <a:ext uri="{FF2B5EF4-FFF2-40B4-BE49-F238E27FC236}">
                <a16:creationId xmlns:a16="http://schemas.microsoft.com/office/drawing/2014/main" id="{B5037A45-A80B-45A1-ED57-47502A45B5CC}"/>
              </a:ext>
            </a:extLst>
          </p:cNvPr>
          <p:cNvPicPr>
            <a:picLocks noChangeAspect="1"/>
          </p:cNvPicPr>
          <p:nvPr/>
        </p:nvPicPr>
        <p:blipFill>
          <a:blip r:embed="rId2"/>
          <a:stretch>
            <a:fillRect/>
          </a:stretch>
        </p:blipFill>
        <p:spPr>
          <a:xfrm>
            <a:off x="8376129" y="3330034"/>
            <a:ext cx="2743200" cy="2743200"/>
          </a:xfrm>
          <a:prstGeom prst="rect">
            <a:avLst/>
          </a:prstGeom>
        </p:spPr>
      </p:pic>
    </p:spTree>
    <p:extLst>
      <p:ext uri="{BB962C8B-B14F-4D97-AF65-F5344CB8AC3E}">
        <p14:creationId xmlns:p14="http://schemas.microsoft.com/office/powerpoint/2010/main" val="2469783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8E41B-EB2F-602F-1E53-FE1DCAB1B570}"/>
              </a:ext>
            </a:extLst>
          </p:cNvPr>
          <p:cNvSpPr>
            <a:spLocks noGrp="1"/>
          </p:cNvSpPr>
          <p:nvPr>
            <p:ph type="title"/>
          </p:nvPr>
        </p:nvSpPr>
        <p:spPr/>
        <p:txBody>
          <a:bodyPr/>
          <a:lstStyle/>
          <a:p>
            <a:r>
              <a:rPr lang="en-US" dirty="0">
                <a:cs typeface="Calibri Light"/>
              </a:rPr>
              <a:t>HISTORY</a:t>
            </a:r>
            <a:endParaRPr lang="en-US" dirty="0"/>
          </a:p>
        </p:txBody>
      </p:sp>
      <p:sp>
        <p:nvSpPr>
          <p:cNvPr id="3" name="Content Placeholder 2">
            <a:extLst>
              <a:ext uri="{FF2B5EF4-FFF2-40B4-BE49-F238E27FC236}">
                <a16:creationId xmlns:a16="http://schemas.microsoft.com/office/drawing/2014/main" id="{109CB78D-AD93-66B3-40F9-D65FE547446F}"/>
              </a:ext>
            </a:extLst>
          </p:cNvPr>
          <p:cNvSpPr>
            <a:spLocks noGrp="1"/>
          </p:cNvSpPr>
          <p:nvPr>
            <p:ph idx="1"/>
          </p:nvPr>
        </p:nvSpPr>
        <p:spPr/>
        <p:txBody>
          <a:bodyPr vert="horz" lIns="91440" tIns="45720" rIns="91440" bIns="45720" rtlCol="0" anchor="t">
            <a:normAutofit fontScale="92500"/>
          </a:bodyPr>
          <a:lstStyle/>
          <a:p>
            <a:r>
              <a:rPr lang="en-US" dirty="0">
                <a:cs typeface="Calibri"/>
              </a:rPr>
              <a:t>John Burns an obstetrician in Glasgow (1811)</a:t>
            </a:r>
          </a:p>
          <a:p>
            <a:r>
              <a:rPr lang="en-US" dirty="0">
                <a:cs typeface="Calibri"/>
              </a:rPr>
              <a:t>"Babies who receive the venereal disease in utero may be born alive with no signs or symptoms at birth, but then develop a wrinkled countenance, (old age in the miniature) with copper-colored blotches which then develop into ulcers within a fortnight"</a:t>
            </a:r>
          </a:p>
          <a:p>
            <a:r>
              <a:rPr lang="en-US" dirty="0">
                <a:cs typeface="Calibri"/>
              </a:rPr>
              <a:t>Michael Underwood (London) and Henry Maunsell (Dublin) named the coryza "snuffles"</a:t>
            </a:r>
          </a:p>
          <a:p>
            <a:r>
              <a:rPr lang="en-US" dirty="0">
                <a:cs typeface="Calibri"/>
              </a:rPr>
              <a:t>Bertin in 1810 described painful bone diseases as "laminated periostitis" </a:t>
            </a:r>
          </a:p>
          <a:p>
            <a:r>
              <a:rPr lang="en-US" dirty="0">
                <a:cs typeface="Calibri"/>
              </a:rPr>
              <a:t>Francois </a:t>
            </a:r>
            <a:r>
              <a:rPr lang="en-US" dirty="0" err="1">
                <a:cs typeface="Calibri"/>
              </a:rPr>
              <a:t>Valleix</a:t>
            </a:r>
            <a:r>
              <a:rPr lang="en-US" dirty="0">
                <a:cs typeface="Calibri"/>
              </a:rPr>
              <a:t> in 1835 thought this "paralysis" of limbs was a cerebral lesion and applied leeches behind each ear </a:t>
            </a:r>
          </a:p>
          <a:p>
            <a:endParaRPr lang="en-US" dirty="0">
              <a:cs typeface="Calibri"/>
            </a:endParaRPr>
          </a:p>
        </p:txBody>
      </p:sp>
    </p:spTree>
    <p:extLst>
      <p:ext uri="{BB962C8B-B14F-4D97-AF65-F5344CB8AC3E}">
        <p14:creationId xmlns:p14="http://schemas.microsoft.com/office/powerpoint/2010/main" val="1067493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0759-A9D2-0177-2BBA-BBB99C07383F}"/>
              </a:ext>
            </a:extLst>
          </p:cNvPr>
          <p:cNvSpPr>
            <a:spLocks noGrp="1"/>
          </p:cNvSpPr>
          <p:nvPr>
            <p:ph type="title"/>
          </p:nvPr>
        </p:nvSpPr>
        <p:spPr/>
        <p:txBody>
          <a:bodyPr/>
          <a:lstStyle/>
          <a:p>
            <a:r>
              <a:rPr lang="en-US" dirty="0">
                <a:cs typeface="Calibri Light"/>
              </a:rPr>
              <a:t>HISTORY</a:t>
            </a:r>
            <a:endParaRPr lang="en-US" dirty="0"/>
          </a:p>
        </p:txBody>
      </p:sp>
      <p:sp>
        <p:nvSpPr>
          <p:cNvPr id="3" name="Content Placeholder 2">
            <a:extLst>
              <a:ext uri="{FF2B5EF4-FFF2-40B4-BE49-F238E27FC236}">
                <a16:creationId xmlns:a16="http://schemas.microsoft.com/office/drawing/2014/main" id="{C3B6E1A4-6BF4-FA75-145C-BCE493637D07}"/>
              </a:ext>
            </a:extLst>
          </p:cNvPr>
          <p:cNvSpPr>
            <a:spLocks noGrp="1"/>
          </p:cNvSpPr>
          <p:nvPr>
            <p:ph idx="1"/>
          </p:nvPr>
        </p:nvSpPr>
        <p:spPr>
          <a:xfrm>
            <a:off x="838200" y="1466192"/>
            <a:ext cx="10515600" cy="5393694"/>
          </a:xfrm>
        </p:spPr>
        <p:txBody>
          <a:bodyPr vert="horz" lIns="91440" tIns="45720" rIns="91440" bIns="45720" rtlCol="0" anchor="t">
            <a:normAutofit/>
          </a:bodyPr>
          <a:lstStyle/>
          <a:p>
            <a:r>
              <a:rPr lang="en-US" dirty="0">
                <a:cs typeface="Calibri"/>
              </a:rPr>
              <a:t>Jules Parrot (1829-1883) named this osteochondritis :</a:t>
            </a:r>
          </a:p>
          <a:p>
            <a:pPr marL="0" indent="0">
              <a:buNone/>
            </a:pPr>
            <a:r>
              <a:rPr lang="en-US" dirty="0">
                <a:cs typeface="Calibri"/>
              </a:rPr>
              <a:t>   "Pseudo-</a:t>
            </a:r>
            <a:r>
              <a:rPr lang="en-US" dirty="0" err="1">
                <a:cs typeface="Calibri"/>
              </a:rPr>
              <a:t>paralysie</a:t>
            </a:r>
            <a:r>
              <a:rPr lang="en-US" dirty="0">
                <a:cs typeface="Calibri"/>
              </a:rPr>
              <a:t>" in 1872.   </a:t>
            </a:r>
          </a:p>
          <a:p>
            <a:pPr marL="0" indent="0">
              <a:buNone/>
            </a:pPr>
            <a:r>
              <a:rPr lang="en-US" dirty="0">
                <a:cs typeface="Calibri"/>
              </a:rPr>
              <a:t>  Tardive (delayed) congenital syphilis:</a:t>
            </a:r>
          </a:p>
          <a:p>
            <a:pPr marL="0" indent="0">
              <a:buNone/>
            </a:pPr>
            <a:r>
              <a:rPr lang="en-US" dirty="0">
                <a:cs typeface="Calibri"/>
              </a:rPr>
              <a:t>   "Keratitis, deafness, and upper incisors which are </a:t>
            </a:r>
          </a:p>
          <a:p>
            <a:pPr marL="0" indent="0">
              <a:buNone/>
            </a:pPr>
            <a:r>
              <a:rPr lang="en-US" dirty="0">
                <a:cs typeface="Calibri"/>
              </a:rPr>
              <a:t>    short, convergent and narrow with notches" was</a:t>
            </a:r>
          </a:p>
          <a:p>
            <a:pPr marL="0" indent="0">
              <a:buNone/>
            </a:pPr>
            <a:r>
              <a:rPr lang="en-US" dirty="0">
                <a:cs typeface="Calibri"/>
              </a:rPr>
              <a:t>     described by Jonathan Hutchinson in 1863</a:t>
            </a:r>
          </a:p>
          <a:p>
            <a:pPr marL="0" indent="0">
              <a:buNone/>
            </a:pPr>
            <a:r>
              <a:rPr lang="en-US" dirty="0">
                <a:cs typeface="Calibri"/>
              </a:rPr>
              <a:t>                           He was a surgeon, </a:t>
            </a:r>
            <a:r>
              <a:rPr lang="en-US" dirty="0" err="1">
                <a:cs typeface="Calibri"/>
              </a:rPr>
              <a:t>opthalmologist</a:t>
            </a:r>
            <a:r>
              <a:rPr lang="en-US" dirty="0">
                <a:cs typeface="Calibri"/>
              </a:rPr>
              <a:t>, dermatologist</a:t>
            </a:r>
          </a:p>
          <a:p>
            <a:pPr marL="0" indent="0">
              <a:buNone/>
            </a:pPr>
            <a:r>
              <a:rPr lang="en-US" dirty="0">
                <a:cs typeface="Calibri"/>
              </a:rPr>
              <a:t>                               venereologist and pathologist (1823-1913)</a:t>
            </a:r>
          </a:p>
        </p:txBody>
      </p:sp>
      <p:pic>
        <p:nvPicPr>
          <p:cNvPr id="4" name="Picture 4" descr="A picture containing text&#10;&#10;Description automatically generated">
            <a:extLst>
              <a:ext uri="{FF2B5EF4-FFF2-40B4-BE49-F238E27FC236}">
                <a16:creationId xmlns:a16="http://schemas.microsoft.com/office/drawing/2014/main" id="{D471CBC0-AA1A-B2B6-433A-B9C986D3277F}"/>
              </a:ext>
            </a:extLst>
          </p:cNvPr>
          <p:cNvPicPr>
            <a:picLocks noChangeAspect="1"/>
          </p:cNvPicPr>
          <p:nvPr/>
        </p:nvPicPr>
        <p:blipFill>
          <a:blip r:embed="rId2"/>
          <a:stretch>
            <a:fillRect/>
          </a:stretch>
        </p:blipFill>
        <p:spPr>
          <a:xfrm>
            <a:off x="9231702" y="1960300"/>
            <a:ext cx="2204050" cy="2707364"/>
          </a:xfrm>
          <a:prstGeom prst="rect">
            <a:avLst/>
          </a:prstGeom>
        </p:spPr>
      </p:pic>
      <p:pic>
        <p:nvPicPr>
          <p:cNvPr id="5" name="Picture 5">
            <a:extLst>
              <a:ext uri="{FF2B5EF4-FFF2-40B4-BE49-F238E27FC236}">
                <a16:creationId xmlns:a16="http://schemas.microsoft.com/office/drawing/2014/main" id="{6A5EEBCA-F759-07AA-72E3-1F0BB29BBD1D}"/>
              </a:ext>
            </a:extLst>
          </p:cNvPr>
          <p:cNvPicPr>
            <a:picLocks noChangeAspect="1"/>
          </p:cNvPicPr>
          <p:nvPr/>
        </p:nvPicPr>
        <p:blipFill>
          <a:blip r:embed="rId3"/>
          <a:stretch>
            <a:fillRect/>
          </a:stretch>
        </p:blipFill>
        <p:spPr>
          <a:xfrm>
            <a:off x="1497042" y="4904027"/>
            <a:ext cx="1434142" cy="1859173"/>
          </a:xfrm>
          <a:prstGeom prst="rect">
            <a:avLst/>
          </a:prstGeom>
        </p:spPr>
      </p:pic>
    </p:spTree>
    <p:extLst>
      <p:ext uri="{BB962C8B-B14F-4D97-AF65-F5344CB8AC3E}">
        <p14:creationId xmlns:p14="http://schemas.microsoft.com/office/powerpoint/2010/main" val="1982241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2004-603F-88DF-AC64-10F02A429AAF}"/>
              </a:ext>
            </a:extLst>
          </p:cNvPr>
          <p:cNvSpPr>
            <a:spLocks noGrp="1"/>
          </p:cNvSpPr>
          <p:nvPr>
            <p:ph type="title"/>
          </p:nvPr>
        </p:nvSpPr>
        <p:spPr/>
        <p:txBody>
          <a:bodyPr/>
          <a:lstStyle/>
          <a:p>
            <a:r>
              <a:rPr lang="en-US" dirty="0">
                <a:ea typeface="Calibri Light"/>
                <a:cs typeface="Calibri Light"/>
              </a:rPr>
              <a:t>HISTORY</a:t>
            </a:r>
            <a:endParaRPr lang="en-US" dirty="0"/>
          </a:p>
        </p:txBody>
      </p:sp>
      <p:sp>
        <p:nvSpPr>
          <p:cNvPr id="3" name="Content Placeholder 2">
            <a:extLst>
              <a:ext uri="{FF2B5EF4-FFF2-40B4-BE49-F238E27FC236}">
                <a16:creationId xmlns:a16="http://schemas.microsoft.com/office/drawing/2014/main" id="{2596964D-0EBD-ADF1-B30E-C8D1365869C4}"/>
              </a:ext>
            </a:extLst>
          </p:cNvPr>
          <p:cNvSpPr>
            <a:spLocks noGrp="1"/>
          </p:cNvSpPr>
          <p:nvPr>
            <p:ph idx="1"/>
          </p:nvPr>
        </p:nvSpPr>
        <p:spPr/>
        <p:txBody>
          <a:bodyPr vert="horz" lIns="91440" tIns="45720" rIns="91440" bIns="45720" rtlCol="0" anchor="t">
            <a:normAutofit lnSpcReduction="10000"/>
          </a:bodyPr>
          <a:lstStyle/>
          <a:p>
            <a:r>
              <a:rPr lang="en-US" dirty="0">
                <a:ea typeface="Calibri"/>
                <a:cs typeface="Calibri"/>
              </a:rPr>
              <a:t>The Infant Hospital in </a:t>
            </a:r>
            <a:r>
              <a:rPr lang="en-US" dirty="0" err="1">
                <a:ea typeface="Calibri"/>
                <a:cs typeface="Calibri"/>
              </a:rPr>
              <a:t>Vaugirard</a:t>
            </a:r>
            <a:r>
              <a:rPr lang="en-US" dirty="0">
                <a:ea typeface="Calibri"/>
                <a:cs typeface="Calibri"/>
              </a:rPr>
              <a:t>, Paris (1780-1793)</a:t>
            </a:r>
          </a:p>
          <a:p>
            <a:r>
              <a:rPr lang="en-US" dirty="0">
                <a:ea typeface="Calibri"/>
                <a:cs typeface="Calibri"/>
              </a:rPr>
              <a:t>Opened by Jean Lenoir (Lt. General of Police) for infants with syphilis </a:t>
            </a:r>
          </a:p>
          <a:p>
            <a:r>
              <a:rPr lang="en-US" dirty="0">
                <a:ea typeface="Calibri"/>
                <a:cs typeface="Calibri"/>
              </a:rPr>
              <a:t>Enclosed with a large orchard (vegetables and fodder) and walking areas for Mothers and stables for donkeys, goats and cows </a:t>
            </a:r>
          </a:p>
          <a:p>
            <a:r>
              <a:rPr lang="en-US" dirty="0">
                <a:ea typeface="Calibri"/>
                <a:cs typeface="Calibri"/>
              </a:rPr>
              <a:t>71 beds for syphilitic women and 64 for babies. Women treated with oral mercury and friction. Infants breast-fed by nurses treated with mercury.</a:t>
            </a:r>
          </a:p>
          <a:p>
            <a:r>
              <a:rPr lang="en-US" dirty="0">
                <a:ea typeface="Calibri"/>
                <a:cs typeface="Calibri"/>
              </a:rPr>
              <a:t>In 10 years, 1874 infants treated in the hospice, with 90% mortality.</a:t>
            </a:r>
          </a:p>
          <a:p>
            <a:r>
              <a:rPr lang="en-US" dirty="0">
                <a:ea typeface="Calibri"/>
                <a:cs typeface="Calibri"/>
              </a:rPr>
              <a:t>In 1793 patients transferred to "</a:t>
            </a:r>
            <a:r>
              <a:rPr lang="en-US" dirty="0" err="1">
                <a:ea typeface="Calibri"/>
                <a:cs typeface="Calibri"/>
              </a:rPr>
              <a:t>Hopital</a:t>
            </a:r>
            <a:r>
              <a:rPr lang="en-US" dirty="0">
                <a:ea typeface="Calibri"/>
                <a:cs typeface="Calibri"/>
              </a:rPr>
              <a:t> des </a:t>
            </a:r>
            <a:r>
              <a:rPr lang="en-US" dirty="0" err="1">
                <a:ea typeface="Calibri"/>
                <a:cs typeface="Calibri"/>
              </a:rPr>
              <a:t>Veneriens</a:t>
            </a:r>
            <a:r>
              <a:rPr lang="en-US" dirty="0">
                <a:ea typeface="Calibri"/>
                <a:cs typeface="Calibri"/>
              </a:rPr>
              <a:t>" a Convent in Paris</a:t>
            </a:r>
          </a:p>
        </p:txBody>
      </p:sp>
    </p:spTree>
    <p:extLst>
      <p:ext uri="{BB962C8B-B14F-4D97-AF65-F5344CB8AC3E}">
        <p14:creationId xmlns:p14="http://schemas.microsoft.com/office/powerpoint/2010/main" val="3997210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C6ED-59CF-CF1A-134F-137C5F935107}"/>
              </a:ext>
            </a:extLst>
          </p:cNvPr>
          <p:cNvSpPr>
            <a:spLocks noGrp="1"/>
          </p:cNvSpPr>
          <p:nvPr>
            <p:ph type="title"/>
          </p:nvPr>
        </p:nvSpPr>
        <p:spPr/>
        <p:txBody>
          <a:bodyPr/>
          <a:lstStyle/>
          <a:p>
            <a:r>
              <a:rPr lang="en-US" dirty="0">
                <a:cs typeface="Calibri Light"/>
              </a:rPr>
              <a:t>HISTORY</a:t>
            </a:r>
            <a:endParaRPr lang="en-US" dirty="0"/>
          </a:p>
        </p:txBody>
      </p:sp>
      <p:sp>
        <p:nvSpPr>
          <p:cNvPr id="3" name="Content Placeholder 2">
            <a:extLst>
              <a:ext uri="{FF2B5EF4-FFF2-40B4-BE49-F238E27FC236}">
                <a16:creationId xmlns:a16="http://schemas.microsoft.com/office/drawing/2014/main" id="{70689B2B-8C10-EB6C-6388-A727360FBE8C}"/>
              </a:ext>
            </a:extLst>
          </p:cNvPr>
          <p:cNvSpPr>
            <a:spLocks noGrp="1"/>
          </p:cNvSpPr>
          <p:nvPr>
            <p:ph idx="1"/>
          </p:nvPr>
        </p:nvSpPr>
        <p:spPr/>
        <p:txBody>
          <a:bodyPr vert="horz" lIns="91440" tIns="45720" rIns="91440" bIns="45720" rtlCol="0" anchor="t">
            <a:normAutofit/>
          </a:bodyPr>
          <a:lstStyle/>
          <a:p>
            <a:r>
              <a:rPr lang="en-US" dirty="0">
                <a:cs typeface="Calibri"/>
              </a:rPr>
              <a:t>Feeding syphilitic infants was difficult. Artificial feeds were lethal and wet nurses transmitted the infection to nurses and other infants.</a:t>
            </a:r>
          </a:p>
          <a:p>
            <a:r>
              <a:rPr lang="en-US" dirty="0">
                <a:cs typeface="Calibri"/>
              </a:rPr>
              <a:t>June 1881. Jules Parrot opened the "</a:t>
            </a:r>
            <a:r>
              <a:rPr lang="en-US" dirty="0" err="1">
                <a:cs typeface="Calibri"/>
              </a:rPr>
              <a:t>nourricerie</a:t>
            </a:r>
            <a:r>
              <a:rPr lang="en-US" dirty="0">
                <a:cs typeface="Calibri"/>
              </a:rPr>
              <a:t>". These were wards designed to treat "</a:t>
            </a:r>
            <a:r>
              <a:rPr lang="en-US" dirty="0" err="1">
                <a:cs typeface="Calibri"/>
              </a:rPr>
              <a:t>veneric</a:t>
            </a:r>
            <a:r>
              <a:rPr lang="en-US" dirty="0">
                <a:cs typeface="Calibri"/>
              </a:rPr>
              <a:t> foundlings" that were connected to stables where infants were fed with donkey milk.</a:t>
            </a:r>
          </a:p>
          <a:p>
            <a:r>
              <a:rPr lang="en-US">
                <a:cs typeface="Calibri"/>
              </a:rPr>
              <a:t>Low in casein and high in sugar, it</a:t>
            </a:r>
            <a:endParaRPr lang="en-US" dirty="0">
              <a:cs typeface="Calibri"/>
            </a:endParaRPr>
          </a:p>
          <a:p>
            <a:pPr marL="0" indent="0">
              <a:buNone/>
            </a:pPr>
            <a:r>
              <a:rPr lang="en-US">
                <a:cs typeface="Calibri"/>
              </a:rPr>
              <a:t>   resembles human milk more than cow's</a:t>
            </a:r>
            <a:endParaRPr lang="en-US" dirty="0">
              <a:cs typeface="Calibri"/>
            </a:endParaRPr>
          </a:p>
          <a:p>
            <a:pPr marL="0" indent="0">
              <a:buNone/>
            </a:pPr>
            <a:r>
              <a:rPr lang="en-US">
                <a:cs typeface="Calibri"/>
              </a:rPr>
              <a:t>    milk </a:t>
            </a:r>
            <a:endParaRPr lang="en-US" dirty="0">
              <a:cs typeface="Calibri"/>
            </a:endParaRPr>
          </a:p>
        </p:txBody>
      </p:sp>
      <p:pic>
        <p:nvPicPr>
          <p:cNvPr id="4" name="Picture 4" descr="A picture containing text&#10;&#10;Description automatically generated">
            <a:extLst>
              <a:ext uri="{FF2B5EF4-FFF2-40B4-BE49-F238E27FC236}">
                <a16:creationId xmlns:a16="http://schemas.microsoft.com/office/drawing/2014/main" id="{C74A213C-FB66-4F54-FA38-61EBB3F0B2EC}"/>
              </a:ext>
            </a:extLst>
          </p:cNvPr>
          <p:cNvPicPr>
            <a:picLocks noChangeAspect="1"/>
          </p:cNvPicPr>
          <p:nvPr/>
        </p:nvPicPr>
        <p:blipFill>
          <a:blip r:embed="rId2"/>
          <a:stretch>
            <a:fillRect/>
          </a:stretch>
        </p:blipFill>
        <p:spPr>
          <a:xfrm rot="16200000">
            <a:off x="7611010" y="3173139"/>
            <a:ext cx="2966049" cy="3830382"/>
          </a:xfrm>
          <a:prstGeom prst="rect">
            <a:avLst/>
          </a:prstGeom>
        </p:spPr>
      </p:pic>
    </p:spTree>
    <p:extLst>
      <p:ext uri="{BB962C8B-B14F-4D97-AF65-F5344CB8AC3E}">
        <p14:creationId xmlns:p14="http://schemas.microsoft.com/office/powerpoint/2010/main" val="314461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A2A29-A43B-5790-522A-345DACD8B27A}"/>
              </a:ext>
            </a:extLst>
          </p:cNvPr>
          <p:cNvSpPr>
            <a:spLocks noGrp="1"/>
          </p:cNvSpPr>
          <p:nvPr>
            <p:ph type="title"/>
          </p:nvPr>
        </p:nvSpPr>
        <p:spPr/>
        <p:txBody>
          <a:bodyPr/>
          <a:lstStyle/>
          <a:p>
            <a:r>
              <a:rPr lang="en-US" dirty="0">
                <a:ea typeface="Calibri Light"/>
                <a:cs typeface="Calibri Light"/>
              </a:rPr>
              <a:t>HISTORY</a:t>
            </a:r>
            <a:endParaRPr lang="en-US" dirty="0"/>
          </a:p>
        </p:txBody>
      </p:sp>
      <p:sp>
        <p:nvSpPr>
          <p:cNvPr id="3" name="Content Placeholder 2">
            <a:extLst>
              <a:ext uri="{FF2B5EF4-FFF2-40B4-BE49-F238E27FC236}">
                <a16:creationId xmlns:a16="http://schemas.microsoft.com/office/drawing/2014/main" id="{4CA982C6-573F-0A55-FDBC-C09BE17227D1}"/>
              </a:ext>
            </a:extLst>
          </p:cNvPr>
          <p:cNvSpPr>
            <a:spLocks noGrp="1"/>
          </p:cNvSpPr>
          <p:nvPr>
            <p:ph idx="1"/>
          </p:nvPr>
        </p:nvSpPr>
        <p:spPr/>
        <p:txBody>
          <a:bodyPr vert="horz" lIns="91440" tIns="45720" rIns="91440" bIns="45720" rtlCol="0" anchor="t">
            <a:normAutofit/>
          </a:bodyPr>
          <a:lstStyle/>
          <a:p>
            <a:r>
              <a:rPr lang="en-US" dirty="0">
                <a:ea typeface="Calibri"/>
                <a:cs typeface="Calibri"/>
              </a:rPr>
              <a:t>A decade long discussion ensued from 1786-1879</a:t>
            </a:r>
          </a:p>
          <a:p>
            <a:r>
              <a:rPr lang="en-US" dirty="0">
                <a:ea typeface="Calibri"/>
                <a:cs typeface="Calibri"/>
              </a:rPr>
              <a:t>Contagionists (John Hunter, London) propagated that this was exclusively a maternal infection</a:t>
            </a:r>
          </a:p>
          <a:p>
            <a:r>
              <a:rPr lang="en-US" dirty="0">
                <a:ea typeface="Calibri"/>
                <a:cs typeface="Calibri"/>
              </a:rPr>
              <a:t>Hereditists (Lamarck) thought it was inherited and there was germinal transmission via paternal sperm, bypassing the mother</a:t>
            </a:r>
          </a:p>
          <a:p>
            <a:r>
              <a:rPr lang="en-US" dirty="0">
                <a:ea typeface="Calibri"/>
                <a:cs typeface="Calibri"/>
              </a:rPr>
              <a:t>Was also believed to be a major cause of prematurity</a:t>
            </a:r>
          </a:p>
          <a:p>
            <a:r>
              <a:rPr lang="en-US" dirty="0">
                <a:ea typeface="Calibri"/>
                <a:cs typeface="Calibri"/>
              </a:rPr>
              <a:t>Finally, German zoologist Fritz </a:t>
            </a:r>
            <a:r>
              <a:rPr lang="en-US" dirty="0" err="1">
                <a:ea typeface="Calibri"/>
                <a:cs typeface="Calibri"/>
              </a:rPr>
              <a:t>Schaudin</a:t>
            </a:r>
            <a:r>
              <a:rPr lang="en-US" dirty="0">
                <a:ea typeface="Calibri"/>
                <a:cs typeface="Calibri"/>
              </a:rPr>
              <a:t> and dermatologist Erich Hoffmann identified "</a:t>
            </a:r>
            <a:r>
              <a:rPr lang="en-US" dirty="0" err="1">
                <a:ea typeface="Calibri"/>
                <a:cs typeface="Calibri"/>
              </a:rPr>
              <a:t>Spirochaeta</a:t>
            </a:r>
            <a:r>
              <a:rPr lang="en-US" dirty="0">
                <a:ea typeface="Calibri"/>
                <a:cs typeface="Calibri"/>
              </a:rPr>
              <a:t> pallida" in 1905</a:t>
            </a:r>
          </a:p>
          <a:p>
            <a:endParaRPr lang="en-US" dirty="0">
              <a:ea typeface="Calibri"/>
              <a:cs typeface="Calibri"/>
            </a:endParaRPr>
          </a:p>
        </p:txBody>
      </p:sp>
    </p:spTree>
    <p:extLst>
      <p:ext uri="{BB962C8B-B14F-4D97-AF65-F5344CB8AC3E}">
        <p14:creationId xmlns:p14="http://schemas.microsoft.com/office/powerpoint/2010/main" val="2417586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EFEE-6015-24F0-D07C-66192ECE2B07}"/>
              </a:ext>
            </a:extLst>
          </p:cNvPr>
          <p:cNvSpPr>
            <a:spLocks noGrp="1"/>
          </p:cNvSpPr>
          <p:nvPr>
            <p:ph type="title"/>
          </p:nvPr>
        </p:nvSpPr>
        <p:spPr>
          <a:xfrm>
            <a:off x="838200" y="365125"/>
            <a:ext cx="10515600" cy="879865"/>
          </a:xfrm>
        </p:spPr>
        <p:txBody>
          <a:bodyPr/>
          <a:lstStyle/>
          <a:p>
            <a:r>
              <a:rPr lang="en-US" dirty="0">
                <a:ea typeface="Calibri Light"/>
                <a:cs typeface="Calibri Light"/>
              </a:rPr>
              <a:t>HISTORY: Fritz </a:t>
            </a:r>
            <a:r>
              <a:rPr lang="en-US" dirty="0" err="1">
                <a:ea typeface="Calibri Light"/>
                <a:cs typeface="Calibri Light"/>
              </a:rPr>
              <a:t>Schaudin</a:t>
            </a:r>
            <a:r>
              <a:rPr lang="en-US" dirty="0">
                <a:ea typeface="Calibri Light"/>
                <a:cs typeface="Calibri Light"/>
              </a:rPr>
              <a:t> and Erich Hoffmann</a:t>
            </a:r>
            <a:endParaRPr lang="en-US" dirty="0"/>
          </a:p>
        </p:txBody>
      </p:sp>
      <p:pic>
        <p:nvPicPr>
          <p:cNvPr id="4" name="Picture 4">
            <a:extLst>
              <a:ext uri="{FF2B5EF4-FFF2-40B4-BE49-F238E27FC236}">
                <a16:creationId xmlns:a16="http://schemas.microsoft.com/office/drawing/2014/main" id="{B481F3CD-8774-33CE-C9F8-2E2BA21AB730}"/>
              </a:ext>
            </a:extLst>
          </p:cNvPr>
          <p:cNvPicPr>
            <a:picLocks noGrp="1" noChangeAspect="1"/>
          </p:cNvPicPr>
          <p:nvPr>
            <p:ph idx="1"/>
          </p:nvPr>
        </p:nvPicPr>
        <p:blipFill>
          <a:blip r:embed="rId2"/>
          <a:stretch>
            <a:fillRect/>
          </a:stretch>
        </p:blipFill>
        <p:spPr>
          <a:xfrm>
            <a:off x="3495496" y="1341572"/>
            <a:ext cx="2095500" cy="3076575"/>
          </a:xfrm>
        </p:spPr>
      </p:pic>
      <p:pic>
        <p:nvPicPr>
          <p:cNvPr id="5" name="Picture 5" descr="A picture containing text, person, person, standing&#10;&#10;Description automatically generated">
            <a:extLst>
              <a:ext uri="{FF2B5EF4-FFF2-40B4-BE49-F238E27FC236}">
                <a16:creationId xmlns:a16="http://schemas.microsoft.com/office/drawing/2014/main" id="{0D3DF08B-A0F7-BE54-1BBC-290229E173CC}"/>
              </a:ext>
            </a:extLst>
          </p:cNvPr>
          <p:cNvPicPr>
            <a:picLocks noChangeAspect="1"/>
          </p:cNvPicPr>
          <p:nvPr/>
        </p:nvPicPr>
        <p:blipFill>
          <a:blip r:embed="rId3"/>
          <a:stretch>
            <a:fillRect/>
          </a:stretch>
        </p:blipFill>
        <p:spPr>
          <a:xfrm>
            <a:off x="3229155" y="4668479"/>
            <a:ext cx="6366294" cy="2028343"/>
          </a:xfrm>
          <a:prstGeom prst="rect">
            <a:avLst/>
          </a:prstGeom>
        </p:spPr>
      </p:pic>
      <p:pic>
        <p:nvPicPr>
          <p:cNvPr id="6" name="Picture 6">
            <a:extLst>
              <a:ext uri="{FF2B5EF4-FFF2-40B4-BE49-F238E27FC236}">
                <a16:creationId xmlns:a16="http://schemas.microsoft.com/office/drawing/2014/main" id="{9D295071-23E3-4C1B-4709-11D6FE67D66D}"/>
              </a:ext>
            </a:extLst>
          </p:cNvPr>
          <p:cNvPicPr>
            <a:picLocks noChangeAspect="1"/>
          </p:cNvPicPr>
          <p:nvPr/>
        </p:nvPicPr>
        <p:blipFill>
          <a:blip r:embed="rId4"/>
          <a:stretch>
            <a:fillRect/>
          </a:stretch>
        </p:blipFill>
        <p:spPr>
          <a:xfrm>
            <a:off x="7049669" y="1336734"/>
            <a:ext cx="1945795" cy="2775549"/>
          </a:xfrm>
          <a:prstGeom prst="rect">
            <a:avLst/>
          </a:prstGeom>
        </p:spPr>
      </p:pic>
    </p:spTree>
    <p:extLst>
      <p:ext uri="{BB962C8B-B14F-4D97-AF65-F5344CB8AC3E}">
        <p14:creationId xmlns:p14="http://schemas.microsoft.com/office/powerpoint/2010/main" val="963481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BF47-3706-1939-9E05-DB746A221CE6}"/>
              </a:ext>
            </a:extLst>
          </p:cNvPr>
          <p:cNvSpPr>
            <a:spLocks noGrp="1"/>
          </p:cNvSpPr>
          <p:nvPr>
            <p:ph type="title"/>
          </p:nvPr>
        </p:nvSpPr>
        <p:spPr/>
        <p:txBody>
          <a:bodyPr/>
          <a:lstStyle/>
          <a:p>
            <a:r>
              <a:rPr lang="en-US" dirty="0">
                <a:cs typeface="Calibri Light"/>
              </a:rPr>
              <a:t>HISTORY</a:t>
            </a:r>
            <a:endParaRPr lang="en-US" dirty="0"/>
          </a:p>
        </p:txBody>
      </p:sp>
      <p:sp>
        <p:nvSpPr>
          <p:cNvPr id="3" name="Content Placeholder 2">
            <a:extLst>
              <a:ext uri="{FF2B5EF4-FFF2-40B4-BE49-F238E27FC236}">
                <a16:creationId xmlns:a16="http://schemas.microsoft.com/office/drawing/2014/main" id="{82FC1410-3286-6C25-44F2-404E1CD539B9}"/>
              </a:ext>
            </a:extLst>
          </p:cNvPr>
          <p:cNvSpPr>
            <a:spLocks noGrp="1"/>
          </p:cNvSpPr>
          <p:nvPr>
            <p:ph idx="1"/>
          </p:nvPr>
        </p:nvSpPr>
        <p:spPr>
          <a:xfrm>
            <a:off x="838200" y="1422584"/>
            <a:ext cx="10515600" cy="4754379"/>
          </a:xfrm>
        </p:spPr>
        <p:txBody>
          <a:bodyPr vert="horz" lIns="91440" tIns="45720" rIns="91440" bIns="45720" rtlCol="0" anchor="t">
            <a:normAutofit fontScale="92500" lnSpcReduction="10000"/>
          </a:bodyPr>
          <a:lstStyle/>
          <a:p>
            <a:r>
              <a:rPr lang="en-US">
                <a:cs typeface="Calibri"/>
              </a:rPr>
              <a:t>TREATMENT OF SYPHILIS</a:t>
            </a:r>
          </a:p>
          <a:p>
            <a:endParaRPr lang="en-US" dirty="0">
              <a:cs typeface="Calibri"/>
            </a:endParaRPr>
          </a:p>
          <a:p>
            <a:r>
              <a:rPr lang="en-US" dirty="0">
                <a:cs typeface="Calibri"/>
              </a:rPr>
              <a:t> 1798 (Francois </a:t>
            </a:r>
            <a:r>
              <a:rPr lang="en-US" dirty="0" err="1">
                <a:cs typeface="Calibri"/>
              </a:rPr>
              <a:t>Swediaur</a:t>
            </a:r>
            <a:r>
              <a:rPr lang="en-US" dirty="0">
                <a:cs typeface="Calibri"/>
              </a:rPr>
              <a:t>)</a:t>
            </a:r>
          </a:p>
          <a:p>
            <a:r>
              <a:rPr lang="en-US" dirty="0">
                <a:cs typeface="Calibri"/>
              </a:rPr>
              <a:t>Mercury: "heal suckling infants by treating the nurse"</a:t>
            </a:r>
            <a:endParaRPr lang="en-US" dirty="0"/>
          </a:p>
          <a:p>
            <a:pPr marL="0" indent="0">
              <a:buNone/>
            </a:pPr>
            <a:r>
              <a:rPr lang="en-US">
                <a:cs typeface="Calibri"/>
              </a:rPr>
              <a:t>  " If the nipples are ulcerated, rub mercury into a shaved area of a she - goat or ass, and</a:t>
            </a:r>
          </a:p>
          <a:p>
            <a:pPr marL="0" indent="0">
              <a:buNone/>
            </a:pPr>
            <a:r>
              <a:rPr lang="en-US">
                <a:cs typeface="Calibri"/>
              </a:rPr>
              <a:t>    feed infant that milk"</a:t>
            </a:r>
            <a:endParaRPr lang="en-US"/>
          </a:p>
          <a:p>
            <a:pPr marL="0" indent="0">
              <a:buNone/>
            </a:pPr>
            <a:r>
              <a:rPr lang="en-US" dirty="0">
                <a:cs typeface="Calibri"/>
              </a:rPr>
              <a:t>   Also mercury combined with rhubarb in soup and fed to infants</a:t>
            </a:r>
          </a:p>
          <a:p>
            <a:pPr marL="0" indent="0">
              <a:buNone/>
            </a:pPr>
            <a:endParaRPr lang="en-US" dirty="0">
              <a:cs typeface="Calibri"/>
            </a:endParaRPr>
          </a:p>
          <a:p>
            <a:pPr marL="0" indent="0">
              <a:buNone/>
            </a:pPr>
            <a:r>
              <a:rPr lang="en-US">
                <a:cs typeface="Calibri"/>
              </a:rPr>
              <a:t>   1910 (Paul Erlich, Nobel prize winner for detecting immune system)     </a:t>
            </a:r>
          </a:p>
          <a:p>
            <a:pPr marL="0" indent="0">
              <a:buNone/>
            </a:pPr>
            <a:r>
              <a:rPr lang="en-US" dirty="0">
                <a:cs typeface="Calibri"/>
              </a:rPr>
              <a:t>              </a:t>
            </a:r>
            <a:r>
              <a:rPr lang="en-US">
                <a:cs typeface="Calibri"/>
              </a:rPr>
              <a:t>He announced treatment with "Compound 606"    </a:t>
            </a:r>
          </a:p>
          <a:p>
            <a:endParaRPr lang="en-US" dirty="0">
              <a:cs typeface="Calibri"/>
            </a:endParaRPr>
          </a:p>
        </p:txBody>
      </p:sp>
    </p:spTree>
    <p:extLst>
      <p:ext uri="{BB962C8B-B14F-4D97-AF65-F5344CB8AC3E}">
        <p14:creationId xmlns:p14="http://schemas.microsoft.com/office/powerpoint/2010/main" val="2001005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B137-23E4-2557-3375-232BDB28DCC5}"/>
              </a:ext>
            </a:extLst>
          </p:cNvPr>
          <p:cNvSpPr>
            <a:spLocks noGrp="1"/>
          </p:cNvSpPr>
          <p:nvPr>
            <p:ph type="title"/>
          </p:nvPr>
        </p:nvSpPr>
        <p:spPr/>
        <p:txBody>
          <a:bodyPr/>
          <a:lstStyle/>
          <a:p>
            <a:r>
              <a:rPr lang="en-US" dirty="0">
                <a:cs typeface="Calibri Light"/>
              </a:rPr>
              <a:t>HISTORY OF TREATMENT</a:t>
            </a:r>
            <a:endParaRPr lang="en-US" dirty="0"/>
          </a:p>
        </p:txBody>
      </p:sp>
      <p:sp>
        <p:nvSpPr>
          <p:cNvPr id="3" name="Content Placeholder 2">
            <a:extLst>
              <a:ext uri="{FF2B5EF4-FFF2-40B4-BE49-F238E27FC236}">
                <a16:creationId xmlns:a16="http://schemas.microsoft.com/office/drawing/2014/main" id="{B537130F-8EF0-66DB-419C-384EDD1392D7}"/>
              </a:ext>
            </a:extLst>
          </p:cNvPr>
          <p:cNvSpPr>
            <a:spLocks noGrp="1"/>
          </p:cNvSpPr>
          <p:nvPr>
            <p:ph idx="1"/>
          </p:nvPr>
        </p:nvSpPr>
        <p:spPr>
          <a:xfrm>
            <a:off x="499730" y="1244009"/>
            <a:ext cx="10854070" cy="4932954"/>
          </a:xfrm>
        </p:spPr>
        <p:txBody>
          <a:bodyPr vert="horz" lIns="91440" tIns="45720" rIns="91440" bIns="45720" rtlCol="0" anchor="t">
            <a:normAutofit lnSpcReduction="10000"/>
          </a:bodyPr>
          <a:lstStyle/>
          <a:p>
            <a:pPr marL="0" indent="0">
              <a:buNone/>
            </a:pPr>
            <a:endParaRPr lang="en-US" dirty="0">
              <a:cs typeface="Calibri"/>
            </a:endParaRPr>
          </a:p>
          <a:p>
            <a:r>
              <a:rPr lang="en-US" dirty="0">
                <a:cs typeface="Calibri"/>
              </a:rPr>
              <a:t>COMPOUND 606 also known as SALVARSAN or ARSPHENAMINE</a:t>
            </a:r>
          </a:p>
          <a:p>
            <a:r>
              <a:rPr lang="en-US" dirty="0">
                <a:cs typeface="Calibri"/>
              </a:rPr>
              <a:t>Discovered by Professor </a:t>
            </a:r>
            <a:r>
              <a:rPr lang="en-US" dirty="0" err="1">
                <a:cs typeface="Calibri"/>
              </a:rPr>
              <a:t>Sahachiro</a:t>
            </a:r>
            <a:r>
              <a:rPr lang="en-US" dirty="0">
                <a:cs typeface="Calibri"/>
              </a:rPr>
              <a:t> </a:t>
            </a:r>
            <a:r>
              <a:rPr lang="en-US" dirty="0" err="1">
                <a:cs typeface="Calibri"/>
              </a:rPr>
              <a:t>Hata</a:t>
            </a:r>
            <a:r>
              <a:rPr lang="en-US" dirty="0">
                <a:cs typeface="Calibri"/>
              </a:rPr>
              <a:t> (Japanese man in Germany)</a:t>
            </a:r>
          </a:p>
          <a:p>
            <a:r>
              <a:rPr lang="en-US" dirty="0">
                <a:cs typeface="Calibri"/>
              </a:rPr>
              <a:t>Used for also treating relapsing fever and African trypanosomiasis</a:t>
            </a:r>
          </a:p>
          <a:p>
            <a:r>
              <a:rPr lang="en-US" dirty="0">
                <a:cs typeface="Calibri"/>
              </a:rPr>
              <a:t>Made from arsenic, was the first modern antimicrobial agent for syphilis</a:t>
            </a:r>
          </a:p>
          <a:p>
            <a:r>
              <a:rPr lang="en-US" dirty="0">
                <a:cs typeface="Calibri"/>
              </a:rPr>
              <a:t>1943: PENICILLIN became available</a:t>
            </a:r>
          </a:p>
          <a:p>
            <a:r>
              <a:rPr lang="en-US" dirty="0">
                <a:cs typeface="Calibri"/>
              </a:rPr>
              <a:t>Lentz and Ingraham in Philadelphia started treatment of mothers and babies</a:t>
            </a:r>
          </a:p>
          <a:p>
            <a:r>
              <a:rPr lang="en-US" dirty="0">
                <a:cs typeface="Calibri"/>
              </a:rPr>
              <a:t>Highly effective in Moms but babies died of the </a:t>
            </a:r>
            <a:r>
              <a:rPr lang="en-US" dirty="0" err="1">
                <a:cs typeface="Calibri"/>
              </a:rPr>
              <a:t>Jarisch-Herxheimer</a:t>
            </a:r>
            <a:endParaRPr lang="en-US" dirty="0">
              <a:cs typeface="Calibri"/>
            </a:endParaRPr>
          </a:p>
          <a:p>
            <a:pPr marL="0" indent="0">
              <a:buNone/>
            </a:pPr>
            <a:r>
              <a:rPr lang="en-US" dirty="0">
                <a:cs typeface="Calibri"/>
              </a:rPr>
              <a:t>   reaction (release of endotoxins by dead spirochaetes)</a:t>
            </a:r>
          </a:p>
        </p:txBody>
      </p:sp>
    </p:spTree>
    <p:extLst>
      <p:ext uri="{BB962C8B-B14F-4D97-AF65-F5344CB8AC3E}">
        <p14:creationId xmlns:p14="http://schemas.microsoft.com/office/powerpoint/2010/main" val="41161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chemeClr val="tx2">
                    <a:lumMod val="75000"/>
                  </a:schemeClr>
                </a:solidFill>
                <a:effectLst/>
                <a:latin typeface="Tahoma" charset="0"/>
                <a:ea typeface="Arial" charset="0"/>
                <a:cs typeface="Arial" charset="0"/>
              </a:rPr>
              <a:t>Disclosures</a:t>
            </a:r>
          </a:p>
        </p:txBody>
      </p:sp>
      <p:sp>
        <p:nvSpPr>
          <p:cNvPr id="10243" name="Rectangle 7"/>
          <p:cNvSpPr>
            <a:spLocks noGrp="1" noChangeArrowheads="1"/>
          </p:cNvSpPr>
          <p:nvPr>
            <p:ph type="body" sz="half" idx="4294967295"/>
          </p:nvPr>
        </p:nvSpPr>
        <p:spPr>
          <a:xfrm>
            <a:off x="2590800" y="1981200"/>
            <a:ext cx="36957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ahoma" charset="0"/>
                <a:ea typeface="Arial" charset="0"/>
                <a:cs typeface="Arial" charset="0"/>
              </a:rPr>
              <a:t>I am not discussing any commercial products or services</a:t>
            </a:r>
          </a:p>
          <a:p>
            <a:r>
              <a:rPr lang="en-US" altLang="en-US">
                <a:latin typeface="Tahoma" charset="0"/>
                <a:ea typeface="Arial" charset="0"/>
                <a:cs typeface="Arial" charset="0"/>
              </a:rPr>
              <a:t>I have no financial interests herein</a:t>
            </a:r>
          </a:p>
          <a:p>
            <a:r>
              <a:rPr lang="en-US" altLang="en-US">
                <a:latin typeface="Tahoma" charset="0"/>
                <a:ea typeface="Arial" charset="0"/>
                <a:cs typeface="Arial" charset="0"/>
              </a:rPr>
              <a:t>I am in compliance with HIPAA in this presentation</a:t>
            </a:r>
          </a:p>
        </p:txBody>
      </p:sp>
      <p:pic>
        <p:nvPicPr>
          <p:cNvPr id="10244" name="Picture 11" descr="Smoking-effects-babies"/>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858000" y="1885950"/>
            <a:ext cx="3581400" cy="3581400"/>
          </a:xfrm>
        </p:spPr>
      </p:pic>
    </p:spTree>
    <p:extLst>
      <p:ext uri="{BB962C8B-B14F-4D97-AF65-F5344CB8AC3E}">
        <p14:creationId xmlns:p14="http://schemas.microsoft.com/office/powerpoint/2010/main" val="491712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00BD-04F9-B747-968E-5F995D782AD8}"/>
              </a:ext>
            </a:extLst>
          </p:cNvPr>
          <p:cNvSpPr>
            <a:spLocks noGrp="1"/>
          </p:cNvSpPr>
          <p:nvPr>
            <p:ph type="title"/>
          </p:nvPr>
        </p:nvSpPr>
        <p:spPr/>
        <p:txBody>
          <a:bodyPr/>
          <a:lstStyle/>
          <a:p>
            <a:r>
              <a:rPr lang="en-US" dirty="0" err="1"/>
              <a:t>Sahachiro</a:t>
            </a:r>
            <a:r>
              <a:rPr lang="en-US" dirty="0"/>
              <a:t> </a:t>
            </a:r>
            <a:r>
              <a:rPr lang="en-US" dirty="0" err="1"/>
              <a:t>Hata</a:t>
            </a:r>
            <a:r>
              <a:rPr lang="en-US" dirty="0"/>
              <a:t> and Paul </a:t>
            </a:r>
            <a:r>
              <a:rPr lang="en-US" dirty="0" err="1"/>
              <a:t>Erlich</a:t>
            </a:r>
            <a:r>
              <a:rPr lang="en-US" dirty="0"/>
              <a:t> </a:t>
            </a:r>
          </a:p>
        </p:txBody>
      </p:sp>
      <p:pic>
        <p:nvPicPr>
          <p:cNvPr id="1026" name="Picture 2" descr="Sahachiro Hata - Wikipedia">
            <a:extLst>
              <a:ext uri="{FF2B5EF4-FFF2-40B4-BE49-F238E27FC236}">
                <a16:creationId xmlns:a16="http://schemas.microsoft.com/office/drawing/2014/main" id="{1F0DD4F7-DA17-C893-BAB6-5E025E36A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25650"/>
            <a:ext cx="42037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rtrait of Paul Ehrlich (1854-1915) and Sahachiro Hata (1873-1938), the  bacteriologists from Germany and Japan respectively who discovered the  first cure for syphilis. From 1896 Ehrlich (left) tried to find a chemical">
            <a:extLst>
              <a:ext uri="{FF2B5EF4-FFF2-40B4-BE49-F238E27FC236}">
                <a16:creationId xmlns:a16="http://schemas.microsoft.com/office/drawing/2014/main" id="{E89CF93B-0ACA-A367-F12B-1AC0435B65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286" y="1690689"/>
            <a:ext cx="3381828" cy="5136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398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3773-443E-8496-F0F3-405D2826F7F7}"/>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5616B122-8BC2-4701-2AE9-33D21DF5C8A7}"/>
              </a:ext>
            </a:extLst>
          </p:cNvPr>
          <p:cNvSpPr>
            <a:spLocks noGrp="1"/>
          </p:cNvSpPr>
          <p:nvPr>
            <p:ph idx="1"/>
          </p:nvPr>
        </p:nvSpPr>
        <p:spPr/>
        <p:txBody>
          <a:bodyPr/>
          <a:lstStyle/>
          <a:p>
            <a:r>
              <a:rPr lang="en-US" dirty="0"/>
              <a:t>Congenital syphilis:</a:t>
            </a:r>
          </a:p>
          <a:p>
            <a:r>
              <a:rPr lang="en-US" dirty="0"/>
              <a:t>Occurs when the spirochaete Treponema Pallidum is transmitted from a pregnant woman to the fetus</a:t>
            </a:r>
          </a:p>
          <a:p>
            <a:r>
              <a:rPr lang="en-US" dirty="0"/>
              <a:t>Infection can result in stillbirth, prematurity or a spectrum of clinical manifestations; only severe cases are clinically apparent at birth.</a:t>
            </a:r>
          </a:p>
          <a:p>
            <a:r>
              <a:rPr lang="en-US" dirty="0"/>
              <a:t>Most cases are because of no prenatal care or inadequate treatment</a:t>
            </a:r>
          </a:p>
          <a:p>
            <a:r>
              <a:rPr lang="en-US" dirty="0"/>
              <a:t>Risk factors also include homelessness, substance abuse and incarceration</a:t>
            </a:r>
          </a:p>
          <a:p>
            <a:r>
              <a:rPr lang="en-US" dirty="0"/>
              <a:t>Increased rates of infection in babies of mothers with HIV infection.</a:t>
            </a:r>
          </a:p>
        </p:txBody>
      </p:sp>
    </p:spTree>
    <p:extLst>
      <p:ext uri="{BB962C8B-B14F-4D97-AF65-F5344CB8AC3E}">
        <p14:creationId xmlns:p14="http://schemas.microsoft.com/office/powerpoint/2010/main" val="4196043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txBox="1">
            <a:spLocks noGrp="1"/>
          </p:cNvSpPr>
          <p:nvPr>
            <p:ph type="title"/>
          </p:nvPr>
        </p:nvSpPr>
        <p:spPr>
          <a:xfrm>
            <a:off x="1722247" y="309458"/>
            <a:ext cx="7594358" cy="345833"/>
          </a:xfrm>
          <a:prstGeom prst="rect">
            <a:avLst/>
          </a:prstGeom>
          <a:noFill/>
          <a:ln>
            <a:noFill/>
          </a:ln>
        </p:spPr>
        <p:txBody>
          <a:bodyPr spcFirstLastPara="1" vert="horz" wrap="square" lIns="0" tIns="0" rIns="0" bIns="0" rtlCol="0" anchor="ctr" anchorCtr="0">
            <a:noAutofit/>
          </a:bodyPr>
          <a:lstStyle/>
          <a:p>
            <a:r>
              <a:rPr lang="en-US" sz="3200" dirty="0"/>
              <a:t>Syphilitic Stillbirth</a:t>
            </a:r>
            <a:endParaRPr sz="3600" dirty="0"/>
          </a:p>
        </p:txBody>
      </p:sp>
      <p:sp>
        <p:nvSpPr>
          <p:cNvPr id="171" name="Google Shape;171;p7"/>
          <p:cNvSpPr txBox="1">
            <a:spLocks noGrp="1"/>
          </p:cNvSpPr>
          <p:nvPr>
            <p:ph idx="1"/>
          </p:nvPr>
        </p:nvSpPr>
        <p:spPr>
          <a:xfrm>
            <a:off x="1856410" y="1104900"/>
            <a:ext cx="8272129" cy="3208482"/>
          </a:xfrm>
          <a:prstGeom prst="rect">
            <a:avLst/>
          </a:prstGeom>
          <a:noFill/>
          <a:ln>
            <a:noFill/>
          </a:ln>
        </p:spPr>
        <p:txBody>
          <a:bodyPr spcFirstLastPara="1" vert="horz" wrap="square" lIns="0" tIns="0" rIns="0" bIns="0" rtlCol="0" anchor="t" anchorCtr="0">
            <a:noAutofit/>
          </a:bodyPr>
          <a:lstStyle/>
          <a:p>
            <a:pPr indent="-323842">
              <a:spcBef>
                <a:spcPts val="0"/>
              </a:spcBef>
              <a:buSzPct val="60000"/>
              <a:buFont typeface="Arial"/>
              <a:buChar char="●"/>
            </a:pPr>
            <a:r>
              <a:rPr lang="en-US" sz="2200" dirty="0"/>
              <a:t>All fetal deaths that occur after 20-weeks gestation and/or in a fetus weighing &gt;500g should be evaluated for syphilitic stillbirth.</a:t>
            </a:r>
          </a:p>
          <a:p>
            <a:pPr marL="19050" indent="0">
              <a:spcBef>
                <a:spcPts val="0"/>
              </a:spcBef>
              <a:buSzPct val="60000"/>
            </a:pPr>
            <a:endParaRPr sz="1200" dirty="0"/>
          </a:p>
          <a:p>
            <a:pPr indent="-323842">
              <a:spcBef>
                <a:spcPts val="0"/>
              </a:spcBef>
              <a:buSzPct val="60000"/>
              <a:buChar char="●"/>
            </a:pPr>
            <a:r>
              <a:rPr lang="en-US" sz="2200" dirty="0"/>
              <a:t>Mothers should be screened and tested for syphilis immediately.</a:t>
            </a:r>
          </a:p>
          <a:p>
            <a:pPr marL="19050" indent="0">
              <a:spcBef>
                <a:spcPts val="0"/>
              </a:spcBef>
              <a:buSzPct val="60000"/>
            </a:pPr>
            <a:endParaRPr sz="1200" dirty="0"/>
          </a:p>
          <a:p>
            <a:pPr indent="-323842">
              <a:spcBef>
                <a:spcPts val="0"/>
              </a:spcBef>
              <a:buSzPct val="60000"/>
              <a:buChar char="●"/>
            </a:pPr>
            <a:r>
              <a:rPr lang="en-US" sz="2200" dirty="0"/>
              <a:t>Any pregnant person with untreated or inadequately treated syphilis is at-risk of delivering a baby with congenital syphilis (CS).</a:t>
            </a:r>
          </a:p>
          <a:p>
            <a:pPr indent="-323842">
              <a:spcBef>
                <a:spcPts val="0"/>
              </a:spcBef>
              <a:buSzPct val="60000"/>
              <a:buChar char="●"/>
            </a:pPr>
            <a:r>
              <a:rPr lang="en-US" sz="2200" dirty="0"/>
              <a:t>Adequate treatment : is stage-appropriate </a:t>
            </a:r>
            <a:r>
              <a:rPr lang="en-US" sz="2200" dirty="0" err="1"/>
              <a:t>Bicillin</a:t>
            </a:r>
            <a:r>
              <a:rPr lang="en-US" sz="2200" dirty="0"/>
              <a:t> initiated at least 30 days prior to delivery.</a:t>
            </a:r>
          </a:p>
          <a:p>
            <a:pPr marL="0" indent="0">
              <a:spcBef>
                <a:spcPts val="0"/>
              </a:spcBef>
            </a:pPr>
            <a:endParaRPr b="0" dirty="0"/>
          </a:p>
          <a:p>
            <a:pPr marL="0" indent="0">
              <a:spcBef>
                <a:spcPts val="0"/>
              </a:spcBef>
            </a:pPr>
            <a:endParaRPr b="0" dirty="0"/>
          </a:p>
          <a:p>
            <a:pPr marL="0" indent="0">
              <a:spcBef>
                <a:spcPts val="0"/>
              </a:spcBef>
              <a:buNone/>
            </a:pPr>
            <a:r>
              <a:rPr lang="en-US" sz="1600" dirty="0"/>
              <a:t>*Any suspected CS case (by lab and/or clinical criteria) must be reported to</a:t>
            </a:r>
          </a:p>
          <a:p>
            <a:pPr marL="0" indent="0">
              <a:spcBef>
                <a:spcPts val="0"/>
              </a:spcBef>
              <a:buNone/>
            </a:pPr>
            <a:r>
              <a:rPr lang="en-US" sz="1600" dirty="0"/>
              <a:t>the state health department within 24 hours.</a:t>
            </a:r>
            <a:endParaRPr sz="1600" dirty="0"/>
          </a:p>
        </p:txBody>
      </p:sp>
      <p:sp>
        <p:nvSpPr>
          <p:cNvPr id="172" name="Google Shape;172;p7"/>
          <p:cNvSpPr txBox="1">
            <a:spLocks noGrp="1"/>
          </p:cNvSpPr>
          <p:nvPr>
            <p:ph type="sldNum" sz="quarter" idx="12"/>
          </p:nvPr>
        </p:nvSpPr>
        <p:spPr>
          <a:xfrm>
            <a:off x="9953914" y="6391130"/>
            <a:ext cx="349250" cy="128588"/>
          </a:xfrm>
          <a:prstGeom prst="rect">
            <a:avLst/>
          </a:prstGeom>
          <a:noFill/>
          <a:ln>
            <a:noFill/>
          </a:ln>
        </p:spPr>
        <p:txBody>
          <a:bodyPr spcFirstLastPara="1" vert="horz" wrap="square" lIns="0" tIns="0" rIns="0" bIns="0" rtlCol="0" anchor="t" anchorCtr="0">
            <a:noAutofit/>
          </a:bodyPr>
          <a:lstStyle/>
          <a:p>
            <a:fld id="{00000000-1234-1234-1234-123412341234}" type="slidenum">
              <a:rPr lang="en-US" sz="1000"/>
              <a:pPr/>
              <a:t>22</a:t>
            </a:fld>
            <a:endParaRPr sz="1000" dirty="0"/>
          </a:p>
        </p:txBody>
      </p:sp>
      <p:pic>
        <p:nvPicPr>
          <p:cNvPr id="173" name="Google Shape;173;p7"/>
          <p:cNvPicPr preferRelativeResize="0"/>
          <p:nvPr/>
        </p:nvPicPr>
        <p:blipFill rotWithShape="1">
          <a:blip r:embed="rId3">
            <a:alphaModFix/>
          </a:blip>
          <a:srcRect/>
          <a:stretch/>
        </p:blipFill>
        <p:spPr>
          <a:xfrm>
            <a:off x="8440101" y="4079710"/>
            <a:ext cx="1688438" cy="21899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FC50-C883-815F-C76D-801CCC4C2320}"/>
              </a:ext>
            </a:extLst>
          </p:cNvPr>
          <p:cNvSpPr>
            <a:spLocks noGrp="1"/>
          </p:cNvSpPr>
          <p:nvPr>
            <p:ph type="title"/>
          </p:nvPr>
        </p:nvSpPr>
        <p:spPr/>
        <p:txBody>
          <a:bodyPr/>
          <a:lstStyle/>
          <a:p>
            <a:r>
              <a:rPr lang="en-US" dirty="0"/>
              <a:t>Transmission</a:t>
            </a:r>
          </a:p>
        </p:txBody>
      </p:sp>
      <p:sp>
        <p:nvSpPr>
          <p:cNvPr id="3" name="Content Placeholder 2">
            <a:extLst>
              <a:ext uri="{FF2B5EF4-FFF2-40B4-BE49-F238E27FC236}">
                <a16:creationId xmlns:a16="http://schemas.microsoft.com/office/drawing/2014/main" id="{6AA05A11-0720-6850-9259-4E37ECE84183}"/>
              </a:ext>
            </a:extLst>
          </p:cNvPr>
          <p:cNvSpPr>
            <a:spLocks noGrp="1"/>
          </p:cNvSpPr>
          <p:nvPr>
            <p:ph idx="1"/>
          </p:nvPr>
        </p:nvSpPr>
        <p:spPr/>
        <p:txBody>
          <a:bodyPr/>
          <a:lstStyle/>
          <a:p>
            <a:r>
              <a:rPr lang="en-US" dirty="0"/>
              <a:t>Humans are the only natural host of T pallidum. Congenital syphilis is acquired by transplacental transmission or occasionally by direct contact with an infectious lesion.</a:t>
            </a:r>
          </a:p>
          <a:p>
            <a:r>
              <a:rPr lang="en-US" dirty="0"/>
              <a:t>Transmission can occur at any time during pregnancy but increases as gestation advances</a:t>
            </a:r>
          </a:p>
          <a:p>
            <a:r>
              <a:rPr lang="en-US" dirty="0"/>
              <a:t>T. pallidum is not transferred in breast milk but may occur if the mother has an infectious lesion (chancre) on her breast.</a:t>
            </a:r>
          </a:p>
          <a:p>
            <a:r>
              <a:rPr lang="en-US" dirty="0"/>
              <a:t>Mothers with untreated primary or secondary syphilis are more likely to transmit the disease than women with latent or late latent disease</a:t>
            </a:r>
          </a:p>
        </p:txBody>
      </p:sp>
    </p:spTree>
    <p:extLst>
      <p:ext uri="{BB962C8B-B14F-4D97-AF65-F5344CB8AC3E}">
        <p14:creationId xmlns:p14="http://schemas.microsoft.com/office/powerpoint/2010/main" val="333625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title"/>
          </p:nvPr>
        </p:nvSpPr>
        <p:spPr>
          <a:xfrm>
            <a:off x="1808985" y="297736"/>
            <a:ext cx="7594358" cy="345833"/>
          </a:xfrm>
          <a:prstGeom prst="rect">
            <a:avLst/>
          </a:prstGeom>
          <a:noFill/>
          <a:ln>
            <a:noFill/>
          </a:ln>
        </p:spPr>
        <p:txBody>
          <a:bodyPr spcFirstLastPara="1" vert="horz" wrap="square" lIns="0" tIns="0" rIns="0" bIns="0" rtlCol="0" anchor="ctr" anchorCtr="0">
            <a:noAutofit/>
          </a:bodyPr>
          <a:lstStyle/>
          <a:p>
            <a:r>
              <a:rPr lang="en-US" sz="3200" dirty="0"/>
              <a:t>Rise of Syphilis in the United States</a:t>
            </a:r>
            <a:endParaRPr sz="3200" dirty="0"/>
          </a:p>
        </p:txBody>
      </p:sp>
      <p:pic>
        <p:nvPicPr>
          <p:cNvPr id="133" name="Google Shape;133;p2" descr="Line graph showing United States rates of reported total syphilis, primary and secondary syphilis, and early non-primary non-secondary syphilis from 2010 to 2019.">
            <a:hlinkClick r:id="rId3"/>
          </p:cNvPr>
          <p:cNvPicPr preferRelativeResize="0">
            <a:picLocks noGrp="1"/>
          </p:cNvPicPr>
          <p:nvPr>
            <p:ph idx="1"/>
          </p:nvPr>
        </p:nvPicPr>
        <p:blipFill rotWithShape="1">
          <a:blip r:embed="rId4" cstate="hqprint">
            <a:alphaModFix/>
            <a:extLst>
              <a:ext uri="{28A0092B-C50C-407E-A947-70E740481C1C}">
                <a14:useLocalDpi xmlns:a14="http://schemas.microsoft.com/office/drawing/2010/main"/>
              </a:ext>
            </a:extLst>
          </a:blip>
          <a:srcRect/>
          <a:stretch/>
        </p:blipFill>
        <p:spPr>
          <a:xfrm>
            <a:off x="3176582" y="2056600"/>
            <a:ext cx="5671575" cy="3038400"/>
          </a:xfrm>
          <a:prstGeom prst="rect">
            <a:avLst/>
          </a:prstGeom>
          <a:noFill/>
          <a:ln w="9525" cap="flat" cmpd="sng">
            <a:solidFill>
              <a:schemeClr val="dk1"/>
            </a:solidFill>
            <a:prstDash val="solid"/>
            <a:round/>
            <a:headEnd type="none" w="sm" len="sm"/>
            <a:tailEnd type="none" w="sm" len="sm"/>
          </a:ln>
        </p:spPr>
      </p:pic>
      <p:sp>
        <p:nvSpPr>
          <p:cNvPr id="132" name="Google Shape;132;p2"/>
          <p:cNvSpPr txBox="1">
            <a:spLocks noGrp="1"/>
          </p:cNvSpPr>
          <p:nvPr>
            <p:ph type="sldNum" sz="quarter" idx="12"/>
          </p:nvPr>
        </p:nvSpPr>
        <p:spPr>
          <a:xfrm>
            <a:off x="9875069" y="6344948"/>
            <a:ext cx="349250" cy="128588"/>
          </a:xfrm>
          <a:prstGeom prst="rect">
            <a:avLst/>
          </a:prstGeom>
          <a:noFill/>
          <a:ln>
            <a:noFill/>
          </a:ln>
        </p:spPr>
        <p:txBody>
          <a:bodyPr spcFirstLastPara="1" vert="horz" wrap="square" lIns="0" tIns="0" rIns="0" bIns="0" rtlCol="0" anchor="t" anchorCtr="0">
            <a:noAutofit/>
          </a:bodyPr>
          <a:lstStyle/>
          <a:p>
            <a:fld id="{00000000-1234-1234-1234-123412341234}" type="slidenum">
              <a:rPr lang="en-US" sz="1000">
                <a:solidFill>
                  <a:srgbClr val="000000"/>
                </a:solidFill>
                <a:latin typeface="Calibri"/>
                <a:ea typeface="Calibri"/>
                <a:cs typeface="Calibri"/>
                <a:sym typeface="Calibri"/>
              </a:rPr>
              <a:pPr/>
              <a:t>24</a:t>
            </a:fld>
            <a:endParaRPr sz="1000" dirty="0">
              <a:solidFill>
                <a:srgbClr val="000000"/>
              </a:solidFill>
              <a:latin typeface="Calibri"/>
              <a:ea typeface="Calibri"/>
              <a:cs typeface="Calibri"/>
              <a:sym typeface="Calibri"/>
            </a:endParaRPr>
          </a:p>
        </p:txBody>
      </p:sp>
      <p:sp>
        <p:nvSpPr>
          <p:cNvPr id="134" name="Google Shape;134;p2"/>
          <p:cNvSpPr txBox="1"/>
          <p:nvPr/>
        </p:nvSpPr>
        <p:spPr>
          <a:xfrm>
            <a:off x="1800421" y="1005389"/>
            <a:ext cx="8423899" cy="932020"/>
          </a:xfrm>
          <a:prstGeom prst="rect">
            <a:avLst/>
          </a:prstGeom>
          <a:noFill/>
          <a:ln>
            <a:noFill/>
          </a:ln>
        </p:spPr>
        <p:txBody>
          <a:bodyPr spcFirstLastPara="1" wrap="square" lIns="68569" tIns="34275" rIns="68569" bIns="34275" anchor="t" anchorCtr="0">
            <a:spAutoFit/>
          </a:bodyPr>
          <a:lstStyle/>
          <a:p>
            <a:pPr algn="ctr">
              <a:lnSpc>
                <a:spcPct val="130000"/>
              </a:lnSpc>
              <a:spcBef>
                <a:spcPts val="1800"/>
              </a:spcBef>
              <a:buClr>
                <a:schemeClr val="dk1"/>
              </a:buClr>
              <a:buSzPts val="1100"/>
            </a:pPr>
            <a:r>
              <a:rPr lang="en-US" b="1" dirty="0">
                <a:solidFill>
                  <a:schemeClr val="dk1"/>
                </a:solidFill>
                <a:highlight>
                  <a:srgbClr val="FFFDE2"/>
                </a:highlight>
                <a:latin typeface="Calibri"/>
                <a:ea typeface="Calibri"/>
                <a:cs typeface="Calibri"/>
                <a:sym typeface="Calibri"/>
              </a:rPr>
              <a:t>Syphilis - Rates of Reported Cases by Stage of Infection, United States, 2011–2020 </a:t>
            </a:r>
            <a:endParaRPr b="1" dirty="0">
              <a:solidFill>
                <a:schemeClr val="dk1"/>
              </a:solidFill>
              <a:highlight>
                <a:srgbClr val="FFFDE2"/>
              </a:highlight>
              <a:latin typeface="Calibri"/>
              <a:ea typeface="Calibri"/>
              <a:cs typeface="Calibri"/>
              <a:sym typeface="Calibri"/>
            </a:endParaRPr>
          </a:p>
          <a:p>
            <a:pPr algn="ctr">
              <a:spcBef>
                <a:spcPts val="450"/>
              </a:spcBef>
              <a:buSzPts val="1800"/>
            </a:pPr>
            <a:endParaRPr sz="1350" dirty="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
          <p:cNvSpPr txBox="1">
            <a:spLocks noGrp="1"/>
          </p:cNvSpPr>
          <p:nvPr>
            <p:ph type="title"/>
          </p:nvPr>
        </p:nvSpPr>
        <p:spPr>
          <a:xfrm>
            <a:off x="1768428" y="290985"/>
            <a:ext cx="7594358" cy="345833"/>
          </a:xfrm>
          <a:prstGeom prst="rect">
            <a:avLst/>
          </a:prstGeom>
          <a:noFill/>
          <a:ln>
            <a:noFill/>
          </a:ln>
        </p:spPr>
        <p:txBody>
          <a:bodyPr spcFirstLastPara="1" vert="horz" wrap="square" lIns="0" tIns="0" rIns="0" bIns="0" rtlCol="0" anchor="ctr" anchorCtr="0">
            <a:noAutofit/>
          </a:bodyPr>
          <a:lstStyle/>
          <a:p>
            <a:r>
              <a:rPr lang="en-US" sz="3000" dirty="0"/>
              <a:t>Rise of Congenital Syphilis in the United States</a:t>
            </a:r>
            <a:endParaRPr sz="3000" dirty="0"/>
          </a:p>
        </p:txBody>
      </p:sp>
      <p:pic>
        <p:nvPicPr>
          <p:cNvPr id="141" name="Google Shape;141;p3" descr="Bar graph showing reported cases of congenital syphilis by year of birth and rates of reported cases of primary and secondary syphilis among females aged 15 to 44 years in the United States from 2010 to 2019."/>
          <p:cNvPicPr preferRelativeResize="0">
            <a:picLocks noGrp="1"/>
          </p:cNvPicPr>
          <p:nvPr>
            <p:ph idx="1"/>
          </p:nvPr>
        </p:nvPicPr>
        <p:blipFill rotWithShape="1">
          <a:blip r:embed="rId3">
            <a:alphaModFix/>
          </a:blip>
          <a:stretch/>
        </p:blipFill>
        <p:spPr>
          <a:xfrm>
            <a:off x="2381250" y="2093459"/>
            <a:ext cx="7404100" cy="3966482"/>
          </a:xfrm>
          <a:prstGeom prst="rect">
            <a:avLst/>
          </a:prstGeom>
          <a:noFill/>
          <a:ln w="9525" cap="flat" cmpd="sng">
            <a:solidFill>
              <a:schemeClr val="dk1"/>
            </a:solidFill>
            <a:prstDash val="solid"/>
            <a:round/>
            <a:headEnd type="none" w="sm" len="sm"/>
            <a:tailEnd type="none" w="sm" len="sm"/>
          </a:ln>
        </p:spPr>
      </p:pic>
      <p:sp>
        <p:nvSpPr>
          <p:cNvPr id="140" name="Google Shape;140;p3"/>
          <p:cNvSpPr txBox="1">
            <a:spLocks noGrp="1"/>
          </p:cNvSpPr>
          <p:nvPr>
            <p:ph type="sldNum" sz="quarter" idx="12"/>
          </p:nvPr>
        </p:nvSpPr>
        <p:spPr>
          <a:xfrm>
            <a:off x="9916968" y="6400366"/>
            <a:ext cx="349250" cy="128588"/>
          </a:xfrm>
          <a:prstGeom prst="rect">
            <a:avLst/>
          </a:prstGeom>
          <a:noFill/>
          <a:ln>
            <a:noFill/>
          </a:ln>
        </p:spPr>
        <p:txBody>
          <a:bodyPr spcFirstLastPara="1" vert="horz" wrap="square" lIns="0" tIns="0" rIns="0" bIns="0" rtlCol="0" anchor="t" anchorCtr="0">
            <a:noAutofit/>
          </a:bodyPr>
          <a:lstStyle/>
          <a:p>
            <a:fld id="{00000000-1234-1234-1234-123412341234}" type="slidenum">
              <a:rPr lang="en-US" sz="1000">
                <a:solidFill>
                  <a:srgbClr val="000000"/>
                </a:solidFill>
                <a:latin typeface="Calibri"/>
                <a:ea typeface="Calibri"/>
                <a:cs typeface="Calibri"/>
                <a:sym typeface="Calibri"/>
              </a:rPr>
              <a:pPr/>
              <a:t>25</a:t>
            </a:fld>
            <a:endParaRPr sz="1000" dirty="0">
              <a:solidFill>
                <a:srgbClr val="000000"/>
              </a:solidFill>
              <a:latin typeface="Calibri"/>
              <a:ea typeface="Calibri"/>
              <a:cs typeface="Calibri"/>
              <a:sym typeface="Calibri"/>
            </a:endParaRPr>
          </a:p>
        </p:txBody>
      </p:sp>
      <p:sp>
        <p:nvSpPr>
          <p:cNvPr id="142" name="Google Shape;142;p3"/>
          <p:cNvSpPr txBox="1"/>
          <p:nvPr/>
        </p:nvSpPr>
        <p:spPr>
          <a:xfrm>
            <a:off x="1964003" y="1262384"/>
            <a:ext cx="8263995" cy="561662"/>
          </a:xfrm>
          <a:prstGeom prst="rect">
            <a:avLst/>
          </a:prstGeom>
          <a:noFill/>
          <a:ln>
            <a:noFill/>
          </a:ln>
        </p:spPr>
        <p:txBody>
          <a:bodyPr spcFirstLastPara="1" wrap="square" lIns="68569" tIns="34275" rIns="68569" bIns="34275" anchor="t" anchorCtr="0">
            <a:spAutoFit/>
          </a:bodyPr>
          <a:lstStyle/>
          <a:p>
            <a:pPr algn="ctr">
              <a:buSzPts val="1800"/>
            </a:pPr>
            <a:r>
              <a:rPr lang="en-US" sz="1600" b="1" dirty="0">
                <a:solidFill>
                  <a:schemeClr val="dk1"/>
                </a:solidFill>
                <a:latin typeface="Calibri"/>
                <a:ea typeface="Calibri"/>
                <a:cs typeface="Calibri"/>
                <a:sym typeface="Calibri"/>
              </a:rPr>
              <a:t>Congenital Syphilis (CS) — Reported Cases by Year of Birth and Rates of Reported Cases of Primary and Secondary Syphilis Among Women Aged 15–44 Years, United States, 2011–2020</a:t>
            </a:r>
            <a:endParaRPr sz="1600" b="1" dirty="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p:cNvSpPr txBox="1">
            <a:spLocks noGrp="1"/>
          </p:cNvSpPr>
          <p:nvPr>
            <p:ph type="title"/>
          </p:nvPr>
        </p:nvSpPr>
        <p:spPr>
          <a:xfrm>
            <a:off x="1740718" y="327930"/>
            <a:ext cx="8488553" cy="345833"/>
          </a:xfrm>
          <a:prstGeom prst="rect">
            <a:avLst/>
          </a:prstGeom>
          <a:noFill/>
          <a:ln>
            <a:noFill/>
          </a:ln>
        </p:spPr>
        <p:txBody>
          <a:bodyPr spcFirstLastPara="1" vert="horz" wrap="square" lIns="0" tIns="0" rIns="0" bIns="0" rtlCol="0" anchor="ctr" anchorCtr="0">
            <a:noAutofit/>
          </a:bodyPr>
          <a:lstStyle/>
          <a:p>
            <a:r>
              <a:rPr lang="en-US" sz="3200" dirty="0"/>
              <a:t>      Rise of Congenital Syphilis in West Virginia  </a:t>
            </a:r>
            <a:endParaRPr sz="3600" dirty="0"/>
          </a:p>
        </p:txBody>
      </p:sp>
      <p:sp>
        <p:nvSpPr>
          <p:cNvPr id="148" name="Google Shape;148;p4"/>
          <p:cNvSpPr txBox="1">
            <a:spLocks noGrp="1"/>
          </p:cNvSpPr>
          <p:nvPr>
            <p:ph type="sldNum" sz="quarter" idx="12"/>
          </p:nvPr>
        </p:nvSpPr>
        <p:spPr>
          <a:xfrm>
            <a:off x="9880022" y="6400366"/>
            <a:ext cx="349250" cy="128588"/>
          </a:xfrm>
          <a:prstGeom prst="rect">
            <a:avLst/>
          </a:prstGeom>
          <a:noFill/>
          <a:ln>
            <a:noFill/>
          </a:ln>
        </p:spPr>
        <p:txBody>
          <a:bodyPr spcFirstLastPara="1" vert="horz" wrap="square" lIns="0" tIns="0" rIns="0" bIns="0" rtlCol="0" anchor="t" anchorCtr="0">
            <a:noAutofit/>
          </a:bodyPr>
          <a:lstStyle/>
          <a:p>
            <a:fld id="{00000000-1234-1234-1234-123412341234}" type="slidenum">
              <a:rPr lang="en-US" sz="1000">
                <a:solidFill>
                  <a:srgbClr val="000000"/>
                </a:solidFill>
                <a:latin typeface="Calibri"/>
                <a:ea typeface="Calibri"/>
                <a:cs typeface="Calibri"/>
                <a:sym typeface="Calibri"/>
              </a:rPr>
              <a:pPr/>
              <a:t>26</a:t>
            </a:fld>
            <a:endParaRPr sz="1000" dirty="0">
              <a:solidFill>
                <a:srgbClr val="000000"/>
              </a:solidFill>
              <a:latin typeface="Calibri"/>
              <a:ea typeface="Calibri"/>
              <a:cs typeface="Calibri"/>
              <a:sym typeface="Calibri"/>
            </a:endParaRPr>
          </a:p>
        </p:txBody>
      </p:sp>
      <p:sp>
        <p:nvSpPr>
          <p:cNvPr id="149" name="Google Shape;149;p4"/>
          <p:cNvSpPr txBox="1"/>
          <p:nvPr/>
        </p:nvSpPr>
        <p:spPr>
          <a:xfrm>
            <a:off x="1828680" y="5394743"/>
            <a:ext cx="8313064" cy="276969"/>
          </a:xfrm>
          <a:prstGeom prst="rect">
            <a:avLst/>
          </a:prstGeom>
          <a:noFill/>
          <a:ln>
            <a:noFill/>
          </a:ln>
        </p:spPr>
        <p:txBody>
          <a:bodyPr spcFirstLastPara="1" wrap="square" lIns="68569" tIns="34275" rIns="68569" bIns="34275" anchor="t" anchorCtr="0">
            <a:spAutoFit/>
          </a:bodyPr>
          <a:lstStyle/>
          <a:p>
            <a:pPr algn="ctr">
              <a:buSzPts val="1800"/>
            </a:pPr>
            <a:r>
              <a:rPr lang="en-US" sz="1350" dirty="0">
                <a:latin typeface="Calibri"/>
                <a:ea typeface="Calibri"/>
                <a:cs typeface="Calibri"/>
                <a:sym typeface="Calibri"/>
              </a:rPr>
              <a:t>CS cases reported to West Virginia Department of Health and Human Resources increased 650% from 2017 to 2021.</a:t>
            </a:r>
            <a:endParaRPr sz="1050" dirty="0"/>
          </a:p>
        </p:txBody>
      </p:sp>
      <p:pic>
        <p:nvPicPr>
          <p:cNvPr id="150" name="Google Shape;150;p4" title="Chart"/>
          <p:cNvPicPr preferRelativeResize="0"/>
          <p:nvPr/>
        </p:nvPicPr>
        <p:blipFill rotWithShape="1">
          <a:blip r:embed="rId3">
            <a:alphaModFix/>
          </a:blip>
          <a:srcRect/>
          <a:stretch/>
        </p:blipFill>
        <p:spPr>
          <a:xfrm>
            <a:off x="3392309" y="1734913"/>
            <a:ext cx="5407382" cy="3388175"/>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51" name="Google Shape;151;p4"/>
          <p:cNvSpPr txBox="1"/>
          <p:nvPr/>
        </p:nvSpPr>
        <p:spPr>
          <a:xfrm>
            <a:off x="2100938" y="1189909"/>
            <a:ext cx="8040807" cy="346218"/>
          </a:xfrm>
          <a:prstGeom prst="rect">
            <a:avLst/>
          </a:prstGeom>
          <a:noFill/>
          <a:ln>
            <a:noFill/>
          </a:ln>
        </p:spPr>
        <p:txBody>
          <a:bodyPr spcFirstLastPara="1" wrap="square" lIns="68569" tIns="34275" rIns="68569" bIns="34275" anchor="t" anchorCtr="0">
            <a:spAutoFit/>
          </a:bodyPr>
          <a:lstStyle/>
          <a:p>
            <a:pPr algn="ctr">
              <a:buSzPts val="1800"/>
            </a:pPr>
            <a:r>
              <a:rPr lang="en-US" b="1" dirty="0">
                <a:solidFill>
                  <a:schemeClr val="dk1"/>
                </a:solidFill>
                <a:latin typeface="Calibri"/>
                <a:ea typeface="Calibri"/>
                <a:cs typeface="Calibri"/>
                <a:sym typeface="Calibri"/>
              </a:rPr>
              <a:t>CS — Reported Probable Cases, West Virginia, 2017–2021</a:t>
            </a:r>
            <a:endParaRPr b="1" dirty="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D2571-45AF-DBBF-6F98-EE0CF565E22B}"/>
              </a:ext>
            </a:extLst>
          </p:cNvPr>
          <p:cNvSpPr>
            <a:spLocks noGrp="1"/>
          </p:cNvSpPr>
          <p:nvPr>
            <p:ph type="title"/>
          </p:nvPr>
        </p:nvSpPr>
        <p:spPr/>
        <p:txBody>
          <a:bodyPr/>
          <a:lstStyle/>
          <a:p>
            <a:r>
              <a:rPr lang="en-US" dirty="0"/>
              <a:t> Early Congenital Syphilis</a:t>
            </a:r>
          </a:p>
        </p:txBody>
      </p:sp>
      <p:sp>
        <p:nvSpPr>
          <p:cNvPr id="3" name="Content Placeholder 2">
            <a:extLst>
              <a:ext uri="{FF2B5EF4-FFF2-40B4-BE49-F238E27FC236}">
                <a16:creationId xmlns:a16="http://schemas.microsoft.com/office/drawing/2014/main" id="{8DE70DD8-B650-2CEA-A84F-940BFF6001D6}"/>
              </a:ext>
            </a:extLst>
          </p:cNvPr>
          <p:cNvSpPr>
            <a:spLocks noGrp="1"/>
          </p:cNvSpPr>
          <p:nvPr>
            <p:ph idx="1"/>
          </p:nvPr>
        </p:nvSpPr>
        <p:spPr/>
        <p:txBody>
          <a:bodyPr>
            <a:normAutofit/>
          </a:bodyPr>
          <a:lstStyle/>
          <a:p>
            <a:pPr marL="0" indent="0">
              <a:buNone/>
            </a:pPr>
            <a:r>
              <a:rPr lang="en-US" dirty="0"/>
              <a:t>Onset before 2 years of age. Clinical manifestations usually occur by 2-3 months of age if untreated. Most (60-90%) of babies are asymptomatic at birth, and depends on timing of infection or treatment</a:t>
            </a:r>
          </a:p>
          <a:p>
            <a:r>
              <a:rPr lang="en-US" dirty="0"/>
              <a:t>Common findings are:</a:t>
            </a:r>
          </a:p>
          <a:p>
            <a:r>
              <a:rPr lang="en-US" dirty="0"/>
              <a:t>Hepatomegaly, Jaundice, Nasal discharge (snuffles), Rash, generalized lymphadenopathy, skeletal abnormalities</a:t>
            </a:r>
          </a:p>
          <a:p>
            <a:r>
              <a:rPr lang="en-US" dirty="0"/>
              <a:t>Placenta is thick and pale and cord is edematous with spiral stripes of red and blue discoloration (barber’s pole). May have abscesses in Wharton’s jelly around the vessels (necrotizing </a:t>
            </a:r>
            <a:r>
              <a:rPr lang="en-US" dirty="0" err="1"/>
              <a:t>funisitis</a:t>
            </a:r>
            <a:r>
              <a:rPr lang="en-US" dirty="0"/>
              <a:t>)</a:t>
            </a:r>
          </a:p>
        </p:txBody>
      </p:sp>
    </p:spTree>
    <p:extLst>
      <p:ext uri="{BB962C8B-B14F-4D97-AF65-F5344CB8AC3E}">
        <p14:creationId xmlns:p14="http://schemas.microsoft.com/office/powerpoint/2010/main" val="96686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DEF6-CF7A-0C03-4620-3DB4F87FD781}"/>
              </a:ext>
            </a:extLst>
          </p:cNvPr>
          <p:cNvSpPr>
            <a:spLocks noGrp="1"/>
          </p:cNvSpPr>
          <p:nvPr>
            <p:ph type="title"/>
          </p:nvPr>
        </p:nvSpPr>
        <p:spPr/>
        <p:txBody>
          <a:bodyPr/>
          <a:lstStyle/>
          <a:p>
            <a:r>
              <a:rPr lang="en-US" dirty="0"/>
              <a:t>Hepatomegaly</a:t>
            </a:r>
          </a:p>
        </p:txBody>
      </p:sp>
      <p:sp>
        <p:nvSpPr>
          <p:cNvPr id="3" name="Content Placeholder 2">
            <a:extLst>
              <a:ext uri="{FF2B5EF4-FFF2-40B4-BE49-F238E27FC236}">
                <a16:creationId xmlns:a16="http://schemas.microsoft.com/office/drawing/2014/main" id="{A0B66047-8D8E-8E58-BD50-67C98AC36D84}"/>
              </a:ext>
            </a:extLst>
          </p:cNvPr>
          <p:cNvSpPr>
            <a:spLocks noGrp="1"/>
          </p:cNvSpPr>
          <p:nvPr>
            <p:ph sz="half" idx="1"/>
          </p:nvPr>
        </p:nvSpPr>
        <p:spPr/>
        <p:txBody>
          <a:bodyPr/>
          <a:lstStyle/>
          <a:p>
            <a:r>
              <a:rPr lang="en-US" dirty="0"/>
              <a:t>Most common sign</a:t>
            </a:r>
          </a:p>
          <a:p>
            <a:r>
              <a:rPr lang="en-US" dirty="0"/>
              <a:t>May also have splenomegaly</a:t>
            </a:r>
          </a:p>
          <a:p>
            <a:r>
              <a:rPr lang="en-US" dirty="0"/>
              <a:t>Both jaundice and cholestasis</a:t>
            </a:r>
          </a:p>
          <a:p>
            <a:pPr marL="0" indent="0">
              <a:buNone/>
            </a:pPr>
            <a:r>
              <a:rPr lang="en-US" dirty="0"/>
              <a:t>  (Hepatitis)</a:t>
            </a:r>
          </a:p>
          <a:p>
            <a:r>
              <a:rPr lang="en-US" dirty="0"/>
              <a:t>Spirochaetes seen on biopsy</a:t>
            </a:r>
          </a:p>
        </p:txBody>
      </p:sp>
      <p:sp>
        <p:nvSpPr>
          <p:cNvPr id="4" name="Content Placeholder 3">
            <a:extLst>
              <a:ext uri="{FF2B5EF4-FFF2-40B4-BE49-F238E27FC236}">
                <a16:creationId xmlns:a16="http://schemas.microsoft.com/office/drawing/2014/main" id="{034DF902-958A-F6A9-2465-D7AC7136E711}"/>
              </a:ext>
            </a:extLst>
          </p:cNvPr>
          <p:cNvSpPr>
            <a:spLocks noGrp="1"/>
          </p:cNvSpPr>
          <p:nvPr>
            <p:ph sz="half" idx="2"/>
          </p:nvPr>
        </p:nvSpPr>
        <p:spPr/>
        <p:txBody>
          <a:bodyPr/>
          <a:lstStyle/>
          <a:p>
            <a:endParaRPr lang="en-US" dirty="0"/>
          </a:p>
        </p:txBody>
      </p:sp>
      <p:pic>
        <p:nvPicPr>
          <p:cNvPr id="3074" name="Picture 2" descr="Congenital syphilis, the great imitator—case report and review - The Lancet  Infectious Diseases">
            <a:extLst>
              <a:ext uri="{FF2B5EF4-FFF2-40B4-BE49-F238E27FC236}">
                <a16:creationId xmlns:a16="http://schemas.microsoft.com/office/drawing/2014/main" id="{1AB7BA6C-23A5-EF2D-4917-287BD088B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178" y="2485193"/>
            <a:ext cx="5302022" cy="3420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878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DB52-03A7-CBC2-3CBC-50BCB4F522A8}"/>
              </a:ext>
            </a:extLst>
          </p:cNvPr>
          <p:cNvSpPr>
            <a:spLocks noGrp="1"/>
          </p:cNvSpPr>
          <p:nvPr>
            <p:ph type="title"/>
          </p:nvPr>
        </p:nvSpPr>
        <p:spPr/>
        <p:txBody>
          <a:bodyPr/>
          <a:lstStyle/>
          <a:p>
            <a:r>
              <a:rPr lang="en-US" dirty="0"/>
              <a:t>Rhinitis</a:t>
            </a:r>
          </a:p>
        </p:txBody>
      </p:sp>
      <p:sp>
        <p:nvSpPr>
          <p:cNvPr id="3" name="Content Placeholder 2">
            <a:extLst>
              <a:ext uri="{FF2B5EF4-FFF2-40B4-BE49-F238E27FC236}">
                <a16:creationId xmlns:a16="http://schemas.microsoft.com/office/drawing/2014/main" id="{1DFEE60C-61F4-65D6-4076-354D833DE1AF}"/>
              </a:ext>
            </a:extLst>
          </p:cNvPr>
          <p:cNvSpPr>
            <a:spLocks noGrp="1"/>
          </p:cNvSpPr>
          <p:nvPr>
            <p:ph sz="half" idx="1"/>
          </p:nvPr>
        </p:nvSpPr>
        <p:spPr/>
        <p:txBody>
          <a:bodyPr/>
          <a:lstStyle/>
          <a:p>
            <a:r>
              <a:rPr lang="en-US" dirty="0"/>
              <a:t>Develops during first week</a:t>
            </a:r>
          </a:p>
          <a:p>
            <a:r>
              <a:rPr lang="en-US" dirty="0"/>
              <a:t>May be the first sign</a:t>
            </a:r>
          </a:p>
          <a:p>
            <a:r>
              <a:rPr lang="en-US" dirty="0"/>
              <a:t>Whitish, bloody or purulent</a:t>
            </a:r>
          </a:p>
          <a:p>
            <a:r>
              <a:rPr lang="en-US" dirty="0"/>
              <a:t>Contains spirochaetes, is contagious and can transmit infection by direct contact</a:t>
            </a:r>
          </a:p>
        </p:txBody>
      </p:sp>
      <p:pic>
        <p:nvPicPr>
          <p:cNvPr id="4098" name="Picture 2" descr="Congenital syphilis - Wikipedia">
            <a:extLst>
              <a:ext uri="{FF2B5EF4-FFF2-40B4-BE49-F238E27FC236}">
                <a16:creationId xmlns:a16="http://schemas.microsoft.com/office/drawing/2014/main" id="{900CC7B4-0866-6BD3-89E9-7F970FCA77F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49142" y="1208748"/>
            <a:ext cx="3156857" cy="3777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299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90141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19C4B-A70A-BC84-5BB9-C3DF56D39C24}"/>
              </a:ext>
            </a:extLst>
          </p:cNvPr>
          <p:cNvSpPr>
            <a:spLocks noGrp="1"/>
          </p:cNvSpPr>
          <p:nvPr>
            <p:ph type="title"/>
          </p:nvPr>
        </p:nvSpPr>
        <p:spPr/>
        <p:txBody>
          <a:bodyPr/>
          <a:lstStyle/>
          <a:p>
            <a:r>
              <a:rPr lang="en-US" dirty="0"/>
              <a:t>Rash</a:t>
            </a:r>
          </a:p>
        </p:txBody>
      </p:sp>
      <p:sp>
        <p:nvSpPr>
          <p:cNvPr id="3" name="Content Placeholder 2">
            <a:extLst>
              <a:ext uri="{FF2B5EF4-FFF2-40B4-BE49-F238E27FC236}">
                <a16:creationId xmlns:a16="http://schemas.microsoft.com/office/drawing/2014/main" id="{94F9A905-C756-B7C8-9D4B-A5F334D61E4A}"/>
              </a:ext>
            </a:extLst>
          </p:cNvPr>
          <p:cNvSpPr>
            <a:spLocks noGrp="1"/>
          </p:cNvSpPr>
          <p:nvPr>
            <p:ph sz="half" idx="1"/>
          </p:nvPr>
        </p:nvSpPr>
        <p:spPr/>
        <p:txBody>
          <a:bodyPr/>
          <a:lstStyle/>
          <a:p>
            <a:r>
              <a:rPr lang="en-US" dirty="0"/>
              <a:t>Occurs 1-2 weeks after rhinitis</a:t>
            </a:r>
          </a:p>
          <a:p>
            <a:r>
              <a:rPr lang="en-US" dirty="0"/>
              <a:t>Maculopapular initially</a:t>
            </a:r>
          </a:p>
          <a:p>
            <a:r>
              <a:rPr lang="en-US" dirty="0"/>
              <a:t>May be on back, buttocks, palms and soles or anywhere</a:t>
            </a:r>
          </a:p>
          <a:p>
            <a:r>
              <a:rPr lang="en-US" dirty="0"/>
              <a:t>Progresses to desquamation and crusting</a:t>
            </a:r>
          </a:p>
          <a:p>
            <a:r>
              <a:rPr lang="en-US" dirty="0"/>
              <a:t>May be present at birth as bullae (pemphigus </a:t>
            </a:r>
            <a:r>
              <a:rPr lang="en-US" dirty="0" err="1"/>
              <a:t>syphiliticus</a:t>
            </a:r>
            <a:r>
              <a:rPr lang="en-US" dirty="0"/>
              <a:t>)</a:t>
            </a:r>
          </a:p>
          <a:p>
            <a:r>
              <a:rPr lang="en-US" dirty="0"/>
              <a:t>Bullous fluid is contagious</a:t>
            </a:r>
          </a:p>
        </p:txBody>
      </p:sp>
      <p:pic>
        <p:nvPicPr>
          <p:cNvPr id="5122" name="Picture 2" descr="Congenital Syphilis | NCBDDD | CDC">
            <a:extLst>
              <a:ext uri="{FF2B5EF4-FFF2-40B4-BE49-F238E27FC236}">
                <a16:creationId xmlns:a16="http://schemas.microsoft.com/office/drawing/2014/main" id="{30684044-759F-5B9C-69DA-751678FD9C7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75337" y="1825625"/>
            <a:ext cx="4846814" cy="396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283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619C1-3D95-9826-79D2-FB5A7FC82EDD}"/>
              </a:ext>
            </a:extLst>
          </p:cNvPr>
          <p:cNvSpPr>
            <a:spLocks noGrp="1"/>
          </p:cNvSpPr>
          <p:nvPr>
            <p:ph type="title"/>
          </p:nvPr>
        </p:nvSpPr>
        <p:spPr/>
        <p:txBody>
          <a:bodyPr/>
          <a:lstStyle/>
          <a:p>
            <a:r>
              <a:rPr lang="en-US" dirty="0"/>
              <a:t>Rash</a:t>
            </a:r>
          </a:p>
        </p:txBody>
      </p:sp>
      <p:sp>
        <p:nvSpPr>
          <p:cNvPr id="3" name="Content Placeholder 2">
            <a:extLst>
              <a:ext uri="{FF2B5EF4-FFF2-40B4-BE49-F238E27FC236}">
                <a16:creationId xmlns:a16="http://schemas.microsoft.com/office/drawing/2014/main" id="{4DE6960B-D8B2-86A6-E7E4-D722E71133E8}"/>
              </a:ext>
            </a:extLst>
          </p:cNvPr>
          <p:cNvSpPr>
            <a:spLocks noGrp="1"/>
          </p:cNvSpPr>
          <p:nvPr>
            <p:ph sz="half" idx="1"/>
          </p:nvPr>
        </p:nvSpPr>
        <p:spPr/>
        <p:txBody>
          <a:bodyPr/>
          <a:lstStyle/>
          <a:p>
            <a:r>
              <a:rPr lang="en-US" dirty="0"/>
              <a:t>May also have fissures, mucous patches and </a:t>
            </a:r>
            <a:r>
              <a:rPr lang="en-US" dirty="0" err="1"/>
              <a:t>condylomata</a:t>
            </a:r>
            <a:r>
              <a:rPr lang="en-US" dirty="0"/>
              <a:t> </a:t>
            </a:r>
            <a:r>
              <a:rPr lang="en-US" dirty="0" err="1"/>
              <a:t>lata</a:t>
            </a:r>
            <a:endParaRPr lang="en-US" dirty="0"/>
          </a:p>
          <a:p>
            <a:r>
              <a:rPr lang="en-US" dirty="0"/>
              <a:t>Fissures around lips, nares and anus and bleed easily</a:t>
            </a:r>
          </a:p>
          <a:p>
            <a:r>
              <a:rPr lang="en-US" dirty="0" err="1"/>
              <a:t>Condylomata</a:t>
            </a:r>
            <a:r>
              <a:rPr lang="en-US" dirty="0"/>
              <a:t> </a:t>
            </a:r>
            <a:r>
              <a:rPr lang="en-US" dirty="0" err="1"/>
              <a:t>lata</a:t>
            </a:r>
            <a:r>
              <a:rPr lang="en-US" dirty="0"/>
              <a:t> are flat, wart-like lesions where there is friction (mouth, nose, anus)</a:t>
            </a:r>
          </a:p>
          <a:p>
            <a:r>
              <a:rPr lang="en-US" dirty="0"/>
              <a:t>Very infectious</a:t>
            </a:r>
          </a:p>
          <a:p>
            <a:endParaRPr lang="en-US" dirty="0"/>
          </a:p>
        </p:txBody>
      </p:sp>
      <p:pic>
        <p:nvPicPr>
          <p:cNvPr id="6146" name="Picture 2" descr="UWorld Micro Flashcards | Quizlet">
            <a:extLst>
              <a:ext uri="{FF2B5EF4-FFF2-40B4-BE49-F238E27FC236}">
                <a16:creationId xmlns:a16="http://schemas.microsoft.com/office/drawing/2014/main" id="{A7F68A01-7914-9478-5F85-1860FA735B9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13714" y="1690688"/>
            <a:ext cx="5684134" cy="4060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107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3DD16-E608-C037-E05C-92C47856A6F1}"/>
              </a:ext>
            </a:extLst>
          </p:cNvPr>
          <p:cNvSpPr>
            <a:spLocks noGrp="1"/>
          </p:cNvSpPr>
          <p:nvPr>
            <p:ph type="title"/>
          </p:nvPr>
        </p:nvSpPr>
        <p:spPr/>
        <p:txBody>
          <a:bodyPr/>
          <a:lstStyle/>
          <a:p>
            <a:r>
              <a:rPr lang="en-US" dirty="0"/>
              <a:t>Other clinical signs</a:t>
            </a:r>
          </a:p>
        </p:txBody>
      </p:sp>
      <p:sp>
        <p:nvSpPr>
          <p:cNvPr id="3" name="Content Placeholder 2">
            <a:extLst>
              <a:ext uri="{FF2B5EF4-FFF2-40B4-BE49-F238E27FC236}">
                <a16:creationId xmlns:a16="http://schemas.microsoft.com/office/drawing/2014/main" id="{403FE40B-9929-6DE7-078C-0F788D4F8D2B}"/>
              </a:ext>
            </a:extLst>
          </p:cNvPr>
          <p:cNvSpPr>
            <a:spLocks noGrp="1"/>
          </p:cNvSpPr>
          <p:nvPr>
            <p:ph idx="1"/>
          </p:nvPr>
        </p:nvSpPr>
        <p:spPr/>
        <p:txBody>
          <a:bodyPr>
            <a:normAutofit lnSpcReduction="10000"/>
          </a:bodyPr>
          <a:lstStyle/>
          <a:p>
            <a:r>
              <a:rPr lang="en-US" dirty="0"/>
              <a:t>Lymphadenopathy. Palpable epitrochlear lymph nodes in an infant is highly suggestive of congenital syphilis</a:t>
            </a:r>
          </a:p>
          <a:p>
            <a:r>
              <a:rPr lang="en-US" dirty="0"/>
              <a:t>Non-immune fetal hydrops</a:t>
            </a:r>
          </a:p>
          <a:p>
            <a:r>
              <a:rPr lang="en-US" dirty="0"/>
              <a:t>Myocarditis</a:t>
            </a:r>
          </a:p>
          <a:p>
            <a:r>
              <a:rPr lang="en-US" dirty="0"/>
              <a:t>Pneumonia (opacification both lungs, called ”pneumonia alba”)</a:t>
            </a:r>
          </a:p>
          <a:p>
            <a:r>
              <a:rPr lang="en-US" dirty="0"/>
              <a:t>Failure to move an extremity (pseudo-paralysis of Parrot)</a:t>
            </a:r>
          </a:p>
          <a:p>
            <a:r>
              <a:rPr lang="en-US" dirty="0"/>
              <a:t>Sepsis, due to other bacteria</a:t>
            </a:r>
          </a:p>
          <a:p>
            <a:r>
              <a:rPr lang="en-US" dirty="0"/>
              <a:t>Loss of eyebrows, chorioretinitis, cataracts, glaucoma </a:t>
            </a:r>
            <a:r>
              <a:rPr lang="en-US" dirty="0" err="1"/>
              <a:t>etc</a:t>
            </a:r>
            <a:endParaRPr lang="en-US" dirty="0"/>
          </a:p>
          <a:p>
            <a:r>
              <a:rPr lang="en-US" dirty="0"/>
              <a:t>Rectal bleeding or NEC, nephrotic syndrome (treated with Penicillin)</a:t>
            </a:r>
          </a:p>
        </p:txBody>
      </p:sp>
    </p:spTree>
    <p:extLst>
      <p:ext uri="{BB962C8B-B14F-4D97-AF65-F5344CB8AC3E}">
        <p14:creationId xmlns:p14="http://schemas.microsoft.com/office/powerpoint/2010/main" val="3330503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E044C-953F-5AB8-E0E8-C7343A3E816E}"/>
              </a:ext>
            </a:extLst>
          </p:cNvPr>
          <p:cNvSpPr>
            <a:spLocks noGrp="1"/>
          </p:cNvSpPr>
          <p:nvPr>
            <p:ph type="title"/>
          </p:nvPr>
        </p:nvSpPr>
        <p:spPr/>
        <p:txBody>
          <a:bodyPr/>
          <a:lstStyle/>
          <a:p>
            <a:r>
              <a:rPr lang="en-US" dirty="0"/>
              <a:t>Central nervous system</a:t>
            </a:r>
          </a:p>
        </p:txBody>
      </p:sp>
      <p:sp>
        <p:nvSpPr>
          <p:cNvPr id="3" name="Content Placeholder 2">
            <a:extLst>
              <a:ext uri="{FF2B5EF4-FFF2-40B4-BE49-F238E27FC236}">
                <a16:creationId xmlns:a16="http://schemas.microsoft.com/office/drawing/2014/main" id="{1E9C1A88-2486-C54E-37B3-26896AE13783}"/>
              </a:ext>
            </a:extLst>
          </p:cNvPr>
          <p:cNvSpPr>
            <a:spLocks noGrp="1"/>
          </p:cNvSpPr>
          <p:nvPr>
            <p:ph idx="1"/>
          </p:nvPr>
        </p:nvSpPr>
        <p:spPr/>
        <p:txBody>
          <a:bodyPr>
            <a:normAutofit lnSpcReduction="10000"/>
          </a:bodyPr>
          <a:lstStyle/>
          <a:p>
            <a:r>
              <a:rPr lang="en-US" dirty="0"/>
              <a:t>Asymptomatic: occurs in about 40% infants with clinical, lab or </a:t>
            </a:r>
            <a:r>
              <a:rPr lang="en-US" dirty="0" err="1"/>
              <a:t>xray</a:t>
            </a:r>
            <a:r>
              <a:rPr lang="en-US" dirty="0"/>
              <a:t> abnormalities. Infrequent otherwise</a:t>
            </a:r>
          </a:p>
          <a:p>
            <a:r>
              <a:rPr lang="en-US" dirty="0"/>
              <a:t>Symptomatic: rare, especially currently because of penicillin Rx, but may develop if not treated</a:t>
            </a:r>
          </a:p>
          <a:p>
            <a:r>
              <a:rPr lang="en-US" dirty="0"/>
              <a:t>Two types:</a:t>
            </a:r>
          </a:p>
          <a:p>
            <a:r>
              <a:rPr lang="en-US" dirty="0"/>
              <a:t> Acute </a:t>
            </a:r>
            <a:r>
              <a:rPr lang="en-US" dirty="0" err="1"/>
              <a:t>leptomeningitis</a:t>
            </a:r>
            <a:r>
              <a:rPr lang="en-US" dirty="0"/>
              <a:t>: Resembles aseptic meningitis around 6 months of age. Should suspect congenital syphilis in a febrile baby with CSF consistent with aseptic meningitis</a:t>
            </a:r>
          </a:p>
          <a:p>
            <a:r>
              <a:rPr lang="en-US" dirty="0"/>
              <a:t>Chronic meningovascular syphilis after a year of age. Presents with progressive hydrocephalus, seizures, optic atrophy, infarcts</a:t>
            </a:r>
          </a:p>
          <a:p>
            <a:endParaRPr lang="en-US" dirty="0"/>
          </a:p>
          <a:p>
            <a:endParaRPr lang="en-US" dirty="0"/>
          </a:p>
          <a:p>
            <a:endParaRPr lang="en-US" dirty="0"/>
          </a:p>
        </p:txBody>
      </p:sp>
    </p:spTree>
    <p:extLst>
      <p:ext uri="{BB962C8B-B14F-4D97-AF65-F5344CB8AC3E}">
        <p14:creationId xmlns:p14="http://schemas.microsoft.com/office/powerpoint/2010/main" val="3628880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70199-3B17-08BE-BC2D-9B1C85A8D932}"/>
              </a:ext>
            </a:extLst>
          </p:cNvPr>
          <p:cNvSpPr>
            <a:spLocks noGrp="1"/>
          </p:cNvSpPr>
          <p:nvPr>
            <p:ph type="title"/>
          </p:nvPr>
        </p:nvSpPr>
        <p:spPr/>
        <p:txBody>
          <a:bodyPr/>
          <a:lstStyle/>
          <a:p>
            <a:r>
              <a:rPr lang="en-US" dirty="0"/>
              <a:t>Bony Abnormalities</a:t>
            </a:r>
          </a:p>
        </p:txBody>
      </p:sp>
      <p:sp>
        <p:nvSpPr>
          <p:cNvPr id="3" name="Content Placeholder 2">
            <a:extLst>
              <a:ext uri="{FF2B5EF4-FFF2-40B4-BE49-F238E27FC236}">
                <a16:creationId xmlns:a16="http://schemas.microsoft.com/office/drawing/2014/main" id="{C0000F0A-6B5D-149A-CC73-E7D38AC29B10}"/>
              </a:ext>
            </a:extLst>
          </p:cNvPr>
          <p:cNvSpPr>
            <a:spLocks noGrp="1"/>
          </p:cNvSpPr>
          <p:nvPr>
            <p:ph idx="1"/>
          </p:nvPr>
        </p:nvSpPr>
        <p:spPr/>
        <p:txBody>
          <a:bodyPr/>
          <a:lstStyle/>
          <a:p>
            <a:r>
              <a:rPr lang="en-US" dirty="0"/>
              <a:t>Occurs in 60-80% of cases, and may be only manifestation</a:t>
            </a:r>
          </a:p>
          <a:p>
            <a:r>
              <a:rPr lang="en-US" dirty="0"/>
              <a:t>May be associated with fractures or pain, with limited movement which appears to be paralysis</a:t>
            </a:r>
          </a:p>
          <a:p>
            <a:r>
              <a:rPr lang="en-US" dirty="0"/>
              <a:t>Usually bilateral and symmetric</a:t>
            </a:r>
          </a:p>
          <a:p>
            <a:r>
              <a:rPr lang="en-US" dirty="0"/>
              <a:t>Femur, humerus, tibia are most frequently involved</a:t>
            </a:r>
          </a:p>
          <a:p>
            <a:r>
              <a:rPr lang="en-US" dirty="0"/>
              <a:t>May be lucent bands in metaphysis, or destruction of medial part of proximal tibial metaphysis (</a:t>
            </a:r>
            <a:r>
              <a:rPr lang="en-US" dirty="0" err="1"/>
              <a:t>Wimberger’s</a:t>
            </a:r>
            <a:r>
              <a:rPr lang="en-US" dirty="0"/>
              <a:t> sign) or serration (sawtooth)</a:t>
            </a:r>
          </a:p>
          <a:p>
            <a:r>
              <a:rPr lang="en-US" dirty="0"/>
              <a:t>Moth-eaten appearance of above bones</a:t>
            </a:r>
          </a:p>
          <a:p>
            <a:endParaRPr lang="en-US" dirty="0"/>
          </a:p>
        </p:txBody>
      </p:sp>
    </p:spTree>
    <p:extLst>
      <p:ext uri="{BB962C8B-B14F-4D97-AF65-F5344CB8AC3E}">
        <p14:creationId xmlns:p14="http://schemas.microsoft.com/office/powerpoint/2010/main" val="2102391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A541-886C-26DF-7108-4581839765C4}"/>
              </a:ext>
            </a:extLst>
          </p:cNvPr>
          <p:cNvSpPr>
            <a:spLocks noGrp="1"/>
          </p:cNvSpPr>
          <p:nvPr>
            <p:ph type="title"/>
          </p:nvPr>
        </p:nvSpPr>
        <p:spPr/>
        <p:txBody>
          <a:bodyPr/>
          <a:lstStyle/>
          <a:p>
            <a:r>
              <a:rPr lang="en-US" dirty="0"/>
              <a:t>XRAY findings</a:t>
            </a:r>
          </a:p>
        </p:txBody>
      </p:sp>
      <p:pic>
        <p:nvPicPr>
          <p:cNvPr id="5" name="Picture 2" descr="Congenital syphilis - ScienceDirect">
            <a:extLst>
              <a:ext uri="{FF2B5EF4-FFF2-40B4-BE49-F238E27FC236}">
                <a16:creationId xmlns:a16="http://schemas.microsoft.com/office/drawing/2014/main" id="{5DEA9853-662F-396D-3A7F-05E713ABA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4854" y="1401439"/>
            <a:ext cx="52578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ong bone radiographic abnormalities of congenital syphilis in a preterm  infant | ADC Fetal &amp; Neonatal Edition">
            <a:extLst>
              <a:ext uri="{FF2B5EF4-FFF2-40B4-BE49-F238E27FC236}">
                <a16:creationId xmlns:a16="http://schemas.microsoft.com/office/drawing/2014/main" id="{D2C7F44C-14B2-FDC4-B3E6-89FB3374BE0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6228" y="1390196"/>
            <a:ext cx="5850920" cy="298304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E468BC4-E370-D2E0-F04E-34DFA27F3F9B}"/>
              </a:ext>
            </a:extLst>
          </p:cNvPr>
          <p:cNvSpPr>
            <a:spLocks noGrp="1"/>
          </p:cNvSpPr>
          <p:nvPr>
            <p:ph sz="half" idx="2"/>
          </p:nvPr>
        </p:nvSpPr>
        <p:spPr>
          <a:xfrm flipV="1">
            <a:off x="6184854" y="5330822"/>
            <a:ext cx="45719" cy="125738"/>
          </a:xfrm>
        </p:spPr>
        <p:txBody>
          <a:bodyPr>
            <a:normAutofit fontScale="25000" lnSpcReduction="20000"/>
          </a:bodyPr>
          <a:lstStyle/>
          <a:p>
            <a:endParaRPr lang="en-US" dirty="0"/>
          </a:p>
        </p:txBody>
      </p:sp>
    </p:spTree>
    <p:extLst>
      <p:ext uri="{BB962C8B-B14F-4D97-AF65-F5344CB8AC3E}">
        <p14:creationId xmlns:p14="http://schemas.microsoft.com/office/powerpoint/2010/main" val="166441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6DAB-A2E1-75D6-42A8-F0CFF9B58E16}"/>
              </a:ext>
            </a:extLst>
          </p:cNvPr>
          <p:cNvSpPr>
            <a:spLocks noGrp="1"/>
          </p:cNvSpPr>
          <p:nvPr>
            <p:ph type="title"/>
          </p:nvPr>
        </p:nvSpPr>
        <p:spPr/>
        <p:txBody>
          <a:bodyPr/>
          <a:lstStyle/>
          <a:p>
            <a:r>
              <a:rPr lang="en-US" dirty="0"/>
              <a:t>XRAY FINDINGS : WIMBERGER’S SIGN</a:t>
            </a:r>
          </a:p>
        </p:txBody>
      </p:sp>
      <p:pic>
        <p:nvPicPr>
          <p:cNvPr id="2050" name="Picture 2" descr="Wimberger Sign in Congenital Syphilis">
            <a:extLst>
              <a:ext uri="{FF2B5EF4-FFF2-40B4-BE49-F238E27FC236}">
                <a16:creationId xmlns:a16="http://schemas.microsoft.com/office/drawing/2014/main" id="{7ED866F3-2797-FC67-6FE5-7B06203C15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1419" y="1712736"/>
            <a:ext cx="3793761" cy="478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318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1b57ecf3ec_0_0"/>
          <p:cNvSpPr txBox="1">
            <a:spLocks noGrp="1"/>
          </p:cNvSpPr>
          <p:nvPr>
            <p:ph type="title"/>
          </p:nvPr>
        </p:nvSpPr>
        <p:spPr>
          <a:xfrm>
            <a:off x="1814611" y="300221"/>
            <a:ext cx="7594425" cy="345825"/>
          </a:xfrm>
          <a:prstGeom prst="rect">
            <a:avLst/>
          </a:prstGeom>
          <a:noFill/>
          <a:ln>
            <a:noFill/>
          </a:ln>
        </p:spPr>
        <p:txBody>
          <a:bodyPr spcFirstLastPara="1" vert="horz" wrap="square" lIns="0" tIns="0" rIns="0" bIns="0" rtlCol="0" anchor="ctr" anchorCtr="0">
            <a:noAutofit/>
          </a:bodyPr>
          <a:lstStyle/>
          <a:p>
            <a:r>
              <a:rPr lang="en-US" sz="3200" dirty="0"/>
              <a:t>Clinical Guidance for Baby At Delivery</a:t>
            </a:r>
            <a:endParaRPr sz="3600" dirty="0"/>
          </a:p>
        </p:txBody>
      </p:sp>
      <p:sp>
        <p:nvSpPr>
          <p:cNvPr id="179" name="Google Shape;179;g11b57ecf3ec_0_0"/>
          <p:cNvSpPr txBox="1">
            <a:spLocks noGrp="1"/>
          </p:cNvSpPr>
          <p:nvPr>
            <p:ph idx="1"/>
          </p:nvPr>
        </p:nvSpPr>
        <p:spPr>
          <a:xfrm>
            <a:off x="653143" y="1149928"/>
            <a:ext cx="9307780" cy="4891643"/>
          </a:xfrm>
          <a:prstGeom prst="rect">
            <a:avLst/>
          </a:prstGeom>
          <a:noFill/>
          <a:ln>
            <a:noFill/>
          </a:ln>
        </p:spPr>
        <p:txBody>
          <a:bodyPr spcFirstLastPara="1" vert="horz" wrap="square" lIns="0" tIns="0" rIns="0" bIns="0" rtlCol="0" anchor="t" anchorCtr="0">
            <a:noAutofit/>
          </a:bodyPr>
          <a:lstStyle/>
          <a:p>
            <a:pPr indent="-323842">
              <a:spcBef>
                <a:spcPts val="0"/>
              </a:spcBef>
              <a:buFont typeface="Arial"/>
              <a:buChar char="•"/>
            </a:pPr>
            <a:r>
              <a:rPr lang="en-US" sz="2000" dirty="0"/>
              <a:t>A child born to a mother with a history of syphilis should automatically be tested at delivery.</a:t>
            </a:r>
          </a:p>
          <a:p>
            <a:pPr marL="19050" indent="0">
              <a:spcBef>
                <a:spcPts val="0"/>
              </a:spcBef>
            </a:pPr>
            <a:endParaRPr sz="1200" dirty="0"/>
          </a:p>
          <a:p>
            <a:pPr indent="-323842">
              <a:spcBef>
                <a:spcPts val="420"/>
              </a:spcBef>
              <a:buFont typeface="Arial"/>
              <a:buChar char="•"/>
            </a:pPr>
            <a:r>
              <a:rPr lang="en-US" sz="2000" dirty="0"/>
              <a:t>A child born to a mother who was not adequately treated at least 30 days prior to delivery should be immediately treated regardless of symptoms and/or pending lab results.</a:t>
            </a:r>
          </a:p>
          <a:p>
            <a:pPr marL="19050" indent="0">
              <a:spcBef>
                <a:spcPts val="420"/>
              </a:spcBef>
            </a:pPr>
            <a:endParaRPr sz="500" dirty="0"/>
          </a:p>
          <a:p>
            <a:pPr marL="914400" lvl="3" indent="-360363">
              <a:spcBef>
                <a:spcPts val="300"/>
              </a:spcBef>
            </a:pPr>
            <a:r>
              <a:rPr lang="en-US" sz="2000" dirty="0"/>
              <a:t>Please call the state health department for titer and treatment history.</a:t>
            </a:r>
          </a:p>
          <a:p>
            <a:pPr marL="554037" lvl="3" indent="0">
              <a:spcBef>
                <a:spcPts val="300"/>
              </a:spcBef>
              <a:buNone/>
            </a:pPr>
            <a:endParaRPr sz="1200" dirty="0"/>
          </a:p>
          <a:p>
            <a:pPr indent="-323842">
              <a:spcBef>
                <a:spcPts val="420"/>
              </a:spcBef>
              <a:buFont typeface="Arial"/>
              <a:buChar char="•"/>
            </a:pPr>
            <a:r>
              <a:rPr lang="en-US" sz="2000" dirty="0"/>
              <a:t>Congenital Syphilis (CS) is often asymptomatic, and the newborn may appear     normal…OR</a:t>
            </a:r>
            <a:endParaRPr sz="1200" dirty="0"/>
          </a:p>
          <a:p>
            <a:pPr indent="-323842">
              <a:spcBef>
                <a:spcPts val="420"/>
              </a:spcBef>
              <a:buFont typeface="Arial"/>
              <a:buChar char="•"/>
            </a:pPr>
            <a:r>
              <a:rPr lang="en-US" sz="2000" dirty="0"/>
              <a:t>There can be symptoms of Congenital Syphilis (CS) at or soon after birth.</a:t>
            </a:r>
            <a:endParaRPr sz="2000" dirty="0"/>
          </a:p>
          <a:p>
            <a:pPr marL="914400" lvl="3" indent="-360363">
              <a:spcBef>
                <a:spcPts val="300"/>
              </a:spcBef>
            </a:pPr>
            <a:r>
              <a:rPr lang="en-US" sz="2000" b="1" dirty="0"/>
              <a:t>Immediately treat </a:t>
            </a:r>
            <a:r>
              <a:rPr lang="en-US" sz="2000" dirty="0"/>
              <a:t>the newborn (do not wait for lab results).</a:t>
            </a:r>
            <a:endParaRPr sz="2000" dirty="0"/>
          </a:p>
          <a:p>
            <a:pPr marL="914400" lvl="3" indent="-360363">
              <a:spcBef>
                <a:spcPts val="300"/>
              </a:spcBef>
            </a:pPr>
            <a:r>
              <a:rPr lang="en-US" sz="2000" dirty="0"/>
              <a:t>Document any possible signs or symptoms consistent with CS in patient chart.</a:t>
            </a:r>
            <a:endParaRPr sz="2000" dirty="0"/>
          </a:p>
          <a:p>
            <a:pPr marL="0" indent="0">
              <a:spcBef>
                <a:spcPts val="300"/>
              </a:spcBef>
            </a:pPr>
            <a:endParaRPr sz="1500" dirty="0"/>
          </a:p>
          <a:p>
            <a:pPr marL="0" indent="0">
              <a:spcBef>
                <a:spcPts val="0"/>
              </a:spcBef>
              <a:buSzPts val="1100"/>
              <a:buNone/>
            </a:pPr>
            <a:r>
              <a:rPr lang="en-US" sz="1600" dirty="0"/>
              <a:t>*Any suspected CS case (by lab and/or clinical criteria) must be reported to the state health department within 24 hours.</a:t>
            </a:r>
            <a:endParaRPr sz="1600" dirty="0"/>
          </a:p>
          <a:p>
            <a:pPr marL="257168" indent="-142871"/>
            <a:endParaRPr b="0" dirty="0"/>
          </a:p>
        </p:txBody>
      </p:sp>
      <p:sp>
        <p:nvSpPr>
          <p:cNvPr id="180" name="Google Shape;180;g11b57ecf3ec_0_0"/>
          <p:cNvSpPr txBox="1">
            <a:spLocks noGrp="1"/>
          </p:cNvSpPr>
          <p:nvPr>
            <p:ph type="sldNum" sz="quarter" idx="12"/>
          </p:nvPr>
        </p:nvSpPr>
        <p:spPr>
          <a:xfrm>
            <a:off x="9880022" y="6409604"/>
            <a:ext cx="349200" cy="128700"/>
          </a:xfrm>
          <a:prstGeom prst="rect">
            <a:avLst/>
          </a:prstGeom>
          <a:noFill/>
          <a:ln>
            <a:noFill/>
          </a:ln>
        </p:spPr>
        <p:txBody>
          <a:bodyPr spcFirstLastPara="1" vert="horz" wrap="square" lIns="0" tIns="0" rIns="0" bIns="0" rtlCol="0" anchor="t" anchorCtr="0">
            <a:noAutofit/>
          </a:bodyPr>
          <a:lstStyle/>
          <a:p>
            <a:fld id="{00000000-1234-1234-1234-123412341234}" type="slidenum">
              <a:rPr lang="en-US" sz="1000"/>
              <a:pPr/>
              <a:t>37</a:t>
            </a:fld>
            <a:endParaRPr sz="1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3"/>
          <p:cNvSpPr txBox="1">
            <a:spLocks noGrp="1"/>
          </p:cNvSpPr>
          <p:nvPr>
            <p:ph type="title"/>
          </p:nvPr>
        </p:nvSpPr>
        <p:spPr>
          <a:xfrm>
            <a:off x="1694537" y="261562"/>
            <a:ext cx="7594358" cy="345833"/>
          </a:xfrm>
          <a:prstGeom prst="rect">
            <a:avLst/>
          </a:prstGeom>
          <a:noFill/>
          <a:ln>
            <a:noFill/>
          </a:ln>
        </p:spPr>
        <p:txBody>
          <a:bodyPr spcFirstLastPara="1" vert="horz" wrap="square" lIns="0" tIns="0" rIns="0" bIns="0" rtlCol="0" anchor="ctr" anchorCtr="0">
            <a:noAutofit/>
          </a:bodyPr>
          <a:lstStyle/>
          <a:p>
            <a:r>
              <a:rPr lang="en-US" sz="3200" dirty="0"/>
              <a:t>Syphilis Serology</a:t>
            </a:r>
            <a:endParaRPr sz="3600" dirty="0"/>
          </a:p>
        </p:txBody>
      </p:sp>
      <p:sp>
        <p:nvSpPr>
          <p:cNvPr id="232" name="Google Shape;232;p13"/>
          <p:cNvSpPr txBox="1">
            <a:spLocks noGrp="1"/>
          </p:cNvSpPr>
          <p:nvPr>
            <p:ph type="sldNum" sz="quarter" idx="12"/>
          </p:nvPr>
        </p:nvSpPr>
        <p:spPr>
          <a:xfrm>
            <a:off x="9944677" y="6391130"/>
            <a:ext cx="349250" cy="128588"/>
          </a:xfrm>
          <a:prstGeom prst="rect">
            <a:avLst/>
          </a:prstGeom>
          <a:noFill/>
          <a:ln>
            <a:noFill/>
          </a:ln>
        </p:spPr>
        <p:txBody>
          <a:bodyPr spcFirstLastPara="1" vert="horz" wrap="square" lIns="0" tIns="0" rIns="0" bIns="0" rtlCol="0" anchor="t" anchorCtr="0">
            <a:noAutofit/>
          </a:bodyPr>
          <a:lstStyle/>
          <a:p>
            <a:fld id="{00000000-1234-1234-1234-123412341234}" type="slidenum">
              <a:rPr lang="en-US" sz="1000"/>
              <a:pPr/>
              <a:t>38</a:t>
            </a:fld>
            <a:endParaRPr sz="1000" dirty="0"/>
          </a:p>
        </p:txBody>
      </p:sp>
      <p:sp>
        <p:nvSpPr>
          <p:cNvPr id="233" name="Google Shape;233;p13"/>
          <p:cNvSpPr txBox="1"/>
          <p:nvPr/>
        </p:nvSpPr>
        <p:spPr>
          <a:xfrm>
            <a:off x="1694537" y="1125302"/>
            <a:ext cx="8081576" cy="5265828"/>
          </a:xfrm>
          <a:prstGeom prst="rect">
            <a:avLst/>
          </a:prstGeom>
          <a:noFill/>
          <a:ln>
            <a:noFill/>
          </a:ln>
        </p:spPr>
        <p:txBody>
          <a:bodyPr spcFirstLastPara="1" wrap="square" lIns="0" tIns="0" rIns="0" bIns="0" anchor="t" anchorCtr="0">
            <a:normAutofit/>
          </a:bodyPr>
          <a:lstStyle/>
          <a:p>
            <a:pPr marL="342892" indent="-314318">
              <a:buClr>
                <a:schemeClr val="dk1"/>
              </a:buClr>
              <a:buSzPts val="2400"/>
              <a:buFont typeface="Arial"/>
              <a:buChar char="•"/>
            </a:pPr>
            <a:r>
              <a:rPr lang="en-US" sz="2200" dirty="0">
                <a:solidFill>
                  <a:schemeClr val="dk1"/>
                </a:solidFill>
                <a:latin typeface="Calibri"/>
                <a:ea typeface="Calibri"/>
                <a:cs typeface="Calibri"/>
                <a:sym typeface="Calibri"/>
              </a:rPr>
              <a:t>Regardless of circumstance, if the birth mother has ever tested positive for syphilis, the child should have </a:t>
            </a:r>
            <a:r>
              <a:rPr lang="en-US" sz="2200" u="sng" dirty="0">
                <a:solidFill>
                  <a:schemeClr val="dk1"/>
                </a:solidFill>
                <a:latin typeface="Calibri"/>
                <a:ea typeface="Calibri"/>
                <a:cs typeface="Calibri"/>
                <a:sym typeface="Calibri"/>
              </a:rPr>
              <a:t>two types of serology labs</a:t>
            </a:r>
            <a:r>
              <a:rPr lang="en-US" sz="2200" b="1" dirty="0">
                <a:solidFill>
                  <a:schemeClr val="dk1"/>
                </a:solidFill>
                <a:latin typeface="Calibri"/>
                <a:ea typeface="Calibri"/>
                <a:cs typeface="Calibri"/>
                <a:sym typeface="Calibri"/>
              </a:rPr>
              <a:t> </a:t>
            </a:r>
            <a:r>
              <a:rPr lang="en-US" sz="2200" dirty="0">
                <a:solidFill>
                  <a:schemeClr val="dk1"/>
                </a:solidFill>
                <a:latin typeface="Calibri"/>
                <a:ea typeface="Calibri"/>
                <a:cs typeface="Calibri"/>
                <a:sym typeface="Calibri"/>
              </a:rPr>
              <a:t>ordered/run soon after delivery</a:t>
            </a:r>
            <a:r>
              <a:rPr lang="en-US" sz="2200" b="1" dirty="0">
                <a:solidFill>
                  <a:schemeClr val="dk1"/>
                </a:solidFill>
                <a:latin typeface="Calibri"/>
                <a:ea typeface="Calibri"/>
                <a:cs typeface="Calibri"/>
                <a:sym typeface="Calibri"/>
              </a:rPr>
              <a:t>:</a:t>
            </a:r>
            <a:endParaRPr sz="2200" dirty="0"/>
          </a:p>
          <a:p>
            <a:pPr marL="1025525" lvl="4" indent="-338138">
              <a:spcBef>
                <a:spcPts val="330"/>
              </a:spcBef>
              <a:buClr>
                <a:schemeClr val="dk1"/>
              </a:buClr>
              <a:buSzPts val="2400"/>
              <a:buFont typeface="Arial"/>
              <a:buChar char="•"/>
            </a:pPr>
            <a:r>
              <a:rPr lang="en-US" sz="2200" dirty="0">
                <a:solidFill>
                  <a:schemeClr val="dk1"/>
                </a:solidFill>
                <a:latin typeface="Calibri"/>
                <a:ea typeface="Calibri"/>
                <a:cs typeface="Calibri"/>
                <a:sym typeface="Calibri"/>
              </a:rPr>
              <a:t>Non-Treponemal (RPR with reflex to titer)</a:t>
            </a:r>
            <a:endParaRPr sz="2200" dirty="0"/>
          </a:p>
          <a:p>
            <a:pPr marL="1025525" lvl="4" indent="-338138">
              <a:spcBef>
                <a:spcPts val="330"/>
              </a:spcBef>
              <a:buClr>
                <a:schemeClr val="dk1"/>
              </a:buClr>
              <a:buSzPts val="2400"/>
              <a:buFont typeface="Arial"/>
              <a:buChar char="•"/>
            </a:pPr>
            <a:r>
              <a:rPr lang="en-US" sz="2200" dirty="0">
                <a:solidFill>
                  <a:schemeClr val="dk1"/>
                </a:solidFill>
                <a:latin typeface="Calibri"/>
                <a:ea typeface="Calibri"/>
                <a:cs typeface="Calibri"/>
                <a:sym typeface="Calibri"/>
              </a:rPr>
              <a:t>Treponemal (TPPA, EIA, or other confirmatory treponema test) TPPA means particle-agglutination test for antibody</a:t>
            </a:r>
          </a:p>
          <a:p>
            <a:pPr marL="1025525" lvl="4" indent="-338138">
              <a:spcBef>
                <a:spcPts val="330"/>
              </a:spcBef>
              <a:buClr>
                <a:schemeClr val="dk1"/>
              </a:buClr>
              <a:buSzPts val="2400"/>
              <a:buFont typeface="Arial"/>
              <a:buChar char="•"/>
            </a:pPr>
            <a:r>
              <a:rPr lang="en-US" sz="2200" dirty="0">
                <a:solidFill>
                  <a:schemeClr val="dk1"/>
                </a:solidFill>
                <a:latin typeface="Calibri"/>
                <a:ea typeface="Calibri"/>
                <a:cs typeface="Calibri"/>
                <a:sym typeface="Calibri"/>
              </a:rPr>
              <a:t>EIA is an enzyme immunoassay test for IgG antibody</a:t>
            </a:r>
          </a:p>
          <a:p>
            <a:pPr marL="687387" lvl="4">
              <a:spcBef>
                <a:spcPts val="330"/>
              </a:spcBef>
              <a:buClr>
                <a:schemeClr val="dk1"/>
              </a:buClr>
              <a:buSzPts val="2400"/>
            </a:pPr>
            <a:endParaRPr sz="2200" dirty="0"/>
          </a:p>
          <a:p>
            <a:pPr marL="342892" indent="-304793">
              <a:spcBef>
                <a:spcPts val="480"/>
              </a:spcBef>
              <a:buClr>
                <a:schemeClr val="dk1"/>
              </a:buClr>
              <a:buSzPts val="2400"/>
              <a:buFont typeface="Arial"/>
              <a:buChar char="•"/>
            </a:pPr>
            <a:r>
              <a:rPr lang="en-US" sz="2200" dirty="0">
                <a:solidFill>
                  <a:schemeClr val="dk1"/>
                </a:solidFill>
                <a:latin typeface="Calibri"/>
                <a:ea typeface="Calibri"/>
                <a:cs typeface="Calibri"/>
                <a:sym typeface="Calibri"/>
              </a:rPr>
              <a:t>Traditional testing algorithm vs. reverse algorithm:</a:t>
            </a:r>
            <a:endParaRPr sz="2200" dirty="0"/>
          </a:p>
        </p:txBody>
      </p:sp>
      <p:pic>
        <p:nvPicPr>
          <p:cNvPr id="234" name="Google Shape;234;p13" descr="Diagram, schematic&#10;&#10;Description automatically generated"/>
          <p:cNvPicPr preferRelativeResize="0"/>
          <p:nvPr/>
        </p:nvPicPr>
        <p:blipFill rotWithShape="1">
          <a:blip r:embed="rId3">
            <a:alphaModFix/>
          </a:blip>
          <a:srcRect l="17723" t="8023" r="6724" b="62330"/>
          <a:stretch/>
        </p:blipFill>
        <p:spPr>
          <a:xfrm>
            <a:off x="2364362" y="4405555"/>
            <a:ext cx="3127354" cy="158794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pic>
        <p:nvPicPr>
          <p:cNvPr id="235" name="Google Shape;235;p13" descr="Diagram, schematic&#10;&#10;Description automatically generated"/>
          <p:cNvPicPr preferRelativeResize="0"/>
          <p:nvPr/>
        </p:nvPicPr>
        <p:blipFill rotWithShape="1">
          <a:blip r:embed="rId4">
            <a:alphaModFix/>
          </a:blip>
          <a:srcRect l="15377" t="8609" r="5883" b="60518"/>
          <a:stretch/>
        </p:blipFill>
        <p:spPr>
          <a:xfrm>
            <a:off x="6159517" y="4405555"/>
            <a:ext cx="3129378" cy="158794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DE5B9-64C9-C91A-462E-421AD3E1FB7E}"/>
              </a:ext>
            </a:extLst>
          </p:cNvPr>
          <p:cNvSpPr>
            <a:spLocks noGrp="1"/>
          </p:cNvSpPr>
          <p:nvPr>
            <p:ph type="title"/>
          </p:nvPr>
        </p:nvSpPr>
        <p:spPr/>
        <p:txBody>
          <a:bodyPr/>
          <a:lstStyle/>
          <a:p>
            <a:r>
              <a:rPr lang="en-US" dirty="0"/>
              <a:t>Laboratory tests</a:t>
            </a:r>
          </a:p>
        </p:txBody>
      </p:sp>
      <p:sp>
        <p:nvSpPr>
          <p:cNvPr id="3" name="Content Placeholder 2">
            <a:extLst>
              <a:ext uri="{FF2B5EF4-FFF2-40B4-BE49-F238E27FC236}">
                <a16:creationId xmlns:a16="http://schemas.microsoft.com/office/drawing/2014/main" id="{953CEFE7-BDC7-AB5C-BCFF-039FFC4DC772}"/>
              </a:ext>
            </a:extLst>
          </p:cNvPr>
          <p:cNvSpPr>
            <a:spLocks noGrp="1"/>
          </p:cNvSpPr>
          <p:nvPr>
            <p:ph idx="1"/>
          </p:nvPr>
        </p:nvSpPr>
        <p:spPr/>
        <p:txBody>
          <a:bodyPr>
            <a:normAutofit lnSpcReduction="10000"/>
          </a:bodyPr>
          <a:lstStyle/>
          <a:p>
            <a:r>
              <a:rPr lang="en-US" dirty="0"/>
              <a:t>Anemia</a:t>
            </a:r>
          </a:p>
          <a:p>
            <a:r>
              <a:rPr lang="en-US" dirty="0"/>
              <a:t>Coombs negative hemolytic anemia</a:t>
            </a:r>
          </a:p>
          <a:p>
            <a:r>
              <a:rPr lang="en-US" dirty="0"/>
              <a:t>Thrombocytopenia, leukopenia or leukocytosis</a:t>
            </a:r>
          </a:p>
          <a:p>
            <a:r>
              <a:rPr lang="en-US" dirty="0"/>
              <a:t>Elevated liver function tests, (AST, ALT, </a:t>
            </a:r>
            <a:r>
              <a:rPr lang="en-US" dirty="0" err="1"/>
              <a:t>Alk</a:t>
            </a:r>
            <a:r>
              <a:rPr lang="en-US" dirty="0"/>
              <a:t> </a:t>
            </a:r>
            <a:r>
              <a:rPr lang="en-US" dirty="0" err="1"/>
              <a:t>phos</a:t>
            </a:r>
            <a:r>
              <a:rPr lang="en-US" dirty="0"/>
              <a:t>, direct bilirubin)</a:t>
            </a:r>
          </a:p>
          <a:p>
            <a:r>
              <a:rPr lang="en-US" dirty="0"/>
              <a:t>CSF pleocytosis (&gt; 20 </a:t>
            </a:r>
            <a:r>
              <a:rPr lang="en-US" dirty="0" err="1"/>
              <a:t>wbcs</a:t>
            </a:r>
            <a:r>
              <a:rPr lang="en-US" dirty="0"/>
              <a:t> in term newborn, &gt; 5wbcs  one month old)</a:t>
            </a:r>
          </a:p>
          <a:p>
            <a:r>
              <a:rPr lang="en-US" dirty="0"/>
              <a:t>CSF protein &gt;150 in newborns, &gt;45 in a one month old</a:t>
            </a:r>
          </a:p>
          <a:p>
            <a:r>
              <a:rPr lang="en-US" dirty="0"/>
              <a:t>Reactive CSF VDRL (may get false positives from maternal antibody or blood)</a:t>
            </a:r>
          </a:p>
          <a:p>
            <a:r>
              <a:rPr lang="en-US" dirty="0"/>
              <a:t>CSF PCR more definitive</a:t>
            </a:r>
          </a:p>
        </p:txBody>
      </p:sp>
    </p:spTree>
    <p:extLst>
      <p:ext uri="{BB962C8B-B14F-4D97-AF65-F5344CB8AC3E}">
        <p14:creationId xmlns:p14="http://schemas.microsoft.com/office/powerpoint/2010/main" val="105728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367DF-398C-B152-A9BB-55631D425BCB}"/>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91798671-3319-F7CF-083D-18A676549C1E}"/>
              </a:ext>
            </a:extLst>
          </p:cNvPr>
          <p:cNvSpPr>
            <a:spLocks noGrp="1"/>
          </p:cNvSpPr>
          <p:nvPr>
            <p:ph idx="1"/>
          </p:nvPr>
        </p:nvSpPr>
        <p:spPr/>
        <p:txBody>
          <a:bodyPr/>
          <a:lstStyle/>
          <a:p>
            <a:endParaRPr lang="en-US" dirty="0"/>
          </a:p>
          <a:p>
            <a:r>
              <a:rPr lang="en-US" dirty="0"/>
              <a:t>History of Syphilis</a:t>
            </a:r>
          </a:p>
          <a:p>
            <a:r>
              <a:rPr lang="en-US" dirty="0"/>
              <a:t>Epidemiology</a:t>
            </a:r>
          </a:p>
          <a:p>
            <a:r>
              <a:rPr lang="en-US" dirty="0"/>
              <a:t>Clinical manifestations</a:t>
            </a:r>
          </a:p>
          <a:p>
            <a:r>
              <a:rPr lang="en-US" dirty="0"/>
              <a:t>Diagnosis</a:t>
            </a:r>
          </a:p>
          <a:p>
            <a:r>
              <a:rPr lang="en-US" dirty="0"/>
              <a:t>Treatment and management</a:t>
            </a:r>
          </a:p>
          <a:p>
            <a:r>
              <a:rPr lang="en-US" dirty="0"/>
              <a:t>Case presentation</a:t>
            </a:r>
          </a:p>
          <a:p>
            <a:endParaRPr lang="en-US" dirty="0"/>
          </a:p>
        </p:txBody>
      </p:sp>
    </p:spTree>
    <p:extLst>
      <p:ext uri="{BB962C8B-B14F-4D97-AF65-F5344CB8AC3E}">
        <p14:creationId xmlns:p14="http://schemas.microsoft.com/office/powerpoint/2010/main" val="1882814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txBox="1">
            <a:spLocks noGrp="1"/>
          </p:cNvSpPr>
          <p:nvPr>
            <p:ph type="title"/>
          </p:nvPr>
        </p:nvSpPr>
        <p:spPr>
          <a:xfrm>
            <a:off x="1828800" y="249257"/>
            <a:ext cx="7460095" cy="424999"/>
          </a:xfrm>
          <a:prstGeom prst="rect">
            <a:avLst/>
          </a:prstGeom>
          <a:noFill/>
          <a:ln>
            <a:noFill/>
          </a:ln>
        </p:spPr>
        <p:txBody>
          <a:bodyPr spcFirstLastPara="1" vert="horz" wrap="square" lIns="0" tIns="0" rIns="0" bIns="0" rtlCol="0" anchor="ctr" anchorCtr="0">
            <a:noAutofit/>
          </a:bodyPr>
          <a:lstStyle/>
          <a:p>
            <a:r>
              <a:rPr lang="en-US" sz="3200" dirty="0"/>
              <a:t>Treatment and Management Scenario #1 </a:t>
            </a:r>
            <a:endParaRPr sz="3600" dirty="0"/>
          </a:p>
        </p:txBody>
      </p:sp>
      <p:sp>
        <p:nvSpPr>
          <p:cNvPr id="243" name="Google Shape;243;p14"/>
          <p:cNvSpPr txBox="1">
            <a:spLocks noGrp="1"/>
          </p:cNvSpPr>
          <p:nvPr>
            <p:ph idx="1"/>
          </p:nvPr>
        </p:nvSpPr>
        <p:spPr>
          <a:xfrm>
            <a:off x="584616" y="794479"/>
            <a:ext cx="9635543" cy="5660964"/>
          </a:xfrm>
          <a:prstGeom prst="rect">
            <a:avLst/>
          </a:prstGeom>
          <a:noFill/>
          <a:ln>
            <a:noFill/>
          </a:ln>
        </p:spPr>
        <p:txBody>
          <a:bodyPr spcFirstLastPara="1" vert="horz" wrap="square" lIns="0" tIns="0" rIns="0" bIns="0" rtlCol="0" anchor="t" anchorCtr="0">
            <a:normAutofit/>
          </a:bodyPr>
          <a:lstStyle/>
          <a:p>
            <a:pPr marL="0" indent="0">
              <a:spcBef>
                <a:spcPts val="0"/>
              </a:spcBef>
              <a:buSzPts val="4000"/>
              <a:buNone/>
            </a:pPr>
            <a:r>
              <a:rPr lang="en-US" dirty="0"/>
              <a:t>Scenario 1: Confirmed or Highly Probable CS</a:t>
            </a:r>
            <a:endParaRPr dirty="0"/>
          </a:p>
          <a:p>
            <a:pPr marL="0" indent="0"/>
            <a:r>
              <a:rPr lang="en-US" b="0" dirty="0"/>
              <a:t>Any neonate with an abnormal physical exam that is consistent with CS, </a:t>
            </a:r>
            <a:r>
              <a:rPr lang="en-US" b="0" u="sng" dirty="0"/>
              <a:t>AND</a:t>
            </a:r>
            <a:r>
              <a:rPr lang="en-US" b="0" dirty="0"/>
              <a:t>:</a:t>
            </a:r>
            <a:endParaRPr dirty="0"/>
          </a:p>
          <a:p>
            <a:pPr indent="-342892">
              <a:buFont typeface="Arial"/>
              <a:buChar char="•"/>
            </a:pPr>
            <a:r>
              <a:rPr lang="en-US" b="0" dirty="0"/>
              <a:t>A quantitative nontreponemal titer that is fourfold (or greater) higher than the birth mother’s titer at delivery; </a:t>
            </a:r>
            <a:r>
              <a:rPr lang="en-US" b="0" u="sng" dirty="0"/>
              <a:t>OR</a:t>
            </a:r>
            <a:endParaRPr dirty="0"/>
          </a:p>
          <a:p>
            <a:pPr indent="-342892">
              <a:buFont typeface="Arial"/>
              <a:buChar char="•"/>
            </a:pPr>
            <a:r>
              <a:rPr lang="en-US" b="0" dirty="0"/>
              <a:t>A positive darkfield test or PCR of placenta, cord, lesions, mucous or other body fluids </a:t>
            </a:r>
            <a:endParaRPr dirty="0"/>
          </a:p>
        </p:txBody>
      </p:sp>
      <p:sp>
        <p:nvSpPr>
          <p:cNvPr id="242" name="Google Shape;242;p14"/>
          <p:cNvSpPr txBox="1">
            <a:spLocks noGrp="1"/>
          </p:cNvSpPr>
          <p:nvPr>
            <p:ph type="sldNum" sz="quarter" idx="12"/>
          </p:nvPr>
        </p:nvSpPr>
        <p:spPr>
          <a:xfrm>
            <a:off x="9956800" y="6308817"/>
            <a:ext cx="364836" cy="146626"/>
          </a:xfrm>
          <a:prstGeom prst="rect">
            <a:avLst/>
          </a:prstGeom>
          <a:noFill/>
          <a:ln>
            <a:noFill/>
          </a:ln>
        </p:spPr>
        <p:txBody>
          <a:bodyPr spcFirstLastPara="1" vert="horz" wrap="square" lIns="0" tIns="0" rIns="0" bIns="0" rtlCol="0" anchor="t" anchorCtr="0">
            <a:noAutofit/>
          </a:bodyPr>
          <a:lstStyle/>
          <a:p>
            <a:fld id="{00000000-1234-1234-1234-123412341234}" type="slidenum">
              <a:rPr lang="en-US" sz="1000"/>
              <a:pPr/>
              <a:t>40</a:t>
            </a:fld>
            <a:endParaRPr sz="1000" dirty="0"/>
          </a:p>
        </p:txBody>
      </p:sp>
      <p:sp>
        <p:nvSpPr>
          <p:cNvPr id="244" name="Google Shape;244;p14"/>
          <p:cNvSpPr txBox="1"/>
          <p:nvPr/>
        </p:nvSpPr>
        <p:spPr>
          <a:xfrm>
            <a:off x="6328017" y="3807502"/>
            <a:ext cx="3628783" cy="3185457"/>
          </a:xfrm>
          <a:prstGeom prst="rect">
            <a:avLst/>
          </a:prstGeom>
          <a:noFill/>
          <a:ln>
            <a:noFill/>
          </a:ln>
        </p:spPr>
        <p:txBody>
          <a:bodyPr spcFirstLastPara="1" wrap="square" lIns="68569" tIns="34275" rIns="68569" bIns="34275" anchor="t" anchorCtr="0">
            <a:spAutoFit/>
          </a:bodyPr>
          <a:lstStyle/>
          <a:p>
            <a:pPr>
              <a:buSzPts val="2000"/>
            </a:pPr>
            <a:r>
              <a:rPr lang="en-US" sz="1600" u="sng" dirty="0">
                <a:solidFill>
                  <a:schemeClr val="dk1"/>
                </a:solidFill>
                <a:latin typeface="Calibri"/>
                <a:ea typeface="Calibri"/>
                <a:cs typeface="Calibri"/>
                <a:sym typeface="Calibri"/>
              </a:rPr>
              <a:t>Recommended Regimens</a:t>
            </a:r>
            <a:r>
              <a:rPr lang="en-US" sz="1600" dirty="0">
                <a:solidFill>
                  <a:schemeClr val="dk1"/>
                </a:solidFill>
                <a:latin typeface="Calibri"/>
                <a:ea typeface="Calibri"/>
                <a:cs typeface="Calibri"/>
                <a:sym typeface="Calibri"/>
              </a:rPr>
              <a:t>: </a:t>
            </a:r>
            <a:endParaRPr sz="1600" dirty="0"/>
          </a:p>
          <a:p>
            <a:pPr marL="342892" indent="-342892">
              <a:buClr>
                <a:schemeClr val="dk1"/>
              </a:buClr>
              <a:buSzPts val="1800"/>
              <a:buFont typeface="Arial"/>
              <a:buChar char="•"/>
            </a:pPr>
            <a:r>
              <a:rPr lang="en-US" sz="1600" b="1" dirty="0">
                <a:solidFill>
                  <a:schemeClr val="dk1"/>
                </a:solidFill>
                <a:latin typeface="Calibri"/>
                <a:ea typeface="Calibri"/>
                <a:cs typeface="Calibri"/>
                <a:sym typeface="Calibri"/>
              </a:rPr>
              <a:t>Aqueous crystalline penicillin G </a:t>
            </a:r>
            <a:r>
              <a:rPr lang="en-US" sz="1600" dirty="0">
                <a:solidFill>
                  <a:schemeClr val="dk1"/>
                </a:solidFill>
                <a:latin typeface="Calibri"/>
                <a:ea typeface="Calibri"/>
                <a:cs typeface="Calibri"/>
                <a:sym typeface="Calibri"/>
              </a:rPr>
              <a:t>administered as 50,000 units/kg body weight/dose by IV q12 hours for first 7 days, then q8 hours thereafter for a total of 10 days; </a:t>
            </a:r>
            <a:r>
              <a:rPr lang="en-US" sz="1600" u="sng" dirty="0">
                <a:solidFill>
                  <a:schemeClr val="dk1"/>
                </a:solidFill>
                <a:latin typeface="Calibri"/>
                <a:ea typeface="Calibri"/>
                <a:cs typeface="Calibri"/>
                <a:sym typeface="Calibri"/>
              </a:rPr>
              <a:t>OR</a:t>
            </a:r>
            <a:endParaRPr sz="1600" dirty="0"/>
          </a:p>
          <a:p>
            <a:pPr marL="342892" indent="-342892">
              <a:buClr>
                <a:schemeClr val="dk1"/>
              </a:buClr>
              <a:buSzPts val="1800"/>
              <a:buFont typeface="Arial"/>
              <a:buChar char="•"/>
            </a:pPr>
            <a:r>
              <a:rPr lang="en-US" sz="1600" b="1" dirty="0">
                <a:solidFill>
                  <a:schemeClr val="dk1"/>
                </a:solidFill>
                <a:latin typeface="Calibri"/>
                <a:ea typeface="Calibri"/>
                <a:cs typeface="Calibri"/>
                <a:sym typeface="Calibri"/>
              </a:rPr>
              <a:t>Procaine penicillin G </a:t>
            </a:r>
            <a:r>
              <a:rPr lang="en-US" sz="1600" dirty="0">
                <a:solidFill>
                  <a:schemeClr val="dk1"/>
                </a:solidFill>
                <a:latin typeface="Calibri"/>
                <a:ea typeface="Calibri"/>
                <a:cs typeface="Calibri"/>
                <a:sym typeface="Calibri"/>
              </a:rPr>
              <a:t>50,000 units/kg of body weight/dose IM daily dose for 10 days</a:t>
            </a:r>
            <a:endParaRPr sz="1600" dirty="0"/>
          </a:p>
          <a:p>
            <a:pPr>
              <a:buSzPts val="1800"/>
            </a:pPr>
            <a:endParaRPr sz="1350" dirty="0">
              <a:solidFill>
                <a:schemeClr val="dk1"/>
              </a:solidFill>
              <a:latin typeface="Calibri"/>
              <a:ea typeface="Calibri"/>
              <a:cs typeface="Calibri"/>
              <a:sym typeface="Calibri"/>
            </a:endParaRPr>
          </a:p>
          <a:p>
            <a:pPr>
              <a:buSzPts val="1400"/>
            </a:pPr>
            <a:r>
              <a:rPr lang="en-US" sz="1050" dirty="0">
                <a:solidFill>
                  <a:schemeClr val="dk1"/>
                </a:solidFill>
                <a:latin typeface="Calibri"/>
                <a:ea typeface="Calibri"/>
                <a:cs typeface="Calibri"/>
                <a:sym typeface="Calibri"/>
              </a:rPr>
              <a:t>*If &gt;1 day of therapy is missed, the entire course should be restarted. A full 10-day course of penicillin is preferred, even if ampicillin was initially provided.</a:t>
            </a:r>
            <a:endParaRPr lang="en-US" sz="1050" dirty="0"/>
          </a:p>
          <a:p>
            <a:pPr>
              <a:buSzPts val="1800"/>
            </a:pPr>
            <a:endParaRPr lang="en-US" sz="1350" dirty="0">
              <a:solidFill>
                <a:schemeClr val="dk1"/>
              </a:solidFill>
              <a:latin typeface="Calibri"/>
              <a:ea typeface="Calibri"/>
              <a:cs typeface="Calibri"/>
              <a:sym typeface="Calibri"/>
            </a:endParaRPr>
          </a:p>
        </p:txBody>
      </p:sp>
      <p:sp>
        <p:nvSpPr>
          <p:cNvPr id="245" name="Google Shape;245;p14"/>
          <p:cNvSpPr txBox="1"/>
          <p:nvPr/>
        </p:nvSpPr>
        <p:spPr>
          <a:xfrm>
            <a:off x="1256492" y="3929384"/>
            <a:ext cx="3513210" cy="2985402"/>
          </a:xfrm>
          <a:prstGeom prst="rect">
            <a:avLst/>
          </a:prstGeom>
          <a:noFill/>
          <a:ln>
            <a:noFill/>
          </a:ln>
        </p:spPr>
        <p:txBody>
          <a:bodyPr spcFirstLastPara="1" wrap="square" lIns="68569" tIns="34275" rIns="68569" bIns="34275" anchor="t" anchorCtr="0">
            <a:spAutoFit/>
          </a:bodyPr>
          <a:lstStyle/>
          <a:p>
            <a:pPr>
              <a:buSzPts val="2000"/>
            </a:pPr>
            <a:r>
              <a:rPr lang="en-US" sz="1600" u="sng" dirty="0">
                <a:solidFill>
                  <a:schemeClr val="dk1"/>
                </a:solidFill>
                <a:latin typeface="Calibri"/>
                <a:ea typeface="Calibri"/>
                <a:cs typeface="Calibri"/>
                <a:sym typeface="Calibri"/>
              </a:rPr>
              <a:t>Recommended Evaluation</a:t>
            </a:r>
            <a:r>
              <a:rPr lang="en-US" sz="1600" dirty="0">
                <a:solidFill>
                  <a:schemeClr val="dk1"/>
                </a:solidFill>
                <a:latin typeface="Calibri"/>
                <a:ea typeface="Calibri"/>
                <a:cs typeface="Calibri"/>
                <a:sym typeface="Calibri"/>
              </a:rPr>
              <a:t>: </a:t>
            </a:r>
            <a:endParaRPr sz="1600" dirty="0"/>
          </a:p>
          <a:p>
            <a:pPr marL="342892" indent="-342892">
              <a:buClr>
                <a:schemeClr val="dk1"/>
              </a:buClr>
              <a:buSzPts val="1800"/>
              <a:buFont typeface="Arial"/>
              <a:buChar char="•"/>
            </a:pPr>
            <a:r>
              <a:rPr lang="en-US" sz="1600" dirty="0">
                <a:solidFill>
                  <a:schemeClr val="dk1"/>
                </a:solidFill>
                <a:latin typeface="Calibri"/>
                <a:ea typeface="Calibri"/>
                <a:cs typeface="Calibri"/>
                <a:sym typeface="Calibri"/>
              </a:rPr>
              <a:t>CSF analysis for VDRL, cell count, and protein*</a:t>
            </a:r>
            <a:endParaRPr sz="1600" dirty="0"/>
          </a:p>
          <a:p>
            <a:pPr marL="342892" indent="-342892">
              <a:buClr>
                <a:schemeClr val="dk1"/>
              </a:buClr>
              <a:buSzPts val="1800"/>
              <a:buFont typeface="Arial"/>
              <a:buChar char="•"/>
            </a:pPr>
            <a:r>
              <a:rPr lang="en-US" sz="1600" dirty="0">
                <a:solidFill>
                  <a:schemeClr val="dk1"/>
                </a:solidFill>
                <a:latin typeface="Calibri"/>
                <a:ea typeface="Calibri"/>
                <a:cs typeface="Calibri"/>
                <a:sym typeface="Calibri"/>
              </a:rPr>
              <a:t>Complete blood count (CBC) and differential and platelet count</a:t>
            </a:r>
            <a:endParaRPr sz="1600" dirty="0"/>
          </a:p>
          <a:p>
            <a:pPr marL="342892" indent="-342892">
              <a:buClr>
                <a:schemeClr val="dk1"/>
              </a:buClr>
              <a:buSzPts val="1800"/>
              <a:buFont typeface="Arial"/>
              <a:buChar char="•"/>
            </a:pPr>
            <a:r>
              <a:rPr lang="en-US" sz="1600" dirty="0">
                <a:solidFill>
                  <a:schemeClr val="dk1"/>
                </a:solidFill>
                <a:latin typeface="Calibri"/>
                <a:ea typeface="Calibri"/>
                <a:cs typeface="Calibri"/>
                <a:sym typeface="Calibri"/>
              </a:rPr>
              <a:t>Long-bone radiographs</a:t>
            </a:r>
            <a:endParaRPr sz="1600" dirty="0"/>
          </a:p>
          <a:p>
            <a:pPr marL="342892" indent="-342892">
              <a:buClr>
                <a:schemeClr val="dk1"/>
              </a:buClr>
              <a:buSzPts val="1800"/>
              <a:buFont typeface="Arial"/>
              <a:buChar char="•"/>
            </a:pPr>
            <a:r>
              <a:rPr lang="en-US" sz="1600" dirty="0">
                <a:solidFill>
                  <a:schemeClr val="dk1"/>
                </a:solidFill>
                <a:latin typeface="Calibri"/>
                <a:ea typeface="Calibri"/>
                <a:cs typeface="Calibri"/>
                <a:sym typeface="Calibri"/>
              </a:rPr>
              <a:t>Other tests as clinically indicated (e.g., chest radiograph, liver function test, neuroimaging, ophthalmologic examination, and auditory brain stem response)</a:t>
            </a:r>
            <a:endParaRPr lang="en-US" sz="1600" dirty="0"/>
          </a:p>
          <a:p>
            <a:pPr>
              <a:buSzPts val="1800"/>
            </a:pPr>
            <a:endParaRPr lang="en-US" sz="1350" dirty="0">
              <a:solidFill>
                <a:schemeClr val="dk1"/>
              </a:solidFill>
              <a:latin typeface="Calibri"/>
              <a:ea typeface="Calibri"/>
              <a:cs typeface="Calibri"/>
              <a:sym typeface="Calibri"/>
            </a:endParaRPr>
          </a:p>
        </p:txBody>
      </p:sp>
      <p:sp>
        <p:nvSpPr>
          <p:cNvPr id="246" name="Google Shape;246;p14"/>
          <p:cNvSpPr txBox="1"/>
          <p:nvPr/>
        </p:nvSpPr>
        <p:spPr>
          <a:xfrm>
            <a:off x="6096000" y="7374129"/>
            <a:ext cx="3708158" cy="276969"/>
          </a:xfrm>
          <a:prstGeom prst="rect">
            <a:avLst/>
          </a:prstGeom>
          <a:noFill/>
          <a:ln>
            <a:noFill/>
          </a:ln>
        </p:spPr>
        <p:txBody>
          <a:bodyPr spcFirstLastPara="1" wrap="square" lIns="68569" tIns="34275" rIns="68569" bIns="34275" anchor="t" anchorCtr="0">
            <a:spAutoFit/>
          </a:bodyPr>
          <a:lstStyle/>
          <a:p>
            <a:pPr>
              <a:buSzPts val="1800"/>
            </a:pPr>
            <a:r>
              <a:rPr lang="en-US" sz="1350" dirty="0">
                <a:solidFill>
                  <a:schemeClr val="dk1"/>
                </a:solidFill>
                <a:latin typeface="Calibri"/>
                <a:ea typeface="Calibri"/>
                <a:cs typeface="Calibri"/>
                <a:sym typeface="Calibri"/>
              </a:rPr>
              <a:t>If </a:t>
            </a:r>
            <a:endParaRPr sz="105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5"/>
          <p:cNvSpPr txBox="1">
            <a:spLocks noGrp="1"/>
          </p:cNvSpPr>
          <p:nvPr>
            <p:ph type="title"/>
          </p:nvPr>
        </p:nvSpPr>
        <p:spPr>
          <a:xfrm>
            <a:off x="1685301" y="315084"/>
            <a:ext cx="7594358" cy="345833"/>
          </a:xfrm>
          <a:prstGeom prst="rect">
            <a:avLst/>
          </a:prstGeom>
          <a:noFill/>
          <a:ln>
            <a:noFill/>
          </a:ln>
        </p:spPr>
        <p:txBody>
          <a:bodyPr spcFirstLastPara="1" vert="horz" wrap="square" lIns="0" tIns="0" rIns="0" bIns="0" rtlCol="0" anchor="ctr" anchorCtr="0">
            <a:noAutofit/>
          </a:bodyPr>
          <a:lstStyle/>
          <a:p>
            <a:r>
              <a:rPr lang="en-US" sz="3200" dirty="0"/>
              <a:t>Treatment and Management Possible Syphilis</a:t>
            </a:r>
            <a:endParaRPr sz="3600" dirty="0"/>
          </a:p>
        </p:txBody>
      </p:sp>
      <p:sp>
        <p:nvSpPr>
          <p:cNvPr id="254" name="Google Shape;254;p15"/>
          <p:cNvSpPr txBox="1">
            <a:spLocks noGrp="1"/>
          </p:cNvSpPr>
          <p:nvPr>
            <p:ph idx="1"/>
          </p:nvPr>
        </p:nvSpPr>
        <p:spPr>
          <a:xfrm>
            <a:off x="1685301" y="796290"/>
            <a:ext cx="8525501" cy="2315988"/>
          </a:xfrm>
          <a:prstGeom prst="rect">
            <a:avLst/>
          </a:prstGeom>
          <a:noFill/>
          <a:ln>
            <a:noFill/>
          </a:ln>
        </p:spPr>
        <p:txBody>
          <a:bodyPr spcFirstLastPara="1" vert="horz" wrap="square" lIns="0" tIns="0" rIns="0" bIns="0" rtlCol="0" anchor="t" anchorCtr="0">
            <a:normAutofit fontScale="70000" lnSpcReduction="20000"/>
          </a:bodyPr>
          <a:lstStyle/>
          <a:p>
            <a:pPr marL="0" indent="0">
              <a:spcBef>
                <a:spcPts val="306"/>
              </a:spcBef>
              <a:buSzPct val="100000"/>
            </a:pPr>
            <a:r>
              <a:rPr lang="en-US" b="0" dirty="0"/>
              <a:t>Any neonate with normal physical exam and nontreponemal titer equal to or less than fourfold of the maternal titer at delivery and </a:t>
            </a:r>
            <a:r>
              <a:rPr lang="en-US" b="0" u="sng" dirty="0"/>
              <a:t>has one of the following</a:t>
            </a:r>
            <a:r>
              <a:rPr lang="en-US" b="0" dirty="0"/>
              <a:t>:</a:t>
            </a:r>
            <a:endParaRPr dirty="0"/>
          </a:p>
          <a:p>
            <a:pPr indent="-351464">
              <a:spcBef>
                <a:spcPts val="306"/>
              </a:spcBef>
              <a:buSzPct val="100000"/>
              <a:buFont typeface="Arial"/>
              <a:buChar char="•"/>
            </a:pPr>
            <a:r>
              <a:rPr lang="en-US" b="0" dirty="0"/>
              <a:t>Birth mother was not treated, inadequately treated, or has no treatment documented</a:t>
            </a:r>
            <a:endParaRPr dirty="0"/>
          </a:p>
          <a:p>
            <a:pPr indent="-351464">
              <a:spcBef>
                <a:spcPts val="306"/>
              </a:spcBef>
              <a:buSzPct val="100000"/>
              <a:buFont typeface="Arial"/>
              <a:buChar char="•"/>
            </a:pPr>
            <a:r>
              <a:rPr lang="en-US" b="0" dirty="0"/>
              <a:t>Birth mother was treated with erythromycin or a regimen other than those recommended in the current STI Treatment Guidelines (i.e., a non-penicillin G regimen)</a:t>
            </a:r>
            <a:endParaRPr dirty="0"/>
          </a:p>
          <a:p>
            <a:pPr indent="-351464">
              <a:spcBef>
                <a:spcPts val="306"/>
              </a:spcBef>
              <a:buSzPct val="100000"/>
              <a:buFont typeface="Arial"/>
              <a:buChar char="•"/>
            </a:pPr>
            <a:r>
              <a:rPr lang="en-US" b="0" dirty="0"/>
              <a:t>Birth mother received the recommended regimen, but it was initiated &lt;30 days prior to delivery</a:t>
            </a:r>
            <a:endParaRPr dirty="0"/>
          </a:p>
        </p:txBody>
      </p:sp>
      <p:sp>
        <p:nvSpPr>
          <p:cNvPr id="253" name="Google Shape;253;p15"/>
          <p:cNvSpPr txBox="1">
            <a:spLocks noGrp="1"/>
          </p:cNvSpPr>
          <p:nvPr>
            <p:ph type="sldNum" sz="quarter" idx="12"/>
          </p:nvPr>
        </p:nvSpPr>
        <p:spPr>
          <a:xfrm>
            <a:off x="9861551" y="6363421"/>
            <a:ext cx="349250" cy="128588"/>
          </a:xfrm>
          <a:prstGeom prst="rect">
            <a:avLst/>
          </a:prstGeom>
          <a:noFill/>
          <a:ln>
            <a:noFill/>
          </a:ln>
        </p:spPr>
        <p:txBody>
          <a:bodyPr spcFirstLastPara="1" vert="horz" wrap="square" lIns="0" tIns="0" rIns="0" bIns="0" rtlCol="0" anchor="t" anchorCtr="0">
            <a:noAutofit/>
          </a:bodyPr>
          <a:lstStyle/>
          <a:p>
            <a:fld id="{00000000-1234-1234-1234-123412341234}" type="slidenum">
              <a:rPr lang="en-US" sz="1000"/>
              <a:pPr/>
              <a:t>41</a:t>
            </a:fld>
            <a:endParaRPr sz="1000" dirty="0"/>
          </a:p>
        </p:txBody>
      </p:sp>
      <p:sp>
        <p:nvSpPr>
          <p:cNvPr id="255" name="Google Shape;255;p15"/>
          <p:cNvSpPr txBox="1"/>
          <p:nvPr/>
        </p:nvSpPr>
        <p:spPr>
          <a:xfrm>
            <a:off x="6294584" y="3112277"/>
            <a:ext cx="4972130" cy="2492960"/>
          </a:xfrm>
          <a:prstGeom prst="rect">
            <a:avLst/>
          </a:prstGeom>
          <a:noFill/>
          <a:ln>
            <a:noFill/>
          </a:ln>
        </p:spPr>
        <p:txBody>
          <a:bodyPr spcFirstLastPara="1" wrap="square" lIns="68569" tIns="34275" rIns="68569" bIns="34275" anchor="t" anchorCtr="0">
            <a:spAutoFit/>
          </a:bodyPr>
          <a:lstStyle/>
          <a:p>
            <a:pPr>
              <a:buSzPts val="2000"/>
            </a:pPr>
            <a:r>
              <a:rPr lang="en-US" sz="1600" u="sng" dirty="0">
                <a:solidFill>
                  <a:schemeClr val="dk1"/>
                </a:solidFill>
                <a:latin typeface="Calibri"/>
                <a:ea typeface="Calibri"/>
                <a:cs typeface="Calibri"/>
                <a:sym typeface="Calibri"/>
              </a:rPr>
              <a:t>Recommended Regimens</a:t>
            </a:r>
            <a:r>
              <a:rPr lang="en-US" sz="1600" dirty="0">
                <a:solidFill>
                  <a:schemeClr val="dk1"/>
                </a:solidFill>
                <a:latin typeface="Calibri"/>
                <a:ea typeface="Calibri"/>
                <a:cs typeface="Calibri"/>
                <a:sym typeface="Calibri"/>
              </a:rPr>
              <a:t>: </a:t>
            </a:r>
            <a:endParaRPr sz="1600" dirty="0"/>
          </a:p>
          <a:p>
            <a:pPr marL="342892" indent="-342892">
              <a:buClr>
                <a:schemeClr val="dk1"/>
              </a:buClr>
              <a:buSzPts val="1800"/>
              <a:buFont typeface="Arial"/>
              <a:buChar char="•"/>
            </a:pPr>
            <a:r>
              <a:rPr lang="en-US" sz="1600" b="1" dirty="0">
                <a:solidFill>
                  <a:schemeClr val="dk1"/>
                </a:solidFill>
                <a:latin typeface="Calibri"/>
                <a:ea typeface="Calibri"/>
                <a:cs typeface="Calibri"/>
                <a:sym typeface="Calibri"/>
              </a:rPr>
              <a:t>Aqueous crystalline penicillin G </a:t>
            </a:r>
            <a:r>
              <a:rPr lang="en-US" sz="1600" dirty="0">
                <a:solidFill>
                  <a:schemeClr val="dk1"/>
                </a:solidFill>
                <a:latin typeface="Calibri"/>
                <a:ea typeface="Calibri"/>
                <a:cs typeface="Calibri"/>
                <a:sym typeface="Calibri"/>
              </a:rPr>
              <a:t>administered as 50,000 units/kg body weight/dose by IV q12 hours for first 7 days, then q8 hours thereafter for a total of 10 days; </a:t>
            </a:r>
            <a:r>
              <a:rPr lang="en-US" sz="1600" u="sng" dirty="0">
                <a:solidFill>
                  <a:schemeClr val="dk1"/>
                </a:solidFill>
                <a:latin typeface="Calibri"/>
                <a:ea typeface="Calibri"/>
                <a:cs typeface="Calibri"/>
                <a:sym typeface="Calibri"/>
              </a:rPr>
              <a:t>OR</a:t>
            </a:r>
            <a:endParaRPr sz="1600" dirty="0"/>
          </a:p>
          <a:p>
            <a:pPr marL="342892" indent="-342892">
              <a:buClr>
                <a:schemeClr val="dk1"/>
              </a:buClr>
              <a:buSzPts val="1800"/>
              <a:buFont typeface="Arial"/>
              <a:buChar char="•"/>
            </a:pPr>
            <a:r>
              <a:rPr lang="en-US" sz="1600" b="1" dirty="0">
                <a:solidFill>
                  <a:schemeClr val="dk1"/>
                </a:solidFill>
                <a:latin typeface="Calibri"/>
                <a:ea typeface="Calibri"/>
                <a:cs typeface="Calibri"/>
                <a:sym typeface="Calibri"/>
              </a:rPr>
              <a:t>Procaine penicillin G </a:t>
            </a:r>
            <a:r>
              <a:rPr lang="en-US" sz="1600" dirty="0">
                <a:solidFill>
                  <a:schemeClr val="dk1"/>
                </a:solidFill>
                <a:latin typeface="Calibri"/>
                <a:ea typeface="Calibri"/>
                <a:cs typeface="Calibri"/>
                <a:sym typeface="Calibri"/>
              </a:rPr>
              <a:t>50,000 units/kg of body weight/dose IM daily dose for 10 days; </a:t>
            </a:r>
            <a:r>
              <a:rPr lang="en-US" sz="1600" u="sng" dirty="0">
                <a:solidFill>
                  <a:schemeClr val="dk1"/>
                </a:solidFill>
                <a:latin typeface="Calibri"/>
                <a:ea typeface="Calibri"/>
                <a:cs typeface="Calibri"/>
                <a:sym typeface="Calibri"/>
              </a:rPr>
              <a:t>OR</a:t>
            </a:r>
            <a:endParaRPr sz="1600" dirty="0"/>
          </a:p>
          <a:p>
            <a:pPr marL="342892" indent="-342892">
              <a:buClr>
                <a:schemeClr val="dk1"/>
              </a:buClr>
              <a:buSzPts val="1800"/>
              <a:buFont typeface="Arial"/>
              <a:buChar char="•"/>
            </a:pPr>
            <a:r>
              <a:rPr lang="en-US" sz="1600" b="1" dirty="0">
                <a:solidFill>
                  <a:schemeClr val="dk1"/>
                </a:solidFill>
                <a:latin typeface="Calibri"/>
                <a:ea typeface="Calibri"/>
                <a:cs typeface="Calibri"/>
                <a:sym typeface="Calibri"/>
              </a:rPr>
              <a:t>Benzathine penicillin G</a:t>
            </a:r>
            <a:r>
              <a:rPr lang="en-US" sz="1600" dirty="0">
                <a:solidFill>
                  <a:schemeClr val="dk1"/>
                </a:solidFill>
                <a:latin typeface="Calibri"/>
                <a:ea typeface="Calibri"/>
                <a:cs typeface="Calibri"/>
                <a:sym typeface="Calibri"/>
              </a:rPr>
              <a:t> 50,000 units/kg body weight/dose IM in a single dose</a:t>
            </a:r>
            <a:endParaRPr sz="1600" dirty="0">
              <a:solidFill>
                <a:schemeClr val="dk1"/>
              </a:solidFill>
              <a:latin typeface="Calibri"/>
              <a:ea typeface="Calibri"/>
              <a:cs typeface="Calibri"/>
              <a:sym typeface="Calibri"/>
            </a:endParaRPr>
          </a:p>
          <a:p>
            <a:pPr>
              <a:buSzPts val="1800"/>
            </a:pPr>
            <a:endParaRPr sz="1350" dirty="0">
              <a:solidFill>
                <a:schemeClr val="dk1"/>
              </a:solidFill>
              <a:latin typeface="Calibri"/>
              <a:ea typeface="Calibri"/>
              <a:cs typeface="Calibri"/>
              <a:sym typeface="Calibri"/>
            </a:endParaRPr>
          </a:p>
        </p:txBody>
      </p:sp>
      <p:sp>
        <p:nvSpPr>
          <p:cNvPr id="256" name="Google Shape;256;p15"/>
          <p:cNvSpPr txBox="1"/>
          <p:nvPr/>
        </p:nvSpPr>
        <p:spPr>
          <a:xfrm>
            <a:off x="1289957" y="3112276"/>
            <a:ext cx="4810781" cy="2069767"/>
          </a:xfrm>
          <a:prstGeom prst="rect">
            <a:avLst/>
          </a:prstGeom>
          <a:noFill/>
          <a:ln>
            <a:noFill/>
          </a:ln>
        </p:spPr>
        <p:txBody>
          <a:bodyPr spcFirstLastPara="1" wrap="square" lIns="68569" tIns="34275" rIns="68569" bIns="34275" anchor="t" anchorCtr="0">
            <a:spAutoFit/>
          </a:bodyPr>
          <a:lstStyle/>
          <a:p>
            <a:pPr>
              <a:buSzPts val="2000"/>
            </a:pPr>
            <a:r>
              <a:rPr lang="en-US" sz="1600" u="sng" dirty="0">
                <a:solidFill>
                  <a:schemeClr val="dk1"/>
                </a:solidFill>
                <a:latin typeface="Calibri"/>
                <a:ea typeface="Calibri"/>
                <a:cs typeface="Calibri"/>
                <a:sym typeface="Calibri"/>
              </a:rPr>
              <a:t>Recommended Evaluation</a:t>
            </a:r>
            <a:r>
              <a:rPr lang="en-US" sz="1600" dirty="0">
                <a:solidFill>
                  <a:schemeClr val="dk1"/>
                </a:solidFill>
                <a:latin typeface="Calibri"/>
                <a:ea typeface="Calibri"/>
                <a:cs typeface="Calibri"/>
                <a:sym typeface="Calibri"/>
              </a:rPr>
              <a:t>: </a:t>
            </a:r>
            <a:endParaRPr sz="1600" dirty="0"/>
          </a:p>
          <a:p>
            <a:pPr marL="342892" indent="-342892">
              <a:buClr>
                <a:schemeClr val="dk1"/>
              </a:buClr>
              <a:buSzPts val="1800"/>
              <a:buFont typeface="Arial"/>
              <a:buChar char="•"/>
            </a:pPr>
            <a:r>
              <a:rPr lang="en-US" sz="1600" dirty="0">
                <a:solidFill>
                  <a:schemeClr val="dk1"/>
                </a:solidFill>
                <a:latin typeface="Calibri"/>
                <a:ea typeface="Calibri"/>
                <a:cs typeface="Calibri"/>
                <a:sym typeface="Calibri"/>
              </a:rPr>
              <a:t>CSF analysis for VDRL, cell count, and protein**</a:t>
            </a:r>
            <a:endParaRPr sz="1600" dirty="0"/>
          </a:p>
          <a:p>
            <a:pPr marL="342892" indent="-342892">
              <a:buClr>
                <a:schemeClr val="dk1"/>
              </a:buClr>
              <a:buSzPts val="1800"/>
              <a:buFont typeface="Arial"/>
              <a:buChar char="•"/>
            </a:pPr>
            <a:r>
              <a:rPr lang="en-US" sz="1600" dirty="0">
                <a:solidFill>
                  <a:schemeClr val="dk1"/>
                </a:solidFill>
                <a:latin typeface="Calibri"/>
                <a:ea typeface="Calibri"/>
                <a:cs typeface="Calibri"/>
                <a:sym typeface="Calibri"/>
              </a:rPr>
              <a:t>CBC, differential, and platelet count</a:t>
            </a:r>
            <a:endParaRPr sz="1600" dirty="0"/>
          </a:p>
          <a:p>
            <a:pPr marL="342892" indent="-342892">
              <a:buClr>
                <a:schemeClr val="dk1"/>
              </a:buClr>
              <a:buSzPts val="1800"/>
              <a:buFont typeface="Arial"/>
              <a:buChar char="•"/>
            </a:pPr>
            <a:r>
              <a:rPr lang="en-US" sz="1600" dirty="0">
                <a:solidFill>
                  <a:schemeClr val="dk1"/>
                </a:solidFill>
                <a:latin typeface="Calibri"/>
                <a:ea typeface="Calibri"/>
                <a:cs typeface="Calibri"/>
                <a:sym typeface="Calibri"/>
              </a:rPr>
              <a:t>Long-bone radiographs</a:t>
            </a:r>
            <a:endParaRPr sz="1600" dirty="0"/>
          </a:p>
          <a:p>
            <a:pPr>
              <a:buSzPts val="1800"/>
            </a:pPr>
            <a:endParaRPr sz="1350" dirty="0">
              <a:solidFill>
                <a:schemeClr val="dk1"/>
              </a:solidFill>
              <a:latin typeface="Calibri"/>
              <a:ea typeface="Calibri"/>
              <a:cs typeface="Calibri"/>
              <a:sym typeface="Calibri"/>
            </a:endParaRPr>
          </a:p>
          <a:p>
            <a:pPr>
              <a:buSzPts val="1400"/>
            </a:pPr>
            <a:r>
              <a:rPr lang="en-US" sz="1050" dirty="0">
                <a:solidFill>
                  <a:schemeClr val="dk1"/>
                </a:solidFill>
                <a:latin typeface="Calibri"/>
                <a:ea typeface="Calibri"/>
                <a:cs typeface="Calibri"/>
                <a:sym typeface="Calibri"/>
              </a:rPr>
              <a:t>*This evaluation is not necessary if a 10-day course of penicillin is administered, although such evaluations might be useful.  </a:t>
            </a:r>
            <a:endParaRPr sz="1050" dirty="0"/>
          </a:p>
          <a:p>
            <a:pPr>
              <a:buSzPts val="1400"/>
            </a:pPr>
            <a:r>
              <a:rPr lang="en-US" sz="1050" dirty="0">
                <a:solidFill>
                  <a:schemeClr val="dk1"/>
                </a:solidFill>
                <a:latin typeface="Calibri"/>
                <a:ea typeface="Calibri"/>
                <a:cs typeface="Calibri"/>
                <a:sym typeface="Calibri"/>
              </a:rPr>
              <a:t>*Before using the single-dose IM regimen, the above recommended evaluation must be normal.  If any part of the evaluation is abnormal or if follow-up is uncertain, a 10-day course of penicillin G is required. </a:t>
            </a:r>
            <a:endParaRPr sz="10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6"/>
          <p:cNvSpPr txBox="1">
            <a:spLocks noGrp="1"/>
          </p:cNvSpPr>
          <p:nvPr>
            <p:ph type="title"/>
          </p:nvPr>
        </p:nvSpPr>
        <p:spPr>
          <a:xfrm>
            <a:off x="1713010" y="323973"/>
            <a:ext cx="7594358" cy="345833"/>
          </a:xfrm>
          <a:prstGeom prst="rect">
            <a:avLst/>
          </a:prstGeom>
          <a:noFill/>
          <a:ln>
            <a:noFill/>
          </a:ln>
        </p:spPr>
        <p:txBody>
          <a:bodyPr spcFirstLastPara="1" vert="horz" wrap="square" lIns="0" tIns="0" rIns="0" bIns="0" rtlCol="0" anchor="ctr" anchorCtr="0">
            <a:noAutofit/>
          </a:bodyPr>
          <a:lstStyle/>
          <a:p>
            <a:r>
              <a:rPr lang="en-US" sz="3200" dirty="0"/>
              <a:t>Treatment and Management Scenario #3 </a:t>
            </a:r>
            <a:endParaRPr sz="3600" dirty="0"/>
          </a:p>
        </p:txBody>
      </p:sp>
      <p:sp>
        <p:nvSpPr>
          <p:cNvPr id="264" name="Google Shape;264;p16"/>
          <p:cNvSpPr txBox="1">
            <a:spLocks noGrp="1"/>
          </p:cNvSpPr>
          <p:nvPr>
            <p:ph idx="1"/>
          </p:nvPr>
        </p:nvSpPr>
        <p:spPr>
          <a:xfrm>
            <a:off x="1947790" y="994300"/>
            <a:ext cx="8296421" cy="2133324"/>
          </a:xfrm>
          <a:prstGeom prst="rect">
            <a:avLst/>
          </a:prstGeom>
          <a:noFill/>
          <a:ln>
            <a:noFill/>
          </a:ln>
        </p:spPr>
        <p:txBody>
          <a:bodyPr spcFirstLastPara="1" vert="horz" wrap="square" lIns="0" tIns="0" rIns="0" bIns="0" rtlCol="0" anchor="t" anchorCtr="0">
            <a:normAutofit fontScale="62500" lnSpcReduction="20000"/>
          </a:bodyPr>
          <a:lstStyle/>
          <a:p>
            <a:pPr marL="0" indent="0">
              <a:spcBef>
                <a:spcPts val="0"/>
              </a:spcBef>
              <a:buSzPts val="4700"/>
              <a:buNone/>
            </a:pPr>
            <a:r>
              <a:rPr lang="en-US" dirty="0"/>
              <a:t>Scenario 3: CS Less Likely</a:t>
            </a:r>
            <a:endParaRPr dirty="0"/>
          </a:p>
          <a:p>
            <a:pPr marL="0" indent="0"/>
            <a:r>
              <a:rPr lang="en-US" b="0" dirty="0"/>
              <a:t>Any neonate with normal physical exam and nontreponemal titer equal to or less than fourfold of the maternal titer at delivery and </a:t>
            </a:r>
            <a:r>
              <a:rPr lang="en-US" b="0" u="sng" dirty="0"/>
              <a:t>all three of the following are true</a:t>
            </a:r>
            <a:r>
              <a:rPr lang="en-US" b="0" dirty="0"/>
              <a:t>:</a:t>
            </a:r>
            <a:endParaRPr dirty="0"/>
          </a:p>
          <a:p>
            <a:pPr indent="-342892">
              <a:buFont typeface="Arial"/>
              <a:buChar char="•"/>
            </a:pPr>
            <a:r>
              <a:rPr lang="en-US" b="0" dirty="0"/>
              <a:t>Birth mother was treated appropriately during pregnancy for the stage of infection </a:t>
            </a:r>
            <a:endParaRPr dirty="0"/>
          </a:p>
          <a:p>
            <a:pPr indent="-342892">
              <a:buFont typeface="Arial"/>
              <a:buChar char="•"/>
            </a:pPr>
            <a:r>
              <a:rPr lang="en-US" b="0" dirty="0"/>
              <a:t>Birth mother’s treatment was initiated 30 days or more prior to delivery</a:t>
            </a:r>
            <a:endParaRPr dirty="0"/>
          </a:p>
          <a:p>
            <a:pPr indent="-342892">
              <a:buFont typeface="Arial"/>
              <a:buChar char="•"/>
            </a:pPr>
            <a:r>
              <a:rPr lang="en-US" b="0" dirty="0"/>
              <a:t>Birth mother has no evidence of reinfection or </a:t>
            </a:r>
            <a:r>
              <a:rPr lang="en-US"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relapse</a:t>
            </a:r>
            <a:endParaRPr dirty="0"/>
          </a:p>
        </p:txBody>
      </p:sp>
      <p:sp>
        <p:nvSpPr>
          <p:cNvPr id="263" name="Google Shape;263;p16"/>
          <p:cNvSpPr txBox="1">
            <a:spLocks noGrp="1"/>
          </p:cNvSpPr>
          <p:nvPr>
            <p:ph type="sldNum" sz="quarter" idx="12"/>
          </p:nvPr>
        </p:nvSpPr>
        <p:spPr>
          <a:xfrm>
            <a:off x="9861551" y="6317239"/>
            <a:ext cx="349250" cy="128588"/>
          </a:xfrm>
          <a:prstGeom prst="rect">
            <a:avLst/>
          </a:prstGeom>
          <a:noFill/>
          <a:ln>
            <a:noFill/>
          </a:ln>
        </p:spPr>
        <p:txBody>
          <a:bodyPr spcFirstLastPara="1" vert="horz" wrap="square" lIns="0" tIns="0" rIns="0" bIns="0" rtlCol="0" anchor="t" anchorCtr="0">
            <a:noAutofit/>
          </a:bodyPr>
          <a:lstStyle/>
          <a:p>
            <a:fld id="{00000000-1234-1234-1234-123412341234}" type="slidenum">
              <a:rPr lang="en-US" sz="1000"/>
              <a:pPr/>
              <a:t>42</a:t>
            </a:fld>
            <a:endParaRPr sz="1000" dirty="0"/>
          </a:p>
        </p:txBody>
      </p:sp>
      <p:sp>
        <p:nvSpPr>
          <p:cNvPr id="265" name="Google Shape;265;p16"/>
          <p:cNvSpPr txBox="1"/>
          <p:nvPr/>
        </p:nvSpPr>
        <p:spPr>
          <a:xfrm>
            <a:off x="2235442" y="3294429"/>
            <a:ext cx="7822958" cy="1738907"/>
          </a:xfrm>
          <a:prstGeom prst="rect">
            <a:avLst/>
          </a:prstGeom>
          <a:noFill/>
          <a:ln>
            <a:noFill/>
          </a:ln>
        </p:spPr>
        <p:txBody>
          <a:bodyPr spcFirstLastPara="1" wrap="square" lIns="68569" tIns="34275" rIns="68569" bIns="34275" anchor="t" anchorCtr="0">
            <a:spAutoFit/>
          </a:bodyPr>
          <a:lstStyle/>
          <a:p>
            <a:pPr>
              <a:buSzPts val="2000"/>
            </a:pPr>
            <a:r>
              <a:rPr lang="en-US" sz="1600" u="sng" dirty="0">
                <a:solidFill>
                  <a:schemeClr val="dk1"/>
                </a:solidFill>
                <a:latin typeface="Calibri"/>
                <a:ea typeface="Calibri"/>
                <a:cs typeface="Calibri"/>
                <a:sym typeface="Calibri"/>
              </a:rPr>
              <a:t>Recommended Evaluation</a:t>
            </a:r>
            <a:r>
              <a:rPr lang="en-US" sz="1600" dirty="0">
                <a:solidFill>
                  <a:schemeClr val="dk1"/>
                </a:solidFill>
                <a:latin typeface="Calibri"/>
                <a:ea typeface="Calibri"/>
                <a:cs typeface="Calibri"/>
                <a:sym typeface="Calibri"/>
              </a:rPr>
              <a:t>: </a:t>
            </a:r>
            <a:endParaRPr sz="1600" dirty="0"/>
          </a:p>
          <a:p>
            <a:pPr marL="342892" indent="-342892">
              <a:buClr>
                <a:schemeClr val="dk1"/>
              </a:buClr>
              <a:buSzPts val="1800"/>
              <a:buFont typeface="Arial"/>
              <a:buChar char="•"/>
            </a:pPr>
            <a:r>
              <a:rPr lang="en-US" sz="1600" dirty="0">
                <a:solidFill>
                  <a:schemeClr val="dk1"/>
                </a:solidFill>
                <a:latin typeface="Calibri"/>
                <a:ea typeface="Calibri"/>
                <a:cs typeface="Calibri"/>
                <a:sym typeface="Calibri"/>
              </a:rPr>
              <a:t>No evaluation is recommended</a:t>
            </a:r>
            <a:endParaRPr sz="1600" dirty="0"/>
          </a:p>
          <a:p>
            <a:pPr>
              <a:buSzPts val="1800"/>
            </a:pPr>
            <a:endParaRPr sz="1350" dirty="0">
              <a:solidFill>
                <a:schemeClr val="dk1"/>
              </a:solidFill>
              <a:latin typeface="Calibri"/>
              <a:ea typeface="Calibri"/>
              <a:cs typeface="Calibri"/>
              <a:sym typeface="Calibri"/>
            </a:endParaRPr>
          </a:p>
          <a:p>
            <a:pPr>
              <a:buSzPts val="1800"/>
            </a:pPr>
            <a:endParaRPr lang="en-US" sz="1350" dirty="0">
              <a:solidFill>
                <a:schemeClr val="dk1"/>
              </a:solidFill>
              <a:latin typeface="Calibri"/>
              <a:ea typeface="Calibri"/>
              <a:cs typeface="Calibri"/>
              <a:sym typeface="Calibri"/>
            </a:endParaRPr>
          </a:p>
          <a:p>
            <a:pPr>
              <a:buSzPts val="1800"/>
            </a:pPr>
            <a:endParaRPr sz="1350" dirty="0">
              <a:solidFill>
                <a:schemeClr val="dk1"/>
              </a:solidFill>
              <a:latin typeface="Calibri"/>
              <a:ea typeface="Calibri"/>
              <a:cs typeface="Calibri"/>
              <a:sym typeface="Calibri"/>
            </a:endParaRPr>
          </a:p>
          <a:p>
            <a:pPr>
              <a:buSzPts val="1600"/>
            </a:pPr>
            <a:r>
              <a:rPr lang="en-US" sz="1200" dirty="0">
                <a:solidFill>
                  <a:schemeClr val="dk1"/>
                </a:solidFill>
                <a:latin typeface="Calibri"/>
                <a:ea typeface="Calibri"/>
                <a:cs typeface="Calibri"/>
                <a:sym typeface="Calibri"/>
              </a:rPr>
              <a:t>*Another approach involves not treating the newborn if follow-up is certain but requires providing close serological lab evaluation every 2-3 months for 6 months for infants whose birth mother’s nontreponemal titers decreased at least fourfold after therapy for early syphilis or remained stable for low-titer, latent syphilis (e.g., VDRL &lt;1:2 or RPR&lt;1:4).</a:t>
            </a:r>
            <a:endParaRPr sz="1050" dirty="0"/>
          </a:p>
        </p:txBody>
      </p:sp>
      <p:sp>
        <p:nvSpPr>
          <p:cNvPr id="266" name="Google Shape;266;p16"/>
          <p:cNvSpPr txBox="1"/>
          <p:nvPr/>
        </p:nvSpPr>
        <p:spPr>
          <a:xfrm>
            <a:off x="6328018" y="3329064"/>
            <a:ext cx="3708158" cy="1261854"/>
          </a:xfrm>
          <a:prstGeom prst="rect">
            <a:avLst/>
          </a:prstGeom>
          <a:noFill/>
          <a:ln>
            <a:noFill/>
          </a:ln>
        </p:spPr>
        <p:txBody>
          <a:bodyPr spcFirstLastPara="1" wrap="square" lIns="68569" tIns="34275" rIns="68569" bIns="34275" anchor="t" anchorCtr="0">
            <a:spAutoFit/>
          </a:bodyPr>
          <a:lstStyle/>
          <a:p>
            <a:pPr>
              <a:buSzPts val="2000"/>
            </a:pPr>
            <a:r>
              <a:rPr lang="en-US" sz="1600" u="sng" dirty="0">
                <a:solidFill>
                  <a:schemeClr val="dk1"/>
                </a:solidFill>
                <a:latin typeface="Calibri"/>
                <a:ea typeface="Calibri"/>
                <a:cs typeface="Calibri"/>
                <a:sym typeface="Calibri"/>
              </a:rPr>
              <a:t>Recommended Regimens</a:t>
            </a:r>
            <a:r>
              <a:rPr lang="en-US" sz="1600" dirty="0">
                <a:solidFill>
                  <a:schemeClr val="dk1"/>
                </a:solidFill>
                <a:latin typeface="Calibri"/>
                <a:ea typeface="Calibri"/>
                <a:cs typeface="Calibri"/>
                <a:sym typeface="Calibri"/>
              </a:rPr>
              <a:t>: </a:t>
            </a:r>
            <a:endParaRPr sz="1600" dirty="0"/>
          </a:p>
          <a:p>
            <a:pPr marL="342892" indent="-342892">
              <a:buClr>
                <a:schemeClr val="dk1"/>
              </a:buClr>
              <a:buSzPts val="1800"/>
              <a:buFont typeface="Arial"/>
              <a:buChar char="•"/>
            </a:pPr>
            <a:r>
              <a:rPr lang="en-US" sz="1600" b="1" dirty="0">
                <a:solidFill>
                  <a:schemeClr val="dk1"/>
                </a:solidFill>
                <a:latin typeface="Calibri"/>
                <a:ea typeface="Calibri"/>
                <a:cs typeface="Calibri"/>
                <a:sym typeface="Calibri"/>
              </a:rPr>
              <a:t>Benzathine penicillin G</a:t>
            </a:r>
            <a:r>
              <a:rPr lang="en-US" sz="1600" dirty="0">
                <a:solidFill>
                  <a:schemeClr val="dk1"/>
                </a:solidFill>
                <a:latin typeface="Calibri"/>
                <a:ea typeface="Calibri"/>
                <a:cs typeface="Calibri"/>
                <a:sym typeface="Calibri"/>
              </a:rPr>
              <a:t> 50,000 units/kg body weight/dose IM in a single dose</a:t>
            </a:r>
            <a:endParaRPr sz="1600" dirty="0">
              <a:solidFill>
                <a:schemeClr val="dk1"/>
              </a:solidFill>
              <a:latin typeface="Calibri"/>
              <a:ea typeface="Calibri"/>
              <a:cs typeface="Calibri"/>
              <a:sym typeface="Calibri"/>
            </a:endParaRPr>
          </a:p>
          <a:p>
            <a:pPr>
              <a:buSzPts val="1800"/>
            </a:pPr>
            <a:endParaRPr sz="1350" dirty="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7"/>
          <p:cNvSpPr txBox="1">
            <a:spLocks noGrp="1"/>
          </p:cNvSpPr>
          <p:nvPr>
            <p:ph type="title"/>
          </p:nvPr>
        </p:nvSpPr>
        <p:spPr>
          <a:xfrm>
            <a:off x="1685301" y="281748"/>
            <a:ext cx="7594358" cy="345833"/>
          </a:xfrm>
          <a:prstGeom prst="rect">
            <a:avLst/>
          </a:prstGeom>
          <a:noFill/>
          <a:ln>
            <a:noFill/>
          </a:ln>
        </p:spPr>
        <p:txBody>
          <a:bodyPr spcFirstLastPara="1" vert="horz" wrap="square" lIns="0" tIns="0" rIns="0" bIns="0" rtlCol="0" anchor="ctr" anchorCtr="0">
            <a:noAutofit/>
          </a:bodyPr>
          <a:lstStyle/>
          <a:p>
            <a:r>
              <a:rPr lang="en-US" sz="3200" dirty="0"/>
              <a:t>Treatment and Management Scenario #4 </a:t>
            </a:r>
            <a:endParaRPr sz="3600" dirty="0"/>
          </a:p>
        </p:txBody>
      </p:sp>
      <p:sp>
        <p:nvSpPr>
          <p:cNvPr id="274" name="Google Shape;274;p17"/>
          <p:cNvSpPr txBox="1">
            <a:spLocks noGrp="1"/>
          </p:cNvSpPr>
          <p:nvPr>
            <p:ph idx="1"/>
          </p:nvPr>
        </p:nvSpPr>
        <p:spPr>
          <a:xfrm>
            <a:off x="1914381" y="994300"/>
            <a:ext cx="8296421" cy="2214370"/>
          </a:xfrm>
          <a:prstGeom prst="rect">
            <a:avLst/>
          </a:prstGeom>
          <a:noFill/>
          <a:ln>
            <a:noFill/>
          </a:ln>
        </p:spPr>
        <p:txBody>
          <a:bodyPr spcFirstLastPara="1" vert="horz" wrap="square" lIns="0" tIns="0" rIns="0" bIns="0" rtlCol="0" anchor="t" anchorCtr="0">
            <a:normAutofit fontScale="85000" lnSpcReduction="10000"/>
          </a:bodyPr>
          <a:lstStyle/>
          <a:p>
            <a:pPr marL="0" indent="0">
              <a:spcBef>
                <a:spcPts val="0"/>
              </a:spcBef>
              <a:buSzPts val="4700"/>
              <a:buNone/>
            </a:pPr>
            <a:r>
              <a:rPr lang="en-US" dirty="0"/>
              <a:t>Scenario 4: CS Unlikely</a:t>
            </a:r>
            <a:endParaRPr dirty="0"/>
          </a:p>
          <a:p>
            <a:pPr marL="0" indent="0">
              <a:spcBef>
                <a:spcPts val="389"/>
              </a:spcBef>
              <a:buSzPts val="2800"/>
            </a:pPr>
            <a:r>
              <a:rPr lang="en-US" b="0" dirty="0"/>
              <a:t>Any neonate with normal physical exam and nontreponemal titer equal to or less than fourfold of the maternal titer at delivery and </a:t>
            </a:r>
            <a:r>
              <a:rPr lang="en-US" b="0" u="sng" dirty="0"/>
              <a:t>both of the following are true</a:t>
            </a:r>
            <a:r>
              <a:rPr lang="en-US" b="0" dirty="0"/>
              <a:t>:</a:t>
            </a:r>
            <a:endParaRPr dirty="0"/>
          </a:p>
          <a:p>
            <a:pPr indent="-333843">
              <a:spcBef>
                <a:spcPts val="389"/>
              </a:spcBef>
              <a:buFont typeface="Arial"/>
              <a:buChar char="•"/>
            </a:pPr>
            <a:r>
              <a:rPr lang="en-US" b="0" dirty="0"/>
              <a:t>Birth mother’s treatment was adequate for pregnancy</a:t>
            </a:r>
            <a:endParaRPr dirty="0"/>
          </a:p>
          <a:p>
            <a:pPr indent="-333843">
              <a:spcBef>
                <a:spcPts val="389"/>
              </a:spcBef>
              <a:buFont typeface="Arial"/>
              <a:buChar char="•"/>
            </a:pPr>
            <a:r>
              <a:rPr lang="en-US" b="0" dirty="0"/>
              <a:t>Birth mother’s nontreponemal titer remained low and stable (i.e., serofast) before and during pregnancy and at delivery</a:t>
            </a:r>
            <a:endParaRPr dirty="0"/>
          </a:p>
        </p:txBody>
      </p:sp>
      <p:sp>
        <p:nvSpPr>
          <p:cNvPr id="273" name="Google Shape;273;p17"/>
          <p:cNvSpPr txBox="1">
            <a:spLocks noGrp="1"/>
          </p:cNvSpPr>
          <p:nvPr>
            <p:ph type="sldNum" sz="quarter" idx="12"/>
          </p:nvPr>
        </p:nvSpPr>
        <p:spPr>
          <a:xfrm>
            <a:off x="9861551" y="6391130"/>
            <a:ext cx="349250" cy="128588"/>
          </a:xfrm>
          <a:prstGeom prst="rect">
            <a:avLst/>
          </a:prstGeom>
          <a:noFill/>
          <a:ln>
            <a:noFill/>
          </a:ln>
        </p:spPr>
        <p:txBody>
          <a:bodyPr spcFirstLastPara="1" vert="horz" wrap="square" lIns="0" tIns="0" rIns="0" bIns="0" rtlCol="0" anchor="t" anchorCtr="0">
            <a:noAutofit/>
          </a:bodyPr>
          <a:lstStyle/>
          <a:p>
            <a:fld id="{00000000-1234-1234-1234-123412341234}" type="slidenum">
              <a:rPr lang="en-US" sz="1000"/>
              <a:pPr/>
              <a:t>43</a:t>
            </a:fld>
            <a:endParaRPr sz="1000" dirty="0"/>
          </a:p>
        </p:txBody>
      </p:sp>
      <p:sp>
        <p:nvSpPr>
          <p:cNvPr id="275" name="Google Shape;275;p17"/>
          <p:cNvSpPr txBox="1"/>
          <p:nvPr/>
        </p:nvSpPr>
        <p:spPr>
          <a:xfrm>
            <a:off x="2184521" y="3421397"/>
            <a:ext cx="7822958" cy="1754296"/>
          </a:xfrm>
          <a:prstGeom prst="rect">
            <a:avLst/>
          </a:prstGeom>
          <a:noFill/>
          <a:ln>
            <a:noFill/>
          </a:ln>
        </p:spPr>
        <p:txBody>
          <a:bodyPr spcFirstLastPara="1" wrap="square" lIns="68569" tIns="34275" rIns="68569" bIns="34275" anchor="t" anchorCtr="0">
            <a:spAutoFit/>
          </a:bodyPr>
          <a:lstStyle/>
          <a:p>
            <a:pPr>
              <a:buSzPts val="2400"/>
            </a:pPr>
            <a:r>
              <a:rPr lang="en-US" u="sng" dirty="0">
                <a:solidFill>
                  <a:schemeClr val="dk1"/>
                </a:solidFill>
                <a:latin typeface="Calibri"/>
                <a:ea typeface="Calibri"/>
                <a:cs typeface="Calibri"/>
                <a:sym typeface="Calibri"/>
              </a:rPr>
              <a:t>Recommended Evaluation</a:t>
            </a:r>
            <a:r>
              <a:rPr lang="en-US" dirty="0">
                <a:solidFill>
                  <a:schemeClr val="dk1"/>
                </a:solidFill>
                <a:latin typeface="Calibri"/>
                <a:ea typeface="Calibri"/>
                <a:cs typeface="Calibri"/>
                <a:sym typeface="Calibri"/>
              </a:rPr>
              <a:t>: </a:t>
            </a:r>
            <a:endParaRPr sz="1050" dirty="0"/>
          </a:p>
          <a:p>
            <a:pPr marL="342892" indent="-342892">
              <a:buClr>
                <a:schemeClr val="dk1"/>
              </a:buClr>
              <a:buSzPts val="2400"/>
              <a:buFont typeface="Arial"/>
              <a:buChar char="•"/>
            </a:pPr>
            <a:r>
              <a:rPr lang="en-US" dirty="0">
                <a:solidFill>
                  <a:schemeClr val="dk1"/>
                </a:solidFill>
                <a:latin typeface="Calibri"/>
                <a:ea typeface="Calibri"/>
                <a:cs typeface="Calibri"/>
                <a:sym typeface="Calibri"/>
              </a:rPr>
              <a:t>No evaluation is recommended</a:t>
            </a:r>
            <a:endParaRPr sz="1350" dirty="0">
              <a:solidFill>
                <a:schemeClr val="dk1"/>
              </a:solidFill>
              <a:latin typeface="Calibri"/>
              <a:ea typeface="Calibri"/>
              <a:cs typeface="Calibri"/>
              <a:sym typeface="Calibri"/>
            </a:endParaRPr>
          </a:p>
          <a:p>
            <a:pPr>
              <a:buSzPts val="1800"/>
            </a:pPr>
            <a:endParaRPr sz="1350" dirty="0">
              <a:solidFill>
                <a:schemeClr val="dk1"/>
              </a:solidFill>
              <a:latin typeface="Calibri"/>
              <a:ea typeface="Calibri"/>
              <a:cs typeface="Calibri"/>
              <a:sym typeface="Calibri"/>
            </a:endParaRPr>
          </a:p>
          <a:p>
            <a:pPr>
              <a:buSzPts val="2000"/>
            </a:pPr>
            <a:r>
              <a:rPr lang="en-US" sz="1500" dirty="0">
                <a:solidFill>
                  <a:schemeClr val="dk1"/>
                </a:solidFill>
                <a:latin typeface="Calibri"/>
                <a:ea typeface="Calibri"/>
                <a:cs typeface="Calibri"/>
                <a:sym typeface="Calibri"/>
              </a:rPr>
              <a:t>*</a:t>
            </a:r>
            <a:r>
              <a:rPr lang="en-US" sz="1500" b="1" dirty="0">
                <a:solidFill>
                  <a:schemeClr val="dk1"/>
                </a:solidFill>
                <a:latin typeface="Calibri"/>
                <a:ea typeface="Calibri"/>
                <a:cs typeface="Calibri"/>
                <a:sym typeface="Calibri"/>
              </a:rPr>
              <a:t>Benzathine penicillin G </a:t>
            </a:r>
            <a:r>
              <a:rPr lang="en-US" sz="1500" dirty="0">
                <a:solidFill>
                  <a:schemeClr val="dk1"/>
                </a:solidFill>
                <a:latin typeface="Calibri"/>
                <a:ea typeface="Calibri"/>
                <a:cs typeface="Calibri"/>
                <a:sym typeface="Calibri"/>
              </a:rPr>
              <a:t>50,000 units/kg body weight as a single IM injection might be considered, particularly if follow-up is uncertain and the neonate has a reactive nontreponemal test. </a:t>
            </a:r>
            <a:endParaRPr sz="1050" dirty="0"/>
          </a:p>
          <a:p>
            <a:pPr>
              <a:buSzPts val="2000"/>
            </a:pPr>
            <a:r>
              <a:rPr lang="en-US" sz="1500" dirty="0">
                <a:solidFill>
                  <a:schemeClr val="dk1"/>
                </a:solidFill>
                <a:latin typeface="Calibri"/>
                <a:ea typeface="Calibri"/>
                <a:cs typeface="Calibri"/>
                <a:sym typeface="Calibri"/>
              </a:rPr>
              <a:t>*Any neonate with reactive nontreponemal tests should be followed serologically to ensure it returns to negative. </a:t>
            </a:r>
            <a:endParaRPr sz="1050" dirty="0"/>
          </a:p>
        </p:txBody>
      </p:sp>
      <p:sp>
        <p:nvSpPr>
          <p:cNvPr id="276" name="Google Shape;276;p17"/>
          <p:cNvSpPr txBox="1"/>
          <p:nvPr/>
        </p:nvSpPr>
        <p:spPr>
          <a:xfrm>
            <a:off x="6299321" y="3429000"/>
            <a:ext cx="3708158" cy="830966"/>
          </a:xfrm>
          <a:prstGeom prst="rect">
            <a:avLst/>
          </a:prstGeom>
          <a:noFill/>
          <a:ln>
            <a:noFill/>
          </a:ln>
        </p:spPr>
        <p:txBody>
          <a:bodyPr spcFirstLastPara="1" wrap="square" lIns="68569" tIns="34275" rIns="68569" bIns="34275" anchor="t" anchorCtr="0">
            <a:spAutoFit/>
          </a:bodyPr>
          <a:lstStyle/>
          <a:p>
            <a:pPr>
              <a:buSzPts val="2400"/>
            </a:pPr>
            <a:r>
              <a:rPr lang="en-US" u="sng" dirty="0">
                <a:solidFill>
                  <a:schemeClr val="dk1"/>
                </a:solidFill>
                <a:latin typeface="Calibri"/>
                <a:ea typeface="Calibri"/>
                <a:cs typeface="Calibri"/>
                <a:sym typeface="Calibri"/>
              </a:rPr>
              <a:t>Recommended Regimens</a:t>
            </a:r>
            <a:r>
              <a:rPr lang="en-US" dirty="0">
                <a:solidFill>
                  <a:schemeClr val="dk1"/>
                </a:solidFill>
                <a:latin typeface="Calibri"/>
                <a:ea typeface="Calibri"/>
                <a:cs typeface="Calibri"/>
                <a:sym typeface="Calibri"/>
              </a:rPr>
              <a:t>: </a:t>
            </a:r>
            <a:endParaRPr sz="1050" dirty="0"/>
          </a:p>
          <a:p>
            <a:pPr marL="342892" indent="-342892">
              <a:buClr>
                <a:schemeClr val="dk1"/>
              </a:buClr>
              <a:buSzPts val="2400"/>
              <a:buFont typeface="Arial"/>
              <a:buChar char="•"/>
            </a:pPr>
            <a:r>
              <a:rPr lang="en-US" dirty="0">
                <a:solidFill>
                  <a:schemeClr val="dk1"/>
                </a:solidFill>
                <a:latin typeface="Calibri"/>
                <a:ea typeface="Calibri"/>
                <a:cs typeface="Calibri"/>
                <a:sym typeface="Calibri"/>
              </a:rPr>
              <a:t>No treatment is required</a:t>
            </a:r>
            <a:endParaRPr sz="1050" dirty="0"/>
          </a:p>
          <a:p>
            <a:pPr>
              <a:buSzPts val="1800"/>
            </a:pPr>
            <a:endParaRPr sz="1350" dirty="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8"/>
          <p:cNvSpPr txBox="1">
            <a:spLocks noGrp="1"/>
          </p:cNvSpPr>
          <p:nvPr>
            <p:ph type="title"/>
          </p:nvPr>
        </p:nvSpPr>
        <p:spPr>
          <a:xfrm>
            <a:off x="1768429" y="300222"/>
            <a:ext cx="7594358" cy="345833"/>
          </a:xfrm>
          <a:prstGeom prst="rect">
            <a:avLst/>
          </a:prstGeom>
          <a:noFill/>
          <a:ln>
            <a:noFill/>
          </a:ln>
        </p:spPr>
        <p:txBody>
          <a:bodyPr spcFirstLastPara="1" vert="horz" wrap="square" lIns="0" tIns="0" rIns="0" bIns="0" rtlCol="0" anchor="ctr" anchorCtr="0">
            <a:noAutofit/>
          </a:bodyPr>
          <a:lstStyle/>
          <a:p>
            <a:r>
              <a:rPr lang="en-US" sz="3200" dirty="0"/>
              <a:t>Treatment and Management Considerations </a:t>
            </a:r>
            <a:endParaRPr sz="3600" dirty="0"/>
          </a:p>
        </p:txBody>
      </p:sp>
      <p:sp>
        <p:nvSpPr>
          <p:cNvPr id="283" name="Google Shape;283;p18"/>
          <p:cNvSpPr txBox="1">
            <a:spLocks noGrp="1"/>
          </p:cNvSpPr>
          <p:nvPr>
            <p:ph type="sldNum" sz="quarter" idx="12"/>
          </p:nvPr>
        </p:nvSpPr>
        <p:spPr>
          <a:xfrm>
            <a:off x="9870787" y="6363421"/>
            <a:ext cx="349250" cy="128588"/>
          </a:xfrm>
          <a:prstGeom prst="rect">
            <a:avLst/>
          </a:prstGeom>
          <a:noFill/>
          <a:ln>
            <a:noFill/>
          </a:ln>
        </p:spPr>
        <p:txBody>
          <a:bodyPr spcFirstLastPara="1" vert="horz" wrap="square" lIns="0" tIns="0" rIns="0" bIns="0" rtlCol="0" anchor="t" anchorCtr="0">
            <a:noAutofit/>
          </a:bodyPr>
          <a:lstStyle/>
          <a:p>
            <a:fld id="{00000000-1234-1234-1234-123412341234}" type="slidenum">
              <a:rPr lang="en-US" sz="1000"/>
              <a:pPr/>
              <a:t>44</a:t>
            </a:fld>
            <a:endParaRPr sz="1000" dirty="0"/>
          </a:p>
        </p:txBody>
      </p:sp>
      <p:sp>
        <p:nvSpPr>
          <p:cNvPr id="284" name="Google Shape;284;p18"/>
          <p:cNvSpPr txBox="1"/>
          <p:nvPr/>
        </p:nvSpPr>
        <p:spPr>
          <a:xfrm>
            <a:off x="1978025" y="1173427"/>
            <a:ext cx="8235950" cy="3703373"/>
          </a:xfrm>
          <a:prstGeom prst="rect">
            <a:avLst/>
          </a:prstGeom>
          <a:noFill/>
          <a:ln>
            <a:noFill/>
          </a:ln>
        </p:spPr>
        <p:txBody>
          <a:bodyPr spcFirstLastPara="1" wrap="square" lIns="68569" tIns="34275" rIns="68569" bIns="34275" anchor="t" anchorCtr="0">
            <a:noAutofit/>
          </a:bodyPr>
          <a:lstStyle/>
          <a:p>
            <a:pPr>
              <a:lnSpc>
                <a:spcPct val="90000"/>
              </a:lnSpc>
              <a:buSzPts val="3000"/>
            </a:pPr>
            <a:r>
              <a:rPr lang="en-US" b="1" dirty="0">
                <a:latin typeface="Calibri"/>
                <a:ea typeface="Calibri"/>
                <a:cs typeface="Calibri"/>
                <a:sym typeface="Calibri"/>
              </a:rPr>
              <a:t>Exceptions and Special Circumstances to Consider for Treatment</a:t>
            </a:r>
            <a:endParaRPr dirty="0"/>
          </a:p>
          <a:p>
            <a:pPr marL="171446" indent="-162397">
              <a:lnSpc>
                <a:spcPct val="90000"/>
              </a:lnSpc>
              <a:spcBef>
                <a:spcPts val="750"/>
              </a:spcBef>
              <a:buSzPts val="2400"/>
              <a:buFont typeface="Arial"/>
              <a:buChar char="•"/>
            </a:pPr>
            <a:r>
              <a:rPr lang="en-US" dirty="0">
                <a:latin typeface="Calibri"/>
                <a:ea typeface="Calibri"/>
                <a:cs typeface="Calibri"/>
                <a:sym typeface="Calibri"/>
              </a:rPr>
              <a:t>Neonate’s nontreponemal test is nonreactive, and provider determines the birth mother’s risk for untreated syphilis is low, treatment of neonate with a single IM dose of benzathine penicillin G 50,000 units/kg body weight for </a:t>
            </a:r>
            <a:r>
              <a:rPr lang="en-US" u="sng" dirty="0">
                <a:latin typeface="Calibri"/>
                <a:ea typeface="Calibri"/>
                <a:cs typeface="Calibri"/>
                <a:sym typeface="Calibri"/>
              </a:rPr>
              <a:t>possible incubating syphilis</a:t>
            </a:r>
            <a:r>
              <a:rPr lang="en-US" dirty="0">
                <a:latin typeface="Calibri"/>
                <a:ea typeface="Calibri"/>
                <a:cs typeface="Calibri"/>
                <a:sym typeface="Calibri"/>
              </a:rPr>
              <a:t> can be considered without further evaluation. </a:t>
            </a:r>
          </a:p>
          <a:p>
            <a:pPr marL="9049">
              <a:lnSpc>
                <a:spcPct val="90000"/>
              </a:lnSpc>
              <a:spcBef>
                <a:spcPts val="750"/>
              </a:spcBef>
              <a:buSzPts val="2400"/>
            </a:pPr>
            <a:endParaRPr dirty="0"/>
          </a:p>
          <a:p>
            <a:pPr marL="171446" indent="-162397">
              <a:lnSpc>
                <a:spcPct val="90000"/>
              </a:lnSpc>
              <a:spcBef>
                <a:spcPts val="750"/>
              </a:spcBef>
              <a:buSzPts val="2400"/>
              <a:buFont typeface="Arial"/>
              <a:buChar char="•"/>
            </a:pPr>
            <a:r>
              <a:rPr lang="en-US" dirty="0">
                <a:latin typeface="Calibri"/>
                <a:ea typeface="Calibri"/>
                <a:cs typeface="Calibri"/>
                <a:sym typeface="Calibri"/>
              </a:rPr>
              <a:t>Neonates with birth mothers that had </a:t>
            </a:r>
            <a:r>
              <a:rPr lang="en-US" u="sng" dirty="0">
                <a:latin typeface="Calibri"/>
                <a:ea typeface="Calibri"/>
                <a:cs typeface="Calibri"/>
                <a:sym typeface="Calibri"/>
              </a:rPr>
              <a:t>untreated early syphilis at time of delivery</a:t>
            </a:r>
            <a:r>
              <a:rPr lang="en-US" dirty="0">
                <a:latin typeface="Calibri"/>
                <a:ea typeface="Calibri"/>
                <a:cs typeface="Calibri"/>
                <a:sym typeface="Calibri"/>
              </a:rPr>
              <a:t> are at increased risk for CS, and the 10-day course of penicillin G should be considered regardless of neonate’s nontreponemal test and physical evaluation, even when follow-up is certain. </a:t>
            </a:r>
          </a:p>
          <a:p>
            <a:pPr marL="9049">
              <a:lnSpc>
                <a:spcPct val="90000"/>
              </a:lnSpc>
              <a:spcBef>
                <a:spcPts val="750"/>
              </a:spcBef>
              <a:buSzPts val="2400"/>
            </a:pPr>
            <a:endParaRPr dirty="0"/>
          </a:p>
          <a:p>
            <a:pPr marL="171446" indent="-162397">
              <a:lnSpc>
                <a:spcPct val="90000"/>
              </a:lnSpc>
              <a:spcBef>
                <a:spcPts val="750"/>
              </a:spcBef>
              <a:buSzPts val="2400"/>
              <a:buFont typeface="Arial"/>
              <a:buChar char="•"/>
            </a:pPr>
            <a:r>
              <a:rPr lang="en-US" dirty="0">
                <a:latin typeface="Calibri"/>
                <a:ea typeface="Calibri"/>
                <a:cs typeface="Calibri"/>
                <a:sym typeface="Calibri"/>
              </a:rPr>
              <a:t>Neonates born to pregnant patients that had prenatal care and adequate treatment for their stage, but the nontreponemal titer has not fallen fourfold and </a:t>
            </a:r>
            <a:r>
              <a:rPr lang="en-US" u="sng" dirty="0">
                <a:latin typeface="Calibri"/>
                <a:ea typeface="Calibri"/>
                <a:cs typeface="Calibri"/>
                <a:sym typeface="Calibri"/>
              </a:rPr>
              <a:t>reinfection is possible</a:t>
            </a:r>
            <a:r>
              <a:rPr lang="en-US" dirty="0">
                <a:latin typeface="Calibri"/>
                <a:ea typeface="Calibri"/>
                <a:cs typeface="Calibri"/>
                <a:sym typeface="Calibri"/>
              </a:rPr>
              <a:t>, can be treated with </a:t>
            </a:r>
            <a:r>
              <a:rPr lang="en-US" b="1" dirty="0">
                <a:latin typeface="Calibri"/>
                <a:ea typeface="Calibri"/>
                <a:cs typeface="Calibri"/>
                <a:sym typeface="Calibri"/>
              </a:rPr>
              <a:t>benzathine penicillin G 50,000 units/kg of body weight/dose IM in a single dose</a:t>
            </a:r>
            <a:r>
              <a:rPr lang="en-US" dirty="0">
                <a:latin typeface="Calibri"/>
                <a:ea typeface="Calibri"/>
                <a:cs typeface="Calibri"/>
                <a:sym typeface="Calibri"/>
              </a:rPr>
              <a:t>. </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5E6725-313B-D1F5-C99A-F0254A7F028A}"/>
              </a:ext>
            </a:extLst>
          </p:cNvPr>
          <p:cNvPicPr>
            <a:picLocks noChangeAspect="1"/>
          </p:cNvPicPr>
          <p:nvPr/>
        </p:nvPicPr>
        <p:blipFill>
          <a:blip r:embed="rId2"/>
          <a:stretch>
            <a:fillRect/>
          </a:stretch>
        </p:blipFill>
        <p:spPr>
          <a:xfrm>
            <a:off x="1349430" y="0"/>
            <a:ext cx="9213342" cy="6691086"/>
          </a:xfrm>
          <a:prstGeom prst="rect">
            <a:avLst/>
          </a:prstGeom>
        </p:spPr>
      </p:pic>
    </p:spTree>
    <p:extLst>
      <p:ext uri="{BB962C8B-B14F-4D97-AF65-F5344CB8AC3E}">
        <p14:creationId xmlns:p14="http://schemas.microsoft.com/office/powerpoint/2010/main" val="63142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atient's evaluation&#10;&#10;Description automatically generated">
            <a:extLst>
              <a:ext uri="{FF2B5EF4-FFF2-40B4-BE49-F238E27FC236}">
                <a16:creationId xmlns:a16="http://schemas.microsoft.com/office/drawing/2014/main" id="{340BBA0A-6150-7FF4-02E1-B13AE541E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583" y="0"/>
            <a:ext cx="9192834" cy="6858000"/>
          </a:xfrm>
          <a:prstGeom prst="rect">
            <a:avLst/>
          </a:prstGeom>
        </p:spPr>
      </p:pic>
    </p:spTree>
    <p:extLst>
      <p:ext uri="{BB962C8B-B14F-4D97-AF65-F5344CB8AC3E}">
        <p14:creationId xmlns:p14="http://schemas.microsoft.com/office/powerpoint/2010/main" val="1469792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510F5-65B8-9887-5B8A-64A7D8FCE8F1}"/>
              </a:ext>
            </a:extLst>
          </p:cNvPr>
          <p:cNvSpPr>
            <a:spLocks noGrp="1"/>
          </p:cNvSpPr>
          <p:nvPr>
            <p:ph type="title"/>
          </p:nvPr>
        </p:nvSpPr>
        <p:spPr/>
        <p:txBody>
          <a:bodyPr/>
          <a:lstStyle/>
          <a:p>
            <a:r>
              <a:rPr lang="en-US" dirty="0"/>
              <a:t>Case Presentation Baby C </a:t>
            </a:r>
          </a:p>
        </p:txBody>
      </p:sp>
      <p:sp>
        <p:nvSpPr>
          <p:cNvPr id="3" name="Content Placeholder 2">
            <a:extLst>
              <a:ext uri="{FF2B5EF4-FFF2-40B4-BE49-F238E27FC236}">
                <a16:creationId xmlns:a16="http://schemas.microsoft.com/office/drawing/2014/main" id="{28DBCEB2-D7A0-EFF6-FD85-19AB8FCD70F8}"/>
              </a:ext>
            </a:extLst>
          </p:cNvPr>
          <p:cNvSpPr>
            <a:spLocks noGrp="1"/>
          </p:cNvSpPr>
          <p:nvPr>
            <p:ph idx="1"/>
          </p:nvPr>
        </p:nvSpPr>
        <p:spPr/>
        <p:txBody>
          <a:bodyPr>
            <a:normAutofit lnSpcReduction="10000"/>
          </a:bodyPr>
          <a:lstStyle/>
          <a:p>
            <a:r>
              <a:rPr lang="en-US" dirty="0"/>
              <a:t>Approached by OB re a 24 </a:t>
            </a:r>
            <a:r>
              <a:rPr lang="en-US" dirty="0" err="1"/>
              <a:t>yo</a:t>
            </a:r>
            <a:r>
              <a:rPr lang="en-US" dirty="0"/>
              <a:t> G2P1001 Mom at 29 weeks EGA with  infant with  poor BPP (4/8) and possible hydrops fetalis and hepatomegaly. Thought to have a liver tumor.</a:t>
            </a:r>
          </a:p>
          <a:p>
            <a:r>
              <a:rPr lang="en-US" dirty="0"/>
              <a:t>Mother RPR neg, Rubella immune, HBsAg neg, Hep C neg, GBS unknown GC/Chlamydia unknown. Given a course of steroids and wanted emergent c/section.</a:t>
            </a:r>
          </a:p>
          <a:p>
            <a:r>
              <a:rPr lang="en-US" dirty="0"/>
              <a:t>Infant </a:t>
            </a:r>
            <a:r>
              <a:rPr lang="en-US" dirty="0" err="1"/>
              <a:t>Apgars</a:t>
            </a:r>
            <a:r>
              <a:rPr lang="en-US" dirty="0"/>
              <a:t> 7, 8. BW 1600g, VS stable, Mild respiratory distress requiring </a:t>
            </a:r>
            <a:r>
              <a:rPr lang="en-US" dirty="0" err="1"/>
              <a:t>nCPAP</a:t>
            </a:r>
            <a:r>
              <a:rPr lang="en-US" dirty="0"/>
              <a:t>. CXR c/w RDS. Hepatomegaly ++ otherwise normal</a:t>
            </a:r>
          </a:p>
          <a:p>
            <a:r>
              <a:rPr lang="en-US" dirty="0"/>
              <a:t>No evidence of hydrops fetalis</a:t>
            </a:r>
          </a:p>
          <a:p>
            <a:r>
              <a:rPr lang="en-US" dirty="0"/>
              <a:t>US on admission showed enlarged liver with possible calcified mass</a:t>
            </a:r>
          </a:p>
          <a:p>
            <a:endParaRPr lang="en-US" dirty="0"/>
          </a:p>
          <a:p>
            <a:endParaRPr lang="en-US" dirty="0"/>
          </a:p>
        </p:txBody>
      </p:sp>
    </p:spTree>
    <p:extLst>
      <p:ext uri="{BB962C8B-B14F-4D97-AF65-F5344CB8AC3E}">
        <p14:creationId xmlns:p14="http://schemas.microsoft.com/office/powerpoint/2010/main" val="21415298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F8D7-1944-ABC0-1FDE-D256F4178242}"/>
              </a:ext>
            </a:extLst>
          </p:cNvPr>
          <p:cNvSpPr>
            <a:spLocks noGrp="1"/>
          </p:cNvSpPr>
          <p:nvPr>
            <p:ph type="title"/>
          </p:nvPr>
        </p:nvSpPr>
        <p:spPr/>
        <p:txBody>
          <a:bodyPr/>
          <a:lstStyle/>
          <a:p>
            <a:r>
              <a:rPr lang="en-US" dirty="0"/>
              <a:t>Baby C with hepatomegaly, possible tumor</a:t>
            </a:r>
          </a:p>
        </p:txBody>
      </p:sp>
      <p:sp>
        <p:nvSpPr>
          <p:cNvPr id="3" name="Content Placeholder 2">
            <a:extLst>
              <a:ext uri="{FF2B5EF4-FFF2-40B4-BE49-F238E27FC236}">
                <a16:creationId xmlns:a16="http://schemas.microsoft.com/office/drawing/2014/main" id="{A25C8AE8-DDA0-2D61-11E8-434DAEB41919}"/>
              </a:ext>
            </a:extLst>
          </p:cNvPr>
          <p:cNvSpPr>
            <a:spLocks noGrp="1"/>
          </p:cNvSpPr>
          <p:nvPr>
            <p:ph idx="1"/>
          </p:nvPr>
        </p:nvSpPr>
        <p:spPr/>
        <p:txBody>
          <a:bodyPr/>
          <a:lstStyle/>
          <a:p>
            <a:r>
              <a:rPr lang="en-US" dirty="0"/>
              <a:t>On Day 2, Bilirubin levels increased T/D 16.1/2 and surgery consulted.</a:t>
            </a:r>
          </a:p>
          <a:p>
            <a:r>
              <a:rPr lang="en-US" dirty="0"/>
              <a:t>Treated with phototherapy. AFP (alpha-fetoprotein tumor marker) was elevated (&gt; 30,000 suggesting a tumor ?hepatoblastoma)</a:t>
            </a:r>
          </a:p>
          <a:p>
            <a:r>
              <a:rPr lang="en-US" dirty="0"/>
              <a:t>Extensive lab investigations basically normal/negative for congenital infections , inborn errors, etc. called Cincinnati </a:t>
            </a:r>
            <a:r>
              <a:rPr lang="en-US" dirty="0" err="1"/>
              <a:t>Childrens’</a:t>
            </a:r>
            <a:r>
              <a:rPr lang="en-US" dirty="0"/>
              <a:t> for transfer</a:t>
            </a:r>
          </a:p>
          <a:p>
            <a:r>
              <a:rPr lang="en-US" dirty="0"/>
              <a:t>After complying with their suggested investigations, since baby was essentially stable, they wanted to wait as our care was appropriate.</a:t>
            </a:r>
          </a:p>
          <a:p>
            <a:r>
              <a:rPr lang="en-US" dirty="0"/>
              <a:t>Weaned to room air, tolerating feeds, liver enzymes, bilirubin, AFP were all decreasing, and being treated expectantly</a:t>
            </a:r>
          </a:p>
          <a:p>
            <a:endParaRPr lang="en-US" dirty="0"/>
          </a:p>
        </p:txBody>
      </p:sp>
    </p:spTree>
    <p:extLst>
      <p:ext uri="{BB962C8B-B14F-4D97-AF65-F5344CB8AC3E}">
        <p14:creationId xmlns:p14="http://schemas.microsoft.com/office/powerpoint/2010/main" val="2407623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4EC32-259D-2FD0-761B-05C803A75141}"/>
              </a:ext>
            </a:extLst>
          </p:cNvPr>
          <p:cNvSpPr>
            <a:spLocks noGrp="1"/>
          </p:cNvSpPr>
          <p:nvPr>
            <p:ph type="title"/>
          </p:nvPr>
        </p:nvSpPr>
        <p:spPr/>
        <p:txBody>
          <a:bodyPr/>
          <a:lstStyle/>
          <a:p>
            <a:r>
              <a:rPr lang="en-US" dirty="0"/>
              <a:t>Baby C with hepatomegaly</a:t>
            </a:r>
          </a:p>
        </p:txBody>
      </p:sp>
      <p:sp>
        <p:nvSpPr>
          <p:cNvPr id="3" name="Content Placeholder 2">
            <a:extLst>
              <a:ext uri="{FF2B5EF4-FFF2-40B4-BE49-F238E27FC236}">
                <a16:creationId xmlns:a16="http://schemas.microsoft.com/office/drawing/2014/main" id="{EF22F9F1-724D-099E-40FF-6DE434FC645F}"/>
              </a:ext>
            </a:extLst>
          </p:cNvPr>
          <p:cNvSpPr>
            <a:spLocks noGrp="1"/>
          </p:cNvSpPr>
          <p:nvPr>
            <p:ph idx="1"/>
          </p:nvPr>
        </p:nvSpPr>
        <p:spPr/>
        <p:txBody>
          <a:bodyPr/>
          <a:lstStyle/>
          <a:p>
            <a:r>
              <a:rPr lang="en-US" dirty="0"/>
              <a:t>On day of life 13, developed nasal stuffiness, respiratory distress requiring </a:t>
            </a:r>
            <a:r>
              <a:rPr lang="en-US" dirty="0" err="1"/>
              <a:t>nCPAP</a:t>
            </a:r>
            <a:r>
              <a:rPr lang="en-US" dirty="0"/>
              <a:t>. Viral cultures neg. </a:t>
            </a:r>
          </a:p>
          <a:p>
            <a:r>
              <a:rPr lang="en-US" dirty="0"/>
              <a:t>On day of life 17, examination of infant revealed a new finding: </a:t>
            </a:r>
          </a:p>
          <a:p>
            <a:r>
              <a:rPr lang="en-US" dirty="0"/>
              <a:t>Peeling and erythema of palms and soles!!</a:t>
            </a:r>
          </a:p>
          <a:p>
            <a:r>
              <a:rPr lang="en-US" dirty="0"/>
              <a:t>Immediately sent RPR : Positive. CSF VDRL : Positive</a:t>
            </a:r>
          </a:p>
          <a:p>
            <a:r>
              <a:rPr lang="en-US" dirty="0"/>
              <a:t>Long bone </a:t>
            </a:r>
            <a:r>
              <a:rPr lang="en-US" dirty="0" err="1"/>
              <a:t>xrays</a:t>
            </a:r>
            <a:r>
              <a:rPr lang="en-US" dirty="0"/>
              <a:t>: classic findings of congenital syphilis</a:t>
            </a:r>
          </a:p>
          <a:p>
            <a:r>
              <a:rPr lang="en-US" dirty="0"/>
              <a:t>Started recommended penicillin therapy for Neurosyphilis</a:t>
            </a:r>
          </a:p>
          <a:p>
            <a:r>
              <a:rPr lang="en-US" dirty="0"/>
              <a:t>On day of life 21 required intubation for obstructive apnea (?snuffles)</a:t>
            </a:r>
          </a:p>
          <a:p>
            <a:endParaRPr lang="en-US" dirty="0"/>
          </a:p>
        </p:txBody>
      </p:sp>
    </p:spTree>
    <p:extLst>
      <p:ext uri="{BB962C8B-B14F-4D97-AF65-F5344CB8AC3E}">
        <p14:creationId xmlns:p14="http://schemas.microsoft.com/office/powerpoint/2010/main" val="1507946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1915-F59F-FC2E-EC95-274DC4FF0E2F}"/>
              </a:ext>
            </a:extLst>
          </p:cNvPr>
          <p:cNvSpPr>
            <a:spLocks noGrp="1"/>
          </p:cNvSpPr>
          <p:nvPr>
            <p:ph type="title"/>
          </p:nvPr>
        </p:nvSpPr>
        <p:spPr/>
        <p:txBody>
          <a:bodyPr/>
          <a:lstStyle/>
          <a:p>
            <a:r>
              <a:rPr lang="en-US" dirty="0">
                <a:cs typeface="Calibri Light"/>
              </a:rPr>
              <a:t>Introduction</a:t>
            </a:r>
            <a:endParaRPr lang="en-US" dirty="0"/>
          </a:p>
        </p:txBody>
      </p:sp>
      <p:sp>
        <p:nvSpPr>
          <p:cNvPr id="3" name="Content Placeholder 2">
            <a:extLst>
              <a:ext uri="{FF2B5EF4-FFF2-40B4-BE49-F238E27FC236}">
                <a16:creationId xmlns:a16="http://schemas.microsoft.com/office/drawing/2014/main" id="{3475572C-5188-E3F3-FEAE-1AE29EB92828}"/>
              </a:ext>
            </a:extLst>
          </p:cNvPr>
          <p:cNvSpPr>
            <a:spLocks noGrp="1"/>
          </p:cNvSpPr>
          <p:nvPr>
            <p:ph idx="1"/>
          </p:nvPr>
        </p:nvSpPr>
        <p:spPr/>
        <p:txBody>
          <a:bodyPr vert="horz" lIns="91440" tIns="45720" rIns="91440" bIns="45720" rtlCol="0" anchor="t">
            <a:normAutofit/>
          </a:bodyPr>
          <a:lstStyle/>
          <a:p>
            <a:r>
              <a:rPr lang="en-US" dirty="0">
                <a:cs typeface="Calibri"/>
              </a:rPr>
              <a:t>Before penicillin removed it's sting, congenital syphilis was frequent, dreaded and lethal.</a:t>
            </a:r>
          </a:p>
          <a:p>
            <a:r>
              <a:rPr lang="en-US" dirty="0">
                <a:cs typeface="Calibri"/>
              </a:rPr>
              <a:t>Today it affects a million pregnancies annually</a:t>
            </a:r>
          </a:p>
          <a:p>
            <a:r>
              <a:rPr lang="en-US" dirty="0">
                <a:cs typeface="Calibri"/>
              </a:rPr>
              <a:t>Plays a role in 20% of perinatal deaths in sub-Saharan Africa</a:t>
            </a:r>
          </a:p>
          <a:p>
            <a:r>
              <a:rPr lang="en-US" dirty="0">
                <a:cs typeface="Calibri"/>
              </a:rPr>
              <a:t>Much speculation on the origin of the disease</a:t>
            </a:r>
          </a:p>
          <a:p>
            <a:r>
              <a:rPr lang="en-US" dirty="0">
                <a:cs typeface="Calibri"/>
              </a:rPr>
              <a:t>Was named the French, Spanish, Italian and American disease and epidemics of 1493 and 1496 were extensively reviewed</a:t>
            </a:r>
          </a:p>
          <a:p>
            <a:r>
              <a:rPr lang="en-US" dirty="0">
                <a:cs typeface="Calibri"/>
              </a:rPr>
              <a:t>The "scourge" coincided with the return of Columbus from Americas in 1493</a:t>
            </a:r>
          </a:p>
        </p:txBody>
      </p:sp>
    </p:spTree>
    <p:extLst>
      <p:ext uri="{BB962C8B-B14F-4D97-AF65-F5344CB8AC3E}">
        <p14:creationId xmlns:p14="http://schemas.microsoft.com/office/powerpoint/2010/main" val="3227309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D1742-0C4A-4F94-A714-9E0F49BAF023}"/>
              </a:ext>
            </a:extLst>
          </p:cNvPr>
          <p:cNvSpPr>
            <a:spLocks noGrp="1"/>
          </p:cNvSpPr>
          <p:nvPr>
            <p:ph type="title"/>
          </p:nvPr>
        </p:nvSpPr>
        <p:spPr/>
        <p:txBody>
          <a:bodyPr/>
          <a:lstStyle/>
          <a:p>
            <a:r>
              <a:rPr lang="en-US" dirty="0"/>
              <a:t>Baby C diagnosed with Congenital Syphilis</a:t>
            </a:r>
          </a:p>
        </p:txBody>
      </p:sp>
      <p:sp>
        <p:nvSpPr>
          <p:cNvPr id="3" name="Content Placeholder 2">
            <a:extLst>
              <a:ext uri="{FF2B5EF4-FFF2-40B4-BE49-F238E27FC236}">
                <a16:creationId xmlns:a16="http://schemas.microsoft.com/office/drawing/2014/main" id="{A2D3962C-C2A9-99AC-F685-EECA47CD1480}"/>
              </a:ext>
            </a:extLst>
          </p:cNvPr>
          <p:cNvSpPr>
            <a:spLocks noGrp="1"/>
          </p:cNvSpPr>
          <p:nvPr>
            <p:ph idx="1"/>
          </p:nvPr>
        </p:nvSpPr>
        <p:spPr/>
        <p:txBody>
          <a:bodyPr/>
          <a:lstStyle/>
          <a:p>
            <a:r>
              <a:rPr lang="en-US" dirty="0"/>
              <a:t>Mother questioned re her testing and suggested she get an RPR</a:t>
            </a:r>
          </a:p>
          <a:p>
            <a:r>
              <a:rPr lang="en-US" dirty="0"/>
              <a:t>Admitted to changing partners in second trimester</a:t>
            </a:r>
          </a:p>
          <a:p>
            <a:r>
              <a:rPr lang="en-US" dirty="0"/>
              <a:t>Mother had positive RPR. Suggested she seek treatment and inform partners to do the same</a:t>
            </a:r>
          </a:p>
          <a:p>
            <a:r>
              <a:rPr lang="en-US" dirty="0"/>
              <a:t>After intubation respiratory cultures positive for Klebsiella and treated with Meropenem. Extubated after 3 days and weaned to room air on day of life 26. Completed course of penicillin</a:t>
            </a:r>
          </a:p>
          <a:p>
            <a:r>
              <a:rPr lang="en-US" dirty="0"/>
              <a:t>Discharged home on day of life 44 (35 4/7 weeks CGA).</a:t>
            </a:r>
          </a:p>
          <a:p>
            <a:r>
              <a:rPr lang="en-US" dirty="0"/>
              <a:t>Repeat treponemal testing as outpatient at 6 months of age</a:t>
            </a:r>
          </a:p>
        </p:txBody>
      </p:sp>
    </p:spTree>
    <p:extLst>
      <p:ext uri="{BB962C8B-B14F-4D97-AF65-F5344CB8AC3E}">
        <p14:creationId xmlns:p14="http://schemas.microsoft.com/office/powerpoint/2010/main" val="109103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4D5361-B8A9-2892-03AA-0F6AE37D7B22}"/>
              </a:ext>
            </a:extLst>
          </p:cNvPr>
          <p:cNvPicPr>
            <a:picLocks noChangeAspect="1"/>
          </p:cNvPicPr>
          <p:nvPr/>
        </p:nvPicPr>
        <p:blipFill>
          <a:blip r:embed="rId2"/>
          <a:stretch>
            <a:fillRect/>
          </a:stretch>
        </p:blipFill>
        <p:spPr>
          <a:xfrm>
            <a:off x="2209800" y="514350"/>
            <a:ext cx="7772400" cy="5829300"/>
          </a:xfrm>
          <a:prstGeom prst="rect">
            <a:avLst/>
          </a:prstGeom>
        </p:spPr>
      </p:pic>
    </p:spTree>
    <p:extLst>
      <p:ext uri="{BB962C8B-B14F-4D97-AF65-F5344CB8AC3E}">
        <p14:creationId xmlns:p14="http://schemas.microsoft.com/office/powerpoint/2010/main" val="10563500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strongerbab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533401"/>
            <a:ext cx="5105400" cy="3954463"/>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16739" name="Rectangle 3"/>
          <p:cNvSpPr>
            <a:spLocks noChangeArrowheads="1"/>
          </p:cNvSpPr>
          <p:nvPr/>
        </p:nvSpPr>
        <p:spPr bwMode="auto">
          <a:xfrm>
            <a:off x="2362200" y="4611758"/>
            <a:ext cx="7315200" cy="178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tx1"/>
              </a:buClr>
              <a:buChar char="–"/>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buClrTx/>
              <a:buSzPct val="85000"/>
              <a:buFontTx/>
              <a:buBlip>
                <a:blip r:embed="rId4"/>
              </a:buBlip>
            </a:pPr>
            <a:r>
              <a:rPr lang="en-US" altLang="en-US" sz="4400" dirty="0"/>
              <a:t>…</a:t>
            </a:r>
            <a:r>
              <a:rPr lang="en-US" altLang="en-US" sz="4400" dirty="0">
                <a:solidFill>
                  <a:srgbClr val="FF0000"/>
                </a:solidFill>
              </a:rPr>
              <a:t>stronger, healthier babies.</a:t>
            </a:r>
          </a:p>
        </p:txBody>
      </p:sp>
    </p:spTree>
    <p:extLst>
      <p:ext uri="{BB962C8B-B14F-4D97-AF65-F5344CB8AC3E}">
        <p14:creationId xmlns:p14="http://schemas.microsoft.com/office/powerpoint/2010/main" val="3113848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8AF8-8AB0-2186-ACF2-B4291978645B}"/>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F9C3AA51-2F26-905B-49F9-8831DCA00EC1}"/>
              </a:ext>
            </a:extLst>
          </p:cNvPr>
          <p:cNvSpPr>
            <a:spLocks noGrp="1"/>
          </p:cNvSpPr>
          <p:nvPr>
            <p:ph idx="1"/>
          </p:nvPr>
        </p:nvSpPr>
        <p:spPr/>
        <p:txBody>
          <a:bodyPr/>
          <a:lstStyle/>
          <a:p>
            <a:r>
              <a:rPr lang="en-US" dirty="0"/>
              <a:t>Three hypotheses:</a:t>
            </a:r>
          </a:p>
          <a:p>
            <a:r>
              <a:rPr lang="en-US" dirty="0"/>
              <a:t>Columbian: Crew acquired from native Americans and took back to Europe in 1493</a:t>
            </a:r>
          </a:p>
          <a:p>
            <a:r>
              <a:rPr lang="en-US" dirty="0"/>
              <a:t>Pre-Columbian: syphilis present in Europe long before the voyage and was brought to New World by Columbus’ men</a:t>
            </a:r>
          </a:p>
          <a:p>
            <a:r>
              <a:rPr lang="en-US" dirty="0"/>
              <a:t>Unitarian theory: diseases such as syphilis, yaws, </a:t>
            </a:r>
            <a:r>
              <a:rPr lang="en-US" dirty="0" err="1"/>
              <a:t>bejel</a:t>
            </a:r>
            <a:r>
              <a:rPr lang="en-US" dirty="0"/>
              <a:t> and pinta are all caused by slightly different strains of one organism</a:t>
            </a:r>
          </a:p>
          <a:p>
            <a:r>
              <a:rPr lang="en-US" dirty="0" err="1"/>
              <a:t>T.pallidum</a:t>
            </a:r>
            <a:r>
              <a:rPr lang="en-US" dirty="0"/>
              <a:t>, (syphilis) </a:t>
            </a:r>
            <a:r>
              <a:rPr lang="en-US" dirty="0" err="1"/>
              <a:t>T.p.endemicum</a:t>
            </a:r>
            <a:r>
              <a:rPr lang="en-US" dirty="0"/>
              <a:t>,(</a:t>
            </a:r>
            <a:r>
              <a:rPr lang="en-US" dirty="0" err="1"/>
              <a:t>Bejel</a:t>
            </a:r>
            <a:r>
              <a:rPr lang="en-US" dirty="0"/>
              <a:t>) </a:t>
            </a:r>
            <a:r>
              <a:rPr lang="en-US" dirty="0" err="1"/>
              <a:t>T.p.pertenue</a:t>
            </a:r>
            <a:r>
              <a:rPr lang="en-US" dirty="0"/>
              <a:t>,(yaws) </a:t>
            </a:r>
            <a:r>
              <a:rPr lang="en-US" dirty="0" err="1"/>
              <a:t>T.p.carateum</a:t>
            </a:r>
            <a:r>
              <a:rPr lang="en-US" dirty="0"/>
              <a:t> (pinta)</a:t>
            </a:r>
          </a:p>
        </p:txBody>
      </p:sp>
    </p:spTree>
    <p:extLst>
      <p:ext uri="{BB962C8B-B14F-4D97-AF65-F5344CB8AC3E}">
        <p14:creationId xmlns:p14="http://schemas.microsoft.com/office/powerpoint/2010/main" val="2624755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36C91-E30B-97C6-2388-D59061025BC9}"/>
              </a:ext>
            </a:extLst>
          </p:cNvPr>
          <p:cNvSpPr>
            <a:spLocks noGrp="1"/>
          </p:cNvSpPr>
          <p:nvPr>
            <p:ph type="title"/>
          </p:nvPr>
        </p:nvSpPr>
        <p:spPr/>
        <p:txBody>
          <a:bodyPr/>
          <a:lstStyle/>
          <a:p>
            <a:r>
              <a:rPr lang="en-US" dirty="0">
                <a:cs typeface="Calibri Light"/>
              </a:rPr>
              <a:t>HISTORY</a:t>
            </a:r>
            <a:endParaRPr lang="en-US" dirty="0"/>
          </a:p>
        </p:txBody>
      </p:sp>
      <p:sp>
        <p:nvSpPr>
          <p:cNvPr id="3" name="Content Placeholder 2">
            <a:extLst>
              <a:ext uri="{FF2B5EF4-FFF2-40B4-BE49-F238E27FC236}">
                <a16:creationId xmlns:a16="http://schemas.microsoft.com/office/drawing/2014/main" id="{9D616694-3A8E-24E3-CA8B-D6877B5A998F}"/>
              </a:ext>
            </a:extLst>
          </p:cNvPr>
          <p:cNvSpPr>
            <a:spLocks noGrp="1"/>
          </p:cNvSpPr>
          <p:nvPr>
            <p:ph idx="1"/>
          </p:nvPr>
        </p:nvSpPr>
        <p:spPr>
          <a:xfrm>
            <a:off x="838200" y="1321824"/>
            <a:ext cx="11107566" cy="5358940"/>
          </a:xfrm>
        </p:spPr>
        <p:txBody>
          <a:bodyPr vert="horz" lIns="91440" tIns="45720" rIns="91440" bIns="45720" rtlCol="0" anchor="t">
            <a:normAutofit lnSpcReduction="10000"/>
          </a:bodyPr>
          <a:lstStyle/>
          <a:p>
            <a:r>
              <a:rPr lang="en-US" dirty="0">
                <a:cs typeface="Calibri"/>
              </a:rPr>
              <a:t>Neonatal syphilis described by Dr Gaspar Torella in 1497:</a:t>
            </a:r>
          </a:p>
          <a:p>
            <a:r>
              <a:rPr lang="en-US" dirty="0">
                <a:cs typeface="Calibri"/>
              </a:rPr>
              <a:t>"In suckling infants, the first infection appears in mouth</a:t>
            </a:r>
          </a:p>
          <a:p>
            <a:pPr marL="0" indent="0">
              <a:buNone/>
            </a:pPr>
            <a:r>
              <a:rPr lang="en-US" dirty="0">
                <a:cs typeface="Calibri"/>
              </a:rPr>
              <a:t>     or on face; results from infected breasts or nurse's face</a:t>
            </a:r>
          </a:p>
          <a:p>
            <a:pPr marL="0" indent="0">
              <a:buNone/>
            </a:pPr>
            <a:r>
              <a:rPr lang="en-US" dirty="0">
                <a:cs typeface="Calibri"/>
              </a:rPr>
              <a:t>     or mouth. Nurses often kiss infants and the infected babies transmit </a:t>
            </a:r>
          </a:p>
          <a:p>
            <a:pPr marL="0" indent="0">
              <a:buNone/>
            </a:pPr>
            <a:r>
              <a:rPr lang="en-US" dirty="0">
                <a:cs typeface="Calibri"/>
              </a:rPr>
              <a:t>     disease to other nurses</a:t>
            </a:r>
            <a:endParaRPr lang="en-US" dirty="0"/>
          </a:p>
          <a:p>
            <a:r>
              <a:rPr lang="en-US" dirty="0">
                <a:cs typeface="Calibri"/>
              </a:rPr>
              <a:t>In 1532, Jacopo </a:t>
            </a:r>
            <a:r>
              <a:rPr lang="en-US" dirty="0" err="1">
                <a:cs typeface="Calibri"/>
              </a:rPr>
              <a:t>Cattaneo</a:t>
            </a:r>
            <a:r>
              <a:rPr lang="en-US" dirty="0">
                <a:cs typeface="Calibri"/>
              </a:rPr>
              <a:t> suggested maternal syphilis </a:t>
            </a:r>
          </a:p>
          <a:p>
            <a:pPr marL="0" indent="0">
              <a:buNone/>
            </a:pPr>
            <a:r>
              <a:rPr lang="en-US" dirty="0">
                <a:cs typeface="Calibri"/>
              </a:rPr>
              <a:t>   transmitted in birth canal or  by infected milk</a:t>
            </a:r>
          </a:p>
          <a:p>
            <a:r>
              <a:rPr lang="en-US" dirty="0">
                <a:cs typeface="Calibri"/>
              </a:rPr>
              <a:t>In 1536, Paracelsus called it "the French matter" and was</a:t>
            </a:r>
          </a:p>
          <a:p>
            <a:pPr marL="0" indent="0">
              <a:buNone/>
            </a:pPr>
            <a:r>
              <a:rPr lang="en-US" dirty="0">
                <a:cs typeface="Calibri"/>
              </a:rPr>
              <a:t>   transmitted  a)during conception b)after conception in a</a:t>
            </a:r>
          </a:p>
          <a:p>
            <a:pPr marL="0" indent="0">
              <a:buNone/>
            </a:pPr>
            <a:r>
              <a:rPr lang="en-US" dirty="0">
                <a:cs typeface="Calibri"/>
              </a:rPr>
              <a:t>   second infective coition or c)outside womb by poisoned</a:t>
            </a:r>
          </a:p>
          <a:p>
            <a:pPr marL="0" indent="0">
              <a:buNone/>
            </a:pPr>
            <a:r>
              <a:rPr lang="en-US" dirty="0">
                <a:cs typeface="Calibri"/>
              </a:rPr>
              <a:t>   milk</a:t>
            </a:r>
          </a:p>
          <a:p>
            <a:endParaRPr lang="en-US" dirty="0">
              <a:cs typeface="Calibri"/>
            </a:endParaRPr>
          </a:p>
          <a:p>
            <a:pPr marL="0" indent="0">
              <a:buNone/>
            </a:pPr>
            <a:endParaRPr lang="en-US" dirty="0">
              <a:cs typeface="Calibri"/>
            </a:endParaRPr>
          </a:p>
          <a:p>
            <a:endParaRPr lang="en-US" dirty="0">
              <a:cs typeface="Calibri"/>
            </a:endParaRPr>
          </a:p>
        </p:txBody>
      </p:sp>
      <p:pic>
        <p:nvPicPr>
          <p:cNvPr id="4" name="Picture 4">
            <a:extLst>
              <a:ext uri="{FF2B5EF4-FFF2-40B4-BE49-F238E27FC236}">
                <a16:creationId xmlns:a16="http://schemas.microsoft.com/office/drawing/2014/main" id="{F89B6C96-122D-9F2B-9B71-1D21D13328DC}"/>
              </a:ext>
            </a:extLst>
          </p:cNvPr>
          <p:cNvPicPr>
            <a:picLocks noChangeAspect="1"/>
          </p:cNvPicPr>
          <p:nvPr/>
        </p:nvPicPr>
        <p:blipFill>
          <a:blip r:embed="rId2"/>
          <a:stretch>
            <a:fillRect/>
          </a:stretch>
        </p:blipFill>
        <p:spPr>
          <a:xfrm>
            <a:off x="9847771" y="1537478"/>
            <a:ext cx="2057400" cy="1238250"/>
          </a:xfrm>
          <a:prstGeom prst="rect">
            <a:avLst/>
          </a:prstGeom>
        </p:spPr>
      </p:pic>
      <p:pic>
        <p:nvPicPr>
          <p:cNvPr id="5" name="Picture 5" descr="A picture containing text, wall, monitor, old&#10;&#10;Description automatically generated">
            <a:extLst>
              <a:ext uri="{FF2B5EF4-FFF2-40B4-BE49-F238E27FC236}">
                <a16:creationId xmlns:a16="http://schemas.microsoft.com/office/drawing/2014/main" id="{DAC706B1-B430-7911-EBE7-BE55EAEE71D7}"/>
              </a:ext>
            </a:extLst>
          </p:cNvPr>
          <p:cNvPicPr>
            <a:picLocks noChangeAspect="1"/>
          </p:cNvPicPr>
          <p:nvPr/>
        </p:nvPicPr>
        <p:blipFill>
          <a:blip r:embed="rId3"/>
          <a:stretch>
            <a:fillRect/>
          </a:stretch>
        </p:blipFill>
        <p:spPr>
          <a:xfrm>
            <a:off x="10115909" y="3532978"/>
            <a:ext cx="1521125" cy="2034911"/>
          </a:xfrm>
          <a:prstGeom prst="rect">
            <a:avLst/>
          </a:prstGeom>
        </p:spPr>
      </p:pic>
    </p:spTree>
    <p:extLst>
      <p:ext uri="{BB962C8B-B14F-4D97-AF65-F5344CB8AC3E}">
        <p14:creationId xmlns:p14="http://schemas.microsoft.com/office/powerpoint/2010/main" val="1577914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ED179-2612-284E-22D3-75D9EBE2E524}"/>
              </a:ext>
            </a:extLst>
          </p:cNvPr>
          <p:cNvSpPr>
            <a:spLocks noGrp="1"/>
          </p:cNvSpPr>
          <p:nvPr>
            <p:ph type="title"/>
          </p:nvPr>
        </p:nvSpPr>
        <p:spPr/>
        <p:txBody>
          <a:bodyPr/>
          <a:lstStyle/>
          <a:p>
            <a:r>
              <a:rPr lang="en-US" dirty="0">
                <a:cs typeface="Calibri Light"/>
              </a:rPr>
              <a:t>HISTORY</a:t>
            </a:r>
            <a:endParaRPr lang="en-US" dirty="0"/>
          </a:p>
        </p:txBody>
      </p:sp>
      <p:pic>
        <p:nvPicPr>
          <p:cNvPr id="4" name="Picture 4">
            <a:extLst>
              <a:ext uri="{FF2B5EF4-FFF2-40B4-BE49-F238E27FC236}">
                <a16:creationId xmlns:a16="http://schemas.microsoft.com/office/drawing/2014/main" id="{E63D5712-4169-6B28-137F-4B37D2F351DA}"/>
              </a:ext>
            </a:extLst>
          </p:cNvPr>
          <p:cNvPicPr>
            <a:picLocks noGrp="1" noChangeAspect="1"/>
          </p:cNvPicPr>
          <p:nvPr>
            <p:ph idx="1"/>
          </p:nvPr>
        </p:nvPicPr>
        <p:blipFill>
          <a:blip r:embed="rId2"/>
          <a:stretch>
            <a:fillRect/>
          </a:stretch>
        </p:blipFill>
        <p:spPr>
          <a:xfrm>
            <a:off x="280599" y="1574022"/>
            <a:ext cx="3033139" cy="4351338"/>
          </a:xfrm>
        </p:spPr>
      </p:pic>
      <p:sp>
        <p:nvSpPr>
          <p:cNvPr id="5" name="TextBox 4">
            <a:extLst>
              <a:ext uri="{FF2B5EF4-FFF2-40B4-BE49-F238E27FC236}">
                <a16:creationId xmlns:a16="http://schemas.microsoft.com/office/drawing/2014/main" id="{5A62E92A-AB0A-46C3-70B1-0AFE5B52A92D}"/>
              </a:ext>
            </a:extLst>
          </p:cNvPr>
          <p:cNvSpPr txBox="1"/>
          <p:nvPr/>
        </p:nvSpPr>
        <p:spPr>
          <a:xfrm>
            <a:off x="3900733" y="1023242"/>
            <a:ext cx="6973943"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dirty="0"/>
          </a:p>
          <a:p>
            <a:r>
              <a:rPr lang="en-US" sz="3200" dirty="0">
                <a:cs typeface="Calibri"/>
              </a:rPr>
              <a:t>PARACELSUS (1493-1541)</a:t>
            </a:r>
            <a:endParaRPr lang="en-US" sz="3200" dirty="0"/>
          </a:p>
          <a:p>
            <a:endParaRPr lang="en-US" sz="3200" dirty="0"/>
          </a:p>
          <a:p>
            <a:r>
              <a:rPr lang="en-US" sz="3200" dirty="0"/>
              <a:t>Philippus Aureolus Theophrastus </a:t>
            </a:r>
            <a:r>
              <a:rPr lang="en-US" sz="3200" dirty="0" err="1"/>
              <a:t>Bombastus</a:t>
            </a:r>
            <a:r>
              <a:rPr lang="en-US" sz="3200" dirty="0"/>
              <a:t> von Hohenheim</a:t>
            </a:r>
            <a:endParaRPr lang="en-US">
              <a:cs typeface="Calibri"/>
            </a:endParaRPr>
          </a:p>
          <a:p>
            <a:r>
              <a:rPr lang="en-US" sz="3200" dirty="0"/>
              <a:t> Swiss German physician, botanist, alchemist, astrologer &amp; occultist Founded discipline of Toxicology “Some diseases are rooted in psychological conditions”</a:t>
            </a:r>
            <a:endParaRPr lang="en-US"/>
          </a:p>
        </p:txBody>
      </p:sp>
    </p:spTree>
    <p:extLst>
      <p:ext uri="{BB962C8B-B14F-4D97-AF65-F5344CB8AC3E}">
        <p14:creationId xmlns:p14="http://schemas.microsoft.com/office/powerpoint/2010/main" val="197655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7193-A5F3-1DAD-02B7-6D84EC6B0377}"/>
              </a:ext>
            </a:extLst>
          </p:cNvPr>
          <p:cNvSpPr>
            <a:spLocks noGrp="1"/>
          </p:cNvSpPr>
          <p:nvPr>
            <p:ph type="title"/>
          </p:nvPr>
        </p:nvSpPr>
        <p:spPr/>
        <p:txBody>
          <a:bodyPr/>
          <a:lstStyle/>
          <a:p>
            <a:r>
              <a:rPr lang="en-US" dirty="0">
                <a:cs typeface="Calibri Light"/>
              </a:rPr>
              <a:t>HISTORY</a:t>
            </a:r>
            <a:endParaRPr lang="en-US" dirty="0"/>
          </a:p>
        </p:txBody>
      </p:sp>
      <p:sp>
        <p:nvSpPr>
          <p:cNvPr id="3" name="Content Placeholder 2">
            <a:extLst>
              <a:ext uri="{FF2B5EF4-FFF2-40B4-BE49-F238E27FC236}">
                <a16:creationId xmlns:a16="http://schemas.microsoft.com/office/drawing/2014/main" id="{736F5725-122D-7850-99F1-98C88396321E}"/>
              </a:ext>
            </a:extLst>
          </p:cNvPr>
          <p:cNvSpPr>
            <a:spLocks noGrp="1"/>
          </p:cNvSpPr>
          <p:nvPr>
            <p:ph idx="1"/>
          </p:nvPr>
        </p:nvSpPr>
        <p:spPr>
          <a:xfrm>
            <a:off x="521899" y="1825625"/>
            <a:ext cx="10831901" cy="4926432"/>
          </a:xfrm>
        </p:spPr>
        <p:txBody>
          <a:bodyPr vert="horz" lIns="91440" tIns="45720" rIns="91440" bIns="45720" rtlCol="0" anchor="t">
            <a:normAutofit/>
          </a:bodyPr>
          <a:lstStyle/>
          <a:p>
            <a:r>
              <a:rPr lang="en-US" dirty="0">
                <a:cs typeface="Calibri"/>
              </a:rPr>
              <a:t>Dr Musa </a:t>
            </a:r>
            <a:r>
              <a:rPr lang="en-US" dirty="0" err="1">
                <a:cs typeface="Calibri"/>
              </a:rPr>
              <a:t>Brassavole</a:t>
            </a:r>
            <a:r>
              <a:rPr lang="en-US" dirty="0">
                <a:cs typeface="Calibri"/>
              </a:rPr>
              <a:t> (c.1500-1555)</a:t>
            </a:r>
          </a:p>
          <a:p>
            <a:endParaRPr lang="en-US" dirty="0">
              <a:cs typeface="Calibri"/>
            </a:endParaRPr>
          </a:p>
          <a:p>
            <a:r>
              <a:rPr lang="en-US" dirty="0">
                <a:cs typeface="Calibri"/>
              </a:rPr>
              <a:t>Infection caused by:</a:t>
            </a:r>
          </a:p>
          <a:p>
            <a:r>
              <a:rPr lang="en-US" dirty="0">
                <a:cs typeface="Calibri"/>
              </a:rPr>
              <a:t>Contact at birth</a:t>
            </a:r>
          </a:p>
          <a:p>
            <a:r>
              <a:rPr lang="en-US" dirty="0">
                <a:cs typeface="Calibri"/>
              </a:rPr>
              <a:t>Suckling by an infected nurse</a:t>
            </a:r>
          </a:p>
          <a:p>
            <a:r>
              <a:rPr lang="en-US" dirty="0">
                <a:cs typeface="Calibri"/>
              </a:rPr>
              <a:t>Being itself infected, transmitting to another </a:t>
            </a:r>
          </a:p>
          <a:p>
            <a:pPr marL="0" indent="0">
              <a:buNone/>
            </a:pPr>
            <a:r>
              <a:rPr lang="en-US" dirty="0">
                <a:cs typeface="Calibri"/>
              </a:rPr>
              <a:t>   nurse</a:t>
            </a:r>
          </a:p>
          <a:p>
            <a:pPr marL="0" indent="0">
              <a:buNone/>
            </a:pPr>
            <a:r>
              <a:rPr lang="en-US" dirty="0">
                <a:cs typeface="Calibri"/>
              </a:rPr>
              <a:t>  Maternofetal transmission was not thought of, as </a:t>
            </a:r>
          </a:p>
          <a:p>
            <a:pPr marL="0" indent="0">
              <a:buNone/>
            </a:pPr>
            <a:r>
              <a:rPr lang="en-US" dirty="0">
                <a:cs typeface="Calibri"/>
              </a:rPr>
              <a:t>  the primary infection was not diagnosed in Mother </a:t>
            </a:r>
          </a:p>
          <a:p>
            <a:pPr marL="0" indent="0">
              <a:buNone/>
            </a:pPr>
            <a:endParaRPr lang="en-US" dirty="0">
              <a:cs typeface="Calibri"/>
            </a:endParaRPr>
          </a:p>
          <a:p>
            <a:endParaRPr lang="en-US" dirty="0">
              <a:cs typeface="Calibri"/>
            </a:endParaRPr>
          </a:p>
        </p:txBody>
      </p:sp>
      <p:pic>
        <p:nvPicPr>
          <p:cNvPr id="5" name="Picture 4" descr="A picture containing person, mammal, posing&#10;&#10;Description automatically generated">
            <a:extLst>
              <a:ext uri="{FF2B5EF4-FFF2-40B4-BE49-F238E27FC236}">
                <a16:creationId xmlns:a16="http://schemas.microsoft.com/office/drawing/2014/main" id="{2206B7E2-6ADA-87CA-57F0-687C267A7479}"/>
              </a:ext>
            </a:extLst>
          </p:cNvPr>
          <p:cNvPicPr>
            <a:picLocks noChangeAspect="1"/>
          </p:cNvPicPr>
          <p:nvPr/>
        </p:nvPicPr>
        <p:blipFill>
          <a:blip r:embed="rId2"/>
          <a:stretch>
            <a:fillRect/>
          </a:stretch>
        </p:blipFill>
        <p:spPr>
          <a:xfrm>
            <a:off x="8058869" y="2348258"/>
            <a:ext cx="3435469" cy="3421092"/>
          </a:xfrm>
          <a:prstGeom prst="rect">
            <a:avLst/>
          </a:prstGeom>
        </p:spPr>
      </p:pic>
    </p:spTree>
    <p:extLst>
      <p:ext uri="{BB962C8B-B14F-4D97-AF65-F5344CB8AC3E}">
        <p14:creationId xmlns:p14="http://schemas.microsoft.com/office/powerpoint/2010/main" val="21966236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1311</TotalTime>
  <Words>3726</Words>
  <Application>Microsoft Office PowerPoint</Application>
  <PresentationFormat>Widescreen</PresentationFormat>
  <Paragraphs>358</Paragraphs>
  <Slides>52</Slides>
  <Notes>12</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Congenital Syphilis</vt:lpstr>
      <vt:lpstr>Disclosures</vt:lpstr>
      <vt:lpstr>PowerPoint Presentation</vt:lpstr>
      <vt:lpstr>OBJECTIVES</vt:lpstr>
      <vt:lpstr>Introduction</vt:lpstr>
      <vt:lpstr>HISTORY</vt:lpstr>
      <vt:lpstr>HISTORY</vt:lpstr>
      <vt:lpstr>HISTORY</vt:lpstr>
      <vt:lpstr>HISTORY</vt:lpstr>
      <vt:lpstr>HISTORY</vt:lpstr>
      <vt:lpstr>HISTORY</vt:lpstr>
      <vt:lpstr>HISTORY</vt:lpstr>
      <vt:lpstr>HISTORY</vt:lpstr>
      <vt:lpstr>HISTORY</vt:lpstr>
      <vt:lpstr>HISTORY</vt:lpstr>
      <vt:lpstr>HISTORY</vt:lpstr>
      <vt:lpstr>HISTORY: Fritz Schaudin and Erich Hoffmann</vt:lpstr>
      <vt:lpstr>HISTORY</vt:lpstr>
      <vt:lpstr>HISTORY OF TREATMENT</vt:lpstr>
      <vt:lpstr>Sahachiro Hata and Paul Erlich </vt:lpstr>
      <vt:lpstr>Introduction</vt:lpstr>
      <vt:lpstr>Syphilitic Stillbirth</vt:lpstr>
      <vt:lpstr>Transmission</vt:lpstr>
      <vt:lpstr>Rise of Syphilis in the United States</vt:lpstr>
      <vt:lpstr>Rise of Congenital Syphilis in the United States</vt:lpstr>
      <vt:lpstr>      Rise of Congenital Syphilis in West Virginia  </vt:lpstr>
      <vt:lpstr> Early Congenital Syphilis</vt:lpstr>
      <vt:lpstr>Hepatomegaly</vt:lpstr>
      <vt:lpstr>Rhinitis</vt:lpstr>
      <vt:lpstr>Rash</vt:lpstr>
      <vt:lpstr>Rash</vt:lpstr>
      <vt:lpstr>Other clinical signs</vt:lpstr>
      <vt:lpstr>Central nervous system</vt:lpstr>
      <vt:lpstr>Bony Abnormalities</vt:lpstr>
      <vt:lpstr>XRAY findings</vt:lpstr>
      <vt:lpstr>XRAY FINDINGS : WIMBERGER’S SIGN</vt:lpstr>
      <vt:lpstr>Clinical Guidance for Baby At Delivery</vt:lpstr>
      <vt:lpstr>Syphilis Serology</vt:lpstr>
      <vt:lpstr>Laboratory tests</vt:lpstr>
      <vt:lpstr>Treatment and Management Scenario #1 </vt:lpstr>
      <vt:lpstr>Treatment and Management Possible Syphilis</vt:lpstr>
      <vt:lpstr>Treatment and Management Scenario #3 </vt:lpstr>
      <vt:lpstr>Treatment and Management Scenario #4 </vt:lpstr>
      <vt:lpstr>Treatment and Management Considerations </vt:lpstr>
      <vt:lpstr>PowerPoint Presentation</vt:lpstr>
      <vt:lpstr>PowerPoint Presentation</vt:lpstr>
      <vt:lpstr>Case Presentation Baby C </vt:lpstr>
      <vt:lpstr>Baby C with hepatomegaly, possible tumor</vt:lpstr>
      <vt:lpstr>Baby C with hepatomegaly</vt:lpstr>
      <vt:lpstr>Baby C diagnosed with Congenital Syphilis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Kitty P</dc:creator>
  <cp:lastModifiedBy>Kitty P</cp:lastModifiedBy>
  <cp:revision>1040</cp:revision>
  <dcterms:created xsi:type="dcterms:W3CDTF">2023-03-05T17:56:40Z</dcterms:created>
  <dcterms:modified xsi:type="dcterms:W3CDTF">2024-10-21T15:16:30Z</dcterms:modified>
</cp:coreProperties>
</file>