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763" r:id="rId2"/>
    <p:sldMasterId id="2147483842" r:id="rId3"/>
  </p:sldMasterIdLst>
  <p:notesMasterIdLst>
    <p:notesMasterId r:id="rId36"/>
  </p:notesMasterIdLst>
  <p:handoutMasterIdLst>
    <p:handoutMasterId r:id="rId37"/>
  </p:handoutMasterIdLst>
  <p:sldIdLst>
    <p:sldId id="460" r:id="rId4"/>
    <p:sldId id="568" r:id="rId5"/>
    <p:sldId id="261" r:id="rId6"/>
    <p:sldId id="628" r:id="rId7"/>
    <p:sldId id="465" r:id="rId8"/>
    <p:sldId id="511" r:id="rId9"/>
    <p:sldId id="569" r:id="rId10"/>
    <p:sldId id="503" r:id="rId11"/>
    <p:sldId id="566" r:id="rId12"/>
    <p:sldId id="567" r:id="rId13"/>
    <p:sldId id="518" r:id="rId14"/>
    <p:sldId id="473" r:id="rId15"/>
    <p:sldId id="629" r:id="rId16"/>
    <p:sldId id="564" r:id="rId17"/>
    <p:sldId id="502" r:id="rId18"/>
    <p:sldId id="2142534472" r:id="rId19"/>
    <p:sldId id="630" r:id="rId20"/>
    <p:sldId id="275" r:id="rId21"/>
    <p:sldId id="520" r:id="rId22"/>
    <p:sldId id="471" r:id="rId23"/>
    <p:sldId id="541" r:id="rId24"/>
    <p:sldId id="510" r:id="rId25"/>
    <p:sldId id="484" r:id="rId26"/>
    <p:sldId id="530" r:id="rId27"/>
    <p:sldId id="504" r:id="rId28"/>
    <p:sldId id="2142534473" r:id="rId29"/>
    <p:sldId id="521" r:id="rId30"/>
    <p:sldId id="548" r:id="rId31"/>
    <p:sldId id="505" r:id="rId32"/>
    <p:sldId id="552" r:id="rId33"/>
    <p:sldId id="553" r:id="rId34"/>
    <p:sldId id="55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Biggio" initials="JB" lastIdx="10" clrIdx="0">
    <p:extLst>
      <p:ext uri="{19B8F6BF-5375-455C-9EA6-DF929625EA0E}">
        <p15:presenceInfo xmlns:p15="http://schemas.microsoft.com/office/powerpoint/2012/main" userId="S-1-5-21-1382011040-1718253806-1215772353-236161" providerId="AD"/>
      </p:ext>
    </p:extLst>
  </p:cmAuthor>
  <p:cmAuthor id="2" name="Veronica Gillispie, M.D." initials="VGM" lastIdx="14" clrIdx="1">
    <p:extLst>
      <p:ext uri="{19B8F6BF-5375-455C-9EA6-DF929625EA0E}">
        <p15:presenceInfo xmlns:p15="http://schemas.microsoft.com/office/powerpoint/2012/main" userId="S-1-5-21-1382011040-1718253806-1215772353-312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8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79380" autoAdjust="0"/>
  </p:normalViewPr>
  <p:slideViewPr>
    <p:cSldViewPr>
      <p:cViewPr varScale="1">
        <p:scale>
          <a:sx n="73" d="100"/>
          <a:sy n="73" d="100"/>
        </p:scale>
        <p:origin x="72" y="3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7.xml.rels><?xml version="1.0" encoding="UTF-8" standalone="yes"?>
<Relationships xmlns="http://schemas.openxmlformats.org/package/2006/relationships"><Relationship Id="rId3" Type="http://schemas.openxmlformats.org/officeDocument/2006/relationships/hyperlink" Target="https://hbr.org/2018/01/podcast-women-at-work" TargetMode="External"/><Relationship Id="rId2" Type="http://schemas.openxmlformats.org/officeDocument/2006/relationships/hyperlink" Target="https://www.dearwhitewomen.com/" TargetMode="External"/><Relationship Id="rId1" Type="http://schemas.openxmlformats.org/officeDocument/2006/relationships/hyperlink" Target="https://www.npr.org/sections/codeswitch/" TargetMode="External"/><Relationship Id="rId5" Type="http://schemas.openxmlformats.org/officeDocument/2006/relationships/hyperlink" Target="https://www.theguardian.com/commentisfree/series/antiracism-and-america" TargetMode="External"/><Relationship Id="rId4" Type="http://schemas.openxmlformats.org/officeDocument/2006/relationships/hyperlink" Target="https://podcasts.apple.com/us/podcast/all-in-workplace-diversity-inclusion/id1208568717"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7.xml.rels><?xml version="1.0" encoding="UTF-8" standalone="yes"?>
<Relationships xmlns="http://schemas.openxmlformats.org/package/2006/relationships"><Relationship Id="rId3" Type="http://schemas.openxmlformats.org/officeDocument/2006/relationships/hyperlink" Target="https://hbr.org/2018/01/podcast-women-at-work" TargetMode="External"/><Relationship Id="rId2" Type="http://schemas.openxmlformats.org/officeDocument/2006/relationships/hyperlink" Target="https://www.dearwhitewomen.com/" TargetMode="External"/><Relationship Id="rId1" Type="http://schemas.openxmlformats.org/officeDocument/2006/relationships/hyperlink" Target="https://www.npr.org/sections/codeswitch/" TargetMode="External"/><Relationship Id="rId5" Type="http://schemas.openxmlformats.org/officeDocument/2006/relationships/hyperlink" Target="https://www.theguardian.com/commentisfree/series/antiracism-and-america" TargetMode="External"/><Relationship Id="rId4" Type="http://schemas.openxmlformats.org/officeDocument/2006/relationships/hyperlink" Target="https://podcasts.apple.com/us/podcast/all-in-workplace-diversity-inclusion/id1208568717"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1CF6D-5847-42E0-86A1-31234659A5D6}" type="doc">
      <dgm:prSet loTypeId="urn:microsoft.com/office/officeart/2016/7/layout/HorizontalActionList" loCatId="List" qsTypeId="urn:microsoft.com/office/officeart/2005/8/quickstyle/simple1" qsCatId="simple" csTypeId="urn:microsoft.com/office/officeart/2005/8/colors/accent1_2" csCatId="accent1"/>
      <dgm:spPr/>
      <dgm:t>
        <a:bodyPr/>
        <a:lstStyle/>
        <a:p>
          <a:endParaRPr lang="en-US"/>
        </a:p>
      </dgm:t>
    </dgm:pt>
    <dgm:pt modelId="{C5465C43-C669-4629-B079-332DF1360844}">
      <dgm:prSet/>
      <dgm:spPr/>
      <dgm:t>
        <a:bodyPr/>
        <a:lstStyle/>
        <a:p>
          <a:r>
            <a:rPr lang="en-US"/>
            <a:t>Identify</a:t>
          </a:r>
        </a:p>
      </dgm:t>
    </dgm:pt>
    <dgm:pt modelId="{E64655D7-5164-4497-8DAF-32CACC0CE69C}" type="parTrans" cxnId="{13ECA3D6-DD1F-4230-8C4D-0A0CD8A66415}">
      <dgm:prSet/>
      <dgm:spPr/>
      <dgm:t>
        <a:bodyPr/>
        <a:lstStyle/>
        <a:p>
          <a:endParaRPr lang="en-US"/>
        </a:p>
      </dgm:t>
    </dgm:pt>
    <dgm:pt modelId="{8F244378-7679-489B-A452-253FE705D1C0}" type="sibTrans" cxnId="{13ECA3D6-DD1F-4230-8C4D-0A0CD8A66415}">
      <dgm:prSet/>
      <dgm:spPr/>
      <dgm:t>
        <a:bodyPr/>
        <a:lstStyle/>
        <a:p>
          <a:endParaRPr lang="en-US"/>
        </a:p>
      </dgm:t>
    </dgm:pt>
    <dgm:pt modelId="{B02830CF-2CAC-4E66-8BEC-CAAD411EB47D}">
      <dgm:prSet/>
      <dgm:spPr/>
      <dgm:t>
        <a:bodyPr/>
        <a:lstStyle/>
        <a:p>
          <a:r>
            <a:rPr lang="en-US"/>
            <a:t>Identify disparities in maternal health</a:t>
          </a:r>
        </a:p>
      </dgm:t>
    </dgm:pt>
    <dgm:pt modelId="{18C2480C-AE17-4E40-A76F-4FEBCC7FED29}" type="parTrans" cxnId="{D8E55C76-BD9D-44AC-8179-1412845CD426}">
      <dgm:prSet/>
      <dgm:spPr/>
      <dgm:t>
        <a:bodyPr/>
        <a:lstStyle/>
        <a:p>
          <a:endParaRPr lang="en-US"/>
        </a:p>
      </dgm:t>
    </dgm:pt>
    <dgm:pt modelId="{99E0EE4D-9AFC-46D2-B270-11A2069DB865}" type="sibTrans" cxnId="{D8E55C76-BD9D-44AC-8179-1412845CD426}">
      <dgm:prSet/>
      <dgm:spPr/>
      <dgm:t>
        <a:bodyPr/>
        <a:lstStyle/>
        <a:p>
          <a:endParaRPr lang="en-US"/>
        </a:p>
      </dgm:t>
    </dgm:pt>
    <dgm:pt modelId="{922E5702-A41D-432D-A4F8-D012EACCD603}">
      <dgm:prSet/>
      <dgm:spPr/>
      <dgm:t>
        <a:bodyPr/>
        <a:lstStyle/>
        <a:p>
          <a:r>
            <a:rPr lang="en-US"/>
            <a:t>Describe</a:t>
          </a:r>
        </a:p>
      </dgm:t>
    </dgm:pt>
    <dgm:pt modelId="{89C25834-DEB3-4AF0-A201-4826816015B6}" type="parTrans" cxnId="{03A5624F-E386-4257-AFD2-F10C15E4B7B6}">
      <dgm:prSet/>
      <dgm:spPr/>
      <dgm:t>
        <a:bodyPr/>
        <a:lstStyle/>
        <a:p>
          <a:endParaRPr lang="en-US"/>
        </a:p>
      </dgm:t>
    </dgm:pt>
    <dgm:pt modelId="{A6DC017C-8132-4AC7-86C6-33724C574A9B}" type="sibTrans" cxnId="{03A5624F-E386-4257-AFD2-F10C15E4B7B6}">
      <dgm:prSet/>
      <dgm:spPr/>
      <dgm:t>
        <a:bodyPr/>
        <a:lstStyle/>
        <a:p>
          <a:endParaRPr lang="en-US"/>
        </a:p>
      </dgm:t>
    </dgm:pt>
    <dgm:pt modelId="{41834A89-AEEE-49F8-B0E0-BE12D3010714}">
      <dgm:prSet/>
      <dgm:spPr/>
      <dgm:t>
        <a:bodyPr/>
        <a:lstStyle/>
        <a:p>
          <a:r>
            <a:rPr lang="en-US"/>
            <a:t>Describe implicit bias and structural racism as root causes</a:t>
          </a:r>
        </a:p>
      </dgm:t>
    </dgm:pt>
    <dgm:pt modelId="{8F76F532-A06E-45D1-B27B-816B0E0F4137}" type="parTrans" cxnId="{EA1B5056-FCA5-468B-B9F8-3B41F6220EDF}">
      <dgm:prSet/>
      <dgm:spPr/>
      <dgm:t>
        <a:bodyPr/>
        <a:lstStyle/>
        <a:p>
          <a:endParaRPr lang="en-US"/>
        </a:p>
      </dgm:t>
    </dgm:pt>
    <dgm:pt modelId="{0D4D87F1-8F0E-41B0-A69C-F4A998E9A824}" type="sibTrans" cxnId="{EA1B5056-FCA5-468B-B9F8-3B41F6220EDF}">
      <dgm:prSet/>
      <dgm:spPr/>
      <dgm:t>
        <a:bodyPr/>
        <a:lstStyle/>
        <a:p>
          <a:endParaRPr lang="en-US"/>
        </a:p>
      </dgm:t>
    </dgm:pt>
    <dgm:pt modelId="{0D85D34B-C4ED-4D58-9621-132697CC27A9}">
      <dgm:prSet/>
      <dgm:spPr/>
      <dgm:t>
        <a:bodyPr/>
        <a:lstStyle/>
        <a:p>
          <a:r>
            <a:rPr lang="en-US"/>
            <a:t>Discuss</a:t>
          </a:r>
        </a:p>
      </dgm:t>
    </dgm:pt>
    <dgm:pt modelId="{79B7D1F5-4519-4E34-B85D-58027D106C97}" type="parTrans" cxnId="{60AC48C7-186A-4613-B561-0DEF6F8F988F}">
      <dgm:prSet/>
      <dgm:spPr/>
      <dgm:t>
        <a:bodyPr/>
        <a:lstStyle/>
        <a:p>
          <a:endParaRPr lang="en-US"/>
        </a:p>
      </dgm:t>
    </dgm:pt>
    <dgm:pt modelId="{71ED9DBD-9CF3-4FE4-B05D-E84A316A8C6A}" type="sibTrans" cxnId="{60AC48C7-186A-4613-B561-0DEF6F8F988F}">
      <dgm:prSet/>
      <dgm:spPr/>
      <dgm:t>
        <a:bodyPr/>
        <a:lstStyle/>
        <a:p>
          <a:endParaRPr lang="en-US"/>
        </a:p>
      </dgm:t>
    </dgm:pt>
    <dgm:pt modelId="{EFCEC846-0B95-49BB-894C-40E02B23DF7E}">
      <dgm:prSet/>
      <dgm:spPr/>
      <dgm:t>
        <a:bodyPr/>
        <a:lstStyle/>
        <a:p>
          <a:r>
            <a:rPr lang="en-US"/>
            <a:t>Discuss a pathway for change</a:t>
          </a:r>
        </a:p>
      </dgm:t>
    </dgm:pt>
    <dgm:pt modelId="{4087BF47-BD2B-4173-84E4-9BE1474DB30B}" type="parTrans" cxnId="{BC0A727C-CF8D-459B-B2F0-993C7A643ACE}">
      <dgm:prSet/>
      <dgm:spPr/>
      <dgm:t>
        <a:bodyPr/>
        <a:lstStyle/>
        <a:p>
          <a:endParaRPr lang="en-US"/>
        </a:p>
      </dgm:t>
    </dgm:pt>
    <dgm:pt modelId="{46A260ED-54F6-4A21-ADD5-19D4A37943E7}" type="sibTrans" cxnId="{BC0A727C-CF8D-459B-B2F0-993C7A643ACE}">
      <dgm:prSet/>
      <dgm:spPr/>
      <dgm:t>
        <a:bodyPr/>
        <a:lstStyle/>
        <a:p>
          <a:endParaRPr lang="en-US"/>
        </a:p>
      </dgm:t>
    </dgm:pt>
    <dgm:pt modelId="{76306F79-D576-4343-9D53-EAB9E89C2035}" type="pres">
      <dgm:prSet presAssocID="{6201CF6D-5847-42E0-86A1-31234659A5D6}" presName="Name0" presStyleCnt="0">
        <dgm:presLayoutVars>
          <dgm:dir/>
          <dgm:animLvl val="lvl"/>
          <dgm:resizeHandles val="exact"/>
        </dgm:presLayoutVars>
      </dgm:prSet>
      <dgm:spPr/>
    </dgm:pt>
    <dgm:pt modelId="{0B3E4637-F1EF-4C8C-BBBE-005B4973A53E}" type="pres">
      <dgm:prSet presAssocID="{C5465C43-C669-4629-B079-332DF1360844}" presName="composite" presStyleCnt="0"/>
      <dgm:spPr/>
    </dgm:pt>
    <dgm:pt modelId="{1110FD22-5AA5-4C9C-A318-911530EF0EB0}" type="pres">
      <dgm:prSet presAssocID="{C5465C43-C669-4629-B079-332DF1360844}" presName="parTx" presStyleLbl="alignNode1" presStyleIdx="0" presStyleCnt="3">
        <dgm:presLayoutVars>
          <dgm:chMax val="0"/>
          <dgm:chPref val="0"/>
        </dgm:presLayoutVars>
      </dgm:prSet>
      <dgm:spPr/>
    </dgm:pt>
    <dgm:pt modelId="{1EFB6E85-FF6C-46BB-8E65-CF488751BC48}" type="pres">
      <dgm:prSet presAssocID="{C5465C43-C669-4629-B079-332DF1360844}" presName="desTx" presStyleLbl="alignAccFollowNode1" presStyleIdx="0" presStyleCnt="3">
        <dgm:presLayoutVars/>
      </dgm:prSet>
      <dgm:spPr/>
    </dgm:pt>
    <dgm:pt modelId="{18ABA9A7-48BF-4A4F-869E-0A9421EA4B3D}" type="pres">
      <dgm:prSet presAssocID="{8F244378-7679-489B-A452-253FE705D1C0}" presName="space" presStyleCnt="0"/>
      <dgm:spPr/>
    </dgm:pt>
    <dgm:pt modelId="{B814100F-FAE6-4C82-A5F0-13527BAEFDF3}" type="pres">
      <dgm:prSet presAssocID="{922E5702-A41D-432D-A4F8-D012EACCD603}" presName="composite" presStyleCnt="0"/>
      <dgm:spPr/>
    </dgm:pt>
    <dgm:pt modelId="{3F8CB4E1-FD17-4BBA-BF05-D1BFF1273A5C}" type="pres">
      <dgm:prSet presAssocID="{922E5702-A41D-432D-A4F8-D012EACCD603}" presName="parTx" presStyleLbl="alignNode1" presStyleIdx="1" presStyleCnt="3">
        <dgm:presLayoutVars>
          <dgm:chMax val="0"/>
          <dgm:chPref val="0"/>
        </dgm:presLayoutVars>
      </dgm:prSet>
      <dgm:spPr/>
    </dgm:pt>
    <dgm:pt modelId="{1FD93312-BDBD-4C96-AEF2-4BA02956DCBA}" type="pres">
      <dgm:prSet presAssocID="{922E5702-A41D-432D-A4F8-D012EACCD603}" presName="desTx" presStyleLbl="alignAccFollowNode1" presStyleIdx="1" presStyleCnt="3">
        <dgm:presLayoutVars/>
      </dgm:prSet>
      <dgm:spPr/>
    </dgm:pt>
    <dgm:pt modelId="{BFB26931-2DE3-4C0E-8568-E92754481306}" type="pres">
      <dgm:prSet presAssocID="{A6DC017C-8132-4AC7-86C6-33724C574A9B}" presName="space" presStyleCnt="0"/>
      <dgm:spPr/>
    </dgm:pt>
    <dgm:pt modelId="{7CD5A4D5-8638-4D52-A426-74EB16F3B042}" type="pres">
      <dgm:prSet presAssocID="{0D85D34B-C4ED-4D58-9621-132697CC27A9}" presName="composite" presStyleCnt="0"/>
      <dgm:spPr/>
    </dgm:pt>
    <dgm:pt modelId="{8EB483DC-B61C-4A97-8A47-EBA747EA03E2}" type="pres">
      <dgm:prSet presAssocID="{0D85D34B-C4ED-4D58-9621-132697CC27A9}" presName="parTx" presStyleLbl="alignNode1" presStyleIdx="2" presStyleCnt="3">
        <dgm:presLayoutVars>
          <dgm:chMax val="0"/>
          <dgm:chPref val="0"/>
        </dgm:presLayoutVars>
      </dgm:prSet>
      <dgm:spPr/>
    </dgm:pt>
    <dgm:pt modelId="{8E27DFFC-0D4A-467F-BD9E-8712C31D5E23}" type="pres">
      <dgm:prSet presAssocID="{0D85D34B-C4ED-4D58-9621-132697CC27A9}" presName="desTx" presStyleLbl="alignAccFollowNode1" presStyleIdx="2" presStyleCnt="3">
        <dgm:presLayoutVars/>
      </dgm:prSet>
      <dgm:spPr/>
    </dgm:pt>
  </dgm:ptLst>
  <dgm:cxnLst>
    <dgm:cxn modelId="{C65E460F-B3A6-4B5D-AD65-1BBFE7910B45}" type="presOf" srcId="{0D85D34B-C4ED-4D58-9621-132697CC27A9}" destId="{8EB483DC-B61C-4A97-8A47-EBA747EA03E2}" srcOrd="0" destOrd="0" presId="urn:microsoft.com/office/officeart/2016/7/layout/HorizontalActionList"/>
    <dgm:cxn modelId="{57A6223B-C436-4C07-9F81-FBFD61DFB798}" type="presOf" srcId="{C5465C43-C669-4629-B079-332DF1360844}" destId="{1110FD22-5AA5-4C9C-A318-911530EF0EB0}" srcOrd="0" destOrd="0" presId="urn:microsoft.com/office/officeart/2016/7/layout/HorizontalActionList"/>
    <dgm:cxn modelId="{D9F87163-BDB3-4513-A7DA-DABD48C620E9}" type="presOf" srcId="{41834A89-AEEE-49F8-B0E0-BE12D3010714}" destId="{1FD93312-BDBD-4C96-AEF2-4BA02956DCBA}" srcOrd="0" destOrd="0" presId="urn:microsoft.com/office/officeart/2016/7/layout/HorizontalActionList"/>
    <dgm:cxn modelId="{A638F363-EF73-4CB0-9100-BB9315E6A905}" type="presOf" srcId="{6201CF6D-5847-42E0-86A1-31234659A5D6}" destId="{76306F79-D576-4343-9D53-EAB9E89C2035}" srcOrd="0" destOrd="0" presId="urn:microsoft.com/office/officeart/2016/7/layout/HorizontalActionList"/>
    <dgm:cxn modelId="{78E41B65-31BC-47E2-8003-121BE74DD01A}" type="presOf" srcId="{922E5702-A41D-432D-A4F8-D012EACCD603}" destId="{3F8CB4E1-FD17-4BBA-BF05-D1BFF1273A5C}" srcOrd="0" destOrd="0" presId="urn:microsoft.com/office/officeart/2016/7/layout/HorizontalActionList"/>
    <dgm:cxn modelId="{03A5624F-E386-4257-AFD2-F10C15E4B7B6}" srcId="{6201CF6D-5847-42E0-86A1-31234659A5D6}" destId="{922E5702-A41D-432D-A4F8-D012EACCD603}" srcOrd="1" destOrd="0" parTransId="{89C25834-DEB3-4AF0-A201-4826816015B6}" sibTransId="{A6DC017C-8132-4AC7-86C6-33724C574A9B}"/>
    <dgm:cxn modelId="{D8E55C76-BD9D-44AC-8179-1412845CD426}" srcId="{C5465C43-C669-4629-B079-332DF1360844}" destId="{B02830CF-2CAC-4E66-8BEC-CAAD411EB47D}" srcOrd="0" destOrd="0" parTransId="{18C2480C-AE17-4E40-A76F-4FEBCC7FED29}" sibTransId="{99E0EE4D-9AFC-46D2-B270-11A2069DB865}"/>
    <dgm:cxn modelId="{EA1B5056-FCA5-468B-B9F8-3B41F6220EDF}" srcId="{922E5702-A41D-432D-A4F8-D012EACCD603}" destId="{41834A89-AEEE-49F8-B0E0-BE12D3010714}" srcOrd="0" destOrd="0" parTransId="{8F76F532-A06E-45D1-B27B-816B0E0F4137}" sibTransId="{0D4D87F1-8F0E-41B0-A69C-F4A998E9A824}"/>
    <dgm:cxn modelId="{BC0A727C-CF8D-459B-B2F0-993C7A643ACE}" srcId="{0D85D34B-C4ED-4D58-9621-132697CC27A9}" destId="{EFCEC846-0B95-49BB-894C-40E02B23DF7E}" srcOrd="0" destOrd="0" parTransId="{4087BF47-BD2B-4173-84E4-9BE1474DB30B}" sibTransId="{46A260ED-54F6-4A21-ADD5-19D4A37943E7}"/>
    <dgm:cxn modelId="{CEB7048D-C4D2-4BC8-960A-369106169206}" type="presOf" srcId="{EFCEC846-0B95-49BB-894C-40E02B23DF7E}" destId="{8E27DFFC-0D4A-467F-BD9E-8712C31D5E23}" srcOrd="0" destOrd="0" presId="urn:microsoft.com/office/officeart/2016/7/layout/HorizontalActionList"/>
    <dgm:cxn modelId="{E17BFBC0-3B6F-449F-9DF8-64CFC171CA17}" type="presOf" srcId="{B02830CF-2CAC-4E66-8BEC-CAAD411EB47D}" destId="{1EFB6E85-FF6C-46BB-8E65-CF488751BC48}" srcOrd="0" destOrd="0" presId="urn:microsoft.com/office/officeart/2016/7/layout/HorizontalActionList"/>
    <dgm:cxn modelId="{60AC48C7-186A-4613-B561-0DEF6F8F988F}" srcId="{6201CF6D-5847-42E0-86A1-31234659A5D6}" destId="{0D85D34B-C4ED-4D58-9621-132697CC27A9}" srcOrd="2" destOrd="0" parTransId="{79B7D1F5-4519-4E34-B85D-58027D106C97}" sibTransId="{71ED9DBD-9CF3-4FE4-B05D-E84A316A8C6A}"/>
    <dgm:cxn modelId="{13ECA3D6-DD1F-4230-8C4D-0A0CD8A66415}" srcId="{6201CF6D-5847-42E0-86A1-31234659A5D6}" destId="{C5465C43-C669-4629-B079-332DF1360844}" srcOrd="0" destOrd="0" parTransId="{E64655D7-5164-4497-8DAF-32CACC0CE69C}" sibTransId="{8F244378-7679-489B-A452-253FE705D1C0}"/>
    <dgm:cxn modelId="{1CDDA825-C3BD-4111-A2A4-D66B34B51E14}" type="presParOf" srcId="{76306F79-D576-4343-9D53-EAB9E89C2035}" destId="{0B3E4637-F1EF-4C8C-BBBE-005B4973A53E}" srcOrd="0" destOrd="0" presId="urn:microsoft.com/office/officeart/2016/7/layout/HorizontalActionList"/>
    <dgm:cxn modelId="{20E1DC18-2EC2-4841-B0CC-65CEEBD4CE1F}" type="presParOf" srcId="{0B3E4637-F1EF-4C8C-BBBE-005B4973A53E}" destId="{1110FD22-5AA5-4C9C-A318-911530EF0EB0}" srcOrd="0" destOrd="0" presId="urn:microsoft.com/office/officeart/2016/7/layout/HorizontalActionList"/>
    <dgm:cxn modelId="{8A4A9809-A094-4C68-88AB-54A08015EECD}" type="presParOf" srcId="{0B3E4637-F1EF-4C8C-BBBE-005B4973A53E}" destId="{1EFB6E85-FF6C-46BB-8E65-CF488751BC48}" srcOrd="1" destOrd="0" presId="urn:microsoft.com/office/officeart/2016/7/layout/HorizontalActionList"/>
    <dgm:cxn modelId="{21ACF4E4-4983-4373-9169-80A0510FAA5B}" type="presParOf" srcId="{76306F79-D576-4343-9D53-EAB9E89C2035}" destId="{18ABA9A7-48BF-4A4F-869E-0A9421EA4B3D}" srcOrd="1" destOrd="0" presId="urn:microsoft.com/office/officeart/2016/7/layout/HorizontalActionList"/>
    <dgm:cxn modelId="{83D169C6-444A-486B-85B7-4DC616205A20}" type="presParOf" srcId="{76306F79-D576-4343-9D53-EAB9E89C2035}" destId="{B814100F-FAE6-4C82-A5F0-13527BAEFDF3}" srcOrd="2" destOrd="0" presId="urn:microsoft.com/office/officeart/2016/7/layout/HorizontalActionList"/>
    <dgm:cxn modelId="{0DB0B24A-E037-460D-ABE7-80974606CF11}" type="presParOf" srcId="{B814100F-FAE6-4C82-A5F0-13527BAEFDF3}" destId="{3F8CB4E1-FD17-4BBA-BF05-D1BFF1273A5C}" srcOrd="0" destOrd="0" presId="urn:microsoft.com/office/officeart/2016/7/layout/HorizontalActionList"/>
    <dgm:cxn modelId="{A7EDCAF1-DB7F-4345-A825-439696D6DF03}" type="presParOf" srcId="{B814100F-FAE6-4C82-A5F0-13527BAEFDF3}" destId="{1FD93312-BDBD-4C96-AEF2-4BA02956DCBA}" srcOrd="1" destOrd="0" presId="urn:microsoft.com/office/officeart/2016/7/layout/HorizontalActionList"/>
    <dgm:cxn modelId="{C88FB42C-3112-4182-BE4B-5DD11D386C5B}" type="presParOf" srcId="{76306F79-D576-4343-9D53-EAB9E89C2035}" destId="{BFB26931-2DE3-4C0E-8568-E92754481306}" srcOrd="3" destOrd="0" presId="urn:microsoft.com/office/officeart/2016/7/layout/HorizontalActionList"/>
    <dgm:cxn modelId="{9B19EC46-D3E3-45B5-8D89-447797D5D45F}" type="presParOf" srcId="{76306F79-D576-4343-9D53-EAB9E89C2035}" destId="{7CD5A4D5-8638-4D52-A426-74EB16F3B042}" srcOrd="4" destOrd="0" presId="urn:microsoft.com/office/officeart/2016/7/layout/HorizontalActionList"/>
    <dgm:cxn modelId="{303BEA40-DDE1-4476-AE9F-CAD3C2C07844}" type="presParOf" srcId="{7CD5A4D5-8638-4D52-A426-74EB16F3B042}" destId="{8EB483DC-B61C-4A97-8A47-EBA747EA03E2}" srcOrd="0" destOrd="0" presId="urn:microsoft.com/office/officeart/2016/7/layout/HorizontalActionList"/>
    <dgm:cxn modelId="{138F653F-E059-4531-9E9D-CECD3EA4F059}" type="presParOf" srcId="{7CD5A4D5-8638-4D52-A426-74EB16F3B042}" destId="{8E27DFFC-0D4A-467F-BD9E-8712C31D5E23}"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04568-0603-4B30-90D6-3984D17B0828}" type="doc">
      <dgm:prSet loTypeId="urn:microsoft.com/office/officeart/2005/8/layout/hProcess9" loCatId="process" qsTypeId="urn:microsoft.com/office/officeart/2005/8/quickstyle/3d3" qsCatId="3D" csTypeId="urn:microsoft.com/office/officeart/2005/8/colors/accent1_2" csCatId="accent1" phldr="1"/>
      <dgm:spPr/>
    </dgm:pt>
    <dgm:pt modelId="{44C6F0D3-634C-48B7-9755-E9BFC9F6885E}">
      <dgm:prSet phldrT="[Text]"/>
      <dgm:spPr/>
      <dgm:t>
        <a:bodyPr/>
        <a:lstStyle/>
        <a:p>
          <a:r>
            <a:rPr lang="en-US" dirty="0"/>
            <a:t>Structural racism</a:t>
          </a:r>
        </a:p>
      </dgm:t>
    </dgm:pt>
    <dgm:pt modelId="{2160C8E1-5A1E-4E80-A627-914356B7DAD7}" type="parTrans" cxnId="{E81B99B9-8E62-4BFB-AEB7-8FA39ACE6CFF}">
      <dgm:prSet/>
      <dgm:spPr/>
      <dgm:t>
        <a:bodyPr/>
        <a:lstStyle/>
        <a:p>
          <a:endParaRPr lang="en-US"/>
        </a:p>
      </dgm:t>
    </dgm:pt>
    <dgm:pt modelId="{C4775C59-1729-4B16-9F2F-A83B4CC91C02}" type="sibTrans" cxnId="{E81B99B9-8E62-4BFB-AEB7-8FA39ACE6CFF}">
      <dgm:prSet/>
      <dgm:spPr/>
      <dgm:t>
        <a:bodyPr/>
        <a:lstStyle/>
        <a:p>
          <a:endParaRPr lang="en-US"/>
        </a:p>
      </dgm:t>
    </dgm:pt>
    <dgm:pt modelId="{5C4BB3F5-EC6F-4797-9947-082E1C7FA855}">
      <dgm:prSet phldrT="[Text]"/>
      <dgm:spPr/>
      <dgm:t>
        <a:bodyPr/>
        <a:lstStyle/>
        <a:p>
          <a:r>
            <a:rPr lang="en-US" dirty="0"/>
            <a:t>Healthcare disparities</a:t>
          </a:r>
        </a:p>
      </dgm:t>
    </dgm:pt>
    <dgm:pt modelId="{5FEDDC57-80B4-4F46-80F6-FD2717E6EE55}" type="parTrans" cxnId="{3569DD97-EF90-430D-B869-8050379D3606}">
      <dgm:prSet/>
      <dgm:spPr/>
      <dgm:t>
        <a:bodyPr/>
        <a:lstStyle/>
        <a:p>
          <a:endParaRPr lang="en-US"/>
        </a:p>
      </dgm:t>
    </dgm:pt>
    <dgm:pt modelId="{D9D32FAF-01C6-4E26-836E-68EEAE8C966B}" type="sibTrans" cxnId="{3569DD97-EF90-430D-B869-8050379D3606}">
      <dgm:prSet/>
      <dgm:spPr/>
      <dgm:t>
        <a:bodyPr/>
        <a:lstStyle/>
        <a:p>
          <a:endParaRPr lang="en-US"/>
        </a:p>
      </dgm:t>
    </dgm:pt>
    <dgm:pt modelId="{BEB8D5C3-A6AD-42F6-B489-9F76CF6C21FB}">
      <dgm:prSet phldrT="[Text]"/>
      <dgm:spPr/>
      <dgm:t>
        <a:bodyPr/>
        <a:lstStyle/>
        <a:p>
          <a:r>
            <a:rPr lang="en-US" dirty="0"/>
            <a:t>Health disparities</a:t>
          </a:r>
        </a:p>
      </dgm:t>
    </dgm:pt>
    <dgm:pt modelId="{521AA499-AF96-4B48-BD99-BA00548F0AEC}" type="parTrans" cxnId="{62D223AD-BC71-4C42-867E-2BAD0623DA07}">
      <dgm:prSet/>
      <dgm:spPr/>
      <dgm:t>
        <a:bodyPr/>
        <a:lstStyle/>
        <a:p>
          <a:endParaRPr lang="en-US"/>
        </a:p>
      </dgm:t>
    </dgm:pt>
    <dgm:pt modelId="{09E9BFF7-E9A0-4272-9557-BD3AC669A34F}" type="sibTrans" cxnId="{62D223AD-BC71-4C42-867E-2BAD0623DA07}">
      <dgm:prSet/>
      <dgm:spPr/>
      <dgm:t>
        <a:bodyPr/>
        <a:lstStyle/>
        <a:p>
          <a:endParaRPr lang="en-US"/>
        </a:p>
      </dgm:t>
    </dgm:pt>
    <dgm:pt modelId="{8B591487-3EB0-435A-A9EF-B4A116CE3E2F}" type="pres">
      <dgm:prSet presAssocID="{79504568-0603-4B30-90D6-3984D17B0828}" presName="CompostProcess" presStyleCnt="0">
        <dgm:presLayoutVars>
          <dgm:dir/>
          <dgm:resizeHandles val="exact"/>
        </dgm:presLayoutVars>
      </dgm:prSet>
      <dgm:spPr/>
    </dgm:pt>
    <dgm:pt modelId="{27E3E3F1-0294-42BB-B0DF-180F94272071}" type="pres">
      <dgm:prSet presAssocID="{79504568-0603-4B30-90D6-3984D17B0828}" presName="arrow" presStyleLbl="bgShp" presStyleIdx="0" presStyleCnt="1"/>
      <dgm:spPr/>
    </dgm:pt>
    <dgm:pt modelId="{BB7B091A-04BF-40A8-9F13-83C327944F55}" type="pres">
      <dgm:prSet presAssocID="{79504568-0603-4B30-90D6-3984D17B0828}" presName="linearProcess" presStyleCnt="0"/>
      <dgm:spPr/>
    </dgm:pt>
    <dgm:pt modelId="{BAABA178-9BBC-404B-985A-98A12E45259A}" type="pres">
      <dgm:prSet presAssocID="{44C6F0D3-634C-48B7-9755-E9BFC9F6885E}" presName="textNode" presStyleLbl="node1" presStyleIdx="0" presStyleCnt="3">
        <dgm:presLayoutVars>
          <dgm:bulletEnabled val="1"/>
        </dgm:presLayoutVars>
      </dgm:prSet>
      <dgm:spPr/>
    </dgm:pt>
    <dgm:pt modelId="{875E7E56-88F0-4C1B-9B2F-9CF822F773DF}" type="pres">
      <dgm:prSet presAssocID="{C4775C59-1729-4B16-9F2F-A83B4CC91C02}" presName="sibTrans" presStyleCnt="0"/>
      <dgm:spPr/>
    </dgm:pt>
    <dgm:pt modelId="{6DA4A739-D999-4FCD-91FC-49ED631E103A}" type="pres">
      <dgm:prSet presAssocID="{5C4BB3F5-EC6F-4797-9947-082E1C7FA855}" presName="textNode" presStyleLbl="node1" presStyleIdx="1" presStyleCnt="3">
        <dgm:presLayoutVars>
          <dgm:bulletEnabled val="1"/>
        </dgm:presLayoutVars>
      </dgm:prSet>
      <dgm:spPr/>
    </dgm:pt>
    <dgm:pt modelId="{ECC8D8EC-09F1-4925-97EF-4F3CB484EA36}" type="pres">
      <dgm:prSet presAssocID="{D9D32FAF-01C6-4E26-836E-68EEAE8C966B}" presName="sibTrans" presStyleCnt="0"/>
      <dgm:spPr/>
    </dgm:pt>
    <dgm:pt modelId="{555B9E71-A4AC-491B-A67D-000753D1D49D}" type="pres">
      <dgm:prSet presAssocID="{BEB8D5C3-A6AD-42F6-B489-9F76CF6C21FB}" presName="textNode" presStyleLbl="node1" presStyleIdx="2" presStyleCnt="3">
        <dgm:presLayoutVars>
          <dgm:bulletEnabled val="1"/>
        </dgm:presLayoutVars>
      </dgm:prSet>
      <dgm:spPr/>
    </dgm:pt>
  </dgm:ptLst>
  <dgm:cxnLst>
    <dgm:cxn modelId="{9D2BD680-4904-4ABA-82DD-A6DEE3E6372F}" type="presOf" srcId="{44C6F0D3-634C-48B7-9755-E9BFC9F6885E}" destId="{BAABA178-9BBC-404B-985A-98A12E45259A}" srcOrd="0" destOrd="0" presId="urn:microsoft.com/office/officeart/2005/8/layout/hProcess9"/>
    <dgm:cxn modelId="{3569DD97-EF90-430D-B869-8050379D3606}" srcId="{79504568-0603-4B30-90D6-3984D17B0828}" destId="{5C4BB3F5-EC6F-4797-9947-082E1C7FA855}" srcOrd="1" destOrd="0" parTransId="{5FEDDC57-80B4-4F46-80F6-FD2717E6EE55}" sibTransId="{D9D32FAF-01C6-4E26-836E-68EEAE8C966B}"/>
    <dgm:cxn modelId="{62D223AD-BC71-4C42-867E-2BAD0623DA07}" srcId="{79504568-0603-4B30-90D6-3984D17B0828}" destId="{BEB8D5C3-A6AD-42F6-B489-9F76CF6C21FB}" srcOrd="2" destOrd="0" parTransId="{521AA499-AF96-4B48-BD99-BA00548F0AEC}" sibTransId="{09E9BFF7-E9A0-4272-9557-BD3AC669A34F}"/>
    <dgm:cxn modelId="{E2B388AD-01B6-4980-BD77-E046FEDCEE6C}" type="presOf" srcId="{5C4BB3F5-EC6F-4797-9947-082E1C7FA855}" destId="{6DA4A739-D999-4FCD-91FC-49ED631E103A}" srcOrd="0" destOrd="0" presId="urn:microsoft.com/office/officeart/2005/8/layout/hProcess9"/>
    <dgm:cxn modelId="{7DDD52B6-B2C4-4CD0-92F0-20EC771F999A}" type="presOf" srcId="{BEB8D5C3-A6AD-42F6-B489-9F76CF6C21FB}" destId="{555B9E71-A4AC-491B-A67D-000753D1D49D}" srcOrd="0" destOrd="0" presId="urn:microsoft.com/office/officeart/2005/8/layout/hProcess9"/>
    <dgm:cxn modelId="{E81B99B9-8E62-4BFB-AEB7-8FA39ACE6CFF}" srcId="{79504568-0603-4B30-90D6-3984D17B0828}" destId="{44C6F0D3-634C-48B7-9755-E9BFC9F6885E}" srcOrd="0" destOrd="0" parTransId="{2160C8E1-5A1E-4E80-A627-914356B7DAD7}" sibTransId="{C4775C59-1729-4B16-9F2F-A83B4CC91C02}"/>
    <dgm:cxn modelId="{D5FF47BC-5DF7-4EAF-84B4-D60251C3F56C}" type="presOf" srcId="{79504568-0603-4B30-90D6-3984D17B0828}" destId="{8B591487-3EB0-435A-A9EF-B4A116CE3E2F}" srcOrd="0" destOrd="0" presId="urn:microsoft.com/office/officeart/2005/8/layout/hProcess9"/>
    <dgm:cxn modelId="{1B519B69-5F6F-4DAF-85BA-72EF21B5584A}" type="presParOf" srcId="{8B591487-3EB0-435A-A9EF-B4A116CE3E2F}" destId="{27E3E3F1-0294-42BB-B0DF-180F94272071}" srcOrd="0" destOrd="0" presId="urn:microsoft.com/office/officeart/2005/8/layout/hProcess9"/>
    <dgm:cxn modelId="{D60D5D71-FCC3-4701-9713-2518589B4E73}" type="presParOf" srcId="{8B591487-3EB0-435A-A9EF-B4A116CE3E2F}" destId="{BB7B091A-04BF-40A8-9F13-83C327944F55}" srcOrd="1" destOrd="0" presId="urn:microsoft.com/office/officeart/2005/8/layout/hProcess9"/>
    <dgm:cxn modelId="{D8A43579-8B12-49A6-B960-6AC691A6CC2A}" type="presParOf" srcId="{BB7B091A-04BF-40A8-9F13-83C327944F55}" destId="{BAABA178-9BBC-404B-985A-98A12E45259A}" srcOrd="0" destOrd="0" presId="urn:microsoft.com/office/officeart/2005/8/layout/hProcess9"/>
    <dgm:cxn modelId="{C7D09965-FFD9-48FF-9FAA-F6709DCC9FF3}" type="presParOf" srcId="{BB7B091A-04BF-40A8-9F13-83C327944F55}" destId="{875E7E56-88F0-4C1B-9B2F-9CF822F773DF}" srcOrd="1" destOrd="0" presId="urn:microsoft.com/office/officeart/2005/8/layout/hProcess9"/>
    <dgm:cxn modelId="{C0324480-1DF0-497E-A4B3-E1ED8C8FD47B}" type="presParOf" srcId="{BB7B091A-04BF-40A8-9F13-83C327944F55}" destId="{6DA4A739-D999-4FCD-91FC-49ED631E103A}" srcOrd="2" destOrd="0" presId="urn:microsoft.com/office/officeart/2005/8/layout/hProcess9"/>
    <dgm:cxn modelId="{AC0644C7-0066-4775-ABDC-0AA83C2ECE82}" type="presParOf" srcId="{BB7B091A-04BF-40A8-9F13-83C327944F55}" destId="{ECC8D8EC-09F1-4925-97EF-4F3CB484EA36}" srcOrd="3" destOrd="0" presId="urn:microsoft.com/office/officeart/2005/8/layout/hProcess9"/>
    <dgm:cxn modelId="{0E667A99-3E83-4F5B-ACBA-89297BADD123}" type="presParOf" srcId="{BB7B091A-04BF-40A8-9F13-83C327944F55}" destId="{555B9E71-A4AC-491B-A67D-000753D1D49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7FEA44-226C-4398-A80C-382394E54FEE}"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3FA04079-245D-4D78-9AF1-0704087D6AC3}">
      <dgm:prSet phldrT="[Text]"/>
      <dgm:spPr/>
      <dgm:t>
        <a:bodyPr/>
        <a:lstStyle/>
        <a:p>
          <a:r>
            <a:rPr lang="en-US" dirty="0"/>
            <a:t>Structure</a:t>
          </a:r>
        </a:p>
      </dgm:t>
    </dgm:pt>
    <dgm:pt modelId="{ECF4F726-7018-4CF3-A2F1-E396AB84413C}" type="parTrans" cxnId="{5F390349-968F-4CF5-A210-0B1F71121C6C}">
      <dgm:prSet/>
      <dgm:spPr/>
      <dgm:t>
        <a:bodyPr/>
        <a:lstStyle/>
        <a:p>
          <a:endParaRPr lang="en-US"/>
        </a:p>
      </dgm:t>
    </dgm:pt>
    <dgm:pt modelId="{BFE9783A-76CA-4FCD-8024-58059DE74A6C}" type="sibTrans" cxnId="{5F390349-968F-4CF5-A210-0B1F71121C6C}">
      <dgm:prSet/>
      <dgm:spPr/>
      <dgm:t>
        <a:bodyPr/>
        <a:lstStyle/>
        <a:p>
          <a:endParaRPr lang="en-US"/>
        </a:p>
      </dgm:t>
    </dgm:pt>
    <dgm:pt modelId="{2872BB85-CE61-4913-9EC8-DC98C694CE82}">
      <dgm:prSet phldrT="[Text]"/>
      <dgm:spPr/>
      <dgm:t>
        <a:bodyPr/>
        <a:lstStyle/>
        <a:p>
          <a:r>
            <a:rPr lang="en-US" dirty="0"/>
            <a:t>Process</a:t>
          </a:r>
        </a:p>
      </dgm:t>
    </dgm:pt>
    <dgm:pt modelId="{8FFD48C1-C39B-41A0-9ED2-C248CF81317C}" type="parTrans" cxnId="{B70A7BF0-6D4A-42A2-938F-955A43D2F853}">
      <dgm:prSet/>
      <dgm:spPr/>
      <dgm:t>
        <a:bodyPr/>
        <a:lstStyle/>
        <a:p>
          <a:endParaRPr lang="en-US"/>
        </a:p>
      </dgm:t>
    </dgm:pt>
    <dgm:pt modelId="{FFEC8228-45D1-4B3D-ABE8-77608317ACB3}" type="sibTrans" cxnId="{B70A7BF0-6D4A-42A2-938F-955A43D2F853}">
      <dgm:prSet/>
      <dgm:spPr/>
      <dgm:t>
        <a:bodyPr/>
        <a:lstStyle/>
        <a:p>
          <a:endParaRPr lang="en-US"/>
        </a:p>
      </dgm:t>
    </dgm:pt>
    <dgm:pt modelId="{8D23D4E7-5CD7-4744-ACDE-29D951575328}">
      <dgm:prSet phldrT="[Text]"/>
      <dgm:spPr/>
      <dgm:t>
        <a:bodyPr/>
        <a:lstStyle/>
        <a:p>
          <a:r>
            <a:rPr lang="en-US" dirty="0"/>
            <a:t>Outcome</a:t>
          </a:r>
        </a:p>
      </dgm:t>
    </dgm:pt>
    <dgm:pt modelId="{4EE6B536-42D6-4C0B-9BC4-8D603F3852F4}" type="parTrans" cxnId="{760F012C-C84B-49BB-9A89-928E7518A1A5}">
      <dgm:prSet/>
      <dgm:spPr/>
      <dgm:t>
        <a:bodyPr/>
        <a:lstStyle/>
        <a:p>
          <a:endParaRPr lang="en-US"/>
        </a:p>
      </dgm:t>
    </dgm:pt>
    <dgm:pt modelId="{6650783D-30BF-4340-A98D-C8D4127EC893}" type="sibTrans" cxnId="{760F012C-C84B-49BB-9A89-928E7518A1A5}">
      <dgm:prSet/>
      <dgm:spPr/>
      <dgm:t>
        <a:bodyPr/>
        <a:lstStyle/>
        <a:p>
          <a:endParaRPr lang="en-US"/>
        </a:p>
      </dgm:t>
    </dgm:pt>
    <dgm:pt modelId="{C562147D-9169-423F-9F3B-51CD5252D7AD}" type="pres">
      <dgm:prSet presAssocID="{617FEA44-226C-4398-A80C-382394E54FEE}" presName="CompostProcess" presStyleCnt="0">
        <dgm:presLayoutVars>
          <dgm:dir/>
          <dgm:resizeHandles val="exact"/>
        </dgm:presLayoutVars>
      </dgm:prSet>
      <dgm:spPr/>
    </dgm:pt>
    <dgm:pt modelId="{148A8B66-ED4A-4DC3-853F-037C238F92E5}" type="pres">
      <dgm:prSet presAssocID="{617FEA44-226C-4398-A80C-382394E54FEE}" presName="arrow" presStyleLbl="bgShp" presStyleIdx="0" presStyleCnt="1"/>
      <dgm:spPr/>
    </dgm:pt>
    <dgm:pt modelId="{9FCF9518-92AE-4B62-AE9B-9E85FEA104F5}" type="pres">
      <dgm:prSet presAssocID="{617FEA44-226C-4398-A80C-382394E54FEE}" presName="linearProcess" presStyleCnt="0"/>
      <dgm:spPr/>
    </dgm:pt>
    <dgm:pt modelId="{93EECCEA-4A06-48B8-8972-D34C9E2BD6C6}" type="pres">
      <dgm:prSet presAssocID="{3FA04079-245D-4D78-9AF1-0704087D6AC3}" presName="textNode" presStyleLbl="node1" presStyleIdx="0" presStyleCnt="3">
        <dgm:presLayoutVars>
          <dgm:bulletEnabled val="1"/>
        </dgm:presLayoutVars>
      </dgm:prSet>
      <dgm:spPr/>
    </dgm:pt>
    <dgm:pt modelId="{7D7A334A-04B6-41C7-9866-F27AC2EE9C58}" type="pres">
      <dgm:prSet presAssocID="{BFE9783A-76CA-4FCD-8024-58059DE74A6C}" presName="sibTrans" presStyleCnt="0"/>
      <dgm:spPr/>
    </dgm:pt>
    <dgm:pt modelId="{A6B8B579-3EB2-44E5-845E-36584B76C581}" type="pres">
      <dgm:prSet presAssocID="{2872BB85-CE61-4913-9EC8-DC98C694CE82}" presName="textNode" presStyleLbl="node1" presStyleIdx="1" presStyleCnt="3">
        <dgm:presLayoutVars>
          <dgm:bulletEnabled val="1"/>
        </dgm:presLayoutVars>
      </dgm:prSet>
      <dgm:spPr/>
    </dgm:pt>
    <dgm:pt modelId="{BFBBD15A-5D22-42DB-99ED-F310C4294DA0}" type="pres">
      <dgm:prSet presAssocID="{FFEC8228-45D1-4B3D-ABE8-77608317ACB3}" presName="sibTrans" presStyleCnt="0"/>
      <dgm:spPr/>
    </dgm:pt>
    <dgm:pt modelId="{B9237C21-7094-4F1B-9F7F-3357EDCE8C72}" type="pres">
      <dgm:prSet presAssocID="{8D23D4E7-5CD7-4744-ACDE-29D951575328}" presName="textNode" presStyleLbl="node1" presStyleIdx="2" presStyleCnt="3">
        <dgm:presLayoutVars>
          <dgm:bulletEnabled val="1"/>
        </dgm:presLayoutVars>
      </dgm:prSet>
      <dgm:spPr/>
    </dgm:pt>
  </dgm:ptLst>
  <dgm:cxnLst>
    <dgm:cxn modelId="{106DF117-C604-4FB8-B4CD-5B4E738DAAF0}" type="presOf" srcId="{617FEA44-226C-4398-A80C-382394E54FEE}" destId="{C562147D-9169-423F-9F3B-51CD5252D7AD}" srcOrd="0" destOrd="0" presId="urn:microsoft.com/office/officeart/2005/8/layout/hProcess9"/>
    <dgm:cxn modelId="{760F012C-C84B-49BB-9A89-928E7518A1A5}" srcId="{617FEA44-226C-4398-A80C-382394E54FEE}" destId="{8D23D4E7-5CD7-4744-ACDE-29D951575328}" srcOrd="2" destOrd="0" parTransId="{4EE6B536-42D6-4C0B-9BC4-8D603F3852F4}" sibTransId="{6650783D-30BF-4340-A98D-C8D4127EC893}"/>
    <dgm:cxn modelId="{5F390349-968F-4CF5-A210-0B1F71121C6C}" srcId="{617FEA44-226C-4398-A80C-382394E54FEE}" destId="{3FA04079-245D-4D78-9AF1-0704087D6AC3}" srcOrd="0" destOrd="0" parTransId="{ECF4F726-7018-4CF3-A2F1-E396AB84413C}" sibTransId="{BFE9783A-76CA-4FCD-8024-58059DE74A6C}"/>
    <dgm:cxn modelId="{68E664A3-F226-4DB8-AC6F-9D47D34B1463}" type="presOf" srcId="{3FA04079-245D-4D78-9AF1-0704087D6AC3}" destId="{93EECCEA-4A06-48B8-8972-D34C9E2BD6C6}" srcOrd="0" destOrd="0" presId="urn:microsoft.com/office/officeart/2005/8/layout/hProcess9"/>
    <dgm:cxn modelId="{69BD7AC6-D287-4DEA-A98C-0C940964D545}" type="presOf" srcId="{8D23D4E7-5CD7-4744-ACDE-29D951575328}" destId="{B9237C21-7094-4F1B-9F7F-3357EDCE8C72}" srcOrd="0" destOrd="0" presId="urn:microsoft.com/office/officeart/2005/8/layout/hProcess9"/>
    <dgm:cxn modelId="{B70A7BF0-6D4A-42A2-938F-955A43D2F853}" srcId="{617FEA44-226C-4398-A80C-382394E54FEE}" destId="{2872BB85-CE61-4913-9EC8-DC98C694CE82}" srcOrd="1" destOrd="0" parTransId="{8FFD48C1-C39B-41A0-9ED2-C248CF81317C}" sibTransId="{FFEC8228-45D1-4B3D-ABE8-77608317ACB3}"/>
    <dgm:cxn modelId="{DC1197F6-7525-4704-9FD2-2E41C2370BA7}" type="presOf" srcId="{2872BB85-CE61-4913-9EC8-DC98C694CE82}" destId="{A6B8B579-3EB2-44E5-845E-36584B76C581}" srcOrd="0" destOrd="0" presId="urn:microsoft.com/office/officeart/2005/8/layout/hProcess9"/>
    <dgm:cxn modelId="{CA83631C-340E-4B99-9355-ECF4C18E71D2}" type="presParOf" srcId="{C562147D-9169-423F-9F3B-51CD5252D7AD}" destId="{148A8B66-ED4A-4DC3-853F-037C238F92E5}" srcOrd="0" destOrd="0" presId="urn:microsoft.com/office/officeart/2005/8/layout/hProcess9"/>
    <dgm:cxn modelId="{9F4F582D-5538-487A-A71A-83BE1C6F0A16}" type="presParOf" srcId="{C562147D-9169-423F-9F3B-51CD5252D7AD}" destId="{9FCF9518-92AE-4B62-AE9B-9E85FEA104F5}" srcOrd="1" destOrd="0" presId="urn:microsoft.com/office/officeart/2005/8/layout/hProcess9"/>
    <dgm:cxn modelId="{7876C44D-FE2D-466A-9129-C1FC8DCD8D75}" type="presParOf" srcId="{9FCF9518-92AE-4B62-AE9B-9E85FEA104F5}" destId="{93EECCEA-4A06-48B8-8972-D34C9E2BD6C6}" srcOrd="0" destOrd="0" presId="urn:microsoft.com/office/officeart/2005/8/layout/hProcess9"/>
    <dgm:cxn modelId="{A5185B74-3B2A-47B2-803F-A604F91EF417}" type="presParOf" srcId="{9FCF9518-92AE-4B62-AE9B-9E85FEA104F5}" destId="{7D7A334A-04B6-41C7-9866-F27AC2EE9C58}" srcOrd="1" destOrd="0" presId="urn:microsoft.com/office/officeart/2005/8/layout/hProcess9"/>
    <dgm:cxn modelId="{4A553F4B-1510-4B9F-B128-F7D84C069CB5}" type="presParOf" srcId="{9FCF9518-92AE-4B62-AE9B-9E85FEA104F5}" destId="{A6B8B579-3EB2-44E5-845E-36584B76C581}" srcOrd="2" destOrd="0" presId="urn:microsoft.com/office/officeart/2005/8/layout/hProcess9"/>
    <dgm:cxn modelId="{048185DC-3A3F-45C7-9A1E-0E0F7D484844}" type="presParOf" srcId="{9FCF9518-92AE-4B62-AE9B-9E85FEA104F5}" destId="{BFBBD15A-5D22-42DB-99ED-F310C4294DA0}" srcOrd="3" destOrd="0" presId="urn:microsoft.com/office/officeart/2005/8/layout/hProcess9"/>
    <dgm:cxn modelId="{52D92C4A-C41C-4CC8-9AD3-62C3C7044E51}" type="presParOf" srcId="{9FCF9518-92AE-4B62-AE9B-9E85FEA104F5}" destId="{B9237C21-7094-4F1B-9F7F-3357EDCE8C72}"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A88B4F-8B75-489E-B246-6C0A2832823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33AAB7C-80DB-49F0-8D25-762B0A3D3A75}">
      <dgm:prSet custT="1"/>
      <dgm:spPr/>
      <dgm:t>
        <a:bodyPr/>
        <a:lstStyle/>
        <a:p>
          <a:r>
            <a:rPr lang="en-US" sz="3200" b="1" dirty="0">
              <a:solidFill>
                <a:srgbClr val="002060"/>
              </a:solidFill>
            </a:rPr>
            <a:t>We tend to seek out patterns</a:t>
          </a:r>
        </a:p>
      </dgm:t>
    </dgm:pt>
    <dgm:pt modelId="{C568EFB6-0299-4ECF-B390-C6F0058ED945}" type="parTrans" cxnId="{357A61B9-5567-4F80-8486-A003F875F3BD}">
      <dgm:prSet/>
      <dgm:spPr/>
      <dgm:t>
        <a:bodyPr/>
        <a:lstStyle/>
        <a:p>
          <a:endParaRPr lang="en-US"/>
        </a:p>
      </dgm:t>
    </dgm:pt>
    <dgm:pt modelId="{FAF886EA-8745-44FC-A0C6-AC2D49465AF6}" type="sibTrans" cxnId="{357A61B9-5567-4F80-8486-A003F875F3BD}">
      <dgm:prSet/>
      <dgm:spPr/>
      <dgm:t>
        <a:bodyPr/>
        <a:lstStyle/>
        <a:p>
          <a:endParaRPr lang="en-US"/>
        </a:p>
      </dgm:t>
    </dgm:pt>
    <dgm:pt modelId="{98BD0DFA-4640-4922-9D57-29212DAE36E8}">
      <dgm:prSet custT="1"/>
      <dgm:spPr/>
      <dgm:t>
        <a:bodyPr/>
        <a:lstStyle/>
        <a:p>
          <a:r>
            <a:rPr lang="en-US" sz="3200" b="1" dirty="0">
              <a:solidFill>
                <a:srgbClr val="002060"/>
              </a:solidFill>
            </a:rPr>
            <a:t>We like to take shortcuts</a:t>
          </a:r>
        </a:p>
      </dgm:t>
    </dgm:pt>
    <dgm:pt modelId="{6A860178-7AF0-46C4-8C1C-77E144A51FD6}" type="parTrans" cxnId="{2327EA50-1E5C-4192-A6AB-4D4851ADDBCB}">
      <dgm:prSet/>
      <dgm:spPr/>
      <dgm:t>
        <a:bodyPr/>
        <a:lstStyle/>
        <a:p>
          <a:endParaRPr lang="en-US"/>
        </a:p>
      </dgm:t>
    </dgm:pt>
    <dgm:pt modelId="{2A847E40-25F1-43B3-8650-4D3CD207BE47}" type="sibTrans" cxnId="{2327EA50-1E5C-4192-A6AB-4D4851ADDBCB}">
      <dgm:prSet/>
      <dgm:spPr/>
      <dgm:t>
        <a:bodyPr/>
        <a:lstStyle/>
        <a:p>
          <a:endParaRPr lang="en-US"/>
        </a:p>
      </dgm:t>
    </dgm:pt>
    <dgm:pt modelId="{08F9E3CD-9CE7-434B-9244-A47C91D9A48E}">
      <dgm:prSet custT="1"/>
      <dgm:spPr/>
      <dgm:t>
        <a:bodyPr/>
        <a:lstStyle/>
        <a:p>
          <a:r>
            <a:rPr lang="en-US" sz="3200" b="1" dirty="0">
              <a:solidFill>
                <a:srgbClr val="002060"/>
              </a:solidFill>
            </a:rPr>
            <a:t>Experience and social conditioning</a:t>
          </a:r>
        </a:p>
      </dgm:t>
    </dgm:pt>
    <dgm:pt modelId="{42B47F0A-F321-42AC-AF73-286180E11866}" type="parTrans" cxnId="{CBE8944E-5F23-4FCF-8046-A4F606DA0CDC}">
      <dgm:prSet/>
      <dgm:spPr/>
      <dgm:t>
        <a:bodyPr/>
        <a:lstStyle/>
        <a:p>
          <a:endParaRPr lang="en-US"/>
        </a:p>
      </dgm:t>
    </dgm:pt>
    <dgm:pt modelId="{7006D157-4A50-4C88-8679-463264D4FECF}" type="sibTrans" cxnId="{CBE8944E-5F23-4FCF-8046-A4F606DA0CDC}">
      <dgm:prSet/>
      <dgm:spPr/>
      <dgm:t>
        <a:bodyPr/>
        <a:lstStyle/>
        <a:p>
          <a:endParaRPr lang="en-US"/>
        </a:p>
      </dgm:t>
    </dgm:pt>
    <dgm:pt modelId="{51CA0CFE-BD2A-4ACD-996F-609E375C154B}" type="pres">
      <dgm:prSet presAssocID="{EEA88B4F-8B75-489E-B246-6C0A28328231}" presName="root" presStyleCnt="0">
        <dgm:presLayoutVars>
          <dgm:dir/>
          <dgm:resizeHandles val="exact"/>
        </dgm:presLayoutVars>
      </dgm:prSet>
      <dgm:spPr/>
    </dgm:pt>
    <dgm:pt modelId="{BF839ED2-D87D-425F-9289-0BB0D9BDBD7C}" type="pres">
      <dgm:prSet presAssocID="{F33AAB7C-80DB-49F0-8D25-762B0A3D3A75}" presName="compNode" presStyleCnt="0"/>
      <dgm:spPr/>
    </dgm:pt>
    <dgm:pt modelId="{83A15DF2-59B8-4C8F-B98B-021CFF2BA21D}" type="pres">
      <dgm:prSet presAssocID="{F33AAB7C-80DB-49F0-8D25-762B0A3D3A75}" presName="bgRect" presStyleLbl="bgShp" presStyleIdx="0" presStyleCnt="3"/>
      <dgm:spPr/>
    </dgm:pt>
    <dgm:pt modelId="{37503E5B-3F83-465E-897C-4BAFF90E4512}" type="pres">
      <dgm:prSet presAssocID="{F33AAB7C-80DB-49F0-8D25-762B0A3D3A7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8C7F3000-6CDD-45BD-822B-13507B9C0F6B}" type="pres">
      <dgm:prSet presAssocID="{F33AAB7C-80DB-49F0-8D25-762B0A3D3A75}" presName="spaceRect" presStyleCnt="0"/>
      <dgm:spPr/>
    </dgm:pt>
    <dgm:pt modelId="{5988CC8F-DBF2-489B-9DB8-B29F26F8A929}" type="pres">
      <dgm:prSet presAssocID="{F33AAB7C-80DB-49F0-8D25-762B0A3D3A75}" presName="parTx" presStyleLbl="revTx" presStyleIdx="0" presStyleCnt="3">
        <dgm:presLayoutVars>
          <dgm:chMax val="0"/>
          <dgm:chPref val="0"/>
        </dgm:presLayoutVars>
      </dgm:prSet>
      <dgm:spPr/>
    </dgm:pt>
    <dgm:pt modelId="{4438050D-20A7-4AFB-BAA1-4AC08C9B63DA}" type="pres">
      <dgm:prSet presAssocID="{FAF886EA-8745-44FC-A0C6-AC2D49465AF6}" presName="sibTrans" presStyleCnt="0"/>
      <dgm:spPr/>
    </dgm:pt>
    <dgm:pt modelId="{27A6BF36-9135-444C-B542-037F4FACC780}" type="pres">
      <dgm:prSet presAssocID="{98BD0DFA-4640-4922-9D57-29212DAE36E8}" presName="compNode" presStyleCnt="0"/>
      <dgm:spPr/>
    </dgm:pt>
    <dgm:pt modelId="{78B2FFDC-E825-4852-BE8B-EFC782E9FCB4}" type="pres">
      <dgm:prSet presAssocID="{98BD0DFA-4640-4922-9D57-29212DAE36E8}" presName="bgRect" presStyleLbl="bgShp" presStyleIdx="1" presStyleCnt="3"/>
      <dgm:spPr/>
    </dgm:pt>
    <dgm:pt modelId="{199B3004-893C-4655-B45D-745DE926AD5C}" type="pres">
      <dgm:prSet presAssocID="{98BD0DFA-4640-4922-9D57-29212DAE36E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D879D96B-23EE-4FC3-829E-2247D71F0CFF}" type="pres">
      <dgm:prSet presAssocID="{98BD0DFA-4640-4922-9D57-29212DAE36E8}" presName="spaceRect" presStyleCnt="0"/>
      <dgm:spPr/>
    </dgm:pt>
    <dgm:pt modelId="{176BDFAF-3C05-4A47-A9BB-D39A788F04A8}" type="pres">
      <dgm:prSet presAssocID="{98BD0DFA-4640-4922-9D57-29212DAE36E8}" presName="parTx" presStyleLbl="revTx" presStyleIdx="1" presStyleCnt="3">
        <dgm:presLayoutVars>
          <dgm:chMax val="0"/>
          <dgm:chPref val="0"/>
        </dgm:presLayoutVars>
      </dgm:prSet>
      <dgm:spPr/>
    </dgm:pt>
    <dgm:pt modelId="{4EDC3DD0-CF9E-4252-B06F-FD9DEC795B58}" type="pres">
      <dgm:prSet presAssocID="{2A847E40-25F1-43B3-8650-4D3CD207BE47}" presName="sibTrans" presStyleCnt="0"/>
      <dgm:spPr/>
    </dgm:pt>
    <dgm:pt modelId="{4BC56671-DAB7-4E99-8F4D-C1736D707A0E}" type="pres">
      <dgm:prSet presAssocID="{08F9E3CD-9CE7-434B-9244-A47C91D9A48E}" presName="compNode" presStyleCnt="0"/>
      <dgm:spPr/>
    </dgm:pt>
    <dgm:pt modelId="{ECBEAF9D-0446-47CB-BB63-2B274F9B97CB}" type="pres">
      <dgm:prSet presAssocID="{08F9E3CD-9CE7-434B-9244-A47C91D9A48E}" presName="bgRect" presStyleLbl="bgShp" presStyleIdx="2" presStyleCnt="3"/>
      <dgm:spPr/>
    </dgm:pt>
    <dgm:pt modelId="{2E9AEFE6-ADC0-48DA-B991-F2E178C7431F}" type="pres">
      <dgm:prSet presAssocID="{08F9E3CD-9CE7-434B-9244-A47C91D9A4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E762B4B2-7F89-4796-83AC-CEECDFD33847}" type="pres">
      <dgm:prSet presAssocID="{08F9E3CD-9CE7-434B-9244-A47C91D9A48E}" presName="spaceRect" presStyleCnt="0"/>
      <dgm:spPr/>
    </dgm:pt>
    <dgm:pt modelId="{80C01B97-E853-4983-A81C-FBA5C4C50AA1}" type="pres">
      <dgm:prSet presAssocID="{08F9E3CD-9CE7-434B-9244-A47C91D9A48E}" presName="parTx" presStyleLbl="revTx" presStyleIdx="2" presStyleCnt="3">
        <dgm:presLayoutVars>
          <dgm:chMax val="0"/>
          <dgm:chPref val="0"/>
        </dgm:presLayoutVars>
      </dgm:prSet>
      <dgm:spPr/>
    </dgm:pt>
  </dgm:ptLst>
  <dgm:cxnLst>
    <dgm:cxn modelId="{88918D39-BDB9-4586-98D4-B36852AB3F90}" type="presOf" srcId="{08F9E3CD-9CE7-434B-9244-A47C91D9A48E}" destId="{80C01B97-E853-4983-A81C-FBA5C4C50AA1}" srcOrd="0" destOrd="0" presId="urn:microsoft.com/office/officeart/2018/2/layout/IconVerticalSolidList"/>
    <dgm:cxn modelId="{CBE8944E-5F23-4FCF-8046-A4F606DA0CDC}" srcId="{EEA88B4F-8B75-489E-B246-6C0A28328231}" destId="{08F9E3CD-9CE7-434B-9244-A47C91D9A48E}" srcOrd="2" destOrd="0" parTransId="{42B47F0A-F321-42AC-AF73-286180E11866}" sibTransId="{7006D157-4A50-4C88-8679-463264D4FECF}"/>
    <dgm:cxn modelId="{2327EA50-1E5C-4192-A6AB-4D4851ADDBCB}" srcId="{EEA88B4F-8B75-489E-B246-6C0A28328231}" destId="{98BD0DFA-4640-4922-9D57-29212DAE36E8}" srcOrd="1" destOrd="0" parTransId="{6A860178-7AF0-46C4-8C1C-77E144A51FD6}" sibTransId="{2A847E40-25F1-43B3-8650-4D3CD207BE47}"/>
    <dgm:cxn modelId="{2F86A854-E44B-4208-A369-ED89B44AB256}" type="presOf" srcId="{F33AAB7C-80DB-49F0-8D25-762B0A3D3A75}" destId="{5988CC8F-DBF2-489B-9DB8-B29F26F8A929}" srcOrd="0" destOrd="0" presId="urn:microsoft.com/office/officeart/2018/2/layout/IconVerticalSolidList"/>
    <dgm:cxn modelId="{8B720BA1-8377-491A-B0B1-78597DE365B1}" type="presOf" srcId="{EEA88B4F-8B75-489E-B246-6C0A28328231}" destId="{51CA0CFE-BD2A-4ACD-996F-609E375C154B}" srcOrd="0" destOrd="0" presId="urn:microsoft.com/office/officeart/2018/2/layout/IconVerticalSolidList"/>
    <dgm:cxn modelId="{357A61B9-5567-4F80-8486-A003F875F3BD}" srcId="{EEA88B4F-8B75-489E-B246-6C0A28328231}" destId="{F33AAB7C-80DB-49F0-8D25-762B0A3D3A75}" srcOrd="0" destOrd="0" parTransId="{C568EFB6-0299-4ECF-B390-C6F0058ED945}" sibTransId="{FAF886EA-8745-44FC-A0C6-AC2D49465AF6}"/>
    <dgm:cxn modelId="{3EF10AD7-37EC-44C0-87B6-4458788E92CF}" type="presOf" srcId="{98BD0DFA-4640-4922-9D57-29212DAE36E8}" destId="{176BDFAF-3C05-4A47-A9BB-D39A788F04A8}" srcOrd="0" destOrd="0" presId="urn:microsoft.com/office/officeart/2018/2/layout/IconVerticalSolidList"/>
    <dgm:cxn modelId="{4051786F-394A-43DB-B890-C96778C53A00}" type="presParOf" srcId="{51CA0CFE-BD2A-4ACD-996F-609E375C154B}" destId="{BF839ED2-D87D-425F-9289-0BB0D9BDBD7C}" srcOrd="0" destOrd="0" presId="urn:microsoft.com/office/officeart/2018/2/layout/IconVerticalSolidList"/>
    <dgm:cxn modelId="{E0AF8203-C785-4B9F-B5DE-8E91D128F203}" type="presParOf" srcId="{BF839ED2-D87D-425F-9289-0BB0D9BDBD7C}" destId="{83A15DF2-59B8-4C8F-B98B-021CFF2BA21D}" srcOrd="0" destOrd="0" presId="urn:microsoft.com/office/officeart/2018/2/layout/IconVerticalSolidList"/>
    <dgm:cxn modelId="{31CD3A4D-E930-4150-A41F-E65ABA6D85AD}" type="presParOf" srcId="{BF839ED2-D87D-425F-9289-0BB0D9BDBD7C}" destId="{37503E5B-3F83-465E-897C-4BAFF90E4512}" srcOrd="1" destOrd="0" presId="urn:microsoft.com/office/officeart/2018/2/layout/IconVerticalSolidList"/>
    <dgm:cxn modelId="{F34536A6-999C-4573-B8A3-112AFAB3C573}" type="presParOf" srcId="{BF839ED2-D87D-425F-9289-0BB0D9BDBD7C}" destId="{8C7F3000-6CDD-45BD-822B-13507B9C0F6B}" srcOrd="2" destOrd="0" presId="urn:microsoft.com/office/officeart/2018/2/layout/IconVerticalSolidList"/>
    <dgm:cxn modelId="{BD115299-3D1F-4188-BFC1-56DB763E9487}" type="presParOf" srcId="{BF839ED2-D87D-425F-9289-0BB0D9BDBD7C}" destId="{5988CC8F-DBF2-489B-9DB8-B29F26F8A929}" srcOrd="3" destOrd="0" presId="urn:microsoft.com/office/officeart/2018/2/layout/IconVerticalSolidList"/>
    <dgm:cxn modelId="{342C21E3-2551-45D5-A719-771F5B747D6A}" type="presParOf" srcId="{51CA0CFE-BD2A-4ACD-996F-609E375C154B}" destId="{4438050D-20A7-4AFB-BAA1-4AC08C9B63DA}" srcOrd="1" destOrd="0" presId="urn:microsoft.com/office/officeart/2018/2/layout/IconVerticalSolidList"/>
    <dgm:cxn modelId="{F3760E1C-26FB-480E-BE17-AE2BF93FF3F8}" type="presParOf" srcId="{51CA0CFE-BD2A-4ACD-996F-609E375C154B}" destId="{27A6BF36-9135-444C-B542-037F4FACC780}" srcOrd="2" destOrd="0" presId="urn:microsoft.com/office/officeart/2018/2/layout/IconVerticalSolidList"/>
    <dgm:cxn modelId="{4ECF948E-2C18-4DDF-8055-99FD06C12DF6}" type="presParOf" srcId="{27A6BF36-9135-444C-B542-037F4FACC780}" destId="{78B2FFDC-E825-4852-BE8B-EFC782E9FCB4}" srcOrd="0" destOrd="0" presId="urn:microsoft.com/office/officeart/2018/2/layout/IconVerticalSolidList"/>
    <dgm:cxn modelId="{0A7D70C2-9FDE-421E-A21C-E2E3604513BC}" type="presParOf" srcId="{27A6BF36-9135-444C-B542-037F4FACC780}" destId="{199B3004-893C-4655-B45D-745DE926AD5C}" srcOrd="1" destOrd="0" presId="urn:microsoft.com/office/officeart/2018/2/layout/IconVerticalSolidList"/>
    <dgm:cxn modelId="{A144496E-BD2F-4324-8B86-D9BCFFFDA8C7}" type="presParOf" srcId="{27A6BF36-9135-444C-B542-037F4FACC780}" destId="{D879D96B-23EE-4FC3-829E-2247D71F0CFF}" srcOrd="2" destOrd="0" presId="urn:microsoft.com/office/officeart/2018/2/layout/IconVerticalSolidList"/>
    <dgm:cxn modelId="{406D8A5C-5168-4561-91B2-9E0F4F6F5E9A}" type="presParOf" srcId="{27A6BF36-9135-444C-B542-037F4FACC780}" destId="{176BDFAF-3C05-4A47-A9BB-D39A788F04A8}" srcOrd="3" destOrd="0" presId="urn:microsoft.com/office/officeart/2018/2/layout/IconVerticalSolidList"/>
    <dgm:cxn modelId="{7000ABB4-4D63-4A75-B603-510175E231A2}" type="presParOf" srcId="{51CA0CFE-BD2A-4ACD-996F-609E375C154B}" destId="{4EDC3DD0-CF9E-4252-B06F-FD9DEC795B58}" srcOrd="3" destOrd="0" presId="urn:microsoft.com/office/officeart/2018/2/layout/IconVerticalSolidList"/>
    <dgm:cxn modelId="{2958D88D-B217-445B-9906-32C7FC2BFBD0}" type="presParOf" srcId="{51CA0CFE-BD2A-4ACD-996F-609E375C154B}" destId="{4BC56671-DAB7-4E99-8F4D-C1736D707A0E}" srcOrd="4" destOrd="0" presId="urn:microsoft.com/office/officeart/2018/2/layout/IconVerticalSolidList"/>
    <dgm:cxn modelId="{9A31E258-E338-48CA-B275-20680B237B79}" type="presParOf" srcId="{4BC56671-DAB7-4E99-8F4D-C1736D707A0E}" destId="{ECBEAF9D-0446-47CB-BB63-2B274F9B97CB}" srcOrd="0" destOrd="0" presId="urn:microsoft.com/office/officeart/2018/2/layout/IconVerticalSolidList"/>
    <dgm:cxn modelId="{2F3185AE-61A8-418E-9108-9A144D531693}" type="presParOf" srcId="{4BC56671-DAB7-4E99-8F4D-C1736D707A0E}" destId="{2E9AEFE6-ADC0-48DA-B991-F2E178C7431F}" srcOrd="1" destOrd="0" presId="urn:microsoft.com/office/officeart/2018/2/layout/IconVerticalSolidList"/>
    <dgm:cxn modelId="{F87DBBBA-A7B0-48DF-8882-B0C0F462ABF9}" type="presParOf" srcId="{4BC56671-DAB7-4E99-8F4D-C1736D707A0E}" destId="{E762B4B2-7F89-4796-83AC-CEECDFD33847}" srcOrd="2" destOrd="0" presId="urn:microsoft.com/office/officeart/2018/2/layout/IconVerticalSolidList"/>
    <dgm:cxn modelId="{B005E784-B710-4070-9799-3CE4646822B5}" type="presParOf" srcId="{4BC56671-DAB7-4E99-8F4D-C1736D707A0E}" destId="{80C01B97-E853-4983-A81C-FBA5C4C50AA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E8A89A-C039-4500-BFEC-5237DF503C07}" type="doc">
      <dgm:prSet loTypeId="urn:microsoft.com/office/officeart/2016/7/layout/VerticalDownArrowProcess" loCatId="process" qsTypeId="urn:microsoft.com/office/officeart/2005/8/quickstyle/simple2" qsCatId="simple" csTypeId="urn:microsoft.com/office/officeart/2005/8/colors/accent1_2" csCatId="accent1"/>
      <dgm:spPr/>
      <dgm:t>
        <a:bodyPr/>
        <a:lstStyle/>
        <a:p>
          <a:endParaRPr lang="en-US"/>
        </a:p>
      </dgm:t>
    </dgm:pt>
    <dgm:pt modelId="{DB09915F-C4C0-43E8-AB36-6B057577D5CC}">
      <dgm:prSet/>
      <dgm:spPr/>
      <dgm:t>
        <a:bodyPr/>
        <a:lstStyle/>
        <a:p>
          <a:r>
            <a:rPr lang="en-US"/>
            <a:t>Make</a:t>
          </a:r>
        </a:p>
      </dgm:t>
    </dgm:pt>
    <dgm:pt modelId="{6F3A93D7-0DD3-491D-8930-FF71FC885BA8}" type="parTrans" cxnId="{41173425-FCAE-4B2F-AE29-89A53F38924F}">
      <dgm:prSet/>
      <dgm:spPr/>
      <dgm:t>
        <a:bodyPr/>
        <a:lstStyle/>
        <a:p>
          <a:endParaRPr lang="en-US"/>
        </a:p>
      </dgm:t>
    </dgm:pt>
    <dgm:pt modelId="{9BC893D6-76AC-4809-85D4-0AC5D9A80806}" type="sibTrans" cxnId="{41173425-FCAE-4B2F-AE29-89A53F38924F}">
      <dgm:prSet/>
      <dgm:spPr/>
      <dgm:t>
        <a:bodyPr/>
        <a:lstStyle/>
        <a:p>
          <a:endParaRPr lang="en-US"/>
        </a:p>
      </dgm:t>
    </dgm:pt>
    <dgm:pt modelId="{5B118E64-0806-48F5-9A5E-EE1765614575}">
      <dgm:prSet custT="1"/>
      <dgm:spPr/>
      <dgm:t>
        <a:bodyPr/>
        <a:lstStyle/>
        <a:p>
          <a:r>
            <a:rPr lang="en-US" sz="2000" b="1" dirty="0">
              <a:solidFill>
                <a:srgbClr val="002060"/>
              </a:solidFill>
            </a:rPr>
            <a:t>Make health equity a strategic priority</a:t>
          </a:r>
        </a:p>
      </dgm:t>
    </dgm:pt>
    <dgm:pt modelId="{9303ACED-B941-4827-9741-371116490D4A}" type="parTrans" cxnId="{5392A1AA-7202-440F-9F61-A245B3D1792A}">
      <dgm:prSet/>
      <dgm:spPr/>
      <dgm:t>
        <a:bodyPr/>
        <a:lstStyle/>
        <a:p>
          <a:endParaRPr lang="en-US"/>
        </a:p>
      </dgm:t>
    </dgm:pt>
    <dgm:pt modelId="{884FA975-C6B3-47AC-B2D3-3242286E86F5}" type="sibTrans" cxnId="{5392A1AA-7202-440F-9F61-A245B3D1792A}">
      <dgm:prSet/>
      <dgm:spPr/>
      <dgm:t>
        <a:bodyPr/>
        <a:lstStyle/>
        <a:p>
          <a:endParaRPr lang="en-US"/>
        </a:p>
      </dgm:t>
    </dgm:pt>
    <dgm:pt modelId="{286CBC6A-2122-42B5-AC08-09B8763D23EB}">
      <dgm:prSet/>
      <dgm:spPr/>
      <dgm:t>
        <a:bodyPr/>
        <a:lstStyle/>
        <a:p>
          <a:r>
            <a:rPr lang="en-US"/>
            <a:t>Develop</a:t>
          </a:r>
        </a:p>
      </dgm:t>
    </dgm:pt>
    <dgm:pt modelId="{B1396E6B-3052-4598-9520-DBE0BD4F3256}" type="parTrans" cxnId="{F0D49916-4144-4216-96D5-4979B7EE2771}">
      <dgm:prSet/>
      <dgm:spPr/>
      <dgm:t>
        <a:bodyPr/>
        <a:lstStyle/>
        <a:p>
          <a:endParaRPr lang="en-US"/>
        </a:p>
      </dgm:t>
    </dgm:pt>
    <dgm:pt modelId="{1E0E9B47-F563-4253-8D28-A45D3C09239F}" type="sibTrans" cxnId="{F0D49916-4144-4216-96D5-4979B7EE2771}">
      <dgm:prSet/>
      <dgm:spPr/>
      <dgm:t>
        <a:bodyPr/>
        <a:lstStyle/>
        <a:p>
          <a:endParaRPr lang="en-US"/>
        </a:p>
      </dgm:t>
    </dgm:pt>
    <dgm:pt modelId="{C0F3941D-D9FE-4D6F-ACFD-16DAE118EB90}">
      <dgm:prSet custT="1"/>
      <dgm:spPr/>
      <dgm:t>
        <a:bodyPr/>
        <a:lstStyle/>
        <a:p>
          <a:r>
            <a:rPr lang="en-US" sz="2000" b="1" dirty="0">
              <a:solidFill>
                <a:srgbClr val="002060"/>
              </a:solidFill>
            </a:rPr>
            <a:t>Develop structure and processes to support health equity work</a:t>
          </a:r>
        </a:p>
      </dgm:t>
    </dgm:pt>
    <dgm:pt modelId="{16FE2D54-0997-4BD6-8535-72D1F4BCAFE4}" type="parTrans" cxnId="{072D4528-D758-4B04-BD6D-C399E5A3D1AD}">
      <dgm:prSet/>
      <dgm:spPr/>
      <dgm:t>
        <a:bodyPr/>
        <a:lstStyle/>
        <a:p>
          <a:endParaRPr lang="en-US"/>
        </a:p>
      </dgm:t>
    </dgm:pt>
    <dgm:pt modelId="{B67CB4B5-49AC-48E0-9CC8-1480058AE151}" type="sibTrans" cxnId="{072D4528-D758-4B04-BD6D-C399E5A3D1AD}">
      <dgm:prSet/>
      <dgm:spPr/>
      <dgm:t>
        <a:bodyPr/>
        <a:lstStyle/>
        <a:p>
          <a:endParaRPr lang="en-US"/>
        </a:p>
      </dgm:t>
    </dgm:pt>
    <dgm:pt modelId="{917CDD28-F49A-4BEC-8DB8-D5AF774A161C}">
      <dgm:prSet/>
      <dgm:spPr/>
      <dgm:t>
        <a:bodyPr/>
        <a:lstStyle/>
        <a:p>
          <a:r>
            <a:rPr lang="en-US"/>
            <a:t>Deploy</a:t>
          </a:r>
        </a:p>
      </dgm:t>
    </dgm:pt>
    <dgm:pt modelId="{4A1333D2-E054-422C-B88B-500746900B2E}" type="parTrans" cxnId="{E8AEA967-5BB5-4ED7-BFA7-14BDE33BABC2}">
      <dgm:prSet/>
      <dgm:spPr/>
      <dgm:t>
        <a:bodyPr/>
        <a:lstStyle/>
        <a:p>
          <a:endParaRPr lang="en-US"/>
        </a:p>
      </dgm:t>
    </dgm:pt>
    <dgm:pt modelId="{981E897B-7B7F-4095-AB2B-46153A05A6B3}" type="sibTrans" cxnId="{E8AEA967-5BB5-4ED7-BFA7-14BDE33BABC2}">
      <dgm:prSet/>
      <dgm:spPr/>
      <dgm:t>
        <a:bodyPr/>
        <a:lstStyle/>
        <a:p>
          <a:endParaRPr lang="en-US"/>
        </a:p>
      </dgm:t>
    </dgm:pt>
    <dgm:pt modelId="{1818F395-4D40-4A76-AED3-FC1D8FF6D567}">
      <dgm:prSet custT="1"/>
      <dgm:spPr/>
      <dgm:t>
        <a:bodyPr/>
        <a:lstStyle/>
        <a:p>
          <a:r>
            <a:rPr lang="en-US" sz="1800" b="1" dirty="0">
              <a:solidFill>
                <a:srgbClr val="002060"/>
              </a:solidFill>
            </a:rPr>
            <a:t>Deploy specific strategies to address the multiple determinants of health which organizations can make an impact</a:t>
          </a:r>
        </a:p>
      </dgm:t>
    </dgm:pt>
    <dgm:pt modelId="{2366EE69-E6B1-4D60-82CF-98A1B2933543}" type="parTrans" cxnId="{EC391039-578F-4EE4-BD82-5BD2B314DF21}">
      <dgm:prSet/>
      <dgm:spPr/>
      <dgm:t>
        <a:bodyPr/>
        <a:lstStyle/>
        <a:p>
          <a:endParaRPr lang="en-US"/>
        </a:p>
      </dgm:t>
    </dgm:pt>
    <dgm:pt modelId="{2725513B-466B-46A3-9D8C-C324426D2F28}" type="sibTrans" cxnId="{EC391039-578F-4EE4-BD82-5BD2B314DF21}">
      <dgm:prSet/>
      <dgm:spPr/>
      <dgm:t>
        <a:bodyPr/>
        <a:lstStyle/>
        <a:p>
          <a:endParaRPr lang="en-US"/>
        </a:p>
      </dgm:t>
    </dgm:pt>
    <dgm:pt modelId="{36A7E68D-9224-4385-BEDA-7BC568F02667}">
      <dgm:prSet/>
      <dgm:spPr/>
      <dgm:t>
        <a:bodyPr/>
        <a:lstStyle/>
        <a:p>
          <a:r>
            <a:rPr lang="en-US"/>
            <a:t>Decrease</a:t>
          </a:r>
        </a:p>
      </dgm:t>
    </dgm:pt>
    <dgm:pt modelId="{D148AD08-467E-4301-812A-35E23D10C42E}" type="parTrans" cxnId="{26EF957E-3CD1-420E-8A37-ACAB5C0F8393}">
      <dgm:prSet/>
      <dgm:spPr/>
      <dgm:t>
        <a:bodyPr/>
        <a:lstStyle/>
        <a:p>
          <a:endParaRPr lang="en-US"/>
        </a:p>
      </dgm:t>
    </dgm:pt>
    <dgm:pt modelId="{2F6E6C77-E92E-45A1-8D1A-28381FAF7A1A}" type="sibTrans" cxnId="{26EF957E-3CD1-420E-8A37-ACAB5C0F8393}">
      <dgm:prSet/>
      <dgm:spPr/>
      <dgm:t>
        <a:bodyPr/>
        <a:lstStyle/>
        <a:p>
          <a:endParaRPr lang="en-US"/>
        </a:p>
      </dgm:t>
    </dgm:pt>
    <dgm:pt modelId="{899FC0B1-BFB5-4C6D-B77C-B36DF9C3622D}">
      <dgm:prSet custT="1"/>
      <dgm:spPr/>
      <dgm:t>
        <a:bodyPr/>
        <a:lstStyle/>
        <a:p>
          <a:r>
            <a:rPr lang="en-US" sz="2000" b="1" dirty="0">
              <a:solidFill>
                <a:srgbClr val="002060"/>
              </a:solidFill>
            </a:rPr>
            <a:t>Decrease institutional racism within an organization</a:t>
          </a:r>
        </a:p>
      </dgm:t>
    </dgm:pt>
    <dgm:pt modelId="{6016ABDD-B4CD-4682-BB65-B09F90532BC2}" type="parTrans" cxnId="{602CB48A-4CAE-438E-BA2F-C4D809C5EBBD}">
      <dgm:prSet/>
      <dgm:spPr/>
      <dgm:t>
        <a:bodyPr/>
        <a:lstStyle/>
        <a:p>
          <a:endParaRPr lang="en-US"/>
        </a:p>
      </dgm:t>
    </dgm:pt>
    <dgm:pt modelId="{83466629-17D3-4886-9251-9FB1AFFBB165}" type="sibTrans" cxnId="{602CB48A-4CAE-438E-BA2F-C4D809C5EBBD}">
      <dgm:prSet/>
      <dgm:spPr/>
      <dgm:t>
        <a:bodyPr/>
        <a:lstStyle/>
        <a:p>
          <a:endParaRPr lang="en-US"/>
        </a:p>
      </dgm:t>
    </dgm:pt>
    <dgm:pt modelId="{0788257C-DE09-4135-8044-47556AD34435}">
      <dgm:prSet/>
      <dgm:spPr/>
      <dgm:t>
        <a:bodyPr/>
        <a:lstStyle/>
        <a:p>
          <a:r>
            <a:rPr lang="en-US"/>
            <a:t>Develop</a:t>
          </a:r>
        </a:p>
      </dgm:t>
    </dgm:pt>
    <dgm:pt modelId="{A13B4723-7479-45A5-870C-0054333D8F35}" type="parTrans" cxnId="{7E2638D2-B2AC-49BA-8048-D661607CE047}">
      <dgm:prSet/>
      <dgm:spPr/>
      <dgm:t>
        <a:bodyPr/>
        <a:lstStyle/>
        <a:p>
          <a:endParaRPr lang="en-US"/>
        </a:p>
      </dgm:t>
    </dgm:pt>
    <dgm:pt modelId="{0F7CB649-11AE-4E9F-A68F-3522969717F0}" type="sibTrans" cxnId="{7E2638D2-B2AC-49BA-8048-D661607CE047}">
      <dgm:prSet/>
      <dgm:spPr/>
      <dgm:t>
        <a:bodyPr/>
        <a:lstStyle/>
        <a:p>
          <a:endParaRPr lang="en-US"/>
        </a:p>
      </dgm:t>
    </dgm:pt>
    <dgm:pt modelId="{C1901F11-BA2A-41E9-A61C-1839653B8F1F}">
      <dgm:prSet custT="1"/>
      <dgm:spPr/>
      <dgm:t>
        <a:bodyPr/>
        <a:lstStyle/>
        <a:p>
          <a:r>
            <a:rPr lang="en-US" sz="2000" b="1" dirty="0">
              <a:solidFill>
                <a:srgbClr val="002060"/>
              </a:solidFill>
            </a:rPr>
            <a:t>Develop partnerships with community organizations</a:t>
          </a:r>
        </a:p>
      </dgm:t>
    </dgm:pt>
    <dgm:pt modelId="{82051085-9884-41F4-954E-3DEBB6FF53D1}" type="parTrans" cxnId="{C1AA3962-5C4A-46D8-98D7-4B7D6CC301F1}">
      <dgm:prSet/>
      <dgm:spPr/>
      <dgm:t>
        <a:bodyPr/>
        <a:lstStyle/>
        <a:p>
          <a:endParaRPr lang="en-US"/>
        </a:p>
      </dgm:t>
    </dgm:pt>
    <dgm:pt modelId="{D13E4D26-165C-4DDD-A174-3CAB035905A9}" type="sibTrans" cxnId="{C1AA3962-5C4A-46D8-98D7-4B7D6CC301F1}">
      <dgm:prSet/>
      <dgm:spPr/>
      <dgm:t>
        <a:bodyPr/>
        <a:lstStyle/>
        <a:p>
          <a:endParaRPr lang="en-US"/>
        </a:p>
      </dgm:t>
    </dgm:pt>
    <dgm:pt modelId="{093525D3-DB3C-4309-BD3C-465CA774022B}" type="pres">
      <dgm:prSet presAssocID="{9FE8A89A-C039-4500-BFEC-5237DF503C07}" presName="Name0" presStyleCnt="0">
        <dgm:presLayoutVars>
          <dgm:dir/>
          <dgm:animLvl val="lvl"/>
          <dgm:resizeHandles val="exact"/>
        </dgm:presLayoutVars>
      </dgm:prSet>
      <dgm:spPr/>
    </dgm:pt>
    <dgm:pt modelId="{BFB83377-5D56-4057-9D9F-D2CD200B8ACB}" type="pres">
      <dgm:prSet presAssocID="{0788257C-DE09-4135-8044-47556AD34435}" presName="boxAndChildren" presStyleCnt="0"/>
      <dgm:spPr/>
    </dgm:pt>
    <dgm:pt modelId="{640A14E1-3167-4848-A9D5-5533268AA3C4}" type="pres">
      <dgm:prSet presAssocID="{0788257C-DE09-4135-8044-47556AD34435}" presName="parentTextBox" presStyleLbl="alignNode1" presStyleIdx="0" presStyleCnt="5"/>
      <dgm:spPr/>
    </dgm:pt>
    <dgm:pt modelId="{40709486-F573-4A95-8D32-FD051D60FCCC}" type="pres">
      <dgm:prSet presAssocID="{0788257C-DE09-4135-8044-47556AD34435}" presName="descendantBox" presStyleLbl="bgAccFollowNode1" presStyleIdx="0" presStyleCnt="5"/>
      <dgm:spPr/>
    </dgm:pt>
    <dgm:pt modelId="{4964E281-81B4-4D9C-91DB-5DD7E012044A}" type="pres">
      <dgm:prSet presAssocID="{2F6E6C77-E92E-45A1-8D1A-28381FAF7A1A}" presName="sp" presStyleCnt="0"/>
      <dgm:spPr/>
    </dgm:pt>
    <dgm:pt modelId="{6F97589D-B236-4552-A8FD-75CDD11221B9}" type="pres">
      <dgm:prSet presAssocID="{36A7E68D-9224-4385-BEDA-7BC568F02667}" presName="arrowAndChildren" presStyleCnt="0"/>
      <dgm:spPr/>
    </dgm:pt>
    <dgm:pt modelId="{3DF63B28-1F89-4399-9B52-505D8980D8BC}" type="pres">
      <dgm:prSet presAssocID="{36A7E68D-9224-4385-BEDA-7BC568F02667}" presName="parentTextArrow" presStyleLbl="node1" presStyleIdx="0" presStyleCnt="0"/>
      <dgm:spPr/>
    </dgm:pt>
    <dgm:pt modelId="{C0687406-82CC-4DFE-B4DD-D9DED287446C}" type="pres">
      <dgm:prSet presAssocID="{36A7E68D-9224-4385-BEDA-7BC568F02667}" presName="arrow" presStyleLbl="alignNode1" presStyleIdx="1" presStyleCnt="5"/>
      <dgm:spPr/>
    </dgm:pt>
    <dgm:pt modelId="{7DDA9284-97E4-4C21-A821-BDB330AE826A}" type="pres">
      <dgm:prSet presAssocID="{36A7E68D-9224-4385-BEDA-7BC568F02667}" presName="descendantArrow" presStyleLbl="bgAccFollowNode1" presStyleIdx="1" presStyleCnt="5"/>
      <dgm:spPr/>
    </dgm:pt>
    <dgm:pt modelId="{AA2B3466-1E69-4403-8C34-FEC7059A4222}" type="pres">
      <dgm:prSet presAssocID="{981E897B-7B7F-4095-AB2B-46153A05A6B3}" presName="sp" presStyleCnt="0"/>
      <dgm:spPr/>
    </dgm:pt>
    <dgm:pt modelId="{40943861-295B-418A-9027-6477AC7DFDEC}" type="pres">
      <dgm:prSet presAssocID="{917CDD28-F49A-4BEC-8DB8-D5AF774A161C}" presName="arrowAndChildren" presStyleCnt="0"/>
      <dgm:spPr/>
    </dgm:pt>
    <dgm:pt modelId="{9CF67F50-D62B-4AE8-BCF1-2C4896B4158E}" type="pres">
      <dgm:prSet presAssocID="{917CDD28-F49A-4BEC-8DB8-D5AF774A161C}" presName="parentTextArrow" presStyleLbl="node1" presStyleIdx="0" presStyleCnt="0"/>
      <dgm:spPr/>
    </dgm:pt>
    <dgm:pt modelId="{FC16BF5B-B030-4487-899C-0410465CB2C2}" type="pres">
      <dgm:prSet presAssocID="{917CDD28-F49A-4BEC-8DB8-D5AF774A161C}" presName="arrow" presStyleLbl="alignNode1" presStyleIdx="2" presStyleCnt="5"/>
      <dgm:spPr/>
    </dgm:pt>
    <dgm:pt modelId="{22CAC369-27C4-4DD9-8235-AC068F3A043A}" type="pres">
      <dgm:prSet presAssocID="{917CDD28-F49A-4BEC-8DB8-D5AF774A161C}" presName="descendantArrow" presStyleLbl="bgAccFollowNode1" presStyleIdx="2" presStyleCnt="5"/>
      <dgm:spPr/>
    </dgm:pt>
    <dgm:pt modelId="{9D6C7478-9655-4877-8322-7BBA31AD4C2E}" type="pres">
      <dgm:prSet presAssocID="{1E0E9B47-F563-4253-8D28-A45D3C09239F}" presName="sp" presStyleCnt="0"/>
      <dgm:spPr/>
    </dgm:pt>
    <dgm:pt modelId="{629F471C-2717-4C0C-8EF0-DEBC8D1D0CB0}" type="pres">
      <dgm:prSet presAssocID="{286CBC6A-2122-42B5-AC08-09B8763D23EB}" presName="arrowAndChildren" presStyleCnt="0"/>
      <dgm:spPr/>
    </dgm:pt>
    <dgm:pt modelId="{ED3AFC5D-353C-4A6C-A268-A1F1B093AD2D}" type="pres">
      <dgm:prSet presAssocID="{286CBC6A-2122-42B5-AC08-09B8763D23EB}" presName="parentTextArrow" presStyleLbl="node1" presStyleIdx="0" presStyleCnt="0"/>
      <dgm:spPr/>
    </dgm:pt>
    <dgm:pt modelId="{8987E526-38C9-4DBB-B5FC-85B1026D4368}" type="pres">
      <dgm:prSet presAssocID="{286CBC6A-2122-42B5-AC08-09B8763D23EB}" presName="arrow" presStyleLbl="alignNode1" presStyleIdx="3" presStyleCnt="5"/>
      <dgm:spPr/>
    </dgm:pt>
    <dgm:pt modelId="{FE919D3A-7C61-4070-8AFC-F26436F67611}" type="pres">
      <dgm:prSet presAssocID="{286CBC6A-2122-42B5-AC08-09B8763D23EB}" presName="descendantArrow" presStyleLbl="bgAccFollowNode1" presStyleIdx="3" presStyleCnt="5"/>
      <dgm:spPr/>
    </dgm:pt>
    <dgm:pt modelId="{809E23BC-2FF9-4BB6-B49B-5964BD8ACE04}" type="pres">
      <dgm:prSet presAssocID="{9BC893D6-76AC-4809-85D4-0AC5D9A80806}" presName="sp" presStyleCnt="0"/>
      <dgm:spPr/>
    </dgm:pt>
    <dgm:pt modelId="{82F48657-9279-4319-B3EA-FBB62247F79A}" type="pres">
      <dgm:prSet presAssocID="{DB09915F-C4C0-43E8-AB36-6B057577D5CC}" presName="arrowAndChildren" presStyleCnt="0"/>
      <dgm:spPr/>
    </dgm:pt>
    <dgm:pt modelId="{9CCA96CA-8A15-4507-8962-4CC11679F05D}" type="pres">
      <dgm:prSet presAssocID="{DB09915F-C4C0-43E8-AB36-6B057577D5CC}" presName="parentTextArrow" presStyleLbl="node1" presStyleIdx="0" presStyleCnt="0"/>
      <dgm:spPr/>
    </dgm:pt>
    <dgm:pt modelId="{CCCED631-61C8-4169-A877-5732ECF96BC0}" type="pres">
      <dgm:prSet presAssocID="{DB09915F-C4C0-43E8-AB36-6B057577D5CC}" presName="arrow" presStyleLbl="alignNode1" presStyleIdx="4" presStyleCnt="5"/>
      <dgm:spPr/>
    </dgm:pt>
    <dgm:pt modelId="{4AE0EAD7-C1FE-4E86-AB80-816014816F85}" type="pres">
      <dgm:prSet presAssocID="{DB09915F-C4C0-43E8-AB36-6B057577D5CC}" presName="descendantArrow" presStyleLbl="bgAccFollowNode1" presStyleIdx="4" presStyleCnt="5" custLinFactNeighborX="1994" custLinFactNeighborY="-339"/>
      <dgm:spPr/>
    </dgm:pt>
  </dgm:ptLst>
  <dgm:cxnLst>
    <dgm:cxn modelId="{F54F9616-136C-41DE-9F60-1E2606E6638E}" type="presOf" srcId="{36A7E68D-9224-4385-BEDA-7BC568F02667}" destId="{C0687406-82CC-4DFE-B4DD-D9DED287446C}" srcOrd="1" destOrd="0" presId="urn:microsoft.com/office/officeart/2016/7/layout/VerticalDownArrowProcess"/>
    <dgm:cxn modelId="{F0D49916-4144-4216-96D5-4979B7EE2771}" srcId="{9FE8A89A-C039-4500-BFEC-5237DF503C07}" destId="{286CBC6A-2122-42B5-AC08-09B8763D23EB}" srcOrd="1" destOrd="0" parTransId="{B1396E6B-3052-4598-9520-DBE0BD4F3256}" sibTransId="{1E0E9B47-F563-4253-8D28-A45D3C09239F}"/>
    <dgm:cxn modelId="{C72B3E17-FE7C-4F39-9D4E-ABB263CA6642}" type="presOf" srcId="{DB09915F-C4C0-43E8-AB36-6B057577D5CC}" destId="{9CCA96CA-8A15-4507-8962-4CC11679F05D}" srcOrd="0" destOrd="0" presId="urn:microsoft.com/office/officeart/2016/7/layout/VerticalDownArrowProcess"/>
    <dgm:cxn modelId="{B8330E19-97C1-497D-9294-F2CA6C183338}" type="presOf" srcId="{36A7E68D-9224-4385-BEDA-7BC568F02667}" destId="{3DF63B28-1F89-4399-9B52-505D8980D8BC}" srcOrd="0" destOrd="0" presId="urn:microsoft.com/office/officeart/2016/7/layout/VerticalDownArrowProcess"/>
    <dgm:cxn modelId="{41173425-FCAE-4B2F-AE29-89A53F38924F}" srcId="{9FE8A89A-C039-4500-BFEC-5237DF503C07}" destId="{DB09915F-C4C0-43E8-AB36-6B057577D5CC}" srcOrd="0" destOrd="0" parTransId="{6F3A93D7-0DD3-491D-8930-FF71FC885BA8}" sibTransId="{9BC893D6-76AC-4809-85D4-0AC5D9A80806}"/>
    <dgm:cxn modelId="{072D4528-D758-4B04-BD6D-C399E5A3D1AD}" srcId="{286CBC6A-2122-42B5-AC08-09B8763D23EB}" destId="{C0F3941D-D9FE-4D6F-ACFD-16DAE118EB90}" srcOrd="0" destOrd="0" parTransId="{16FE2D54-0997-4BD6-8535-72D1F4BCAFE4}" sibTransId="{B67CB4B5-49AC-48E0-9CC8-1480058AE151}"/>
    <dgm:cxn modelId="{E9070532-2951-4C6D-B587-792A84FDE6D5}" type="presOf" srcId="{286CBC6A-2122-42B5-AC08-09B8763D23EB}" destId="{ED3AFC5D-353C-4A6C-A268-A1F1B093AD2D}" srcOrd="0" destOrd="0" presId="urn:microsoft.com/office/officeart/2016/7/layout/VerticalDownArrowProcess"/>
    <dgm:cxn modelId="{EC391039-578F-4EE4-BD82-5BD2B314DF21}" srcId="{917CDD28-F49A-4BEC-8DB8-D5AF774A161C}" destId="{1818F395-4D40-4A76-AED3-FC1D8FF6D567}" srcOrd="0" destOrd="0" parTransId="{2366EE69-E6B1-4D60-82CF-98A1B2933543}" sibTransId="{2725513B-466B-46A3-9D8C-C324426D2F28}"/>
    <dgm:cxn modelId="{8885ED5B-099E-4366-A73C-D65F29EBC75E}" type="presOf" srcId="{286CBC6A-2122-42B5-AC08-09B8763D23EB}" destId="{8987E526-38C9-4DBB-B5FC-85B1026D4368}" srcOrd="1" destOrd="0" presId="urn:microsoft.com/office/officeart/2016/7/layout/VerticalDownArrowProcess"/>
    <dgm:cxn modelId="{C1AA3962-5C4A-46D8-98D7-4B7D6CC301F1}" srcId="{0788257C-DE09-4135-8044-47556AD34435}" destId="{C1901F11-BA2A-41E9-A61C-1839653B8F1F}" srcOrd="0" destOrd="0" parTransId="{82051085-9884-41F4-954E-3DEBB6FF53D1}" sibTransId="{D13E4D26-165C-4DDD-A174-3CAB035905A9}"/>
    <dgm:cxn modelId="{E8AEA967-5BB5-4ED7-BFA7-14BDE33BABC2}" srcId="{9FE8A89A-C039-4500-BFEC-5237DF503C07}" destId="{917CDD28-F49A-4BEC-8DB8-D5AF774A161C}" srcOrd="2" destOrd="0" parTransId="{4A1333D2-E054-422C-B88B-500746900B2E}" sibTransId="{981E897B-7B7F-4095-AB2B-46153A05A6B3}"/>
    <dgm:cxn modelId="{101B4354-9870-439B-AE59-5A9B6E21A1EE}" type="presOf" srcId="{0788257C-DE09-4135-8044-47556AD34435}" destId="{640A14E1-3167-4848-A9D5-5533268AA3C4}" srcOrd="0" destOrd="0" presId="urn:microsoft.com/office/officeart/2016/7/layout/VerticalDownArrowProcess"/>
    <dgm:cxn modelId="{4A908B55-39B5-4389-8B35-9EA9D8B61D8E}" type="presOf" srcId="{1818F395-4D40-4A76-AED3-FC1D8FF6D567}" destId="{22CAC369-27C4-4DD9-8235-AC068F3A043A}" srcOrd="0" destOrd="0" presId="urn:microsoft.com/office/officeart/2016/7/layout/VerticalDownArrowProcess"/>
    <dgm:cxn modelId="{B62CD076-8F5C-4DEB-B017-5EC29A6D4BB2}" type="presOf" srcId="{C0F3941D-D9FE-4D6F-ACFD-16DAE118EB90}" destId="{FE919D3A-7C61-4070-8AFC-F26436F67611}" srcOrd="0" destOrd="0" presId="urn:microsoft.com/office/officeart/2016/7/layout/VerticalDownArrowProcess"/>
    <dgm:cxn modelId="{26EF957E-3CD1-420E-8A37-ACAB5C0F8393}" srcId="{9FE8A89A-C039-4500-BFEC-5237DF503C07}" destId="{36A7E68D-9224-4385-BEDA-7BC568F02667}" srcOrd="3" destOrd="0" parTransId="{D148AD08-467E-4301-812A-35E23D10C42E}" sibTransId="{2F6E6C77-E92E-45A1-8D1A-28381FAF7A1A}"/>
    <dgm:cxn modelId="{B7AE5A80-9A27-4917-9E3E-91565DCC37A1}" type="presOf" srcId="{917CDD28-F49A-4BEC-8DB8-D5AF774A161C}" destId="{FC16BF5B-B030-4487-899C-0410465CB2C2}" srcOrd="1" destOrd="0" presId="urn:microsoft.com/office/officeart/2016/7/layout/VerticalDownArrowProcess"/>
    <dgm:cxn modelId="{602CB48A-4CAE-438E-BA2F-C4D809C5EBBD}" srcId="{36A7E68D-9224-4385-BEDA-7BC568F02667}" destId="{899FC0B1-BFB5-4C6D-B77C-B36DF9C3622D}" srcOrd="0" destOrd="0" parTransId="{6016ABDD-B4CD-4682-BB65-B09F90532BC2}" sibTransId="{83466629-17D3-4886-9251-9FB1AFFBB165}"/>
    <dgm:cxn modelId="{5392A1AA-7202-440F-9F61-A245B3D1792A}" srcId="{DB09915F-C4C0-43E8-AB36-6B057577D5CC}" destId="{5B118E64-0806-48F5-9A5E-EE1765614575}" srcOrd="0" destOrd="0" parTransId="{9303ACED-B941-4827-9741-371116490D4A}" sibTransId="{884FA975-C6B3-47AC-B2D3-3242286E86F5}"/>
    <dgm:cxn modelId="{F0B3DBAB-B139-4186-8FEE-FF7393286771}" type="presOf" srcId="{DB09915F-C4C0-43E8-AB36-6B057577D5CC}" destId="{CCCED631-61C8-4169-A877-5732ECF96BC0}" srcOrd="1" destOrd="0" presId="urn:microsoft.com/office/officeart/2016/7/layout/VerticalDownArrowProcess"/>
    <dgm:cxn modelId="{946AB3B5-FC70-44E5-957B-B3669C1B3ED2}" type="presOf" srcId="{5B118E64-0806-48F5-9A5E-EE1765614575}" destId="{4AE0EAD7-C1FE-4E86-AB80-816014816F85}" srcOrd="0" destOrd="0" presId="urn:microsoft.com/office/officeart/2016/7/layout/VerticalDownArrowProcess"/>
    <dgm:cxn modelId="{64B2E9C0-F19C-482C-ADD5-4B2EA1244241}" type="presOf" srcId="{C1901F11-BA2A-41E9-A61C-1839653B8F1F}" destId="{40709486-F573-4A95-8D32-FD051D60FCCC}" srcOrd="0" destOrd="0" presId="urn:microsoft.com/office/officeart/2016/7/layout/VerticalDownArrowProcess"/>
    <dgm:cxn modelId="{7B25FBCC-843A-4B09-A71C-D1F38F3FAEBA}" type="presOf" srcId="{917CDD28-F49A-4BEC-8DB8-D5AF774A161C}" destId="{9CF67F50-D62B-4AE8-BCF1-2C4896B4158E}" srcOrd="0" destOrd="0" presId="urn:microsoft.com/office/officeart/2016/7/layout/VerticalDownArrowProcess"/>
    <dgm:cxn modelId="{7E2638D2-B2AC-49BA-8048-D661607CE047}" srcId="{9FE8A89A-C039-4500-BFEC-5237DF503C07}" destId="{0788257C-DE09-4135-8044-47556AD34435}" srcOrd="4" destOrd="0" parTransId="{A13B4723-7479-45A5-870C-0054333D8F35}" sibTransId="{0F7CB649-11AE-4E9F-A68F-3522969717F0}"/>
    <dgm:cxn modelId="{527946F4-422D-4329-A73F-CCFD9E7EF387}" type="presOf" srcId="{899FC0B1-BFB5-4C6D-B77C-B36DF9C3622D}" destId="{7DDA9284-97E4-4C21-A821-BDB330AE826A}" srcOrd="0" destOrd="0" presId="urn:microsoft.com/office/officeart/2016/7/layout/VerticalDownArrowProcess"/>
    <dgm:cxn modelId="{C6F77CF6-BDA4-4943-9E74-96786B80DEFD}" type="presOf" srcId="{9FE8A89A-C039-4500-BFEC-5237DF503C07}" destId="{093525D3-DB3C-4309-BD3C-465CA774022B}" srcOrd="0" destOrd="0" presId="urn:microsoft.com/office/officeart/2016/7/layout/VerticalDownArrowProcess"/>
    <dgm:cxn modelId="{F2FDA1D4-27B9-4E1C-A728-08CE5CA86B09}" type="presParOf" srcId="{093525D3-DB3C-4309-BD3C-465CA774022B}" destId="{BFB83377-5D56-4057-9D9F-D2CD200B8ACB}" srcOrd="0" destOrd="0" presId="urn:microsoft.com/office/officeart/2016/7/layout/VerticalDownArrowProcess"/>
    <dgm:cxn modelId="{13892DC0-F977-4242-879E-A115C68DF2EA}" type="presParOf" srcId="{BFB83377-5D56-4057-9D9F-D2CD200B8ACB}" destId="{640A14E1-3167-4848-A9D5-5533268AA3C4}" srcOrd="0" destOrd="0" presId="urn:microsoft.com/office/officeart/2016/7/layout/VerticalDownArrowProcess"/>
    <dgm:cxn modelId="{BCFC53FC-9DAE-4335-9F8A-2E7F40F64197}" type="presParOf" srcId="{BFB83377-5D56-4057-9D9F-D2CD200B8ACB}" destId="{40709486-F573-4A95-8D32-FD051D60FCCC}" srcOrd="1" destOrd="0" presId="urn:microsoft.com/office/officeart/2016/7/layout/VerticalDownArrowProcess"/>
    <dgm:cxn modelId="{568DD025-0DF0-40A6-91AE-4E8200A8FF1F}" type="presParOf" srcId="{093525D3-DB3C-4309-BD3C-465CA774022B}" destId="{4964E281-81B4-4D9C-91DB-5DD7E012044A}" srcOrd="1" destOrd="0" presId="urn:microsoft.com/office/officeart/2016/7/layout/VerticalDownArrowProcess"/>
    <dgm:cxn modelId="{895F00FF-3A43-4D21-B1EF-EE9EE25DC4BE}" type="presParOf" srcId="{093525D3-DB3C-4309-BD3C-465CA774022B}" destId="{6F97589D-B236-4552-A8FD-75CDD11221B9}" srcOrd="2" destOrd="0" presId="urn:microsoft.com/office/officeart/2016/7/layout/VerticalDownArrowProcess"/>
    <dgm:cxn modelId="{9247A27E-2A7C-408C-A0C2-C1C5DEC5461C}" type="presParOf" srcId="{6F97589D-B236-4552-A8FD-75CDD11221B9}" destId="{3DF63B28-1F89-4399-9B52-505D8980D8BC}" srcOrd="0" destOrd="0" presId="urn:microsoft.com/office/officeart/2016/7/layout/VerticalDownArrowProcess"/>
    <dgm:cxn modelId="{A3162075-1BA2-4786-A7BD-BE696FF6A22C}" type="presParOf" srcId="{6F97589D-B236-4552-A8FD-75CDD11221B9}" destId="{C0687406-82CC-4DFE-B4DD-D9DED287446C}" srcOrd="1" destOrd="0" presId="urn:microsoft.com/office/officeart/2016/7/layout/VerticalDownArrowProcess"/>
    <dgm:cxn modelId="{18C0049B-D4BD-4B4A-8891-E8262E3E44FF}" type="presParOf" srcId="{6F97589D-B236-4552-A8FD-75CDD11221B9}" destId="{7DDA9284-97E4-4C21-A821-BDB330AE826A}" srcOrd="2" destOrd="0" presId="urn:microsoft.com/office/officeart/2016/7/layout/VerticalDownArrowProcess"/>
    <dgm:cxn modelId="{2D8B0B9D-07CF-4139-AA52-5C8B6EB971CA}" type="presParOf" srcId="{093525D3-DB3C-4309-BD3C-465CA774022B}" destId="{AA2B3466-1E69-4403-8C34-FEC7059A4222}" srcOrd="3" destOrd="0" presId="urn:microsoft.com/office/officeart/2016/7/layout/VerticalDownArrowProcess"/>
    <dgm:cxn modelId="{FE605E12-60C0-4516-AF61-2ACEDE0AA369}" type="presParOf" srcId="{093525D3-DB3C-4309-BD3C-465CA774022B}" destId="{40943861-295B-418A-9027-6477AC7DFDEC}" srcOrd="4" destOrd="0" presId="urn:microsoft.com/office/officeart/2016/7/layout/VerticalDownArrowProcess"/>
    <dgm:cxn modelId="{4F945FD9-81AA-4181-A242-E3C6FF9EEC08}" type="presParOf" srcId="{40943861-295B-418A-9027-6477AC7DFDEC}" destId="{9CF67F50-D62B-4AE8-BCF1-2C4896B4158E}" srcOrd="0" destOrd="0" presId="urn:microsoft.com/office/officeart/2016/7/layout/VerticalDownArrowProcess"/>
    <dgm:cxn modelId="{62D16BCD-1338-4542-A4DB-02EF0260F1F3}" type="presParOf" srcId="{40943861-295B-418A-9027-6477AC7DFDEC}" destId="{FC16BF5B-B030-4487-899C-0410465CB2C2}" srcOrd="1" destOrd="0" presId="urn:microsoft.com/office/officeart/2016/7/layout/VerticalDownArrowProcess"/>
    <dgm:cxn modelId="{79A44D3D-9818-4E79-8E49-1EF15E730D13}" type="presParOf" srcId="{40943861-295B-418A-9027-6477AC7DFDEC}" destId="{22CAC369-27C4-4DD9-8235-AC068F3A043A}" srcOrd="2" destOrd="0" presId="urn:microsoft.com/office/officeart/2016/7/layout/VerticalDownArrowProcess"/>
    <dgm:cxn modelId="{A5223ABA-B828-4082-B8EF-CE81E4F2A1A8}" type="presParOf" srcId="{093525D3-DB3C-4309-BD3C-465CA774022B}" destId="{9D6C7478-9655-4877-8322-7BBA31AD4C2E}" srcOrd="5" destOrd="0" presId="urn:microsoft.com/office/officeart/2016/7/layout/VerticalDownArrowProcess"/>
    <dgm:cxn modelId="{95FD1A36-B5DB-4412-BD6D-10B9EF820172}" type="presParOf" srcId="{093525D3-DB3C-4309-BD3C-465CA774022B}" destId="{629F471C-2717-4C0C-8EF0-DEBC8D1D0CB0}" srcOrd="6" destOrd="0" presId="urn:microsoft.com/office/officeart/2016/7/layout/VerticalDownArrowProcess"/>
    <dgm:cxn modelId="{6CC932D1-62AF-458F-9BDD-93D1CA653F4F}" type="presParOf" srcId="{629F471C-2717-4C0C-8EF0-DEBC8D1D0CB0}" destId="{ED3AFC5D-353C-4A6C-A268-A1F1B093AD2D}" srcOrd="0" destOrd="0" presId="urn:microsoft.com/office/officeart/2016/7/layout/VerticalDownArrowProcess"/>
    <dgm:cxn modelId="{05B643C8-D0B7-40E4-934C-7A90C11419EB}" type="presParOf" srcId="{629F471C-2717-4C0C-8EF0-DEBC8D1D0CB0}" destId="{8987E526-38C9-4DBB-B5FC-85B1026D4368}" srcOrd="1" destOrd="0" presId="urn:microsoft.com/office/officeart/2016/7/layout/VerticalDownArrowProcess"/>
    <dgm:cxn modelId="{29DE1735-0E03-40DF-8784-88BB4C19CBDB}" type="presParOf" srcId="{629F471C-2717-4C0C-8EF0-DEBC8D1D0CB0}" destId="{FE919D3A-7C61-4070-8AFC-F26436F67611}" srcOrd="2" destOrd="0" presId="urn:microsoft.com/office/officeart/2016/7/layout/VerticalDownArrowProcess"/>
    <dgm:cxn modelId="{09C04A04-7ECB-4FE8-BA04-9F40F67F3C02}" type="presParOf" srcId="{093525D3-DB3C-4309-BD3C-465CA774022B}" destId="{809E23BC-2FF9-4BB6-B49B-5964BD8ACE04}" srcOrd="7" destOrd="0" presId="urn:microsoft.com/office/officeart/2016/7/layout/VerticalDownArrowProcess"/>
    <dgm:cxn modelId="{1F90FBFF-6E4D-4457-A0FC-F60EED9C0480}" type="presParOf" srcId="{093525D3-DB3C-4309-BD3C-465CA774022B}" destId="{82F48657-9279-4319-B3EA-FBB62247F79A}" srcOrd="8" destOrd="0" presId="urn:microsoft.com/office/officeart/2016/7/layout/VerticalDownArrowProcess"/>
    <dgm:cxn modelId="{84BBCAC1-07CA-460D-8045-0DB7F94A9271}" type="presParOf" srcId="{82F48657-9279-4319-B3EA-FBB62247F79A}" destId="{9CCA96CA-8A15-4507-8962-4CC11679F05D}" srcOrd="0" destOrd="0" presId="urn:microsoft.com/office/officeart/2016/7/layout/VerticalDownArrowProcess"/>
    <dgm:cxn modelId="{1ECEE544-E331-45F0-8C4D-2F6504CB4111}" type="presParOf" srcId="{82F48657-9279-4319-B3EA-FBB62247F79A}" destId="{CCCED631-61C8-4169-A877-5732ECF96BC0}" srcOrd="1" destOrd="0" presId="urn:microsoft.com/office/officeart/2016/7/layout/VerticalDownArrowProcess"/>
    <dgm:cxn modelId="{F448A6AF-2C26-4ACC-8367-E73ED66079A5}" type="presParOf" srcId="{82F48657-9279-4319-B3EA-FBB62247F79A}" destId="{4AE0EAD7-C1FE-4E86-AB80-816014816F85}"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3BEDAF-AEEE-49EC-9EC3-5F665CDF08FB}"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6C1C29DE-E57D-477F-8700-6178190BA8EF}">
      <dgm:prSet phldrT="[Text]"/>
      <dgm:spPr/>
      <dgm:t>
        <a:bodyPr/>
        <a:lstStyle/>
        <a:p>
          <a:r>
            <a:rPr lang="en-US" b="1"/>
            <a:t>Linking Quality to Equity</a:t>
          </a:r>
        </a:p>
      </dgm:t>
    </dgm:pt>
    <dgm:pt modelId="{C338921F-9B2B-40E9-B1E7-4E40EA55DB9F}" type="parTrans" cxnId="{F90C20A7-305C-45FE-92F5-3338EB5E2100}">
      <dgm:prSet/>
      <dgm:spPr/>
      <dgm:t>
        <a:bodyPr/>
        <a:lstStyle/>
        <a:p>
          <a:endParaRPr lang="en-US"/>
        </a:p>
      </dgm:t>
    </dgm:pt>
    <dgm:pt modelId="{51DED54C-6A96-4651-8D4F-DC34F1CBE26F}" type="sibTrans" cxnId="{F90C20A7-305C-45FE-92F5-3338EB5E2100}">
      <dgm:prSet/>
      <dgm:spPr/>
      <dgm:t>
        <a:bodyPr/>
        <a:lstStyle/>
        <a:p>
          <a:endParaRPr lang="en-US"/>
        </a:p>
      </dgm:t>
    </dgm:pt>
    <dgm:pt modelId="{7F65313D-DBFE-4BA3-9C87-E8B4893FB4BF}">
      <dgm:prSet phldrT="[Text]"/>
      <dgm:spPr/>
      <dgm:t>
        <a:bodyPr/>
        <a:lstStyle/>
        <a:p>
          <a:r>
            <a:rPr lang="en-US" b="1"/>
            <a:t>Creating a Culture of Equity</a:t>
          </a:r>
        </a:p>
      </dgm:t>
    </dgm:pt>
    <dgm:pt modelId="{87DFAF8E-7AD8-4EA6-9250-13849E67C98A}" type="parTrans" cxnId="{71987CEF-0C33-4262-812C-9966BE4EA21F}">
      <dgm:prSet/>
      <dgm:spPr/>
      <dgm:t>
        <a:bodyPr/>
        <a:lstStyle/>
        <a:p>
          <a:endParaRPr lang="en-US"/>
        </a:p>
      </dgm:t>
    </dgm:pt>
    <dgm:pt modelId="{25EB789A-230A-46FB-BA19-84B3EF13C84A}" type="sibTrans" cxnId="{71987CEF-0C33-4262-812C-9966BE4EA21F}">
      <dgm:prSet/>
      <dgm:spPr/>
      <dgm:t>
        <a:bodyPr/>
        <a:lstStyle/>
        <a:p>
          <a:endParaRPr lang="en-US"/>
        </a:p>
      </dgm:t>
    </dgm:pt>
    <dgm:pt modelId="{C7B683ED-C8C7-4B83-BB44-D4149D4C8833}">
      <dgm:prSet phldrT="[Text]"/>
      <dgm:spPr/>
      <dgm:t>
        <a:bodyPr/>
        <a:lstStyle/>
        <a:p>
          <a:r>
            <a:rPr lang="en-US" b="1"/>
            <a:t>Diagnosing the Disparity</a:t>
          </a:r>
        </a:p>
      </dgm:t>
    </dgm:pt>
    <dgm:pt modelId="{5AD58154-1D30-434A-8296-8D5F1CA04D51}" type="parTrans" cxnId="{8C2C4C90-6766-4D7A-BCBA-A3A23E92FDDD}">
      <dgm:prSet/>
      <dgm:spPr/>
      <dgm:t>
        <a:bodyPr/>
        <a:lstStyle/>
        <a:p>
          <a:endParaRPr lang="en-US"/>
        </a:p>
      </dgm:t>
    </dgm:pt>
    <dgm:pt modelId="{F6AE31DF-0CD0-421D-97C2-B9BD565E34DF}" type="sibTrans" cxnId="{8C2C4C90-6766-4D7A-BCBA-A3A23E92FDDD}">
      <dgm:prSet/>
      <dgm:spPr/>
      <dgm:t>
        <a:bodyPr/>
        <a:lstStyle/>
        <a:p>
          <a:endParaRPr lang="en-US"/>
        </a:p>
      </dgm:t>
    </dgm:pt>
    <dgm:pt modelId="{476CB974-BB55-48DB-8F3E-A03154FE98E8}">
      <dgm:prSet phldrT="[Text]"/>
      <dgm:spPr/>
      <dgm:t>
        <a:bodyPr/>
        <a:lstStyle/>
        <a:p>
          <a:r>
            <a:rPr lang="en-US" b="1"/>
            <a:t>Designing the Activity</a:t>
          </a:r>
        </a:p>
      </dgm:t>
    </dgm:pt>
    <dgm:pt modelId="{D014C865-441E-4414-B87A-A0EBB0FD6859}" type="parTrans" cxnId="{8DCC8631-4A7F-43EE-99A3-49500C302E61}">
      <dgm:prSet/>
      <dgm:spPr/>
      <dgm:t>
        <a:bodyPr/>
        <a:lstStyle/>
        <a:p>
          <a:endParaRPr lang="en-US"/>
        </a:p>
      </dgm:t>
    </dgm:pt>
    <dgm:pt modelId="{DC9EF3F0-5905-46A8-89FD-5857A6D2C429}" type="sibTrans" cxnId="{8DCC8631-4A7F-43EE-99A3-49500C302E61}">
      <dgm:prSet/>
      <dgm:spPr/>
      <dgm:t>
        <a:bodyPr/>
        <a:lstStyle/>
        <a:p>
          <a:endParaRPr lang="en-US"/>
        </a:p>
      </dgm:t>
    </dgm:pt>
    <dgm:pt modelId="{5DEB827E-B7E1-4042-955C-5D9F945DA2F9}">
      <dgm:prSet phldrT="[Text]"/>
      <dgm:spPr/>
      <dgm:t>
        <a:bodyPr/>
        <a:lstStyle/>
        <a:p>
          <a:r>
            <a:rPr lang="en-US" b="1"/>
            <a:t>Securing </a:t>
          </a:r>
        </a:p>
        <a:p>
          <a:r>
            <a:rPr lang="en-US" b="1"/>
            <a:t>Buy-in</a:t>
          </a:r>
        </a:p>
      </dgm:t>
    </dgm:pt>
    <dgm:pt modelId="{4E7BCF5B-C527-42A1-B4B2-713E0116F125}" type="parTrans" cxnId="{855FEAD2-8DBB-4BD1-B9F1-24FFA943485E}">
      <dgm:prSet/>
      <dgm:spPr/>
      <dgm:t>
        <a:bodyPr/>
        <a:lstStyle/>
        <a:p>
          <a:endParaRPr lang="en-US"/>
        </a:p>
      </dgm:t>
    </dgm:pt>
    <dgm:pt modelId="{3124F57E-6509-4E3F-AA44-5DAA36A7E3D6}" type="sibTrans" cxnId="{855FEAD2-8DBB-4BD1-B9F1-24FFA943485E}">
      <dgm:prSet/>
      <dgm:spPr/>
      <dgm:t>
        <a:bodyPr/>
        <a:lstStyle/>
        <a:p>
          <a:endParaRPr lang="en-US"/>
        </a:p>
      </dgm:t>
    </dgm:pt>
    <dgm:pt modelId="{E62CDB32-6361-446D-95BA-6530F784C1FA}">
      <dgm:prSet/>
      <dgm:spPr/>
      <dgm:t>
        <a:bodyPr/>
        <a:lstStyle/>
        <a:p>
          <a:r>
            <a:rPr lang="en-US" b="1"/>
            <a:t>Implementing Change</a:t>
          </a:r>
        </a:p>
      </dgm:t>
    </dgm:pt>
    <dgm:pt modelId="{A24BD4D5-5014-47CB-AFF5-9B3854CE106A}" type="parTrans" cxnId="{F5D21011-33B6-46C2-9E0F-B20F8A0E28EF}">
      <dgm:prSet/>
      <dgm:spPr/>
      <dgm:t>
        <a:bodyPr/>
        <a:lstStyle/>
        <a:p>
          <a:endParaRPr lang="en-US"/>
        </a:p>
      </dgm:t>
    </dgm:pt>
    <dgm:pt modelId="{40553D12-4140-4125-AE8D-DF96B5CDB690}" type="sibTrans" cxnId="{F5D21011-33B6-46C2-9E0F-B20F8A0E28EF}">
      <dgm:prSet/>
      <dgm:spPr/>
      <dgm:t>
        <a:bodyPr/>
        <a:lstStyle/>
        <a:p>
          <a:endParaRPr lang="en-US"/>
        </a:p>
      </dgm:t>
    </dgm:pt>
    <dgm:pt modelId="{322B3842-A175-4754-9A06-C316A10C7B73}" type="pres">
      <dgm:prSet presAssocID="{E33BEDAF-AEEE-49EC-9EC3-5F665CDF08FB}" presName="Name0" presStyleCnt="0">
        <dgm:presLayoutVars>
          <dgm:dir/>
          <dgm:resizeHandles val="exact"/>
        </dgm:presLayoutVars>
      </dgm:prSet>
      <dgm:spPr/>
    </dgm:pt>
    <dgm:pt modelId="{1CD2A5EA-764C-481E-9605-EBF9B3E3551B}" type="pres">
      <dgm:prSet presAssocID="{6C1C29DE-E57D-477F-8700-6178190BA8EF}" presName="node" presStyleLbl="node1" presStyleIdx="0" presStyleCnt="6">
        <dgm:presLayoutVars>
          <dgm:bulletEnabled val="1"/>
        </dgm:presLayoutVars>
      </dgm:prSet>
      <dgm:spPr/>
    </dgm:pt>
    <dgm:pt modelId="{E283C0AD-7543-4151-9414-955AB8741867}" type="pres">
      <dgm:prSet presAssocID="{51DED54C-6A96-4651-8D4F-DC34F1CBE26F}" presName="sibTrans" presStyleLbl="sibTrans1D1" presStyleIdx="0" presStyleCnt="5"/>
      <dgm:spPr/>
    </dgm:pt>
    <dgm:pt modelId="{C475CC2E-F49E-4AFD-9AC9-628B25F1B077}" type="pres">
      <dgm:prSet presAssocID="{51DED54C-6A96-4651-8D4F-DC34F1CBE26F}" presName="connectorText" presStyleLbl="sibTrans1D1" presStyleIdx="0" presStyleCnt="5"/>
      <dgm:spPr/>
    </dgm:pt>
    <dgm:pt modelId="{76E628A3-0398-46A8-B61E-7109781F4939}" type="pres">
      <dgm:prSet presAssocID="{7F65313D-DBFE-4BA3-9C87-E8B4893FB4BF}" presName="node" presStyleLbl="node1" presStyleIdx="1" presStyleCnt="6">
        <dgm:presLayoutVars>
          <dgm:bulletEnabled val="1"/>
        </dgm:presLayoutVars>
      </dgm:prSet>
      <dgm:spPr/>
    </dgm:pt>
    <dgm:pt modelId="{8B4D97D0-426D-4524-87D9-751DDE893F9C}" type="pres">
      <dgm:prSet presAssocID="{25EB789A-230A-46FB-BA19-84B3EF13C84A}" presName="sibTrans" presStyleLbl="sibTrans1D1" presStyleIdx="1" presStyleCnt="5"/>
      <dgm:spPr/>
    </dgm:pt>
    <dgm:pt modelId="{875A01A0-FD0A-4117-80DA-39DF5C80D321}" type="pres">
      <dgm:prSet presAssocID="{25EB789A-230A-46FB-BA19-84B3EF13C84A}" presName="connectorText" presStyleLbl="sibTrans1D1" presStyleIdx="1" presStyleCnt="5"/>
      <dgm:spPr/>
    </dgm:pt>
    <dgm:pt modelId="{9BF59D56-06BD-4567-A16F-A337728B0A31}" type="pres">
      <dgm:prSet presAssocID="{C7B683ED-C8C7-4B83-BB44-D4149D4C8833}" presName="node" presStyleLbl="node1" presStyleIdx="2" presStyleCnt="6">
        <dgm:presLayoutVars>
          <dgm:bulletEnabled val="1"/>
        </dgm:presLayoutVars>
      </dgm:prSet>
      <dgm:spPr/>
    </dgm:pt>
    <dgm:pt modelId="{946AEB9E-74DD-4F28-B0BF-2118A624DDD4}" type="pres">
      <dgm:prSet presAssocID="{F6AE31DF-0CD0-421D-97C2-B9BD565E34DF}" presName="sibTrans" presStyleLbl="sibTrans1D1" presStyleIdx="2" presStyleCnt="5"/>
      <dgm:spPr/>
    </dgm:pt>
    <dgm:pt modelId="{09D67F18-F2BD-4A94-82BC-AB4C4CA06D5C}" type="pres">
      <dgm:prSet presAssocID="{F6AE31DF-0CD0-421D-97C2-B9BD565E34DF}" presName="connectorText" presStyleLbl="sibTrans1D1" presStyleIdx="2" presStyleCnt="5"/>
      <dgm:spPr/>
    </dgm:pt>
    <dgm:pt modelId="{C33FF105-728E-4E6A-80BC-7BDFDCF93713}" type="pres">
      <dgm:prSet presAssocID="{476CB974-BB55-48DB-8F3E-A03154FE98E8}" presName="node" presStyleLbl="node1" presStyleIdx="3" presStyleCnt="6">
        <dgm:presLayoutVars>
          <dgm:bulletEnabled val="1"/>
        </dgm:presLayoutVars>
      </dgm:prSet>
      <dgm:spPr/>
    </dgm:pt>
    <dgm:pt modelId="{AED853B7-EA64-4402-B9EC-BE6867DD0596}" type="pres">
      <dgm:prSet presAssocID="{DC9EF3F0-5905-46A8-89FD-5857A6D2C429}" presName="sibTrans" presStyleLbl="sibTrans1D1" presStyleIdx="3" presStyleCnt="5"/>
      <dgm:spPr/>
    </dgm:pt>
    <dgm:pt modelId="{15F1EDCF-A7EC-411F-B35C-69197758DFCF}" type="pres">
      <dgm:prSet presAssocID="{DC9EF3F0-5905-46A8-89FD-5857A6D2C429}" presName="connectorText" presStyleLbl="sibTrans1D1" presStyleIdx="3" presStyleCnt="5"/>
      <dgm:spPr/>
    </dgm:pt>
    <dgm:pt modelId="{2CC1EC2B-03C6-4BD2-AC0F-9570519158AB}" type="pres">
      <dgm:prSet presAssocID="{5DEB827E-B7E1-4042-955C-5D9F945DA2F9}" presName="node" presStyleLbl="node1" presStyleIdx="4" presStyleCnt="6">
        <dgm:presLayoutVars>
          <dgm:bulletEnabled val="1"/>
        </dgm:presLayoutVars>
      </dgm:prSet>
      <dgm:spPr/>
    </dgm:pt>
    <dgm:pt modelId="{D47C9AC7-D94B-4214-ADB4-713E577F9FDB}" type="pres">
      <dgm:prSet presAssocID="{3124F57E-6509-4E3F-AA44-5DAA36A7E3D6}" presName="sibTrans" presStyleLbl="sibTrans1D1" presStyleIdx="4" presStyleCnt="5"/>
      <dgm:spPr/>
    </dgm:pt>
    <dgm:pt modelId="{2A534D26-DFD1-454A-B225-C971B87C2362}" type="pres">
      <dgm:prSet presAssocID="{3124F57E-6509-4E3F-AA44-5DAA36A7E3D6}" presName="connectorText" presStyleLbl="sibTrans1D1" presStyleIdx="4" presStyleCnt="5"/>
      <dgm:spPr/>
    </dgm:pt>
    <dgm:pt modelId="{B8E3857D-3F69-46D4-98DF-8320F0EEADA7}" type="pres">
      <dgm:prSet presAssocID="{E62CDB32-6361-446D-95BA-6530F784C1FA}" presName="node" presStyleLbl="node1" presStyleIdx="5" presStyleCnt="6">
        <dgm:presLayoutVars>
          <dgm:bulletEnabled val="1"/>
        </dgm:presLayoutVars>
      </dgm:prSet>
      <dgm:spPr/>
    </dgm:pt>
  </dgm:ptLst>
  <dgm:cxnLst>
    <dgm:cxn modelId="{F5D21011-33B6-46C2-9E0F-B20F8A0E28EF}" srcId="{E33BEDAF-AEEE-49EC-9EC3-5F665CDF08FB}" destId="{E62CDB32-6361-446D-95BA-6530F784C1FA}" srcOrd="5" destOrd="0" parTransId="{A24BD4D5-5014-47CB-AFF5-9B3854CE106A}" sibTransId="{40553D12-4140-4125-AE8D-DF96B5CDB690}"/>
    <dgm:cxn modelId="{CD5F0224-CE69-4EB7-8EA2-C3FC97A55F4C}" type="presOf" srcId="{476CB974-BB55-48DB-8F3E-A03154FE98E8}" destId="{C33FF105-728E-4E6A-80BC-7BDFDCF93713}" srcOrd="0" destOrd="0" presId="urn:microsoft.com/office/officeart/2005/8/layout/bProcess3"/>
    <dgm:cxn modelId="{8DCC8631-4A7F-43EE-99A3-49500C302E61}" srcId="{E33BEDAF-AEEE-49EC-9EC3-5F665CDF08FB}" destId="{476CB974-BB55-48DB-8F3E-A03154FE98E8}" srcOrd="3" destOrd="0" parTransId="{D014C865-441E-4414-B87A-A0EBB0FD6859}" sibTransId="{DC9EF3F0-5905-46A8-89FD-5857A6D2C429}"/>
    <dgm:cxn modelId="{55F2DC5E-BFDC-4D75-B22B-B0F87E180569}" type="presOf" srcId="{7F65313D-DBFE-4BA3-9C87-E8B4893FB4BF}" destId="{76E628A3-0398-46A8-B61E-7109781F4939}" srcOrd="0" destOrd="0" presId="urn:microsoft.com/office/officeart/2005/8/layout/bProcess3"/>
    <dgm:cxn modelId="{699E1363-2DC5-408F-93BB-F702E96430BE}" type="presOf" srcId="{E62CDB32-6361-446D-95BA-6530F784C1FA}" destId="{B8E3857D-3F69-46D4-98DF-8320F0EEADA7}" srcOrd="0" destOrd="0" presId="urn:microsoft.com/office/officeart/2005/8/layout/bProcess3"/>
    <dgm:cxn modelId="{032F4448-DE21-472D-B579-446385EC2FB1}" type="presOf" srcId="{F6AE31DF-0CD0-421D-97C2-B9BD565E34DF}" destId="{946AEB9E-74DD-4F28-B0BF-2118A624DDD4}" srcOrd="0" destOrd="0" presId="urn:microsoft.com/office/officeart/2005/8/layout/bProcess3"/>
    <dgm:cxn modelId="{68F92C73-2FE5-411A-86E9-CF541AECDABF}" type="presOf" srcId="{E33BEDAF-AEEE-49EC-9EC3-5F665CDF08FB}" destId="{322B3842-A175-4754-9A06-C316A10C7B73}" srcOrd="0" destOrd="0" presId="urn:microsoft.com/office/officeart/2005/8/layout/bProcess3"/>
    <dgm:cxn modelId="{293E6777-EA75-4778-9D1D-8E59A6E47BA2}" type="presOf" srcId="{C7B683ED-C8C7-4B83-BB44-D4149D4C8833}" destId="{9BF59D56-06BD-4567-A16F-A337728B0A31}" srcOrd="0" destOrd="0" presId="urn:microsoft.com/office/officeart/2005/8/layout/bProcess3"/>
    <dgm:cxn modelId="{97237A57-9322-417C-8492-BD46C7AE5B71}" type="presOf" srcId="{51DED54C-6A96-4651-8D4F-DC34F1CBE26F}" destId="{E283C0AD-7543-4151-9414-955AB8741867}" srcOrd="0" destOrd="0" presId="urn:microsoft.com/office/officeart/2005/8/layout/bProcess3"/>
    <dgm:cxn modelId="{4BFCF88A-7BCD-4A6E-97B9-BD3BA2DE8073}" type="presOf" srcId="{25EB789A-230A-46FB-BA19-84B3EF13C84A}" destId="{875A01A0-FD0A-4117-80DA-39DF5C80D321}" srcOrd="1" destOrd="0" presId="urn:microsoft.com/office/officeart/2005/8/layout/bProcess3"/>
    <dgm:cxn modelId="{8A1B918D-EB46-4DAA-A1C6-E936B79B00C5}" type="presOf" srcId="{DC9EF3F0-5905-46A8-89FD-5857A6D2C429}" destId="{15F1EDCF-A7EC-411F-B35C-69197758DFCF}" srcOrd="1" destOrd="0" presId="urn:microsoft.com/office/officeart/2005/8/layout/bProcess3"/>
    <dgm:cxn modelId="{8C2C4C90-6766-4D7A-BCBA-A3A23E92FDDD}" srcId="{E33BEDAF-AEEE-49EC-9EC3-5F665CDF08FB}" destId="{C7B683ED-C8C7-4B83-BB44-D4149D4C8833}" srcOrd="2" destOrd="0" parTransId="{5AD58154-1D30-434A-8296-8D5F1CA04D51}" sibTransId="{F6AE31DF-0CD0-421D-97C2-B9BD565E34DF}"/>
    <dgm:cxn modelId="{F90C20A7-305C-45FE-92F5-3338EB5E2100}" srcId="{E33BEDAF-AEEE-49EC-9EC3-5F665CDF08FB}" destId="{6C1C29DE-E57D-477F-8700-6178190BA8EF}" srcOrd="0" destOrd="0" parTransId="{C338921F-9B2B-40E9-B1E7-4E40EA55DB9F}" sibTransId="{51DED54C-6A96-4651-8D4F-DC34F1CBE26F}"/>
    <dgm:cxn modelId="{61135DA8-04D1-4EF0-972C-F1F38A130177}" type="presOf" srcId="{25EB789A-230A-46FB-BA19-84B3EF13C84A}" destId="{8B4D97D0-426D-4524-87D9-751DDE893F9C}" srcOrd="0" destOrd="0" presId="urn:microsoft.com/office/officeart/2005/8/layout/bProcess3"/>
    <dgm:cxn modelId="{BFA304AD-9AA7-49F4-A2E4-072F65F4CE66}" type="presOf" srcId="{5DEB827E-B7E1-4042-955C-5D9F945DA2F9}" destId="{2CC1EC2B-03C6-4BD2-AC0F-9570519158AB}" srcOrd="0" destOrd="0" presId="urn:microsoft.com/office/officeart/2005/8/layout/bProcess3"/>
    <dgm:cxn modelId="{F9B860AE-1DDD-46A0-930B-F1F615984526}" type="presOf" srcId="{51DED54C-6A96-4651-8D4F-DC34F1CBE26F}" destId="{C475CC2E-F49E-4AFD-9AC9-628B25F1B077}" srcOrd="1" destOrd="0" presId="urn:microsoft.com/office/officeart/2005/8/layout/bProcess3"/>
    <dgm:cxn modelId="{1FAB4FCC-67A2-4477-9073-B38FED8F0CE3}" type="presOf" srcId="{3124F57E-6509-4E3F-AA44-5DAA36A7E3D6}" destId="{2A534D26-DFD1-454A-B225-C971B87C2362}" srcOrd="1" destOrd="0" presId="urn:microsoft.com/office/officeart/2005/8/layout/bProcess3"/>
    <dgm:cxn modelId="{855FEAD2-8DBB-4BD1-B9F1-24FFA943485E}" srcId="{E33BEDAF-AEEE-49EC-9EC3-5F665CDF08FB}" destId="{5DEB827E-B7E1-4042-955C-5D9F945DA2F9}" srcOrd="4" destOrd="0" parTransId="{4E7BCF5B-C527-42A1-B4B2-713E0116F125}" sibTransId="{3124F57E-6509-4E3F-AA44-5DAA36A7E3D6}"/>
    <dgm:cxn modelId="{82FC74DB-88EC-4DBB-9AA4-EBD6E3E5AD9F}" type="presOf" srcId="{3124F57E-6509-4E3F-AA44-5DAA36A7E3D6}" destId="{D47C9AC7-D94B-4214-ADB4-713E577F9FDB}" srcOrd="0" destOrd="0" presId="urn:microsoft.com/office/officeart/2005/8/layout/bProcess3"/>
    <dgm:cxn modelId="{993D54E0-F915-407E-9B99-F095DBE3A495}" type="presOf" srcId="{6C1C29DE-E57D-477F-8700-6178190BA8EF}" destId="{1CD2A5EA-764C-481E-9605-EBF9B3E3551B}" srcOrd="0" destOrd="0" presId="urn:microsoft.com/office/officeart/2005/8/layout/bProcess3"/>
    <dgm:cxn modelId="{EBC545ED-6F66-43E8-B00A-30F8E4722D39}" type="presOf" srcId="{DC9EF3F0-5905-46A8-89FD-5857A6D2C429}" destId="{AED853B7-EA64-4402-B9EC-BE6867DD0596}" srcOrd="0" destOrd="0" presId="urn:microsoft.com/office/officeart/2005/8/layout/bProcess3"/>
    <dgm:cxn modelId="{71987CEF-0C33-4262-812C-9966BE4EA21F}" srcId="{E33BEDAF-AEEE-49EC-9EC3-5F665CDF08FB}" destId="{7F65313D-DBFE-4BA3-9C87-E8B4893FB4BF}" srcOrd="1" destOrd="0" parTransId="{87DFAF8E-7AD8-4EA6-9250-13849E67C98A}" sibTransId="{25EB789A-230A-46FB-BA19-84B3EF13C84A}"/>
    <dgm:cxn modelId="{9A4F6DF5-0FFC-45F6-8CA7-A66E5FB68B06}" type="presOf" srcId="{F6AE31DF-0CD0-421D-97C2-B9BD565E34DF}" destId="{09D67F18-F2BD-4A94-82BC-AB4C4CA06D5C}" srcOrd="1" destOrd="0" presId="urn:microsoft.com/office/officeart/2005/8/layout/bProcess3"/>
    <dgm:cxn modelId="{80F2B13F-DFC9-4434-8C9A-F088ED7A4167}" type="presParOf" srcId="{322B3842-A175-4754-9A06-C316A10C7B73}" destId="{1CD2A5EA-764C-481E-9605-EBF9B3E3551B}" srcOrd="0" destOrd="0" presId="urn:microsoft.com/office/officeart/2005/8/layout/bProcess3"/>
    <dgm:cxn modelId="{3A7ED3BB-C94F-46B6-838C-FCFAEE28916B}" type="presParOf" srcId="{322B3842-A175-4754-9A06-C316A10C7B73}" destId="{E283C0AD-7543-4151-9414-955AB8741867}" srcOrd="1" destOrd="0" presId="urn:microsoft.com/office/officeart/2005/8/layout/bProcess3"/>
    <dgm:cxn modelId="{E3C48669-0C0F-4A81-A7FD-B13DDF51932F}" type="presParOf" srcId="{E283C0AD-7543-4151-9414-955AB8741867}" destId="{C475CC2E-F49E-4AFD-9AC9-628B25F1B077}" srcOrd="0" destOrd="0" presId="urn:microsoft.com/office/officeart/2005/8/layout/bProcess3"/>
    <dgm:cxn modelId="{3F0E4D7D-C992-4318-AE93-3FBC3A8D00BF}" type="presParOf" srcId="{322B3842-A175-4754-9A06-C316A10C7B73}" destId="{76E628A3-0398-46A8-B61E-7109781F4939}" srcOrd="2" destOrd="0" presId="urn:microsoft.com/office/officeart/2005/8/layout/bProcess3"/>
    <dgm:cxn modelId="{C40B63FB-B1D4-442C-8DA7-2440B0ADD171}" type="presParOf" srcId="{322B3842-A175-4754-9A06-C316A10C7B73}" destId="{8B4D97D0-426D-4524-87D9-751DDE893F9C}" srcOrd="3" destOrd="0" presId="urn:microsoft.com/office/officeart/2005/8/layout/bProcess3"/>
    <dgm:cxn modelId="{E42EDEC1-387A-407E-8046-B63CFDD42387}" type="presParOf" srcId="{8B4D97D0-426D-4524-87D9-751DDE893F9C}" destId="{875A01A0-FD0A-4117-80DA-39DF5C80D321}" srcOrd="0" destOrd="0" presId="urn:microsoft.com/office/officeart/2005/8/layout/bProcess3"/>
    <dgm:cxn modelId="{6E76041C-9329-403F-9D8F-9FBE9DD31688}" type="presParOf" srcId="{322B3842-A175-4754-9A06-C316A10C7B73}" destId="{9BF59D56-06BD-4567-A16F-A337728B0A31}" srcOrd="4" destOrd="0" presId="urn:microsoft.com/office/officeart/2005/8/layout/bProcess3"/>
    <dgm:cxn modelId="{AE620A59-6C0E-403E-8D43-E9E1F9F846BE}" type="presParOf" srcId="{322B3842-A175-4754-9A06-C316A10C7B73}" destId="{946AEB9E-74DD-4F28-B0BF-2118A624DDD4}" srcOrd="5" destOrd="0" presId="urn:microsoft.com/office/officeart/2005/8/layout/bProcess3"/>
    <dgm:cxn modelId="{60C80D2F-6ED8-48E7-ACF2-DA31218AC657}" type="presParOf" srcId="{946AEB9E-74DD-4F28-B0BF-2118A624DDD4}" destId="{09D67F18-F2BD-4A94-82BC-AB4C4CA06D5C}" srcOrd="0" destOrd="0" presId="urn:microsoft.com/office/officeart/2005/8/layout/bProcess3"/>
    <dgm:cxn modelId="{E46B9F89-1505-495F-9780-E17659714393}" type="presParOf" srcId="{322B3842-A175-4754-9A06-C316A10C7B73}" destId="{C33FF105-728E-4E6A-80BC-7BDFDCF93713}" srcOrd="6" destOrd="0" presId="urn:microsoft.com/office/officeart/2005/8/layout/bProcess3"/>
    <dgm:cxn modelId="{1269038C-8596-4FC3-9096-5C2CA4A033C9}" type="presParOf" srcId="{322B3842-A175-4754-9A06-C316A10C7B73}" destId="{AED853B7-EA64-4402-B9EC-BE6867DD0596}" srcOrd="7" destOrd="0" presId="urn:microsoft.com/office/officeart/2005/8/layout/bProcess3"/>
    <dgm:cxn modelId="{7C819A1C-509D-4F5F-AFC5-5C376F7F3BAE}" type="presParOf" srcId="{AED853B7-EA64-4402-B9EC-BE6867DD0596}" destId="{15F1EDCF-A7EC-411F-B35C-69197758DFCF}" srcOrd="0" destOrd="0" presId="urn:microsoft.com/office/officeart/2005/8/layout/bProcess3"/>
    <dgm:cxn modelId="{507534F9-19EC-43B3-819D-7D3B7CD7985E}" type="presParOf" srcId="{322B3842-A175-4754-9A06-C316A10C7B73}" destId="{2CC1EC2B-03C6-4BD2-AC0F-9570519158AB}" srcOrd="8" destOrd="0" presId="urn:microsoft.com/office/officeart/2005/8/layout/bProcess3"/>
    <dgm:cxn modelId="{1191FCE1-A19E-49E4-8E23-9D8704C1C069}" type="presParOf" srcId="{322B3842-A175-4754-9A06-C316A10C7B73}" destId="{D47C9AC7-D94B-4214-ADB4-713E577F9FDB}" srcOrd="9" destOrd="0" presId="urn:microsoft.com/office/officeart/2005/8/layout/bProcess3"/>
    <dgm:cxn modelId="{71092E01-FFAD-4C4D-9676-8733274F703E}" type="presParOf" srcId="{D47C9AC7-D94B-4214-ADB4-713E577F9FDB}" destId="{2A534D26-DFD1-454A-B225-C971B87C2362}" srcOrd="0" destOrd="0" presId="urn:microsoft.com/office/officeart/2005/8/layout/bProcess3"/>
    <dgm:cxn modelId="{8F43EB7E-52EB-4A71-8D89-19310DDE7A4E}" type="presParOf" srcId="{322B3842-A175-4754-9A06-C316A10C7B73}" destId="{B8E3857D-3F69-46D4-98DF-8320F0EEADA7}"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F15448-E8C3-4B91-9270-F3F5095EA53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28C8948-DEA6-436F-89FC-2D138246004B}">
      <dgm:prSet/>
      <dgm:spPr/>
      <dgm:t>
        <a:bodyPr/>
        <a:lstStyle/>
        <a:p>
          <a:r>
            <a:rPr lang="en-US"/>
            <a:t>NPR </a:t>
          </a:r>
          <a:r>
            <a:rPr lang="en-US">
              <a:hlinkClick xmlns:r="http://schemas.openxmlformats.org/officeDocument/2006/relationships" r:id="rId1"/>
            </a:rPr>
            <a:t>Code Switch</a:t>
          </a:r>
          <a:endParaRPr lang="en-US"/>
        </a:p>
      </dgm:t>
    </dgm:pt>
    <dgm:pt modelId="{6B2C7ABA-F8E7-49D9-8DDA-0D42FE9C27B1}" type="parTrans" cxnId="{0D6265B8-B1FA-43CD-B409-9FB29DEFA13E}">
      <dgm:prSet/>
      <dgm:spPr/>
      <dgm:t>
        <a:bodyPr/>
        <a:lstStyle/>
        <a:p>
          <a:endParaRPr lang="en-US"/>
        </a:p>
      </dgm:t>
    </dgm:pt>
    <dgm:pt modelId="{C2764010-BD04-464C-B991-F6D58C28613C}" type="sibTrans" cxnId="{0D6265B8-B1FA-43CD-B409-9FB29DEFA13E}">
      <dgm:prSet/>
      <dgm:spPr/>
      <dgm:t>
        <a:bodyPr/>
        <a:lstStyle/>
        <a:p>
          <a:endParaRPr lang="en-US"/>
        </a:p>
      </dgm:t>
    </dgm:pt>
    <dgm:pt modelId="{46D2645D-FF0C-4C6D-B617-A0C8941AC81A}">
      <dgm:prSet/>
      <dgm:spPr/>
      <dgm:t>
        <a:bodyPr/>
        <a:lstStyle/>
        <a:p>
          <a:r>
            <a:rPr lang="en-US">
              <a:hlinkClick xmlns:r="http://schemas.openxmlformats.org/officeDocument/2006/relationships" r:id="rId2"/>
            </a:rPr>
            <a:t>Dear White Women</a:t>
          </a:r>
          <a:endParaRPr lang="en-US"/>
        </a:p>
      </dgm:t>
    </dgm:pt>
    <dgm:pt modelId="{736B596F-FC20-4517-863D-4E8E287915E5}" type="parTrans" cxnId="{F22E4A91-D65A-468C-A5A6-AD7C18215587}">
      <dgm:prSet/>
      <dgm:spPr/>
      <dgm:t>
        <a:bodyPr/>
        <a:lstStyle/>
        <a:p>
          <a:endParaRPr lang="en-US"/>
        </a:p>
      </dgm:t>
    </dgm:pt>
    <dgm:pt modelId="{D08014F9-3A2E-4D9A-8F04-AE893FFAE188}" type="sibTrans" cxnId="{F22E4A91-D65A-468C-A5A6-AD7C18215587}">
      <dgm:prSet/>
      <dgm:spPr/>
      <dgm:t>
        <a:bodyPr/>
        <a:lstStyle/>
        <a:p>
          <a:endParaRPr lang="en-US"/>
        </a:p>
      </dgm:t>
    </dgm:pt>
    <dgm:pt modelId="{BF8918F1-E44F-40D7-8368-0CB868DF5806}">
      <dgm:prSet/>
      <dgm:spPr/>
      <dgm:t>
        <a:bodyPr/>
        <a:lstStyle/>
        <a:p>
          <a:r>
            <a:rPr lang="en-US"/>
            <a:t>Harvard Business Review </a:t>
          </a:r>
          <a:r>
            <a:rPr lang="en-US">
              <a:hlinkClick xmlns:r="http://schemas.openxmlformats.org/officeDocument/2006/relationships" r:id="rId3"/>
            </a:rPr>
            <a:t>Women at Work</a:t>
          </a:r>
          <a:endParaRPr lang="en-US"/>
        </a:p>
      </dgm:t>
    </dgm:pt>
    <dgm:pt modelId="{7C496118-5A06-4059-A937-17326979E57B}" type="parTrans" cxnId="{BA12824A-AB0D-4914-B471-0EC043BFA4C9}">
      <dgm:prSet/>
      <dgm:spPr/>
      <dgm:t>
        <a:bodyPr/>
        <a:lstStyle/>
        <a:p>
          <a:endParaRPr lang="en-US"/>
        </a:p>
      </dgm:t>
    </dgm:pt>
    <dgm:pt modelId="{85BBCD6F-4F3E-4B2A-BE08-EC42E1FE8976}" type="sibTrans" cxnId="{BA12824A-AB0D-4914-B471-0EC043BFA4C9}">
      <dgm:prSet/>
      <dgm:spPr/>
      <dgm:t>
        <a:bodyPr/>
        <a:lstStyle/>
        <a:p>
          <a:endParaRPr lang="en-US"/>
        </a:p>
      </dgm:t>
    </dgm:pt>
    <dgm:pt modelId="{02BE4981-C1E8-47D1-9A21-59F42F169525}">
      <dgm:prSet/>
      <dgm:spPr/>
      <dgm:t>
        <a:bodyPr/>
        <a:lstStyle/>
        <a:p>
          <a:r>
            <a:rPr lang="en-US" dirty="0"/>
            <a:t>Apple Podcasts </a:t>
          </a:r>
          <a:r>
            <a:rPr lang="en-US" dirty="0">
              <a:hlinkClick xmlns:r="http://schemas.openxmlformats.org/officeDocument/2006/relationships" r:id="rId4"/>
            </a:rPr>
            <a:t>All in: Workplace Diversity and Inclusion</a:t>
          </a:r>
          <a:endParaRPr lang="en-US" dirty="0"/>
        </a:p>
      </dgm:t>
    </dgm:pt>
    <dgm:pt modelId="{56728161-5EF6-4EB3-8861-567A7702BD4F}" type="parTrans" cxnId="{1800F5A9-C2E8-42E3-8136-99B1B65B81C7}">
      <dgm:prSet/>
      <dgm:spPr/>
      <dgm:t>
        <a:bodyPr/>
        <a:lstStyle/>
        <a:p>
          <a:endParaRPr lang="en-US"/>
        </a:p>
      </dgm:t>
    </dgm:pt>
    <dgm:pt modelId="{044C7E57-A539-4464-A14E-34E6ADF588CC}" type="sibTrans" cxnId="{1800F5A9-C2E8-42E3-8136-99B1B65B81C7}">
      <dgm:prSet/>
      <dgm:spPr/>
      <dgm:t>
        <a:bodyPr/>
        <a:lstStyle/>
        <a:p>
          <a:endParaRPr lang="en-US"/>
        </a:p>
      </dgm:t>
    </dgm:pt>
    <dgm:pt modelId="{1923049E-BEC5-4FFF-9D7A-0298DE99D3F7}">
      <dgm:prSet/>
      <dgm:spPr/>
      <dgm:t>
        <a:bodyPr/>
        <a:lstStyle/>
        <a:p>
          <a:r>
            <a:rPr lang="en-US"/>
            <a:t>The Guardian </a:t>
          </a:r>
          <a:r>
            <a:rPr lang="en-US">
              <a:hlinkClick xmlns:r="http://schemas.openxmlformats.org/officeDocument/2006/relationships" r:id="rId5"/>
            </a:rPr>
            <a:t>Antiracism and America</a:t>
          </a:r>
          <a:endParaRPr lang="en-US"/>
        </a:p>
      </dgm:t>
    </dgm:pt>
    <dgm:pt modelId="{8EFAB279-B3D9-49C3-B3F6-18C0F0FF5CF8}" type="parTrans" cxnId="{45E7F1B5-F108-4382-8A4B-BF9CD03FB59B}">
      <dgm:prSet/>
      <dgm:spPr/>
      <dgm:t>
        <a:bodyPr/>
        <a:lstStyle/>
        <a:p>
          <a:endParaRPr lang="en-US"/>
        </a:p>
      </dgm:t>
    </dgm:pt>
    <dgm:pt modelId="{E4E59034-3D6F-4FDE-AA51-3469A62854B4}" type="sibTrans" cxnId="{45E7F1B5-F108-4382-8A4B-BF9CD03FB59B}">
      <dgm:prSet/>
      <dgm:spPr/>
      <dgm:t>
        <a:bodyPr/>
        <a:lstStyle/>
        <a:p>
          <a:endParaRPr lang="en-US"/>
        </a:p>
      </dgm:t>
    </dgm:pt>
    <dgm:pt modelId="{7BD41E8A-277B-44AE-9639-CDA666D314D4}" type="pres">
      <dgm:prSet presAssocID="{BFF15448-E8C3-4B91-9270-F3F5095EA53C}" presName="vert0" presStyleCnt="0">
        <dgm:presLayoutVars>
          <dgm:dir/>
          <dgm:animOne val="branch"/>
          <dgm:animLvl val="lvl"/>
        </dgm:presLayoutVars>
      </dgm:prSet>
      <dgm:spPr/>
    </dgm:pt>
    <dgm:pt modelId="{313D0EE2-68D7-486A-BE39-DEADD4030842}" type="pres">
      <dgm:prSet presAssocID="{228C8948-DEA6-436F-89FC-2D138246004B}" presName="thickLine" presStyleLbl="alignNode1" presStyleIdx="0" presStyleCnt="5"/>
      <dgm:spPr/>
    </dgm:pt>
    <dgm:pt modelId="{648CFE9C-BD64-4200-B692-C319113F1657}" type="pres">
      <dgm:prSet presAssocID="{228C8948-DEA6-436F-89FC-2D138246004B}" presName="horz1" presStyleCnt="0"/>
      <dgm:spPr/>
    </dgm:pt>
    <dgm:pt modelId="{D8D3EF51-0413-4042-9291-9E76C9FED103}" type="pres">
      <dgm:prSet presAssocID="{228C8948-DEA6-436F-89FC-2D138246004B}" presName="tx1" presStyleLbl="revTx" presStyleIdx="0" presStyleCnt="5"/>
      <dgm:spPr/>
    </dgm:pt>
    <dgm:pt modelId="{9F371728-5954-40A1-B870-95316C071EA1}" type="pres">
      <dgm:prSet presAssocID="{228C8948-DEA6-436F-89FC-2D138246004B}" presName="vert1" presStyleCnt="0"/>
      <dgm:spPr/>
    </dgm:pt>
    <dgm:pt modelId="{4FC3F231-D93E-4BE4-ADDA-0C7222326837}" type="pres">
      <dgm:prSet presAssocID="{46D2645D-FF0C-4C6D-B617-A0C8941AC81A}" presName="thickLine" presStyleLbl="alignNode1" presStyleIdx="1" presStyleCnt="5"/>
      <dgm:spPr/>
    </dgm:pt>
    <dgm:pt modelId="{9F4AC701-422E-4DC5-BB86-5C0F5F8C04DF}" type="pres">
      <dgm:prSet presAssocID="{46D2645D-FF0C-4C6D-B617-A0C8941AC81A}" presName="horz1" presStyleCnt="0"/>
      <dgm:spPr/>
    </dgm:pt>
    <dgm:pt modelId="{74567CFA-92B8-4F7A-AB67-E3390147C9AB}" type="pres">
      <dgm:prSet presAssocID="{46D2645D-FF0C-4C6D-B617-A0C8941AC81A}" presName="tx1" presStyleLbl="revTx" presStyleIdx="1" presStyleCnt="5"/>
      <dgm:spPr/>
    </dgm:pt>
    <dgm:pt modelId="{71B44A21-D882-4BF9-A8E4-29CE77AC3D8F}" type="pres">
      <dgm:prSet presAssocID="{46D2645D-FF0C-4C6D-B617-A0C8941AC81A}" presName="vert1" presStyleCnt="0"/>
      <dgm:spPr/>
    </dgm:pt>
    <dgm:pt modelId="{B313E1BA-2BF7-4641-B5A1-87463C07E903}" type="pres">
      <dgm:prSet presAssocID="{BF8918F1-E44F-40D7-8368-0CB868DF5806}" presName="thickLine" presStyleLbl="alignNode1" presStyleIdx="2" presStyleCnt="5"/>
      <dgm:spPr/>
    </dgm:pt>
    <dgm:pt modelId="{726C8F4B-4B8A-4244-AF8D-996A4CE6BD65}" type="pres">
      <dgm:prSet presAssocID="{BF8918F1-E44F-40D7-8368-0CB868DF5806}" presName="horz1" presStyleCnt="0"/>
      <dgm:spPr/>
    </dgm:pt>
    <dgm:pt modelId="{665E856A-7D91-47AD-BA44-25EF9347C906}" type="pres">
      <dgm:prSet presAssocID="{BF8918F1-E44F-40D7-8368-0CB868DF5806}" presName="tx1" presStyleLbl="revTx" presStyleIdx="2" presStyleCnt="5"/>
      <dgm:spPr/>
    </dgm:pt>
    <dgm:pt modelId="{3E95FEA8-786B-485A-8075-7B54A2B8C37B}" type="pres">
      <dgm:prSet presAssocID="{BF8918F1-E44F-40D7-8368-0CB868DF5806}" presName="vert1" presStyleCnt="0"/>
      <dgm:spPr/>
    </dgm:pt>
    <dgm:pt modelId="{8E2E9EE5-31AD-4E98-B55E-C5909F740D43}" type="pres">
      <dgm:prSet presAssocID="{02BE4981-C1E8-47D1-9A21-59F42F169525}" presName="thickLine" presStyleLbl="alignNode1" presStyleIdx="3" presStyleCnt="5"/>
      <dgm:spPr/>
    </dgm:pt>
    <dgm:pt modelId="{A266EB4A-6F1B-4BBD-81C7-F9253408C99C}" type="pres">
      <dgm:prSet presAssocID="{02BE4981-C1E8-47D1-9A21-59F42F169525}" presName="horz1" presStyleCnt="0"/>
      <dgm:spPr/>
    </dgm:pt>
    <dgm:pt modelId="{27E99900-E4E4-45D0-A1C2-F471015C3014}" type="pres">
      <dgm:prSet presAssocID="{02BE4981-C1E8-47D1-9A21-59F42F169525}" presName="tx1" presStyleLbl="revTx" presStyleIdx="3" presStyleCnt="5"/>
      <dgm:spPr/>
    </dgm:pt>
    <dgm:pt modelId="{CA32882D-F915-491F-8A11-796B9A88C5C1}" type="pres">
      <dgm:prSet presAssocID="{02BE4981-C1E8-47D1-9A21-59F42F169525}" presName="vert1" presStyleCnt="0"/>
      <dgm:spPr/>
    </dgm:pt>
    <dgm:pt modelId="{B8A684BA-B1C2-4355-993D-7438B7427ABF}" type="pres">
      <dgm:prSet presAssocID="{1923049E-BEC5-4FFF-9D7A-0298DE99D3F7}" presName="thickLine" presStyleLbl="alignNode1" presStyleIdx="4" presStyleCnt="5"/>
      <dgm:spPr/>
    </dgm:pt>
    <dgm:pt modelId="{3ADEC4B8-B232-4C81-AB18-35C4BE5BBA43}" type="pres">
      <dgm:prSet presAssocID="{1923049E-BEC5-4FFF-9D7A-0298DE99D3F7}" presName="horz1" presStyleCnt="0"/>
      <dgm:spPr/>
    </dgm:pt>
    <dgm:pt modelId="{5BAD2493-9FA4-47BC-9896-48CA4F1A7522}" type="pres">
      <dgm:prSet presAssocID="{1923049E-BEC5-4FFF-9D7A-0298DE99D3F7}" presName="tx1" presStyleLbl="revTx" presStyleIdx="4" presStyleCnt="5"/>
      <dgm:spPr/>
    </dgm:pt>
    <dgm:pt modelId="{F4BADB22-B40B-49B2-82E0-3178F5DD9F8E}" type="pres">
      <dgm:prSet presAssocID="{1923049E-BEC5-4FFF-9D7A-0298DE99D3F7}" presName="vert1" presStyleCnt="0"/>
      <dgm:spPr/>
    </dgm:pt>
  </dgm:ptLst>
  <dgm:cxnLst>
    <dgm:cxn modelId="{36CA7E32-27C0-481A-A221-30DF3903D43E}" type="presOf" srcId="{BF8918F1-E44F-40D7-8368-0CB868DF5806}" destId="{665E856A-7D91-47AD-BA44-25EF9347C906}" srcOrd="0" destOrd="0" presId="urn:microsoft.com/office/officeart/2008/layout/LinedList"/>
    <dgm:cxn modelId="{BA12824A-AB0D-4914-B471-0EC043BFA4C9}" srcId="{BFF15448-E8C3-4B91-9270-F3F5095EA53C}" destId="{BF8918F1-E44F-40D7-8368-0CB868DF5806}" srcOrd="2" destOrd="0" parTransId="{7C496118-5A06-4059-A937-17326979E57B}" sibTransId="{85BBCD6F-4F3E-4B2A-BE08-EC42E1FE8976}"/>
    <dgm:cxn modelId="{89B86C4E-3E91-4436-AC1A-467063D837D5}" type="presOf" srcId="{02BE4981-C1E8-47D1-9A21-59F42F169525}" destId="{27E99900-E4E4-45D0-A1C2-F471015C3014}" srcOrd="0" destOrd="0" presId="urn:microsoft.com/office/officeart/2008/layout/LinedList"/>
    <dgm:cxn modelId="{18B1CD5A-2F21-4665-B580-77DBFBFFB9B1}" type="presOf" srcId="{1923049E-BEC5-4FFF-9D7A-0298DE99D3F7}" destId="{5BAD2493-9FA4-47BC-9896-48CA4F1A7522}" srcOrd="0" destOrd="0" presId="urn:microsoft.com/office/officeart/2008/layout/LinedList"/>
    <dgm:cxn modelId="{F22E4A91-D65A-468C-A5A6-AD7C18215587}" srcId="{BFF15448-E8C3-4B91-9270-F3F5095EA53C}" destId="{46D2645D-FF0C-4C6D-B617-A0C8941AC81A}" srcOrd="1" destOrd="0" parTransId="{736B596F-FC20-4517-863D-4E8E287915E5}" sibTransId="{D08014F9-3A2E-4D9A-8F04-AE893FFAE188}"/>
    <dgm:cxn modelId="{1800F5A9-C2E8-42E3-8136-99B1B65B81C7}" srcId="{BFF15448-E8C3-4B91-9270-F3F5095EA53C}" destId="{02BE4981-C1E8-47D1-9A21-59F42F169525}" srcOrd="3" destOrd="0" parTransId="{56728161-5EF6-4EB3-8861-567A7702BD4F}" sibTransId="{044C7E57-A539-4464-A14E-34E6ADF588CC}"/>
    <dgm:cxn modelId="{45E7F1B5-F108-4382-8A4B-BF9CD03FB59B}" srcId="{BFF15448-E8C3-4B91-9270-F3F5095EA53C}" destId="{1923049E-BEC5-4FFF-9D7A-0298DE99D3F7}" srcOrd="4" destOrd="0" parTransId="{8EFAB279-B3D9-49C3-B3F6-18C0F0FF5CF8}" sibTransId="{E4E59034-3D6F-4FDE-AA51-3469A62854B4}"/>
    <dgm:cxn modelId="{0D6265B8-B1FA-43CD-B409-9FB29DEFA13E}" srcId="{BFF15448-E8C3-4B91-9270-F3F5095EA53C}" destId="{228C8948-DEA6-436F-89FC-2D138246004B}" srcOrd="0" destOrd="0" parTransId="{6B2C7ABA-F8E7-49D9-8DDA-0D42FE9C27B1}" sibTransId="{C2764010-BD04-464C-B991-F6D58C28613C}"/>
    <dgm:cxn modelId="{5BBD01C7-F2BE-4351-97B4-B0A43D4FAAE1}" type="presOf" srcId="{46D2645D-FF0C-4C6D-B617-A0C8941AC81A}" destId="{74567CFA-92B8-4F7A-AB67-E3390147C9AB}" srcOrd="0" destOrd="0" presId="urn:microsoft.com/office/officeart/2008/layout/LinedList"/>
    <dgm:cxn modelId="{8F26BACA-2DFA-4848-9894-ACF2867CE6F4}" type="presOf" srcId="{228C8948-DEA6-436F-89FC-2D138246004B}" destId="{D8D3EF51-0413-4042-9291-9E76C9FED103}" srcOrd="0" destOrd="0" presId="urn:microsoft.com/office/officeart/2008/layout/LinedList"/>
    <dgm:cxn modelId="{5A6BF9FB-E869-44D7-8D08-85E51FF5F407}" type="presOf" srcId="{BFF15448-E8C3-4B91-9270-F3F5095EA53C}" destId="{7BD41E8A-277B-44AE-9639-CDA666D314D4}" srcOrd="0" destOrd="0" presId="urn:microsoft.com/office/officeart/2008/layout/LinedList"/>
    <dgm:cxn modelId="{72FF4F45-3983-418E-8550-8BD7CF477263}" type="presParOf" srcId="{7BD41E8A-277B-44AE-9639-CDA666D314D4}" destId="{313D0EE2-68D7-486A-BE39-DEADD4030842}" srcOrd="0" destOrd="0" presId="urn:microsoft.com/office/officeart/2008/layout/LinedList"/>
    <dgm:cxn modelId="{A215463E-ED76-4B4C-9C5A-CCF24AA0BBEA}" type="presParOf" srcId="{7BD41E8A-277B-44AE-9639-CDA666D314D4}" destId="{648CFE9C-BD64-4200-B692-C319113F1657}" srcOrd="1" destOrd="0" presId="urn:microsoft.com/office/officeart/2008/layout/LinedList"/>
    <dgm:cxn modelId="{D150313D-1F82-4EB9-A6AE-FC6789DB260B}" type="presParOf" srcId="{648CFE9C-BD64-4200-B692-C319113F1657}" destId="{D8D3EF51-0413-4042-9291-9E76C9FED103}" srcOrd="0" destOrd="0" presId="urn:microsoft.com/office/officeart/2008/layout/LinedList"/>
    <dgm:cxn modelId="{179A39FB-D8EA-4CF4-887C-FEE9FA2222E5}" type="presParOf" srcId="{648CFE9C-BD64-4200-B692-C319113F1657}" destId="{9F371728-5954-40A1-B870-95316C071EA1}" srcOrd="1" destOrd="0" presId="urn:microsoft.com/office/officeart/2008/layout/LinedList"/>
    <dgm:cxn modelId="{2B70CF08-E27E-4AED-BF98-EF393A69A6F7}" type="presParOf" srcId="{7BD41E8A-277B-44AE-9639-CDA666D314D4}" destId="{4FC3F231-D93E-4BE4-ADDA-0C7222326837}" srcOrd="2" destOrd="0" presId="urn:microsoft.com/office/officeart/2008/layout/LinedList"/>
    <dgm:cxn modelId="{D94E25B7-2EC9-4045-AECF-593B1AD93E4E}" type="presParOf" srcId="{7BD41E8A-277B-44AE-9639-CDA666D314D4}" destId="{9F4AC701-422E-4DC5-BB86-5C0F5F8C04DF}" srcOrd="3" destOrd="0" presId="urn:microsoft.com/office/officeart/2008/layout/LinedList"/>
    <dgm:cxn modelId="{D9BB51B1-8B14-4ADA-A066-10DD754A6F2C}" type="presParOf" srcId="{9F4AC701-422E-4DC5-BB86-5C0F5F8C04DF}" destId="{74567CFA-92B8-4F7A-AB67-E3390147C9AB}" srcOrd="0" destOrd="0" presId="urn:microsoft.com/office/officeart/2008/layout/LinedList"/>
    <dgm:cxn modelId="{6144EE51-CD10-41C5-BD35-445D702FC298}" type="presParOf" srcId="{9F4AC701-422E-4DC5-BB86-5C0F5F8C04DF}" destId="{71B44A21-D882-4BF9-A8E4-29CE77AC3D8F}" srcOrd="1" destOrd="0" presId="urn:microsoft.com/office/officeart/2008/layout/LinedList"/>
    <dgm:cxn modelId="{11BB1834-D58F-443A-B9BE-A77944C95275}" type="presParOf" srcId="{7BD41E8A-277B-44AE-9639-CDA666D314D4}" destId="{B313E1BA-2BF7-4641-B5A1-87463C07E903}" srcOrd="4" destOrd="0" presId="urn:microsoft.com/office/officeart/2008/layout/LinedList"/>
    <dgm:cxn modelId="{667046B7-8E8B-4FED-989E-4B783E16B2E5}" type="presParOf" srcId="{7BD41E8A-277B-44AE-9639-CDA666D314D4}" destId="{726C8F4B-4B8A-4244-AF8D-996A4CE6BD65}" srcOrd="5" destOrd="0" presId="urn:microsoft.com/office/officeart/2008/layout/LinedList"/>
    <dgm:cxn modelId="{24FCDDCB-293E-45F9-BE0E-9A96AA4C3C2E}" type="presParOf" srcId="{726C8F4B-4B8A-4244-AF8D-996A4CE6BD65}" destId="{665E856A-7D91-47AD-BA44-25EF9347C906}" srcOrd="0" destOrd="0" presId="urn:microsoft.com/office/officeart/2008/layout/LinedList"/>
    <dgm:cxn modelId="{F68D1209-9D18-4C9B-ABFA-EDB722A6B52C}" type="presParOf" srcId="{726C8F4B-4B8A-4244-AF8D-996A4CE6BD65}" destId="{3E95FEA8-786B-485A-8075-7B54A2B8C37B}" srcOrd="1" destOrd="0" presId="urn:microsoft.com/office/officeart/2008/layout/LinedList"/>
    <dgm:cxn modelId="{67712F22-697D-4ED0-ADBB-84D7E8311EE9}" type="presParOf" srcId="{7BD41E8A-277B-44AE-9639-CDA666D314D4}" destId="{8E2E9EE5-31AD-4E98-B55E-C5909F740D43}" srcOrd="6" destOrd="0" presId="urn:microsoft.com/office/officeart/2008/layout/LinedList"/>
    <dgm:cxn modelId="{2FB5E507-05F7-4B2F-8BD1-FDEE74FC9062}" type="presParOf" srcId="{7BD41E8A-277B-44AE-9639-CDA666D314D4}" destId="{A266EB4A-6F1B-4BBD-81C7-F9253408C99C}" srcOrd="7" destOrd="0" presId="urn:microsoft.com/office/officeart/2008/layout/LinedList"/>
    <dgm:cxn modelId="{CD93C336-1054-49EC-BE7D-F9EFA7D5BA1F}" type="presParOf" srcId="{A266EB4A-6F1B-4BBD-81C7-F9253408C99C}" destId="{27E99900-E4E4-45D0-A1C2-F471015C3014}" srcOrd="0" destOrd="0" presId="urn:microsoft.com/office/officeart/2008/layout/LinedList"/>
    <dgm:cxn modelId="{BDA73EE1-2B87-434F-AE80-7DA36FDB113A}" type="presParOf" srcId="{A266EB4A-6F1B-4BBD-81C7-F9253408C99C}" destId="{CA32882D-F915-491F-8A11-796B9A88C5C1}" srcOrd="1" destOrd="0" presId="urn:microsoft.com/office/officeart/2008/layout/LinedList"/>
    <dgm:cxn modelId="{4E022BF1-2E64-46EF-B8BA-C04045C8746A}" type="presParOf" srcId="{7BD41E8A-277B-44AE-9639-CDA666D314D4}" destId="{B8A684BA-B1C2-4355-993D-7438B7427ABF}" srcOrd="8" destOrd="0" presId="urn:microsoft.com/office/officeart/2008/layout/LinedList"/>
    <dgm:cxn modelId="{959C494F-EB97-4F2C-93C4-529C2BEB7A0B}" type="presParOf" srcId="{7BD41E8A-277B-44AE-9639-CDA666D314D4}" destId="{3ADEC4B8-B232-4C81-AB18-35C4BE5BBA43}" srcOrd="9" destOrd="0" presId="urn:microsoft.com/office/officeart/2008/layout/LinedList"/>
    <dgm:cxn modelId="{B6FD0B33-0330-47C0-8716-DBF96254A0D2}" type="presParOf" srcId="{3ADEC4B8-B232-4C81-AB18-35C4BE5BBA43}" destId="{5BAD2493-9FA4-47BC-9896-48CA4F1A7522}" srcOrd="0" destOrd="0" presId="urn:microsoft.com/office/officeart/2008/layout/LinedList"/>
    <dgm:cxn modelId="{BAD13343-C0D1-4991-8E50-4E3C83498D77}" type="presParOf" srcId="{3ADEC4B8-B232-4C81-AB18-35C4BE5BBA43}" destId="{F4BADB22-B40B-49B2-82E0-3178F5DD9F8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0FD22-5AA5-4C9C-A318-911530EF0EB0}">
      <dsp:nvSpPr>
        <dsp:cNvPr id="0" name=""/>
        <dsp:cNvSpPr/>
      </dsp:nvSpPr>
      <dsp:spPr>
        <a:xfrm>
          <a:off x="10090" y="573485"/>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a:t>Identify</a:t>
          </a:r>
        </a:p>
      </dsp:txBody>
      <dsp:txXfrm>
        <a:off x="10090" y="573485"/>
        <a:ext cx="3426543" cy="1027963"/>
      </dsp:txXfrm>
    </dsp:sp>
    <dsp:sp modelId="{1EFB6E85-FF6C-46BB-8E65-CF488751BC48}">
      <dsp:nvSpPr>
        <dsp:cNvPr id="0" name=""/>
        <dsp:cNvSpPr/>
      </dsp:nvSpPr>
      <dsp:spPr>
        <a:xfrm>
          <a:off x="10090" y="1601448"/>
          <a:ext cx="3426543" cy="21764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155700">
            <a:lnSpc>
              <a:spcPct val="90000"/>
            </a:lnSpc>
            <a:spcBef>
              <a:spcPct val="0"/>
            </a:spcBef>
            <a:spcAft>
              <a:spcPct val="35000"/>
            </a:spcAft>
            <a:buNone/>
          </a:pPr>
          <a:r>
            <a:rPr lang="en-US" sz="2600" kern="1200"/>
            <a:t>Identify disparities in maternal health</a:t>
          </a:r>
        </a:p>
      </dsp:txBody>
      <dsp:txXfrm>
        <a:off x="10090" y="1601448"/>
        <a:ext cx="3426543" cy="2176404"/>
      </dsp:txXfrm>
    </dsp:sp>
    <dsp:sp modelId="{3F8CB4E1-FD17-4BBA-BF05-D1BFF1273A5C}">
      <dsp:nvSpPr>
        <dsp:cNvPr id="0" name=""/>
        <dsp:cNvSpPr/>
      </dsp:nvSpPr>
      <dsp:spPr>
        <a:xfrm>
          <a:off x="3544528" y="573485"/>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a:t>Describe</a:t>
          </a:r>
        </a:p>
      </dsp:txBody>
      <dsp:txXfrm>
        <a:off x="3544528" y="573485"/>
        <a:ext cx="3426543" cy="1027963"/>
      </dsp:txXfrm>
    </dsp:sp>
    <dsp:sp modelId="{1FD93312-BDBD-4C96-AEF2-4BA02956DCBA}">
      <dsp:nvSpPr>
        <dsp:cNvPr id="0" name=""/>
        <dsp:cNvSpPr/>
      </dsp:nvSpPr>
      <dsp:spPr>
        <a:xfrm>
          <a:off x="3544528" y="1601448"/>
          <a:ext cx="3426543" cy="21764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155700">
            <a:lnSpc>
              <a:spcPct val="90000"/>
            </a:lnSpc>
            <a:spcBef>
              <a:spcPct val="0"/>
            </a:spcBef>
            <a:spcAft>
              <a:spcPct val="35000"/>
            </a:spcAft>
            <a:buNone/>
          </a:pPr>
          <a:r>
            <a:rPr lang="en-US" sz="2600" kern="1200"/>
            <a:t>Describe implicit bias and structural racism as root causes</a:t>
          </a:r>
        </a:p>
      </dsp:txBody>
      <dsp:txXfrm>
        <a:off x="3544528" y="1601448"/>
        <a:ext cx="3426543" cy="2176404"/>
      </dsp:txXfrm>
    </dsp:sp>
    <dsp:sp modelId="{8EB483DC-B61C-4A97-8A47-EBA747EA03E2}">
      <dsp:nvSpPr>
        <dsp:cNvPr id="0" name=""/>
        <dsp:cNvSpPr/>
      </dsp:nvSpPr>
      <dsp:spPr>
        <a:xfrm>
          <a:off x="7078966" y="573485"/>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a:t>Discuss</a:t>
          </a:r>
        </a:p>
      </dsp:txBody>
      <dsp:txXfrm>
        <a:off x="7078966" y="573485"/>
        <a:ext cx="3426543" cy="1027963"/>
      </dsp:txXfrm>
    </dsp:sp>
    <dsp:sp modelId="{8E27DFFC-0D4A-467F-BD9E-8712C31D5E23}">
      <dsp:nvSpPr>
        <dsp:cNvPr id="0" name=""/>
        <dsp:cNvSpPr/>
      </dsp:nvSpPr>
      <dsp:spPr>
        <a:xfrm>
          <a:off x="7078966" y="1601448"/>
          <a:ext cx="3426543" cy="21764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155700">
            <a:lnSpc>
              <a:spcPct val="90000"/>
            </a:lnSpc>
            <a:spcBef>
              <a:spcPct val="0"/>
            </a:spcBef>
            <a:spcAft>
              <a:spcPct val="35000"/>
            </a:spcAft>
            <a:buNone/>
          </a:pPr>
          <a:r>
            <a:rPr lang="en-US" sz="2600" kern="1200"/>
            <a:t>Discuss a pathway for change</a:t>
          </a:r>
        </a:p>
      </dsp:txBody>
      <dsp:txXfrm>
        <a:off x="7078966" y="1601448"/>
        <a:ext cx="3426543" cy="2176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3E3F1-0294-42BB-B0DF-180F94272071}">
      <dsp:nvSpPr>
        <dsp:cNvPr id="0" name=""/>
        <dsp:cNvSpPr/>
      </dsp:nvSpPr>
      <dsp:spPr>
        <a:xfrm>
          <a:off x="654458" y="0"/>
          <a:ext cx="7417196" cy="4419600"/>
        </a:xfrm>
        <a:prstGeom prst="rightArrow">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AABA178-9BBC-404B-985A-98A12E45259A}">
      <dsp:nvSpPr>
        <dsp:cNvPr id="0" name=""/>
        <dsp:cNvSpPr/>
      </dsp:nvSpPr>
      <dsp:spPr>
        <a:xfrm>
          <a:off x="3726" y="1325880"/>
          <a:ext cx="2804386" cy="176784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Structural racism</a:t>
          </a:r>
        </a:p>
      </dsp:txBody>
      <dsp:txXfrm>
        <a:off x="90025" y="1412179"/>
        <a:ext cx="2631788" cy="1595242"/>
      </dsp:txXfrm>
    </dsp:sp>
    <dsp:sp modelId="{6DA4A739-D999-4FCD-91FC-49ED631E103A}">
      <dsp:nvSpPr>
        <dsp:cNvPr id="0" name=""/>
        <dsp:cNvSpPr/>
      </dsp:nvSpPr>
      <dsp:spPr>
        <a:xfrm>
          <a:off x="2960863" y="1325880"/>
          <a:ext cx="2804386" cy="176784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Healthcare disparities</a:t>
          </a:r>
        </a:p>
      </dsp:txBody>
      <dsp:txXfrm>
        <a:off x="3047162" y="1412179"/>
        <a:ext cx="2631788" cy="1595242"/>
      </dsp:txXfrm>
    </dsp:sp>
    <dsp:sp modelId="{555B9E71-A4AC-491B-A67D-000753D1D49D}">
      <dsp:nvSpPr>
        <dsp:cNvPr id="0" name=""/>
        <dsp:cNvSpPr/>
      </dsp:nvSpPr>
      <dsp:spPr>
        <a:xfrm>
          <a:off x="5917999" y="1325880"/>
          <a:ext cx="2804386" cy="176784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Health disparities</a:t>
          </a:r>
        </a:p>
      </dsp:txBody>
      <dsp:txXfrm>
        <a:off x="6004298" y="1412179"/>
        <a:ext cx="2631788" cy="1595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A8B66-ED4A-4DC3-853F-037C238F92E5}">
      <dsp:nvSpPr>
        <dsp:cNvPr id="0" name=""/>
        <dsp:cNvSpPr/>
      </dsp:nvSpPr>
      <dsp:spPr>
        <a:xfrm>
          <a:off x="707390" y="0"/>
          <a:ext cx="8017086" cy="4032250"/>
        </a:xfrm>
        <a:prstGeom prst="rightArrow">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3EECCEA-4A06-48B8-8972-D34C9E2BD6C6}">
      <dsp:nvSpPr>
        <dsp:cNvPr id="0" name=""/>
        <dsp:cNvSpPr/>
      </dsp:nvSpPr>
      <dsp:spPr>
        <a:xfrm>
          <a:off x="71" y="1209675"/>
          <a:ext cx="2907189" cy="16129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Structure</a:t>
          </a:r>
        </a:p>
      </dsp:txBody>
      <dsp:txXfrm>
        <a:off x="78806" y="1288410"/>
        <a:ext cx="2749719" cy="1455430"/>
      </dsp:txXfrm>
    </dsp:sp>
    <dsp:sp modelId="{A6B8B579-3EB2-44E5-845E-36584B76C581}">
      <dsp:nvSpPr>
        <dsp:cNvPr id="0" name=""/>
        <dsp:cNvSpPr/>
      </dsp:nvSpPr>
      <dsp:spPr>
        <a:xfrm>
          <a:off x="3262338" y="1209675"/>
          <a:ext cx="2907189" cy="16129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Process</a:t>
          </a:r>
        </a:p>
      </dsp:txBody>
      <dsp:txXfrm>
        <a:off x="3341073" y="1288410"/>
        <a:ext cx="2749719" cy="1455430"/>
      </dsp:txXfrm>
    </dsp:sp>
    <dsp:sp modelId="{B9237C21-7094-4F1B-9F7F-3357EDCE8C72}">
      <dsp:nvSpPr>
        <dsp:cNvPr id="0" name=""/>
        <dsp:cNvSpPr/>
      </dsp:nvSpPr>
      <dsp:spPr>
        <a:xfrm>
          <a:off x="6524605" y="1209675"/>
          <a:ext cx="2907189" cy="16129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Outcome</a:t>
          </a:r>
        </a:p>
      </dsp:txBody>
      <dsp:txXfrm>
        <a:off x="6603340" y="1288410"/>
        <a:ext cx="2749719" cy="1455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15DF2-59B8-4C8F-B98B-021CFF2BA21D}">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503E5B-3F83-465E-897C-4BAFF90E451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88CC8F-DBF2-489B-9DB8-B29F26F8A929}">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002060"/>
              </a:solidFill>
            </a:rPr>
            <a:t>We tend to seek out patterns</a:t>
          </a:r>
        </a:p>
      </dsp:txBody>
      <dsp:txXfrm>
        <a:off x="1435590" y="531"/>
        <a:ext cx="9080009" cy="1242935"/>
      </dsp:txXfrm>
    </dsp:sp>
    <dsp:sp modelId="{78B2FFDC-E825-4852-BE8B-EFC782E9FCB4}">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B3004-893C-4655-B45D-745DE926AD5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6BDFAF-3C05-4A47-A9BB-D39A788F04A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002060"/>
              </a:solidFill>
            </a:rPr>
            <a:t>We like to take shortcuts</a:t>
          </a:r>
        </a:p>
      </dsp:txBody>
      <dsp:txXfrm>
        <a:off x="1435590" y="1554201"/>
        <a:ext cx="9080009" cy="1242935"/>
      </dsp:txXfrm>
    </dsp:sp>
    <dsp:sp modelId="{ECBEAF9D-0446-47CB-BB63-2B274F9B97CB}">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9AEFE6-ADC0-48DA-B991-F2E178C7431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C01B97-E853-4983-A81C-FBA5C4C50AA1}">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002060"/>
              </a:solidFill>
            </a:rPr>
            <a:t>Experience and social conditioning</a:t>
          </a:r>
        </a:p>
      </dsp:txBody>
      <dsp:txXfrm>
        <a:off x="1435590" y="3107870"/>
        <a:ext cx="9080009"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A14E1-3167-4848-A9D5-5533268AA3C4}">
      <dsp:nvSpPr>
        <dsp:cNvPr id="0" name=""/>
        <dsp:cNvSpPr/>
      </dsp:nvSpPr>
      <dsp:spPr>
        <a:xfrm>
          <a:off x="0" y="3736288"/>
          <a:ext cx="2628900" cy="61296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149352" rIns="186967" bIns="149352" numCol="1" spcCol="1270" anchor="ctr" anchorCtr="0">
          <a:noAutofit/>
        </a:bodyPr>
        <a:lstStyle/>
        <a:p>
          <a:pPr marL="0" lvl="0" indent="0" algn="ctr" defTabSz="933450">
            <a:lnSpc>
              <a:spcPct val="90000"/>
            </a:lnSpc>
            <a:spcBef>
              <a:spcPct val="0"/>
            </a:spcBef>
            <a:spcAft>
              <a:spcPct val="35000"/>
            </a:spcAft>
            <a:buNone/>
          </a:pPr>
          <a:r>
            <a:rPr lang="en-US" sz="2100" kern="1200"/>
            <a:t>Develop</a:t>
          </a:r>
        </a:p>
      </dsp:txBody>
      <dsp:txXfrm>
        <a:off x="0" y="3736288"/>
        <a:ext cx="2628900" cy="612969"/>
      </dsp:txXfrm>
    </dsp:sp>
    <dsp:sp modelId="{40709486-F573-4A95-8D32-FD051D60FCCC}">
      <dsp:nvSpPr>
        <dsp:cNvPr id="0" name=""/>
        <dsp:cNvSpPr/>
      </dsp:nvSpPr>
      <dsp:spPr>
        <a:xfrm>
          <a:off x="2628900" y="3736288"/>
          <a:ext cx="7886700" cy="6129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002060"/>
              </a:solidFill>
            </a:rPr>
            <a:t>Develop partnerships with community organizations</a:t>
          </a:r>
        </a:p>
      </dsp:txBody>
      <dsp:txXfrm>
        <a:off x="2628900" y="3736288"/>
        <a:ext cx="7886700" cy="612969"/>
      </dsp:txXfrm>
    </dsp:sp>
    <dsp:sp modelId="{C0687406-82CC-4DFE-B4DD-D9DED287446C}">
      <dsp:nvSpPr>
        <dsp:cNvPr id="0" name=""/>
        <dsp:cNvSpPr/>
      </dsp:nvSpPr>
      <dsp:spPr>
        <a:xfrm rot="10800000">
          <a:off x="0" y="2802736"/>
          <a:ext cx="2628900" cy="94274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149352" rIns="186967" bIns="149352" numCol="1" spcCol="1270" anchor="ctr" anchorCtr="0">
          <a:noAutofit/>
        </a:bodyPr>
        <a:lstStyle/>
        <a:p>
          <a:pPr marL="0" lvl="0" indent="0" algn="ctr" defTabSz="933450">
            <a:lnSpc>
              <a:spcPct val="90000"/>
            </a:lnSpc>
            <a:spcBef>
              <a:spcPct val="0"/>
            </a:spcBef>
            <a:spcAft>
              <a:spcPct val="35000"/>
            </a:spcAft>
            <a:buNone/>
          </a:pPr>
          <a:r>
            <a:rPr lang="en-US" sz="2100" kern="1200"/>
            <a:t>Decrease</a:t>
          </a:r>
        </a:p>
      </dsp:txBody>
      <dsp:txXfrm rot="-10800000">
        <a:off x="0" y="2802736"/>
        <a:ext cx="2628900" cy="612785"/>
      </dsp:txXfrm>
    </dsp:sp>
    <dsp:sp modelId="{7DDA9284-97E4-4C21-A821-BDB330AE826A}">
      <dsp:nvSpPr>
        <dsp:cNvPr id="0" name=""/>
        <dsp:cNvSpPr/>
      </dsp:nvSpPr>
      <dsp:spPr>
        <a:xfrm>
          <a:off x="2628900" y="2802736"/>
          <a:ext cx="7886700" cy="6127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002060"/>
              </a:solidFill>
            </a:rPr>
            <a:t>Decrease institutional racism within an organization</a:t>
          </a:r>
        </a:p>
      </dsp:txBody>
      <dsp:txXfrm>
        <a:off x="2628900" y="2802736"/>
        <a:ext cx="7886700" cy="612785"/>
      </dsp:txXfrm>
    </dsp:sp>
    <dsp:sp modelId="{FC16BF5B-B030-4487-899C-0410465CB2C2}">
      <dsp:nvSpPr>
        <dsp:cNvPr id="0" name=""/>
        <dsp:cNvSpPr/>
      </dsp:nvSpPr>
      <dsp:spPr>
        <a:xfrm rot="10800000">
          <a:off x="0" y="1869184"/>
          <a:ext cx="2628900" cy="94274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149352" rIns="186967" bIns="149352" numCol="1" spcCol="1270" anchor="ctr" anchorCtr="0">
          <a:noAutofit/>
        </a:bodyPr>
        <a:lstStyle/>
        <a:p>
          <a:pPr marL="0" lvl="0" indent="0" algn="ctr" defTabSz="933450">
            <a:lnSpc>
              <a:spcPct val="90000"/>
            </a:lnSpc>
            <a:spcBef>
              <a:spcPct val="0"/>
            </a:spcBef>
            <a:spcAft>
              <a:spcPct val="35000"/>
            </a:spcAft>
            <a:buNone/>
          </a:pPr>
          <a:r>
            <a:rPr lang="en-US" sz="2100" kern="1200"/>
            <a:t>Deploy</a:t>
          </a:r>
        </a:p>
      </dsp:txBody>
      <dsp:txXfrm rot="-10800000">
        <a:off x="0" y="1869184"/>
        <a:ext cx="2628900" cy="612785"/>
      </dsp:txXfrm>
    </dsp:sp>
    <dsp:sp modelId="{22CAC369-27C4-4DD9-8235-AC068F3A043A}">
      <dsp:nvSpPr>
        <dsp:cNvPr id="0" name=""/>
        <dsp:cNvSpPr/>
      </dsp:nvSpPr>
      <dsp:spPr>
        <a:xfrm>
          <a:off x="2628900" y="1869184"/>
          <a:ext cx="7886700" cy="6127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28600" rIns="159980" bIns="22860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02060"/>
              </a:solidFill>
            </a:rPr>
            <a:t>Deploy specific strategies to address the multiple determinants of health which organizations can make an impact</a:t>
          </a:r>
        </a:p>
      </dsp:txBody>
      <dsp:txXfrm>
        <a:off x="2628900" y="1869184"/>
        <a:ext cx="7886700" cy="612785"/>
      </dsp:txXfrm>
    </dsp:sp>
    <dsp:sp modelId="{8987E526-38C9-4DBB-B5FC-85B1026D4368}">
      <dsp:nvSpPr>
        <dsp:cNvPr id="0" name=""/>
        <dsp:cNvSpPr/>
      </dsp:nvSpPr>
      <dsp:spPr>
        <a:xfrm rot="10800000">
          <a:off x="0" y="935632"/>
          <a:ext cx="2628900" cy="94274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149352" rIns="186967" bIns="149352" numCol="1" spcCol="1270" anchor="ctr" anchorCtr="0">
          <a:noAutofit/>
        </a:bodyPr>
        <a:lstStyle/>
        <a:p>
          <a:pPr marL="0" lvl="0" indent="0" algn="ctr" defTabSz="933450">
            <a:lnSpc>
              <a:spcPct val="90000"/>
            </a:lnSpc>
            <a:spcBef>
              <a:spcPct val="0"/>
            </a:spcBef>
            <a:spcAft>
              <a:spcPct val="35000"/>
            </a:spcAft>
            <a:buNone/>
          </a:pPr>
          <a:r>
            <a:rPr lang="en-US" sz="2100" kern="1200"/>
            <a:t>Develop</a:t>
          </a:r>
        </a:p>
      </dsp:txBody>
      <dsp:txXfrm rot="-10800000">
        <a:off x="0" y="935632"/>
        <a:ext cx="2628900" cy="612785"/>
      </dsp:txXfrm>
    </dsp:sp>
    <dsp:sp modelId="{FE919D3A-7C61-4070-8AFC-F26436F67611}">
      <dsp:nvSpPr>
        <dsp:cNvPr id="0" name=""/>
        <dsp:cNvSpPr/>
      </dsp:nvSpPr>
      <dsp:spPr>
        <a:xfrm>
          <a:off x="2628900" y="935632"/>
          <a:ext cx="7886700" cy="6127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002060"/>
              </a:solidFill>
            </a:rPr>
            <a:t>Develop structure and processes to support health equity work</a:t>
          </a:r>
        </a:p>
      </dsp:txBody>
      <dsp:txXfrm>
        <a:off x="2628900" y="935632"/>
        <a:ext cx="7886700" cy="612785"/>
      </dsp:txXfrm>
    </dsp:sp>
    <dsp:sp modelId="{CCCED631-61C8-4169-A877-5732ECF96BC0}">
      <dsp:nvSpPr>
        <dsp:cNvPr id="0" name=""/>
        <dsp:cNvSpPr/>
      </dsp:nvSpPr>
      <dsp:spPr>
        <a:xfrm rot="10800000">
          <a:off x="0" y="2080"/>
          <a:ext cx="2628900" cy="94274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149352" rIns="186967" bIns="149352" numCol="1" spcCol="1270" anchor="ctr" anchorCtr="0">
          <a:noAutofit/>
        </a:bodyPr>
        <a:lstStyle/>
        <a:p>
          <a:pPr marL="0" lvl="0" indent="0" algn="ctr" defTabSz="933450">
            <a:lnSpc>
              <a:spcPct val="90000"/>
            </a:lnSpc>
            <a:spcBef>
              <a:spcPct val="0"/>
            </a:spcBef>
            <a:spcAft>
              <a:spcPct val="35000"/>
            </a:spcAft>
            <a:buNone/>
          </a:pPr>
          <a:r>
            <a:rPr lang="en-US" sz="2100" kern="1200"/>
            <a:t>Make</a:t>
          </a:r>
        </a:p>
      </dsp:txBody>
      <dsp:txXfrm rot="-10800000">
        <a:off x="0" y="2080"/>
        <a:ext cx="2628900" cy="612785"/>
      </dsp:txXfrm>
    </dsp:sp>
    <dsp:sp modelId="{4AE0EAD7-C1FE-4E86-AB80-816014816F85}">
      <dsp:nvSpPr>
        <dsp:cNvPr id="0" name=""/>
        <dsp:cNvSpPr/>
      </dsp:nvSpPr>
      <dsp:spPr>
        <a:xfrm>
          <a:off x="2628900" y="2"/>
          <a:ext cx="7886700" cy="6127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002060"/>
              </a:solidFill>
            </a:rPr>
            <a:t>Make health equity a strategic priority</a:t>
          </a:r>
        </a:p>
      </dsp:txBody>
      <dsp:txXfrm>
        <a:off x="2628900" y="2"/>
        <a:ext cx="7886700" cy="6127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3C0AD-7543-4151-9414-955AB8741867}">
      <dsp:nvSpPr>
        <dsp:cNvPr id="0" name=""/>
        <dsp:cNvSpPr/>
      </dsp:nvSpPr>
      <dsp:spPr>
        <a:xfrm>
          <a:off x="3033317" y="685974"/>
          <a:ext cx="529338" cy="91440"/>
        </a:xfrm>
        <a:custGeom>
          <a:avLst/>
          <a:gdLst/>
          <a:ahLst/>
          <a:cxnLst/>
          <a:rect l="0" t="0" r="0" b="0"/>
          <a:pathLst>
            <a:path>
              <a:moveTo>
                <a:pt x="0" y="45720"/>
              </a:moveTo>
              <a:lnTo>
                <a:pt x="52933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83988" y="728895"/>
        <a:ext cx="27996" cy="5599"/>
      </dsp:txXfrm>
    </dsp:sp>
    <dsp:sp modelId="{1CD2A5EA-764C-481E-9605-EBF9B3E3551B}">
      <dsp:nvSpPr>
        <dsp:cNvPr id="0" name=""/>
        <dsp:cNvSpPr/>
      </dsp:nvSpPr>
      <dsp:spPr>
        <a:xfrm>
          <a:off x="600600" y="1339"/>
          <a:ext cx="2434517" cy="14607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a:t>Linking Quality to Equity</a:t>
          </a:r>
        </a:p>
      </dsp:txBody>
      <dsp:txXfrm>
        <a:off x="600600" y="1339"/>
        <a:ext cx="2434517" cy="1460710"/>
      </dsp:txXfrm>
    </dsp:sp>
    <dsp:sp modelId="{8B4D97D0-426D-4524-87D9-751DDE893F9C}">
      <dsp:nvSpPr>
        <dsp:cNvPr id="0" name=""/>
        <dsp:cNvSpPr/>
      </dsp:nvSpPr>
      <dsp:spPr>
        <a:xfrm>
          <a:off x="1817859" y="1460249"/>
          <a:ext cx="2994455" cy="529338"/>
        </a:xfrm>
        <a:custGeom>
          <a:avLst/>
          <a:gdLst/>
          <a:ahLst/>
          <a:cxnLst/>
          <a:rect l="0" t="0" r="0" b="0"/>
          <a:pathLst>
            <a:path>
              <a:moveTo>
                <a:pt x="2994455" y="0"/>
              </a:moveTo>
              <a:lnTo>
                <a:pt x="2994455" y="281769"/>
              </a:lnTo>
              <a:lnTo>
                <a:pt x="0" y="281769"/>
              </a:lnTo>
              <a:lnTo>
                <a:pt x="0" y="529338"/>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8928" y="1722119"/>
        <a:ext cx="152317" cy="5599"/>
      </dsp:txXfrm>
    </dsp:sp>
    <dsp:sp modelId="{76E628A3-0398-46A8-B61E-7109781F4939}">
      <dsp:nvSpPr>
        <dsp:cNvPr id="0" name=""/>
        <dsp:cNvSpPr/>
      </dsp:nvSpPr>
      <dsp:spPr>
        <a:xfrm>
          <a:off x="3595056" y="1339"/>
          <a:ext cx="2434517" cy="14607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a:t>Creating a Culture of Equity</a:t>
          </a:r>
        </a:p>
      </dsp:txBody>
      <dsp:txXfrm>
        <a:off x="3595056" y="1339"/>
        <a:ext cx="2434517" cy="1460710"/>
      </dsp:txXfrm>
    </dsp:sp>
    <dsp:sp modelId="{946AEB9E-74DD-4F28-B0BF-2118A624DDD4}">
      <dsp:nvSpPr>
        <dsp:cNvPr id="0" name=""/>
        <dsp:cNvSpPr/>
      </dsp:nvSpPr>
      <dsp:spPr>
        <a:xfrm>
          <a:off x="3033317" y="2706624"/>
          <a:ext cx="529338" cy="91440"/>
        </a:xfrm>
        <a:custGeom>
          <a:avLst/>
          <a:gdLst/>
          <a:ahLst/>
          <a:cxnLst/>
          <a:rect l="0" t="0" r="0" b="0"/>
          <a:pathLst>
            <a:path>
              <a:moveTo>
                <a:pt x="0" y="45720"/>
              </a:moveTo>
              <a:lnTo>
                <a:pt x="52933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83988" y="2749544"/>
        <a:ext cx="27996" cy="5599"/>
      </dsp:txXfrm>
    </dsp:sp>
    <dsp:sp modelId="{9BF59D56-06BD-4567-A16F-A337728B0A31}">
      <dsp:nvSpPr>
        <dsp:cNvPr id="0" name=""/>
        <dsp:cNvSpPr/>
      </dsp:nvSpPr>
      <dsp:spPr>
        <a:xfrm>
          <a:off x="600600" y="2021988"/>
          <a:ext cx="2434517" cy="14607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a:t>Diagnosing the Disparity</a:t>
          </a:r>
        </a:p>
      </dsp:txBody>
      <dsp:txXfrm>
        <a:off x="600600" y="2021988"/>
        <a:ext cx="2434517" cy="1460710"/>
      </dsp:txXfrm>
    </dsp:sp>
    <dsp:sp modelId="{AED853B7-EA64-4402-B9EC-BE6867DD0596}">
      <dsp:nvSpPr>
        <dsp:cNvPr id="0" name=""/>
        <dsp:cNvSpPr/>
      </dsp:nvSpPr>
      <dsp:spPr>
        <a:xfrm>
          <a:off x="1817859" y="3480899"/>
          <a:ext cx="2994455" cy="529338"/>
        </a:xfrm>
        <a:custGeom>
          <a:avLst/>
          <a:gdLst/>
          <a:ahLst/>
          <a:cxnLst/>
          <a:rect l="0" t="0" r="0" b="0"/>
          <a:pathLst>
            <a:path>
              <a:moveTo>
                <a:pt x="2994455" y="0"/>
              </a:moveTo>
              <a:lnTo>
                <a:pt x="2994455" y="281769"/>
              </a:lnTo>
              <a:lnTo>
                <a:pt x="0" y="281769"/>
              </a:lnTo>
              <a:lnTo>
                <a:pt x="0" y="529338"/>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8928" y="3742768"/>
        <a:ext cx="152317" cy="5599"/>
      </dsp:txXfrm>
    </dsp:sp>
    <dsp:sp modelId="{C33FF105-728E-4E6A-80BC-7BDFDCF93713}">
      <dsp:nvSpPr>
        <dsp:cNvPr id="0" name=""/>
        <dsp:cNvSpPr/>
      </dsp:nvSpPr>
      <dsp:spPr>
        <a:xfrm>
          <a:off x="3595056" y="2021988"/>
          <a:ext cx="2434517" cy="14607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a:t>Designing the Activity</a:t>
          </a:r>
        </a:p>
      </dsp:txBody>
      <dsp:txXfrm>
        <a:off x="3595056" y="2021988"/>
        <a:ext cx="2434517" cy="1460710"/>
      </dsp:txXfrm>
    </dsp:sp>
    <dsp:sp modelId="{D47C9AC7-D94B-4214-ADB4-713E577F9FDB}">
      <dsp:nvSpPr>
        <dsp:cNvPr id="0" name=""/>
        <dsp:cNvSpPr/>
      </dsp:nvSpPr>
      <dsp:spPr>
        <a:xfrm>
          <a:off x="3033317" y="4727273"/>
          <a:ext cx="529338" cy="91440"/>
        </a:xfrm>
        <a:custGeom>
          <a:avLst/>
          <a:gdLst/>
          <a:ahLst/>
          <a:cxnLst/>
          <a:rect l="0" t="0" r="0" b="0"/>
          <a:pathLst>
            <a:path>
              <a:moveTo>
                <a:pt x="0" y="45720"/>
              </a:moveTo>
              <a:lnTo>
                <a:pt x="52933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83988" y="4770193"/>
        <a:ext cx="27996" cy="5599"/>
      </dsp:txXfrm>
    </dsp:sp>
    <dsp:sp modelId="{2CC1EC2B-03C6-4BD2-AC0F-9570519158AB}">
      <dsp:nvSpPr>
        <dsp:cNvPr id="0" name=""/>
        <dsp:cNvSpPr/>
      </dsp:nvSpPr>
      <dsp:spPr>
        <a:xfrm>
          <a:off x="600600" y="4042638"/>
          <a:ext cx="2434517" cy="14607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a:t>Securing </a:t>
          </a:r>
        </a:p>
        <a:p>
          <a:pPr marL="0" lvl="0" indent="0" algn="ctr" defTabSz="1155700">
            <a:lnSpc>
              <a:spcPct val="90000"/>
            </a:lnSpc>
            <a:spcBef>
              <a:spcPct val="0"/>
            </a:spcBef>
            <a:spcAft>
              <a:spcPct val="35000"/>
            </a:spcAft>
            <a:buNone/>
          </a:pPr>
          <a:r>
            <a:rPr lang="en-US" sz="2600" b="1" kern="1200"/>
            <a:t>Buy-in</a:t>
          </a:r>
        </a:p>
      </dsp:txBody>
      <dsp:txXfrm>
        <a:off x="600600" y="4042638"/>
        <a:ext cx="2434517" cy="1460710"/>
      </dsp:txXfrm>
    </dsp:sp>
    <dsp:sp modelId="{B8E3857D-3F69-46D4-98DF-8320F0EEADA7}">
      <dsp:nvSpPr>
        <dsp:cNvPr id="0" name=""/>
        <dsp:cNvSpPr/>
      </dsp:nvSpPr>
      <dsp:spPr>
        <a:xfrm>
          <a:off x="3595056" y="4042638"/>
          <a:ext cx="2434517" cy="14607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a:t>Implementing Change</a:t>
          </a:r>
        </a:p>
      </dsp:txBody>
      <dsp:txXfrm>
        <a:off x="3595056" y="4042638"/>
        <a:ext cx="2434517" cy="14607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D0EE2-68D7-486A-BE39-DEADD4030842}">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D3EF51-0413-4042-9291-9E76C9FED103}">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NPR </a:t>
          </a:r>
          <a:r>
            <a:rPr lang="en-US" sz="3500" kern="1200">
              <a:hlinkClick xmlns:r="http://schemas.openxmlformats.org/officeDocument/2006/relationships" r:id="rId1"/>
            </a:rPr>
            <a:t>Code Switch</a:t>
          </a:r>
          <a:endParaRPr lang="en-US" sz="3500" kern="1200"/>
        </a:p>
      </dsp:txBody>
      <dsp:txXfrm>
        <a:off x="0" y="531"/>
        <a:ext cx="10515600" cy="870055"/>
      </dsp:txXfrm>
    </dsp:sp>
    <dsp:sp modelId="{4FC3F231-D93E-4BE4-ADDA-0C7222326837}">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567CFA-92B8-4F7A-AB67-E3390147C9AB}">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hlinkClick xmlns:r="http://schemas.openxmlformats.org/officeDocument/2006/relationships" r:id="rId2"/>
            </a:rPr>
            <a:t>Dear White Women</a:t>
          </a:r>
          <a:endParaRPr lang="en-US" sz="3500" kern="1200"/>
        </a:p>
      </dsp:txBody>
      <dsp:txXfrm>
        <a:off x="0" y="870586"/>
        <a:ext cx="10515600" cy="870055"/>
      </dsp:txXfrm>
    </dsp:sp>
    <dsp:sp modelId="{B313E1BA-2BF7-4641-B5A1-87463C07E903}">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5E856A-7D91-47AD-BA44-25EF9347C906}">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Harvard Business Review </a:t>
          </a:r>
          <a:r>
            <a:rPr lang="en-US" sz="3500" kern="1200">
              <a:hlinkClick xmlns:r="http://schemas.openxmlformats.org/officeDocument/2006/relationships" r:id="rId3"/>
            </a:rPr>
            <a:t>Women at Work</a:t>
          </a:r>
          <a:endParaRPr lang="en-US" sz="3500" kern="1200"/>
        </a:p>
      </dsp:txBody>
      <dsp:txXfrm>
        <a:off x="0" y="1740641"/>
        <a:ext cx="10515600" cy="870055"/>
      </dsp:txXfrm>
    </dsp:sp>
    <dsp:sp modelId="{8E2E9EE5-31AD-4E98-B55E-C5909F740D43}">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E99900-E4E4-45D0-A1C2-F471015C3014}">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Apple Podcasts </a:t>
          </a:r>
          <a:r>
            <a:rPr lang="en-US" sz="3500" kern="1200" dirty="0">
              <a:hlinkClick xmlns:r="http://schemas.openxmlformats.org/officeDocument/2006/relationships" r:id="rId4"/>
            </a:rPr>
            <a:t>All in: Workplace Diversity and Inclusion</a:t>
          </a:r>
          <a:endParaRPr lang="en-US" sz="3500" kern="1200" dirty="0"/>
        </a:p>
      </dsp:txBody>
      <dsp:txXfrm>
        <a:off x="0" y="2610696"/>
        <a:ext cx="10515600" cy="870055"/>
      </dsp:txXfrm>
    </dsp:sp>
    <dsp:sp modelId="{B8A684BA-B1C2-4355-993D-7438B7427ABF}">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D2493-9FA4-47BC-9896-48CA4F1A7522}">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The Guardian </a:t>
          </a:r>
          <a:r>
            <a:rPr lang="en-US" sz="3500" kern="1200">
              <a:hlinkClick xmlns:r="http://schemas.openxmlformats.org/officeDocument/2006/relationships" r:id="rId5"/>
            </a:rPr>
            <a:t>Antiracism and America</a:t>
          </a:r>
          <a:endParaRPr lang="en-US" sz="3500" kern="1200"/>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461562-C488-7943-9B50-2616564B5706}" type="datetimeFigureOut">
              <a:rPr lang="en-US" smtClean="0"/>
              <a:t>10/21/2024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873515-967A-9D48-BF45-3AA79A42238C}" type="slidenum">
              <a:rPr lang="en-US" smtClean="0"/>
              <a:t>‹#›</a:t>
            </a:fld>
            <a:endParaRPr lang="en-US"/>
          </a:p>
        </p:txBody>
      </p:sp>
    </p:spTree>
    <p:extLst>
      <p:ext uri="{BB962C8B-B14F-4D97-AF65-F5344CB8AC3E}">
        <p14:creationId xmlns:p14="http://schemas.microsoft.com/office/powerpoint/2010/main" val="4239397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5A758-AD64-47F3-B3B5-50E8477EC297}" type="datetimeFigureOut">
              <a:rPr lang="en-US" smtClean="0"/>
              <a:t>10/21/2024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0D12E4-04D0-4C3A-9D62-C15E1872A6C4}" type="slidenum">
              <a:rPr lang="en-US" smtClean="0"/>
              <a:t>‹#›</a:t>
            </a:fld>
            <a:endParaRPr lang="en-US"/>
          </a:p>
        </p:txBody>
      </p:sp>
    </p:spTree>
    <p:extLst>
      <p:ext uri="{BB962C8B-B14F-4D97-AF65-F5344CB8AC3E}">
        <p14:creationId xmlns:p14="http://schemas.microsoft.com/office/powerpoint/2010/main" val="4036872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olvingdisparities.org/research/intervention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solvingdisparities.org/research/review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1</a:t>
            </a:fld>
            <a:endParaRPr lang="en-US"/>
          </a:p>
        </p:txBody>
      </p:sp>
    </p:spTree>
    <p:extLst>
      <p:ext uri="{BB962C8B-B14F-4D97-AF65-F5344CB8AC3E}">
        <p14:creationId xmlns:p14="http://schemas.microsoft.com/office/powerpoint/2010/main" val="397211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12</a:t>
            </a:fld>
            <a:endParaRPr lang="en-US"/>
          </a:p>
        </p:txBody>
      </p:sp>
    </p:spTree>
    <p:extLst>
      <p:ext uri="{BB962C8B-B14F-4D97-AF65-F5344CB8AC3E}">
        <p14:creationId xmlns:p14="http://schemas.microsoft.com/office/powerpoint/2010/main" val="46910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boy and his father are driving down a road. They get into an accident. The father is killed. The son is taken to the hospital and it is determined that he needs surgery. The surgeon says, “I cannot operate on him. He is my son”. Who is the surgeon?</a:t>
            </a:r>
          </a:p>
          <a:p>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14</a:t>
            </a:fld>
            <a:endParaRPr lang="en-US"/>
          </a:p>
        </p:txBody>
      </p:sp>
    </p:spTree>
    <p:extLst>
      <p:ext uri="{BB962C8B-B14F-4D97-AF65-F5344CB8AC3E}">
        <p14:creationId xmlns:p14="http://schemas.microsoft.com/office/powerpoint/2010/main" val="67259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ability to store process and apply information about people in social situations ins dependent on our ability to look for patterns and associations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brain is constantly inundated with more information than it can process, mental shortcuts are needed to make it through all of the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Influenced by experience, whether that is direct personal experience or cultural conditioning , media portrayals, and upbringing</a:t>
            </a:r>
          </a:p>
          <a:p>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15</a:t>
            </a:fld>
            <a:endParaRPr lang="en-US"/>
          </a:p>
        </p:txBody>
      </p:sp>
    </p:spTree>
    <p:extLst>
      <p:ext uri="{BB962C8B-B14F-4D97-AF65-F5344CB8AC3E}">
        <p14:creationId xmlns:p14="http://schemas.microsoft.com/office/powerpoint/2010/main" val="316193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17D702-8766-466A-94EC-4B4A1E002711}" type="slidenum">
              <a:rPr lang="en-US" smtClean="0"/>
              <a:t>17</a:t>
            </a:fld>
            <a:endParaRPr lang="en-US" dirty="0"/>
          </a:p>
        </p:txBody>
      </p:sp>
    </p:spTree>
    <p:extLst>
      <p:ext uri="{BB962C8B-B14F-4D97-AF65-F5344CB8AC3E}">
        <p14:creationId xmlns:p14="http://schemas.microsoft.com/office/powerpoint/2010/main" val="369894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20</a:t>
            </a:fld>
            <a:endParaRPr lang="en-US"/>
          </a:p>
        </p:txBody>
      </p:sp>
    </p:spTree>
    <p:extLst>
      <p:ext uri="{BB962C8B-B14F-4D97-AF65-F5344CB8AC3E}">
        <p14:creationId xmlns:p14="http://schemas.microsoft.com/office/powerpoint/2010/main" val="298914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Health systems have the ability to improve the intermediary determinants SDH.</a:t>
            </a:r>
          </a:p>
        </p:txBody>
      </p:sp>
      <p:sp>
        <p:nvSpPr>
          <p:cNvPr id="4" name="Slide Number Placeholder 3"/>
          <p:cNvSpPr>
            <a:spLocks noGrp="1"/>
          </p:cNvSpPr>
          <p:nvPr>
            <p:ph type="sldNum" sz="quarter" idx="5"/>
          </p:nvPr>
        </p:nvSpPr>
        <p:spPr/>
        <p:txBody>
          <a:bodyPr/>
          <a:lstStyle/>
          <a:p>
            <a:fld id="{A60D12E4-04D0-4C3A-9D62-C15E1872A6C4}" type="slidenum">
              <a:rPr lang="en-US" smtClean="0"/>
              <a:t>22</a:t>
            </a:fld>
            <a:endParaRPr lang="en-US"/>
          </a:p>
        </p:txBody>
      </p:sp>
    </p:spTree>
    <p:extLst>
      <p:ext uri="{BB962C8B-B14F-4D97-AF65-F5344CB8AC3E}">
        <p14:creationId xmlns:p14="http://schemas.microsoft.com/office/powerpoint/2010/main" val="2276938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A60D12E4-04D0-4C3A-9D62-C15E1872A6C4}" type="slidenum">
              <a:rPr lang="en-US" smtClean="0"/>
              <a:t>23</a:t>
            </a:fld>
            <a:endParaRPr lang="en-US" dirty="0"/>
          </a:p>
        </p:txBody>
      </p:sp>
    </p:spTree>
    <p:extLst>
      <p:ext uri="{BB962C8B-B14F-4D97-AF65-F5344CB8AC3E}">
        <p14:creationId xmlns:p14="http://schemas.microsoft.com/office/powerpoint/2010/main" val="1312011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Advancing Health Equity was founded by Robert Wood Johnson in 2005 formerly known as “Finding Answers”. The organization strives to achieve equity by eliminating health and healthcare disparities. The Roadmap was developed in partnership with </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a:rPr>
              <a:t>33 healthcare organizations</a:t>
            </a:r>
            <a:r>
              <a:rPr lang="en-US" sz="1200" b="0" i="0" kern="1200" dirty="0">
                <a:solidFill>
                  <a:schemeClr val="tx1"/>
                </a:solidFill>
                <a:effectLst/>
                <a:latin typeface="+mn-lt"/>
                <a:ea typeface="+mn-ea"/>
                <a:cs typeface="+mn-cs"/>
              </a:rPr>
              <a:t>, the unique implementation challenges and successes experienced at each site, as well as the results of </a:t>
            </a:r>
            <a:r>
              <a:rPr lang="en-US" sz="1200" b="0" i="0" u="none" strike="noStrike" kern="1200" dirty="0">
                <a:solidFill>
                  <a:schemeClr val="tx1"/>
                </a:solidFill>
                <a:effectLst/>
                <a:latin typeface="+mn-lt"/>
                <a:ea typeface="+mn-ea"/>
                <a:cs typeface="+mn-cs"/>
                <a:hlinkClick r:id="rId4"/>
              </a:rPr>
              <a:t>11 systematic reviews</a:t>
            </a:r>
            <a:r>
              <a:rPr lang="en-US" sz="1200" b="0" i="0" kern="1200" dirty="0">
                <a:solidFill>
                  <a:schemeClr val="tx1"/>
                </a:solidFill>
                <a:effectLst/>
                <a:latin typeface="+mn-lt"/>
                <a:ea typeface="+mn-ea"/>
                <a:cs typeface="+mn-cs"/>
              </a:rPr>
              <a:t> of the disparities-reduction literature. While this can be done from a health systems standpoint, it can also be done through perinatal quality collaboratives.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roadmap is a step-by-step pathway to implement support for equitable and respectful care. We will discuss in more detail during our second lecture in the series.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24</a:t>
            </a:fld>
            <a:endParaRPr lang="en-US"/>
          </a:p>
        </p:txBody>
      </p:sp>
    </p:spTree>
    <p:extLst>
      <p:ext uri="{BB962C8B-B14F-4D97-AF65-F5344CB8AC3E}">
        <p14:creationId xmlns:p14="http://schemas.microsoft.com/office/powerpoint/2010/main" val="3462296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Because this is unconscious, you must think of addressing implicit bias like “breaking a habit”. Therefore, change must be intentional and longitudinal</a:t>
            </a:r>
          </a:p>
        </p:txBody>
      </p:sp>
      <p:sp>
        <p:nvSpPr>
          <p:cNvPr id="4" name="Slide Number Placeholder 3"/>
          <p:cNvSpPr>
            <a:spLocks noGrp="1"/>
          </p:cNvSpPr>
          <p:nvPr>
            <p:ph type="sldNum" sz="quarter" idx="5"/>
          </p:nvPr>
        </p:nvSpPr>
        <p:spPr/>
        <p:txBody>
          <a:bodyPr/>
          <a:lstStyle/>
          <a:p>
            <a:fld id="{A60D12E4-04D0-4C3A-9D62-C15E1872A6C4}" type="slidenum">
              <a:rPr lang="en-US" smtClean="0"/>
              <a:t>25</a:t>
            </a:fld>
            <a:endParaRPr lang="en-US"/>
          </a:p>
        </p:txBody>
      </p:sp>
    </p:spTree>
    <p:extLst>
      <p:ext uri="{BB962C8B-B14F-4D97-AF65-F5344CB8AC3E}">
        <p14:creationId xmlns:p14="http://schemas.microsoft.com/office/powerpoint/2010/main" val="3622419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say nothing, you are still saying something. There is no such place as neutrality. </a:t>
            </a:r>
          </a:p>
        </p:txBody>
      </p:sp>
      <p:sp>
        <p:nvSpPr>
          <p:cNvPr id="4" name="Slide Number Placeholder 3"/>
          <p:cNvSpPr>
            <a:spLocks noGrp="1"/>
          </p:cNvSpPr>
          <p:nvPr>
            <p:ph type="sldNum" sz="quarter" idx="5"/>
          </p:nvPr>
        </p:nvSpPr>
        <p:spPr/>
        <p:txBody>
          <a:bodyPr/>
          <a:lstStyle/>
          <a:p>
            <a:fld id="{A60D12E4-04D0-4C3A-9D62-C15E1872A6C4}" type="slidenum">
              <a:rPr lang="en-US" smtClean="0"/>
              <a:t>26</a:t>
            </a:fld>
            <a:endParaRPr lang="en-US"/>
          </a:p>
        </p:txBody>
      </p:sp>
    </p:spTree>
    <p:extLst>
      <p:ext uri="{BB962C8B-B14F-4D97-AF65-F5344CB8AC3E}">
        <p14:creationId xmlns:p14="http://schemas.microsoft.com/office/powerpoint/2010/main" val="337424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2</a:t>
            </a:fld>
            <a:endParaRPr lang="en-US"/>
          </a:p>
        </p:txBody>
      </p:sp>
    </p:spTree>
    <p:extLst>
      <p:ext uri="{BB962C8B-B14F-4D97-AF65-F5344CB8AC3E}">
        <p14:creationId xmlns:p14="http://schemas.microsoft.com/office/powerpoint/2010/main" val="3767243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0D12E4-04D0-4C3A-9D62-C15E1872A6C4}" type="slidenum">
              <a:rPr lang="en-US" smtClean="0"/>
              <a:t>28</a:t>
            </a:fld>
            <a:endParaRPr lang="en-US"/>
          </a:p>
        </p:txBody>
      </p:sp>
    </p:spTree>
    <p:extLst>
      <p:ext uri="{BB962C8B-B14F-4D97-AF65-F5344CB8AC3E}">
        <p14:creationId xmlns:p14="http://schemas.microsoft.com/office/powerpoint/2010/main" val="220333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4: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dirty="0"/>
          </a:p>
        </p:txBody>
      </p:sp>
      <p:sp>
        <p:nvSpPr>
          <p:cNvPr id="495" name="Google Shape;495;p4:notes"/>
          <p:cNvSpPr txBox="1">
            <a:spLocks noGrp="1"/>
          </p:cNvSpPr>
          <p:nvPr>
            <p:ph type="sldNum" idx="12"/>
          </p:nvPr>
        </p:nvSpPr>
        <p:spPr>
          <a:xfrm>
            <a:off x="4023092" y="8917422"/>
            <a:ext cx="3077739" cy="46942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a:t>
            </a:r>
            <a:r>
              <a:rPr lang="en-US" i="1" dirty="0"/>
              <a:t> </a:t>
            </a:r>
            <a:r>
              <a:rPr lang="en-US" i="0" dirty="0"/>
              <a:t>IOM has identified six domains to achieve quality. Initially, equity was a separate domain. They have since revised the domains as they understand equity has to be woven into all domains to achieve quality care</a:t>
            </a:r>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4</a:t>
            </a:fld>
            <a:endParaRPr lang="en-US"/>
          </a:p>
        </p:txBody>
      </p:sp>
    </p:spTree>
    <p:extLst>
      <p:ext uri="{BB962C8B-B14F-4D97-AF65-F5344CB8AC3E}">
        <p14:creationId xmlns:p14="http://schemas.microsoft.com/office/powerpoint/2010/main" val="275675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23: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23: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dirty="0"/>
              <a:t>The American Public Health Association defines health equity as everyone having “the opportunity to attain their highest level of health.”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It is important to make a distinction between “Equality” and “Equity”.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 Equality describes a situation where all individuals or groups of people receive the same amount of resources regardless of need.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 “Equity” takes into consideration, advantage and disadvantage, involves a distribution of resources that enables all individuals and communities to have equal opportunity.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Racial health equity exists when racial identification is not a predictor of disease or of how society’s health-supporting resources and opportunities are distributed.</a:t>
            </a:r>
            <a:endParaRPr dirty="0"/>
          </a:p>
          <a:p>
            <a:pPr marL="0" lvl="0" indent="0" algn="l" rtl="0">
              <a:lnSpc>
                <a:spcPct val="100000"/>
              </a:lnSpc>
              <a:spcBef>
                <a:spcPts val="0"/>
              </a:spcBef>
              <a:spcAft>
                <a:spcPts val="0"/>
              </a:spcAft>
              <a:buSzPts val="1400"/>
              <a:buNone/>
            </a:pPr>
            <a:endParaRPr dirty="0"/>
          </a:p>
        </p:txBody>
      </p:sp>
      <p:sp>
        <p:nvSpPr>
          <p:cNvPr id="738" name="Google Shape;738;p23:notes"/>
          <p:cNvSpPr txBox="1">
            <a:spLocks noGrp="1"/>
          </p:cNvSpPr>
          <p:nvPr>
            <p:ph type="sldNum" idx="12"/>
          </p:nvPr>
        </p:nvSpPr>
        <p:spPr>
          <a:xfrm>
            <a:off x="4023092" y="8917422"/>
            <a:ext cx="3077739" cy="46942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5898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6</a:t>
            </a:fld>
            <a:endParaRPr lang="en-US"/>
          </a:p>
        </p:txBody>
      </p:sp>
    </p:spTree>
    <p:extLst>
      <p:ext uri="{BB962C8B-B14F-4D97-AF65-F5344CB8AC3E}">
        <p14:creationId xmlns:p14="http://schemas.microsoft.com/office/powerpoint/2010/main" val="34579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a:solidFill>
                  <a:srgbClr val="485865"/>
                </a:solidFill>
              </a:rPr>
              <a:t>Structure</a:t>
            </a:r>
            <a:r>
              <a:rPr lang="en-US" sz="1200" b="1" i="1" dirty="0">
                <a:solidFill>
                  <a:srgbClr val="485865"/>
                </a:solidFill>
              </a:rPr>
              <a:t>: Physical and organizational characteristics within  health care</a:t>
            </a:r>
          </a:p>
          <a:p>
            <a:r>
              <a:rPr lang="en-US" sz="1200" b="1" i="1" u="sng" dirty="0">
                <a:solidFill>
                  <a:srgbClr val="485865"/>
                </a:solidFill>
              </a:rPr>
              <a:t>Process</a:t>
            </a:r>
            <a:r>
              <a:rPr lang="en-US" sz="1200" b="1" i="1" dirty="0">
                <a:solidFill>
                  <a:srgbClr val="485865"/>
                </a:solidFill>
              </a:rPr>
              <a:t>: How health care is delivered </a:t>
            </a:r>
          </a:p>
          <a:p>
            <a:r>
              <a:rPr lang="en-US" sz="1200" b="1" i="1" u="sng" dirty="0">
                <a:solidFill>
                  <a:srgbClr val="485865"/>
                </a:solidFill>
              </a:rPr>
              <a:t>Outcome</a:t>
            </a:r>
            <a:r>
              <a:rPr lang="en-US" sz="1200" b="1" i="1" dirty="0">
                <a:solidFill>
                  <a:srgbClr val="485865"/>
                </a:solidFill>
              </a:rPr>
              <a:t>: Effect of health care on patients or a population</a:t>
            </a:r>
            <a:endParaRPr lang="en-US" sz="1200" b="1" i="1" u="sng" dirty="0">
              <a:solidFill>
                <a:srgbClr val="485865"/>
              </a:solidFill>
            </a:endParaRPr>
          </a:p>
          <a:p>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7</a:t>
            </a:fld>
            <a:endParaRPr lang="en-US"/>
          </a:p>
        </p:txBody>
      </p:sp>
    </p:spTree>
    <p:extLst>
      <p:ext uri="{BB962C8B-B14F-4D97-AF65-F5344CB8AC3E}">
        <p14:creationId xmlns:p14="http://schemas.microsoft.com/office/powerpoint/2010/main" val="70710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8</a:t>
            </a:fld>
            <a:endParaRPr lang="en-US"/>
          </a:p>
        </p:txBody>
      </p:sp>
    </p:spTree>
    <p:extLst>
      <p:ext uri="{BB962C8B-B14F-4D97-AF65-F5344CB8AC3E}">
        <p14:creationId xmlns:p14="http://schemas.microsoft.com/office/powerpoint/2010/main" val="2135679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D12E4-04D0-4C3A-9D62-C15E1872A6C4}" type="slidenum">
              <a:rPr lang="en-US" smtClean="0"/>
              <a:t>9</a:t>
            </a:fld>
            <a:endParaRPr lang="en-US"/>
          </a:p>
        </p:txBody>
      </p:sp>
    </p:spTree>
    <p:extLst>
      <p:ext uri="{BB962C8B-B14F-4D97-AF65-F5344CB8AC3E}">
        <p14:creationId xmlns:p14="http://schemas.microsoft.com/office/powerpoint/2010/main" val="83079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cxnSp>
        <p:nvCxnSpPr>
          <p:cNvPr id="18" name="Straight Connector 17"/>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ctrTitle"/>
          </p:nvPr>
        </p:nvSpPr>
        <p:spPr>
          <a:xfrm>
            <a:off x="1524000" y="1122363"/>
            <a:ext cx="9144000" cy="2387600"/>
          </a:xfrm>
        </p:spPr>
        <p:txBody>
          <a:bodyPr anchor="b">
            <a:normAutofit/>
          </a:bodyPr>
          <a:lstStyle>
            <a:lvl1pPr algn="ctr">
              <a:defRPr sz="5400">
                <a:solidFill>
                  <a:schemeClr val="tx2"/>
                </a:solidFill>
                <a:latin typeface="Arial Black" pitchFamily="34" charset="0"/>
              </a:defRPr>
            </a:lvl1pPr>
          </a:lstStyle>
          <a:p>
            <a:r>
              <a:rPr lang="en-US" dirty="0"/>
              <a:t>Click to edit Master title style</a:t>
            </a:r>
          </a:p>
        </p:txBody>
      </p:sp>
      <p:sp>
        <p:nvSpPr>
          <p:cNvPr id="5" name="Subtitle 2"/>
          <p:cNvSpPr>
            <a:spLocks noGrp="1"/>
          </p:cNvSpPr>
          <p:nvPr>
            <p:ph type="subTitle" idx="1"/>
          </p:nvPr>
        </p:nvSpPr>
        <p:spPr>
          <a:xfrm>
            <a:off x="1524000" y="3897466"/>
            <a:ext cx="9144000" cy="1655762"/>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4179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A_PFH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6181" y="0"/>
            <a:ext cx="7065819" cy="6858000"/>
          </a:xfrm>
          <a:prstGeom prst="rect">
            <a:avLst/>
          </a:prstGeom>
        </p:spPr>
      </p:pic>
      <p:sp>
        <p:nvSpPr>
          <p:cNvPr id="2" name="Title 1"/>
          <p:cNvSpPr>
            <a:spLocks noGrp="1"/>
          </p:cNvSpPr>
          <p:nvPr>
            <p:ph type="title"/>
          </p:nvPr>
        </p:nvSpPr>
        <p:spPr>
          <a:xfrm>
            <a:off x="831849" y="950091"/>
            <a:ext cx="10515600" cy="2852737"/>
          </a:xfrm>
        </p:spPr>
        <p:txBody>
          <a:bodyPr anchor="b">
            <a:normAutofit/>
          </a:bodyPr>
          <a:lstStyle>
            <a:lvl1pPr algn="l">
              <a:defRPr sz="4800" b="0">
                <a:latin typeface="Arial Black" pitchFamily="34" charset="0"/>
              </a:defRPr>
            </a:lvl1pPr>
          </a:lstStyle>
          <a:p>
            <a:r>
              <a:rPr lang="en-US" dirty="0"/>
              <a:t>Click to edit Master title style</a:t>
            </a:r>
          </a:p>
        </p:txBody>
      </p:sp>
      <p:sp>
        <p:nvSpPr>
          <p:cNvPr id="3" name="Text Placeholder 2"/>
          <p:cNvSpPr>
            <a:spLocks noGrp="1"/>
          </p:cNvSpPr>
          <p:nvPr>
            <p:ph type="body" idx="1"/>
          </p:nvPr>
        </p:nvSpPr>
        <p:spPr>
          <a:xfrm>
            <a:off x="831849" y="4378445"/>
            <a:ext cx="10515600" cy="1500187"/>
          </a:xfrm>
        </p:spPr>
        <p:txBody>
          <a:bodyPr/>
          <a:lstStyle>
            <a:lvl1pPr marL="0" indent="0">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1A226F5-09A8-4699-A275-AD1931EB116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cxnSp>
        <p:nvCxnSpPr>
          <p:cNvPr id="7" name="Straight Connector 6"/>
          <p:cNvCxnSpPr/>
          <p:nvPr userDrawn="1"/>
        </p:nvCxnSpPr>
        <p:spPr>
          <a:xfrm>
            <a:off x="595532" y="182879"/>
            <a:ext cx="0" cy="6482324"/>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9" name="Rectangle 8"/>
          <p:cNvSpPr/>
          <p:nvPr userDrawn="1"/>
        </p:nvSpPr>
        <p:spPr>
          <a:xfrm>
            <a:off x="812800" y="4056706"/>
            <a:ext cx="11001968"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1837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Slide A">
    <p:spTree>
      <p:nvGrpSpPr>
        <p:cNvPr id="1" name=""/>
        <p:cNvGrpSpPr/>
        <p:nvPr/>
      </p:nvGrpSpPr>
      <p:grpSpPr>
        <a:xfrm>
          <a:off x="0" y="0"/>
          <a:ext cx="0" cy="0"/>
          <a:chOff x="0" y="0"/>
          <a:chExt cx="0" cy="0"/>
        </a:xfrm>
      </p:grpSpPr>
      <p:sp>
        <p:nvSpPr>
          <p:cNvPr id="3" name="Rectangle 2"/>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 name="Straight Connector 3"/>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4" name="Text Placeholder 2"/>
          <p:cNvSpPr>
            <a:spLocks noGrp="1"/>
          </p:cNvSpPr>
          <p:nvPr>
            <p:ph type="body" idx="1" hasCustomPrompt="1"/>
          </p:nvPr>
        </p:nvSpPr>
        <p:spPr>
          <a:xfrm>
            <a:off x="839789" y="1681163"/>
            <a:ext cx="5157787"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1</a:t>
            </a:r>
          </a:p>
        </p:txBody>
      </p:sp>
      <p:sp>
        <p:nvSpPr>
          <p:cNvPr id="15" name="Content Placeholder 3"/>
          <p:cNvSpPr>
            <a:spLocks noGrp="1"/>
          </p:cNvSpPr>
          <p:nvPr>
            <p:ph sz="half" idx="2"/>
          </p:nvPr>
        </p:nvSpPr>
        <p:spPr>
          <a:xfrm>
            <a:off x="839789" y="2505075"/>
            <a:ext cx="5157787" cy="36845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p:cNvSpPr>
            <a:spLocks noGrp="1"/>
          </p:cNvSpPr>
          <p:nvPr>
            <p:ph type="body" sz="quarter" idx="3" hasCustomPrompt="1"/>
          </p:nvPr>
        </p:nvSpPr>
        <p:spPr>
          <a:xfrm>
            <a:off x="6172201" y="1681163"/>
            <a:ext cx="5183188"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2</a:t>
            </a:r>
          </a:p>
        </p:txBody>
      </p:sp>
      <p:sp>
        <p:nvSpPr>
          <p:cNvPr id="17" name="Content Placeholder 5"/>
          <p:cNvSpPr>
            <a:spLocks noGrp="1"/>
          </p:cNvSpPr>
          <p:nvPr>
            <p:ph sz="quarter" idx="4"/>
          </p:nvPr>
        </p:nvSpPr>
        <p:spPr>
          <a:xfrm>
            <a:off x="6172201" y="2505075"/>
            <a:ext cx="5183188" cy="3667125"/>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11" name="Title 1"/>
          <p:cNvSpPr>
            <a:spLocks noGrp="1"/>
          </p:cNvSpPr>
          <p:nvPr>
            <p:ph type="title" hasCustomPrompt="1"/>
          </p:nvPr>
        </p:nvSpPr>
        <p:spPr>
          <a:xfrm>
            <a:off x="609600" y="152400"/>
            <a:ext cx="10972800" cy="1143000"/>
          </a:xfrm>
        </p:spPr>
        <p:txBody>
          <a:bodyPr>
            <a:normAutofit/>
          </a:bodyPr>
          <a:lstStyle>
            <a:lvl1pPr>
              <a:defRPr sz="4400" b="1">
                <a:solidFill>
                  <a:schemeClr val="tx2"/>
                </a:solidFill>
                <a:latin typeface="Arial Black" pitchFamily="34" charset="0"/>
              </a:defRPr>
            </a:lvl1pPr>
          </a:lstStyle>
          <a:p>
            <a:r>
              <a:rPr lang="en-US" dirty="0"/>
              <a:t>Headline</a:t>
            </a:r>
          </a:p>
        </p:txBody>
      </p:sp>
    </p:spTree>
    <p:extLst>
      <p:ext uri="{BB962C8B-B14F-4D97-AF65-F5344CB8AC3E}">
        <p14:creationId xmlns:p14="http://schemas.microsoft.com/office/powerpoint/2010/main" val="3045447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s and Graph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Charts and Graphs</a:t>
            </a:r>
          </a:p>
        </p:txBody>
      </p:sp>
      <p:sp>
        <p:nvSpPr>
          <p:cNvPr id="3" name="Content Placeholder 2"/>
          <p:cNvSpPr>
            <a:spLocks noGrp="1"/>
          </p:cNvSpPr>
          <p:nvPr>
            <p:ph sz="half" idx="1" hasCustomPrompt="1"/>
          </p:nvPr>
        </p:nvSpPr>
        <p:spPr>
          <a:xfrm>
            <a:off x="0" y="1600202"/>
            <a:ext cx="12192000" cy="609599"/>
          </a:xfrm>
        </p:spPr>
        <p:txBody>
          <a:bodyPr/>
          <a:lstStyle>
            <a:lvl1pPr marL="0" indent="0" algn="ctr">
              <a:buNone/>
              <a:defRPr sz="2800" baseline="0">
                <a:solidFill>
                  <a:schemeClr val="tx2"/>
                </a:solidFill>
                <a:latin typeface="Avenir Book"/>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Graph Title</a:t>
            </a:r>
          </a:p>
        </p:txBody>
      </p:sp>
      <p:sp>
        <p:nvSpPr>
          <p:cNvPr id="4" name="Content Placeholder 3"/>
          <p:cNvSpPr>
            <a:spLocks noGrp="1"/>
          </p:cNvSpPr>
          <p:nvPr>
            <p:ph sz="half" idx="2" hasCustomPrompt="1"/>
          </p:nvPr>
        </p:nvSpPr>
        <p:spPr>
          <a:xfrm>
            <a:off x="0" y="5562601"/>
            <a:ext cx="12192000" cy="609599"/>
          </a:xfrm>
        </p:spPr>
        <p:txBody>
          <a:bodyPr/>
          <a:lstStyle>
            <a:lvl1pPr marL="0" indent="0" algn="ctr">
              <a:buNone/>
              <a:defRPr sz="2800" baseline="0">
                <a:solidFill>
                  <a:schemeClr val="tx2"/>
                </a:solidFill>
                <a:latin typeface="Avenir Book"/>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Metric </a:t>
            </a:r>
          </a:p>
        </p:txBody>
      </p:sp>
      <p:sp>
        <p:nvSpPr>
          <p:cNvPr id="9" name="Rectangle 8"/>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0"/>
          </p:nvPr>
        </p:nvSpPr>
        <p:spPr>
          <a:xfrm>
            <a:off x="711201" y="2209800"/>
            <a:ext cx="10767484" cy="3397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Tree>
    <p:extLst>
      <p:ext uri="{BB962C8B-B14F-4D97-AF65-F5344CB8AC3E}">
        <p14:creationId xmlns:p14="http://schemas.microsoft.com/office/powerpoint/2010/main" val="3772828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with Cop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p:spPr>
        <p:txBody>
          <a:bodyPr>
            <a:normAutofit/>
          </a:bodyPr>
          <a:lstStyle>
            <a:lvl1pPr>
              <a:defRPr sz="4400" b="0" baseline="0">
                <a:solidFill>
                  <a:schemeClr val="tx2"/>
                </a:solidFill>
                <a:latin typeface="Arial Black" pitchFamily="34" charset="0"/>
              </a:defRPr>
            </a:lvl1pPr>
          </a:lstStyle>
          <a:p>
            <a:r>
              <a:rPr lang="en-US" dirty="0"/>
              <a:t>Image with Copy</a:t>
            </a:r>
          </a:p>
        </p:txBody>
      </p:sp>
      <p:sp>
        <p:nvSpPr>
          <p:cNvPr id="4" name="Content Placeholder 3"/>
          <p:cNvSpPr>
            <a:spLocks noGrp="1"/>
          </p:cNvSpPr>
          <p:nvPr>
            <p:ph sz="half" idx="2" hasCustomPrompt="1"/>
          </p:nvPr>
        </p:nvSpPr>
        <p:spPr>
          <a:xfrm>
            <a:off x="609600" y="1524001"/>
            <a:ext cx="5386917" cy="4602163"/>
          </a:xfrm>
        </p:spPr>
        <p:txBody>
          <a:bodyPr>
            <a:normAutofit/>
          </a:bodyPr>
          <a:lstStyle>
            <a:lvl1pPr>
              <a:defRPr sz="2400"/>
            </a:lvl1pPr>
            <a:lvl2pPr>
              <a:defRPr sz="2000"/>
            </a:lvl2pPr>
            <a:lvl3pPr>
              <a:defRPr sz="1800"/>
            </a:lvl3pPr>
            <a:lvl4pPr marL="1371600" indent="0" algn="l">
              <a:buNone/>
              <a:defRPr sz="2800">
                <a:solidFill>
                  <a:schemeClr val="tx2"/>
                </a:solidFill>
                <a:latin typeface="+mn-lt"/>
                <a:cs typeface="Avenir Book"/>
              </a:defRPr>
            </a:lvl4pPr>
            <a:lvl5pPr>
              <a:defRPr sz="1600"/>
            </a:lvl5pPr>
            <a:lvl6pPr>
              <a:defRPr sz="1600"/>
            </a:lvl6pPr>
            <a:lvl7pPr>
              <a:defRPr sz="1600"/>
            </a:lvl7pPr>
            <a:lvl8pPr>
              <a:defRPr sz="1600"/>
            </a:lvl8pPr>
            <a:lvl9pPr>
              <a:defRPr sz="1600"/>
            </a:lvl9pPr>
          </a:lstStyle>
          <a:p>
            <a:pPr lvl="3"/>
            <a:r>
              <a:rPr lang="en-US" dirty="0"/>
              <a:t>Insert Image Below</a:t>
            </a:r>
          </a:p>
        </p:txBody>
      </p:sp>
      <p:sp>
        <p:nvSpPr>
          <p:cNvPr id="6" name="Content Placeholder 5"/>
          <p:cNvSpPr>
            <a:spLocks noGrp="1"/>
          </p:cNvSpPr>
          <p:nvPr>
            <p:ph sz="quarter" idx="4" hasCustomPrompt="1"/>
          </p:nvPr>
        </p:nvSpPr>
        <p:spPr>
          <a:xfrm>
            <a:off x="6705600" y="1524001"/>
            <a:ext cx="4876800" cy="533400"/>
          </a:xfrm>
        </p:spPr>
        <p:txBody>
          <a:bodyPr/>
          <a:lstStyle>
            <a:lvl1pPr marL="0" indent="0">
              <a:buNone/>
              <a:defRPr sz="2800" baseline="0">
                <a:solidFill>
                  <a:schemeClr val="tx2"/>
                </a:solidFill>
                <a:latin typeface="+mj-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HEADER</a:t>
            </a:r>
          </a:p>
          <a:p>
            <a:pPr lvl="0"/>
            <a:endParaRPr lang="en-US" dirty="0"/>
          </a:p>
        </p:txBody>
      </p:sp>
      <p:sp>
        <p:nvSpPr>
          <p:cNvPr id="10" name="Rectangle 9"/>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8"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5" name="Content Placeholder 4"/>
          <p:cNvSpPr>
            <a:spLocks noGrp="1"/>
          </p:cNvSpPr>
          <p:nvPr>
            <p:ph sz="quarter" idx="12" hasCustomPrompt="1"/>
          </p:nvPr>
        </p:nvSpPr>
        <p:spPr>
          <a:xfrm>
            <a:off x="6705600" y="2286000"/>
            <a:ext cx="4876800" cy="1295400"/>
          </a:xfrm>
        </p:spPr>
        <p:txBody>
          <a:bodyPr/>
          <a:lstStyle>
            <a:lvl1pPr marL="0" indent="0">
              <a:buNone/>
              <a:defRPr lang="en-US" sz="3200" dirty="0">
                <a:solidFill>
                  <a:schemeClr val="bg1"/>
                </a:solidFill>
                <a:cs typeface="Avenir Book"/>
              </a:defRPr>
            </a:lvl1pPr>
          </a:lstStyle>
          <a:p>
            <a:r>
              <a:rPr lang="en-US" sz="2400" dirty="0">
                <a:solidFill>
                  <a:schemeClr val="tx1"/>
                </a:solidFill>
                <a:latin typeface="+mn-lt"/>
                <a:cs typeface="Avenir Book"/>
              </a:rPr>
              <a:t>Insert</a:t>
            </a:r>
            <a:r>
              <a:rPr lang="en-US" sz="2400" baseline="0" dirty="0">
                <a:solidFill>
                  <a:schemeClr val="tx1"/>
                </a:solidFill>
                <a:latin typeface="+mn-lt"/>
                <a:cs typeface="Avenir Book"/>
              </a:rPr>
              <a:t> copy or caption to correspond with image to the left right</a:t>
            </a:r>
            <a:endParaRPr lang="en-US" sz="2400" dirty="0">
              <a:solidFill>
                <a:schemeClr val="bg1"/>
              </a:solidFill>
              <a:latin typeface="+mn-lt"/>
              <a:cs typeface="Avenir Book"/>
            </a:endParaRPr>
          </a:p>
        </p:txBody>
      </p:sp>
    </p:spTree>
    <p:extLst>
      <p:ext uri="{BB962C8B-B14F-4D97-AF65-F5344CB8AC3E}">
        <p14:creationId xmlns:p14="http://schemas.microsoft.com/office/powerpoint/2010/main" val="34471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A">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400" b="0">
                <a:ln w="6350">
                  <a:noFill/>
                </a:ln>
                <a:solidFill>
                  <a:schemeClr val="tx1"/>
                </a:solidFill>
              </a:defRPr>
            </a:lvl1pPr>
          </a:lstStyle>
          <a:p>
            <a:r>
              <a:rPr kumimoji="0" lang="en-US" dirty="0"/>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solidFill>
                  <a:schemeClr val="tx2"/>
                </a:solidFill>
                <a:latin typeface="+mn-lt"/>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atin typeface="+mn-lt"/>
              </a:defRPr>
            </a:lvl1pPr>
            <a:lvl2pPr>
              <a:defRPr sz="2400">
                <a:latin typeface="+mn-lt"/>
              </a:defRPr>
            </a:lvl2pPr>
            <a:lvl3pPr>
              <a:defRPr sz="2200">
                <a:latin typeface="+mn-lt"/>
              </a:defRPr>
            </a:lvl3pPr>
            <a:lvl4pPr>
              <a:defRPr sz="2000">
                <a:latin typeface="+mn-lt"/>
              </a:defRPr>
            </a:lvl4pPr>
            <a:lvl5pPr>
              <a:defRPr sz="1800">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fld id="{9B8C504B-1AEA-1D47-8DE4-6C5C087459F2}"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8373F-4446-8F4B-8FBB-A2483DADB5E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B">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524000" y="3897466"/>
            <a:ext cx="9144000" cy="1655762"/>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1A226F5-09A8-4699-A275-AD1931EB116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cxnSp>
        <p:nvCxnSpPr>
          <p:cNvPr id="8" name="Straight Connector 7"/>
          <p:cNvCxnSpPr/>
          <p:nvPr userDrawn="1"/>
        </p:nvCxnSpPr>
        <p:spPr>
          <a:xfrm>
            <a:off x="590843" y="182879"/>
            <a:ext cx="0" cy="6482324"/>
          </a:xfrm>
          <a:prstGeom prst="line">
            <a:avLst/>
          </a:prstGeom>
          <a:ln w="38100">
            <a:solidFill>
              <a:schemeClr val="tx2"/>
            </a:solidFill>
          </a:ln>
        </p:spPr>
        <p:style>
          <a:lnRef idx="3">
            <a:schemeClr val="dk1"/>
          </a:lnRef>
          <a:fillRef idx="0">
            <a:schemeClr val="dk1"/>
          </a:fillRef>
          <a:effectRef idx="2">
            <a:schemeClr val="dk1"/>
          </a:effectRef>
          <a:fontRef idx="minor">
            <a:schemeClr val="tx1"/>
          </a:fontRef>
        </p:style>
      </p:cxnSp>
      <p:sp>
        <p:nvSpPr>
          <p:cNvPr id="12" name="Rectangle 11"/>
          <p:cNvSpPr/>
          <p:nvPr userDrawn="1"/>
        </p:nvSpPr>
        <p:spPr>
          <a:xfrm>
            <a:off x="1069145" y="351689"/>
            <a:ext cx="10508567" cy="1688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080865" y="6342202"/>
            <a:ext cx="10508567" cy="1688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75961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831849" y="950091"/>
            <a:ext cx="10515600" cy="2852737"/>
          </a:xfrm>
        </p:spPr>
        <p:txBody>
          <a:bodyPr anchor="b">
            <a:normAutofit/>
          </a:bodyPr>
          <a:lstStyle>
            <a:lvl1pPr algn="l">
              <a:defRPr sz="4800"/>
            </a:lvl1pPr>
          </a:lstStyle>
          <a:p>
            <a:r>
              <a:rPr lang="en-US" dirty="0"/>
              <a:t>Click to edit Master title style</a:t>
            </a:r>
          </a:p>
        </p:txBody>
      </p:sp>
      <p:sp>
        <p:nvSpPr>
          <p:cNvPr id="3" name="Text Placeholder 2"/>
          <p:cNvSpPr>
            <a:spLocks noGrp="1"/>
          </p:cNvSpPr>
          <p:nvPr>
            <p:ph type="body" idx="1"/>
          </p:nvPr>
        </p:nvSpPr>
        <p:spPr>
          <a:xfrm>
            <a:off x="831849" y="4378445"/>
            <a:ext cx="10515600" cy="1500187"/>
          </a:xfrm>
        </p:spPr>
        <p:txBody>
          <a:bodyPr/>
          <a:lstStyle>
            <a:lvl1pPr marL="0" indent="0">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1A226F5-09A8-4699-A275-AD1931EB116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cxnSp>
        <p:nvCxnSpPr>
          <p:cNvPr id="7" name="Straight Connector 6"/>
          <p:cNvCxnSpPr/>
          <p:nvPr userDrawn="1"/>
        </p:nvCxnSpPr>
        <p:spPr>
          <a:xfrm>
            <a:off x="590843" y="182879"/>
            <a:ext cx="0" cy="6482324"/>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8" name="Rectangle 7"/>
          <p:cNvSpPr/>
          <p:nvPr userDrawn="1"/>
        </p:nvSpPr>
        <p:spPr>
          <a:xfrm>
            <a:off x="844057" y="3995228"/>
            <a:ext cx="10508567" cy="16881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79262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b="0">
                <a:solidFill>
                  <a:schemeClr val="tx2"/>
                </a:solidFill>
              </a:defRPr>
            </a:lvl1pPr>
          </a:lstStyle>
          <a:p>
            <a:r>
              <a:rPr lang="en-US" dirty="0"/>
              <a:t>Headline</a:t>
            </a:r>
          </a:p>
        </p:txBody>
      </p:sp>
      <p:sp>
        <p:nvSpPr>
          <p:cNvPr id="4" name="Date Placeholder 3"/>
          <p:cNvSpPr>
            <a:spLocks noGrp="1"/>
          </p:cNvSpPr>
          <p:nvPr>
            <p:ph type="dt" sz="half" idx="10"/>
          </p:nvPr>
        </p:nvSpPr>
        <p:spPr/>
        <p:txBody>
          <a:bodyPr/>
          <a:lstStyle/>
          <a:p>
            <a:fld id="{11A226F5-09A8-4699-A275-AD1931EB116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sp>
        <p:nvSpPr>
          <p:cNvPr id="9" name="Rectangle 8"/>
          <p:cNvSpPr/>
          <p:nvPr userDrawn="1"/>
        </p:nvSpPr>
        <p:spPr>
          <a:xfrm>
            <a:off x="838201" y="6286012"/>
            <a:ext cx="10515600" cy="1570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p:cNvSpPr>
            <a:spLocks noGrp="1"/>
          </p:cNvSpPr>
          <p:nvPr>
            <p:ph idx="13" hasCustomPrompt="1"/>
          </p:nvPr>
        </p:nvSpPr>
        <p:spPr>
          <a:xfrm>
            <a:off x="609600" y="1600201"/>
            <a:ext cx="10972800" cy="4525963"/>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Tree>
    <p:extLst>
      <p:ext uri="{BB962C8B-B14F-4D97-AF65-F5344CB8AC3E}">
        <p14:creationId xmlns:p14="http://schemas.microsoft.com/office/powerpoint/2010/main" val="579186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ntent Slide B">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676400"/>
            <a:ext cx="5181600" cy="4351338"/>
          </a:xfrm>
        </p:spPr>
        <p:txBody>
          <a:bodyPr/>
          <a:lstStyle>
            <a:lvl1pPr>
              <a:defRPr>
                <a:solidFill>
                  <a:schemeClr val="tx2"/>
                </a:solidFill>
                <a:latin typeface="+mn-lt"/>
              </a:defRPr>
            </a:lvl1pPr>
            <a:lvl2pPr>
              <a:buClr>
                <a:schemeClr val="tx1"/>
              </a:buClr>
              <a:defRPr>
                <a:latin typeface="+mn-lt"/>
              </a:defRPr>
            </a:lvl2pPr>
            <a:lvl3pPr>
              <a:buClr>
                <a:schemeClr val="tx1"/>
              </a:buClr>
              <a:defRPr>
                <a:latin typeface="+mn-lt"/>
              </a:defRPr>
            </a:lvl3pPr>
            <a:lvl4pPr>
              <a:buClr>
                <a:schemeClr val="tx1"/>
              </a:buClr>
              <a:defRPr>
                <a:latin typeface="+mn-lt"/>
              </a:defRPr>
            </a:lvl4pPr>
            <a:lvl5pPr>
              <a:buClr>
                <a:schemeClr val="tx1"/>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508000" y="6286012"/>
            <a:ext cx="11074400" cy="1909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Content Placeholder 2"/>
          <p:cNvSpPr>
            <a:spLocks noGrp="1"/>
          </p:cNvSpPr>
          <p:nvPr>
            <p:ph sz="half" idx="10"/>
          </p:nvPr>
        </p:nvSpPr>
        <p:spPr>
          <a:xfrm>
            <a:off x="6299200" y="1676400"/>
            <a:ext cx="5181600" cy="4351338"/>
          </a:xfrm>
        </p:spPr>
        <p:txBody>
          <a:bodyPr/>
          <a:lstStyle>
            <a:lvl1pPr algn="l" defTabSz="457200" rtl="0" eaLnBrk="1" latinLnBrk="0" hangingPunct="1">
              <a:spcBef>
                <a:spcPct val="20000"/>
              </a:spcBef>
              <a:buClr>
                <a:schemeClr val="tx1"/>
              </a:buClr>
              <a:buFont typeface="Arial"/>
              <a:defRPr lang="en-US" sz="3200" kern="1200" dirty="0" smtClean="0">
                <a:solidFill>
                  <a:schemeClr val="tx2"/>
                </a:solidFill>
                <a:latin typeface="+mn-lt"/>
                <a:ea typeface="+mn-ea"/>
                <a:cs typeface="+mn-cs"/>
              </a:defRPr>
            </a:lvl1pPr>
            <a:lvl2pPr algn="l" defTabSz="457200" rtl="0" eaLnBrk="1" latinLnBrk="0" hangingPunct="1">
              <a:spcBef>
                <a:spcPct val="20000"/>
              </a:spcBef>
              <a:buClr>
                <a:schemeClr val="tx1"/>
              </a:buClr>
              <a:buFont typeface="Arial"/>
              <a:defRPr lang="en-US" sz="2800" kern="1200" dirty="0" smtClean="0">
                <a:solidFill>
                  <a:schemeClr val="tx2"/>
                </a:solidFill>
                <a:latin typeface="+mn-lt"/>
                <a:ea typeface="+mn-ea"/>
                <a:cs typeface="+mn-cs"/>
              </a:defRPr>
            </a:lvl2pPr>
            <a:lvl3pPr algn="l" defTabSz="457200" rtl="0" eaLnBrk="1" latinLnBrk="0" hangingPunct="1">
              <a:spcBef>
                <a:spcPct val="20000"/>
              </a:spcBef>
              <a:buClr>
                <a:schemeClr val="tx1"/>
              </a:buClr>
              <a:buFont typeface="Arial"/>
              <a:defRPr lang="en-US" sz="2400" kern="1200" dirty="0" smtClean="0">
                <a:solidFill>
                  <a:schemeClr val="tx2"/>
                </a:solidFill>
                <a:latin typeface="+mn-lt"/>
                <a:ea typeface="+mn-ea"/>
                <a:cs typeface="+mn-cs"/>
              </a:defRPr>
            </a:lvl3pPr>
            <a:lvl4pPr algn="l" defTabSz="457200" rtl="0" eaLnBrk="1" latinLnBrk="0" hangingPunct="1">
              <a:spcBef>
                <a:spcPct val="20000"/>
              </a:spcBef>
              <a:buClr>
                <a:schemeClr val="tx1"/>
              </a:buClr>
              <a:buFont typeface="Arial"/>
              <a:defRPr lang="en-US" sz="2000" kern="1200" dirty="0" smtClean="0">
                <a:solidFill>
                  <a:schemeClr val="tx2"/>
                </a:solidFill>
                <a:latin typeface="+mn-lt"/>
                <a:ea typeface="+mn-ea"/>
                <a:cs typeface="+mn-cs"/>
              </a:defRPr>
            </a:lvl4pPr>
            <a:lvl5pPr algn="l" defTabSz="457200" rtl="0" eaLnBrk="1" latinLnBrk="0" hangingPunct="1">
              <a:spcBef>
                <a:spcPct val="20000"/>
              </a:spcBef>
              <a:buClr>
                <a:schemeClr val="tx1"/>
              </a:buClr>
              <a:buFont typeface="Arial"/>
              <a:defRPr lang="en-US" sz="2000" kern="1200" dirty="0" smtClean="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2176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Slide B">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1A226F5-09A8-4699-A275-AD1931EB116A}"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EDF4C-70C5-4CD7-B699-51545D56640F}" type="slidenum">
              <a:rPr lang="en-US" smtClean="0"/>
              <a:pPr/>
              <a:t>‹#›</a:t>
            </a:fld>
            <a:endParaRPr lang="en-US"/>
          </a:p>
        </p:txBody>
      </p:sp>
      <p:sp>
        <p:nvSpPr>
          <p:cNvPr id="10" name="Rectangle 9"/>
          <p:cNvSpPr/>
          <p:nvPr userDrawn="1"/>
        </p:nvSpPr>
        <p:spPr>
          <a:xfrm>
            <a:off x="838201" y="6286012"/>
            <a:ext cx="10515600" cy="1570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p:cNvSpPr>
            <a:spLocks noGrp="1"/>
          </p:cNvSpPr>
          <p:nvPr>
            <p:ph type="body" idx="1" hasCustomPrompt="1"/>
          </p:nvPr>
        </p:nvSpPr>
        <p:spPr>
          <a:xfrm>
            <a:off x="839789" y="1681163"/>
            <a:ext cx="5157787"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1</a:t>
            </a:r>
          </a:p>
        </p:txBody>
      </p:sp>
      <p:sp>
        <p:nvSpPr>
          <p:cNvPr id="14" name="Content Placeholder 3"/>
          <p:cNvSpPr>
            <a:spLocks noGrp="1"/>
          </p:cNvSpPr>
          <p:nvPr>
            <p:ph sz="half" idx="2"/>
          </p:nvPr>
        </p:nvSpPr>
        <p:spPr>
          <a:xfrm>
            <a:off x="839789" y="2505075"/>
            <a:ext cx="5157787" cy="36845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3" hasCustomPrompt="1"/>
          </p:nvPr>
        </p:nvSpPr>
        <p:spPr>
          <a:xfrm>
            <a:off x="6172201" y="1681163"/>
            <a:ext cx="5183188"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2</a:t>
            </a:r>
          </a:p>
        </p:txBody>
      </p:sp>
      <p:sp>
        <p:nvSpPr>
          <p:cNvPr id="16" name="Content Placeholder 5"/>
          <p:cNvSpPr>
            <a:spLocks noGrp="1"/>
          </p:cNvSpPr>
          <p:nvPr>
            <p:ph sz="quarter" idx="4"/>
          </p:nvPr>
        </p:nvSpPr>
        <p:spPr>
          <a:xfrm>
            <a:off x="6172201" y="2505075"/>
            <a:ext cx="5181600" cy="3667125"/>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Tree>
    <p:extLst>
      <p:ext uri="{BB962C8B-B14F-4D97-AF65-F5344CB8AC3E}">
        <p14:creationId xmlns:p14="http://schemas.microsoft.com/office/powerpoint/2010/main" val="182020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A">
    <p:spTree>
      <p:nvGrpSpPr>
        <p:cNvPr id="1" name=""/>
        <p:cNvGrpSpPr/>
        <p:nvPr/>
      </p:nvGrpSpPr>
      <p:grpSpPr>
        <a:xfrm>
          <a:off x="0" y="0"/>
          <a:ext cx="0" cy="0"/>
          <a:chOff x="0" y="0"/>
          <a:chExt cx="0" cy="0"/>
        </a:xfrm>
      </p:grpSpPr>
      <p:sp>
        <p:nvSpPr>
          <p:cNvPr id="2" name="Title 1"/>
          <p:cNvSpPr>
            <a:spLocks noGrp="1"/>
          </p:cNvSpPr>
          <p:nvPr>
            <p:ph type="title"/>
          </p:nvPr>
        </p:nvSpPr>
        <p:spPr>
          <a:xfrm>
            <a:off x="831849" y="950091"/>
            <a:ext cx="10515600" cy="2852737"/>
          </a:xfrm>
        </p:spPr>
        <p:txBody>
          <a:bodyPr anchor="b">
            <a:normAutofit/>
          </a:bodyPr>
          <a:lstStyle>
            <a:lvl1pPr algn="l">
              <a:defRPr sz="4800" b="0">
                <a:latin typeface="Arial Black" pitchFamily="34" charset="0"/>
              </a:defRPr>
            </a:lvl1pPr>
          </a:lstStyle>
          <a:p>
            <a:r>
              <a:rPr lang="en-US" dirty="0"/>
              <a:t>Click to edit Master title style</a:t>
            </a:r>
          </a:p>
        </p:txBody>
      </p:sp>
      <p:sp>
        <p:nvSpPr>
          <p:cNvPr id="3" name="Text Placeholder 2"/>
          <p:cNvSpPr>
            <a:spLocks noGrp="1"/>
          </p:cNvSpPr>
          <p:nvPr>
            <p:ph type="body" idx="1"/>
          </p:nvPr>
        </p:nvSpPr>
        <p:spPr>
          <a:xfrm>
            <a:off x="831849" y="4378445"/>
            <a:ext cx="10515600" cy="1500187"/>
          </a:xfrm>
        </p:spPr>
        <p:txBody>
          <a:bodyPr/>
          <a:lstStyle>
            <a:lvl1pPr marL="0" indent="0">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1A226F5-09A8-4699-A275-AD1931EB116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cxnSp>
        <p:nvCxnSpPr>
          <p:cNvPr id="7" name="Straight Connector 6"/>
          <p:cNvCxnSpPr/>
          <p:nvPr userDrawn="1"/>
        </p:nvCxnSpPr>
        <p:spPr>
          <a:xfrm>
            <a:off x="595532" y="182879"/>
            <a:ext cx="0" cy="6482324"/>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9" name="Rectangle 8"/>
          <p:cNvSpPr/>
          <p:nvPr userDrawn="1"/>
        </p:nvSpPr>
        <p:spPr>
          <a:xfrm>
            <a:off x="812800" y="4056706"/>
            <a:ext cx="11001968"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62256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C">
    <p:spTree>
      <p:nvGrpSpPr>
        <p:cNvPr id="1" name=""/>
        <p:cNvGrpSpPr/>
        <p:nvPr/>
      </p:nvGrpSpPr>
      <p:grpSpPr>
        <a:xfrm>
          <a:off x="0" y="0"/>
          <a:ext cx="0" cy="0"/>
          <a:chOff x="0" y="0"/>
          <a:chExt cx="0" cy="0"/>
        </a:xfrm>
      </p:grpSpPr>
      <p:cxnSp>
        <p:nvCxnSpPr>
          <p:cNvPr id="8" name="Straight Connector 7"/>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
        <p:nvSpPr>
          <p:cNvPr id="3" name="Content Placeholder 2"/>
          <p:cNvSpPr>
            <a:spLocks noGrp="1"/>
          </p:cNvSpPr>
          <p:nvPr>
            <p:ph idx="1" hasCustomPrompt="1"/>
          </p:nvPr>
        </p:nvSpPr>
        <p:spPr>
          <a:xfrm>
            <a:off x="609600" y="1600201"/>
            <a:ext cx="10972800" cy="4525963"/>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
        <p:nvSpPr>
          <p:cNvPr id="7" name="Rectangle 6"/>
          <p:cNvSpPr/>
          <p:nvPr userDrawn="1"/>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hasCustomPrompt="1"/>
          </p:nvPr>
        </p:nvSpPr>
        <p:spPr>
          <a:xfrm>
            <a:off x="10263718" y="5629276"/>
            <a:ext cx="565149" cy="619125"/>
          </a:xfrm>
        </p:spPr>
        <p:txBody>
          <a:bodyPr/>
          <a:lstStyle>
            <a:lvl1pPr>
              <a:defRPr/>
            </a:lvl1pPr>
          </a:lstStyle>
          <a:p>
            <a:r>
              <a:rPr lang="en-US" dirty="0"/>
              <a:t>Logo</a:t>
            </a:r>
          </a:p>
        </p:txBody>
      </p:sp>
      <p:sp>
        <p:nvSpPr>
          <p:cNvPr id="13"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Tree>
    <p:extLst>
      <p:ext uri="{BB962C8B-B14F-4D97-AF65-F5344CB8AC3E}">
        <p14:creationId xmlns:p14="http://schemas.microsoft.com/office/powerpoint/2010/main" val="372378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ntent Slide C">
    <p:spTree>
      <p:nvGrpSpPr>
        <p:cNvPr id="1" name=""/>
        <p:cNvGrpSpPr/>
        <p:nvPr/>
      </p:nvGrpSpPr>
      <p:grpSpPr>
        <a:xfrm>
          <a:off x="0" y="0"/>
          <a:ext cx="0" cy="0"/>
          <a:chOff x="0" y="0"/>
          <a:chExt cx="0" cy="0"/>
        </a:xfrm>
      </p:grpSpPr>
      <p:sp>
        <p:nvSpPr>
          <p:cNvPr id="3" name="Rectangle 2"/>
          <p:cNvSpPr/>
          <p:nvPr userDrawn="1"/>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cxnSp>
        <p:nvCxnSpPr>
          <p:cNvPr id="4" name="Straight Connector 3"/>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6172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0" hasCustomPrompt="1"/>
          </p:nvPr>
        </p:nvSpPr>
        <p:spPr>
          <a:xfrm>
            <a:off x="10263718" y="5629276"/>
            <a:ext cx="565149" cy="619125"/>
          </a:xfrm>
        </p:spPr>
        <p:txBody>
          <a:bodyPr/>
          <a:lstStyle>
            <a:lvl1pPr>
              <a:defRPr/>
            </a:lvl1pPr>
          </a:lstStyle>
          <a:p>
            <a:r>
              <a:rPr lang="en-US" dirty="0"/>
              <a:t>Logo</a:t>
            </a:r>
          </a:p>
        </p:txBody>
      </p:sp>
      <p:sp>
        <p:nvSpPr>
          <p:cNvPr id="14" name="Picture Placeholder 13"/>
          <p:cNvSpPr>
            <a:spLocks noGrp="1"/>
          </p:cNvSpPr>
          <p:nvPr>
            <p:ph type="pic" sz="quarter" idx="11" hasCustomPrompt="1"/>
          </p:nvPr>
        </p:nvSpPr>
        <p:spPr>
          <a:xfrm>
            <a:off x="11176001" y="5765800"/>
            <a:ext cx="639233" cy="482600"/>
          </a:xfrm>
        </p:spPr>
        <p:txBody>
          <a:bodyPr/>
          <a:lstStyle>
            <a:lvl1pPr>
              <a:defRPr/>
            </a:lvl1pPr>
          </a:lstStyle>
          <a:p>
            <a:r>
              <a:rPr lang="en-US" dirty="0"/>
              <a:t>Logo</a:t>
            </a:r>
          </a:p>
        </p:txBody>
      </p:sp>
    </p:spTree>
    <p:extLst>
      <p:ext uri="{BB962C8B-B14F-4D97-AF65-F5344CB8AC3E}">
        <p14:creationId xmlns:p14="http://schemas.microsoft.com/office/powerpoint/2010/main" val="2484935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Slide C">
    <p:spTree>
      <p:nvGrpSpPr>
        <p:cNvPr id="1" name=""/>
        <p:cNvGrpSpPr/>
        <p:nvPr/>
      </p:nvGrpSpPr>
      <p:grpSpPr>
        <a:xfrm>
          <a:off x="0" y="0"/>
          <a:ext cx="0" cy="0"/>
          <a:chOff x="0" y="0"/>
          <a:chExt cx="0" cy="0"/>
        </a:xfrm>
      </p:grpSpPr>
      <p:sp>
        <p:nvSpPr>
          <p:cNvPr id="3" name="Rectangle 2"/>
          <p:cNvSpPr/>
          <p:nvPr userDrawn="1"/>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 name="Straight Connector 3"/>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Placeholder 2"/>
          <p:cNvSpPr>
            <a:spLocks noGrp="1"/>
          </p:cNvSpPr>
          <p:nvPr>
            <p:ph type="body" idx="1" hasCustomPrompt="1"/>
          </p:nvPr>
        </p:nvSpPr>
        <p:spPr>
          <a:xfrm>
            <a:off x="839789" y="1681163"/>
            <a:ext cx="5157787"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1</a:t>
            </a:r>
          </a:p>
        </p:txBody>
      </p:sp>
      <p:sp>
        <p:nvSpPr>
          <p:cNvPr id="15" name="Content Placeholder 3"/>
          <p:cNvSpPr>
            <a:spLocks noGrp="1"/>
          </p:cNvSpPr>
          <p:nvPr>
            <p:ph sz="half" idx="2"/>
          </p:nvPr>
        </p:nvSpPr>
        <p:spPr>
          <a:xfrm>
            <a:off x="839789" y="2505075"/>
            <a:ext cx="5157787" cy="36845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p:cNvSpPr>
            <a:spLocks noGrp="1"/>
          </p:cNvSpPr>
          <p:nvPr>
            <p:ph type="body" sz="quarter" idx="3" hasCustomPrompt="1"/>
          </p:nvPr>
        </p:nvSpPr>
        <p:spPr>
          <a:xfrm>
            <a:off x="6172201" y="1681163"/>
            <a:ext cx="5183188"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2</a:t>
            </a:r>
          </a:p>
        </p:txBody>
      </p:sp>
      <p:sp>
        <p:nvSpPr>
          <p:cNvPr id="17" name="Content Placeholder 5"/>
          <p:cNvSpPr>
            <a:spLocks noGrp="1"/>
          </p:cNvSpPr>
          <p:nvPr>
            <p:ph sz="quarter" idx="4"/>
          </p:nvPr>
        </p:nvSpPr>
        <p:spPr>
          <a:xfrm>
            <a:off x="6172201" y="2505075"/>
            <a:ext cx="5183188" cy="36845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19" name="Picture Placeholder 9"/>
          <p:cNvSpPr>
            <a:spLocks noGrp="1"/>
          </p:cNvSpPr>
          <p:nvPr>
            <p:ph type="pic" sz="quarter" idx="10" hasCustomPrompt="1"/>
          </p:nvPr>
        </p:nvSpPr>
        <p:spPr>
          <a:xfrm>
            <a:off x="10263718" y="5629276"/>
            <a:ext cx="565149" cy="619125"/>
          </a:xfrm>
        </p:spPr>
        <p:txBody>
          <a:bodyPr/>
          <a:lstStyle>
            <a:lvl1pPr>
              <a:defRPr/>
            </a:lvl1pPr>
          </a:lstStyle>
          <a:p>
            <a:r>
              <a:rPr lang="en-US" dirty="0"/>
              <a:t>Logo</a:t>
            </a:r>
          </a:p>
        </p:txBody>
      </p:sp>
      <p:sp>
        <p:nvSpPr>
          <p:cNvPr id="20"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Tree>
    <p:extLst>
      <p:ext uri="{BB962C8B-B14F-4D97-AF65-F5344CB8AC3E}">
        <p14:creationId xmlns:p14="http://schemas.microsoft.com/office/powerpoint/2010/main" val="2973644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and Graphs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Charts and Graphs</a:t>
            </a:r>
          </a:p>
        </p:txBody>
      </p:sp>
      <p:sp>
        <p:nvSpPr>
          <p:cNvPr id="3" name="Content Placeholder 2"/>
          <p:cNvSpPr>
            <a:spLocks noGrp="1"/>
          </p:cNvSpPr>
          <p:nvPr>
            <p:ph sz="half" idx="1" hasCustomPrompt="1"/>
          </p:nvPr>
        </p:nvSpPr>
        <p:spPr>
          <a:xfrm>
            <a:off x="0" y="1600202"/>
            <a:ext cx="12192000" cy="609599"/>
          </a:xfrm>
        </p:spPr>
        <p:txBody>
          <a:bodyPr/>
          <a:lstStyle>
            <a:lvl1pPr marL="0" indent="0" algn="ctr">
              <a:buNone/>
              <a:defRPr sz="2800" baseline="0">
                <a:solidFill>
                  <a:schemeClr val="tx2"/>
                </a:solidFill>
                <a:latin typeface="Avenir Book"/>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Graph Title</a:t>
            </a:r>
          </a:p>
        </p:txBody>
      </p:sp>
      <p:sp>
        <p:nvSpPr>
          <p:cNvPr id="4" name="Content Placeholder 3"/>
          <p:cNvSpPr>
            <a:spLocks noGrp="1"/>
          </p:cNvSpPr>
          <p:nvPr>
            <p:ph sz="half" idx="2" hasCustomPrompt="1"/>
          </p:nvPr>
        </p:nvSpPr>
        <p:spPr>
          <a:xfrm>
            <a:off x="0" y="5562601"/>
            <a:ext cx="12192000" cy="609599"/>
          </a:xfrm>
        </p:spPr>
        <p:txBody>
          <a:bodyPr/>
          <a:lstStyle>
            <a:lvl1pPr marL="0" indent="0" algn="ctr">
              <a:buNone/>
              <a:defRPr sz="2800" baseline="0">
                <a:solidFill>
                  <a:schemeClr val="tx2"/>
                </a:solidFill>
                <a:latin typeface="Avenir Book"/>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Metric </a:t>
            </a:r>
          </a:p>
        </p:txBody>
      </p:sp>
      <p:sp>
        <p:nvSpPr>
          <p:cNvPr id="9" name="Rectangle 8"/>
          <p:cNvSpPr/>
          <p:nvPr userDrawn="1"/>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0"/>
          </p:nvPr>
        </p:nvSpPr>
        <p:spPr>
          <a:xfrm>
            <a:off x="711201" y="2209800"/>
            <a:ext cx="10767484" cy="3397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17" name="Picture Placeholder 9"/>
          <p:cNvSpPr>
            <a:spLocks noGrp="1"/>
          </p:cNvSpPr>
          <p:nvPr>
            <p:ph type="pic" sz="quarter" idx="12" hasCustomPrompt="1"/>
          </p:nvPr>
        </p:nvSpPr>
        <p:spPr>
          <a:xfrm>
            <a:off x="10263718" y="5629276"/>
            <a:ext cx="565149" cy="619125"/>
          </a:xfrm>
        </p:spPr>
        <p:txBody>
          <a:bodyPr/>
          <a:lstStyle>
            <a:lvl1pPr>
              <a:defRPr/>
            </a:lvl1pPr>
          </a:lstStyle>
          <a:p>
            <a:r>
              <a:rPr lang="en-US" dirty="0"/>
              <a:t>Logo</a:t>
            </a:r>
          </a:p>
        </p:txBody>
      </p:sp>
    </p:spTree>
    <p:extLst>
      <p:ext uri="{BB962C8B-B14F-4D97-AF65-F5344CB8AC3E}">
        <p14:creationId xmlns:p14="http://schemas.microsoft.com/office/powerpoint/2010/main" val="3979314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with Copy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p:spPr>
        <p:txBody>
          <a:bodyPr>
            <a:normAutofit/>
          </a:bodyPr>
          <a:lstStyle>
            <a:lvl1pPr>
              <a:defRPr sz="4400" b="0" baseline="0">
                <a:solidFill>
                  <a:schemeClr val="tx2"/>
                </a:solidFill>
                <a:latin typeface="Arial Black" pitchFamily="34" charset="0"/>
              </a:defRPr>
            </a:lvl1pPr>
          </a:lstStyle>
          <a:p>
            <a:r>
              <a:rPr lang="en-US" dirty="0"/>
              <a:t>Image with Copy</a:t>
            </a:r>
          </a:p>
        </p:txBody>
      </p:sp>
      <p:sp>
        <p:nvSpPr>
          <p:cNvPr id="4" name="Content Placeholder 3"/>
          <p:cNvSpPr>
            <a:spLocks noGrp="1"/>
          </p:cNvSpPr>
          <p:nvPr>
            <p:ph sz="half" idx="2" hasCustomPrompt="1"/>
          </p:nvPr>
        </p:nvSpPr>
        <p:spPr>
          <a:xfrm>
            <a:off x="609600" y="1524001"/>
            <a:ext cx="5386917" cy="4602163"/>
          </a:xfrm>
        </p:spPr>
        <p:txBody>
          <a:bodyPr>
            <a:normAutofit/>
          </a:bodyPr>
          <a:lstStyle>
            <a:lvl1pPr>
              <a:defRPr sz="2400"/>
            </a:lvl1pPr>
            <a:lvl2pPr>
              <a:defRPr sz="2000"/>
            </a:lvl2pPr>
            <a:lvl3pPr>
              <a:defRPr sz="1800"/>
            </a:lvl3pPr>
            <a:lvl4pPr marL="1371600" indent="0" algn="l">
              <a:buNone/>
              <a:defRPr sz="2800">
                <a:solidFill>
                  <a:schemeClr val="tx2"/>
                </a:solidFill>
                <a:latin typeface="+mn-lt"/>
                <a:cs typeface="Avenir Book"/>
              </a:defRPr>
            </a:lvl4pPr>
            <a:lvl5pPr>
              <a:defRPr sz="1600"/>
            </a:lvl5pPr>
            <a:lvl6pPr>
              <a:defRPr sz="1600"/>
            </a:lvl6pPr>
            <a:lvl7pPr>
              <a:defRPr sz="1600"/>
            </a:lvl7pPr>
            <a:lvl8pPr>
              <a:defRPr sz="1600"/>
            </a:lvl8pPr>
            <a:lvl9pPr>
              <a:defRPr sz="1600"/>
            </a:lvl9pPr>
          </a:lstStyle>
          <a:p>
            <a:pPr lvl="3"/>
            <a:r>
              <a:rPr lang="en-US" dirty="0"/>
              <a:t>Insert Image Below</a:t>
            </a:r>
          </a:p>
        </p:txBody>
      </p:sp>
      <p:sp>
        <p:nvSpPr>
          <p:cNvPr id="6" name="Content Placeholder 5"/>
          <p:cNvSpPr>
            <a:spLocks noGrp="1"/>
          </p:cNvSpPr>
          <p:nvPr>
            <p:ph sz="quarter" idx="4" hasCustomPrompt="1"/>
          </p:nvPr>
        </p:nvSpPr>
        <p:spPr>
          <a:xfrm>
            <a:off x="6705600" y="1524001"/>
            <a:ext cx="4876800" cy="533400"/>
          </a:xfrm>
        </p:spPr>
        <p:txBody>
          <a:bodyPr/>
          <a:lstStyle>
            <a:lvl1pPr marL="0" indent="0">
              <a:buNone/>
              <a:defRPr sz="2800" baseline="0">
                <a:solidFill>
                  <a:schemeClr val="tx2"/>
                </a:solidFill>
                <a:latin typeface="+mj-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HEADER</a:t>
            </a:r>
          </a:p>
          <a:p>
            <a:pPr lvl="0"/>
            <a:endParaRPr lang="en-US" dirty="0"/>
          </a:p>
        </p:txBody>
      </p:sp>
      <p:sp>
        <p:nvSpPr>
          <p:cNvPr id="10" name="Rectangle 9"/>
          <p:cNvSpPr/>
          <p:nvPr userDrawn="1"/>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Picture Placeholder 9"/>
          <p:cNvSpPr>
            <a:spLocks noGrp="1"/>
          </p:cNvSpPr>
          <p:nvPr>
            <p:ph type="pic" sz="quarter" idx="10" hasCustomPrompt="1"/>
          </p:nvPr>
        </p:nvSpPr>
        <p:spPr>
          <a:xfrm>
            <a:off x="10263718" y="5629276"/>
            <a:ext cx="565149" cy="619125"/>
          </a:xfrm>
        </p:spPr>
        <p:txBody>
          <a:bodyPr/>
          <a:lstStyle>
            <a:lvl1pPr>
              <a:defRPr/>
            </a:lvl1pPr>
          </a:lstStyle>
          <a:p>
            <a:r>
              <a:rPr lang="en-US" dirty="0"/>
              <a:t>Logo</a:t>
            </a:r>
          </a:p>
        </p:txBody>
      </p:sp>
      <p:sp>
        <p:nvSpPr>
          <p:cNvPr id="18"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12" name="Content Placeholder 4"/>
          <p:cNvSpPr>
            <a:spLocks noGrp="1"/>
          </p:cNvSpPr>
          <p:nvPr>
            <p:ph sz="quarter" idx="12" hasCustomPrompt="1"/>
          </p:nvPr>
        </p:nvSpPr>
        <p:spPr>
          <a:xfrm>
            <a:off x="6705600" y="2286000"/>
            <a:ext cx="4876800" cy="1295400"/>
          </a:xfrm>
        </p:spPr>
        <p:txBody>
          <a:bodyPr/>
          <a:lstStyle>
            <a:lvl1pPr marL="0" indent="0">
              <a:buNone/>
              <a:defRPr lang="en-US" sz="3200" dirty="0">
                <a:solidFill>
                  <a:schemeClr val="bg1"/>
                </a:solidFill>
                <a:cs typeface="Avenir Book"/>
              </a:defRPr>
            </a:lvl1pPr>
          </a:lstStyle>
          <a:p>
            <a:r>
              <a:rPr lang="en-US" sz="2400" dirty="0">
                <a:solidFill>
                  <a:schemeClr val="tx1"/>
                </a:solidFill>
                <a:latin typeface="+mn-lt"/>
                <a:cs typeface="Avenir Book"/>
              </a:rPr>
              <a:t>Insert</a:t>
            </a:r>
            <a:r>
              <a:rPr lang="en-US" sz="2400" baseline="0" dirty="0">
                <a:solidFill>
                  <a:schemeClr val="tx1"/>
                </a:solidFill>
                <a:latin typeface="+mn-lt"/>
                <a:cs typeface="Avenir Book"/>
              </a:rPr>
              <a:t> copy or caption to correspond with image to the left right</a:t>
            </a:r>
            <a:endParaRPr lang="en-US" sz="2400" dirty="0">
              <a:solidFill>
                <a:schemeClr val="bg1"/>
              </a:solidFill>
              <a:latin typeface="+mn-lt"/>
              <a:cs typeface="Avenir Book"/>
            </a:endParaRPr>
          </a:p>
        </p:txBody>
      </p:sp>
    </p:spTree>
    <p:extLst>
      <p:ext uri="{BB962C8B-B14F-4D97-AF65-F5344CB8AC3E}">
        <p14:creationId xmlns:p14="http://schemas.microsoft.com/office/powerpoint/2010/main" val="3420752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LOGO">
    <p:spTree>
      <p:nvGrpSpPr>
        <p:cNvPr id="1" name=""/>
        <p:cNvGrpSpPr/>
        <p:nvPr/>
      </p:nvGrpSpPr>
      <p:grpSpPr>
        <a:xfrm>
          <a:off x="0" y="0"/>
          <a:ext cx="0" cy="0"/>
          <a:chOff x="0" y="0"/>
          <a:chExt cx="0" cy="0"/>
        </a:xfrm>
      </p:grpSpPr>
      <p:cxnSp>
        <p:nvCxnSpPr>
          <p:cNvPr id="18" name="Straight Connector 17"/>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hasCustomPrompt="1"/>
          </p:nvPr>
        </p:nvSpPr>
        <p:spPr>
          <a:xfrm>
            <a:off x="1625600" y="1295400"/>
            <a:ext cx="9245600" cy="4191000"/>
          </a:xfrm>
        </p:spPr>
        <p:txBody>
          <a:bodyPr/>
          <a:lstStyle>
            <a:lvl1pPr>
              <a:defRPr>
                <a:latin typeface="+mn-lt"/>
              </a:defRPr>
            </a:lvl1pPr>
          </a:lstStyle>
          <a:p>
            <a:r>
              <a:rPr lang="en-US" dirty="0"/>
              <a:t>LOGO</a:t>
            </a:r>
          </a:p>
        </p:txBody>
      </p:sp>
    </p:spTree>
    <p:extLst>
      <p:ext uri="{BB962C8B-B14F-4D97-AF65-F5344CB8AC3E}">
        <p14:creationId xmlns:p14="http://schemas.microsoft.com/office/powerpoint/2010/main" val="496206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Brand 2 Logo Title Slide">
    <p:spTree>
      <p:nvGrpSpPr>
        <p:cNvPr id="1" name=""/>
        <p:cNvGrpSpPr/>
        <p:nvPr/>
      </p:nvGrpSpPr>
      <p:grpSpPr>
        <a:xfrm>
          <a:off x="0" y="0"/>
          <a:ext cx="0" cy="0"/>
          <a:chOff x="0" y="0"/>
          <a:chExt cx="0" cy="0"/>
        </a:xfrm>
      </p:grpSpPr>
      <p:cxnSp>
        <p:nvCxnSpPr>
          <p:cNvPr id="18" name="Straight Connector 17"/>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6250811" y="2860452"/>
            <a:ext cx="0" cy="100034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hasCustomPrompt="1"/>
          </p:nvPr>
        </p:nvSpPr>
        <p:spPr>
          <a:xfrm>
            <a:off x="1016000" y="1524000"/>
            <a:ext cx="4978400" cy="4038600"/>
          </a:xfrm>
        </p:spPr>
        <p:txBody>
          <a:bodyPr/>
          <a:lstStyle>
            <a:lvl1pPr>
              <a:defRPr>
                <a:latin typeface="+mn-lt"/>
              </a:defRPr>
            </a:lvl1pPr>
          </a:lstStyle>
          <a:p>
            <a:r>
              <a:rPr lang="en-US" dirty="0"/>
              <a:t>Logo</a:t>
            </a:r>
          </a:p>
        </p:txBody>
      </p:sp>
      <p:sp>
        <p:nvSpPr>
          <p:cNvPr id="8" name="Picture Placeholder 2"/>
          <p:cNvSpPr>
            <a:spLocks noGrp="1"/>
          </p:cNvSpPr>
          <p:nvPr>
            <p:ph type="pic" sz="quarter" idx="11" hasCustomPrompt="1"/>
          </p:nvPr>
        </p:nvSpPr>
        <p:spPr>
          <a:xfrm>
            <a:off x="6604000" y="1524000"/>
            <a:ext cx="4978400" cy="4038600"/>
          </a:xfrm>
        </p:spPr>
        <p:txBody>
          <a:bodyPr/>
          <a:lstStyle>
            <a:lvl1pPr>
              <a:defRPr>
                <a:latin typeface="+mn-lt"/>
              </a:defRPr>
            </a:lvl1pPr>
          </a:lstStyle>
          <a:p>
            <a:r>
              <a:rPr lang="en-US" dirty="0"/>
              <a:t>Logo</a:t>
            </a:r>
          </a:p>
        </p:txBody>
      </p:sp>
    </p:spTree>
    <p:extLst>
      <p:ext uri="{BB962C8B-B14F-4D97-AF65-F5344CB8AC3E}">
        <p14:creationId xmlns:p14="http://schemas.microsoft.com/office/powerpoint/2010/main" val="2375017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Brand DHH Title Slide">
    <p:spTree>
      <p:nvGrpSpPr>
        <p:cNvPr id="1" name=""/>
        <p:cNvGrpSpPr/>
        <p:nvPr/>
      </p:nvGrpSpPr>
      <p:grpSpPr>
        <a:xfrm>
          <a:off x="0" y="0"/>
          <a:ext cx="0" cy="0"/>
          <a:chOff x="0" y="0"/>
          <a:chExt cx="0" cy="0"/>
        </a:xfrm>
      </p:grpSpPr>
      <p:cxnSp>
        <p:nvCxnSpPr>
          <p:cNvPr id="18" name="Straight Connector 17"/>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2860453"/>
            <a:ext cx="4848677" cy="1036973"/>
          </a:xfrm>
          <a:prstGeom prst="rect">
            <a:avLst/>
          </a:prstGeom>
        </p:spPr>
      </p:pic>
      <p:cxnSp>
        <p:nvCxnSpPr>
          <p:cNvPr id="7" name="Straight Connector 6"/>
          <p:cNvCxnSpPr/>
          <p:nvPr userDrawn="1"/>
        </p:nvCxnSpPr>
        <p:spPr>
          <a:xfrm flipV="1">
            <a:off x="6250811" y="2860452"/>
            <a:ext cx="0" cy="100034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hasCustomPrompt="1"/>
          </p:nvPr>
        </p:nvSpPr>
        <p:spPr>
          <a:xfrm>
            <a:off x="6636945" y="1524000"/>
            <a:ext cx="4978400" cy="3962400"/>
          </a:xfrm>
        </p:spPr>
        <p:txBody>
          <a:bodyPr/>
          <a:lstStyle>
            <a:lvl1pPr>
              <a:defRPr>
                <a:latin typeface="+mn-lt"/>
              </a:defRPr>
            </a:lvl1pPr>
          </a:lstStyle>
          <a:p>
            <a:r>
              <a:rPr lang="en-US" dirty="0"/>
              <a:t>Logo</a:t>
            </a:r>
          </a:p>
        </p:txBody>
      </p:sp>
    </p:spTree>
    <p:extLst>
      <p:ext uri="{BB962C8B-B14F-4D97-AF65-F5344CB8AC3E}">
        <p14:creationId xmlns:p14="http://schemas.microsoft.com/office/powerpoint/2010/main" val="2806527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 B">
  <p:cSld name="1_Content Slide B">
    <p:spTree>
      <p:nvGrpSpPr>
        <p:cNvPr id="1" name="Shape 48"/>
        <p:cNvGrpSpPr/>
        <p:nvPr/>
      </p:nvGrpSpPr>
      <p:grpSpPr>
        <a:xfrm>
          <a:off x="0" y="0"/>
          <a:ext cx="0" cy="0"/>
          <a:chOff x="0" y="0"/>
          <a:chExt cx="0" cy="0"/>
        </a:xfrm>
      </p:grpSpPr>
      <p:sp>
        <p:nvSpPr>
          <p:cNvPr id="49" name="Google Shape;49;p5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2"/>
              </a:buClr>
              <a:buSzPts val="4400"/>
              <a:buFont typeface="Arial Black"/>
              <a:buNone/>
              <a:defRPr sz="4400" b="0" i="0" u="none" strike="noStrike" cap="none">
                <a:solidFill>
                  <a:schemeClr val="dk2"/>
                </a:solidFill>
                <a:latin typeface="Arial Black"/>
                <a:ea typeface="Arial Black"/>
                <a:cs typeface="Arial Black"/>
                <a:sym typeface="Arial Black"/>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0" name="Google Shape;50;p5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C4DA"/>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5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C4DA"/>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5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C4D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C4D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C4D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C4D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C4D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C4D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C4D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C4D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C4DA"/>
                </a:solidFill>
                <a:latin typeface="Calibri"/>
                <a:ea typeface="Calibri"/>
                <a:cs typeface="Calibri"/>
                <a:sym typeface="Calibri"/>
              </a:defRPr>
            </a:lvl9pPr>
          </a:lstStyle>
          <a:p>
            <a:fld id="{00000000-1234-1234-1234-123412341234}" type="slidenum">
              <a:rPr lang="en-US" smtClean="0"/>
              <a:pPr/>
              <a:t>‹#›</a:t>
            </a:fld>
            <a:endParaRPr lang="en-US"/>
          </a:p>
        </p:txBody>
      </p:sp>
      <p:sp>
        <p:nvSpPr>
          <p:cNvPr id="53" name="Google Shape;53;p56"/>
          <p:cNvSpPr/>
          <p:nvPr/>
        </p:nvSpPr>
        <p:spPr>
          <a:xfrm>
            <a:off x="838201" y="6286012"/>
            <a:ext cx="10515600" cy="157005"/>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5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2"/>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rgbClr val="485865"/>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rgbClr val="485865"/>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5941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Slide A">
  <p:cSld name="1_Content Slide A">
    <p:spTree>
      <p:nvGrpSpPr>
        <p:cNvPr id="1" name="Shape 263"/>
        <p:cNvGrpSpPr/>
        <p:nvPr/>
      </p:nvGrpSpPr>
      <p:grpSpPr>
        <a:xfrm>
          <a:off x="0" y="0"/>
          <a:ext cx="0" cy="0"/>
          <a:chOff x="0" y="0"/>
          <a:chExt cx="0" cy="0"/>
        </a:xfrm>
      </p:grpSpPr>
      <p:sp>
        <p:nvSpPr>
          <p:cNvPr id="264" name="Google Shape;264;p104"/>
          <p:cNvSpPr/>
          <p:nvPr/>
        </p:nvSpPr>
        <p:spPr>
          <a:xfrm>
            <a:off x="236264" y="6310005"/>
            <a:ext cx="11680104" cy="58094"/>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65" name="Google Shape;265;p104"/>
          <p:cNvCxnSpPr/>
          <p:nvPr/>
        </p:nvCxnSpPr>
        <p:spPr>
          <a:xfrm>
            <a:off x="236264" y="1168392"/>
            <a:ext cx="11680104" cy="0"/>
          </a:xfrm>
          <a:prstGeom prst="straightConnector1">
            <a:avLst/>
          </a:prstGeom>
          <a:noFill/>
          <a:ln w="9525" cap="flat" cmpd="sng">
            <a:solidFill>
              <a:schemeClr val="accent4"/>
            </a:solidFill>
            <a:prstDash val="solid"/>
            <a:round/>
            <a:headEnd type="none" w="sm" len="sm"/>
            <a:tailEnd type="none" w="sm" len="sm"/>
          </a:ln>
        </p:spPr>
      </p:cxnSp>
      <p:cxnSp>
        <p:nvCxnSpPr>
          <p:cNvPr id="266" name="Google Shape;266;p104"/>
          <p:cNvCxnSpPr/>
          <p:nvPr/>
        </p:nvCxnSpPr>
        <p:spPr>
          <a:xfrm>
            <a:off x="236264" y="279392"/>
            <a:ext cx="11680104" cy="0"/>
          </a:xfrm>
          <a:prstGeom prst="straightConnector1">
            <a:avLst/>
          </a:prstGeom>
          <a:noFill/>
          <a:ln w="9525" cap="flat" cmpd="sng">
            <a:solidFill>
              <a:schemeClr val="accent4"/>
            </a:solidFill>
            <a:prstDash val="solid"/>
            <a:round/>
            <a:headEnd type="none" w="sm" len="sm"/>
            <a:tailEnd type="none" w="sm" len="sm"/>
          </a:ln>
        </p:spPr>
      </p:cxnSp>
      <p:sp>
        <p:nvSpPr>
          <p:cNvPr id="267" name="Google Shape;267;p10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solidFill>
                  <a:schemeClr val="dk2"/>
                </a:solidFill>
                <a:latin typeface="Calibri"/>
                <a:ea typeface="Calibri"/>
                <a:cs typeface="Calibri"/>
                <a:sym typeface="Calibri"/>
              </a:defRPr>
            </a:lvl1pPr>
            <a:lvl2pPr marL="914400" lvl="1" indent="-406400" algn="l">
              <a:spcBef>
                <a:spcPts val="560"/>
              </a:spcBef>
              <a:spcAft>
                <a:spcPts val="0"/>
              </a:spcAft>
              <a:buClr>
                <a:schemeClr val="dk1"/>
              </a:buClr>
              <a:buSzPts val="2800"/>
              <a:buChar char="–"/>
              <a:defRPr>
                <a:solidFill>
                  <a:srgbClr val="485865"/>
                </a:solidFill>
                <a:latin typeface="Calibri"/>
                <a:ea typeface="Calibri"/>
                <a:cs typeface="Calibri"/>
                <a:sym typeface="Calibri"/>
              </a:defRPr>
            </a:lvl2pPr>
            <a:lvl3pPr marL="1371600" lvl="2" indent="-381000" algn="l">
              <a:spcBef>
                <a:spcPts val="480"/>
              </a:spcBef>
              <a:spcAft>
                <a:spcPts val="0"/>
              </a:spcAft>
              <a:buClr>
                <a:schemeClr val="dk1"/>
              </a:buClr>
              <a:buSzPts val="2400"/>
              <a:buChar char="•"/>
              <a:defRPr>
                <a:solidFill>
                  <a:srgbClr val="485865"/>
                </a:solidFill>
                <a:latin typeface="Calibri"/>
                <a:ea typeface="Calibri"/>
                <a:cs typeface="Calibri"/>
                <a:sym typeface="Calibri"/>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8" name="Google Shape;268;p104"/>
          <p:cNvSpPr txBox="1">
            <a:spLocks noGrp="1"/>
          </p:cNvSpPr>
          <p:nvPr>
            <p:ph type="title"/>
          </p:nvPr>
        </p:nvSpPr>
        <p:spPr>
          <a:xfrm>
            <a:off x="609600" y="15240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4400"/>
              <a:buFont typeface="Arial Black"/>
              <a:buNone/>
              <a:defRPr sz="4400" b="0">
                <a:solidFill>
                  <a:schemeClr val="dk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104"/>
          <p:cNvSpPr>
            <a:spLocks noGrp="1"/>
          </p:cNvSpPr>
          <p:nvPr>
            <p:ph type="pic" idx="2"/>
          </p:nvPr>
        </p:nvSpPr>
        <p:spPr>
          <a:xfrm>
            <a:off x="11074400" y="5486401"/>
            <a:ext cx="711200" cy="739775"/>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2"/>
                </a:solidFill>
                <a:latin typeface="Avenir"/>
                <a:ea typeface="Avenir"/>
                <a:cs typeface="Avenir"/>
                <a:sym typeface="Avenir"/>
              </a:defRPr>
            </a:lvl1pPr>
            <a:lvl2pPr marR="0" lvl="1" algn="l" rtl="0">
              <a:spcBef>
                <a:spcPts val="56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0" name="Google Shape;270;p104"/>
          <p:cNvSpPr/>
          <p:nvPr/>
        </p:nvSpPr>
        <p:spPr>
          <a:xfrm>
            <a:off x="236264" y="6310005"/>
            <a:ext cx="11680104" cy="58094"/>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71" name="Google Shape;271;p104"/>
          <p:cNvCxnSpPr/>
          <p:nvPr/>
        </p:nvCxnSpPr>
        <p:spPr>
          <a:xfrm>
            <a:off x="236264" y="1168392"/>
            <a:ext cx="11680104" cy="0"/>
          </a:xfrm>
          <a:prstGeom prst="straightConnector1">
            <a:avLst/>
          </a:prstGeom>
          <a:noFill/>
          <a:ln w="9525" cap="flat" cmpd="sng">
            <a:solidFill>
              <a:schemeClr val="accent4"/>
            </a:solidFill>
            <a:prstDash val="solid"/>
            <a:round/>
            <a:headEnd type="none" w="sm" len="sm"/>
            <a:tailEnd type="none" w="sm" len="sm"/>
          </a:ln>
        </p:spPr>
      </p:cxnSp>
      <p:cxnSp>
        <p:nvCxnSpPr>
          <p:cNvPr id="272" name="Google Shape;272;p104"/>
          <p:cNvCxnSpPr/>
          <p:nvPr/>
        </p:nvCxnSpPr>
        <p:spPr>
          <a:xfrm>
            <a:off x="236264" y="279392"/>
            <a:ext cx="11680104" cy="0"/>
          </a:xfrm>
          <a:prstGeom prst="straightConnector1">
            <a:avLst/>
          </a:prstGeom>
          <a:noFill/>
          <a:ln w="9525" cap="flat" cmpd="sng">
            <a:solidFill>
              <a:schemeClr val="accent4"/>
            </a:solidFill>
            <a:prstDash val="solid"/>
            <a:round/>
            <a:headEnd type="none" w="sm" len="sm"/>
            <a:tailEnd type="none" w="sm" len="sm"/>
          </a:ln>
        </p:spPr>
      </p:cxnSp>
    </p:spTree>
    <p:extLst>
      <p:ext uri="{BB962C8B-B14F-4D97-AF65-F5344CB8AC3E}">
        <p14:creationId xmlns:p14="http://schemas.microsoft.com/office/powerpoint/2010/main" val="343453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A">
    <p:spTree>
      <p:nvGrpSpPr>
        <p:cNvPr id="1" name=""/>
        <p:cNvGrpSpPr/>
        <p:nvPr/>
      </p:nvGrpSpPr>
      <p:grpSpPr>
        <a:xfrm>
          <a:off x="0" y="0"/>
          <a:ext cx="0" cy="0"/>
          <a:chOff x="0" y="0"/>
          <a:chExt cx="0" cy="0"/>
        </a:xfrm>
      </p:grpSpPr>
      <p:sp>
        <p:nvSpPr>
          <p:cNvPr id="6" name="Rectangle 5"/>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hasCustomPrompt="1"/>
          </p:nvPr>
        </p:nvSpPr>
        <p:spPr>
          <a:xfrm>
            <a:off x="609600" y="1600201"/>
            <a:ext cx="10972800" cy="4525963"/>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
        <p:nvSpPr>
          <p:cNvPr id="11"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
        <p:nvSpPr>
          <p:cNvPr id="3" name="Picture Placeholder 2"/>
          <p:cNvSpPr>
            <a:spLocks noGrp="1"/>
          </p:cNvSpPr>
          <p:nvPr>
            <p:ph type="pic" sz="quarter" idx="10" hasCustomPrompt="1"/>
          </p:nvPr>
        </p:nvSpPr>
        <p:spPr>
          <a:xfrm>
            <a:off x="11074400" y="5486401"/>
            <a:ext cx="711200" cy="739775"/>
          </a:xfrm>
        </p:spPr>
        <p:txBody>
          <a:bodyPr/>
          <a:lstStyle>
            <a:lvl1pPr>
              <a:defRPr/>
            </a:lvl1pPr>
          </a:lstStyle>
          <a:p>
            <a:r>
              <a:rPr lang="en-US" dirty="0"/>
              <a:t>Logo</a:t>
            </a:r>
          </a:p>
        </p:txBody>
      </p:sp>
    </p:spTree>
    <p:extLst>
      <p:ext uri="{BB962C8B-B14F-4D97-AF65-F5344CB8AC3E}">
        <p14:creationId xmlns:p14="http://schemas.microsoft.com/office/powerpoint/2010/main" val="1872025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95398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A">
    <p:spTree>
      <p:nvGrpSpPr>
        <p:cNvPr id="1" name=""/>
        <p:cNvGrpSpPr/>
        <p:nvPr/>
      </p:nvGrpSpPr>
      <p:grpSpPr>
        <a:xfrm>
          <a:off x="0" y="0"/>
          <a:ext cx="0" cy="0"/>
          <a:chOff x="0" y="0"/>
          <a:chExt cx="0" cy="0"/>
        </a:xfrm>
      </p:grpSpPr>
      <p:cxnSp>
        <p:nvCxnSpPr>
          <p:cNvPr id="18" name="Straight Connector 17"/>
          <p:cNvCxnSpPr/>
          <p:nvPr/>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ctrTitle"/>
          </p:nvPr>
        </p:nvSpPr>
        <p:spPr>
          <a:xfrm>
            <a:off x="1524000" y="1122363"/>
            <a:ext cx="9144000" cy="2387600"/>
          </a:xfrm>
        </p:spPr>
        <p:txBody>
          <a:bodyPr anchor="b">
            <a:normAutofit/>
          </a:bodyPr>
          <a:lstStyle>
            <a:lvl1pPr algn="ctr">
              <a:defRPr sz="5400">
                <a:solidFill>
                  <a:schemeClr val="tx2"/>
                </a:solidFill>
                <a:latin typeface="Arial Black"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1524000" y="3897466"/>
            <a:ext cx="9144000" cy="1655762"/>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6" name="Straight Connector 5"/>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797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A">
    <p:spTree>
      <p:nvGrpSpPr>
        <p:cNvPr id="1" name=""/>
        <p:cNvGrpSpPr/>
        <p:nvPr/>
      </p:nvGrpSpPr>
      <p:grpSpPr>
        <a:xfrm>
          <a:off x="0" y="0"/>
          <a:ext cx="0" cy="0"/>
          <a:chOff x="0" y="0"/>
          <a:chExt cx="0" cy="0"/>
        </a:xfrm>
      </p:grpSpPr>
      <p:sp>
        <p:nvSpPr>
          <p:cNvPr id="2" name="Title 1"/>
          <p:cNvSpPr>
            <a:spLocks noGrp="1"/>
          </p:cNvSpPr>
          <p:nvPr>
            <p:ph type="title"/>
          </p:nvPr>
        </p:nvSpPr>
        <p:spPr>
          <a:xfrm>
            <a:off x="831849" y="950091"/>
            <a:ext cx="10515600" cy="2852737"/>
          </a:xfrm>
        </p:spPr>
        <p:txBody>
          <a:bodyPr anchor="b">
            <a:normAutofit/>
          </a:bodyPr>
          <a:lstStyle>
            <a:lvl1pPr algn="l">
              <a:defRPr sz="4800" b="0">
                <a:latin typeface="Arial Black"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49" y="4378445"/>
            <a:ext cx="10515600" cy="1500187"/>
          </a:xfrm>
        </p:spPr>
        <p:txBody>
          <a:bodyPr/>
          <a:lstStyle>
            <a:lvl1pPr marL="0" indent="0">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226F5-09A8-4699-A275-AD1931EB116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cxnSp>
        <p:nvCxnSpPr>
          <p:cNvPr id="7" name="Straight Connector 6"/>
          <p:cNvCxnSpPr/>
          <p:nvPr/>
        </p:nvCxnSpPr>
        <p:spPr>
          <a:xfrm>
            <a:off x="595533" y="182879"/>
            <a:ext cx="14068" cy="6482324"/>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812800" y="4056706"/>
            <a:ext cx="11001968"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595532" y="182879"/>
            <a:ext cx="0" cy="6482324"/>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11" name="Rectangle 10"/>
          <p:cNvSpPr/>
          <p:nvPr userDrawn="1"/>
        </p:nvSpPr>
        <p:spPr>
          <a:xfrm>
            <a:off x="812800" y="4056706"/>
            <a:ext cx="11001968"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62256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Slide A">
    <p:spTree>
      <p:nvGrpSpPr>
        <p:cNvPr id="1" name=""/>
        <p:cNvGrpSpPr/>
        <p:nvPr/>
      </p:nvGrpSpPr>
      <p:grpSpPr>
        <a:xfrm>
          <a:off x="0" y="0"/>
          <a:ext cx="0" cy="0"/>
          <a:chOff x="0" y="0"/>
          <a:chExt cx="0" cy="0"/>
        </a:xfrm>
      </p:grpSpPr>
      <p:sp>
        <p:nvSpPr>
          <p:cNvPr id="6" name="Rectangle 5"/>
          <p:cNvSpPr/>
          <p:nvPr/>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p:cNvCxnSpPr/>
          <p:nvPr/>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hasCustomPrompt="1"/>
          </p:nvPr>
        </p:nvSpPr>
        <p:spPr>
          <a:xfrm>
            <a:off x="609600" y="1600201"/>
            <a:ext cx="10972800" cy="4525963"/>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
        <p:nvSpPr>
          <p:cNvPr id="11"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
        <p:nvSpPr>
          <p:cNvPr id="3" name="Picture Placeholder 2"/>
          <p:cNvSpPr>
            <a:spLocks noGrp="1"/>
          </p:cNvSpPr>
          <p:nvPr>
            <p:ph type="pic" sz="quarter" idx="10" hasCustomPrompt="1"/>
          </p:nvPr>
        </p:nvSpPr>
        <p:spPr>
          <a:xfrm>
            <a:off x="11074400" y="5486401"/>
            <a:ext cx="711200" cy="739775"/>
          </a:xfrm>
        </p:spPr>
        <p:txBody>
          <a:bodyPr/>
          <a:lstStyle>
            <a:lvl1pPr>
              <a:defRPr/>
            </a:lvl1pPr>
          </a:lstStyle>
          <a:p>
            <a:r>
              <a:rPr lang="en-US" dirty="0"/>
              <a:t>Logo</a:t>
            </a:r>
          </a:p>
        </p:txBody>
      </p:sp>
      <p:sp>
        <p:nvSpPr>
          <p:cNvPr id="8" name="Rectangle 7"/>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25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ntent Slide A">
    <p:spTree>
      <p:nvGrpSpPr>
        <p:cNvPr id="1" name=""/>
        <p:cNvGrpSpPr/>
        <p:nvPr/>
      </p:nvGrpSpPr>
      <p:grpSpPr>
        <a:xfrm>
          <a:off x="0" y="0"/>
          <a:ext cx="0" cy="0"/>
          <a:chOff x="0" y="0"/>
          <a:chExt cx="0" cy="0"/>
        </a:xfrm>
      </p:grpSpPr>
      <p:sp>
        <p:nvSpPr>
          <p:cNvPr id="3" name="Rectangle 2"/>
          <p:cNvSpPr/>
          <p:nvPr/>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cxnSp>
        <p:nvCxnSpPr>
          <p:cNvPr id="4" name="Straight Connector 3"/>
          <p:cNvCxnSpPr/>
          <p:nvPr/>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609600" y="152400"/>
            <a:ext cx="10972800" cy="1143000"/>
          </a:xfrm>
        </p:spPr>
        <p:txBody>
          <a:bodyPr>
            <a:normAutofit/>
          </a:bodyPr>
          <a:lstStyle>
            <a:lvl1pPr>
              <a:defRPr sz="4400" b="1">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6172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3"/>
          <p:cNvSpPr>
            <a:spLocks noGrp="1"/>
          </p:cNvSpPr>
          <p:nvPr>
            <p:ph type="pic" sz="quarter" idx="11" hasCustomPrompt="1"/>
          </p:nvPr>
        </p:nvSpPr>
        <p:spPr>
          <a:xfrm>
            <a:off x="11176001" y="5765800"/>
            <a:ext cx="639233" cy="482600"/>
          </a:xfrm>
        </p:spPr>
        <p:txBody>
          <a:bodyPr/>
          <a:lstStyle>
            <a:lvl1pPr>
              <a:defRPr/>
            </a:lvl1pPr>
          </a:lstStyle>
          <a:p>
            <a:r>
              <a:rPr lang="en-US" dirty="0"/>
              <a:t>Logo</a:t>
            </a:r>
          </a:p>
        </p:txBody>
      </p:sp>
      <p:sp>
        <p:nvSpPr>
          <p:cNvPr id="10" name="Rectangle 9"/>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cxnSp>
        <p:nvCxnSpPr>
          <p:cNvPr id="13" name="Straight Connector 12"/>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4468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Slide A">
    <p:spTree>
      <p:nvGrpSpPr>
        <p:cNvPr id="1" name=""/>
        <p:cNvGrpSpPr/>
        <p:nvPr/>
      </p:nvGrpSpPr>
      <p:grpSpPr>
        <a:xfrm>
          <a:off x="0" y="0"/>
          <a:ext cx="0" cy="0"/>
          <a:chOff x="0" y="0"/>
          <a:chExt cx="0" cy="0"/>
        </a:xfrm>
      </p:grpSpPr>
      <p:sp>
        <p:nvSpPr>
          <p:cNvPr id="3" name="Rectangle 2"/>
          <p:cNvSpPr/>
          <p:nvPr/>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 name="Straight Connector 3"/>
          <p:cNvCxnSpPr/>
          <p:nvPr/>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4" name="Text Placeholder 2"/>
          <p:cNvSpPr>
            <a:spLocks noGrp="1"/>
          </p:cNvSpPr>
          <p:nvPr>
            <p:ph type="body" idx="1" hasCustomPrompt="1"/>
          </p:nvPr>
        </p:nvSpPr>
        <p:spPr>
          <a:xfrm>
            <a:off x="839789" y="1681163"/>
            <a:ext cx="5157787"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1</a:t>
            </a:r>
          </a:p>
        </p:txBody>
      </p:sp>
      <p:sp>
        <p:nvSpPr>
          <p:cNvPr id="15" name="Content Placeholder 3"/>
          <p:cNvSpPr>
            <a:spLocks noGrp="1"/>
          </p:cNvSpPr>
          <p:nvPr>
            <p:ph sz="half" idx="2"/>
          </p:nvPr>
        </p:nvSpPr>
        <p:spPr>
          <a:xfrm>
            <a:off x="839789" y="2505075"/>
            <a:ext cx="5157787" cy="36845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p:cNvSpPr>
            <a:spLocks noGrp="1"/>
          </p:cNvSpPr>
          <p:nvPr>
            <p:ph type="body" sz="quarter" idx="3" hasCustomPrompt="1"/>
          </p:nvPr>
        </p:nvSpPr>
        <p:spPr>
          <a:xfrm>
            <a:off x="6172201" y="1681163"/>
            <a:ext cx="5183188"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2</a:t>
            </a:r>
          </a:p>
        </p:txBody>
      </p:sp>
      <p:sp>
        <p:nvSpPr>
          <p:cNvPr id="17" name="Content Placeholder 5"/>
          <p:cNvSpPr>
            <a:spLocks noGrp="1"/>
          </p:cNvSpPr>
          <p:nvPr>
            <p:ph sz="quarter" idx="4"/>
          </p:nvPr>
        </p:nvSpPr>
        <p:spPr>
          <a:xfrm>
            <a:off x="6172201" y="2505075"/>
            <a:ext cx="5183188" cy="3667125"/>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11" name="Rectangle 10"/>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09600" y="152400"/>
            <a:ext cx="10972800" cy="1143000"/>
          </a:xfrm>
        </p:spPr>
        <p:txBody>
          <a:bodyPr/>
          <a:lstStyle>
            <a:lvl1pPr>
              <a:defRPr/>
            </a:lvl1pPr>
          </a:lstStyle>
          <a:p>
            <a:r>
              <a:rPr lang="en-US" dirty="0"/>
              <a:t>Headline</a:t>
            </a:r>
          </a:p>
        </p:txBody>
      </p:sp>
    </p:spTree>
    <p:extLst>
      <p:ext uri="{BB962C8B-B14F-4D97-AF65-F5344CB8AC3E}">
        <p14:creationId xmlns:p14="http://schemas.microsoft.com/office/powerpoint/2010/main" val="3045447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harts and Graph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Charts and Graphs</a:t>
            </a:r>
          </a:p>
        </p:txBody>
      </p:sp>
      <p:sp>
        <p:nvSpPr>
          <p:cNvPr id="3" name="Content Placeholder 2"/>
          <p:cNvSpPr>
            <a:spLocks noGrp="1"/>
          </p:cNvSpPr>
          <p:nvPr>
            <p:ph sz="half" idx="1" hasCustomPrompt="1"/>
          </p:nvPr>
        </p:nvSpPr>
        <p:spPr>
          <a:xfrm>
            <a:off x="0" y="1600202"/>
            <a:ext cx="12192000" cy="609599"/>
          </a:xfrm>
        </p:spPr>
        <p:txBody>
          <a:bodyPr/>
          <a:lstStyle>
            <a:lvl1pPr marL="0" indent="0" algn="ctr">
              <a:buNone/>
              <a:defRPr sz="2800" baseline="0">
                <a:solidFill>
                  <a:schemeClr val="tx2"/>
                </a:solidFill>
                <a:latin typeface="Avenir Book"/>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Graph Title</a:t>
            </a:r>
          </a:p>
        </p:txBody>
      </p:sp>
      <p:sp>
        <p:nvSpPr>
          <p:cNvPr id="4" name="Content Placeholder 3"/>
          <p:cNvSpPr>
            <a:spLocks noGrp="1"/>
          </p:cNvSpPr>
          <p:nvPr>
            <p:ph sz="half" idx="2" hasCustomPrompt="1"/>
          </p:nvPr>
        </p:nvSpPr>
        <p:spPr>
          <a:xfrm>
            <a:off x="0" y="5562601"/>
            <a:ext cx="12192000" cy="609599"/>
          </a:xfrm>
        </p:spPr>
        <p:txBody>
          <a:bodyPr/>
          <a:lstStyle>
            <a:lvl1pPr marL="0" indent="0" algn="ctr">
              <a:buNone/>
              <a:defRPr sz="2800" baseline="0">
                <a:solidFill>
                  <a:schemeClr val="tx2"/>
                </a:solidFill>
                <a:latin typeface="Avenir Book"/>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Metric </a:t>
            </a:r>
          </a:p>
        </p:txBody>
      </p:sp>
      <p:sp>
        <p:nvSpPr>
          <p:cNvPr id="9" name="Rectangle 8"/>
          <p:cNvSpPr/>
          <p:nvPr/>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0" name="Straight Connector 9"/>
          <p:cNvCxnSpPr/>
          <p:nvPr/>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0"/>
          </p:nvPr>
        </p:nvSpPr>
        <p:spPr>
          <a:xfrm>
            <a:off x="711201" y="2209800"/>
            <a:ext cx="10767484" cy="3397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11" name="Rectangle 10"/>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2828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 with Cop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p:spPr>
        <p:txBody>
          <a:bodyPr>
            <a:normAutofit/>
          </a:bodyPr>
          <a:lstStyle>
            <a:lvl1pPr>
              <a:defRPr sz="4400" b="0" baseline="0">
                <a:solidFill>
                  <a:schemeClr val="tx2"/>
                </a:solidFill>
                <a:latin typeface="Arial Black" pitchFamily="34" charset="0"/>
              </a:defRPr>
            </a:lvl1pPr>
          </a:lstStyle>
          <a:p>
            <a:r>
              <a:rPr lang="en-US" dirty="0"/>
              <a:t>Image with Copy</a:t>
            </a:r>
          </a:p>
        </p:txBody>
      </p:sp>
      <p:sp>
        <p:nvSpPr>
          <p:cNvPr id="4" name="Content Placeholder 3"/>
          <p:cNvSpPr>
            <a:spLocks noGrp="1"/>
          </p:cNvSpPr>
          <p:nvPr>
            <p:ph sz="half" idx="2" hasCustomPrompt="1"/>
          </p:nvPr>
        </p:nvSpPr>
        <p:spPr>
          <a:xfrm>
            <a:off x="609600" y="1524001"/>
            <a:ext cx="5386917" cy="4602163"/>
          </a:xfrm>
        </p:spPr>
        <p:txBody>
          <a:bodyPr>
            <a:normAutofit/>
          </a:bodyPr>
          <a:lstStyle>
            <a:lvl1pPr>
              <a:defRPr sz="2400"/>
            </a:lvl1pPr>
            <a:lvl2pPr>
              <a:defRPr sz="2000"/>
            </a:lvl2pPr>
            <a:lvl3pPr>
              <a:defRPr sz="1800"/>
            </a:lvl3pPr>
            <a:lvl4pPr marL="1371600" indent="0" algn="l">
              <a:buNone/>
              <a:defRPr sz="2800">
                <a:solidFill>
                  <a:schemeClr val="tx2"/>
                </a:solidFill>
                <a:latin typeface="+mn-lt"/>
                <a:cs typeface="Avenir Book"/>
              </a:defRPr>
            </a:lvl4pPr>
            <a:lvl5pPr>
              <a:defRPr sz="1600"/>
            </a:lvl5pPr>
            <a:lvl6pPr>
              <a:defRPr sz="1600"/>
            </a:lvl6pPr>
            <a:lvl7pPr>
              <a:defRPr sz="1600"/>
            </a:lvl7pPr>
            <a:lvl8pPr>
              <a:defRPr sz="1600"/>
            </a:lvl8pPr>
            <a:lvl9pPr>
              <a:defRPr sz="1600"/>
            </a:lvl9pPr>
          </a:lstStyle>
          <a:p>
            <a:pPr lvl="3"/>
            <a:r>
              <a:rPr lang="en-US" dirty="0"/>
              <a:t>Insert Image Below</a:t>
            </a:r>
          </a:p>
        </p:txBody>
      </p:sp>
      <p:sp>
        <p:nvSpPr>
          <p:cNvPr id="6" name="Content Placeholder 5"/>
          <p:cNvSpPr>
            <a:spLocks noGrp="1"/>
          </p:cNvSpPr>
          <p:nvPr>
            <p:ph sz="quarter" idx="4" hasCustomPrompt="1"/>
          </p:nvPr>
        </p:nvSpPr>
        <p:spPr>
          <a:xfrm>
            <a:off x="6705600" y="1524001"/>
            <a:ext cx="4876800" cy="533400"/>
          </a:xfrm>
        </p:spPr>
        <p:txBody>
          <a:bodyPr/>
          <a:lstStyle>
            <a:lvl1pPr marL="0" indent="0">
              <a:buNone/>
              <a:defRPr sz="2800" baseline="0">
                <a:solidFill>
                  <a:schemeClr val="tx2"/>
                </a:solidFill>
                <a:latin typeface="+mj-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HEADER</a:t>
            </a:r>
          </a:p>
          <a:p>
            <a:pPr lvl="0"/>
            <a:endParaRPr lang="en-US" dirty="0"/>
          </a:p>
        </p:txBody>
      </p:sp>
      <p:sp>
        <p:nvSpPr>
          <p:cNvPr id="10" name="Rectangle 9"/>
          <p:cNvSpPr/>
          <p:nvPr/>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8"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5" name="Content Placeholder 4"/>
          <p:cNvSpPr>
            <a:spLocks noGrp="1"/>
          </p:cNvSpPr>
          <p:nvPr>
            <p:ph sz="quarter" idx="12" hasCustomPrompt="1"/>
          </p:nvPr>
        </p:nvSpPr>
        <p:spPr>
          <a:xfrm>
            <a:off x="6705600" y="2286000"/>
            <a:ext cx="4876800" cy="1295400"/>
          </a:xfrm>
        </p:spPr>
        <p:txBody>
          <a:bodyPr/>
          <a:lstStyle>
            <a:lvl1pPr marL="0" indent="0">
              <a:buNone/>
              <a:defRPr lang="en-US" sz="3200" dirty="0">
                <a:solidFill>
                  <a:schemeClr val="bg1"/>
                </a:solidFill>
                <a:cs typeface="Avenir Book"/>
              </a:defRPr>
            </a:lvl1pPr>
          </a:lstStyle>
          <a:p>
            <a:r>
              <a:rPr lang="en-US" sz="2400" dirty="0">
                <a:solidFill>
                  <a:schemeClr val="tx1"/>
                </a:solidFill>
                <a:latin typeface="+mn-lt"/>
                <a:cs typeface="Avenir Book"/>
              </a:rPr>
              <a:t>Insert</a:t>
            </a:r>
            <a:r>
              <a:rPr lang="en-US" sz="2400" baseline="0" dirty="0">
                <a:solidFill>
                  <a:schemeClr val="tx1"/>
                </a:solidFill>
                <a:latin typeface="+mn-lt"/>
                <a:cs typeface="Avenir Book"/>
              </a:rPr>
              <a:t> copy or caption to correspond with image to the left right</a:t>
            </a:r>
            <a:endParaRPr lang="en-US" sz="2400" dirty="0">
              <a:solidFill>
                <a:schemeClr val="bg1"/>
              </a:solidFill>
              <a:latin typeface="+mn-lt"/>
              <a:cs typeface="Avenir Book"/>
            </a:endParaRPr>
          </a:p>
        </p:txBody>
      </p:sp>
      <p:sp>
        <p:nvSpPr>
          <p:cNvPr id="12" name="Rectangle 11"/>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3" name="Straight Connector 12"/>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71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B">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897466"/>
            <a:ext cx="9144000" cy="1655762"/>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226F5-09A8-4699-A275-AD1931EB116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cxnSp>
        <p:nvCxnSpPr>
          <p:cNvPr id="8" name="Straight Connector 7"/>
          <p:cNvCxnSpPr/>
          <p:nvPr/>
        </p:nvCxnSpPr>
        <p:spPr>
          <a:xfrm>
            <a:off x="590843" y="182879"/>
            <a:ext cx="14068" cy="6482324"/>
          </a:xfrm>
          <a:prstGeom prst="line">
            <a:avLst/>
          </a:prstGeom>
          <a:ln w="38100">
            <a:solidFill>
              <a:schemeClr val="tx2"/>
            </a:solidFill>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1069145" y="351689"/>
            <a:ext cx="10508567" cy="1688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1080865" y="6342202"/>
            <a:ext cx="10508567" cy="1688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590843" y="182879"/>
            <a:ext cx="0" cy="6482324"/>
          </a:xfrm>
          <a:prstGeom prst="line">
            <a:avLst/>
          </a:prstGeom>
          <a:ln w="38100">
            <a:solidFill>
              <a:schemeClr val="tx2"/>
            </a:solidFill>
          </a:ln>
        </p:spPr>
        <p:style>
          <a:lnRef idx="3">
            <a:schemeClr val="dk1"/>
          </a:lnRef>
          <a:fillRef idx="0">
            <a:schemeClr val="dk1"/>
          </a:fillRef>
          <a:effectRef idx="2">
            <a:schemeClr val="dk1"/>
          </a:effectRef>
          <a:fontRef idx="minor">
            <a:schemeClr val="tx1"/>
          </a:fontRef>
        </p:style>
      </p:cxnSp>
      <p:sp>
        <p:nvSpPr>
          <p:cNvPr id="11" name="Rectangle 10"/>
          <p:cNvSpPr/>
          <p:nvPr userDrawn="1"/>
        </p:nvSpPr>
        <p:spPr>
          <a:xfrm>
            <a:off x="1069145" y="351689"/>
            <a:ext cx="10508567" cy="1688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1080865" y="6342202"/>
            <a:ext cx="10508567" cy="1688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75961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831849" y="950091"/>
            <a:ext cx="10515600" cy="2852737"/>
          </a:xfrm>
        </p:spPr>
        <p:txBody>
          <a:bodyPr anchor="b">
            <a:normAutofit/>
          </a:bodyPr>
          <a:lstStyle>
            <a:lvl1pPr algn="l">
              <a:defRPr sz="4800"/>
            </a:lvl1pPr>
          </a:lstStyle>
          <a:p>
            <a:r>
              <a:rPr lang="en-US"/>
              <a:t>Click to edit Master title style</a:t>
            </a:r>
            <a:endParaRPr lang="en-US" dirty="0"/>
          </a:p>
        </p:txBody>
      </p:sp>
      <p:sp>
        <p:nvSpPr>
          <p:cNvPr id="3" name="Text Placeholder 2"/>
          <p:cNvSpPr>
            <a:spLocks noGrp="1"/>
          </p:cNvSpPr>
          <p:nvPr>
            <p:ph type="body" idx="1"/>
          </p:nvPr>
        </p:nvSpPr>
        <p:spPr>
          <a:xfrm>
            <a:off x="831849" y="4378445"/>
            <a:ext cx="10515600" cy="1500187"/>
          </a:xfrm>
        </p:spPr>
        <p:txBody>
          <a:bodyPr/>
          <a:lstStyle>
            <a:lvl1pPr marL="0" indent="0">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226F5-09A8-4699-A275-AD1931EB116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cxnSp>
        <p:nvCxnSpPr>
          <p:cNvPr id="7" name="Straight Connector 6"/>
          <p:cNvCxnSpPr/>
          <p:nvPr/>
        </p:nvCxnSpPr>
        <p:spPr>
          <a:xfrm>
            <a:off x="590843" y="182879"/>
            <a:ext cx="14068" cy="6482324"/>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844057" y="3995228"/>
            <a:ext cx="10508567" cy="16881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590843" y="182879"/>
            <a:ext cx="0" cy="6482324"/>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10" name="Rectangle 9"/>
          <p:cNvSpPr/>
          <p:nvPr userDrawn="1"/>
        </p:nvSpPr>
        <p:spPr>
          <a:xfrm>
            <a:off x="844057" y="3995228"/>
            <a:ext cx="10508567" cy="16881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79262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Slide A">
    <p:spTree>
      <p:nvGrpSpPr>
        <p:cNvPr id="1" name=""/>
        <p:cNvGrpSpPr/>
        <p:nvPr/>
      </p:nvGrpSpPr>
      <p:grpSpPr>
        <a:xfrm>
          <a:off x="0" y="0"/>
          <a:ext cx="0" cy="0"/>
          <a:chOff x="0" y="0"/>
          <a:chExt cx="0" cy="0"/>
        </a:xfrm>
      </p:grpSpPr>
      <p:sp>
        <p:nvSpPr>
          <p:cNvPr id="3" name="Rectangle 2"/>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cxnSp>
        <p:nvCxnSpPr>
          <p:cNvPr id="4" name="Straight Connector 3"/>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609600" y="152400"/>
            <a:ext cx="10972800" cy="1143000"/>
          </a:xfrm>
        </p:spPr>
        <p:txBody>
          <a:bodyPr>
            <a:normAutofit/>
          </a:bodyPr>
          <a:lstStyle>
            <a:lvl1pPr>
              <a:defRPr sz="4400" b="1">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6172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1" hasCustomPrompt="1"/>
          </p:nvPr>
        </p:nvSpPr>
        <p:spPr>
          <a:xfrm>
            <a:off x="11176001" y="5765800"/>
            <a:ext cx="639233" cy="482600"/>
          </a:xfrm>
        </p:spPr>
        <p:txBody>
          <a:bodyPr/>
          <a:lstStyle>
            <a:lvl1pPr>
              <a:defRPr/>
            </a:lvl1pPr>
          </a:lstStyle>
          <a:p>
            <a:r>
              <a:rPr lang="en-US" dirty="0"/>
              <a:t>Logo</a:t>
            </a:r>
          </a:p>
        </p:txBody>
      </p:sp>
    </p:spTree>
    <p:extLst>
      <p:ext uri="{BB962C8B-B14F-4D97-AF65-F5344CB8AC3E}">
        <p14:creationId xmlns:p14="http://schemas.microsoft.com/office/powerpoint/2010/main" val="1384468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Slide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b="0">
                <a:solidFill>
                  <a:schemeClr val="tx2"/>
                </a:solidFill>
              </a:defRPr>
            </a:lvl1pPr>
          </a:lstStyle>
          <a:p>
            <a:r>
              <a:rPr lang="en-US" dirty="0"/>
              <a:t>Headline</a:t>
            </a:r>
          </a:p>
        </p:txBody>
      </p:sp>
      <p:sp>
        <p:nvSpPr>
          <p:cNvPr id="4" name="Date Placeholder 3"/>
          <p:cNvSpPr>
            <a:spLocks noGrp="1"/>
          </p:cNvSpPr>
          <p:nvPr>
            <p:ph type="dt" sz="half" idx="10"/>
          </p:nvPr>
        </p:nvSpPr>
        <p:spPr/>
        <p:txBody>
          <a:bodyPr/>
          <a:lstStyle/>
          <a:p>
            <a:fld id="{11A226F5-09A8-4699-A275-AD1931EB116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sp>
        <p:nvSpPr>
          <p:cNvPr id="9" name="Rectangle 8"/>
          <p:cNvSpPr/>
          <p:nvPr/>
        </p:nvSpPr>
        <p:spPr>
          <a:xfrm>
            <a:off x="838201" y="6286012"/>
            <a:ext cx="10515600" cy="1570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p:cNvSpPr>
            <a:spLocks noGrp="1"/>
          </p:cNvSpPr>
          <p:nvPr>
            <p:ph idx="13" hasCustomPrompt="1"/>
          </p:nvPr>
        </p:nvSpPr>
        <p:spPr>
          <a:xfrm>
            <a:off x="609600" y="1600201"/>
            <a:ext cx="10972800" cy="4525963"/>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
        <p:nvSpPr>
          <p:cNvPr id="10" name="Rectangle 9"/>
          <p:cNvSpPr/>
          <p:nvPr userDrawn="1"/>
        </p:nvSpPr>
        <p:spPr>
          <a:xfrm>
            <a:off x="838201" y="6286012"/>
            <a:ext cx="10515600" cy="1570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79186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 Content Slide B">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676400"/>
            <a:ext cx="5181600" cy="4351338"/>
          </a:xfrm>
        </p:spPr>
        <p:txBody>
          <a:bodyPr/>
          <a:lstStyle>
            <a:lvl1pPr>
              <a:defRPr>
                <a:solidFill>
                  <a:schemeClr val="tx2"/>
                </a:solidFill>
                <a:latin typeface="+mn-lt"/>
              </a:defRPr>
            </a:lvl1pPr>
            <a:lvl2pPr>
              <a:buClr>
                <a:schemeClr val="tx1"/>
              </a:buClr>
              <a:defRPr>
                <a:latin typeface="+mn-lt"/>
              </a:defRPr>
            </a:lvl2pPr>
            <a:lvl3pPr>
              <a:buClr>
                <a:schemeClr val="tx1"/>
              </a:buClr>
              <a:defRPr>
                <a:latin typeface="+mn-lt"/>
              </a:defRPr>
            </a:lvl3pPr>
            <a:lvl4pPr>
              <a:buClr>
                <a:schemeClr val="tx1"/>
              </a:buClr>
              <a:defRPr>
                <a:latin typeface="+mn-lt"/>
              </a:defRPr>
            </a:lvl4pPr>
            <a:lvl5pPr>
              <a:buClr>
                <a:schemeClr val="tx1"/>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p:nvSpPr>
        <p:spPr>
          <a:xfrm>
            <a:off x="508000" y="6286012"/>
            <a:ext cx="11074400" cy="1909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Content Placeholder 2"/>
          <p:cNvSpPr>
            <a:spLocks noGrp="1"/>
          </p:cNvSpPr>
          <p:nvPr>
            <p:ph sz="half" idx="10"/>
          </p:nvPr>
        </p:nvSpPr>
        <p:spPr>
          <a:xfrm>
            <a:off x="6299200" y="1676400"/>
            <a:ext cx="5181600" cy="4351338"/>
          </a:xfrm>
        </p:spPr>
        <p:txBody>
          <a:bodyPr/>
          <a:lstStyle>
            <a:lvl1pPr algn="l" defTabSz="457200" rtl="0" eaLnBrk="1" latinLnBrk="0" hangingPunct="1">
              <a:spcBef>
                <a:spcPct val="20000"/>
              </a:spcBef>
              <a:buClr>
                <a:schemeClr val="tx1"/>
              </a:buClr>
              <a:buFont typeface="Arial"/>
              <a:defRPr lang="en-US" sz="3200" kern="1200" dirty="0" smtClean="0">
                <a:solidFill>
                  <a:schemeClr val="tx2"/>
                </a:solidFill>
                <a:latin typeface="+mn-lt"/>
                <a:ea typeface="+mn-ea"/>
                <a:cs typeface="+mn-cs"/>
              </a:defRPr>
            </a:lvl1pPr>
            <a:lvl2pPr algn="l" defTabSz="457200" rtl="0" eaLnBrk="1" latinLnBrk="0" hangingPunct="1">
              <a:spcBef>
                <a:spcPct val="20000"/>
              </a:spcBef>
              <a:buClr>
                <a:schemeClr val="tx1"/>
              </a:buClr>
              <a:buFont typeface="Arial"/>
              <a:defRPr lang="en-US" sz="2800" kern="1200" dirty="0" smtClean="0">
                <a:solidFill>
                  <a:schemeClr val="tx2"/>
                </a:solidFill>
                <a:latin typeface="+mn-lt"/>
                <a:ea typeface="+mn-ea"/>
                <a:cs typeface="+mn-cs"/>
              </a:defRPr>
            </a:lvl2pPr>
            <a:lvl3pPr algn="l" defTabSz="457200" rtl="0" eaLnBrk="1" latinLnBrk="0" hangingPunct="1">
              <a:spcBef>
                <a:spcPct val="20000"/>
              </a:spcBef>
              <a:buClr>
                <a:schemeClr val="tx1"/>
              </a:buClr>
              <a:buFont typeface="Arial"/>
              <a:defRPr lang="en-US" sz="2400" kern="1200" dirty="0" smtClean="0">
                <a:solidFill>
                  <a:schemeClr val="tx2"/>
                </a:solidFill>
                <a:latin typeface="+mn-lt"/>
                <a:ea typeface="+mn-ea"/>
                <a:cs typeface="+mn-cs"/>
              </a:defRPr>
            </a:lvl3pPr>
            <a:lvl4pPr algn="l" defTabSz="457200" rtl="0" eaLnBrk="1" latinLnBrk="0" hangingPunct="1">
              <a:spcBef>
                <a:spcPct val="20000"/>
              </a:spcBef>
              <a:buClr>
                <a:schemeClr val="tx1"/>
              </a:buClr>
              <a:buFont typeface="Arial"/>
              <a:defRPr lang="en-US" sz="2000" kern="1200" dirty="0" smtClean="0">
                <a:solidFill>
                  <a:schemeClr val="tx2"/>
                </a:solidFill>
                <a:latin typeface="+mn-lt"/>
                <a:ea typeface="+mn-ea"/>
                <a:cs typeface="+mn-cs"/>
              </a:defRPr>
            </a:lvl4pPr>
            <a:lvl5pPr algn="l" defTabSz="457200" rtl="0" eaLnBrk="1" latinLnBrk="0" hangingPunct="1">
              <a:spcBef>
                <a:spcPct val="20000"/>
              </a:spcBef>
              <a:buClr>
                <a:schemeClr val="tx1"/>
              </a:buClr>
              <a:buFont typeface="Arial"/>
              <a:defRPr lang="en-US" sz="2000" kern="1200" dirty="0" smtClean="0">
                <a:solidFill>
                  <a:schemeClr val="tx2"/>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a:xfrm>
            <a:off x="508000" y="6286012"/>
            <a:ext cx="11074400" cy="1909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02176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Slide B">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1A226F5-09A8-4699-A275-AD1931EB116A}"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EDF4C-70C5-4CD7-B699-51545D56640F}" type="slidenum">
              <a:rPr lang="en-US" smtClean="0"/>
              <a:pPr/>
              <a:t>‹#›</a:t>
            </a:fld>
            <a:endParaRPr lang="en-US"/>
          </a:p>
        </p:txBody>
      </p:sp>
      <p:sp>
        <p:nvSpPr>
          <p:cNvPr id="10" name="Rectangle 9"/>
          <p:cNvSpPr/>
          <p:nvPr/>
        </p:nvSpPr>
        <p:spPr>
          <a:xfrm>
            <a:off x="838201" y="6286012"/>
            <a:ext cx="10515600" cy="1570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p:cNvSpPr>
            <a:spLocks noGrp="1"/>
          </p:cNvSpPr>
          <p:nvPr>
            <p:ph type="body" idx="1" hasCustomPrompt="1"/>
          </p:nvPr>
        </p:nvSpPr>
        <p:spPr>
          <a:xfrm>
            <a:off x="839789" y="1681163"/>
            <a:ext cx="5157787"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1</a:t>
            </a:r>
          </a:p>
        </p:txBody>
      </p:sp>
      <p:sp>
        <p:nvSpPr>
          <p:cNvPr id="14" name="Content Placeholder 3"/>
          <p:cNvSpPr>
            <a:spLocks noGrp="1"/>
          </p:cNvSpPr>
          <p:nvPr>
            <p:ph sz="half" idx="2"/>
          </p:nvPr>
        </p:nvSpPr>
        <p:spPr>
          <a:xfrm>
            <a:off x="839789" y="2505075"/>
            <a:ext cx="5157787" cy="36845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hasCustomPrompt="1"/>
          </p:nvPr>
        </p:nvSpPr>
        <p:spPr>
          <a:xfrm>
            <a:off x="6172201" y="1681163"/>
            <a:ext cx="5183188"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2</a:t>
            </a:r>
          </a:p>
        </p:txBody>
      </p:sp>
      <p:sp>
        <p:nvSpPr>
          <p:cNvPr id="16" name="Content Placeholder 5"/>
          <p:cNvSpPr>
            <a:spLocks noGrp="1"/>
          </p:cNvSpPr>
          <p:nvPr>
            <p:ph sz="quarter" idx="4"/>
          </p:nvPr>
        </p:nvSpPr>
        <p:spPr>
          <a:xfrm>
            <a:off x="6172201" y="2505075"/>
            <a:ext cx="5181600" cy="3667125"/>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838201" y="6286012"/>
            <a:ext cx="10515600" cy="1570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a:spLocks noGrp="1"/>
          </p:cNvSpPr>
          <p:nvPr>
            <p:ph type="title" hasCustomPrompt="1"/>
          </p:nvPr>
        </p:nvSpPr>
        <p:spPr/>
        <p:txBody>
          <a:bodyPr/>
          <a:lstStyle>
            <a:lvl1pPr>
              <a:defRPr/>
            </a:lvl1pPr>
          </a:lstStyle>
          <a:p>
            <a:r>
              <a:rPr lang="en-US" dirty="0"/>
              <a:t>Headline</a:t>
            </a:r>
          </a:p>
        </p:txBody>
      </p:sp>
    </p:spTree>
    <p:extLst>
      <p:ext uri="{BB962C8B-B14F-4D97-AF65-F5344CB8AC3E}">
        <p14:creationId xmlns:p14="http://schemas.microsoft.com/office/powerpoint/2010/main" val="18202041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Slide C">
    <p:spTree>
      <p:nvGrpSpPr>
        <p:cNvPr id="1" name=""/>
        <p:cNvGrpSpPr/>
        <p:nvPr/>
      </p:nvGrpSpPr>
      <p:grpSpPr>
        <a:xfrm>
          <a:off x="0" y="0"/>
          <a:ext cx="0" cy="0"/>
          <a:chOff x="0" y="0"/>
          <a:chExt cx="0" cy="0"/>
        </a:xfrm>
      </p:grpSpPr>
      <p:cxnSp>
        <p:nvCxnSpPr>
          <p:cNvPr id="8" name="Straight Connector 7"/>
          <p:cNvCxnSpPr/>
          <p:nvPr/>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
        <p:nvSpPr>
          <p:cNvPr id="3" name="Content Placeholder 2"/>
          <p:cNvSpPr>
            <a:spLocks noGrp="1"/>
          </p:cNvSpPr>
          <p:nvPr>
            <p:ph idx="1" hasCustomPrompt="1"/>
          </p:nvPr>
        </p:nvSpPr>
        <p:spPr>
          <a:xfrm>
            <a:off x="609600" y="1600201"/>
            <a:ext cx="10972800" cy="4525963"/>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
        <p:nvSpPr>
          <p:cNvPr id="7" name="Rectangle 6"/>
          <p:cNvSpPr/>
          <p:nvPr/>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p:cNvCxnSpPr/>
          <p:nvPr/>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hasCustomPrompt="1"/>
          </p:nvPr>
        </p:nvSpPr>
        <p:spPr>
          <a:xfrm>
            <a:off x="10263718" y="5629276"/>
            <a:ext cx="565149" cy="619125"/>
          </a:xfrm>
        </p:spPr>
        <p:txBody>
          <a:bodyPr/>
          <a:lstStyle>
            <a:lvl1pPr>
              <a:defRPr/>
            </a:lvl1pPr>
          </a:lstStyle>
          <a:p>
            <a:r>
              <a:rPr lang="en-US" dirty="0"/>
              <a:t>Logo</a:t>
            </a:r>
          </a:p>
        </p:txBody>
      </p:sp>
      <p:sp>
        <p:nvSpPr>
          <p:cNvPr id="13"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cxnSp>
        <p:nvCxnSpPr>
          <p:cNvPr id="10" name="Straight Connector 9"/>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6" name="Straight Connector 15"/>
          <p:cNvCxnSpPr/>
          <p:nvPr userDrawn="1"/>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782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 Content Slide C">
    <p:spTree>
      <p:nvGrpSpPr>
        <p:cNvPr id="1" name=""/>
        <p:cNvGrpSpPr/>
        <p:nvPr/>
      </p:nvGrpSpPr>
      <p:grpSpPr>
        <a:xfrm>
          <a:off x="0" y="0"/>
          <a:ext cx="0" cy="0"/>
          <a:chOff x="0" y="0"/>
          <a:chExt cx="0" cy="0"/>
        </a:xfrm>
      </p:grpSpPr>
      <p:sp>
        <p:nvSpPr>
          <p:cNvPr id="3" name="Rectangle 2"/>
          <p:cNvSpPr/>
          <p:nvPr/>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cxnSp>
        <p:nvCxnSpPr>
          <p:cNvPr id="4" name="Straight Connector 3"/>
          <p:cNvCxnSpPr/>
          <p:nvPr/>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6172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hasCustomPrompt="1"/>
          </p:nvPr>
        </p:nvSpPr>
        <p:spPr>
          <a:xfrm>
            <a:off x="10263718" y="5629276"/>
            <a:ext cx="565149" cy="619125"/>
          </a:xfrm>
        </p:spPr>
        <p:txBody>
          <a:bodyPr/>
          <a:lstStyle>
            <a:lvl1pPr>
              <a:defRPr/>
            </a:lvl1pPr>
          </a:lstStyle>
          <a:p>
            <a:r>
              <a:rPr lang="en-US" dirty="0"/>
              <a:t>Logo</a:t>
            </a:r>
          </a:p>
        </p:txBody>
      </p:sp>
      <p:sp>
        <p:nvSpPr>
          <p:cNvPr id="14" name="Picture Placeholder 13"/>
          <p:cNvSpPr>
            <a:spLocks noGrp="1"/>
          </p:cNvSpPr>
          <p:nvPr>
            <p:ph type="pic" sz="quarter" idx="11" hasCustomPrompt="1"/>
          </p:nvPr>
        </p:nvSpPr>
        <p:spPr>
          <a:xfrm>
            <a:off x="11176001" y="5765800"/>
            <a:ext cx="639233" cy="482600"/>
          </a:xfrm>
        </p:spPr>
        <p:txBody>
          <a:bodyPr/>
          <a:lstStyle>
            <a:lvl1pPr>
              <a:defRPr/>
            </a:lvl1pPr>
          </a:lstStyle>
          <a:p>
            <a:r>
              <a:rPr lang="en-US" dirty="0"/>
              <a:t>Logo</a:t>
            </a:r>
          </a:p>
        </p:txBody>
      </p:sp>
      <p:sp>
        <p:nvSpPr>
          <p:cNvPr id="13" name="Rectangle 12"/>
          <p:cNvSpPr/>
          <p:nvPr userDrawn="1"/>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cxnSp>
        <p:nvCxnSpPr>
          <p:cNvPr id="15" name="Straight Connector 14"/>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4935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Slide C">
    <p:spTree>
      <p:nvGrpSpPr>
        <p:cNvPr id="1" name=""/>
        <p:cNvGrpSpPr/>
        <p:nvPr/>
      </p:nvGrpSpPr>
      <p:grpSpPr>
        <a:xfrm>
          <a:off x="0" y="0"/>
          <a:ext cx="0" cy="0"/>
          <a:chOff x="0" y="0"/>
          <a:chExt cx="0" cy="0"/>
        </a:xfrm>
      </p:grpSpPr>
      <p:sp>
        <p:nvSpPr>
          <p:cNvPr id="3" name="Rectangle 2"/>
          <p:cNvSpPr/>
          <p:nvPr/>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 name="Straight Connector 3"/>
          <p:cNvCxnSpPr/>
          <p:nvPr/>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Placeholder 2"/>
          <p:cNvSpPr>
            <a:spLocks noGrp="1"/>
          </p:cNvSpPr>
          <p:nvPr>
            <p:ph type="body" idx="1" hasCustomPrompt="1"/>
          </p:nvPr>
        </p:nvSpPr>
        <p:spPr>
          <a:xfrm>
            <a:off x="839789" y="1681163"/>
            <a:ext cx="5157787"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1</a:t>
            </a:r>
          </a:p>
        </p:txBody>
      </p:sp>
      <p:sp>
        <p:nvSpPr>
          <p:cNvPr id="15" name="Content Placeholder 3"/>
          <p:cNvSpPr>
            <a:spLocks noGrp="1"/>
          </p:cNvSpPr>
          <p:nvPr>
            <p:ph sz="half" idx="2"/>
          </p:nvPr>
        </p:nvSpPr>
        <p:spPr>
          <a:xfrm>
            <a:off x="839789" y="2505075"/>
            <a:ext cx="5157787" cy="36845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p:cNvSpPr>
            <a:spLocks noGrp="1"/>
          </p:cNvSpPr>
          <p:nvPr>
            <p:ph type="body" sz="quarter" idx="3" hasCustomPrompt="1"/>
          </p:nvPr>
        </p:nvSpPr>
        <p:spPr>
          <a:xfrm>
            <a:off x="6172201" y="1681163"/>
            <a:ext cx="5183188"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2</a:t>
            </a:r>
          </a:p>
        </p:txBody>
      </p:sp>
      <p:sp>
        <p:nvSpPr>
          <p:cNvPr id="17" name="Content Placeholder 5"/>
          <p:cNvSpPr>
            <a:spLocks noGrp="1"/>
          </p:cNvSpPr>
          <p:nvPr>
            <p:ph sz="quarter" idx="4"/>
          </p:nvPr>
        </p:nvSpPr>
        <p:spPr>
          <a:xfrm>
            <a:off x="6172201" y="2505075"/>
            <a:ext cx="5183188" cy="36845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19" name="Picture Placeholder 9"/>
          <p:cNvSpPr>
            <a:spLocks noGrp="1"/>
          </p:cNvSpPr>
          <p:nvPr>
            <p:ph type="pic" sz="quarter" idx="10" hasCustomPrompt="1"/>
          </p:nvPr>
        </p:nvSpPr>
        <p:spPr>
          <a:xfrm>
            <a:off x="10263718" y="5629276"/>
            <a:ext cx="565149" cy="619125"/>
          </a:xfrm>
        </p:spPr>
        <p:txBody>
          <a:bodyPr/>
          <a:lstStyle>
            <a:lvl1pPr>
              <a:defRPr/>
            </a:lvl1pPr>
          </a:lstStyle>
          <a:p>
            <a:r>
              <a:rPr lang="en-US" dirty="0"/>
              <a:t>Logo</a:t>
            </a:r>
          </a:p>
        </p:txBody>
      </p:sp>
      <p:sp>
        <p:nvSpPr>
          <p:cNvPr id="20" name="Rectangle 19"/>
          <p:cNvSpPr/>
          <p:nvPr userDrawn="1"/>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1" name="Straight Connector 20"/>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09600" y="152400"/>
            <a:ext cx="10972800" cy="1143000"/>
          </a:xfrm>
        </p:spPr>
        <p:txBody>
          <a:bodyPr/>
          <a:lstStyle>
            <a:lvl1pPr>
              <a:defRPr/>
            </a:lvl1pPr>
          </a:lstStyle>
          <a:p>
            <a:r>
              <a:rPr lang="en-US" dirty="0"/>
              <a:t>Headline</a:t>
            </a:r>
          </a:p>
        </p:txBody>
      </p:sp>
    </p:spTree>
    <p:extLst>
      <p:ext uri="{BB962C8B-B14F-4D97-AF65-F5344CB8AC3E}">
        <p14:creationId xmlns:p14="http://schemas.microsoft.com/office/powerpoint/2010/main" val="29736444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harts and Graphs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Charts and Graphs</a:t>
            </a:r>
          </a:p>
        </p:txBody>
      </p:sp>
      <p:sp>
        <p:nvSpPr>
          <p:cNvPr id="3" name="Content Placeholder 2"/>
          <p:cNvSpPr>
            <a:spLocks noGrp="1"/>
          </p:cNvSpPr>
          <p:nvPr>
            <p:ph sz="half" idx="1" hasCustomPrompt="1"/>
          </p:nvPr>
        </p:nvSpPr>
        <p:spPr>
          <a:xfrm>
            <a:off x="0" y="1600202"/>
            <a:ext cx="12192000" cy="609599"/>
          </a:xfrm>
        </p:spPr>
        <p:txBody>
          <a:bodyPr/>
          <a:lstStyle>
            <a:lvl1pPr marL="0" indent="0" algn="ctr">
              <a:buNone/>
              <a:defRPr sz="2800" baseline="0">
                <a:solidFill>
                  <a:schemeClr val="tx2"/>
                </a:solidFill>
                <a:latin typeface="Avenir Book"/>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Graph Title</a:t>
            </a:r>
          </a:p>
        </p:txBody>
      </p:sp>
      <p:sp>
        <p:nvSpPr>
          <p:cNvPr id="4" name="Content Placeholder 3"/>
          <p:cNvSpPr>
            <a:spLocks noGrp="1"/>
          </p:cNvSpPr>
          <p:nvPr>
            <p:ph sz="half" idx="2" hasCustomPrompt="1"/>
          </p:nvPr>
        </p:nvSpPr>
        <p:spPr>
          <a:xfrm>
            <a:off x="0" y="5562601"/>
            <a:ext cx="12192000" cy="609599"/>
          </a:xfrm>
        </p:spPr>
        <p:txBody>
          <a:bodyPr/>
          <a:lstStyle>
            <a:lvl1pPr marL="0" indent="0" algn="ctr">
              <a:buNone/>
              <a:defRPr sz="2800" baseline="0">
                <a:solidFill>
                  <a:schemeClr val="tx2"/>
                </a:solidFill>
                <a:latin typeface="Avenir Book"/>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Metric </a:t>
            </a:r>
          </a:p>
        </p:txBody>
      </p:sp>
      <p:sp>
        <p:nvSpPr>
          <p:cNvPr id="9" name="Rectangle 8"/>
          <p:cNvSpPr/>
          <p:nvPr/>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0" name="Straight Connector 9"/>
          <p:cNvCxnSpPr/>
          <p:nvPr/>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0"/>
          </p:nvPr>
        </p:nvSpPr>
        <p:spPr>
          <a:xfrm>
            <a:off x="711201" y="2209800"/>
            <a:ext cx="10767484" cy="3397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17" name="Picture Placeholder 9"/>
          <p:cNvSpPr>
            <a:spLocks noGrp="1"/>
          </p:cNvSpPr>
          <p:nvPr>
            <p:ph type="pic" sz="quarter" idx="12" hasCustomPrompt="1"/>
          </p:nvPr>
        </p:nvSpPr>
        <p:spPr>
          <a:xfrm>
            <a:off x="10263718" y="5629276"/>
            <a:ext cx="565149" cy="619125"/>
          </a:xfrm>
        </p:spPr>
        <p:txBody>
          <a:bodyPr/>
          <a:lstStyle>
            <a:lvl1pPr>
              <a:defRPr/>
            </a:lvl1pPr>
          </a:lstStyle>
          <a:p>
            <a:r>
              <a:rPr lang="en-US" dirty="0"/>
              <a:t>Logo</a:t>
            </a:r>
          </a:p>
        </p:txBody>
      </p:sp>
      <p:sp>
        <p:nvSpPr>
          <p:cNvPr id="12" name="Rectangle 11"/>
          <p:cNvSpPr/>
          <p:nvPr userDrawn="1"/>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6" name="Straight Connector 15"/>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9314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 with Copy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p:spPr>
        <p:txBody>
          <a:bodyPr>
            <a:normAutofit/>
          </a:bodyPr>
          <a:lstStyle>
            <a:lvl1pPr>
              <a:defRPr sz="4400" b="0" baseline="0">
                <a:solidFill>
                  <a:schemeClr val="tx2"/>
                </a:solidFill>
                <a:latin typeface="Arial Black" pitchFamily="34" charset="0"/>
              </a:defRPr>
            </a:lvl1pPr>
          </a:lstStyle>
          <a:p>
            <a:r>
              <a:rPr lang="en-US" dirty="0"/>
              <a:t>Image with Copy</a:t>
            </a:r>
          </a:p>
        </p:txBody>
      </p:sp>
      <p:sp>
        <p:nvSpPr>
          <p:cNvPr id="4" name="Content Placeholder 3"/>
          <p:cNvSpPr>
            <a:spLocks noGrp="1"/>
          </p:cNvSpPr>
          <p:nvPr>
            <p:ph sz="half" idx="2" hasCustomPrompt="1"/>
          </p:nvPr>
        </p:nvSpPr>
        <p:spPr>
          <a:xfrm>
            <a:off x="609600" y="1524001"/>
            <a:ext cx="5386917" cy="4602163"/>
          </a:xfrm>
        </p:spPr>
        <p:txBody>
          <a:bodyPr>
            <a:normAutofit/>
          </a:bodyPr>
          <a:lstStyle>
            <a:lvl1pPr>
              <a:defRPr sz="2400"/>
            </a:lvl1pPr>
            <a:lvl2pPr>
              <a:defRPr sz="2000"/>
            </a:lvl2pPr>
            <a:lvl3pPr>
              <a:defRPr sz="1800"/>
            </a:lvl3pPr>
            <a:lvl4pPr marL="1371600" indent="0" algn="l">
              <a:buNone/>
              <a:defRPr sz="2800">
                <a:solidFill>
                  <a:schemeClr val="tx2"/>
                </a:solidFill>
                <a:latin typeface="+mn-lt"/>
                <a:cs typeface="Avenir Book"/>
              </a:defRPr>
            </a:lvl4pPr>
            <a:lvl5pPr>
              <a:defRPr sz="1600"/>
            </a:lvl5pPr>
            <a:lvl6pPr>
              <a:defRPr sz="1600"/>
            </a:lvl6pPr>
            <a:lvl7pPr>
              <a:defRPr sz="1600"/>
            </a:lvl7pPr>
            <a:lvl8pPr>
              <a:defRPr sz="1600"/>
            </a:lvl8pPr>
            <a:lvl9pPr>
              <a:defRPr sz="1600"/>
            </a:lvl9pPr>
          </a:lstStyle>
          <a:p>
            <a:pPr lvl="3"/>
            <a:r>
              <a:rPr lang="en-US" dirty="0"/>
              <a:t>Insert Image Below</a:t>
            </a:r>
          </a:p>
        </p:txBody>
      </p:sp>
      <p:sp>
        <p:nvSpPr>
          <p:cNvPr id="6" name="Content Placeholder 5"/>
          <p:cNvSpPr>
            <a:spLocks noGrp="1"/>
          </p:cNvSpPr>
          <p:nvPr>
            <p:ph sz="quarter" idx="4" hasCustomPrompt="1"/>
          </p:nvPr>
        </p:nvSpPr>
        <p:spPr>
          <a:xfrm>
            <a:off x="6705600" y="1524001"/>
            <a:ext cx="4876800" cy="533400"/>
          </a:xfrm>
        </p:spPr>
        <p:txBody>
          <a:bodyPr/>
          <a:lstStyle>
            <a:lvl1pPr marL="0" indent="0">
              <a:buNone/>
              <a:defRPr sz="2800" baseline="0">
                <a:solidFill>
                  <a:schemeClr val="tx2"/>
                </a:solidFill>
                <a:latin typeface="+mj-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HEADER</a:t>
            </a:r>
          </a:p>
          <a:p>
            <a:pPr lvl="0"/>
            <a:endParaRPr lang="en-US" dirty="0"/>
          </a:p>
        </p:txBody>
      </p:sp>
      <p:sp>
        <p:nvSpPr>
          <p:cNvPr id="10" name="Rectangle 9"/>
          <p:cNvSpPr/>
          <p:nvPr/>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Picture Placeholder 9"/>
          <p:cNvSpPr>
            <a:spLocks noGrp="1"/>
          </p:cNvSpPr>
          <p:nvPr>
            <p:ph type="pic" sz="quarter" idx="10" hasCustomPrompt="1"/>
          </p:nvPr>
        </p:nvSpPr>
        <p:spPr>
          <a:xfrm>
            <a:off x="10263718" y="5629276"/>
            <a:ext cx="565149" cy="619125"/>
          </a:xfrm>
        </p:spPr>
        <p:txBody>
          <a:bodyPr/>
          <a:lstStyle>
            <a:lvl1pPr>
              <a:defRPr/>
            </a:lvl1pPr>
          </a:lstStyle>
          <a:p>
            <a:r>
              <a:rPr lang="en-US" dirty="0"/>
              <a:t>Logo</a:t>
            </a:r>
          </a:p>
        </p:txBody>
      </p:sp>
      <p:sp>
        <p:nvSpPr>
          <p:cNvPr id="18"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12" name="Content Placeholder 4"/>
          <p:cNvSpPr>
            <a:spLocks noGrp="1"/>
          </p:cNvSpPr>
          <p:nvPr>
            <p:ph sz="quarter" idx="12" hasCustomPrompt="1"/>
          </p:nvPr>
        </p:nvSpPr>
        <p:spPr>
          <a:xfrm>
            <a:off x="6705600" y="2286000"/>
            <a:ext cx="4876800" cy="1295400"/>
          </a:xfrm>
        </p:spPr>
        <p:txBody>
          <a:bodyPr/>
          <a:lstStyle>
            <a:lvl1pPr marL="0" indent="0">
              <a:buNone/>
              <a:defRPr lang="en-US" sz="3200" dirty="0">
                <a:solidFill>
                  <a:schemeClr val="bg1"/>
                </a:solidFill>
                <a:cs typeface="Avenir Book"/>
              </a:defRPr>
            </a:lvl1pPr>
          </a:lstStyle>
          <a:p>
            <a:r>
              <a:rPr lang="en-US" sz="2400" dirty="0">
                <a:solidFill>
                  <a:schemeClr val="tx1"/>
                </a:solidFill>
                <a:latin typeface="+mn-lt"/>
                <a:cs typeface="Avenir Book"/>
              </a:rPr>
              <a:t>Insert</a:t>
            </a:r>
            <a:r>
              <a:rPr lang="en-US" sz="2400" baseline="0" dirty="0">
                <a:solidFill>
                  <a:schemeClr val="tx1"/>
                </a:solidFill>
                <a:latin typeface="+mn-lt"/>
                <a:cs typeface="Avenir Book"/>
              </a:rPr>
              <a:t> copy or caption to correspond with image to the left right</a:t>
            </a:r>
            <a:endParaRPr lang="en-US" sz="2400" dirty="0">
              <a:solidFill>
                <a:schemeClr val="bg1"/>
              </a:solidFill>
              <a:latin typeface="+mn-lt"/>
              <a:cs typeface="Avenir Book"/>
            </a:endParaRPr>
          </a:p>
        </p:txBody>
      </p:sp>
      <p:sp>
        <p:nvSpPr>
          <p:cNvPr id="13" name="Rectangle 12"/>
          <p:cNvSpPr/>
          <p:nvPr userDrawn="1"/>
        </p:nvSpPr>
        <p:spPr>
          <a:xfrm>
            <a:off x="236264" y="6310005"/>
            <a:ext cx="11680104"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6" name="Straight Connector 15"/>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10968567" y="5768976"/>
            <a:ext cx="0" cy="352425"/>
          </a:xfrm>
          <a:prstGeom prst="line">
            <a:avLst/>
          </a:prstGeom>
          <a:ln w="952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752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LOGO">
    <p:spTree>
      <p:nvGrpSpPr>
        <p:cNvPr id="1" name=""/>
        <p:cNvGrpSpPr/>
        <p:nvPr/>
      </p:nvGrpSpPr>
      <p:grpSpPr>
        <a:xfrm>
          <a:off x="0" y="0"/>
          <a:ext cx="0" cy="0"/>
          <a:chOff x="0" y="0"/>
          <a:chExt cx="0" cy="0"/>
        </a:xfrm>
      </p:grpSpPr>
      <p:cxnSp>
        <p:nvCxnSpPr>
          <p:cNvPr id="18" name="Straight Connector 17"/>
          <p:cNvCxnSpPr/>
          <p:nvPr/>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hasCustomPrompt="1"/>
          </p:nvPr>
        </p:nvSpPr>
        <p:spPr>
          <a:xfrm>
            <a:off x="1625600" y="1295400"/>
            <a:ext cx="9245600" cy="4191000"/>
          </a:xfrm>
        </p:spPr>
        <p:txBody>
          <a:bodyPr/>
          <a:lstStyle>
            <a:lvl1pPr>
              <a:defRPr>
                <a:latin typeface="+mn-lt"/>
              </a:defRPr>
            </a:lvl1pPr>
          </a:lstStyle>
          <a:p>
            <a:r>
              <a:rPr lang="en-US" dirty="0"/>
              <a:t>LOGO</a:t>
            </a:r>
          </a:p>
        </p:txBody>
      </p:sp>
      <p:cxnSp>
        <p:nvCxnSpPr>
          <p:cNvPr id="5" name="Straight Connector 4"/>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206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Brand 2 Logo Title Slide">
    <p:spTree>
      <p:nvGrpSpPr>
        <p:cNvPr id="1" name=""/>
        <p:cNvGrpSpPr/>
        <p:nvPr/>
      </p:nvGrpSpPr>
      <p:grpSpPr>
        <a:xfrm>
          <a:off x="0" y="0"/>
          <a:ext cx="0" cy="0"/>
          <a:chOff x="0" y="0"/>
          <a:chExt cx="0" cy="0"/>
        </a:xfrm>
      </p:grpSpPr>
      <p:cxnSp>
        <p:nvCxnSpPr>
          <p:cNvPr id="18" name="Straight Connector 17"/>
          <p:cNvCxnSpPr/>
          <p:nvPr/>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250811" y="2860452"/>
            <a:ext cx="0" cy="100034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hasCustomPrompt="1"/>
          </p:nvPr>
        </p:nvSpPr>
        <p:spPr>
          <a:xfrm>
            <a:off x="1016000" y="1524000"/>
            <a:ext cx="4978400" cy="4038600"/>
          </a:xfrm>
        </p:spPr>
        <p:txBody>
          <a:bodyPr/>
          <a:lstStyle>
            <a:lvl1pPr>
              <a:defRPr>
                <a:latin typeface="+mn-lt"/>
              </a:defRPr>
            </a:lvl1pPr>
          </a:lstStyle>
          <a:p>
            <a:r>
              <a:rPr lang="en-US" dirty="0"/>
              <a:t>Logo</a:t>
            </a:r>
          </a:p>
        </p:txBody>
      </p:sp>
      <p:sp>
        <p:nvSpPr>
          <p:cNvPr id="8" name="Picture Placeholder 2"/>
          <p:cNvSpPr>
            <a:spLocks noGrp="1"/>
          </p:cNvSpPr>
          <p:nvPr>
            <p:ph type="pic" sz="quarter" idx="11" hasCustomPrompt="1"/>
          </p:nvPr>
        </p:nvSpPr>
        <p:spPr>
          <a:xfrm>
            <a:off x="6604000" y="1524000"/>
            <a:ext cx="4978400" cy="4038600"/>
          </a:xfrm>
        </p:spPr>
        <p:txBody>
          <a:bodyPr/>
          <a:lstStyle>
            <a:lvl1pPr>
              <a:defRPr>
                <a:latin typeface="+mn-lt"/>
              </a:defRPr>
            </a:lvl1pPr>
          </a:lstStyle>
          <a:p>
            <a:r>
              <a:rPr lang="en-US" dirty="0"/>
              <a:t>Logo</a:t>
            </a:r>
          </a:p>
        </p:txBody>
      </p:sp>
      <p:cxnSp>
        <p:nvCxnSpPr>
          <p:cNvPr id="9" name="Straight Connector 8"/>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6250811" y="2860452"/>
            <a:ext cx="0" cy="100034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01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_PFH">
    <p:spTree>
      <p:nvGrpSpPr>
        <p:cNvPr id="1" name=""/>
        <p:cNvGrpSpPr/>
        <p:nvPr/>
      </p:nvGrpSpPr>
      <p:grpSpPr>
        <a:xfrm>
          <a:off x="0" y="0"/>
          <a:ext cx="0" cy="0"/>
          <a:chOff x="0" y="0"/>
          <a:chExt cx="0" cy="0"/>
        </a:xfrm>
      </p:grpSpPr>
      <p:cxnSp>
        <p:nvCxnSpPr>
          <p:cNvPr id="18" name="Straight Connector 17"/>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6264" y="59436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ctrTitle"/>
          </p:nvPr>
        </p:nvSpPr>
        <p:spPr>
          <a:xfrm>
            <a:off x="1524000" y="838200"/>
            <a:ext cx="9144000" cy="2387600"/>
          </a:xfrm>
        </p:spPr>
        <p:txBody>
          <a:bodyPr anchor="b">
            <a:normAutofit/>
          </a:bodyPr>
          <a:lstStyle>
            <a:lvl1pPr algn="ctr">
              <a:defRPr sz="5400">
                <a:solidFill>
                  <a:schemeClr val="tx2"/>
                </a:solidFill>
                <a:latin typeface="Arial Black" pitchFamily="34" charset="0"/>
              </a:defRPr>
            </a:lvl1pPr>
          </a:lstStyle>
          <a:p>
            <a:r>
              <a:rPr lang="en-US" dirty="0"/>
              <a:t>Click to edit Master title style</a:t>
            </a:r>
          </a:p>
        </p:txBody>
      </p:sp>
      <p:sp>
        <p:nvSpPr>
          <p:cNvPr id="5" name="Subtitle 2"/>
          <p:cNvSpPr>
            <a:spLocks noGrp="1"/>
          </p:cNvSpPr>
          <p:nvPr>
            <p:ph type="subTitle" idx="1"/>
          </p:nvPr>
        </p:nvSpPr>
        <p:spPr>
          <a:xfrm>
            <a:off x="1524000" y="3754438"/>
            <a:ext cx="9144000" cy="1655762"/>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773" y="5989516"/>
            <a:ext cx="2797596" cy="868484"/>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65" y="6096001"/>
            <a:ext cx="3016756" cy="645185"/>
          </a:xfrm>
          <a:prstGeom prst="rect">
            <a:avLst/>
          </a:prstGeom>
        </p:spPr>
      </p:pic>
    </p:spTree>
    <p:extLst>
      <p:ext uri="{BB962C8B-B14F-4D97-AF65-F5344CB8AC3E}">
        <p14:creationId xmlns:p14="http://schemas.microsoft.com/office/powerpoint/2010/main" val="12141623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Brand DHH Title Slide">
    <p:spTree>
      <p:nvGrpSpPr>
        <p:cNvPr id="1" name=""/>
        <p:cNvGrpSpPr/>
        <p:nvPr/>
      </p:nvGrpSpPr>
      <p:grpSpPr>
        <a:xfrm>
          <a:off x="0" y="0"/>
          <a:ext cx="0" cy="0"/>
          <a:chOff x="0" y="0"/>
          <a:chExt cx="0" cy="0"/>
        </a:xfrm>
      </p:grpSpPr>
      <p:cxnSp>
        <p:nvCxnSpPr>
          <p:cNvPr id="18" name="Straight Connector 17"/>
          <p:cNvCxnSpPr/>
          <p:nvPr/>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250811" y="2860452"/>
            <a:ext cx="0" cy="100034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hasCustomPrompt="1"/>
          </p:nvPr>
        </p:nvSpPr>
        <p:spPr>
          <a:xfrm>
            <a:off x="6572083" y="1447800"/>
            <a:ext cx="4978400" cy="3962400"/>
          </a:xfrm>
        </p:spPr>
        <p:txBody>
          <a:bodyPr/>
          <a:lstStyle>
            <a:lvl1pPr>
              <a:defRPr>
                <a:latin typeface="+mn-lt"/>
              </a:defRPr>
            </a:lvl1pPr>
          </a:lstStyle>
          <a:p>
            <a:r>
              <a:rPr lang="en-US" dirty="0"/>
              <a:t>Logo</a:t>
            </a:r>
          </a:p>
        </p:txBody>
      </p:sp>
      <p:cxnSp>
        <p:nvCxnSpPr>
          <p:cNvPr id="8" name="Straight Connector 7"/>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860" y="2910515"/>
            <a:ext cx="4848680" cy="1036973"/>
          </a:xfrm>
          <a:prstGeom prst="rect">
            <a:avLst/>
          </a:prstGeom>
        </p:spPr>
      </p:pic>
      <p:cxnSp>
        <p:nvCxnSpPr>
          <p:cNvPr id="11" name="Straight Connector 10"/>
          <p:cNvCxnSpPr/>
          <p:nvPr userDrawn="1"/>
        </p:nvCxnSpPr>
        <p:spPr>
          <a:xfrm flipV="1">
            <a:off x="6250811" y="2860452"/>
            <a:ext cx="0" cy="100034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5275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A_PFH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6181" y="0"/>
            <a:ext cx="7065819" cy="6858000"/>
          </a:xfrm>
          <a:prstGeom prst="rect">
            <a:avLst/>
          </a:prstGeom>
        </p:spPr>
      </p:pic>
      <p:cxnSp>
        <p:nvCxnSpPr>
          <p:cNvPr id="18" name="Straight Connector 17"/>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ctrTitle"/>
          </p:nvPr>
        </p:nvSpPr>
        <p:spPr>
          <a:xfrm>
            <a:off x="1524000" y="1122363"/>
            <a:ext cx="9144000" cy="2387600"/>
          </a:xfrm>
        </p:spPr>
        <p:txBody>
          <a:bodyPr anchor="b">
            <a:normAutofit/>
          </a:bodyPr>
          <a:lstStyle>
            <a:lvl1pPr algn="ctr">
              <a:defRPr sz="5400">
                <a:solidFill>
                  <a:schemeClr val="tx2"/>
                </a:solidFill>
                <a:latin typeface="Arial Black" pitchFamily="34" charset="0"/>
              </a:defRPr>
            </a:lvl1pPr>
          </a:lstStyle>
          <a:p>
            <a:r>
              <a:rPr lang="en-US" dirty="0"/>
              <a:t>Click to edit Master title style</a:t>
            </a:r>
          </a:p>
        </p:txBody>
      </p:sp>
      <p:sp>
        <p:nvSpPr>
          <p:cNvPr id="5" name="Subtitle 2"/>
          <p:cNvSpPr>
            <a:spLocks noGrp="1"/>
          </p:cNvSpPr>
          <p:nvPr>
            <p:ph type="subTitle" idx="1"/>
          </p:nvPr>
        </p:nvSpPr>
        <p:spPr>
          <a:xfrm>
            <a:off x="1524000" y="3897466"/>
            <a:ext cx="9144000" cy="1655762"/>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62776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t Slide A_PFH">
    <p:spTree>
      <p:nvGrpSpPr>
        <p:cNvPr id="1" name=""/>
        <p:cNvGrpSpPr/>
        <p:nvPr/>
      </p:nvGrpSpPr>
      <p:grpSpPr>
        <a:xfrm>
          <a:off x="0" y="0"/>
          <a:ext cx="0" cy="0"/>
          <a:chOff x="0" y="0"/>
          <a:chExt cx="0" cy="0"/>
        </a:xfrm>
      </p:grpSpPr>
      <p:sp>
        <p:nvSpPr>
          <p:cNvPr id="6" name="Rectangle 5"/>
          <p:cNvSpPr/>
          <p:nvPr userDrawn="1"/>
        </p:nvSpPr>
        <p:spPr>
          <a:xfrm>
            <a:off x="236264" y="5867400"/>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hasCustomPrompt="1"/>
          </p:nvPr>
        </p:nvSpPr>
        <p:spPr>
          <a:xfrm>
            <a:off x="609600" y="1359422"/>
            <a:ext cx="10972800" cy="4497092"/>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
        <p:nvSpPr>
          <p:cNvPr id="11"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773" y="5989516"/>
            <a:ext cx="2797596" cy="86848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65" y="6096001"/>
            <a:ext cx="3016756" cy="645185"/>
          </a:xfrm>
          <a:prstGeom prst="rect">
            <a:avLst/>
          </a:prstGeom>
        </p:spPr>
      </p:pic>
    </p:spTree>
    <p:extLst>
      <p:ext uri="{BB962C8B-B14F-4D97-AF65-F5344CB8AC3E}">
        <p14:creationId xmlns:p14="http://schemas.microsoft.com/office/powerpoint/2010/main" val="3070788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 Content Slide A_PFH">
    <p:spTree>
      <p:nvGrpSpPr>
        <p:cNvPr id="1" name=""/>
        <p:cNvGrpSpPr/>
        <p:nvPr/>
      </p:nvGrpSpPr>
      <p:grpSpPr>
        <a:xfrm>
          <a:off x="0" y="0"/>
          <a:ext cx="0" cy="0"/>
          <a:chOff x="0" y="0"/>
          <a:chExt cx="0" cy="0"/>
        </a:xfrm>
      </p:grpSpPr>
      <p:sp>
        <p:nvSpPr>
          <p:cNvPr id="3" name="Rectangle 2"/>
          <p:cNvSpPr/>
          <p:nvPr userDrawn="1"/>
        </p:nvSpPr>
        <p:spPr>
          <a:xfrm>
            <a:off x="236264" y="5867400"/>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cxnSp>
        <p:nvCxnSpPr>
          <p:cNvPr id="4" name="Straight Connector 3"/>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609600" y="152400"/>
            <a:ext cx="10972800" cy="1143000"/>
          </a:xfrm>
        </p:spPr>
        <p:txBody>
          <a:bodyPr>
            <a:normAutofit/>
          </a:bodyPr>
          <a:lstStyle>
            <a:lvl1pPr>
              <a:defRPr sz="4400" b="1">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3716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6172200" y="13716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773" y="5989516"/>
            <a:ext cx="2797596" cy="86848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65" y="6096001"/>
            <a:ext cx="3016756" cy="645185"/>
          </a:xfrm>
          <a:prstGeom prst="rect">
            <a:avLst/>
          </a:prstGeom>
        </p:spPr>
      </p:pic>
    </p:spTree>
    <p:extLst>
      <p:ext uri="{BB962C8B-B14F-4D97-AF65-F5344CB8AC3E}">
        <p14:creationId xmlns:p14="http://schemas.microsoft.com/office/powerpoint/2010/main" val="3545274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 A">
  <p:cSld name="1_Content Slide A">
    <p:spTree>
      <p:nvGrpSpPr>
        <p:cNvPr id="1" name="Shape 263"/>
        <p:cNvGrpSpPr/>
        <p:nvPr/>
      </p:nvGrpSpPr>
      <p:grpSpPr>
        <a:xfrm>
          <a:off x="0" y="0"/>
          <a:ext cx="0" cy="0"/>
          <a:chOff x="0" y="0"/>
          <a:chExt cx="0" cy="0"/>
        </a:xfrm>
      </p:grpSpPr>
      <p:sp>
        <p:nvSpPr>
          <p:cNvPr id="267" name="Google Shape;267;p10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solidFill>
                  <a:schemeClr val="dk2"/>
                </a:solidFill>
                <a:latin typeface="Calibri"/>
                <a:ea typeface="Calibri"/>
                <a:cs typeface="Calibri"/>
                <a:sym typeface="Calibri"/>
              </a:defRPr>
            </a:lvl1pPr>
            <a:lvl2pPr marL="914400" lvl="1" indent="-406400" algn="l">
              <a:spcBef>
                <a:spcPts val="560"/>
              </a:spcBef>
              <a:spcAft>
                <a:spcPts val="0"/>
              </a:spcAft>
              <a:buClr>
                <a:schemeClr val="dk1"/>
              </a:buClr>
              <a:buSzPts val="2800"/>
              <a:buChar char="–"/>
              <a:defRPr>
                <a:solidFill>
                  <a:srgbClr val="485865"/>
                </a:solidFill>
                <a:latin typeface="Calibri"/>
                <a:ea typeface="Calibri"/>
                <a:cs typeface="Calibri"/>
                <a:sym typeface="Calibri"/>
              </a:defRPr>
            </a:lvl2pPr>
            <a:lvl3pPr marL="1371600" lvl="2" indent="-381000" algn="l">
              <a:spcBef>
                <a:spcPts val="480"/>
              </a:spcBef>
              <a:spcAft>
                <a:spcPts val="0"/>
              </a:spcAft>
              <a:buClr>
                <a:schemeClr val="dk1"/>
              </a:buClr>
              <a:buSzPts val="2400"/>
              <a:buChar char="•"/>
              <a:defRPr>
                <a:solidFill>
                  <a:srgbClr val="485865"/>
                </a:solidFill>
                <a:latin typeface="Calibri"/>
                <a:ea typeface="Calibri"/>
                <a:cs typeface="Calibri"/>
                <a:sym typeface="Calibri"/>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8" name="Google Shape;268;p104"/>
          <p:cNvSpPr txBox="1">
            <a:spLocks noGrp="1"/>
          </p:cNvSpPr>
          <p:nvPr>
            <p:ph type="title"/>
          </p:nvPr>
        </p:nvSpPr>
        <p:spPr>
          <a:xfrm>
            <a:off x="609600" y="15240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4400"/>
              <a:buFont typeface="Arial Black"/>
              <a:buNone/>
              <a:defRPr sz="4400" b="0">
                <a:solidFill>
                  <a:schemeClr val="dk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104"/>
          <p:cNvSpPr>
            <a:spLocks noGrp="1"/>
          </p:cNvSpPr>
          <p:nvPr>
            <p:ph type="pic" idx="2"/>
          </p:nvPr>
        </p:nvSpPr>
        <p:spPr>
          <a:xfrm>
            <a:off x="11074400" y="5486401"/>
            <a:ext cx="711200" cy="739775"/>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2"/>
                </a:solidFill>
                <a:latin typeface="Avenir"/>
                <a:ea typeface="Avenir"/>
                <a:cs typeface="Avenir"/>
                <a:sym typeface="Avenir"/>
              </a:defRPr>
            </a:lvl1pPr>
            <a:lvl2pPr marR="0" lvl="1" algn="l" rtl="0">
              <a:spcBef>
                <a:spcPts val="56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358796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26817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8C504B-1AEA-1D47-8DE4-6C5C087459F2}"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8373F-4446-8F4B-8FBB-A2483DADB5E5}" type="slidenum">
              <a:rPr lang="en-US" smtClean="0"/>
              <a:t>‹#›</a:t>
            </a:fld>
            <a:endParaRPr lang="en-US"/>
          </a:p>
        </p:txBody>
      </p:sp>
    </p:spTree>
    <p:extLst>
      <p:ext uri="{BB962C8B-B14F-4D97-AF65-F5344CB8AC3E}">
        <p14:creationId xmlns:p14="http://schemas.microsoft.com/office/powerpoint/2010/main" val="2329870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755898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8C504B-1AEA-1D47-8DE4-6C5C087459F2}"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8373F-4446-8F4B-8FBB-A2483DADB5E5}" type="slidenum">
              <a:rPr lang="en-US" smtClean="0"/>
              <a:t>‹#›</a:t>
            </a:fld>
            <a:endParaRPr lang="en-US"/>
          </a:p>
        </p:txBody>
      </p:sp>
    </p:spTree>
    <p:extLst>
      <p:ext uri="{BB962C8B-B14F-4D97-AF65-F5344CB8AC3E}">
        <p14:creationId xmlns:p14="http://schemas.microsoft.com/office/powerpoint/2010/main" val="5677963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8C504B-1AEA-1D47-8DE4-6C5C087459F2}"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8373F-4446-8F4B-8FBB-A2483DADB5E5}" type="slidenum">
              <a:rPr lang="en-US" smtClean="0"/>
              <a:t>‹#›</a:t>
            </a:fld>
            <a:endParaRPr lang="en-US"/>
          </a:p>
        </p:txBody>
      </p:sp>
    </p:spTree>
    <p:extLst>
      <p:ext uri="{BB962C8B-B14F-4D97-AF65-F5344CB8AC3E}">
        <p14:creationId xmlns:p14="http://schemas.microsoft.com/office/powerpoint/2010/main" val="185655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A_PFH">
    <p:spTree>
      <p:nvGrpSpPr>
        <p:cNvPr id="1" name=""/>
        <p:cNvGrpSpPr/>
        <p:nvPr/>
      </p:nvGrpSpPr>
      <p:grpSpPr>
        <a:xfrm>
          <a:off x="0" y="0"/>
          <a:ext cx="0" cy="0"/>
          <a:chOff x="0" y="0"/>
          <a:chExt cx="0" cy="0"/>
        </a:xfrm>
      </p:grpSpPr>
      <p:sp>
        <p:nvSpPr>
          <p:cNvPr id="2" name="Title 1"/>
          <p:cNvSpPr>
            <a:spLocks noGrp="1"/>
          </p:cNvSpPr>
          <p:nvPr>
            <p:ph type="title"/>
          </p:nvPr>
        </p:nvSpPr>
        <p:spPr>
          <a:xfrm>
            <a:off x="831849" y="950091"/>
            <a:ext cx="10515600" cy="2852737"/>
          </a:xfrm>
        </p:spPr>
        <p:txBody>
          <a:bodyPr anchor="b">
            <a:normAutofit/>
          </a:bodyPr>
          <a:lstStyle>
            <a:lvl1pPr algn="l">
              <a:defRPr sz="4800" b="0">
                <a:latin typeface="Arial Black" pitchFamily="34" charset="0"/>
              </a:defRPr>
            </a:lvl1pPr>
          </a:lstStyle>
          <a:p>
            <a:r>
              <a:rPr lang="en-US" dirty="0"/>
              <a:t>Click to edit Master title style</a:t>
            </a:r>
          </a:p>
        </p:txBody>
      </p:sp>
      <p:sp>
        <p:nvSpPr>
          <p:cNvPr id="3" name="Text Placeholder 2"/>
          <p:cNvSpPr>
            <a:spLocks noGrp="1"/>
          </p:cNvSpPr>
          <p:nvPr>
            <p:ph type="body" idx="1"/>
          </p:nvPr>
        </p:nvSpPr>
        <p:spPr>
          <a:xfrm>
            <a:off x="831849" y="4378445"/>
            <a:ext cx="10515600" cy="1500187"/>
          </a:xfrm>
        </p:spPr>
        <p:txBody>
          <a:bodyPr/>
          <a:lstStyle>
            <a:lvl1pPr marL="0" indent="0">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7" name="Straight Connector 6"/>
          <p:cNvCxnSpPr/>
          <p:nvPr userDrawn="1"/>
        </p:nvCxnSpPr>
        <p:spPr>
          <a:xfrm>
            <a:off x="595532" y="182879"/>
            <a:ext cx="0" cy="6482324"/>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9" name="Rectangle 8"/>
          <p:cNvSpPr/>
          <p:nvPr userDrawn="1"/>
        </p:nvSpPr>
        <p:spPr>
          <a:xfrm>
            <a:off x="812800" y="4056706"/>
            <a:ext cx="11001968" cy="580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7173" y="5956859"/>
            <a:ext cx="2797596" cy="86848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850" y="6101166"/>
            <a:ext cx="3016756" cy="645185"/>
          </a:xfrm>
          <a:prstGeom prst="rect">
            <a:avLst/>
          </a:prstGeom>
        </p:spPr>
      </p:pic>
    </p:spTree>
    <p:extLst>
      <p:ext uri="{BB962C8B-B14F-4D97-AF65-F5344CB8AC3E}">
        <p14:creationId xmlns:p14="http://schemas.microsoft.com/office/powerpoint/2010/main" val="2294281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8C504B-1AEA-1D47-8DE4-6C5C087459F2}"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8373F-4446-8F4B-8FBB-A2483DADB5E5}" type="slidenum">
              <a:rPr lang="en-US" smtClean="0"/>
              <a:t>‹#›</a:t>
            </a:fld>
            <a:endParaRPr lang="en-US"/>
          </a:p>
        </p:txBody>
      </p:sp>
    </p:spTree>
    <p:extLst>
      <p:ext uri="{BB962C8B-B14F-4D97-AF65-F5344CB8AC3E}">
        <p14:creationId xmlns:p14="http://schemas.microsoft.com/office/powerpoint/2010/main" val="14379339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8C504B-1AEA-1D47-8DE4-6C5C087459F2}"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8373F-4446-8F4B-8FBB-A2483DADB5E5}" type="slidenum">
              <a:rPr lang="en-US" smtClean="0"/>
              <a:t>‹#›</a:t>
            </a:fld>
            <a:endParaRPr lang="en-US"/>
          </a:p>
        </p:txBody>
      </p:sp>
    </p:spTree>
    <p:extLst>
      <p:ext uri="{BB962C8B-B14F-4D97-AF65-F5344CB8AC3E}">
        <p14:creationId xmlns:p14="http://schemas.microsoft.com/office/powerpoint/2010/main" val="36602235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C504B-1AEA-1D47-8DE4-6C5C087459F2}"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8373F-4446-8F4B-8FBB-A2483DADB5E5}" type="slidenum">
              <a:rPr lang="en-US" smtClean="0"/>
              <a:t>‹#›</a:t>
            </a:fld>
            <a:endParaRPr lang="en-US"/>
          </a:p>
        </p:txBody>
      </p:sp>
    </p:spTree>
    <p:extLst>
      <p:ext uri="{BB962C8B-B14F-4D97-AF65-F5344CB8AC3E}">
        <p14:creationId xmlns:p14="http://schemas.microsoft.com/office/powerpoint/2010/main" val="23398909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8C504B-1AEA-1D47-8DE4-6C5C087459F2}"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8373F-4446-8F4B-8FBB-A2483DADB5E5}" type="slidenum">
              <a:rPr lang="en-US" smtClean="0"/>
              <a:t>‹#›</a:t>
            </a:fld>
            <a:endParaRPr lang="en-US"/>
          </a:p>
        </p:txBody>
      </p:sp>
    </p:spTree>
    <p:extLst>
      <p:ext uri="{BB962C8B-B14F-4D97-AF65-F5344CB8AC3E}">
        <p14:creationId xmlns:p14="http://schemas.microsoft.com/office/powerpoint/2010/main" val="4095605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8C504B-1AEA-1D47-8DE4-6C5C087459F2}"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8373F-4446-8F4B-8FBB-A2483DADB5E5}" type="slidenum">
              <a:rPr lang="en-US" smtClean="0"/>
              <a:t>‹#›</a:t>
            </a:fld>
            <a:endParaRPr lang="en-US"/>
          </a:p>
        </p:txBody>
      </p:sp>
    </p:spTree>
    <p:extLst>
      <p:ext uri="{BB962C8B-B14F-4D97-AF65-F5344CB8AC3E}">
        <p14:creationId xmlns:p14="http://schemas.microsoft.com/office/powerpoint/2010/main" val="33242803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8C504B-1AEA-1D47-8DE4-6C5C087459F2}"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8373F-4446-8F4B-8FBB-A2483DADB5E5}" type="slidenum">
              <a:rPr lang="en-US" smtClean="0"/>
              <a:t>‹#›</a:t>
            </a:fld>
            <a:endParaRPr lang="en-US"/>
          </a:p>
        </p:txBody>
      </p:sp>
    </p:spTree>
    <p:extLst>
      <p:ext uri="{BB962C8B-B14F-4D97-AF65-F5344CB8AC3E}">
        <p14:creationId xmlns:p14="http://schemas.microsoft.com/office/powerpoint/2010/main" val="7073220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8C504B-1AEA-1D47-8DE4-6C5C087459F2}"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8373F-4446-8F4B-8FBB-A2483DADB5E5}" type="slidenum">
              <a:rPr lang="en-US" smtClean="0"/>
              <a:t>‹#›</a:t>
            </a:fld>
            <a:endParaRPr lang="en-US"/>
          </a:p>
        </p:txBody>
      </p:sp>
    </p:spTree>
    <p:extLst>
      <p:ext uri="{BB962C8B-B14F-4D97-AF65-F5344CB8AC3E}">
        <p14:creationId xmlns:p14="http://schemas.microsoft.com/office/powerpoint/2010/main" val="26214589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Slide A_PFH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6181" y="0"/>
            <a:ext cx="7065819" cy="6858000"/>
          </a:xfrm>
          <a:prstGeom prst="rect">
            <a:avLst/>
          </a:prstGeom>
        </p:spPr>
      </p:pic>
      <p:cxnSp>
        <p:nvCxnSpPr>
          <p:cNvPr id="18" name="Straight Connector 17"/>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ctrTitle"/>
          </p:nvPr>
        </p:nvSpPr>
        <p:spPr>
          <a:xfrm>
            <a:off x="1524000" y="1122363"/>
            <a:ext cx="9144000" cy="2387600"/>
          </a:xfrm>
        </p:spPr>
        <p:txBody>
          <a:bodyPr anchor="b">
            <a:normAutofit/>
          </a:bodyPr>
          <a:lstStyle>
            <a:lvl1pPr algn="ctr">
              <a:defRPr sz="5400">
                <a:solidFill>
                  <a:schemeClr val="tx2"/>
                </a:solidFill>
                <a:latin typeface="Arial Black" pitchFamily="34" charset="0"/>
              </a:defRPr>
            </a:lvl1pPr>
          </a:lstStyle>
          <a:p>
            <a:r>
              <a:rPr lang="en-US" dirty="0"/>
              <a:t>Click to edit Master title style</a:t>
            </a:r>
          </a:p>
        </p:txBody>
      </p:sp>
      <p:sp>
        <p:nvSpPr>
          <p:cNvPr id="5" name="Subtitle 2"/>
          <p:cNvSpPr>
            <a:spLocks noGrp="1"/>
          </p:cNvSpPr>
          <p:nvPr>
            <p:ph type="subTitle" idx="1"/>
          </p:nvPr>
        </p:nvSpPr>
        <p:spPr>
          <a:xfrm>
            <a:off x="1524000" y="3897466"/>
            <a:ext cx="9144000" cy="1655762"/>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591757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tent Slide A_PFH">
    <p:spTree>
      <p:nvGrpSpPr>
        <p:cNvPr id="1" name=""/>
        <p:cNvGrpSpPr/>
        <p:nvPr/>
      </p:nvGrpSpPr>
      <p:grpSpPr>
        <a:xfrm>
          <a:off x="0" y="0"/>
          <a:ext cx="0" cy="0"/>
          <a:chOff x="0" y="0"/>
          <a:chExt cx="0" cy="0"/>
        </a:xfrm>
      </p:grpSpPr>
      <p:sp>
        <p:nvSpPr>
          <p:cNvPr id="6" name="Rectangle 5"/>
          <p:cNvSpPr/>
          <p:nvPr userDrawn="1"/>
        </p:nvSpPr>
        <p:spPr>
          <a:xfrm>
            <a:off x="236264" y="5867400"/>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hasCustomPrompt="1"/>
          </p:nvPr>
        </p:nvSpPr>
        <p:spPr>
          <a:xfrm>
            <a:off x="609600" y="1359422"/>
            <a:ext cx="10972800" cy="4497092"/>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
        <p:nvSpPr>
          <p:cNvPr id="11"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773" y="5989516"/>
            <a:ext cx="2797596" cy="86848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65" y="6096001"/>
            <a:ext cx="3016756" cy="645185"/>
          </a:xfrm>
          <a:prstGeom prst="rect">
            <a:avLst/>
          </a:prstGeom>
        </p:spPr>
      </p:pic>
    </p:spTree>
    <p:extLst>
      <p:ext uri="{BB962C8B-B14F-4D97-AF65-F5344CB8AC3E}">
        <p14:creationId xmlns:p14="http://schemas.microsoft.com/office/powerpoint/2010/main" val="35267947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mparison Slide A">
    <p:spTree>
      <p:nvGrpSpPr>
        <p:cNvPr id="1" name=""/>
        <p:cNvGrpSpPr/>
        <p:nvPr/>
      </p:nvGrpSpPr>
      <p:grpSpPr>
        <a:xfrm>
          <a:off x="0" y="0"/>
          <a:ext cx="0" cy="0"/>
          <a:chOff x="0" y="0"/>
          <a:chExt cx="0" cy="0"/>
        </a:xfrm>
      </p:grpSpPr>
      <p:sp>
        <p:nvSpPr>
          <p:cNvPr id="3" name="Rectangle 2"/>
          <p:cNvSpPr/>
          <p:nvPr/>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 name="Straight Connector 3"/>
          <p:cNvCxnSpPr/>
          <p:nvPr/>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4" name="Text Placeholder 2"/>
          <p:cNvSpPr>
            <a:spLocks noGrp="1"/>
          </p:cNvSpPr>
          <p:nvPr>
            <p:ph type="body" idx="1" hasCustomPrompt="1"/>
          </p:nvPr>
        </p:nvSpPr>
        <p:spPr>
          <a:xfrm>
            <a:off x="839789" y="1681163"/>
            <a:ext cx="5157787"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1</a:t>
            </a:r>
          </a:p>
        </p:txBody>
      </p:sp>
      <p:sp>
        <p:nvSpPr>
          <p:cNvPr id="15" name="Content Placeholder 3"/>
          <p:cNvSpPr>
            <a:spLocks noGrp="1"/>
          </p:cNvSpPr>
          <p:nvPr>
            <p:ph sz="half" idx="2"/>
          </p:nvPr>
        </p:nvSpPr>
        <p:spPr>
          <a:xfrm>
            <a:off x="839789" y="2505075"/>
            <a:ext cx="5157787" cy="36845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p:cNvSpPr>
            <a:spLocks noGrp="1"/>
          </p:cNvSpPr>
          <p:nvPr>
            <p:ph type="body" sz="quarter" idx="3" hasCustomPrompt="1"/>
          </p:nvPr>
        </p:nvSpPr>
        <p:spPr>
          <a:xfrm>
            <a:off x="6172201" y="1681163"/>
            <a:ext cx="5183188"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2</a:t>
            </a:r>
          </a:p>
        </p:txBody>
      </p:sp>
      <p:sp>
        <p:nvSpPr>
          <p:cNvPr id="17" name="Content Placeholder 5"/>
          <p:cNvSpPr>
            <a:spLocks noGrp="1"/>
          </p:cNvSpPr>
          <p:nvPr>
            <p:ph sz="quarter" idx="4"/>
          </p:nvPr>
        </p:nvSpPr>
        <p:spPr>
          <a:xfrm>
            <a:off x="6172201" y="2505075"/>
            <a:ext cx="5183188" cy="3667125"/>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p:cNvSpPr>
            <a:spLocks noGrp="1"/>
          </p:cNvSpPr>
          <p:nvPr>
            <p:ph type="pic" sz="quarter" idx="11" hasCustomPrompt="1"/>
          </p:nvPr>
        </p:nvSpPr>
        <p:spPr>
          <a:xfrm>
            <a:off x="11131551" y="5721350"/>
            <a:ext cx="694267" cy="527050"/>
          </a:xfrm>
        </p:spPr>
        <p:txBody>
          <a:bodyPr/>
          <a:lstStyle>
            <a:lvl1pPr>
              <a:defRPr/>
            </a:lvl1pPr>
          </a:lstStyle>
          <a:p>
            <a:r>
              <a:rPr lang="en-US" dirty="0"/>
              <a:t>Logo</a:t>
            </a:r>
          </a:p>
        </p:txBody>
      </p:sp>
      <p:sp>
        <p:nvSpPr>
          <p:cNvPr id="11" name="Rectangle 10"/>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09600" y="152400"/>
            <a:ext cx="10972800" cy="1143000"/>
          </a:xfrm>
        </p:spPr>
        <p:txBody>
          <a:bodyPr/>
          <a:lstStyle>
            <a:lvl1pPr>
              <a:defRPr/>
            </a:lvl1pPr>
          </a:lstStyle>
          <a:p>
            <a:r>
              <a:rPr lang="en-US" dirty="0"/>
              <a:t>Headline</a:t>
            </a:r>
          </a:p>
        </p:txBody>
      </p:sp>
    </p:spTree>
    <p:extLst>
      <p:ext uri="{BB962C8B-B14F-4D97-AF65-F5344CB8AC3E}">
        <p14:creationId xmlns:p14="http://schemas.microsoft.com/office/powerpoint/2010/main" val="10360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A_PFH">
    <p:spTree>
      <p:nvGrpSpPr>
        <p:cNvPr id="1" name=""/>
        <p:cNvGrpSpPr/>
        <p:nvPr/>
      </p:nvGrpSpPr>
      <p:grpSpPr>
        <a:xfrm>
          <a:off x="0" y="0"/>
          <a:ext cx="0" cy="0"/>
          <a:chOff x="0" y="0"/>
          <a:chExt cx="0" cy="0"/>
        </a:xfrm>
      </p:grpSpPr>
      <p:sp>
        <p:nvSpPr>
          <p:cNvPr id="6" name="Rectangle 5"/>
          <p:cNvSpPr/>
          <p:nvPr userDrawn="1"/>
        </p:nvSpPr>
        <p:spPr>
          <a:xfrm>
            <a:off x="236264" y="5867400"/>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hasCustomPrompt="1"/>
          </p:nvPr>
        </p:nvSpPr>
        <p:spPr>
          <a:xfrm>
            <a:off x="609600" y="1359422"/>
            <a:ext cx="10972800" cy="4497092"/>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
        <p:nvSpPr>
          <p:cNvPr id="11"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773" y="5989516"/>
            <a:ext cx="2797596" cy="86848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65" y="6096001"/>
            <a:ext cx="3016756" cy="645185"/>
          </a:xfrm>
          <a:prstGeom prst="rect">
            <a:avLst/>
          </a:prstGeom>
        </p:spPr>
      </p:pic>
    </p:spTree>
    <p:extLst>
      <p:ext uri="{BB962C8B-B14F-4D97-AF65-F5344CB8AC3E}">
        <p14:creationId xmlns:p14="http://schemas.microsoft.com/office/powerpoint/2010/main" val="2308660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Content Slide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b="0">
                <a:solidFill>
                  <a:schemeClr val="tx2"/>
                </a:solidFill>
              </a:defRPr>
            </a:lvl1pPr>
          </a:lstStyle>
          <a:p>
            <a:r>
              <a:rPr lang="en-US" dirty="0"/>
              <a:t>Headline</a:t>
            </a:r>
          </a:p>
        </p:txBody>
      </p:sp>
      <p:sp>
        <p:nvSpPr>
          <p:cNvPr id="4" name="Date Placeholder 3"/>
          <p:cNvSpPr>
            <a:spLocks noGrp="1"/>
          </p:cNvSpPr>
          <p:nvPr>
            <p:ph type="dt" sz="half" idx="10"/>
          </p:nvPr>
        </p:nvSpPr>
        <p:spPr/>
        <p:txBody>
          <a:bodyPr/>
          <a:lstStyle/>
          <a:p>
            <a:fld id="{11A226F5-09A8-4699-A275-AD1931EB116A}"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sp>
        <p:nvSpPr>
          <p:cNvPr id="8" name="Content Placeholder 2"/>
          <p:cNvSpPr>
            <a:spLocks noGrp="1"/>
          </p:cNvSpPr>
          <p:nvPr>
            <p:ph idx="13" hasCustomPrompt="1"/>
          </p:nvPr>
        </p:nvSpPr>
        <p:spPr>
          <a:xfrm>
            <a:off x="609600" y="1600201"/>
            <a:ext cx="10972800" cy="4525963"/>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
        <p:nvSpPr>
          <p:cNvPr id="10" name="Rectangle 9"/>
          <p:cNvSpPr/>
          <p:nvPr userDrawn="1"/>
        </p:nvSpPr>
        <p:spPr>
          <a:xfrm>
            <a:off x="838201" y="6286012"/>
            <a:ext cx="10515600" cy="1570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632384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 Content Slide A_PFH">
    <p:spTree>
      <p:nvGrpSpPr>
        <p:cNvPr id="1" name=""/>
        <p:cNvGrpSpPr/>
        <p:nvPr/>
      </p:nvGrpSpPr>
      <p:grpSpPr>
        <a:xfrm>
          <a:off x="0" y="0"/>
          <a:ext cx="0" cy="0"/>
          <a:chOff x="0" y="0"/>
          <a:chExt cx="0" cy="0"/>
        </a:xfrm>
      </p:grpSpPr>
      <p:sp>
        <p:nvSpPr>
          <p:cNvPr id="3" name="Rectangle 2"/>
          <p:cNvSpPr/>
          <p:nvPr userDrawn="1"/>
        </p:nvSpPr>
        <p:spPr>
          <a:xfrm>
            <a:off x="236264" y="5867400"/>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cxnSp>
        <p:nvCxnSpPr>
          <p:cNvPr id="4" name="Straight Connector 3"/>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609600" y="152400"/>
            <a:ext cx="10972800" cy="1143000"/>
          </a:xfrm>
        </p:spPr>
        <p:txBody>
          <a:bodyPr>
            <a:normAutofit/>
          </a:bodyPr>
          <a:lstStyle>
            <a:lvl1pPr>
              <a:defRPr sz="4400" b="1">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3716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6172200" y="13716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773" y="5989516"/>
            <a:ext cx="2797596" cy="86848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65" y="6096001"/>
            <a:ext cx="3016756" cy="645185"/>
          </a:xfrm>
          <a:prstGeom prst="rect">
            <a:avLst/>
          </a:prstGeom>
        </p:spPr>
      </p:pic>
    </p:spTree>
    <p:extLst>
      <p:ext uri="{BB962C8B-B14F-4D97-AF65-F5344CB8AC3E}">
        <p14:creationId xmlns:p14="http://schemas.microsoft.com/office/powerpoint/2010/main" val="9562464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ntent Slide A">
  <p:cSld name="Content Slide A">
    <p:spTree>
      <p:nvGrpSpPr>
        <p:cNvPr id="1" name="Shape 263"/>
        <p:cNvGrpSpPr/>
        <p:nvPr/>
      </p:nvGrpSpPr>
      <p:grpSpPr>
        <a:xfrm>
          <a:off x="0" y="0"/>
          <a:ext cx="0" cy="0"/>
          <a:chOff x="0" y="0"/>
          <a:chExt cx="0" cy="0"/>
        </a:xfrm>
      </p:grpSpPr>
      <p:sp>
        <p:nvSpPr>
          <p:cNvPr id="267" name="Google Shape;267;p10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solidFill>
                  <a:schemeClr val="dk2"/>
                </a:solidFill>
                <a:latin typeface="Calibri"/>
                <a:ea typeface="Calibri"/>
                <a:cs typeface="Calibri"/>
                <a:sym typeface="Calibri"/>
              </a:defRPr>
            </a:lvl1pPr>
            <a:lvl2pPr marL="914400" lvl="1" indent="-406400" algn="l">
              <a:spcBef>
                <a:spcPts val="560"/>
              </a:spcBef>
              <a:spcAft>
                <a:spcPts val="0"/>
              </a:spcAft>
              <a:buClr>
                <a:schemeClr val="dk1"/>
              </a:buClr>
              <a:buSzPts val="2800"/>
              <a:buChar char="–"/>
              <a:defRPr>
                <a:solidFill>
                  <a:srgbClr val="485865"/>
                </a:solidFill>
                <a:latin typeface="Calibri"/>
                <a:ea typeface="Calibri"/>
                <a:cs typeface="Calibri"/>
                <a:sym typeface="Calibri"/>
              </a:defRPr>
            </a:lvl2pPr>
            <a:lvl3pPr marL="1371600" lvl="2" indent="-381000" algn="l">
              <a:spcBef>
                <a:spcPts val="480"/>
              </a:spcBef>
              <a:spcAft>
                <a:spcPts val="0"/>
              </a:spcAft>
              <a:buClr>
                <a:schemeClr val="dk1"/>
              </a:buClr>
              <a:buSzPts val="2400"/>
              <a:buChar char="•"/>
              <a:defRPr>
                <a:solidFill>
                  <a:srgbClr val="485865"/>
                </a:solidFill>
                <a:latin typeface="Calibri"/>
                <a:ea typeface="Calibri"/>
                <a:cs typeface="Calibri"/>
                <a:sym typeface="Calibri"/>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8" name="Google Shape;268;p104"/>
          <p:cNvSpPr txBox="1">
            <a:spLocks noGrp="1"/>
          </p:cNvSpPr>
          <p:nvPr>
            <p:ph type="title"/>
          </p:nvPr>
        </p:nvSpPr>
        <p:spPr>
          <a:xfrm>
            <a:off x="609600" y="15240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4400"/>
              <a:buFont typeface="Arial Black"/>
              <a:buNone/>
              <a:defRPr sz="4400" b="0">
                <a:solidFill>
                  <a:schemeClr val="dk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104"/>
          <p:cNvSpPr>
            <a:spLocks noGrp="1"/>
          </p:cNvSpPr>
          <p:nvPr>
            <p:ph type="pic" idx="2"/>
          </p:nvPr>
        </p:nvSpPr>
        <p:spPr>
          <a:xfrm>
            <a:off x="11074400" y="5486401"/>
            <a:ext cx="711200" cy="739775"/>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2"/>
                </a:solidFill>
                <a:latin typeface="Avenir"/>
                <a:ea typeface="Avenir"/>
                <a:cs typeface="Avenir"/>
                <a:sym typeface="Avenir"/>
              </a:defRPr>
            </a:lvl1pPr>
            <a:lvl2pPr marR="0" lvl="1" algn="l" rtl="0">
              <a:spcBef>
                <a:spcPts val="56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917390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 Content Slide A">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9600" y="152400"/>
            <a:ext cx="10972800" cy="1143000"/>
          </a:xfrm>
        </p:spPr>
        <p:txBody>
          <a:bodyPr>
            <a:normAutofit/>
          </a:bodyPr>
          <a:lstStyle>
            <a:lvl1pPr>
              <a:defRPr sz="4400" b="1">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6172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3"/>
          <p:cNvSpPr>
            <a:spLocks noGrp="1"/>
          </p:cNvSpPr>
          <p:nvPr>
            <p:ph type="pic" sz="quarter" idx="11" hasCustomPrompt="1"/>
          </p:nvPr>
        </p:nvSpPr>
        <p:spPr>
          <a:xfrm>
            <a:off x="11176001" y="5765800"/>
            <a:ext cx="639233" cy="482600"/>
          </a:xfrm>
        </p:spPr>
        <p:txBody>
          <a:bodyPr/>
          <a:lstStyle>
            <a:lvl1pPr>
              <a:defRPr/>
            </a:lvl1pPr>
          </a:lstStyle>
          <a:p>
            <a:r>
              <a:rPr lang="en-US" dirty="0"/>
              <a:t>Logo</a:t>
            </a:r>
          </a:p>
        </p:txBody>
      </p:sp>
      <p:sp>
        <p:nvSpPr>
          <p:cNvPr id="10" name="Rectangle 9"/>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cxnSp>
        <p:nvCxnSpPr>
          <p:cNvPr id="13" name="Straight Connector 12"/>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12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Slide A_PFH">
    <p:spTree>
      <p:nvGrpSpPr>
        <p:cNvPr id="1" name=""/>
        <p:cNvGrpSpPr/>
        <p:nvPr/>
      </p:nvGrpSpPr>
      <p:grpSpPr>
        <a:xfrm>
          <a:off x="0" y="0"/>
          <a:ext cx="0" cy="0"/>
          <a:chOff x="0" y="0"/>
          <a:chExt cx="0" cy="0"/>
        </a:xfrm>
      </p:grpSpPr>
      <p:sp>
        <p:nvSpPr>
          <p:cNvPr id="3" name="Rectangle 2"/>
          <p:cNvSpPr/>
          <p:nvPr userDrawn="1"/>
        </p:nvSpPr>
        <p:spPr>
          <a:xfrm>
            <a:off x="236264" y="5867400"/>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cxnSp>
        <p:nvCxnSpPr>
          <p:cNvPr id="4" name="Straight Connector 3"/>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609600" y="152400"/>
            <a:ext cx="10972800" cy="1143000"/>
          </a:xfrm>
        </p:spPr>
        <p:txBody>
          <a:bodyPr>
            <a:normAutofit/>
          </a:bodyPr>
          <a:lstStyle>
            <a:lvl1pPr>
              <a:defRPr sz="4400" b="1">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3716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6172200" y="13716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773" y="5989516"/>
            <a:ext cx="2797596" cy="86848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65" y="6096001"/>
            <a:ext cx="3016756" cy="645185"/>
          </a:xfrm>
          <a:prstGeom prst="rect">
            <a:avLst/>
          </a:prstGeom>
        </p:spPr>
      </p:pic>
    </p:spTree>
    <p:extLst>
      <p:ext uri="{BB962C8B-B14F-4D97-AF65-F5344CB8AC3E}">
        <p14:creationId xmlns:p14="http://schemas.microsoft.com/office/powerpoint/2010/main" val="397789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A_PFH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6181" y="0"/>
            <a:ext cx="7065819" cy="6858000"/>
          </a:xfrm>
          <a:prstGeom prst="rect">
            <a:avLst/>
          </a:prstGeom>
        </p:spPr>
      </p:pic>
      <p:cxnSp>
        <p:nvCxnSpPr>
          <p:cNvPr id="18" name="Straight Connector 17"/>
          <p:cNvCxnSpPr/>
          <p:nvPr userDrawn="1"/>
        </p:nvCxnSpPr>
        <p:spPr>
          <a:xfrm>
            <a:off x="236264" y="381000"/>
            <a:ext cx="11680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6264" y="6477000"/>
            <a:ext cx="11680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ctrTitle"/>
          </p:nvPr>
        </p:nvSpPr>
        <p:spPr>
          <a:xfrm>
            <a:off x="1524000" y="1122363"/>
            <a:ext cx="9144000" cy="2387600"/>
          </a:xfrm>
        </p:spPr>
        <p:txBody>
          <a:bodyPr anchor="b">
            <a:normAutofit/>
          </a:bodyPr>
          <a:lstStyle>
            <a:lvl1pPr algn="ctr">
              <a:defRPr sz="5400">
                <a:solidFill>
                  <a:schemeClr val="tx2"/>
                </a:solidFill>
                <a:latin typeface="Arial Black" pitchFamily="34" charset="0"/>
              </a:defRPr>
            </a:lvl1pPr>
          </a:lstStyle>
          <a:p>
            <a:r>
              <a:rPr lang="en-US" dirty="0"/>
              <a:t>Click to edit Master title style</a:t>
            </a:r>
          </a:p>
        </p:txBody>
      </p:sp>
      <p:sp>
        <p:nvSpPr>
          <p:cNvPr id="5" name="Subtitle 2"/>
          <p:cNvSpPr>
            <a:spLocks noGrp="1"/>
          </p:cNvSpPr>
          <p:nvPr>
            <p:ph type="subTitle" idx="1"/>
          </p:nvPr>
        </p:nvSpPr>
        <p:spPr>
          <a:xfrm>
            <a:off x="1524000" y="3897466"/>
            <a:ext cx="9144000" cy="1655762"/>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2594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theme" Target="../theme/theme2.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3.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4000">
              <a:schemeClr val="bg2"/>
            </a:gs>
            <a:gs pos="57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C504B-1AEA-1D47-8DE4-6C5C087459F2}" type="datetimeFigureOut">
              <a:rPr lang="en-US" smtClean="0"/>
              <a:t>10/21/2024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8373F-4446-8F4B-8FBB-A2483DADB5E5}" type="slidenum">
              <a:rPr lang="en-US" smtClean="0"/>
              <a:t>‹#›</a:t>
            </a:fld>
            <a:endParaRPr lang="en-US"/>
          </a:p>
        </p:txBody>
      </p:sp>
    </p:spTree>
    <p:extLst>
      <p:ext uri="{BB962C8B-B14F-4D97-AF65-F5344CB8AC3E}">
        <p14:creationId xmlns:p14="http://schemas.microsoft.com/office/powerpoint/2010/main" val="2675617345"/>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9" r:id="rId3"/>
    <p:sldLayoutId id="2147483681" r:id="rId4"/>
    <p:sldLayoutId id="2147483785" r:id="rId5"/>
    <p:sldLayoutId id="2147483786" r:id="rId6"/>
    <p:sldLayoutId id="2147483787" r:id="rId7"/>
    <p:sldLayoutId id="2147483788" r:id="rId8"/>
    <p:sldLayoutId id="2147483789" r:id="rId9"/>
    <p:sldLayoutId id="2147483790" r:id="rId10"/>
    <p:sldLayoutId id="2147483682" r:id="rId11"/>
    <p:sldLayoutId id="2147483684" r:id="rId12"/>
    <p:sldLayoutId id="2147483683" r:id="rId13"/>
    <p:sldLayoutId id="2147483762" r:id="rId14"/>
    <p:sldLayoutId id="2147483672" r:id="rId15"/>
    <p:sldLayoutId id="2147483674" r:id="rId16"/>
    <p:sldLayoutId id="2147483673" r:id="rId17"/>
    <p:sldLayoutId id="2147483675" r:id="rId18"/>
    <p:sldLayoutId id="2147483676" r:id="rId19"/>
    <p:sldLayoutId id="2147483665" r:id="rId20"/>
    <p:sldLayoutId id="2147483650" r:id="rId21"/>
    <p:sldLayoutId id="2147483677" r:id="rId22"/>
    <p:sldLayoutId id="2147483667" r:id="rId23"/>
    <p:sldLayoutId id="2147483668" r:id="rId24"/>
    <p:sldLayoutId id="2147483678" r:id="rId25"/>
    <p:sldLayoutId id="2147483680" r:id="rId26"/>
    <p:sldLayoutId id="2147483679" r:id="rId27"/>
    <p:sldLayoutId id="2147483791" r:id="rId28"/>
    <p:sldLayoutId id="2147483793" r:id="rId29"/>
    <p:sldLayoutId id="2147483794" r:id="rId30"/>
  </p:sldLayoutIdLst>
  <p:txStyles>
    <p:titleStyle>
      <a:lvl1pPr algn="ctr" defTabSz="457200" rtl="0" eaLnBrk="1" latinLnBrk="0" hangingPunct="1">
        <a:spcBef>
          <a:spcPct val="0"/>
        </a:spcBef>
        <a:buNone/>
        <a:defRPr sz="4400" b="0" kern="1200">
          <a:solidFill>
            <a:schemeClr val="tx2"/>
          </a:solidFill>
          <a:latin typeface="Arial Black" pitchFamily="34" charset="0"/>
          <a:ea typeface="+mj-ea"/>
          <a:cs typeface="+mj-cs"/>
        </a:defRPr>
      </a:lvl1pPr>
    </p:titleStyle>
    <p:bodyStyle>
      <a:lvl1pPr marL="342900" indent="-342900" algn="l" defTabSz="457200" rtl="0" eaLnBrk="1" latinLnBrk="0" hangingPunct="1">
        <a:spcBef>
          <a:spcPct val="20000"/>
        </a:spcBef>
        <a:buClr>
          <a:schemeClr val="tx1"/>
        </a:buClr>
        <a:buFont typeface="Arial"/>
        <a:buChar char="•"/>
        <a:defRPr sz="3200" kern="1200">
          <a:solidFill>
            <a:schemeClr val="tx2"/>
          </a:solidFill>
          <a:latin typeface="Avenir Book"/>
          <a:ea typeface="+mn-ea"/>
          <a:cs typeface="+mn-cs"/>
        </a:defRPr>
      </a:lvl1pPr>
      <a:lvl2pPr marL="742950" indent="-285750" algn="l" defTabSz="457200" rtl="0" eaLnBrk="1" latinLnBrk="0" hangingPunct="1">
        <a:spcBef>
          <a:spcPct val="20000"/>
        </a:spcBef>
        <a:buClr>
          <a:schemeClr val="tx1"/>
        </a:buClr>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4000">
              <a:schemeClr val="bg2"/>
            </a:gs>
            <a:gs pos="57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C504B-1AEA-1D47-8DE4-6C5C087459F2}" type="datetimeFigureOut">
              <a:rPr lang="en-US" smtClean="0"/>
              <a:t>10/21/2024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8373F-4446-8F4B-8FBB-A2483DADB5E5}" type="slidenum">
              <a:rPr lang="en-US" smtClean="0"/>
              <a:t>‹#›</a:t>
            </a:fld>
            <a:endParaRPr lang="en-US"/>
          </a:p>
        </p:txBody>
      </p:sp>
    </p:spTree>
    <p:extLst>
      <p:ext uri="{BB962C8B-B14F-4D97-AF65-F5344CB8AC3E}">
        <p14:creationId xmlns:p14="http://schemas.microsoft.com/office/powerpoint/2010/main" val="267561734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95" r:id="rId21"/>
    <p:sldLayoutId id="2147483796" r:id="rId22"/>
    <p:sldLayoutId id="2147483797" r:id="rId23"/>
    <p:sldLayoutId id="2147483798" r:id="rId24"/>
    <p:sldLayoutId id="2147483799" r:id="rId25"/>
  </p:sldLayoutIdLst>
  <p:txStyles>
    <p:titleStyle>
      <a:lvl1pPr algn="ctr" defTabSz="457200" rtl="0" eaLnBrk="1" latinLnBrk="0" hangingPunct="1">
        <a:spcBef>
          <a:spcPct val="0"/>
        </a:spcBef>
        <a:buNone/>
        <a:defRPr sz="4400" b="0" kern="1200">
          <a:solidFill>
            <a:schemeClr val="tx2"/>
          </a:solidFill>
          <a:latin typeface="Arial Black" pitchFamily="34" charset="0"/>
          <a:ea typeface="+mj-ea"/>
          <a:cs typeface="+mj-cs"/>
        </a:defRPr>
      </a:lvl1pPr>
    </p:titleStyle>
    <p:bodyStyle>
      <a:lvl1pPr marL="342900" indent="-342900" algn="l" defTabSz="457200" rtl="0" eaLnBrk="1" latinLnBrk="0" hangingPunct="1">
        <a:spcBef>
          <a:spcPct val="20000"/>
        </a:spcBef>
        <a:buClr>
          <a:schemeClr val="tx1"/>
        </a:buClr>
        <a:buFont typeface="Arial"/>
        <a:buChar char="•"/>
        <a:defRPr sz="3200" kern="1200">
          <a:solidFill>
            <a:schemeClr val="tx2"/>
          </a:solidFill>
          <a:latin typeface="Avenir Book"/>
          <a:ea typeface="+mn-ea"/>
          <a:cs typeface="+mn-cs"/>
        </a:defRPr>
      </a:lvl1pPr>
      <a:lvl2pPr marL="742950" indent="-285750" algn="l" defTabSz="457200" rtl="0" eaLnBrk="1" latinLnBrk="0" hangingPunct="1">
        <a:spcBef>
          <a:spcPct val="20000"/>
        </a:spcBef>
        <a:buClr>
          <a:schemeClr val="tx1"/>
        </a:buClr>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4000">
              <a:schemeClr val="bg2"/>
            </a:gs>
            <a:gs pos="57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C504B-1AEA-1D47-8DE4-6C5C087459F2}" type="datetimeFigureOut">
              <a:rPr lang="en-US" smtClean="0"/>
              <a:t>10/21/2024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8373F-4446-8F4B-8FBB-A2483DADB5E5}" type="slidenum">
              <a:rPr lang="en-US" smtClean="0"/>
              <a:t>‹#›</a:t>
            </a:fld>
            <a:endParaRPr lang="en-US"/>
          </a:p>
        </p:txBody>
      </p:sp>
    </p:spTree>
    <p:extLst>
      <p:ext uri="{BB962C8B-B14F-4D97-AF65-F5344CB8AC3E}">
        <p14:creationId xmlns:p14="http://schemas.microsoft.com/office/powerpoint/2010/main" val="71127165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5" r:id="rId12"/>
    <p:sldLayoutId id="2147483856" r:id="rId13"/>
    <p:sldLayoutId id="2147483857" r:id="rId14"/>
    <p:sldLayoutId id="2147483858" r:id="rId15"/>
    <p:sldLayoutId id="2147483859" r:id="rId16"/>
    <p:sldLayoutId id="2147483860" r:id="rId17"/>
    <p:sldLayoutId id="214748386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hyperlink" Target="https://sustainingcommunity.wordpress.com/2015/06/02/social-model-of-health/" TargetMode="External"/><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pregnancy-pregnant-mother-child-2756961/" TargetMode="External"/><Relationship Id="rId2" Type="http://schemas.openxmlformats.org/officeDocument/2006/relationships/image" Target="../media/image7.png"/><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hyperlink" Target="https://singlemaltmonkey.com/" TargetMode="External"/><Relationship Id="rId2" Type="http://schemas.openxmlformats.org/officeDocument/2006/relationships/image" Target="../media/image11.jpg"/><Relationship Id="rId1" Type="http://schemas.openxmlformats.org/officeDocument/2006/relationships/slideLayout" Target="../slideLayouts/slideLayout72.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7.xml"/><Relationship Id="rId4" Type="http://schemas.openxmlformats.org/officeDocument/2006/relationships/hyperlink" Target="https://leadershipfreak.blog/2014/07/09/10-statements-that-eliminate-misconceptions/"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verywellmind.com/implicit-bias-overview-4178401#:~:text=Implicit%20biases%20are%20influenced%20by,members%20of%20other%20social%20groups." TargetMode="External"/><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5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pregnancy-pregnant-mother-child-2756961/" TargetMode="External"/><Relationship Id="rId2" Type="http://schemas.openxmlformats.org/officeDocument/2006/relationships/image" Target="../media/image7.pn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3.xml"/><Relationship Id="rId4" Type="http://schemas.openxmlformats.org/officeDocument/2006/relationships/hyperlink" Target="https://changesa.dgmt.co.za/first-1000-days/who-are-the-mothers-who-most-need-our-suppor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blog.libero.it/Nutazioni/view.php?id=Nutazioni&amp;pag=2&amp;gg=0&amp;mm=0" TargetMode="External"/><Relationship Id="rId2" Type="http://schemas.openxmlformats.org/officeDocument/2006/relationships/image" Target="../media/image22.jp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5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www.solvingdisparities.org/tools/roadmap" TargetMode="External"/><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5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notesSlide" Target="../notesSlides/notesSlide18.xml"/><Relationship Id="rId1" Type="http://schemas.openxmlformats.org/officeDocument/2006/relationships/slideLayout" Target="../slideLayouts/slideLayout57.xml"/><Relationship Id="rId5" Type="http://schemas.openxmlformats.org/officeDocument/2006/relationships/hyperlink" Target="http://www.justintarte.com/2013/07/what-will-you-do-differently-next-year.html" TargetMode="Externa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57.xml"/><Relationship Id="rId4" Type="http://schemas.openxmlformats.org/officeDocument/2006/relationships/hyperlink" Target="https://fair.org/home/the-media-and-martin-luther-k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5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youtu.be/4K5fbQ1-zps" TargetMode="Externa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93/phr/116.5.404" TargetMode="External"/><Relationship Id="rId2" Type="http://schemas.openxmlformats.org/officeDocument/2006/relationships/hyperlink" Target="https://doi.org/10.1016/j.annepidem.2005.08.006" TargetMode="External"/><Relationship Id="rId1" Type="http://schemas.openxmlformats.org/officeDocument/2006/relationships/slideLayout" Target="../slideLayouts/slideLayout57.xml"/><Relationship Id="rId6" Type="http://schemas.openxmlformats.org/officeDocument/2006/relationships/hyperlink" Target="https://www.hopkinsmedicine.org/news/articles/diversity-in-medicine-has-measurable-benefits#:~:text=Studies%20show%20that%20students%20trained,by%202.2%20minutes%2C%20on%20average" TargetMode="External"/><Relationship Id="rId5" Type="http://schemas.openxmlformats.org/officeDocument/2006/relationships/hyperlink" Target="https://doi.org/10.1001/jamainternmed.2013.12756" TargetMode="External"/><Relationship Id="rId4" Type="http://schemas.openxmlformats.org/officeDocument/2006/relationships/hyperlink" Target="https://s3.amazonaws.com/cdn.smfm.org/media/1107/Leadership_-_January_2017.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partnersforfamilyhealth.org/wp-content/uploads/2021/09/2018_PAMR_Report_FINAL_MF.pdf" TargetMode="External"/><Relationship Id="rId3" Type="http://schemas.openxmlformats.org/officeDocument/2006/relationships/hyperlink" Target="https://doi.org/10.1073/pnas.1516047113" TargetMode="External"/><Relationship Id="rId7" Type="http://schemas.openxmlformats.org/officeDocument/2006/relationships/hyperlink" Target="http://dx.doi.org/10.15585/mmwr.mm6835a3" TargetMode="External"/><Relationship Id="rId2" Type="http://schemas.openxmlformats.org/officeDocument/2006/relationships/hyperlink" Target="https://doi.org/10.1007/s11606-008-0730-x" TargetMode="External"/><Relationship Id="rId1" Type="http://schemas.openxmlformats.org/officeDocument/2006/relationships/slideLayout" Target="../slideLayouts/slideLayout57.xml"/><Relationship Id="rId6" Type="http://schemas.openxmlformats.org/officeDocument/2006/relationships/hyperlink" Target="https://www.cdc.gov/mmwr/volumes/69/wr/mm6932e3.htm?s#suggestedcitation" TargetMode="External"/><Relationship Id="rId11" Type="http://schemas.openxmlformats.org/officeDocument/2006/relationships/hyperlink" Target="https://doi.org/10.1016/j.annepidem.2019.02.007" TargetMode="External"/><Relationship Id="rId5" Type="http://schemas.openxmlformats.org/officeDocument/2006/relationships/hyperlink" Target="https://doi.org/10.1037/0003-066X.62.4.271" TargetMode="External"/><Relationship Id="rId10" Type="http://schemas.openxmlformats.org/officeDocument/2006/relationships/hyperlink" Target="https://minorityhealth.hhs.gov/omh/browse.aspx?lvl=4&amp;lvlid=23" TargetMode="External"/><Relationship Id="rId4" Type="http://schemas.openxmlformats.org/officeDocument/2006/relationships/hyperlink" Target="https://doi.org/10.1161/JAHA.117.006872" TargetMode="External"/><Relationship Id="rId9" Type="http://schemas.openxmlformats.org/officeDocument/2006/relationships/hyperlink" Target="https://doi.org/10.1053/j.semperi.2011.02.017"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016/j.jesp.2012.06.00" TargetMode="External"/><Relationship Id="rId2" Type="http://schemas.openxmlformats.org/officeDocument/2006/relationships/hyperlink" Target="https://doi.org/10.2105/AJPH.2010.300062" TargetMode="External"/><Relationship Id="rId1" Type="http://schemas.openxmlformats.org/officeDocument/2006/relationships/slideLayout" Target="../slideLayouts/slideLayout57.xml"/><Relationship Id="rId4" Type="http://schemas.openxmlformats.org/officeDocument/2006/relationships/hyperlink" Target="https://doi.org/10.2105/AJPH.2011.30060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1.xml"/><Relationship Id="rId4" Type="http://schemas.openxmlformats.org/officeDocument/2006/relationships/hyperlink" Target="https://pixabay.com/en/pregnancy-pregnant-mother-child-2756961/" TargetMode="Externa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7.xml"/><Relationship Id="rId4" Type="http://schemas.openxmlformats.org/officeDocument/2006/relationships/hyperlink" Target="http://www.suemarie.info/2018/01/race-ethnicity-social-justice-and-blu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7.xml"/><Relationship Id="rId4" Type="http://schemas.openxmlformats.org/officeDocument/2006/relationships/hyperlink" Target="http://www.freestockphotos.biz/stockphoto/159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45" name="Freeform: Shape 4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Freeform: Shape 4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50" name="Freeform: Shape 4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5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itle 6"/>
          <p:cNvSpPr>
            <a:spLocks noGrp="1"/>
          </p:cNvSpPr>
          <p:nvPr>
            <p:ph type="title"/>
          </p:nvPr>
        </p:nvSpPr>
        <p:spPr>
          <a:xfrm>
            <a:off x="1654272" y="1159409"/>
            <a:ext cx="8632727" cy="2310312"/>
          </a:xfrm>
        </p:spPr>
        <p:txBody>
          <a:bodyPr vert="horz" lIns="91440" tIns="45720" rIns="91440" bIns="45720" rtlCol="0" anchor="b">
            <a:normAutofit/>
          </a:bodyPr>
          <a:lstStyle/>
          <a:p>
            <a:pPr algn="ctr"/>
            <a:r>
              <a:rPr lang="en-US" sz="5200" b="1" kern="1200" dirty="0">
                <a:solidFill>
                  <a:schemeClr val="tx2"/>
                </a:solidFill>
                <a:latin typeface="Arial Black" panose="020B0A04020102020204" pitchFamily="34" charset="0"/>
              </a:rPr>
              <a:t>Health Equity</a:t>
            </a:r>
            <a:r>
              <a:rPr lang="en-US" sz="5200" b="1" dirty="0">
                <a:solidFill>
                  <a:schemeClr val="tx2"/>
                </a:solidFill>
                <a:latin typeface="Arial Black" panose="020B0A04020102020204" pitchFamily="34" charset="0"/>
              </a:rPr>
              <a:t>:</a:t>
            </a:r>
            <a:r>
              <a:rPr lang="en-US" sz="5200" b="1" kern="1200" dirty="0">
                <a:solidFill>
                  <a:schemeClr val="tx2"/>
                </a:solidFill>
                <a:latin typeface="Arial Black" panose="020B0A04020102020204" pitchFamily="34" charset="0"/>
              </a:rPr>
              <a:t> </a:t>
            </a:r>
            <a:br>
              <a:rPr lang="en-US" sz="5200" b="1" kern="1200" dirty="0">
                <a:solidFill>
                  <a:schemeClr val="tx2"/>
                </a:solidFill>
                <a:latin typeface="Arial Black" panose="020B0A04020102020204" pitchFamily="34" charset="0"/>
              </a:rPr>
            </a:br>
            <a:r>
              <a:rPr lang="en-US" sz="5200" b="1" kern="1200" dirty="0">
                <a:solidFill>
                  <a:schemeClr val="tx2"/>
                </a:solidFill>
                <a:latin typeface="Arial Black" panose="020B0A04020102020204" pitchFamily="34" charset="0"/>
              </a:rPr>
              <a:t>What is it and How Do We Achieve It?</a:t>
            </a:r>
          </a:p>
        </p:txBody>
      </p:sp>
      <p:sp>
        <p:nvSpPr>
          <p:cNvPr id="8" name="Text Placeholder 7"/>
          <p:cNvSpPr>
            <a:spLocks noGrp="1"/>
          </p:cNvSpPr>
          <p:nvPr>
            <p:ph type="body" idx="1"/>
          </p:nvPr>
        </p:nvSpPr>
        <p:spPr>
          <a:xfrm>
            <a:off x="3048000" y="4165151"/>
            <a:ext cx="6858000" cy="2688863"/>
          </a:xfrm>
        </p:spPr>
        <p:txBody>
          <a:bodyPr vert="horz" lIns="91440" tIns="45720" rIns="91440" bIns="45720" rtlCol="0">
            <a:normAutofit/>
          </a:bodyPr>
          <a:lstStyle/>
          <a:p>
            <a:r>
              <a:rPr lang="en-US" sz="2800" b="1" kern="1200" dirty="0">
                <a:solidFill>
                  <a:schemeClr val="tx2"/>
                </a:solidFill>
                <a:latin typeface="+mn-lt"/>
                <a:ea typeface="+mn-ea"/>
                <a:cs typeface="+mn-cs"/>
              </a:rPr>
              <a:t>Veronica Gillispie-Bell, MD, MAS, FACOG</a:t>
            </a:r>
          </a:p>
          <a:p>
            <a:r>
              <a:rPr lang="en-US" sz="2000" b="1" kern="1200" dirty="0">
                <a:solidFill>
                  <a:schemeClr val="tx2"/>
                </a:solidFill>
                <a:latin typeface="+mn-lt"/>
                <a:ea typeface="+mn-ea"/>
                <a:cs typeface="+mn-cs"/>
              </a:rPr>
              <a:t>Senior Site Lead/Section Head, Women’s Services – Ochsner Kenner</a:t>
            </a:r>
          </a:p>
          <a:p>
            <a:endParaRPr lang="en-US" sz="2000" b="1" kern="1200" dirty="0">
              <a:solidFill>
                <a:schemeClr val="tx2"/>
              </a:solidFill>
              <a:latin typeface="+mn-lt"/>
              <a:ea typeface="+mn-ea"/>
              <a:cs typeface="+mn-cs"/>
            </a:endParaRPr>
          </a:p>
          <a:p>
            <a:r>
              <a:rPr lang="en-US" sz="2000" b="1" kern="1200" dirty="0">
                <a:solidFill>
                  <a:schemeClr val="tx2"/>
                </a:solidFill>
                <a:latin typeface="+mn-lt"/>
                <a:ea typeface="+mn-ea"/>
                <a:cs typeface="+mn-cs"/>
              </a:rPr>
              <a:t>Medical Director, Louisiana Perinatal Quality Collaborative and Pregnancy Associated Mortality Review</a:t>
            </a:r>
          </a:p>
        </p:txBody>
      </p:sp>
    </p:spTree>
    <p:extLst>
      <p:ext uri="{BB962C8B-B14F-4D97-AF65-F5344CB8AC3E}">
        <p14:creationId xmlns:p14="http://schemas.microsoft.com/office/powerpoint/2010/main" val="109564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4BAF42-083C-4701-8186-BD319B1B54BB}"/>
              </a:ext>
            </a:extLst>
          </p:cNvPr>
          <p:cNvSpPr>
            <a:spLocks noGrp="1"/>
          </p:cNvSpPr>
          <p:nvPr>
            <p:ph type="title"/>
          </p:nvPr>
        </p:nvSpPr>
        <p:spPr/>
        <p:txBody>
          <a:bodyPr vert="horz" lIns="91440" tIns="45720" rIns="91440" bIns="45720" rtlCol="0" anchor="b">
            <a:normAutofit/>
          </a:bodyPr>
          <a:lstStyle/>
          <a:p>
            <a:pPr>
              <a:spcBef>
                <a:spcPct val="0"/>
              </a:spcBef>
            </a:pPr>
            <a:r>
              <a:rPr lang="en-US" sz="4000" b="1" kern="1200" dirty="0">
                <a:solidFill>
                  <a:schemeClr val="tx2"/>
                </a:solidFill>
                <a:latin typeface="Arial Black" panose="020B0A04020102020204" pitchFamily="34" charset="0"/>
              </a:rPr>
              <a:t>Where You Live Matters</a:t>
            </a:r>
          </a:p>
        </p:txBody>
      </p:sp>
      <p:sp>
        <p:nvSpPr>
          <p:cNvPr id="2" name="Content Placeholder 1">
            <a:extLst>
              <a:ext uri="{FF2B5EF4-FFF2-40B4-BE49-F238E27FC236}">
                <a16:creationId xmlns:a16="http://schemas.microsoft.com/office/drawing/2014/main" id="{67246582-A97F-4957-87B9-BCBCEA713D15}"/>
              </a:ext>
            </a:extLst>
          </p:cNvPr>
          <p:cNvSpPr>
            <a:spLocks noGrp="1"/>
          </p:cNvSpPr>
          <p:nvPr>
            <p:ph idx="1"/>
          </p:nvPr>
        </p:nvSpPr>
        <p:spPr>
          <a:xfrm>
            <a:off x="5181600" y="1825625"/>
            <a:ext cx="6172200" cy="4351338"/>
          </a:xfrm>
        </p:spPr>
        <p:txBody>
          <a:bodyPr vert="horz" lIns="91440" tIns="45720" rIns="91440" bIns="45720" rtlCol="0" anchor="ctr">
            <a:normAutofit fontScale="92500" lnSpcReduction="10000"/>
          </a:bodyPr>
          <a:lstStyle/>
          <a:p>
            <a:pPr>
              <a:lnSpc>
                <a:spcPct val="90000"/>
              </a:lnSpc>
            </a:pPr>
            <a:r>
              <a:rPr lang="en-US" b="1" dirty="0">
                <a:solidFill>
                  <a:srgbClr val="485865"/>
                </a:solidFill>
              </a:rPr>
              <a:t>Effect on Social Determinants of Health (</a:t>
            </a:r>
            <a:r>
              <a:rPr lang="en-US" b="1" dirty="0" err="1">
                <a:solidFill>
                  <a:srgbClr val="485865"/>
                </a:solidFill>
              </a:rPr>
              <a:t>SDoH</a:t>
            </a:r>
            <a:r>
              <a:rPr lang="en-US" b="1" dirty="0">
                <a:solidFill>
                  <a:srgbClr val="485865"/>
                </a:solidFill>
              </a:rPr>
              <a:t>)</a:t>
            </a:r>
          </a:p>
          <a:p>
            <a:pPr lvl="1">
              <a:lnSpc>
                <a:spcPct val="90000"/>
              </a:lnSpc>
            </a:pPr>
            <a:r>
              <a:rPr lang="en-US" sz="2800" u="sng" dirty="0">
                <a:solidFill>
                  <a:srgbClr val="485865"/>
                </a:solidFill>
              </a:rPr>
              <a:t>Health and Health care</a:t>
            </a:r>
            <a:r>
              <a:rPr lang="en-US" sz="2800" dirty="0">
                <a:solidFill>
                  <a:srgbClr val="485865"/>
                </a:solidFill>
              </a:rPr>
              <a:t>: Decreased medical and social services in minority communities</a:t>
            </a:r>
          </a:p>
          <a:p>
            <a:pPr lvl="1">
              <a:lnSpc>
                <a:spcPct val="90000"/>
              </a:lnSpc>
            </a:pPr>
            <a:r>
              <a:rPr lang="en-US" sz="2800" u="sng" dirty="0">
                <a:solidFill>
                  <a:srgbClr val="485865"/>
                </a:solidFill>
              </a:rPr>
              <a:t>Social and community</a:t>
            </a:r>
            <a:r>
              <a:rPr lang="en-US" sz="2800" dirty="0">
                <a:solidFill>
                  <a:srgbClr val="485865"/>
                </a:solidFill>
              </a:rPr>
              <a:t>: Targeted tobacco ads,</a:t>
            </a:r>
            <a:r>
              <a:rPr lang="en-US" sz="2800" baseline="30000" dirty="0">
                <a:solidFill>
                  <a:srgbClr val="485865"/>
                </a:solidFill>
              </a:rPr>
              <a:t> </a:t>
            </a:r>
            <a:r>
              <a:rPr lang="en-US" sz="2800" dirty="0">
                <a:solidFill>
                  <a:srgbClr val="485865"/>
                </a:solidFill>
              </a:rPr>
              <a:t>higher levels of crime</a:t>
            </a:r>
            <a:r>
              <a:rPr lang="en-US" sz="2800" baseline="30000" dirty="0">
                <a:solidFill>
                  <a:srgbClr val="485865"/>
                </a:solidFill>
              </a:rPr>
              <a:t> </a:t>
            </a:r>
            <a:r>
              <a:rPr lang="en-US" sz="2800" dirty="0">
                <a:solidFill>
                  <a:srgbClr val="485865"/>
                </a:solidFill>
              </a:rPr>
              <a:t>in minority communities</a:t>
            </a:r>
            <a:endParaRPr lang="en-US" sz="2800" baseline="30000" dirty="0">
              <a:solidFill>
                <a:srgbClr val="485865"/>
              </a:solidFill>
            </a:endParaRPr>
          </a:p>
          <a:p>
            <a:pPr lvl="1">
              <a:lnSpc>
                <a:spcPct val="90000"/>
              </a:lnSpc>
            </a:pPr>
            <a:r>
              <a:rPr lang="en-US" sz="2800" u="sng" dirty="0">
                <a:solidFill>
                  <a:srgbClr val="485865"/>
                </a:solidFill>
              </a:rPr>
              <a:t>Education</a:t>
            </a:r>
            <a:r>
              <a:rPr lang="en-US" sz="2800" dirty="0">
                <a:solidFill>
                  <a:srgbClr val="485865"/>
                </a:solidFill>
              </a:rPr>
              <a:t>: Less funding for public schools</a:t>
            </a:r>
          </a:p>
          <a:p>
            <a:pPr lvl="1">
              <a:lnSpc>
                <a:spcPct val="90000"/>
              </a:lnSpc>
            </a:pPr>
            <a:r>
              <a:rPr lang="en-US" sz="2800" u="sng" dirty="0">
                <a:solidFill>
                  <a:srgbClr val="485865"/>
                </a:solidFill>
              </a:rPr>
              <a:t>Built-environment</a:t>
            </a:r>
            <a:r>
              <a:rPr lang="en-US" sz="2800" dirty="0">
                <a:solidFill>
                  <a:srgbClr val="485865"/>
                </a:solidFill>
              </a:rPr>
              <a:t>: Food deserts, less green space, more factories</a:t>
            </a:r>
          </a:p>
        </p:txBody>
      </p:sp>
      <p:pic>
        <p:nvPicPr>
          <p:cNvPr id="19" name="Picture 18" descr="A close up of a sign&#10;&#10;Description automatically generated">
            <a:extLst>
              <a:ext uri="{FF2B5EF4-FFF2-40B4-BE49-F238E27FC236}">
                <a16:creationId xmlns:a16="http://schemas.microsoft.com/office/drawing/2014/main" id="{E54D51D7-B320-423C-AFD7-13CE583812B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9633" y="2669191"/>
            <a:ext cx="4673620" cy="2991116"/>
          </a:xfrm>
          <a:prstGeom prst="rect">
            <a:avLst/>
          </a:prstGeom>
          <a:noFill/>
        </p:spPr>
      </p:pic>
    </p:spTree>
    <p:extLst>
      <p:ext uri="{BB962C8B-B14F-4D97-AF65-F5344CB8AC3E}">
        <p14:creationId xmlns:p14="http://schemas.microsoft.com/office/powerpoint/2010/main" val="213037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F91DEDE-6D46-43FE-B6FE-641F044BCF4C}"/>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4000" dirty="0"/>
              <a:t>Why do health disparities occur?</a:t>
            </a:r>
          </a:p>
        </p:txBody>
      </p:sp>
      <p:pic>
        <p:nvPicPr>
          <p:cNvPr id="6" name="Picture Placeholder 11" descr="A picture containing looking, dark, bird, light&#10;&#10;Description automatically generated">
            <a:extLst>
              <a:ext uri="{FF2B5EF4-FFF2-40B4-BE49-F238E27FC236}">
                <a16:creationId xmlns:a16="http://schemas.microsoft.com/office/drawing/2014/main" id="{E00F5506-0FD2-4122-AE85-C53A1B92A90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489" r="-2" b="10798"/>
          <a:stretch/>
        </p:blipFill>
        <p:spPr>
          <a:xfrm>
            <a:off x="1" y="10"/>
            <a:ext cx="4196496" cy="6857990"/>
          </a:xfrm>
          <a:prstGeom prst="rect">
            <a:avLst/>
          </a:prstGeom>
          <a:noFill/>
          <a:effectLst/>
        </p:spPr>
      </p:pic>
      <p:sp>
        <p:nvSpPr>
          <p:cNvPr id="22" name="Content Placeholder 3">
            <a:extLst>
              <a:ext uri="{FF2B5EF4-FFF2-40B4-BE49-F238E27FC236}">
                <a16:creationId xmlns:a16="http://schemas.microsoft.com/office/drawing/2014/main" id="{2746186F-C711-464A-BBB6-569EC66D87B1}"/>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3200" dirty="0">
                <a:solidFill>
                  <a:srgbClr val="485865"/>
                </a:solidFill>
              </a:rPr>
              <a:t>After having health impacted by </a:t>
            </a:r>
            <a:r>
              <a:rPr lang="en-US" sz="3200" b="1" dirty="0">
                <a:solidFill>
                  <a:srgbClr val="485865"/>
                </a:solidFill>
              </a:rPr>
              <a:t>SDoH,</a:t>
            </a:r>
            <a:r>
              <a:rPr lang="en-US" sz="3200" dirty="0">
                <a:solidFill>
                  <a:srgbClr val="485865"/>
                </a:solidFill>
              </a:rPr>
              <a:t> our patient experiences </a:t>
            </a:r>
            <a:r>
              <a:rPr lang="en-US" sz="3200" b="1" dirty="0">
                <a:solidFill>
                  <a:srgbClr val="485865"/>
                </a:solidFill>
              </a:rPr>
              <a:t>health care disparities</a:t>
            </a:r>
          </a:p>
        </p:txBody>
      </p:sp>
    </p:spTree>
    <p:extLst>
      <p:ext uri="{BB962C8B-B14F-4D97-AF65-F5344CB8AC3E}">
        <p14:creationId xmlns:p14="http://schemas.microsoft.com/office/powerpoint/2010/main" val="155040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822F53-6241-4BF0-91AC-DA9728B901E6}"/>
              </a:ext>
            </a:extLst>
          </p:cNvPr>
          <p:cNvSpPr>
            <a:spLocks noGrp="1"/>
          </p:cNvSpPr>
          <p:nvPr>
            <p:ph type="title"/>
          </p:nvPr>
        </p:nvSpPr>
        <p:spPr/>
        <p:txBody>
          <a:bodyPr>
            <a:normAutofit/>
          </a:bodyPr>
          <a:lstStyle/>
          <a:p>
            <a:r>
              <a:rPr lang="en-US" b="1" dirty="0">
                <a:solidFill>
                  <a:srgbClr val="485865"/>
                </a:solidFill>
                <a:latin typeface="Arial Black" panose="020B0A04020102020204" pitchFamily="34" charset="0"/>
              </a:rPr>
              <a:t>Differences in how we deliver care</a:t>
            </a:r>
          </a:p>
        </p:txBody>
      </p:sp>
      <p:sp>
        <p:nvSpPr>
          <p:cNvPr id="6" name="Content Placeholder 5">
            <a:extLst>
              <a:ext uri="{FF2B5EF4-FFF2-40B4-BE49-F238E27FC236}">
                <a16:creationId xmlns:a16="http://schemas.microsoft.com/office/drawing/2014/main" id="{7F2561E9-FF2A-44DD-A2D6-CF9897E67153}"/>
              </a:ext>
            </a:extLst>
          </p:cNvPr>
          <p:cNvSpPr>
            <a:spLocks noGrp="1"/>
          </p:cNvSpPr>
          <p:nvPr>
            <p:ph idx="1"/>
          </p:nvPr>
        </p:nvSpPr>
        <p:spPr/>
        <p:txBody>
          <a:bodyPr>
            <a:normAutofit/>
          </a:bodyPr>
          <a:lstStyle/>
          <a:p>
            <a:r>
              <a:rPr lang="en-US" sz="3200" dirty="0">
                <a:solidFill>
                  <a:srgbClr val="485865"/>
                </a:solidFill>
              </a:rPr>
              <a:t>Black individuals are less likely to be offered preventive services such as cancer screening and influenza vaccine</a:t>
            </a:r>
            <a:endParaRPr lang="en-US" sz="3200" baseline="30000" dirty="0">
              <a:solidFill>
                <a:srgbClr val="485865"/>
              </a:solidFill>
            </a:endParaRPr>
          </a:p>
          <a:p>
            <a:r>
              <a:rPr lang="en-US" sz="3200" dirty="0">
                <a:solidFill>
                  <a:srgbClr val="485865"/>
                </a:solidFill>
              </a:rPr>
              <a:t>Black individuals are less likely to have adequate treatment of pain</a:t>
            </a:r>
            <a:endParaRPr lang="en-US" sz="3200" baseline="30000" dirty="0">
              <a:solidFill>
                <a:srgbClr val="485865"/>
              </a:solidFill>
            </a:endParaRPr>
          </a:p>
          <a:p>
            <a:r>
              <a:rPr lang="en-US" sz="3200" dirty="0">
                <a:solidFill>
                  <a:srgbClr val="485865"/>
                </a:solidFill>
              </a:rPr>
              <a:t>Blacks and Hispanics are less likely to receive bypass surgery even when medically indicated</a:t>
            </a:r>
          </a:p>
          <a:p>
            <a:r>
              <a:rPr lang="en-US" sz="3200" dirty="0">
                <a:solidFill>
                  <a:srgbClr val="485865"/>
                </a:solidFill>
              </a:rPr>
              <a:t>Women are less likely to undergo appropriate cardiovascular testing</a:t>
            </a:r>
            <a:endParaRPr lang="en-US" sz="3200" cap="all" dirty="0">
              <a:solidFill>
                <a:srgbClr val="485865"/>
              </a:solidFill>
            </a:endParaRPr>
          </a:p>
          <a:p>
            <a:endParaRPr lang="en-US" dirty="0"/>
          </a:p>
        </p:txBody>
      </p:sp>
      <p:sp>
        <p:nvSpPr>
          <p:cNvPr id="2" name="Rectangle 1">
            <a:extLst>
              <a:ext uri="{FF2B5EF4-FFF2-40B4-BE49-F238E27FC236}">
                <a16:creationId xmlns:a16="http://schemas.microsoft.com/office/drawing/2014/main" id="{D463636F-D7CF-46A9-A9A3-2C1D02477735}"/>
              </a:ext>
            </a:extLst>
          </p:cNvPr>
          <p:cNvSpPr/>
          <p:nvPr/>
        </p:nvSpPr>
        <p:spPr>
          <a:xfrm>
            <a:off x="1143000" y="5359698"/>
            <a:ext cx="9906000" cy="923330"/>
          </a:xfrm>
          <a:prstGeom prst="rect">
            <a:avLst/>
          </a:prstGeom>
          <a:noFill/>
        </p:spPr>
        <p:txBody>
          <a:bodyPr wrap="square" lIns="91440" tIns="45720" rIns="91440" bIns="45720">
            <a:spAutoFit/>
          </a:bodyPr>
          <a:lstStyle/>
          <a:p>
            <a:pPr algn="ctr"/>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Implicit Bias</a:t>
            </a:r>
          </a:p>
        </p:txBody>
      </p:sp>
    </p:spTree>
    <p:extLst>
      <p:ext uri="{BB962C8B-B14F-4D97-AF65-F5344CB8AC3E}">
        <p14:creationId xmlns:p14="http://schemas.microsoft.com/office/powerpoint/2010/main" val="42123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82DDA3-D075-9C4B-A6CF-6BBBFADB2B41}"/>
              </a:ext>
            </a:extLst>
          </p:cNvPr>
          <p:cNvSpPr>
            <a:spLocks noGrp="1"/>
          </p:cNvSpPr>
          <p:nvPr>
            <p:ph type="body" idx="1"/>
          </p:nvPr>
        </p:nvSpPr>
        <p:spPr>
          <a:xfrm>
            <a:off x="609600" y="1600201"/>
            <a:ext cx="5181600" cy="4525963"/>
          </a:xfrm>
        </p:spPr>
        <p:txBody>
          <a:bodyPr>
            <a:normAutofit/>
          </a:bodyPr>
          <a:lstStyle/>
          <a:p>
            <a:r>
              <a:rPr lang="en-US" dirty="0"/>
              <a:t>Implicit bias, also known as unconscious bias, is defined as “</a:t>
            </a:r>
            <a:r>
              <a:rPr lang="en-US" i="1" dirty="0"/>
              <a:t>the attitudes or stereotypes that affect our understanding, actions, and decisions in an </a:t>
            </a:r>
            <a:r>
              <a:rPr lang="en-US" b="1" i="1" dirty="0"/>
              <a:t>unconscious</a:t>
            </a:r>
            <a:r>
              <a:rPr lang="en-US" i="1" dirty="0"/>
              <a:t> manner”</a:t>
            </a:r>
          </a:p>
          <a:p>
            <a:endParaRPr lang="en-US" sz="2000" i="1" dirty="0"/>
          </a:p>
          <a:p>
            <a:pPr marL="25400" indent="0" algn="r">
              <a:buNone/>
            </a:pPr>
            <a:r>
              <a:rPr lang="en-US" sz="2000" i="1" dirty="0"/>
              <a:t>- Kirwan Institute for the Study of Race and Ethnicity</a:t>
            </a:r>
            <a:endParaRPr lang="en-US" sz="2000" dirty="0"/>
          </a:p>
          <a:p>
            <a:pPr marL="25400" indent="0" algn="r">
              <a:buNone/>
            </a:pPr>
            <a:endParaRPr lang="en-US" dirty="0"/>
          </a:p>
          <a:p>
            <a:pPr marL="25400" indent="0">
              <a:buNone/>
            </a:pPr>
            <a:endParaRPr lang="en-US" dirty="0"/>
          </a:p>
        </p:txBody>
      </p:sp>
      <p:sp>
        <p:nvSpPr>
          <p:cNvPr id="3" name="Title 2">
            <a:extLst>
              <a:ext uri="{FF2B5EF4-FFF2-40B4-BE49-F238E27FC236}">
                <a16:creationId xmlns:a16="http://schemas.microsoft.com/office/drawing/2014/main" id="{6B6E30CC-AEF5-4849-B212-82E6FC72F105}"/>
              </a:ext>
            </a:extLst>
          </p:cNvPr>
          <p:cNvSpPr>
            <a:spLocks noGrp="1"/>
          </p:cNvSpPr>
          <p:nvPr>
            <p:ph type="title"/>
          </p:nvPr>
        </p:nvSpPr>
        <p:spPr/>
        <p:txBody>
          <a:bodyPr/>
          <a:lstStyle/>
          <a:p>
            <a:r>
              <a:rPr lang="en-US" dirty="0"/>
              <a:t>Implicit Bias Defined</a:t>
            </a:r>
          </a:p>
        </p:txBody>
      </p:sp>
      <p:pic>
        <p:nvPicPr>
          <p:cNvPr id="4" name="Content Placeholder 4" descr="A picture containing drawing&#10;&#10;Description automatically generated">
            <a:extLst>
              <a:ext uri="{FF2B5EF4-FFF2-40B4-BE49-F238E27FC236}">
                <a16:creationId xmlns:a16="http://schemas.microsoft.com/office/drawing/2014/main" id="{4F7558AB-B7E1-4482-B605-9FB3CF8E7B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00800" y="1828800"/>
            <a:ext cx="5565095" cy="3078565"/>
          </a:xfrm>
          <a:prstGeom prst="rect">
            <a:avLst/>
          </a:prstGeom>
          <a:noFill/>
          <a:ln>
            <a:noFill/>
          </a:ln>
        </p:spPr>
      </p:pic>
      <p:sp>
        <p:nvSpPr>
          <p:cNvPr id="5" name="TextBox 4">
            <a:extLst>
              <a:ext uri="{FF2B5EF4-FFF2-40B4-BE49-F238E27FC236}">
                <a16:creationId xmlns:a16="http://schemas.microsoft.com/office/drawing/2014/main" id="{26D55B5F-3513-4E86-ACA0-A4C2BB5A0229}"/>
              </a:ext>
            </a:extLst>
          </p:cNvPr>
          <p:cNvSpPr txBox="1"/>
          <p:nvPr/>
        </p:nvSpPr>
        <p:spPr>
          <a:xfrm>
            <a:off x="6400800" y="4907365"/>
            <a:ext cx="5384800" cy="230832"/>
          </a:xfrm>
          <a:prstGeom prst="rect">
            <a:avLst/>
          </a:prstGeom>
          <a:noFill/>
        </p:spPr>
        <p:txBody>
          <a:bodyPr wrap="square" rtlCol="0">
            <a:spAutoFit/>
          </a:bodyPr>
          <a:lstStyle/>
          <a:p>
            <a:r>
              <a:rPr lang="en-US" sz="900">
                <a:hlinkClick r:id="rId3" tooltip="https://singlemaltmonkey.com/"/>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0432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EBC5D87-DD9D-4D2A-832B-FF0CD09B3A0F}"/>
              </a:ext>
            </a:extLst>
          </p:cNvPr>
          <p:cNvSpPr>
            <a:spLocks noGrp="1"/>
          </p:cNvSpPr>
          <p:nvPr>
            <p:ph type="title"/>
          </p:nvPr>
        </p:nvSpPr>
        <p:spPr>
          <a:xfrm>
            <a:off x="1000452" y="1610024"/>
            <a:ext cx="3058621" cy="1457002"/>
          </a:xfrm>
        </p:spPr>
        <p:txBody>
          <a:bodyPr anchor="b">
            <a:normAutofit fontScale="90000"/>
          </a:bodyPr>
          <a:lstStyle/>
          <a:p>
            <a:r>
              <a:rPr lang="en-US" sz="4000" dirty="0">
                <a:solidFill>
                  <a:schemeClr val="tx2"/>
                </a:solidFill>
                <a:latin typeface="Arial Black" panose="020B0A04020102020204" pitchFamily="34" charset="0"/>
              </a:rPr>
              <a:t>Moment of Reflection</a:t>
            </a:r>
          </a:p>
        </p:txBody>
      </p:sp>
      <p:grpSp>
        <p:nvGrpSpPr>
          <p:cNvPr id="13" name="Group 12">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4"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6" name="Picture 5" descr="A picture containing sitting, large, front, man&#10;&#10;Description automatically generated">
            <a:extLst>
              <a:ext uri="{FF2B5EF4-FFF2-40B4-BE49-F238E27FC236}">
                <a16:creationId xmlns:a16="http://schemas.microsoft.com/office/drawing/2014/main" id="{BE9C82A4-FFED-468D-9F94-9D36981A184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50" r="131" b="1"/>
          <a:stretch/>
        </p:blipFill>
        <p:spPr>
          <a:xfrm>
            <a:off x="4636963" y="10"/>
            <a:ext cx="7555037" cy="6857990"/>
          </a:xfrm>
          <a:prstGeom prst="rect">
            <a:avLst/>
          </a:prstGeom>
          <a:noFill/>
        </p:spPr>
      </p:pic>
    </p:spTree>
    <p:extLst>
      <p:ext uri="{BB962C8B-B14F-4D97-AF65-F5344CB8AC3E}">
        <p14:creationId xmlns:p14="http://schemas.microsoft.com/office/powerpoint/2010/main" val="40363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5495D4-01F2-45EA-9318-133B3A92C498}"/>
              </a:ext>
            </a:extLst>
          </p:cNvPr>
          <p:cNvSpPr>
            <a:spLocks noGrp="1"/>
          </p:cNvSpPr>
          <p:nvPr>
            <p:ph type="title"/>
          </p:nvPr>
        </p:nvSpPr>
        <p:spPr/>
        <p:txBody>
          <a:bodyPr anchor="ctr">
            <a:normAutofit/>
          </a:bodyPr>
          <a:lstStyle/>
          <a:p>
            <a:pPr>
              <a:lnSpc>
                <a:spcPct val="90000"/>
              </a:lnSpc>
            </a:pPr>
            <a:r>
              <a:rPr lang="en-US" sz="3700" b="1" dirty="0">
                <a:latin typeface="Arial Black" panose="020B0A04020102020204" pitchFamily="34" charset="0"/>
                <a:hlinkClick r:id="rId3"/>
              </a:rPr>
              <a:t>Causes of Implicit Bias</a:t>
            </a:r>
            <a:endParaRPr lang="en-US" sz="3700" b="1" dirty="0">
              <a:latin typeface="Arial Black" panose="020B0A04020102020204" pitchFamily="34" charset="0"/>
            </a:endParaRPr>
          </a:p>
        </p:txBody>
      </p:sp>
      <p:graphicFrame>
        <p:nvGraphicFramePr>
          <p:cNvPr id="5" name="Content Placeholder 1">
            <a:extLst>
              <a:ext uri="{FF2B5EF4-FFF2-40B4-BE49-F238E27FC236}">
                <a16:creationId xmlns:a16="http://schemas.microsoft.com/office/drawing/2014/main" id="{C71EE0BC-2CE7-465D-8330-3F3494855E66}"/>
              </a:ext>
            </a:extLst>
          </p:cNvPr>
          <p:cNvGraphicFramePr>
            <a:graphicFrameLocks noGrp="1"/>
          </p:cNvGraphicFramePr>
          <p:nvPr>
            <p:ph idx="1"/>
            <p:extLst>
              <p:ext uri="{D42A27DB-BD31-4B8C-83A1-F6EECF244321}">
                <p14:modId xmlns:p14="http://schemas.microsoft.com/office/powerpoint/2010/main" val="9133595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810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1FE3-CDFB-3727-54B4-D5BE95F7CE72}"/>
              </a:ext>
            </a:extLst>
          </p:cNvPr>
          <p:cNvSpPr>
            <a:spLocks noGrp="1"/>
          </p:cNvSpPr>
          <p:nvPr>
            <p:ph type="title"/>
          </p:nvPr>
        </p:nvSpPr>
        <p:spPr/>
        <p:txBody>
          <a:bodyPr/>
          <a:lstStyle/>
          <a:p>
            <a:r>
              <a:rPr lang="en-US" b="1" dirty="0">
                <a:solidFill>
                  <a:schemeClr val="tx2"/>
                </a:solidFill>
                <a:latin typeface="Arial Black" panose="020B0A04020102020204" pitchFamily="34" charset="0"/>
              </a:rPr>
              <a:t>Bias Beliefs about Race and Pain</a:t>
            </a:r>
          </a:p>
        </p:txBody>
      </p:sp>
      <p:sp>
        <p:nvSpPr>
          <p:cNvPr id="5" name="TextBox 4">
            <a:extLst>
              <a:ext uri="{FF2B5EF4-FFF2-40B4-BE49-F238E27FC236}">
                <a16:creationId xmlns:a16="http://schemas.microsoft.com/office/drawing/2014/main" id="{0614F578-CB98-F0D0-9097-E011DB8BD8AA}"/>
              </a:ext>
            </a:extLst>
          </p:cNvPr>
          <p:cNvSpPr txBox="1"/>
          <p:nvPr/>
        </p:nvSpPr>
        <p:spPr>
          <a:xfrm>
            <a:off x="6282432" y="2156194"/>
            <a:ext cx="4458031" cy="4708981"/>
          </a:xfrm>
          <a:prstGeom prst="rect">
            <a:avLst/>
          </a:prstGeom>
          <a:noFill/>
        </p:spPr>
        <p:txBody>
          <a:bodyPr wrap="square">
            <a:spAutoFit/>
          </a:bodyPr>
          <a:lstStyle/>
          <a:p>
            <a:r>
              <a:rPr lang="en-US" sz="2000" dirty="0">
                <a:solidFill>
                  <a:schemeClr val="tx2"/>
                </a:solidFill>
                <a:ea typeface="Open Sans" panose="020B0606030504020204" pitchFamily="34" charset="0"/>
                <a:cs typeface="Open Sans" panose="020B0606030504020204" pitchFamily="34" charset="0"/>
              </a:rPr>
              <a:t>Dr. Marion Sims invented the speculum and the surgical procedure to repair vesicovaginal fistulas. </a:t>
            </a:r>
          </a:p>
          <a:p>
            <a:endParaRPr lang="en-US" sz="2000" dirty="0">
              <a:solidFill>
                <a:schemeClr val="tx2"/>
              </a:solidFill>
              <a:ea typeface="Open Sans" panose="020B0606030504020204" pitchFamily="34" charset="0"/>
              <a:cs typeface="Open Sans" panose="020B0606030504020204" pitchFamily="34" charset="0"/>
            </a:endParaRPr>
          </a:p>
          <a:p>
            <a:r>
              <a:rPr lang="en-US" sz="2000" dirty="0">
                <a:solidFill>
                  <a:schemeClr val="tx2"/>
                </a:solidFill>
                <a:ea typeface="Open Sans" panose="020B0606030504020204" pitchFamily="34" charset="0"/>
                <a:cs typeface="Open Sans" panose="020B0606030504020204" pitchFamily="34" charset="0"/>
              </a:rPr>
              <a:t>He performed thirty surgeries on a slave woman named </a:t>
            </a:r>
            <a:r>
              <a:rPr lang="en-US" sz="2000" dirty="0" err="1">
                <a:solidFill>
                  <a:schemeClr val="tx2"/>
                </a:solidFill>
                <a:ea typeface="Open Sans" panose="020B0606030504020204" pitchFamily="34" charset="0"/>
                <a:cs typeface="Open Sans" panose="020B0606030504020204" pitchFamily="34" charset="0"/>
              </a:rPr>
              <a:t>Anarcha</a:t>
            </a:r>
            <a:r>
              <a:rPr lang="en-US" sz="2000" dirty="0">
                <a:solidFill>
                  <a:schemeClr val="tx2"/>
                </a:solidFill>
                <a:ea typeface="Open Sans" panose="020B0606030504020204" pitchFamily="34" charset="0"/>
                <a:cs typeface="Open Sans" panose="020B0606030504020204" pitchFamily="34" charset="0"/>
              </a:rPr>
              <a:t> over approximately five years, finally successfully treating her vesicovaginal fistula with silver sutures. </a:t>
            </a:r>
          </a:p>
          <a:p>
            <a:endParaRPr lang="en-US" sz="2000" dirty="0">
              <a:solidFill>
                <a:schemeClr val="tx2"/>
              </a:solidFill>
              <a:ea typeface="Open Sans" panose="020B0606030504020204" pitchFamily="34" charset="0"/>
              <a:cs typeface="Open Sans" panose="020B0606030504020204" pitchFamily="34" charset="0"/>
            </a:endParaRPr>
          </a:p>
          <a:p>
            <a:r>
              <a:rPr lang="en-US" sz="2000" dirty="0">
                <a:solidFill>
                  <a:schemeClr val="tx2"/>
                </a:solidFill>
                <a:ea typeface="Open Sans" panose="020B0606030504020204" pitchFamily="34" charset="0"/>
                <a:cs typeface="Open Sans" panose="020B0606030504020204" pitchFamily="34" charset="0"/>
              </a:rPr>
              <a:t>In accord with the scientific racism of the time, she and the other slave women, Betsy and Lucy,  were viewed as “medical super bodies” who could tolerate surgery without anesthesia.</a:t>
            </a:r>
          </a:p>
        </p:txBody>
      </p:sp>
      <p:pic>
        <p:nvPicPr>
          <p:cNvPr id="1026" name="Picture 2" descr="Meet the Pioneering Midwives Who Helped Birth the Gulf South - Atlas Obscura">
            <a:extLst>
              <a:ext uri="{FF2B5EF4-FFF2-40B4-BE49-F238E27FC236}">
                <a16:creationId xmlns:a16="http://schemas.microsoft.com/office/drawing/2014/main" id="{2AF2731C-F1AD-27EA-4F54-E58AC37C1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48" y="2513095"/>
            <a:ext cx="5085315" cy="338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279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C00C-F9D5-4F04-9810-1B4789B93E2D}"/>
              </a:ext>
            </a:extLst>
          </p:cNvPr>
          <p:cNvSpPr>
            <a:spLocks noGrp="1"/>
          </p:cNvSpPr>
          <p:nvPr>
            <p:ph type="title"/>
          </p:nvPr>
        </p:nvSpPr>
        <p:spPr>
          <a:xfrm>
            <a:off x="333950" y="104775"/>
            <a:ext cx="10515600" cy="1325563"/>
          </a:xfrm>
        </p:spPr>
        <p:txBody>
          <a:bodyPr/>
          <a:lstStyle/>
          <a:p>
            <a:r>
              <a:rPr lang="en-US" b="1" dirty="0">
                <a:solidFill>
                  <a:schemeClr val="tx2"/>
                </a:solidFill>
                <a:latin typeface="Arial Black" panose="020B0A04020102020204" pitchFamily="34" charset="0"/>
              </a:rPr>
              <a:t>Bias Beliefs about Race and Pain</a:t>
            </a:r>
          </a:p>
        </p:txBody>
      </p:sp>
      <p:pic>
        <p:nvPicPr>
          <p:cNvPr id="5" name="Content Placeholder 4">
            <a:extLst>
              <a:ext uri="{FF2B5EF4-FFF2-40B4-BE49-F238E27FC236}">
                <a16:creationId xmlns:a16="http://schemas.microsoft.com/office/drawing/2014/main" id="{2D79FF3A-6CCE-4152-B9D4-9136539EE36D}"/>
              </a:ext>
            </a:extLst>
          </p:cNvPr>
          <p:cNvPicPr>
            <a:picLocks noGrp="1" noChangeAspect="1"/>
          </p:cNvPicPr>
          <p:nvPr>
            <p:ph sz="half" idx="2"/>
          </p:nvPr>
        </p:nvPicPr>
        <p:blipFill>
          <a:blip r:embed="rId3"/>
          <a:stretch>
            <a:fillRect/>
          </a:stretch>
        </p:blipFill>
        <p:spPr>
          <a:xfrm>
            <a:off x="64198" y="1910992"/>
            <a:ext cx="8083759" cy="2176722"/>
          </a:xfrm>
          <a:prstGeom prst="rect">
            <a:avLst/>
          </a:prstGeom>
        </p:spPr>
      </p:pic>
      <p:sp>
        <p:nvSpPr>
          <p:cNvPr id="14" name="Content Placeholder 13">
            <a:extLst>
              <a:ext uri="{FF2B5EF4-FFF2-40B4-BE49-F238E27FC236}">
                <a16:creationId xmlns:a16="http://schemas.microsoft.com/office/drawing/2014/main" id="{077D1B06-EB8A-4323-A984-130F04692EFA}"/>
              </a:ext>
            </a:extLst>
          </p:cNvPr>
          <p:cNvSpPr>
            <a:spLocks noGrp="1"/>
          </p:cNvSpPr>
          <p:nvPr>
            <p:ph sz="quarter" idx="4"/>
          </p:nvPr>
        </p:nvSpPr>
        <p:spPr>
          <a:xfrm>
            <a:off x="3104323" y="4293160"/>
            <a:ext cx="8290891" cy="1907013"/>
          </a:xfrm>
        </p:spPr>
        <p:txBody>
          <a:bodyPr>
            <a:normAutofit lnSpcReduction="10000"/>
          </a:bodyPr>
          <a:lstStyle/>
          <a:p>
            <a:r>
              <a:rPr lang="en-US" dirty="0">
                <a:solidFill>
                  <a:schemeClr val="tx2"/>
                </a:solidFill>
              </a:rPr>
              <a:t>In a study of 222 </a:t>
            </a:r>
            <a:r>
              <a:rPr lang="en-US" b="1" dirty="0">
                <a:solidFill>
                  <a:schemeClr val="tx2"/>
                </a:solidFill>
              </a:rPr>
              <a:t>white medical students and residents</a:t>
            </a:r>
            <a:r>
              <a:rPr lang="en-US" dirty="0">
                <a:solidFill>
                  <a:schemeClr val="tx2"/>
                </a:solidFill>
              </a:rPr>
              <a:t>, about </a:t>
            </a:r>
            <a:r>
              <a:rPr lang="en-US" b="1" dirty="0">
                <a:solidFill>
                  <a:schemeClr val="tx2"/>
                </a:solidFill>
              </a:rPr>
              <a:t>50% believed Black people were biologically different than white people</a:t>
            </a:r>
            <a:r>
              <a:rPr lang="en-US" dirty="0">
                <a:solidFill>
                  <a:schemeClr val="tx2"/>
                </a:solidFill>
              </a:rPr>
              <a:t>, including having nerve endings that are less sensitive than whites and having thicker skin than whites</a:t>
            </a:r>
            <a:endParaRPr lang="en-US" b="1" dirty="0">
              <a:solidFill>
                <a:schemeClr val="tx2"/>
              </a:solidFill>
            </a:endParaRPr>
          </a:p>
        </p:txBody>
      </p:sp>
      <p:sp>
        <p:nvSpPr>
          <p:cNvPr id="3" name="Slide Number Placeholder 4">
            <a:extLst>
              <a:ext uri="{FF2B5EF4-FFF2-40B4-BE49-F238E27FC236}">
                <a16:creationId xmlns:a16="http://schemas.microsoft.com/office/drawing/2014/main" id="{FD616A41-6BC4-D481-DDA0-F17DB20B0A76}"/>
              </a:ext>
            </a:extLst>
          </p:cNvPr>
          <p:cNvSpPr>
            <a:spLocks noGrp="1"/>
          </p:cNvSpPr>
          <p:nvPr>
            <p:ph type="sldNum" sz="quarter" idx="12"/>
          </p:nvPr>
        </p:nvSpPr>
        <p:spPr>
          <a:xfrm>
            <a:off x="10678331" y="5915888"/>
            <a:ext cx="1062155" cy="490599"/>
          </a:xfrm>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2434611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94D7-87B8-45D1-881A-358CFE100362}"/>
              </a:ext>
            </a:extLst>
          </p:cNvPr>
          <p:cNvSpPr>
            <a:spLocks noGrp="1"/>
          </p:cNvSpPr>
          <p:nvPr>
            <p:ph type="title"/>
          </p:nvPr>
        </p:nvSpPr>
        <p:spPr/>
        <p:txBody>
          <a:bodyPr/>
          <a:lstStyle/>
          <a:p>
            <a:r>
              <a:rPr lang="en-US" b="1" dirty="0">
                <a:solidFill>
                  <a:schemeClr val="tx2"/>
                </a:solidFill>
                <a:latin typeface="Arial Black" panose="020B0A04020102020204" pitchFamily="34" charset="0"/>
              </a:rPr>
              <a:t>Bias Beliefs About Black Women Then and Now</a:t>
            </a:r>
          </a:p>
        </p:txBody>
      </p:sp>
      <p:sp>
        <p:nvSpPr>
          <p:cNvPr id="3" name="Content Placeholder 2">
            <a:extLst>
              <a:ext uri="{FF2B5EF4-FFF2-40B4-BE49-F238E27FC236}">
                <a16:creationId xmlns:a16="http://schemas.microsoft.com/office/drawing/2014/main" id="{343BDBBB-3FF8-4344-ABCD-5A9EBD08D8EF}"/>
              </a:ext>
            </a:extLst>
          </p:cNvPr>
          <p:cNvSpPr>
            <a:spLocks noGrp="1"/>
          </p:cNvSpPr>
          <p:nvPr>
            <p:ph idx="1"/>
          </p:nvPr>
        </p:nvSpPr>
        <p:spPr>
          <a:xfrm>
            <a:off x="838200" y="2286000"/>
            <a:ext cx="10515600" cy="4351338"/>
          </a:xfrm>
        </p:spPr>
        <p:txBody>
          <a:bodyPr/>
          <a:lstStyle/>
          <a:p>
            <a:r>
              <a:rPr lang="en-US" dirty="0">
                <a:solidFill>
                  <a:schemeClr val="tx2"/>
                </a:solidFill>
              </a:rPr>
              <a:t>In a study of 435 undergraduate students, ratings for Black women compared to White women as</a:t>
            </a:r>
          </a:p>
          <a:p>
            <a:pPr lvl="1"/>
            <a:r>
              <a:rPr lang="en-US" dirty="0">
                <a:solidFill>
                  <a:schemeClr val="tx2"/>
                </a:solidFill>
              </a:rPr>
              <a:t>More likely to have multiple sex partners in the last month</a:t>
            </a:r>
          </a:p>
          <a:p>
            <a:pPr lvl="1"/>
            <a:r>
              <a:rPr lang="en-US" dirty="0">
                <a:solidFill>
                  <a:schemeClr val="tx2"/>
                </a:solidFill>
              </a:rPr>
              <a:t>Less likely to use birth control</a:t>
            </a:r>
          </a:p>
          <a:p>
            <a:pPr lvl="1"/>
            <a:r>
              <a:rPr lang="en-US" dirty="0">
                <a:solidFill>
                  <a:schemeClr val="tx2"/>
                </a:solidFill>
              </a:rPr>
              <a:t>More likely to receive public assistance</a:t>
            </a:r>
          </a:p>
          <a:p>
            <a:pPr lvl="1"/>
            <a:r>
              <a:rPr lang="en-US" dirty="0">
                <a:solidFill>
                  <a:schemeClr val="tx2"/>
                </a:solidFill>
              </a:rPr>
              <a:t>Have less education </a:t>
            </a:r>
          </a:p>
          <a:p>
            <a:pPr lvl="1"/>
            <a:r>
              <a:rPr lang="en-US" dirty="0">
                <a:solidFill>
                  <a:schemeClr val="tx2"/>
                </a:solidFill>
              </a:rPr>
              <a:t>Earn less income</a:t>
            </a:r>
          </a:p>
          <a:p>
            <a:pPr lvl="1"/>
            <a:r>
              <a:rPr lang="en-US" dirty="0">
                <a:solidFill>
                  <a:schemeClr val="tx2"/>
                </a:solidFill>
              </a:rPr>
              <a:t>Less likely to follow the doctor’s instructions</a:t>
            </a:r>
          </a:p>
          <a:p>
            <a:pPr lvl="1"/>
            <a:r>
              <a:rPr lang="en-US" dirty="0">
                <a:solidFill>
                  <a:schemeClr val="tx2"/>
                </a:solidFill>
              </a:rPr>
              <a:t>Less likely for the father of the child to be involved</a:t>
            </a:r>
          </a:p>
        </p:txBody>
      </p:sp>
    </p:spTree>
    <p:extLst>
      <p:ext uri="{BB962C8B-B14F-4D97-AF65-F5344CB8AC3E}">
        <p14:creationId xmlns:p14="http://schemas.microsoft.com/office/powerpoint/2010/main" val="1754865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F91DEDE-6D46-43FE-B6FE-641F044BCF4C}"/>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4000" dirty="0">
                <a:solidFill>
                  <a:srgbClr val="485865"/>
                </a:solidFill>
                <a:cs typeface="Calibri" panose="020F0502020204030204" pitchFamily="34" charset="0"/>
              </a:rPr>
              <a:t>How health disparities happen</a:t>
            </a:r>
          </a:p>
        </p:txBody>
      </p:sp>
      <p:pic>
        <p:nvPicPr>
          <p:cNvPr id="6" name="Picture Placeholder 11" descr="A picture containing looking, dark, bird, light&#10;&#10;Description automatically generated">
            <a:extLst>
              <a:ext uri="{FF2B5EF4-FFF2-40B4-BE49-F238E27FC236}">
                <a16:creationId xmlns:a16="http://schemas.microsoft.com/office/drawing/2014/main" id="{69ECCAD5-6DFF-473A-8742-D31CF9500A9A}"/>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489" r="-2" b="10798"/>
          <a:stretch/>
        </p:blipFill>
        <p:spPr>
          <a:xfrm>
            <a:off x="1" y="10"/>
            <a:ext cx="4196496" cy="6857990"/>
          </a:xfrm>
          <a:prstGeom prst="rect">
            <a:avLst/>
          </a:prstGeom>
          <a:noFill/>
          <a:effectLst/>
        </p:spPr>
      </p:pic>
      <p:sp>
        <p:nvSpPr>
          <p:cNvPr id="22" name="Content Placeholder 3">
            <a:extLst>
              <a:ext uri="{FF2B5EF4-FFF2-40B4-BE49-F238E27FC236}">
                <a16:creationId xmlns:a16="http://schemas.microsoft.com/office/drawing/2014/main" id="{2746186F-C711-464A-BBB6-569EC66D87B1}"/>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3200" dirty="0">
                <a:solidFill>
                  <a:srgbClr val="485865"/>
                </a:solidFill>
              </a:rPr>
              <a:t>After having health impacted by </a:t>
            </a:r>
            <a:r>
              <a:rPr lang="en-US" sz="3200" b="1" dirty="0" err="1">
                <a:solidFill>
                  <a:srgbClr val="485865"/>
                </a:solidFill>
              </a:rPr>
              <a:t>SDoH</a:t>
            </a:r>
            <a:r>
              <a:rPr lang="en-US" sz="3200" b="1" dirty="0">
                <a:solidFill>
                  <a:srgbClr val="485865"/>
                </a:solidFill>
              </a:rPr>
              <a:t>,</a:t>
            </a:r>
            <a:r>
              <a:rPr lang="en-US" sz="3200" dirty="0">
                <a:solidFill>
                  <a:srgbClr val="485865"/>
                </a:solidFill>
              </a:rPr>
              <a:t> experiencing the effects of </a:t>
            </a:r>
            <a:r>
              <a:rPr lang="en-US" sz="3200" b="1" dirty="0">
                <a:solidFill>
                  <a:srgbClr val="485865"/>
                </a:solidFill>
              </a:rPr>
              <a:t>structural racism, </a:t>
            </a:r>
            <a:r>
              <a:rPr lang="en-US" sz="3200" dirty="0">
                <a:solidFill>
                  <a:srgbClr val="485865"/>
                </a:solidFill>
              </a:rPr>
              <a:t>our patient experiences </a:t>
            </a:r>
            <a:r>
              <a:rPr lang="en-US" sz="3200" b="1" dirty="0">
                <a:solidFill>
                  <a:srgbClr val="485865"/>
                </a:solidFill>
              </a:rPr>
              <a:t>health care disparities due to implicit bias, </a:t>
            </a:r>
            <a:r>
              <a:rPr lang="en-US" sz="3200" dirty="0">
                <a:solidFill>
                  <a:srgbClr val="485865"/>
                </a:solidFill>
              </a:rPr>
              <a:t>which all leads to a </a:t>
            </a:r>
            <a:r>
              <a:rPr lang="en-US" sz="3200" b="1" dirty="0">
                <a:solidFill>
                  <a:srgbClr val="485865"/>
                </a:solidFill>
              </a:rPr>
              <a:t>health disparity</a:t>
            </a:r>
          </a:p>
        </p:txBody>
      </p:sp>
    </p:spTree>
    <p:extLst>
      <p:ext uri="{BB962C8B-B14F-4D97-AF65-F5344CB8AC3E}">
        <p14:creationId xmlns:p14="http://schemas.microsoft.com/office/powerpoint/2010/main" val="114673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00BEC-9913-47EB-84DC-7D76BC8BA204}"/>
              </a:ext>
            </a:extLst>
          </p:cNvPr>
          <p:cNvSpPr>
            <a:spLocks noGrp="1"/>
          </p:cNvSpPr>
          <p:nvPr>
            <p:ph type="title"/>
          </p:nvPr>
        </p:nvSpPr>
        <p:spPr/>
        <p:txBody>
          <a:bodyPr>
            <a:normAutofit/>
          </a:bodyPr>
          <a:lstStyle/>
          <a:p>
            <a:r>
              <a:rPr lang="en-US" sz="5400" b="1">
                <a:solidFill>
                  <a:schemeClr val="tx2"/>
                </a:solidFill>
                <a:latin typeface="Arial Black" panose="020B0A04020102020204" pitchFamily="34" charset="0"/>
              </a:rPr>
              <a:t>Objectives</a:t>
            </a:r>
            <a:endParaRPr lang="en-US" sz="5400" b="1" dirty="0">
              <a:solidFill>
                <a:schemeClr val="tx2"/>
              </a:solidFill>
              <a:latin typeface="Arial Black" panose="020B0A04020102020204" pitchFamily="34" charset="0"/>
            </a:endParaRPr>
          </a:p>
        </p:txBody>
      </p:sp>
      <p:graphicFrame>
        <p:nvGraphicFramePr>
          <p:cNvPr id="15" name="Content Placeholder 4">
            <a:extLst>
              <a:ext uri="{FF2B5EF4-FFF2-40B4-BE49-F238E27FC236}">
                <a16:creationId xmlns:a16="http://schemas.microsoft.com/office/drawing/2014/main" id="{DD06B56B-AACB-10B4-7B35-C3933BA9A550}"/>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6075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7C0AAF-89AF-4E75-A807-571841648C00}"/>
              </a:ext>
            </a:extLst>
          </p:cNvPr>
          <p:cNvSpPr>
            <a:spLocks noGrp="1"/>
          </p:cNvSpPr>
          <p:nvPr>
            <p:ph type="title"/>
          </p:nvPr>
        </p:nvSpPr>
        <p:spPr>
          <a:xfrm>
            <a:off x="4209036" y="-457200"/>
            <a:ext cx="7766903" cy="1675623"/>
          </a:xfrm>
        </p:spPr>
        <p:txBody>
          <a:bodyPr vert="horz" lIns="91440" tIns="45720" rIns="91440" bIns="45720" rtlCol="0" anchor="b">
            <a:normAutofit/>
          </a:bodyPr>
          <a:lstStyle/>
          <a:p>
            <a:r>
              <a:rPr lang="en-US" sz="4000" dirty="0">
                <a:solidFill>
                  <a:srgbClr val="485865"/>
                </a:solidFill>
                <a:cs typeface="Calibri" panose="020F0502020204030204" pitchFamily="34" charset="0"/>
              </a:rPr>
              <a:t>Maternal and Infant Health Disparities</a:t>
            </a:r>
          </a:p>
        </p:txBody>
      </p:sp>
      <p:pic>
        <p:nvPicPr>
          <p:cNvPr id="7" name="Picture 6" descr="A picture containing shirt&#10;&#10;Description automatically generated">
            <a:extLst>
              <a:ext uri="{FF2B5EF4-FFF2-40B4-BE49-F238E27FC236}">
                <a16:creationId xmlns:a16="http://schemas.microsoft.com/office/drawing/2014/main" id="{B06DC057-32C7-4297-9605-E8D63CC3BD5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109" r="3" b="288"/>
          <a:stretch/>
        </p:blipFill>
        <p:spPr>
          <a:xfrm>
            <a:off x="1" y="10"/>
            <a:ext cx="4196496" cy="6857990"/>
          </a:xfrm>
          <a:prstGeom prst="rect">
            <a:avLst/>
          </a:prstGeom>
          <a:effectLst/>
        </p:spPr>
      </p:pic>
      <p:sp>
        <p:nvSpPr>
          <p:cNvPr id="5" name="Content Placeholder 4">
            <a:extLst>
              <a:ext uri="{FF2B5EF4-FFF2-40B4-BE49-F238E27FC236}">
                <a16:creationId xmlns:a16="http://schemas.microsoft.com/office/drawing/2014/main" id="{33ED3F43-C6D1-40E0-91FC-877D117F065A}"/>
              </a:ext>
            </a:extLst>
          </p:cNvPr>
          <p:cNvSpPr>
            <a:spLocks noGrp="1"/>
          </p:cNvSpPr>
          <p:nvPr>
            <p:ph sz="half" idx="1"/>
          </p:nvPr>
        </p:nvSpPr>
        <p:spPr>
          <a:xfrm>
            <a:off x="4267200" y="1371600"/>
            <a:ext cx="7696200" cy="5257800"/>
          </a:xfrm>
        </p:spPr>
        <p:txBody>
          <a:bodyPr vert="horz" lIns="91440" tIns="45720" rIns="91440" bIns="45720" rtlCol="0">
            <a:normAutofit fontScale="85000" lnSpcReduction="10000"/>
          </a:bodyPr>
          <a:lstStyle/>
          <a:p>
            <a:r>
              <a:rPr lang="en-US" sz="3000" dirty="0">
                <a:solidFill>
                  <a:srgbClr val="485865"/>
                </a:solidFill>
              </a:rPr>
              <a:t>Nationally, Black women are 3 times and American Indian/Alaska 2 times, more likely to suffer a pregnancy-related death than a white woman</a:t>
            </a:r>
            <a:endParaRPr lang="en-US" sz="3000" baseline="30000" dirty="0">
              <a:solidFill>
                <a:srgbClr val="485865"/>
              </a:solidFill>
            </a:endParaRPr>
          </a:p>
          <a:p>
            <a:endParaRPr lang="en-US" sz="3000" dirty="0">
              <a:solidFill>
                <a:srgbClr val="485865"/>
              </a:solidFill>
            </a:endParaRPr>
          </a:p>
          <a:p>
            <a:r>
              <a:rPr lang="en-US" sz="3000" dirty="0">
                <a:solidFill>
                  <a:srgbClr val="485865"/>
                </a:solidFill>
              </a:rPr>
              <a:t>The rate of preterm birth among Black women is 50% higher than that of white women</a:t>
            </a:r>
          </a:p>
          <a:p>
            <a:endParaRPr lang="en-US" sz="3000" dirty="0">
              <a:solidFill>
                <a:srgbClr val="485865"/>
              </a:solidFill>
            </a:endParaRPr>
          </a:p>
          <a:p>
            <a:r>
              <a:rPr lang="en-US" sz="3000" dirty="0">
                <a:solidFill>
                  <a:srgbClr val="485865"/>
                </a:solidFill>
              </a:rPr>
              <a:t>The infant mortality rate for Black infants is 2.3 times higher than that of non-Hispanic white infants</a:t>
            </a:r>
          </a:p>
          <a:p>
            <a:endParaRPr lang="en-US" sz="3000" dirty="0">
              <a:solidFill>
                <a:srgbClr val="485865"/>
              </a:solidFill>
            </a:endParaRPr>
          </a:p>
          <a:p>
            <a:r>
              <a:rPr lang="en-US" sz="3000" dirty="0">
                <a:solidFill>
                  <a:srgbClr val="485865"/>
                </a:solidFill>
              </a:rPr>
              <a:t>The pregnancy-related death rate for a Black woman with a college degree is 2.2 times higher than that of a white woman with an eighth-grade education</a:t>
            </a:r>
            <a:endParaRPr lang="en-US" sz="3000" baseline="30000" dirty="0">
              <a:solidFill>
                <a:srgbClr val="485865"/>
              </a:solidFill>
            </a:endParaRPr>
          </a:p>
          <a:p>
            <a:endParaRPr lang="en-US" sz="2600" dirty="0">
              <a:solidFill>
                <a:srgbClr val="485865"/>
              </a:solidFill>
            </a:endParaRPr>
          </a:p>
          <a:p>
            <a:endParaRPr lang="en-US" sz="1300" dirty="0"/>
          </a:p>
        </p:txBody>
      </p:sp>
    </p:spTree>
    <p:extLst>
      <p:ext uri="{BB962C8B-B14F-4D97-AF65-F5344CB8AC3E}">
        <p14:creationId xmlns:p14="http://schemas.microsoft.com/office/powerpoint/2010/main" val="287293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859996-CCC5-4041-BE68-288ACB1659E9}"/>
              </a:ext>
            </a:extLst>
          </p:cNvPr>
          <p:cNvSpPr>
            <a:spLocks noGrp="1"/>
          </p:cNvSpPr>
          <p:nvPr>
            <p:ph type="title"/>
          </p:nvPr>
        </p:nvSpPr>
        <p:spPr/>
        <p:txBody>
          <a:bodyPr anchor="ctr">
            <a:normAutofit/>
          </a:bodyPr>
          <a:lstStyle/>
          <a:p>
            <a:pPr>
              <a:lnSpc>
                <a:spcPct val="90000"/>
              </a:lnSpc>
            </a:pPr>
            <a:r>
              <a:rPr lang="en-US" sz="3700" dirty="0">
                <a:solidFill>
                  <a:schemeClr val="tx2"/>
                </a:solidFill>
                <a:latin typeface="Arial Black" panose="020B0A04020102020204" pitchFamily="34" charset="0"/>
              </a:rPr>
              <a:t>Where do we go from here: </a:t>
            </a:r>
            <a:br>
              <a:rPr lang="en-US" sz="3700" dirty="0">
                <a:solidFill>
                  <a:schemeClr val="tx2"/>
                </a:solidFill>
                <a:latin typeface="Arial Black" panose="020B0A04020102020204" pitchFamily="34" charset="0"/>
              </a:rPr>
            </a:br>
            <a:r>
              <a:rPr lang="en-US" sz="3700" dirty="0">
                <a:solidFill>
                  <a:schemeClr val="tx2"/>
                </a:solidFill>
                <a:latin typeface="Arial Black" panose="020B0A04020102020204" pitchFamily="34" charset="0"/>
              </a:rPr>
              <a:t>Pathway to Change</a:t>
            </a:r>
          </a:p>
        </p:txBody>
      </p:sp>
      <p:sp>
        <p:nvSpPr>
          <p:cNvPr id="2" name="Content Placeholder 1">
            <a:extLst>
              <a:ext uri="{FF2B5EF4-FFF2-40B4-BE49-F238E27FC236}">
                <a16:creationId xmlns:a16="http://schemas.microsoft.com/office/drawing/2014/main" id="{FEEF1DF7-253F-40A2-B8DD-F71A0AC41757}"/>
              </a:ext>
            </a:extLst>
          </p:cNvPr>
          <p:cNvSpPr>
            <a:spLocks noGrp="1"/>
          </p:cNvSpPr>
          <p:nvPr>
            <p:ph idx="1"/>
          </p:nvPr>
        </p:nvSpPr>
        <p:spPr>
          <a:xfrm>
            <a:off x="838200" y="1825625"/>
            <a:ext cx="5257800" cy="4351338"/>
          </a:xfrm>
        </p:spPr>
        <p:txBody>
          <a:bodyPr>
            <a:normAutofit/>
          </a:bodyPr>
          <a:lstStyle/>
          <a:p>
            <a:pPr>
              <a:lnSpc>
                <a:spcPct val="90000"/>
              </a:lnSpc>
            </a:pPr>
            <a:r>
              <a:rPr lang="en-US" dirty="0">
                <a:solidFill>
                  <a:schemeClr val="tx2"/>
                </a:solidFill>
              </a:rPr>
              <a:t>Acknowledge your own bias and stance on equity</a:t>
            </a:r>
          </a:p>
          <a:p>
            <a:pPr>
              <a:lnSpc>
                <a:spcPct val="90000"/>
              </a:lnSpc>
            </a:pPr>
            <a:r>
              <a:rPr lang="en-US" dirty="0">
                <a:solidFill>
                  <a:schemeClr val="tx2"/>
                </a:solidFill>
              </a:rPr>
              <a:t>Identify structural racism in your institution toward your employees and patients</a:t>
            </a:r>
          </a:p>
          <a:p>
            <a:pPr>
              <a:lnSpc>
                <a:spcPct val="90000"/>
              </a:lnSpc>
            </a:pPr>
            <a:r>
              <a:rPr lang="en-US" dirty="0">
                <a:solidFill>
                  <a:schemeClr val="tx2"/>
                </a:solidFill>
              </a:rPr>
              <a:t>Have conversations about race</a:t>
            </a:r>
          </a:p>
          <a:p>
            <a:pPr>
              <a:lnSpc>
                <a:spcPct val="90000"/>
              </a:lnSpc>
            </a:pPr>
            <a:r>
              <a:rPr lang="en-US" dirty="0">
                <a:solidFill>
                  <a:schemeClr val="tx2"/>
                </a:solidFill>
              </a:rPr>
              <a:t>Develop short-term and long-term plans</a:t>
            </a:r>
          </a:p>
          <a:p>
            <a:pPr>
              <a:lnSpc>
                <a:spcPct val="90000"/>
              </a:lnSpc>
            </a:pPr>
            <a:endParaRPr lang="en-US" sz="2500" dirty="0"/>
          </a:p>
        </p:txBody>
      </p:sp>
      <p:pic>
        <p:nvPicPr>
          <p:cNvPr id="6" name="Picture 5" descr="A picture containing drawing&#10;&#10;Description automatically generated">
            <a:extLst>
              <a:ext uri="{FF2B5EF4-FFF2-40B4-BE49-F238E27FC236}">
                <a16:creationId xmlns:a16="http://schemas.microsoft.com/office/drawing/2014/main" id="{DBDF7510-6C16-42F7-952C-51B44D534F4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48399" y="1748660"/>
            <a:ext cx="5638802" cy="4229102"/>
          </a:xfrm>
          <a:prstGeom prst="rect">
            <a:avLst/>
          </a:prstGeom>
          <a:noFill/>
        </p:spPr>
      </p:pic>
    </p:spTree>
    <p:extLst>
      <p:ext uri="{BB962C8B-B14F-4D97-AF65-F5344CB8AC3E}">
        <p14:creationId xmlns:p14="http://schemas.microsoft.com/office/powerpoint/2010/main" val="254897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E03027-B650-4541-9E37-AFEF8280C0E4}"/>
              </a:ext>
            </a:extLst>
          </p:cNvPr>
          <p:cNvSpPr>
            <a:spLocks noGrp="1"/>
          </p:cNvSpPr>
          <p:nvPr>
            <p:ph type="title"/>
          </p:nvPr>
        </p:nvSpPr>
        <p:spPr>
          <a:xfrm>
            <a:off x="1524000" y="225067"/>
            <a:ext cx="10515600" cy="1325563"/>
          </a:xfrm>
        </p:spPr>
        <p:txBody>
          <a:bodyPr anchor="ctr">
            <a:normAutofit/>
          </a:bodyPr>
          <a:lstStyle/>
          <a:p>
            <a:r>
              <a:rPr lang="en-US" dirty="0">
                <a:solidFill>
                  <a:schemeClr val="tx2"/>
                </a:solidFill>
                <a:latin typeface="Arial Black" panose="020B0A04020102020204" pitchFamily="34" charset="0"/>
              </a:rPr>
              <a:t>WHO Framework for </a:t>
            </a:r>
            <a:r>
              <a:rPr lang="en-US" dirty="0" err="1">
                <a:solidFill>
                  <a:schemeClr val="tx2"/>
                </a:solidFill>
                <a:latin typeface="Arial Black" panose="020B0A04020102020204" pitchFamily="34" charset="0"/>
              </a:rPr>
              <a:t>SDoH</a:t>
            </a:r>
            <a:endParaRPr lang="en-US" dirty="0">
              <a:solidFill>
                <a:schemeClr val="tx2"/>
              </a:solidFill>
              <a:latin typeface="Arial Black" panose="020B0A04020102020204" pitchFamily="34" charset="0"/>
            </a:endParaRPr>
          </a:p>
        </p:txBody>
      </p:sp>
      <p:pic>
        <p:nvPicPr>
          <p:cNvPr id="5" name="Content Placeholder 4">
            <a:extLst>
              <a:ext uri="{FF2B5EF4-FFF2-40B4-BE49-F238E27FC236}">
                <a16:creationId xmlns:a16="http://schemas.microsoft.com/office/drawing/2014/main" id="{B8FDB1CA-262C-4A76-BFE4-2213F21E325C}"/>
              </a:ext>
            </a:extLst>
          </p:cNvPr>
          <p:cNvPicPr>
            <a:picLocks noGrp="1" noChangeAspect="1"/>
          </p:cNvPicPr>
          <p:nvPr>
            <p:ph idx="1"/>
          </p:nvPr>
        </p:nvPicPr>
        <p:blipFill>
          <a:blip r:embed="rId3"/>
          <a:stretch>
            <a:fillRect/>
          </a:stretch>
        </p:blipFill>
        <p:spPr>
          <a:xfrm>
            <a:off x="2133600" y="1524000"/>
            <a:ext cx="8329349" cy="5108933"/>
          </a:xfrm>
          <a:prstGeom prst="rect">
            <a:avLst/>
          </a:prstGeom>
          <a:noFill/>
        </p:spPr>
      </p:pic>
    </p:spTree>
    <p:extLst>
      <p:ext uri="{BB962C8B-B14F-4D97-AF65-F5344CB8AC3E}">
        <p14:creationId xmlns:p14="http://schemas.microsoft.com/office/powerpoint/2010/main" val="179639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nchor="ctr">
            <a:normAutofit/>
          </a:bodyPr>
          <a:lstStyle/>
          <a:p>
            <a:r>
              <a:rPr lang="en-US" sz="3600" b="1" dirty="0">
                <a:solidFill>
                  <a:schemeClr val="tx2"/>
                </a:solidFill>
                <a:latin typeface="Arial Black" panose="020B0A04020102020204" pitchFamily="34" charset="0"/>
              </a:rPr>
              <a:t>IHI Framework for Creating Health Equity</a:t>
            </a:r>
            <a:endParaRPr lang="en-US" sz="3600" b="1" baseline="30000" dirty="0">
              <a:solidFill>
                <a:schemeClr val="tx2"/>
              </a:solidFill>
              <a:latin typeface="Arial Black" panose="020B0A04020102020204" pitchFamily="34" charset="0"/>
            </a:endParaRPr>
          </a:p>
        </p:txBody>
      </p:sp>
      <p:graphicFrame>
        <p:nvGraphicFramePr>
          <p:cNvPr id="5" name="Content Placeholder 2">
            <a:extLst>
              <a:ext uri="{FF2B5EF4-FFF2-40B4-BE49-F238E27FC236}">
                <a16:creationId xmlns:a16="http://schemas.microsoft.com/office/drawing/2014/main" id="{939C6E8D-4D74-467E-83AE-1A03EDC83E3B}"/>
              </a:ext>
            </a:extLst>
          </p:cNvPr>
          <p:cNvGraphicFramePr>
            <a:graphicFrameLocks noGrp="1"/>
          </p:cNvGraphicFramePr>
          <p:nvPr>
            <p:ph idx="1"/>
            <p:extLst>
              <p:ext uri="{D42A27DB-BD31-4B8C-83A1-F6EECF244321}">
                <p14:modId xmlns:p14="http://schemas.microsoft.com/office/powerpoint/2010/main" val="27370631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23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7A96AA-B17C-4F0C-8EA0-6E21DF94D58F}"/>
              </a:ext>
            </a:extLst>
          </p:cNvPr>
          <p:cNvSpPr>
            <a:spLocks noGrp="1"/>
          </p:cNvSpPr>
          <p:nvPr>
            <p:ph type="title"/>
          </p:nvPr>
        </p:nvSpPr>
        <p:spPr>
          <a:xfrm>
            <a:off x="7010400" y="547712"/>
            <a:ext cx="4343399" cy="5577368"/>
          </a:xfrm>
        </p:spPr>
        <p:txBody>
          <a:bodyPr>
            <a:normAutofit/>
          </a:bodyPr>
          <a:lstStyle/>
          <a:p>
            <a:r>
              <a:rPr lang="en-US" dirty="0">
                <a:solidFill>
                  <a:schemeClr val="tx2"/>
                </a:solidFill>
                <a:latin typeface="Arial Black" panose="020B0A04020102020204" pitchFamily="34" charset="0"/>
                <a:hlinkClick r:id="rId3">
                  <a:extLst>
                    <a:ext uri="{A12FA001-AC4F-418D-AE19-62706E023703}">
                      <ahyp:hlinkClr xmlns:ahyp="http://schemas.microsoft.com/office/drawing/2018/hyperlinkcolor" val="tx"/>
                    </a:ext>
                  </a:extLst>
                </a:hlinkClick>
              </a:rPr>
              <a:t>The Roadmap to Reduce Disparities</a:t>
            </a:r>
            <a:endParaRPr lang="en-US" dirty="0">
              <a:solidFill>
                <a:schemeClr val="tx2"/>
              </a:solidFill>
              <a:latin typeface="Arial Black" panose="020B0A04020102020204" pitchFamily="34" charset="0"/>
            </a:endParaRPr>
          </a:p>
        </p:txBody>
      </p:sp>
      <p:graphicFrame>
        <p:nvGraphicFramePr>
          <p:cNvPr id="8" name="Diagram 7">
            <a:extLst>
              <a:ext uri="{FF2B5EF4-FFF2-40B4-BE49-F238E27FC236}">
                <a16:creationId xmlns:a16="http://schemas.microsoft.com/office/drawing/2014/main" id="{E4265775-DF3A-4AD3-98F3-78C2F589E85E}"/>
              </a:ext>
            </a:extLst>
          </p:cNvPr>
          <p:cNvGraphicFramePr/>
          <p:nvPr>
            <p:extLst>
              <p:ext uri="{D42A27DB-BD31-4B8C-83A1-F6EECF244321}">
                <p14:modId xmlns:p14="http://schemas.microsoft.com/office/powerpoint/2010/main" val="2901567100"/>
              </p:ext>
            </p:extLst>
          </p:nvPr>
        </p:nvGraphicFramePr>
        <p:xfrm>
          <a:off x="838200" y="620392"/>
          <a:ext cx="6630174"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8445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F019-8A64-4117-B9AD-2F95869D0DFA}"/>
              </a:ext>
            </a:extLst>
          </p:cNvPr>
          <p:cNvSpPr>
            <a:spLocks noGrp="1"/>
          </p:cNvSpPr>
          <p:nvPr>
            <p:ph type="title"/>
          </p:nvPr>
        </p:nvSpPr>
        <p:spPr>
          <a:xfrm>
            <a:off x="228600" y="365125"/>
            <a:ext cx="11125200" cy="1325563"/>
          </a:xfrm>
        </p:spPr>
        <p:txBody>
          <a:bodyPr anchor="ctr">
            <a:normAutofit/>
          </a:bodyPr>
          <a:lstStyle/>
          <a:p>
            <a:pPr>
              <a:lnSpc>
                <a:spcPct val="90000"/>
              </a:lnSpc>
            </a:pPr>
            <a:r>
              <a:rPr lang="en-US" sz="3700" b="1" dirty="0">
                <a:solidFill>
                  <a:srgbClr val="485865"/>
                </a:solidFill>
                <a:latin typeface="Arial Black" panose="020B0A04020102020204" pitchFamily="34" charset="0"/>
                <a:cs typeface="Calibri" panose="020F0502020204030204" pitchFamily="34" charset="0"/>
              </a:rPr>
              <a:t>Your Role in Equity: </a:t>
            </a:r>
            <a:br>
              <a:rPr lang="en-US" sz="3700" b="1" dirty="0">
                <a:solidFill>
                  <a:srgbClr val="485865"/>
                </a:solidFill>
                <a:latin typeface="Arial Black" panose="020B0A04020102020204" pitchFamily="34" charset="0"/>
                <a:cs typeface="Calibri" panose="020F0502020204030204" pitchFamily="34" charset="0"/>
              </a:rPr>
            </a:br>
            <a:r>
              <a:rPr lang="en-US" sz="3700" b="1" dirty="0">
                <a:solidFill>
                  <a:srgbClr val="485865"/>
                </a:solidFill>
                <a:latin typeface="Arial Black" panose="020B0A04020102020204" pitchFamily="34" charset="0"/>
                <a:cs typeface="Calibri" panose="020F0502020204030204" pitchFamily="34" charset="0"/>
              </a:rPr>
              <a:t>Address Your Implicit Bias</a:t>
            </a:r>
          </a:p>
        </p:txBody>
      </p:sp>
      <p:sp>
        <p:nvSpPr>
          <p:cNvPr id="3" name="Content Placeholder 2">
            <a:extLst>
              <a:ext uri="{FF2B5EF4-FFF2-40B4-BE49-F238E27FC236}">
                <a16:creationId xmlns:a16="http://schemas.microsoft.com/office/drawing/2014/main" id="{670CDEAA-44BD-4FD6-947A-BE243D6098AF}"/>
              </a:ext>
            </a:extLst>
          </p:cNvPr>
          <p:cNvSpPr>
            <a:spLocks noGrp="1"/>
          </p:cNvSpPr>
          <p:nvPr>
            <p:ph idx="1"/>
          </p:nvPr>
        </p:nvSpPr>
        <p:spPr>
          <a:xfrm>
            <a:off x="838200" y="1825624"/>
            <a:ext cx="5791200" cy="4803775"/>
          </a:xfrm>
        </p:spPr>
        <p:txBody>
          <a:bodyPr>
            <a:normAutofit lnSpcReduction="10000"/>
          </a:bodyPr>
          <a:lstStyle/>
          <a:p>
            <a:pPr>
              <a:lnSpc>
                <a:spcPct val="90000"/>
              </a:lnSpc>
            </a:pPr>
            <a:r>
              <a:rPr lang="en-US" sz="2600" dirty="0">
                <a:solidFill>
                  <a:srgbClr val="485865"/>
                </a:solidFill>
              </a:rPr>
              <a:t>Acknowledge your own bias</a:t>
            </a:r>
          </a:p>
          <a:p>
            <a:pPr lvl="1">
              <a:lnSpc>
                <a:spcPct val="90000"/>
              </a:lnSpc>
            </a:pPr>
            <a:r>
              <a:rPr lang="en-US" sz="2600" dirty="0">
                <a:solidFill>
                  <a:srgbClr val="485865"/>
                </a:solidFill>
              </a:rPr>
              <a:t>Implicit Association Test: </a:t>
            </a:r>
            <a:r>
              <a:rPr lang="en-US" sz="2600" dirty="0">
                <a:solidFill>
                  <a:srgbClr val="485865"/>
                </a:solidFill>
                <a:hlinkClick r:id="rId3">
                  <a:extLst>
                    <a:ext uri="{A12FA001-AC4F-418D-AE19-62706E023703}">
                      <ahyp:hlinkClr xmlns:ahyp="http://schemas.microsoft.com/office/drawing/2018/hyperlinkcolor" val="tx"/>
                    </a:ext>
                  </a:extLst>
                </a:hlinkClick>
              </a:rPr>
              <a:t>https://implicit.harvard.edu/implicit/takeatest.html</a:t>
            </a:r>
            <a:endParaRPr lang="en-US" sz="2600" dirty="0">
              <a:solidFill>
                <a:srgbClr val="485865"/>
              </a:solidFill>
            </a:endParaRPr>
          </a:p>
          <a:p>
            <a:pPr>
              <a:lnSpc>
                <a:spcPct val="90000"/>
              </a:lnSpc>
            </a:pPr>
            <a:r>
              <a:rPr lang="en-US" sz="2600" dirty="0">
                <a:solidFill>
                  <a:srgbClr val="485865"/>
                </a:solidFill>
              </a:rPr>
              <a:t>Address your bias</a:t>
            </a:r>
          </a:p>
          <a:p>
            <a:pPr lvl="1">
              <a:lnSpc>
                <a:spcPct val="90000"/>
              </a:lnSpc>
            </a:pPr>
            <a:r>
              <a:rPr lang="en-US" sz="2600" dirty="0">
                <a:solidFill>
                  <a:srgbClr val="485865"/>
                </a:solidFill>
              </a:rPr>
              <a:t>See people as individuals</a:t>
            </a:r>
          </a:p>
          <a:p>
            <a:pPr lvl="1">
              <a:lnSpc>
                <a:spcPct val="90000"/>
              </a:lnSpc>
            </a:pPr>
            <a:r>
              <a:rPr lang="en-US" sz="2600" dirty="0">
                <a:solidFill>
                  <a:srgbClr val="485865"/>
                </a:solidFill>
              </a:rPr>
              <a:t>Recognize your belief as a stereotype</a:t>
            </a:r>
          </a:p>
          <a:p>
            <a:pPr lvl="1">
              <a:lnSpc>
                <a:spcPct val="90000"/>
              </a:lnSpc>
            </a:pPr>
            <a:r>
              <a:rPr lang="en-US" sz="2600" dirty="0">
                <a:solidFill>
                  <a:srgbClr val="485865"/>
                </a:solidFill>
              </a:rPr>
              <a:t>Increase opportunities to have contact with individuals from different groups</a:t>
            </a:r>
          </a:p>
          <a:p>
            <a:pPr lvl="1">
              <a:lnSpc>
                <a:spcPct val="90000"/>
              </a:lnSpc>
            </a:pPr>
            <a:r>
              <a:rPr lang="en-US" sz="2600" dirty="0">
                <a:solidFill>
                  <a:srgbClr val="485865"/>
                </a:solidFill>
              </a:rPr>
              <a:t>Empathy</a:t>
            </a:r>
            <a:endParaRPr lang="en-US" sz="1700" dirty="0">
              <a:solidFill>
                <a:srgbClr val="485865"/>
              </a:solidFill>
            </a:endParaRPr>
          </a:p>
        </p:txBody>
      </p:sp>
      <p:pic>
        <p:nvPicPr>
          <p:cNvPr id="5" name="Picture 4" descr="A close up of text on a white background&#10;&#10;Description automatically generated">
            <a:extLst>
              <a:ext uri="{FF2B5EF4-FFF2-40B4-BE49-F238E27FC236}">
                <a16:creationId xmlns:a16="http://schemas.microsoft.com/office/drawing/2014/main" id="{14792559-D1E9-4401-86AA-EADAA3CCE91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34201" y="2057399"/>
            <a:ext cx="4970652" cy="3218497"/>
          </a:xfrm>
          <a:prstGeom prst="rect">
            <a:avLst/>
          </a:prstGeom>
          <a:noFill/>
        </p:spPr>
      </p:pic>
    </p:spTree>
    <p:extLst>
      <p:ext uri="{BB962C8B-B14F-4D97-AF65-F5344CB8AC3E}">
        <p14:creationId xmlns:p14="http://schemas.microsoft.com/office/powerpoint/2010/main" val="108413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his hand up&#10;&#10;Description automatically generated with low confidence">
            <a:extLst>
              <a:ext uri="{FF2B5EF4-FFF2-40B4-BE49-F238E27FC236}">
                <a16:creationId xmlns:a16="http://schemas.microsoft.com/office/drawing/2014/main" id="{CA1D79CF-9DDD-4C3B-B6A0-FBD0E9D7202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8892"/>
          <a:stretch/>
        </p:blipFill>
        <p:spPr>
          <a:xfrm>
            <a:off x="3522468" y="10"/>
            <a:ext cx="8669532" cy="6857990"/>
          </a:xfrm>
          <a:prstGeom prst="rect">
            <a:avLst/>
          </a:prstGeom>
        </p:spPr>
      </p:pic>
      <p:sp>
        <p:nvSpPr>
          <p:cNvPr id="7" name="Rectangle 6">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F6DE874-0070-43F2-954A-E8109FE8BC93}"/>
              </a:ext>
            </a:extLst>
          </p:cNvPr>
          <p:cNvSpPr>
            <a:spLocks noGrp="1"/>
          </p:cNvSpPr>
          <p:nvPr>
            <p:ph idx="1"/>
          </p:nvPr>
        </p:nvSpPr>
        <p:spPr>
          <a:xfrm>
            <a:off x="371094" y="2718054"/>
            <a:ext cx="4277106" cy="3987546"/>
          </a:xfrm>
        </p:spPr>
        <p:txBody>
          <a:bodyPr anchor="t">
            <a:normAutofit/>
          </a:bodyPr>
          <a:lstStyle/>
          <a:p>
            <a:pPr marL="0" indent="0">
              <a:buNone/>
            </a:pPr>
            <a:r>
              <a:rPr lang="en-US" b="1" i="1" dirty="0">
                <a:solidFill>
                  <a:schemeClr val="bg1"/>
                </a:solidFill>
                <a:effectLst/>
              </a:rPr>
              <a:t>"The ultimate measure of a man is not where he stands in moments of comfort and convenience, but where he stands at times of challenge and controversy.“</a:t>
            </a:r>
          </a:p>
          <a:p>
            <a:pPr marL="0" indent="0">
              <a:buNone/>
            </a:pPr>
            <a:endParaRPr lang="en-US" i="1" dirty="0">
              <a:solidFill>
                <a:schemeClr val="bg1"/>
              </a:solidFill>
            </a:endParaRPr>
          </a:p>
          <a:p>
            <a:pPr marL="0" indent="0">
              <a:buNone/>
            </a:pPr>
            <a:r>
              <a:rPr lang="en-US" b="1" i="1" dirty="0">
                <a:solidFill>
                  <a:schemeClr val="bg1"/>
                </a:solidFill>
              </a:rPr>
              <a:t>- Dr. Martin Luther King, Jr.</a:t>
            </a:r>
          </a:p>
        </p:txBody>
      </p:sp>
    </p:spTree>
    <p:extLst>
      <p:ext uri="{BB962C8B-B14F-4D97-AF65-F5344CB8AC3E}">
        <p14:creationId xmlns:p14="http://schemas.microsoft.com/office/powerpoint/2010/main" val="234029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16CD-C109-4022-BDC3-DAA5F0077491}"/>
              </a:ext>
            </a:extLst>
          </p:cNvPr>
          <p:cNvSpPr>
            <a:spLocks noGrp="1"/>
          </p:cNvSpPr>
          <p:nvPr>
            <p:ph type="title"/>
          </p:nvPr>
        </p:nvSpPr>
        <p:spPr/>
        <p:txBody>
          <a:bodyPr/>
          <a:lstStyle/>
          <a:p>
            <a:r>
              <a:rPr lang="en-US" b="1" dirty="0">
                <a:solidFill>
                  <a:srgbClr val="485865"/>
                </a:solidFill>
                <a:latin typeface="Arial Black" panose="020B0A04020102020204" pitchFamily="34" charset="0"/>
              </a:rPr>
              <a:t>Summary </a:t>
            </a:r>
          </a:p>
        </p:txBody>
      </p:sp>
      <p:sp>
        <p:nvSpPr>
          <p:cNvPr id="3" name="Content Placeholder 2">
            <a:extLst>
              <a:ext uri="{FF2B5EF4-FFF2-40B4-BE49-F238E27FC236}">
                <a16:creationId xmlns:a16="http://schemas.microsoft.com/office/drawing/2014/main" id="{52ED4B7A-A01B-4026-841E-1789DCC0080D}"/>
              </a:ext>
            </a:extLst>
          </p:cNvPr>
          <p:cNvSpPr>
            <a:spLocks noGrp="1"/>
          </p:cNvSpPr>
          <p:nvPr>
            <p:ph idx="1"/>
          </p:nvPr>
        </p:nvSpPr>
        <p:spPr>
          <a:xfrm>
            <a:off x="838200" y="1825625"/>
            <a:ext cx="5715000" cy="4351338"/>
          </a:xfrm>
        </p:spPr>
        <p:txBody>
          <a:bodyPr/>
          <a:lstStyle/>
          <a:p>
            <a:r>
              <a:rPr lang="en-US" dirty="0">
                <a:solidFill>
                  <a:srgbClr val="485865"/>
                </a:solidFill>
              </a:rPr>
              <a:t>The cause of health disparities are complex in nature</a:t>
            </a:r>
          </a:p>
          <a:p>
            <a:r>
              <a:rPr lang="en-US" dirty="0">
                <a:solidFill>
                  <a:srgbClr val="485865"/>
                </a:solidFill>
              </a:rPr>
              <a:t>We must examine ourselves as individuals and our workplace to see how we are propagating implicit bias and structural racism</a:t>
            </a:r>
          </a:p>
          <a:p>
            <a:r>
              <a:rPr lang="en-US" dirty="0">
                <a:solidFill>
                  <a:srgbClr val="485865"/>
                </a:solidFill>
              </a:rPr>
              <a:t>There is a pathway to improvement…</a:t>
            </a:r>
          </a:p>
        </p:txBody>
      </p:sp>
      <p:pic>
        <p:nvPicPr>
          <p:cNvPr id="5" name="Graphic 4" descr="Checklist with solid fill">
            <a:extLst>
              <a:ext uri="{FF2B5EF4-FFF2-40B4-BE49-F238E27FC236}">
                <a16:creationId xmlns:a16="http://schemas.microsoft.com/office/drawing/2014/main" id="{B2C14A58-ED60-2FB1-F57E-3675594797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4733" y="999684"/>
            <a:ext cx="4343400" cy="4343400"/>
          </a:xfrm>
          <a:prstGeom prst="rect">
            <a:avLst/>
          </a:prstGeom>
        </p:spPr>
      </p:pic>
    </p:spTree>
    <p:extLst>
      <p:ext uri="{BB962C8B-B14F-4D97-AF65-F5344CB8AC3E}">
        <p14:creationId xmlns:p14="http://schemas.microsoft.com/office/powerpoint/2010/main" val="267114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EBA8-F9AC-4AB6-8E80-42C4E8FC7B83}"/>
              </a:ext>
            </a:extLst>
          </p:cNvPr>
          <p:cNvSpPr>
            <a:spLocks noGrp="1"/>
          </p:cNvSpPr>
          <p:nvPr>
            <p:ph type="title"/>
          </p:nvPr>
        </p:nvSpPr>
        <p:spPr/>
        <p:txBody>
          <a:bodyPr>
            <a:normAutofit/>
          </a:bodyPr>
          <a:lstStyle/>
          <a:p>
            <a:r>
              <a:rPr lang="en-US" b="1" dirty="0">
                <a:solidFill>
                  <a:schemeClr val="tx2"/>
                </a:solidFill>
                <a:latin typeface="Arial Black" panose="020B0A04020102020204" pitchFamily="34" charset="0"/>
              </a:rPr>
              <a:t>Diversity and Inclusion Podcasts</a:t>
            </a:r>
          </a:p>
        </p:txBody>
      </p:sp>
      <p:graphicFrame>
        <p:nvGraphicFramePr>
          <p:cNvPr id="5" name="Content Placeholder 2">
            <a:extLst>
              <a:ext uri="{FF2B5EF4-FFF2-40B4-BE49-F238E27FC236}">
                <a16:creationId xmlns:a16="http://schemas.microsoft.com/office/drawing/2014/main" id="{CD2EC3FF-A0D4-DE68-A324-4C6F10F52BB5}"/>
              </a:ext>
            </a:extLst>
          </p:cNvPr>
          <p:cNvGraphicFramePr>
            <a:graphicFrameLocks noGrp="1"/>
          </p:cNvGraphicFramePr>
          <p:nvPr>
            <p:ph idx="1"/>
            <p:extLst>
              <p:ext uri="{D42A27DB-BD31-4B8C-83A1-F6EECF244321}">
                <p14:modId xmlns:p14="http://schemas.microsoft.com/office/powerpoint/2010/main" val="11132532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2259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7" name="Freeform: Shape 16">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2" name="Freeform: Shape 21">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itle 6">
            <a:extLst>
              <a:ext uri="{FF2B5EF4-FFF2-40B4-BE49-F238E27FC236}">
                <a16:creationId xmlns:a16="http://schemas.microsoft.com/office/drawing/2014/main" id="{91A98806-A401-40C4-A26E-0CAF9E3A7849}"/>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5200" kern="1200" dirty="0">
                <a:solidFill>
                  <a:schemeClr val="tx2"/>
                </a:solidFill>
                <a:latin typeface="Arial Black" panose="020B0A04020102020204" pitchFamily="34" charset="0"/>
                <a:hlinkClick r:id="rId2"/>
              </a:rPr>
              <a:t>The Effects of Inequities</a:t>
            </a:r>
            <a:endParaRPr lang="en-US" sz="5200" kern="12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381096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
          <p:cNvSpPr txBox="1">
            <a:spLocks noGrp="1"/>
          </p:cNvSpPr>
          <p:nvPr>
            <p:ph type="title"/>
          </p:nvPr>
        </p:nvSpPr>
        <p:spPr>
          <a:xfrm>
            <a:off x="805269" y="1295400"/>
            <a:ext cx="10515600" cy="2852737"/>
          </a:xfrm>
        </p:spPr>
        <p:txBody>
          <a:bodyPr spcFirstLastPara="1" vert="horz" lIns="91440" tIns="45720" rIns="91440" bIns="45720" rtlCol="0" anchor="b" anchorCtr="0">
            <a:normAutofit/>
          </a:bodyPr>
          <a:lstStyle/>
          <a:p>
            <a:pPr algn="ctr">
              <a:buClr>
                <a:schemeClr val="dk2"/>
              </a:buClr>
              <a:buSzPts val="4800"/>
            </a:pPr>
            <a:r>
              <a:rPr lang="en-US" sz="5200" b="1" i="0" u="none" strike="noStrike" kern="1200" cap="none" dirty="0">
                <a:solidFill>
                  <a:schemeClr val="tx2"/>
                </a:solidFill>
                <a:latin typeface="Arial Black" panose="020B0A04020102020204" pitchFamily="34" charset="0"/>
              </a:rPr>
              <a:t>You Cannot Have Quality Without Equity</a:t>
            </a:r>
            <a:r>
              <a:rPr lang="en-US" sz="5200" b="0" i="0" u="none" strike="noStrike" kern="1200" cap="none" dirty="0">
                <a:solidFill>
                  <a:schemeClr val="tx2"/>
                </a:solidFill>
                <a:latin typeface="Arial Black" panose="020B0A04020102020204" pitchFamily="34" charset="0"/>
              </a:rPr>
              <a:t>	</a:t>
            </a:r>
            <a:endParaRPr lang="en-US" sz="5200" kern="1200" dirty="0">
              <a:solidFill>
                <a:schemeClr val="tx2"/>
              </a:solidFill>
              <a:latin typeface="Arial Black" panose="020B0A04020102020204" pitchFamily="34" charset="0"/>
            </a:endParaRPr>
          </a:p>
        </p:txBody>
      </p:sp>
      <p:sp>
        <p:nvSpPr>
          <p:cNvPr id="3" name="Text Placeholder 2">
            <a:extLst>
              <a:ext uri="{FF2B5EF4-FFF2-40B4-BE49-F238E27FC236}">
                <a16:creationId xmlns:a16="http://schemas.microsoft.com/office/drawing/2014/main" id="{70B93595-D30D-FBF8-36C6-CFAC3384B434}"/>
              </a:ext>
            </a:extLst>
          </p:cNvPr>
          <p:cNvSpPr>
            <a:spLocks noGrp="1"/>
          </p:cNvSpPr>
          <p:nvPr>
            <p:ph type="body"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0F812A-3479-4AB2-B8EF-23458A27DC87}"/>
              </a:ext>
            </a:extLst>
          </p:cNvPr>
          <p:cNvSpPr>
            <a:spLocks noGrp="1"/>
          </p:cNvSpPr>
          <p:nvPr>
            <p:ph type="title"/>
          </p:nvPr>
        </p:nvSpPr>
        <p:spPr/>
        <p:txBody>
          <a:bodyPr/>
          <a:lstStyle/>
          <a:p>
            <a:r>
              <a:rPr lang="en-US" dirty="0">
                <a:solidFill>
                  <a:schemeClr val="tx2"/>
                </a:solidFill>
                <a:latin typeface="Arial Black" panose="020B0A04020102020204" pitchFamily="34" charset="0"/>
              </a:rPr>
              <a:t>References</a:t>
            </a:r>
          </a:p>
        </p:txBody>
      </p:sp>
      <p:sp>
        <p:nvSpPr>
          <p:cNvPr id="8" name="Content Placeholder 7">
            <a:extLst>
              <a:ext uri="{FF2B5EF4-FFF2-40B4-BE49-F238E27FC236}">
                <a16:creationId xmlns:a16="http://schemas.microsoft.com/office/drawing/2014/main" id="{4DC61B68-AB81-4FAB-B643-2E6B106234EE}"/>
              </a:ext>
            </a:extLst>
          </p:cNvPr>
          <p:cNvSpPr>
            <a:spLocks noGrp="1"/>
          </p:cNvSpPr>
          <p:nvPr>
            <p:ph idx="1"/>
          </p:nvPr>
        </p:nvSpPr>
        <p:spPr>
          <a:xfrm>
            <a:off x="533400" y="1905000"/>
            <a:ext cx="10515600" cy="4351338"/>
          </a:xfrm>
        </p:spPr>
        <p:txBody>
          <a:bodyPr>
            <a:normAutofit fontScale="25000" lnSpcReduction="20000"/>
          </a:bodyPr>
          <a:lstStyle/>
          <a:p>
            <a:pPr marL="514350" indent="-514350">
              <a:buFont typeface="+mj-lt"/>
              <a:buAutoNum type="arabicPeriod"/>
            </a:pPr>
            <a:r>
              <a:rPr lang="en-US" sz="4800" dirty="0" err="1">
                <a:solidFill>
                  <a:schemeClr val="tx2"/>
                </a:solidFill>
              </a:rPr>
              <a:t>Widome</a:t>
            </a:r>
            <a:r>
              <a:rPr lang="en-US" sz="4800" dirty="0">
                <a:solidFill>
                  <a:schemeClr val="tx2"/>
                </a:solidFill>
              </a:rPr>
              <a:t> R, Brock B. Noble P, Forster JL. (2013) The relationship of neighborhood demographic characteristics to point-of-sale tobacco advertising and marketing. </a:t>
            </a:r>
            <a:r>
              <a:rPr lang="en-US" sz="4800" i="1" dirty="0">
                <a:solidFill>
                  <a:schemeClr val="tx2"/>
                </a:solidFill>
              </a:rPr>
              <a:t>Ethnicity &amp; Health</a:t>
            </a:r>
            <a:r>
              <a:rPr lang="en-US" sz="4800" dirty="0">
                <a:solidFill>
                  <a:schemeClr val="tx2"/>
                </a:solidFill>
              </a:rPr>
              <a:t>. 18(2):136-151. Doi: 10.1080/13557858.2012.701273. </a:t>
            </a:r>
          </a:p>
          <a:p>
            <a:pPr marL="514350" indent="-514350">
              <a:buFont typeface="+mj-lt"/>
              <a:buAutoNum type="arabicPeriod"/>
            </a:pPr>
            <a:r>
              <a:rPr lang="en-US" sz="4800" dirty="0">
                <a:solidFill>
                  <a:schemeClr val="tx2"/>
                </a:solidFill>
              </a:rPr>
              <a:t>Messer, L. C., Kaufman, J. S., Dole, N., </a:t>
            </a:r>
            <a:r>
              <a:rPr lang="en-US" sz="4800" dirty="0" err="1">
                <a:solidFill>
                  <a:schemeClr val="tx2"/>
                </a:solidFill>
              </a:rPr>
              <a:t>Savitz</a:t>
            </a:r>
            <a:r>
              <a:rPr lang="en-US" sz="4800" dirty="0">
                <a:solidFill>
                  <a:schemeClr val="tx2"/>
                </a:solidFill>
              </a:rPr>
              <a:t>, D. A., &amp; </a:t>
            </a:r>
            <a:r>
              <a:rPr lang="en-US" sz="4800" dirty="0" err="1">
                <a:solidFill>
                  <a:schemeClr val="tx2"/>
                </a:solidFill>
              </a:rPr>
              <a:t>Laraia</a:t>
            </a:r>
            <a:r>
              <a:rPr lang="en-US" sz="4800" dirty="0">
                <a:solidFill>
                  <a:schemeClr val="tx2"/>
                </a:solidFill>
              </a:rPr>
              <a:t>, B. A. (2006). Neighborhood crime, deprivation, and preterm birth. </a:t>
            </a:r>
            <a:r>
              <a:rPr lang="en-US" sz="4800" i="1" dirty="0">
                <a:solidFill>
                  <a:schemeClr val="tx2"/>
                </a:solidFill>
              </a:rPr>
              <a:t>Annals of epidemiology</a:t>
            </a:r>
            <a:r>
              <a:rPr lang="en-US" sz="4800" dirty="0">
                <a:solidFill>
                  <a:schemeClr val="tx2"/>
                </a:solidFill>
              </a:rPr>
              <a:t>, </a:t>
            </a:r>
            <a:r>
              <a:rPr lang="en-US" sz="4800" i="1" dirty="0">
                <a:solidFill>
                  <a:schemeClr val="tx2"/>
                </a:solidFill>
              </a:rPr>
              <a:t>16</a:t>
            </a:r>
            <a:r>
              <a:rPr lang="en-US" sz="4800" dirty="0">
                <a:solidFill>
                  <a:schemeClr val="tx2"/>
                </a:solidFill>
              </a:rPr>
              <a:t>(6), 455–462. </a:t>
            </a:r>
            <a:r>
              <a:rPr lang="en-US" sz="4800" dirty="0">
                <a:solidFill>
                  <a:srgbClr val="0563C1"/>
                </a:solidFill>
                <a:hlinkClick r:id="rId2">
                  <a:extLst>
                    <a:ext uri="{A12FA001-AC4F-418D-AE19-62706E023703}">
                      <ahyp:hlinkClr xmlns:ahyp="http://schemas.microsoft.com/office/drawing/2018/hyperlinkcolor" val="tx"/>
                    </a:ext>
                  </a:extLst>
                </a:hlinkClick>
              </a:rPr>
              <a:t>https://doi.org/10.1016/j.annepidem.</a:t>
            </a:r>
            <a:r>
              <a:rPr lang="en-US" sz="4800" dirty="0">
                <a:solidFill>
                  <a:schemeClr val="tx2"/>
                </a:solidFill>
                <a:hlinkClick r:id="rId2">
                  <a:extLst>
                    <a:ext uri="{A12FA001-AC4F-418D-AE19-62706E023703}">
                      <ahyp:hlinkClr xmlns:ahyp="http://schemas.microsoft.com/office/drawing/2018/hyperlinkcolor" val="tx"/>
                    </a:ext>
                  </a:extLst>
                </a:hlinkClick>
              </a:rPr>
              <a:t>2005.08.006</a:t>
            </a:r>
            <a:endParaRPr lang="en-US" sz="4800" dirty="0">
              <a:solidFill>
                <a:schemeClr val="tx2"/>
              </a:solidFill>
            </a:endParaRPr>
          </a:p>
          <a:p>
            <a:pPr marL="514350" indent="-514350">
              <a:buFont typeface="+mj-lt"/>
              <a:buAutoNum type="arabicPeriod"/>
            </a:pPr>
            <a:r>
              <a:rPr lang="en-US" sz="4800" dirty="0">
                <a:solidFill>
                  <a:schemeClr val="tx2"/>
                </a:solidFill>
              </a:rPr>
              <a:t>Williams, D. R., &amp; Collins, C. (2001). Racial residential segregation: a fundamental cause of racial disparities in health. </a:t>
            </a:r>
            <a:r>
              <a:rPr lang="en-US" sz="4800" i="1" dirty="0">
                <a:solidFill>
                  <a:schemeClr val="tx2"/>
                </a:solidFill>
              </a:rPr>
              <a:t>Public health reports (Washington, D.C. : 1974)</a:t>
            </a:r>
            <a:r>
              <a:rPr lang="en-US" sz="4800" dirty="0">
                <a:solidFill>
                  <a:schemeClr val="tx2"/>
                </a:solidFill>
              </a:rPr>
              <a:t>, </a:t>
            </a:r>
            <a:r>
              <a:rPr lang="en-US" sz="4800" i="1" dirty="0">
                <a:solidFill>
                  <a:schemeClr val="tx2"/>
                </a:solidFill>
              </a:rPr>
              <a:t>116</a:t>
            </a:r>
            <a:r>
              <a:rPr lang="en-US" sz="4800" dirty="0">
                <a:solidFill>
                  <a:schemeClr val="tx2"/>
                </a:solidFill>
              </a:rPr>
              <a:t>(5), 404–416. </a:t>
            </a:r>
            <a:r>
              <a:rPr lang="en-US" sz="4800" dirty="0">
                <a:solidFill>
                  <a:schemeClr val="tx2"/>
                </a:solidFill>
                <a:hlinkClick r:id="rId3">
                  <a:extLst>
                    <a:ext uri="{A12FA001-AC4F-418D-AE19-62706E023703}">
                      <ahyp:hlinkClr xmlns:ahyp="http://schemas.microsoft.com/office/drawing/2018/hyperlinkcolor" val="tx"/>
                    </a:ext>
                  </a:extLst>
                </a:hlinkClick>
              </a:rPr>
              <a:t>https://doi.org/10.1093/phr/116.5.404</a:t>
            </a:r>
            <a:endParaRPr lang="en-US" sz="4800" dirty="0">
              <a:solidFill>
                <a:schemeClr val="tx2"/>
              </a:solidFill>
            </a:endParaRPr>
          </a:p>
          <a:p>
            <a:pPr marL="514350" indent="-514350">
              <a:buFont typeface="+mj-lt"/>
              <a:buAutoNum type="arabicPeriod"/>
            </a:pPr>
            <a:r>
              <a:rPr lang="en-US" sz="4800" dirty="0">
                <a:solidFill>
                  <a:schemeClr val="tx2"/>
                </a:solidFill>
              </a:rPr>
              <a:t>Donabedian, A (2005) Evaluating the Quality of Medical Care, The Milbank Quarterly, 83(4):691-729.</a:t>
            </a:r>
          </a:p>
          <a:p>
            <a:pPr marL="514350" indent="-514350">
              <a:buFont typeface="+mj-lt"/>
              <a:buAutoNum type="arabicPeriod"/>
            </a:pPr>
            <a:r>
              <a:rPr lang="en-US" sz="4800" dirty="0">
                <a:solidFill>
                  <a:schemeClr val="tx2"/>
                </a:solidFill>
              </a:rPr>
              <a:t>Obermeyer Z, Powers B, </a:t>
            </a:r>
            <a:r>
              <a:rPr lang="en-US" sz="4800" dirty="0" err="1">
                <a:solidFill>
                  <a:schemeClr val="tx2"/>
                </a:solidFill>
              </a:rPr>
              <a:t>Vogeli</a:t>
            </a:r>
            <a:r>
              <a:rPr lang="en-US" sz="4800" dirty="0">
                <a:solidFill>
                  <a:schemeClr val="tx2"/>
                </a:solidFill>
              </a:rPr>
              <a:t> C, Mullainathan S. Dissecting racial bias in an algorithm used to manage the health of populations. </a:t>
            </a:r>
            <a:r>
              <a:rPr lang="en-US" sz="4800" i="1" dirty="0">
                <a:solidFill>
                  <a:schemeClr val="tx2"/>
                </a:solidFill>
              </a:rPr>
              <a:t>Science</a:t>
            </a:r>
            <a:r>
              <a:rPr lang="en-US" sz="4800" dirty="0">
                <a:solidFill>
                  <a:schemeClr val="tx2"/>
                </a:solidFill>
              </a:rPr>
              <a:t>. 2019;366(6464):447‐453. doi:10.1126/science.aax2342</a:t>
            </a:r>
          </a:p>
          <a:p>
            <a:pPr marL="514350" indent="-514350">
              <a:buFont typeface="+mj-lt"/>
              <a:buAutoNum type="arabicPeriod"/>
            </a:pPr>
            <a:r>
              <a:rPr lang="en-US" sz="4800" dirty="0">
                <a:solidFill>
                  <a:schemeClr val="tx2"/>
                </a:solidFill>
              </a:rPr>
              <a:t>Diversity and Inclusion in Leadership. An Official Position Statement of the Society of Maternal Fetal Medicine. January 2017. </a:t>
            </a:r>
            <a:r>
              <a:rPr lang="en-US" sz="4800" dirty="0">
                <a:solidFill>
                  <a:schemeClr val="tx2"/>
                </a:solidFill>
                <a:hlinkClick r:id="rId4">
                  <a:extLst>
                    <a:ext uri="{A12FA001-AC4F-418D-AE19-62706E023703}">
                      <ahyp:hlinkClr xmlns:ahyp="http://schemas.microsoft.com/office/drawing/2018/hyperlinkcolor" val="tx"/>
                    </a:ext>
                  </a:extLst>
                </a:hlinkClick>
              </a:rPr>
              <a:t>https://s3.amazonaws.com/cdn.smfm.org/media/1107/Leadership_-_January_2017.pdf</a:t>
            </a:r>
            <a:r>
              <a:rPr lang="en-US" sz="4800" dirty="0">
                <a:solidFill>
                  <a:schemeClr val="tx2"/>
                </a:solidFill>
              </a:rPr>
              <a:t>.</a:t>
            </a:r>
          </a:p>
          <a:p>
            <a:pPr marL="514350" indent="-514350">
              <a:buFont typeface="+mj-lt"/>
              <a:buAutoNum type="arabicPeriod"/>
            </a:pPr>
            <a:r>
              <a:rPr lang="en-US" sz="4800" dirty="0">
                <a:solidFill>
                  <a:schemeClr val="tx2"/>
                </a:solidFill>
              </a:rPr>
              <a:t>Marrast, L. M., </a:t>
            </a:r>
            <a:r>
              <a:rPr lang="en-US" sz="4800" dirty="0" err="1">
                <a:solidFill>
                  <a:schemeClr val="tx2"/>
                </a:solidFill>
              </a:rPr>
              <a:t>Zallman</a:t>
            </a:r>
            <a:r>
              <a:rPr lang="en-US" sz="4800" dirty="0">
                <a:solidFill>
                  <a:schemeClr val="tx2"/>
                </a:solidFill>
              </a:rPr>
              <a:t>, L., </a:t>
            </a:r>
            <a:r>
              <a:rPr lang="en-US" sz="4800" dirty="0" err="1">
                <a:solidFill>
                  <a:schemeClr val="tx2"/>
                </a:solidFill>
              </a:rPr>
              <a:t>Woolhandler</a:t>
            </a:r>
            <a:r>
              <a:rPr lang="en-US" sz="4800" dirty="0">
                <a:solidFill>
                  <a:schemeClr val="tx2"/>
                </a:solidFill>
              </a:rPr>
              <a:t>, S., </a:t>
            </a:r>
            <a:r>
              <a:rPr lang="en-US" sz="4800" dirty="0" err="1">
                <a:solidFill>
                  <a:schemeClr val="tx2"/>
                </a:solidFill>
              </a:rPr>
              <a:t>Bor</a:t>
            </a:r>
            <a:r>
              <a:rPr lang="en-US" sz="4800" dirty="0">
                <a:solidFill>
                  <a:schemeClr val="tx2"/>
                </a:solidFill>
              </a:rPr>
              <a:t>, D. H., &amp; McCormick, D. (2014). Minority physicians' role in the care of underserved patients: diversifying the physician workforce may be key in addressing health disparities. </a:t>
            </a:r>
            <a:r>
              <a:rPr lang="en-US" sz="4800" i="1" dirty="0">
                <a:solidFill>
                  <a:schemeClr val="tx2"/>
                </a:solidFill>
              </a:rPr>
              <a:t>JAMA internal medicine</a:t>
            </a:r>
            <a:r>
              <a:rPr lang="en-US" sz="4800" dirty="0">
                <a:solidFill>
                  <a:schemeClr val="tx2"/>
                </a:solidFill>
              </a:rPr>
              <a:t>, </a:t>
            </a:r>
            <a:r>
              <a:rPr lang="en-US" sz="4800" i="1" dirty="0">
                <a:solidFill>
                  <a:schemeClr val="tx2"/>
                </a:solidFill>
              </a:rPr>
              <a:t>174</a:t>
            </a:r>
            <a:r>
              <a:rPr lang="en-US" sz="4800" dirty="0">
                <a:solidFill>
                  <a:schemeClr val="tx2"/>
                </a:solidFill>
              </a:rPr>
              <a:t>(2), 289–291. </a:t>
            </a:r>
            <a:r>
              <a:rPr lang="en-US" sz="4800" dirty="0">
                <a:solidFill>
                  <a:schemeClr val="tx2"/>
                </a:solidFill>
                <a:hlinkClick r:id="rId5">
                  <a:extLst>
                    <a:ext uri="{A12FA001-AC4F-418D-AE19-62706E023703}">
                      <ahyp:hlinkClr xmlns:ahyp="http://schemas.microsoft.com/office/drawing/2018/hyperlinkcolor" val="tx"/>
                    </a:ext>
                  </a:extLst>
                </a:hlinkClick>
              </a:rPr>
              <a:t>https://doi.org/10.1001/jamainternmed.2013.12756</a:t>
            </a:r>
            <a:endParaRPr lang="en-US" sz="4800" dirty="0">
              <a:solidFill>
                <a:schemeClr val="tx2"/>
              </a:solidFill>
            </a:endParaRPr>
          </a:p>
          <a:p>
            <a:pPr marL="514350" indent="-514350">
              <a:buFont typeface="+mj-lt"/>
              <a:buAutoNum type="arabicPeriod"/>
            </a:pPr>
            <a:r>
              <a:rPr lang="en-US" sz="4800" dirty="0">
                <a:solidFill>
                  <a:schemeClr val="tx2"/>
                </a:solidFill>
              </a:rPr>
              <a:t>Rothman P. (2016) Diversity in medicine has measurable benefits. News &amp; Publications. Johns Hopkins Medicine. </a:t>
            </a:r>
            <a:r>
              <a:rPr lang="en-US" sz="4800" dirty="0">
                <a:solidFill>
                  <a:schemeClr val="tx2"/>
                </a:solidFill>
                <a:hlinkClick r:id="rId6">
                  <a:extLst>
                    <a:ext uri="{A12FA001-AC4F-418D-AE19-62706E023703}">
                      <ahyp:hlinkClr xmlns:ahyp="http://schemas.microsoft.com/office/drawing/2018/hyperlinkcolor" val="tx"/>
                    </a:ext>
                  </a:extLst>
                </a:hlinkClick>
              </a:rPr>
              <a:t>https://www.hopkinsmedicine.org/news/articles/diversity-in-medicine-has-measurable-benefits#:~:text=Studies%20show%20that%20students%20trained,by%202.2%20minutes%2C%20on%20average</a:t>
            </a:r>
            <a:r>
              <a:rPr lang="en-US" sz="4800" dirty="0">
                <a:solidFill>
                  <a:schemeClr val="tx2"/>
                </a:solidFill>
              </a:rPr>
              <a:t>. Last accessed on July 13, 2020.</a:t>
            </a:r>
          </a:p>
          <a:p>
            <a:pPr marL="514350" indent="-514350">
              <a:buFont typeface="+mj-lt"/>
              <a:buAutoNum type="arabicPeriod"/>
            </a:pPr>
            <a:r>
              <a:rPr lang="en-US" sz="4800" dirty="0">
                <a:solidFill>
                  <a:schemeClr val="tx2"/>
                </a:solidFill>
              </a:rPr>
              <a:t>Smedley BD, Stith AY, Colburn L, et al.; Institute of Medicine (US). The Right Thing to Do, The Smart Thing to Do: Enhancing Diversity in the Health Professions: Summary of the Symposium on Diversity in Health Professions in Honor of Herbert </a:t>
            </a:r>
            <a:r>
              <a:rPr lang="en-US" sz="4800" dirty="0" err="1">
                <a:solidFill>
                  <a:schemeClr val="tx2"/>
                </a:solidFill>
              </a:rPr>
              <a:t>W.Nickens</a:t>
            </a:r>
            <a:r>
              <a:rPr lang="en-US" sz="4800" dirty="0">
                <a:solidFill>
                  <a:schemeClr val="tx2"/>
                </a:solidFill>
              </a:rPr>
              <a:t>, M.D.. Washington (DC): National Academies Press (US); 2001. Increasing Racial and Ethnic Diversity Among Physicians: An Intervention to Address Health Disparities? Available from: https://www.ncbi.nlm.nih.gov/books/NBK223632/</a:t>
            </a:r>
          </a:p>
          <a:p>
            <a:pPr marL="514350" indent="-514350">
              <a:buFont typeface="+mj-lt"/>
              <a:buAutoNum type="arabicPeriod"/>
            </a:pPr>
            <a:r>
              <a:rPr lang="en-US" sz="4800" dirty="0">
                <a:solidFill>
                  <a:schemeClr val="tx2"/>
                </a:solidFill>
              </a:rPr>
              <a:t>Cantor, J. C., Miles, E. L., Baker, L. C., &amp; Barker, D. C. (1996). Physician service to the underserved: implications for affirmative action in medical education. </a:t>
            </a:r>
            <a:r>
              <a:rPr lang="en-US" sz="4800" i="1" dirty="0">
                <a:solidFill>
                  <a:schemeClr val="tx2"/>
                </a:solidFill>
              </a:rPr>
              <a:t>Inquiry : a journal of medical care organization, provision and financing</a:t>
            </a:r>
            <a:r>
              <a:rPr lang="en-US" sz="4800" dirty="0">
                <a:solidFill>
                  <a:schemeClr val="tx2"/>
                </a:solidFill>
              </a:rPr>
              <a:t>, </a:t>
            </a:r>
            <a:r>
              <a:rPr lang="en-US" sz="4800" i="1" dirty="0">
                <a:solidFill>
                  <a:schemeClr val="tx2"/>
                </a:solidFill>
              </a:rPr>
              <a:t>33</a:t>
            </a:r>
            <a:r>
              <a:rPr lang="en-US" sz="4800" dirty="0">
                <a:solidFill>
                  <a:schemeClr val="tx2"/>
                </a:solidFill>
              </a:rPr>
              <a:t>(2), 167–180.</a:t>
            </a:r>
          </a:p>
          <a:p>
            <a:pPr marL="514350" indent="-514350">
              <a:buFont typeface="+mj-lt"/>
              <a:buAutoNum type="arabicPeriod"/>
            </a:pPr>
            <a:r>
              <a:rPr lang="en-US" sz="4800" b="0" i="0" dirty="0">
                <a:solidFill>
                  <a:schemeClr val="tx2"/>
                </a:solidFill>
                <a:effectLst/>
                <a:latin typeface="BlinkMacSystemFont"/>
              </a:rPr>
              <a:t>Snyder, J. E., Upton, R. D., </a:t>
            </a:r>
            <a:r>
              <a:rPr lang="en-US" sz="4800" b="0" i="0" dirty="0" err="1">
                <a:solidFill>
                  <a:schemeClr val="tx2"/>
                </a:solidFill>
                <a:effectLst/>
                <a:latin typeface="BlinkMacSystemFont"/>
              </a:rPr>
              <a:t>Hassett</a:t>
            </a:r>
            <a:r>
              <a:rPr lang="en-US" sz="4800" b="0" i="0" dirty="0">
                <a:solidFill>
                  <a:schemeClr val="tx2"/>
                </a:solidFill>
                <a:effectLst/>
                <a:latin typeface="BlinkMacSystemFont"/>
              </a:rPr>
              <a:t>, T. C., Lee, H., Nouri, Z., &amp; Dill, M. (2023). Black Representation in the Primary Care Physician Workforce and Its Association With Population Life Expectancy and Mortality Rates in the US. </a:t>
            </a:r>
            <a:r>
              <a:rPr lang="en-US" sz="4800" b="0" i="1" dirty="0">
                <a:solidFill>
                  <a:schemeClr val="tx2"/>
                </a:solidFill>
                <a:effectLst/>
                <a:latin typeface="BlinkMacSystemFont"/>
              </a:rPr>
              <a:t>JAMA network open</a:t>
            </a:r>
            <a:r>
              <a:rPr lang="en-US" sz="4800" b="0" i="0" dirty="0">
                <a:solidFill>
                  <a:schemeClr val="tx2"/>
                </a:solidFill>
                <a:effectLst/>
                <a:latin typeface="BlinkMacSystemFont"/>
              </a:rPr>
              <a:t>, </a:t>
            </a:r>
            <a:r>
              <a:rPr lang="en-US" sz="4800" b="0" i="1" dirty="0">
                <a:solidFill>
                  <a:schemeClr val="tx2"/>
                </a:solidFill>
                <a:effectLst/>
                <a:latin typeface="BlinkMacSystemFont"/>
              </a:rPr>
              <a:t>6</a:t>
            </a:r>
            <a:r>
              <a:rPr lang="en-US" sz="4800" b="0" i="0" dirty="0">
                <a:solidFill>
                  <a:schemeClr val="tx2"/>
                </a:solidFill>
                <a:effectLst/>
                <a:latin typeface="BlinkMacSystemFont"/>
              </a:rPr>
              <a:t>(4), e236687. https://doi.org/10.1001/jamanetworkopen.2023.6687</a:t>
            </a:r>
            <a:endParaRPr lang="en-US" sz="4800" dirty="0">
              <a:solidFill>
                <a:schemeClr val="tx2"/>
              </a:solidFill>
            </a:endParaRPr>
          </a:p>
          <a:p>
            <a:pPr marL="514350" indent="-514350">
              <a:buFont typeface="+mj-lt"/>
              <a:buAutoNum type="arabicPeriod"/>
            </a:pPr>
            <a:endParaRPr lang="en-US" dirty="0"/>
          </a:p>
        </p:txBody>
      </p:sp>
    </p:spTree>
    <p:extLst>
      <p:ext uri="{BB962C8B-B14F-4D97-AF65-F5344CB8AC3E}">
        <p14:creationId xmlns:p14="http://schemas.microsoft.com/office/powerpoint/2010/main" val="3535833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0F812A-3479-4AB2-B8EF-23458A27DC87}"/>
              </a:ext>
            </a:extLst>
          </p:cNvPr>
          <p:cNvSpPr>
            <a:spLocks noGrp="1"/>
          </p:cNvSpPr>
          <p:nvPr>
            <p:ph type="title"/>
          </p:nvPr>
        </p:nvSpPr>
        <p:spPr/>
        <p:txBody>
          <a:bodyPr/>
          <a:lstStyle/>
          <a:p>
            <a:r>
              <a:rPr lang="en-US" dirty="0">
                <a:solidFill>
                  <a:schemeClr val="tx2"/>
                </a:solidFill>
                <a:latin typeface="Arial Black" panose="020B0A04020102020204" pitchFamily="34" charset="0"/>
              </a:rPr>
              <a:t>References</a:t>
            </a:r>
          </a:p>
        </p:txBody>
      </p:sp>
      <p:sp>
        <p:nvSpPr>
          <p:cNvPr id="8" name="Content Placeholder 7">
            <a:extLst>
              <a:ext uri="{FF2B5EF4-FFF2-40B4-BE49-F238E27FC236}">
                <a16:creationId xmlns:a16="http://schemas.microsoft.com/office/drawing/2014/main" id="{4DC61B68-AB81-4FAB-B643-2E6B106234EE}"/>
              </a:ext>
            </a:extLst>
          </p:cNvPr>
          <p:cNvSpPr>
            <a:spLocks noGrp="1"/>
          </p:cNvSpPr>
          <p:nvPr>
            <p:ph idx="1"/>
          </p:nvPr>
        </p:nvSpPr>
        <p:spPr>
          <a:xfrm>
            <a:off x="609600" y="1524000"/>
            <a:ext cx="10515600" cy="4351338"/>
          </a:xfrm>
        </p:spPr>
        <p:txBody>
          <a:bodyPr>
            <a:normAutofit fontScale="25000" lnSpcReduction="20000"/>
          </a:bodyPr>
          <a:lstStyle/>
          <a:p>
            <a:pPr marL="914400" indent="-914400">
              <a:buFont typeface="+mj-lt"/>
              <a:buAutoNum type="arabicPeriod" startAt="12"/>
            </a:pPr>
            <a:r>
              <a:rPr lang="en-US" sz="4800" dirty="0">
                <a:solidFill>
                  <a:schemeClr val="tx2"/>
                </a:solidFill>
              </a:rPr>
              <a:t>Hausmann, L. R., </a:t>
            </a:r>
            <a:r>
              <a:rPr lang="en-US" sz="4800" dirty="0" err="1">
                <a:solidFill>
                  <a:schemeClr val="tx2"/>
                </a:solidFill>
              </a:rPr>
              <a:t>Jeong</a:t>
            </a:r>
            <a:r>
              <a:rPr lang="en-US" sz="4800" dirty="0">
                <a:solidFill>
                  <a:schemeClr val="tx2"/>
                </a:solidFill>
              </a:rPr>
              <a:t>, K., Bost, J. E., &amp; Ibrahim, S. A. (2008). Perceived discrimination in health care and use of preventive health services. </a:t>
            </a:r>
            <a:r>
              <a:rPr lang="en-US" sz="4800" i="1" dirty="0">
                <a:solidFill>
                  <a:schemeClr val="tx2"/>
                </a:solidFill>
              </a:rPr>
              <a:t>Journal of general internal medicine</a:t>
            </a:r>
            <a:r>
              <a:rPr lang="en-US" sz="4800" dirty="0">
                <a:solidFill>
                  <a:schemeClr val="tx2"/>
                </a:solidFill>
              </a:rPr>
              <a:t>, </a:t>
            </a:r>
            <a:r>
              <a:rPr lang="en-US" sz="4800" i="1" dirty="0">
                <a:solidFill>
                  <a:schemeClr val="tx2"/>
                </a:solidFill>
              </a:rPr>
              <a:t>23</a:t>
            </a:r>
            <a:r>
              <a:rPr lang="en-US" sz="4800" dirty="0">
                <a:solidFill>
                  <a:schemeClr val="tx2"/>
                </a:solidFill>
              </a:rPr>
              <a:t>(10), 1679–1684. </a:t>
            </a:r>
            <a:r>
              <a:rPr lang="en-US" sz="4800" dirty="0">
                <a:solidFill>
                  <a:schemeClr val="tx2"/>
                </a:solidFill>
                <a:hlinkClick r:id="rId2">
                  <a:extLst>
                    <a:ext uri="{A12FA001-AC4F-418D-AE19-62706E023703}">
                      <ahyp:hlinkClr xmlns:ahyp="http://schemas.microsoft.com/office/drawing/2018/hyperlinkcolor" val="tx"/>
                    </a:ext>
                  </a:extLst>
                </a:hlinkClick>
              </a:rPr>
              <a:t>https://doi.org/10.1007/s11606-008-0730-x</a:t>
            </a:r>
            <a:endParaRPr lang="en-US" sz="4800" dirty="0">
              <a:solidFill>
                <a:schemeClr val="tx2"/>
              </a:solidFill>
            </a:endParaRPr>
          </a:p>
          <a:p>
            <a:pPr marL="914400" indent="-914400">
              <a:buFont typeface="+mj-lt"/>
              <a:buAutoNum type="arabicPeriod" startAt="12"/>
            </a:pPr>
            <a:r>
              <a:rPr lang="en-US" sz="4800" dirty="0">
                <a:solidFill>
                  <a:schemeClr val="tx2"/>
                </a:solidFill>
              </a:rPr>
              <a:t>Hoffman, K. M., </a:t>
            </a:r>
            <a:r>
              <a:rPr lang="en-US" sz="4800" dirty="0" err="1">
                <a:solidFill>
                  <a:schemeClr val="tx2"/>
                </a:solidFill>
              </a:rPr>
              <a:t>Trawalter</a:t>
            </a:r>
            <a:r>
              <a:rPr lang="en-US" sz="4800" dirty="0">
                <a:solidFill>
                  <a:schemeClr val="tx2"/>
                </a:solidFill>
              </a:rPr>
              <a:t>, S., </a:t>
            </a:r>
            <a:r>
              <a:rPr lang="en-US" sz="4800" dirty="0" err="1">
                <a:solidFill>
                  <a:schemeClr val="tx2"/>
                </a:solidFill>
              </a:rPr>
              <a:t>Axt</a:t>
            </a:r>
            <a:r>
              <a:rPr lang="en-US" sz="4800" dirty="0">
                <a:solidFill>
                  <a:schemeClr val="tx2"/>
                </a:solidFill>
              </a:rPr>
              <a:t>, J. R., &amp; Oliver, M. N. (2016). Racial bias in pain assessment and treatment recommendations, and false beliefs about biological differences between blacks and whites. </a:t>
            </a:r>
            <a:r>
              <a:rPr lang="en-US" sz="4800" i="1" dirty="0">
                <a:solidFill>
                  <a:schemeClr val="tx2"/>
                </a:solidFill>
              </a:rPr>
              <a:t>Proceedings of the National Academy of Sciences of the United States of America</a:t>
            </a:r>
            <a:r>
              <a:rPr lang="en-US" sz="4800" dirty="0">
                <a:solidFill>
                  <a:schemeClr val="tx2"/>
                </a:solidFill>
              </a:rPr>
              <a:t>, </a:t>
            </a:r>
            <a:r>
              <a:rPr lang="en-US" sz="4800" i="1" dirty="0">
                <a:solidFill>
                  <a:schemeClr val="tx2"/>
                </a:solidFill>
              </a:rPr>
              <a:t>113</a:t>
            </a:r>
            <a:r>
              <a:rPr lang="en-US" sz="4800" dirty="0">
                <a:solidFill>
                  <a:schemeClr val="tx2"/>
                </a:solidFill>
              </a:rPr>
              <a:t>(16), 4296–4301. </a:t>
            </a:r>
            <a:r>
              <a:rPr lang="en-US" sz="4800" dirty="0">
                <a:solidFill>
                  <a:schemeClr val="tx2"/>
                </a:solidFill>
                <a:hlinkClick r:id="rId3">
                  <a:extLst>
                    <a:ext uri="{A12FA001-AC4F-418D-AE19-62706E023703}">
                      <ahyp:hlinkClr xmlns:ahyp="http://schemas.microsoft.com/office/drawing/2018/hyperlinkcolor" val="tx"/>
                    </a:ext>
                  </a:extLst>
                </a:hlinkClick>
              </a:rPr>
              <a:t>https://doi.org/10.1073/pnas.1516047113</a:t>
            </a:r>
            <a:endParaRPr lang="en-US" sz="4800" dirty="0">
              <a:solidFill>
                <a:schemeClr val="tx2"/>
              </a:solidFill>
            </a:endParaRPr>
          </a:p>
          <a:p>
            <a:pPr marL="914400" indent="-914400">
              <a:buFont typeface="+mj-lt"/>
              <a:buAutoNum type="arabicPeriod" startAt="12"/>
            </a:pPr>
            <a:r>
              <a:rPr lang="en-US" sz="4800" dirty="0">
                <a:solidFill>
                  <a:schemeClr val="tx2"/>
                </a:solidFill>
              </a:rPr>
              <a:t>Cohen, J. J., Gabriel, B. A., &amp; Terrell, C. (2002). The case for diversity in the health care workforce. </a:t>
            </a:r>
            <a:r>
              <a:rPr lang="en-US" sz="4800" i="1" dirty="0">
                <a:solidFill>
                  <a:schemeClr val="tx2"/>
                </a:solidFill>
              </a:rPr>
              <a:t>Health affairs (Project Hope)</a:t>
            </a:r>
            <a:r>
              <a:rPr lang="en-US" sz="4800" dirty="0">
                <a:solidFill>
                  <a:schemeClr val="tx2"/>
                </a:solidFill>
              </a:rPr>
              <a:t>, </a:t>
            </a:r>
            <a:r>
              <a:rPr lang="en-US" sz="4800" i="1" dirty="0">
                <a:solidFill>
                  <a:schemeClr val="tx2"/>
                </a:solidFill>
              </a:rPr>
              <a:t>21</a:t>
            </a:r>
            <a:r>
              <a:rPr lang="en-US" sz="4800" dirty="0">
                <a:solidFill>
                  <a:schemeClr val="tx2"/>
                </a:solidFill>
              </a:rPr>
              <a:t>(5), 90–102. https://doi.org/10.1377/hlthaff.21.5.90</a:t>
            </a:r>
          </a:p>
          <a:p>
            <a:pPr marL="914400" indent="-914400">
              <a:buFont typeface="+mj-lt"/>
              <a:buAutoNum type="arabicPeriod" startAt="12"/>
            </a:pPr>
            <a:r>
              <a:rPr lang="en-US" sz="4800" dirty="0">
                <a:solidFill>
                  <a:schemeClr val="tx2"/>
                </a:solidFill>
              </a:rPr>
              <a:t>Daugherty, S. L., Blair, I. V., </a:t>
            </a:r>
            <a:r>
              <a:rPr lang="en-US" sz="4800" dirty="0" err="1">
                <a:solidFill>
                  <a:schemeClr val="tx2"/>
                </a:solidFill>
              </a:rPr>
              <a:t>Havranek</a:t>
            </a:r>
            <a:r>
              <a:rPr lang="en-US" sz="4800" dirty="0">
                <a:solidFill>
                  <a:schemeClr val="tx2"/>
                </a:solidFill>
              </a:rPr>
              <a:t>, E. P., Furniss, A., Dickinson, L. M., </a:t>
            </a:r>
            <a:r>
              <a:rPr lang="en-US" sz="4800" dirty="0" err="1">
                <a:solidFill>
                  <a:schemeClr val="tx2"/>
                </a:solidFill>
              </a:rPr>
              <a:t>Karimkhani</a:t>
            </a:r>
            <a:r>
              <a:rPr lang="en-US" sz="4800" dirty="0">
                <a:solidFill>
                  <a:schemeClr val="tx2"/>
                </a:solidFill>
              </a:rPr>
              <a:t>, E., Main, D. S., &amp; </a:t>
            </a:r>
            <a:r>
              <a:rPr lang="en-US" sz="4800" dirty="0" err="1">
                <a:solidFill>
                  <a:schemeClr val="tx2"/>
                </a:solidFill>
              </a:rPr>
              <a:t>Masoudi</a:t>
            </a:r>
            <a:r>
              <a:rPr lang="en-US" sz="4800" dirty="0">
                <a:solidFill>
                  <a:schemeClr val="tx2"/>
                </a:solidFill>
              </a:rPr>
              <a:t>, F. A. (2017). Implicit Gender Bias and the Use of Cardiovascular Tests Among Cardiologists. </a:t>
            </a:r>
            <a:r>
              <a:rPr lang="en-US" sz="4800" i="1" dirty="0">
                <a:solidFill>
                  <a:schemeClr val="tx2"/>
                </a:solidFill>
              </a:rPr>
              <a:t>Journal of the American Heart Association</a:t>
            </a:r>
            <a:r>
              <a:rPr lang="en-US" sz="4800" dirty="0">
                <a:solidFill>
                  <a:schemeClr val="tx2"/>
                </a:solidFill>
              </a:rPr>
              <a:t>, </a:t>
            </a:r>
            <a:r>
              <a:rPr lang="en-US" sz="4800" i="1" dirty="0">
                <a:solidFill>
                  <a:schemeClr val="tx2"/>
                </a:solidFill>
              </a:rPr>
              <a:t>6</a:t>
            </a:r>
            <a:r>
              <a:rPr lang="en-US" sz="4800" dirty="0">
                <a:solidFill>
                  <a:schemeClr val="tx2"/>
                </a:solidFill>
              </a:rPr>
              <a:t>(12), e006872. </a:t>
            </a:r>
            <a:r>
              <a:rPr lang="en-US" sz="4800" dirty="0">
                <a:solidFill>
                  <a:schemeClr val="tx2"/>
                </a:solidFill>
                <a:hlinkClick r:id="rId4">
                  <a:extLst>
                    <a:ext uri="{A12FA001-AC4F-418D-AE19-62706E023703}">
                      <ahyp:hlinkClr xmlns:ahyp="http://schemas.microsoft.com/office/drawing/2018/hyperlinkcolor" val="tx"/>
                    </a:ext>
                  </a:extLst>
                </a:hlinkClick>
              </a:rPr>
              <a:t>https://doi.org/10.1161/JAHA.117.006872</a:t>
            </a:r>
            <a:endParaRPr lang="en-US" sz="4800" dirty="0">
              <a:solidFill>
                <a:schemeClr val="tx2"/>
              </a:solidFill>
            </a:endParaRPr>
          </a:p>
          <a:p>
            <a:pPr marL="914400" indent="-914400">
              <a:buFont typeface="+mj-lt"/>
              <a:buAutoNum type="arabicPeriod" startAt="12"/>
            </a:pPr>
            <a:r>
              <a:rPr lang="en-US" sz="4800" dirty="0">
                <a:solidFill>
                  <a:schemeClr val="tx2"/>
                </a:solidFill>
              </a:rPr>
              <a:t>Nadal K. A (2014). Guide to Responding to Microaggressions. CUNY FORUM 2:1 (2014) 71-76. </a:t>
            </a:r>
          </a:p>
          <a:p>
            <a:pPr marL="914400" indent="-914400">
              <a:buFont typeface="+mj-lt"/>
              <a:buAutoNum type="arabicPeriod" startAt="12"/>
            </a:pPr>
            <a:r>
              <a:rPr lang="en-US" sz="4800" dirty="0">
                <a:solidFill>
                  <a:schemeClr val="tx2"/>
                </a:solidFill>
              </a:rPr>
              <a:t>Sue, D. W., </a:t>
            </a:r>
            <a:r>
              <a:rPr lang="en-US" sz="4800" dirty="0" err="1">
                <a:solidFill>
                  <a:schemeClr val="tx2"/>
                </a:solidFill>
              </a:rPr>
              <a:t>Capodilupo</a:t>
            </a:r>
            <a:r>
              <a:rPr lang="en-US" sz="4800" dirty="0">
                <a:solidFill>
                  <a:schemeClr val="tx2"/>
                </a:solidFill>
              </a:rPr>
              <a:t>, C. M., Torino, G. C., </a:t>
            </a:r>
            <a:r>
              <a:rPr lang="en-US" sz="4800" dirty="0" err="1">
                <a:solidFill>
                  <a:schemeClr val="tx2"/>
                </a:solidFill>
              </a:rPr>
              <a:t>Bucceri</a:t>
            </a:r>
            <a:r>
              <a:rPr lang="en-US" sz="4800" dirty="0">
                <a:solidFill>
                  <a:schemeClr val="tx2"/>
                </a:solidFill>
              </a:rPr>
              <a:t>, J. M., Holder, A. M., Nadal, K. L., &amp; </a:t>
            </a:r>
            <a:r>
              <a:rPr lang="en-US" sz="4800" dirty="0" err="1">
                <a:solidFill>
                  <a:schemeClr val="tx2"/>
                </a:solidFill>
              </a:rPr>
              <a:t>Esquilin</a:t>
            </a:r>
            <a:r>
              <a:rPr lang="en-US" sz="4800" dirty="0">
                <a:solidFill>
                  <a:schemeClr val="tx2"/>
                </a:solidFill>
              </a:rPr>
              <a:t>, M. (2007). Racial microaggressions in everyday life: implications for clinical practice. </a:t>
            </a:r>
            <a:r>
              <a:rPr lang="en-US" sz="4800" i="1" dirty="0">
                <a:solidFill>
                  <a:schemeClr val="tx2"/>
                </a:solidFill>
              </a:rPr>
              <a:t>The American psychologist</a:t>
            </a:r>
            <a:r>
              <a:rPr lang="en-US" sz="4800" dirty="0">
                <a:solidFill>
                  <a:schemeClr val="tx2"/>
                </a:solidFill>
              </a:rPr>
              <a:t>, </a:t>
            </a:r>
            <a:r>
              <a:rPr lang="en-US" sz="4800" i="1" dirty="0">
                <a:solidFill>
                  <a:schemeClr val="tx2"/>
                </a:solidFill>
              </a:rPr>
              <a:t>62</a:t>
            </a:r>
            <a:r>
              <a:rPr lang="en-US" sz="4800" dirty="0">
                <a:solidFill>
                  <a:schemeClr val="tx2"/>
                </a:solidFill>
              </a:rPr>
              <a:t>(4), 271–286. </a:t>
            </a:r>
            <a:r>
              <a:rPr lang="en-US" sz="4800" dirty="0">
                <a:solidFill>
                  <a:schemeClr val="tx2"/>
                </a:solidFill>
                <a:hlinkClick r:id="rId5">
                  <a:extLst>
                    <a:ext uri="{A12FA001-AC4F-418D-AE19-62706E023703}">
                      <ahyp:hlinkClr xmlns:ahyp="http://schemas.microsoft.com/office/drawing/2018/hyperlinkcolor" val="tx"/>
                    </a:ext>
                  </a:extLst>
                </a:hlinkClick>
              </a:rPr>
              <a:t>https://doi.org/10.1037/0003-066X.62.4.271</a:t>
            </a:r>
            <a:endParaRPr lang="en-US" sz="4800" dirty="0">
              <a:solidFill>
                <a:schemeClr val="tx2"/>
              </a:solidFill>
            </a:endParaRPr>
          </a:p>
          <a:p>
            <a:pPr marL="914400" indent="-914400">
              <a:buFont typeface="+mj-lt"/>
              <a:buAutoNum type="arabicPeriod" startAt="12"/>
            </a:pPr>
            <a:r>
              <a:rPr lang="en-US" sz="4800" dirty="0">
                <a:solidFill>
                  <a:schemeClr val="tx2"/>
                </a:solidFill>
              </a:rPr>
              <a:t>Kim L, Whitaker M, O’Halloran A. </a:t>
            </a:r>
            <a:r>
              <a:rPr lang="en-US" sz="4800" dirty="0" err="1">
                <a:solidFill>
                  <a:schemeClr val="tx2"/>
                </a:solidFill>
              </a:rPr>
              <a:t>Kambhampati</a:t>
            </a:r>
            <a:r>
              <a:rPr lang="en-US" sz="4800" dirty="0">
                <a:solidFill>
                  <a:schemeClr val="tx2"/>
                </a:solidFill>
              </a:rPr>
              <a:t> A, Chai S, </a:t>
            </a:r>
            <a:r>
              <a:rPr lang="en-US" sz="4800" dirty="0" err="1">
                <a:solidFill>
                  <a:schemeClr val="tx2"/>
                </a:solidFill>
              </a:rPr>
              <a:t>Reingold</a:t>
            </a:r>
            <a:r>
              <a:rPr lang="en-US" sz="4800" dirty="0">
                <a:solidFill>
                  <a:schemeClr val="tx2"/>
                </a:solidFill>
              </a:rPr>
              <a:t> A, Armistead I, et al. (2020) Hospitalization Rates and Characteristics of Children Aged &lt;18 Years Hospitalized with Laboratory-Confirmed COVID-19-COVID-NET, 14 States, March 1- July 25, 2020. MMWR </a:t>
            </a:r>
            <a:r>
              <a:rPr lang="en-US" sz="4800" dirty="0" err="1">
                <a:solidFill>
                  <a:schemeClr val="tx2"/>
                </a:solidFill>
              </a:rPr>
              <a:t>Morb</a:t>
            </a:r>
            <a:r>
              <a:rPr lang="en-US" sz="4800" dirty="0">
                <a:solidFill>
                  <a:schemeClr val="tx2"/>
                </a:solidFill>
              </a:rPr>
              <a:t> Mortal </a:t>
            </a:r>
            <a:r>
              <a:rPr lang="en-US" sz="4800" dirty="0" err="1">
                <a:solidFill>
                  <a:schemeClr val="tx2"/>
                </a:solidFill>
              </a:rPr>
              <a:t>Wkly</a:t>
            </a:r>
            <a:r>
              <a:rPr lang="en-US" sz="4800" dirty="0">
                <a:solidFill>
                  <a:schemeClr val="tx2"/>
                </a:solidFill>
              </a:rPr>
              <a:t> Rep. </a:t>
            </a:r>
            <a:r>
              <a:rPr lang="en-US" sz="4800" dirty="0" err="1">
                <a:solidFill>
                  <a:schemeClr val="tx2"/>
                </a:solidFill>
              </a:rPr>
              <a:t>epPub</a:t>
            </a:r>
            <a:r>
              <a:rPr lang="en-US" sz="4800" dirty="0">
                <a:solidFill>
                  <a:schemeClr val="tx2"/>
                </a:solidFill>
              </a:rPr>
              <a:t> </a:t>
            </a:r>
            <a:r>
              <a:rPr lang="en-US" sz="4800" u="sng" dirty="0">
                <a:solidFill>
                  <a:schemeClr val="tx2"/>
                </a:solidFill>
                <a:hlinkClick r:id="rId6">
                  <a:extLst>
                    <a:ext uri="{A12FA001-AC4F-418D-AE19-62706E023703}">
                      <ahyp:hlinkClr xmlns:ahyp="http://schemas.microsoft.com/office/drawing/2018/hyperlinkcolor" val="tx"/>
                    </a:ext>
                  </a:extLst>
                </a:hlinkClick>
              </a:rPr>
              <a:t>https://www.cdc.gov/mmwr/volumes/69/wr/mm6932e3.htm?s#suggestedcitation</a:t>
            </a:r>
            <a:r>
              <a:rPr lang="en-US" sz="4800" dirty="0">
                <a:solidFill>
                  <a:schemeClr val="tx2"/>
                </a:solidFill>
              </a:rPr>
              <a:t> </a:t>
            </a:r>
          </a:p>
          <a:p>
            <a:pPr marL="914400" indent="-914400">
              <a:buFont typeface="+mj-lt"/>
              <a:buAutoNum type="arabicPeriod" startAt="12"/>
            </a:pPr>
            <a:r>
              <a:rPr lang="en-US" sz="4800" dirty="0">
                <a:solidFill>
                  <a:schemeClr val="tx2"/>
                </a:solidFill>
              </a:rPr>
              <a:t>Peterson EE, Davis NL, Goodman D, Cox S, </a:t>
            </a:r>
            <a:r>
              <a:rPr lang="en-US" sz="4800" dirty="0" err="1">
                <a:solidFill>
                  <a:schemeClr val="tx2"/>
                </a:solidFill>
              </a:rPr>
              <a:t>Syverson</a:t>
            </a:r>
            <a:r>
              <a:rPr lang="en-US" sz="4800" dirty="0">
                <a:solidFill>
                  <a:schemeClr val="tx2"/>
                </a:solidFill>
              </a:rPr>
              <a:t> C, Seed K, Shapiro-</a:t>
            </a:r>
            <a:r>
              <a:rPr lang="en-US" sz="4800" dirty="0" err="1">
                <a:solidFill>
                  <a:schemeClr val="tx2"/>
                </a:solidFill>
              </a:rPr>
              <a:t>Mendoz</a:t>
            </a:r>
            <a:r>
              <a:rPr lang="en-US" sz="4800" dirty="0">
                <a:solidFill>
                  <a:schemeClr val="tx2"/>
                </a:solidFill>
              </a:rPr>
              <a:t> C, Callaghan W, Barfield W. (2019) Racial/Ethnic Disparities in Pregnancy-Related Deaths – United States, 2007-2016. MMR </a:t>
            </a:r>
            <a:r>
              <a:rPr lang="en-US" sz="4800" dirty="0" err="1">
                <a:solidFill>
                  <a:schemeClr val="tx2"/>
                </a:solidFill>
              </a:rPr>
              <a:t>Morb</a:t>
            </a:r>
            <a:r>
              <a:rPr lang="en-US" sz="4800" dirty="0">
                <a:solidFill>
                  <a:schemeClr val="tx2"/>
                </a:solidFill>
              </a:rPr>
              <a:t> Mortal </a:t>
            </a:r>
            <a:r>
              <a:rPr lang="en-US" sz="4800" dirty="0" err="1">
                <a:solidFill>
                  <a:schemeClr val="tx2"/>
                </a:solidFill>
              </a:rPr>
              <a:t>Wkly</a:t>
            </a:r>
            <a:r>
              <a:rPr lang="en-US" sz="4800" dirty="0">
                <a:solidFill>
                  <a:schemeClr val="tx2"/>
                </a:solidFill>
              </a:rPr>
              <a:t> Rep; 68:762765. DOI: </a:t>
            </a:r>
            <a:r>
              <a:rPr lang="en-US" sz="4800" u="sng" dirty="0">
                <a:solidFill>
                  <a:schemeClr val="tx2"/>
                </a:solidFill>
                <a:hlinkClick r:id="rId7">
                  <a:extLst>
                    <a:ext uri="{A12FA001-AC4F-418D-AE19-62706E023703}">
                      <ahyp:hlinkClr xmlns:ahyp="http://schemas.microsoft.com/office/drawing/2018/hyperlinkcolor" val="tx"/>
                    </a:ext>
                  </a:extLst>
                </a:hlinkClick>
              </a:rPr>
              <a:t>http://dx.doi.org/10.15585/mmwr.mm6835a3</a:t>
            </a:r>
            <a:endParaRPr lang="en-US" sz="8000" dirty="0">
              <a:solidFill>
                <a:schemeClr val="tx2"/>
              </a:solidFill>
            </a:endParaRPr>
          </a:p>
          <a:p>
            <a:pPr marL="914400" indent="-914400">
              <a:buFont typeface="+mj-lt"/>
              <a:buAutoNum type="arabicPeriod" startAt="12"/>
            </a:pPr>
            <a:r>
              <a:rPr lang="en-US" sz="4800" dirty="0">
                <a:solidFill>
                  <a:schemeClr val="tx2"/>
                </a:solidFill>
              </a:rPr>
              <a:t>Bruce K, Trichilo R, Gillispie-Bell V, Hyde R, Outhuse A. (2021) Louisiana Pregnancy-Associated Mortality Review. </a:t>
            </a:r>
            <a:r>
              <a:rPr lang="en-US" sz="4800" dirty="0">
                <a:solidFill>
                  <a:schemeClr val="tx2"/>
                </a:solidFill>
                <a:hlinkClick r:id="rId8">
                  <a:extLst>
                    <a:ext uri="{A12FA001-AC4F-418D-AE19-62706E023703}">
                      <ahyp:hlinkClr xmlns:ahyp="http://schemas.microsoft.com/office/drawing/2018/hyperlinkcolor" val="tx"/>
                    </a:ext>
                  </a:extLst>
                </a:hlinkClick>
              </a:rPr>
              <a:t>https://www.partnersforfamilyhealth.org/wp-content/uploads/2021/09/2018_PAMR_Report_FINAL_MF.pdf</a:t>
            </a:r>
            <a:r>
              <a:rPr lang="en-US" sz="4800" dirty="0">
                <a:solidFill>
                  <a:schemeClr val="tx2"/>
                </a:solidFill>
              </a:rPr>
              <a:t>. Last accessed on October 28, 2021.</a:t>
            </a:r>
          </a:p>
          <a:p>
            <a:pPr marL="914400" indent="-914400">
              <a:buFont typeface="+mj-lt"/>
              <a:buAutoNum type="arabicPeriod" startAt="12"/>
            </a:pPr>
            <a:r>
              <a:rPr lang="en-US" sz="4800" dirty="0" err="1">
                <a:solidFill>
                  <a:schemeClr val="tx2"/>
                </a:solidFill>
              </a:rPr>
              <a:t>MacDorman</a:t>
            </a:r>
            <a:r>
              <a:rPr lang="en-US" sz="4800" dirty="0">
                <a:solidFill>
                  <a:schemeClr val="tx2"/>
                </a:solidFill>
              </a:rPr>
              <a:t> M. F. (2011). Race and ethnic disparities in fetal mortality, preterm birth, and infant mortality in the United States: an overview. </a:t>
            </a:r>
            <a:r>
              <a:rPr lang="en-US" sz="4800" i="1" dirty="0">
                <a:solidFill>
                  <a:schemeClr val="tx2"/>
                </a:solidFill>
              </a:rPr>
              <a:t>Seminars in perinatology</a:t>
            </a:r>
            <a:r>
              <a:rPr lang="en-US" sz="4800" dirty="0">
                <a:solidFill>
                  <a:schemeClr val="tx2"/>
                </a:solidFill>
              </a:rPr>
              <a:t>, </a:t>
            </a:r>
            <a:r>
              <a:rPr lang="en-US" sz="4800" i="1" dirty="0">
                <a:solidFill>
                  <a:schemeClr val="tx2"/>
                </a:solidFill>
              </a:rPr>
              <a:t>35</a:t>
            </a:r>
            <a:r>
              <a:rPr lang="en-US" sz="4800" dirty="0">
                <a:solidFill>
                  <a:schemeClr val="tx2"/>
                </a:solidFill>
              </a:rPr>
              <a:t>(4), 200–208. </a:t>
            </a:r>
            <a:r>
              <a:rPr lang="en-US" sz="4800" dirty="0">
                <a:solidFill>
                  <a:schemeClr val="tx2"/>
                </a:solidFill>
                <a:hlinkClick r:id="rId9">
                  <a:extLst>
                    <a:ext uri="{A12FA001-AC4F-418D-AE19-62706E023703}">
                      <ahyp:hlinkClr xmlns:ahyp="http://schemas.microsoft.com/office/drawing/2018/hyperlinkcolor" val="tx"/>
                    </a:ext>
                  </a:extLst>
                </a:hlinkClick>
              </a:rPr>
              <a:t>https://doi.org/10.1053/j.semperi.2011.02.017</a:t>
            </a:r>
            <a:endParaRPr lang="en-US" sz="4800" dirty="0">
              <a:solidFill>
                <a:schemeClr val="tx2"/>
              </a:solidFill>
            </a:endParaRPr>
          </a:p>
          <a:p>
            <a:pPr marL="914400" indent="-914400">
              <a:buFont typeface="+mj-lt"/>
              <a:buAutoNum type="arabicPeriod" startAt="12"/>
            </a:pPr>
            <a:r>
              <a:rPr lang="en-US" sz="4800" dirty="0">
                <a:solidFill>
                  <a:schemeClr val="tx2"/>
                </a:solidFill>
              </a:rPr>
              <a:t>Infant Mortality and African Americans. U.S. Department of Health and Human Services. Office of Minority Health. </a:t>
            </a:r>
            <a:r>
              <a:rPr lang="en-US" sz="4800" u="sng" dirty="0">
                <a:solidFill>
                  <a:schemeClr val="tx2"/>
                </a:solidFill>
                <a:hlinkClick r:id="rId10">
                  <a:extLst>
                    <a:ext uri="{A12FA001-AC4F-418D-AE19-62706E023703}">
                      <ahyp:hlinkClr xmlns:ahyp="http://schemas.microsoft.com/office/drawing/2018/hyperlinkcolor" val="tx"/>
                    </a:ext>
                  </a:extLst>
                </a:hlinkClick>
              </a:rPr>
              <a:t>https://minorityhealth.hhs.gov/omh/browse.aspx?lvl=4&amp;lvlid=23</a:t>
            </a:r>
            <a:r>
              <a:rPr lang="en-US" sz="4800" dirty="0">
                <a:solidFill>
                  <a:schemeClr val="tx2"/>
                </a:solidFill>
              </a:rPr>
              <a:t>. Last accessed on July 7, 2020. </a:t>
            </a:r>
          </a:p>
          <a:p>
            <a:pPr marL="914400" indent="-914400">
              <a:buFont typeface="+mj-lt"/>
              <a:buAutoNum type="arabicPeriod" startAt="12"/>
            </a:pPr>
            <a:r>
              <a:rPr lang="en-US" sz="4800" dirty="0">
                <a:solidFill>
                  <a:schemeClr val="tx2"/>
                </a:solidFill>
              </a:rPr>
              <a:t>Leonard, S. A., Main, E. K., Scott, K. A., Profit, J., &amp; Carmichael, S. L. (2019). Racial and ethnic disparities in severe maternal morbidity prevalence and trends. </a:t>
            </a:r>
            <a:r>
              <a:rPr lang="en-US" sz="4800" i="1" dirty="0">
                <a:solidFill>
                  <a:schemeClr val="tx2"/>
                </a:solidFill>
              </a:rPr>
              <a:t>Annals of epidemiology</a:t>
            </a:r>
            <a:r>
              <a:rPr lang="en-US" sz="4800" dirty="0">
                <a:solidFill>
                  <a:schemeClr val="tx2"/>
                </a:solidFill>
              </a:rPr>
              <a:t>, </a:t>
            </a:r>
            <a:r>
              <a:rPr lang="en-US" sz="4800" i="1" dirty="0">
                <a:solidFill>
                  <a:schemeClr val="tx2"/>
                </a:solidFill>
              </a:rPr>
              <a:t>33</a:t>
            </a:r>
            <a:r>
              <a:rPr lang="en-US" sz="4800" dirty="0">
                <a:solidFill>
                  <a:schemeClr val="tx2"/>
                </a:solidFill>
              </a:rPr>
              <a:t>, 30–36. </a:t>
            </a:r>
            <a:r>
              <a:rPr lang="en-US" sz="4800" dirty="0">
                <a:solidFill>
                  <a:schemeClr val="tx2"/>
                </a:solidFill>
                <a:hlinkClick r:id="rId11">
                  <a:extLst>
                    <a:ext uri="{A12FA001-AC4F-418D-AE19-62706E023703}">
                      <ahyp:hlinkClr xmlns:ahyp="http://schemas.microsoft.com/office/drawing/2018/hyperlinkcolor" val="tx"/>
                    </a:ext>
                  </a:extLst>
                </a:hlinkClick>
              </a:rPr>
              <a:t>https://doi.org/10.1016/j.annepidem.2019.02.007</a:t>
            </a:r>
            <a:endParaRPr lang="en-US" sz="4800" dirty="0">
              <a:solidFill>
                <a:schemeClr val="tx2"/>
              </a:solidFill>
            </a:endParaRPr>
          </a:p>
          <a:p>
            <a:pPr marL="914400" indent="-914400">
              <a:buFont typeface="+mj-lt"/>
              <a:buAutoNum type="arabicPeriod" startAt="12"/>
            </a:pPr>
            <a:r>
              <a:rPr lang="en-US" sz="4800" dirty="0">
                <a:solidFill>
                  <a:schemeClr val="tx2"/>
                </a:solidFill>
              </a:rPr>
              <a:t>Wyatt R, </a:t>
            </a:r>
            <a:r>
              <a:rPr lang="en-US" sz="4800" dirty="0" err="1">
                <a:solidFill>
                  <a:schemeClr val="tx2"/>
                </a:solidFill>
              </a:rPr>
              <a:t>Laderman</a:t>
            </a:r>
            <a:r>
              <a:rPr lang="en-US" sz="4800" dirty="0">
                <a:solidFill>
                  <a:schemeClr val="tx2"/>
                </a:solidFill>
              </a:rPr>
              <a:t> M, </a:t>
            </a:r>
            <a:r>
              <a:rPr lang="en-US" sz="4800" dirty="0" err="1">
                <a:solidFill>
                  <a:schemeClr val="tx2"/>
                </a:solidFill>
              </a:rPr>
              <a:t>Botwinick</a:t>
            </a:r>
            <a:r>
              <a:rPr lang="en-US" sz="4800" dirty="0">
                <a:solidFill>
                  <a:schemeClr val="tx2"/>
                </a:solidFill>
              </a:rPr>
              <a:t> L, Mate K, Whittington J. </a:t>
            </a:r>
            <a:r>
              <a:rPr lang="en-US" sz="4800" i="1" dirty="0">
                <a:solidFill>
                  <a:schemeClr val="tx2"/>
                </a:solidFill>
              </a:rPr>
              <a:t>Achieving Health Equity: A Guide for Health Care Organizations</a:t>
            </a:r>
            <a:r>
              <a:rPr lang="en-US" sz="4800" dirty="0">
                <a:solidFill>
                  <a:schemeClr val="tx2"/>
                </a:solidFill>
              </a:rPr>
              <a:t>. IHI White Paper. Cambridge, Massachusetts: Institute for Healthcare Improvement; 2016. (Available at ihi.org)</a:t>
            </a:r>
          </a:p>
          <a:p>
            <a:pPr marL="514350" indent="-514350">
              <a:buFont typeface="+mj-lt"/>
              <a:buAutoNum type="arabicPeriod" startAt="15"/>
            </a:pPr>
            <a:endParaRPr lang="en-US" dirty="0"/>
          </a:p>
        </p:txBody>
      </p:sp>
    </p:spTree>
    <p:extLst>
      <p:ext uri="{BB962C8B-B14F-4D97-AF65-F5344CB8AC3E}">
        <p14:creationId xmlns:p14="http://schemas.microsoft.com/office/powerpoint/2010/main" val="4015571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0F812A-3479-4AB2-B8EF-23458A27DC87}"/>
              </a:ext>
            </a:extLst>
          </p:cNvPr>
          <p:cNvSpPr>
            <a:spLocks noGrp="1"/>
          </p:cNvSpPr>
          <p:nvPr>
            <p:ph type="title"/>
          </p:nvPr>
        </p:nvSpPr>
        <p:spPr/>
        <p:txBody>
          <a:bodyPr/>
          <a:lstStyle/>
          <a:p>
            <a:r>
              <a:rPr lang="en-US" dirty="0">
                <a:solidFill>
                  <a:schemeClr val="tx2"/>
                </a:solidFill>
                <a:latin typeface="Arial Black" panose="020B0A04020102020204" pitchFamily="34" charset="0"/>
              </a:rPr>
              <a:t>References</a:t>
            </a:r>
          </a:p>
        </p:txBody>
      </p:sp>
      <p:sp>
        <p:nvSpPr>
          <p:cNvPr id="8" name="Content Placeholder 7">
            <a:extLst>
              <a:ext uri="{FF2B5EF4-FFF2-40B4-BE49-F238E27FC236}">
                <a16:creationId xmlns:a16="http://schemas.microsoft.com/office/drawing/2014/main" id="{4DC61B68-AB81-4FAB-B643-2E6B106234EE}"/>
              </a:ext>
            </a:extLst>
          </p:cNvPr>
          <p:cNvSpPr>
            <a:spLocks noGrp="1"/>
          </p:cNvSpPr>
          <p:nvPr>
            <p:ph idx="1"/>
          </p:nvPr>
        </p:nvSpPr>
        <p:spPr>
          <a:xfrm>
            <a:off x="685800" y="1690688"/>
            <a:ext cx="10515600" cy="4351338"/>
          </a:xfrm>
        </p:spPr>
        <p:txBody>
          <a:bodyPr>
            <a:normAutofit fontScale="40000" lnSpcReduction="20000"/>
          </a:bodyPr>
          <a:lstStyle/>
          <a:p>
            <a:pPr marL="914400" indent="-914400">
              <a:buFont typeface="+mj-lt"/>
              <a:buAutoNum type="arabicPeriod" startAt="25"/>
            </a:pPr>
            <a:r>
              <a:rPr lang="en-US" sz="4800" dirty="0" err="1">
                <a:solidFill>
                  <a:schemeClr val="tx2"/>
                </a:solidFill>
              </a:rPr>
              <a:t>Braveman</a:t>
            </a:r>
            <a:r>
              <a:rPr lang="en-US" sz="4800" dirty="0">
                <a:solidFill>
                  <a:schemeClr val="tx2"/>
                </a:solidFill>
              </a:rPr>
              <a:t>, P. A., Kumanyika, S., Fielding, J., </a:t>
            </a:r>
            <a:r>
              <a:rPr lang="en-US" sz="4800" dirty="0" err="1">
                <a:solidFill>
                  <a:schemeClr val="tx2"/>
                </a:solidFill>
              </a:rPr>
              <a:t>Laveist</a:t>
            </a:r>
            <a:r>
              <a:rPr lang="en-US" sz="4800" dirty="0">
                <a:solidFill>
                  <a:schemeClr val="tx2"/>
                </a:solidFill>
              </a:rPr>
              <a:t>, T., Borrell, L. N., </a:t>
            </a:r>
            <a:r>
              <a:rPr lang="en-US" sz="4800" dirty="0" err="1">
                <a:solidFill>
                  <a:schemeClr val="tx2"/>
                </a:solidFill>
              </a:rPr>
              <a:t>Manderscheid</a:t>
            </a:r>
            <a:r>
              <a:rPr lang="en-US" sz="4800" dirty="0">
                <a:solidFill>
                  <a:schemeClr val="tx2"/>
                </a:solidFill>
              </a:rPr>
              <a:t>, R., &amp; Troutman, A. (2011). Health disparities and health equity: the issue is justice. </a:t>
            </a:r>
            <a:r>
              <a:rPr lang="en-US" sz="4800" i="1" dirty="0">
                <a:solidFill>
                  <a:schemeClr val="tx2"/>
                </a:solidFill>
              </a:rPr>
              <a:t>American journal of public health</a:t>
            </a:r>
            <a:r>
              <a:rPr lang="en-US" sz="4800" dirty="0">
                <a:solidFill>
                  <a:schemeClr val="tx2"/>
                </a:solidFill>
              </a:rPr>
              <a:t>, </a:t>
            </a:r>
            <a:r>
              <a:rPr lang="en-US" sz="4800" i="1" dirty="0">
                <a:solidFill>
                  <a:schemeClr val="tx2"/>
                </a:solidFill>
              </a:rPr>
              <a:t>101 Suppl 1</a:t>
            </a:r>
            <a:r>
              <a:rPr lang="en-US" sz="4800" dirty="0">
                <a:solidFill>
                  <a:schemeClr val="tx2"/>
                </a:solidFill>
              </a:rPr>
              <a:t>(Suppl 1), S149–S155. </a:t>
            </a:r>
            <a:r>
              <a:rPr lang="en-US" sz="4800" dirty="0">
                <a:solidFill>
                  <a:schemeClr val="tx2"/>
                </a:solidFill>
                <a:hlinkClick r:id="rId2">
                  <a:extLst>
                    <a:ext uri="{A12FA001-AC4F-418D-AE19-62706E023703}">
                      <ahyp:hlinkClr xmlns:ahyp="http://schemas.microsoft.com/office/drawing/2018/hyperlinkcolor" val="tx"/>
                    </a:ext>
                  </a:extLst>
                </a:hlinkClick>
              </a:rPr>
              <a:t>https://doi.org/10.2105/AJPH.2010.300062</a:t>
            </a:r>
            <a:endParaRPr lang="en-US" sz="4800" dirty="0">
              <a:solidFill>
                <a:schemeClr val="tx2"/>
              </a:solidFill>
            </a:endParaRPr>
          </a:p>
          <a:p>
            <a:pPr marL="914400" indent="-914400">
              <a:buFont typeface="+mj-lt"/>
              <a:buAutoNum type="arabicPeriod" startAt="25"/>
            </a:pPr>
            <a:r>
              <a:rPr lang="en-US" sz="4800" dirty="0">
                <a:solidFill>
                  <a:schemeClr val="tx2"/>
                </a:solidFill>
              </a:rPr>
              <a:t>Devine, P. G., </a:t>
            </a:r>
            <a:r>
              <a:rPr lang="en-US" sz="4800" dirty="0" err="1">
                <a:solidFill>
                  <a:schemeClr val="tx2"/>
                </a:solidFill>
              </a:rPr>
              <a:t>Forscher</a:t>
            </a:r>
            <a:r>
              <a:rPr lang="en-US" sz="4800" dirty="0">
                <a:solidFill>
                  <a:schemeClr val="tx2"/>
                </a:solidFill>
              </a:rPr>
              <a:t>, P. S., Austin, A. J., &amp; Cox, W. T. (2012). Long-term reduction in implicit race bias: A prejudice habit-breaking intervention. </a:t>
            </a:r>
            <a:r>
              <a:rPr lang="en-US" sz="4800" i="1" dirty="0">
                <a:solidFill>
                  <a:schemeClr val="tx2"/>
                </a:solidFill>
              </a:rPr>
              <a:t>Journal of experimental social psychology</a:t>
            </a:r>
            <a:r>
              <a:rPr lang="en-US" sz="4800" dirty="0">
                <a:solidFill>
                  <a:schemeClr val="tx2"/>
                </a:solidFill>
              </a:rPr>
              <a:t>, </a:t>
            </a:r>
            <a:r>
              <a:rPr lang="en-US" sz="4800" i="1" dirty="0">
                <a:solidFill>
                  <a:schemeClr val="tx2"/>
                </a:solidFill>
              </a:rPr>
              <a:t>48</a:t>
            </a:r>
            <a:r>
              <a:rPr lang="en-US" sz="4800" dirty="0">
                <a:solidFill>
                  <a:schemeClr val="tx2"/>
                </a:solidFill>
              </a:rPr>
              <a:t>(6), 1267–1278. </a:t>
            </a:r>
            <a:r>
              <a:rPr lang="en-US" sz="4800" dirty="0">
                <a:solidFill>
                  <a:schemeClr val="tx2"/>
                </a:solidFill>
                <a:hlinkClick r:id="rId3">
                  <a:extLst>
                    <a:ext uri="{A12FA001-AC4F-418D-AE19-62706E023703}">
                      <ahyp:hlinkClr xmlns:ahyp="http://schemas.microsoft.com/office/drawing/2018/hyperlinkcolor" val="tx"/>
                    </a:ext>
                  </a:extLst>
                </a:hlinkClick>
              </a:rPr>
              <a:t>https://doi.org/10.1016/j.jesp.2012.06.00</a:t>
            </a:r>
            <a:endParaRPr lang="en-US" sz="4800" dirty="0">
              <a:solidFill>
                <a:schemeClr val="tx2"/>
              </a:solidFill>
            </a:endParaRPr>
          </a:p>
          <a:p>
            <a:pPr marL="914400" indent="-914400">
              <a:buFont typeface="+mj-lt"/>
              <a:buAutoNum type="arabicPeriod" startAt="25"/>
            </a:pPr>
            <a:r>
              <a:rPr lang="en-US" sz="4800" dirty="0">
                <a:solidFill>
                  <a:schemeClr val="tx2"/>
                </a:solidFill>
              </a:rPr>
              <a:t>FitzGerald C, Hurst S. Implicit bias in healthcare professionals: a systematic review. </a:t>
            </a:r>
            <a:r>
              <a:rPr lang="en-US" sz="4800" i="1" dirty="0">
                <a:solidFill>
                  <a:schemeClr val="tx2"/>
                </a:solidFill>
              </a:rPr>
              <a:t>BMC Med Ethics</a:t>
            </a:r>
            <a:r>
              <a:rPr lang="en-US" sz="4800" dirty="0">
                <a:solidFill>
                  <a:schemeClr val="tx2"/>
                </a:solidFill>
              </a:rPr>
              <a:t>. 2017;18(1):19. Published 2017 Mar 1. doi:10.1186/s12910-017-0179-8</a:t>
            </a:r>
          </a:p>
          <a:p>
            <a:pPr marL="914400" indent="-914400">
              <a:buFont typeface="+mj-lt"/>
              <a:buAutoNum type="arabicPeriod" startAt="25"/>
            </a:pPr>
            <a:r>
              <a:rPr lang="en-US" sz="4800" dirty="0">
                <a:solidFill>
                  <a:schemeClr val="tx2"/>
                </a:solidFill>
              </a:rPr>
              <a:t>Dovidio, J. F., &amp; Fiske, S. T. (2012). Under the radar: how unexamined biases in decision-making processes in clinical interactions can contribute to health care disparities. </a:t>
            </a:r>
            <a:r>
              <a:rPr lang="en-US" sz="4800" i="1" dirty="0">
                <a:solidFill>
                  <a:schemeClr val="tx2"/>
                </a:solidFill>
              </a:rPr>
              <a:t>American journal of public health</a:t>
            </a:r>
            <a:r>
              <a:rPr lang="en-US" sz="4800" dirty="0">
                <a:solidFill>
                  <a:schemeClr val="tx2"/>
                </a:solidFill>
              </a:rPr>
              <a:t>, </a:t>
            </a:r>
            <a:r>
              <a:rPr lang="en-US" sz="4800" i="1" dirty="0">
                <a:solidFill>
                  <a:schemeClr val="tx2"/>
                </a:solidFill>
              </a:rPr>
              <a:t>102</a:t>
            </a:r>
            <a:r>
              <a:rPr lang="en-US" sz="4800" dirty="0">
                <a:solidFill>
                  <a:schemeClr val="tx2"/>
                </a:solidFill>
              </a:rPr>
              <a:t>(5), 945–952. </a:t>
            </a:r>
            <a:r>
              <a:rPr lang="en-US" sz="4800" dirty="0">
                <a:solidFill>
                  <a:schemeClr val="tx2"/>
                </a:solidFill>
                <a:hlinkClick r:id="rId4">
                  <a:extLst>
                    <a:ext uri="{A12FA001-AC4F-418D-AE19-62706E023703}">
                      <ahyp:hlinkClr xmlns:ahyp="http://schemas.microsoft.com/office/drawing/2018/hyperlinkcolor" val="tx"/>
                    </a:ext>
                  </a:extLst>
                </a:hlinkClick>
              </a:rPr>
              <a:t>https://doi.org/10.2105/AJPH.2011.300601</a:t>
            </a:r>
            <a:endParaRPr lang="en-US" sz="4800" dirty="0">
              <a:solidFill>
                <a:schemeClr val="tx2"/>
              </a:solidFill>
            </a:endParaRPr>
          </a:p>
          <a:p>
            <a:pPr marL="914400" indent="-914400">
              <a:buFont typeface="+mj-lt"/>
              <a:buAutoNum type="arabicPeriod" startAt="25"/>
            </a:pPr>
            <a:r>
              <a:rPr lang="en-US" sz="4800" b="0" i="0" dirty="0">
                <a:solidFill>
                  <a:schemeClr val="tx2"/>
                </a:solidFill>
                <a:effectLst/>
              </a:rPr>
              <a:t>Ly DP. Historical Trends in the Representativeness and Incomes of Black Physicians, 1900-2018. </a:t>
            </a:r>
            <a:r>
              <a:rPr lang="en-US" sz="4800" b="0" i="1" dirty="0">
                <a:solidFill>
                  <a:schemeClr val="tx2"/>
                </a:solidFill>
                <a:effectLst/>
              </a:rPr>
              <a:t>J Gen Intern Med</a:t>
            </a:r>
            <a:r>
              <a:rPr lang="en-US" sz="4800" b="0" i="0" dirty="0">
                <a:solidFill>
                  <a:schemeClr val="tx2"/>
                </a:solidFill>
                <a:effectLst/>
              </a:rPr>
              <a:t>. 2022;37(5):1310-1312. doi:10.1007/s11606-021-06745-1</a:t>
            </a:r>
          </a:p>
          <a:p>
            <a:pPr marL="914400" indent="-914400">
              <a:buFont typeface="+mj-lt"/>
              <a:buAutoNum type="arabicPeriod" startAt="25"/>
            </a:pPr>
            <a:r>
              <a:rPr lang="en-US" sz="4800" b="0" i="0" dirty="0">
                <a:solidFill>
                  <a:schemeClr val="tx2"/>
                </a:solidFill>
                <a:effectLst/>
              </a:rPr>
              <a:t>Park J, </a:t>
            </a:r>
            <a:r>
              <a:rPr lang="en-US" sz="4800" b="0" i="0" dirty="0" err="1">
                <a:solidFill>
                  <a:schemeClr val="tx2"/>
                </a:solidFill>
                <a:effectLst/>
              </a:rPr>
              <a:t>Saha</a:t>
            </a:r>
            <a:r>
              <a:rPr lang="en-US" sz="4800" b="0" i="0" dirty="0">
                <a:solidFill>
                  <a:schemeClr val="tx2"/>
                </a:solidFill>
                <a:effectLst/>
              </a:rPr>
              <a:t> S, Chee B, Taylor J, Beach MC. Physician Use of Stigmatizing Language in Patient Medical Records. </a:t>
            </a:r>
            <a:r>
              <a:rPr lang="en-US" sz="4800" b="0" i="1" dirty="0">
                <a:solidFill>
                  <a:schemeClr val="tx2"/>
                </a:solidFill>
                <a:effectLst/>
              </a:rPr>
              <a:t>JAMA </a:t>
            </a:r>
            <a:r>
              <a:rPr lang="en-US" sz="4800" b="0" i="1" dirty="0" err="1">
                <a:solidFill>
                  <a:schemeClr val="tx2"/>
                </a:solidFill>
                <a:effectLst/>
              </a:rPr>
              <a:t>Netw</a:t>
            </a:r>
            <a:r>
              <a:rPr lang="en-US" sz="4800" b="0" i="1" dirty="0">
                <a:solidFill>
                  <a:schemeClr val="tx2"/>
                </a:solidFill>
                <a:effectLst/>
              </a:rPr>
              <a:t> Open</a:t>
            </a:r>
            <a:r>
              <a:rPr lang="en-US" sz="4800" b="0" i="0" dirty="0">
                <a:solidFill>
                  <a:schemeClr val="tx2"/>
                </a:solidFill>
                <a:effectLst/>
              </a:rPr>
              <a:t>. 2021;4(7):e2117052. Published 2021 Jul 1. doi:10.1001/jamanetworkopen.2021.17052</a:t>
            </a:r>
            <a:endParaRPr lang="en-US" sz="4800" dirty="0">
              <a:solidFill>
                <a:schemeClr val="tx2"/>
              </a:solidFill>
            </a:endParaRPr>
          </a:p>
          <a:p>
            <a:pPr marL="742950" indent="-742950">
              <a:buFont typeface="+mj-lt"/>
              <a:buAutoNum type="arabicPeriod" startAt="28"/>
            </a:pPr>
            <a:endParaRPr lang="en-US" sz="4800" dirty="0">
              <a:solidFill>
                <a:schemeClr val="tx2"/>
              </a:solidFill>
            </a:endParaRPr>
          </a:p>
          <a:p>
            <a:pPr marL="742950" indent="-742950">
              <a:buFont typeface="+mj-lt"/>
              <a:buAutoNum type="arabicPeriod" startAt="28"/>
            </a:pPr>
            <a:endParaRPr lang="en-US" sz="4800" dirty="0">
              <a:solidFill>
                <a:schemeClr val="tx2"/>
              </a:solidFill>
            </a:endParaRPr>
          </a:p>
          <a:p>
            <a:pPr marL="742950" indent="-742950">
              <a:buFont typeface="+mj-lt"/>
              <a:buAutoNum type="arabicPeriod" startAt="28"/>
            </a:pPr>
            <a:endParaRPr lang="en-US" sz="4800" dirty="0">
              <a:solidFill>
                <a:schemeClr val="tx2"/>
              </a:solidFill>
            </a:endParaRPr>
          </a:p>
          <a:p>
            <a:pPr marL="742950" indent="-742950">
              <a:buFont typeface="+mj-lt"/>
              <a:buAutoNum type="arabicPeriod" startAt="28"/>
            </a:pPr>
            <a:endParaRPr lang="en-US" sz="4800" dirty="0"/>
          </a:p>
          <a:p>
            <a:pPr marL="742950" indent="-742950">
              <a:buFont typeface="+mj-lt"/>
              <a:buAutoNum type="arabicPeriod" startAt="28"/>
            </a:pPr>
            <a:endParaRPr lang="en-US" sz="4800" dirty="0"/>
          </a:p>
          <a:p>
            <a:pPr marL="742950" indent="-742950">
              <a:buFont typeface="+mj-lt"/>
              <a:buAutoNum type="arabicPeriod" startAt="28"/>
            </a:pPr>
            <a:endParaRPr lang="en-US" sz="4800" dirty="0"/>
          </a:p>
          <a:p>
            <a:pPr marL="742950" indent="-742950">
              <a:buFont typeface="+mj-lt"/>
              <a:buAutoNum type="arabicPeriod" startAt="28"/>
            </a:pPr>
            <a:endParaRPr lang="en-US" sz="4800" dirty="0"/>
          </a:p>
          <a:p>
            <a:pPr marL="514350" indent="-514350">
              <a:buFont typeface="+mj-lt"/>
              <a:buAutoNum type="arabicPeriod" startAt="28"/>
            </a:pPr>
            <a:endParaRPr lang="en-US" sz="4800" dirty="0"/>
          </a:p>
          <a:p>
            <a:pPr marL="514350" indent="-514350">
              <a:buFont typeface="+mj-lt"/>
              <a:buAutoNum type="arabicPeriod" startAt="28"/>
            </a:pPr>
            <a:endParaRPr lang="en-US" sz="4800" dirty="0"/>
          </a:p>
          <a:p>
            <a:pPr marL="514350" indent="-514350">
              <a:buFont typeface="+mj-lt"/>
              <a:buAutoNum type="arabicPeriod" startAt="28"/>
            </a:pPr>
            <a:endParaRPr lang="en-US" dirty="0"/>
          </a:p>
        </p:txBody>
      </p:sp>
    </p:spTree>
    <p:extLst>
      <p:ext uri="{BB962C8B-B14F-4D97-AF65-F5344CB8AC3E}">
        <p14:creationId xmlns:p14="http://schemas.microsoft.com/office/powerpoint/2010/main" val="343581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B15E-AA15-437D-996E-310F2F72D0E9}"/>
              </a:ext>
            </a:extLst>
          </p:cNvPr>
          <p:cNvSpPr>
            <a:spLocks noGrp="1"/>
          </p:cNvSpPr>
          <p:nvPr>
            <p:ph type="title"/>
          </p:nvPr>
        </p:nvSpPr>
        <p:spPr/>
        <p:txBody>
          <a:bodyPr anchor="ctr">
            <a:normAutofit/>
          </a:bodyPr>
          <a:lstStyle/>
          <a:p>
            <a:r>
              <a:rPr lang="en-US" dirty="0">
                <a:solidFill>
                  <a:schemeClr val="tx2"/>
                </a:solidFill>
                <a:latin typeface="Arial Black" panose="020B0A04020102020204" pitchFamily="34" charset="0"/>
              </a:rPr>
              <a:t>Linking Quality to Equity</a:t>
            </a:r>
          </a:p>
        </p:txBody>
      </p:sp>
      <p:sp>
        <p:nvSpPr>
          <p:cNvPr id="3" name="Content Placeholder 2">
            <a:extLst>
              <a:ext uri="{FF2B5EF4-FFF2-40B4-BE49-F238E27FC236}">
                <a16:creationId xmlns:a16="http://schemas.microsoft.com/office/drawing/2014/main" id="{714E0EE5-EF97-4789-8CD4-13F1040C85EC}"/>
              </a:ext>
            </a:extLst>
          </p:cNvPr>
          <p:cNvSpPr>
            <a:spLocks noGrp="1"/>
          </p:cNvSpPr>
          <p:nvPr>
            <p:ph idx="1"/>
          </p:nvPr>
        </p:nvSpPr>
        <p:spPr>
          <a:xfrm>
            <a:off x="838200" y="1825625"/>
            <a:ext cx="5029200" cy="4351338"/>
          </a:xfrm>
        </p:spPr>
        <p:txBody>
          <a:bodyPr>
            <a:normAutofit fontScale="92500" lnSpcReduction="20000"/>
          </a:bodyPr>
          <a:lstStyle/>
          <a:p>
            <a:pPr>
              <a:lnSpc>
                <a:spcPct val="90000"/>
              </a:lnSpc>
            </a:pPr>
            <a:r>
              <a:rPr lang="en-US" sz="3000" dirty="0">
                <a:solidFill>
                  <a:schemeClr val="tx2"/>
                </a:solidFill>
              </a:rPr>
              <a:t>The Institute of Medicine defines quality</a:t>
            </a:r>
            <a:r>
              <a:rPr lang="en-US" sz="3000" b="1" dirty="0">
                <a:solidFill>
                  <a:schemeClr val="tx2"/>
                </a:solidFill>
              </a:rPr>
              <a:t> </a:t>
            </a:r>
            <a:r>
              <a:rPr lang="en-US" sz="3000" dirty="0">
                <a:solidFill>
                  <a:schemeClr val="tx2"/>
                </a:solidFill>
              </a:rPr>
              <a:t>as </a:t>
            </a:r>
            <a:r>
              <a:rPr lang="en-US" sz="3000" b="1" dirty="0">
                <a:solidFill>
                  <a:schemeClr val="tx2"/>
                </a:solidFill>
              </a:rPr>
              <a:t>“</a:t>
            </a:r>
            <a:r>
              <a:rPr lang="en-US" sz="3000" b="1" i="1" dirty="0">
                <a:solidFill>
                  <a:schemeClr val="tx2"/>
                </a:solidFill>
              </a:rPr>
              <a:t>the degree to which health services for individuals and populations increase the likelihood of desired health outcomes and are consistent with current professional knowledge”</a:t>
            </a:r>
          </a:p>
          <a:p>
            <a:pPr marL="0" indent="0">
              <a:lnSpc>
                <a:spcPct val="90000"/>
              </a:lnSpc>
              <a:buNone/>
            </a:pPr>
            <a:endParaRPr lang="en-US" sz="3000" b="1" i="1" dirty="0">
              <a:solidFill>
                <a:schemeClr val="tx2"/>
              </a:solidFill>
            </a:endParaRPr>
          </a:p>
          <a:p>
            <a:pPr>
              <a:lnSpc>
                <a:spcPct val="90000"/>
              </a:lnSpc>
            </a:pPr>
            <a:r>
              <a:rPr lang="en-US" sz="3000" dirty="0">
                <a:solidFill>
                  <a:schemeClr val="tx2"/>
                </a:solidFill>
              </a:rPr>
              <a:t>Health disparities are the health outcome measure of progress toward health equity</a:t>
            </a:r>
            <a:r>
              <a:rPr lang="en-US" sz="3000" baseline="30000" dirty="0">
                <a:solidFill>
                  <a:schemeClr val="tx2"/>
                </a:solidFill>
              </a:rPr>
              <a:t>*</a:t>
            </a:r>
            <a:endParaRPr lang="en-US" sz="3000" dirty="0">
              <a:solidFill>
                <a:schemeClr val="tx2"/>
              </a:solidFill>
            </a:endParaRPr>
          </a:p>
          <a:p>
            <a:pPr marL="0" indent="0">
              <a:lnSpc>
                <a:spcPct val="90000"/>
              </a:lnSpc>
              <a:buNone/>
            </a:pPr>
            <a:endParaRPr lang="en-US" dirty="0"/>
          </a:p>
        </p:txBody>
      </p:sp>
      <p:sp>
        <p:nvSpPr>
          <p:cNvPr id="7" name="Rectangle 6">
            <a:extLst>
              <a:ext uri="{FF2B5EF4-FFF2-40B4-BE49-F238E27FC236}">
                <a16:creationId xmlns:a16="http://schemas.microsoft.com/office/drawing/2014/main" id="{5CEC2FA7-F29A-4B04-B66B-9709EA53FBE5}"/>
              </a:ext>
            </a:extLst>
          </p:cNvPr>
          <p:cNvSpPr/>
          <p:nvPr/>
        </p:nvSpPr>
        <p:spPr>
          <a:xfrm>
            <a:off x="6959979" y="1750209"/>
            <a:ext cx="4953000" cy="403989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745E3C-8FE7-4387-A16C-D8543181261D}"/>
              </a:ext>
            </a:extLst>
          </p:cNvPr>
          <p:cNvCxnSpPr/>
          <p:nvPr/>
        </p:nvCxnSpPr>
        <p:spPr>
          <a:xfrm>
            <a:off x="6934200" y="2590800"/>
            <a:ext cx="495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E2C990B-AEB7-4672-9E19-A72F9EA183C7}"/>
              </a:ext>
            </a:extLst>
          </p:cNvPr>
          <p:cNvCxnSpPr/>
          <p:nvPr/>
        </p:nvCxnSpPr>
        <p:spPr>
          <a:xfrm>
            <a:off x="6934200" y="3429000"/>
            <a:ext cx="495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48679A8-B1E5-4C5B-8186-7B2EF47AC76B}"/>
              </a:ext>
            </a:extLst>
          </p:cNvPr>
          <p:cNvCxnSpPr/>
          <p:nvPr/>
        </p:nvCxnSpPr>
        <p:spPr>
          <a:xfrm>
            <a:off x="6934200" y="4343400"/>
            <a:ext cx="495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E7942BC-DA6C-47B2-A05D-0DD93FBFA8AF}"/>
              </a:ext>
            </a:extLst>
          </p:cNvPr>
          <p:cNvCxnSpPr/>
          <p:nvPr/>
        </p:nvCxnSpPr>
        <p:spPr>
          <a:xfrm>
            <a:off x="6934200" y="5105400"/>
            <a:ext cx="4953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1EF1BAD-3DAD-4C58-A154-7C618DBF18FD}"/>
              </a:ext>
            </a:extLst>
          </p:cNvPr>
          <p:cNvSpPr txBox="1"/>
          <p:nvPr/>
        </p:nvSpPr>
        <p:spPr>
          <a:xfrm>
            <a:off x="7391400" y="1828800"/>
            <a:ext cx="4038600" cy="584775"/>
          </a:xfrm>
          <a:prstGeom prst="rect">
            <a:avLst/>
          </a:prstGeom>
          <a:noFill/>
        </p:spPr>
        <p:txBody>
          <a:bodyPr wrap="square" rtlCol="0">
            <a:spAutoFit/>
          </a:bodyPr>
          <a:lstStyle/>
          <a:p>
            <a:pPr algn="ctr"/>
            <a:r>
              <a:rPr lang="en-US" sz="3200" b="1" dirty="0">
                <a:solidFill>
                  <a:schemeClr val="bg1"/>
                </a:solidFill>
              </a:rPr>
              <a:t>Safe</a:t>
            </a:r>
          </a:p>
        </p:txBody>
      </p:sp>
      <p:sp>
        <p:nvSpPr>
          <p:cNvPr id="14" name="TextBox 13">
            <a:extLst>
              <a:ext uri="{FF2B5EF4-FFF2-40B4-BE49-F238E27FC236}">
                <a16:creationId xmlns:a16="http://schemas.microsoft.com/office/drawing/2014/main" id="{16FE238D-E046-4CB6-BDA8-90690F54F276}"/>
              </a:ext>
            </a:extLst>
          </p:cNvPr>
          <p:cNvSpPr txBox="1"/>
          <p:nvPr/>
        </p:nvSpPr>
        <p:spPr>
          <a:xfrm>
            <a:off x="7349067" y="2737412"/>
            <a:ext cx="4038600" cy="584775"/>
          </a:xfrm>
          <a:prstGeom prst="rect">
            <a:avLst/>
          </a:prstGeom>
          <a:noFill/>
        </p:spPr>
        <p:txBody>
          <a:bodyPr wrap="square" rtlCol="0">
            <a:spAutoFit/>
          </a:bodyPr>
          <a:lstStyle/>
          <a:p>
            <a:pPr algn="ctr"/>
            <a:r>
              <a:rPr lang="en-US" sz="3200" b="1" dirty="0">
                <a:solidFill>
                  <a:schemeClr val="bg1"/>
                </a:solidFill>
              </a:rPr>
              <a:t>Effectiveness</a:t>
            </a:r>
          </a:p>
        </p:txBody>
      </p:sp>
      <p:sp>
        <p:nvSpPr>
          <p:cNvPr id="15" name="TextBox 14">
            <a:extLst>
              <a:ext uri="{FF2B5EF4-FFF2-40B4-BE49-F238E27FC236}">
                <a16:creationId xmlns:a16="http://schemas.microsoft.com/office/drawing/2014/main" id="{C0A8A7E7-EDEE-479E-B329-10C5D60C31F5}"/>
              </a:ext>
            </a:extLst>
          </p:cNvPr>
          <p:cNvSpPr txBox="1"/>
          <p:nvPr/>
        </p:nvSpPr>
        <p:spPr>
          <a:xfrm>
            <a:off x="7361767" y="3581401"/>
            <a:ext cx="4038600" cy="584775"/>
          </a:xfrm>
          <a:prstGeom prst="rect">
            <a:avLst/>
          </a:prstGeom>
          <a:noFill/>
        </p:spPr>
        <p:txBody>
          <a:bodyPr wrap="square" rtlCol="0">
            <a:spAutoFit/>
          </a:bodyPr>
          <a:lstStyle/>
          <a:p>
            <a:pPr algn="ctr"/>
            <a:r>
              <a:rPr lang="en-US" sz="3200" b="1" dirty="0">
                <a:solidFill>
                  <a:schemeClr val="bg1"/>
                </a:solidFill>
              </a:rPr>
              <a:t>Patient-Centered</a:t>
            </a:r>
          </a:p>
        </p:txBody>
      </p:sp>
      <p:sp>
        <p:nvSpPr>
          <p:cNvPr id="16" name="TextBox 15">
            <a:extLst>
              <a:ext uri="{FF2B5EF4-FFF2-40B4-BE49-F238E27FC236}">
                <a16:creationId xmlns:a16="http://schemas.microsoft.com/office/drawing/2014/main" id="{0A9747F3-97B7-420F-9212-8171C0D034C1}"/>
              </a:ext>
            </a:extLst>
          </p:cNvPr>
          <p:cNvSpPr txBox="1"/>
          <p:nvPr/>
        </p:nvSpPr>
        <p:spPr>
          <a:xfrm>
            <a:off x="7361767" y="4358086"/>
            <a:ext cx="4038600" cy="584775"/>
          </a:xfrm>
          <a:prstGeom prst="rect">
            <a:avLst/>
          </a:prstGeom>
          <a:noFill/>
        </p:spPr>
        <p:txBody>
          <a:bodyPr wrap="square" rtlCol="0">
            <a:spAutoFit/>
          </a:bodyPr>
          <a:lstStyle/>
          <a:p>
            <a:pPr algn="ctr"/>
            <a:r>
              <a:rPr lang="en-US" sz="3200" b="1" dirty="0">
                <a:solidFill>
                  <a:schemeClr val="bg1"/>
                </a:solidFill>
              </a:rPr>
              <a:t>Timely</a:t>
            </a:r>
          </a:p>
        </p:txBody>
      </p:sp>
      <p:sp>
        <p:nvSpPr>
          <p:cNvPr id="17" name="TextBox 16">
            <a:extLst>
              <a:ext uri="{FF2B5EF4-FFF2-40B4-BE49-F238E27FC236}">
                <a16:creationId xmlns:a16="http://schemas.microsoft.com/office/drawing/2014/main" id="{3BBF816C-CC38-4E54-B770-111B2749716A}"/>
              </a:ext>
            </a:extLst>
          </p:cNvPr>
          <p:cNvSpPr txBox="1"/>
          <p:nvPr/>
        </p:nvSpPr>
        <p:spPr>
          <a:xfrm>
            <a:off x="7408333" y="5055317"/>
            <a:ext cx="4038600" cy="584775"/>
          </a:xfrm>
          <a:prstGeom prst="rect">
            <a:avLst/>
          </a:prstGeom>
          <a:noFill/>
        </p:spPr>
        <p:txBody>
          <a:bodyPr wrap="square" rtlCol="0">
            <a:spAutoFit/>
          </a:bodyPr>
          <a:lstStyle/>
          <a:p>
            <a:pPr algn="ctr"/>
            <a:r>
              <a:rPr lang="en-US" sz="3200" b="1" dirty="0">
                <a:solidFill>
                  <a:schemeClr val="bg1"/>
                </a:solidFill>
              </a:rPr>
              <a:t>Efficient</a:t>
            </a:r>
          </a:p>
        </p:txBody>
      </p:sp>
      <p:sp>
        <p:nvSpPr>
          <p:cNvPr id="18" name="Rectangle 17">
            <a:extLst>
              <a:ext uri="{FF2B5EF4-FFF2-40B4-BE49-F238E27FC236}">
                <a16:creationId xmlns:a16="http://schemas.microsoft.com/office/drawing/2014/main" id="{9ED5A40B-E96D-4A05-8D14-C8C2309E8059}"/>
              </a:ext>
            </a:extLst>
          </p:cNvPr>
          <p:cNvSpPr/>
          <p:nvPr/>
        </p:nvSpPr>
        <p:spPr>
          <a:xfrm>
            <a:off x="6140124" y="1750209"/>
            <a:ext cx="809978" cy="403988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164358A-A4BF-497D-A82C-5F26C166A9D3}"/>
              </a:ext>
            </a:extLst>
          </p:cNvPr>
          <p:cNvSpPr txBox="1"/>
          <p:nvPr/>
        </p:nvSpPr>
        <p:spPr>
          <a:xfrm>
            <a:off x="6114724" y="1786898"/>
            <a:ext cx="738664" cy="3811292"/>
          </a:xfrm>
          <a:prstGeom prst="rect">
            <a:avLst/>
          </a:prstGeom>
          <a:noFill/>
        </p:spPr>
        <p:txBody>
          <a:bodyPr vert="vert270" wrap="square" rtlCol="0">
            <a:spAutoFit/>
          </a:bodyPr>
          <a:lstStyle/>
          <a:p>
            <a:pPr algn="ctr"/>
            <a:r>
              <a:rPr lang="en-US" sz="3600" b="1" dirty="0">
                <a:solidFill>
                  <a:schemeClr val="bg1"/>
                </a:solidFill>
              </a:rPr>
              <a:t>Equity</a:t>
            </a:r>
          </a:p>
        </p:txBody>
      </p:sp>
    </p:spTree>
    <p:extLst>
      <p:ext uri="{BB962C8B-B14F-4D97-AF65-F5344CB8AC3E}">
        <p14:creationId xmlns:p14="http://schemas.microsoft.com/office/powerpoint/2010/main" val="282923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pic>
        <p:nvPicPr>
          <p:cNvPr id="8" name="Picture 7" descr="A group of people in a room&#10;&#10;Description automatically generated">
            <a:extLst>
              <a:ext uri="{FF2B5EF4-FFF2-40B4-BE49-F238E27FC236}">
                <a16:creationId xmlns:a16="http://schemas.microsoft.com/office/drawing/2014/main" id="{2CB37A2E-B5B9-427B-9341-AE45B6788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0750"/>
            <a:ext cx="8229600" cy="6172200"/>
          </a:xfrm>
          <a:prstGeom prst="rect">
            <a:avLst/>
          </a:prstGeom>
          <a:noFill/>
        </p:spPr>
      </p:pic>
      <p:sp>
        <p:nvSpPr>
          <p:cNvPr id="9" name="TextBox 8">
            <a:extLst>
              <a:ext uri="{FF2B5EF4-FFF2-40B4-BE49-F238E27FC236}">
                <a16:creationId xmlns:a16="http://schemas.microsoft.com/office/drawing/2014/main" id="{CB8663B8-03EF-4794-9B72-D9E37B14520C}"/>
              </a:ext>
            </a:extLst>
          </p:cNvPr>
          <p:cNvSpPr txBox="1"/>
          <p:nvPr/>
        </p:nvSpPr>
        <p:spPr>
          <a:xfrm>
            <a:off x="2813578" y="6429473"/>
            <a:ext cx="7924800" cy="307777"/>
          </a:xfrm>
          <a:prstGeom prst="rect">
            <a:avLst/>
          </a:prstGeom>
          <a:noFill/>
        </p:spPr>
        <p:txBody>
          <a:bodyPr wrap="square" rtlCol="0">
            <a:spAutoFit/>
          </a:bodyPr>
          <a:lstStyle/>
          <a:p>
            <a:r>
              <a:rPr lang="en-US" sz="1400" i="1" dirty="0">
                <a:solidFill>
                  <a:srgbClr val="485865"/>
                </a:solidFill>
              </a:rPr>
              <a:t>Ref “Interaction Institute for Social Change” Artist: Angus Maguire</a:t>
            </a:r>
          </a:p>
        </p:txBody>
      </p:sp>
    </p:spTree>
    <p:extLst>
      <p:ext uri="{BB962C8B-B14F-4D97-AF65-F5344CB8AC3E}">
        <p14:creationId xmlns:p14="http://schemas.microsoft.com/office/powerpoint/2010/main" val="695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BF91DEDE-6D46-43FE-B6FE-641F044BCF4C}"/>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dirty="0"/>
              <a:t>Why do health disparities occur?</a:t>
            </a:r>
          </a:p>
        </p:txBody>
      </p:sp>
      <p:pic>
        <p:nvPicPr>
          <p:cNvPr id="7" name="Picture Placeholder 11" descr="A picture containing looking, dark, bird, light&#10;&#10;Description automatically generated">
            <a:extLst>
              <a:ext uri="{FF2B5EF4-FFF2-40B4-BE49-F238E27FC236}">
                <a16:creationId xmlns:a16="http://schemas.microsoft.com/office/drawing/2014/main" id="{91ABCD26-D585-4718-A5E9-1595AA90FD14}"/>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4006" b="17318"/>
          <a:stretch/>
        </p:blipFill>
        <p:spPr>
          <a:xfrm>
            <a:off x="20" y="10"/>
            <a:ext cx="4992985" cy="6857990"/>
          </a:xfrm>
          <a:prstGeom prst="rect">
            <a:avLst/>
          </a:prstGeom>
          <a:noFill/>
        </p:spPr>
      </p:pic>
    </p:spTree>
    <p:extLst>
      <p:ext uri="{BB962C8B-B14F-4D97-AF65-F5344CB8AC3E}">
        <p14:creationId xmlns:p14="http://schemas.microsoft.com/office/powerpoint/2010/main" val="165562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416CA61A-11E5-48D9-BCDB-0E30ACCE559B}"/>
              </a:ext>
            </a:extLst>
          </p:cNvPr>
          <p:cNvGraphicFramePr/>
          <p:nvPr>
            <p:extLst>
              <p:ext uri="{D42A27DB-BD31-4B8C-83A1-F6EECF244321}">
                <p14:modId xmlns:p14="http://schemas.microsoft.com/office/powerpoint/2010/main" val="4017783206"/>
              </p:ext>
            </p:extLst>
          </p:nvPr>
        </p:nvGraphicFramePr>
        <p:xfrm>
          <a:off x="1732943" y="2460978"/>
          <a:ext cx="8726113"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a:extLst>
              <a:ext uri="{FF2B5EF4-FFF2-40B4-BE49-F238E27FC236}">
                <a16:creationId xmlns:a16="http://schemas.microsoft.com/office/drawing/2014/main" id="{BD0B3C4B-9B9D-4844-AB66-757107F39B68}"/>
              </a:ext>
            </a:extLst>
          </p:cNvPr>
          <p:cNvGraphicFramePr>
            <a:graphicFrameLocks noGrp="1"/>
          </p:cNvGraphicFramePr>
          <p:nvPr>
            <p:ph idx="1"/>
            <p:extLst>
              <p:ext uri="{D42A27DB-BD31-4B8C-83A1-F6EECF244321}">
                <p14:modId xmlns:p14="http://schemas.microsoft.com/office/powerpoint/2010/main" val="3551188827"/>
              </p:ext>
            </p:extLst>
          </p:nvPr>
        </p:nvGraphicFramePr>
        <p:xfrm>
          <a:off x="742046" y="590286"/>
          <a:ext cx="9431867" cy="40322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a:extLst>
              <a:ext uri="{FF2B5EF4-FFF2-40B4-BE49-F238E27FC236}">
                <a16:creationId xmlns:a16="http://schemas.microsoft.com/office/drawing/2014/main" id="{14C3CCC0-6B2D-4CF5-9F96-837156F72F51}"/>
              </a:ext>
            </a:extLst>
          </p:cNvPr>
          <p:cNvSpPr>
            <a:spLocks noGrp="1"/>
          </p:cNvSpPr>
          <p:nvPr>
            <p:ph type="title"/>
          </p:nvPr>
        </p:nvSpPr>
        <p:spPr>
          <a:xfrm>
            <a:off x="228600" y="0"/>
            <a:ext cx="11658600" cy="1325563"/>
          </a:xfrm>
        </p:spPr>
        <p:txBody>
          <a:bodyPr>
            <a:normAutofit/>
          </a:bodyPr>
          <a:lstStyle/>
          <a:p>
            <a:r>
              <a:rPr lang="en-US" sz="4000" b="1" dirty="0">
                <a:solidFill>
                  <a:srgbClr val="485865"/>
                </a:solidFill>
                <a:latin typeface="Arial Black" panose="020B0A04020102020204" pitchFamily="34" charset="0"/>
              </a:rPr>
              <a:t>Donabedian model for quality of care</a:t>
            </a:r>
          </a:p>
        </p:txBody>
      </p:sp>
    </p:spTree>
    <p:extLst>
      <p:ext uri="{BB962C8B-B14F-4D97-AF65-F5344CB8AC3E}">
        <p14:creationId xmlns:p14="http://schemas.microsoft.com/office/powerpoint/2010/main" val="16182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52BC6-2900-4E51-B186-A8F0016B74AE}"/>
              </a:ext>
            </a:extLst>
          </p:cNvPr>
          <p:cNvSpPr>
            <a:spLocks noGrp="1"/>
          </p:cNvSpPr>
          <p:nvPr>
            <p:ph type="title"/>
          </p:nvPr>
        </p:nvSpPr>
        <p:spPr/>
        <p:txBody>
          <a:bodyPr anchor="ctr">
            <a:normAutofit/>
          </a:bodyPr>
          <a:lstStyle/>
          <a:p>
            <a:r>
              <a:rPr lang="en-US" b="1" dirty="0">
                <a:solidFill>
                  <a:srgbClr val="485865"/>
                </a:solidFill>
                <a:latin typeface="Arial Black" panose="020B0A04020102020204" pitchFamily="34" charset="0"/>
                <a:cs typeface="Calibri" panose="020F0502020204030204" pitchFamily="34" charset="0"/>
              </a:rPr>
              <a:t>Structural Racism</a:t>
            </a:r>
          </a:p>
        </p:txBody>
      </p:sp>
      <p:sp>
        <p:nvSpPr>
          <p:cNvPr id="2" name="Content Placeholder 1">
            <a:extLst>
              <a:ext uri="{FF2B5EF4-FFF2-40B4-BE49-F238E27FC236}">
                <a16:creationId xmlns:a16="http://schemas.microsoft.com/office/drawing/2014/main" id="{D8A8FD00-FEAC-4128-A3EE-0F5DB27CE6B0}"/>
              </a:ext>
            </a:extLst>
          </p:cNvPr>
          <p:cNvSpPr>
            <a:spLocks noGrp="1"/>
          </p:cNvSpPr>
          <p:nvPr>
            <p:ph idx="1"/>
          </p:nvPr>
        </p:nvSpPr>
        <p:spPr>
          <a:xfrm>
            <a:off x="5181600" y="1825625"/>
            <a:ext cx="6172200" cy="4351338"/>
          </a:xfrm>
        </p:spPr>
        <p:txBody>
          <a:bodyPr>
            <a:normAutofit fontScale="92500"/>
          </a:bodyPr>
          <a:lstStyle/>
          <a:p>
            <a:r>
              <a:rPr lang="en-US" sz="3600" dirty="0">
                <a:solidFill>
                  <a:srgbClr val="485865"/>
                </a:solidFill>
                <a:latin typeface="Calibri" panose="020F0502020204030204" pitchFamily="34" charset="0"/>
                <a:cs typeface="Calibri" panose="020F0502020204030204" pitchFamily="34" charset="0"/>
              </a:rPr>
              <a:t>Also known as </a:t>
            </a:r>
            <a:r>
              <a:rPr lang="en-US" sz="3600" b="1" dirty="0">
                <a:solidFill>
                  <a:srgbClr val="485865"/>
                </a:solidFill>
                <a:latin typeface="Calibri" panose="020F0502020204030204" pitchFamily="34" charset="0"/>
                <a:cs typeface="Calibri" panose="020F0502020204030204" pitchFamily="34" charset="0"/>
              </a:rPr>
              <a:t>Institutional or Systemic Racism </a:t>
            </a:r>
            <a:r>
              <a:rPr lang="en-US" sz="3600" dirty="0">
                <a:solidFill>
                  <a:srgbClr val="485865"/>
                </a:solidFill>
                <a:latin typeface="Calibri" panose="020F0502020204030204" pitchFamily="34" charset="0"/>
                <a:cs typeface="Calibri" panose="020F0502020204030204" pitchFamily="34" charset="0"/>
              </a:rPr>
              <a:t>is defined as “</a:t>
            </a:r>
            <a:r>
              <a:rPr lang="en-US" sz="3600" i="1" dirty="0">
                <a:solidFill>
                  <a:srgbClr val="485865"/>
                </a:solidFill>
                <a:latin typeface="Calibri" panose="020F0502020204030204" pitchFamily="34" charset="0"/>
                <a:cs typeface="Calibri" panose="020F0502020204030204" pitchFamily="34" charset="0"/>
              </a:rPr>
              <a:t>A system in which public policies, institutional practices, cultural representatives, and other norms work in various, often reinforcing ways to perpetuate racial group inequity”</a:t>
            </a:r>
          </a:p>
          <a:p>
            <a:pPr marL="0" indent="0" algn="r">
              <a:buNone/>
            </a:pPr>
            <a:r>
              <a:rPr lang="en-US" sz="3600" dirty="0">
                <a:solidFill>
                  <a:srgbClr val="485865"/>
                </a:solidFill>
                <a:latin typeface="Calibri" panose="020F0502020204030204" pitchFamily="34" charset="0"/>
                <a:cs typeface="Calibri" panose="020F0502020204030204" pitchFamily="34" charset="0"/>
              </a:rPr>
              <a:t>- The Aspen Institute</a:t>
            </a:r>
          </a:p>
        </p:txBody>
      </p:sp>
      <p:pic>
        <p:nvPicPr>
          <p:cNvPr id="4" name="Picture 3" descr="A close up of text on a white background&#10;&#10;Description automatically generated">
            <a:extLst>
              <a:ext uri="{FF2B5EF4-FFF2-40B4-BE49-F238E27FC236}">
                <a16:creationId xmlns:a16="http://schemas.microsoft.com/office/drawing/2014/main" id="{02FCB934-449C-D442-69C8-65223B682CF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8600" y="2057400"/>
            <a:ext cx="4819973" cy="3217333"/>
          </a:xfrm>
          <a:prstGeom prst="rect">
            <a:avLst/>
          </a:prstGeom>
          <a:noFill/>
        </p:spPr>
      </p:pic>
    </p:spTree>
    <p:extLst>
      <p:ext uri="{BB962C8B-B14F-4D97-AF65-F5344CB8AC3E}">
        <p14:creationId xmlns:p14="http://schemas.microsoft.com/office/powerpoint/2010/main" val="411831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4BAF42-083C-4701-8186-BD319B1B54BB}"/>
              </a:ext>
            </a:extLst>
          </p:cNvPr>
          <p:cNvSpPr>
            <a:spLocks noGrp="1"/>
          </p:cNvSpPr>
          <p:nvPr>
            <p:ph type="title"/>
          </p:nvPr>
        </p:nvSpPr>
        <p:spPr>
          <a:xfrm>
            <a:off x="824023" y="-210487"/>
            <a:ext cx="10515600" cy="1325563"/>
          </a:xfrm>
        </p:spPr>
        <p:txBody>
          <a:bodyPr vert="horz" lIns="91440" tIns="45720" rIns="91440" bIns="45720" rtlCol="0" anchor="b">
            <a:normAutofit/>
          </a:bodyPr>
          <a:lstStyle/>
          <a:p>
            <a:pPr>
              <a:spcBef>
                <a:spcPct val="0"/>
              </a:spcBef>
            </a:pPr>
            <a:r>
              <a:rPr lang="en-US" sz="4000" b="1" kern="1200" dirty="0">
                <a:solidFill>
                  <a:schemeClr val="tx2"/>
                </a:solidFill>
                <a:latin typeface="Arial Black" panose="020B0A04020102020204" pitchFamily="34" charset="0"/>
              </a:rPr>
              <a:t>Structural Racism Impacts SDoH</a:t>
            </a:r>
          </a:p>
        </p:txBody>
      </p:sp>
      <p:pic>
        <p:nvPicPr>
          <p:cNvPr id="19" name="Content Placeholder 8" descr="A picture containing animal&#10;&#10;Description automatically generated">
            <a:extLst>
              <a:ext uri="{FF2B5EF4-FFF2-40B4-BE49-F238E27FC236}">
                <a16:creationId xmlns:a16="http://schemas.microsoft.com/office/drawing/2014/main" id="{BF22A4C3-109B-4B5E-9EDF-E579E806466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50528" y="1119995"/>
            <a:ext cx="6169672" cy="6169672"/>
          </a:xfrm>
          <a:prstGeom prst="rect">
            <a:avLst/>
          </a:prstGeom>
          <a:noFill/>
          <a:ln>
            <a:noFill/>
          </a:ln>
        </p:spPr>
      </p:pic>
      <p:sp>
        <p:nvSpPr>
          <p:cNvPr id="20" name="Cloud 19">
            <a:extLst>
              <a:ext uri="{FF2B5EF4-FFF2-40B4-BE49-F238E27FC236}">
                <a16:creationId xmlns:a16="http://schemas.microsoft.com/office/drawing/2014/main" id="{1051CD36-7380-40B4-BE2A-8A6CA5D7116B}"/>
              </a:ext>
            </a:extLst>
          </p:cNvPr>
          <p:cNvSpPr/>
          <p:nvPr/>
        </p:nvSpPr>
        <p:spPr>
          <a:xfrm>
            <a:off x="3940630" y="1295401"/>
            <a:ext cx="2286000" cy="1366669"/>
          </a:xfrm>
          <a:prstGeom prst="cloud">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Social and community</a:t>
            </a:r>
          </a:p>
        </p:txBody>
      </p:sp>
      <p:sp>
        <p:nvSpPr>
          <p:cNvPr id="21" name="Cloud 20">
            <a:extLst>
              <a:ext uri="{FF2B5EF4-FFF2-40B4-BE49-F238E27FC236}">
                <a16:creationId xmlns:a16="http://schemas.microsoft.com/office/drawing/2014/main" id="{7A35BA2C-72BB-4F64-8AF3-1600DB79CAA8}"/>
              </a:ext>
            </a:extLst>
          </p:cNvPr>
          <p:cNvSpPr/>
          <p:nvPr/>
        </p:nvSpPr>
        <p:spPr>
          <a:xfrm>
            <a:off x="2341053" y="2603176"/>
            <a:ext cx="2286000" cy="1421098"/>
          </a:xfrm>
          <a:prstGeom prst="cloud">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Health and health care</a:t>
            </a:r>
          </a:p>
        </p:txBody>
      </p:sp>
      <p:sp>
        <p:nvSpPr>
          <p:cNvPr id="22" name="Cloud 21">
            <a:extLst>
              <a:ext uri="{FF2B5EF4-FFF2-40B4-BE49-F238E27FC236}">
                <a16:creationId xmlns:a16="http://schemas.microsoft.com/office/drawing/2014/main" id="{451AE40B-E300-421B-8DAF-0849CC0DBFD3}"/>
              </a:ext>
            </a:extLst>
          </p:cNvPr>
          <p:cNvSpPr/>
          <p:nvPr/>
        </p:nvSpPr>
        <p:spPr>
          <a:xfrm>
            <a:off x="1894739" y="4024274"/>
            <a:ext cx="2732314" cy="1421098"/>
          </a:xfrm>
          <a:prstGeom prst="cloud">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Economic stability</a:t>
            </a:r>
          </a:p>
        </p:txBody>
      </p:sp>
      <p:sp>
        <p:nvSpPr>
          <p:cNvPr id="23" name="Cloud 22">
            <a:extLst>
              <a:ext uri="{FF2B5EF4-FFF2-40B4-BE49-F238E27FC236}">
                <a16:creationId xmlns:a16="http://schemas.microsoft.com/office/drawing/2014/main" id="{EE160C9A-5FEF-4397-BA5E-C299358237EE}"/>
              </a:ext>
            </a:extLst>
          </p:cNvPr>
          <p:cNvSpPr/>
          <p:nvPr/>
        </p:nvSpPr>
        <p:spPr>
          <a:xfrm>
            <a:off x="6275147" y="1528932"/>
            <a:ext cx="2049780" cy="1366669"/>
          </a:xfrm>
          <a:prstGeom prst="cloud">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Education</a:t>
            </a:r>
          </a:p>
        </p:txBody>
      </p:sp>
      <p:sp>
        <p:nvSpPr>
          <p:cNvPr id="24" name="Cloud 23">
            <a:extLst>
              <a:ext uri="{FF2B5EF4-FFF2-40B4-BE49-F238E27FC236}">
                <a16:creationId xmlns:a16="http://schemas.microsoft.com/office/drawing/2014/main" id="{5522BDF4-1E00-40D0-B909-C92917BDEF87}"/>
              </a:ext>
            </a:extLst>
          </p:cNvPr>
          <p:cNvSpPr/>
          <p:nvPr/>
        </p:nvSpPr>
        <p:spPr>
          <a:xfrm>
            <a:off x="7722511" y="2164769"/>
            <a:ext cx="2482336" cy="2376062"/>
          </a:xfrm>
          <a:prstGeom prst="cloud">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Neighborhood and the built environment</a:t>
            </a:r>
          </a:p>
        </p:txBody>
      </p:sp>
    </p:spTree>
    <p:extLst>
      <p:ext uri="{BB962C8B-B14F-4D97-AF65-F5344CB8AC3E}">
        <p14:creationId xmlns:p14="http://schemas.microsoft.com/office/powerpoint/2010/main" val="225560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 Gift Slide Master">
  <a:themeElements>
    <a:clrScheme name="BFH Color Scheme">
      <a:dk1>
        <a:srgbClr val="00ABCC"/>
      </a:dk1>
      <a:lt1>
        <a:srgbClr val="FFFFFF"/>
      </a:lt1>
      <a:dk2>
        <a:srgbClr val="485868"/>
      </a:dk2>
      <a:lt2>
        <a:srgbClr val="EEECE1"/>
      </a:lt2>
      <a:accent1>
        <a:srgbClr val="12244C"/>
      </a:accent1>
      <a:accent2>
        <a:srgbClr val="8BC53E"/>
      </a:accent2>
      <a:accent3>
        <a:srgbClr val="C0DAE3"/>
      </a:accent3>
      <a:accent4>
        <a:srgbClr val="3F84B2"/>
      </a:accent4>
      <a:accent5>
        <a:srgbClr val="593C80"/>
      </a:accent5>
      <a:accent6>
        <a:srgbClr val="F58700"/>
      </a:accent6>
      <a:hlink>
        <a:srgbClr val="00ABCC"/>
      </a:hlink>
      <a:folHlink>
        <a:srgbClr val="12244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FH Theme">
  <a:themeElements>
    <a:clrScheme name="BFH Color Scheme">
      <a:dk1>
        <a:srgbClr val="00ABCC"/>
      </a:dk1>
      <a:lt1>
        <a:srgbClr val="FFFFFF"/>
      </a:lt1>
      <a:dk2>
        <a:srgbClr val="485868"/>
      </a:dk2>
      <a:lt2>
        <a:srgbClr val="EEECE1"/>
      </a:lt2>
      <a:accent1>
        <a:srgbClr val="12244C"/>
      </a:accent1>
      <a:accent2>
        <a:srgbClr val="8BC53E"/>
      </a:accent2>
      <a:accent3>
        <a:srgbClr val="C0DAE3"/>
      </a:accent3>
      <a:accent4>
        <a:srgbClr val="3F84B2"/>
      </a:accent4>
      <a:accent5>
        <a:srgbClr val="593C80"/>
      </a:accent5>
      <a:accent6>
        <a:srgbClr val="F58700"/>
      </a:accent6>
      <a:hlink>
        <a:srgbClr val="00ABCC"/>
      </a:hlink>
      <a:folHlink>
        <a:srgbClr val="12244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4110</TotalTime>
  <Words>3276</Words>
  <Application>Microsoft Office PowerPoint</Application>
  <PresentationFormat>Widescreen</PresentationFormat>
  <Paragraphs>225</Paragraphs>
  <Slides>32</Slides>
  <Notes>20</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The Gift Slide Master</vt:lpstr>
      <vt:lpstr>BFH Theme</vt:lpstr>
      <vt:lpstr>Office Theme</vt:lpstr>
      <vt:lpstr>Health Equity:  What is it and How Do We Achieve It?</vt:lpstr>
      <vt:lpstr>Objectives</vt:lpstr>
      <vt:lpstr>You Cannot Have Quality Without Equity </vt:lpstr>
      <vt:lpstr>Linking Quality to Equity</vt:lpstr>
      <vt:lpstr>PowerPoint Presentation</vt:lpstr>
      <vt:lpstr>Why do health disparities occur?</vt:lpstr>
      <vt:lpstr>Donabedian model for quality of care</vt:lpstr>
      <vt:lpstr>Structural Racism</vt:lpstr>
      <vt:lpstr>Structural Racism Impacts SDoH</vt:lpstr>
      <vt:lpstr>Where You Live Matters</vt:lpstr>
      <vt:lpstr>Why do health disparities occur?</vt:lpstr>
      <vt:lpstr>Differences in how we deliver care</vt:lpstr>
      <vt:lpstr>Implicit Bias Defined</vt:lpstr>
      <vt:lpstr>Moment of Reflection</vt:lpstr>
      <vt:lpstr>Causes of Implicit Bias</vt:lpstr>
      <vt:lpstr>Bias Beliefs about Race and Pain</vt:lpstr>
      <vt:lpstr>Bias Beliefs about Race and Pain</vt:lpstr>
      <vt:lpstr>Bias Beliefs About Black Women Then and Now</vt:lpstr>
      <vt:lpstr>How health disparities happen</vt:lpstr>
      <vt:lpstr>Maternal and Infant Health Disparities</vt:lpstr>
      <vt:lpstr>Where do we go from here:  Pathway to Change</vt:lpstr>
      <vt:lpstr>WHO Framework for SDoH</vt:lpstr>
      <vt:lpstr>IHI Framework for Creating Health Equity</vt:lpstr>
      <vt:lpstr>The Roadmap to Reduce Disparities</vt:lpstr>
      <vt:lpstr>Your Role in Equity:  Address Your Implicit Bias</vt:lpstr>
      <vt:lpstr>PowerPoint Presentation</vt:lpstr>
      <vt:lpstr>Summary </vt:lpstr>
      <vt:lpstr>Diversity and Inclusion Podcasts</vt:lpstr>
      <vt:lpstr>The Effects of Inequities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Equity:  What is at the Root of it All</dc:title>
  <dc:creator>Veronica Gillispie M.D.</dc:creator>
  <cp:lastModifiedBy>Kitty P</cp:lastModifiedBy>
  <cp:revision>63</cp:revision>
  <dcterms:created xsi:type="dcterms:W3CDTF">2020-08-13T10:56:51Z</dcterms:created>
  <dcterms:modified xsi:type="dcterms:W3CDTF">2024-10-21T15:26:36Z</dcterms:modified>
</cp:coreProperties>
</file>