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7" r:id="rId1"/>
    <p:sldMasterId id="2147484000" r:id="rId2"/>
    <p:sldMasterId id="2147484014" r:id="rId3"/>
    <p:sldMasterId id="2147484027" r:id="rId4"/>
    <p:sldMasterId id="2147484040" r:id="rId5"/>
    <p:sldMasterId id="2147484067" r:id="rId6"/>
    <p:sldMasterId id="2147484081" r:id="rId7"/>
  </p:sldMasterIdLst>
  <p:notesMasterIdLst>
    <p:notesMasterId r:id="rId76"/>
  </p:notesMasterIdLst>
  <p:sldIdLst>
    <p:sldId id="256" r:id="rId8"/>
    <p:sldId id="472" r:id="rId9"/>
    <p:sldId id="509" r:id="rId10"/>
    <p:sldId id="278" r:id="rId11"/>
    <p:sldId id="471" r:id="rId12"/>
    <p:sldId id="522" r:id="rId13"/>
    <p:sldId id="510" r:id="rId14"/>
    <p:sldId id="279" r:id="rId15"/>
    <p:sldId id="311" r:id="rId16"/>
    <p:sldId id="312" r:id="rId17"/>
    <p:sldId id="512" r:id="rId18"/>
    <p:sldId id="288" r:id="rId19"/>
    <p:sldId id="403" r:id="rId20"/>
    <p:sldId id="418" r:id="rId21"/>
    <p:sldId id="404" r:id="rId22"/>
    <p:sldId id="299" r:id="rId23"/>
    <p:sldId id="517" r:id="rId24"/>
    <p:sldId id="290" r:id="rId25"/>
    <p:sldId id="297" r:id="rId26"/>
    <p:sldId id="409" r:id="rId27"/>
    <p:sldId id="419" r:id="rId28"/>
    <p:sldId id="257" r:id="rId29"/>
    <p:sldId id="413" r:id="rId30"/>
    <p:sldId id="402" r:id="rId31"/>
    <p:sldId id="426" r:id="rId32"/>
    <p:sldId id="425" r:id="rId33"/>
    <p:sldId id="289" r:id="rId34"/>
    <p:sldId id="493" r:id="rId35"/>
    <p:sldId id="494" r:id="rId36"/>
    <p:sldId id="298" r:id="rId37"/>
    <p:sldId id="502" r:id="rId38"/>
    <p:sldId id="451" r:id="rId39"/>
    <p:sldId id="501" r:id="rId40"/>
    <p:sldId id="503" r:id="rId41"/>
    <p:sldId id="504" r:id="rId42"/>
    <p:sldId id="505" r:id="rId43"/>
    <p:sldId id="511" r:id="rId44"/>
    <p:sldId id="293" r:id="rId45"/>
    <p:sldId id="291" r:id="rId46"/>
    <p:sldId id="282" r:id="rId47"/>
    <p:sldId id="406" r:id="rId48"/>
    <p:sldId id="300" r:id="rId49"/>
    <p:sldId id="317" r:id="rId50"/>
    <p:sldId id="308" r:id="rId51"/>
    <p:sldId id="309" r:id="rId52"/>
    <p:sldId id="574" r:id="rId53"/>
    <p:sldId id="516" r:id="rId54"/>
    <p:sldId id="566" r:id="rId55"/>
    <p:sldId id="520" r:id="rId56"/>
    <p:sldId id="521" r:id="rId57"/>
    <p:sldId id="515" r:id="rId58"/>
    <p:sldId id="488" r:id="rId59"/>
    <p:sldId id="320" r:id="rId60"/>
    <p:sldId id="485" r:id="rId61"/>
    <p:sldId id="417" r:id="rId62"/>
    <p:sldId id="386" r:id="rId63"/>
    <p:sldId id="391" r:id="rId64"/>
    <p:sldId id="388" r:id="rId65"/>
    <p:sldId id="573" r:id="rId66"/>
    <p:sldId id="562" r:id="rId67"/>
    <p:sldId id="572" r:id="rId68"/>
    <p:sldId id="563" r:id="rId69"/>
    <p:sldId id="571" r:id="rId70"/>
    <p:sldId id="554" r:id="rId71"/>
    <p:sldId id="564" r:id="rId72"/>
    <p:sldId id="565" r:id="rId73"/>
    <p:sldId id="568" r:id="rId74"/>
    <p:sldId id="508" r:id="rId7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D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1893"/>
  </p:normalViewPr>
  <p:slideViewPr>
    <p:cSldViewPr snapToGrid="0">
      <p:cViewPr varScale="1">
        <p:scale>
          <a:sx n="52" d="100"/>
          <a:sy n="52" d="100"/>
        </p:scale>
        <p:origin x="894" y="38"/>
      </p:cViewPr>
      <p:guideLst/>
    </p:cSldViewPr>
  </p:slideViewPr>
  <p:notesTextViewPr>
    <p:cViewPr>
      <p:scale>
        <a:sx n="1" d="1"/>
        <a:sy n="1" d="1"/>
      </p:scale>
      <p:origin x="0" y="0"/>
    </p:cViewPr>
  </p:notesTextViewPr>
  <p:sorterViewPr>
    <p:cViewPr varScale="1">
      <p:scale>
        <a:sx n="1" d="1"/>
        <a:sy n="1" d="1"/>
      </p:scale>
      <p:origin x="0" y="-228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PPH</a:t>
            </a:r>
            <a:r>
              <a:rPr lang="en-US" baseline="0"/>
              <a:t> TX rate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960509523465528E-2"/>
          <c:y val="0.14089268755935422"/>
          <c:w val="0.82953454212718825"/>
          <c:h val="0.77098473801885881"/>
        </c:manualLayout>
      </c:layout>
      <c:lineChart>
        <c:grouping val="standard"/>
        <c:varyColors val="0"/>
        <c:ser>
          <c:idx val="0"/>
          <c:order val="0"/>
          <c:tx>
            <c:strRef>
              <c:f>Sheet1!$B$1:$B$5</c:f>
              <c:strCache>
                <c:ptCount val="5"/>
                <c:pt idx="0">
                  <c:v>UAB tx rate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Sheet1!$A$6:$A$32</c:f>
              <c:numCache>
                <c:formatCode>[$-409]mmm\-yy;@</c:formatCode>
                <c:ptCount val="27"/>
                <c:pt idx="0">
                  <c:v>44337</c:v>
                </c:pt>
                <c:pt idx="1">
                  <c:v>44368</c:v>
                </c:pt>
                <c:pt idx="2">
                  <c:v>44398</c:v>
                </c:pt>
                <c:pt idx="3">
                  <c:v>44429</c:v>
                </c:pt>
                <c:pt idx="4">
                  <c:v>44460</c:v>
                </c:pt>
                <c:pt idx="5">
                  <c:v>44490</c:v>
                </c:pt>
                <c:pt idx="6">
                  <c:v>44521</c:v>
                </c:pt>
                <c:pt idx="7">
                  <c:v>44551</c:v>
                </c:pt>
                <c:pt idx="8">
                  <c:v>44583</c:v>
                </c:pt>
                <c:pt idx="9">
                  <c:v>44614</c:v>
                </c:pt>
                <c:pt idx="10">
                  <c:v>44642</c:v>
                </c:pt>
                <c:pt idx="11">
                  <c:v>44673</c:v>
                </c:pt>
                <c:pt idx="12">
                  <c:v>44703</c:v>
                </c:pt>
                <c:pt idx="13">
                  <c:v>44734</c:v>
                </c:pt>
                <c:pt idx="14">
                  <c:v>44764</c:v>
                </c:pt>
                <c:pt idx="15">
                  <c:v>44774</c:v>
                </c:pt>
                <c:pt idx="16">
                  <c:v>44826</c:v>
                </c:pt>
                <c:pt idx="17">
                  <c:v>44835</c:v>
                </c:pt>
                <c:pt idx="18">
                  <c:v>44866</c:v>
                </c:pt>
                <c:pt idx="19">
                  <c:v>44896</c:v>
                </c:pt>
                <c:pt idx="20">
                  <c:v>44927</c:v>
                </c:pt>
                <c:pt idx="21">
                  <c:v>44958</c:v>
                </c:pt>
                <c:pt idx="22">
                  <c:v>44986</c:v>
                </c:pt>
                <c:pt idx="23">
                  <c:v>45017</c:v>
                </c:pt>
                <c:pt idx="24">
                  <c:v>45047</c:v>
                </c:pt>
                <c:pt idx="25">
                  <c:v>45100</c:v>
                </c:pt>
                <c:pt idx="26">
                  <c:v>45130</c:v>
                </c:pt>
              </c:numCache>
            </c:numRef>
          </c:cat>
          <c:val>
            <c:numRef>
              <c:f>Sheet1!$B$6:$B$32</c:f>
              <c:numCache>
                <c:formatCode>0.0%</c:formatCode>
                <c:ptCount val="27"/>
                <c:pt idx="0">
                  <c:v>1.2E-2</c:v>
                </c:pt>
                <c:pt idx="1">
                  <c:v>1.9E-2</c:v>
                </c:pt>
                <c:pt idx="2">
                  <c:v>5.0000000000000001E-3</c:v>
                </c:pt>
                <c:pt idx="3">
                  <c:v>1.0999999999999999E-2</c:v>
                </c:pt>
                <c:pt idx="4">
                  <c:v>1.2E-2</c:v>
                </c:pt>
                <c:pt idx="5">
                  <c:v>1.0999999999999999E-2</c:v>
                </c:pt>
                <c:pt idx="6">
                  <c:v>8.0000000000000002E-3</c:v>
                </c:pt>
                <c:pt idx="7">
                  <c:v>1.7999999999999999E-2</c:v>
                </c:pt>
                <c:pt idx="8">
                  <c:v>8.9999999999999993E-3</c:v>
                </c:pt>
                <c:pt idx="9">
                  <c:v>3.0000000000000001E-3</c:v>
                </c:pt>
                <c:pt idx="10">
                  <c:v>8.0000000000000002E-3</c:v>
                </c:pt>
                <c:pt idx="11">
                  <c:v>2E-3</c:v>
                </c:pt>
                <c:pt idx="12">
                  <c:v>8.0000000000000002E-3</c:v>
                </c:pt>
                <c:pt idx="13">
                  <c:v>6.0000000000000001E-3</c:v>
                </c:pt>
                <c:pt idx="14">
                  <c:v>0.01</c:v>
                </c:pt>
                <c:pt idx="15">
                  <c:v>7.0000000000000001E-3</c:v>
                </c:pt>
                <c:pt idx="16">
                  <c:v>0.01</c:v>
                </c:pt>
                <c:pt idx="17">
                  <c:v>0.04</c:v>
                </c:pt>
                <c:pt idx="18">
                  <c:v>1.7999999999999999E-2</c:v>
                </c:pt>
                <c:pt idx="19">
                  <c:v>1.2999999999999999E-2</c:v>
                </c:pt>
                <c:pt idx="20">
                  <c:v>8.0000000000000002E-3</c:v>
                </c:pt>
                <c:pt idx="21">
                  <c:v>8.0000000000000002E-3</c:v>
                </c:pt>
                <c:pt idx="22">
                  <c:v>2.3E-2</c:v>
                </c:pt>
                <c:pt idx="23">
                  <c:v>2.5000000000000001E-2</c:v>
                </c:pt>
                <c:pt idx="24">
                  <c:v>6.0000000000000001E-3</c:v>
                </c:pt>
                <c:pt idx="25">
                  <c:v>1.9E-2</c:v>
                </c:pt>
                <c:pt idx="26">
                  <c:v>1.9E-2</c:v>
                </c:pt>
              </c:numCache>
            </c:numRef>
          </c:val>
          <c:smooth val="0"/>
          <c:extLst>
            <c:ext xmlns:c16="http://schemas.microsoft.com/office/drawing/2014/chart" uri="{C3380CC4-5D6E-409C-BE32-E72D297353CC}">
              <c16:uniqueId val="{00000000-2F2D-4906-8B6F-3C18685DE19B}"/>
            </c:ext>
          </c:extLst>
        </c:ser>
        <c:ser>
          <c:idx val="1"/>
          <c:order val="1"/>
          <c:tx>
            <c:strRef>
              <c:f>Sheet1!$C$1:$C$5</c:f>
              <c:strCache>
                <c:ptCount val="5"/>
                <c:pt idx="0">
                  <c:v>benchmark</c:v>
                </c:pt>
              </c:strCache>
            </c:strRef>
          </c:tx>
          <c:spPr>
            <a:ln w="28575" cap="rnd">
              <a:solidFill>
                <a:srgbClr val="FF0000"/>
              </a:solidFill>
              <a:round/>
            </a:ln>
            <a:effectLst/>
          </c:spPr>
          <c:marker>
            <c:symbol val="circle"/>
            <c:size val="5"/>
            <c:spPr>
              <a:solidFill>
                <a:schemeClr val="accent2"/>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Sheet1!$A$6:$A$32</c:f>
              <c:numCache>
                <c:formatCode>[$-409]mmm\-yy;@</c:formatCode>
                <c:ptCount val="27"/>
                <c:pt idx="0">
                  <c:v>44337</c:v>
                </c:pt>
                <c:pt idx="1">
                  <c:v>44368</c:v>
                </c:pt>
                <c:pt idx="2">
                  <c:v>44398</c:v>
                </c:pt>
                <c:pt idx="3">
                  <c:v>44429</c:v>
                </c:pt>
                <c:pt idx="4">
                  <c:v>44460</c:v>
                </c:pt>
                <c:pt idx="5">
                  <c:v>44490</c:v>
                </c:pt>
                <c:pt idx="6">
                  <c:v>44521</c:v>
                </c:pt>
                <c:pt idx="7">
                  <c:v>44551</c:v>
                </c:pt>
                <c:pt idx="8">
                  <c:v>44583</c:v>
                </c:pt>
                <c:pt idx="9">
                  <c:v>44614</c:v>
                </c:pt>
                <c:pt idx="10">
                  <c:v>44642</c:v>
                </c:pt>
                <c:pt idx="11">
                  <c:v>44673</c:v>
                </c:pt>
                <c:pt idx="12">
                  <c:v>44703</c:v>
                </c:pt>
                <c:pt idx="13">
                  <c:v>44734</c:v>
                </c:pt>
                <c:pt idx="14">
                  <c:v>44764</c:v>
                </c:pt>
                <c:pt idx="15">
                  <c:v>44774</c:v>
                </c:pt>
                <c:pt idx="16">
                  <c:v>44826</c:v>
                </c:pt>
                <c:pt idx="17">
                  <c:v>44835</c:v>
                </c:pt>
                <c:pt idx="18">
                  <c:v>44866</c:v>
                </c:pt>
                <c:pt idx="19">
                  <c:v>44896</c:v>
                </c:pt>
                <c:pt idx="20">
                  <c:v>44927</c:v>
                </c:pt>
                <c:pt idx="21">
                  <c:v>44958</c:v>
                </c:pt>
                <c:pt idx="22">
                  <c:v>44986</c:v>
                </c:pt>
                <c:pt idx="23">
                  <c:v>45017</c:v>
                </c:pt>
                <c:pt idx="24">
                  <c:v>45047</c:v>
                </c:pt>
                <c:pt idx="25">
                  <c:v>45100</c:v>
                </c:pt>
                <c:pt idx="26">
                  <c:v>45130</c:v>
                </c:pt>
              </c:numCache>
            </c:numRef>
          </c:cat>
          <c:val>
            <c:numRef>
              <c:f>Sheet1!$C$6:$C$32</c:f>
              <c:numCache>
                <c:formatCode>0.0%</c:formatCode>
                <c:ptCount val="27"/>
                <c:pt idx="0">
                  <c:v>3.5000000000000003E-2</c:v>
                </c:pt>
                <c:pt idx="1">
                  <c:v>3.5000000000000003E-2</c:v>
                </c:pt>
                <c:pt idx="2">
                  <c:v>3.5000000000000003E-2</c:v>
                </c:pt>
                <c:pt idx="3">
                  <c:v>3.5000000000000003E-2</c:v>
                </c:pt>
                <c:pt idx="4">
                  <c:v>3.5000000000000003E-2</c:v>
                </c:pt>
                <c:pt idx="5">
                  <c:v>3.5000000000000003E-2</c:v>
                </c:pt>
                <c:pt idx="6">
                  <c:v>3.5000000000000003E-2</c:v>
                </c:pt>
                <c:pt idx="7">
                  <c:v>3.5000000000000003E-2</c:v>
                </c:pt>
                <c:pt idx="8">
                  <c:v>3.5000000000000003E-2</c:v>
                </c:pt>
                <c:pt idx="9">
                  <c:v>3.5000000000000003E-2</c:v>
                </c:pt>
                <c:pt idx="10">
                  <c:v>3.5000000000000003E-2</c:v>
                </c:pt>
                <c:pt idx="11">
                  <c:v>3.5000000000000003E-2</c:v>
                </c:pt>
                <c:pt idx="12">
                  <c:v>3.5000000000000003E-2</c:v>
                </c:pt>
                <c:pt idx="13">
                  <c:v>3.5000000000000003E-2</c:v>
                </c:pt>
                <c:pt idx="14">
                  <c:v>3.5000000000000003E-2</c:v>
                </c:pt>
                <c:pt idx="15">
                  <c:v>3.5000000000000003E-2</c:v>
                </c:pt>
                <c:pt idx="16">
                  <c:v>3.5000000000000003E-2</c:v>
                </c:pt>
                <c:pt idx="17">
                  <c:v>3.5000000000000003E-2</c:v>
                </c:pt>
                <c:pt idx="18">
                  <c:v>3.5000000000000003E-2</c:v>
                </c:pt>
                <c:pt idx="19">
                  <c:v>3.5000000000000003E-2</c:v>
                </c:pt>
                <c:pt idx="20">
                  <c:v>3.5000000000000003E-2</c:v>
                </c:pt>
                <c:pt idx="21">
                  <c:v>3.5000000000000003E-2</c:v>
                </c:pt>
                <c:pt idx="22">
                  <c:v>3.5000000000000003E-2</c:v>
                </c:pt>
                <c:pt idx="23">
                  <c:v>3.5000000000000003E-2</c:v>
                </c:pt>
                <c:pt idx="24">
                  <c:v>3.5000000000000003E-2</c:v>
                </c:pt>
                <c:pt idx="25">
                  <c:v>3.5000000000000003E-2</c:v>
                </c:pt>
                <c:pt idx="26">
                  <c:v>3.5000000000000003E-2</c:v>
                </c:pt>
              </c:numCache>
            </c:numRef>
          </c:val>
          <c:smooth val="0"/>
          <c:extLst>
            <c:ext xmlns:c16="http://schemas.microsoft.com/office/drawing/2014/chart" uri="{C3380CC4-5D6E-409C-BE32-E72D297353CC}">
              <c16:uniqueId val="{00000001-2F2D-4906-8B6F-3C18685DE19B}"/>
            </c:ext>
          </c:extLst>
        </c:ser>
        <c:dLbls>
          <c:dLblPos val="t"/>
          <c:showLegendKey val="0"/>
          <c:showVal val="1"/>
          <c:showCatName val="0"/>
          <c:showSerName val="0"/>
          <c:showPercent val="0"/>
          <c:showBubbleSize val="0"/>
        </c:dLbls>
        <c:marker val="1"/>
        <c:smooth val="0"/>
        <c:axId val="756156576"/>
        <c:axId val="756151656"/>
      </c:lineChart>
      <c:dateAx>
        <c:axId val="756156576"/>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151656"/>
        <c:crosses val="autoZero"/>
        <c:auto val="1"/>
        <c:lblOffset val="100"/>
        <c:baseTimeUnit val="days"/>
      </c:dateAx>
      <c:valAx>
        <c:axId val="7561516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156576"/>
        <c:crosses val="autoZero"/>
        <c:crossBetween val="between"/>
      </c:valAx>
      <c:spPr>
        <a:noFill/>
        <a:ln>
          <a:noFill/>
        </a:ln>
        <a:effectLst/>
      </c:spPr>
    </c:plotArea>
    <c:legend>
      <c:legendPos val="r"/>
      <c:layout>
        <c:manualLayout>
          <c:xMode val="edge"/>
          <c:yMode val="edge"/>
          <c:x val="0.88165195259683449"/>
          <c:y val="0.38796405657626132"/>
          <c:w val="0.10969003874515686"/>
          <c:h val="0.113192257217847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5">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Yearly Average Transfusion</a:t>
            </a:r>
            <a:r>
              <a:rPr lang="en-US" b="1" baseline="0"/>
              <a:t> Rates for PPH</a:t>
            </a:r>
            <a:r>
              <a:rPr lang="en-US" b="1"/>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499262626068614E-2"/>
          <c:y val="0.15319444444444447"/>
          <c:w val="0.92801948265990319"/>
          <c:h val="0.72088764946048411"/>
        </c:manualLayout>
      </c:layout>
      <c:lineChart>
        <c:grouping val="standard"/>
        <c:varyColors val="0"/>
        <c:ser>
          <c:idx val="0"/>
          <c:order val="0"/>
          <c:tx>
            <c:strRef>
              <c:f>Sheet1!$B$36</c:f>
              <c:strCache>
                <c:ptCount val="1"/>
                <c:pt idx="0">
                  <c:v>Average tx rate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Sheet1!$A$37:$A$44</c:f>
              <c:numCache>
                <c:formatCode>General</c:formatCode>
                <c:ptCount val="8"/>
                <c:pt idx="0">
                  <c:v>2015</c:v>
                </c:pt>
                <c:pt idx="1">
                  <c:v>2016</c:v>
                </c:pt>
                <c:pt idx="2">
                  <c:v>2017</c:v>
                </c:pt>
                <c:pt idx="3">
                  <c:v>2018</c:v>
                </c:pt>
                <c:pt idx="4">
                  <c:v>2019</c:v>
                </c:pt>
                <c:pt idx="5">
                  <c:v>2020</c:v>
                </c:pt>
                <c:pt idx="6">
                  <c:v>2021</c:v>
                </c:pt>
                <c:pt idx="7">
                  <c:v>2022</c:v>
                </c:pt>
              </c:numCache>
            </c:numRef>
          </c:cat>
          <c:val>
            <c:numRef>
              <c:f>Sheet1!$B$37:$B$44</c:f>
              <c:numCache>
                <c:formatCode>0.0%</c:formatCode>
                <c:ptCount val="8"/>
                <c:pt idx="0">
                  <c:v>2.8000000000000001E-2</c:v>
                </c:pt>
                <c:pt idx="1">
                  <c:v>2.1000000000000001E-2</c:v>
                </c:pt>
                <c:pt idx="2">
                  <c:v>2.3E-2</c:v>
                </c:pt>
                <c:pt idx="3">
                  <c:v>2.1000000000000001E-2</c:v>
                </c:pt>
                <c:pt idx="4">
                  <c:v>1.4999999999999999E-2</c:v>
                </c:pt>
                <c:pt idx="5">
                  <c:v>1.2E-2</c:v>
                </c:pt>
                <c:pt idx="6">
                  <c:v>1.2E-2</c:v>
                </c:pt>
                <c:pt idx="7">
                  <c:v>6.0000000000000001E-3</c:v>
                </c:pt>
              </c:numCache>
            </c:numRef>
          </c:val>
          <c:smooth val="0"/>
          <c:extLst>
            <c:ext xmlns:c16="http://schemas.microsoft.com/office/drawing/2014/chart" uri="{C3380CC4-5D6E-409C-BE32-E72D297353CC}">
              <c16:uniqueId val="{00000000-1899-44C9-9BA2-8D829ADD05A5}"/>
            </c:ext>
          </c:extLst>
        </c:ser>
        <c:dLbls>
          <c:showLegendKey val="0"/>
          <c:showVal val="0"/>
          <c:showCatName val="0"/>
          <c:showSerName val="0"/>
          <c:showPercent val="0"/>
          <c:showBubbleSize val="0"/>
        </c:dLbls>
        <c:marker val="1"/>
        <c:smooth val="0"/>
        <c:axId val="188312176"/>
        <c:axId val="188316112"/>
      </c:lineChart>
      <c:catAx>
        <c:axId val="18831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316112"/>
        <c:crosses val="autoZero"/>
        <c:auto val="1"/>
        <c:lblAlgn val="ctr"/>
        <c:lblOffset val="100"/>
        <c:noMultiLvlLbl val="0"/>
      </c:catAx>
      <c:valAx>
        <c:axId val="1883161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312176"/>
        <c:crosses val="autoZero"/>
        <c:crossBetween val="between"/>
      </c:valAx>
      <c:spPr>
        <a:noFill/>
        <a:ln>
          <a:noFill/>
        </a:ln>
        <a:effectLst/>
      </c:spPr>
    </c:plotArea>
    <c:plotVisOnly val="1"/>
    <c:dispBlanksAs val="gap"/>
    <c:showDLblsOverMax val="0"/>
  </c:chart>
  <c:spPr>
    <a:solidFill>
      <a:schemeClr val="accent6">
        <a:lumMod val="20000"/>
        <a:lumOff val="80000"/>
      </a:schemeClr>
    </a:solidFill>
    <a:ln w="9525" cap="flat" cmpd="sng" algn="ctr">
      <a:solidFill>
        <a:schemeClr val="accent6">
          <a:lumMod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Overall TRansfusion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790324226578988E-2"/>
          <c:y val="0.13468298738758983"/>
          <c:w val="0.87308801018846205"/>
          <c:h val="0.7450738943444194"/>
        </c:manualLayout>
      </c:layout>
      <c:barChart>
        <c:barDir val="col"/>
        <c:grouping val="clustered"/>
        <c:varyColors val="0"/>
        <c:ser>
          <c:idx val="0"/>
          <c:order val="0"/>
          <c:tx>
            <c:strRef>
              <c:f>Sheet1!$D$33</c:f>
              <c:strCache>
                <c:ptCount val="1"/>
                <c:pt idx="0">
                  <c:v>deliveries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Sheet1!$C$34:$C$55</c:f>
              <c:numCache>
                <c:formatCode>[$-409]mmm\-yy;@</c:formatCode>
                <c:ptCount val="22"/>
                <c:pt idx="0">
                  <c:v>44490</c:v>
                </c:pt>
                <c:pt idx="1">
                  <c:v>44521</c:v>
                </c:pt>
                <c:pt idx="2">
                  <c:v>44551</c:v>
                </c:pt>
                <c:pt idx="3">
                  <c:v>44583</c:v>
                </c:pt>
                <c:pt idx="4">
                  <c:v>44614</c:v>
                </c:pt>
                <c:pt idx="5">
                  <c:v>44642</c:v>
                </c:pt>
                <c:pt idx="6">
                  <c:v>44673</c:v>
                </c:pt>
                <c:pt idx="7">
                  <c:v>44703</c:v>
                </c:pt>
                <c:pt idx="8">
                  <c:v>44734</c:v>
                </c:pt>
                <c:pt idx="9">
                  <c:v>44764</c:v>
                </c:pt>
                <c:pt idx="10">
                  <c:v>44795</c:v>
                </c:pt>
                <c:pt idx="11">
                  <c:v>44826</c:v>
                </c:pt>
                <c:pt idx="12">
                  <c:v>44856</c:v>
                </c:pt>
                <c:pt idx="13">
                  <c:v>44887</c:v>
                </c:pt>
                <c:pt idx="14">
                  <c:v>44917</c:v>
                </c:pt>
                <c:pt idx="15">
                  <c:v>44949</c:v>
                </c:pt>
                <c:pt idx="16">
                  <c:v>44980</c:v>
                </c:pt>
                <c:pt idx="17">
                  <c:v>45008</c:v>
                </c:pt>
                <c:pt idx="18" formatCode="d\-mmm">
                  <c:v>45039</c:v>
                </c:pt>
                <c:pt idx="19" formatCode="d\-mmm">
                  <c:v>45069</c:v>
                </c:pt>
                <c:pt idx="20" formatCode="d\-mmm">
                  <c:v>45100</c:v>
                </c:pt>
                <c:pt idx="21" formatCode="d\-mmm">
                  <c:v>45130</c:v>
                </c:pt>
              </c:numCache>
            </c:numRef>
          </c:cat>
          <c:val>
            <c:numRef>
              <c:f>Sheet1!$D$34:$D$55</c:f>
              <c:numCache>
                <c:formatCode>General</c:formatCode>
                <c:ptCount val="22"/>
                <c:pt idx="0">
                  <c:v>375</c:v>
                </c:pt>
                <c:pt idx="1">
                  <c:v>335</c:v>
                </c:pt>
                <c:pt idx="2">
                  <c:v>372</c:v>
                </c:pt>
                <c:pt idx="3">
                  <c:v>326</c:v>
                </c:pt>
                <c:pt idx="4">
                  <c:v>289</c:v>
                </c:pt>
                <c:pt idx="5">
                  <c:v>354</c:v>
                </c:pt>
                <c:pt idx="6">
                  <c:v>334</c:v>
                </c:pt>
                <c:pt idx="7">
                  <c:v>318</c:v>
                </c:pt>
                <c:pt idx="8">
                  <c:v>308</c:v>
                </c:pt>
                <c:pt idx="9">
                  <c:v>307</c:v>
                </c:pt>
                <c:pt idx="10">
                  <c:v>348</c:v>
                </c:pt>
                <c:pt idx="11">
                  <c:v>328</c:v>
                </c:pt>
                <c:pt idx="12">
                  <c:v>313</c:v>
                </c:pt>
                <c:pt idx="13">
                  <c:v>324</c:v>
                </c:pt>
                <c:pt idx="14">
                  <c:v>363</c:v>
                </c:pt>
                <c:pt idx="15">
                  <c:v>336</c:v>
                </c:pt>
                <c:pt idx="16" formatCode="0">
                  <c:v>336</c:v>
                </c:pt>
                <c:pt idx="17" formatCode="0">
                  <c:v>334</c:v>
                </c:pt>
                <c:pt idx="18" formatCode="0">
                  <c:v>318</c:v>
                </c:pt>
                <c:pt idx="19" formatCode="0">
                  <c:v>333</c:v>
                </c:pt>
                <c:pt idx="20" formatCode="0">
                  <c:v>354</c:v>
                </c:pt>
                <c:pt idx="21" formatCode="0">
                  <c:v>368</c:v>
                </c:pt>
              </c:numCache>
            </c:numRef>
          </c:val>
          <c:extLst>
            <c:ext xmlns:c16="http://schemas.microsoft.com/office/drawing/2014/chart" uri="{C3380CC4-5D6E-409C-BE32-E72D297353CC}">
              <c16:uniqueId val="{00000000-5F52-4BA2-8866-FC0F173311F2}"/>
            </c:ext>
          </c:extLst>
        </c:ser>
        <c:dLbls>
          <c:showLegendKey val="0"/>
          <c:showVal val="0"/>
          <c:showCatName val="0"/>
          <c:showSerName val="0"/>
          <c:showPercent val="0"/>
          <c:showBubbleSize val="0"/>
        </c:dLbls>
        <c:gapWidth val="219"/>
        <c:axId val="421964856"/>
        <c:axId val="421963872"/>
      </c:barChart>
      <c:lineChart>
        <c:grouping val="standard"/>
        <c:varyColors val="0"/>
        <c:ser>
          <c:idx val="1"/>
          <c:order val="1"/>
          <c:tx>
            <c:strRef>
              <c:f>Sheet1!$E$33</c:f>
              <c:strCache>
                <c:ptCount val="1"/>
                <c:pt idx="0">
                  <c:v>overall TX rate </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Sheet1!$C$34:$C$55</c:f>
              <c:numCache>
                <c:formatCode>[$-409]mmm\-yy;@</c:formatCode>
                <c:ptCount val="22"/>
                <c:pt idx="0">
                  <c:v>44490</c:v>
                </c:pt>
                <c:pt idx="1">
                  <c:v>44521</c:v>
                </c:pt>
                <c:pt idx="2">
                  <c:v>44551</c:v>
                </c:pt>
                <c:pt idx="3">
                  <c:v>44583</c:v>
                </c:pt>
                <c:pt idx="4">
                  <c:v>44614</c:v>
                </c:pt>
                <c:pt idx="5">
                  <c:v>44642</c:v>
                </c:pt>
                <c:pt idx="6">
                  <c:v>44673</c:v>
                </c:pt>
                <c:pt idx="7">
                  <c:v>44703</c:v>
                </c:pt>
                <c:pt idx="8">
                  <c:v>44734</c:v>
                </c:pt>
                <c:pt idx="9">
                  <c:v>44764</c:v>
                </c:pt>
                <c:pt idx="10">
                  <c:v>44795</c:v>
                </c:pt>
                <c:pt idx="11">
                  <c:v>44826</c:v>
                </c:pt>
                <c:pt idx="12">
                  <c:v>44856</c:v>
                </c:pt>
                <c:pt idx="13">
                  <c:v>44887</c:v>
                </c:pt>
                <c:pt idx="14">
                  <c:v>44917</c:v>
                </c:pt>
                <c:pt idx="15">
                  <c:v>44949</c:v>
                </c:pt>
                <c:pt idx="16">
                  <c:v>44980</c:v>
                </c:pt>
                <c:pt idx="17">
                  <c:v>45008</c:v>
                </c:pt>
                <c:pt idx="18" formatCode="d\-mmm">
                  <c:v>45039</c:v>
                </c:pt>
                <c:pt idx="19" formatCode="d\-mmm">
                  <c:v>45069</c:v>
                </c:pt>
                <c:pt idx="20" formatCode="d\-mmm">
                  <c:v>45100</c:v>
                </c:pt>
                <c:pt idx="21" formatCode="d\-mmm">
                  <c:v>45130</c:v>
                </c:pt>
              </c:numCache>
            </c:numRef>
          </c:cat>
          <c:val>
            <c:numRef>
              <c:f>Sheet1!$E$34:$E$55</c:f>
              <c:numCache>
                <c:formatCode>0.0%</c:formatCode>
                <c:ptCount val="22"/>
                <c:pt idx="0">
                  <c:v>1.6E-2</c:v>
                </c:pt>
                <c:pt idx="1">
                  <c:v>8.0000000000000002E-3</c:v>
                </c:pt>
                <c:pt idx="2">
                  <c:v>1.7999999999999999E-2</c:v>
                </c:pt>
                <c:pt idx="3">
                  <c:v>8.9999999999999993E-3</c:v>
                </c:pt>
                <c:pt idx="4">
                  <c:v>3.0000000000000001E-3</c:v>
                </c:pt>
                <c:pt idx="5">
                  <c:v>8.0000000000000002E-3</c:v>
                </c:pt>
                <c:pt idx="6">
                  <c:v>2E-3</c:v>
                </c:pt>
                <c:pt idx="7">
                  <c:v>1.2E-2</c:v>
                </c:pt>
                <c:pt idx="8">
                  <c:v>6.0000000000000001E-3</c:v>
                </c:pt>
                <c:pt idx="9">
                  <c:v>1.2999999999999999E-2</c:v>
                </c:pt>
                <c:pt idx="10">
                  <c:v>1.9E-2</c:v>
                </c:pt>
                <c:pt idx="11">
                  <c:v>1.2E-2</c:v>
                </c:pt>
                <c:pt idx="12">
                  <c:v>3.5000000000000003E-2</c:v>
                </c:pt>
                <c:pt idx="13">
                  <c:v>1.7999999999999999E-2</c:v>
                </c:pt>
                <c:pt idx="14">
                  <c:v>1.2999999999999999E-2</c:v>
                </c:pt>
                <c:pt idx="15">
                  <c:v>8.0000000000000002E-3</c:v>
                </c:pt>
                <c:pt idx="16">
                  <c:v>8.0000000000000002E-3</c:v>
                </c:pt>
                <c:pt idx="17">
                  <c:v>2.4E-2</c:v>
                </c:pt>
                <c:pt idx="18">
                  <c:v>2.5000000000000001E-2</c:v>
                </c:pt>
                <c:pt idx="19">
                  <c:v>6.0000000000000001E-3</c:v>
                </c:pt>
                <c:pt idx="20">
                  <c:v>1.9E-2</c:v>
                </c:pt>
                <c:pt idx="21">
                  <c:v>1.9E-2</c:v>
                </c:pt>
              </c:numCache>
            </c:numRef>
          </c:val>
          <c:smooth val="0"/>
          <c:extLst>
            <c:ext xmlns:c16="http://schemas.microsoft.com/office/drawing/2014/chart" uri="{C3380CC4-5D6E-409C-BE32-E72D297353CC}">
              <c16:uniqueId val="{00000001-5F52-4BA2-8866-FC0F173311F2}"/>
            </c:ext>
          </c:extLst>
        </c:ser>
        <c:dLbls>
          <c:showLegendKey val="0"/>
          <c:showVal val="0"/>
          <c:showCatName val="0"/>
          <c:showSerName val="0"/>
          <c:showPercent val="0"/>
          <c:showBubbleSize val="0"/>
        </c:dLbls>
        <c:marker val="1"/>
        <c:smooth val="0"/>
        <c:axId val="203949216"/>
        <c:axId val="203948232"/>
      </c:lineChart>
      <c:dateAx>
        <c:axId val="421964856"/>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1963872"/>
        <c:crosses val="autoZero"/>
        <c:auto val="1"/>
        <c:lblOffset val="100"/>
        <c:baseTimeUnit val="months"/>
      </c:dateAx>
      <c:valAx>
        <c:axId val="421963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1964856"/>
        <c:crosses val="autoZero"/>
        <c:crossBetween val="between"/>
      </c:valAx>
      <c:valAx>
        <c:axId val="203948232"/>
        <c:scaling>
          <c:orientation val="minMax"/>
          <c:max val="0.1"/>
        </c:scaling>
        <c:delete val="0"/>
        <c:axPos val="r"/>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949216"/>
        <c:crosses val="max"/>
        <c:crossBetween val="between"/>
      </c:valAx>
      <c:dateAx>
        <c:axId val="203949216"/>
        <c:scaling>
          <c:orientation val="minMax"/>
        </c:scaling>
        <c:delete val="1"/>
        <c:axPos val="b"/>
        <c:numFmt formatCode="[$-409]mmm\-yy;@" sourceLinked="1"/>
        <c:majorTickMark val="out"/>
        <c:minorTickMark val="none"/>
        <c:tickLblPos val="nextTo"/>
        <c:crossAx val="20394823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0.64106</cdr:x>
      <cdr:y>0.75714</cdr:y>
    </cdr:from>
    <cdr:to>
      <cdr:x>0.64106</cdr:x>
      <cdr:y>0.85</cdr:y>
    </cdr:to>
    <cdr:cxnSp macro="">
      <cdr:nvCxnSpPr>
        <cdr:cNvPr id="3" name="Straight Arrow Connector 2">
          <a:extLst xmlns:a="http://schemas.openxmlformats.org/drawingml/2006/main">
            <a:ext uri="{FF2B5EF4-FFF2-40B4-BE49-F238E27FC236}">
              <a16:creationId xmlns:a16="http://schemas.microsoft.com/office/drawing/2014/main" id="{B6BE6282-F37E-2F52-0999-38EBB0E6126C}"/>
            </a:ext>
          </a:extLst>
        </cdr:cNvPr>
        <cdr:cNvCxnSpPr/>
      </cdr:nvCxnSpPr>
      <cdr:spPr>
        <a:xfrm xmlns:a="http://schemas.openxmlformats.org/drawingml/2006/main" flipH="1" flipV="1">
          <a:off x="8267700" y="3028951"/>
          <a:ext cx="1" cy="37147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0.32138</cdr:x>
      <cdr:y>0.14583</cdr:y>
    </cdr:from>
    <cdr:to>
      <cdr:x>0.46106</cdr:x>
      <cdr:y>0.32986</cdr:y>
    </cdr:to>
    <cdr:sp macro="" textlink="">
      <cdr:nvSpPr>
        <cdr:cNvPr id="4" name="TextBox 3"/>
        <cdr:cNvSpPr txBox="1"/>
      </cdr:nvSpPr>
      <cdr:spPr>
        <a:xfrm xmlns:a="http://schemas.openxmlformats.org/drawingml/2006/main">
          <a:off x="2476498" y="400050"/>
          <a:ext cx="1076325" cy="5048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Triton pilot</a:t>
          </a:r>
        </a:p>
        <a:p xmlns:a="http://schemas.openxmlformats.org/drawingml/2006/main">
          <a:r>
            <a:rPr lang="en-US" sz="1100"/>
            <a:t>3/ 2017- 9/2018</a:t>
          </a:r>
        </a:p>
      </cdr:txBody>
    </cdr:sp>
  </cdr:relSizeAnchor>
  <cdr:relSizeAnchor xmlns:cdr="http://schemas.openxmlformats.org/drawingml/2006/chartDrawing">
    <cdr:from>
      <cdr:x>0.33869</cdr:x>
      <cdr:y>0.37847</cdr:y>
    </cdr:from>
    <cdr:to>
      <cdr:x>0.43016</cdr:x>
      <cdr:y>0.42708</cdr:y>
    </cdr:to>
    <cdr:sp macro="" textlink="">
      <cdr:nvSpPr>
        <cdr:cNvPr id="6" name="Right Arrow 5"/>
        <cdr:cNvSpPr/>
      </cdr:nvSpPr>
      <cdr:spPr>
        <a:xfrm xmlns:a="http://schemas.openxmlformats.org/drawingml/2006/main">
          <a:off x="2609849" y="1038225"/>
          <a:ext cx="704850" cy="133350"/>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0.57602</cdr:x>
      <cdr:y>0.20833</cdr:y>
    </cdr:from>
    <cdr:to>
      <cdr:x>0.70828</cdr:x>
      <cdr:y>0.48264</cdr:y>
    </cdr:to>
    <cdr:sp macro="" textlink="">
      <cdr:nvSpPr>
        <cdr:cNvPr id="7" name="TextBox 6"/>
        <cdr:cNvSpPr txBox="1"/>
      </cdr:nvSpPr>
      <cdr:spPr>
        <a:xfrm xmlns:a="http://schemas.openxmlformats.org/drawingml/2006/main">
          <a:off x="4438648" y="571501"/>
          <a:ext cx="1019175" cy="7524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Implemented</a:t>
          </a:r>
        </a:p>
        <a:p xmlns:a="http://schemas.openxmlformats.org/drawingml/2006/main">
          <a:r>
            <a:rPr lang="en-US" sz="1100"/>
            <a:t> PPH Protocol</a:t>
          </a:r>
        </a:p>
        <a:p xmlns:a="http://schemas.openxmlformats.org/drawingml/2006/main">
          <a:r>
            <a:rPr lang="en-US" sz="1100"/>
            <a:t>Process</a:t>
          </a:r>
          <a:r>
            <a:rPr lang="en-US" sz="1100" baseline="0"/>
            <a:t> </a:t>
          </a:r>
          <a:r>
            <a:rPr lang="en-US" sz="1100"/>
            <a:t>2/2019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EE1A09-FB31-4A91-980F-BE2CE8615A66}" type="datetimeFigureOut">
              <a:rPr lang="en-US" smtClean="0"/>
              <a:t>10/21/2024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BC15E7-9F01-4076-8BD8-C2CE3376D90E}" type="slidenum">
              <a:rPr lang="en-US" smtClean="0"/>
              <a:t>‹#›</a:t>
            </a:fld>
            <a:endParaRPr lang="en-US"/>
          </a:p>
        </p:txBody>
      </p:sp>
    </p:spTree>
    <p:extLst>
      <p:ext uri="{BB962C8B-B14F-4D97-AF65-F5344CB8AC3E}">
        <p14:creationId xmlns:p14="http://schemas.microsoft.com/office/powerpoint/2010/main" val="2816133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a:t>
            </a:r>
            <a:r>
              <a:rPr lang="en-US" dirty="0" err="1"/>
              <a:t>Farry</a:t>
            </a:r>
            <a:r>
              <a:rPr lang="en-US" dirty="0"/>
              <a:t>…and thank you to the organizing committee for allowing me to speak with you today on a topic that I know has been the subject of  much work in the state and around the country…</a:t>
            </a:r>
          </a:p>
        </p:txBody>
      </p:sp>
      <p:sp>
        <p:nvSpPr>
          <p:cNvPr id="4" name="Slide Number Placeholder 3"/>
          <p:cNvSpPr>
            <a:spLocks noGrp="1"/>
          </p:cNvSpPr>
          <p:nvPr>
            <p:ph type="sldNum" sz="quarter" idx="10"/>
          </p:nvPr>
        </p:nvSpPr>
        <p:spPr/>
        <p:txBody>
          <a:bodyPr/>
          <a:lstStyle/>
          <a:p>
            <a:fld id="{5EBC15E7-9F01-4076-8BD8-C2CE3376D90E}" type="slidenum">
              <a:rPr lang="en-US" smtClean="0"/>
              <a:t>1</a:t>
            </a:fld>
            <a:endParaRPr lang="en-US"/>
          </a:p>
        </p:txBody>
      </p:sp>
    </p:spTree>
    <p:extLst>
      <p:ext uri="{BB962C8B-B14F-4D97-AF65-F5344CB8AC3E}">
        <p14:creationId xmlns:p14="http://schemas.microsoft.com/office/powerpoint/2010/main" val="336490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once you recognize increased bleeding is try to assess its cause so that you might adequately address it.</a:t>
            </a:r>
          </a:p>
          <a:p>
            <a:endParaRPr lang="en-US" dirty="0"/>
          </a:p>
          <a:p>
            <a:endParaRPr lang="en-US" baseline="0" dirty="0"/>
          </a:p>
          <a:p>
            <a:r>
              <a:rPr lang="en-US" baseline="0" dirty="0"/>
              <a:t>The players should not be a surprise…they are….READ…One of my mentors Gary Cunningham would often say that this list is accurate but the top 3 causes of </a:t>
            </a:r>
            <a:r>
              <a:rPr lang="en-US" baseline="0" dirty="0" err="1"/>
              <a:t>hemorhage</a:t>
            </a:r>
            <a:r>
              <a:rPr lang="en-US" baseline="0" dirty="0"/>
              <a:t> are atony….</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12</a:t>
            </a:fld>
            <a:endParaRPr lang="en-US"/>
          </a:p>
        </p:txBody>
      </p:sp>
    </p:spTree>
    <p:extLst>
      <p:ext uri="{BB962C8B-B14F-4D97-AF65-F5344CB8AC3E}">
        <p14:creationId xmlns:p14="http://schemas.microsoft.com/office/powerpoint/2010/main" val="505054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briefly talk about each cause and touch on treatment/management…first up retained </a:t>
            </a:r>
            <a:r>
              <a:rPr lang="en-US" dirty="0" err="1"/>
              <a:t>palcenta</a:t>
            </a:r>
            <a:r>
              <a:rPr lang="en-US" dirty="0"/>
              <a:t>…REVIEW IMAGES</a:t>
            </a:r>
          </a:p>
        </p:txBody>
      </p:sp>
      <p:sp>
        <p:nvSpPr>
          <p:cNvPr id="4" name="Slide Number Placeholder 3"/>
          <p:cNvSpPr>
            <a:spLocks noGrp="1"/>
          </p:cNvSpPr>
          <p:nvPr>
            <p:ph type="sldNum" sz="quarter" idx="10"/>
          </p:nvPr>
        </p:nvSpPr>
        <p:spPr/>
        <p:txBody>
          <a:bodyPr/>
          <a:lstStyle/>
          <a:p>
            <a:fld id="{5EBC15E7-9F01-4076-8BD8-C2CE3376D90E}" type="slidenum">
              <a:rPr lang="en-US" smtClean="0"/>
              <a:t>13</a:t>
            </a:fld>
            <a:endParaRPr lang="en-US"/>
          </a:p>
        </p:txBody>
      </p:sp>
    </p:spTree>
    <p:extLst>
      <p:ext uri="{BB962C8B-B14F-4D97-AF65-F5344CB8AC3E}">
        <p14:creationId xmlns:p14="http://schemas.microsoft.com/office/powerpoint/2010/main" val="4240377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Retained tissue can be detected during manual evaluation after delivery of placenta or by routine evaluation of placenta for all cotyledons…</a:t>
            </a:r>
            <a:r>
              <a:rPr lang="en-US" baseline="0" dirty="0"/>
              <a:t>I cannot stress enough the importance of looking at the placenta after every delivery and doing a bimanual examination of the uterine cavity in these cases…</a:t>
            </a:r>
          </a:p>
          <a:p>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14</a:t>
            </a:fld>
            <a:endParaRPr lang="en-US"/>
          </a:p>
        </p:txBody>
      </p:sp>
    </p:spTree>
    <p:extLst>
      <p:ext uri="{BB962C8B-B14F-4D97-AF65-F5344CB8AC3E}">
        <p14:creationId xmlns:p14="http://schemas.microsoft.com/office/powerpoint/2010/main" val="3444544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Genital tract lacerations…depicted in this slide by a repaired posterior cervical laceration…</a:t>
            </a:r>
          </a:p>
        </p:txBody>
      </p:sp>
      <p:sp>
        <p:nvSpPr>
          <p:cNvPr id="4" name="Slide Number Placeholder 3"/>
          <p:cNvSpPr>
            <a:spLocks noGrp="1"/>
          </p:cNvSpPr>
          <p:nvPr>
            <p:ph type="sldNum" sz="quarter" idx="10"/>
          </p:nvPr>
        </p:nvSpPr>
        <p:spPr/>
        <p:txBody>
          <a:bodyPr/>
          <a:lstStyle/>
          <a:p>
            <a:fld id="{5EBC15E7-9F01-4076-8BD8-C2CE3376D90E}" type="slidenum">
              <a:rPr lang="en-US" smtClean="0"/>
              <a:t>15</a:t>
            </a:fld>
            <a:endParaRPr lang="en-US"/>
          </a:p>
        </p:txBody>
      </p:sp>
    </p:spTree>
    <p:extLst>
      <p:ext uri="{BB962C8B-B14F-4D97-AF65-F5344CB8AC3E}">
        <p14:creationId xmlns:p14="http://schemas.microsoft.com/office/powerpoint/2010/main" val="256196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This slide depicts the repair of a cervical laceration after walking the cervix with ring forceps to see if a laceration is the cause of continued bleeding.</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16</a:t>
            </a:fld>
            <a:endParaRPr lang="en-US"/>
          </a:p>
        </p:txBody>
      </p:sp>
    </p:spTree>
    <p:extLst>
      <p:ext uri="{BB962C8B-B14F-4D97-AF65-F5344CB8AC3E}">
        <p14:creationId xmlns:p14="http://schemas.microsoft.com/office/powerpoint/2010/main" val="2291039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PAS…or MAP</a:t>
            </a:r>
          </a:p>
          <a:p>
            <a:endParaRPr lang="en-US" dirty="0"/>
          </a:p>
          <a:p>
            <a:r>
              <a:rPr lang="en-US" dirty="0"/>
              <a:t>placenta accreta occurs when there is a defect of the decidua basalis, in conjunction with an imperfect development of the </a:t>
            </a:r>
            <a:r>
              <a:rPr lang="en-US" dirty="0" err="1"/>
              <a:t>Nitabuch</a:t>
            </a:r>
            <a:r>
              <a:rPr lang="en-US" dirty="0"/>
              <a:t> membrane ( a fibrinoid layer that separates the decidua basalis from the placental villi). resulting in abnormally invasive implantation of</a:t>
            </a:r>
          </a:p>
          <a:p>
            <a:r>
              <a:rPr lang="en-US" dirty="0"/>
              <a:t>the placenta</a:t>
            </a:r>
          </a:p>
          <a:p>
            <a:endParaRPr lang="en-US" dirty="0"/>
          </a:p>
          <a:p>
            <a:endParaRPr lang="en-US" dirty="0"/>
          </a:p>
          <a:p>
            <a:r>
              <a:rPr lang="en-US" dirty="0" err="1"/>
              <a:t>Accretta</a:t>
            </a:r>
            <a:r>
              <a:rPr lang="en-US" dirty="0"/>
              <a:t>….</a:t>
            </a:r>
            <a:r>
              <a:rPr lang="en-US" dirty="0" err="1"/>
              <a:t>incretta</a:t>
            </a:r>
            <a:r>
              <a:rPr lang="en-US" dirty="0"/>
              <a:t>…</a:t>
            </a:r>
            <a:r>
              <a:rPr lang="en-US" dirty="0" err="1"/>
              <a:t>percreta</a:t>
            </a:r>
            <a:r>
              <a:rPr lang="en-US" dirty="0"/>
              <a:t>….</a:t>
            </a:r>
          </a:p>
        </p:txBody>
      </p:sp>
      <p:sp>
        <p:nvSpPr>
          <p:cNvPr id="4" name="Slide Number Placeholder 3"/>
          <p:cNvSpPr>
            <a:spLocks noGrp="1"/>
          </p:cNvSpPr>
          <p:nvPr>
            <p:ph type="sldNum" sz="quarter" idx="5"/>
          </p:nvPr>
        </p:nvSpPr>
        <p:spPr/>
        <p:txBody>
          <a:bodyPr/>
          <a:lstStyle/>
          <a:p>
            <a:fld id="{5EBC15E7-9F01-4076-8BD8-C2CE3376D90E}" type="slidenum">
              <a:rPr lang="en-US" smtClean="0"/>
              <a:t>17</a:t>
            </a:fld>
            <a:endParaRPr lang="en-US"/>
          </a:p>
        </p:txBody>
      </p:sp>
    </p:spTree>
    <p:extLst>
      <p:ext uri="{BB962C8B-B14F-4D97-AF65-F5344CB8AC3E}">
        <p14:creationId xmlns:p14="http://schemas.microsoft.com/office/powerpoint/2010/main" val="1121598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 of placenta accreta has increased 10-fold in the past 50 years, to a current frequency of 1 per 2,500</a:t>
            </a:r>
          </a:p>
          <a:p>
            <a:r>
              <a:rPr lang="en-US" dirty="0"/>
              <a:t>deliveries. largely as a result of the increase in the number</a:t>
            </a:r>
          </a:p>
          <a:p>
            <a:r>
              <a:rPr lang="en-US" dirty="0"/>
              <a:t>of cesarean sections</a:t>
            </a:r>
          </a:p>
          <a:p>
            <a:endParaRPr lang="en-US" dirty="0"/>
          </a:p>
          <a:p>
            <a:r>
              <a:rPr lang="en-US" dirty="0"/>
              <a:t>…This graph indicates likelihood of placental invasion in women with previa and number of prior cesarean delivery….</a:t>
            </a:r>
            <a:r>
              <a:rPr lang="en-US" baseline="0" dirty="0"/>
              <a:t>.</a:t>
            </a:r>
          </a:p>
          <a:p>
            <a:r>
              <a:rPr lang="en-US" dirty="0"/>
              <a:t>~ 50% at 3 and more than 2/3rds after 4 or 5</a:t>
            </a:r>
          </a:p>
        </p:txBody>
      </p:sp>
      <p:sp>
        <p:nvSpPr>
          <p:cNvPr id="4" name="Slide Number Placeholder 3"/>
          <p:cNvSpPr>
            <a:spLocks noGrp="1"/>
          </p:cNvSpPr>
          <p:nvPr>
            <p:ph type="sldNum" sz="quarter" idx="10"/>
          </p:nvPr>
        </p:nvSpPr>
        <p:spPr/>
        <p:txBody>
          <a:bodyPr/>
          <a:lstStyle/>
          <a:p>
            <a:fld id="{5EBC15E7-9F01-4076-8BD8-C2CE3376D90E}" type="slidenum">
              <a:rPr lang="en-US" smtClean="0"/>
              <a:t>18</a:t>
            </a:fld>
            <a:endParaRPr lang="en-US"/>
          </a:p>
        </p:txBody>
      </p:sp>
    </p:spTree>
    <p:extLst>
      <p:ext uri="{BB962C8B-B14F-4D97-AF65-F5344CB8AC3E}">
        <p14:creationId xmlns:p14="http://schemas.microsoft.com/office/powerpoint/2010/main" val="9313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case was</a:t>
            </a:r>
            <a:r>
              <a:rPr lang="en-US" baseline="0" dirty="0"/>
              <a:t> of</a:t>
            </a:r>
            <a:r>
              <a:rPr lang="en-US" dirty="0"/>
              <a:t> an unfortunate woman who underwent a home delivery and was brought to Parkland Hospital dead on arrival.  She was found to have a completely inverted uterus and adherent fundal placenta which led to her exsanguination and death.  </a:t>
            </a:r>
          </a:p>
          <a:p>
            <a:endParaRPr lang="en-US" dirty="0"/>
          </a:p>
          <a:p>
            <a:r>
              <a:rPr lang="en-US" dirty="0"/>
              <a:t>Morbidly adherent placentas are something that we are seeing more and more of.  I should mention that when we identify them up front, we are referring them all to Dr. Subramaniam and Dr. Bevis as they are the backbones of a</a:t>
            </a:r>
            <a:r>
              <a:rPr lang="en-US" baseline="0" dirty="0"/>
              <a:t> morbidly adherent placenta group that is trying to wrap their arms around these situations to create some uniformity in management and improve communication among all members of the team.  </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19</a:t>
            </a:fld>
            <a:endParaRPr lang="en-US"/>
          </a:p>
        </p:txBody>
      </p:sp>
    </p:spTree>
    <p:extLst>
      <p:ext uri="{BB962C8B-B14F-4D97-AF65-F5344CB8AC3E}">
        <p14:creationId xmlns:p14="http://schemas.microsoft.com/office/powerpoint/2010/main" val="1305144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is placental abruption 1-2% of deliveries…here this MRI indicates a placental separation or abruption</a:t>
            </a:r>
          </a:p>
        </p:txBody>
      </p:sp>
      <p:sp>
        <p:nvSpPr>
          <p:cNvPr id="4" name="Slide Number Placeholder 3"/>
          <p:cNvSpPr>
            <a:spLocks noGrp="1"/>
          </p:cNvSpPr>
          <p:nvPr>
            <p:ph type="sldNum" sz="quarter" idx="10"/>
          </p:nvPr>
        </p:nvSpPr>
        <p:spPr/>
        <p:txBody>
          <a:bodyPr/>
          <a:lstStyle/>
          <a:p>
            <a:fld id="{5EBC15E7-9F01-4076-8BD8-C2CE3376D90E}" type="slidenum">
              <a:rPr lang="en-US" smtClean="0"/>
              <a:t>20</a:t>
            </a:fld>
            <a:endParaRPr lang="en-US"/>
          </a:p>
        </p:txBody>
      </p:sp>
    </p:spTree>
    <p:extLst>
      <p:ext uri="{BB962C8B-B14F-4D97-AF65-F5344CB8AC3E}">
        <p14:creationId xmlns:p14="http://schemas.microsoft.com/office/powerpoint/2010/main" val="38735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have imaging this clear typically…but another signs of abruption (other than bleeding in 80%), is fetal heart rate trouble as shown here.</a:t>
            </a:r>
          </a:p>
        </p:txBody>
      </p:sp>
      <p:sp>
        <p:nvSpPr>
          <p:cNvPr id="4" name="Slide Number Placeholder 3"/>
          <p:cNvSpPr>
            <a:spLocks noGrp="1"/>
          </p:cNvSpPr>
          <p:nvPr>
            <p:ph type="sldNum" sz="quarter" idx="10"/>
          </p:nvPr>
        </p:nvSpPr>
        <p:spPr/>
        <p:txBody>
          <a:bodyPr/>
          <a:lstStyle/>
          <a:p>
            <a:fld id="{5EBC15E7-9F01-4076-8BD8-C2CE3376D90E}" type="slidenum">
              <a:rPr lang="en-US" smtClean="0"/>
              <a:t>21</a:t>
            </a:fld>
            <a:endParaRPr lang="en-US"/>
          </a:p>
        </p:txBody>
      </p:sp>
    </p:spTree>
    <p:extLst>
      <p:ext uri="{BB962C8B-B14F-4D97-AF65-F5344CB8AC3E}">
        <p14:creationId xmlns:p14="http://schemas.microsoft.com/office/powerpoint/2010/main" val="331653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seen or heard about this…Maternal mortality is trending up with a whole lot of pontificating as to why that is.</a:t>
            </a:r>
          </a:p>
          <a:p>
            <a:endParaRPr lang="en-US" dirty="0"/>
          </a:p>
          <a:p>
            <a:r>
              <a:rPr lang="en-US" dirty="0"/>
              <a:t>Increased reporting…more awareness…more attention…more reporting </a:t>
            </a:r>
          </a:p>
          <a:p>
            <a:endParaRPr lang="en-US" dirty="0"/>
          </a:p>
          <a:p>
            <a:r>
              <a:rPr lang="en-US" dirty="0"/>
              <a:t>What is undeniable is this inexorable increase in maternal death despite increasing cost and expenditures in health care…</a:t>
            </a:r>
          </a:p>
          <a:p>
            <a:endParaRPr lang="en-US" dirty="0"/>
          </a:p>
          <a:p>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4</a:t>
            </a:fld>
            <a:endParaRPr lang="en-US"/>
          </a:p>
        </p:txBody>
      </p:sp>
    </p:spTree>
    <p:extLst>
      <p:ext uri="{BB962C8B-B14F-4D97-AF65-F5344CB8AC3E}">
        <p14:creationId xmlns:p14="http://schemas.microsoft.com/office/powerpoint/2010/main" val="3823963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That said there can be total placental abruption with concealed hemorrhage and in that case the first sign might be fetal distress or even death.</a:t>
            </a:r>
          </a:p>
          <a:p>
            <a:endParaRPr lang="en-US" altLang="en-US" dirty="0"/>
          </a:p>
          <a:p>
            <a:r>
              <a:rPr lang="en-US" dirty="0"/>
              <a:t>In 1967, Dr. Pritchard and Dr. </a:t>
            </a:r>
            <a:r>
              <a:rPr lang="en-US" dirty="0" err="1"/>
              <a:t>Brekken</a:t>
            </a:r>
            <a:r>
              <a:rPr lang="en-US" dirty="0"/>
              <a:t> published their experience with 41 cases of abruption with fetal death:</a:t>
            </a:r>
          </a:p>
          <a:p>
            <a:r>
              <a:rPr lang="en-US" dirty="0"/>
              <a:t>Fibrinogen &lt; 150 mg = 38%</a:t>
            </a:r>
          </a:p>
          <a:p>
            <a:r>
              <a:rPr lang="en-US" dirty="0"/>
              <a:t>Fibrinogen &lt; 100 mg = 28%</a:t>
            </a:r>
          </a:p>
          <a:p>
            <a:endParaRPr lang="en-US" dirty="0"/>
          </a:p>
          <a:p>
            <a:r>
              <a:rPr lang="en-US" dirty="0"/>
              <a:t>Based off of that data, a good rule of thumb was to assume 4 units down and start transfusion with </a:t>
            </a:r>
            <a:r>
              <a:rPr lang="en-US" dirty="0" err="1"/>
              <a:t>foley</a:t>
            </a:r>
            <a:r>
              <a:rPr lang="en-US" dirty="0"/>
              <a:t> catheter monitoring of urine output immediately.</a:t>
            </a:r>
          </a:p>
          <a:p>
            <a:endParaRPr lang="en-US" altLang="en-US" dirty="0"/>
          </a:p>
          <a:p>
            <a:endParaRPr lang="en-US" altLang="en-US" dirty="0"/>
          </a:p>
          <a:p>
            <a:r>
              <a:rPr lang="en-US" altLang="en-US" dirty="0"/>
              <a:t>To the right is a partial abruption with blood and clots dissecting between membranes and decidua to the internal cervical </a:t>
            </a:r>
            <a:r>
              <a:rPr lang="en-US" altLang="en-US" dirty="0" err="1"/>
              <a:t>os</a:t>
            </a:r>
            <a:r>
              <a:rPr lang="en-US" altLang="en-US" dirty="0"/>
              <a:t> and then externally into the vagina.</a:t>
            </a:r>
            <a:endParaRPr lang="en-US" dirty="0"/>
          </a:p>
        </p:txBody>
      </p:sp>
      <p:sp>
        <p:nvSpPr>
          <p:cNvPr id="4" name="Slide Number Placeholder 3"/>
          <p:cNvSpPr>
            <a:spLocks noGrp="1"/>
          </p:cNvSpPr>
          <p:nvPr>
            <p:ph type="sldNum" sz="quarter" idx="5"/>
          </p:nvPr>
        </p:nvSpPr>
        <p:spPr/>
        <p:txBody>
          <a:bodyPr/>
          <a:lstStyle/>
          <a:p>
            <a:fld id="{5EBC15E7-9F01-4076-8BD8-C2CE3376D90E}" type="slidenum">
              <a:rPr lang="en-US" smtClean="0"/>
              <a:t>22</a:t>
            </a:fld>
            <a:endParaRPr lang="en-US"/>
          </a:p>
        </p:txBody>
      </p:sp>
    </p:spTree>
    <p:extLst>
      <p:ext uri="{BB962C8B-B14F-4D97-AF65-F5344CB8AC3E}">
        <p14:creationId xmlns:p14="http://schemas.microsoft.com/office/powerpoint/2010/main" val="3808030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And this is what you might find in an</a:t>
            </a:r>
            <a:r>
              <a:rPr lang="en-US" altLang="en-US" baseline="0" dirty="0"/>
              <a:t> </a:t>
            </a:r>
            <a:r>
              <a:rPr lang="en-US" altLang="en-US" dirty="0"/>
              <a:t>abruption during</a:t>
            </a:r>
            <a:r>
              <a:rPr lang="en-US" altLang="en-US" baseline="0" dirty="0"/>
              <a:t> </a:t>
            </a:r>
            <a:r>
              <a:rPr lang="en-US" altLang="en-US" dirty="0"/>
              <a:t>cesarean delivery. Blood markedly infiltrates the myometrium to reach the serosa, especially at the </a:t>
            </a:r>
            <a:r>
              <a:rPr lang="en-US" altLang="en-US" dirty="0" err="1"/>
              <a:t>cornua</a:t>
            </a:r>
            <a:r>
              <a:rPr lang="en-US" altLang="en-US" dirty="0"/>
              <a:t>. </a:t>
            </a:r>
          </a:p>
          <a:p>
            <a:endParaRPr lang="en-US" altLang="en-US" dirty="0"/>
          </a:p>
          <a:p>
            <a:r>
              <a:rPr lang="en-US" altLang="en-US" dirty="0"/>
              <a:t>The consequences of these are usually self-limited and related to speed of recognition and quality of resuscitation.  </a:t>
            </a:r>
          </a:p>
          <a:p>
            <a:endParaRPr lang="en-US" altLang="en-US" dirty="0"/>
          </a:p>
          <a:p>
            <a:r>
              <a:rPr lang="en-US" altLang="en-US" dirty="0"/>
              <a:t>My only caveat is when</a:t>
            </a:r>
            <a:r>
              <a:rPr lang="en-US" altLang="en-US" baseline="0" dirty="0"/>
              <a:t> confronted with unexplained fetal death, always consider abruption because to miss it could be fairly consequential with development of consumptive coagulopathy and death.  </a:t>
            </a:r>
            <a:endParaRPr lang="en-US" altLang="en-US" dirty="0"/>
          </a:p>
        </p:txBody>
      </p:sp>
      <p:sp>
        <p:nvSpPr>
          <p:cNvPr id="4" name="Slide Number Placeholder 3"/>
          <p:cNvSpPr>
            <a:spLocks noGrp="1"/>
          </p:cNvSpPr>
          <p:nvPr>
            <p:ph type="sldNum" sz="quarter" idx="5"/>
          </p:nvPr>
        </p:nvSpPr>
        <p:spPr/>
        <p:txBody>
          <a:bodyPr/>
          <a:lstStyle/>
          <a:p>
            <a:fld id="{5EBC15E7-9F01-4076-8BD8-C2CE3376D90E}" type="slidenum">
              <a:rPr lang="en-US" smtClean="0"/>
              <a:t>23</a:t>
            </a:fld>
            <a:endParaRPr lang="en-US"/>
          </a:p>
        </p:txBody>
      </p:sp>
    </p:spTree>
    <p:extLst>
      <p:ext uri="{BB962C8B-B14F-4D97-AF65-F5344CB8AC3E}">
        <p14:creationId xmlns:p14="http://schemas.microsoft.com/office/powerpoint/2010/main" val="289433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talk about atony…Uterine atony is the most common</a:t>
            </a:r>
            <a:r>
              <a:rPr lang="en-US" baseline="0" dirty="0"/>
              <a:t> cause of hemorrhage after delivery and there are several risk factors which include prolonged labor, use of oxytocin, infection, and over distended uterus.</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24</a:t>
            </a:fld>
            <a:endParaRPr lang="en-US"/>
          </a:p>
        </p:txBody>
      </p:sp>
    </p:spTree>
    <p:extLst>
      <p:ext uri="{BB962C8B-B14F-4D97-AF65-F5344CB8AC3E}">
        <p14:creationId xmlns:p14="http://schemas.microsoft.com/office/powerpoint/2010/main" val="1353498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Uterine contraction after delivery compresses the vessels woven through the myometrium</a:t>
            </a:r>
          </a:p>
          <a:p>
            <a:endParaRPr lang="en-US" dirty="0"/>
          </a:p>
          <a:p>
            <a:r>
              <a:rPr lang="en-US" dirty="0"/>
              <a:t>With incomplete or poor contraction of the uterus, </a:t>
            </a:r>
          </a:p>
        </p:txBody>
      </p:sp>
      <p:sp>
        <p:nvSpPr>
          <p:cNvPr id="4" name="Slide Number Placeholder 3"/>
          <p:cNvSpPr>
            <a:spLocks noGrp="1"/>
          </p:cNvSpPr>
          <p:nvPr>
            <p:ph type="sldNum" sz="quarter" idx="10"/>
          </p:nvPr>
        </p:nvSpPr>
        <p:spPr/>
        <p:txBody>
          <a:bodyPr/>
          <a:lstStyle/>
          <a:p>
            <a:fld id="{4D051D1B-6D22-7A43-8F92-37B7BCDF41FA}" type="slidenum">
              <a:rPr lang="en-US" smtClean="0"/>
              <a:t>25</a:t>
            </a:fld>
            <a:endParaRPr lang="en-US" dirty="0"/>
          </a:p>
        </p:txBody>
      </p:sp>
    </p:spTree>
    <p:extLst>
      <p:ext uri="{BB962C8B-B14F-4D97-AF65-F5344CB8AC3E}">
        <p14:creationId xmlns:p14="http://schemas.microsoft.com/office/powerpoint/2010/main" val="2215630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Uterine atony is a big player in the development of hemorrhage is a big player in maternal death</a:t>
            </a:r>
          </a:p>
        </p:txBody>
      </p:sp>
      <p:sp>
        <p:nvSpPr>
          <p:cNvPr id="4" name="Slide Number Placeholder 3"/>
          <p:cNvSpPr>
            <a:spLocks noGrp="1"/>
          </p:cNvSpPr>
          <p:nvPr>
            <p:ph type="sldNum" sz="quarter" idx="10"/>
          </p:nvPr>
        </p:nvSpPr>
        <p:spPr/>
        <p:txBody>
          <a:bodyPr/>
          <a:lstStyle/>
          <a:p>
            <a:fld id="{5EBC15E7-9F01-4076-8BD8-C2CE3376D90E}" type="slidenum">
              <a:rPr lang="en-US" smtClean="0"/>
              <a:t>26</a:t>
            </a:fld>
            <a:endParaRPr lang="en-US"/>
          </a:p>
        </p:txBody>
      </p:sp>
    </p:spTree>
    <p:extLst>
      <p:ext uri="{BB962C8B-B14F-4D97-AF65-F5344CB8AC3E}">
        <p14:creationId xmlns:p14="http://schemas.microsoft.com/office/powerpoint/2010/main" val="505054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absence of</a:t>
            </a:r>
            <a:r>
              <a:rPr lang="en-US" baseline="0" dirty="0"/>
              <a:t> identifiable retained tissue then uterine massage is typically necessary and should be aggressive and continuous.  </a:t>
            </a:r>
          </a:p>
          <a:p>
            <a:endParaRPr lang="en-US" baseline="0" dirty="0"/>
          </a:p>
          <a:p>
            <a:r>
              <a:rPr lang="en-US" baseline="0" dirty="0"/>
              <a:t>This slide depicts uterine compression which can be employed while you are waiting for blood, help, or during resuscitation efforts.  </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27</a:t>
            </a:fld>
            <a:endParaRPr lang="en-US"/>
          </a:p>
        </p:txBody>
      </p:sp>
    </p:spTree>
    <p:extLst>
      <p:ext uri="{BB962C8B-B14F-4D97-AF65-F5344CB8AC3E}">
        <p14:creationId xmlns:p14="http://schemas.microsoft.com/office/powerpoint/2010/main" val="2635612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051D1B-6D22-7A43-8F92-37B7BCDF4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246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051D1B-6D22-7A43-8F92-37B7BCDF4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446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Bakri balloons has become popularized</a:t>
            </a:r>
            <a:r>
              <a:rPr lang="en-US" baseline="0" dirty="0"/>
              <a:t> as the last final step in medical management of uterine atony.  Large Foley (30 F) catheter have been successfully used as well as intravaginal packing</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30</a:t>
            </a:fld>
            <a:endParaRPr lang="en-US"/>
          </a:p>
        </p:txBody>
      </p:sp>
    </p:spTree>
    <p:extLst>
      <p:ext uri="{BB962C8B-B14F-4D97-AF65-F5344CB8AC3E}">
        <p14:creationId xmlns:p14="http://schemas.microsoft.com/office/powerpoint/2010/main" val="3669196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051D1B-6D22-7A43-8F92-37B7BCDF4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76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complicating this picture is the obvious link between ethnicity and risk for maternal death and there is a lot of work being done to sort through SDOH and cause of maternal death</a:t>
            </a:r>
          </a:p>
        </p:txBody>
      </p:sp>
      <p:sp>
        <p:nvSpPr>
          <p:cNvPr id="4" name="Slide Number Placeholder 3"/>
          <p:cNvSpPr>
            <a:spLocks noGrp="1"/>
          </p:cNvSpPr>
          <p:nvPr>
            <p:ph type="sldNum" sz="quarter" idx="10"/>
          </p:nvPr>
        </p:nvSpPr>
        <p:spPr/>
        <p:txBody>
          <a:bodyPr/>
          <a:lstStyle/>
          <a:p>
            <a:fld id="{5EBC15E7-9F01-4076-8BD8-C2CE3376D90E}" type="slidenum">
              <a:rPr lang="en-US" smtClean="0"/>
              <a:t>5</a:t>
            </a:fld>
            <a:endParaRPr lang="en-US"/>
          </a:p>
        </p:txBody>
      </p:sp>
    </p:spTree>
    <p:extLst>
      <p:ext uri="{BB962C8B-B14F-4D97-AF65-F5344CB8AC3E}">
        <p14:creationId xmlns:p14="http://schemas.microsoft.com/office/powerpoint/2010/main" val="3601708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BC15E7-9F01-4076-8BD8-C2CE3376D90E}" type="slidenum">
              <a:rPr lang="en-US" smtClean="0"/>
              <a:t>32</a:t>
            </a:fld>
            <a:endParaRPr lang="en-US"/>
          </a:p>
        </p:txBody>
      </p:sp>
    </p:spTree>
    <p:extLst>
      <p:ext uri="{BB962C8B-B14F-4D97-AF65-F5344CB8AC3E}">
        <p14:creationId xmlns:p14="http://schemas.microsoft.com/office/powerpoint/2010/main" val="2525526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Knocks against JADA is expense and earlier use therefore less necessary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051D1B-6D22-7A43-8F92-37B7BCDF4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15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pragmatic real world observational study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051D1B-6D22-7A43-8F92-37B7BCDF4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905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study…another ongoing soon through MFMU …was a head to head but retrospective study…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BC15E7-9F01-4076-8BD8-C2CE3376D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665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what they </a:t>
            </a:r>
            <a:r>
              <a:rPr lang="en-US"/>
              <a:t>found…reduction in transfusion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BC15E7-9F01-4076-8BD8-C2CE3376D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9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BC15E7-9F01-4076-8BD8-C2CE3376D90E}" type="slidenum">
              <a:rPr lang="en-US" smtClean="0"/>
              <a:t>37</a:t>
            </a:fld>
            <a:endParaRPr lang="en-US"/>
          </a:p>
        </p:txBody>
      </p:sp>
    </p:spTree>
    <p:extLst>
      <p:ext uri="{BB962C8B-B14F-4D97-AF65-F5344CB8AC3E}">
        <p14:creationId xmlns:p14="http://schemas.microsoft.com/office/powerpoint/2010/main" val="2505661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situations where you have the abdomen open for a cesarean, use of the B-Lynch suture has also been popularized.  It has also been employed in heroic attempts to preserve the uterus after a vaginal delivery.</a:t>
            </a:r>
          </a:p>
          <a:p>
            <a:endParaRPr lang="en-US" altLang="en-US" dirty="0"/>
          </a:p>
          <a:p>
            <a:r>
              <a:rPr lang="en-US" altLang="en-US" dirty="0"/>
              <a:t>Uterine compression suture or “brace.” The B-Lynch suture technique is illustrated from an anterior view of the uterus in Figures A, B, and D and a posterior view in Figure C. The numbers denote the sequential path of the suture and are shown in more than one figure. Step 1. Beginning below the incision, the needle pierces the lower uterine segment to enter the uterine cavity. Step 2. The needle exits the cavity above the incision. The suture then loops up and around the fundus to the posterior uterine surface. Step 3. The needle pierces the posterior uterine wall to reenter the uterine cavity. The suture then traverses to the opposite side within the cavity. Step 4. The needle exits the uterine cavity through the posterior uterine wall. From the back of the uterus, the suture loops up and around the fundus to the front of the uterus. Step 5. The needle pierces the myometrium above the incision to reenter the uterine cavity. Step 6. The needle exits below the incision and the sutures at points 1 and 6 are tied below the incision. The hysterotomy incision is then closed in the usual fashion.</a:t>
            </a:r>
            <a:endParaRPr lang="en-US" dirty="0"/>
          </a:p>
        </p:txBody>
      </p:sp>
      <p:sp>
        <p:nvSpPr>
          <p:cNvPr id="4" name="Slide Number Placeholder 3"/>
          <p:cNvSpPr>
            <a:spLocks noGrp="1"/>
          </p:cNvSpPr>
          <p:nvPr>
            <p:ph type="sldNum" sz="quarter" idx="5"/>
          </p:nvPr>
        </p:nvSpPr>
        <p:spPr/>
        <p:txBody>
          <a:bodyPr/>
          <a:lstStyle/>
          <a:p>
            <a:fld id="{5EBC15E7-9F01-4076-8BD8-C2CE3376D90E}" type="slidenum">
              <a:rPr lang="en-US" smtClean="0"/>
              <a:t>38</a:t>
            </a:fld>
            <a:endParaRPr lang="en-US"/>
          </a:p>
        </p:txBody>
      </p:sp>
    </p:spTree>
    <p:extLst>
      <p:ext uri="{BB962C8B-B14F-4D97-AF65-F5344CB8AC3E}">
        <p14:creationId xmlns:p14="http://schemas.microsoft.com/office/powerpoint/2010/main" val="2623086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At the time of cesarean, extension into the uterine artery is usually easily identifiable.  Addressing it can be another matter, and  knowing how to perform an O’Leary stitch or uterine artery ligation can be life-saving.</a:t>
            </a:r>
          </a:p>
          <a:p>
            <a:endParaRPr lang="en-US" altLang="en-US" dirty="0"/>
          </a:p>
          <a:p>
            <a:endParaRPr lang="en-US" altLang="en-US" dirty="0"/>
          </a:p>
          <a:p>
            <a:r>
              <a:rPr lang="en-US" altLang="en-US" dirty="0"/>
              <a:t>The suture goes through the lateral uterine wall anteriorly, curves around posteriorly, then re-enters anteriorly. When tied, it encompasses the uterine artery.  Beware of the ureter…especially important that you have a well devoted bladder flap to be sure the ureter is down and out of the way.  </a:t>
            </a:r>
            <a:endParaRPr lang="en-US" dirty="0"/>
          </a:p>
        </p:txBody>
      </p:sp>
      <p:sp>
        <p:nvSpPr>
          <p:cNvPr id="4" name="Slide Number Placeholder 3"/>
          <p:cNvSpPr>
            <a:spLocks noGrp="1"/>
          </p:cNvSpPr>
          <p:nvPr>
            <p:ph type="sldNum" sz="quarter" idx="5"/>
          </p:nvPr>
        </p:nvSpPr>
        <p:spPr/>
        <p:txBody>
          <a:bodyPr/>
          <a:lstStyle/>
          <a:p>
            <a:fld id="{5EBC15E7-9F01-4076-8BD8-C2CE3376D90E}" type="slidenum">
              <a:rPr lang="en-US" smtClean="0"/>
              <a:t>39</a:t>
            </a:fld>
            <a:endParaRPr lang="en-US"/>
          </a:p>
        </p:txBody>
      </p:sp>
    </p:spTree>
    <p:extLst>
      <p:ext uri="{BB962C8B-B14F-4D97-AF65-F5344CB8AC3E}">
        <p14:creationId xmlns:p14="http://schemas.microsoft.com/office/powerpoint/2010/main" val="1079890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bimanual uterine compression, when blood loss is torrential and you need a minute to think, resuscitate, or wait for your friends…you can compress the aorta through an abdominal incision.</a:t>
            </a:r>
          </a:p>
        </p:txBody>
      </p:sp>
      <p:sp>
        <p:nvSpPr>
          <p:cNvPr id="4" name="Slide Number Placeholder 3"/>
          <p:cNvSpPr>
            <a:spLocks noGrp="1"/>
          </p:cNvSpPr>
          <p:nvPr>
            <p:ph type="sldNum" sz="quarter" idx="10"/>
          </p:nvPr>
        </p:nvSpPr>
        <p:spPr/>
        <p:txBody>
          <a:bodyPr/>
          <a:lstStyle/>
          <a:p>
            <a:fld id="{5EBC15E7-9F01-4076-8BD8-C2CE3376D90E}" type="slidenum">
              <a:rPr lang="en-US" smtClean="0"/>
              <a:t>40</a:t>
            </a:fld>
            <a:endParaRPr lang="en-US"/>
          </a:p>
        </p:txBody>
      </p:sp>
    </p:spTree>
    <p:extLst>
      <p:ext uri="{BB962C8B-B14F-4D97-AF65-F5344CB8AC3E}">
        <p14:creationId xmlns:p14="http://schemas.microsoft.com/office/powerpoint/2010/main" val="3415685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put this up here to remind you that transfusion can be part of your treatment of</a:t>
            </a:r>
            <a:r>
              <a:rPr lang="en-US" baseline="0" dirty="0"/>
              <a:t> atony rather than a response to it…a perfused uterus is more likely to behave the way you want it to than one of a woman who is under resuscitated.</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41</a:t>
            </a:fld>
            <a:endParaRPr lang="en-US"/>
          </a:p>
        </p:txBody>
      </p:sp>
    </p:spTree>
    <p:extLst>
      <p:ext uri="{BB962C8B-B14F-4D97-AF65-F5344CB8AC3E}">
        <p14:creationId xmlns:p14="http://schemas.microsoft.com/office/powerpoint/2010/main" val="3500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WV is looking pretty good at least with regard to 2019 maternal deaths within 1 year…according to this JAMA study in 2023…maybe partially related to the hard work done by many in this room</a:t>
            </a:r>
          </a:p>
        </p:txBody>
      </p:sp>
      <p:sp>
        <p:nvSpPr>
          <p:cNvPr id="4" name="Slide Number Placeholder 3"/>
          <p:cNvSpPr>
            <a:spLocks noGrp="1"/>
          </p:cNvSpPr>
          <p:nvPr>
            <p:ph type="sldNum" sz="quarter" idx="5"/>
          </p:nvPr>
        </p:nvSpPr>
        <p:spPr/>
        <p:txBody>
          <a:bodyPr/>
          <a:lstStyle/>
          <a:p>
            <a:fld id="{5EBC15E7-9F01-4076-8BD8-C2CE3376D90E}" type="slidenum">
              <a:rPr lang="en-US" smtClean="0"/>
              <a:t>6</a:t>
            </a:fld>
            <a:endParaRPr lang="en-US"/>
          </a:p>
        </p:txBody>
      </p:sp>
    </p:spTree>
    <p:extLst>
      <p:ext uri="{BB962C8B-B14F-4D97-AF65-F5344CB8AC3E}">
        <p14:creationId xmlns:p14="http://schemas.microsoft.com/office/powerpoint/2010/main" val="1524132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now lets</a:t>
            </a:r>
            <a:r>
              <a:rPr lang="en-US" baseline="0" dirty="0"/>
              <a:t> shift gears a bit…I have mentioned the California Collaborative several times and stolen some of their slides.  They established a </a:t>
            </a:r>
            <a:r>
              <a:rPr lang="en-US" baseline="0" dirty="0" err="1"/>
              <a:t>tsak</a:t>
            </a:r>
            <a:r>
              <a:rPr lang="en-US" baseline="0" dirty="0"/>
              <a:t> force to look specifically at OB </a:t>
            </a:r>
            <a:r>
              <a:rPr lang="en-US" baseline="0" dirty="0" err="1"/>
              <a:t>hemoorhage</a:t>
            </a:r>
            <a:r>
              <a:rPr lang="en-US" baseline="0" dirty="0"/>
              <a:t>…</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42</a:t>
            </a:fld>
            <a:endParaRPr lang="en-US"/>
          </a:p>
        </p:txBody>
      </p:sp>
    </p:spTree>
    <p:extLst>
      <p:ext uri="{BB962C8B-B14F-4D97-AF65-F5344CB8AC3E}">
        <p14:creationId xmlns:p14="http://schemas.microsoft.com/office/powerpoint/2010/main" val="436398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findings in part were…</a:t>
            </a:r>
          </a:p>
        </p:txBody>
      </p:sp>
      <p:sp>
        <p:nvSpPr>
          <p:cNvPr id="4" name="Slide Number Placeholder 3"/>
          <p:cNvSpPr>
            <a:spLocks noGrp="1"/>
          </p:cNvSpPr>
          <p:nvPr>
            <p:ph type="sldNum" sz="quarter" idx="10"/>
          </p:nvPr>
        </p:nvSpPr>
        <p:spPr/>
        <p:txBody>
          <a:bodyPr/>
          <a:lstStyle/>
          <a:p>
            <a:fld id="{5EBC15E7-9F01-4076-8BD8-C2CE3376D90E}" type="slidenum">
              <a:rPr lang="en-US" smtClean="0"/>
              <a:t>43</a:t>
            </a:fld>
            <a:endParaRPr lang="en-US"/>
          </a:p>
        </p:txBody>
      </p:sp>
    </p:spTree>
    <p:extLst>
      <p:ext uri="{BB962C8B-B14F-4D97-AF65-F5344CB8AC3E}">
        <p14:creationId xmlns:p14="http://schemas.microsoft.com/office/powerpoint/2010/main" val="3819334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took their findings and developed a safety bundle which had 4 parts</a:t>
            </a:r>
          </a:p>
          <a:p>
            <a:endParaRPr lang="en-US" dirty="0"/>
          </a:p>
          <a:p>
            <a:r>
              <a:rPr lang="en-US" dirty="0"/>
              <a:t>They stressed readiness and being cognizant of risk factors before the hemorrhage happened…</a:t>
            </a:r>
          </a:p>
          <a:p>
            <a:endParaRPr lang="en-US" dirty="0"/>
          </a:p>
          <a:p>
            <a:r>
              <a:rPr lang="en-US" dirty="0"/>
              <a:t>They suggested</a:t>
            </a:r>
            <a:r>
              <a:rPr lang="en-US" baseline="0" dirty="0"/>
              <a:t> that there are problems with recognition of hemorrhage and recommended a quantitative and cumulative blood loss assessment.  </a:t>
            </a:r>
          </a:p>
          <a:p>
            <a:endParaRPr lang="en-US" baseline="0" dirty="0"/>
          </a:p>
          <a:p>
            <a:r>
              <a:rPr lang="en-US" baseline="0" dirty="0"/>
              <a:t>They included regular use of </a:t>
            </a:r>
            <a:r>
              <a:rPr lang="en-US" baseline="0" dirty="0" err="1"/>
              <a:t>uterotonics</a:t>
            </a:r>
            <a:r>
              <a:rPr lang="en-US" baseline="0" dirty="0"/>
              <a:t> like oxytocin after delivery.  There is some data from this institution regarding use of oxytocin and dose after delivery.</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44</a:t>
            </a:fld>
            <a:endParaRPr lang="en-US"/>
          </a:p>
        </p:txBody>
      </p:sp>
    </p:spTree>
    <p:extLst>
      <p:ext uri="{BB962C8B-B14F-4D97-AF65-F5344CB8AC3E}">
        <p14:creationId xmlns:p14="http://schemas.microsoft.com/office/powerpoint/2010/main" val="2599607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recommended a standardized response with a checklist.</a:t>
            </a:r>
          </a:p>
          <a:p>
            <a:endParaRPr lang="en-US" dirty="0"/>
          </a:p>
          <a:p>
            <a:r>
              <a:rPr lang="en-US" dirty="0"/>
              <a:t>They acknowledged that we must remember there are patients and families who don’t understand and need constant explanation about what we are doing and why.  </a:t>
            </a:r>
          </a:p>
          <a:p>
            <a:endParaRPr lang="en-US" dirty="0"/>
          </a:p>
          <a:p>
            <a:r>
              <a:rPr lang="en-US" dirty="0"/>
              <a:t>And finally stressed that we should be re-assessing our approaches constantly…so I would like to propose to you that what we are talking about today is not</a:t>
            </a:r>
            <a:r>
              <a:rPr lang="en-US" baseline="0" dirty="0"/>
              <a:t> an ending but a beginning of an evolving process around one of the big killers of women on L&amp;D in the U.S.</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45</a:t>
            </a:fld>
            <a:endParaRPr lang="en-US"/>
          </a:p>
        </p:txBody>
      </p:sp>
    </p:spTree>
    <p:extLst>
      <p:ext uri="{BB962C8B-B14F-4D97-AF65-F5344CB8AC3E}">
        <p14:creationId xmlns:p14="http://schemas.microsoft.com/office/powerpoint/2010/main" val="3178139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Ounce of prevention….</a:t>
            </a:r>
          </a:p>
          <a:p>
            <a:endParaRPr lang="en-US" dirty="0"/>
          </a:p>
          <a:p>
            <a:r>
              <a:rPr lang="en-US" dirty="0"/>
              <a:t>I was not a true believer in high dose oxytocin when I transferred from Dallas to Alabama</a:t>
            </a:r>
          </a:p>
        </p:txBody>
      </p:sp>
      <p:sp>
        <p:nvSpPr>
          <p:cNvPr id="4" name="Slide Number Placeholder 3"/>
          <p:cNvSpPr>
            <a:spLocks noGrp="1"/>
          </p:cNvSpPr>
          <p:nvPr>
            <p:ph type="sldNum" sz="quarter" idx="5"/>
          </p:nvPr>
        </p:nvSpPr>
        <p:spPr/>
        <p:txBody>
          <a:bodyPr/>
          <a:lstStyle/>
          <a:p>
            <a:fld id="{5EBC15E7-9F01-4076-8BD8-C2CE3376D90E}" type="slidenum">
              <a:rPr lang="en-US" smtClean="0"/>
              <a:t>47</a:t>
            </a:fld>
            <a:endParaRPr lang="en-US"/>
          </a:p>
        </p:txBody>
      </p:sp>
    </p:spTree>
    <p:extLst>
      <p:ext uri="{BB962C8B-B14F-4D97-AF65-F5344CB8AC3E}">
        <p14:creationId xmlns:p14="http://schemas.microsoft.com/office/powerpoint/2010/main" val="1794486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transfusion rate in </a:t>
            </a:r>
            <a:r>
              <a:rPr lang="en-US" dirty="0" err="1"/>
              <a:t>birmingahm</a:t>
            </a:r>
            <a:r>
              <a:rPr lang="en-US" dirty="0"/>
              <a:t> was very low…typically just less than 3 % of women in the US get transfused after delivery…these numbers were  well below our established threshold of 3.5%</a:t>
            </a:r>
          </a:p>
        </p:txBody>
      </p:sp>
      <p:sp>
        <p:nvSpPr>
          <p:cNvPr id="4" name="Slide Number Placeholder 3"/>
          <p:cNvSpPr>
            <a:spLocks noGrp="1"/>
          </p:cNvSpPr>
          <p:nvPr>
            <p:ph type="sldNum" sz="quarter" idx="5"/>
          </p:nvPr>
        </p:nvSpPr>
        <p:spPr/>
        <p:txBody>
          <a:bodyPr/>
          <a:lstStyle/>
          <a:p>
            <a:fld id="{5EBC15E7-9F01-4076-8BD8-C2CE3376D90E}" type="slidenum">
              <a:rPr lang="en-US" smtClean="0"/>
              <a:t>48</a:t>
            </a:fld>
            <a:endParaRPr lang="en-US"/>
          </a:p>
        </p:txBody>
      </p:sp>
    </p:spTree>
    <p:extLst>
      <p:ext uri="{BB962C8B-B14F-4D97-AF65-F5344CB8AC3E}">
        <p14:creationId xmlns:p14="http://schemas.microsoft.com/office/powerpoint/2010/main" val="39592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 implement (it is cheap) and also straightforward to look </a:t>
            </a:r>
            <a:r>
              <a:rPr lang="en-US" dirty="0" err="1"/>
              <a:t>at.impact</a:t>
            </a:r>
            <a:r>
              <a:rPr lang="en-US" dirty="0"/>
              <a:t> on outcomes…</a:t>
            </a:r>
          </a:p>
          <a:p>
            <a:endParaRPr lang="en-US" dirty="0"/>
          </a:p>
          <a:p>
            <a:endParaRPr lang="en-US" dirty="0"/>
          </a:p>
          <a:p>
            <a:r>
              <a:rPr lang="en-US" dirty="0"/>
              <a:t>As we saw earlier, WV seems to be doing well in mortality rate overall, but this is low hanging fruit that could be reduced even further without tremendous cost to the system…</a:t>
            </a:r>
          </a:p>
        </p:txBody>
      </p:sp>
      <p:sp>
        <p:nvSpPr>
          <p:cNvPr id="4" name="Slide Number Placeholder 3"/>
          <p:cNvSpPr>
            <a:spLocks noGrp="1"/>
          </p:cNvSpPr>
          <p:nvPr>
            <p:ph type="sldNum" sz="quarter" idx="5"/>
          </p:nvPr>
        </p:nvSpPr>
        <p:spPr/>
        <p:txBody>
          <a:bodyPr/>
          <a:lstStyle/>
          <a:p>
            <a:fld id="{5EBC15E7-9F01-4076-8BD8-C2CE3376D90E}" type="slidenum">
              <a:rPr lang="en-US" smtClean="0"/>
              <a:t>50</a:t>
            </a:fld>
            <a:endParaRPr lang="en-US"/>
          </a:p>
        </p:txBody>
      </p:sp>
    </p:spTree>
    <p:extLst>
      <p:ext uri="{BB962C8B-B14F-4D97-AF65-F5344CB8AC3E}">
        <p14:creationId xmlns:p14="http://schemas.microsoft.com/office/powerpoint/2010/main" val="3034744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051D1B-6D22-7A43-8F92-37B7BCDF4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975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wrestled</a:t>
            </a:r>
            <a:r>
              <a:rPr lang="en-US" baseline="0" dirty="0"/>
              <a:t> with this issue of what normal was because you must agree what normal is in order to know what abnormal is…</a:t>
            </a:r>
          </a:p>
          <a:p>
            <a:endParaRPr lang="en-US" baseline="0" dirty="0"/>
          </a:p>
          <a:p>
            <a:r>
              <a:rPr lang="en-US" baseline="0" dirty="0"/>
              <a:t>They say &gt;500 and greater than 750 is average…</a:t>
            </a:r>
          </a:p>
          <a:p>
            <a:endParaRPr lang="en-US" baseline="0" dirty="0"/>
          </a:p>
          <a:p>
            <a:r>
              <a:rPr lang="en-US" dirty="0">
                <a:solidFill>
                  <a:srgbClr val="000000"/>
                </a:solidFill>
              </a:rPr>
              <a:t>WHO identifies 500 and 1000 cc as alert lines….</a:t>
            </a:r>
          </a:p>
          <a:p>
            <a:endParaRPr lang="en-US" dirty="0">
              <a:solidFill>
                <a:srgbClr val="000000"/>
              </a:solidFill>
            </a:endParaRPr>
          </a:p>
          <a:p>
            <a:r>
              <a:rPr lang="en-US" dirty="0">
                <a:solidFill>
                  <a:srgbClr val="000000"/>
                </a:solidFill>
              </a:rPr>
              <a:t>ACOG simply says 1000..</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53</a:t>
            </a:fld>
            <a:endParaRPr lang="en-US"/>
          </a:p>
        </p:txBody>
      </p:sp>
    </p:spTree>
    <p:extLst>
      <p:ext uri="{BB962C8B-B14F-4D97-AF65-F5344CB8AC3E}">
        <p14:creationId xmlns:p14="http://schemas.microsoft.com/office/powerpoint/2010/main" val="2482361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BC15E7-9F01-4076-8BD8-C2CE3376D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46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causes of this crisis level increase in mortality…?</a:t>
            </a:r>
          </a:p>
        </p:txBody>
      </p:sp>
      <p:sp>
        <p:nvSpPr>
          <p:cNvPr id="4" name="Slide Number Placeholder 3"/>
          <p:cNvSpPr>
            <a:spLocks noGrp="1"/>
          </p:cNvSpPr>
          <p:nvPr>
            <p:ph type="sldNum" sz="quarter" idx="5"/>
          </p:nvPr>
        </p:nvSpPr>
        <p:spPr/>
        <p:txBody>
          <a:bodyPr/>
          <a:lstStyle/>
          <a:p>
            <a:fld id="{5EBC15E7-9F01-4076-8BD8-C2CE3376D90E}" type="slidenum">
              <a:rPr lang="en-US" smtClean="0"/>
              <a:t>7</a:t>
            </a:fld>
            <a:endParaRPr lang="en-US"/>
          </a:p>
        </p:txBody>
      </p:sp>
    </p:spTree>
    <p:extLst>
      <p:ext uri="{BB962C8B-B14F-4D97-AF65-F5344CB8AC3E}">
        <p14:creationId xmlns:p14="http://schemas.microsoft.com/office/powerpoint/2010/main" val="4061570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sad picture…does anyone else get a lonely feeling when looking at this…I do.</a:t>
            </a:r>
          </a:p>
        </p:txBody>
      </p:sp>
      <p:sp>
        <p:nvSpPr>
          <p:cNvPr id="4" name="Slide Number Placeholder 3"/>
          <p:cNvSpPr>
            <a:spLocks noGrp="1"/>
          </p:cNvSpPr>
          <p:nvPr>
            <p:ph type="sldNum" sz="quarter" idx="10"/>
          </p:nvPr>
        </p:nvSpPr>
        <p:spPr/>
        <p:txBody>
          <a:bodyPr/>
          <a:lstStyle/>
          <a:p>
            <a:fld id="{5EBC15E7-9F01-4076-8BD8-C2CE3376D90E}" type="slidenum">
              <a:rPr lang="en-US" smtClean="0"/>
              <a:t>55</a:t>
            </a:fld>
            <a:endParaRPr lang="en-US"/>
          </a:p>
        </p:txBody>
      </p:sp>
    </p:spTree>
    <p:extLst>
      <p:ext uri="{BB962C8B-B14F-4D97-AF65-F5344CB8AC3E}">
        <p14:creationId xmlns:p14="http://schemas.microsoft.com/office/powerpoint/2010/main" val="2007233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first analyzed accuracy of our EBL before versus after..</a:t>
            </a:r>
          </a:p>
          <a:p>
            <a:endParaRPr lang="en-US" baseline="0" dirty="0"/>
          </a:p>
          <a:p>
            <a:r>
              <a:rPr lang="en-US" baseline="0" dirty="0"/>
              <a:t>When we look at our estimate accuracy after Triton was initiated here, it significantly deteriorated  I put those findings that did not favor Triton in red and those that favored triton in blue.</a:t>
            </a:r>
          </a:p>
          <a:p>
            <a:endParaRPr lang="en-US" baseline="0" dirty="0"/>
          </a:p>
          <a:p>
            <a:r>
              <a:rPr lang="en-US" baseline="0" dirty="0"/>
              <a:t>The number 0 would mean we were perfect.  If the difference is positive, it means we underestimated the actual blood loss.  If the difference was negative, we overestimated blood loss.</a:t>
            </a:r>
          </a:p>
          <a:p>
            <a:endParaRPr lang="en-US" baseline="0" dirty="0"/>
          </a:p>
          <a:p>
            <a:r>
              <a:rPr lang="en-US" baseline="0" dirty="0"/>
              <a:t>Interestingly, though no different before or after, we systematically overestimate blood loss in women who lost more than 1000 cc regardless of route of delivery</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56</a:t>
            </a:fld>
            <a:endParaRPr lang="en-US"/>
          </a:p>
        </p:txBody>
      </p:sp>
    </p:spTree>
    <p:extLst>
      <p:ext uri="{BB962C8B-B14F-4D97-AF65-F5344CB8AC3E}">
        <p14:creationId xmlns:p14="http://schemas.microsoft.com/office/powerpoint/2010/main" val="25673979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the interesting stuff.  We compared head to head our qualitative estimates to Triton’s quantitative estimates</a:t>
            </a:r>
          </a:p>
          <a:p>
            <a:endParaRPr lang="en-US" dirty="0"/>
          </a:p>
          <a:p>
            <a:r>
              <a:rPr lang="en-US" dirty="0"/>
              <a:t>Triton, to its credit was more accurate when looking at all deliveries with blood loss greater than 1000 cc regardless of delivery route.  Triton overestimated less….</a:t>
            </a:r>
          </a:p>
          <a:p>
            <a:endParaRPr lang="en-US" dirty="0"/>
          </a:p>
          <a:p>
            <a:r>
              <a:rPr lang="en-US" dirty="0"/>
              <a:t>This finding is</a:t>
            </a:r>
            <a:r>
              <a:rPr lang="en-US" baseline="0" dirty="0"/>
              <a:t> in blue because it favors Triton.</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57</a:t>
            </a:fld>
            <a:endParaRPr lang="en-US"/>
          </a:p>
        </p:txBody>
      </p:sp>
    </p:spTree>
    <p:extLst>
      <p:ext uri="{BB962C8B-B14F-4D97-AF65-F5344CB8AC3E}">
        <p14:creationId xmlns:p14="http://schemas.microsoft.com/office/powerpoint/2010/main" val="2833511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looked at several clinically relevant outcomes as a composite to see if Triton use resulted in better outcomes for our mothers..</a:t>
            </a:r>
          </a:p>
          <a:p>
            <a:endParaRPr lang="en-US" dirty="0"/>
          </a:p>
          <a:p>
            <a:r>
              <a:rPr lang="en-US" dirty="0"/>
              <a:t>There was no difference in the composite or any of the constituent outcomes.  Time from delivery to transfusion and condition</a:t>
            </a:r>
            <a:r>
              <a:rPr lang="en-US" baseline="0" dirty="0"/>
              <a:t> of</a:t>
            </a:r>
            <a:r>
              <a:rPr lang="en-US" dirty="0"/>
              <a:t> those women with PPH and who were transfused were no different before</a:t>
            </a:r>
            <a:r>
              <a:rPr lang="en-US" baseline="0" dirty="0"/>
              <a:t> or after Triton.</a:t>
            </a:r>
          </a:p>
          <a:p>
            <a:endParaRPr lang="en-US" baseline="0" dirty="0"/>
          </a:p>
          <a:p>
            <a:r>
              <a:rPr lang="en-US" baseline="0" dirty="0"/>
              <a:t>So:</a:t>
            </a:r>
          </a:p>
          <a:p>
            <a:endParaRPr lang="en-US" baseline="0" dirty="0"/>
          </a:p>
          <a:p>
            <a:pPr marL="457200" indent="-457200">
              <a:buClr>
                <a:srgbClr val="FFC000"/>
              </a:buClr>
              <a:buFont typeface="+mj-lt"/>
              <a:buAutoNum type="alphaUcPeriod"/>
            </a:pPr>
            <a:r>
              <a:rPr lang="en-US" sz="2400" dirty="0">
                <a:solidFill>
                  <a:schemeClr val="bg1"/>
                </a:solidFill>
                <a:latin typeface="Arial" panose="020B0604020202020204" pitchFamily="34" charset="0"/>
                <a:cs typeface="Arial" panose="020B0604020202020204" pitchFamily="34" charset="0"/>
              </a:rPr>
              <a:t>Our estimates of blood loss in vaginal and cesarean deliveries were less accurate when Triton was on L&amp;D.</a:t>
            </a:r>
          </a:p>
          <a:p>
            <a:pPr marL="2774320" lvl="8" indent="-457200">
              <a:buClr>
                <a:srgbClr val="FFC000"/>
              </a:buClr>
              <a:buFont typeface="+mj-lt"/>
              <a:buAutoNum type="alphaUcPeriod"/>
            </a:pPr>
            <a:endParaRPr lang="en-US" sz="2000" dirty="0">
              <a:solidFill>
                <a:schemeClr val="bg1"/>
              </a:solidFill>
              <a:latin typeface="Arial" panose="020B0604020202020204" pitchFamily="34" charset="0"/>
              <a:cs typeface="Arial" panose="020B0604020202020204" pitchFamily="34" charset="0"/>
            </a:endParaRPr>
          </a:p>
          <a:p>
            <a:pPr marL="457200" indent="-457200">
              <a:buClr>
                <a:srgbClr val="FFC000"/>
              </a:buClr>
              <a:buFont typeface="+mj-lt"/>
              <a:buAutoNum type="alphaUcPeriod"/>
            </a:pPr>
            <a:r>
              <a:rPr lang="en-US" sz="2400" dirty="0">
                <a:solidFill>
                  <a:schemeClr val="bg1"/>
                </a:solidFill>
                <a:latin typeface="Arial" panose="020B0604020202020204" pitchFamily="34" charset="0"/>
                <a:cs typeface="Arial" panose="020B0604020202020204" pitchFamily="34" charset="0"/>
              </a:rPr>
              <a:t>In situations of OB hemorrhage (&gt; 1000 cc), Triton was more accurate than physician estimates of blood loss. However, both physicians and Triton routinely overestimated blood loss.</a:t>
            </a:r>
          </a:p>
          <a:p>
            <a:pPr marL="2774320" lvl="8" indent="-457200">
              <a:buClr>
                <a:srgbClr val="FFC000"/>
              </a:buClr>
              <a:buFont typeface="+mj-lt"/>
              <a:buAutoNum type="alphaUcPeriod"/>
            </a:pPr>
            <a:endParaRPr lang="en-US" sz="2000" dirty="0">
              <a:solidFill>
                <a:schemeClr val="bg1"/>
              </a:solidFill>
              <a:latin typeface="Arial" panose="020B0604020202020204" pitchFamily="34" charset="0"/>
              <a:cs typeface="Arial" panose="020B0604020202020204" pitchFamily="34" charset="0"/>
            </a:endParaRPr>
          </a:p>
          <a:p>
            <a:pPr marL="457200" indent="-457200">
              <a:buClr>
                <a:srgbClr val="FFC000"/>
              </a:buClr>
              <a:buFont typeface="+mj-lt"/>
              <a:buAutoNum type="alphaUcPeriod"/>
            </a:pPr>
            <a:r>
              <a:rPr lang="en-US" sz="2400" dirty="0">
                <a:solidFill>
                  <a:schemeClr val="bg1"/>
                </a:solidFill>
                <a:latin typeface="Arial" panose="020B0604020202020204" pitchFamily="34" charset="0"/>
                <a:cs typeface="Arial" panose="020B0604020202020204" pitchFamily="34" charset="0"/>
              </a:rPr>
              <a:t>In most vaginal and cesarean deliveries, physician qualitative estimates were more accurate than Triton quantitative estimates of blood loss.</a:t>
            </a:r>
          </a:p>
          <a:p>
            <a:pPr marL="2774320" lvl="8" indent="-457200">
              <a:buClr>
                <a:srgbClr val="FFC000"/>
              </a:buClr>
              <a:buFont typeface="+mj-lt"/>
              <a:buAutoNum type="alphaUcPeriod"/>
            </a:pPr>
            <a:endParaRPr lang="en-US" sz="2000" dirty="0">
              <a:solidFill>
                <a:schemeClr val="bg1"/>
              </a:solidFill>
              <a:latin typeface="Arial" panose="020B0604020202020204" pitchFamily="34" charset="0"/>
              <a:cs typeface="Arial" panose="020B0604020202020204" pitchFamily="34" charset="0"/>
            </a:endParaRPr>
          </a:p>
          <a:p>
            <a:pPr marL="457200" indent="-457200">
              <a:buClr>
                <a:srgbClr val="FFC000"/>
              </a:buClr>
              <a:buFont typeface="+mj-lt"/>
              <a:buAutoNum type="alphaUcPeriod"/>
            </a:pPr>
            <a:r>
              <a:rPr lang="en-US" sz="2400" dirty="0">
                <a:solidFill>
                  <a:schemeClr val="bg1"/>
                </a:solidFill>
                <a:latin typeface="Arial" panose="020B0604020202020204" pitchFamily="34" charset="0"/>
                <a:cs typeface="Arial" panose="020B0604020202020204" pitchFamily="34" charset="0"/>
              </a:rPr>
              <a:t>There were no identified significant benefits associated with Triton use on L&amp;D.</a:t>
            </a:r>
          </a:p>
          <a:p>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58</a:t>
            </a:fld>
            <a:endParaRPr lang="en-US"/>
          </a:p>
        </p:txBody>
      </p:sp>
    </p:spTree>
    <p:extLst>
      <p:ext uri="{BB962C8B-B14F-4D97-AF65-F5344CB8AC3E}">
        <p14:creationId xmlns:p14="http://schemas.microsoft.com/office/powerpoint/2010/main" val="692062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we do with this data…we innovated…and I offer this to you as an fiscally responsible alternative to more elaborate or expensive methods to QUANTIFY BLOOD LOSS..</a:t>
            </a:r>
          </a:p>
        </p:txBody>
      </p:sp>
      <p:sp>
        <p:nvSpPr>
          <p:cNvPr id="4" name="Slide Number Placeholder 3"/>
          <p:cNvSpPr>
            <a:spLocks noGrp="1"/>
          </p:cNvSpPr>
          <p:nvPr>
            <p:ph type="sldNum" sz="quarter" idx="5"/>
          </p:nvPr>
        </p:nvSpPr>
        <p:spPr/>
        <p:txBody>
          <a:bodyPr/>
          <a:lstStyle/>
          <a:p>
            <a:fld id="{5EBC15E7-9F01-4076-8BD8-C2CE3376D90E}" type="slidenum">
              <a:rPr lang="en-US" smtClean="0"/>
              <a:t>59</a:t>
            </a:fld>
            <a:endParaRPr lang="en-US"/>
          </a:p>
        </p:txBody>
      </p:sp>
    </p:spTree>
    <p:extLst>
      <p:ext uri="{BB962C8B-B14F-4D97-AF65-F5344CB8AC3E}">
        <p14:creationId xmlns:p14="http://schemas.microsoft.com/office/powerpoint/2010/main" val="31848687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FC009-BD46-43A2-AA0A-3E3733ED7B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29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BC15E7-9F01-4076-8BD8-C2CE3376D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180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hemorrhage remains a leading cause of maternal death</a:t>
            </a:r>
            <a:r>
              <a:rPr lang="en-US" baseline="0" dirty="0"/>
              <a:t> in the U.S.</a:t>
            </a:r>
            <a:endParaRPr lang="en-US" dirty="0"/>
          </a:p>
        </p:txBody>
      </p:sp>
      <p:sp>
        <p:nvSpPr>
          <p:cNvPr id="4" name="Slide Number Placeholder 3"/>
          <p:cNvSpPr>
            <a:spLocks noGrp="1"/>
          </p:cNvSpPr>
          <p:nvPr>
            <p:ph type="sldNum" sz="quarter" idx="10"/>
          </p:nvPr>
        </p:nvSpPr>
        <p:spPr/>
        <p:txBody>
          <a:bodyPr/>
          <a:lstStyle/>
          <a:p>
            <a:fld id="{5EBC15E7-9F01-4076-8BD8-C2CE3376D90E}" type="slidenum">
              <a:rPr lang="en-US" smtClean="0"/>
              <a:t>8</a:t>
            </a:fld>
            <a:endParaRPr lang="en-US"/>
          </a:p>
        </p:txBody>
      </p:sp>
    </p:spTree>
    <p:extLst>
      <p:ext uri="{BB962C8B-B14F-4D97-AF65-F5344CB8AC3E}">
        <p14:creationId xmlns:p14="http://schemas.microsoft.com/office/powerpoint/2010/main" val="373102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2005 Review of all maternal deaths N. Carolina </a:t>
            </a:r>
          </a:p>
          <a:p>
            <a:pPr lvl="1"/>
            <a:r>
              <a:rPr lang="en-US" dirty="0"/>
              <a:t>1995 – 1999…hemorrhage was #2 on the list of causes and 93% (more than any other cause!!!!) of those were felt to be preventable.</a:t>
            </a:r>
          </a:p>
          <a:p>
            <a:pPr defTabSz="992852"/>
            <a:r>
              <a:rPr lang="en-US" dirty="0"/>
              <a:t>Berg CJ et al. Preventability of pregnancy-related deaths. Obstet Gynecol 106:1228-34, 2005.</a:t>
            </a:r>
          </a:p>
          <a:p>
            <a:endParaRPr lang="en-US" dirty="0"/>
          </a:p>
        </p:txBody>
      </p:sp>
      <p:sp>
        <p:nvSpPr>
          <p:cNvPr id="4" name="Slide Number Placeholder 3"/>
          <p:cNvSpPr>
            <a:spLocks noGrp="1"/>
          </p:cNvSpPr>
          <p:nvPr>
            <p:ph type="sldNum" sz="quarter" idx="10"/>
          </p:nvPr>
        </p:nvSpPr>
        <p:spPr/>
        <p:txBody>
          <a:bodyPr/>
          <a:lstStyle/>
          <a:p>
            <a:pPr defTabSz="957260" fontAlgn="base">
              <a:spcBef>
                <a:spcPct val="0"/>
              </a:spcBef>
              <a:spcAft>
                <a:spcPct val="0"/>
              </a:spcAft>
              <a:defRPr/>
            </a:pPr>
            <a:fld id="{97259125-A947-493F-B5BB-9849A4AAA5F3}" type="slidenum">
              <a:rPr lang="en-US">
                <a:solidFill>
                  <a:srgbClr val="000000"/>
                </a:solidFill>
                <a:latin typeface="Arial" pitchFamily="34" charset="0"/>
                <a:ea typeface="MS PGothic" pitchFamily="34" charset="-128"/>
              </a:rPr>
              <a:pPr defTabSz="957260" fontAlgn="base">
                <a:spcBef>
                  <a:spcPct val="0"/>
                </a:spcBef>
                <a:spcAft>
                  <a:spcPct val="0"/>
                </a:spcAft>
                <a:defRPr/>
              </a:pPr>
              <a:t>9</a:t>
            </a:fld>
            <a:endParaRPr lang="en-US" dirty="0">
              <a:solidFill>
                <a:srgbClr val="000000"/>
              </a:solidFill>
              <a:latin typeface="Arial" pitchFamily="34" charset="0"/>
              <a:ea typeface="MS PGothic" pitchFamily="34" charset="-128"/>
            </a:endParaRPr>
          </a:p>
        </p:txBody>
      </p:sp>
    </p:spTree>
    <p:extLst>
      <p:ext uri="{BB962C8B-B14F-4D97-AF65-F5344CB8AC3E}">
        <p14:creationId xmlns:p14="http://schemas.microsoft.com/office/powerpoint/2010/main" val="1905436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California pregnancy associated mortality review did a similar analysis and found that </a:t>
            </a:r>
          </a:p>
          <a:p>
            <a:endParaRPr lang="en-US" dirty="0"/>
          </a:p>
          <a:p>
            <a:r>
              <a:rPr lang="en-US" dirty="0"/>
              <a:t>Only 6% of hemorrhage related deaths was there no chance to alter outcome.  2/3rds were felt to</a:t>
            </a:r>
            <a:r>
              <a:rPr lang="en-US" baseline="0" dirty="0"/>
              <a:t> have a strong likelihood of altered outcome.</a:t>
            </a:r>
          </a:p>
          <a:p>
            <a:endParaRPr lang="en-US" baseline="0" dirty="0"/>
          </a:p>
          <a:p>
            <a:r>
              <a:rPr lang="en-US" baseline="0" dirty="0"/>
              <a:t>So hemorrhage in obstetrics is a problem for which most who look at it feel there is plenty of opportunity to prevent most….</a:t>
            </a:r>
          </a:p>
        </p:txBody>
      </p:sp>
      <p:sp>
        <p:nvSpPr>
          <p:cNvPr id="4" name="Slide Number Placeholder 3"/>
          <p:cNvSpPr>
            <a:spLocks noGrp="1"/>
          </p:cNvSpPr>
          <p:nvPr>
            <p:ph type="sldNum" sz="quarter" idx="10"/>
          </p:nvPr>
        </p:nvSpPr>
        <p:spPr/>
        <p:txBody>
          <a:bodyPr/>
          <a:lstStyle/>
          <a:p>
            <a:fld id="{5EBC15E7-9F01-4076-8BD8-C2CE3376D90E}" type="slidenum">
              <a:rPr lang="en-US" smtClean="0"/>
              <a:t>10</a:t>
            </a:fld>
            <a:endParaRPr lang="en-US"/>
          </a:p>
        </p:txBody>
      </p:sp>
    </p:spTree>
    <p:extLst>
      <p:ext uri="{BB962C8B-B14F-4D97-AF65-F5344CB8AC3E}">
        <p14:creationId xmlns:p14="http://schemas.microsoft.com/office/powerpoint/2010/main" val="2496345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dig deeper into hemorrhage….lets look at causes of obstetric hemorrhage…</a:t>
            </a:r>
          </a:p>
        </p:txBody>
      </p:sp>
      <p:sp>
        <p:nvSpPr>
          <p:cNvPr id="4" name="Slide Number Placeholder 3"/>
          <p:cNvSpPr>
            <a:spLocks noGrp="1"/>
          </p:cNvSpPr>
          <p:nvPr>
            <p:ph type="sldNum" sz="quarter" idx="5"/>
          </p:nvPr>
        </p:nvSpPr>
        <p:spPr/>
        <p:txBody>
          <a:bodyPr/>
          <a:lstStyle/>
          <a:p>
            <a:fld id="{5EBC15E7-9F01-4076-8BD8-C2CE3376D90E}" type="slidenum">
              <a:rPr lang="en-US" smtClean="0"/>
              <a:t>11</a:t>
            </a:fld>
            <a:endParaRPr lang="en-US"/>
          </a:p>
        </p:txBody>
      </p:sp>
    </p:spTree>
    <p:extLst>
      <p:ext uri="{BB962C8B-B14F-4D97-AF65-F5344CB8AC3E}">
        <p14:creationId xmlns:p14="http://schemas.microsoft.com/office/powerpoint/2010/main" val="228842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EB8A98B6-8DC8-40DA-A973-46DFE19E4F93}" type="datetimeFigureOut">
              <a:rPr lang="en-US" smtClean="0"/>
              <a:t>10/21/2024</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235EE05D-0FDF-4CC5-A79E-93D2AC024B58}" type="slidenum">
              <a:rPr lang="en-US" smtClean="0"/>
              <a:t>‹#›</a:t>
            </a:fld>
            <a:endParaRPr lang="en-US"/>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4928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A98B6-8DC8-40DA-A973-46DFE19E4F9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122917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A98B6-8DC8-40DA-A973-46DFE19E4F9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178977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800" dirty="0">
                <a:latin typeface="Times New Roman" charset="0"/>
                <a:ea typeface="ＭＳ Ｐゴシック"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grpSp>
      </p:grpSp>
      <p:sp>
        <p:nvSpPr>
          <p:cNvPr id="29715" name="Rectangle 19"/>
          <p:cNvSpPr>
            <a:spLocks noGrp="1" noChangeArrowheads="1"/>
          </p:cNvSpPr>
          <p:nvPr>
            <p:ph type="ctrTitle"/>
          </p:nvPr>
        </p:nvSpPr>
        <p:spPr>
          <a:xfrm>
            <a:off x="3962400" y="1828800"/>
            <a:ext cx="8026400" cy="2209800"/>
          </a:xfrm>
        </p:spPr>
        <p:txBody>
          <a:bodyPr/>
          <a:lstStyle>
            <a:lvl1pPr>
              <a:defRPr sz="4600">
                <a:solidFill>
                  <a:srgbClr val="FFFFFF"/>
                </a:solidFill>
              </a:defRPr>
            </a:lvl1pPr>
          </a:lstStyle>
          <a:p>
            <a:pPr lvl="0"/>
            <a:r>
              <a:rPr lang="en-US" noProof="0" dirty="0"/>
              <a:t>Click to edit Master title style</a:t>
            </a:r>
          </a:p>
        </p:txBody>
      </p:sp>
      <p:sp>
        <p:nvSpPr>
          <p:cNvPr id="29716" name="Rectangle 20"/>
          <p:cNvSpPr>
            <a:spLocks noGrp="1" noChangeArrowheads="1"/>
          </p:cNvSpPr>
          <p:nvPr>
            <p:ph type="subTitle" idx="1"/>
          </p:nvPr>
        </p:nvSpPr>
        <p:spPr>
          <a:xfrm>
            <a:off x="3251200" y="4267200"/>
            <a:ext cx="8940800" cy="2286000"/>
          </a:xfrm>
        </p:spPr>
        <p:txBody>
          <a:bodyPr/>
          <a:lstStyle>
            <a:lvl1pPr marL="0" indent="0">
              <a:buFont typeface="Wingdings" charset="0"/>
              <a:buNone/>
              <a:defRPr sz="2000"/>
            </a:lvl1pPr>
          </a:lstStyle>
          <a:p>
            <a:pPr lvl="0"/>
            <a:r>
              <a:rPr lang="en-US" noProof="0" dirty="0"/>
              <a:t>Click to edit Master subtitle style</a:t>
            </a:r>
          </a:p>
        </p:txBody>
      </p:sp>
      <p:sp>
        <p:nvSpPr>
          <p:cNvPr id="20" name="Rectangle 16"/>
          <p:cNvSpPr>
            <a:spLocks noGrp="1" noChangeArrowheads="1"/>
          </p:cNvSpPr>
          <p:nvPr>
            <p:ph type="dt" sz="half" idx="10"/>
          </p:nvPr>
        </p:nvSpPr>
        <p:spPr bwMode="auto">
          <a:xfrm>
            <a:off x="609600" y="6248400"/>
            <a:ext cx="2844800" cy="4572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ＭＳ Ｐゴシック" charset="0"/>
                <a:cs typeface="+mn-cs"/>
              </a:defRPr>
            </a:lvl1pPr>
          </a:lstStyle>
          <a:p>
            <a:pPr>
              <a:defRPr/>
            </a:pPr>
            <a:endParaRPr lang="en-US" dirty="0"/>
          </a:p>
        </p:txBody>
      </p:sp>
      <p:sp>
        <p:nvSpPr>
          <p:cNvPr id="21" name="Rectangle 17"/>
          <p:cNvSpPr>
            <a:spLocks noGrp="1" noChangeArrowheads="1"/>
          </p:cNvSpPr>
          <p:nvPr>
            <p:ph type="ftr" sz="quarter" idx="11"/>
          </p:nvPr>
        </p:nvSpPr>
        <p:spPr>
          <a:xfrm>
            <a:off x="4165600" y="6248400"/>
            <a:ext cx="3860800" cy="457200"/>
          </a:xfrm>
          <a:prstGeom prst="rect">
            <a:avLst/>
          </a:prstGeom>
        </p:spPr>
        <p:txBody>
          <a:bodyPr/>
          <a:lstStyle>
            <a:lvl1pPr>
              <a:defRPr sz="1800">
                <a:latin typeface="Arial" charset="0"/>
                <a:ea typeface="ＭＳ Ｐゴシック" charset="0"/>
                <a:cs typeface="+mn-cs"/>
              </a:defRPr>
            </a:lvl1pPr>
          </a:lstStyle>
          <a:p>
            <a:pPr>
              <a:defRPr/>
            </a:pPr>
            <a:endParaRPr lang="en-US" dirty="0"/>
          </a:p>
        </p:txBody>
      </p:sp>
      <p:sp>
        <p:nvSpPr>
          <p:cNvPr id="22" name="Rectangle 18"/>
          <p:cNvSpPr>
            <a:spLocks noGrp="1" noChangeArrowheads="1"/>
          </p:cNvSpPr>
          <p:nvPr>
            <p:ph type="sldNum" sz="quarter" idx="12"/>
          </p:nvPr>
        </p:nvSpPr>
        <p:spPr bwMode="auto">
          <a:xfrm>
            <a:off x="8737600" y="6248400"/>
            <a:ext cx="2844800" cy="4572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E50D87D9-1DF0-4495-A4D6-64409A93AC68}" type="slidenum">
              <a:rPr lang="en-US" altLang="en-US"/>
              <a:pPr/>
              <a:t>‹#›</a:t>
            </a:fld>
            <a:endParaRPr lang="en-US" altLang="en-US" dirty="0"/>
          </a:p>
        </p:txBody>
      </p:sp>
      <p:pic>
        <p:nvPicPr>
          <p:cNvPr id="2" name="Picture 1" descr="CMQCC_Logo_CMYK NEW 20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8000" y="76200"/>
            <a:ext cx="3957781" cy="1088390"/>
          </a:xfrm>
          <a:prstGeom prst="rect">
            <a:avLst/>
          </a:prstGeom>
        </p:spPr>
      </p:pic>
      <p:pic>
        <p:nvPicPr>
          <p:cNvPr id="3" name="Picture 2" descr="iStock_000002550039_ExtraSmal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00" y="59168"/>
            <a:ext cx="3556000" cy="1769632"/>
          </a:xfrm>
          <a:prstGeom prst="rect">
            <a:avLst/>
          </a:prstGeom>
        </p:spPr>
      </p:pic>
    </p:spTree>
    <p:extLst>
      <p:ext uri="{BB962C8B-B14F-4D97-AF65-F5344CB8AC3E}">
        <p14:creationId xmlns:p14="http://schemas.microsoft.com/office/powerpoint/2010/main" val="301475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2956" y="685800"/>
            <a:ext cx="11026089" cy="914400"/>
          </a:xfrm>
        </p:spPr>
        <p:txBody>
          <a:bodyPr/>
          <a:lstStyle>
            <a:lvl1pPr>
              <a:defRPr sz="3600" b="1"/>
            </a:lvl1pPr>
          </a:lstStyle>
          <a:p>
            <a:r>
              <a:rPr lang="en-US" dirty="0"/>
              <a:t>Click to edit Master title style</a:t>
            </a:r>
          </a:p>
        </p:txBody>
      </p:sp>
      <p:sp>
        <p:nvSpPr>
          <p:cNvPr id="3" name="Content Placeholder 2"/>
          <p:cNvSpPr>
            <a:spLocks noGrp="1"/>
          </p:cNvSpPr>
          <p:nvPr>
            <p:ph idx="1"/>
          </p:nvPr>
        </p:nvSpPr>
        <p:spPr>
          <a:xfrm>
            <a:off x="609600" y="1752600"/>
            <a:ext cx="10972800" cy="4114800"/>
          </a:xfrm>
        </p:spPr>
        <p:txBody>
          <a:bodyPr/>
          <a:lstStyle>
            <a:lvl2pPr marL="803275" indent="-346075">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029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13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13177"/>
            <a:ext cx="10972800" cy="914400"/>
          </a:xfrm>
        </p:spPr>
        <p:txBody>
          <a:bodyPr/>
          <a:lstStyle/>
          <a:p>
            <a:r>
              <a:rPr lang="en-US"/>
              <a:t>Click to edit Master title style</a:t>
            </a:r>
          </a:p>
        </p:txBody>
      </p:sp>
      <p:sp>
        <p:nvSpPr>
          <p:cNvPr id="3" name="Content Placeholder 2"/>
          <p:cNvSpPr>
            <a:spLocks noGrp="1"/>
          </p:cNvSpPr>
          <p:nvPr>
            <p:ph sz="half" idx="1"/>
          </p:nvPr>
        </p:nvSpPr>
        <p:spPr>
          <a:xfrm>
            <a:off x="609600" y="17526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23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613177"/>
            <a:ext cx="10972800" cy="8044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574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86000"/>
            <a:ext cx="5386917"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600200"/>
            <a:ext cx="5389033" cy="574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86000"/>
            <a:ext cx="5389033"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2556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871200" cy="914400"/>
          </a:xfrm>
        </p:spPr>
        <p:txBody>
          <a:bodyPr/>
          <a:lstStyle>
            <a:lvl1pPr>
              <a:defRPr sz="3600" b="1"/>
            </a:lvl1pPr>
          </a:lstStyle>
          <a:p>
            <a:r>
              <a:rPr lang="en-US"/>
              <a:t>Click to edit Master title style</a:t>
            </a:r>
          </a:p>
        </p:txBody>
      </p:sp>
      <p:pic>
        <p:nvPicPr>
          <p:cNvPr id="3"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135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996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613177"/>
            <a:ext cx="4011084" cy="121562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13177"/>
            <a:ext cx="6815667" cy="55129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828801"/>
            <a:ext cx="4011084"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536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A98B6-8DC8-40DA-A973-46DFE19E4F9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229607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441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4" name="Group 4"/>
          <p:cNvGrpSpPr>
            <a:grpSpLocks/>
          </p:cNvGrpSpPr>
          <p:nvPr/>
        </p:nvGrpSpPr>
        <p:grpSpPr bwMode="auto">
          <a:xfrm>
            <a:off x="0" y="0"/>
            <a:ext cx="12192000" cy="546100"/>
            <a:chOff x="0" y="0"/>
            <a:chExt cx="5760" cy="344"/>
          </a:xfrm>
        </p:grpSpPr>
        <p:sp>
          <p:nvSpPr>
            <p:cNvPr id="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800" dirty="0">
                <a:latin typeface="Times New Roman" charset="0"/>
                <a:ea typeface="ＭＳ Ｐゴシック" charset="0"/>
              </a:endParaRPr>
            </a:p>
          </p:txBody>
        </p:sp>
        <p:sp>
          <p:nvSpPr>
            <p:cNvPr id="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7"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hlink"/>
                </a:solidFill>
              </a:endParaRPr>
            </a:p>
          </p:txBody>
        </p:sp>
        <p:sp>
          <p:nvSpPr>
            <p:cNvPr id="8"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hlink"/>
                </a:solidFill>
              </a:endParaRPr>
            </a:p>
          </p:txBody>
        </p:sp>
        <p:sp>
          <p:nvSpPr>
            <p:cNvPr id="9"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accent2"/>
                </a:solidFill>
              </a:endParaRPr>
            </a:p>
          </p:txBody>
        </p:sp>
        <p:sp>
          <p:nvSpPr>
            <p:cNvPr id="10"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hlink"/>
                </a:solidFill>
              </a:endParaRPr>
            </a:p>
          </p:txBody>
        </p:sp>
        <p:sp>
          <p:nvSpPr>
            <p:cNvPr id="11"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2"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accent2"/>
                </a:solidFill>
              </a:endParaRPr>
            </a:p>
          </p:txBody>
        </p:sp>
        <p:sp>
          <p:nvSpPr>
            <p:cNvPr id="13"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accent2"/>
                </a:solidFill>
              </a:endParaRPr>
            </a:p>
          </p:txBody>
        </p:sp>
      </p:grpSp>
      <p:graphicFrame>
        <p:nvGraphicFramePr>
          <p:cNvPr id="18"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2" imgW="0" imgH="0" progId="PowerPoint.Show.8">
                  <p:embed/>
                </p:oleObj>
              </mc:Choice>
              <mc:Fallback>
                <p:oleObj r:id="rId2" imgW="0" imgH="0" progId="PowerPoint.Show.8">
                  <p:embed/>
                  <p:pic>
                    <p:nvPicPr>
                      <p:cNvPr id="18"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916517" y="613177"/>
            <a:ext cx="10363200" cy="9144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1752600"/>
            <a:ext cx="109728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3"/>
          <p:cNvSpPr>
            <a:spLocks noGrp="1"/>
          </p:cNvSpPr>
          <p:nvPr>
            <p:ph type="ftr" sz="quarter" idx="10"/>
          </p:nvPr>
        </p:nvSpPr>
        <p:spPr>
          <a:xfrm>
            <a:off x="508000" y="5943600"/>
            <a:ext cx="7518400" cy="304800"/>
          </a:xfrm>
          <a:prstGeom prst="rect">
            <a:avLst/>
          </a:prstGeom>
        </p:spPr>
        <p:txBody>
          <a:bodyPr/>
          <a:lstStyle>
            <a:lvl1pPr>
              <a:defRPr sz="1800">
                <a:latin typeface="Arial" charset="0"/>
                <a:ea typeface="ＭＳ Ｐゴシック" charset="0"/>
                <a:cs typeface="+mn-cs"/>
              </a:defRPr>
            </a:lvl1pPr>
          </a:lstStyle>
          <a:p>
            <a:pPr>
              <a:defRPr/>
            </a:pPr>
            <a:endParaRPr lang="en-US" dirty="0"/>
          </a:p>
        </p:txBody>
      </p:sp>
      <p:pic>
        <p:nvPicPr>
          <p:cNvPr id="20"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CMQCC_Logo_CMYK NEW 2015.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8400" y="50800"/>
            <a:ext cx="2032000" cy="558800"/>
          </a:xfrm>
          <a:prstGeom prst="rect">
            <a:avLst/>
          </a:prstGeom>
        </p:spPr>
      </p:pic>
    </p:spTree>
    <p:extLst>
      <p:ext uri="{BB962C8B-B14F-4D97-AF65-F5344CB8AC3E}">
        <p14:creationId xmlns:p14="http://schemas.microsoft.com/office/powerpoint/2010/main" val="672471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0"/>
            <a:ext cx="27432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0"/>
            <a:ext cx="80264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151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914400"/>
          </a:xfrm>
        </p:spPr>
        <p:txBody>
          <a:bodyPr/>
          <a:lstStyle>
            <a:lvl1pPr>
              <a:defRPr sz="3600" b="1"/>
            </a:lvl1pPr>
          </a:lstStyle>
          <a:p>
            <a:r>
              <a:rPr lang="en-US"/>
              <a:t>Click to edit Master title style</a:t>
            </a:r>
          </a:p>
        </p:txBody>
      </p:sp>
      <p:sp>
        <p:nvSpPr>
          <p:cNvPr id="3" name="Table Placeholder 2"/>
          <p:cNvSpPr>
            <a:spLocks noGrp="1"/>
          </p:cNvSpPr>
          <p:nvPr>
            <p:ph type="tbl" idx="1"/>
          </p:nvPr>
        </p:nvSpPr>
        <p:spPr>
          <a:xfrm>
            <a:off x="914400" y="1828800"/>
            <a:ext cx="10363200" cy="4343400"/>
          </a:xfrm>
        </p:spPr>
        <p:txBody>
          <a:bodyPr/>
          <a:lstStyle/>
          <a:p>
            <a:pPr lvl="0"/>
            <a:endParaRPr lang="en-US" noProof="0" dirty="0"/>
          </a:p>
        </p:txBody>
      </p:sp>
    </p:spTree>
    <p:extLst>
      <p:ext uri="{BB962C8B-B14F-4D97-AF65-F5344CB8AC3E}">
        <p14:creationId xmlns:p14="http://schemas.microsoft.com/office/powerpoint/2010/main" val="2046173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1828800" y="3581400"/>
            <a:ext cx="8636000" cy="0"/>
          </a:xfrm>
          <a:prstGeom prst="line">
            <a:avLst/>
          </a:prstGeom>
          <a:noFill/>
          <a:ln w="38100">
            <a:solidFill>
              <a:srgbClr val="0066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50000"/>
              </a:spcBef>
              <a:defRPr/>
            </a:pPr>
            <a:endParaRPr lang="en-US" sz="1400" dirty="0">
              <a:solidFill>
                <a:srgbClr val="808080"/>
              </a:solidFill>
              <a:latin typeface="Arial" charset="0"/>
              <a:ea typeface="ＭＳ Ｐゴシック" charset="0"/>
              <a:cs typeface="ＭＳ Ｐゴシック" charset="0"/>
            </a:endParaRPr>
          </a:p>
        </p:txBody>
      </p:sp>
      <p:pic>
        <p:nvPicPr>
          <p:cNvPr id="5" name="Picture 6" descr="CD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19801"/>
            <a:ext cx="2717800"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logo_CDPH_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485" y="5865814"/>
            <a:ext cx="1170516"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Rectangle 2"/>
          <p:cNvSpPr>
            <a:spLocks noGrp="1" noChangeArrowheads="1"/>
          </p:cNvSpPr>
          <p:nvPr>
            <p:ph type="ctrTitle"/>
          </p:nvPr>
        </p:nvSpPr>
        <p:spPr>
          <a:xfrm>
            <a:off x="914400" y="2130426"/>
            <a:ext cx="10363200" cy="1470025"/>
          </a:xfrm>
        </p:spPr>
        <p:txBody>
          <a:bodyPr/>
          <a:lstStyle>
            <a:lvl1pPr algn="ctr">
              <a:defRPr sz="3200" b="1">
                <a:solidFill>
                  <a:srgbClr val="0066CC"/>
                </a:solidFill>
              </a:defRPr>
            </a:lvl1pPr>
          </a:lstStyle>
          <a:p>
            <a:pPr lvl="0"/>
            <a:r>
              <a:rPr lang="en-US" noProof="0"/>
              <a:t>Click to edit Master title style</a:t>
            </a:r>
          </a:p>
        </p:txBody>
      </p:sp>
      <p:sp>
        <p:nvSpPr>
          <p:cNvPr id="176131" name="Rectangle 3"/>
          <p:cNvSpPr>
            <a:spLocks noGrp="1" noChangeArrowheads="1"/>
          </p:cNvSpPr>
          <p:nvPr>
            <p:ph type="subTitle" idx="1"/>
          </p:nvPr>
        </p:nvSpPr>
        <p:spPr>
          <a:xfrm>
            <a:off x="1828800" y="3733800"/>
            <a:ext cx="8534400" cy="1752600"/>
          </a:xfrm>
        </p:spPr>
        <p:txBody>
          <a:bodyPr/>
          <a:lstStyle>
            <a:lvl1pPr marL="0" indent="0" algn="ctr">
              <a:buFontTx/>
              <a:buNone/>
              <a:defRPr sz="1800"/>
            </a:lvl1pPr>
          </a:lstStyle>
          <a:p>
            <a:pPr lvl="0"/>
            <a:r>
              <a:rPr lang="en-US" noProof="0"/>
              <a:t>Click to edit Master subtitle style</a:t>
            </a:r>
          </a:p>
        </p:txBody>
      </p:sp>
      <p:sp>
        <p:nvSpPr>
          <p:cNvPr id="7" name="Rectangle 4"/>
          <p:cNvSpPr>
            <a:spLocks noGrp="1" noChangeArrowheads="1"/>
          </p:cNvSpPr>
          <p:nvPr>
            <p:ph type="sldNum" sz="quarter" idx="10"/>
          </p:nvPr>
        </p:nvSpPr>
        <p:spPr bwMode="auto">
          <a:xfrm>
            <a:off x="8737600" y="6245225"/>
            <a:ext cx="28448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mtClean="0">
                <a:solidFill>
                  <a:srgbClr val="000000"/>
                </a:solidFill>
                <a:cs typeface="+mn-cs"/>
              </a:defRPr>
            </a:lvl1pPr>
          </a:lstStyle>
          <a:p>
            <a:pPr eaLnBrk="1" hangingPunct="1">
              <a:defRPr/>
            </a:pPr>
            <a:fld id="{F58EEFE5-934C-5747-A991-C364951AF8DE}" type="slidenum">
              <a:rPr lang="en-US" sz="1400">
                <a:latin typeface="Arial" charset="0"/>
                <a:ea typeface="ＭＳ Ｐゴシック" charset="0"/>
              </a:rPr>
              <a:pPr eaLnBrk="1" hangingPunct="1">
                <a:defRPr/>
              </a:pPr>
              <a:t>‹#›</a:t>
            </a:fld>
            <a:endParaRPr lang="en-US" sz="1400" dirty="0">
              <a:latin typeface="Arial" charset="0"/>
              <a:ea typeface="ＭＳ Ｐゴシック" charset="0"/>
            </a:endParaRPr>
          </a:p>
        </p:txBody>
      </p:sp>
    </p:spTree>
    <p:extLst>
      <p:ext uri="{BB962C8B-B14F-4D97-AF65-F5344CB8AC3E}">
        <p14:creationId xmlns:p14="http://schemas.microsoft.com/office/powerpoint/2010/main" val="2192020778"/>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3848205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74425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61223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166024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428106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8A98B6-8DC8-40DA-A973-46DFE19E4F9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EE05D-0FDF-4CC5-A79E-93D2AC024B58}" type="slidenum">
              <a:rPr lang="en-US" smtClean="0"/>
              <a:t>‹#›</a:t>
            </a:fld>
            <a:endParaRPr lang="en-US"/>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3171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1746093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1066760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4155610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2681498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839"/>
            <a:ext cx="2743200" cy="6029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839"/>
            <a:ext cx="8026400" cy="6029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3607799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930400" y="96838"/>
            <a:ext cx="8839200" cy="1020762"/>
          </a:xfrm>
        </p:spPr>
        <p:txBody>
          <a:bodyPr/>
          <a:lstStyle/>
          <a:p>
            <a:r>
              <a:rPr lang="en-US"/>
              <a:t>Click to edit Master title style</a:t>
            </a:r>
          </a:p>
        </p:txBody>
      </p:sp>
      <p:sp>
        <p:nvSpPr>
          <p:cNvPr id="3" name="Chart Placeholder 2"/>
          <p:cNvSpPr>
            <a:spLocks noGrp="1"/>
          </p:cNvSpPr>
          <p:nvPr>
            <p:ph type="chart" idx="1"/>
          </p:nvPr>
        </p:nvSpPr>
        <p:spPr>
          <a:xfrm>
            <a:off x="609600" y="1295401"/>
            <a:ext cx="10972800" cy="4830763"/>
          </a:xfrm>
        </p:spPr>
        <p:txBody>
          <a:bodyPr/>
          <a:lstStyle/>
          <a:p>
            <a:pPr lvl="0"/>
            <a:endParaRPr lang="en-US" noProof="0" dirty="0"/>
          </a:p>
        </p:txBody>
      </p:sp>
      <p:sp>
        <p:nvSpPr>
          <p:cNvPr id="4" name="Rectangle 4"/>
          <p:cNvSpPr>
            <a:spLocks noGrp="1" noChangeArrowheads="1"/>
          </p:cNvSpPr>
          <p:nvPr>
            <p:ph type="ftr" sz="quarter" idx="10"/>
          </p:nvPr>
        </p:nvSpPr>
        <p:spPr/>
        <p:txBody>
          <a:bodyPr/>
          <a:lstStyle>
            <a:lvl1pPr eaLnBrk="0" hangingPunct="0">
              <a:defRPr sz="1800"/>
            </a:lvl1pPr>
          </a:lstStyle>
          <a:p>
            <a:pPr>
              <a:defRPr/>
            </a:pPr>
            <a:endParaRPr lang="en-US" dirty="0"/>
          </a:p>
        </p:txBody>
      </p:sp>
    </p:spTree>
    <p:extLst>
      <p:ext uri="{BB962C8B-B14F-4D97-AF65-F5344CB8AC3E}">
        <p14:creationId xmlns:p14="http://schemas.microsoft.com/office/powerpoint/2010/main" val="2983370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1828800" y="3581400"/>
            <a:ext cx="8636000" cy="0"/>
          </a:xfrm>
          <a:prstGeom prst="line">
            <a:avLst/>
          </a:prstGeom>
          <a:noFill/>
          <a:ln w="38100">
            <a:solidFill>
              <a:srgbClr val="0066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50000"/>
              </a:spcBef>
              <a:defRPr/>
            </a:pPr>
            <a:endParaRPr lang="en-US" sz="1400" dirty="0">
              <a:solidFill>
                <a:srgbClr val="808080"/>
              </a:solidFill>
              <a:latin typeface="Arial" charset="0"/>
              <a:ea typeface="ＭＳ Ｐゴシック" charset="0"/>
              <a:cs typeface="ＭＳ Ｐゴシック" charset="0"/>
            </a:endParaRPr>
          </a:p>
        </p:txBody>
      </p:sp>
      <p:pic>
        <p:nvPicPr>
          <p:cNvPr id="5" name="Picture 6" descr="CD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19801"/>
            <a:ext cx="2717800"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logo_CDPH_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485" y="5865814"/>
            <a:ext cx="1170516"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Rectangle 2"/>
          <p:cNvSpPr>
            <a:spLocks noGrp="1" noChangeArrowheads="1"/>
          </p:cNvSpPr>
          <p:nvPr>
            <p:ph type="ctrTitle"/>
          </p:nvPr>
        </p:nvSpPr>
        <p:spPr>
          <a:xfrm>
            <a:off x="914400" y="2130426"/>
            <a:ext cx="10363200" cy="1470025"/>
          </a:xfrm>
        </p:spPr>
        <p:txBody>
          <a:bodyPr/>
          <a:lstStyle>
            <a:lvl1pPr algn="ctr">
              <a:defRPr sz="3200" b="1">
                <a:solidFill>
                  <a:srgbClr val="0066CC"/>
                </a:solidFill>
              </a:defRPr>
            </a:lvl1pPr>
          </a:lstStyle>
          <a:p>
            <a:pPr lvl="0"/>
            <a:r>
              <a:rPr lang="en-US" noProof="0"/>
              <a:t>Click to edit Master title style</a:t>
            </a:r>
          </a:p>
        </p:txBody>
      </p:sp>
      <p:sp>
        <p:nvSpPr>
          <p:cNvPr id="176131" name="Rectangle 3"/>
          <p:cNvSpPr>
            <a:spLocks noGrp="1" noChangeArrowheads="1"/>
          </p:cNvSpPr>
          <p:nvPr>
            <p:ph type="subTitle" idx="1"/>
          </p:nvPr>
        </p:nvSpPr>
        <p:spPr>
          <a:xfrm>
            <a:off x="1828800" y="3733800"/>
            <a:ext cx="8534400" cy="1752600"/>
          </a:xfrm>
        </p:spPr>
        <p:txBody>
          <a:bodyPr/>
          <a:lstStyle>
            <a:lvl1pPr marL="0" indent="0" algn="ctr">
              <a:buFontTx/>
              <a:buNone/>
              <a:defRPr sz="1800"/>
            </a:lvl1pPr>
          </a:lstStyle>
          <a:p>
            <a:pPr lvl="0"/>
            <a:r>
              <a:rPr lang="en-US" noProof="0"/>
              <a:t>Click to edit Master subtitle style</a:t>
            </a:r>
          </a:p>
        </p:txBody>
      </p:sp>
      <p:sp>
        <p:nvSpPr>
          <p:cNvPr id="7" name="Rectangle 4"/>
          <p:cNvSpPr>
            <a:spLocks noGrp="1" noChangeArrowheads="1"/>
          </p:cNvSpPr>
          <p:nvPr>
            <p:ph type="sldNum" sz="quarter" idx="10"/>
          </p:nvPr>
        </p:nvSpPr>
        <p:spPr bwMode="auto">
          <a:xfrm>
            <a:off x="8737600" y="6245225"/>
            <a:ext cx="28448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mtClean="0">
                <a:solidFill>
                  <a:srgbClr val="000000"/>
                </a:solidFill>
                <a:cs typeface="+mn-cs"/>
              </a:defRPr>
            </a:lvl1pPr>
          </a:lstStyle>
          <a:p>
            <a:pPr eaLnBrk="1" hangingPunct="1">
              <a:defRPr/>
            </a:pPr>
            <a:fld id="{AB6C241C-43FC-824D-9B15-3D2F700B1290}" type="slidenum">
              <a:rPr lang="en-US" sz="1400">
                <a:latin typeface="Arial" charset="0"/>
                <a:ea typeface="ＭＳ Ｐゴシック" charset="0"/>
              </a:rPr>
              <a:pPr eaLnBrk="1" hangingPunct="1">
                <a:defRPr/>
              </a:pPr>
              <a:t>‹#›</a:t>
            </a:fld>
            <a:endParaRPr lang="en-US" sz="1400" dirty="0">
              <a:latin typeface="Arial" charset="0"/>
              <a:ea typeface="ＭＳ Ｐゴシック" charset="0"/>
            </a:endParaRPr>
          </a:p>
        </p:txBody>
      </p:sp>
    </p:spTree>
    <p:extLst>
      <p:ext uri="{BB962C8B-B14F-4D97-AF65-F5344CB8AC3E}">
        <p14:creationId xmlns:p14="http://schemas.microsoft.com/office/powerpoint/2010/main" val="4063760260"/>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3230395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505223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49916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8A98B6-8DC8-40DA-A973-46DFE19E4F9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628607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144778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3895539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604364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3270418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1095858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2270796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839"/>
            <a:ext cx="2743200" cy="6029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839"/>
            <a:ext cx="8026400" cy="6029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2701949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930400" y="96838"/>
            <a:ext cx="8839200" cy="1020762"/>
          </a:xfrm>
        </p:spPr>
        <p:txBody>
          <a:bodyPr/>
          <a:lstStyle/>
          <a:p>
            <a:r>
              <a:rPr lang="en-US"/>
              <a:t>Click to edit Master title style</a:t>
            </a:r>
          </a:p>
        </p:txBody>
      </p:sp>
      <p:sp>
        <p:nvSpPr>
          <p:cNvPr id="3" name="Chart Placeholder 2"/>
          <p:cNvSpPr>
            <a:spLocks noGrp="1"/>
          </p:cNvSpPr>
          <p:nvPr>
            <p:ph type="chart" idx="1"/>
          </p:nvPr>
        </p:nvSpPr>
        <p:spPr>
          <a:xfrm>
            <a:off x="609600" y="1295401"/>
            <a:ext cx="10972800" cy="4830763"/>
          </a:xfrm>
        </p:spPr>
        <p:txBody>
          <a:bodyPr/>
          <a:lstStyle/>
          <a:p>
            <a:pPr lvl="0"/>
            <a:endParaRPr lang="en-US" noProof="0" dirty="0"/>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663143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1828800" y="3581400"/>
            <a:ext cx="8636000" cy="0"/>
          </a:xfrm>
          <a:prstGeom prst="line">
            <a:avLst/>
          </a:prstGeom>
          <a:noFill/>
          <a:ln w="38100">
            <a:solidFill>
              <a:srgbClr val="0066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50000"/>
              </a:spcBef>
              <a:defRPr/>
            </a:pPr>
            <a:endParaRPr lang="en-US" sz="1400" dirty="0">
              <a:solidFill>
                <a:srgbClr val="808080"/>
              </a:solidFill>
              <a:latin typeface="Arial" charset="0"/>
              <a:ea typeface="ＭＳ Ｐゴシック" charset="0"/>
              <a:cs typeface="ＭＳ Ｐゴシック" charset="0"/>
            </a:endParaRPr>
          </a:p>
        </p:txBody>
      </p:sp>
      <p:pic>
        <p:nvPicPr>
          <p:cNvPr id="5" name="Picture 6" descr="CD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19801"/>
            <a:ext cx="2717800"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logo_CDPH_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485" y="5865814"/>
            <a:ext cx="1170516"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Rectangle 2"/>
          <p:cNvSpPr>
            <a:spLocks noGrp="1" noChangeArrowheads="1"/>
          </p:cNvSpPr>
          <p:nvPr>
            <p:ph type="ctrTitle"/>
          </p:nvPr>
        </p:nvSpPr>
        <p:spPr>
          <a:xfrm>
            <a:off x="914400" y="2130426"/>
            <a:ext cx="10363200" cy="1470025"/>
          </a:xfrm>
        </p:spPr>
        <p:txBody>
          <a:bodyPr/>
          <a:lstStyle>
            <a:lvl1pPr algn="ctr">
              <a:defRPr sz="3200" b="1">
                <a:solidFill>
                  <a:srgbClr val="0066CC"/>
                </a:solidFill>
              </a:defRPr>
            </a:lvl1pPr>
          </a:lstStyle>
          <a:p>
            <a:pPr lvl="0"/>
            <a:r>
              <a:rPr lang="en-US" noProof="0"/>
              <a:t>Click to edit Master title style</a:t>
            </a:r>
          </a:p>
        </p:txBody>
      </p:sp>
      <p:sp>
        <p:nvSpPr>
          <p:cNvPr id="176131" name="Rectangle 3"/>
          <p:cNvSpPr>
            <a:spLocks noGrp="1" noChangeArrowheads="1"/>
          </p:cNvSpPr>
          <p:nvPr>
            <p:ph type="subTitle" idx="1"/>
          </p:nvPr>
        </p:nvSpPr>
        <p:spPr>
          <a:xfrm>
            <a:off x="1828800" y="3733800"/>
            <a:ext cx="8534400" cy="1752600"/>
          </a:xfrm>
        </p:spPr>
        <p:txBody>
          <a:bodyPr/>
          <a:lstStyle>
            <a:lvl1pPr marL="0" indent="0" algn="ctr">
              <a:buFontTx/>
              <a:buNone/>
              <a:defRPr sz="1800"/>
            </a:lvl1pPr>
          </a:lstStyle>
          <a:p>
            <a:pPr lvl="0"/>
            <a:r>
              <a:rPr lang="en-US" noProof="0"/>
              <a:t>Click to edit Master subtitle style</a:t>
            </a:r>
          </a:p>
        </p:txBody>
      </p:sp>
      <p:sp>
        <p:nvSpPr>
          <p:cNvPr id="7" name="Rectangle 4"/>
          <p:cNvSpPr>
            <a:spLocks noGrp="1" noChangeArrowheads="1"/>
          </p:cNvSpPr>
          <p:nvPr>
            <p:ph type="sldNum" sz="quarter" idx="10"/>
          </p:nvPr>
        </p:nvSpPr>
        <p:spPr bwMode="auto">
          <a:xfrm>
            <a:off x="8737600" y="6245225"/>
            <a:ext cx="28448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mtClean="0">
                <a:solidFill>
                  <a:srgbClr val="000000"/>
                </a:solidFill>
                <a:cs typeface="+mn-cs"/>
              </a:defRPr>
            </a:lvl1pPr>
          </a:lstStyle>
          <a:p>
            <a:pPr eaLnBrk="1" hangingPunct="1">
              <a:defRPr/>
            </a:pPr>
            <a:fld id="{EABDE913-9A45-EF4A-BFC7-7F66D39D1BD5}" type="slidenum">
              <a:rPr lang="en-US" sz="1400">
                <a:latin typeface="Arial" charset="0"/>
                <a:ea typeface="ＭＳ Ｐゴシック" charset="0"/>
              </a:rPr>
              <a:pPr eaLnBrk="1" hangingPunct="1">
                <a:defRPr/>
              </a:pPr>
              <a:t>‹#›</a:t>
            </a:fld>
            <a:endParaRPr lang="en-US" sz="1400" dirty="0">
              <a:latin typeface="Arial" charset="0"/>
              <a:ea typeface="ＭＳ Ｐゴシック" charset="0"/>
            </a:endParaRPr>
          </a:p>
        </p:txBody>
      </p:sp>
    </p:spTree>
    <p:extLst>
      <p:ext uri="{BB962C8B-B14F-4D97-AF65-F5344CB8AC3E}">
        <p14:creationId xmlns:p14="http://schemas.microsoft.com/office/powerpoint/2010/main" val="557129844"/>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399825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7879"/>
            <a:ext cx="4480560" cy="731520"/>
          </a:xfrm>
        </p:spPr>
        <p:txBody>
          <a:bodyPr anchor="b">
            <a:normAutofit/>
          </a:bodyPr>
          <a:lstStyle>
            <a:lvl1pPr marL="0" indent="0">
              <a:spcBef>
                <a:spcPts val="0"/>
              </a:spcBef>
              <a:buNone/>
              <a:defRPr sz="2000" b="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3"/>
          </p:nvPr>
        </p:nvSpPr>
        <p:spPr>
          <a:xfrm>
            <a:off x="6126480" y="1717879"/>
            <a:ext cx="4480560" cy="731520"/>
          </a:xfrm>
        </p:spPr>
        <p:txBody>
          <a:bodyPr anchor="b">
            <a:normAutofit/>
          </a:bodyPr>
          <a:lstStyle>
            <a:lvl1pPr marL="0" indent="0">
              <a:spcBef>
                <a:spcPts val="0"/>
              </a:spcBef>
              <a:buFontTx/>
              <a:buNone/>
              <a:defRPr lang="en-US" sz="2000" b="0" kern="1200" spc="10" baseline="0" dirty="0">
                <a:solidFill>
                  <a:schemeClr val="tx1">
                    <a:lumMod val="65000"/>
                  </a:schemeClr>
                </a:solidFill>
                <a:latin typeface="+mn-lt"/>
                <a:ea typeface="+mn-ea"/>
                <a:cs typeface="+mn-cs"/>
              </a:defRPr>
            </a:lvl1pPr>
          </a:lstStyle>
          <a:p>
            <a:pPr lvl="0"/>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8A98B6-8DC8-40DA-A973-46DFE19E4F93}"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3344115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15122768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1148638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36699725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1288381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663162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2198074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1515056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877547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839"/>
            <a:ext cx="2743200" cy="6029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839"/>
            <a:ext cx="8026400" cy="6029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362092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930400" y="96838"/>
            <a:ext cx="8839200" cy="1020762"/>
          </a:xfrm>
        </p:spPr>
        <p:txBody>
          <a:bodyPr/>
          <a:lstStyle/>
          <a:p>
            <a:r>
              <a:rPr lang="en-US"/>
              <a:t>Click to edit Master title style</a:t>
            </a:r>
          </a:p>
        </p:txBody>
      </p:sp>
      <p:sp>
        <p:nvSpPr>
          <p:cNvPr id="3" name="Chart Placeholder 2"/>
          <p:cNvSpPr>
            <a:spLocks noGrp="1"/>
          </p:cNvSpPr>
          <p:nvPr>
            <p:ph type="chart" idx="1"/>
          </p:nvPr>
        </p:nvSpPr>
        <p:spPr>
          <a:xfrm>
            <a:off x="609600" y="1295401"/>
            <a:ext cx="10972800" cy="4830763"/>
          </a:xfrm>
        </p:spPr>
        <p:txBody>
          <a:bodyPr/>
          <a:lstStyle/>
          <a:p>
            <a:pPr lvl="0"/>
            <a:endParaRPr lang="en-US" noProof="0" dirty="0"/>
          </a:p>
        </p:txBody>
      </p:sp>
      <p:sp>
        <p:nvSpPr>
          <p:cNvPr id="4" name="Rectangle 4"/>
          <p:cNvSpPr>
            <a:spLocks noGrp="1" noChangeArrowheads="1"/>
          </p:cNvSpPr>
          <p:nvPr>
            <p:ph type="ftr" sz="quarter" idx="10"/>
          </p:nvPr>
        </p:nvSpPr>
        <p:spPr/>
        <p:txBody>
          <a:bodyPr/>
          <a:lstStyle>
            <a:lvl1pPr>
              <a:spcBef>
                <a:spcPct val="50000"/>
              </a:spcBef>
              <a:defRPr/>
            </a:lvl1pPr>
          </a:lstStyle>
          <a:p>
            <a:pPr>
              <a:defRPr/>
            </a:pPr>
            <a:endParaRPr lang="en-US" dirty="0"/>
          </a:p>
        </p:txBody>
      </p:sp>
    </p:spTree>
    <p:extLst>
      <p:ext uri="{BB962C8B-B14F-4D97-AF65-F5344CB8AC3E}">
        <p14:creationId xmlns:p14="http://schemas.microsoft.com/office/powerpoint/2010/main" val="63596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8A98B6-8DC8-40DA-A973-46DFE19E4F93}"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108326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defTabSz="457200" eaLnBrk="1" fontAlgn="auto" hangingPunct="1">
                <a:spcBef>
                  <a:spcPts val="0"/>
                </a:spcBef>
                <a:spcAft>
                  <a:spcPts val="0"/>
                </a:spcAft>
                <a:defRPr/>
              </a:pPr>
              <a:endParaRPr lang="en-US" sz="1800" dirty="0">
                <a:solidFill>
                  <a:srgbClr val="000000"/>
                </a:solidFill>
                <a:latin typeface="Times New Roman" charset="0"/>
                <a:ea typeface="ＭＳ Ｐゴシック"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grpSp>
      </p:grpSp>
      <p:pic>
        <p:nvPicPr>
          <p:cNvPr id="18" name="Picture 26" descr="CMQC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994400" cy="168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16800" y="46039"/>
            <a:ext cx="4775200" cy="1443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715" name="Rectangle 19"/>
          <p:cNvSpPr>
            <a:spLocks noGrp="1" noChangeArrowheads="1"/>
          </p:cNvSpPr>
          <p:nvPr>
            <p:ph type="ctrTitle"/>
          </p:nvPr>
        </p:nvSpPr>
        <p:spPr>
          <a:xfrm>
            <a:off x="3962400" y="1828800"/>
            <a:ext cx="8026400" cy="2209800"/>
          </a:xfrm>
        </p:spPr>
        <p:txBody>
          <a:bodyPr/>
          <a:lstStyle>
            <a:lvl1pPr>
              <a:defRPr sz="4600">
                <a:solidFill>
                  <a:srgbClr val="FFFFFF"/>
                </a:solidFill>
              </a:defRPr>
            </a:lvl1pPr>
          </a:lstStyle>
          <a:p>
            <a:pPr lvl="0"/>
            <a:r>
              <a:rPr lang="en-US" noProof="0" dirty="0"/>
              <a:t>Click to edit Master title style</a:t>
            </a:r>
          </a:p>
        </p:txBody>
      </p:sp>
      <p:sp>
        <p:nvSpPr>
          <p:cNvPr id="29716" name="Rectangle 20"/>
          <p:cNvSpPr>
            <a:spLocks noGrp="1" noChangeArrowheads="1"/>
          </p:cNvSpPr>
          <p:nvPr>
            <p:ph type="subTitle" idx="1"/>
          </p:nvPr>
        </p:nvSpPr>
        <p:spPr>
          <a:xfrm>
            <a:off x="3251200" y="4267200"/>
            <a:ext cx="8940800" cy="2286000"/>
          </a:xfrm>
        </p:spPr>
        <p:txBody>
          <a:bodyPr/>
          <a:lstStyle>
            <a:lvl1pPr marL="0" indent="0">
              <a:buFont typeface="Wingdings" charset="0"/>
              <a:buNone/>
              <a:defRPr sz="2000"/>
            </a:lvl1pPr>
          </a:lstStyle>
          <a:p>
            <a:pPr lvl="0"/>
            <a:r>
              <a:rPr lang="en-US" noProof="0" dirty="0"/>
              <a:t>Click to edit Master subtitle style</a:t>
            </a:r>
          </a:p>
        </p:txBody>
      </p:sp>
      <p:sp>
        <p:nvSpPr>
          <p:cNvPr id="20" name="Rectangle 16"/>
          <p:cNvSpPr>
            <a:spLocks noGrp="1" noChangeArrowheads="1"/>
          </p:cNvSpPr>
          <p:nvPr>
            <p:ph type="dt" sz="half" idx="10"/>
          </p:nvPr>
        </p:nvSpPr>
        <p:spPr bwMode="auto">
          <a:xfrm>
            <a:off x="609600" y="6248400"/>
            <a:ext cx="2844800" cy="4572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ＭＳ Ｐゴシック" charset="0"/>
                <a:cs typeface="+mn-cs"/>
              </a:defRPr>
            </a:lvl1pPr>
          </a:lstStyle>
          <a:p>
            <a:pPr>
              <a:defRPr/>
            </a:pPr>
            <a:endParaRPr lang="en-US" dirty="0">
              <a:solidFill>
                <a:srgbClr val="000000"/>
              </a:solidFill>
            </a:endParaRPr>
          </a:p>
        </p:txBody>
      </p:sp>
      <p:sp>
        <p:nvSpPr>
          <p:cNvPr id="21" name="Rectangle 17"/>
          <p:cNvSpPr>
            <a:spLocks noGrp="1" noChangeArrowheads="1"/>
          </p:cNvSpPr>
          <p:nvPr>
            <p:ph type="ftr" sz="quarter" idx="11"/>
          </p:nvPr>
        </p:nvSpPr>
        <p:spPr>
          <a:xfrm>
            <a:off x="4165600" y="6248400"/>
            <a:ext cx="3860800" cy="457200"/>
          </a:xfrm>
          <a:prstGeom prst="rect">
            <a:avLst/>
          </a:prstGeom>
        </p:spPr>
        <p:txBody>
          <a:bodyPr/>
          <a:lstStyle>
            <a:lvl1pPr>
              <a:defRPr sz="1800">
                <a:latin typeface="Arial" charset="0"/>
                <a:ea typeface="ＭＳ Ｐゴシック" charset="0"/>
                <a:cs typeface="+mn-cs"/>
              </a:defRPr>
            </a:lvl1pPr>
          </a:lstStyle>
          <a:p>
            <a:pPr>
              <a:defRPr/>
            </a:pPr>
            <a:endParaRPr lang="en-US" dirty="0">
              <a:solidFill>
                <a:srgbClr val="000000"/>
              </a:solidFill>
            </a:endParaRPr>
          </a:p>
        </p:txBody>
      </p:sp>
      <p:sp>
        <p:nvSpPr>
          <p:cNvPr id="22" name="Rectangle 18"/>
          <p:cNvSpPr>
            <a:spLocks noGrp="1" noChangeArrowheads="1"/>
          </p:cNvSpPr>
          <p:nvPr>
            <p:ph type="sldNum" sz="quarter" idx="12"/>
          </p:nvPr>
        </p:nvSpPr>
        <p:spPr bwMode="auto">
          <a:xfrm>
            <a:off x="8737600" y="6248400"/>
            <a:ext cx="2844800" cy="4572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E50D87D9-1DF0-4495-A4D6-64409A93AC68}" type="slidenum">
              <a:rPr lang="en-US" altLang="en-US">
                <a:solidFill>
                  <a:srgbClr val="000000">
                    <a:tint val="75000"/>
                  </a:srgbClr>
                </a:solidFill>
                <a:ea typeface="ＭＳ Ｐゴシック"/>
              </a:rPr>
              <a:pPr/>
              <a:t>‹#›</a:t>
            </a:fld>
            <a:endParaRPr lang="en-US" altLang="en-US" dirty="0">
              <a:solidFill>
                <a:srgbClr val="000000">
                  <a:tint val="75000"/>
                </a:srgbClr>
              </a:solidFill>
              <a:ea typeface="ＭＳ Ｐゴシック"/>
            </a:endParaRPr>
          </a:p>
        </p:txBody>
      </p:sp>
    </p:spTree>
    <p:extLst>
      <p:ext uri="{BB962C8B-B14F-4D97-AF65-F5344CB8AC3E}">
        <p14:creationId xmlns:p14="http://schemas.microsoft.com/office/powerpoint/2010/main" val="1289890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2956" y="685800"/>
            <a:ext cx="11026089" cy="914400"/>
          </a:xfrm>
        </p:spPr>
        <p:txBody>
          <a:bodyPr/>
          <a:lstStyle>
            <a:lvl1pPr>
              <a:defRPr sz="3600" b="1"/>
            </a:lvl1pPr>
          </a:lstStyle>
          <a:p>
            <a:r>
              <a:rPr lang="en-US" dirty="0"/>
              <a:t>Click to edit Master title style</a:t>
            </a:r>
          </a:p>
        </p:txBody>
      </p:sp>
      <p:sp>
        <p:nvSpPr>
          <p:cNvPr id="3" name="Content Placeholder 2"/>
          <p:cNvSpPr>
            <a:spLocks noGrp="1"/>
          </p:cNvSpPr>
          <p:nvPr>
            <p:ph idx="1"/>
          </p:nvPr>
        </p:nvSpPr>
        <p:spPr>
          <a:xfrm>
            <a:off x="609600" y="1752600"/>
            <a:ext cx="10972800" cy="4114800"/>
          </a:xfrm>
        </p:spPr>
        <p:txBody>
          <a:bodyPr/>
          <a:lstStyle>
            <a:lvl2pPr marL="803275" indent="-346075">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562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114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13177"/>
            <a:ext cx="10972800" cy="914400"/>
          </a:xfrm>
        </p:spPr>
        <p:txBody>
          <a:bodyPr/>
          <a:lstStyle/>
          <a:p>
            <a:r>
              <a:rPr lang="en-US"/>
              <a:t>Click to edit Master title style</a:t>
            </a:r>
          </a:p>
        </p:txBody>
      </p:sp>
      <p:sp>
        <p:nvSpPr>
          <p:cNvPr id="3" name="Content Placeholder 2"/>
          <p:cNvSpPr>
            <a:spLocks noGrp="1"/>
          </p:cNvSpPr>
          <p:nvPr>
            <p:ph sz="half" idx="1"/>
          </p:nvPr>
        </p:nvSpPr>
        <p:spPr>
          <a:xfrm>
            <a:off x="609600" y="17526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962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613177"/>
            <a:ext cx="10972800" cy="8044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574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86000"/>
            <a:ext cx="5386917"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600200"/>
            <a:ext cx="5389033" cy="574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86000"/>
            <a:ext cx="5389033"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8311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871200" cy="914400"/>
          </a:xfrm>
        </p:spPr>
        <p:txBody>
          <a:bodyPr/>
          <a:lstStyle>
            <a:lvl1pPr>
              <a:defRPr sz="3600" b="1"/>
            </a:lvl1pPr>
          </a:lstStyle>
          <a:p>
            <a:r>
              <a:rPr lang="en-US"/>
              <a:t>Click to edit Master title style</a:t>
            </a:r>
          </a:p>
        </p:txBody>
      </p:sp>
      <p:pic>
        <p:nvPicPr>
          <p:cNvPr id="3"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699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755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613177"/>
            <a:ext cx="4011084" cy="121562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13177"/>
            <a:ext cx="6815667" cy="55129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828801"/>
            <a:ext cx="4011084"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481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4979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4" name="Group 4"/>
          <p:cNvGrpSpPr>
            <a:grpSpLocks/>
          </p:cNvGrpSpPr>
          <p:nvPr/>
        </p:nvGrpSpPr>
        <p:grpSpPr bwMode="auto">
          <a:xfrm>
            <a:off x="0" y="0"/>
            <a:ext cx="12192000" cy="546100"/>
            <a:chOff x="0" y="0"/>
            <a:chExt cx="5760" cy="344"/>
          </a:xfrm>
        </p:grpSpPr>
        <p:sp>
          <p:nvSpPr>
            <p:cNvPr id="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defTabSz="457200" eaLnBrk="1" fontAlgn="auto" hangingPunct="1">
                <a:spcBef>
                  <a:spcPts val="0"/>
                </a:spcBef>
                <a:spcAft>
                  <a:spcPts val="0"/>
                </a:spcAft>
                <a:defRPr/>
              </a:pPr>
              <a:endParaRPr lang="en-US" sz="1800" dirty="0">
                <a:solidFill>
                  <a:srgbClr val="000000"/>
                </a:solidFill>
                <a:latin typeface="Times New Roman" charset="0"/>
                <a:ea typeface="ＭＳ Ｐゴシック" charset="0"/>
              </a:endParaRPr>
            </a:p>
          </p:txBody>
        </p:sp>
        <p:sp>
          <p:nvSpPr>
            <p:cNvPr id="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7"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CC3300"/>
                </a:solidFill>
              </a:endParaRPr>
            </a:p>
          </p:txBody>
        </p:sp>
        <p:sp>
          <p:nvSpPr>
            <p:cNvPr id="8"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CC3300"/>
                </a:solidFill>
              </a:endParaRPr>
            </a:p>
          </p:txBody>
        </p:sp>
        <p:sp>
          <p:nvSpPr>
            <p:cNvPr id="9"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FBA313"/>
                </a:solidFill>
              </a:endParaRPr>
            </a:p>
          </p:txBody>
        </p:sp>
        <p:sp>
          <p:nvSpPr>
            <p:cNvPr id="10"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CC3300"/>
                </a:solidFill>
              </a:endParaRPr>
            </a:p>
          </p:txBody>
        </p:sp>
        <p:sp>
          <p:nvSpPr>
            <p:cNvPr id="11"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2"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FBA313"/>
                </a:solidFill>
              </a:endParaRPr>
            </a:p>
          </p:txBody>
        </p:sp>
        <p:sp>
          <p:nvSpPr>
            <p:cNvPr id="13"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FBA313"/>
                </a:solidFill>
              </a:endParaRPr>
            </a:p>
          </p:txBody>
        </p:sp>
      </p:grpSp>
      <p:pic>
        <p:nvPicPr>
          <p:cNvPr id="15" name="Picture 2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0" y="61914"/>
            <a:ext cx="1524000" cy="46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8"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3" imgW="0" imgH="0" progId="PowerPoint.Show.8">
                  <p:embed/>
                </p:oleObj>
              </mc:Choice>
              <mc:Fallback>
                <p:oleObj r:id="rId3" imgW="0" imgH="0" progId="PowerPoint.Show.8">
                  <p:embed/>
                  <p:pic>
                    <p:nvPicPr>
                      <p:cNvPr id="18"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916517" y="613177"/>
            <a:ext cx="10363200" cy="9144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1752600"/>
            <a:ext cx="109728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3"/>
          <p:cNvSpPr>
            <a:spLocks noGrp="1"/>
          </p:cNvSpPr>
          <p:nvPr>
            <p:ph type="ftr" sz="quarter" idx="10"/>
          </p:nvPr>
        </p:nvSpPr>
        <p:spPr>
          <a:xfrm>
            <a:off x="508000" y="5943600"/>
            <a:ext cx="7518400" cy="304800"/>
          </a:xfrm>
          <a:prstGeom prst="rect">
            <a:avLst/>
          </a:prstGeom>
        </p:spPr>
        <p:txBody>
          <a:bodyPr/>
          <a:lstStyle>
            <a:lvl1pPr>
              <a:defRPr sz="1800">
                <a:latin typeface="Arial" charset="0"/>
                <a:ea typeface="ＭＳ Ｐゴシック" charset="0"/>
                <a:cs typeface="+mn-cs"/>
              </a:defRPr>
            </a:lvl1pPr>
          </a:lstStyle>
          <a:p>
            <a:pPr>
              <a:defRPr/>
            </a:pPr>
            <a:endParaRPr lang="en-US" dirty="0">
              <a:solidFill>
                <a:srgbClr val="000000"/>
              </a:solidFill>
            </a:endParaRPr>
          </a:p>
        </p:txBody>
      </p:sp>
      <p:pic>
        <p:nvPicPr>
          <p:cNvPr id="20" name="Picture 5"/>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71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A98B6-8DC8-40DA-A973-46DFE19E4F93}"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443605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0"/>
            <a:ext cx="27432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0"/>
            <a:ext cx="80264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200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914400"/>
          </a:xfrm>
        </p:spPr>
        <p:txBody>
          <a:bodyPr/>
          <a:lstStyle>
            <a:lvl1pPr>
              <a:defRPr sz="3600" b="1"/>
            </a:lvl1pPr>
          </a:lstStyle>
          <a:p>
            <a:r>
              <a:rPr lang="en-US"/>
              <a:t>Click to edit Master title style</a:t>
            </a:r>
          </a:p>
        </p:txBody>
      </p:sp>
      <p:sp>
        <p:nvSpPr>
          <p:cNvPr id="3" name="Table Placeholder 2"/>
          <p:cNvSpPr>
            <a:spLocks noGrp="1"/>
          </p:cNvSpPr>
          <p:nvPr>
            <p:ph type="tbl" idx="1"/>
          </p:nvPr>
        </p:nvSpPr>
        <p:spPr>
          <a:xfrm>
            <a:off x="914400" y="1828800"/>
            <a:ext cx="10363200" cy="4343400"/>
          </a:xfrm>
        </p:spPr>
        <p:txBody>
          <a:bodyPr/>
          <a:lstStyle/>
          <a:p>
            <a:pPr lvl="0"/>
            <a:endParaRPr lang="en-US" noProof="0" dirty="0"/>
          </a:p>
        </p:txBody>
      </p:sp>
    </p:spTree>
    <p:extLst>
      <p:ext uri="{BB962C8B-B14F-4D97-AF65-F5344CB8AC3E}">
        <p14:creationId xmlns:p14="http://schemas.microsoft.com/office/powerpoint/2010/main" val="1287387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9042400" cy="838200"/>
          </a:xfrm>
        </p:spPr>
        <p:txBody>
          <a:bodyPr/>
          <a:lstStyle/>
          <a:p>
            <a:r>
              <a:rPr lang="en-US"/>
              <a:t>Click to edit Master title style</a:t>
            </a:r>
          </a:p>
        </p:txBody>
      </p:sp>
      <p:sp>
        <p:nvSpPr>
          <p:cNvPr id="3" name="Chart Placeholder 2"/>
          <p:cNvSpPr>
            <a:spLocks noGrp="1"/>
          </p:cNvSpPr>
          <p:nvPr>
            <p:ph type="chart" idx="1"/>
          </p:nvPr>
        </p:nvSpPr>
        <p:spPr>
          <a:xfrm>
            <a:off x="1625600" y="1828800"/>
            <a:ext cx="9956800" cy="4191000"/>
          </a:xfrm>
        </p:spPr>
        <p:txBody>
          <a:bodyPr/>
          <a:lstStyle/>
          <a:p>
            <a:pPr lvl="0"/>
            <a:endParaRPr lang="en-US" noProof="0" dirty="0"/>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atin typeface="Arial" pitchFamily="34" charset="0"/>
              </a:defRPr>
            </a:lvl1pPr>
          </a:lstStyle>
          <a:p>
            <a:pPr algn="l" eaLnBrk="1" hangingPunct="1">
              <a:defRPr/>
            </a:pPr>
            <a:endParaRPr lang="en-US" sz="1800" dirty="0">
              <a:solidFill>
                <a:srgbClr val="000000"/>
              </a:solidFill>
              <a:ea typeface="ＭＳ Ｐゴシック"/>
            </a:endParaRPr>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atin typeface="Arial" pitchFamily="34" charset="0"/>
              </a:defRPr>
            </a:lvl1pPr>
          </a:lstStyle>
          <a:p>
            <a:pPr algn="l" eaLnBrk="1" hangingPunct="1">
              <a:defRPr/>
            </a:pPr>
            <a:endParaRPr lang="en-US" sz="1800" dirty="0">
              <a:solidFill>
                <a:srgbClr val="000000"/>
              </a:solidFill>
              <a:ea typeface="ＭＳ Ｐゴシック"/>
            </a:endParaRPr>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pPr>
              <a:defRPr/>
            </a:pPr>
            <a:fld id="{31F36636-06FE-4ACC-93FC-D93903717099}"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333388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2"/>
          <p:cNvSpPr>
            <a:spLocks noChangeArrowheads="1"/>
          </p:cNvSpPr>
          <p:nvPr userDrawn="1"/>
        </p:nvSpPr>
        <p:spPr bwMode="auto">
          <a:xfrm>
            <a:off x="1223472" y="39"/>
            <a:ext cx="10968567" cy="1444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dirty="0">
              <a:solidFill>
                <a:srgbClr val="000000"/>
              </a:solidFill>
            </a:endParaRPr>
          </a:p>
        </p:txBody>
      </p:sp>
      <p:sp>
        <p:nvSpPr>
          <p:cNvPr id="5" name="Line 8"/>
          <p:cNvSpPr>
            <a:spLocks noChangeShapeType="1"/>
          </p:cNvSpPr>
          <p:nvPr/>
        </p:nvSpPr>
        <p:spPr bwMode="auto">
          <a:xfrm>
            <a:off x="1320800" y="609600"/>
            <a:ext cx="1087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pPr eaLnBrk="0" fontAlgn="base" hangingPunct="0">
              <a:spcBef>
                <a:spcPct val="0"/>
              </a:spcBef>
              <a:spcAft>
                <a:spcPct val="0"/>
              </a:spcAft>
            </a:pPr>
            <a:endParaRPr lang="en-US" sz="1800" b="1" dirty="0">
              <a:solidFill>
                <a:srgbClr val="000000"/>
              </a:solidFill>
            </a:endParaRPr>
          </a:p>
        </p:txBody>
      </p:sp>
      <p:sp>
        <p:nvSpPr>
          <p:cNvPr id="6" name="Rectangle 11"/>
          <p:cNvSpPr>
            <a:spLocks noChangeArrowheads="1"/>
          </p:cNvSpPr>
          <p:nvPr/>
        </p:nvSpPr>
        <p:spPr bwMode="auto">
          <a:xfrm>
            <a:off x="0" y="35"/>
            <a:ext cx="17272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dirty="0">
              <a:solidFill>
                <a:srgbClr val="000000"/>
              </a:solidFill>
            </a:endParaRPr>
          </a:p>
        </p:txBody>
      </p:sp>
      <p:sp>
        <p:nvSpPr>
          <p:cNvPr id="7" name="Rectangle 21"/>
          <p:cNvSpPr>
            <a:spLocks noChangeArrowheads="1"/>
          </p:cNvSpPr>
          <p:nvPr userDrawn="1"/>
        </p:nvSpPr>
        <p:spPr bwMode="auto">
          <a:xfrm>
            <a:off x="0" y="0"/>
            <a:ext cx="1219200" cy="6858000"/>
          </a:xfrm>
          <a:prstGeom prst="rect">
            <a:avLst/>
          </a:prstGeom>
          <a:solidFill>
            <a:srgbClr val="F5F5DC"/>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altLang="en-US" sz="1800" b="0" dirty="0">
              <a:solidFill>
                <a:srgbClr val="000000"/>
              </a:solidFill>
            </a:endParaRPr>
          </a:p>
        </p:txBody>
      </p:sp>
      <p:pic>
        <p:nvPicPr>
          <p:cNvPr id="8" name="Picture 12"/>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468" y="6019800"/>
            <a:ext cx="314536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7"/>
          <p:cNvSpPr>
            <a:spLocks noGrp="1" noChangeAspect="1" noChangeArrowheads="1"/>
          </p:cNvSpPr>
          <p:nvPr>
            <p:ph type="ctrTitle"/>
          </p:nvPr>
        </p:nvSpPr>
        <p:spPr>
          <a:xfrm>
            <a:off x="1219200" y="1981200"/>
            <a:ext cx="10972800" cy="1441450"/>
          </a:xfrm>
          <a:noFill/>
        </p:spPr>
        <p:txBody>
          <a:bodyPr anchor="t"/>
          <a:lstStyle>
            <a:lvl1pPr algn="ctr">
              <a:defRPr sz="2800">
                <a:solidFill>
                  <a:schemeClr val="tx1"/>
                </a:solidFill>
              </a:defRPr>
            </a:lvl1pPr>
          </a:lstStyle>
          <a:p>
            <a:r>
              <a:rPr lang="en-US"/>
              <a:t>Click to edit Master title style</a:t>
            </a:r>
            <a:endParaRPr lang="en-US" dirty="0"/>
          </a:p>
        </p:txBody>
      </p:sp>
      <p:sp>
        <p:nvSpPr>
          <p:cNvPr id="4102" name="Rectangle 6"/>
          <p:cNvSpPr>
            <a:spLocks noGrp="1" noChangeArrowheads="1"/>
          </p:cNvSpPr>
          <p:nvPr>
            <p:ph type="subTitle" idx="1"/>
          </p:nvPr>
        </p:nvSpPr>
        <p:spPr>
          <a:xfrm>
            <a:off x="2235200" y="3886200"/>
            <a:ext cx="8534400" cy="1752600"/>
          </a:xfrm>
        </p:spPr>
        <p:txBody>
          <a:bodyPr/>
          <a:lstStyle>
            <a:lvl1pPr marL="0" indent="0" algn="ctr">
              <a:buFont typeface="Wingdings" pitchFamily="2"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13127976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481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3"/>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8313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47" y="1385889"/>
            <a:ext cx="5156201" cy="4100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1894" y="1385889"/>
            <a:ext cx="5156201" cy="4100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20900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7600" y="-76200"/>
            <a:ext cx="10972800" cy="8382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6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6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630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0268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81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8A98B6-8DC8-40DA-A973-46DFE19E4F9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3002376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75" y="273088"/>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3893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64039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422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9103" y="0"/>
            <a:ext cx="26289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15" y="0"/>
            <a:ext cx="7683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567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8A98B6-8DC8-40DA-A973-46DFE19E4F9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EE05D-0FDF-4CC5-A79E-93D2AC024B58}" type="slidenum">
              <a:rPr lang="en-US" smtClean="0"/>
              <a:t>‹#›</a:t>
            </a:fld>
            <a:endParaRPr lang="en-US"/>
          </a:p>
        </p:txBody>
      </p:sp>
    </p:spTree>
    <p:extLst>
      <p:ext uri="{BB962C8B-B14F-4D97-AF65-F5344CB8AC3E}">
        <p14:creationId xmlns:p14="http://schemas.microsoft.com/office/powerpoint/2010/main" val="60205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5.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5.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2.png"/><Relationship Id="rId2" Type="http://schemas.openxmlformats.org/officeDocument/2006/relationships/slideLayout" Target="../slideLayouts/slideLayout61.xml"/><Relationship Id="rId16" Type="http://schemas.openxmlformats.org/officeDocument/2006/relationships/image" Target="../media/image8.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1">
                    <a:lumMod val="50000"/>
                  </a:schemeClr>
                </a:solidFill>
              </a:defRPr>
            </a:lvl1pPr>
          </a:lstStyle>
          <a:p>
            <a:fld id="{EB8A98B6-8DC8-40DA-A973-46DFE19E4F93}" type="datetimeFigureOut">
              <a:rPr lang="en-US" smtClean="0"/>
              <a:t>10/21/2024</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rgbClr val="969696"/>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rgbClr val="777777"/>
                </a:solidFill>
              </a:defRPr>
            </a:lvl1pPr>
          </a:lstStyle>
          <a:p>
            <a:fld id="{235EE05D-0FDF-4CC5-A79E-93D2AC024B58}" type="slidenum">
              <a:rPr lang="en-US" smtClean="0"/>
              <a:t>‹#›</a:t>
            </a:fld>
            <a:endParaRPr lang="en-US"/>
          </a:p>
        </p:txBody>
      </p:sp>
    </p:spTree>
    <p:extLst>
      <p:ext uri="{BB962C8B-B14F-4D97-AF65-F5344CB8AC3E}">
        <p14:creationId xmlns:p14="http://schemas.microsoft.com/office/powerpoint/2010/main" val="532223610"/>
      </p:ext>
    </p:extLst>
  </p:cSld>
  <p:clrMap bg1="dk1" tx1="lt1" bg2="dk2"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18" name="Group 17"/>
          <p:cNvGrpSpPr/>
          <p:nvPr userDrawn="1"/>
        </p:nvGrpSpPr>
        <p:grpSpPr>
          <a:xfrm>
            <a:off x="10566400" y="6324601"/>
            <a:ext cx="739053" cy="400349"/>
            <a:chOff x="-1278216" y="5522916"/>
            <a:chExt cx="1376087" cy="1006475"/>
          </a:xfrm>
        </p:grpSpPr>
        <p:sp>
          <p:nvSpPr>
            <p:cNvPr id="19" name="Freeform 31"/>
            <p:cNvSpPr>
              <a:spLocks/>
            </p:cNvSpPr>
            <p:nvPr/>
          </p:nvSpPr>
          <p:spPr bwMode="auto">
            <a:xfrm>
              <a:off x="-332341" y="5522916"/>
              <a:ext cx="430212" cy="803274"/>
            </a:xfrm>
            <a:custGeom>
              <a:avLst/>
              <a:gdLst/>
              <a:ahLst/>
              <a:cxnLst>
                <a:cxn ang="0">
                  <a:pos x="113" y="96"/>
                </a:cxn>
                <a:cxn ang="0">
                  <a:pos x="107" y="84"/>
                </a:cxn>
                <a:cxn ang="0">
                  <a:pos x="100" y="72"/>
                </a:cxn>
                <a:cxn ang="0">
                  <a:pos x="92" y="58"/>
                </a:cxn>
                <a:cxn ang="0">
                  <a:pos x="85" y="44"/>
                </a:cxn>
                <a:cxn ang="0">
                  <a:pos x="78" y="30"/>
                </a:cxn>
                <a:cxn ang="0">
                  <a:pos x="71" y="19"/>
                </a:cxn>
                <a:cxn ang="0">
                  <a:pos x="67" y="10"/>
                </a:cxn>
                <a:cxn ang="0">
                  <a:pos x="63" y="3"/>
                </a:cxn>
                <a:cxn ang="0">
                  <a:pos x="63" y="0"/>
                </a:cxn>
                <a:cxn ang="0">
                  <a:pos x="63" y="0"/>
                </a:cxn>
                <a:cxn ang="0">
                  <a:pos x="63" y="0"/>
                </a:cxn>
                <a:cxn ang="0">
                  <a:pos x="62" y="1"/>
                </a:cxn>
                <a:cxn ang="0">
                  <a:pos x="62" y="1"/>
                </a:cxn>
                <a:cxn ang="0">
                  <a:pos x="62" y="1"/>
                </a:cxn>
                <a:cxn ang="0">
                  <a:pos x="62" y="0"/>
                </a:cxn>
                <a:cxn ang="0">
                  <a:pos x="62" y="0"/>
                </a:cxn>
                <a:cxn ang="0">
                  <a:pos x="62" y="0"/>
                </a:cxn>
                <a:cxn ang="0">
                  <a:pos x="62" y="3"/>
                </a:cxn>
                <a:cxn ang="0">
                  <a:pos x="59" y="10"/>
                </a:cxn>
                <a:cxn ang="0">
                  <a:pos x="54" y="19"/>
                </a:cxn>
                <a:cxn ang="0">
                  <a:pos x="47" y="30"/>
                </a:cxn>
                <a:cxn ang="0">
                  <a:pos x="40" y="44"/>
                </a:cxn>
                <a:cxn ang="0">
                  <a:pos x="33" y="58"/>
                </a:cxn>
                <a:cxn ang="0">
                  <a:pos x="25" y="72"/>
                </a:cxn>
                <a:cxn ang="0">
                  <a:pos x="18" y="84"/>
                </a:cxn>
                <a:cxn ang="0">
                  <a:pos x="13" y="96"/>
                </a:cxn>
                <a:cxn ang="0">
                  <a:pos x="9" y="102"/>
                </a:cxn>
                <a:cxn ang="0">
                  <a:pos x="5" y="112"/>
                </a:cxn>
                <a:cxn ang="0">
                  <a:pos x="1" y="124"/>
                </a:cxn>
                <a:cxn ang="0">
                  <a:pos x="0" y="132"/>
                </a:cxn>
                <a:cxn ang="0">
                  <a:pos x="1" y="144"/>
                </a:cxn>
                <a:cxn ang="0">
                  <a:pos x="5" y="156"/>
                </a:cxn>
                <a:cxn ang="0">
                  <a:pos x="10" y="166"/>
                </a:cxn>
                <a:cxn ang="0">
                  <a:pos x="18" y="174"/>
                </a:cxn>
                <a:cxn ang="0">
                  <a:pos x="26" y="182"/>
                </a:cxn>
                <a:cxn ang="0">
                  <a:pos x="37" y="188"/>
                </a:cxn>
                <a:cxn ang="0">
                  <a:pos x="48" y="191"/>
                </a:cxn>
                <a:cxn ang="0">
                  <a:pos x="61" y="193"/>
                </a:cxn>
                <a:cxn ang="0">
                  <a:pos x="61" y="193"/>
                </a:cxn>
                <a:cxn ang="0">
                  <a:pos x="62" y="193"/>
                </a:cxn>
                <a:cxn ang="0">
                  <a:pos x="62" y="193"/>
                </a:cxn>
                <a:cxn ang="0">
                  <a:pos x="62" y="193"/>
                </a:cxn>
                <a:cxn ang="0">
                  <a:pos x="63" y="193"/>
                </a:cxn>
                <a:cxn ang="0">
                  <a:pos x="63" y="193"/>
                </a:cxn>
                <a:cxn ang="0">
                  <a:pos x="63" y="193"/>
                </a:cxn>
                <a:cxn ang="0">
                  <a:pos x="64" y="193"/>
                </a:cxn>
                <a:cxn ang="0">
                  <a:pos x="77" y="191"/>
                </a:cxn>
                <a:cxn ang="0">
                  <a:pos x="87" y="188"/>
                </a:cxn>
                <a:cxn ang="0">
                  <a:pos x="98" y="182"/>
                </a:cxn>
                <a:cxn ang="0">
                  <a:pos x="107" y="174"/>
                </a:cxn>
                <a:cxn ang="0">
                  <a:pos x="114" y="166"/>
                </a:cxn>
                <a:cxn ang="0">
                  <a:pos x="120" y="156"/>
                </a:cxn>
                <a:cxn ang="0">
                  <a:pos x="123" y="144"/>
                </a:cxn>
                <a:cxn ang="0">
                  <a:pos x="124" y="132"/>
                </a:cxn>
                <a:cxn ang="0">
                  <a:pos x="123" y="124"/>
                </a:cxn>
                <a:cxn ang="0">
                  <a:pos x="120" y="112"/>
                </a:cxn>
                <a:cxn ang="0">
                  <a:pos x="116" y="102"/>
                </a:cxn>
                <a:cxn ang="0">
                  <a:pos x="113" y="96"/>
                </a:cxn>
              </a:cxnLst>
              <a:rect l="0" t="0" r="r" b="b"/>
              <a:pathLst>
                <a:path w="124" h="193">
                  <a:moveTo>
                    <a:pt x="113" y="96"/>
                  </a:moveTo>
                  <a:lnTo>
                    <a:pt x="107" y="84"/>
                  </a:lnTo>
                  <a:lnTo>
                    <a:pt x="100" y="72"/>
                  </a:lnTo>
                  <a:lnTo>
                    <a:pt x="92" y="58"/>
                  </a:lnTo>
                  <a:lnTo>
                    <a:pt x="85" y="44"/>
                  </a:lnTo>
                  <a:lnTo>
                    <a:pt x="78" y="30"/>
                  </a:lnTo>
                  <a:lnTo>
                    <a:pt x="71" y="19"/>
                  </a:lnTo>
                  <a:lnTo>
                    <a:pt x="67" y="10"/>
                  </a:lnTo>
                  <a:lnTo>
                    <a:pt x="63" y="3"/>
                  </a:lnTo>
                  <a:lnTo>
                    <a:pt x="63" y="0"/>
                  </a:lnTo>
                  <a:lnTo>
                    <a:pt x="63" y="0"/>
                  </a:lnTo>
                  <a:lnTo>
                    <a:pt x="63" y="0"/>
                  </a:lnTo>
                  <a:lnTo>
                    <a:pt x="62" y="1"/>
                  </a:lnTo>
                  <a:lnTo>
                    <a:pt x="62" y="1"/>
                  </a:lnTo>
                  <a:lnTo>
                    <a:pt x="62" y="1"/>
                  </a:lnTo>
                  <a:lnTo>
                    <a:pt x="62" y="0"/>
                  </a:lnTo>
                  <a:lnTo>
                    <a:pt x="62" y="0"/>
                  </a:lnTo>
                  <a:lnTo>
                    <a:pt x="62" y="0"/>
                  </a:lnTo>
                  <a:lnTo>
                    <a:pt x="62" y="3"/>
                  </a:lnTo>
                  <a:lnTo>
                    <a:pt x="59" y="10"/>
                  </a:lnTo>
                  <a:lnTo>
                    <a:pt x="54" y="19"/>
                  </a:lnTo>
                  <a:lnTo>
                    <a:pt x="47" y="30"/>
                  </a:lnTo>
                  <a:lnTo>
                    <a:pt x="40" y="44"/>
                  </a:lnTo>
                  <a:lnTo>
                    <a:pt x="33" y="58"/>
                  </a:lnTo>
                  <a:lnTo>
                    <a:pt x="25" y="72"/>
                  </a:lnTo>
                  <a:lnTo>
                    <a:pt x="18" y="84"/>
                  </a:lnTo>
                  <a:lnTo>
                    <a:pt x="13" y="96"/>
                  </a:lnTo>
                  <a:lnTo>
                    <a:pt x="9" y="102"/>
                  </a:lnTo>
                  <a:lnTo>
                    <a:pt x="5" y="112"/>
                  </a:lnTo>
                  <a:lnTo>
                    <a:pt x="1" y="124"/>
                  </a:lnTo>
                  <a:lnTo>
                    <a:pt x="0" y="132"/>
                  </a:lnTo>
                  <a:lnTo>
                    <a:pt x="1" y="144"/>
                  </a:lnTo>
                  <a:lnTo>
                    <a:pt x="5" y="156"/>
                  </a:lnTo>
                  <a:lnTo>
                    <a:pt x="10" y="166"/>
                  </a:lnTo>
                  <a:lnTo>
                    <a:pt x="18" y="174"/>
                  </a:lnTo>
                  <a:lnTo>
                    <a:pt x="26" y="182"/>
                  </a:lnTo>
                  <a:lnTo>
                    <a:pt x="37" y="188"/>
                  </a:lnTo>
                  <a:lnTo>
                    <a:pt x="48" y="191"/>
                  </a:lnTo>
                  <a:lnTo>
                    <a:pt x="61" y="193"/>
                  </a:lnTo>
                  <a:lnTo>
                    <a:pt x="61" y="193"/>
                  </a:lnTo>
                  <a:lnTo>
                    <a:pt x="62" y="193"/>
                  </a:lnTo>
                  <a:lnTo>
                    <a:pt x="62" y="193"/>
                  </a:lnTo>
                  <a:lnTo>
                    <a:pt x="62" y="193"/>
                  </a:lnTo>
                  <a:lnTo>
                    <a:pt x="63" y="193"/>
                  </a:lnTo>
                  <a:lnTo>
                    <a:pt x="63" y="193"/>
                  </a:lnTo>
                  <a:lnTo>
                    <a:pt x="63" y="193"/>
                  </a:lnTo>
                  <a:lnTo>
                    <a:pt x="64" y="193"/>
                  </a:lnTo>
                  <a:lnTo>
                    <a:pt x="77" y="191"/>
                  </a:lnTo>
                  <a:lnTo>
                    <a:pt x="87" y="188"/>
                  </a:lnTo>
                  <a:lnTo>
                    <a:pt x="98" y="182"/>
                  </a:lnTo>
                  <a:lnTo>
                    <a:pt x="107" y="174"/>
                  </a:lnTo>
                  <a:lnTo>
                    <a:pt x="114" y="166"/>
                  </a:lnTo>
                  <a:lnTo>
                    <a:pt x="120" y="156"/>
                  </a:lnTo>
                  <a:lnTo>
                    <a:pt x="123" y="144"/>
                  </a:lnTo>
                  <a:lnTo>
                    <a:pt x="124" y="132"/>
                  </a:lnTo>
                  <a:lnTo>
                    <a:pt x="123" y="124"/>
                  </a:lnTo>
                  <a:lnTo>
                    <a:pt x="120" y="112"/>
                  </a:lnTo>
                  <a:lnTo>
                    <a:pt x="116" y="102"/>
                  </a:lnTo>
                  <a:lnTo>
                    <a:pt x="113" y="96"/>
                  </a:lnTo>
                  <a:close/>
                </a:path>
              </a:pathLst>
            </a:custGeom>
            <a:solidFill>
              <a:srgbClr val="FF0000"/>
            </a:solidFill>
            <a:ln w="19050" cmpd="sng">
              <a:solidFill>
                <a:schemeClr val="tx1"/>
              </a:solidFill>
              <a:round/>
              <a:headEnd/>
              <a:tailEnd/>
            </a:ln>
          </p:spPr>
          <p:txBody>
            <a:bodyPr/>
            <a:lstStyle/>
            <a:p>
              <a:endParaRPr lang="en-US" sz="1800" dirty="0"/>
            </a:p>
          </p:txBody>
        </p:sp>
        <p:sp>
          <p:nvSpPr>
            <p:cNvPr id="20" name="WordArt 32"/>
            <p:cNvSpPr>
              <a:spLocks noChangeArrowheads="1" noChangeShapeType="1" noTextEdit="1"/>
            </p:cNvSpPr>
            <p:nvPr/>
          </p:nvSpPr>
          <p:spPr bwMode="auto">
            <a:xfrm>
              <a:off x="-1278216" y="5522916"/>
              <a:ext cx="666750" cy="1006475"/>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0000"/>
                  </a:solidFill>
                  <a:effectLst>
                    <a:outerShdw dist="35921" dir="2700000" algn="ctr" rotWithShape="0">
                      <a:srgbClr val="808080">
                        <a:alpha val="80000"/>
                      </a:srgbClr>
                    </a:outerShdw>
                  </a:effectLst>
                  <a:latin typeface="Arial Black"/>
                </a:rPr>
                <a:t>H</a:t>
              </a:r>
            </a:p>
          </p:txBody>
        </p:sp>
      </p:grpSp>
      <p:grpSp>
        <p:nvGrpSpPr>
          <p:cNvPr id="1026" name="Group 4"/>
          <p:cNvGrpSpPr>
            <a:grpSpLocks/>
          </p:cNvGrpSpPr>
          <p:nvPr/>
        </p:nvGrpSpPr>
        <p:grpSpPr bwMode="auto">
          <a:xfrm>
            <a:off x="0" y="0"/>
            <a:ext cx="12192000" cy="546100"/>
            <a:chOff x="0" y="0"/>
            <a:chExt cx="5760" cy="344"/>
          </a:xfrm>
        </p:grpSpPr>
        <p:sp>
          <p:nvSpPr>
            <p:cNvPr id="2867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800" dirty="0">
                <a:latin typeface="Times New Roman" charset="0"/>
                <a:ea typeface="ＭＳ Ｐゴシック" charset="0"/>
              </a:endParaRPr>
            </a:p>
          </p:txBody>
        </p:sp>
        <p:sp>
          <p:nvSpPr>
            <p:cNvPr id="10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03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hlink"/>
                </a:solidFill>
              </a:endParaRPr>
            </a:p>
          </p:txBody>
        </p:sp>
        <p:sp>
          <p:nvSpPr>
            <p:cNvPr id="103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hlink"/>
                </a:solidFill>
              </a:endParaRPr>
            </a:p>
          </p:txBody>
        </p:sp>
        <p:sp>
          <p:nvSpPr>
            <p:cNvPr id="103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accent2"/>
                </a:solidFill>
              </a:endParaRPr>
            </a:p>
          </p:txBody>
        </p:sp>
        <p:sp>
          <p:nvSpPr>
            <p:cNvPr id="103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hlink"/>
                </a:solidFill>
              </a:endParaRPr>
            </a:p>
          </p:txBody>
        </p:sp>
        <p:sp>
          <p:nvSpPr>
            <p:cNvPr id="103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2400" dirty="0">
                <a:latin typeface="Times New Roman" pitchFamily="18" charset="0"/>
              </a:endParaRPr>
            </a:p>
          </p:txBody>
        </p:sp>
        <p:sp>
          <p:nvSpPr>
            <p:cNvPr id="104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accent2"/>
                </a:solidFill>
              </a:endParaRPr>
            </a:p>
          </p:txBody>
        </p:sp>
        <p:sp>
          <p:nvSpPr>
            <p:cNvPr id="104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endParaRPr lang="en-US" altLang="en-US" sz="1800" dirty="0">
                <a:solidFill>
                  <a:schemeClr val="accent2"/>
                </a:solidFill>
              </a:endParaRPr>
            </a:p>
          </p:txBody>
        </p:sp>
      </p:grpSp>
      <p:sp>
        <p:nvSpPr>
          <p:cNvPr id="28686" name="Rectangle 14"/>
          <p:cNvSpPr>
            <a:spLocks noGrp="1" noChangeArrowheads="1"/>
          </p:cNvSpPr>
          <p:nvPr>
            <p:ph type="title"/>
          </p:nvPr>
        </p:nvSpPr>
        <p:spPr bwMode="auto">
          <a:xfrm>
            <a:off x="638176" y="613177"/>
            <a:ext cx="10944225"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87" name="Rectangle 15"/>
          <p:cNvSpPr>
            <a:spLocks noGrp="1" noChangeArrowheads="1"/>
          </p:cNvSpPr>
          <p:nvPr>
            <p:ph type="body" idx="1"/>
          </p:nvPr>
        </p:nvSpPr>
        <p:spPr bwMode="auto">
          <a:xfrm>
            <a:off x="609600" y="1752600"/>
            <a:ext cx="109728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9753600" y="594360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&lt;#&gt;</a:t>
            </a:r>
          </a:p>
        </p:txBody>
      </p:sp>
      <p:pic>
        <p:nvPicPr>
          <p:cNvPr id="3" name="Picture 2" descr="CMQCC_Logo_CMYK NEW 2015.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058400" y="76200"/>
            <a:ext cx="1939637" cy="533400"/>
          </a:xfrm>
          <a:prstGeom prst="rect">
            <a:avLst/>
          </a:prstGeom>
        </p:spPr>
      </p:pic>
    </p:spTree>
    <p:extLst>
      <p:ext uri="{BB962C8B-B14F-4D97-AF65-F5344CB8AC3E}">
        <p14:creationId xmlns:p14="http://schemas.microsoft.com/office/powerpoint/2010/main" val="308358099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p:hf hdr="0" ftr="0" dt="0"/>
  <p:txStyles>
    <p:titleStyle>
      <a:lvl1pPr algn="l" rtl="0" eaLnBrk="0" fontAlgn="base" hangingPunct="0">
        <a:spcBef>
          <a:spcPct val="0"/>
        </a:spcBef>
        <a:spcAft>
          <a:spcPct val="0"/>
        </a:spcAft>
        <a:defRPr sz="4000">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2pPr>
      <a:lvl3pPr algn="l"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3pPr>
      <a:lvl4pPr algn="l"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4pPr>
      <a:lvl5pPr algn="l"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5pPr>
      <a:lvl6pPr marL="457200" algn="l" rtl="0" fontAlgn="base">
        <a:spcBef>
          <a:spcPct val="0"/>
        </a:spcBef>
        <a:spcAft>
          <a:spcPct val="0"/>
        </a:spcAft>
        <a:defRPr sz="4000">
          <a:solidFill>
            <a:schemeClr val="tx1"/>
          </a:solidFill>
          <a:latin typeface="Arial" charset="0"/>
          <a:ea typeface="ＭＳ Ｐゴシック" charset="0"/>
        </a:defRPr>
      </a:lvl6pPr>
      <a:lvl7pPr marL="914400" algn="l" rtl="0" fontAlgn="base">
        <a:spcBef>
          <a:spcPct val="0"/>
        </a:spcBef>
        <a:spcAft>
          <a:spcPct val="0"/>
        </a:spcAft>
        <a:defRPr sz="4000">
          <a:solidFill>
            <a:schemeClr val="tx1"/>
          </a:solidFill>
          <a:latin typeface="Arial" charset="0"/>
          <a:ea typeface="ＭＳ Ｐゴシック" charset="0"/>
        </a:defRPr>
      </a:lvl7pPr>
      <a:lvl8pPr marL="1371600" algn="l" rtl="0" fontAlgn="base">
        <a:spcBef>
          <a:spcPct val="0"/>
        </a:spcBef>
        <a:spcAft>
          <a:spcPct val="0"/>
        </a:spcAft>
        <a:defRPr sz="4000">
          <a:solidFill>
            <a:schemeClr val="tx1"/>
          </a:solidFill>
          <a:latin typeface="Arial" charset="0"/>
          <a:ea typeface="ＭＳ Ｐゴシック" charset="0"/>
        </a:defRPr>
      </a:lvl8pPr>
      <a:lvl9pPr marL="1828800" algn="l"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S PGothic" pitchFamily="34" charset="-128"/>
          <a:cs typeface="ＭＳ Ｐゴシック" charset="0"/>
        </a:defRPr>
      </a:lvl1pPr>
      <a:lvl2pPr marL="803275" indent="-346075" algn="l" rtl="0" eaLnBrk="0" fontAlgn="base" hangingPunct="0">
        <a:spcBef>
          <a:spcPct val="20000"/>
        </a:spcBef>
        <a:spcAft>
          <a:spcPct val="0"/>
        </a:spcAft>
        <a:buClr>
          <a:schemeClr val="accent2"/>
        </a:buClr>
        <a:buSzPct val="80000"/>
        <a:buFont typeface="Wingdings" pitchFamily="2" charset="2"/>
        <a:buChar char="¨"/>
        <a:tabLst/>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930400" y="96838"/>
            <a:ext cx="8839200" cy="1020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295401"/>
            <a:ext cx="10972800" cy="4830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ftr" sz="quarter" idx="3"/>
          </p:nvPr>
        </p:nvSpPr>
        <p:spPr bwMode="auto">
          <a:xfrm>
            <a:off x="609600" y="6245225"/>
            <a:ext cx="10972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mn-ea"/>
                <a:cs typeface="+mn-cs"/>
              </a:defRPr>
            </a:lvl1pPr>
          </a:lstStyle>
          <a:p>
            <a:pPr>
              <a:defRPr/>
            </a:pPr>
            <a:endParaRPr lang="en-US" dirty="0"/>
          </a:p>
        </p:txBody>
      </p:sp>
      <p:sp>
        <p:nvSpPr>
          <p:cNvPr id="5125" name="Line 5"/>
          <p:cNvSpPr>
            <a:spLocks noChangeShapeType="1"/>
          </p:cNvSpPr>
          <p:nvPr/>
        </p:nvSpPr>
        <p:spPr bwMode="auto">
          <a:xfrm flipV="1">
            <a:off x="203200" y="1219200"/>
            <a:ext cx="11785600" cy="0"/>
          </a:xfrm>
          <a:prstGeom prst="line">
            <a:avLst/>
          </a:prstGeom>
          <a:noFill/>
          <a:ln w="19050">
            <a:solidFill>
              <a:srgbClr val="0066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50000"/>
              </a:spcBef>
              <a:defRPr/>
            </a:pPr>
            <a:endParaRPr lang="en-US" sz="1400" dirty="0">
              <a:solidFill>
                <a:srgbClr val="808080"/>
              </a:solidFill>
              <a:latin typeface="Arial" charset="0"/>
              <a:ea typeface="ＭＳ Ｐゴシック" charset="0"/>
              <a:cs typeface="ＭＳ Ｐゴシック" charset="0"/>
            </a:endParaRPr>
          </a:p>
        </p:txBody>
      </p:sp>
      <p:pic>
        <p:nvPicPr>
          <p:cNvPr id="53254" name="Picture 6" descr="logo_CDPH_v[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600" y="117476"/>
            <a:ext cx="1388533" cy="87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98499"/>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hf hdr="0" ftr="0" dt="0"/>
  <p:txStyles>
    <p:titleStyle>
      <a:lvl1pPr algn="l" rtl="0" eaLnBrk="0" fontAlgn="base" hangingPunct="0">
        <a:spcBef>
          <a:spcPct val="0"/>
        </a:spcBef>
        <a:spcAft>
          <a:spcPct val="0"/>
        </a:spcAft>
        <a:defRPr sz="2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000">
          <a:solidFill>
            <a:schemeClr val="tx2"/>
          </a:solidFill>
          <a:latin typeface="Arial" charset="0"/>
        </a:defRPr>
      </a:lvl6pPr>
      <a:lvl7pPr marL="914400" algn="l" rtl="0" fontAlgn="base">
        <a:spcBef>
          <a:spcPct val="0"/>
        </a:spcBef>
        <a:spcAft>
          <a:spcPct val="0"/>
        </a:spcAft>
        <a:defRPr sz="2000">
          <a:solidFill>
            <a:schemeClr val="tx2"/>
          </a:solidFill>
          <a:latin typeface="Arial" charset="0"/>
        </a:defRPr>
      </a:lvl7pPr>
      <a:lvl8pPr marL="1371600" algn="l" rtl="0" fontAlgn="base">
        <a:spcBef>
          <a:spcPct val="0"/>
        </a:spcBef>
        <a:spcAft>
          <a:spcPct val="0"/>
        </a:spcAft>
        <a:defRPr sz="2000">
          <a:solidFill>
            <a:schemeClr val="tx2"/>
          </a:solidFill>
          <a:latin typeface="Arial" charset="0"/>
        </a:defRPr>
      </a:lvl8pPr>
      <a:lvl9pPr marL="1828800" algn="l" rtl="0" fontAlgn="base">
        <a:spcBef>
          <a:spcPct val="0"/>
        </a:spcBef>
        <a:spcAft>
          <a:spcPct val="0"/>
        </a:spcAft>
        <a:defRPr sz="20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930400" y="96838"/>
            <a:ext cx="8839200" cy="1020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09600" y="1295401"/>
            <a:ext cx="10972800" cy="4830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ftr" sz="quarter" idx="3"/>
          </p:nvPr>
        </p:nvSpPr>
        <p:spPr bwMode="auto">
          <a:xfrm>
            <a:off x="609600" y="6245225"/>
            <a:ext cx="10972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Arial" charset="0"/>
                <a:ea typeface="+mn-ea"/>
                <a:cs typeface="+mn-cs"/>
              </a:defRPr>
            </a:lvl1pPr>
          </a:lstStyle>
          <a:p>
            <a:pPr eaLnBrk="1" hangingPunct="1">
              <a:defRPr/>
            </a:pPr>
            <a:endParaRPr lang="en-US" dirty="0"/>
          </a:p>
        </p:txBody>
      </p:sp>
      <p:sp>
        <p:nvSpPr>
          <p:cNvPr id="6149" name="Line 5"/>
          <p:cNvSpPr>
            <a:spLocks noChangeShapeType="1"/>
          </p:cNvSpPr>
          <p:nvPr/>
        </p:nvSpPr>
        <p:spPr bwMode="auto">
          <a:xfrm flipV="1">
            <a:off x="203200" y="1219200"/>
            <a:ext cx="11785600" cy="0"/>
          </a:xfrm>
          <a:prstGeom prst="line">
            <a:avLst/>
          </a:prstGeom>
          <a:noFill/>
          <a:ln w="19050">
            <a:solidFill>
              <a:srgbClr val="0066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50000"/>
              </a:spcBef>
              <a:defRPr/>
            </a:pPr>
            <a:endParaRPr lang="en-US" sz="1400" dirty="0">
              <a:solidFill>
                <a:srgbClr val="808080"/>
              </a:solidFill>
              <a:latin typeface="Arial" charset="0"/>
              <a:ea typeface="ＭＳ Ｐゴシック" charset="0"/>
              <a:cs typeface="ＭＳ Ｐゴシック" charset="0"/>
            </a:endParaRPr>
          </a:p>
        </p:txBody>
      </p:sp>
      <p:pic>
        <p:nvPicPr>
          <p:cNvPr id="66566" name="Picture 6" descr="logo_CDPH_v[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600" y="117476"/>
            <a:ext cx="1388533" cy="87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29083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hf hdr="0" ftr="0" dt="0"/>
  <p:txStyles>
    <p:titleStyle>
      <a:lvl1pPr algn="l" rtl="0" eaLnBrk="0" fontAlgn="base" hangingPunct="0">
        <a:spcBef>
          <a:spcPct val="0"/>
        </a:spcBef>
        <a:spcAft>
          <a:spcPct val="0"/>
        </a:spcAft>
        <a:defRPr sz="2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000">
          <a:solidFill>
            <a:schemeClr val="tx2"/>
          </a:solidFill>
          <a:latin typeface="Arial" charset="0"/>
        </a:defRPr>
      </a:lvl6pPr>
      <a:lvl7pPr marL="914400" algn="l" rtl="0" fontAlgn="base">
        <a:spcBef>
          <a:spcPct val="0"/>
        </a:spcBef>
        <a:spcAft>
          <a:spcPct val="0"/>
        </a:spcAft>
        <a:defRPr sz="2000">
          <a:solidFill>
            <a:schemeClr val="tx2"/>
          </a:solidFill>
          <a:latin typeface="Arial" charset="0"/>
        </a:defRPr>
      </a:lvl7pPr>
      <a:lvl8pPr marL="1371600" algn="l" rtl="0" fontAlgn="base">
        <a:spcBef>
          <a:spcPct val="0"/>
        </a:spcBef>
        <a:spcAft>
          <a:spcPct val="0"/>
        </a:spcAft>
        <a:defRPr sz="2000">
          <a:solidFill>
            <a:schemeClr val="tx2"/>
          </a:solidFill>
          <a:latin typeface="Arial" charset="0"/>
        </a:defRPr>
      </a:lvl8pPr>
      <a:lvl9pPr marL="1828800" algn="l" rtl="0" fontAlgn="base">
        <a:spcBef>
          <a:spcPct val="0"/>
        </a:spcBef>
        <a:spcAft>
          <a:spcPct val="0"/>
        </a:spcAft>
        <a:defRPr sz="20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930400" y="96838"/>
            <a:ext cx="8839200" cy="1020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295401"/>
            <a:ext cx="10972800" cy="4830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ftr" sz="quarter" idx="3"/>
          </p:nvPr>
        </p:nvSpPr>
        <p:spPr bwMode="auto">
          <a:xfrm>
            <a:off x="609600" y="6245225"/>
            <a:ext cx="10972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Arial" charset="0"/>
                <a:ea typeface="+mn-ea"/>
                <a:cs typeface="+mn-cs"/>
              </a:defRPr>
            </a:lvl1pPr>
          </a:lstStyle>
          <a:p>
            <a:pPr eaLnBrk="1" hangingPunct="1">
              <a:defRPr/>
            </a:pPr>
            <a:endParaRPr lang="en-US" dirty="0"/>
          </a:p>
        </p:txBody>
      </p:sp>
      <p:sp>
        <p:nvSpPr>
          <p:cNvPr id="4101" name="Line 5"/>
          <p:cNvSpPr>
            <a:spLocks noChangeShapeType="1"/>
          </p:cNvSpPr>
          <p:nvPr/>
        </p:nvSpPr>
        <p:spPr bwMode="auto">
          <a:xfrm flipV="1">
            <a:off x="203200" y="1219200"/>
            <a:ext cx="11785600" cy="0"/>
          </a:xfrm>
          <a:prstGeom prst="line">
            <a:avLst/>
          </a:prstGeom>
          <a:noFill/>
          <a:ln w="19050">
            <a:solidFill>
              <a:srgbClr val="0066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50000"/>
              </a:spcBef>
              <a:defRPr/>
            </a:pPr>
            <a:endParaRPr lang="en-US" sz="1400" dirty="0">
              <a:solidFill>
                <a:srgbClr val="808080"/>
              </a:solidFill>
              <a:latin typeface="Arial" charset="0"/>
              <a:ea typeface="ＭＳ Ｐゴシック" charset="0"/>
              <a:cs typeface="ＭＳ Ｐゴシック" charset="0"/>
            </a:endParaRPr>
          </a:p>
        </p:txBody>
      </p:sp>
      <p:pic>
        <p:nvPicPr>
          <p:cNvPr id="39942" name="Picture 6" descr="logo_CDPH_v[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600" y="117476"/>
            <a:ext cx="1388533" cy="87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42964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hf hdr="0" ftr="0" dt="0"/>
  <p:txStyles>
    <p:titleStyle>
      <a:lvl1pPr algn="l" rtl="0" eaLnBrk="0" fontAlgn="base" hangingPunct="0">
        <a:spcBef>
          <a:spcPct val="0"/>
        </a:spcBef>
        <a:spcAft>
          <a:spcPct val="0"/>
        </a:spcAft>
        <a:defRPr sz="2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000">
          <a:solidFill>
            <a:schemeClr val="tx2"/>
          </a:solidFill>
          <a:latin typeface="Arial" charset="0"/>
        </a:defRPr>
      </a:lvl6pPr>
      <a:lvl7pPr marL="914400" algn="l" rtl="0" fontAlgn="base">
        <a:spcBef>
          <a:spcPct val="0"/>
        </a:spcBef>
        <a:spcAft>
          <a:spcPct val="0"/>
        </a:spcAft>
        <a:defRPr sz="2000">
          <a:solidFill>
            <a:schemeClr val="tx2"/>
          </a:solidFill>
          <a:latin typeface="Arial" charset="0"/>
        </a:defRPr>
      </a:lvl7pPr>
      <a:lvl8pPr marL="1371600" algn="l" rtl="0" fontAlgn="base">
        <a:spcBef>
          <a:spcPct val="0"/>
        </a:spcBef>
        <a:spcAft>
          <a:spcPct val="0"/>
        </a:spcAft>
        <a:defRPr sz="2000">
          <a:solidFill>
            <a:schemeClr val="tx2"/>
          </a:solidFill>
          <a:latin typeface="Arial" charset="0"/>
        </a:defRPr>
      </a:lvl8pPr>
      <a:lvl9pPr marL="1828800" algn="l" rtl="0" fontAlgn="base">
        <a:spcBef>
          <a:spcPct val="0"/>
        </a:spcBef>
        <a:spcAft>
          <a:spcPct val="0"/>
        </a:spcAft>
        <a:defRPr sz="20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grpSp>
        <p:nvGrpSpPr>
          <p:cNvPr id="18" name="Group 17"/>
          <p:cNvGrpSpPr/>
          <p:nvPr userDrawn="1"/>
        </p:nvGrpSpPr>
        <p:grpSpPr>
          <a:xfrm>
            <a:off x="10566400" y="6324601"/>
            <a:ext cx="739053" cy="400349"/>
            <a:chOff x="-1278216" y="5522916"/>
            <a:chExt cx="1376087" cy="1006475"/>
          </a:xfrm>
        </p:grpSpPr>
        <p:sp>
          <p:nvSpPr>
            <p:cNvPr id="19" name="Freeform 31"/>
            <p:cNvSpPr>
              <a:spLocks/>
            </p:cNvSpPr>
            <p:nvPr/>
          </p:nvSpPr>
          <p:spPr bwMode="auto">
            <a:xfrm>
              <a:off x="-332341" y="5522916"/>
              <a:ext cx="430212" cy="803274"/>
            </a:xfrm>
            <a:custGeom>
              <a:avLst/>
              <a:gdLst/>
              <a:ahLst/>
              <a:cxnLst>
                <a:cxn ang="0">
                  <a:pos x="113" y="96"/>
                </a:cxn>
                <a:cxn ang="0">
                  <a:pos x="107" y="84"/>
                </a:cxn>
                <a:cxn ang="0">
                  <a:pos x="100" y="72"/>
                </a:cxn>
                <a:cxn ang="0">
                  <a:pos x="92" y="58"/>
                </a:cxn>
                <a:cxn ang="0">
                  <a:pos x="85" y="44"/>
                </a:cxn>
                <a:cxn ang="0">
                  <a:pos x="78" y="30"/>
                </a:cxn>
                <a:cxn ang="0">
                  <a:pos x="71" y="19"/>
                </a:cxn>
                <a:cxn ang="0">
                  <a:pos x="67" y="10"/>
                </a:cxn>
                <a:cxn ang="0">
                  <a:pos x="63" y="3"/>
                </a:cxn>
                <a:cxn ang="0">
                  <a:pos x="63" y="0"/>
                </a:cxn>
                <a:cxn ang="0">
                  <a:pos x="63" y="0"/>
                </a:cxn>
                <a:cxn ang="0">
                  <a:pos x="63" y="0"/>
                </a:cxn>
                <a:cxn ang="0">
                  <a:pos x="62" y="1"/>
                </a:cxn>
                <a:cxn ang="0">
                  <a:pos x="62" y="1"/>
                </a:cxn>
                <a:cxn ang="0">
                  <a:pos x="62" y="1"/>
                </a:cxn>
                <a:cxn ang="0">
                  <a:pos x="62" y="0"/>
                </a:cxn>
                <a:cxn ang="0">
                  <a:pos x="62" y="0"/>
                </a:cxn>
                <a:cxn ang="0">
                  <a:pos x="62" y="0"/>
                </a:cxn>
                <a:cxn ang="0">
                  <a:pos x="62" y="3"/>
                </a:cxn>
                <a:cxn ang="0">
                  <a:pos x="59" y="10"/>
                </a:cxn>
                <a:cxn ang="0">
                  <a:pos x="54" y="19"/>
                </a:cxn>
                <a:cxn ang="0">
                  <a:pos x="47" y="30"/>
                </a:cxn>
                <a:cxn ang="0">
                  <a:pos x="40" y="44"/>
                </a:cxn>
                <a:cxn ang="0">
                  <a:pos x="33" y="58"/>
                </a:cxn>
                <a:cxn ang="0">
                  <a:pos x="25" y="72"/>
                </a:cxn>
                <a:cxn ang="0">
                  <a:pos x="18" y="84"/>
                </a:cxn>
                <a:cxn ang="0">
                  <a:pos x="13" y="96"/>
                </a:cxn>
                <a:cxn ang="0">
                  <a:pos x="9" y="102"/>
                </a:cxn>
                <a:cxn ang="0">
                  <a:pos x="5" y="112"/>
                </a:cxn>
                <a:cxn ang="0">
                  <a:pos x="1" y="124"/>
                </a:cxn>
                <a:cxn ang="0">
                  <a:pos x="0" y="132"/>
                </a:cxn>
                <a:cxn ang="0">
                  <a:pos x="1" y="144"/>
                </a:cxn>
                <a:cxn ang="0">
                  <a:pos x="5" y="156"/>
                </a:cxn>
                <a:cxn ang="0">
                  <a:pos x="10" y="166"/>
                </a:cxn>
                <a:cxn ang="0">
                  <a:pos x="18" y="174"/>
                </a:cxn>
                <a:cxn ang="0">
                  <a:pos x="26" y="182"/>
                </a:cxn>
                <a:cxn ang="0">
                  <a:pos x="37" y="188"/>
                </a:cxn>
                <a:cxn ang="0">
                  <a:pos x="48" y="191"/>
                </a:cxn>
                <a:cxn ang="0">
                  <a:pos x="61" y="193"/>
                </a:cxn>
                <a:cxn ang="0">
                  <a:pos x="61" y="193"/>
                </a:cxn>
                <a:cxn ang="0">
                  <a:pos x="62" y="193"/>
                </a:cxn>
                <a:cxn ang="0">
                  <a:pos x="62" y="193"/>
                </a:cxn>
                <a:cxn ang="0">
                  <a:pos x="62" y="193"/>
                </a:cxn>
                <a:cxn ang="0">
                  <a:pos x="63" y="193"/>
                </a:cxn>
                <a:cxn ang="0">
                  <a:pos x="63" y="193"/>
                </a:cxn>
                <a:cxn ang="0">
                  <a:pos x="63" y="193"/>
                </a:cxn>
                <a:cxn ang="0">
                  <a:pos x="64" y="193"/>
                </a:cxn>
                <a:cxn ang="0">
                  <a:pos x="77" y="191"/>
                </a:cxn>
                <a:cxn ang="0">
                  <a:pos x="87" y="188"/>
                </a:cxn>
                <a:cxn ang="0">
                  <a:pos x="98" y="182"/>
                </a:cxn>
                <a:cxn ang="0">
                  <a:pos x="107" y="174"/>
                </a:cxn>
                <a:cxn ang="0">
                  <a:pos x="114" y="166"/>
                </a:cxn>
                <a:cxn ang="0">
                  <a:pos x="120" y="156"/>
                </a:cxn>
                <a:cxn ang="0">
                  <a:pos x="123" y="144"/>
                </a:cxn>
                <a:cxn ang="0">
                  <a:pos x="124" y="132"/>
                </a:cxn>
                <a:cxn ang="0">
                  <a:pos x="123" y="124"/>
                </a:cxn>
                <a:cxn ang="0">
                  <a:pos x="120" y="112"/>
                </a:cxn>
                <a:cxn ang="0">
                  <a:pos x="116" y="102"/>
                </a:cxn>
                <a:cxn ang="0">
                  <a:pos x="113" y="96"/>
                </a:cxn>
              </a:cxnLst>
              <a:rect l="0" t="0" r="r" b="b"/>
              <a:pathLst>
                <a:path w="124" h="193">
                  <a:moveTo>
                    <a:pt x="113" y="96"/>
                  </a:moveTo>
                  <a:lnTo>
                    <a:pt x="107" y="84"/>
                  </a:lnTo>
                  <a:lnTo>
                    <a:pt x="100" y="72"/>
                  </a:lnTo>
                  <a:lnTo>
                    <a:pt x="92" y="58"/>
                  </a:lnTo>
                  <a:lnTo>
                    <a:pt x="85" y="44"/>
                  </a:lnTo>
                  <a:lnTo>
                    <a:pt x="78" y="30"/>
                  </a:lnTo>
                  <a:lnTo>
                    <a:pt x="71" y="19"/>
                  </a:lnTo>
                  <a:lnTo>
                    <a:pt x="67" y="10"/>
                  </a:lnTo>
                  <a:lnTo>
                    <a:pt x="63" y="3"/>
                  </a:lnTo>
                  <a:lnTo>
                    <a:pt x="63" y="0"/>
                  </a:lnTo>
                  <a:lnTo>
                    <a:pt x="63" y="0"/>
                  </a:lnTo>
                  <a:lnTo>
                    <a:pt x="63" y="0"/>
                  </a:lnTo>
                  <a:lnTo>
                    <a:pt x="62" y="1"/>
                  </a:lnTo>
                  <a:lnTo>
                    <a:pt x="62" y="1"/>
                  </a:lnTo>
                  <a:lnTo>
                    <a:pt x="62" y="1"/>
                  </a:lnTo>
                  <a:lnTo>
                    <a:pt x="62" y="0"/>
                  </a:lnTo>
                  <a:lnTo>
                    <a:pt x="62" y="0"/>
                  </a:lnTo>
                  <a:lnTo>
                    <a:pt x="62" y="0"/>
                  </a:lnTo>
                  <a:lnTo>
                    <a:pt x="62" y="3"/>
                  </a:lnTo>
                  <a:lnTo>
                    <a:pt x="59" y="10"/>
                  </a:lnTo>
                  <a:lnTo>
                    <a:pt x="54" y="19"/>
                  </a:lnTo>
                  <a:lnTo>
                    <a:pt x="47" y="30"/>
                  </a:lnTo>
                  <a:lnTo>
                    <a:pt x="40" y="44"/>
                  </a:lnTo>
                  <a:lnTo>
                    <a:pt x="33" y="58"/>
                  </a:lnTo>
                  <a:lnTo>
                    <a:pt x="25" y="72"/>
                  </a:lnTo>
                  <a:lnTo>
                    <a:pt x="18" y="84"/>
                  </a:lnTo>
                  <a:lnTo>
                    <a:pt x="13" y="96"/>
                  </a:lnTo>
                  <a:lnTo>
                    <a:pt x="9" y="102"/>
                  </a:lnTo>
                  <a:lnTo>
                    <a:pt x="5" y="112"/>
                  </a:lnTo>
                  <a:lnTo>
                    <a:pt x="1" y="124"/>
                  </a:lnTo>
                  <a:lnTo>
                    <a:pt x="0" y="132"/>
                  </a:lnTo>
                  <a:lnTo>
                    <a:pt x="1" y="144"/>
                  </a:lnTo>
                  <a:lnTo>
                    <a:pt x="5" y="156"/>
                  </a:lnTo>
                  <a:lnTo>
                    <a:pt x="10" y="166"/>
                  </a:lnTo>
                  <a:lnTo>
                    <a:pt x="18" y="174"/>
                  </a:lnTo>
                  <a:lnTo>
                    <a:pt x="26" y="182"/>
                  </a:lnTo>
                  <a:lnTo>
                    <a:pt x="37" y="188"/>
                  </a:lnTo>
                  <a:lnTo>
                    <a:pt x="48" y="191"/>
                  </a:lnTo>
                  <a:lnTo>
                    <a:pt x="61" y="193"/>
                  </a:lnTo>
                  <a:lnTo>
                    <a:pt x="61" y="193"/>
                  </a:lnTo>
                  <a:lnTo>
                    <a:pt x="62" y="193"/>
                  </a:lnTo>
                  <a:lnTo>
                    <a:pt x="62" y="193"/>
                  </a:lnTo>
                  <a:lnTo>
                    <a:pt x="62" y="193"/>
                  </a:lnTo>
                  <a:lnTo>
                    <a:pt x="63" y="193"/>
                  </a:lnTo>
                  <a:lnTo>
                    <a:pt x="63" y="193"/>
                  </a:lnTo>
                  <a:lnTo>
                    <a:pt x="63" y="193"/>
                  </a:lnTo>
                  <a:lnTo>
                    <a:pt x="64" y="193"/>
                  </a:lnTo>
                  <a:lnTo>
                    <a:pt x="77" y="191"/>
                  </a:lnTo>
                  <a:lnTo>
                    <a:pt x="87" y="188"/>
                  </a:lnTo>
                  <a:lnTo>
                    <a:pt x="98" y="182"/>
                  </a:lnTo>
                  <a:lnTo>
                    <a:pt x="107" y="174"/>
                  </a:lnTo>
                  <a:lnTo>
                    <a:pt x="114" y="166"/>
                  </a:lnTo>
                  <a:lnTo>
                    <a:pt x="120" y="156"/>
                  </a:lnTo>
                  <a:lnTo>
                    <a:pt x="123" y="144"/>
                  </a:lnTo>
                  <a:lnTo>
                    <a:pt x="124" y="132"/>
                  </a:lnTo>
                  <a:lnTo>
                    <a:pt x="123" y="124"/>
                  </a:lnTo>
                  <a:lnTo>
                    <a:pt x="120" y="112"/>
                  </a:lnTo>
                  <a:lnTo>
                    <a:pt x="116" y="102"/>
                  </a:lnTo>
                  <a:lnTo>
                    <a:pt x="113" y="96"/>
                  </a:lnTo>
                  <a:close/>
                </a:path>
              </a:pathLst>
            </a:custGeom>
            <a:solidFill>
              <a:srgbClr val="FF0000"/>
            </a:solidFill>
            <a:ln w="19050" cmpd="sng">
              <a:solidFill>
                <a:schemeClr val="tx1"/>
              </a:solidFill>
              <a:round/>
              <a:headEnd/>
              <a:tailEnd/>
            </a:ln>
          </p:spPr>
          <p:txBody>
            <a:bodyPr/>
            <a:lstStyle/>
            <a:p>
              <a:pPr algn="l" defTabSz="457200" eaLnBrk="1" fontAlgn="auto" hangingPunct="1">
                <a:spcBef>
                  <a:spcPts val="0"/>
                </a:spcBef>
                <a:spcAft>
                  <a:spcPts val="0"/>
                </a:spcAft>
              </a:pPr>
              <a:endParaRPr lang="en-US" sz="1800" dirty="0">
                <a:solidFill>
                  <a:srgbClr val="000000"/>
                </a:solidFill>
                <a:latin typeface="Arial"/>
                <a:ea typeface="ＭＳ Ｐゴシック"/>
              </a:endParaRPr>
            </a:p>
          </p:txBody>
        </p:sp>
        <p:sp>
          <p:nvSpPr>
            <p:cNvPr id="20" name="WordArt 32"/>
            <p:cNvSpPr>
              <a:spLocks noChangeArrowheads="1" noChangeShapeType="1" noTextEdit="1"/>
            </p:cNvSpPr>
            <p:nvPr/>
          </p:nvSpPr>
          <p:spPr bwMode="auto">
            <a:xfrm>
              <a:off x="-1278216" y="5522916"/>
              <a:ext cx="666750" cy="1006475"/>
            </a:xfrm>
            <a:prstGeom prst="rect">
              <a:avLst/>
            </a:prstGeom>
          </p:spPr>
          <p:txBody>
            <a:bodyPr wrap="none" fromWordArt="1">
              <a:prstTxWarp prst="textPlain">
                <a:avLst>
                  <a:gd name="adj" fmla="val 50000"/>
                </a:avLst>
              </a:prstTxWarp>
            </a:bodyPr>
            <a:lstStyle/>
            <a:p>
              <a:pPr algn="l" defTabSz="457200" eaLnBrk="1" fontAlgn="auto" hangingPunct="1">
                <a:spcBef>
                  <a:spcPts val="0"/>
                </a:spcBef>
                <a:spcAft>
                  <a:spcPts val="0"/>
                </a:spcAft>
              </a:pPr>
              <a:r>
                <a:rPr lang="en-US" sz="3600" kern="10" dirty="0">
                  <a:ln w="9525">
                    <a:solidFill>
                      <a:srgbClr val="000000"/>
                    </a:solidFill>
                    <a:round/>
                    <a:headEnd/>
                    <a:tailEnd/>
                  </a:ln>
                  <a:solidFill>
                    <a:srgbClr val="FF0000"/>
                  </a:solidFill>
                  <a:effectLst>
                    <a:outerShdw dist="35921" dir="2700000" algn="ctr" rotWithShape="0">
                      <a:srgbClr val="808080">
                        <a:alpha val="80000"/>
                      </a:srgbClr>
                    </a:outerShdw>
                  </a:effectLst>
                  <a:latin typeface="Arial Black"/>
                  <a:ea typeface="ＭＳ Ｐゴシック"/>
                </a:rPr>
                <a:t>H</a:t>
              </a:r>
            </a:p>
          </p:txBody>
        </p:sp>
      </p:grpSp>
      <p:grpSp>
        <p:nvGrpSpPr>
          <p:cNvPr id="1026" name="Group 4"/>
          <p:cNvGrpSpPr>
            <a:grpSpLocks/>
          </p:cNvGrpSpPr>
          <p:nvPr/>
        </p:nvGrpSpPr>
        <p:grpSpPr bwMode="auto">
          <a:xfrm>
            <a:off x="0" y="0"/>
            <a:ext cx="12192000" cy="546100"/>
            <a:chOff x="0" y="0"/>
            <a:chExt cx="5760" cy="344"/>
          </a:xfrm>
        </p:grpSpPr>
        <p:sp>
          <p:nvSpPr>
            <p:cNvPr id="2867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defTabSz="457200" eaLnBrk="1" fontAlgn="auto" hangingPunct="1">
                <a:spcBef>
                  <a:spcPts val="0"/>
                </a:spcBef>
                <a:spcAft>
                  <a:spcPts val="0"/>
                </a:spcAft>
                <a:defRPr/>
              </a:pPr>
              <a:endParaRPr lang="en-US" sz="1800" dirty="0">
                <a:solidFill>
                  <a:srgbClr val="000000"/>
                </a:solidFill>
                <a:latin typeface="Times New Roman" charset="0"/>
                <a:ea typeface="ＭＳ Ｐゴシック" charset="0"/>
              </a:endParaRPr>
            </a:p>
          </p:txBody>
        </p:sp>
        <p:sp>
          <p:nvSpPr>
            <p:cNvPr id="10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03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CC3300"/>
                </a:solidFill>
              </a:endParaRPr>
            </a:p>
          </p:txBody>
        </p:sp>
        <p:sp>
          <p:nvSpPr>
            <p:cNvPr id="103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CC3300"/>
                </a:solidFill>
              </a:endParaRPr>
            </a:p>
          </p:txBody>
        </p:sp>
        <p:sp>
          <p:nvSpPr>
            <p:cNvPr id="103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FBA313"/>
                </a:solidFill>
              </a:endParaRPr>
            </a:p>
          </p:txBody>
        </p:sp>
        <p:sp>
          <p:nvSpPr>
            <p:cNvPr id="103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CC3300"/>
                </a:solidFill>
              </a:endParaRPr>
            </a:p>
          </p:txBody>
        </p:sp>
        <p:sp>
          <p:nvSpPr>
            <p:cNvPr id="103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2400" dirty="0">
                <a:solidFill>
                  <a:srgbClr val="000000"/>
                </a:solidFill>
                <a:latin typeface="Times New Roman" pitchFamily="18" charset="0"/>
              </a:endParaRPr>
            </a:p>
          </p:txBody>
        </p:sp>
        <p:sp>
          <p:nvSpPr>
            <p:cNvPr id="104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FBA313"/>
                </a:solidFill>
              </a:endParaRPr>
            </a:p>
          </p:txBody>
        </p:sp>
        <p:sp>
          <p:nvSpPr>
            <p:cNvPr id="104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defTabSz="457200" eaLnBrk="1" fontAlgn="auto" hangingPunct="1">
                <a:spcBef>
                  <a:spcPts val="0"/>
                </a:spcBef>
                <a:spcAft>
                  <a:spcPts val="0"/>
                </a:spcAft>
              </a:pPr>
              <a:endParaRPr lang="en-US" altLang="en-US" sz="1800" dirty="0">
                <a:solidFill>
                  <a:srgbClr val="FBA313"/>
                </a:solidFill>
              </a:endParaRPr>
            </a:p>
          </p:txBody>
        </p:sp>
      </p:grpSp>
      <p:sp>
        <p:nvSpPr>
          <p:cNvPr id="28686" name="Rectangle 14"/>
          <p:cNvSpPr>
            <a:spLocks noGrp="1" noChangeArrowheads="1"/>
          </p:cNvSpPr>
          <p:nvPr>
            <p:ph type="title"/>
          </p:nvPr>
        </p:nvSpPr>
        <p:spPr bwMode="auto">
          <a:xfrm>
            <a:off x="638176" y="613177"/>
            <a:ext cx="10944225"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87" name="Rectangle 15"/>
          <p:cNvSpPr>
            <a:spLocks noGrp="1" noChangeArrowheads="1"/>
          </p:cNvSpPr>
          <p:nvPr>
            <p:ph type="body" idx="1"/>
          </p:nvPr>
        </p:nvSpPr>
        <p:spPr bwMode="auto">
          <a:xfrm>
            <a:off x="609600" y="1752600"/>
            <a:ext cx="109728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8697" name="Picture 25"/>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668000" y="61914"/>
            <a:ext cx="1524000" cy="46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 name="Picture 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37427" y="1"/>
            <a:ext cx="1236133" cy="613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9753600" y="594360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rgbClr val="000000">
                    <a:tint val="75000"/>
                  </a:srgbClr>
                </a:solidFill>
              </a:rPr>
              <a:t>&lt;#&gt;</a:t>
            </a:r>
            <a:endParaRPr lang="en-US" dirty="0">
              <a:solidFill>
                <a:srgbClr val="000000">
                  <a:tint val="75000"/>
                </a:srgbClr>
              </a:solidFill>
            </a:endParaRPr>
          </a:p>
        </p:txBody>
      </p:sp>
    </p:spTree>
    <p:extLst>
      <p:ext uri="{BB962C8B-B14F-4D97-AF65-F5344CB8AC3E}">
        <p14:creationId xmlns:p14="http://schemas.microsoft.com/office/powerpoint/2010/main" val="1479071225"/>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Lst>
  <p:hf hdr="0" ftr="0" dt="0"/>
  <p:txStyles>
    <p:titleStyle>
      <a:lvl1pPr algn="l" rtl="0" eaLnBrk="0" fontAlgn="base" hangingPunct="0">
        <a:spcBef>
          <a:spcPct val="0"/>
        </a:spcBef>
        <a:spcAft>
          <a:spcPct val="0"/>
        </a:spcAft>
        <a:defRPr sz="4000">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2pPr>
      <a:lvl3pPr algn="l"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3pPr>
      <a:lvl4pPr algn="l"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4pPr>
      <a:lvl5pPr algn="l"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5pPr>
      <a:lvl6pPr marL="457200" algn="l" rtl="0" fontAlgn="base">
        <a:spcBef>
          <a:spcPct val="0"/>
        </a:spcBef>
        <a:spcAft>
          <a:spcPct val="0"/>
        </a:spcAft>
        <a:defRPr sz="4000">
          <a:solidFill>
            <a:schemeClr val="tx1"/>
          </a:solidFill>
          <a:latin typeface="Arial" charset="0"/>
          <a:ea typeface="ＭＳ Ｐゴシック" charset="0"/>
        </a:defRPr>
      </a:lvl6pPr>
      <a:lvl7pPr marL="914400" algn="l" rtl="0" fontAlgn="base">
        <a:spcBef>
          <a:spcPct val="0"/>
        </a:spcBef>
        <a:spcAft>
          <a:spcPct val="0"/>
        </a:spcAft>
        <a:defRPr sz="4000">
          <a:solidFill>
            <a:schemeClr val="tx1"/>
          </a:solidFill>
          <a:latin typeface="Arial" charset="0"/>
          <a:ea typeface="ＭＳ Ｐゴシック" charset="0"/>
        </a:defRPr>
      </a:lvl7pPr>
      <a:lvl8pPr marL="1371600" algn="l" rtl="0" fontAlgn="base">
        <a:spcBef>
          <a:spcPct val="0"/>
        </a:spcBef>
        <a:spcAft>
          <a:spcPct val="0"/>
        </a:spcAft>
        <a:defRPr sz="4000">
          <a:solidFill>
            <a:schemeClr val="tx1"/>
          </a:solidFill>
          <a:latin typeface="Arial" charset="0"/>
          <a:ea typeface="ＭＳ Ｐゴシック" charset="0"/>
        </a:defRPr>
      </a:lvl8pPr>
      <a:lvl9pPr marL="1828800" algn="l"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S PGothic" pitchFamily="34" charset="-128"/>
          <a:cs typeface="ＭＳ Ｐゴシック" charset="0"/>
        </a:defRPr>
      </a:lvl1pPr>
      <a:lvl2pPr marL="803275" indent="-346075" algn="l" rtl="0" eaLnBrk="0" fontAlgn="base" hangingPunct="0">
        <a:spcBef>
          <a:spcPct val="20000"/>
        </a:spcBef>
        <a:spcAft>
          <a:spcPct val="0"/>
        </a:spcAft>
        <a:buClr>
          <a:schemeClr val="accent2"/>
        </a:buClr>
        <a:buSzPct val="80000"/>
        <a:buFont typeface="Wingdings" pitchFamily="2" charset="2"/>
        <a:buChar char="¨"/>
        <a:tabLst/>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20"/>
          <p:cNvSpPr>
            <a:spLocks noChangeShapeType="1"/>
          </p:cNvSpPr>
          <p:nvPr userDrawn="1"/>
        </p:nvSpPr>
        <p:spPr bwMode="auto">
          <a:xfrm>
            <a:off x="0" y="762000"/>
            <a:ext cx="12192000" cy="0"/>
          </a:xfrm>
          <a:prstGeom prst="line">
            <a:avLst/>
          </a:prstGeom>
          <a:noFill/>
          <a:ln w="28575">
            <a:solidFill>
              <a:srgbClr val="00704A"/>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b="1" dirty="0">
              <a:solidFill>
                <a:srgbClr val="000000"/>
              </a:solidFill>
            </a:endParaRPr>
          </a:p>
        </p:txBody>
      </p:sp>
      <p:sp>
        <p:nvSpPr>
          <p:cNvPr id="1027" name="Rectangle 5"/>
          <p:cNvSpPr>
            <a:spLocks noGrp="1" noChangeArrowheads="1"/>
          </p:cNvSpPr>
          <p:nvPr>
            <p:ph type="body" idx="1"/>
          </p:nvPr>
        </p:nvSpPr>
        <p:spPr bwMode="auto">
          <a:xfrm>
            <a:off x="1422404" y="1385889"/>
            <a:ext cx="1051560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Third level</a:t>
            </a:r>
          </a:p>
          <a:p>
            <a:pPr lvl="3"/>
            <a:r>
              <a:rPr lang="en-US" altLang="en-US"/>
              <a:t>Fourth level</a:t>
            </a:r>
          </a:p>
          <a:p>
            <a:pPr lvl="4"/>
            <a:r>
              <a:rPr lang="en-US" altLang="en-US"/>
              <a:t> Fifth level</a:t>
            </a:r>
          </a:p>
        </p:txBody>
      </p:sp>
      <p:sp>
        <p:nvSpPr>
          <p:cNvPr id="1028" name="Rectangle 6"/>
          <p:cNvSpPr>
            <a:spLocks noGrp="1" noChangeArrowheads="1"/>
          </p:cNvSpPr>
          <p:nvPr>
            <p:ph type="title"/>
          </p:nvPr>
        </p:nvSpPr>
        <p:spPr bwMode="auto">
          <a:xfrm>
            <a:off x="2131527" y="0"/>
            <a:ext cx="975783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US" altLang="en-US"/>
              <a:t>Click here to add title</a:t>
            </a:r>
          </a:p>
        </p:txBody>
      </p:sp>
      <p:sp>
        <p:nvSpPr>
          <p:cNvPr id="1029" name="Line 7"/>
          <p:cNvSpPr>
            <a:spLocks noChangeShapeType="1"/>
          </p:cNvSpPr>
          <p:nvPr/>
        </p:nvSpPr>
        <p:spPr bwMode="auto">
          <a:xfrm>
            <a:off x="1320800" y="914400"/>
            <a:ext cx="1087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pPr eaLnBrk="0" fontAlgn="base" hangingPunct="0">
              <a:spcBef>
                <a:spcPct val="0"/>
              </a:spcBef>
              <a:spcAft>
                <a:spcPct val="0"/>
              </a:spcAft>
            </a:pPr>
            <a:endParaRPr lang="en-US" sz="1800" b="1" dirty="0">
              <a:solidFill>
                <a:srgbClr val="000000"/>
              </a:solidFill>
            </a:endParaRPr>
          </a:p>
        </p:txBody>
      </p:sp>
      <p:sp>
        <p:nvSpPr>
          <p:cNvPr id="1030" name="Text Box 10"/>
          <p:cNvSpPr txBox="1">
            <a:spLocks noChangeArrowheads="1"/>
          </p:cNvSpPr>
          <p:nvPr/>
        </p:nvSpPr>
        <p:spPr bwMode="auto">
          <a:xfrm>
            <a:off x="11521628" y="6583469"/>
            <a:ext cx="6703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fontAlgn="base">
              <a:spcBef>
                <a:spcPct val="0"/>
              </a:spcBef>
              <a:spcAft>
                <a:spcPct val="0"/>
              </a:spcAft>
              <a:defRPr/>
            </a:pPr>
            <a:r>
              <a:rPr lang="en-US" altLang="en-US" sz="1200" b="0" dirty="0">
                <a:solidFill>
                  <a:srgbClr val="000000"/>
                </a:solidFill>
                <a:latin typeface="Arial Narrow" panose="020B0606020202030204" pitchFamily="34" charset="0"/>
              </a:rPr>
              <a:t>Page </a:t>
            </a:r>
            <a:fld id="{63F32E07-D1E7-40C2-AF16-A044795C107B}" type="slidenum">
              <a:rPr lang="en-US" altLang="en-US" sz="1200" b="0" smtClean="0">
                <a:solidFill>
                  <a:srgbClr val="000000"/>
                </a:solidFill>
                <a:latin typeface="Arial Narrow" panose="020B0606020202030204" pitchFamily="34" charset="0"/>
              </a:rPr>
              <a:pPr algn="r" fontAlgn="base">
                <a:spcBef>
                  <a:spcPct val="0"/>
                </a:spcBef>
                <a:spcAft>
                  <a:spcPct val="0"/>
                </a:spcAft>
                <a:defRPr/>
              </a:pPr>
              <a:t>‹#›</a:t>
            </a:fld>
            <a:endParaRPr lang="en-US" altLang="en-US" sz="1200" b="0" dirty="0">
              <a:solidFill>
                <a:srgbClr val="000000"/>
              </a:solidFill>
              <a:latin typeface="Arial Narrow" panose="020B0606020202030204" pitchFamily="34" charset="0"/>
            </a:endParaRPr>
          </a:p>
        </p:txBody>
      </p:sp>
      <p:sp>
        <p:nvSpPr>
          <p:cNvPr id="1031" name="Rectangle 18"/>
          <p:cNvSpPr>
            <a:spLocks noChangeArrowheads="1"/>
          </p:cNvSpPr>
          <p:nvPr userDrawn="1"/>
        </p:nvSpPr>
        <p:spPr bwMode="auto">
          <a:xfrm>
            <a:off x="0" y="0"/>
            <a:ext cx="1219200" cy="6858000"/>
          </a:xfrm>
          <a:prstGeom prst="rect">
            <a:avLst/>
          </a:prstGeom>
          <a:solidFill>
            <a:srgbClr val="F5F5DC"/>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altLang="en-US" sz="1800" b="0" dirty="0">
              <a:solidFill>
                <a:srgbClr val="000000"/>
              </a:solidFill>
            </a:endParaRPr>
          </a:p>
        </p:txBody>
      </p:sp>
      <p:pic>
        <p:nvPicPr>
          <p:cNvPr id="1032" name="Picture 1"/>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200" y="6269038"/>
            <a:ext cx="31496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276138"/>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hf sldNum="0" hdr="0" ftr="0" dt="0"/>
  <p:txStyles>
    <p:titleStyle>
      <a:lvl1pPr algn="r" rtl="0" eaLnBrk="1" fontAlgn="base" hangingPunct="1">
        <a:lnSpc>
          <a:spcPct val="90000"/>
        </a:lnSpc>
        <a:spcBef>
          <a:spcPct val="0"/>
        </a:spcBef>
        <a:spcAft>
          <a:spcPct val="0"/>
        </a:spcAft>
        <a:defRPr sz="2400">
          <a:solidFill>
            <a:srgbClr val="00704A"/>
          </a:solidFill>
          <a:latin typeface="+mj-lt"/>
          <a:ea typeface="+mj-ea"/>
          <a:cs typeface="+mj-cs"/>
        </a:defRPr>
      </a:lvl1pPr>
      <a:lvl2pPr algn="r" rtl="0" eaLnBrk="1" fontAlgn="base" hangingPunct="1">
        <a:lnSpc>
          <a:spcPct val="90000"/>
        </a:lnSpc>
        <a:spcBef>
          <a:spcPct val="0"/>
        </a:spcBef>
        <a:spcAft>
          <a:spcPct val="0"/>
        </a:spcAft>
        <a:defRPr sz="2400">
          <a:solidFill>
            <a:srgbClr val="00704A"/>
          </a:solidFill>
          <a:latin typeface="Arial Black" pitchFamily="34" charset="0"/>
        </a:defRPr>
      </a:lvl2pPr>
      <a:lvl3pPr algn="r" rtl="0" eaLnBrk="1" fontAlgn="base" hangingPunct="1">
        <a:lnSpc>
          <a:spcPct val="90000"/>
        </a:lnSpc>
        <a:spcBef>
          <a:spcPct val="0"/>
        </a:spcBef>
        <a:spcAft>
          <a:spcPct val="0"/>
        </a:spcAft>
        <a:defRPr sz="2400">
          <a:solidFill>
            <a:srgbClr val="00704A"/>
          </a:solidFill>
          <a:latin typeface="Arial Black" pitchFamily="34" charset="0"/>
        </a:defRPr>
      </a:lvl3pPr>
      <a:lvl4pPr algn="r" rtl="0" eaLnBrk="1" fontAlgn="base" hangingPunct="1">
        <a:lnSpc>
          <a:spcPct val="90000"/>
        </a:lnSpc>
        <a:spcBef>
          <a:spcPct val="0"/>
        </a:spcBef>
        <a:spcAft>
          <a:spcPct val="0"/>
        </a:spcAft>
        <a:defRPr sz="2400">
          <a:solidFill>
            <a:srgbClr val="00704A"/>
          </a:solidFill>
          <a:latin typeface="Arial Black" pitchFamily="34" charset="0"/>
        </a:defRPr>
      </a:lvl4pPr>
      <a:lvl5pPr algn="r" rtl="0" eaLnBrk="1" fontAlgn="base" hangingPunct="1">
        <a:lnSpc>
          <a:spcPct val="90000"/>
        </a:lnSpc>
        <a:spcBef>
          <a:spcPct val="0"/>
        </a:spcBef>
        <a:spcAft>
          <a:spcPct val="0"/>
        </a:spcAft>
        <a:defRPr sz="2400">
          <a:solidFill>
            <a:srgbClr val="00704A"/>
          </a:solidFill>
          <a:latin typeface="Arial Black" pitchFamily="34" charset="0"/>
        </a:defRPr>
      </a:lvl5pPr>
      <a:lvl6pPr marL="457200" algn="r" rtl="0" eaLnBrk="1" fontAlgn="base" hangingPunct="1">
        <a:lnSpc>
          <a:spcPct val="90000"/>
        </a:lnSpc>
        <a:spcBef>
          <a:spcPct val="0"/>
        </a:spcBef>
        <a:spcAft>
          <a:spcPct val="0"/>
        </a:spcAft>
        <a:defRPr sz="2400">
          <a:solidFill>
            <a:schemeClr val="bg2"/>
          </a:solidFill>
          <a:latin typeface="Arial Black" pitchFamily="34" charset="0"/>
        </a:defRPr>
      </a:lvl6pPr>
      <a:lvl7pPr marL="914400" algn="r" rtl="0" eaLnBrk="1" fontAlgn="base" hangingPunct="1">
        <a:lnSpc>
          <a:spcPct val="90000"/>
        </a:lnSpc>
        <a:spcBef>
          <a:spcPct val="0"/>
        </a:spcBef>
        <a:spcAft>
          <a:spcPct val="0"/>
        </a:spcAft>
        <a:defRPr sz="2400">
          <a:solidFill>
            <a:schemeClr val="bg2"/>
          </a:solidFill>
          <a:latin typeface="Arial Black" pitchFamily="34" charset="0"/>
        </a:defRPr>
      </a:lvl7pPr>
      <a:lvl8pPr marL="1371600" algn="r" rtl="0" eaLnBrk="1" fontAlgn="base" hangingPunct="1">
        <a:lnSpc>
          <a:spcPct val="90000"/>
        </a:lnSpc>
        <a:spcBef>
          <a:spcPct val="0"/>
        </a:spcBef>
        <a:spcAft>
          <a:spcPct val="0"/>
        </a:spcAft>
        <a:defRPr sz="2400">
          <a:solidFill>
            <a:schemeClr val="bg2"/>
          </a:solidFill>
          <a:latin typeface="Arial Black" pitchFamily="34" charset="0"/>
        </a:defRPr>
      </a:lvl8pPr>
      <a:lvl9pPr marL="1828800" algn="r" rtl="0" eaLnBrk="1" fontAlgn="base" hangingPunct="1">
        <a:lnSpc>
          <a:spcPct val="90000"/>
        </a:lnSpc>
        <a:spcBef>
          <a:spcPct val="0"/>
        </a:spcBef>
        <a:spcAft>
          <a:spcPct val="0"/>
        </a:spcAft>
        <a:defRPr sz="2400">
          <a:solidFill>
            <a:schemeClr val="bg2"/>
          </a:solidFill>
          <a:latin typeface="Arial Black" pitchFamily="34" charset="0"/>
        </a:defRPr>
      </a:lvl9pPr>
    </p:titleStyle>
    <p:bodyStyle>
      <a:lvl1pPr marL="231775" indent="-231775" algn="l" rtl="0" eaLnBrk="1" fontAlgn="base" hangingPunct="1">
        <a:spcBef>
          <a:spcPct val="25000"/>
        </a:spcBef>
        <a:spcAft>
          <a:spcPct val="25000"/>
        </a:spcAft>
        <a:buClr>
          <a:srgbClr val="225D2C"/>
        </a:buClr>
        <a:buSzPct val="80000"/>
        <a:buFont typeface="Wingdings" panose="05000000000000000000" pitchFamily="2" charset="2"/>
        <a:buChar char="§"/>
        <a:defRPr sz="2800">
          <a:solidFill>
            <a:schemeClr val="tx1"/>
          </a:solidFill>
          <a:latin typeface="+mn-lt"/>
          <a:ea typeface="+mn-ea"/>
          <a:cs typeface="+mn-cs"/>
        </a:defRPr>
      </a:lvl1pPr>
      <a:lvl2pPr marL="566738" indent="-220663" algn="l" rtl="0" eaLnBrk="1" fontAlgn="base" hangingPunct="1">
        <a:spcBef>
          <a:spcPct val="25000"/>
        </a:spcBef>
        <a:spcAft>
          <a:spcPct val="25000"/>
        </a:spcAft>
        <a:buClr>
          <a:srgbClr val="E2AD35"/>
        </a:buClr>
        <a:buSzPct val="100000"/>
        <a:buFont typeface="Wingdings" panose="05000000000000000000" pitchFamily="2" charset="2"/>
        <a:buChar char="w"/>
        <a:defRPr sz="2800">
          <a:solidFill>
            <a:schemeClr val="tx1"/>
          </a:solidFill>
          <a:latin typeface="+mn-lt"/>
        </a:defRPr>
      </a:lvl2pPr>
      <a:lvl3pPr marL="909638" indent="-228600" algn="l" rtl="0" eaLnBrk="1" fontAlgn="base" hangingPunct="1">
        <a:spcBef>
          <a:spcPct val="25000"/>
        </a:spcBef>
        <a:spcAft>
          <a:spcPct val="25000"/>
        </a:spcAft>
        <a:buClr>
          <a:srgbClr val="225D2C"/>
        </a:buClr>
        <a:buSzPct val="80000"/>
        <a:buFont typeface="Wingdings" panose="05000000000000000000" pitchFamily="2" charset="2"/>
        <a:buChar char="s"/>
        <a:defRPr sz="2800">
          <a:solidFill>
            <a:schemeClr val="tx1"/>
          </a:solidFill>
          <a:latin typeface="+mn-lt"/>
        </a:defRPr>
      </a:lvl3pPr>
      <a:lvl4pPr marL="12525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4pPr>
      <a:lvl5pPr marL="15954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5pPr>
      <a:lvl6pPr marL="20526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6pPr>
      <a:lvl7pPr marL="25098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7pPr>
      <a:lvl8pPr marL="29670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8pPr>
      <a:lvl9pPr marL="34242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907230"/>
            <a:ext cx="9418320" cy="4041648"/>
          </a:xfrm>
        </p:spPr>
        <p:txBody>
          <a:bodyPr/>
          <a:lstStyle/>
          <a:p>
            <a:r>
              <a:rPr lang="en-US" dirty="0"/>
              <a:t>Obstetric Hemorrhage</a:t>
            </a:r>
          </a:p>
        </p:txBody>
      </p:sp>
      <p:sp>
        <p:nvSpPr>
          <p:cNvPr id="3" name="Subtitle 2"/>
          <p:cNvSpPr>
            <a:spLocks noGrp="1"/>
          </p:cNvSpPr>
          <p:nvPr>
            <p:ph type="subTitle" idx="1"/>
          </p:nvPr>
        </p:nvSpPr>
        <p:spPr/>
        <p:txBody>
          <a:bodyPr>
            <a:normAutofit/>
          </a:bodyPr>
          <a:lstStyle/>
          <a:p>
            <a:endParaRPr lang="en-US" dirty="0"/>
          </a:p>
          <a:p>
            <a:endParaRPr lang="en-US" dirty="0"/>
          </a:p>
          <a:p>
            <a:r>
              <a:rPr lang="en-US" sz="3000" dirty="0"/>
              <a:t>Brian M. Casey, M.D.</a:t>
            </a:r>
          </a:p>
        </p:txBody>
      </p:sp>
      <p:pic>
        <p:nvPicPr>
          <p:cNvPr id="4" name="Picture 5">
            <a:extLst>
              <a:ext uri="{FF2B5EF4-FFF2-40B4-BE49-F238E27FC236}">
                <a16:creationId xmlns:a16="http://schemas.microsoft.com/office/drawing/2014/main" id="{311F4FDF-9D35-A890-C1ED-C6BB79C3EA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8688194" y="4122057"/>
            <a:ext cx="3345138" cy="25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02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49085" y="138402"/>
            <a:ext cx="7023663" cy="1020762"/>
          </a:xfrm>
        </p:spPr>
        <p:txBody>
          <a:bodyPr/>
          <a:lstStyle/>
          <a:p>
            <a:br>
              <a:rPr lang="en-US" dirty="0"/>
            </a:br>
            <a:r>
              <a:rPr lang="en-US" dirty="0"/>
              <a:t>CA-PAMR Pregnancy-Related Deaths, Chance to Alter Outcome by Grouped Cause of Death; 2002-2004 (N=143)</a:t>
            </a:r>
            <a:br>
              <a:rPr lang="en-US" dirty="0"/>
            </a:br>
            <a:endParaRPr lang="en-US" dirty="0"/>
          </a:p>
        </p:txBody>
      </p:sp>
      <p:pic>
        <p:nvPicPr>
          <p:cNvPr id="4" name="Picture 3" descr="Screen Shot 2014-09-24 at 3.3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700" y="1243522"/>
            <a:ext cx="6816435" cy="4583600"/>
          </a:xfrm>
          <a:prstGeom prst="rect">
            <a:avLst/>
          </a:prstGeom>
        </p:spPr>
      </p:pic>
    </p:spTree>
    <p:extLst>
      <p:ext uri="{BB962C8B-B14F-4D97-AF65-F5344CB8AC3E}">
        <p14:creationId xmlns:p14="http://schemas.microsoft.com/office/powerpoint/2010/main" val="3334542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7A5D-60F2-0715-F937-59879DC365E4}"/>
              </a:ext>
            </a:extLst>
          </p:cNvPr>
          <p:cNvSpPr>
            <a:spLocks noGrp="1"/>
          </p:cNvSpPr>
          <p:nvPr>
            <p:ph type="title"/>
          </p:nvPr>
        </p:nvSpPr>
        <p:spPr/>
        <p:txBody>
          <a:bodyPr/>
          <a:lstStyle/>
          <a:p>
            <a:endParaRPr lang="en-US" dirty="0">
              <a:latin typeface="Century Schoolbook" panose="02040604050505020304" pitchFamily="18" charset="0"/>
            </a:endParaRPr>
          </a:p>
        </p:txBody>
      </p:sp>
      <p:sp>
        <p:nvSpPr>
          <p:cNvPr id="3" name="Text Placeholder 2">
            <a:extLst>
              <a:ext uri="{FF2B5EF4-FFF2-40B4-BE49-F238E27FC236}">
                <a16:creationId xmlns:a16="http://schemas.microsoft.com/office/drawing/2014/main" id="{D0C93141-E034-723D-8497-E39193FAAB15}"/>
              </a:ext>
            </a:extLst>
          </p:cNvPr>
          <p:cNvSpPr>
            <a:spLocks noGrp="1"/>
          </p:cNvSpPr>
          <p:nvPr>
            <p:ph type="body" idx="1"/>
          </p:nvPr>
        </p:nvSpPr>
        <p:spPr/>
        <p:txBody>
          <a:bodyPr/>
          <a:lstStyle/>
          <a:p>
            <a:r>
              <a:rPr lang="en-US" sz="7200" dirty="0">
                <a:latin typeface="Century Schoolbook" panose="02040604050505020304" pitchFamily="18" charset="0"/>
              </a:rPr>
              <a:t>Causes of Obstetric Hemorrhage</a:t>
            </a:r>
          </a:p>
        </p:txBody>
      </p:sp>
    </p:spTree>
    <p:extLst>
      <p:ext uri="{BB962C8B-B14F-4D97-AF65-F5344CB8AC3E}">
        <p14:creationId xmlns:p14="http://schemas.microsoft.com/office/powerpoint/2010/main" val="67871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024" y="5520892"/>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511" y="742889"/>
            <a:ext cx="5888038" cy="47831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DA3C04-605A-724A-BDFD-6E2C436C6D93}"/>
              </a:ext>
            </a:extLst>
          </p:cNvPr>
          <p:cNvSpPr txBox="1"/>
          <p:nvPr/>
        </p:nvSpPr>
        <p:spPr>
          <a:xfrm>
            <a:off x="5365858" y="5628037"/>
            <a:ext cx="6543304" cy="369332"/>
          </a:xfrm>
          <a:prstGeom prst="rect">
            <a:avLst/>
          </a:prstGeom>
          <a:noFill/>
        </p:spPr>
        <p:txBody>
          <a:bodyPr wrap="square" rtlCol="0">
            <a:spAutoFit/>
          </a:bodyPr>
          <a:lstStyle/>
          <a:p>
            <a:r>
              <a:rPr lang="en-US" altLang="en-US" i="1" dirty="0">
                <a:solidFill>
                  <a:schemeClr val="bg1"/>
                </a:solidFill>
              </a:rPr>
              <a:t> Al-</a:t>
            </a:r>
            <a:r>
              <a:rPr lang="en-US" altLang="en-US" i="1" dirty="0" err="1">
                <a:solidFill>
                  <a:schemeClr val="bg1"/>
                </a:solidFill>
              </a:rPr>
              <a:t>Zirqi</a:t>
            </a:r>
            <a:r>
              <a:rPr lang="en-US" altLang="en-US" i="1" dirty="0">
                <a:solidFill>
                  <a:schemeClr val="bg1"/>
                </a:solidFill>
              </a:rPr>
              <a:t>, 2008; Berg, 2010; </a:t>
            </a:r>
            <a:r>
              <a:rPr lang="en-US" altLang="en-US" i="1" dirty="0" err="1">
                <a:solidFill>
                  <a:schemeClr val="bg1"/>
                </a:solidFill>
              </a:rPr>
              <a:t>Creanga</a:t>
            </a:r>
            <a:r>
              <a:rPr lang="en-US" altLang="en-US" i="1" dirty="0">
                <a:solidFill>
                  <a:schemeClr val="bg1"/>
                </a:solidFill>
              </a:rPr>
              <a:t>, 2015; Zwart, 2008</a:t>
            </a:r>
            <a:endParaRPr lang="en-US" i="1" dirty="0">
              <a:solidFill>
                <a:schemeClr val="bg1"/>
              </a:solidFill>
            </a:endParaRPr>
          </a:p>
        </p:txBody>
      </p:sp>
      <p:sp>
        <p:nvSpPr>
          <p:cNvPr id="3" name="Title 2">
            <a:extLst>
              <a:ext uri="{FF2B5EF4-FFF2-40B4-BE49-F238E27FC236}">
                <a16:creationId xmlns:a16="http://schemas.microsoft.com/office/drawing/2014/main" id="{569B953D-7B54-7140-A9E5-7285F6FD290B}"/>
              </a:ext>
            </a:extLst>
          </p:cNvPr>
          <p:cNvSpPr>
            <a:spLocks noGrp="1"/>
          </p:cNvSpPr>
          <p:nvPr>
            <p:ph type="title"/>
          </p:nvPr>
        </p:nvSpPr>
        <p:spPr>
          <a:xfrm>
            <a:off x="439387" y="21208"/>
            <a:ext cx="11269683" cy="1325562"/>
          </a:xfrm>
        </p:spPr>
        <p:txBody>
          <a:bodyPr>
            <a:normAutofit/>
          </a:bodyPr>
          <a:lstStyle/>
          <a:p>
            <a:pPr algn="ctr"/>
            <a:r>
              <a:rPr lang="en-US" sz="4000" dirty="0"/>
              <a:t>Cause Contribution to Hemorrhage-Related Maternal Death</a:t>
            </a:r>
          </a:p>
        </p:txBody>
      </p:sp>
    </p:spTree>
    <p:extLst>
      <p:ext uri="{BB962C8B-B14F-4D97-AF65-F5344CB8AC3E}">
        <p14:creationId xmlns:p14="http://schemas.microsoft.com/office/powerpoint/2010/main" val="2153107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EA2F0-2426-0447-9001-1C605CD577D8}"/>
              </a:ext>
            </a:extLst>
          </p:cNvPr>
          <p:cNvSpPr>
            <a:spLocks noGrp="1"/>
          </p:cNvSpPr>
          <p:nvPr>
            <p:ph type="title"/>
          </p:nvPr>
        </p:nvSpPr>
        <p:spPr>
          <a:xfrm>
            <a:off x="803670" y="1523999"/>
            <a:ext cx="3200400" cy="3810001"/>
          </a:xfrm>
        </p:spPr>
        <p:txBody>
          <a:bodyPr>
            <a:noAutofit/>
          </a:bodyPr>
          <a:lstStyle/>
          <a:p>
            <a:r>
              <a:rPr lang="en-US" sz="4000" dirty="0">
                <a:solidFill>
                  <a:schemeClr val="bg1"/>
                </a:solidFill>
              </a:rPr>
              <a:t>Retained Placental Tissue or Membranes</a:t>
            </a:r>
            <a:br>
              <a:rPr lang="en-US" sz="4000" dirty="0">
                <a:solidFill>
                  <a:schemeClr val="bg1"/>
                </a:solidFill>
              </a:rPr>
            </a:br>
            <a:endParaRPr lang="en-US" sz="4000" dirty="0">
              <a:solidFill>
                <a:schemeClr val="bg1"/>
              </a:solidFill>
            </a:endParaRPr>
          </a:p>
        </p:txBody>
      </p:sp>
      <p:pic>
        <p:nvPicPr>
          <p:cNvPr id="1028" name="Picture 4">
            <a:extLst>
              <a:ext uri="{FF2B5EF4-FFF2-40B4-BE49-F238E27FC236}">
                <a16:creationId xmlns:a16="http://schemas.microsoft.com/office/drawing/2014/main" id="{E42017A1-B790-6367-342C-25D91D7D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534" y="1523999"/>
            <a:ext cx="6604000" cy="371389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98D36CC3-A747-ED94-2E36-FC4716BAEC6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324466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8BCCE4-3E8C-9E41-8BC1-EFED0DA08C2B}"/>
              </a:ext>
            </a:extLst>
          </p:cNvPr>
          <p:cNvSpPr>
            <a:spLocks noGrp="1"/>
          </p:cNvSpPr>
          <p:nvPr>
            <p:ph type="title"/>
          </p:nvPr>
        </p:nvSpPr>
        <p:spPr/>
        <p:txBody>
          <a:bodyPr/>
          <a:lstStyle/>
          <a:p>
            <a:r>
              <a:rPr lang="en-US" dirty="0">
                <a:solidFill>
                  <a:schemeClr val="bg1"/>
                </a:solidFill>
              </a:rPr>
              <a:t>Manual Digital Curettage</a:t>
            </a:r>
            <a:br>
              <a:rPr lang="en-US" dirty="0">
                <a:solidFill>
                  <a:schemeClr val="bg1"/>
                </a:solidFill>
              </a:rPr>
            </a:br>
            <a:endParaRPr lang="en-US" dirty="0">
              <a:solidFill>
                <a:schemeClr val="bg1"/>
              </a:solidFill>
            </a:endParaRPr>
          </a:p>
        </p:txBody>
      </p:sp>
      <p:pic>
        <p:nvPicPr>
          <p:cNvPr id="8" name="Content Placeholder 7">
            <a:extLst>
              <a:ext uri="{FF2B5EF4-FFF2-40B4-BE49-F238E27FC236}">
                <a16:creationId xmlns:a16="http://schemas.microsoft.com/office/drawing/2014/main" id="{EC2938BB-96A2-AD4D-90DD-69EBE99BCC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5379" y="1995802"/>
            <a:ext cx="4365625" cy="3620274"/>
          </a:xfrm>
        </p:spPr>
      </p:pic>
    </p:spTree>
    <p:extLst>
      <p:ext uri="{BB962C8B-B14F-4D97-AF65-F5344CB8AC3E}">
        <p14:creationId xmlns:p14="http://schemas.microsoft.com/office/powerpoint/2010/main" val="1181024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EA2F0-2426-0447-9001-1C605CD577D8}"/>
              </a:ext>
            </a:extLst>
          </p:cNvPr>
          <p:cNvSpPr>
            <a:spLocks noGrp="1"/>
          </p:cNvSpPr>
          <p:nvPr>
            <p:ph type="title"/>
          </p:nvPr>
        </p:nvSpPr>
        <p:spPr>
          <a:xfrm>
            <a:off x="828722" y="2628901"/>
            <a:ext cx="3200400" cy="1600197"/>
          </a:xfrm>
        </p:spPr>
        <p:txBody>
          <a:bodyPr/>
          <a:lstStyle/>
          <a:p>
            <a:r>
              <a:rPr lang="en-US" sz="4000" dirty="0">
                <a:solidFill>
                  <a:schemeClr val="bg1"/>
                </a:solidFill>
              </a:rPr>
              <a:t>Lacerations</a:t>
            </a:r>
            <a:br>
              <a:rPr lang="en-US" dirty="0">
                <a:solidFill>
                  <a:schemeClr val="bg1"/>
                </a:solidFill>
              </a:rPr>
            </a:br>
            <a:endParaRPr lang="en-US" dirty="0">
              <a:solidFill>
                <a:schemeClr val="bg1"/>
              </a:solidFill>
            </a:endParaRPr>
          </a:p>
        </p:txBody>
      </p:sp>
      <p:pic>
        <p:nvPicPr>
          <p:cNvPr id="2050" name="Picture 2">
            <a:extLst>
              <a:ext uri="{FF2B5EF4-FFF2-40B4-BE49-F238E27FC236}">
                <a16:creationId xmlns:a16="http://schemas.microsoft.com/office/drawing/2014/main" id="{CFB50658-176C-2C57-1313-3DE9DC298F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84900" y="685800"/>
            <a:ext cx="411780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8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7971" y="5499778"/>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1579" y="1212908"/>
            <a:ext cx="4213225" cy="4783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en-US" dirty="0">
                <a:solidFill>
                  <a:schemeClr val="bg1"/>
                </a:solidFill>
              </a:rPr>
              <a:t>Repair of Cervical Laceration</a:t>
            </a:r>
            <a:br>
              <a:rPr lang="en-US" alt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536725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EE25CB-92C8-F828-4F55-CF7A7E212160}"/>
              </a:ext>
            </a:extLst>
          </p:cNvPr>
          <p:cNvSpPr>
            <a:spLocks noGrp="1"/>
          </p:cNvSpPr>
          <p:nvPr>
            <p:ph type="title"/>
          </p:nvPr>
        </p:nvSpPr>
        <p:spPr>
          <a:xfrm>
            <a:off x="891353" y="2628901"/>
            <a:ext cx="3200400" cy="1600197"/>
          </a:xfrm>
        </p:spPr>
        <p:txBody>
          <a:bodyPr>
            <a:noAutofit/>
          </a:bodyPr>
          <a:lstStyle/>
          <a:p>
            <a:r>
              <a:rPr lang="en-US" sz="4000" dirty="0">
                <a:solidFill>
                  <a:schemeClr val="bg1"/>
                </a:solidFill>
              </a:rPr>
              <a:t>Placenta Accreta Spectrum</a:t>
            </a:r>
          </a:p>
        </p:txBody>
      </p:sp>
      <p:pic>
        <p:nvPicPr>
          <p:cNvPr id="3074" name="Picture 2">
            <a:extLst>
              <a:ext uri="{FF2B5EF4-FFF2-40B4-BE49-F238E27FC236}">
                <a16:creationId xmlns:a16="http://schemas.microsoft.com/office/drawing/2014/main" id="{FC314A92-807F-53AC-90EF-C2AD05465B4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03738" y="1082072"/>
            <a:ext cx="6080125" cy="469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40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0533" y="5375420"/>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1606" y="1345176"/>
            <a:ext cx="4268788" cy="4783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BBED62-1F4A-7B45-AF8B-40A64DCB1002}"/>
              </a:ext>
            </a:extLst>
          </p:cNvPr>
          <p:cNvSpPr>
            <a:spLocks noGrp="1"/>
          </p:cNvSpPr>
          <p:nvPr>
            <p:ph type="title"/>
          </p:nvPr>
        </p:nvSpPr>
        <p:spPr>
          <a:xfrm>
            <a:off x="453656" y="49602"/>
            <a:ext cx="11738344" cy="1325562"/>
          </a:xfrm>
        </p:spPr>
        <p:txBody>
          <a:bodyPr>
            <a:normAutofit/>
          </a:bodyPr>
          <a:lstStyle/>
          <a:p>
            <a:r>
              <a:rPr lang="en-US" altLang="en-US" sz="3600" dirty="0">
                <a:solidFill>
                  <a:schemeClr val="bg1"/>
                </a:solidFill>
              </a:rPr>
              <a:t>Frequency of morbidly adherent placenta in women with prior cesarean deliveries and placental </a:t>
            </a:r>
            <a:r>
              <a:rPr lang="en-US" altLang="en-US" sz="3600" dirty="0" err="1">
                <a:solidFill>
                  <a:schemeClr val="bg1"/>
                </a:solidFill>
              </a:rPr>
              <a:t>previa</a:t>
            </a:r>
            <a:endParaRPr lang="en-US" sz="3600" dirty="0">
              <a:solidFill>
                <a:schemeClr val="bg1"/>
              </a:solidFill>
            </a:endParaRPr>
          </a:p>
        </p:txBody>
      </p:sp>
      <p:sp>
        <p:nvSpPr>
          <p:cNvPr id="3" name="TextBox 2">
            <a:extLst>
              <a:ext uri="{FF2B5EF4-FFF2-40B4-BE49-F238E27FC236}">
                <a16:creationId xmlns:a16="http://schemas.microsoft.com/office/drawing/2014/main" id="{34A186AD-B415-104E-8EAE-F91ACE057B54}"/>
              </a:ext>
            </a:extLst>
          </p:cNvPr>
          <p:cNvSpPr txBox="1"/>
          <p:nvPr/>
        </p:nvSpPr>
        <p:spPr>
          <a:xfrm>
            <a:off x="9122735" y="5666649"/>
            <a:ext cx="3069265" cy="461665"/>
          </a:xfrm>
          <a:prstGeom prst="rect">
            <a:avLst/>
          </a:prstGeom>
          <a:noFill/>
        </p:spPr>
        <p:txBody>
          <a:bodyPr wrap="square" rtlCol="0">
            <a:spAutoFit/>
          </a:bodyPr>
          <a:lstStyle/>
          <a:p>
            <a:r>
              <a:rPr lang="en-US" altLang="en-US" sz="2400" i="1" dirty="0">
                <a:solidFill>
                  <a:schemeClr val="bg1"/>
                </a:solidFill>
              </a:rPr>
              <a:t>Silver, 2006</a:t>
            </a:r>
            <a:endParaRPr lang="en-US" sz="2400" i="1" dirty="0">
              <a:solidFill>
                <a:schemeClr val="bg1"/>
              </a:solidFill>
            </a:endParaRPr>
          </a:p>
        </p:txBody>
      </p:sp>
    </p:spTree>
    <p:extLst>
      <p:ext uri="{BB962C8B-B14F-4D97-AF65-F5344CB8AC3E}">
        <p14:creationId xmlns:p14="http://schemas.microsoft.com/office/powerpoint/2010/main" val="351257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6344" y="5539176"/>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Placeholder 2"/>
          <p:cNvSpPr txBox="1">
            <a:spLocks noChangeArrowheads="1"/>
          </p:cNvSpPr>
          <p:nvPr/>
        </p:nvSpPr>
        <p:spPr bwMode="auto">
          <a:xfrm>
            <a:off x="255181" y="201246"/>
            <a:ext cx="11695814" cy="143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4400" dirty="0">
                <a:solidFill>
                  <a:schemeClr val="bg1"/>
                </a:solidFill>
                <a:latin typeface="+mj-lt"/>
              </a:rPr>
              <a:t>Uterine Inversion With Placenta </a:t>
            </a:r>
            <a:r>
              <a:rPr lang="en-US" altLang="en-US" sz="4400" dirty="0" err="1">
                <a:solidFill>
                  <a:schemeClr val="bg1"/>
                </a:solidFill>
                <a:latin typeface="+mj-lt"/>
              </a:rPr>
              <a:t>Accreta</a:t>
            </a:r>
            <a:r>
              <a:rPr lang="en-US" altLang="en-US" sz="4400" dirty="0">
                <a:solidFill>
                  <a:schemeClr val="bg1"/>
                </a:solidFill>
                <a:latin typeface="+mj-lt"/>
              </a:rPr>
              <a:t>
</a:t>
            </a:r>
          </a:p>
        </p:txBody>
      </p:sp>
      <p:pic>
        <p:nvPicPr>
          <p:cNvPr id="16391" name="Picture 7"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9202" y="1186574"/>
            <a:ext cx="5324475" cy="478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704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2F7E-DB60-5BB3-D8EA-C12F514595C4}"/>
              </a:ext>
            </a:extLst>
          </p:cNvPr>
          <p:cNvSpPr>
            <a:spLocks noGrp="1"/>
          </p:cNvSpPr>
          <p:nvPr>
            <p:ph type="title"/>
          </p:nvPr>
        </p:nvSpPr>
        <p:spPr/>
        <p:txBody>
          <a:bodyPr>
            <a:normAutofit/>
          </a:bodyPr>
          <a:lstStyle/>
          <a:p>
            <a:r>
              <a:rPr lang="en-US" sz="4800" dirty="0">
                <a:solidFill>
                  <a:schemeClr val="bg1"/>
                </a:solidFill>
              </a:rPr>
              <a:t>Objectives</a:t>
            </a:r>
          </a:p>
        </p:txBody>
      </p:sp>
      <p:sp>
        <p:nvSpPr>
          <p:cNvPr id="3" name="Content Placeholder 2">
            <a:extLst>
              <a:ext uri="{FF2B5EF4-FFF2-40B4-BE49-F238E27FC236}">
                <a16:creationId xmlns:a16="http://schemas.microsoft.com/office/drawing/2014/main" id="{E510840F-33BB-8ABC-9DC7-F116C91F469E}"/>
              </a:ext>
            </a:extLst>
          </p:cNvPr>
          <p:cNvSpPr>
            <a:spLocks noGrp="1"/>
          </p:cNvSpPr>
          <p:nvPr>
            <p:ph idx="1"/>
          </p:nvPr>
        </p:nvSpPr>
        <p:spPr/>
        <p:txBody>
          <a:bodyPr/>
          <a:lstStyle/>
          <a:p>
            <a:pPr marL="0" indent="0" fontAlgn="base">
              <a:spcBef>
                <a:spcPts val="0"/>
              </a:spcBef>
              <a:spcAft>
                <a:spcPts val="0"/>
              </a:spcAft>
              <a:buNone/>
            </a:pPr>
            <a:r>
              <a:rPr lang="en-US" sz="1800" b="0" i="0" u="none" strike="noStrike" dirty="0">
                <a:solidFill>
                  <a:srgbClr val="242424"/>
                </a:solidFill>
                <a:effectLst/>
                <a:latin typeface="inherit"/>
              </a:rPr>
              <a:t>This presentation will discuss recognition and care of the patient experiencing obstetric hemorrhage.  Elements of readiness and response to obstetrical hemorrhage will be reviewed as well as the impact on maternal morbidity/mortality.</a:t>
            </a:r>
          </a:p>
          <a:p>
            <a:pPr marL="0" indent="0" fontAlgn="base">
              <a:spcBef>
                <a:spcPts val="0"/>
              </a:spcBef>
              <a:spcAft>
                <a:spcPts val="0"/>
              </a:spcAft>
              <a:buNone/>
            </a:pPr>
            <a:endParaRPr lang="en-US" sz="1800" b="0" i="0" u="none" strike="noStrike" dirty="0">
              <a:solidFill>
                <a:srgbClr val="242424"/>
              </a:solidFill>
              <a:effectLst/>
              <a:latin typeface="Calibri" panose="020F0502020204030204" pitchFamily="34" charset="0"/>
            </a:endParaRPr>
          </a:p>
          <a:p>
            <a:pPr marL="0" marR="0" algn="l" fontAlgn="base">
              <a:spcBef>
                <a:spcPts val="0"/>
              </a:spcBef>
              <a:spcAft>
                <a:spcPts val="0"/>
              </a:spcAft>
              <a:buFont typeface="+mj-lt"/>
              <a:buAutoNum type="arabicPeriod"/>
            </a:pPr>
            <a:r>
              <a:rPr lang="en-US" sz="1800" b="0" i="0" u="none" strike="noStrike" dirty="0">
                <a:solidFill>
                  <a:srgbClr val="000000"/>
                </a:solidFill>
                <a:effectLst/>
                <a:latin typeface="inherit"/>
              </a:rPr>
              <a:t>Participants will be able to identify risk factors and common medical conditions that increase the possibility of obstetrical hemorrhage.</a:t>
            </a:r>
          </a:p>
          <a:p>
            <a:pPr marL="0" marR="0" algn="l" fontAlgn="base">
              <a:spcBef>
                <a:spcPts val="0"/>
              </a:spcBef>
              <a:spcAft>
                <a:spcPts val="0"/>
              </a:spcAft>
              <a:buFont typeface="+mj-lt"/>
              <a:buAutoNum type="arabicPeriod"/>
            </a:pPr>
            <a:endParaRPr lang="en-US" sz="1800" b="0" i="0" u="none" strike="noStrike" dirty="0">
              <a:solidFill>
                <a:srgbClr val="000000"/>
              </a:solidFill>
              <a:effectLst/>
              <a:latin typeface="Calibri" panose="020F0502020204030204" pitchFamily="34" charset="0"/>
            </a:endParaRPr>
          </a:p>
          <a:p>
            <a:pPr marL="0" marR="0" algn="l" fontAlgn="base">
              <a:spcBef>
                <a:spcPts val="0"/>
              </a:spcBef>
              <a:spcAft>
                <a:spcPts val="0"/>
              </a:spcAft>
              <a:buFont typeface="+mj-lt"/>
              <a:buAutoNum type="arabicPeriod" startAt="2"/>
            </a:pPr>
            <a:r>
              <a:rPr lang="en-US" sz="1800" b="0" i="0" u="none" strike="noStrike" dirty="0">
                <a:solidFill>
                  <a:srgbClr val="000000"/>
                </a:solidFill>
                <a:effectLst/>
                <a:latin typeface="inherit"/>
              </a:rPr>
              <a:t>Participants will be able to list elements of readiness to provide rapid assessment and intervention for obstetric hemorrhage.</a:t>
            </a:r>
          </a:p>
          <a:p>
            <a:pPr marL="0" marR="0" algn="l" fontAlgn="base">
              <a:spcBef>
                <a:spcPts val="0"/>
              </a:spcBef>
              <a:spcAft>
                <a:spcPts val="0"/>
              </a:spcAft>
              <a:buFont typeface="+mj-lt"/>
              <a:buAutoNum type="arabicPeriod" startAt="2"/>
            </a:pPr>
            <a:endParaRPr lang="en-US" sz="1800" b="0" i="0" u="none" strike="noStrike" dirty="0">
              <a:solidFill>
                <a:srgbClr val="000000"/>
              </a:solidFill>
              <a:effectLst/>
              <a:latin typeface="Calibri" panose="020F0502020204030204" pitchFamily="34" charset="0"/>
            </a:endParaRPr>
          </a:p>
          <a:p>
            <a:pPr marL="0" marR="0" algn="l" fontAlgn="base">
              <a:spcBef>
                <a:spcPts val="0"/>
              </a:spcBef>
              <a:spcAft>
                <a:spcPts val="0"/>
              </a:spcAft>
              <a:buFont typeface="+mj-lt"/>
              <a:buAutoNum type="arabicPeriod" startAt="3"/>
            </a:pPr>
            <a:r>
              <a:rPr lang="en-US" sz="1800" b="0" i="0" u="none" strike="noStrike" dirty="0">
                <a:solidFill>
                  <a:srgbClr val="000000"/>
                </a:solidFill>
                <a:effectLst/>
                <a:latin typeface="inherit"/>
              </a:rPr>
              <a:t>Participants will be able to describe methods for early recognition and intervention to reduce maternal morbidity related to hemorrhage.</a:t>
            </a:r>
            <a:endParaRPr lang="en-US" sz="1800" b="0" i="0" u="none" strike="noStrike" dirty="0">
              <a:solidFill>
                <a:srgbClr val="000000"/>
              </a:solidFill>
              <a:effectLst/>
              <a:latin typeface="Calibri" panose="020F0502020204030204" pitchFamily="34" charset="0"/>
            </a:endParaRPr>
          </a:p>
          <a:p>
            <a:pPr marL="0" marR="0" algn="l" fontAlgn="base">
              <a:spcBef>
                <a:spcPts val="0"/>
              </a:spcBef>
              <a:spcAft>
                <a:spcPts val="0"/>
              </a:spcAft>
            </a:pPr>
            <a:endParaRPr lang="en-US" sz="1800" b="0" i="0" u="none" strike="noStrike"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522486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7F60E-489C-EC40-845B-9FBA96EC4364}"/>
              </a:ext>
            </a:extLst>
          </p:cNvPr>
          <p:cNvSpPr>
            <a:spLocks noGrp="1"/>
          </p:cNvSpPr>
          <p:nvPr>
            <p:ph type="title"/>
          </p:nvPr>
        </p:nvSpPr>
        <p:spPr>
          <a:xfrm>
            <a:off x="791144" y="2628901"/>
            <a:ext cx="3200400" cy="1600197"/>
          </a:xfrm>
        </p:spPr>
        <p:txBody>
          <a:bodyPr>
            <a:normAutofit fontScale="90000"/>
          </a:bodyPr>
          <a:lstStyle/>
          <a:p>
            <a:r>
              <a:rPr lang="en-US" sz="4400" dirty="0">
                <a:solidFill>
                  <a:schemeClr val="bg1"/>
                </a:solidFill>
              </a:rPr>
              <a:t>Placental Abruption</a:t>
            </a:r>
            <a:br>
              <a:rPr lang="en-US" dirty="0">
                <a:solidFill>
                  <a:schemeClr val="bg1"/>
                </a:solidFill>
              </a:rPr>
            </a:br>
            <a:endParaRPr lang="en-US" dirty="0">
              <a:solidFill>
                <a:schemeClr val="bg1"/>
              </a:solidFill>
            </a:endParaRPr>
          </a:p>
        </p:txBody>
      </p:sp>
      <p:pic>
        <p:nvPicPr>
          <p:cNvPr id="4098" name="Picture 2">
            <a:extLst>
              <a:ext uri="{FF2B5EF4-FFF2-40B4-BE49-F238E27FC236}">
                <a16:creationId xmlns:a16="http://schemas.microsoft.com/office/drawing/2014/main" id="{14D8835A-EB2A-EE4F-17B1-CE5AD83B11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72100"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23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9588" y="5490369"/>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6712" y="1142206"/>
            <a:ext cx="6378575" cy="4573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6711" y="352508"/>
            <a:ext cx="10638580" cy="1325562"/>
          </a:xfrm>
        </p:spPr>
        <p:txBody>
          <a:bodyPr/>
          <a:lstStyle/>
          <a:p>
            <a:r>
              <a:rPr lang="en-US" altLang="en-US" dirty="0">
                <a:solidFill>
                  <a:schemeClr val="bg1"/>
                </a:solidFill>
              </a:rPr>
              <a:t>Vaginal Bleeding with Fetal Compromise</a:t>
            </a:r>
            <a:br>
              <a:rPr lang="en-US" alt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97249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a:extLst>
              <a:ext uri="{FF2B5EF4-FFF2-40B4-BE49-F238E27FC236}">
                <a16:creationId xmlns:a16="http://schemas.microsoft.com/office/drawing/2014/main" id="{C25B0D4F-A612-1B48-9A4E-F698011028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3245" y="5632765"/>
            <a:ext cx="5345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over">
            <a:extLst>
              <a:ext uri="{FF2B5EF4-FFF2-40B4-BE49-F238E27FC236}">
                <a16:creationId xmlns:a16="http://schemas.microsoft.com/office/drawing/2014/main" id="{E32BA354-C8B8-AC46-8026-3184845D62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0252" y="1300477"/>
            <a:ext cx="6444868" cy="4783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AD174B-D442-4F43-B110-284A262E48B0}"/>
              </a:ext>
            </a:extLst>
          </p:cNvPr>
          <p:cNvSpPr>
            <a:spLocks noGrp="1"/>
          </p:cNvSpPr>
          <p:nvPr>
            <p:ph type="title"/>
          </p:nvPr>
        </p:nvSpPr>
        <p:spPr>
          <a:xfrm>
            <a:off x="914401" y="432524"/>
            <a:ext cx="11492344" cy="683722"/>
          </a:xfrm>
        </p:spPr>
        <p:txBody>
          <a:bodyPr>
            <a:normAutofit/>
          </a:bodyPr>
          <a:lstStyle/>
          <a:p>
            <a:pPr algn="ctr"/>
            <a:r>
              <a:rPr lang="en-US" altLang="en-US" sz="3200" dirty="0">
                <a:solidFill>
                  <a:schemeClr val="bg1"/>
                </a:solidFill>
              </a:rPr>
              <a:t>Placental Abruption: Partial and Concealed </a:t>
            </a:r>
            <a:endParaRPr lang="en-US" sz="3200" dirty="0">
              <a:solidFill>
                <a:schemeClr val="bg1"/>
              </a:solidFill>
            </a:endParaRPr>
          </a:p>
        </p:txBody>
      </p:sp>
    </p:spTree>
    <p:extLst>
      <p:ext uri="{BB962C8B-B14F-4D97-AF65-F5344CB8AC3E}">
        <p14:creationId xmlns:p14="http://schemas.microsoft.com/office/powerpoint/2010/main" val="78844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a:extLst>
              <a:ext uri="{FF2B5EF4-FFF2-40B4-BE49-F238E27FC236}">
                <a16:creationId xmlns:a16="http://schemas.microsoft.com/office/drawing/2014/main" id="{19678896-6570-C04D-8C7F-9F8E0F4468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854" y="5547367"/>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over">
            <a:extLst>
              <a:ext uri="{FF2B5EF4-FFF2-40B4-BE49-F238E27FC236}">
                <a16:creationId xmlns:a16="http://schemas.microsoft.com/office/drawing/2014/main" id="{021F2155-F325-A348-9AA7-F6581CA26C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6743" y="1214934"/>
            <a:ext cx="5878513" cy="4783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992471-3DFA-4148-AC10-E753F8C6158F}"/>
              </a:ext>
            </a:extLst>
          </p:cNvPr>
          <p:cNvSpPr>
            <a:spLocks noGrp="1"/>
          </p:cNvSpPr>
          <p:nvPr>
            <p:ph type="title"/>
          </p:nvPr>
        </p:nvSpPr>
        <p:spPr>
          <a:xfrm>
            <a:off x="1262664" y="355369"/>
            <a:ext cx="9692640" cy="1325562"/>
          </a:xfrm>
        </p:spPr>
        <p:txBody>
          <a:bodyPr>
            <a:normAutofit/>
          </a:bodyPr>
          <a:lstStyle/>
          <a:p>
            <a:r>
              <a:rPr lang="en-US" altLang="en-US" dirty="0" err="1">
                <a:solidFill>
                  <a:schemeClr val="bg1"/>
                </a:solidFill>
              </a:rPr>
              <a:t>Couvelaire</a:t>
            </a:r>
            <a:r>
              <a:rPr lang="en-US" altLang="en-US" dirty="0">
                <a:solidFill>
                  <a:schemeClr val="bg1"/>
                </a:solidFill>
              </a:rPr>
              <a:t> uterus</a:t>
            </a:r>
            <a:br>
              <a:rPr lang="en-US" alt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329348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EA2F0-2426-0447-9001-1C605CD577D8}"/>
              </a:ext>
            </a:extLst>
          </p:cNvPr>
          <p:cNvSpPr>
            <a:spLocks noGrp="1"/>
          </p:cNvSpPr>
          <p:nvPr>
            <p:ph type="title"/>
          </p:nvPr>
        </p:nvSpPr>
        <p:spPr>
          <a:xfrm>
            <a:off x="791143" y="2628901"/>
            <a:ext cx="3200400" cy="1600197"/>
          </a:xfrm>
        </p:spPr>
        <p:txBody>
          <a:bodyPr>
            <a:normAutofit fontScale="90000"/>
          </a:bodyPr>
          <a:lstStyle/>
          <a:p>
            <a:r>
              <a:rPr lang="en-US" sz="4000" dirty="0">
                <a:solidFill>
                  <a:schemeClr val="bg1"/>
                </a:solidFill>
              </a:rPr>
              <a:t>Uterine Atony</a:t>
            </a:r>
            <a:br>
              <a:rPr lang="en-US" dirty="0">
                <a:solidFill>
                  <a:schemeClr val="bg1"/>
                </a:solidFill>
              </a:rPr>
            </a:br>
            <a:endParaRPr lang="en-US" dirty="0">
              <a:solidFill>
                <a:schemeClr val="bg1"/>
              </a:solidFill>
            </a:endParaRPr>
          </a:p>
        </p:txBody>
      </p:sp>
      <p:pic>
        <p:nvPicPr>
          <p:cNvPr id="7" name="Content Placeholder 6">
            <a:extLst>
              <a:ext uri="{FF2B5EF4-FFF2-40B4-BE49-F238E27FC236}">
                <a16:creationId xmlns:a16="http://schemas.microsoft.com/office/drawing/2014/main" id="{EADF4AC7-6165-E03C-D7DD-A963CFE4DF06}"/>
              </a:ext>
            </a:extLst>
          </p:cNvPr>
          <p:cNvPicPr>
            <a:picLocks noGrp="1" noChangeAspect="1"/>
          </p:cNvPicPr>
          <p:nvPr>
            <p:ph idx="1"/>
          </p:nvPr>
        </p:nvPicPr>
        <p:blipFill>
          <a:blip r:embed="rId3"/>
          <a:stretch>
            <a:fillRect/>
          </a:stretch>
        </p:blipFill>
        <p:spPr>
          <a:xfrm>
            <a:off x="4503738" y="2004116"/>
            <a:ext cx="6080125" cy="2849768"/>
          </a:xfrm>
          <a:prstGeom prst="rect">
            <a:avLst/>
          </a:prstGeom>
        </p:spPr>
      </p:pic>
    </p:spTree>
    <p:extLst>
      <p:ext uri="{BB962C8B-B14F-4D97-AF65-F5344CB8AC3E}">
        <p14:creationId xmlns:p14="http://schemas.microsoft.com/office/powerpoint/2010/main" val="2492137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F4AB-8833-7047-9AC4-A853F517809D}"/>
              </a:ext>
            </a:extLst>
          </p:cNvPr>
          <p:cNvSpPr>
            <a:spLocks noGrp="1"/>
          </p:cNvSpPr>
          <p:nvPr>
            <p:ph type="title"/>
          </p:nvPr>
        </p:nvSpPr>
        <p:spPr>
          <a:xfrm>
            <a:off x="1249680" y="-30605"/>
            <a:ext cx="9692640" cy="1325562"/>
          </a:xfrm>
        </p:spPr>
        <p:txBody>
          <a:bodyPr/>
          <a:lstStyle/>
          <a:p>
            <a:pPr algn="ctr"/>
            <a:r>
              <a:rPr lang="en-US" b="1" dirty="0">
                <a:solidFill>
                  <a:schemeClr val="bg1"/>
                </a:solidFill>
              </a:rPr>
              <a:t>Atony: Risk Factor of PPH</a:t>
            </a:r>
          </a:p>
        </p:txBody>
      </p:sp>
      <p:sp>
        <p:nvSpPr>
          <p:cNvPr id="3" name="Content Placeholder 2">
            <a:extLst>
              <a:ext uri="{FF2B5EF4-FFF2-40B4-BE49-F238E27FC236}">
                <a16:creationId xmlns:a16="http://schemas.microsoft.com/office/drawing/2014/main" id="{B4F6AA27-536E-F340-A322-39294700F504}"/>
              </a:ext>
            </a:extLst>
          </p:cNvPr>
          <p:cNvSpPr>
            <a:spLocks noGrp="1"/>
          </p:cNvSpPr>
          <p:nvPr>
            <p:ph idx="1"/>
          </p:nvPr>
        </p:nvSpPr>
        <p:spPr>
          <a:xfrm>
            <a:off x="-131846" y="1716400"/>
            <a:ext cx="7032567" cy="4820517"/>
          </a:xfrm>
        </p:spPr>
        <p:txBody>
          <a:bodyPr>
            <a:normAutofit/>
          </a:bodyPr>
          <a:lstStyle/>
          <a:p>
            <a:pPr lvl="1">
              <a:spcAft>
                <a:spcPts val="600"/>
              </a:spcAft>
              <a:buClr>
                <a:srgbClr val="FFC000"/>
              </a:buClr>
            </a:pPr>
            <a:r>
              <a:rPr lang="en-US" sz="2600" dirty="0">
                <a:solidFill>
                  <a:schemeClr val="bg1"/>
                </a:solidFill>
              </a:rPr>
              <a:t>Uterine Tone </a:t>
            </a:r>
          </a:p>
          <a:p>
            <a:pPr lvl="2">
              <a:spcAft>
                <a:spcPts val="600"/>
              </a:spcAft>
              <a:buClr>
                <a:srgbClr val="FFC000"/>
              </a:buClr>
            </a:pPr>
            <a:r>
              <a:rPr lang="en-US" sz="2600" dirty="0">
                <a:solidFill>
                  <a:schemeClr val="bg1"/>
                </a:solidFill>
              </a:rPr>
              <a:t>Post-delivery uterine contraction </a:t>
            </a:r>
          </a:p>
          <a:p>
            <a:pPr lvl="3">
              <a:spcAft>
                <a:spcPts val="600"/>
              </a:spcAft>
              <a:buClr>
                <a:srgbClr val="FFC000"/>
              </a:buClr>
            </a:pPr>
            <a:r>
              <a:rPr lang="en-US" sz="2400" dirty="0">
                <a:solidFill>
                  <a:schemeClr val="bg1"/>
                </a:solidFill>
              </a:rPr>
              <a:t>Controls bleeding</a:t>
            </a:r>
          </a:p>
          <a:p>
            <a:pPr lvl="3">
              <a:spcAft>
                <a:spcPts val="600"/>
              </a:spcAft>
              <a:buClr>
                <a:srgbClr val="FFC000"/>
              </a:buClr>
            </a:pPr>
            <a:r>
              <a:rPr lang="en-US" sz="2400" dirty="0">
                <a:solidFill>
                  <a:schemeClr val="bg1"/>
                </a:solidFill>
              </a:rPr>
              <a:t>Constricts vasculature of uterus</a:t>
            </a:r>
          </a:p>
          <a:p>
            <a:pPr lvl="2">
              <a:spcAft>
                <a:spcPts val="600"/>
              </a:spcAft>
              <a:buClr>
                <a:srgbClr val="FFC000"/>
              </a:buClr>
            </a:pPr>
            <a:r>
              <a:rPr lang="en-US" sz="2600" dirty="0">
                <a:solidFill>
                  <a:schemeClr val="bg1"/>
                </a:solidFill>
              </a:rPr>
              <a:t>Uterine atony </a:t>
            </a:r>
          </a:p>
          <a:p>
            <a:pPr lvl="3">
              <a:spcAft>
                <a:spcPts val="600"/>
              </a:spcAft>
              <a:buClr>
                <a:srgbClr val="FFC000"/>
              </a:buClr>
            </a:pPr>
            <a:r>
              <a:rPr lang="en-US" sz="2400" dirty="0">
                <a:solidFill>
                  <a:schemeClr val="bg1"/>
                </a:solidFill>
              </a:rPr>
              <a:t>Lack of physiologic uterine tone</a:t>
            </a:r>
          </a:p>
          <a:p>
            <a:pPr lvl="3">
              <a:spcAft>
                <a:spcPts val="600"/>
              </a:spcAft>
              <a:buClr>
                <a:srgbClr val="FFC000"/>
              </a:buClr>
            </a:pPr>
            <a:r>
              <a:rPr lang="en-US" sz="2400" dirty="0">
                <a:solidFill>
                  <a:schemeClr val="bg1"/>
                </a:solidFill>
                <a:sym typeface="Wingdings" pitchFamily="2" charset="2"/>
              </a:rPr>
              <a:t> Excess bleeding</a:t>
            </a:r>
            <a:endParaRPr lang="en-US" sz="2400" dirty="0">
              <a:solidFill>
                <a:schemeClr val="bg1"/>
              </a:solidFill>
            </a:endParaRPr>
          </a:p>
        </p:txBody>
      </p:sp>
      <p:pic>
        <p:nvPicPr>
          <p:cNvPr id="7" name="Picture 6">
            <a:extLst>
              <a:ext uri="{FF2B5EF4-FFF2-40B4-BE49-F238E27FC236}">
                <a16:creationId xmlns:a16="http://schemas.microsoft.com/office/drawing/2014/main" id="{7FE7BDE3-49D0-6390-016A-0232310C627F}"/>
              </a:ext>
            </a:extLst>
          </p:cNvPr>
          <p:cNvPicPr>
            <a:picLocks noChangeAspect="1"/>
          </p:cNvPicPr>
          <p:nvPr/>
        </p:nvPicPr>
        <p:blipFill>
          <a:blip r:embed="rId3"/>
          <a:stretch>
            <a:fillRect/>
          </a:stretch>
        </p:blipFill>
        <p:spPr>
          <a:xfrm>
            <a:off x="7116533" y="1294957"/>
            <a:ext cx="2806700" cy="4610100"/>
          </a:xfrm>
          <a:prstGeom prst="rect">
            <a:avLst/>
          </a:prstGeom>
        </p:spPr>
      </p:pic>
    </p:spTree>
    <p:extLst>
      <p:ext uri="{BB962C8B-B14F-4D97-AF65-F5344CB8AC3E}">
        <p14:creationId xmlns:p14="http://schemas.microsoft.com/office/powerpoint/2010/main" val="865116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10" descr="MHE-red-pms.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288" y="5542530"/>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7DA3C04-605A-724A-BDFD-6E2C436C6D93}"/>
              </a:ext>
            </a:extLst>
          </p:cNvPr>
          <p:cNvSpPr txBox="1"/>
          <p:nvPr/>
        </p:nvSpPr>
        <p:spPr>
          <a:xfrm>
            <a:off x="6889141" y="5401429"/>
            <a:ext cx="3525810" cy="646331"/>
          </a:xfrm>
          <a:prstGeom prst="rect">
            <a:avLst/>
          </a:prstGeom>
          <a:noFill/>
        </p:spPr>
        <p:txBody>
          <a:bodyPr wrap="square" rtlCol="0">
            <a:spAutoFit/>
          </a:bodyPr>
          <a:lstStyle/>
          <a:p>
            <a:r>
              <a:rPr lang="en-US" altLang="en-US" i="1" dirty="0">
                <a:solidFill>
                  <a:schemeClr val="bg1"/>
                </a:solidFill>
              </a:rPr>
              <a:t> Al-</a:t>
            </a:r>
            <a:r>
              <a:rPr lang="en-US" altLang="en-US" i="1" dirty="0" err="1">
                <a:solidFill>
                  <a:schemeClr val="bg1"/>
                </a:solidFill>
              </a:rPr>
              <a:t>Zirqi</a:t>
            </a:r>
            <a:r>
              <a:rPr lang="en-US" altLang="en-US" i="1" dirty="0">
                <a:solidFill>
                  <a:schemeClr val="bg1"/>
                </a:solidFill>
              </a:rPr>
              <a:t>, 2008; Berg, 2010; </a:t>
            </a:r>
            <a:r>
              <a:rPr lang="en-US" altLang="en-US" i="1" dirty="0" err="1">
                <a:solidFill>
                  <a:schemeClr val="bg1"/>
                </a:solidFill>
              </a:rPr>
              <a:t>Creanga</a:t>
            </a:r>
            <a:r>
              <a:rPr lang="en-US" altLang="en-US" i="1" dirty="0">
                <a:solidFill>
                  <a:schemeClr val="bg1"/>
                </a:solidFill>
              </a:rPr>
              <a:t>, 2015; Zwart, 2008</a:t>
            </a:r>
            <a:endParaRPr lang="en-US" i="1" dirty="0">
              <a:solidFill>
                <a:schemeClr val="bg1"/>
              </a:solidFill>
            </a:endParaRPr>
          </a:p>
        </p:txBody>
      </p:sp>
      <p:sp>
        <p:nvSpPr>
          <p:cNvPr id="3" name="Title 2">
            <a:extLst>
              <a:ext uri="{FF2B5EF4-FFF2-40B4-BE49-F238E27FC236}">
                <a16:creationId xmlns:a16="http://schemas.microsoft.com/office/drawing/2014/main" id="{569B953D-7B54-7140-A9E5-7285F6FD290B}"/>
              </a:ext>
            </a:extLst>
          </p:cNvPr>
          <p:cNvSpPr>
            <a:spLocks noGrp="1"/>
          </p:cNvSpPr>
          <p:nvPr>
            <p:ph type="title"/>
          </p:nvPr>
        </p:nvSpPr>
        <p:spPr/>
        <p:txBody>
          <a:bodyPr>
            <a:normAutofit fontScale="90000"/>
          </a:bodyPr>
          <a:lstStyle/>
          <a:p>
            <a:pPr lvl="1" algn="ctr">
              <a:spcAft>
                <a:spcPts val="600"/>
              </a:spcAft>
            </a:pPr>
            <a:r>
              <a:rPr lang="en-US" sz="4400" dirty="0">
                <a:solidFill>
                  <a:schemeClr val="bg1"/>
                </a:solidFill>
                <a:latin typeface="+mj-lt"/>
              </a:rPr>
              <a:t>Uterine Atony: Leading cause of hemorrhage and death</a:t>
            </a:r>
            <a:endParaRPr lang="en-US" dirty="0">
              <a:solidFill>
                <a:schemeClr val="bg1"/>
              </a:solidFill>
            </a:endParaRPr>
          </a:p>
        </p:txBody>
      </p:sp>
      <p:pic>
        <p:nvPicPr>
          <p:cNvPr id="12" name="Content Placeholder 11">
            <a:extLst>
              <a:ext uri="{FF2B5EF4-FFF2-40B4-BE49-F238E27FC236}">
                <a16:creationId xmlns:a16="http://schemas.microsoft.com/office/drawing/2014/main" id="{A7AAF7B5-AA96-3E48-842C-C944D2BD357E}"/>
              </a:ext>
            </a:extLst>
          </p:cNvPr>
          <p:cNvPicPr>
            <a:picLocks noGrp="1" noChangeAspect="1"/>
          </p:cNvPicPr>
          <p:nvPr>
            <p:ph idx="1"/>
          </p:nvPr>
        </p:nvPicPr>
        <p:blipFill>
          <a:blip r:embed="rId4"/>
          <a:stretch>
            <a:fillRect/>
          </a:stretch>
        </p:blipFill>
        <p:spPr>
          <a:xfrm>
            <a:off x="3807152" y="2208854"/>
            <a:ext cx="5094287" cy="3115352"/>
          </a:xfrm>
          <a:prstGeom prst="rect">
            <a:avLst/>
          </a:prstGeom>
        </p:spPr>
      </p:pic>
      <p:sp>
        <p:nvSpPr>
          <p:cNvPr id="9" name="Text Placeholder 8">
            <a:extLst>
              <a:ext uri="{FF2B5EF4-FFF2-40B4-BE49-F238E27FC236}">
                <a16:creationId xmlns:a16="http://schemas.microsoft.com/office/drawing/2014/main" id="{6187C8DE-AC55-2846-9043-063123A50993}"/>
              </a:ext>
            </a:extLst>
          </p:cNvPr>
          <p:cNvSpPr>
            <a:spLocks noGrp="1"/>
          </p:cNvSpPr>
          <p:nvPr>
            <p:ph type="body" sz="quarter" idx="4294967295"/>
          </p:nvPr>
        </p:nvSpPr>
        <p:spPr>
          <a:xfrm>
            <a:off x="4228260" y="1717675"/>
            <a:ext cx="4481512" cy="731838"/>
          </a:xfrm>
        </p:spPr>
        <p:txBody>
          <a:bodyPr/>
          <a:lstStyle/>
          <a:p>
            <a:pPr algn="ctr"/>
            <a:r>
              <a:rPr lang="en-US" dirty="0">
                <a:solidFill>
                  <a:schemeClr val="bg1"/>
                </a:solidFill>
              </a:rPr>
              <a:t>Etiologies and Risk Factors of PPH</a:t>
            </a:r>
          </a:p>
        </p:txBody>
      </p:sp>
    </p:spTree>
    <p:extLst>
      <p:ext uri="{BB962C8B-B14F-4D97-AF65-F5344CB8AC3E}">
        <p14:creationId xmlns:p14="http://schemas.microsoft.com/office/powerpoint/2010/main" val="4135241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279" y="5396202"/>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06" y="1261577"/>
            <a:ext cx="5640388" cy="4783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B5A04A-1226-AA4B-8813-2B197EC0FE3D}"/>
              </a:ext>
            </a:extLst>
          </p:cNvPr>
          <p:cNvSpPr>
            <a:spLocks noGrp="1"/>
          </p:cNvSpPr>
          <p:nvPr>
            <p:ph type="title"/>
          </p:nvPr>
        </p:nvSpPr>
        <p:spPr/>
        <p:txBody>
          <a:bodyPr/>
          <a:lstStyle/>
          <a:p>
            <a:r>
              <a:rPr lang="en-US" dirty="0">
                <a:solidFill>
                  <a:schemeClr val="bg1"/>
                </a:solidFill>
              </a:rPr>
              <a:t>Bimanual Compression</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409701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F4AB-8833-7047-9AC4-A853F517809D}"/>
              </a:ext>
            </a:extLst>
          </p:cNvPr>
          <p:cNvSpPr>
            <a:spLocks noGrp="1"/>
          </p:cNvSpPr>
          <p:nvPr>
            <p:ph type="title"/>
          </p:nvPr>
        </p:nvSpPr>
        <p:spPr>
          <a:xfrm>
            <a:off x="1037917" y="162560"/>
            <a:ext cx="10315883" cy="1325562"/>
          </a:xfrm>
        </p:spPr>
        <p:txBody>
          <a:bodyPr>
            <a:normAutofit fontScale="90000"/>
          </a:bodyPr>
          <a:lstStyle/>
          <a:p>
            <a:pPr>
              <a:spcAft>
                <a:spcPts val="600"/>
              </a:spcAft>
            </a:pPr>
            <a:r>
              <a:rPr lang="en-US" dirty="0">
                <a:solidFill>
                  <a:schemeClr val="bg1"/>
                </a:solidFill>
              </a:rPr>
              <a:t>Standard second-line uterotonic therapy (ergot derivatives, prostaglandins)</a:t>
            </a:r>
          </a:p>
        </p:txBody>
      </p:sp>
      <p:sp>
        <p:nvSpPr>
          <p:cNvPr id="3" name="Content Placeholder 2">
            <a:extLst>
              <a:ext uri="{FF2B5EF4-FFF2-40B4-BE49-F238E27FC236}">
                <a16:creationId xmlns:a16="http://schemas.microsoft.com/office/drawing/2014/main" id="{B4F6AA27-536E-F340-A322-39294700F504}"/>
              </a:ext>
            </a:extLst>
          </p:cNvPr>
          <p:cNvSpPr>
            <a:spLocks noGrp="1"/>
          </p:cNvSpPr>
          <p:nvPr>
            <p:ph idx="1"/>
          </p:nvPr>
        </p:nvSpPr>
        <p:spPr>
          <a:xfrm>
            <a:off x="444489" y="1841326"/>
            <a:ext cx="11502737" cy="4491788"/>
          </a:xfrm>
        </p:spPr>
        <p:txBody>
          <a:bodyPr>
            <a:normAutofit/>
          </a:bodyPr>
          <a:lstStyle/>
          <a:p>
            <a:pPr marL="1005840" lvl="2" indent="-457200">
              <a:spcAft>
                <a:spcPts val="600"/>
              </a:spcAft>
              <a:buClr>
                <a:srgbClr val="FFC000"/>
              </a:buClr>
              <a:buFont typeface="+mj-lt"/>
              <a:buAutoNum type="arabicPeriod"/>
            </a:pPr>
            <a:r>
              <a:rPr lang="en-US" sz="2100" b="1" dirty="0">
                <a:solidFill>
                  <a:schemeClr val="bg1"/>
                </a:solidFill>
              </a:rPr>
              <a:t>Methylergonovine</a:t>
            </a:r>
            <a:r>
              <a:rPr lang="en-US" sz="2100" dirty="0">
                <a:solidFill>
                  <a:schemeClr val="bg1"/>
                </a:solidFill>
              </a:rPr>
              <a:t> </a:t>
            </a:r>
          </a:p>
          <a:p>
            <a:pPr lvl="3">
              <a:spcAft>
                <a:spcPts val="600"/>
              </a:spcAft>
              <a:buClr>
                <a:srgbClr val="FFC000"/>
              </a:buClr>
            </a:pPr>
            <a:r>
              <a:rPr lang="en-US" sz="2100" dirty="0">
                <a:solidFill>
                  <a:schemeClr val="bg1"/>
                </a:solidFill>
              </a:rPr>
              <a:t>0.2mg, </a:t>
            </a:r>
            <a:r>
              <a:rPr lang="en-US" sz="2100" dirty="0" err="1">
                <a:solidFill>
                  <a:schemeClr val="bg1"/>
                </a:solidFill>
              </a:rPr>
              <a:t>Inj</a:t>
            </a:r>
            <a:r>
              <a:rPr lang="en-US" sz="2100" dirty="0">
                <a:solidFill>
                  <a:schemeClr val="bg1"/>
                </a:solidFill>
              </a:rPr>
              <a:t>, IM, Once, NOW </a:t>
            </a:r>
          </a:p>
          <a:p>
            <a:pPr marL="822960" lvl="3" indent="0">
              <a:spcAft>
                <a:spcPts val="600"/>
              </a:spcAft>
              <a:buClr>
                <a:srgbClr val="FFC000"/>
              </a:buClr>
              <a:buNone/>
            </a:pPr>
            <a:r>
              <a:rPr lang="en-US" sz="2100" i="1" dirty="0">
                <a:solidFill>
                  <a:schemeClr val="bg1"/>
                </a:solidFill>
              </a:rPr>
              <a:t>*Note: Not first-line if patient is hypertensive. </a:t>
            </a:r>
          </a:p>
          <a:p>
            <a:pPr marL="1005840" lvl="2" indent="-457200">
              <a:spcAft>
                <a:spcPts val="600"/>
              </a:spcAft>
              <a:buClr>
                <a:srgbClr val="FFC000"/>
              </a:buClr>
              <a:buFont typeface="+mj-lt"/>
              <a:buAutoNum type="arabicPeriod"/>
            </a:pPr>
            <a:r>
              <a:rPr lang="en-US" sz="2100" b="1" dirty="0" err="1">
                <a:solidFill>
                  <a:schemeClr val="bg1"/>
                </a:solidFill>
              </a:rPr>
              <a:t>Carboprost</a:t>
            </a:r>
            <a:r>
              <a:rPr lang="en-US" sz="2100" dirty="0">
                <a:solidFill>
                  <a:schemeClr val="bg1"/>
                </a:solidFill>
              </a:rPr>
              <a:t> </a:t>
            </a:r>
          </a:p>
          <a:p>
            <a:pPr lvl="3">
              <a:spcAft>
                <a:spcPts val="600"/>
              </a:spcAft>
              <a:buClr>
                <a:srgbClr val="FFC000"/>
              </a:buClr>
            </a:pPr>
            <a:r>
              <a:rPr lang="en-US" sz="2100" dirty="0">
                <a:solidFill>
                  <a:schemeClr val="bg1"/>
                </a:solidFill>
              </a:rPr>
              <a:t>250mcg, </a:t>
            </a:r>
            <a:r>
              <a:rPr lang="en-US" sz="2100" dirty="0" err="1">
                <a:solidFill>
                  <a:schemeClr val="bg1"/>
                </a:solidFill>
              </a:rPr>
              <a:t>Inj</a:t>
            </a:r>
            <a:r>
              <a:rPr lang="en-US" sz="2100" dirty="0">
                <a:solidFill>
                  <a:schemeClr val="bg1"/>
                </a:solidFill>
              </a:rPr>
              <a:t>, IM, Once, NOW </a:t>
            </a:r>
          </a:p>
          <a:p>
            <a:pPr marL="822960" lvl="3" indent="0">
              <a:spcAft>
                <a:spcPts val="600"/>
              </a:spcAft>
              <a:buClr>
                <a:srgbClr val="FFC000"/>
              </a:buClr>
              <a:buNone/>
            </a:pPr>
            <a:r>
              <a:rPr lang="en-US" sz="2100" i="1" dirty="0">
                <a:solidFill>
                  <a:schemeClr val="bg1"/>
                </a:solidFill>
              </a:rPr>
              <a:t>*Note: Not first-line in asthmatic patients. </a:t>
            </a:r>
          </a:p>
          <a:p>
            <a:pPr marL="1005840" lvl="2" indent="-457200">
              <a:spcAft>
                <a:spcPts val="600"/>
              </a:spcAft>
              <a:buClr>
                <a:srgbClr val="FFC000"/>
              </a:buClr>
              <a:buFont typeface="+mj-lt"/>
              <a:buAutoNum type="arabicPeriod"/>
            </a:pPr>
            <a:r>
              <a:rPr lang="en-US" sz="2100" b="1" dirty="0">
                <a:solidFill>
                  <a:schemeClr val="bg1"/>
                </a:solidFill>
              </a:rPr>
              <a:t>Misoprostol </a:t>
            </a:r>
          </a:p>
          <a:p>
            <a:pPr lvl="3">
              <a:spcAft>
                <a:spcPts val="600"/>
              </a:spcAft>
              <a:buClr>
                <a:srgbClr val="FFC000"/>
              </a:buClr>
            </a:pPr>
            <a:r>
              <a:rPr lang="en-US" sz="2100" dirty="0">
                <a:solidFill>
                  <a:schemeClr val="bg1"/>
                </a:solidFill>
              </a:rPr>
              <a:t>800mcg, Tab, Rectal, Once, NOW </a:t>
            </a:r>
          </a:p>
          <a:p>
            <a:pPr marL="822960" lvl="3" indent="0">
              <a:spcAft>
                <a:spcPts val="600"/>
              </a:spcAft>
              <a:buClr>
                <a:srgbClr val="FFC000"/>
              </a:buClr>
              <a:buNone/>
            </a:pPr>
            <a:r>
              <a:rPr lang="en-US" sz="2100" i="1" dirty="0">
                <a:solidFill>
                  <a:schemeClr val="bg1"/>
                </a:solidFill>
              </a:rPr>
              <a:t>*Note: Onset of action can be delayed.</a:t>
            </a:r>
          </a:p>
          <a:p>
            <a:pPr marL="274320" lvl="1" indent="0">
              <a:spcAft>
                <a:spcPts val="600"/>
              </a:spcAft>
              <a:buClr>
                <a:srgbClr val="FFC000"/>
              </a:buClr>
              <a:buNone/>
            </a:pPr>
            <a:r>
              <a:rPr lang="en-US" sz="2800" u="sng" dirty="0">
                <a:solidFill>
                  <a:schemeClr val="bg1"/>
                </a:solidFill>
              </a:rPr>
              <a:t>High “failure” rate </a:t>
            </a:r>
            <a:r>
              <a:rPr lang="en-US" sz="2800" u="sng" dirty="0">
                <a:solidFill>
                  <a:schemeClr val="bg1"/>
                </a:solidFill>
                <a:sym typeface="Wingdings" pitchFamily="2" charset="2"/>
              </a:rPr>
              <a:t> </a:t>
            </a:r>
            <a:r>
              <a:rPr lang="en-US" sz="2800" u="sng" dirty="0">
                <a:solidFill>
                  <a:schemeClr val="bg1"/>
                </a:solidFill>
              </a:rPr>
              <a:t>30% require &gt; 1 dose</a:t>
            </a:r>
          </a:p>
        </p:txBody>
      </p:sp>
    </p:spTree>
    <p:extLst>
      <p:ext uri="{BB962C8B-B14F-4D97-AF65-F5344CB8AC3E}">
        <p14:creationId xmlns:p14="http://schemas.microsoft.com/office/powerpoint/2010/main" val="1832870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F4AB-8833-7047-9AC4-A853F517809D}"/>
              </a:ext>
            </a:extLst>
          </p:cNvPr>
          <p:cNvSpPr>
            <a:spLocks noGrp="1"/>
          </p:cNvSpPr>
          <p:nvPr>
            <p:ph type="title"/>
          </p:nvPr>
        </p:nvSpPr>
        <p:spPr>
          <a:xfrm>
            <a:off x="1207165" y="0"/>
            <a:ext cx="10201135" cy="1325562"/>
          </a:xfrm>
        </p:spPr>
        <p:txBody>
          <a:bodyPr>
            <a:normAutofit/>
          </a:bodyPr>
          <a:lstStyle/>
          <a:p>
            <a:pPr>
              <a:spcAft>
                <a:spcPts val="600"/>
              </a:spcAft>
            </a:pPr>
            <a:r>
              <a:rPr lang="en-US" sz="3600" dirty="0">
                <a:solidFill>
                  <a:schemeClr val="bg1"/>
                </a:solidFill>
              </a:rPr>
              <a:t>Third-line therapy (radiologic, devices, surgery)</a:t>
            </a:r>
          </a:p>
        </p:txBody>
      </p:sp>
      <p:sp>
        <p:nvSpPr>
          <p:cNvPr id="4" name="Content Placeholder 2">
            <a:extLst>
              <a:ext uri="{FF2B5EF4-FFF2-40B4-BE49-F238E27FC236}">
                <a16:creationId xmlns:a16="http://schemas.microsoft.com/office/drawing/2014/main" id="{9902B49B-96B9-E74B-BE3E-FAB5493D8BE4}"/>
              </a:ext>
            </a:extLst>
          </p:cNvPr>
          <p:cNvSpPr txBox="1">
            <a:spLocks/>
          </p:cNvSpPr>
          <p:nvPr/>
        </p:nvSpPr>
        <p:spPr>
          <a:xfrm>
            <a:off x="838200" y="1698552"/>
            <a:ext cx="5469533" cy="4620189"/>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rPr>
              <a:t>Tamponade Devices</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Bakri Balloon</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Foley</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Ebb Balloon</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Uterine Packing</a:t>
            </a:r>
          </a:p>
          <a:p>
            <a:pPr marL="685800" marR="0" lvl="1"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rPr>
              <a:t>Vacuum Assisted Device</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Jada System</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Iris ?</a:t>
            </a:r>
          </a:p>
          <a:p>
            <a:pPr marL="685800" marR="0" lvl="1"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rPr>
              <a:t>Uterine Artery Embolization</a:t>
            </a:r>
          </a:p>
          <a:p>
            <a:pPr marL="685800" marR="0" lvl="1"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rPr>
              <a:t>Surgery</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O’Leary</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B-Lynch Compression</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Hysterectomy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457200" marR="0" lvl="1" indent="0" algn="l"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C565B8C5-2EA9-2A4D-90CB-47E98A954D56}"/>
              </a:ext>
            </a:extLst>
          </p:cNvPr>
          <p:cNvPicPr/>
          <p:nvPr/>
        </p:nvPicPr>
        <p:blipFill rotWithShape="1">
          <a:blip r:embed="rId3">
            <a:extLst>
              <a:ext uri="{28A0092B-C50C-407E-A947-70E740481C1C}">
                <a14:useLocalDpi xmlns:a14="http://schemas.microsoft.com/office/drawing/2010/main" val="0"/>
              </a:ext>
            </a:extLst>
          </a:blip>
          <a:srcRect l="4579" r="1931"/>
          <a:stretch/>
        </p:blipFill>
        <p:spPr bwMode="auto">
          <a:xfrm>
            <a:off x="6662057" y="2126975"/>
            <a:ext cx="5243286" cy="3657600"/>
          </a:xfrm>
          <a:prstGeom prst="rect">
            <a:avLst/>
          </a:prstGeom>
          <a:ln w="285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777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7A3E6-08F0-F7E5-3A05-C822D97572FB}"/>
              </a:ext>
            </a:extLst>
          </p:cNvPr>
          <p:cNvSpPr>
            <a:spLocks noGrp="1"/>
          </p:cNvSpPr>
          <p:nvPr>
            <p:ph type="title"/>
          </p:nvPr>
        </p:nvSpPr>
        <p:spPr/>
        <p:txBody>
          <a:bodyPr/>
          <a:lstStyle/>
          <a:p>
            <a:r>
              <a:rPr lang="en-US" dirty="0">
                <a:solidFill>
                  <a:schemeClr val="bg1"/>
                </a:solidFill>
              </a:rPr>
              <a:t>Background</a:t>
            </a:r>
          </a:p>
        </p:txBody>
      </p:sp>
      <p:sp>
        <p:nvSpPr>
          <p:cNvPr id="2" name="Text Placeholder 1">
            <a:extLst>
              <a:ext uri="{FF2B5EF4-FFF2-40B4-BE49-F238E27FC236}">
                <a16:creationId xmlns:a16="http://schemas.microsoft.com/office/drawing/2014/main" id="{6D302CD5-E683-986D-1B26-A1A85F5FEC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77221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10" descr="MHE-red-pms.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097" y="5458548"/>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8800" y="1315342"/>
            <a:ext cx="5994400" cy="4783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09C6F8-ED9E-D04E-980B-832E1B4EC5AA}"/>
              </a:ext>
            </a:extLst>
          </p:cNvPr>
          <p:cNvSpPr>
            <a:spLocks noGrp="1"/>
          </p:cNvSpPr>
          <p:nvPr>
            <p:ph type="title"/>
          </p:nvPr>
        </p:nvSpPr>
        <p:spPr>
          <a:xfrm>
            <a:off x="1261872" y="230679"/>
            <a:ext cx="9692640" cy="1325562"/>
          </a:xfrm>
        </p:spPr>
        <p:txBody>
          <a:bodyPr/>
          <a:lstStyle/>
          <a:p>
            <a:r>
              <a:rPr lang="en-US" dirty="0">
                <a:solidFill>
                  <a:schemeClr val="bg1"/>
                </a:solidFill>
              </a:rPr>
              <a:t>Bakri Balloon</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63597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F4AB-8833-7047-9AC4-A853F517809D}"/>
              </a:ext>
            </a:extLst>
          </p:cNvPr>
          <p:cNvSpPr>
            <a:spLocks noGrp="1"/>
          </p:cNvSpPr>
          <p:nvPr>
            <p:ph type="title"/>
          </p:nvPr>
        </p:nvSpPr>
        <p:spPr>
          <a:xfrm>
            <a:off x="513567" y="188259"/>
            <a:ext cx="11130209" cy="1325562"/>
          </a:xfrm>
        </p:spPr>
        <p:txBody>
          <a:bodyPr>
            <a:noAutofit/>
          </a:bodyPr>
          <a:lstStyle/>
          <a:p>
            <a:pPr lvl="1" algn="ctr">
              <a:spcBef>
                <a:spcPts val="2000"/>
              </a:spcBef>
            </a:pPr>
            <a:r>
              <a:rPr lang="en-US" sz="4400" b="1" u="sng" dirty="0">
                <a:solidFill>
                  <a:schemeClr val="bg1"/>
                </a:solidFill>
                <a:latin typeface="+mj-lt"/>
              </a:rPr>
              <a:t>Bakri balloon (OLIVE, unpublished)</a:t>
            </a:r>
          </a:p>
        </p:txBody>
      </p:sp>
      <p:sp>
        <p:nvSpPr>
          <p:cNvPr id="4" name="Content Placeholder 2">
            <a:extLst>
              <a:ext uri="{FF2B5EF4-FFF2-40B4-BE49-F238E27FC236}">
                <a16:creationId xmlns:a16="http://schemas.microsoft.com/office/drawing/2014/main" id="{9902B49B-96B9-E74B-BE3E-FAB5493D8BE4}"/>
              </a:ext>
            </a:extLst>
          </p:cNvPr>
          <p:cNvSpPr txBox="1">
            <a:spLocks/>
          </p:cNvSpPr>
          <p:nvPr/>
        </p:nvSpPr>
        <p:spPr>
          <a:xfrm>
            <a:off x="1071077" y="1691323"/>
            <a:ext cx="10265405" cy="4408142"/>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Retrospective study of 3 centers (n=106)</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Device placed with median EBL 1625 mL</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89% treatment success (92% VD, 88% CD)</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sng" strike="noStrike" kern="1200" cap="none" spc="0" normalizeH="0" baseline="0" noProof="0" dirty="0">
                <a:ln>
                  <a:noFill/>
                </a:ln>
                <a:solidFill>
                  <a:srgbClr val="002060"/>
                </a:solidFill>
                <a:effectLst/>
                <a:highlight>
                  <a:srgbClr val="FFFF00"/>
                </a:highlight>
                <a:uLnTx/>
                <a:uFillTx/>
                <a:latin typeface="Century Schoolbook" panose="02040604050505020304"/>
                <a:ea typeface="+mn-ea"/>
                <a:cs typeface="+mn-cs"/>
              </a:rPr>
              <a:t>Transfusion rate: 63%</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highlight>
                  <a:srgbClr val="FFFF00"/>
                </a:highlight>
                <a:uLnTx/>
                <a:uFillTx/>
                <a:latin typeface="Century Schoolbook" panose="02040604050505020304"/>
                <a:ea typeface="+mn-ea"/>
                <a:cs typeface="+mn-cs"/>
              </a:rPr>
              <a:t>Indwelling time 17.1hrs (13.2-21)</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sng" strike="noStrike" kern="1200" cap="none" spc="0" normalizeH="0" baseline="0" noProof="0" dirty="0">
                <a:ln>
                  <a:noFill/>
                </a:ln>
                <a:solidFill>
                  <a:srgbClr val="002060"/>
                </a:solidFill>
                <a:effectLst/>
                <a:highlight>
                  <a:srgbClr val="FFFF00"/>
                </a:highlight>
                <a:uLnTx/>
                <a:uFillTx/>
                <a:latin typeface="Century Schoolbook" panose="02040604050505020304"/>
                <a:ea typeface="+mn-ea"/>
                <a:cs typeface="+mn-cs"/>
              </a:rPr>
              <a:t>21% ICU admission rate</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highlight>
                  <a:srgbClr val="FFFF00"/>
                </a:highlight>
                <a:uLnTx/>
                <a:uFillTx/>
                <a:latin typeface="Century Schoolbook" panose="02040604050505020304"/>
                <a:ea typeface="+mn-ea"/>
                <a:cs typeface="+mn-cs"/>
              </a:rPr>
              <a:t>9 SAEs</a:t>
            </a:r>
          </a:p>
          <a:p>
            <a:pPr marL="457200" marR="0" lvl="1" indent="0" algn="l"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764779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9C6F8-ED9E-D04E-980B-832E1B4EC5AA}"/>
              </a:ext>
            </a:extLst>
          </p:cNvPr>
          <p:cNvSpPr>
            <a:spLocks noGrp="1"/>
          </p:cNvSpPr>
          <p:nvPr>
            <p:ph type="title"/>
          </p:nvPr>
        </p:nvSpPr>
        <p:spPr>
          <a:xfrm>
            <a:off x="1396954" y="469669"/>
            <a:ext cx="9692640" cy="1325562"/>
          </a:xfrm>
        </p:spPr>
        <p:txBody>
          <a:bodyPr/>
          <a:lstStyle/>
          <a:p>
            <a:pPr algn="ctr"/>
            <a:r>
              <a:rPr lang="en-US" dirty="0">
                <a:solidFill>
                  <a:schemeClr val="bg1"/>
                </a:solidFill>
              </a:rPr>
              <a:t>JADA Vacuum Device</a:t>
            </a:r>
            <a:br>
              <a:rPr lang="en-US" dirty="0">
                <a:solidFill>
                  <a:schemeClr val="bg1"/>
                </a:solidFill>
              </a:rPr>
            </a:br>
            <a:endParaRPr lang="en-US" dirty="0">
              <a:solidFill>
                <a:schemeClr val="bg1"/>
              </a:solidFill>
            </a:endParaRPr>
          </a:p>
        </p:txBody>
      </p:sp>
      <p:pic>
        <p:nvPicPr>
          <p:cNvPr id="3" name="Picture 2">
            <a:extLst>
              <a:ext uri="{FF2B5EF4-FFF2-40B4-BE49-F238E27FC236}">
                <a16:creationId xmlns:a16="http://schemas.microsoft.com/office/drawing/2014/main" id="{0290725C-7440-1641-806F-BA6A9FD3E96C}"/>
              </a:ext>
            </a:extLst>
          </p:cNvPr>
          <p:cNvPicPr>
            <a:picLocks noChangeAspect="1"/>
          </p:cNvPicPr>
          <p:nvPr/>
        </p:nvPicPr>
        <p:blipFill>
          <a:blip r:embed="rId3"/>
          <a:stretch>
            <a:fillRect/>
          </a:stretch>
        </p:blipFill>
        <p:spPr>
          <a:xfrm>
            <a:off x="4455705" y="1574426"/>
            <a:ext cx="2968770" cy="3709148"/>
          </a:xfrm>
          <a:prstGeom prst="rect">
            <a:avLst/>
          </a:prstGeom>
        </p:spPr>
      </p:pic>
    </p:spTree>
    <p:extLst>
      <p:ext uri="{BB962C8B-B14F-4D97-AF65-F5344CB8AC3E}">
        <p14:creationId xmlns:p14="http://schemas.microsoft.com/office/powerpoint/2010/main" val="3645721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0298-AE4A-1745-8448-F61211AF2769}"/>
              </a:ext>
            </a:extLst>
          </p:cNvPr>
          <p:cNvSpPr>
            <a:spLocks noGrp="1"/>
          </p:cNvSpPr>
          <p:nvPr>
            <p:ph type="title"/>
          </p:nvPr>
        </p:nvSpPr>
        <p:spPr>
          <a:xfrm>
            <a:off x="1249680" y="178724"/>
            <a:ext cx="9692640" cy="1325562"/>
          </a:xfrm>
        </p:spPr>
        <p:txBody>
          <a:bodyPr/>
          <a:lstStyle/>
          <a:p>
            <a:pPr algn="ctr"/>
            <a:r>
              <a:rPr lang="en-US" b="1" dirty="0">
                <a:solidFill>
                  <a:schemeClr val="bg1"/>
                </a:solidFill>
              </a:rPr>
              <a:t>JADA device - PEARLE Study </a:t>
            </a:r>
            <a:endParaRPr lang="en-US" dirty="0">
              <a:solidFill>
                <a:schemeClr val="bg1"/>
              </a:solidFill>
            </a:endParaRPr>
          </a:p>
        </p:txBody>
      </p:sp>
      <p:sp>
        <p:nvSpPr>
          <p:cNvPr id="3" name="Content Placeholder 2">
            <a:extLst>
              <a:ext uri="{FF2B5EF4-FFF2-40B4-BE49-F238E27FC236}">
                <a16:creationId xmlns:a16="http://schemas.microsoft.com/office/drawing/2014/main" id="{73A3CD19-C388-754B-A346-D917CF9FBABF}"/>
              </a:ext>
            </a:extLst>
          </p:cNvPr>
          <p:cNvSpPr>
            <a:spLocks noGrp="1"/>
          </p:cNvSpPr>
          <p:nvPr>
            <p:ph sz="half" idx="1"/>
          </p:nvPr>
        </p:nvSpPr>
        <p:spPr>
          <a:xfrm>
            <a:off x="921329" y="1679927"/>
            <a:ext cx="9428018" cy="4055854"/>
          </a:xfrm>
        </p:spPr>
        <p:txBody>
          <a:bodyPr>
            <a:normAutofit fontScale="92500" lnSpcReduction="10000"/>
          </a:bodyPr>
          <a:lstStyle/>
          <a:p>
            <a:pPr lvl="1">
              <a:buClr>
                <a:srgbClr val="FFC000"/>
              </a:buClr>
            </a:pPr>
            <a:r>
              <a:rPr lang="en-US" sz="2600" dirty="0">
                <a:solidFill>
                  <a:schemeClr val="bg1"/>
                </a:solidFill>
              </a:rPr>
              <a:t>Multi-center (12 US Sites) N= 107</a:t>
            </a:r>
          </a:p>
          <a:p>
            <a:pPr lvl="1">
              <a:buClr>
                <a:srgbClr val="FFC000"/>
              </a:buClr>
            </a:pPr>
            <a:r>
              <a:rPr lang="en-US" sz="2600" dirty="0">
                <a:solidFill>
                  <a:schemeClr val="bg1"/>
                </a:solidFill>
              </a:rPr>
              <a:t>JADA System could be used if failed </a:t>
            </a:r>
            <a:r>
              <a:rPr lang="en-US" sz="2600" u="sng" dirty="0">
                <a:solidFill>
                  <a:schemeClr val="bg1"/>
                </a:solidFill>
              </a:rPr>
              <a:t>&gt;</a:t>
            </a:r>
            <a:r>
              <a:rPr lang="en-US" sz="2600" dirty="0">
                <a:solidFill>
                  <a:schemeClr val="bg1"/>
                </a:solidFill>
              </a:rPr>
              <a:t> 1 dose 2nd-line therapy</a:t>
            </a:r>
          </a:p>
          <a:p>
            <a:pPr lvl="1">
              <a:buClr>
                <a:srgbClr val="FFC000"/>
              </a:buClr>
            </a:pPr>
            <a:r>
              <a:rPr lang="en-US" sz="2600" dirty="0">
                <a:solidFill>
                  <a:schemeClr val="bg1"/>
                </a:solidFill>
              </a:rPr>
              <a:t>Outcome – Control of bleeding without additional interventions</a:t>
            </a:r>
          </a:p>
          <a:p>
            <a:pPr lvl="1">
              <a:buClr>
                <a:srgbClr val="FFC000"/>
              </a:buClr>
            </a:pPr>
            <a:r>
              <a:rPr lang="en-US" sz="2600" dirty="0">
                <a:solidFill>
                  <a:schemeClr val="bg1"/>
                </a:solidFill>
              </a:rPr>
              <a:t>Results</a:t>
            </a:r>
          </a:p>
          <a:p>
            <a:pPr lvl="2">
              <a:buClr>
                <a:srgbClr val="FFC000"/>
              </a:buClr>
            </a:pPr>
            <a:r>
              <a:rPr lang="en-US" sz="2600" dirty="0">
                <a:solidFill>
                  <a:schemeClr val="bg1"/>
                </a:solidFill>
              </a:rPr>
              <a:t>94% control of PPH in 2.5 minutes</a:t>
            </a:r>
          </a:p>
          <a:p>
            <a:pPr lvl="2">
              <a:buClr>
                <a:srgbClr val="FFC000"/>
              </a:buClr>
            </a:pPr>
            <a:r>
              <a:rPr lang="en-US" sz="2600" dirty="0">
                <a:solidFill>
                  <a:schemeClr val="bg1"/>
                </a:solidFill>
              </a:rPr>
              <a:t>Only 110mL of additional bleeding after device placement</a:t>
            </a:r>
          </a:p>
          <a:p>
            <a:pPr lvl="2">
              <a:buClr>
                <a:srgbClr val="FFC000"/>
              </a:buClr>
            </a:pPr>
            <a:r>
              <a:rPr lang="en-US" sz="2600" dirty="0">
                <a:solidFill>
                  <a:srgbClr val="002060"/>
                </a:solidFill>
                <a:highlight>
                  <a:srgbClr val="FFFF00"/>
                </a:highlight>
              </a:rPr>
              <a:t>Total blood loss ~870 mL VD and 1300 mL CD</a:t>
            </a:r>
          </a:p>
          <a:p>
            <a:pPr lvl="2">
              <a:buClr>
                <a:srgbClr val="FFC000"/>
              </a:buClr>
            </a:pPr>
            <a:r>
              <a:rPr lang="en-US" sz="2600" dirty="0">
                <a:solidFill>
                  <a:srgbClr val="002060"/>
                </a:solidFill>
                <a:highlight>
                  <a:srgbClr val="FFFF00"/>
                </a:highlight>
              </a:rPr>
              <a:t>Transfusion rate- 38% overall</a:t>
            </a:r>
          </a:p>
          <a:p>
            <a:pPr lvl="2">
              <a:buClr>
                <a:srgbClr val="FFC000"/>
              </a:buClr>
            </a:pPr>
            <a:r>
              <a:rPr lang="en-US" sz="2600" dirty="0">
                <a:solidFill>
                  <a:srgbClr val="002060"/>
                </a:solidFill>
                <a:highlight>
                  <a:srgbClr val="FFFF00"/>
                </a:highlight>
              </a:rPr>
              <a:t>Indwelling time 3.2hrs</a:t>
            </a:r>
          </a:p>
          <a:p>
            <a:pPr lvl="2">
              <a:buClr>
                <a:srgbClr val="FFC000"/>
              </a:buClr>
            </a:pPr>
            <a:r>
              <a:rPr lang="en-US" sz="2600" dirty="0">
                <a:solidFill>
                  <a:srgbClr val="002060"/>
                </a:solidFill>
                <a:highlight>
                  <a:srgbClr val="FFFF00"/>
                </a:highlight>
              </a:rPr>
              <a:t>No SAEs</a:t>
            </a:r>
          </a:p>
        </p:txBody>
      </p:sp>
    </p:spTree>
    <p:extLst>
      <p:ext uri="{BB962C8B-B14F-4D97-AF65-F5344CB8AC3E}">
        <p14:creationId xmlns:p14="http://schemas.microsoft.com/office/powerpoint/2010/main" val="4052525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F4AB-8833-7047-9AC4-A853F517809D}"/>
              </a:ext>
            </a:extLst>
          </p:cNvPr>
          <p:cNvSpPr>
            <a:spLocks noGrp="1"/>
          </p:cNvSpPr>
          <p:nvPr>
            <p:ph type="title"/>
          </p:nvPr>
        </p:nvSpPr>
        <p:spPr>
          <a:xfrm>
            <a:off x="714382" y="327735"/>
            <a:ext cx="10816244" cy="1375560"/>
          </a:xfrm>
        </p:spPr>
        <p:txBody>
          <a:bodyPr>
            <a:normAutofit/>
          </a:bodyPr>
          <a:lstStyle/>
          <a:p>
            <a:pPr algn="ctr"/>
            <a:r>
              <a:rPr lang="en-US" u="sng" dirty="0">
                <a:solidFill>
                  <a:schemeClr val="bg1"/>
                </a:solidFill>
              </a:rPr>
              <a:t>JADA Vacuum Device (RUBY)</a:t>
            </a:r>
            <a:br>
              <a:rPr lang="en-US" u="sng" dirty="0">
                <a:solidFill>
                  <a:schemeClr val="bg1"/>
                </a:solidFill>
              </a:rPr>
            </a:br>
            <a:endParaRPr lang="en-US" b="1" dirty="0">
              <a:solidFill>
                <a:schemeClr val="bg1"/>
              </a:solidFill>
            </a:endParaRPr>
          </a:p>
        </p:txBody>
      </p:sp>
      <p:sp>
        <p:nvSpPr>
          <p:cNvPr id="4" name="Content Placeholder 2">
            <a:extLst>
              <a:ext uri="{FF2B5EF4-FFF2-40B4-BE49-F238E27FC236}">
                <a16:creationId xmlns:a16="http://schemas.microsoft.com/office/drawing/2014/main" id="{9902B49B-96B9-E74B-BE3E-FAB5493D8BE4}"/>
              </a:ext>
            </a:extLst>
          </p:cNvPr>
          <p:cNvSpPr txBox="1">
            <a:spLocks/>
          </p:cNvSpPr>
          <p:nvPr/>
        </p:nvSpPr>
        <p:spPr>
          <a:xfrm>
            <a:off x="-151367" y="1373841"/>
            <a:ext cx="11767931" cy="6226199"/>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60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Observational post-market registry (US) of 16 centers  with n=800</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96% (VD) and 88% (CD) success with atony</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~50% had </a:t>
            </a:r>
            <a:r>
              <a:rPr kumimoji="0" lang="en-US" sz="2000" b="0" i="0" u="sng" strike="noStrike" kern="1200" cap="none" spc="0" normalizeH="0" baseline="0" noProof="0" dirty="0">
                <a:ln>
                  <a:noFill/>
                </a:ln>
                <a:solidFill>
                  <a:prstClr val="black"/>
                </a:solidFill>
                <a:effectLst/>
                <a:uLnTx/>
                <a:uFillTx/>
                <a:latin typeface="Century Schoolbook" panose="02040604050505020304"/>
                <a:ea typeface="+mn-ea"/>
                <a:cs typeface="+mn-cs"/>
              </a:rPr>
              <a:t>&gt;</a:t>
            </a:r>
            <a:r>
              <a:rPr kumimoji="0" lang="en-US" sz="2000" b="0" i="0" u="none" strike="noStrike" kern="1200" cap="none" spc="0" normalizeH="0" baseline="0" noProof="0" dirty="0">
                <a:ln>
                  <a:noFill/>
                </a:ln>
                <a:solidFill>
                  <a:prstClr val="black"/>
                </a:solidFill>
                <a:effectLst/>
                <a:uLnTx/>
                <a:uFillTx/>
                <a:latin typeface="Century Schoolbook" panose="02040604050505020304"/>
                <a:ea typeface="+mn-ea"/>
                <a:cs typeface="+mn-cs"/>
              </a:rPr>
              <a:t>2 uterotonic doses</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Century Schoolbook" panose="02040604050505020304"/>
                <a:ea typeface="+mn-ea"/>
                <a:cs typeface="+mn-cs"/>
              </a:rPr>
              <a:t>Total blood loss ~1400mL VD and 2300mL CD</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sng" strike="noStrike" kern="1200" cap="none" spc="0" normalizeH="0" baseline="0" noProof="0" dirty="0">
                <a:ln>
                  <a:noFill/>
                </a:ln>
                <a:solidFill>
                  <a:srgbClr val="002060"/>
                </a:solidFill>
                <a:effectLst/>
                <a:highlight>
                  <a:srgbClr val="FFFF00"/>
                </a:highlight>
                <a:uLnTx/>
                <a:uFillTx/>
                <a:latin typeface="Century Schoolbook" panose="02040604050505020304"/>
                <a:ea typeface="+mn-ea"/>
                <a:cs typeface="+mn-cs"/>
              </a:rPr>
              <a:t>Transfusion rate- 29.2% VD and 60.7% CD</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highlight>
                  <a:srgbClr val="FFFF00"/>
                </a:highlight>
                <a:uLnTx/>
                <a:uFillTx/>
                <a:latin typeface="Century Schoolbook" panose="02040604050505020304"/>
                <a:ea typeface="+mn-ea"/>
                <a:cs typeface="+mn-cs"/>
              </a:rPr>
              <a:t>Indwelling time 4.6hrs (VD) 6.3hrs (CD)</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highlight>
                  <a:srgbClr val="FFFF00"/>
                </a:highlight>
                <a:uLnTx/>
                <a:uFillTx/>
                <a:latin typeface="Century Schoolbook" panose="02040604050505020304"/>
                <a:ea typeface="+mn-ea"/>
                <a:cs typeface="+mn-cs"/>
              </a:rPr>
              <a:t>Control in 5 minutes for majority of cases</a:t>
            </a:r>
          </a:p>
          <a:p>
            <a:pPr marL="1143000" marR="0" lvl="2" indent="-228600" algn="l" defTabSz="914400" rtl="0" eaLnBrk="1" fontAlgn="auto" latinLnBrk="0" hangingPunct="1">
              <a:lnSpc>
                <a:spcPct val="90000"/>
              </a:lnSpc>
              <a:spcBef>
                <a:spcPts val="50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highlight>
                  <a:srgbClr val="FFFF00"/>
                </a:highlight>
                <a:uLnTx/>
                <a:uFillTx/>
                <a:latin typeface="Century Schoolbook" panose="02040604050505020304"/>
                <a:ea typeface="+mn-ea"/>
                <a:cs typeface="+mn-cs"/>
              </a:rPr>
              <a:t>3 SAEs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entury Schoolbook" panose="020406040505050203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48E92AE1-BB12-E24D-AED1-270B4A9126E7}"/>
              </a:ext>
            </a:extLst>
          </p:cNvPr>
          <p:cNvSpPr txBox="1"/>
          <p:nvPr/>
        </p:nvSpPr>
        <p:spPr>
          <a:xfrm>
            <a:off x="6598023" y="2354471"/>
            <a:ext cx="4460394"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Schoolbook" panose="02040604050505020304"/>
                <a:ea typeface="+mn-ea"/>
                <a:cs typeface="+mn-cs"/>
              </a:rPr>
              <a:t>In the real-world, JADA still shows a promising superior benefit for atony, but benefits not as robust given late use…</a:t>
            </a:r>
          </a:p>
        </p:txBody>
      </p:sp>
    </p:spTree>
    <p:extLst>
      <p:ext uri="{BB962C8B-B14F-4D97-AF65-F5344CB8AC3E}">
        <p14:creationId xmlns:p14="http://schemas.microsoft.com/office/powerpoint/2010/main" val="1443397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16C6-7A6E-1C44-870B-6C882B08713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14F71EF-630D-DA48-B68D-76055530B71B}"/>
              </a:ext>
            </a:extLst>
          </p:cNvPr>
          <p:cNvPicPr>
            <a:picLocks noChangeAspect="1"/>
          </p:cNvPicPr>
          <p:nvPr/>
        </p:nvPicPr>
        <p:blipFill>
          <a:blip r:embed="rId3"/>
          <a:stretch>
            <a:fillRect/>
          </a:stretch>
        </p:blipFill>
        <p:spPr>
          <a:xfrm>
            <a:off x="1094578" y="365760"/>
            <a:ext cx="10027227" cy="5790371"/>
          </a:xfrm>
          <a:prstGeom prst="rect">
            <a:avLst/>
          </a:prstGeom>
        </p:spPr>
      </p:pic>
    </p:spTree>
    <p:extLst>
      <p:ext uri="{BB962C8B-B14F-4D97-AF65-F5344CB8AC3E}">
        <p14:creationId xmlns:p14="http://schemas.microsoft.com/office/powerpoint/2010/main" val="1255712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9ADA9-6B34-D74B-ACB5-82FE3507593C}"/>
              </a:ext>
            </a:extLst>
          </p:cNvPr>
          <p:cNvPicPr>
            <a:picLocks noChangeAspect="1"/>
          </p:cNvPicPr>
          <p:nvPr/>
        </p:nvPicPr>
        <p:blipFill>
          <a:blip r:embed="rId3"/>
          <a:stretch>
            <a:fillRect/>
          </a:stretch>
        </p:blipFill>
        <p:spPr>
          <a:xfrm>
            <a:off x="1165412" y="1245188"/>
            <a:ext cx="9861176" cy="4047288"/>
          </a:xfrm>
          <a:prstGeom prst="rect">
            <a:avLst/>
          </a:prstGeom>
        </p:spPr>
      </p:pic>
    </p:spTree>
    <p:extLst>
      <p:ext uri="{BB962C8B-B14F-4D97-AF65-F5344CB8AC3E}">
        <p14:creationId xmlns:p14="http://schemas.microsoft.com/office/powerpoint/2010/main" val="266330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9C6F8-ED9E-D04E-980B-832E1B4EC5AA}"/>
              </a:ext>
            </a:extLst>
          </p:cNvPr>
          <p:cNvSpPr>
            <a:spLocks noGrp="1"/>
          </p:cNvSpPr>
          <p:nvPr>
            <p:ph type="title"/>
          </p:nvPr>
        </p:nvSpPr>
        <p:spPr>
          <a:xfrm>
            <a:off x="1396954" y="469669"/>
            <a:ext cx="9692640" cy="1325562"/>
          </a:xfrm>
        </p:spPr>
        <p:txBody>
          <a:bodyPr/>
          <a:lstStyle/>
          <a:p>
            <a:pPr algn="ctr"/>
            <a:r>
              <a:rPr lang="en-US" dirty="0">
                <a:solidFill>
                  <a:schemeClr val="bg1"/>
                </a:solidFill>
              </a:rPr>
              <a:t>IRIS Vacuum Device</a:t>
            </a:r>
            <a:br>
              <a:rPr lang="en-US" dirty="0">
                <a:solidFill>
                  <a:schemeClr val="bg1"/>
                </a:solidFill>
              </a:rPr>
            </a:br>
            <a:endParaRPr lang="en-US" dirty="0">
              <a:solidFill>
                <a:schemeClr val="bg1"/>
              </a:solidFill>
            </a:endParaRPr>
          </a:p>
        </p:txBody>
      </p:sp>
      <p:pic>
        <p:nvPicPr>
          <p:cNvPr id="4" name="Picture 3">
            <a:extLst>
              <a:ext uri="{FF2B5EF4-FFF2-40B4-BE49-F238E27FC236}">
                <a16:creationId xmlns:a16="http://schemas.microsoft.com/office/drawing/2014/main" id="{E1A8C5A1-FA1E-FF9B-62B4-DDCFDC617009}"/>
              </a:ext>
            </a:extLst>
          </p:cNvPr>
          <p:cNvPicPr>
            <a:picLocks noChangeAspect="1"/>
          </p:cNvPicPr>
          <p:nvPr/>
        </p:nvPicPr>
        <p:blipFill>
          <a:blip r:embed="rId3"/>
          <a:stretch>
            <a:fillRect/>
          </a:stretch>
        </p:blipFill>
        <p:spPr>
          <a:xfrm rot="16200000">
            <a:off x="4094575" y="1071722"/>
            <a:ext cx="4002849" cy="5337132"/>
          </a:xfrm>
          <a:prstGeom prst="rect">
            <a:avLst/>
          </a:prstGeom>
        </p:spPr>
      </p:pic>
    </p:spTree>
    <p:extLst>
      <p:ext uri="{BB962C8B-B14F-4D97-AF65-F5344CB8AC3E}">
        <p14:creationId xmlns:p14="http://schemas.microsoft.com/office/powerpoint/2010/main" val="371820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91" name="Picture 7"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48" y="1131464"/>
            <a:ext cx="3816350" cy="4783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ABF87C-BB3F-364D-8BE7-715A7639F441}"/>
              </a:ext>
            </a:extLst>
          </p:cNvPr>
          <p:cNvSpPr>
            <a:spLocks noGrp="1"/>
          </p:cNvSpPr>
          <p:nvPr>
            <p:ph type="title"/>
          </p:nvPr>
        </p:nvSpPr>
        <p:spPr/>
        <p:txBody>
          <a:bodyPr/>
          <a:lstStyle/>
          <a:p>
            <a:r>
              <a:rPr lang="en-US" dirty="0">
                <a:solidFill>
                  <a:schemeClr val="bg1"/>
                </a:solidFill>
              </a:rPr>
              <a:t>B-Lynch Suture</a:t>
            </a:r>
            <a:br>
              <a:rPr lang="en-US" dirty="0">
                <a:solidFill>
                  <a:schemeClr val="bg1"/>
                </a:solidFill>
              </a:rPr>
            </a:br>
            <a:endParaRPr lang="en-US" dirty="0">
              <a:solidFill>
                <a:schemeClr val="bg1"/>
              </a:solidFill>
            </a:endParaRPr>
          </a:p>
        </p:txBody>
      </p:sp>
      <p:pic>
        <p:nvPicPr>
          <p:cNvPr id="8" name="Picture 2" descr="BLynch sutures photo">
            <a:extLst>
              <a:ext uri="{FF2B5EF4-FFF2-40B4-BE49-F238E27FC236}">
                <a16:creationId xmlns:a16="http://schemas.microsoft.com/office/drawing/2014/main" id="{C2155A5C-76A7-F547-92C5-7A57286CE86C}"/>
              </a:ext>
            </a:extLst>
          </p:cNvPr>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a:stretch>
            <a:fillRect/>
          </a:stretch>
        </p:blipFill>
        <p:spPr>
          <a:xfrm>
            <a:off x="4975919" y="1447126"/>
            <a:ext cx="6223979" cy="4151813"/>
          </a:xfrm>
          <a:prstGeom prst="rect">
            <a:avLst/>
          </a:prstGeom>
        </p:spPr>
      </p:pic>
    </p:spTree>
    <p:extLst>
      <p:ext uri="{BB962C8B-B14F-4D97-AF65-F5344CB8AC3E}">
        <p14:creationId xmlns:p14="http://schemas.microsoft.com/office/powerpoint/2010/main" val="3614528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502E1-F560-F44D-A0F1-16DFCEFFE128}"/>
              </a:ext>
            </a:extLst>
          </p:cNvPr>
          <p:cNvSpPr>
            <a:spLocks noGrp="1"/>
          </p:cNvSpPr>
          <p:nvPr>
            <p:ph type="title"/>
          </p:nvPr>
        </p:nvSpPr>
        <p:spPr>
          <a:xfrm>
            <a:off x="1618903" y="677487"/>
            <a:ext cx="8954193" cy="849976"/>
          </a:xfrm>
        </p:spPr>
        <p:txBody>
          <a:bodyPr>
            <a:noAutofit/>
          </a:bodyPr>
          <a:lstStyle/>
          <a:p>
            <a:pPr algn="ctr"/>
            <a:r>
              <a:rPr lang="en-US" altLang="en-US" dirty="0">
                <a:solidFill>
                  <a:schemeClr val="bg1"/>
                </a:solidFill>
              </a:rPr>
              <a:t>Uterine Artery Ligation</a:t>
            </a:r>
            <a:br>
              <a:rPr lang="en-US" altLang="en-US" dirty="0">
                <a:solidFill>
                  <a:schemeClr val="bg1"/>
                </a:solidFill>
              </a:rPr>
            </a:br>
            <a:r>
              <a:rPr lang="en-US" altLang="en-US" dirty="0">
                <a:solidFill>
                  <a:schemeClr val="bg1"/>
                </a:solidFill>
              </a:rPr>
              <a:t> </a:t>
            </a:r>
            <a:endParaRPr lang="en-US" dirty="0">
              <a:solidFill>
                <a:schemeClr val="bg1"/>
              </a:solidFill>
            </a:endParaRPr>
          </a:p>
        </p:txBody>
      </p:sp>
      <p:pic>
        <p:nvPicPr>
          <p:cNvPr id="6" name="Picture 5">
            <a:extLst>
              <a:ext uri="{FF2B5EF4-FFF2-40B4-BE49-F238E27FC236}">
                <a16:creationId xmlns:a16="http://schemas.microsoft.com/office/drawing/2014/main" id="{955B4D92-C0EF-094B-BF80-E6DF5D536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115" y="1049823"/>
            <a:ext cx="5219770" cy="4758354"/>
          </a:xfrm>
          <a:prstGeom prst="rect">
            <a:avLst/>
          </a:prstGeom>
        </p:spPr>
      </p:pic>
    </p:spTree>
    <p:extLst>
      <p:ext uri="{BB962C8B-B14F-4D97-AF65-F5344CB8AC3E}">
        <p14:creationId xmlns:p14="http://schemas.microsoft.com/office/powerpoint/2010/main" val="2186018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297241"/>
            <a:ext cx="9692640" cy="1325562"/>
          </a:xfrm>
        </p:spPr>
        <p:txBody>
          <a:bodyPr>
            <a:normAutofit/>
          </a:bodyPr>
          <a:lstStyle/>
          <a:p>
            <a:pPr algn="ctr"/>
            <a:r>
              <a:rPr lang="en-US" dirty="0">
                <a:solidFill>
                  <a:schemeClr val="bg1"/>
                </a:solidFill>
              </a:rPr>
              <a:t>Trends in Pregnancy-related Mortality in the U.S.</a:t>
            </a:r>
          </a:p>
        </p:txBody>
      </p:sp>
      <p:pic>
        <p:nvPicPr>
          <p:cNvPr id="4" name="Content Placeholder 3"/>
          <p:cNvPicPr>
            <a:picLocks noGrp="1" noChangeAspect="1"/>
          </p:cNvPicPr>
          <p:nvPr>
            <p:ph idx="1"/>
          </p:nvPr>
        </p:nvPicPr>
        <p:blipFill>
          <a:blip r:embed="rId3"/>
          <a:stretch>
            <a:fillRect/>
          </a:stretch>
        </p:blipFill>
        <p:spPr>
          <a:xfrm>
            <a:off x="191925" y="1622803"/>
            <a:ext cx="6045510" cy="4451517"/>
          </a:xfrm>
          <a:prstGeom prst="rect">
            <a:avLst/>
          </a:prstGeom>
        </p:spPr>
      </p:pic>
      <p:pic>
        <p:nvPicPr>
          <p:cNvPr id="1026" name="Picture 2">
            <a:extLst>
              <a:ext uri="{FF2B5EF4-FFF2-40B4-BE49-F238E27FC236}">
                <a16:creationId xmlns:a16="http://schemas.microsoft.com/office/drawing/2014/main" id="{71878899-F398-B83C-7B4E-B7D89FA390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2458" y="2025876"/>
            <a:ext cx="4432054"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00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chemeClr val="bg1"/>
                </a:solidFill>
              </a:rPr>
              <a:t>Aortic Compression</a:t>
            </a:r>
            <a:br>
              <a:rPr lang="en-US" dirty="0">
                <a:solidFill>
                  <a:schemeClr val="bg1"/>
                </a:solidFill>
              </a:rPr>
            </a:br>
            <a:endParaRPr lang="en-US" dirty="0">
              <a:solidFill>
                <a:schemeClr val="bg1"/>
              </a:solidFill>
            </a:endParaRPr>
          </a:p>
        </p:txBody>
      </p:sp>
      <p:pic>
        <p:nvPicPr>
          <p:cNvPr id="2050" name="Picture 2" descr="https://www.mdedge.com/sites/default/files/Image/October-2018/OBGM0301010_f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399" y="1583414"/>
            <a:ext cx="506558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45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04BE-0973-6B41-A7DD-CB45876CE598}"/>
              </a:ext>
            </a:extLst>
          </p:cNvPr>
          <p:cNvSpPr>
            <a:spLocks noGrp="1"/>
          </p:cNvSpPr>
          <p:nvPr>
            <p:ph type="title"/>
          </p:nvPr>
        </p:nvSpPr>
        <p:spPr/>
        <p:txBody>
          <a:bodyPr>
            <a:noAutofit/>
          </a:bodyPr>
          <a:lstStyle/>
          <a:p>
            <a:pPr algn="ct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r>
              <a:rPr lang="en-US" dirty="0">
                <a:solidFill>
                  <a:schemeClr val="bg1"/>
                </a:solidFill>
              </a:rPr>
              <a:t>Transfusion = Perfusion</a:t>
            </a:r>
            <a:br>
              <a:rPr lang="en-US" dirty="0">
                <a:solidFill>
                  <a:schemeClr val="bg1"/>
                </a:solidFill>
              </a:rPr>
            </a:br>
            <a:endParaRPr lang="en-US" dirty="0">
              <a:solidFill>
                <a:schemeClr val="bg1"/>
              </a:solidFill>
            </a:endParaRPr>
          </a:p>
        </p:txBody>
      </p:sp>
      <p:pic>
        <p:nvPicPr>
          <p:cNvPr id="4" name="Picture 3">
            <a:extLst>
              <a:ext uri="{FF2B5EF4-FFF2-40B4-BE49-F238E27FC236}">
                <a16:creationId xmlns:a16="http://schemas.microsoft.com/office/drawing/2014/main" id="{F32C95A1-8DCE-CD47-8587-C90679282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041" y="2191045"/>
            <a:ext cx="4956302" cy="3444210"/>
          </a:xfrm>
          <a:prstGeom prst="rect">
            <a:avLst/>
          </a:prstGeom>
        </p:spPr>
      </p:pic>
    </p:spTree>
    <p:extLst>
      <p:ext uri="{BB962C8B-B14F-4D97-AF65-F5344CB8AC3E}">
        <p14:creationId xmlns:p14="http://schemas.microsoft.com/office/powerpoint/2010/main" val="1091796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8496300" y="4543196"/>
            <a:ext cx="1981200" cy="1310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086100" y="976745"/>
            <a:ext cx="6019800" cy="2209800"/>
          </a:xfrm>
        </p:spPr>
        <p:txBody>
          <a:bodyPr/>
          <a:lstStyle/>
          <a:p>
            <a:r>
              <a:rPr lang="en-US" dirty="0">
                <a:solidFill>
                  <a:schemeClr val="tx1"/>
                </a:solidFill>
              </a:rPr>
              <a:t>Planning for and Responding to Obstetric Hemorrhage</a:t>
            </a:r>
          </a:p>
        </p:txBody>
      </p:sp>
      <p:sp>
        <p:nvSpPr>
          <p:cNvPr id="5" name="Subtitle 4"/>
          <p:cNvSpPr>
            <a:spLocks noGrp="1"/>
          </p:cNvSpPr>
          <p:nvPr>
            <p:ph type="subTitle" idx="1"/>
          </p:nvPr>
        </p:nvSpPr>
        <p:spPr>
          <a:xfrm>
            <a:off x="2019300" y="3415145"/>
            <a:ext cx="6477000" cy="2057400"/>
          </a:xfrm>
        </p:spPr>
        <p:txBody>
          <a:bodyPr/>
          <a:lstStyle/>
          <a:p>
            <a:pPr algn="ctr"/>
            <a:r>
              <a:rPr lang="en-US" b="1" dirty="0"/>
              <a:t>California Maternal Quality Care Collaborative </a:t>
            </a:r>
          </a:p>
          <a:p>
            <a:pPr algn="ctr"/>
            <a:r>
              <a:rPr lang="en-US" b="1" dirty="0"/>
              <a:t>Obstetric Hemorrhage Version 2.0 Task Force</a:t>
            </a:r>
          </a:p>
          <a:p>
            <a:pPr algn="ctr"/>
            <a:endParaRPr lang="en-US" dirty="0"/>
          </a:p>
          <a:p>
            <a:pPr algn="ctr"/>
            <a:r>
              <a:rPr lang="en-US" sz="1400" dirty="0">
                <a:solidFill>
                  <a:srgbClr val="000000"/>
                </a:solidFill>
                <a:latin typeface="Arial" charset="0"/>
              </a:rPr>
              <a:t>This project was supported by Title V funds received from the California Department of Public Health; Maternal, Child and Adolescent Health Division</a:t>
            </a:r>
          </a:p>
        </p:txBody>
      </p:sp>
      <p:grpSp>
        <p:nvGrpSpPr>
          <p:cNvPr id="9" name="Group 8"/>
          <p:cNvGrpSpPr/>
          <p:nvPr/>
        </p:nvGrpSpPr>
        <p:grpSpPr>
          <a:xfrm>
            <a:off x="1333501" y="4786745"/>
            <a:ext cx="838200" cy="762000"/>
            <a:chOff x="495300" y="5462588"/>
            <a:chExt cx="1230313" cy="1006475"/>
          </a:xfrm>
        </p:grpSpPr>
        <p:sp>
          <p:nvSpPr>
            <p:cNvPr id="10" name="Freeform 31"/>
            <p:cNvSpPr>
              <a:spLocks/>
            </p:cNvSpPr>
            <p:nvPr/>
          </p:nvSpPr>
          <p:spPr bwMode="auto">
            <a:xfrm>
              <a:off x="1295400" y="5503863"/>
              <a:ext cx="430213" cy="803275"/>
            </a:xfrm>
            <a:custGeom>
              <a:avLst/>
              <a:gdLst/>
              <a:ahLst/>
              <a:cxnLst>
                <a:cxn ang="0">
                  <a:pos x="113" y="96"/>
                </a:cxn>
                <a:cxn ang="0">
                  <a:pos x="107" y="84"/>
                </a:cxn>
                <a:cxn ang="0">
                  <a:pos x="100" y="72"/>
                </a:cxn>
                <a:cxn ang="0">
                  <a:pos x="92" y="58"/>
                </a:cxn>
                <a:cxn ang="0">
                  <a:pos x="85" y="44"/>
                </a:cxn>
                <a:cxn ang="0">
                  <a:pos x="78" y="30"/>
                </a:cxn>
                <a:cxn ang="0">
                  <a:pos x="71" y="19"/>
                </a:cxn>
                <a:cxn ang="0">
                  <a:pos x="67" y="10"/>
                </a:cxn>
                <a:cxn ang="0">
                  <a:pos x="63" y="3"/>
                </a:cxn>
                <a:cxn ang="0">
                  <a:pos x="63" y="0"/>
                </a:cxn>
                <a:cxn ang="0">
                  <a:pos x="63" y="0"/>
                </a:cxn>
                <a:cxn ang="0">
                  <a:pos x="63" y="0"/>
                </a:cxn>
                <a:cxn ang="0">
                  <a:pos x="62" y="1"/>
                </a:cxn>
                <a:cxn ang="0">
                  <a:pos x="62" y="1"/>
                </a:cxn>
                <a:cxn ang="0">
                  <a:pos x="62" y="1"/>
                </a:cxn>
                <a:cxn ang="0">
                  <a:pos x="62" y="0"/>
                </a:cxn>
                <a:cxn ang="0">
                  <a:pos x="62" y="0"/>
                </a:cxn>
                <a:cxn ang="0">
                  <a:pos x="62" y="0"/>
                </a:cxn>
                <a:cxn ang="0">
                  <a:pos x="62" y="3"/>
                </a:cxn>
                <a:cxn ang="0">
                  <a:pos x="59" y="10"/>
                </a:cxn>
                <a:cxn ang="0">
                  <a:pos x="54" y="19"/>
                </a:cxn>
                <a:cxn ang="0">
                  <a:pos x="47" y="30"/>
                </a:cxn>
                <a:cxn ang="0">
                  <a:pos x="40" y="44"/>
                </a:cxn>
                <a:cxn ang="0">
                  <a:pos x="33" y="58"/>
                </a:cxn>
                <a:cxn ang="0">
                  <a:pos x="25" y="72"/>
                </a:cxn>
                <a:cxn ang="0">
                  <a:pos x="18" y="84"/>
                </a:cxn>
                <a:cxn ang="0">
                  <a:pos x="13" y="96"/>
                </a:cxn>
                <a:cxn ang="0">
                  <a:pos x="9" y="102"/>
                </a:cxn>
                <a:cxn ang="0">
                  <a:pos x="5" y="112"/>
                </a:cxn>
                <a:cxn ang="0">
                  <a:pos x="1" y="124"/>
                </a:cxn>
                <a:cxn ang="0">
                  <a:pos x="0" y="132"/>
                </a:cxn>
                <a:cxn ang="0">
                  <a:pos x="1" y="144"/>
                </a:cxn>
                <a:cxn ang="0">
                  <a:pos x="5" y="156"/>
                </a:cxn>
                <a:cxn ang="0">
                  <a:pos x="10" y="166"/>
                </a:cxn>
                <a:cxn ang="0">
                  <a:pos x="18" y="174"/>
                </a:cxn>
                <a:cxn ang="0">
                  <a:pos x="26" y="182"/>
                </a:cxn>
                <a:cxn ang="0">
                  <a:pos x="37" y="188"/>
                </a:cxn>
                <a:cxn ang="0">
                  <a:pos x="48" y="191"/>
                </a:cxn>
                <a:cxn ang="0">
                  <a:pos x="61" y="193"/>
                </a:cxn>
                <a:cxn ang="0">
                  <a:pos x="61" y="193"/>
                </a:cxn>
                <a:cxn ang="0">
                  <a:pos x="62" y="193"/>
                </a:cxn>
                <a:cxn ang="0">
                  <a:pos x="62" y="193"/>
                </a:cxn>
                <a:cxn ang="0">
                  <a:pos x="62" y="193"/>
                </a:cxn>
                <a:cxn ang="0">
                  <a:pos x="63" y="193"/>
                </a:cxn>
                <a:cxn ang="0">
                  <a:pos x="63" y="193"/>
                </a:cxn>
                <a:cxn ang="0">
                  <a:pos x="63" y="193"/>
                </a:cxn>
                <a:cxn ang="0">
                  <a:pos x="64" y="193"/>
                </a:cxn>
                <a:cxn ang="0">
                  <a:pos x="77" y="191"/>
                </a:cxn>
                <a:cxn ang="0">
                  <a:pos x="87" y="188"/>
                </a:cxn>
                <a:cxn ang="0">
                  <a:pos x="98" y="182"/>
                </a:cxn>
                <a:cxn ang="0">
                  <a:pos x="107" y="174"/>
                </a:cxn>
                <a:cxn ang="0">
                  <a:pos x="114" y="166"/>
                </a:cxn>
                <a:cxn ang="0">
                  <a:pos x="120" y="156"/>
                </a:cxn>
                <a:cxn ang="0">
                  <a:pos x="123" y="144"/>
                </a:cxn>
                <a:cxn ang="0">
                  <a:pos x="124" y="132"/>
                </a:cxn>
                <a:cxn ang="0">
                  <a:pos x="123" y="124"/>
                </a:cxn>
                <a:cxn ang="0">
                  <a:pos x="120" y="112"/>
                </a:cxn>
                <a:cxn ang="0">
                  <a:pos x="116" y="102"/>
                </a:cxn>
                <a:cxn ang="0">
                  <a:pos x="113" y="96"/>
                </a:cxn>
              </a:cxnLst>
              <a:rect l="0" t="0" r="r" b="b"/>
              <a:pathLst>
                <a:path w="124" h="193">
                  <a:moveTo>
                    <a:pt x="113" y="96"/>
                  </a:moveTo>
                  <a:lnTo>
                    <a:pt x="107" y="84"/>
                  </a:lnTo>
                  <a:lnTo>
                    <a:pt x="100" y="72"/>
                  </a:lnTo>
                  <a:lnTo>
                    <a:pt x="92" y="58"/>
                  </a:lnTo>
                  <a:lnTo>
                    <a:pt x="85" y="44"/>
                  </a:lnTo>
                  <a:lnTo>
                    <a:pt x="78" y="30"/>
                  </a:lnTo>
                  <a:lnTo>
                    <a:pt x="71" y="19"/>
                  </a:lnTo>
                  <a:lnTo>
                    <a:pt x="67" y="10"/>
                  </a:lnTo>
                  <a:lnTo>
                    <a:pt x="63" y="3"/>
                  </a:lnTo>
                  <a:lnTo>
                    <a:pt x="63" y="0"/>
                  </a:lnTo>
                  <a:lnTo>
                    <a:pt x="63" y="0"/>
                  </a:lnTo>
                  <a:lnTo>
                    <a:pt x="63" y="0"/>
                  </a:lnTo>
                  <a:lnTo>
                    <a:pt x="62" y="1"/>
                  </a:lnTo>
                  <a:lnTo>
                    <a:pt x="62" y="1"/>
                  </a:lnTo>
                  <a:lnTo>
                    <a:pt x="62" y="1"/>
                  </a:lnTo>
                  <a:lnTo>
                    <a:pt x="62" y="0"/>
                  </a:lnTo>
                  <a:lnTo>
                    <a:pt x="62" y="0"/>
                  </a:lnTo>
                  <a:lnTo>
                    <a:pt x="62" y="0"/>
                  </a:lnTo>
                  <a:lnTo>
                    <a:pt x="62" y="3"/>
                  </a:lnTo>
                  <a:lnTo>
                    <a:pt x="59" y="10"/>
                  </a:lnTo>
                  <a:lnTo>
                    <a:pt x="54" y="19"/>
                  </a:lnTo>
                  <a:lnTo>
                    <a:pt x="47" y="30"/>
                  </a:lnTo>
                  <a:lnTo>
                    <a:pt x="40" y="44"/>
                  </a:lnTo>
                  <a:lnTo>
                    <a:pt x="33" y="58"/>
                  </a:lnTo>
                  <a:lnTo>
                    <a:pt x="25" y="72"/>
                  </a:lnTo>
                  <a:lnTo>
                    <a:pt x="18" y="84"/>
                  </a:lnTo>
                  <a:lnTo>
                    <a:pt x="13" y="96"/>
                  </a:lnTo>
                  <a:lnTo>
                    <a:pt x="9" y="102"/>
                  </a:lnTo>
                  <a:lnTo>
                    <a:pt x="5" y="112"/>
                  </a:lnTo>
                  <a:lnTo>
                    <a:pt x="1" y="124"/>
                  </a:lnTo>
                  <a:lnTo>
                    <a:pt x="0" y="132"/>
                  </a:lnTo>
                  <a:lnTo>
                    <a:pt x="1" y="144"/>
                  </a:lnTo>
                  <a:lnTo>
                    <a:pt x="5" y="156"/>
                  </a:lnTo>
                  <a:lnTo>
                    <a:pt x="10" y="166"/>
                  </a:lnTo>
                  <a:lnTo>
                    <a:pt x="18" y="174"/>
                  </a:lnTo>
                  <a:lnTo>
                    <a:pt x="26" y="182"/>
                  </a:lnTo>
                  <a:lnTo>
                    <a:pt x="37" y="188"/>
                  </a:lnTo>
                  <a:lnTo>
                    <a:pt x="48" y="191"/>
                  </a:lnTo>
                  <a:lnTo>
                    <a:pt x="61" y="193"/>
                  </a:lnTo>
                  <a:lnTo>
                    <a:pt x="61" y="193"/>
                  </a:lnTo>
                  <a:lnTo>
                    <a:pt x="62" y="193"/>
                  </a:lnTo>
                  <a:lnTo>
                    <a:pt x="62" y="193"/>
                  </a:lnTo>
                  <a:lnTo>
                    <a:pt x="62" y="193"/>
                  </a:lnTo>
                  <a:lnTo>
                    <a:pt x="63" y="193"/>
                  </a:lnTo>
                  <a:lnTo>
                    <a:pt x="63" y="193"/>
                  </a:lnTo>
                  <a:lnTo>
                    <a:pt x="63" y="193"/>
                  </a:lnTo>
                  <a:lnTo>
                    <a:pt x="64" y="193"/>
                  </a:lnTo>
                  <a:lnTo>
                    <a:pt x="77" y="191"/>
                  </a:lnTo>
                  <a:lnTo>
                    <a:pt x="87" y="188"/>
                  </a:lnTo>
                  <a:lnTo>
                    <a:pt x="98" y="182"/>
                  </a:lnTo>
                  <a:lnTo>
                    <a:pt x="107" y="174"/>
                  </a:lnTo>
                  <a:lnTo>
                    <a:pt x="114" y="166"/>
                  </a:lnTo>
                  <a:lnTo>
                    <a:pt x="120" y="156"/>
                  </a:lnTo>
                  <a:lnTo>
                    <a:pt x="123" y="144"/>
                  </a:lnTo>
                  <a:lnTo>
                    <a:pt x="124" y="132"/>
                  </a:lnTo>
                  <a:lnTo>
                    <a:pt x="123" y="124"/>
                  </a:lnTo>
                  <a:lnTo>
                    <a:pt x="120" y="112"/>
                  </a:lnTo>
                  <a:lnTo>
                    <a:pt x="116" y="102"/>
                  </a:lnTo>
                  <a:lnTo>
                    <a:pt x="113" y="96"/>
                  </a:lnTo>
                  <a:close/>
                </a:path>
              </a:pathLst>
            </a:custGeom>
            <a:solidFill>
              <a:srgbClr val="FF0000"/>
            </a:solidFill>
            <a:ln w="19050" cmpd="sng">
              <a:solidFill>
                <a:schemeClr val="tx1"/>
              </a:solidFill>
              <a:round/>
              <a:headEnd/>
              <a:tailEnd/>
            </a:ln>
          </p:spPr>
          <p:txBody>
            <a:bodyPr/>
            <a:lstStyle/>
            <a:p>
              <a:pPr algn="ctr" defTabSz="914400" eaLnBrk="0" fontAlgn="base" hangingPunct="0">
                <a:spcBef>
                  <a:spcPct val="0"/>
                </a:spcBef>
                <a:spcAft>
                  <a:spcPct val="0"/>
                </a:spcAft>
              </a:pPr>
              <a:endParaRPr lang="en-US" sz="2400" dirty="0">
                <a:solidFill>
                  <a:srgbClr val="000000"/>
                </a:solidFill>
                <a:latin typeface="Arial" pitchFamily="34" charset="0"/>
                <a:ea typeface="MS PGothic" pitchFamily="34" charset="-128"/>
              </a:endParaRPr>
            </a:p>
          </p:txBody>
        </p:sp>
        <p:sp>
          <p:nvSpPr>
            <p:cNvPr id="11" name="WordArt 32"/>
            <p:cNvSpPr>
              <a:spLocks noChangeArrowheads="1" noChangeShapeType="1" noTextEdit="1"/>
            </p:cNvSpPr>
            <p:nvPr/>
          </p:nvSpPr>
          <p:spPr bwMode="auto">
            <a:xfrm>
              <a:off x="495300" y="5462588"/>
              <a:ext cx="666750" cy="100647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solidFill>
                    <a:srgbClr val="FF0000"/>
                  </a:solidFill>
                  <a:effectLst>
                    <a:outerShdw dist="35921" dir="2700000" algn="ctr" rotWithShape="0">
                      <a:srgbClr val="808080">
                        <a:alpha val="80000"/>
                      </a:srgbClr>
                    </a:outerShdw>
                  </a:effectLst>
                  <a:latin typeface="Arial Black"/>
                  <a:ea typeface="MS PGothic" pitchFamily="34" charset="-128"/>
                </a:rPr>
                <a:t>H</a:t>
              </a:r>
            </a:p>
          </p:txBody>
        </p:sp>
      </p:grpSp>
      <p:sp>
        <p:nvSpPr>
          <p:cNvPr id="3" name="Slide Number Placeholder 2"/>
          <p:cNvSpPr>
            <a:spLocks noGrp="1"/>
          </p:cNvSpPr>
          <p:nvPr>
            <p:ph type="sldNum" sz="quarter" idx="12"/>
          </p:nvPr>
        </p:nvSpPr>
        <p:spPr>
          <a:xfrm>
            <a:off x="7797800" y="5396345"/>
            <a:ext cx="2133600" cy="457200"/>
          </a:xfrm>
        </p:spPr>
        <p:txBody>
          <a:bodyPr/>
          <a:lstStyle/>
          <a:p>
            <a:pPr defTabSz="914400" fontAlgn="base">
              <a:spcBef>
                <a:spcPct val="0"/>
              </a:spcBef>
              <a:spcAft>
                <a:spcPct val="0"/>
              </a:spcAft>
            </a:pPr>
            <a:fld id="{E50D87D9-1DF0-4495-A4D6-64409A93AC68}" type="slidenum">
              <a:rPr lang="en-US" altLang="en-US">
                <a:solidFill>
                  <a:srgbClr val="000000">
                    <a:tint val="75000"/>
                  </a:srgbClr>
                </a:solidFill>
                <a:ea typeface="MS PGothic" pitchFamily="34" charset="-128"/>
              </a:rPr>
              <a:pPr defTabSz="914400" fontAlgn="base">
                <a:spcBef>
                  <a:spcPct val="0"/>
                </a:spcBef>
                <a:spcAft>
                  <a:spcPct val="0"/>
                </a:spcAft>
              </a:pPr>
              <a:t>42</a:t>
            </a:fld>
            <a:endParaRPr lang="en-US" altLang="en-US" dirty="0">
              <a:solidFill>
                <a:srgbClr val="000000">
                  <a:tint val="75000"/>
                </a:srgbClr>
              </a:solidFill>
              <a:ea typeface="MS PGothic" pitchFamily="34" charset="-128"/>
            </a:endParaRPr>
          </a:p>
        </p:txBody>
      </p:sp>
    </p:spTree>
    <p:extLst>
      <p:ext uri="{BB962C8B-B14F-4D97-AF65-F5344CB8AC3E}">
        <p14:creationId xmlns:p14="http://schemas.microsoft.com/office/powerpoint/2010/main" val="3587915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315191"/>
            <a:ext cx="8269567" cy="914400"/>
          </a:xfrm>
        </p:spPr>
        <p:txBody>
          <a:bodyPr/>
          <a:lstStyle/>
          <a:p>
            <a:r>
              <a:rPr lang="en-US" sz="3200" dirty="0"/>
              <a:t>Key 2008 CMQCC Hemorrhage Task Force Survey Findings</a:t>
            </a:r>
          </a:p>
        </p:txBody>
      </p:sp>
      <p:sp>
        <p:nvSpPr>
          <p:cNvPr id="5" name="Content Placeholder 4"/>
          <p:cNvSpPr>
            <a:spLocks noGrp="1"/>
          </p:cNvSpPr>
          <p:nvPr>
            <p:ph idx="1"/>
          </p:nvPr>
        </p:nvSpPr>
        <p:spPr>
          <a:xfrm>
            <a:off x="1981200" y="1437409"/>
            <a:ext cx="8229600" cy="5181600"/>
          </a:xfrm>
        </p:spPr>
        <p:txBody>
          <a:bodyPr/>
          <a:lstStyle/>
          <a:p>
            <a:pPr marL="336550" indent="-336550" eaLnBrk="1" hangingPunct="1">
              <a:lnSpc>
                <a:spcPct val="80000"/>
              </a:lnSpc>
              <a:spcAft>
                <a:spcPts val="1000"/>
              </a:spcAft>
              <a:buClr>
                <a:srgbClr val="FF9900"/>
              </a:buClr>
              <a:tabLst>
                <a:tab pos="336550" algn="l"/>
              </a:tabLst>
              <a:defRPr/>
            </a:pPr>
            <a:r>
              <a:rPr lang="en-US" sz="2300" dirty="0">
                <a:solidFill>
                  <a:srgbClr val="000000"/>
                </a:solidFill>
                <a:latin typeface="Arial" panose="020B0604020202020204" pitchFamily="34" charset="0"/>
                <a:cs typeface="Arial" panose="020B0604020202020204" pitchFamily="34" charset="0"/>
              </a:rPr>
              <a:t>40% of hospitals did not have a hemorrhage protocol</a:t>
            </a:r>
          </a:p>
          <a:p>
            <a:pPr marL="336550" indent="-336550" eaLnBrk="1" hangingPunct="1">
              <a:lnSpc>
                <a:spcPct val="80000"/>
              </a:lnSpc>
              <a:spcAft>
                <a:spcPts val="1000"/>
              </a:spcAft>
              <a:buClr>
                <a:srgbClr val="FF9900"/>
              </a:buClr>
              <a:tabLst>
                <a:tab pos="336550" algn="l"/>
              </a:tabLst>
              <a:defRPr/>
            </a:pPr>
            <a:r>
              <a:rPr lang="en-US" sz="2300" dirty="0">
                <a:solidFill>
                  <a:srgbClr val="000000"/>
                </a:solidFill>
                <a:latin typeface="Arial" panose="020B0604020202020204" pitchFamily="34" charset="0"/>
                <a:cs typeface="Arial" panose="020B0604020202020204" pitchFamily="34" charset="0"/>
              </a:rPr>
              <a:t>Inconsistent definitions of hemorrhage were used among responding hospitals</a:t>
            </a:r>
          </a:p>
          <a:p>
            <a:pPr marL="336550" indent="-336550" eaLnBrk="1" hangingPunct="1">
              <a:lnSpc>
                <a:spcPct val="80000"/>
              </a:lnSpc>
              <a:spcAft>
                <a:spcPts val="1000"/>
              </a:spcAft>
              <a:buClr>
                <a:srgbClr val="FF9900"/>
              </a:buClr>
              <a:tabLst>
                <a:tab pos="336550" algn="l"/>
              </a:tabLst>
              <a:defRPr/>
            </a:pPr>
            <a:r>
              <a:rPr lang="en-US" sz="2300" dirty="0">
                <a:solidFill>
                  <a:srgbClr val="000000"/>
                </a:solidFill>
                <a:latin typeface="Arial" panose="020B0604020202020204" pitchFamily="34" charset="0"/>
                <a:cs typeface="Arial" panose="020B0604020202020204" pitchFamily="34" charset="0"/>
              </a:rPr>
              <a:t>70% of hospitals were not performing drills</a:t>
            </a:r>
          </a:p>
          <a:p>
            <a:pPr marL="863600" lvl="2" indent="-463550" eaLnBrk="1" hangingPunct="1">
              <a:lnSpc>
                <a:spcPct val="80000"/>
              </a:lnSpc>
              <a:spcAft>
                <a:spcPts val="1000"/>
              </a:spcAft>
              <a:buClr>
                <a:srgbClr val="FF9900"/>
              </a:buClr>
              <a:buNone/>
              <a:tabLst>
                <a:tab pos="336550" algn="l"/>
              </a:tabLst>
              <a:defRPr/>
            </a:pPr>
            <a:r>
              <a:rPr lang="en-US" sz="2300" dirty="0">
                <a:solidFill>
                  <a:srgbClr val="008000"/>
                </a:solidFill>
                <a:latin typeface="Arial" panose="020B0604020202020204" pitchFamily="34" charset="0"/>
                <a:cs typeface="Arial" panose="020B0604020202020204" pitchFamily="34" charset="0"/>
              </a:rPr>
              <a:t>	</a:t>
            </a:r>
            <a:r>
              <a:rPr lang="en-US" sz="2300" dirty="0">
                <a:solidFill>
                  <a:srgbClr val="C00000"/>
                </a:solidFill>
                <a:latin typeface="Arial" panose="020B0604020202020204" pitchFamily="34" charset="0"/>
                <a:cs typeface="Arial" panose="020B0604020202020204" pitchFamily="34" charset="0"/>
              </a:rPr>
              <a:t>MDs were not regularly participating in drills in hospitals that were doing them</a:t>
            </a:r>
          </a:p>
          <a:p>
            <a:pPr marL="336550" indent="-336550" eaLnBrk="1" hangingPunct="1">
              <a:lnSpc>
                <a:spcPct val="80000"/>
              </a:lnSpc>
              <a:spcAft>
                <a:spcPts val="1000"/>
              </a:spcAft>
              <a:buClr>
                <a:srgbClr val="FF9900"/>
              </a:buClr>
              <a:tabLst>
                <a:tab pos="336550" algn="l"/>
              </a:tabLst>
              <a:defRPr/>
            </a:pPr>
            <a:r>
              <a:rPr lang="en-US" sz="2300" dirty="0">
                <a:solidFill>
                  <a:srgbClr val="000000"/>
                </a:solidFill>
                <a:latin typeface="Arial" panose="020B0604020202020204" pitchFamily="34" charset="0"/>
                <a:cs typeface="Arial" panose="020B0604020202020204" pitchFamily="34" charset="0"/>
              </a:rPr>
              <a:t>Most had access to all 4 uterotonics</a:t>
            </a:r>
            <a:endParaRPr lang="en-US" sz="2300" dirty="0">
              <a:solidFill>
                <a:srgbClr val="008000"/>
              </a:solidFill>
              <a:latin typeface="Arial" panose="020B0604020202020204" pitchFamily="34" charset="0"/>
              <a:cs typeface="Arial" panose="020B0604020202020204" pitchFamily="34" charset="0"/>
            </a:endParaRPr>
          </a:p>
          <a:p>
            <a:pPr marL="336550" indent="-336550" eaLnBrk="1" hangingPunct="1">
              <a:lnSpc>
                <a:spcPct val="80000"/>
              </a:lnSpc>
              <a:spcAft>
                <a:spcPts val="1000"/>
              </a:spcAft>
              <a:buClr>
                <a:srgbClr val="FF9900"/>
              </a:buClr>
              <a:tabLst>
                <a:tab pos="336550" algn="l"/>
              </a:tabLst>
              <a:defRPr/>
            </a:pPr>
            <a:r>
              <a:rPr lang="en-US" sz="2300" dirty="0">
                <a:solidFill>
                  <a:srgbClr val="000000"/>
                </a:solidFill>
                <a:latin typeface="Arial" panose="020B0604020202020204" pitchFamily="34" charset="0"/>
                <a:cs typeface="Arial" panose="020B0604020202020204" pitchFamily="34" charset="0"/>
              </a:rPr>
              <a:t>Many hospital reported they did not have access to alternative treatment methods, e.g., Balloons </a:t>
            </a:r>
          </a:p>
          <a:p>
            <a:pPr marL="0" indent="0" eaLnBrk="1" hangingPunct="1">
              <a:lnSpc>
                <a:spcPct val="80000"/>
              </a:lnSpc>
              <a:spcAft>
                <a:spcPts val="1000"/>
              </a:spcAft>
              <a:buClr>
                <a:srgbClr val="FF9900"/>
              </a:buClr>
              <a:buNone/>
              <a:tabLst>
                <a:tab pos="336550" algn="l"/>
              </a:tabLst>
              <a:defRPr/>
            </a:pPr>
            <a:r>
              <a:rPr lang="en-US" sz="1800" dirty="0">
                <a:solidFill>
                  <a:srgbClr val="000000"/>
                </a:solidFill>
                <a:latin typeface="Arial" panose="020B0604020202020204" pitchFamily="34" charset="0"/>
                <a:cs typeface="Arial" panose="020B0604020202020204" pitchFamily="34" charset="0"/>
              </a:rPr>
              <a:t>Note: 173 hospitals responded to the first baseline survey. The response rate is 66.3% based on 173/261 hospitals (2008) with annual delivery volume &gt; 50 births.</a:t>
            </a:r>
          </a:p>
        </p:txBody>
      </p:sp>
    </p:spTree>
    <p:extLst>
      <p:ext uri="{BB962C8B-B14F-4D97-AF65-F5344CB8AC3E}">
        <p14:creationId xmlns:p14="http://schemas.microsoft.com/office/powerpoint/2010/main" val="3168020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267200"/>
          </a:xfrm>
        </p:spPr>
        <p:txBody>
          <a:bodyPr/>
          <a:lstStyle/>
          <a:p>
            <a:pPr>
              <a:spcBef>
                <a:spcPts val="600"/>
              </a:spcBef>
              <a:buNone/>
            </a:pPr>
            <a:r>
              <a:rPr lang="en-US" sz="2400" b="1" u="sng" dirty="0">
                <a:ea typeface="ＭＳ Ｐゴシック" charset="0"/>
              </a:rPr>
              <a:t>Readiness:  (every unit)</a:t>
            </a:r>
          </a:p>
          <a:p>
            <a:pPr marL="401638" indent="-223838">
              <a:spcBef>
                <a:spcPts val="600"/>
              </a:spcBef>
            </a:pPr>
            <a:r>
              <a:rPr lang="en-US" sz="2000" dirty="0">
                <a:ea typeface="ＭＳ Ｐゴシック" charset="0"/>
              </a:rPr>
              <a:t>Hemorrhage Cart / with Procedural Instructions (balloons, compression stiches)</a:t>
            </a:r>
          </a:p>
          <a:p>
            <a:pPr marL="401638" indent="-223838">
              <a:spcBef>
                <a:spcPts val="600"/>
              </a:spcBef>
            </a:pPr>
            <a:r>
              <a:rPr lang="en-US" sz="2000" dirty="0">
                <a:ea typeface="ＭＳ Ｐゴシック" charset="0"/>
              </a:rPr>
              <a:t>Rapid access to hemorrhage medications (kit or equivalent)</a:t>
            </a:r>
          </a:p>
          <a:p>
            <a:pPr marL="401638" indent="-223838">
              <a:spcBef>
                <a:spcPts val="600"/>
              </a:spcBef>
            </a:pPr>
            <a:r>
              <a:rPr lang="en-US" sz="2000" dirty="0">
                <a:ea typeface="ＭＳ Ｐゴシック" charset="0"/>
              </a:rPr>
              <a:t>Establish a response team: multiple partnerships // unit education, drills, debriefs</a:t>
            </a:r>
          </a:p>
          <a:p>
            <a:pPr marL="401638" indent="-223838">
              <a:spcBef>
                <a:spcPts val="600"/>
              </a:spcBef>
            </a:pPr>
            <a:r>
              <a:rPr lang="en-US" sz="2000" dirty="0">
                <a:ea typeface="ＭＳ Ｐゴシック" charset="0"/>
              </a:rPr>
              <a:t>Establish MTP and 0-neg/uncrossmatched transfusion protocols</a:t>
            </a:r>
          </a:p>
          <a:p>
            <a:pPr>
              <a:spcBef>
                <a:spcPts val="600"/>
              </a:spcBef>
              <a:buNone/>
            </a:pPr>
            <a:r>
              <a:rPr lang="en-US" sz="2400" b="1" u="sng" dirty="0">
                <a:ea typeface="ＭＳ Ｐゴシック" charset="0"/>
              </a:rPr>
              <a:t>Recognition: (every patient)</a:t>
            </a:r>
          </a:p>
          <a:p>
            <a:pPr marL="401638" indent="-223838">
              <a:spcBef>
                <a:spcPts val="600"/>
              </a:spcBef>
            </a:pPr>
            <a:r>
              <a:rPr lang="en-US" sz="2000" dirty="0">
                <a:ea typeface="ＭＳ Ｐゴシック" charset="0"/>
              </a:rPr>
              <a:t>Assessment of hemorrhage risk (prenatal, on admission, ongoing in labor &amp; PP) </a:t>
            </a:r>
          </a:p>
          <a:p>
            <a:pPr marL="401638" indent="-223838">
              <a:spcBef>
                <a:spcPts val="600"/>
              </a:spcBef>
            </a:pPr>
            <a:r>
              <a:rPr lang="en-US" sz="2000" dirty="0">
                <a:ea typeface="ＭＳ Ｐゴシック" charset="0"/>
              </a:rPr>
              <a:t>Measurement of CUMMULATIVE blood loss </a:t>
            </a:r>
          </a:p>
          <a:p>
            <a:pPr marL="401638" indent="-223838">
              <a:spcBef>
                <a:spcPts val="600"/>
              </a:spcBef>
            </a:pPr>
            <a:r>
              <a:rPr lang="en-US" sz="2000" dirty="0">
                <a:ea typeface="ＭＳ Ｐゴシック" charset="0"/>
              </a:rPr>
              <a:t>Active Management of 3rd Stage (oxytocin after birth)</a:t>
            </a:r>
            <a:r>
              <a:rPr lang="en-US" sz="2000" dirty="0">
                <a:solidFill>
                  <a:srgbClr val="C00000"/>
                </a:solidFill>
                <a:ea typeface="ＭＳ Ｐゴシック" charset="0"/>
              </a:rPr>
              <a:t>*</a:t>
            </a:r>
          </a:p>
          <a:p>
            <a:endParaRPr lang="en-US" sz="1800" dirty="0"/>
          </a:p>
        </p:txBody>
      </p:sp>
      <p:sp>
        <p:nvSpPr>
          <p:cNvPr id="4" name="Title 1"/>
          <p:cNvSpPr>
            <a:spLocks noGrp="1"/>
          </p:cNvSpPr>
          <p:nvPr>
            <p:ph type="title"/>
          </p:nvPr>
        </p:nvSpPr>
        <p:spPr/>
        <p:txBody>
          <a:bodyPr/>
          <a:lstStyle/>
          <a:p>
            <a:r>
              <a:rPr lang="en-US" dirty="0"/>
              <a:t>Obstetric Hemorrhage Safety Bundle</a:t>
            </a:r>
          </a:p>
        </p:txBody>
      </p:sp>
    </p:spTree>
    <p:extLst>
      <p:ext uri="{BB962C8B-B14F-4D97-AF65-F5344CB8AC3E}">
        <p14:creationId xmlns:p14="http://schemas.microsoft.com/office/powerpoint/2010/main" val="488230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Obstetric Hemorrhage Safety Bundle</a:t>
            </a:r>
          </a:p>
        </p:txBody>
      </p:sp>
      <p:sp>
        <p:nvSpPr>
          <p:cNvPr id="3" name="Content Placeholder 2"/>
          <p:cNvSpPr>
            <a:spLocks noGrp="1"/>
          </p:cNvSpPr>
          <p:nvPr>
            <p:ph idx="1"/>
          </p:nvPr>
        </p:nvSpPr>
        <p:spPr/>
        <p:txBody>
          <a:bodyPr/>
          <a:lstStyle/>
          <a:p>
            <a:pPr>
              <a:spcBef>
                <a:spcPts val="600"/>
              </a:spcBef>
              <a:buNone/>
            </a:pPr>
            <a:r>
              <a:rPr lang="en-US" sz="2400" b="1" u="sng" dirty="0">
                <a:ea typeface="ＭＳ Ｐゴシック" charset="0"/>
              </a:rPr>
              <a:t>Response: (every hemorrhage)</a:t>
            </a:r>
            <a:endParaRPr lang="en-US" sz="1800" b="1" dirty="0">
              <a:ea typeface="ＭＳ Ｐゴシック" charset="0"/>
            </a:endParaRPr>
          </a:p>
          <a:p>
            <a:pPr marL="401638" indent="-223838">
              <a:spcBef>
                <a:spcPts val="600"/>
              </a:spcBef>
              <a:tabLst>
                <a:tab pos="401638" algn="l"/>
              </a:tabLst>
            </a:pPr>
            <a:r>
              <a:rPr lang="en-US" sz="2000" dirty="0">
                <a:ea typeface="ＭＳ Ｐゴシック" charset="0"/>
              </a:rPr>
              <a:t>Unit-standard, stage-based OB Hemorrhage Emergency Management Plan with checklist</a:t>
            </a:r>
          </a:p>
          <a:p>
            <a:pPr marL="401638" indent="-223838">
              <a:spcBef>
                <a:spcPts val="600"/>
              </a:spcBef>
              <a:tabLst>
                <a:tab pos="401638" algn="l"/>
              </a:tabLst>
            </a:pPr>
            <a:r>
              <a:rPr lang="en-US" sz="2000" dirty="0">
                <a:ea typeface="ＭＳ Ｐゴシック" charset="0"/>
              </a:rPr>
              <a:t>Support program for patients, families and staff</a:t>
            </a:r>
          </a:p>
          <a:p>
            <a:pPr>
              <a:spcBef>
                <a:spcPts val="600"/>
              </a:spcBef>
              <a:buNone/>
            </a:pPr>
            <a:r>
              <a:rPr lang="en-US" sz="2400" b="1" u="sng" dirty="0">
                <a:ea typeface="ＭＳ Ｐゴシック" charset="0"/>
              </a:rPr>
              <a:t>Reporting / Systems Learning: (every unit)</a:t>
            </a:r>
            <a:endParaRPr lang="en-US" sz="2400" b="1" dirty="0">
              <a:ea typeface="ＭＳ Ｐゴシック" charset="0"/>
            </a:endParaRPr>
          </a:p>
          <a:p>
            <a:pPr marL="401638" indent="-223838">
              <a:spcBef>
                <a:spcPts val="600"/>
              </a:spcBef>
            </a:pPr>
            <a:r>
              <a:rPr lang="en-US" sz="2000" dirty="0">
                <a:ea typeface="ＭＳ Ｐゴシック" charset="0"/>
              </a:rPr>
              <a:t>Establish a culture of huddles for high-risk patients and post-event debriefings</a:t>
            </a:r>
          </a:p>
          <a:p>
            <a:pPr marL="401638" indent="-223838">
              <a:spcBef>
                <a:spcPts val="600"/>
              </a:spcBef>
            </a:pPr>
            <a:r>
              <a:rPr lang="en-US" sz="2000" dirty="0">
                <a:ea typeface="ＭＳ Ｐゴシック" charset="0"/>
              </a:rPr>
              <a:t>Review all stage 3 hemorrhages for systems issues </a:t>
            </a:r>
          </a:p>
          <a:p>
            <a:pPr marL="401638" indent="-223838">
              <a:spcBef>
                <a:spcPts val="600"/>
              </a:spcBef>
            </a:pPr>
            <a:r>
              <a:rPr lang="en-US" sz="2000" dirty="0">
                <a:ea typeface="ＭＳ Ｐゴシック" charset="0"/>
              </a:rPr>
              <a:t>Monitor outcome and process metrics in perinatal QI committee</a:t>
            </a:r>
          </a:p>
          <a:p>
            <a:endParaRPr lang="en-US" sz="2400" dirty="0"/>
          </a:p>
        </p:txBody>
      </p:sp>
    </p:spTree>
    <p:extLst>
      <p:ext uri="{BB962C8B-B14F-4D97-AF65-F5344CB8AC3E}">
        <p14:creationId xmlns:p14="http://schemas.microsoft.com/office/powerpoint/2010/main" val="2890842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A2AB9-9184-2882-0802-710531858FA8}"/>
              </a:ext>
            </a:extLst>
          </p:cNvPr>
          <p:cNvPicPr>
            <a:picLocks noChangeAspect="1"/>
          </p:cNvPicPr>
          <p:nvPr/>
        </p:nvPicPr>
        <p:blipFill>
          <a:blip r:embed="rId2"/>
          <a:stretch>
            <a:fillRect/>
          </a:stretch>
        </p:blipFill>
        <p:spPr>
          <a:xfrm>
            <a:off x="1652464" y="1306285"/>
            <a:ext cx="8887071" cy="3720699"/>
          </a:xfrm>
          <a:prstGeom prst="rect">
            <a:avLst/>
          </a:prstGeom>
        </p:spPr>
      </p:pic>
    </p:spTree>
    <p:extLst>
      <p:ext uri="{BB962C8B-B14F-4D97-AF65-F5344CB8AC3E}">
        <p14:creationId xmlns:p14="http://schemas.microsoft.com/office/powerpoint/2010/main" val="4127466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A0F4-E8BB-665E-3CF9-C043256E9AE0}"/>
              </a:ext>
            </a:extLst>
          </p:cNvPr>
          <p:cNvSpPr>
            <a:spLocks noGrp="1"/>
          </p:cNvSpPr>
          <p:nvPr>
            <p:ph type="title"/>
          </p:nvPr>
        </p:nvSpPr>
        <p:spPr/>
        <p:txBody>
          <a:bodyPr/>
          <a:lstStyle/>
          <a:p>
            <a:r>
              <a:rPr lang="en-US" sz="2800" dirty="0"/>
              <a:t>Food for thought…</a:t>
            </a:r>
          </a:p>
        </p:txBody>
      </p:sp>
      <p:sp>
        <p:nvSpPr>
          <p:cNvPr id="5" name="Text Placeholder 4">
            <a:extLst>
              <a:ext uri="{FF2B5EF4-FFF2-40B4-BE49-F238E27FC236}">
                <a16:creationId xmlns:a16="http://schemas.microsoft.com/office/drawing/2014/main" id="{732F2A6B-8B7E-544B-A377-1D3CC3983667}"/>
              </a:ext>
            </a:extLst>
          </p:cNvPr>
          <p:cNvSpPr>
            <a:spLocks noGrp="1"/>
          </p:cNvSpPr>
          <p:nvPr>
            <p:ph type="body" idx="1"/>
          </p:nvPr>
        </p:nvSpPr>
        <p:spPr>
          <a:xfrm>
            <a:off x="963083" y="2906713"/>
            <a:ext cx="10535809" cy="1500187"/>
          </a:xfrm>
        </p:spPr>
        <p:txBody>
          <a:bodyPr/>
          <a:lstStyle/>
          <a:p>
            <a:r>
              <a:rPr kumimoji="0" lang="en-US" sz="5400" b="1" i="0" u="none" strike="noStrike" kern="0" cap="all" spc="0" normalizeH="0" baseline="0" noProof="0" dirty="0">
                <a:ln>
                  <a:noFill/>
                </a:ln>
                <a:solidFill>
                  <a:srgbClr val="000000"/>
                </a:solidFill>
                <a:effectLst/>
                <a:uLnTx/>
                <a:uFillTx/>
                <a:latin typeface="Arial"/>
                <a:ea typeface="ＭＳ Ｐゴシック" charset="0"/>
              </a:rPr>
              <a:t>Uterine Atony Prevention</a:t>
            </a:r>
            <a:endParaRPr lang="en-US" sz="5400" dirty="0"/>
          </a:p>
        </p:txBody>
      </p:sp>
    </p:spTree>
    <p:extLst>
      <p:ext uri="{BB962C8B-B14F-4D97-AF65-F5344CB8AC3E}">
        <p14:creationId xmlns:p14="http://schemas.microsoft.com/office/powerpoint/2010/main" val="2508534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0" y="609600"/>
          <a:ext cx="88011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1516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B76B-590D-4304-22D2-7C36EB6E279A}"/>
              </a:ext>
            </a:extLst>
          </p:cNvPr>
          <p:cNvSpPr>
            <a:spLocks noGrp="1"/>
          </p:cNvSpPr>
          <p:nvPr>
            <p:ph type="title"/>
          </p:nvPr>
        </p:nvSpPr>
        <p:spPr/>
        <p:txBody>
          <a:bodyPr/>
          <a:lstStyle/>
          <a:p>
            <a:pPr algn="ctr"/>
            <a:r>
              <a:rPr lang="en-US" dirty="0">
                <a:solidFill>
                  <a:schemeClr val="bg1"/>
                </a:solidFill>
              </a:rPr>
              <a:t>Oxytocin after birth:</a:t>
            </a:r>
            <a:br>
              <a:rPr lang="en-US" dirty="0">
                <a:solidFill>
                  <a:schemeClr val="bg1"/>
                </a:solidFill>
              </a:rPr>
            </a:br>
            <a:r>
              <a:rPr lang="en-US" dirty="0">
                <a:solidFill>
                  <a:schemeClr val="bg1"/>
                </a:solidFill>
              </a:rPr>
              <a:t> 80 vs. 40 vs. 10 Units</a:t>
            </a:r>
            <a:endParaRPr lang="en-US" dirty="0"/>
          </a:p>
        </p:txBody>
      </p:sp>
      <p:sp>
        <p:nvSpPr>
          <p:cNvPr id="3" name="Content Placeholder 2">
            <a:extLst>
              <a:ext uri="{FF2B5EF4-FFF2-40B4-BE49-F238E27FC236}">
                <a16:creationId xmlns:a16="http://schemas.microsoft.com/office/drawing/2014/main" id="{4368DBA4-0413-91C5-4303-92F530BFB2EF}"/>
              </a:ext>
            </a:extLst>
          </p:cNvPr>
          <p:cNvSpPr>
            <a:spLocks noGrp="1"/>
          </p:cNvSpPr>
          <p:nvPr>
            <p:ph idx="1"/>
          </p:nvPr>
        </p:nvSpPr>
        <p:spPr/>
        <p:txBody>
          <a:bodyPr/>
          <a:lstStyle/>
          <a:p>
            <a:endParaRPr lang="en-US" dirty="0"/>
          </a:p>
        </p:txBody>
      </p:sp>
      <p:pic>
        <p:nvPicPr>
          <p:cNvPr id="4" name="Content Placeholder 3">
            <a:extLst>
              <a:ext uri="{FF2B5EF4-FFF2-40B4-BE49-F238E27FC236}">
                <a16:creationId xmlns:a16="http://schemas.microsoft.com/office/drawing/2014/main" id="{7D2BBD16-9BBA-C28B-266B-3326DBD353DB}"/>
              </a:ext>
            </a:extLst>
          </p:cNvPr>
          <p:cNvPicPr>
            <a:picLocks noChangeAspect="1"/>
          </p:cNvPicPr>
          <p:nvPr/>
        </p:nvPicPr>
        <p:blipFill>
          <a:blip r:embed="rId2"/>
          <a:stretch>
            <a:fillRect/>
          </a:stretch>
        </p:blipFill>
        <p:spPr bwMode="auto">
          <a:xfrm>
            <a:off x="3074583" y="2302763"/>
            <a:ext cx="6816397" cy="2933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7" name="Donut 6">
            <a:extLst>
              <a:ext uri="{FF2B5EF4-FFF2-40B4-BE49-F238E27FC236}">
                <a16:creationId xmlns:a16="http://schemas.microsoft.com/office/drawing/2014/main" id="{FBE0355C-C092-20E5-BF58-0E6FF680708F}"/>
              </a:ext>
            </a:extLst>
          </p:cNvPr>
          <p:cNvSpPr/>
          <p:nvPr/>
        </p:nvSpPr>
        <p:spPr>
          <a:xfrm>
            <a:off x="2906038" y="3375764"/>
            <a:ext cx="1208205" cy="394570"/>
          </a:xfrm>
          <a:prstGeom prst="don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6FDD8EBD-9DA4-E63B-0D76-8122B943E79A}"/>
              </a:ext>
            </a:extLst>
          </p:cNvPr>
          <p:cNvSpPr/>
          <p:nvPr/>
        </p:nvSpPr>
        <p:spPr>
          <a:xfrm>
            <a:off x="8883028" y="3402904"/>
            <a:ext cx="1208205" cy="394570"/>
          </a:xfrm>
          <a:prstGeom prst="don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3C71A732-55FE-E176-57B5-7ECE762C935D}"/>
              </a:ext>
            </a:extLst>
          </p:cNvPr>
          <p:cNvSpPr txBox="1"/>
          <p:nvPr/>
        </p:nvSpPr>
        <p:spPr>
          <a:xfrm>
            <a:off x="7957312" y="5662654"/>
            <a:ext cx="3799840" cy="369332"/>
          </a:xfrm>
          <a:prstGeom prst="rect">
            <a:avLst/>
          </a:prstGeom>
          <a:noFill/>
        </p:spPr>
        <p:txBody>
          <a:bodyPr wrap="square" rtlCol="0">
            <a:spAutoFit/>
          </a:bodyPr>
          <a:lstStyle/>
          <a:p>
            <a:r>
              <a:rPr lang="en-US" i="1" dirty="0">
                <a:solidFill>
                  <a:schemeClr val="bg1"/>
                </a:solidFill>
              </a:rPr>
              <a:t>Tita et. al., </a:t>
            </a:r>
            <a:r>
              <a:rPr lang="en-US" i="1" dirty="0" err="1">
                <a:solidFill>
                  <a:schemeClr val="bg1"/>
                </a:solidFill>
              </a:rPr>
              <a:t>Obstet</a:t>
            </a:r>
            <a:r>
              <a:rPr lang="en-US" i="1" dirty="0">
                <a:solidFill>
                  <a:schemeClr val="bg1"/>
                </a:solidFill>
              </a:rPr>
              <a:t> </a:t>
            </a:r>
            <a:r>
              <a:rPr lang="en-US" i="1" dirty="0" err="1">
                <a:solidFill>
                  <a:schemeClr val="bg1"/>
                </a:solidFill>
              </a:rPr>
              <a:t>Gynecol</a:t>
            </a:r>
            <a:r>
              <a:rPr lang="en-US" i="1" dirty="0">
                <a:solidFill>
                  <a:schemeClr val="bg1"/>
                </a:solidFill>
              </a:rPr>
              <a:t>, 2012</a:t>
            </a:r>
          </a:p>
        </p:txBody>
      </p:sp>
      <p:pic>
        <p:nvPicPr>
          <p:cNvPr id="2050" name="Picture 2" descr="Media Kit - Obstetrics &amp; Gynecology | Lippincott® HCP Access | Wolters  Kluwer">
            <a:extLst>
              <a:ext uri="{FF2B5EF4-FFF2-40B4-BE49-F238E27FC236}">
                <a16:creationId xmlns:a16="http://schemas.microsoft.com/office/drawing/2014/main" id="{E90D0290-C0AC-74CA-56AB-4FBC4B282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73" y="365760"/>
            <a:ext cx="1853692" cy="256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582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297241"/>
            <a:ext cx="9692640" cy="1325562"/>
          </a:xfrm>
        </p:spPr>
        <p:txBody>
          <a:bodyPr>
            <a:normAutofit/>
          </a:bodyPr>
          <a:lstStyle/>
          <a:p>
            <a:pPr algn="ctr"/>
            <a:r>
              <a:rPr lang="en-US" dirty="0">
                <a:solidFill>
                  <a:schemeClr val="bg1"/>
                </a:solidFill>
              </a:rPr>
              <a:t>Recent Trends in U.S. Maternal Mortality according to Ethnicity</a:t>
            </a:r>
          </a:p>
        </p:txBody>
      </p:sp>
      <p:pic>
        <p:nvPicPr>
          <p:cNvPr id="3074" name="Picture 2">
            <a:extLst>
              <a:ext uri="{FF2B5EF4-FFF2-40B4-BE49-F238E27FC236}">
                <a16:creationId xmlns:a16="http://schemas.microsoft.com/office/drawing/2014/main" id="{0036283D-70C0-D193-A27F-20070C2408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3425" y="2143551"/>
            <a:ext cx="5391604" cy="360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687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DB97-DF47-7984-8BE0-4B371711C07E}"/>
              </a:ext>
            </a:extLst>
          </p:cNvPr>
          <p:cNvSpPr>
            <a:spLocks noGrp="1"/>
          </p:cNvSpPr>
          <p:nvPr>
            <p:ph type="title"/>
          </p:nvPr>
        </p:nvSpPr>
        <p:spPr/>
        <p:txBody>
          <a:bodyPr/>
          <a:lstStyle/>
          <a:p>
            <a:pPr algn="ctr"/>
            <a:r>
              <a:rPr lang="en-US" dirty="0">
                <a:solidFill>
                  <a:schemeClr val="bg1"/>
                </a:solidFill>
              </a:rPr>
              <a:t>Oxytocin after birth: </a:t>
            </a:r>
            <a:br>
              <a:rPr lang="en-US" dirty="0">
                <a:solidFill>
                  <a:schemeClr val="bg1"/>
                </a:solidFill>
              </a:rPr>
            </a:br>
            <a:r>
              <a:rPr lang="en-US" dirty="0">
                <a:solidFill>
                  <a:schemeClr val="bg1"/>
                </a:solidFill>
              </a:rPr>
              <a:t>80 vs. 40 vs. 10 Units</a:t>
            </a:r>
            <a:endParaRPr lang="en-US" dirty="0"/>
          </a:p>
        </p:txBody>
      </p:sp>
      <p:pic>
        <p:nvPicPr>
          <p:cNvPr id="4" name="Content Placeholder 3">
            <a:extLst>
              <a:ext uri="{FF2B5EF4-FFF2-40B4-BE49-F238E27FC236}">
                <a16:creationId xmlns:a16="http://schemas.microsoft.com/office/drawing/2014/main" id="{73C7840C-B607-A3A8-1EE8-BCFA7C7BDE94}"/>
              </a:ext>
            </a:extLst>
          </p:cNvPr>
          <p:cNvPicPr>
            <a:picLocks noGrp="1" noChangeAspect="1"/>
          </p:cNvPicPr>
          <p:nvPr>
            <p:ph idx="1"/>
          </p:nvPr>
        </p:nvPicPr>
        <p:blipFill>
          <a:blip r:embed="rId3"/>
          <a:stretch>
            <a:fillRect/>
          </a:stretch>
        </p:blipFill>
        <p:spPr>
          <a:xfrm>
            <a:off x="2772228" y="1972616"/>
            <a:ext cx="6865257" cy="3320998"/>
          </a:xfrm>
          <a:prstGeom prst="rect">
            <a:avLst/>
          </a:prstGeom>
        </p:spPr>
      </p:pic>
      <p:sp>
        <p:nvSpPr>
          <p:cNvPr id="5" name="Donut 4">
            <a:extLst>
              <a:ext uri="{FF2B5EF4-FFF2-40B4-BE49-F238E27FC236}">
                <a16:creationId xmlns:a16="http://schemas.microsoft.com/office/drawing/2014/main" id="{92B14B2C-E1B4-C975-7753-6CAB77955189}"/>
              </a:ext>
            </a:extLst>
          </p:cNvPr>
          <p:cNvSpPr/>
          <p:nvPr/>
        </p:nvSpPr>
        <p:spPr>
          <a:xfrm>
            <a:off x="2644783" y="3056451"/>
            <a:ext cx="2348133" cy="401826"/>
          </a:xfrm>
          <a:prstGeom prst="don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3F0A9DCB-4A15-015B-020B-F34736BD71F9}"/>
              </a:ext>
            </a:extLst>
          </p:cNvPr>
          <p:cNvSpPr/>
          <p:nvPr/>
        </p:nvSpPr>
        <p:spPr>
          <a:xfrm>
            <a:off x="8733527" y="3063707"/>
            <a:ext cx="1208205" cy="394570"/>
          </a:xfrm>
          <a:prstGeom prst="don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96A689D1-122E-2163-BE5C-232DBC05A4C4}"/>
              </a:ext>
            </a:extLst>
          </p:cNvPr>
          <p:cNvSpPr txBox="1"/>
          <p:nvPr/>
        </p:nvSpPr>
        <p:spPr>
          <a:xfrm>
            <a:off x="7957312" y="5662654"/>
            <a:ext cx="3799840" cy="369332"/>
          </a:xfrm>
          <a:prstGeom prst="rect">
            <a:avLst/>
          </a:prstGeom>
          <a:noFill/>
        </p:spPr>
        <p:txBody>
          <a:bodyPr wrap="square" rtlCol="0">
            <a:spAutoFit/>
          </a:bodyPr>
          <a:lstStyle/>
          <a:p>
            <a:r>
              <a:rPr lang="en-US" i="1" dirty="0">
                <a:solidFill>
                  <a:schemeClr val="bg1"/>
                </a:solidFill>
              </a:rPr>
              <a:t>Tita et. al., </a:t>
            </a:r>
            <a:r>
              <a:rPr lang="en-US" i="1" dirty="0" err="1">
                <a:solidFill>
                  <a:schemeClr val="bg1"/>
                </a:solidFill>
              </a:rPr>
              <a:t>Obstet</a:t>
            </a:r>
            <a:r>
              <a:rPr lang="en-US" i="1" dirty="0">
                <a:solidFill>
                  <a:schemeClr val="bg1"/>
                </a:solidFill>
              </a:rPr>
              <a:t> </a:t>
            </a:r>
            <a:r>
              <a:rPr lang="en-US" i="1" dirty="0" err="1">
                <a:solidFill>
                  <a:schemeClr val="bg1"/>
                </a:solidFill>
              </a:rPr>
              <a:t>Gynecol</a:t>
            </a:r>
            <a:r>
              <a:rPr lang="en-US" i="1" dirty="0">
                <a:solidFill>
                  <a:schemeClr val="bg1"/>
                </a:solidFill>
              </a:rPr>
              <a:t>, 2012</a:t>
            </a:r>
          </a:p>
        </p:txBody>
      </p:sp>
      <p:pic>
        <p:nvPicPr>
          <p:cNvPr id="3074" name="Picture 2" descr="Media Kit - Obstetrics &amp; Gynecology | Lippincott® HCP Access | Wolters  Kluwer">
            <a:extLst>
              <a:ext uri="{FF2B5EF4-FFF2-40B4-BE49-F238E27FC236}">
                <a16:creationId xmlns:a16="http://schemas.microsoft.com/office/drawing/2014/main" id="{2BB168CE-CF86-3D04-DAD2-528D36353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14" y="365533"/>
            <a:ext cx="1892300" cy="262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55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A0F4-E8BB-665E-3CF9-C043256E9AE0}"/>
              </a:ext>
            </a:extLst>
          </p:cNvPr>
          <p:cNvSpPr>
            <a:spLocks noGrp="1"/>
          </p:cNvSpPr>
          <p:nvPr>
            <p:ph type="title"/>
          </p:nvPr>
        </p:nvSpPr>
        <p:spPr/>
        <p:txBody>
          <a:bodyPr/>
          <a:lstStyle/>
          <a:p>
            <a:r>
              <a:rPr lang="en-US" sz="2800" dirty="0"/>
              <a:t>An Innovation…</a:t>
            </a:r>
          </a:p>
        </p:txBody>
      </p:sp>
      <p:sp>
        <p:nvSpPr>
          <p:cNvPr id="4" name="Text Placeholder 3">
            <a:extLst>
              <a:ext uri="{FF2B5EF4-FFF2-40B4-BE49-F238E27FC236}">
                <a16:creationId xmlns:a16="http://schemas.microsoft.com/office/drawing/2014/main" id="{47278EDD-A6BE-2BCE-F934-2B6DBEA23D7D}"/>
              </a:ext>
            </a:extLst>
          </p:cNvPr>
          <p:cNvSpPr>
            <a:spLocks noGrp="1"/>
          </p:cNvSpPr>
          <p:nvPr>
            <p:ph type="body" idx="1"/>
          </p:nvPr>
        </p:nvSpPr>
        <p:spPr/>
        <p:txBody>
          <a:bodyPr/>
          <a:lstStyle/>
          <a:p>
            <a:r>
              <a:rPr kumimoji="0" lang="en-US" sz="5400" b="1" i="0" u="none" strike="noStrike" kern="0" cap="all" spc="0" normalizeH="0" baseline="0" noProof="0" dirty="0">
                <a:ln>
                  <a:noFill/>
                </a:ln>
                <a:solidFill>
                  <a:srgbClr val="000000"/>
                </a:solidFill>
                <a:effectLst/>
                <a:uLnTx/>
                <a:uFillTx/>
                <a:latin typeface="Arial"/>
                <a:ea typeface="ＭＳ Ｐゴシック" charset="0"/>
              </a:rPr>
              <a:t>Early Recognition</a:t>
            </a:r>
            <a:endParaRPr lang="en-US" sz="5400" dirty="0"/>
          </a:p>
        </p:txBody>
      </p:sp>
    </p:spTree>
    <p:extLst>
      <p:ext uri="{BB962C8B-B14F-4D97-AF65-F5344CB8AC3E}">
        <p14:creationId xmlns:p14="http://schemas.microsoft.com/office/powerpoint/2010/main" val="4118510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F4AB-8833-7047-9AC4-A853F517809D}"/>
              </a:ext>
            </a:extLst>
          </p:cNvPr>
          <p:cNvSpPr>
            <a:spLocks noGrp="1"/>
          </p:cNvSpPr>
          <p:nvPr>
            <p:ph type="title"/>
          </p:nvPr>
        </p:nvSpPr>
        <p:spPr/>
        <p:txBody>
          <a:bodyPr/>
          <a:lstStyle/>
          <a:p>
            <a:r>
              <a:rPr lang="en-US" b="1" dirty="0">
                <a:solidFill>
                  <a:schemeClr val="bg1"/>
                </a:solidFill>
              </a:rPr>
              <a:t>Etiologies and Risk Factors of PPH</a:t>
            </a:r>
          </a:p>
        </p:txBody>
      </p:sp>
      <p:pic>
        <p:nvPicPr>
          <p:cNvPr id="8" name="Picture 7">
            <a:extLst>
              <a:ext uri="{FF2B5EF4-FFF2-40B4-BE49-F238E27FC236}">
                <a16:creationId xmlns:a16="http://schemas.microsoft.com/office/drawing/2014/main" id="{8B48086A-4F44-C740-91D3-7EC9B1B36F87}"/>
              </a:ext>
            </a:extLst>
          </p:cNvPr>
          <p:cNvPicPr/>
          <p:nvPr/>
        </p:nvPicPr>
        <p:blipFill>
          <a:blip r:embed="rId3">
            <a:extLst>
              <a:ext uri="{28A0092B-C50C-407E-A947-70E740481C1C}">
                <a14:useLocalDpi xmlns:a14="http://schemas.microsoft.com/office/drawing/2010/main" val="0"/>
              </a:ext>
            </a:extLst>
          </a:blip>
          <a:stretch>
            <a:fillRect/>
          </a:stretch>
        </p:blipFill>
        <p:spPr>
          <a:xfrm>
            <a:off x="1556623" y="1691322"/>
            <a:ext cx="8626467" cy="3608228"/>
          </a:xfrm>
          <a:prstGeom prst="rect">
            <a:avLst/>
          </a:prstGeom>
          <a:ln w="28575">
            <a:solidFill>
              <a:schemeClr val="tx1"/>
            </a:solidFill>
          </a:ln>
        </p:spPr>
      </p:pic>
    </p:spTree>
    <p:extLst>
      <p:ext uri="{BB962C8B-B14F-4D97-AF65-F5344CB8AC3E}">
        <p14:creationId xmlns:p14="http://schemas.microsoft.com/office/powerpoint/2010/main" val="3307940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61216" y="685800"/>
            <a:ext cx="8478184" cy="914400"/>
          </a:xfrm>
        </p:spPr>
        <p:txBody>
          <a:bodyPr/>
          <a:lstStyle/>
          <a:p>
            <a:r>
              <a:rPr lang="en-US" dirty="0"/>
              <a:t>Hemorrhage: How Much is too Much?</a:t>
            </a:r>
          </a:p>
        </p:txBody>
      </p:sp>
      <p:sp>
        <p:nvSpPr>
          <p:cNvPr id="3" name="Content Placeholder 2"/>
          <p:cNvSpPr>
            <a:spLocks noGrp="1"/>
          </p:cNvSpPr>
          <p:nvPr>
            <p:ph idx="1"/>
          </p:nvPr>
        </p:nvSpPr>
        <p:spPr>
          <a:xfrm>
            <a:off x="1981200" y="1676400"/>
            <a:ext cx="8229600" cy="4572000"/>
          </a:xfrm>
        </p:spPr>
        <p:txBody>
          <a:bodyPr>
            <a:normAutofit lnSpcReduction="10000"/>
          </a:bodyPr>
          <a:lstStyle/>
          <a:p>
            <a:pPr lvl="0">
              <a:buClr>
                <a:srgbClr val="FF9900"/>
              </a:buClr>
            </a:pPr>
            <a:r>
              <a:rPr lang="en-US" sz="2400" dirty="0">
                <a:solidFill>
                  <a:srgbClr val="000000"/>
                </a:solidFill>
              </a:rPr>
              <a:t>&gt; 500 mL for vaginal delivery and &gt; 750 mL for C/S</a:t>
            </a:r>
          </a:p>
          <a:p>
            <a:pPr lvl="1">
              <a:buClr>
                <a:srgbClr val="FBA313"/>
              </a:buClr>
            </a:pPr>
            <a:r>
              <a:rPr lang="en-US" sz="2000" dirty="0">
                <a:solidFill>
                  <a:srgbClr val="000000"/>
                </a:solidFill>
              </a:rPr>
              <a:t>BUT 500 mL for NSVD is the </a:t>
            </a:r>
            <a:r>
              <a:rPr lang="en-US" sz="2000" b="1" dirty="0">
                <a:solidFill>
                  <a:srgbClr val="000000"/>
                </a:solidFill>
              </a:rPr>
              <a:t>average</a:t>
            </a:r>
          </a:p>
          <a:p>
            <a:pPr lvl="1">
              <a:buClr>
                <a:srgbClr val="FBA313"/>
              </a:buClr>
            </a:pPr>
            <a:r>
              <a:rPr lang="en-US" sz="2000" dirty="0">
                <a:solidFill>
                  <a:srgbClr val="000000"/>
                </a:solidFill>
              </a:rPr>
              <a:t>750 mL for C/S is </a:t>
            </a:r>
            <a:r>
              <a:rPr lang="en-US" sz="2000" b="1" dirty="0">
                <a:solidFill>
                  <a:srgbClr val="000000"/>
                </a:solidFill>
              </a:rPr>
              <a:t>average</a:t>
            </a:r>
          </a:p>
          <a:p>
            <a:pPr lvl="1">
              <a:buClr>
                <a:srgbClr val="FBA313"/>
              </a:buClr>
            </a:pPr>
            <a:r>
              <a:rPr lang="en-US" sz="2000" dirty="0">
                <a:solidFill>
                  <a:srgbClr val="000000"/>
                </a:solidFill>
              </a:rPr>
              <a:t>And for most women well tolerated</a:t>
            </a:r>
          </a:p>
          <a:p>
            <a:pPr lvl="0">
              <a:buClr>
                <a:srgbClr val="FF9900"/>
              </a:buClr>
            </a:pPr>
            <a:r>
              <a:rPr lang="en-US" sz="2400" dirty="0">
                <a:solidFill>
                  <a:srgbClr val="000000"/>
                </a:solidFill>
              </a:rPr>
              <a:t>WHO defines</a:t>
            </a:r>
          </a:p>
          <a:p>
            <a:pPr lvl="1">
              <a:buClr>
                <a:srgbClr val="FBA313"/>
              </a:buClr>
            </a:pPr>
            <a:r>
              <a:rPr lang="en-US" sz="2000" dirty="0">
                <a:solidFill>
                  <a:srgbClr val="000000"/>
                </a:solidFill>
              </a:rPr>
              <a:t>EBL of &gt; 500 mL an “alert line” </a:t>
            </a:r>
          </a:p>
          <a:p>
            <a:pPr lvl="1">
              <a:buClr>
                <a:srgbClr val="FBA313"/>
              </a:buClr>
            </a:pPr>
            <a:r>
              <a:rPr lang="en-US" sz="2000" dirty="0">
                <a:solidFill>
                  <a:srgbClr val="000000"/>
                </a:solidFill>
              </a:rPr>
              <a:t>&gt; 1000 mL an “action line”</a:t>
            </a:r>
          </a:p>
          <a:p>
            <a:pPr lvl="0">
              <a:buClr>
                <a:srgbClr val="FF9900"/>
              </a:buClr>
            </a:pPr>
            <a:r>
              <a:rPr lang="en-US" sz="2400" dirty="0">
                <a:solidFill>
                  <a:srgbClr val="000000"/>
                </a:solidFill>
              </a:rPr>
              <a:t>ACOG (reVITALize)</a:t>
            </a:r>
          </a:p>
          <a:p>
            <a:pPr lvl="1">
              <a:buClr>
                <a:srgbClr val="FBA313"/>
              </a:buClr>
            </a:pPr>
            <a:r>
              <a:rPr lang="en-US" sz="2000" dirty="0">
                <a:solidFill>
                  <a:srgbClr val="000000"/>
                </a:solidFill>
              </a:rPr>
              <a:t>Cumulative EBL &gt; 1,000 mL for either vaginal or cesarean birth with enhanced surveillance and early interventions, as needed, for 500-1000 mL</a:t>
            </a:r>
          </a:p>
          <a:p>
            <a:pPr lvl="0">
              <a:buClr>
                <a:srgbClr val="FF9900"/>
              </a:buClr>
            </a:pPr>
            <a:r>
              <a:rPr lang="en-US" sz="2400" dirty="0">
                <a:solidFill>
                  <a:srgbClr val="000000"/>
                </a:solidFill>
              </a:rPr>
              <a:t>4-5% of women </a:t>
            </a:r>
            <a:r>
              <a:rPr lang="en-US" sz="2000" dirty="0">
                <a:solidFill>
                  <a:srgbClr val="000000"/>
                </a:solidFill>
              </a:rPr>
              <a:t>&gt; 1000 mL - A clinically significant amount!!</a:t>
            </a:r>
          </a:p>
        </p:txBody>
      </p:sp>
      <p:sp>
        <p:nvSpPr>
          <p:cNvPr id="4" name="TextBox 3"/>
          <p:cNvSpPr txBox="1"/>
          <p:nvPr/>
        </p:nvSpPr>
        <p:spPr>
          <a:xfrm>
            <a:off x="7239000" y="2743201"/>
            <a:ext cx="2947916" cy="1384995"/>
          </a:xfrm>
          <a:prstGeom prst="rect">
            <a:avLst/>
          </a:prstGeom>
          <a:no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defTabSz="914400" eaLnBrk="0" fontAlgn="base" hangingPunct="0">
              <a:spcBef>
                <a:spcPct val="0"/>
              </a:spcBef>
              <a:spcAft>
                <a:spcPct val="0"/>
              </a:spcAft>
            </a:pPr>
            <a:r>
              <a:rPr lang="en-US" sz="2800" b="1" dirty="0">
                <a:solidFill>
                  <a:srgbClr val="FFE2CA">
                    <a:lumMod val="10000"/>
                  </a:srgbClr>
                </a:solidFill>
                <a:latin typeface="Arial" pitchFamily="34" charset="0"/>
                <a:ea typeface="MS PGothic" pitchFamily="34" charset="-128"/>
              </a:rPr>
              <a:t>1/3 of women with &gt; 1000 ml NO risk factors</a:t>
            </a:r>
          </a:p>
        </p:txBody>
      </p:sp>
    </p:spTree>
    <p:extLst>
      <p:ext uri="{BB962C8B-B14F-4D97-AF65-F5344CB8AC3E}">
        <p14:creationId xmlns:p14="http://schemas.microsoft.com/office/powerpoint/2010/main" val="4035355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6185" y="365760"/>
            <a:ext cx="11225379" cy="1325562"/>
          </a:xfrm>
        </p:spPr>
        <p:txBody>
          <a:bodyPr/>
          <a:lstStyle/>
          <a:p>
            <a:r>
              <a:rPr lang="en-US" dirty="0">
                <a:solidFill>
                  <a:schemeClr val="bg1"/>
                </a:solidFill>
              </a:rPr>
              <a:t>Recognition is sometimes not a problem…</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9851480">
            <a:off x="979290" y="2469911"/>
            <a:ext cx="1815253" cy="31010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7786" y="2074985"/>
            <a:ext cx="3123926" cy="216075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434" y="3411801"/>
            <a:ext cx="3177426" cy="2318801"/>
          </a:xfrm>
          <a:prstGeom prst="rect">
            <a:avLst/>
          </a:prstGeom>
        </p:spPr>
      </p:pic>
    </p:spTree>
    <p:extLst>
      <p:ext uri="{BB962C8B-B14F-4D97-AF65-F5344CB8AC3E}">
        <p14:creationId xmlns:p14="http://schemas.microsoft.com/office/powerpoint/2010/main" val="4041989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865F-13AA-7819-5F7A-BE8CAAB17974}"/>
              </a:ext>
            </a:extLst>
          </p:cNvPr>
          <p:cNvSpPr>
            <a:spLocks noGrp="1"/>
          </p:cNvSpPr>
          <p:nvPr>
            <p:ph type="title"/>
          </p:nvPr>
        </p:nvSpPr>
        <p:spPr>
          <a:xfrm>
            <a:off x="1303867" y="2447059"/>
            <a:ext cx="3200400" cy="1600197"/>
          </a:xfrm>
        </p:spPr>
        <p:txBody>
          <a:bodyPr>
            <a:noAutofit/>
          </a:bodyPr>
          <a:lstStyle/>
          <a:p>
            <a:r>
              <a:rPr lang="en-US" sz="4000" dirty="0">
                <a:solidFill>
                  <a:schemeClr val="bg1"/>
                </a:solidFill>
              </a:rPr>
              <a:t>QBL: Device Estimation of Blood Loss</a:t>
            </a:r>
          </a:p>
        </p:txBody>
      </p:sp>
      <p:sp>
        <p:nvSpPr>
          <p:cNvPr id="4" name="Content Placeholder 3"/>
          <p:cNvSpPr>
            <a:spLocks noGrp="1"/>
          </p:cNvSpPr>
          <p:nvPr>
            <p:ph idx="1"/>
          </p:nvPr>
        </p:nvSpPr>
        <p:spPr/>
        <p:txBody>
          <a:bodyPr/>
          <a:lstStyle/>
          <a:p>
            <a:r>
              <a:rPr lang="en-US" dirty="0"/>
              <a:t>Pasko Data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67131" y="1629213"/>
            <a:ext cx="4314517" cy="3235888"/>
          </a:xfrm>
          <a:prstGeom prst="rect">
            <a:avLst/>
          </a:prstGeom>
          <a:ln>
            <a:noFill/>
          </a:ln>
        </p:spPr>
      </p:pic>
      <p:pic>
        <p:nvPicPr>
          <p:cNvPr id="5" name="Picture 4">
            <a:extLst>
              <a:ext uri="{FF2B5EF4-FFF2-40B4-BE49-F238E27FC236}">
                <a16:creationId xmlns:a16="http://schemas.microsoft.com/office/drawing/2014/main" id="{AEC84338-BD3C-E854-2C6C-5C24896532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22512" y="1623079"/>
            <a:ext cx="4314519" cy="3235889"/>
          </a:xfrm>
          <a:prstGeom prst="rect">
            <a:avLst/>
          </a:prstGeom>
        </p:spPr>
      </p:pic>
    </p:spTree>
    <p:extLst>
      <p:ext uri="{BB962C8B-B14F-4D97-AF65-F5344CB8AC3E}">
        <p14:creationId xmlns:p14="http://schemas.microsoft.com/office/powerpoint/2010/main" val="75296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Accuracy of Physician Estimates</a:t>
            </a:r>
            <a:br>
              <a:rPr lang="en-US" dirty="0">
                <a:solidFill>
                  <a:schemeClr val="bg1"/>
                </a:solidFill>
              </a:rPr>
            </a:br>
            <a:r>
              <a:rPr lang="en-US" dirty="0">
                <a:solidFill>
                  <a:schemeClr val="bg1"/>
                </a:solidFill>
              </a:rPr>
              <a:t>All Deliveries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05352089"/>
              </p:ext>
            </p:extLst>
          </p:nvPr>
        </p:nvGraphicFramePr>
        <p:xfrm>
          <a:off x="2098964" y="2259623"/>
          <a:ext cx="7739629" cy="2966720"/>
        </p:xfrm>
        <a:graphic>
          <a:graphicData uri="http://schemas.openxmlformats.org/drawingml/2006/table">
            <a:tbl>
              <a:tblPr firstRow="1" bandRow="1">
                <a:tableStyleId>{5C22544A-7EE6-4342-B048-85BDC9FD1C3A}</a:tableStyleId>
              </a:tblPr>
              <a:tblGrid>
                <a:gridCol w="3123667">
                  <a:extLst>
                    <a:ext uri="{9D8B030D-6E8A-4147-A177-3AD203B41FA5}">
                      <a16:colId xmlns:a16="http://schemas.microsoft.com/office/drawing/2014/main" val="429701506"/>
                    </a:ext>
                  </a:extLst>
                </a:gridCol>
                <a:gridCol w="1661746">
                  <a:extLst>
                    <a:ext uri="{9D8B030D-6E8A-4147-A177-3AD203B41FA5}">
                      <a16:colId xmlns:a16="http://schemas.microsoft.com/office/drawing/2014/main" val="1198896034"/>
                    </a:ext>
                  </a:extLst>
                </a:gridCol>
                <a:gridCol w="1705708">
                  <a:extLst>
                    <a:ext uri="{9D8B030D-6E8A-4147-A177-3AD203B41FA5}">
                      <a16:colId xmlns:a16="http://schemas.microsoft.com/office/drawing/2014/main" val="3917008073"/>
                    </a:ext>
                  </a:extLst>
                </a:gridCol>
                <a:gridCol w="1248508">
                  <a:extLst>
                    <a:ext uri="{9D8B030D-6E8A-4147-A177-3AD203B41FA5}">
                      <a16:colId xmlns:a16="http://schemas.microsoft.com/office/drawing/2014/main" val="3837341685"/>
                    </a:ext>
                  </a:extLst>
                </a:gridCol>
              </a:tblGrid>
              <a:tr h="370840">
                <a:tc>
                  <a:txBody>
                    <a:bodyPr/>
                    <a:lstStyle/>
                    <a:p>
                      <a:endParaRPr lang="en-US" dirty="0"/>
                    </a:p>
                  </a:txBody>
                  <a:tcPr>
                    <a:solidFill>
                      <a:srgbClr val="002060"/>
                    </a:solidFill>
                  </a:tcPr>
                </a:tc>
                <a:tc>
                  <a:txBody>
                    <a:bodyPr/>
                    <a:lstStyle/>
                    <a:p>
                      <a:pPr algn="ctr"/>
                      <a:r>
                        <a:rPr lang="en-US" dirty="0"/>
                        <a:t>Pre-Triton</a:t>
                      </a:r>
                    </a:p>
                  </a:txBody>
                  <a:tcPr>
                    <a:solidFill>
                      <a:srgbClr val="002060"/>
                    </a:solidFill>
                  </a:tcPr>
                </a:tc>
                <a:tc>
                  <a:txBody>
                    <a:bodyPr/>
                    <a:lstStyle/>
                    <a:p>
                      <a:pPr algn="ctr"/>
                      <a:r>
                        <a:rPr lang="en-US" dirty="0"/>
                        <a:t>Post-Triton</a:t>
                      </a:r>
                    </a:p>
                  </a:txBody>
                  <a:tcPr>
                    <a:solidFill>
                      <a:srgbClr val="002060"/>
                    </a:solidFill>
                  </a:tcPr>
                </a:tc>
                <a:tc>
                  <a:txBody>
                    <a:bodyPr/>
                    <a:lstStyle/>
                    <a:p>
                      <a:pPr algn="ctr"/>
                      <a:r>
                        <a:rPr lang="en-US" dirty="0"/>
                        <a:t>P value</a:t>
                      </a:r>
                    </a:p>
                  </a:txBody>
                  <a:tcPr>
                    <a:solidFill>
                      <a:srgbClr val="002060"/>
                    </a:solidFill>
                  </a:tcPr>
                </a:tc>
                <a:extLst>
                  <a:ext uri="{0D108BD9-81ED-4DB2-BD59-A6C34878D82A}">
                    <a16:rowId xmlns:a16="http://schemas.microsoft.com/office/drawing/2014/main" val="3485629471"/>
                  </a:ext>
                </a:extLst>
              </a:tr>
              <a:tr h="370840">
                <a:tc>
                  <a:txBody>
                    <a:bodyPr/>
                    <a:lstStyle/>
                    <a:p>
                      <a:r>
                        <a:rPr lang="en-US" dirty="0"/>
                        <a:t>All Deliveries</a:t>
                      </a:r>
                    </a:p>
                  </a:txBody>
                  <a:tcPr>
                    <a:solidFill>
                      <a:srgbClr val="BFD7FD"/>
                    </a:solidFill>
                  </a:tcPr>
                </a:tc>
                <a:tc>
                  <a:txBody>
                    <a:bodyPr/>
                    <a:lstStyle/>
                    <a:p>
                      <a:pPr algn="ctr"/>
                      <a:r>
                        <a:rPr lang="en-US" dirty="0"/>
                        <a:t>N = 6378</a:t>
                      </a:r>
                    </a:p>
                  </a:txBody>
                  <a:tcPr>
                    <a:solidFill>
                      <a:srgbClr val="BFD7FD"/>
                    </a:solidFill>
                  </a:tcPr>
                </a:tc>
                <a:tc>
                  <a:txBody>
                    <a:bodyPr/>
                    <a:lstStyle/>
                    <a:p>
                      <a:pPr algn="ctr"/>
                      <a:r>
                        <a:rPr lang="en-US" dirty="0"/>
                        <a:t>N = 2767</a:t>
                      </a:r>
                    </a:p>
                  </a:txBody>
                  <a:tcPr>
                    <a:solidFill>
                      <a:srgbClr val="BFD7FD"/>
                    </a:solidFill>
                  </a:tcPr>
                </a:tc>
                <a:tc>
                  <a:txBody>
                    <a:bodyPr/>
                    <a:lstStyle/>
                    <a:p>
                      <a:pPr algn="ctr"/>
                      <a:endParaRPr lang="en-US" dirty="0"/>
                    </a:p>
                  </a:txBody>
                  <a:tcPr>
                    <a:solidFill>
                      <a:srgbClr val="BFD7FD"/>
                    </a:solidFill>
                  </a:tcPr>
                </a:tc>
                <a:extLst>
                  <a:ext uri="{0D108BD9-81ED-4DB2-BD59-A6C34878D82A}">
                    <a16:rowId xmlns:a16="http://schemas.microsoft.com/office/drawing/2014/main" val="3589415087"/>
                  </a:ext>
                </a:extLst>
              </a:tr>
              <a:tr h="370840">
                <a:tc>
                  <a:txBody>
                    <a:bodyPr/>
                    <a:lstStyle/>
                    <a:p>
                      <a:r>
                        <a:rPr lang="en-US" dirty="0"/>
                        <a:t>     Mean</a:t>
                      </a:r>
                    </a:p>
                  </a:txBody>
                  <a:tcPr/>
                </a:tc>
                <a:tc>
                  <a:txBody>
                    <a:bodyPr/>
                    <a:lstStyle/>
                    <a:p>
                      <a:pPr algn="ctr"/>
                      <a:r>
                        <a:rPr lang="en-US" dirty="0"/>
                        <a:t>524 ± 359</a:t>
                      </a:r>
                    </a:p>
                  </a:txBody>
                  <a:tcPr/>
                </a:tc>
                <a:tc>
                  <a:txBody>
                    <a:bodyPr/>
                    <a:lstStyle/>
                    <a:p>
                      <a:pPr algn="ctr"/>
                      <a:r>
                        <a:rPr lang="en-US" dirty="0"/>
                        <a:t>451 ± 307</a:t>
                      </a:r>
                    </a:p>
                  </a:txBody>
                  <a:tcPr/>
                </a:tc>
                <a:tc>
                  <a:txBody>
                    <a:bodyPr/>
                    <a:lstStyle/>
                    <a:p>
                      <a:pPr algn="ctr"/>
                      <a:r>
                        <a:rPr lang="en-US" dirty="0"/>
                        <a:t>&lt;</a:t>
                      </a:r>
                      <a:r>
                        <a:rPr lang="en-US" baseline="0" dirty="0"/>
                        <a:t> .001</a:t>
                      </a:r>
                      <a:endParaRPr lang="en-US" dirty="0"/>
                    </a:p>
                  </a:txBody>
                  <a:tcPr/>
                </a:tc>
                <a:extLst>
                  <a:ext uri="{0D108BD9-81ED-4DB2-BD59-A6C34878D82A}">
                    <a16:rowId xmlns:a16="http://schemas.microsoft.com/office/drawing/2014/main" val="581585068"/>
                  </a:ext>
                </a:extLst>
              </a:tr>
              <a:tr h="370840">
                <a:tc>
                  <a:txBody>
                    <a:bodyPr/>
                    <a:lstStyle/>
                    <a:p>
                      <a:r>
                        <a:rPr lang="en-US" dirty="0"/>
                        <a:t>     </a:t>
                      </a:r>
                      <a:r>
                        <a:rPr lang="en-US" dirty="0" err="1"/>
                        <a:t>Hgb</a:t>
                      </a:r>
                      <a:r>
                        <a:rPr lang="en-US" dirty="0"/>
                        <a:t> difference*</a:t>
                      </a:r>
                    </a:p>
                  </a:txBody>
                  <a:tcPr>
                    <a:solidFill>
                      <a:srgbClr val="BFD7FD"/>
                    </a:solidFill>
                  </a:tcPr>
                </a:tc>
                <a:tc>
                  <a:txBody>
                    <a:bodyPr/>
                    <a:lstStyle/>
                    <a:p>
                      <a:pPr algn="ctr"/>
                      <a:r>
                        <a:rPr lang="en-US" dirty="0">
                          <a:solidFill>
                            <a:srgbClr val="FF0000"/>
                          </a:solidFill>
                        </a:rPr>
                        <a:t>0.3 ± 1.2</a:t>
                      </a:r>
                    </a:p>
                  </a:txBody>
                  <a:tcPr>
                    <a:solidFill>
                      <a:srgbClr val="BFD7FD"/>
                    </a:solidFill>
                  </a:tcPr>
                </a:tc>
                <a:tc>
                  <a:txBody>
                    <a:bodyPr/>
                    <a:lstStyle/>
                    <a:p>
                      <a:pPr algn="ctr"/>
                      <a:r>
                        <a:rPr lang="en-US" dirty="0">
                          <a:solidFill>
                            <a:srgbClr val="FF0000"/>
                          </a:solidFill>
                        </a:rPr>
                        <a:t>0.5</a:t>
                      </a:r>
                      <a:r>
                        <a:rPr lang="en-US" baseline="0" dirty="0">
                          <a:solidFill>
                            <a:srgbClr val="FF0000"/>
                          </a:solidFill>
                        </a:rPr>
                        <a:t> ± 1.2 </a:t>
                      </a:r>
                      <a:endParaRPr lang="en-US" dirty="0">
                        <a:solidFill>
                          <a:srgbClr val="FF0000"/>
                        </a:solidFill>
                      </a:endParaRPr>
                    </a:p>
                  </a:txBody>
                  <a:tcPr>
                    <a:solidFill>
                      <a:srgbClr val="BFD7FD"/>
                    </a:solidFill>
                  </a:tcPr>
                </a:tc>
                <a:tc>
                  <a:txBody>
                    <a:bodyPr/>
                    <a:lstStyle/>
                    <a:p>
                      <a:pPr algn="ctr"/>
                      <a:r>
                        <a:rPr lang="en-US" dirty="0">
                          <a:solidFill>
                            <a:srgbClr val="FF0000"/>
                          </a:solidFill>
                        </a:rPr>
                        <a:t>&lt; .001</a:t>
                      </a:r>
                    </a:p>
                  </a:txBody>
                  <a:tcPr>
                    <a:solidFill>
                      <a:srgbClr val="BFD7FD"/>
                    </a:solidFill>
                  </a:tcPr>
                </a:tc>
                <a:extLst>
                  <a:ext uri="{0D108BD9-81ED-4DB2-BD59-A6C34878D82A}">
                    <a16:rowId xmlns:a16="http://schemas.microsoft.com/office/drawing/2014/main" val="2076456372"/>
                  </a:ext>
                </a:extLst>
              </a:tr>
              <a:tr h="370840">
                <a:tc>
                  <a:txBody>
                    <a:bodyPr/>
                    <a:lstStyle/>
                    <a:p>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34809501"/>
                  </a:ext>
                </a:extLst>
              </a:tr>
              <a:tr h="370840">
                <a:tc>
                  <a:txBody>
                    <a:bodyPr/>
                    <a:lstStyle/>
                    <a:p>
                      <a:r>
                        <a:rPr lang="en-US" dirty="0"/>
                        <a:t>Any Delivery &gt; 1000 cc</a:t>
                      </a:r>
                    </a:p>
                  </a:txBody>
                  <a:tcPr>
                    <a:solidFill>
                      <a:srgbClr val="BFD7FD"/>
                    </a:solidFill>
                  </a:tcPr>
                </a:tc>
                <a:tc>
                  <a:txBody>
                    <a:bodyPr/>
                    <a:lstStyle/>
                    <a:p>
                      <a:pPr algn="ctr"/>
                      <a:r>
                        <a:rPr lang="en-US" dirty="0"/>
                        <a:t>N = 212</a:t>
                      </a:r>
                    </a:p>
                  </a:txBody>
                  <a:tcPr>
                    <a:solidFill>
                      <a:srgbClr val="BFD7FD"/>
                    </a:solidFill>
                  </a:tcPr>
                </a:tc>
                <a:tc>
                  <a:txBody>
                    <a:bodyPr/>
                    <a:lstStyle/>
                    <a:p>
                      <a:pPr algn="ctr"/>
                      <a:r>
                        <a:rPr lang="en-US" dirty="0"/>
                        <a:t>N = 74</a:t>
                      </a:r>
                    </a:p>
                  </a:txBody>
                  <a:tcPr>
                    <a:solidFill>
                      <a:srgbClr val="BFD7FD"/>
                    </a:solidFill>
                  </a:tcPr>
                </a:tc>
                <a:tc>
                  <a:txBody>
                    <a:bodyPr/>
                    <a:lstStyle/>
                    <a:p>
                      <a:pPr algn="ctr"/>
                      <a:endParaRPr lang="en-US" dirty="0"/>
                    </a:p>
                  </a:txBody>
                  <a:tcPr>
                    <a:solidFill>
                      <a:srgbClr val="BFD7FD"/>
                    </a:solidFill>
                  </a:tcPr>
                </a:tc>
                <a:extLst>
                  <a:ext uri="{0D108BD9-81ED-4DB2-BD59-A6C34878D82A}">
                    <a16:rowId xmlns:a16="http://schemas.microsoft.com/office/drawing/2014/main" val="4108337214"/>
                  </a:ext>
                </a:extLst>
              </a:tr>
              <a:tr h="370840">
                <a:tc>
                  <a:txBody>
                    <a:bodyPr/>
                    <a:lstStyle/>
                    <a:p>
                      <a:r>
                        <a:rPr lang="en-US" dirty="0"/>
                        <a:t>     Mean</a:t>
                      </a:r>
                    </a:p>
                  </a:txBody>
                  <a:tcPr/>
                </a:tc>
                <a:tc>
                  <a:txBody>
                    <a:bodyPr/>
                    <a:lstStyle/>
                    <a:p>
                      <a:pPr algn="ctr"/>
                      <a:r>
                        <a:rPr lang="en-US" dirty="0"/>
                        <a:t>1578 ± 844</a:t>
                      </a:r>
                    </a:p>
                  </a:txBody>
                  <a:tcPr/>
                </a:tc>
                <a:tc>
                  <a:txBody>
                    <a:bodyPr/>
                    <a:lstStyle/>
                    <a:p>
                      <a:pPr algn="ctr"/>
                      <a:r>
                        <a:rPr lang="en-US" dirty="0"/>
                        <a:t>1573 ± 469</a:t>
                      </a:r>
                    </a:p>
                  </a:txBody>
                  <a:tcPr/>
                </a:tc>
                <a:tc>
                  <a:txBody>
                    <a:bodyPr/>
                    <a:lstStyle/>
                    <a:p>
                      <a:pPr algn="ctr"/>
                      <a:r>
                        <a:rPr lang="en-US" dirty="0"/>
                        <a:t>.94</a:t>
                      </a:r>
                    </a:p>
                  </a:txBody>
                  <a:tcPr/>
                </a:tc>
                <a:extLst>
                  <a:ext uri="{0D108BD9-81ED-4DB2-BD59-A6C34878D82A}">
                    <a16:rowId xmlns:a16="http://schemas.microsoft.com/office/drawing/2014/main" val="2299507164"/>
                  </a:ext>
                </a:extLst>
              </a:tr>
              <a:tr h="370840">
                <a:tc>
                  <a:txBody>
                    <a:bodyPr/>
                    <a:lstStyle/>
                    <a:p>
                      <a:r>
                        <a:rPr lang="en-US" dirty="0"/>
                        <a:t>     </a:t>
                      </a:r>
                      <a:r>
                        <a:rPr lang="en-US" dirty="0" err="1"/>
                        <a:t>Hgb</a:t>
                      </a:r>
                      <a:r>
                        <a:rPr lang="en-US" dirty="0"/>
                        <a:t> difference*</a:t>
                      </a:r>
                    </a:p>
                  </a:txBody>
                  <a:tcPr>
                    <a:solidFill>
                      <a:srgbClr val="BFD7FD"/>
                    </a:solidFill>
                  </a:tcPr>
                </a:tc>
                <a:tc>
                  <a:txBody>
                    <a:bodyPr/>
                    <a:lstStyle/>
                    <a:p>
                      <a:pPr algn="ctr"/>
                      <a:r>
                        <a:rPr lang="en-US" dirty="0"/>
                        <a:t>-1.2 ± 3.1</a:t>
                      </a:r>
                    </a:p>
                  </a:txBody>
                  <a:tcPr>
                    <a:solidFill>
                      <a:srgbClr val="BFD7FD"/>
                    </a:solidFill>
                  </a:tcPr>
                </a:tc>
                <a:tc>
                  <a:txBody>
                    <a:bodyPr/>
                    <a:lstStyle/>
                    <a:p>
                      <a:pPr algn="ctr"/>
                      <a:r>
                        <a:rPr lang="en-US" dirty="0"/>
                        <a:t>-1.2 ± 2.1</a:t>
                      </a:r>
                    </a:p>
                  </a:txBody>
                  <a:tcPr>
                    <a:solidFill>
                      <a:srgbClr val="BFD7FD"/>
                    </a:solidFill>
                  </a:tcPr>
                </a:tc>
                <a:tc>
                  <a:txBody>
                    <a:bodyPr/>
                    <a:lstStyle/>
                    <a:p>
                      <a:pPr algn="ctr"/>
                      <a:r>
                        <a:rPr lang="en-US" dirty="0"/>
                        <a:t>.80</a:t>
                      </a:r>
                    </a:p>
                  </a:txBody>
                  <a:tcPr>
                    <a:solidFill>
                      <a:srgbClr val="BFD7FD"/>
                    </a:solidFill>
                  </a:tcPr>
                </a:tc>
                <a:extLst>
                  <a:ext uri="{0D108BD9-81ED-4DB2-BD59-A6C34878D82A}">
                    <a16:rowId xmlns:a16="http://schemas.microsoft.com/office/drawing/2014/main" val="590569766"/>
                  </a:ext>
                </a:extLst>
              </a:tr>
            </a:tbl>
          </a:graphicData>
        </a:graphic>
      </p:graphicFrame>
      <p:sp>
        <p:nvSpPr>
          <p:cNvPr id="6" name="TextBox 5"/>
          <p:cNvSpPr txBox="1"/>
          <p:nvPr/>
        </p:nvSpPr>
        <p:spPr>
          <a:xfrm>
            <a:off x="6865194" y="5425312"/>
            <a:ext cx="3719146" cy="369332"/>
          </a:xfrm>
          <a:prstGeom prst="rect">
            <a:avLst/>
          </a:prstGeom>
          <a:noFill/>
        </p:spPr>
        <p:txBody>
          <a:bodyPr wrap="square" rtlCol="0">
            <a:spAutoFit/>
          </a:bodyPr>
          <a:lstStyle/>
          <a:p>
            <a:r>
              <a:rPr lang="en-US" i="1" dirty="0">
                <a:solidFill>
                  <a:schemeClr val="bg1"/>
                </a:solidFill>
              </a:rPr>
              <a:t>Pasko et. al., SMFM, 2019</a:t>
            </a:r>
          </a:p>
        </p:txBody>
      </p:sp>
    </p:spTree>
    <p:extLst>
      <p:ext uri="{BB962C8B-B14F-4D97-AF65-F5344CB8AC3E}">
        <p14:creationId xmlns:p14="http://schemas.microsoft.com/office/powerpoint/2010/main" val="1817847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Accuracy of EBL vs. QBL</a:t>
            </a:r>
            <a:br>
              <a:rPr lang="en-US" dirty="0">
                <a:solidFill>
                  <a:schemeClr val="bg1"/>
                </a:solidFill>
              </a:rPr>
            </a:br>
            <a:r>
              <a:rPr lang="en-US" dirty="0">
                <a:solidFill>
                  <a:schemeClr val="bg1"/>
                </a:solidFill>
              </a:rPr>
              <a:t>All Deliveries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05980651"/>
              </p:ext>
            </p:extLst>
          </p:nvPr>
        </p:nvGraphicFramePr>
        <p:xfrm>
          <a:off x="2410691" y="2259623"/>
          <a:ext cx="7427902" cy="2966720"/>
        </p:xfrm>
        <a:graphic>
          <a:graphicData uri="http://schemas.openxmlformats.org/drawingml/2006/table">
            <a:tbl>
              <a:tblPr firstRow="1" bandRow="1">
                <a:tableStyleId>{5C22544A-7EE6-4342-B048-85BDC9FD1C3A}</a:tableStyleId>
              </a:tblPr>
              <a:tblGrid>
                <a:gridCol w="2811940">
                  <a:extLst>
                    <a:ext uri="{9D8B030D-6E8A-4147-A177-3AD203B41FA5}">
                      <a16:colId xmlns:a16="http://schemas.microsoft.com/office/drawing/2014/main" val="429701506"/>
                    </a:ext>
                  </a:extLst>
                </a:gridCol>
                <a:gridCol w="1661746">
                  <a:extLst>
                    <a:ext uri="{9D8B030D-6E8A-4147-A177-3AD203B41FA5}">
                      <a16:colId xmlns:a16="http://schemas.microsoft.com/office/drawing/2014/main" val="1198896034"/>
                    </a:ext>
                  </a:extLst>
                </a:gridCol>
                <a:gridCol w="1705708">
                  <a:extLst>
                    <a:ext uri="{9D8B030D-6E8A-4147-A177-3AD203B41FA5}">
                      <a16:colId xmlns:a16="http://schemas.microsoft.com/office/drawing/2014/main" val="3917008073"/>
                    </a:ext>
                  </a:extLst>
                </a:gridCol>
                <a:gridCol w="1248508">
                  <a:extLst>
                    <a:ext uri="{9D8B030D-6E8A-4147-A177-3AD203B41FA5}">
                      <a16:colId xmlns:a16="http://schemas.microsoft.com/office/drawing/2014/main" val="3837341685"/>
                    </a:ext>
                  </a:extLst>
                </a:gridCol>
              </a:tblGrid>
              <a:tr h="370840">
                <a:tc>
                  <a:txBody>
                    <a:bodyPr/>
                    <a:lstStyle/>
                    <a:p>
                      <a:endParaRPr lang="en-US" dirty="0"/>
                    </a:p>
                  </a:txBody>
                  <a:tcPr>
                    <a:solidFill>
                      <a:srgbClr val="002060"/>
                    </a:solidFill>
                  </a:tcPr>
                </a:tc>
                <a:tc>
                  <a:txBody>
                    <a:bodyPr/>
                    <a:lstStyle/>
                    <a:p>
                      <a:pPr algn="ctr"/>
                      <a:r>
                        <a:rPr lang="en-US" dirty="0"/>
                        <a:t>EBL</a:t>
                      </a:r>
                    </a:p>
                  </a:txBody>
                  <a:tcPr>
                    <a:solidFill>
                      <a:srgbClr val="002060"/>
                    </a:solidFill>
                  </a:tcPr>
                </a:tc>
                <a:tc>
                  <a:txBody>
                    <a:bodyPr/>
                    <a:lstStyle/>
                    <a:p>
                      <a:pPr algn="ctr"/>
                      <a:r>
                        <a:rPr lang="en-US" dirty="0"/>
                        <a:t>QBL</a:t>
                      </a:r>
                    </a:p>
                  </a:txBody>
                  <a:tcPr>
                    <a:solidFill>
                      <a:srgbClr val="002060"/>
                    </a:solidFill>
                  </a:tcPr>
                </a:tc>
                <a:tc>
                  <a:txBody>
                    <a:bodyPr/>
                    <a:lstStyle/>
                    <a:p>
                      <a:pPr algn="ctr"/>
                      <a:r>
                        <a:rPr lang="en-US" dirty="0"/>
                        <a:t>P value</a:t>
                      </a:r>
                    </a:p>
                  </a:txBody>
                  <a:tcPr>
                    <a:solidFill>
                      <a:srgbClr val="002060"/>
                    </a:solidFill>
                  </a:tcPr>
                </a:tc>
                <a:extLst>
                  <a:ext uri="{0D108BD9-81ED-4DB2-BD59-A6C34878D82A}">
                    <a16:rowId xmlns:a16="http://schemas.microsoft.com/office/drawing/2014/main" val="3485629471"/>
                  </a:ext>
                </a:extLst>
              </a:tr>
              <a:tr h="370840">
                <a:tc>
                  <a:txBody>
                    <a:bodyPr/>
                    <a:lstStyle/>
                    <a:p>
                      <a:r>
                        <a:rPr lang="en-US" dirty="0"/>
                        <a:t>All Deliveries</a:t>
                      </a:r>
                    </a:p>
                  </a:txBody>
                  <a:tcPr>
                    <a:solidFill>
                      <a:srgbClr val="BFD7FD"/>
                    </a:solidFill>
                  </a:tcPr>
                </a:tc>
                <a:tc>
                  <a:txBody>
                    <a:bodyPr/>
                    <a:lstStyle/>
                    <a:p>
                      <a:pPr algn="ctr"/>
                      <a:r>
                        <a:rPr lang="en-US" dirty="0"/>
                        <a:t>N = 6378</a:t>
                      </a:r>
                    </a:p>
                  </a:txBody>
                  <a:tcPr>
                    <a:solidFill>
                      <a:srgbClr val="BFD7FD"/>
                    </a:solidFill>
                  </a:tcPr>
                </a:tc>
                <a:tc>
                  <a:txBody>
                    <a:bodyPr/>
                    <a:lstStyle/>
                    <a:p>
                      <a:pPr algn="ctr"/>
                      <a:r>
                        <a:rPr lang="en-US" dirty="0"/>
                        <a:t>N = 1934</a:t>
                      </a:r>
                    </a:p>
                  </a:txBody>
                  <a:tcPr>
                    <a:solidFill>
                      <a:srgbClr val="BFD7FD"/>
                    </a:solidFill>
                  </a:tcPr>
                </a:tc>
                <a:tc>
                  <a:txBody>
                    <a:bodyPr/>
                    <a:lstStyle/>
                    <a:p>
                      <a:pPr algn="ctr"/>
                      <a:endParaRPr lang="en-US" dirty="0"/>
                    </a:p>
                  </a:txBody>
                  <a:tcPr>
                    <a:solidFill>
                      <a:srgbClr val="BFD7FD"/>
                    </a:solidFill>
                  </a:tcPr>
                </a:tc>
                <a:extLst>
                  <a:ext uri="{0D108BD9-81ED-4DB2-BD59-A6C34878D82A}">
                    <a16:rowId xmlns:a16="http://schemas.microsoft.com/office/drawing/2014/main" val="3589415087"/>
                  </a:ext>
                </a:extLst>
              </a:tr>
              <a:tr h="370840">
                <a:tc>
                  <a:txBody>
                    <a:bodyPr/>
                    <a:lstStyle/>
                    <a:p>
                      <a:r>
                        <a:rPr lang="en-US" dirty="0"/>
                        <a:t>     Mean</a:t>
                      </a:r>
                    </a:p>
                  </a:txBody>
                  <a:tcPr/>
                </a:tc>
                <a:tc>
                  <a:txBody>
                    <a:bodyPr/>
                    <a:lstStyle/>
                    <a:p>
                      <a:pPr algn="ctr"/>
                      <a:r>
                        <a:rPr lang="en-US" dirty="0"/>
                        <a:t>524 ± 359</a:t>
                      </a:r>
                    </a:p>
                  </a:txBody>
                  <a:tcPr/>
                </a:tc>
                <a:tc>
                  <a:txBody>
                    <a:bodyPr/>
                    <a:lstStyle/>
                    <a:p>
                      <a:pPr algn="ctr"/>
                      <a:r>
                        <a:rPr lang="en-US" dirty="0"/>
                        <a:t>387 ± 296</a:t>
                      </a:r>
                    </a:p>
                  </a:txBody>
                  <a:tcPr/>
                </a:tc>
                <a:tc>
                  <a:txBody>
                    <a:bodyPr/>
                    <a:lstStyle/>
                    <a:p>
                      <a:pPr algn="ctr"/>
                      <a:r>
                        <a:rPr lang="en-US" baseline="0" dirty="0"/>
                        <a:t>&lt; .001</a:t>
                      </a:r>
                      <a:endParaRPr lang="en-US" dirty="0"/>
                    </a:p>
                  </a:txBody>
                  <a:tcPr/>
                </a:tc>
                <a:extLst>
                  <a:ext uri="{0D108BD9-81ED-4DB2-BD59-A6C34878D82A}">
                    <a16:rowId xmlns:a16="http://schemas.microsoft.com/office/drawing/2014/main" val="581585068"/>
                  </a:ext>
                </a:extLst>
              </a:tr>
              <a:tr h="370840">
                <a:tc>
                  <a:txBody>
                    <a:bodyPr/>
                    <a:lstStyle/>
                    <a:p>
                      <a:r>
                        <a:rPr lang="en-US" dirty="0"/>
                        <a:t>     </a:t>
                      </a:r>
                      <a:r>
                        <a:rPr lang="en-US" dirty="0" err="1"/>
                        <a:t>Hgb</a:t>
                      </a:r>
                      <a:r>
                        <a:rPr lang="en-US" dirty="0"/>
                        <a:t> difference*</a:t>
                      </a:r>
                    </a:p>
                  </a:txBody>
                  <a:tcPr/>
                </a:tc>
                <a:tc>
                  <a:txBody>
                    <a:bodyPr/>
                    <a:lstStyle/>
                    <a:p>
                      <a:pPr algn="ctr"/>
                      <a:r>
                        <a:rPr lang="en-US" dirty="0"/>
                        <a:t>0.3 ± 1.2</a:t>
                      </a:r>
                    </a:p>
                  </a:txBody>
                  <a:tcPr/>
                </a:tc>
                <a:tc>
                  <a:txBody>
                    <a:bodyPr/>
                    <a:lstStyle/>
                    <a:p>
                      <a:pPr algn="ctr"/>
                      <a:r>
                        <a:rPr lang="en-US" dirty="0"/>
                        <a:t>0.7</a:t>
                      </a:r>
                      <a:r>
                        <a:rPr lang="en-US" baseline="0" dirty="0"/>
                        <a:t> ± 1.0 </a:t>
                      </a:r>
                      <a:endParaRPr lang="en-US" dirty="0"/>
                    </a:p>
                  </a:txBody>
                  <a:tcPr/>
                </a:tc>
                <a:tc>
                  <a:txBody>
                    <a:bodyPr/>
                    <a:lstStyle/>
                    <a:p>
                      <a:pPr algn="ctr"/>
                      <a:r>
                        <a:rPr lang="en-US" dirty="0"/>
                        <a:t>&lt; .001</a:t>
                      </a:r>
                    </a:p>
                  </a:txBody>
                  <a:tcPr/>
                </a:tc>
                <a:extLst>
                  <a:ext uri="{0D108BD9-81ED-4DB2-BD59-A6C34878D82A}">
                    <a16:rowId xmlns:a16="http://schemas.microsoft.com/office/drawing/2014/main" val="2076456372"/>
                  </a:ext>
                </a:extLst>
              </a:tr>
              <a:tr h="370840">
                <a:tc>
                  <a:txBody>
                    <a:bodyPr/>
                    <a:lstStyle/>
                    <a:p>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934809501"/>
                  </a:ext>
                </a:extLst>
              </a:tr>
              <a:tr h="370840">
                <a:tc>
                  <a:txBody>
                    <a:bodyPr/>
                    <a:lstStyle/>
                    <a:p>
                      <a:r>
                        <a:rPr lang="en-US" dirty="0"/>
                        <a:t>Any Delivery &gt; 1000 cc</a:t>
                      </a:r>
                    </a:p>
                  </a:txBody>
                  <a:tcPr>
                    <a:solidFill>
                      <a:srgbClr val="BFD7FD"/>
                    </a:solidFill>
                  </a:tcPr>
                </a:tc>
                <a:tc>
                  <a:txBody>
                    <a:bodyPr/>
                    <a:lstStyle/>
                    <a:p>
                      <a:pPr algn="ctr"/>
                      <a:r>
                        <a:rPr lang="en-US" dirty="0"/>
                        <a:t>N = 212</a:t>
                      </a:r>
                    </a:p>
                  </a:txBody>
                  <a:tcPr>
                    <a:solidFill>
                      <a:srgbClr val="BFD7FD"/>
                    </a:solidFill>
                  </a:tcPr>
                </a:tc>
                <a:tc>
                  <a:txBody>
                    <a:bodyPr/>
                    <a:lstStyle/>
                    <a:p>
                      <a:pPr algn="ctr"/>
                      <a:r>
                        <a:rPr lang="en-US" dirty="0"/>
                        <a:t>N = 74</a:t>
                      </a:r>
                    </a:p>
                  </a:txBody>
                  <a:tcPr>
                    <a:solidFill>
                      <a:srgbClr val="BFD7FD"/>
                    </a:solidFill>
                  </a:tcPr>
                </a:tc>
                <a:tc>
                  <a:txBody>
                    <a:bodyPr/>
                    <a:lstStyle/>
                    <a:p>
                      <a:pPr algn="ctr"/>
                      <a:endParaRPr lang="en-US" dirty="0"/>
                    </a:p>
                  </a:txBody>
                  <a:tcPr>
                    <a:solidFill>
                      <a:srgbClr val="BFD7FD"/>
                    </a:solidFill>
                  </a:tcPr>
                </a:tc>
                <a:extLst>
                  <a:ext uri="{0D108BD9-81ED-4DB2-BD59-A6C34878D82A}">
                    <a16:rowId xmlns:a16="http://schemas.microsoft.com/office/drawing/2014/main" val="4108337214"/>
                  </a:ext>
                </a:extLst>
              </a:tr>
              <a:tr h="370840">
                <a:tc>
                  <a:txBody>
                    <a:bodyPr/>
                    <a:lstStyle/>
                    <a:p>
                      <a:r>
                        <a:rPr lang="en-US" dirty="0"/>
                        <a:t>     Mean</a:t>
                      </a:r>
                    </a:p>
                  </a:txBody>
                  <a:tcPr/>
                </a:tc>
                <a:tc>
                  <a:txBody>
                    <a:bodyPr/>
                    <a:lstStyle/>
                    <a:p>
                      <a:pPr algn="ctr"/>
                      <a:r>
                        <a:rPr lang="en-US" dirty="0"/>
                        <a:t>1578 ± 844</a:t>
                      </a:r>
                    </a:p>
                  </a:txBody>
                  <a:tcPr/>
                </a:tc>
                <a:tc>
                  <a:txBody>
                    <a:bodyPr/>
                    <a:lstStyle/>
                    <a:p>
                      <a:pPr algn="ctr"/>
                      <a:r>
                        <a:rPr lang="en-US" dirty="0"/>
                        <a:t>1354 ± 311</a:t>
                      </a:r>
                    </a:p>
                  </a:txBody>
                  <a:tcPr/>
                </a:tc>
                <a:tc>
                  <a:txBody>
                    <a:bodyPr/>
                    <a:lstStyle/>
                    <a:p>
                      <a:pPr algn="ctr"/>
                      <a:r>
                        <a:rPr lang="en-US" dirty="0"/>
                        <a:t>.001</a:t>
                      </a:r>
                    </a:p>
                  </a:txBody>
                  <a:tcPr/>
                </a:tc>
                <a:extLst>
                  <a:ext uri="{0D108BD9-81ED-4DB2-BD59-A6C34878D82A}">
                    <a16:rowId xmlns:a16="http://schemas.microsoft.com/office/drawing/2014/main" val="2299507164"/>
                  </a:ext>
                </a:extLst>
              </a:tr>
              <a:tr h="370840">
                <a:tc>
                  <a:txBody>
                    <a:bodyPr/>
                    <a:lstStyle/>
                    <a:p>
                      <a:r>
                        <a:rPr lang="en-US" dirty="0"/>
                        <a:t>     </a:t>
                      </a:r>
                      <a:r>
                        <a:rPr lang="en-US" dirty="0" err="1"/>
                        <a:t>Hgb</a:t>
                      </a:r>
                      <a:r>
                        <a:rPr lang="en-US" dirty="0"/>
                        <a:t> difference*</a:t>
                      </a:r>
                    </a:p>
                  </a:txBody>
                  <a:tcPr>
                    <a:solidFill>
                      <a:srgbClr val="BFD7FD"/>
                    </a:solidFill>
                  </a:tcPr>
                </a:tc>
                <a:tc>
                  <a:txBody>
                    <a:bodyPr/>
                    <a:lstStyle/>
                    <a:p>
                      <a:pPr algn="ctr"/>
                      <a:r>
                        <a:rPr lang="en-US" dirty="0">
                          <a:solidFill>
                            <a:srgbClr val="0070C0"/>
                          </a:solidFill>
                        </a:rPr>
                        <a:t>-1.2 ± 3.1</a:t>
                      </a:r>
                    </a:p>
                  </a:txBody>
                  <a:tcPr>
                    <a:solidFill>
                      <a:srgbClr val="BFD7FD"/>
                    </a:solidFill>
                  </a:tcPr>
                </a:tc>
                <a:tc>
                  <a:txBody>
                    <a:bodyPr/>
                    <a:lstStyle/>
                    <a:p>
                      <a:pPr algn="ctr"/>
                      <a:r>
                        <a:rPr lang="en-US" dirty="0">
                          <a:solidFill>
                            <a:srgbClr val="0070C0"/>
                          </a:solidFill>
                        </a:rPr>
                        <a:t>-0.5 ± 1.7</a:t>
                      </a:r>
                    </a:p>
                  </a:txBody>
                  <a:tcPr>
                    <a:solidFill>
                      <a:srgbClr val="BFD7FD"/>
                    </a:solidFill>
                  </a:tcPr>
                </a:tc>
                <a:tc>
                  <a:txBody>
                    <a:bodyPr/>
                    <a:lstStyle/>
                    <a:p>
                      <a:pPr algn="ctr"/>
                      <a:r>
                        <a:rPr lang="en-US" dirty="0">
                          <a:solidFill>
                            <a:srgbClr val="0070C0"/>
                          </a:solidFill>
                        </a:rPr>
                        <a:t>.03</a:t>
                      </a:r>
                    </a:p>
                  </a:txBody>
                  <a:tcPr>
                    <a:solidFill>
                      <a:srgbClr val="BFD7FD"/>
                    </a:solidFill>
                  </a:tcPr>
                </a:tc>
                <a:extLst>
                  <a:ext uri="{0D108BD9-81ED-4DB2-BD59-A6C34878D82A}">
                    <a16:rowId xmlns:a16="http://schemas.microsoft.com/office/drawing/2014/main" val="590569766"/>
                  </a:ext>
                </a:extLst>
              </a:tr>
            </a:tbl>
          </a:graphicData>
        </a:graphic>
      </p:graphicFrame>
      <p:sp>
        <p:nvSpPr>
          <p:cNvPr id="4" name="TextBox 3"/>
          <p:cNvSpPr txBox="1"/>
          <p:nvPr/>
        </p:nvSpPr>
        <p:spPr>
          <a:xfrm>
            <a:off x="6937931" y="5351034"/>
            <a:ext cx="3719146" cy="369332"/>
          </a:xfrm>
          <a:prstGeom prst="rect">
            <a:avLst/>
          </a:prstGeom>
          <a:noFill/>
        </p:spPr>
        <p:txBody>
          <a:bodyPr wrap="square" rtlCol="0">
            <a:spAutoFit/>
          </a:bodyPr>
          <a:lstStyle/>
          <a:p>
            <a:r>
              <a:rPr lang="en-US" i="1" dirty="0">
                <a:solidFill>
                  <a:schemeClr val="bg1"/>
                </a:solidFill>
              </a:rPr>
              <a:t>Pasko et. al., SMFM, 2019</a:t>
            </a:r>
          </a:p>
        </p:txBody>
      </p:sp>
    </p:spTree>
    <p:extLst>
      <p:ext uri="{BB962C8B-B14F-4D97-AF65-F5344CB8AC3E}">
        <p14:creationId xmlns:p14="http://schemas.microsoft.com/office/powerpoint/2010/main" val="2652204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Clinical Outcomes With and Without Triton Among Women With PPH</a:t>
            </a:r>
          </a:p>
        </p:txBody>
      </p:sp>
      <p:pic>
        <p:nvPicPr>
          <p:cNvPr id="4" name="Picture 3"/>
          <p:cNvPicPr>
            <a:picLocks noChangeAspect="1"/>
          </p:cNvPicPr>
          <p:nvPr/>
        </p:nvPicPr>
        <p:blipFill>
          <a:blip r:embed="rId3"/>
          <a:stretch>
            <a:fillRect/>
          </a:stretch>
        </p:blipFill>
        <p:spPr>
          <a:xfrm>
            <a:off x="2836354" y="1751806"/>
            <a:ext cx="6245301" cy="4299894"/>
          </a:xfrm>
          <a:prstGeom prst="rect">
            <a:avLst/>
          </a:prstGeom>
        </p:spPr>
      </p:pic>
      <p:sp>
        <p:nvSpPr>
          <p:cNvPr id="5" name="TextBox 4"/>
          <p:cNvSpPr txBox="1"/>
          <p:nvPr/>
        </p:nvSpPr>
        <p:spPr>
          <a:xfrm>
            <a:off x="8953767" y="5682368"/>
            <a:ext cx="3719146" cy="369332"/>
          </a:xfrm>
          <a:prstGeom prst="rect">
            <a:avLst/>
          </a:prstGeom>
          <a:noFill/>
        </p:spPr>
        <p:txBody>
          <a:bodyPr wrap="square" rtlCol="0">
            <a:spAutoFit/>
          </a:bodyPr>
          <a:lstStyle/>
          <a:p>
            <a:r>
              <a:rPr lang="en-US" i="1" dirty="0">
                <a:solidFill>
                  <a:schemeClr val="bg1"/>
                </a:solidFill>
              </a:rPr>
              <a:t>Pasko et. al., SMFM, 2019</a:t>
            </a:r>
          </a:p>
        </p:txBody>
      </p:sp>
    </p:spTree>
    <p:extLst>
      <p:ext uri="{BB962C8B-B14F-4D97-AF65-F5344CB8AC3E}">
        <p14:creationId xmlns:p14="http://schemas.microsoft.com/office/powerpoint/2010/main" val="1875440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9FC4-32EC-B603-DC66-A52F1208FCDE}"/>
              </a:ext>
            </a:extLst>
          </p:cNvPr>
          <p:cNvSpPr>
            <a:spLocks noGrp="1"/>
          </p:cNvSpPr>
          <p:nvPr>
            <p:ph type="title"/>
          </p:nvPr>
        </p:nvSpPr>
        <p:spPr/>
        <p:txBody>
          <a:bodyPr/>
          <a:lstStyle/>
          <a:p>
            <a:r>
              <a:rPr lang="en-US" dirty="0">
                <a:solidFill>
                  <a:schemeClr val="bg1"/>
                </a:solidFill>
              </a:rPr>
              <a:t>The innovation…</a:t>
            </a:r>
          </a:p>
        </p:txBody>
      </p:sp>
      <p:sp>
        <p:nvSpPr>
          <p:cNvPr id="3" name="Text Placeholder 2">
            <a:extLst>
              <a:ext uri="{FF2B5EF4-FFF2-40B4-BE49-F238E27FC236}">
                <a16:creationId xmlns:a16="http://schemas.microsoft.com/office/drawing/2014/main" id="{01B6F6E6-9B46-4A6F-C801-81A2217968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1649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0777C6-79A5-2CBB-3DEB-9A8B9CBE6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958" y="263296"/>
            <a:ext cx="10203543" cy="573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982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RECONGNITION C/S</a:t>
            </a:r>
          </a:p>
        </p:txBody>
      </p:sp>
      <p:sp>
        <p:nvSpPr>
          <p:cNvPr id="3" name="Content Placeholder 2"/>
          <p:cNvSpPr>
            <a:spLocks noGrp="1"/>
          </p:cNvSpPr>
          <p:nvPr>
            <p:ph idx="1"/>
          </p:nvPr>
        </p:nvSpPr>
        <p:spPr>
          <a:xfrm>
            <a:off x="2590803" y="1066801"/>
            <a:ext cx="7886700" cy="4419601"/>
          </a:xfrm>
        </p:spPr>
        <p:txBody>
          <a:bodyPr/>
          <a:lstStyle/>
          <a:p>
            <a:pPr marL="0" indent="0">
              <a:buNone/>
            </a:pPr>
            <a:r>
              <a:rPr lang="en-US" dirty="0"/>
              <a:t>C/S cases</a:t>
            </a:r>
          </a:p>
          <a:p>
            <a:pPr marL="0" indent="0">
              <a:buNone/>
            </a:pPr>
            <a:r>
              <a:rPr lang="en-US" dirty="0"/>
              <a:t>92% of </a:t>
            </a:r>
            <a:r>
              <a:rPr lang="en-US" dirty="0" err="1"/>
              <a:t>pt</a:t>
            </a:r>
            <a:r>
              <a:rPr lang="en-US" dirty="0"/>
              <a:t> had 300mls or &lt;, 8% had more than 300mls in the canister post placental delivery; so we set our C/S measures blood loss @ 300mls or &gt;</a:t>
            </a:r>
          </a:p>
          <a:p>
            <a:pPr marL="0" indent="0">
              <a:buNone/>
            </a:pPr>
            <a:r>
              <a:rPr lang="en-US" dirty="0"/>
              <a:t>82% of pts used 30 or &lt; lap sponges in a C/S; meaning 18% used more. So we set our threshold for lap sponges in C/S pts @ 30</a:t>
            </a:r>
          </a:p>
          <a:p>
            <a:pPr marL="0" indent="0">
              <a:buNone/>
            </a:pPr>
            <a:r>
              <a:rPr lang="en-US" dirty="0"/>
              <a:t>This is the 30/300 C/S plan </a:t>
            </a:r>
          </a:p>
        </p:txBody>
      </p:sp>
    </p:spTree>
    <p:extLst>
      <p:ext uri="{BB962C8B-B14F-4D97-AF65-F5344CB8AC3E}">
        <p14:creationId xmlns:p14="http://schemas.microsoft.com/office/powerpoint/2010/main" val="1044056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584F2-D435-B688-B70A-6268AD0E9FCA}"/>
              </a:ext>
            </a:extLst>
          </p:cNvPr>
          <p:cNvPicPr>
            <a:picLocks noChangeAspect="1"/>
          </p:cNvPicPr>
          <p:nvPr/>
        </p:nvPicPr>
        <p:blipFill>
          <a:blip r:embed="rId2"/>
          <a:stretch>
            <a:fillRect/>
          </a:stretch>
        </p:blipFill>
        <p:spPr>
          <a:xfrm>
            <a:off x="1788263" y="682171"/>
            <a:ext cx="8615473" cy="4845341"/>
          </a:xfrm>
          <a:prstGeom prst="rect">
            <a:avLst/>
          </a:prstGeom>
        </p:spPr>
      </p:pic>
    </p:spTree>
    <p:extLst>
      <p:ext uri="{BB962C8B-B14F-4D97-AF65-F5344CB8AC3E}">
        <p14:creationId xmlns:p14="http://schemas.microsoft.com/office/powerpoint/2010/main" val="2093055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RECONGNITION Vaginal Delivery</a:t>
            </a:r>
          </a:p>
        </p:txBody>
      </p:sp>
      <p:sp>
        <p:nvSpPr>
          <p:cNvPr id="3" name="Content Placeholder 2"/>
          <p:cNvSpPr>
            <a:spLocks noGrp="1"/>
          </p:cNvSpPr>
          <p:nvPr>
            <p:ph idx="1"/>
          </p:nvPr>
        </p:nvSpPr>
        <p:spPr>
          <a:xfrm>
            <a:off x="2590803" y="1066801"/>
            <a:ext cx="7886700" cy="4419601"/>
          </a:xfrm>
        </p:spPr>
        <p:txBody>
          <a:bodyPr/>
          <a:lstStyle/>
          <a:p>
            <a:pPr marL="0" indent="0">
              <a:buNone/>
            </a:pPr>
            <a:r>
              <a:rPr lang="en-US" dirty="0"/>
              <a:t>Vaginal delivery </a:t>
            </a:r>
          </a:p>
          <a:p>
            <a:pPr marL="0" indent="0">
              <a:buNone/>
            </a:pPr>
            <a:r>
              <a:rPr lang="en-US" dirty="0"/>
              <a:t>88% of </a:t>
            </a:r>
            <a:r>
              <a:rPr lang="en-US" dirty="0" err="1"/>
              <a:t>pt</a:t>
            </a:r>
            <a:r>
              <a:rPr lang="en-US" dirty="0"/>
              <a:t> had 500mls or &lt;, 12% had more than 500 </a:t>
            </a:r>
            <a:r>
              <a:rPr lang="en-US" dirty="0" err="1"/>
              <a:t>mls</a:t>
            </a:r>
            <a:r>
              <a:rPr lang="en-US" dirty="0"/>
              <a:t> in the V-drape post delivery; so we set our Vaginal delivery measures blood loss @ 500mls or &gt;</a:t>
            </a:r>
          </a:p>
          <a:p>
            <a:pPr marL="0" indent="0">
              <a:buNone/>
            </a:pPr>
            <a:r>
              <a:rPr lang="en-US" dirty="0"/>
              <a:t>93% of pts used 5 or &lt; lap sponges in a vaginal delivery; meaning 7% used more. So we set our threshold for lap sponges in vaginal delivery @ 5</a:t>
            </a:r>
          </a:p>
          <a:p>
            <a:pPr marL="0" indent="0">
              <a:buNone/>
            </a:pPr>
            <a:r>
              <a:rPr lang="en-US" dirty="0"/>
              <a:t>This is the 5/500 vaginal delivery plan </a:t>
            </a:r>
          </a:p>
        </p:txBody>
      </p:sp>
    </p:spTree>
    <p:extLst>
      <p:ext uri="{BB962C8B-B14F-4D97-AF65-F5344CB8AC3E}">
        <p14:creationId xmlns:p14="http://schemas.microsoft.com/office/powerpoint/2010/main" val="3164611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310275-1756-2B65-8358-CA52922CC51D}"/>
              </a:ext>
            </a:extLst>
          </p:cNvPr>
          <p:cNvPicPr>
            <a:picLocks noChangeAspect="1"/>
          </p:cNvPicPr>
          <p:nvPr/>
        </p:nvPicPr>
        <p:blipFill>
          <a:blip r:embed="rId2"/>
          <a:stretch>
            <a:fillRect/>
          </a:stretch>
        </p:blipFill>
        <p:spPr>
          <a:xfrm>
            <a:off x="1839879" y="856343"/>
            <a:ext cx="8512242" cy="4787284"/>
          </a:xfrm>
          <a:prstGeom prst="rect">
            <a:avLst/>
          </a:prstGeom>
        </p:spPr>
      </p:pic>
    </p:spTree>
    <p:extLst>
      <p:ext uri="{BB962C8B-B14F-4D97-AF65-F5344CB8AC3E}">
        <p14:creationId xmlns:p14="http://schemas.microsoft.com/office/powerpoint/2010/main" val="4063666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Measurement</a:t>
            </a:r>
          </a:p>
        </p:txBody>
      </p:sp>
      <p:sp>
        <p:nvSpPr>
          <p:cNvPr id="3" name="Content Placeholder 2"/>
          <p:cNvSpPr>
            <a:spLocks noGrp="1"/>
          </p:cNvSpPr>
          <p:nvPr>
            <p:ph idx="1"/>
          </p:nvPr>
        </p:nvSpPr>
        <p:spPr>
          <a:xfrm>
            <a:off x="2590803" y="1385889"/>
            <a:ext cx="7886700" cy="4710111"/>
          </a:xfrm>
        </p:spPr>
        <p:txBody>
          <a:bodyPr/>
          <a:lstStyle/>
          <a:p>
            <a:pPr marL="0" indent="0">
              <a:buNone/>
            </a:pPr>
            <a:r>
              <a:rPr lang="en-US" dirty="0"/>
              <a:t>With this process:</a:t>
            </a:r>
          </a:p>
          <a:p>
            <a:r>
              <a:rPr lang="en-US" dirty="0"/>
              <a:t>Staff are not pulled away from the patient’s bedside to take pictures, collect chux, or weigh items</a:t>
            </a:r>
          </a:p>
          <a:p>
            <a:r>
              <a:rPr lang="en-US" dirty="0"/>
              <a:t>Staff are at the bedside engaged in the patient’s status using quantitative data to determine plans of care</a:t>
            </a:r>
          </a:p>
          <a:p>
            <a:r>
              <a:rPr lang="en-US" dirty="0"/>
              <a:t>The blood loss directly dictates a plan of care </a:t>
            </a:r>
          </a:p>
        </p:txBody>
      </p:sp>
    </p:spTree>
    <p:extLst>
      <p:ext uri="{BB962C8B-B14F-4D97-AF65-F5344CB8AC3E}">
        <p14:creationId xmlns:p14="http://schemas.microsoft.com/office/powerpoint/2010/main" val="3255978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4" y="0"/>
            <a:ext cx="7850217" cy="750888"/>
          </a:xfrm>
        </p:spPr>
        <p:txBody>
          <a:bodyPr/>
          <a:lstStyle/>
          <a:p>
            <a:r>
              <a:rPr lang="en-US" dirty="0"/>
              <a:t> Plan of Care PPH Protocol</a:t>
            </a:r>
          </a:p>
        </p:txBody>
      </p:sp>
      <p:sp>
        <p:nvSpPr>
          <p:cNvPr id="3" name="Content Placeholder 2"/>
          <p:cNvSpPr>
            <a:spLocks noGrp="1"/>
          </p:cNvSpPr>
          <p:nvPr>
            <p:ph idx="1"/>
          </p:nvPr>
        </p:nvSpPr>
        <p:spPr>
          <a:xfrm>
            <a:off x="2590803" y="1066801"/>
            <a:ext cx="7886700" cy="5029199"/>
          </a:xfrm>
        </p:spPr>
        <p:txBody>
          <a:bodyPr/>
          <a:lstStyle/>
          <a:p>
            <a:pPr marL="0" indent="0">
              <a:buNone/>
            </a:pPr>
            <a:r>
              <a:rPr lang="en-US" dirty="0"/>
              <a:t>PPH Protocol:</a:t>
            </a:r>
          </a:p>
          <a:p>
            <a:r>
              <a:rPr lang="en-US" dirty="0"/>
              <a:t>Remain in L&amp;D minimum of 4 hours post delivery  (reassessed Q1 hour until </a:t>
            </a:r>
            <a:r>
              <a:rPr lang="en-US" dirty="0" err="1"/>
              <a:t>tx</a:t>
            </a:r>
            <a:r>
              <a:rPr lang="en-US" dirty="0"/>
              <a:t> to MBU)</a:t>
            </a:r>
          </a:p>
          <a:p>
            <a:r>
              <a:rPr lang="en-US" dirty="0"/>
              <a:t>VS q 15 X 2hr, Q 30 min X2 </a:t>
            </a:r>
            <a:r>
              <a:rPr lang="en-US" dirty="0" err="1"/>
              <a:t>hr</a:t>
            </a:r>
            <a:r>
              <a:rPr lang="en-US" dirty="0"/>
              <a:t>, (reassessed @ 4 hours)</a:t>
            </a:r>
          </a:p>
          <a:p>
            <a:r>
              <a:rPr lang="en-US" dirty="0"/>
              <a:t>Repeat HCT Q2</a:t>
            </a:r>
          </a:p>
          <a:p>
            <a:r>
              <a:rPr lang="en-US" dirty="0"/>
              <a:t>Fluid management/ transfusion if ordered</a:t>
            </a:r>
          </a:p>
          <a:p>
            <a:r>
              <a:rPr lang="en-US" dirty="0"/>
              <a:t>PPH assessment Q15 X 2 </a:t>
            </a:r>
            <a:r>
              <a:rPr lang="en-US" dirty="0" err="1"/>
              <a:t>hr</a:t>
            </a:r>
            <a:r>
              <a:rPr lang="en-US" dirty="0"/>
              <a:t> Q30 min X2 </a:t>
            </a:r>
            <a:r>
              <a:rPr lang="en-US" dirty="0" err="1"/>
              <a:t>hr</a:t>
            </a:r>
            <a:r>
              <a:rPr lang="en-US" dirty="0"/>
              <a:t> </a:t>
            </a:r>
          </a:p>
          <a:p>
            <a:endParaRPr lang="en-US" dirty="0"/>
          </a:p>
          <a:p>
            <a:endParaRPr lang="en-US" dirty="0"/>
          </a:p>
        </p:txBody>
      </p:sp>
    </p:spTree>
    <p:extLst>
      <p:ext uri="{BB962C8B-B14F-4D97-AF65-F5344CB8AC3E}">
        <p14:creationId xmlns:p14="http://schemas.microsoft.com/office/powerpoint/2010/main" val="569068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8283245"/>
              </p:ext>
            </p:extLst>
          </p:nvPr>
        </p:nvGraphicFramePr>
        <p:xfrm>
          <a:off x="2280781" y="647700"/>
          <a:ext cx="8572500" cy="5562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6848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981200" y="838200"/>
          <a:ext cx="84963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9940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3258-2322-A542-BF6A-C8F2CAAC9087}"/>
              </a:ext>
            </a:extLst>
          </p:cNvPr>
          <p:cNvSpPr>
            <a:spLocks noGrp="1"/>
          </p:cNvSpPr>
          <p:nvPr>
            <p:ph type="ctrTitle"/>
          </p:nvPr>
        </p:nvSpPr>
        <p:spPr/>
        <p:txBody>
          <a:bodyPr/>
          <a:lstStyle/>
          <a:p>
            <a:r>
              <a:rPr lang="en-US" dirty="0">
                <a:solidFill>
                  <a:schemeClr val="bg1"/>
                </a:solidFill>
              </a:rPr>
              <a:t>Questions?</a:t>
            </a:r>
          </a:p>
        </p:txBody>
      </p:sp>
      <p:sp>
        <p:nvSpPr>
          <p:cNvPr id="3" name="Subtitle 2">
            <a:extLst>
              <a:ext uri="{FF2B5EF4-FFF2-40B4-BE49-F238E27FC236}">
                <a16:creationId xmlns:a16="http://schemas.microsoft.com/office/drawing/2014/main" id="{F959D99F-0CCD-694E-BF0E-C6838F25A75D}"/>
              </a:ext>
            </a:extLst>
          </p:cNvPr>
          <p:cNvSpPr>
            <a:spLocks noGrp="1"/>
          </p:cNvSpPr>
          <p:nvPr>
            <p:ph type="subTitle" idx="1"/>
          </p:nvPr>
        </p:nvSpPr>
        <p:spPr/>
        <p:txBody>
          <a:bodyPr/>
          <a:lstStyle/>
          <a:p>
            <a:endParaRPr lang="en-US">
              <a:solidFill>
                <a:schemeClr val="bg1"/>
              </a:solidFill>
            </a:endParaRPr>
          </a:p>
        </p:txBody>
      </p:sp>
    </p:spTree>
    <p:extLst>
      <p:ext uri="{BB962C8B-B14F-4D97-AF65-F5344CB8AC3E}">
        <p14:creationId xmlns:p14="http://schemas.microsoft.com/office/powerpoint/2010/main" val="1563845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07D1-FB81-3EA1-F2CD-20FF000CEAF4}"/>
              </a:ext>
            </a:extLst>
          </p:cNvPr>
          <p:cNvSpPr>
            <a:spLocks noGrp="1"/>
          </p:cNvSpPr>
          <p:nvPr>
            <p:ph type="title"/>
          </p:nvPr>
        </p:nvSpPr>
        <p:spPr/>
        <p:txBody>
          <a:bodyPr/>
          <a:lstStyle/>
          <a:p>
            <a:r>
              <a:rPr lang="en-US" dirty="0">
                <a:solidFill>
                  <a:schemeClr val="bg1"/>
                </a:solidFill>
              </a:rPr>
              <a:t>Mortality Causes</a:t>
            </a:r>
          </a:p>
        </p:txBody>
      </p:sp>
      <p:sp>
        <p:nvSpPr>
          <p:cNvPr id="4" name="Text Placeholder 3">
            <a:extLst>
              <a:ext uri="{FF2B5EF4-FFF2-40B4-BE49-F238E27FC236}">
                <a16:creationId xmlns:a16="http://schemas.microsoft.com/office/drawing/2014/main" id="{5CB6942E-10B8-0CE0-4C7B-598D4C270BC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51815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95875"/>
            <a:ext cx="12192000" cy="1325562"/>
          </a:xfrm>
        </p:spPr>
        <p:txBody>
          <a:bodyPr/>
          <a:lstStyle/>
          <a:p>
            <a:pPr algn="ctr"/>
            <a:r>
              <a:rPr lang="en-US" dirty="0">
                <a:solidFill>
                  <a:schemeClr val="bg1"/>
                </a:solidFill>
              </a:rPr>
              <a:t>Hemorrhage – a leading cause…</a:t>
            </a:r>
          </a:p>
        </p:txBody>
      </p:sp>
      <p:pic>
        <p:nvPicPr>
          <p:cNvPr id="1028" name="Picture 4">
            <a:extLst>
              <a:ext uri="{FF2B5EF4-FFF2-40B4-BE49-F238E27FC236}">
                <a16:creationId xmlns:a16="http://schemas.microsoft.com/office/drawing/2014/main" id="{5D4C1DF3-D405-28AE-45C9-93760566EB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0403" y="1540702"/>
            <a:ext cx="7791193" cy="4351338"/>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a:off x="5131909" y="2192056"/>
            <a:ext cx="354491" cy="3256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59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533400"/>
            <a:ext cx="8839200" cy="705134"/>
          </a:xfrm>
        </p:spPr>
        <p:txBody>
          <a:bodyPr>
            <a:normAutofit fontScale="90000"/>
          </a:bodyPr>
          <a:lstStyle/>
          <a:p>
            <a:r>
              <a:rPr lang="en-US" dirty="0"/>
              <a:t>North Carolina: Mortality Mostly Preventable</a:t>
            </a:r>
          </a:p>
        </p:txBody>
      </p:sp>
      <p:graphicFrame>
        <p:nvGraphicFramePr>
          <p:cNvPr id="199753" name="Group 73"/>
          <p:cNvGraphicFramePr>
            <a:graphicFrameLocks noGrp="1"/>
          </p:cNvGraphicFramePr>
          <p:nvPr>
            <p:ph type="tbl" idx="1"/>
            <p:extLst>
              <p:ext uri="{D42A27DB-BD31-4B8C-83A1-F6EECF244321}">
                <p14:modId xmlns:p14="http://schemas.microsoft.com/office/powerpoint/2010/main" val="3980175586"/>
              </p:ext>
            </p:extLst>
          </p:nvPr>
        </p:nvGraphicFramePr>
        <p:xfrm>
          <a:off x="557647" y="1238534"/>
          <a:ext cx="8229601" cy="4777105"/>
        </p:xfrm>
        <a:graphic>
          <a:graphicData uri="http://schemas.openxmlformats.org/drawingml/2006/table">
            <a:tbl>
              <a:tblPr/>
              <a:tblGrid>
                <a:gridCol w="3289111">
                  <a:extLst>
                    <a:ext uri="{9D8B030D-6E8A-4147-A177-3AD203B41FA5}">
                      <a16:colId xmlns:a16="http://schemas.microsoft.com/office/drawing/2014/main" val="20000"/>
                    </a:ext>
                  </a:extLst>
                </a:gridCol>
                <a:gridCol w="2509180">
                  <a:extLst>
                    <a:ext uri="{9D8B030D-6E8A-4147-A177-3AD203B41FA5}">
                      <a16:colId xmlns:a16="http://schemas.microsoft.com/office/drawing/2014/main" val="20001"/>
                    </a:ext>
                  </a:extLst>
                </a:gridCol>
                <a:gridCol w="2431310">
                  <a:extLst>
                    <a:ext uri="{9D8B030D-6E8A-4147-A177-3AD203B41FA5}">
                      <a16:colId xmlns:a16="http://schemas.microsoft.com/office/drawing/2014/main" val="20002"/>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dirty="0">
                          <a:ln>
                            <a:noFill/>
                          </a:ln>
                          <a:solidFill>
                            <a:schemeClr val="tx1"/>
                          </a:solidFill>
                          <a:effectLst/>
                          <a:latin typeface="+mn-lt"/>
                        </a:rPr>
                        <a:t>Cause of Death </a:t>
                      </a:r>
                      <a:r>
                        <a:rPr kumimoji="0" lang="en-US" sz="1800" b="1" i="0" u="none" strike="noStrike" cap="none" normalizeH="0" baseline="0" dirty="0">
                          <a:ln>
                            <a:noFill/>
                          </a:ln>
                          <a:solidFill>
                            <a:schemeClr val="tx1"/>
                          </a:solidFill>
                          <a:effectLst/>
                          <a:latin typeface="+mn-lt"/>
                        </a:rPr>
                        <a:t>(n=108)</a:t>
                      </a:r>
                    </a:p>
                  </a:txBody>
                  <a:tcPr marL="81103" marR="8110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dirty="0">
                          <a:ln>
                            <a:noFill/>
                          </a:ln>
                          <a:solidFill>
                            <a:schemeClr val="tx1"/>
                          </a:solidFill>
                          <a:effectLst/>
                          <a:latin typeface="+mn-lt"/>
                        </a:rPr>
                        <a:t>% of All Deaths</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dirty="0">
                          <a:ln>
                            <a:noFill/>
                          </a:ln>
                          <a:solidFill>
                            <a:schemeClr val="tx1"/>
                          </a:solidFill>
                          <a:effectLst/>
                          <a:latin typeface="+mn-lt"/>
                        </a:rPr>
                        <a:t>% Preventable</a:t>
                      </a:r>
                    </a:p>
                  </a:txBody>
                  <a:tcPr marL="81103" marR="8110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143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Cardiomyopathy</a:t>
                      </a:r>
                    </a:p>
                  </a:txBody>
                  <a:tcPr marL="81103" marR="8110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21%</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22%</a:t>
                      </a:r>
                    </a:p>
                  </a:txBody>
                  <a:tcPr marL="81103" marR="8110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accent2"/>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143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1" i="0" u="none" strike="noStrike" cap="none" normalizeH="0" baseline="0" dirty="0">
                          <a:ln>
                            <a:noFill/>
                          </a:ln>
                          <a:solidFill>
                            <a:schemeClr val="tx1"/>
                          </a:solidFill>
                          <a:effectLst/>
                          <a:latin typeface="+mn-lt"/>
                        </a:rPr>
                        <a:t>Hemorrhage</a:t>
                      </a:r>
                    </a:p>
                  </a:txBody>
                  <a:tcPr marL="81103" marR="81103" horzOverflow="overflow">
                    <a:lnL w="38100" cap="flat" cmpd="sng" algn="ctr">
                      <a:solidFill>
                        <a:schemeClr val="accent2"/>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accent2"/>
                      </a:solidFill>
                      <a:prstDash val="solid"/>
                      <a:round/>
                      <a:headEnd type="none" w="sm" len="sm"/>
                      <a:tailEnd type="none" w="sm" len="sm"/>
                    </a:lnT>
                    <a:lnB w="381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3600" b="1" i="0" u="none" strike="noStrike" cap="none" normalizeH="0" baseline="0" dirty="0">
                          <a:ln>
                            <a:noFill/>
                          </a:ln>
                          <a:solidFill>
                            <a:schemeClr val="tx1"/>
                          </a:solidFill>
                          <a:effectLst/>
                          <a:latin typeface="+mn-lt"/>
                        </a:rPr>
                        <a:t>14</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accent2"/>
                      </a:solidFill>
                      <a:prstDash val="solid"/>
                      <a:round/>
                      <a:headEnd type="none" w="sm" len="sm"/>
                      <a:tailEnd type="none" w="sm" len="sm"/>
                    </a:lnT>
                    <a:lnB w="38100" cap="flat" cmpd="sng" algn="ctr">
                      <a:solidFill>
                        <a:schemeClr val="accent2"/>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3600" b="1" i="0" u="none" strike="noStrike" cap="none" normalizeH="0" baseline="0" dirty="0">
                          <a:ln>
                            <a:noFill/>
                          </a:ln>
                          <a:solidFill>
                            <a:schemeClr val="tx1"/>
                          </a:solidFill>
                          <a:effectLst/>
                          <a:latin typeface="+mn-lt"/>
                        </a:rPr>
                        <a:t>93</a:t>
                      </a:r>
                    </a:p>
                  </a:txBody>
                  <a:tcPr marL="81103" marR="81103" horzOverflow="overflow">
                    <a:lnL w="12700" cap="flat" cmpd="sng" algn="ctr">
                      <a:solidFill>
                        <a:schemeClr val="tx1"/>
                      </a:solidFill>
                      <a:prstDash val="solid"/>
                      <a:round/>
                      <a:headEnd type="none" w="sm" len="sm"/>
                      <a:tailEnd type="none" w="sm" len="sm"/>
                    </a:lnL>
                    <a:lnR w="38100" cap="flat" cmpd="sng" algn="ctr">
                      <a:solidFill>
                        <a:schemeClr val="accent2"/>
                      </a:solidFill>
                      <a:prstDash val="solid"/>
                      <a:round/>
                      <a:headEnd type="none" w="sm" len="sm"/>
                      <a:tailEnd type="none" w="sm" len="sm"/>
                    </a:lnR>
                    <a:lnT w="38100" cap="flat" cmpd="sng" algn="ctr">
                      <a:solidFill>
                        <a:schemeClr val="accent2"/>
                      </a:solidFill>
                      <a:prstDash val="solid"/>
                      <a:round/>
                      <a:headEnd type="none" w="sm" len="sm"/>
                      <a:tailEnd type="none" w="sm" len="sm"/>
                    </a:lnT>
                    <a:lnB w="38100" cap="flat" cmpd="sng" algn="ctr">
                      <a:solidFill>
                        <a:schemeClr val="accent2"/>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143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PIH</a:t>
                      </a:r>
                    </a:p>
                  </a:txBody>
                  <a:tcPr marL="81103" marR="8110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accent2"/>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10</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accent2"/>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60</a:t>
                      </a:r>
                    </a:p>
                  </a:txBody>
                  <a:tcPr marL="81103" marR="8110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38100" cap="flat" cmpd="sng" algn="ctr">
                      <a:solidFill>
                        <a:schemeClr val="accent2"/>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143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CVA</a:t>
                      </a:r>
                    </a:p>
                  </a:txBody>
                  <a:tcPr marL="81103" marR="8110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9</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0</a:t>
                      </a:r>
                    </a:p>
                  </a:txBody>
                  <a:tcPr marL="81103" marR="8110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143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Chronic condition</a:t>
                      </a:r>
                    </a:p>
                  </a:txBody>
                  <a:tcPr marL="81103" marR="8110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9</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89</a:t>
                      </a:r>
                    </a:p>
                  </a:txBody>
                  <a:tcPr marL="81103" marR="8110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143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AFE</a:t>
                      </a:r>
                    </a:p>
                  </a:txBody>
                  <a:tcPr marL="81103" marR="8110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7</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0</a:t>
                      </a:r>
                    </a:p>
                  </a:txBody>
                  <a:tcPr marL="81103" marR="8110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51752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Infection</a:t>
                      </a:r>
                    </a:p>
                  </a:txBody>
                  <a:tcPr marL="81103" marR="8110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7</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43</a:t>
                      </a:r>
                    </a:p>
                  </a:txBody>
                  <a:tcPr marL="81103" marR="8110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5143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Pulmonary embolism</a:t>
                      </a:r>
                    </a:p>
                  </a:txBody>
                  <a:tcPr marL="81103" marR="8110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6</a:t>
                      </a:r>
                    </a:p>
                  </a:txBody>
                  <a:tcPr marL="81103" marR="8110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400" b="0" i="0" u="none" strike="noStrike" cap="none" normalizeH="0" baseline="0" dirty="0">
                          <a:ln>
                            <a:noFill/>
                          </a:ln>
                          <a:solidFill>
                            <a:schemeClr val="tx1"/>
                          </a:solidFill>
                          <a:effectLst/>
                          <a:latin typeface="+mn-lt"/>
                        </a:rPr>
                        <a:t>17</a:t>
                      </a:r>
                    </a:p>
                  </a:txBody>
                  <a:tcPr marL="81103" marR="8110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TextBox 1"/>
          <p:cNvSpPr txBox="1"/>
          <p:nvPr/>
        </p:nvSpPr>
        <p:spPr>
          <a:xfrm>
            <a:off x="9211542" y="4630644"/>
            <a:ext cx="2760516" cy="1384995"/>
          </a:xfrm>
          <a:prstGeom prst="rect">
            <a:avLst/>
          </a:prstGeom>
          <a:noFill/>
        </p:spPr>
        <p:txBody>
          <a:bodyPr wrap="square" rtlCol="0">
            <a:spAutoFit/>
          </a:bodyPr>
          <a:lstStyle/>
          <a:p>
            <a:pPr defTabSz="914400" eaLnBrk="0" fontAlgn="base" hangingPunct="0">
              <a:spcBef>
                <a:spcPct val="0"/>
              </a:spcBef>
              <a:spcAft>
                <a:spcPct val="0"/>
              </a:spcAft>
            </a:pPr>
            <a:r>
              <a:rPr lang="en-US" sz="1400" dirty="0">
                <a:solidFill>
                  <a:srgbClr val="000000"/>
                </a:solidFill>
                <a:latin typeface="Helvetica"/>
                <a:ea typeface="MS PGothic" pitchFamily="34" charset="-128"/>
                <a:cs typeface="Helvetica"/>
              </a:rPr>
              <a:t>Berg CJ, Harper MA, Atkinson SM, et al. Preventability of pregnancy-related deaths: results of a state-wide review. </a:t>
            </a:r>
            <a:r>
              <a:rPr lang="en-US" sz="1400" i="1" dirty="0">
                <a:solidFill>
                  <a:srgbClr val="000000"/>
                </a:solidFill>
                <a:latin typeface="Helvetica"/>
                <a:ea typeface="MS PGothic" pitchFamily="34" charset="-128"/>
                <a:cs typeface="Helvetica"/>
              </a:rPr>
              <a:t>Obstet. Gynecol. </a:t>
            </a:r>
            <a:r>
              <a:rPr lang="en-US" sz="1400" dirty="0">
                <a:solidFill>
                  <a:srgbClr val="000000"/>
                </a:solidFill>
                <a:latin typeface="Helvetica"/>
                <a:ea typeface="MS PGothic" pitchFamily="34" charset="-128"/>
                <a:cs typeface="Helvetica"/>
              </a:rPr>
              <a:t>Dec 2005;106(6):1228-1234.</a:t>
            </a:r>
          </a:p>
        </p:txBody>
      </p:sp>
    </p:spTree>
    <p:extLst>
      <p:ext uri="{BB962C8B-B14F-4D97-AF65-F5344CB8AC3E}">
        <p14:creationId xmlns:p14="http://schemas.microsoft.com/office/powerpoint/2010/main" val="1321381256"/>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2.xml><?xml version="1.0" encoding="utf-8"?>
<a:theme xmlns:a="http://schemas.openxmlformats.org/drawingml/2006/main" name="Pixel">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lide Master for MCAH-DPH Draft">
  <a:themeElements>
    <a:clrScheme name="1_Slide Master for MCAH-DPH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 Master for MCAH-DPH Draf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smtClean="0">
            <a:ln>
              <a:noFill/>
            </a:ln>
            <a:solidFill>
              <a:schemeClr val="bg2"/>
            </a:solidFill>
            <a:effectLst/>
            <a:latin typeface="Arial" charset="0"/>
          </a:defRPr>
        </a:defPPr>
      </a:lstStyle>
    </a:lnDef>
  </a:objectDefaults>
  <a:extraClrSchemeLst>
    <a:extraClrScheme>
      <a:clrScheme name="1_Slide Master for MCAH-DPH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 Master for MCAH-DPH Dra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 Master for MCAH-DPH Dra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 Master for MCAH-DPH Dra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 Master for MCAH-DPH Dra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 Master for MCAH-DPH Dra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 Master for MCAH-DPH Draf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 Master for MCAH-DPH Dra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 Master for MCAH-DPH Dra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 Master for MCAH-DPH Dra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 Master for MCAH-DPH Dra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 Master for MCAH-DPH Dra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Slide Master for MCAH-DPH Draft">
  <a:themeElements>
    <a:clrScheme name="1_Slide Master for MCAH-DPH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 Master for MCAH-DPH Draf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Slide Master for MCAH-DPH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 Master for MCAH-DPH Dra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 Master for MCAH-DPH Dra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 Master for MCAH-DPH Dra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 Master for MCAH-DPH Dra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 Master for MCAH-DPH Dra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 Master for MCAH-DPH Draf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 Master for MCAH-DPH Dra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 Master for MCAH-DPH Dra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 Master for MCAH-DPH Dra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 Master for MCAH-DPH Dra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 Master for MCAH-DPH Dra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lide Master for MCAH-DPH Draft">
  <a:themeElements>
    <a:clrScheme name="1_Slide Master for MCAH-DPH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ide Master for MCAH-DPH Draf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Slide Master for MCAH-DPH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 Master for MCAH-DPH Dra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 Master for MCAH-DPH Dra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 Master for MCAH-DPH Dra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 Master for MCAH-DPH Dra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 Master for MCAH-DPH Dra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 Master for MCAH-DPH Draf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 Master for MCAH-DPH Dra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 Master for MCAH-DPH Dra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 Master for MCAH-DPH Dra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 Master for MCAH-DPH Dra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 Master for MCAH-DPH Dra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ixel">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oard Presentation Design Template">
  <a:themeElements>
    <a:clrScheme name="Board Presentation Design Template 8">
      <a:dk1>
        <a:srgbClr val="000000"/>
      </a:dk1>
      <a:lt1>
        <a:srgbClr val="FFFFFF"/>
      </a:lt1>
      <a:dk2>
        <a:srgbClr val="000000"/>
      </a:dk2>
      <a:lt2>
        <a:srgbClr val="006600"/>
      </a:lt2>
      <a:accent1>
        <a:srgbClr val="FFCC00"/>
      </a:accent1>
      <a:accent2>
        <a:srgbClr val="000066"/>
      </a:accent2>
      <a:accent3>
        <a:srgbClr val="FFFFFF"/>
      </a:accent3>
      <a:accent4>
        <a:srgbClr val="000000"/>
      </a:accent4>
      <a:accent5>
        <a:srgbClr val="FFE2AA"/>
      </a:accent5>
      <a:accent6>
        <a:srgbClr val="00005C"/>
      </a:accent6>
      <a:hlink>
        <a:srgbClr val="D1D1FF"/>
      </a:hlink>
      <a:folHlink>
        <a:srgbClr val="CF0E30"/>
      </a:folHlink>
    </a:clrScheme>
    <a:fontScheme name="Board Presentation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oard Presentation Desig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ard Presentation Desig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ard Presentation Desig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ard Presentation Desig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ard Presentation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ard Presentation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ard Presentation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oard Presentation Design Template 8">
        <a:dk1>
          <a:srgbClr val="000000"/>
        </a:dk1>
        <a:lt1>
          <a:srgbClr val="FFFFFF"/>
        </a:lt1>
        <a:dk2>
          <a:srgbClr val="000000"/>
        </a:dk2>
        <a:lt2>
          <a:srgbClr val="006600"/>
        </a:lt2>
        <a:accent1>
          <a:srgbClr val="FFCC00"/>
        </a:accent1>
        <a:accent2>
          <a:srgbClr val="000066"/>
        </a:accent2>
        <a:accent3>
          <a:srgbClr val="FFFFFF"/>
        </a:accent3>
        <a:accent4>
          <a:srgbClr val="000000"/>
        </a:accent4>
        <a:accent5>
          <a:srgbClr val="FFE2AA"/>
        </a:accent5>
        <a:accent6>
          <a:srgbClr val="00005C"/>
        </a:accent6>
        <a:hlink>
          <a:srgbClr val="D1D1FF"/>
        </a:hlink>
        <a:folHlink>
          <a:srgbClr val="CF0E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pril Combined updates" id="{678981D7-D705-4238-8B44-2FCF9FE119D3}" vid="{35900734-67B0-4023-B930-AA384C2A4BA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31413</TotalTime>
  <Words>4200</Words>
  <Application>Microsoft Office PowerPoint</Application>
  <PresentationFormat>Widescreen</PresentationFormat>
  <Paragraphs>489</Paragraphs>
  <Slides>68</Slides>
  <Notes>56</Notes>
  <HiddenSlides>0</HiddenSlides>
  <MMClips>0</MMClips>
  <ScaleCrop>false</ScaleCrop>
  <HeadingPairs>
    <vt:vector size="4" baseType="variant">
      <vt:variant>
        <vt:lpstr>Theme</vt:lpstr>
      </vt:variant>
      <vt:variant>
        <vt:i4>7</vt:i4>
      </vt:variant>
      <vt:variant>
        <vt:lpstr>Slide Titles</vt:lpstr>
      </vt:variant>
      <vt:variant>
        <vt:i4>68</vt:i4>
      </vt:variant>
    </vt:vector>
  </HeadingPairs>
  <TitlesOfParts>
    <vt:vector size="75" baseType="lpstr">
      <vt:lpstr>View</vt:lpstr>
      <vt:lpstr>Pixel</vt:lpstr>
      <vt:lpstr>4_Slide Master for MCAH-DPH Draft</vt:lpstr>
      <vt:lpstr>5_Slide Master for MCAH-DPH Draft</vt:lpstr>
      <vt:lpstr>3_Slide Master for MCAH-DPH Draft</vt:lpstr>
      <vt:lpstr>2_Pixel</vt:lpstr>
      <vt:lpstr>Board Presentation Design Template</vt:lpstr>
      <vt:lpstr>Obstetric Hemorrhage</vt:lpstr>
      <vt:lpstr>Objectives</vt:lpstr>
      <vt:lpstr>Background</vt:lpstr>
      <vt:lpstr>Trends in Pregnancy-related Mortality in the U.S.</vt:lpstr>
      <vt:lpstr>Recent Trends in U.S. Maternal Mortality according to Ethnicity</vt:lpstr>
      <vt:lpstr>PowerPoint Presentation</vt:lpstr>
      <vt:lpstr>Mortality Causes</vt:lpstr>
      <vt:lpstr>Hemorrhage – a leading cause…</vt:lpstr>
      <vt:lpstr>North Carolina: Mortality Mostly Preventable</vt:lpstr>
      <vt:lpstr> CA-PAMR Pregnancy-Related Deaths, Chance to Alter Outcome by Grouped Cause of Death; 2002-2004 (N=143) </vt:lpstr>
      <vt:lpstr>PowerPoint Presentation</vt:lpstr>
      <vt:lpstr>Cause Contribution to Hemorrhage-Related Maternal Death</vt:lpstr>
      <vt:lpstr>Retained Placental Tissue or Membranes </vt:lpstr>
      <vt:lpstr>Manual Digital Curettage </vt:lpstr>
      <vt:lpstr>Lacerations </vt:lpstr>
      <vt:lpstr>Repair of Cervical Laceration </vt:lpstr>
      <vt:lpstr>Placenta Accreta Spectrum</vt:lpstr>
      <vt:lpstr>Frequency of morbidly adherent placenta in women with prior cesarean deliveries and placental previa</vt:lpstr>
      <vt:lpstr>PowerPoint Presentation</vt:lpstr>
      <vt:lpstr>Placental Abruption </vt:lpstr>
      <vt:lpstr>Vaginal Bleeding with Fetal Compromise </vt:lpstr>
      <vt:lpstr>Placental Abruption: Partial and Concealed </vt:lpstr>
      <vt:lpstr>Couvelaire uterus </vt:lpstr>
      <vt:lpstr>Uterine Atony </vt:lpstr>
      <vt:lpstr>Atony: Risk Factor of PPH</vt:lpstr>
      <vt:lpstr>Uterine Atony: Leading cause of hemorrhage and death</vt:lpstr>
      <vt:lpstr>Bimanual Compression </vt:lpstr>
      <vt:lpstr>Standard second-line uterotonic therapy (ergot derivatives, prostaglandins)</vt:lpstr>
      <vt:lpstr>Third-line therapy (radiologic, devices, surgery)</vt:lpstr>
      <vt:lpstr>Bakri Balloon </vt:lpstr>
      <vt:lpstr>Bakri balloon (OLIVE, unpublished)</vt:lpstr>
      <vt:lpstr>JADA Vacuum Device </vt:lpstr>
      <vt:lpstr>JADA device - PEARLE Study </vt:lpstr>
      <vt:lpstr>JADA Vacuum Device (RUBY) </vt:lpstr>
      <vt:lpstr>PowerPoint Presentation</vt:lpstr>
      <vt:lpstr>PowerPoint Presentation</vt:lpstr>
      <vt:lpstr>IRIS Vacuum Device </vt:lpstr>
      <vt:lpstr>B-Lynch Suture </vt:lpstr>
      <vt:lpstr>Uterine Artery Ligation  </vt:lpstr>
      <vt:lpstr>Aortic Compression </vt:lpstr>
      <vt:lpstr>       Transfusion = Perfusion </vt:lpstr>
      <vt:lpstr>Planning for and Responding to Obstetric Hemorrhage</vt:lpstr>
      <vt:lpstr>Key 2008 CMQCC Hemorrhage Task Force Survey Findings</vt:lpstr>
      <vt:lpstr>Obstetric Hemorrhage Safety Bundle</vt:lpstr>
      <vt:lpstr>Obstetric Hemorrhage Safety Bundle</vt:lpstr>
      <vt:lpstr>PowerPoint Presentation</vt:lpstr>
      <vt:lpstr>Food for thought…</vt:lpstr>
      <vt:lpstr>PowerPoint Presentation</vt:lpstr>
      <vt:lpstr>Oxytocin after birth:  80 vs. 40 vs. 10 Units</vt:lpstr>
      <vt:lpstr>Oxytocin after birth:  80 vs. 40 vs. 10 Units</vt:lpstr>
      <vt:lpstr>An Innovation…</vt:lpstr>
      <vt:lpstr>Etiologies and Risk Factors of PPH</vt:lpstr>
      <vt:lpstr>Hemorrhage: How Much is too Much?</vt:lpstr>
      <vt:lpstr>Recognition is sometimes not a problem…</vt:lpstr>
      <vt:lpstr>QBL: Device Estimation of Blood Loss</vt:lpstr>
      <vt:lpstr>Accuracy of Physician Estimates All Deliveries</vt:lpstr>
      <vt:lpstr>Accuracy of EBL vs. QBL All Deliveries</vt:lpstr>
      <vt:lpstr>Clinical Outcomes With and Without Triton Among Women With PPH</vt:lpstr>
      <vt:lpstr>The innovation…</vt:lpstr>
      <vt:lpstr>RECONGNITION C/S</vt:lpstr>
      <vt:lpstr>PowerPoint Presentation</vt:lpstr>
      <vt:lpstr>RECONGNITION Vaginal Delivery</vt:lpstr>
      <vt:lpstr>PowerPoint Presentation</vt:lpstr>
      <vt:lpstr>Quantitative Measurement</vt:lpstr>
      <vt:lpstr> Plan of Care PPH Protocol</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Brian M</dc:creator>
  <cp:lastModifiedBy>Kitty P</cp:lastModifiedBy>
  <cp:revision>135</cp:revision>
  <cp:lastPrinted>2018-10-26T14:08:14Z</cp:lastPrinted>
  <dcterms:created xsi:type="dcterms:W3CDTF">2018-04-24T16:38:16Z</dcterms:created>
  <dcterms:modified xsi:type="dcterms:W3CDTF">2024-10-21T15:26:30Z</dcterms:modified>
</cp:coreProperties>
</file>