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sldIdLst>
    <p:sldId id="256" r:id="rId6"/>
    <p:sldId id="268" r:id="rId7"/>
    <p:sldId id="272" r:id="rId8"/>
    <p:sldId id="273" r:id="rId9"/>
    <p:sldId id="269" r:id="rId10"/>
    <p:sldId id="260" r:id="rId11"/>
    <p:sldId id="267" r:id="rId12"/>
    <p:sldId id="270" r:id="rId13"/>
    <p:sldId id="271" r:id="rId14"/>
    <p:sldId id="274" r:id="rId15"/>
    <p:sldId id="275" r:id="rId16"/>
    <p:sldId id="257" r:id="rId17"/>
    <p:sldId id="258" r:id="rId18"/>
    <p:sldId id="259" r:id="rId19"/>
    <p:sldId id="261" r:id="rId20"/>
    <p:sldId id="262" r:id="rId21"/>
    <p:sldId id="263" r:id="rId22"/>
    <p:sldId id="276" r:id="rId23"/>
    <p:sldId id="265" r:id="rId24"/>
    <p:sldId id="264" r:id="rId25"/>
    <p:sldId id="266" r:id="rId26"/>
    <p:sldId id="277"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41C8A-06BF-477C-99C5-BF8BF7BF45D8}" v="1" dt="2024-10-18T15:52:14.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34"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205641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411493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4911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299922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423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143156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269523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233554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D46F66-6794-4EA3-83E0-77FA04DD0328}"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4837B-1664-404A-B06E-774623C2CC95}"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09536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D46F66-6794-4EA3-83E0-77FA04DD0328}"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4837B-1664-404A-B06E-774623C2CC95}"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4214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173437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40B9D-2547-4743-A905-1C46C6D63E9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172786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940B9D-2547-4743-A905-1C46C6D63E9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294230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940B9D-2547-4743-A905-1C46C6D63E93}"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7364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940B9D-2547-4743-A905-1C46C6D63E93}"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71052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40B9D-2547-4743-A905-1C46C6D63E93}"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48385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940B9D-2547-4743-A905-1C46C6D63E9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356259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940B9D-2547-4743-A905-1C46C6D63E9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672ED-54CF-4479-BC49-2AFE3560270D}" type="slidenum">
              <a:rPr lang="en-US" smtClean="0"/>
              <a:t>‹#›</a:t>
            </a:fld>
            <a:endParaRPr lang="en-US"/>
          </a:p>
        </p:txBody>
      </p:sp>
    </p:spTree>
    <p:extLst>
      <p:ext uri="{BB962C8B-B14F-4D97-AF65-F5344CB8AC3E}">
        <p14:creationId xmlns:p14="http://schemas.microsoft.com/office/powerpoint/2010/main" val="107007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40B9D-2547-4743-A905-1C46C6D63E93}" type="datetimeFigureOut">
              <a:rPr lang="en-US" smtClean="0"/>
              <a:t>10/21/2024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2672ED-54CF-4479-BC49-2AFE3560270D}" type="slidenum">
              <a:rPr lang="en-US" smtClean="0"/>
              <a:t>‹#›</a:t>
            </a:fld>
            <a:endParaRPr lang="en-US"/>
          </a:p>
        </p:txBody>
      </p:sp>
    </p:spTree>
    <p:extLst>
      <p:ext uri="{BB962C8B-B14F-4D97-AF65-F5344CB8AC3E}">
        <p14:creationId xmlns:p14="http://schemas.microsoft.com/office/powerpoint/2010/main" val="140681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2D46F66-6794-4EA3-83E0-77FA04DD0328}" type="datetimeFigureOut">
              <a:rPr lang="en-US" smtClean="0"/>
              <a:t>10/21/2024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34837B-1664-404A-B06E-774623C2CC95}" type="slidenum">
              <a:rPr lang="en-US" smtClean="0"/>
              <a:t>‹#›</a:t>
            </a:fld>
            <a:endParaRPr lang="en-US"/>
          </a:p>
        </p:txBody>
      </p:sp>
    </p:spTree>
    <p:extLst>
      <p:ext uri="{BB962C8B-B14F-4D97-AF65-F5344CB8AC3E}">
        <p14:creationId xmlns:p14="http://schemas.microsoft.com/office/powerpoint/2010/main" val="796835334"/>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Hepatitis_C" TargetMode="External"/><Relationship Id="rId3" Type="http://schemas.openxmlformats.org/officeDocument/2006/relationships/hyperlink" Target="https://en.wikipedia.org/wiki/Nanometre" TargetMode="External"/><Relationship Id="rId7" Type="http://schemas.openxmlformats.org/officeDocument/2006/relationships/hyperlink" Target="https://en.wikipedia.org/wiki/Flavivirida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n.wikipedia.org/wiki/RNA_virus" TargetMode="External"/><Relationship Id="rId5" Type="http://schemas.openxmlformats.org/officeDocument/2006/relationships/hyperlink" Target="https://en.wikipedia.org/wiki/Sense_(molecular_biology)#Positive-sense" TargetMode="External"/><Relationship Id="rId4" Type="http://schemas.openxmlformats.org/officeDocument/2006/relationships/hyperlink" Target="https://en.wikipedia.org/wiki/Viral_envelope" TargetMode="External"/><Relationship Id="rId9" Type="http://schemas.openxmlformats.org/officeDocument/2006/relationships/hyperlink" Target="https://en.wikipedia.org/wiki/Lymphom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567E-2C87-4347-B0DA-61164327458C}"/>
              </a:ext>
            </a:extLst>
          </p:cNvPr>
          <p:cNvSpPr>
            <a:spLocks noGrp="1"/>
          </p:cNvSpPr>
          <p:nvPr>
            <p:ph type="ctrTitle"/>
          </p:nvPr>
        </p:nvSpPr>
        <p:spPr>
          <a:xfrm>
            <a:off x="1092287" y="1537938"/>
            <a:ext cx="7766936" cy="1646302"/>
          </a:xfrm>
        </p:spPr>
        <p:txBody>
          <a:bodyPr>
            <a:normAutofit fontScale="90000"/>
          </a:bodyPr>
          <a:lstStyle/>
          <a:p>
            <a:r>
              <a:rPr lang="en-US" sz="8000" dirty="0">
                <a:solidFill>
                  <a:srgbClr val="0070C0"/>
                </a:solidFill>
              </a:rPr>
              <a:t>HCV and WVHAMP</a:t>
            </a:r>
          </a:p>
        </p:txBody>
      </p:sp>
      <p:sp>
        <p:nvSpPr>
          <p:cNvPr id="3" name="Subtitle 2">
            <a:extLst>
              <a:ext uri="{FF2B5EF4-FFF2-40B4-BE49-F238E27FC236}">
                <a16:creationId xmlns:a16="http://schemas.microsoft.com/office/drawing/2014/main" id="{BBD6B6BE-E59F-495F-A989-6326B64AC7C5}"/>
              </a:ext>
            </a:extLst>
          </p:cNvPr>
          <p:cNvSpPr>
            <a:spLocks noGrp="1"/>
          </p:cNvSpPr>
          <p:nvPr>
            <p:ph type="subTitle" idx="1"/>
          </p:nvPr>
        </p:nvSpPr>
        <p:spPr>
          <a:xfrm>
            <a:off x="1733310" y="3673760"/>
            <a:ext cx="7766936" cy="1096899"/>
          </a:xfrm>
        </p:spPr>
        <p:txBody>
          <a:bodyPr>
            <a:normAutofit/>
          </a:bodyPr>
          <a:lstStyle/>
          <a:p>
            <a:r>
              <a:rPr lang="en-US" sz="3600" dirty="0">
                <a:solidFill>
                  <a:schemeClr val="accent6">
                    <a:lumMod val="75000"/>
                  </a:schemeClr>
                </a:solidFill>
              </a:rPr>
              <a:t>Treating in our own backyard!</a:t>
            </a:r>
          </a:p>
        </p:txBody>
      </p:sp>
    </p:spTree>
    <p:extLst>
      <p:ext uri="{BB962C8B-B14F-4D97-AF65-F5344CB8AC3E}">
        <p14:creationId xmlns:p14="http://schemas.microsoft.com/office/powerpoint/2010/main" val="394572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8C4C8-4206-4A7A-8C30-BF3ED874653C}"/>
              </a:ext>
            </a:extLst>
          </p:cNvPr>
          <p:cNvPicPr>
            <a:picLocks noChangeAspect="1"/>
          </p:cNvPicPr>
          <p:nvPr/>
        </p:nvPicPr>
        <p:blipFill>
          <a:blip r:embed="rId2"/>
          <a:stretch>
            <a:fillRect/>
          </a:stretch>
        </p:blipFill>
        <p:spPr>
          <a:xfrm>
            <a:off x="575034" y="852947"/>
            <a:ext cx="11188149" cy="5152105"/>
          </a:xfrm>
          <a:prstGeom prst="rect">
            <a:avLst/>
          </a:prstGeom>
        </p:spPr>
      </p:pic>
    </p:spTree>
    <p:extLst>
      <p:ext uri="{BB962C8B-B14F-4D97-AF65-F5344CB8AC3E}">
        <p14:creationId xmlns:p14="http://schemas.microsoft.com/office/powerpoint/2010/main" val="302213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67DE69-832D-4791-B606-DF8B8BBA6619}"/>
              </a:ext>
            </a:extLst>
          </p:cNvPr>
          <p:cNvPicPr>
            <a:picLocks noChangeAspect="1"/>
          </p:cNvPicPr>
          <p:nvPr/>
        </p:nvPicPr>
        <p:blipFill>
          <a:blip r:embed="rId2"/>
          <a:stretch>
            <a:fillRect/>
          </a:stretch>
        </p:blipFill>
        <p:spPr>
          <a:xfrm>
            <a:off x="649075" y="376377"/>
            <a:ext cx="10893850" cy="6105245"/>
          </a:xfrm>
          <a:prstGeom prst="rect">
            <a:avLst/>
          </a:prstGeom>
        </p:spPr>
      </p:pic>
      <p:sp>
        <p:nvSpPr>
          <p:cNvPr id="3" name="Rectangle 2">
            <a:extLst>
              <a:ext uri="{FF2B5EF4-FFF2-40B4-BE49-F238E27FC236}">
                <a16:creationId xmlns:a16="http://schemas.microsoft.com/office/drawing/2014/main" id="{11E05F4C-8472-4A9D-8E89-83C26D39454F}"/>
              </a:ext>
            </a:extLst>
          </p:cNvPr>
          <p:cNvSpPr/>
          <p:nvPr/>
        </p:nvSpPr>
        <p:spPr>
          <a:xfrm>
            <a:off x="3459637" y="1018095"/>
            <a:ext cx="5806911" cy="546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63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AD9EE-D19D-467A-B95C-4BBE3B5BD5FA}"/>
              </a:ext>
            </a:extLst>
          </p:cNvPr>
          <p:cNvPicPr>
            <a:picLocks noChangeAspect="1"/>
          </p:cNvPicPr>
          <p:nvPr/>
        </p:nvPicPr>
        <p:blipFill>
          <a:blip r:embed="rId2"/>
          <a:stretch>
            <a:fillRect/>
          </a:stretch>
        </p:blipFill>
        <p:spPr>
          <a:xfrm>
            <a:off x="297338" y="343788"/>
            <a:ext cx="8988064" cy="5599272"/>
          </a:xfrm>
          <a:prstGeom prst="rect">
            <a:avLst/>
          </a:prstGeom>
        </p:spPr>
      </p:pic>
    </p:spTree>
    <p:extLst>
      <p:ext uri="{BB962C8B-B14F-4D97-AF65-F5344CB8AC3E}">
        <p14:creationId xmlns:p14="http://schemas.microsoft.com/office/powerpoint/2010/main" val="311258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BD2A4A-E2FA-4ED8-A008-1E813F91DB69}"/>
              </a:ext>
            </a:extLst>
          </p:cNvPr>
          <p:cNvPicPr>
            <a:picLocks noChangeAspect="1"/>
          </p:cNvPicPr>
          <p:nvPr/>
        </p:nvPicPr>
        <p:blipFill>
          <a:blip r:embed="rId2"/>
          <a:stretch>
            <a:fillRect/>
          </a:stretch>
        </p:blipFill>
        <p:spPr>
          <a:xfrm>
            <a:off x="228600" y="328612"/>
            <a:ext cx="11734800" cy="6200775"/>
          </a:xfrm>
          <a:prstGeom prst="rect">
            <a:avLst/>
          </a:prstGeom>
        </p:spPr>
      </p:pic>
    </p:spTree>
    <p:extLst>
      <p:ext uri="{BB962C8B-B14F-4D97-AF65-F5344CB8AC3E}">
        <p14:creationId xmlns:p14="http://schemas.microsoft.com/office/powerpoint/2010/main" val="331819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8C55E5-595E-43A2-9926-535B9AF5FD44}"/>
              </a:ext>
            </a:extLst>
          </p:cNvPr>
          <p:cNvPicPr>
            <a:picLocks noChangeAspect="1"/>
          </p:cNvPicPr>
          <p:nvPr/>
        </p:nvPicPr>
        <p:blipFill>
          <a:blip r:embed="rId2"/>
          <a:stretch>
            <a:fillRect/>
          </a:stretch>
        </p:blipFill>
        <p:spPr>
          <a:xfrm>
            <a:off x="381000" y="533400"/>
            <a:ext cx="11430000" cy="5791200"/>
          </a:xfrm>
          <a:prstGeom prst="rect">
            <a:avLst/>
          </a:prstGeom>
        </p:spPr>
      </p:pic>
    </p:spTree>
    <p:extLst>
      <p:ext uri="{BB962C8B-B14F-4D97-AF65-F5344CB8AC3E}">
        <p14:creationId xmlns:p14="http://schemas.microsoft.com/office/powerpoint/2010/main" val="258018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0440D-3541-431F-A645-DD19ABF270FB}"/>
              </a:ext>
            </a:extLst>
          </p:cNvPr>
          <p:cNvPicPr>
            <a:picLocks noChangeAspect="1"/>
          </p:cNvPicPr>
          <p:nvPr/>
        </p:nvPicPr>
        <p:blipFill>
          <a:blip r:embed="rId2"/>
          <a:stretch>
            <a:fillRect/>
          </a:stretch>
        </p:blipFill>
        <p:spPr>
          <a:xfrm>
            <a:off x="322672" y="188535"/>
            <a:ext cx="11706419" cy="6309183"/>
          </a:xfrm>
          <a:prstGeom prst="rect">
            <a:avLst/>
          </a:prstGeom>
        </p:spPr>
      </p:pic>
    </p:spTree>
    <p:extLst>
      <p:ext uri="{BB962C8B-B14F-4D97-AF65-F5344CB8AC3E}">
        <p14:creationId xmlns:p14="http://schemas.microsoft.com/office/powerpoint/2010/main" val="137788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99FC0-DD2B-4E06-BC7F-F7E25E713BD7}"/>
              </a:ext>
            </a:extLst>
          </p:cNvPr>
          <p:cNvPicPr>
            <a:picLocks noChangeAspect="1"/>
          </p:cNvPicPr>
          <p:nvPr/>
        </p:nvPicPr>
        <p:blipFill>
          <a:blip r:embed="rId2"/>
          <a:stretch>
            <a:fillRect/>
          </a:stretch>
        </p:blipFill>
        <p:spPr>
          <a:xfrm>
            <a:off x="966885" y="490391"/>
            <a:ext cx="8410575" cy="5665312"/>
          </a:xfrm>
          <a:prstGeom prst="rect">
            <a:avLst/>
          </a:prstGeom>
        </p:spPr>
      </p:pic>
    </p:spTree>
    <p:extLst>
      <p:ext uri="{BB962C8B-B14F-4D97-AF65-F5344CB8AC3E}">
        <p14:creationId xmlns:p14="http://schemas.microsoft.com/office/powerpoint/2010/main" val="309908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ECB52F-BA81-46DE-9769-45CFC142DEAC}"/>
              </a:ext>
            </a:extLst>
          </p:cNvPr>
          <p:cNvPicPr>
            <a:picLocks noChangeAspect="1"/>
          </p:cNvPicPr>
          <p:nvPr/>
        </p:nvPicPr>
        <p:blipFill>
          <a:blip r:embed="rId2"/>
          <a:stretch>
            <a:fillRect/>
          </a:stretch>
        </p:blipFill>
        <p:spPr>
          <a:xfrm>
            <a:off x="395926" y="518197"/>
            <a:ext cx="11067068" cy="5821605"/>
          </a:xfrm>
          <a:prstGeom prst="rect">
            <a:avLst/>
          </a:prstGeom>
        </p:spPr>
      </p:pic>
    </p:spTree>
    <p:extLst>
      <p:ext uri="{BB962C8B-B14F-4D97-AF65-F5344CB8AC3E}">
        <p14:creationId xmlns:p14="http://schemas.microsoft.com/office/powerpoint/2010/main" val="56179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DB1CA-9030-4AA5-B593-CF4FFB8B29D0}"/>
              </a:ext>
            </a:extLst>
          </p:cNvPr>
          <p:cNvPicPr>
            <a:picLocks noChangeAspect="1"/>
          </p:cNvPicPr>
          <p:nvPr/>
        </p:nvPicPr>
        <p:blipFill>
          <a:blip r:embed="rId2"/>
          <a:stretch>
            <a:fillRect/>
          </a:stretch>
        </p:blipFill>
        <p:spPr>
          <a:xfrm>
            <a:off x="813062" y="567408"/>
            <a:ext cx="10565876" cy="5723183"/>
          </a:xfrm>
          <a:prstGeom prst="rect">
            <a:avLst/>
          </a:prstGeom>
        </p:spPr>
      </p:pic>
    </p:spTree>
    <p:extLst>
      <p:ext uri="{BB962C8B-B14F-4D97-AF65-F5344CB8AC3E}">
        <p14:creationId xmlns:p14="http://schemas.microsoft.com/office/powerpoint/2010/main" val="2103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71672F-90C0-47CA-AC1E-16504FCFD3D4}"/>
              </a:ext>
            </a:extLst>
          </p:cNvPr>
          <p:cNvPicPr>
            <a:picLocks noChangeAspect="1"/>
          </p:cNvPicPr>
          <p:nvPr/>
        </p:nvPicPr>
        <p:blipFill>
          <a:blip r:embed="rId2"/>
          <a:stretch>
            <a:fillRect/>
          </a:stretch>
        </p:blipFill>
        <p:spPr>
          <a:xfrm>
            <a:off x="659288" y="471144"/>
            <a:ext cx="8648700" cy="5769400"/>
          </a:xfrm>
          <a:prstGeom prst="rect">
            <a:avLst/>
          </a:prstGeom>
        </p:spPr>
      </p:pic>
    </p:spTree>
    <p:extLst>
      <p:ext uri="{BB962C8B-B14F-4D97-AF65-F5344CB8AC3E}">
        <p14:creationId xmlns:p14="http://schemas.microsoft.com/office/powerpoint/2010/main" val="30661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7A49A9-C187-489E-8760-F7DB70059438}"/>
              </a:ext>
            </a:extLst>
          </p:cNvPr>
          <p:cNvPicPr>
            <a:picLocks noChangeAspect="1"/>
          </p:cNvPicPr>
          <p:nvPr/>
        </p:nvPicPr>
        <p:blipFill>
          <a:blip r:embed="rId2"/>
          <a:stretch>
            <a:fillRect/>
          </a:stretch>
        </p:blipFill>
        <p:spPr>
          <a:xfrm>
            <a:off x="5705327" y="1997793"/>
            <a:ext cx="3552825" cy="3333750"/>
          </a:xfrm>
          <a:prstGeom prst="rect">
            <a:avLst/>
          </a:prstGeom>
        </p:spPr>
      </p:pic>
      <p:sp>
        <p:nvSpPr>
          <p:cNvPr id="3" name="Rectangle 2">
            <a:extLst>
              <a:ext uri="{FF2B5EF4-FFF2-40B4-BE49-F238E27FC236}">
                <a16:creationId xmlns:a16="http://schemas.microsoft.com/office/drawing/2014/main" id="{B1A29006-8BE7-465F-A9A5-33EC16A5CE55}"/>
              </a:ext>
            </a:extLst>
          </p:cNvPr>
          <p:cNvSpPr/>
          <p:nvPr/>
        </p:nvSpPr>
        <p:spPr>
          <a:xfrm>
            <a:off x="955249" y="2413337"/>
            <a:ext cx="4587711" cy="2031325"/>
          </a:xfrm>
          <a:prstGeom prst="rect">
            <a:avLst/>
          </a:prstGeom>
        </p:spPr>
        <p:txBody>
          <a:bodyPr wrap="square">
            <a:spAutoFit/>
          </a:bodyPr>
          <a:lstStyle/>
          <a:p>
            <a:r>
              <a:rPr lang="en-US" dirty="0">
                <a:latin typeface="Arial" panose="020B0604020202020204" pitchFamily="34" charset="0"/>
              </a:rPr>
              <a:t>The </a:t>
            </a:r>
            <a:r>
              <a:rPr lang="en-US" b="1" dirty="0">
                <a:latin typeface="Arial" panose="020B0604020202020204" pitchFamily="34" charset="0"/>
              </a:rPr>
              <a:t>hepatitis C virus</a:t>
            </a:r>
            <a:r>
              <a:rPr lang="en-US" dirty="0">
                <a:latin typeface="Arial" panose="020B0604020202020204" pitchFamily="34" charset="0"/>
              </a:rPr>
              <a:t> (</a:t>
            </a:r>
            <a:r>
              <a:rPr lang="en-US" b="1" dirty="0">
                <a:latin typeface="Arial" panose="020B0604020202020204" pitchFamily="34" charset="0"/>
              </a:rPr>
              <a:t>HCV</a:t>
            </a:r>
            <a:r>
              <a:rPr lang="en-US" dirty="0">
                <a:latin typeface="Arial" panose="020B0604020202020204" pitchFamily="34" charset="0"/>
              </a:rPr>
              <a:t>) is a small (55–65 </a:t>
            </a:r>
            <a:r>
              <a:rPr lang="en-US" dirty="0">
                <a:latin typeface="Arial" panose="020B0604020202020204" pitchFamily="34" charset="0"/>
                <a:hlinkClick r:id="rId3" tooltip="Nanometre">
                  <a:extLst>
                    <a:ext uri="{A12FA001-AC4F-418D-AE19-62706E023703}">
                      <ahyp:hlinkClr xmlns:ahyp="http://schemas.microsoft.com/office/drawing/2018/hyperlinkcolor" val="tx"/>
                    </a:ext>
                  </a:extLst>
                </a:hlinkClick>
              </a:rPr>
              <a:t>nm</a:t>
            </a:r>
            <a:r>
              <a:rPr lang="en-US" dirty="0">
                <a:latin typeface="Arial" panose="020B0604020202020204" pitchFamily="34" charset="0"/>
              </a:rPr>
              <a:t> in size), </a:t>
            </a:r>
            <a:r>
              <a:rPr lang="en-US" dirty="0">
                <a:latin typeface="Arial" panose="020B0604020202020204" pitchFamily="34" charset="0"/>
                <a:hlinkClick r:id="rId4" tooltip="Viral envelope">
                  <a:extLst>
                    <a:ext uri="{A12FA001-AC4F-418D-AE19-62706E023703}">
                      <ahyp:hlinkClr xmlns:ahyp="http://schemas.microsoft.com/office/drawing/2018/hyperlinkcolor" val="tx"/>
                    </a:ext>
                  </a:extLst>
                </a:hlinkClick>
              </a:rPr>
              <a:t>enveloped</a:t>
            </a:r>
            <a:r>
              <a:rPr lang="en-US" dirty="0">
                <a:latin typeface="Arial" panose="020B0604020202020204" pitchFamily="34" charset="0"/>
              </a:rPr>
              <a:t>, </a:t>
            </a:r>
            <a:r>
              <a:rPr lang="en-US" dirty="0">
                <a:latin typeface="Arial" panose="020B0604020202020204" pitchFamily="34" charset="0"/>
                <a:hlinkClick r:id="rId5" tooltip="Sense (molecular biology)">
                  <a:extLst>
                    <a:ext uri="{A12FA001-AC4F-418D-AE19-62706E023703}">
                      <ahyp:hlinkClr xmlns:ahyp="http://schemas.microsoft.com/office/drawing/2018/hyperlinkcolor" val="tx"/>
                    </a:ext>
                  </a:extLst>
                </a:hlinkClick>
              </a:rPr>
              <a:t>positive-sense</a:t>
            </a:r>
            <a:r>
              <a:rPr lang="en-US" dirty="0">
                <a:latin typeface="Arial" panose="020B0604020202020204" pitchFamily="34" charset="0"/>
              </a:rPr>
              <a:t> single-stranded </a:t>
            </a:r>
            <a:r>
              <a:rPr lang="en-US" dirty="0">
                <a:latin typeface="Arial" panose="020B0604020202020204" pitchFamily="34" charset="0"/>
                <a:hlinkClick r:id="rId6" tooltip="RNA virus">
                  <a:extLst>
                    <a:ext uri="{A12FA001-AC4F-418D-AE19-62706E023703}">
                      <ahyp:hlinkClr xmlns:ahyp="http://schemas.microsoft.com/office/drawing/2018/hyperlinkcolor" val="tx"/>
                    </a:ext>
                  </a:extLst>
                </a:hlinkClick>
              </a:rPr>
              <a:t>RNA virus</a:t>
            </a:r>
            <a:r>
              <a:rPr lang="en-US" dirty="0">
                <a:latin typeface="Arial" panose="020B0604020202020204" pitchFamily="34" charset="0"/>
              </a:rPr>
              <a:t> of the family </a:t>
            </a:r>
            <a:r>
              <a:rPr lang="en-US" i="1" dirty="0">
                <a:latin typeface="Arial" panose="020B0604020202020204" pitchFamily="34" charset="0"/>
                <a:hlinkClick r:id="rId7" tooltip="Flaviviridae">
                  <a:extLst>
                    <a:ext uri="{A12FA001-AC4F-418D-AE19-62706E023703}">
                      <ahyp:hlinkClr xmlns:ahyp="http://schemas.microsoft.com/office/drawing/2018/hyperlinkcolor" val="tx"/>
                    </a:ext>
                  </a:extLst>
                </a:hlinkClick>
              </a:rPr>
              <a:t>Flaviviridae</a:t>
            </a:r>
            <a:r>
              <a:rPr lang="en-US" dirty="0">
                <a:latin typeface="Arial" panose="020B0604020202020204" pitchFamily="34" charset="0"/>
              </a:rPr>
              <a:t>. The hepatitis C virus is the cause of </a:t>
            </a:r>
            <a:r>
              <a:rPr lang="en-US" dirty="0">
                <a:latin typeface="Arial" panose="020B0604020202020204" pitchFamily="34" charset="0"/>
                <a:hlinkClick r:id="rId8" tooltip="Hepatitis C">
                  <a:extLst>
                    <a:ext uri="{A12FA001-AC4F-418D-AE19-62706E023703}">
                      <ahyp:hlinkClr xmlns:ahyp="http://schemas.microsoft.com/office/drawing/2018/hyperlinkcolor" val="tx"/>
                    </a:ext>
                  </a:extLst>
                </a:hlinkClick>
              </a:rPr>
              <a:t>hepatitis C</a:t>
            </a:r>
            <a:r>
              <a:rPr lang="en-US" dirty="0">
                <a:latin typeface="Arial" panose="020B0604020202020204" pitchFamily="34" charset="0"/>
              </a:rPr>
              <a:t> and some cancers such as liver cancer and </a:t>
            </a:r>
            <a:r>
              <a:rPr lang="en-US" dirty="0">
                <a:latin typeface="Arial" panose="020B0604020202020204" pitchFamily="34" charset="0"/>
                <a:hlinkClick r:id="rId9" tooltip="Lymphoma">
                  <a:extLst>
                    <a:ext uri="{A12FA001-AC4F-418D-AE19-62706E023703}">
                      <ahyp:hlinkClr xmlns:ahyp="http://schemas.microsoft.com/office/drawing/2018/hyperlinkcolor" val="tx"/>
                    </a:ext>
                  </a:extLst>
                </a:hlinkClick>
              </a:rPr>
              <a:t>lymphomas</a:t>
            </a:r>
            <a:r>
              <a:rPr lang="en-US" dirty="0">
                <a:latin typeface="Arial" panose="020B0604020202020204" pitchFamily="34" charset="0"/>
              </a:rPr>
              <a:t> in humans.</a:t>
            </a:r>
            <a:endParaRPr lang="en-US" dirty="0"/>
          </a:p>
        </p:txBody>
      </p:sp>
      <p:sp>
        <p:nvSpPr>
          <p:cNvPr id="4" name="TextBox 3">
            <a:extLst>
              <a:ext uri="{FF2B5EF4-FFF2-40B4-BE49-F238E27FC236}">
                <a16:creationId xmlns:a16="http://schemas.microsoft.com/office/drawing/2014/main" id="{70808A28-C5FF-40A5-B298-A55D1C3EB892}"/>
              </a:ext>
            </a:extLst>
          </p:cNvPr>
          <p:cNvSpPr txBox="1"/>
          <p:nvPr/>
        </p:nvSpPr>
        <p:spPr>
          <a:xfrm>
            <a:off x="955249" y="452487"/>
            <a:ext cx="7475455" cy="1015663"/>
          </a:xfrm>
          <a:prstGeom prst="rect">
            <a:avLst/>
          </a:prstGeom>
          <a:noFill/>
        </p:spPr>
        <p:txBody>
          <a:bodyPr wrap="square" rtlCol="0">
            <a:spAutoFit/>
          </a:bodyPr>
          <a:lstStyle/>
          <a:p>
            <a:r>
              <a:rPr lang="en-US" sz="6000" u="sng" dirty="0">
                <a:solidFill>
                  <a:srgbClr val="0070C0"/>
                </a:solidFill>
              </a:rPr>
              <a:t>What is Hepatitis C</a:t>
            </a:r>
          </a:p>
        </p:txBody>
      </p:sp>
    </p:spTree>
    <p:extLst>
      <p:ext uri="{BB962C8B-B14F-4D97-AF65-F5344CB8AC3E}">
        <p14:creationId xmlns:p14="http://schemas.microsoft.com/office/powerpoint/2010/main" val="151241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BAFAAA-8459-49A3-AC1C-CAA27194C655}"/>
              </a:ext>
            </a:extLst>
          </p:cNvPr>
          <p:cNvPicPr>
            <a:picLocks noChangeAspect="1"/>
          </p:cNvPicPr>
          <p:nvPr/>
        </p:nvPicPr>
        <p:blipFill>
          <a:blip r:embed="rId2"/>
          <a:stretch>
            <a:fillRect/>
          </a:stretch>
        </p:blipFill>
        <p:spPr>
          <a:xfrm>
            <a:off x="597079" y="698173"/>
            <a:ext cx="8829675" cy="4914900"/>
          </a:xfrm>
          <a:prstGeom prst="rect">
            <a:avLst/>
          </a:prstGeom>
        </p:spPr>
      </p:pic>
    </p:spTree>
    <p:extLst>
      <p:ext uri="{BB962C8B-B14F-4D97-AF65-F5344CB8AC3E}">
        <p14:creationId xmlns:p14="http://schemas.microsoft.com/office/powerpoint/2010/main" val="149170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01BF9F-D1B2-489A-9136-41F3B3F87198}"/>
              </a:ext>
            </a:extLst>
          </p:cNvPr>
          <p:cNvPicPr>
            <a:picLocks noChangeAspect="1"/>
          </p:cNvPicPr>
          <p:nvPr/>
        </p:nvPicPr>
        <p:blipFill>
          <a:blip r:embed="rId2"/>
          <a:stretch>
            <a:fillRect/>
          </a:stretch>
        </p:blipFill>
        <p:spPr>
          <a:xfrm>
            <a:off x="509047" y="424206"/>
            <a:ext cx="8807582" cy="5778631"/>
          </a:xfrm>
          <a:prstGeom prst="rect">
            <a:avLst/>
          </a:prstGeom>
        </p:spPr>
      </p:pic>
    </p:spTree>
    <p:extLst>
      <p:ext uri="{BB962C8B-B14F-4D97-AF65-F5344CB8AC3E}">
        <p14:creationId xmlns:p14="http://schemas.microsoft.com/office/powerpoint/2010/main" val="86263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26861-23A3-90C8-8D64-01D5E218A47A}"/>
              </a:ext>
            </a:extLst>
          </p:cNvPr>
          <p:cNvSpPr>
            <a:spLocks noGrp="1"/>
          </p:cNvSpPr>
          <p:nvPr>
            <p:ph type="title"/>
          </p:nvPr>
        </p:nvSpPr>
        <p:spPr/>
        <p:txBody>
          <a:bodyPr>
            <a:normAutofit fontScale="90000"/>
          </a:bodyPr>
          <a:lstStyle/>
          <a:p>
            <a:br>
              <a:rPr lang="en-US" sz="4400" b="1" i="0" dirty="0">
                <a:solidFill>
                  <a:schemeClr val="tx1"/>
                </a:solidFill>
                <a:effectLst/>
                <a:latin typeface="Arial" panose="020B0604020202020204" pitchFamily="34" charset="0"/>
              </a:rPr>
            </a:br>
            <a:br>
              <a:rPr lang="en-US" sz="4400" b="1" i="0" dirty="0">
                <a:solidFill>
                  <a:schemeClr val="tx1"/>
                </a:solidFill>
                <a:effectLst/>
                <a:latin typeface="Arial" panose="020B0604020202020204" pitchFamily="34" charset="0"/>
              </a:rPr>
            </a:br>
            <a:r>
              <a:rPr lang="en-US" sz="4400" b="1" i="0" dirty="0">
                <a:solidFill>
                  <a:schemeClr val="tx1"/>
                </a:solidFill>
                <a:effectLst/>
                <a:latin typeface="Arial" panose="020B0604020202020204" pitchFamily="34" charset="0"/>
              </a:rPr>
              <a:t>Towards Zero: Elimination of Hepatitis C in Mother-Infant Dyads</a:t>
            </a:r>
            <a:br>
              <a:rPr lang="en-US" b="0" i="0" dirty="0">
                <a:solidFill>
                  <a:schemeClr val="tx1"/>
                </a:solidFill>
                <a:effectLst/>
                <a:latin typeface="Arial" panose="020B0604020202020204" pitchFamily="34" charset="0"/>
              </a:rPr>
            </a:br>
            <a:br>
              <a:rPr lang="en-US" dirty="0">
                <a:solidFill>
                  <a:schemeClr val="tx1"/>
                </a:solidFill>
              </a:rPr>
            </a:br>
            <a:endParaRPr lang="en-US" dirty="0">
              <a:solidFill>
                <a:schemeClr val="tx1"/>
              </a:solidFill>
            </a:endParaRPr>
          </a:p>
        </p:txBody>
      </p:sp>
      <p:sp>
        <p:nvSpPr>
          <p:cNvPr id="6" name="Content Placeholder 5">
            <a:extLst>
              <a:ext uri="{FF2B5EF4-FFF2-40B4-BE49-F238E27FC236}">
                <a16:creationId xmlns:a16="http://schemas.microsoft.com/office/drawing/2014/main" id="{C9B6F94E-9422-670E-E761-4EA315C699C2}"/>
              </a:ext>
            </a:extLst>
          </p:cNvPr>
          <p:cNvSpPr>
            <a:spLocks noGrp="1"/>
          </p:cNvSpPr>
          <p:nvPr>
            <p:ph idx="1"/>
          </p:nvPr>
        </p:nvSpPr>
        <p:spPr>
          <a:xfrm>
            <a:off x="1143000" y="2057399"/>
            <a:ext cx="9872871" cy="4363065"/>
          </a:xfrm>
        </p:spPr>
        <p:txBody>
          <a:bodyPr/>
          <a:lstStyle/>
          <a:p>
            <a:r>
              <a:rPr lang="en-US" sz="2400" dirty="0">
                <a:solidFill>
                  <a:schemeClr val="tx1"/>
                </a:solidFill>
                <a:latin typeface="Arial" panose="020B0604020202020204" pitchFamily="34" charset="0"/>
              </a:rPr>
              <a:t>The West Virginia Chapter, American Academy of Pediatrics is collaborating with WV Perinatal Partnership and the WV BPH Office of Epidemiology and Prevention Services to offer education for healthcare providers of mothers and babies in West Virginia around Hep C screening recommendations, treatment and long-term follow up care. </a:t>
            </a:r>
          </a:p>
          <a:p>
            <a:r>
              <a:rPr lang="en-US" sz="2400" b="1" dirty="0">
                <a:solidFill>
                  <a:schemeClr val="tx1"/>
                </a:solidFill>
                <a:latin typeface="Arial" panose="020B0604020202020204" pitchFamily="34" charset="0"/>
              </a:rPr>
              <a:t>A WVCTSI </a:t>
            </a:r>
            <a:r>
              <a:rPr lang="en-US" sz="2400" b="1" i="0" dirty="0">
                <a:solidFill>
                  <a:schemeClr val="tx1"/>
                </a:solidFill>
                <a:effectLst/>
                <a:latin typeface="Arial" panose="020B0604020202020204" pitchFamily="34" charset="0"/>
              </a:rPr>
              <a:t>Project ECHO Series:</a:t>
            </a:r>
          </a:p>
          <a:p>
            <a:pPr lvl="1"/>
            <a:r>
              <a:rPr lang="en-US" dirty="0">
                <a:solidFill>
                  <a:schemeClr val="tx1"/>
                </a:solidFill>
                <a:latin typeface="Arial" panose="020B0604020202020204" pitchFamily="34" charset="0"/>
              </a:rPr>
              <a:t>4 sessions beginning in February thru May during the lunch hour 12-1</a:t>
            </a:r>
          </a:p>
          <a:p>
            <a:pPr lvl="2"/>
            <a:r>
              <a:rPr lang="en-US" dirty="0">
                <a:solidFill>
                  <a:schemeClr val="tx1"/>
                </a:solidFill>
                <a:latin typeface="Arial" panose="020B0604020202020204" pitchFamily="34" charset="0"/>
              </a:rPr>
              <a:t>Screening During Pregnancy - Including Epidemiology of Diseases</a:t>
            </a:r>
          </a:p>
          <a:p>
            <a:pPr lvl="2"/>
            <a:r>
              <a:rPr lang="en-US" dirty="0">
                <a:solidFill>
                  <a:schemeClr val="tx1"/>
                </a:solidFill>
                <a:latin typeface="Arial" panose="020B0604020202020204" pitchFamily="34" charset="0"/>
              </a:rPr>
              <a:t>Labor &amp; Delivery </a:t>
            </a:r>
          </a:p>
          <a:p>
            <a:pPr lvl="2"/>
            <a:r>
              <a:rPr lang="en-US" dirty="0">
                <a:solidFill>
                  <a:schemeClr val="tx1"/>
                </a:solidFill>
                <a:latin typeface="Arial" panose="020B0604020202020204" pitchFamily="34" charset="0"/>
              </a:rPr>
              <a:t>Follow-Up Screening for Hepatitis C in Perinatally Exposed Infants</a:t>
            </a:r>
          </a:p>
          <a:p>
            <a:pPr lvl="2"/>
            <a:r>
              <a:rPr lang="en-US" dirty="0">
                <a:solidFill>
                  <a:schemeClr val="tx1"/>
                </a:solidFill>
                <a:latin typeface="Arial" panose="020B0604020202020204" pitchFamily="34" charset="0"/>
              </a:rPr>
              <a:t>Management of Hepatitis C in Infants and Postpartum Patients </a:t>
            </a:r>
          </a:p>
          <a:p>
            <a:pPr lvl="2"/>
            <a:endParaRPr lang="en-US" dirty="0">
              <a:solidFill>
                <a:schemeClr val="tx1"/>
              </a:solidFill>
              <a:latin typeface="Arial" panose="020B0604020202020204" pitchFamily="34" charset="0"/>
            </a:endParaRPr>
          </a:p>
          <a:p>
            <a:pPr lvl="2"/>
            <a:endParaRPr lang="en-US" dirty="0">
              <a:solidFill>
                <a:schemeClr val="tx1"/>
              </a:solidFill>
              <a:latin typeface="Arial" panose="020B0604020202020204" pitchFamily="34" charset="0"/>
            </a:endParaRPr>
          </a:p>
          <a:p>
            <a:pPr lvl="2"/>
            <a:endParaRPr 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148875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278FA-AF82-1A20-4F97-41BA64C4C73A}"/>
              </a:ext>
            </a:extLst>
          </p:cNvPr>
          <p:cNvSpPr>
            <a:spLocks noGrp="1"/>
          </p:cNvSpPr>
          <p:nvPr>
            <p:ph type="title"/>
          </p:nvPr>
        </p:nvSpPr>
        <p:spPr>
          <a:xfrm>
            <a:off x="1143000" y="1097280"/>
            <a:ext cx="4205748" cy="1737360"/>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WVCTSI Project ECHO: Participation Form</a:t>
            </a:r>
          </a:p>
        </p:txBody>
      </p:sp>
      <p:pic>
        <p:nvPicPr>
          <p:cNvPr id="7" name="Content Placeholder 6">
            <a:extLst>
              <a:ext uri="{FF2B5EF4-FFF2-40B4-BE49-F238E27FC236}">
                <a16:creationId xmlns:a16="http://schemas.microsoft.com/office/drawing/2014/main" id="{CC920156-F6E8-F1E0-6BF5-AFB57817D913}"/>
              </a:ext>
            </a:extLst>
          </p:cNvPr>
          <p:cNvPicPr>
            <a:picLocks noGrp="1" noChangeAspect="1"/>
          </p:cNvPicPr>
          <p:nvPr>
            <p:ph idx="1"/>
          </p:nvPr>
        </p:nvPicPr>
        <p:blipFill>
          <a:blip r:embed="rId2"/>
          <a:stretch>
            <a:fillRect/>
          </a:stretch>
        </p:blipFill>
        <p:spPr>
          <a:xfrm>
            <a:off x="6597446" y="1740311"/>
            <a:ext cx="3549444" cy="3549444"/>
          </a:xfrm>
          <a:prstGeom prst="rect">
            <a:avLst/>
          </a:prstGeom>
        </p:spPr>
      </p:pic>
      <p:sp>
        <p:nvSpPr>
          <p:cNvPr id="6" name="Content Placeholder 5">
            <a:extLst>
              <a:ext uri="{FF2B5EF4-FFF2-40B4-BE49-F238E27FC236}">
                <a16:creationId xmlns:a16="http://schemas.microsoft.com/office/drawing/2014/main" id="{0D52BCDB-7CC1-DB14-F957-3637183D8F60}"/>
              </a:ext>
            </a:extLst>
          </p:cNvPr>
          <p:cNvSpPr>
            <a:spLocks noGrp="1"/>
          </p:cNvSpPr>
          <p:nvPr>
            <p:ph type="body" sz="half" idx="2"/>
          </p:nvPr>
        </p:nvSpPr>
        <p:spPr>
          <a:xfrm>
            <a:off x="1142999" y="2834640"/>
            <a:ext cx="4451555" cy="3017520"/>
          </a:xfrm>
        </p:spPr>
        <p:txBody>
          <a:bodyPr>
            <a:normAutofit fontScale="62500" lnSpcReduction="20000"/>
          </a:bodyPr>
          <a:lstStyle/>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Complete the form to register</a:t>
            </a:r>
          </a:p>
          <a:p>
            <a:pPr marL="285750" indent="-285750">
              <a:buFont typeface="Arial" panose="020B0604020202020204" pitchFamily="34" charset="0"/>
              <a:buChar char="•"/>
            </a:pPr>
            <a:endParaRPr lang="en-US" sz="28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Scroll down and select “Perinatal HCV ECHO: TBD 12-1 pm”</a:t>
            </a:r>
          </a:p>
          <a:p>
            <a:pPr marL="285750" indent="-285750">
              <a:buFont typeface="Arial" panose="020B0604020202020204" pitchFamily="34" charset="0"/>
              <a:buChar char="•"/>
            </a:pPr>
            <a:endParaRPr lang="en-US" sz="28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Submit- you will receive updated information with dates and reminders </a:t>
            </a:r>
          </a:p>
        </p:txBody>
      </p:sp>
    </p:spTree>
    <p:extLst>
      <p:ext uri="{BB962C8B-B14F-4D97-AF65-F5344CB8AC3E}">
        <p14:creationId xmlns:p14="http://schemas.microsoft.com/office/powerpoint/2010/main" val="272848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47A5F-C071-4D02-A440-350127B6E906}"/>
              </a:ext>
            </a:extLst>
          </p:cNvPr>
          <p:cNvPicPr>
            <a:picLocks noChangeAspect="1"/>
          </p:cNvPicPr>
          <p:nvPr/>
        </p:nvPicPr>
        <p:blipFill>
          <a:blip r:embed="rId2"/>
          <a:stretch>
            <a:fillRect/>
          </a:stretch>
        </p:blipFill>
        <p:spPr>
          <a:xfrm>
            <a:off x="926724" y="593888"/>
            <a:ext cx="9370882" cy="5805782"/>
          </a:xfrm>
          <a:prstGeom prst="rect">
            <a:avLst/>
          </a:prstGeom>
        </p:spPr>
      </p:pic>
    </p:spTree>
    <p:extLst>
      <p:ext uri="{BB962C8B-B14F-4D97-AF65-F5344CB8AC3E}">
        <p14:creationId xmlns:p14="http://schemas.microsoft.com/office/powerpoint/2010/main" val="51029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6D42D-46ED-4BD6-940F-D96A4589712F}"/>
              </a:ext>
            </a:extLst>
          </p:cNvPr>
          <p:cNvPicPr>
            <a:picLocks noChangeAspect="1"/>
          </p:cNvPicPr>
          <p:nvPr/>
        </p:nvPicPr>
        <p:blipFill>
          <a:blip r:embed="rId2"/>
          <a:stretch>
            <a:fillRect/>
          </a:stretch>
        </p:blipFill>
        <p:spPr>
          <a:xfrm>
            <a:off x="697583" y="741837"/>
            <a:ext cx="9919470" cy="5374326"/>
          </a:xfrm>
          <a:prstGeom prst="rect">
            <a:avLst/>
          </a:prstGeom>
        </p:spPr>
      </p:pic>
    </p:spTree>
    <p:extLst>
      <p:ext uri="{BB962C8B-B14F-4D97-AF65-F5344CB8AC3E}">
        <p14:creationId xmlns:p14="http://schemas.microsoft.com/office/powerpoint/2010/main" val="103507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A24430-91DA-47F1-BA82-E28D2778012A}"/>
              </a:ext>
            </a:extLst>
          </p:cNvPr>
          <p:cNvPicPr>
            <a:picLocks noChangeAspect="1"/>
          </p:cNvPicPr>
          <p:nvPr/>
        </p:nvPicPr>
        <p:blipFill>
          <a:blip r:embed="rId2"/>
          <a:stretch>
            <a:fillRect/>
          </a:stretch>
        </p:blipFill>
        <p:spPr>
          <a:xfrm>
            <a:off x="301019" y="427938"/>
            <a:ext cx="11401425" cy="6134100"/>
          </a:xfrm>
          <a:prstGeom prst="rect">
            <a:avLst/>
          </a:prstGeom>
        </p:spPr>
      </p:pic>
    </p:spTree>
    <p:extLst>
      <p:ext uri="{BB962C8B-B14F-4D97-AF65-F5344CB8AC3E}">
        <p14:creationId xmlns:p14="http://schemas.microsoft.com/office/powerpoint/2010/main" val="68254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EE6B9-8647-4F1C-834E-13FD4B1012A9}"/>
              </a:ext>
            </a:extLst>
          </p:cNvPr>
          <p:cNvPicPr>
            <a:picLocks noChangeAspect="1"/>
          </p:cNvPicPr>
          <p:nvPr/>
        </p:nvPicPr>
        <p:blipFill>
          <a:blip r:embed="rId2"/>
          <a:stretch>
            <a:fillRect/>
          </a:stretch>
        </p:blipFill>
        <p:spPr>
          <a:xfrm>
            <a:off x="271217" y="186523"/>
            <a:ext cx="8953500" cy="6334125"/>
          </a:xfrm>
          <a:prstGeom prst="rect">
            <a:avLst/>
          </a:prstGeom>
        </p:spPr>
      </p:pic>
    </p:spTree>
    <p:extLst>
      <p:ext uri="{BB962C8B-B14F-4D97-AF65-F5344CB8AC3E}">
        <p14:creationId xmlns:p14="http://schemas.microsoft.com/office/powerpoint/2010/main" val="221736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309DC6-8B88-4B59-A429-E6004B5E1A26}"/>
              </a:ext>
            </a:extLst>
          </p:cNvPr>
          <p:cNvPicPr>
            <a:picLocks noChangeAspect="1"/>
          </p:cNvPicPr>
          <p:nvPr/>
        </p:nvPicPr>
        <p:blipFill>
          <a:blip r:embed="rId2"/>
          <a:stretch>
            <a:fillRect/>
          </a:stretch>
        </p:blipFill>
        <p:spPr>
          <a:xfrm>
            <a:off x="567130" y="266700"/>
            <a:ext cx="9153525" cy="6324600"/>
          </a:xfrm>
          <a:prstGeom prst="rect">
            <a:avLst/>
          </a:prstGeom>
        </p:spPr>
      </p:pic>
    </p:spTree>
    <p:extLst>
      <p:ext uri="{BB962C8B-B14F-4D97-AF65-F5344CB8AC3E}">
        <p14:creationId xmlns:p14="http://schemas.microsoft.com/office/powerpoint/2010/main" val="395207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2EEBE-49EF-4312-9EF0-EC3D21F13143}"/>
              </a:ext>
            </a:extLst>
          </p:cNvPr>
          <p:cNvPicPr>
            <a:picLocks noChangeAspect="1"/>
          </p:cNvPicPr>
          <p:nvPr/>
        </p:nvPicPr>
        <p:blipFill>
          <a:blip r:embed="rId2"/>
          <a:stretch>
            <a:fillRect/>
          </a:stretch>
        </p:blipFill>
        <p:spPr>
          <a:xfrm>
            <a:off x="782425" y="714546"/>
            <a:ext cx="10341204" cy="5617444"/>
          </a:xfrm>
          <a:prstGeom prst="rect">
            <a:avLst/>
          </a:prstGeom>
        </p:spPr>
      </p:pic>
    </p:spTree>
    <p:extLst>
      <p:ext uri="{BB962C8B-B14F-4D97-AF65-F5344CB8AC3E}">
        <p14:creationId xmlns:p14="http://schemas.microsoft.com/office/powerpoint/2010/main" val="255035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2B0F3-3E83-434F-8B53-D591FE571A17}"/>
              </a:ext>
            </a:extLst>
          </p:cNvPr>
          <p:cNvPicPr>
            <a:picLocks noChangeAspect="1"/>
          </p:cNvPicPr>
          <p:nvPr/>
        </p:nvPicPr>
        <p:blipFill>
          <a:blip r:embed="rId2"/>
          <a:stretch>
            <a:fillRect/>
          </a:stretch>
        </p:blipFill>
        <p:spPr>
          <a:xfrm>
            <a:off x="816940" y="131975"/>
            <a:ext cx="10067925" cy="6858000"/>
          </a:xfrm>
          <a:prstGeom prst="rect">
            <a:avLst/>
          </a:prstGeom>
        </p:spPr>
      </p:pic>
    </p:spTree>
    <p:extLst>
      <p:ext uri="{BB962C8B-B14F-4D97-AF65-F5344CB8AC3E}">
        <p14:creationId xmlns:p14="http://schemas.microsoft.com/office/powerpoint/2010/main" val="28993906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edbe1ad-2c49-4ad5-a5a3-92921fe3f5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4824FA3E6C1F49AB9F71B33184ADD5" ma:contentTypeVersion="20" ma:contentTypeDescription="Create a new document." ma:contentTypeScope="" ma:versionID="8eede59b20b1bae42148932bf904fca4">
  <xsd:schema xmlns:xsd="http://www.w3.org/2001/XMLSchema" xmlns:xs="http://www.w3.org/2001/XMLSchema" xmlns:p="http://schemas.microsoft.com/office/2006/metadata/properties" xmlns:ns1="http://schemas.microsoft.com/sharepoint/v3" xmlns:ns3="aedbe1ad-2c49-4ad5-a5a3-92921fe3f592" xmlns:ns4="25479847-ce51-41e5-ab64-22b788cb5ea9" targetNamespace="http://schemas.microsoft.com/office/2006/metadata/properties" ma:root="true" ma:fieldsID="7e38eb5cf4aee1de7690a571b7cf15e7" ns1:_="" ns3:_="" ns4:_="">
    <xsd:import namespace="http://schemas.microsoft.com/sharepoint/v3"/>
    <xsd:import namespace="aedbe1ad-2c49-4ad5-a5a3-92921fe3f592"/>
    <xsd:import namespace="25479847-ce51-41e5-ab64-22b788cb5e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1:_ip_UnifiedCompliancePolicyProperties" minOccurs="0"/>
                <xsd:element ref="ns1:_ip_UnifiedCompliancePolicyUIAction"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dbe1ad-2c49-4ad5-a5a3-92921fe3f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_activity" ma:index="23" nillable="true" ma:displayName="_activity" ma:hidden="true" ma:internalName="_activity">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479847-ce51-41e5-ab64-22b788cb5e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2219AF-63F8-4C75-B8D8-827AFAAE181E}">
  <ds:schemaRefs>
    <ds:schemaRef ds:uri="http://purl.org/dc/dcmitype/"/>
    <ds:schemaRef ds:uri="http://schemas.microsoft.com/office/infopath/2007/PartnerControls"/>
    <ds:schemaRef ds:uri="http://schemas.microsoft.com/office/2006/documentManagement/types"/>
    <ds:schemaRef ds:uri="http://purl.org/dc/terms/"/>
    <ds:schemaRef ds:uri="25479847-ce51-41e5-ab64-22b788cb5ea9"/>
    <ds:schemaRef ds:uri="http://purl.org/dc/elements/1.1/"/>
    <ds:schemaRef ds:uri="http://www.w3.org/XML/1998/namespace"/>
    <ds:schemaRef ds:uri="http://schemas.openxmlformats.org/package/2006/metadata/core-properties"/>
    <ds:schemaRef ds:uri="aedbe1ad-2c49-4ad5-a5a3-92921fe3f592"/>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3B6E3B3-8518-4E46-9F6B-08A6DEF5D53A}">
  <ds:schemaRefs>
    <ds:schemaRef ds:uri="http://schemas.microsoft.com/sharepoint/v3/contenttype/forms"/>
  </ds:schemaRefs>
</ds:datastoreItem>
</file>

<file path=customXml/itemProps3.xml><?xml version="1.0" encoding="utf-8"?>
<ds:datastoreItem xmlns:ds="http://schemas.openxmlformats.org/officeDocument/2006/customXml" ds:itemID="{D6610C56-7297-42D2-A698-CE6965052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dbe1ad-2c49-4ad5-a5a3-92921fe3f592"/>
    <ds:schemaRef ds:uri="25479847-ce51-41e5-ab64-22b788cb5e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748</TotalTime>
  <Words>208</Words>
  <Application>Microsoft Office PowerPoint</Application>
  <PresentationFormat>Widescreen</PresentationFormat>
  <Paragraphs>20</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Facet</vt:lpstr>
      <vt:lpstr>Basis</vt:lpstr>
      <vt:lpstr>HCV and WVHAMP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Towards Zero: Elimination of Hepatitis C in Mother-Infant Dyads  </vt:lpstr>
      <vt:lpstr>WVCTSI Project ECHO: Participation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and WVHAMP</dc:title>
  <dc:creator>Farry, Kimberly</dc:creator>
  <cp:lastModifiedBy>Kitty P</cp:lastModifiedBy>
  <cp:revision>13</cp:revision>
  <dcterms:created xsi:type="dcterms:W3CDTF">2024-10-14T13:00:25Z</dcterms:created>
  <dcterms:modified xsi:type="dcterms:W3CDTF">2024-10-21T15:26:23Z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0x010100B84824FA3E6C1F49AB9F71B33184ADD5</vt:lpwstr>
  </property>
</Properties>
</file>