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754" r:id="rId3"/>
    <p:sldMasterId id="2147483756" r:id="rId4"/>
    <p:sldMasterId id="2147483762" r:id="rId5"/>
    <p:sldMasterId id="2147483764" r:id="rId6"/>
    <p:sldMasterId id="2147483766" r:id="rId7"/>
  </p:sldMasterIdLst>
  <p:handoutMasterIdLst>
    <p:handoutMasterId r:id="rId54"/>
  </p:handoutMasterIdLst>
  <p:sldIdLst>
    <p:sldId id="257" r:id="rId8"/>
    <p:sldId id="310" r:id="rId9"/>
    <p:sldId id="317" r:id="rId10"/>
    <p:sldId id="318" r:id="rId11"/>
    <p:sldId id="316" r:id="rId12"/>
    <p:sldId id="319" r:id="rId13"/>
    <p:sldId id="320" r:id="rId14"/>
    <p:sldId id="324" r:id="rId15"/>
    <p:sldId id="321" r:id="rId16"/>
    <p:sldId id="322" r:id="rId17"/>
    <p:sldId id="323" r:id="rId18"/>
    <p:sldId id="325" r:id="rId19"/>
    <p:sldId id="304" r:id="rId20"/>
    <p:sldId id="305" r:id="rId21"/>
    <p:sldId id="308" r:id="rId22"/>
    <p:sldId id="309" r:id="rId23"/>
    <p:sldId id="327" r:id="rId24"/>
    <p:sldId id="282" r:id="rId25"/>
    <p:sldId id="268" r:id="rId26"/>
    <p:sldId id="285" r:id="rId27"/>
    <p:sldId id="283" r:id="rId28"/>
    <p:sldId id="286" r:id="rId29"/>
    <p:sldId id="287" r:id="rId30"/>
    <p:sldId id="288" r:id="rId31"/>
    <p:sldId id="284" r:id="rId32"/>
    <p:sldId id="289" r:id="rId33"/>
    <p:sldId id="291" r:id="rId34"/>
    <p:sldId id="290" r:id="rId35"/>
    <p:sldId id="292" r:id="rId36"/>
    <p:sldId id="293" r:id="rId37"/>
    <p:sldId id="295" r:id="rId38"/>
    <p:sldId id="294" r:id="rId39"/>
    <p:sldId id="296" r:id="rId40"/>
    <p:sldId id="297" r:id="rId41"/>
    <p:sldId id="298" r:id="rId42"/>
    <p:sldId id="300" r:id="rId43"/>
    <p:sldId id="328" r:id="rId44"/>
    <p:sldId id="301" r:id="rId45"/>
    <p:sldId id="302" r:id="rId46"/>
    <p:sldId id="303" r:id="rId47"/>
    <p:sldId id="329" r:id="rId48"/>
    <p:sldId id="306" r:id="rId49"/>
    <p:sldId id="307" r:id="rId50"/>
    <p:sldId id="330" r:id="rId51"/>
    <p:sldId id="279" r:id="rId52"/>
    <p:sldId id="281" r:id="rId53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B39E31A-CC38-493E-80B6-554E6DE96DC3}" v="1" dt="2024-10-18T15:50:25.9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444" y="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viewProps" Target="viewProp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microsoft.com/office/2015/10/relationships/revisionInfo" Target="revisionInfo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theme" Target="theme/theme1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D04EC8-AC9B-43C9-88CB-3C177A03313E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E2674E-4EFF-446B-9ABB-18EE889E5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0131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799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31DABF-CE7C-48B2-91AA-173CB896B3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6EA0A5-84E7-45E0-A0FF-3FF6F5F644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675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59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9EC35-EFF0-445B-82AF-E4095DBDE7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0FE592-89E2-49BD-A076-1B8E9E23F9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576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9EC35-EFF0-445B-82AF-E4095DBDE724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10/21/2024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FE592-89E2-49BD-A076-1B8E9E23F9A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5553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9EC35-EFF0-445B-82AF-E4095DBDE724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10/21/2024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FE592-89E2-49BD-A076-1B8E9E23F9A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5553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9EC35-EFF0-445B-82AF-E4095DBDE724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10/21/2024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FE592-89E2-49BD-A076-1B8E9E23F9A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5553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799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31DABF-CE7C-48B2-91AA-173CB896B3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6EA0A5-84E7-45E0-A0FF-3FF6F5F644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675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46AA2-2A3F-453E-8DD4-C2E252ABF7A4}" type="datetimeFigureOut">
              <a:rPr kumimoji="0" lang="en-US" sz="1000" b="0" i="0" u="none" strike="noStrike" kern="1200" cap="none" spc="6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10/21/2024</a:t>
            </a:fld>
            <a:endParaRPr kumimoji="0" lang="en-US" sz="1000" b="0" i="0" u="none" strike="noStrike" kern="1200" cap="none" spc="6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all" spc="6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ED1B2A-C230-4E59-84FB-552FBD25A6AD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7435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"/>
            <a:ext cx="9143998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382645" y="1607078"/>
            <a:ext cx="4378708" cy="6159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577340"/>
            <a:ext cx="8229599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79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31DABF-CE7C-48B2-91AA-173CB896B3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6EA0A5-84E7-45E0-A0FF-3FF6F5F644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932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"/>
            <a:ext cx="9143998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382645" y="1607078"/>
            <a:ext cx="4378708" cy="6159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577340"/>
            <a:ext cx="8229599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79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31DABF-CE7C-48B2-91AA-173CB896B3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6EA0A5-84E7-45E0-A0FF-3FF6F5F644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932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"/>
            <a:ext cx="9143998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382645" y="1607078"/>
            <a:ext cx="4378708" cy="6159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577340"/>
            <a:ext cx="8229599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79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31DABF-CE7C-48B2-91AA-173CB896B3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6EA0A5-84E7-45E0-A0FF-3FF6F5F644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932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</p:sldLayoutIdLst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"/>
            <a:ext cx="9143998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382645" y="1607078"/>
            <a:ext cx="4378708" cy="6159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577340"/>
            <a:ext cx="8229599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79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31DABF-CE7C-48B2-91AA-173CB896B3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6EA0A5-84E7-45E0-A0FF-3FF6F5F644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932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</p:sldLayoutIdLst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"/>
            <a:ext cx="9143998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382645" y="1607078"/>
            <a:ext cx="4378708" cy="6159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577340"/>
            <a:ext cx="8229599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79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31DABF-CE7C-48B2-91AA-173CB896B3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6EA0A5-84E7-45E0-A0FF-3FF6F5F644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932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</p:sldLayoutIdLst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"/>
            <a:ext cx="9143998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382645" y="1607078"/>
            <a:ext cx="4378708" cy="6159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577340"/>
            <a:ext cx="8229599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79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31DABF-CE7C-48B2-91AA-173CB896B3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6EA0A5-84E7-45E0-A0FF-3FF6F5F644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932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</p:sldLayoutIdLst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DFC46AA2-2A3F-453E-8DD4-C2E252ABF7A4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A1ED1B2A-C230-4E59-84FB-552FBD25A6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9580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7" r:id="rId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4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8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133600"/>
            <a:ext cx="86868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b="1" dirty="0"/>
              <a:t>Prehospital Services for            High-Risk Obstetric Patients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"/>
          </p:nvPr>
        </p:nvSpPr>
        <p:spPr>
          <a:xfrm>
            <a:off x="568452" y="3581400"/>
            <a:ext cx="7854696" cy="1066800"/>
          </a:xfrm>
        </p:spPr>
        <p:txBody>
          <a:bodyPr>
            <a:normAutofit/>
          </a:bodyPr>
          <a:lstStyle/>
          <a:p>
            <a:pPr algn="ctr"/>
            <a:r>
              <a:rPr lang="en-US" sz="3600" b="1" i="1" dirty="0"/>
              <a:t>Challenges Across Central Appalachia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0852" y="4331576"/>
            <a:ext cx="3314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Clinton Burley</a:t>
            </a:r>
            <a:br>
              <a:rPr lang="en-US" dirty="0"/>
            </a:br>
            <a:r>
              <a:rPr lang="en-US" dirty="0"/>
              <a:t>President and CEO</a:t>
            </a:r>
          </a:p>
          <a:p>
            <a:pPr algn="ctr"/>
            <a:r>
              <a:rPr lang="en-US" dirty="0"/>
              <a:t>HealthNet Aeromedical Services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DC3493-19C2-C43D-7FA1-0C4CC0D316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1212" y="6100825"/>
            <a:ext cx="1623331" cy="5285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40F804-3F9E-2E77-ADD6-451C8D1421D9}"/>
              </a:ext>
            </a:extLst>
          </p:cNvPr>
          <p:cNvSpPr txBox="1"/>
          <p:nvPr/>
        </p:nvSpPr>
        <p:spPr>
          <a:xfrm>
            <a:off x="4953000" y="4331576"/>
            <a:ext cx="3314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Paul Seamann</a:t>
            </a:r>
            <a:br>
              <a:rPr lang="en-US" dirty="0"/>
            </a:br>
            <a:r>
              <a:rPr lang="en-US" dirty="0"/>
              <a:t>Director of Operations</a:t>
            </a:r>
          </a:p>
          <a:p>
            <a:pPr algn="ctr"/>
            <a:r>
              <a:rPr lang="en-US" dirty="0"/>
              <a:t>Jan-Care Ambulance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607078"/>
            <a:ext cx="8502761" cy="615950"/>
          </a:xfrm>
        </p:spPr>
        <p:txBody>
          <a:bodyPr>
            <a:normAutofit/>
          </a:bodyPr>
          <a:lstStyle/>
          <a:p>
            <a:r>
              <a:rPr lang="en-US" sz="3400" dirty="0" err="1"/>
              <a:t>InterfacilityTransfer</a:t>
            </a:r>
            <a:r>
              <a:rPr lang="en-US" sz="3400" dirty="0"/>
              <a:t>: Access and Challenge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05ABA7-C55D-5819-03D5-EB1BF65EB0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438400"/>
            <a:ext cx="4036864" cy="28125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0564DD-9957-FE01-2608-93A60F300C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30"/>
          <a:stretch/>
        </p:blipFill>
        <p:spPr>
          <a:xfrm>
            <a:off x="4686872" y="2438400"/>
            <a:ext cx="4057840" cy="28125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657A801-5B5F-6AEA-C751-166D33E5FA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1212" y="6100825"/>
            <a:ext cx="1623331" cy="52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2726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607078"/>
            <a:ext cx="8502761" cy="615950"/>
          </a:xfrm>
        </p:spPr>
        <p:txBody>
          <a:bodyPr>
            <a:normAutofit/>
          </a:bodyPr>
          <a:lstStyle/>
          <a:p>
            <a:r>
              <a:rPr lang="en-US" sz="3400" dirty="0" err="1"/>
              <a:t>InterfacilityTransfer</a:t>
            </a:r>
            <a:r>
              <a:rPr lang="en-US" sz="3400" dirty="0"/>
              <a:t>: Access and Challenge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FF2D40-C6F3-4A9F-2B49-8AF61EFB1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1212" y="6100825"/>
            <a:ext cx="1623331" cy="5285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AD57BF-F6E8-4003-89A6-FA615AC551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300" y="2362200"/>
            <a:ext cx="6629400" cy="357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47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4133" y="1607421"/>
            <a:ext cx="6934199" cy="615950"/>
          </a:xfrm>
        </p:spPr>
        <p:txBody>
          <a:bodyPr>
            <a:normAutofit/>
          </a:bodyPr>
          <a:lstStyle/>
          <a:p>
            <a:r>
              <a:rPr lang="en-US" dirty="0"/>
              <a:t>How Do We Move Forward?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64545" y="2845064"/>
            <a:ext cx="4186688" cy="457200"/>
          </a:xfrm>
        </p:spPr>
        <p:txBody>
          <a:bodyPr>
            <a:noAutofit/>
          </a:bodyPr>
          <a:lstStyle/>
          <a:p>
            <a:r>
              <a:rPr lang="en-US" sz="2800" dirty="0"/>
              <a:t>Improve EMS OB Education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3"/>
          </p:nvPr>
        </p:nvSpPr>
        <p:spPr>
          <a:xfrm>
            <a:off x="464544" y="3467100"/>
            <a:ext cx="5326656" cy="457200"/>
          </a:xfrm>
        </p:spPr>
        <p:txBody>
          <a:bodyPr>
            <a:noAutofit/>
          </a:bodyPr>
          <a:lstStyle/>
          <a:p>
            <a:r>
              <a:rPr lang="en-US" sz="2800" dirty="0"/>
              <a:t>Bridge EMS to Hospital Relationships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5762" y="4096325"/>
            <a:ext cx="4649638" cy="45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eaLnBrk="1" hangingPunct="1">
              <a:defRPr>
                <a:latin typeface="+mn-lt"/>
                <a:ea typeface="+mn-ea"/>
                <a:cs typeface="+mn-cs"/>
              </a:defRPr>
            </a:lvl1pPr>
            <a:lvl2pPr marL="457200" eaLnBrk="1" hangingPunct="1">
              <a:defRPr>
                <a:latin typeface="+mn-lt"/>
                <a:ea typeface="+mn-ea"/>
                <a:cs typeface="+mn-cs"/>
              </a:defRPr>
            </a:lvl2pPr>
            <a:lvl3pPr marL="914400" eaLnBrk="1" hangingPunct="1">
              <a:defRPr>
                <a:latin typeface="+mn-lt"/>
                <a:ea typeface="+mn-ea"/>
                <a:cs typeface="+mn-cs"/>
              </a:defRPr>
            </a:lvl3pPr>
            <a:lvl4pPr marL="1371600" eaLnBrk="1" hangingPunct="1">
              <a:defRPr>
                <a:latin typeface="+mn-lt"/>
                <a:ea typeface="+mn-ea"/>
                <a:cs typeface="+mn-cs"/>
              </a:defRPr>
            </a:lvl4pPr>
            <a:lvl5pPr marL="1828800" eaLnBrk="1" hangingPunct="1">
              <a:defRPr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kern="0" dirty="0">
                <a:solidFill>
                  <a:sysClr val="windowText" lastClr="000000"/>
                </a:solidFill>
              </a:rPr>
              <a:t>Improve Hospital OB Education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8793" y="4718361"/>
            <a:ext cx="5103805" cy="45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eaLnBrk="1" hangingPunct="1">
              <a:defRPr>
                <a:latin typeface="+mn-lt"/>
                <a:ea typeface="+mn-ea"/>
                <a:cs typeface="+mn-cs"/>
              </a:defRPr>
            </a:lvl1pPr>
            <a:lvl2pPr marL="457200" eaLnBrk="1" hangingPunct="1">
              <a:defRPr>
                <a:latin typeface="+mn-lt"/>
                <a:ea typeface="+mn-ea"/>
                <a:cs typeface="+mn-cs"/>
              </a:defRPr>
            </a:lvl2pPr>
            <a:lvl3pPr marL="914400" eaLnBrk="1" hangingPunct="1">
              <a:defRPr>
                <a:latin typeface="+mn-lt"/>
                <a:ea typeface="+mn-ea"/>
                <a:cs typeface="+mn-cs"/>
              </a:defRPr>
            </a:lvl3pPr>
            <a:lvl4pPr marL="1371600" eaLnBrk="1" hangingPunct="1">
              <a:defRPr>
                <a:latin typeface="+mn-lt"/>
                <a:ea typeface="+mn-ea"/>
                <a:cs typeface="+mn-cs"/>
              </a:defRPr>
            </a:lvl4pPr>
            <a:lvl5pPr marL="1828800" eaLnBrk="1" hangingPunct="1">
              <a:defRPr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kern="0" dirty="0">
                <a:solidFill>
                  <a:sysClr val="windowText" lastClr="000000"/>
                </a:solidFill>
              </a:rPr>
              <a:t>Improve Connections Between Tertiary/Community Hospitals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B168DA7-13A8-933C-6D8B-9B0DF9E3A0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1212" y="6100825"/>
            <a:ext cx="1623331" cy="5285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191C28-2D1F-0D74-FB50-2959A1CE52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4237" y="2474612"/>
            <a:ext cx="3054690" cy="16874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3C25B75-7688-7256-CF34-B355C70B27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4237" y="4287718"/>
            <a:ext cx="3054690" cy="168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377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  <p:bldP spid="6" grpId="0" build="p"/>
      <p:bldP spid="7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healthnetaeromedical.com/images/slideshows/2012Calendar/images/dec%202011%201920x10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133600"/>
            <a:ext cx="7321361" cy="3886200"/>
          </a:xfrm>
          <a:prstGeom prst="rect">
            <a:avLst/>
          </a:prstGeom>
          <a:noFill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52400" y="990600"/>
            <a:ext cx="8686800" cy="838200"/>
          </a:xfrm>
          <a:prstGeom prst="rect">
            <a:avLst/>
          </a:prstGeom>
          <a:ln>
            <a:noFill/>
          </a:ln>
        </p:spPr>
        <p:txBody>
          <a:bodyPr vert="horz" lIns="0" tIns="0" rIns="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4400" dirty="0">
                <a:ln w="635">
                  <a:noFill/>
                </a:ln>
                <a:solidFill>
                  <a:prstClr val="black"/>
                </a:solidFill>
              </a:rPr>
              <a:t>Questions and Discussion</a:t>
            </a:r>
          </a:p>
        </p:txBody>
      </p:sp>
    </p:spTree>
  </p:cSld>
  <p:clrMapOvr>
    <a:masterClrMapping/>
  </p:clrMapOvr>
  <p:transition advClick="0" advTm="9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healthnetaeromedical.com/images/slideshows/2012Calendar/images/april%201920x10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8225" y="1905000"/>
            <a:ext cx="6915150" cy="3891580"/>
          </a:xfrm>
          <a:prstGeom prst="rect">
            <a:avLst/>
          </a:prstGeom>
          <a:noFill/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52400" y="990600"/>
            <a:ext cx="8686800" cy="838200"/>
          </a:xfrm>
          <a:prstGeom prst="rect">
            <a:avLst/>
          </a:prstGeom>
          <a:ln>
            <a:noFill/>
          </a:ln>
        </p:spPr>
        <p:txBody>
          <a:bodyPr vert="horz" lIns="0" tIns="0" rIns="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4400" dirty="0">
                <a:ln w="635">
                  <a:noFill/>
                </a:ln>
                <a:solidFill>
                  <a:prstClr val="black"/>
                </a:solidFill>
              </a:rPr>
              <a:t>Questions and Discussion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C56058-3766-09CB-2D2A-F532EB6A90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1212" y="6100825"/>
            <a:ext cx="1623331" cy="528575"/>
          </a:xfrm>
          <a:prstGeom prst="rect">
            <a:avLst/>
          </a:prstGeom>
        </p:spPr>
      </p:pic>
    </p:spTree>
  </p:cSld>
  <p:clrMapOvr>
    <a:masterClrMapping/>
  </p:clrMapOvr>
  <p:transition advClick="0" advTm="9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healthnetaeromedical.com/images/slideshows/2011Calendar/images/colleseum%20fad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8300" y="1828801"/>
            <a:ext cx="5715000" cy="4191000"/>
          </a:xfrm>
          <a:prstGeom prst="rect">
            <a:avLst/>
          </a:prstGeom>
          <a:noFill/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52400" y="990600"/>
            <a:ext cx="8686800" cy="838200"/>
          </a:xfrm>
          <a:prstGeom prst="rect">
            <a:avLst/>
          </a:prstGeom>
          <a:ln>
            <a:noFill/>
          </a:ln>
        </p:spPr>
        <p:txBody>
          <a:bodyPr vert="horz" lIns="0" tIns="0" rIns="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4400" dirty="0">
                <a:ln w="635">
                  <a:noFill/>
                </a:ln>
                <a:solidFill>
                  <a:prstClr val="black"/>
                </a:solidFill>
              </a:rPr>
              <a:t>Questions and Discussion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89FA36-4BCD-7330-DB61-2E8119B1E7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1212" y="6100825"/>
            <a:ext cx="1623331" cy="52857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266700" y="1905000"/>
            <a:ext cx="8610600" cy="20574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Our team is honored to join you in serving patients through our region’s premier critical care transport system.</a:t>
            </a:r>
            <a:br>
              <a:rPr lang="en-US" b="1" dirty="0"/>
            </a:br>
            <a:br>
              <a:rPr lang="en-US" b="1" dirty="0"/>
            </a:br>
            <a:r>
              <a:rPr lang="en-US" b="1" dirty="0"/>
              <a:t>Thank You!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19D5F6-60B7-4AB0-376F-947AF65205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1212" y="6100825"/>
            <a:ext cx="1623331" cy="52857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B8F9CD-015B-D047-A760-1B7AB445D9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3F8EBB4-658B-D736-1292-8B4001CAB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324600"/>
            <a:ext cx="9144000" cy="457199"/>
          </a:xfrm>
        </p:spPr>
        <p:txBody>
          <a:bodyPr/>
          <a:lstStyle/>
          <a:p>
            <a:pPr lvl="0" algn="ctr">
              <a:spcBef>
                <a:spcPct val="20000"/>
              </a:spcBef>
              <a:spcAft>
                <a:spcPts val="600"/>
              </a:spcAft>
            </a:pPr>
            <a:r>
              <a:rPr lang="en-US" sz="2400" b="1" cap="none" spc="30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EMSAC – Perinatal Review of EMS Protocol Committee</a:t>
            </a:r>
            <a:br>
              <a:rPr lang="en-US" sz="4000" b="1" cap="none" spc="30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br>
              <a:rPr lang="en-US" sz="4000" b="1" cap="none" spc="30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5BC8B2-0E71-1739-EA46-EEE4EC7423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670" y="228600"/>
            <a:ext cx="8991600" cy="5943600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en-US" sz="7700" b="1" dirty="0">
                <a:solidFill>
                  <a:srgbClr val="FFC000"/>
                </a:solidFill>
                <a:latin typeface="Elephant" panose="02020904090505020303" pitchFamily="18" charset="0"/>
                <a:cs typeface="Arial" panose="020B0604020202020204" pitchFamily="34" charset="0"/>
              </a:rPr>
              <a:t>FLASH UPDATE</a:t>
            </a:r>
            <a:r>
              <a:rPr lang="en-US" sz="7700" dirty="0">
                <a:solidFill>
                  <a:srgbClr val="FFC000"/>
                </a:solidFill>
                <a:latin typeface="Elephant" panose="02020904090505020303" pitchFamily="18" charset="0"/>
                <a:cs typeface="Arial" panose="020B0604020202020204" pitchFamily="34" charset="0"/>
              </a:rPr>
              <a:t> </a:t>
            </a:r>
          </a:p>
          <a:p>
            <a:r>
              <a:rPr lang="en-US" sz="1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r>
              <a:rPr lang="en-US" sz="4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3   Current EMS Protocols </a:t>
            </a:r>
            <a:endParaRPr lang="en-US" sz="6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6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7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  EMS Med Formularies</a:t>
            </a:r>
            <a:endParaRPr lang="en-US" sz="65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6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  Appendix Reviews</a:t>
            </a:r>
            <a:endParaRPr lang="en-US" sz="6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6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3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  EMS Protocol updates</a:t>
            </a:r>
          </a:p>
          <a:p>
            <a:endParaRPr lang="en-US" sz="29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5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READY TO CHANGE THE FUTURE ?</a:t>
            </a:r>
          </a:p>
          <a:p>
            <a:pPr algn="ctr"/>
            <a:r>
              <a:rPr lang="en-US" sz="7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pseamann@jancare.com</a:t>
            </a:r>
          </a:p>
        </p:txBody>
      </p:sp>
    </p:spTree>
    <p:extLst>
      <p:ext uri="{BB962C8B-B14F-4D97-AF65-F5344CB8AC3E}">
        <p14:creationId xmlns:p14="http://schemas.microsoft.com/office/powerpoint/2010/main" val="13291451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A86F08-06C3-3703-4768-BF06B27F14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E071B517-5C83-2FEF-9D67-8816F042DDB9}"/>
              </a:ext>
            </a:extLst>
          </p:cNvPr>
          <p:cNvSpPr txBox="1">
            <a:spLocks/>
          </p:cNvSpPr>
          <p:nvPr/>
        </p:nvSpPr>
        <p:spPr>
          <a:xfrm>
            <a:off x="152400" y="76201"/>
            <a:ext cx="9144000" cy="45719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0" i="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30" normalizeH="0" baseline="0" noProof="0" dirty="0">
                <a:ln>
                  <a:noFill/>
                </a:ln>
                <a:solidFill>
                  <a:srgbClr val="B4936D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EMSAC – Perinatal Review of EMS Protocol Committee</a:t>
            </a:r>
            <a:br>
              <a:rPr kumimoji="0" lang="en-US" sz="4000" b="1" i="0" u="none" strike="noStrike" kern="1200" cap="none" spc="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br>
              <a:rPr kumimoji="0" lang="en-US" sz="4000" b="1" i="0" u="none" strike="noStrike" kern="1200" cap="none" spc="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endParaRPr kumimoji="0" lang="en-US" sz="4000" b="1" i="0" u="none" strike="noStrike" kern="1200" cap="all" spc="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C5FCB30-82F1-8A1D-5CA5-BD97A7A5EE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609600"/>
            <a:ext cx="4452927" cy="58316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1CE26DA-89C7-C9C1-6DC3-E89C04A29AF9}"/>
              </a:ext>
            </a:extLst>
          </p:cNvPr>
          <p:cNvSpPr txBox="1"/>
          <p:nvPr/>
        </p:nvSpPr>
        <p:spPr>
          <a:xfrm>
            <a:off x="4605327" y="685800"/>
            <a:ext cx="4538673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WVOEMS Protocols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246 pages</a:t>
            </a:r>
            <a:r>
              <a:rPr kumimoji="0" lang="en-US" sz="4000" b="0" i="1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: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Protocol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– etc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.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cascade through: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EMT: Basic skills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AEMT: Intermediate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Paramedic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: Advanced</a:t>
            </a:r>
          </a:p>
        </p:txBody>
      </p:sp>
    </p:spTree>
    <p:extLst>
      <p:ext uri="{BB962C8B-B14F-4D97-AF65-F5344CB8AC3E}">
        <p14:creationId xmlns:p14="http://schemas.microsoft.com/office/powerpoint/2010/main" val="11658295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E59043D3-932C-BE1C-AB3A-C38D0B8562DD}"/>
              </a:ext>
            </a:extLst>
          </p:cNvPr>
          <p:cNvSpPr txBox="1">
            <a:spLocks/>
          </p:cNvSpPr>
          <p:nvPr/>
        </p:nvSpPr>
        <p:spPr>
          <a:xfrm>
            <a:off x="152400" y="76201"/>
            <a:ext cx="9144000" cy="45719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0" i="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30" normalizeH="0" baseline="0" noProof="0" dirty="0">
                <a:ln>
                  <a:noFill/>
                </a:ln>
                <a:solidFill>
                  <a:srgbClr val="B4936D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EMSAC – Perinatal Review of EMS Protocol Committee</a:t>
            </a:r>
            <a:br>
              <a:rPr kumimoji="0" lang="en-US" sz="4000" b="1" i="0" u="none" strike="noStrike" kern="1200" cap="none" spc="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br>
              <a:rPr kumimoji="0" lang="en-US" sz="4000" b="1" i="0" u="none" strike="noStrike" kern="1200" cap="none" spc="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endParaRPr kumimoji="0" lang="en-US" sz="4000" b="1" i="0" u="none" strike="noStrike" kern="1200" cap="all" spc="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F8507D-92A6-6905-4E20-A2A541265004}"/>
              </a:ext>
            </a:extLst>
          </p:cNvPr>
          <p:cNvSpPr txBox="1"/>
          <p:nvPr/>
        </p:nvSpPr>
        <p:spPr>
          <a:xfrm>
            <a:off x="4800600" y="685800"/>
            <a:ext cx="4191000" cy="615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WVOEMS Protocols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Possible:  </a:t>
            </a:r>
            <a:r>
              <a:rPr kumimoji="0" lang="en-US" sz="4000" b="0" i="1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EMSAC – Perinatal Group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Group may review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:      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13 EMS Protocols - Appendices         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for possible changes to  meet specific    Perinatal Needs</a:t>
            </a: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2B10F11-D1CA-4380-C985-6EE626DC5D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5" y="762000"/>
            <a:ext cx="4635169" cy="6019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908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2644" y="1607078"/>
            <a:ext cx="5161155" cy="615950"/>
          </a:xfrm>
        </p:spPr>
        <p:txBody>
          <a:bodyPr>
            <a:normAutofit/>
          </a:bodyPr>
          <a:lstStyle/>
          <a:p>
            <a:r>
              <a:rPr lang="en-US" dirty="0"/>
              <a:t>Topics for Discussion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64545" y="2845064"/>
            <a:ext cx="4186688" cy="457200"/>
          </a:xfrm>
        </p:spPr>
        <p:txBody>
          <a:bodyPr>
            <a:noAutofit/>
          </a:bodyPr>
          <a:lstStyle/>
          <a:p>
            <a:r>
              <a:rPr lang="en-US" sz="2800" dirty="0"/>
              <a:t>Primary 911 EMS Response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3"/>
          </p:nvPr>
        </p:nvSpPr>
        <p:spPr>
          <a:xfrm>
            <a:off x="464544" y="3467100"/>
            <a:ext cx="5098055" cy="457200"/>
          </a:xfrm>
        </p:spPr>
        <p:txBody>
          <a:bodyPr>
            <a:noAutofit/>
          </a:bodyPr>
          <a:lstStyle/>
          <a:p>
            <a:r>
              <a:rPr lang="en-US" sz="2800" dirty="0"/>
              <a:t>Community Hospital Accessibility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5762" y="4096325"/>
            <a:ext cx="6326038" cy="45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eaLnBrk="1" hangingPunct="1">
              <a:defRPr>
                <a:latin typeface="+mn-lt"/>
                <a:ea typeface="+mn-ea"/>
                <a:cs typeface="+mn-cs"/>
              </a:defRPr>
            </a:lvl1pPr>
            <a:lvl2pPr marL="457200" eaLnBrk="1" hangingPunct="1">
              <a:defRPr>
                <a:latin typeface="+mn-lt"/>
                <a:ea typeface="+mn-ea"/>
                <a:cs typeface="+mn-cs"/>
              </a:defRPr>
            </a:lvl2pPr>
            <a:lvl3pPr marL="914400" eaLnBrk="1" hangingPunct="1">
              <a:defRPr>
                <a:latin typeface="+mn-lt"/>
                <a:ea typeface="+mn-ea"/>
                <a:cs typeface="+mn-cs"/>
              </a:defRPr>
            </a:lvl3pPr>
            <a:lvl4pPr marL="1371600" eaLnBrk="1" hangingPunct="1">
              <a:defRPr>
                <a:latin typeface="+mn-lt"/>
                <a:ea typeface="+mn-ea"/>
                <a:cs typeface="+mn-cs"/>
              </a:defRPr>
            </a:lvl4pPr>
            <a:lvl5pPr marL="1828800" eaLnBrk="1" hangingPunct="1">
              <a:defRPr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kern="0" dirty="0">
                <a:solidFill>
                  <a:sysClr val="windowText" lastClr="000000"/>
                </a:solidFill>
              </a:rPr>
              <a:t>Interfacility Transfer: Access and Challenge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8794" y="4718361"/>
            <a:ext cx="4192438" cy="45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eaLnBrk="1" hangingPunct="1">
              <a:defRPr>
                <a:latin typeface="+mn-lt"/>
                <a:ea typeface="+mn-ea"/>
                <a:cs typeface="+mn-cs"/>
              </a:defRPr>
            </a:lvl1pPr>
            <a:lvl2pPr marL="457200" eaLnBrk="1" hangingPunct="1">
              <a:defRPr>
                <a:latin typeface="+mn-lt"/>
                <a:ea typeface="+mn-ea"/>
                <a:cs typeface="+mn-cs"/>
              </a:defRPr>
            </a:lvl2pPr>
            <a:lvl3pPr marL="914400" eaLnBrk="1" hangingPunct="1">
              <a:defRPr>
                <a:latin typeface="+mn-lt"/>
                <a:ea typeface="+mn-ea"/>
                <a:cs typeface="+mn-cs"/>
              </a:defRPr>
            </a:lvl3pPr>
            <a:lvl4pPr marL="1371600" eaLnBrk="1" hangingPunct="1">
              <a:defRPr>
                <a:latin typeface="+mn-lt"/>
                <a:ea typeface="+mn-ea"/>
                <a:cs typeface="+mn-cs"/>
              </a:defRPr>
            </a:lvl4pPr>
            <a:lvl5pPr marL="1828800" eaLnBrk="1" hangingPunct="1">
              <a:defRPr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kern="0" dirty="0">
                <a:solidFill>
                  <a:sysClr val="windowText" lastClr="000000"/>
                </a:solidFill>
              </a:rPr>
              <a:t>How Do We Move Forward?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14DF8A-D262-DF6C-E181-0C2107F6B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1212" y="6100825"/>
            <a:ext cx="1623331" cy="52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235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  <p:bldP spid="6" grpId="0" build="p"/>
      <p:bldP spid="7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6BDC8F-76AB-AA62-407E-3D9CED3BBE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BFE00953-B2C9-978D-D767-8D861EDD6860}"/>
              </a:ext>
            </a:extLst>
          </p:cNvPr>
          <p:cNvSpPr txBox="1">
            <a:spLocks/>
          </p:cNvSpPr>
          <p:nvPr/>
        </p:nvSpPr>
        <p:spPr>
          <a:xfrm>
            <a:off x="152400" y="76201"/>
            <a:ext cx="9144000" cy="45719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0" i="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30" normalizeH="0" baseline="0" noProof="0" dirty="0">
                <a:ln>
                  <a:noFill/>
                </a:ln>
                <a:solidFill>
                  <a:srgbClr val="B4936D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EMSAC – Perinatal Review of EMS Protocol Committee</a:t>
            </a:r>
            <a:br>
              <a:rPr kumimoji="0" lang="en-US" sz="4000" b="1" i="0" u="none" strike="noStrike" kern="1200" cap="none" spc="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br>
              <a:rPr kumimoji="0" lang="en-US" sz="4000" b="1" i="0" u="none" strike="noStrike" kern="1200" cap="none" spc="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endParaRPr kumimoji="0" lang="en-US" sz="4000" b="1" i="0" u="none" strike="noStrike" kern="1200" cap="all" spc="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783FC3-6479-B7AB-C63C-45BF4B518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724337"/>
            <a:ext cx="4374810" cy="57144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0B8971-10F5-98CB-C1A0-3854E2199B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3875" y="495081"/>
            <a:ext cx="4520574" cy="51430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1CFE3B-C7B8-E1E0-3F20-58E2E9EBEE01}"/>
              </a:ext>
            </a:extLst>
          </p:cNvPr>
          <p:cNvSpPr txBox="1"/>
          <p:nvPr/>
        </p:nvSpPr>
        <p:spPr>
          <a:xfrm>
            <a:off x="4251960" y="2996147"/>
            <a:ext cx="4876800" cy="440120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1. Existing Protocols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2. Medication Formulary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3. Appendix –                 4. Abbreviations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Adding Perinatal emphasis to existing Protocols, etc.</a:t>
            </a:r>
          </a:p>
        </p:txBody>
      </p:sp>
    </p:spTree>
    <p:extLst>
      <p:ext uri="{BB962C8B-B14F-4D97-AF65-F5344CB8AC3E}">
        <p14:creationId xmlns:p14="http://schemas.microsoft.com/office/powerpoint/2010/main" val="41605201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9AC3E2-D56A-C182-C127-6BA4F5031D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0B382EA8-FFEB-8256-3217-3BAB8F64B056}"/>
              </a:ext>
            </a:extLst>
          </p:cNvPr>
          <p:cNvSpPr txBox="1">
            <a:spLocks/>
          </p:cNvSpPr>
          <p:nvPr/>
        </p:nvSpPr>
        <p:spPr>
          <a:xfrm>
            <a:off x="152400" y="76201"/>
            <a:ext cx="9144000" cy="45719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0" i="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30" normalizeH="0" baseline="0" noProof="0" dirty="0">
                <a:ln>
                  <a:noFill/>
                </a:ln>
                <a:solidFill>
                  <a:srgbClr val="B4936D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EMSAC – Perinatal Review of EMS Protocol Committee</a:t>
            </a:r>
            <a:br>
              <a:rPr kumimoji="0" lang="en-US" sz="4000" b="1" i="0" u="none" strike="noStrike" kern="1200" cap="none" spc="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br>
              <a:rPr kumimoji="0" lang="en-US" sz="4000" b="1" i="0" u="none" strike="noStrike" kern="1200" cap="none" spc="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endParaRPr kumimoji="0" lang="en-US" sz="4000" b="1" i="0" u="none" strike="noStrike" kern="1200" cap="all" spc="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50D7CA-B14C-258C-6E59-4D146A124FBD}"/>
              </a:ext>
            </a:extLst>
          </p:cNvPr>
          <p:cNvSpPr txBox="1"/>
          <p:nvPr/>
        </p:nvSpPr>
        <p:spPr>
          <a:xfrm>
            <a:off x="4599255" y="685800"/>
            <a:ext cx="4392345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OB – GYN Emergencies M013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Purpose: Pt &amp; Unborn child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Preeclampsia – Eclampsia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 Count Contractions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 Crowning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 Left side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 Cord around neck…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 Infant at level of placenta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 APGAR – Cut Cord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 Massage Fundus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62584C-B1AC-722B-3152-6D43DDBA76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130" y="685800"/>
            <a:ext cx="4392345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5901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ACEFD0-3AC2-645A-4910-EB9605DF62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DF31A172-DE03-8F8E-7121-5806225BD7E5}"/>
              </a:ext>
            </a:extLst>
          </p:cNvPr>
          <p:cNvSpPr txBox="1">
            <a:spLocks/>
          </p:cNvSpPr>
          <p:nvPr/>
        </p:nvSpPr>
        <p:spPr>
          <a:xfrm>
            <a:off x="152400" y="76201"/>
            <a:ext cx="9144000" cy="45719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0" i="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30" normalizeH="0" baseline="0" noProof="0" dirty="0">
                <a:ln>
                  <a:noFill/>
                </a:ln>
                <a:solidFill>
                  <a:srgbClr val="B4936D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EMSAC – Perinatal Review of EMS Protocol Committee</a:t>
            </a:r>
            <a:br>
              <a:rPr kumimoji="0" lang="en-US" sz="4000" b="1" i="0" u="none" strike="noStrike" kern="1200" cap="none" spc="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br>
              <a:rPr kumimoji="0" lang="en-US" sz="4000" b="1" i="0" u="none" strike="noStrike" kern="1200" cap="none" spc="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endParaRPr kumimoji="0" lang="en-US" sz="4000" b="1" i="0" u="none" strike="noStrike" kern="1200" cap="all" spc="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711958-11BA-906B-135F-456AA49A1828}"/>
              </a:ext>
            </a:extLst>
          </p:cNvPr>
          <p:cNvSpPr txBox="1"/>
          <p:nvPr/>
        </p:nvSpPr>
        <p:spPr>
          <a:xfrm>
            <a:off x="4419600" y="685800"/>
            <a:ext cx="4724400" cy="6047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OB – GYN  M013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BREECH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Allow Spontaneous Delivery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If head not delivered 4 min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Gloved hand, “V” Airway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 around ‘Nose and Mouth”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PROLAPSED CORD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 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Knee-Chest Position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 Controlled Breathing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  Push infant off cord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 </a:t>
            </a:r>
            <a:endParaRPr kumimoji="0" lang="en-US" sz="11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LIMB PRESENTATION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*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drive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CDF489-5920-4881-EF16-09B059052A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41" y="838200"/>
            <a:ext cx="4321659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1325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802AC1-EBDD-E943-783F-B8FFD19BD7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9AABF44E-82A6-E9D9-6492-59E1AD600BA1}"/>
              </a:ext>
            </a:extLst>
          </p:cNvPr>
          <p:cNvSpPr txBox="1">
            <a:spLocks/>
          </p:cNvSpPr>
          <p:nvPr/>
        </p:nvSpPr>
        <p:spPr>
          <a:xfrm>
            <a:off x="152400" y="76201"/>
            <a:ext cx="9144000" cy="45719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0" i="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30" normalizeH="0" baseline="0" noProof="0" dirty="0">
                <a:ln>
                  <a:noFill/>
                </a:ln>
                <a:solidFill>
                  <a:srgbClr val="B4936D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EMSAC – Perinatal Review of EMS Protocol Committee</a:t>
            </a:r>
            <a:br>
              <a:rPr kumimoji="0" lang="en-US" sz="4000" b="1" i="0" u="none" strike="noStrike" kern="1200" cap="none" spc="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br>
              <a:rPr kumimoji="0" lang="en-US" sz="4000" b="1" i="0" u="none" strike="noStrike" kern="1200" cap="none" spc="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endParaRPr kumimoji="0" lang="en-US" sz="4000" b="1" i="0" u="none" strike="noStrike" kern="1200" cap="all" spc="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3BA739-BEFB-1EE3-CE67-7527267BB962}"/>
              </a:ext>
            </a:extLst>
          </p:cNvPr>
          <p:cNvSpPr txBox="1"/>
          <p:nvPr/>
        </p:nvSpPr>
        <p:spPr>
          <a:xfrm>
            <a:off x="4495801" y="685800"/>
            <a:ext cx="449580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NEWBORN CARE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TEMPERATURE CONTROL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 Dry, Chest, Blankets, Heat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AIRWAY - BREATHING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Sniffing Position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  Grunting = NRB, BVM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  Supraglottic Airway, 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 </a:t>
            </a:r>
            <a:r>
              <a:rPr kumimoji="0" lang="en-US" sz="7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CIRCULATION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  HR &lt;100 = BVM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  HR &lt; 60 = CPR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759FC6-BA88-5BF7-F8B8-5FD2750AB9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5" y="571501"/>
            <a:ext cx="4367167" cy="582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4038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BD24CC-0FAB-4C63-AB19-CA33DA3E55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FEEEFC65-17AC-C8BA-F59F-B6B691D895AC}"/>
              </a:ext>
            </a:extLst>
          </p:cNvPr>
          <p:cNvSpPr txBox="1">
            <a:spLocks/>
          </p:cNvSpPr>
          <p:nvPr/>
        </p:nvSpPr>
        <p:spPr>
          <a:xfrm>
            <a:off x="152400" y="76201"/>
            <a:ext cx="9144000" cy="45719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0" i="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30" normalizeH="0" baseline="0" noProof="0" dirty="0">
                <a:ln>
                  <a:noFill/>
                </a:ln>
                <a:solidFill>
                  <a:srgbClr val="B4936D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EMSAC – Perinatal Review of EMS Protocol Committee</a:t>
            </a:r>
            <a:br>
              <a:rPr kumimoji="0" lang="en-US" sz="4000" b="1" i="0" u="none" strike="noStrike" kern="1200" cap="none" spc="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br>
              <a:rPr kumimoji="0" lang="en-US" sz="4000" b="1" i="0" u="none" strike="noStrike" kern="1200" cap="none" spc="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endParaRPr kumimoji="0" lang="en-US" sz="4000" b="1" i="0" u="none" strike="noStrike" kern="1200" cap="all" spc="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F93C1C-2A1C-560A-0655-9F314AC95701}"/>
              </a:ext>
            </a:extLst>
          </p:cNvPr>
          <p:cNvSpPr txBox="1"/>
          <p:nvPr/>
        </p:nvSpPr>
        <p:spPr>
          <a:xfrm>
            <a:off x="4495801" y="685800"/>
            <a:ext cx="449580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SIDS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No CPR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If Rigor Mortis, Lividity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 Note position, surroundings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INITIATE RESUSCITATION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Ped Cardiac Arrest Protocol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  Contact Medical Command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 </a:t>
            </a:r>
            <a:r>
              <a:rPr kumimoji="0" lang="en-US" sz="7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NO RESUSCITATION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Medical Command Physician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  Death in Field guidelines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4D3E1B-3993-8039-E7D7-2F0625D1F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" y="790576"/>
            <a:ext cx="4410437" cy="41501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0643E6-3957-5CA9-99D4-92806712F582}"/>
              </a:ext>
            </a:extLst>
          </p:cNvPr>
          <p:cNvSpPr txBox="1"/>
          <p:nvPr/>
        </p:nvSpPr>
        <p:spPr>
          <a:xfrm>
            <a:off x="42682" y="5045524"/>
            <a:ext cx="4410437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Support family –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No prejudices - Judgements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Expect Different Reactions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93925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6EC6D0-1B4B-AD37-FE3F-8C047EA248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EC676DF0-6FFD-2044-9E43-98986ED94177}"/>
              </a:ext>
            </a:extLst>
          </p:cNvPr>
          <p:cNvSpPr txBox="1">
            <a:spLocks/>
          </p:cNvSpPr>
          <p:nvPr/>
        </p:nvSpPr>
        <p:spPr>
          <a:xfrm>
            <a:off x="152400" y="76201"/>
            <a:ext cx="9144000" cy="45719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0" i="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30" normalizeH="0" baseline="0" noProof="0" dirty="0">
                <a:ln>
                  <a:noFill/>
                </a:ln>
                <a:solidFill>
                  <a:srgbClr val="B4936D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EMSAC – Perinatal Review of EMS Protocol Committee</a:t>
            </a:r>
            <a:br>
              <a:rPr kumimoji="0" lang="en-US" sz="4000" b="1" i="0" u="none" strike="noStrike" kern="1200" cap="none" spc="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br>
              <a:rPr kumimoji="0" lang="en-US" sz="4000" b="1" i="0" u="none" strike="noStrike" kern="1200" cap="none" spc="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endParaRPr kumimoji="0" lang="en-US" sz="4000" b="1" i="0" u="none" strike="noStrike" kern="1200" cap="all" spc="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0D0C41-CADF-A685-F788-1DC69A403D96}"/>
              </a:ext>
            </a:extLst>
          </p:cNvPr>
          <p:cNvSpPr txBox="1"/>
          <p:nvPr/>
        </p:nvSpPr>
        <p:spPr>
          <a:xfrm>
            <a:off x="4800600" y="685800"/>
            <a:ext cx="41910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Tranexamic Acid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TXA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“Treat on going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   Internal Hemorrhage”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  **No mention of: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Postpartum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Hemorrhage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3712FD-7CE9-324A-01B8-3ED406F320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742" y="606949"/>
            <a:ext cx="4405733" cy="5644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4165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2B98A4-1EF4-F70A-D260-E929E8E4A1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A5C41A4E-EF68-C61C-6D83-52AF1257C22D}"/>
              </a:ext>
            </a:extLst>
          </p:cNvPr>
          <p:cNvSpPr txBox="1">
            <a:spLocks/>
          </p:cNvSpPr>
          <p:nvPr/>
        </p:nvSpPr>
        <p:spPr>
          <a:xfrm>
            <a:off x="152400" y="76201"/>
            <a:ext cx="9144000" cy="45719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0" i="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30" normalizeH="0" baseline="0" noProof="0" dirty="0">
                <a:ln>
                  <a:noFill/>
                </a:ln>
                <a:solidFill>
                  <a:srgbClr val="B4936D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EMSAC – Perinatal Review of EMS Protocol Committee</a:t>
            </a:r>
            <a:br>
              <a:rPr kumimoji="0" lang="en-US" sz="4000" b="1" i="0" u="none" strike="noStrike" kern="1200" cap="none" spc="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br>
              <a:rPr kumimoji="0" lang="en-US" sz="4000" b="1" i="0" u="none" strike="noStrike" kern="1200" cap="none" spc="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endParaRPr kumimoji="0" lang="en-US" sz="4000" b="1" i="0" u="none" strike="noStrike" kern="1200" cap="all" spc="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502756-BB1C-CE9E-2970-0D9ED7862663}"/>
              </a:ext>
            </a:extLst>
          </p:cNvPr>
          <p:cNvSpPr txBox="1"/>
          <p:nvPr/>
        </p:nvSpPr>
        <p:spPr>
          <a:xfrm>
            <a:off x="4800600" y="685800"/>
            <a:ext cx="4191000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MAGNESIUM SULFATE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* Treatment of: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 Torsades de Pointes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 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Eclampsia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  **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Need Expansion and Clarification for Pregnancy Use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4B6D81-78A8-F482-5AF8-566F782EBC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4" y="714375"/>
            <a:ext cx="4695825" cy="5404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4962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B431C7-865D-E226-4E74-AAF3DD5B56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F5BC261E-9073-6519-7CBE-C02E48437DF9}"/>
              </a:ext>
            </a:extLst>
          </p:cNvPr>
          <p:cNvSpPr txBox="1">
            <a:spLocks/>
          </p:cNvSpPr>
          <p:nvPr/>
        </p:nvSpPr>
        <p:spPr>
          <a:xfrm>
            <a:off x="152400" y="76201"/>
            <a:ext cx="9144000" cy="45719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0" i="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30" normalizeH="0" baseline="0" noProof="0" dirty="0">
                <a:ln>
                  <a:noFill/>
                </a:ln>
                <a:solidFill>
                  <a:srgbClr val="B4936D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EMSAC – Perinatal Review of EMS Protocol Committee</a:t>
            </a:r>
            <a:br>
              <a:rPr kumimoji="0" lang="en-US" sz="4000" b="1" i="0" u="none" strike="noStrike" kern="1200" cap="none" spc="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br>
              <a:rPr kumimoji="0" lang="en-US" sz="4000" b="1" i="0" u="none" strike="noStrike" kern="1200" cap="none" spc="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endParaRPr kumimoji="0" lang="en-US" sz="4000" b="1" i="0" u="none" strike="noStrike" kern="1200" cap="all" spc="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B92D33-CC73-4AB0-C612-31CCF053571F}"/>
              </a:ext>
            </a:extLst>
          </p:cNvPr>
          <p:cNvSpPr txBox="1"/>
          <p:nvPr/>
        </p:nvSpPr>
        <p:spPr>
          <a:xfrm>
            <a:off x="4800600" y="685800"/>
            <a:ext cx="4191000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CALCIUM CHLORIDE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* Treatment of: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 Hypermagnesemia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No mention of Mg OD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  **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CaCl crosses placenta?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Use in Pregnancy~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05ECC9-BF21-D611-0E5D-BC0B350A24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657224"/>
            <a:ext cx="4542914" cy="467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318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21B676-F242-5DFA-64D3-6F28D4CF36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1B0A9DE7-965B-9833-DB69-A39CDC9FC3EF}"/>
              </a:ext>
            </a:extLst>
          </p:cNvPr>
          <p:cNvSpPr txBox="1">
            <a:spLocks/>
          </p:cNvSpPr>
          <p:nvPr/>
        </p:nvSpPr>
        <p:spPr>
          <a:xfrm>
            <a:off x="152400" y="76201"/>
            <a:ext cx="9144000" cy="45719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0" i="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30" normalizeH="0" baseline="0" noProof="0" dirty="0">
                <a:ln>
                  <a:noFill/>
                </a:ln>
                <a:solidFill>
                  <a:srgbClr val="B4936D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EMSAC – Perinatal Review of EMS Protocol Committee</a:t>
            </a:r>
            <a:br>
              <a:rPr kumimoji="0" lang="en-US" sz="4000" b="1" i="0" u="none" strike="noStrike" kern="1200" cap="none" spc="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br>
              <a:rPr kumimoji="0" lang="en-US" sz="4000" b="1" i="0" u="none" strike="noStrike" kern="1200" cap="none" spc="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endParaRPr kumimoji="0" lang="en-US" sz="4000" b="1" i="0" u="none" strike="noStrike" kern="1200" cap="all" spc="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ADB52B-B6CC-7D64-58FA-542FA81584DD}"/>
              </a:ext>
            </a:extLst>
          </p:cNvPr>
          <p:cNvSpPr txBox="1"/>
          <p:nvPr/>
        </p:nvSpPr>
        <p:spPr>
          <a:xfrm>
            <a:off x="4495800" y="685800"/>
            <a:ext cx="4495800" cy="61016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LABETALOL Trandate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* Treatment of: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      Hypertension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No direct mention of Preeclampsia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OB- ‘may cause fetal bradycardia, hypotension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**Pregnancy Update~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98D9BF-EE6A-8D92-0140-07FD30B65F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25" y="533400"/>
            <a:ext cx="4215215" cy="607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5133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1227F1-3715-CDD0-E398-D082D4D65B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51662256-3556-E5C7-4932-CCA79907E1DF}"/>
              </a:ext>
            </a:extLst>
          </p:cNvPr>
          <p:cNvSpPr txBox="1">
            <a:spLocks/>
          </p:cNvSpPr>
          <p:nvPr/>
        </p:nvSpPr>
        <p:spPr>
          <a:xfrm>
            <a:off x="152400" y="76201"/>
            <a:ext cx="9144000" cy="45719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0" i="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30" normalizeH="0" baseline="0" noProof="0" dirty="0">
                <a:ln>
                  <a:noFill/>
                </a:ln>
                <a:solidFill>
                  <a:srgbClr val="B4936D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EMSAC – Perinatal Review of EMS Protocol Committee</a:t>
            </a:r>
            <a:br>
              <a:rPr kumimoji="0" lang="en-US" sz="4000" b="1" i="0" u="none" strike="noStrike" kern="1200" cap="none" spc="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br>
              <a:rPr kumimoji="0" lang="en-US" sz="4000" b="1" i="0" u="none" strike="noStrike" kern="1200" cap="none" spc="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endParaRPr kumimoji="0" lang="en-US" sz="4000" b="1" i="0" u="none" strike="noStrike" kern="1200" cap="all" spc="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F87739-CEDB-8020-2440-A1689BC6C6C5}"/>
              </a:ext>
            </a:extLst>
          </p:cNvPr>
          <p:cNvSpPr txBox="1"/>
          <p:nvPr/>
        </p:nvSpPr>
        <p:spPr>
          <a:xfrm>
            <a:off x="4495800" y="685800"/>
            <a:ext cx="4495800" cy="5301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DROPERIDOL Inapsine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* Treatment of: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      Antiemetic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-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      Antipsychotic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OB- ‘crosses placenta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 cautious use?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**Pregnancy Update~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B44030-40B3-4C02-B152-1995F4C631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602980"/>
            <a:ext cx="4215215" cy="565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3418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2644" y="1607078"/>
            <a:ext cx="5161155" cy="615950"/>
          </a:xfrm>
        </p:spPr>
        <p:txBody>
          <a:bodyPr>
            <a:normAutofit fontScale="90000"/>
          </a:bodyPr>
          <a:lstStyle/>
          <a:p>
            <a:r>
              <a:rPr lang="en-US" dirty="0"/>
              <a:t>Primary 911 Response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64545" y="2845064"/>
            <a:ext cx="4186688" cy="457200"/>
          </a:xfrm>
        </p:spPr>
        <p:txBody>
          <a:bodyPr>
            <a:noAutofit/>
          </a:bodyPr>
          <a:lstStyle/>
          <a:p>
            <a:r>
              <a:rPr lang="en-US" sz="2800" dirty="0"/>
              <a:t>Levels of EMS Care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3"/>
          </p:nvPr>
        </p:nvSpPr>
        <p:spPr>
          <a:xfrm>
            <a:off x="464544" y="3467100"/>
            <a:ext cx="5098055" cy="457200"/>
          </a:xfrm>
        </p:spPr>
        <p:txBody>
          <a:bodyPr>
            <a:noAutofit/>
          </a:bodyPr>
          <a:lstStyle/>
          <a:p>
            <a:r>
              <a:rPr lang="en-US" sz="2800" dirty="0"/>
              <a:t>Is the Ambulance Responding?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5762" y="4096325"/>
            <a:ext cx="6326038" cy="45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eaLnBrk="1" hangingPunct="1">
              <a:defRPr>
                <a:latin typeface="+mn-lt"/>
                <a:ea typeface="+mn-ea"/>
                <a:cs typeface="+mn-cs"/>
              </a:defRPr>
            </a:lvl1pPr>
            <a:lvl2pPr marL="457200" eaLnBrk="1" hangingPunct="1">
              <a:defRPr>
                <a:latin typeface="+mn-lt"/>
                <a:ea typeface="+mn-ea"/>
                <a:cs typeface="+mn-cs"/>
              </a:defRPr>
            </a:lvl2pPr>
            <a:lvl3pPr marL="914400" eaLnBrk="1" hangingPunct="1">
              <a:defRPr>
                <a:latin typeface="+mn-lt"/>
                <a:ea typeface="+mn-ea"/>
                <a:cs typeface="+mn-cs"/>
              </a:defRPr>
            </a:lvl3pPr>
            <a:lvl4pPr marL="1371600" eaLnBrk="1" hangingPunct="1">
              <a:defRPr>
                <a:latin typeface="+mn-lt"/>
                <a:ea typeface="+mn-ea"/>
                <a:cs typeface="+mn-cs"/>
              </a:defRPr>
            </a:lvl4pPr>
            <a:lvl5pPr marL="1828800" eaLnBrk="1" hangingPunct="1">
              <a:defRPr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kern="0" dirty="0">
                <a:solidFill>
                  <a:sysClr val="windowText" lastClr="000000"/>
                </a:solidFill>
              </a:rPr>
              <a:t>Comfort Level of Providers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8793" y="4718361"/>
            <a:ext cx="5103805" cy="45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eaLnBrk="1" hangingPunct="1">
              <a:defRPr>
                <a:latin typeface="+mn-lt"/>
                <a:ea typeface="+mn-ea"/>
                <a:cs typeface="+mn-cs"/>
              </a:defRPr>
            </a:lvl1pPr>
            <a:lvl2pPr marL="457200" eaLnBrk="1" hangingPunct="1">
              <a:defRPr>
                <a:latin typeface="+mn-lt"/>
                <a:ea typeface="+mn-ea"/>
                <a:cs typeface="+mn-cs"/>
              </a:defRPr>
            </a:lvl2pPr>
            <a:lvl3pPr marL="914400" eaLnBrk="1" hangingPunct="1">
              <a:defRPr>
                <a:latin typeface="+mn-lt"/>
                <a:ea typeface="+mn-ea"/>
                <a:cs typeface="+mn-cs"/>
              </a:defRPr>
            </a:lvl3pPr>
            <a:lvl4pPr marL="1371600" eaLnBrk="1" hangingPunct="1">
              <a:defRPr>
                <a:latin typeface="+mn-lt"/>
                <a:ea typeface="+mn-ea"/>
                <a:cs typeface="+mn-cs"/>
              </a:defRPr>
            </a:lvl4pPr>
            <a:lvl5pPr marL="1828800" eaLnBrk="1" hangingPunct="1">
              <a:defRPr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kern="0" dirty="0">
                <a:solidFill>
                  <a:sysClr val="windowText" lastClr="000000"/>
                </a:solidFill>
              </a:rPr>
              <a:t>Is the Community Hospital Ready?</a:t>
            </a:r>
          </a:p>
        </p:txBody>
      </p:sp>
      <p:pic>
        <p:nvPicPr>
          <p:cNvPr id="1026" name="Picture 2" descr="No photo description available.">
            <a:extLst>
              <a:ext uri="{FF2B5EF4-FFF2-40B4-BE49-F238E27FC236}">
                <a16:creationId xmlns:a16="http://schemas.microsoft.com/office/drawing/2014/main" id="{F0E88B78-75D7-A1CB-3766-9A87BB382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73" y="2048134"/>
            <a:ext cx="1847850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2F4F72-ABDC-3042-D8B1-02B5FC90A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1085" y="3857510"/>
            <a:ext cx="2505425" cy="18576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DA32EE-1631-297A-8786-85F4FF4277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1212" y="6100825"/>
            <a:ext cx="1623331" cy="52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1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  <p:bldP spid="6" grpId="0" build="p"/>
      <p:bldP spid="7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9CC3BE-CEF4-6C75-9899-FA789AA2DC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C555DB7A-48E2-2AF2-CE12-510DBD415068}"/>
              </a:ext>
            </a:extLst>
          </p:cNvPr>
          <p:cNvSpPr txBox="1">
            <a:spLocks/>
          </p:cNvSpPr>
          <p:nvPr/>
        </p:nvSpPr>
        <p:spPr>
          <a:xfrm>
            <a:off x="152400" y="76201"/>
            <a:ext cx="9144000" cy="45719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0" i="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30" normalizeH="0" baseline="0" noProof="0" dirty="0">
                <a:ln>
                  <a:noFill/>
                </a:ln>
                <a:solidFill>
                  <a:srgbClr val="B4936D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EMSAC – Perinatal Review of EMS Protocol Committee</a:t>
            </a:r>
            <a:br>
              <a:rPr kumimoji="0" lang="en-US" sz="4000" b="1" i="0" u="none" strike="noStrike" kern="1200" cap="none" spc="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br>
              <a:rPr kumimoji="0" lang="en-US" sz="4000" b="1" i="0" u="none" strike="noStrike" kern="1200" cap="none" spc="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endParaRPr kumimoji="0" lang="en-US" sz="4000" b="1" i="0" u="none" strike="noStrike" kern="1200" cap="all" spc="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CD0A2C-FF3E-CB52-15D7-64E6B3741545}"/>
              </a:ext>
            </a:extLst>
          </p:cNvPr>
          <p:cNvSpPr txBox="1"/>
          <p:nvPr/>
        </p:nvSpPr>
        <p:spPr>
          <a:xfrm>
            <a:off x="4724400" y="510108"/>
            <a:ext cx="4267200" cy="6347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APPENDIX  -A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Newborn 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Vital Signs Chart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Premie    (1 – 1.5 kg)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Newborn (3.5 – 7.5 kg)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Equipment sizes: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  O2 Mask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  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Oral Airways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  BVM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  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BP Cuff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73962D-0D8F-1535-8807-3422D794F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138" y="586308"/>
            <a:ext cx="4598416" cy="5890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2329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0A248F-E4E5-8812-C846-6A23D46996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CBCCDC77-6A11-4452-93D2-705A757B3DAE}"/>
              </a:ext>
            </a:extLst>
          </p:cNvPr>
          <p:cNvSpPr txBox="1">
            <a:spLocks/>
          </p:cNvSpPr>
          <p:nvPr/>
        </p:nvSpPr>
        <p:spPr>
          <a:xfrm>
            <a:off x="152400" y="76201"/>
            <a:ext cx="9144000" cy="45719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0" i="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30" normalizeH="0" baseline="0" noProof="0" dirty="0">
                <a:ln>
                  <a:noFill/>
                </a:ln>
                <a:solidFill>
                  <a:srgbClr val="B4936D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EMSAC – Perinatal Review of EMS Protocol Committee</a:t>
            </a:r>
            <a:br>
              <a:rPr kumimoji="0" lang="en-US" sz="4000" b="1" i="0" u="none" strike="noStrike" kern="1200" cap="none" spc="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br>
              <a:rPr kumimoji="0" lang="en-US" sz="4000" b="1" i="0" u="none" strike="noStrike" kern="1200" cap="none" spc="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endParaRPr kumimoji="0" lang="en-US" sz="4000" b="1" i="0" u="none" strike="noStrike" kern="1200" cap="all" spc="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7336055-E7DB-72D0-EB38-EED7DFE92D90}"/>
              </a:ext>
            </a:extLst>
          </p:cNvPr>
          <p:cNvSpPr txBox="1"/>
          <p:nvPr/>
        </p:nvSpPr>
        <p:spPr>
          <a:xfrm>
            <a:off x="4724400" y="510108"/>
            <a:ext cx="4267200" cy="5840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APPENDIX  -B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Newborn Resuscitation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      Triangle Chart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Ped Assessment Chart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Wong-Baker Faces Pain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Newborn Airway Chart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0-1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Straight 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Laryngoscope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ET Tube: 3 to 3.5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uncuffed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ET Tube Length: 10- 10.5 cm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210E7D-8683-AC16-9261-4E56ED4DE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529149"/>
            <a:ext cx="4335884" cy="5840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4219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6EEE4A-1613-B2E0-80E7-149EFF0223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410692F8-ECC5-5618-233D-517C34FB5B8A}"/>
              </a:ext>
            </a:extLst>
          </p:cNvPr>
          <p:cNvSpPr txBox="1">
            <a:spLocks/>
          </p:cNvSpPr>
          <p:nvPr/>
        </p:nvSpPr>
        <p:spPr>
          <a:xfrm>
            <a:off x="152400" y="76201"/>
            <a:ext cx="9144000" cy="45719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0" i="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30" normalizeH="0" baseline="0" noProof="0" dirty="0">
                <a:ln>
                  <a:noFill/>
                </a:ln>
                <a:solidFill>
                  <a:srgbClr val="B4936D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EMSAC – Perinatal Review of EMS Protocol Committee</a:t>
            </a:r>
            <a:br>
              <a:rPr kumimoji="0" lang="en-US" sz="4000" b="1" i="0" u="none" strike="noStrike" kern="1200" cap="none" spc="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br>
              <a:rPr kumimoji="0" lang="en-US" sz="4000" b="1" i="0" u="none" strike="noStrike" kern="1200" cap="none" spc="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endParaRPr kumimoji="0" lang="en-US" sz="4000" b="1" i="0" u="none" strike="noStrike" kern="1200" cap="all" spc="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4ACDDE-A2CF-EFE2-AED3-2B1E7032506F}"/>
              </a:ext>
            </a:extLst>
          </p:cNvPr>
          <p:cNvSpPr txBox="1"/>
          <p:nvPr/>
        </p:nvSpPr>
        <p:spPr>
          <a:xfrm>
            <a:off x="4327712" y="510108"/>
            <a:ext cx="4663888" cy="6417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ABBREVIATIONS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AB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	 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Abortion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BCP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Birth Control Pills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BIB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  Brought in By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BOA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 Born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out of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Asepsis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         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Unplanned out of hosp birth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BOW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Bag of Waters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      Gravida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IUD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   Intrauterine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Device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IUP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   Intrauterine Preg.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DC6CD0-C4C9-91EF-0E0D-6E4C5E2A83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48" y="685800"/>
            <a:ext cx="4175312" cy="580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7490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0BCA69-A907-852A-CE0F-5858717A68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562E1B5A-C08D-22D3-7E93-D84D67157151}"/>
              </a:ext>
            </a:extLst>
          </p:cNvPr>
          <p:cNvSpPr txBox="1">
            <a:spLocks/>
          </p:cNvSpPr>
          <p:nvPr/>
        </p:nvSpPr>
        <p:spPr>
          <a:xfrm>
            <a:off x="152400" y="76201"/>
            <a:ext cx="9144000" cy="45719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0" i="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30" normalizeH="0" baseline="0" noProof="0" dirty="0">
                <a:ln>
                  <a:noFill/>
                </a:ln>
                <a:solidFill>
                  <a:srgbClr val="B4936D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EMSAC – Perinatal Review of EMS Protocol Committee</a:t>
            </a:r>
            <a:br>
              <a:rPr kumimoji="0" lang="en-US" sz="4000" b="1" i="0" u="none" strike="noStrike" kern="1200" cap="none" spc="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br>
              <a:rPr kumimoji="0" lang="en-US" sz="4000" b="1" i="0" u="none" strike="noStrike" kern="1200" cap="none" spc="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endParaRPr kumimoji="0" lang="en-US" sz="4000" b="1" i="0" u="none" strike="noStrike" kern="1200" cap="all" spc="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C7D57E-5903-9AAF-6996-13009369F8FE}"/>
              </a:ext>
            </a:extLst>
          </p:cNvPr>
          <p:cNvSpPr txBox="1"/>
          <p:nvPr/>
        </p:nvSpPr>
        <p:spPr>
          <a:xfrm>
            <a:off x="4327712" y="510108"/>
            <a:ext cx="4663888" cy="395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ABBREVIATIONS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PIH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	 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Preg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Induced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HTN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D&amp;C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Dilat &amp; Curettage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DOB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 Date of Birth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EBL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  Est Blood Loss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6474E2-AA2F-B8D6-B707-AD90756024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17" y="806552"/>
            <a:ext cx="4140693" cy="506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3328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2409B8-A392-D10D-D988-B7C1D7CC6D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7CF431BE-D16C-8FA0-53EA-F925120DB05C}"/>
              </a:ext>
            </a:extLst>
          </p:cNvPr>
          <p:cNvSpPr txBox="1">
            <a:spLocks/>
          </p:cNvSpPr>
          <p:nvPr/>
        </p:nvSpPr>
        <p:spPr>
          <a:xfrm>
            <a:off x="152400" y="76201"/>
            <a:ext cx="9144000" cy="45719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0" i="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30" normalizeH="0" baseline="0" noProof="0" dirty="0">
                <a:ln>
                  <a:noFill/>
                </a:ln>
                <a:solidFill>
                  <a:srgbClr val="B4936D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EMSAC – Perinatal Review of EMS Protocol Committee</a:t>
            </a:r>
            <a:br>
              <a:rPr kumimoji="0" lang="en-US" sz="4000" b="1" i="0" u="none" strike="noStrike" kern="1200" cap="none" spc="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br>
              <a:rPr kumimoji="0" lang="en-US" sz="4000" b="1" i="0" u="none" strike="noStrike" kern="1200" cap="none" spc="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endParaRPr kumimoji="0" lang="en-US" sz="4000" b="1" i="0" u="none" strike="noStrike" kern="1200" cap="all" spc="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41489F-34B7-6672-9980-76621BA2EAAA}"/>
              </a:ext>
            </a:extLst>
          </p:cNvPr>
          <p:cNvSpPr txBox="1"/>
          <p:nvPr/>
        </p:nvSpPr>
        <p:spPr>
          <a:xfrm>
            <a:off x="4327712" y="510108"/>
            <a:ext cx="4740088" cy="6109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APPENDIX  -H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Requirements for submission to: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MODIFY, DELETE, or ADD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a new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PROTOCOL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*Sponsoring Med Director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*EMS Agency Med Director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   EMSAC – MPCC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   State EMS Med Director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6E33ED-E772-BB3E-0B23-1B2AF0A725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" y="602980"/>
            <a:ext cx="4145552" cy="572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9679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FDD19C-3068-FF93-D839-4E2C766F5D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16013BDA-183E-2D89-F4BF-A7B251B329BF}"/>
              </a:ext>
            </a:extLst>
          </p:cNvPr>
          <p:cNvSpPr txBox="1">
            <a:spLocks/>
          </p:cNvSpPr>
          <p:nvPr/>
        </p:nvSpPr>
        <p:spPr>
          <a:xfrm>
            <a:off x="152400" y="76201"/>
            <a:ext cx="9144000" cy="45719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0" i="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30" normalizeH="0" baseline="0" noProof="0" dirty="0">
                <a:ln>
                  <a:noFill/>
                </a:ln>
                <a:solidFill>
                  <a:srgbClr val="B4936D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EMSAC – Perinatal Review of EMS Protocol Committee</a:t>
            </a:r>
            <a:br>
              <a:rPr kumimoji="0" lang="en-US" sz="4000" b="1" i="0" u="none" strike="noStrike" kern="1200" cap="none" spc="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br>
              <a:rPr kumimoji="0" lang="en-US" sz="4000" b="1" i="0" u="none" strike="noStrike" kern="1200" cap="none" spc="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endParaRPr kumimoji="0" lang="en-US" sz="4000" b="1" i="0" u="none" strike="noStrike" kern="1200" cap="all" spc="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CF23CF-9934-D06A-189C-5D887795553F}"/>
              </a:ext>
            </a:extLst>
          </p:cNvPr>
          <p:cNvSpPr txBox="1"/>
          <p:nvPr/>
        </p:nvSpPr>
        <p:spPr>
          <a:xfrm>
            <a:off x="4119867" y="510108"/>
            <a:ext cx="4871733" cy="6386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APPENDIX  -H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Explanation - Indication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Supporting Evidence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WV and Nat Data Literature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Define Area of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 Protocol Content change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*Treatment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*Procedure or Skill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*Medication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*Fiscal Impact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(Pitocin $299)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*Impact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on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Current Protocols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57B206-A641-B31D-0C6D-19426DBD7A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647699"/>
            <a:ext cx="3967467" cy="556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2048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8ADAEF-F45B-D927-0A25-2422B39966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C907A196-2E62-C783-BA52-1229CBFC522D}"/>
              </a:ext>
            </a:extLst>
          </p:cNvPr>
          <p:cNvSpPr txBox="1">
            <a:spLocks/>
          </p:cNvSpPr>
          <p:nvPr/>
        </p:nvSpPr>
        <p:spPr>
          <a:xfrm>
            <a:off x="152400" y="76201"/>
            <a:ext cx="9144000" cy="45719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0" i="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30" normalizeH="0" baseline="0" noProof="0" dirty="0">
                <a:ln>
                  <a:noFill/>
                </a:ln>
                <a:solidFill>
                  <a:srgbClr val="B4936D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EMSAC – Perinatal Review of EMS Protocol Committee</a:t>
            </a:r>
            <a:br>
              <a:rPr kumimoji="0" lang="en-US" sz="4000" b="1" i="0" u="none" strike="noStrike" kern="1200" cap="none" spc="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br>
              <a:rPr kumimoji="0" lang="en-US" sz="4000" b="1" i="0" u="none" strike="noStrike" kern="1200" cap="none" spc="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endParaRPr kumimoji="0" lang="en-US" sz="4000" b="1" i="0" u="none" strike="noStrike" kern="1200" cap="all" spc="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E45951-5057-33BC-D819-FA9C84711FC3}"/>
              </a:ext>
            </a:extLst>
          </p:cNvPr>
          <p:cNvSpPr txBox="1"/>
          <p:nvPr/>
        </p:nvSpPr>
        <p:spPr>
          <a:xfrm>
            <a:off x="4421037" y="3726120"/>
            <a:ext cx="4392345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Consider adding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Perinatal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        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Specific Language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to: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“Universal Care 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EMS Protocol”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6E5FF9-4DB4-8419-5A68-2582A8DC21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685800"/>
            <a:ext cx="4112705" cy="5410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3249CB-0F4B-9588-EEF3-2153B8627B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685800"/>
            <a:ext cx="4498557" cy="308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5555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ACBCC-3BCC-D57B-A4CE-5179E3FA25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7ECBD72E-49AE-2CA8-3683-32ED49F8E07C}"/>
              </a:ext>
            </a:extLst>
          </p:cNvPr>
          <p:cNvSpPr txBox="1">
            <a:spLocks/>
          </p:cNvSpPr>
          <p:nvPr/>
        </p:nvSpPr>
        <p:spPr>
          <a:xfrm>
            <a:off x="152400" y="76201"/>
            <a:ext cx="9144000" cy="45719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0" i="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30" normalizeH="0" baseline="0" noProof="0" dirty="0">
                <a:ln>
                  <a:noFill/>
                </a:ln>
                <a:solidFill>
                  <a:srgbClr val="B4936D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EMSAC – Perinatal Review of EMS Protocol Committee</a:t>
            </a:r>
            <a:br>
              <a:rPr kumimoji="0" lang="en-US" sz="4000" b="1" i="0" u="none" strike="noStrike" kern="1200" cap="none" spc="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br>
              <a:rPr kumimoji="0" lang="en-US" sz="4000" b="1" i="0" u="none" strike="noStrike" kern="1200" cap="none" spc="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endParaRPr kumimoji="0" lang="en-US" sz="4000" b="1" i="0" u="none" strike="noStrike" kern="1200" cap="all" spc="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789F7C-2F93-3D48-4BDA-CD0998898BF9}"/>
              </a:ext>
            </a:extLst>
          </p:cNvPr>
          <p:cNvSpPr txBox="1"/>
          <p:nvPr/>
        </p:nvSpPr>
        <p:spPr>
          <a:xfrm>
            <a:off x="4300533" y="685800"/>
            <a:ext cx="5000625" cy="5847755"/>
          </a:xfrm>
          <a:prstGeom prst="rect">
            <a:avLst/>
          </a:prstGeom>
          <a:noFill/>
          <a:ln w="2222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Consider adding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Perinatal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Specific Language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to: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NAUSEA / VOMITING              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EMS Protocol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 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Oral Zofran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 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Zofran IV – IO - IM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 </a:t>
            </a:r>
            <a:r>
              <a:rPr kumimoji="0" lang="en-US" sz="4000" b="1" i="1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Droperidol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1.25 mg IV-IO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                              2.5 mg IM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 IV Bolus ?</a:t>
            </a: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43B528-F8BE-F1D4-ED7C-5FE20A3CAA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" y="609600"/>
            <a:ext cx="3962400" cy="33143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2F6005-C7F6-FE7E-9621-59960A82F92A}"/>
              </a:ext>
            </a:extLst>
          </p:cNvPr>
          <p:cNvSpPr txBox="1"/>
          <p:nvPr/>
        </p:nvSpPr>
        <p:spPr>
          <a:xfrm>
            <a:off x="76200" y="4033063"/>
            <a:ext cx="4067175" cy="2739211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Consider adding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Perinatal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Specific Language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to: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Patient Comfort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   Fentanyl   100 mcg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  Morphine      4  mg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  Ketamine    25 mg (pregnancy?)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45694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A0DE73-E84B-3460-EADF-46A389501E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E1771ADB-A634-0900-AC65-4C7AC447B8F3}"/>
              </a:ext>
            </a:extLst>
          </p:cNvPr>
          <p:cNvSpPr txBox="1">
            <a:spLocks/>
          </p:cNvSpPr>
          <p:nvPr/>
        </p:nvSpPr>
        <p:spPr>
          <a:xfrm>
            <a:off x="152400" y="76201"/>
            <a:ext cx="9144000" cy="45719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0" i="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30" normalizeH="0" baseline="0" noProof="0" dirty="0">
                <a:ln>
                  <a:noFill/>
                </a:ln>
                <a:solidFill>
                  <a:srgbClr val="B4936D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EMSAC – Perinatal Review of EMS Protocol Committee</a:t>
            </a:r>
            <a:br>
              <a:rPr kumimoji="0" lang="en-US" sz="4000" b="1" i="0" u="none" strike="noStrike" kern="1200" cap="none" spc="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br>
              <a:rPr kumimoji="0" lang="en-US" sz="4000" b="1" i="0" u="none" strike="noStrike" kern="1200" cap="none" spc="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endParaRPr kumimoji="0" lang="en-US" sz="4000" b="1" i="0" u="none" strike="noStrike" kern="1200" cap="all" spc="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DBD700-F3A3-377C-01BF-61376B82CAC3}"/>
              </a:ext>
            </a:extLst>
          </p:cNvPr>
          <p:cNvSpPr txBox="1"/>
          <p:nvPr/>
        </p:nvSpPr>
        <p:spPr>
          <a:xfrm>
            <a:off x="4419600" y="685800"/>
            <a:ext cx="4392345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Consider adding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Perinatal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        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Specific Language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to: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“COLD EXPOSURE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EMS Protocol”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Warm Ambulance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OB Kit – Towels~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Mylar Wrap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Infant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to 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Mother Chest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Heat Packs? Too hot?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3A9D03-0950-2E75-6B2E-20BCB754D5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147" y="561975"/>
            <a:ext cx="4250957" cy="568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9838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50D6AF-54C2-B7A6-EFF3-D9B176219C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B56AFE19-DAB8-2D44-6CB3-23C733E514F6}"/>
              </a:ext>
            </a:extLst>
          </p:cNvPr>
          <p:cNvSpPr txBox="1">
            <a:spLocks/>
          </p:cNvSpPr>
          <p:nvPr/>
        </p:nvSpPr>
        <p:spPr>
          <a:xfrm>
            <a:off x="152400" y="76201"/>
            <a:ext cx="9144000" cy="45719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0" i="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30" normalizeH="0" baseline="0" noProof="0" dirty="0">
                <a:ln>
                  <a:noFill/>
                </a:ln>
                <a:solidFill>
                  <a:srgbClr val="B4936D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EMSAC – Perinatal Review of EMS Protocol Committee</a:t>
            </a:r>
            <a:br>
              <a:rPr kumimoji="0" lang="en-US" sz="4000" b="1" i="0" u="none" strike="noStrike" kern="1200" cap="none" spc="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br>
              <a:rPr kumimoji="0" lang="en-US" sz="4000" b="1" i="0" u="none" strike="noStrike" kern="1200" cap="none" spc="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endParaRPr kumimoji="0" lang="en-US" sz="4000" b="1" i="0" u="none" strike="noStrike" kern="1200" cap="all" spc="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AE7941-CE58-1A4B-0A35-8DDC83CAE5A3}"/>
              </a:ext>
            </a:extLst>
          </p:cNvPr>
          <p:cNvSpPr txBox="1"/>
          <p:nvPr/>
        </p:nvSpPr>
        <p:spPr>
          <a:xfrm>
            <a:off x="4267200" y="685800"/>
            <a:ext cx="487680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Consider adding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Perinatal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        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Specific Language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to: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DIABETIC EMERGENCIES          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EMS Protocol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 </a:t>
            </a:r>
            <a:r>
              <a:rPr kumimoji="0" lang="en-US" sz="3200" b="1" i="1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Gestational Hyperglycemia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</a:t>
            </a:r>
            <a:r>
              <a:rPr kumimoji="0" lang="en-US" sz="4000" b="1" i="1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     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IV Fluids, 12 Lead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     Electrolytes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     Insulin ?</a:t>
            </a: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415640-CB20-1AA9-7182-4C7D7A787B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200"/>
            <a:ext cx="4338371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4443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4133" y="1607421"/>
            <a:ext cx="6934199" cy="615950"/>
          </a:xfrm>
        </p:spPr>
        <p:txBody>
          <a:bodyPr>
            <a:normAutofit fontScale="90000"/>
          </a:bodyPr>
          <a:lstStyle/>
          <a:p>
            <a:r>
              <a:rPr lang="en-US" dirty="0"/>
              <a:t>Community Hospital Accessibility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64545" y="2845064"/>
            <a:ext cx="4186688" cy="457200"/>
          </a:xfrm>
        </p:spPr>
        <p:txBody>
          <a:bodyPr>
            <a:noAutofit/>
          </a:bodyPr>
          <a:lstStyle/>
          <a:p>
            <a:r>
              <a:rPr lang="en-US" sz="2800" dirty="0"/>
              <a:t>Impact of Closures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3"/>
          </p:nvPr>
        </p:nvSpPr>
        <p:spPr>
          <a:xfrm>
            <a:off x="464544" y="3467100"/>
            <a:ext cx="5098055" cy="457200"/>
          </a:xfrm>
        </p:spPr>
        <p:txBody>
          <a:bodyPr>
            <a:noAutofit/>
          </a:bodyPr>
          <a:lstStyle/>
          <a:p>
            <a:r>
              <a:rPr lang="en-US" sz="2800" dirty="0"/>
              <a:t>Impact of Service Cuts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5762" y="4096325"/>
            <a:ext cx="6326038" cy="45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eaLnBrk="1" hangingPunct="1">
              <a:defRPr>
                <a:latin typeface="+mn-lt"/>
                <a:ea typeface="+mn-ea"/>
                <a:cs typeface="+mn-cs"/>
              </a:defRPr>
            </a:lvl1pPr>
            <a:lvl2pPr marL="457200" eaLnBrk="1" hangingPunct="1">
              <a:defRPr>
                <a:latin typeface="+mn-lt"/>
                <a:ea typeface="+mn-ea"/>
                <a:cs typeface="+mn-cs"/>
              </a:defRPr>
            </a:lvl2pPr>
            <a:lvl3pPr marL="914400" eaLnBrk="1" hangingPunct="1">
              <a:defRPr>
                <a:latin typeface="+mn-lt"/>
                <a:ea typeface="+mn-ea"/>
                <a:cs typeface="+mn-cs"/>
              </a:defRPr>
            </a:lvl3pPr>
            <a:lvl4pPr marL="1371600" eaLnBrk="1" hangingPunct="1">
              <a:defRPr>
                <a:latin typeface="+mn-lt"/>
                <a:ea typeface="+mn-ea"/>
                <a:cs typeface="+mn-cs"/>
              </a:defRPr>
            </a:lvl4pPr>
            <a:lvl5pPr marL="1828800" eaLnBrk="1" hangingPunct="1">
              <a:defRPr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kern="0" dirty="0">
                <a:solidFill>
                  <a:sysClr val="windowText" lastClr="000000"/>
                </a:solidFill>
              </a:rPr>
              <a:t>Do They Really Want Them?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8793" y="4718361"/>
            <a:ext cx="5103805" cy="45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eaLnBrk="1" hangingPunct="1">
              <a:defRPr>
                <a:latin typeface="+mn-lt"/>
                <a:ea typeface="+mn-ea"/>
                <a:cs typeface="+mn-cs"/>
              </a:defRPr>
            </a:lvl1pPr>
            <a:lvl2pPr marL="457200" eaLnBrk="1" hangingPunct="1">
              <a:defRPr>
                <a:latin typeface="+mn-lt"/>
                <a:ea typeface="+mn-ea"/>
                <a:cs typeface="+mn-cs"/>
              </a:defRPr>
            </a:lvl2pPr>
            <a:lvl3pPr marL="914400" eaLnBrk="1" hangingPunct="1">
              <a:defRPr>
                <a:latin typeface="+mn-lt"/>
                <a:ea typeface="+mn-ea"/>
                <a:cs typeface="+mn-cs"/>
              </a:defRPr>
            </a:lvl3pPr>
            <a:lvl4pPr marL="1371600" eaLnBrk="1" hangingPunct="1">
              <a:defRPr>
                <a:latin typeface="+mn-lt"/>
                <a:ea typeface="+mn-ea"/>
                <a:cs typeface="+mn-cs"/>
              </a:defRPr>
            </a:lvl4pPr>
            <a:lvl5pPr marL="1828800" eaLnBrk="1" hangingPunct="1">
              <a:defRPr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kern="0" dirty="0">
                <a:solidFill>
                  <a:sysClr val="windowText" lastClr="000000"/>
                </a:solidFill>
              </a:rPr>
              <a:t>Building Relationships for Care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65CB904-3FE4-16D5-E2EF-71842891BC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936" y="2648259"/>
            <a:ext cx="2675302" cy="14480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17EEB9-09D1-3DF0-E91F-3EAD6243F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9607" y="4725550"/>
            <a:ext cx="3081959" cy="9064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168DA7-13A8-933C-6D8B-9B0DF9E3A0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1212" y="6100825"/>
            <a:ext cx="1623331" cy="52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336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  <p:bldP spid="6" grpId="0" build="p"/>
      <p:bldP spid="7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BC3D41-46E0-E295-1830-2CFB2342A5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F3886D19-50D2-D475-8A66-8DD3FFE8BADA}"/>
              </a:ext>
            </a:extLst>
          </p:cNvPr>
          <p:cNvSpPr txBox="1">
            <a:spLocks/>
          </p:cNvSpPr>
          <p:nvPr/>
        </p:nvSpPr>
        <p:spPr>
          <a:xfrm>
            <a:off x="152400" y="76201"/>
            <a:ext cx="9144000" cy="45719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0" i="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30" normalizeH="0" baseline="0" noProof="0" dirty="0">
                <a:ln>
                  <a:noFill/>
                </a:ln>
                <a:solidFill>
                  <a:srgbClr val="B4936D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EMSAC – Perinatal Review of EMS Protocol Committee</a:t>
            </a:r>
            <a:br>
              <a:rPr kumimoji="0" lang="en-US" sz="4000" b="1" i="0" u="none" strike="noStrike" kern="1200" cap="none" spc="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br>
              <a:rPr kumimoji="0" lang="en-US" sz="4000" b="1" i="0" u="none" strike="noStrike" kern="1200" cap="none" spc="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endParaRPr kumimoji="0" lang="en-US" sz="4000" b="1" i="0" u="none" strike="noStrike" kern="1200" cap="all" spc="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A189B3-8745-7924-F49B-37E802151BDD}"/>
              </a:ext>
            </a:extLst>
          </p:cNvPr>
          <p:cNvSpPr txBox="1"/>
          <p:nvPr/>
        </p:nvSpPr>
        <p:spPr>
          <a:xfrm>
            <a:off x="4300533" y="685800"/>
            <a:ext cx="5000625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Consider adding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Perinatal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Specific Language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to: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SEIZURES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(Adult)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             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EMS Protocol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 </a:t>
            </a:r>
            <a:r>
              <a:rPr kumimoji="0" lang="en-US" sz="4000" b="1" i="1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Eclampsia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(Seizures)</a:t>
            </a:r>
            <a:endParaRPr kumimoji="0" lang="en-US" sz="4000" b="1" i="1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Magnesium Sulfate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4-6 gms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             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(EMS only carries 1-2 gms)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Labetalol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Oxygen and Delivery</a:t>
            </a: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B6CC79-0F08-81A5-313E-14AC480BCB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523875"/>
            <a:ext cx="4148133" cy="581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5697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2F894C-2972-0B89-B08B-B0D05BB0BC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294448A3-5D7C-FE65-2D65-2154BCB4DD10}"/>
              </a:ext>
            </a:extLst>
          </p:cNvPr>
          <p:cNvSpPr txBox="1">
            <a:spLocks/>
          </p:cNvSpPr>
          <p:nvPr/>
        </p:nvSpPr>
        <p:spPr>
          <a:xfrm>
            <a:off x="152400" y="76201"/>
            <a:ext cx="9144000" cy="45719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0" i="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30" normalizeH="0" baseline="0" noProof="0" dirty="0">
                <a:ln>
                  <a:noFill/>
                </a:ln>
                <a:solidFill>
                  <a:srgbClr val="B4936D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EMSAC – Perinatal Review of EMS Protocol Committee</a:t>
            </a:r>
            <a:br>
              <a:rPr kumimoji="0" lang="en-US" sz="4000" b="1" i="0" u="none" strike="noStrike" kern="1200" cap="none" spc="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br>
              <a:rPr kumimoji="0" lang="en-US" sz="4000" b="1" i="0" u="none" strike="noStrike" kern="1200" cap="none" spc="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endParaRPr kumimoji="0" lang="en-US" sz="4000" b="1" i="0" u="none" strike="noStrike" kern="1200" cap="all" spc="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5DD351-448B-79E8-67F8-4216076CCB4D}"/>
              </a:ext>
            </a:extLst>
          </p:cNvPr>
          <p:cNvSpPr txBox="1"/>
          <p:nvPr/>
        </p:nvSpPr>
        <p:spPr>
          <a:xfrm>
            <a:off x="4300533" y="685800"/>
            <a:ext cx="5000625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Consider adding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Perinatal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Specific Language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to: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SEVERE BLEEDING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EMS Protocol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 </a:t>
            </a:r>
            <a:r>
              <a:rPr kumimoji="0" lang="en-US" sz="4000" b="1" i="1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TXA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1 gm, then 1 gm / 8 hrs</a:t>
            </a:r>
            <a:endParaRPr kumimoji="0" lang="en-US" sz="4000" b="0" i="1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IV Fluid Bolus 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(20 ml / kg)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 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Fundal Massage, Baby to Breast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Placenta Removal ??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Oxytocin ??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(not on Amb now)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   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(No:  Methergine, Hemabate)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119B1D-2F48-3551-20B1-410E371A30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" y="685799"/>
            <a:ext cx="3905250" cy="4818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8714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2D4293-BF37-AA8F-A430-EDAD38ECDA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3FCDE117-1FA1-8A7D-27A7-D296B5712D17}"/>
              </a:ext>
            </a:extLst>
          </p:cNvPr>
          <p:cNvSpPr txBox="1">
            <a:spLocks/>
          </p:cNvSpPr>
          <p:nvPr/>
        </p:nvSpPr>
        <p:spPr>
          <a:xfrm>
            <a:off x="152400" y="76201"/>
            <a:ext cx="9144000" cy="45719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0" i="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30" normalizeH="0" baseline="0" noProof="0" dirty="0">
                <a:ln>
                  <a:noFill/>
                </a:ln>
                <a:solidFill>
                  <a:srgbClr val="B4936D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EMSAC – Perinatal Review of EMS Protocol Committee</a:t>
            </a:r>
            <a:br>
              <a:rPr kumimoji="0" lang="en-US" sz="4000" b="1" i="0" u="none" strike="noStrike" kern="1200" cap="none" spc="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br>
              <a:rPr kumimoji="0" lang="en-US" sz="4000" b="1" i="0" u="none" strike="noStrike" kern="1200" cap="none" spc="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endParaRPr kumimoji="0" lang="en-US" sz="4000" b="1" i="0" u="none" strike="noStrike" kern="1200" cap="all" spc="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703BBC-C9E1-DF35-5E4D-88404D8E0D22}"/>
              </a:ext>
            </a:extLst>
          </p:cNvPr>
          <p:cNvSpPr txBox="1"/>
          <p:nvPr/>
        </p:nvSpPr>
        <p:spPr>
          <a:xfrm>
            <a:off x="4086225" y="549324"/>
            <a:ext cx="5029200" cy="6232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Consider adding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Perinatal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Specific Language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to: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EMS Protocol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BLOOD Administration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 </a:t>
            </a:r>
            <a:r>
              <a:rPr kumimoji="0" lang="en-US" sz="4400" b="1" i="1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O+  Whole Blood</a:t>
            </a:r>
            <a:endParaRPr kumimoji="0" lang="en-US" sz="4000" b="1" i="1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Air Medical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Several Ground EMS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 Differences in OB Use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 Transfusion Exposure ?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 CaCl: after 1</a:t>
            </a:r>
            <a:r>
              <a:rPr kumimoji="0" lang="en-US" sz="3600" b="0" i="1" u="none" strike="noStrike" kern="120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st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unit ? 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A0FDAC-4E70-11DF-5031-7573AE0826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3400"/>
            <a:ext cx="407473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5573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5C1D0D-9291-EE88-CDEF-B7F2D68209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F91D8AEE-F133-1500-16B7-D4571435083C}"/>
              </a:ext>
            </a:extLst>
          </p:cNvPr>
          <p:cNvSpPr txBox="1">
            <a:spLocks/>
          </p:cNvSpPr>
          <p:nvPr/>
        </p:nvSpPr>
        <p:spPr>
          <a:xfrm>
            <a:off x="152400" y="76201"/>
            <a:ext cx="9144000" cy="45719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0" i="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30" normalizeH="0" baseline="0" noProof="0" dirty="0">
                <a:ln>
                  <a:noFill/>
                </a:ln>
                <a:solidFill>
                  <a:srgbClr val="B4936D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EMSAC – Perinatal Review of EMS Protocol Committee</a:t>
            </a:r>
            <a:br>
              <a:rPr kumimoji="0" lang="en-US" sz="4000" b="1" i="0" u="none" strike="noStrike" kern="1200" cap="none" spc="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br>
              <a:rPr kumimoji="0" lang="en-US" sz="4000" b="1" i="0" u="none" strike="noStrike" kern="1200" cap="none" spc="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endParaRPr kumimoji="0" lang="en-US" sz="4000" b="1" i="0" u="none" strike="noStrike" kern="1200" cap="all" spc="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CA87CB-6A77-5770-4224-2F7903FF66D1}"/>
              </a:ext>
            </a:extLst>
          </p:cNvPr>
          <p:cNvSpPr txBox="1"/>
          <p:nvPr/>
        </p:nvSpPr>
        <p:spPr>
          <a:xfrm>
            <a:off x="4267199" y="549324"/>
            <a:ext cx="4848225" cy="6601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Consider adding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Perinatal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Specific Language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to: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EMS Protocol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FIELD AEROMEDICAL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Land on Scene</a:t>
            </a:r>
            <a:endParaRPr kumimoji="0" lang="en-US" sz="4000" b="1" i="1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Difficult to Delivery in flight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Transport time reduction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New Guidelines for when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to call for Scene Flight or “Hot Cot” turnover at Hosp.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4A0722-9D2A-B900-1BCA-5C410AE300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549324"/>
            <a:ext cx="4181475" cy="5471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976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71AD7E-D536-1FFA-D19F-7752D18878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8B8F7DE-DF57-CB78-8792-868246F25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324600"/>
            <a:ext cx="9144000" cy="457199"/>
          </a:xfrm>
        </p:spPr>
        <p:txBody>
          <a:bodyPr/>
          <a:lstStyle/>
          <a:p>
            <a:pPr lvl="0" algn="ctr">
              <a:spcBef>
                <a:spcPct val="20000"/>
              </a:spcBef>
              <a:spcAft>
                <a:spcPts val="600"/>
              </a:spcAft>
            </a:pPr>
            <a:r>
              <a:rPr lang="en-US" sz="2400" b="1" cap="none" spc="30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EMSAC – Perinatal Review of EMS Protocol Committee</a:t>
            </a:r>
            <a:br>
              <a:rPr lang="en-US" sz="4000" b="1" cap="none" spc="30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br>
              <a:rPr lang="en-US" sz="4000" b="1" cap="none" spc="30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D3ADB9-60D7-60C4-D0DF-C89C9FB7AB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670" y="228600"/>
            <a:ext cx="8991600" cy="5943600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en-US" sz="7700" b="1" dirty="0">
                <a:solidFill>
                  <a:srgbClr val="FFC000"/>
                </a:solidFill>
                <a:latin typeface="Elephant" panose="02020904090505020303" pitchFamily="18" charset="0"/>
                <a:cs typeface="Arial" panose="020B0604020202020204" pitchFamily="34" charset="0"/>
              </a:rPr>
              <a:t>FLASH UPDATE</a:t>
            </a:r>
            <a:r>
              <a:rPr lang="en-US" sz="7700" dirty="0">
                <a:solidFill>
                  <a:srgbClr val="FFC000"/>
                </a:solidFill>
                <a:latin typeface="Elephant" panose="02020904090505020303" pitchFamily="18" charset="0"/>
                <a:cs typeface="Arial" panose="020B0604020202020204" pitchFamily="34" charset="0"/>
              </a:rPr>
              <a:t> </a:t>
            </a:r>
          </a:p>
          <a:p>
            <a:r>
              <a:rPr lang="en-US" sz="1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r>
              <a:rPr lang="en-US" sz="4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3   Current EMS Protocols </a:t>
            </a:r>
            <a:endParaRPr lang="en-US" sz="6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6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7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  EMS Med Formularies</a:t>
            </a:r>
            <a:endParaRPr lang="en-US" sz="65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6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  Appendix Reviews</a:t>
            </a:r>
            <a:endParaRPr lang="en-US" sz="6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6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3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  EMS Protocol updates</a:t>
            </a:r>
          </a:p>
          <a:p>
            <a:endParaRPr lang="en-US" sz="29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5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READY TO CHANGE THE FUTURE ?</a:t>
            </a:r>
          </a:p>
          <a:p>
            <a:pPr algn="ctr"/>
            <a:r>
              <a:rPr lang="en-US" sz="7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pseamann@jancare.com</a:t>
            </a:r>
          </a:p>
        </p:txBody>
      </p:sp>
    </p:spTree>
    <p:extLst>
      <p:ext uri="{BB962C8B-B14F-4D97-AF65-F5344CB8AC3E}">
        <p14:creationId xmlns:p14="http://schemas.microsoft.com/office/powerpoint/2010/main" val="27807037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C013BB-7950-27E8-92A2-6278596C19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317E963-2867-FD62-033C-BEAC0EABB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96000"/>
            <a:ext cx="9144000" cy="685799"/>
          </a:xfrm>
        </p:spPr>
        <p:txBody>
          <a:bodyPr/>
          <a:lstStyle/>
          <a:p>
            <a:pPr lvl="0" algn="ctr">
              <a:spcBef>
                <a:spcPct val="20000"/>
              </a:spcBef>
              <a:spcAft>
                <a:spcPts val="600"/>
              </a:spcAft>
            </a:pPr>
            <a:r>
              <a:rPr lang="en-US" sz="4000" b="1" cap="none" spc="30" dirty="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Template</a:t>
            </a:r>
            <a:br>
              <a:rPr lang="en-US" sz="4000" b="1" cap="none" spc="30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br>
              <a:rPr lang="en-US" sz="4000" b="1" cap="none" spc="30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br>
              <a:rPr lang="en-US" sz="4000" b="1" cap="none" spc="30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br>
              <a:rPr lang="en-US" sz="4000" b="1" cap="none" spc="30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br>
              <a:rPr lang="en-US" sz="4000" b="1" cap="none" spc="30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br>
              <a:rPr lang="en-US" sz="4000" b="1" cap="none" spc="30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br>
              <a:rPr lang="en-US" sz="4000" b="1" cap="none" spc="30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94B1BB-4ABA-6943-47AC-24AF3D9B5B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" y="1"/>
            <a:ext cx="8991600" cy="457199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Template</a:t>
            </a:r>
          </a:p>
        </p:txBody>
      </p:sp>
    </p:spTree>
    <p:extLst>
      <p:ext uri="{BB962C8B-B14F-4D97-AF65-F5344CB8AC3E}">
        <p14:creationId xmlns:p14="http://schemas.microsoft.com/office/powerpoint/2010/main" val="5580255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04DFED-E42B-F492-C49A-5A8C6D781C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2D7D211-93F7-DCDD-F0BF-576A50B80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96000"/>
            <a:ext cx="9144000" cy="685799"/>
          </a:xfrm>
        </p:spPr>
        <p:txBody>
          <a:bodyPr/>
          <a:lstStyle/>
          <a:p>
            <a:pPr lvl="0" algn="ctr">
              <a:spcBef>
                <a:spcPct val="20000"/>
              </a:spcBef>
              <a:spcAft>
                <a:spcPts val="600"/>
              </a:spcAft>
            </a:pPr>
            <a:r>
              <a:rPr lang="en-US" sz="4000" b="1" cap="none" spc="30" dirty="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Template</a:t>
            </a:r>
            <a:br>
              <a:rPr lang="en-US" sz="4000" b="1" cap="none" spc="30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br>
              <a:rPr lang="en-US" sz="4000" b="1" cap="none" spc="30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br>
              <a:rPr lang="en-US" sz="4000" b="1" cap="none" spc="30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br>
              <a:rPr lang="en-US" sz="4000" b="1" cap="none" spc="30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br>
              <a:rPr lang="en-US" sz="4000" b="1" cap="none" spc="30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br>
              <a:rPr lang="en-US" sz="4000" b="1" cap="none" spc="30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br>
              <a:rPr lang="en-US" sz="4000" b="1" cap="none" spc="30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65E5E9-33A3-116A-B3C6-E1A2FC2F21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" y="1"/>
            <a:ext cx="8991600" cy="457199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Template</a:t>
            </a:r>
          </a:p>
        </p:txBody>
      </p:sp>
    </p:spTree>
    <p:extLst>
      <p:ext uri="{BB962C8B-B14F-4D97-AF65-F5344CB8AC3E}">
        <p14:creationId xmlns:p14="http://schemas.microsoft.com/office/powerpoint/2010/main" val="9838459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607078"/>
            <a:ext cx="8502761" cy="615950"/>
          </a:xfrm>
        </p:spPr>
        <p:txBody>
          <a:bodyPr>
            <a:normAutofit/>
          </a:bodyPr>
          <a:lstStyle/>
          <a:p>
            <a:r>
              <a:rPr lang="en-US" sz="3400" dirty="0" err="1"/>
              <a:t>InterfacilityTransfer</a:t>
            </a:r>
            <a:r>
              <a:rPr lang="en-US" sz="3400" dirty="0"/>
              <a:t>: Access and Challenge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E3BFD8A-52A0-92FC-E29F-FE59933B5A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419" y="2223028"/>
            <a:ext cx="4207161" cy="39359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829C73E-0D06-D1D7-BE0F-098F28F2C3B3}"/>
              </a:ext>
            </a:extLst>
          </p:cNvPr>
          <p:cNvSpPr txBox="1"/>
          <p:nvPr/>
        </p:nvSpPr>
        <p:spPr>
          <a:xfrm>
            <a:off x="4953000" y="5410200"/>
            <a:ext cx="1997361" cy="6159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6" name="Graphic 15" descr="Medical with solid fill">
            <a:extLst>
              <a:ext uri="{FF2B5EF4-FFF2-40B4-BE49-F238E27FC236}">
                <a16:creationId xmlns:a16="http://schemas.microsoft.com/office/drawing/2014/main" id="{5993E439-F2E9-0A08-F6AA-B894EAE23E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37308" y="3429000"/>
            <a:ext cx="228600" cy="228600"/>
          </a:xfrm>
          <a:prstGeom prst="rect">
            <a:avLst/>
          </a:prstGeom>
        </p:spPr>
      </p:pic>
      <p:pic>
        <p:nvPicPr>
          <p:cNvPr id="19" name="Graphic 18" descr="Medical with solid fill">
            <a:extLst>
              <a:ext uri="{FF2B5EF4-FFF2-40B4-BE49-F238E27FC236}">
                <a16:creationId xmlns:a16="http://schemas.microsoft.com/office/drawing/2014/main" id="{9DFA8062-A5F7-57C2-83EA-86A270A35A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76600" y="4724400"/>
            <a:ext cx="228600" cy="228600"/>
          </a:xfrm>
          <a:prstGeom prst="rect">
            <a:avLst/>
          </a:prstGeom>
        </p:spPr>
      </p:pic>
      <p:pic>
        <p:nvPicPr>
          <p:cNvPr id="20" name="Graphic 19" descr="Medical with solid fill">
            <a:extLst>
              <a:ext uri="{FF2B5EF4-FFF2-40B4-BE49-F238E27FC236}">
                <a16:creationId xmlns:a16="http://schemas.microsoft.com/office/drawing/2014/main" id="{3D4B7C7D-21DD-2903-8FB8-5277D13FAE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58210" y="4723394"/>
            <a:ext cx="228600" cy="228600"/>
          </a:xfrm>
          <a:prstGeom prst="rect">
            <a:avLst/>
          </a:prstGeom>
        </p:spPr>
      </p:pic>
      <p:pic>
        <p:nvPicPr>
          <p:cNvPr id="21" name="Graphic 20" descr="Medical with solid fill">
            <a:extLst>
              <a:ext uri="{FF2B5EF4-FFF2-40B4-BE49-F238E27FC236}">
                <a16:creationId xmlns:a16="http://schemas.microsoft.com/office/drawing/2014/main" id="{3F0D0661-7FD0-DFD4-E315-102E0AAF39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1000" y="3208538"/>
            <a:ext cx="228600" cy="2286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E54178A-4AD8-A9B0-14D7-4FDB8E9CD986}"/>
              </a:ext>
            </a:extLst>
          </p:cNvPr>
          <p:cNvSpPr txBox="1"/>
          <p:nvPr/>
        </p:nvSpPr>
        <p:spPr>
          <a:xfrm>
            <a:off x="636571" y="3138172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High-Risk OB Center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728FC61-62B4-6AC9-E352-B421F86BC2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1212" y="6100825"/>
            <a:ext cx="1623331" cy="52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3963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607078"/>
            <a:ext cx="8502761" cy="615950"/>
          </a:xfrm>
        </p:spPr>
        <p:txBody>
          <a:bodyPr>
            <a:normAutofit/>
          </a:bodyPr>
          <a:lstStyle/>
          <a:p>
            <a:r>
              <a:rPr lang="en-US" sz="3400" dirty="0" err="1"/>
              <a:t>InterfacilityTransfer</a:t>
            </a:r>
            <a:r>
              <a:rPr lang="en-US" sz="3400" dirty="0"/>
              <a:t>: Access and Challenge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E3BFD8A-52A0-92FC-E29F-FE59933B5A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419" y="2223028"/>
            <a:ext cx="4207161" cy="39359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829C73E-0D06-D1D7-BE0F-098F28F2C3B3}"/>
              </a:ext>
            </a:extLst>
          </p:cNvPr>
          <p:cNvSpPr txBox="1"/>
          <p:nvPr/>
        </p:nvSpPr>
        <p:spPr>
          <a:xfrm>
            <a:off x="4953000" y="5410200"/>
            <a:ext cx="1997361" cy="6159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E54178A-4AD8-A9B0-14D7-4FDB8E9CD986}"/>
              </a:ext>
            </a:extLst>
          </p:cNvPr>
          <p:cNvSpPr txBox="1"/>
          <p:nvPr/>
        </p:nvSpPr>
        <p:spPr>
          <a:xfrm>
            <a:off x="636570" y="3138172"/>
            <a:ext cx="2563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Maternal Transport Team</a:t>
            </a:r>
          </a:p>
        </p:txBody>
      </p:sp>
      <p:pic>
        <p:nvPicPr>
          <p:cNvPr id="4" name="Graphic 3" descr="Pregnant lady with solid fill">
            <a:extLst>
              <a:ext uri="{FF2B5EF4-FFF2-40B4-BE49-F238E27FC236}">
                <a16:creationId xmlns:a16="http://schemas.microsoft.com/office/drawing/2014/main" id="{252BE605-5E1D-D6A5-12AE-A3F34A781F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25067" y="3444898"/>
            <a:ext cx="369331" cy="369331"/>
          </a:xfrm>
          <a:prstGeom prst="rect">
            <a:avLst/>
          </a:prstGeom>
        </p:spPr>
      </p:pic>
      <p:pic>
        <p:nvPicPr>
          <p:cNvPr id="5" name="Graphic 4" descr="Pregnant lady with solid fill">
            <a:extLst>
              <a:ext uri="{FF2B5EF4-FFF2-40B4-BE49-F238E27FC236}">
                <a16:creationId xmlns:a16="http://schemas.microsoft.com/office/drawing/2014/main" id="{EC0D4905-2A61-6617-0748-7331CB696F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93971" y="4648598"/>
            <a:ext cx="369331" cy="369331"/>
          </a:xfrm>
          <a:prstGeom prst="rect">
            <a:avLst/>
          </a:prstGeom>
        </p:spPr>
      </p:pic>
      <p:pic>
        <p:nvPicPr>
          <p:cNvPr id="6" name="Graphic 5" descr="Pregnant lady with solid fill">
            <a:extLst>
              <a:ext uri="{FF2B5EF4-FFF2-40B4-BE49-F238E27FC236}">
                <a16:creationId xmlns:a16="http://schemas.microsoft.com/office/drawing/2014/main" id="{98B4D7C9-8C8A-CD2F-6417-D60CF6A507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6334" y="3138172"/>
            <a:ext cx="369331" cy="3693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A1259E-875C-AFBE-813D-3DA6CCA006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1212" y="6100825"/>
            <a:ext cx="1623331" cy="52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1116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607078"/>
            <a:ext cx="8502761" cy="615950"/>
          </a:xfrm>
        </p:spPr>
        <p:txBody>
          <a:bodyPr>
            <a:normAutofit/>
          </a:bodyPr>
          <a:lstStyle/>
          <a:p>
            <a:r>
              <a:rPr lang="en-US" sz="3400" dirty="0" err="1"/>
              <a:t>InterfacilityTransfer</a:t>
            </a:r>
            <a:r>
              <a:rPr lang="en-US" sz="3400" dirty="0"/>
              <a:t>: Access and Challenge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E3BFD8A-52A0-92FC-E29F-FE59933B5A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419" y="2238786"/>
            <a:ext cx="4207161" cy="39359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829C73E-0D06-D1D7-BE0F-098F28F2C3B3}"/>
              </a:ext>
            </a:extLst>
          </p:cNvPr>
          <p:cNvSpPr txBox="1"/>
          <p:nvPr/>
        </p:nvSpPr>
        <p:spPr>
          <a:xfrm>
            <a:off x="4953000" y="5410200"/>
            <a:ext cx="1997361" cy="6159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E54178A-4AD8-A9B0-14D7-4FDB8E9CD986}"/>
              </a:ext>
            </a:extLst>
          </p:cNvPr>
          <p:cNvSpPr txBox="1"/>
          <p:nvPr/>
        </p:nvSpPr>
        <p:spPr>
          <a:xfrm>
            <a:off x="636570" y="3138172"/>
            <a:ext cx="3097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Critical Care Ground Transport </a:t>
            </a:r>
          </a:p>
        </p:txBody>
      </p:sp>
      <p:pic>
        <p:nvPicPr>
          <p:cNvPr id="7" name="Graphic 6" descr="Ambulance with solid fill">
            <a:extLst>
              <a:ext uri="{FF2B5EF4-FFF2-40B4-BE49-F238E27FC236}">
                <a16:creationId xmlns:a16="http://schemas.microsoft.com/office/drawing/2014/main" id="{16A127EE-971B-3B85-5D51-70DD6EFB03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27580" y="3359414"/>
            <a:ext cx="304800" cy="304800"/>
          </a:xfrm>
          <a:prstGeom prst="rect">
            <a:avLst/>
          </a:prstGeom>
        </p:spPr>
      </p:pic>
      <p:pic>
        <p:nvPicPr>
          <p:cNvPr id="8" name="Graphic 7" descr="Ambulance with solid fill">
            <a:extLst>
              <a:ext uri="{FF2B5EF4-FFF2-40B4-BE49-F238E27FC236}">
                <a16:creationId xmlns:a16="http://schemas.microsoft.com/office/drawing/2014/main" id="{2F553FD3-5AE1-F94F-C189-40AE94120C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52800" y="4713645"/>
            <a:ext cx="304800" cy="304800"/>
          </a:xfrm>
          <a:prstGeom prst="rect">
            <a:avLst/>
          </a:prstGeom>
        </p:spPr>
      </p:pic>
      <p:pic>
        <p:nvPicPr>
          <p:cNvPr id="9" name="Graphic 8" descr="Ambulance with solid fill">
            <a:extLst>
              <a:ext uri="{FF2B5EF4-FFF2-40B4-BE49-F238E27FC236}">
                <a16:creationId xmlns:a16="http://schemas.microsoft.com/office/drawing/2014/main" id="{523D9B26-17F5-6079-F9AE-04CA109DB1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52800" y="5139413"/>
            <a:ext cx="304800" cy="304800"/>
          </a:xfrm>
          <a:prstGeom prst="rect">
            <a:avLst/>
          </a:prstGeom>
        </p:spPr>
      </p:pic>
      <p:pic>
        <p:nvPicPr>
          <p:cNvPr id="10" name="Graphic 9" descr="Ambulance with solid fill">
            <a:extLst>
              <a:ext uri="{FF2B5EF4-FFF2-40B4-BE49-F238E27FC236}">
                <a16:creationId xmlns:a16="http://schemas.microsoft.com/office/drawing/2014/main" id="{F42E86AA-5912-6416-1B43-09D277CECA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58210" y="4713645"/>
            <a:ext cx="304800" cy="304800"/>
          </a:xfrm>
          <a:prstGeom prst="rect">
            <a:avLst/>
          </a:prstGeom>
        </p:spPr>
      </p:pic>
      <p:pic>
        <p:nvPicPr>
          <p:cNvPr id="11" name="Graphic 10" descr="Ambulance with solid fill">
            <a:extLst>
              <a:ext uri="{FF2B5EF4-FFF2-40B4-BE49-F238E27FC236}">
                <a16:creationId xmlns:a16="http://schemas.microsoft.com/office/drawing/2014/main" id="{23267706-96D8-7BA7-1007-602C52A61D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52800" y="3901984"/>
            <a:ext cx="304800" cy="304800"/>
          </a:xfrm>
          <a:prstGeom prst="rect">
            <a:avLst/>
          </a:prstGeom>
        </p:spPr>
      </p:pic>
      <p:pic>
        <p:nvPicPr>
          <p:cNvPr id="15" name="Graphic 14" descr="Ambulance with solid fill">
            <a:extLst>
              <a:ext uri="{FF2B5EF4-FFF2-40B4-BE49-F238E27FC236}">
                <a16:creationId xmlns:a16="http://schemas.microsoft.com/office/drawing/2014/main" id="{541CA063-C545-4D3A-1D6C-FB980643C1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2819" y="3170438"/>
            <a:ext cx="304800" cy="3048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F5201F4-9526-4A22-333F-3858A6DDAD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1212" y="6100825"/>
            <a:ext cx="1623331" cy="528575"/>
          </a:xfrm>
          <a:prstGeom prst="rect">
            <a:avLst/>
          </a:prstGeom>
        </p:spPr>
      </p:pic>
      <p:pic>
        <p:nvPicPr>
          <p:cNvPr id="3" name="Graphic 2" descr="Ambulance with solid fill">
            <a:extLst>
              <a:ext uri="{FF2B5EF4-FFF2-40B4-BE49-F238E27FC236}">
                <a16:creationId xmlns:a16="http://schemas.microsoft.com/office/drawing/2014/main" id="{E9F14601-94E9-0BFA-ED6F-099D4B1AFA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48100" y="4876655"/>
            <a:ext cx="304800" cy="304800"/>
          </a:xfrm>
          <a:prstGeom prst="rect">
            <a:avLst/>
          </a:prstGeom>
        </p:spPr>
      </p:pic>
      <p:pic>
        <p:nvPicPr>
          <p:cNvPr id="4" name="Graphic 3" descr="Ambulance with solid fill">
            <a:extLst>
              <a:ext uri="{FF2B5EF4-FFF2-40B4-BE49-F238E27FC236}">
                <a16:creationId xmlns:a16="http://schemas.microsoft.com/office/drawing/2014/main" id="{8E76A68A-A2D3-14FB-A549-3AF4E14F05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53510" y="4926529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2867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607078"/>
            <a:ext cx="8502761" cy="615950"/>
          </a:xfrm>
        </p:spPr>
        <p:txBody>
          <a:bodyPr>
            <a:normAutofit/>
          </a:bodyPr>
          <a:lstStyle/>
          <a:p>
            <a:r>
              <a:rPr lang="en-US" sz="3400" dirty="0" err="1"/>
              <a:t>InterfacilityTransfer</a:t>
            </a:r>
            <a:r>
              <a:rPr lang="en-US" sz="3400" dirty="0"/>
              <a:t>: Access and Challenge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E3BFD8A-52A0-92FC-E29F-FE59933B5A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419" y="2238786"/>
            <a:ext cx="4207161" cy="39359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829C73E-0D06-D1D7-BE0F-098F28F2C3B3}"/>
              </a:ext>
            </a:extLst>
          </p:cNvPr>
          <p:cNvSpPr txBox="1"/>
          <p:nvPr/>
        </p:nvSpPr>
        <p:spPr>
          <a:xfrm>
            <a:off x="4953000" y="5410200"/>
            <a:ext cx="1997361" cy="6159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E54178A-4AD8-A9B0-14D7-4FDB8E9CD986}"/>
              </a:ext>
            </a:extLst>
          </p:cNvPr>
          <p:cNvSpPr txBox="1"/>
          <p:nvPr/>
        </p:nvSpPr>
        <p:spPr>
          <a:xfrm>
            <a:off x="636570" y="3138172"/>
            <a:ext cx="3097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HealthNet Base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F5201F4-9526-4A22-333F-3858A6DDAD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1212" y="6100825"/>
            <a:ext cx="1623331" cy="528575"/>
          </a:xfrm>
          <a:prstGeom prst="rect">
            <a:avLst/>
          </a:prstGeom>
        </p:spPr>
      </p:pic>
      <p:pic>
        <p:nvPicPr>
          <p:cNvPr id="4" name="Graphic 3" descr="Helicopter with solid fill">
            <a:extLst>
              <a:ext uri="{FF2B5EF4-FFF2-40B4-BE49-F238E27FC236}">
                <a16:creationId xmlns:a16="http://schemas.microsoft.com/office/drawing/2014/main" id="{A2411C63-E571-B1DE-9563-4336D73C7A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95215" y="3376434"/>
            <a:ext cx="304800" cy="304800"/>
          </a:xfrm>
          <a:prstGeom prst="rect">
            <a:avLst/>
          </a:prstGeom>
        </p:spPr>
      </p:pic>
      <p:pic>
        <p:nvPicPr>
          <p:cNvPr id="5" name="Graphic 4" descr="Helicopter with solid fill">
            <a:extLst>
              <a:ext uri="{FF2B5EF4-FFF2-40B4-BE49-F238E27FC236}">
                <a16:creationId xmlns:a16="http://schemas.microsoft.com/office/drawing/2014/main" id="{BB393DDE-E796-ECEB-A8C2-98D23B346A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77643" y="3018038"/>
            <a:ext cx="304800" cy="304800"/>
          </a:xfrm>
          <a:prstGeom prst="rect">
            <a:avLst/>
          </a:prstGeom>
        </p:spPr>
      </p:pic>
      <p:pic>
        <p:nvPicPr>
          <p:cNvPr id="6" name="Graphic 5" descr="Helicopter with solid fill">
            <a:extLst>
              <a:ext uri="{FF2B5EF4-FFF2-40B4-BE49-F238E27FC236}">
                <a16:creationId xmlns:a16="http://schemas.microsoft.com/office/drawing/2014/main" id="{53A7C74F-647A-EE7E-885E-5A5B54B5A7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95215" y="3901984"/>
            <a:ext cx="304800" cy="304800"/>
          </a:xfrm>
          <a:prstGeom prst="rect">
            <a:avLst/>
          </a:prstGeom>
        </p:spPr>
      </p:pic>
      <p:pic>
        <p:nvPicPr>
          <p:cNvPr id="12" name="Graphic 11" descr="Helicopter with solid fill">
            <a:extLst>
              <a:ext uri="{FF2B5EF4-FFF2-40B4-BE49-F238E27FC236}">
                <a16:creationId xmlns:a16="http://schemas.microsoft.com/office/drawing/2014/main" id="{97503CB1-4CF8-CBAA-6552-CB0A98796C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95013" y="4211068"/>
            <a:ext cx="304800" cy="304800"/>
          </a:xfrm>
          <a:prstGeom prst="rect">
            <a:avLst/>
          </a:prstGeom>
        </p:spPr>
      </p:pic>
      <p:pic>
        <p:nvPicPr>
          <p:cNvPr id="17" name="Graphic 16" descr="Helicopter with solid fill">
            <a:extLst>
              <a:ext uri="{FF2B5EF4-FFF2-40B4-BE49-F238E27FC236}">
                <a16:creationId xmlns:a16="http://schemas.microsoft.com/office/drawing/2014/main" id="{7828B157-7E0B-B93D-0A97-A4B9C19D72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67000" y="4668268"/>
            <a:ext cx="304800" cy="304800"/>
          </a:xfrm>
          <a:prstGeom prst="rect">
            <a:avLst/>
          </a:prstGeom>
        </p:spPr>
      </p:pic>
      <p:pic>
        <p:nvPicPr>
          <p:cNvPr id="18" name="Graphic 17" descr="Helicopter with solid fill">
            <a:extLst>
              <a:ext uri="{FF2B5EF4-FFF2-40B4-BE49-F238E27FC236}">
                <a16:creationId xmlns:a16="http://schemas.microsoft.com/office/drawing/2014/main" id="{0951C748-A45A-206A-D6F1-AE8E45B17C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24781" y="5143756"/>
            <a:ext cx="304800" cy="304800"/>
          </a:xfrm>
          <a:prstGeom prst="rect">
            <a:avLst/>
          </a:prstGeom>
        </p:spPr>
      </p:pic>
      <p:pic>
        <p:nvPicPr>
          <p:cNvPr id="19" name="Graphic 18" descr="Helicopter with solid fill">
            <a:extLst>
              <a:ext uri="{FF2B5EF4-FFF2-40B4-BE49-F238E27FC236}">
                <a16:creationId xmlns:a16="http://schemas.microsoft.com/office/drawing/2014/main" id="{88D5CB2D-E9F4-D298-826A-A55710BAA33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12589" y="4946122"/>
            <a:ext cx="304800" cy="304800"/>
          </a:xfrm>
          <a:prstGeom prst="rect">
            <a:avLst/>
          </a:prstGeom>
        </p:spPr>
      </p:pic>
      <p:pic>
        <p:nvPicPr>
          <p:cNvPr id="20" name="Graphic 19" descr="Helicopter with solid fill">
            <a:extLst>
              <a:ext uri="{FF2B5EF4-FFF2-40B4-BE49-F238E27FC236}">
                <a16:creationId xmlns:a16="http://schemas.microsoft.com/office/drawing/2014/main" id="{4372A2D3-415B-9A30-72A6-B193A259F2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42815" y="5143756"/>
            <a:ext cx="304800" cy="304800"/>
          </a:xfrm>
          <a:prstGeom prst="rect">
            <a:avLst/>
          </a:prstGeom>
        </p:spPr>
      </p:pic>
      <p:pic>
        <p:nvPicPr>
          <p:cNvPr id="21" name="Graphic 20" descr="Helicopter with solid fill">
            <a:extLst>
              <a:ext uri="{FF2B5EF4-FFF2-40B4-BE49-F238E27FC236}">
                <a16:creationId xmlns:a16="http://schemas.microsoft.com/office/drawing/2014/main" id="{75EE1349-DBAA-C3B0-33D8-A9ADE6E441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43639" y="3421636"/>
            <a:ext cx="304800" cy="304800"/>
          </a:xfrm>
          <a:prstGeom prst="rect">
            <a:avLst/>
          </a:prstGeom>
        </p:spPr>
      </p:pic>
      <p:pic>
        <p:nvPicPr>
          <p:cNvPr id="24" name="Graphic 23" descr="Helicopter with solid fill">
            <a:extLst>
              <a:ext uri="{FF2B5EF4-FFF2-40B4-BE49-F238E27FC236}">
                <a16:creationId xmlns:a16="http://schemas.microsoft.com/office/drawing/2014/main" id="{F08955D3-D89A-8D27-8A1F-787E266219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011167" y="4643588"/>
            <a:ext cx="304800" cy="304800"/>
          </a:xfrm>
          <a:prstGeom prst="rect">
            <a:avLst/>
          </a:prstGeom>
        </p:spPr>
      </p:pic>
      <p:pic>
        <p:nvPicPr>
          <p:cNvPr id="25" name="Graphic 24" descr="Helicopter with solid fill">
            <a:extLst>
              <a:ext uri="{FF2B5EF4-FFF2-40B4-BE49-F238E27FC236}">
                <a16:creationId xmlns:a16="http://schemas.microsoft.com/office/drawing/2014/main" id="{C9B69CF1-F656-9548-3AE8-E52E9B8D79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966996" y="4946122"/>
            <a:ext cx="304800" cy="304800"/>
          </a:xfrm>
          <a:prstGeom prst="rect">
            <a:avLst/>
          </a:prstGeom>
        </p:spPr>
      </p:pic>
      <p:pic>
        <p:nvPicPr>
          <p:cNvPr id="26" name="Graphic 25" descr="Helicopter with solid fill">
            <a:extLst>
              <a:ext uri="{FF2B5EF4-FFF2-40B4-BE49-F238E27FC236}">
                <a16:creationId xmlns:a16="http://schemas.microsoft.com/office/drawing/2014/main" id="{293BBA6D-6D0C-5C42-711D-5DAA4C6DC1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8054" y="3576302"/>
            <a:ext cx="304800" cy="304800"/>
          </a:xfrm>
          <a:prstGeom prst="rect">
            <a:avLst/>
          </a:prstGeom>
        </p:spPr>
      </p:pic>
      <p:pic>
        <p:nvPicPr>
          <p:cNvPr id="27" name="Graphic 26" descr="Helicopter with solid fill">
            <a:extLst>
              <a:ext uri="{FF2B5EF4-FFF2-40B4-BE49-F238E27FC236}">
                <a16:creationId xmlns:a16="http://schemas.microsoft.com/office/drawing/2014/main" id="{5E86D044-BD0F-2B08-027D-27E203692D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4842" y="3170438"/>
            <a:ext cx="304800" cy="3048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DE0BD14-8F91-C8A7-4C33-96FB9CB44DEE}"/>
              </a:ext>
            </a:extLst>
          </p:cNvPr>
          <p:cNvSpPr txBox="1"/>
          <p:nvPr/>
        </p:nvSpPr>
        <p:spPr>
          <a:xfrm>
            <a:off x="636570" y="3499241"/>
            <a:ext cx="3097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Air Evac Base</a:t>
            </a:r>
          </a:p>
        </p:txBody>
      </p:sp>
    </p:spTree>
    <p:extLst>
      <p:ext uri="{BB962C8B-B14F-4D97-AF65-F5344CB8AC3E}">
        <p14:creationId xmlns:p14="http://schemas.microsoft.com/office/powerpoint/2010/main" val="17790574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607078"/>
            <a:ext cx="8502761" cy="615950"/>
          </a:xfrm>
        </p:spPr>
        <p:txBody>
          <a:bodyPr>
            <a:normAutofit/>
          </a:bodyPr>
          <a:lstStyle/>
          <a:p>
            <a:r>
              <a:rPr lang="en-US" sz="3400" dirty="0" err="1"/>
              <a:t>InterfacilityTransfer</a:t>
            </a:r>
            <a:r>
              <a:rPr lang="en-US" sz="3400" dirty="0"/>
              <a:t>: Access and Challenge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5AF366-50D4-7EAB-2556-812E20BAC1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04" y="2676387"/>
            <a:ext cx="3843514" cy="25623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5A0C6A-7A73-175F-E02F-0C79B89E5F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7164" y="2676386"/>
            <a:ext cx="3887468" cy="25623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CAA1C26-3727-5F23-F38E-D889343818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1212" y="6100825"/>
            <a:ext cx="1623331" cy="52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16580"/>
      </p:ext>
    </p:extLst>
  </p:cSld>
  <p:clrMapOvr>
    <a:masterClrMapping/>
  </p:clrMapOvr>
</p:sld>
</file>

<file path=ppt/theme/theme1.xml><?xml version="1.0" encoding="utf-8"?>
<a:theme xmlns:a="http://schemas.openxmlformats.org/drawingml/2006/main" name="HN Closing Conclusion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2_HN Closing Conclusion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7_HN Closing Conclusion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8_HN Closing Conclusion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1_HN Closing Conclusion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2_HN Closing Conclusion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Horizon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554</TotalTime>
  <Words>1462</Words>
  <Application>Microsoft Office PowerPoint</Application>
  <PresentationFormat>On-screen Show (4:3)</PresentationFormat>
  <Paragraphs>367</Paragraphs>
  <Slides>46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46</vt:i4>
      </vt:variant>
    </vt:vector>
  </HeadingPairs>
  <TitlesOfParts>
    <vt:vector size="53" baseType="lpstr">
      <vt:lpstr>HN Closing Conclusion Slide</vt:lpstr>
      <vt:lpstr>12_HN Closing Conclusion Slide</vt:lpstr>
      <vt:lpstr>47_HN Closing Conclusion Slide</vt:lpstr>
      <vt:lpstr>48_HN Closing Conclusion Slide</vt:lpstr>
      <vt:lpstr>51_HN Closing Conclusion Slide</vt:lpstr>
      <vt:lpstr>52_HN Closing Conclusion Slide</vt:lpstr>
      <vt:lpstr>Horizon</vt:lpstr>
      <vt:lpstr>Prehospital Services for            High-Risk Obstetric Patients</vt:lpstr>
      <vt:lpstr>Topics for Discussion</vt:lpstr>
      <vt:lpstr>Primary 911 Response</vt:lpstr>
      <vt:lpstr>Community Hospital Accessibility</vt:lpstr>
      <vt:lpstr>InterfacilityTransfer: Access and Challenge</vt:lpstr>
      <vt:lpstr>InterfacilityTransfer: Access and Challenge</vt:lpstr>
      <vt:lpstr>InterfacilityTransfer: Access and Challenge</vt:lpstr>
      <vt:lpstr>InterfacilityTransfer: Access and Challenge</vt:lpstr>
      <vt:lpstr>InterfacilityTransfer: Access and Challenge</vt:lpstr>
      <vt:lpstr>InterfacilityTransfer: Access and Challenge</vt:lpstr>
      <vt:lpstr>InterfacilityTransfer: Access and Challenge</vt:lpstr>
      <vt:lpstr>How Do We Move Forward?</vt:lpstr>
      <vt:lpstr>PowerPoint Presentation</vt:lpstr>
      <vt:lpstr>PowerPoint Presentation</vt:lpstr>
      <vt:lpstr>PowerPoint Presentation</vt:lpstr>
      <vt:lpstr>Our team is honored to join you in serving patients through our region’s premier critical care transport system.  Thank You!</vt:lpstr>
      <vt:lpstr>EMSAC – Perinatal Review of EMS Protocol Committee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EMSAC – Perinatal Review of EMS Protocol Committee  </vt:lpstr>
      <vt:lpstr>Template       </vt:lpstr>
      <vt:lpstr>Template       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Clinton Burley</dc:creator>
  <cp:lastModifiedBy>Kitty P</cp:lastModifiedBy>
  <cp:revision>35</cp:revision>
  <cp:lastPrinted>2017-04-03T20:41:11Z</cp:lastPrinted>
  <dcterms:created xsi:type="dcterms:W3CDTF">2016-09-20T14:16:06Z</dcterms:created>
  <dcterms:modified xsi:type="dcterms:W3CDTF">2024-10-21T15:26:17Z</dcterms:modified>
</cp:coreProperties>
</file>