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Montserrat" panose="00000500000000000000" pitchFamily="2" charset="0"/>
      <p:regular r:id="rId22"/>
      <p:bold r:id="rId23"/>
      <p:italic r:id="rId24"/>
      <p:boldItalic r:id="rId25"/>
    </p:embeddedFont>
    <p:embeddedFont>
      <p:font typeface="Montserrat Medium" panose="00000600000000000000" pitchFamily="2" charset="0"/>
      <p:regular r:id="rId26"/>
      <p:bold r:id="rId27"/>
      <p:italic r:id="rId28"/>
      <p:boldItalic r:id="rId29"/>
    </p:embeddedFont>
    <p:embeddedFont>
      <p:font typeface="Poppins" panose="00000500000000000000"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Medium"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f8d71a2a3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Thank you for having me here. I am so grateful to be here and share about the importance of the lived experience. On the next slide I’ll show you the mission of MV</a:t>
            </a:r>
            <a:endParaRPr/>
          </a:p>
        </p:txBody>
      </p:sp>
      <p:sp>
        <p:nvSpPr>
          <p:cNvPr id="127" name="Google Shape;127;g2f8d71a2a3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8d71a2a3a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slide. </a:t>
            </a:r>
            <a:endParaRPr/>
          </a:p>
        </p:txBody>
      </p:sp>
      <p:sp>
        <p:nvSpPr>
          <p:cNvPr id="269" name="Google Shape;269;g2f8d71a2a3a_0_2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8d71a2a3a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slide I’d like to give you some questions to consider as you go back into your places of work to implement. </a:t>
            </a:r>
            <a:endParaRPr/>
          </a:p>
        </p:txBody>
      </p:sp>
      <p:sp>
        <p:nvSpPr>
          <p:cNvPr id="274" name="Google Shape;274;g2f8d71a2a3a_0_2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f8d71a2a3a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It’s so easy to think  you have to wait until you have it all together, but you can take one step now. Read the questions. Talk about the importance of continuity within departments of the hospital. In talking with Megan I know you have worked on outlining process for those high risk patients, but are those the same across the board? Consider to pre-asses patients who migth be at risk. On the next slide, i”ll share more about what I mean. </a:t>
            </a:r>
            <a:endParaRPr/>
          </a:p>
        </p:txBody>
      </p:sp>
      <p:sp>
        <p:nvSpPr>
          <p:cNvPr id="306" name="Google Shape;306;g2f8d71a2a3a_0_2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f8d71a2a3a_0_3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I’ve given you a lot of information and I want to show you know how we can help you as you begin to do this work. </a:t>
            </a:r>
            <a:endParaRPr/>
          </a:p>
        </p:txBody>
      </p:sp>
      <p:sp>
        <p:nvSpPr>
          <p:cNvPr id="328" name="Google Shape;328;g2f8d71a2a3a_0_3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f8d71a2a3a_0_3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slide, think about some tangible next steps </a:t>
            </a:r>
            <a:endParaRPr/>
          </a:p>
        </p:txBody>
      </p:sp>
      <p:sp>
        <p:nvSpPr>
          <p:cNvPr id="333" name="Google Shape;333;g2f8d71a2a3a_0_3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f8d71a2a3a_0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slide have you take a LEI scorecard assessment to just see where you are and ways to improve. </a:t>
            </a:r>
            <a:endParaRPr/>
          </a:p>
        </p:txBody>
      </p:sp>
      <p:sp>
        <p:nvSpPr>
          <p:cNvPr id="362" name="Google Shape;362;g2f8d71a2a3a_0_3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f8d71a2a3a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g2f8d71a2a3a_0_3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8d71a2a3a_0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g2f8d71a2a3a_0_4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f8d71a2a3a_0_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g2f8d71a2a3a_0_4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f8d71a2a3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next slide will show you about how MV came to be and about our coalition organizations </a:t>
            </a:r>
            <a:endParaRPr/>
          </a:p>
        </p:txBody>
      </p:sp>
      <p:sp>
        <p:nvSpPr>
          <p:cNvPr id="136" name="Google Shape;136;g2f8d71a2a3a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8d71a2a3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we will move on to our objectives for the day! </a:t>
            </a:r>
            <a:endParaRPr/>
          </a:p>
        </p:txBody>
      </p:sp>
      <p:sp>
        <p:nvSpPr>
          <p:cNvPr id="144" name="Google Shape;144;g2f8d71a2a3a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f8d71a2a3a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First I want to start by telling you how I got here on the next slide. </a:t>
            </a:r>
            <a:endParaRPr/>
          </a:p>
        </p:txBody>
      </p:sp>
      <p:sp>
        <p:nvSpPr>
          <p:cNvPr id="165" name="Google Shape;165;g2f8d71a2a3a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f8d71a2a3a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can go to the next slide </a:t>
            </a:r>
            <a:endParaRPr/>
          </a:p>
        </p:txBody>
      </p:sp>
      <p:sp>
        <p:nvSpPr>
          <p:cNvPr id="189" name="Google Shape;189;g2f8d71a2a3a_0_1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8d71a2a3a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the slide and then on the next slide we are going to think about some ways you can integrate patients, some might surprise you </a:t>
            </a:r>
            <a:endParaRPr/>
          </a:p>
        </p:txBody>
      </p:sp>
      <p:sp>
        <p:nvSpPr>
          <p:cNvPr id="194" name="Google Shape;194;g2f8d71a2a3a_0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8d71a2a3a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know that when you hear a patient’s story, it allows your QI teams to be more committed and focused to the mission/work that you are doing. Patients can help identify pieces that are missing. I think about a friend of mine who was working with another state on a brochure that was to be disseminated in a hospital facility about preeclampsia. They asked her to review the brochure from her perspective, as a patient and what she would have modified, if anything. You’ll see opportunities for patients to get involved in this work through surveys, being a part of employee onboarding, leading support groups (talk about MH example and support group in antepartum unit). Simulations and integrating patients real live story to the end of the training. Next slide. </a:t>
            </a:r>
            <a:endParaRPr/>
          </a:p>
        </p:txBody>
      </p:sp>
      <p:sp>
        <p:nvSpPr>
          <p:cNvPr id="226" name="Google Shape;226;g2f8d71a2a3a_0_1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0ab71ef40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30ab71ef401_0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8d71a2a3a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I were to ask you how to make a pb&amp;j sandwich we can all agree it’s easy you might say something like xyz. But if you were to take a step back for a second and hear me share how to do it, you might recognize that you did miss some steps. This is what patients do. You might think “Oh we have a process for hypertension, for example, but what if by integrating a patient you recognize the steps you need to consider? On the next slide we are going to talk about some important considerations to have before you integrate that patient into your QI work. </a:t>
            </a:r>
            <a:endParaRPr/>
          </a:p>
        </p:txBody>
      </p:sp>
      <p:sp>
        <p:nvSpPr>
          <p:cNvPr id="251" name="Google Shape;251;g2f8d71a2a3a_0_2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marR="0" lvl="0"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mmasvoices.org/pfp-request"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1.gif"/><Relationship Id="rId5" Type="http://schemas.openxmlformats.org/officeDocument/2006/relationships/hyperlink" Target="https://www.mommasvoices.org/certified-pfps" TargetMode="External"/><Relationship Id="rId4" Type="http://schemas.openxmlformats.org/officeDocument/2006/relationships/hyperlink" Target="https://www.mommasvoices.org/impac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dlisteningskills.org"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clickonenglish.blogspot.com/2016/12/confusing-hear-vs-listen.html" TargetMode="External"/><Relationship Id="rId5" Type="http://schemas.openxmlformats.org/officeDocument/2006/relationships/hyperlink" Target="https://www.thebalancemoney.com/active-listening-skills-with-examples-2059684" TargetMode="External"/><Relationship Id="rId4" Type="http://schemas.openxmlformats.org/officeDocument/2006/relationships/hyperlink" Target="https://stateofformation.org/2019/01/the-art-of-liste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2276"/>
        </a:solidFill>
        <a:effectLst/>
      </p:bgPr>
    </p:bg>
    <p:spTree>
      <p:nvGrpSpPr>
        <p:cNvPr id="1" name="Shape 128"/>
        <p:cNvGrpSpPr/>
        <p:nvPr/>
      </p:nvGrpSpPr>
      <p:grpSpPr>
        <a:xfrm>
          <a:off x="0" y="0"/>
          <a:ext cx="0" cy="0"/>
          <a:chOff x="0" y="0"/>
          <a:chExt cx="0" cy="0"/>
        </a:xfrm>
      </p:grpSpPr>
      <p:sp>
        <p:nvSpPr>
          <p:cNvPr id="129" name="Google Shape;129;p25"/>
          <p:cNvSpPr txBox="1"/>
          <p:nvPr/>
        </p:nvSpPr>
        <p:spPr>
          <a:xfrm>
            <a:off x="514344" y="2384091"/>
            <a:ext cx="8115300" cy="10776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3500" i="0" u="none" strike="noStrike" cap="none">
                <a:solidFill>
                  <a:srgbClr val="FAF8F6"/>
                </a:solidFill>
                <a:latin typeface="Montserrat"/>
                <a:ea typeface="Montserrat"/>
                <a:cs typeface="Montserrat"/>
                <a:sym typeface="Montserrat"/>
              </a:rPr>
              <a:t>Lived Experience Integration </a:t>
            </a:r>
            <a:endParaRPr sz="3500" i="0" u="none" strike="noStrike" cap="none">
              <a:solidFill>
                <a:srgbClr val="FAF8F6"/>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600"/>
              <a:buFont typeface="Arial"/>
              <a:buNone/>
            </a:pPr>
            <a:r>
              <a:rPr lang="en" sz="3500" i="0" u="none" strike="noStrike" cap="none">
                <a:solidFill>
                  <a:srgbClr val="FAF8F6"/>
                </a:solidFill>
                <a:latin typeface="Montserrat"/>
                <a:ea typeface="Montserrat"/>
                <a:cs typeface="Montserrat"/>
                <a:sym typeface="Montserrat"/>
              </a:rPr>
              <a:t>Forum </a:t>
            </a:r>
            <a:endParaRPr sz="3500" i="0" u="none" strike="noStrike" cap="none">
              <a:solidFill>
                <a:srgbClr val="FAF8F6"/>
              </a:solidFill>
              <a:latin typeface="Montserrat"/>
              <a:ea typeface="Montserrat"/>
              <a:cs typeface="Montserrat"/>
              <a:sym typeface="Montserrat"/>
            </a:endParaRPr>
          </a:p>
        </p:txBody>
      </p:sp>
      <p:sp>
        <p:nvSpPr>
          <p:cNvPr id="130" name="Google Shape;130;p25"/>
          <p:cNvSpPr/>
          <p:nvPr/>
        </p:nvSpPr>
        <p:spPr>
          <a:xfrm>
            <a:off x="3462525" y="192588"/>
            <a:ext cx="2218944" cy="2102635"/>
          </a:xfrm>
          <a:custGeom>
            <a:avLst/>
            <a:gdLst/>
            <a:ahLst/>
            <a:cxnLst/>
            <a:rect l="l" t="t" r="r" b="b"/>
            <a:pathLst>
              <a:path w="812800" h="804067" extrusionOk="0">
                <a:moveTo>
                  <a:pt x="406400" y="0"/>
                </a:moveTo>
                <a:cubicBezTo>
                  <a:pt x="181951" y="0"/>
                  <a:pt x="0" y="179996"/>
                  <a:pt x="0" y="402033"/>
                </a:cubicBezTo>
                <a:cubicBezTo>
                  <a:pt x="0" y="624070"/>
                  <a:pt x="181951" y="804067"/>
                  <a:pt x="406400" y="804067"/>
                </a:cubicBezTo>
                <a:cubicBezTo>
                  <a:pt x="630849" y="804067"/>
                  <a:pt x="812800" y="624070"/>
                  <a:pt x="812800" y="402033"/>
                </a:cubicBezTo>
                <a:cubicBezTo>
                  <a:pt x="812800" y="179996"/>
                  <a:pt x="630849" y="0"/>
                  <a:pt x="406400" y="0"/>
                </a:cubicBezTo>
                <a:close/>
              </a:path>
            </a:pathLst>
          </a:custGeom>
          <a:blipFill rotWithShape="1">
            <a:blip r:embed="rId3">
              <a:alphaModFix/>
            </a:blip>
            <a:stretch>
              <a:fillRect t="-539" b="-549"/>
            </a:stretch>
          </a:blip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131" name="Google Shape;131;p25"/>
          <p:cNvGrpSpPr/>
          <p:nvPr/>
        </p:nvGrpSpPr>
        <p:grpSpPr>
          <a:xfrm>
            <a:off x="514344" y="3632600"/>
            <a:ext cx="8115300" cy="885762"/>
            <a:chOff x="1087413" y="7138625"/>
            <a:chExt cx="16230600" cy="1771524"/>
          </a:xfrm>
        </p:grpSpPr>
        <p:sp>
          <p:nvSpPr>
            <p:cNvPr id="132" name="Google Shape;132;p25"/>
            <p:cNvSpPr txBox="1"/>
            <p:nvPr/>
          </p:nvSpPr>
          <p:spPr>
            <a:xfrm>
              <a:off x="1087413" y="7801949"/>
              <a:ext cx="16230600" cy="11082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spAutoFit/>
            </a:bodyPr>
            <a:lstStyle/>
            <a:p>
              <a:pPr marL="0" marR="0" lvl="0" indent="0" algn="ctr" rtl="0">
                <a:lnSpc>
                  <a:spcPct val="140000"/>
                </a:lnSpc>
                <a:spcBef>
                  <a:spcPts val="0"/>
                </a:spcBef>
                <a:spcAft>
                  <a:spcPts val="0"/>
                </a:spcAft>
                <a:buClr>
                  <a:schemeClr val="dk1"/>
                </a:buClr>
                <a:buSzPts val="600"/>
                <a:buFont typeface="Arial"/>
                <a:buNone/>
              </a:pPr>
              <a:r>
                <a:rPr lang="en" sz="1500">
                  <a:solidFill>
                    <a:srgbClr val="FAF8F6"/>
                  </a:solidFill>
                  <a:latin typeface="Montserrat"/>
                  <a:ea typeface="Montserrat"/>
                  <a:cs typeface="Montserrat"/>
                  <a:sym typeface="Montserrat"/>
                </a:rPr>
                <a:t>West Virginia Perinatal Summit</a:t>
              </a:r>
              <a:endParaRPr sz="1500" b="0" i="0" u="none" strike="noStrike" cap="none">
                <a:solidFill>
                  <a:srgbClr val="FAF8F6"/>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600"/>
                <a:buFont typeface="Arial"/>
                <a:buNone/>
              </a:pPr>
              <a:r>
                <a:rPr lang="en" sz="1500">
                  <a:solidFill>
                    <a:srgbClr val="FAF8F6"/>
                  </a:solidFill>
                  <a:latin typeface="Montserrat"/>
                  <a:ea typeface="Montserrat"/>
                  <a:cs typeface="Montserrat"/>
                  <a:sym typeface="Montserrat"/>
                </a:rPr>
                <a:t>October 17</a:t>
              </a:r>
              <a:r>
                <a:rPr lang="en" sz="1500" b="0" i="0" u="none" strike="noStrike" cap="none">
                  <a:solidFill>
                    <a:srgbClr val="FAF8F6"/>
                  </a:solidFill>
                  <a:latin typeface="Montserrat"/>
                  <a:ea typeface="Montserrat"/>
                  <a:cs typeface="Montserrat"/>
                  <a:sym typeface="Montserrat"/>
                </a:rPr>
                <a:t>, 2024</a:t>
              </a:r>
              <a:endParaRPr sz="1500" b="0" i="0" u="none" strike="noStrike" cap="none">
                <a:solidFill>
                  <a:srgbClr val="FAF8F6"/>
                </a:solidFill>
                <a:latin typeface="Montserrat"/>
                <a:ea typeface="Montserrat"/>
                <a:cs typeface="Montserrat"/>
                <a:sym typeface="Montserrat"/>
              </a:endParaRPr>
            </a:p>
          </p:txBody>
        </p:sp>
        <p:sp>
          <p:nvSpPr>
            <p:cNvPr id="133" name="Google Shape;133;p25"/>
            <p:cNvSpPr txBox="1"/>
            <p:nvPr/>
          </p:nvSpPr>
          <p:spPr>
            <a:xfrm>
              <a:off x="7452963" y="7138625"/>
              <a:ext cx="3499500" cy="540300"/>
            </a:xfrm>
            <a:prstGeom prst="rect">
              <a:avLst/>
            </a:prstGeom>
            <a:noFill/>
            <a:ln>
              <a:noFill/>
            </a:ln>
            <a:effectLst>
              <a:outerShdw blurRad="57150" dist="19050" dir="5400000" algn="bl" rotWithShape="0">
                <a:srgbClr val="000000">
                  <a:alpha val="49800"/>
                </a:srgbClr>
              </a:outerShdw>
            </a:effectLst>
          </p:spPr>
          <p:txBody>
            <a:bodyPr spcFirstLastPara="1" wrap="square" lIns="45725" tIns="45725" rIns="45725" bIns="457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FAF8F6"/>
                  </a:solidFill>
                  <a:latin typeface="Montserrat"/>
                  <a:ea typeface="Montserrat"/>
                  <a:cs typeface="Montserrat"/>
                  <a:sym typeface="Montserrat"/>
                </a:rPr>
                <a:t>Presented to</a:t>
              </a:r>
              <a:endParaRPr sz="1500" b="0" i="0" u="none" strike="noStrike" cap="none">
                <a:solidFill>
                  <a:srgbClr val="FAF8F6"/>
                </a:solidFill>
                <a:latin typeface="Montserrat"/>
                <a:ea typeface="Montserrat"/>
                <a:cs typeface="Montserrat"/>
                <a:sym typeface="Montserrat"/>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AA01"/>
        </a:solidFill>
        <a:effectLst/>
      </p:bgPr>
    </p:bg>
    <p:spTree>
      <p:nvGrpSpPr>
        <p:cNvPr id="1" name="Shape 270"/>
        <p:cNvGrpSpPr/>
        <p:nvPr/>
      </p:nvGrpSpPr>
      <p:grpSpPr>
        <a:xfrm>
          <a:off x="0" y="0"/>
          <a:ext cx="0" cy="0"/>
          <a:chOff x="0" y="0"/>
          <a:chExt cx="0" cy="0"/>
        </a:xfrm>
      </p:grpSpPr>
      <p:sp>
        <p:nvSpPr>
          <p:cNvPr id="271" name="Google Shape;271;p34"/>
          <p:cNvSpPr txBox="1"/>
          <p:nvPr/>
        </p:nvSpPr>
        <p:spPr>
          <a:xfrm>
            <a:off x="514350" y="1925325"/>
            <a:ext cx="8115300" cy="12930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00"/>
              <a:buFont typeface="Arial"/>
              <a:buNone/>
            </a:pPr>
            <a:r>
              <a:rPr lang="en" sz="3500" b="0" i="0" u="none" strike="noStrike" cap="none">
                <a:solidFill>
                  <a:srgbClr val="FFE9F2"/>
                </a:solidFill>
                <a:latin typeface="Montserrat"/>
                <a:ea typeface="Montserrat"/>
                <a:cs typeface="Montserrat"/>
                <a:sym typeface="Montserrat"/>
              </a:rPr>
              <a:t>Important Considerations Before Integrating</a:t>
            </a:r>
            <a:endParaRPr sz="3500" b="0" i="0" u="none" strike="noStrike" cap="none">
              <a:solidFill>
                <a:srgbClr val="FFE9F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275"/>
        <p:cNvGrpSpPr/>
        <p:nvPr/>
      </p:nvGrpSpPr>
      <p:grpSpPr>
        <a:xfrm>
          <a:off x="0" y="0"/>
          <a:ext cx="0" cy="0"/>
          <a:chOff x="0" y="0"/>
          <a:chExt cx="0" cy="0"/>
        </a:xfrm>
      </p:grpSpPr>
      <p:sp>
        <p:nvSpPr>
          <p:cNvPr id="276" name="Google Shape;276;p35"/>
          <p:cNvSpPr/>
          <p:nvPr/>
        </p:nvSpPr>
        <p:spPr>
          <a:xfrm>
            <a:off x="0" y="4629150"/>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D62276"/>
          </a:solidFill>
          <a:ln>
            <a:noFill/>
          </a:ln>
        </p:spPr>
        <p:txBody>
          <a:bodyPr/>
          <a:lstStyle/>
          <a:p>
            <a:endParaRPr lang="en-US"/>
          </a:p>
        </p:txBody>
      </p:sp>
      <p:sp>
        <p:nvSpPr>
          <p:cNvPr id="277" name="Google Shape;277;p35"/>
          <p:cNvSpPr txBox="1"/>
          <p:nvPr/>
        </p:nvSpPr>
        <p:spPr>
          <a:xfrm>
            <a:off x="2046062" y="4782452"/>
            <a:ext cx="5046600" cy="261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700"/>
              <a:buFont typeface="Arial"/>
              <a:buNone/>
            </a:pPr>
            <a:r>
              <a:rPr lang="en" sz="1700" b="1" i="0" u="none" strike="noStrike" cap="none">
                <a:solidFill>
                  <a:srgbClr val="EC6958"/>
                </a:solidFill>
                <a:latin typeface="Poppins"/>
                <a:ea typeface="Poppins"/>
                <a:cs typeface="Poppins"/>
                <a:sym typeface="Poppins"/>
              </a:rPr>
              <a:t>IMPORTANT TIPS FOR INTEGRATING PATIENTS</a:t>
            </a:r>
            <a:endParaRPr sz="1700" b="0" i="0" u="none" strike="noStrike" cap="none">
              <a:solidFill>
                <a:srgbClr val="000000"/>
              </a:solidFill>
              <a:latin typeface="Arial"/>
              <a:ea typeface="Arial"/>
              <a:cs typeface="Arial"/>
              <a:sym typeface="Arial"/>
            </a:endParaRPr>
          </a:p>
        </p:txBody>
      </p:sp>
      <p:grpSp>
        <p:nvGrpSpPr>
          <p:cNvPr id="278" name="Google Shape;278;p35"/>
          <p:cNvGrpSpPr/>
          <p:nvPr/>
        </p:nvGrpSpPr>
        <p:grpSpPr>
          <a:xfrm>
            <a:off x="1902419" y="4731404"/>
            <a:ext cx="143584" cy="309779"/>
            <a:chOff x="0" y="-99"/>
            <a:chExt cx="222300" cy="413701"/>
          </a:xfrm>
        </p:grpSpPr>
        <p:cxnSp>
          <p:nvCxnSpPr>
            <p:cNvPr id="279" name="Google Shape;279;p35"/>
            <p:cNvCxnSpPr/>
            <p:nvPr/>
          </p:nvCxnSpPr>
          <p:spPr>
            <a:xfrm>
              <a:off x="0" y="413601"/>
              <a:ext cx="222300" cy="0"/>
            </a:xfrm>
            <a:prstGeom prst="straightConnector1">
              <a:avLst/>
            </a:prstGeom>
            <a:noFill/>
            <a:ln w="38100" cap="flat" cmpd="sng">
              <a:solidFill>
                <a:srgbClr val="F35215"/>
              </a:solidFill>
              <a:prstDash val="solid"/>
              <a:round/>
              <a:headEnd type="none" w="sm" len="sm"/>
              <a:tailEnd type="none" w="sm" len="sm"/>
            </a:ln>
          </p:spPr>
        </p:cxnSp>
        <p:cxnSp>
          <p:nvCxnSpPr>
            <p:cNvPr id="280" name="Google Shape;280;p35"/>
            <p:cNvCxnSpPr/>
            <p:nvPr/>
          </p:nvCxnSpPr>
          <p:spPr>
            <a:xfrm>
              <a:off x="0" y="0"/>
              <a:ext cx="222300" cy="0"/>
            </a:xfrm>
            <a:prstGeom prst="straightConnector1">
              <a:avLst/>
            </a:prstGeom>
            <a:noFill/>
            <a:ln w="38100" cap="flat" cmpd="sng">
              <a:solidFill>
                <a:srgbClr val="F35215"/>
              </a:solidFill>
              <a:prstDash val="solid"/>
              <a:round/>
              <a:headEnd type="none" w="sm" len="sm"/>
              <a:tailEnd type="none" w="sm" len="sm"/>
            </a:ln>
          </p:spPr>
        </p:cxnSp>
        <p:cxnSp>
          <p:nvCxnSpPr>
            <p:cNvPr id="281" name="Google Shape;281;p35"/>
            <p:cNvCxnSpPr/>
            <p:nvPr/>
          </p:nvCxnSpPr>
          <p:spPr>
            <a:xfrm rot="-5400000">
              <a:off x="-187799" y="206751"/>
              <a:ext cx="413700" cy="0"/>
            </a:xfrm>
            <a:prstGeom prst="straightConnector1">
              <a:avLst/>
            </a:prstGeom>
            <a:noFill/>
            <a:ln w="38100" cap="flat" cmpd="sng">
              <a:solidFill>
                <a:srgbClr val="F35215"/>
              </a:solidFill>
              <a:prstDash val="solid"/>
              <a:round/>
              <a:headEnd type="none" w="sm" len="sm"/>
              <a:tailEnd type="none" w="sm" len="sm"/>
            </a:ln>
          </p:spPr>
        </p:cxnSp>
      </p:grpSp>
      <p:grpSp>
        <p:nvGrpSpPr>
          <p:cNvPr id="282" name="Google Shape;282;p35"/>
          <p:cNvGrpSpPr/>
          <p:nvPr/>
        </p:nvGrpSpPr>
        <p:grpSpPr>
          <a:xfrm>
            <a:off x="7092744" y="4729850"/>
            <a:ext cx="148904" cy="313012"/>
            <a:chOff x="435" y="-4"/>
            <a:chExt cx="230538" cy="418018"/>
          </a:xfrm>
        </p:grpSpPr>
        <p:cxnSp>
          <p:nvCxnSpPr>
            <p:cNvPr id="283" name="Google Shape;283;p35"/>
            <p:cNvCxnSpPr/>
            <p:nvPr/>
          </p:nvCxnSpPr>
          <p:spPr>
            <a:xfrm rot="10730419">
              <a:off x="412" y="2246"/>
              <a:ext cx="222346" cy="0"/>
            </a:xfrm>
            <a:prstGeom prst="straightConnector1">
              <a:avLst/>
            </a:prstGeom>
            <a:noFill/>
            <a:ln w="38100" cap="flat" cmpd="sng">
              <a:solidFill>
                <a:srgbClr val="F35215"/>
              </a:solidFill>
              <a:prstDash val="solid"/>
              <a:round/>
              <a:headEnd type="none" w="sm" len="sm"/>
              <a:tailEnd type="none" w="sm" len="sm"/>
            </a:ln>
          </p:spPr>
        </p:cxnSp>
        <p:cxnSp>
          <p:nvCxnSpPr>
            <p:cNvPr id="284" name="Google Shape;284;p35"/>
            <p:cNvCxnSpPr/>
            <p:nvPr/>
          </p:nvCxnSpPr>
          <p:spPr>
            <a:xfrm rot="10730419">
              <a:off x="8650" y="415764"/>
              <a:ext cx="222346" cy="0"/>
            </a:xfrm>
            <a:prstGeom prst="straightConnector1">
              <a:avLst/>
            </a:prstGeom>
            <a:noFill/>
            <a:ln w="38100" cap="flat" cmpd="sng">
              <a:solidFill>
                <a:srgbClr val="F35215"/>
              </a:solidFill>
              <a:prstDash val="solid"/>
              <a:round/>
              <a:headEnd type="none" w="sm" len="sm"/>
              <a:tailEnd type="none" w="sm" len="sm"/>
            </a:ln>
          </p:spPr>
        </p:cxnSp>
        <p:cxnSp>
          <p:nvCxnSpPr>
            <p:cNvPr id="285" name="Google Shape;285;p35"/>
            <p:cNvCxnSpPr/>
            <p:nvPr/>
          </p:nvCxnSpPr>
          <p:spPr>
            <a:xfrm rot="5332651">
              <a:off x="999" y="207076"/>
              <a:ext cx="413479" cy="0"/>
            </a:xfrm>
            <a:prstGeom prst="straightConnector1">
              <a:avLst/>
            </a:prstGeom>
            <a:noFill/>
            <a:ln w="38100" cap="flat" cmpd="sng">
              <a:solidFill>
                <a:srgbClr val="F35215"/>
              </a:solidFill>
              <a:prstDash val="solid"/>
              <a:round/>
              <a:headEnd type="none" w="sm" len="sm"/>
              <a:tailEnd type="none" w="sm" len="sm"/>
            </a:ln>
          </p:spPr>
        </p:cxnSp>
      </p:grpSp>
      <p:grpSp>
        <p:nvGrpSpPr>
          <p:cNvPr id="286" name="Google Shape;286;p35"/>
          <p:cNvGrpSpPr/>
          <p:nvPr/>
        </p:nvGrpSpPr>
        <p:grpSpPr>
          <a:xfrm>
            <a:off x="262875" y="936319"/>
            <a:ext cx="8618313" cy="3270864"/>
            <a:chOff x="525750" y="2146200"/>
            <a:chExt cx="17236626" cy="6541728"/>
          </a:xfrm>
        </p:grpSpPr>
        <p:sp>
          <p:nvSpPr>
            <p:cNvPr id="287" name="Google Shape;287;p35"/>
            <p:cNvSpPr/>
            <p:nvPr/>
          </p:nvSpPr>
          <p:spPr>
            <a:xfrm>
              <a:off x="525750" y="2146200"/>
              <a:ext cx="3213376" cy="6016489"/>
            </a:xfrm>
            <a:custGeom>
              <a:avLst/>
              <a:gdLst/>
              <a:ahLst/>
              <a:cxnLst/>
              <a:rect l="l" t="t" r="r" b="b"/>
              <a:pathLst>
                <a:path w="10450004" h="13751975" extrusionOk="0">
                  <a:moveTo>
                    <a:pt x="0" y="0"/>
                  </a:moveTo>
                  <a:lnTo>
                    <a:pt x="0" y="13751975"/>
                  </a:lnTo>
                  <a:lnTo>
                    <a:pt x="10450004" y="13751975"/>
                  </a:lnTo>
                  <a:lnTo>
                    <a:pt x="10450004" y="0"/>
                  </a:lnTo>
                  <a:lnTo>
                    <a:pt x="0" y="0"/>
                  </a:lnTo>
                  <a:close/>
                  <a:moveTo>
                    <a:pt x="10389044" y="13691014"/>
                  </a:moveTo>
                  <a:lnTo>
                    <a:pt x="59690" y="13691014"/>
                  </a:lnTo>
                  <a:lnTo>
                    <a:pt x="59690" y="59690"/>
                  </a:lnTo>
                  <a:lnTo>
                    <a:pt x="10389044" y="59690"/>
                  </a:lnTo>
                  <a:lnTo>
                    <a:pt x="10389044" y="13691014"/>
                  </a:lnTo>
                  <a:close/>
                </a:path>
              </a:pathLst>
            </a:custGeom>
            <a:solidFill>
              <a:srgbClr val="3153BB"/>
            </a:solidFill>
            <a:ln>
              <a:noFill/>
            </a:ln>
          </p:spPr>
          <p:txBody>
            <a:bodyPr/>
            <a:lstStyle/>
            <a:p>
              <a:endParaRPr lang="en-US"/>
            </a:p>
          </p:txBody>
        </p:sp>
        <p:sp>
          <p:nvSpPr>
            <p:cNvPr id="288" name="Google Shape;288;p35"/>
            <p:cNvSpPr txBox="1"/>
            <p:nvPr/>
          </p:nvSpPr>
          <p:spPr>
            <a:xfrm>
              <a:off x="686721" y="3663828"/>
              <a:ext cx="2891400" cy="1920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Listen without judgement “Leave your baggage at the door” </a:t>
              </a:r>
              <a:endParaRPr sz="1200" b="0" i="0" u="none" strike="noStrike" cap="none">
                <a:solidFill>
                  <a:srgbClr val="000000"/>
                </a:solidFill>
                <a:latin typeface="Montserrat"/>
                <a:ea typeface="Montserrat"/>
                <a:cs typeface="Montserrat"/>
                <a:sym typeface="Montserrat"/>
              </a:endParaRPr>
            </a:p>
          </p:txBody>
        </p:sp>
        <p:sp>
          <p:nvSpPr>
            <p:cNvPr id="289" name="Google Shape;289;p35"/>
            <p:cNvSpPr txBox="1"/>
            <p:nvPr/>
          </p:nvSpPr>
          <p:spPr>
            <a:xfrm>
              <a:off x="682671" y="2868819"/>
              <a:ext cx="2891400" cy="369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01</a:t>
              </a:r>
              <a:endParaRPr sz="700" b="0" i="0" u="none" strike="noStrike" cap="none">
                <a:solidFill>
                  <a:srgbClr val="000000"/>
                </a:solidFill>
                <a:latin typeface="Arial"/>
                <a:ea typeface="Arial"/>
                <a:cs typeface="Arial"/>
                <a:sym typeface="Arial"/>
              </a:endParaRPr>
            </a:p>
          </p:txBody>
        </p:sp>
        <p:sp>
          <p:nvSpPr>
            <p:cNvPr id="290" name="Google Shape;290;p35"/>
            <p:cNvSpPr/>
            <p:nvPr/>
          </p:nvSpPr>
          <p:spPr>
            <a:xfrm>
              <a:off x="4031560" y="2146200"/>
              <a:ext cx="3213376" cy="6016489"/>
            </a:xfrm>
            <a:custGeom>
              <a:avLst/>
              <a:gdLst/>
              <a:ahLst/>
              <a:cxnLst/>
              <a:rect l="l" t="t" r="r" b="b"/>
              <a:pathLst>
                <a:path w="10450004" h="13751975" extrusionOk="0">
                  <a:moveTo>
                    <a:pt x="0" y="0"/>
                  </a:moveTo>
                  <a:lnTo>
                    <a:pt x="0" y="13751975"/>
                  </a:lnTo>
                  <a:lnTo>
                    <a:pt x="10450004" y="13751975"/>
                  </a:lnTo>
                  <a:lnTo>
                    <a:pt x="10450004" y="0"/>
                  </a:lnTo>
                  <a:lnTo>
                    <a:pt x="0" y="0"/>
                  </a:lnTo>
                  <a:close/>
                  <a:moveTo>
                    <a:pt x="10389044" y="13691014"/>
                  </a:moveTo>
                  <a:lnTo>
                    <a:pt x="59690" y="13691014"/>
                  </a:lnTo>
                  <a:lnTo>
                    <a:pt x="59690" y="59690"/>
                  </a:lnTo>
                  <a:lnTo>
                    <a:pt x="10389044" y="59690"/>
                  </a:lnTo>
                  <a:lnTo>
                    <a:pt x="10389044" y="13691014"/>
                  </a:lnTo>
                  <a:close/>
                </a:path>
              </a:pathLst>
            </a:custGeom>
            <a:solidFill>
              <a:srgbClr val="3153BB"/>
            </a:solidFill>
            <a:ln>
              <a:noFill/>
            </a:ln>
          </p:spPr>
          <p:txBody>
            <a:bodyPr/>
            <a:lstStyle/>
            <a:p>
              <a:endParaRPr lang="en-US"/>
            </a:p>
          </p:txBody>
        </p:sp>
        <p:sp>
          <p:nvSpPr>
            <p:cNvPr id="291" name="Google Shape;291;p35"/>
            <p:cNvSpPr txBox="1"/>
            <p:nvPr/>
          </p:nvSpPr>
          <p:spPr>
            <a:xfrm>
              <a:off x="4192538" y="3663828"/>
              <a:ext cx="2891400" cy="2955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chemeClr val="dk1"/>
                </a:buClr>
                <a:buSzPts val="600"/>
                <a:buFont typeface="Arial"/>
                <a:buNone/>
              </a:pPr>
              <a:r>
                <a:rPr lang="en" sz="1200" b="0" i="0" u="none" strike="noStrike" cap="none">
                  <a:solidFill>
                    <a:srgbClr val="071E3F"/>
                  </a:solidFill>
                  <a:latin typeface="Montserrat"/>
                  <a:ea typeface="Montserrat"/>
                  <a:cs typeface="Montserrat"/>
                  <a:sym typeface="Montserrat"/>
                </a:rPr>
                <a:t>Recognize the trauma and bravery they are bringing to you </a:t>
              </a:r>
              <a:endParaRPr sz="1200" b="0" i="0" u="none" strike="noStrike" cap="none">
                <a:solidFill>
                  <a:srgbClr val="071E3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600"/>
                <a:buFont typeface="Arial"/>
                <a:buNone/>
              </a:pPr>
              <a:endParaRPr sz="1200" b="0" i="0" u="none" strike="noStrike" cap="none">
                <a:solidFill>
                  <a:srgbClr val="071E3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200"/>
                <a:buFont typeface="Arial"/>
                <a:buNone/>
              </a:pPr>
              <a:endParaRPr sz="1200" b="0" i="0" u="none" strike="noStrike" cap="none">
                <a:solidFill>
                  <a:srgbClr val="071E3F"/>
                </a:solidFill>
                <a:latin typeface="Montserrat"/>
                <a:ea typeface="Montserrat"/>
                <a:cs typeface="Montserrat"/>
                <a:sym typeface="Montserrat"/>
              </a:endParaRPr>
            </a:p>
          </p:txBody>
        </p:sp>
        <p:sp>
          <p:nvSpPr>
            <p:cNvPr id="292" name="Google Shape;292;p35"/>
            <p:cNvSpPr txBox="1"/>
            <p:nvPr/>
          </p:nvSpPr>
          <p:spPr>
            <a:xfrm>
              <a:off x="4188488" y="2868819"/>
              <a:ext cx="2891400" cy="369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02</a:t>
              </a:r>
              <a:endParaRPr sz="700" b="0" i="0" u="none" strike="noStrike" cap="none">
                <a:solidFill>
                  <a:srgbClr val="000000"/>
                </a:solidFill>
                <a:latin typeface="Arial"/>
                <a:ea typeface="Arial"/>
                <a:cs typeface="Arial"/>
                <a:sym typeface="Arial"/>
              </a:endParaRPr>
            </a:p>
          </p:txBody>
        </p:sp>
        <p:sp>
          <p:nvSpPr>
            <p:cNvPr id="293" name="Google Shape;293;p35"/>
            <p:cNvSpPr/>
            <p:nvPr/>
          </p:nvSpPr>
          <p:spPr>
            <a:xfrm>
              <a:off x="7537370" y="2146200"/>
              <a:ext cx="3213376" cy="6016489"/>
            </a:xfrm>
            <a:custGeom>
              <a:avLst/>
              <a:gdLst/>
              <a:ahLst/>
              <a:cxnLst/>
              <a:rect l="l" t="t" r="r" b="b"/>
              <a:pathLst>
                <a:path w="10450004" h="13751975" extrusionOk="0">
                  <a:moveTo>
                    <a:pt x="0" y="0"/>
                  </a:moveTo>
                  <a:lnTo>
                    <a:pt x="0" y="13751975"/>
                  </a:lnTo>
                  <a:lnTo>
                    <a:pt x="10450004" y="13751975"/>
                  </a:lnTo>
                  <a:lnTo>
                    <a:pt x="10450004" y="0"/>
                  </a:lnTo>
                  <a:lnTo>
                    <a:pt x="0" y="0"/>
                  </a:lnTo>
                  <a:close/>
                  <a:moveTo>
                    <a:pt x="10389044" y="13691014"/>
                  </a:moveTo>
                  <a:lnTo>
                    <a:pt x="59690" y="13691014"/>
                  </a:lnTo>
                  <a:lnTo>
                    <a:pt x="59690" y="59690"/>
                  </a:lnTo>
                  <a:lnTo>
                    <a:pt x="10389044" y="59690"/>
                  </a:lnTo>
                  <a:lnTo>
                    <a:pt x="10389044" y="13691014"/>
                  </a:lnTo>
                  <a:close/>
                </a:path>
              </a:pathLst>
            </a:custGeom>
            <a:solidFill>
              <a:srgbClr val="3153BB"/>
            </a:solidFill>
            <a:ln>
              <a:noFill/>
            </a:ln>
          </p:spPr>
          <p:txBody>
            <a:bodyPr/>
            <a:lstStyle/>
            <a:p>
              <a:endParaRPr lang="en-US"/>
            </a:p>
          </p:txBody>
        </p:sp>
        <p:sp>
          <p:nvSpPr>
            <p:cNvPr id="294" name="Google Shape;294;p35"/>
            <p:cNvSpPr txBox="1"/>
            <p:nvPr/>
          </p:nvSpPr>
          <p:spPr>
            <a:xfrm>
              <a:off x="7698354" y="3663828"/>
              <a:ext cx="2891400" cy="88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Don’t focus on medical jargon</a:t>
              </a:r>
              <a:endParaRPr sz="1200" b="0" i="0" u="none" strike="noStrike" cap="none">
                <a:solidFill>
                  <a:srgbClr val="000000"/>
                </a:solidFill>
                <a:latin typeface="Montserrat"/>
                <a:ea typeface="Montserrat"/>
                <a:cs typeface="Montserrat"/>
                <a:sym typeface="Montserrat"/>
              </a:endParaRPr>
            </a:p>
          </p:txBody>
        </p:sp>
        <p:sp>
          <p:nvSpPr>
            <p:cNvPr id="295" name="Google Shape;295;p35"/>
            <p:cNvSpPr txBox="1"/>
            <p:nvPr/>
          </p:nvSpPr>
          <p:spPr>
            <a:xfrm>
              <a:off x="7694304" y="2868819"/>
              <a:ext cx="2891400" cy="369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03</a:t>
              </a:r>
              <a:endParaRPr sz="700" b="0" i="0" u="none" strike="noStrike" cap="none">
                <a:solidFill>
                  <a:srgbClr val="000000"/>
                </a:solidFill>
                <a:latin typeface="Arial"/>
                <a:ea typeface="Arial"/>
                <a:cs typeface="Arial"/>
                <a:sym typeface="Arial"/>
              </a:endParaRPr>
            </a:p>
          </p:txBody>
        </p:sp>
        <p:sp>
          <p:nvSpPr>
            <p:cNvPr id="296" name="Google Shape;296;p35"/>
            <p:cNvSpPr/>
            <p:nvPr/>
          </p:nvSpPr>
          <p:spPr>
            <a:xfrm>
              <a:off x="11043180" y="2146200"/>
              <a:ext cx="3213376" cy="6016489"/>
            </a:xfrm>
            <a:custGeom>
              <a:avLst/>
              <a:gdLst/>
              <a:ahLst/>
              <a:cxnLst/>
              <a:rect l="l" t="t" r="r" b="b"/>
              <a:pathLst>
                <a:path w="10450004" h="13751975" extrusionOk="0">
                  <a:moveTo>
                    <a:pt x="0" y="0"/>
                  </a:moveTo>
                  <a:lnTo>
                    <a:pt x="0" y="13751975"/>
                  </a:lnTo>
                  <a:lnTo>
                    <a:pt x="10450004" y="13751975"/>
                  </a:lnTo>
                  <a:lnTo>
                    <a:pt x="10450004" y="0"/>
                  </a:lnTo>
                  <a:lnTo>
                    <a:pt x="0" y="0"/>
                  </a:lnTo>
                  <a:close/>
                  <a:moveTo>
                    <a:pt x="10389044" y="13691014"/>
                  </a:moveTo>
                  <a:lnTo>
                    <a:pt x="59690" y="13691014"/>
                  </a:lnTo>
                  <a:lnTo>
                    <a:pt x="59690" y="59690"/>
                  </a:lnTo>
                  <a:lnTo>
                    <a:pt x="10389044" y="59690"/>
                  </a:lnTo>
                  <a:lnTo>
                    <a:pt x="10389044" y="13691014"/>
                  </a:lnTo>
                  <a:close/>
                </a:path>
              </a:pathLst>
            </a:custGeom>
            <a:solidFill>
              <a:srgbClr val="3153BB"/>
            </a:solidFill>
            <a:ln>
              <a:noFill/>
            </a:ln>
          </p:spPr>
          <p:txBody>
            <a:bodyPr/>
            <a:lstStyle/>
            <a:p>
              <a:endParaRPr lang="en-US"/>
            </a:p>
          </p:txBody>
        </p:sp>
        <p:sp>
          <p:nvSpPr>
            <p:cNvPr id="297" name="Google Shape;297;p35"/>
            <p:cNvSpPr txBox="1"/>
            <p:nvPr/>
          </p:nvSpPr>
          <p:spPr>
            <a:xfrm>
              <a:off x="11204169" y="3663828"/>
              <a:ext cx="2891400" cy="502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chemeClr val="dk1"/>
                </a:buClr>
                <a:buSzPts val="600"/>
                <a:buFont typeface="Arial"/>
                <a:buNone/>
              </a:pPr>
              <a:r>
                <a:rPr lang="en" sz="1200" b="0" i="0" u="none" strike="noStrike" cap="none">
                  <a:solidFill>
                    <a:srgbClr val="071E3F"/>
                  </a:solidFill>
                  <a:latin typeface="Montserrat"/>
                  <a:ea typeface="Montserrat"/>
                  <a:cs typeface="Montserrat"/>
                  <a:sym typeface="Montserrat"/>
                </a:rPr>
                <a:t>Possess an open mind to recognize that what a provider may see as a successful delivery, the </a:t>
              </a:r>
              <a:endParaRPr sz="1200" b="0" i="0" u="none" strike="noStrike" cap="none">
                <a:solidFill>
                  <a:srgbClr val="071E3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600"/>
                <a:buFont typeface="Arial"/>
                <a:buNone/>
              </a:pPr>
              <a:r>
                <a:rPr lang="en" sz="1200" b="0" i="0" u="none" strike="noStrike" cap="none">
                  <a:solidFill>
                    <a:srgbClr val="071E3F"/>
                  </a:solidFill>
                  <a:latin typeface="Montserrat"/>
                  <a:ea typeface="Montserrat"/>
                  <a:cs typeface="Montserrat"/>
                  <a:sym typeface="Montserrat"/>
                </a:rPr>
                <a:t>patient may view as trauma </a:t>
              </a:r>
              <a:endParaRPr sz="1200" b="0" i="0" u="none" strike="noStrike" cap="none">
                <a:solidFill>
                  <a:srgbClr val="071E3F"/>
                </a:solidFill>
                <a:latin typeface="Montserrat"/>
                <a:ea typeface="Montserrat"/>
                <a:cs typeface="Montserrat"/>
                <a:sym typeface="Montserrat"/>
              </a:endParaRPr>
            </a:p>
            <a:p>
              <a:pPr marL="0" marR="0" lvl="0" indent="0" algn="ctr" rtl="0">
                <a:lnSpc>
                  <a:spcPct val="140000"/>
                </a:lnSpc>
                <a:spcBef>
                  <a:spcPts val="0"/>
                </a:spcBef>
                <a:spcAft>
                  <a:spcPts val="0"/>
                </a:spcAft>
                <a:buClr>
                  <a:schemeClr val="dk1"/>
                </a:buClr>
                <a:buSzPts val="600"/>
                <a:buFont typeface="Arial"/>
                <a:buNone/>
              </a:pPr>
              <a:endParaRPr sz="1200" b="0" i="0" u="none" strike="noStrike" cap="none">
                <a:solidFill>
                  <a:srgbClr val="071E3F"/>
                </a:solidFill>
                <a:latin typeface="Montserrat"/>
                <a:ea typeface="Montserrat"/>
                <a:cs typeface="Montserrat"/>
                <a:sym typeface="Montserrat"/>
              </a:endParaRPr>
            </a:p>
            <a:p>
              <a:pPr marL="0" marR="0" lvl="0" indent="0" algn="ctr" rtl="0">
                <a:lnSpc>
                  <a:spcPct val="140000"/>
                </a:lnSpc>
                <a:spcBef>
                  <a:spcPts val="0"/>
                </a:spcBef>
                <a:spcAft>
                  <a:spcPts val="0"/>
                </a:spcAft>
                <a:buClr>
                  <a:srgbClr val="000000"/>
                </a:buClr>
                <a:buSzPts val="1200"/>
                <a:buFont typeface="Arial"/>
                <a:buNone/>
              </a:pPr>
              <a:endParaRPr sz="1200" b="0" i="0" u="none" strike="noStrike" cap="none">
                <a:solidFill>
                  <a:srgbClr val="071E3F"/>
                </a:solidFill>
                <a:latin typeface="Montserrat"/>
                <a:ea typeface="Montserrat"/>
                <a:cs typeface="Montserrat"/>
                <a:sym typeface="Montserrat"/>
              </a:endParaRPr>
            </a:p>
          </p:txBody>
        </p:sp>
        <p:sp>
          <p:nvSpPr>
            <p:cNvPr id="298" name="Google Shape;298;p35"/>
            <p:cNvSpPr txBox="1"/>
            <p:nvPr/>
          </p:nvSpPr>
          <p:spPr>
            <a:xfrm>
              <a:off x="11200119" y="2868819"/>
              <a:ext cx="2891400" cy="369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04</a:t>
              </a:r>
              <a:endParaRPr sz="700" b="0" i="0" u="none" strike="noStrike" cap="none">
                <a:solidFill>
                  <a:srgbClr val="000000"/>
                </a:solidFill>
                <a:latin typeface="Arial"/>
                <a:ea typeface="Arial"/>
                <a:cs typeface="Arial"/>
                <a:sym typeface="Arial"/>
              </a:endParaRPr>
            </a:p>
          </p:txBody>
        </p:sp>
        <p:sp>
          <p:nvSpPr>
            <p:cNvPr id="299" name="Google Shape;299;p35"/>
            <p:cNvSpPr/>
            <p:nvPr/>
          </p:nvSpPr>
          <p:spPr>
            <a:xfrm>
              <a:off x="14549000" y="2146200"/>
              <a:ext cx="3213376" cy="6016489"/>
            </a:xfrm>
            <a:custGeom>
              <a:avLst/>
              <a:gdLst/>
              <a:ahLst/>
              <a:cxnLst/>
              <a:rect l="l" t="t" r="r" b="b"/>
              <a:pathLst>
                <a:path w="10450004" h="13751975" extrusionOk="0">
                  <a:moveTo>
                    <a:pt x="0" y="0"/>
                  </a:moveTo>
                  <a:lnTo>
                    <a:pt x="0" y="13751975"/>
                  </a:lnTo>
                  <a:lnTo>
                    <a:pt x="10450004" y="13751975"/>
                  </a:lnTo>
                  <a:lnTo>
                    <a:pt x="10450004" y="0"/>
                  </a:lnTo>
                  <a:lnTo>
                    <a:pt x="0" y="0"/>
                  </a:lnTo>
                  <a:close/>
                  <a:moveTo>
                    <a:pt x="10389044" y="13691014"/>
                  </a:moveTo>
                  <a:lnTo>
                    <a:pt x="59690" y="13691014"/>
                  </a:lnTo>
                  <a:lnTo>
                    <a:pt x="59690" y="59690"/>
                  </a:lnTo>
                  <a:lnTo>
                    <a:pt x="10389044" y="59690"/>
                  </a:lnTo>
                  <a:lnTo>
                    <a:pt x="10389044" y="13691014"/>
                  </a:lnTo>
                  <a:close/>
                </a:path>
              </a:pathLst>
            </a:custGeom>
            <a:solidFill>
              <a:srgbClr val="3153BB"/>
            </a:solidFill>
            <a:ln>
              <a:noFill/>
            </a:ln>
          </p:spPr>
          <p:txBody>
            <a:bodyPr/>
            <a:lstStyle/>
            <a:p>
              <a:endParaRPr lang="en-US"/>
            </a:p>
          </p:txBody>
        </p:sp>
        <p:sp>
          <p:nvSpPr>
            <p:cNvPr id="300" name="Google Shape;300;p35"/>
            <p:cNvSpPr txBox="1"/>
            <p:nvPr/>
          </p:nvSpPr>
          <p:spPr>
            <a:xfrm>
              <a:off x="14709994" y="3663828"/>
              <a:ext cx="2891400" cy="19209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Grief is the loss of all the things the PFP wanted it to be</a:t>
              </a:r>
              <a:endParaRPr sz="1200" b="0" i="0" u="none" strike="noStrike" cap="none">
                <a:solidFill>
                  <a:srgbClr val="000000"/>
                </a:solidFill>
                <a:latin typeface="Montserrat"/>
                <a:ea typeface="Montserrat"/>
                <a:cs typeface="Montserrat"/>
                <a:sym typeface="Montserrat"/>
              </a:endParaRPr>
            </a:p>
          </p:txBody>
        </p:sp>
        <p:sp>
          <p:nvSpPr>
            <p:cNvPr id="301" name="Google Shape;301;p35"/>
            <p:cNvSpPr txBox="1"/>
            <p:nvPr/>
          </p:nvSpPr>
          <p:spPr>
            <a:xfrm>
              <a:off x="14705944" y="2868819"/>
              <a:ext cx="2891400" cy="369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200"/>
                <a:buFont typeface="Arial"/>
                <a:buNone/>
              </a:pPr>
              <a:r>
                <a:rPr lang="en" sz="1200" b="0" i="0" u="none" strike="noStrike" cap="none">
                  <a:solidFill>
                    <a:srgbClr val="071E3F"/>
                  </a:solidFill>
                  <a:latin typeface="Montserrat"/>
                  <a:ea typeface="Montserrat"/>
                  <a:cs typeface="Montserrat"/>
                  <a:sym typeface="Montserrat"/>
                </a:rPr>
                <a:t>05</a:t>
              </a:r>
              <a:endParaRPr sz="700" b="0" i="0" u="none" strike="noStrike" cap="none">
                <a:solidFill>
                  <a:srgbClr val="000000"/>
                </a:solidFill>
                <a:latin typeface="Arial"/>
                <a:ea typeface="Arial"/>
                <a:cs typeface="Arial"/>
                <a:sym typeface="Arial"/>
              </a:endParaRPr>
            </a:p>
          </p:txBody>
        </p:sp>
      </p:grpSp>
      <p:pic>
        <p:nvPicPr>
          <p:cNvPr id="302" name="Google Shape;302;p35"/>
          <p:cNvPicPr preferRelativeResize="0"/>
          <p:nvPr/>
        </p:nvPicPr>
        <p:blipFill rotWithShape="1">
          <a:blip r:embed="rId3">
            <a:alphaModFix/>
          </a:blip>
          <a:srcRect/>
          <a:stretch/>
        </p:blipFill>
        <p:spPr>
          <a:xfrm>
            <a:off x="606994" y="2774656"/>
            <a:ext cx="987563" cy="987563"/>
          </a:xfrm>
          <a:prstGeom prst="rect">
            <a:avLst/>
          </a:prstGeom>
          <a:noFill/>
          <a:ln>
            <a:noFill/>
          </a:ln>
        </p:spPr>
      </p:pic>
      <p:pic>
        <p:nvPicPr>
          <p:cNvPr id="303" name="Google Shape;303;p35"/>
          <p:cNvPicPr preferRelativeResize="0"/>
          <p:nvPr/>
        </p:nvPicPr>
        <p:blipFill rotWithShape="1">
          <a:blip r:embed="rId4">
            <a:alphaModFix/>
          </a:blip>
          <a:srcRect b="4067"/>
          <a:stretch/>
        </p:blipFill>
        <p:spPr>
          <a:xfrm>
            <a:off x="7425762" y="3053375"/>
            <a:ext cx="1310975" cy="7088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307"/>
        <p:cNvGrpSpPr/>
        <p:nvPr/>
      </p:nvGrpSpPr>
      <p:grpSpPr>
        <a:xfrm>
          <a:off x="0" y="0"/>
          <a:ext cx="0" cy="0"/>
          <a:chOff x="0" y="0"/>
          <a:chExt cx="0" cy="0"/>
        </a:xfrm>
      </p:grpSpPr>
      <p:pic>
        <p:nvPicPr>
          <p:cNvPr id="308" name="Google Shape;308;p36"/>
          <p:cNvPicPr preferRelativeResize="0"/>
          <p:nvPr/>
        </p:nvPicPr>
        <p:blipFill rotWithShape="1">
          <a:blip r:embed="rId3">
            <a:alphaModFix/>
          </a:blip>
          <a:srcRect l="41190"/>
          <a:stretch/>
        </p:blipFill>
        <p:spPr>
          <a:xfrm>
            <a:off x="-25" y="0"/>
            <a:ext cx="3067875" cy="5143500"/>
          </a:xfrm>
          <a:prstGeom prst="rect">
            <a:avLst/>
          </a:prstGeom>
          <a:noFill/>
          <a:ln>
            <a:noFill/>
          </a:ln>
        </p:spPr>
      </p:pic>
      <p:sp>
        <p:nvSpPr>
          <p:cNvPr id="309" name="Google Shape;309;p36"/>
          <p:cNvSpPr/>
          <p:nvPr/>
        </p:nvSpPr>
        <p:spPr>
          <a:xfrm>
            <a:off x="-31" y="4637544"/>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35215"/>
          </a:solidFill>
          <a:ln>
            <a:noFill/>
          </a:ln>
        </p:spPr>
        <p:txBody>
          <a:bodyPr/>
          <a:lstStyle/>
          <a:p>
            <a:endParaRPr lang="en-US"/>
          </a:p>
        </p:txBody>
      </p:sp>
      <p:sp>
        <p:nvSpPr>
          <p:cNvPr id="310" name="Google Shape;310;p36"/>
          <p:cNvSpPr txBox="1"/>
          <p:nvPr/>
        </p:nvSpPr>
        <p:spPr>
          <a:xfrm>
            <a:off x="3129121" y="4756237"/>
            <a:ext cx="2752200" cy="277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en" sz="1800" b="1" i="0" u="none" strike="noStrike" cap="none">
                <a:solidFill>
                  <a:srgbClr val="FFE9F2"/>
                </a:solidFill>
                <a:latin typeface="Poppins"/>
                <a:ea typeface="Poppins"/>
                <a:cs typeface="Poppins"/>
                <a:sym typeface="Poppins"/>
              </a:rPr>
              <a:t>JUST TAKE ONE STEP</a:t>
            </a:r>
            <a:endParaRPr sz="1800" b="0" i="0" u="none" strike="noStrike" cap="none">
              <a:solidFill>
                <a:srgbClr val="000000"/>
              </a:solidFill>
              <a:latin typeface="Arial"/>
              <a:ea typeface="Arial"/>
              <a:cs typeface="Arial"/>
              <a:sym typeface="Arial"/>
            </a:endParaRPr>
          </a:p>
        </p:txBody>
      </p:sp>
      <p:grpSp>
        <p:nvGrpSpPr>
          <p:cNvPr id="311" name="Google Shape;311;p36"/>
          <p:cNvGrpSpPr/>
          <p:nvPr/>
        </p:nvGrpSpPr>
        <p:grpSpPr>
          <a:xfrm>
            <a:off x="3050725" y="4737428"/>
            <a:ext cx="78316" cy="314536"/>
            <a:chOff x="0" y="-99"/>
            <a:chExt cx="222300" cy="413700"/>
          </a:xfrm>
        </p:grpSpPr>
        <p:cxnSp>
          <p:nvCxnSpPr>
            <p:cNvPr id="312" name="Google Shape;312;p36"/>
            <p:cNvCxnSpPr/>
            <p:nvPr/>
          </p:nvCxnSpPr>
          <p:spPr>
            <a:xfrm>
              <a:off x="0" y="413601"/>
              <a:ext cx="222300" cy="0"/>
            </a:xfrm>
            <a:prstGeom prst="straightConnector1">
              <a:avLst/>
            </a:prstGeom>
            <a:noFill/>
            <a:ln w="38100" cap="flat" cmpd="sng">
              <a:solidFill>
                <a:srgbClr val="D62276"/>
              </a:solidFill>
              <a:prstDash val="solid"/>
              <a:round/>
              <a:headEnd type="none" w="sm" len="sm"/>
              <a:tailEnd type="none" w="sm" len="sm"/>
            </a:ln>
          </p:spPr>
        </p:cxnSp>
        <p:cxnSp>
          <p:nvCxnSpPr>
            <p:cNvPr id="313" name="Google Shape;313;p36"/>
            <p:cNvCxnSpPr/>
            <p:nvPr/>
          </p:nvCxnSpPr>
          <p:spPr>
            <a:xfrm>
              <a:off x="0" y="0"/>
              <a:ext cx="222300" cy="0"/>
            </a:xfrm>
            <a:prstGeom prst="straightConnector1">
              <a:avLst/>
            </a:prstGeom>
            <a:noFill/>
            <a:ln w="38100" cap="flat" cmpd="sng">
              <a:solidFill>
                <a:srgbClr val="D62276"/>
              </a:solidFill>
              <a:prstDash val="solid"/>
              <a:round/>
              <a:headEnd type="none" w="sm" len="sm"/>
              <a:tailEnd type="none" w="sm" len="sm"/>
            </a:ln>
          </p:spPr>
        </p:cxnSp>
        <p:cxnSp>
          <p:nvCxnSpPr>
            <p:cNvPr id="314" name="Google Shape;314;p36"/>
            <p:cNvCxnSpPr/>
            <p:nvPr/>
          </p:nvCxnSpPr>
          <p:spPr>
            <a:xfrm rot="-5400000">
              <a:off x="-187799" y="206751"/>
              <a:ext cx="413700" cy="0"/>
            </a:xfrm>
            <a:prstGeom prst="straightConnector1">
              <a:avLst/>
            </a:prstGeom>
            <a:noFill/>
            <a:ln w="38100" cap="flat" cmpd="sng">
              <a:solidFill>
                <a:srgbClr val="D62276"/>
              </a:solidFill>
              <a:prstDash val="solid"/>
              <a:round/>
              <a:headEnd type="none" w="sm" len="sm"/>
              <a:tailEnd type="none" w="sm" len="sm"/>
            </a:ln>
          </p:spPr>
        </p:cxnSp>
      </p:grpSp>
      <p:grpSp>
        <p:nvGrpSpPr>
          <p:cNvPr id="315" name="Google Shape;315;p36"/>
          <p:cNvGrpSpPr/>
          <p:nvPr/>
        </p:nvGrpSpPr>
        <p:grpSpPr>
          <a:xfrm>
            <a:off x="5881443" y="4735850"/>
            <a:ext cx="81219" cy="317819"/>
            <a:chOff x="435" y="-4"/>
            <a:chExt cx="230538" cy="418018"/>
          </a:xfrm>
        </p:grpSpPr>
        <p:cxnSp>
          <p:nvCxnSpPr>
            <p:cNvPr id="316" name="Google Shape;316;p36"/>
            <p:cNvCxnSpPr/>
            <p:nvPr/>
          </p:nvCxnSpPr>
          <p:spPr>
            <a:xfrm rot="10730419">
              <a:off x="412" y="2246"/>
              <a:ext cx="222346" cy="0"/>
            </a:xfrm>
            <a:prstGeom prst="straightConnector1">
              <a:avLst/>
            </a:prstGeom>
            <a:noFill/>
            <a:ln w="38100" cap="flat" cmpd="sng">
              <a:solidFill>
                <a:srgbClr val="D62276"/>
              </a:solidFill>
              <a:prstDash val="solid"/>
              <a:round/>
              <a:headEnd type="none" w="sm" len="sm"/>
              <a:tailEnd type="none" w="sm" len="sm"/>
            </a:ln>
          </p:spPr>
        </p:cxnSp>
        <p:cxnSp>
          <p:nvCxnSpPr>
            <p:cNvPr id="317" name="Google Shape;317;p36"/>
            <p:cNvCxnSpPr/>
            <p:nvPr/>
          </p:nvCxnSpPr>
          <p:spPr>
            <a:xfrm rot="10730419">
              <a:off x="8650" y="415764"/>
              <a:ext cx="222346" cy="0"/>
            </a:xfrm>
            <a:prstGeom prst="straightConnector1">
              <a:avLst/>
            </a:prstGeom>
            <a:noFill/>
            <a:ln w="38100" cap="flat" cmpd="sng">
              <a:solidFill>
                <a:srgbClr val="D62276"/>
              </a:solidFill>
              <a:prstDash val="solid"/>
              <a:round/>
              <a:headEnd type="none" w="sm" len="sm"/>
              <a:tailEnd type="none" w="sm" len="sm"/>
            </a:ln>
          </p:spPr>
        </p:cxnSp>
        <p:cxnSp>
          <p:nvCxnSpPr>
            <p:cNvPr id="318" name="Google Shape;318;p36"/>
            <p:cNvCxnSpPr/>
            <p:nvPr/>
          </p:nvCxnSpPr>
          <p:spPr>
            <a:xfrm rot="5332651">
              <a:off x="999" y="207076"/>
              <a:ext cx="413479" cy="0"/>
            </a:xfrm>
            <a:prstGeom prst="straightConnector1">
              <a:avLst/>
            </a:prstGeom>
            <a:noFill/>
            <a:ln w="38100" cap="flat" cmpd="sng">
              <a:solidFill>
                <a:srgbClr val="D62276"/>
              </a:solidFill>
              <a:prstDash val="solid"/>
              <a:round/>
              <a:headEnd type="none" w="sm" len="sm"/>
              <a:tailEnd type="none" w="sm" len="sm"/>
            </a:ln>
          </p:spPr>
        </p:cxnSp>
      </p:grpSp>
      <p:grpSp>
        <p:nvGrpSpPr>
          <p:cNvPr id="319" name="Google Shape;319;p36"/>
          <p:cNvGrpSpPr/>
          <p:nvPr/>
        </p:nvGrpSpPr>
        <p:grpSpPr>
          <a:xfrm>
            <a:off x="3910754" y="223089"/>
            <a:ext cx="4665678" cy="4054890"/>
            <a:chOff x="2789785" y="1323164"/>
            <a:chExt cx="5221800" cy="2497161"/>
          </a:xfrm>
        </p:grpSpPr>
        <p:sp>
          <p:nvSpPr>
            <p:cNvPr id="320" name="Google Shape;320;p36"/>
            <p:cNvSpPr/>
            <p:nvPr/>
          </p:nvSpPr>
          <p:spPr>
            <a:xfrm>
              <a:off x="2789785" y="1323164"/>
              <a:ext cx="5221800" cy="731700"/>
            </a:xfrm>
            <a:prstGeom prst="rect">
              <a:avLst/>
            </a:prstGeom>
            <a:solidFill>
              <a:srgbClr val="D62276"/>
            </a:solidFill>
            <a:ln>
              <a:noFill/>
            </a:ln>
            <a:effectLst>
              <a:outerShdw blurRad="57150" dist="19050" dir="5400000" algn="bl" rotWithShape="0">
                <a:schemeClr val="dk2">
                  <a:alpha val="49800"/>
                </a:schemeClr>
              </a:outerShdw>
            </a:effectLst>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321" name="Google Shape;321;p36"/>
            <p:cNvSpPr txBox="1"/>
            <p:nvPr/>
          </p:nvSpPr>
          <p:spPr>
            <a:xfrm>
              <a:off x="2914389" y="1407440"/>
              <a:ext cx="4765800" cy="575400"/>
            </a:xfrm>
            <a:prstGeom prst="rect">
              <a:avLst/>
            </a:prstGeom>
            <a:noFill/>
            <a:ln>
              <a:noFill/>
            </a:ln>
            <a:effectLst>
              <a:outerShdw blurRad="57150" dist="19050" dir="5400000" algn="bl" rotWithShape="0">
                <a:schemeClr val="dk2">
                  <a:alpha val="49800"/>
                </a:schemeClr>
              </a:outerShdw>
            </a:effectLst>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chemeClr val="dk1"/>
                </a:buClr>
                <a:buSzPts val="600"/>
                <a:buFont typeface="Arial"/>
                <a:buNone/>
              </a:pPr>
              <a:r>
                <a:rPr lang="en" sz="1300" b="0" i="0" u="none" strike="noStrike" cap="none">
                  <a:solidFill>
                    <a:schemeClr val="lt1"/>
                  </a:solidFill>
                  <a:latin typeface="Montserrat"/>
                  <a:ea typeface="Montserrat"/>
                  <a:cs typeface="Montserrat"/>
                  <a:sym typeface="Montserrat"/>
                </a:rPr>
                <a:t>Do you have a patient that can be apart of your next action plan?</a:t>
              </a:r>
              <a:endParaRPr sz="1300" b="0" i="0" u="none" strike="noStrike" cap="none">
                <a:solidFill>
                  <a:schemeClr val="lt1"/>
                </a:solidFill>
                <a:latin typeface="Montserrat"/>
                <a:ea typeface="Montserrat"/>
                <a:cs typeface="Montserrat"/>
                <a:sym typeface="Montserrat"/>
              </a:endParaRPr>
            </a:p>
          </p:txBody>
        </p:sp>
        <p:sp>
          <p:nvSpPr>
            <p:cNvPr id="322" name="Google Shape;322;p36"/>
            <p:cNvSpPr/>
            <p:nvPr/>
          </p:nvSpPr>
          <p:spPr>
            <a:xfrm>
              <a:off x="2789787" y="2207525"/>
              <a:ext cx="4860300" cy="731700"/>
            </a:xfrm>
            <a:prstGeom prst="rect">
              <a:avLst/>
            </a:prstGeom>
            <a:solidFill>
              <a:srgbClr val="E3AA01"/>
            </a:solidFill>
            <a:ln>
              <a:noFill/>
            </a:ln>
            <a:effectLst>
              <a:outerShdw blurRad="57150" dist="19050" dir="5400000" algn="bl" rotWithShape="0">
                <a:schemeClr val="dk2">
                  <a:alpha val="49800"/>
                </a:schemeClr>
              </a:outerShdw>
            </a:effectLst>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323" name="Google Shape;323;p36"/>
            <p:cNvSpPr txBox="1"/>
            <p:nvPr/>
          </p:nvSpPr>
          <p:spPr>
            <a:xfrm>
              <a:off x="2914368" y="2414097"/>
              <a:ext cx="4765800" cy="330600"/>
            </a:xfrm>
            <a:prstGeom prst="rect">
              <a:avLst/>
            </a:prstGeom>
            <a:noFill/>
            <a:ln>
              <a:noFill/>
            </a:ln>
            <a:effectLst>
              <a:outerShdw blurRad="57150" dist="19050" dir="5400000" algn="bl" rotWithShape="0">
                <a:schemeClr val="dk2">
                  <a:alpha val="49800"/>
                </a:schemeClr>
              </a:outerShdw>
            </a:effectLst>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chemeClr val="dk1"/>
                </a:buClr>
                <a:buSzPts val="600"/>
                <a:buFont typeface="Arial"/>
                <a:buNone/>
              </a:pPr>
              <a:r>
                <a:rPr lang="en" sz="1300" b="0" i="0" u="none" strike="noStrike" cap="none">
                  <a:solidFill>
                    <a:schemeClr val="lt1"/>
                  </a:solidFill>
                  <a:latin typeface="Montserrat"/>
                  <a:ea typeface="Montserrat"/>
                  <a:cs typeface="Montserrat"/>
                  <a:sym typeface="Montserrat"/>
                </a:rPr>
                <a:t>Can you have a patient review your surveys?</a:t>
              </a:r>
              <a:endParaRPr sz="1300" b="0" i="0" u="none" strike="noStrike" cap="none">
                <a:solidFill>
                  <a:schemeClr val="lt1"/>
                </a:solidFill>
                <a:latin typeface="Montserrat"/>
                <a:ea typeface="Montserrat"/>
                <a:cs typeface="Montserrat"/>
                <a:sym typeface="Montserrat"/>
              </a:endParaRPr>
            </a:p>
          </p:txBody>
        </p:sp>
        <p:sp>
          <p:nvSpPr>
            <p:cNvPr id="324" name="Google Shape;324;p36"/>
            <p:cNvSpPr/>
            <p:nvPr/>
          </p:nvSpPr>
          <p:spPr>
            <a:xfrm>
              <a:off x="2789787" y="3088625"/>
              <a:ext cx="4497600" cy="731700"/>
            </a:xfrm>
            <a:prstGeom prst="rect">
              <a:avLst/>
            </a:prstGeom>
            <a:solidFill>
              <a:srgbClr val="3153BB"/>
            </a:solidFill>
            <a:ln>
              <a:noFill/>
            </a:ln>
            <a:effectLst>
              <a:outerShdw blurRad="57150" dist="19050" dir="5400000" algn="bl" rotWithShape="0">
                <a:schemeClr val="dk2">
                  <a:alpha val="49800"/>
                </a:schemeClr>
              </a:outerShdw>
            </a:effectLst>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ontserrat"/>
                <a:ea typeface="Montserrat"/>
                <a:cs typeface="Montserrat"/>
                <a:sym typeface="Montserrat"/>
              </a:endParaRPr>
            </a:p>
          </p:txBody>
        </p:sp>
        <p:sp>
          <p:nvSpPr>
            <p:cNvPr id="325" name="Google Shape;325;p36"/>
            <p:cNvSpPr txBox="1"/>
            <p:nvPr/>
          </p:nvSpPr>
          <p:spPr>
            <a:xfrm>
              <a:off x="2914382" y="3295209"/>
              <a:ext cx="4497600" cy="330600"/>
            </a:xfrm>
            <a:prstGeom prst="rect">
              <a:avLst/>
            </a:prstGeom>
            <a:noFill/>
            <a:ln>
              <a:noFill/>
            </a:ln>
            <a:effectLst>
              <a:outerShdw blurRad="57150" dist="19050" dir="5400000" algn="bl" rotWithShape="0">
                <a:schemeClr val="dk2">
                  <a:alpha val="49800"/>
                </a:schemeClr>
              </a:outerShdw>
            </a:effectLst>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chemeClr val="dk1"/>
                </a:buClr>
                <a:buSzPts val="600"/>
                <a:buFont typeface="Arial"/>
                <a:buNone/>
              </a:pPr>
              <a:r>
                <a:rPr lang="en" sz="1300" b="0" i="0" u="none" strike="noStrike" cap="none">
                  <a:solidFill>
                    <a:schemeClr val="lt1"/>
                  </a:solidFill>
                  <a:latin typeface="Montserrat"/>
                  <a:ea typeface="Montserrat"/>
                  <a:cs typeface="Montserrat"/>
                  <a:sym typeface="Montserrat"/>
                </a:rPr>
                <a:t>How can you effectively communicate with your patient about what they’ve experienced?</a:t>
              </a:r>
              <a:endParaRPr sz="1300" b="0" i="0" u="none" strike="noStrike" cap="none">
                <a:solidFill>
                  <a:schemeClr val="lt1"/>
                </a:solidFill>
                <a:latin typeface="Montserrat"/>
                <a:ea typeface="Montserrat"/>
                <a:cs typeface="Montserrat"/>
                <a:sym typeface="Montserra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Shape 329"/>
        <p:cNvGrpSpPr/>
        <p:nvPr/>
      </p:nvGrpSpPr>
      <p:grpSpPr>
        <a:xfrm>
          <a:off x="0" y="0"/>
          <a:ext cx="0" cy="0"/>
          <a:chOff x="0" y="0"/>
          <a:chExt cx="0" cy="0"/>
        </a:xfrm>
      </p:grpSpPr>
      <p:sp>
        <p:nvSpPr>
          <p:cNvPr id="330" name="Google Shape;330;p37"/>
          <p:cNvSpPr txBox="1"/>
          <p:nvPr/>
        </p:nvSpPr>
        <p:spPr>
          <a:xfrm>
            <a:off x="514350" y="2302425"/>
            <a:ext cx="8115300" cy="5388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00"/>
              <a:buFont typeface="Arial"/>
              <a:buNone/>
            </a:pPr>
            <a:r>
              <a:rPr lang="en" sz="3500" b="0" i="0" u="none" strike="noStrike" cap="none">
                <a:solidFill>
                  <a:srgbClr val="FFE9F2"/>
                </a:solidFill>
                <a:latin typeface="Montserrat"/>
                <a:ea typeface="Montserrat"/>
                <a:cs typeface="Montserrat"/>
                <a:sym typeface="Montserrat"/>
              </a:rPr>
              <a:t>MoMMA’s Voices Overview</a:t>
            </a:r>
            <a:endParaRPr sz="3500" b="0" i="0" u="none" strike="noStrike" cap="none">
              <a:solidFill>
                <a:srgbClr val="FFE9F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334"/>
        <p:cNvGrpSpPr/>
        <p:nvPr/>
      </p:nvGrpSpPr>
      <p:grpSpPr>
        <a:xfrm>
          <a:off x="0" y="0"/>
          <a:ext cx="0" cy="0"/>
          <a:chOff x="0" y="0"/>
          <a:chExt cx="0" cy="0"/>
        </a:xfrm>
      </p:grpSpPr>
      <p:sp>
        <p:nvSpPr>
          <p:cNvPr id="335" name="Google Shape;335;p38"/>
          <p:cNvSpPr/>
          <p:nvPr/>
        </p:nvSpPr>
        <p:spPr>
          <a:xfrm>
            <a:off x="0" y="4629150"/>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D62276"/>
          </a:solidFill>
          <a:ln>
            <a:noFill/>
          </a:ln>
        </p:spPr>
        <p:txBody>
          <a:bodyPr/>
          <a:lstStyle/>
          <a:p>
            <a:endParaRPr lang="en-US"/>
          </a:p>
        </p:txBody>
      </p:sp>
      <p:sp>
        <p:nvSpPr>
          <p:cNvPr id="336" name="Google Shape;336;p38"/>
          <p:cNvSpPr txBox="1"/>
          <p:nvPr/>
        </p:nvSpPr>
        <p:spPr>
          <a:xfrm>
            <a:off x="2662125" y="4759944"/>
            <a:ext cx="3819900" cy="261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700"/>
              <a:buFont typeface="Arial"/>
              <a:buNone/>
            </a:pPr>
            <a:r>
              <a:rPr lang="en" sz="1700" b="1" i="0" u="none" strike="noStrike" cap="none">
                <a:solidFill>
                  <a:srgbClr val="EC6958"/>
                </a:solidFill>
                <a:latin typeface="Poppins"/>
                <a:ea typeface="Poppins"/>
                <a:cs typeface="Poppins"/>
                <a:sym typeface="Poppins"/>
              </a:rPr>
              <a:t>HOW DOES THE PROCESS WORK?</a:t>
            </a:r>
            <a:endParaRPr sz="1500" b="0" i="0" u="none" strike="noStrike" cap="none">
              <a:solidFill>
                <a:srgbClr val="000000"/>
              </a:solidFill>
              <a:latin typeface="Arial"/>
              <a:ea typeface="Arial"/>
              <a:cs typeface="Arial"/>
              <a:sym typeface="Arial"/>
            </a:endParaRPr>
          </a:p>
        </p:txBody>
      </p:sp>
      <p:grpSp>
        <p:nvGrpSpPr>
          <p:cNvPr id="337" name="Google Shape;337;p38"/>
          <p:cNvGrpSpPr/>
          <p:nvPr/>
        </p:nvGrpSpPr>
        <p:grpSpPr>
          <a:xfrm>
            <a:off x="2563588" y="4763566"/>
            <a:ext cx="105681" cy="254302"/>
            <a:chOff x="0" y="-99"/>
            <a:chExt cx="222300" cy="413701"/>
          </a:xfrm>
        </p:grpSpPr>
        <p:cxnSp>
          <p:nvCxnSpPr>
            <p:cNvPr id="338" name="Google Shape;338;p38"/>
            <p:cNvCxnSpPr/>
            <p:nvPr/>
          </p:nvCxnSpPr>
          <p:spPr>
            <a:xfrm>
              <a:off x="0" y="413601"/>
              <a:ext cx="222300" cy="0"/>
            </a:xfrm>
            <a:prstGeom prst="straightConnector1">
              <a:avLst/>
            </a:prstGeom>
            <a:noFill/>
            <a:ln w="38100" cap="flat" cmpd="sng">
              <a:solidFill>
                <a:srgbClr val="F35215"/>
              </a:solidFill>
              <a:prstDash val="solid"/>
              <a:round/>
              <a:headEnd type="none" w="sm" len="sm"/>
              <a:tailEnd type="none" w="sm" len="sm"/>
            </a:ln>
          </p:spPr>
        </p:cxnSp>
        <p:cxnSp>
          <p:nvCxnSpPr>
            <p:cNvPr id="339" name="Google Shape;339;p38"/>
            <p:cNvCxnSpPr/>
            <p:nvPr/>
          </p:nvCxnSpPr>
          <p:spPr>
            <a:xfrm>
              <a:off x="0" y="0"/>
              <a:ext cx="222300" cy="0"/>
            </a:xfrm>
            <a:prstGeom prst="straightConnector1">
              <a:avLst/>
            </a:prstGeom>
            <a:noFill/>
            <a:ln w="38100" cap="flat" cmpd="sng">
              <a:solidFill>
                <a:srgbClr val="F35215"/>
              </a:solidFill>
              <a:prstDash val="solid"/>
              <a:round/>
              <a:headEnd type="none" w="sm" len="sm"/>
              <a:tailEnd type="none" w="sm" len="sm"/>
            </a:ln>
          </p:spPr>
        </p:cxnSp>
        <p:cxnSp>
          <p:nvCxnSpPr>
            <p:cNvPr id="340" name="Google Shape;340;p38"/>
            <p:cNvCxnSpPr/>
            <p:nvPr/>
          </p:nvCxnSpPr>
          <p:spPr>
            <a:xfrm rot="-5400000">
              <a:off x="-187799" y="206751"/>
              <a:ext cx="413700" cy="0"/>
            </a:xfrm>
            <a:prstGeom prst="straightConnector1">
              <a:avLst/>
            </a:prstGeom>
            <a:noFill/>
            <a:ln w="38100" cap="flat" cmpd="sng">
              <a:solidFill>
                <a:srgbClr val="F35215"/>
              </a:solidFill>
              <a:prstDash val="solid"/>
              <a:round/>
              <a:headEnd type="none" w="sm" len="sm"/>
              <a:tailEnd type="none" w="sm" len="sm"/>
            </a:ln>
          </p:spPr>
        </p:cxnSp>
      </p:grpSp>
      <p:grpSp>
        <p:nvGrpSpPr>
          <p:cNvPr id="341" name="Google Shape;341;p38"/>
          <p:cNvGrpSpPr/>
          <p:nvPr/>
        </p:nvGrpSpPr>
        <p:grpSpPr>
          <a:xfrm>
            <a:off x="6383724" y="4763003"/>
            <a:ext cx="109598" cy="254280"/>
            <a:chOff x="435" y="-4"/>
            <a:chExt cx="230538" cy="418018"/>
          </a:xfrm>
        </p:grpSpPr>
        <p:cxnSp>
          <p:nvCxnSpPr>
            <p:cNvPr id="342" name="Google Shape;342;p38"/>
            <p:cNvCxnSpPr/>
            <p:nvPr/>
          </p:nvCxnSpPr>
          <p:spPr>
            <a:xfrm rot="10730419">
              <a:off x="412" y="2246"/>
              <a:ext cx="222346" cy="0"/>
            </a:xfrm>
            <a:prstGeom prst="straightConnector1">
              <a:avLst/>
            </a:prstGeom>
            <a:noFill/>
            <a:ln w="38100" cap="flat" cmpd="sng">
              <a:solidFill>
                <a:srgbClr val="F35215"/>
              </a:solidFill>
              <a:prstDash val="solid"/>
              <a:round/>
              <a:headEnd type="none" w="sm" len="sm"/>
              <a:tailEnd type="none" w="sm" len="sm"/>
            </a:ln>
          </p:spPr>
        </p:cxnSp>
        <p:cxnSp>
          <p:nvCxnSpPr>
            <p:cNvPr id="343" name="Google Shape;343;p38"/>
            <p:cNvCxnSpPr/>
            <p:nvPr/>
          </p:nvCxnSpPr>
          <p:spPr>
            <a:xfrm rot="10730419">
              <a:off x="8650" y="415764"/>
              <a:ext cx="222346" cy="0"/>
            </a:xfrm>
            <a:prstGeom prst="straightConnector1">
              <a:avLst/>
            </a:prstGeom>
            <a:noFill/>
            <a:ln w="38100" cap="flat" cmpd="sng">
              <a:solidFill>
                <a:srgbClr val="F35215"/>
              </a:solidFill>
              <a:prstDash val="solid"/>
              <a:round/>
              <a:headEnd type="none" w="sm" len="sm"/>
              <a:tailEnd type="none" w="sm" len="sm"/>
            </a:ln>
          </p:spPr>
        </p:cxnSp>
        <p:cxnSp>
          <p:nvCxnSpPr>
            <p:cNvPr id="344" name="Google Shape;344;p38"/>
            <p:cNvCxnSpPr/>
            <p:nvPr/>
          </p:nvCxnSpPr>
          <p:spPr>
            <a:xfrm rot="5332651">
              <a:off x="999" y="207076"/>
              <a:ext cx="413479" cy="0"/>
            </a:xfrm>
            <a:prstGeom prst="straightConnector1">
              <a:avLst/>
            </a:prstGeom>
            <a:noFill/>
            <a:ln w="38100" cap="flat" cmpd="sng">
              <a:solidFill>
                <a:srgbClr val="F35215"/>
              </a:solidFill>
              <a:prstDash val="solid"/>
              <a:round/>
              <a:headEnd type="none" w="sm" len="sm"/>
              <a:tailEnd type="none" w="sm" len="sm"/>
            </a:ln>
          </p:spPr>
        </p:cxnSp>
      </p:grpSp>
      <p:sp>
        <p:nvSpPr>
          <p:cNvPr id="345" name="Google Shape;345;p38"/>
          <p:cNvSpPr/>
          <p:nvPr/>
        </p:nvSpPr>
        <p:spPr>
          <a:xfrm>
            <a:off x="413540" y="496635"/>
            <a:ext cx="3555000" cy="3520800"/>
          </a:xfrm>
          <a:prstGeom prst="ellipse">
            <a:avLst/>
          </a:prstGeom>
          <a:solidFill>
            <a:srgbClr val="1F497D"/>
          </a:solid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grpSp>
        <p:nvGrpSpPr>
          <p:cNvPr id="346" name="Google Shape;346;p38"/>
          <p:cNvGrpSpPr/>
          <p:nvPr/>
        </p:nvGrpSpPr>
        <p:grpSpPr>
          <a:xfrm>
            <a:off x="1081686" y="307142"/>
            <a:ext cx="2101799" cy="1965862"/>
            <a:chOff x="3486821" y="410488"/>
            <a:chExt cx="2293539" cy="2166000"/>
          </a:xfrm>
        </p:grpSpPr>
        <p:sp>
          <p:nvSpPr>
            <p:cNvPr id="347" name="Google Shape;347;p38"/>
            <p:cNvSpPr/>
            <p:nvPr/>
          </p:nvSpPr>
          <p:spPr>
            <a:xfrm>
              <a:off x="3614360" y="410488"/>
              <a:ext cx="2166000" cy="2166000"/>
            </a:xfrm>
            <a:prstGeom prst="ellipse">
              <a:avLst/>
            </a:prstGeom>
            <a:solidFill>
              <a:srgbClr val="F35215"/>
            </a:solid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348" name="Google Shape;348;p38"/>
            <p:cNvSpPr txBox="1"/>
            <p:nvPr/>
          </p:nvSpPr>
          <p:spPr>
            <a:xfrm>
              <a:off x="3486821" y="924350"/>
              <a:ext cx="1970700" cy="702900"/>
            </a:xfrm>
            <a:prstGeom prst="rect">
              <a:avLst/>
            </a:prstGeom>
            <a:no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228600" marR="0" lvl="0" indent="0" algn="ctr" rtl="0">
                <a:lnSpc>
                  <a:spcPct val="100000"/>
                </a:lnSpc>
                <a:spcBef>
                  <a:spcPts val="0"/>
                </a:spcBef>
                <a:spcAft>
                  <a:spcPts val="0"/>
                </a:spcAft>
                <a:buClr>
                  <a:srgbClr val="000000"/>
                </a:buClr>
                <a:buSzPts val="1300"/>
                <a:buFont typeface="Arial"/>
                <a:buNone/>
              </a:pPr>
              <a:r>
                <a:rPr lang="en" sz="1300" b="0" i="0" u="sng" strike="noStrike" cap="none">
                  <a:solidFill>
                    <a:srgbClr val="FFFFF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Matchmaker!</a:t>
              </a:r>
              <a:endParaRPr sz="1300" b="0" i="0" u="none" strike="noStrike" cap="none">
                <a:solidFill>
                  <a:srgbClr val="FFFFFF"/>
                </a:solidFill>
                <a:latin typeface="Roboto"/>
                <a:ea typeface="Roboto"/>
                <a:cs typeface="Roboto"/>
                <a:sym typeface="Roboto"/>
              </a:endParaRPr>
            </a:p>
          </p:txBody>
        </p:sp>
      </p:grpSp>
      <p:grpSp>
        <p:nvGrpSpPr>
          <p:cNvPr id="349" name="Google Shape;349;p38"/>
          <p:cNvGrpSpPr/>
          <p:nvPr/>
        </p:nvGrpSpPr>
        <p:grpSpPr>
          <a:xfrm>
            <a:off x="195133" y="1290398"/>
            <a:ext cx="1984922" cy="1965862"/>
            <a:chOff x="2519466" y="1493908"/>
            <a:chExt cx="2166000" cy="2166000"/>
          </a:xfrm>
        </p:grpSpPr>
        <p:sp>
          <p:nvSpPr>
            <p:cNvPr id="350" name="Google Shape;350;p38"/>
            <p:cNvSpPr/>
            <p:nvPr/>
          </p:nvSpPr>
          <p:spPr>
            <a:xfrm>
              <a:off x="2519466" y="1493908"/>
              <a:ext cx="2166000" cy="2166000"/>
            </a:xfrm>
            <a:prstGeom prst="ellipse">
              <a:avLst/>
            </a:prstGeom>
            <a:solidFill>
              <a:srgbClr val="EF73A2"/>
            </a:solid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351" name="Google Shape;351;p38"/>
            <p:cNvSpPr txBox="1"/>
            <p:nvPr/>
          </p:nvSpPr>
          <p:spPr>
            <a:xfrm>
              <a:off x="2601163" y="2232100"/>
              <a:ext cx="1496100" cy="702900"/>
            </a:xfrm>
            <a:prstGeom prst="rect">
              <a:avLst/>
            </a:prstGeom>
            <a:no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0" i="0" u="sng" strike="noStrike" cap="none">
                  <a:solidFill>
                    <a:srgbClr val="FFFFFF"/>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Our Impact</a:t>
              </a:r>
              <a:endParaRPr sz="1300" b="0" i="0" u="none" strike="noStrike" cap="none">
                <a:solidFill>
                  <a:srgbClr val="FFFFFF"/>
                </a:solidFill>
                <a:latin typeface="Montserrat"/>
                <a:ea typeface="Montserrat"/>
                <a:cs typeface="Montserrat"/>
                <a:sym typeface="Montserrat"/>
              </a:endParaRPr>
            </a:p>
          </p:txBody>
        </p:sp>
      </p:grpSp>
      <p:grpSp>
        <p:nvGrpSpPr>
          <p:cNvPr id="352" name="Google Shape;352;p38"/>
          <p:cNvGrpSpPr/>
          <p:nvPr/>
        </p:nvGrpSpPr>
        <p:grpSpPr>
          <a:xfrm>
            <a:off x="1198485" y="2264291"/>
            <a:ext cx="1984922" cy="1965862"/>
            <a:chOff x="3614356" y="2566908"/>
            <a:chExt cx="2166000" cy="2166000"/>
          </a:xfrm>
        </p:grpSpPr>
        <p:sp>
          <p:nvSpPr>
            <p:cNvPr id="353" name="Google Shape;353;p38"/>
            <p:cNvSpPr/>
            <p:nvPr/>
          </p:nvSpPr>
          <p:spPr>
            <a:xfrm>
              <a:off x="3614356" y="2566908"/>
              <a:ext cx="2166000" cy="2166000"/>
            </a:xfrm>
            <a:prstGeom prst="ellipse">
              <a:avLst/>
            </a:prstGeom>
            <a:solidFill>
              <a:srgbClr val="E3AA01"/>
            </a:solid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354" name="Google Shape;354;p38"/>
            <p:cNvSpPr txBox="1"/>
            <p:nvPr/>
          </p:nvSpPr>
          <p:spPr>
            <a:xfrm>
              <a:off x="3904702" y="3454600"/>
              <a:ext cx="1757100" cy="702900"/>
            </a:xfrm>
            <a:prstGeom prst="rect">
              <a:avLst/>
            </a:prstGeom>
            <a:no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Montserrat"/>
                  <a:ea typeface="Montserrat"/>
                  <a:cs typeface="Montserrat"/>
                  <a:sym typeface="Montserrat"/>
                </a:rPr>
                <a:t>Feedback/</a:t>
              </a:r>
              <a:endParaRPr sz="1300" b="0" i="0" u="none" strike="noStrike" cap="none">
                <a:solidFill>
                  <a:srgbClr val="FFFFF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rgbClr val="FFFFFF"/>
                  </a:solidFill>
                  <a:latin typeface="Montserrat"/>
                  <a:ea typeface="Montserrat"/>
                  <a:cs typeface="Montserrat"/>
                  <a:sym typeface="Montserrat"/>
                </a:rPr>
                <a:t>Data Collection</a:t>
              </a:r>
              <a:endParaRPr sz="1300" b="0" i="0" u="none" strike="noStrike" cap="none">
                <a:solidFill>
                  <a:srgbClr val="FFFFFF"/>
                </a:solidFill>
                <a:latin typeface="Roboto"/>
                <a:ea typeface="Roboto"/>
                <a:cs typeface="Roboto"/>
                <a:sym typeface="Roboto"/>
              </a:endParaRPr>
            </a:p>
          </p:txBody>
        </p:sp>
      </p:grpSp>
      <p:grpSp>
        <p:nvGrpSpPr>
          <p:cNvPr id="355" name="Google Shape;355;p38"/>
          <p:cNvGrpSpPr/>
          <p:nvPr/>
        </p:nvGrpSpPr>
        <p:grpSpPr>
          <a:xfrm>
            <a:off x="2195110" y="1290367"/>
            <a:ext cx="1984922" cy="1965862"/>
            <a:chOff x="4701894" y="1493874"/>
            <a:chExt cx="2166000" cy="2166000"/>
          </a:xfrm>
        </p:grpSpPr>
        <p:sp>
          <p:nvSpPr>
            <p:cNvPr id="356" name="Google Shape;356;p38"/>
            <p:cNvSpPr/>
            <p:nvPr/>
          </p:nvSpPr>
          <p:spPr>
            <a:xfrm>
              <a:off x="4701894" y="1493874"/>
              <a:ext cx="2166000" cy="2166000"/>
            </a:xfrm>
            <a:prstGeom prst="ellipse">
              <a:avLst/>
            </a:prstGeom>
            <a:solidFill>
              <a:srgbClr val="D62276"/>
            </a:solid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sp>
          <p:nvSpPr>
            <p:cNvPr id="357" name="Google Shape;357;p38"/>
            <p:cNvSpPr txBox="1"/>
            <p:nvPr/>
          </p:nvSpPr>
          <p:spPr>
            <a:xfrm>
              <a:off x="5295700" y="2220300"/>
              <a:ext cx="1496100" cy="703800"/>
            </a:xfrm>
            <a:prstGeom prst="rect">
              <a:avLst/>
            </a:prstGeom>
            <a:no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 sz="1300" b="0" i="0" u="sng" strike="noStrike" cap="none">
                  <a:solidFill>
                    <a:srgbClr val="FFFF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Find a Certified PFP </a:t>
              </a:r>
              <a:endParaRPr sz="1300" b="0" i="0" u="none" strike="noStrike" cap="none">
                <a:solidFill>
                  <a:srgbClr val="FFFFFF"/>
                </a:solidFill>
                <a:latin typeface="Roboto"/>
                <a:ea typeface="Roboto"/>
                <a:cs typeface="Roboto"/>
                <a:sym typeface="Roboto"/>
              </a:endParaRPr>
            </a:p>
          </p:txBody>
        </p:sp>
      </p:grpSp>
      <p:sp>
        <p:nvSpPr>
          <p:cNvPr id="358" name="Google Shape;358;p38"/>
          <p:cNvSpPr/>
          <p:nvPr/>
        </p:nvSpPr>
        <p:spPr>
          <a:xfrm>
            <a:off x="1629572" y="1700867"/>
            <a:ext cx="1123500" cy="1112400"/>
          </a:xfrm>
          <a:prstGeom prst="ellipse">
            <a:avLst/>
          </a:prstGeom>
          <a:solidFill>
            <a:srgbClr val="3153BB"/>
          </a:solidFill>
          <a:ln>
            <a:noFill/>
          </a:ln>
          <a:effectLst>
            <a:outerShdw blurRad="57150" dist="19050" dir="5400000" algn="bl" rotWithShape="0">
              <a:srgbClr val="333333">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p:txBody>
      </p:sp>
      <p:pic>
        <p:nvPicPr>
          <p:cNvPr id="359" name="Google Shape;359;p38"/>
          <p:cNvPicPr preferRelativeResize="0"/>
          <p:nvPr/>
        </p:nvPicPr>
        <p:blipFill rotWithShape="1">
          <a:blip r:embed="rId6">
            <a:alphaModFix/>
          </a:blip>
          <a:srcRect/>
          <a:stretch/>
        </p:blipFill>
        <p:spPr>
          <a:xfrm>
            <a:off x="4422388" y="1025975"/>
            <a:ext cx="4452187" cy="2485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1E3F"/>
        </a:solidFill>
        <a:effectLst/>
      </p:bgPr>
    </p:bg>
    <p:spTree>
      <p:nvGrpSpPr>
        <p:cNvPr id="1" name="Shape 363"/>
        <p:cNvGrpSpPr/>
        <p:nvPr/>
      </p:nvGrpSpPr>
      <p:grpSpPr>
        <a:xfrm>
          <a:off x="0" y="0"/>
          <a:ext cx="0" cy="0"/>
          <a:chOff x="0" y="0"/>
          <a:chExt cx="0" cy="0"/>
        </a:xfrm>
      </p:grpSpPr>
      <p:sp>
        <p:nvSpPr>
          <p:cNvPr id="364" name="Google Shape;364;p39"/>
          <p:cNvSpPr/>
          <p:nvPr/>
        </p:nvSpPr>
        <p:spPr>
          <a:xfrm>
            <a:off x="0" y="4629150"/>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E3AA01"/>
          </a:solidFill>
          <a:ln>
            <a:noFill/>
          </a:ln>
        </p:spPr>
        <p:txBody>
          <a:bodyPr/>
          <a:lstStyle/>
          <a:p>
            <a:endParaRPr lang="en-US"/>
          </a:p>
        </p:txBody>
      </p:sp>
      <p:sp>
        <p:nvSpPr>
          <p:cNvPr id="365" name="Google Shape;365;p39"/>
          <p:cNvSpPr txBox="1"/>
          <p:nvPr/>
        </p:nvSpPr>
        <p:spPr>
          <a:xfrm>
            <a:off x="2402072" y="4770896"/>
            <a:ext cx="43758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FFE9F2"/>
                </a:solidFill>
                <a:latin typeface="Poppins"/>
                <a:ea typeface="Poppins"/>
                <a:cs typeface="Poppins"/>
                <a:sym typeface="Poppins"/>
              </a:rPr>
              <a:t>HOW CAN MOMMA’S VOICES HELP YOU?</a:t>
            </a:r>
            <a:endParaRPr sz="1300" b="0" i="0" u="none" strike="noStrike" cap="none">
              <a:solidFill>
                <a:srgbClr val="000000"/>
              </a:solidFill>
              <a:latin typeface="Arial"/>
              <a:ea typeface="Arial"/>
              <a:cs typeface="Arial"/>
              <a:sym typeface="Arial"/>
            </a:endParaRPr>
          </a:p>
        </p:txBody>
      </p:sp>
      <p:grpSp>
        <p:nvGrpSpPr>
          <p:cNvPr id="366" name="Google Shape;366;p39"/>
          <p:cNvGrpSpPr/>
          <p:nvPr/>
        </p:nvGrpSpPr>
        <p:grpSpPr>
          <a:xfrm>
            <a:off x="2366282" y="4723112"/>
            <a:ext cx="117663" cy="326368"/>
            <a:chOff x="0" y="-99"/>
            <a:chExt cx="222300" cy="413701"/>
          </a:xfrm>
        </p:grpSpPr>
        <p:cxnSp>
          <p:nvCxnSpPr>
            <p:cNvPr id="367" name="Google Shape;367;p39"/>
            <p:cNvCxnSpPr/>
            <p:nvPr/>
          </p:nvCxnSpPr>
          <p:spPr>
            <a:xfrm>
              <a:off x="0" y="413601"/>
              <a:ext cx="222300" cy="0"/>
            </a:xfrm>
            <a:prstGeom prst="straightConnector1">
              <a:avLst/>
            </a:prstGeom>
            <a:noFill/>
            <a:ln w="38100" cap="flat" cmpd="sng">
              <a:solidFill>
                <a:srgbClr val="D62276"/>
              </a:solidFill>
              <a:prstDash val="solid"/>
              <a:round/>
              <a:headEnd type="none" w="sm" len="sm"/>
              <a:tailEnd type="none" w="sm" len="sm"/>
            </a:ln>
          </p:spPr>
        </p:cxnSp>
        <p:cxnSp>
          <p:nvCxnSpPr>
            <p:cNvPr id="368" name="Google Shape;368;p39"/>
            <p:cNvCxnSpPr/>
            <p:nvPr/>
          </p:nvCxnSpPr>
          <p:spPr>
            <a:xfrm>
              <a:off x="0" y="0"/>
              <a:ext cx="222300" cy="0"/>
            </a:xfrm>
            <a:prstGeom prst="straightConnector1">
              <a:avLst/>
            </a:prstGeom>
            <a:noFill/>
            <a:ln w="38100" cap="flat" cmpd="sng">
              <a:solidFill>
                <a:srgbClr val="D62276"/>
              </a:solidFill>
              <a:prstDash val="solid"/>
              <a:round/>
              <a:headEnd type="none" w="sm" len="sm"/>
              <a:tailEnd type="none" w="sm" len="sm"/>
            </a:ln>
          </p:spPr>
        </p:cxnSp>
        <p:cxnSp>
          <p:nvCxnSpPr>
            <p:cNvPr id="369" name="Google Shape;369;p39"/>
            <p:cNvCxnSpPr/>
            <p:nvPr/>
          </p:nvCxnSpPr>
          <p:spPr>
            <a:xfrm rot="-5400000">
              <a:off x="-187799" y="206751"/>
              <a:ext cx="413700" cy="0"/>
            </a:xfrm>
            <a:prstGeom prst="straightConnector1">
              <a:avLst/>
            </a:prstGeom>
            <a:noFill/>
            <a:ln w="38100" cap="flat" cmpd="sng">
              <a:solidFill>
                <a:srgbClr val="D62276"/>
              </a:solidFill>
              <a:prstDash val="solid"/>
              <a:round/>
              <a:headEnd type="none" w="sm" len="sm"/>
              <a:tailEnd type="none" w="sm" len="sm"/>
            </a:ln>
          </p:spPr>
        </p:cxnSp>
      </p:grpSp>
      <p:grpSp>
        <p:nvGrpSpPr>
          <p:cNvPr id="370" name="Google Shape;370;p39"/>
          <p:cNvGrpSpPr/>
          <p:nvPr/>
        </p:nvGrpSpPr>
        <p:grpSpPr>
          <a:xfrm>
            <a:off x="6619933" y="4721475"/>
            <a:ext cx="122024" cy="329774"/>
            <a:chOff x="435" y="-4"/>
            <a:chExt cx="230538" cy="418018"/>
          </a:xfrm>
        </p:grpSpPr>
        <p:cxnSp>
          <p:nvCxnSpPr>
            <p:cNvPr id="371" name="Google Shape;371;p39"/>
            <p:cNvCxnSpPr/>
            <p:nvPr/>
          </p:nvCxnSpPr>
          <p:spPr>
            <a:xfrm rot="10730419">
              <a:off x="412" y="2246"/>
              <a:ext cx="222346" cy="0"/>
            </a:xfrm>
            <a:prstGeom prst="straightConnector1">
              <a:avLst/>
            </a:prstGeom>
            <a:noFill/>
            <a:ln w="38100" cap="flat" cmpd="sng">
              <a:solidFill>
                <a:srgbClr val="D62276"/>
              </a:solidFill>
              <a:prstDash val="solid"/>
              <a:round/>
              <a:headEnd type="none" w="sm" len="sm"/>
              <a:tailEnd type="none" w="sm" len="sm"/>
            </a:ln>
          </p:spPr>
        </p:cxnSp>
        <p:cxnSp>
          <p:nvCxnSpPr>
            <p:cNvPr id="372" name="Google Shape;372;p39"/>
            <p:cNvCxnSpPr/>
            <p:nvPr/>
          </p:nvCxnSpPr>
          <p:spPr>
            <a:xfrm rot="10730419">
              <a:off x="8650" y="415764"/>
              <a:ext cx="222346" cy="0"/>
            </a:xfrm>
            <a:prstGeom prst="straightConnector1">
              <a:avLst/>
            </a:prstGeom>
            <a:noFill/>
            <a:ln w="38100" cap="flat" cmpd="sng">
              <a:solidFill>
                <a:srgbClr val="D62276"/>
              </a:solidFill>
              <a:prstDash val="solid"/>
              <a:round/>
              <a:headEnd type="none" w="sm" len="sm"/>
              <a:tailEnd type="none" w="sm" len="sm"/>
            </a:ln>
          </p:spPr>
        </p:cxnSp>
        <p:cxnSp>
          <p:nvCxnSpPr>
            <p:cNvPr id="373" name="Google Shape;373;p39"/>
            <p:cNvCxnSpPr/>
            <p:nvPr/>
          </p:nvCxnSpPr>
          <p:spPr>
            <a:xfrm rot="5332651">
              <a:off x="999" y="207076"/>
              <a:ext cx="413479" cy="0"/>
            </a:xfrm>
            <a:prstGeom prst="straightConnector1">
              <a:avLst/>
            </a:prstGeom>
            <a:noFill/>
            <a:ln w="38100" cap="flat" cmpd="sng">
              <a:solidFill>
                <a:srgbClr val="D62276"/>
              </a:solidFill>
              <a:prstDash val="solid"/>
              <a:round/>
              <a:headEnd type="none" w="sm" len="sm"/>
              <a:tailEnd type="none" w="sm" len="sm"/>
            </a:ln>
          </p:spPr>
        </p:cxnSp>
      </p:grpSp>
      <p:sp>
        <p:nvSpPr>
          <p:cNvPr id="374" name="Google Shape;374;p39"/>
          <p:cNvSpPr txBox="1"/>
          <p:nvPr/>
        </p:nvSpPr>
        <p:spPr>
          <a:xfrm>
            <a:off x="843582" y="599112"/>
            <a:ext cx="1863600" cy="1148700"/>
          </a:xfrm>
          <a:prstGeom prst="rect">
            <a:avLst/>
          </a:prstGeom>
          <a:noFill/>
          <a:ln>
            <a:noFill/>
          </a:ln>
          <a:effectLst>
            <a:outerShdw blurRad="57150" dist="19050" dir="5400000" algn="bl" rotWithShape="0">
              <a:schemeClr val="dk2">
                <a:alpha val="49800"/>
              </a:schemeClr>
            </a:outerShdw>
          </a:effectLst>
        </p:spPr>
        <p:txBody>
          <a:bodyPr spcFirstLastPara="1" wrap="square" lIns="45725" tIns="45725" rIns="45725" bIns="45725" anchor="ctr" anchorCtr="0">
            <a:noAutofit/>
          </a:bodyPr>
          <a:lstStyle/>
          <a:p>
            <a:pPr marL="0" marR="0" lvl="0" indent="0" algn="r" rtl="0">
              <a:lnSpc>
                <a:spcPct val="100000"/>
              </a:lnSpc>
              <a:spcBef>
                <a:spcPts val="0"/>
              </a:spcBef>
              <a:spcAft>
                <a:spcPts val="0"/>
              </a:spcAft>
              <a:buClr>
                <a:srgbClr val="000000"/>
              </a:buClr>
              <a:buSzPts val="1300"/>
              <a:buFont typeface="Arial"/>
              <a:buNone/>
            </a:pPr>
            <a:r>
              <a:rPr lang="en" sz="1300" b="0" i="0" u="none" strike="noStrike" cap="none">
                <a:solidFill>
                  <a:srgbClr val="FFE9F2"/>
                </a:solidFill>
                <a:latin typeface="Montserrat"/>
                <a:ea typeface="Montserrat"/>
                <a:cs typeface="Montserrat"/>
                <a:sym typeface="Montserrat"/>
              </a:rPr>
              <a:t>Train your patient family partners</a:t>
            </a:r>
            <a:endParaRPr sz="1300" b="0" i="0" u="none" strike="noStrike" cap="none">
              <a:solidFill>
                <a:srgbClr val="FFE9F2"/>
              </a:solidFill>
              <a:latin typeface="Montserrat"/>
              <a:ea typeface="Montserrat"/>
              <a:cs typeface="Montserrat"/>
              <a:sym typeface="Montserrat"/>
            </a:endParaRPr>
          </a:p>
        </p:txBody>
      </p:sp>
      <p:sp>
        <p:nvSpPr>
          <p:cNvPr id="375" name="Google Shape;375;p39"/>
          <p:cNvSpPr txBox="1"/>
          <p:nvPr/>
        </p:nvSpPr>
        <p:spPr>
          <a:xfrm>
            <a:off x="845380" y="2503845"/>
            <a:ext cx="1863600" cy="1148700"/>
          </a:xfrm>
          <a:prstGeom prst="rect">
            <a:avLst/>
          </a:prstGeom>
          <a:noFill/>
          <a:ln>
            <a:noFill/>
          </a:ln>
          <a:effectLst>
            <a:outerShdw blurRad="57150" dist="19050" dir="5400000" algn="bl" rotWithShape="0">
              <a:schemeClr val="dk2">
                <a:alpha val="49800"/>
              </a:schemeClr>
            </a:outerShdw>
          </a:effectLst>
        </p:spPr>
        <p:txBody>
          <a:bodyPr spcFirstLastPara="1" wrap="square" lIns="45725" tIns="45725" rIns="45725" bIns="45725" anchor="ctr" anchorCtr="0">
            <a:noAutofit/>
          </a:bodyPr>
          <a:lstStyle/>
          <a:p>
            <a:pPr marL="0" marR="0" lvl="0" indent="0" algn="r" rtl="0">
              <a:lnSpc>
                <a:spcPct val="100000"/>
              </a:lnSpc>
              <a:spcBef>
                <a:spcPts val="0"/>
              </a:spcBef>
              <a:spcAft>
                <a:spcPts val="0"/>
              </a:spcAft>
              <a:buClr>
                <a:srgbClr val="000000"/>
              </a:buClr>
              <a:buSzPts val="1300"/>
              <a:buFont typeface="Arial"/>
              <a:buNone/>
            </a:pPr>
            <a:r>
              <a:rPr lang="en" sz="1300" b="0" i="0" u="none" strike="noStrike" cap="none">
                <a:solidFill>
                  <a:srgbClr val="FFE9F2"/>
                </a:solidFill>
                <a:latin typeface="Montserrat"/>
                <a:ea typeface="Montserrat"/>
                <a:cs typeface="Montserrat"/>
                <a:sym typeface="Montserrat"/>
              </a:rPr>
              <a:t>Get trained on Lived Experience Integration (Let us talk about the hard topics!) </a:t>
            </a:r>
            <a:endParaRPr sz="1300" b="0" i="0" u="none" strike="noStrike" cap="none">
              <a:solidFill>
                <a:srgbClr val="FFE9F2"/>
              </a:solidFill>
              <a:latin typeface="Montserrat"/>
              <a:ea typeface="Montserrat"/>
              <a:cs typeface="Montserrat"/>
              <a:sym typeface="Montserrat"/>
            </a:endParaRPr>
          </a:p>
          <a:p>
            <a:pPr marL="0" marR="0" lvl="0" indent="0" algn="r" rtl="0">
              <a:lnSpc>
                <a:spcPct val="100000"/>
              </a:lnSpc>
              <a:spcBef>
                <a:spcPts val="0"/>
              </a:spcBef>
              <a:spcAft>
                <a:spcPts val="0"/>
              </a:spcAft>
              <a:buClr>
                <a:srgbClr val="000000"/>
              </a:buClr>
              <a:buSzPts val="900"/>
              <a:buFont typeface="Arial"/>
              <a:buNone/>
            </a:pPr>
            <a:endParaRPr sz="900" b="0" i="0" u="none" strike="noStrike" cap="none">
              <a:solidFill>
                <a:srgbClr val="FFE9F2"/>
              </a:solidFill>
              <a:latin typeface="Montserrat"/>
              <a:ea typeface="Montserrat"/>
              <a:cs typeface="Montserrat"/>
              <a:sym typeface="Montserrat"/>
            </a:endParaRPr>
          </a:p>
          <a:p>
            <a:pPr marL="228600" marR="0" lvl="0" indent="-190500" algn="r" rtl="0">
              <a:lnSpc>
                <a:spcPct val="100000"/>
              </a:lnSpc>
              <a:spcBef>
                <a:spcPts val="0"/>
              </a:spcBef>
              <a:spcAft>
                <a:spcPts val="0"/>
              </a:spcAft>
              <a:buClr>
                <a:srgbClr val="FFE9F2"/>
              </a:buClr>
              <a:buSzPts val="1200"/>
              <a:buFont typeface="Montserrat"/>
              <a:buChar char="➔"/>
            </a:pPr>
            <a:r>
              <a:rPr lang="en" sz="1200" b="0" i="0" u="none" strike="noStrike" cap="none">
                <a:solidFill>
                  <a:srgbClr val="FFE9F2"/>
                </a:solidFill>
                <a:latin typeface="Montserrat"/>
                <a:ea typeface="Montserrat"/>
                <a:cs typeface="Montserrat"/>
                <a:sym typeface="Montserrat"/>
              </a:rPr>
              <a:t>Online Course</a:t>
            </a:r>
            <a:endParaRPr sz="1200">
              <a:solidFill>
                <a:srgbClr val="FFE9F2"/>
              </a:solidFill>
              <a:latin typeface="Montserrat"/>
              <a:ea typeface="Montserrat"/>
              <a:cs typeface="Montserrat"/>
              <a:sym typeface="Montserrat"/>
            </a:endParaRPr>
          </a:p>
          <a:p>
            <a:pPr marL="228600" marR="0" lvl="0" indent="-190500" algn="r" rtl="0">
              <a:lnSpc>
                <a:spcPct val="100000"/>
              </a:lnSpc>
              <a:spcBef>
                <a:spcPts val="0"/>
              </a:spcBef>
              <a:spcAft>
                <a:spcPts val="0"/>
              </a:spcAft>
              <a:buClr>
                <a:srgbClr val="FFE9F2"/>
              </a:buClr>
              <a:buSzPts val="1200"/>
              <a:buFont typeface="Montserrat"/>
              <a:buChar char="➔"/>
            </a:pPr>
            <a:r>
              <a:rPr lang="en" sz="1200" b="0" i="0" u="none" strike="noStrike" cap="none">
                <a:solidFill>
                  <a:srgbClr val="FFE9F2"/>
                </a:solidFill>
                <a:latin typeface="Montserrat"/>
                <a:ea typeface="Montserrat"/>
                <a:cs typeface="Montserrat"/>
                <a:sym typeface="Montserrat"/>
              </a:rPr>
              <a:t>Workshops</a:t>
            </a:r>
            <a:endParaRPr sz="1200">
              <a:solidFill>
                <a:srgbClr val="FFE9F2"/>
              </a:solidFill>
              <a:latin typeface="Montserrat"/>
              <a:ea typeface="Montserrat"/>
              <a:cs typeface="Montserrat"/>
              <a:sym typeface="Montserrat"/>
            </a:endParaRPr>
          </a:p>
          <a:p>
            <a:pPr marL="228600" marR="0" lvl="0" indent="-190500" algn="r" rtl="0">
              <a:lnSpc>
                <a:spcPct val="100000"/>
              </a:lnSpc>
              <a:spcBef>
                <a:spcPts val="0"/>
              </a:spcBef>
              <a:spcAft>
                <a:spcPts val="0"/>
              </a:spcAft>
              <a:buClr>
                <a:srgbClr val="FFE9F2"/>
              </a:buClr>
              <a:buSzPts val="1200"/>
              <a:buFont typeface="Montserrat"/>
              <a:buChar char="➔"/>
            </a:pPr>
            <a:r>
              <a:rPr lang="en" sz="1200" b="0" i="0" u="none" strike="noStrike" cap="none">
                <a:solidFill>
                  <a:srgbClr val="FFE9F2"/>
                </a:solidFill>
                <a:latin typeface="Montserrat"/>
                <a:ea typeface="Montserrat"/>
                <a:cs typeface="Montserrat"/>
                <a:sym typeface="Montserrat"/>
              </a:rPr>
              <a:t>Classes</a:t>
            </a:r>
            <a:endParaRPr sz="1200" b="0" i="0" u="none" strike="noStrike" cap="none">
              <a:solidFill>
                <a:srgbClr val="FFE9F2"/>
              </a:solidFill>
              <a:latin typeface="Montserrat"/>
              <a:ea typeface="Montserrat"/>
              <a:cs typeface="Montserrat"/>
              <a:sym typeface="Montserrat"/>
            </a:endParaRPr>
          </a:p>
        </p:txBody>
      </p:sp>
      <p:sp>
        <p:nvSpPr>
          <p:cNvPr id="376" name="Google Shape;376;p39"/>
          <p:cNvSpPr txBox="1"/>
          <p:nvPr/>
        </p:nvSpPr>
        <p:spPr>
          <a:xfrm>
            <a:off x="6440078" y="738548"/>
            <a:ext cx="1863600" cy="1148700"/>
          </a:xfrm>
          <a:prstGeom prst="rect">
            <a:avLst/>
          </a:prstGeom>
          <a:noFill/>
          <a:ln>
            <a:noFill/>
          </a:ln>
          <a:effectLst>
            <a:outerShdw blurRad="57150" dist="19050" dir="5400000" algn="bl" rotWithShape="0">
              <a:schemeClr val="dk1">
                <a:alpha val="49800"/>
              </a:scheme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E9F2"/>
                </a:solidFill>
                <a:latin typeface="Montserrat"/>
                <a:ea typeface="Montserrat"/>
                <a:cs typeface="Montserrat"/>
                <a:sym typeface="Montserrat"/>
              </a:rPr>
              <a:t>Help match patient family partners</a:t>
            </a:r>
            <a:endParaRPr sz="1300" b="0" i="0" u="none" strike="noStrike" cap="none">
              <a:solidFill>
                <a:srgbClr val="FFE9F2"/>
              </a:solidFill>
              <a:latin typeface="Montserrat"/>
              <a:ea typeface="Montserrat"/>
              <a:cs typeface="Montserrat"/>
              <a:sym typeface="Montserrat"/>
            </a:endParaRPr>
          </a:p>
        </p:txBody>
      </p:sp>
      <p:sp>
        <p:nvSpPr>
          <p:cNvPr id="377" name="Google Shape;377;p39"/>
          <p:cNvSpPr txBox="1"/>
          <p:nvPr/>
        </p:nvSpPr>
        <p:spPr>
          <a:xfrm>
            <a:off x="6435029" y="2503845"/>
            <a:ext cx="1863600" cy="1148700"/>
          </a:xfrm>
          <a:prstGeom prst="rect">
            <a:avLst/>
          </a:prstGeom>
          <a:noFill/>
          <a:ln>
            <a:noFill/>
          </a:ln>
          <a:effectLst>
            <a:outerShdw blurRad="57150" dist="19050" dir="5400000" algn="bl" rotWithShape="0">
              <a:schemeClr val="dk1">
                <a:alpha val="49800"/>
              </a:scheme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FFE9F2"/>
                </a:solidFill>
                <a:latin typeface="Montserrat"/>
                <a:ea typeface="Montserrat"/>
                <a:cs typeface="Montserrat"/>
                <a:sym typeface="Montserrat"/>
              </a:rPr>
              <a:t>Register your PQC program team or hospital system for Community of Learning (Fall 2024)</a:t>
            </a:r>
            <a:endParaRPr sz="1200" b="0" i="0" u="none" strike="noStrike" cap="none">
              <a:solidFill>
                <a:srgbClr val="FFE9F2"/>
              </a:solidFill>
              <a:latin typeface="Montserrat"/>
              <a:ea typeface="Montserrat"/>
              <a:cs typeface="Montserrat"/>
              <a:sym typeface="Montserrat"/>
            </a:endParaRPr>
          </a:p>
        </p:txBody>
      </p:sp>
      <p:cxnSp>
        <p:nvCxnSpPr>
          <p:cNvPr id="378" name="Google Shape;378;p39"/>
          <p:cNvCxnSpPr/>
          <p:nvPr/>
        </p:nvCxnSpPr>
        <p:spPr>
          <a:xfrm>
            <a:off x="5112747" y="2746762"/>
            <a:ext cx="1150200" cy="0"/>
          </a:xfrm>
          <a:prstGeom prst="straightConnector1">
            <a:avLst/>
          </a:prstGeom>
          <a:noFill/>
          <a:ln w="9525" cap="flat" cmpd="sng">
            <a:solidFill>
              <a:srgbClr val="EF73A2"/>
            </a:solidFill>
            <a:prstDash val="solid"/>
            <a:round/>
            <a:headEnd type="none" w="sm" len="sm"/>
            <a:tailEnd type="oval" w="med" len="med"/>
          </a:ln>
        </p:spPr>
      </p:cxnSp>
      <p:sp>
        <p:nvSpPr>
          <p:cNvPr id="379" name="Google Shape;379;p39"/>
          <p:cNvSpPr/>
          <p:nvPr/>
        </p:nvSpPr>
        <p:spPr>
          <a:xfrm rot="7173780" flipH="1">
            <a:off x="3348463" y="757379"/>
            <a:ext cx="2449835" cy="2428885"/>
          </a:xfrm>
          <a:prstGeom prst="blockArc">
            <a:avLst>
              <a:gd name="adj1" fmla="val 12622480"/>
              <a:gd name="adj2" fmla="val 18176457"/>
              <a:gd name="adj3" fmla="val 20786"/>
            </a:avLst>
          </a:prstGeom>
          <a:solidFill>
            <a:srgbClr val="AE1D6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cxnSp>
        <p:nvCxnSpPr>
          <p:cNvPr id="380" name="Google Shape;380;p39"/>
          <p:cNvCxnSpPr/>
          <p:nvPr/>
        </p:nvCxnSpPr>
        <p:spPr>
          <a:xfrm>
            <a:off x="5346736" y="1270491"/>
            <a:ext cx="916200" cy="0"/>
          </a:xfrm>
          <a:prstGeom prst="straightConnector1">
            <a:avLst/>
          </a:prstGeom>
          <a:noFill/>
          <a:ln w="9525" cap="flat" cmpd="sng">
            <a:solidFill>
              <a:srgbClr val="FADBE7"/>
            </a:solidFill>
            <a:prstDash val="solid"/>
            <a:round/>
            <a:headEnd type="none" w="sm" len="sm"/>
            <a:tailEnd type="oval" w="med" len="med"/>
          </a:ln>
        </p:spPr>
      </p:cxnSp>
      <p:sp>
        <p:nvSpPr>
          <p:cNvPr id="381" name="Google Shape;381;p39"/>
          <p:cNvSpPr/>
          <p:nvPr/>
        </p:nvSpPr>
        <p:spPr>
          <a:xfrm rot="1825780" flipH="1">
            <a:off x="3359392" y="746950"/>
            <a:ext cx="2428525" cy="2450033"/>
          </a:xfrm>
          <a:prstGeom prst="blockArc">
            <a:avLst>
              <a:gd name="adj1" fmla="val 12622480"/>
              <a:gd name="adj2" fmla="val 18176457"/>
              <a:gd name="adj3" fmla="val 20786"/>
            </a:avLst>
          </a:prstGeom>
          <a:solidFill>
            <a:srgbClr val="F8B7D0"/>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82" name="Google Shape;382;p39"/>
          <p:cNvSpPr/>
          <p:nvPr/>
        </p:nvSpPr>
        <p:spPr>
          <a:xfrm rot="-3626220" flipH="1">
            <a:off x="3345554" y="757528"/>
            <a:ext cx="2449835" cy="2428885"/>
          </a:xfrm>
          <a:prstGeom prst="blockArc">
            <a:avLst>
              <a:gd name="adj1" fmla="val 12564381"/>
              <a:gd name="adj2" fmla="val 18346131"/>
              <a:gd name="adj3" fmla="val 20844"/>
            </a:avLst>
          </a:prstGeom>
          <a:solidFill>
            <a:srgbClr val="EF73A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cxnSp>
        <p:nvCxnSpPr>
          <p:cNvPr id="383" name="Google Shape;383;p39"/>
          <p:cNvCxnSpPr/>
          <p:nvPr/>
        </p:nvCxnSpPr>
        <p:spPr>
          <a:xfrm rot="10800000">
            <a:off x="2881094" y="2888240"/>
            <a:ext cx="1128900" cy="0"/>
          </a:xfrm>
          <a:prstGeom prst="straightConnector1">
            <a:avLst/>
          </a:prstGeom>
          <a:noFill/>
          <a:ln w="9525" cap="flat" cmpd="sng">
            <a:solidFill>
              <a:srgbClr val="D62276"/>
            </a:solidFill>
            <a:prstDash val="solid"/>
            <a:round/>
            <a:headEnd type="none" w="sm" len="sm"/>
            <a:tailEnd type="oval" w="med" len="med"/>
          </a:ln>
        </p:spPr>
      </p:cxnSp>
      <p:sp>
        <p:nvSpPr>
          <p:cNvPr id="384" name="Google Shape;384;p39"/>
          <p:cNvSpPr/>
          <p:nvPr/>
        </p:nvSpPr>
        <p:spPr>
          <a:xfrm rot="-8973854" flipH="1">
            <a:off x="3356981" y="746809"/>
            <a:ext cx="2428677" cy="2450185"/>
          </a:xfrm>
          <a:prstGeom prst="blockArc">
            <a:avLst>
              <a:gd name="adj1" fmla="val 12622480"/>
              <a:gd name="adj2" fmla="val 18081133"/>
              <a:gd name="adj3" fmla="val 20809"/>
            </a:avLst>
          </a:prstGeom>
          <a:solidFill>
            <a:srgbClr val="D6227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385" name="Google Shape;385;p39"/>
          <p:cNvGrpSpPr/>
          <p:nvPr/>
        </p:nvGrpSpPr>
        <p:grpSpPr>
          <a:xfrm rot="-5400000" flipH="1">
            <a:off x="3354271" y="1716862"/>
            <a:ext cx="518792" cy="510208"/>
            <a:chOff x="1967628" y="812211"/>
            <a:chExt cx="588000" cy="588000"/>
          </a:xfrm>
        </p:grpSpPr>
        <p:sp>
          <p:nvSpPr>
            <p:cNvPr id="386" name="Google Shape;386;p39"/>
            <p:cNvSpPr/>
            <p:nvPr/>
          </p:nvSpPr>
          <p:spPr>
            <a:xfrm rot="39023">
              <a:off x="1970909" y="815492"/>
              <a:ext cx="581437" cy="581437"/>
            </a:xfrm>
            <a:prstGeom prst="pie">
              <a:avLst>
                <a:gd name="adj1" fmla="val 6190354"/>
                <a:gd name="adj2" fmla="val 14996165"/>
              </a:avLst>
            </a:prstGeom>
            <a:solidFill>
              <a:srgbClr val="D6227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87" name="Google Shape;387;p39"/>
            <p:cNvSpPr/>
            <p:nvPr/>
          </p:nvSpPr>
          <p:spPr>
            <a:xfrm rot="10800000">
              <a:off x="1970875" y="815525"/>
              <a:ext cx="581400" cy="581400"/>
            </a:xfrm>
            <a:prstGeom prst="pie">
              <a:avLst>
                <a:gd name="adj1" fmla="val 4028252"/>
                <a:gd name="adj2" fmla="val 17183677"/>
              </a:avLst>
            </a:prstGeom>
            <a:solidFill>
              <a:srgbClr val="D62276"/>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388" name="Google Shape;388;p39"/>
          <p:cNvGrpSpPr/>
          <p:nvPr/>
        </p:nvGrpSpPr>
        <p:grpSpPr>
          <a:xfrm rot="10800000" flipH="1">
            <a:off x="4316442" y="2687322"/>
            <a:ext cx="509796" cy="519145"/>
            <a:chOff x="1967628" y="812211"/>
            <a:chExt cx="588000" cy="588000"/>
          </a:xfrm>
        </p:grpSpPr>
        <p:sp>
          <p:nvSpPr>
            <p:cNvPr id="389" name="Google Shape;389;p39"/>
            <p:cNvSpPr/>
            <p:nvPr/>
          </p:nvSpPr>
          <p:spPr>
            <a:xfrm rot="39023">
              <a:off x="1970909" y="815492"/>
              <a:ext cx="581437" cy="581437"/>
            </a:xfrm>
            <a:prstGeom prst="pie">
              <a:avLst>
                <a:gd name="adj1" fmla="val 6190354"/>
                <a:gd name="adj2" fmla="val 14996165"/>
              </a:avLst>
            </a:prstGeom>
            <a:solidFill>
              <a:srgbClr val="AE1D6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90" name="Google Shape;390;p39"/>
            <p:cNvSpPr/>
            <p:nvPr/>
          </p:nvSpPr>
          <p:spPr>
            <a:xfrm rot="10800000">
              <a:off x="1970875" y="815525"/>
              <a:ext cx="581400" cy="581400"/>
            </a:xfrm>
            <a:prstGeom prst="pie">
              <a:avLst>
                <a:gd name="adj1" fmla="val 4028252"/>
                <a:gd name="adj2" fmla="val 17183677"/>
              </a:avLst>
            </a:prstGeom>
            <a:solidFill>
              <a:srgbClr val="AE1D69"/>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391" name="Google Shape;391;p39"/>
          <p:cNvGrpSpPr/>
          <p:nvPr/>
        </p:nvGrpSpPr>
        <p:grpSpPr>
          <a:xfrm rot="5400000" flipH="1">
            <a:off x="5271270" y="1719003"/>
            <a:ext cx="518734" cy="510208"/>
            <a:chOff x="1967628" y="812211"/>
            <a:chExt cx="588000" cy="588000"/>
          </a:xfrm>
        </p:grpSpPr>
        <p:sp>
          <p:nvSpPr>
            <p:cNvPr id="392" name="Google Shape;392;p39"/>
            <p:cNvSpPr/>
            <p:nvPr/>
          </p:nvSpPr>
          <p:spPr>
            <a:xfrm rot="39023">
              <a:off x="1970909" y="815492"/>
              <a:ext cx="581437" cy="581437"/>
            </a:xfrm>
            <a:prstGeom prst="pie">
              <a:avLst>
                <a:gd name="adj1" fmla="val 6190354"/>
                <a:gd name="adj2" fmla="val 14996165"/>
              </a:avLst>
            </a:prstGeom>
            <a:solidFill>
              <a:srgbClr val="F8B7D0"/>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93" name="Google Shape;393;p39"/>
            <p:cNvSpPr/>
            <p:nvPr/>
          </p:nvSpPr>
          <p:spPr>
            <a:xfrm rot="10800000">
              <a:off x="1970875" y="815525"/>
              <a:ext cx="581400" cy="581400"/>
            </a:xfrm>
            <a:prstGeom prst="pie">
              <a:avLst>
                <a:gd name="adj1" fmla="val 4028252"/>
                <a:gd name="adj2" fmla="val 17183677"/>
              </a:avLst>
            </a:prstGeom>
            <a:solidFill>
              <a:srgbClr val="F8B7D0"/>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grpSp>
        <p:nvGrpSpPr>
          <p:cNvPr id="394" name="Google Shape;394;p39"/>
          <p:cNvGrpSpPr/>
          <p:nvPr/>
        </p:nvGrpSpPr>
        <p:grpSpPr>
          <a:xfrm flipH="1">
            <a:off x="4333044" y="738606"/>
            <a:ext cx="509796" cy="519263"/>
            <a:chOff x="1967628" y="812211"/>
            <a:chExt cx="588000" cy="588000"/>
          </a:xfrm>
        </p:grpSpPr>
        <p:sp>
          <p:nvSpPr>
            <p:cNvPr id="395" name="Google Shape;395;p39"/>
            <p:cNvSpPr/>
            <p:nvPr/>
          </p:nvSpPr>
          <p:spPr>
            <a:xfrm rot="39023">
              <a:off x="1970909" y="815492"/>
              <a:ext cx="581437" cy="581437"/>
            </a:xfrm>
            <a:prstGeom prst="pie">
              <a:avLst>
                <a:gd name="adj1" fmla="val 6190354"/>
                <a:gd name="adj2" fmla="val 14996165"/>
              </a:avLst>
            </a:prstGeom>
            <a:solidFill>
              <a:srgbClr val="EF73A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396" name="Google Shape;396;p39"/>
            <p:cNvSpPr/>
            <p:nvPr/>
          </p:nvSpPr>
          <p:spPr>
            <a:xfrm rot="10800000">
              <a:off x="1970875" y="815525"/>
              <a:ext cx="581400" cy="581400"/>
            </a:xfrm>
            <a:prstGeom prst="pie">
              <a:avLst>
                <a:gd name="adj1" fmla="val 4028252"/>
                <a:gd name="adj2" fmla="val 17183677"/>
              </a:avLst>
            </a:prstGeom>
            <a:solidFill>
              <a:srgbClr val="EF73A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cxnSp>
        <p:nvCxnSpPr>
          <p:cNvPr id="397" name="Google Shape;397;p39"/>
          <p:cNvCxnSpPr/>
          <p:nvPr/>
        </p:nvCxnSpPr>
        <p:spPr>
          <a:xfrm rot="10800000">
            <a:off x="2881094" y="1157910"/>
            <a:ext cx="1128900" cy="0"/>
          </a:xfrm>
          <a:prstGeom prst="straightConnector1">
            <a:avLst/>
          </a:prstGeom>
          <a:noFill/>
          <a:ln w="9525" cap="flat" cmpd="sng">
            <a:solidFill>
              <a:srgbClr val="EF73A2"/>
            </a:solidFill>
            <a:prstDash val="solid"/>
            <a:round/>
            <a:headEnd type="none" w="sm" len="sm"/>
            <a:tailEnd type="oval"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2276"/>
        </a:solidFill>
        <a:effectLst/>
      </p:bgPr>
    </p:bg>
    <p:spTree>
      <p:nvGrpSpPr>
        <p:cNvPr id="1" name="Shape 401"/>
        <p:cNvGrpSpPr/>
        <p:nvPr/>
      </p:nvGrpSpPr>
      <p:grpSpPr>
        <a:xfrm>
          <a:off x="0" y="0"/>
          <a:ext cx="0" cy="0"/>
          <a:chOff x="0" y="0"/>
          <a:chExt cx="0" cy="0"/>
        </a:xfrm>
      </p:grpSpPr>
      <p:sp>
        <p:nvSpPr>
          <p:cNvPr id="402" name="Google Shape;402;p40"/>
          <p:cNvSpPr/>
          <p:nvPr/>
        </p:nvSpPr>
        <p:spPr>
          <a:xfrm>
            <a:off x="0" y="4629150"/>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chemeClr val="dk2"/>
          </a:solidFill>
          <a:ln>
            <a:noFill/>
          </a:ln>
        </p:spPr>
        <p:txBody>
          <a:bodyPr/>
          <a:lstStyle/>
          <a:p>
            <a:endParaRPr lang="en-US"/>
          </a:p>
        </p:txBody>
      </p:sp>
      <p:sp>
        <p:nvSpPr>
          <p:cNvPr id="403" name="Google Shape;403;p40"/>
          <p:cNvSpPr txBox="1"/>
          <p:nvPr/>
        </p:nvSpPr>
        <p:spPr>
          <a:xfrm>
            <a:off x="3609130" y="4764581"/>
            <a:ext cx="17556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500"/>
              <a:buFont typeface="Arial"/>
              <a:buNone/>
            </a:pPr>
            <a:r>
              <a:rPr lang="en" sz="1600" b="1">
                <a:solidFill>
                  <a:srgbClr val="FFE9F2"/>
                </a:solidFill>
                <a:latin typeface="Poppins"/>
                <a:ea typeface="Poppins"/>
                <a:cs typeface="Poppins"/>
                <a:sym typeface="Poppins"/>
              </a:rPr>
              <a:t>QUESTIONS</a:t>
            </a:r>
            <a:endParaRPr sz="1400" b="0" i="0" u="none" strike="noStrike" cap="none">
              <a:solidFill>
                <a:srgbClr val="FFE9F2"/>
              </a:solidFill>
              <a:latin typeface="Arial"/>
              <a:ea typeface="Arial"/>
              <a:cs typeface="Arial"/>
              <a:sym typeface="Arial"/>
            </a:endParaRPr>
          </a:p>
        </p:txBody>
      </p:sp>
      <p:grpSp>
        <p:nvGrpSpPr>
          <p:cNvPr id="404" name="Google Shape;404;p40"/>
          <p:cNvGrpSpPr/>
          <p:nvPr/>
        </p:nvGrpSpPr>
        <p:grpSpPr>
          <a:xfrm>
            <a:off x="3559175" y="4802409"/>
            <a:ext cx="49951" cy="155138"/>
            <a:chOff x="0" y="-99"/>
            <a:chExt cx="222300" cy="413700"/>
          </a:xfrm>
        </p:grpSpPr>
        <p:cxnSp>
          <p:nvCxnSpPr>
            <p:cNvPr id="405" name="Google Shape;405;p40"/>
            <p:cNvCxnSpPr/>
            <p:nvPr/>
          </p:nvCxnSpPr>
          <p:spPr>
            <a:xfrm>
              <a:off x="0" y="413601"/>
              <a:ext cx="222300" cy="0"/>
            </a:xfrm>
            <a:prstGeom prst="straightConnector1">
              <a:avLst/>
            </a:prstGeom>
            <a:noFill/>
            <a:ln w="38100" cap="flat" cmpd="sng">
              <a:solidFill>
                <a:srgbClr val="E3AA01"/>
              </a:solidFill>
              <a:prstDash val="solid"/>
              <a:round/>
              <a:headEnd type="none" w="sm" len="sm"/>
              <a:tailEnd type="none" w="sm" len="sm"/>
            </a:ln>
          </p:spPr>
        </p:cxnSp>
        <p:cxnSp>
          <p:nvCxnSpPr>
            <p:cNvPr id="406" name="Google Shape;406;p40"/>
            <p:cNvCxnSpPr/>
            <p:nvPr/>
          </p:nvCxnSpPr>
          <p:spPr>
            <a:xfrm>
              <a:off x="0" y="0"/>
              <a:ext cx="222300" cy="0"/>
            </a:xfrm>
            <a:prstGeom prst="straightConnector1">
              <a:avLst/>
            </a:prstGeom>
            <a:noFill/>
            <a:ln w="38100" cap="flat" cmpd="sng">
              <a:solidFill>
                <a:srgbClr val="E3AA01"/>
              </a:solidFill>
              <a:prstDash val="solid"/>
              <a:round/>
              <a:headEnd type="none" w="sm" len="sm"/>
              <a:tailEnd type="none" w="sm" len="sm"/>
            </a:ln>
          </p:spPr>
        </p:cxnSp>
        <p:cxnSp>
          <p:nvCxnSpPr>
            <p:cNvPr id="407" name="Google Shape;407;p40"/>
            <p:cNvCxnSpPr/>
            <p:nvPr/>
          </p:nvCxnSpPr>
          <p:spPr>
            <a:xfrm rot="-5400000">
              <a:off x="-187799" y="206751"/>
              <a:ext cx="413700" cy="0"/>
            </a:xfrm>
            <a:prstGeom prst="straightConnector1">
              <a:avLst/>
            </a:prstGeom>
            <a:noFill/>
            <a:ln w="38100" cap="flat" cmpd="sng">
              <a:solidFill>
                <a:srgbClr val="E3AA01"/>
              </a:solidFill>
              <a:prstDash val="solid"/>
              <a:round/>
              <a:headEnd type="none" w="sm" len="sm"/>
              <a:tailEnd type="none" w="sm" len="sm"/>
            </a:ln>
          </p:spPr>
        </p:cxnSp>
      </p:grpSp>
      <p:grpSp>
        <p:nvGrpSpPr>
          <p:cNvPr id="408" name="Google Shape;408;p40"/>
          <p:cNvGrpSpPr/>
          <p:nvPr/>
        </p:nvGrpSpPr>
        <p:grpSpPr>
          <a:xfrm>
            <a:off x="5364753" y="4801631"/>
            <a:ext cx="51802" cy="156757"/>
            <a:chOff x="435" y="-4"/>
            <a:chExt cx="230538" cy="418018"/>
          </a:xfrm>
        </p:grpSpPr>
        <p:cxnSp>
          <p:nvCxnSpPr>
            <p:cNvPr id="409" name="Google Shape;409;p40"/>
            <p:cNvCxnSpPr/>
            <p:nvPr/>
          </p:nvCxnSpPr>
          <p:spPr>
            <a:xfrm rot="10730419">
              <a:off x="412" y="2246"/>
              <a:ext cx="222346" cy="0"/>
            </a:xfrm>
            <a:prstGeom prst="straightConnector1">
              <a:avLst/>
            </a:prstGeom>
            <a:noFill/>
            <a:ln w="38100" cap="flat" cmpd="sng">
              <a:solidFill>
                <a:srgbClr val="E3AA01"/>
              </a:solidFill>
              <a:prstDash val="solid"/>
              <a:round/>
              <a:headEnd type="none" w="sm" len="sm"/>
              <a:tailEnd type="none" w="sm" len="sm"/>
            </a:ln>
          </p:spPr>
        </p:cxnSp>
        <p:cxnSp>
          <p:nvCxnSpPr>
            <p:cNvPr id="410" name="Google Shape;410;p40"/>
            <p:cNvCxnSpPr/>
            <p:nvPr/>
          </p:nvCxnSpPr>
          <p:spPr>
            <a:xfrm rot="10730419">
              <a:off x="8650" y="415764"/>
              <a:ext cx="222346" cy="0"/>
            </a:xfrm>
            <a:prstGeom prst="straightConnector1">
              <a:avLst/>
            </a:prstGeom>
            <a:noFill/>
            <a:ln w="38100" cap="flat" cmpd="sng">
              <a:solidFill>
                <a:srgbClr val="E3AA01"/>
              </a:solidFill>
              <a:prstDash val="solid"/>
              <a:round/>
              <a:headEnd type="none" w="sm" len="sm"/>
              <a:tailEnd type="none" w="sm" len="sm"/>
            </a:ln>
          </p:spPr>
        </p:cxnSp>
        <p:cxnSp>
          <p:nvCxnSpPr>
            <p:cNvPr id="411" name="Google Shape;411;p40"/>
            <p:cNvCxnSpPr/>
            <p:nvPr/>
          </p:nvCxnSpPr>
          <p:spPr>
            <a:xfrm rot="5332651">
              <a:off x="999" y="207076"/>
              <a:ext cx="413479" cy="0"/>
            </a:xfrm>
            <a:prstGeom prst="straightConnector1">
              <a:avLst/>
            </a:prstGeom>
            <a:noFill/>
            <a:ln w="38100" cap="flat" cmpd="sng">
              <a:solidFill>
                <a:srgbClr val="E3AA01"/>
              </a:solidFill>
              <a:prstDash val="solid"/>
              <a:round/>
              <a:headEnd type="none" w="sm" len="sm"/>
              <a:tailEnd type="none" w="sm" len="sm"/>
            </a:ln>
          </p:spPr>
        </p:cxnSp>
      </p:grpSp>
      <p:sp>
        <p:nvSpPr>
          <p:cNvPr id="412" name="Google Shape;412;p40"/>
          <p:cNvSpPr txBox="1"/>
          <p:nvPr/>
        </p:nvSpPr>
        <p:spPr>
          <a:xfrm>
            <a:off x="514350" y="2302425"/>
            <a:ext cx="8115300" cy="5388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00"/>
              <a:buFont typeface="Arial"/>
              <a:buNone/>
            </a:pPr>
            <a:r>
              <a:rPr lang="en" sz="3500">
                <a:solidFill>
                  <a:srgbClr val="FFE9F2"/>
                </a:solidFill>
                <a:latin typeface="Montserrat"/>
                <a:ea typeface="Montserrat"/>
                <a:cs typeface="Montserrat"/>
                <a:sym typeface="Montserrat"/>
              </a:rPr>
              <a:t>Q &amp; A</a:t>
            </a:r>
            <a:endParaRPr sz="3500" b="0" i="0" u="none" strike="noStrike" cap="none">
              <a:solidFill>
                <a:srgbClr val="FFE9F2"/>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5215"/>
        </a:solidFill>
        <a:effectLst/>
      </p:bgPr>
    </p:bg>
    <p:spTree>
      <p:nvGrpSpPr>
        <p:cNvPr id="1" name="Shape 416"/>
        <p:cNvGrpSpPr/>
        <p:nvPr/>
      </p:nvGrpSpPr>
      <p:grpSpPr>
        <a:xfrm>
          <a:off x="0" y="0"/>
          <a:ext cx="0" cy="0"/>
          <a:chOff x="0" y="0"/>
          <a:chExt cx="0" cy="0"/>
        </a:xfrm>
      </p:grpSpPr>
      <p:sp>
        <p:nvSpPr>
          <p:cNvPr id="417" name="Google Shape;417;p41"/>
          <p:cNvSpPr/>
          <p:nvPr/>
        </p:nvSpPr>
        <p:spPr>
          <a:xfrm>
            <a:off x="0" y="4629150"/>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D62276"/>
          </a:solidFill>
          <a:ln>
            <a:noFill/>
          </a:ln>
        </p:spPr>
        <p:txBody>
          <a:bodyPr/>
          <a:lstStyle/>
          <a:p>
            <a:endParaRPr lang="en-US"/>
          </a:p>
        </p:txBody>
      </p:sp>
      <p:sp>
        <p:nvSpPr>
          <p:cNvPr id="418" name="Google Shape;418;p41"/>
          <p:cNvSpPr txBox="1"/>
          <p:nvPr/>
        </p:nvSpPr>
        <p:spPr>
          <a:xfrm>
            <a:off x="3541788" y="4719090"/>
            <a:ext cx="1875900" cy="338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00"/>
              <a:buFont typeface="Arial"/>
              <a:buNone/>
            </a:pPr>
            <a:r>
              <a:rPr lang="en" sz="2200" b="1">
                <a:solidFill>
                  <a:srgbClr val="E3AA01"/>
                </a:solidFill>
                <a:latin typeface="Poppins"/>
                <a:ea typeface="Poppins"/>
                <a:cs typeface="Poppins"/>
                <a:sym typeface="Poppins"/>
              </a:rPr>
              <a:t>THANK YOU</a:t>
            </a:r>
            <a:endParaRPr sz="2200" b="0" i="0" u="none" strike="noStrike" cap="none">
              <a:solidFill>
                <a:srgbClr val="E3AA01"/>
              </a:solidFill>
              <a:latin typeface="Arial"/>
              <a:ea typeface="Arial"/>
              <a:cs typeface="Arial"/>
              <a:sym typeface="Arial"/>
            </a:endParaRPr>
          </a:p>
        </p:txBody>
      </p:sp>
      <p:grpSp>
        <p:nvGrpSpPr>
          <p:cNvPr id="419" name="Google Shape;419;p41"/>
          <p:cNvGrpSpPr/>
          <p:nvPr/>
        </p:nvGrpSpPr>
        <p:grpSpPr>
          <a:xfrm>
            <a:off x="3486150" y="4724816"/>
            <a:ext cx="55619" cy="327196"/>
            <a:chOff x="0" y="-99"/>
            <a:chExt cx="222300" cy="413701"/>
          </a:xfrm>
        </p:grpSpPr>
        <p:cxnSp>
          <p:nvCxnSpPr>
            <p:cNvPr id="420" name="Google Shape;420;p41"/>
            <p:cNvCxnSpPr/>
            <p:nvPr/>
          </p:nvCxnSpPr>
          <p:spPr>
            <a:xfrm>
              <a:off x="0" y="413601"/>
              <a:ext cx="222300" cy="0"/>
            </a:xfrm>
            <a:prstGeom prst="straightConnector1">
              <a:avLst/>
            </a:prstGeom>
            <a:noFill/>
            <a:ln w="38100" cap="flat" cmpd="sng">
              <a:solidFill>
                <a:srgbClr val="E3AA01"/>
              </a:solidFill>
              <a:prstDash val="solid"/>
              <a:round/>
              <a:headEnd type="none" w="sm" len="sm"/>
              <a:tailEnd type="none" w="sm" len="sm"/>
            </a:ln>
          </p:spPr>
        </p:cxnSp>
        <p:cxnSp>
          <p:nvCxnSpPr>
            <p:cNvPr id="421" name="Google Shape;421;p41"/>
            <p:cNvCxnSpPr/>
            <p:nvPr/>
          </p:nvCxnSpPr>
          <p:spPr>
            <a:xfrm>
              <a:off x="0" y="0"/>
              <a:ext cx="222300" cy="0"/>
            </a:xfrm>
            <a:prstGeom prst="straightConnector1">
              <a:avLst/>
            </a:prstGeom>
            <a:noFill/>
            <a:ln w="38100" cap="flat" cmpd="sng">
              <a:solidFill>
                <a:srgbClr val="E3AA01"/>
              </a:solidFill>
              <a:prstDash val="solid"/>
              <a:round/>
              <a:headEnd type="none" w="sm" len="sm"/>
              <a:tailEnd type="none" w="sm" len="sm"/>
            </a:ln>
          </p:spPr>
        </p:cxnSp>
        <p:cxnSp>
          <p:nvCxnSpPr>
            <p:cNvPr id="422" name="Google Shape;422;p41"/>
            <p:cNvCxnSpPr/>
            <p:nvPr/>
          </p:nvCxnSpPr>
          <p:spPr>
            <a:xfrm rot="-5400000">
              <a:off x="-187799" y="206751"/>
              <a:ext cx="413700" cy="0"/>
            </a:xfrm>
            <a:prstGeom prst="straightConnector1">
              <a:avLst/>
            </a:prstGeom>
            <a:noFill/>
            <a:ln w="38100" cap="flat" cmpd="sng">
              <a:solidFill>
                <a:srgbClr val="E3AA01"/>
              </a:solidFill>
              <a:prstDash val="solid"/>
              <a:round/>
              <a:headEnd type="none" w="sm" len="sm"/>
              <a:tailEnd type="none" w="sm" len="sm"/>
            </a:ln>
          </p:spPr>
        </p:cxnSp>
      </p:grpSp>
      <p:grpSp>
        <p:nvGrpSpPr>
          <p:cNvPr id="423" name="Google Shape;423;p41"/>
          <p:cNvGrpSpPr/>
          <p:nvPr/>
        </p:nvGrpSpPr>
        <p:grpSpPr>
          <a:xfrm>
            <a:off x="5417458" y="4723175"/>
            <a:ext cx="55329" cy="330610"/>
            <a:chOff x="435" y="-4"/>
            <a:chExt cx="230538" cy="418018"/>
          </a:xfrm>
        </p:grpSpPr>
        <p:cxnSp>
          <p:nvCxnSpPr>
            <p:cNvPr id="424" name="Google Shape;424;p41"/>
            <p:cNvCxnSpPr/>
            <p:nvPr/>
          </p:nvCxnSpPr>
          <p:spPr>
            <a:xfrm rot="10730419">
              <a:off x="412" y="2246"/>
              <a:ext cx="222346" cy="0"/>
            </a:xfrm>
            <a:prstGeom prst="straightConnector1">
              <a:avLst/>
            </a:prstGeom>
            <a:noFill/>
            <a:ln w="38100" cap="flat" cmpd="sng">
              <a:solidFill>
                <a:srgbClr val="E3AA01"/>
              </a:solidFill>
              <a:prstDash val="solid"/>
              <a:round/>
              <a:headEnd type="none" w="sm" len="sm"/>
              <a:tailEnd type="none" w="sm" len="sm"/>
            </a:ln>
          </p:spPr>
        </p:cxnSp>
        <p:cxnSp>
          <p:nvCxnSpPr>
            <p:cNvPr id="425" name="Google Shape;425;p41"/>
            <p:cNvCxnSpPr/>
            <p:nvPr/>
          </p:nvCxnSpPr>
          <p:spPr>
            <a:xfrm rot="10730419">
              <a:off x="8650" y="415764"/>
              <a:ext cx="222346" cy="0"/>
            </a:xfrm>
            <a:prstGeom prst="straightConnector1">
              <a:avLst/>
            </a:prstGeom>
            <a:noFill/>
            <a:ln w="38100" cap="flat" cmpd="sng">
              <a:solidFill>
                <a:srgbClr val="E3AA01"/>
              </a:solidFill>
              <a:prstDash val="solid"/>
              <a:round/>
              <a:headEnd type="none" w="sm" len="sm"/>
              <a:tailEnd type="none" w="sm" len="sm"/>
            </a:ln>
          </p:spPr>
        </p:cxnSp>
        <p:cxnSp>
          <p:nvCxnSpPr>
            <p:cNvPr id="426" name="Google Shape;426;p41"/>
            <p:cNvCxnSpPr/>
            <p:nvPr/>
          </p:nvCxnSpPr>
          <p:spPr>
            <a:xfrm rot="5332651">
              <a:off x="999" y="207076"/>
              <a:ext cx="413479" cy="0"/>
            </a:xfrm>
            <a:prstGeom prst="straightConnector1">
              <a:avLst/>
            </a:prstGeom>
            <a:noFill/>
            <a:ln w="38100" cap="flat" cmpd="sng">
              <a:solidFill>
                <a:srgbClr val="E3AA01"/>
              </a:solidFill>
              <a:prstDash val="solid"/>
              <a:round/>
              <a:headEnd type="none" w="sm" len="sm"/>
              <a:tailEnd type="none" w="sm" len="sm"/>
            </a:ln>
          </p:spPr>
        </p:cxnSp>
      </p:grpSp>
      <p:sp>
        <p:nvSpPr>
          <p:cNvPr id="427" name="Google Shape;427;p41"/>
          <p:cNvSpPr txBox="1"/>
          <p:nvPr/>
        </p:nvSpPr>
        <p:spPr>
          <a:xfrm>
            <a:off x="1102206" y="2350113"/>
            <a:ext cx="6939600" cy="1139100"/>
          </a:xfrm>
          <a:prstGeom prst="rect">
            <a:avLst/>
          </a:prstGeom>
          <a:noFill/>
          <a:ln>
            <a:noFill/>
          </a:ln>
          <a:effectLst>
            <a:outerShdw blurRad="57150" dist="19050" dir="5400000" algn="bl" rotWithShape="0">
              <a:srgbClr val="656565">
                <a:alpha val="49800"/>
              </a:srgbClr>
            </a:outerShdw>
          </a:effectLst>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14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 sz="2700" b="0" i="0" u="none" strike="noStrike" cap="none">
                <a:solidFill>
                  <a:schemeClr val="lt1"/>
                </a:solidFill>
                <a:latin typeface="Montserrat"/>
                <a:ea typeface="Montserrat"/>
                <a:cs typeface="Montserrat"/>
                <a:sym typeface="Montserrat"/>
              </a:rPr>
              <a:t>www.mommasvoices.org</a:t>
            </a:r>
            <a:endParaRPr sz="1600" b="0"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 sz="2700" b="0" i="0" u="none" strike="noStrike" cap="none">
                <a:solidFill>
                  <a:schemeClr val="lt1"/>
                </a:solidFill>
                <a:latin typeface="Montserrat"/>
                <a:ea typeface="Montserrat"/>
                <a:cs typeface="Montserrat"/>
                <a:sym typeface="Montserrat"/>
              </a:rPr>
              <a:t>Bekah.Bischoff@mommasvoices.org</a:t>
            </a:r>
            <a:endParaRPr sz="2700" b="0" i="0" u="none" strike="noStrike" cap="none">
              <a:solidFill>
                <a:schemeClr val="lt1"/>
              </a:solidFill>
              <a:latin typeface="Montserrat"/>
              <a:ea typeface="Montserrat"/>
              <a:cs typeface="Montserrat"/>
              <a:sym typeface="Montserrat"/>
            </a:endParaRPr>
          </a:p>
        </p:txBody>
      </p:sp>
      <p:sp>
        <p:nvSpPr>
          <p:cNvPr id="428" name="Google Shape;428;p41"/>
          <p:cNvSpPr/>
          <p:nvPr/>
        </p:nvSpPr>
        <p:spPr>
          <a:xfrm>
            <a:off x="3462556" y="247475"/>
            <a:ext cx="2218944" cy="2102635"/>
          </a:xfrm>
          <a:custGeom>
            <a:avLst/>
            <a:gdLst/>
            <a:ahLst/>
            <a:cxnLst/>
            <a:rect l="l" t="t" r="r" b="b"/>
            <a:pathLst>
              <a:path w="812800" h="804067" extrusionOk="0">
                <a:moveTo>
                  <a:pt x="406400" y="0"/>
                </a:moveTo>
                <a:cubicBezTo>
                  <a:pt x="181951" y="0"/>
                  <a:pt x="0" y="179996"/>
                  <a:pt x="0" y="402033"/>
                </a:cubicBezTo>
                <a:cubicBezTo>
                  <a:pt x="0" y="624070"/>
                  <a:pt x="181951" y="804067"/>
                  <a:pt x="406400" y="804067"/>
                </a:cubicBezTo>
                <a:cubicBezTo>
                  <a:pt x="630849" y="804067"/>
                  <a:pt x="812800" y="624070"/>
                  <a:pt x="812800" y="402033"/>
                </a:cubicBezTo>
                <a:cubicBezTo>
                  <a:pt x="812800" y="179996"/>
                  <a:pt x="630849" y="0"/>
                  <a:pt x="406400" y="0"/>
                </a:cubicBezTo>
                <a:close/>
              </a:path>
            </a:pathLst>
          </a:custGeom>
          <a:blipFill rotWithShape="1">
            <a:blip r:embed="rId3">
              <a:alphaModFix/>
            </a:blip>
            <a:stretch>
              <a:fillRect t="-539" b="-549"/>
            </a:stretch>
          </a:blip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1E3F"/>
        </a:solidFill>
        <a:effectLst/>
      </p:bgPr>
    </p:bg>
    <p:spTree>
      <p:nvGrpSpPr>
        <p:cNvPr id="1" name="Shape 432"/>
        <p:cNvGrpSpPr/>
        <p:nvPr/>
      </p:nvGrpSpPr>
      <p:grpSpPr>
        <a:xfrm>
          <a:off x="0" y="0"/>
          <a:ext cx="0" cy="0"/>
          <a:chOff x="0" y="0"/>
          <a:chExt cx="0" cy="0"/>
        </a:xfrm>
      </p:grpSpPr>
      <p:sp>
        <p:nvSpPr>
          <p:cNvPr id="433" name="Google Shape;433;p42"/>
          <p:cNvSpPr/>
          <p:nvPr/>
        </p:nvSpPr>
        <p:spPr>
          <a:xfrm>
            <a:off x="0" y="4629150"/>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3153BB"/>
          </a:solidFill>
          <a:ln>
            <a:noFill/>
          </a:ln>
        </p:spPr>
        <p:txBody>
          <a:bodyPr/>
          <a:lstStyle/>
          <a:p>
            <a:endParaRPr lang="en-US"/>
          </a:p>
        </p:txBody>
      </p:sp>
      <p:sp>
        <p:nvSpPr>
          <p:cNvPr id="434" name="Google Shape;434;p42"/>
          <p:cNvSpPr txBox="1"/>
          <p:nvPr/>
        </p:nvSpPr>
        <p:spPr>
          <a:xfrm>
            <a:off x="3106954" y="4790599"/>
            <a:ext cx="2930100" cy="231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C6EBD5"/>
                </a:solidFill>
                <a:latin typeface="Poppins"/>
                <a:ea typeface="Poppins"/>
                <a:cs typeface="Poppins"/>
                <a:sym typeface="Poppins"/>
              </a:rPr>
              <a:t>REFERENCES</a:t>
            </a:r>
            <a:endParaRPr sz="1300" b="0" i="0" u="none" strike="noStrike" cap="none">
              <a:solidFill>
                <a:srgbClr val="000000"/>
              </a:solidFill>
              <a:latin typeface="Arial"/>
              <a:ea typeface="Arial"/>
              <a:cs typeface="Arial"/>
              <a:sym typeface="Arial"/>
            </a:endParaRPr>
          </a:p>
        </p:txBody>
      </p:sp>
      <p:grpSp>
        <p:nvGrpSpPr>
          <p:cNvPr id="435" name="Google Shape;435;p42"/>
          <p:cNvGrpSpPr/>
          <p:nvPr/>
        </p:nvGrpSpPr>
        <p:grpSpPr>
          <a:xfrm>
            <a:off x="3023554" y="4802408"/>
            <a:ext cx="83363" cy="155138"/>
            <a:chOff x="0" y="-99"/>
            <a:chExt cx="222300" cy="413700"/>
          </a:xfrm>
        </p:grpSpPr>
        <p:cxnSp>
          <p:nvCxnSpPr>
            <p:cNvPr id="436" name="Google Shape;436;p42"/>
            <p:cNvCxnSpPr/>
            <p:nvPr/>
          </p:nvCxnSpPr>
          <p:spPr>
            <a:xfrm>
              <a:off x="0" y="413601"/>
              <a:ext cx="222300" cy="0"/>
            </a:xfrm>
            <a:prstGeom prst="straightConnector1">
              <a:avLst/>
            </a:prstGeom>
            <a:noFill/>
            <a:ln w="38100" cap="flat" cmpd="sng">
              <a:solidFill>
                <a:srgbClr val="071E3F"/>
              </a:solidFill>
              <a:prstDash val="solid"/>
              <a:round/>
              <a:headEnd type="none" w="sm" len="sm"/>
              <a:tailEnd type="none" w="sm" len="sm"/>
            </a:ln>
          </p:spPr>
        </p:cxnSp>
        <p:cxnSp>
          <p:nvCxnSpPr>
            <p:cNvPr id="437" name="Google Shape;437;p42"/>
            <p:cNvCxnSpPr/>
            <p:nvPr/>
          </p:nvCxnSpPr>
          <p:spPr>
            <a:xfrm>
              <a:off x="0" y="0"/>
              <a:ext cx="222300" cy="0"/>
            </a:xfrm>
            <a:prstGeom prst="straightConnector1">
              <a:avLst/>
            </a:prstGeom>
            <a:noFill/>
            <a:ln w="38100" cap="flat" cmpd="sng">
              <a:solidFill>
                <a:srgbClr val="071E3F"/>
              </a:solidFill>
              <a:prstDash val="solid"/>
              <a:round/>
              <a:headEnd type="none" w="sm" len="sm"/>
              <a:tailEnd type="none" w="sm" len="sm"/>
            </a:ln>
          </p:spPr>
        </p:cxnSp>
        <p:cxnSp>
          <p:nvCxnSpPr>
            <p:cNvPr id="438" name="Google Shape;438;p42"/>
            <p:cNvCxnSpPr/>
            <p:nvPr/>
          </p:nvCxnSpPr>
          <p:spPr>
            <a:xfrm rot="-5400000">
              <a:off x="-187799" y="206751"/>
              <a:ext cx="413700" cy="0"/>
            </a:xfrm>
            <a:prstGeom prst="straightConnector1">
              <a:avLst/>
            </a:prstGeom>
            <a:noFill/>
            <a:ln w="38100" cap="flat" cmpd="sng">
              <a:solidFill>
                <a:srgbClr val="071E3F"/>
              </a:solidFill>
              <a:prstDash val="solid"/>
              <a:round/>
              <a:headEnd type="none" w="sm" len="sm"/>
              <a:tailEnd type="none" w="sm" len="sm"/>
            </a:ln>
          </p:spPr>
        </p:cxnSp>
      </p:grpSp>
      <p:grpSp>
        <p:nvGrpSpPr>
          <p:cNvPr id="439" name="Google Shape;439;p42"/>
          <p:cNvGrpSpPr/>
          <p:nvPr/>
        </p:nvGrpSpPr>
        <p:grpSpPr>
          <a:xfrm>
            <a:off x="6037210" y="4801629"/>
            <a:ext cx="86452" cy="156757"/>
            <a:chOff x="435" y="-4"/>
            <a:chExt cx="230538" cy="418018"/>
          </a:xfrm>
        </p:grpSpPr>
        <p:cxnSp>
          <p:nvCxnSpPr>
            <p:cNvPr id="440" name="Google Shape;440;p42"/>
            <p:cNvCxnSpPr/>
            <p:nvPr/>
          </p:nvCxnSpPr>
          <p:spPr>
            <a:xfrm rot="10730419">
              <a:off x="412" y="2246"/>
              <a:ext cx="222346" cy="0"/>
            </a:xfrm>
            <a:prstGeom prst="straightConnector1">
              <a:avLst/>
            </a:prstGeom>
            <a:noFill/>
            <a:ln w="38100" cap="flat" cmpd="sng">
              <a:solidFill>
                <a:srgbClr val="071E3F"/>
              </a:solidFill>
              <a:prstDash val="solid"/>
              <a:round/>
              <a:headEnd type="none" w="sm" len="sm"/>
              <a:tailEnd type="none" w="sm" len="sm"/>
            </a:ln>
          </p:spPr>
        </p:cxnSp>
        <p:cxnSp>
          <p:nvCxnSpPr>
            <p:cNvPr id="441" name="Google Shape;441;p42"/>
            <p:cNvCxnSpPr/>
            <p:nvPr/>
          </p:nvCxnSpPr>
          <p:spPr>
            <a:xfrm rot="10730419">
              <a:off x="8650" y="415764"/>
              <a:ext cx="222346" cy="0"/>
            </a:xfrm>
            <a:prstGeom prst="straightConnector1">
              <a:avLst/>
            </a:prstGeom>
            <a:noFill/>
            <a:ln w="38100" cap="flat" cmpd="sng">
              <a:solidFill>
                <a:srgbClr val="071E3F"/>
              </a:solidFill>
              <a:prstDash val="solid"/>
              <a:round/>
              <a:headEnd type="none" w="sm" len="sm"/>
              <a:tailEnd type="none" w="sm" len="sm"/>
            </a:ln>
          </p:spPr>
        </p:cxnSp>
        <p:cxnSp>
          <p:nvCxnSpPr>
            <p:cNvPr id="442" name="Google Shape;442;p42"/>
            <p:cNvCxnSpPr/>
            <p:nvPr/>
          </p:nvCxnSpPr>
          <p:spPr>
            <a:xfrm rot="5332651">
              <a:off x="999" y="207076"/>
              <a:ext cx="413479" cy="0"/>
            </a:xfrm>
            <a:prstGeom prst="straightConnector1">
              <a:avLst/>
            </a:prstGeom>
            <a:noFill/>
            <a:ln w="38100" cap="flat" cmpd="sng">
              <a:solidFill>
                <a:srgbClr val="071E3F"/>
              </a:solidFill>
              <a:prstDash val="solid"/>
              <a:round/>
              <a:headEnd type="none" w="sm" len="sm"/>
              <a:tailEnd type="none" w="sm" len="sm"/>
            </a:ln>
          </p:spPr>
        </p:cxnSp>
      </p:grpSp>
      <p:sp>
        <p:nvSpPr>
          <p:cNvPr id="443" name="Google Shape;443;p42"/>
          <p:cNvSpPr txBox="1"/>
          <p:nvPr/>
        </p:nvSpPr>
        <p:spPr>
          <a:xfrm>
            <a:off x="688613" y="1437975"/>
            <a:ext cx="8055900" cy="118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Montserrat"/>
                <a:ea typeface="Montserrat"/>
                <a:cs typeface="Montserrat"/>
                <a:sym typeface="Montserrat"/>
              </a:rPr>
              <a:t>‘7 Unique Active Listening Games, Exercises and Activities for Adults' by Andrew G. Ward, at </a:t>
            </a:r>
            <a:r>
              <a:rPr lang="en" sz="1200" b="0" i="0" u="sng" strike="noStrike" cap="none">
                <a:solidFill>
                  <a:schemeClr val="l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www.goodlisteningskills.org</a:t>
            </a:r>
            <a:r>
              <a:rPr lang="en" sz="1200" b="0" i="0" u="none" strike="noStrike" cap="none">
                <a:solidFill>
                  <a:schemeClr val="lt1"/>
                </a:solidFill>
                <a:latin typeface="Montserrat"/>
                <a:ea typeface="Montserrat"/>
                <a:cs typeface="Montserrat"/>
                <a:sym typeface="Montserrat"/>
              </a:rPr>
              <a:t> © 2020.</a:t>
            </a:r>
            <a:endParaRPr sz="12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Montserrat"/>
                <a:ea typeface="Montserrat"/>
                <a:cs typeface="Montserrat"/>
                <a:sym typeface="Montserrat"/>
              </a:rPr>
              <a:t>Hersey, S. O. (2019, January 28). The Art of Listening. </a:t>
            </a:r>
            <a:r>
              <a:rPr lang="en" sz="1200" b="0" i="0" u="sng" strike="noStrike" cap="none">
                <a:solidFill>
                  <a:schemeClr val="lt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https://stateofformation.org/2019/01/the-art-of-listening/</a:t>
            </a:r>
            <a:endParaRPr sz="12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Montserrat"/>
                <a:ea typeface="Montserrat"/>
                <a:cs typeface="Montserrat"/>
                <a:sym typeface="Montserrat"/>
              </a:rPr>
              <a:t>Doyle, A. (2022, March 28). Active Listening Definition, Skills, and Examples. The Balance. </a:t>
            </a:r>
            <a:r>
              <a:rPr lang="en" sz="1200" b="0" i="0" u="sng" strike="noStrike" cap="none">
                <a:solidFill>
                  <a:schemeClr val="lt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https://www.thebalancemoney.com/active-listening-skills-with-examples-2059684</a:t>
            </a:r>
            <a:endParaRPr sz="12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Montserrat"/>
                <a:ea typeface="Montserrat"/>
                <a:cs typeface="Montserrat"/>
                <a:sym typeface="Montserrat"/>
              </a:rPr>
              <a:t>Rnt. (2016, December 17). Click on: CONFUSING: “HEAR” vs “LISTEN.” Click On. </a:t>
            </a:r>
            <a:r>
              <a:rPr lang="en" sz="1200" b="0" i="0" u="sng" strike="noStrike" cap="none">
                <a:solidFill>
                  <a:schemeClr val="lt1"/>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https://clickonenglish.blogspot.com/2016/12/confusing-hear-vs-listen.html</a:t>
            </a:r>
            <a:endParaRPr sz="1100" b="0" i="0" u="none" strike="noStrike" cap="none">
              <a:solidFill>
                <a:schemeClr val="lt1"/>
              </a:solidFill>
              <a:highlight>
                <a:srgbClr val="FFFFFF"/>
              </a:highlight>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2276"/>
        </a:solidFill>
        <a:effectLst/>
      </p:bgPr>
    </p:bg>
    <p:spTree>
      <p:nvGrpSpPr>
        <p:cNvPr id="1" name="Shape 137"/>
        <p:cNvGrpSpPr/>
        <p:nvPr/>
      </p:nvGrpSpPr>
      <p:grpSpPr>
        <a:xfrm>
          <a:off x="0" y="0"/>
          <a:ext cx="0" cy="0"/>
          <a:chOff x="0" y="0"/>
          <a:chExt cx="0" cy="0"/>
        </a:xfrm>
      </p:grpSpPr>
      <p:sp>
        <p:nvSpPr>
          <p:cNvPr id="138" name="Google Shape;138;p26"/>
          <p:cNvSpPr/>
          <p:nvPr/>
        </p:nvSpPr>
        <p:spPr>
          <a:xfrm>
            <a:off x="4669125" y="3000"/>
            <a:ext cx="4941278" cy="5150644"/>
          </a:xfrm>
          <a:custGeom>
            <a:avLst/>
            <a:gdLst/>
            <a:ahLst/>
            <a:cxnLst/>
            <a:rect l="l" t="t" r="r" b="b"/>
            <a:pathLst>
              <a:path w="10188203" h="10511518" extrusionOk="0">
                <a:moveTo>
                  <a:pt x="0" y="0"/>
                </a:moveTo>
                <a:lnTo>
                  <a:pt x="10188203" y="0"/>
                </a:lnTo>
                <a:lnTo>
                  <a:pt x="10188203" y="10511518"/>
                </a:lnTo>
                <a:lnTo>
                  <a:pt x="0" y="10511518"/>
                </a:lnTo>
                <a:lnTo>
                  <a:pt x="0" y="0"/>
                </a:lnTo>
                <a:close/>
              </a:path>
            </a:pathLst>
          </a:custGeom>
          <a:blipFill rotWithShape="1">
            <a:blip r:embed="rId3">
              <a:alphaModFix/>
            </a:blip>
            <a:stretch>
              <a:fillRect l="-16589" t="-5439" b="-7569"/>
            </a:stretch>
          </a:blipFill>
          <a:ln>
            <a:noFill/>
          </a:ln>
        </p:spPr>
        <p:txBody>
          <a:bodyPr/>
          <a:lstStyle/>
          <a:p>
            <a:endParaRPr lang="en-US"/>
          </a:p>
        </p:txBody>
      </p:sp>
      <p:sp>
        <p:nvSpPr>
          <p:cNvPr id="139" name="Google Shape;139;p26"/>
          <p:cNvSpPr/>
          <p:nvPr/>
        </p:nvSpPr>
        <p:spPr>
          <a:xfrm>
            <a:off x="4978226" y="323718"/>
            <a:ext cx="3956679" cy="4496064"/>
          </a:xfrm>
          <a:custGeom>
            <a:avLst/>
            <a:gdLst/>
            <a:ahLst/>
            <a:cxnLst/>
            <a:rect l="l" t="t" r="r" b="b"/>
            <a:pathLst>
              <a:path w="7913359" h="8992127" extrusionOk="0">
                <a:moveTo>
                  <a:pt x="0" y="0"/>
                </a:moveTo>
                <a:lnTo>
                  <a:pt x="7913359" y="0"/>
                </a:lnTo>
                <a:lnTo>
                  <a:pt x="7913359" y="8992128"/>
                </a:lnTo>
                <a:lnTo>
                  <a:pt x="0" y="8992128"/>
                </a:lnTo>
                <a:lnTo>
                  <a:pt x="0" y="0"/>
                </a:lnTo>
                <a:close/>
              </a:path>
            </a:pathLst>
          </a:custGeom>
          <a:blipFill rotWithShape="1">
            <a:blip r:embed="rId4">
              <a:alphaModFix/>
            </a:blip>
            <a:stretch>
              <a:fillRect t="-15999" b="-15999"/>
            </a:stretch>
          </a:blipFill>
          <a:ln>
            <a:noFill/>
          </a:ln>
        </p:spPr>
        <p:txBody>
          <a:bodyPr/>
          <a:lstStyle/>
          <a:p>
            <a:endParaRPr lang="en-US"/>
          </a:p>
        </p:txBody>
      </p:sp>
      <p:sp>
        <p:nvSpPr>
          <p:cNvPr id="140" name="Google Shape;140;p26"/>
          <p:cNvSpPr txBox="1"/>
          <p:nvPr/>
        </p:nvSpPr>
        <p:spPr>
          <a:xfrm>
            <a:off x="561875" y="923075"/>
            <a:ext cx="3956700" cy="18063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noAutofit/>
          </a:bodyPr>
          <a:lstStyle/>
          <a:p>
            <a:pPr marL="0" marR="0" lvl="0" indent="0" algn="r" rtl="0">
              <a:lnSpc>
                <a:spcPct val="90000"/>
              </a:lnSpc>
              <a:spcBef>
                <a:spcPts val="500"/>
              </a:spcBef>
              <a:spcAft>
                <a:spcPts val="0"/>
              </a:spcAft>
              <a:buClr>
                <a:srgbClr val="000000"/>
              </a:buClr>
              <a:buSzPts val="1700"/>
              <a:buFont typeface="Arial"/>
              <a:buNone/>
            </a:pPr>
            <a:r>
              <a:rPr lang="en" sz="1700" b="0" i="0" u="none" strike="noStrike" cap="none">
                <a:solidFill>
                  <a:srgbClr val="FFFFFF"/>
                </a:solidFill>
                <a:latin typeface="Montserrat"/>
                <a:ea typeface="Montserrat"/>
                <a:cs typeface="Montserrat"/>
                <a:sym typeface="Montserrat"/>
              </a:rPr>
              <a:t>The purpose of MoMMAs Voices is to amplify patient and family voices - especially those who have been historically marginalized - ensuring they are equipped and activated as partners to improve maternal health outcomes.</a:t>
            </a:r>
            <a:endParaRPr sz="1700" b="0" i="0" u="none" strike="noStrike" cap="none">
              <a:solidFill>
                <a:srgbClr val="FFFFFF"/>
              </a:solidFill>
              <a:latin typeface="Montserrat"/>
              <a:ea typeface="Montserrat"/>
              <a:cs typeface="Montserrat"/>
              <a:sym typeface="Montserrat"/>
            </a:endParaRPr>
          </a:p>
          <a:p>
            <a:pPr marL="0" marR="0" lvl="0" indent="0" algn="r" rtl="0">
              <a:lnSpc>
                <a:spcPct val="90000"/>
              </a:lnSpc>
              <a:spcBef>
                <a:spcPts val="500"/>
              </a:spcBef>
              <a:spcAft>
                <a:spcPts val="0"/>
              </a:spcAft>
              <a:buClr>
                <a:srgbClr val="000000"/>
              </a:buClr>
              <a:buSzPts val="1700"/>
              <a:buFont typeface="Arial"/>
              <a:buNone/>
            </a:pPr>
            <a:endParaRPr sz="1700" b="1" i="0" u="none" strike="noStrike" cap="none">
              <a:solidFill>
                <a:srgbClr val="FFFFFF"/>
              </a:solidFill>
              <a:latin typeface="Montserrat"/>
              <a:ea typeface="Montserrat"/>
              <a:cs typeface="Montserrat"/>
              <a:sym typeface="Montserrat"/>
            </a:endParaRPr>
          </a:p>
        </p:txBody>
      </p:sp>
      <p:sp>
        <p:nvSpPr>
          <p:cNvPr id="141" name="Google Shape;141;p26"/>
          <p:cNvSpPr txBox="1"/>
          <p:nvPr/>
        </p:nvSpPr>
        <p:spPr>
          <a:xfrm>
            <a:off x="323550" y="3130788"/>
            <a:ext cx="3433500" cy="1300800"/>
          </a:xfrm>
          <a:prstGeom prst="rect">
            <a:avLst/>
          </a:prstGeom>
          <a:noFill/>
          <a:ln>
            <a:noFill/>
          </a:ln>
          <a:effectLst>
            <a:outerShdw blurRad="57150" dist="19050" dir="5400000" algn="bl" rotWithShape="0">
              <a:srgbClr val="000000">
                <a:alpha val="49800"/>
              </a:srgbClr>
            </a:outerShdw>
          </a:effectLst>
        </p:spPr>
        <p:txBody>
          <a:bodyPr spcFirstLastPara="1" wrap="square" lIns="45725" tIns="45725" rIns="45725" bIns="45725" anchor="t" anchorCtr="0">
            <a:noAutofit/>
          </a:bodyPr>
          <a:lstStyle/>
          <a:p>
            <a:pPr marL="0" marR="0" lvl="0" indent="0" algn="l" rtl="0">
              <a:lnSpc>
                <a:spcPct val="90000"/>
              </a:lnSpc>
              <a:spcBef>
                <a:spcPts val="500"/>
              </a:spcBef>
              <a:spcAft>
                <a:spcPts val="0"/>
              </a:spcAft>
              <a:buClr>
                <a:srgbClr val="000000"/>
              </a:buClr>
              <a:buSzPts val="1000"/>
              <a:buFont typeface="Arial"/>
              <a:buNone/>
            </a:pPr>
            <a:r>
              <a:rPr lang="en" sz="1700" b="0" i="0" u="none" strike="noStrike" cap="none">
                <a:solidFill>
                  <a:srgbClr val="FFFFFF"/>
                </a:solidFill>
                <a:latin typeface="Montserrat"/>
                <a:ea typeface="Montserrat"/>
                <a:cs typeface="Montserrat"/>
                <a:sym typeface="Montserrat"/>
              </a:rPr>
              <a:t>MoMMAs Voices </a:t>
            </a:r>
            <a:r>
              <a:rPr lang="en" sz="1700">
                <a:solidFill>
                  <a:srgbClr val="FFFFFF"/>
                </a:solidFill>
                <a:latin typeface="Montserrat"/>
                <a:ea typeface="Montserrat"/>
                <a:cs typeface="Montserrat"/>
                <a:sym typeface="Montserrat"/>
              </a:rPr>
              <a:t>is</a:t>
            </a:r>
            <a:r>
              <a:rPr lang="en" sz="1700" b="0" i="0" u="none" strike="noStrike" cap="none">
                <a:solidFill>
                  <a:srgbClr val="FFFFFF"/>
                </a:solidFill>
                <a:latin typeface="Montserrat"/>
                <a:ea typeface="Montserrat"/>
                <a:cs typeface="Montserrat"/>
                <a:sym typeface="Montserrat"/>
              </a:rPr>
              <a:t> engaged as partners wherever maternal health improvements are needed.</a:t>
            </a:r>
            <a:endParaRPr sz="17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145"/>
        <p:cNvGrpSpPr/>
        <p:nvPr/>
      </p:nvGrpSpPr>
      <p:grpSpPr>
        <a:xfrm>
          <a:off x="0" y="0"/>
          <a:ext cx="0" cy="0"/>
          <a:chOff x="0" y="0"/>
          <a:chExt cx="0" cy="0"/>
        </a:xfrm>
      </p:grpSpPr>
      <p:cxnSp>
        <p:nvCxnSpPr>
          <p:cNvPr id="146" name="Google Shape;146;p27"/>
          <p:cNvCxnSpPr/>
          <p:nvPr/>
        </p:nvCxnSpPr>
        <p:spPr>
          <a:xfrm rot="10800000">
            <a:off x="4267438" y="50"/>
            <a:ext cx="22500" cy="4224300"/>
          </a:xfrm>
          <a:prstGeom prst="straightConnector1">
            <a:avLst/>
          </a:prstGeom>
          <a:noFill/>
          <a:ln w="28575" cap="flat" cmpd="sng">
            <a:solidFill>
              <a:srgbClr val="3153BB"/>
            </a:solidFill>
            <a:prstDash val="solid"/>
            <a:round/>
            <a:headEnd type="none" w="sm" len="sm"/>
            <a:tailEnd type="none" w="sm" len="sm"/>
          </a:ln>
        </p:spPr>
      </p:cxnSp>
      <p:sp>
        <p:nvSpPr>
          <p:cNvPr id="147" name="Google Shape;147;p27"/>
          <p:cNvSpPr txBox="1"/>
          <p:nvPr/>
        </p:nvSpPr>
        <p:spPr>
          <a:xfrm>
            <a:off x="4541725" y="110225"/>
            <a:ext cx="2073000" cy="4220700"/>
          </a:xfrm>
          <a:prstGeom prst="rect">
            <a:avLst/>
          </a:prstGeom>
          <a:noFill/>
          <a:ln>
            <a:noFill/>
          </a:ln>
          <a:effectLst>
            <a:outerShdw blurRad="57150" dist="19050" dir="5400000" algn="bl" rotWithShape="0">
              <a:srgbClr val="666666">
                <a:alpha val="49800"/>
              </a:srgbClr>
            </a:outerShdw>
          </a:effectLst>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4th Trimester Arizona</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Aaliyah in Action</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AFE Foundation</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Allo Hope Foundation</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Angels Protection, Inc. </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APS Foundation of America</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Black Women’s Health Imperative </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Cherished Mom</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Dr. Shalon’s Maternal Action </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Project</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End Sepsis</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Every Mother Counts</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Healing our Hearts Foundation</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HER Foundation (HG)</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200" b="0" i="0" u="none" strike="noStrike" cap="none">
                <a:solidFill>
                  <a:schemeClr val="dk2"/>
                </a:solidFill>
                <a:latin typeface="Montserrat"/>
                <a:ea typeface="Montserrat"/>
                <a:cs typeface="Montserrat"/>
                <a:sym typeface="Montserrat"/>
              </a:rPr>
              <a:t>Let’s Talk PPCM</a:t>
            </a:r>
            <a:endParaRPr sz="1200" b="0" i="0" u="none" strike="noStrike" cap="none">
              <a:solidFill>
                <a:schemeClr val="dk2"/>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600"/>
              <a:buFont typeface="Arial"/>
              <a:buNone/>
            </a:pPr>
            <a:endParaRPr sz="1200" b="0" i="0" u="none" strike="noStrike" cap="none">
              <a:solidFill>
                <a:schemeClr val="dk2"/>
              </a:solidFill>
              <a:latin typeface="Montserrat"/>
              <a:ea typeface="Montserrat"/>
              <a:cs typeface="Montserrat"/>
              <a:sym typeface="Montserrat"/>
            </a:endParaRPr>
          </a:p>
        </p:txBody>
      </p:sp>
      <p:pic>
        <p:nvPicPr>
          <p:cNvPr id="148" name="Google Shape;148;p27"/>
          <p:cNvPicPr preferRelativeResize="0"/>
          <p:nvPr/>
        </p:nvPicPr>
        <p:blipFill rotWithShape="1">
          <a:blip r:embed="rId3">
            <a:alphaModFix/>
          </a:blip>
          <a:srcRect t="-10230" b="10230"/>
          <a:stretch/>
        </p:blipFill>
        <p:spPr>
          <a:xfrm>
            <a:off x="411000" y="827654"/>
            <a:ext cx="2930102" cy="880452"/>
          </a:xfrm>
          <a:prstGeom prst="rect">
            <a:avLst/>
          </a:prstGeom>
          <a:noFill/>
          <a:ln>
            <a:noFill/>
          </a:ln>
        </p:spPr>
      </p:pic>
      <p:sp>
        <p:nvSpPr>
          <p:cNvPr id="149" name="Google Shape;149;p27"/>
          <p:cNvSpPr txBox="1"/>
          <p:nvPr/>
        </p:nvSpPr>
        <p:spPr>
          <a:xfrm>
            <a:off x="311488" y="2201263"/>
            <a:ext cx="3688800" cy="2047200"/>
          </a:xfrm>
          <a:prstGeom prst="rect">
            <a:avLst/>
          </a:prstGeom>
          <a:noFill/>
          <a:ln>
            <a:noFill/>
          </a:ln>
          <a:effectLst>
            <a:outerShdw blurRad="57150" dist="19050" dir="5400000" algn="bl" rotWithShape="0">
              <a:srgbClr val="656565">
                <a:alpha val="49800"/>
              </a:srgbClr>
            </a:outerShdw>
          </a:effectLst>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071E3F"/>
                </a:solidFill>
                <a:latin typeface="Montserrat"/>
                <a:ea typeface="Montserrat"/>
                <a:cs typeface="Montserrat"/>
                <a:sym typeface="Montserrat"/>
              </a:rPr>
              <a:t>MoMMA’s Voices is a program of the Preeclampsia Foundation.  Funding is provided by :</a:t>
            </a:r>
            <a:endParaRPr sz="1200" b="0" i="0" u="none" strike="noStrike" cap="none">
              <a:solidFill>
                <a:srgbClr val="071E3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700"/>
              <a:buFont typeface="Arial"/>
              <a:buNone/>
            </a:pPr>
            <a:endParaRPr sz="700">
              <a:solidFill>
                <a:srgbClr val="071E3F"/>
              </a:solidFill>
              <a:latin typeface="Montserrat"/>
              <a:ea typeface="Montserrat"/>
              <a:cs typeface="Montserrat"/>
              <a:sym typeface="Montserrat"/>
            </a:endParaRPr>
          </a:p>
          <a:p>
            <a:pPr marL="228600" marR="0" lvl="0" indent="-190500" algn="l" rtl="0">
              <a:lnSpc>
                <a:spcPct val="100000"/>
              </a:lnSpc>
              <a:spcBef>
                <a:spcPts val="0"/>
              </a:spcBef>
              <a:spcAft>
                <a:spcPts val="0"/>
              </a:spcAft>
              <a:buClr>
                <a:srgbClr val="071E3F"/>
              </a:buClr>
              <a:buSzPts val="1200"/>
              <a:buFont typeface="Montserrat"/>
              <a:buChar char="●"/>
            </a:pPr>
            <a:r>
              <a:rPr lang="en" sz="1200" b="0" i="0" u="none" strike="noStrike" cap="none">
                <a:solidFill>
                  <a:srgbClr val="071E3F"/>
                </a:solidFill>
                <a:latin typeface="Montserrat"/>
                <a:ea typeface="Montserrat"/>
                <a:cs typeface="Montserrat"/>
                <a:sym typeface="Montserrat"/>
              </a:rPr>
              <a:t>Merck for Mothers, as part of their worldwide 10-year initiative to assure no woman dies giving life</a:t>
            </a:r>
            <a:endParaRPr sz="1200" b="0" i="0" u="none" strike="noStrike" cap="none">
              <a:solidFill>
                <a:srgbClr val="071E3F"/>
              </a:solidFill>
              <a:latin typeface="Montserrat"/>
              <a:ea typeface="Montserrat"/>
              <a:cs typeface="Montserrat"/>
              <a:sym typeface="Montserrat"/>
            </a:endParaRPr>
          </a:p>
          <a:p>
            <a:pPr marL="228600" marR="0" lvl="0" indent="-190500" algn="l" rtl="0">
              <a:lnSpc>
                <a:spcPct val="100000"/>
              </a:lnSpc>
              <a:spcBef>
                <a:spcPts val="0"/>
              </a:spcBef>
              <a:spcAft>
                <a:spcPts val="0"/>
              </a:spcAft>
              <a:buClr>
                <a:srgbClr val="071E3F"/>
              </a:buClr>
              <a:buSzPts val="1200"/>
              <a:buFont typeface="Montserrat"/>
              <a:buChar char="●"/>
            </a:pPr>
            <a:r>
              <a:rPr lang="en" sz="1200" b="0" i="0" u="none" strike="noStrike" cap="none">
                <a:solidFill>
                  <a:srgbClr val="071E3F"/>
                </a:solidFill>
                <a:latin typeface="Montserrat"/>
                <a:ea typeface="Montserrat"/>
                <a:cs typeface="Montserrat"/>
                <a:sym typeface="Montserrat"/>
              </a:rPr>
              <a:t>Alliance for Improvement in Maternal Health (AIM), a program of ACOG</a:t>
            </a:r>
            <a:endParaRPr sz="1200" b="0" i="0" u="none" strike="noStrike" cap="none">
              <a:solidFill>
                <a:srgbClr val="071E3F"/>
              </a:solidFill>
              <a:latin typeface="Montserrat"/>
              <a:ea typeface="Montserrat"/>
              <a:cs typeface="Montserrat"/>
              <a:sym typeface="Montserrat"/>
            </a:endParaRPr>
          </a:p>
          <a:p>
            <a:pPr marL="228600" marR="0" lvl="0" indent="-190500" algn="l" rtl="0">
              <a:lnSpc>
                <a:spcPct val="100000"/>
              </a:lnSpc>
              <a:spcBef>
                <a:spcPts val="0"/>
              </a:spcBef>
              <a:spcAft>
                <a:spcPts val="0"/>
              </a:spcAft>
              <a:buClr>
                <a:srgbClr val="071E3F"/>
              </a:buClr>
              <a:buSzPts val="1200"/>
              <a:buFont typeface="Montserrat"/>
              <a:buChar char="●"/>
            </a:pPr>
            <a:r>
              <a:rPr lang="en" sz="1200" b="0" i="0" u="none" strike="noStrike" cap="none">
                <a:solidFill>
                  <a:srgbClr val="071E3F"/>
                </a:solidFill>
                <a:latin typeface="Montserrat"/>
                <a:ea typeface="Montserrat"/>
                <a:cs typeface="Montserrat"/>
                <a:sym typeface="Montserrat"/>
              </a:rPr>
              <a:t>Premier, Inc through the Premier Perinatal Improvement Collaborative</a:t>
            </a:r>
            <a:endParaRPr sz="1200" b="0" i="0" u="none" strike="noStrike" cap="none">
              <a:solidFill>
                <a:srgbClr val="071E3F"/>
              </a:solidFill>
              <a:latin typeface="Montserrat"/>
              <a:ea typeface="Montserrat"/>
              <a:cs typeface="Montserrat"/>
              <a:sym typeface="Montserrat"/>
            </a:endParaRPr>
          </a:p>
        </p:txBody>
      </p:sp>
      <p:sp>
        <p:nvSpPr>
          <p:cNvPr id="150" name="Google Shape;150;p27"/>
          <p:cNvSpPr txBox="1"/>
          <p:nvPr/>
        </p:nvSpPr>
        <p:spPr>
          <a:xfrm>
            <a:off x="7094900" y="549163"/>
            <a:ext cx="1851900" cy="3795900"/>
          </a:xfrm>
          <a:prstGeom prst="rect">
            <a:avLst/>
          </a:prstGeom>
          <a:noFill/>
          <a:ln>
            <a:noFill/>
          </a:ln>
          <a:effectLst>
            <a:outerShdw blurRad="57150" dist="19050" dir="5400000" algn="bl" rotWithShape="0">
              <a:srgbClr val="666666">
                <a:alpha val="49800"/>
              </a:srgbClr>
            </a:outerShdw>
          </a:effectLst>
        </p:spPr>
        <p:txBody>
          <a:bodyPr spcFirstLastPara="1" wrap="square" lIns="0" tIns="0" rIns="0" bIns="0" anchor="t" anchorCtr="0">
            <a:spAutoFit/>
          </a:bodyPr>
          <a:lstStyle/>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Maternal Near-Miss Support</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Mom Congress</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National Accreta Foundation</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NICU Parent Network PCOS Challenge</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PPROM Foundation</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PUSH for Empowered Birth</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PUSH Birth Partners</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Save the Mommies (PPCM)</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Shade of Blue Project</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Sisters in Loss</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Solace for Women </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The Obstetrics Initiative</a:t>
            </a:r>
            <a:endParaRPr sz="1200" b="0" i="0" u="none" strike="noStrike" cap="none">
              <a:solidFill>
                <a:schemeClr val="dk2"/>
              </a:solidFill>
              <a:latin typeface="Montserrat"/>
              <a:ea typeface="Montserrat"/>
              <a:cs typeface="Montserrat"/>
              <a:sym typeface="Montserrat"/>
            </a:endParaRPr>
          </a:p>
          <a:p>
            <a:pPr marL="0" marR="0" lvl="0" indent="0" algn="r" rtl="0">
              <a:lnSpc>
                <a:spcPct val="115000"/>
              </a:lnSpc>
              <a:spcBef>
                <a:spcPts val="0"/>
              </a:spcBef>
              <a:spcAft>
                <a:spcPts val="0"/>
              </a:spcAft>
              <a:buClr>
                <a:srgbClr val="000000"/>
              </a:buClr>
              <a:buSzPts val="600"/>
              <a:buFont typeface="Arial"/>
              <a:buNone/>
            </a:pPr>
            <a:r>
              <a:rPr lang="en" sz="1200" b="0" i="0" u="none" strike="noStrike" cap="none">
                <a:solidFill>
                  <a:schemeClr val="dk2"/>
                </a:solidFill>
                <a:latin typeface="Montserrat"/>
                <a:ea typeface="Montserrat"/>
                <a:cs typeface="Montserrat"/>
                <a:sym typeface="Montserrat"/>
              </a:rPr>
              <a:t>Urban Baby Beginnings</a:t>
            </a:r>
            <a:endParaRPr sz="1200" b="0" i="0" u="none" strike="noStrike" cap="none">
              <a:solidFill>
                <a:schemeClr val="dk2"/>
              </a:solidFill>
              <a:latin typeface="Montserrat"/>
              <a:ea typeface="Montserrat"/>
              <a:cs typeface="Montserrat"/>
              <a:sym typeface="Montserrat"/>
            </a:endParaRPr>
          </a:p>
        </p:txBody>
      </p:sp>
      <p:grpSp>
        <p:nvGrpSpPr>
          <p:cNvPr id="151" name="Google Shape;151;p27"/>
          <p:cNvGrpSpPr/>
          <p:nvPr/>
        </p:nvGrpSpPr>
        <p:grpSpPr>
          <a:xfrm>
            <a:off x="0" y="4556817"/>
            <a:ext cx="9144300" cy="586699"/>
            <a:chOff x="0" y="-38100"/>
            <a:chExt cx="4816592" cy="309033"/>
          </a:xfrm>
        </p:grpSpPr>
        <p:sp>
          <p:nvSpPr>
            <p:cNvPr id="152" name="Google Shape;152;p27"/>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E3AA01"/>
            </a:solidFill>
            <a:ln>
              <a:noFill/>
            </a:ln>
          </p:spPr>
          <p:txBody>
            <a:bodyPr/>
            <a:lstStyle/>
            <a:p>
              <a:endParaRPr lang="en-US"/>
            </a:p>
          </p:txBody>
        </p:sp>
        <p:sp>
          <p:nvSpPr>
            <p:cNvPr id="153" name="Google Shape;153;p27"/>
            <p:cNvSpPr txBox="1"/>
            <p:nvPr/>
          </p:nvSpPr>
          <p:spPr>
            <a:xfrm>
              <a:off x="0" y="-38100"/>
              <a:ext cx="4816500" cy="309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54" name="Google Shape;154;p27"/>
          <p:cNvSpPr txBox="1"/>
          <p:nvPr/>
        </p:nvSpPr>
        <p:spPr>
          <a:xfrm>
            <a:off x="3107016" y="4753005"/>
            <a:ext cx="2930100" cy="261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700"/>
              <a:buFont typeface="Arial"/>
              <a:buNone/>
            </a:pPr>
            <a:r>
              <a:rPr lang="en" sz="1700" b="1" i="0" u="none" strike="noStrike" cap="none">
                <a:solidFill>
                  <a:srgbClr val="FFE9F2"/>
                </a:solidFill>
                <a:latin typeface="Poppins"/>
                <a:ea typeface="Poppins"/>
                <a:cs typeface="Poppins"/>
                <a:sym typeface="Poppins"/>
              </a:rPr>
              <a:t>MEMBER ORGANIZATIONS</a:t>
            </a:r>
            <a:endParaRPr sz="1500" b="0" i="0" u="none" strike="noStrike" cap="none">
              <a:solidFill>
                <a:srgbClr val="000000"/>
              </a:solidFill>
              <a:latin typeface="Arial"/>
              <a:ea typeface="Arial"/>
              <a:cs typeface="Arial"/>
              <a:sym typeface="Arial"/>
            </a:endParaRPr>
          </a:p>
        </p:txBody>
      </p:sp>
      <p:grpSp>
        <p:nvGrpSpPr>
          <p:cNvPr id="155" name="Google Shape;155;p27"/>
          <p:cNvGrpSpPr/>
          <p:nvPr/>
        </p:nvGrpSpPr>
        <p:grpSpPr>
          <a:xfrm>
            <a:off x="3023554" y="4802408"/>
            <a:ext cx="83363" cy="155138"/>
            <a:chOff x="0" y="-99"/>
            <a:chExt cx="222300" cy="413700"/>
          </a:xfrm>
        </p:grpSpPr>
        <p:cxnSp>
          <p:nvCxnSpPr>
            <p:cNvPr id="156" name="Google Shape;156;p27"/>
            <p:cNvCxnSpPr/>
            <p:nvPr/>
          </p:nvCxnSpPr>
          <p:spPr>
            <a:xfrm>
              <a:off x="0" y="413601"/>
              <a:ext cx="222300" cy="0"/>
            </a:xfrm>
            <a:prstGeom prst="straightConnector1">
              <a:avLst/>
            </a:prstGeom>
            <a:noFill/>
            <a:ln w="38100" cap="flat" cmpd="sng">
              <a:solidFill>
                <a:srgbClr val="D62276"/>
              </a:solidFill>
              <a:prstDash val="solid"/>
              <a:round/>
              <a:headEnd type="none" w="sm" len="sm"/>
              <a:tailEnd type="none" w="sm" len="sm"/>
            </a:ln>
          </p:spPr>
        </p:cxnSp>
        <p:cxnSp>
          <p:nvCxnSpPr>
            <p:cNvPr id="157" name="Google Shape;157;p27"/>
            <p:cNvCxnSpPr/>
            <p:nvPr/>
          </p:nvCxnSpPr>
          <p:spPr>
            <a:xfrm>
              <a:off x="0" y="0"/>
              <a:ext cx="222300" cy="0"/>
            </a:xfrm>
            <a:prstGeom prst="straightConnector1">
              <a:avLst/>
            </a:prstGeom>
            <a:noFill/>
            <a:ln w="38100" cap="flat" cmpd="sng">
              <a:solidFill>
                <a:srgbClr val="D62276"/>
              </a:solidFill>
              <a:prstDash val="solid"/>
              <a:round/>
              <a:headEnd type="none" w="sm" len="sm"/>
              <a:tailEnd type="none" w="sm" len="sm"/>
            </a:ln>
          </p:spPr>
        </p:cxnSp>
        <p:cxnSp>
          <p:nvCxnSpPr>
            <p:cNvPr id="158" name="Google Shape;158;p27"/>
            <p:cNvCxnSpPr/>
            <p:nvPr/>
          </p:nvCxnSpPr>
          <p:spPr>
            <a:xfrm rot="-5400000">
              <a:off x="-187799" y="206751"/>
              <a:ext cx="413700" cy="0"/>
            </a:xfrm>
            <a:prstGeom prst="straightConnector1">
              <a:avLst/>
            </a:prstGeom>
            <a:noFill/>
            <a:ln w="38100" cap="flat" cmpd="sng">
              <a:solidFill>
                <a:srgbClr val="D62276"/>
              </a:solidFill>
              <a:prstDash val="solid"/>
              <a:round/>
              <a:headEnd type="none" w="sm" len="sm"/>
              <a:tailEnd type="none" w="sm" len="sm"/>
            </a:ln>
          </p:spPr>
        </p:cxnSp>
      </p:grpSp>
      <p:grpSp>
        <p:nvGrpSpPr>
          <p:cNvPr id="159" name="Google Shape;159;p27"/>
          <p:cNvGrpSpPr/>
          <p:nvPr/>
        </p:nvGrpSpPr>
        <p:grpSpPr>
          <a:xfrm>
            <a:off x="6037210" y="4801629"/>
            <a:ext cx="86452" cy="156757"/>
            <a:chOff x="435" y="-4"/>
            <a:chExt cx="230538" cy="418018"/>
          </a:xfrm>
        </p:grpSpPr>
        <p:cxnSp>
          <p:nvCxnSpPr>
            <p:cNvPr id="160" name="Google Shape;160;p27"/>
            <p:cNvCxnSpPr/>
            <p:nvPr/>
          </p:nvCxnSpPr>
          <p:spPr>
            <a:xfrm rot="10730419">
              <a:off x="412" y="2246"/>
              <a:ext cx="222346" cy="0"/>
            </a:xfrm>
            <a:prstGeom prst="straightConnector1">
              <a:avLst/>
            </a:prstGeom>
            <a:noFill/>
            <a:ln w="38100" cap="flat" cmpd="sng">
              <a:solidFill>
                <a:srgbClr val="D62276"/>
              </a:solidFill>
              <a:prstDash val="solid"/>
              <a:round/>
              <a:headEnd type="none" w="sm" len="sm"/>
              <a:tailEnd type="none" w="sm" len="sm"/>
            </a:ln>
          </p:spPr>
        </p:cxnSp>
        <p:cxnSp>
          <p:nvCxnSpPr>
            <p:cNvPr id="161" name="Google Shape;161;p27"/>
            <p:cNvCxnSpPr/>
            <p:nvPr/>
          </p:nvCxnSpPr>
          <p:spPr>
            <a:xfrm rot="10730419">
              <a:off x="8650" y="415764"/>
              <a:ext cx="222346" cy="0"/>
            </a:xfrm>
            <a:prstGeom prst="straightConnector1">
              <a:avLst/>
            </a:prstGeom>
            <a:noFill/>
            <a:ln w="38100" cap="flat" cmpd="sng">
              <a:solidFill>
                <a:srgbClr val="D62276"/>
              </a:solidFill>
              <a:prstDash val="solid"/>
              <a:round/>
              <a:headEnd type="none" w="sm" len="sm"/>
              <a:tailEnd type="none" w="sm" len="sm"/>
            </a:ln>
          </p:spPr>
        </p:cxnSp>
        <p:cxnSp>
          <p:nvCxnSpPr>
            <p:cNvPr id="162" name="Google Shape;162;p27"/>
            <p:cNvCxnSpPr/>
            <p:nvPr/>
          </p:nvCxnSpPr>
          <p:spPr>
            <a:xfrm rot="5332651">
              <a:off x="999" y="207076"/>
              <a:ext cx="413479" cy="0"/>
            </a:xfrm>
            <a:prstGeom prst="straightConnector1">
              <a:avLst/>
            </a:prstGeom>
            <a:noFill/>
            <a:ln w="38100" cap="flat" cmpd="sng">
              <a:solidFill>
                <a:srgbClr val="D62276"/>
              </a:solidFill>
              <a:prstDash val="solid"/>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166"/>
        <p:cNvGrpSpPr/>
        <p:nvPr/>
      </p:nvGrpSpPr>
      <p:grpSpPr>
        <a:xfrm>
          <a:off x="0" y="0"/>
          <a:ext cx="0" cy="0"/>
          <a:chOff x="0" y="0"/>
          <a:chExt cx="0" cy="0"/>
        </a:xfrm>
      </p:grpSpPr>
      <p:grpSp>
        <p:nvGrpSpPr>
          <p:cNvPr id="167" name="Google Shape;167;p28"/>
          <p:cNvGrpSpPr/>
          <p:nvPr/>
        </p:nvGrpSpPr>
        <p:grpSpPr>
          <a:xfrm>
            <a:off x="1814494" y="1631319"/>
            <a:ext cx="5247300" cy="689250"/>
            <a:chOff x="427650" y="2712250"/>
            <a:chExt cx="10494600" cy="1378500"/>
          </a:xfrm>
        </p:grpSpPr>
        <p:sp>
          <p:nvSpPr>
            <p:cNvPr id="168" name="Google Shape;168;p28"/>
            <p:cNvSpPr/>
            <p:nvPr/>
          </p:nvSpPr>
          <p:spPr>
            <a:xfrm>
              <a:off x="427650" y="2712250"/>
              <a:ext cx="10494600" cy="1378500"/>
            </a:xfrm>
            <a:prstGeom prst="rect">
              <a:avLst/>
            </a:prstGeom>
            <a:solidFill>
              <a:srgbClr val="EF73A2"/>
            </a:solidFill>
            <a:ln w="9525" cap="flat" cmpd="sng">
              <a:solidFill>
                <a:srgbClr val="F8B7D0"/>
              </a:solidFill>
              <a:prstDash val="solid"/>
              <a:round/>
              <a:headEnd type="none" w="sm" len="sm"/>
              <a:tailEnd type="none" w="sm" len="sm"/>
            </a:ln>
            <a:effectLst>
              <a:outerShdw blurRad="57150" dist="19050" dir="5400000" algn="bl" rotWithShape="0">
                <a:srgbClr val="666666">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169" name="Google Shape;169;p28"/>
            <p:cNvSpPr txBox="1"/>
            <p:nvPr/>
          </p:nvSpPr>
          <p:spPr>
            <a:xfrm>
              <a:off x="497850" y="2923930"/>
              <a:ext cx="10354200" cy="1031100"/>
            </a:xfrm>
            <a:prstGeom prst="rect">
              <a:avLst/>
            </a:prstGeom>
            <a:noFill/>
            <a:ln w="9525" cap="flat" cmpd="sng">
              <a:solidFill>
                <a:srgbClr val="F8B7D0"/>
              </a:solidFill>
              <a:prstDash val="solid"/>
              <a:round/>
              <a:headEnd type="none" w="sm" len="sm"/>
              <a:tailEnd type="none" w="sm" len="sm"/>
            </a:ln>
            <a:effectLst>
              <a:outerShdw blurRad="57150" dist="19050" dir="5400000" algn="bl" rotWithShape="0">
                <a:srgbClr val="666666">
                  <a:alpha val="49800"/>
                </a:srgbClr>
              </a:outerShdw>
            </a:effectLst>
          </p:spPr>
          <p:txBody>
            <a:bodyPr spcFirstLastPara="1" wrap="square" lIns="45725" tIns="45725" rIns="45725" bIns="45725" anchor="t" anchorCtr="0">
              <a:noAutofit/>
            </a:bodyPr>
            <a:lstStyle/>
            <a:p>
              <a:pPr marL="22860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lt1"/>
                  </a:solidFill>
                  <a:latin typeface="Montserrat"/>
                  <a:ea typeface="Montserrat"/>
                  <a:cs typeface="Montserrat"/>
                  <a:sym typeface="Montserrat"/>
                </a:rPr>
                <a:t>DESCRIBE THE BENEFITS OF HAVING LIVED EXPERIENCE INTEGRATED IN QI ACTIVITIES</a:t>
              </a:r>
              <a:endParaRPr sz="1600" b="1" i="0" u="none" strike="noStrike" cap="none">
                <a:solidFill>
                  <a:schemeClr val="lt1"/>
                </a:solidFill>
                <a:latin typeface="Calibri"/>
                <a:ea typeface="Calibri"/>
                <a:cs typeface="Calibri"/>
                <a:sym typeface="Calibri"/>
              </a:endParaRPr>
            </a:p>
          </p:txBody>
        </p:sp>
      </p:grpSp>
      <p:grpSp>
        <p:nvGrpSpPr>
          <p:cNvPr id="170" name="Google Shape;170;p28"/>
          <p:cNvGrpSpPr/>
          <p:nvPr/>
        </p:nvGrpSpPr>
        <p:grpSpPr>
          <a:xfrm>
            <a:off x="2799963" y="2822919"/>
            <a:ext cx="5247300" cy="689250"/>
            <a:chOff x="427650" y="2712238"/>
            <a:chExt cx="10494600" cy="1378500"/>
          </a:xfrm>
        </p:grpSpPr>
        <p:sp>
          <p:nvSpPr>
            <p:cNvPr id="171" name="Google Shape;171;p28"/>
            <p:cNvSpPr/>
            <p:nvPr/>
          </p:nvSpPr>
          <p:spPr>
            <a:xfrm>
              <a:off x="427650" y="2712238"/>
              <a:ext cx="10494600" cy="1378500"/>
            </a:xfrm>
            <a:prstGeom prst="rect">
              <a:avLst/>
            </a:prstGeom>
            <a:solidFill>
              <a:srgbClr val="3153BB"/>
            </a:solidFill>
            <a:ln w="9525" cap="flat" cmpd="sng">
              <a:solidFill>
                <a:schemeClr val="dk2"/>
              </a:solidFill>
              <a:prstDash val="solid"/>
              <a:round/>
              <a:headEnd type="none" w="sm" len="sm"/>
              <a:tailEnd type="none" w="sm" len="sm"/>
            </a:ln>
            <a:effectLst>
              <a:outerShdw blurRad="57150" dist="19050" dir="5400000" algn="bl" rotWithShape="0">
                <a:srgbClr val="666666">
                  <a:alpha val="49800"/>
                </a:srgbClr>
              </a:outerShdw>
            </a:effectLst>
          </p:spPr>
          <p:txBody>
            <a:bodyPr spcFirstLastPara="1" wrap="square" lIns="45725" tIns="45725" rIns="45725" bIns="4572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chemeClr val="lt1"/>
                </a:solidFill>
                <a:latin typeface="Calibri"/>
                <a:ea typeface="Calibri"/>
                <a:cs typeface="Calibri"/>
                <a:sym typeface="Calibri"/>
              </a:endParaRPr>
            </a:p>
          </p:txBody>
        </p:sp>
        <p:sp>
          <p:nvSpPr>
            <p:cNvPr id="172" name="Google Shape;172;p28"/>
            <p:cNvSpPr txBox="1"/>
            <p:nvPr/>
          </p:nvSpPr>
          <p:spPr>
            <a:xfrm>
              <a:off x="541950" y="2917438"/>
              <a:ext cx="10239900" cy="971700"/>
            </a:xfrm>
            <a:prstGeom prst="rect">
              <a:avLst/>
            </a:prstGeom>
            <a:noFill/>
            <a:ln w="9525" cap="flat" cmpd="sng">
              <a:solidFill>
                <a:srgbClr val="071E3F"/>
              </a:solidFill>
              <a:prstDash val="solid"/>
              <a:round/>
              <a:headEnd type="none" w="sm" len="sm"/>
              <a:tailEnd type="none" w="sm" len="sm"/>
            </a:ln>
            <a:effectLst>
              <a:outerShdw blurRad="57150" dist="19050" dir="5400000" algn="bl" rotWithShape="0">
                <a:srgbClr val="666666">
                  <a:alpha val="49800"/>
                </a:srgbClr>
              </a:outerShdw>
            </a:effectLst>
          </p:spPr>
          <p:txBody>
            <a:bodyPr spcFirstLastPara="1" wrap="square" lIns="45725" tIns="45725" rIns="45725" bIns="45725" anchor="t" anchorCtr="0">
              <a:noAutofit/>
            </a:bodyPr>
            <a:lstStyle/>
            <a:p>
              <a:pPr marL="22860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lt1"/>
                  </a:solidFill>
                  <a:latin typeface="Montserrat"/>
                  <a:ea typeface="Montserrat"/>
                  <a:cs typeface="Montserrat"/>
                  <a:sym typeface="Montserrat"/>
                </a:rPr>
                <a:t>DESCRIBE VARIOUS WAYS TO BECOME A CHAMPION AT YOUR FACILITY AND BEYOND</a:t>
              </a:r>
              <a:endParaRPr sz="1300" b="1" i="0" u="none" strike="noStrike" cap="none">
                <a:solidFill>
                  <a:schemeClr val="lt1"/>
                </a:solidFill>
                <a:latin typeface="Montserrat"/>
                <a:ea typeface="Montserrat"/>
                <a:cs typeface="Montserrat"/>
                <a:sym typeface="Montserrat"/>
              </a:endParaRPr>
            </a:p>
          </p:txBody>
        </p:sp>
      </p:grpSp>
      <p:grpSp>
        <p:nvGrpSpPr>
          <p:cNvPr id="173" name="Google Shape;173;p28"/>
          <p:cNvGrpSpPr/>
          <p:nvPr/>
        </p:nvGrpSpPr>
        <p:grpSpPr>
          <a:xfrm>
            <a:off x="0" y="4556817"/>
            <a:ext cx="9144300" cy="586699"/>
            <a:chOff x="0" y="-38100"/>
            <a:chExt cx="4816592" cy="309033"/>
          </a:xfrm>
        </p:grpSpPr>
        <p:sp>
          <p:nvSpPr>
            <p:cNvPr id="174" name="Google Shape;174;p28"/>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D62276"/>
            </a:solidFill>
            <a:ln>
              <a:noFill/>
            </a:ln>
          </p:spPr>
          <p:txBody>
            <a:bodyPr/>
            <a:lstStyle/>
            <a:p>
              <a:endParaRPr lang="en-US"/>
            </a:p>
          </p:txBody>
        </p:sp>
        <p:sp>
          <p:nvSpPr>
            <p:cNvPr id="175" name="Google Shape;175;p28"/>
            <p:cNvSpPr txBox="1"/>
            <p:nvPr/>
          </p:nvSpPr>
          <p:spPr>
            <a:xfrm>
              <a:off x="0" y="-38100"/>
              <a:ext cx="4816500" cy="309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grpSp>
      <p:sp>
        <p:nvSpPr>
          <p:cNvPr id="176" name="Google Shape;176;p28"/>
          <p:cNvSpPr txBox="1"/>
          <p:nvPr/>
        </p:nvSpPr>
        <p:spPr>
          <a:xfrm>
            <a:off x="3107013" y="4801613"/>
            <a:ext cx="2930100" cy="277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en" sz="1800" b="1" i="0" u="none" strike="noStrike" cap="none">
                <a:solidFill>
                  <a:srgbClr val="EC6958"/>
                </a:solidFill>
                <a:latin typeface="Poppins"/>
                <a:ea typeface="Poppins"/>
                <a:cs typeface="Poppins"/>
                <a:sym typeface="Poppins"/>
              </a:rPr>
              <a:t>WHAT WE WILL COVER</a:t>
            </a:r>
            <a:endParaRPr sz="1600" b="0" i="0" u="none" strike="noStrike" cap="none">
              <a:solidFill>
                <a:srgbClr val="000000"/>
              </a:solidFill>
              <a:latin typeface="Arial"/>
              <a:ea typeface="Arial"/>
              <a:cs typeface="Arial"/>
              <a:sym typeface="Arial"/>
            </a:endParaRPr>
          </a:p>
        </p:txBody>
      </p:sp>
      <p:grpSp>
        <p:nvGrpSpPr>
          <p:cNvPr id="177" name="Google Shape;177;p28"/>
          <p:cNvGrpSpPr/>
          <p:nvPr/>
        </p:nvGrpSpPr>
        <p:grpSpPr>
          <a:xfrm>
            <a:off x="3023550" y="4802414"/>
            <a:ext cx="83363" cy="277055"/>
            <a:chOff x="0" y="-99"/>
            <a:chExt cx="222300" cy="413700"/>
          </a:xfrm>
        </p:grpSpPr>
        <p:cxnSp>
          <p:nvCxnSpPr>
            <p:cNvPr id="178" name="Google Shape;178;p28"/>
            <p:cNvCxnSpPr/>
            <p:nvPr/>
          </p:nvCxnSpPr>
          <p:spPr>
            <a:xfrm>
              <a:off x="0" y="413601"/>
              <a:ext cx="222300" cy="0"/>
            </a:xfrm>
            <a:prstGeom prst="straightConnector1">
              <a:avLst/>
            </a:prstGeom>
            <a:noFill/>
            <a:ln w="38100" cap="flat" cmpd="sng">
              <a:solidFill>
                <a:srgbClr val="F35215"/>
              </a:solidFill>
              <a:prstDash val="solid"/>
              <a:round/>
              <a:headEnd type="none" w="sm" len="sm"/>
              <a:tailEnd type="none" w="sm" len="sm"/>
            </a:ln>
          </p:spPr>
        </p:cxnSp>
        <p:cxnSp>
          <p:nvCxnSpPr>
            <p:cNvPr id="179" name="Google Shape;179;p28"/>
            <p:cNvCxnSpPr/>
            <p:nvPr/>
          </p:nvCxnSpPr>
          <p:spPr>
            <a:xfrm>
              <a:off x="0" y="0"/>
              <a:ext cx="222300" cy="0"/>
            </a:xfrm>
            <a:prstGeom prst="straightConnector1">
              <a:avLst/>
            </a:prstGeom>
            <a:noFill/>
            <a:ln w="38100" cap="flat" cmpd="sng">
              <a:solidFill>
                <a:srgbClr val="F35215"/>
              </a:solidFill>
              <a:prstDash val="solid"/>
              <a:round/>
              <a:headEnd type="none" w="sm" len="sm"/>
              <a:tailEnd type="none" w="sm" len="sm"/>
            </a:ln>
          </p:spPr>
        </p:cxnSp>
        <p:cxnSp>
          <p:nvCxnSpPr>
            <p:cNvPr id="180" name="Google Shape;180;p28"/>
            <p:cNvCxnSpPr/>
            <p:nvPr/>
          </p:nvCxnSpPr>
          <p:spPr>
            <a:xfrm rot="-5400000">
              <a:off x="-187799" y="206751"/>
              <a:ext cx="413700" cy="0"/>
            </a:xfrm>
            <a:prstGeom prst="straightConnector1">
              <a:avLst/>
            </a:prstGeom>
            <a:noFill/>
            <a:ln w="38100" cap="flat" cmpd="sng">
              <a:solidFill>
                <a:srgbClr val="F35215"/>
              </a:solidFill>
              <a:prstDash val="solid"/>
              <a:round/>
              <a:headEnd type="none" w="sm" len="sm"/>
              <a:tailEnd type="none" w="sm" len="sm"/>
            </a:ln>
          </p:spPr>
        </p:cxnSp>
      </p:grpSp>
      <p:grpSp>
        <p:nvGrpSpPr>
          <p:cNvPr id="181" name="Google Shape;181;p28"/>
          <p:cNvGrpSpPr/>
          <p:nvPr/>
        </p:nvGrpSpPr>
        <p:grpSpPr>
          <a:xfrm>
            <a:off x="6037213" y="4801623"/>
            <a:ext cx="86452" cy="277021"/>
            <a:chOff x="435" y="-4"/>
            <a:chExt cx="230538" cy="418018"/>
          </a:xfrm>
        </p:grpSpPr>
        <p:cxnSp>
          <p:nvCxnSpPr>
            <p:cNvPr id="182" name="Google Shape;182;p28"/>
            <p:cNvCxnSpPr/>
            <p:nvPr/>
          </p:nvCxnSpPr>
          <p:spPr>
            <a:xfrm rot="10730419">
              <a:off x="412" y="2246"/>
              <a:ext cx="222346" cy="0"/>
            </a:xfrm>
            <a:prstGeom prst="straightConnector1">
              <a:avLst/>
            </a:prstGeom>
            <a:noFill/>
            <a:ln w="38100" cap="flat" cmpd="sng">
              <a:solidFill>
                <a:srgbClr val="F35215"/>
              </a:solidFill>
              <a:prstDash val="solid"/>
              <a:round/>
              <a:headEnd type="none" w="sm" len="sm"/>
              <a:tailEnd type="none" w="sm" len="sm"/>
            </a:ln>
          </p:spPr>
        </p:cxnSp>
        <p:cxnSp>
          <p:nvCxnSpPr>
            <p:cNvPr id="183" name="Google Shape;183;p28"/>
            <p:cNvCxnSpPr/>
            <p:nvPr/>
          </p:nvCxnSpPr>
          <p:spPr>
            <a:xfrm rot="10730419">
              <a:off x="8650" y="415764"/>
              <a:ext cx="222346" cy="0"/>
            </a:xfrm>
            <a:prstGeom prst="straightConnector1">
              <a:avLst/>
            </a:prstGeom>
            <a:noFill/>
            <a:ln w="38100" cap="flat" cmpd="sng">
              <a:solidFill>
                <a:srgbClr val="F35215"/>
              </a:solidFill>
              <a:prstDash val="solid"/>
              <a:round/>
              <a:headEnd type="none" w="sm" len="sm"/>
              <a:tailEnd type="none" w="sm" len="sm"/>
            </a:ln>
          </p:spPr>
        </p:cxnSp>
        <p:cxnSp>
          <p:nvCxnSpPr>
            <p:cNvPr id="184" name="Google Shape;184;p28"/>
            <p:cNvCxnSpPr/>
            <p:nvPr/>
          </p:nvCxnSpPr>
          <p:spPr>
            <a:xfrm rot="5332651">
              <a:off x="999" y="207076"/>
              <a:ext cx="413479" cy="0"/>
            </a:xfrm>
            <a:prstGeom prst="straightConnector1">
              <a:avLst/>
            </a:prstGeom>
            <a:noFill/>
            <a:ln w="38100" cap="flat" cmpd="sng">
              <a:solidFill>
                <a:srgbClr val="F35215"/>
              </a:solidFill>
              <a:prstDash val="solid"/>
              <a:round/>
              <a:headEnd type="none" w="sm" len="sm"/>
              <a:tailEnd type="none" w="sm" len="sm"/>
            </a:ln>
          </p:spPr>
        </p:cxnSp>
      </p:grpSp>
      <p:sp>
        <p:nvSpPr>
          <p:cNvPr id="185" name="Google Shape;185;p28"/>
          <p:cNvSpPr/>
          <p:nvPr/>
        </p:nvSpPr>
        <p:spPr>
          <a:xfrm>
            <a:off x="1339888" y="1833594"/>
            <a:ext cx="363900" cy="365700"/>
          </a:xfrm>
          <a:prstGeom prst="ellipse">
            <a:avLst/>
          </a:prstGeom>
          <a:solidFill>
            <a:srgbClr val="F8B7D0"/>
          </a:solidFill>
          <a:ln>
            <a:noFill/>
          </a:ln>
          <a:effectLst>
            <a:outerShdw blurRad="57150" dist="19050" dir="5400000" algn="bl" rotWithShape="0">
              <a:srgbClr val="212121">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a:solidFill>
                  <a:srgbClr val="FFFFFF"/>
                </a:solidFill>
                <a:latin typeface="Roboto Medium"/>
                <a:ea typeface="Roboto Medium"/>
                <a:cs typeface="Roboto Medium"/>
                <a:sym typeface="Roboto Medium"/>
              </a:rPr>
              <a:t>1</a:t>
            </a:r>
            <a:endParaRPr sz="1200" b="0" i="0" u="none" strike="noStrike" cap="none">
              <a:solidFill>
                <a:srgbClr val="FFFFFF"/>
              </a:solidFill>
              <a:latin typeface="Roboto Medium"/>
              <a:ea typeface="Roboto Medium"/>
              <a:cs typeface="Roboto Medium"/>
              <a:sym typeface="Roboto Medium"/>
            </a:endParaRPr>
          </a:p>
        </p:txBody>
      </p:sp>
      <p:sp>
        <p:nvSpPr>
          <p:cNvPr id="186" name="Google Shape;186;p28"/>
          <p:cNvSpPr/>
          <p:nvPr/>
        </p:nvSpPr>
        <p:spPr>
          <a:xfrm>
            <a:off x="2340088" y="2984694"/>
            <a:ext cx="363900" cy="365700"/>
          </a:xfrm>
          <a:prstGeom prst="ellipse">
            <a:avLst/>
          </a:prstGeom>
          <a:solidFill>
            <a:srgbClr val="071E3F"/>
          </a:solidFill>
          <a:ln>
            <a:noFill/>
          </a:ln>
          <a:effectLst>
            <a:outerShdw blurRad="57150" dist="19050" dir="5400000" algn="bl" rotWithShape="0">
              <a:srgbClr val="212121">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a:solidFill>
                  <a:srgbClr val="FFFFFF"/>
                </a:solidFill>
                <a:latin typeface="Roboto Medium"/>
                <a:ea typeface="Roboto Medium"/>
                <a:cs typeface="Roboto Medium"/>
                <a:sym typeface="Roboto Medium"/>
              </a:rPr>
              <a:t>2</a:t>
            </a:r>
            <a:endParaRPr sz="1200" b="0" i="0" u="none" strike="noStrike" cap="none">
              <a:solidFill>
                <a:srgbClr val="FFFFFF"/>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73A2"/>
        </a:solidFill>
        <a:effectLst/>
      </p:bgPr>
    </p:bg>
    <p:spTree>
      <p:nvGrpSpPr>
        <p:cNvPr id="1" name="Shape 190"/>
        <p:cNvGrpSpPr/>
        <p:nvPr/>
      </p:nvGrpSpPr>
      <p:grpSpPr>
        <a:xfrm>
          <a:off x="0" y="0"/>
          <a:ext cx="0" cy="0"/>
          <a:chOff x="0" y="0"/>
          <a:chExt cx="0" cy="0"/>
        </a:xfrm>
      </p:grpSpPr>
      <p:sp>
        <p:nvSpPr>
          <p:cNvPr id="191" name="Google Shape;191;p29"/>
          <p:cNvSpPr txBox="1"/>
          <p:nvPr/>
        </p:nvSpPr>
        <p:spPr>
          <a:xfrm>
            <a:off x="514350" y="2302425"/>
            <a:ext cx="8115300" cy="5388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spAutoFit/>
          </a:bodyPr>
          <a:lstStyle/>
          <a:p>
            <a:pPr marL="0" marR="0" lvl="0" indent="0" algn="ctr" rtl="0">
              <a:lnSpc>
                <a:spcPct val="140005"/>
              </a:lnSpc>
              <a:spcBef>
                <a:spcPts val="0"/>
              </a:spcBef>
              <a:spcAft>
                <a:spcPts val="0"/>
              </a:spcAft>
              <a:buClr>
                <a:srgbClr val="000000"/>
              </a:buClr>
              <a:buSzPts val="600"/>
              <a:buFont typeface="Arial"/>
              <a:buNone/>
            </a:pPr>
            <a:r>
              <a:rPr lang="en" sz="3500" b="0" i="0" u="none" strike="noStrike" cap="none">
                <a:solidFill>
                  <a:srgbClr val="FFE9F2"/>
                </a:solidFill>
                <a:latin typeface="Montserrat"/>
                <a:ea typeface="Montserrat"/>
                <a:cs typeface="Montserrat"/>
                <a:sym typeface="Montserrat"/>
              </a:rPr>
              <a:t>Ways to Integrate Patients</a:t>
            </a:r>
            <a:endParaRPr sz="3500" b="0" i="0" u="none" strike="noStrike" cap="none">
              <a:solidFill>
                <a:srgbClr val="FFE9F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195"/>
        <p:cNvGrpSpPr/>
        <p:nvPr/>
      </p:nvGrpSpPr>
      <p:grpSpPr>
        <a:xfrm>
          <a:off x="0" y="0"/>
          <a:ext cx="0" cy="0"/>
          <a:chOff x="0" y="0"/>
          <a:chExt cx="0" cy="0"/>
        </a:xfrm>
      </p:grpSpPr>
      <p:sp>
        <p:nvSpPr>
          <p:cNvPr id="196" name="Google Shape;196;p30"/>
          <p:cNvSpPr/>
          <p:nvPr/>
        </p:nvSpPr>
        <p:spPr>
          <a:xfrm rot="5400000" flipH="1">
            <a:off x="6316469" y="2316398"/>
            <a:ext cx="5140959" cy="514095"/>
          </a:xfrm>
          <a:custGeom>
            <a:avLst/>
            <a:gdLst/>
            <a:ahLst/>
            <a:cxnLst/>
            <a:rect l="l" t="t" r="r" b="b"/>
            <a:pathLst>
              <a:path w="2709333" h="270933" extrusionOk="0">
                <a:moveTo>
                  <a:pt x="0" y="0"/>
                </a:moveTo>
                <a:lnTo>
                  <a:pt x="2709333" y="0"/>
                </a:lnTo>
                <a:lnTo>
                  <a:pt x="2709333" y="270933"/>
                </a:lnTo>
                <a:lnTo>
                  <a:pt x="0" y="270933"/>
                </a:lnTo>
                <a:close/>
              </a:path>
            </a:pathLst>
          </a:custGeom>
          <a:solidFill>
            <a:srgbClr val="3153BB"/>
          </a:solidFill>
          <a:ln>
            <a:noFill/>
          </a:ln>
        </p:spPr>
        <p:txBody>
          <a:bodyPr/>
          <a:lstStyle/>
          <a:p>
            <a:endParaRPr lang="en-US"/>
          </a:p>
        </p:txBody>
      </p:sp>
      <p:sp>
        <p:nvSpPr>
          <p:cNvPr id="197" name="Google Shape;197;p30"/>
          <p:cNvSpPr txBox="1"/>
          <p:nvPr/>
        </p:nvSpPr>
        <p:spPr>
          <a:xfrm rot="5400000" flipH="1">
            <a:off x="6949925" y="2464050"/>
            <a:ext cx="3859500" cy="215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400"/>
              <a:buFont typeface="Arial"/>
              <a:buNone/>
            </a:pPr>
            <a:r>
              <a:rPr lang="en" sz="1400" b="1" i="0" u="none" strike="noStrike" cap="none">
                <a:solidFill>
                  <a:srgbClr val="FFFFFF"/>
                </a:solidFill>
                <a:latin typeface="Poppins"/>
                <a:ea typeface="Poppins"/>
                <a:cs typeface="Poppins"/>
                <a:sym typeface="Poppins"/>
              </a:rPr>
              <a:t>OUR PATIENT ENGAGEMENT PHILOSOPHY</a:t>
            </a:r>
            <a:endParaRPr sz="1200" b="1" i="0" u="none" strike="noStrike" cap="none">
              <a:solidFill>
                <a:srgbClr val="000000"/>
              </a:solidFill>
              <a:latin typeface="Arial"/>
              <a:ea typeface="Arial"/>
              <a:cs typeface="Arial"/>
              <a:sym typeface="Arial"/>
            </a:endParaRPr>
          </a:p>
        </p:txBody>
      </p:sp>
      <p:grpSp>
        <p:nvGrpSpPr>
          <p:cNvPr id="198" name="Google Shape;198;p30"/>
          <p:cNvGrpSpPr/>
          <p:nvPr/>
        </p:nvGrpSpPr>
        <p:grpSpPr>
          <a:xfrm rot="-5350874" flipH="1">
            <a:off x="8822107" y="419999"/>
            <a:ext cx="115119" cy="155164"/>
            <a:chOff x="0" y="-99"/>
            <a:chExt cx="222300" cy="413700"/>
          </a:xfrm>
        </p:grpSpPr>
        <p:cxnSp>
          <p:nvCxnSpPr>
            <p:cNvPr id="199" name="Google Shape;199;p30"/>
            <p:cNvCxnSpPr/>
            <p:nvPr/>
          </p:nvCxnSpPr>
          <p:spPr>
            <a:xfrm>
              <a:off x="0" y="413601"/>
              <a:ext cx="222300" cy="0"/>
            </a:xfrm>
            <a:prstGeom prst="straightConnector1">
              <a:avLst/>
            </a:prstGeom>
            <a:noFill/>
            <a:ln w="38100" cap="flat" cmpd="sng">
              <a:solidFill>
                <a:srgbClr val="FFFFFF"/>
              </a:solidFill>
              <a:prstDash val="solid"/>
              <a:round/>
              <a:headEnd type="none" w="sm" len="sm"/>
              <a:tailEnd type="none" w="sm" len="sm"/>
            </a:ln>
          </p:spPr>
        </p:cxnSp>
        <p:cxnSp>
          <p:nvCxnSpPr>
            <p:cNvPr id="200" name="Google Shape;200;p30"/>
            <p:cNvCxnSpPr/>
            <p:nvPr/>
          </p:nvCxnSpPr>
          <p:spPr>
            <a:xfrm>
              <a:off x="0" y="0"/>
              <a:ext cx="222300" cy="0"/>
            </a:xfrm>
            <a:prstGeom prst="straightConnector1">
              <a:avLst/>
            </a:prstGeom>
            <a:noFill/>
            <a:ln w="38100" cap="flat" cmpd="sng">
              <a:solidFill>
                <a:srgbClr val="FFFFFF"/>
              </a:solidFill>
              <a:prstDash val="solid"/>
              <a:round/>
              <a:headEnd type="none" w="sm" len="sm"/>
              <a:tailEnd type="none" w="sm" len="sm"/>
            </a:ln>
          </p:spPr>
        </p:cxnSp>
        <p:cxnSp>
          <p:nvCxnSpPr>
            <p:cNvPr id="201" name="Google Shape;201;p30"/>
            <p:cNvCxnSpPr/>
            <p:nvPr/>
          </p:nvCxnSpPr>
          <p:spPr>
            <a:xfrm rot="-5400000">
              <a:off x="-187799" y="206751"/>
              <a:ext cx="413700" cy="0"/>
            </a:xfrm>
            <a:prstGeom prst="straightConnector1">
              <a:avLst/>
            </a:prstGeom>
            <a:noFill/>
            <a:ln w="38100" cap="flat" cmpd="sng">
              <a:solidFill>
                <a:srgbClr val="FFFFFF"/>
              </a:solidFill>
              <a:prstDash val="solid"/>
              <a:round/>
              <a:headEnd type="none" w="sm" len="sm"/>
              <a:tailEnd type="none" w="sm" len="sm"/>
            </a:ln>
          </p:spPr>
        </p:cxnSp>
      </p:grpSp>
      <p:grpSp>
        <p:nvGrpSpPr>
          <p:cNvPr id="202" name="Google Shape;202;p30"/>
          <p:cNvGrpSpPr/>
          <p:nvPr/>
        </p:nvGrpSpPr>
        <p:grpSpPr>
          <a:xfrm rot="5400000" flipH="1">
            <a:off x="8836428" y="4583078"/>
            <a:ext cx="115107" cy="155138"/>
            <a:chOff x="0" y="-99"/>
            <a:chExt cx="222300" cy="413700"/>
          </a:xfrm>
        </p:grpSpPr>
        <p:cxnSp>
          <p:nvCxnSpPr>
            <p:cNvPr id="203" name="Google Shape;203;p30"/>
            <p:cNvCxnSpPr/>
            <p:nvPr/>
          </p:nvCxnSpPr>
          <p:spPr>
            <a:xfrm>
              <a:off x="0" y="413601"/>
              <a:ext cx="222300" cy="0"/>
            </a:xfrm>
            <a:prstGeom prst="straightConnector1">
              <a:avLst/>
            </a:prstGeom>
            <a:noFill/>
            <a:ln w="38100" cap="flat" cmpd="sng">
              <a:solidFill>
                <a:srgbClr val="FFFFFF"/>
              </a:solidFill>
              <a:prstDash val="solid"/>
              <a:round/>
              <a:headEnd type="none" w="sm" len="sm"/>
              <a:tailEnd type="none" w="sm" len="sm"/>
            </a:ln>
          </p:spPr>
        </p:cxnSp>
        <p:cxnSp>
          <p:nvCxnSpPr>
            <p:cNvPr id="204" name="Google Shape;204;p30"/>
            <p:cNvCxnSpPr/>
            <p:nvPr/>
          </p:nvCxnSpPr>
          <p:spPr>
            <a:xfrm>
              <a:off x="0" y="0"/>
              <a:ext cx="222300" cy="0"/>
            </a:xfrm>
            <a:prstGeom prst="straightConnector1">
              <a:avLst/>
            </a:prstGeom>
            <a:noFill/>
            <a:ln w="38100" cap="flat" cmpd="sng">
              <a:solidFill>
                <a:srgbClr val="FFFFFF"/>
              </a:solidFill>
              <a:prstDash val="solid"/>
              <a:round/>
              <a:headEnd type="none" w="sm" len="sm"/>
              <a:tailEnd type="none" w="sm" len="sm"/>
            </a:ln>
          </p:spPr>
        </p:cxnSp>
        <p:cxnSp>
          <p:nvCxnSpPr>
            <p:cNvPr id="205" name="Google Shape;205;p30"/>
            <p:cNvCxnSpPr/>
            <p:nvPr/>
          </p:nvCxnSpPr>
          <p:spPr>
            <a:xfrm rot="-5400000">
              <a:off x="-187799" y="206751"/>
              <a:ext cx="413700" cy="0"/>
            </a:xfrm>
            <a:prstGeom prst="straightConnector1">
              <a:avLst/>
            </a:prstGeom>
            <a:noFill/>
            <a:ln w="38100" cap="flat" cmpd="sng">
              <a:solidFill>
                <a:srgbClr val="FFFFFF"/>
              </a:solidFill>
              <a:prstDash val="solid"/>
              <a:round/>
              <a:headEnd type="none" w="sm" len="sm"/>
              <a:tailEnd type="none" w="sm" len="sm"/>
            </a:ln>
          </p:spPr>
        </p:cxnSp>
      </p:grpSp>
      <p:grpSp>
        <p:nvGrpSpPr>
          <p:cNvPr id="206" name="Google Shape;206;p30"/>
          <p:cNvGrpSpPr/>
          <p:nvPr/>
        </p:nvGrpSpPr>
        <p:grpSpPr>
          <a:xfrm>
            <a:off x="1661363" y="1488712"/>
            <a:ext cx="1942800" cy="1569600"/>
            <a:chOff x="1660800" y="1171213"/>
            <a:chExt cx="1942800" cy="1569600"/>
          </a:xfrm>
        </p:grpSpPr>
        <p:sp>
          <p:nvSpPr>
            <p:cNvPr id="207" name="Google Shape;207;p30"/>
            <p:cNvSpPr/>
            <p:nvPr/>
          </p:nvSpPr>
          <p:spPr>
            <a:xfrm>
              <a:off x="1660800" y="1171213"/>
              <a:ext cx="1942800" cy="1569600"/>
            </a:xfrm>
            <a:prstGeom prst="round1Rect">
              <a:avLst>
                <a:gd name="adj" fmla="val 17446"/>
              </a:avLst>
            </a:prstGeom>
            <a:solidFill>
              <a:srgbClr val="3153B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208" name="Google Shape;208;p30"/>
            <p:cNvSpPr txBox="1"/>
            <p:nvPr/>
          </p:nvSpPr>
          <p:spPr>
            <a:xfrm>
              <a:off x="1879865" y="1413573"/>
              <a:ext cx="1451700" cy="4599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Montserrat"/>
                  <a:ea typeface="Montserrat"/>
                  <a:cs typeface="Montserrat"/>
                  <a:sym typeface="Montserrat"/>
                </a:rPr>
                <a:t>Patient Engagement is not a new idea–”PFA”</a:t>
              </a:r>
              <a:endParaRPr sz="1200" b="0" i="0" u="none" strike="noStrike" cap="none">
                <a:solidFill>
                  <a:srgbClr val="FFFFFF"/>
                </a:solidFill>
                <a:latin typeface="Montserrat"/>
                <a:ea typeface="Montserrat"/>
                <a:cs typeface="Montserrat"/>
                <a:sym typeface="Montserrat"/>
              </a:endParaRPr>
            </a:p>
          </p:txBody>
        </p:sp>
      </p:grpSp>
      <p:grpSp>
        <p:nvGrpSpPr>
          <p:cNvPr id="209" name="Google Shape;209;p30"/>
          <p:cNvGrpSpPr/>
          <p:nvPr/>
        </p:nvGrpSpPr>
        <p:grpSpPr>
          <a:xfrm>
            <a:off x="3601163" y="1488712"/>
            <a:ext cx="1942800" cy="1569600"/>
            <a:chOff x="3600600" y="1170963"/>
            <a:chExt cx="1942800" cy="1569600"/>
          </a:xfrm>
        </p:grpSpPr>
        <p:sp>
          <p:nvSpPr>
            <p:cNvPr id="210" name="Google Shape;210;p30"/>
            <p:cNvSpPr/>
            <p:nvPr/>
          </p:nvSpPr>
          <p:spPr>
            <a:xfrm>
              <a:off x="3600600" y="1170963"/>
              <a:ext cx="1942800" cy="1569600"/>
            </a:xfrm>
            <a:prstGeom prst="round2SameRect">
              <a:avLst>
                <a:gd name="adj1" fmla="val 18098"/>
                <a:gd name="adj2" fmla="val 0"/>
              </a:avLst>
            </a:prstGeom>
            <a:solidFill>
              <a:srgbClr val="EF73A2"/>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211" name="Google Shape;211;p30"/>
            <p:cNvSpPr txBox="1"/>
            <p:nvPr/>
          </p:nvSpPr>
          <p:spPr>
            <a:xfrm>
              <a:off x="3819008" y="1413573"/>
              <a:ext cx="1451700" cy="4599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Montserrat"/>
                  <a:ea typeface="Montserrat"/>
                  <a:cs typeface="Montserrat"/>
                  <a:sym typeface="Montserrat"/>
                </a:rPr>
                <a:t>Patient Family Partnership allows us to focus on the idea of working together</a:t>
              </a:r>
              <a:endParaRPr sz="1200" b="0" i="0" u="none" strike="noStrike" cap="none">
                <a:solidFill>
                  <a:srgbClr val="FFFFFF"/>
                </a:solidFill>
                <a:latin typeface="Montserrat"/>
                <a:ea typeface="Montserrat"/>
                <a:cs typeface="Montserrat"/>
                <a:sym typeface="Montserrat"/>
              </a:endParaRPr>
            </a:p>
          </p:txBody>
        </p:sp>
      </p:grpSp>
      <p:grpSp>
        <p:nvGrpSpPr>
          <p:cNvPr id="212" name="Google Shape;212;p30"/>
          <p:cNvGrpSpPr/>
          <p:nvPr/>
        </p:nvGrpSpPr>
        <p:grpSpPr>
          <a:xfrm>
            <a:off x="5540397" y="1505664"/>
            <a:ext cx="1942800" cy="1552648"/>
            <a:chOff x="5539816" y="1171213"/>
            <a:chExt cx="1942800" cy="1569600"/>
          </a:xfrm>
        </p:grpSpPr>
        <p:sp>
          <p:nvSpPr>
            <p:cNvPr id="213" name="Google Shape;213;p30"/>
            <p:cNvSpPr/>
            <p:nvPr/>
          </p:nvSpPr>
          <p:spPr>
            <a:xfrm flipH="1">
              <a:off x="5539816" y="1171213"/>
              <a:ext cx="1942800" cy="1569600"/>
            </a:xfrm>
            <a:prstGeom prst="round1Rect">
              <a:avLst>
                <a:gd name="adj" fmla="val 17446"/>
              </a:avLst>
            </a:prstGeom>
            <a:solidFill>
              <a:srgbClr val="F35215"/>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214" name="Google Shape;214;p30"/>
            <p:cNvSpPr txBox="1"/>
            <p:nvPr/>
          </p:nvSpPr>
          <p:spPr>
            <a:xfrm>
              <a:off x="5762399" y="1413573"/>
              <a:ext cx="1451700" cy="4599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Montserrat"/>
                  <a:ea typeface="Montserrat"/>
                  <a:cs typeface="Montserrat"/>
                  <a:sym typeface="Montserrat"/>
                </a:rPr>
                <a:t>We started LEI Integration. We want to be a voice at the decision making table</a:t>
              </a:r>
              <a:endParaRPr sz="1200" b="0" i="0" u="none" strike="noStrike" cap="none">
                <a:solidFill>
                  <a:srgbClr val="FFFFFF"/>
                </a:solidFill>
                <a:latin typeface="Montserrat"/>
                <a:ea typeface="Montserrat"/>
                <a:cs typeface="Montserrat"/>
                <a:sym typeface="Montserrat"/>
              </a:endParaRPr>
            </a:p>
          </p:txBody>
        </p:sp>
      </p:grpSp>
      <p:grpSp>
        <p:nvGrpSpPr>
          <p:cNvPr id="215" name="Google Shape;215;p30"/>
          <p:cNvGrpSpPr/>
          <p:nvPr/>
        </p:nvGrpSpPr>
        <p:grpSpPr>
          <a:xfrm>
            <a:off x="3474455" y="2245071"/>
            <a:ext cx="260366" cy="260366"/>
            <a:chOff x="3157188" y="909150"/>
            <a:chExt cx="470400" cy="470400"/>
          </a:xfrm>
        </p:grpSpPr>
        <p:sp>
          <p:nvSpPr>
            <p:cNvPr id="216" name="Google Shape;216;p30"/>
            <p:cNvSpPr/>
            <p:nvPr/>
          </p:nvSpPr>
          <p:spPr>
            <a:xfrm>
              <a:off x="3157188" y="909150"/>
              <a:ext cx="470400" cy="470400"/>
            </a:xfrm>
            <a:prstGeom prst="ellipse">
              <a:avLst/>
            </a:pr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217" name="Google Shape;217;p30"/>
            <p:cNvSpPr/>
            <p:nvPr/>
          </p:nvSpPr>
          <p:spPr>
            <a:xfrm>
              <a:off x="3243138" y="995100"/>
              <a:ext cx="298500" cy="298500"/>
            </a:xfrm>
            <a:prstGeom prst="mathPlus">
              <a:avLst>
                <a:gd name="adj1" fmla="val 9900"/>
              </a:avLst>
            </a:prstGeom>
            <a:solidFill>
              <a:srgbClr val="D6227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grpSp>
      <p:grpSp>
        <p:nvGrpSpPr>
          <p:cNvPr id="218" name="Google Shape;218;p30"/>
          <p:cNvGrpSpPr/>
          <p:nvPr/>
        </p:nvGrpSpPr>
        <p:grpSpPr>
          <a:xfrm>
            <a:off x="5413614" y="2245071"/>
            <a:ext cx="260366" cy="260366"/>
            <a:chOff x="3157188" y="909150"/>
            <a:chExt cx="470400" cy="470400"/>
          </a:xfrm>
        </p:grpSpPr>
        <p:sp>
          <p:nvSpPr>
            <p:cNvPr id="219" name="Google Shape;219;p30"/>
            <p:cNvSpPr/>
            <p:nvPr/>
          </p:nvSpPr>
          <p:spPr>
            <a:xfrm>
              <a:off x="3157188" y="909150"/>
              <a:ext cx="470400" cy="470400"/>
            </a:xfrm>
            <a:prstGeom prst="ellipse">
              <a:avLst/>
            </a:prstGeom>
            <a:solidFill>
              <a:srgbClr val="FFFFF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220" name="Google Shape;220;p30"/>
            <p:cNvSpPr/>
            <p:nvPr/>
          </p:nvSpPr>
          <p:spPr>
            <a:xfrm>
              <a:off x="3243138" y="995100"/>
              <a:ext cx="298500" cy="298500"/>
            </a:xfrm>
            <a:prstGeom prst="mathPlus">
              <a:avLst>
                <a:gd name="adj1" fmla="val 9900"/>
              </a:avLst>
            </a:prstGeom>
            <a:solidFill>
              <a:srgbClr val="071E3F"/>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grpSp>
      <p:grpSp>
        <p:nvGrpSpPr>
          <p:cNvPr id="221" name="Google Shape;221;p30"/>
          <p:cNvGrpSpPr/>
          <p:nvPr/>
        </p:nvGrpSpPr>
        <p:grpSpPr>
          <a:xfrm>
            <a:off x="1660800" y="3041375"/>
            <a:ext cx="5822400" cy="961921"/>
            <a:chOff x="1660800" y="2723938"/>
            <a:chExt cx="5822400" cy="1248600"/>
          </a:xfrm>
        </p:grpSpPr>
        <p:sp>
          <p:nvSpPr>
            <p:cNvPr id="222" name="Google Shape;222;p30"/>
            <p:cNvSpPr/>
            <p:nvPr/>
          </p:nvSpPr>
          <p:spPr>
            <a:xfrm rot="10800000">
              <a:off x="1660800" y="2723938"/>
              <a:ext cx="5822400" cy="1248600"/>
            </a:xfrm>
            <a:prstGeom prst="round2SameRect">
              <a:avLst>
                <a:gd name="adj1" fmla="val 18098"/>
                <a:gd name="adj2" fmla="val 0"/>
              </a:avLst>
            </a:prstGeom>
            <a:solidFill>
              <a:srgbClr val="E3AA01"/>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223" name="Google Shape;223;p30"/>
            <p:cNvSpPr txBox="1"/>
            <p:nvPr/>
          </p:nvSpPr>
          <p:spPr>
            <a:xfrm>
              <a:off x="2583863" y="2996388"/>
              <a:ext cx="3977400" cy="3894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 sz="1200" b="0" i="0" u="none" strike="noStrike" cap="none">
                  <a:solidFill>
                    <a:schemeClr val="lt1"/>
                  </a:solidFill>
                  <a:latin typeface="Montserrat"/>
                  <a:ea typeface="Montserrat"/>
                  <a:cs typeface="Montserrat"/>
                  <a:sym typeface="Montserrat"/>
                </a:rPr>
                <a:t>The ones closest to the pain need to be closest to the conversation </a:t>
              </a:r>
              <a:endParaRPr sz="1200" b="0" i="0" u="none" strike="noStrike" cap="none">
                <a:solidFill>
                  <a:srgbClr val="FFFFFF"/>
                </a:solidFill>
                <a:latin typeface="Montserrat"/>
                <a:ea typeface="Montserrat"/>
                <a:cs typeface="Montserrat"/>
                <a:sym typeface="Montserra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227"/>
        <p:cNvGrpSpPr/>
        <p:nvPr/>
      </p:nvGrpSpPr>
      <p:grpSpPr>
        <a:xfrm>
          <a:off x="0" y="0"/>
          <a:ext cx="0" cy="0"/>
          <a:chOff x="0" y="0"/>
          <a:chExt cx="0" cy="0"/>
        </a:xfrm>
      </p:grpSpPr>
      <p:pic>
        <p:nvPicPr>
          <p:cNvPr id="228" name="Google Shape;228;p31"/>
          <p:cNvPicPr preferRelativeResize="0"/>
          <p:nvPr/>
        </p:nvPicPr>
        <p:blipFill rotWithShape="1">
          <a:blip r:embed="rId3">
            <a:alphaModFix/>
          </a:blip>
          <a:srcRect l="15266" t="18283" r="13258" b="16903"/>
          <a:stretch/>
        </p:blipFill>
        <p:spPr>
          <a:xfrm>
            <a:off x="4172065" y="0"/>
            <a:ext cx="5105285" cy="4629151"/>
          </a:xfrm>
          <a:prstGeom prst="rect">
            <a:avLst/>
          </a:prstGeom>
          <a:noFill/>
          <a:ln>
            <a:noFill/>
          </a:ln>
        </p:spPr>
      </p:pic>
      <p:sp>
        <p:nvSpPr>
          <p:cNvPr id="229" name="Google Shape;229;p31"/>
          <p:cNvSpPr/>
          <p:nvPr/>
        </p:nvSpPr>
        <p:spPr>
          <a:xfrm>
            <a:off x="0" y="4629150"/>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E3AA01"/>
          </a:solidFill>
          <a:ln>
            <a:noFill/>
          </a:ln>
        </p:spPr>
        <p:txBody>
          <a:bodyPr/>
          <a:lstStyle/>
          <a:p>
            <a:endParaRPr lang="en-US"/>
          </a:p>
        </p:txBody>
      </p:sp>
      <p:grpSp>
        <p:nvGrpSpPr>
          <p:cNvPr id="230" name="Google Shape;230;p31"/>
          <p:cNvGrpSpPr/>
          <p:nvPr/>
        </p:nvGrpSpPr>
        <p:grpSpPr>
          <a:xfrm>
            <a:off x="1402707" y="4774781"/>
            <a:ext cx="167259" cy="223191"/>
            <a:chOff x="0" y="-99"/>
            <a:chExt cx="222300" cy="413700"/>
          </a:xfrm>
        </p:grpSpPr>
        <p:cxnSp>
          <p:nvCxnSpPr>
            <p:cNvPr id="231" name="Google Shape;231;p31"/>
            <p:cNvCxnSpPr/>
            <p:nvPr/>
          </p:nvCxnSpPr>
          <p:spPr>
            <a:xfrm>
              <a:off x="0" y="413601"/>
              <a:ext cx="222300" cy="0"/>
            </a:xfrm>
            <a:prstGeom prst="straightConnector1">
              <a:avLst/>
            </a:prstGeom>
            <a:noFill/>
            <a:ln w="38100" cap="flat" cmpd="sng">
              <a:solidFill>
                <a:srgbClr val="3153BB"/>
              </a:solidFill>
              <a:prstDash val="solid"/>
              <a:round/>
              <a:headEnd type="none" w="sm" len="sm"/>
              <a:tailEnd type="none" w="sm" len="sm"/>
            </a:ln>
          </p:spPr>
        </p:cxnSp>
        <p:cxnSp>
          <p:nvCxnSpPr>
            <p:cNvPr id="232" name="Google Shape;232;p31"/>
            <p:cNvCxnSpPr/>
            <p:nvPr/>
          </p:nvCxnSpPr>
          <p:spPr>
            <a:xfrm>
              <a:off x="0" y="0"/>
              <a:ext cx="222300" cy="0"/>
            </a:xfrm>
            <a:prstGeom prst="straightConnector1">
              <a:avLst/>
            </a:prstGeom>
            <a:noFill/>
            <a:ln w="38100" cap="flat" cmpd="sng">
              <a:solidFill>
                <a:srgbClr val="3153BB"/>
              </a:solidFill>
              <a:prstDash val="solid"/>
              <a:round/>
              <a:headEnd type="none" w="sm" len="sm"/>
              <a:tailEnd type="none" w="sm" len="sm"/>
            </a:ln>
          </p:spPr>
        </p:cxnSp>
        <p:cxnSp>
          <p:nvCxnSpPr>
            <p:cNvPr id="233" name="Google Shape;233;p31"/>
            <p:cNvCxnSpPr/>
            <p:nvPr/>
          </p:nvCxnSpPr>
          <p:spPr>
            <a:xfrm rot="-5400000">
              <a:off x="-187799" y="206751"/>
              <a:ext cx="413700" cy="0"/>
            </a:xfrm>
            <a:prstGeom prst="straightConnector1">
              <a:avLst/>
            </a:prstGeom>
            <a:noFill/>
            <a:ln w="38100" cap="flat" cmpd="sng">
              <a:solidFill>
                <a:srgbClr val="3153BB"/>
              </a:solidFill>
              <a:prstDash val="solid"/>
              <a:round/>
              <a:headEnd type="none" w="sm" len="sm"/>
              <a:tailEnd type="none" w="sm" len="sm"/>
            </a:ln>
          </p:spPr>
        </p:cxnSp>
      </p:grpSp>
      <p:grpSp>
        <p:nvGrpSpPr>
          <p:cNvPr id="234" name="Google Shape;234;p31"/>
          <p:cNvGrpSpPr/>
          <p:nvPr/>
        </p:nvGrpSpPr>
        <p:grpSpPr>
          <a:xfrm rot="10767095">
            <a:off x="7569588" y="4775498"/>
            <a:ext cx="167222" cy="221753"/>
            <a:chOff x="0" y="-99"/>
            <a:chExt cx="222300" cy="413700"/>
          </a:xfrm>
        </p:grpSpPr>
        <p:cxnSp>
          <p:nvCxnSpPr>
            <p:cNvPr id="235" name="Google Shape;235;p31"/>
            <p:cNvCxnSpPr/>
            <p:nvPr/>
          </p:nvCxnSpPr>
          <p:spPr>
            <a:xfrm>
              <a:off x="0" y="413601"/>
              <a:ext cx="222300" cy="0"/>
            </a:xfrm>
            <a:prstGeom prst="straightConnector1">
              <a:avLst/>
            </a:prstGeom>
            <a:noFill/>
            <a:ln w="38100" cap="flat" cmpd="sng">
              <a:solidFill>
                <a:srgbClr val="3153BB"/>
              </a:solidFill>
              <a:prstDash val="solid"/>
              <a:round/>
              <a:headEnd type="none" w="sm" len="sm"/>
              <a:tailEnd type="none" w="sm" len="sm"/>
            </a:ln>
          </p:spPr>
        </p:cxnSp>
        <p:cxnSp>
          <p:nvCxnSpPr>
            <p:cNvPr id="236" name="Google Shape;236;p31"/>
            <p:cNvCxnSpPr/>
            <p:nvPr/>
          </p:nvCxnSpPr>
          <p:spPr>
            <a:xfrm>
              <a:off x="0" y="0"/>
              <a:ext cx="222300" cy="0"/>
            </a:xfrm>
            <a:prstGeom prst="straightConnector1">
              <a:avLst/>
            </a:prstGeom>
            <a:noFill/>
            <a:ln w="38100" cap="flat" cmpd="sng">
              <a:solidFill>
                <a:srgbClr val="3153BB"/>
              </a:solidFill>
              <a:prstDash val="solid"/>
              <a:round/>
              <a:headEnd type="none" w="sm" len="sm"/>
              <a:tailEnd type="none" w="sm" len="sm"/>
            </a:ln>
          </p:spPr>
        </p:cxnSp>
        <p:cxnSp>
          <p:nvCxnSpPr>
            <p:cNvPr id="237" name="Google Shape;237;p31"/>
            <p:cNvCxnSpPr/>
            <p:nvPr/>
          </p:nvCxnSpPr>
          <p:spPr>
            <a:xfrm rot="-5400000">
              <a:off x="-187799" y="206751"/>
              <a:ext cx="413700" cy="0"/>
            </a:xfrm>
            <a:prstGeom prst="straightConnector1">
              <a:avLst/>
            </a:prstGeom>
            <a:noFill/>
            <a:ln w="38100" cap="flat" cmpd="sng">
              <a:solidFill>
                <a:srgbClr val="3153BB"/>
              </a:solidFill>
              <a:prstDash val="solid"/>
              <a:round/>
              <a:headEnd type="none" w="sm" len="sm"/>
              <a:tailEnd type="none" w="sm" len="sm"/>
            </a:ln>
          </p:spPr>
        </p:cxnSp>
      </p:grpSp>
      <p:sp>
        <p:nvSpPr>
          <p:cNvPr id="238" name="Google Shape;238;p31"/>
          <p:cNvSpPr txBox="1"/>
          <p:nvPr/>
        </p:nvSpPr>
        <p:spPr>
          <a:xfrm>
            <a:off x="1520475" y="4770944"/>
            <a:ext cx="6104700" cy="554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500"/>
              <a:buFont typeface="Arial"/>
              <a:buNone/>
            </a:pPr>
            <a:r>
              <a:rPr lang="en" sz="1500" b="1" i="0" u="none" strike="noStrike" cap="none">
                <a:solidFill>
                  <a:srgbClr val="FFFFFF"/>
                </a:solidFill>
                <a:latin typeface="Poppins"/>
                <a:ea typeface="Poppins"/>
                <a:cs typeface="Poppins"/>
                <a:sym typeface="Poppins"/>
              </a:rPr>
              <a:t>WHAT TRAINED PATIENT FAMILY PARTNERS BRING TO THE WORK</a:t>
            </a:r>
            <a:endParaRPr sz="1300" b="0" i="0" u="none" strike="noStrike" cap="none">
              <a:solidFill>
                <a:srgbClr val="000000"/>
              </a:solidFill>
              <a:latin typeface="Arial"/>
              <a:ea typeface="Arial"/>
              <a:cs typeface="Arial"/>
              <a:sym typeface="Arial"/>
            </a:endParaRPr>
          </a:p>
        </p:txBody>
      </p:sp>
      <p:sp>
        <p:nvSpPr>
          <p:cNvPr id="239" name="Google Shape;239;p31"/>
          <p:cNvSpPr/>
          <p:nvPr/>
        </p:nvSpPr>
        <p:spPr>
          <a:xfrm>
            <a:off x="1627451" y="1249350"/>
            <a:ext cx="2050800" cy="2130300"/>
          </a:xfrm>
          <a:prstGeom prst="ellipse">
            <a:avLst/>
          </a:prstGeom>
          <a:solidFill>
            <a:srgbClr val="3153BB"/>
          </a:solidFill>
          <a:ln w="28575" cap="flat" cmpd="sng">
            <a:solidFill>
              <a:schemeClr val="accent2"/>
            </a:solidFill>
            <a:prstDash val="solid"/>
            <a:round/>
            <a:headEnd type="none" w="sm" len="sm"/>
            <a:tailEnd type="none" w="sm" len="sm"/>
          </a:ln>
          <a:effectLst>
            <a:outerShdw blurRad="57150" dist="19050" dir="5400000" algn="bl" rotWithShape="0">
              <a:schemeClr val="dk2">
                <a:alpha val="49800"/>
              </a:scheme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40" name="Google Shape;240;p31"/>
          <p:cNvSpPr/>
          <p:nvPr/>
        </p:nvSpPr>
        <p:spPr>
          <a:xfrm>
            <a:off x="215239" y="1319484"/>
            <a:ext cx="1988100" cy="2060100"/>
          </a:xfrm>
          <a:prstGeom prst="ellipse">
            <a:avLst/>
          </a:prstGeom>
          <a:solidFill>
            <a:srgbClr val="EF73A2"/>
          </a:solidFill>
          <a:ln w="28575" cap="flat" cmpd="sng">
            <a:solidFill>
              <a:srgbClr val="A11B61"/>
            </a:solidFill>
            <a:prstDash val="solid"/>
            <a:round/>
            <a:headEnd type="none" w="sm" len="sm"/>
            <a:tailEnd type="none" w="sm" len="sm"/>
          </a:ln>
          <a:effectLst>
            <a:outerShdw blurRad="57150" dist="19050" dir="5400000" algn="bl" rotWithShape="0">
              <a:schemeClr val="dk2">
                <a:alpha val="49800"/>
              </a:schemeClr>
            </a:outerShdw>
          </a:effectLst>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241" name="Google Shape;241;p31"/>
          <p:cNvSpPr txBox="1"/>
          <p:nvPr/>
        </p:nvSpPr>
        <p:spPr>
          <a:xfrm>
            <a:off x="510711" y="1775029"/>
            <a:ext cx="1561800" cy="1079100"/>
          </a:xfrm>
          <a:prstGeom prst="rect">
            <a:avLst/>
          </a:prstGeom>
          <a:noFill/>
          <a:ln>
            <a:noFill/>
          </a:ln>
          <a:effectLst>
            <a:outerShdw blurRad="57150" dist="19050" dir="5400000" algn="bl" rotWithShape="0">
              <a:srgbClr val="333333">
                <a:alpha val="49800"/>
              </a:srgbClr>
            </a:outerShdw>
          </a:effectLst>
        </p:spPr>
        <p:txBody>
          <a:bodyPr spcFirstLastPara="1" wrap="square" lIns="45725" tIns="45725" rIns="45725" bIns="457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chemeClr val="lt1"/>
                </a:solidFill>
                <a:latin typeface="Montserrat"/>
                <a:ea typeface="Montserrat"/>
                <a:cs typeface="Montserrat"/>
                <a:sym typeface="Montserrat"/>
              </a:rPr>
              <a:t>Share personal stories, leading to a more focused commitment by improvement </a:t>
            </a:r>
            <a:endParaRPr sz="1100" b="0" i="0" u="none" strike="noStrike" cap="none">
              <a:solidFill>
                <a:schemeClr val="lt1"/>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100" b="0" i="0" u="none" strike="noStrike" cap="none">
                <a:solidFill>
                  <a:schemeClr val="lt1"/>
                </a:solidFill>
                <a:latin typeface="Montserrat"/>
                <a:ea typeface="Montserrat"/>
                <a:cs typeface="Montserrat"/>
                <a:sym typeface="Montserrat"/>
              </a:rPr>
              <a:t>teams</a:t>
            </a:r>
            <a:endParaRPr sz="1100" b="0" i="0" u="none" strike="noStrike" cap="none">
              <a:solidFill>
                <a:srgbClr val="3C9AAC"/>
              </a:solidFill>
              <a:latin typeface="Calibri"/>
              <a:ea typeface="Calibri"/>
              <a:cs typeface="Calibri"/>
              <a:sym typeface="Calibri"/>
            </a:endParaRPr>
          </a:p>
        </p:txBody>
      </p:sp>
      <p:sp>
        <p:nvSpPr>
          <p:cNvPr id="242" name="Google Shape;242;p31"/>
          <p:cNvSpPr txBox="1"/>
          <p:nvPr/>
        </p:nvSpPr>
        <p:spPr>
          <a:xfrm>
            <a:off x="2231893" y="1775030"/>
            <a:ext cx="1561800" cy="1510200"/>
          </a:xfrm>
          <a:prstGeom prst="rect">
            <a:avLst/>
          </a:prstGeom>
          <a:noFill/>
          <a:ln>
            <a:noFill/>
          </a:ln>
          <a:effectLst>
            <a:outerShdw blurRad="57150" dist="19050" dir="5400000" algn="bl" rotWithShape="0">
              <a:srgbClr val="333333">
                <a:alpha val="49800"/>
              </a:srgbClr>
            </a:outerShdw>
          </a:effectLst>
        </p:spPr>
        <p:txBody>
          <a:bodyPr spcFirstLastPara="1" wrap="square" lIns="45725" tIns="45725" rIns="45725" bIns="457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FFFFFF"/>
                </a:solidFill>
                <a:latin typeface="Montserrat"/>
                <a:ea typeface="Montserrat"/>
                <a:cs typeface="Montserrat"/>
                <a:sym typeface="Montserrat"/>
              </a:rPr>
              <a:t>Identify pieces </a:t>
            </a:r>
            <a:endParaRPr sz="1100" b="0" i="0" u="none" strike="noStrike" cap="none">
              <a:solidFill>
                <a:srgbClr val="FFFFFF"/>
              </a:solidFill>
              <a:latin typeface="Montserrat"/>
              <a:ea typeface="Montserrat"/>
              <a:cs typeface="Montserrat"/>
              <a:sym typeface="Montserrat"/>
            </a:endParaRPr>
          </a:p>
          <a:p>
            <a:pPr marL="0" marR="0" lvl="0" indent="0" algn="l" rtl="0">
              <a:lnSpc>
                <a:spcPct val="115000"/>
              </a:lnSpc>
              <a:spcBef>
                <a:spcPts val="0"/>
              </a:spcBef>
              <a:spcAft>
                <a:spcPts val="0"/>
              </a:spcAft>
              <a:buClr>
                <a:schemeClr val="dk1"/>
              </a:buClr>
              <a:buSzPts val="600"/>
              <a:buFont typeface="Arial"/>
              <a:buNone/>
            </a:pPr>
            <a:r>
              <a:rPr lang="en" sz="1100" b="0" i="0" u="none" strike="noStrike" cap="none">
                <a:solidFill>
                  <a:srgbClr val="FFFFFF"/>
                </a:solidFill>
                <a:latin typeface="Montserrat"/>
                <a:ea typeface="Montserrat"/>
                <a:cs typeface="Montserrat"/>
                <a:sym typeface="Montserrat"/>
              </a:rPr>
              <a:t>of the process that are confusing or missing from a patient/family perspective (Ex: brochure)</a:t>
            </a:r>
            <a:endParaRPr sz="1100" b="0"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2276"/>
        </a:solidFill>
        <a:effectLst/>
      </p:bgPr>
    </p:bg>
    <p:spTree>
      <p:nvGrpSpPr>
        <p:cNvPr id="1" name="Shape 246"/>
        <p:cNvGrpSpPr/>
        <p:nvPr/>
      </p:nvGrpSpPr>
      <p:grpSpPr>
        <a:xfrm>
          <a:off x="0" y="0"/>
          <a:ext cx="0" cy="0"/>
          <a:chOff x="0" y="0"/>
          <a:chExt cx="0" cy="0"/>
        </a:xfrm>
      </p:grpSpPr>
      <p:sp>
        <p:nvSpPr>
          <p:cNvPr id="247" name="Google Shape;247;p32"/>
          <p:cNvSpPr txBox="1"/>
          <p:nvPr/>
        </p:nvSpPr>
        <p:spPr>
          <a:xfrm>
            <a:off x="4181700" y="2163822"/>
            <a:ext cx="4636500" cy="815700"/>
          </a:xfrm>
          <a:prstGeom prst="rect">
            <a:avLst/>
          </a:prstGeom>
          <a:noFill/>
          <a:ln>
            <a:noFill/>
          </a:ln>
          <a:effectLst>
            <a:outerShdw blurRad="57150" dist="19050" dir="5400000" algn="bl" rotWithShape="0">
              <a:srgbClr val="000000">
                <a:alpha val="49800"/>
              </a:srgbClr>
            </a:outerShdw>
          </a:effectLst>
        </p:spPr>
        <p:txBody>
          <a:bodyPr spcFirstLastPara="1" wrap="square" lIns="0" tIns="0" rIns="0" bIns="0" anchor="t" anchorCtr="0">
            <a:spAutoFit/>
          </a:bodyPr>
          <a:lstStyle/>
          <a:p>
            <a:pPr marL="0" marR="0" lvl="0" indent="0" algn="ctr" rtl="0">
              <a:lnSpc>
                <a:spcPct val="117999"/>
              </a:lnSpc>
              <a:spcBef>
                <a:spcPts val="0"/>
              </a:spcBef>
              <a:spcAft>
                <a:spcPts val="0"/>
              </a:spcAft>
              <a:buClr>
                <a:srgbClr val="000000"/>
              </a:buClr>
              <a:buSzPts val="5300"/>
              <a:buFont typeface="Arial"/>
              <a:buNone/>
            </a:pPr>
            <a:r>
              <a:rPr lang="en" sz="5300" b="1" i="0" u="none" strike="noStrike" cap="none">
                <a:solidFill>
                  <a:schemeClr val="lt2"/>
                </a:solidFill>
                <a:latin typeface="Poppins"/>
                <a:ea typeface="Poppins"/>
                <a:cs typeface="Poppins"/>
                <a:sym typeface="Poppins"/>
              </a:rPr>
              <a:t>Game time!</a:t>
            </a:r>
            <a:endParaRPr sz="500" b="0" i="0" u="none" strike="noStrike" cap="none">
              <a:solidFill>
                <a:schemeClr val="lt2"/>
              </a:solidFill>
              <a:latin typeface="Arial"/>
              <a:ea typeface="Arial"/>
              <a:cs typeface="Arial"/>
              <a:sym typeface="Arial"/>
            </a:endParaRPr>
          </a:p>
        </p:txBody>
      </p:sp>
      <p:pic>
        <p:nvPicPr>
          <p:cNvPr id="248" name="Google Shape;248;p32"/>
          <p:cNvPicPr preferRelativeResize="0"/>
          <p:nvPr/>
        </p:nvPicPr>
        <p:blipFill rotWithShape="1">
          <a:blip r:embed="rId3">
            <a:alphaModFix/>
          </a:blip>
          <a:srcRect/>
          <a:stretch/>
        </p:blipFill>
        <p:spPr>
          <a:xfrm>
            <a:off x="-3" y="-14287"/>
            <a:ext cx="370181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Shape 252"/>
        <p:cNvGrpSpPr/>
        <p:nvPr/>
      </p:nvGrpSpPr>
      <p:grpSpPr>
        <a:xfrm>
          <a:off x="0" y="0"/>
          <a:ext cx="0" cy="0"/>
          <a:chOff x="0" y="0"/>
          <a:chExt cx="0" cy="0"/>
        </a:xfrm>
      </p:grpSpPr>
      <p:pic>
        <p:nvPicPr>
          <p:cNvPr id="253" name="Google Shape;253;p33"/>
          <p:cNvPicPr preferRelativeResize="0"/>
          <p:nvPr/>
        </p:nvPicPr>
        <p:blipFill rotWithShape="1">
          <a:blip r:embed="rId3">
            <a:alphaModFix/>
          </a:blip>
          <a:srcRect l="26248"/>
          <a:stretch/>
        </p:blipFill>
        <p:spPr>
          <a:xfrm>
            <a:off x="5730025" y="0"/>
            <a:ext cx="3413974" cy="4629150"/>
          </a:xfrm>
          <a:prstGeom prst="rect">
            <a:avLst/>
          </a:prstGeom>
          <a:noFill/>
          <a:ln>
            <a:noFill/>
          </a:ln>
        </p:spPr>
      </p:pic>
      <p:sp>
        <p:nvSpPr>
          <p:cNvPr id="254" name="Google Shape;254;p33"/>
          <p:cNvSpPr/>
          <p:nvPr/>
        </p:nvSpPr>
        <p:spPr>
          <a:xfrm>
            <a:off x="-31" y="4637544"/>
            <a:ext cx="9151525" cy="51477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35215"/>
          </a:solidFill>
          <a:ln>
            <a:noFill/>
          </a:ln>
        </p:spPr>
        <p:txBody>
          <a:bodyPr/>
          <a:lstStyle/>
          <a:p>
            <a:endParaRPr lang="en-US"/>
          </a:p>
        </p:txBody>
      </p:sp>
      <p:sp>
        <p:nvSpPr>
          <p:cNvPr id="255" name="Google Shape;255;p33"/>
          <p:cNvSpPr txBox="1"/>
          <p:nvPr/>
        </p:nvSpPr>
        <p:spPr>
          <a:xfrm>
            <a:off x="3129121" y="4756237"/>
            <a:ext cx="2752200" cy="665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800"/>
              <a:buFont typeface="Arial"/>
              <a:buNone/>
            </a:pPr>
            <a:r>
              <a:rPr lang="en" sz="1800" b="1">
                <a:solidFill>
                  <a:srgbClr val="FFE9F2"/>
                </a:solidFill>
                <a:latin typeface="Poppins"/>
                <a:ea typeface="Poppins"/>
                <a:cs typeface="Poppins"/>
                <a:sym typeface="Poppins"/>
              </a:rPr>
              <a:t>PEANUT BUTTER &amp; JELLY</a:t>
            </a:r>
            <a:endParaRPr sz="1800" b="0" i="0" u="none" strike="noStrike" cap="none">
              <a:solidFill>
                <a:srgbClr val="000000"/>
              </a:solidFill>
              <a:latin typeface="Arial"/>
              <a:ea typeface="Arial"/>
              <a:cs typeface="Arial"/>
              <a:sym typeface="Arial"/>
            </a:endParaRPr>
          </a:p>
        </p:txBody>
      </p:sp>
      <p:grpSp>
        <p:nvGrpSpPr>
          <p:cNvPr id="256" name="Google Shape;256;p33"/>
          <p:cNvGrpSpPr/>
          <p:nvPr/>
        </p:nvGrpSpPr>
        <p:grpSpPr>
          <a:xfrm>
            <a:off x="3050725" y="4737428"/>
            <a:ext cx="78316" cy="314536"/>
            <a:chOff x="0" y="-99"/>
            <a:chExt cx="222300" cy="413700"/>
          </a:xfrm>
        </p:grpSpPr>
        <p:cxnSp>
          <p:nvCxnSpPr>
            <p:cNvPr id="257" name="Google Shape;257;p33"/>
            <p:cNvCxnSpPr/>
            <p:nvPr/>
          </p:nvCxnSpPr>
          <p:spPr>
            <a:xfrm>
              <a:off x="0" y="413601"/>
              <a:ext cx="222300" cy="0"/>
            </a:xfrm>
            <a:prstGeom prst="straightConnector1">
              <a:avLst/>
            </a:prstGeom>
            <a:noFill/>
            <a:ln w="38100" cap="flat" cmpd="sng">
              <a:solidFill>
                <a:srgbClr val="D62276"/>
              </a:solidFill>
              <a:prstDash val="solid"/>
              <a:round/>
              <a:headEnd type="none" w="sm" len="sm"/>
              <a:tailEnd type="none" w="sm" len="sm"/>
            </a:ln>
          </p:spPr>
        </p:cxnSp>
        <p:cxnSp>
          <p:nvCxnSpPr>
            <p:cNvPr id="258" name="Google Shape;258;p33"/>
            <p:cNvCxnSpPr/>
            <p:nvPr/>
          </p:nvCxnSpPr>
          <p:spPr>
            <a:xfrm>
              <a:off x="0" y="0"/>
              <a:ext cx="222300" cy="0"/>
            </a:xfrm>
            <a:prstGeom prst="straightConnector1">
              <a:avLst/>
            </a:prstGeom>
            <a:noFill/>
            <a:ln w="38100" cap="flat" cmpd="sng">
              <a:solidFill>
                <a:srgbClr val="D62276"/>
              </a:solidFill>
              <a:prstDash val="solid"/>
              <a:round/>
              <a:headEnd type="none" w="sm" len="sm"/>
              <a:tailEnd type="none" w="sm" len="sm"/>
            </a:ln>
          </p:spPr>
        </p:cxnSp>
        <p:cxnSp>
          <p:nvCxnSpPr>
            <p:cNvPr id="259" name="Google Shape;259;p33"/>
            <p:cNvCxnSpPr/>
            <p:nvPr/>
          </p:nvCxnSpPr>
          <p:spPr>
            <a:xfrm rot="-5400000">
              <a:off x="-187799" y="206751"/>
              <a:ext cx="413700" cy="0"/>
            </a:xfrm>
            <a:prstGeom prst="straightConnector1">
              <a:avLst/>
            </a:prstGeom>
            <a:noFill/>
            <a:ln w="38100" cap="flat" cmpd="sng">
              <a:solidFill>
                <a:srgbClr val="D62276"/>
              </a:solidFill>
              <a:prstDash val="solid"/>
              <a:round/>
              <a:headEnd type="none" w="sm" len="sm"/>
              <a:tailEnd type="none" w="sm" len="sm"/>
            </a:ln>
          </p:spPr>
        </p:cxnSp>
      </p:grpSp>
      <p:grpSp>
        <p:nvGrpSpPr>
          <p:cNvPr id="260" name="Google Shape;260;p33"/>
          <p:cNvGrpSpPr/>
          <p:nvPr/>
        </p:nvGrpSpPr>
        <p:grpSpPr>
          <a:xfrm>
            <a:off x="5881443" y="4735850"/>
            <a:ext cx="81219" cy="317819"/>
            <a:chOff x="435" y="-4"/>
            <a:chExt cx="230538" cy="418018"/>
          </a:xfrm>
        </p:grpSpPr>
        <p:cxnSp>
          <p:nvCxnSpPr>
            <p:cNvPr id="261" name="Google Shape;261;p33"/>
            <p:cNvCxnSpPr/>
            <p:nvPr/>
          </p:nvCxnSpPr>
          <p:spPr>
            <a:xfrm rot="10730419">
              <a:off x="412" y="2246"/>
              <a:ext cx="222346" cy="0"/>
            </a:xfrm>
            <a:prstGeom prst="straightConnector1">
              <a:avLst/>
            </a:prstGeom>
            <a:noFill/>
            <a:ln w="38100" cap="flat" cmpd="sng">
              <a:solidFill>
                <a:srgbClr val="D62276"/>
              </a:solidFill>
              <a:prstDash val="solid"/>
              <a:round/>
              <a:headEnd type="none" w="sm" len="sm"/>
              <a:tailEnd type="none" w="sm" len="sm"/>
            </a:ln>
          </p:spPr>
        </p:cxnSp>
        <p:cxnSp>
          <p:nvCxnSpPr>
            <p:cNvPr id="262" name="Google Shape;262;p33"/>
            <p:cNvCxnSpPr/>
            <p:nvPr/>
          </p:nvCxnSpPr>
          <p:spPr>
            <a:xfrm rot="10730419">
              <a:off x="8650" y="415764"/>
              <a:ext cx="222346" cy="0"/>
            </a:xfrm>
            <a:prstGeom prst="straightConnector1">
              <a:avLst/>
            </a:prstGeom>
            <a:noFill/>
            <a:ln w="38100" cap="flat" cmpd="sng">
              <a:solidFill>
                <a:srgbClr val="D62276"/>
              </a:solidFill>
              <a:prstDash val="solid"/>
              <a:round/>
              <a:headEnd type="none" w="sm" len="sm"/>
              <a:tailEnd type="none" w="sm" len="sm"/>
            </a:ln>
          </p:spPr>
        </p:cxnSp>
        <p:cxnSp>
          <p:nvCxnSpPr>
            <p:cNvPr id="263" name="Google Shape;263;p33"/>
            <p:cNvCxnSpPr/>
            <p:nvPr/>
          </p:nvCxnSpPr>
          <p:spPr>
            <a:xfrm rot="5332651">
              <a:off x="999" y="207076"/>
              <a:ext cx="413479" cy="0"/>
            </a:xfrm>
            <a:prstGeom prst="straightConnector1">
              <a:avLst/>
            </a:prstGeom>
            <a:noFill/>
            <a:ln w="38100" cap="flat" cmpd="sng">
              <a:solidFill>
                <a:srgbClr val="D62276"/>
              </a:solidFill>
              <a:prstDash val="solid"/>
              <a:round/>
              <a:headEnd type="none" w="sm" len="sm"/>
              <a:tailEnd type="none" w="sm" len="sm"/>
            </a:ln>
          </p:spPr>
        </p:cxnSp>
      </p:grpSp>
      <p:sp>
        <p:nvSpPr>
          <p:cNvPr id="264" name="Google Shape;264;p33"/>
          <p:cNvSpPr txBox="1"/>
          <p:nvPr/>
        </p:nvSpPr>
        <p:spPr>
          <a:xfrm>
            <a:off x="533388" y="522063"/>
            <a:ext cx="4416900" cy="1385400"/>
          </a:xfrm>
          <a:prstGeom prst="rect">
            <a:avLst/>
          </a:prstGeom>
          <a:noFill/>
          <a:ln>
            <a:noFill/>
          </a:ln>
        </p:spPr>
        <p:txBody>
          <a:bodyPr spcFirstLastPara="1" wrap="square" lIns="45725" tIns="45725" rIns="45725" bIns="45725" anchor="t" anchorCtr="0">
            <a:spAutoFit/>
          </a:bodyPr>
          <a:lstStyle/>
          <a:p>
            <a:pPr marL="0" lvl="0" indent="0" algn="ctr" rtl="0">
              <a:lnSpc>
                <a:spcPct val="140005"/>
              </a:lnSpc>
              <a:spcBef>
                <a:spcPts val="0"/>
              </a:spcBef>
              <a:spcAft>
                <a:spcPts val="0"/>
              </a:spcAft>
              <a:buNone/>
            </a:pPr>
            <a:r>
              <a:rPr lang="en" sz="3500">
                <a:solidFill>
                  <a:schemeClr val="accent1"/>
                </a:solidFill>
                <a:latin typeface="Montserrat Medium"/>
                <a:ea typeface="Montserrat Medium"/>
                <a:cs typeface="Montserrat Medium"/>
                <a:sym typeface="Montserrat Medium"/>
              </a:rPr>
              <a:t>Peanut Butter &amp; Jelly</a:t>
            </a:r>
            <a:endParaRPr sz="700">
              <a:solidFill>
                <a:schemeClr val="accent1"/>
              </a:solidFill>
              <a:latin typeface="Montserrat Medium"/>
              <a:ea typeface="Montserrat Medium"/>
              <a:cs typeface="Montserrat Medium"/>
              <a:sym typeface="Montserrat Medium"/>
            </a:endParaRPr>
          </a:p>
        </p:txBody>
      </p:sp>
      <p:sp>
        <p:nvSpPr>
          <p:cNvPr id="265" name="Google Shape;265;p33"/>
          <p:cNvSpPr txBox="1"/>
          <p:nvPr/>
        </p:nvSpPr>
        <p:spPr>
          <a:xfrm>
            <a:off x="329245" y="2440738"/>
            <a:ext cx="4860600" cy="371400"/>
          </a:xfrm>
          <a:prstGeom prst="rect">
            <a:avLst/>
          </a:prstGeom>
          <a:noFill/>
          <a:ln>
            <a:noFill/>
          </a:ln>
          <a:effectLst>
            <a:outerShdw blurRad="57150" dist="19050" dir="5400000" algn="bl" rotWithShape="0">
              <a:srgbClr val="666666">
                <a:alpha val="5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1700" b="1">
                <a:solidFill>
                  <a:srgbClr val="EF73A2"/>
                </a:solidFill>
                <a:latin typeface="Montserrat"/>
                <a:ea typeface="Montserrat"/>
                <a:cs typeface="Montserrat"/>
                <a:sym typeface="Montserrat"/>
              </a:rPr>
              <a:t>Describe how to make a peanut butter and jelly sandwich.</a:t>
            </a:r>
            <a:endParaRPr sz="1700" b="1">
              <a:solidFill>
                <a:srgbClr val="EF73A2"/>
              </a:solidFill>
              <a:latin typeface="Montserrat"/>
              <a:ea typeface="Montserrat"/>
              <a:cs typeface="Montserrat"/>
              <a:sym typeface="Montserrat"/>
            </a:endParaRPr>
          </a:p>
        </p:txBody>
      </p:sp>
      <p:sp>
        <p:nvSpPr>
          <p:cNvPr id="266" name="Google Shape;266;p33"/>
          <p:cNvSpPr txBox="1"/>
          <p:nvPr/>
        </p:nvSpPr>
        <p:spPr>
          <a:xfrm>
            <a:off x="329250" y="3276513"/>
            <a:ext cx="3518400" cy="371400"/>
          </a:xfrm>
          <a:prstGeom prst="rect">
            <a:avLst/>
          </a:prstGeom>
          <a:noFill/>
          <a:ln>
            <a:noFill/>
          </a:ln>
          <a:effectLst>
            <a:outerShdw blurRad="57150" dist="19050" dir="5400000" algn="bl" rotWithShape="0">
              <a:srgbClr val="666666">
                <a:alpha val="50000"/>
              </a:srgbClr>
            </a:outerShdw>
          </a:effectLst>
        </p:spPr>
        <p:txBody>
          <a:bodyPr spcFirstLastPara="1" wrap="square" lIns="45725" tIns="45725" rIns="45725" bIns="45725" anchor="t" anchorCtr="0">
            <a:noAutofit/>
          </a:bodyPr>
          <a:lstStyle/>
          <a:p>
            <a:pPr marL="0" lvl="0" indent="0" algn="l" rtl="0">
              <a:spcBef>
                <a:spcPts val="0"/>
              </a:spcBef>
              <a:spcAft>
                <a:spcPts val="0"/>
              </a:spcAft>
              <a:buClr>
                <a:srgbClr val="000000"/>
              </a:buClr>
              <a:buSzPts val="900"/>
              <a:buFont typeface="Arial"/>
              <a:buNone/>
            </a:pPr>
            <a:r>
              <a:rPr lang="en" sz="1700" b="1">
                <a:solidFill>
                  <a:srgbClr val="EF73A2"/>
                </a:solidFill>
                <a:latin typeface="Montserrat"/>
                <a:ea typeface="Montserrat"/>
                <a:cs typeface="Montserrat"/>
                <a:sym typeface="Montserrat"/>
              </a:rPr>
              <a:t>What steps are missing?</a:t>
            </a:r>
            <a:endParaRPr sz="1200">
              <a:solidFill>
                <a:srgbClr val="EF73A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1256</Words>
  <Application>Microsoft Office PowerPoint</Application>
  <PresentationFormat>On-screen Show (16:9)</PresentationFormat>
  <Paragraphs>123</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Kitty P</dc:creator>
  <cp:lastModifiedBy>Kitty P</cp:lastModifiedBy>
  <cp:revision>2</cp:revision>
  <dcterms:modified xsi:type="dcterms:W3CDTF">2024-10-21T15:15:25Z</dcterms:modified>
</cp:coreProperties>
</file>