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2" r:id="rId2"/>
    <p:sldMasterId id="2147483737" r:id="rId3"/>
  </p:sldMasterIdLst>
  <p:notesMasterIdLst>
    <p:notesMasterId r:id="rId49"/>
  </p:notesMasterIdLst>
  <p:sldIdLst>
    <p:sldId id="256" r:id="rId4"/>
    <p:sldId id="259" r:id="rId5"/>
    <p:sldId id="263" r:id="rId6"/>
    <p:sldId id="857" r:id="rId7"/>
    <p:sldId id="858" r:id="rId8"/>
    <p:sldId id="265" r:id="rId9"/>
    <p:sldId id="288" r:id="rId10"/>
    <p:sldId id="285" r:id="rId11"/>
    <p:sldId id="280" r:id="rId12"/>
    <p:sldId id="289" r:id="rId13"/>
    <p:sldId id="327" r:id="rId14"/>
    <p:sldId id="854" r:id="rId15"/>
    <p:sldId id="330" r:id="rId16"/>
    <p:sldId id="290" r:id="rId17"/>
    <p:sldId id="295" r:id="rId18"/>
    <p:sldId id="301" r:id="rId19"/>
    <p:sldId id="293" r:id="rId20"/>
    <p:sldId id="291" r:id="rId21"/>
    <p:sldId id="294" r:id="rId22"/>
    <p:sldId id="319" r:id="rId23"/>
    <p:sldId id="298" r:id="rId24"/>
    <p:sldId id="281" r:id="rId25"/>
    <p:sldId id="296" r:id="rId26"/>
    <p:sldId id="303" r:id="rId27"/>
    <p:sldId id="300" r:id="rId28"/>
    <p:sldId id="304" r:id="rId29"/>
    <p:sldId id="292" r:id="rId30"/>
    <p:sldId id="334" r:id="rId31"/>
    <p:sldId id="333" r:id="rId32"/>
    <p:sldId id="332" r:id="rId33"/>
    <p:sldId id="306" r:id="rId34"/>
    <p:sldId id="305" r:id="rId35"/>
    <p:sldId id="308" r:id="rId36"/>
    <p:sldId id="310" r:id="rId37"/>
    <p:sldId id="311" r:id="rId38"/>
    <p:sldId id="312" r:id="rId39"/>
    <p:sldId id="302" r:id="rId40"/>
    <p:sldId id="317" r:id="rId41"/>
    <p:sldId id="1049" r:id="rId42"/>
    <p:sldId id="1048" r:id="rId43"/>
    <p:sldId id="307" r:id="rId44"/>
    <p:sldId id="1046" r:id="rId45"/>
    <p:sldId id="314" r:id="rId46"/>
    <p:sldId id="1047" r:id="rId47"/>
    <p:sldId id="31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90D8A-CCCC-0B9F-04A7-5A730B608DE5}" name="Eliana Goldstein" initials="EG" userId="S::egoldstein@facs.org::489c36f8-21d3-456b-92cf-3bb2e79b1c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E9"/>
    <a:srgbClr val="99B958"/>
    <a:srgbClr val="BBB154"/>
    <a:srgbClr val="BF504C"/>
    <a:srgbClr val="BD8150"/>
    <a:srgbClr val="0E2246"/>
    <a:srgbClr val="F3E85A"/>
    <a:srgbClr val="F3F7F8"/>
    <a:srgbClr val="FD2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3381" autoAdjust="0"/>
  </p:normalViewPr>
  <p:slideViewPr>
    <p:cSldViewPr>
      <p:cViewPr varScale="1">
        <p:scale>
          <a:sx n="103" d="100"/>
          <a:sy n="103" d="100"/>
        </p:scale>
        <p:origin x="114" y="162"/>
      </p:cViewPr>
      <p:guideLst>
        <p:guide orient="horz" pos="1620"/>
        <p:guide pos="2880"/>
      </p:guideLst>
    </p:cSldViewPr>
  </p:slideViewPr>
  <p:notesTextViewPr>
    <p:cViewPr>
      <p:scale>
        <a:sx n="125" d="100"/>
        <a:sy n="125"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7ECCB-BC3E-4111-AEBE-3D468929191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A34C6B1C-6D75-407C-9A0B-60ED083E6132}">
      <dgm:prSet/>
      <dgm:spPr/>
      <dgm:t>
        <a:bodyPr/>
        <a:lstStyle/>
        <a:p>
          <a:endParaRPr lang="en-US" dirty="0"/>
        </a:p>
      </dgm:t>
    </dgm:pt>
    <dgm:pt modelId="{273A07E2-4824-4A5A-8B7B-65E80E6FC3F7}" type="parTrans" cxnId="{91817225-FE89-4EFF-A0CD-6A030AC1F8DF}">
      <dgm:prSet/>
      <dgm:spPr/>
      <dgm:t>
        <a:bodyPr/>
        <a:lstStyle/>
        <a:p>
          <a:endParaRPr lang="en-US"/>
        </a:p>
      </dgm:t>
    </dgm:pt>
    <dgm:pt modelId="{0B849561-98C2-4EC3-98C1-060504BD2764}" type="sibTrans" cxnId="{91817225-FE89-4EFF-A0CD-6A030AC1F8DF}">
      <dgm:prSet/>
      <dgm:spPr/>
      <dgm:t>
        <a:bodyPr/>
        <a:lstStyle/>
        <a:p>
          <a:endParaRPr lang="en-US"/>
        </a:p>
      </dgm:t>
    </dgm:pt>
    <dgm:pt modelId="{7ABA0E46-6AD1-43A1-8AD5-6D1FC6415305}">
      <dgm:prSet/>
      <dgm:spPr/>
      <dgm:t>
        <a:bodyPr/>
        <a:lstStyle/>
        <a:p>
          <a:endParaRPr lang="en-US" dirty="0"/>
        </a:p>
      </dgm:t>
    </dgm:pt>
    <dgm:pt modelId="{7C076B6A-0A36-431E-A8CB-F80EBACAA891}" type="parTrans" cxnId="{44250133-1490-45B9-9D17-ED6D5210F0ED}">
      <dgm:prSet/>
      <dgm:spPr/>
      <dgm:t>
        <a:bodyPr/>
        <a:lstStyle/>
        <a:p>
          <a:endParaRPr lang="en-US"/>
        </a:p>
      </dgm:t>
    </dgm:pt>
    <dgm:pt modelId="{1E2B66F9-5614-47D2-A58D-BB61A50E21BF}" type="sibTrans" cxnId="{44250133-1490-45B9-9D17-ED6D5210F0ED}">
      <dgm:prSet/>
      <dgm:spPr/>
      <dgm:t>
        <a:bodyPr/>
        <a:lstStyle/>
        <a:p>
          <a:endParaRPr lang="en-US"/>
        </a:p>
      </dgm:t>
    </dgm:pt>
    <dgm:pt modelId="{ED209443-9ED8-4D01-9C4C-2CD5AA493DA3}">
      <dgm:prSet/>
      <dgm:spPr/>
      <dgm:t>
        <a:bodyPr/>
        <a:lstStyle/>
        <a:p>
          <a:endParaRPr lang="en-US" dirty="0"/>
        </a:p>
      </dgm:t>
    </dgm:pt>
    <dgm:pt modelId="{A430F99A-D4C7-472D-A714-C071ACC7E3B7}" type="parTrans" cxnId="{C2391677-835D-4BA8-B5B5-39E83AC8C11E}">
      <dgm:prSet/>
      <dgm:spPr/>
      <dgm:t>
        <a:bodyPr/>
        <a:lstStyle/>
        <a:p>
          <a:endParaRPr lang="en-US"/>
        </a:p>
      </dgm:t>
    </dgm:pt>
    <dgm:pt modelId="{AF9BAED6-6BF3-4761-80DC-A4428091E785}" type="sibTrans" cxnId="{C2391677-835D-4BA8-B5B5-39E83AC8C11E}">
      <dgm:prSet/>
      <dgm:spPr/>
      <dgm:t>
        <a:bodyPr/>
        <a:lstStyle/>
        <a:p>
          <a:endParaRPr lang="en-US"/>
        </a:p>
      </dgm:t>
    </dgm:pt>
    <dgm:pt modelId="{4430FCC3-A71D-4EF6-A9FB-16AB26D9CBCD}">
      <dgm:prSet/>
      <dgm:spPr/>
      <dgm:t>
        <a:bodyPr/>
        <a:lstStyle/>
        <a:p>
          <a:r>
            <a:rPr lang="en-US" dirty="0"/>
            <a:t>Understand “trauma” and the impact of ACEs and the manifestations</a:t>
          </a:r>
        </a:p>
      </dgm:t>
    </dgm:pt>
    <dgm:pt modelId="{884F0D8D-A96C-4891-A391-DC3CB6CCEF63}" type="parTrans" cxnId="{66F4AF6D-338E-4347-9970-D359615305AC}">
      <dgm:prSet/>
      <dgm:spPr/>
      <dgm:t>
        <a:bodyPr/>
        <a:lstStyle/>
        <a:p>
          <a:endParaRPr lang="en-US"/>
        </a:p>
      </dgm:t>
    </dgm:pt>
    <dgm:pt modelId="{613C8982-D198-4540-BCEC-13B072922F1F}" type="sibTrans" cxnId="{66F4AF6D-338E-4347-9970-D359615305AC}">
      <dgm:prSet/>
      <dgm:spPr/>
      <dgm:t>
        <a:bodyPr/>
        <a:lstStyle/>
        <a:p>
          <a:endParaRPr lang="en-US"/>
        </a:p>
      </dgm:t>
    </dgm:pt>
    <dgm:pt modelId="{9AF28753-1AC4-4462-A672-6B1A0699965D}">
      <dgm:prSet/>
      <dgm:spPr/>
      <dgm:t>
        <a:bodyPr/>
        <a:lstStyle/>
        <a:p>
          <a:endParaRPr lang="en-US" dirty="0"/>
        </a:p>
      </dgm:t>
    </dgm:pt>
    <dgm:pt modelId="{5BB988EA-A45B-4DF3-87BE-93D8406110F1}" type="parTrans" cxnId="{D1857F03-6D0D-403B-B828-B531A8ABF91B}">
      <dgm:prSet/>
      <dgm:spPr/>
      <dgm:t>
        <a:bodyPr/>
        <a:lstStyle/>
        <a:p>
          <a:endParaRPr lang="en-US"/>
        </a:p>
      </dgm:t>
    </dgm:pt>
    <dgm:pt modelId="{FC776110-9FC3-48B9-95AE-EE68454F569F}" type="sibTrans" cxnId="{D1857F03-6D0D-403B-B828-B531A8ABF91B}">
      <dgm:prSet/>
      <dgm:spPr/>
      <dgm:t>
        <a:bodyPr/>
        <a:lstStyle/>
        <a:p>
          <a:endParaRPr lang="en-US"/>
        </a:p>
      </dgm:t>
    </dgm:pt>
    <dgm:pt modelId="{8F8DCD43-DD33-493B-B042-19C55AE3CE18}">
      <dgm:prSet/>
      <dgm:spPr/>
      <dgm:t>
        <a:bodyPr/>
        <a:lstStyle/>
        <a:p>
          <a:r>
            <a:rPr lang="en-US" dirty="0"/>
            <a:t>Identify and define the 3 E’s of trauma, 4 R’s and 6 P’s</a:t>
          </a:r>
        </a:p>
      </dgm:t>
    </dgm:pt>
    <dgm:pt modelId="{45109215-EA6D-40E7-8EDE-C7E3D5EEE2EF}" type="parTrans" cxnId="{76111BD9-0D64-47CC-9DBE-CD658A130905}">
      <dgm:prSet/>
      <dgm:spPr/>
      <dgm:t>
        <a:bodyPr/>
        <a:lstStyle/>
        <a:p>
          <a:endParaRPr lang="en-US"/>
        </a:p>
      </dgm:t>
    </dgm:pt>
    <dgm:pt modelId="{30236F3E-7D05-46B2-AF3F-E4A1B73B55DC}" type="sibTrans" cxnId="{76111BD9-0D64-47CC-9DBE-CD658A130905}">
      <dgm:prSet/>
      <dgm:spPr/>
      <dgm:t>
        <a:bodyPr/>
        <a:lstStyle/>
        <a:p>
          <a:endParaRPr lang="en-US"/>
        </a:p>
      </dgm:t>
    </dgm:pt>
    <dgm:pt modelId="{2BF33B67-785C-4FA3-B6CB-E43D5172642F}">
      <dgm:prSet/>
      <dgm:spPr/>
      <dgm:t>
        <a:bodyPr/>
        <a:lstStyle/>
        <a:p>
          <a:endParaRPr lang="en-US" dirty="0"/>
        </a:p>
      </dgm:t>
    </dgm:pt>
    <dgm:pt modelId="{B1B597AF-8BCC-4545-9B31-F6DE02099D44}" type="parTrans" cxnId="{D1B0BE4B-022E-4528-B559-7C088D21CB0E}">
      <dgm:prSet/>
      <dgm:spPr/>
      <dgm:t>
        <a:bodyPr/>
        <a:lstStyle/>
        <a:p>
          <a:endParaRPr lang="en-US"/>
        </a:p>
      </dgm:t>
    </dgm:pt>
    <dgm:pt modelId="{B5525245-C9B0-42AF-82FC-9ADC8BF1D617}" type="sibTrans" cxnId="{D1B0BE4B-022E-4528-B559-7C088D21CB0E}">
      <dgm:prSet/>
      <dgm:spPr/>
      <dgm:t>
        <a:bodyPr/>
        <a:lstStyle/>
        <a:p>
          <a:endParaRPr lang="en-US"/>
        </a:p>
      </dgm:t>
    </dgm:pt>
    <dgm:pt modelId="{D675CD67-9EBD-4160-96D8-FDFD98722F18}">
      <dgm:prSet/>
      <dgm:spPr/>
      <dgm:t>
        <a:bodyPr/>
        <a:lstStyle/>
        <a:p>
          <a:r>
            <a:rPr lang="en-US" dirty="0"/>
            <a:t>Understand the concept of the Beloved Community</a:t>
          </a:r>
        </a:p>
      </dgm:t>
    </dgm:pt>
    <dgm:pt modelId="{448F3C1A-E17E-40B5-BA92-9CEBFEE45A43}" type="parTrans" cxnId="{98099135-3FF2-4EC1-8FA9-0B6840117284}">
      <dgm:prSet/>
      <dgm:spPr/>
      <dgm:t>
        <a:bodyPr/>
        <a:lstStyle/>
        <a:p>
          <a:endParaRPr lang="en-US"/>
        </a:p>
      </dgm:t>
    </dgm:pt>
    <dgm:pt modelId="{FC709E68-58FD-441C-9957-912722F17DA2}" type="sibTrans" cxnId="{98099135-3FF2-4EC1-8FA9-0B6840117284}">
      <dgm:prSet/>
      <dgm:spPr/>
      <dgm:t>
        <a:bodyPr/>
        <a:lstStyle/>
        <a:p>
          <a:endParaRPr lang="en-US"/>
        </a:p>
      </dgm:t>
    </dgm:pt>
    <dgm:pt modelId="{DA422811-6BE6-43B2-BB6B-F65274DD1707}">
      <dgm:prSet/>
      <dgm:spPr/>
      <dgm:t>
        <a:bodyPr/>
        <a:lstStyle/>
        <a:p>
          <a:endParaRPr lang="en-US" dirty="0"/>
        </a:p>
      </dgm:t>
    </dgm:pt>
    <dgm:pt modelId="{E3B199B9-E4A1-46D3-B83A-65928D7DB6DC}" type="parTrans" cxnId="{3AF932EE-2A7D-42CF-809B-50328E3AFF86}">
      <dgm:prSet/>
      <dgm:spPr/>
      <dgm:t>
        <a:bodyPr/>
        <a:lstStyle/>
        <a:p>
          <a:endParaRPr lang="en-US"/>
        </a:p>
      </dgm:t>
    </dgm:pt>
    <dgm:pt modelId="{8F611D3C-A64F-430C-91AF-5E9CA0FC55D6}" type="sibTrans" cxnId="{3AF932EE-2A7D-42CF-809B-50328E3AFF86}">
      <dgm:prSet/>
      <dgm:spPr/>
      <dgm:t>
        <a:bodyPr/>
        <a:lstStyle/>
        <a:p>
          <a:endParaRPr lang="en-US"/>
        </a:p>
      </dgm:t>
    </dgm:pt>
    <dgm:pt modelId="{C5A2B305-F7B3-49D7-A371-D8B27BE213E0}">
      <dgm:prSet/>
      <dgm:spPr/>
      <dgm:t>
        <a:bodyPr/>
        <a:lstStyle/>
        <a:p>
          <a:r>
            <a:rPr lang="en-US" dirty="0"/>
            <a:t>Identify the characteristics of Trauma Informed Care (TIC)</a:t>
          </a:r>
        </a:p>
      </dgm:t>
    </dgm:pt>
    <dgm:pt modelId="{7ED67AE7-02A8-4D71-BD73-EE0ED3CDA695}" type="parTrans" cxnId="{02985604-DFE0-4C98-A474-9208313F44CE}">
      <dgm:prSet/>
      <dgm:spPr/>
      <dgm:t>
        <a:bodyPr/>
        <a:lstStyle/>
        <a:p>
          <a:endParaRPr lang="en-US"/>
        </a:p>
      </dgm:t>
    </dgm:pt>
    <dgm:pt modelId="{0AFBA716-4570-4A41-BE94-0BBBEF5DA80C}" type="sibTrans" cxnId="{02985604-DFE0-4C98-A474-9208313F44CE}">
      <dgm:prSet/>
      <dgm:spPr/>
      <dgm:t>
        <a:bodyPr/>
        <a:lstStyle/>
        <a:p>
          <a:endParaRPr lang="en-US"/>
        </a:p>
      </dgm:t>
    </dgm:pt>
    <dgm:pt modelId="{1559ACB3-330F-4EAF-A437-7B5D2B5CD1CD}">
      <dgm:prSet/>
      <dgm:spPr/>
      <dgm:t>
        <a:bodyPr/>
        <a:lstStyle/>
        <a:p>
          <a:endParaRPr lang="en-US" dirty="0"/>
        </a:p>
      </dgm:t>
    </dgm:pt>
    <dgm:pt modelId="{9FAACBF9-5567-4273-8AC9-470C52E276A3}" type="parTrans" cxnId="{B3E6D007-8FF9-4D1E-B4AA-6AEE33807E77}">
      <dgm:prSet/>
      <dgm:spPr/>
      <dgm:t>
        <a:bodyPr/>
        <a:lstStyle/>
        <a:p>
          <a:endParaRPr lang="en-US"/>
        </a:p>
      </dgm:t>
    </dgm:pt>
    <dgm:pt modelId="{50026322-52DE-4216-95A2-1B391F98CB19}" type="sibTrans" cxnId="{B3E6D007-8FF9-4D1E-B4AA-6AEE33807E77}">
      <dgm:prSet/>
      <dgm:spPr/>
      <dgm:t>
        <a:bodyPr/>
        <a:lstStyle/>
        <a:p>
          <a:endParaRPr lang="en-US"/>
        </a:p>
      </dgm:t>
    </dgm:pt>
    <dgm:pt modelId="{9CE99CCD-C583-4650-824F-AA04DE958CB8}">
      <dgm:prSet/>
      <dgm:spPr/>
      <dgm:t>
        <a:bodyPr/>
        <a:lstStyle/>
        <a:p>
          <a:r>
            <a:rPr lang="en-US" dirty="0"/>
            <a:t>Identify how to render appropriate support</a:t>
          </a:r>
        </a:p>
      </dgm:t>
    </dgm:pt>
    <dgm:pt modelId="{7CA347EF-9309-4AFA-88C2-33336414FE78}" type="parTrans" cxnId="{D947B2DA-CE68-4B81-AA51-E5503D65B70C}">
      <dgm:prSet/>
      <dgm:spPr/>
      <dgm:t>
        <a:bodyPr/>
        <a:lstStyle/>
        <a:p>
          <a:endParaRPr lang="en-US"/>
        </a:p>
      </dgm:t>
    </dgm:pt>
    <dgm:pt modelId="{B5B3B46B-4F89-4FE0-B19E-7A99CCCBE979}" type="sibTrans" cxnId="{D947B2DA-CE68-4B81-AA51-E5503D65B70C}">
      <dgm:prSet/>
      <dgm:spPr/>
      <dgm:t>
        <a:bodyPr/>
        <a:lstStyle/>
        <a:p>
          <a:endParaRPr lang="en-US"/>
        </a:p>
      </dgm:t>
    </dgm:pt>
    <dgm:pt modelId="{E56E9D77-906A-8845-B7AF-6EACEB5F4B49}">
      <dgm:prSet/>
      <dgm:spPr/>
      <dgm:t>
        <a:bodyPr/>
        <a:lstStyle/>
        <a:p>
          <a:r>
            <a:rPr lang="en-US" dirty="0"/>
            <a:t>Understand the impact of the Social Determinants of Health</a:t>
          </a:r>
        </a:p>
      </dgm:t>
    </dgm:pt>
    <dgm:pt modelId="{826996FF-BCAA-EE4F-89F9-63A6FB6BE90A}" type="parTrans" cxnId="{F09E4DB0-5E72-A348-AE82-A37804EDEE9B}">
      <dgm:prSet/>
      <dgm:spPr/>
      <dgm:t>
        <a:bodyPr/>
        <a:lstStyle/>
        <a:p>
          <a:endParaRPr lang="en-US"/>
        </a:p>
      </dgm:t>
    </dgm:pt>
    <dgm:pt modelId="{A6DFDDA1-FD2F-8F4E-98BD-D346E5B5958A}" type="sibTrans" cxnId="{F09E4DB0-5E72-A348-AE82-A37804EDEE9B}">
      <dgm:prSet/>
      <dgm:spPr/>
      <dgm:t>
        <a:bodyPr/>
        <a:lstStyle/>
        <a:p>
          <a:endParaRPr lang="en-US"/>
        </a:p>
      </dgm:t>
    </dgm:pt>
    <dgm:pt modelId="{22F41A12-6A74-451B-802B-9B5A26507A15}" type="pres">
      <dgm:prSet presAssocID="{2747ECCB-BC3E-4111-AEBE-3D468929191E}" presName="linearFlow" presStyleCnt="0">
        <dgm:presLayoutVars>
          <dgm:dir/>
          <dgm:animLvl val="lvl"/>
          <dgm:resizeHandles val="exact"/>
        </dgm:presLayoutVars>
      </dgm:prSet>
      <dgm:spPr/>
    </dgm:pt>
    <dgm:pt modelId="{C2CDBBDB-2A4D-4C03-8E29-53A8CFC88E7E}" type="pres">
      <dgm:prSet presAssocID="{A34C6B1C-6D75-407C-9A0B-60ED083E6132}" presName="composite" presStyleCnt="0"/>
      <dgm:spPr/>
    </dgm:pt>
    <dgm:pt modelId="{7CB1E21C-0E13-43F8-A66A-1AB9874ADAE2}" type="pres">
      <dgm:prSet presAssocID="{A34C6B1C-6D75-407C-9A0B-60ED083E6132}" presName="parentText" presStyleLbl="alignNode1" presStyleIdx="0" presStyleCnt="6">
        <dgm:presLayoutVars>
          <dgm:chMax val="1"/>
          <dgm:bulletEnabled val="1"/>
        </dgm:presLayoutVars>
      </dgm:prSet>
      <dgm:spPr/>
    </dgm:pt>
    <dgm:pt modelId="{E9945B6F-7FDA-427E-A5DA-326A5030B498}" type="pres">
      <dgm:prSet presAssocID="{A34C6B1C-6D75-407C-9A0B-60ED083E6132}" presName="descendantText" presStyleLbl="alignAcc1" presStyleIdx="0" presStyleCnt="6" custAng="0">
        <dgm:presLayoutVars>
          <dgm:bulletEnabled val="1"/>
        </dgm:presLayoutVars>
      </dgm:prSet>
      <dgm:spPr/>
    </dgm:pt>
    <dgm:pt modelId="{E3D07678-37D6-42AB-95DD-0F277C9CD92B}" type="pres">
      <dgm:prSet presAssocID="{0B849561-98C2-4EC3-98C1-060504BD2764}" presName="sp" presStyleCnt="0"/>
      <dgm:spPr/>
    </dgm:pt>
    <dgm:pt modelId="{FC51B808-2933-490B-9511-1DDB451D6FF7}" type="pres">
      <dgm:prSet presAssocID="{ED209443-9ED8-4D01-9C4C-2CD5AA493DA3}" presName="composite" presStyleCnt="0"/>
      <dgm:spPr/>
    </dgm:pt>
    <dgm:pt modelId="{1F17D721-0F20-4306-9BDF-DE4931E9B35F}" type="pres">
      <dgm:prSet presAssocID="{ED209443-9ED8-4D01-9C4C-2CD5AA493DA3}" presName="parentText" presStyleLbl="alignNode1" presStyleIdx="1" presStyleCnt="6">
        <dgm:presLayoutVars>
          <dgm:chMax val="1"/>
          <dgm:bulletEnabled val="1"/>
        </dgm:presLayoutVars>
      </dgm:prSet>
      <dgm:spPr/>
    </dgm:pt>
    <dgm:pt modelId="{FB1E8357-2620-420B-A4A7-C3AC188BC7DE}" type="pres">
      <dgm:prSet presAssocID="{ED209443-9ED8-4D01-9C4C-2CD5AA493DA3}" presName="descendantText" presStyleLbl="alignAcc1" presStyleIdx="1" presStyleCnt="6">
        <dgm:presLayoutVars>
          <dgm:bulletEnabled val="1"/>
        </dgm:presLayoutVars>
      </dgm:prSet>
      <dgm:spPr/>
    </dgm:pt>
    <dgm:pt modelId="{2B2742EA-D285-4CBB-9E51-F711E98065DA}" type="pres">
      <dgm:prSet presAssocID="{AF9BAED6-6BF3-4761-80DC-A4428091E785}" presName="sp" presStyleCnt="0"/>
      <dgm:spPr/>
    </dgm:pt>
    <dgm:pt modelId="{C1FACDAA-BCE9-41FA-A419-B2BA64EB0A5A}" type="pres">
      <dgm:prSet presAssocID="{9AF28753-1AC4-4462-A672-6B1A0699965D}" presName="composite" presStyleCnt="0"/>
      <dgm:spPr/>
    </dgm:pt>
    <dgm:pt modelId="{3A5780BC-EC65-4EDF-9768-0854F5AF52E4}" type="pres">
      <dgm:prSet presAssocID="{9AF28753-1AC4-4462-A672-6B1A0699965D}" presName="parentText" presStyleLbl="alignNode1" presStyleIdx="2" presStyleCnt="6">
        <dgm:presLayoutVars>
          <dgm:chMax val="1"/>
          <dgm:bulletEnabled val="1"/>
        </dgm:presLayoutVars>
      </dgm:prSet>
      <dgm:spPr/>
    </dgm:pt>
    <dgm:pt modelId="{A81943FD-01D7-4D17-93D7-095EE9E2C8B1}" type="pres">
      <dgm:prSet presAssocID="{9AF28753-1AC4-4462-A672-6B1A0699965D}" presName="descendantText" presStyleLbl="alignAcc1" presStyleIdx="2" presStyleCnt="6">
        <dgm:presLayoutVars>
          <dgm:bulletEnabled val="1"/>
        </dgm:presLayoutVars>
      </dgm:prSet>
      <dgm:spPr/>
    </dgm:pt>
    <dgm:pt modelId="{005C0E6F-B555-4307-ADDD-F06E8CD0B655}" type="pres">
      <dgm:prSet presAssocID="{FC776110-9FC3-48B9-95AE-EE68454F569F}" presName="sp" presStyleCnt="0"/>
      <dgm:spPr/>
    </dgm:pt>
    <dgm:pt modelId="{45A25B13-2A3F-4080-8AEA-CCDEEA1BF43B}" type="pres">
      <dgm:prSet presAssocID="{2BF33B67-785C-4FA3-B6CB-E43D5172642F}" presName="composite" presStyleCnt="0"/>
      <dgm:spPr/>
    </dgm:pt>
    <dgm:pt modelId="{6778F74C-3887-47AF-B314-D0894AF12CF3}" type="pres">
      <dgm:prSet presAssocID="{2BF33B67-785C-4FA3-B6CB-E43D5172642F}" presName="parentText" presStyleLbl="alignNode1" presStyleIdx="3" presStyleCnt="6">
        <dgm:presLayoutVars>
          <dgm:chMax val="1"/>
          <dgm:bulletEnabled val="1"/>
        </dgm:presLayoutVars>
      </dgm:prSet>
      <dgm:spPr/>
    </dgm:pt>
    <dgm:pt modelId="{1E4465F3-BEEB-4D3A-B459-A9C215272EAA}" type="pres">
      <dgm:prSet presAssocID="{2BF33B67-785C-4FA3-B6CB-E43D5172642F}" presName="descendantText" presStyleLbl="alignAcc1" presStyleIdx="3" presStyleCnt="6">
        <dgm:presLayoutVars>
          <dgm:bulletEnabled val="1"/>
        </dgm:presLayoutVars>
      </dgm:prSet>
      <dgm:spPr/>
    </dgm:pt>
    <dgm:pt modelId="{9AD85911-BFA9-4A46-A942-09B7A9B59C1D}" type="pres">
      <dgm:prSet presAssocID="{B5525245-C9B0-42AF-82FC-9ADC8BF1D617}" presName="sp" presStyleCnt="0"/>
      <dgm:spPr/>
    </dgm:pt>
    <dgm:pt modelId="{1AC16AEB-4B7C-4465-96D0-A282FE6D16E9}" type="pres">
      <dgm:prSet presAssocID="{DA422811-6BE6-43B2-BB6B-F65274DD1707}" presName="composite" presStyleCnt="0"/>
      <dgm:spPr/>
    </dgm:pt>
    <dgm:pt modelId="{B3C7E8F7-553C-4524-B6BD-85F52BC9A760}" type="pres">
      <dgm:prSet presAssocID="{DA422811-6BE6-43B2-BB6B-F65274DD1707}" presName="parentText" presStyleLbl="alignNode1" presStyleIdx="4" presStyleCnt="6">
        <dgm:presLayoutVars>
          <dgm:chMax val="1"/>
          <dgm:bulletEnabled val="1"/>
        </dgm:presLayoutVars>
      </dgm:prSet>
      <dgm:spPr/>
    </dgm:pt>
    <dgm:pt modelId="{16E2F13B-7721-414A-BE45-3BF4CEDE31E7}" type="pres">
      <dgm:prSet presAssocID="{DA422811-6BE6-43B2-BB6B-F65274DD1707}" presName="descendantText" presStyleLbl="alignAcc1" presStyleIdx="4" presStyleCnt="6">
        <dgm:presLayoutVars>
          <dgm:bulletEnabled val="1"/>
        </dgm:presLayoutVars>
      </dgm:prSet>
      <dgm:spPr/>
    </dgm:pt>
    <dgm:pt modelId="{2222805D-0A22-4B61-AB24-07FB80A0DB04}" type="pres">
      <dgm:prSet presAssocID="{8F611D3C-A64F-430C-91AF-5E9CA0FC55D6}" presName="sp" presStyleCnt="0"/>
      <dgm:spPr/>
    </dgm:pt>
    <dgm:pt modelId="{53A75F52-630A-40A9-BFC7-7B48A25FCCB8}" type="pres">
      <dgm:prSet presAssocID="{1559ACB3-330F-4EAF-A437-7B5D2B5CD1CD}" presName="composite" presStyleCnt="0"/>
      <dgm:spPr/>
    </dgm:pt>
    <dgm:pt modelId="{BB4EBA13-73BF-4DB7-9172-F30307963E7A}" type="pres">
      <dgm:prSet presAssocID="{1559ACB3-330F-4EAF-A437-7B5D2B5CD1CD}" presName="parentText" presStyleLbl="alignNode1" presStyleIdx="5" presStyleCnt="6">
        <dgm:presLayoutVars>
          <dgm:chMax val="1"/>
          <dgm:bulletEnabled val="1"/>
        </dgm:presLayoutVars>
      </dgm:prSet>
      <dgm:spPr/>
    </dgm:pt>
    <dgm:pt modelId="{8727228F-A4C3-418A-88C6-4A2C5A32E915}" type="pres">
      <dgm:prSet presAssocID="{1559ACB3-330F-4EAF-A437-7B5D2B5CD1CD}" presName="descendantText" presStyleLbl="alignAcc1" presStyleIdx="5" presStyleCnt="6">
        <dgm:presLayoutVars>
          <dgm:bulletEnabled val="1"/>
        </dgm:presLayoutVars>
      </dgm:prSet>
      <dgm:spPr/>
    </dgm:pt>
  </dgm:ptLst>
  <dgm:cxnLst>
    <dgm:cxn modelId="{D1857F03-6D0D-403B-B828-B531A8ABF91B}" srcId="{2747ECCB-BC3E-4111-AEBE-3D468929191E}" destId="{9AF28753-1AC4-4462-A672-6B1A0699965D}" srcOrd="2" destOrd="0" parTransId="{5BB988EA-A45B-4DF3-87BE-93D8406110F1}" sibTransId="{FC776110-9FC3-48B9-95AE-EE68454F569F}"/>
    <dgm:cxn modelId="{02985604-DFE0-4C98-A474-9208313F44CE}" srcId="{DA422811-6BE6-43B2-BB6B-F65274DD1707}" destId="{C5A2B305-F7B3-49D7-A371-D8B27BE213E0}" srcOrd="0" destOrd="0" parTransId="{7ED67AE7-02A8-4D71-BD73-EE0ED3CDA695}" sibTransId="{0AFBA716-4570-4A41-BE94-0BBBEF5DA80C}"/>
    <dgm:cxn modelId="{B3E6D007-8FF9-4D1E-B4AA-6AEE33807E77}" srcId="{2747ECCB-BC3E-4111-AEBE-3D468929191E}" destId="{1559ACB3-330F-4EAF-A437-7B5D2B5CD1CD}" srcOrd="5" destOrd="0" parTransId="{9FAACBF9-5567-4273-8AC9-470C52E276A3}" sibTransId="{50026322-52DE-4216-95A2-1B391F98CB19}"/>
    <dgm:cxn modelId="{91817225-FE89-4EFF-A0CD-6A030AC1F8DF}" srcId="{2747ECCB-BC3E-4111-AEBE-3D468929191E}" destId="{A34C6B1C-6D75-407C-9A0B-60ED083E6132}" srcOrd="0" destOrd="0" parTransId="{273A07E2-4824-4A5A-8B7B-65E80E6FC3F7}" sibTransId="{0B849561-98C2-4EC3-98C1-060504BD2764}"/>
    <dgm:cxn modelId="{44250133-1490-45B9-9D17-ED6D5210F0ED}" srcId="{A34C6B1C-6D75-407C-9A0B-60ED083E6132}" destId="{7ABA0E46-6AD1-43A1-8AD5-6D1FC6415305}" srcOrd="0" destOrd="0" parTransId="{7C076B6A-0A36-431E-A8CB-F80EBACAA891}" sibTransId="{1E2B66F9-5614-47D2-A58D-BB61A50E21BF}"/>
    <dgm:cxn modelId="{98099135-3FF2-4EC1-8FA9-0B6840117284}" srcId="{2BF33B67-785C-4FA3-B6CB-E43D5172642F}" destId="{D675CD67-9EBD-4160-96D8-FDFD98722F18}" srcOrd="0" destOrd="0" parTransId="{448F3C1A-E17E-40B5-BA92-9CEBFEE45A43}" sibTransId="{FC709E68-58FD-441C-9957-912722F17DA2}"/>
    <dgm:cxn modelId="{542AFC62-2109-4E57-8321-6BE5ECABB030}" type="presOf" srcId="{4430FCC3-A71D-4EF6-A9FB-16AB26D9CBCD}" destId="{FB1E8357-2620-420B-A4A7-C3AC188BC7DE}" srcOrd="0" destOrd="0" presId="urn:microsoft.com/office/officeart/2005/8/layout/chevron2"/>
    <dgm:cxn modelId="{491DAB44-1A82-46B1-AE07-8BA25400ECC4}" type="presOf" srcId="{D675CD67-9EBD-4160-96D8-FDFD98722F18}" destId="{1E4465F3-BEEB-4D3A-B459-A9C215272EAA}" srcOrd="0" destOrd="0" presId="urn:microsoft.com/office/officeart/2005/8/layout/chevron2"/>
    <dgm:cxn modelId="{D411AD6A-239B-D347-903A-8E26B62B432E}" type="presOf" srcId="{E56E9D77-906A-8845-B7AF-6EACEB5F4B49}" destId="{E9945B6F-7FDA-427E-A5DA-326A5030B498}" srcOrd="0" destOrd="1" presId="urn:microsoft.com/office/officeart/2005/8/layout/chevron2"/>
    <dgm:cxn modelId="{D1B0BE4B-022E-4528-B559-7C088D21CB0E}" srcId="{2747ECCB-BC3E-4111-AEBE-3D468929191E}" destId="{2BF33B67-785C-4FA3-B6CB-E43D5172642F}" srcOrd="3" destOrd="0" parTransId="{B1B597AF-8BCC-4545-9B31-F6DE02099D44}" sibTransId="{B5525245-C9B0-42AF-82FC-9ADC8BF1D617}"/>
    <dgm:cxn modelId="{66F4AF6D-338E-4347-9970-D359615305AC}" srcId="{ED209443-9ED8-4D01-9C4C-2CD5AA493DA3}" destId="{4430FCC3-A71D-4EF6-A9FB-16AB26D9CBCD}" srcOrd="0" destOrd="0" parTransId="{884F0D8D-A96C-4891-A391-DC3CB6CCEF63}" sibTransId="{613C8982-D198-4540-BCEC-13B072922F1F}"/>
    <dgm:cxn modelId="{C2391677-835D-4BA8-B5B5-39E83AC8C11E}" srcId="{2747ECCB-BC3E-4111-AEBE-3D468929191E}" destId="{ED209443-9ED8-4D01-9C4C-2CD5AA493DA3}" srcOrd="1" destOrd="0" parTransId="{A430F99A-D4C7-472D-A714-C071ACC7E3B7}" sibTransId="{AF9BAED6-6BF3-4761-80DC-A4428091E785}"/>
    <dgm:cxn modelId="{203E1680-017A-4650-A55E-602395B067A1}" type="presOf" srcId="{2747ECCB-BC3E-4111-AEBE-3D468929191E}" destId="{22F41A12-6A74-451B-802B-9B5A26507A15}" srcOrd="0" destOrd="0" presId="urn:microsoft.com/office/officeart/2005/8/layout/chevron2"/>
    <dgm:cxn modelId="{A19E8387-3627-4D11-B14B-86727B0424AA}" type="presOf" srcId="{2BF33B67-785C-4FA3-B6CB-E43D5172642F}" destId="{6778F74C-3887-47AF-B314-D0894AF12CF3}" srcOrd="0" destOrd="0" presId="urn:microsoft.com/office/officeart/2005/8/layout/chevron2"/>
    <dgm:cxn modelId="{7BCD988A-E34F-4102-87B3-F27FE18BDE96}" type="presOf" srcId="{9CE99CCD-C583-4650-824F-AA04DE958CB8}" destId="{8727228F-A4C3-418A-88C6-4A2C5A32E915}" srcOrd="0" destOrd="0" presId="urn:microsoft.com/office/officeart/2005/8/layout/chevron2"/>
    <dgm:cxn modelId="{DE39A48C-FCE9-4693-B54F-BF308FA69678}" type="presOf" srcId="{C5A2B305-F7B3-49D7-A371-D8B27BE213E0}" destId="{16E2F13B-7721-414A-BE45-3BF4CEDE31E7}" srcOrd="0" destOrd="0" presId="urn:microsoft.com/office/officeart/2005/8/layout/chevron2"/>
    <dgm:cxn modelId="{F09E4DB0-5E72-A348-AE82-A37804EDEE9B}" srcId="{A34C6B1C-6D75-407C-9A0B-60ED083E6132}" destId="{E56E9D77-906A-8845-B7AF-6EACEB5F4B49}" srcOrd="1" destOrd="0" parTransId="{826996FF-BCAA-EE4F-89F9-63A6FB6BE90A}" sibTransId="{A6DFDDA1-FD2F-8F4E-98BD-D346E5B5958A}"/>
    <dgm:cxn modelId="{10CB00CA-3452-42AE-A531-4843E2302362}" type="presOf" srcId="{1559ACB3-330F-4EAF-A437-7B5D2B5CD1CD}" destId="{BB4EBA13-73BF-4DB7-9172-F30307963E7A}" srcOrd="0" destOrd="0" presId="urn:microsoft.com/office/officeart/2005/8/layout/chevron2"/>
    <dgm:cxn modelId="{E4C60BD0-E37D-4BC6-B01C-D2547D813507}" type="presOf" srcId="{9AF28753-1AC4-4462-A672-6B1A0699965D}" destId="{3A5780BC-EC65-4EDF-9768-0854F5AF52E4}" srcOrd="0" destOrd="0" presId="urn:microsoft.com/office/officeart/2005/8/layout/chevron2"/>
    <dgm:cxn modelId="{76111BD9-0D64-47CC-9DBE-CD658A130905}" srcId="{9AF28753-1AC4-4462-A672-6B1A0699965D}" destId="{8F8DCD43-DD33-493B-B042-19C55AE3CE18}" srcOrd="0" destOrd="0" parTransId="{45109215-EA6D-40E7-8EDE-C7E3D5EEE2EF}" sibTransId="{30236F3E-7D05-46B2-AF3F-E4A1B73B55DC}"/>
    <dgm:cxn modelId="{796EA5D9-B0CB-4425-AB4D-FE231EF2CFAE}" type="presOf" srcId="{7ABA0E46-6AD1-43A1-8AD5-6D1FC6415305}" destId="{E9945B6F-7FDA-427E-A5DA-326A5030B498}" srcOrd="0" destOrd="0" presId="urn:microsoft.com/office/officeart/2005/8/layout/chevron2"/>
    <dgm:cxn modelId="{D947B2DA-CE68-4B81-AA51-E5503D65B70C}" srcId="{1559ACB3-330F-4EAF-A437-7B5D2B5CD1CD}" destId="{9CE99CCD-C583-4650-824F-AA04DE958CB8}" srcOrd="0" destOrd="0" parTransId="{7CA347EF-9309-4AFA-88C2-33336414FE78}" sibTransId="{B5B3B46B-4F89-4FE0-B19E-7A99CCCBE979}"/>
    <dgm:cxn modelId="{9D825DE0-943B-4609-8A60-DC1B4915C6D8}" type="presOf" srcId="{ED209443-9ED8-4D01-9C4C-2CD5AA493DA3}" destId="{1F17D721-0F20-4306-9BDF-DE4931E9B35F}" srcOrd="0" destOrd="0" presId="urn:microsoft.com/office/officeart/2005/8/layout/chevron2"/>
    <dgm:cxn modelId="{603C49E2-B958-4D76-9BA9-051AAEA4BC62}" type="presOf" srcId="{DA422811-6BE6-43B2-BB6B-F65274DD1707}" destId="{B3C7E8F7-553C-4524-B6BD-85F52BC9A760}" srcOrd="0" destOrd="0" presId="urn:microsoft.com/office/officeart/2005/8/layout/chevron2"/>
    <dgm:cxn modelId="{8FCA18EA-23B9-4DD1-9C46-D65453391B56}" type="presOf" srcId="{A34C6B1C-6D75-407C-9A0B-60ED083E6132}" destId="{7CB1E21C-0E13-43F8-A66A-1AB9874ADAE2}" srcOrd="0" destOrd="0" presId="urn:microsoft.com/office/officeart/2005/8/layout/chevron2"/>
    <dgm:cxn modelId="{3AF932EE-2A7D-42CF-809B-50328E3AFF86}" srcId="{2747ECCB-BC3E-4111-AEBE-3D468929191E}" destId="{DA422811-6BE6-43B2-BB6B-F65274DD1707}" srcOrd="4" destOrd="0" parTransId="{E3B199B9-E4A1-46D3-B83A-65928D7DB6DC}" sibTransId="{8F611D3C-A64F-430C-91AF-5E9CA0FC55D6}"/>
    <dgm:cxn modelId="{6B2948FD-1FCD-4A2C-AD54-A741B5E38895}" type="presOf" srcId="{8F8DCD43-DD33-493B-B042-19C55AE3CE18}" destId="{A81943FD-01D7-4D17-93D7-095EE9E2C8B1}" srcOrd="0" destOrd="0" presId="urn:microsoft.com/office/officeart/2005/8/layout/chevron2"/>
    <dgm:cxn modelId="{67B81620-58BB-4776-9119-038533F2AD4D}" type="presParOf" srcId="{22F41A12-6A74-451B-802B-9B5A26507A15}" destId="{C2CDBBDB-2A4D-4C03-8E29-53A8CFC88E7E}" srcOrd="0" destOrd="0" presId="urn:microsoft.com/office/officeart/2005/8/layout/chevron2"/>
    <dgm:cxn modelId="{09E92712-396A-4D47-80FF-8ED5EA194EF8}" type="presParOf" srcId="{C2CDBBDB-2A4D-4C03-8E29-53A8CFC88E7E}" destId="{7CB1E21C-0E13-43F8-A66A-1AB9874ADAE2}" srcOrd="0" destOrd="0" presId="urn:microsoft.com/office/officeart/2005/8/layout/chevron2"/>
    <dgm:cxn modelId="{58059D2C-38E0-4F5B-A0F7-A6384A81A834}" type="presParOf" srcId="{C2CDBBDB-2A4D-4C03-8E29-53A8CFC88E7E}" destId="{E9945B6F-7FDA-427E-A5DA-326A5030B498}" srcOrd="1" destOrd="0" presId="urn:microsoft.com/office/officeart/2005/8/layout/chevron2"/>
    <dgm:cxn modelId="{23D9095F-940B-4BCF-BA84-5B461A834FB8}" type="presParOf" srcId="{22F41A12-6A74-451B-802B-9B5A26507A15}" destId="{E3D07678-37D6-42AB-95DD-0F277C9CD92B}" srcOrd="1" destOrd="0" presId="urn:microsoft.com/office/officeart/2005/8/layout/chevron2"/>
    <dgm:cxn modelId="{70D5A880-6F8F-4710-8729-DF86EB722A4F}" type="presParOf" srcId="{22F41A12-6A74-451B-802B-9B5A26507A15}" destId="{FC51B808-2933-490B-9511-1DDB451D6FF7}" srcOrd="2" destOrd="0" presId="urn:microsoft.com/office/officeart/2005/8/layout/chevron2"/>
    <dgm:cxn modelId="{A2CADAB0-8518-43CF-BC52-6B2C41A85ADE}" type="presParOf" srcId="{FC51B808-2933-490B-9511-1DDB451D6FF7}" destId="{1F17D721-0F20-4306-9BDF-DE4931E9B35F}" srcOrd="0" destOrd="0" presId="urn:microsoft.com/office/officeart/2005/8/layout/chevron2"/>
    <dgm:cxn modelId="{985E6FBE-2135-41DE-BBC9-840EDF0035AC}" type="presParOf" srcId="{FC51B808-2933-490B-9511-1DDB451D6FF7}" destId="{FB1E8357-2620-420B-A4A7-C3AC188BC7DE}" srcOrd="1" destOrd="0" presId="urn:microsoft.com/office/officeart/2005/8/layout/chevron2"/>
    <dgm:cxn modelId="{105AC1EA-472E-4FCC-B4DC-4550E900C13C}" type="presParOf" srcId="{22F41A12-6A74-451B-802B-9B5A26507A15}" destId="{2B2742EA-D285-4CBB-9E51-F711E98065DA}" srcOrd="3" destOrd="0" presId="urn:microsoft.com/office/officeart/2005/8/layout/chevron2"/>
    <dgm:cxn modelId="{41AE7A20-8C02-48E6-BE34-AF52E34741BE}" type="presParOf" srcId="{22F41A12-6A74-451B-802B-9B5A26507A15}" destId="{C1FACDAA-BCE9-41FA-A419-B2BA64EB0A5A}" srcOrd="4" destOrd="0" presId="urn:microsoft.com/office/officeart/2005/8/layout/chevron2"/>
    <dgm:cxn modelId="{A6C41134-3ED0-4983-BEE6-77745A274358}" type="presParOf" srcId="{C1FACDAA-BCE9-41FA-A419-B2BA64EB0A5A}" destId="{3A5780BC-EC65-4EDF-9768-0854F5AF52E4}" srcOrd="0" destOrd="0" presId="urn:microsoft.com/office/officeart/2005/8/layout/chevron2"/>
    <dgm:cxn modelId="{A99F5A6D-8569-495A-AC77-DA7AC2F09B89}" type="presParOf" srcId="{C1FACDAA-BCE9-41FA-A419-B2BA64EB0A5A}" destId="{A81943FD-01D7-4D17-93D7-095EE9E2C8B1}" srcOrd="1" destOrd="0" presId="urn:microsoft.com/office/officeart/2005/8/layout/chevron2"/>
    <dgm:cxn modelId="{CC8934DC-CDCB-4533-9210-39E23F1305E7}" type="presParOf" srcId="{22F41A12-6A74-451B-802B-9B5A26507A15}" destId="{005C0E6F-B555-4307-ADDD-F06E8CD0B655}" srcOrd="5" destOrd="0" presId="urn:microsoft.com/office/officeart/2005/8/layout/chevron2"/>
    <dgm:cxn modelId="{FA8A5615-D069-4380-8F15-B82D8532FDE8}" type="presParOf" srcId="{22F41A12-6A74-451B-802B-9B5A26507A15}" destId="{45A25B13-2A3F-4080-8AEA-CCDEEA1BF43B}" srcOrd="6" destOrd="0" presId="urn:microsoft.com/office/officeart/2005/8/layout/chevron2"/>
    <dgm:cxn modelId="{E9A431A2-A8DD-47D8-855C-015AD9266DDB}" type="presParOf" srcId="{45A25B13-2A3F-4080-8AEA-CCDEEA1BF43B}" destId="{6778F74C-3887-47AF-B314-D0894AF12CF3}" srcOrd="0" destOrd="0" presId="urn:microsoft.com/office/officeart/2005/8/layout/chevron2"/>
    <dgm:cxn modelId="{E65FBF60-7852-4FC6-B4BF-93618D201AAD}" type="presParOf" srcId="{45A25B13-2A3F-4080-8AEA-CCDEEA1BF43B}" destId="{1E4465F3-BEEB-4D3A-B459-A9C215272EAA}" srcOrd="1" destOrd="0" presId="urn:microsoft.com/office/officeart/2005/8/layout/chevron2"/>
    <dgm:cxn modelId="{12306DAE-707A-424B-B962-C36D2DB947CC}" type="presParOf" srcId="{22F41A12-6A74-451B-802B-9B5A26507A15}" destId="{9AD85911-BFA9-4A46-A942-09B7A9B59C1D}" srcOrd="7" destOrd="0" presId="urn:microsoft.com/office/officeart/2005/8/layout/chevron2"/>
    <dgm:cxn modelId="{F41E12C9-5994-47B8-9433-B58433596201}" type="presParOf" srcId="{22F41A12-6A74-451B-802B-9B5A26507A15}" destId="{1AC16AEB-4B7C-4465-96D0-A282FE6D16E9}" srcOrd="8" destOrd="0" presId="urn:microsoft.com/office/officeart/2005/8/layout/chevron2"/>
    <dgm:cxn modelId="{947C3452-E919-44CD-9C49-14BFB8904A0C}" type="presParOf" srcId="{1AC16AEB-4B7C-4465-96D0-A282FE6D16E9}" destId="{B3C7E8F7-553C-4524-B6BD-85F52BC9A760}" srcOrd="0" destOrd="0" presId="urn:microsoft.com/office/officeart/2005/8/layout/chevron2"/>
    <dgm:cxn modelId="{1A9EE6CE-9733-449C-9374-283C5076C164}" type="presParOf" srcId="{1AC16AEB-4B7C-4465-96D0-A282FE6D16E9}" destId="{16E2F13B-7721-414A-BE45-3BF4CEDE31E7}" srcOrd="1" destOrd="0" presId="urn:microsoft.com/office/officeart/2005/8/layout/chevron2"/>
    <dgm:cxn modelId="{F6D8EC8A-8855-4A5C-BB73-5734F24B6060}" type="presParOf" srcId="{22F41A12-6A74-451B-802B-9B5A26507A15}" destId="{2222805D-0A22-4B61-AB24-07FB80A0DB04}" srcOrd="9" destOrd="0" presId="urn:microsoft.com/office/officeart/2005/8/layout/chevron2"/>
    <dgm:cxn modelId="{3DB0D546-533E-47EA-A2C6-10500AAC04C1}" type="presParOf" srcId="{22F41A12-6A74-451B-802B-9B5A26507A15}" destId="{53A75F52-630A-40A9-BFC7-7B48A25FCCB8}" srcOrd="10" destOrd="0" presId="urn:microsoft.com/office/officeart/2005/8/layout/chevron2"/>
    <dgm:cxn modelId="{64EFBC2C-CC01-44BE-A40E-DA73E35B3EE9}" type="presParOf" srcId="{53A75F52-630A-40A9-BFC7-7B48A25FCCB8}" destId="{BB4EBA13-73BF-4DB7-9172-F30307963E7A}" srcOrd="0" destOrd="0" presId="urn:microsoft.com/office/officeart/2005/8/layout/chevron2"/>
    <dgm:cxn modelId="{2F476FB6-6050-4C53-B524-1507327291D2}" type="presParOf" srcId="{53A75F52-630A-40A9-BFC7-7B48A25FCCB8}" destId="{8727228F-A4C3-418A-88C6-4A2C5A32E9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5870B6-48A9-4512-B8F2-08A957BB6ABF}" type="doc">
      <dgm:prSet loTypeId="urn:microsoft.com/office/officeart/2016/7/layout/VerticalHollowActionList" loCatId="List" qsTypeId="urn:microsoft.com/office/officeart/2005/8/quickstyle/simple1" qsCatId="simple" csTypeId="urn:microsoft.com/office/officeart/2005/8/colors/colorful2" csCatId="colorful" phldr="1"/>
      <dgm:spPr/>
      <dgm:t>
        <a:bodyPr/>
        <a:lstStyle/>
        <a:p>
          <a:endParaRPr lang="en-US"/>
        </a:p>
      </dgm:t>
    </dgm:pt>
    <dgm:pt modelId="{270608F3-6F6D-4C3C-868E-CD6F1E91819B}">
      <dgm:prSet custT="1"/>
      <dgm:spPr>
        <a:solidFill>
          <a:srgbClr val="E9E3E9"/>
        </a:solidFill>
      </dgm:spPr>
      <dgm:t>
        <a:bodyPr/>
        <a:lstStyle/>
        <a:p>
          <a:r>
            <a:rPr lang="en-US" sz="1800" dirty="0"/>
            <a:t>Being Present</a:t>
          </a:r>
        </a:p>
      </dgm:t>
    </dgm:pt>
    <dgm:pt modelId="{57A7B0EE-3117-4AE1-BDF9-B3CE2BD82014}" type="parTrans" cxnId="{0AC1E1D7-7598-4079-9174-2C779196A852}">
      <dgm:prSet/>
      <dgm:spPr/>
      <dgm:t>
        <a:bodyPr/>
        <a:lstStyle/>
        <a:p>
          <a:endParaRPr lang="en-US"/>
        </a:p>
      </dgm:t>
    </dgm:pt>
    <dgm:pt modelId="{7F8A26BE-6ADF-42D9-A569-5DCBD276420D}" type="sibTrans" cxnId="{0AC1E1D7-7598-4079-9174-2C779196A852}">
      <dgm:prSet/>
      <dgm:spPr/>
      <dgm:t>
        <a:bodyPr/>
        <a:lstStyle/>
        <a:p>
          <a:endParaRPr lang="en-US"/>
        </a:p>
      </dgm:t>
    </dgm:pt>
    <dgm:pt modelId="{9688952B-D78A-4F50-B16F-2BEE947D0706}">
      <dgm:prSet custT="1"/>
      <dgm:spPr>
        <a:solidFill>
          <a:srgbClr val="C00000"/>
        </a:solidFill>
      </dgm:spPr>
      <dgm:t>
        <a:bodyPr/>
        <a:lstStyle/>
        <a:p>
          <a:r>
            <a:rPr lang="en-US" sz="1800" dirty="0"/>
            <a:t>Pay attention, look at the person, don’t multi-task or be in a hurry</a:t>
          </a:r>
        </a:p>
      </dgm:t>
    </dgm:pt>
    <dgm:pt modelId="{67811A4F-F8C1-4297-9CAA-8CBF5743BBE2}" type="parTrans" cxnId="{D4653886-03E0-4416-9A71-D080F4A3DA51}">
      <dgm:prSet/>
      <dgm:spPr/>
      <dgm:t>
        <a:bodyPr/>
        <a:lstStyle/>
        <a:p>
          <a:endParaRPr lang="en-US"/>
        </a:p>
      </dgm:t>
    </dgm:pt>
    <dgm:pt modelId="{204DA49A-DAFE-4F45-B7E3-3AE8BA089C26}" type="sibTrans" cxnId="{D4653886-03E0-4416-9A71-D080F4A3DA51}">
      <dgm:prSet/>
      <dgm:spPr/>
      <dgm:t>
        <a:bodyPr/>
        <a:lstStyle/>
        <a:p>
          <a:endParaRPr lang="en-US"/>
        </a:p>
      </dgm:t>
    </dgm:pt>
    <dgm:pt modelId="{E3A78F0B-1E6F-4B4C-A6BD-DCED33646EA2}">
      <dgm:prSet custT="1"/>
      <dgm:spPr>
        <a:solidFill>
          <a:srgbClr val="E9E3E9"/>
        </a:solidFill>
      </dgm:spPr>
      <dgm:t>
        <a:bodyPr/>
        <a:lstStyle/>
        <a:p>
          <a:r>
            <a:rPr lang="en-US" sz="1800" dirty="0"/>
            <a:t>Verbally Reflect</a:t>
          </a:r>
        </a:p>
      </dgm:t>
    </dgm:pt>
    <dgm:pt modelId="{3078D616-8DF3-41FB-82FD-B1195B5D173C}" type="parTrans" cxnId="{B1AB0263-01B3-4AB3-B3E4-88C1A5447E0A}">
      <dgm:prSet/>
      <dgm:spPr/>
      <dgm:t>
        <a:bodyPr/>
        <a:lstStyle/>
        <a:p>
          <a:endParaRPr lang="en-US"/>
        </a:p>
      </dgm:t>
    </dgm:pt>
    <dgm:pt modelId="{8C2C862E-6519-4CF5-994A-B2F720972B55}" type="sibTrans" cxnId="{B1AB0263-01B3-4AB3-B3E4-88C1A5447E0A}">
      <dgm:prSet/>
      <dgm:spPr/>
      <dgm:t>
        <a:bodyPr/>
        <a:lstStyle/>
        <a:p>
          <a:endParaRPr lang="en-US"/>
        </a:p>
      </dgm:t>
    </dgm:pt>
    <dgm:pt modelId="{76C7A0F9-D86C-46D3-89B5-22FB17B40622}">
      <dgm:prSet custT="1"/>
      <dgm:spPr/>
      <dgm:t>
        <a:bodyPr/>
        <a:lstStyle/>
        <a:p>
          <a:r>
            <a:rPr lang="en-US" sz="1800" dirty="0"/>
            <a:t>Summarizing what you heard or saw in a non-judgmental tone of voice</a:t>
          </a:r>
        </a:p>
      </dgm:t>
    </dgm:pt>
    <dgm:pt modelId="{143E2A12-1E6F-4B0B-85D8-86B2ECFD9C14}" type="parTrans" cxnId="{E5E48B51-1854-49A3-8C3A-CA0A58FA17EA}">
      <dgm:prSet/>
      <dgm:spPr/>
      <dgm:t>
        <a:bodyPr/>
        <a:lstStyle/>
        <a:p>
          <a:endParaRPr lang="en-US"/>
        </a:p>
      </dgm:t>
    </dgm:pt>
    <dgm:pt modelId="{388108D3-4E70-41DA-9C50-A2E51185E4E4}" type="sibTrans" cxnId="{E5E48B51-1854-49A3-8C3A-CA0A58FA17EA}">
      <dgm:prSet/>
      <dgm:spPr/>
      <dgm:t>
        <a:bodyPr/>
        <a:lstStyle/>
        <a:p>
          <a:endParaRPr lang="en-US"/>
        </a:p>
      </dgm:t>
    </dgm:pt>
    <dgm:pt modelId="{668C8D9F-77CD-44AA-B1BA-60A76C75BC3C}">
      <dgm:prSet custT="1"/>
      <dgm:spPr>
        <a:solidFill>
          <a:srgbClr val="E9E3E9"/>
        </a:solidFill>
      </dgm:spPr>
      <dgm:t>
        <a:bodyPr/>
        <a:lstStyle/>
        <a:p>
          <a:r>
            <a:rPr lang="en-US" sz="1600" dirty="0"/>
            <a:t>Pay attention to non-</a:t>
          </a:r>
          <a:r>
            <a:rPr lang="en-US" sz="1600" dirty="0" err="1"/>
            <a:t>verbals</a:t>
          </a:r>
          <a:endParaRPr lang="en-US" sz="1600" dirty="0"/>
        </a:p>
      </dgm:t>
    </dgm:pt>
    <dgm:pt modelId="{E5EEC185-AFFF-4871-9534-A1B00A55C7D0}" type="parTrans" cxnId="{21FC45EA-FF35-4A0D-AFD8-460E7458F9DE}">
      <dgm:prSet/>
      <dgm:spPr/>
      <dgm:t>
        <a:bodyPr/>
        <a:lstStyle/>
        <a:p>
          <a:endParaRPr lang="en-US"/>
        </a:p>
      </dgm:t>
    </dgm:pt>
    <dgm:pt modelId="{4B493A3A-1FAD-4A90-88BE-92FEEE9DFBD1}" type="sibTrans" cxnId="{21FC45EA-FF35-4A0D-AFD8-460E7458F9DE}">
      <dgm:prSet/>
      <dgm:spPr/>
      <dgm:t>
        <a:bodyPr/>
        <a:lstStyle/>
        <a:p>
          <a:endParaRPr lang="en-US"/>
        </a:p>
      </dgm:t>
    </dgm:pt>
    <dgm:pt modelId="{9E9A4D82-2CFA-4D52-94E3-407552A7F66F}">
      <dgm:prSet custT="1"/>
      <dgm:spPr/>
      <dgm:t>
        <a:bodyPr/>
        <a:lstStyle/>
        <a:p>
          <a:r>
            <a:rPr lang="en-US" sz="1800" dirty="0"/>
            <a:t>Offer a guess what they might be feeling based on their body language</a:t>
          </a:r>
        </a:p>
      </dgm:t>
    </dgm:pt>
    <dgm:pt modelId="{D215CD8D-2139-4343-AD7D-4936A8D5AF04}" type="parTrans" cxnId="{062D1029-EF86-4D9F-A909-D021856009DE}">
      <dgm:prSet/>
      <dgm:spPr/>
      <dgm:t>
        <a:bodyPr/>
        <a:lstStyle/>
        <a:p>
          <a:endParaRPr lang="en-US"/>
        </a:p>
      </dgm:t>
    </dgm:pt>
    <dgm:pt modelId="{96120FCF-249B-4FBC-A566-BBD5E03D4769}" type="sibTrans" cxnId="{062D1029-EF86-4D9F-A909-D021856009DE}">
      <dgm:prSet/>
      <dgm:spPr/>
      <dgm:t>
        <a:bodyPr/>
        <a:lstStyle/>
        <a:p>
          <a:endParaRPr lang="en-US"/>
        </a:p>
      </dgm:t>
    </dgm:pt>
    <dgm:pt modelId="{38ABB044-256B-4859-BF9E-B7D8AB1421E6}">
      <dgm:prSet custT="1"/>
      <dgm:spPr>
        <a:solidFill>
          <a:srgbClr val="E9E3E9"/>
        </a:solidFill>
      </dgm:spPr>
      <dgm:t>
        <a:bodyPr/>
        <a:lstStyle/>
        <a:p>
          <a:r>
            <a:rPr lang="en-US" sz="1600" dirty="0"/>
            <a:t>Consider history and context</a:t>
          </a:r>
        </a:p>
      </dgm:t>
    </dgm:pt>
    <dgm:pt modelId="{B9E6F9BB-2414-463B-9C82-2D2160188991}" type="parTrans" cxnId="{4751079B-3562-4333-877C-D6B97AEAD63C}">
      <dgm:prSet/>
      <dgm:spPr/>
      <dgm:t>
        <a:bodyPr/>
        <a:lstStyle/>
        <a:p>
          <a:endParaRPr lang="en-US"/>
        </a:p>
      </dgm:t>
    </dgm:pt>
    <dgm:pt modelId="{BF8020CA-A335-4B60-B6A0-F493A403FC86}" type="sibTrans" cxnId="{4751079B-3562-4333-877C-D6B97AEAD63C}">
      <dgm:prSet/>
      <dgm:spPr/>
      <dgm:t>
        <a:bodyPr/>
        <a:lstStyle/>
        <a:p>
          <a:endParaRPr lang="en-US"/>
        </a:p>
      </dgm:t>
    </dgm:pt>
    <dgm:pt modelId="{5A4BEFF8-F021-4D04-BDB3-9FBF3802E61D}">
      <dgm:prSet custT="1"/>
      <dgm:spPr/>
      <dgm:t>
        <a:bodyPr/>
        <a:lstStyle/>
        <a:p>
          <a:r>
            <a:rPr lang="en-US" sz="1800" dirty="0"/>
            <a:t>All behaviors have a cause and a function</a:t>
          </a:r>
        </a:p>
      </dgm:t>
    </dgm:pt>
    <dgm:pt modelId="{E6E3AD51-786A-469A-A035-DD3BA7BEFC39}" type="parTrans" cxnId="{96C827A9-9F0B-4666-8BB4-A26E111DA670}">
      <dgm:prSet/>
      <dgm:spPr/>
      <dgm:t>
        <a:bodyPr/>
        <a:lstStyle/>
        <a:p>
          <a:endParaRPr lang="en-US"/>
        </a:p>
      </dgm:t>
    </dgm:pt>
    <dgm:pt modelId="{BA256F5C-E18F-4283-A396-1E76A4F64471}" type="sibTrans" cxnId="{96C827A9-9F0B-4666-8BB4-A26E111DA670}">
      <dgm:prSet/>
      <dgm:spPr/>
      <dgm:t>
        <a:bodyPr/>
        <a:lstStyle/>
        <a:p>
          <a:endParaRPr lang="en-US"/>
        </a:p>
      </dgm:t>
    </dgm:pt>
    <dgm:pt modelId="{280ED08B-76F6-4B26-8793-80211FC52074}">
      <dgm:prSet custT="1"/>
      <dgm:spPr>
        <a:solidFill>
          <a:srgbClr val="E9E3E9"/>
        </a:solidFill>
      </dgm:spPr>
      <dgm:t>
        <a:bodyPr/>
        <a:lstStyle/>
        <a:p>
          <a:r>
            <a:rPr lang="en-US" sz="1600" dirty="0"/>
            <a:t>Recognize and normalize</a:t>
          </a:r>
        </a:p>
      </dgm:t>
    </dgm:pt>
    <dgm:pt modelId="{B1821702-DC88-429F-B153-8215EF026A77}" type="parTrans" cxnId="{A0C6F48A-4DD6-43EF-AF30-3685C9ABF43D}">
      <dgm:prSet/>
      <dgm:spPr/>
      <dgm:t>
        <a:bodyPr/>
        <a:lstStyle/>
        <a:p>
          <a:endParaRPr lang="en-US"/>
        </a:p>
      </dgm:t>
    </dgm:pt>
    <dgm:pt modelId="{96736530-C9A2-492E-A82E-2D7725F1DBD5}" type="sibTrans" cxnId="{A0C6F48A-4DD6-43EF-AF30-3685C9ABF43D}">
      <dgm:prSet/>
      <dgm:spPr/>
      <dgm:t>
        <a:bodyPr/>
        <a:lstStyle/>
        <a:p>
          <a:endParaRPr lang="en-US"/>
        </a:p>
      </dgm:t>
    </dgm:pt>
    <dgm:pt modelId="{D8161333-63FA-4527-9A35-243166E542F8}">
      <dgm:prSet custT="1"/>
      <dgm:spPr/>
      <dgm:t>
        <a:bodyPr/>
        <a:lstStyle/>
        <a:p>
          <a:r>
            <a:rPr lang="en-US" sz="1800" dirty="0"/>
            <a:t>Recognize and normalize emotions that anyone would have</a:t>
          </a:r>
        </a:p>
      </dgm:t>
    </dgm:pt>
    <dgm:pt modelId="{31B94FC7-ED5C-4870-8D4A-082AA5589084}" type="parTrans" cxnId="{534B8ACB-12FD-4249-8078-8AA87FFF2831}">
      <dgm:prSet/>
      <dgm:spPr/>
      <dgm:t>
        <a:bodyPr/>
        <a:lstStyle/>
        <a:p>
          <a:endParaRPr lang="en-US"/>
        </a:p>
      </dgm:t>
    </dgm:pt>
    <dgm:pt modelId="{07861C24-8E17-449E-B0AC-9636A6BA8443}" type="sibTrans" cxnId="{534B8ACB-12FD-4249-8078-8AA87FFF2831}">
      <dgm:prSet/>
      <dgm:spPr/>
      <dgm:t>
        <a:bodyPr/>
        <a:lstStyle/>
        <a:p>
          <a:endParaRPr lang="en-US"/>
        </a:p>
      </dgm:t>
    </dgm:pt>
    <dgm:pt modelId="{BAD81004-5EE1-4874-A870-DF11075FC409}" type="pres">
      <dgm:prSet presAssocID="{C25870B6-48A9-4512-B8F2-08A957BB6ABF}" presName="Name0" presStyleCnt="0">
        <dgm:presLayoutVars>
          <dgm:dir/>
          <dgm:animLvl val="lvl"/>
          <dgm:resizeHandles val="exact"/>
        </dgm:presLayoutVars>
      </dgm:prSet>
      <dgm:spPr/>
    </dgm:pt>
    <dgm:pt modelId="{7F05DCDB-6DDF-4487-AF6C-93EEC75E2B74}" type="pres">
      <dgm:prSet presAssocID="{270608F3-6F6D-4C3C-868E-CD6F1E91819B}" presName="linNode" presStyleCnt="0"/>
      <dgm:spPr/>
    </dgm:pt>
    <dgm:pt modelId="{7CAA466E-2B1B-4AE7-B761-D629373CAAC5}" type="pres">
      <dgm:prSet presAssocID="{270608F3-6F6D-4C3C-868E-CD6F1E91819B}" presName="parentText" presStyleLbl="solidFgAcc1" presStyleIdx="0" presStyleCnt="5" custScaleX="121000">
        <dgm:presLayoutVars>
          <dgm:chMax val="1"/>
          <dgm:bulletEnabled/>
        </dgm:presLayoutVars>
      </dgm:prSet>
      <dgm:spPr/>
    </dgm:pt>
    <dgm:pt modelId="{91B2CBE8-4CA3-4A73-8B6A-2B0C0EB82B62}" type="pres">
      <dgm:prSet presAssocID="{270608F3-6F6D-4C3C-868E-CD6F1E91819B}" presName="descendantText" presStyleLbl="alignNode1" presStyleIdx="0" presStyleCnt="5" custLinFactNeighborX="-1934">
        <dgm:presLayoutVars>
          <dgm:bulletEnabled/>
        </dgm:presLayoutVars>
      </dgm:prSet>
      <dgm:spPr/>
    </dgm:pt>
    <dgm:pt modelId="{251C3A00-3AA1-447C-AFD4-52254FE12A7A}" type="pres">
      <dgm:prSet presAssocID="{7F8A26BE-6ADF-42D9-A569-5DCBD276420D}" presName="sp" presStyleCnt="0"/>
      <dgm:spPr/>
    </dgm:pt>
    <dgm:pt modelId="{05361972-FD22-427B-B6B3-7245EE3EFA30}" type="pres">
      <dgm:prSet presAssocID="{E3A78F0B-1E6F-4B4C-A6BD-DCED33646EA2}" presName="linNode" presStyleCnt="0"/>
      <dgm:spPr/>
    </dgm:pt>
    <dgm:pt modelId="{6BCD9518-D26F-48D7-976C-E680D7BF563D}" type="pres">
      <dgm:prSet presAssocID="{E3A78F0B-1E6F-4B4C-A6BD-DCED33646EA2}" presName="parentText" presStyleLbl="solidFgAcc1" presStyleIdx="1" presStyleCnt="5" custScaleX="121000">
        <dgm:presLayoutVars>
          <dgm:chMax val="1"/>
          <dgm:bulletEnabled/>
        </dgm:presLayoutVars>
      </dgm:prSet>
      <dgm:spPr/>
    </dgm:pt>
    <dgm:pt modelId="{A44A7034-D83D-4DAE-9F0F-FEE330204C21}" type="pres">
      <dgm:prSet presAssocID="{E3A78F0B-1E6F-4B4C-A6BD-DCED33646EA2}" presName="descendantText" presStyleLbl="alignNode1" presStyleIdx="1" presStyleCnt="5">
        <dgm:presLayoutVars>
          <dgm:bulletEnabled/>
        </dgm:presLayoutVars>
      </dgm:prSet>
      <dgm:spPr/>
    </dgm:pt>
    <dgm:pt modelId="{D42BC5B7-A9DA-4DB8-A39D-DA57389891DE}" type="pres">
      <dgm:prSet presAssocID="{8C2C862E-6519-4CF5-994A-B2F720972B55}" presName="sp" presStyleCnt="0"/>
      <dgm:spPr/>
    </dgm:pt>
    <dgm:pt modelId="{BC27E29C-E9A4-4794-8983-85E5901241AA}" type="pres">
      <dgm:prSet presAssocID="{668C8D9F-77CD-44AA-B1BA-60A76C75BC3C}" presName="linNode" presStyleCnt="0"/>
      <dgm:spPr/>
    </dgm:pt>
    <dgm:pt modelId="{66776897-98D4-40AC-83C5-AF3D01CC85EA}" type="pres">
      <dgm:prSet presAssocID="{668C8D9F-77CD-44AA-B1BA-60A76C75BC3C}" presName="parentText" presStyleLbl="solidFgAcc1" presStyleIdx="2" presStyleCnt="5" custScaleX="121000">
        <dgm:presLayoutVars>
          <dgm:chMax val="1"/>
          <dgm:bulletEnabled/>
        </dgm:presLayoutVars>
      </dgm:prSet>
      <dgm:spPr/>
    </dgm:pt>
    <dgm:pt modelId="{67D1E278-90E1-4B14-BDB0-96A33B3AE1C2}" type="pres">
      <dgm:prSet presAssocID="{668C8D9F-77CD-44AA-B1BA-60A76C75BC3C}" presName="descendantText" presStyleLbl="alignNode1" presStyleIdx="2" presStyleCnt="5">
        <dgm:presLayoutVars>
          <dgm:bulletEnabled/>
        </dgm:presLayoutVars>
      </dgm:prSet>
      <dgm:spPr/>
    </dgm:pt>
    <dgm:pt modelId="{71DC790D-5ABF-4D5E-93D1-435946C09229}" type="pres">
      <dgm:prSet presAssocID="{4B493A3A-1FAD-4A90-88BE-92FEEE9DFBD1}" presName="sp" presStyleCnt="0"/>
      <dgm:spPr/>
    </dgm:pt>
    <dgm:pt modelId="{3FF13675-7A9D-4444-BA61-BF9D168DF430}" type="pres">
      <dgm:prSet presAssocID="{38ABB044-256B-4859-BF9E-B7D8AB1421E6}" presName="linNode" presStyleCnt="0"/>
      <dgm:spPr/>
    </dgm:pt>
    <dgm:pt modelId="{7190CDA5-21F8-45AB-9213-3873E31BA686}" type="pres">
      <dgm:prSet presAssocID="{38ABB044-256B-4859-BF9E-B7D8AB1421E6}" presName="parentText" presStyleLbl="solidFgAcc1" presStyleIdx="3" presStyleCnt="5" custScaleX="121000">
        <dgm:presLayoutVars>
          <dgm:chMax val="1"/>
          <dgm:bulletEnabled/>
        </dgm:presLayoutVars>
      </dgm:prSet>
      <dgm:spPr/>
    </dgm:pt>
    <dgm:pt modelId="{0CE2A782-8959-495F-9794-86BF078068BF}" type="pres">
      <dgm:prSet presAssocID="{38ABB044-256B-4859-BF9E-B7D8AB1421E6}" presName="descendantText" presStyleLbl="alignNode1" presStyleIdx="3" presStyleCnt="5">
        <dgm:presLayoutVars>
          <dgm:bulletEnabled/>
        </dgm:presLayoutVars>
      </dgm:prSet>
      <dgm:spPr/>
    </dgm:pt>
    <dgm:pt modelId="{FA240B0B-B8A7-4BAF-8AA9-BC732C4934F6}" type="pres">
      <dgm:prSet presAssocID="{BF8020CA-A335-4B60-B6A0-F493A403FC86}" presName="sp" presStyleCnt="0"/>
      <dgm:spPr/>
    </dgm:pt>
    <dgm:pt modelId="{C6B04574-1E7B-46A0-89AE-090F6C544F44}" type="pres">
      <dgm:prSet presAssocID="{280ED08B-76F6-4B26-8793-80211FC52074}" presName="linNode" presStyleCnt="0"/>
      <dgm:spPr/>
    </dgm:pt>
    <dgm:pt modelId="{BE0861EC-0CB9-4279-A0E9-03B8D0223580}" type="pres">
      <dgm:prSet presAssocID="{280ED08B-76F6-4B26-8793-80211FC52074}" presName="parentText" presStyleLbl="solidFgAcc1" presStyleIdx="4" presStyleCnt="5" custScaleX="121000">
        <dgm:presLayoutVars>
          <dgm:chMax val="1"/>
          <dgm:bulletEnabled/>
        </dgm:presLayoutVars>
      </dgm:prSet>
      <dgm:spPr/>
    </dgm:pt>
    <dgm:pt modelId="{3F1DB97F-F39D-4093-93D6-96A87FC01554}" type="pres">
      <dgm:prSet presAssocID="{280ED08B-76F6-4B26-8793-80211FC52074}" presName="descendantText" presStyleLbl="alignNode1" presStyleIdx="4" presStyleCnt="5">
        <dgm:presLayoutVars>
          <dgm:bulletEnabled/>
        </dgm:presLayoutVars>
      </dgm:prSet>
      <dgm:spPr/>
    </dgm:pt>
  </dgm:ptLst>
  <dgm:cxnLst>
    <dgm:cxn modelId="{062D1029-EF86-4D9F-A909-D021856009DE}" srcId="{668C8D9F-77CD-44AA-B1BA-60A76C75BC3C}" destId="{9E9A4D82-2CFA-4D52-94E3-407552A7F66F}" srcOrd="0" destOrd="0" parTransId="{D215CD8D-2139-4343-AD7D-4936A8D5AF04}" sibTransId="{96120FCF-249B-4FBC-A566-BBD5E03D4769}"/>
    <dgm:cxn modelId="{AD08C835-041F-4CFD-B566-C782E16D008E}" type="presOf" srcId="{C25870B6-48A9-4512-B8F2-08A957BB6ABF}" destId="{BAD81004-5EE1-4874-A870-DF11075FC409}" srcOrd="0" destOrd="0" presId="urn:microsoft.com/office/officeart/2016/7/layout/VerticalHollowActionList"/>
    <dgm:cxn modelId="{1C60DA5E-C03C-448A-8CAA-315E5CD01E1B}" type="presOf" srcId="{5A4BEFF8-F021-4D04-BDB3-9FBF3802E61D}" destId="{0CE2A782-8959-495F-9794-86BF078068BF}" srcOrd="0" destOrd="0" presId="urn:microsoft.com/office/officeart/2016/7/layout/VerticalHollowActionList"/>
    <dgm:cxn modelId="{B1AB0263-01B3-4AB3-B3E4-88C1A5447E0A}" srcId="{C25870B6-48A9-4512-B8F2-08A957BB6ABF}" destId="{E3A78F0B-1E6F-4B4C-A6BD-DCED33646EA2}" srcOrd="1" destOrd="0" parTransId="{3078D616-8DF3-41FB-82FD-B1195B5D173C}" sibTransId="{8C2C862E-6519-4CF5-994A-B2F720972B55}"/>
    <dgm:cxn modelId="{FB52A545-2081-44DE-9A54-D389FD62359E}" type="presOf" srcId="{280ED08B-76F6-4B26-8793-80211FC52074}" destId="{BE0861EC-0CB9-4279-A0E9-03B8D0223580}" srcOrd="0" destOrd="0" presId="urn:microsoft.com/office/officeart/2016/7/layout/VerticalHollowActionList"/>
    <dgm:cxn modelId="{8D17766C-ECAF-42E9-B565-0115597B8EB6}" type="presOf" srcId="{76C7A0F9-D86C-46D3-89B5-22FB17B40622}" destId="{A44A7034-D83D-4DAE-9F0F-FEE330204C21}" srcOrd="0" destOrd="0" presId="urn:microsoft.com/office/officeart/2016/7/layout/VerticalHollowActionList"/>
    <dgm:cxn modelId="{A215A34E-F7A5-4FAE-9EBF-605A58E42076}" type="presOf" srcId="{668C8D9F-77CD-44AA-B1BA-60A76C75BC3C}" destId="{66776897-98D4-40AC-83C5-AF3D01CC85EA}" srcOrd="0" destOrd="0" presId="urn:microsoft.com/office/officeart/2016/7/layout/VerticalHollowActionList"/>
    <dgm:cxn modelId="{E5E48B51-1854-49A3-8C3A-CA0A58FA17EA}" srcId="{E3A78F0B-1E6F-4B4C-A6BD-DCED33646EA2}" destId="{76C7A0F9-D86C-46D3-89B5-22FB17B40622}" srcOrd="0" destOrd="0" parTransId="{143E2A12-1E6F-4B0B-85D8-86B2ECFD9C14}" sibTransId="{388108D3-4E70-41DA-9C50-A2E51185E4E4}"/>
    <dgm:cxn modelId="{1CDF5D52-38DC-4A13-A13D-F105B9774956}" type="presOf" srcId="{9688952B-D78A-4F50-B16F-2BEE947D0706}" destId="{91B2CBE8-4CA3-4A73-8B6A-2B0C0EB82B62}" srcOrd="0" destOrd="0" presId="urn:microsoft.com/office/officeart/2016/7/layout/VerticalHollowActionList"/>
    <dgm:cxn modelId="{4870DC58-6F06-4F7C-8EE8-385DD856DE90}" type="presOf" srcId="{38ABB044-256B-4859-BF9E-B7D8AB1421E6}" destId="{7190CDA5-21F8-45AB-9213-3873E31BA686}" srcOrd="0" destOrd="0" presId="urn:microsoft.com/office/officeart/2016/7/layout/VerticalHollowActionList"/>
    <dgm:cxn modelId="{23A66A59-0711-485B-92A1-D976E2142480}" type="presOf" srcId="{9E9A4D82-2CFA-4D52-94E3-407552A7F66F}" destId="{67D1E278-90E1-4B14-BDB0-96A33B3AE1C2}" srcOrd="0" destOrd="0" presId="urn:microsoft.com/office/officeart/2016/7/layout/VerticalHollowActionList"/>
    <dgm:cxn modelId="{D4653886-03E0-4416-9A71-D080F4A3DA51}" srcId="{270608F3-6F6D-4C3C-868E-CD6F1E91819B}" destId="{9688952B-D78A-4F50-B16F-2BEE947D0706}" srcOrd="0" destOrd="0" parTransId="{67811A4F-F8C1-4297-9CAA-8CBF5743BBE2}" sibTransId="{204DA49A-DAFE-4F45-B7E3-3AE8BA089C26}"/>
    <dgm:cxn modelId="{AA7A4789-8167-4711-96D0-613016E148C4}" type="presOf" srcId="{D8161333-63FA-4527-9A35-243166E542F8}" destId="{3F1DB97F-F39D-4093-93D6-96A87FC01554}" srcOrd="0" destOrd="0" presId="urn:microsoft.com/office/officeart/2016/7/layout/VerticalHollowActionList"/>
    <dgm:cxn modelId="{A0C6F48A-4DD6-43EF-AF30-3685C9ABF43D}" srcId="{C25870B6-48A9-4512-B8F2-08A957BB6ABF}" destId="{280ED08B-76F6-4B26-8793-80211FC52074}" srcOrd="4" destOrd="0" parTransId="{B1821702-DC88-429F-B153-8215EF026A77}" sibTransId="{96736530-C9A2-492E-A82E-2D7725F1DBD5}"/>
    <dgm:cxn modelId="{68F6F991-69B4-4700-9BA0-967B89E808F2}" type="presOf" srcId="{E3A78F0B-1E6F-4B4C-A6BD-DCED33646EA2}" destId="{6BCD9518-D26F-48D7-976C-E680D7BF563D}" srcOrd="0" destOrd="0" presId="urn:microsoft.com/office/officeart/2016/7/layout/VerticalHollowActionList"/>
    <dgm:cxn modelId="{4751079B-3562-4333-877C-D6B97AEAD63C}" srcId="{C25870B6-48A9-4512-B8F2-08A957BB6ABF}" destId="{38ABB044-256B-4859-BF9E-B7D8AB1421E6}" srcOrd="3" destOrd="0" parTransId="{B9E6F9BB-2414-463B-9C82-2D2160188991}" sibTransId="{BF8020CA-A335-4B60-B6A0-F493A403FC86}"/>
    <dgm:cxn modelId="{96C827A9-9F0B-4666-8BB4-A26E111DA670}" srcId="{38ABB044-256B-4859-BF9E-B7D8AB1421E6}" destId="{5A4BEFF8-F021-4D04-BDB3-9FBF3802E61D}" srcOrd="0" destOrd="0" parTransId="{E6E3AD51-786A-469A-A035-DD3BA7BEFC39}" sibTransId="{BA256F5C-E18F-4283-A396-1E76A4F64471}"/>
    <dgm:cxn modelId="{534B8ACB-12FD-4249-8078-8AA87FFF2831}" srcId="{280ED08B-76F6-4B26-8793-80211FC52074}" destId="{D8161333-63FA-4527-9A35-243166E542F8}" srcOrd="0" destOrd="0" parTransId="{31B94FC7-ED5C-4870-8D4A-082AA5589084}" sibTransId="{07861C24-8E17-449E-B0AC-9636A6BA8443}"/>
    <dgm:cxn modelId="{0AC1E1D7-7598-4079-9174-2C779196A852}" srcId="{C25870B6-48A9-4512-B8F2-08A957BB6ABF}" destId="{270608F3-6F6D-4C3C-868E-CD6F1E91819B}" srcOrd="0" destOrd="0" parTransId="{57A7B0EE-3117-4AE1-BDF9-B3CE2BD82014}" sibTransId="{7F8A26BE-6ADF-42D9-A569-5DCBD276420D}"/>
    <dgm:cxn modelId="{48A229DB-F0B0-4656-BF34-B41E5929D7C6}" type="presOf" srcId="{270608F3-6F6D-4C3C-868E-CD6F1E91819B}" destId="{7CAA466E-2B1B-4AE7-B761-D629373CAAC5}" srcOrd="0" destOrd="0" presId="urn:microsoft.com/office/officeart/2016/7/layout/VerticalHollowActionList"/>
    <dgm:cxn modelId="{21FC45EA-FF35-4A0D-AFD8-460E7458F9DE}" srcId="{C25870B6-48A9-4512-B8F2-08A957BB6ABF}" destId="{668C8D9F-77CD-44AA-B1BA-60A76C75BC3C}" srcOrd="2" destOrd="0" parTransId="{E5EEC185-AFFF-4871-9534-A1B00A55C7D0}" sibTransId="{4B493A3A-1FAD-4A90-88BE-92FEEE9DFBD1}"/>
    <dgm:cxn modelId="{F7FE8D30-C7AE-4BD3-9F6C-32CB4F45F208}" type="presParOf" srcId="{BAD81004-5EE1-4874-A870-DF11075FC409}" destId="{7F05DCDB-6DDF-4487-AF6C-93EEC75E2B74}" srcOrd="0" destOrd="0" presId="urn:microsoft.com/office/officeart/2016/7/layout/VerticalHollowActionList"/>
    <dgm:cxn modelId="{574653C7-11CD-4CEB-ABC7-F9CB8B336689}" type="presParOf" srcId="{7F05DCDB-6DDF-4487-AF6C-93EEC75E2B74}" destId="{7CAA466E-2B1B-4AE7-B761-D629373CAAC5}" srcOrd="0" destOrd="0" presId="urn:microsoft.com/office/officeart/2016/7/layout/VerticalHollowActionList"/>
    <dgm:cxn modelId="{3950892F-6BFF-485F-AFFE-2B866EAE3703}" type="presParOf" srcId="{7F05DCDB-6DDF-4487-AF6C-93EEC75E2B74}" destId="{91B2CBE8-4CA3-4A73-8B6A-2B0C0EB82B62}" srcOrd="1" destOrd="0" presId="urn:microsoft.com/office/officeart/2016/7/layout/VerticalHollowActionList"/>
    <dgm:cxn modelId="{59F1623B-B0EA-496E-96B7-0E4ED046A9F6}" type="presParOf" srcId="{BAD81004-5EE1-4874-A870-DF11075FC409}" destId="{251C3A00-3AA1-447C-AFD4-52254FE12A7A}" srcOrd="1" destOrd="0" presId="urn:microsoft.com/office/officeart/2016/7/layout/VerticalHollowActionList"/>
    <dgm:cxn modelId="{CFD51F24-E886-4249-B39C-38EA22FCB3B2}" type="presParOf" srcId="{BAD81004-5EE1-4874-A870-DF11075FC409}" destId="{05361972-FD22-427B-B6B3-7245EE3EFA30}" srcOrd="2" destOrd="0" presId="urn:microsoft.com/office/officeart/2016/7/layout/VerticalHollowActionList"/>
    <dgm:cxn modelId="{A90DE708-9574-4956-8751-29466F5189DB}" type="presParOf" srcId="{05361972-FD22-427B-B6B3-7245EE3EFA30}" destId="{6BCD9518-D26F-48D7-976C-E680D7BF563D}" srcOrd="0" destOrd="0" presId="urn:microsoft.com/office/officeart/2016/7/layout/VerticalHollowActionList"/>
    <dgm:cxn modelId="{B8441FCC-BC54-4B1B-967C-5C3B872DB4A7}" type="presParOf" srcId="{05361972-FD22-427B-B6B3-7245EE3EFA30}" destId="{A44A7034-D83D-4DAE-9F0F-FEE330204C21}" srcOrd="1" destOrd="0" presId="urn:microsoft.com/office/officeart/2016/7/layout/VerticalHollowActionList"/>
    <dgm:cxn modelId="{4CA19275-BCD7-41BB-9D3A-41C6545613C3}" type="presParOf" srcId="{BAD81004-5EE1-4874-A870-DF11075FC409}" destId="{D42BC5B7-A9DA-4DB8-A39D-DA57389891DE}" srcOrd="3" destOrd="0" presId="urn:microsoft.com/office/officeart/2016/7/layout/VerticalHollowActionList"/>
    <dgm:cxn modelId="{1CF45F41-31EE-431E-9D76-9A4A0750D8CF}" type="presParOf" srcId="{BAD81004-5EE1-4874-A870-DF11075FC409}" destId="{BC27E29C-E9A4-4794-8983-85E5901241AA}" srcOrd="4" destOrd="0" presId="urn:microsoft.com/office/officeart/2016/7/layout/VerticalHollowActionList"/>
    <dgm:cxn modelId="{21B864CD-A999-40F2-BBE3-7F787E23A417}" type="presParOf" srcId="{BC27E29C-E9A4-4794-8983-85E5901241AA}" destId="{66776897-98D4-40AC-83C5-AF3D01CC85EA}" srcOrd="0" destOrd="0" presId="urn:microsoft.com/office/officeart/2016/7/layout/VerticalHollowActionList"/>
    <dgm:cxn modelId="{6E9F8D4F-FB21-4C14-BC9F-C8AF267E072B}" type="presParOf" srcId="{BC27E29C-E9A4-4794-8983-85E5901241AA}" destId="{67D1E278-90E1-4B14-BDB0-96A33B3AE1C2}" srcOrd="1" destOrd="0" presId="urn:microsoft.com/office/officeart/2016/7/layout/VerticalHollowActionList"/>
    <dgm:cxn modelId="{132D59B4-18F7-4D2F-B09C-02227D565B7B}" type="presParOf" srcId="{BAD81004-5EE1-4874-A870-DF11075FC409}" destId="{71DC790D-5ABF-4D5E-93D1-435946C09229}" srcOrd="5" destOrd="0" presId="urn:microsoft.com/office/officeart/2016/7/layout/VerticalHollowActionList"/>
    <dgm:cxn modelId="{C6A58013-281D-49E5-AA72-6CC8C766B849}" type="presParOf" srcId="{BAD81004-5EE1-4874-A870-DF11075FC409}" destId="{3FF13675-7A9D-4444-BA61-BF9D168DF430}" srcOrd="6" destOrd="0" presId="urn:microsoft.com/office/officeart/2016/7/layout/VerticalHollowActionList"/>
    <dgm:cxn modelId="{0794CEF6-CE6A-451B-B99B-6A596B034560}" type="presParOf" srcId="{3FF13675-7A9D-4444-BA61-BF9D168DF430}" destId="{7190CDA5-21F8-45AB-9213-3873E31BA686}" srcOrd="0" destOrd="0" presId="urn:microsoft.com/office/officeart/2016/7/layout/VerticalHollowActionList"/>
    <dgm:cxn modelId="{60F7BB88-025C-4763-A029-2EB8903837E1}" type="presParOf" srcId="{3FF13675-7A9D-4444-BA61-BF9D168DF430}" destId="{0CE2A782-8959-495F-9794-86BF078068BF}" srcOrd="1" destOrd="0" presId="urn:microsoft.com/office/officeart/2016/7/layout/VerticalHollowActionList"/>
    <dgm:cxn modelId="{13FA0A0A-533C-4D35-9E49-127965636BA4}" type="presParOf" srcId="{BAD81004-5EE1-4874-A870-DF11075FC409}" destId="{FA240B0B-B8A7-4BAF-8AA9-BC732C4934F6}" srcOrd="7" destOrd="0" presId="urn:microsoft.com/office/officeart/2016/7/layout/VerticalHollowActionList"/>
    <dgm:cxn modelId="{73B4DD09-D035-4127-A7F8-8446EBCC037E}" type="presParOf" srcId="{BAD81004-5EE1-4874-A870-DF11075FC409}" destId="{C6B04574-1E7B-46A0-89AE-090F6C544F44}" srcOrd="8" destOrd="0" presId="urn:microsoft.com/office/officeart/2016/7/layout/VerticalHollowActionList"/>
    <dgm:cxn modelId="{A020345C-9F47-420A-969E-1D749E2FDF9B}" type="presParOf" srcId="{C6B04574-1E7B-46A0-89AE-090F6C544F44}" destId="{BE0861EC-0CB9-4279-A0E9-03B8D0223580}" srcOrd="0" destOrd="0" presId="urn:microsoft.com/office/officeart/2016/7/layout/VerticalHollowActionList"/>
    <dgm:cxn modelId="{998DA3FE-DDC1-43BC-8274-352FD1A1F0CA}" type="presParOf" srcId="{C6B04574-1E7B-46A0-89AE-090F6C544F44}" destId="{3F1DB97F-F39D-4093-93D6-96A87FC01554}"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A88A4E-A750-4E87-9D60-7F958D51A4CD}" type="doc">
      <dgm:prSet loTypeId="urn:microsoft.com/office/officeart/2016/7/layout/BasicLinearProcessNumbered" loCatId="process" qsTypeId="urn:microsoft.com/office/officeart/2005/8/quickstyle/simple2" qsCatId="simple" csTypeId="urn:microsoft.com/office/officeart/2005/8/colors/colorful1" csCatId="colorful" phldr="1"/>
      <dgm:spPr/>
      <dgm:t>
        <a:bodyPr/>
        <a:lstStyle/>
        <a:p>
          <a:endParaRPr lang="en-US"/>
        </a:p>
      </dgm:t>
    </dgm:pt>
    <dgm:pt modelId="{74E72ACC-314C-42FD-A96D-3CC020D11B0D}">
      <dgm:prSet custT="1"/>
      <dgm:spPr>
        <a:solidFill>
          <a:schemeClr val="tx2">
            <a:alpha val="90000"/>
          </a:schemeClr>
        </a:solidFill>
        <a:ln>
          <a:solidFill>
            <a:schemeClr val="tx2">
              <a:alpha val="90000"/>
            </a:schemeClr>
          </a:solidFill>
        </a:ln>
      </dgm:spPr>
      <dgm:t>
        <a:bodyPr/>
        <a:lstStyle/>
        <a:p>
          <a:r>
            <a:rPr lang="en-US" sz="1500" dirty="0">
              <a:solidFill>
                <a:schemeClr val="bg1"/>
              </a:solidFill>
            </a:rPr>
            <a:t>Do not avoid talking about the event</a:t>
          </a:r>
        </a:p>
      </dgm:t>
    </dgm:pt>
    <dgm:pt modelId="{91A42D3F-4C8B-4B71-A827-9DDAA0DD25FA}" type="parTrans" cxnId="{7105ED6D-3262-43C2-8AF5-498E2314448F}">
      <dgm:prSet/>
      <dgm:spPr/>
      <dgm:t>
        <a:bodyPr/>
        <a:lstStyle/>
        <a:p>
          <a:endParaRPr lang="en-US"/>
        </a:p>
      </dgm:t>
    </dgm:pt>
    <dgm:pt modelId="{69AD3CA4-458A-431C-A5E8-AF0251D1CBF6}" type="sibTrans" cxnId="{7105ED6D-3262-43C2-8AF5-498E2314448F}">
      <dgm:prSet phldrT="1" phldr="0"/>
      <dgm:spPr>
        <a:solidFill>
          <a:schemeClr val="accent3"/>
        </a:solidFill>
        <a:ln>
          <a:solidFill>
            <a:schemeClr val="accent6"/>
          </a:solidFill>
        </a:ln>
      </dgm:spPr>
      <dgm:t>
        <a:bodyPr/>
        <a:lstStyle/>
        <a:p>
          <a:r>
            <a:rPr lang="en-US"/>
            <a:t>1</a:t>
          </a:r>
        </a:p>
      </dgm:t>
    </dgm:pt>
    <dgm:pt modelId="{F4A07AD7-CFA4-492A-8ECF-E8CC6BD2140B}">
      <dgm:prSet custT="1"/>
      <dgm:spPr>
        <a:solidFill>
          <a:schemeClr val="tx2">
            <a:alpha val="90000"/>
          </a:schemeClr>
        </a:solidFill>
        <a:ln>
          <a:solidFill>
            <a:schemeClr val="tx2"/>
          </a:solidFill>
        </a:ln>
      </dgm:spPr>
      <dgm:t>
        <a:bodyPr/>
        <a:lstStyle/>
        <a:p>
          <a:r>
            <a:rPr lang="en-US" sz="1400" dirty="0">
              <a:solidFill>
                <a:schemeClr val="bg1"/>
              </a:solidFill>
            </a:rPr>
            <a:t>Do not assume you know how the person feels or thinks.</a:t>
          </a:r>
        </a:p>
      </dgm:t>
    </dgm:pt>
    <dgm:pt modelId="{0C24731E-5AB6-437E-A3C7-4FE69E61DFB1}" type="parTrans" cxnId="{73EECDF4-AFC7-43AE-B654-C562512F86EC}">
      <dgm:prSet/>
      <dgm:spPr/>
      <dgm:t>
        <a:bodyPr/>
        <a:lstStyle/>
        <a:p>
          <a:endParaRPr lang="en-US"/>
        </a:p>
      </dgm:t>
    </dgm:pt>
    <dgm:pt modelId="{9B073CAF-85EF-43C7-B4E1-A2D4B300D86A}" type="sibTrans" cxnId="{73EECDF4-AFC7-43AE-B654-C562512F86EC}">
      <dgm:prSet phldrT="2" phldr="0"/>
      <dgm:spPr>
        <a:solidFill>
          <a:schemeClr val="accent3"/>
        </a:solidFill>
        <a:ln>
          <a:solidFill>
            <a:schemeClr val="accent6"/>
          </a:solidFill>
        </a:ln>
      </dgm:spPr>
      <dgm:t>
        <a:bodyPr/>
        <a:lstStyle/>
        <a:p>
          <a:r>
            <a:rPr lang="en-US"/>
            <a:t>2</a:t>
          </a:r>
        </a:p>
      </dgm:t>
    </dgm:pt>
    <dgm:pt modelId="{C7811593-E1D5-4836-9563-7794FF6D557A}">
      <dgm:prSet custT="1"/>
      <dgm:spPr>
        <a:solidFill>
          <a:schemeClr val="tx2">
            <a:alpha val="90000"/>
          </a:schemeClr>
        </a:solidFill>
        <a:ln>
          <a:solidFill>
            <a:schemeClr val="tx2">
              <a:alpha val="90000"/>
            </a:schemeClr>
          </a:solidFill>
        </a:ln>
      </dgm:spPr>
      <dgm:t>
        <a:bodyPr/>
        <a:lstStyle/>
        <a:p>
          <a:r>
            <a:rPr lang="en-US" sz="1400" dirty="0">
              <a:solidFill>
                <a:schemeClr val="bg1"/>
              </a:solidFill>
            </a:rPr>
            <a:t>Do not use general phrases like “look on the bright side”.</a:t>
          </a:r>
        </a:p>
      </dgm:t>
    </dgm:pt>
    <dgm:pt modelId="{4FC3ADF0-17B9-4AF7-A756-73D5B85DDE4E}" type="parTrans" cxnId="{84FCDBF5-A644-4D67-8503-6257277FDA60}">
      <dgm:prSet/>
      <dgm:spPr/>
      <dgm:t>
        <a:bodyPr/>
        <a:lstStyle/>
        <a:p>
          <a:endParaRPr lang="en-US"/>
        </a:p>
      </dgm:t>
    </dgm:pt>
    <dgm:pt modelId="{35E09EDA-716C-4065-9796-78B3892EE848}" type="sibTrans" cxnId="{84FCDBF5-A644-4D67-8503-6257277FDA60}">
      <dgm:prSet phldrT="3" phldr="0"/>
      <dgm:spPr>
        <a:solidFill>
          <a:schemeClr val="accent3"/>
        </a:solidFill>
      </dgm:spPr>
      <dgm:t>
        <a:bodyPr/>
        <a:lstStyle/>
        <a:p>
          <a:r>
            <a:rPr lang="en-US"/>
            <a:t>3</a:t>
          </a:r>
        </a:p>
      </dgm:t>
    </dgm:pt>
    <dgm:pt modelId="{6C71A99F-736B-41A6-96F8-A1C2BD6EE019}">
      <dgm:prSet custT="1"/>
      <dgm:spPr>
        <a:solidFill>
          <a:schemeClr val="tx2">
            <a:alpha val="90000"/>
          </a:schemeClr>
        </a:solidFill>
        <a:ln>
          <a:solidFill>
            <a:schemeClr val="tx2">
              <a:alpha val="90000"/>
            </a:schemeClr>
          </a:solidFill>
        </a:ln>
      </dgm:spPr>
      <dgm:t>
        <a:bodyPr/>
        <a:lstStyle/>
        <a:p>
          <a:r>
            <a:rPr lang="en-US" sz="1600" dirty="0">
              <a:solidFill>
                <a:schemeClr val="bg1"/>
              </a:solidFill>
            </a:rPr>
            <a:t>Do not rush their process</a:t>
          </a:r>
        </a:p>
      </dgm:t>
    </dgm:pt>
    <dgm:pt modelId="{A8157F54-5F13-47C7-B9BF-9A7FE0EA7D41}" type="parTrans" cxnId="{6EDBEEB1-C819-4A84-81CA-3BFB244EEDE2}">
      <dgm:prSet/>
      <dgm:spPr/>
      <dgm:t>
        <a:bodyPr/>
        <a:lstStyle/>
        <a:p>
          <a:endParaRPr lang="en-US"/>
        </a:p>
      </dgm:t>
    </dgm:pt>
    <dgm:pt modelId="{F8D5F155-0A55-4159-93AD-F03DD292EFBB}" type="sibTrans" cxnId="{6EDBEEB1-C819-4A84-81CA-3BFB244EEDE2}">
      <dgm:prSet phldrT="4" phldr="0"/>
      <dgm:spPr>
        <a:ln>
          <a:solidFill>
            <a:schemeClr val="accent6"/>
          </a:solidFill>
        </a:ln>
      </dgm:spPr>
      <dgm:t>
        <a:bodyPr/>
        <a:lstStyle/>
        <a:p>
          <a:r>
            <a:rPr lang="en-US" dirty="0"/>
            <a:t>4</a:t>
          </a:r>
        </a:p>
      </dgm:t>
    </dgm:pt>
    <dgm:pt modelId="{42C07FDF-CAEC-46C9-8228-45CE5B4E8A63}">
      <dgm:prSet custT="1"/>
      <dgm:spPr>
        <a:solidFill>
          <a:schemeClr val="tx2">
            <a:alpha val="90000"/>
          </a:schemeClr>
        </a:solidFill>
        <a:ln>
          <a:solidFill>
            <a:schemeClr val="tx2">
              <a:alpha val="90000"/>
            </a:schemeClr>
          </a:solidFill>
        </a:ln>
      </dgm:spPr>
      <dgm:t>
        <a:bodyPr/>
        <a:lstStyle/>
        <a:p>
          <a:r>
            <a:rPr lang="en-US" sz="1500" dirty="0">
              <a:solidFill>
                <a:schemeClr val="bg1"/>
              </a:solidFill>
            </a:rPr>
            <a:t>Do not insist they need therapy</a:t>
          </a:r>
        </a:p>
      </dgm:t>
    </dgm:pt>
    <dgm:pt modelId="{3280DB65-DAE0-4C5A-845B-A6E889203C18}" type="parTrans" cxnId="{3E2EAE88-7C9A-4391-B9AA-EC6B95501158}">
      <dgm:prSet/>
      <dgm:spPr/>
      <dgm:t>
        <a:bodyPr/>
        <a:lstStyle/>
        <a:p>
          <a:endParaRPr lang="en-US"/>
        </a:p>
      </dgm:t>
    </dgm:pt>
    <dgm:pt modelId="{E8BE618A-10CF-4007-BE8F-FF2A16312A96}" type="sibTrans" cxnId="{3E2EAE88-7C9A-4391-B9AA-EC6B95501158}">
      <dgm:prSet phldrT="5" phldr="0"/>
      <dgm:spPr>
        <a:solidFill>
          <a:schemeClr val="accent3"/>
        </a:solidFill>
        <a:ln>
          <a:solidFill>
            <a:schemeClr val="accent6"/>
          </a:solidFill>
        </a:ln>
      </dgm:spPr>
      <dgm:t>
        <a:bodyPr/>
        <a:lstStyle/>
        <a:p>
          <a:r>
            <a:rPr lang="en-US" dirty="0"/>
            <a:t>5</a:t>
          </a:r>
        </a:p>
      </dgm:t>
    </dgm:pt>
    <dgm:pt modelId="{5EC3A0AB-E36B-402B-A06F-22472FC50268}" type="pres">
      <dgm:prSet presAssocID="{BAA88A4E-A750-4E87-9D60-7F958D51A4CD}" presName="Name0" presStyleCnt="0">
        <dgm:presLayoutVars>
          <dgm:animLvl val="lvl"/>
          <dgm:resizeHandles val="exact"/>
        </dgm:presLayoutVars>
      </dgm:prSet>
      <dgm:spPr/>
    </dgm:pt>
    <dgm:pt modelId="{0873B97C-2C69-493F-82E1-971F2B73021A}" type="pres">
      <dgm:prSet presAssocID="{74E72ACC-314C-42FD-A96D-3CC020D11B0D}" presName="compositeNode" presStyleCnt="0">
        <dgm:presLayoutVars>
          <dgm:bulletEnabled val="1"/>
        </dgm:presLayoutVars>
      </dgm:prSet>
      <dgm:spPr/>
    </dgm:pt>
    <dgm:pt modelId="{5FDA2549-61F4-4B5F-A6EE-818B49D2C31E}" type="pres">
      <dgm:prSet presAssocID="{74E72ACC-314C-42FD-A96D-3CC020D11B0D}" presName="bgRect" presStyleLbl="bgAccFollowNode1" presStyleIdx="0" presStyleCnt="5"/>
      <dgm:spPr/>
    </dgm:pt>
    <dgm:pt modelId="{AC92256A-9CE8-4119-9274-A54CFB6A5396}" type="pres">
      <dgm:prSet presAssocID="{69AD3CA4-458A-431C-A5E8-AF0251D1CBF6}" presName="sibTransNodeCircle" presStyleLbl="alignNode1" presStyleIdx="0" presStyleCnt="10">
        <dgm:presLayoutVars>
          <dgm:chMax val="0"/>
          <dgm:bulletEnabled/>
        </dgm:presLayoutVars>
      </dgm:prSet>
      <dgm:spPr/>
    </dgm:pt>
    <dgm:pt modelId="{3DAD3449-9837-4384-B5A1-BE645E800FA8}" type="pres">
      <dgm:prSet presAssocID="{74E72ACC-314C-42FD-A96D-3CC020D11B0D}" presName="bottomLine" presStyleLbl="alignNode1" presStyleIdx="1" presStyleCnt="10">
        <dgm:presLayoutVars/>
      </dgm:prSet>
      <dgm:spPr>
        <a:solidFill>
          <a:schemeClr val="tx2"/>
        </a:solidFill>
        <a:ln>
          <a:solidFill>
            <a:schemeClr val="tx2"/>
          </a:solidFill>
        </a:ln>
      </dgm:spPr>
    </dgm:pt>
    <dgm:pt modelId="{4641C822-AECA-43BA-B590-C0D76BB05111}" type="pres">
      <dgm:prSet presAssocID="{74E72ACC-314C-42FD-A96D-3CC020D11B0D}" presName="nodeText" presStyleLbl="bgAccFollowNode1" presStyleIdx="0" presStyleCnt="5">
        <dgm:presLayoutVars>
          <dgm:bulletEnabled val="1"/>
        </dgm:presLayoutVars>
      </dgm:prSet>
      <dgm:spPr/>
    </dgm:pt>
    <dgm:pt modelId="{1A15CC9E-1CBA-4600-9E5D-C3E2F524B156}" type="pres">
      <dgm:prSet presAssocID="{69AD3CA4-458A-431C-A5E8-AF0251D1CBF6}" presName="sibTrans" presStyleCnt="0"/>
      <dgm:spPr/>
    </dgm:pt>
    <dgm:pt modelId="{61E61FA2-B6E7-465A-80DE-A78FE966D7BE}" type="pres">
      <dgm:prSet presAssocID="{F4A07AD7-CFA4-492A-8ECF-E8CC6BD2140B}" presName="compositeNode" presStyleCnt="0">
        <dgm:presLayoutVars>
          <dgm:bulletEnabled val="1"/>
        </dgm:presLayoutVars>
      </dgm:prSet>
      <dgm:spPr/>
    </dgm:pt>
    <dgm:pt modelId="{4203BABA-D171-47F8-B106-D97217632164}" type="pres">
      <dgm:prSet presAssocID="{F4A07AD7-CFA4-492A-8ECF-E8CC6BD2140B}" presName="bgRect" presStyleLbl="bgAccFollowNode1" presStyleIdx="1" presStyleCnt="5"/>
      <dgm:spPr/>
    </dgm:pt>
    <dgm:pt modelId="{79FE30A6-57F2-4E9F-88F3-69E2D58E6396}" type="pres">
      <dgm:prSet presAssocID="{9B073CAF-85EF-43C7-B4E1-A2D4B300D86A}" presName="sibTransNodeCircle" presStyleLbl="alignNode1" presStyleIdx="2" presStyleCnt="10">
        <dgm:presLayoutVars>
          <dgm:chMax val="0"/>
          <dgm:bulletEnabled/>
        </dgm:presLayoutVars>
      </dgm:prSet>
      <dgm:spPr/>
    </dgm:pt>
    <dgm:pt modelId="{690575A7-508A-41EB-8564-6CBFD7B23F9E}" type="pres">
      <dgm:prSet presAssocID="{F4A07AD7-CFA4-492A-8ECF-E8CC6BD2140B}" presName="bottomLine" presStyleLbl="alignNode1" presStyleIdx="3" presStyleCnt="10">
        <dgm:presLayoutVars/>
      </dgm:prSet>
      <dgm:spPr>
        <a:ln>
          <a:solidFill>
            <a:schemeClr val="tx2"/>
          </a:solidFill>
        </a:ln>
      </dgm:spPr>
    </dgm:pt>
    <dgm:pt modelId="{7951B128-3221-4F36-AF41-9E33A08BA2B2}" type="pres">
      <dgm:prSet presAssocID="{F4A07AD7-CFA4-492A-8ECF-E8CC6BD2140B}" presName="nodeText" presStyleLbl="bgAccFollowNode1" presStyleIdx="1" presStyleCnt="5">
        <dgm:presLayoutVars>
          <dgm:bulletEnabled val="1"/>
        </dgm:presLayoutVars>
      </dgm:prSet>
      <dgm:spPr/>
    </dgm:pt>
    <dgm:pt modelId="{C6DD1F5C-2D6D-4976-8F5E-609230DFD5CC}" type="pres">
      <dgm:prSet presAssocID="{9B073CAF-85EF-43C7-B4E1-A2D4B300D86A}" presName="sibTrans" presStyleCnt="0"/>
      <dgm:spPr/>
    </dgm:pt>
    <dgm:pt modelId="{D8D4856D-9045-4700-BCD7-26B453EE020D}" type="pres">
      <dgm:prSet presAssocID="{C7811593-E1D5-4836-9563-7794FF6D557A}" presName="compositeNode" presStyleCnt="0">
        <dgm:presLayoutVars>
          <dgm:bulletEnabled val="1"/>
        </dgm:presLayoutVars>
      </dgm:prSet>
      <dgm:spPr/>
    </dgm:pt>
    <dgm:pt modelId="{189D9085-160C-461E-A5AE-D8339F5C2EA1}" type="pres">
      <dgm:prSet presAssocID="{C7811593-E1D5-4836-9563-7794FF6D557A}" presName="bgRect" presStyleLbl="bgAccFollowNode1" presStyleIdx="2" presStyleCnt="5"/>
      <dgm:spPr/>
    </dgm:pt>
    <dgm:pt modelId="{0869F9AA-B7B0-406E-9E83-DADB96715E43}" type="pres">
      <dgm:prSet presAssocID="{35E09EDA-716C-4065-9796-78B3892EE848}" presName="sibTransNodeCircle" presStyleLbl="alignNode1" presStyleIdx="4" presStyleCnt="10">
        <dgm:presLayoutVars>
          <dgm:chMax val="0"/>
          <dgm:bulletEnabled/>
        </dgm:presLayoutVars>
      </dgm:prSet>
      <dgm:spPr/>
    </dgm:pt>
    <dgm:pt modelId="{581CCE18-957D-4B05-A573-E0D60B385A75}" type="pres">
      <dgm:prSet presAssocID="{C7811593-E1D5-4836-9563-7794FF6D557A}" presName="bottomLine" presStyleLbl="alignNode1" presStyleIdx="5" presStyleCnt="10">
        <dgm:presLayoutVars/>
      </dgm:prSet>
      <dgm:spPr>
        <a:solidFill>
          <a:schemeClr val="tx2"/>
        </a:solidFill>
        <a:ln>
          <a:solidFill>
            <a:schemeClr val="tx2"/>
          </a:solidFill>
        </a:ln>
      </dgm:spPr>
    </dgm:pt>
    <dgm:pt modelId="{24D9B8A8-9A58-4741-9B3D-5C56AA98B80B}" type="pres">
      <dgm:prSet presAssocID="{C7811593-E1D5-4836-9563-7794FF6D557A}" presName="nodeText" presStyleLbl="bgAccFollowNode1" presStyleIdx="2" presStyleCnt="5">
        <dgm:presLayoutVars>
          <dgm:bulletEnabled val="1"/>
        </dgm:presLayoutVars>
      </dgm:prSet>
      <dgm:spPr/>
    </dgm:pt>
    <dgm:pt modelId="{698C8CE5-1877-4440-88C3-324B4DB15BA4}" type="pres">
      <dgm:prSet presAssocID="{35E09EDA-716C-4065-9796-78B3892EE848}" presName="sibTrans" presStyleCnt="0"/>
      <dgm:spPr/>
    </dgm:pt>
    <dgm:pt modelId="{D696F07B-233E-4131-9E54-E0A3DA25E4C1}" type="pres">
      <dgm:prSet presAssocID="{6C71A99F-736B-41A6-96F8-A1C2BD6EE019}" presName="compositeNode" presStyleCnt="0">
        <dgm:presLayoutVars>
          <dgm:bulletEnabled val="1"/>
        </dgm:presLayoutVars>
      </dgm:prSet>
      <dgm:spPr/>
    </dgm:pt>
    <dgm:pt modelId="{EB88498B-C65A-4D17-BB6F-FE4E61E0B378}" type="pres">
      <dgm:prSet presAssocID="{6C71A99F-736B-41A6-96F8-A1C2BD6EE019}" presName="bgRect" presStyleLbl="bgAccFollowNode1" presStyleIdx="3" presStyleCnt="5"/>
      <dgm:spPr/>
    </dgm:pt>
    <dgm:pt modelId="{6E2D02C8-C83F-41A1-8945-3E0FB47D2E54}" type="pres">
      <dgm:prSet presAssocID="{F8D5F155-0A55-4159-93AD-F03DD292EFBB}" presName="sibTransNodeCircle" presStyleLbl="alignNode1" presStyleIdx="6" presStyleCnt="10">
        <dgm:presLayoutVars>
          <dgm:chMax val="0"/>
          <dgm:bulletEnabled/>
        </dgm:presLayoutVars>
      </dgm:prSet>
      <dgm:spPr/>
    </dgm:pt>
    <dgm:pt modelId="{51D7BD46-0031-4776-B701-E890819B5B0D}" type="pres">
      <dgm:prSet presAssocID="{6C71A99F-736B-41A6-96F8-A1C2BD6EE019}" presName="bottomLine" presStyleLbl="alignNode1" presStyleIdx="7" presStyleCnt="10">
        <dgm:presLayoutVars/>
      </dgm:prSet>
      <dgm:spPr>
        <a:solidFill>
          <a:schemeClr val="tx2"/>
        </a:solidFill>
        <a:ln>
          <a:solidFill>
            <a:schemeClr val="tx2"/>
          </a:solidFill>
        </a:ln>
      </dgm:spPr>
    </dgm:pt>
    <dgm:pt modelId="{7D692B15-530F-483C-96E9-28264AE27DCD}" type="pres">
      <dgm:prSet presAssocID="{6C71A99F-736B-41A6-96F8-A1C2BD6EE019}" presName="nodeText" presStyleLbl="bgAccFollowNode1" presStyleIdx="3" presStyleCnt="5">
        <dgm:presLayoutVars>
          <dgm:bulletEnabled val="1"/>
        </dgm:presLayoutVars>
      </dgm:prSet>
      <dgm:spPr/>
    </dgm:pt>
    <dgm:pt modelId="{8BEB98A0-24DF-4ED3-AF2E-BCF3619B4F4E}" type="pres">
      <dgm:prSet presAssocID="{F8D5F155-0A55-4159-93AD-F03DD292EFBB}" presName="sibTrans" presStyleCnt="0"/>
      <dgm:spPr/>
    </dgm:pt>
    <dgm:pt modelId="{58D62D14-0AE4-468B-BDC7-1E4C17B6B894}" type="pres">
      <dgm:prSet presAssocID="{42C07FDF-CAEC-46C9-8228-45CE5B4E8A63}" presName="compositeNode" presStyleCnt="0">
        <dgm:presLayoutVars>
          <dgm:bulletEnabled val="1"/>
        </dgm:presLayoutVars>
      </dgm:prSet>
      <dgm:spPr/>
    </dgm:pt>
    <dgm:pt modelId="{4F2A5B42-412E-4F8F-A55F-2BAAD502D089}" type="pres">
      <dgm:prSet presAssocID="{42C07FDF-CAEC-46C9-8228-45CE5B4E8A63}" presName="bgRect" presStyleLbl="bgAccFollowNode1" presStyleIdx="4" presStyleCnt="5"/>
      <dgm:spPr/>
    </dgm:pt>
    <dgm:pt modelId="{48215FB6-ED1E-43E6-883C-F052D1E833E0}" type="pres">
      <dgm:prSet presAssocID="{E8BE618A-10CF-4007-BE8F-FF2A16312A96}" presName="sibTransNodeCircle" presStyleLbl="alignNode1" presStyleIdx="8" presStyleCnt="10">
        <dgm:presLayoutVars>
          <dgm:chMax val="0"/>
          <dgm:bulletEnabled/>
        </dgm:presLayoutVars>
      </dgm:prSet>
      <dgm:spPr/>
    </dgm:pt>
    <dgm:pt modelId="{216AC0BE-2A5C-40F8-A27D-1EB7F80B38BD}" type="pres">
      <dgm:prSet presAssocID="{42C07FDF-CAEC-46C9-8228-45CE5B4E8A63}" presName="bottomLine" presStyleLbl="alignNode1" presStyleIdx="9" presStyleCnt="10">
        <dgm:presLayoutVars/>
      </dgm:prSet>
      <dgm:spPr>
        <a:solidFill>
          <a:schemeClr val="tx2"/>
        </a:solidFill>
        <a:ln>
          <a:solidFill>
            <a:schemeClr val="tx2"/>
          </a:solidFill>
        </a:ln>
      </dgm:spPr>
    </dgm:pt>
    <dgm:pt modelId="{BDF81F45-54A9-4872-AD7F-DCE798DC7DF5}" type="pres">
      <dgm:prSet presAssocID="{42C07FDF-CAEC-46C9-8228-45CE5B4E8A63}" presName="nodeText" presStyleLbl="bgAccFollowNode1" presStyleIdx="4" presStyleCnt="5">
        <dgm:presLayoutVars>
          <dgm:bulletEnabled val="1"/>
        </dgm:presLayoutVars>
      </dgm:prSet>
      <dgm:spPr/>
    </dgm:pt>
  </dgm:ptLst>
  <dgm:cxnLst>
    <dgm:cxn modelId="{43352511-EFEC-4A2B-8093-16C8C144C9C6}" type="presOf" srcId="{35E09EDA-716C-4065-9796-78B3892EE848}" destId="{0869F9AA-B7B0-406E-9E83-DADB96715E43}" srcOrd="0" destOrd="0" presId="urn:microsoft.com/office/officeart/2016/7/layout/BasicLinearProcessNumbered"/>
    <dgm:cxn modelId="{DB472D13-146B-4543-85A6-32BAE744A397}" type="presOf" srcId="{42C07FDF-CAEC-46C9-8228-45CE5B4E8A63}" destId="{BDF81F45-54A9-4872-AD7F-DCE798DC7DF5}" srcOrd="1" destOrd="0" presId="urn:microsoft.com/office/officeart/2016/7/layout/BasicLinearProcessNumbered"/>
    <dgm:cxn modelId="{FB096E17-38A6-4433-A9A8-8A88AE4FB15F}" type="presOf" srcId="{F8D5F155-0A55-4159-93AD-F03DD292EFBB}" destId="{6E2D02C8-C83F-41A1-8945-3E0FB47D2E54}" srcOrd="0" destOrd="0" presId="urn:microsoft.com/office/officeart/2016/7/layout/BasicLinearProcessNumbered"/>
    <dgm:cxn modelId="{AC183F1E-C419-4F95-BEA6-0C94953ACB5F}" type="presOf" srcId="{74E72ACC-314C-42FD-A96D-3CC020D11B0D}" destId="{5FDA2549-61F4-4B5F-A6EE-818B49D2C31E}" srcOrd="0" destOrd="0" presId="urn:microsoft.com/office/officeart/2016/7/layout/BasicLinearProcessNumbered"/>
    <dgm:cxn modelId="{4A0C103D-28D0-47F9-8744-390432DB1831}" type="presOf" srcId="{E8BE618A-10CF-4007-BE8F-FF2A16312A96}" destId="{48215FB6-ED1E-43E6-883C-F052D1E833E0}" srcOrd="0" destOrd="0" presId="urn:microsoft.com/office/officeart/2016/7/layout/BasicLinearProcessNumbered"/>
    <dgm:cxn modelId="{A1BB5147-AC31-434C-AF7A-7FFF0DFDB03E}" type="presOf" srcId="{74E72ACC-314C-42FD-A96D-3CC020D11B0D}" destId="{4641C822-AECA-43BA-B590-C0D76BB05111}" srcOrd="1" destOrd="0" presId="urn:microsoft.com/office/officeart/2016/7/layout/BasicLinearProcessNumbered"/>
    <dgm:cxn modelId="{7105ED6D-3262-43C2-8AF5-498E2314448F}" srcId="{BAA88A4E-A750-4E87-9D60-7F958D51A4CD}" destId="{74E72ACC-314C-42FD-A96D-3CC020D11B0D}" srcOrd="0" destOrd="0" parTransId="{91A42D3F-4C8B-4B71-A827-9DDAA0DD25FA}" sibTransId="{69AD3CA4-458A-431C-A5E8-AF0251D1CBF6}"/>
    <dgm:cxn modelId="{1C862571-A73F-497F-B4CE-9D8AE075CB98}" type="presOf" srcId="{F4A07AD7-CFA4-492A-8ECF-E8CC6BD2140B}" destId="{4203BABA-D171-47F8-B106-D97217632164}" srcOrd="0" destOrd="0" presId="urn:microsoft.com/office/officeart/2016/7/layout/BasicLinearProcessNumbered"/>
    <dgm:cxn modelId="{3E2EAE88-7C9A-4391-B9AA-EC6B95501158}" srcId="{BAA88A4E-A750-4E87-9D60-7F958D51A4CD}" destId="{42C07FDF-CAEC-46C9-8228-45CE5B4E8A63}" srcOrd="4" destOrd="0" parTransId="{3280DB65-DAE0-4C5A-845B-A6E889203C18}" sibTransId="{E8BE618A-10CF-4007-BE8F-FF2A16312A96}"/>
    <dgm:cxn modelId="{E0CFAB8F-50F6-4153-AFEE-3951E837689A}" type="presOf" srcId="{C7811593-E1D5-4836-9563-7794FF6D557A}" destId="{24D9B8A8-9A58-4741-9B3D-5C56AA98B80B}" srcOrd="1" destOrd="0" presId="urn:microsoft.com/office/officeart/2016/7/layout/BasicLinearProcessNumbered"/>
    <dgm:cxn modelId="{33D0F89A-0A6D-4EE2-A34D-C5752C17083B}" type="presOf" srcId="{69AD3CA4-458A-431C-A5E8-AF0251D1CBF6}" destId="{AC92256A-9CE8-4119-9274-A54CFB6A5396}" srcOrd="0" destOrd="0" presId="urn:microsoft.com/office/officeart/2016/7/layout/BasicLinearProcessNumbered"/>
    <dgm:cxn modelId="{8436AA9C-8F4A-4F54-8C9A-06867763ECBA}" type="presOf" srcId="{42C07FDF-CAEC-46C9-8228-45CE5B4E8A63}" destId="{4F2A5B42-412E-4F8F-A55F-2BAAD502D089}" srcOrd="0" destOrd="0" presId="urn:microsoft.com/office/officeart/2016/7/layout/BasicLinearProcessNumbered"/>
    <dgm:cxn modelId="{ED0AA09F-1ED4-4ADF-8905-183DB1AC978A}" type="presOf" srcId="{6C71A99F-736B-41A6-96F8-A1C2BD6EE019}" destId="{7D692B15-530F-483C-96E9-28264AE27DCD}" srcOrd="1" destOrd="0" presId="urn:microsoft.com/office/officeart/2016/7/layout/BasicLinearProcessNumbered"/>
    <dgm:cxn modelId="{6EDBEEB1-C819-4A84-81CA-3BFB244EEDE2}" srcId="{BAA88A4E-A750-4E87-9D60-7F958D51A4CD}" destId="{6C71A99F-736B-41A6-96F8-A1C2BD6EE019}" srcOrd="3" destOrd="0" parTransId="{A8157F54-5F13-47C7-B9BF-9A7FE0EA7D41}" sibTransId="{F8D5F155-0A55-4159-93AD-F03DD292EFBB}"/>
    <dgm:cxn modelId="{A57108B9-B763-45DF-B6A1-62E437A32D8B}" type="presOf" srcId="{9B073CAF-85EF-43C7-B4E1-A2D4B300D86A}" destId="{79FE30A6-57F2-4E9F-88F3-69E2D58E6396}" srcOrd="0" destOrd="0" presId="urn:microsoft.com/office/officeart/2016/7/layout/BasicLinearProcessNumbered"/>
    <dgm:cxn modelId="{9EC1A1D2-E142-4487-9D17-96D64C624A03}" type="presOf" srcId="{6C71A99F-736B-41A6-96F8-A1C2BD6EE019}" destId="{EB88498B-C65A-4D17-BB6F-FE4E61E0B378}" srcOrd="0" destOrd="0" presId="urn:microsoft.com/office/officeart/2016/7/layout/BasicLinearProcessNumbered"/>
    <dgm:cxn modelId="{CEA8DEDC-351F-4016-A0DE-9D3BBF160847}" type="presOf" srcId="{C7811593-E1D5-4836-9563-7794FF6D557A}" destId="{189D9085-160C-461E-A5AE-D8339F5C2EA1}" srcOrd="0" destOrd="0" presId="urn:microsoft.com/office/officeart/2016/7/layout/BasicLinearProcessNumbered"/>
    <dgm:cxn modelId="{489B4BE3-133E-429C-8F28-6AB474B56339}" type="presOf" srcId="{BAA88A4E-A750-4E87-9D60-7F958D51A4CD}" destId="{5EC3A0AB-E36B-402B-A06F-22472FC50268}" srcOrd="0" destOrd="0" presId="urn:microsoft.com/office/officeart/2016/7/layout/BasicLinearProcessNumbered"/>
    <dgm:cxn modelId="{479DACEF-D0AE-4AF7-80AF-72C28D0F603F}" type="presOf" srcId="{F4A07AD7-CFA4-492A-8ECF-E8CC6BD2140B}" destId="{7951B128-3221-4F36-AF41-9E33A08BA2B2}" srcOrd="1" destOrd="0" presId="urn:microsoft.com/office/officeart/2016/7/layout/BasicLinearProcessNumbered"/>
    <dgm:cxn modelId="{73EECDF4-AFC7-43AE-B654-C562512F86EC}" srcId="{BAA88A4E-A750-4E87-9D60-7F958D51A4CD}" destId="{F4A07AD7-CFA4-492A-8ECF-E8CC6BD2140B}" srcOrd="1" destOrd="0" parTransId="{0C24731E-5AB6-437E-A3C7-4FE69E61DFB1}" sibTransId="{9B073CAF-85EF-43C7-B4E1-A2D4B300D86A}"/>
    <dgm:cxn modelId="{84FCDBF5-A644-4D67-8503-6257277FDA60}" srcId="{BAA88A4E-A750-4E87-9D60-7F958D51A4CD}" destId="{C7811593-E1D5-4836-9563-7794FF6D557A}" srcOrd="2" destOrd="0" parTransId="{4FC3ADF0-17B9-4AF7-A756-73D5B85DDE4E}" sibTransId="{35E09EDA-716C-4065-9796-78B3892EE848}"/>
    <dgm:cxn modelId="{A6C593F3-6DBD-4803-8F18-C6B073CB93D3}" type="presParOf" srcId="{5EC3A0AB-E36B-402B-A06F-22472FC50268}" destId="{0873B97C-2C69-493F-82E1-971F2B73021A}" srcOrd="0" destOrd="0" presId="urn:microsoft.com/office/officeart/2016/7/layout/BasicLinearProcessNumbered"/>
    <dgm:cxn modelId="{DF7D7A1A-2879-464A-85E8-58E3167A0FB9}" type="presParOf" srcId="{0873B97C-2C69-493F-82E1-971F2B73021A}" destId="{5FDA2549-61F4-4B5F-A6EE-818B49D2C31E}" srcOrd="0" destOrd="0" presId="urn:microsoft.com/office/officeart/2016/7/layout/BasicLinearProcessNumbered"/>
    <dgm:cxn modelId="{8646BFC9-C130-4FE4-810D-5FE97B16AA5C}" type="presParOf" srcId="{0873B97C-2C69-493F-82E1-971F2B73021A}" destId="{AC92256A-9CE8-4119-9274-A54CFB6A5396}" srcOrd="1" destOrd="0" presId="urn:microsoft.com/office/officeart/2016/7/layout/BasicLinearProcessNumbered"/>
    <dgm:cxn modelId="{630D1664-02FC-404C-BEF5-3FD5AE04F4CE}" type="presParOf" srcId="{0873B97C-2C69-493F-82E1-971F2B73021A}" destId="{3DAD3449-9837-4384-B5A1-BE645E800FA8}" srcOrd="2" destOrd="0" presId="urn:microsoft.com/office/officeart/2016/7/layout/BasicLinearProcessNumbered"/>
    <dgm:cxn modelId="{517719B9-CDEE-4747-9DCA-40BC919A91A0}" type="presParOf" srcId="{0873B97C-2C69-493F-82E1-971F2B73021A}" destId="{4641C822-AECA-43BA-B590-C0D76BB05111}" srcOrd="3" destOrd="0" presId="urn:microsoft.com/office/officeart/2016/7/layout/BasicLinearProcessNumbered"/>
    <dgm:cxn modelId="{0A27B1DD-C31C-47F0-84AE-EFA2F372D5FF}" type="presParOf" srcId="{5EC3A0AB-E36B-402B-A06F-22472FC50268}" destId="{1A15CC9E-1CBA-4600-9E5D-C3E2F524B156}" srcOrd="1" destOrd="0" presId="urn:microsoft.com/office/officeart/2016/7/layout/BasicLinearProcessNumbered"/>
    <dgm:cxn modelId="{A1F9612F-6B3C-442F-858A-28D260784007}" type="presParOf" srcId="{5EC3A0AB-E36B-402B-A06F-22472FC50268}" destId="{61E61FA2-B6E7-465A-80DE-A78FE966D7BE}" srcOrd="2" destOrd="0" presId="urn:microsoft.com/office/officeart/2016/7/layout/BasicLinearProcessNumbered"/>
    <dgm:cxn modelId="{849C7509-157A-4E54-8A1C-4B505F8404BC}" type="presParOf" srcId="{61E61FA2-B6E7-465A-80DE-A78FE966D7BE}" destId="{4203BABA-D171-47F8-B106-D97217632164}" srcOrd="0" destOrd="0" presId="urn:microsoft.com/office/officeart/2016/7/layout/BasicLinearProcessNumbered"/>
    <dgm:cxn modelId="{F7FF708B-9B42-4404-9D98-82C0DF4F5222}" type="presParOf" srcId="{61E61FA2-B6E7-465A-80DE-A78FE966D7BE}" destId="{79FE30A6-57F2-4E9F-88F3-69E2D58E6396}" srcOrd="1" destOrd="0" presId="urn:microsoft.com/office/officeart/2016/7/layout/BasicLinearProcessNumbered"/>
    <dgm:cxn modelId="{469E91C6-140D-49A7-A9A8-B8F6F8A440B9}" type="presParOf" srcId="{61E61FA2-B6E7-465A-80DE-A78FE966D7BE}" destId="{690575A7-508A-41EB-8564-6CBFD7B23F9E}" srcOrd="2" destOrd="0" presId="urn:microsoft.com/office/officeart/2016/7/layout/BasicLinearProcessNumbered"/>
    <dgm:cxn modelId="{ADEAF228-BA95-4918-A3D5-332D9BA02F06}" type="presParOf" srcId="{61E61FA2-B6E7-465A-80DE-A78FE966D7BE}" destId="{7951B128-3221-4F36-AF41-9E33A08BA2B2}" srcOrd="3" destOrd="0" presId="urn:microsoft.com/office/officeart/2016/7/layout/BasicLinearProcessNumbered"/>
    <dgm:cxn modelId="{67985478-5B41-4095-91B8-C6C929B03B42}" type="presParOf" srcId="{5EC3A0AB-E36B-402B-A06F-22472FC50268}" destId="{C6DD1F5C-2D6D-4976-8F5E-609230DFD5CC}" srcOrd="3" destOrd="0" presId="urn:microsoft.com/office/officeart/2016/7/layout/BasicLinearProcessNumbered"/>
    <dgm:cxn modelId="{32BDE252-71EC-4002-8BDF-7EB9E7CEFEC1}" type="presParOf" srcId="{5EC3A0AB-E36B-402B-A06F-22472FC50268}" destId="{D8D4856D-9045-4700-BCD7-26B453EE020D}" srcOrd="4" destOrd="0" presId="urn:microsoft.com/office/officeart/2016/7/layout/BasicLinearProcessNumbered"/>
    <dgm:cxn modelId="{A1A3E836-26E2-4E5D-BB37-D7F42537B954}" type="presParOf" srcId="{D8D4856D-9045-4700-BCD7-26B453EE020D}" destId="{189D9085-160C-461E-A5AE-D8339F5C2EA1}" srcOrd="0" destOrd="0" presId="urn:microsoft.com/office/officeart/2016/7/layout/BasicLinearProcessNumbered"/>
    <dgm:cxn modelId="{EB2422F5-D4BC-444B-93F1-EEF48B2A67D0}" type="presParOf" srcId="{D8D4856D-9045-4700-BCD7-26B453EE020D}" destId="{0869F9AA-B7B0-406E-9E83-DADB96715E43}" srcOrd="1" destOrd="0" presId="urn:microsoft.com/office/officeart/2016/7/layout/BasicLinearProcessNumbered"/>
    <dgm:cxn modelId="{4F75ED39-1F5F-4E77-AC78-ECFC05DB0FE1}" type="presParOf" srcId="{D8D4856D-9045-4700-BCD7-26B453EE020D}" destId="{581CCE18-957D-4B05-A573-E0D60B385A75}" srcOrd="2" destOrd="0" presId="urn:microsoft.com/office/officeart/2016/7/layout/BasicLinearProcessNumbered"/>
    <dgm:cxn modelId="{BA3688DC-0F6E-4BFE-99FE-FF68274D4247}" type="presParOf" srcId="{D8D4856D-9045-4700-BCD7-26B453EE020D}" destId="{24D9B8A8-9A58-4741-9B3D-5C56AA98B80B}" srcOrd="3" destOrd="0" presId="urn:microsoft.com/office/officeart/2016/7/layout/BasicLinearProcessNumbered"/>
    <dgm:cxn modelId="{E1C31182-97D3-40D3-B728-1A2D1E627D9E}" type="presParOf" srcId="{5EC3A0AB-E36B-402B-A06F-22472FC50268}" destId="{698C8CE5-1877-4440-88C3-324B4DB15BA4}" srcOrd="5" destOrd="0" presId="urn:microsoft.com/office/officeart/2016/7/layout/BasicLinearProcessNumbered"/>
    <dgm:cxn modelId="{208A42CE-72B2-48E7-B281-EF63DF778E63}" type="presParOf" srcId="{5EC3A0AB-E36B-402B-A06F-22472FC50268}" destId="{D696F07B-233E-4131-9E54-E0A3DA25E4C1}" srcOrd="6" destOrd="0" presId="urn:microsoft.com/office/officeart/2016/7/layout/BasicLinearProcessNumbered"/>
    <dgm:cxn modelId="{7EAF051E-5A7A-4F25-987F-2E9C58D47A02}" type="presParOf" srcId="{D696F07B-233E-4131-9E54-E0A3DA25E4C1}" destId="{EB88498B-C65A-4D17-BB6F-FE4E61E0B378}" srcOrd="0" destOrd="0" presId="urn:microsoft.com/office/officeart/2016/7/layout/BasicLinearProcessNumbered"/>
    <dgm:cxn modelId="{3611298D-CB57-4336-8BB4-819D0DFC0CEB}" type="presParOf" srcId="{D696F07B-233E-4131-9E54-E0A3DA25E4C1}" destId="{6E2D02C8-C83F-41A1-8945-3E0FB47D2E54}" srcOrd="1" destOrd="0" presId="urn:microsoft.com/office/officeart/2016/7/layout/BasicLinearProcessNumbered"/>
    <dgm:cxn modelId="{9148CB95-1DD1-4724-BB3F-B409621222F9}" type="presParOf" srcId="{D696F07B-233E-4131-9E54-E0A3DA25E4C1}" destId="{51D7BD46-0031-4776-B701-E890819B5B0D}" srcOrd="2" destOrd="0" presId="urn:microsoft.com/office/officeart/2016/7/layout/BasicLinearProcessNumbered"/>
    <dgm:cxn modelId="{AAD456C7-6D8C-4936-A438-B9EB7F3A7DD2}" type="presParOf" srcId="{D696F07B-233E-4131-9E54-E0A3DA25E4C1}" destId="{7D692B15-530F-483C-96E9-28264AE27DCD}" srcOrd="3" destOrd="0" presId="urn:microsoft.com/office/officeart/2016/7/layout/BasicLinearProcessNumbered"/>
    <dgm:cxn modelId="{C6329050-F6D0-4728-A44E-434F72B57F5B}" type="presParOf" srcId="{5EC3A0AB-E36B-402B-A06F-22472FC50268}" destId="{8BEB98A0-24DF-4ED3-AF2E-BCF3619B4F4E}" srcOrd="7" destOrd="0" presId="urn:microsoft.com/office/officeart/2016/7/layout/BasicLinearProcessNumbered"/>
    <dgm:cxn modelId="{F461FEFA-D9A4-4A4C-B653-8D25D03AD4C2}" type="presParOf" srcId="{5EC3A0AB-E36B-402B-A06F-22472FC50268}" destId="{58D62D14-0AE4-468B-BDC7-1E4C17B6B894}" srcOrd="8" destOrd="0" presId="urn:microsoft.com/office/officeart/2016/7/layout/BasicLinearProcessNumbered"/>
    <dgm:cxn modelId="{2194C8BE-F15F-4031-9A4E-57DE5C4355DB}" type="presParOf" srcId="{58D62D14-0AE4-468B-BDC7-1E4C17B6B894}" destId="{4F2A5B42-412E-4F8F-A55F-2BAAD502D089}" srcOrd="0" destOrd="0" presId="urn:microsoft.com/office/officeart/2016/7/layout/BasicLinearProcessNumbered"/>
    <dgm:cxn modelId="{6E410AAC-F859-4B4D-B2A7-7A6A02057B98}" type="presParOf" srcId="{58D62D14-0AE4-468B-BDC7-1E4C17B6B894}" destId="{48215FB6-ED1E-43E6-883C-F052D1E833E0}" srcOrd="1" destOrd="0" presId="urn:microsoft.com/office/officeart/2016/7/layout/BasicLinearProcessNumbered"/>
    <dgm:cxn modelId="{2ABE98A2-0665-413C-BBDE-EAD96FAB0896}" type="presParOf" srcId="{58D62D14-0AE4-468B-BDC7-1E4C17B6B894}" destId="{216AC0BE-2A5C-40F8-A27D-1EB7F80B38BD}" srcOrd="2" destOrd="0" presId="urn:microsoft.com/office/officeart/2016/7/layout/BasicLinearProcessNumbered"/>
    <dgm:cxn modelId="{02C4FAA3-510D-41AC-8D5D-DBC3E8F44030}" type="presParOf" srcId="{58D62D14-0AE4-468B-BDC7-1E4C17B6B894}" destId="{BDF81F45-54A9-4872-AD7F-DCE798DC7DF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CE3D17-00A3-3A42-AFED-BF28E07DE6A8}"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257C677A-95A8-8248-97F7-145CE5274EF0}">
      <dgm:prSet phldrT="[Text]"/>
      <dgm:spPr/>
      <dgm:t>
        <a:bodyPr/>
        <a:lstStyle/>
        <a:p>
          <a:r>
            <a:rPr lang="en-US" dirty="0"/>
            <a:t>Resilience</a:t>
          </a:r>
        </a:p>
      </dgm:t>
    </dgm:pt>
    <dgm:pt modelId="{20AD076E-F0A3-9E4D-A812-5B21360475B4}" type="parTrans" cxnId="{3E6D5618-78EA-7E44-B9B4-B73304998946}">
      <dgm:prSet/>
      <dgm:spPr/>
      <dgm:t>
        <a:bodyPr/>
        <a:lstStyle/>
        <a:p>
          <a:endParaRPr lang="en-US"/>
        </a:p>
      </dgm:t>
    </dgm:pt>
    <dgm:pt modelId="{5379AD7D-C738-5D4F-803E-042330030A4C}" type="sibTrans" cxnId="{3E6D5618-78EA-7E44-B9B4-B73304998946}">
      <dgm:prSet/>
      <dgm:spPr/>
      <dgm:t>
        <a:bodyPr/>
        <a:lstStyle/>
        <a:p>
          <a:endParaRPr lang="en-US"/>
        </a:p>
      </dgm:t>
    </dgm:pt>
    <dgm:pt modelId="{337F8253-6581-EA42-AC47-D282F22BA03D}">
      <dgm:prSet phldrT="[Text]"/>
      <dgm:spPr/>
      <dgm:t>
        <a:bodyPr/>
        <a:lstStyle/>
        <a:p>
          <a:r>
            <a:rPr lang="en-US" dirty="0"/>
            <a:t>Burnout</a:t>
          </a:r>
        </a:p>
      </dgm:t>
    </dgm:pt>
    <dgm:pt modelId="{8EAF9657-2244-2840-BF4B-1C4DBC22ABDE}" type="parTrans" cxnId="{AFF41AE1-CB7E-1542-BC84-9940C31731C8}">
      <dgm:prSet/>
      <dgm:spPr/>
      <dgm:t>
        <a:bodyPr/>
        <a:lstStyle/>
        <a:p>
          <a:endParaRPr lang="en-US"/>
        </a:p>
      </dgm:t>
    </dgm:pt>
    <dgm:pt modelId="{8C904BA1-24A7-F340-B3D2-C434A94F3B80}" type="sibTrans" cxnId="{AFF41AE1-CB7E-1542-BC84-9940C31731C8}">
      <dgm:prSet/>
      <dgm:spPr/>
      <dgm:t>
        <a:bodyPr/>
        <a:lstStyle/>
        <a:p>
          <a:endParaRPr lang="en-US"/>
        </a:p>
      </dgm:t>
    </dgm:pt>
    <dgm:pt modelId="{5FD41913-DFC1-7C40-A2A2-CCAB609226BD}">
      <dgm:prSet phldrT="[Text]"/>
      <dgm:spPr/>
      <dgm:t>
        <a:bodyPr/>
        <a:lstStyle/>
        <a:p>
          <a:r>
            <a:rPr lang="en-US" dirty="0"/>
            <a:t>Moral Distress &amp; Moral Injury</a:t>
          </a:r>
        </a:p>
      </dgm:t>
    </dgm:pt>
    <dgm:pt modelId="{ACA46B8E-81E2-304B-858C-5BA23182508E}" type="parTrans" cxnId="{6F4A5C64-7B5F-554A-BFAF-427104E858F3}">
      <dgm:prSet/>
      <dgm:spPr/>
      <dgm:t>
        <a:bodyPr/>
        <a:lstStyle/>
        <a:p>
          <a:endParaRPr lang="en-US"/>
        </a:p>
      </dgm:t>
    </dgm:pt>
    <dgm:pt modelId="{A627C113-4B0C-6949-8916-27FCD225E8C7}" type="sibTrans" cxnId="{6F4A5C64-7B5F-554A-BFAF-427104E858F3}">
      <dgm:prSet/>
      <dgm:spPr/>
      <dgm:t>
        <a:bodyPr/>
        <a:lstStyle/>
        <a:p>
          <a:endParaRPr lang="en-US"/>
        </a:p>
      </dgm:t>
    </dgm:pt>
    <dgm:pt modelId="{8CBC515F-DCDD-E749-BA0A-278164F8D38C}">
      <dgm:prSet phldrT="[Text]"/>
      <dgm:spPr/>
      <dgm:t>
        <a:bodyPr/>
        <a:lstStyle/>
        <a:p>
          <a:r>
            <a:rPr lang="en-US" dirty="0"/>
            <a:t>Compassion Fatigue</a:t>
          </a:r>
        </a:p>
      </dgm:t>
    </dgm:pt>
    <dgm:pt modelId="{E75A55CC-B40E-E54D-B6AC-09793CBBA37A}" type="parTrans" cxnId="{4D4A11BA-290F-6B4D-B54A-74D4807106DE}">
      <dgm:prSet/>
      <dgm:spPr/>
      <dgm:t>
        <a:bodyPr/>
        <a:lstStyle/>
        <a:p>
          <a:endParaRPr lang="en-US"/>
        </a:p>
      </dgm:t>
    </dgm:pt>
    <dgm:pt modelId="{CC3B5C80-37CD-E240-810D-F2E7FE80026C}" type="sibTrans" cxnId="{4D4A11BA-290F-6B4D-B54A-74D4807106DE}">
      <dgm:prSet/>
      <dgm:spPr/>
      <dgm:t>
        <a:bodyPr/>
        <a:lstStyle/>
        <a:p>
          <a:endParaRPr lang="en-US"/>
        </a:p>
      </dgm:t>
    </dgm:pt>
    <dgm:pt modelId="{CAFCB9AE-E0E7-7D44-AD05-7C90E1527611}">
      <dgm:prSet phldrT="[Text]"/>
      <dgm:spPr/>
      <dgm:t>
        <a:bodyPr/>
        <a:lstStyle/>
        <a:p>
          <a:r>
            <a:rPr lang="en-US" dirty="0"/>
            <a:t>Trauma</a:t>
          </a:r>
        </a:p>
      </dgm:t>
    </dgm:pt>
    <dgm:pt modelId="{7AFF13CD-2DAB-9143-905C-362ED01B5F5F}" type="parTrans" cxnId="{F3431C45-2FD7-9949-BBEA-3792FD90A215}">
      <dgm:prSet/>
      <dgm:spPr/>
      <dgm:t>
        <a:bodyPr/>
        <a:lstStyle/>
        <a:p>
          <a:endParaRPr lang="en-US"/>
        </a:p>
      </dgm:t>
    </dgm:pt>
    <dgm:pt modelId="{27F80269-4EC2-5547-AFFF-6CEC228E8DD7}" type="sibTrans" cxnId="{F3431C45-2FD7-9949-BBEA-3792FD90A215}">
      <dgm:prSet/>
      <dgm:spPr/>
      <dgm:t>
        <a:bodyPr/>
        <a:lstStyle/>
        <a:p>
          <a:endParaRPr lang="en-US"/>
        </a:p>
      </dgm:t>
    </dgm:pt>
    <dgm:pt modelId="{C90B7ABC-196B-5841-B03C-6AB439581737}" type="pres">
      <dgm:prSet presAssocID="{22CE3D17-00A3-3A42-AFED-BF28E07DE6A8}" presName="diagram" presStyleCnt="0">
        <dgm:presLayoutVars>
          <dgm:chMax val="1"/>
          <dgm:dir/>
          <dgm:animLvl val="ctr"/>
          <dgm:resizeHandles val="exact"/>
        </dgm:presLayoutVars>
      </dgm:prSet>
      <dgm:spPr/>
    </dgm:pt>
    <dgm:pt modelId="{CAD1F97D-32D9-844F-A643-27E56DCA1A6D}" type="pres">
      <dgm:prSet presAssocID="{22CE3D17-00A3-3A42-AFED-BF28E07DE6A8}" presName="matrix" presStyleCnt="0"/>
      <dgm:spPr/>
    </dgm:pt>
    <dgm:pt modelId="{556C364C-1DCE-6F45-A35F-74F422E6E752}" type="pres">
      <dgm:prSet presAssocID="{22CE3D17-00A3-3A42-AFED-BF28E07DE6A8}" presName="tile1" presStyleLbl="node1" presStyleIdx="0" presStyleCnt="4"/>
      <dgm:spPr/>
    </dgm:pt>
    <dgm:pt modelId="{211C69D4-6863-094C-9D24-EFB8589D4218}" type="pres">
      <dgm:prSet presAssocID="{22CE3D17-00A3-3A42-AFED-BF28E07DE6A8}" presName="tile1text" presStyleLbl="node1" presStyleIdx="0" presStyleCnt="4">
        <dgm:presLayoutVars>
          <dgm:chMax val="0"/>
          <dgm:chPref val="0"/>
          <dgm:bulletEnabled val="1"/>
        </dgm:presLayoutVars>
      </dgm:prSet>
      <dgm:spPr/>
    </dgm:pt>
    <dgm:pt modelId="{6E6AA904-7614-D547-8E1D-D6E11CEF37FB}" type="pres">
      <dgm:prSet presAssocID="{22CE3D17-00A3-3A42-AFED-BF28E07DE6A8}" presName="tile2" presStyleLbl="node1" presStyleIdx="1" presStyleCnt="4"/>
      <dgm:spPr/>
    </dgm:pt>
    <dgm:pt modelId="{CE3CCFC6-1FD1-B44E-BB0A-909CEF0FF005}" type="pres">
      <dgm:prSet presAssocID="{22CE3D17-00A3-3A42-AFED-BF28E07DE6A8}" presName="tile2text" presStyleLbl="node1" presStyleIdx="1" presStyleCnt="4">
        <dgm:presLayoutVars>
          <dgm:chMax val="0"/>
          <dgm:chPref val="0"/>
          <dgm:bulletEnabled val="1"/>
        </dgm:presLayoutVars>
      </dgm:prSet>
      <dgm:spPr/>
    </dgm:pt>
    <dgm:pt modelId="{A72A5D18-5AF8-7D4D-867E-A3AEABF9B9DD}" type="pres">
      <dgm:prSet presAssocID="{22CE3D17-00A3-3A42-AFED-BF28E07DE6A8}" presName="tile3" presStyleLbl="node1" presStyleIdx="2" presStyleCnt="4"/>
      <dgm:spPr/>
    </dgm:pt>
    <dgm:pt modelId="{B54AF88C-1463-EF4B-9679-307D4FFED08D}" type="pres">
      <dgm:prSet presAssocID="{22CE3D17-00A3-3A42-AFED-BF28E07DE6A8}" presName="tile3text" presStyleLbl="node1" presStyleIdx="2" presStyleCnt="4">
        <dgm:presLayoutVars>
          <dgm:chMax val="0"/>
          <dgm:chPref val="0"/>
          <dgm:bulletEnabled val="1"/>
        </dgm:presLayoutVars>
      </dgm:prSet>
      <dgm:spPr/>
    </dgm:pt>
    <dgm:pt modelId="{A47246E0-A217-CB48-AE26-FCEF490BCDB8}" type="pres">
      <dgm:prSet presAssocID="{22CE3D17-00A3-3A42-AFED-BF28E07DE6A8}" presName="tile4" presStyleLbl="node1" presStyleIdx="3" presStyleCnt="4"/>
      <dgm:spPr/>
    </dgm:pt>
    <dgm:pt modelId="{EBECCCFB-B8D6-9444-B2E5-996C94473B70}" type="pres">
      <dgm:prSet presAssocID="{22CE3D17-00A3-3A42-AFED-BF28E07DE6A8}" presName="tile4text" presStyleLbl="node1" presStyleIdx="3" presStyleCnt="4">
        <dgm:presLayoutVars>
          <dgm:chMax val="0"/>
          <dgm:chPref val="0"/>
          <dgm:bulletEnabled val="1"/>
        </dgm:presLayoutVars>
      </dgm:prSet>
      <dgm:spPr/>
    </dgm:pt>
    <dgm:pt modelId="{B8C12C87-AD2D-1B43-90F8-C22AA65CD503}" type="pres">
      <dgm:prSet presAssocID="{22CE3D17-00A3-3A42-AFED-BF28E07DE6A8}" presName="centerTile" presStyleLbl="fgShp" presStyleIdx="0" presStyleCnt="1">
        <dgm:presLayoutVars>
          <dgm:chMax val="0"/>
          <dgm:chPref val="0"/>
        </dgm:presLayoutVars>
      </dgm:prSet>
      <dgm:spPr/>
    </dgm:pt>
  </dgm:ptLst>
  <dgm:cxnLst>
    <dgm:cxn modelId="{C3F2E311-3D57-D343-BD82-2278FCFD88FC}" type="presOf" srcId="{5FD41913-DFC1-7C40-A2A2-CCAB609226BD}" destId="{CE3CCFC6-1FD1-B44E-BB0A-909CEF0FF005}" srcOrd="1" destOrd="0" presId="urn:microsoft.com/office/officeart/2005/8/layout/matrix1"/>
    <dgm:cxn modelId="{3E6D5618-78EA-7E44-B9B4-B73304998946}" srcId="{22CE3D17-00A3-3A42-AFED-BF28E07DE6A8}" destId="{257C677A-95A8-8248-97F7-145CE5274EF0}" srcOrd="0" destOrd="0" parTransId="{20AD076E-F0A3-9E4D-A812-5B21360475B4}" sibTransId="{5379AD7D-C738-5D4F-803E-042330030A4C}"/>
    <dgm:cxn modelId="{31A6525F-BE58-084F-B703-FD05428DC52C}" type="presOf" srcId="{22CE3D17-00A3-3A42-AFED-BF28E07DE6A8}" destId="{C90B7ABC-196B-5841-B03C-6AB439581737}" srcOrd="0" destOrd="0" presId="urn:microsoft.com/office/officeart/2005/8/layout/matrix1"/>
    <dgm:cxn modelId="{6F4A5C64-7B5F-554A-BFAF-427104E858F3}" srcId="{257C677A-95A8-8248-97F7-145CE5274EF0}" destId="{5FD41913-DFC1-7C40-A2A2-CCAB609226BD}" srcOrd="1" destOrd="0" parTransId="{ACA46B8E-81E2-304B-858C-5BA23182508E}" sibTransId="{A627C113-4B0C-6949-8916-27FCD225E8C7}"/>
    <dgm:cxn modelId="{F3431C45-2FD7-9949-BBEA-3792FD90A215}" srcId="{257C677A-95A8-8248-97F7-145CE5274EF0}" destId="{CAFCB9AE-E0E7-7D44-AD05-7C90E1527611}" srcOrd="3" destOrd="0" parTransId="{7AFF13CD-2DAB-9143-905C-362ED01B5F5F}" sibTransId="{27F80269-4EC2-5547-AFFF-6CEC228E8DD7}"/>
    <dgm:cxn modelId="{7A015C6A-0E6B-C241-B501-EC9715824212}" type="presOf" srcId="{8CBC515F-DCDD-E749-BA0A-278164F8D38C}" destId="{B54AF88C-1463-EF4B-9679-307D4FFED08D}" srcOrd="1" destOrd="0" presId="urn:microsoft.com/office/officeart/2005/8/layout/matrix1"/>
    <dgm:cxn modelId="{2E88AF7F-A693-344F-8D9A-29FFD4F89FAB}" type="presOf" srcId="{CAFCB9AE-E0E7-7D44-AD05-7C90E1527611}" destId="{EBECCCFB-B8D6-9444-B2E5-996C94473B70}" srcOrd="1" destOrd="0" presId="urn:microsoft.com/office/officeart/2005/8/layout/matrix1"/>
    <dgm:cxn modelId="{0AD97B83-BEB5-2C43-9872-259A93571A47}" type="presOf" srcId="{337F8253-6581-EA42-AC47-D282F22BA03D}" destId="{556C364C-1DCE-6F45-A35F-74F422E6E752}" srcOrd="0" destOrd="0" presId="urn:microsoft.com/office/officeart/2005/8/layout/matrix1"/>
    <dgm:cxn modelId="{CB217999-0707-284B-BF20-469C31CE6CAC}" type="presOf" srcId="{CAFCB9AE-E0E7-7D44-AD05-7C90E1527611}" destId="{A47246E0-A217-CB48-AE26-FCEF490BCDB8}" srcOrd="0" destOrd="0" presId="urn:microsoft.com/office/officeart/2005/8/layout/matrix1"/>
    <dgm:cxn modelId="{525479A7-7C4A-A64D-81C6-81DCE31B7980}" type="presOf" srcId="{257C677A-95A8-8248-97F7-145CE5274EF0}" destId="{B8C12C87-AD2D-1B43-90F8-C22AA65CD503}" srcOrd="0" destOrd="0" presId="urn:microsoft.com/office/officeart/2005/8/layout/matrix1"/>
    <dgm:cxn modelId="{489356A9-0F39-CE49-8ADA-A7CA858E538A}" type="presOf" srcId="{5FD41913-DFC1-7C40-A2A2-CCAB609226BD}" destId="{6E6AA904-7614-D547-8E1D-D6E11CEF37FB}" srcOrd="0" destOrd="0" presId="urn:microsoft.com/office/officeart/2005/8/layout/matrix1"/>
    <dgm:cxn modelId="{4D4A11BA-290F-6B4D-B54A-74D4807106DE}" srcId="{257C677A-95A8-8248-97F7-145CE5274EF0}" destId="{8CBC515F-DCDD-E749-BA0A-278164F8D38C}" srcOrd="2" destOrd="0" parTransId="{E75A55CC-B40E-E54D-B6AC-09793CBBA37A}" sibTransId="{CC3B5C80-37CD-E240-810D-F2E7FE80026C}"/>
    <dgm:cxn modelId="{C29736DB-526D-FC45-81FF-6F56A3D66B31}" type="presOf" srcId="{8CBC515F-DCDD-E749-BA0A-278164F8D38C}" destId="{A72A5D18-5AF8-7D4D-867E-A3AEABF9B9DD}" srcOrd="0" destOrd="0" presId="urn:microsoft.com/office/officeart/2005/8/layout/matrix1"/>
    <dgm:cxn modelId="{AFF41AE1-CB7E-1542-BC84-9940C31731C8}" srcId="{257C677A-95A8-8248-97F7-145CE5274EF0}" destId="{337F8253-6581-EA42-AC47-D282F22BA03D}" srcOrd="0" destOrd="0" parTransId="{8EAF9657-2244-2840-BF4B-1C4DBC22ABDE}" sibTransId="{8C904BA1-24A7-F340-B3D2-C434A94F3B80}"/>
    <dgm:cxn modelId="{EA5DD3E2-0758-164D-9266-73466C988D30}" type="presOf" srcId="{337F8253-6581-EA42-AC47-D282F22BA03D}" destId="{211C69D4-6863-094C-9D24-EFB8589D4218}" srcOrd="1" destOrd="0" presId="urn:microsoft.com/office/officeart/2005/8/layout/matrix1"/>
    <dgm:cxn modelId="{674FBD8B-70E1-2E4B-991C-4500F127EFAE}" type="presParOf" srcId="{C90B7ABC-196B-5841-B03C-6AB439581737}" destId="{CAD1F97D-32D9-844F-A643-27E56DCA1A6D}" srcOrd="0" destOrd="0" presId="urn:microsoft.com/office/officeart/2005/8/layout/matrix1"/>
    <dgm:cxn modelId="{183A2182-382C-244F-B9F0-64C7E29465F0}" type="presParOf" srcId="{CAD1F97D-32D9-844F-A643-27E56DCA1A6D}" destId="{556C364C-1DCE-6F45-A35F-74F422E6E752}" srcOrd="0" destOrd="0" presId="urn:microsoft.com/office/officeart/2005/8/layout/matrix1"/>
    <dgm:cxn modelId="{5C1C472E-FF78-2C4C-AAD5-4E72E03703B9}" type="presParOf" srcId="{CAD1F97D-32D9-844F-A643-27E56DCA1A6D}" destId="{211C69D4-6863-094C-9D24-EFB8589D4218}" srcOrd="1" destOrd="0" presId="urn:microsoft.com/office/officeart/2005/8/layout/matrix1"/>
    <dgm:cxn modelId="{94336E62-D23F-EC4D-9F02-B4D4288F3B75}" type="presParOf" srcId="{CAD1F97D-32D9-844F-A643-27E56DCA1A6D}" destId="{6E6AA904-7614-D547-8E1D-D6E11CEF37FB}" srcOrd="2" destOrd="0" presId="urn:microsoft.com/office/officeart/2005/8/layout/matrix1"/>
    <dgm:cxn modelId="{ADB1D159-90CF-3643-B8E5-4A212CA779A3}" type="presParOf" srcId="{CAD1F97D-32D9-844F-A643-27E56DCA1A6D}" destId="{CE3CCFC6-1FD1-B44E-BB0A-909CEF0FF005}" srcOrd="3" destOrd="0" presId="urn:microsoft.com/office/officeart/2005/8/layout/matrix1"/>
    <dgm:cxn modelId="{2E261701-BF9A-BD43-B541-91256DDDD8C8}" type="presParOf" srcId="{CAD1F97D-32D9-844F-A643-27E56DCA1A6D}" destId="{A72A5D18-5AF8-7D4D-867E-A3AEABF9B9DD}" srcOrd="4" destOrd="0" presId="urn:microsoft.com/office/officeart/2005/8/layout/matrix1"/>
    <dgm:cxn modelId="{8D931AC2-ADF2-0448-9D92-DE55D61C4286}" type="presParOf" srcId="{CAD1F97D-32D9-844F-A643-27E56DCA1A6D}" destId="{B54AF88C-1463-EF4B-9679-307D4FFED08D}" srcOrd="5" destOrd="0" presId="urn:microsoft.com/office/officeart/2005/8/layout/matrix1"/>
    <dgm:cxn modelId="{BF40A3AF-E254-9B46-ADA7-F7BE86D3C803}" type="presParOf" srcId="{CAD1F97D-32D9-844F-A643-27E56DCA1A6D}" destId="{A47246E0-A217-CB48-AE26-FCEF490BCDB8}" srcOrd="6" destOrd="0" presId="urn:microsoft.com/office/officeart/2005/8/layout/matrix1"/>
    <dgm:cxn modelId="{5EEE2B6F-0AF7-7246-98F1-4C61247DE256}" type="presParOf" srcId="{CAD1F97D-32D9-844F-A643-27E56DCA1A6D}" destId="{EBECCCFB-B8D6-9444-B2E5-996C94473B70}" srcOrd="7" destOrd="0" presId="urn:microsoft.com/office/officeart/2005/8/layout/matrix1"/>
    <dgm:cxn modelId="{22803426-6104-B842-BE88-5571447FD4D2}" type="presParOf" srcId="{C90B7ABC-196B-5841-B03C-6AB439581737}" destId="{B8C12C87-AD2D-1B43-90F8-C22AA65CD50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7AF0B-5DB0-4984-8D99-B1DFCC57B10A}" type="doc">
      <dgm:prSet loTypeId="urn:microsoft.com/office/officeart/2005/8/layout/process1" loCatId="process" qsTypeId="urn:microsoft.com/office/officeart/2005/8/quickstyle/simple3" qsCatId="simple" csTypeId="urn:microsoft.com/office/officeart/2005/8/colors/accent2_2" csCatId="accent2" phldr="1"/>
      <dgm:spPr/>
    </dgm:pt>
    <dgm:pt modelId="{E807CD38-1B16-4CBA-8458-EC9AC9EFC820}">
      <dgm:prSet phldrT="[Text]"/>
      <dgm:spPr/>
      <dgm:t>
        <a:bodyPr/>
        <a:lstStyle/>
        <a:p>
          <a:r>
            <a:rPr lang="en-US" b="1">
              <a:latin typeface="Century Schoolbook" pitchFamily="18" charset="0"/>
            </a:rPr>
            <a:t>DANGER!!</a:t>
          </a:r>
          <a:endParaRPr lang="en-US" b="1" dirty="0">
            <a:latin typeface="Century Schoolbook" pitchFamily="18" charset="0"/>
          </a:endParaRPr>
        </a:p>
      </dgm:t>
    </dgm:pt>
    <dgm:pt modelId="{5E62A0C5-9352-43CA-B036-15D10B87C6B6}" type="parTrans" cxnId="{BA18FF7A-AD64-44A1-AAAC-108BA164324C}">
      <dgm:prSet/>
      <dgm:spPr/>
      <dgm:t>
        <a:bodyPr/>
        <a:lstStyle/>
        <a:p>
          <a:endParaRPr lang="en-US"/>
        </a:p>
      </dgm:t>
    </dgm:pt>
    <dgm:pt modelId="{51D7B722-14B7-4966-9D7C-EC8B04CD8E15}" type="sibTrans" cxnId="{BA18FF7A-AD64-44A1-AAAC-108BA164324C}">
      <dgm:prSet/>
      <dgm:spPr/>
      <dgm:t>
        <a:bodyPr/>
        <a:lstStyle/>
        <a:p>
          <a:endParaRPr lang="en-US" dirty="0">
            <a:solidFill>
              <a:schemeClr val="tx2"/>
            </a:solidFill>
          </a:endParaRPr>
        </a:p>
      </dgm:t>
    </dgm:pt>
    <dgm:pt modelId="{6DEEDE22-28EF-4C78-AA66-B5369880670F}">
      <dgm:prSet phldrT="[Text]"/>
      <dgm:spPr/>
      <dgm:t>
        <a:bodyPr/>
        <a:lstStyle/>
        <a:p>
          <a:r>
            <a:rPr lang="en-US" b="1">
              <a:latin typeface="Century Schoolbook" pitchFamily="18" charset="0"/>
            </a:rPr>
            <a:t>Fight or Flight Activates                </a:t>
          </a:r>
          <a:r>
            <a:rPr lang="en-US">
              <a:latin typeface="Century Schoolbook" pitchFamily="18" charset="0"/>
            </a:rPr>
            <a:t>(increased heart rate, adrenaline, blood flow to arms and legs; decrease in oxygen to the brain, ability to think clearly, etc.)</a:t>
          </a:r>
          <a:endParaRPr lang="en-US" dirty="0">
            <a:latin typeface="Century Schoolbook" pitchFamily="18" charset="0"/>
          </a:endParaRPr>
        </a:p>
      </dgm:t>
    </dgm:pt>
    <dgm:pt modelId="{6783A31B-F8E8-492F-B624-1F914AB9B72A}" type="parTrans" cxnId="{BF5CA6E6-6557-4CBE-B7C9-FBE4DA05B606}">
      <dgm:prSet/>
      <dgm:spPr/>
      <dgm:t>
        <a:bodyPr/>
        <a:lstStyle/>
        <a:p>
          <a:endParaRPr lang="en-US"/>
        </a:p>
      </dgm:t>
    </dgm:pt>
    <dgm:pt modelId="{C64079C9-EF16-46D3-8DF1-EB08384DBBD5}" type="sibTrans" cxnId="{BF5CA6E6-6557-4CBE-B7C9-FBE4DA05B606}">
      <dgm:prSet/>
      <dgm:spPr/>
      <dgm:t>
        <a:bodyPr/>
        <a:lstStyle/>
        <a:p>
          <a:endParaRPr lang="en-US" dirty="0"/>
        </a:p>
      </dgm:t>
    </dgm:pt>
    <dgm:pt modelId="{EE573CE0-4755-4897-80EA-D1EC609082FC}">
      <dgm:prSet phldrT="[Text]"/>
      <dgm:spPr/>
      <dgm:t>
        <a:bodyPr/>
        <a:lstStyle/>
        <a:p>
          <a:r>
            <a:rPr lang="en-US" b="1">
              <a:latin typeface="Century Schoolbook" pitchFamily="18" charset="0"/>
            </a:rPr>
            <a:t>Fight or Flight </a:t>
          </a:r>
          <a:r>
            <a:rPr lang="en-US">
              <a:latin typeface="Century Schoolbook" pitchFamily="18" charset="0"/>
            </a:rPr>
            <a:t>shuts down              (body regulates) </a:t>
          </a:r>
          <a:endParaRPr lang="en-US" dirty="0">
            <a:latin typeface="Century Schoolbook" pitchFamily="18" charset="0"/>
          </a:endParaRPr>
        </a:p>
      </dgm:t>
    </dgm:pt>
    <dgm:pt modelId="{69D2D79E-F990-4040-A984-778B41C53BAF}" type="parTrans" cxnId="{9AAFBCE3-8144-4988-ADAB-BA56BAE51BEA}">
      <dgm:prSet/>
      <dgm:spPr/>
      <dgm:t>
        <a:bodyPr/>
        <a:lstStyle/>
        <a:p>
          <a:endParaRPr lang="en-US"/>
        </a:p>
      </dgm:t>
    </dgm:pt>
    <dgm:pt modelId="{E4824D40-34A5-4752-91DA-FA7084A9E935}" type="sibTrans" cxnId="{9AAFBCE3-8144-4988-ADAB-BA56BAE51BEA}">
      <dgm:prSet/>
      <dgm:spPr/>
      <dgm:t>
        <a:bodyPr/>
        <a:lstStyle/>
        <a:p>
          <a:endParaRPr lang="en-US"/>
        </a:p>
      </dgm:t>
    </dgm:pt>
    <dgm:pt modelId="{56E07B4E-20E4-43DE-B8D2-2F198D09700C}">
      <dgm:prSet phldrT="[Text]"/>
      <dgm:spPr/>
      <dgm:t>
        <a:bodyPr/>
        <a:lstStyle/>
        <a:p>
          <a:r>
            <a:rPr lang="en-US" b="1">
              <a:latin typeface="Century Schoolbook" pitchFamily="18" charset="0"/>
            </a:rPr>
            <a:t>SAFETY</a:t>
          </a:r>
          <a:endParaRPr lang="en-US" b="1" dirty="0">
            <a:latin typeface="Century Schoolbook" pitchFamily="18" charset="0"/>
          </a:endParaRPr>
        </a:p>
      </dgm:t>
    </dgm:pt>
    <dgm:pt modelId="{0838EBEE-9741-4D94-B519-7E283F91E8ED}" type="parTrans" cxnId="{93963198-2626-4A54-B2F5-5196A8353FD9}">
      <dgm:prSet/>
      <dgm:spPr/>
      <dgm:t>
        <a:bodyPr/>
        <a:lstStyle/>
        <a:p>
          <a:endParaRPr lang="en-US"/>
        </a:p>
      </dgm:t>
    </dgm:pt>
    <dgm:pt modelId="{4D713061-A1FA-466D-90D5-A381BC3A2E9E}" type="sibTrans" cxnId="{93963198-2626-4A54-B2F5-5196A8353FD9}">
      <dgm:prSet/>
      <dgm:spPr/>
      <dgm:t>
        <a:bodyPr/>
        <a:lstStyle/>
        <a:p>
          <a:endParaRPr lang="en-US" dirty="0"/>
        </a:p>
      </dgm:t>
    </dgm:pt>
    <dgm:pt modelId="{B75F2F80-A0AA-4BFA-9DB5-09B815334A98}" type="pres">
      <dgm:prSet presAssocID="{C757AF0B-5DB0-4984-8D99-B1DFCC57B10A}" presName="Name0" presStyleCnt="0">
        <dgm:presLayoutVars>
          <dgm:dir/>
          <dgm:resizeHandles val="exact"/>
        </dgm:presLayoutVars>
      </dgm:prSet>
      <dgm:spPr/>
    </dgm:pt>
    <dgm:pt modelId="{3747D942-A2A6-4DDD-BB3B-19BAEA9E9ED5}" type="pres">
      <dgm:prSet presAssocID="{E807CD38-1B16-4CBA-8458-EC9AC9EFC820}" presName="node" presStyleLbl="node1" presStyleIdx="0" presStyleCnt="4" custLinFactNeighborX="-4860" custLinFactNeighborY="-660">
        <dgm:presLayoutVars>
          <dgm:bulletEnabled val="1"/>
        </dgm:presLayoutVars>
      </dgm:prSet>
      <dgm:spPr/>
    </dgm:pt>
    <dgm:pt modelId="{399E7F93-D713-4F4D-93D1-55AEABE2201E}" type="pres">
      <dgm:prSet presAssocID="{51D7B722-14B7-4966-9D7C-EC8B04CD8E15}" presName="sibTrans" presStyleLbl="sibTrans2D1" presStyleIdx="0" presStyleCnt="3"/>
      <dgm:spPr/>
    </dgm:pt>
    <dgm:pt modelId="{7B76A90C-72BC-4CED-8A4C-66AE80A4B972}" type="pres">
      <dgm:prSet presAssocID="{51D7B722-14B7-4966-9D7C-EC8B04CD8E15}" presName="connectorText" presStyleLbl="sibTrans2D1" presStyleIdx="0" presStyleCnt="3"/>
      <dgm:spPr/>
    </dgm:pt>
    <dgm:pt modelId="{F239DC4A-2C58-4964-9661-3327928BD6DD}" type="pres">
      <dgm:prSet presAssocID="{6DEEDE22-28EF-4C78-AA66-B5369880670F}" presName="node" presStyleLbl="node1" presStyleIdx="1" presStyleCnt="4">
        <dgm:presLayoutVars>
          <dgm:bulletEnabled val="1"/>
        </dgm:presLayoutVars>
      </dgm:prSet>
      <dgm:spPr/>
    </dgm:pt>
    <dgm:pt modelId="{BC23C6CB-78F1-4EEA-B61B-3EE2D20AC5DA}" type="pres">
      <dgm:prSet presAssocID="{C64079C9-EF16-46D3-8DF1-EB08384DBBD5}" presName="sibTrans" presStyleLbl="sibTrans2D1" presStyleIdx="1" presStyleCnt="3"/>
      <dgm:spPr/>
    </dgm:pt>
    <dgm:pt modelId="{0D54835E-631D-4319-A7FA-42258A218C5C}" type="pres">
      <dgm:prSet presAssocID="{C64079C9-EF16-46D3-8DF1-EB08384DBBD5}" presName="connectorText" presStyleLbl="sibTrans2D1" presStyleIdx="1" presStyleCnt="3"/>
      <dgm:spPr/>
    </dgm:pt>
    <dgm:pt modelId="{8936399D-D42B-442C-BDDE-46296C36718C}" type="pres">
      <dgm:prSet presAssocID="{56E07B4E-20E4-43DE-B8D2-2F198D09700C}" presName="node" presStyleLbl="node1" presStyleIdx="2" presStyleCnt="4">
        <dgm:presLayoutVars>
          <dgm:bulletEnabled val="1"/>
        </dgm:presLayoutVars>
      </dgm:prSet>
      <dgm:spPr/>
    </dgm:pt>
    <dgm:pt modelId="{495F191F-0AF3-45FD-AA6C-9B240F96D498}" type="pres">
      <dgm:prSet presAssocID="{4D713061-A1FA-466D-90D5-A381BC3A2E9E}" presName="sibTrans" presStyleLbl="sibTrans2D1" presStyleIdx="2" presStyleCnt="3"/>
      <dgm:spPr/>
    </dgm:pt>
    <dgm:pt modelId="{EF5B411E-3149-4C5A-B43C-C553F587670E}" type="pres">
      <dgm:prSet presAssocID="{4D713061-A1FA-466D-90D5-A381BC3A2E9E}" presName="connectorText" presStyleLbl="sibTrans2D1" presStyleIdx="2" presStyleCnt="3"/>
      <dgm:spPr/>
    </dgm:pt>
    <dgm:pt modelId="{CBDFB39B-2D39-4374-9A48-7F4813471CEF}" type="pres">
      <dgm:prSet presAssocID="{EE573CE0-4755-4897-80EA-D1EC609082FC}" presName="node" presStyleLbl="node1" presStyleIdx="3" presStyleCnt="4">
        <dgm:presLayoutVars>
          <dgm:bulletEnabled val="1"/>
        </dgm:presLayoutVars>
      </dgm:prSet>
      <dgm:spPr/>
    </dgm:pt>
  </dgm:ptLst>
  <dgm:cxnLst>
    <dgm:cxn modelId="{D5F9AC37-3AE7-4293-97CB-A20EBE7ADC7B}" type="presOf" srcId="{C64079C9-EF16-46D3-8DF1-EB08384DBBD5}" destId="{0D54835E-631D-4319-A7FA-42258A218C5C}" srcOrd="1" destOrd="0" presId="urn:microsoft.com/office/officeart/2005/8/layout/process1"/>
    <dgm:cxn modelId="{A77C5A70-16EB-4DAF-885A-FAC6F756F699}" type="presOf" srcId="{6DEEDE22-28EF-4C78-AA66-B5369880670F}" destId="{F239DC4A-2C58-4964-9661-3327928BD6DD}" srcOrd="0" destOrd="0" presId="urn:microsoft.com/office/officeart/2005/8/layout/process1"/>
    <dgm:cxn modelId="{C7FD6973-916F-4345-B2CE-7D5A04932757}" type="presOf" srcId="{4D713061-A1FA-466D-90D5-A381BC3A2E9E}" destId="{495F191F-0AF3-45FD-AA6C-9B240F96D498}" srcOrd="0" destOrd="0" presId="urn:microsoft.com/office/officeart/2005/8/layout/process1"/>
    <dgm:cxn modelId="{CD8C5258-39C2-4CB7-BA72-69FBAFABAF9F}" type="presOf" srcId="{E807CD38-1B16-4CBA-8458-EC9AC9EFC820}" destId="{3747D942-A2A6-4DDD-BB3B-19BAEA9E9ED5}" srcOrd="0" destOrd="0" presId="urn:microsoft.com/office/officeart/2005/8/layout/process1"/>
    <dgm:cxn modelId="{BA18FF7A-AD64-44A1-AAAC-108BA164324C}" srcId="{C757AF0B-5DB0-4984-8D99-B1DFCC57B10A}" destId="{E807CD38-1B16-4CBA-8458-EC9AC9EFC820}" srcOrd="0" destOrd="0" parTransId="{5E62A0C5-9352-43CA-B036-15D10B87C6B6}" sibTransId="{51D7B722-14B7-4966-9D7C-EC8B04CD8E15}"/>
    <dgm:cxn modelId="{2754277F-828E-46AD-9B66-A1D1B60ED4E2}" type="presOf" srcId="{C757AF0B-5DB0-4984-8D99-B1DFCC57B10A}" destId="{B75F2F80-A0AA-4BFA-9DB5-09B815334A98}" srcOrd="0" destOrd="0" presId="urn:microsoft.com/office/officeart/2005/8/layout/process1"/>
    <dgm:cxn modelId="{B0BCA47F-B989-4205-8A7A-02AB2CD8ACEA}" type="presOf" srcId="{C64079C9-EF16-46D3-8DF1-EB08384DBBD5}" destId="{BC23C6CB-78F1-4EEA-B61B-3EE2D20AC5DA}" srcOrd="0" destOrd="0" presId="urn:microsoft.com/office/officeart/2005/8/layout/process1"/>
    <dgm:cxn modelId="{659A4B81-FB54-437E-8785-59FC407E0F5A}" type="presOf" srcId="{51D7B722-14B7-4966-9D7C-EC8B04CD8E15}" destId="{7B76A90C-72BC-4CED-8A4C-66AE80A4B972}" srcOrd="1" destOrd="0" presId="urn:microsoft.com/office/officeart/2005/8/layout/process1"/>
    <dgm:cxn modelId="{DFCB4495-5E6B-4636-9AF9-FBAB76F88FC0}" type="presOf" srcId="{4D713061-A1FA-466D-90D5-A381BC3A2E9E}" destId="{EF5B411E-3149-4C5A-B43C-C553F587670E}" srcOrd="1" destOrd="0" presId="urn:microsoft.com/office/officeart/2005/8/layout/process1"/>
    <dgm:cxn modelId="{93963198-2626-4A54-B2F5-5196A8353FD9}" srcId="{C757AF0B-5DB0-4984-8D99-B1DFCC57B10A}" destId="{56E07B4E-20E4-43DE-B8D2-2F198D09700C}" srcOrd="2" destOrd="0" parTransId="{0838EBEE-9741-4D94-B519-7E283F91E8ED}" sibTransId="{4D713061-A1FA-466D-90D5-A381BC3A2E9E}"/>
    <dgm:cxn modelId="{56B959A0-285B-4AC6-B9EB-CCA085CA311F}" type="presOf" srcId="{EE573CE0-4755-4897-80EA-D1EC609082FC}" destId="{CBDFB39B-2D39-4374-9A48-7F4813471CEF}" srcOrd="0" destOrd="0" presId="urn:microsoft.com/office/officeart/2005/8/layout/process1"/>
    <dgm:cxn modelId="{5C762AE2-E8A2-4EC6-ACD5-23B2298177C4}" type="presOf" srcId="{51D7B722-14B7-4966-9D7C-EC8B04CD8E15}" destId="{399E7F93-D713-4F4D-93D1-55AEABE2201E}" srcOrd="0" destOrd="0" presId="urn:microsoft.com/office/officeart/2005/8/layout/process1"/>
    <dgm:cxn modelId="{9AAFBCE3-8144-4988-ADAB-BA56BAE51BEA}" srcId="{C757AF0B-5DB0-4984-8D99-B1DFCC57B10A}" destId="{EE573CE0-4755-4897-80EA-D1EC609082FC}" srcOrd="3" destOrd="0" parTransId="{69D2D79E-F990-4040-A984-778B41C53BAF}" sibTransId="{E4824D40-34A5-4752-91DA-FA7084A9E935}"/>
    <dgm:cxn modelId="{BF5CA6E6-6557-4CBE-B7C9-FBE4DA05B606}" srcId="{C757AF0B-5DB0-4984-8D99-B1DFCC57B10A}" destId="{6DEEDE22-28EF-4C78-AA66-B5369880670F}" srcOrd="1" destOrd="0" parTransId="{6783A31B-F8E8-492F-B624-1F914AB9B72A}" sibTransId="{C64079C9-EF16-46D3-8DF1-EB08384DBBD5}"/>
    <dgm:cxn modelId="{B37E59F2-630F-4FBB-A3FC-C156186AC3E4}" type="presOf" srcId="{56E07B4E-20E4-43DE-B8D2-2F198D09700C}" destId="{8936399D-D42B-442C-BDDE-46296C36718C}" srcOrd="0" destOrd="0" presId="urn:microsoft.com/office/officeart/2005/8/layout/process1"/>
    <dgm:cxn modelId="{03CDF9F0-76AF-408D-8EE7-62462FC8BCB6}" type="presParOf" srcId="{B75F2F80-A0AA-4BFA-9DB5-09B815334A98}" destId="{3747D942-A2A6-4DDD-BB3B-19BAEA9E9ED5}" srcOrd="0" destOrd="0" presId="urn:microsoft.com/office/officeart/2005/8/layout/process1"/>
    <dgm:cxn modelId="{9E4FA2F3-CEE2-4C65-8A47-A39B232B35D3}" type="presParOf" srcId="{B75F2F80-A0AA-4BFA-9DB5-09B815334A98}" destId="{399E7F93-D713-4F4D-93D1-55AEABE2201E}" srcOrd="1" destOrd="0" presId="urn:microsoft.com/office/officeart/2005/8/layout/process1"/>
    <dgm:cxn modelId="{A0A9B538-4B6D-4024-A6B9-EFBBB7E02B92}" type="presParOf" srcId="{399E7F93-D713-4F4D-93D1-55AEABE2201E}" destId="{7B76A90C-72BC-4CED-8A4C-66AE80A4B972}" srcOrd="0" destOrd="0" presId="urn:microsoft.com/office/officeart/2005/8/layout/process1"/>
    <dgm:cxn modelId="{5BFE2D77-6FDB-4144-A733-434B5748C3B4}" type="presParOf" srcId="{B75F2F80-A0AA-4BFA-9DB5-09B815334A98}" destId="{F239DC4A-2C58-4964-9661-3327928BD6DD}" srcOrd="2" destOrd="0" presId="urn:microsoft.com/office/officeart/2005/8/layout/process1"/>
    <dgm:cxn modelId="{E47415B1-5CF2-43A0-99F1-51E333456D46}" type="presParOf" srcId="{B75F2F80-A0AA-4BFA-9DB5-09B815334A98}" destId="{BC23C6CB-78F1-4EEA-B61B-3EE2D20AC5DA}" srcOrd="3" destOrd="0" presId="urn:microsoft.com/office/officeart/2005/8/layout/process1"/>
    <dgm:cxn modelId="{04388860-912F-41D2-AB27-5B18176C2600}" type="presParOf" srcId="{BC23C6CB-78F1-4EEA-B61B-3EE2D20AC5DA}" destId="{0D54835E-631D-4319-A7FA-42258A218C5C}" srcOrd="0" destOrd="0" presId="urn:microsoft.com/office/officeart/2005/8/layout/process1"/>
    <dgm:cxn modelId="{9CF88B7B-E348-4914-BD7A-A3F6FB1FBB3E}" type="presParOf" srcId="{B75F2F80-A0AA-4BFA-9DB5-09B815334A98}" destId="{8936399D-D42B-442C-BDDE-46296C36718C}" srcOrd="4" destOrd="0" presId="urn:microsoft.com/office/officeart/2005/8/layout/process1"/>
    <dgm:cxn modelId="{5F75034A-4386-49A0-9C50-B6C5CD5418CC}" type="presParOf" srcId="{B75F2F80-A0AA-4BFA-9DB5-09B815334A98}" destId="{495F191F-0AF3-45FD-AA6C-9B240F96D498}" srcOrd="5" destOrd="0" presId="urn:microsoft.com/office/officeart/2005/8/layout/process1"/>
    <dgm:cxn modelId="{5BB6ABC8-65CF-4752-B578-7AEFB636D936}" type="presParOf" srcId="{495F191F-0AF3-45FD-AA6C-9B240F96D498}" destId="{EF5B411E-3149-4C5A-B43C-C553F587670E}" srcOrd="0" destOrd="0" presId="urn:microsoft.com/office/officeart/2005/8/layout/process1"/>
    <dgm:cxn modelId="{FA3080DC-8318-471E-A1A2-F282C9527EEF}" type="presParOf" srcId="{B75F2F80-A0AA-4BFA-9DB5-09B815334A98}" destId="{CBDFB39B-2D39-4374-9A48-7F4813471CE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2AE82B-5F74-43C3-9310-B70670E3F55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B193823-15D4-42BA-B407-920762E734EF}">
      <dgm:prSet/>
      <dgm:spPr>
        <a:solidFill>
          <a:schemeClr val="accent2">
            <a:lumMod val="75000"/>
          </a:schemeClr>
        </a:solidFill>
      </dgm:spPr>
      <dgm:t>
        <a:bodyPr/>
        <a:lstStyle/>
        <a:p>
          <a:r>
            <a:rPr lang="en-US" dirty="0"/>
            <a:t>If trauma is about:</a:t>
          </a:r>
        </a:p>
      </dgm:t>
    </dgm:pt>
    <dgm:pt modelId="{46A602C1-6B4B-4820-B95C-BE213EF9C634}" type="parTrans" cxnId="{184ED0F1-7812-4290-A97F-7C7BFEEA120D}">
      <dgm:prSet/>
      <dgm:spPr/>
      <dgm:t>
        <a:bodyPr/>
        <a:lstStyle/>
        <a:p>
          <a:endParaRPr lang="en-US"/>
        </a:p>
      </dgm:t>
    </dgm:pt>
    <dgm:pt modelId="{1473B607-35C4-4E97-85F2-C0A4BB988335}" type="sibTrans" cxnId="{184ED0F1-7812-4290-A97F-7C7BFEEA120D}">
      <dgm:prSet/>
      <dgm:spPr/>
      <dgm:t>
        <a:bodyPr/>
        <a:lstStyle/>
        <a:p>
          <a:endParaRPr lang="en-US"/>
        </a:p>
      </dgm:t>
    </dgm:pt>
    <dgm:pt modelId="{55E1FB35-5FDF-4799-B60E-B85F9F6BE6D6}">
      <dgm:prSet/>
      <dgm:spPr>
        <a:solidFill>
          <a:schemeClr val="accent2">
            <a:lumMod val="75000"/>
          </a:schemeClr>
        </a:solidFill>
      </dgm:spPr>
      <dgm:t>
        <a:bodyPr/>
        <a:lstStyle/>
        <a:p>
          <a:r>
            <a:rPr lang="en-US" dirty="0"/>
            <a:t>Lack of predictability</a:t>
          </a:r>
        </a:p>
      </dgm:t>
    </dgm:pt>
    <dgm:pt modelId="{BABB11D4-B7CC-457F-A41A-5DA1C3B097E7}" type="parTrans" cxnId="{B4DFC174-7697-4107-8CD8-290B5E064B94}">
      <dgm:prSet/>
      <dgm:spPr/>
      <dgm:t>
        <a:bodyPr/>
        <a:lstStyle/>
        <a:p>
          <a:endParaRPr lang="en-US"/>
        </a:p>
      </dgm:t>
    </dgm:pt>
    <dgm:pt modelId="{A07BA35B-63A3-4860-8D70-69ED6576BA88}" type="sibTrans" cxnId="{B4DFC174-7697-4107-8CD8-290B5E064B94}">
      <dgm:prSet/>
      <dgm:spPr/>
      <dgm:t>
        <a:bodyPr/>
        <a:lstStyle/>
        <a:p>
          <a:endParaRPr lang="en-US"/>
        </a:p>
      </dgm:t>
    </dgm:pt>
    <dgm:pt modelId="{B62287CF-ACF2-4554-A5A9-53DC39372232}">
      <dgm:prSet/>
      <dgm:spPr>
        <a:solidFill>
          <a:schemeClr val="accent2">
            <a:lumMod val="75000"/>
          </a:schemeClr>
        </a:solidFill>
      </dgm:spPr>
      <dgm:t>
        <a:bodyPr/>
        <a:lstStyle/>
        <a:p>
          <a:r>
            <a:rPr lang="en-US" dirty="0"/>
            <a:t>Loss of control</a:t>
          </a:r>
        </a:p>
      </dgm:t>
    </dgm:pt>
    <dgm:pt modelId="{F83C7628-4B02-4A9B-B22C-4F195B2CBFBD}" type="parTrans" cxnId="{F592328A-5A31-4058-8790-B558452DD973}">
      <dgm:prSet/>
      <dgm:spPr/>
      <dgm:t>
        <a:bodyPr/>
        <a:lstStyle/>
        <a:p>
          <a:endParaRPr lang="en-US"/>
        </a:p>
      </dgm:t>
    </dgm:pt>
    <dgm:pt modelId="{D027061E-6B56-49EF-8609-083B98693023}" type="sibTrans" cxnId="{F592328A-5A31-4058-8790-B558452DD973}">
      <dgm:prSet/>
      <dgm:spPr/>
      <dgm:t>
        <a:bodyPr/>
        <a:lstStyle/>
        <a:p>
          <a:endParaRPr lang="en-US"/>
        </a:p>
      </dgm:t>
    </dgm:pt>
    <dgm:pt modelId="{7EF6B605-E79F-43DD-B08C-55B552A1B9CC}">
      <dgm:prSet/>
      <dgm:spPr>
        <a:solidFill>
          <a:schemeClr val="accent2">
            <a:lumMod val="75000"/>
          </a:schemeClr>
        </a:solidFill>
      </dgm:spPr>
      <dgm:t>
        <a:bodyPr/>
        <a:lstStyle/>
        <a:p>
          <a:r>
            <a:rPr lang="en-US" dirty="0"/>
            <a:t>Lack of perceived safety</a:t>
          </a:r>
        </a:p>
      </dgm:t>
    </dgm:pt>
    <dgm:pt modelId="{0FB51D09-0AA0-4081-AB0F-ED02055DA636}" type="parTrans" cxnId="{38023C09-1212-48E1-91D2-998BCC71D410}">
      <dgm:prSet/>
      <dgm:spPr/>
      <dgm:t>
        <a:bodyPr/>
        <a:lstStyle/>
        <a:p>
          <a:endParaRPr lang="en-US"/>
        </a:p>
      </dgm:t>
    </dgm:pt>
    <dgm:pt modelId="{D966A1AD-FDC8-4ECD-861B-0FC0BEC8F55D}" type="sibTrans" cxnId="{38023C09-1212-48E1-91D2-998BCC71D410}">
      <dgm:prSet/>
      <dgm:spPr/>
      <dgm:t>
        <a:bodyPr/>
        <a:lstStyle/>
        <a:p>
          <a:endParaRPr lang="en-US"/>
        </a:p>
      </dgm:t>
    </dgm:pt>
    <dgm:pt modelId="{7F6A2740-A7CD-494E-9B7A-8AB9D28E1009}">
      <dgm:prSet/>
      <dgm:spPr>
        <a:solidFill>
          <a:schemeClr val="accent2">
            <a:lumMod val="75000"/>
          </a:schemeClr>
        </a:solidFill>
      </dgm:spPr>
      <dgm:t>
        <a:bodyPr/>
        <a:lstStyle/>
        <a:p>
          <a:r>
            <a:rPr lang="en-US" dirty="0"/>
            <a:t>Negative worldview of self and others</a:t>
          </a:r>
        </a:p>
      </dgm:t>
    </dgm:pt>
    <dgm:pt modelId="{EC3969C3-272F-47D6-A5D9-AD36166D4DBA}" type="parTrans" cxnId="{F9EB54CB-6102-438A-BBBF-158DF3068869}">
      <dgm:prSet/>
      <dgm:spPr/>
      <dgm:t>
        <a:bodyPr/>
        <a:lstStyle/>
        <a:p>
          <a:endParaRPr lang="en-US"/>
        </a:p>
      </dgm:t>
    </dgm:pt>
    <dgm:pt modelId="{CBC6E6A1-B115-4476-AA3F-7348D9050A3B}" type="sibTrans" cxnId="{F9EB54CB-6102-438A-BBBF-158DF3068869}">
      <dgm:prSet/>
      <dgm:spPr/>
      <dgm:t>
        <a:bodyPr/>
        <a:lstStyle/>
        <a:p>
          <a:endParaRPr lang="en-US"/>
        </a:p>
      </dgm:t>
    </dgm:pt>
    <dgm:pt modelId="{DC22587D-7B0C-4EDF-93D0-98350EAA91B0}">
      <dgm:prSet/>
      <dgm:spPr/>
      <dgm:t>
        <a:bodyPr/>
        <a:lstStyle/>
        <a:p>
          <a:r>
            <a:rPr lang="en-US" dirty="0"/>
            <a:t>Our role is to create an environment in the health setting that gives a sense of all of these and contrasts potential negative cognitions. </a:t>
          </a:r>
        </a:p>
      </dgm:t>
    </dgm:pt>
    <dgm:pt modelId="{29018AC4-F7EF-4BE4-B3FE-262389B7EABE}" type="parTrans" cxnId="{364A2C03-744F-4C29-BFB4-CEB2445F9C26}">
      <dgm:prSet/>
      <dgm:spPr/>
      <dgm:t>
        <a:bodyPr/>
        <a:lstStyle/>
        <a:p>
          <a:endParaRPr lang="en-US"/>
        </a:p>
      </dgm:t>
    </dgm:pt>
    <dgm:pt modelId="{E5AEE6AA-594E-412F-8511-E635AC5F3428}" type="sibTrans" cxnId="{364A2C03-744F-4C29-BFB4-CEB2445F9C26}">
      <dgm:prSet/>
      <dgm:spPr/>
      <dgm:t>
        <a:bodyPr/>
        <a:lstStyle/>
        <a:p>
          <a:endParaRPr lang="en-US"/>
        </a:p>
      </dgm:t>
    </dgm:pt>
    <dgm:pt modelId="{0042F35F-8688-4DE4-A290-26AA6DE56863}" type="pres">
      <dgm:prSet presAssocID="{442AE82B-5F74-43C3-9310-B70670E3F555}" presName="diagram" presStyleCnt="0">
        <dgm:presLayoutVars>
          <dgm:dir/>
          <dgm:resizeHandles val="exact"/>
        </dgm:presLayoutVars>
      </dgm:prSet>
      <dgm:spPr/>
    </dgm:pt>
    <dgm:pt modelId="{5ADCC33A-74B9-4113-9E81-2FBBE531421D}" type="pres">
      <dgm:prSet presAssocID="{1B193823-15D4-42BA-B407-920762E734EF}" presName="node" presStyleLbl="node1" presStyleIdx="0" presStyleCnt="2">
        <dgm:presLayoutVars>
          <dgm:bulletEnabled val="1"/>
        </dgm:presLayoutVars>
      </dgm:prSet>
      <dgm:spPr/>
    </dgm:pt>
    <dgm:pt modelId="{FD14691C-B34E-406F-9C79-2A02AA92A37A}" type="pres">
      <dgm:prSet presAssocID="{1473B607-35C4-4E97-85F2-C0A4BB988335}" presName="sibTrans" presStyleCnt="0"/>
      <dgm:spPr/>
    </dgm:pt>
    <dgm:pt modelId="{61E7480B-04AD-400E-8E00-3F5FD638E261}" type="pres">
      <dgm:prSet presAssocID="{DC22587D-7B0C-4EDF-93D0-98350EAA91B0}" presName="node" presStyleLbl="node1" presStyleIdx="1" presStyleCnt="2">
        <dgm:presLayoutVars>
          <dgm:bulletEnabled val="1"/>
        </dgm:presLayoutVars>
      </dgm:prSet>
      <dgm:spPr/>
    </dgm:pt>
  </dgm:ptLst>
  <dgm:cxnLst>
    <dgm:cxn modelId="{364A2C03-744F-4C29-BFB4-CEB2445F9C26}" srcId="{442AE82B-5F74-43C3-9310-B70670E3F555}" destId="{DC22587D-7B0C-4EDF-93D0-98350EAA91B0}" srcOrd="1" destOrd="0" parTransId="{29018AC4-F7EF-4BE4-B3FE-262389B7EABE}" sibTransId="{E5AEE6AA-594E-412F-8511-E635AC5F3428}"/>
    <dgm:cxn modelId="{38023C09-1212-48E1-91D2-998BCC71D410}" srcId="{1B193823-15D4-42BA-B407-920762E734EF}" destId="{7EF6B605-E79F-43DD-B08C-55B552A1B9CC}" srcOrd="2" destOrd="0" parTransId="{0FB51D09-0AA0-4081-AB0F-ED02055DA636}" sibTransId="{D966A1AD-FDC8-4ECD-861B-0FC0BEC8F55D}"/>
    <dgm:cxn modelId="{28AE4424-29B9-47C1-9709-768A9A894C1C}" type="presOf" srcId="{B62287CF-ACF2-4554-A5A9-53DC39372232}" destId="{5ADCC33A-74B9-4113-9E81-2FBBE531421D}" srcOrd="0" destOrd="2" presId="urn:microsoft.com/office/officeart/2005/8/layout/default"/>
    <dgm:cxn modelId="{888CDD60-7D92-4D91-A971-6DF9E83154C3}" type="presOf" srcId="{DC22587D-7B0C-4EDF-93D0-98350EAA91B0}" destId="{61E7480B-04AD-400E-8E00-3F5FD638E261}" srcOrd="0" destOrd="0" presId="urn:microsoft.com/office/officeart/2005/8/layout/default"/>
    <dgm:cxn modelId="{5315B361-1FDA-4706-97CD-8CAD569704F6}" type="presOf" srcId="{7F6A2740-A7CD-494E-9B7A-8AB9D28E1009}" destId="{5ADCC33A-74B9-4113-9E81-2FBBE531421D}" srcOrd="0" destOrd="4" presId="urn:microsoft.com/office/officeart/2005/8/layout/default"/>
    <dgm:cxn modelId="{06214E64-C8F9-47EB-92AF-F51EFF905A38}" type="presOf" srcId="{442AE82B-5F74-43C3-9310-B70670E3F555}" destId="{0042F35F-8688-4DE4-A290-26AA6DE56863}" srcOrd="0" destOrd="0" presId="urn:microsoft.com/office/officeart/2005/8/layout/default"/>
    <dgm:cxn modelId="{B4DFC174-7697-4107-8CD8-290B5E064B94}" srcId="{1B193823-15D4-42BA-B407-920762E734EF}" destId="{55E1FB35-5FDF-4799-B60E-B85F9F6BE6D6}" srcOrd="0" destOrd="0" parTransId="{BABB11D4-B7CC-457F-A41A-5DA1C3B097E7}" sibTransId="{A07BA35B-63A3-4860-8D70-69ED6576BA88}"/>
    <dgm:cxn modelId="{F592328A-5A31-4058-8790-B558452DD973}" srcId="{1B193823-15D4-42BA-B407-920762E734EF}" destId="{B62287CF-ACF2-4554-A5A9-53DC39372232}" srcOrd="1" destOrd="0" parTransId="{F83C7628-4B02-4A9B-B22C-4F195B2CBFBD}" sibTransId="{D027061E-6B56-49EF-8609-083B98693023}"/>
    <dgm:cxn modelId="{DDE54DBF-52D5-4966-8490-D9D59148A4F9}" type="presOf" srcId="{7EF6B605-E79F-43DD-B08C-55B552A1B9CC}" destId="{5ADCC33A-74B9-4113-9E81-2FBBE531421D}" srcOrd="0" destOrd="3" presId="urn:microsoft.com/office/officeart/2005/8/layout/default"/>
    <dgm:cxn modelId="{F9EB54CB-6102-438A-BBBF-158DF3068869}" srcId="{1B193823-15D4-42BA-B407-920762E734EF}" destId="{7F6A2740-A7CD-494E-9B7A-8AB9D28E1009}" srcOrd="3" destOrd="0" parTransId="{EC3969C3-272F-47D6-A5D9-AD36166D4DBA}" sibTransId="{CBC6E6A1-B115-4476-AA3F-7348D9050A3B}"/>
    <dgm:cxn modelId="{3A5C14CE-910A-4007-8922-97E99643D25F}" type="presOf" srcId="{1B193823-15D4-42BA-B407-920762E734EF}" destId="{5ADCC33A-74B9-4113-9E81-2FBBE531421D}" srcOrd="0" destOrd="0" presId="urn:microsoft.com/office/officeart/2005/8/layout/default"/>
    <dgm:cxn modelId="{0A2E30DA-3B69-4AA0-BBE4-B61E5E7056F7}" type="presOf" srcId="{55E1FB35-5FDF-4799-B60E-B85F9F6BE6D6}" destId="{5ADCC33A-74B9-4113-9E81-2FBBE531421D}" srcOrd="0" destOrd="1" presId="urn:microsoft.com/office/officeart/2005/8/layout/default"/>
    <dgm:cxn modelId="{184ED0F1-7812-4290-A97F-7C7BFEEA120D}" srcId="{442AE82B-5F74-43C3-9310-B70670E3F555}" destId="{1B193823-15D4-42BA-B407-920762E734EF}" srcOrd="0" destOrd="0" parTransId="{46A602C1-6B4B-4820-B95C-BE213EF9C634}" sibTransId="{1473B607-35C4-4E97-85F2-C0A4BB988335}"/>
    <dgm:cxn modelId="{D4EA7175-58E7-43A7-9746-2F4163242445}" type="presParOf" srcId="{0042F35F-8688-4DE4-A290-26AA6DE56863}" destId="{5ADCC33A-74B9-4113-9E81-2FBBE531421D}" srcOrd="0" destOrd="0" presId="urn:microsoft.com/office/officeart/2005/8/layout/default"/>
    <dgm:cxn modelId="{9727F2E8-2042-48D2-86BA-C61C6F1D7098}" type="presParOf" srcId="{0042F35F-8688-4DE4-A290-26AA6DE56863}" destId="{FD14691C-B34E-406F-9C79-2A02AA92A37A}" srcOrd="1" destOrd="0" presId="urn:microsoft.com/office/officeart/2005/8/layout/default"/>
    <dgm:cxn modelId="{023C567D-514A-43FF-8460-90B9965697AA}" type="presParOf" srcId="{0042F35F-8688-4DE4-A290-26AA6DE56863}" destId="{61E7480B-04AD-400E-8E00-3F5FD638E26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956476-DA2E-4B3F-8A8F-15C8B4831DA3}" type="doc">
      <dgm:prSet loTypeId="urn:microsoft.com/office/officeart/2005/8/layout/hProcess4" loCatId="process" qsTypeId="urn:microsoft.com/office/officeart/2005/8/quickstyle/3d4" qsCatId="3D" csTypeId="urn:microsoft.com/office/officeart/2005/8/colors/colorful5" csCatId="colorful" phldr="1"/>
      <dgm:spPr/>
      <dgm:t>
        <a:bodyPr/>
        <a:lstStyle/>
        <a:p>
          <a:endParaRPr lang="en-US"/>
        </a:p>
      </dgm:t>
    </dgm:pt>
    <dgm:pt modelId="{3A57600B-ED78-444F-838C-95525299C526}">
      <dgm:prSet phldrT="[Text]"/>
      <dgm:spPr>
        <a:solidFill>
          <a:schemeClr val="accent1">
            <a:lumMod val="60000"/>
            <a:lumOff val="40000"/>
          </a:schemeClr>
        </a:solidFill>
      </dgm:spPr>
      <dgm:t>
        <a:bodyPr/>
        <a:lstStyle/>
        <a:p>
          <a:r>
            <a:rPr lang="en-US" b="1" dirty="0"/>
            <a:t>Event</a:t>
          </a:r>
          <a:endParaRPr lang="en-US" dirty="0"/>
        </a:p>
      </dgm:t>
    </dgm:pt>
    <dgm:pt modelId="{43C9520A-8DC5-4C72-BF20-C2F1D3B417B9}" type="parTrans" cxnId="{1C162F66-CDF5-449C-A473-92760929CAA8}">
      <dgm:prSet/>
      <dgm:spPr/>
      <dgm:t>
        <a:bodyPr/>
        <a:lstStyle/>
        <a:p>
          <a:endParaRPr lang="en-US"/>
        </a:p>
      </dgm:t>
    </dgm:pt>
    <dgm:pt modelId="{9F4BCDD5-7704-4B41-9E57-82D93E62CF00}" type="sibTrans" cxnId="{1C162F66-CDF5-449C-A473-92760929CAA8}">
      <dgm:prSet/>
      <dgm:spPr>
        <a:solidFill>
          <a:schemeClr val="tx2">
            <a:lumMod val="50000"/>
            <a:lumOff val="50000"/>
          </a:schemeClr>
        </a:solidFill>
      </dgm:spPr>
      <dgm:t>
        <a:bodyPr/>
        <a:lstStyle/>
        <a:p>
          <a:endParaRPr lang="en-US"/>
        </a:p>
      </dgm:t>
    </dgm:pt>
    <dgm:pt modelId="{534EA705-30C6-42C0-9A87-93502DC678E1}">
      <dgm:prSet phldrT="[Text]"/>
      <dgm:spPr>
        <a:ln>
          <a:solidFill>
            <a:schemeClr val="tx2">
              <a:lumMod val="50000"/>
              <a:lumOff val="50000"/>
            </a:schemeClr>
          </a:solidFill>
        </a:ln>
      </dgm:spPr>
      <dgm:t>
        <a:bodyPr/>
        <a:lstStyle/>
        <a:p>
          <a:r>
            <a:rPr lang="en-US" dirty="0"/>
            <a:t>Violent encounter</a:t>
          </a:r>
        </a:p>
      </dgm:t>
    </dgm:pt>
    <dgm:pt modelId="{DE73FC01-AAA4-4743-95DD-C5DD31F5369A}" type="parTrans" cxnId="{5A758BB9-3567-4702-8E07-C79BC866831C}">
      <dgm:prSet/>
      <dgm:spPr/>
      <dgm:t>
        <a:bodyPr/>
        <a:lstStyle/>
        <a:p>
          <a:endParaRPr lang="en-US"/>
        </a:p>
      </dgm:t>
    </dgm:pt>
    <dgm:pt modelId="{B3DFAAF0-2EA8-4AAB-A2B2-EA2F1EE8F080}" type="sibTrans" cxnId="{5A758BB9-3567-4702-8E07-C79BC866831C}">
      <dgm:prSet/>
      <dgm:spPr/>
      <dgm:t>
        <a:bodyPr/>
        <a:lstStyle/>
        <a:p>
          <a:endParaRPr lang="en-US"/>
        </a:p>
      </dgm:t>
    </dgm:pt>
    <dgm:pt modelId="{051BAE37-82A8-4F59-82C9-C396D2011729}">
      <dgm:prSet phldrT="[Text]"/>
      <dgm:spPr>
        <a:ln>
          <a:solidFill>
            <a:schemeClr val="tx2">
              <a:lumMod val="50000"/>
              <a:lumOff val="50000"/>
            </a:schemeClr>
          </a:solidFill>
        </a:ln>
      </dgm:spPr>
      <dgm:t>
        <a:bodyPr/>
        <a:lstStyle/>
        <a:p>
          <a:r>
            <a:rPr lang="en-US" dirty="0"/>
            <a:t>Abrupt end of relationship</a:t>
          </a:r>
        </a:p>
      </dgm:t>
    </dgm:pt>
    <dgm:pt modelId="{4BDA703E-CDA3-4BA5-8F36-486B2A9AD9C0}" type="parTrans" cxnId="{4DCC0C98-423B-47BC-88F6-31C711BB870C}">
      <dgm:prSet/>
      <dgm:spPr/>
      <dgm:t>
        <a:bodyPr/>
        <a:lstStyle/>
        <a:p>
          <a:endParaRPr lang="en-US"/>
        </a:p>
      </dgm:t>
    </dgm:pt>
    <dgm:pt modelId="{0F5051C7-F01C-450D-BD1D-CB709DD554C2}" type="sibTrans" cxnId="{4DCC0C98-423B-47BC-88F6-31C711BB870C}">
      <dgm:prSet/>
      <dgm:spPr/>
      <dgm:t>
        <a:bodyPr/>
        <a:lstStyle/>
        <a:p>
          <a:endParaRPr lang="en-US"/>
        </a:p>
      </dgm:t>
    </dgm:pt>
    <dgm:pt modelId="{7F5596DA-32D0-4668-AF35-544F54CD214C}">
      <dgm:prSet phldrT="[Text]"/>
      <dgm:spPr>
        <a:solidFill>
          <a:srgbClr val="00B050"/>
        </a:solidFill>
      </dgm:spPr>
      <dgm:t>
        <a:bodyPr/>
        <a:lstStyle/>
        <a:p>
          <a:r>
            <a:rPr lang="en-US" b="1" dirty="0"/>
            <a:t>Experience</a:t>
          </a:r>
          <a:endParaRPr lang="en-US" dirty="0"/>
        </a:p>
      </dgm:t>
    </dgm:pt>
    <dgm:pt modelId="{B3ACFF0A-BBAF-4C51-BF76-1A00485F5FE5}" type="parTrans" cxnId="{F935713F-9FA0-4CAD-9574-1CD5A5A2A9D0}">
      <dgm:prSet/>
      <dgm:spPr/>
      <dgm:t>
        <a:bodyPr/>
        <a:lstStyle/>
        <a:p>
          <a:endParaRPr lang="en-US"/>
        </a:p>
      </dgm:t>
    </dgm:pt>
    <dgm:pt modelId="{6A8F4479-0EA2-49C1-BFC0-C301C12165BD}" type="sibTrans" cxnId="{F935713F-9FA0-4CAD-9574-1CD5A5A2A9D0}">
      <dgm:prSet/>
      <dgm:spPr>
        <a:solidFill>
          <a:schemeClr val="bg2">
            <a:lumMod val="50000"/>
          </a:schemeClr>
        </a:solidFill>
      </dgm:spPr>
      <dgm:t>
        <a:bodyPr/>
        <a:lstStyle/>
        <a:p>
          <a:endParaRPr lang="en-US"/>
        </a:p>
      </dgm:t>
    </dgm:pt>
    <dgm:pt modelId="{241B9903-55DD-4ACD-A019-FC0CAD1CAA92}">
      <dgm:prSet phldrT="[Text]"/>
      <dgm:spPr>
        <a:ln>
          <a:solidFill>
            <a:srgbClr val="00B050"/>
          </a:solidFill>
        </a:ln>
      </dgm:spPr>
      <dgm:t>
        <a:bodyPr/>
        <a:lstStyle/>
        <a:p>
          <a:r>
            <a:rPr lang="en-US" dirty="0"/>
            <a:t>Fight, flight, freeze</a:t>
          </a:r>
        </a:p>
      </dgm:t>
    </dgm:pt>
    <dgm:pt modelId="{71F759D9-DFD5-4660-ACF2-02232C821168}" type="parTrans" cxnId="{59BBC04C-FB55-4C87-8812-5EB49B100CA2}">
      <dgm:prSet/>
      <dgm:spPr/>
      <dgm:t>
        <a:bodyPr/>
        <a:lstStyle/>
        <a:p>
          <a:endParaRPr lang="en-US"/>
        </a:p>
      </dgm:t>
    </dgm:pt>
    <dgm:pt modelId="{49178320-AACE-473C-9E2D-4EDC12BFE586}" type="sibTrans" cxnId="{59BBC04C-FB55-4C87-8812-5EB49B100CA2}">
      <dgm:prSet/>
      <dgm:spPr/>
      <dgm:t>
        <a:bodyPr/>
        <a:lstStyle/>
        <a:p>
          <a:endParaRPr lang="en-US"/>
        </a:p>
      </dgm:t>
    </dgm:pt>
    <dgm:pt modelId="{688ACD85-86B5-428B-BBB9-D6585E631395}">
      <dgm:prSet phldrT="[Text]"/>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dgm:spPr>
      <dgm:t>
        <a:bodyPr/>
        <a:lstStyle/>
        <a:p>
          <a:r>
            <a:rPr lang="en-US" b="1" dirty="0"/>
            <a:t>Effects</a:t>
          </a:r>
        </a:p>
      </dgm:t>
    </dgm:pt>
    <dgm:pt modelId="{7A01B0A3-3B92-4B48-8196-F4F88F1B93FE}" type="parTrans" cxnId="{B5FC6282-F45C-4936-9ED8-B369F0C1F567}">
      <dgm:prSet/>
      <dgm:spPr/>
      <dgm:t>
        <a:bodyPr/>
        <a:lstStyle/>
        <a:p>
          <a:endParaRPr lang="en-US"/>
        </a:p>
      </dgm:t>
    </dgm:pt>
    <dgm:pt modelId="{EBE67ED3-B37B-42F6-AC85-DCBADB998CC8}" type="sibTrans" cxnId="{B5FC6282-F45C-4936-9ED8-B369F0C1F567}">
      <dgm:prSet/>
      <dgm:spPr/>
      <dgm:t>
        <a:bodyPr/>
        <a:lstStyle/>
        <a:p>
          <a:endParaRPr lang="en-US"/>
        </a:p>
      </dgm:t>
    </dgm:pt>
    <dgm:pt modelId="{8FBCBB7D-D021-4C18-8A0C-BF54B1EC280F}">
      <dgm:prSet phldrT="[Text]"/>
      <dgm:spPr>
        <a:ln>
          <a:solidFill>
            <a:schemeClr val="bg2">
              <a:lumMod val="50000"/>
            </a:schemeClr>
          </a:solidFill>
        </a:ln>
      </dgm:spPr>
      <dgm:t>
        <a:bodyPr/>
        <a:lstStyle/>
        <a:p>
          <a:r>
            <a:rPr lang="en-US" dirty="0"/>
            <a:t>Depression</a:t>
          </a:r>
        </a:p>
      </dgm:t>
    </dgm:pt>
    <dgm:pt modelId="{8B0DE24C-7089-4EA0-B0FA-39B4820C8E46}" type="parTrans" cxnId="{7EF62BED-04E6-4F11-8B84-C0E8487FA340}">
      <dgm:prSet/>
      <dgm:spPr/>
      <dgm:t>
        <a:bodyPr/>
        <a:lstStyle/>
        <a:p>
          <a:endParaRPr lang="en-US"/>
        </a:p>
      </dgm:t>
    </dgm:pt>
    <dgm:pt modelId="{EFBF0165-824F-4BEC-B738-D505A9D302E8}" type="sibTrans" cxnId="{7EF62BED-04E6-4F11-8B84-C0E8487FA340}">
      <dgm:prSet/>
      <dgm:spPr/>
      <dgm:t>
        <a:bodyPr/>
        <a:lstStyle/>
        <a:p>
          <a:endParaRPr lang="en-US"/>
        </a:p>
      </dgm:t>
    </dgm:pt>
    <dgm:pt modelId="{761C28D9-27ED-4E29-ADEC-78B0CAC7AACB}">
      <dgm:prSet phldrT="[Text]"/>
      <dgm:spPr>
        <a:ln>
          <a:solidFill>
            <a:schemeClr val="bg2">
              <a:lumMod val="50000"/>
            </a:schemeClr>
          </a:solidFill>
        </a:ln>
      </dgm:spPr>
      <dgm:t>
        <a:bodyPr/>
        <a:lstStyle/>
        <a:p>
          <a:r>
            <a:rPr lang="en-US" dirty="0"/>
            <a:t>Isolation</a:t>
          </a:r>
        </a:p>
      </dgm:t>
    </dgm:pt>
    <dgm:pt modelId="{675BFE70-219F-4378-B7E1-4F3B928B2EA0}" type="parTrans" cxnId="{B2F2A3AA-420A-4C49-8B6F-B03BA6FF0AD9}">
      <dgm:prSet/>
      <dgm:spPr/>
      <dgm:t>
        <a:bodyPr/>
        <a:lstStyle/>
        <a:p>
          <a:endParaRPr lang="en-US"/>
        </a:p>
      </dgm:t>
    </dgm:pt>
    <dgm:pt modelId="{D9204B5B-3DAE-4663-80FA-A7EA268DE557}" type="sibTrans" cxnId="{B2F2A3AA-420A-4C49-8B6F-B03BA6FF0AD9}">
      <dgm:prSet/>
      <dgm:spPr/>
      <dgm:t>
        <a:bodyPr/>
        <a:lstStyle/>
        <a:p>
          <a:endParaRPr lang="en-US"/>
        </a:p>
      </dgm:t>
    </dgm:pt>
    <dgm:pt modelId="{9D88B132-18CC-4A1D-B63A-83171CF28933}">
      <dgm:prSet phldrT="[Text]"/>
      <dgm:spPr>
        <a:ln>
          <a:solidFill>
            <a:schemeClr val="bg2">
              <a:lumMod val="50000"/>
            </a:schemeClr>
          </a:solidFill>
        </a:ln>
      </dgm:spPr>
      <dgm:t>
        <a:bodyPr/>
        <a:lstStyle/>
        <a:p>
          <a:r>
            <a:rPr lang="en-US" dirty="0"/>
            <a:t>Loss of appetite</a:t>
          </a:r>
        </a:p>
      </dgm:t>
    </dgm:pt>
    <dgm:pt modelId="{71DCF566-9A6C-4C8F-A022-CC7EDA7C110C}" type="parTrans" cxnId="{92080960-ADD9-4FF5-89CB-CCAE0B67DF45}">
      <dgm:prSet/>
      <dgm:spPr/>
      <dgm:t>
        <a:bodyPr/>
        <a:lstStyle/>
        <a:p>
          <a:endParaRPr lang="en-US"/>
        </a:p>
      </dgm:t>
    </dgm:pt>
    <dgm:pt modelId="{3E27ADB7-4CB1-499F-A467-785C16723EF0}" type="sibTrans" cxnId="{92080960-ADD9-4FF5-89CB-CCAE0B67DF45}">
      <dgm:prSet/>
      <dgm:spPr/>
      <dgm:t>
        <a:bodyPr/>
        <a:lstStyle/>
        <a:p>
          <a:endParaRPr lang="en-US"/>
        </a:p>
      </dgm:t>
    </dgm:pt>
    <dgm:pt modelId="{1FDA829B-BF3C-44C0-8E29-B6351B9A8DA2}">
      <dgm:prSet phldrT="[Text]"/>
      <dgm:spPr>
        <a:ln>
          <a:solidFill>
            <a:schemeClr val="bg2">
              <a:lumMod val="50000"/>
            </a:schemeClr>
          </a:solidFill>
        </a:ln>
      </dgm:spPr>
      <dgm:t>
        <a:bodyPr/>
        <a:lstStyle/>
        <a:p>
          <a:endParaRPr lang="en-US" dirty="0"/>
        </a:p>
      </dgm:t>
    </dgm:pt>
    <dgm:pt modelId="{9103C381-E927-46FF-8AD5-79AAC7B5AED9}" type="parTrans" cxnId="{D4D49653-30F4-4F51-9003-9088FD7F851F}">
      <dgm:prSet/>
      <dgm:spPr/>
      <dgm:t>
        <a:bodyPr/>
        <a:lstStyle/>
        <a:p>
          <a:endParaRPr lang="en-US"/>
        </a:p>
      </dgm:t>
    </dgm:pt>
    <dgm:pt modelId="{CD39ACEE-9F55-4524-B6AB-E7BFF3990E5A}" type="sibTrans" cxnId="{D4D49653-30F4-4F51-9003-9088FD7F851F}">
      <dgm:prSet/>
      <dgm:spPr/>
      <dgm:t>
        <a:bodyPr/>
        <a:lstStyle/>
        <a:p>
          <a:endParaRPr lang="en-US"/>
        </a:p>
      </dgm:t>
    </dgm:pt>
    <dgm:pt modelId="{4C44E65E-D332-4EC9-B65D-79B3B8225227}">
      <dgm:prSet phldrT="[Text]"/>
      <dgm:spPr>
        <a:ln>
          <a:solidFill>
            <a:schemeClr val="bg2">
              <a:lumMod val="50000"/>
            </a:schemeClr>
          </a:solidFill>
        </a:ln>
      </dgm:spPr>
      <dgm:t>
        <a:bodyPr/>
        <a:lstStyle/>
        <a:p>
          <a:r>
            <a:rPr lang="en-US" dirty="0"/>
            <a:t>Anxiety</a:t>
          </a:r>
        </a:p>
      </dgm:t>
    </dgm:pt>
    <dgm:pt modelId="{3B5C10BA-CF4C-43BC-9CC4-F335E7C30143}" type="parTrans" cxnId="{E6D7A403-AE32-4C00-BBC2-8F36EEE8989F}">
      <dgm:prSet/>
      <dgm:spPr/>
      <dgm:t>
        <a:bodyPr/>
        <a:lstStyle/>
        <a:p>
          <a:endParaRPr lang="en-US"/>
        </a:p>
      </dgm:t>
    </dgm:pt>
    <dgm:pt modelId="{090F7B82-D37E-46BE-8EDA-85FFAA0489C6}" type="sibTrans" cxnId="{E6D7A403-AE32-4C00-BBC2-8F36EEE8989F}">
      <dgm:prSet/>
      <dgm:spPr/>
      <dgm:t>
        <a:bodyPr/>
        <a:lstStyle/>
        <a:p>
          <a:endParaRPr lang="en-US"/>
        </a:p>
      </dgm:t>
    </dgm:pt>
    <dgm:pt modelId="{74EFCCB5-3F0B-46EE-880A-FEF5AF9376EB}">
      <dgm:prSet phldrT="[Text]"/>
      <dgm:spPr>
        <a:ln>
          <a:solidFill>
            <a:schemeClr val="tx2">
              <a:lumMod val="50000"/>
              <a:lumOff val="50000"/>
            </a:schemeClr>
          </a:solidFill>
        </a:ln>
      </dgm:spPr>
      <dgm:t>
        <a:bodyPr/>
        <a:lstStyle/>
        <a:p>
          <a:r>
            <a:rPr lang="en-US" dirty="0"/>
            <a:t>Natural Disaster</a:t>
          </a:r>
        </a:p>
      </dgm:t>
    </dgm:pt>
    <dgm:pt modelId="{9C190433-0CA2-42CE-932D-81D69C687C2D}" type="parTrans" cxnId="{994CD923-7426-45F7-849A-B683DF3F52DC}">
      <dgm:prSet/>
      <dgm:spPr/>
      <dgm:t>
        <a:bodyPr/>
        <a:lstStyle/>
        <a:p>
          <a:endParaRPr lang="en-US"/>
        </a:p>
      </dgm:t>
    </dgm:pt>
    <dgm:pt modelId="{0EE1CE35-902C-4CC3-9EEE-B40215D10999}" type="sibTrans" cxnId="{994CD923-7426-45F7-849A-B683DF3F52DC}">
      <dgm:prSet/>
      <dgm:spPr/>
      <dgm:t>
        <a:bodyPr/>
        <a:lstStyle/>
        <a:p>
          <a:endParaRPr lang="en-US"/>
        </a:p>
      </dgm:t>
    </dgm:pt>
    <dgm:pt modelId="{278AD075-3971-486B-A004-DFA035109A69}">
      <dgm:prSet phldrT="[Text]"/>
      <dgm:spPr>
        <a:ln>
          <a:solidFill>
            <a:schemeClr val="tx2">
              <a:lumMod val="50000"/>
              <a:lumOff val="50000"/>
            </a:schemeClr>
          </a:solidFill>
        </a:ln>
      </dgm:spPr>
      <dgm:t>
        <a:bodyPr/>
        <a:lstStyle/>
        <a:p>
          <a:r>
            <a:rPr lang="en-US" dirty="0"/>
            <a:t>Car crash</a:t>
          </a:r>
        </a:p>
      </dgm:t>
    </dgm:pt>
    <dgm:pt modelId="{C8BFD418-E27A-47B2-A063-21F3B6C3C162}" type="parTrans" cxnId="{E2D0626A-7A36-40A9-9793-788CCFCD0DFB}">
      <dgm:prSet/>
      <dgm:spPr/>
      <dgm:t>
        <a:bodyPr/>
        <a:lstStyle/>
        <a:p>
          <a:endParaRPr lang="en-US"/>
        </a:p>
      </dgm:t>
    </dgm:pt>
    <dgm:pt modelId="{6862E9DD-0837-4595-8FE4-812EFD710086}" type="sibTrans" cxnId="{E2D0626A-7A36-40A9-9793-788CCFCD0DFB}">
      <dgm:prSet/>
      <dgm:spPr/>
      <dgm:t>
        <a:bodyPr/>
        <a:lstStyle/>
        <a:p>
          <a:endParaRPr lang="en-US"/>
        </a:p>
      </dgm:t>
    </dgm:pt>
    <dgm:pt modelId="{4FB6F324-D935-446B-B2EF-349B2BFAFB97}">
      <dgm:prSet phldrT="[Text]"/>
      <dgm:spPr>
        <a:ln>
          <a:solidFill>
            <a:schemeClr val="tx2">
              <a:lumMod val="50000"/>
              <a:lumOff val="50000"/>
            </a:schemeClr>
          </a:solidFill>
        </a:ln>
      </dgm:spPr>
      <dgm:t>
        <a:bodyPr/>
        <a:lstStyle/>
        <a:p>
          <a:r>
            <a:rPr lang="en-US" dirty="0"/>
            <a:t>Death</a:t>
          </a:r>
        </a:p>
      </dgm:t>
    </dgm:pt>
    <dgm:pt modelId="{DA542331-87D6-4408-827E-A5CAD6390A05}" type="parTrans" cxnId="{3FD02B4A-0295-4B0A-9733-2E18913D006F}">
      <dgm:prSet/>
      <dgm:spPr/>
      <dgm:t>
        <a:bodyPr/>
        <a:lstStyle/>
        <a:p>
          <a:endParaRPr lang="en-US"/>
        </a:p>
      </dgm:t>
    </dgm:pt>
    <dgm:pt modelId="{1F925CF7-510F-4515-8384-818DA6396DBD}" type="sibTrans" cxnId="{3FD02B4A-0295-4B0A-9733-2E18913D006F}">
      <dgm:prSet/>
      <dgm:spPr/>
      <dgm:t>
        <a:bodyPr/>
        <a:lstStyle/>
        <a:p>
          <a:endParaRPr lang="en-US"/>
        </a:p>
      </dgm:t>
    </dgm:pt>
    <dgm:pt modelId="{A96E52F7-81D5-41EB-82D7-77C808889B7E}" type="pres">
      <dgm:prSet presAssocID="{D6956476-DA2E-4B3F-8A8F-15C8B4831DA3}" presName="Name0" presStyleCnt="0">
        <dgm:presLayoutVars>
          <dgm:dir/>
          <dgm:animLvl val="lvl"/>
          <dgm:resizeHandles val="exact"/>
        </dgm:presLayoutVars>
      </dgm:prSet>
      <dgm:spPr/>
    </dgm:pt>
    <dgm:pt modelId="{4957B7D4-26DA-45D4-A26D-B0FC22815801}" type="pres">
      <dgm:prSet presAssocID="{D6956476-DA2E-4B3F-8A8F-15C8B4831DA3}" presName="tSp" presStyleCnt="0"/>
      <dgm:spPr/>
    </dgm:pt>
    <dgm:pt modelId="{5DECE2E1-B8B2-4FCA-A25B-EE47E39EEB67}" type="pres">
      <dgm:prSet presAssocID="{D6956476-DA2E-4B3F-8A8F-15C8B4831DA3}" presName="bSp" presStyleCnt="0"/>
      <dgm:spPr/>
    </dgm:pt>
    <dgm:pt modelId="{4311B166-3E86-47A2-B765-99F779407C54}" type="pres">
      <dgm:prSet presAssocID="{D6956476-DA2E-4B3F-8A8F-15C8B4831DA3}" presName="process" presStyleCnt="0"/>
      <dgm:spPr/>
    </dgm:pt>
    <dgm:pt modelId="{194F8725-2ED1-45DF-A18B-E8C5BA086B5F}" type="pres">
      <dgm:prSet presAssocID="{3A57600B-ED78-444F-838C-95525299C526}" presName="composite1" presStyleCnt="0"/>
      <dgm:spPr/>
    </dgm:pt>
    <dgm:pt modelId="{8AED5E8A-3065-4244-A347-71B5F9C6349F}" type="pres">
      <dgm:prSet presAssocID="{3A57600B-ED78-444F-838C-95525299C526}" presName="dummyNode1" presStyleLbl="node1" presStyleIdx="0" presStyleCnt="3"/>
      <dgm:spPr/>
    </dgm:pt>
    <dgm:pt modelId="{7A47B623-4789-42CB-A6CE-5E2B743ABFA7}" type="pres">
      <dgm:prSet presAssocID="{3A57600B-ED78-444F-838C-95525299C526}" presName="childNode1" presStyleLbl="bgAcc1" presStyleIdx="0" presStyleCnt="3">
        <dgm:presLayoutVars>
          <dgm:bulletEnabled val="1"/>
        </dgm:presLayoutVars>
      </dgm:prSet>
      <dgm:spPr/>
    </dgm:pt>
    <dgm:pt modelId="{E9C04E7F-03D1-432B-9E96-4776A7CB7E29}" type="pres">
      <dgm:prSet presAssocID="{3A57600B-ED78-444F-838C-95525299C526}" presName="childNode1tx" presStyleLbl="bgAcc1" presStyleIdx="0" presStyleCnt="3">
        <dgm:presLayoutVars>
          <dgm:bulletEnabled val="1"/>
        </dgm:presLayoutVars>
      </dgm:prSet>
      <dgm:spPr/>
    </dgm:pt>
    <dgm:pt modelId="{7DC13948-C796-4DA2-89C4-5A25656580B2}" type="pres">
      <dgm:prSet presAssocID="{3A57600B-ED78-444F-838C-95525299C526}" presName="parentNode1" presStyleLbl="node1" presStyleIdx="0" presStyleCnt="3">
        <dgm:presLayoutVars>
          <dgm:chMax val="1"/>
          <dgm:bulletEnabled val="1"/>
        </dgm:presLayoutVars>
      </dgm:prSet>
      <dgm:spPr/>
    </dgm:pt>
    <dgm:pt modelId="{25D5BEC6-506B-439E-A4C8-04D5B43079BB}" type="pres">
      <dgm:prSet presAssocID="{3A57600B-ED78-444F-838C-95525299C526}" presName="connSite1" presStyleCnt="0"/>
      <dgm:spPr/>
    </dgm:pt>
    <dgm:pt modelId="{7A532B8E-AC5A-47A4-95BE-4C4E05E8D4D7}" type="pres">
      <dgm:prSet presAssocID="{9F4BCDD5-7704-4B41-9E57-82D93E62CF00}" presName="Name9" presStyleLbl="sibTrans2D1" presStyleIdx="0" presStyleCnt="2"/>
      <dgm:spPr/>
    </dgm:pt>
    <dgm:pt modelId="{1C4BF27F-FE9B-45A0-B26C-7483A72AA76A}" type="pres">
      <dgm:prSet presAssocID="{7F5596DA-32D0-4668-AF35-544F54CD214C}" presName="composite2" presStyleCnt="0"/>
      <dgm:spPr/>
    </dgm:pt>
    <dgm:pt modelId="{1E32A298-A457-4D26-8050-6D1DC184B0C1}" type="pres">
      <dgm:prSet presAssocID="{7F5596DA-32D0-4668-AF35-544F54CD214C}" presName="dummyNode2" presStyleLbl="node1" presStyleIdx="0" presStyleCnt="3"/>
      <dgm:spPr/>
    </dgm:pt>
    <dgm:pt modelId="{74596617-50D5-4160-B7B9-4BEAE47339E4}" type="pres">
      <dgm:prSet presAssocID="{7F5596DA-32D0-4668-AF35-544F54CD214C}" presName="childNode2" presStyleLbl="bgAcc1" presStyleIdx="1" presStyleCnt="3">
        <dgm:presLayoutVars>
          <dgm:bulletEnabled val="1"/>
        </dgm:presLayoutVars>
      </dgm:prSet>
      <dgm:spPr/>
    </dgm:pt>
    <dgm:pt modelId="{B92110C7-0661-4222-91D4-8E075267FAC7}" type="pres">
      <dgm:prSet presAssocID="{7F5596DA-32D0-4668-AF35-544F54CD214C}" presName="childNode2tx" presStyleLbl="bgAcc1" presStyleIdx="1" presStyleCnt="3">
        <dgm:presLayoutVars>
          <dgm:bulletEnabled val="1"/>
        </dgm:presLayoutVars>
      </dgm:prSet>
      <dgm:spPr/>
    </dgm:pt>
    <dgm:pt modelId="{BF5624FE-BB6B-4D0D-9B35-0F4657CFBB97}" type="pres">
      <dgm:prSet presAssocID="{7F5596DA-32D0-4668-AF35-544F54CD214C}" presName="parentNode2" presStyleLbl="node1" presStyleIdx="1" presStyleCnt="3">
        <dgm:presLayoutVars>
          <dgm:chMax val="0"/>
          <dgm:bulletEnabled val="1"/>
        </dgm:presLayoutVars>
      </dgm:prSet>
      <dgm:spPr/>
    </dgm:pt>
    <dgm:pt modelId="{2C046C34-5EC9-4981-9E22-52C4B155D58A}" type="pres">
      <dgm:prSet presAssocID="{7F5596DA-32D0-4668-AF35-544F54CD214C}" presName="connSite2" presStyleCnt="0"/>
      <dgm:spPr/>
    </dgm:pt>
    <dgm:pt modelId="{90C81F6A-6F9E-474A-9F5A-A6731F82BF92}" type="pres">
      <dgm:prSet presAssocID="{6A8F4479-0EA2-49C1-BFC0-C301C12165BD}" presName="Name18" presStyleLbl="sibTrans2D1" presStyleIdx="1" presStyleCnt="2"/>
      <dgm:spPr/>
    </dgm:pt>
    <dgm:pt modelId="{26D080D5-B0E9-4E01-A1E1-1DF8A34DF71D}" type="pres">
      <dgm:prSet presAssocID="{688ACD85-86B5-428B-BBB9-D6585E631395}" presName="composite1" presStyleCnt="0"/>
      <dgm:spPr/>
    </dgm:pt>
    <dgm:pt modelId="{B6586B4C-E153-44A4-9553-5C7AE712BCF7}" type="pres">
      <dgm:prSet presAssocID="{688ACD85-86B5-428B-BBB9-D6585E631395}" presName="dummyNode1" presStyleLbl="node1" presStyleIdx="1" presStyleCnt="3"/>
      <dgm:spPr/>
    </dgm:pt>
    <dgm:pt modelId="{716D985F-4B81-453A-854E-4DB03114292A}" type="pres">
      <dgm:prSet presAssocID="{688ACD85-86B5-428B-BBB9-D6585E631395}" presName="childNode1" presStyleLbl="bgAcc1" presStyleIdx="2" presStyleCnt="3">
        <dgm:presLayoutVars>
          <dgm:bulletEnabled val="1"/>
        </dgm:presLayoutVars>
      </dgm:prSet>
      <dgm:spPr/>
    </dgm:pt>
    <dgm:pt modelId="{77F65E67-C297-40B0-BFFC-BB0F14F9CA37}" type="pres">
      <dgm:prSet presAssocID="{688ACD85-86B5-428B-BBB9-D6585E631395}" presName="childNode1tx" presStyleLbl="bgAcc1" presStyleIdx="2" presStyleCnt="3">
        <dgm:presLayoutVars>
          <dgm:bulletEnabled val="1"/>
        </dgm:presLayoutVars>
      </dgm:prSet>
      <dgm:spPr/>
    </dgm:pt>
    <dgm:pt modelId="{433430D3-D05E-441D-BCB7-5C3AC1AE6FAF}" type="pres">
      <dgm:prSet presAssocID="{688ACD85-86B5-428B-BBB9-D6585E631395}" presName="parentNode1" presStyleLbl="node1" presStyleIdx="2" presStyleCnt="3">
        <dgm:presLayoutVars>
          <dgm:chMax val="1"/>
          <dgm:bulletEnabled val="1"/>
        </dgm:presLayoutVars>
      </dgm:prSet>
      <dgm:spPr/>
    </dgm:pt>
    <dgm:pt modelId="{5E6E9116-1BAF-451F-A5B0-2A805B87CEBF}" type="pres">
      <dgm:prSet presAssocID="{688ACD85-86B5-428B-BBB9-D6585E631395}" presName="connSite1" presStyleCnt="0"/>
      <dgm:spPr/>
    </dgm:pt>
  </dgm:ptLst>
  <dgm:cxnLst>
    <dgm:cxn modelId="{E6D7A403-AE32-4C00-BBC2-8F36EEE8989F}" srcId="{688ACD85-86B5-428B-BBB9-D6585E631395}" destId="{4C44E65E-D332-4EC9-B65D-79B3B8225227}" srcOrd="3" destOrd="0" parTransId="{3B5C10BA-CF4C-43BC-9CC4-F335E7C30143}" sibTransId="{090F7B82-D37E-46BE-8EDA-85FFAA0489C6}"/>
    <dgm:cxn modelId="{4CC3E20E-ED31-454F-9413-CEF62F7C6AC4}" type="presOf" srcId="{4C44E65E-D332-4EC9-B65D-79B3B8225227}" destId="{77F65E67-C297-40B0-BFFC-BB0F14F9CA37}" srcOrd="1" destOrd="3" presId="urn:microsoft.com/office/officeart/2005/8/layout/hProcess4"/>
    <dgm:cxn modelId="{80D81213-758E-441D-93DE-45FC334059AE}" type="presOf" srcId="{4FB6F324-D935-446B-B2EF-349B2BFAFB97}" destId="{7A47B623-4789-42CB-A6CE-5E2B743ABFA7}" srcOrd="0" destOrd="3" presId="urn:microsoft.com/office/officeart/2005/8/layout/hProcess4"/>
    <dgm:cxn modelId="{5054C414-134F-4911-BB9A-FB40EF44063D}" type="presOf" srcId="{1FDA829B-BF3C-44C0-8E29-B6351B9A8DA2}" destId="{716D985F-4B81-453A-854E-4DB03114292A}" srcOrd="0" destOrd="4" presId="urn:microsoft.com/office/officeart/2005/8/layout/hProcess4"/>
    <dgm:cxn modelId="{E5515719-E409-4002-93FF-511FC3260DB8}" type="presOf" srcId="{9D88B132-18CC-4A1D-B63A-83171CF28933}" destId="{77F65E67-C297-40B0-BFFC-BB0F14F9CA37}" srcOrd="1" destOrd="1" presId="urn:microsoft.com/office/officeart/2005/8/layout/hProcess4"/>
    <dgm:cxn modelId="{CB560F1A-8835-47CF-B222-C3E908E24145}" type="presOf" srcId="{D6956476-DA2E-4B3F-8A8F-15C8B4831DA3}" destId="{A96E52F7-81D5-41EB-82D7-77C808889B7E}" srcOrd="0" destOrd="0" presId="urn:microsoft.com/office/officeart/2005/8/layout/hProcess4"/>
    <dgm:cxn modelId="{994CD923-7426-45F7-849A-B683DF3F52DC}" srcId="{3A57600B-ED78-444F-838C-95525299C526}" destId="{74EFCCB5-3F0B-46EE-880A-FEF5AF9376EB}" srcOrd="1" destOrd="0" parTransId="{9C190433-0CA2-42CE-932D-81D69C687C2D}" sibTransId="{0EE1CE35-902C-4CC3-9EEE-B40215D10999}"/>
    <dgm:cxn modelId="{54708130-3451-4E48-8248-A5DD11B82FB4}" type="presOf" srcId="{74EFCCB5-3F0B-46EE-880A-FEF5AF9376EB}" destId="{7A47B623-4789-42CB-A6CE-5E2B743ABFA7}" srcOrd="0" destOrd="1" presId="urn:microsoft.com/office/officeart/2005/8/layout/hProcess4"/>
    <dgm:cxn modelId="{A188D838-02E6-4786-8320-ABCCD9F722CE}" type="presOf" srcId="{761C28D9-27ED-4E29-ADEC-78B0CAC7AACB}" destId="{77F65E67-C297-40B0-BFFC-BB0F14F9CA37}" srcOrd="1" destOrd="2" presId="urn:microsoft.com/office/officeart/2005/8/layout/hProcess4"/>
    <dgm:cxn modelId="{DB5CF839-6AE5-459A-9599-96AB5BC0F06C}" type="presOf" srcId="{4FB6F324-D935-446B-B2EF-349B2BFAFB97}" destId="{E9C04E7F-03D1-432B-9E96-4776A7CB7E29}" srcOrd="1" destOrd="3" presId="urn:microsoft.com/office/officeart/2005/8/layout/hProcess4"/>
    <dgm:cxn modelId="{9899263D-04B0-4A8E-894C-BE27A3D2BAAC}" type="presOf" srcId="{534EA705-30C6-42C0-9A87-93502DC678E1}" destId="{E9C04E7F-03D1-432B-9E96-4776A7CB7E29}" srcOrd="1" destOrd="0" presId="urn:microsoft.com/office/officeart/2005/8/layout/hProcess4"/>
    <dgm:cxn modelId="{F935713F-9FA0-4CAD-9574-1CD5A5A2A9D0}" srcId="{D6956476-DA2E-4B3F-8A8F-15C8B4831DA3}" destId="{7F5596DA-32D0-4668-AF35-544F54CD214C}" srcOrd="1" destOrd="0" parTransId="{B3ACFF0A-BBAF-4C51-BF76-1A00485F5FE5}" sibTransId="{6A8F4479-0EA2-49C1-BFC0-C301C12165BD}"/>
    <dgm:cxn modelId="{8710A55D-53C3-4286-9841-2A3CC1D43844}" type="presOf" srcId="{8FBCBB7D-D021-4C18-8A0C-BF54B1EC280F}" destId="{716D985F-4B81-453A-854E-4DB03114292A}" srcOrd="0" destOrd="0" presId="urn:microsoft.com/office/officeart/2005/8/layout/hProcess4"/>
    <dgm:cxn modelId="{BC4AEE5D-584E-4475-A1FB-23E220E1E52D}" type="presOf" srcId="{688ACD85-86B5-428B-BBB9-D6585E631395}" destId="{433430D3-D05E-441D-BCB7-5C3AC1AE6FAF}" srcOrd="0" destOrd="0" presId="urn:microsoft.com/office/officeart/2005/8/layout/hProcess4"/>
    <dgm:cxn modelId="{92080960-ADD9-4FF5-89CB-CCAE0B67DF45}" srcId="{688ACD85-86B5-428B-BBB9-D6585E631395}" destId="{9D88B132-18CC-4A1D-B63A-83171CF28933}" srcOrd="1" destOrd="0" parTransId="{71DCF566-9A6C-4C8F-A022-CC7EDA7C110C}" sibTransId="{3E27ADB7-4CB1-499F-A467-785C16723EF0}"/>
    <dgm:cxn modelId="{65EB3342-80BB-4C1B-85E3-E3B376864E94}" type="presOf" srcId="{051BAE37-82A8-4F59-82C9-C396D2011729}" destId="{E9C04E7F-03D1-432B-9E96-4776A7CB7E29}" srcOrd="1" destOrd="4" presId="urn:microsoft.com/office/officeart/2005/8/layout/hProcess4"/>
    <dgm:cxn modelId="{1C162F66-CDF5-449C-A473-92760929CAA8}" srcId="{D6956476-DA2E-4B3F-8A8F-15C8B4831DA3}" destId="{3A57600B-ED78-444F-838C-95525299C526}" srcOrd="0" destOrd="0" parTransId="{43C9520A-8DC5-4C72-BF20-C2F1D3B417B9}" sibTransId="{9F4BCDD5-7704-4B41-9E57-82D93E62CF00}"/>
    <dgm:cxn modelId="{803C2B4A-2074-4822-94A7-D52F5A15A8FC}" type="presOf" srcId="{3A57600B-ED78-444F-838C-95525299C526}" destId="{7DC13948-C796-4DA2-89C4-5A25656580B2}" srcOrd="0" destOrd="0" presId="urn:microsoft.com/office/officeart/2005/8/layout/hProcess4"/>
    <dgm:cxn modelId="{3FD02B4A-0295-4B0A-9733-2E18913D006F}" srcId="{3A57600B-ED78-444F-838C-95525299C526}" destId="{4FB6F324-D935-446B-B2EF-349B2BFAFB97}" srcOrd="3" destOrd="0" parTransId="{DA542331-87D6-4408-827E-A5CAD6390A05}" sibTransId="{1F925CF7-510F-4515-8384-818DA6396DBD}"/>
    <dgm:cxn modelId="{E2D0626A-7A36-40A9-9793-788CCFCD0DFB}" srcId="{3A57600B-ED78-444F-838C-95525299C526}" destId="{278AD075-3971-486B-A004-DFA035109A69}" srcOrd="2" destOrd="0" parTransId="{C8BFD418-E27A-47B2-A063-21F3B6C3C162}" sibTransId="{6862E9DD-0837-4595-8FE4-812EFD710086}"/>
    <dgm:cxn modelId="{8F2AA96C-5461-4393-B858-51E2A45215AC}" type="presOf" srcId="{761C28D9-27ED-4E29-ADEC-78B0CAC7AACB}" destId="{716D985F-4B81-453A-854E-4DB03114292A}" srcOrd="0" destOrd="2" presId="urn:microsoft.com/office/officeart/2005/8/layout/hProcess4"/>
    <dgm:cxn modelId="{59BBC04C-FB55-4C87-8812-5EB49B100CA2}" srcId="{7F5596DA-32D0-4668-AF35-544F54CD214C}" destId="{241B9903-55DD-4ACD-A019-FC0CAD1CAA92}" srcOrd="0" destOrd="0" parTransId="{71F759D9-DFD5-4660-ACF2-02232C821168}" sibTransId="{49178320-AACE-473C-9E2D-4EDC12BFE586}"/>
    <dgm:cxn modelId="{2C5C6E6D-5715-4972-8743-3BB9DF62C3C8}" type="presOf" srcId="{534EA705-30C6-42C0-9A87-93502DC678E1}" destId="{7A47B623-4789-42CB-A6CE-5E2B743ABFA7}" srcOrd="0" destOrd="0" presId="urn:microsoft.com/office/officeart/2005/8/layout/hProcess4"/>
    <dgm:cxn modelId="{D4D49653-30F4-4F51-9003-9088FD7F851F}" srcId="{688ACD85-86B5-428B-BBB9-D6585E631395}" destId="{1FDA829B-BF3C-44C0-8E29-B6351B9A8DA2}" srcOrd="4" destOrd="0" parTransId="{9103C381-E927-46FF-8AD5-79AAC7B5AED9}" sibTransId="{CD39ACEE-9F55-4524-B6AB-E7BFF3990E5A}"/>
    <dgm:cxn modelId="{C235BE79-AC81-4D33-AD0F-9A083D447A8B}" type="presOf" srcId="{9F4BCDD5-7704-4B41-9E57-82D93E62CF00}" destId="{7A532B8E-AC5A-47A4-95BE-4C4E05E8D4D7}" srcOrd="0" destOrd="0" presId="urn:microsoft.com/office/officeart/2005/8/layout/hProcess4"/>
    <dgm:cxn modelId="{B5FC6282-F45C-4936-9ED8-B369F0C1F567}" srcId="{D6956476-DA2E-4B3F-8A8F-15C8B4831DA3}" destId="{688ACD85-86B5-428B-BBB9-D6585E631395}" srcOrd="2" destOrd="0" parTransId="{7A01B0A3-3B92-4B48-8196-F4F88F1B93FE}" sibTransId="{EBE67ED3-B37B-42F6-AC85-DCBADB998CC8}"/>
    <dgm:cxn modelId="{2D41C48C-8CC9-4661-BD85-F3183CDDE5CC}" type="presOf" srcId="{241B9903-55DD-4ACD-A019-FC0CAD1CAA92}" destId="{74596617-50D5-4160-B7B9-4BEAE47339E4}" srcOrd="0" destOrd="0" presId="urn:microsoft.com/office/officeart/2005/8/layout/hProcess4"/>
    <dgm:cxn modelId="{4DCC0C98-423B-47BC-88F6-31C711BB870C}" srcId="{3A57600B-ED78-444F-838C-95525299C526}" destId="{051BAE37-82A8-4F59-82C9-C396D2011729}" srcOrd="4" destOrd="0" parTransId="{4BDA703E-CDA3-4BA5-8F36-486B2A9AD9C0}" sibTransId="{0F5051C7-F01C-450D-BD1D-CB709DD554C2}"/>
    <dgm:cxn modelId="{AC3F8898-3A26-4E23-8097-4F07207662C7}" type="presOf" srcId="{4C44E65E-D332-4EC9-B65D-79B3B8225227}" destId="{716D985F-4B81-453A-854E-4DB03114292A}" srcOrd="0" destOrd="3" presId="urn:microsoft.com/office/officeart/2005/8/layout/hProcess4"/>
    <dgm:cxn modelId="{515E5699-4A5D-4932-BC62-831D451AD40C}" type="presOf" srcId="{1FDA829B-BF3C-44C0-8E29-B6351B9A8DA2}" destId="{77F65E67-C297-40B0-BFFC-BB0F14F9CA37}" srcOrd="1" destOrd="4" presId="urn:microsoft.com/office/officeart/2005/8/layout/hProcess4"/>
    <dgm:cxn modelId="{2D12459F-7A27-4D5F-9A43-DE643EC1E1B4}" type="presOf" srcId="{051BAE37-82A8-4F59-82C9-C396D2011729}" destId="{7A47B623-4789-42CB-A6CE-5E2B743ABFA7}" srcOrd="0" destOrd="4" presId="urn:microsoft.com/office/officeart/2005/8/layout/hProcess4"/>
    <dgm:cxn modelId="{B2F2A3AA-420A-4C49-8B6F-B03BA6FF0AD9}" srcId="{688ACD85-86B5-428B-BBB9-D6585E631395}" destId="{761C28D9-27ED-4E29-ADEC-78B0CAC7AACB}" srcOrd="2" destOrd="0" parTransId="{675BFE70-219F-4378-B7E1-4F3B928B2EA0}" sibTransId="{D9204B5B-3DAE-4663-80FA-A7EA268DE557}"/>
    <dgm:cxn modelId="{3340D7AE-9725-46A0-A1B6-B966F99EA241}" type="presOf" srcId="{7F5596DA-32D0-4668-AF35-544F54CD214C}" destId="{BF5624FE-BB6B-4D0D-9B35-0F4657CFBB97}" srcOrd="0" destOrd="0" presId="urn:microsoft.com/office/officeart/2005/8/layout/hProcess4"/>
    <dgm:cxn modelId="{5C160FB8-6C29-4413-BB55-6598AD390E8F}" type="presOf" srcId="{278AD075-3971-486B-A004-DFA035109A69}" destId="{E9C04E7F-03D1-432B-9E96-4776A7CB7E29}" srcOrd="1" destOrd="2" presId="urn:microsoft.com/office/officeart/2005/8/layout/hProcess4"/>
    <dgm:cxn modelId="{5A758BB9-3567-4702-8E07-C79BC866831C}" srcId="{3A57600B-ED78-444F-838C-95525299C526}" destId="{534EA705-30C6-42C0-9A87-93502DC678E1}" srcOrd="0" destOrd="0" parTransId="{DE73FC01-AAA4-4743-95DD-C5DD31F5369A}" sibTransId="{B3DFAAF0-2EA8-4AAB-A2B2-EA2F1EE8F080}"/>
    <dgm:cxn modelId="{177149BB-270D-4CA1-AE13-DC7C3ED584AD}" type="presOf" srcId="{6A8F4479-0EA2-49C1-BFC0-C301C12165BD}" destId="{90C81F6A-6F9E-474A-9F5A-A6731F82BF92}" srcOrd="0" destOrd="0" presId="urn:microsoft.com/office/officeart/2005/8/layout/hProcess4"/>
    <dgm:cxn modelId="{80C182CE-897C-45FC-B06A-3D6B7C2D0DF1}" type="presOf" srcId="{278AD075-3971-486B-A004-DFA035109A69}" destId="{7A47B623-4789-42CB-A6CE-5E2B743ABFA7}" srcOrd="0" destOrd="2" presId="urn:microsoft.com/office/officeart/2005/8/layout/hProcess4"/>
    <dgm:cxn modelId="{87C10DDA-F223-4426-98F9-F78EAA925EB3}" type="presOf" srcId="{74EFCCB5-3F0B-46EE-880A-FEF5AF9376EB}" destId="{E9C04E7F-03D1-432B-9E96-4776A7CB7E29}" srcOrd="1" destOrd="1" presId="urn:microsoft.com/office/officeart/2005/8/layout/hProcess4"/>
    <dgm:cxn modelId="{2CFFC4E4-A95C-4198-ABC0-80FC06741E6B}" type="presOf" srcId="{9D88B132-18CC-4A1D-B63A-83171CF28933}" destId="{716D985F-4B81-453A-854E-4DB03114292A}" srcOrd="0" destOrd="1" presId="urn:microsoft.com/office/officeart/2005/8/layout/hProcess4"/>
    <dgm:cxn modelId="{7B5066EB-E7C9-4447-9588-E776C11E2088}" type="presOf" srcId="{241B9903-55DD-4ACD-A019-FC0CAD1CAA92}" destId="{B92110C7-0661-4222-91D4-8E075267FAC7}" srcOrd="1" destOrd="0" presId="urn:microsoft.com/office/officeart/2005/8/layout/hProcess4"/>
    <dgm:cxn modelId="{7EF62BED-04E6-4F11-8B84-C0E8487FA340}" srcId="{688ACD85-86B5-428B-BBB9-D6585E631395}" destId="{8FBCBB7D-D021-4C18-8A0C-BF54B1EC280F}" srcOrd="0" destOrd="0" parTransId="{8B0DE24C-7089-4EA0-B0FA-39B4820C8E46}" sibTransId="{EFBF0165-824F-4BEC-B738-D505A9D302E8}"/>
    <dgm:cxn modelId="{29BBD3F4-0831-4E6B-A9F6-B44F90C39005}" type="presOf" srcId="{8FBCBB7D-D021-4C18-8A0C-BF54B1EC280F}" destId="{77F65E67-C297-40B0-BFFC-BB0F14F9CA37}" srcOrd="1" destOrd="0" presId="urn:microsoft.com/office/officeart/2005/8/layout/hProcess4"/>
    <dgm:cxn modelId="{E930267B-4452-4C8E-8D95-A6AFED286B3E}" type="presParOf" srcId="{A96E52F7-81D5-41EB-82D7-77C808889B7E}" destId="{4957B7D4-26DA-45D4-A26D-B0FC22815801}" srcOrd="0" destOrd="0" presId="urn:microsoft.com/office/officeart/2005/8/layout/hProcess4"/>
    <dgm:cxn modelId="{0D9A4CB1-2321-4F26-B2ED-95039BE6AC15}" type="presParOf" srcId="{A96E52F7-81D5-41EB-82D7-77C808889B7E}" destId="{5DECE2E1-B8B2-4FCA-A25B-EE47E39EEB67}" srcOrd="1" destOrd="0" presId="urn:microsoft.com/office/officeart/2005/8/layout/hProcess4"/>
    <dgm:cxn modelId="{22045739-E688-4F77-A4C4-2D04DE7EB41F}" type="presParOf" srcId="{A96E52F7-81D5-41EB-82D7-77C808889B7E}" destId="{4311B166-3E86-47A2-B765-99F779407C54}" srcOrd="2" destOrd="0" presId="urn:microsoft.com/office/officeart/2005/8/layout/hProcess4"/>
    <dgm:cxn modelId="{41FEF657-41FE-4133-BF6D-7277D2C071FF}" type="presParOf" srcId="{4311B166-3E86-47A2-B765-99F779407C54}" destId="{194F8725-2ED1-45DF-A18B-E8C5BA086B5F}" srcOrd="0" destOrd="0" presId="urn:microsoft.com/office/officeart/2005/8/layout/hProcess4"/>
    <dgm:cxn modelId="{13B8EE3A-7952-45D7-A293-9849CB9748EB}" type="presParOf" srcId="{194F8725-2ED1-45DF-A18B-E8C5BA086B5F}" destId="{8AED5E8A-3065-4244-A347-71B5F9C6349F}" srcOrd="0" destOrd="0" presId="urn:microsoft.com/office/officeart/2005/8/layout/hProcess4"/>
    <dgm:cxn modelId="{F4502605-5260-49CD-9518-E58B5FBC3EAF}" type="presParOf" srcId="{194F8725-2ED1-45DF-A18B-E8C5BA086B5F}" destId="{7A47B623-4789-42CB-A6CE-5E2B743ABFA7}" srcOrd="1" destOrd="0" presId="urn:microsoft.com/office/officeart/2005/8/layout/hProcess4"/>
    <dgm:cxn modelId="{0CA91471-B3AA-492F-9072-76C6AA192585}" type="presParOf" srcId="{194F8725-2ED1-45DF-A18B-E8C5BA086B5F}" destId="{E9C04E7F-03D1-432B-9E96-4776A7CB7E29}" srcOrd="2" destOrd="0" presId="urn:microsoft.com/office/officeart/2005/8/layout/hProcess4"/>
    <dgm:cxn modelId="{3101589B-2A67-4564-8778-9769510996AB}" type="presParOf" srcId="{194F8725-2ED1-45DF-A18B-E8C5BA086B5F}" destId="{7DC13948-C796-4DA2-89C4-5A25656580B2}" srcOrd="3" destOrd="0" presId="urn:microsoft.com/office/officeart/2005/8/layout/hProcess4"/>
    <dgm:cxn modelId="{4A7C8EE3-1964-42D5-9091-6EBD5E84BFBC}" type="presParOf" srcId="{194F8725-2ED1-45DF-A18B-E8C5BA086B5F}" destId="{25D5BEC6-506B-439E-A4C8-04D5B43079BB}" srcOrd="4" destOrd="0" presId="urn:microsoft.com/office/officeart/2005/8/layout/hProcess4"/>
    <dgm:cxn modelId="{5BF3E0ED-F64B-47EF-B346-0B4F5EADF38F}" type="presParOf" srcId="{4311B166-3E86-47A2-B765-99F779407C54}" destId="{7A532B8E-AC5A-47A4-95BE-4C4E05E8D4D7}" srcOrd="1" destOrd="0" presId="urn:microsoft.com/office/officeart/2005/8/layout/hProcess4"/>
    <dgm:cxn modelId="{907586CE-ABB1-4D42-8AD8-C903CF283FFE}" type="presParOf" srcId="{4311B166-3E86-47A2-B765-99F779407C54}" destId="{1C4BF27F-FE9B-45A0-B26C-7483A72AA76A}" srcOrd="2" destOrd="0" presId="urn:microsoft.com/office/officeart/2005/8/layout/hProcess4"/>
    <dgm:cxn modelId="{BE892BE5-8908-4F14-8F8A-44D5528B4D7C}" type="presParOf" srcId="{1C4BF27F-FE9B-45A0-B26C-7483A72AA76A}" destId="{1E32A298-A457-4D26-8050-6D1DC184B0C1}" srcOrd="0" destOrd="0" presId="urn:microsoft.com/office/officeart/2005/8/layout/hProcess4"/>
    <dgm:cxn modelId="{AD62588A-095F-4C32-957F-7FA3F8DA72EE}" type="presParOf" srcId="{1C4BF27F-FE9B-45A0-B26C-7483A72AA76A}" destId="{74596617-50D5-4160-B7B9-4BEAE47339E4}" srcOrd="1" destOrd="0" presId="urn:microsoft.com/office/officeart/2005/8/layout/hProcess4"/>
    <dgm:cxn modelId="{9A60340F-8F91-4021-9F8D-26287152A98A}" type="presParOf" srcId="{1C4BF27F-FE9B-45A0-B26C-7483A72AA76A}" destId="{B92110C7-0661-4222-91D4-8E075267FAC7}" srcOrd="2" destOrd="0" presId="urn:microsoft.com/office/officeart/2005/8/layout/hProcess4"/>
    <dgm:cxn modelId="{15D797E9-220A-48BD-B0C3-2116FA727740}" type="presParOf" srcId="{1C4BF27F-FE9B-45A0-B26C-7483A72AA76A}" destId="{BF5624FE-BB6B-4D0D-9B35-0F4657CFBB97}" srcOrd="3" destOrd="0" presId="urn:microsoft.com/office/officeart/2005/8/layout/hProcess4"/>
    <dgm:cxn modelId="{A7DDEA7B-EA61-4F42-A354-A51AA8E0A582}" type="presParOf" srcId="{1C4BF27F-FE9B-45A0-B26C-7483A72AA76A}" destId="{2C046C34-5EC9-4981-9E22-52C4B155D58A}" srcOrd="4" destOrd="0" presId="urn:microsoft.com/office/officeart/2005/8/layout/hProcess4"/>
    <dgm:cxn modelId="{90EB6684-0D92-485C-80DC-D69583DA6E04}" type="presParOf" srcId="{4311B166-3E86-47A2-B765-99F779407C54}" destId="{90C81F6A-6F9E-474A-9F5A-A6731F82BF92}" srcOrd="3" destOrd="0" presId="urn:microsoft.com/office/officeart/2005/8/layout/hProcess4"/>
    <dgm:cxn modelId="{76852C68-A969-40CB-8C8A-799360327710}" type="presParOf" srcId="{4311B166-3E86-47A2-B765-99F779407C54}" destId="{26D080D5-B0E9-4E01-A1E1-1DF8A34DF71D}" srcOrd="4" destOrd="0" presId="urn:microsoft.com/office/officeart/2005/8/layout/hProcess4"/>
    <dgm:cxn modelId="{3810F6B6-2B7B-4B64-9817-17865DCE0548}" type="presParOf" srcId="{26D080D5-B0E9-4E01-A1E1-1DF8A34DF71D}" destId="{B6586B4C-E153-44A4-9553-5C7AE712BCF7}" srcOrd="0" destOrd="0" presId="urn:microsoft.com/office/officeart/2005/8/layout/hProcess4"/>
    <dgm:cxn modelId="{EE66811C-C9D6-4BE9-844E-79A139D76D94}" type="presParOf" srcId="{26D080D5-B0E9-4E01-A1E1-1DF8A34DF71D}" destId="{716D985F-4B81-453A-854E-4DB03114292A}" srcOrd="1" destOrd="0" presId="urn:microsoft.com/office/officeart/2005/8/layout/hProcess4"/>
    <dgm:cxn modelId="{CDCA6EFE-0524-4ABD-BFCE-0A4A2A9E9963}" type="presParOf" srcId="{26D080D5-B0E9-4E01-A1E1-1DF8A34DF71D}" destId="{77F65E67-C297-40B0-BFFC-BB0F14F9CA37}" srcOrd="2" destOrd="0" presId="urn:microsoft.com/office/officeart/2005/8/layout/hProcess4"/>
    <dgm:cxn modelId="{04318F60-2CB0-4C7D-B0EF-8AC3F79B93A3}" type="presParOf" srcId="{26D080D5-B0E9-4E01-A1E1-1DF8A34DF71D}" destId="{433430D3-D05E-441D-BCB7-5C3AC1AE6FAF}" srcOrd="3" destOrd="0" presId="urn:microsoft.com/office/officeart/2005/8/layout/hProcess4"/>
    <dgm:cxn modelId="{40F20400-7627-49DC-BD1D-0910FC0CC579}" type="presParOf" srcId="{26D080D5-B0E9-4E01-A1E1-1DF8A34DF71D}" destId="{5E6E9116-1BAF-451F-A5B0-2A805B87CEB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17BE84-D26A-45B4-B6A7-9CE48E224E3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912A6B2-5384-45DC-B298-34CD3E5F4C31}">
      <dgm:prSet custT="1"/>
      <dgm:spPr/>
      <dgm:t>
        <a:bodyPr/>
        <a:lstStyle/>
        <a:p>
          <a:pPr>
            <a:lnSpc>
              <a:spcPct val="100000"/>
            </a:lnSpc>
            <a:defRPr cap="all"/>
          </a:pPr>
          <a:r>
            <a:rPr lang="en-US" sz="1400" b="1" dirty="0">
              <a:solidFill>
                <a:schemeClr val="bg2"/>
              </a:solidFill>
            </a:rPr>
            <a:t>Realizes</a:t>
          </a:r>
          <a:r>
            <a:rPr lang="en-US" sz="1400" b="1" dirty="0">
              <a:solidFill>
                <a:schemeClr val="bg1"/>
              </a:solidFill>
            </a:rPr>
            <a:t> </a:t>
          </a:r>
          <a:r>
            <a:rPr lang="en-US" sz="1400" dirty="0">
              <a:solidFill>
                <a:schemeClr val="bg1"/>
              </a:solidFill>
            </a:rPr>
            <a:t>the widespread nature of trauma</a:t>
          </a:r>
        </a:p>
      </dgm:t>
    </dgm:pt>
    <dgm:pt modelId="{1B830E3D-2568-4903-9E34-ED7FE46E9103}" type="parTrans" cxnId="{1BCF7D95-8220-47AA-8955-01C137E51921}">
      <dgm:prSet/>
      <dgm:spPr/>
      <dgm:t>
        <a:bodyPr/>
        <a:lstStyle/>
        <a:p>
          <a:endParaRPr lang="en-US"/>
        </a:p>
      </dgm:t>
    </dgm:pt>
    <dgm:pt modelId="{4822599B-EFC8-4FCE-AEE3-25757B21FA6A}" type="sibTrans" cxnId="{1BCF7D95-8220-47AA-8955-01C137E51921}">
      <dgm:prSet/>
      <dgm:spPr/>
      <dgm:t>
        <a:bodyPr/>
        <a:lstStyle/>
        <a:p>
          <a:endParaRPr lang="en-US"/>
        </a:p>
      </dgm:t>
    </dgm:pt>
    <dgm:pt modelId="{640966FF-9342-41DC-9884-BB167A5AE291}">
      <dgm:prSet custT="1"/>
      <dgm:spPr/>
      <dgm:t>
        <a:bodyPr/>
        <a:lstStyle/>
        <a:p>
          <a:pPr>
            <a:lnSpc>
              <a:spcPct val="100000"/>
            </a:lnSpc>
            <a:defRPr cap="all"/>
          </a:pPr>
          <a:r>
            <a:rPr lang="en-US" sz="1400" b="1" dirty="0">
              <a:solidFill>
                <a:schemeClr val="bg2"/>
              </a:solidFill>
            </a:rPr>
            <a:t>Responds</a:t>
          </a:r>
          <a:r>
            <a:rPr lang="en-US" sz="1400" b="1" dirty="0">
              <a:solidFill>
                <a:schemeClr val="bg1"/>
              </a:solidFill>
            </a:rPr>
            <a:t> </a:t>
          </a:r>
          <a:r>
            <a:rPr lang="en-US" sz="1400" dirty="0">
              <a:solidFill>
                <a:schemeClr val="bg1"/>
              </a:solidFill>
            </a:rPr>
            <a:t>by fully integrating trauma into practices, including hospital policy</a:t>
          </a:r>
        </a:p>
      </dgm:t>
    </dgm:pt>
    <dgm:pt modelId="{16769BF2-50FB-4C27-BB73-05994093C4BB}" type="parTrans" cxnId="{6F0A6FAA-3DF7-4792-89FA-DAE43B3A598E}">
      <dgm:prSet/>
      <dgm:spPr/>
      <dgm:t>
        <a:bodyPr/>
        <a:lstStyle/>
        <a:p>
          <a:endParaRPr lang="en-US"/>
        </a:p>
      </dgm:t>
    </dgm:pt>
    <dgm:pt modelId="{F29686AC-B8C9-4E6F-AC7B-DDF66C249DA1}" type="sibTrans" cxnId="{6F0A6FAA-3DF7-4792-89FA-DAE43B3A598E}">
      <dgm:prSet/>
      <dgm:spPr/>
      <dgm:t>
        <a:bodyPr/>
        <a:lstStyle/>
        <a:p>
          <a:endParaRPr lang="en-US"/>
        </a:p>
      </dgm:t>
    </dgm:pt>
    <dgm:pt modelId="{D9468F62-6154-48F5-AE7F-F1B59EBE2B95}">
      <dgm:prSet custT="1"/>
      <dgm:spPr/>
      <dgm:t>
        <a:bodyPr/>
        <a:lstStyle/>
        <a:p>
          <a:pPr>
            <a:lnSpc>
              <a:spcPct val="100000"/>
            </a:lnSpc>
            <a:defRPr cap="all"/>
          </a:pPr>
          <a:r>
            <a:rPr lang="en-US" sz="1400" b="1" dirty="0">
              <a:solidFill>
                <a:schemeClr val="bg2"/>
              </a:solidFill>
            </a:rPr>
            <a:t>Recognizes</a:t>
          </a:r>
          <a:r>
            <a:rPr lang="en-US" sz="1400" b="1" dirty="0">
              <a:solidFill>
                <a:schemeClr val="bg1"/>
              </a:solidFill>
            </a:rPr>
            <a:t> </a:t>
          </a:r>
          <a:r>
            <a:rPr lang="en-US" sz="1400" dirty="0">
              <a:solidFill>
                <a:schemeClr val="bg1"/>
              </a:solidFill>
            </a:rPr>
            <a:t>the signs and symptoms of trauma</a:t>
          </a:r>
        </a:p>
      </dgm:t>
    </dgm:pt>
    <dgm:pt modelId="{E389DD67-D17D-4EF2-ADE1-E19145BFECA6}" type="parTrans" cxnId="{18B8DDDD-8224-4EE2-B0B8-E5EBCA7D573B}">
      <dgm:prSet/>
      <dgm:spPr/>
      <dgm:t>
        <a:bodyPr/>
        <a:lstStyle/>
        <a:p>
          <a:endParaRPr lang="en-US"/>
        </a:p>
      </dgm:t>
    </dgm:pt>
    <dgm:pt modelId="{A26B0BF7-255F-4D9E-BFC1-012F9A232AE6}" type="sibTrans" cxnId="{18B8DDDD-8224-4EE2-B0B8-E5EBCA7D573B}">
      <dgm:prSet/>
      <dgm:spPr/>
      <dgm:t>
        <a:bodyPr/>
        <a:lstStyle/>
        <a:p>
          <a:endParaRPr lang="en-US"/>
        </a:p>
      </dgm:t>
    </dgm:pt>
    <dgm:pt modelId="{09AA9BFA-F271-40A8-AA3C-B2DE89F92096}">
      <dgm:prSet custT="1"/>
      <dgm:spPr/>
      <dgm:t>
        <a:bodyPr/>
        <a:lstStyle/>
        <a:p>
          <a:pPr>
            <a:lnSpc>
              <a:spcPct val="100000"/>
            </a:lnSpc>
            <a:defRPr cap="all"/>
          </a:pPr>
          <a:r>
            <a:rPr lang="en-US" sz="1400" b="1" dirty="0">
              <a:solidFill>
                <a:schemeClr val="bg2"/>
              </a:solidFill>
            </a:rPr>
            <a:t>Resists</a:t>
          </a:r>
          <a:r>
            <a:rPr lang="en-US" sz="1400" b="1" dirty="0">
              <a:solidFill>
                <a:schemeClr val="bg1"/>
              </a:solidFill>
            </a:rPr>
            <a:t> </a:t>
          </a:r>
          <a:r>
            <a:rPr lang="en-US" sz="1400" dirty="0">
              <a:solidFill>
                <a:schemeClr val="bg1"/>
              </a:solidFill>
            </a:rPr>
            <a:t>the act of retraumatizing Our patients BY prioritizing their interests</a:t>
          </a:r>
        </a:p>
      </dgm:t>
    </dgm:pt>
    <dgm:pt modelId="{D203F353-42FD-441B-A74F-A1C8F9E235B5}" type="parTrans" cxnId="{07941A26-5686-4AC2-B777-CA016234ACC9}">
      <dgm:prSet/>
      <dgm:spPr/>
      <dgm:t>
        <a:bodyPr/>
        <a:lstStyle/>
        <a:p>
          <a:endParaRPr lang="en-US"/>
        </a:p>
      </dgm:t>
    </dgm:pt>
    <dgm:pt modelId="{154AE7DA-737E-4557-B6A8-9D4CF1B58674}" type="sibTrans" cxnId="{07941A26-5686-4AC2-B777-CA016234ACC9}">
      <dgm:prSet/>
      <dgm:spPr/>
      <dgm:t>
        <a:bodyPr/>
        <a:lstStyle/>
        <a:p>
          <a:endParaRPr lang="en-US"/>
        </a:p>
      </dgm:t>
    </dgm:pt>
    <dgm:pt modelId="{14250933-74CB-4D30-B3AB-E19F6B2D3D09}" type="pres">
      <dgm:prSet presAssocID="{5717BE84-D26A-45B4-B6A7-9CE48E224E33}" presName="root" presStyleCnt="0">
        <dgm:presLayoutVars>
          <dgm:dir/>
          <dgm:resizeHandles val="exact"/>
        </dgm:presLayoutVars>
      </dgm:prSet>
      <dgm:spPr/>
    </dgm:pt>
    <dgm:pt modelId="{633716D0-C7F0-4349-8314-7902B85A38C6}" type="pres">
      <dgm:prSet presAssocID="{7912A6B2-5384-45DC-B298-34CD3E5F4C31}" presName="compNode" presStyleCnt="0"/>
      <dgm:spPr/>
    </dgm:pt>
    <dgm:pt modelId="{6C2B1C4B-1339-42C9-95F0-04E94BE99822}" type="pres">
      <dgm:prSet presAssocID="{7912A6B2-5384-45DC-B298-34CD3E5F4C31}" presName="iconBgRect" presStyleLbl="bgShp" presStyleIdx="0" presStyleCnt="4"/>
      <dgm:spPr/>
    </dgm:pt>
    <dgm:pt modelId="{67234707-E5E5-4B60-B425-933DC2EE6782}" type="pres">
      <dgm:prSet presAssocID="{7912A6B2-5384-45DC-B298-34CD3E5F4C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B700DC8B-7865-4BDB-AE11-B5C8A2D18A4D}" type="pres">
      <dgm:prSet presAssocID="{7912A6B2-5384-45DC-B298-34CD3E5F4C31}" presName="spaceRect" presStyleCnt="0"/>
      <dgm:spPr/>
    </dgm:pt>
    <dgm:pt modelId="{42051334-1ED4-4B31-913C-1756B4ED82B4}" type="pres">
      <dgm:prSet presAssocID="{7912A6B2-5384-45DC-B298-34CD3E5F4C31}" presName="textRect" presStyleLbl="revTx" presStyleIdx="0" presStyleCnt="4">
        <dgm:presLayoutVars>
          <dgm:chMax val="1"/>
          <dgm:chPref val="1"/>
        </dgm:presLayoutVars>
      </dgm:prSet>
      <dgm:spPr/>
    </dgm:pt>
    <dgm:pt modelId="{4372BC67-4517-49CB-844C-D0B8B66B6660}" type="pres">
      <dgm:prSet presAssocID="{4822599B-EFC8-4FCE-AEE3-25757B21FA6A}" presName="sibTrans" presStyleCnt="0"/>
      <dgm:spPr/>
    </dgm:pt>
    <dgm:pt modelId="{0E2E9FA9-AE9B-44D1-8AF1-84838E7584F1}" type="pres">
      <dgm:prSet presAssocID="{D9468F62-6154-48F5-AE7F-F1B59EBE2B95}" presName="compNode" presStyleCnt="0"/>
      <dgm:spPr/>
    </dgm:pt>
    <dgm:pt modelId="{7E74ACA2-5E89-4B95-BB6A-FAF20A80A759}" type="pres">
      <dgm:prSet presAssocID="{D9468F62-6154-48F5-AE7F-F1B59EBE2B95}" presName="iconBgRect" presStyleLbl="bgShp" presStyleIdx="1" presStyleCnt="4"/>
      <dgm:spPr/>
    </dgm:pt>
    <dgm:pt modelId="{6DE1A217-2436-4153-A235-52FA4D421D87}" type="pres">
      <dgm:prSet presAssocID="{D9468F62-6154-48F5-AE7F-F1B59EBE2B95}" presName="iconRect" presStyleLbl="node1" presStyleIdx="1" presStyleCnt="4" custLinFactNeighborX="3095" custLinFactNeighborY="166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45CFF986-D82B-4701-A9FD-12D22BE83515}" type="pres">
      <dgm:prSet presAssocID="{D9468F62-6154-48F5-AE7F-F1B59EBE2B95}" presName="spaceRect" presStyleCnt="0"/>
      <dgm:spPr/>
    </dgm:pt>
    <dgm:pt modelId="{DF413469-B252-4B4A-AE21-1862671940E6}" type="pres">
      <dgm:prSet presAssocID="{D9468F62-6154-48F5-AE7F-F1B59EBE2B95}" presName="textRect" presStyleLbl="revTx" presStyleIdx="1" presStyleCnt="4">
        <dgm:presLayoutVars>
          <dgm:chMax val="1"/>
          <dgm:chPref val="1"/>
        </dgm:presLayoutVars>
      </dgm:prSet>
      <dgm:spPr/>
    </dgm:pt>
    <dgm:pt modelId="{08EC3B10-25ED-483B-8459-4F015C4CF1F8}" type="pres">
      <dgm:prSet presAssocID="{A26B0BF7-255F-4D9E-BFC1-012F9A232AE6}" presName="sibTrans" presStyleCnt="0"/>
      <dgm:spPr/>
    </dgm:pt>
    <dgm:pt modelId="{F8C84591-D3FB-452A-BEA1-13096AE72C58}" type="pres">
      <dgm:prSet presAssocID="{640966FF-9342-41DC-9884-BB167A5AE291}" presName="compNode" presStyleCnt="0"/>
      <dgm:spPr/>
    </dgm:pt>
    <dgm:pt modelId="{D23DAA0E-A8F8-4484-90FC-0F091D7CEFA5}" type="pres">
      <dgm:prSet presAssocID="{640966FF-9342-41DC-9884-BB167A5AE291}" presName="iconBgRect" presStyleLbl="bgShp" presStyleIdx="2" presStyleCnt="4"/>
      <dgm:spPr>
        <a:solidFill>
          <a:schemeClr val="tx2"/>
        </a:solidFill>
      </dgm:spPr>
    </dgm:pt>
    <dgm:pt modelId="{DCB631AB-9CDF-44EC-ADE4-8DDA7365734A}" type="pres">
      <dgm:prSet presAssocID="{640966FF-9342-41DC-9884-BB167A5AE2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C2345C61-7664-44D4-81C5-87DE61821A2A}" type="pres">
      <dgm:prSet presAssocID="{640966FF-9342-41DC-9884-BB167A5AE291}" presName="spaceRect" presStyleCnt="0"/>
      <dgm:spPr/>
    </dgm:pt>
    <dgm:pt modelId="{2CA8CEC1-E530-4475-A4CF-D094B21C79C1}" type="pres">
      <dgm:prSet presAssocID="{640966FF-9342-41DC-9884-BB167A5AE291}" presName="textRect" presStyleLbl="revTx" presStyleIdx="2" presStyleCnt="4">
        <dgm:presLayoutVars>
          <dgm:chMax val="1"/>
          <dgm:chPref val="1"/>
        </dgm:presLayoutVars>
      </dgm:prSet>
      <dgm:spPr/>
    </dgm:pt>
    <dgm:pt modelId="{E688744D-E75C-4FDE-8F15-A7A63FFD2453}" type="pres">
      <dgm:prSet presAssocID="{F29686AC-B8C9-4E6F-AC7B-DDF66C249DA1}" presName="sibTrans" presStyleCnt="0"/>
      <dgm:spPr/>
    </dgm:pt>
    <dgm:pt modelId="{05740B40-E450-4CF1-B2B6-232772D08CCC}" type="pres">
      <dgm:prSet presAssocID="{09AA9BFA-F271-40A8-AA3C-B2DE89F92096}" presName="compNode" presStyleCnt="0"/>
      <dgm:spPr/>
    </dgm:pt>
    <dgm:pt modelId="{7EE746B1-AFED-4D80-B759-F2928289586C}" type="pres">
      <dgm:prSet presAssocID="{09AA9BFA-F271-40A8-AA3C-B2DE89F92096}" presName="iconBgRect" presStyleLbl="bgShp" presStyleIdx="3" presStyleCnt="4"/>
      <dgm:spPr>
        <a:solidFill>
          <a:schemeClr val="tx2">
            <a:lumMod val="25000"/>
            <a:lumOff val="75000"/>
          </a:schemeClr>
        </a:solidFill>
      </dgm:spPr>
    </dgm:pt>
    <dgm:pt modelId="{7AF44CA0-B931-462E-9606-29D55565E230}" type="pres">
      <dgm:prSet presAssocID="{09AA9BFA-F271-40A8-AA3C-B2DE89F920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ull"/>
        </a:ext>
      </dgm:extLst>
    </dgm:pt>
    <dgm:pt modelId="{A5577592-B312-4C35-B44D-672E151ED3AF}" type="pres">
      <dgm:prSet presAssocID="{09AA9BFA-F271-40A8-AA3C-B2DE89F92096}" presName="spaceRect" presStyleCnt="0"/>
      <dgm:spPr/>
    </dgm:pt>
    <dgm:pt modelId="{BC726875-8617-40DA-92B1-5A84615D93FC}" type="pres">
      <dgm:prSet presAssocID="{09AA9BFA-F271-40A8-AA3C-B2DE89F92096}" presName="textRect" presStyleLbl="revTx" presStyleIdx="3" presStyleCnt="4">
        <dgm:presLayoutVars>
          <dgm:chMax val="1"/>
          <dgm:chPref val="1"/>
        </dgm:presLayoutVars>
      </dgm:prSet>
      <dgm:spPr/>
    </dgm:pt>
  </dgm:ptLst>
  <dgm:cxnLst>
    <dgm:cxn modelId="{07941A26-5686-4AC2-B777-CA016234ACC9}" srcId="{5717BE84-D26A-45B4-B6A7-9CE48E224E33}" destId="{09AA9BFA-F271-40A8-AA3C-B2DE89F92096}" srcOrd="3" destOrd="0" parTransId="{D203F353-42FD-441B-A74F-A1C8F9E235B5}" sibTransId="{154AE7DA-737E-4557-B6A8-9D4CF1B58674}"/>
    <dgm:cxn modelId="{CEF55763-A69A-4F80-8729-ABDC4E388CBA}" type="presOf" srcId="{5717BE84-D26A-45B4-B6A7-9CE48E224E33}" destId="{14250933-74CB-4D30-B3AB-E19F6B2D3D09}" srcOrd="0" destOrd="0" presId="urn:microsoft.com/office/officeart/2018/5/layout/IconCircleLabelList"/>
    <dgm:cxn modelId="{8F461549-EBA2-A646-A2F4-61A6CC8C8677}" type="presOf" srcId="{640966FF-9342-41DC-9884-BB167A5AE291}" destId="{2CA8CEC1-E530-4475-A4CF-D094B21C79C1}" srcOrd="0" destOrd="0" presId="urn:microsoft.com/office/officeart/2018/5/layout/IconCircleLabelList"/>
    <dgm:cxn modelId="{1BCF7D95-8220-47AA-8955-01C137E51921}" srcId="{5717BE84-D26A-45B4-B6A7-9CE48E224E33}" destId="{7912A6B2-5384-45DC-B298-34CD3E5F4C31}" srcOrd="0" destOrd="0" parTransId="{1B830E3D-2568-4903-9E34-ED7FE46E9103}" sibTransId="{4822599B-EFC8-4FCE-AEE3-25757B21FA6A}"/>
    <dgm:cxn modelId="{6F0A6FAA-3DF7-4792-89FA-DAE43B3A598E}" srcId="{5717BE84-D26A-45B4-B6A7-9CE48E224E33}" destId="{640966FF-9342-41DC-9884-BB167A5AE291}" srcOrd="2" destOrd="0" parTransId="{16769BF2-50FB-4C27-BB73-05994093C4BB}" sibTransId="{F29686AC-B8C9-4E6F-AC7B-DDF66C249DA1}"/>
    <dgm:cxn modelId="{0EE6CBB0-F821-664D-B6C1-23A4C091B45C}" type="presOf" srcId="{09AA9BFA-F271-40A8-AA3C-B2DE89F92096}" destId="{BC726875-8617-40DA-92B1-5A84615D93FC}" srcOrd="0" destOrd="0" presId="urn:microsoft.com/office/officeart/2018/5/layout/IconCircleLabelList"/>
    <dgm:cxn modelId="{18B8DDDD-8224-4EE2-B0B8-E5EBCA7D573B}" srcId="{5717BE84-D26A-45B4-B6A7-9CE48E224E33}" destId="{D9468F62-6154-48F5-AE7F-F1B59EBE2B95}" srcOrd="1" destOrd="0" parTransId="{E389DD67-D17D-4EF2-ADE1-E19145BFECA6}" sibTransId="{A26B0BF7-255F-4D9E-BFC1-012F9A232AE6}"/>
    <dgm:cxn modelId="{3B7401E8-6AA3-F841-81FA-F195CCF3B0A5}" type="presOf" srcId="{D9468F62-6154-48F5-AE7F-F1B59EBE2B95}" destId="{DF413469-B252-4B4A-AE21-1862671940E6}" srcOrd="0" destOrd="0" presId="urn:microsoft.com/office/officeart/2018/5/layout/IconCircleLabelList"/>
    <dgm:cxn modelId="{783766F4-E010-7547-A518-D20CDF19CF2D}" type="presOf" srcId="{7912A6B2-5384-45DC-B298-34CD3E5F4C31}" destId="{42051334-1ED4-4B31-913C-1756B4ED82B4}" srcOrd="0" destOrd="0" presId="urn:microsoft.com/office/officeart/2018/5/layout/IconCircleLabelList"/>
    <dgm:cxn modelId="{00112993-4649-184F-85BE-8A210E8CA7CD}" type="presParOf" srcId="{14250933-74CB-4D30-B3AB-E19F6B2D3D09}" destId="{633716D0-C7F0-4349-8314-7902B85A38C6}" srcOrd="0" destOrd="0" presId="urn:microsoft.com/office/officeart/2018/5/layout/IconCircleLabelList"/>
    <dgm:cxn modelId="{7296F198-E963-EA45-9EB4-9646972F4027}" type="presParOf" srcId="{633716D0-C7F0-4349-8314-7902B85A38C6}" destId="{6C2B1C4B-1339-42C9-95F0-04E94BE99822}" srcOrd="0" destOrd="0" presId="urn:microsoft.com/office/officeart/2018/5/layout/IconCircleLabelList"/>
    <dgm:cxn modelId="{EAA07D02-6815-BF48-A708-A46C05CEC5DE}" type="presParOf" srcId="{633716D0-C7F0-4349-8314-7902B85A38C6}" destId="{67234707-E5E5-4B60-B425-933DC2EE6782}" srcOrd="1" destOrd="0" presId="urn:microsoft.com/office/officeart/2018/5/layout/IconCircleLabelList"/>
    <dgm:cxn modelId="{FD947E36-D15A-7A48-9166-E509A332C6C0}" type="presParOf" srcId="{633716D0-C7F0-4349-8314-7902B85A38C6}" destId="{B700DC8B-7865-4BDB-AE11-B5C8A2D18A4D}" srcOrd="2" destOrd="0" presId="urn:microsoft.com/office/officeart/2018/5/layout/IconCircleLabelList"/>
    <dgm:cxn modelId="{9D430654-7FA7-7B44-BC6C-288C911AB02C}" type="presParOf" srcId="{633716D0-C7F0-4349-8314-7902B85A38C6}" destId="{42051334-1ED4-4B31-913C-1756B4ED82B4}" srcOrd="3" destOrd="0" presId="urn:microsoft.com/office/officeart/2018/5/layout/IconCircleLabelList"/>
    <dgm:cxn modelId="{12696247-118F-004B-9394-80C50BE12CAB}" type="presParOf" srcId="{14250933-74CB-4D30-B3AB-E19F6B2D3D09}" destId="{4372BC67-4517-49CB-844C-D0B8B66B6660}" srcOrd="1" destOrd="0" presId="urn:microsoft.com/office/officeart/2018/5/layout/IconCircleLabelList"/>
    <dgm:cxn modelId="{F7D24D4A-60C8-2740-A439-33E86B66A2F8}" type="presParOf" srcId="{14250933-74CB-4D30-B3AB-E19F6B2D3D09}" destId="{0E2E9FA9-AE9B-44D1-8AF1-84838E7584F1}" srcOrd="2" destOrd="0" presId="urn:microsoft.com/office/officeart/2018/5/layout/IconCircleLabelList"/>
    <dgm:cxn modelId="{88BE6CEA-EF70-B849-AAE2-3108D544B2DF}" type="presParOf" srcId="{0E2E9FA9-AE9B-44D1-8AF1-84838E7584F1}" destId="{7E74ACA2-5E89-4B95-BB6A-FAF20A80A759}" srcOrd="0" destOrd="0" presId="urn:microsoft.com/office/officeart/2018/5/layout/IconCircleLabelList"/>
    <dgm:cxn modelId="{17A88273-BB15-E544-818E-455F3394C6F4}" type="presParOf" srcId="{0E2E9FA9-AE9B-44D1-8AF1-84838E7584F1}" destId="{6DE1A217-2436-4153-A235-52FA4D421D87}" srcOrd="1" destOrd="0" presId="urn:microsoft.com/office/officeart/2018/5/layout/IconCircleLabelList"/>
    <dgm:cxn modelId="{2DDC934D-5215-3A4D-AAEE-F7A57931189F}" type="presParOf" srcId="{0E2E9FA9-AE9B-44D1-8AF1-84838E7584F1}" destId="{45CFF986-D82B-4701-A9FD-12D22BE83515}" srcOrd="2" destOrd="0" presId="urn:microsoft.com/office/officeart/2018/5/layout/IconCircleLabelList"/>
    <dgm:cxn modelId="{2DDEC1E5-5770-BE47-9336-0BA86ADA5506}" type="presParOf" srcId="{0E2E9FA9-AE9B-44D1-8AF1-84838E7584F1}" destId="{DF413469-B252-4B4A-AE21-1862671940E6}" srcOrd="3" destOrd="0" presId="urn:microsoft.com/office/officeart/2018/5/layout/IconCircleLabelList"/>
    <dgm:cxn modelId="{2A15DBDA-5FC5-2542-9C7A-C14FCE4749FE}" type="presParOf" srcId="{14250933-74CB-4D30-B3AB-E19F6B2D3D09}" destId="{08EC3B10-25ED-483B-8459-4F015C4CF1F8}" srcOrd="3" destOrd="0" presId="urn:microsoft.com/office/officeart/2018/5/layout/IconCircleLabelList"/>
    <dgm:cxn modelId="{B9381FFD-3007-CA43-970C-4FD46D4CB34B}" type="presParOf" srcId="{14250933-74CB-4D30-B3AB-E19F6B2D3D09}" destId="{F8C84591-D3FB-452A-BEA1-13096AE72C58}" srcOrd="4" destOrd="0" presId="urn:microsoft.com/office/officeart/2018/5/layout/IconCircleLabelList"/>
    <dgm:cxn modelId="{117FD1FC-3CD4-8745-8D16-C30ACDF60732}" type="presParOf" srcId="{F8C84591-D3FB-452A-BEA1-13096AE72C58}" destId="{D23DAA0E-A8F8-4484-90FC-0F091D7CEFA5}" srcOrd="0" destOrd="0" presId="urn:microsoft.com/office/officeart/2018/5/layout/IconCircleLabelList"/>
    <dgm:cxn modelId="{FFB45968-7597-F94E-87DD-A41CE8FB7E40}" type="presParOf" srcId="{F8C84591-D3FB-452A-BEA1-13096AE72C58}" destId="{DCB631AB-9CDF-44EC-ADE4-8DDA7365734A}" srcOrd="1" destOrd="0" presId="urn:microsoft.com/office/officeart/2018/5/layout/IconCircleLabelList"/>
    <dgm:cxn modelId="{4C250631-445E-AB40-AE69-F886ED05616B}" type="presParOf" srcId="{F8C84591-D3FB-452A-BEA1-13096AE72C58}" destId="{C2345C61-7664-44D4-81C5-87DE61821A2A}" srcOrd="2" destOrd="0" presId="urn:microsoft.com/office/officeart/2018/5/layout/IconCircleLabelList"/>
    <dgm:cxn modelId="{3718FB4B-A343-3E4B-BEAF-FE27CDBFA614}" type="presParOf" srcId="{F8C84591-D3FB-452A-BEA1-13096AE72C58}" destId="{2CA8CEC1-E530-4475-A4CF-D094B21C79C1}" srcOrd="3" destOrd="0" presId="urn:microsoft.com/office/officeart/2018/5/layout/IconCircleLabelList"/>
    <dgm:cxn modelId="{9A94EEB3-D982-9041-8C3C-2182A1AF09CA}" type="presParOf" srcId="{14250933-74CB-4D30-B3AB-E19F6B2D3D09}" destId="{E688744D-E75C-4FDE-8F15-A7A63FFD2453}" srcOrd="5" destOrd="0" presId="urn:microsoft.com/office/officeart/2018/5/layout/IconCircleLabelList"/>
    <dgm:cxn modelId="{1C3DA45E-BEC2-BC46-993C-16BDF0A3B70D}" type="presParOf" srcId="{14250933-74CB-4D30-B3AB-E19F6B2D3D09}" destId="{05740B40-E450-4CF1-B2B6-232772D08CCC}" srcOrd="6" destOrd="0" presId="urn:microsoft.com/office/officeart/2018/5/layout/IconCircleLabelList"/>
    <dgm:cxn modelId="{FACAD11B-C8DF-8646-BD56-D2C3B633523E}" type="presParOf" srcId="{05740B40-E450-4CF1-B2B6-232772D08CCC}" destId="{7EE746B1-AFED-4D80-B759-F2928289586C}" srcOrd="0" destOrd="0" presId="urn:microsoft.com/office/officeart/2018/5/layout/IconCircleLabelList"/>
    <dgm:cxn modelId="{66CB425D-8FA0-2146-A7E3-5A5DE6526905}" type="presParOf" srcId="{05740B40-E450-4CF1-B2B6-232772D08CCC}" destId="{7AF44CA0-B931-462E-9606-29D55565E230}" srcOrd="1" destOrd="0" presId="urn:microsoft.com/office/officeart/2018/5/layout/IconCircleLabelList"/>
    <dgm:cxn modelId="{A5EB628B-4F49-1541-9EF2-2BEA81AFEB4B}" type="presParOf" srcId="{05740B40-E450-4CF1-B2B6-232772D08CCC}" destId="{A5577592-B312-4C35-B44D-672E151ED3AF}" srcOrd="2" destOrd="0" presId="urn:microsoft.com/office/officeart/2018/5/layout/IconCircleLabelList"/>
    <dgm:cxn modelId="{62F13B66-250E-E44B-8A8B-9BA4FA6114F8}" type="presParOf" srcId="{05740B40-E450-4CF1-B2B6-232772D08CCC}" destId="{BC726875-8617-40DA-92B1-5A84615D93F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84AA35-27B3-4A20-B95E-934B159806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29900E-BE7E-4549-B641-BD76806078E2}">
      <dgm:prSet custT="1"/>
      <dgm:spPr/>
      <dgm:t>
        <a:bodyPr/>
        <a:lstStyle/>
        <a:p>
          <a:pPr algn="ctr">
            <a:lnSpc>
              <a:spcPct val="100000"/>
            </a:lnSpc>
          </a:pPr>
          <a:r>
            <a:rPr lang="en-US" sz="1400" b="1" dirty="0"/>
            <a:t>Safety </a:t>
          </a:r>
        </a:p>
        <a:p>
          <a:pPr>
            <a:lnSpc>
              <a:spcPct val="100000"/>
            </a:lnSpc>
          </a:pPr>
          <a:r>
            <a:rPr lang="en-US" sz="1200" dirty="0"/>
            <a:t>Ensure a safe environment both physically and emotionally for patients</a:t>
          </a:r>
        </a:p>
      </dgm:t>
    </dgm:pt>
    <dgm:pt modelId="{CD8927E3-C1B0-4414-AFD8-731D7EF8FBE5}" type="parTrans" cxnId="{57321C43-95AF-40B2-8F41-E32A7D61B088}">
      <dgm:prSet/>
      <dgm:spPr/>
      <dgm:t>
        <a:bodyPr/>
        <a:lstStyle/>
        <a:p>
          <a:endParaRPr lang="en-US"/>
        </a:p>
      </dgm:t>
    </dgm:pt>
    <dgm:pt modelId="{8532E96F-E95E-4E63-8928-1D140FDC7877}" type="sibTrans" cxnId="{57321C43-95AF-40B2-8F41-E32A7D61B088}">
      <dgm:prSet/>
      <dgm:spPr/>
      <dgm:t>
        <a:bodyPr/>
        <a:lstStyle/>
        <a:p>
          <a:endParaRPr lang="en-US"/>
        </a:p>
      </dgm:t>
    </dgm:pt>
    <dgm:pt modelId="{ACBC4980-B408-441D-890F-4E10E75AF504}">
      <dgm:prSet custT="1"/>
      <dgm:spPr/>
      <dgm:t>
        <a:bodyPr/>
        <a:lstStyle/>
        <a:p>
          <a:pPr algn="ctr">
            <a:lnSpc>
              <a:spcPct val="100000"/>
            </a:lnSpc>
          </a:pPr>
          <a:r>
            <a:rPr lang="en-US" sz="1400" b="1" dirty="0"/>
            <a:t>Peer support</a:t>
          </a:r>
        </a:p>
        <a:p>
          <a:pPr>
            <a:lnSpc>
              <a:spcPct val="100000"/>
            </a:lnSpc>
          </a:pPr>
          <a:r>
            <a:rPr lang="en-US" sz="1200" dirty="0"/>
            <a:t>Integrate credible messengers</a:t>
          </a:r>
        </a:p>
      </dgm:t>
    </dgm:pt>
    <dgm:pt modelId="{F1F38D85-362D-4803-9885-BFAD4C86D999}" type="sibTrans" cxnId="{8F3D1097-7092-4640-A7E5-2E1A810DDA15}">
      <dgm:prSet/>
      <dgm:spPr/>
      <dgm:t>
        <a:bodyPr/>
        <a:lstStyle/>
        <a:p>
          <a:endParaRPr lang="en-US"/>
        </a:p>
      </dgm:t>
    </dgm:pt>
    <dgm:pt modelId="{0A2C29CD-881D-4EED-9C54-DDE9F8BBEAF4}" type="parTrans" cxnId="{8F3D1097-7092-4640-A7E5-2E1A810DDA15}">
      <dgm:prSet/>
      <dgm:spPr/>
      <dgm:t>
        <a:bodyPr/>
        <a:lstStyle/>
        <a:p>
          <a:endParaRPr lang="en-US"/>
        </a:p>
      </dgm:t>
    </dgm:pt>
    <dgm:pt modelId="{5C7C968A-746B-40F6-8AA6-FC8B85948FEF}">
      <dgm:prSet custT="1"/>
      <dgm:spPr/>
      <dgm:t>
        <a:bodyPr/>
        <a:lstStyle/>
        <a:p>
          <a:pPr algn="ctr">
            <a:lnSpc>
              <a:spcPct val="100000"/>
            </a:lnSpc>
          </a:pPr>
          <a:r>
            <a:rPr lang="en-US" sz="1400" b="1" dirty="0"/>
            <a:t>Trustworthiness and transparency</a:t>
          </a:r>
        </a:p>
        <a:p>
          <a:pPr>
            <a:lnSpc>
              <a:spcPct val="100000"/>
            </a:lnSpc>
          </a:pPr>
          <a:r>
            <a:rPr lang="en-US" sz="1200" dirty="0"/>
            <a:t>Create a space for human connection through up front communication</a:t>
          </a:r>
        </a:p>
      </dgm:t>
    </dgm:pt>
    <dgm:pt modelId="{88949BAB-6F67-40D9-AE2B-FA235B19E446}" type="sibTrans" cxnId="{B3274F39-0F61-432B-A65A-D33E1BC4357A}">
      <dgm:prSet/>
      <dgm:spPr/>
      <dgm:t>
        <a:bodyPr/>
        <a:lstStyle/>
        <a:p>
          <a:endParaRPr lang="en-US"/>
        </a:p>
      </dgm:t>
    </dgm:pt>
    <dgm:pt modelId="{9FF400FA-01E5-44FC-B43E-29104A4AF900}" type="parTrans" cxnId="{B3274F39-0F61-432B-A65A-D33E1BC4357A}">
      <dgm:prSet/>
      <dgm:spPr/>
      <dgm:t>
        <a:bodyPr/>
        <a:lstStyle/>
        <a:p>
          <a:endParaRPr lang="en-US"/>
        </a:p>
      </dgm:t>
    </dgm:pt>
    <dgm:pt modelId="{B16A4A4C-099A-4686-BEBF-08B46442D278}" type="pres">
      <dgm:prSet presAssocID="{AC84AA35-27B3-4A20-B95E-934B159806D0}" presName="root" presStyleCnt="0">
        <dgm:presLayoutVars>
          <dgm:dir/>
          <dgm:resizeHandles val="exact"/>
        </dgm:presLayoutVars>
      </dgm:prSet>
      <dgm:spPr/>
    </dgm:pt>
    <dgm:pt modelId="{76CAD297-8F5A-4191-90CA-51C88F364A5E}" type="pres">
      <dgm:prSet presAssocID="{5029900E-BE7E-4549-B641-BD76806078E2}" presName="compNode" presStyleCnt="0"/>
      <dgm:spPr/>
    </dgm:pt>
    <dgm:pt modelId="{43D79041-FC83-4786-AF9A-89193880465C}" type="pres">
      <dgm:prSet presAssocID="{5029900E-BE7E-4549-B641-BD76806078E2}" presName="bgRect" presStyleLbl="bgShp" presStyleIdx="0" presStyleCnt="3"/>
      <dgm:spPr/>
    </dgm:pt>
    <dgm:pt modelId="{088A4F86-A357-443D-A5FB-0B54BE4A9252}" type="pres">
      <dgm:prSet presAssocID="{5029900E-BE7E-4549-B641-BD76806078E2}" presName="iconRect" presStyleLbl="node1" presStyleIdx="0" presStyleCnt="3" custScaleX="177553" custScaleY="15066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ildren"/>
        </a:ext>
      </dgm:extLst>
    </dgm:pt>
    <dgm:pt modelId="{97475008-FE48-4C95-B022-CC2385657A95}" type="pres">
      <dgm:prSet presAssocID="{5029900E-BE7E-4549-B641-BD76806078E2}" presName="spaceRect" presStyleCnt="0"/>
      <dgm:spPr/>
    </dgm:pt>
    <dgm:pt modelId="{A3C6009E-FC62-461E-94E6-884FDD8F8EE4}" type="pres">
      <dgm:prSet presAssocID="{5029900E-BE7E-4549-B641-BD76806078E2}" presName="parTx" presStyleLbl="revTx" presStyleIdx="0" presStyleCnt="3" custScaleY="77040" custLinFactNeighborY="65389">
        <dgm:presLayoutVars>
          <dgm:chMax val="0"/>
          <dgm:chPref val="0"/>
        </dgm:presLayoutVars>
      </dgm:prSet>
      <dgm:spPr/>
    </dgm:pt>
    <dgm:pt modelId="{2E1CF469-8F6E-47A8-87E8-F27815F191B7}" type="pres">
      <dgm:prSet presAssocID="{8532E96F-E95E-4E63-8928-1D140FDC7877}" presName="sibTrans" presStyleCnt="0"/>
      <dgm:spPr/>
    </dgm:pt>
    <dgm:pt modelId="{79BF87BA-44F3-4007-A6D8-D6A60D3725F8}" type="pres">
      <dgm:prSet presAssocID="{5C7C968A-746B-40F6-8AA6-FC8B85948FEF}" presName="compNode" presStyleCnt="0"/>
      <dgm:spPr/>
    </dgm:pt>
    <dgm:pt modelId="{2C24452C-61AF-46D2-ABD5-7986D1A6E0E3}" type="pres">
      <dgm:prSet presAssocID="{5C7C968A-746B-40F6-8AA6-FC8B85948FEF}" presName="bgRect" presStyleLbl="bgShp" presStyleIdx="1" presStyleCnt="3"/>
      <dgm:spPr/>
    </dgm:pt>
    <dgm:pt modelId="{4ABD064A-3037-4C89-8018-0C0CCE836AEA}" type="pres">
      <dgm:prSet presAssocID="{5C7C968A-746B-40F6-8AA6-FC8B85948FEF}" presName="iconRect" presStyleLbl="node1" presStyleIdx="1" presStyleCnt="3" custScaleX="144416" custScaleY="164444"/>
      <dgm:spPr>
        <a:blipFill rotWithShape="1">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ildren"/>
        </a:ext>
      </dgm:extLst>
    </dgm:pt>
    <dgm:pt modelId="{9949E3D7-C795-49B1-9C99-FBD8D6DD6673}" type="pres">
      <dgm:prSet presAssocID="{5C7C968A-746B-40F6-8AA6-FC8B85948FEF}" presName="spaceRect" presStyleCnt="0"/>
      <dgm:spPr/>
    </dgm:pt>
    <dgm:pt modelId="{7237F7E2-3E92-46DE-9C4B-5B842F3CBB06}" type="pres">
      <dgm:prSet presAssocID="{5C7C968A-746B-40F6-8AA6-FC8B85948FEF}" presName="parTx" presStyleLbl="revTx" presStyleIdx="1" presStyleCnt="3" custLinFactNeighborY="82144">
        <dgm:presLayoutVars>
          <dgm:chMax val="0"/>
          <dgm:chPref val="0"/>
        </dgm:presLayoutVars>
      </dgm:prSet>
      <dgm:spPr/>
    </dgm:pt>
    <dgm:pt modelId="{D9E88389-FAAA-4E28-A91E-12CB22D730A9}" type="pres">
      <dgm:prSet presAssocID="{88949BAB-6F67-40D9-AE2B-FA235B19E446}" presName="sibTrans" presStyleCnt="0"/>
      <dgm:spPr/>
    </dgm:pt>
    <dgm:pt modelId="{655E1FD7-0DD1-42DC-871C-BDF3D565D37B}" type="pres">
      <dgm:prSet presAssocID="{ACBC4980-B408-441D-890F-4E10E75AF504}" presName="compNode" presStyleCnt="0"/>
      <dgm:spPr/>
    </dgm:pt>
    <dgm:pt modelId="{F69C7F76-55E1-4F45-BAE5-AB89D634A558}" type="pres">
      <dgm:prSet presAssocID="{ACBC4980-B408-441D-890F-4E10E75AF504}" presName="bgRect" presStyleLbl="bgShp" presStyleIdx="2" presStyleCnt="3"/>
      <dgm:spPr/>
    </dgm:pt>
    <dgm:pt modelId="{55570721-B830-4709-967A-AAABC6AABCEA}" type="pres">
      <dgm:prSet presAssocID="{ACBC4980-B408-441D-890F-4E10E75AF504}" presName="iconRect" presStyleLbl="node1" presStyleIdx="2" presStyleCnt="3" custScaleX="154133" custScaleY="143844"/>
      <dgm:spPr>
        <a:blipFill rotWithShape="1">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wo women"/>
        </a:ext>
      </dgm:extLst>
    </dgm:pt>
    <dgm:pt modelId="{B13C60DC-A265-4154-806A-3514962BC169}" type="pres">
      <dgm:prSet presAssocID="{ACBC4980-B408-441D-890F-4E10E75AF504}" presName="spaceRect" presStyleCnt="0"/>
      <dgm:spPr/>
    </dgm:pt>
    <dgm:pt modelId="{02CA52B0-5785-4229-83B1-55C5E6C1B253}" type="pres">
      <dgm:prSet presAssocID="{ACBC4980-B408-441D-890F-4E10E75AF504}" presName="parTx" presStyleLbl="revTx" presStyleIdx="2" presStyleCnt="3" custScaleX="107286" custLinFactNeighborX="1668" custLinFactNeighborY="80619">
        <dgm:presLayoutVars>
          <dgm:chMax val="0"/>
          <dgm:chPref val="0"/>
        </dgm:presLayoutVars>
      </dgm:prSet>
      <dgm:spPr/>
    </dgm:pt>
  </dgm:ptLst>
  <dgm:cxnLst>
    <dgm:cxn modelId="{B3274F39-0F61-432B-A65A-D33E1BC4357A}" srcId="{AC84AA35-27B3-4A20-B95E-934B159806D0}" destId="{5C7C968A-746B-40F6-8AA6-FC8B85948FEF}" srcOrd="1" destOrd="0" parTransId="{9FF400FA-01E5-44FC-B43E-29104A4AF900}" sibTransId="{88949BAB-6F67-40D9-AE2B-FA235B19E446}"/>
    <dgm:cxn modelId="{57321C43-95AF-40B2-8F41-E32A7D61B088}" srcId="{AC84AA35-27B3-4A20-B95E-934B159806D0}" destId="{5029900E-BE7E-4549-B641-BD76806078E2}" srcOrd="0" destOrd="0" parTransId="{CD8927E3-C1B0-4414-AFD8-731D7EF8FBE5}" sibTransId="{8532E96F-E95E-4E63-8928-1D140FDC7877}"/>
    <dgm:cxn modelId="{8A7A3850-E14A-4FDF-B125-AB0BFD676B8C}" type="presOf" srcId="{AC84AA35-27B3-4A20-B95E-934B159806D0}" destId="{B16A4A4C-099A-4686-BEBF-08B46442D278}" srcOrd="0" destOrd="0" presId="urn:microsoft.com/office/officeart/2018/2/layout/IconVerticalSolidList"/>
    <dgm:cxn modelId="{8F3D1097-7092-4640-A7E5-2E1A810DDA15}" srcId="{AC84AA35-27B3-4A20-B95E-934B159806D0}" destId="{ACBC4980-B408-441D-890F-4E10E75AF504}" srcOrd="2" destOrd="0" parTransId="{0A2C29CD-881D-4EED-9C54-DDE9F8BBEAF4}" sibTransId="{F1F38D85-362D-4803-9885-BFAD4C86D999}"/>
    <dgm:cxn modelId="{5029CDAE-EEAD-4675-BC59-02E42291CD18}" type="presOf" srcId="{ACBC4980-B408-441D-890F-4E10E75AF504}" destId="{02CA52B0-5785-4229-83B1-55C5E6C1B253}" srcOrd="0" destOrd="0" presId="urn:microsoft.com/office/officeart/2018/2/layout/IconVerticalSolidList"/>
    <dgm:cxn modelId="{9DC3EFE4-838A-4B7B-B390-A330DF190077}" type="presOf" srcId="{5C7C968A-746B-40F6-8AA6-FC8B85948FEF}" destId="{7237F7E2-3E92-46DE-9C4B-5B842F3CBB06}" srcOrd="0" destOrd="0" presId="urn:microsoft.com/office/officeart/2018/2/layout/IconVerticalSolidList"/>
    <dgm:cxn modelId="{1BA0DBE8-C9E4-4FC5-A469-5E9A5DD82745}" type="presOf" srcId="{5029900E-BE7E-4549-B641-BD76806078E2}" destId="{A3C6009E-FC62-461E-94E6-884FDD8F8EE4}" srcOrd="0" destOrd="0" presId="urn:microsoft.com/office/officeart/2018/2/layout/IconVerticalSolidList"/>
    <dgm:cxn modelId="{3E04D63F-A905-4511-B000-CE4903DBAFF5}" type="presParOf" srcId="{B16A4A4C-099A-4686-BEBF-08B46442D278}" destId="{76CAD297-8F5A-4191-90CA-51C88F364A5E}" srcOrd="0" destOrd="0" presId="urn:microsoft.com/office/officeart/2018/2/layout/IconVerticalSolidList"/>
    <dgm:cxn modelId="{72DF8853-8D73-418A-9266-362273510588}" type="presParOf" srcId="{76CAD297-8F5A-4191-90CA-51C88F364A5E}" destId="{43D79041-FC83-4786-AF9A-89193880465C}" srcOrd="0" destOrd="0" presId="urn:microsoft.com/office/officeart/2018/2/layout/IconVerticalSolidList"/>
    <dgm:cxn modelId="{EB55A147-D52E-448F-A16E-699D6AAF14A8}" type="presParOf" srcId="{76CAD297-8F5A-4191-90CA-51C88F364A5E}" destId="{088A4F86-A357-443D-A5FB-0B54BE4A9252}" srcOrd="1" destOrd="0" presId="urn:microsoft.com/office/officeart/2018/2/layout/IconVerticalSolidList"/>
    <dgm:cxn modelId="{3F578B27-916C-41F3-A8CF-4112AE23AC37}" type="presParOf" srcId="{76CAD297-8F5A-4191-90CA-51C88F364A5E}" destId="{97475008-FE48-4C95-B022-CC2385657A95}" srcOrd="2" destOrd="0" presId="urn:microsoft.com/office/officeart/2018/2/layout/IconVerticalSolidList"/>
    <dgm:cxn modelId="{25320042-8E28-4E50-94FD-F302EE2EFE24}" type="presParOf" srcId="{76CAD297-8F5A-4191-90CA-51C88F364A5E}" destId="{A3C6009E-FC62-461E-94E6-884FDD8F8EE4}" srcOrd="3" destOrd="0" presId="urn:microsoft.com/office/officeart/2018/2/layout/IconVerticalSolidList"/>
    <dgm:cxn modelId="{3A43C697-A721-4BE3-A365-51E7E9CABE9D}" type="presParOf" srcId="{B16A4A4C-099A-4686-BEBF-08B46442D278}" destId="{2E1CF469-8F6E-47A8-87E8-F27815F191B7}" srcOrd="1" destOrd="0" presId="urn:microsoft.com/office/officeart/2018/2/layout/IconVerticalSolidList"/>
    <dgm:cxn modelId="{AC7A824D-C862-4500-97FB-7D7E23110A99}" type="presParOf" srcId="{B16A4A4C-099A-4686-BEBF-08B46442D278}" destId="{79BF87BA-44F3-4007-A6D8-D6A60D3725F8}" srcOrd="2" destOrd="0" presId="urn:microsoft.com/office/officeart/2018/2/layout/IconVerticalSolidList"/>
    <dgm:cxn modelId="{20C2A916-EADB-43E3-B0EF-7AAB5094956E}" type="presParOf" srcId="{79BF87BA-44F3-4007-A6D8-D6A60D3725F8}" destId="{2C24452C-61AF-46D2-ABD5-7986D1A6E0E3}" srcOrd="0" destOrd="0" presId="urn:microsoft.com/office/officeart/2018/2/layout/IconVerticalSolidList"/>
    <dgm:cxn modelId="{8F39E32A-A445-4933-9F0C-B74F151F1FFD}" type="presParOf" srcId="{79BF87BA-44F3-4007-A6D8-D6A60D3725F8}" destId="{4ABD064A-3037-4C89-8018-0C0CCE836AEA}" srcOrd="1" destOrd="0" presId="urn:microsoft.com/office/officeart/2018/2/layout/IconVerticalSolidList"/>
    <dgm:cxn modelId="{59935DD9-3B8A-4E08-9E14-D3F0C99CDBCF}" type="presParOf" srcId="{79BF87BA-44F3-4007-A6D8-D6A60D3725F8}" destId="{9949E3D7-C795-49B1-9C99-FBD8D6DD6673}" srcOrd="2" destOrd="0" presId="urn:microsoft.com/office/officeart/2018/2/layout/IconVerticalSolidList"/>
    <dgm:cxn modelId="{67F76CE9-00CC-49F0-8289-A9C7FF816D83}" type="presParOf" srcId="{79BF87BA-44F3-4007-A6D8-D6A60D3725F8}" destId="{7237F7E2-3E92-46DE-9C4B-5B842F3CBB06}" srcOrd="3" destOrd="0" presId="urn:microsoft.com/office/officeart/2018/2/layout/IconVerticalSolidList"/>
    <dgm:cxn modelId="{FE7D1B00-5D21-4E6D-9F94-D6B1ADD70666}" type="presParOf" srcId="{B16A4A4C-099A-4686-BEBF-08B46442D278}" destId="{D9E88389-FAAA-4E28-A91E-12CB22D730A9}" srcOrd="3" destOrd="0" presId="urn:microsoft.com/office/officeart/2018/2/layout/IconVerticalSolidList"/>
    <dgm:cxn modelId="{A0E02F6A-2BE8-4570-91FD-B44D3401C3AA}" type="presParOf" srcId="{B16A4A4C-099A-4686-BEBF-08B46442D278}" destId="{655E1FD7-0DD1-42DC-871C-BDF3D565D37B}" srcOrd="4" destOrd="0" presId="urn:microsoft.com/office/officeart/2018/2/layout/IconVerticalSolidList"/>
    <dgm:cxn modelId="{E48917B1-327D-4D2C-82F4-CA7BD880E4DB}" type="presParOf" srcId="{655E1FD7-0DD1-42DC-871C-BDF3D565D37B}" destId="{F69C7F76-55E1-4F45-BAE5-AB89D634A558}" srcOrd="0" destOrd="0" presId="urn:microsoft.com/office/officeart/2018/2/layout/IconVerticalSolidList"/>
    <dgm:cxn modelId="{E2483134-FC87-4CB0-B796-5CB6F16FCE49}" type="presParOf" srcId="{655E1FD7-0DD1-42DC-871C-BDF3D565D37B}" destId="{55570721-B830-4709-967A-AAABC6AABCEA}" srcOrd="1" destOrd="0" presId="urn:microsoft.com/office/officeart/2018/2/layout/IconVerticalSolidList"/>
    <dgm:cxn modelId="{414FDCD8-660E-4898-8B32-C92DCDD98DC4}" type="presParOf" srcId="{655E1FD7-0DD1-42DC-871C-BDF3D565D37B}" destId="{B13C60DC-A265-4154-806A-3514962BC169}" srcOrd="2" destOrd="0" presId="urn:microsoft.com/office/officeart/2018/2/layout/IconVerticalSolidList"/>
    <dgm:cxn modelId="{0AC5BB69-50EF-48CD-9F22-E99C722EAB10}" type="presParOf" srcId="{655E1FD7-0DD1-42DC-871C-BDF3D565D37B}" destId="{02CA52B0-5785-4229-83B1-55C5E6C1B2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4AA35-27B3-4A20-B95E-934B159806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029900E-BE7E-4549-B641-BD76806078E2}">
      <dgm:prSet custT="1"/>
      <dgm:spPr/>
      <dgm:t>
        <a:bodyPr/>
        <a:lstStyle/>
        <a:p>
          <a:pPr algn="ctr">
            <a:lnSpc>
              <a:spcPct val="100000"/>
            </a:lnSpc>
          </a:pPr>
          <a:r>
            <a:rPr lang="en-US" sz="1400" b="1" dirty="0"/>
            <a:t>Collaboration and Mutuality </a:t>
          </a:r>
        </a:p>
        <a:p>
          <a:pPr algn="l">
            <a:lnSpc>
              <a:spcPct val="100000"/>
            </a:lnSpc>
          </a:pPr>
          <a:r>
            <a:rPr lang="en-US" sz="1200" dirty="0"/>
            <a:t>Create a model for respect and equitable care</a:t>
          </a:r>
        </a:p>
      </dgm:t>
    </dgm:pt>
    <dgm:pt modelId="{CD8927E3-C1B0-4414-AFD8-731D7EF8FBE5}" type="parTrans" cxnId="{57321C43-95AF-40B2-8F41-E32A7D61B088}">
      <dgm:prSet/>
      <dgm:spPr/>
      <dgm:t>
        <a:bodyPr/>
        <a:lstStyle/>
        <a:p>
          <a:endParaRPr lang="en-US"/>
        </a:p>
      </dgm:t>
    </dgm:pt>
    <dgm:pt modelId="{8532E96F-E95E-4E63-8928-1D140FDC7877}" type="sibTrans" cxnId="{57321C43-95AF-40B2-8F41-E32A7D61B088}">
      <dgm:prSet/>
      <dgm:spPr/>
      <dgm:t>
        <a:bodyPr/>
        <a:lstStyle/>
        <a:p>
          <a:endParaRPr lang="en-US"/>
        </a:p>
      </dgm:t>
    </dgm:pt>
    <dgm:pt modelId="{5C7C968A-746B-40F6-8AA6-FC8B85948FEF}">
      <dgm:prSet custT="1"/>
      <dgm:spPr/>
      <dgm:t>
        <a:bodyPr/>
        <a:lstStyle/>
        <a:p>
          <a:pPr algn="ctr">
            <a:lnSpc>
              <a:spcPct val="100000"/>
            </a:lnSpc>
          </a:pPr>
          <a:r>
            <a:rPr lang="en-US" sz="1400" b="1" dirty="0"/>
            <a:t>Empowerment and choice</a:t>
          </a:r>
          <a:endParaRPr lang="en-US" sz="1200" b="1" dirty="0"/>
        </a:p>
        <a:p>
          <a:pPr algn="l">
            <a:lnSpc>
              <a:spcPct val="100000"/>
            </a:lnSpc>
          </a:pPr>
          <a:r>
            <a:rPr lang="en-US" sz="1200" dirty="0"/>
            <a:t>Ensure survivors play a critical role in medical decision making and healing</a:t>
          </a:r>
        </a:p>
      </dgm:t>
    </dgm:pt>
    <dgm:pt modelId="{9FF400FA-01E5-44FC-B43E-29104A4AF900}" type="parTrans" cxnId="{B3274F39-0F61-432B-A65A-D33E1BC4357A}">
      <dgm:prSet/>
      <dgm:spPr/>
      <dgm:t>
        <a:bodyPr/>
        <a:lstStyle/>
        <a:p>
          <a:endParaRPr lang="en-US"/>
        </a:p>
      </dgm:t>
    </dgm:pt>
    <dgm:pt modelId="{88949BAB-6F67-40D9-AE2B-FA235B19E446}" type="sibTrans" cxnId="{B3274F39-0F61-432B-A65A-D33E1BC4357A}">
      <dgm:prSet/>
      <dgm:spPr/>
      <dgm:t>
        <a:bodyPr/>
        <a:lstStyle/>
        <a:p>
          <a:endParaRPr lang="en-US"/>
        </a:p>
      </dgm:t>
    </dgm:pt>
    <dgm:pt modelId="{ACBC4980-B408-441D-890F-4E10E75AF504}">
      <dgm:prSet custT="1"/>
      <dgm:spPr/>
      <dgm:t>
        <a:bodyPr/>
        <a:lstStyle/>
        <a:p>
          <a:pPr algn="ctr">
            <a:lnSpc>
              <a:spcPct val="100000"/>
            </a:lnSpc>
          </a:pPr>
          <a:r>
            <a:rPr lang="en-US" sz="1400" b="1" dirty="0"/>
            <a:t>Awareness</a:t>
          </a:r>
        </a:p>
        <a:p>
          <a:pPr algn="l">
            <a:lnSpc>
              <a:spcPct val="100000"/>
            </a:lnSpc>
          </a:pPr>
          <a:r>
            <a:rPr lang="en-US" sz="1200" dirty="0"/>
            <a:t>Address cultural, historical and gender biases  </a:t>
          </a:r>
        </a:p>
      </dgm:t>
    </dgm:pt>
    <dgm:pt modelId="{0A2C29CD-881D-4EED-9C54-DDE9F8BBEAF4}" type="parTrans" cxnId="{8F3D1097-7092-4640-A7E5-2E1A810DDA15}">
      <dgm:prSet/>
      <dgm:spPr/>
      <dgm:t>
        <a:bodyPr/>
        <a:lstStyle/>
        <a:p>
          <a:endParaRPr lang="en-US"/>
        </a:p>
      </dgm:t>
    </dgm:pt>
    <dgm:pt modelId="{F1F38D85-362D-4803-9885-BFAD4C86D999}" type="sibTrans" cxnId="{8F3D1097-7092-4640-A7E5-2E1A810DDA15}">
      <dgm:prSet/>
      <dgm:spPr/>
      <dgm:t>
        <a:bodyPr/>
        <a:lstStyle/>
        <a:p>
          <a:endParaRPr lang="en-US"/>
        </a:p>
      </dgm:t>
    </dgm:pt>
    <dgm:pt modelId="{B16A4A4C-099A-4686-BEBF-08B46442D278}" type="pres">
      <dgm:prSet presAssocID="{AC84AA35-27B3-4A20-B95E-934B159806D0}" presName="root" presStyleCnt="0">
        <dgm:presLayoutVars>
          <dgm:dir/>
          <dgm:resizeHandles val="exact"/>
        </dgm:presLayoutVars>
      </dgm:prSet>
      <dgm:spPr/>
    </dgm:pt>
    <dgm:pt modelId="{76CAD297-8F5A-4191-90CA-51C88F364A5E}" type="pres">
      <dgm:prSet presAssocID="{5029900E-BE7E-4549-B641-BD76806078E2}" presName="compNode" presStyleCnt="0"/>
      <dgm:spPr/>
    </dgm:pt>
    <dgm:pt modelId="{43D79041-FC83-4786-AF9A-89193880465C}" type="pres">
      <dgm:prSet presAssocID="{5029900E-BE7E-4549-B641-BD76806078E2}" presName="bgRect" presStyleLbl="bgShp" presStyleIdx="0" presStyleCnt="3" custLinFactNeighborY="14188"/>
      <dgm:spPr/>
    </dgm:pt>
    <dgm:pt modelId="{088A4F86-A357-443D-A5FB-0B54BE4A9252}" type="pres">
      <dgm:prSet presAssocID="{5029900E-BE7E-4549-B641-BD76806078E2}" presName="iconRect" presStyleLbl="node1" presStyleIdx="0" presStyleCnt="3" custScaleX="175798" custScaleY="168860" custLinFactNeighborY="26073"/>
      <dgm:spPr>
        <a:blipFill dpi="0" rotWithShape="1">
          <a:blip xmlns:r="http://schemas.openxmlformats.org/officeDocument/2006/relationships" r:embed="rId1">
            <a:lum bright="70000" contrast="-70000"/>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ildren"/>
        </a:ext>
      </dgm:extLst>
    </dgm:pt>
    <dgm:pt modelId="{97475008-FE48-4C95-B022-CC2385657A95}" type="pres">
      <dgm:prSet presAssocID="{5029900E-BE7E-4549-B641-BD76806078E2}" presName="spaceRect" presStyleCnt="0"/>
      <dgm:spPr/>
    </dgm:pt>
    <dgm:pt modelId="{A3C6009E-FC62-461E-94E6-884FDD8F8EE4}" type="pres">
      <dgm:prSet presAssocID="{5029900E-BE7E-4549-B641-BD76806078E2}" presName="parTx" presStyleLbl="revTx" presStyleIdx="0" presStyleCnt="3" custLinFactNeighborY="2817">
        <dgm:presLayoutVars>
          <dgm:chMax val="0"/>
          <dgm:chPref val="0"/>
        </dgm:presLayoutVars>
      </dgm:prSet>
      <dgm:spPr/>
    </dgm:pt>
    <dgm:pt modelId="{2E1CF469-8F6E-47A8-87E8-F27815F191B7}" type="pres">
      <dgm:prSet presAssocID="{8532E96F-E95E-4E63-8928-1D140FDC7877}" presName="sibTrans" presStyleCnt="0"/>
      <dgm:spPr/>
    </dgm:pt>
    <dgm:pt modelId="{79BF87BA-44F3-4007-A6D8-D6A60D3725F8}" type="pres">
      <dgm:prSet presAssocID="{5C7C968A-746B-40F6-8AA6-FC8B85948FEF}" presName="compNode" presStyleCnt="0"/>
      <dgm:spPr/>
    </dgm:pt>
    <dgm:pt modelId="{2C24452C-61AF-46D2-ABD5-7986D1A6E0E3}" type="pres">
      <dgm:prSet presAssocID="{5C7C968A-746B-40F6-8AA6-FC8B85948FEF}" presName="bgRect" presStyleLbl="bgShp" presStyleIdx="1" presStyleCnt="3" custLinFactNeighborY="-4944"/>
      <dgm:spPr/>
    </dgm:pt>
    <dgm:pt modelId="{4ABD064A-3037-4C89-8018-0C0CCE836AEA}" type="pres">
      <dgm:prSet presAssocID="{5C7C968A-746B-40F6-8AA6-FC8B85948FEF}" presName="iconRect" presStyleLbl="node1" presStyleIdx="1" presStyleCnt="3" custScaleX="158135" custScaleY="153801" custLinFactNeighborY="-7996"/>
      <dgm:spPr>
        <a:blipFill rotWithShape="1">
          <a:blip xmlns:r="http://schemas.openxmlformats.org/officeDocument/2006/relationships" r:embed="rId3">
            <a:lum bright="70000" contrast="-70000"/>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ildren"/>
        </a:ext>
      </dgm:extLst>
    </dgm:pt>
    <dgm:pt modelId="{9949E3D7-C795-49B1-9C99-FBD8D6DD6673}" type="pres">
      <dgm:prSet presAssocID="{5C7C968A-746B-40F6-8AA6-FC8B85948FEF}" presName="spaceRect" presStyleCnt="0"/>
      <dgm:spPr/>
    </dgm:pt>
    <dgm:pt modelId="{7237F7E2-3E92-46DE-9C4B-5B842F3CBB06}" type="pres">
      <dgm:prSet presAssocID="{5C7C968A-746B-40F6-8AA6-FC8B85948FEF}" presName="parTx" presStyleLbl="revTx" presStyleIdx="1" presStyleCnt="3" custLinFactNeighborY="-8714">
        <dgm:presLayoutVars>
          <dgm:chMax val="0"/>
          <dgm:chPref val="0"/>
        </dgm:presLayoutVars>
      </dgm:prSet>
      <dgm:spPr/>
    </dgm:pt>
    <dgm:pt modelId="{D9E88389-FAAA-4E28-A91E-12CB22D730A9}" type="pres">
      <dgm:prSet presAssocID="{88949BAB-6F67-40D9-AE2B-FA235B19E446}" presName="sibTrans" presStyleCnt="0"/>
      <dgm:spPr/>
    </dgm:pt>
    <dgm:pt modelId="{655E1FD7-0DD1-42DC-871C-BDF3D565D37B}" type="pres">
      <dgm:prSet presAssocID="{ACBC4980-B408-441D-890F-4E10E75AF504}" presName="compNode" presStyleCnt="0"/>
      <dgm:spPr/>
    </dgm:pt>
    <dgm:pt modelId="{F69C7F76-55E1-4F45-BAE5-AB89D634A558}" type="pres">
      <dgm:prSet presAssocID="{ACBC4980-B408-441D-890F-4E10E75AF504}" presName="bgRect" presStyleLbl="bgShp" presStyleIdx="2" presStyleCnt="3" custLinFactNeighborY="-22940"/>
      <dgm:spPr/>
    </dgm:pt>
    <dgm:pt modelId="{55570721-B830-4709-967A-AAABC6AABCEA}" type="pres">
      <dgm:prSet presAssocID="{ACBC4980-B408-441D-890F-4E10E75AF504}" presName="iconRect" presStyleLbl="node1" presStyleIdx="2" presStyleCnt="3" custScaleX="163181" custScaleY="155031" custLinFactNeighborX="-195" custLinFactNeighborY="-41788"/>
      <dgm:spPr>
        <a:blipFill>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wo women"/>
        </a:ext>
      </dgm:extLst>
    </dgm:pt>
    <dgm:pt modelId="{B13C60DC-A265-4154-806A-3514962BC169}" type="pres">
      <dgm:prSet presAssocID="{ACBC4980-B408-441D-890F-4E10E75AF504}" presName="spaceRect" presStyleCnt="0"/>
      <dgm:spPr/>
    </dgm:pt>
    <dgm:pt modelId="{02CA52B0-5785-4229-83B1-55C5E6C1B253}" type="pres">
      <dgm:prSet presAssocID="{ACBC4980-B408-441D-890F-4E10E75AF504}" presName="parTx" presStyleLbl="revTx" presStyleIdx="2" presStyleCnt="3" custScaleX="104157" custLinFactNeighborX="-61" custLinFactNeighborY="-29926">
        <dgm:presLayoutVars>
          <dgm:chMax val="0"/>
          <dgm:chPref val="0"/>
        </dgm:presLayoutVars>
      </dgm:prSet>
      <dgm:spPr/>
    </dgm:pt>
  </dgm:ptLst>
  <dgm:cxnLst>
    <dgm:cxn modelId="{B3274F39-0F61-432B-A65A-D33E1BC4357A}" srcId="{AC84AA35-27B3-4A20-B95E-934B159806D0}" destId="{5C7C968A-746B-40F6-8AA6-FC8B85948FEF}" srcOrd="1" destOrd="0" parTransId="{9FF400FA-01E5-44FC-B43E-29104A4AF900}" sibTransId="{88949BAB-6F67-40D9-AE2B-FA235B19E446}"/>
    <dgm:cxn modelId="{57321C43-95AF-40B2-8F41-E32A7D61B088}" srcId="{AC84AA35-27B3-4A20-B95E-934B159806D0}" destId="{5029900E-BE7E-4549-B641-BD76806078E2}" srcOrd="0" destOrd="0" parTransId="{CD8927E3-C1B0-4414-AFD8-731D7EF8FBE5}" sibTransId="{8532E96F-E95E-4E63-8928-1D140FDC7877}"/>
    <dgm:cxn modelId="{8A7A3850-E14A-4FDF-B125-AB0BFD676B8C}" type="presOf" srcId="{AC84AA35-27B3-4A20-B95E-934B159806D0}" destId="{B16A4A4C-099A-4686-BEBF-08B46442D278}" srcOrd="0" destOrd="0" presId="urn:microsoft.com/office/officeart/2018/2/layout/IconVerticalSolidList"/>
    <dgm:cxn modelId="{8F3D1097-7092-4640-A7E5-2E1A810DDA15}" srcId="{AC84AA35-27B3-4A20-B95E-934B159806D0}" destId="{ACBC4980-B408-441D-890F-4E10E75AF504}" srcOrd="2" destOrd="0" parTransId="{0A2C29CD-881D-4EED-9C54-DDE9F8BBEAF4}" sibTransId="{F1F38D85-362D-4803-9885-BFAD4C86D999}"/>
    <dgm:cxn modelId="{5029CDAE-EEAD-4675-BC59-02E42291CD18}" type="presOf" srcId="{ACBC4980-B408-441D-890F-4E10E75AF504}" destId="{02CA52B0-5785-4229-83B1-55C5E6C1B253}" srcOrd="0" destOrd="0" presId="urn:microsoft.com/office/officeart/2018/2/layout/IconVerticalSolidList"/>
    <dgm:cxn modelId="{9DC3EFE4-838A-4B7B-B390-A330DF190077}" type="presOf" srcId="{5C7C968A-746B-40F6-8AA6-FC8B85948FEF}" destId="{7237F7E2-3E92-46DE-9C4B-5B842F3CBB06}" srcOrd="0" destOrd="0" presId="urn:microsoft.com/office/officeart/2018/2/layout/IconVerticalSolidList"/>
    <dgm:cxn modelId="{1BA0DBE8-C9E4-4FC5-A469-5E9A5DD82745}" type="presOf" srcId="{5029900E-BE7E-4549-B641-BD76806078E2}" destId="{A3C6009E-FC62-461E-94E6-884FDD8F8EE4}" srcOrd="0" destOrd="0" presId="urn:microsoft.com/office/officeart/2018/2/layout/IconVerticalSolidList"/>
    <dgm:cxn modelId="{3E04D63F-A905-4511-B000-CE4903DBAFF5}" type="presParOf" srcId="{B16A4A4C-099A-4686-BEBF-08B46442D278}" destId="{76CAD297-8F5A-4191-90CA-51C88F364A5E}" srcOrd="0" destOrd="0" presId="urn:microsoft.com/office/officeart/2018/2/layout/IconVerticalSolidList"/>
    <dgm:cxn modelId="{72DF8853-8D73-418A-9266-362273510588}" type="presParOf" srcId="{76CAD297-8F5A-4191-90CA-51C88F364A5E}" destId="{43D79041-FC83-4786-AF9A-89193880465C}" srcOrd="0" destOrd="0" presId="urn:microsoft.com/office/officeart/2018/2/layout/IconVerticalSolidList"/>
    <dgm:cxn modelId="{EB55A147-D52E-448F-A16E-699D6AAF14A8}" type="presParOf" srcId="{76CAD297-8F5A-4191-90CA-51C88F364A5E}" destId="{088A4F86-A357-443D-A5FB-0B54BE4A9252}" srcOrd="1" destOrd="0" presId="urn:microsoft.com/office/officeart/2018/2/layout/IconVerticalSolidList"/>
    <dgm:cxn modelId="{3F578B27-916C-41F3-A8CF-4112AE23AC37}" type="presParOf" srcId="{76CAD297-8F5A-4191-90CA-51C88F364A5E}" destId="{97475008-FE48-4C95-B022-CC2385657A95}" srcOrd="2" destOrd="0" presId="urn:microsoft.com/office/officeart/2018/2/layout/IconVerticalSolidList"/>
    <dgm:cxn modelId="{25320042-8E28-4E50-94FD-F302EE2EFE24}" type="presParOf" srcId="{76CAD297-8F5A-4191-90CA-51C88F364A5E}" destId="{A3C6009E-FC62-461E-94E6-884FDD8F8EE4}" srcOrd="3" destOrd="0" presId="urn:microsoft.com/office/officeart/2018/2/layout/IconVerticalSolidList"/>
    <dgm:cxn modelId="{3A43C697-A721-4BE3-A365-51E7E9CABE9D}" type="presParOf" srcId="{B16A4A4C-099A-4686-BEBF-08B46442D278}" destId="{2E1CF469-8F6E-47A8-87E8-F27815F191B7}" srcOrd="1" destOrd="0" presId="urn:microsoft.com/office/officeart/2018/2/layout/IconVerticalSolidList"/>
    <dgm:cxn modelId="{AC7A824D-C862-4500-97FB-7D7E23110A99}" type="presParOf" srcId="{B16A4A4C-099A-4686-BEBF-08B46442D278}" destId="{79BF87BA-44F3-4007-A6D8-D6A60D3725F8}" srcOrd="2" destOrd="0" presId="urn:microsoft.com/office/officeart/2018/2/layout/IconVerticalSolidList"/>
    <dgm:cxn modelId="{20C2A916-EADB-43E3-B0EF-7AAB5094956E}" type="presParOf" srcId="{79BF87BA-44F3-4007-A6D8-D6A60D3725F8}" destId="{2C24452C-61AF-46D2-ABD5-7986D1A6E0E3}" srcOrd="0" destOrd="0" presId="urn:microsoft.com/office/officeart/2018/2/layout/IconVerticalSolidList"/>
    <dgm:cxn modelId="{8F39E32A-A445-4933-9F0C-B74F151F1FFD}" type="presParOf" srcId="{79BF87BA-44F3-4007-A6D8-D6A60D3725F8}" destId="{4ABD064A-3037-4C89-8018-0C0CCE836AEA}" srcOrd="1" destOrd="0" presId="urn:microsoft.com/office/officeart/2018/2/layout/IconVerticalSolidList"/>
    <dgm:cxn modelId="{59935DD9-3B8A-4E08-9E14-D3F0C99CDBCF}" type="presParOf" srcId="{79BF87BA-44F3-4007-A6D8-D6A60D3725F8}" destId="{9949E3D7-C795-49B1-9C99-FBD8D6DD6673}" srcOrd="2" destOrd="0" presId="urn:microsoft.com/office/officeart/2018/2/layout/IconVerticalSolidList"/>
    <dgm:cxn modelId="{67F76CE9-00CC-49F0-8289-A9C7FF816D83}" type="presParOf" srcId="{79BF87BA-44F3-4007-A6D8-D6A60D3725F8}" destId="{7237F7E2-3E92-46DE-9C4B-5B842F3CBB06}" srcOrd="3" destOrd="0" presId="urn:microsoft.com/office/officeart/2018/2/layout/IconVerticalSolidList"/>
    <dgm:cxn modelId="{FE7D1B00-5D21-4E6D-9F94-D6B1ADD70666}" type="presParOf" srcId="{B16A4A4C-099A-4686-BEBF-08B46442D278}" destId="{D9E88389-FAAA-4E28-A91E-12CB22D730A9}" srcOrd="3" destOrd="0" presId="urn:microsoft.com/office/officeart/2018/2/layout/IconVerticalSolidList"/>
    <dgm:cxn modelId="{A0E02F6A-2BE8-4570-91FD-B44D3401C3AA}" type="presParOf" srcId="{B16A4A4C-099A-4686-BEBF-08B46442D278}" destId="{655E1FD7-0DD1-42DC-871C-BDF3D565D37B}" srcOrd="4" destOrd="0" presId="urn:microsoft.com/office/officeart/2018/2/layout/IconVerticalSolidList"/>
    <dgm:cxn modelId="{E48917B1-327D-4D2C-82F4-CA7BD880E4DB}" type="presParOf" srcId="{655E1FD7-0DD1-42DC-871C-BDF3D565D37B}" destId="{F69C7F76-55E1-4F45-BAE5-AB89D634A558}" srcOrd="0" destOrd="0" presId="urn:microsoft.com/office/officeart/2018/2/layout/IconVerticalSolidList"/>
    <dgm:cxn modelId="{E2483134-FC87-4CB0-B796-5CB6F16FCE49}" type="presParOf" srcId="{655E1FD7-0DD1-42DC-871C-BDF3D565D37B}" destId="{55570721-B830-4709-967A-AAABC6AABCEA}" srcOrd="1" destOrd="0" presId="urn:microsoft.com/office/officeart/2018/2/layout/IconVerticalSolidList"/>
    <dgm:cxn modelId="{414FDCD8-660E-4898-8B32-C92DCDD98DC4}" type="presParOf" srcId="{655E1FD7-0DD1-42DC-871C-BDF3D565D37B}" destId="{B13C60DC-A265-4154-806A-3514962BC169}" srcOrd="2" destOrd="0" presId="urn:microsoft.com/office/officeart/2018/2/layout/IconVerticalSolidList"/>
    <dgm:cxn modelId="{0AC5BB69-50EF-48CD-9F22-E99C722EAB10}" type="presParOf" srcId="{655E1FD7-0DD1-42DC-871C-BDF3D565D37B}" destId="{02CA52B0-5785-4229-83B1-55C5E6C1B2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E43585-B580-407D-9C6A-2817910BBAB2}"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2B0AE509-2F33-429D-A2F1-E2D63CF35980}">
      <dgm:prSet custT="1"/>
      <dgm:spPr>
        <a:solidFill>
          <a:srgbClr val="C00000"/>
        </a:solidFill>
      </dgm:spPr>
      <dgm:t>
        <a:bodyPr/>
        <a:lstStyle/>
        <a:p>
          <a:r>
            <a:rPr lang="en-US" sz="1100" dirty="0"/>
            <a:t>Remember you can shape their experience with the healthcare system</a:t>
          </a:r>
        </a:p>
      </dgm:t>
    </dgm:pt>
    <dgm:pt modelId="{BA2BD594-7FE6-4692-AF33-36134A264A87}" type="parTrans" cxnId="{FA4A6D84-7C22-4F41-A828-BCB1FC1EED48}">
      <dgm:prSet/>
      <dgm:spPr/>
      <dgm:t>
        <a:bodyPr/>
        <a:lstStyle/>
        <a:p>
          <a:endParaRPr lang="en-US"/>
        </a:p>
      </dgm:t>
    </dgm:pt>
    <dgm:pt modelId="{6B7CE270-EB39-4C2C-8D0B-19F4F3108057}" type="sibTrans" cxnId="{FA4A6D84-7C22-4F41-A828-BCB1FC1EED48}">
      <dgm:prSet/>
      <dgm:spPr/>
      <dgm:t>
        <a:bodyPr/>
        <a:lstStyle/>
        <a:p>
          <a:endParaRPr lang="en-US"/>
        </a:p>
      </dgm:t>
    </dgm:pt>
    <dgm:pt modelId="{2D5930C2-E941-408A-B29B-2F98E861B78E}">
      <dgm:prSet/>
      <dgm:spPr/>
      <dgm:t>
        <a:bodyPr/>
        <a:lstStyle/>
        <a:p>
          <a:r>
            <a:rPr lang="en-US" dirty="0"/>
            <a:t>Make it obvious that you are available</a:t>
          </a:r>
        </a:p>
      </dgm:t>
    </dgm:pt>
    <dgm:pt modelId="{B466E2C6-E843-4EE8-B272-549C3ECB05BD}" type="parTrans" cxnId="{412C6104-770B-42AB-9757-5C6806D8CB49}">
      <dgm:prSet/>
      <dgm:spPr/>
      <dgm:t>
        <a:bodyPr/>
        <a:lstStyle/>
        <a:p>
          <a:endParaRPr lang="en-US"/>
        </a:p>
      </dgm:t>
    </dgm:pt>
    <dgm:pt modelId="{5A69AF93-B92F-47B6-8601-43BDF3268FC6}" type="sibTrans" cxnId="{412C6104-770B-42AB-9757-5C6806D8CB49}">
      <dgm:prSet/>
      <dgm:spPr/>
      <dgm:t>
        <a:bodyPr/>
        <a:lstStyle/>
        <a:p>
          <a:endParaRPr lang="en-US"/>
        </a:p>
      </dgm:t>
    </dgm:pt>
    <dgm:pt modelId="{3E97DE17-6AFD-4A89-8829-5063D5F1FB6E}">
      <dgm:prSet/>
      <dgm:spPr/>
      <dgm:t>
        <a:bodyPr/>
        <a:lstStyle/>
        <a:p>
          <a:r>
            <a:rPr lang="en-US" dirty="0"/>
            <a:t>Don’t take their feelings to heart</a:t>
          </a:r>
        </a:p>
      </dgm:t>
    </dgm:pt>
    <dgm:pt modelId="{1D22B3D5-E790-480E-90E2-E92A34BBC091}" type="parTrans" cxnId="{F877D79B-19EC-4818-A541-04C722A883F5}">
      <dgm:prSet/>
      <dgm:spPr/>
      <dgm:t>
        <a:bodyPr/>
        <a:lstStyle/>
        <a:p>
          <a:endParaRPr lang="en-US"/>
        </a:p>
      </dgm:t>
    </dgm:pt>
    <dgm:pt modelId="{395BE5CC-2B11-48DB-90F3-1324EE8AE400}" type="sibTrans" cxnId="{F877D79B-19EC-4818-A541-04C722A883F5}">
      <dgm:prSet/>
      <dgm:spPr/>
      <dgm:t>
        <a:bodyPr/>
        <a:lstStyle/>
        <a:p>
          <a:endParaRPr lang="en-US"/>
        </a:p>
      </dgm:t>
    </dgm:pt>
    <dgm:pt modelId="{D7749655-64EF-4632-B12D-7CA9B05C6330}">
      <dgm:prSet/>
      <dgm:spPr/>
      <dgm:t>
        <a:bodyPr/>
        <a:lstStyle/>
        <a:p>
          <a:r>
            <a:rPr lang="en-US" dirty="0"/>
            <a:t>Reassure their actions are normal</a:t>
          </a:r>
        </a:p>
      </dgm:t>
    </dgm:pt>
    <dgm:pt modelId="{CF58D5E8-0A4B-4AB7-ACD4-B9CAA1864128}" type="parTrans" cxnId="{EF5435BB-4BC4-4BE2-9C5E-B5CDD5781FC8}">
      <dgm:prSet/>
      <dgm:spPr/>
      <dgm:t>
        <a:bodyPr/>
        <a:lstStyle/>
        <a:p>
          <a:endParaRPr lang="en-US"/>
        </a:p>
      </dgm:t>
    </dgm:pt>
    <dgm:pt modelId="{CBA530C8-216A-4E0E-AECE-9DA346FB4856}" type="sibTrans" cxnId="{EF5435BB-4BC4-4BE2-9C5E-B5CDD5781FC8}">
      <dgm:prSet/>
      <dgm:spPr/>
      <dgm:t>
        <a:bodyPr/>
        <a:lstStyle/>
        <a:p>
          <a:endParaRPr lang="en-US"/>
        </a:p>
      </dgm:t>
    </dgm:pt>
    <dgm:pt modelId="{241A8D48-A1A9-4F9D-B33E-88F0B03C2BF4}">
      <dgm:prSet/>
      <dgm:spPr/>
      <dgm:t>
        <a:bodyPr/>
        <a:lstStyle/>
        <a:p>
          <a:r>
            <a:rPr lang="en-US" dirty="0"/>
            <a:t>Offer practical support</a:t>
          </a:r>
        </a:p>
      </dgm:t>
    </dgm:pt>
    <dgm:pt modelId="{5AFBE14E-E4CE-4A75-8699-09106E10B049}" type="parTrans" cxnId="{C20E6233-2846-49C4-A155-5CEDBCBAB39D}">
      <dgm:prSet/>
      <dgm:spPr/>
      <dgm:t>
        <a:bodyPr/>
        <a:lstStyle/>
        <a:p>
          <a:endParaRPr lang="en-US"/>
        </a:p>
      </dgm:t>
    </dgm:pt>
    <dgm:pt modelId="{D967BA0F-4350-4F8D-890A-4DD0C469A30F}" type="sibTrans" cxnId="{C20E6233-2846-49C4-A155-5CEDBCBAB39D}">
      <dgm:prSet/>
      <dgm:spPr/>
      <dgm:t>
        <a:bodyPr/>
        <a:lstStyle/>
        <a:p>
          <a:endParaRPr lang="en-US"/>
        </a:p>
      </dgm:t>
    </dgm:pt>
    <dgm:pt modelId="{FDC151B1-39FD-4115-A76D-931BC34ECEDB}">
      <dgm:prSet/>
      <dgm:spPr/>
      <dgm:t>
        <a:bodyPr/>
        <a:lstStyle/>
        <a:p>
          <a:r>
            <a:rPr lang="en-US" dirty="0"/>
            <a:t>Be aware of your own implicit biases</a:t>
          </a:r>
        </a:p>
      </dgm:t>
    </dgm:pt>
    <dgm:pt modelId="{3C6A2168-86D1-43D1-812C-1C2A0A27797C}" type="parTrans" cxnId="{EEBBC18B-2C8F-4FEF-99F4-D030600B2667}">
      <dgm:prSet/>
      <dgm:spPr/>
      <dgm:t>
        <a:bodyPr/>
        <a:lstStyle/>
        <a:p>
          <a:endParaRPr lang="en-US"/>
        </a:p>
      </dgm:t>
    </dgm:pt>
    <dgm:pt modelId="{99AE0F3C-2DFE-4344-AF68-BC890FA9365C}" type="sibTrans" cxnId="{EEBBC18B-2C8F-4FEF-99F4-D030600B2667}">
      <dgm:prSet/>
      <dgm:spPr/>
      <dgm:t>
        <a:bodyPr/>
        <a:lstStyle/>
        <a:p>
          <a:endParaRPr lang="en-US"/>
        </a:p>
      </dgm:t>
    </dgm:pt>
    <dgm:pt modelId="{924DC578-2AF0-49E8-B489-0EDA2C8EF5AA}">
      <dgm:prSet/>
      <dgm:spPr/>
      <dgm:t>
        <a:bodyPr/>
        <a:lstStyle/>
        <a:p>
          <a:r>
            <a:rPr lang="en-US" dirty="0"/>
            <a:t>Insist on their self-care</a:t>
          </a:r>
        </a:p>
      </dgm:t>
    </dgm:pt>
    <dgm:pt modelId="{7F0145E8-03E1-41A7-A2F7-0D3803ED4348}" type="parTrans" cxnId="{63368E75-55F7-48CC-9842-E1874ACF3825}">
      <dgm:prSet/>
      <dgm:spPr/>
      <dgm:t>
        <a:bodyPr/>
        <a:lstStyle/>
        <a:p>
          <a:endParaRPr lang="en-US"/>
        </a:p>
      </dgm:t>
    </dgm:pt>
    <dgm:pt modelId="{A81D3F36-F426-465A-8D90-36F5EDA4DEBE}" type="sibTrans" cxnId="{63368E75-55F7-48CC-9842-E1874ACF3825}">
      <dgm:prSet/>
      <dgm:spPr/>
      <dgm:t>
        <a:bodyPr/>
        <a:lstStyle/>
        <a:p>
          <a:endParaRPr lang="en-US"/>
        </a:p>
      </dgm:t>
    </dgm:pt>
    <dgm:pt modelId="{F42C8847-67A8-4F47-B52E-58F22CD76D2A}">
      <dgm:prSet/>
      <dgm:spPr/>
      <dgm:t>
        <a:bodyPr/>
        <a:lstStyle/>
        <a:p>
          <a:r>
            <a:rPr lang="en-US" dirty="0"/>
            <a:t>Give them alone time</a:t>
          </a:r>
        </a:p>
      </dgm:t>
    </dgm:pt>
    <dgm:pt modelId="{1FDC0122-EBAE-408E-B2E6-CAC883A3D2D3}" type="parTrans" cxnId="{340880A0-BAF5-427E-92FA-6C8DAA6DA88E}">
      <dgm:prSet/>
      <dgm:spPr/>
      <dgm:t>
        <a:bodyPr/>
        <a:lstStyle/>
        <a:p>
          <a:endParaRPr lang="en-US"/>
        </a:p>
      </dgm:t>
    </dgm:pt>
    <dgm:pt modelId="{333AFB3A-C752-4455-9669-BBAA29E14B29}" type="sibTrans" cxnId="{340880A0-BAF5-427E-92FA-6C8DAA6DA88E}">
      <dgm:prSet/>
      <dgm:spPr/>
      <dgm:t>
        <a:bodyPr/>
        <a:lstStyle/>
        <a:p>
          <a:endParaRPr lang="en-US"/>
        </a:p>
      </dgm:t>
    </dgm:pt>
    <dgm:pt modelId="{B3B094AD-AB5C-43BA-8B65-B3BA7DC60859}">
      <dgm:prSet/>
      <dgm:spPr/>
      <dgm:t>
        <a:bodyPr/>
        <a:lstStyle/>
        <a:p>
          <a:r>
            <a:rPr lang="en-US" dirty="0"/>
            <a:t>Suggest that they begin working in their daily routine whenever it is possible</a:t>
          </a:r>
        </a:p>
      </dgm:t>
    </dgm:pt>
    <dgm:pt modelId="{7CF1F6EC-4C8F-42A3-B926-D629AA3AFF44}" type="parTrans" cxnId="{C39FA1B9-91FA-4C6B-AAF8-BEFFC7E1BD01}">
      <dgm:prSet/>
      <dgm:spPr/>
      <dgm:t>
        <a:bodyPr/>
        <a:lstStyle/>
        <a:p>
          <a:endParaRPr lang="en-US"/>
        </a:p>
      </dgm:t>
    </dgm:pt>
    <dgm:pt modelId="{F96114E3-8EE7-41BF-A0E2-E5BBBAF354C5}" type="sibTrans" cxnId="{C39FA1B9-91FA-4C6B-AAF8-BEFFC7E1BD01}">
      <dgm:prSet/>
      <dgm:spPr/>
      <dgm:t>
        <a:bodyPr/>
        <a:lstStyle/>
        <a:p>
          <a:endParaRPr lang="en-US"/>
        </a:p>
      </dgm:t>
    </dgm:pt>
    <dgm:pt modelId="{23BE2E4D-2166-4B40-9424-025910775110}" type="pres">
      <dgm:prSet presAssocID="{72E43585-B580-407D-9C6A-2817910BBAB2}" presName="Name0" presStyleCnt="0">
        <dgm:presLayoutVars>
          <dgm:dir/>
          <dgm:resizeHandles val="exact"/>
        </dgm:presLayoutVars>
      </dgm:prSet>
      <dgm:spPr/>
    </dgm:pt>
    <dgm:pt modelId="{27874D88-EEF4-492F-A8A4-AF4FF3D88FA1}" type="pres">
      <dgm:prSet presAssocID="{2B0AE509-2F33-429D-A2F1-E2D63CF35980}" presName="node" presStyleLbl="node1" presStyleIdx="0" presStyleCnt="9">
        <dgm:presLayoutVars>
          <dgm:bulletEnabled val="1"/>
        </dgm:presLayoutVars>
      </dgm:prSet>
      <dgm:spPr/>
    </dgm:pt>
    <dgm:pt modelId="{1167E770-9DDC-417F-9F19-66C5E184A74D}" type="pres">
      <dgm:prSet presAssocID="{6B7CE270-EB39-4C2C-8D0B-19F4F3108057}" presName="sibTrans" presStyleLbl="sibTrans1D1" presStyleIdx="0" presStyleCnt="8"/>
      <dgm:spPr/>
    </dgm:pt>
    <dgm:pt modelId="{58E9E885-9A8E-4F06-9F0A-CC02E3D634B8}" type="pres">
      <dgm:prSet presAssocID="{6B7CE270-EB39-4C2C-8D0B-19F4F3108057}" presName="connectorText" presStyleLbl="sibTrans1D1" presStyleIdx="0" presStyleCnt="8"/>
      <dgm:spPr/>
    </dgm:pt>
    <dgm:pt modelId="{4E5D11E7-F7FA-493A-A556-A49ACB7B20D8}" type="pres">
      <dgm:prSet presAssocID="{2D5930C2-E941-408A-B29B-2F98E861B78E}" presName="node" presStyleLbl="node1" presStyleIdx="1" presStyleCnt="9">
        <dgm:presLayoutVars>
          <dgm:bulletEnabled val="1"/>
        </dgm:presLayoutVars>
      </dgm:prSet>
      <dgm:spPr/>
    </dgm:pt>
    <dgm:pt modelId="{20ADBEFE-8474-459A-AD74-C38BCA7440A7}" type="pres">
      <dgm:prSet presAssocID="{5A69AF93-B92F-47B6-8601-43BDF3268FC6}" presName="sibTrans" presStyleLbl="sibTrans1D1" presStyleIdx="1" presStyleCnt="8"/>
      <dgm:spPr/>
    </dgm:pt>
    <dgm:pt modelId="{C6FED136-98A7-4A63-82E3-FFF5833BE6C7}" type="pres">
      <dgm:prSet presAssocID="{5A69AF93-B92F-47B6-8601-43BDF3268FC6}" presName="connectorText" presStyleLbl="sibTrans1D1" presStyleIdx="1" presStyleCnt="8"/>
      <dgm:spPr/>
    </dgm:pt>
    <dgm:pt modelId="{59E2EED5-D52D-43C7-80F5-2ECDA178D593}" type="pres">
      <dgm:prSet presAssocID="{3E97DE17-6AFD-4A89-8829-5063D5F1FB6E}" presName="node" presStyleLbl="node1" presStyleIdx="2" presStyleCnt="9">
        <dgm:presLayoutVars>
          <dgm:bulletEnabled val="1"/>
        </dgm:presLayoutVars>
      </dgm:prSet>
      <dgm:spPr/>
    </dgm:pt>
    <dgm:pt modelId="{0CBDF86E-186E-4F90-BB84-D107A5E85AA0}" type="pres">
      <dgm:prSet presAssocID="{395BE5CC-2B11-48DB-90F3-1324EE8AE400}" presName="sibTrans" presStyleLbl="sibTrans1D1" presStyleIdx="2" presStyleCnt="8"/>
      <dgm:spPr/>
    </dgm:pt>
    <dgm:pt modelId="{BF84F856-EF0C-4A69-BE2D-C199F38EB431}" type="pres">
      <dgm:prSet presAssocID="{395BE5CC-2B11-48DB-90F3-1324EE8AE400}" presName="connectorText" presStyleLbl="sibTrans1D1" presStyleIdx="2" presStyleCnt="8"/>
      <dgm:spPr/>
    </dgm:pt>
    <dgm:pt modelId="{8F7A91A8-647C-4449-B004-6E42C66788E9}" type="pres">
      <dgm:prSet presAssocID="{D7749655-64EF-4632-B12D-7CA9B05C6330}" presName="node" presStyleLbl="node1" presStyleIdx="3" presStyleCnt="9">
        <dgm:presLayoutVars>
          <dgm:bulletEnabled val="1"/>
        </dgm:presLayoutVars>
      </dgm:prSet>
      <dgm:spPr/>
    </dgm:pt>
    <dgm:pt modelId="{CDB3F374-84E2-4EF1-9C47-7913B1B4F4A5}" type="pres">
      <dgm:prSet presAssocID="{CBA530C8-216A-4E0E-AECE-9DA346FB4856}" presName="sibTrans" presStyleLbl="sibTrans1D1" presStyleIdx="3" presStyleCnt="8"/>
      <dgm:spPr/>
    </dgm:pt>
    <dgm:pt modelId="{77BA405E-9A57-49D9-AB53-E926E21B0D6D}" type="pres">
      <dgm:prSet presAssocID="{CBA530C8-216A-4E0E-AECE-9DA346FB4856}" presName="connectorText" presStyleLbl="sibTrans1D1" presStyleIdx="3" presStyleCnt="8"/>
      <dgm:spPr/>
    </dgm:pt>
    <dgm:pt modelId="{652FE5D7-50F2-4DA8-B7D4-F3AF57B176F5}" type="pres">
      <dgm:prSet presAssocID="{241A8D48-A1A9-4F9D-B33E-88F0B03C2BF4}" presName="node" presStyleLbl="node1" presStyleIdx="4" presStyleCnt="9">
        <dgm:presLayoutVars>
          <dgm:bulletEnabled val="1"/>
        </dgm:presLayoutVars>
      </dgm:prSet>
      <dgm:spPr/>
    </dgm:pt>
    <dgm:pt modelId="{F8071AF9-580E-426E-A913-21C997B68A72}" type="pres">
      <dgm:prSet presAssocID="{D967BA0F-4350-4F8D-890A-4DD0C469A30F}" presName="sibTrans" presStyleLbl="sibTrans1D1" presStyleIdx="4" presStyleCnt="8"/>
      <dgm:spPr/>
    </dgm:pt>
    <dgm:pt modelId="{3EAA02C6-CE1F-4C07-8D82-FC20C96BCB3E}" type="pres">
      <dgm:prSet presAssocID="{D967BA0F-4350-4F8D-890A-4DD0C469A30F}" presName="connectorText" presStyleLbl="sibTrans1D1" presStyleIdx="4" presStyleCnt="8"/>
      <dgm:spPr/>
    </dgm:pt>
    <dgm:pt modelId="{32A78A5C-FB25-4ECF-BDAD-669C06D73550}" type="pres">
      <dgm:prSet presAssocID="{FDC151B1-39FD-4115-A76D-931BC34ECEDB}" presName="node" presStyleLbl="node1" presStyleIdx="5" presStyleCnt="9">
        <dgm:presLayoutVars>
          <dgm:bulletEnabled val="1"/>
        </dgm:presLayoutVars>
      </dgm:prSet>
      <dgm:spPr/>
    </dgm:pt>
    <dgm:pt modelId="{A73AB0B4-2C50-41CC-8049-475A6978A5E5}" type="pres">
      <dgm:prSet presAssocID="{99AE0F3C-2DFE-4344-AF68-BC890FA9365C}" presName="sibTrans" presStyleLbl="sibTrans1D1" presStyleIdx="5" presStyleCnt="8"/>
      <dgm:spPr/>
    </dgm:pt>
    <dgm:pt modelId="{51CAAE38-72BA-4F54-83CC-0F208A7505A8}" type="pres">
      <dgm:prSet presAssocID="{99AE0F3C-2DFE-4344-AF68-BC890FA9365C}" presName="connectorText" presStyleLbl="sibTrans1D1" presStyleIdx="5" presStyleCnt="8"/>
      <dgm:spPr/>
    </dgm:pt>
    <dgm:pt modelId="{96672112-EF13-46DB-9D20-13B40B4633D9}" type="pres">
      <dgm:prSet presAssocID="{924DC578-2AF0-49E8-B489-0EDA2C8EF5AA}" presName="node" presStyleLbl="node1" presStyleIdx="6" presStyleCnt="9">
        <dgm:presLayoutVars>
          <dgm:bulletEnabled val="1"/>
        </dgm:presLayoutVars>
      </dgm:prSet>
      <dgm:spPr/>
    </dgm:pt>
    <dgm:pt modelId="{14D4E24E-FD6F-4382-9139-9AD3433A7B6A}" type="pres">
      <dgm:prSet presAssocID="{A81D3F36-F426-465A-8D90-36F5EDA4DEBE}" presName="sibTrans" presStyleLbl="sibTrans1D1" presStyleIdx="6" presStyleCnt="8"/>
      <dgm:spPr/>
    </dgm:pt>
    <dgm:pt modelId="{48F6B82A-6E1A-4C55-BD74-90A9550DD3DC}" type="pres">
      <dgm:prSet presAssocID="{A81D3F36-F426-465A-8D90-36F5EDA4DEBE}" presName="connectorText" presStyleLbl="sibTrans1D1" presStyleIdx="6" presStyleCnt="8"/>
      <dgm:spPr/>
    </dgm:pt>
    <dgm:pt modelId="{92CE74DF-2C53-4BC9-BBF4-46C0FC21E5D9}" type="pres">
      <dgm:prSet presAssocID="{F42C8847-67A8-4F47-B52E-58F22CD76D2A}" presName="node" presStyleLbl="node1" presStyleIdx="7" presStyleCnt="9">
        <dgm:presLayoutVars>
          <dgm:bulletEnabled val="1"/>
        </dgm:presLayoutVars>
      </dgm:prSet>
      <dgm:spPr/>
    </dgm:pt>
    <dgm:pt modelId="{6C3A8081-7CB1-4626-8FE0-CC8107DC9734}" type="pres">
      <dgm:prSet presAssocID="{333AFB3A-C752-4455-9669-BBAA29E14B29}" presName="sibTrans" presStyleLbl="sibTrans1D1" presStyleIdx="7" presStyleCnt="8"/>
      <dgm:spPr/>
    </dgm:pt>
    <dgm:pt modelId="{21DEEEB1-77C8-4543-B935-2CE2DF1AFDD4}" type="pres">
      <dgm:prSet presAssocID="{333AFB3A-C752-4455-9669-BBAA29E14B29}" presName="connectorText" presStyleLbl="sibTrans1D1" presStyleIdx="7" presStyleCnt="8"/>
      <dgm:spPr/>
    </dgm:pt>
    <dgm:pt modelId="{60F04A53-0E23-4DE6-9447-38592B2FB588}" type="pres">
      <dgm:prSet presAssocID="{B3B094AD-AB5C-43BA-8B65-B3BA7DC60859}" presName="node" presStyleLbl="node1" presStyleIdx="8" presStyleCnt="9">
        <dgm:presLayoutVars>
          <dgm:bulletEnabled val="1"/>
        </dgm:presLayoutVars>
      </dgm:prSet>
      <dgm:spPr/>
    </dgm:pt>
  </dgm:ptLst>
  <dgm:cxnLst>
    <dgm:cxn modelId="{412C6104-770B-42AB-9757-5C6806D8CB49}" srcId="{72E43585-B580-407D-9C6A-2817910BBAB2}" destId="{2D5930C2-E941-408A-B29B-2F98E861B78E}" srcOrd="1" destOrd="0" parTransId="{B466E2C6-E843-4EE8-B272-549C3ECB05BD}" sibTransId="{5A69AF93-B92F-47B6-8601-43BDF3268FC6}"/>
    <dgm:cxn modelId="{7D7D2007-39B8-43FF-A6D8-34705EF6D0AB}" type="presOf" srcId="{924DC578-2AF0-49E8-B489-0EDA2C8EF5AA}" destId="{96672112-EF13-46DB-9D20-13B40B4633D9}" srcOrd="0" destOrd="0" presId="urn:microsoft.com/office/officeart/2016/7/layout/RepeatingBendingProcessNew"/>
    <dgm:cxn modelId="{84E27F14-A1BB-4B76-B96F-2C227E2E72AB}" type="presOf" srcId="{D967BA0F-4350-4F8D-890A-4DD0C469A30F}" destId="{F8071AF9-580E-426E-A913-21C997B68A72}" srcOrd="0" destOrd="0" presId="urn:microsoft.com/office/officeart/2016/7/layout/RepeatingBendingProcessNew"/>
    <dgm:cxn modelId="{4CEDF321-C677-41D8-9C94-80B237D6CDDF}" type="presOf" srcId="{2B0AE509-2F33-429D-A2F1-E2D63CF35980}" destId="{27874D88-EEF4-492F-A8A4-AF4FF3D88FA1}" srcOrd="0" destOrd="0" presId="urn:microsoft.com/office/officeart/2016/7/layout/RepeatingBendingProcessNew"/>
    <dgm:cxn modelId="{B4109F25-6DCC-4028-B9AA-376277AC8ADD}" type="presOf" srcId="{2D5930C2-E941-408A-B29B-2F98E861B78E}" destId="{4E5D11E7-F7FA-493A-A556-A49ACB7B20D8}" srcOrd="0" destOrd="0" presId="urn:microsoft.com/office/officeart/2016/7/layout/RepeatingBendingProcessNew"/>
    <dgm:cxn modelId="{DF4EB32C-481A-4B6C-8184-24574BEDBD16}" type="presOf" srcId="{CBA530C8-216A-4E0E-AECE-9DA346FB4856}" destId="{CDB3F374-84E2-4EF1-9C47-7913B1B4F4A5}" srcOrd="0" destOrd="0" presId="urn:microsoft.com/office/officeart/2016/7/layout/RepeatingBendingProcessNew"/>
    <dgm:cxn modelId="{C20E6233-2846-49C4-A155-5CEDBCBAB39D}" srcId="{72E43585-B580-407D-9C6A-2817910BBAB2}" destId="{241A8D48-A1A9-4F9D-B33E-88F0B03C2BF4}" srcOrd="4" destOrd="0" parTransId="{5AFBE14E-E4CE-4A75-8699-09106E10B049}" sibTransId="{D967BA0F-4350-4F8D-890A-4DD0C469A30F}"/>
    <dgm:cxn modelId="{D2CD1C3B-D92A-4241-B382-B0218B4D8B95}" type="presOf" srcId="{A81D3F36-F426-465A-8D90-36F5EDA4DEBE}" destId="{14D4E24E-FD6F-4382-9139-9AD3433A7B6A}" srcOrd="0" destOrd="0" presId="urn:microsoft.com/office/officeart/2016/7/layout/RepeatingBendingProcessNew"/>
    <dgm:cxn modelId="{9D86D13F-607E-4D3D-A14A-6A8E39CD1523}" type="presOf" srcId="{333AFB3A-C752-4455-9669-BBAA29E14B29}" destId="{21DEEEB1-77C8-4543-B935-2CE2DF1AFDD4}" srcOrd="1" destOrd="0" presId="urn:microsoft.com/office/officeart/2016/7/layout/RepeatingBendingProcessNew"/>
    <dgm:cxn modelId="{7CA3C265-5CD9-4D53-86EB-53B051113E75}" type="presOf" srcId="{CBA530C8-216A-4E0E-AECE-9DA346FB4856}" destId="{77BA405E-9A57-49D9-AB53-E926E21B0D6D}" srcOrd="1" destOrd="0" presId="urn:microsoft.com/office/officeart/2016/7/layout/RepeatingBendingProcessNew"/>
    <dgm:cxn modelId="{8779F265-3F91-47CF-AD80-6C1A94D1CF50}" type="presOf" srcId="{FDC151B1-39FD-4115-A76D-931BC34ECEDB}" destId="{32A78A5C-FB25-4ECF-BDAD-669C06D73550}" srcOrd="0" destOrd="0" presId="urn:microsoft.com/office/officeart/2016/7/layout/RepeatingBendingProcessNew"/>
    <dgm:cxn modelId="{7976496A-7CF1-4FDA-941B-A25F8300B6BD}" type="presOf" srcId="{72E43585-B580-407D-9C6A-2817910BBAB2}" destId="{23BE2E4D-2166-4B40-9424-025910775110}" srcOrd="0" destOrd="0" presId="urn:microsoft.com/office/officeart/2016/7/layout/RepeatingBendingProcessNew"/>
    <dgm:cxn modelId="{EFC9AE54-AB0A-4F17-97B1-C457FF99EE47}" type="presOf" srcId="{99AE0F3C-2DFE-4344-AF68-BC890FA9365C}" destId="{51CAAE38-72BA-4F54-83CC-0F208A7505A8}" srcOrd="1" destOrd="0" presId="urn:microsoft.com/office/officeart/2016/7/layout/RepeatingBendingProcessNew"/>
    <dgm:cxn modelId="{63368E75-55F7-48CC-9842-E1874ACF3825}" srcId="{72E43585-B580-407D-9C6A-2817910BBAB2}" destId="{924DC578-2AF0-49E8-B489-0EDA2C8EF5AA}" srcOrd="6" destOrd="0" parTransId="{7F0145E8-03E1-41A7-A2F7-0D3803ED4348}" sibTransId="{A81D3F36-F426-465A-8D90-36F5EDA4DEBE}"/>
    <dgm:cxn modelId="{EF0DB07C-2C58-4175-A20A-B865FA2016CF}" type="presOf" srcId="{5A69AF93-B92F-47B6-8601-43BDF3268FC6}" destId="{20ADBEFE-8474-459A-AD74-C38BCA7440A7}" srcOrd="0" destOrd="0" presId="urn:microsoft.com/office/officeart/2016/7/layout/RepeatingBendingProcessNew"/>
    <dgm:cxn modelId="{FA4A6D84-7C22-4F41-A828-BCB1FC1EED48}" srcId="{72E43585-B580-407D-9C6A-2817910BBAB2}" destId="{2B0AE509-2F33-429D-A2F1-E2D63CF35980}" srcOrd="0" destOrd="0" parTransId="{BA2BD594-7FE6-4692-AF33-36134A264A87}" sibTransId="{6B7CE270-EB39-4C2C-8D0B-19F4F3108057}"/>
    <dgm:cxn modelId="{0EB71D86-DC8A-4B7A-B4CC-20C95A2BA41F}" type="presOf" srcId="{D967BA0F-4350-4F8D-890A-4DD0C469A30F}" destId="{3EAA02C6-CE1F-4C07-8D82-FC20C96BCB3E}" srcOrd="1" destOrd="0" presId="urn:microsoft.com/office/officeart/2016/7/layout/RepeatingBendingProcessNew"/>
    <dgm:cxn modelId="{57905988-5C6A-49D9-9F21-F06D4D733952}" type="presOf" srcId="{F42C8847-67A8-4F47-B52E-58F22CD76D2A}" destId="{92CE74DF-2C53-4BC9-BBF4-46C0FC21E5D9}" srcOrd="0" destOrd="0" presId="urn:microsoft.com/office/officeart/2016/7/layout/RepeatingBendingProcessNew"/>
    <dgm:cxn modelId="{EEBBC18B-2C8F-4FEF-99F4-D030600B2667}" srcId="{72E43585-B580-407D-9C6A-2817910BBAB2}" destId="{FDC151B1-39FD-4115-A76D-931BC34ECEDB}" srcOrd="5" destOrd="0" parTransId="{3C6A2168-86D1-43D1-812C-1C2A0A27797C}" sibTransId="{99AE0F3C-2DFE-4344-AF68-BC890FA9365C}"/>
    <dgm:cxn modelId="{DCFEAB8E-12E8-4250-95D4-412CBAAF1CEF}" type="presOf" srcId="{B3B094AD-AB5C-43BA-8B65-B3BA7DC60859}" destId="{60F04A53-0E23-4DE6-9447-38592B2FB588}" srcOrd="0" destOrd="0" presId="urn:microsoft.com/office/officeart/2016/7/layout/RepeatingBendingProcessNew"/>
    <dgm:cxn modelId="{F877D79B-19EC-4818-A541-04C722A883F5}" srcId="{72E43585-B580-407D-9C6A-2817910BBAB2}" destId="{3E97DE17-6AFD-4A89-8829-5063D5F1FB6E}" srcOrd="2" destOrd="0" parTransId="{1D22B3D5-E790-480E-90E2-E92A34BBC091}" sibTransId="{395BE5CC-2B11-48DB-90F3-1324EE8AE400}"/>
    <dgm:cxn modelId="{340880A0-BAF5-427E-92FA-6C8DAA6DA88E}" srcId="{72E43585-B580-407D-9C6A-2817910BBAB2}" destId="{F42C8847-67A8-4F47-B52E-58F22CD76D2A}" srcOrd="7" destOrd="0" parTransId="{1FDC0122-EBAE-408E-B2E6-CAC883A3D2D3}" sibTransId="{333AFB3A-C752-4455-9669-BBAA29E14B29}"/>
    <dgm:cxn modelId="{15CACBAE-8F09-4B20-9052-28B7947D8CC2}" type="presOf" srcId="{333AFB3A-C752-4455-9669-BBAA29E14B29}" destId="{6C3A8081-7CB1-4626-8FE0-CC8107DC9734}" srcOrd="0" destOrd="0" presId="urn:microsoft.com/office/officeart/2016/7/layout/RepeatingBendingProcessNew"/>
    <dgm:cxn modelId="{E8A46CB3-04D7-4FC7-A122-2B565019F1EA}" type="presOf" srcId="{D7749655-64EF-4632-B12D-7CA9B05C6330}" destId="{8F7A91A8-647C-4449-B004-6E42C66788E9}" srcOrd="0" destOrd="0" presId="urn:microsoft.com/office/officeart/2016/7/layout/RepeatingBendingProcessNew"/>
    <dgm:cxn modelId="{061C96B4-45F9-49AF-85E1-90842AA1F058}" type="presOf" srcId="{A81D3F36-F426-465A-8D90-36F5EDA4DEBE}" destId="{48F6B82A-6E1A-4C55-BD74-90A9550DD3DC}" srcOrd="1" destOrd="0" presId="urn:microsoft.com/office/officeart/2016/7/layout/RepeatingBendingProcessNew"/>
    <dgm:cxn modelId="{C39FA1B9-91FA-4C6B-AAF8-BEFFC7E1BD01}" srcId="{72E43585-B580-407D-9C6A-2817910BBAB2}" destId="{B3B094AD-AB5C-43BA-8B65-B3BA7DC60859}" srcOrd="8" destOrd="0" parTransId="{7CF1F6EC-4C8F-42A3-B926-D629AA3AFF44}" sibTransId="{F96114E3-8EE7-41BF-A0E2-E5BBBAF354C5}"/>
    <dgm:cxn modelId="{EF5435BB-4BC4-4BE2-9C5E-B5CDD5781FC8}" srcId="{72E43585-B580-407D-9C6A-2817910BBAB2}" destId="{D7749655-64EF-4632-B12D-7CA9B05C6330}" srcOrd="3" destOrd="0" parTransId="{CF58D5E8-0A4B-4AB7-ACD4-B9CAA1864128}" sibTransId="{CBA530C8-216A-4E0E-AECE-9DA346FB4856}"/>
    <dgm:cxn modelId="{FC5973C7-B7BE-4AB6-8AEB-6A3C2D4F3AD4}" type="presOf" srcId="{99AE0F3C-2DFE-4344-AF68-BC890FA9365C}" destId="{A73AB0B4-2C50-41CC-8049-475A6978A5E5}" srcOrd="0" destOrd="0" presId="urn:microsoft.com/office/officeart/2016/7/layout/RepeatingBendingProcessNew"/>
    <dgm:cxn modelId="{C76F13C9-AE07-481C-A4CD-BBFF7B3C3659}" type="presOf" srcId="{5A69AF93-B92F-47B6-8601-43BDF3268FC6}" destId="{C6FED136-98A7-4A63-82E3-FFF5833BE6C7}" srcOrd="1" destOrd="0" presId="urn:microsoft.com/office/officeart/2016/7/layout/RepeatingBendingProcessNew"/>
    <dgm:cxn modelId="{4B5407CC-0247-4634-AA7A-F241776109AD}" type="presOf" srcId="{3E97DE17-6AFD-4A89-8829-5063D5F1FB6E}" destId="{59E2EED5-D52D-43C7-80F5-2ECDA178D593}" srcOrd="0" destOrd="0" presId="urn:microsoft.com/office/officeart/2016/7/layout/RepeatingBendingProcessNew"/>
    <dgm:cxn modelId="{33DE7ADF-01E8-4859-BE31-5B83A78D9573}" type="presOf" srcId="{6B7CE270-EB39-4C2C-8D0B-19F4F3108057}" destId="{58E9E885-9A8E-4F06-9F0A-CC02E3D634B8}" srcOrd="1" destOrd="0" presId="urn:microsoft.com/office/officeart/2016/7/layout/RepeatingBendingProcessNew"/>
    <dgm:cxn modelId="{BF5E2AE1-A054-431E-85B1-DA2C68565A2A}" type="presOf" srcId="{241A8D48-A1A9-4F9D-B33E-88F0B03C2BF4}" destId="{652FE5D7-50F2-4DA8-B7D4-F3AF57B176F5}" srcOrd="0" destOrd="0" presId="urn:microsoft.com/office/officeart/2016/7/layout/RepeatingBendingProcessNew"/>
    <dgm:cxn modelId="{ACA909EA-283A-4575-85CA-7163DEBFF10A}" type="presOf" srcId="{395BE5CC-2B11-48DB-90F3-1324EE8AE400}" destId="{0CBDF86E-186E-4F90-BB84-D107A5E85AA0}" srcOrd="0" destOrd="0" presId="urn:microsoft.com/office/officeart/2016/7/layout/RepeatingBendingProcessNew"/>
    <dgm:cxn modelId="{35B5DFF9-14DA-42F9-9174-8FBE82BFEEA4}" type="presOf" srcId="{6B7CE270-EB39-4C2C-8D0B-19F4F3108057}" destId="{1167E770-9DDC-417F-9F19-66C5E184A74D}" srcOrd="0" destOrd="0" presId="urn:microsoft.com/office/officeart/2016/7/layout/RepeatingBendingProcessNew"/>
    <dgm:cxn modelId="{2D7B31FF-F01C-44BF-9891-1B8935FD4F64}" type="presOf" srcId="{395BE5CC-2B11-48DB-90F3-1324EE8AE400}" destId="{BF84F856-EF0C-4A69-BE2D-C199F38EB431}" srcOrd="1" destOrd="0" presId="urn:microsoft.com/office/officeart/2016/7/layout/RepeatingBendingProcessNew"/>
    <dgm:cxn modelId="{9E69F941-2586-420F-BD99-82EC59B59521}" type="presParOf" srcId="{23BE2E4D-2166-4B40-9424-025910775110}" destId="{27874D88-EEF4-492F-A8A4-AF4FF3D88FA1}" srcOrd="0" destOrd="0" presId="urn:microsoft.com/office/officeart/2016/7/layout/RepeatingBendingProcessNew"/>
    <dgm:cxn modelId="{214B00DC-01B1-49BF-8AD1-24654452AEAC}" type="presParOf" srcId="{23BE2E4D-2166-4B40-9424-025910775110}" destId="{1167E770-9DDC-417F-9F19-66C5E184A74D}" srcOrd="1" destOrd="0" presId="urn:microsoft.com/office/officeart/2016/7/layout/RepeatingBendingProcessNew"/>
    <dgm:cxn modelId="{9F104794-03CD-422A-8B7F-A2BE80D08AEA}" type="presParOf" srcId="{1167E770-9DDC-417F-9F19-66C5E184A74D}" destId="{58E9E885-9A8E-4F06-9F0A-CC02E3D634B8}" srcOrd="0" destOrd="0" presId="urn:microsoft.com/office/officeart/2016/7/layout/RepeatingBendingProcessNew"/>
    <dgm:cxn modelId="{4AA355E8-11F1-4541-B971-E9592F8483E8}" type="presParOf" srcId="{23BE2E4D-2166-4B40-9424-025910775110}" destId="{4E5D11E7-F7FA-493A-A556-A49ACB7B20D8}" srcOrd="2" destOrd="0" presId="urn:microsoft.com/office/officeart/2016/7/layout/RepeatingBendingProcessNew"/>
    <dgm:cxn modelId="{9004ADC3-9FE5-43A7-9D85-BD13594AB533}" type="presParOf" srcId="{23BE2E4D-2166-4B40-9424-025910775110}" destId="{20ADBEFE-8474-459A-AD74-C38BCA7440A7}" srcOrd="3" destOrd="0" presId="urn:microsoft.com/office/officeart/2016/7/layout/RepeatingBendingProcessNew"/>
    <dgm:cxn modelId="{DB3E5FD5-474B-4A8D-9CFA-EA64B59A2A96}" type="presParOf" srcId="{20ADBEFE-8474-459A-AD74-C38BCA7440A7}" destId="{C6FED136-98A7-4A63-82E3-FFF5833BE6C7}" srcOrd="0" destOrd="0" presId="urn:microsoft.com/office/officeart/2016/7/layout/RepeatingBendingProcessNew"/>
    <dgm:cxn modelId="{631DAF03-2B4C-4B35-9365-A29626CDFE7D}" type="presParOf" srcId="{23BE2E4D-2166-4B40-9424-025910775110}" destId="{59E2EED5-D52D-43C7-80F5-2ECDA178D593}" srcOrd="4" destOrd="0" presId="urn:microsoft.com/office/officeart/2016/7/layout/RepeatingBendingProcessNew"/>
    <dgm:cxn modelId="{009E08B3-13EF-44D8-AC8B-5F8148CC22EC}" type="presParOf" srcId="{23BE2E4D-2166-4B40-9424-025910775110}" destId="{0CBDF86E-186E-4F90-BB84-D107A5E85AA0}" srcOrd="5" destOrd="0" presId="urn:microsoft.com/office/officeart/2016/7/layout/RepeatingBendingProcessNew"/>
    <dgm:cxn modelId="{91A79496-8190-4D90-897E-EB405E5D2679}" type="presParOf" srcId="{0CBDF86E-186E-4F90-BB84-D107A5E85AA0}" destId="{BF84F856-EF0C-4A69-BE2D-C199F38EB431}" srcOrd="0" destOrd="0" presId="urn:microsoft.com/office/officeart/2016/7/layout/RepeatingBendingProcessNew"/>
    <dgm:cxn modelId="{35FE79BA-F7A4-49C2-862F-8C999867C72F}" type="presParOf" srcId="{23BE2E4D-2166-4B40-9424-025910775110}" destId="{8F7A91A8-647C-4449-B004-6E42C66788E9}" srcOrd="6" destOrd="0" presId="urn:microsoft.com/office/officeart/2016/7/layout/RepeatingBendingProcessNew"/>
    <dgm:cxn modelId="{B1ECF339-1306-49F7-8A18-20EA28B6E2C2}" type="presParOf" srcId="{23BE2E4D-2166-4B40-9424-025910775110}" destId="{CDB3F374-84E2-4EF1-9C47-7913B1B4F4A5}" srcOrd="7" destOrd="0" presId="urn:microsoft.com/office/officeart/2016/7/layout/RepeatingBendingProcessNew"/>
    <dgm:cxn modelId="{5CDB8BC8-5179-4CA6-9638-7CFBC435524F}" type="presParOf" srcId="{CDB3F374-84E2-4EF1-9C47-7913B1B4F4A5}" destId="{77BA405E-9A57-49D9-AB53-E926E21B0D6D}" srcOrd="0" destOrd="0" presId="urn:microsoft.com/office/officeart/2016/7/layout/RepeatingBendingProcessNew"/>
    <dgm:cxn modelId="{5E315518-4390-44C1-ACC7-27928CD8BC74}" type="presParOf" srcId="{23BE2E4D-2166-4B40-9424-025910775110}" destId="{652FE5D7-50F2-4DA8-B7D4-F3AF57B176F5}" srcOrd="8" destOrd="0" presId="urn:microsoft.com/office/officeart/2016/7/layout/RepeatingBendingProcessNew"/>
    <dgm:cxn modelId="{45B3427D-4B40-496F-A1CF-3C70A3A4618A}" type="presParOf" srcId="{23BE2E4D-2166-4B40-9424-025910775110}" destId="{F8071AF9-580E-426E-A913-21C997B68A72}" srcOrd="9" destOrd="0" presId="urn:microsoft.com/office/officeart/2016/7/layout/RepeatingBendingProcessNew"/>
    <dgm:cxn modelId="{B6B7B0AC-B778-4134-BDFE-B3F6B0EA856E}" type="presParOf" srcId="{F8071AF9-580E-426E-A913-21C997B68A72}" destId="{3EAA02C6-CE1F-4C07-8D82-FC20C96BCB3E}" srcOrd="0" destOrd="0" presId="urn:microsoft.com/office/officeart/2016/7/layout/RepeatingBendingProcessNew"/>
    <dgm:cxn modelId="{4D3301A1-242F-4379-882A-2EE143683B1F}" type="presParOf" srcId="{23BE2E4D-2166-4B40-9424-025910775110}" destId="{32A78A5C-FB25-4ECF-BDAD-669C06D73550}" srcOrd="10" destOrd="0" presId="urn:microsoft.com/office/officeart/2016/7/layout/RepeatingBendingProcessNew"/>
    <dgm:cxn modelId="{5609C542-9125-429C-B4E6-BEFB4F018A20}" type="presParOf" srcId="{23BE2E4D-2166-4B40-9424-025910775110}" destId="{A73AB0B4-2C50-41CC-8049-475A6978A5E5}" srcOrd="11" destOrd="0" presId="urn:microsoft.com/office/officeart/2016/7/layout/RepeatingBendingProcessNew"/>
    <dgm:cxn modelId="{852005AC-9B6D-408E-96AC-EA2E09F48A88}" type="presParOf" srcId="{A73AB0B4-2C50-41CC-8049-475A6978A5E5}" destId="{51CAAE38-72BA-4F54-83CC-0F208A7505A8}" srcOrd="0" destOrd="0" presId="urn:microsoft.com/office/officeart/2016/7/layout/RepeatingBendingProcessNew"/>
    <dgm:cxn modelId="{D6E9AB94-E939-41AD-9804-2C7D9F2EE716}" type="presParOf" srcId="{23BE2E4D-2166-4B40-9424-025910775110}" destId="{96672112-EF13-46DB-9D20-13B40B4633D9}" srcOrd="12" destOrd="0" presId="urn:microsoft.com/office/officeart/2016/7/layout/RepeatingBendingProcessNew"/>
    <dgm:cxn modelId="{FD63B68A-2661-44D6-A4CF-836C98610C79}" type="presParOf" srcId="{23BE2E4D-2166-4B40-9424-025910775110}" destId="{14D4E24E-FD6F-4382-9139-9AD3433A7B6A}" srcOrd="13" destOrd="0" presId="urn:microsoft.com/office/officeart/2016/7/layout/RepeatingBendingProcessNew"/>
    <dgm:cxn modelId="{CE335EB0-B962-4BA2-8521-A76DCFBFD0F8}" type="presParOf" srcId="{14D4E24E-FD6F-4382-9139-9AD3433A7B6A}" destId="{48F6B82A-6E1A-4C55-BD74-90A9550DD3DC}" srcOrd="0" destOrd="0" presId="urn:microsoft.com/office/officeart/2016/7/layout/RepeatingBendingProcessNew"/>
    <dgm:cxn modelId="{0DE693F4-88CF-4C72-88C8-2024B0525093}" type="presParOf" srcId="{23BE2E4D-2166-4B40-9424-025910775110}" destId="{92CE74DF-2C53-4BC9-BBF4-46C0FC21E5D9}" srcOrd="14" destOrd="0" presId="urn:microsoft.com/office/officeart/2016/7/layout/RepeatingBendingProcessNew"/>
    <dgm:cxn modelId="{4BCA7A61-56BE-4072-AFEE-5D6A6C43A382}" type="presParOf" srcId="{23BE2E4D-2166-4B40-9424-025910775110}" destId="{6C3A8081-7CB1-4626-8FE0-CC8107DC9734}" srcOrd="15" destOrd="0" presId="urn:microsoft.com/office/officeart/2016/7/layout/RepeatingBendingProcessNew"/>
    <dgm:cxn modelId="{8E374371-67C7-48FC-B0C5-41100B2407B8}" type="presParOf" srcId="{6C3A8081-7CB1-4626-8FE0-CC8107DC9734}" destId="{21DEEEB1-77C8-4543-B935-2CE2DF1AFDD4}" srcOrd="0" destOrd="0" presId="urn:microsoft.com/office/officeart/2016/7/layout/RepeatingBendingProcessNew"/>
    <dgm:cxn modelId="{3C7AE400-44FC-4E06-A84F-0F45394967FD}" type="presParOf" srcId="{23BE2E4D-2166-4B40-9424-025910775110}" destId="{60F04A53-0E23-4DE6-9447-38592B2FB588}"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22FA1-D0CD-494F-87D2-0F09D4C3D2B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91CAA62-8CF8-4C69-8C5D-DF573890B810}">
      <dgm:prSet/>
      <dgm:spPr>
        <a:solidFill>
          <a:schemeClr val="accent2">
            <a:lumMod val="75000"/>
          </a:schemeClr>
        </a:solidFill>
      </dgm:spPr>
      <dgm:t>
        <a:bodyPr/>
        <a:lstStyle/>
        <a:p>
          <a:r>
            <a:rPr lang="en-US" dirty="0"/>
            <a:t>Demonstrates effort to understand, opportunity to clarify/improve understanding</a:t>
          </a:r>
        </a:p>
      </dgm:t>
    </dgm:pt>
    <dgm:pt modelId="{DEFB7667-D4F4-4367-8918-9052556505E1}" type="parTrans" cxnId="{A2F6C84A-6E24-459C-B692-6F976F77E92A}">
      <dgm:prSet/>
      <dgm:spPr/>
      <dgm:t>
        <a:bodyPr/>
        <a:lstStyle/>
        <a:p>
          <a:endParaRPr lang="en-US"/>
        </a:p>
      </dgm:t>
    </dgm:pt>
    <dgm:pt modelId="{E76EF55F-3B99-4E78-AC7A-7A08A8D1DD81}" type="sibTrans" cxnId="{A2F6C84A-6E24-459C-B692-6F976F77E92A}">
      <dgm:prSet/>
      <dgm:spPr/>
      <dgm:t>
        <a:bodyPr/>
        <a:lstStyle/>
        <a:p>
          <a:endParaRPr lang="en-US"/>
        </a:p>
      </dgm:t>
    </dgm:pt>
    <dgm:pt modelId="{8F8F718A-44FD-4F07-95F1-B0C418A71FA7}">
      <dgm:prSet/>
      <dgm:spPr/>
      <dgm:t>
        <a:bodyPr/>
        <a:lstStyle/>
        <a:p>
          <a:r>
            <a:rPr lang="en-US" dirty="0"/>
            <a:t>Increases </a:t>
          </a:r>
          <a:r>
            <a:rPr lang="en-US" b="1" dirty="0"/>
            <a:t>attunement: </a:t>
          </a:r>
          <a:r>
            <a:rPr lang="en-US" dirty="0"/>
            <a:t> others feel heard/seen</a:t>
          </a:r>
        </a:p>
      </dgm:t>
    </dgm:pt>
    <dgm:pt modelId="{6AA6E0F8-E0EA-49FE-9942-2A6C1E71C623}" type="parTrans" cxnId="{CA3D3547-F571-4EC6-943A-E06E274CA10C}">
      <dgm:prSet/>
      <dgm:spPr/>
      <dgm:t>
        <a:bodyPr/>
        <a:lstStyle/>
        <a:p>
          <a:endParaRPr lang="en-US"/>
        </a:p>
      </dgm:t>
    </dgm:pt>
    <dgm:pt modelId="{1425AC57-9EBA-44F3-AF17-ED4D23D62923}" type="sibTrans" cxnId="{CA3D3547-F571-4EC6-943A-E06E274CA10C}">
      <dgm:prSet/>
      <dgm:spPr/>
      <dgm:t>
        <a:bodyPr/>
        <a:lstStyle/>
        <a:p>
          <a:endParaRPr lang="en-US"/>
        </a:p>
      </dgm:t>
    </dgm:pt>
    <dgm:pt modelId="{3B45C51C-2716-4C99-A539-E3C28A0B36D3}">
      <dgm:prSet/>
      <dgm:spPr/>
      <dgm:t>
        <a:bodyPr/>
        <a:lstStyle/>
        <a:p>
          <a:r>
            <a:rPr lang="en-US" dirty="0"/>
            <a:t>Helps individuals regulate their emotions (activates PFC, social engagement system)</a:t>
          </a:r>
        </a:p>
      </dgm:t>
    </dgm:pt>
    <dgm:pt modelId="{5A4532D5-EEAC-444B-BD6E-684AAE3DCB58}" type="parTrans" cxnId="{00EF43B4-4D09-4CB9-A342-59A7DA012D5B}">
      <dgm:prSet/>
      <dgm:spPr/>
      <dgm:t>
        <a:bodyPr/>
        <a:lstStyle/>
        <a:p>
          <a:endParaRPr lang="en-US"/>
        </a:p>
      </dgm:t>
    </dgm:pt>
    <dgm:pt modelId="{86C6C515-0684-47F9-8AEF-F21D604EB355}" type="sibTrans" cxnId="{00EF43B4-4D09-4CB9-A342-59A7DA012D5B}">
      <dgm:prSet/>
      <dgm:spPr/>
      <dgm:t>
        <a:bodyPr/>
        <a:lstStyle/>
        <a:p>
          <a:endParaRPr lang="en-US"/>
        </a:p>
      </dgm:t>
    </dgm:pt>
    <dgm:pt modelId="{E3FEA7BD-EDF8-44A8-AD2F-BBEDE01A4652}">
      <dgm:prSet/>
      <dgm:spPr/>
      <dgm:t>
        <a:bodyPr/>
        <a:lstStyle/>
        <a:p>
          <a:r>
            <a:rPr lang="en-US" dirty="0"/>
            <a:t>Strengthens relationships </a:t>
          </a:r>
        </a:p>
      </dgm:t>
    </dgm:pt>
    <dgm:pt modelId="{63867D51-4C0B-45E4-9502-39F770230169}" type="parTrans" cxnId="{42CCA852-F495-48EC-B40D-7F0B31C460F2}">
      <dgm:prSet/>
      <dgm:spPr/>
      <dgm:t>
        <a:bodyPr/>
        <a:lstStyle/>
        <a:p>
          <a:endParaRPr lang="en-US"/>
        </a:p>
      </dgm:t>
    </dgm:pt>
    <dgm:pt modelId="{F96CE4A2-1936-414A-87FA-F4102C38D913}" type="sibTrans" cxnId="{42CCA852-F495-48EC-B40D-7F0B31C460F2}">
      <dgm:prSet/>
      <dgm:spPr/>
      <dgm:t>
        <a:bodyPr/>
        <a:lstStyle/>
        <a:p>
          <a:endParaRPr lang="en-US"/>
        </a:p>
      </dgm:t>
    </dgm:pt>
    <dgm:pt modelId="{1B716DFF-0731-4D08-B570-DFF6C9BF303C}">
      <dgm:prSet/>
      <dgm:spPr/>
      <dgm:t>
        <a:bodyPr/>
        <a:lstStyle/>
        <a:p>
          <a:r>
            <a:rPr lang="en-US"/>
            <a:t>Requires listening to </a:t>
          </a:r>
          <a:r>
            <a:rPr lang="en-US" u="sng"/>
            <a:t>understand</a:t>
          </a:r>
          <a:r>
            <a:rPr lang="en-US"/>
            <a:t>, not listening to respond</a:t>
          </a:r>
        </a:p>
      </dgm:t>
    </dgm:pt>
    <dgm:pt modelId="{9A58A5D0-CAAC-4C8A-A6B1-0C59E508F4C9}" type="parTrans" cxnId="{EEF2110E-A4E7-477C-AD81-44B2A352D3AA}">
      <dgm:prSet/>
      <dgm:spPr/>
      <dgm:t>
        <a:bodyPr/>
        <a:lstStyle/>
        <a:p>
          <a:endParaRPr lang="en-US"/>
        </a:p>
      </dgm:t>
    </dgm:pt>
    <dgm:pt modelId="{3969C8F0-0969-48D7-8DD5-7C51CB92B2ED}" type="sibTrans" cxnId="{EEF2110E-A4E7-477C-AD81-44B2A352D3AA}">
      <dgm:prSet/>
      <dgm:spPr/>
      <dgm:t>
        <a:bodyPr/>
        <a:lstStyle/>
        <a:p>
          <a:endParaRPr lang="en-US"/>
        </a:p>
      </dgm:t>
    </dgm:pt>
    <dgm:pt modelId="{BA761DB2-6C17-482B-B037-CD10A8C0847B}">
      <dgm:prSet/>
      <dgm:spPr/>
      <dgm:t>
        <a:bodyPr/>
        <a:lstStyle/>
        <a:p>
          <a:r>
            <a:rPr lang="en-US"/>
            <a:t>Gives others space to pause, slow down, self-reflect</a:t>
          </a:r>
          <a:endParaRPr lang="en-US" dirty="0"/>
        </a:p>
      </dgm:t>
    </dgm:pt>
    <dgm:pt modelId="{A21E07BB-7DA2-43A1-9B54-580A9BCC1D2C}" type="parTrans" cxnId="{155EC3E9-CF11-489A-A2FC-D356765D7995}">
      <dgm:prSet/>
      <dgm:spPr/>
      <dgm:t>
        <a:bodyPr/>
        <a:lstStyle/>
        <a:p>
          <a:endParaRPr lang="en-US"/>
        </a:p>
      </dgm:t>
    </dgm:pt>
    <dgm:pt modelId="{9768CD68-2B18-4C57-A0E6-6E3601D448BF}" type="sibTrans" cxnId="{155EC3E9-CF11-489A-A2FC-D356765D7995}">
      <dgm:prSet/>
      <dgm:spPr/>
      <dgm:t>
        <a:bodyPr/>
        <a:lstStyle/>
        <a:p>
          <a:endParaRPr lang="en-US"/>
        </a:p>
      </dgm:t>
    </dgm:pt>
    <dgm:pt modelId="{392AE773-6974-4495-AB92-9A0D77AA87B6}" type="pres">
      <dgm:prSet presAssocID="{88622FA1-D0CD-494F-87D2-0F09D4C3D2B7}" presName="diagram" presStyleCnt="0">
        <dgm:presLayoutVars>
          <dgm:dir/>
          <dgm:resizeHandles val="exact"/>
        </dgm:presLayoutVars>
      </dgm:prSet>
      <dgm:spPr/>
    </dgm:pt>
    <dgm:pt modelId="{A0B153A1-5A42-4E56-B613-709C359F93DD}" type="pres">
      <dgm:prSet presAssocID="{391CAA62-8CF8-4C69-8C5D-DF573890B810}" presName="node" presStyleLbl="node1" presStyleIdx="0" presStyleCnt="6" custScaleY="133100" custLinFactNeighborY="-8258">
        <dgm:presLayoutVars>
          <dgm:bulletEnabled val="1"/>
        </dgm:presLayoutVars>
      </dgm:prSet>
      <dgm:spPr/>
    </dgm:pt>
    <dgm:pt modelId="{0107B6CA-B1FB-409C-A848-D69AB4A98435}" type="pres">
      <dgm:prSet presAssocID="{E76EF55F-3B99-4E78-AC7A-7A08A8D1DD81}" presName="sibTrans" presStyleCnt="0"/>
      <dgm:spPr/>
    </dgm:pt>
    <dgm:pt modelId="{3CA2CFD6-AC8F-4D65-A3EB-37F0B03F0D93}" type="pres">
      <dgm:prSet presAssocID="{8F8F718A-44FD-4F07-95F1-B0C418A71FA7}" presName="node" presStyleLbl="node1" presStyleIdx="1" presStyleCnt="6" custScaleY="133100" custLinFactNeighborY="-8258">
        <dgm:presLayoutVars>
          <dgm:bulletEnabled val="1"/>
        </dgm:presLayoutVars>
      </dgm:prSet>
      <dgm:spPr/>
    </dgm:pt>
    <dgm:pt modelId="{103C72E2-6FBB-470A-846B-1BD37E2E7262}" type="pres">
      <dgm:prSet presAssocID="{1425AC57-9EBA-44F3-AF17-ED4D23D62923}" presName="sibTrans" presStyleCnt="0"/>
      <dgm:spPr/>
    </dgm:pt>
    <dgm:pt modelId="{7DD1A256-3B7A-4478-BB1A-50797E53FFD7}" type="pres">
      <dgm:prSet presAssocID="{3B45C51C-2716-4C99-A539-E3C28A0B36D3}" presName="node" presStyleLbl="node1" presStyleIdx="2" presStyleCnt="6" custScaleY="133100" custLinFactNeighborY="-8258">
        <dgm:presLayoutVars>
          <dgm:bulletEnabled val="1"/>
        </dgm:presLayoutVars>
      </dgm:prSet>
      <dgm:spPr/>
    </dgm:pt>
    <dgm:pt modelId="{2F4A7D2A-C21B-4AB4-891B-B59B4C74E4B9}" type="pres">
      <dgm:prSet presAssocID="{86C6C515-0684-47F9-8AEF-F21D604EB355}" presName="sibTrans" presStyleCnt="0"/>
      <dgm:spPr/>
    </dgm:pt>
    <dgm:pt modelId="{B19A1ECE-87F4-4579-BC5A-84F2E881D0B3}" type="pres">
      <dgm:prSet presAssocID="{E3FEA7BD-EDF8-44A8-AD2F-BBEDE01A4652}" presName="node" presStyleLbl="node1" presStyleIdx="3" presStyleCnt="6" custScaleY="133100" custLinFactNeighborY="-19520">
        <dgm:presLayoutVars>
          <dgm:bulletEnabled val="1"/>
        </dgm:presLayoutVars>
      </dgm:prSet>
      <dgm:spPr/>
    </dgm:pt>
    <dgm:pt modelId="{8B512A8F-F8B3-410B-8D7C-22082E6E00DA}" type="pres">
      <dgm:prSet presAssocID="{F96CE4A2-1936-414A-87FA-F4102C38D913}" presName="sibTrans" presStyleCnt="0"/>
      <dgm:spPr/>
    </dgm:pt>
    <dgm:pt modelId="{A0565D2D-D37B-428D-8DCD-CC34550861D9}" type="pres">
      <dgm:prSet presAssocID="{BA761DB2-6C17-482B-B037-CD10A8C0847B}" presName="node" presStyleLbl="node1" presStyleIdx="4" presStyleCnt="6" custScaleY="133100" custLinFactNeighborY="-19520">
        <dgm:presLayoutVars>
          <dgm:bulletEnabled val="1"/>
        </dgm:presLayoutVars>
      </dgm:prSet>
      <dgm:spPr/>
    </dgm:pt>
    <dgm:pt modelId="{C9037750-3134-4EFA-B78D-3815CD168AB5}" type="pres">
      <dgm:prSet presAssocID="{9768CD68-2B18-4C57-A0E6-6E3601D448BF}" presName="sibTrans" presStyleCnt="0"/>
      <dgm:spPr/>
    </dgm:pt>
    <dgm:pt modelId="{DF991F8E-ED3C-4C0A-8159-AE1B9DBA9286}" type="pres">
      <dgm:prSet presAssocID="{1B716DFF-0731-4D08-B570-DFF6C9BF303C}" presName="node" presStyleLbl="node1" presStyleIdx="5" presStyleCnt="6" custScaleY="133100" custLinFactNeighborY="-19520">
        <dgm:presLayoutVars>
          <dgm:bulletEnabled val="1"/>
        </dgm:presLayoutVars>
      </dgm:prSet>
      <dgm:spPr/>
    </dgm:pt>
  </dgm:ptLst>
  <dgm:cxnLst>
    <dgm:cxn modelId="{EEF2110E-A4E7-477C-AD81-44B2A352D3AA}" srcId="{88622FA1-D0CD-494F-87D2-0F09D4C3D2B7}" destId="{1B716DFF-0731-4D08-B570-DFF6C9BF303C}" srcOrd="5" destOrd="0" parTransId="{9A58A5D0-CAAC-4C8A-A6B1-0C59E508F4C9}" sibTransId="{3969C8F0-0969-48D7-8DD5-7C51CB92B2ED}"/>
    <dgm:cxn modelId="{98A21D25-0436-4D8B-BD51-757C3354F2AA}" type="presOf" srcId="{391CAA62-8CF8-4C69-8C5D-DF573890B810}" destId="{A0B153A1-5A42-4E56-B613-709C359F93DD}" srcOrd="0" destOrd="0" presId="urn:microsoft.com/office/officeart/2005/8/layout/default"/>
    <dgm:cxn modelId="{CBFC765F-2C61-4F54-895B-AFB81B42CECE}" type="presOf" srcId="{BA761DB2-6C17-482B-B037-CD10A8C0847B}" destId="{A0565D2D-D37B-428D-8DCD-CC34550861D9}" srcOrd="0" destOrd="0" presId="urn:microsoft.com/office/officeart/2005/8/layout/default"/>
    <dgm:cxn modelId="{CA3D3547-F571-4EC6-943A-E06E274CA10C}" srcId="{88622FA1-D0CD-494F-87D2-0F09D4C3D2B7}" destId="{8F8F718A-44FD-4F07-95F1-B0C418A71FA7}" srcOrd="1" destOrd="0" parTransId="{6AA6E0F8-E0EA-49FE-9942-2A6C1E71C623}" sibTransId="{1425AC57-9EBA-44F3-AF17-ED4D23D62923}"/>
    <dgm:cxn modelId="{A2F6C84A-6E24-459C-B692-6F976F77E92A}" srcId="{88622FA1-D0CD-494F-87D2-0F09D4C3D2B7}" destId="{391CAA62-8CF8-4C69-8C5D-DF573890B810}" srcOrd="0" destOrd="0" parTransId="{DEFB7667-D4F4-4367-8918-9052556505E1}" sibTransId="{E76EF55F-3B99-4E78-AC7A-7A08A8D1DD81}"/>
    <dgm:cxn modelId="{42CCA852-F495-48EC-B40D-7F0B31C460F2}" srcId="{88622FA1-D0CD-494F-87D2-0F09D4C3D2B7}" destId="{E3FEA7BD-EDF8-44A8-AD2F-BBEDE01A4652}" srcOrd="3" destOrd="0" parTransId="{63867D51-4C0B-45E4-9502-39F770230169}" sibTransId="{F96CE4A2-1936-414A-87FA-F4102C38D913}"/>
    <dgm:cxn modelId="{6ABD537C-46C6-4675-8C69-B3A5A54B6F80}" type="presOf" srcId="{E3FEA7BD-EDF8-44A8-AD2F-BBEDE01A4652}" destId="{B19A1ECE-87F4-4579-BC5A-84F2E881D0B3}" srcOrd="0" destOrd="0" presId="urn:microsoft.com/office/officeart/2005/8/layout/default"/>
    <dgm:cxn modelId="{B7F83185-8749-4F19-9F31-121ABC460604}" type="presOf" srcId="{1B716DFF-0731-4D08-B570-DFF6C9BF303C}" destId="{DF991F8E-ED3C-4C0A-8159-AE1B9DBA9286}" srcOrd="0" destOrd="0" presId="urn:microsoft.com/office/officeart/2005/8/layout/default"/>
    <dgm:cxn modelId="{40C7098B-D44F-4CA9-BCFC-C9B04D6D552A}" type="presOf" srcId="{88622FA1-D0CD-494F-87D2-0F09D4C3D2B7}" destId="{392AE773-6974-4495-AB92-9A0D77AA87B6}" srcOrd="0" destOrd="0" presId="urn:microsoft.com/office/officeart/2005/8/layout/default"/>
    <dgm:cxn modelId="{00EF43B4-4D09-4CB9-A342-59A7DA012D5B}" srcId="{88622FA1-D0CD-494F-87D2-0F09D4C3D2B7}" destId="{3B45C51C-2716-4C99-A539-E3C28A0B36D3}" srcOrd="2" destOrd="0" parTransId="{5A4532D5-EEAC-444B-BD6E-684AAE3DCB58}" sibTransId="{86C6C515-0684-47F9-8AEF-F21D604EB355}"/>
    <dgm:cxn modelId="{C00A82B6-084D-4E67-9128-CA5B3E3E06AA}" type="presOf" srcId="{8F8F718A-44FD-4F07-95F1-B0C418A71FA7}" destId="{3CA2CFD6-AC8F-4D65-A3EB-37F0B03F0D93}" srcOrd="0" destOrd="0" presId="urn:microsoft.com/office/officeart/2005/8/layout/default"/>
    <dgm:cxn modelId="{542B2AD5-66BB-4164-89E3-F77C26D0291D}" type="presOf" srcId="{3B45C51C-2716-4C99-A539-E3C28A0B36D3}" destId="{7DD1A256-3B7A-4478-BB1A-50797E53FFD7}" srcOrd="0" destOrd="0" presId="urn:microsoft.com/office/officeart/2005/8/layout/default"/>
    <dgm:cxn modelId="{155EC3E9-CF11-489A-A2FC-D356765D7995}" srcId="{88622FA1-D0CD-494F-87D2-0F09D4C3D2B7}" destId="{BA761DB2-6C17-482B-B037-CD10A8C0847B}" srcOrd="4" destOrd="0" parTransId="{A21E07BB-7DA2-43A1-9B54-580A9BCC1D2C}" sibTransId="{9768CD68-2B18-4C57-A0E6-6E3601D448BF}"/>
    <dgm:cxn modelId="{B0F08C8B-CAEE-4DC3-860F-F1FA52CEA896}" type="presParOf" srcId="{392AE773-6974-4495-AB92-9A0D77AA87B6}" destId="{A0B153A1-5A42-4E56-B613-709C359F93DD}" srcOrd="0" destOrd="0" presId="urn:microsoft.com/office/officeart/2005/8/layout/default"/>
    <dgm:cxn modelId="{D6B48AF0-DD89-4540-9133-D8888D0BC926}" type="presParOf" srcId="{392AE773-6974-4495-AB92-9A0D77AA87B6}" destId="{0107B6CA-B1FB-409C-A848-D69AB4A98435}" srcOrd="1" destOrd="0" presId="urn:microsoft.com/office/officeart/2005/8/layout/default"/>
    <dgm:cxn modelId="{D847E657-99C8-4ED4-A39A-AF5BB27FF757}" type="presParOf" srcId="{392AE773-6974-4495-AB92-9A0D77AA87B6}" destId="{3CA2CFD6-AC8F-4D65-A3EB-37F0B03F0D93}" srcOrd="2" destOrd="0" presId="urn:microsoft.com/office/officeart/2005/8/layout/default"/>
    <dgm:cxn modelId="{0CF547BF-6FE3-4DC3-94DE-6E7C632DE717}" type="presParOf" srcId="{392AE773-6974-4495-AB92-9A0D77AA87B6}" destId="{103C72E2-6FBB-470A-846B-1BD37E2E7262}" srcOrd="3" destOrd="0" presId="urn:microsoft.com/office/officeart/2005/8/layout/default"/>
    <dgm:cxn modelId="{F2DEACC1-973B-47D0-B3E7-EEBDA3ECB0BB}" type="presParOf" srcId="{392AE773-6974-4495-AB92-9A0D77AA87B6}" destId="{7DD1A256-3B7A-4478-BB1A-50797E53FFD7}" srcOrd="4" destOrd="0" presId="urn:microsoft.com/office/officeart/2005/8/layout/default"/>
    <dgm:cxn modelId="{102A4A01-AFB0-47C6-9899-F87B47C5F17F}" type="presParOf" srcId="{392AE773-6974-4495-AB92-9A0D77AA87B6}" destId="{2F4A7D2A-C21B-4AB4-891B-B59B4C74E4B9}" srcOrd="5" destOrd="0" presId="urn:microsoft.com/office/officeart/2005/8/layout/default"/>
    <dgm:cxn modelId="{4294037E-CDC6-46C2-9F18-55AF16D3751D}" type="presParOf" srcId="{392AE773-6974-4495-AB92-9A0D77AA87B6}" destId="{B19A1ECE-87F4-4579-BC5A-84F2E881D0B3}" srcOrd="6" destOrd="0" presId="urn:microsoft.com/office/officeart/2005/8/layout/default"/>
    <dgm:cxn modelId="{29980C20-8794-40D5-81D9-CC992C567D7B}" type="presParOf" srcId="{392AE773-6974-4495-AB92-9A0D77AA87B6}" destId="{8B512A8F-F8B3-410B-8D7C-22082E6E00DA}" srcOrd="7" destOrd="0" presId="urn:microsoft.com/office/officeart/2005/8/layout/default"/>
    <dgm:cxn modelId="{380C3C13-0568-42FC-A2EC-2B1F990972AE}" type="presParOf" srcId="{392AE773-6974-4495-AB92-9A0D77AA87B6}" destId="{A0565D2D-D37B-428D-8DCD-CC34550861D9}" srcOrd="8" destOrd="0" presId="urn:microsoft.com/office/officeart/2005/8/layout/default"/>
    <dgm:cxn modelId="{0CE1698B-AEDC-4CF5-89C6-D744BE74C3FD}" type="presParOf" srcId="{392AE773-6974-4495-AB92-9A0D77AA87B6}" destId="{C9037750-3134-4EFA-B78D-3815CD168AB5}" srcOrd="9" destOrd="0" presId="urn:microsoft.com/office/officeart/2005/8/layout/default"/>
    <dgm:cxn modelId="{5CC8BF98-E00A-48B1-AD31-FB7C97934B68}" type="presParOf" srcId="{392AE773-6974-4495-AB92-9A0D77AA87B6}" destId="{DF991F8E-ED3C-4C0A-8159-AE1B9DBA92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E21C-0E13-43F8-A66A-1AB9874ADAE2}">
      <dsp:nvSpPr>
        <dsp:cNvPr id="0" name=""/>
        <dsp:cNvSpPr/>
      </dsp:nvSpPr>
      <dsp:spPr>
        <a:xfrm rot="5400000">
          <a:off x="-110024" y="112198"/>
          <a:ext cx="733498" cy="51344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1" y="258897"/>
        <a:ext cx="513448" cy="220050"/>
      </dsp:txXfrm>
    </dsp:sp>
    <dsp:sp modelId="{E9945B6F-7FDA-427E-A5DA-326A5030B498}">
      <dsp:nvSpPr>
        <dsp:cNvPr id="0" name=""/>
        <dsp:cNvSpPr/>
      </dsp:nvSpPr>
      <dsp:spPr>
        <a:xfrm rot="5400000">
          <a:off x="3409237" y="-2893614"/>
          <a:ext cx="476774" cy="626835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Understand the impact of the Social Determinants of Health</a:t>
          </a:r>
        </a:p>
      </dsp:txBody>
      <dsp:txXfrm rot="-5400000">
        <a:off x="513449" y="25448"/>
        <a:ext cx="6245077" cy="430226"/>
      </dsp:txXfrm>
    </dsp:sp>
    <dsp:sp modelId="{1F17D721-0F20-4306-9BDF-DE4931E9B35F}">
      <dsp:nvSpPr>
        <dsp:cNvPr id="0" name=""/>
        <dsp:cNvSpPr/>
      </dsp:nvSpPr>
      <dsp:spPr>
        <a:xfrm rot="5400000">
          <a:off x="-110024" y="744995"/>
          <a:ext cx="733498" cy="51344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1" y="891694"/>
        <a:ext cx="513448" cy="220050"/>
      </dsp:txXfrm>
    </dsp:sp>
    <dsp:sp modelId="{FB1E8357-2620-420B-A4A7-C3AC188BC7DE}">
      <dsp:nvSpPr>
        <dsp:cNvPr id="0" name=""/>
        <dsp:cNvSpPr/>
      </dsp:nvSpPr>
      <dsp:spPr>
        <a:xfrm rot="5400000">
          <a:off x="3409237" y="-2260817"/>
          <a:ext cx="476774" cy="626835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Understand “trauma” and the impact of ACEs and the manifestations</a:t>
          </a:r>
        </a:p>
      </dsp:txBody>
      <dsp:txXfrm rot="-5400000">
        <a:off x="513449" y="658245"/>
        <a:ext cx="6245077" cy="430226"/>
      </dsp:txXfrm>
    </dsp:sp>
    <dsp:sp modelId="{3A5780BC-EC65-4EDF-9768-0854F5AF52E4}">
      <dsp:nvSpPr>
        <dsp:cNvPr id="0" name=""/>
        <dsp:cNvSpPr/>
      </dsp:nvSpPr>
      <dsp:spPr>
        <a:xfrm rot="5400000">
          <a:off x="-110024" y="1377792"/>
          <a:ext cx="733498" cy="513448"/>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1" y="1524491"/>
        <a:ext cx="513448" cy="220050"/>
      </dsp:txXfrm>
    </dsp:sp>
    <dsp:sp modelId="{A81943FD-01D7-4D17-93D7-095EE9E2C8B1}">
      <dsp:nvSpPr>
        <dsp:cNvPr id="0" name=""/>
        <dsp:cNvSpPr/>
      </dsp:nvSpPr>
      <dsp:spPr>
        <a:xfrm rot="5400000">
          <a:off x="3409237" y="-1628020"/>
          <a:ext cx="476774" cy="626835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Identify and define the 3 E’s of trauma, 4 R’s and 6 P’s</a:t>
          </a:r>
        </a:p>
      </dsp:txBody>
      <dsp:txXfrm rot="-5400000">
        <a:off x="513449" y="1291042"/>
        <a:ext cx="6245077" cy="430226"/>
      </dsp:txXfrm>
    </dsp:sp>
    <dsp:sp modelId="{6778F74C-3887-47AF-B314-D0894AF12CF3}">
      <dsp:nvSpPr>
        <dsp:cNvPr id="0" name=""/>
        <dsp:cNvSpPr/>
      </dsp:nvSpPr>
      <dsp:spPr>
        <a:xfrm rot="5400000">
          <a:off x="-110024" y="2010589"/>
          <a:ext cx="733498" cy="513448"/>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1" y="2157288"/>
        <a:ext cx="513448" cy="220050"/>
      </dsp:txXfrm>
    </dsp:sp>
    <dsp:sp modelId="{1E4465F3-BEEB-4D3A-B459-A9C215272EAA}">
      <dsp:nvSpPr>
        <dsp:cNvPr id="0" name=""/>
        <dsp:cNvSpPr/>
      </dsp:nvSpPr>
      <dsp:spPr>
        <a:xfrm rot="5400000">
          <a:off x="3409237" y="-995223"/>
          <a:ext cx="476774" cy="626835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Understand the concept of the Beloved Community</a:t>
          </a:r>
        </a:p>
      </dsp:txBody>
      <dsp:txXfrm rot="-5400000">
        <a:off x="513449" y="1923839"/>
        <a:ext cx="6245077" cy="430226"/>
      </dsp:txXfrm>
    </dsp:sp>
    <dsp:sp modelId="{B3C7E8F7-553C-4524-B6BD-85F52BC9A760}">
      <dsp:nvSpPr>
        <dsp:cNvPr id="0" name=""/>
        <dsp:cNvSpPr/>
      </dsp:nvSpPr>
      <dsp:spPr>
        <a:xfrm rot="5400000">
          <a:off x="-110024" y="2643386"/>
          <a:ext cx="733498" cy="513448"/>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1" y="2790085"/>
        <a:ext cx="513448" cy="220050"/>
      </dsp:txXfrm>
    </dsp:sp>
    <dsp:sp modelId="{16E2F13B-7721-414A-BE45-3BF4CEDE31E7}">
      <dsp:nvSpPr>
        <dsp:cNvPr id="0" name=""/>
        <dsp:cNvSpPr/>
      </dsp:nvSpPr>
      <dsp:spPr>
        <a:xfrm rot="5400000">
          <a:off x="3409237" y="-362426"/>
          <a:ext cx="476774" cy="6268351"/>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Identify the characteristics of Trauma Informed Care (TIC)</a:t>
          </a:r>
        </a:p>
      </dsp:txBody>
      <dsp:txXfrm rot="-5400000">
        <a:off x="513449" y="2556636"/>
        <a:ext cx="6245077" cy="430226"/>
      </dsp:txXfrm>
    </dsp:sp>
    <dsp:sp modelId="{BB4EBA13-73BF-4DB7-9172-F30307963E7A}">
      <dsp:nvSpPr>
        <dsp:cNvPr id="0" name=""/>
        <dsp:cNvSpPr/>
      </dsp:nvSpPr>
      <dsp:spPr>
        <a:xfrm rot="5400000">
          <a:off x="-110024" y="3276183"/>
          <a:ext cx="733498" cy="513448"/>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1" y="3422882"/>
        <a:ext cx="513448" cy="220050"/>
      </dsp:txXfrm>
    </dsp:sp>
    <dsp:sp modelId="{8727228F-A4C3-418A-88C6-4A2C5A32E915}">
      <dsp:nvSpPr>
        <dsp:cNvPr id="0" name=""/>
        <dsp:cNvSpPr/>
      </dsp:nvSpPr>
      <dsp:spPr>
        <a:xfrm rot="5400000">
          <a:off x="3409237" y="270370"/>
          <a:ext cx="476774" cy="626835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Identify how to render appropriate support</a:t>
          </a:r>
        </a:p>
      </dsp:txBody>
      <dsp:txXfrm rot="-5400000">
        <a:off x="513449" y="3189432"/>
        <a:ext cx="6245077" cy="430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2CBE8-4CA3-4A73-8B6A-2B0C0EB82B62}">
      <dsp:nvSpPr>
        <dsp:cNvPr id="0" name=""/>
        <dsp:cNvSpPr/>
      </dsp:nvSpPr>
      <dsp:spPr>
        <a:xfrm>
          <a:off x="1237496" y="2082"/>
          <a:ext cx="4150637" cy="913828"/>
        </a:xfrm>
        <a:prstGeom prst="rect">
          <a:avLst/>
        </a:prstGeom>
        <a:solidFill>
          <a:srgbClr val="C0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34" tIns="232112" rIns="80534" bIns="232112" numCol="1" spcCol="1270" anchor="ctr" anchorCtr="0">
          <a:noAutofit/>
        </a:bodyPr>
        <a:lstStyle/>
        <a:p>
          <a:pPr marL="0" lvl="0" indent="0" algn="l" defTabSz="800100">
            <a:lnSpc>
              <a:spcPct val="90000"/>
            </a:lnSpc>
            <a:spcBef>
              <a:spcPct val="0"/>
            </a:spcBef>
            <a:spcAft>
              <a:spcPct val="35000"/>
            </a:spcAft>
            <a:buNone/>
          </a:pPr>
          <a:r>
            <a:rPr lang="en-US" sz="1800" kern="1200" dirty="0"/>
            <a:t>Pay attention, look at the person, don’t multi-task or be in a hurry</a:t>
          </a:r>
        </a:p>
      </dsp:txBody>
      <dsp:txXfrm>
        <a:off x="1237496" y="2082"/>
        <a:ext cx="4150637" cy="913828"/>
      </dsp:txXfrm>
    </dsp:sp>
    <dsp:sp modelId="{7CAA466E-2B1B-4AE7-B761-D629373CAAC5}">
      <dsp:nvSpPr>
        <dsp:cNvPr id="0" name=""/>
        <dsp:cNvSpPr/>
      </dsp:nvSpPr>
      <dsp:spPr>
        <a:xfrm>
          <a:off x="1997" y="2082"/>
          <a:ext cx="1255567" cy="913828"/>
        </a:xfrm>
        <a:prstGeom prst="rect">
          <a:avLst/>
        </a:prstGeom>
        <a:solidFill>
          <a:srgbClr val="E9E3E9"/>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09" tIns="90266" rIns="54909" bIns="90266" numCol="1" spcCol="1270" anchor="ctr" anchorCtr="0">
          <a:noAutofit/>
        </a:bodyPr>
        <a:lstStyle/>
        <a:p>
          <a:pPr marL="0" lvl="0" indent="0" algn="ctr" defTabSz="800100">
            <a:lnSpc>
              <a:spcPct val="90000"/>
            </a:lnSpc>
            <a:spcBef>
              <a:spcPct val="0"/>
            </a:spcBef>
            <a:spcAft>
              <a:spcPct val="35000"/>
            </a:spcAft>
            <a:buNone/>
          </a:pPr>
          <a:r>
            <a:rPr lang="en-US" sz="1800" kern="1200" dirty="0"/>
            <a:t>Being Present</a:t>
          </a:r>
        </a:p>
      </dsp:txBody>
      <dsp:txXfrm>
        <a:off x="1997" y="2082"/>
        <a:ext cx="1255567" cy="913828"/>
      </dsp:txXfrm>
    </dsp:sp>
    <dsp:sp modelId="{A44A7034-D83D-4DAE-9F0F-FEE330204C21}">
      <dsp:nvSpPr>
        <dsp:cNvPr id="0" name=""/>
        <dsp:cNvSpPr/>
      </dsp:nvSpPr>
      <dsp:spPr>
        <a:xfrm>
          <a:off x="1257565" y="970741"/>
          <a:ext cx="4150637" cy="913828"/>
        </a:xfrm>
        <a:prstGeom prst="rect">
          <a:avLst/>
        </a:prstGeom>
        <a:solidFill>
          <a:schemeClr val="accent2">
            <a:hueOff val="2880309"/>
            <a:satOff val="-20313"/>
            <a:lumOff val="-441"/>
            <a:alphaOff val="0"/>
          </a:schemeClr>
        </a:solidFill>
        <a:ln w="12700" cap="flat" cmpd="sng" algn="ctr">
          <a:solidFill>
            <a:schemeClr val="accent2">
              <a:hueOff val="2880309"/>
              <a:satOff val="-20313"/>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34" tIns="232112" rIns="80534" bIns="232112" numCol="1" spcCol="1270" anchor="ctr" anchorCtr="0">
          <a:noAutofit/>
        </a:bodyPr>
        <a:lstStyle/>
        <a:p>
          <a:pPr marL="0" lvl="0" indent="0" algn="l" defTabSz="800100">
            <a:lnSpc>
              <a:spcPct val="90000"/>
            </a:lnSpc>
            <a:spcBef>
              <a:spcPct val="0"/>
            </a:spcBef>
            <a:spcAft>
              <a:spcPct val="35000"/>
            </a:spcAft>
            <a:buNone/>
          </a:pPr>
          <a:r>
            <a:rPr lang="en-US" sz="1800" kern="1200" dirty="0"/>
            <a:t>Summarizing what you heard or saw in a non-judgmental tone of voice</a:t>
          </a:r>
        </a:p>
      </dsp:txBody>
      <dsp:txXfrm>
        <a:off x="1257565" y="970741"/>
        <a:ext cx="4150637" cy="913828"/>
      </dsp:txXfrm>
    </dsp:sp>
    <dsp:sp modelId="{6BCD9518-D26F-48D7-976C-E680D7BF563D}">
      <dsp:nvSpPr>
        <dsp:cNvPr id="0" name=""/>
        <dsp:cNvSpPr/>
      </dsp:nvSpPr>
      <dsp:spPr>
        <a:xfrm>
          <a:off x="1997" y="970741"/>
          <a:ext cx="1255567" cy="913828"/>
        </a:xfrm>
        <a:prstGeom prst="rect">
          <a:avLst/>
        </a:prstGeom>
        <a:solidFill>
          <a:srgbClr val="E9E3E9"/>
        </a:solidFill>
        <a:ln w="12700" cap="flat" cmpd="sng" algn="ctr">
          <a:solidFill>
            <a:schemeClr val="accent2">
              <a:hueOff val="2880309"/>
              <a:satOff val="-20313"/>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09" tIns="90266" rIns="54909" bIns="90266" numCol="1" spcCol="1270" anchor="ctr" anchorCtr="0">
          <a:noAutofit/>
        </a:bodyPr>
        <a:lstStyle/>
        <a:p>
          <a:pPr marL="0" lvl="0" indent="0" algn="ctr" defTabSz="800100">
            <a:lnSpc>
              <a:spcPct val="90000"/>
            </a:lnSpc>
            <a:spcBef>
              <a:spcPct val="0"/>
            </a:spcBef>
            <a:spcAft>
              <a:spcPct val="35000"/>
            </a:spcAft>
            <a:buNone/>
          </a:pPr>
          <a:r>
            <a:rPr lang="en-US" sz="1800" kern="1200" dirty="0"/>
            <a:t>Verbally Reflect</a:t>
          </a:r>
        </a:p>
      </dsp:txBody>
      <dsp:txXfrm>
        <a:off x="1997" y="970741"/>
        <a:ext cx="1255567" cy="913828"/>
      </dsp:txXfrm>
    </dsp:sp>
    <dsp:sp modelId="{67D1E278-90E1-4B14-BDB0-96A33B3AE1C2}">
      <dsp:nvSpPr>
        <dsp:cNvPr id="0" name=""/>
        <dsp:cNvSpPr/>
      </dsp:nvSpPr>
      <dsp:spPr>
        <a:xfrm>
          <a:off x="1257565" y="1939399"/>
          <a:ext cx="4150637" cy="913828"/>
        </a:xfrm>
        <a:prstGeom prst="rect">
          <a:avLst/>
        </a:prstGeom>
        <a:solidFill>
          <a:schemeClr val="accent2">
            <a:hueOff val="5760619"/>
            <a:satOff val="-40626"/>
            <a:lumOff val="-882"/>
            <a:alphaOff val="0"/>
          </a:schemeClr>
        </a:solidFill>
        <a:ln w="12700" cap="flat" cmpd="sng" algn="ctr">
          <a:solidFill>
            <a:schemeClr val="accent2">
              <a:hueOff val="5760619"/>
              <a:satOff val="-40626"/>
              <a:lumOff val="-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34" tIns="232112" rIns="80534" bIns="232112" numCol="1" spcCol="1270" anchor="ctr" anchorCtr="0">
          <a:noAutofit/>
        </a:bodyPr>
        <a:lstStyle/>
        <a:p>
          <a:pPr marL="0" lvl="0" indent="0" algn="l" defTabSz="800100">
            <a:lnSpc>
              <a:spcPct val="90000"/>
            </a:lnSpc>
            <a:spcBef>
              <a:spcPct val="0"/>
            </a:spcBef>
            <a:spcAft>
              <a:spcPct val="35000"/>
            </a:spcAft>
            <a:buNone/>
          </a:pPr>
          <a:r>
            <a:rPr lang="en-US" sz="1800" kern="1200" dirty="0"/>
            <a:t>Offer a guess what they might be feeling based on their body language</a:t>
          </a:r>
        </a:p>
      </dsp:txBody>
      <dsp:txXfrm>
        <a:off x="1257565" y="1939399"/>
        <a:ext cx="4150637" cy="913828"/>
      </dsp:txXfrm>
    </dsp:sp>
    <dsp:sp modelId="{66776897-98D4-40AC-83C5-AF3D01CC85EA}">
      <dsp:nvSpPr>
        <dsp:cNvPr id="0" name=""/>
        <dsp:cNvSpPr/>
      </dsp:nvSpPr>
      <dsp:spPr>
        <a:xfrm>
          <a:off x="1997" y="1939399"/>
          <a:ext cx="1255567" cy="913828"/>
        </a:xfrm>
        <a:prstGeom prst="rect">
          <a:avLst/>
        </a:prstGeom>
        <a:solidFill>
          <a:srgbClr val="E9E3E9"/>
        </a:solidFill>
        <a:ln w="12700" cap="flat" cmpd="sng" algn="ctr">
          <a:solidFill>
            <a:schemeClr val="accent2">
              <a:hueOff val="5760619"/>
              <a:satOff val="-40626"/>
              <a:lumOff val="-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09" tIns="90266" rIns="54909" bIns="90266" numCol="1" spcCol="1270" anchor="ctr" anchorCtr="0">
          <a:noAutofit/>
        </a:bodyPr>
        <a:lstStyle/>
        <a:p>
          <a:pPr marL="0" lvl="0" indent="0" algn="ctr" defTabSz="711200">
            <a:lnSpc>
              <a:spcPct val="90000"/>
            </a:lnSpc>
            <a:spcBef>
              <a:spcPct val="0"/>
            </a:spcBef>
            <a:spcAft>
              <a:spcPct val="35000"/>
            </a:spcAft>
            <a:buNone/>
          </a:pPr>
          <a:r>
            <a:rPr lang="en-US" sz="1600" kern="1200" dirty="0"/>
            <a:t>Pay attention to non-</a:t>
          </a:r>
          <a:r>
            <a:rPr lang="en-US" sz="1600" kern="1200" dirty="0" err="1"/>
            <a:t>verbals</a:t>
          </a:r>
          <a:endParaRPr lang="en-US" sz="1600" kern="1200" dirty="0"/>
        </a:p>
      </dsp:txBody>
      <dsp:txXfrm>
        <a:off x="1997" y="1939399"/>
        <a:ext cx="1255567" cy="913828"/>
      </dsp:txXfrm>
    </dsp:sp>
    <dsp:sp modelId="{0CE2A782-8959-495F-9794-86BF078068BF}">
      <dsp:nvSpPr>
        <dsp:cNvPr id="0" name=""/>
        <dsp:cNvSpPr/>
      </dsp:nvSpPr>
      <dsp:spPr>
        <a:xfrm>
          <a:off x="1257565" y="2908058"/>
          <a:ext cx="4150637" cy="913828"/>
        </a:xfrm>
        <a:prstGeom prst="rect">
          <a:avLst/>
        </a:prstGeom>
        <a:solidFill>
          <a:schemeClr val="accent2">
            <a:hueOff val="8640928"/>
            <a:satOff val="-60938"/>
            <a:lumOff val="-1323"/>
            <a:alphaOff val="0"/>
          </a:schemeClr>
        </a:solidFill>
        <a:ln w="12700" cap="flat" cmpd="sng" algn="ctr">
          <a:solidFill>
            <a:schemeClr val="accent2">
              <a:hueOff val="8640928"/>
              <a:satOff val="-60938"/>
              <a:lumOff val="-13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34" tIns="232112" rIns="80534" bIns="232112" numCol="1" spcCol="1270" anchor="ctr" anchorCtr="0">
          <a:noAutofit/>
        </a:bodyPr>
        <a:lstStyle/>
        <a:p>
          <a:pPr marL="0" lvl="0" indent="0" algn="l" defTabSz="800100">
            <a:lnSpc>
              <a:spcPct val="90000"/>
            </a:lnSpc>
            <a:spcBef>
              <a:spcPct val="0"/>
            </a:spcBef>
            <a:spcAft>
              <a:spcPct val="35000"/>
            </a:spcAft>
            <a:buNone/>
          </a:pPr>
          <a:r>
            <a:rPr lang="en-US" sz="1800" kern="1200" dirty="0"/>
            <a:t>All behaviors have a cause and a function</a:t>
          </a:r>
        </a:p>
      </dsp:txBody>
      <dsp:txXfrm>
        <a:off x="1257565" y="2908058"/>
        <a:ext cx="4150637" cy="913828"/>
      </dsp:txXfrm>
    </dsp:sp>
    <dsp:sp modelId="{7190CDA5-21F8-45AB-9213-3873E31BA686}">
      <dsp:nvSpPr>
        <dsp:cNvPr id="0" name=""/>
        <dsp:cNvSpPr/>
      </dsp:nvSpPr>
      <dsp:spPr>
        <a:xfrm>
          <a:off x="1997" y="2908058"/>
          <a:ext cx="1255567" cy="913828"/>
        </a:xfrm>
        <a:prstGeom prst="rect">
          <a:avLst/>
        </a:prstGeom>
        <a:solidFill>
          <a:srgbClr val="E9E3E9"/>
        </a:solidFill>
        <a:ln w="12700" cap="flat" cmpd="sng" algn="ctr">
          <a:solidFill>
            <a:schemeClr val="accent2">
              <a:hueOff val="8640928"/>
              <a:satOff val="-60938"/>
              <a:lumOff val="-13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09" tIns="90266" rIns="54909" bIns="90266" numCol="1" spcCol="1270" anchor="ctr" anchorCtr="0">
          <a:noAutofit/>
        </a:bodyPr>
        <a:lstStyle/>
        <a:p>
          <a:pPr marL="0" lvl="0" indent="0" algn="ctr" defTabSz="711200">
            <a:lnSpc>
              <a:spcPct val="90000"/>
            </a:lnSpc>
            <a:spcBef>
              <a:spcPct val="0"/>
            </a:spcBef>
            <a:spcAft>
              <a:spcPct val="35000"/>
            </a:spcAft>
            <a:buNone/>
          </a:pPr>
          <a:r>
            <a:rPr lang="en-US" sz="1600" kern="1200" dirty="0"/>
            <a:t>Consider history and context</a:t>
          </a:r>
        </a:p>
      </dsp:txBody>
      <dsp:txXfrm>
        <a:off x="1997" y="2908058"/>
        <a:ext cx="1255567" cy="913828"/>
      </dsp:txXfrm>
    </dsp:sp>
    <dsp:sp modelId="{3F1DB97F-F39D-4093-93D6-96A87FC01554}">
      <dsp:nvSpPr>
        <dsp:cNvPr id="0" name=""/>
        <dsp:cNvSpPr/>
      </dsp:nvSpPr>
      <dsp:spPr>
        <a:xfrm>
          <a:off x="1257565" y="3876716"/>
          <a:ext cx="4150637" cy="913828"/>
        </a:xfrm>
        <a:prstGeom prst="rect">
          <a:avLst/>
        </a:prstGeom>
        <a:solidFill>
          <a:schemeClr val="accent2">
            <a:hueOff val="11521238"/>
            <a:satOff val="-81251"/>
            <a:lumOff val="-1764"/>
            <a:alphaOff val="0"/>
          </a:schemeClr>
        </a:solidFill>
        <a:ln w="12700" cap="flat" cmpd="sng" algn="ctr">
          <a:solidFill>
            <a:schemeClr val="accent2">
              <a:hueOff val="11521238"/>
              <a:satOff val="-81251"/>
              <a:lumOff val="-17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534" tIns="232112" rIns="80534" bIns="232112" numCol="1" spcCol="1270" anchor="ctr" anchorCtr="0">
          <a:noAutofit/>
        </a:bodyPr>
        <a:lstStyle/>
        <a:p>
          <a:pPr marL="0" lvl="0" indent="0" algn="l" defTabSz="800100">
            <a:lnSpc>
              <a:spcPct val="90000"/>
            </a:lnSpc>
            <a:spcBef>
              <a:spcPct val="0"/>
            </a:spcBef>
            <a:spcAft>
              <a:spcPct val="35000"/>
            </a:spcAft>
            <a:buNone/>
          </a:pPr>
          <a:r>
            <a:rPr lang="en-US" sz="1800" kern="1200" dirty="0"/>
            <a:t>Recognize and normalize emotions that anyone would have</a:t>
          </a:r>
        </a:p>
      </dsp:txBody>
      <dsp:txXfrm>
        <a:off x="1257565" y="3876716"/>
        <a:ext cx="4150637" cy="913828"/>
      </dsp:txXfrm>
    </dsp:sp>
    <dsp:sp modelId="{BE0861EC-0CB9-4279-A0E9-03B8D0223580}">
      <dsp:nvSpPr>
        <dsp:cNvPr id="0" name=""/>
        <dsp:cNvSpPr/>
      </dsp:nvSpPr>
      <dsp:spPr>
        <a:xfrm>
          <a:off x="1997" y="3876716"/>
          <a:ext cx="1255567" cy="913828"/>
        </a:xfrm>
        <a:prstGeom prst="rect">
          <a:avLst/>
        </a:prstGeom>
        <a:solidFill>
          <a:srgbClr val="E9E3E9"/>
        </a:solidFill>
        <a:ln w="12700" cap="flat" cmpd="sng" algn="ctr">
          <a:solidFill>
            <a:schemeClr val="accent2">
              <a:hueOff val="11521238"/>
              <a:satOff val="-81251"/>
              <a:lumOff val="-17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09" tIns="90266" rIns="54909" bIns="90266" numCol="1" spcCol="1270" anchor="ctr" anchorCtr="0">
          <a:noAutofit/>
        </a:bodyPr>
        <a:lstStyle/>
        <a:p>
          <a:pPr marL="0" lvl="0" indent="0" algn="ctr" defTabSz="711200">
            <a:lnSpc>
              <a:spcPct val="90000"/>
            </a:lnSpc>
            <a:spcBef>
              <a:spcPct val="0"/>
            </a:spcBef>
            <a:spcAft>
              <a:spcPct val="35000"/>
            </a:spcAft>
            <a:buNone/>
          </a:pPr>
          <a:r>
            <a:rPr lang="en-US" sz="1600" kern="1200" dirty="0"/>
            <a:t>Recognize and normalize</a:t>
          </a:r>
        </a:p>
      </dsp:txBody>
      <dsp:txXfrm>
        <a:off x="1997" y="3876716"/>
        <a:ext cx="1255567" cy="9138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A2549-61F4-4B5F-A6EE-818B49D2C31E}">
      <dsp:nvSpPr>
        <dsp:cNvPr id="0" name=""/>
        <dsp:cNvSpPr/>
      </dsp:nvSpPr>
      <dsp:spPr>
        <a:xfrm>
          <a:off x="2924" y="1067365"/>
          <a:ext cx="1583290" cy="2216606"/>
        </a:xfrm>
        <a:prstGeom prst="rect">
          <a:avLst/>
        </a:prstGeom>
        <a:solidFill>
          <a:schemeClr val="tx2">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439" tIns="330200" rIns="123439" bIns="33020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Do not avoid talking about the event</a:t>
          </a:r>
        </a:p>
      </dsp:txBody>
      <dsp:txXfrm>
        <a:off x="2924" y="1909676"/>
        <a:ext cx="1583290" cy="1329963"/>
      </dsp:txXfrm>
    </dsp:sp>
    <dsp:sp modelId="{AC92256A-9CE8-4119-9274-A54CFB6A5396}">
      <dsp:nvSpPr>
        <dsp:cNvPr id="0" name=""/>
        <dsp:cNvSpPr/>
      </dsp:nvSpPr>
      <dsp:spPr>
        <a:xfrm>
          <a:off x="462078" y="1289026"/>
          <a:ext cx="664981" cy="664981"/>
        </a:xfrm>
        <a:prstGeom prst="ellipse">
          <a:avLst/>
        </a:prstGeom>
        <a:solidFill>
          <a:schemeClr val="accent3"/>
        </a:solidFill>
        <a:ln w="12700" cap="flat" cmpd="sng" algn="ctr">
          <a:solidFill>
            <a:schemeClr val="accent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845" tIns="12700" rIns="51845" bIns="12700"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59462" y="1386410"/>
        <a:ext cx="470213" cy="470213"/>
      </dsp:txXfrm>
    </dsp:sp>
    <dsp:sp modelId="{3DAD3449-9837-4384-B5A1-BE645E800FA8}">
      <dsp:nvSpPr>
        <dsp:cNvPr id="0" name=""/>
        <dsp:cNvSpPr/>
      </dsp:nvSpPr>
      <dsp:spPr>
        <a:xfrm>
          <a:off x="2924" y="3283900"/>
          <a:ext cx="1583290" cy="72"/>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203BABA-D171-47F8-B106-D97217632164}">
      <dsp:nvSpPr>
        <dsp:cNvPr id="0" name=""/>
        <dsp:cNvSpPr/>
      </dsp:nvSpPr>
      <dsp:spPr>
        <a:xfrm>
          <a:off x="1744543" y="1067365"/>
          <a:ext cx="1583290" cy="2216606"/>
        </a:xfrm>
        <a:prstGeom prst="rect">
          <a:avLst/>
        </a:prstGeom>
        <a:solidFill>
          <a:schemeClr val="tx2">
            <a:alpha val="9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439" tIns="330200" rIns="123439" bIns="33020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Do not assume you know how the person feels or thinks.</a:t>
          </a:r>
        </a:p>
      </dsp:txBody>
      <dsp:txXfrm>
        <a:off x="1744543" y="1909676"/>
        <a:ext cx="1583290" cy="1329963"/>
      </dsp:txXfrm>
    </dsp:sp>
    <dsp:sp modelId="{79FE30A6-57F2-4E9F-88F3-69E2D58E6396}">
      <dsp:nvSpPr>
        <dsp:cNvPr id="0" name=""/>
        <dsp:cNvSpPr/>
      </dsp:nvSpPr>
      <dsp:spPr>
        <a:xfrm>
          <a:off x="2203697" y="1289026"/>
          <a:ext cx="664981" cy="664981"/>
        </a:xfrm>
        <a:prstGeom prst="ellipse">
          <a:avLst/>
        </a:prstGeom>
        <a:solidFill>
          <a:schemeClr val="accent3"/>
        </a:solidFill>
        <a:ln w="12700" cap="flat" cmpd="sng" algn="ctr">
          <a:solidFill>
            <a:schemeClr val="accent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845" tIns="12700" rIns="51845" bIns="12700"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301081" y="1386410"/>
        <a:ext cx="470213" cy="470213"/>
      </dsp:txXfrm>
    </dsp:sp>
    <dsp:sp modelId="{690575A7-508A-41EB-8564-6CBFD7B23F9E}">
      <dsp:nvSpPr>
        <dsp:cNvPr id="0" name=""/>
        <dsp:cNvSpPr/>
      </dsp:nvSpPr>
      <dsp:spPr>
        <a:xfrm>
          <a:off x="1744543" y="3283900"/>
          <a:ext cx="1583290" cy="72"/>
        </a:xfrm>
        <a:prstGeom prst="rect">
          <a:avLst/>
        </a:prstGeom>
        <a:solidFill>
          <a:schemeClr val="accent5">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89D9085-160C-461E-A5AE-D8339F5C2EA1}">
      <dsp:nvSpPr>
        <dsp:cNvPr id="0" name=""/>
        <dsp:cNvSpPr/>
      </dsp:nvSpPr>
      <dsp:spPr>
        <a:xfrm>
          <a:off x="3486162" y="1067365"/>
          <a:ext cx="1583290" cy="2216606"/>
        </a:xfrm>
        <a:prstGeom prst="rect">
          <a:avLst/>
        </a:prstGeom>
        <a:solidFill>
          <a:schemeClr val="tx2">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439" tIns="330200" rIns="123439" bIns="33020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Do not use general phrases like “look on the bright side”.</a:t>
          </a:r>
        </a:p>
      </dsp:txBody>
      <dsp:txXfrm>
        <a:off x="3486162" y="1909676"/>
        <a:ext cx="1583290" cy="1329963"/>
      </dsp:txXfrm>
    </dsp:sp>
    <dsp:sp modelId="{0869F9AA-B7B0-406E-9E83-DADB96715E43}">
      <dsp:nvSpPr>
        <dsp:cNvPr id="0" name=""/>
        <dsp:cNvSpPr/>
      </dsp:nvSpPr>
      <dsp:spPr>
        <a:xfrm>
          <a:off x="3945316" y="1289026"/>
          <a:ext cx="664981" cy="664981"/>
        </a:xfrm>
        <a:prstGeom prst="ellipse">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845" tIns="12700" rIns="51845" bIns="12700"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4042700" y="1386410"/>
        <a:ext cx="470213" cy="470213"/>
      </dsp:txXfrm>
    </dsp:sp>
    <dsp:sp modelId="{581CCE18-957D-4B05-A573-E0D60B385A75}">
      <dsp:nvSpPr>
        <dsp:cNvPr id="0" name=""/>
        <dsp:cNvSpPr/>
      </dsp:nvSpPr>
      <dsp:spPr>
        <a:xfrm>
          <a:off x="3486162" y="3283900"/>
          <a:ext cx="1583290" cy="72"/>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88498B-C65A-4D17-BB6F-FE4E61E0B378}">
      <dsp:nvSpPr>
        <dsp:cNvPr id="0" name=""/>
        <dsp:cNvSpPr/>
      </dsp:nvSpPr>
      <dsp:spPr>
        <a:xfrm>
          <a:off x="5227781" y="1067365"/>
          <a:ext cx="1583290" cy="2216606"/>
        </a:xfrm>
        <a:prstGeom prst="rect">
          <a:avLst/>
        </a:prstGeom>
        <a:solidFill>
          <a:schemeClr val="tx2">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439" tIns="330200" rIns="123439" bIns="33020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Do not rush their process</a:t>
          </a:r>
        </a:p>
      </dsp:txBody>
      <dsp:txXfrm>
        <a:off x="5227781" y="1909676"/>
        <a:ext cx="1583290" cy="1329963"/>
      </dsp:txXfrm>
    </dsp:sp>
    <dsp:sp modelId="{6E2D02C8-C83F-41A1-8945-3E0FB47D2E54}">
      <dsp:nvSpPr>
        <dsp:cNvPr id="0" name=""/>
        <dsp:cNvSpPr/>
      </dsp:nvSpPr>
      <dsp:spPr>
        <a:xfrm>
          <a:off x="5686935" y="1289026"/>
          <a:ext cx="664981" cy="664981"/>
        </a:xfrm>
        <a:prstGeom prst="ellips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845" tIns="12700" rIns="51845" bIns="12700" numCol="1" spcCol="1270" anchor="ctr" anchorCtr="0">
          <a:noAutofit/>
        </a:bodyPr>
        <a:lstStyle/>
        <a:p>
          <a:pPr marL="0" lvl="0" indent="0" algn="ctr" defTabSz="1244600">
            <a:lnSpc>
              <a:spcPct val="90000"/>
            </a:lnSpc>
            <a:spcBef>
              <a:spcPct val="0"/>
            </a:spcBef>
            <a:spcAft>
              <a:spcPct val="35000"/>
            </a:spcAft>
            <a:buNone/>
          </a:pPr>
          <a:r>
            <a:rPr lang="en-US" sz="2800" kern="1200" dirty="0"/>
            <a:t>4</a:t>
          </a:r>
        </a:p>
      </dsp:txBody>
      <dsp:txXfrm>
        <a:off x="5784319" y="1386410"/>
        <a:ext cx="470213" cy="470213"/>
      </dsp:txXfrm>
    </dsp:sp>
    <dsp:sp modelId="{51D7BD46-0031-4776-B701-E890819B5B0D}">
      <dsp:nvSpPr>
        <dsp:cNvPr id="0" name=""/>
        <dsp:cNvSpPr/>
      </dsp:nvSpPr>
      <dsp:spPr>
        <a:xfrm>
          <a:off x="5227781" y="3283900"/>
          <a:ext cx="1583290" cy="72"/>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F2A5B42-412E-4F8F-A55F-2BAAD502D089}">
      <dsp:nvSpPr>
        <dsp:cNvPr id="0" name=""/>
        <dsp:cNvSpPr/>
      </dsp:nvSpPr>
      <dsp:spPr>
        <a:xfrm>
          <a:off x="6969400" y="1067365"/>
          <a:ext cx="1583290" cy="2216606"/>
        </a:xfrm>
        <a:prstGeom prst="rect">
          <a:avLst/>
        </a:prstGeom>
        <a:solidFill>
          <a:schemeClr val="tx2">
            <a:alpha val="9000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439" tIns="330200" rIns="123439" bIns="33020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Do not insist they need therapy</a:t>
          </a:r>
        </a:p>
      </dsp:txBody>
      <dsp:txXfrm>
        <a:off x="6969400" y="1909676"/>
        <a:ext cx="1583290" cy="1329963"/>
      </dsp:txXfrm>
    </dsp:sp>
    <dsp:sp modelId="{48215FB6-ED1E-43E6-883C-F052D1E833E0}">
      <dsp:nvSpPr>
        <dsp:cNvPr id="0" name=""/>
        <dsp:cNvSpPr/>
      </dsp:nvSpPr>
      <dsp:spPr>
        <a:xfrm>
          <a:off x="7428554" y="1289026"/>
          <a:ext cx="664981" cy="664981"/>
        </a:xfrm>
        <a:prstGeom prst="ellipse">
          <a:avLst/>
        </a:prstGeom>
        <a:solidFill>
          <a:schemeClr val="accent3"/>
        </a:solidFill>
        <a:ln w="12700" cap="flat" cmpd="sng" algn="ctr">
          <a:solidFill>
            <a:schemeClr val="accent6"/>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1845" tIns="12700" rIns="51845" bIns="12700" numCol="1" spcCol="1270" anchor="ctr" anchorCtr="0">
          <a:noAutofit/>
        </a:bodyPr>
        <a:lstStyle/>
        <a:p>
          <a:pPr marL="0" lvl="0" indent="0" algn="ctr" defTabSz="1244600">
            <a:lnSpc>
              <a:spcPct val="90000"/>
            </a:lnSpc>
            <a:spcBef>
              <a:spcPct val="0"/>
            </a:spcBef>
            <a:spcAft>
              <a:spcPct val="35000"/>
            </a:spcAft>
            <a:buNone/>
          </a:pPr>
          <a:r>
            <a:rPr lang="en-US" sz="2800" kern="1200" dirty="0"/>
            <a:t>5</a:t>
          </a:r>
        </a:p>
      </dsp:txBody>
      <dsp:txXfrm>
        <a:off x="7525938" y="1386410"/>
        <a:ext cx="470213" cy="470213"/>
      </dsp:txXfrm>
    </dsp:sp>
    <dsp:sp modelId="{216AC0BE-2A5C-40F8-A27D-1EB7F80B38BD}">
      <dsp:nvSpPr>
        <dsp:cNvPr id="0" name=""/>
        <dsp:cNvSpPr/>
      </dsp:nvSpPr>
      <dsp:spPr>
        <a:xfrm>
          <a:off x="6969400" y="3283900"/>
          <a:ext cx="1583290" cy="72"/>
        </a:xfrm>
        <a:prstGeom prst="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C364C-1DCE-6F45-A35F-74F422E6E752}">
      <dsp:nvSpPr>
        <dsp:cNvPr id="0" name=""/>
        <dsp:cNvSpPr/>
      </dsp:nvSpPr>
      <dsp:spPr>
        <a:xfrm rot="16200000">
          <a:off x="508000" y="-508000"/>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Burnout</a:t>
          </a:r>
        </a:p>
      </dsp:txBody>
      <dsp:txXfrm rot="5400000">
        <a:off x="0" y="0"/>
        <a:ext cx="3048000" cy="1524000"/>
      </dsp:txXfrm>
    </dsp:sp>
    <dsp:sp modelId="{6E6AA904-7614-D547-8E1D-D6E11CEF37FB}">
      <dsp:nvSpPr>
        <dsp:cNvPr id="0" name=""/>
        <dsp:cNvSpPr/>
      </dsp:nvSpPr>
      <dsp:spPr>
        <a:xfrm>
          <a:off x="3048000" y="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Moral Distress &amp; Moral Injury</a:t>
          </a:r>
        </a:p>
      </dsp:txBody>
      <dsp:txXfrm>
        <a:off x="3048000" y="0"/>
        <a:ext cx="3048000" cy="1524000"/>
      </dsp:txXfrm>
    </dsp:sp>
    <dsp:sp modelId="{A72A5D18-5AF8-7D4D-867E-A3AEABF9B9DD}">
      <dsp:nvSpPr>
        <dsp:cNvPr id="0" name=""/>
        <dsp:cNvSpPr/>
      </dsp:nvSpPr>
      <dsp:spPr>
        <a:xfrm rot="10800000">
          <a:off x="0" y="2032000"/>
          <a:ext cx="3048000" cy="2032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Compassion Fatigue</a:t>
          </a:r>
        </a:p>
      </dsp:txBody>
      <dsp:txXfrm rot="10800000">
        <a:off x="0" y="2539999"/>
        <a:ext cx="3048000" cy="1524000"/>
      </dsp:txXfrm>
    </dsp:sp>
    <dsp:sp modelId="{A47246E0-A217-CB48-AE26-FCEF490BCDB8}">
      <dsp:nvSpPr>
        <dsp:cNvPr id="0" name=""/>
        <dsp:cNvSpPr/>
      </dsp:nvSpPr>
      <dsp:spPr>
        <a:xfrm rot="5400000">
          <a:off x="3556000" y="1523999"/>
          <a:ext cx="2032000" cy="3048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Trauma</a:t>
          </a:r>
        </a:p>
      </dsp:txBody>
      <dsp:txXfrm rot="-5400000">
        <a:off x="3048000" y="2539999"/>
        <a:ext cx="3048000" cy="1524000"/>
      </dsp:txXfrm>
    </dsp:sp>
    <dsp:sp modelId="{B8C12C87-AD2D-1B43-90F8-C22AA65CD503}">
      <dsp:nvSpPr>
        <dsp:cNvPr id="0" name=""/>
        <dsp:cNvSpPr/>
      </dsp:nvSpPr>
      <dsp:spPr>
        <a:xfrm>
          <a:off x="2133600" y="1523999"/>
          <a:ext cx="1828800" cy="101600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Resilience</a:t>
          </a:r>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7D942-A2A6-4DDD-BB3B-19BAEA9E9ED5}">
      <dsp:nvSpPr>
        <dsp:cNvPr id="0" name=""/>
        <dsp:cNvSpPr/>
      </dsp:nvSpPr>
      <dsp:spPr>
        <a:xfrm>
          <a:off x="0" y="529669"/>
          <a:ext cx="1545871" cy="218837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entury Schoolbook" pitchFamily="18" charset="0"/>
            </a:rPr>
            <a:t>DANGER!!</a:t>
          </a:r>
          <a:endParaRPr lang="en-US" sz="1300" b="1" kern="1200" dirty="0">
            <a:latin typeface="Century Schoolbook" pitchFamily="18" charset="0"/>
          </a:endParaRPr>
        </a:p>
      </dsp:txBody>
      <dsp:txXfrm>
        <a:off x="45277" y="574946"/>
        <a:ext cx="1455317" cy="2097820"/>
      </dsp:txXfrm>
    </dsp:sp>
    <dsp:sp modelId="{399E7F93-D713-4F4D-93D1-55AEABE2201E}">
      <dsp:nvSpPr>
        <dsp:cNvPr id="0" name=""/>
        <dsp:cNvSpPr/>
      </dsp:nvSpPr>
      <dsp:spPr>
        <a:xfrm rot="22905">
          <a:off x="1701339" y="1439452"/>
          <a:ext cx="329606" cy="383376"/>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solidFill>
              <a:schemeClr val="tx2"/>
            </a:solidFill>
          </a:endParaRPr>
        </a:p>
      </dsp:txBody>
      <dsp:txXfrm>
        <a:off x="1701340" y="1515798"/>
        <a:ext cx="230724" cy="230026"/>
      </dsp:txXfrm>
    </dsp:sp>
    <dsp:sp modelId="{F239DC4A-2C58-4964-9661-3327928BD6DD}">
      <dsp:nvSpPr>
        <dsp:cNvPr id="0" name=""/>
        <dsp:cNvSpPr/>
      </dsp:nvSpPr>
      <dsp:spPr>
        <a:xfrm>
          <a:off x="2167756" y="544112"/>
          <a:ext cx="1545871" cy="218837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entury Schoolbook" pitchFamily="18" charset="0"/>
            </a:rPr>
            <a:t>Fight or Flight Activates                </a:t>
          </a:r>
          <a:r>
            <a:rPr lang="en-US" sz="1300" kern="1200">
              <a:latin typeface="Century Schoolbook" pitchFamily="18" charset="0"/>
            </a:rPr>
            <a:t>(increased heart rate, adrenaline, blood flow to arms and legs; decrease in oxygen to the brain, ability to think clearly, etc.)</a:t>
          </a:r>
          <a:endParaRPr lang="en-US" sz="1300" kern="1200" dirty="0">
            <a:latin typeface="Century Schoolbook" pitchFamily="18" charset="0"/>
          </a:endParaRPr>
        </a:p>
      </dsp:txBody>
      <dsp:txXfrm>
        <a:off x="2213033" y="589389"/>
        <a:ext cx="1455317" cy="2097820"/>
      </dsp:txXfrm>
    </dsp:sp>
    <dsp:sp modelId="{BC23C6CB-78F1-4EEA-B61B-3EE2D20AC5DA}">
      <dsp:nvSpPr>
        <dsp:cNvPr id="0" name=""/>
        <dsp:cNvSpPr/>
      </dsp:nvSpPr>
      <dsp:spPr>
        <a:xfrm>
          <a:off x="3868215" y="1446611"/>
          <a:ext cx="327724" cy="383376"/>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868215" y="1523286"/>
        <a:ext cx="229407" cy="230026"/>
      </dsp:txXfrm>
    </dsp:sp>
    <dsp:sp modelId="{8936399D-D42B-442C-BDDE-46296C36718C}">
      <dsp:nvSpPr>
        <dsp:cNvPr id="0" name=""/>
        <dsp:cNvSpPr/>
      </dsp:nvSpPr>
      <dsp:spPr>
        <a:xfrm>
          <a:off x="4331976" y="544112"/>
          <a:ext cx="1545871" cy="218837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entury Schoolbook" pitchFamily="18" charset="0"/>
            </a:rPr>
            <a:t>SAFETY</a:t>
          </a:r>
          <a:endParaRPr lang="en-US" sz="1300" b="1" kern="1200" dirty="0">
            <a:latin typeface="Century Schoolbook" pitchFamily="18" charset="0"/>
          </a:endParaRPr>
        </a:p>
      </dsp:txBody>
      <dsp:txXfrm>
        <a:off x="4377253" y="589389"/>
        <a:ext cx="1455317" cy="2097820"/>
      </dsp:txXfrm>
    </dsp:sp>
    <dsp:sp modelId="{495F191F-0AF3-45FD-AA6C-9B240F96D498}">
      <dsp:nvSpPr>
        <dsp:cNvPr id="0" name=""/>
        <dsp:cNvSpPr/>
      </dsp:nvSpPr>
      <dsp:spPr>
        <a:xfrm>
          <a:off x="6032435" y="1446611"/>
          <a:ext cx="327724" cy="383376"/>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032435" y="1523286"/>
        <a:ext cx="229407" cy="230026"/>
      </dsp:txXfrm>
    </dsp:sp>
    <dsp:sp modelId="{CBDFB39B-2D39-4374-9A48-7F4813471CEF}">
      <dsp:nvSpPr>
        <dsp:cNvPr id="0" name=""/>
        <dsp:cNvSpPr/>
      </dsp:nvSpPr>
      <dsp:spPr>
        <a:xfrm>
          <a:off x="6496197" y="544112"/>
          <a:ext cx="1545871" cy="218837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Century Schoolbook" pitchFamily="18" charset="0"/>
            </a:rPr>
            <a:t>Fight or Flight </a:t>
          </a:r>
          <a:r>
            <a:rPr lang="en-US" sz="1300" kern="1200">
              <a:latin typeface="Century Schoolbook" pitchFamily="18" charset="0"/>
            </a:rPr>
            <a:t>shuts down              (body regulates) </a:t>
          </a:r>
          <a:endParaRPr lang="en-US" sz="1300" kern="1200" dirty="0">
            <a:latin typeface="Century Schoolbook" pitchFamily="18" charset="0"/>
          </a:endParaRPr>
        </a:p>
      </dsp:txBody>
      <dsp:txXfrm>
        <a:off x="6541474" y="589389"/>
        <a:ext cx="1455317" cy="209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CC33A-74B9-4113-9E81-2FBBE531421D}">
      <dsp:nvSpPr>
        <dsp:cNvPr id="0" name=""/>
        <dsp:cNvSpPr/>
      </dsp:nvSpPr>
      <dsp:spPr>
        <a:xfrm>
          <a:off x="946" y="760139"/>
          <a:ext cx="3692210" cy="221532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If trauma is about:</a:t>
          </a:r>
        </a:p>
        <a:p>
          <a:pPr marL="171450" lvl="1" indent="-171450" algn="l" defTabSz="711200">
            <a:lnSpc>
              <a:spcPct val="90000"/>
            </a:lnSpc>
            <a:spcBef>
              <a:spcPct val="0"/>
            </a:spcBef>
            <a:spcAft>
              <a:spcPct val="15000"/>
            </a:spcAft>
            <a:buChar char="•"/>
          </a:pPr>
          <a:r>
            <a:rPr lang="en-US" sz="1600" kern="1200" dirty="0"/>
            <a:t>Lack of predictability</a:t>
          </a:r>
        </a:p>
        <a:p>
          <a:pPr marL="171450" lvl="1" indent="-171450" algn="l" defTabSz="711200">
            <a:lnSpc>
              <a:spcPct val="90000"/>
            </a:lnSpc>
            <a:spcBef>
              <a:spcPct val="0"/>
            </a:spcBef>
            <a:spcAft>
              <a:spcPct val="15000"/>
            </a:spcAft>
            <a:buChar char="•"/>
          </a:pPr>
          <a:r>
            <a:rPr lang="en-US" sz="1600" kern="1200" dirty="0"/>
            <a:t>Loss of control</a:t>
          </a:r>
        </a:p>
        <a:p>
          <a:pPr marL="171450" lvl="1" indent="-171450" algn="l" defTabSz="711200">
            <a:lnSpc>
              <a:spcPct val="90000"/>
            </a:lnSpc>
            <a:spcBef>
              <a:spcPct val="0"/>
            </a:spcBef>
            <a:spcAft>
              <a:spcPct val="15000"/>
            </a:spcAft>
            <a:buChar char="•"/>
          </a:pPr>
          <a:r>
            <a:rPr lang="en-US" sz="1600" kern="1200" dirty="0"/>
            <a:t>Lack of perceived safety</a:t>
          </a:r>
        </a:p>
        <a:p>
          <a:pPr marL="171450" lvl="1" indent="-171450" algn="l" defTabSz="711200">
            <a:lnSpc>
              <a:spcPct val="90000"/>
            </a:lnSpc>
            <a:spcBef>
              <a:spcPct val="0"/>
            </a:spcBef>
            <a:spcAft>
              <a:spcPct val="15000"/>
            </a:spcAft>
            <a:buChar char="•"/>
          </a:pPr>
          <a:r>
            <a:rPr lang="en-US" sz="1600" kern="1200" dirty="0"/>
            <a:t>Negative worldview of self and others</a:t>
          </a:r>
        </a:p>
      </dsp:txBody>
      <dsp:txXfrm>
        <a:off x="946" y="760139"/>
        <a:ext cx="3692210" cy="2215326"/>
      </dsp:txXfrm>
    </dsp:sp>
    <dsp:sp modelId="{61E7480B-04AD-400E-8E00-3F5FD638E261}">
      <dsp:nvSpPr>
        <dsp:cNvPr id="0" name=""/>
        <dsp:cNvSpPr/>
      </dsp:nvSpPr>
      <dsp:spPr>
        <a:xfrm>
          <a:off x="4062378" y="760139"/>
          <a:ext cx="3692210" cy="2215326"/>
        </a:xfrm>
        <a:prstGeom prst="rect">
          <a:avLst/>
        </a:prstGeom>
        <a:solidFill>
          <a:schemeClr val="accent2">
            <a:hueOff val="11521238"/>
            <a:satOff val="-81251"/>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Our role is to create an environment in the health setting that gives a sense of all of these and contrasts potential negative cognitions. </a:t>
          </a:r>
        </a:p>
      </dsp:txBody>
      <dsp:txXfrm>
        <a:off x="4062378" y="760139"/>
        <a:ext cx="3692210" cy="2215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7B623-4789-42CB-A6CE-5E2B743ABFA7}">
      <dsp:nvSpPr>
        <dsp:cNvPr id="0" name=""/>
        <dsp:cNvSpPr/>
      </dsp:nvSpPr>
      <dsp:spPr>
        <a:xfrm>
          <a:off x="2243" y="1415187"/>
          <a:ext cx="2026907" cy="1671774"/>
        </a:xfrm>
        <a:prstGeom prst="roundRect">
          <a:avLst>
            <a:gd name="adj" fmla="val 10000"/>
          </a:avLst>
        </a:prstGeom>
        <a:solidFill>
          <a:schemeClr val="lt1">
            <a:alpha val="90000"/>
            <a:hueOff val="0"/>
            <a:satOff val="0"/>
            <a:lumOff val="0"/>
            <a:alphaOff val="0"/>
          </a:schemeClr>
        </a:solidFill>
        <a:ln w="6350" cap="flat" cmpd="sng" algn="ctr">
          <a:solidFill>
            <a:schemeClr val="tx2">
              <a:lumMod val="50000"/>
              <a:lumOff val="5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Violent encounter</a:t>
          </a:r>
        </a:p>
        <a:p>
          <a:pPr marL="57150" lvl="1" indent="-57150" algn="l" defTabSz="488950">
            <a:lnSpc>
              <a:spcPct val="90000"/>
            </a:lnSpc>
            <a:spcBef>
              <a:spcPct val="0"/>
            </a:spcBef>
            <a:spcAft>
              <a:spcPct val="15000"/>
            </a:spcAft>
            <a:buChar char="•"/>
          </a:pPr>
          <a:r>
            <a:rPr lang="en-US" sz="1100" kern="1200" dirty="0"/>
            <a:t>Natural Disaster</a:t>
          </a:r>
        </a:p>
        <a:p>
          <a:pPr marL="57150" lvl="1" indent="-57150" algn="l" defTabSz="488950">
            <a:lnSpc>
              <a:spcPct val="90000"/>
            </a:lnSpc>
            <a:spcBef>
              <a:spcPct val="0"/>
            </a:spcBef>
            <a:spcAft>
              <a:spcPct val="15000"/>
            </a:spcAft>
            <a:buChar char="•"/>
          </a:pPr>
          <a:r>
            <a:rPr lang="en-US" sz="1100" kern="1200" dirty="0"/>
            <a:t>Car crash</a:t>
          </a:r>
        </a:p>
        <a:p>
          <a:pPr marL="57150" lvl="1" indent="-57150" algn="l" defTabSz="488950">
            <a:lnSpc>
              <a:spcPct val="90000"/>
            </a:lnSpc>
            <a:spcBef>
              <a:spcPct val="0"/>
            </a:spcBef>
            <a:spcAft>
              <a:spcPct val="15000"/>
            </a:spcAft>
            <a:buChar char="•"/>
          </a:pPr>
          <a:r>
            <a:rPr lang="en-US" sz="1100" kern="1200" dirty="0"/>
            <a:t>Death</a:t>
          </a:r>
        </a:p>
        <a:p>
          <a:pPr marL="57150" lvl="1" indent="-57150" algn="l" defTabSz="488950">
            <a:lnSpc>
              <a:spcPct val="90000"/>
            </a:lnSpc>
            <a:spcBef>
              <a:spcPct val="0"/>
            </a:spcBef>
            <a:spcAft>
              <a:spcPct val="15000"/>
            </a:spcAft>
            <a:buChar char="•"/>
          </a:pPr>
          <a:r>
            <a:rPr lang="en-US" sz="1100" kern="1200" dirty="0"/>
            <a:t>Abrupt end of relationship</a:t>
          </a:r>
        </a:p>
      </dsp:txBody>
      <dsp:txXfrm>
        <a:off x="40715" y="1453659"/>
        <a:ext cx="1949963" cy="1236593"/>
      </dsp:txXfrm>
    </dsp:sp>
    <dsp:sp modelId="{7A532B8E-AC5A-47A4-95BE-4C4E05E8D4D7}">
      <dsp:nvSpPr>
        <dsp:cNvPr id="0" name=""/>
        <dsp:cNvSpPr/>
      </dsp:nvSpPr>
      <dsp:spPr>
        <a:xfrm>
          <a:off x="1159033" y="1876998"/>
          <a:ext cx="2141279" cy="2141279"/>
        </a:xfrm>
        <a:prstGeom prst="leftCircularArrow">
          <a:avLst>
            <a:gd name="adj1" fmla="val 2718"/>
            <a:gd name="adj2" fmla="val 331122"/>
            <a:gd name="adj3" fmla="val 2106632"/>
            <a:gd name="adj4" fmla="val 9024489"/>
            <a:gd name="adj5" fmla="val 3171"/>
          </a:avLst>
        </a:prstGeom>
        <a:solidFill>
          <a:schemeClr val="tx2">
            <a:lumMod val="50000"/>
            <a:lumOff val="50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DC13948-C796-4DA2-89C4-5A25656580B2}">
      <dsp:nvSpPr>
        <dsp:cNvPr id="0" name=""/>
        <dsp:cNvSpPr/>
      </dsp:nvSpPr>
      <dsp:spPr>
        <a:xfrm>
          <a:off x="452666" y="2728724"/>
          <a:ext cx="1801695" cy="716474"/>
        </a:xfrm>
        <a:prstGeom prst="roundRect">
          <a:avLst>
            <a:gd name="adj" fmla="val 10000"/>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Event</a:t>
          </a:r>
          <a:endParaRPr lang="en-US" sz="2300" kern="1200" dirty="0"/>
        </a:p>
      </dsp:txBody>
      <dsp:txXfrm>
        <a:off x="473651" y="2749709"/>
        <a:ext cx="1759725" cy="674504"/>
      </dsp:txXfrm>
    </dsp:sp>
    <dsp:sp modelId="{74596617-50D5-4160-B7B9-4BEAE47339E4}">
      <dsp:nvSpPr>
        <dsp:cNvPr id="0" name=""/>
        <dsp:cNvSpPr/>
      </dsp:nvSpPr>
      <dsp:spPr>
        <a:xfrm>
          <a:off x="2531540" y="1415187"/>
          <a:ext cx="2026907" cy="1671774"/>
        </a:xfrm>
        <a:prstGeom prst="roundRect">
          <a:avLst>
            <a:gd name="adj" fmla="val 10000"/>
          </a:avLst>
        </a:prstGeom>
        <a:solidFill>
          <a:schemeClr val="lt1">
            <a:alpha val="90000"/>
            <a:hueOff val="0"/>
            <a:satOff val="0"/>
            <a:lumOff val="0"/>
            <a:alphaOff val="0"/>
          </a:schemeClr>
        </a:solidFill>
        <a:ln w="6350" cap="flat" cmpd="sng" algn="ctr">
          <a:solidFill>
            <a:srgbClr val="00B05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Fight, flight, freeze</a:t>
          </a:r>
        </a:p>
      </dsp:txBody>
      <dsp:txXfrm>
        <a:off x="2570012" y="1811897"/>
        <a:ext cx="1949963" cy="1236593"/>
      </dsp:txXfrm>
    </dsp:sp>
    <dsp:sp modelId="{90C81F6A-6F9E-474A-9F5A-A6731F82BF92}">
      <dsp:nvSpPr>
        <dsp:cNvPr id="0" name=""/>
        <dsp:cNvSpPr/>
      </dsp:nvSpPr>
      <dsp:spPr>
        <a:xfrm>
          <a:off x="3671439" y="418323"/>
          <a:ext cx="2400272" cy="2400272"/>
        </a:xfrm>
        <a:prstGeom prst="circularArrow">
          <a:avLst>
            <a:gd name="adj1" fmla="val 2425"/>
            <a:gd name="adj2" fmla="val 293387"/>
            <a:gd name="adj3" fmla="val 19531102"/>
            <a:gd name="adj4" fmla="val 12575511"/>
            <a:gd name="adj5" fmla="val 2829"/>
          </a:avLst>
        </a:prstGeom>
        <a:solidFill>
          <a:schemeClr val="bg2">
            <a:lumMod val="50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F5624FE-BB6B-4D0D-9B35-0F4657CFBB97}">
      <dsp:nvSpPr>
        <dsp:cNvPr id="0" name=""/>
        <dsp:cNvSpPr/>
      </dsp:nvSpPr>
      <dsp:spPr>
        <a:xfrm>
          <a:off x="2981964" y="1056950"/>
          <a:ext cx="1801695" cy="716474"/>
        </a:xfrm>
        <a:prstGeom prst="roundRect">
          <a:avLst>
            <a:gd name="adj" fmla="val 10000"/>
          </a:avLst>
        </a:prstGeom>
        <a:solidFill>
          <a:srgbClr val="00B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Experience</a:t>
          </a:r>
          <a:endParaRPr lang="en-US" sz="2300" kern="1200" dirty="0"/>
        </a:p>
      </dsp:txBody>
      <dsp:txXfrm>
        <a:off x="3002949" y="1077935"/>
        <a:ext cx="1759725" cy="674504"/>
      </dsp:txXfrm>
    </dsp:sp>
    <dsp:sp modelId="{716D985F-4B81-453A-854E-4DB03114292A}">
      <dsp:nvSpPr>
        <dsp:cNvPr id="0" name=""/>
        <dsp:cNvSpPr/>
      </dsp:nvSpPr>
      <dsp:spPr>
        <a:xfrm>
          <a:off x="5060837" y="1415187"/>
          <a:ext cx="2026907" cy="1671774"/>
        </a:xfrm>
        <a:prstGeom prst="roundRect">
          <a:avLst>
            <a:gd name="adj" fmla="val 10000"/>
          </a:avLst>
        </a:prstGeom>
        <a:solidFill>
          <a:schemeClr val="lt1">
            <a:alpha val="90000"/>
            <a:hueOff val="0"/>
            <a:satOff val="0"/>
            <a:lumOff val="0"/>
            <a:alphaOff val="0"/>
          </a:schemeClr>
        </a:solidFill>
        <a:ln w="6350" cap="flat" cmpd="sng" algn="ctr">
          <a:solidFill>
            <a:schemeClr val="bg2">
              <a:lumMod val="5000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Depression</a:t>
          </a:r>
        </a:p>
        <a:p>
          <a:pPr marL="57150" lvl="1" indent="-57150" algn="l" defTabSz="488950">
            <a:lnSpc>
              <a:spcPct val="90000"/>
            </a:lnSpc>
            <a:spcBef>
              <a:spcPct val="0"/>
            </a:spcBef>
            <a:spcAft>
              <a:spcPct val="15000"/>
            </a:spcAft>
            <a:buChar char="•"/>
          </a:pPr>
          <a:r>
            <a:rPr lang="en-US" sz="1100" kern="1200" dirty="0"/>
            <a:t>Loss of appetite</a:t>
          </a:r>
        </a:p>
        <a:p>
          <a:pPr marL="57150" lvl="1" indent="-57150" algn="l" defTabSz="488950">
            <a:lnSpc>
              <a:spcPct val="90000"/>
            </a:lnSpc>
            <a:spcBef>
              <a:spcPct val="0"/>
            </a:spcBef>
            <a:spcAft>
              <a:spcPct val="15000"/>
            </a:spcAft>
            <a:buChar char="•"/>
          </a:pPr>
          <a:r>
            <a:rPr lang="en-US" sz="1100" kern="1200" dirty="0"/>
            <a:t>Isolation</a:t>
          </a:r>
        </a:p>
        <a:p>
          <a:pPr marL="57150" lvl="1" indent="-57150" algn="l" defTabSz="488950">
            <a:lnSpc>
              <a:spcPct val="90000"/>
            </a:lnSpc>
            <a:spcBef>
              <a:spcPct val="0"/>
            </a:spcBef>
            <a:spcAft>
              <a:spcPct val="15000"/>
            </a:spcAft>
            <a:buChar char="•"/>
          </a:pPr>
          <a:r>
            <a:rPr lang="en-US" sz="1100" kern="1200" dirty="0"/>
            <a:t>Anxiety</a:t>
          </a:r>
        </a:p>
        <a:p>
          <a:pPr marL="57150" lvl="1" indent="-57150" algn="l" defTabSz="488950">
            <a:lnSpc>
              <a:spcPct val="90000"/>
            </a:lnSpc>
            <a:spcBef>
              <a:spcPct val="0"/>
            </a:spcBef>
            <a:spcAft>
              <a:spcPct val="15000"/>
            </a:spcAft>
            <a:buChar char="•"/>
          </a:pPr>
          <a:endParaRPr lang="en-US" sz="1100" kern="1200" dirty="0"/>
        </a:p>
      </dsp:txBody>
      <dsp:txXfrm>
        <a:off x="5099309" y="1453659"/>
        <a:ext cx="1949963" cy="1236593"/>
      </dsp:txXfrm>
    </dsp:sp>
    <dsp:sp modelId="{433430D3-D05E-441D-BCB7-5C3AC1AE6FAF}">
      <dsp:nvSpPr>
        <dsp:cNvPr id="0" name=""/>
        <dsp:cNvSpPr/>
      </dsp:nvSpPr>
      <dsp:spPr>
        <a:xfrm>
          <a:off x="5511261" y="2728724"/>
          <a:ext cx="1801695" cy="716474"/>
        </a:xfrm>
        <a:prstGeom prst="roundRect">
          <a:avLst>
            <a:gd name="adj" fmla="val 10000"/>
          </a:avLst>
        </a:prstGeom>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Effects</a:t>
          </a:r>
        </a:p>
      </dsp:txBody>
      <dsp:txXfrm>
        <a:off x="5532246" y="2749709"/>
        <a:ext cx="1759725" cy="674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B1C4B-1339-42C9-95F0-04E94BE99822}">
      <dsp:nvSpPr>
        <dsp:cNvPr id="0" name=""/>
        <dsp:cNvSpPr/>
      </dsp:nvSpPr>
      <dsp:spPr>
        <a:xfrm>
          <a:off x="367899" y="74609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34707-E5E5-4B60-B425-933DC2EE6782}">
      <dsp:nvSpPr>
        <dsp:cNvPr id="0" name=""/>
        <dsp:cNvSpPr/>
      </dsp:nvSpPr>
      <dsp:spPr>
        <a:xfrm>
          <a:off x="601899" y="98009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051334-1ED4-4B31-913C-1756B4ED82B4}">
      <dsp:nvSpPr>
        <dsp:cNvPr id="0" name=""/>
        <dsp:cNvSpPr/>
      </dsp:nvSpPr>
      <dsp:spPr>
        <a:xfrm>
          <a:off x="16899" y="2186092"/>
          <a:ext cx="18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bg2"/>
              </a:solidFill>
            </a:rPr>
            <a:t>Realizes</a:t>
          </a:r>
          <a:r>
            <a:rPr lang="en-US" sz="1400" b="1" kern="1200" dirty="0">
              <a:solidFill>
                <a:schemeClr val="bg1"/>
              </a:solidFill>
            </a:rPr>
            <a:t> </a:t>
          </a:r>
          <a:r>
            <a:rPr lang="en-US" sz="1400" kern="1200" dirty="0">
              <a:solidFill>
                <a:schemeClr val="bg1"/>
              </a:solidFill>
            </a:rPr>
            <a:t>the widespread nature of trauma</a:t>
          </a:r>
        </a:p>
      </dsp:txBody>
      <dsp:txXfrm>
        <a:off x="16899" y="2186092"/>
        <a:ext cx="1800000" cy="1461796"/>
      </dsp:txXfrm>
    </dsp:sp>
    <dsp:sp modelId="{7E74ACA2-5E89-4B95-BB6A-FAF20A80A759}">
      <dsp:nvSpPr>
        <dsp:cNvPr id="0" name=""/>
        <dsp:cNvSpPr/>
      </dsp:nvSpPr>
      <dsp:spPr>
        <a:xfrm>
          <a:off x="2482899" y="74609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E1A217-2436-4153-A235-52FA4D421D87}">
      <dsp:nvSpPr>
        <dsp:cNvPr id="0" name=""/>
        <dsp:cNvSpPr/>
      </dsp:nvSpPr>
      <dsp:spPr>
        <a:xfrm>
          <a:off x="2736398" y="99060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413469-B252-4B4A-AE21-1862671940E6}">
      <dsp:nvSpPr>
        <dsp:cNvPr id="0" name=""/>
        <dsp:cNvSpPr/>
      </dsp:nvSpPr>
      <dsp:spPr>
        <a:xfrm>
          <a:off x="2131899" y="2186092"/>
          <a:ext cx="18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bg2"/>
              </a:solidFill>
            </a:rPr>
            <a:t>Recognizes</a:t>
          </a:r>
          <a:r>
            <a:rPr lang="en-US" sz="1400" b="1" kern="1200" dirty="0">
              <a:solidFill>
                <a:schemeClr val="bg1"/>
              </a:solidFill>
            </a:rPr>
            <a:t> </a:t>
          </a:r>
          <a:r>
            <a:rPr lang="en-US" sz="1400" kern="1200" dirty="0">
              <a:solidFill>
                <a:schemeClr val="bg1"/>
              </a:solidFill>
            </a:rPr>
            <a:t>the signs and symptoms of trauma</a:t>
          </a:r>
        </a:p>
      </dsp:txBody>
      <dsp:txXfrm>
        <a:off x="2131899" y="2186092"/>
        <a:ext cx="1800000" cy="1461796"/>
      </dsp:txXfrm>
    </dsp:sp>
    <dsp:sp modelId="{D23DAA0E-A8F8-4484-90FC-0F091D7CEFA5}">
      <dsp:nvSpPr>
        <dsp:cNvPr id="0" name=""/>
        <dsp:cNvSpPr/>
      </dsp:nvSpPr>
      <dsp:spPr>
        <a:xfrm>
          <a:off x="4597899" y="746092"/>
          <a:ext cx="1098000" cy="1098000"/>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DCB631AB-9CDF-44EC-ADE4-8DDA7365734A}">
      <dsp:nvSpPr>
        <dsp:cNvPr id="0" name=""/>
        <dsp:cNvSpPr/>
      </dsp:nvSpPr>
      <dsp:spPr>
        <a:xfrm>
          <a:off x="4831899" y="98009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A8CEC1-E530-4475-A4CF-D094B21C79C1}">
      <dsp:nvSpPr>
        <dsp:cNvPr id="0" name=""/>
        <dsp:cNvSpPr/>
      </dsp:nvSpPr>
      <dsp:spPr>
        <a:xfrm>
          <a:off x="4246899" y="2186092"/>
          <a:ext cx="18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bg2"/>
              </a:solidFill>
            </a:rPr>
            <a:t>Responds</a:t>
          </a:r>
          <a:r>
            <a:rPr lang="en-US" sz="1400" b="1" kern="1200" dirty="0">
              <a:solidFill>
                <a:schemeClr val="bg1"/>
              </a:solidFill>
            </a:rPr>
            <a:t> </a:t>
          </a:r>
          <a:r>
            <a:rPr lang="en-US" sz="1400" kern="1200" dirty="0">
              <a:solidFill>
                <a:schemeClr val="bg1"/>
              </a:solidFill>
            </a:rPr>
            <a:t>by fully integrating trauma into practices, including hospital policy</a:t>
          </a:r>
        </a:p>
      </dsp:txBody>
      <dsp:txXfrm>
        <a:off x="4246899" y="2186092"/>
        <a:ext cx="1800000" cy="1461796"/>
      </dsp:txXfrm>
    </dsp:sp>
    <dsp:sp modelId="{7EE746B1-AFED-4D80-B759-F2928289586C}">
      <dsp:nvSpPr>
        <dsp:cNvPr id="0" name=""/>
        <dsp:cNvSpPr/>
      </dsp:nvSpPr>
      <dsp:spPr>
        <a:xfrm>
          <a:off x="6712899" y="746092"/>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7AF44CA0-B931-462E-9606-29D55565E230}">
      <dsp:nvSpPr>
        <dsp:cNvPr id="0" name=""/>
        <dsp:cNvSpPr/>
      </dsp:nvSpPr>
      <dsp:spPr>
        <a:xfrm>
          <a:off x="6946899" y="98009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726875-8617-40DA-92B1-5A84615D93FC}">
      <dsp:nvSpPr>
        <dsp:cNvPr id="0" name=""/>
        <dsp:cNvSpPr/>
      </dsp:nvSpPr>
      <dsp:spPr>
        <a:xfrm>
          <a:off x="6361899" y="2186092"/>
          <a:ext cx="1800000" cy="146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chemeClr val="bg2"/>
              </a:solidFill>
            </a:rPr>
            <a:t>Resists</a:t>
          </a:r>
          <a:r>
            <a:rPr lang="en-US" sz="1400" b="1" kern="1200" dirty="0">
              <a:solidFill>
                <a:schemeClr val="bg1"/>
              </a:solidFill>
            </a:rPr>
            <a:t> </a:t>
          </a:r>
          <a:r>
            <a:rPr lang="en-US" sz="1400" kern="1200" dirty="0">
              <a:solidFill>
                <a:schemeClr val="bg1"/>
              </a:solidFill>
            </a:rPr>
            <a:t>the act of retraumatizing Our patients BY prioritizing their interests</a:t>
          </a:r>
        </a:p>
      </dsp:txBody>
      <dsp:txXfrm>
        <a:off x="6361899" y="2186092"/>
        <a:ext cx="1800000" cy="1461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9041-FC83-4786-AF9A-89193880465C}">
      <dsp:nvSpPr>
        <dsp:cNvPr id="0" name=""/>
        <dsp:cNvSpPr/>
      </dsp:nvSpPr>
      <dsp:spPr>
        <a:xfrm>
          <a:off x="0" y="5423"/>
          <a:ext cx="4040377" cy="14083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A4F86-A357-443D-A5FB-0B54BE4A9252}">
      <dsp:nvSpPr>
        <dsp:cNvPr id="0" name=""/>
        <dsp:cNvSpPr/>
      </dsp:nvSpPr>
      <dsp:spPr>
        <a:xfrm>
          <a:off x="115245" y="174461"/>
          <a:ext cx="1261266" cy="107025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C6009E-FC62-461E-94E6-884FDD8F8EE4}">
      <dsp:nvSpPr>
        <dsp:cNvPr id="0" name=""/>
        <dsp:cNvSpPr/>
      </dsp:nvSpPr>
      <dsp:spPr>
        <a:xfrm>
          <a:off x="1491757" y="399071"/>
          <a:ext cx="2418410" cy="394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97" tIns="54197" rIns="54197" bIns="54197" numCol="1" spcCol="1270" anchor="ctr" anchorCtr="0">
          <a:noAutofit/>
        </a:bodyPr>
        <a:lstStyle/>
        <a:p>
          <a:pPr marL="0" lvl="0" indent="0" algn="ctr" defTabSz="622300">
            <a:lnSpc>
              <a:spcPct val="100000"/>
            </a:lnSpc>
            <a:spcBef>
              <a:spcPct val="0"/>
            </a:spcBef>
            <a:spcAft>
              <a:spcPct val="35000"/>
            </a:spcAft>
            <a:buNone/>
          </a:pPr>
          <a:r>
            <a:rPr lang="en-US" sz="1400" b="1" kern="1200" dirty="0"/>
            <a:t>Safety </a:t>
          </a:r>
        </a:p>
        <a:p>
          <a:pPr marL="0" lvl="0" indent="0" defTabSz="622300">
            <a:lnSpc>
              <a:spcPct val="100000"/>
            </a:lnSpc>
            <a:spcBef>
              <a:spcPct val="0"/>
            </a:spcBef>
            <a:spcAft>
              <a:spcPct val="35000"/>
            </a:spcAft>
            <a:buNone/>
          </a:pPr>
          <a:r>
            <a:rPr lang="en-US" sz="1200" kern="1200" dirty="0"/>
            <a:t>Ensure a safe environment both physically and emotionally for patients</a:t>
          </a:r>
        </a:p>
      </dsp:txBody>
      <dsp:txXfrm>
        <a:off x="1491757" y="399071"/>
        <a:ext cx="2418410" cy="394523"/>
      </dsp:txXfrm>
    </dsp:sp>
    <dsp:sp modelId="{2C24452C-61AF-46D2-ABD5-7986D1A6E0E3}">
      <dsp:nvSpPr>
        <dsp:cNvPr id="0" name=""/>
        <dsp:cNvSpPr/>
      </dsp:nvSpPr>
      <dsp:spPr>
        <a:xfrm>
          <a:off x="0" y="1765831"/>
          <a:ext cx="4040377" cy="14083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D064A-3037-4C89-8018-0C0CCE836AEA}">
      <dsp:nvSpPr>
        <dsp:cNvPr id="0" name=""/>
        <dsp:cNvSpPr/>
      </dsp:nvSpPr>
      <dsp:spPr>
        <a:xfrm>
          <a:off x="232941" y="1885921"/>
          <a:ext cx="1025874" cy="1168145"/>
        </a:xfrm>
        <a:prstGeom prst="rect">
          <a:avLst/>
        </a:prstGeom>
        <a:blipFill rotWithShape="1">
          <a:blip xmlns:r="http://schemas.openxmlformats.org/officeDocument/2006/relationships" r:embed="rId3">
            <a:lum bright="70000" contrast="-7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37F7E2-3E92-46DE-9C4B-5B842F3CBB06}">
      <dsp:nvSpPr>
        <dsp:cNvPr id="0" name=""/>
        <dsp:cNvSpPr/>
      </dsp:nvSpPr>
      <dsp:spPr>
        <a:xfrm>
          <a:off x="1491757" y="2186492"/>
          <a:ext cx="2418410" cy="51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97" tIns="54197" rIns="54197" bIns="54197" numCol="1" spcCol="1270" anchor="ctr" anchorCtr="0">
          <a:noAutofit/>
        </a:bodyPr>
        <a:lstStyle/>
        <a:p>
          <a:pPr marL="0" lvl="0" indent="0" algn="ctr" defTabSz="622300">
            <a:lnSpc>
              <a:spcPct val="100000"/>
            </a:lnSpc>
            <a:spcBef>
              <a:spcPct val="0"/>
            </a:spcBef>
            <a:spcAft>
              <a:spcPct val="35000"/>
            </a:spcAft>
            <a:buNone/>
          </a:pPr>
          <a:r>
            <a:rPr lang="en-US" sz="1400" b="1" kern="1200" dirty="0"/>
            <a:t>Trustworthiness and transparency</a:t>
          </a:r>
        </a:p>
        <a:p>
          <a:pPr marL="0" lvl="0" indent="0" defTabSz="622300">
            <a:lnSpc>
              <a:spcPct val="100000"/>
            </a:lnSpc>
            <a:spcBef>
              <a:spcPct val="0"/>
            </a:spcBef>
            <a:spcAft>
              <a:spcPct val="35000"/>
            </a:spcAft>
            <a:buNone/>
          </a:pPr>
          <a:r>
            <a:rPr lang="en-US" sz="1200" kern="1200" dirty="0"/>
            <a:t>Create a space for human connection through up front communication</a:t>
          </a:r>
        </a:p>
      </dsp:txBody>
      <dsp:txXfrm>
        <a:off x="1491757" y="2186492"/>
        <a:ext cx="2418410" cy="512102"/>
      </dsp:txXfrm>
    </dsp:sp>
    <dsp:sp modelId="{F69C7F76-55E1-4F45-BAE5-AB89D634A558}">
      <dsp:nvSpPr>
        <dsp:cNvPr id="0" name=""/>
        <dsp:cNvSpPr/>
      </dsp:nvSpPr>
      <dsp:spPr>
        <a:xfrm>
          <a:off x="0" y="3526239"/>
          <a:ext cx="4040377" cy="14083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70721-B830-4709-967A-AAABC6AABCEA}">
      <dsp:nvSpPr>
        <dsp:cNvPr id="0" name=""/>
        <dsp:cNvSpPr/>
      </dsp:nvSpPr>
      <dsp:spPr>
        <a:xfrm>
          <a:off x="198428" y="3719496"/>
          <a:ext cx="1094900" cy="1021811"/>
        </a:xfrm>
        <a:prstGeom prst="rect">
          <a:avLst/>
        </a:prstGeom>
        <a:blipFill rotWithShape="1">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A52B0-5785-4229-83B1-55C5E6C1B253}">
      <dsp:nvSpPr>
        <dsp:cNvPr id="0" name=""/>
        <dsp:cNvSpPr/>
      </dsp:nvSpPr>
      <dsp:spPr>
        <a:xfrm>
          <a:off x="1443993" y="3939090"/>
          <a:ext cx="2594615" cy="512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97" tIns="54197" rIns="54197" bIns="54197" numCol="1" spcCol="1270" anchor="ctr" anchorCtr="0">
          <a:noAutofit/>
        </a:bodyPr>
        <a:lstStyle/>
        <a:p>
          <a:pPr marL="0" lvl="0" indent="0" algn="ctr" defTabSz="622300">
            <a:lnSpc>
              <a:spcPct val="100000"/>
            </a:lnSpc>
            <a:spcBef>
              <a:spcPct val="0"/>
            </a:spcBef>
            <a:spcAft>
              <a:spcPct val="35000"/>
            </a:spcAft>
            <a:buNone/>
          </a:pPr>
          <a:r>
            <a:rPr lang="en-US" sz="1400" b="1" kern="1200" dirty="0"/>
            <a:t>Peer support</a:t>
          </a:r>
        </a:p>
        <a:p>
          <a:pPr marL="0" lvl="0" indent="0" defTabSz="622300">
            <a:lnSpc>
              <a:spcPct val="100000"/>
            </a:lnSpc>
            <a:spcBef>
              <a:spcPct val="0"/>
            </a:spcBef>
            <a:spcAft>
              <a:spcPct val="35000"/>
            </a:spcAft>
            <a:buNone/>
          </a:pPr>
          <a:r>
            <a:rPr lang="en-US" sz="1200" kern="1200" dirty="0"/>
            <a:t>Integrate credible messengers</a:t>
          </a:r>
        </a:p>
      </dsp:txBody>
      <dsp:txXfrm>
        <a:off x="1443993" y="3939090"/>
        <a:ext cx="2594615" cy="5121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79041-FC83-4786-AF9A-89193880465C}">
      <dsp:nvSpPr>
        <dsp:cNvPr id="0" name=""/>
        <dsp:cNvSpPr/>
      </dsp:nvSpPr>
      <dsp:spPr>
        <a:xfrm>
          <a:off x="0" y="201326"/>
          <a:ext cx="4114800" cy="13853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8A4F86-A357-443D-A5FB-0B54BE4A9252}">
      <dsp:nvSpPr>
        <dsp:cNvPr id="0" name=""/>
        <dsp:cNvSpPr/>
      </dsp:nvSpPr>
      <dsp:spPr>
        <a:xfrm>
          <a:off x="130302" y="252802"/>
          <a:ext cx="1339511" cy="1286646"/>
        </a:xfrm>
        <a:prstGeom prst="rect">
          <a:avLst/>
        </a:prstGeom>
        <a:blipFill dpi="0" rotWithShape="1">
          <a:blip xmlns:r="http://schemas.openxmlformats.org/officeDocument/2006/relationships" r:embed="rId1">
            <a:lum bright="70000" contrast="-70000"/>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C6009E-FC62-461E-94E6-884FDD8F8EE4}">
      <dsp:nvSpPr>
        <dsp:cNvPr id="0" name=""/>
        <dsp:cNvSpPr/>
      </dsp:nvSpPr>
      <dsp:spPr>
        <a:xfrm>
          <a:off x="1600117" y="49073"/>
          <a:ext cx="2410778" cy="157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51" tIns="166451" rIns="166451" bIns="166451" numCol="1" spcCol="1270" anchor="ctr" anchorCtr="0">
          <a:noAutofit/>
        </a:bodyPr>
        <a:lstStyle/>
        <a:p>
          <a:pPr marL="0" lvl="0" indent="0" algn="ctr" defTabSz="622300">
            <a:lnSpc>
              <a:spcPct val="100000"/>
            </a:lnSpc>
            <a:spcBef>
              <a:spcPct val="0"/>
            </a:spcBef>
            <a:spcAft>
              <a:spcPct val="35000"/>
            </a:spcAft>
            <a:buNone/>
          </a:pPr>
          <a:r>
            <a:rPr lang="en-US" sz="1400" b="1" kern="1200" dirty="0"/>
            <a:t>Collaboration and Mutuality </a:t>
          </a:r>
        </a:p>
        <a:p>
          <a:pPr marL="0" lvl="0" indent="0" algn="l" defTabSz="622300">
            <a:lnSpc>
              <a:spcPct val="100000"/>
            </a:lnSpc>
            <a:spcBef>
              <a:spcPct val="0"/>
            </a:spcBef>
            <a:spcAft>
              <a:spcPct val="35000"/>
            </a:spcAft>
            <a:buNone/>
          </a:pPr>
          <a:r>
            <a:rPr lang="en-US" sz="1200" kern="1200" dirty="0"/>
            <a:t>Create a model for respect and equitable care</a:t>
          </a:r>
        </a:p>
      </dsp:txBody>
      <dsp:txXfrm>
        <a:off x="1600117" y="49073"/>
        <a:ext cx="2410778" cy="1572762"/>
      </dsp:txXfrm>
    </dsp:sp>
    <dsp:sp modelId="{2C24452C-61AF-46D2-ABD5-7986D1A6E0E3}">
      <dsp:nvSpPr>
        <dsp:cNvPr id="0" name=""/>
        <dsp:cNvSpPr/>
      </dsp:nvSpPr>
      <dsp:spPr>
        <a:xfrm>
          <a:off x="0" y="1868526"/>
          <a:ext cx="4114800" cy="13853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D064A-3037-4C89-8018-0C0CCE836AEA}">
      <dsp:nvSpPr>
        <dsp:cNvPr id="0" name=""/>
        <dsp:cNvSpPr/>
      </dsp:nvSpPr>
      <dsp:spPr>
        <a:xfrm>
          <a:off x="197595" y="1982833"/>
          <a:ext cx="1204926" cy="1171903"/>
        </a:xfrm>
        <a:prstGeom prst="rect">
          <a:avLst/>
        </a:prstGeom>
        <a:blipFill rotWithShape="1">
          <a:blip xmlns:r="http://schemas.openxmlformats.org/officeDocument/2006/relationships" r:embed="rId3">
            <a:lum bright="70000" contrast="-70000"/>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37F7E2-3E92-46DE-9C4B-5B842F3CBB06}">
      <dsp:nvSpPr>
        <dsp:cNvPr id="0" name=""/>
        <dsp:cNvSpPr/>
      </dsp:nvSpPr>
      <dsp:spPr>
        <a:xfrm>
          <a:off x="1600117" y="1799969"/>
          <a:ext cx="2410778" cy="157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51" tIns="166451" rIns="166451" bIns="166451" numCol="1" spcCol="1270" anchor="ctr" anchorCtr="0">
          <a:noAutofit/>
        </a:bodyPr>
        <a:lstStyle/>
        <a:p>
          <a:pPr marL="0" lvl="0" indent="0" algn="ctr" defTabSz="622300">
            <a:lnSpc>
              <a:spcPct val="100000"/>
            </a:lnSpc>
            <a:spcBef>
              <a:spcPct val="0"/>
            </a:spcBef>
            <a:spcAft>
              <a:spcPct val="35000"/>
            </a:spcAft>
            <a:buNone/>
          </a:pPr>
          <a:r>
            <a:rPr lang="en-US" sz="1400" b="1" kern="1200" dirty="0"/>
            <a:t>Empowerment and choice</a:t>
          </a:r>
          <a:endParaRPr lang="en-US" sz="1200" b="1" kern="1200" dirty="0"/>
        </a:p>
        <a:p>
          <a:pPr marL="0" lvl="0" indent="0" algn="l" defTabSz="622300">
            <a:lnSpc>
              <a:spcPct val="100000"/>
            </a:lnSpc>
            <a:spcBef>
              <a:spcPct val="0"/>
            </a:spcBef>
            <a:spcAft>
              <a:spcPct val="35000"/>
            </a:spcAft>
            <a:buNone/>
          </a:pPr>
          <a:r>
            <a:rPr lang="en-US" sz="1200" kern="1200" dirty="0"/>
            <a:t>Ensure survivors play a critical role in medical decision making and healing</a:t>
          </a:r>
        </a:p>
      </dsp:txBody>
      <dsp:txXfrm>
        <a:off x="1600117" y="1799969"/>
        <a:ext cx="2410778" cy="1572762"/>
      </dsp:txXfrm>
    </dsp:sp>
    <dsp:sp modelId="{F69C7F76-55E1-4F45-BAE5-AB89D634A558}">
      <dsp:nvSpPr>
        <dsp:cNvPr id="0" name=""/>
        <dsp:cNvSpPr/>
      </dsp:nvSpPr>
      <dsp:spPr>
        <a:xfrm>
          <a:off x="0" y="3551464"/>
          <a:ext cx="4114800" cy="138538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70721-B830-4709-967A-AAABC6AABCEA}">
      <dsp:nvSpPr>
        <dsp:cNvPr id="0" name=""/>
        <dsp:cNvSpPr/>
      </dsp:nvSpPr>
      <dsp:spPr>
        <a:xfrm>
          <a:off x="176885" y="3652917"/>
          <a:ext cx="1243374" cy="1181275"/>
        </a:xfrm>
        <a:prstGeom prst="rect">
          <a:avLst/>
        </a:prstGeom>
        <a:blipFill>
          <a:blip xmlns:r="http://schemas.openxmlformats.org/officeDocument/2006/relationships" r:embed="rId5">
            <a:lum bright="70000" contras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A52B0-5785-4229-83B1-55C5E6C1B253}">
      <dsp:nvSpPr>
        <dsp:cNvPr id="0" name=""/>
        <dsp:cNvSpPr/>
      </dsp:nvSpPr>
      <dsp:spPr>
        <a:xfrm>
          <a:off x="1548538" y="3398606"/>
          <a:ext cx="2510994" cy="157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51" tIns="166451" rIns="166451" bIns="166451" numCol="1" spcCol="1270" anchor="ctr" anchorCtr="0">
          <a:noAutofit/>
        </a:bodyPr>
        <a:lstStyle/>
        <a:p>
          <a:pPr marL="0" lvl="0" indent="0" algn="ctr" defTabSz="622300">
            <a:lnSpc>
              <a:spcPct val="100000"/>
            </a:lnSpc>
            <a:spcBef>
              <a:spcPct val="0"/>
            </a:spcBef>
            <a:spcAft>
              <a:spcPct val="35000"/>
            </a:spcAft>
            <a:buNone/>
          </a:pPr>
          <a:r>
            <a:rPr lang="en-US" sz="1400" b="1" kern="1200" dirty="0"/>
            <a:t>Awareness</a:t>
          </a:r>
        </a:p>
        <a:p>
          <a:pPr marL="0" lvl="0" indent="0" algn="l" defTabSz="622300">
            <a:lnSpc>
              <a:spcPct val="100000"/>
            </a:lnSpc>
            <a:spcBef>
              <a:spcPct val="0"/>
            </a:spcBef>
            <a:spcAft>
              <a:spcPct val="35000"/>
            </a:spcAft>
            <a:buNone/>
          </a:pPr>
          <a:r>
            <a:rPr lang="en-US" sz="1200" kern="1200" dirty="0"/>
            <a:t>Address cultural, historical and gender biases  </a:t>
          </a:r>
        </a:p>
      </dsp:txBody>
      <dsp:txXfrm>
        <a:off x="1548538" y="3398606"/>
        <a:ext cx="2510994" cy="15727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7E770-9DDC-417F-9F19-66C5E184A74D}">
      <dsp:nvSpPr>
        <dsp:cNvPr id="0" name=""/>
        <dsp:cNvSpPr/>
      </dsp:nvSpPr>
      <dsp:spPr>
        <a:xfrm>
          <a:off x="1476450" y="732896"/>
          <a:ext cx="307925" cy="91440"/>
        </a:xfrm>
        <a:custGeom>
          <a:avLst/>
          <a:gdLst/>
          <a:ahLst/>
          <a:cxnLst/>
          <a:rect l="0" t="0" r="0" b="0"/>
          <a:pathLst>
            <a:path>
              <a:moveTo>
                <a:pt x="0" y="45720"/>
              </a:moveTo>
              <a:lnTo>
                <a:pt x="30792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1950" y="776921"/>
        <a:ext cx="16926" cy="3388"/>
      </dsp:txXfrm>
    </dsp:sp>
    <dsp:sp modelId="{27874D88-EEF4-492F-A8A4-AF4FF3D88FA1}">
      <dsp:nvSpPr>
        <dsp:cNvPr id="0" name=""/>
        <dsp:cNvSpPr/>
      </dsp:nvSpPr>
      <dsp:spPr>
        <a:xfrm>
          <a:off x="6402" y="337061"/>
          <a:ext cx="1471848" cy="883108"/>
        </a:xfrm>
        <a:prstGeom prst="rect">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488950">
            <a:lnSpc>
              <a:spcPct val="90000"/>
            </a:lnSpc>
            <a:spcBef>
              <a:spcPct val="0"/>
            </a:spcBef>
            <a:spcAft>
              <a:spcPct val="35000"/>
            </a:spcAft>
            <a:buNone/>
          </a:pPr>
          <a:r>
            <a:rPr lang="en-US" sz="1100" kern="1200" dirty="0"/>
            <a:t>Remember you can shape their experience with the healthcare system</a:t>
          </a:r>
        </a:p>
      </dsp:txBody>
      <dsp:txXfrm>
        <a:off x="6402" y="337061"/>
        <a:ext cx="1471848" cy="883108"/>
      </dsp:txXfrm>
    </dsp:sp>
    <dsp:sp modelId="{20ADBEFE-8474-459A-AD74-C38BCA7440A7}">
      <dsp:nvSpPr>
        <dsp:cNvPr id="0" name=""/>
        <dsp:cNvSpPr/>
      </dsp:nvSpPr>
      <dsp:spPr>
        <a:xfrm>
          <a:off x="3286824" y="732896"/>
          <a:ext cx="307925" cy="91440"/>
        </a:xfrm>
        <a:custGeom>
          <a:avLst/>
          <a:gdLst/>
          <a:ahLst/>
          <a:cxnLst/>
          <a:rect l="0" t="0" r="0" b="0"/>
          <a:pathLst>
            <a:path>
              <a:moveTo>
                <a:pt x="0" y="45720"/>
              </a:moveTo>
              <a:lnTo>
                <a:pt x="307925" y="45720"/>
              </a:lnTo>
            </a:path>
          </a:pathLst>
        </a:custGeom>
        <a:noFill/>
        <a:ln w="6350" cap="flat" cmpd="sng" algn="ctr">
          <a:solidFill>
            <a:schemeClr val="accent2">
              <a:hueOff val="1645891"/>
              <a:satOff val="-11607"/>
              <a:lumOff val="-2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2323" y="776921"/>
        <a:ext cx="16926" cy="3388"/>
      </dsp:txXfrm>
    </dsp:sp>
    <dsp:sp modelId="{4E5D11E7-F7FA-493A-A556-A49ACB7B20D8}">
      <dsp:nvSpPr>
        <dsp:cNvPr id="0" name=""/>
        <dsp:cNvSpPr/>
      </dsp:nvSpPr>
      <dsp:spPr>
        <a:xfrm>
          <a:off x="1816775" y="337061"/>
          <a:ext cx="1471848" cy="883108"/>
        </a:xfrm>
        <a:prstGeom prst="rect">
          <a:avLst/>
        </a:prstGeom>
        <a:solidFill>
          <a:schemeClr val="accent2">
            <a:hueOff val="1440155"/>
            <a:satOff val="-10156"/>
            <a:lumOff val="-2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Make it obvious that you are available</a:t>
          </a:r>
        </a:p>
      </dsp:txBody>
      <dsp:txXfrm>
        <a:off x="1816775" y="337061"/>
        <a:ext cx="1471848" cy="883108"/>
      </dsp:txXfrm>
    </dsp:sp>
    <dsp:sp modelId="{0CBDF86E-186E-4F90-BB84-D107A5E85AA0}">
      <dsp:nvSpPr>
        <dsp:cNvPr id="0" name=""/>
        <dsp:cNvSpPr/>
      </dsp:nvSpPr>
      <dsp:spPr>
        <a:xfrm>
          <a:off x="742326" y="1218370"/>
          <a:ext cx="3620746" cy="307925"/>
        </a:xfrm>
        <a:custGeom>
          <a:avLst/>
          <a:gdLst/>
          <a:ahLst/>
          <a:cxnLst/>
          <a:rect l="0" t="0" r="0" b="0"/>
          <a:pathLst>
            <a:path>
              <a:moveTo>
                <a:pt x="3620746" y="0"/>
              </a:moveTo>
              <a:lnTo>
                <a:pt x="3620746" y="171062"/>
              </a:lnTo>
              <a:lnTo>
                <a:pt x="0" y="171062"/>
              </a:lnTo>
              <a:lnTo>
                <a:pt x="0" y="307925"/>
              </a:lnTo>
            </a:path>
          </a:pathLst>
        </a:custGeom>
        <a:noFill/>
        <a:ln w="6350" cap="flat" cmpd="sng" algn="ctr">
          <a:solidFill>
            <a:schemeClr val="accent2">
              <a:hueOff val="3291782"/>
              <a:satOff val="-23215"/>
              <a:lumOff val="-50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1786" y="1370638"/>
        <a:ext cx="181826" cy="3388"/>
      </dsp:txXfrm>
    </dsp:sp>
    <dsp:sp modelId="{59E2EED5-D52D-43C7-80F5-2ECDA178D593}">
      <dsp:nvSpPr>
        <dsp:cNvPr id="0" name=""/>
        <dsp:cNvSpPr/>
      </dsp:nvSpPr>
      <dsp:spPr>
        <a:xfrm>
          <a:off x="3627149" y="337061"/>
          <a:ext cx="1471848" cy="883108"/>
        </a:xfrm>
        <a:prstGeom prst="rect">
          <a:avLst/>
        </a:prstGeom>
        <a:solidFill>
          <a:schemeClr val="accent2">
            <a:hueOff val="2880309"/>
            <a:satOff val="-20313"/>
            <a:lumOff val="-4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Don’t take their feelings to heart</a:t>
          </a:r>
        </a:p>
      </dsp:txBody>
      <dsp:txXfrm>
        <a:off x="3627149" y="337061"/>
        <a:ext cx="1471848" cy="883108"/>
      </dsp:txXfrm>
    </dsp:sp>
    <dsp:sp modelId="{CDB3F374-84E2-4EF1-9C47-7913B1B4F4A5}">
      <dsp:nvSpPr>
        <dsp:cNvPr id="0" name=""/>
        <dsp:cNvSpPr/>
      </dsp:nvSpPr>
      <dsp:spPr>
        <a:xfrm>
          <a:off x="1476450" y="1954530"/>
          <a:ext cx="307925" cy="91440"/>
        </a:xfrm>
        <a:custGeom>
          <a:avLst/>
          <a:gdLst/>
          <a:ahLst/>
          <a:cxnLst/>
          <a:rect l="0" t="0" r="0" b="0"/>
          <a:pathLst>
            <a:path>
              <a:moveTo>
                <a:pt x="0" y="45720"/>
              </a:moveTo>
              <a:lnTo>
                <a:pt x="307925" y="45720"/>
              </a:lnTo>
            </a:path>
          </a:pathLst>
        </a:custGeom>
        <a:noFill/>
        <a:ln w="6350" cap="flat" cmpd="sng" algn="ctr">
          <a:solidFill>
            <a:schemeClr val="accent2">
              <a:hueOff val="4937673"/>
              <a:satOff val="-34822"/>
              <a:lumOff val="-75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1950" y="1998555"/>
        <a:ext cx="16926" cy="3388"/>
      </dsp:txXfrm>
    </dsp:sp>
    <dsp:sp modelId="{8F7A91A8-647C-4449-B004-6E42C66788E9}">
      <dsp:nvSpPr>
        <dsp:cNvPr id="0" name=""/>
        <dsp:cNvSpPr/>
      </dsp:nvSpPr>
      <dsp:spPr>
        <a:xfrm>
          <a:off x="6402" y="1558695"/>
          <a:ext cx="1471848" cy="883108"/>
        </a:xfrm>
        <a:prstGeom prst="rect">
          <a:avLst/>
        </a:prstGeom>
        <a:solidFill>
          <a:schemeClr val="accent2">
            <a:hueOff val="4320464"/>
            <a:satOff val="-30469"/>
            <a:lumOff val="-6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Reassure their actions are normal</a:t>
          </a:r>
        </a:p>
      </dsp:txBody>
      <dsp:txXfrm>
        <a:off x="6402" y="1558695"/>
        <a:ext cx="1471848" cy="883108"/>
      </dsp:txXfrm>
    </dsp:sp>
    <dsp:sp modelId="{F8071AF9-580E-426E-A913-21C997B68A72}">
      <dsp:nvSpPr>
        <dsp:cNvPr id="0" name=""/>
        <dsp:cNvSpPr/>
      </dsp:nvSpPr>
      <dsp:spPr>
        <a:xfrm>
          <a:off x="3286824" y="1954530"/>
          <a:ext cx="307925" cy="91440"/>
        </a:xfrm>
        <a:custGeom>
          <a:avLst/>
          <a:gdLst/>
          <a:ahLst/>
          <a:cxnLst/>
          <a:rect l="0" t="0" r="0" b="0"/>
          <a:pathLst>
            <a:path>
              <a:moveTo>
                <a:pt x="0" y="45720"/>
              </a:moveTo>
              <a:lnTo>
                <a:pt x="307925" y="45720"/>
              </a:lnTo>
            </a:path>
          </a:pathLst>
        </a:custGeom>
        <a:noFill/>
        <a:ln w="6350" cap="flat" cmpd="sng" algn="ctr">
          <a:solidFill>
            <a:schemeClr val="accent2">
              <a:hueOff val="6583565"/>
              <a:satOff val="-46429"/>
              <a:lumOff val="-10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2323" y="1998555"/>
        <a:ext cx="16926" cy="3388"/>
      </dsp:txXfrm>
    </dsp:sp>
    <dsp:sp modelId="{652FE5D7-50F2-4DA8-B7D4-F3AF57B176F5}">
      <dsp:nvSpPr>
        <dsp:cNvPr id="0" name=""/>
        <dsp:cNvSpPr/>
      </dsp:nvSpPr>
      <dsp:spPr>
        <a:xfrm>
          <a:off x="1816775" y="1558695"/>
          <a:ext cx="1471848" cy="883108"/>
        </a:xfrm>
        <a:prstGeom prst="rect">
          <a:avLst/>
        </a:prstGeom>
        <a:solidFill>
          <a:schemeClr val="accent2">
            <a:hueOff val="5760619"/>
            <a:satOff val="-40626"/>
            <a:lumOff val="-88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Offer practical support</a:t>
          </a:r>
        </a:p>
      </dsp:txBody>
      <dsp:txXfrm>
        <a:off x="1816775" y="1558695"/>
        <a:ext cx="1471848" cy="883108"/>
      </dsp:txXfrm>
    </dsp:sp>
    <dsp:sp modelId="{A73AB0B4-2C50-41CC-8049-475A6978A5E5}">
      <dsp:nvSpPr>
        <dsp:cNvPr id="0" name=""/>
        <dsp:cNvSpPr/>
      </dsp:nvSpPr>
      <dsp:spPr>
        <a:xfrm>
          <a:off x="742326" y="2440004"/>
          <a:ext cx="3620746" cy="307925"/>
        </a:xfrm>
        <a:custGeom>
          <a:avLst/>
          <a:gdLst/>
          <a:ahLst/>
          <a:cxnLst/>
          <a:rect l="0" t="0" r="0" b="0"/>
          <a:pathLst>
            <a:path>
              <a:moveTo>
                <a:pt x="3620746" y="0"/>
              </a:moveTo>
              <a:lnTo>
                <a:pt x="3620746" y="171062"/>
              </a:lnTo>
              <a:lnTo>
                <a:pt x="0" y="171062"/>
              </a:lnTo>
              <a:lnTo>
                <a:pt x="0" y="307925"/>
              </a:lnTo>
            </a:path>
          </a:pathLst>
        </a:custGeom>
        <a:noFill/>
        <a:ln w="6350" cap="flat" cmpd="sng" algn="ctr">
          <a:solidFill>
            <a:schemeClr val="accent2">
              <a:hueOff val="8229456"/>
              <a:satOff val="-58036"/>
              <a:lumOff val="-126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61786" y="2592272"/>
        <a:ext cx="181826" cy="3388"/>
      </dsp:txXfrm>
    </dsp:sp>
    <dsp:sp modelId="{32A78A5C-FB25-4ECF-BDAD-669C06D73550}">
      <dsp:nvSpPr>
        <dsp:cNvPr id="0" name=""/>
        <dsp:cNvSpPr/>
      </dsp:nvSpPr>
      <dsp:spPr>
        <a:xfrm>
          <a:off x="3627149" y="1558695"/>
          <a:ext cx="1471848" cy="883108"/>
        </a:xfrm>
        <a:prstGeom prst="rect">
          <a:avLst/>
        </a:prstGeom>
        <a:solidFill>
          <a:schemeClr val="accent2">
            <a:hueOff val="7200774"/>
            <a:satOff val="-50782"/>
            <a:lumOff val="-11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Be aware of your own implicit biases</a:t>
          </a:r>
        </a:p>
      </dsp:txBody>
      <dsp:txXfrm>
        <a:off x="3627149" y="1558695"/>
        <a:ext cx="1471848" cy="883108"/>
      </dsp:txXfrm>
    </dsp:sp>
    <dsp:sp modelId="{14D4E24E-FD6F-4382-9139-9AD3433A7B6A}">
      <dsp:nvSpPr>
        <dsp:cNvPr id="0" name=""/>
        <dsp:cNvSpPr/>
      </dsp:nvSpPr>
      <dsp:spPr>
        <a:xfrm>
          <a:off x="1476450" y="3176163"/>
          <a:ext cx="307925" cy="91440"/>
        </a:xfrm>
        <a:custGeom>
          <a:avLst/>
          <a:gdLst/>
          <a:ahLst/>
          <a:cxnLst/>
          <a:rect l="0" t="0" r="0" b="0"/>
          <a:pathLst>
            <a:path>
              <a:moveTo>
                <a:pt x="0" y="45720"/>
              </a:moveTo>
              <a:lnTo>
                <a:pt x="307925" y="45720"/>
              </a:lnTo>
            </a:path>
          </a:pathLst>
        </a:custGeom>
        <a:noFill/>
        <a:ln w="6350" cap="flat" cmpd="sng" algn="ctr">
          <a:solidFill>
            <a:schemeClr val="accent2">
              <a:hueOff val="9875347"/>
              <a:satOff val="-69644"/>
              <a:lumOff val="-15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21950" y="3220189"/>
        <a:ext cx="16926" cy="3388"/>
      </dsp:txXfrm>
    </dsp:sp>
    <dsp:sp modelId="{96672112-EF13-46DB-9D20-13B40B4633D9}">
      <dsp:nvSpPr>
        <dsp:cNvPr id="0" name=""/>
        <dsp:cNvSpPr/>
      </dsp:nvSpPr>
      <dsp:spPr>
        <a:xfrm>
          <a:off x="6402" y="2780329"/>
          <a:ext cx="1471848" cy="883108"/>
        </a:xfrm>
        <a:prstGeom prst="rect">
          <a:avLst/>
        </a:prstGeom>
        <a:solidFill>
          <a:schemeClr val="accent2">
            <a:hueOff val="8640928"/>
            <a:satOff val="-60938"/>
            <a:lumOff val="-132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Insist on their self-care</a:t>
          </a:r>
        </a:p>
      </dsp:txBody>
      <dsp:txXfrm>
        <a:off x="6402" y="2780329"/>
        <a:ext cx="1471848" cy="883108"/>
      </dsp:txXfrm>
    </dsp:sp>
    <dsp:sp modelId="{6C3A8081-7CB1-4626-8FE0-CC8107DC9734}">
      <dsp:nvSpPr>
        <dsp:cNvPr id="0" name=""/>
        <dsp:cNvSpPr/>
      </dsp:nvSpPr>
      <dsp:spPr>
        <a:xfrm>
          <a:off x="3286824" y="3176163"/>
          <a:ext cx="307925" cy="91440"/>
        </a:xfrm>
        <a:custGeom>
          <a:avLst/>
          <a:gdLst/>
          <a:ahLst/>
          <a:cxnLst/>
          <a:rect l="0" t="0" r="0" b="0"/>
          <a:pathLst>
            <a:path>
              <a:moveTo>
                <a:pt x="0" y="45720"/>
              </a:moveTo>
              <a:lnTo>
                <a:pt x="307925" y="45720"/>
              </a:lnTo>
            </a:path>
          </a:pathLst>
        </a:custGeom>
        <a:noFill/>
        <a:ln w="6350" cap="flat" cmpd="sng" algn="ctr">
          <a:solidFill>
            <a:schemeClr val="accent2">
              <a:hueOff val="11521238"/>
              <a:satOff val="-81251"/>
              <a:lumOff val="-176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2323" y="3220189"/>
        <a:ext cx="16926" cy="3388"/>
      </dsp:txXfrm>
    </dsp:sp>
    <dsp:sp modelId="{92CE74DF-2C53-4BC9-BBF4-46C0FC21E5D9}">
      <dsp:nvSpPr>
        <dsp:cNvPr id="0" name=""/>
        <dsp:cNvSpPr/>
      </dsp:nvSpPr>
      <dsp:spPr>
        <a:xfrm>
          <a:off x="1816775" y="2780329"/>
          <a:ext cx="1471848" cy="883108"/>
        </a:xfrm>
        <a:prstGeom prst="rect">
          <a:avLst/>
        </a:prstGeom>
        <a:solidFill>
          <a:schemeClr val="accent2">
            <a:hueOff val="10081083"/>
            <a:satOff val="-71095"/>
            <a:lumOff val="-15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Give them alone time</a:t>
          </a:r>
        </a:p>
      </dsp:txBody>
      <dsp:txXfrm>
        <a:off x="1816775" y="2780329"/>
        <a:ext cx="1471848" cy="883108"/>
      </dsp:txXfrm>
    </dsp:sp>
    <dsp:sp modelId="{60F04A53-0E23-4DE6-9447-38592B2FB588}">
      <dsp:nvSpPr>
        <dsp:cNvPr id="0" name=""/>
        <dsp:cNvSpPr/>
      </dsp:nvSpPr>
      <dsp:spPr>
        <a:xfrm>
          <a:off x="3627149" y="2780329"/>
          <a:ext cx="1471848" cy="883108"/>
        </a:xfrm>
        <a:prstGeom prst="rect">
          <a:avLst/>
        </a:prstGeom>
        <a:solidFill>
          <a:schemeClr val="accent2">
            <a:hueOff val="11521238"/>
            <a:satOff val="-81251"/>
            <a:lumOff val="-176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122" tIns="75705" rIns="72122" bIns="75705" numCol="1" spcCol="1270" anchor="ctr" anchorCtr="0">
          <a:noAutofit/>
        </a:bodyPr>
        <a:lstStyle/>
        <a:p>
          <a:pPr marL="0" lvl="0" indent="0" algn="ctr" defTabSz="533400">
            <a:lnSpc>
              <a:spcPct val="90000"/>
            </a:lnSpc>
            <a:spcBef>
              <a:spcPct val="0"/>
            </a:spcBef>
            <a:spcAft>
              <a:spcPct val="35000"/>
            </a:spcAft>
            <a:buNone/>
          </a:pPr>
          <a:r>
            <a:rPr lang="en-US" sz="1200" kern="1200" dirty="0"/>
            <a:t>Suggest that they begin working in their daily routine whenever it is possible</a:t>
          </a:r>
        </a:p>
      </dsp:txBody>
      <dsp:txXfrm>
        <a:off x="3627149" y="2780329"/>
        <a:ext cx="1471848" cy="8831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153A1-5A42-4E56-B613-709C359F93DD}">
      <dsp:nvSpPr>
        <dsp:cNvPr id="0" name=""/>
        <dsp:cNvSpPr/>
      </dsp:nvSpPr>
      <dsp:spPr>
        <a:xfrm>
          <a:off x="402788" y="0"/>
          <a:ext cx="2117600" cy="169111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Demonstrates effort to understand, opportunity to clarify/improve understanding</a:t>
          </a:r>
        </a:p>
      </dsp:txBody>
      <dsp:txXfrm>
        <a:off x="402788" y="0"/>
        <a:ext cx="2117600" cy="1691116"/>
      </dsp:txXfrm>
    </dsp:sp>
    <dsp:sp modelId="{3CA2CFD6-AC8F-4D65-A3EB-37F0B03F0D93}">
      <dsp:nvSpPr>
        <dsp:cNvPr id="0" name=""/>
        <dsp:cNvSpPr/>
      </dsp:nvSpPr>
      <dsp:spPr>
        <a:xfrm>
          <a:off x="2732149" y="0"/>
          <a:ext cx="2117600" cy="1691116"/>
        </a:xfrm>
        <a:prstGeom prst="rect">
          <a:avLst/>
        </a:prstGeom>
        <a:solidFill>
          <a:schemeClr val="accent2">
            <a:hueOff val="2304248"/>
            <a:satOff val="-16250"/>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Increases </a:t>
          </a:r>
          <a:r>
            <a:rPr lang="en-US" sz="1600" b="1" kern="1200" dirty="0"/>
            <a:t>attunement: </a:t>
          </a:r>
          <a:r>
            <a:rPr lang="en-US" sz="1600" kern="1200" dirty="0"/>
            <a:t> others feel heard/seen</a:t>
          </a:r>
        </a:p>
      </dsp:txBody>
      <dsp:txXfrm>
        <a:off x="2732149" y="0"/>
        <a:ext cx="2117600" cy="1691116"/>
      </dsp:txXfrm>
    </dsp:sp>
    <dsp:sp modelId="{7DD1A256-3B7A-4478-BB1A-50797E53FFD7}">
      <dsp:nvSpPr>
        <dsp:cNvPr id="0" name=""/>
        <dsp:cNvSpPr/>
      </dsp:nvSpPr>
      <dsp:spPr>
        <a:xfrm>
          <a:off x="5061510" y="0"/>
          <a:ext cx="2117600" cy="1691116"/>
        </a:xfrm>
        <a:prstGeom prst="rect">
          <a:avLst/>
        </a:prstGeom>
        <a:solidFill>
          <a:schemeClr val="accent2">
            <a:hueOff val="4608495"/>
            <a:satOff val="-32500"/>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Helps individuals regulate their emotions (activates PFC, social engagement system)</a:t>
          </a:r>
        </a:p>
      </dsp:txBody>
      <dsp:txXfrm>
        <a:off x="5061510" y="0"/>
        <a:ext cx="2117600" cy="1691116"/>
      </dsp:txXfrm>
    </dsp:sp>
    <dsp:sp modelId="{B19A1ECE-87F4-4579-BC5A-84F2E881D0B3}">
      <dsp:nvSpPr>
        <dsp:cNvPr id="0" name=""/>
        <dsp:cNvSpPr/>
      </dsp:nvSpPr>
      <dsp:spPr>
        <a:xfrm>
          <a:off x="402788" y="1655100"/>
          <a:ext cx="2117600" cy="1691116"/>
        </a:xfrm>
        <a:prstGeom prst="rect">
          <a:avLst/>
        </a:prstGeom>
        <a:solidFill>
          <a:schemeClr val="accent2">
            <a:hueOff val="6912743"/>
            <a:satOff val="-48751"/>
            <a:lumOff val="-1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Strengthens relationships </a:t>
          </a:r>
        </a:p>
      </dsp:txBody>
      <dsp:txXfrm>
        <a:off x="402788" y="1655100"/>
        <a:ext cx="2117600" cy="1691116"/>
      </dsp:txXfrm>
    </dsp:sp>
    <dsp:sp modelId="{A0565D2D-D37B-428D-8DCD-CC34550861D9}">
      <dsp:nvSpPr>
        <dsp:cNvPr id="0" name=""/>
        <dsp:cNvSpPr/>
      </dsp:nvSpPr>
      <dsp:spPr>
        <a:xfrm>
          <a:off x="2732149" y="1655100"/>
          <a:ext cx="2117600" cy="1691116"/>
        </a:xfrm>
        <a:prstGeom prst="rect">
          <a:avLst/>
        </a:prstGeom>
        <a:solidFill>
          <a:schemeClr val="accent2">
            <a:hueOff val="9216990"/>
            <a:satOff val="-65001"/>
            <a:lumOff val="-1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Gives others space to pause, slow down, self-reflect</a:t>
          </a:r>
          <a:endParaRPr lang="en-US" sz="1600" kern="1200" dirty="0"/>
        </a:p>
      </dsp:txBody>
      <dsp:txXfrm>
        <a:off x="2732149" y="1655100"/>
        <a:ext cx="2117600" cy="1691116"/>
      </dsp:txXfrm>
    </dsp:sp>
    <dsp:sp modelId="{DF991F8E-ED3C-4C0A-8159-AE1B9DBA9286}">
      <dsp:nvSpPr>
        <dsp:cNvPr id="0" name=""/>
        <dsp:cNvSpPr/>
      </dsp:nvSpPr>
      <dsp:spPr>
        <a:xfrm>
          <a:off x="5061510" y="1655100"/>
          <a:ext cx="2117600" cy="1691116"/>
        </a:xfrm>
        <a:prstGeom prst="rect">
          <a:avLst/>
        </a:prstGeom>
        <a:solidFill>
          <a:schemeClr val="accent2">
            <a:hueOff val="11521238"/>
            <a:satOff val="-81251"/>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Requires listening to </a:t>
          </a:r>
          <a:r>
            <a:rPr lang="en-US" sz="1600" u="sng" kern="1200"/>
            <a:t>understand</a:t>
          </a:r>
          <a:r>
            <a:rPr lang="en-US" sz="1600" kern="1200"/>
            <a:t>, not listening to respond</a:t>
          </a:r>
        </a:p>
      </dsp:txBody>
      <dsp:txXfrm>
        <a:off x="5061510" y="1655100"/>
        <a:ext cx="2117600" cy="16911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F6145-D8CF-7F4A-8877-3D68D333ACFA}"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5E983-662F-474B-8E6E-AAF60F7E2403}" type="slidenum">
              <a:rPr lang="en-US" smtClean="0"/>
              <a:t>‹#›</a:t>
            </a:fld>
            <a:endParaRPr lang="en-US"/>
          </a:p>
        </p:txBody>
      </p:sp>
    </p:spTree>
    <p:extLst>
      <p:ext uri="{BB962C8B-B14F-4D97-AF65-F5344CB8AC3E}">
        <p14:creationId xmlns:p14="http://schemas.microsoft.com/office/powerpoint/2010/main" val="60189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Psychological_traum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important background concepts of SDH and ACEs and sets the stage for trauma informed care training.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need for a Trauma-informed Curriculum is predicated on the need to understand both the impact of the Social Determinants of Health and the impact of Adverse Childhood Events (ACE’s) and its manifestations.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SAMSA has developed a framework for trauma informed care which include these specific entities known as the 3 E’s, 4 R’s, 6 P’s.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Beloved Community is an important foundation for why the system should be invested in this type of work.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we will learn how to identify the distinct characteristics of TIC and the appropriate ways to render effective support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are the main action items behind trauma informed care!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a:t>
            </a:fld>
            <a:endParaRPr lang="en-US"/>
          </a:p>
        </p:txBody>
      </p:sp>
    </p:spTree>
    <p:extLst>
      <p:ext uri="{BB962C8B-B14F-4D97-AF65-F5344CB8AC3E}">
        <p14:creationId xmlns:p14="http://schemas.microsoft.com/office/powerpoint/2010/main" val="419140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How might difficulties with these things affect job performance?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participants’ brains are not working the same as those who grew up without trauma!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Creates attention bias towards potential threats – </a:t>
            </a:r>
          </a:p>
          <a:p>
            <a:pPr marL="0" lvl="0" indent="0" algn="l" rtl="0">
              <a:spcBef>
                <a:spcPts val="0"/>
              </a:spcBef>
              <a:spcAft>
                <a:spcPts val="0"/>
              </a:spcAft>
              <a:buNone/>
            </a:pPr>
            <a:r>
              <a:rPr lang="en-US" dirty="0"/>
              <a:t>chronic anxiety, </a:t>
            </a:r>
          </a:p>
          <a:p>
            <a:pPr marL="0" lvl="0" indent="0" algn="l" rtl="0">
              <a:spcBef>
                <a:spcPts val="0"/>
              </a:spcBef>
              <a:spcAft>
                <a:spcPts val="0"/>
              </a:spcAft>
              <a:buNone/>
            </a:pPr>
            <a:r>
              <a:rPr lang="en-US" dirty="0"/>
              <a:t>increased levels of stress (which can take a physical toll), </a:t>
            </a:r>
          </a:p>
          <a:p>
            <a:pPr marL="0" lvl="0" indent="0" algn="l" rtl="0">
              <a:spcBef>
                <a:spcPts val="0"/>
              </a:spcBef>
              <a:spcAft>
                <a:spcPts val="0"/>
              </a:spcAft>
              <a:buNone/>
            </a:pPr>
            <a:r>
              <a:rPr lang="en-US" dirty="0"/>
              <a:t>difficulty processing information and problem solving</a:t>
            </a:r>
            <a:r>
              <a:rPr lang="en-US" baseline="0" dirty="0"/>
              <a:t> – this can be a barrier to medical follow up/follow through</a:t>
            </a:r>
            <a:endParaRPr lang="en-US" dirty="0"/>
          </a:p>
          <a:p>
            <a:pPr marL="0" lvl="0" indent="0" algn="l" rtl="0">
              <a:spcBef>
                <a:spcPts val="0"/>
              </a:spcBef>
              <a:spcAft>
                <a:spcPts val="0"/>
              </a:spcAft>
              <a:buNone/>
            </a:pPr>
            <a:r>
              <a:rPr lang="en-US" dirty="0"/>
              <a:t>goal directed behavior becomes “stay safe at all costs” – only goal</a:t>
            </a:r>
          </a:p>
          <a:p>
            <a:pPr marL="0" lvl="0" indent="0" algn="l" rtl="0">
              <a:spcBef>
                <a:spcPts val="0"/>
              </a:spcBef>
              <a:spcAft>
                <a:spcPts val="0"/>
              </a:spcAft>
              <a:buNone/>
            </a:pPr>
            <a:r>
              <a:rPr lang="en-US" dirty="0"/>
              <a:t>Trauma’s impact on relationships can make it difficult to use appropriate interpersonal skills because interpersonal situations are interpreted as traumatic even when they’re not</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How does this show up in participants?</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11</a:t>
            </a:fld>
            <a:endParaRPr lang="en-US"/>
          </a:p>
        </p:txBody>
      </p:sp>
    </p:spTree>
    <p:extLst>
      <p:ext uri="{BB962C8B-B14F-4D97-AF65-F5344CB8AC3E}">
        <p14:creationId xmlns:p14="http://schemas.microsoft.com/office/powerpoint/2010/main" val="265730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Challenging behavior has a function – its up to us to understand the function/unmet need behind each behavior, and help patients to find a healthier way to meet that need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behaviors may be the only coping skills the patient knows that allows them to feel safe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Non-pathologizing stance  - these behaviors worked at one time, probably still work in some situations; are they working now in all situations?  If the context has changed, it may be time to try new behaviors that will be more effective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Using MI to help someone see the impact of their unhealthy behaviors and build motivation to want to learn new coping skills</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12</a:t>
            </a:fld>
            <a:endParaRPr lang="en-US"/>
          </a:p>
        </p:txBody>
      </p:sp>
    </p:spTree>
    <p:extLst>
      <p:ext uri="{BB962C8B-B14F-4D97-AF65-F5344CB8AC3E}">
        <p14:creationId xmlns:p14="http://schemas.microsoft.com/office/powerpoint/2010/main" val="42506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an understanding of root causes and stressors contributing to violence, we can move into the trauma informed care framework and approach to caring for our injured and traumatized people..</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14</a:t>
            </a:fld>
            <a:endParaRPr lang="en-US"/>
          </a:p>
        </p:txBody>
      </p:sp>
    </p:spTree>
    <p:extLst>
      <p:ext uri="{BB962C8B-B14F-4D97-AF65-F5344CB8AC3E}">
        <p14:creationId xmlns:p14="http://schemas.microsoft.com/office/powerpoint/2010/main" val="415818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The beloved Community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15</a:t>
            </a:fld>
            <a:endParaRPr lang="en-US"/>
          </a:p>
        </p:txBody>
      </p:sp>
    </p:spTree>
    <p:extLst>
      <p:ext uri="{BB962C8B-B14F-4D97-AF65-F5344CB8AC3E}">
        <p14:creationId xmlns:p14="http://schemas.microsoft.com/office/powerpoint/2010/main" val="137443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System-wide trauma informed care is achieved when all personnel exhibit characteristics and behaviors towards one another indicative of the Beloved Community.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behaviors embody empathy and respect for all people.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Everyone who comes into contact with the patient is part of the Beloved Community ; this is the cornerstone of Trauma Informed Care. </a:t>
            </a:r>
          </a:p>
          <a:p>
            <a:pPr marL="171450" indent="-171450">
              <a:buFont typeface="Arial" panose="020B0604020202020204" pitchFamily="34" charset="0"/>
              <a:buChar char="•"/>
            </a:pPr>
            <a:r>
              <a:rPr lang="en-US" dirty="0"/>
              <a:t>We do not have a Beloved Community until we are all trauma informed and treat our violently injured people equitably and with compassion.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16</a:t>
            </a:fld>
            <a:endParaRPr lang="en-US"/>
          </a:p>
        </p:txBody>
      </p:sp>
    </p:spTree>
    <p:extLst>
      <p:ext uri="{BB962C8B-B14F-4D97-AF65-F5344CB8AC3E}">
        <p14:creationId xmlns:p14="http://schemas.microsoft.com/office/powerpoint/2010/main" val="281797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Instructor note: READ SLIDE</a:t>
            </a:r>
          </a:p>
          <a:p>
            <a:pPr marL="171450" indent="-171450">
              <a:buFont typeface="Arial" panose="020B0604020202020204" pitchFamily="34" charset="0"/>
              <a:buChar char="•"/>
            </a:pPr>
            <a:r>
              <a:rPr lang="en-US" dirty="0"/>
              <a:t>Becoming truly Trauma informed is just part of the routine care that we should be providing our patients.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17</a:t>
            </a:fld>
            <a:endParaRPr lang="en-US"/>
          </a:p>
        </p:txBody>
      </p:sp>
    </p:spTree>
    <p:extLst>
      <p:ext uri="{BB962C8B-B14F-4D97-AF65-F5344CB8AC3E}">
        <p14:creationId xmlns:p14="http://schemas.microsoft.com/office/powerpoint/2010/main" val="3142915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individuals exposed</a:t>
            </a:r>
            <a:r>
              <a:rPr lang="en-US" baseline="0" dirty="0"/>
              <a:t> to trauma, trust and reliability are going to be extremely important factors because out in the world, things can often feel unsafe, unpredictable, and chaotic.</a:t>
            </a:r>
          </a:p>
          <a:p>
            <a:pPr marL="171450" indent="-171450">
              <a:buFont typeface="Arial" panose="020B0604020202020204" pitchFamily="34" charset="0"/>
              <a:buChar char="•"/>
            </a:pPr>
            <a:r>
              <a:rPr lang="en-US" dirty="0">
                <a:solidFill>
                  <a:schemeClr val="tx1"/>
                </a:solidFill>
              </a:rPr>
              <a:t>It is therefore important for clinicians to consider the whole person and to be aware that barriers to treatment may be a function of not having a full understanding of the underlying reasons that symptoms persist. </a:t>
            </a:r>
            <a:endParaRPr lang="en-US" baseline="0" dirty="0"/>
          </a:p>
          <a:p>
            <a:pPr marL="171450" indent="-171450">
              <a:buFont typeface="Arial" panose="020B0604020202020204" pitchFamily="34" charset="0"/>
              <a:buChar char="•"/>
            </a:pPr>
            <a:r>
              <a:rPr lang="en-US" baseline="0" dirty="0"/>
              <a:t> A trauma-informed clinical encounter should aim to provide a corrective experience to facilitate excellent care and promote partnership between provider and patient. </a:t>
            </a:r>
          </a:p>
          <a:p>
            <a:pPr marL="628650" lvl="1" indent="-171450">
              <a:buFont typeface="Arial" panose="020B0604020202020204" pitchFamily="34" charset="0"/>
              <a:buChar char="•"/>
            </a:pPr>
            <a:r>
              <a:rPr lang="en-US" baseline="0" dirty="0"/>
              <a:t>This includes building trust, performing the appropriate screenings and assessments, identifying and discussing barriers to treatment, and providing consistent follow-up. </a:t>
            </a:r>
            <a:endParaRPr lang="en-US" dirty="0"/>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18</a:t>
            </a:fld>
            <a:endParaRPr lang="en-US"/>
          </a:p>
        </p:txBody>
      </p:sp>
    </p:spTree>
    <p:extLst>
      <p:ext uri="{BB962C8B-B14F-4D97-AF65-F5344CB8AC3E}">
        <p14:creationId xmlns:p14="http://schemas.microsoft.com/office/powerpoint/2010/main" val="1668382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Substance Abuse and Mental Health Services Administration, or SAMSA, has coined the 3Es, 4Rs and 6Ps of Trauma Informed Care. </a:t>
            </a:r>
          </a:p>
          <a:p>
            <a:pPr marL="171450" indent="-171450">
              <a:buFont typeface="Arial" panose="020B0604020202020204" pitchFamily="34" charset="0"/>
              <a:buChar char="•"/>
            </a:pPr>
            <a:r>
              <a:rPr lang="en-US" dirty="0"/>
              <a:t>Think of these elements in the context of what we just learned.</a:t>
            </a:r>
          </a:p>
          <a:p>
            <a:pPr marL="171450" indent="-171450">
              <a:buFont typeface="Arial" panose="020B0604020202020204" pitchFamily="34" charset="0"/>
              <a:buChar char="•"/>
            </a:pPr>
            <a:r>
              <a:rPr lang="en-US" dirty="0"/>
              <a:t>Lets discuss the 3 E’s:</a:t>
            </a:r>
          </a:p>
          <a:p>
            <a:pPr marL="628650" lvl="1" indent="-171450">
              <a:buFont typeface="Arial" panose="020B0604020202020204" pitchFamily="34" charset="0"/>
              <a:buChar char="•"/>
            </a:pPr>
            <a:r>
              <a:rPr lang="en-US" dirty="0"/>
              <a:t>The event is the ACUTE disruption which can be a violent encounter, the car crash, </a:t>
            </a:r>
            <a:r>
              <a:rPr lang="en-US" dirty="0" err="1"/>
              <a:t>etc</a:t>
            </a:r>
            <a:r>
              <a:rPr lang="en-US" dirty="0"/>
              <a:t> </a:t>
            </a:r>
          </a:p>
          <a:p>
            <a:pPr marL="628650" lvl="1" indent="-171450">
              <a:buFont typeface="Arial" panose="020B0604020202020204" pitchFamily="34" charset="0"/>
              <a:buChar char="•"/>
            </a:pPr>
            <a:r>
              <a:rPr lang="en-US" dirty="0"/>
              <a:t>The experience is how it immediately manifests for the individual. This is the quintessential fight, flight, or freeze that occurs </a:t>
            </a:r>
          </a:p>
          <a:p>
            <a:pPr marL="628650" lvl="1" indent="-171450">
              <a:buFont typeface="Arial" panose="020B0604020202020204" pitchFamily="34" charset="0"/>
              <a:buChar char="•"/>
            </a:pPr>
            <a:r>
              <a:rPr lang="en-US" dirty="0"/>
              <a:t> Finally, the effects are the potential long-term impact if the traumatic event is not managed in an appropriate manner. This can eventually lead to poor long term health and psychological outcomes.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19</a:t>
            </a:fld>
            <a:endParaRPr lang="en-US"/>
          </a:p>
        </p:txBody>
      </p:sp>
    </p:spTree>
    <p:extLst>
      <p:ext uri="{BB962C8B-B14F-4D97-AF65-F5344CB8AC3E}">
        <p14:creationId xmlns:p14="http://schemas.microsoft.com/office/powerpoint/2010/main" val="155481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event can be single i.e. affecting one individual or can be complex i.e. affecting a family structure, community and can have lasting effects for all involved. </a:t>
            </a:r>
          </a:p>
          <a:p>
            <a:pPr marL="171450" indent="-171450">
              <a:buFont typeface="Arial" panose="020B0604020202020204" pitchFamily="34" charset="0"/>
              <a:buChar char="•"/>
            </a:pPr>
            <a:r>
              <a:rPr lang="en-US" dirty="0"/>
              <a:t>Experiences don’t always have to be “in the moment” or even experienced solely by that individual. This is the case in collective and historical traumas that can also have lasting negative effects on multiple generations.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20</a:t>
            </a:fld>
            <a:endParaRPr lang="en-US"/>
          </a:p>
        </p:txBody>
      </p:sp>
    </p:spTree>
    <p:extLst>
      <p:ext uri="{BB962C8B-B14F-4D97-AF65-F5344CB8AC3E}">
        <p14:creationId xmlns:p14="http://schemas.microsoft.com/office/powerpoint/2010/main" val="241239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good news is that if we are trauma informed we can have a positive impact on a person’s entire experience.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Trauma Informed Care is the </a:t>
            </a:r>
            <a:r>
              <a:rPr lang="en-US" sz="1200" b="1" i="1" dirty="0"/>
              <a:t>proactive</a:t>
            </a:r>
            <a:r>
              <a:rPr lang="en-US" sz="1200" b="1" dirty="0"/>
              <a:t> </a:t>
            </a:r>
            <a:r>
              <a:rPr lang="en-US" sz="1200" dirty="0"/>
              <a:t>framework that is grounded in an understanding of and responsiveness to the impact of trauma.</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21</a:t>
            </a:fld>
            <a:endParaRPr lang="en-US"/>
          </a:p>
        </p:txBody>
      </p:sp>
    </p:spTree>
    <p:extLst>
      <p:ext uri="{BB962C8B-B14F-4D97-AF65-F5344CB8AC3E}">
        <p14:creationId xmlns:p14="http://schemas.microsoft.com/office/powerpoint/2010/main" val="369314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Trauma is more than just the physical manifestation of a violent act </a:t>
            </a:r>
          </a:p>
          <a:p>
            <a:pPr marL="171450" indent="-171450">
              <a:buFont typeface="Arial" panose="020B0604020202020204" pitchFamily="34" charset="0"/>
              <a:buChar char="•"/>
            </a:pPr>
            <a:r>
              <a:rPr lang="en-US" dirty="0"/>
              <a:t>In our context, we will broaden this definition to include “A very difficult or unpleasant experience that causes someone to have mental or emotional struggles over time”. </a:t>
            </a:r>
          </a:p>
          <a:p>
            <a:pPr marL="171450" indent="-171450">
              <a:buFont typeface="Arial" panose="020B0604020202020204" pitchFamily="34" charset="0"/>
              <a:buChar char="•"/>
            </a:pPr>
            <a:r>
              <a:rPr lang="en-US" dirty="0"/>
              <a:t>The key points are the </a:t>
            </a:r>
            <a:r>
              <a:rPr lang="en-US" b="1" dirty="0"/>
              <a:t>mental and emotional </a:t>
            </a:r>
            <a:r>
              <a:rPr lang="en-US" dirty="0"/>
              <a:t>impact of trauma and the fact that the impact of these experiences can last for the entirety of the individual’s life.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a:t>
            </a:fld>
            <a:endParaRPr lang="en-US"/>
          </a:p>
        </p:txBody>
      </p:sp>
    </p:spTree>
    <p:extLst>
      <p:ext uri="{BB962C8B-B14F-4D97-AF65-F5344CB8AC3E}">
        <p14:creationId xmlns:p14="http://schemas.microsoft.com/office/powerpoint/2010/main" val="1069381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understanding SDH, ACEs and the three Es, we focus on what it means to become trauma informed. </a:t>
            </a:r>
          </a:p>
          <a:p>
            <a:pPr marL="171450" indent="-171450">
              <a:buFont typeface="Arial" panose="020B0604020202020204" pitchFamily="34" charset="0"/>
              <a:buChar char="•"/>
            </a:pPr>
            <a:r>
              <a:rPr lang="en-US" dirty="0"/>
              <a:t>Individuals in the system of care exhibit these four elements as characteristic of being trauma informed known as the 4 R’s </a:t>
            </a:r>
          </a:p>
          <a:p>
            <a:pPr marL="171450" indent="-171450">
              <a:buFont typeface="Arial" panose="020B0604020202020204" pitchFamily="34" charset="0"/>
              <a:buChar char="•"/>
            </a:pPr>
            <a:r>
              <a:rPr lang="en-US" dirty="0"/>
              <a:t>The first is that as discussed previously we all need to REALIZE the widespread nature of trauma. </a:t>
            </a:r>
          </a:p>
          <a:p>
            <a:pPr marL="171450" indent="-171450">
              <a:buFont typeface="Arial" panose="020B0604020202020204" pitchFamily="34" charset="0"/>
              <a:buChar char="•"/>
            </a:pPr>
            <a:r>
              <a:rPr lang="en-US" dirty="0"/>
              <a:t>How we RESPOND is the manifestation is being trauma-informed and that is by fully integrating trauma into all practices including hospital policy. </a:t>
            </a:r>
          </a:p>
          <a:p>
            <a:pPr marL="171450" indent="-171450">
              <a:buFont typeface="Arial" panose="020B0604020202020204" pitchFamily="34" charset="0"/>
              <a:buChar char="•"/>
            </a:pPr>
            <a:r>
              <a:rPr lang="en-US" dirty="0"/>
              <a:t>This will help us to RECOGNIZE the signs and symptoms of trauma including the manifestations of toxic stress</a:t>
            </a:r>
          </a:p>
          <a:p>
            <a:pPr marL="171450" indent="-171450">
              <a:buFont typeface="Arial" panose="020B0604020202020204" pitchFamily="34" charset="0"/>
              <a:buChar char="•"/>
            </a:pPr>
            <a:r>
              <a:rPr lang="en-US" dirty="0"/>
              <a:t>And this allows us to RESIST the act of retraumatizing the traumatized. </a:t>
            </a:r>
          </a:p>
          <a:p>
            <a:pPr marL="171450" indent="-171450">
              <a:buFont typeface="Arial" panose="020B0604020202020204" pitchFamily="34" charset="0"/>
              <a:buChar char="•"/>
            </a:pPr>
            <a:r>
              <a:rPr lang="en-US" dirty="0"/>
              <a:t>We are all here to first do no harm which means keeping the interest of the patient at the forefront. </a:t>
            </a:r>
          </a:p>
          <a:p>
            <a:pPr marL="171450" indent="-171450">
              <a:buFont typeface="Arial" panose="020B0604020202020204" pitchFamily="34" charset="0"/>
              <a:buChar char="•"/>
            </a:pPr>
            <a:r>
              <a:rPr lang="en-US" dirty="0"/>
              <a:t>This can often lead to a compassionate approach at the bedside that can improve patient care immediately.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22</a:t>
            </a:fld>
            <a:endParaRPr lang="en-US"/>
          </a:p>
        </p:txBody>
      </p:sp>
    </p:spTree>
    <p:extLst>
      <p:ext uri="{BB962C8B-B14F-4D97-AF65-F5344CB8AC3E}">
        <p14:creationId xmlns:p14="http://schemas.microsoft.com/office/powerpoint/2010/main" val="47931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there are 6 core principles that are the scaffolding by which we provide trauma informed care.</a:t>
            </a:r>
          </a:p>
          <a:p>
            <a:pPr marL="171450" indent="-171450">
              <a:buFont typeface="Arial" panose="020B0604020202020204" pitchFamily="34" charset="0"/>
              <a:buChar char="•"/>
            </a:pPr>
            <a:r>
              <a:rPr lang="en-US" dirty="0"/>
              <a:t>The first is creating a safe environment both physically and emotionally for both the patient and the provider. </a:t>
            </a:r>
          </a:p>
          <a:p>
            <a:pPr marL="628650" lvl="1" indent="-171450">
              <a:buFont typeface="Arial" panose="020B0604020202020204" pitchFamily="34" charset="0"/>
              <a:buChar char="•"/>
            </a:pPr>
            <a:r>
              <a:rPr lang="en-US" dirty="0"/>
              <a:t>For example, if your patient will not uncover his or her head during rounds with a group of providers, offer to limit the number of people in the room or to come back at a later time. </a:t>
            </a:r>
          </a:p>
          <a:p>
            <a:pPr marL="171450" lvl="0" indent="-171450">
              <a:buFont typeface="Arial" panose="020B0604020202020204" pitchFamily="34" charset="0"/>
              <a:buChar char="•"/>
            </a:pPr>
            <a:r>
              <a:rPr lang="en-US" dirty="0"/>
              <a:t>The second is by enhancing trustworthiness and transparency</a:t>
            </a:r>
          </a:p>
          <a:p>
            <a:pPr marL="628650" lvl="1" indent="-171450">
              <a:buFont typeface="Arial" panose="020B0604020202020204" pitchFamily="34" charset="0"/>
              <a:buChar char="•"/>
            </a:pPr>
            <a:r>
              <a:rPr lang="en-US" dirty="0"/>
              <a:t>This means creating a space for human connection through honest and upfront communication </a:t>
            </a:r>
          </a:p>
          <a:p>
            <a:pPr marL="628650" lvl="1" indent="-171450">
              <a:buFont typeface="Arial" panose="020B0604020202020204" pitchFamily="34" charset="0"/>
              <a:buChar char="•"/>
            </a:pPr>
            <a:r>
              <a:rPr lang="en-US" dirty="0"/>
              <a:t>For example, introduce yourself in the trauma bay and explain to your patient the series of events that are necessary during the initial trauma workup. </a:t>
            </a:r>
          </a:p>
          <a:p>
            <a:pPr marL="171450" lvl="0" indent="-171450">
              <a:buFont typeface="Arial" panose="020B0604020202020204" pitchFamily="34" charset="0"/>
              <a:buChar char="•"/>
            </a:pPr>
            <a:r>
              <a:rPr lang="en-US" dirty="0"/>
              <a:t>The third is by creating a peer support network by integrating credible messengers into the team. </a:t>
            </a:r>
          </a:p>
          <a:p>
            <a:pPr marL="628650" lvl="1" indent="-171450">
              <a:buFont typeface="Arial" panose="020B0604020202020204" pitchFamily="34" charset="0"/>
              <a:buChar char="•"/>
            </a:pPr>
            <a:r>
              <a:rPr lang="en-US" dirty="0"/>
              <a:t>For example, there can be someone who is involved from admission who speaks the patient’s native tongue. </a:t>
            </a:r>
          </a:p>
          <a:p>
            <a:pPr marL="628650" lvl="1" indent="-171450">
              <a:buFont typeface="Arial" panose="020B0604020202020204" pitchFamily="34" charset="0"/>
              <a:buChar char="•"/>
            </a:pPr>
            <a:r>
              <a:rPr lang="en-US" dirty="0"/>
              <a:t>Another important example is integrating social care into trauma care through approaches such as hospital-based violence prevention programs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23</a:t>
            </a:fld>
            <a:endParaRPr lang="en-US"/>
          </a:p>
        </p:txBody>
      </p:sp>
    </p:spTree>
    <p:extLst>
      <p:ext uri="{BB962C8B-B14F-4D97-AF65-F5344CB8AC3E}">
        <p14:creationId xmlns:p14="http://schemas.microsoft.com/office/powerpoint/2010/main" val="845018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fourth principle is collaboration and mutuality. </a:t>
            </a:r>
          </a:p>
          <a:p>
            <a:pPr marL="628650" lvl="1" indent="-171450">
              <a:buFont typeface="Arial" panose="020B0604020202020204" pitchFamily="34" charset="0"/>
              <a:buChar char="•"/>
            </a:pPr>
            <a:r>
              <a:rPr lang="en-US" dirty="0"/>
              <a:t>A member of the provider team should consistently take the time to hear the concerns of the patient </a:t>
            </a:r>
          </a:p>
          <a:p>
            <a:pPr marL="171450" lvl="0" indent="-171450">
              <a:buFont typeface="Arial" panose="020B0604020202020204" pitchFamily="34" charset="0"/>
              <a:buChar char="•"/>
            </a:pPr>
            <a:r>
              <a:rPr lang="en-US" dirty="0"/>
              <a:t>The fifth principle involves empowerment and choice. </a:t>
            </a:r>
          </a:p>
          <a:p>
            <a:pPr marL="628650" lvl="1" indent="-171450">
              <a:buFont typeface="Arial" panose="020B0604020202020204" pitchFamily="34" charset="0"/>
              <a:buChar char="•"/>
            </a:pPr>
            <a:r>
              <a:rPr lang="en-US" dirty="0"/>
              <a:t>For example, presenting a treatment in a manner that allows it to be a dialogue instead of the provider team dictating care. </a:t>
            </a:r>
          </a:p>
          <a:p>
            <a:pPr marL="171450" lvl="0" indent="-171450">
              <a:buFont typeface="Arial" panose="020B0604020202020204" pitchFamily="34" charset="0"/>
              <a:buChar char="•"/>
            </a:pPr>
            <a:r>
              <a:rPr lang="en-US" dirty="0"/>
              <a:t>The final principle takes into account cultural awareness and implicit biases that surround cultural, historical, and gender issues. </a:t>
            </a:r>
          </a:p>
          <a:p>
            <a:pPr marL="628650" lvl="1" indent="-171450">
              <a:buFont typeface="Arial" panose="020B0604020202020204" pitchFamily="34" charset="0"/>
              <a:buChar char="•"/>
            </a:pPr>
            <a:r>
              <a:rPr lang="en-US" dirty="0"/>
              <a:t>For example, there may be a treatment option that is culturally questionable to an individual. Potential alternative treatments should be treated with respect and exploration if the patient wishes to discuss these options.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24</a:t>
            </a:fld>
            <a:endParaRPr lang="en-US"/>
          </a:p>
        </p:txBody>
      </p:sp>
    </p:spTree>
    <p:extLst>
      <p:ext uri="{BB962C8B-B14F-4D97-AF65-F5344CB8AC3E}">
        <p14:creationId xmlns:p14="http://schemas.microsoft.com/office/powerpoint/2010/main" val="1886888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next few slides are examples of the practice of trauma informed care. </a:t>
            </a:r>
          </a:p>
          <a:p>
            <a:pPr marL="171450" indent="-171450">
              <a:buFont typeface="Arial" panose="020B0604020202020204" pitchFamily="34" charset="0"/>
              <a:buChar char="•"/>
            </a:pPr>
            <a:r>
              <a:rPr lang="en-US" dirty="0"/>
              <a:t>The focus is on the social support that is integrated into the medical support. </a:t>
            </a:r>
          </a:p>
          <a:p>
            <a:pPr marL="171450" indent="-171450">
              <a:buFont typeface="Arial" panose="020B0604020202020204" pitchFamily="34" charset="0"/>
              <a:buChar char="•"/>
            </a:pPr>
            <a:r>
              <a:rPr lang="en-US" dirty="0"/>
              <a:t>Trauma informed communication occurs with each interaction and is a deliberate approach.</a:t>
            </a:r>
          </a:p>
          <a:p>
            <a:pPr marL="171450" indent="-171450">
              <a:buFont typeface="Arial" panose="020B0604020202020204" pitchFamily="34" charset="0"/>
              <a:buChar char="•"/>
            </a:pPr>
            <a:r>
              <a:rPr lang="en-US" dirty="0"/>
              <a:t>	For example, provide the person with space and time. Allow them to talk about the experience. Do not insist on talking if the person is not ready. </a:t>
            </a:r>
          </a:p>
          <a:p>
            <a:pPr marL="171450" indent="-171450">
              <a:buFont typeface="Arial" panose="020B0604020202020204" pitchFamily="34" charset="0"/>
              <a:buChar char="•"/>
            </a:pPr>
            <a:r>
              <a:rPr lang="en-US" dirty="0"/>
              <a:t>Trauma informed care that is systematic provides the social support necessary to promote cultural humility and ideally begin to not only be sensitive to, but begin to address trauma in the broader sense of the word.</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25</a:t>
            </a:fld>
            <a:endParaRPr lang="en-US"/>
          </a:p>
        </p:txBody>
      </p:sp>
    </p:spTree>
    <p:extLst>
      <p:ext uri="{BB962C8B-B14F-4D97-AF65-F5344CB8AC3E}">
        <p14:creationId xmlns:p14="http://schemas.microsoft.com/office/powerpoint/2010/main" val="682166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Open communication helps to confer a safe emotional space</a:t>
            </a:r>
          </a:p>
          <a:p>
            <a:pPr lvl="1">
              <a:lnSpc>
                <a:spcPct val="90000"/>
              </a:lnSpc>
              <a:buFont typeface="Arial" panose="020B0604020202020204" pitchFamily="34" charset="0"/>
              <a:buChar char="•"/>
            </a:pPr>
            <a:r>
              <a:rPr lang="en-US" sz="2000" dirty="0"/>
              <a:t>Be careful not to diminish the person’s experience</a:t>
            </a:r>
          </a:p>
          <a:p>
            <a:pPr lvl="2">
              <a:lnSpc>
                <a:spcPct val="90000"/>
              </a:lnSpc>
              <a:buFont typeface="Arial" panose="020B0604020202020204" pitchFamily="34" charset="0"/>
              <a:buChar char="•"/>
            </a:pPr>
            <a:r>
              <a:rPr lang="en-US" sz="2000" dirty="0"/>
              <a:t>For Example avoid phrases such as ”You’re relatively lucky”</a:t>
            </a:r>
          </a:p>
          <a:p>
            <a:pPr lvl="0">
              <a:lnSpc>
                <a:spcPct val="90000"/>
              </a:lnSpc>
              <a:buFont typeface="Arial" panose="020B0604020202020204" pitchFamily="34" charset="0"/>
              <a:buChar char="•"/>
            </a:pPr>
            <a:r>
              <a:rPr lang="en-US" sz="2000" dirty="0"/>
              <a:t>Empower the person to be part of the healing process </a:t>
            </a:r>
          </a:p>
          <a:p>
            <a:pPr lvl="1">
              <a:lnSpc>
                <a:spcPct val="90000"/>
              </a:lnSpc>
              <a:buFont typeface="Arial" panose="020B0604020202020204" pitchFamily="34" charset="0"/>
              <a:buChar char="•"/>
            </a:pPr>
            <a:r>
              <a:rPr lang="en-US" sz="2000" dirty="0"/>
              <a:t>Resist making the decision for the person. Remember continuing to empower the person as one of the 6 principals of TIC</a:t>
            </a:r>
          </a:p>
          <a:p>
            <a:pPr lvl="0">
              <a:lnSpc>
                <a:spcPct val="90000"/>
              </a:lnSpc>
              <a:buFont typeface="Arial" panose="020B0604020202020204" pitchFamily="34" charset="0"/>
              <a:buChar char="•"/>
            </a:pPr>
            <a:r>
              <a:rPr lang="en-US" sz="2000" dirty="0"/>
              <a:t>Make sure to include credible messengers/lived experience experts in the care of the person.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26</a:t>
            </a:fld>
            <a:endParaRPr lang="en-US"/>
          </a:p>
        </p:txBody>
      </p:sp>
    </p:spTree>
    <p:extLst>
      <p:ext uri="{BB962C8B-B14F-4D97-AF65-F5344CB8AC3E}">
        <p14:creationId xmlns:p14="http://schemas.microsoft.com/office/powerpoint/2010/main" val="3295590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suggestions for providers to consider as critical elements of support. </a:t>
            </a:r>
          </a:p>
          <a:p>
            <a:r>
              <a:rPr lang="en-US" dirty="0"/>
              <a:t>	</a:t>
            </a:r>
          </a:p>
        </p:txBody>
      </p:sp>
      <p:sp>
        <p:nvSpPr>
          <p:cNvPr id="4" name="Slide Number Placeholder 3"/>
          <p:cNvSpPr>
            <a:spLocks noGrp="1"/>
          </p:cNvSpPr>
          <p:nvPr>
            <p:ph type="sldNum" sz="quarter" idx="5"/>
          </p:nvPr>
        </p:nvSpPr>
        <p:spPr/>
        <p:txBody>
          <a:bodyPr/>
          <a:lstStyle/>
          <a:p>
            <a:fld id="{D1B5E983-662F-474B-8E6E-AAF60F7E2403}" type="slidenum">
              <a:rPr lang="en-US" smtClean="0"/>
              <a:t>27</a:t>
            </a:fld>
            <a:endParaRPr lang="en-US"/>
          </a:p>
        </p:txBody>
      </p:sp>
    </p:spTree>
    <p:extLst>
      <p:ext uri="{BB962C8B-B14F-4D97-AF65-F5344CB8AC3E}">
        <p14:creationId xmlns:p14="http://schemas.microsoft.com/office/powerpoint/2010/main" val="489525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sz="1200" kern="1200" dirty="0">
                <a:solidFill>
                  <a:schemeClr val="tx1"/>
                </a:solidFill>
                <a:latin typeface="+mn-lt"/>
                <a:ea typeface="+mn-ea"/>
                <a:cs typeface="+mn-cs"/>
              </a:rPr>
              <a:t>Consistency and Predictability – when our brains know what to expect, our fight or flight system is less likely to be activated (unknowns or inconsistencies are read as potential threats)</a:t>
            </a:r>
            <a:endParaRPr lang="en-US" sz="1100" kern="1200" dirty="0">
              <a:solidFill>
                <a:schemeClr val="tx1"/>
              </a:solidFill>
              <a:latin typeface="+mn-lt"/>
              <a:ea typeface="+mn-ea"/>
              <a:cs typeface="+mn-cs"/>
            </a:endParaRPr>
          </a:p>
          <a:p>
            <a:pPr marL="457200" indent="-457200"/>
            <a:r>
              <a:rPr lang="en-US" sz="1200" kern="1200" dirty="0">
                <a:solidFill>
                  <a:schemeClr val="tx1"/>
                </a:solidFill>
                <a:latin typeface="+mn-lt"/>
                <a:ea typeface="+mn-ea"/>
                <a:cs typeface="+mn-cs"/>
              </a:rPr>
              <a:t>Warmth – smile, check in, convey care and concern</a:t>
            </a:r>
          </a:p>
          <a:p>
            <a:pPr marL="457200" indent="-457200"/>
            <a:r>
              <a:rPr lang="en-US" sz="1200" kern="1200" dirty="0">
                <a:solidFill>
                  <a:schemeClr val="tx1"/>
                </a:solidFill>
                <a:latin typeface="+mn-lt"/>
                <a:ea typeface="+mn-ea"/>
                <a:cs typeface="+mn-cs"/>
              </a:rPr>
              <a:t>Non-judgment and non-defensiveness – judgment and defensiveness trigger amygdala response; ways to correct behavior without judgment?</a:t>
            </a:r>
          </a:p>
          <a:p>
            <a:pPr marL="457200" indent="-457200"/>
            <a:r>
              <a:rPr lang="en-US" sz="1200" kern="1200" dirty="0">
                <a:solidFill>
                  <a:schemeClr val="tx1"/>
                </a:solidFill>
                <a:latin typeface="+mn-lt"/>
                <a:ea typeface="+mn-ea"/>
                <a:cs typeface="+mn-cs"/>
              </a:rPr>
              <a:t>	if we become defensive, we will lose safety.  Defensiveness is a fight or flight reaction, and will trigger the same in others.</a:t>
            </a:r>
          </a:p>
          <a:p>
            <a:pPr marL="457200" indent="-457200"/>
            <a:r>
              <a:rPr lang="en-US" sz="1200" kern="1200" dirty="0">
                <a:solidFill>
                  <a:schemeClr val="tx1"/>
                </a:solidFill>
                <a:latin typeface="+mn-lt"/>
                <a:ea typeface="+mn-ea"/>
                <a:cs typeface="+mn-cs"/>
              </a:rPr>
              <a:t>Reflection </a:t>
            </a:r>
          </a:p>
          <a:p>
            <a:pPr marL="457200" indent="-457200"/>
            <a:r>
              <a:rPr lang="en-US" sz="1200" kern="1200" dirty="0">
                <a:solidFill>
                  <a:schemeClr val="tx1"/>
                </a:solidFill>
                <a:latin typeface="+mn-lt"/>
                <a:ea typeface="+mn-ea"/>
                <a:cs typeface="+mn-cs"/>
              </a:rPr>
              <a:t>Validation </a:t>
            </a:r>
          </a:p>
          <a:p>
            <a:pPr marL="457200" indent="-457200"/>
            <a:r>
              <a:rPr lang="en-US" sz="1200" kern="1200" dirty="0">
                <a:solidFill>
                  <a:schemeClr val="tx1"/>
                </a:solidFill>
                <a:latin typeface="+mn-lt"/>
                <a:ea typeface="+mn-ea"/>
                <a:cs typeface="+mn-cs"/>
              </a:rPr>
              <a:t>Firm yet compassionate boundaries </a:t>
            </a:r>
          </a:p>
          <a:p>
            <a:pPr marL="457200" indent="-457200"/>
            <a:r>
              <a:rPr lang="en-US" sz="1200" kern="1200" dirty="0">
                <a:solidFill>
                  <a:schemeClr val="tx1"/>
                </a:solidFill>
                <a:latin typeface="+mn-lt"/>
                <a:ea typeface="+mn-ea"/>
                <a:cs typeface="+mn-cs"/>
              </a:rPr>
              <a:t>Positive Feedback – reinforces positive behaviors, increases feel good hormones</a:t>
            </a:r>
          </a:p>
          <a:p>
            <a:endParaRPr lang="en-US" dirty="0"/>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28</a:t>
            </a:fld>
            <a:endParaRPr lang="en-US"/>
          </a:p>
        </p:txBody>
      </p:sp>
    </p:spTree>
    <p:extLst>
      <p:ext uri="{BB962C8B-B14F-4D97-AF65-F5344CB8AC3E}">
        <p14:creationId xmlns:p14="http://schemas.microsoft.com/office/powerpoint/2010/main" val="3096964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If there is time, give an example:</a:t>
            </a:r>
          </a:p>
          <a:p>
            <a:r>
              <a:rPr lang="en-US" dirty="0"/>
              <a:t>Have participants tell 30 sec story about a time they had a strong reaction to something; model reflective listening.</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29</a:t>
            </a:fld>
            <a:endParaRPr lang="en-US"/>
          </a:p>
        </p:txBody>
      </p:sp>
    </p:spTree>
    <p:extLst>
      <p:ext uri="{BB962C8B-B14F-4D97-AF65-F5344CB8AC3E}">
        <p14:creationId xmlns:p14="http://schemas.microsoft.com/office/powerpoint/2010/main" val="768840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caveat here is that we are all extremely busy. Acknowledging that is important. That said, this is not only a trauma informed approach but we can argue that it SAVES time by avoiding communication issues that could happen later by not integrating this into our practice.</a:t>
            </a:r>
          </a:p>
        </p:txBody>
      </p:sp>
      <p:sp>
        <p:nvSpPr>
          <p:cNvPr id="4" name="Slide Number Placeholder 3"/>
          <p:cNvSpPr>
            <a:spLocks noGrp="1"/>
          </p:cNvSpPr>
          <p:nvPr>
            <p:ph type="sldNum" sz="quarter" idx="5"/>
          </p:nvPr>
        </p:nvSpPr>
        <p:spPr/>
        <p:txBody>
          <a:bodyPr/>
          <a:lstStyle/>
          <a:p>
            <a:fld id="{D1B5E983-662F-474B-8E6E-AAF60F7E2403}" type="slidenum">
              <a:rPr lang="en-US" smtClean="0"/>
              <a:t>30</a:t>
            </a:fld>
            <a:endParaRPr lang="en-US"/>
          </a:p>
        </p:txBody>
      </p:sp>
    </p:spTree>
    <p:extLst>
      <p:ext uri="{BB962C8B-B14F-4D97-AF65-F5344CB8AC3E}">
        <p14:creationId xmlns:p14="http://schemas.microsoft.com/office/powerpoint/2010/main" val="182294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Reflect back to the 6 core principles</a:t>
            </a:r>
          </a:p>
          <a:p>
            <a:pPr marL="171450" indent="-171450">
              <a:buFont typeface="Arial" panose="020B0604020202020204" pitchFamily="34" charset="0"/>
              <a:buChar char="•"/>
            </a:pPr>
            <a:r>
              <a:rPr lang="en-US" dirty="0"/>
              <a:t>These are different ways that you can integrate social care into trauma care. </a:t>
            </a:r>
          </a:p>
          <a:p>
            <a:pPr marL="171450" indent="-171450">
              <a:buFont typeface="Arial" panose="020B0604020202020204" pitchFamily="34" charset="0"/>
              <a:buChar char="•"/>
            </a:pPr>
            <a:r>
              <a:rPr lang="en-US" dirty="0"/>
              <a:t>First, seek out mechanisms that you can turn to, whether in the hospital or in the community to provide social care. </a:t>
            </a:r>
          </a:p>
          <a:p>
            <a:pPr marL="171450" indent="-171450">
              <a:buFont typeface="Arial" panose="020B0604020202020204" pitchFamily="34" charset="0"/>
              <a:buChar char="•"/>
            </a:pPr>
            <a:r>
              <a:rPr lang="en-US" dirty="0"/>
              <a:t>Social care ranges from hospital-based violence intervention to language and cultural assistance to setting up a medical navigator to assist the person with follow up to augment the HVIP services or supplant them in hospitals without an HVIP. </a:t>
            </a:r>
          </a:p>
          <a:p>
            <a:pPr marL="171450" indent="-171450">
              <a:buFont typeface="Arial" panose="020B0604020202020204" pitchFamily="34" charset="0"/>
              <a:buChar char="•"/>
            </a:pPr>
            <a:r>
              <a:rPr lang="en-US" dirty="0"/>
              <a:t>Educate yourself as to the resources that exist and others that can be developed to support a trauma-informed system of care.</a:t>
            </a:r>
          </a:p>
          <a:p>
            <a:pPr marL="171450" indent="-171450">
              <a:buFont typeface="Arial" panose="020B0604020202020204" pitchFamily="34" charset="0"/>
              <a:buChar char="•"/>
            </a:pPr>
            <a:r>
              <a:rPr lang="en-US" dirty="0"/>
              <a:t>Reach out to supportive community based organizations that are representative of your patient population for dialogue and support for social care possibilities after discharge if this is not already woven into the trauma center.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31</a:t>
            </a:fld>
            <a:endParaRPr lang="en-US"/>
          </a:p>
        </p:txBody>
      </p:sp>
    </p:spTree>
    <p:extLst>
      <p:ext uri="{BB962C8B-B14F-4D97-AF65-F5344CB8AC3E}">
        <p14:creationId xmlns:p14="http://schemas.microsoft.com/office/powerpoint/2010/main" val="290137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Defining SDH aids in understanding the root causes and risk factors for violent injury and allows us to see violence through a public health lens. </a:t>
            </a:r>
          </a:p>
          <a:p>
            <a:pPr marL="171450" indent="-171450">
              <a:buFont typeface="Arial" panose="020B0604020202020204" pitchFamily="34" charset="0"/>
              <a:buChar char="•"/>
            </a:pPr>
            <a:r>
              <a:rPr lang="en-US" dirty="0"/>
              <a:t>Discussing SDH and ACEs sets the understanding of the chronic nature of trauma endured by our violently injured people </a:t>
            </a:r>
          </a:p>
          <a:p>
            <a:pPr marL="171450" indent="-171450">
              <a:buFont typeface="Arial" panose="020B0604020202020204" pitchFamily="34" charset="0"/>
              <a:buChar char="•"/>
            </a:pPr>
            <a:r>
              <a:rPr lang="en-US" dirty="0"/>
              <a:t>The social determinants of health can be defined as the …”READ SLIDE”. </a:t>
            </a:r>
          </a:p>
          <a:p>
            <a:endParaRPr lang="en-US" dirty="0"/>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4</a:t>
            </a:fld>
            <a:endParaRPr lang="en-US"/>
          </a:p>
        </p:txBody>
      </p:sp>
    </p:spTree>
    <p:extLst>
      <p:ext uri="{BB962C8B-B14F-4D97-AF65-F5344CB8AC3E}">
        <p14:creationId xmlns:p14="http://schemas.microsoft.com/office/powerpoint/2010/main" val="4151105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a few points to reflect upon and illustrate what can happen without a trauma informed approach</a:t>
            </a:r>
          </a:p>
          <a:p>
            <a:pPr marL="171450" indent="-171450">
              <a:buFont typeface="Arial" panose="020B0604020202020204" pitchFamily="34" charset="0"/>
              <a:buChar char="•"/>
            </a:pPr>
            <a:r>
              <a:rPr lang="en-US" dirty="0"/>
              <a:t>Can you think of others? </a:t>
            </a:r>
          </a:p>
          <a:p>
            <a:pPr marL="171450" indent="-171450">
              <a:buFont typeface="Arial" panose="020B0604020202020204" pitchFamily="34" charset="0"/>
              <a:buChar char="•"/>
            </a:pPr>
            <a:r>
              <a:rPr lang="en-US" dirty="0"/>
              <a:t>Emphasize that members of the team include Social Workers, Violence Prevention Professionals, patient navigators, Psychologists, </a:t>
            </a:r>
            <a:r>
              <a:rPr lang="en-US" dirty="0" err="1"/>
              <a:t>Psychiatrists..This</a:t>
            </a:r>
            <a:r>
              <a:rPr lang="en-US" dirty="0"/>
              <a:t> still does not require our insistence that someone needs therapy. Having these resources integrated into the team is really important..</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32</a:t>
            </a:fld>
            <a:endParaRPr lang="en-US"/>
          </a:p>
        </p:txBody>
      </p:sp>
    </p:spTree>
    <p:extLst>
      <p:ext uri="{BB962C8B-B14F-4D97-AF65-F5344CB8AC3E}">
        <p14:creationId xmlns:p14="http://schemas.microsoft.com/office/powerpoint/2010/main" val="2618722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way we communicate about a patient, verbally or in the chart matters tremendously. </a:t>
            </a:r>
          </a:p>
          <a:p>
            <a:pPr marL="171450" indent="-171450">
              <a:buFont typeface="Arial" panose="020B0604020202020204" pitchFamily="34" charset="0"/>
              <a:buChar char="•"/>
            </a:pPr>
            <a:r>
              <a:rPr lang="en-US" dirty="0"/>
              <a:t>Remember manifestations of toxic stress can mimic perceived oppositional behavior and it is important to keep this in the forefront of our minds as trauma-informed providers. </a:t>
            </a:r>
          </a:p>
          <a:p>
            <a:pPr marL="171450" indent="-171450">
              <a:buFont typeface="Arial" panose="020B0604020202020204" pitchFamily="34" charset="0"/>
              <a:buChar char="•"/>
            </a:pPr>
            <a:r>
              <a:rPr lang="en-US" dirty="0"/>
              <a:t>Choosing words that are factual and medical, instead of judgmental or perpetuates stereotypes, is exemplifying a trauma informed approach.</a:t>
            </a:r>
          </a:p>
          <a:p>
            <a:pPr marL="171450" indent="-171450">
              <a:buFont typeface="Arial" panose="020B0604020202020204" pitchFamily="34" charset="0"/>
              <a:buChar char="•"/>
            </a:pPr>
            <a:r>
              <a:rPr lang="en-US" dirty="0"/>
              <a:t>Be very careful about choosing words such as depressed or anxious given their mental health </a:t>
            </a:r>
            <a:r>
              <a:rPr lang="en-US" dirty="0" err="1"/>
              <a:t>conotations</a:t>
            </a:r>
            <a:r>
              <a:rPr lang="en-US"/>
              <a:t>.</a:t>
            </a:r>
            <a:endParaRPr lang="en-US" dirty="0"/>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33</a:t>
            </a:fld>
            <a:endParaRPr lang="en-US"/>
          </a:p>
        </p:txBody>
      </p:sp>
    </p:spTree>
    <p:extLst>
      <p:ext uri="{BB962C8B-B14F-4D97-AF65-F5344CB8AC3E}">
        <p14:creationId xmlns:p14="http://schemas.microsoft.com/office/powerpoint/2010/main" val="308807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a traumatic event, it is important to encourage tools that will be helpful for recovery both during hospitalization and after discharge. </a:t>
            </a:r>
          </a:p>
          <a:p>
            <a:pPr marL="628650" lvl="1" indent="-171450">
              <a:buFont typeface="Arial" panose="020B0604020202020204" pitchFamily="34" charset="0"/>
              <a:buChar char="•"/>
            </a:pPr>
            <a:r>
              <a:rPr lang="en-US" dirty="0"/>
              <a:t>These are some ways that you can help by both encouraging these activities as well as helping them to connect to resources.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34</a:t>
            </a:fld>
            <a:endParaRPr lang="en-US"/>
          </a:p>
        </p:txBody>
      </p:sp>
    </p:spTree>
    <p:extLst>
      <p:ext uri="{BB962C8B-B14F-4D97-AF65-F5344CB8AC3E}">
        <p14:creationId xmlns:p14="http://schemas.microsoft.com/office/powerpoint/2010/main" val="126604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Being able to offer social care resources is paramount in trauma informed care.</a:t>
            </a:r>
          </a:p>
          <a:p>
            <a:pPr marL="171450" indent="-171450">
              <a:buFont typeface="Arial" panose="020B0604020202020204" pitchFamily="34" charset="0"/>
              <a:buChar char="•"/>
            </a:pPr>
            <a:r>
              <a:rPr lang="en-US" dirty="0"/>
              <a:t> Addressing social needs is part of taking care of the whole person and includes offering access to resources such as housing, therapy, job placement, food, and more.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35</a:t>
            </a:fld>
            <a:endParaRPr lang="en-US"/>
          </a:p>
        </p:txBody>
      </p:sp>
    </p:spTree>
    <p:extLst>
      <p:ext uri="{BB962C8B-B14F-4D97-AF65-F5344CB8AC3E}">
        <p14:creationId xmlns:p14="http://schemas.microsoft.com/office/powerpoint/2010/main" val="2261187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summarize, trauma centers are comprehensively trauma informed when the personnel are trained in and enact trauma informed care. </a:t>
            </a:r>
          </a:p>
          <a:p>
            <a:pPr marL="171450" indent="-171450">
              <a:buFont typeface="Arial" panose="020B0604020202020204" pitchFamily="34" charset="0"/>
              <a:buChar char="•"/>
            </a:pPr>
            <a:r>
              <a:rPr lang="en-US" dirty="0"/>
              <a:t>Care is integrated into hospital policy and physical layout</a:t>
            </a:r>
          </a:p>
          <a:p>
            <a:pPr marL="171450" indent="-171450">
              <a:buFont typeface="Arial" panose="020B0604020202020204" pitchFamily="34" charset="0"/>
              <a:buChar char="•"/>
            </a:pPr>
            <a:r>
              <a:rPr lang="en-US" dirty="0"/>
              <a:t>And is woven into the practice of ALL providers that come in contact with the patient, including clerks, security, administrators, and more</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36</a:t>
            </a:fld>
            <a:endParaRPr lang="en-US"/>
          </a:p>
        </p:txBody>
      </p:sp>
    </p:spTree>
    <p:extLst>
      <p:ext uri="{BB962C8B-B14F-4D97-AF65-F5344CB8AC3E}">
        <p14:creationId xmlns:p14="http://schemas.microsoft.com/office/powerpoint/2010/main" val="1126801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by providing trauma informed care we can change both experiences.  The patient experience is improved by promoting autonomy, decreasing helplessness, improving communication/trust and relationships. </a:t>
            </a:r>
          </a:p>
          <a:p>
            <a:r>
              <a:rPr lang="en-US" dirty="0"/>
              <a:t>The caregiver experience is also improved by allowing for more empathetic communication, improving job satisfaction, increasing awareness of and reducing bias, and decreasing frustration.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37</a:t>
            </a:fld>
            <a:endParaRPr lang="en-US"/>
          </a:p>
        </p:txBody>
      </p:sp>
    </p:spTree>
    <p:extLst>
      <p:ext uri="{BB962C8B-B14F-4D97-AF65-F5344CB8AC3E}">
        <p14:creationId xmlns:p14="http://schemas.microsoft.com/office/powerpoint/2010/main" val="1461167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activity, you may choose vignettes from the catalogue that has been provided to you. Please spend time discussing an example of what trauma informed care looks like in practice and a scenario that exemplifies a lack of trauma informed practice.</a:t>
            </a:r>
          </a:p>
        </p:txBody>
      </p:sp>
      <p:sp>
        <p:nvSpPr>
          <p:cNvPr id="4" name="Slide Number Placeholder 3"/>
          <p:cNvSpPr>
            <a:spLocks noGrp="1"/>
          </p:cNvSpPr>
          <p:nvPr>
            <p:ph type="sldNum" sz="quarter" idx="5"/>
          </p:nvPr>
        </p:nvSpPr>
        <p:spPr/>
        <p:txBody>
          <a:bodyPr/>
          <a:lstStyle/>
          <a:p>
            <a:fld id="{D1B5E983-662F-474B-8E6E-AAF60F7E2403}" type="slidenum">
              <a:rPr lang="en-US" smtClean="0"/>
              <a:t>38</a:t>
            </a:fld>
            <a:endParaRPr lang="en-US"/>
          </a:p>
        </p:txBody>
      </p:sp>
    </p:spTree>
    <p:extLst>
      <p:ext uri="{BB962C8B-B14F-4D97-AF65-F5344CB8AC3E}">
        <p14:creationId xmlns:p14="http://schemas.microsoft.com/office/powerpoint/2010/main" val="3156655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with the size of the group – divide into topics and have them discuss. If too large to divide, discuss </a:t>
            </a:r>
            <a:r>
              <a:rPr lang="en-US"/>
              <a:t>as group </a:t>
            </a:r>
          </a:p>
        </p:txBody>
      </p:sp>
      <p:sp>
        <p:nvSpPr>
          <p:cNvPr id="4" name="Slide Number Placeholder 3"/>
          <p:cNvSpPr>
            <a:spLocks noGrp="1"/>
          </p:cNvSpPr>
          <p:nvPr>
            <p:ph type="sldNum" sz="quarter" idx="5"/>
          </p:nvPr>
        </p:nvSpPr>
        <p:spPr/>
        <p:txBody>
          <a:bodyPr/>
          <a:lstStyle/>
          <a:p>
            <a:fld id="{D1B5E983-662F-474B-8E6E-AAF60F7E2403}" type="slidenum">
              <a:rPr lang="en-US" smtClean="0"/>
              <a:t>39</a:t>
            </a:fld>
            <a:endParaRPr lang="en-US"/>
          </a:p>
        </p:txBody>
      </p:sp>
    </p:spTree>
    <p:extLst>
      <p:ext uri="{BB962C8B-B14F-4D97-AF65-F5344CB8AC3E}">
        <p14:creationId xmlns:p14="http://schemas.microsoft.com/office/powerpoint/2010/main" val="3008207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portion is led by a member of the community that is heavily impacted by violence. See Instructors Guide</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41</a:t>
            </a:fld>
            <a:endParaRPr lang="en-US"/>
          </a:p>
        </p:txBody>
      </p:sp>
    </p:spTree>
    <p:extLst>
      <p:ext uri="{BB962C8B-B14F-4D97-AF65-F5344CB8AC3E}">
        <p14:creationId xmlns:p14="http://schemas.microsoft.com/office/powerpoint/2010/main" val="3598199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kern="1200" dirty="0">
                <a:solidFill>
                  <a:schemeClr val="tx1"/>
                </a:solidFill>
                <a:effectLst/>
                <a:latin typeface="+mn-lt"/>
                <a:ea typeface="+mn-ea"/>
                <a:cs typeface="+mn-cs"/>
              </a:rPr>
              <a:t>Burnout is “a response to prolonged exposure to occupational stress encompassing feelings of emotional exhaustion, depersonalization, and reduced professional efficacy</a:t>
            </a:r>
            <a:r>
              <a:rPr lang="en-US" dirty="0">
                <a:effectLst/>
              </a:rPr>
              <a:t> </a:t>
            </a:r>
          </a:p>
          <a:p>
            <a:endParaRPr lang="en-US" dirty="0">
              <a:effectLst/>
            </a:endParaRPr>
          </a:p>
          <a:p>
            <a:endParaRPr lang="en-US" dirty="0">
              <a:effectLst/>
            </a:endParaRPr>
          </a:p>
          <a:p>
            <a:r>
              <a:rPr lang="en-US" sz="1200" kern="1200" dirty="0">
                <a:solidFill>
                  <a:schemeClr val="tx1"/>
                </a:solidFill>
                <a:effectLst/>
                <a:latin typeface="+mn-lt"/>
                <a:ea typeface="+mn-ea"/>
                <a:cs typeface="+mn-cs"/>
              </a:rPr>
              <a:t>Compassion fatigue is defined as “stress resulting from exposure to a traumatized individual”.(5)  This condition is characterized by emotional and physical exhaustion leading to a diminished ability to empathize or feel compassion for others and can manifest as burnout.(5)(12) Compassion fatigue is closely related to secondary traumatic stress (STS) or vicarious trauma.</a:t>
            </a:r>
            <a:endParaRPr lang="en-US" dirty="0">
              <a:effectLst/>
            </a:endParaRPr>
          </a:p>
          <a:p>
            <a:endParaRPr lang="en-US" dirty="0">
              <a:effectLst/>
            </a:endParaRPr>
          </a:p>
          <a:p>
            <a:r>
              <a:rPr lang="en-US" sz="1200" kern="1200" dirty="0">
                <a:solidFill>
                  <a:schemeClr val="tx1"/>
                </a:solidFill>
                <a:effectLst/>
                <a:latin typeface="+mn-lt"/>
                <a:ea typeface="+mn-ea"/>
                <a:cs typeface="+mn-cs"/>
              </a:rPr>
              <a:t>“moral distress is the psychological distress of being in a situation in which one is constrained from acting on what one knows to be right.”(4)</a:t>
            </a:r>
            <a:r>
              <a:rPr lang="en-US" dirty="0">
                <a:effectLst/>
              </a:rPr>
              <a:t> </a:t>
            </a:r>
          </a:p>
          <a:p>
            <a:endParaRPr lang="en-US" dirty="0">
              <a:effectLst/>
            </a:endParaRPr>
          </a:p>
          <a:p>
            <a:r>
              <a:rPr lang="en-US" sz="1200" kern="1200" dirty="0">
                <a:solidFill>
                  <a:schemeClr val="tx1"/>
                </a:solidFill>
                <a:effectLst/>
                <a:latin typeface="+mn-lt"/>
                <a:ea typeface="+mn-ea"/>
                <a:cs typeface="+mn-cs"/>
              </a:rPr>
              <a:t>“moral injury” which, originally applied to the experience of war, is perpetrating, failing to prevent, or bearing witness to acts that transgress deeply held moral beliefs and expectations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0BA968E7-6289-F645-BEC5-446B625F034F}" type="slidenum">
              <a:rPr lang="en-US" smtClean="0"/>
              <a:t>42</a:t>
            </a:fld>
            <a:endParaRPr lang="en-US" dirty="0"/>
          </a:p>
        </p:txBody>
      </p:sp>
    </p:spTree>
    <p:extLst>
      <p:ext uri="{BB962C8B-B14F-4D97-AF65-F5344CB8AC3E}">
        <p14:creationId xmlns:p14="http://schemas.microsoft.com/office/powerpoint/2010/main" val="65064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Social Determinants of Health not only impact chronic medical disease, they have a profound impact on risk for violence. </a:t>
            </a:r>
          </a:p>
          <a:p>
            <a:pPr marL="171450" indent="-171450">
              <a:buFont typeface="Arial" panose="020B0604020202020204" pitchFamily="34" charset="0"/>
              <a:buChar char="•"/>
            </a:pPr>
            <a:r>
              <a:rPr lang="en-US" dirty="0"/>
              <a:t>What is important to grasp here is that all of these elements that are the social determinant have a broad, far-reaching impact on every stage of our well-being from infancy to advanced age. </a:t>
            </a:r>
          </a:p>
          <a:p>
            <a:endParaRPr lang="en-US" dirty="0"/>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5</a:t>
            </a:fld>
            <a:endParaRPr lang="en-US"/>
          </a:p>
        </p:txBody>
      </p:sp>
    </p:spTree>
    <p:extLst>
      <p:ext uri="{BB962C8B-B14F-4D97-AF65-F5344CB8AC3E}">
        <p14:creationId xmlns:p14="http://schemas.microsoft.com/office/powerpoint/2010/main" val="4101349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is led by a trained mental health professional. See Instructors Guide</a:t>
            </a:r>
          </a:p>
          <a:p>
            <a:endParaRPr lang="en-US" dirty="0">
              <a:latin typeface="High Tower Text" pitchFamily="18" charset="0"/>
            </a:endParaRPr>
          </a:p>
          <a:p>
            <a:r>
              <a:rPr lang="en-US" sz="1200" b="0" i="0" kern="1200" dirty="0">
                <a:solidFill>
                  <a:schemeClr val="tx1"/>
                </a:solidFill>
                <a:effectLst/>
                <a:latin typeface="+mn-lt"/>
                <a:ea typeface="+mn-ea"/>
                <a:cs typeface="+mn-cs"/>
              </a:rPr>
              <a:t>Vicarious trauma is a result of the empathic response of working with trauma survivors that as a result changes your world view, influences other aspects of your life. Examples: A domestic violence shelter worker may stop being able to believe that any relationship can be healthy. A child abuse investigator may lose trust in anyone who approaches their child. This </a:t>
            </a:r>
            <a:r>
              <a:rPr lang="en-US" sz="1200" b="0" i="0" kern="1200" dirty="0">
                <a:solidFill>
                  <a:schemeClr val="tx1"/>
                </a:solidFill>
                <a:effectLst/>
                <a:latin typeface="High Tower Text" pitchFamily="18" charset="0"/>
                <a:ea typeface="+mn-ea"/>
                <a:cs typeface="+mn-cs"/>
              </a:rPr>
              <a:t>c</a:t>
            </a:r>
            <a:r>
              <a:rPr lang="en-US" dirty="0">
                <a:latin typeface="High Tower Text" pitchFamily="18" charset="0"/>
              </a:rPr>
              <a:t>an include feelings of over-obligation to the work, feeling like you are letting someone down, becoming more cynical as a way to remove yourself from the traumatized individuals, increased fears and concerns about your and your family’s safety, and other similar responses.</a:t>
            </a:r>
          </a:p>
          <a:p>
            <a:endParaRPr lang="en-US" dirty="0">
              <a:latin typeface="High Tower Text" pitchFamily="18" charset="0"/>
            </a:endParaRPr>
          </a:p>
          <a:p>
            <a:r>
              <a:rPr lang="en-US" sz="1200" b="0" i="0" kern="1200" dirty="0">
                <a:solidFill>
                  <a:schemeClr val="tx1"/>
                </a:solidFill>
                <a:effectLst/>
                <a:latin typeface="+mn-lt"/>
                <a:ea typeface="+mn-ea"/>
                <a:cs typeface="+mn-cs"/>
              </a:rPr>
              <a:t>Secondary Traumatic Stress (STS) is more similar to PTSD with the exception of lacking the direct exposure to the event.  STS is caused by hearing the stories and being exposed to the trauma through the victim and their families.</a:t>
            </a:r>
            <a:endParaRPr lang="en-US" dirty="0">
              <a:latin typeface="High Tower Text" pitchFamily="18" charset="0"/>
            </a:endParaRP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43</a:t>
            </a:fld>
            <a:endParaRPr lang="en-US"/>
          </a:p>
        </p:txBody>
      </p:sp>
    </p:spTree>
    <p:extLst>
      <p:ext uri="{BB962C8B-B14F-4D97-AF65-F5344CB8AC3E}">
        <p14:creationId xmlns:p14="http://schemas.microsoft.com/office/powerpoint/2010/main" val="2553660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resources in your area or online for Providers who think they may be experiencing vicarious trauma or secondary trauma</a:t>
            </a:r>
          </a:p>
        </p:txBody>
      </p:sp>
      <p:sp>
        <p:nvSpPr>
          <p:cNvPr id="4" name="Slide Number Placeholder 3"/>
          <p:cNvSpPr>
            <a:spLocks noGrp="1"/>
          </p:cNvSpPr>
          <p:nvPr>
            <p:ph type="sldNum" sz="quarter" idx="5"/>
          </p:nvPr>
        </p:nvSpPr>
        <p:spPr/>
        <p:txBody>
          <a:bodyPr/>
          <a:lstStyle/>
          <a:p>
            <a:fld id="{D1B5E983-662F-474B-8E6E-AAF60F7E2403}" type="slidenum">
              <a:rPr lang="en-US" smtClean="0"/>
              <a:t>44</a:t>
            </a:fld>
            <a:endParaRPr lang="en-US"/>
          </a:p>
        </p:txBody>
      </p:sp>
    </p:spTree>
    <p:extLst>
      <p:ext uri="{BB962C8B-B14F-4D97-AF65-F5344CB8AC3E}">
        <p14:creationId xmlns:p14="http://schemas.microsoft.com/office/powerpoint/2010/main" val="352853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traditionally underestimated the impact of the SDH on our overall health and well-being. </a:t>
            </a:r>
          </a:p>
          <a:p>
            <a:pPr marL="171450" indent="-171450">
              <a:buFont typeface="Arial" panose="020B0604020202020204" pitchFamily="34" charset="0"/>
              <a:buChar char="•"/>
            </a:pPr>
            <a:r>
              <a:rPr lang="en-US" dirty="0"/>
              <a:t>This slide is key because it illustrates that the physical environment, social determinants, and behavioral factors are interrelated and contribute in a dominant fashion to our overall state of health and well being.</a:t>
            </a:r>
          </a:p>
          <a:p>
            <a:pPr marL="171450" indent="-171450">
              <a:buFont typeface="Arial" panose="020B0604020202020204" pitchFamily="34" charset="0"/>
              <a:buChar char="•"/>
            </a:pPr>
            <a:r>
              <a:rPr lang="en-US" dirty="0"/>
              <a:t>Furthermore, we now understand that negative socioeconomic factors are heavily associated with the risk of violence</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6</a:t>
            </a:fld>
            <a:endParaRPr lang="en-US"/>
          </a:p>
        </p:txBody>
      </p:sp>
    </p:spTree>
    <p:extLst>
      <p:ext uri="{BB962C8B-B14F-4D97-AF65-F5344CB8AC3E}">
        <p14:creationId xmlns:p14="http://schemas.microsoft.com/office/powerpoint/2010/main" val="2335347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example of the impact of structural racism and SDH on cardiovascular health but it is relevant in other chronic diseases and violence. </a:t>
            </a:r>
          </a:p>
          <a:p>
            <a:pPr marL="171450" indent="-171450">
              <a:buFont typeface="Arial" panose="020B0604020202020204" pitchFamily="34" charset="0"/>
              <a:buChar char="•"/>
            </a:pPr>
            <a:r>
              <a:rPr lang="en-US" dirty="0"/>
              <a:t>It is important to understand that structural racism was once policy. Just because it is no longer considered official policy does not negate the downstream impact and ongoing inequities that were rooted in structural racism. </a:t>
            </a:r>
          </a:p>
          <a:p>
            <a:pPr marL="171450" indent="-171450">
              <a:buFont typeface="Arial" panose="020B0604020202020204" pitchFamily="34" charset="0"/>
              <a:buChar char="•"/>
            </a:pPr>
            <a:r>
              <a:rPr lang="en-US" dirty="0"/>
              <a:t>Just like in violence, the disease process is just the downstream manifestation of these shared root causes.</a:t>
            </a:r>
          </a:p>
          <a:p>
            <a:pPr marL="171450" indent="-171450">
              <a:buFont typeface="Arial" panose="020B0604020202020204" pitchFamily="34" charset="0"/>
              <a:buChar char="•"/>
            </a:pPr>
            <a:r>
              <a:rPr lang="en-US" dirty="0"/>
              <a:t>INSTRUCTOR NOTE: (GO THROUGH KEY ASPECTS ON EACH HORIZONTAL NODE)</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7</a:t>
            </a:fld>
            <a:endParaRPr lang="en-US"/>
          </a:p>
        </p:txBody>
      </p:sp>
    </p:spTree>
    <p:extLst>
      <p:ext uri="{BB962C8B-B14F-4D97-AF65-F5344CB8AC3E}">
        <p14:creationId xmlns:p14="http://schemas.microsoft.com/office/powerpoint/2010/main" val="212447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as the vast impact of Social Determinants of Health are becoming more appreciated, so are the Adverse Childhood and Community Experiences (ACE’s) that many individuals are subject to. </a:t>
            </a:r>
          </a:p>
          <a:p>
            <a:pPr marL="171450" indent="-171450">
              <a:buFont typeface="Arial" panose="020B0604020202020204" pitchFamily="34" charset="0"/>
              <a:buChar char="•"/>
            </a:pPr>
            <a:r>
              <a:rPr lang="en-US" dirty="0"/>
              <a:t>This is the same population that is susceptible to early chronic disease and violence. </a:t>
            </a:r>
          </a:p>
          <a:p>
            <a:pPr marL="171450" indent="-171450">
              <a:buFont typeface="Arial" panose="020B0604020202020204" pitchFamily="34" charset="0"/>
              <a:buChar char="•"/>
            </a:pPr>
            <a:r>
              <a:rPr lang="en-US" dirty="0"/>
              <a:t>As you can see, household factors, community factors, and environmental factors play a large role in the development of toxic stress in individuals and can reduce the ability of individuals and communities to respond to stressful events.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8</a:t>
            </a:fld>
            <a:endParaRPr lang="en-US"/>
          </a:p>
        </p:txBody>
      </p:sp>
    </p:spTree>
    <p:extLst>
      <p:ext uri="{BB962C8B-B14F-4D97-AF65-F5344CB8AC3E}">
        <p14:creationId xmlns:p14="http://schemas.microsoft.com/office/powerpoint/2010/main" val="46039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High Tower Text" pitchFamily="18" charset="0"/>
              </a:rPr>
              <a:t>Let’s start with a typical fear response. </a:t>
            </a:r>
          </a:p>
          <a:p>
            <a:pPr marL="0" indent="0">
              <a:buFont typeface="Arial" panose="020B0604020202020204" pitchFamily="34" charset="0"/>
              <a:buNone/>
            </a:pPr>
            <a:r>
              <a:rPr lang="en-US" dirty="0">
                <a:latin typeface="High Tower Text" pitchFamily="18" charset="0"/>
              </a:rPr>
              <a:t>Trauma triggers a pattern of biological, cognitive, emotional, and behavioral responses. </a:t>
            </a:r>
          </a:p>
          <a:p>
            <a:endParaRPr lang="en-US" dirty="0">
              <a:latin typeface="High Tower Text" pitchFamily="18" charset="0"/>
            </a:endParaRPr>
          </a:p>
          <a:p>
            <a:r>
              <a:rPr lang="en-US" dirty="0">
                <a:latin typeface="High Tower Text" pitchFamily="18" charset="0"/>
              </a:rPr>
              <a:t>The flight or fight response is triggered when a threat to self is encountered. The body has a natural process for turning off certain body and brain functions and turning others up in order for us to quickly be prepared to run or stay and fight. </a:t>
            </a:r>
          </a:p>
          <a:p>
            <a:endParaRPr lang="en-US" dirty="0">
              <a:latin typeface="High Tower Text" pitchFamily="18" charset="0"/>
            </a:endParaRPr>
          </a:p>
          <a:p>
            <a:r>
              <a:rPr lang="en-US" dirty="0">
                <a:latin typeface="High Tower Text" pitchFamily="18" charset="0"/>
              </a:rPr>
              <a:t>What turns up is the heart rate, blood flow to the legs and arms, breathing, adrenaline, emotion, etc.</a:t>
            </a:r>
          </a:p>
          <a:p>
            <a:r>
              <a:rPr lang="en-US" dirty="0">
                <a:latin typeface="High Tower Text" pitchFamily="18" charset="0"/>
              </a:rPr>
              <a:t>What turns down is the analytical part of the brain, decision making skills, </a:t>
            </a:r>
          </a:p>
          <a:p>
            <a:endParaRPr lang="en-US" dirty="0">
              <a:latin typeface="High Tower Text" pitchFamily="18" charset="0"/>
            </a:endParaRPr>
          </a:p>
          <a:p>
            <a:r>
              <a:rPr lang="en-US" dirty="0">
                <a:latin typeface="High Tower Text" pitchFamily="18" charset="0"/>
              </a:rPr>
              <a:t>When the feared stimulus is no longer present, i.e. the “SAFETY” state, the body then automatically regulates and returns to its normal state. </a:t>
            </a:r>
          </a:p>
          <a:p>
            <a:endParaRPr lang="en-US" dirty="0">
              <a:latin typeface="High Tower Text" pitchFamily="18" charset="0"/>
            </a:endParaRPr>
          </a:p>
          <a:p>
            <a:r>
              <a:rPr lang="en-US" dirty="0">
                <a:latin typeface="High Tower Text" pitchFamily="18" charset="0"/>
              </a:rPr>
              <a:t>So what happens if the safety part never happens? </a:t>
            </a:r>
          </a:p>
          <a:p>
            <a:endParaRPr lang="en-US" dirty="0">
              <a:latin typeface="High Tower Text" pitchFamily="18" charset="0"/>
            </a:endParaRPr>
          </a:p>
          <a:p>
            <a:r>
              <a:rPr lang="en-US" dirty="0">
                <a:latin typeface="High Tower Text" pitchFamily="18" charset="0"/>
              </a:rPr>
              <a:t>For traumatized youth that are repeatedly exposed to frightening, dangerous situations, people, and places, the fear responses never fully shuts off. They are functioning in a state of low level panic (physiologically speaking) on a regular basis because there is never a consistency of safety. This causes a shift in a number of processes that can lead to toxic stress. </a:t>
            </a:r>
            <a:endParaRPr lang="en-US" baseline="0" dirty="0">
              <a:latin typeface="High Tower Text" pitchFamily="18" charset="0"/>
            </a:endParaRP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9</a:t>
            </a:fld>
            <a:endParaRPr lang="en-US"/>
          </a:p>
        </p:txBody>
      </p:sp>
    </p:spTree>
    <p:extLst>
      <p:ext uri="{BB962C8B-B14F-4D97-AF65-F5344CB8AC3E}">
        <p14:creationId xmlns:p14="http://schemas.microsoft.com/office/powerpoint/2010/main" val="201026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High Tower Text" pitchFamily="18" charset="0"/>
              </a:rPr>
              <a:t>Toxic stress is a dangerous form of the stress response and results from </a:t>
            </a:r>
            <a:r>
              <a:rPr lang="en-US" dirty="0">
                <a:solidFill>
                  <a:schemeClr val="tx1"/>
                </a:solidFill>
              </a:rPr>
              <a:t>prolonged and strong activation of the body’s stress response without the balance of a supportive relationship to buffer that response</a:t>
            </a:r>
          </a:p>
          <a:p>
            <a:pPr marL="171450" indent="-171450">
              <a:buFont typeface="Arial" panose="020B0604020202020204" pitchFamily="34" charset="0"/>
              <a:buChar char="•"/>
            </a:pPr>
            <a:r>
              <a:rPr lang="en-US" dirty="0">
                <a:solidFill>
                  <a:schemeClr val="tx1"/>
                </a:solidFill>
                <a:latin typeface="High Tower Text" pitchFamily="18" charset="0"/>
              </a:rPr>
              <a:t>When this form of stress is experienced early in development especially through ACE’s and the negative impact of the Social Determinants of Health, it can greatly impact brain dev and metabolic systems. </a:t>
            </a:r>
          </a:p>
          <a:p>
            <a:pPr>
              <a:buFont typeface="Arial" panose="020B0604020202020204" pitchFamily="34" charset="0"/>
              <a:buChar char="•"/>
            </a:pPr>
            <a:r>
              <a:rPr lang="en-US" dirty="0">
                <a:solidFill>
                  <a:schemeClr val="tx1"/>
                </a:solidFill>
              </a:rPr>
              <a:t>Negatively impacts:</a:t>
            </a:r>
          </a:p>
          <a:p>
            <a:pPr lvl="1">
              <a:buFont typeface="Arial" panose="020B0604020202020204" pitchFamily="34" charset="0"/>
              <a:buChar char="•"/>
            </a:pPr>
            <a:r>
              <a:rPr lang="en-US" dirty="0">
                <a:solidFill>
                  <a:schemeClr val="tx1"/>
                </a:solidFill>
              </a:rPr>
              <a:t>Learning</a:t>
            </a:r>
            <a:endParaRPr lang="en-US" dirty="0"/>
          </a:p>
          <a:p>
            <a:pPr lvl="1">
              <a:buFont typeface="Arial" panose="020B0604020202020204" pitchFamily="34" charset="0"/>
              <a:buChar char="•"/>
            </a:pPr>
            <a:r>
              <a:rPr lang="en-US" dirty="0">
                <a:solidFill>
                  <a:schemeClr val="tx1"/>
                </a:solidFill>
              </a:rPr>
              <a:t>Behavior</a:t>
            </a:r>
            <a:endParaRPr lang="en-US" dirty="0"/>
          </a:p>
          <a:p>
            <a:pPr>
              <a:buFont typeface="Arial" panose="020B0604020202020204" pitchFamily="34" charset="0"/>
              <a:buChar char="•"/>
            </a:pPr>
            <a:r>
              <a:rPr lang="en-US" dirty="0">
                <a:solidFill>
                  <a:schemeClr val="tx1"/>
                </a:solidFill>
              </a:rPr>
              <a:t>Can lead to the development of stress-related physical and mental illness</a:t>
            </a:r>
          </a:p>
          <a:p>
            <a:pPr marL="171450" indent="-171450">
              <a:buFont typeface="Arial" panose="020B0604020202020204" pitchFamily="34" charset="0"/>
              <a:buChar char="•"/>
            </a:pPr>
            <a:r>
              <a:rPr lang="en-US" dirty="0">
                <a:solidFill>
                  <a:schemeClr val="tx1"/>
                </a:solidFill>
                <a:latin typeface="High Tower Text" pitchFamily="18" charset="0"/>
              </a:rPr>
              <a:t>Finally, </a:t>
            </a:r>
            <a:r>
              <a:rPr lang="en-US" dirty="0">
                <a:latin typeface="High Tower Text" pitchFamily="18" charset="0"/>
              </a:rPr>
              <a:t>Historical trauma can be defined as the cumulative emotional and </a:t>
            </a:r>
            <a:r>
              <a:rPr lang="en-US" dirty="0">
                <a:latin typeface="High Tower Text" pitchFamily="18" charset="0"/>
                <a:hlinkClick r:id="rId3" action="ppaction://hlinkfile" tooltip="Psychological trauma"/>
              </a:rPr>
              <a:t>psychological wounding</a:t>
            </a:r>
            <a:r>
              <a:rPr lang="en-US" dirty="0">
                <a:latin typeface="High Tower Text" pitchFamily="18" charset="0"/>
              </a:rPr>
              <a:t>, over the lifespan and across generations, emanating from massive group trauma experiences. </a:t>
            </a:r>
          </a:p>
          <a:p>
            <a:pPr marL="171450" indent="-171450">
              <a:buFont typeface="Arial" panose="020B0604020202020204" pitchFamily="34" charset="0"/>
              <a:buChar char="•"/>
            </a:pPr>
            <a:r>
              <a:rPr lang="en-US" dirty="0">
                <a:latin typeface="High Tower Text" pitchFamily="18" charset="0"/>
              </a:rPr>
              <a:t>An example is intergenerational trauma, which is the general idea that a trauma an individual experiences in an earlier generation can have effects that reach into the lives of future generations. </a:t>
            </a:r>
          </a:p>
          <a:p>
            <a:pPr marL="628650" lvl="1" indent="-171450">
              <a:buFont typeface="Arial" panose="020B0604020202020204" pitchFamily="34" charset="0"/>
              <a:buChar char="•"/>
            </a:pPr>
            <a:r>
              <a:rPr lang="en-US" dirty="0">
                <a:latin typeface="High Tower Text" pitchFamily="18" charset="0"/>
              </a:rPr>
              <a:t>For example, a pattern of maternal abandonment of a child at a young age might be seen across three generations</a:t>
            </a:r>
          </a:p>
          <a:p>
            <a:pPr marL="171450" lvl="0" indent="-171450">
              <a:buFont typeface="Arial" panose="020B0604020202020204" pitchFamily="34" charset="0"/>
              <a:buChar char="•"/>
            </a:pPr>
            <a:r>
              <a:rPr lang="en-US" dirty="0">
                <a:latin typeface="High Tower Text" pitchFamily="18" charset="0"/>
              </a:rPr>
              <a:t>Complex trauma- when an individual experiences a number of different types of trauma and the aggregate of those experiences results in a number of difficulties and challenges in their lives; </a:t>
            </a:r>
          </a:p>
          <a:p>
            <a:pPr marL="628650" lvl="1" indent="-171450">
              <a:buFont typeface="Arial" panose="020B0604020202020204" pitchFamily="34" charset="0"/>
              <a:buChar char="•"/>
            </a:pPr>
            <a:r>
              <a:rPr lang="en-US" dirty="0">
                <a:latin typeface="High Tower Text" pitchFamily="18" charset="0"/>
              </a:rPr>
              <a:t>This also involves repeated exposure to traumatic loss and suffering and can have a significant impact on an individual or group of individuals. </a:t>
            </a:r>
          </a:p>
          <a:p>
            <a:pPr marL="628650" lvl="1" indent="-171450">
              <a:buFont typeface="Arial" panose="020B0604020202020204" pitchFamily="34" charset="0"/>
              <a:buChar char="•"/>
            </a:pPr>
            <a:r>
              <a:rPr lang="en-US" dirty="0">
                <a:latin typeface="High Tower Text" pitchFamily="18" charset="0"/>
              </a:rPr>
              <a:t>If you think about this on a family and community level, it becomes hard to imagine how a community can lift themselves out of the cycle of poor health and poverty. </a:t>
            </a:r>
          </a:p>
          <a:p>
            <a:endParaRPr lang="en-US" dirty="0"/>
          </a:p>
        </p:txBody>
      </p:sp>
      <p:sp>
        <p:nvSpPr>
          <p:cNvPr id="4" name="Slide Number Placeholder 3"/>
          <p:cNvSpPr>
            <a:spLocks noGrp="1"/>
          </p:cNvSpPr>
          <p:nvPr>
            <p:ph type="sldNum" sz="quarter" idx="5"/>
          </p:nvPr>
        </p:nvSpPr>
        <p:spPr/>
        <p:txBody>
          <a:bodyPr/>
          <a:lstStyle/>
          <a:p>
            <a:fld id="{D1B5E983-662F-474B-8E6E-AAF60F7E2403}" type="slidenum">
              <a:rPr lang="en-US" smtClean="0"/>
              <a:t>10</a:t>
            </a:fld>
            <a:endParaRPr lang="en-US"/>
          </a:p>
        </p:txBody>
      </p:sp>
    </p:spTree>
    <p:extLst>
      <p:ext uri="{BB962C8B-B14F-4D97-AF65-F5344CB8AC3E}">
        <p14:creationId xmlns:p14="http://schemas.microsoft.com/office/powerpoint/2010/main" val="360658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9863E1-F7F1-A547-A814-5307858DB1D6}"/>
              </a:ext>
            </a:extLst>
          </p:cNvPr>
          <p:cNvSpPr>
            <a:spLocks noGrp="1"/>
          </p:cNvSpPr>
          <p:nvPr>
            <p:ph type="body" sz="quarter" idx="10" hasCustomPrompt="1"/>
          </p:nvPr>
        </p:nvSpPr>
        <p:spPr>
          <a:xfrm>
            <a:off x="457200" y="2198369"/>
            <a:ext cx="8153400" cy="754381"/>
          </a:xfrm>
          <a:prstGeom prst="rect">
            <a:avLst/>
          </a:prstGeom>
        </p:spPr>
        <p:txBody>
          <a:bodyPr/>
          <a:lstStyle>
            <a:lvl1pPr marL="0" indent="0" algn="ctr">
              <a:buFontTx/>
              <a:buNone/>
              <a:defRPr sz="4000" b="1" i="0" kern="14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title</a:t>
            </a:r>
          </a:p>
        </p:txBody>
      </p:sp>
      <p:sp>
        <p:nvSpPr>
          <p:cNvPr id="4" name="Text Placeholder 2">
            <a:extLst>
              <a:ext uri="{FF2B5EF4-FFF2-40B4-BE49-F238E27FC236}">
                <a16:creationId xmlns:a16="http://schemas.microsoft.com/office/drawing/2014/main" id="{ABB90380-6198-EF48-AB73-CDF4C5CDA9AE}"/>
              </a:ext>
            </a:extLst>
          </p:cNvPr>
          <p:cNvSpPr>
            <a:spLocks noGrp="1"/>
          </p:cNvSpPr>
          <p:nvPr>
            <p:ph type="body" sz="quarter" idx="11" hasCustomPrompt="1"/>
          </p:nvPr>
        </p:nvSpPr>
        <p:spPr>
          <a:xfrm>
            <a:off x="457200" y="3028950"/>
            <a:ext cx="8153400" cy="457200"/>
          </a:xfrm>
          <a:prstGeom prst="rect">
            <a:avLst/>
          </a:prstGeom>
        </p:spPr>
        <p:txBody>
          <a:bodyPr anchor="t" anchorCtr="0"/>
          <a:lstStyle>
            <a:lvl1pPr marL="0" indent="0" algn="ctr">
              <a:buFontTx/>
              <a:buNone/>
              <a:defRPr sz="2400" b="0" i="0" kern="2000" cap="none" spc="3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here to add a subtitle</a:t>
            </a:r>
          </a:p>
        </p:txBody>
      </p:sp>
    </p:spTree>
    <p:extLst>
      <p:ext uri="{BB962C8B-B14F-4D97-AF65-F5344CB8AC3E}">
        <p14:creationId xmlns:p14="http://schemas.microsoft.com/office/powerpoint/2010/main" val="384725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Divider 1">
    <p:spTree>
      <p:nvGrpSpPr>
        <p:cNvPr id="1" name=""/>
        <p:cNvGrpSpPr/>
        <p:nvPr/>
      </p:nvGrpSpPr>
      <p:grpSpPr>
        <a:xfrm>
          <a:off x="0" y="0"/>
          <a:ext cx="0" cy="0"/>
          <a:chOff x="0" y="0"/>
          <a:chExt cx="0" cy="0"/>
        </a:xfrm>
      </p:grpSpPr>
      <p:pic>
        <p:nvPicPr>
          <p:cNvPr id="4" name="Picture 3" descr="A person wearing a mask&#10;&#10;Description automatically generated with low confidence">
            <a:extLst>
              <a:ext uri="{FF2B5EF4-FFF2-40B4-BE49-F238E27FC236}">
                <a16:creationId xmlns:a16="http://schemas.microsoft.com/office/drawing/2014/main" id="{0C1CB1BC-AD8A-0245-B71D-198722F83D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29" b="5029"/>
          <a:stretch/>
        </p:blipFill>
        <p:spPr>
          <a:xfrm>
            <a:off x="0" y="-1"/>
            <a:ext cx="9144000" cy="5143501"/>
          </a:xfrm>
          <a:prstGeom prst="rect">
            <a:avLst/>
          </a:prstGeom>
        </p:spPr>
      </p:pic>
      <p:sp>
        <p:nvSpPr>
          <p:cNvPr id="5" name="Text Placeholder 6">
            <a:extLst>
              <a:ext uri="{FF2B5EF4-FFF2-40B4-BE49-F238E27FC236}">
                <a16:creationId xmlns:a16="http://schemas.microsoft.com/office/drawing/2014/main" id="{921C6010-21EA-9B49-8A4D-03AF9AC12F97}"/>
              </a:ext>
            </a:extLst>
          </p:cNvPr>
          <p:cNvSpPr>
            <a:spLocks noGrp="1"/>
          </p:cNvSpPr>
          <p:nvPr>
            <p:ph type="body" sz="quarter" idx="10" hasCustomPrompt="1"/>
          </p:nvPr>
        </p:nvSpPr>
        <p:spPr>
          <a:xfrm>
            <a:off x="457200" y="666749"/>
            <a:ext cx="3048000" cy="3810000"/>
          </a:xfrm>
          <a:prstGeom prst="rect">
            <a:avLst/>
          </a:prstGeom>
        </p:spPr>
        <p:txBody>
          <a:bodyPr anchor="ct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subsection title or callout</a:t>
            </a:r>
          </a:p>
        </p:txBody>
      </p:sp>
      <p:pic>
        <p:nvPicPr>
          <p:cNvPr id="6" name="Picture 5" descr="A picture containing text, clipart&#10;&#10;Description automatically generated">
            <a:extLst>
              <a:ext uri="{FF2B5EF4-FFF2-40B4-BE49-F238E27FC236}">
                <a16:creationId xmlns:a16="http://schemas.microsoft.com/office/drawing/2014/main" id="{AFEFD27E-976C-6C40-8823-97438B2AB7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Tree>
    <p:extLst>
      <p:ext uri="{BB962C8B-B14F-4D97-AF65-F5344CB8AC3E}">
        <p14:creationId xmlns:p14="http://schemas.microsoft.com/office/powerpoint/2010/main" val="107193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1CB1BC-AD8A-0245-B71D-198722F83D6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786" b="7786"/>
          <a:stretch/>
        </p:blipFill>
        <p:spPr>
          <a:xfrm>
            <a:off x="0" y="-1"/>
            <a:ext cx="9144000" cy="5143501"/>
          </a:xfrm>
          <a:prstGeom prst="rect">
            <a:avLst/>
          </a:prstGeom>
        </p:spPr>
      </p:pic>
      <p:sp>
        <p:nvSpPr>
          <p:cNvPr id="5" name="Text Placeholder 6">
            <a:extLst>
              <a:ext uri="{FF2B5EF4-FFF2-40B4-BE49-F238E27FC236}">
                <a16:creationId xmlns:a16="http://schemas.microsoft.com/office/drawing/2014/main" id="{921C6010-21EA-9B49-8A4D-03AF9AC12F97}"/>
              </a:ext>
            </a:extLst>
          </p:cNvPr>
          <p:cNvSpPr>
            <a:spLocks noGrp="1"/>
          </p:cNvSpPr>
          <p:nvPr>
            <p:ph type="body" sz="quarter" idx="10" hasCustomPrompt="1"/>
          </p:nvPr>
        </p:nvSpPr>
        <p:spPr>
          <a:xfrm>
            <a:off x="457200" y="666749"/>
            <a:ext cx="3048000" cy="3810000"/>
          </a:xfrm>
          <a:prstGeom prst="rect">
            <a:avLst/>
          </a:prstGeom>
        </p:spPr>
        <p:txBody>
          <a:bodyPr anchor="ctr"/>
          <a:lstStyle>
            <a:lvl1pPr marL="0" indent="0" algn="ctr">
              <a:buNone/>
              <a:defRPr sz="32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subsection title or callout</a:t>
            </a:r>
          </a:p>
        </p:txBody>
      </p:sp>
      <p:pic>
        <p:nvPicPr>
          <p:cNvPr id="6" name="Picture 5" descr="A picture containing text, clipart&#10;&#10;Description automatically generated">
            <a:extLst>
              <a:ext uri="{FF2B5EF4-FFF2-40B4-BE49-F238E27FC236}">
                <a16:creationId xmlns:a16="http://schemas.microsoft.com/office/drawing/2014/main" id="{19388F07-642F-074F-A8DF-7059E4C318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Tree>
    <p:extLst>
      <p:ext uri="{BB962C8B-B14F-4D97-AF65-F5344CB8AC3E}">
        <p14:creationId xmlns:p14="http://schemas.microsoft.com/office/powerpoint/2010/main" val="351481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Divi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3ADD5A-F4A0-BF45-92D6-BCE0EAAFE2F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A139A384-D9A1-3144-A1A9-9EA530F4AC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
        <p:nvSpPr>
          <p:cNvPr id="7" name="Text Placeholder 6">
            <a:extLst>
              <a:ext uri="{FF2B5EF4-FFF2-40B4-BE49-F238E27FC236}">
                <a16:creationId xmlns:a16="http://schemas.microsoft.com/office/drawing/2014/main" id="{C0C9C75C-4C47-1748-8326-CE234F67A20A}"/>
              </a:ext>
            </a:extLst>
          </p:cNvPr>
          <p:cNvSpPr>
            <a:spLocks noGrp="1"/>
          </p:cNvSpPr>
          <p:nvPr>
            <p:ph type="body" sz="quarter" idx="10" hasCustomPrompt="1"/>
          </p:nvPr>
        </p:nvSpPr>
        <p:spPr>
          <a:xfrm>
            <a:off x="1181100" y="2076450"/>
            <a:ext cx="6781800" cy="990600"/>
          </a:xfrm>
          <a:prstGeom prst="rect">
            <a:avLst/>
          </a:prstGeom>
        </p:spPr>
        <p:txBody>
          <a:bodyP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subsection title or callout</a:t>
            </a:r>
          </a:p>
        </p:txBody>
      </p:sp>
    </p:spTree>
    <p:extLst>
      <p:ext uri="{BB962C8B-B14F-4D97-AF65-F5344CB8AC3E}">
        <p14:creationId xmlns:p14="http://schemas.microsoft.com/office/powerpoint/2010/main" val="246140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3ADD5A-F4A0-BF45-92D6-BCE0EAAFE2F9}"/>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866F811F-1EB8-7744-B957-71645B04F2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
        <p:nvSpPr>
          <p:cNvPr id="6" name="Text Placeholder 6">
            <a:extLst>
              <a:ext uri="{FF2B5EF4-FFF2-40B4-BE49-F238E27FC236}">
                <a16:creationId xmlns:a16="http://schemas.microsoft.com/office/drawing/2014/main" id="{A9BD8CF0-789A-944F-A79F-355C7534CBFF}"/>
              </a:ext>
            </a:extLst>
          </p:cNvPr>
          <p:cNvSpPr>
            <a:spLocks noGrp="1"/>
          </p:cNvSpPr>
          <p:nvPr>
            <p:ph type="body" sz="quarter" idx="10" hasCustomPrompt="1"/>
          </p:nvPr>
        </p:nvSpPr>
        <p:spPr>
          <a:xfrm>
            <a:off x="1181100" y="2076450"/>
            <a:ext cx="6781800" cy="990600"/>
          </a:xfrm>
          <a:prstGeom prst="rect">
            <a:avLst/>
          </a:prstGeom>
        </p:spPr>
        <p:txBody>
          <a:bodyP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subsection title or callout</a:t>
            </a:r>
          </a:p>
        </p:txBody>
      </p:sp>
    </p:spTree>
    <p:extLst>
      <p:ext uri="{BB962C8B-B14F-4D97-AF65-F5344CB8AC3E}">
        <p14:creationId xmlns:p14="http://schemas.microsoft.com/office/powerpoint/2010/main" val="409578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Divider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3ADD5A-F4A0-BF45-92D6-BCE0EAAFE2F9}"/>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8B4ACB3E-F2FF-7F4A-A149-BB24FC8FA8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7600" y="4527428"/>
            <a:ext cx="1371600" cy="406522"/>
          </a:xfrm>
          <a:prstGeom prst="rect">
            <a:avLst/>
          </a:prstGeom>
        </p:spPr>
      </p:pic>
      <p:sp>
        <p:nvSpPr>
          <p:cNvPr id="6" name="Text Placeholder 6">
            <a:extLst>
              <a:ext uri="{FF2B5EF4-FFF2-40B4-BE49-F238E27FC236}">
                <a16:creationId xmlns:a16="http://schemas.microsoft.com/office/drawing/2014/main" id="{E0765BAF-81E9-C44E-B916-5F14021FF4EE}"/>
              </a:ext>
            </a:extLst>
          </p:cNvPr>
          <p:cNvSpPr>
            <a:spLocks noGrp="1"/>
          </p:cNvSpPr>
          <p:nvPr>
            <p:ph type="body" sz="quarter" idx="10" hasCustomPrompt="1"/>
          </p:nvPr>
        </p:nvSpPr>
        <p:spPr>
          <a:xfrm>
            <a:off x="1181100" y="2076450"/>
            <a:ext cx="6781800" cy="990600"/>
          </a:xfrm>
          <a:prstGeom prst="rect">
            <a:avLst/>
          </a:prstGeom>
        </p:spPr>
        <p:txBody>
          <a:bodyPr/>
          <a:lstStyle>
            <a:lvl1pPr marL="0" indent="0" algn="ctr">
              <a:buNone/>
              <a:defRPr sz="3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subsection title or callout</a:t>
            </a:r>
          </a:p>
        </p:txBody>
      </p:sp>
    </p:spTree>
    <p:extLst>
      <p:ext uri="{BB962C8B-B14F-4D97-AF65-F5344CB8AC3E}">
        <p14:creationId xmlns:p14="http://schemas.microsoft.com/office/powerpoint/2010/main" val="2285612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1F2E0238-69E6-46AB-BF00-E8D145CF65F0}"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922D7-B945-4BEF-8FFC-4931F644A332}" type="slidenum">
              <a:rPr lang="en-US" smtClean="0"/>
              <a:t>‹#›</a:t>
            </a:fld>
            <a:endParaRPr lang="en-US"/>
          </a:p>
        </p:txBody>
      </p:sp>
    </p:spTree>
    <p:extLst>
      <p:ext uri="{BB962C8B-B14F-4D97-AF65-F5344CB8AC3E}">
        <p14:creationId xmlns:p14="http://schemas.microsoft.com/office/powerpoint/2010/main" val="719492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BAE3-BB88-416B-C268-F0381C6AE21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E9E2099-A20E-434B-43FD-615C7F3C89F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871F09-D377-4DF5-9813-F10A3014EADE}"/>
              </a:ext>
            </a:extLst>
          </p:cNvPr>
          <p:cNvSpPr>
            <a:spLocks noGrp="1"/>
          </p:cNvSpPr>
          <p:nvPr>
            <p:ph type="dt" sz="half" idx="10"/>
          </p:nvPr>
        </p:nvSpPr>
        <p:spPr/>
        <p:txBody>
          <a:bodyPr/>
          <a:lstStyle/>
          <a:p>
            <a:fld id="{82E3E642-5BD9-D545-8B3A-80A4E1EED650}" type="datetimeFigureOut">
              <a:rPr lang="en-US" smtClean="0"/>
              <a:t>10/21/2024</a:t>
            </a:fld>
            <a:endParaRPr lang="en-US"/>
          </a:p>
        </p:txBody>
      </p:sp>
      <p:sp>
        <p:nvSpPr>
          <p:cNvPr id="5" name="Footer Placeholder 4">
            <a:extLst>
              <a:ext uri="{FF2B5EF4-FFF2-40B4-BE49-F238E27FC236}">
                <a16:creationId xmlns:a16="http://schemas.microsoft.com/office/drawing/2014/main" id="{99CAFF10-67B4-3381-E9D9-FDE8E9E5E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06A35-DB38-FD94-80E9-9301D17E2F3C}"/>
              </a:ext>
            </a:extLst>
          </p:cNvPr>
          <p:cNvSpPr>
            <a:spLocks noGrp="1"/>
          </p:cNvSpPr>
          <p:nvPr>
            <p:ph type="sldNum" sz="quarter" idx="12"/>
          </p:nvPr>
        </p:nvSpPr>
        <p:spPr/>
        <p:txBody>
          <a:bodyPr/>
          <a:lstStyle/>
          <a:p>
            <a:fld id="{AF2141F0-B0C4-2144-B3DE-90F67993DF5E}" type="slidenum">
              <a:rPr lang="en-US" smtClean="0"/>
              <a:t>‹#›</a:t>
            </a:fld>
            <a:endParaRPr lang="en-US"/>
          </a:p>
        </p:txBody>
      </p:sp>
    </p:spTree>
    <p:extLst>
      <p:ext uri="{BB962C8B-B14F-4D97-AF65-F5344CB8AC3E}">
        <p14:creationId xmlns:p14="http://schemas.microsoft.com/office/powerpoint/2010/main" val="103432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BC2CBC5B-8B00-E54F-8AE1-593E628259FF}"/>
              </a:ext>
            </a:extLst>
          </p:cNvPr>
          <p:cNvSpPr>
            <a:spLocks noGrp="1"/>
          </p:cNvSpPr>
          <p:nvPr>
            <p:ph type="body" sz="quarter" idx="13" hasCustomPrompt="1"/>
          </p:nvPr>
        </p:nvSpPr>
        <p:spPr>
          <a:xfrm>
            <a:off x="620110" y="895211"/>
            <a:ext cx="7848600" cy="411092"/>
          </a:xfrm>
          <a:prstGeom prst="rect">
            <a:avLst/>
          </a:prstGeom>
        </p:spPr>
        <p:txBody>
          <a:bodyPr/>
          <a:lstStyle>
            <a:lvl1pPr marL="0" indent="0">
              <a:buFontTx/>
              <a:buNone/>
              <a:defRPr sz="2000" b="0" i="0" baseline="0">
                <a:solidFill>
                  <a:schemeClr val="accent2"/>
                </a:solidFill>
                <a:latin typeface="Open Sans" panose="020B0606030504020204" pitchFamily="34" charset="0"/>
                <a:cs typeface="Calibri" panose="020F050202020403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dirty="0"/>
              <a:t>Click to edit title</a:t>
            </a:r>
          </a:p>
        </p:txBody>
      </p:sp>
      <p:sp>
        <p:nvSpPr>
          <p:cNvPr id="8" name="Text Placeholder 12">
            <a:extLst>
              <a:ext uri="{FF2B5EF4-FFF2-40B4-BE49-F238E27FC236}">
                <a16:creationId xmlns:a16="http://schemas.microsoft.com/office/drawing/2014/main" id="{971F055A-F39F-9E49-9FDC-93BF30D0AEB0}"/>
              </a:ext>
            </a:extLst>
          </p:cNvPr>
          <p:cNvSpPr>
            <a:spLocks noGrp="1"/>
          </p:cNvSpPr>
          <p:nvPr>
            <p:ph type="body" sz="quarter" idx="14" hasCustomPrompt="1"/>
          </p:nvPr>
        </p:nvSpPr>
        <p:spPr>
          <a:xfrm>
            <a:off x="620110" y="1418422"/>
            <a:ext cx="7848600" cy="3058328"/>
          </a:xfrm>
          <a:prstGeom prst="rect">
            <a:avLst/>
          </a:prstGeom>
        </p:spPr>
        <p:txBody>
          <a:bodyPr/>
          <a:lstStyle>
            <a:lvl1pPr marL="171450" indent="-171450">
              <a:buFont typeface="Arial" panose="020B0604020202020204" pitchFamily="34" charset="0"/>
              <a:buChar char="•"/>
              <a:defRPr sz="16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1200150" indent="-28575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dirty="0"/>
              <a:t>Click to add body copy</a:t>
            </a:r>
          </a:p>
          <a:p>
            <a:pPr lvl="2"/>
            <a:endParaRPr lang="en-US" dirty="0"/>
          </a:p>
          <a:p>
            <a:pPr lvl="1"/>
            <a:endParaRPr lang="en-US" dirty="0"/>
          </a:p>
          <a:p>
            <a:pPr lvl="2"/>
            <a:endParaRPr lang="en-US" dirty="0"/>
          </a:p>
        </p:txBody>
      </p:sp>
      <p:sp>
        <p:nvSpPr>
          <p:cNvPr id="9" name="Title 1">
            <a:extLst>
              <a:ext uri="{FF2B5EF4-FFF2-40B4-BE49-F238E27FC236}">
                <a16:creationId xmlns:a16="http://schemas.microsoft.com/office/drawing/2014/main" id="{A184D6B8-C8CE-1D45-97A2-11290298BDC1}"/>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rgbClr val="0E2246"/>
                </a:solidFill>
                <a:latin typeface="Open Sans" panose="020B0606030504020204" pitchFamily="34" charset="0"/>
                <a:cs typeface="Open Sans" panose="020B0606030504020204" pitchFamily="34" charset="0"/>
              </a:defRPr>
            </a:lvl1pPr>
          </a:lstStyle>
          <a:p>
            <a:r>
              <a:rPr lang="en-US" dirty="0"/>
              <a:t>Slide Title</a:t>
            </a:r>
          </a:p>
        </p:txBody>
      </p:sp>
    </p:spTree>
    <p:extLst>
      <p:ext uri="{BB962C8B-B14F-4D97-AF65-F5344CB8AC3E}">
        <p14:creationId xmlns:p14="http://schemas.microsoft.com/office/powerpoint/2010/main" val="296161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C989AC13-2AD0-D14A-9AAE-20FA58713CE0}"/>
              </a:ext>
            </a:extLst>
          </p:cNvPr>
          <p:cNvSpPr>
            <a:spLocks noGrp="1"/>
          </p:cNvSpPr>
          <p:nvPr>
            <p:ph type="body" sz="quarter" idx="13" hasCustomPrompt="1"/>
          </p:nvPr>
        </p:nvSpPr>
        <p:spPr>
          <a:xfrm>
            <a:off x="620110" y="895211"/>
            <a:ext cx="7848600" cy="411092"/>
          </a:xfrm>
          <a:prstGeom prst="rect">
            <a:avLst/>
          </a:prstGeom>
        </p:spPr>
        <p:txBody>
          <a:bodyPr/>
          <a:lstStyle>
            <a:lvl1pPr marL="0" indent="0">
              <a:buFontTx/>
              <a:buNone/>
              <a:defRPr sz="2000" b="0" i="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dirty="0"/>
              <a:t>Click to edit title</a:t>
            </a:r>
          </a:p>
        </p:txBody>
      </p:sp>
      <p:sp>
        <p:nvSpPr>
          <p:cNvPr id="8" name="Text Placeholder 12">
            <a:extLst>
              <a:ext uri="{FF2B5EF4-FFF2-40B4-BE49-F238E27FC236}">
                <a16:creationId xmlns:a16="http://schemas.microsoft.com/office/drawing/2014/main" id="{92275A4D-E563-244F-A839-638981B3EC74}"/>
              </a:ext>
            </a:extLst>
          </p:cNvPr>
          <p:cNvSpPr>
            <a:spLocks noGrp="1"/>
          </p:cNvSpPr>
          <p:nvPr>
            <p:ph type="body" sz="quarter" idx="14" hasCustomPrompt="1"/>
          </p:nvPr>
        </p:nvSpPr>
        <p:spPr>
          <a:xfrm>
            <a:off x="620110" y="1418422"/>
            <a:ext cx="3723290" cy="3058328"/>
          </a:xfrm>
          <a:prstGeom prst="rect">
            <a:avLst/>
          </a:prstGeom>
        </p:spPr>
        <p:txBody>
          <a:bodyPr/>
          <a:lstStyle>
            <a:lvl1pPr marL="171450" indent="-171450">
              <a:buFont typeface="Arial" panose="020B0604020202020204" pitchFamily="34" charset="0"/>
              <a:buChar char="•"/>
              <a:defRPr sz="16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800100" indent="-34290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914400" indent="0">
              <a:buFont typeface="Arial" panose="020B0604020202020204" pitchFamily="34" charset="0"/>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dirty="0"/>
              <a:t>Click to add body copy</a:t>
            </a:r>
          </a:p>
        </p:txBody>
      </p:sp>
      <p:sp>
        <p:nvSpPr>
          <p:cNvPr id="9" name="Title 1">
            <a:extLst>
              <a:ext uri="{FF2B5EF4-FFF2-40B4-BE49-F238E27FC236}">
                <a16:creationId xmlns:a16="http://schemas.microsoft.com/office/drawing/2014/main" id="{A2B393DE-063E-D048-B167-2E68EB8F3BEB}"/>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rgbClr val="0E224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Slide Title</a:t>
            </a:r>
          </a:p>
        </p:txBody>
      </p:sp>
      <p:sp>
        <p:nvSpPr>
          <p:cNvPr id="10" name="Text Placeholder 12">
            <a:extLst>
              <a:ext uri="{FF2B5EF4-FFF2-40B4-BE49-F238E27FC236}">
                <a16:creationId xmlns:a16="http://schemas.microsoft.com/office/drawing/2014/main" id="{7A88CB4C-BE82-8E45-B810-61BCF8CC3057}"/>
              </a:ext>
            </a:extLst>
          </p:cNvPr>
          <p:cNvSpPr>
            <a:spLocks noGrp="1"/>
          </p:cNvSpPr>
          <p:nvPr>
            <p:ph type="body" sz="quarter" idx="15" hasCustomPrompt="1"/>
          </p:nvPr>
        </p:nvSpPr>
        <p:spPr>
          <a:xfrm>
            <a:off x="4726889" y="1418422"/>
            <a:ext cx="3723290" cy="3058328"/>
          </a:xfrm>
          <a:prstGeom prst="rect">
            <a:avLst/>
          </a:prstGeom>
        </p:spPr>
        <p:txBody>
          <a:bodyPr/>
          <a:lstStyle>
            <a:lvl1pPr marL="171450" indent="-171450">
              <a:buFont typeface="Arial" panose="020B0604020202020204" pitchFamily="34" charset="0"/>
              <a:buChar char="•"/>
              <a:defRPr sz="16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Font typeface="Arial" panose="020B0604020202020204" pitchFamily="34" charset="0"/>
              <a:buChar char="•"/>
              <a:defRPr sz="1600">
                <a:latin typeface="Open Sans" panose="020B0606030504020204" pitchFamily="34" charset="0"/>
                <a:ea typeface="Open Sans" panose="020B0606030504020204" pitchFamily="34" charset="0"/>
                <a:cs typeface="Open Sans" panose="020B0606030504020204" pitchFamily="34" charset="0"/>
              </a:defRPr>
            </a:lvl2pPr>
            <a:lvl3pPr marL="914400" indent="0">
              <a:buFontTx/>
              <a:buNone/>
              <a:defRPr sz="1600">
                <a:latin typeface="Open Sans" panose="020B0606030504020204" pitchFamily="34" charset="0"/>
                <a:ea typeface="Open Sans" panose="020B0606030504020204" pitchFamily="34" charset="0"/>
                <a:cs typeface="Open Sans" panose="020B0606030504020204" pitchFamily="34" charset="0"/>
              </a:defRPr>
            </a:lvl3pPr>
            <a:lvl4pPr marL="1371600" indent="0">
              <a:buFontTx/>
              <a:buNone/>
              <a:defRPr/>
            </a:lvl4pPr>
            <a:lvl5pPr marL="1828800" indent="0">
              <a:buFontTx/>
              <a:buNone/>
              <a:defRPr/>
            </a:lvl5pPr>
          </a:lstStyle>
          <a:p>
            <a:pPr lvl="0"/>
            <a:r>
              <a:rPr lang="en-US" dirty="0"/>
              <a:t>Click to add body copy</a:t>
            </a:r>
          </a:p>
          <a:p>
            <a:pPr lvl="2"/>
            <a:endParaRPr lang="en-US" dirty="0"/>
          </a:p>
          <a:p>
            <a:pPr lvl="1"/>
            <a:endParaRPr lang="en-US" dirty="0"/>
          </a:p>
        </p:txBody>
      </p:sp>
    </p:spTree>
    <p:extLst>
      <p:ext uri="{BB962C8B-B14F-4D97-AF65-F5344CB8AC3E}">
        <p14:creationId xmlns:p14="http://schemas.microsoft.com/office/powerpoint/2010/main" val="270982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184D6B8-C8CE-1D45-97A2-11290298BDC1}"/>
              </a:ext>
            </a:extLst>
          </p:cNvPr>
          <p:cNvSpPr>
            <a:spLocks noGrp="1"/>
          </p:cNvSpPr>
          <p:nvPr>
            <p:ph type="ctrTitle" hasCustomPrompt="1"/>
          </p:nvPr>
        </p:nvSpPr>
        <p:spPr>
          <a:xfrm>
            <a:off x="609600" y="209550"/>
            <a:ext cx="7848600" cy="593969"/>
          </a:xfrm>
          <a:prstGeom prst="rect">
            <a:avLst/>
          </a:prstGeom>
        </p:spPr>
        <p:txBody>
          <a:bodyPr anchor="b"/>
          <a:lstStyle>
            <a:lvl1pPr algn="l">
              <a:defRPr sz="2800" b="1" i="0" spc="50" baseline="0">
                <a:solidFill>
                  <a:srgbClr val="0E2246"/>
                </a:solidFill>
                <a:latin typeface="Open Sans" panose="020B0606030504020204" pitchFamily="34" charset="0"/>
                <a:cs typeface="Open Sans" panose="020B0606030504020204" pitchFamily="34" charset="0"/>
              </a:defRPr>
            </a:lvl1pPr>
          </a:lstStyle>
          <a:p>
            <a:r>
              <a:rPr lang="en-US" dirty="0"/>
              <a:t>Slide Title</a:t>
            </a:r>
          </a:p>
        </p:txBody>
      </p:sp>
    </p:spTree>
    <p:extLst>
      <p:ext uri="{BB962C8B-B14F-4D97-AF65-F5344CB8AC3E}">
        <p14:creationId xmlns:p14="http://schemas.microsoft.com/office/powerpoint/2010/main" val="323063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Pag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4572000" cy="47053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495300" y="1581150"/>
            <a:ext cx="3581400" cy="914400"/>
          </a:xfrm>
          <a:prstGeom prst="rect">
            <a:avLst/>
          </a:prstGeom>
        </p:spPr>
        <p:txBody>
          <a:bodyPr/>
          <a:lstStyle>
            <a:lvl1pPr marL="0" indent="0" algn="ctr">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p>
        </p:txBody>
      </p:sp>
      <p:sp>
        <p:nvSpPr>
          <p:cNvPr id="6" name="Text Placeholder 4">
            <a:extLst>
              <a:ext uri="{FF2B5EF4-FFF2-40B4-BE49-F238E27FC236}">
                <a16:creationId xmlns:a16="http://schemas.microsoft.com/office/drawing/2014/main" id="{035B7CF4-967E-1444-AF7F-4B00734376F9}"/>
              </a:ext>
            </a:extLst>
          </p:cNvPr>
          <p:cNvSpPr>
            <a:spLocks noGrp="1"/>
          </p:cNvSpPr>
          <p:nvPr>
            <p:ph type="body" sz="quarter" idx="11" hasCustomPrompt="1"/>
          </p:nvPr>
        </p:nvSpPr>
        <p:spPr>
          <a:xfrm>
            <a:off x="495300" y="2647951"/>
            <a:ext cx="3581400" cy="457200"/>
          </a:xfrm>
          <a:prstGeom prst="rect">
            <a:avLst/>
          </a:prstGeom>
        </p:spPr>
        <p:txBody>
          <a:bodyPr/>
          <a:lstStyle>
            <a:lvl1pPr marL="0" indent="0" algn="ctr">
              <a:buNone/>
              <a:defRPr sz="2000" b="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subtitle</a:t>
            </a:r>
          </a:p>
        </p:txBody>
      </p:sp>
      <p:sp>
        <p:nvSpPr>
          <p:cNvPr id="8" name="Content Placeholder 7">
            <a:extLst>
              <a:ext uri="{FF2B5EF4-FFF2-40B4-BE49-F238E27FC236}">
                <a16:creationId xmlns:a16="http://schemas.microsoft.com/office/drawing/2014/main" id="{3AC5A9A0-953E-AB4C-895A-3ED073D8B6B5}"/>
              </a:ext>
            </a:extLst>
          </p:cNvPr>
          <p:cNvSpPr>
            <a:spLocks noGrp="1"/>
          </p:cNvSpPr>
          <p:nvPr>
            <p:ph sz="quarter" idx="12" hasCustomPrompt="1"/>
          </p:nvPr>
        </p:nvSpPr>
        <p:spPr>
          <a:xfrm>
            <a:off x="4762500" y="361949"/>
            <a:ext cx="3771900" cy="4048125"/>
          </a:xfrm>
          <a:prstGeom prst="rect">
            <a:avLst/>
          </a:prstGeo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 or text</a:t>
            </a:r>
          </a:p>
        </p:txBody>
      </p:sp>
    </p:spTree>
    <p:extLst>
      <p:ext uri="{BB962C8B-B14F-4D97-AF65-F5344CB8AC3E}">
        <p14:creationId xmlns:p14="http://schemas.microsoft.com/office/powerpoint/2010/main" val="111545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Page Tex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4572000" y="0"/>
            <a:ext cx="4572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451944" y="361951"/>
            <a:ext cx="3962399" cy="838199"/>
          </a:xfrm>
          <a:prstGeom prst="rect">
            <a:avLst/>
          </a:prstGeom>
        </p:spPr>
        <p:txBody>
          <a:bodyPr/>
          <a:lstStyle>
            <a:lvl1pPr marL="0" indent="0" algn="l">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p>
        </p:txBody>
      </p:sp>
      <p:sp>
        <p:nvSpPr>
          <p:cNvPr id="8" name="Content Placeholder 7">
            <a:extLst>
              <a:ext uri="{FF2B5EF4-FFF2-40B4-BE49-F238E27FC236}">
                <a16:creationId xmlns:a16="http://schemas.microsoft.com/office/drawing/2014/main" id="{3AC5A9A0-953E-AB4C-895A-3ED073D8B6B5}"/>
              </a:ext>
            </a:extLst>
          </p:cNvPr>
          <p:cNvSpPr>
            <a:spLocks noGrp="1"/>
          </p:cNvSpPr>
          <p:nvPr>
            <p:ph sz="quarter" idx="12" hasCustomPrompt="1"/>
          </p:nvPr>
        </p:nvSpPr>
        <p:spPr>
          <a:xfrm>
            <a:off x="457200" y="1276350"/>
            <a:ext cx="3962400" cy="3097267"/>
          </a:xfrm>
          <a:prstGeom prst="rect">
            <a:avLst/>
          </a:prstGeo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 or text</a:t>
            </a:r>
          </a:p>
        </p:txBody>
      </p:sp>
      <p:pic>
        <p:nvPicPr>
          <p:cNvPr id="11" name="Picture 10" descr="A picture containing logo&#10;&#10;Description automatically generated">
            <a:extLst>
              <a:ext uri="{FF2B5EF4-FFF2-40B4-BE49-F238E27FC236}">
                <a16:creationId xmlns:a16="http://schemas.microsoft.com/office/drawing/2014/main" id="{62AAA4D3-60F8-324B-A950-92FD9563D9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0" t="11307" r="32102" b="5429"/>
          <a:stretch/>
        </p:blipFill>
        <p:spPr>
          <a:xfrm>
            <a:off x="4572000" y="-1"/>
            <a:ext cx="4572000" cy="4629151"/>
          </a:xfrm>
          <a:prstGeom prst="rect">
            <a:avLst/>
          </a:prstGeom>
        </p:spPr>
      </p:pic>
    </p:spTree>
    <p:extLst>
      <p:ext uri="{BB962C8B-B14F-4D97-AF65-F5344CB8AC3E}">
        <p14:creationId xmlns:p14="http://schemas.microsoft.com/office/powerpoint/2010/main" val="81813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Photo Slide">
    <p:spTree>
      <p:nvGrpSpPr>
        <p:cNvPr id="1" name=""/>
        <p:cNvGrpSpPr/>
        <p:nvPr/>
      </p:nvGrpSpPr>
      <p:grpSpPr>
        <a:xfrm>
          <a:off x="0" y="0"/>
          <a:ext cx="0" cy="0"/>
          <a:chOff x="0" y="0"/>
          <a:chExt cx="0" cy="0"/>
        </a:xfrm>
      </p:grpSpPr>
      <p:pic>
        <p:nvPicPr>
          <p:cNvPr id="3" name="Picture 2" descr="A picture containing person&#10;&#10;Description automatically generated">
            <a:extLst>
              <a:ext uri="{FF2B5EF4-FFF2-40B4-BE49-F238E27FC236}">
                <a16:creationId xmlns:a16="http://schemas.microsoft.com/office/drawing/2014/main" id="{AE88A24C-348C-B846-A496-F3E788706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560" r="13304"/>
          <a:stretch/>
        </p:blipFill>
        <p:spPr>
          <a:xfrm>
            <a:off x="0" y="0"/>
            <a:ext cx="4800600" cy="4625340"/>
          </a:xfrm>
          <a:prstGeom prst="rect">
            <a:avLst/>
          </a:prstGeom>
        </p:spPr>
      </p:pic>
      <p:sp>
        <p:nvSpPr>
          <p:cNvPr id="4" name="Content Placeholder 7">
            <a:extLst>
              <a:ext uri="{FF2B5EF4-FFF2-40B4-BE49-F238E27FC236}">
                <a16:creationId xmlns:a16="http://schemas.microsoft.com/office/drawing/2014/main" id="{768532B7-5EFF-D349-8DA9-2E743114C1D0}"/>
              </a:ext>
            </a:extLst>
          </p:cNvPr>
          <p:cNvSpPr>
            <a:spLocks noGrp="1"/>
          </p:cNvSpPr>
          <p:nvPr>
            <p:ph sz="quarter" idx="12" hasCustomPrompt="1"/>
          </p:nvPr>
        </p:nvSpPr>
        <p:spPr>
          <a:xfrm>
            <a:off x="5029200" y="1047750"/>
            <a:ext cx="3581400" cy="3352800"/>
          </a:xfrm>
          <a:prstGeom prst="rect">
            <a:avLst/>
          </a:prstGeo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add content or text</a:t>
            </a:r>
          </a:p>
        </p:txBody>
      </p:sp>
      <p:sp>
        <p:nvSpPr>
          <p:cNvPr id="5" name="Text Placeholder 4">
            <a:extLst>
              <a:ext uri="{FF2B5EF4-FFF2-40B4-BE49-F238E27FC236}">
                <a16:creationId xmlns:a16="http://schemas.microsoft.com/office/drawing/2014/main" id="{636F5AFA-5A0A-F44A-A8C0-8BBF2D118925}"/>
              </a:ext>
            </a:extLst>
          </p:cNvPr>
          <p:cNvSpPr>
            <a:spLocks noGrp="1"/>
          </p:cNvSpPr>
          <p:nvPr>
            <p:ph type="body" sz="quarter" idx="10" hasCustomPrompt="1"/>
          </p:nvPr>
        </p:nvSpPr>
        <p:spPr>
          <a:xfrm>
            <a:off x="5029200" y="285750"/>
            <a:ext cx="3581400" cy="610362"/>
          </a:xfrm>
          <a:prstGeom prst="rect">
            <a:avLst/>
          </a:prstGeom>
        </p:spPr>
        <p:txBody>
          <a:bodyPr/>
          <a:lstStyle>
            <a:lvl1pPr marL="0" indent="0" algn="l">
              <a:buNone/>
              <a:defRPr sz="2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slide title</a:t>
            </a:r>
          </a:p>
        </p:txBody>
      </p:sp>
    </p:spTree>
    <p:extLst>
      <p:ext uri="{BB962C8B-B14F-4D97-AF65-F5344CB8AC3E}">
        <p14:creationId xmlns:p14="http://schemas.microsoft.com/office/powerpoint/2010/main" val="40561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Call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9144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3968A9-E552-E247-8DD3-EF1CB57747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417" t="12631" r="28422" b="10554"/>
          <a:stretch/>
        </p:blipFill>
        <p:spPr>
          <a:xfrm>
            <a:off x="3725333" y="-133350"/>
            <a:ext cx="5418667" cy="4762500"/>
          </a:xfrm>
          <a:prstGeom prst="rect">
            <a:avLst/>
          </a:prstGeom>
        </p:spPr>
      </p:pic>
      <p:sp>
        <p:nvSpPr>
          <p:cNvPr id="5" name="Text Placeholder 4">
            <a:extLst>
              <a:ext uri="{FF2B5EF4-FFF2-40B4-BE49-F238E27FC236}">
                <a16:creationId xmlns:a16="http://schemas.microsoft.com/office/drawing/2014/main" id="{8D7E59D9-3DA5-A946-9DEA-80FE9C017273}"/>
              </a:ext>
            </a:extLst>
          </p:cNvPr>
          <p:cNvSpPr>
            <a:spLocks noGrp="1"/>
          </p:cNvSpPr>
          <p:nvPr>
            <p:ph type="body" sz="quarter" idx="10" hasCustomPrompt="1"/>
          </p:nvPr>
        </p:nvSpPr>
        <p:spPr>
          <a:xfrm>
            <a:off x="533400" y="2038350"/>
            <a:ext cx="8229600" cy="914400"/>
          </a:xfrm>
          <a:prstGeom prst="rect">
            <a:avLst/>
          </a:prstGeom>
        </p:spPr>
        <p:txBody>
          <a:bodyPr/>
          <a:lstStyle>
            <a:lvl1pPr marL="0" indent="0" algn="ctr">
              <a:buNone/>
              <a:defRPr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callout</a:t>
            </a:r>
          </a:p>
        </p:txBody>
      </p:sp>
    </p:spTree>
    <p:extLst>
      <p:ext uri="{BB962C8B-B14F-4D97-AF65-F5344CB8AC3E}">
        <p14:creationId xmlns:p14="http://schemas.microsoft.com/office/powerpoint/2010/main" val="177553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Car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CBE881-F8E1-2B45-8F07-6A3B21F64254}"/>
              </a:ext>
            </a:extLst>
          </p:cNvPr>
          <p:cNvSpPr/>
          <p:nvPr userDrawn="1"/>
        </p:nvSpPr>
        <p:spPr>
          <a:xfrm>
            <a:off x="0" y="0"/>
            <a:ext cx="9144000" cy="4629150"/>
          </a:xfrm>
          <a:prstGeom prst="rect">
            <a:avLst/>
          </a:prstGeom>
          <a:solidFill>
            <a:srgbClr val="F3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961AC6BD-8759-FB4A-A859-27AA349B4422}"/>
              </a:ext>
            </a:extLst>
          </p:cNvPr>
          <p:cNvSpPr>
            <a:spLocks noGrp="1"/>
          </p:cNvSpPr>
          <p:nvPr>
            <p:ph type="pic" sz="quarter" idx="10" hasCustomPrompt="1"/>
          </p:nvPr>
        </p:nvSpPr>
        <p:spPr>
          <a:xfrm>
            <a:off x="5638800" y="895350"/>
            <a:ext cx="2590800" cy="2590800"/>
          </a:xfrm>
          <a:prstGeom prst="ellipse">
            <a:avLst/>
          </a:prstGeom>
          <a:ln w="76200">
            <a:solidFill>
              <a:schemeClr val="tx2"/>
            </a:solidFill>
          </a:ln>
        </p:spPr>
        <p:txBody>
          <a:bodyPr/>
          <a:lstStyle>
            <a:lvl1pPr marL="0" indent="0" algn="ctr">
              <a:buNone/>
              <a:defRPr sz="2000"/>
            </a:lvl1pPr>
          </a:lstStyle>
          <a:p>
            <a:r>
              <a:rPr lang="en-US" dirty="0"/>
              <a:t>Click to add headshot</a:t>
            </a:r>
          </a:p>
        </p:txBody>
      </p:sp>
      <p:sp>
        <p:nvSpPr>
          <p:cNvPr id="8" name="Text Placeholder 7">
            <a:extLst>
              <a:ext uri="{FF2B5EF4-FFF2-40B4-BE49-F238E27FC236}">
                <a16:creationId xmlns:a16="http://schemas.microsoft.com/office/drawing/2014/main" id="{F1F747C1-F2A9-C540-B487-BEA89121A902}"/>
              </a:ext>
            </a:extLst>
          </p:cNvPr>
          <p:cNvSpPr>
            <a:spLocks noGrp="1"/>
          </p:cNvSpPr>
          <p:nvPr>
            <p:ph type="body" sz="quarter" idx="11" hasCustomPrompt="1"/>
          </p:nvPr>
        </p:nvSpPr>
        <p:spPr>
          <a:xfrm>
            <a:off x="914400" y="2114550"/>
            <a:ext cx="3886200" cy="1143000"/>
          </a:xfrm>
          <a:prstGeom prst="rect">
            <a:avLst/>
          </a:prstGeom>
        </p:spPr>
        <p:txBody>
          <a:bodyPr/>
          <a:lstStyle>
            <a:lvl1pPr marL="0" indent="0">
              <a:buNone/>
              <a:defRPr>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contact information</a:t>
            </a:r>
          </a:p>
        </p:txBody>
      </p:sp>
      <p:sp>
        <p:nvSpPr>
          <p:cNvPr id="9" name="TextBox 8">
            <a:extLst>
              <a:ext uri="{FF2B5EF4-FFF2-40B4-BE49-F238E27FC236}">
                <a16:creationId xmlns:a16="http://schemas.microsoft.com/office/drawing/2014/main" id="{DF779F98-D5E3-4B44-8423-AE4F3410AAC3}"/>
              </a:ext>
            </a:extLst>
          </p:cNvPr>
          <p:cNvSpPr txBox="1"/>
          <p:nvPr userDrawn="1"/>
        </p:nvSpPr>
        <p:spPr>
          <a:xfrm>
            <a:off x="1489978" y="1352550"/>
            <a:ext cx="2735044" cy="646331"/>
          </a:xfrm>
          <a:prstGeom prst="rect">
            <a:avLst/>
          </a:prstGeom>
          <a:noFill/>
        </p:spPr>
        <p:txBody>
          <a:bodyPr wrap="none" rtlCol="0">
            <a:spAutoFit/>
          </a:bodyPr>
          <a:lstStyle/>
          <a:p>
            <a:pPr algn="ctr"/>
            <a:r>
              <a:rPr lang="en-US" sz="3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901453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jp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81816"/>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22CED6-9A98-C244-997C-C63226B65ACA}"/>
              </a:ext>
            </a:extLst>
          </p:cNvPr>
          <p:cNvSpPr/>
          <p:nvPr userDrawn="1"/>
        </p:nvSpPr>
        <p:spPr>
          <a:xfrm>
            <a:off x="609600" y="4857750"/>
            <a:ext cx="5105400" cy="76944"/>
          </a:xfrm>
          <a:prstGeom prst="rect">
            <a:avLst/>
          </a:prstGeom>
        </p:spPr>
        <p:txBody>
          <a:bodyPr wrap="square" lIns="0" tIns="0" rIns="0" bIns="0">
            <a:spAutoFit/>
          </a:bodyPr>
          <a:lstStyle/>
          <a:p>
            <a:r>
              <a:rPr lang="en-US" sz="500" b="0" i="0" dirty="0">
                <a:effectLst/>
                <a:latin typeface="Open Sans" panose="020B0606030504020204" pitchFamily="34" charset="0"/>
              </a:rPr>
              <a:t>© American College of Surgeons 2022– Content cannot be reproduced or repurposed without written permission of the American College of Surgeons.</a:t>
            </a:r>
          </a:p>
        </p:txBody>
      </p:sp>
    </p:spTree>
    <p:extLst>
      <p:ext uri="{BB962C8B-B14F-4D97-AF65-F5344CB8AC3E}">
        <p14:creationId xmlns:p14="http://schemas.microsoft.com/office/powerpoint/2010/main" val="26690766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2" r:id="rId3"/>
    <p:sldLayoutId id="2147483735" r:id="rId4"/>
    <p:sldLayoutId id="2147483743" r:id="rId5"/>
    <p:sldLayoutId id="2147483736" r:id="rId6"/>
    <p:sldLayoutId id="2147483744" r:id="rId7"/>
    <p:sldLayoutId id="214748374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418449"/>
      </p:ext>
    </p:extLst>
  </p:cSld>
  <p:clrMap bg1="lt1" tx1="dk1" bg2="lt2" tx2="dk2" accent1="accent1" accent2="accent2" accent3="accent3" accent4="accent4" accent5="accent5" accent6="accent6" hlink="hlink" folHlink="folHlink"/>
  <p:sldLayoutIdLst>
    <p:sldLayoutId id="2147483649" r:id="rId1"/>
    <p:sldLayoutId id="2147483741" r:id="rId2"/>
    <p:sldLayoutId id="2147483650" r:id="rId3"/>
    <p:sldLayoutId id="2147483738" r:id="rId4"/>
    <p:sldLayoutId id="2147483739"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7.jpeg"/><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51.emf"/><Relationship Id="rId5" Type="http://schemas.openxmlformats.org/officeDocument/2006/relationships/package" Target="../embeddings/Microsoft_PowerPoint_Presentation.pptx"/><Relationship Id="rId4" Type="http://schemas.openxmlformats.org/officeDocument/2006/relationships/image" Target="../media/image50.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3.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9046D6-9777-7340-B9BB-4F0EC53261AB}"/>
              </a:ext>
            </a:extLst>
          </p:cNvPr>
          <p:cNvSpPr>
            <a:spLocks noGrp="1"/>
          </p:cNvSpPr>
          <p:nvPr>
            <p:ph type="body" sz="quarter" idx="10"/>
          </p:nvPr>
        </p:nvSpPr>
        <p:spPr/>
        <p:txBody>
          <a:bodyPr/>
          <a:lstStyle/>
          <a:p>
            <a:r>
              <a:rPr lang="en-US" sz="3600" dirty="0"/>
              <a:t>TRAUMA INFORMED CARE</a:t>
            </a:r>
          </a:p>
        </p:txBody>
      </p:sp>
      <p:sp>
        <p:nvSpPr>
          <p:cNvPr id="3" name="Text Placeholder 2">
            <a:extLst>
              <a:ext uri="{FF2B5EF4-FFF2-40B4-BE49-F238E27FC236}">
                <a16:creationId xmlns:a16="http://schemas.microsoft.com/office/drawing/2014/main" id="{907BB1C0-9E08-7849-99C9-B0960C8C72B1}"/>
              </a:ext>
            </a:extLst>
          </p:cNvPr>
          <p:cNvSpPr>
            <a:spLocks noGrp="1"/>
          </p:cNvSpPr>
          <p:nvPr>
            <p:ph type="body" sz="quarter" idx="11"/>
          </p:nvPr>
        </p:nvSpPr>
        <p:spPr/>
        <p:txBody>
          <a:bodyPr/>
          <a:lstStyle/>
          <a:p>
            <a:r>
              <a:rPr lang="en-US" sz="1800" dirty="0"/>
              <a:t>Committee on Trauma</a:t>
            </a:r>
          </a:p>
        </p:txBody>
      </p:sp>
    </p:spTree>
    <p:extLst>
      <p:ext uri="{BB962C8B-B14F-4D97-AF65-F5344CB8AC3E}">
        <p14:creationId xmlns:p14="http://schemas.microsoft.com/office/powerpoint/2010/main" val="380321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457200" y="2114550"/>
            <a:ext cx="3581400" cy="914400"/>
          </a:xfrm>
        </p:spPr>
        <p:txBody>
          <a:bodyPr/>
          <a:lstStyle/>
          <a:p>
            <a:r>
              <a:rPr lang="en-US" dirty="0"/>
              <a:t>Toxic Stress</a:t>
            </a:r>
          </a:p>
        </p:txBody>
      </p:sp>
      <p:sp>
        <p:nvSpPr>
          <p:cNvPr id="5" name="Content Placeholder 2">
            <a:extLst>
              <a:ext uri="{FF2B5EF4-FFF2-40B4-BE49-F238E27FC236}">
                <a16:creationId xmlns:a16="http://schemas.microsoft.com/office/drawing/2014/main" id="{2E4FABD5-8014-9D27-A929-77612777D905}"/>
              </a:ext>
            </a:extLst>
          </p:cNvPr>
          <p:cNvSpPr>
            <a:spLocks noGrp="1"/>
          </p:cNvSpPr>
          <p:nvPr>
            <p:ph sz="quarter" idx="12"/>
          </p:nvPr>
        </p:nvSpPr>
        <p:spPr>
          <a:xfrm>
            <a:off x="4800600" y="361950"/>
            <a:ext cx="3771900" cy="4048125"/>
          </a:xfrm>
        </p:spPr>
        <p:txBody>
          <a:bodyPr anchor="ctr">
            <a:normAutofit fontScale="92500" lnSpcReduction="20000"/>
          </a:bodyPr>
          <a:lstStyle/>
          <a:p>
            <a:pPr>
              <a:buFont typeface="Arial" panose="020B0604020202020204" pitchFamily="34" charset="0"/>
              <a:buChar char="•"/>
            </a:pPr>
            <a:r>
              <a:rPr lang="en-US" sz="1500" dirty="0">
                <a:solidFill>
                  <a:schemeClr val="tx1"/>
                </a:solidFill>
                <a:latin typeface="Century" panose="02040604050505020304" pitchFamily="18" charset="0"/>
              </a:rPr>
              <a:t>Results from prolonged and strong activation of the body’s stress response without the balance of a supportive relationship to buffer that response</a:t>
            </a:r>
          </a:p>
          <a:p>
            <a:pPr>
              <a:buFont typeface="Arial" panose="020B0604020202020204" pitchFamily="34" charset="0"/>
              <a:buChar char="•"/>
            </a:pPr>
            <a:r>
              <a:rPr lang="en-US" sz="1500" dirty="0">
                <a:solidFill>
                  <a:schemeClr val="tx1"/>
                </a:solidFill>
                <a:latin typeface="Century" panose="02040604050505020304" pitchFamily="18" charset="0"/>
              </a:rPr>
              <a:t>Negatively impacts:</a:t>
            </a:r>
          </a:p>
          <a:p>
            <a:pPr lvl="1">
              <a:buFont typeface="Arial" panose="020B0604020202020204" pitchFamily="34" charset="0"/>
              <a:buChar char="•"/>
            </a:pPr>
            <a:r>
              <a:rPr lang="en-US" sz="1500" dirty="0">
                <a:solidFill>
                  <a:schemeClr val="tx1"/>
                </a:solidFill>
                <a:latin typeface="Century" panose="02040604050505020304" pitchFamily="18" charset="0"/>
              </a:rPr>
              <a:t>Learning</a:t>
            </a:r>
            <a:endParaRPr lang="en-US" sz="1500" dirty="0">
              <a:latin typeface="Century" panose="02040604050505020304" pitchFamily="18" charset="0"/>
            </a:endParaRPr>
          </a:p>
          <a:p>
            <a:pPr lvl="1">
              <a:buFont typeface="Arial" panose="020B0604020202020204" pitchFamily="34" charset="0"/>
              <a:buChar char="•"/>
            </a:pPr>
            <a:r>
              <a:rPr lang="en-US" sz="1500" dirty="0">
                <a:solidFill>
                  <a:schemeClr val="tx1"/>
                </a:solidFill>
                <a:latin typeface="Century" panose="02040604050505020304" pitchFamily="18" charset="0"/>
              </a:rPr>
              <a:t>Behavior</a:t>
            </a:r>
          </a:p>
          <a:p>
            <a:pPr lvl="1">
              <a:buFont typeface="Arial" panose="020B0604020202020204" pitchFamily="34" charset="0"/>
              <a:buChar char="•"/>
            </a:pPr>
            <a:r>
              <a:rPr lang="en-US" sz="1500" dirty="0">
                <a:latin typeface="Century" panose="02040604050505020304" pitchFamily="18" charset="0"/>
              </a:rPr>
              <a:t>Brain development</a:t>
            </a:r>
          </a:p>
          <a:p>
            <a:pPr lvl="1">
              <a:buFont typeface="Arial" panose="020B0604020202020204" pitchFamily="34" charset="0"/>
              <a:buChar char="•"/>
            </a:pPr>
            <a:r>
              <a:rPr lang="en-US" sz="1500" dirty="0">
                <a:latin typeface="Century" panose="02040604050505020304" pitchFamily="18" charset="0"/>
              </a:rPr>
              <a:t>Metabolic systems</a:t>
            </a:r>
          </a:p>
          <a:p>
            <a:pPr>
              <a:buFont typeface="Arial" panose="020B0604020202020204" pitchFamily="34" charset="0"/>
              <a:buChar char="•"/>
            </a:pPr>
            <a:r>
              <a:rPr lang="en-US" sz="1500" dirty="0">
                <a:solidFill>
                  <a:schemeClr val="tx1"/>
                </a:solidFill>
                <a:latin typeface="Century" panose="02040604050505020304" pitchFamily="18" charset="0"/>
              </a:rPr>
              <a:t>Can lead to the development of stress-related physical and mental illness</a:t>
            </a:r>
          </a:p>
          <a:p>
            <a:pPr>
              <a:buFont typeface="Arial" panose="020B0604020202020204" pitchFamily="34" charset="0"/>
              <a:buChar char="•"/>
            </a:pPr>
            <a:r>
              <a:rPr lang="en-US" sz="1500" dirty="0">
                <a:latin typeface="Century" panose="02040604050505020304" pitchFamily="18" charset="0"/>
              </a:rPr>
              <a:t>Historical Trauma: Cumulative emotional and psychological wounding of an individual or generation caused by traumatic experiences or events</a:t>
            </a:r>
          </a:p>
          <a:p>
            <a:pPr>
              <a:buFont typeface="Arial" panose="020B0604020202020204" pitchFamily="34" charset="0"/>
              <a:buChar char="•"/>
            </a:pPr>
            <a:r>
              <a:rPr lang="en-US" sz="1500" dirty="0">
                <a:latin typeface="Century" panose="02040604050505020304" pitchFamily="18" charset="0"/>
              </a:rPr>
              <a:t>Complex trauma: aggregate of multiple traumas can result in a number of difficulties and challenges in an individuals’ life</a:t>
            </a:r>
          </a:p>
          <a:p>
            <a:endParaRPr lang="en-US" sz="1700" dirty="0"/>
          </a:p>
        </p:txBody>
      </p:sp>
      <p:sp>
        <p:nvSpPr>
          <p:cNvPr id="6" name="TextBox 5">
            <a:extLst>
              <a:ext uri="{FF2B5EF4-FFF2-40B4-BE49-F238E27FC236}">
                <a16:creationId xmlns:a16="http://schemas.microsoft.com/office/drawing/2014/main" id="{84B4CB29-A762-D05A-F6F7-C294C857D20B}"/>
              </a:ext>
            </a:extLst>
          </p:cNvPr>
          <p:cNvSpPr txBox="1"/>
          <p:nvPr/>
        </p:nvSpPr>
        <p:spPr>
          <a:xfrm>
            <a:off x="6549606" y="4271575"/>
            <a:ext cx="2022894" cy="276999"/>
          </a:xfrm>
          <a:prstGeom prst="rect">
            <a:avLst/>
          </a:prstGeom>
          <a:noFill/>
        </p:spPr>
        <p:txBody>
          <a:bodyPr wrap="square" rtlCol="0">
            <a:spAutoFit/>
          </a:bodyPr>
          <a:lstStyle/>
          <a:p>
            <a:r>
              <a:rPr lang="en-US" sz="1200" dirty="0" err="1"/>
              <a:t>Shonkoff</a:t>
            </a:r>
            <a:r>
              <a:rPr lang="en-US" sz="1200" dirty="0"/>
              <a:t>, J.P., et.al., 2012</a:t>
            </a:r>
          </a:p>
        </p:txBody>
      </p:sp>
    </p:spTree>
    <p:extLst>
      <p:ext uri="{BB962C8B-B14F-4D97-AF65-F5344CB8AC3E}">
        <p14:creationId xmlns:p14="http://schemas.microsoft.com/office/powerpoint/2010/main" val="357372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9;p25">
            <a:extLst>
              <a:ext uri="{FF2B5EF4-FFF2-40B4-BE49-F238E27FC236}">
                <a16:creationId xmlns:a16="http://schemas.microsoft.com/office/drawing/2014/main" id="{D58F2663-B68C-3249-6161-B7F9563E7866}"/>
              </a:ext>
            </a:extLst>
          </p:cNvPr>
          <p:cNvSpPr txBox="1">
            <a:spLocks/>
          </p:cNvSpPr>
          <p:nvPr/>
        </p:nvSpPr>
        <p:spPr>
          <a:xfrm>
            <a:off x="800100" y="0"/>
            <a:ext cx="7543800" cy="1088068"/>
          </a:xfrm>
          <a:prstGeom prst="rect">
            <a:avLst/>
          </a:prstGeom>
        </p:spPr>
        <p:txBody>
          <a:bodyPr spcFirstLastPara="1" vert="horz" lIns="68569" tIns="34275" rIns="68569" bIns="34275" rtlCol="0" anchor="b" anchorCtr="0">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262626"/>
              </a:buClr>
              <a:buSzPts val="4400"/>
            </a:pPr>
            <a:r>
              <a:rPr lang="en-US" dirty="0">
                <a:solidFill>
                  <a:schemeClr val="bg1"/>
                </a:solidFill>
              </a:rPr>
              <a:t>Trauma’s impact on the brain</a:t>
            </a:r>
          </a:p>
        </p:txBody>
      </p:sp>
      <p:sp>
        <p:nvSpPr>
          <p:cNvPr id="5" name="Google Shape;210;p25">
            <a:extLst>
              <a:ext uri="{FF2B5EF4-FFF2-40B4-BE49-F238E27FC236}">
                <a16:creationId xmlns:a16="http://schemas.microsoft.com/office/drawing/2014/main" id="{B2722566-7D17-1E48-F2A5-440405469C06}"/>
              </a:ext>
            </a:extLst>
          </p:cNvPr>
          <p:cNvSpPr txBox="1">
            <a:spLocks/>
          </p:cNvSpPr>
          <p:nvPr/>
        </p:nvSpPr>
        <p:spPr>
          <a:xfrm>
            <a:off x="152400" y="1352550"/>
            <a:ext cx="5558229" cy="4267200"/>
          </a:xfrm>
          <a:prstGeom prst="rect">
            <a:avLst/>
          </a:prstGeom>
        </p:spPr>
        <p:txBody>
          <a:bodyPr spcFirstLastPara="1" vert="horz" lIns="68569" tIns="34275" rIns="68569" bIns="34275"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spcBef>
                <a:spcPts val="0"/>
              </a:spcBef>
              <a:buSzPts val="2760"/>
            </a:pPr>
            <a:r>
              <a:rPr lang="en-US" sz="2000" dirty="0">
                <a:solidFill>
                  <a:schemeClr val="bg1"/>
                </a:solidFill>
                <a:latin typeface="+mj-lt"/>
              </a:rPr>
              <a:t>Experiencing ongoing trauma can alter your brain’s ability to do the following:</a:t>
            </a:r>
          </a:p>
          <a:p>
            <a:pPr marL="557199" lvl="1" indent="-214308">
              <a:spcBef>
                <a:spcPts val="750"/>
              </a:spcBef>
              <a:buSzPts val="2300"/>
            </a:pPr>
            <a:r>
              <a:rPr lang="en-US" sz="1800" dirty="0">
                <a:solidFill>
                  <a:schemeClr val="bg1"/>
                </a:solidFill>
                <a:latin typeface="+mj-lt"/>
              </a:rPr>
              <a:t>Know what you are feeling and manage your emotions</a:t>
            </a:r>
          </a:p>
          <a:p>
            <a:pPr marL="557199" lvl="1" indent="-214308">
              <a:spcBef>
                <a:spcPts val="750"/>
              </a:spcBef>
              <a:buSzPts val="2300"/>
            </a:pPr>
            <a:r>
              <a:rPr lang="en-US" sz="1800" dirty="0">
                <a:solidFill>
                  <a:schemeClr val="bg1"/>
                </a:solidFill>
                <a:latin typeface="+mj-lt"/>
              </a:rPr>
              <a:t>Manage stress</a:t>
            </a:r>
          </a:p>
          <a:p>
            <a:pPr marL="557199" lvl="1" indent="-214308">
              <a:spcBef>
                <a:spcPts val="750"/>
              </a:spcBef>
              <a:buSzPts val="2300"/>
            </a:pPr>
            <a:r>
              <a:rPr lang="en-US" sz="1800" dirty="0">
                <a:solidFill>
                  <a:schemeClr val="bg1"/>
                </a:solidFill>
                <a:latin typeface="+mj-lt"/>
              </a:rPr>
              <a:t>Process information </a:t>
            </a:r>
          </a:p>
          <a:p>
            <a:pPr marL="557199" lvl="1" indent="-214308">
              <a:spcBef>
                <a:spcPts val="750"/>
              </a:spcBef>
              <a:buSzPts val="2300"/>
            </a:pPr>
            <a:r>
              <a:rPr lang="en-US" sz="1800" dirty="0">
                <a:solidFill>
                  <a:schemeClr val="bg1"/>
                </a:solidFill>
                <a:latin typeface="+mj-lt"/>
              </a:rPr>
              <a:t>Solve problems</a:t>
            </a:r>
          </a:p>
          <a:p>
            <a:pPr marL="557199" lvl="1" indent="-214308">
              <a:spcBef>
                <a:spcPts val="750"/>
              </a:spcBef>
              <a:buSzPts val="2300"/>
            </a:pPr>
            <a:r>
              <a:rPr lang="en-US" sz="1800" dirty="0">
                <a:solidFill>
                  <a:schemeClr val="bg1"/>
                </a:solidFill>
                <a:latin typeface="+mj-lt"/>
              </a:rPr>
              <a:t>Actively and flexibly work towards goals</a:t>
            </a:r>
          </a:p>
          <a:p>
            <a:pPr marL="557199" lvl="1" indent="-214308">
              <a:spcBef>
                <a:spcPts val="750"/>
              </a:spcBef>
              <a:buSzPts val="2300"/>
            </a:pPr>
            <a:r>
              <a:rPr lang="en-US" sz="1800" dirty="0">
                <a:solidFill>
                  <a:schemeClr val="bg1"/>
                </a:solidFill>
                <a:latin typeface="+mj-lt"/>
              </a:rPr>
              <a:t>Develop and maintain healthy relationships</a:t>
            </a:r>
          </a:p>
          <a:p>
            <a:pPr marL="557199" lvl="1" indent="-104773">
              <a:spcBef>
                <a:spcPts val="750"/>
              </a:spcBef>
              <a:buSzPts val="2300"/>
              <a:buFont typeface="Arial" panose="020B0604020202020204" pitchFamily="34" charset="0"/>
              <a:buNone/>
            </a:pPr>
            <a:endParaRPr lang="en-US" sz="1800" dirty="0">
              <a:solidFill>
                <a:schemeClr val="bg1"/>
              </a:solidFill>
              <a:latin typeface="+mj-lt"/>
            </a:endParaRPr>
          </a:p>
        </p:txBody>
      </p:sp>
      <p:sp>
        <p:nvSpPr>
          <p:cNvPr id="6" name="Google Shape;211;p25">
            <a:extLst>
              <a:ext uri="{FF2B5EF4-FFF2-40B4-BE49-F238E27FC236}">
                <a16:creationId xmlns:a16="http://schemas.microsoft.com/office/drawing/2014/main" id="{F592EEF6-EC9A-AFEE-EFE4-4F6309A1DEA8}"/>
              </a:ext>
            </a:extLst>
          </p:cNvPr>
          <p:cNvSpPr txBox="1"/>
          <p:nvPr/>
        </p:nvSpPr>
        <p:spPr>
          <a:xfrm>
            <a:off x="609600" y="4781550"/>
            <a:ext cx="1922930" cy="253916"/>
          </a:xfrm>
          <a:prstGeom prst="rect">
            <a:avLst/>
          </a:prstGeom>
          <a:noFill/>
          <a:ln>
            <a:noFill/>
          </a:ln>
        </p:spPr>
        <p:txBody>
          <a:bodyPr spcFirstLastPara="1" wrap="square" lIns="68569" tIns="34275" rIns="68569" bIns="34275" anchor="t" anchorCtr="0">
            <a:noAutofit/>
          </a:bodyPr>
          <a:lstStyle/>
          <a:p>
            <a:pPr>
              <a:spcAft>
                <a:spcPts val="450"/>
              </a:spcAft>
            </a:pPr>
            <a:r>
              <a:rPr lang="en-US" sz="1200" i="1" dirty="0">
                <a:solidFill>
                  <a:schemeClr val="bg1"/>
                </a:solidFill>
                <a:latin typeface="Garamond"/>
                <a:ea typeface="Garamond"/>
                <a:cs typeface="Garamond"/>
                <a:sym typeface="Garamond"/>
              </a:rPr>
              <a:t>(Weiss, </a:t>
            </a:r>
            <a:r>
              <a:rPr lang="en-US" sz="1200" i="1" dirty="0" err="1">
                <a:solidFill>
                  <a:schemeClr val="bg1"/>
                </a:solidFill>
                <a:latin typeface="Garamond"/>
                <a:ea typeface="Garamond"/>
                <a:cs typeface="Garamond"/>
                <a:sym typeface="Garamond"/>
              </a:rPr>
              <a:t>Tull</a:t>
            </a:r>
            <a:r>
              <a:rPr lang="en-US" sz="1200" i="1" dirty="0">
                <a:solidFill>
                  <a:schemeClr val="bg1"/>
                </a:solidFill>
                <a:latin typeface="Garamond"/>
                <a:ea typeface="Garamond"/>
                <a:cs typeface="Garamond"/>
                <a:sym typeface="Garamond"/>
              </a:rPr>
              <a:t> &amp; Grass 2014)</a:t>
            </a:r>
            <a:endParaRPr lang="en-US" sz="1350" i="1" dirty="0">
              <a:solidFill>
                <a:schemeClr val="bg1"/>
              </a:solidFill>
              <a:latin typeface="Garamond"/>
              <a:ea typeface="Garamond"/>
              <a:cs typeface="Garamond"/>
              <a:sym typeface="Garamond"/>
            </a:endParaRPr>
          </a:p>
        </p:txBody>
      </p:sp>
      <p:pic>
        <p:nvPicPr>
          <p:cNvPr id="7" name="Graphic 6" descr="Head with Gears">
            <a:extLst>
              <a:ext uri="{FF2B5EF4-FFF2-40B4-BE49-F238E27FC236}">
                <a16:creationId xmlns:a16="http://schemas.microsoft.com/office/drawing/2014/main" id="{5B0DAA9B-4872-2906-78EA-66548A8DF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885950"/>
            <a:ext cx="2351332" cy="2351332"/>
          </a:xfrm>
          <a:prstGeom prst="rect">
            <a:avLst/>
          </a:prstGeom>
        </p:spPr>
      </p:pic>
    </p:spTree>
    <p:extLst>
      <p:ext uri="{BB962C8B-B14F-4D97-AF65-F5344CB8AC3E}">
        <p14:creationId xmlns:p14="http://schemas.microsoft.com/office/powerpoint/2010/main" val="359995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Google Shape;358;p38">
            <a:extLst>
              <a:ext uri="{FF2B5EF4-FFF2-40B4-BE49-F238E27FC236}">
                <a16:creationId xmlns:a16="http://schemas.microsoft.com/office/drawing/2014/main" id="{3A945ABC-965F-06CD-659E-C054F8A24D26}"/>
              </a:ext>
            </a:extLst>
          </p:cNvPr>
          <p:cNvSpPr txBox="1">
            <a:spLocks/>
          </p:cNvSpPr>
          <p:nvPr/>
        </p:nvSpPr>
        <p:spPr>
          <a:xfrm>
            <a:off x="776286" y="0"/>
            <a:ext cx="7591425" cy="914400"/>
          </a:xfrm>
          <a:prstGeom prst="rect">
            <a:avLst/>
          </a:prstGeom>
          <a:noFill/>
          <a:ln>
            <a:noFill/>
          </a:ln>
        </p:spPr>
        <p:txBody>
          <a:bodyPr spcFirstLastPara="1" vert="horz" wrap="square" lIns="68569" tIns="34275" rIns="68569" bIns="3427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262626"/>
              </a:buClr>
              <a:buSzPts val="4400"/>
            </a:pPr>
            <a:r>
              <a:rPr lang="en-US" sz="3200" dirty="0">
                <a:solidFill>
                  <a:schemeClr val="bg1"/>
                </a:solidFill>
              </a:rPr>
              <a:t>What is behind problematic behaviors?</a:t>
            </a:r>
          </a:p>
        </p:txBody>
      </p:sp>
      <p:sp>
        <p:nvSpPr>
          <p:cNvPr id="3" name="Rectangle 2">
            <a:extLst>
              <a:ext uri="{FF2B5EF4-FFF2-40B4-BE49-F238E27FC236}">
                <a16:creationId xmlns:a16="http://schemas.microsoft.com/office/drawing/2014/main" id="{C90D8587-6984-900E-3E46-1C174BAD243F}"/>
              </a:ext>
            </a:extLst>
          </p:cNvPr>
          <p:cNvSpPr/>
          <p:nvPr/>
        </p:nvSpPr>
        <p:spPr>
          <a:xfrm>
            <a:off x="571498" y="786109"/>
            <a:ext cx="8001000" cy="461665"/>
          </a:xfrm>
          <a:prstGeom prst="rect">
            <a:avLst/>
          </a:prstGeom>
        </p:spPr>
        <p:txBody>
          <a:bodyPr wrap="square">
            <a:spAutoFit/>
          </a:bodyPr>
          <a:lstStyle/>
          <a:p>
            <a:pPr marL="0" lvl="1" algn="ctr">
              <a:spcBef>
                <a:spcPts val="900"/>
              </a:spcBef>
            </a:pPr>
            <a:r>
              <a:rPr lang="en-US" altLang="en-US" sz="1200" b="1" dirty="0">
                <a:solidFill>
                  <a:schemeClr val="bg1"/>
                </a:solidFill>
                <a:latin typeface="+mj-lt"/>
              </a:rPr>
              <a:t>Behaviors that might be hard to understand often make sense in the context of trauma. They often follow a logic or serve a self-protective function.</a:t>
            </a:r>
          </a:p>
        </p:txBody>
      </p:sp>
      <p:sp>
        <p:nvSpPr>
          <p:cNvPr id="27" name="Google Shape;359;p38">
            <a:extLst>
              <a:ext uri="{FF2B5EF4-FFF2-40B4-BE49-F238E27FC236}">
                <a16:creationId xmlns:a16="http://schemas.microsoft.com/office/drawing/2014/main" id="{550A589D-D99F-2B3E-0AA9-F92E96F7671C}"/>
              </a:ext>
            </a:extLst>
          </p:cNvPr>
          <p:cNvSpPr txBox="1"/>
          <p:nvPr/>
        </p:nvSpPr>
        <p:spPr>
          <a:xfrm>
            <a:off x="494497" y="1417280"/>
            <a:ext cx="3879812" cy="2746906"/>
          </a:xfrm>
          <a:prstGeom prst="rect">
            <a:avLst/>
          </a:prstGeom>
          <a:noFill/>
          <a:ln>
            <a:noFill/>
          </a:ln>
        </p:spPr>
        <p:txBody>
          <a:bodyPr spcFirstLastPara="1" wrap="square" lIns="68569" tIns="34275" rIns="68569" bIns="34275" anchor="t" anchorCtr="0">
            <a:noAutofit/>
          </a:bodyPr>
          <a:lstStyle/>
          <a:p>
            <a:r>
              <a:rPr lang="en-US" sz="1200" dirty="0">
                <a:solidFill>
                  <a:schemeClr val="bg1"/>
                </a:solidFill>
                <a:ea typeface="Garamond"/>
                <a:cs typeface="Garamond"/>
                <a:sym typeface="Garamond"/>
              </a:rPr>
              <a:t>Chronic self blame/negative self concept</a:t>
            </a:r>
          </a:p>
          <a:p>
            <a:endParaRPr lang="en-US" sz="1200" dirty="0">
              <a:solidFill>
                <a:schemeClr val="bg1"/>
              </a:solidFill>
              <a:ea typeface="Garamond"/>
              <a:cs typeface="Garamond"/>
              <a:sym typeface="Garamond"/>
            </a:endParaRPr>
          </a:p>
          <a:p>
            <a:r>
              <a:rPr lang="en-US" sz="1200" dirty="0">
                <a:solidFill>
                  <a:schemeClr val="bg1"/>
                </a:solidFill>
                <a:ea typeface="Garamond"/>
                <a:cs typeface="Garamond"/>
                <a:sym typeface="Garamond"/>
              </a:rPr>
              <a:t>Verbal/physical aggression </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Emotional numbing</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Difficulty trusting others</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Substance use/abuse</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Extreme rigidity</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Extreme passivity</a:t>
            </a:r>
            <a:endParaRPr sz="1200" dirty="0">
              <a:solidFill>
                <a:schemeClr val="bg1"/>
              </a:solidFill>
              <a:ea typeface="Garamond"/>
              <a:cs typeface="Garamond"/>
              <a:sym typeface="Garamond"/>
            </a:endParaRPr>
          </a:p>
          <a:p>
            <a:endParaRPr lang="en-US" sz="1200" dirty="0">
              <a:solidFill>
                <a:schemeClr val="bg1"/>
              </a:solidFill>
              <a:ea typeface="Garamond"/>
              <a:cs typeface="Garamond"/>
              <a:sym typeface="Garamond"/>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Problems with authority</a:t>
            </a:r>
            <a:endParaRPr sz="1200" dirty="0">
              <a:solidFill>
                <a:schemeClr val="bg1"/>
              </a:solidFill>
            </a:endParaRPr>
          </a:p>
          <a:p>
            <a:endParaRPr lang="en-US" sz="1200" dirty="0">
              <a:solidFill>
                <a:schemeClr val="bg1"/>
              </a:solidFill>
              <a:ea typeface="Garamond"/>
              <a:cs typeface="Garamond"/>
              <a:sym typeface="Garamond"/>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Self harm behaviors</a:t>
            </a:r>
          </a:p>
          <a:p>
            <a:endParaRPr lang="en-US" sz="1200" dirty="0">
              <a:solidFill>
                <a:schemeClr val="bg1"/>
              </a:solidFill>
              <a:ea typeface="Garamond"/>
              <a:cs typeface="Garamond"/>
              <a:sym typeface="Garamond"/>
            </a:endParaRPr>
          </a:p>
          <a:p>
            <a:r>
              <a:rPr lang="en-US" sz="1200" dirty="0">
                <a:solidFill>
                  <a:schemeClr val="bg1"/>
                </a:solidFill>
                <a:ea typeface="Garamond"/>
                <a:cs typeface="Garamond"/>
                <a:sym typeface="Garamond"/>
              </a:rPr>
              <a:t> </a:t>
            </a:r>
          </a:p>
          <a:p>
            <a:endParaRPr lang="en-US" sz="1200" dirty="0">
              <a:solidFill>
                <a:schemeClr val="bg1"/>
              </a:solidFill>
              <a:sym typeface="Garamond"/>
            </a:endParaRPr>
          </a:p>
        </p:txBody>
      </p:sp>
      <p:sp>
        <p:nvSpPr>
          <p:cNvPr id="28" name="Google Shape;360;p38">
            <a:extLst>
              <a:ext uri="{FF2B5EF4-FFF2-40B4-BE49-F238E27FC236}">
                <a16:creationId xmlns:a16="http://schemas.microsoft.com/office/drawing/2014/main" id="{C908019F-5E86-D039-8050-51DCCB8761A6}"/>
              </a:ext>
            </a:extLst>
          </p:cNvPr>
          <p:cNvSpPr/>
          <p:nvPr/>
        </p:nvSpPr>
        <p:spPr>
          <a:xfrm>
            <a:off x="4285248" y="1408644"/>
            <a:ext cx="438971" cy="260206"/>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29" name="Google Shape;361;p38">
            <a:extLst>
              <a:ext uri="{FF2B5EF4-FFF2-40B4-BE49-F238E27FC236}">
                <a16:creationId xmlns:a16="http://schemas.microsoft.com/office/drawing/2014/main" id="{22C0014D-330B-238B-5BCD-D77E5E63E2A1}"/>
              </a:ext>
            </a:extLst>
          </p:cNvPr>
          <p:cNvSpPr txBox="1"/>
          <p:nvPr/>
        </p:nvSpPr>
        <p:spPr>
          <a:xfrm>
            <a:off x="4745838" y="1417280"/>
            <a:ext cx="4398162" cy="3236915"/>
          </a:xfrm>
          <a:prstGeom prst="rect">
            <a:avLst/>
          </a:prstGeom>
          <a:noFill/>
          <a:ln>
            <a:noFill/>
          </a:ln>
        </p:spPr>
        <p:txBody>
          <a:bodyPr spcFirstLastPara="1" wrap="square" lIns="68569" tIns="34275" rIns="68569" bIns="34275" anchor="t" anchorCtr="0">
            <a:noAutofit/>
          </a:bodyPr>
          <a:lstStyle/>
          <a:p>
            <a:r>
              <a:rPr lang="en-US" sz="1200" dirty="0">
                <a:solidFill>
                  <a:schemeClr val="bg1"/>
                </a:solidFill>
                <a:ea typeface="Garamond"/>
                <a:cs typeface="Garamond"/>
                <a:sym typeface="Garamond"/>
              </a:rPr>
              <a:t>Guilt &gt; helplessness; effort to feel in control</a:t>
            </a:r>
          </a:p>
          <a:p>
            <a:endParaRPr lang="en-US" sz="1200" dirty="0">
              <a:solidFill>
                <a:schemeClr val="bg1"/>
              </a:solidFill>
              <a:sym typeface="Garamond"/>
            </a:endParaRPr>
          </a:p>
          <a:p>
            <a:r>
              <a:rPr lang="en-US" sz="1200" dirty="0">
                <a:solidFill>
                  <a:schemeClr val="bg1"/>
                </a:solidFill>
              </a:rPr>
              <a:t>Effort to protect self from potential harm</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Protection against constant internal alarms</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Attempt to prevent subsequent trauma</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Effort to manage emotions, tolerate socializing</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Effort to maintain sense of safety/control</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Fear that boundaries will lead to harm; desire to maintain hope that others are still “good”</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Sense of betrayal if perpetrator was in position of authority, attempt to “fight back” </a:t>
            </a:r>
            <a:endParaRPr sz="1200" dirty="0">
              <a:solidFill>
                <a:schemeClr val="bg1"/>
              </a:solidFill>
            </a:endParaRPr>
          </a:p>
          <a:p>
            <a:endParaRPr sz="1200" dirty="0">
              <a:solidFill>
                <a:schemeClr val="bg1"/>
              </a:solidFill>
              <a:ea typeface="Garamond"/>
              <a:cs typeface="Garamond"/>
              <a:sym typeface="Garamond"/>
            </a:endParaRPr>
          </a:p>
          <a:p>
            <a:r>
              <a:rPr lang="en-US" sz="1200" dirty="0">
                <a:solidFill>
                  <a:schemeClr val="bg1"/>
                </a:solidFill>
                <a:ea typeface="Garamond"/>
                <a:cs typeface="Garamond"/>
                <a:sym typeface="Garamond"/>
              </a:rPr>
              <a:t>Effort to manage overwhelming emotions</a:t>
            </a:r>
            <a:endParaRPr sz="1200" dirty="0">
              <a:solidFill>
                <a:schemeClr val="bg1"/>
              </a:solidFill>
            </a:endParaRPr>
          </a:p>
          <a:p>
            <a:endParaRPr sz="1200" dirty="0">
              <a:solidFill>
                <a:schemeClr val="bg1"/>
              </a:solidFill>
              <a:ea typeface="Garamond"/>
              <a:cs typeface="Garamond"/>
              <a:sym typeface="Garamond"/>
            </a:endParaRPr>
          </a:p>
          <a:p>
            <a:endParaRPr sz="1200" dirty="0">
              <a:solidFill>
                <a:schemeClr val="bg1"/>
              </a:solidFill>
              <a:ea typeface="Garamond"/>
              <a:cs typeface="Garamond"/>
              <a:sym typeface="Garamond"/>
            </a:endParaRPr>
          </a:p>
        </p:txBody>
      </p:sp>
      <p:sp>
        <p:nvSpPr>
          <p:cNvPr id="30" name="Google Shape;360;p38">
            <a:extLst>
              <a:ext uri="{FF2B5EF4-FFF2-40B4-BE49-F238E27FC236}">
                <a16:creationId xmlns:a16="http://schemas.microsoft.com/office/drawing/2014/main" id="{5CD6E1D5-89A2-F79B-5445-901F13E5A275}"/>
              </a:ext>
            </a:extLst>
          </p:cNvPr>
          <p:cNvSpPr/>
          <p:nvPr/>
        </p:nvSpPr>
        <p:spPr>
          <a:xfrm>
            <a:off x="4306866" y="1775822"/>
            <a:ext cx="417353" cy="291128"/>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1" name="Google Shape;360;p38">
            <a:extLst>
              <a:ext uri="{FF2B5EF4-FFF2-40B4-BE49-F238E27FC236}">
                <a16:creationId xmlns:a16="http://schemas.microsoft.com/office/drawing/2014/main" id="{3FA05EC8-8AE1-7E6E-7DAD-9A9100ADBB41}"/>
              </a:ext>
            </a:extLst>
          </p:cNvPr>
          <p:cNvSpPr/>
          <p:nvPr/>
        </p:nvSpPr>
        <p:spPr>
          <a:xfrm>
            <a:off x="4299108" y="2124799"/>
            <a:ext cx="425111" cy="292812"/>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2" name="Google Shape;360;p38">
            <a:extLst>
              <a:ext uri="{FF2B5EF4-FFF2-40B4-BE49-F238E27FC236}">
                <a16:creationId xmlns:a16="http://schemas.microsoft.com/office/drawing/2014/main" id="{E4FE0DE6-1F3E-C405-E385-3462506AAC4E}"/>
              </a:ext>
            </a:extLst>
          </p:cNvPr>
          <p:cNvSpPr/>
          <p:nvPr/>
        </p:nvSpPr>
        <p:spPr>
          <a:xfrm>
            <a:off x="4306866" y="2482505"/>
            <a:ext cx="438971" cy="318802"/>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3" name="Google Shape;360;p38">
            <a:extLst>
              <a:ext uri="{FF2B5EF4-FFF2-40B4-BE49-F238E27FC236}">
                <a16:creationId xmlns:a16="http://schemas.microsoft.com/office/drawing/2014/main" id="{AB009BC1-6A60-42ED-DB4D-8FA56141D9B3}"/>
              </a:ext>
            </a:extLst>
          </p:cNvPr>
          <p:cNvSpPr/>
          <p:nvPr/>
        </p:nvSpPr>
        <p:spPr>
          <a:xfrm>
            <a:off x="4292177" y="2897375"/>
            <a:ext cx="425112" cy="276724"/>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4" name="Google Shape;360;p38">
            <a:extLst>
              <a:ext uri="{FF2B5EF4-FFF2-40B4-BE49-F238E27FC236}">
                <a16:creationId xmlns:a16="http://schemas.microsoft.com/office/drawing/2014/main" id="{03B02582-1D4E-1099-CAB1-3B80495BE9A0}"/>
              </a:ext>
            </a:extLst>
          </p:cNvPr>
          <p:cNvSpPr/>
          <p:nvPr/>
        </p:nvSpPr>
        <p:spPr>
          <a:xfrm>
            <a:off x="4299108" y="3281071"/>
            <a:ext cx="425111" cy="265867"/>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5" name="Google Shape;360;p38">
            <a:extLst>
              <a:ext uri="{FF2B5EF4-FFF2-40B4-BE49-F238E27FC236}">
                <a16:creationId xmlns:a16="http://schemas.microsoft.com/office/drawing/2014/main" id="{177635C3-364B-4500-A3D7-21B5D2679EA4}"/>
              </a:ext>
            </a:extLst>
          </p:cNvPr>
          <p:cNvSpPr/>
          <p:nvPr/>
        </p:nvSpPr>
        <p:spPr>
          <a:xfrm>
            <a:off x="4296350" y="3696161"/>
            <a:ext cx="420940" cy="276724"/>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6" name="Google Shape;360;p38">
            <a:extLst>
              <a:ext uri="{FF2B5EF4-FFF2-40B4-BE49-F238E27FC236}">
                <a16:creationId xmlns:a16="http://schemas.microsoft.com/office/drawing/2014/main" id="{B14B987E-D217-A766-A99F-6BEA88341271}"/>
              </a:ext>
            </a:extLst>
          </p:cNvPr>
          <p:cNvSpPr/>
          <p:nvPr/>
        </p:nvSpPr>
        <p:spPr>
          <a:xfrm>
            <a:off x="4306867" y="4245319"/>
            <a:ext cx="410422" cy="272912"/>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
        <p:nvSpPr>
          <p:cNvPr id="37" name="Google Shape;360;p38">
            <a:extLst>
              <a:ext uri="{FF2B5EF4-FFF2-40B4-BE49-F238E27FC236}">
                <a16:creationId xmlns:a16="http://schemas.microsoft.com/office/drawing/2014/main" id="{0B69FDFE-E8DD-4C98-B375-1F521D662D78}"/>
              </a:ext>
            </a:extLst>
          </p:cNvPr>
          <p:cNvSpPr/>
          <p:nvPr/>
        </p:nvSpPr>
        <p:spPr>
          <a:xfrm>
            <a:off x="4300007" y="4715149"/>
            <a:ext cx="445830" cy="262692"/>
          </a:xfrm>
          <a:prstGeom prst="rightArrow">
            <a:avLst>
              <a:gd name="adj1" fmla="val 50000"/>
              <a:gd name="adj2" fmla="val 50000"/>
            </a:avLst>
          </a:prstGeom>
          <a:solidFill>
            <a:schemeClr val="accent1"/>
          </a:solidFill>
          <a:ln w="15875" cap="flat" cmpd="sng">
            <a:solidFill>
              <a:srgbClr val="5F6F1E"/>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Garamond"/>
              <a:ea typeface="Garamond"/>
              <a:cs typeface="Garamond"/>
              <a:sym typeface="Garamond"/>
            </a:endParaRPr>
          </a:p>
        </p:txBody>
      </p:sp>
    </p:spTree>
    <p:extLst>
      <p:ext uri="{BB962C8B-B14F-4D97-AF65-F5344CB8AC3E}">
        <p14:creationId xmlns:p14="http://schemas.microsoft.com/office/powerpoint/2010/main" val="24609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 presetClass="entr" presetSubtype="0" fill="hold" nodeType="with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 presetClass="entr" presetSubtype="0" fill="hold" nodeType="with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 presetClass="entr" presetSubtype="0" fill="hold" nodeType="withEffect">
                                  <p:stCondLst>
                                    <p:cond delay="0"/>
                                  </p:stCondLst>
                                  <p:childTnLst>
                                    <p:set>
                                      <p:cBhvr>
                                        <p:cTn id="35"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 presetClass="entr" presetSubtype="0" fill="hold" nodeType="withEffect">
                                  <p:stCondLst>
                                    <p:cond delay="0"/>
                                  </p:stCondLst>
                                  <p:childTnLst>
                                    <p:set>
                                      <p:cBhvr>
                                        <p:cTn id="46"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 presetClass="entr" presetSubtype="0" fill="hold" nodeType="withEffect">
                                  <p:stCondLst>
                                    <p:cond delay="0"/>
                                  </p:stCondLst>
                                  <p:childTnLst>
                                    <p:set>
                                      <p:cBhvr>
                                        <p:cTn id="57"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7">
                                            <p:txEl>
                                              <p:pRg st="10" end="1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 presetClass="entr" presetSubtype="0" fill="hold" nodeType="withEffect">
                                  <p:stCondLst>
                                    <p:cond delay="0"/>
                                  </p:stCondLst>
                                  <p:childTnLst>
                                    <p:set>
                                      <p:cBhvr>
                                        <p:cTn id="68" dur="1" fill="hold">
                                          <p:stCondLst>
                                            <p:cond delay="0"/>
                                          </p:stCondLst>
                                        </p:cTn>
                                        <p:tgtEl>
                                          <p:spTgt spid="29">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xEl>
                                              <p:pRg st="12" end="1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 presetClass="entr" presetSubtype="0" fill="hold" nodeType="withEffect">
                                  <p:stCondLst>
                                    <p:cond delay="0"/>
                                  </p:stCondLst>
                                  <p:childTnLst>
                                    <p:set>
                                      <p:cBhvr>
                                        <p:cTn id="79" dur="1" fill="hold">
                                          <p:stCondLst>
                                            <p:cond delay="0"/>
                                          </p:stCondLst>
                                        </p:cTn>
                                        <p:tgtEl>
                                          <p:spTgt spid="29">
                                            <p:txEl>
                                              <p:pRg st="12" end="12"/>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7">
                                            <p:txEl>
                                              <p:pRg st="15" end="1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 presetClass="entr" presetSubtype="0" fill="hold" nodeType="withEffect">
                                  <p:stCondLst>
                                    <p:cond delay="0"/>
                                  </p:stCondLst>
                                  <p:childTnLst>
                                    <p:set>
                                      <p:cBhvr>
                                        <p:cTn id="90" dur="1" fill="hold">
                                          <p:stCondLst>
                                            <p:cond delay="0"/>
                                          </p:stCondLst>
                                        </p:cTn>
                                        <p:tgtEl>
                                          <p:spTgt spid="29">
                                            <p:txEl>
                                              <p:pRg st="14" end="14"/>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7">
                                            <p:txEl>
                                              <p:pRg st="18" end="18"/>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 presetClass="entr" presetSubtype="0" fill="hold" nodeType="withEffect">
                                  <p:stCondLst>
                                    <p:cond delay="0"/>
                                  </p:stCondLst>
                                  <p:childTnLst>
                                    <p:set>
                                      <p:cBhvr>
                                        <p:cTn id="101" dur="1" fill="hold">
                                          <p:stCondLst>
                                            <p:cond delay="0"/>
                                          </p:stCondLst>
                                        </p:cTn>
                                        <p:tgtEl>
                                          <p:spTgt spid="2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61145B-0629-C394-CD94-95CC5CFF3000}"/>
              </a:ext>
            </a:extLst>
          </p:cNvPr>
          <p:cNvSpPr txBox="1">
            <a:spLocks/>
          </p:cNvSpPr>
          <p:nvPr/>
        </p:nvSpPr>
        <p:spPr>
          <a:xfrm>
            <a:off x="457200" y="209550"/>
            <a:ext cx="8229600" cy="1143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rPr>
              <a:t>Reconceptualizing Problematic Behaviors</a:t>
            </a:r>
          </a:p>
        </p:txBody>
      </p:sp>
      <p:sp>
        <p:nvSpPr>
          <p:cNvPr id="5" name="Content Placeholder 2">
            <a:extLst>
              <a:ext uri="{FF2B5EF4-FFF2-40B4-BE49-F238E27FC236}">
                <a16:creationId xmlns:a16="http://schemas.microsoft.com/office/drawing/2014/main" id="{FF05E9AC-E3DC-CBF9-E2A5-6C5CD713727B}"/>
              </a:ext>
            </a:extLst>
          </p:cNvPr>
          <p:cNvSpPr txBox="1">
            <a:spLocks/>
          </p:cNvSpPr>
          <p:nvPr/>
        </p:nvSpPr>
        <p:spPr>
          <a:xfrm>
            <a:off x="457200" y="1527969"/>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solidFill>
                  <a:schemeClr val="bg1"/>
                </a:solidFill>
                <a:latin typeface="+mj-lt"/>
              </a:rPr>
              <a:t>There are often healthy, normal needs driving these problematic behaviors:</a:t>
            </a:r>
          </a:p>
          <a:p>
            <a:pPr lvl="1">
              <a:buFont typeface="Arial" charset="0"/>
              <a:buChar char="•"/>
            </a:pPr>
            <a:r>
              <a:rPr lang="en-US" altLang="en-US" b="1" dirty="0">
                <a:solidFill>
                  <a:schemeClr val="bg1"/>
                </a:solidFill>
                <a:latin typeface="+mj-lt"/>
              </a:rPr>
              <a:t>The need to cope and manage symptoms</a:t>
            </a:r>
          </a:p>
          <a:p>
            <a:pPr lvl="1">
              <a:buFont typeface="Arial" charset="0"/>
              <a:buChar char="•"/>
            </a:pPr>
            <a:r>
              <a:rPr lang="en-US" altLang="en-US" b="1" dirty="0">
                <a:solidFill>
                  <a:schemeClr val="bg1"/>
                </a:solidFill>
                <a:latin typeface="+mj-lt"/>
              </a:rPr>
              <a:t>The need to feel in control</a:t>
            </a:r>
          </a:p>
          <a:p>
            <a:pPr lvl="1">
              <a:buFont typeface="Arial" charset="0"/>
              <a:buChar char="•"/>
            </a:pPr>
            <a:r>
              <a:rPr lang="en-US" altLang="en-US" b="1" dirty="0">
                <a:solidFill>
                  <a:schemeClr val="bg1"/>
                </a:solidFill>
                <a:latin typeface="+mj-lt"/>
              </a:rPr>
              <a:t>The need to feel safe</a:t>
            </a:r>
          </a:p>
          <a:p>
            <a:pPr lvl="1">
              <a:buFont typeface="Arial" charset="0"/>
              <a:buChar char="•"/>
            </a:pPr>
            <a:r>
              <a:rPr lang="en-US" altLang="en-US" b="1" dirty="0">
                <a:solidFill>
                  <a:schemeClr val="bg1"/>
                </a:solidFill>
                <a:latin typeface="+mj-lt"/>
              </a:rPr>
              <a:t>The need to understand and find meaning in events</a:t>
            </a:r>
            <a:endParaRPr lang="en-US" altLang="en-US" dirty="0">
              <a:solidFill>
                <a:schemeClr val="bg1"/>
              </a:solidFill>
              <a:latin typeface="+mj-lt"/>
            </a:endParaRPr>
          </a:p>
          <a:p>
            <a:endParaRPr lang="en-US" sz="2400" dirty="0">
              <a:solidFill>
                <a:schemeClr val="bg1"/>
              </a:solidFill>
              <a:latin typeface="+mj-lt"/>
            </a:endParaRPr>
          </a:p>
        </p:txBody>
      </p:sp>
    </p:spTree>
    <p:extLst>
      <p:ext uri="{BB962C8B-B14F-4D97-AF65-F5344CB8AC3E}">
        <p14:creationId xmlns:p14="http://schemas.microsoft.com/office/powerpoint/2010/main" val="3575789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52F812-99E3-52AB-40CA-4A9B1E29DDFD}"/>
              </a:ext>
            </a:extLst>
          </p:cNvPr>
          <p:cNvSpPr txBox="1">
            <a:spLocks/>
          </p:cNvSpPr>
          <p:nvPr/>
        </p:nvSpPr>
        <p:spPr>
          <a:xfrm>
            <a:off x="801839" y="285750"/>
            <a:ext cx="7540322" cy="292847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FFFFFF"/>
                </a:solidFill>
              </a:rPr>
              <a:t>The Trauma Informed Care Framework</a:t>
            </a:r>
          </a:p>
        </p:txBody>
      </p:sp>
    </p:spTree>
    <p:extLst>
      <p:ext uri="{BB962C8B-B14F-4D97-AF65-F5344CB8AC3E}">
        <p14:creationId xmlns:p14="http://schemas.microsoft.com/office/powerpoint/2010/main" val="21115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DCAF32A-1748-76D1-F4A9-2361519AD55E}"/>
              </a:ext>
            </a:extLst>
          </p:cNvPr>
          <p:cNvSpPr txBox="1">
            <a:spLocks/>
          </p:cNvSpPr>
          <p:nvPr/>
        </p:nvSpPr>
        <p:spPr>
          <a:xfrm>
            <a:off x="375684" y="57150"/>
            <a:ext cx="3588597" cy="1330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rPr>
              <a:t>Martin Luther King’s Beloved Community:</a:t>
            </a:r>
          </a:p>
        </p:txBody>
      </p:sp>
      <p:sp>
        <p:nvSpPr>
          <p:cNvPr id="6" name="Text Placeholder 5">
            <a:extLst>
              <a:ext uri="{FF2B5EF4-FFF2-40B4-BE49-F238E27FC236}">
                <a16:creationId xmlns:a16="http://schemas.microsoft.com/office/drawing/2014/main" id="{57AC07B6-4773-0862-C11C-C4A6304D2102}"/>
              </a:ext>
            </a:extLst>
          </p:cNvPr>
          <p:cNvSpPr txBox="1">
            <a:spLocks/>
          </p:cNvSpPr>
          <p:nvPr/>
        </p:nvSpPr>
        <p:spPr>
          <a:xfrm>
            <a:off x="375684" y="1326359"/>
            <a:ext cx="3328527" cy="2128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rPr>
              <a:t>A society based on justice, equal opportunity and love of one another.</a:t>
            </a:r>
          </a:p>
          <a:p>
            <a:r>
              <a:rPr lang="en-US" sz="1400" dirty="0">
                <a:solidFill>
                  <a:schemeClr val="bg1"/>
                </a:solidFill>
              </a:rPr>
              <a:t>The Beloved Community embodies a model of all-inclusiveness for personhood.</a:t>
            </a:r>
          </a:p>
        </p:txBody>
      </p:sp>
      <p:sp>
        <p:nvSpPr>
          <p:cNvPr id="7" name="TextBox 6">
            <a:extLst>
              <a:ext uri="{FF2B5EF4-FFF2-40B4-BE49-F238E27FC236}">
                <a16:creationId xmlns:a16="http://schemas.microsoft.com/office/drawing/2014/main" id="{AB063083-E2F1-5A00-F686-C2CA304C6D9F}"/>
              </a:ext>
            </a:extLst>
          </p:cNvPr>
          <p:cNvSpPr txBox="1"/>
          <p:nvPr/>
        </p:nvSpPr>
        <p:spPr>
          <a:xfrm>
            <a:off x="634210" y="2760385"/>
            <a:ext cx="8134106" cy="1415772"/>
          </a:xfrm>
          <a:prstGeom prst="rect">
            <a:avLst/>
          </a:prstGeom>
          <a:noFill/>
        </p:spPr>
        <p:txBody>
          <a:bodyPr wrap="square" rtlCol="0">
            <a:spAutoFit/>
          </a:bodyPr>
          <a:lstStyle/>
          <a:p>
            <a:r>
              <a:rPr lang="en-US" sz="1400" i="1" dirty="0">
                <a:solidFill>
                  <a:schemeClr val="bg1"/>
                </a:solidFill>
              </a:rPr>
              <a:t>“</a:t>
            </a:r>
            <a:r>
              <a:rPr lang="en-US" sz="1200" i="1" dirty="0">
                <a:solidFill>
                  <a:schemeClr val="bg1"/>
                </a:solidFill>
              </a:rPr>
              <a:t>T</a:t>
            </a:r>
            <a:r>
              <a:rPr lang="en-US" sz="1200" b="0" i="1" dirty="0">
                <a:solidFill>
                  <a:schemeClr val="bg1"/>
                </a:solidFill>
                <a:effectLst/>
              </a:rPr>
              <a:t>he end is reconciliation; the end is redemption; the end is the creation of the beloved community. It is this type of spirit and this type of love that can transform opposers into friends. The type of love that I stress here is not eros…but it is agape which is understanding goodwill for all men. It is an overflowing love which seeks nothing in return. This is the love that may well be the salvation of our civilization.” –Martin Luther King</a:t>
            </a:r>
          </a:p>
          <a:p>
            <a:endParaRPr lang="en-US" sz="1200" i="1" dirty="0">
              <a:solidFill>
                <a:schemeClr val="bg1"/>
              </a:solidFill>
            </a:endParaRPr>
          </a:p>
          <a:p>
            <a:r>
              <a:rPr lang="en-US" sz="1200" i="1" dirty="0">
                <a:solidFill>
                  <a:schemeClr val="bg1"/>
                </a:solidFill>
              </a:rPr>
              <a:t>“Beloved community is formed not by the eradication of difference but by its affirmation, by each of us claiming the identities and cultural legacies that shape who we are and how we live in the world.” - bell hooks</a:t>
            </a:r>
          </a:p>
        </p:txBody>
      </p:sp>
      <p:pic>
        <p:nvPicPr>
          <p:cNvPr id="8" name="Content Placeholder 7" descr="A person in a suit&#10;&#10;Description automatically generated with medium confidence">
            <a:extLst>
              <a:ext uri="{FF2B5EF4-FFF2-40B4-BE49-F238E27FC236}">
                <a16:creationId xmlns:a16="http://schemas.microsoft.com/office/drawing/2014/main" id="{933D63F7-8A3B-92E2-F63D-D8A8D9733976}"/>
              </a:ext>
            </a:extLst>
          </p:cNvPr>
          <p:cNvPicPr>
            <a:picLocks noChangeAspect="1"/>
          </p:cNvPicPr>
          <p:nvPr/>
        </p:nvPicPr>
        <p:blipFill>
          <a:blip r:embed="rId3"/>
          <a:stretch>
            <a:fillRect/>
          </a:stretch>
        </p:blipFill>
        <p:spPr>
          <a:xfrm>
            <a:off x="4427150" y="361950"/>
            <a:ext cx="3553238" cy="2398435"/>
          </a:xfrm>
          <a:prstGeom prst="rect">
            <a:avLst/>
          </a:prstGeom>
        </p:spPr>
      </p:pic>
    </p:spTree>
    <p:extLst>
      <p:ext uri="{BB962C8B-B14F-4D97-AF65-F5344CB8AC3E}">
        <p14:creationId xmlns:p14="http://schemas.microsoft.com/office/powerpoint/2010/main" val="367972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528084" y="1162050"/>
            <a:ext cx="3200400" cy="2819400"/>
          </a:xfrm>
        </p:spPr>
        <p:txBody>
          <a:bodyPr>
            <a:noAutofit/>
          </a:bodyPr>
          <a:lstStyle/>
          <a:p>
            <a:pPr algn="r"/>
            <a:r>
              <a:rPr lang="en-US" sz="2800" b="1" dirty="0"/>
              <a:t>The Beloved Community Model in</a:t>
            </a:r>
            <a:br>
              <a:rPr lang="en-US" sz="2800" b="1" dirty="0"/>
            </a:br>
            <a:r>
              <a:rPr lang="en-US" sz="2800" b="1" dirty="0"/>
              <a:t>Trauma Informed Care:</a:t>
            </a:r>
            <a:br>
              <a:rPr lang="en-US" sz="2800" dirty="0"/>
            </a:br>
            <a:r>
              <a:rPr lang="en-US" sz="2800" b="1" i="1" dirty="0"/>
              <a:t>This is </a:t>
            </a:r>
            <a:r>
              <a:rPr lang="en-US" sz="2800" b="1" i="1" dirty="0">
                <a:solidFill>
                  <a:schemeClr val="accent2"/>
                </a:solidFill>
              </a:rPr>
              <a:t>US</a:t>
            </a:r>
            <a:r>
              <a:rPr lang="en-US" sz="2800" b="1" i="1" dirty="0"/>
              <a:t>, not </a:t>
            </a:r>
            <a:r>
              <a:rPr lang="en-US" sz="2800" b="1" i="1" dirty="0">
                <a:solidFill>
                  <a:schemeClr val="accent2"/>
                </a:solidFill>
              </a:rPr>
              <a:t>THEM</a:t>
            </a:r>
            <a:endParaRPr lang="en-US" dirty="0">
              <a:solidFill>
                <a:schemeClr val="accent2"/>
              </a:solidFill>
            </a:endParaRPr>
          </a:p>
        </p:txBody>
      </p:sp>
      <p:sp>
        <p:nvSpPr>
          <p:cNvPr id="7" name="Content Placeholder 6">
            <a:extLst>
              <a:ext uri="{FF2B5EF4-FFF2-40B4-BE49-F238E27FC236}">
                <a16:creationId xmlns:a16="http://schemas.microsoft.com/office/drawing/2014/main" id="{A6558F16-52E2-155A-1042-C5B06FB2A00D}"/>
              </a:ext>
            </a:extLst>
          </p:cNvPr>
          <p:cNvSpPr>
            <a:spLocks noGrp="1"/>
          </p:cNvSpPr>
          <p:nvPr>
            <p:ph sz="quarter" idx="12"/>
          </p:nvPr>
        </p:nvSpPr>
        <p:spPr>
          <a:xfrm>
            <a:off x="4853457" y="835818"/>
            <a:ext cx="3771900" cy="3471863"/>
          </a:xfrm>
        </p:spPr>
        <p:txBody>
          <a:bodyPr/>
          <a:lstStyle/>
          <a:p>
            <a:r>
              <a:rPr lang="en-US" sz="1600" dirty="0"/>
              <a:t>From the field to the trauma bay to discharge, each person needs to treat patients with </a:t>
            </a:r>
            <a:r>
              <a:rPr lang="en-US" sz="1600" b="1" i="1" dirty="0">
                <a:solidFill>
                  <a:schemeClr val="accent2"/>
                </a:solidFill>
              </a:rPr>
              <a:t>empathy</a:t>
            </a:r>
            <a:r>
              <a:rPr lang="en-US" sz="1600" dirty="0"/>
              <a:t> and </a:t>
            </a:r>
            <a:r>
              <a:rPr lang="en-US" sz="1600" b="1" i="1" dirty="0">
                <a:solidFill>
                  <a:schemeClr val="accent2"/>
                </a:solidFill>
              </a:rPr>
              <a:t>respect</a:t>
            </a:r>
          </a:p>
          <a:p>
            <a:r>
              <a:rPr lang="en-US" sz="1600" dirty="0"/>
              <a:t>From the ED clerk to the techs: We are all part of the Beloved Community</a:t>
            </a:r>
          </a:p>
          <a:p>
            <a:r>
              <a:rPr lang="en-US" sz="1600" dirty="0"/>
              <a:t>The Beloved Community is the </a:t>
            </a:r>
            <a:r>
              <a:rPr lang="en-US" sz="1600" i="1" dirty="0"/>
              <a:t>cornerstone</a:t>
            </a:r>
            <a:r>
              <a:rPr lang="en-US" sz="1600" dirty="0"/>
              <a:t> of Trauma Informed Care</a:t>
            </a:r>
          </a:p>
          <a:p>
            <a:r>
              <a:rPr lang="en-US" sz="1600" dirty="0"/>
              <a:t>Complete trauma care acknowledges the need to address wounds that are not seen</a:t>
            </a:r>
          </a:p>
        </p:txBody>
      </p:sp>
    </p:spTree>
    <p:extLst>
      <p:ext uri="{BB962C8B-B14F-4D97-AF65-F5344CB8AC3E}">
        <p14:creationId xmlns:p14="http://schemas.microsoft.com/office/powerpoint/2010/main" val="301933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B289DB-7A30-3836-5315-5F4813E58969}"/>
              </a:ext>
            </a:extLst>
          </p:cNvPr>
          <p:cNvSpPr>
            <a:spLocks noGrp="1"/>
          </p:cNvSpPr>
          <p:nvPr>
            <p:ph type="body" sz="quarter" idx="10"/>
          </p:nvPr>
        </p:nvSpPr>
        <p:spPr>
          <a:xfrm>
            <a:off x="1181100" y="361047"/>
            <a:ext cx="6781800" cy="685800"/>
          </a:xfrm>
        </p:spPr>
        <p:txBody>
          <a:bodyPr/>
          <a:lstStyle/>
          <a:p>
            <a:r>
              <a:rPr lang="en-US" dirty="0"/>
              <a:t>Setting the space</a:t>
            </a:r>
          </a:p>
        </p:txBody>
      </p:sp>
      <p:graphicFrame>
        <p:nvGraphicFramePr>
          <p:cNvPr id="4" name="Content Placeholder 2">
            <a:extLst>
              <a:ext uri="{FF2B5EF4-FFF2-40B4-BE49-F238E27FC236}">
                <a16:creationId xmlns:a16="http://schemas.microsoft.com/office/drawing/2014/main" id="{7E849DBF-236B-67DB-DD70-272E669AB3D3}"/>
              </a:ext>
            </a:extLst>
          </p:cNvPr>
          <p:cNvGraphicFramePr>
            <a:graphicFrameLocks/>
          </p:cNvGraphicFramePr>
          <p:nvPr>
            <p:extLst>
              <p:ext uri="{D42A27DB-BD31-4B8C-83A1-F6EECF244321}">
                <p14:modId xmlns:p14="http://schemas.microsoft.com/office/powerpoint/2010/main" val="573659097"/>
              </p:ext>
            </p:extLst>
          </p:nvPr>
        </p:nvGraphicFramePr>
        <p:xfrm>
          <a:off x="694232" y="703947"/>
          <a:ext cx="7755536" cy="373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77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57BC8EA-F5DD-F3E8-86D4-64BDE5AFB206}"/>
              </a:ext>
            </a:extLst>
          </p:cNvPr>
          <p:cNvSpPr>
            <a:spLocks noGrp="1"/>
          </p:cNvSpPr>
          <p:nvPr>
            <p:ph type="body" sz="quarter" idx="10"/>
          </p:nvPr>
        </p:nvSpPr>
        <p:spPr>
          <a:xfrm>
            <a:off x="457200" y="2114550"/>
            <a:ext cx="3581400" cy="914400"/>
          </a:xfrm>
        </p:spPr>
        <p:txBody>
          <a:bodyPr/>
          <a:lstStyle/>
          <a:p>
            <a:r>
              <a:rPr lang="en-US" dirty="0"/>
              <a:t>Asking the right questions</a:t>
            </a:r>
          </a:p>
        </p:txBody>
      </p:sp>
      <p:sp>
        <p:nvSpPr>
          <p:cNvPr id="7" name="Content Placeholder 2">
            <a:extLst>
              <a:ext uri="{FF2B5EF4-FFF2-40B4-BE49-F238E27FC236}">
                <a16:creationId xmlns:a16="http://schemas.microsoft.com/office/drawing/2014/main" id="{8D00070B-B9B4-BF2A-2282-358F2C57D3D0}"/>
              </a:ext>
            </a:extLst>
          </p:cNvPr>
          <p:cNvSpPr>
            <a:spLocks noGrp="1"/>
          </p:cNvSpPr>
          <p:nvPr>
            <p:ph sz="quarter" idx="12"/>
          </p:nvPr>
        </p:nvSpPr>
        <p:spPr>
          <a:xfrm>
            <a:off x="4800600" y="361951"/>
            <a:ext cx="3771900" cy="4233862"/>
          </a:xfrm>
        </p:spPr>
        <p:txBody>
          <a:bodyPr anchor="ctr">
            <a:normAutofit lnSpcReduction="10000"/>
          </a:bodyPr>
          <a:lstStyle/>
          <a:p>
            <a:r>
              <a:rPr lang="en-US" sz="1700" dirty="0"/>
              <a:t>It is important for clinicians to consider the whole person and to be aware that barriers to treatment may be a function of not having a full understanding of the underlying reasons that symptoms persist. (</a:t>
            </a:r>
            <a:r>
              <a:rPr lang="en-US" sz="1700" i="1" dirty="0"/>
              <a:t>e.g., poverty, housing issues, economic challenges, etc.)</a:t>
            </a:r>
            <a:endParaRPr lang="en-US" sz="1700" dirty="0"/>
          </a:p>
          <a:p>
            <a:endParaRPr lang="en-US" sz="1700" dirty="0"/>
          </a:p>
          <a:p>
            <a:pPr>
              <a:buFontTx/>
              <a:buChar char="-"/>
            </a:pPr>
            <a:r>
              <a:rPr lang="en-US" sz="1700" dirty="0"/>
              <a:t>Building Trust</a:t>
            </a:r>
          </a:p>
          <a:p>
            <a:pPr>
              <a:buFontTx/>
              <a:buChar char="-"/>
            </a:pPr>
            <a:r>
              <a:rPr lang="en-US" sz="1700" dirty="0"/>
              <a:t>Screening and Assessment</a:t>
            </a:r>
          </a:p>
          <a:p>
            <a:pPr>
              <a:buFontTx/>
              <a:buChar char="-"/>
            </a:pPr>
            <a:r>
              <a:rPr lang="en-US" sz="1700" dirty="0"/>
              <a:t>Identifying and discussing barriers to treatment</a:t>
            </a:r>
          </a:p>
          <a:p>
            <a:pPr>
              <a:buFontTx/>
              <a:buChar char="-"/>
            </a:pPr>
            <a:r>
              <a:rPr lang="en-US" sz="1700" dirty="0"/>
              <a:t>Creating opportunities for consistent follow-up</a:t>
            </a:r>
          </a:p>
          <a:p>
            <a:pPr>
              <a:buFontTx/>
              <a:buChar char="-"/>
            </a:pPr>
            <a:endParaRPr lang="en-US" sz="1700" dirty="0"/>
          </a:p>
        </p:txBody>
      </p:sp>
    </p:spTree>
    <p:extLst>
      <p:ext uri="{BB962C8B-B14F-4D97-AF65-F5344CB8AC3E}">
        <p14:creationId xmlns:p14="http://schemas.microsoft.com/office/powerpoint/2010/main" val="166443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B289DB-7A30-3836-5315-5F4813E58969}"/>
              </a:ext>
            </a:extLst>
          </p:cNvPr>
          <p:cNvSpPr>
            <a:spLocks noGrp="1"/>
          </p:cNvSpPr>
          <p:nvPr>
            <p:ph type="body" sz="quarter" idx="10"/>
          </p:nvPr>
        </p:nvSpPr>
        <p:spPr>
          <a:xfrm>
            <a:off x="1085850" y="133350"/>
            <a:ext cx="6972300" cy="990600"/>
          </a:xfrm>
        </p:spPr>
        <p:txBody>
          <a:bodyPr/>
          <a:lstStyle/>
          <a:p>
            <a:r>
              <a:rPr lang="en-US" dirty="0"/>
              <a:t>Identify the Three “Es” of Trauma</a:t>
            </a:r>
          </a:p>
        </p:txBody>
      </p:sp>
      <p:graphicFrame>
        <p:nvGraphicFramePr>
          <p:cNvPr id="4" name="Diagram 3">
            <a:extLst>
              <a:ext uri="{FF2B5EF4-FFF2-40B4-BE49-F238E27FC236}">
                <a16:creationId xmlns:a16="http://schemas.microsoft.com/office/drawing/2014/main" id="{5A29B1E7-82F9-6650-DBE7-8723FAC26B36}"/>
              </a:ext>
            </a:extLst>
          </p:cNvPr>
          <p:cNvGraphicFramePr/>
          <p:nvPr>
            <p:extLst>
              <p:ext uri="{D42A27DB-BD31-4B8C-83A1-F6EECF244321}">
                <p14:modId xmlns:p14="http://schemas.microsoft.com/office/powerpoint/2010/main" val="2839861023"/>
              </p:ext>
            </p:extLst>
          </p:nvPr>
        </p:nvGraphicFramePr>
        <p:xfrm>
          <a:off x="914400" y="518687"/>
          <a:ext cx="7315200" cy="45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81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56C9-9A63-D74C-831D-F806C28EAC59}"/>
              </a:ext>
            </a:extLst>
          </p:cNvPr>
          <p:cNvSpPr>
            <a:spLocks noGrp="1"/>
          </p:cNvSpPr>
          <p:nvPr>
            <p:ph type="ctrTitle"/>
          </p:nvPr>
        </p:nvSpPr>
        <p:spPr/>
        <p:txBody>
          <a:bodyPr/>
          <a:lstStyle/>
          <a:p>
            <a:pPr algn="ctr"/>
            <a:r>
              <a:rPr lang="en-US" dirty="0"/>
              <a:t>Goals and Objectives</a:t>
            </a:r>
          </a:p>
        </p:txBody>
      </p:sp>
      <p:graphicFrame>
        <p:nvGraphicFramePr>
          <p:cNvPr id="3" name="Content Placeholder 2">
            <a:extLst>
              <a:ext uri="{FF2B5EF4-FFF2-40B4-BE49-F238E27FC236}">
                <a16:creationId xmlns:a16="http://schemas.microsoft.com/office/drawing/2014/main" id="{A68686D7-3CD4-1D38-BC82-D34FABFBABCB}"/>
              </a:ext>
            </a:extLst>
          </p:cNvPr>
          <p:cNvGraphicFramePr>
            <a:graphicFrameLocks/>
          </p:cNvGraphicFramePr>
          <p:nvPr>
            <p:extLst>
              <p:ext uri="{D42A27DB-BD31-4B8C-83A1-F6EECF244321}">
                <p14:modId xmlns:p14="http://schemas.microsoft.com/office/powerpoint/2010/main" val="1435650842"/>
              </p:ext>
            </p:extLst>
          </p:nvPr>
        </p:nvGraphicFramePr>
        <p:xfrm>
          <a:off x="762000" y="803519"/>
          <a:ext cx="6781800" cy="3901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04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A480939-30D8-5C09-ED20-63833B737C6C}"/>
              </a:ext>
            </a:extLst>
          </p:cNvPr>
          <p:cNvSpPr txBox="1">
            <a:spLocks/>
          </p:cNvSpPr>
          <p:nvPr/>
        </p:nvSpPr>
        <p:spPr>
          <a:xfrm>
            <a:off x="175845" y="0"/>
            <a:ext cx="8792307" cy="6967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3F7F8"/>
                </a:solidFill>
              </a:rPr>
              <a:t>An </a:t>
            </a:r>
            <a:r>
              <a:rPr lang="en-US" b="1" dirty="0">
                <a:solidFill>
                  <a:srgbClr val="F3F7F8"/>
                </a:solidFill>
              </a:rPr>
              <a:t>Experience </a:t>
            </a:r>
            <a:r>
              <a:rPr lang="en-US" dirty="0">
                <a:solidFill>
                  <a:srgbClr val="F3F7F8"/>
                </a:solidFill>
              </a:rPr>
              <a:t>can have lasting </a:t>
            </a:r>
            <a:r>
              <a:rPr lang="en-US" b="1" dirty="0">
                <a:solidFill>
                  <a:srgbClr val="F3F7F8"/>
                </a:solidFill>
              </a:rPr>
              <a:t>Effects</a:t>
            </a:r>
          </a:p>
        </p:txBody>
      </p:sp>
      <p:grpSp>
        <p:nvGrpSpPr>
          <p:cNvPr id="14" name="Group 13">
            <a:extLst>
              <a:ext uri="{FF2B5EF4-FFF2-40B4-BE49-F238E27FC236}">
                <a16:creationId xmlns:a16="http://schemas.microsoft.com/office/drawing/2014/main" id="{F3028119-CC32-30DE-9FBB-835D1716E879}"/>
              </a:ext>
            </a:extLst>
          </p:cNvPr>
          <p:cNvGrpSpPr/>
          <p:nvPr/>
        </p:nvGrpSpPr>
        <p:grpSpPr>
          <a:xfrm>
            <a:off x="1351265" y="514350"/>
            <a:ext cx="6441465" cy="4417009"/>
            <a:chOff x="1351265" y="514350"/>
            <a:chExt cx="6441465" cy="4417009"/>
          </a:xfrm>
        </p:grpSpPr>
        <p:sp>
          <p:nvSpPr>
            <p:cNvPr id="15" name="Freeform: Shape 14">
              <a:extLst>
                <a:ext uri="{FF2B5EF4-FFF2-40B4-BE49-F238E27FC236}">
                  <a16:creationId xmlns:a16="http://schemas.microsoft.com/office/drawing/2014/main" id="{83DC0F7F-BF02-E637-348D-2CFA9FB8F015}"/>
                </a:ext>
              </a:extLst>
            </p:cNvPr>
            <p:cNvSpPr/>
            <p:nvPr/>
          </p:nvSpPr>
          <p:spPr>
            <a:xfrm>
              <a:off x="1351265" y="514350"/>
              <a:ext cx="6441465" cy="1027211"/>
            </a:xfrm>
            <a:custGeom>
              <a:avLst/>
              <a:gdLst>
                <a:gd name="connsiteX0" fmla="*/ 0 w 6441465"/>
                <a:gd name="connsiteY0" fmla="*/ 102721 h 1027211"/>
                <a:gd name="connsiteX1" fmla="*/ 102721 w 6441465"/>
                <a:gd name="connsiteY1" fmla="*/ 0 h 1027211"/>
                <a:gd name="connsiteX2" fmla="*/ 6338744 w 6441465"/>
                <a:gd name="connsiteY2" fmla="*/ 0 h 1027211"/>
                <a:gd name="connsiteX3" fmla="*/ 6441465 w 6441465"/>
                <a:gd name="connsiteY3" fmla="*/ 102721 h 1027211"/>
                <a:gd name="connsiteX4" fmla="*/ 6441465 w 6441465"/>
                <a:gd name="connsiteY4" fmla="*/ 924490 h 1027211"/>
                <a:gd name="connsiteX5" fmla="*/ 6338744 w 6441465"/>
                <a:gd name="connsiteY5" fmla="*/ 1027211 h 1027211"/>
                <a:gd name="connsiteX6" fmla="*/ 102721 w 6441465"/>
                <a:gd name="connsiteY6" fmla="*/ 1027211 h 1027211"/>
                <a:gd name="connsiteX7" fmla="*/ 0 w 6441465"/>
                <a:gd name="connsiteY7" fmla="*/ 924490 h 1027211"/>
                <a:gd name="connsiteX8" fmla="*/ 0 w 6441465"/>
                <a:gd name="connsiteY8" fmla="*/ 102721 h 10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465" h="1027211">
                  <a:moveTo>
                    <a:pt x="0" y="102721"/>
                  </a:moveTo>
                  <a:cubicBezTo>
                    <a:pt x="0" y="45990"/>
                    <a:pt x="45990" y="0"/>
                    <a:pt x="102721" y="0"/>
                  </a:cubicBezTo>
                  <a:lnTo>
                    <a:pt x="6338744" y="0"/>
                  </a:lnTo>
                  <a:cubicBezTo>
                    <a:pt x="6395475" y="0"/>
                    <a:pt x="6441465" y="45990"/>
                    <a:pt x="6441465" y="102721"/>
                  </a:cubicBezTo>
                  <a:lnTo>
                    <a:pt x="6441465" y="924490"/>
                  </a:lnTo>
                  <a:cubicBezTo>
                    <a:pt x="6441465" y="981221"/>
                    <a:pt x="6395475" y="1027211"/>
                    <a:pt x="6338744" y="1027211"/>
                  </a:cubicBezTo>
                  <a:lnTo>
                    <a:pt x="102721" y="1027211"/>
                  </a:lnTo>
                  <a:cubicBezTo>
                    <a:pt x="45990" y="1027211"/>
                    <a:pt x="0" y="981221"/>
                    <a:pt x="0" y="924490"/>
                  </a:cubicBezTo>
                  <a:lnTo>
                    <a:pt x="0" y="102721"/>
                  </a:lnTo>
                  <a:close/>
                </a:path>
              </a:pathLst>
            </a:custGeom>
            <a:solidFill>
              <a:srgbClr val="BF504C"/>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txBody>
            <a:bodyPr spcFirstLastPara="0" vert="horz" wrap="square" lIns="1478250" tIns="87236" rIns="87237" bIns="87236" numCol="1" spcCol="1270" anchor="t"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a:ea typeface="+mn-ea"/>
                  <a:cs typeface="+mn-cs"/>
                </a:rPr>
                <a:t>Single event</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Loss of a loved one</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Witness to a shooting</a:t>
              </a:r>
            </a:p>
          </p:txBody>
        </p:sp>
        <p:sp>
          <p:nvSpPr>
            <p:cNvPr id="16" name="Rectangle: Rounded Corners 15">
              <a:extLst>
                <a:ext uri="{FF2B5EF4-FFF2-40B4-BE49-F238E27FC236}">
                  <a16:creationId xmlns:a16="http://schemas.microsoft.com/office/drawing/2014/main" id="{095197B4-DD23-F163-53DE-68CDFCB08077}"/>
                </a:ext>
              </a:extLst>
            </p:cNvPr>
            <p:cNvSpPr/>
            <p:nvPr/>
          </p:nvSpPr>
          <p:spPr>
            <a:xfrm>
              <a:off x="1672499" y="659018"/>
              <a:ext cx="851265" cy="737874"/>
            </a:xfrm>
            <a:prstGeom prst="roundRect">
              <a:avLst>
                <a:gd name="adj" fmla="val 10000"/>
              </a:avLst>
            </a:prstGeom>
            <a:solidFill>
              <a:srgbClr val="C0504D">
                <a:tint val="50000"/>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25224479-ED0C-EFE3-22FC-087DBE947962}"/>
                </a:ext>
              </a:extLst>
            </p:cNvPr>
            <p:cNvSpPr/>
            <p:nvPr/>
          </p:nvSpPr>
          <p:spPr>
            <a:xfrm>
              <a:off x="1351265" y="1644282"/>
              <a:ext cx="6441465" cy="1027211"/>
            </a:xfrm>
            <a:custGeom>
              <a:avLst/>
              <a:gdLst>
                <a:gd name="connsiteX0" fmla="*/ 0 w 6441465"/>
                <a:gd name="connsiteY0" fmla="*/ 102721 h 1027211"/>
                <a:gd name="connsiteX1" fmla="*/ 102721 w 6441465"/>
                <a:gd name="connsiteY1" fmla="*/ 0 h 1027211"/>
                <a:gd name="connsiteX2" fmla="*/ 6338744 w 6441465"/>
                <a:gd name="connsiteY2" fmla="*/ 0 h 1027211"/>
                <a:gd name="connsiteX3" fmla="*/ 6441465 w 6441465"/>
                <a:gd name="connsiteY3" fmla="*/ 102721 h 1027211"/>
                <a:gd name="connsiteX4" fmla="*/ 6441465 w 6441465"/>
                <a:gd name="connsiteY4" fmla="*/ 924490 h 1027211"/>
                <a:gd name="connsiteX5" fmla="*/ 6338744 w 6441465"/>
                <a:gd name="connsiteY5" fmla="*/ 1027211 h 1027211"/>
                <a:gd name="connsiteX6" fmla="*/ 102721 w 6441465"/>
                <a:gd name="connsiteY6" fmla="*/ 1027211 h 1027211"/>
                <a:gd name="connsiteX7" fmla="*/ 0 w 6441465"/>
                <a:gd name="connsiteY7" fmla="*/ 924490 h 1027211"/>
                <a:gd name="connsiteX8" fmla="*/ 0 w 6441465"/>
                <a:gd name="connsiteY8" fmla="*/ 102721 h 10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465" h="1027211">
                  <a:moveTo>
                    <a:pt x="0" y="102721"/>
                  </a:moveTo>
                  <a:cubicBezTo>
                    <a:pt x="0" y="45990"/>
                    <a:pt x="45990" y="0"/>
                    <a:pt x="102721" y="0"/>
                  </a:cubicBezTo>
                  <a:lnTo>
                    <a:pt x="6338744" y="0"/>
                  </a:lnTo>
                  <a:cubicBezTo>
                    <a:pt x="6395475" y="0"/>
                    <a:pt x="6441465" y="45990"/>
                    <a:pt x="6441465" y="102721"/>
                  </a:cubicBezTo>
                  <a:lnTo>
                    <a:pt x="6441465" y="924490"/>
                  </a:lnTo>
                  <a:cubicBezTo>
                    <a:pt x="6441465" y="981221"/>
                    <a:pt x="6395475" y="1027211"/>
                    <a:pt x="6338744" y="1027211"/>
                  </a:cubicBezTo>
                  <a:lnTo>
                    <a:pt x="102721" y="1027211"/>
                  </a:lnTo>
                  <a:cubicBezTo>
                    <a:pt x="45990" y="1027211"/>
                    <a:pt x="0" y="981221"/>
                    <a:pt x="0" y="924490"/>
                  </a:cubicBezTo>
                  <a:lnTo>
                    <a:pt x="0" y="102721"/>
                  </a:lnTo>
                  <a:close/>
                </a:path>
              </a:pathLst>
            </a:custGeom>
            <a:solidFill>
              <a:srgbClr val="BD81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txBody>
            <a:bodyPr spcFirstLastPara="0" vert="horz" wrap="square" lIns="1478250" tIns="87236" rIns="87237" bIns="87236" numCol="1" spcCol="1270" anchor="t"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a:ea typeface="+mn-ea"/>
                  <a:cs typeface="+mn-cs"/>
                </a:rPr>
                <a:t>Complex</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Community violence</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Domestic violence</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Homelessness</a:t>
              </a:r>
            </a:p>
          </p:txBody>
        </p:sp>
        <p:sp>
          <p:nvSpPr>
            <p:cNvPr id="18" name="Rectangle: Rounded Corners 17">
              <a:extLst>
                <a:ext uri="{FF2B5EF4-FFF2-40B4-BE49-F238E27FC236}">
                  <a16:creationId xmlns:a16="http://schemas.microsoft.com/office/drawing/2014/main" id="{348D9CF2-5847-00F9-4466-458A4E887CD5}"/>
                </a:ext>
              </a:extLst>
            </p:cNvPr>
            <p:cNvSpPr/>
            <p:nvPr/>
          </p:nvSpPr>
          <p:spPr>
            <a:xfrm>
              <a:off x="1646882" y="1722971"/>
              <a:ext cx="889617" cy="777319"/>
            </a:xfrm>
            <a:prstGeom prst="roundRect">
              <a:avLst>
                <a:gd name="adj" fmla="val 10000"/>
              </a:avLst>
            </a:prstGeom>
            <a:solidFill>
              <a:srgbClr val="C0504D">
                <a:tint val="50000"/>
                <a:hueOff val="1667625"/>
                <a:satOff val="-1491"/>
                <a:lumOff val="4"/>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5F81A561-2727-8113-9407-265C633804D6}"/>
                </a:ext>
              </a:extLst>
            </p:cNvPr>
            <p:cNvSpPr/>
            <p:nvPr/>
          </p:nvSpPr>
          <p:spPr>
            <a:xfrm>
              <a:off x="1351265" y="2774215"/>
              <a:ext cx="6441465" cy="1027211"/>
            </a:xfrm>
            <a:custGeom>
              <a:avLst/>
              <a:gdLst>
                <a:gd name="connsiteX0" fmla="*/ 0 w 6441465"/>
                <a:gd name="connsiteY0" fmla="*/ 102721 h 1027211"/>
                <a:gd name="connsiteX1" fmla="*/ 102721 w 6441465"/>
                <a:gd name="connsiteY1" fmla="*/ 0 h 1027211"/>
                <a:gd name="connsiteX2" fmla="*/ 6338744 w 6441465"/>
                <a:gd name="connsiteY2" fmla="*/ 0 h 1027211"/>
                <a:gd name="connsiteX3" fmla="*/ 6441465 w 6441465"/>
                <a:gd name="connsiteY3" fmla="*/ 102721 h 1027211"/>
                <a:gd name="connsiteX4" fmla="*/ 6441465 w 6441465"/>
                <a:gd name="connsiteY4" fmla="*/ 924490 h 1027211"/>
                <a:gd name="connsiteX5" fmla="*/ 6338744 w 6441465"/>
                <a:gd name="connsiteY5" fmla="*/ 1027211 h 1027211"/>
                <a:gd name="connsiteX6" fmla="*/ 102721 w 6441465"/>
                <a:gd name="connsiteY6" fmla="*/ 1027211 h 1027211"/>
                <a:gd name="connsiteX7" fmla="*/ 0 w 6441465"/>
                <a:gd name="connsiteY7" fmla="*/ 924490 h 1027211"/>
                <a:gd name="connsiteX8" fmla="*/ 0 w 6441465"/>
                <a:gd name="connsiteY8" fmla="*/ 102721 h 10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465" h="1027211">
                  <a:moveTo>
                    <a:pt x="0" y="102721"/>
                  </a:moveTo>
                  <a:cubicBezTo>
                    <a:pt x="0" y="45990"/>
                    <a:pt x="45990" y="0"/>
                    <a:pt x="102721" y="0"/>
                  </a:cubicBezTo>
                  <a:lnTo>
                    <a:pt x="6338744" y="0"/>
                  </a:lnTo>
                  <a:cubicBezTo>
                    <a:pt x="6395475" y="0"/>
                    <a:pt x="6441465" y="45990"/>
                    <a:pt x="6441465" y="102721"/>
                  </a:cubicBezTo>
                  <a:lnTo>
                    <a:pt x="6441465" y="924490"/>
                  </a:lnTo>
                  <a:cubicBezTo>
                    <a:pt x="6441465" y="981221"/>
                    <a:pt x="6395475" y="1027211"/>
                    <a:pt x="6338744" y="1027211"/>
                  </a:cubicBezTo>
                  <a:lnTo>
                    <a:pt x="102721" y="1027211"/>
                  </a:lnTo>
                  <a:cubicBezTo>
                    <a:pt x="45990" y="1027211"/>
                    <a:pt x="0" y="981221"/>
                    <a:pt x="0" y="924490"/>
                  </a:cubicBezTo>
                  <a:lnTo>
                    <a:pt x="0" y="102721"/>
                  </a:lnTo>
                  <a:close/>
                </a:path>
              </a:pathLst>
            </a:custGeom>
            <a:solidFill>
              <a:srgbClr val="BBB15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txBody>
            <a:bodyPr spcFirstLastPara="0" vert="horz" wrap="square" lIns="1478250" tIns="87236" rIns="87237" bIns="87236" numCol="1" spcCol="1270" anchor="t"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a:ea typeface="+mn-ea"/>
                  <a:cs typeface="+mn-cs"/>
                </a:rPr>
                <a:t>Collective</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Genocide</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Racism, discrimination</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School shooting</a:t>
              </a:r>
            </a:p>
          </p:txBody>
        </p:sp>
        <p:sp>
          <p:nvSpPr>
            <p:cNvPr id="20" name="Rectangle: Rounded Corners 19">
              <a:extLst>
                <a:ext uri="{FF2B5EF4-FFF2-40B4-BE49-F238E27FC236}">
                  <a16:creationId xmlns:a16="http://schemas.microsoft.com/office/drawing/2014/main" id="{3139719E-D909-DE5D-6B67-457276B18554}"/>
                </a:ext>
              </a:extLst>
            </p:cNvPr>
            <p:cNvSpPr/>
            <p:nvPr/>
          </p:nvSpPr>
          <p:spPr>
            <a:xfrm>
              <a:off x="1637561" y="2928548"/>
              <a:ext cx="921142" cy="718546"/>
            </a:xfrm>
            <a:prstGeom prst="roundRect">
              <a:avLst>
                <a:gd name="adj" fmla="val 10000"/>
              </a:avLst>
            </a:prstGeom>
            <a:solidFill>
              <a:srgbClr val="C0504D">
                <a:tint val="50000"/>
                <a:hueOff val="3335250"/>
                <a:satOff val="-2982"/>
                <a:lumOff val="9"/>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0CFA1725-1300-B480-69A5-212EBE5F0926}"/>
                </a:ext>
              </a:extLst>
            </p:cNvPr>
            <p:cNvSpPr/>
            <p:nvPr/>
          </p:nvSpPr>
          <p:spPr>
            <a:xfrm>
              <a:off x="1351265" y="3904148"/>
              <a:ext cx="6441465" cy="1027211"/>
            </a:xfrm>
            <a:custGeom>
              <a:avLst/>
              <a:gdLst>
                <a:gd name="connsiteX0" fmla="*/ 0 w 6441465"/>
                <a:gd name="connsiteY0" fmla="*/ 102721 h 1027211"/>
                <a:gd name="connsiteX1" fmla="*/ 102721 w 6441465"/>
                <a:gd name="connsiteY1" fmla="*/ 0 h 1027211"/>
                <a:gd name="connsiteX2" fmla="*/ 6338744 w 6441465"/>
                <a:gd name="connsiteY2" fmla="*/ 0 h 1027211"/>
                <a:gd name="connsiteX3" fmla="*/ 6441465 w 6441465"/>
                <a:gd name="connsiteY3" fmla="*/ 102721 h 1027211"/>
                <a:gd name="connsiteX4" fmla="*/ 6441465 w 6441465"/>
                <a:gd name="connsiteY4" fmla="*/ 924490 h 1027211"/>
                <a:gd name="connsiteX5" fmla="*/ 6338744 w 6441465"/>
                <a:gd name="connsiteY5" fmla="*/ 1027211 h 1027211"/>
                <a:gd name="connsiteX6" fmla="*/ 102721 w 6441465"/>
                <a:gd name="connsiteY6" fmla="*/ 1027211 h 1027211"/>
                <a:gd name="connsiteX7" fmla="*/ 0 w 6441465"/>
                <a:gd name="connsiteY7" fmla="*/ 924490 h 1027211"/>
                <a:gd name="connsiteX8" fmla="*/ 0 w 6441465"/>
                <a:gd name="connsiteY8" fmla="*/ 102721 h 10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1465" h="1027211">
                  <a:moveTo>
                    <a:pt x="0" y="102721"/>
                  </a:moveTo>
                  <a:cubicBezTo>
                    <a:pt x="0" y="45990"/>
                    <a:pt x="45990" y="0"/>
                    <a:pt x="102721" y="0"/>
                  </a:cubicBezTo>
                  <a:lnTo>
                    <a:pt x="6338744" y="0"/>
                  </a:lnTo>
                  <a:cubicBezTo>
                    <a:pt x="6395475" y="0"/>
                    <a:pt x="6441465" y="45990"/>
                    <a:pt x="6441465" y="102721"/>
                  </a:cubicBezTo>
                  <a:lnTo>
                    <a:pt x="6441465" y="924490"/>
                  </a:lnTo>
                  <a:cubicBezTo>
                    <a:pt x="6441465" y="981221"/>
                    <a:pt x="6395475" y="1027211"/>
                    <a:pt x="6338744" y="1027211"/>
                  </a:cubicBezTo>
                  <a:lnTo>
                    <a:pt x="102721" y="1027211"/>
                  </a:lnTo>
                  <a:cubicBezTo>
                    <a:pt x="45990" y="1027211"/>
                    <a:pt x="0" y="981221"/>
                    <a:pt x="0" y="924490"/>
                  </a:cubicBezTo>
                  <a:lnTo>
                    <a:pt x="0" y="102721"/>
                  </a:lnTo>
                  <a:close/>
                </a:path>
              </a:pathLst>
            </a:custGeom>
            <a:solidFill>
              <a:srgbClr val="99B958"/>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style>
            <a:lnRef idx="0">
              <a:scrgbClr r="0" g="0" b="0"/>
            </a:lnRef>
            <a:fillRef idx="1">
              <a:scrgbClr r="0" g="0" b="0"/>
            </a:fillRef>
            <a:effectRef idx="2">
              <a:scrgbClr r="0" g="0" b="0"/>
            </a:effectRef>
            <a:fontRef idx="minor">
              <a:schemeClr val="lt1"/>
            </a:fontRef>
          </p:style>
          <p:txBody>
            <a:bodyPr spcFirstLastPara="0" vert="horz" wrap="square" lIns="1478250" tIns="87236" rIns="87237" bIns="87236" numCol="1" spcCol="1270" anchor="t" anchorCtr="0">
              <a:noAutofit/>
            </a:bodyPr>
            <a:lstStyle/>
            <a:p>
              <a:pPr marL="0" lvl="0" indent="0" algn="l" defTabSz="666750">
                <a:lnSpc>
                  <a:spcPct val="90000"/>
                </a:lnSpc>
                <a:spcBef>
                  <a:spcPct val="0"/>
                </a:spcBef>
                <a:spcAft>
                  <a:spcPct val="35000"/>
                </a:spcAft>
                <a:buNone/>
              </a:pPr>
              <a:r>
                <a:rPr lang="en-US" sz="1500" kern="1200" dirty="0">
                  <a:solidFill>
                    <a:sysClr val="window" lastClr="FFFFFF"/>
                  </a:solidFill>
                  <a:latin typeface="Calibri"/>
                  <a:ea typeface="+mn-ea"/>
                  <a:cs typeface="+mn-cs"/>
                </a:rPr>
                <a:t>Historical</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Slavery</a:t>
              </a:r>
            </a:p>
            <a:p>
              <a:pPr marL="114300" lvl="1" indent="-114300" algn="l" defTabSz="533400">
                <a:lnSpc>
                  <a:spcPct val="90000"/>
                </a:lnSpc>
                <a:spcBef>
                  <a:spcPct val="0"/>
                </a:spcBef>
                <a:spcAft>
                  <a:spcPct val="15000"/>
                </a:spcAft>
                <a:buChar char="•"/>
              </a:pPr>
              <a:r>
                <a:rPr lang="en-US" sz="1200" kern="1200" dirty="0">
                  <a:solidFill>
                    <a:sysClr val="window" lastClr="FFFFFF"/>
                  </a:solidFill>
                  <a:latin typeface="Calibri"/>
                  <a:ea typeface="+mn-ea"/>
                  <a:cs typeface="+mn-cs"/>
                </a:rPr>
                <a:t>Holocaust</a:t>
              </a:r>
            </a:p>
          </p:txBody>
        </p:sp>
        <p:sp>
          <p:nvSpPr>
            <p:cNvPr id="22" name="Rectangle: Rounded Corners 21">
              <a:extLst>
                <a:ext uri="{FF2B5EF4-FFF2-40B4-BE49-F238E27FC236}">
                  <a16:creationId xmlns:a16="http://schemas.microsoft.com/office/drawing/2014/main" id="{75657EF1-C8BE-2CFD-150E-AAEEFD3942AA}"/>
                </a:ext>
              </a:extLst>
            </p:cNvPr>
            <p:cNvSpPr/>
            <p:nvPr/>
          </p:nvSpPr>
          <p:spPr>
            <a:xfrm>
              <a:off x="1607679" y="4005628"/>
              <a:ext cx="980906" cy="824251"/>
            </a:xfrm>
            <a:prstGeom prst="roundRect">
              <a:avLst>
                <a:gd name="adj" fmla="val 10000"/>
              </a:avLst>
            </a:prstGeom>
            <a:solidFill>
              <a:srgbClr val="C0504D">
                <a:tint val="50000"/>
                <a:hueOff val="5002875"/>
                <a:satOff val="-4473"/>
                <a:lumOff val="13"/>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rgbClr r="0" g="0" b="0"/>
            </a:fillRef>
            <a:effectRef idx="1">
              <a:scrgbClr r="0" g="0" b="0"/>
            </a:effectRef>
            <a:fontRef idx="minor">
              <a:schemeClr val="lt1">
                <a:hueOff val="0"/>
                <a:satOff val="0"/>
                <a:lumOff val="0"/>
                <a:alphaOff val="0"/>
              </a:schemeClr>
            </a:fontRef>
          </p:style>
          <p:txBody>
            <a:bodyPr/>
            <a:lstStyle/>
            <a:p>
              <a:endParaRPr lang="en-US"/>
            </a:p>
          </p:txBody>
        </p:sp>
      </p:grpSp>
      <p:pic>
        <p:nvPicPr>
          <p:cNvPr id="7" name="Graphic 6" descr="Scroll with solid fill">
            <a:extLst>
              <a:ext uri="{FF2B5EF4-FFF2-40B4-BE49-F238E27FC236}">
                <a16:creationId xmlns:a16="http://schemas.microsoft.com/office/drawing/2014/main" id="{4917509E-2416-ECFB-37A4-850955E0DD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6400" y="4019550"/>
            <a:ext cx="838200" cy="838200"/>
          </a:xfrm>
          <a:prstGeom prst="rect">
            <a:avLst/>
          </a:prstGeom>
        </p:spPr>
      </p:pic>
      <p:pic>
        <p:nvPicPr>
          <p:cNvPr id="9" name="Graphic 8" descr="Group of people with solid fill">
            <a:extLst>
              <a:ext uri="{FF2B5EF4-FFF2-40B4-BE49-F238E27FC236}">
                <a16:creationId xmlns:a16="http://schemas.microsoft.com/office/drawing/2014/main" id="{A500CC32-348A-08C0-D165-7A546DAE63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2600" y="2913250"/>
            <a:ext cx="723900" cy="723900"/>
          </a:xfrm>
          <a:prstGeom prst="rect">
            <a:avLst/>
          </a:prstGeom>
        </p:spPr>
      </p:pic>
      <p:pic>
        <p:nvPicPr>
          <p:cNvPr id="11" name="Graphic 10" descr="Neighborhood with solid fill">
            <a:extLst>
              <a:ext uri="{FF2B5EF4-FFF2-40B4-BE49-F238E27FC236}">
                <a16:creationId xmlns:a16="http://schemas.microsoft.com/office/drawing/2014/main" id="{B7688927-F345-811B-B690-043916FDFE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21005" y="1756305"/>
            <a:ext cx="723900" cy="723900"/>
          </a:xfrm>
          <a:prstGeom prst="rect">
            <a:avLst/>
          </a:prstGeom>
        </p:spPr>
      </p:pic>
      <p:pic>
        <p:nvPicPr>
          <p:cNvPr id="13" name="Graphic 12" descr="Sling with solid fill">
            <a:extLst>
              <a:ext uri="{FF2B5EF4-FFF2-40B4-BE49-F238E27FC236}">
                <a16:creationId xmlns:a16="http://schemas.microsoft.com/office/drawing/2014/main" id="{0C17F936-370E-BE4D-1706-91015BCA8B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34015" y="644209"/>
            <a:ext cx="744344" cy="744344"/>
          </a:xfrm>
          <a:prstGeom prst="rect">
            <a:avLst/>
          </a:prstGeom>
        </p:spPr>
      </p:pic>
    </p:spTree>
    <p:extLst>
      <p:ext uri="{BB962C8B-B14F-4D97-AF65-F5344CB8AC3E}">
        <p14:creationId xmlns:p14="http://schemas.microsoft.com/office/powerpoint/2010/main" val="375124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495300" y="361949"/>
            <a:ext cx="3581400" cy="914400"/>
          </a:xfrm>
        </p:spPr>
        <p:txBody>
          <a:bodyPr/>
          <a:lstStyle/>
          <a:p>
            <a:r>
              <a:rPr lang="en-US" dirty="0"/>
              <a:t>Becoming Trauma Informed</a:t>
            </a:r>
          </a:p>
        </p:txBody>
      </p:sp>
      <p:sp>
        <p:nvSpPr>
          <p:cNvPr id="5" name="Content Placeholder 2">
            <a:extLst>
              <a:ext uri="{FF2B5EF4-FFF2-40B4-BE49-F238E27FC236}">
                <a16:creationId xmlns:a16="http://schemas.microsoft.com/office/drawing/2014/main" id="{762ECAD5-9FC3-A8C8-E078-12DC02EB7D04}"/>
              </a:ext>
            </a:extLst>
          </p:cNvPr>
          <p:cNvSpPr txBox="1">
            <a:spLocks/>
          </p:cNvSpPr>
          <p:nvPr/>
        </p:nvSpPr>
        <p:spPr>
          <a:xfrm>
            <a:off x="647700" y="1581151"/>
            <a:ext cx="3276600" cy="3200400"/>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Trauma Informed Care is the </a:t>
            </a:r>
            <a:r>
              <a:rPr lang="en-US" sz="2400" b="1" i="1" dirty="0">
                <a:solidFill>
                  <a:srgbClr val="FD2705"/>
                </a:solidFill>
              </a:rPr>
              <a:t>proactive</a:t>
            </a:r>
            <a:r>
              <a:rPr lang="en-US" sz="2400" b="1" dirty="0"/>
              <a:t> </a:t>
            </a:r>
            <a:r>
              <a:rPr lang="en-US" sz="2400" dirty="0"/>
              <a:t>framework that is grounded in an understanding </a:t>
            </a:r>
            <a:r>
              <a:rPr lang="en-US" sz="2400" i="1" dirty="0"/>
              <a:t>of</a:t>
            </a:r>
            <a:r>
              <a:rPr lang="en-US" sz="2400" dirty="0"/>
              <a:t> and responsiveness </a:t>
            </a:r>
            <a:r>
              <a:rPr lang="en-US" sz="2400" i="1" dirty="0"/>
              <a:t>to</a:t>
            </a:r>
            <a:r>
              <a:rPr lang="en-US" sz="2400" dirty="0"/>
              <a:t> the impact of trauma.</a:t>
            </a:r>
          </a:p>
          <a:p>
            <a:pPr marL="0" indent="0">
              <a:buFont typeface="Arial" panose="020B0604020202020204" pitchFamily="34" charset="0"/>
              <a:buNone/>
            </a:pPr>
            <a:endParaRPr lang="en-US" sz="2400" dirty="0"/>
          </a:p>
        </p:txBody>
      </p:sp>
      <p:pic>
        <p:nvPicPr>
          <p:cNvPr id="6" name="Content Placeholder 5" descr="Brain in head">
            <a:extLst>
              <a:ext uri="{FF2B5EF4-FFF2-40B4-BE49-F238E27FC236}">
                <a16:creationId xmlns:a16="http://schemas.microsoft.com/office/drawing/2014/main" id="{57F399A8-E810-44E6-2AE6-115C12A9E53B}"/>
              </a:ext>
            </a:extLst>
          </p:cNvPr>
          <p:cNvPicPr>
            <a:picLocks noGrp="1" noChangeAspect="1"/>
          </p:cNvPicPr>
          <p:nvPr>
            <p:ph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4900" y="361949"/>
            <a:ext cx="3733800" cy="3733800"/>
          </a:xfrm>
          <a:prstGeom prst="rect">
            <a:avLst/>
          </a:prstGeom>
        </p:spPr>
      </p:pic>
    </p:spTree>
    <p:extLst>
      <p:ext uri="{BB962C8B-B14F-4D97-AF65-F5344CB8AC3E}">
        <p14:creationId xmlns:p14="http://schemas.microsoft.com/office/powerpoint/2010/main" val="222168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75B872-A1DB-6D44-B593-1EEE26353592}"/>
              </a:ext>
            </a:extLst>
          </p:cNvPr>
          <p:cNvSpPr>
            <a:spLocks noGrp="1"/>
          </p:cNvSpPr>
          <p:nvPr>
            <p:ph type="body" sz="quarter" idx="10"/>
          </p:nvPr>
        </p:nvSpPr>
        <p:spPr>
          <a:xfrm>
            <a:off x="342900" y="285750"/>
            <a:ext cx="8458200" cy="685800"/>
          </a:xfrm>
        </p:spPr>
        <p:txBody>
          <a:bodyPr/>
          <a:lstStyle/>
          <a:p>
            <a:r>
              <a:rPr lang="en-US" sz="2800" dirty="0"/>
              <a:t>The Four “Rs” of Trauma Informed Care*</a:t>
            </a:r>
          </a:p>
        </p:txBody>
      </p:sp>
      <p:graphicFrame>
        <p:nvGraphicFramePr>
          <p:cNvPr id="3" name="Content Placeholder 2">
            <a:extLst>
              <a:ext uri="{FF2B5EF4-FFF2-40B4-BE49-F238E27FC236}">
                <a16:creationId xmlns:a16="http://schemas.microsoft.com/office/drawing/2014/main" id="{5C40F910-53D2-0C79-D971-2D642FC7528E}"/>
              </a:ext>
            </a:extLst>
          </p:cNvPr>
          <p:cNvGraphicFramePr>
            <a:graphicFrameLocks/>
          </p:cNvGraphicFramePr>
          <p:nvPr>
            <p:extLst>
              <p:ext uri="{D42A27DB-BD31-4B8C-83A1-F6EECF244321}">
                <p14:modId xmlns:p14="http://schemas.microsoft.com/office/powerpoint/2010/main" val="3263913742"/>
              </p:ext>
            </p:extLst>
          </p:nvPr>
        </p:nvGraphicFramePr>
        <p:xfrm>
          <a:off x="482600" y="590550"/>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E8D6B06-66D4-4773-704D-142A77A2EF51}"/>
              </a:ext>
            </a:extLst>
          </p:cNvPr>
          <p:cNvSpPr txBox="1"/>
          <p:nvPr/>
        </p:nvSpPr>
        <p:spPr>
          <a:xfrm>
            <a:off x="467732" y="4843418"/>
            <a:ext cx="1462161"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chemeClr val="bg1"/>
                </a:solidFill>
                <a:effectLst/>
                <a:uLnTx/>
                <a:uFillTx/>
                <a:ea typeface="+mn-ea"/>
                <a:cs typeface="+mn-cs"/>
              </a:rPr>
              <a:t>*SAMSA</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427510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67234707-E5E5-4B60-B425-933DC2EE678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6C2B1C4B-1339-42C9-95F0-04E94BE9982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42051334-1ED4-4B31-913C-1756B4ED82B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DCB631AB-9CDF-44EC-ADE4-8DDA7365734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D23DAA0E-A8F8-4484-90FC-0F091D7CEFA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2CA8CEC1-E530-4475-A4CF-D094B21C79C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DE1A217-2436-4153-A235-52FA4D421D8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7E74ACA2-5E89-4B95-BB6A-FAF20A80A75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DF413469-B252-4B4A-AE21-1862671940E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7EE746B1-AFED-4D80-B759-F2928289586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7AF44CA0-B931-462E-9606-29D55565E23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BC726875-8617-40DA-92B1-5A84615D93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5ABAB2A-FC42-27A4-82E9-98C4F823ACF7}"/>
              </a:ext>
            </a:extLst>
          </p:cNvPr>
          <p:cNvGraphicFramePr>
            <a:graphicFrameLocks/>
          </p:cNvGraphicFramePr>
          <p:nvPr>
            <p:extLst>
              <p:ext uri="{D42A27DB-BD31-4B8C-83A1-F6EECF244321}">
                <p14:modId xmlns:p14="http://schemas.microsoft.com/office/powerpoint/2010/main" val="2016332791"/>
              </p:ext>
            </p:extLst>
          </p:nvPr>
        </p:nvGraphicFramePr>
        <p:xfrm>
          <a:off x="4876800" y="101755"/>
          <a:ext cx="4040377" cy="4939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4A364ECC-ECDD-3168-9181-EE6A2E30AD69}"/>
              </a:ext>
            </a:extLst>
          </p:cNvPr>
          <p:cNvSpPr txBox="1">
            <a:spLocks/>
          </p:cNvSpPr>
          <p:nvPr/>
        </p:nvSpPr>
        <p:spPr>
          <a:xfrm>
            <a:off x="1066800" y="934240"/>
            <a:ext cx="2895600" cy="3275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rPr>
              <a:t>Six Principles of Trauma Informed Care</a:t>
            </a:r>
            <a:endParaRPr lang="en-US" sz="3200" dirty="0">
              <a:solidFill>
                <a:schemeClr val="bg1"/>
              </a:solidFill>
            </a:endParaRPr>
          </a:p>
        </p:txBody>
      </p:sp>
    </p:spTree>
    <p:extLst>
      <p:ext uri="{BB962C8B-B14F-4D97-AF65-F5344CB8AC3E}">
        <p14:creationId xmlns:p14="http://schemas.microsoft.com/office/powerpoint/2010/main" val="337996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3D79041-FC83-4786-AF9A-89193880465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088A4F86-A357-443D-A5FB-0B54BE4A925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A3C6009E-FC62-461E-94E6-884FDD8F8E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C24452C-61AF-46D2-ABD5-7986D1A6E0E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4ABD064A-3037-4C89-8018-0C0CCE836AE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37F7E2-3E92-46DE-9C4B-5B842F3CBB0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69C7F76-55E1-4F45-BAE5-AB89D634A55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5570721-B830-4709-967A-AAABC6AABCE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02CA52B0-5785-4229-83B1-55C5E6C1B2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364ECC-ECDD-3168-9181-EE6A2E30AD69}"/>
              </a:ext>
            </a:extLst>
          </p:cNvPr>
          <p:cNvSpPr txBox="1">
            <a:spLocks/>
          </p:cNvSpPr>
          <p:nvPr/>
        </p:nvSpPr>
        <p:spPr>
          <a:xfrm>
            <a:off x="1066800" y="934240"/>
            <a:ext cx="2895600" cy="3275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rPr>
              <a:t>Six Principles of Trauma Informed Care</a:t>
            </a:r>
            <a:endParaRPr lang="en-US" sz="3200" dirty="0">
              <a:solidFill>
                <a:schemeClr val="bg1"/>
              </a:solidFill>
            </a:endParaRPr>
          </a:p>
        </p:txBody>
      </p:sp>
      <p:graphicFrame>
        <p:nvGraphicFramePr>
          <p:cNvPr id="7" name="Content Placeholder 2">
            <a:extLst>
              <a:ext uri="{FF2B5EF4-FFF2-40B4-BE49-F238E27FC236}">
                <a16:creationId xmlns:a16="http://schemas.microsoft.com/office/drawing/2014/main" id="{128B9898-A74B-09EB-E172-F5147145D9F8}"/>
              </a:ext>
            </a:extLst>
          </p:cNvPr>
          <p:cNvGraphicFramePr>
            <a:graphicFrameLocks/>
          </p:cNvGraphicFramePr>
          <p:nvPr>
            <p:extLst>
              <p:ext uri="{D42A27DB-BD31-4B8C-83A1-F6EECF244321}">
                <p14:modId xmlns:p14="http://schemas.microsoft.com/office/powerpoint/2010/main" val="597544037"/>
              </p:ext>
            </p:extLst>
          </p:nvPr>
        </p:nvGraphicFramePr>
        <p:xfrm>
          <a:off x="4800600" y="10687"/>
          <a:ext cx="4114800" cy="5446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03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43D79041-FC83-4786-AF9A-89193880465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088A4F86-A357-443D-A5FB-0B54BE4A9252}"/>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A3C6009E-FC62-461E-94E6-884FDD8F8E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C24452C-61AF-46D2-ABD5-7986D1A6E0E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4ABD064A-3037-4C89-8018-0C0CCE836AE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7237F7E2-3E92-46DE-9C4B-5B842F3CBB0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F69C7F76-55E1-4F45-BAE5-AB89D634A55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55570721-B830-4709-967A-AAABC6AABCE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02CA52B0-5785-4229-83B1-55C5E6C1B2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DF2ADC-68A8-2B41-8CAF-34A8D793CB42}"/>
              </a:ext>
            </a:extLst>
          </p:cNvPr>
          <p:cNvSpPr>
            <a:spLocks noGrp="1"/>
          </p:cNvSpPr>
          <p:nvPr>
            <p:ph sz="quarter" idx="12"/>
          </p:nvPr>
        </p:nvSpPr>
        <p:spPr>
          <a:xfrm>
            <a:off x="4419600" y="819150"/>
            <a:ext cx="3886200" cy="4048125"/>
          </a:xfrm>
        </p:spPr>
        <p:txBody>
          <a:bodyPr/>
          <a:lstStyle/>
          <a:p>
            <a:pPr lvl="1">
              <a:buFont typeface="Arial" panose="020B0604020202020204" pitchFamily="34" charset="0"/>
              <a:buChar char="•"/>
            </a:pPr>
            <a:r>
              <a:rPr lang="en-US" dirty="0"/>
              <a:t>Provide space and time. Allow the person to talk about what happened. If the person becomes upset, remain calm and supportive</a:t>
            </a:r>
          </a:p>
          <a:p>
            <a:pPr lvl="1">
              <a:buFont typeface="Arial" panose="020B0604020202020204" pitchFamily="34" charset="0"/>
              <a:buChar char="•"/>
            </a:pPr>
            <a:endParaRPr lang="en-US" dirty="0"/>
          </a:p>
          <a:p>
            <a:pPr lvl="1">
              <a:buFont typeface="Arial" panose="020B0604020202020204" pitchFamily="34" charset="0"/>
              <a:buChar char="•"/>
            </a:pPr>
            <a:r>
              <a:rPr lang="en-US" dirty="0"/>
              <a:t>Do not insist on talking if the person is not receptive</a:t>
            </a:r>
          </a:p>
          <a:p>
            <a:pPr marL="457200" lvl="1" indent="0">
              <a:buNone/>
            </a:pPr>
            <a:endParaRPr lang="en-US" dirty="0"/>
          </a:p>
          <a:p>
            <a:pPr lvl="1">
              <a:buFont typeface="Arial" panose="020B0604020202020204" pitchFamily="34" charset="0"/>
              <a:buChar char="•"/>
            </a:pPr>
            <a:r>
              <a:rPr lang="en-US" dirty="0"/>
              <a:t>Reassure the person that you care and want to understand: We are here to support beyond the physical injury</a:t>
            </a:r>
          </a:p>
          <a:p>
            <a:endParaRPr lang="en-US" sz="1600" dirty="0"/>
          </a:p>
        </p:txBody>
      </p:sp>
      <p:sp>
        <p:nvSpPr>
          <p:cNvPr id="5" name="Title 1">
            <a:extLst>
              <a:ext uri="{FF2B5EF4-FFF2-40B4-BE49-F238E27FC236}">
                <a16:creationId xmlns:a16="http://schemas.microsoft.com/office/drawing/2014/main" id="{8E1000ED-45E6-664B-4A1C-9CCAFDEB51C4}"/>
              </a:ext>
            </a:extLst>
          </p:cNvPr>
          <p:cNvSpPr>
            <a:spLocks noGrp="1"/>
          </p:cNvSpPr>
          <p:nvPr>
            <p:ph type="body" sz="quarter" idx="10"/>
          </p:nvPr>
        </p:nvSpPr>
        <p:spPr>
          <a:xfrm>
            <a:off x="792126" y="666749"/>
            <a:ext cx="3048000" cy="2743200"/>
          </a:xfrm>
        </p:spPr>
        <p:txBody>
          <a:bodyPr anchor="b">
            <a:normAutofit/>
          </a:bodyPr>
          <a:lstStyle/>
          <a:p>
            <a:pPr algn="r"/>
            <a:r>
              <a:rPr lang="en-US" b="1" dirty="0"/>
              <a:t>Trauma Informed Care in action:</a:t>
            </a:r>
            <a:br>
              <a:rPr lang="en-US" b="1" dirty="0"/>
            </a:br>
            <a:r>
              <a:rPr lang="en-US" b="1" dirty="0"/>
              <a:t>Encourage open communication</a:t>
            </a:r>
          </a:p>
        </p:txBody>
      </p:sp>
    </p:spTree>
    <p:extLst>
      <p:ext uri="{BB962C8B-B14F-4D97-AF65-F5344CB8AC3E}">
        <p14:creationId xmlns:p14="http://schemas.microsoft.com/office/powerpoint/2010/main" val="4107147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DF2ADC-68A8-2B41-8CAF-34A8D793CB42}"/>
              </a:ext>
            </a:extLst>
          </p:cNvPr>
          <p:cNvSpPr>
            <a:spLocks noGrp="1"/>
          </p:cNvSpPr>
          <p:nvPr>
            <p:ph sz="quarter" idx="12"/>
          </p:nvPr>
        </p:nvSpPr>
        <p:spPr>
          <a:xfrm>
            <a:off x="4724400" y="361950"/>
            <a:ext cx="3962400" cy="4191000"/>
          </a:xfrm>
        </p:spPr>
        <p:txBody>
          <a:bodyPr/>
          <a:lstStyle/>
          <a:p>
            <a:pPr lvl="1">
              <a:lnSpc>
                <a:spcPct val="90000"/>
              </a:lnSpc>
              <a:buFont typeface="Arial" panose="020B0604020202020204" pitchFamily="34" charset="0"/>
              <a:buChar char="•"/>
            </a:pPr>
            <a:r>
              <a:rPr lang="en-US" sz="1400" dirty="0"/>
              <a:t>Be careful to not diminish the person’s experience</a:t>
            </a:r>
          </a:p>
          <a:p>
            <a:pPr lvl="2">
              <a:lnSpc>
                <a:spcPct val="90000"/>
              </a:lnSpc>
              <a:buFont typeface="Arial" panose="020B0604020202020204" pitchFamily="34" charset="0"/>
              <a:buChar char="•"/>
            </a:pPr>
            <a:r>
              <a:rPr lang="en-US" dirty="0"/>
              <a:t>Example: “You’re relatively lucky”</a:t>
            </a:r>
          </a:p>
          <a:p>
            <a:pPr marL="914400" lvl="2" indent="0">
              <a:lnSpc>
                <a:spcPct val="90000"/>
              </a:lnSpc>
              <a:buNone/>
            </a:pPr>
            <a:endParaRPr lang="en-US" dirty="0"/>
          </a:p>
          <a:p>
            <a:pPr lvl="1">
              <a:lnSpc>
                <a:spcPct val="90000"/>
              </a:lnSpc>
              <a:buFont typeface="Arial" panose="020B0604020202020204" pitchFamily="34" charset="0"/>
              <a:buChar char="•"/>
            </a:pPr>
            <a:r>
              <a:rPr lang="en-US" sz="1400" dirty="0"/>
              <a:t>Empower the person to be part of the healing process </a:t>
            </a:r>
          </a:p>
          <a:p>
            <a:pPr marL="457200" lvl="1" indent="0">
              <a:lnSpc>
                <a:spcPct val="90000"/>
              </a:lnSpc>
              <a:buNone/>
            </a:pPr>
            <a:endParaRPr lang="en-US" sz="1400" dirty="0"/>
          </a:p>
          <a:p>
            <a:pPr lvl="1">
              <a:lnSpc>
                <a:spcPct val="90000"/>
              </a:lnSpc>
              <a:buFont typeface="Arial" panose="020B0604020202020204" pitchFamily="34" charset="0"/>
              <a:buChar char="•"/>
            </a:pPr>
            <a:r>
              <a:rPr lang="en-US" sz="1400" dirty="0"/>
              <a:t>If there are difficult decisions to be made, resist making the decision for the person. Instead, help identify the different options</a:t>
            </a:r>
          </a:p>
          <a:p>
            <a:pPr marL="457200" lvl="1" indent="0">
              <a:lnSpc>
                <a:spcPct val="90000"/>
              </a:lnSpc>
              <a:buNone/>
            </a:pPr>
            <a:endParaRPr lang="en-US" sz="1400" dirty="0"/>
          </a:p>
          <a:p>
            <a:pPr lvl="1">
              <a:lnSpc>
                <a:spcPct val="90000"/>
              </a:lnSpc>
              <a:buFont typeface="Arial" panose="020B0604020202020204" pitchFamily="34" charset="0"/>
              <a:buChar char="•"/>
            </a:pPr>
            <a:r>
              <a:rPr lang="en-US" sz="1400" dirty="0"/>
              <a:t>Be sure to identify another person who can lend support if the person is not ready to be supported by you. Work with credible messengers and be aware of language barriers. BE PROACTIVE</a:t>
            </a:r>
          </a:p>
          <a:p>
            <a:endParaRPr lang="en-US" sz="1500" dirty="0"/>
          </a:p>
        </p:txBody>
      </p:sp>
      <p:sp>
        <p:nvSpPr>
          <p:cNvPr id="5" name="Title 1">
            <a:extLst>
              <a:ext uri="{FF2B5EF4-FFF2-40B4-BE49-F238E27FC236}">
                <a16:creationId xmlns:a16="http://schemas.microsoft.com/office/drawing/2014/main" id="{370DEB97-1639-4494-CDD7-9364B5AC558A}"/>
              </a:ext>
            </a:extLst>
          </p:cNvPr>
          <p:cNvSpPr>
            <a:spLocks noGrp="1"/>
          </p:cNvSpPr>
          <p:nvPr>
            <p:ph type="body" sz="quarter" idx="10"/>
          </p:nvPr>
        </p:nvSpPr>
        <p:spPr>
          <a:xfrm>
            <a:off x="641498" y="895350"/>
            <a:ext cx="3094074" cy="2743200"/>
          </a:xfrm>
        </p:spPr>
        <p:txBody>
          <a:bodyPr anchor="b">
            <a:normAutofit fontScale="92500"/>
          </a:bodyPr>
          <a:lstStyle/>
          <a:p>
            <a:pPr algn="r"/>
            <a:r>
              <a:rPr lang="en-US" sz="2800" b="1" dirty="0"/>
              <a:t>Talking about the traumatic event can help: Open communication confers a safe emotional space</a:t>
            </a:r>
            <a:endParaRPr lang="en-US" b="1" dirty="0"/>
          </a:p>
        </p:txBody>
      </p:sp>
    </p:spTree>
    <p:extLst>
      <p:ext uri="{BB962C8B-B14F-4D97-AF65-F5344CB8AC3E}">
        <p14:creationId xmlns:p14="http://schemas.microsoft.com/office/powerpoint/2010/main" val="291739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B67D29-DF3B-1A1E-11BC-11C321264303}"/>
              </a:ext>
            </a:extLst>
          </p:cNvPr>
          <p:cNvPicPr>
            <a:picLocks noChangeAspect="1"/>
          </p:cNvPicPr>
          <p:nvPr/>
        </p:nvPicPr>
        <p:blipFill rotWithShape="1">
          <a:blip r:embed="rId3"/>
          <a:srcRect l="40059" r="26101" b="-1"/>
          <a:stretch/>
        </p:blipFill>
        <p:spPr>
          <a:xfrm>
            <a:off x="0" y="0"/>
            <a:ext cx="2895600" cy="5124450"/>
          </a:xfrm>
          <a:prstGeom prst="rect">
            <a:avLst/>
          </a:prstGeom>
          <a:effectLst/>
        </p:spPr>
      </p:pic>
      <p:sp>
        <p:nvSpPr>
          <p:cNvPr id="5" name="Title 1">
            <a:extLst>
              <a:ext uri="{FF2B5EF4-FFF2-40B4-BE49-F238E27FC236}">
                <a16:creationId xmlns:a16="http://schemas.microsoft.com/office/drawing/2014/main" id="{BA688D46-4324-A63F-D9D6-CBB3FBACE254}"/>
              </a:ext>
            </a:extLst>
          </p:cNvPr>
          <p:cNvSpPr txBox="1">
            <a:spLocks/>
          </p:cNvSpPr>
          <p:nvPr/>
        </p:nvSpPr>
        <p:spPr>
          <a:xfrm>
            <a:off x="3810000" y="-9810"/>
            <a:ext cx="4939868" cy="128616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The Importance of Support</a:t>
            </a:r>
          </a:p>
        </p:txBody>
      </p:sp>
      <p:graphicFrame>
        <p:nvGraphicFramePr>
          <p:cNvPr id="6" name="Content Placeholder 2">
            <a:extLst>
              <a:ext uri="{FF2B5EF4-FFF2-40B4-BE49-F238E27FC236}">
                <a16:creationId xmlns:a16="http://schemas.microsoft.com/office/drawing/2014/main" id="{BB532F41-E820-2ACF-92FB-4DDD34B4CA1D}"/>
              </a:ext>
            </a:extLst>
          </p:cNvPr>
          <p:cNvGraphicFramePr>
            <a:graphicFrameLocks/>
          </p:cNvGraphicFramePr>
          <p:nvPr>
            <p:extLst>
              <p:ext uri="{D42A27DB-BD31-4B8C-83A1-F6EECF244321}">
                <p14:modId xmlns:p14="http://schemas.microsoft.com/office/powerpoint/2010/main" val="817474072"/>
              </p:ext>
            </p:extLst>
          </p:nvPr>
        </p:nvGraphicFramePr>
        <p:xfrm>
          <a:off x="3733800" y="1238250"/>
          <a:ext cx="5105400" cy="4000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1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7874D88-EEF4-492F-A8A4-AF4FF3D88FA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167E770-9DDC-417F-9F19-66C5E184A74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E5D11E7-F7FA-493A-A556-A49ACB7B20D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20ADBEFE-8474-459A-AD74-C38BCA7440A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59E2EED5-D52D-43C7-80F5-2ECDA178D59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CBDF86E-186E-4F90-BB84-D107A5E85AA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F7A91A8-647C-4449-B004-6E42C66788E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CDB3F374-84E2-4EF1-9C47-7913B1B4F4A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52FE5D7-50F2-4DA8-B7D4-F3AF57B176F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F8071AF9-580E-426E-A913-21C997B68A7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32A78A5C-FB25-4ECF-BDAD-669C06D73550}"/>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A73AB0B4-2C50-41CC-8049-475A6978A5E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96672112-EF13-46DB-9D20-13B40B4633D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14D4E24E-FD6F-4382-9139-9AD3433A7B6A}"/>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92CE74DF-2C53-4BC9-BBF4-46C0FC21E5D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6C3A8081-7CB1-4626-8FE0-CC8107DC9734}"/>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60F04A53-0E23-4DE6-9447-38592B2FB58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EA36FE-6359-001D-0EF1-CD82C360855A}"/>
              </a:ext>
            </a:extLst>
          </p:cNvPr>
          <p:cNvSpPr txBox="1">
            <a:spLocks/>
          </p:cNvSpPr>
          <p:nvPr/>
        </p:nvSpPr>
        <p:spPr>
          <a:xfrm>
            <a:off x="441664" y="133350"/>
            <a:ext cx="8260672" cy="103942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rPr>
              <a:t>Elements of Social Care</a:t>
            </a:r>
          </a:p>
        </p:txBody>
      </p:sp>
      <p:sp>
        <p:nvSpPr>
          <p:cNvPr id="4" name="Content Placeholder 2">
            <a:extLst>
              <a:ext uri="{FF2B5EF4-FFF2-40B4-BE49-F238E27FC236}">
                <a16:creationId xmlns:a16="http://schemas.microsoft.com/office/drawing/2014/main" id="{F573F506-22BF-FC26-A544-3ABFAE08A11F}"/>
              </a:ext>
            </a:extLst>
          </p:cNvPr>
          <p:cNvSpPr txBox="1">
            <a:spLocks/>
          </p:cNvSpPr>
          <p:nvPr/>
        </p:nvSpPr>
        <p:spPr>
          <a:xfrm>
            <a:off x="441664" y="1172777"/>
            <a:ext cx="4696866" cy="38100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000" dirty="0">
                <a:solidFill>
                  <a:schemeClr val="bg1"/>
                </a:solidFill>
              </a:rPr>
              <a:t>Tone of voice, facial expression, body language</a:t>
            </a:r>
          </a:p>
          <a:p>
            <a:pPr marL="457200" indent="-457200"/>
            <a:r>
              <a:rPr lang="en-US" sz="2000" dirty="0">
                <a:solidFill>
                  <a:schemeClr val="bg1"/>
                </a:solidFill>
              </a:rPr>
              <a:t>Consistency and Predictability</a:t>
            </a:r>
          </a:p>
          <a:p>
            <a:pPr marL="457200" indent="-457200"/>
            <a:r>
              <a:rPr lang="en-US" sz="2000" dirty="0">
                <a:solidFill>
                  <a:schemeClr val="bg1"/>
                </a:solidFill>
              </a:rPr>
              <a:t>Warmth </a:t>
            </a:r>
          </a:p>
          <a:p>
            <a:pPr marL="457200" indent="-457200"/>
            <a:r>
              <a:rPr lang="en-US" sz="2000" dirty="0">
                <a:solidFill>
                  <a:schemeClr val="bg1"/>
                </a:solidFill>
              </a:rPr>
              <a:t>Non-judgment and non-defensiveness</a:t>
            </a:r>
          </a:p>
          <a:p>
            <a:pPr marL="457200" indent="-457200"/>
            <a:r>
              <a:rPr lang="en-US" sz="2000" dirty="0">
                <a:solidFill>
                  <a:schemeClr val="bg1"/>
                </a:solidFill>
              </a:rPr>
              <a:t>Reflection </a:t>
            </a:r>
          </a:p>
          <a:p>
            <a:pPr marL="457200" indent="-457200"/>
            <a:r>
              <a:rPr lang="en-US" sz="2000" dirty="0">
                <a:solidFill>
                  <a:schemeClr val="bg1"/>
                </a:solidFill>
              </a:rPr>
              <a:t>Validation</a:t>
            </a:r>
          </a:p>
          <a:p>
            <a:pPr marL="457200" indent="-457200"/>
            <a:r>
              <a:rPr lang="en-US" sz="2000" dirty="0">
                <a:solidFill>
                  <a:schemeClr val="bg1"/>
                </a:solidFill>
              </a:rPr>
              <a:t>Firm yet compassionate boundaries</a:t>
            </a:r>
          </a:p>
          <a:p>
            <a:pPr marL="457200" indent="-457200"/>
            <a:r>
              <a:rPr lang="en-US" sz="2000" dirty="0">
                <a:solidFill>
                  <a:schemeClr val="bg1"/>
                </a:solidFill>
              </a:rPr>
              <a:t>Positive Feedback</a:t>
            </a:r>
          </a:p>
        </p:txBody>
      </p:sp>
      <p:pic>
        <p:nvPicPr>
          <p:cNvPr id="5" name="Picture 4">
            <a:extLst>
              <a:ext uri="{FF2B5EF4-FFF2-40B4-BE49-F238E27FC236}">
                <a16:creationId xmlns:a16="http://schemas.microsoft.com/office/drawing/2014/main" id="{42B85B65-F740-07EB-D9D4-81E99F55F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797" y="1851203"/>
            <a:ext cx="3657600" cy="2057400"/>
          </a:xfrm>
          <a:prstGeom prst="rect">
            <a:avLst/>
          </a:prstGeom>
        </p:spPr>
      </p:pic>
    </p:spTree>
    <p:extLst>
      <p:ext uri="{BB962C8B-B14F-4D97-AF65-F5344CB8AC3E}">
        <p14:creationId xmlns:p14="http://schemas.microsoft.com/office/powerpoint/2010/main" val="16569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E4AC2D-1065-1891-563A-38F29D4E6CD8}"/>
              </a:ext>
            </a:extLst>
          </p:cNvPr>
          <p:cNvSpPr txBox="1">
            <a:spLocks/>
          </p:cNvSpPr>
          <p:nvPr/>
        </p:nvSpPr>
        <p:spPr>
          <a:xfrm>
            <a:off x="271849" y="0"/>
            <a:ext cx="3690551" cy="18097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rPr>
              <a:t>Using</a:t>
            </a:r>
            <a:r>
              <a:rPr lang="en-US" sz="2800" b="1" dirty="0">
                <a:solidFill>
                  <a:schemeClr val="accent2"/>
                </a:solidFill>
              </a:rPr>
              <a:t> </a:t>
            </a:r>
            <a:r>
              <a:rPr lang="en-US" sz="2800" b="1" u="sng" dirty="0">
                <a:solidFill>
                  <a:srgbClr val="C00000"/>
                </a:solidFill>
              </a:rPr>
              <a:t>reflective listening</a:t>
            </a:r>
            <a:r>
              <a:rPr lang="en-US" sz="2800" b="1" dirty="0">
                <a:solidFill>
                  <a:srgbClr val="C00000"/>
                </a:solidFill>
              </a:rPr>
              <a:t> </a:t>
            </a:r>
            <a:r>
              <a:rPr lang="en-US" sz="2800" b="1" dirty="0">
                <a:solidFill>
                  <a:schemeClr val="bg1"/>
                </a:solidFill>
              </a:rPr>
              <a:t>to create safety</a:t>
            </a:r>
          </a:p>
        </p:txBody>
      </p:sp>
      <p:sp>
        <p:nvSpPr>
          <p:cNvPr id="4" name="TextBox 3">
            <a:extLst>
              <a:ext uri="{FF2B5EF4-FFF2-40B4-BE49-F238E27FC236}">
                <a16:creationId xmlns:a16="http://schemas.microsoft.com/office/drawing/2014/main" id="{4EA60149-4A9B-788E-2D15-D8B197A7A24C}"/>
              </a:ext>
            </a:extLst>
          </p:cNvPr>
          <p:cNvSpPr txBox="1"/>
          <p:nvPr/>
        </p:nvSpPr>
        <p:spPr>
          <a:xfrm>
            <a:off x="4191000" y="234401"/>
            <a:ext cx="4419600" cy="1200329"/>
          </a:xfrm>
          <a:prstGeom prst="rect">
            <a:avLst/>
          </a:prstGeom>
          <a:noFill/>
        </p:spPr>
        <p:txBody>
          <a:bodyPr wrap="square" rtlCol="0">
            <a:spAutoFit/>
          </a:bodyPr>
          <a:lstStyle/>
          <a:p>
            <a:pPr defTabSz="342900">
              <a:defRPr/>
            </a:pPr>
            <a:r>
              <a:rPr lang="en-US" b="1" i="1" dirty="0">
                <a:solidFill>
                  <a:schemeClr val="bg1"/>
                </a:solidFill>
                <a:latin typeface="Calibri" panose="020F0502020204030204"/>
              </a:rPr>
              <a:t>Reflective listening:</a:t>
            </a:r>
            <a:r>
              <a:rPr lang="en-US" i="1" dirty="0">
                <a:solidFill>
                  <a:schemeClr val="bg1"/>
                </a:solidFill>
                <a:latin typeface="Calibri" panose="020F0502020204030204"/>
              </a:rPr>
              <a:t> Listening to understand what someone says, then offering that idea back to the speaker to confirm it has been understood accurately.</a:t>
            </a:r>
          </a:p>
        </p:txBody>
      </p:sp>
      <p:graphicFrame>
        <p:nvGraphicFramePr>
          <p:cNvPr id="5" name="Content Placeholder 2">
            <a:extLst>
              <a:ext uri="{FF2B5EF4-FFF2-40B4-BE49-F238E27FC236}">
                <a16:creationId xmlns:a16="http://schemas.microsoft.com/office/drawing/2014/main" id="{BF3CBB7B-97F3-FB72-0E1D-2BE889A72B8A}"/>
              </a:ext>
            </a:extLst>
          </p:cNvPr>
          <p:cNvGraphicFramePr>
            <a:graphicFrameLocks/>
          </p:cNvGraphicFramePr>
          <p:nvPr>
            <p:extLst>
              <p:ext uri="{D42A27DB-BD31-4B8C-83A1-F6EECF244321}">
                <p14:modId xmlns:p14="http://schemas.microsoft.com/office/powerpoint/2010/main" val="2173132373"/>
              </p:ext>
            </p:extLst>
          </p:nvPr>
        </p:nvGraphicFramePr>
        <p:xfrm>
          <a:off x="781050" y="1720483"/>
          <a:ext cx="7581900" cy="3594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63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D93513-94E0-EA48-A1BF-AEC7978B8645}"/>
              </a:ext>
            </a:extLst>
          </p:cNvPr>
          <p:cNvSpPr>
            <a:spLocks noGrp="1"/>
          </p:cNvSpPr>
          <p:nvPr>
            <p:ph type="body" sz="quarter" idx="10"/>
          </p:nvPr>
        </p:nvSpPr>
        <p:spPr>
          <a:xfrm>
            <a:off x="226107" y="666750"/>
            <a:ext cx="3276600" cy="1828801"/>
          </a:xfrm>
        </p:spPr>
        <p:txBody>
          <a:bodyPr/>
          <a:lstStyle/>
          <a:p>
            <a:r>
              <a:rPr lang="en-US" dirty="0"/>
              <a:t>Defining Trauma</a:t>
            </a:r>
          </a:p>
        </p:txBody>
      </p:sp>
      <p:sp>
        <p:nvSpPr>
          <p:cNvPr id="3" name="Content Placeholder 2">
            <a:extLst>
              <a:ext uri="{FF2B5EF4-FFF2-40B4-BE49-F238E27FC236}">
                <a16:creationId xmlns:a16="http://schemas.microsoft.com/office/drawing/2014/main" id="{0BF7DD54-1D59-3C21-E25F-C119FD29AEEC}"/>
              </a:ext>
            </a:extLst>
          </p:cNvPr>
          <p:cNvSpPr txBox="1">
            <a:spLocks/>
          </p:cNvSpPr>
          <p:nvPr/>
        </p:nvSpPr>
        <p:spPr>
          <a:xfrm>
            <a:off x="452215" y="2114550"/>
            <a:ext cx="3050492" cy="182880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A very difficult or unpleasant experience that causes someone to have mental or emotional struggles over time</a:t>
            </a:r>
          </a:p>
          <a:p>
            <a:pPr marL="0" indent="0">
              <a:buFont typeface="Arial" panose="020B0604020202020204" pitchFamily="34" charset="0"/>
              <a:buNone/>
            </a:pPr>
            <a:endParaRPr lang="en-US" sz="1600" dirty="0"/>
          </a:p>
        </p:txBody>
      </p:sp>
    </p:spTree>
    <p:extLst>
      <p:ext uri="{BB962C8B-B14F-4D97-AF65-F5344CB8AC3E}">
        <p14:creationId xmlns:p14="http://schemas.microsoft.com/office/powerpoint/2010/main" val="224801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D6BAEC-A705-6DBD-4759-FF2AABC45AC0}"/>
              </a:ext>
            </a:extLst>
          </p:cNvPr>
          <p:cNvSpPr txBox="1">
            <a:spLocks/>
          </p:cNvSpPr>
          <p:nvPr/>
        </p:nvSpPr>
        <p:spPr>
          <a:xfrm>
            <a:off x="298174" y="406935"/>
            <a:ext cx="2526322" cy="432963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3300" b="1" spc="-38" dirty="0">
                <a:solidFill>
                  <a:schemeClr val="bg1"/>
                </a:solidFill>
              </a:rPr>
              <a:t>Ways</a:t>
            </a:r>
            <a:br>
              <a:rPr lang="en-US" sz="3300" b="1" spc="-38" dirty="0">
                <a:solidFill>
                  <a:schemeClr val="bg1"/>
                </a:solidFill>
              </a:rPr>
            </a:br>
            <a:r>
              <a:rPr lang="en-US" sz="3300" b="1" spc="-38" dirty="0">
                <a:solidFill>
                  <a:schemeClr val="bg1"/>
                </a:solidFill>
              </a:rPr>
              <a:t> to validate</a:t>
            </a:r>
          </a:p>
        </p:txBody>
      </p:sp>
      <p:graphicFrame>
        <p:nvGraphicFramePr>
          <p:cNvPr id="4" name="Content Placeholder 2">
            <a:extLst>
              <a:ext uri="{FF2B5EF4-FFF2-40B4-BE49-F238E27FC236}">
                <a16:creationId xmlns:a16="http://schemas.microsoft.com/office/drawing/2014/main" id="{44AA5E17-C1E5-2ACF-AE84-6715D05C01BE}"/>
              </a:ext>
            </a:extLst>
          </p:cNvPr>
          <p:cNvGraphicFramePr>
            <a:graphicFrameLocks/>
          </p:cNvGraphicFramePr>
          <p:nvPr>
            <p:extLst>
              <p:ext uri="{D42A27DB-BD31-4B8C-83A1-F6EECF244321}">
                <p14:modId xmlns:p14="http://schemas.microsoft.com/office/powerpoint/2010/main" val="4002765973"/>
              </p:ext>
            </p:extLst>
          </p:nvPr>
        </p:nvGraphicFramePr>
        <p:xfrm>
          <a:off x="3435626" y="175436"/>
          <a:ext cx="5410200" cy="479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913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495300" y="361949"/>
            <a:ext cx="3581400" cy="914400"/>
          </a:xfrm>
        </p:spPr>
        <p:txBody>
          <a:bodyPr/>
          <a:lstStyle/>
          <a:p>
            <a:r>
              <a:rPr lang="en-US" sz="2800" b="1" dirty="0"/>
              <a:t>Integration of Social Care</a:t>
            </a:r>
            <a:endParaRPr lang="en-US" dirty="0"/>
          </a:p>
        </p:txBody>
      </p:sp>
      <p:sp>
        <p:nvSpPr>
          <p:cNvPr id="5" name="Content Placeholder 2">
            <a:extLst>
              <a:ext uri="{FF2B5EF4-FFF2-40B4-BE49-F238E27FC236}">
                <a16:creationId xmlns:a16="http://schemas.microsoft.com/office/drawing/2014/main" id="{762ECAD5-9FC3-A8C8-E078-12DC02EB7D04}"/>
              </a:ext>
            </a:extLst>
          </p:cNvPr>
          <p:cNvSpPr txBox="1">
            <a:spLocks/>
          </p:cNvSpPr>
          <p:nvPr/>
        </p:nvSpPr>
        <p:spPr>
          <a:xfrm>
            <a:off x="647700" y="1504950"/>
            <a:ext cx="3429000" cy="2438401"/>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1400" b="1" u="sng" dirty="0">
                <a:solidFill>
                  <a:schemeClr val="accent2"/>
                </a:solidFill>
              </a:rPr>
              <a:t>Obtain</a:t>
            </a:r>
            <a:r>
              <a:rPr lang="en-US" sz="1400" dirty="0"/>
              <a:t> the services of your </a:t>
            </a:r>
            <a:r>
              <a:rPr lang="en-US" sz="1400" b="1" dirty="0">
                <a:solidFill>
                  <a:schemeClr val="accent2"/>
                </a:solidFill>
              </a:rPr>
              <a:t>hospital-based violence intervention specialists</a:t>
            </a:r>
            <a:r>
              <a:rPr lang="en-US" sz="1400" dirty="0">
                <a:solidFill>
                  <a:schemeClr val="accent2"/>
                </a:solidFill>
              </a:rPr>
              <a:t> </a:t>
            </a:r>
            <a:r>
              <a:rPr lang="en-US" sz="1400" dirty="0"/>
              <a:t>as soon as possible, if available</a:t>
            </a:r>
          </a:p>
          <a:p>
            <a:pPr>
              <a:buClr>
                <a:schemeClr val="tx1"/>
              </a:buClr>
            </a:pPr>
            <a:r>
              <a:rPr lang="en-US" sz="1400" b="1" u="sng" dirty="0">
                <a:solidFill>
                  <a:schemeClr val="accent2"/>
                </a:solidFill>
              </a:rPr>
              <a:t>Promote</a:t>
            </a:r>
            <a:r>
              <a:rPr lang="en-US" sz="1400" dirty="0"/>
              <a:t> multidisciplinary communication with all social and medical services</a:t>
            </a:r>
          </a:p>
          <a:p>
            <a:pPr>
              <a:buClr>
                <a:schemeClr val="tx1"/>
              </a:buClr>
            </a:pPr>
            <a:r>
              <a:rPr lang="en-US" sz="1400" b="1" u="sng" dirty="0">
                <a:solidFill>
                  <a:schemeClr val="accent2"/>
                </a:solidFill>
              </a:rPr>
              <a:t>Develop</a:t>
            </a:r>
            <a:r>
              <a:rPr lang="en-US" sz="1400" dirty="0"/>
              <a:t> mechanisms to address the social determinants of health</a:t>
            </a:r>
          </a:p>
          <a:p>
            <a:pPr marL="0" indent="0">
              <a:buFont typeface="Arial" panose="020B0604020202020204" pitchFamily="34" charset="0"/>
              <a:buNone/>
            </a:pPr>
            <a:endParaRPr lang="en-US" sz="2400" dirty="0"/>
          </a:p>
        </p:txBody>
      </p:sp>
      <p:pic>
        <p:nvPicPr>
          <p:cNvPr id="7" name="Graphic 6" descr="Doctor">
            <a:extLst>
              <a:ext uri="{FF2B5EF4-FFF2-40B4-BE49-F238E27FC236}">
                <a16:creationId xmlns:a16="http://schemas.microsoft.com/office/drawing/2014/main" id="{7E3B0B03-7BC9-AA5E-7C9D-2938D4964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9036" y="815454"/>
            <a:ext cx="3127897" cy="3127897"/>
          </a:xfrm>
          <a:prstGeom prst="rect">
            <a:avLst/>
          </a:prstGeom>
        </p:spPr>
      </p:pic>
      <p:graphicFrame>
        <p:nvGraphicFramePr>
          <p:cNvPr id="3" name="Object 2">
            <a:hlinkClick r:id="" action="ppaction://ole?verb=0"/>
            <a:extLst>
              <a:ext uri="{FF2B5EF4-FFF2-40B4-BE49-F238E27FC236}">
                <a16:creationId xmlns:a16="http://schemas.microsoft.com/office/drawing/2014/main" id="{F34831BB-1297-21A5-0597-F0D736469251}"/>
              </a:ext>
            </a:extLst>
          </p:cNvPr>
          <p:cNvGraphicFramePr>
            <a:graphicFrameLocks noChangeAspect="1"/>
          </p:cNvGraphicFramePr>
          <p:nvPr>
            <p:extLst>
              <p:ext uri="{D42A27DB-BD31-4B8C-83A1-F6EECF244321}">
                <p14:modId xmlns:p14="http://schemas.microsoft.com/office/powerpoint/2010/main" val="1788958073"/>
              </p:ext>
            </p:extLst>
          </p:nvPr>
        </p:nvGraphicFramePr>
        <p:xfrm>
          <a:off x="98424" y="98424"/>
          <a:ext cx="5736167" cy="4683127"/>
        </p:xfrm>
        <a:graphic>
          <a:graphicData uri="http://schemas.openxmlformats.org/presentationml/2006/ole">
            <mc:AlternateContent xmlns:mc="http://schemas.openxmlformats.org/markup-compatibility/2006">
              <mc:Choice xmlns:v="urn:schemas-microsoft-com:vml" Requires="v">
                <p:oleObj name="Presentation" r:id="rId5" imgW="4572191" imgH="3429236" progId="PowerPoint.Show.12">
                  <p:embed/>
                </p:oleObj>
              </mc:Choice>
              <mc:Fallback>
                <p:oleObj name="Presentation" r:id="rId5" imgW="4572191" imgH="3429236" progId="PowerPoint.Show.12">
                  <p:embed/>
                  <p:pic>
                    <p:nvPicPr>
                      <p:cNvPr id="3" name="Object 2">
                        <a:hlinkClick r:id="" action="ppaction://ole?verb=0"/>
                        <a:extLst>
                          <a:ext uri="{FF2B5EF4-FFF2-40B4-BE49-F238E27FC236}">
                            <a16:creationId xmlns:a16="http://schemas.microsoft.com/office/drawing/2014/main" id="{F34831BB-1297-21A5-0597-F0D736469251}"/>
                          </a:ext>
                        </a:extLst>
                      </p:cNvPr>
                      <p:cNvPicPr/>
                      <p:nvPr/>
                    </p:nvPicPr>
                    <p:blipFill>
                      <a:blip r:embed="rId6"/>
                      <a:stretch>
                        <a:fillRect/>
                      </a:stretch>
                    </p:blipFill>
                    <p:spPr>
                      <a:xfrm>
                        <a:off x="98424" y="98424"/>
                        <a:ext cx="5736167" cy="4683127"/>
                      </a:xfrm>
                      <a:prstGeom prst="rect">
                        <a:avLst/>
                      </a:prstGeom>
                    </p:spPr>
                  </p:pic>
                </p:oleObj>
              </mc:Fallback>
            </mc:AlternateContent>
          </a:graphicData>
        </a:graphic>
      </p:graphicFrame>
    </p:spTree>
    <p:extLst>
      <p:ext uri="{BB962C8B-B14F-4D97-AF65-F5344CB8AC3E}">
        <p14:creationId xmlns:p14="http://schemas.microsoft.com/office/powerpoint/2010/main" val="56907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029754B-07D7-854D-A9D1-78AA18B13FFB}"/>
              </a:ext>
            </a:extLst>
          </p:cNvPr>
          <p:cNvSpPr txBox="1">
            <a:spLocks/>
          </p:cNvSpPr>
          <p:nvPr/>
        </p:nvSpPr>
        <p:spPr>
          <a:xfrm>
            <a:off x="1175796" y="133350"/>
            <a:ext cx="6792408"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bg1"/>
                </a:solidFill>
              </a:rPr>
              <a:t>A few potential pitfalls: </a:t>
            </a:r>
            <a:br>
              <a:rPr lang="en-US" sz="2800" dirty="0">
                <a:solidFill>
                  <a:schemeClr val="bg1"/>
                </a:solidFill>
              </a:rPr>
            </a:br>
            <a:r>
              <a:rPr lang="en-US" sz="2800" dirty="0">
                <a:solidFill>
                  <a:schemeClr val="bg1"/>
                </a:solidFill>
              </a:rPr>
              <a:t>Examples of not having a trauma informed approach</a:t>
            </a:r>
          </a:p>
        </p:txBody>
      </p:sp>
      <p:graphicFrame>
        <p:nvGraphicFramePr>
          <p:cNvPr id="10" name="Content Placeholder 2">
            <a:extLst>
              <a:ext uri="{FF2B5EF4-FFF2-40B4-BE49-F238E27FC236}">
                <a16:creationId xmlns:a16="http://schemas.microsoft.com/office/drawing/2014/main" id="{B9C68069-5F2B-C1F0-1F1E-15FBEE0D08EE}"/>
              </a:ext>
            </a:extLst>
          </p:cNvPr>
          <p:cNvGraphicFramePr>
            <a:graphicFrameLocks/>
          </p:cNvGraphicFramePr>
          <p:nvPr>
            <p:extLst>
              <p:ext uri="{D42A27DB-BD31-4B8C-83A1-F6EECF244321}">
                <p14:modId xmlns:p14="http://schemas.microsoft.com/office/powerpoint/2010/main" val="3180195269"/>
              </p:ext>
            </p:extLst>
          </p:nvPr>
        </p:nvGraphicFramePr>
        <p:xfrm>
          <a:off x="294192" y="789296"/>
          <a:ext cx="855561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780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DF2ADC-68A8-2B41-8CAF-34A8D793CB42}"/>
              </a:ext>
            </a:extLst>
          </p:cNvPr>
          <p:cNvSpPr>
            <a:spLocks noGrp="1"/>
          </p:cNvSpPr>
          <p:nvPr>
            <p:ph sz="quarter" idx="12"/>
          </p:nvPr>
        </p:nvSpPr>
        <p:spPr>
          <a:xfrm>
            <a:off x="4724400" y="438150"/>
            <a:ext cx="3886200" cy="4048125"/>
          </a:xfrm>
        </p:spPr>
        <p:txBody>
          <a:bodyPr/>
          <a:lstStyle/>
          <a:p>
            <a:pPr marL="457200" indent="-228600" defTabSz="914400">
              <a:lnSpc>
                <a:spcPct val="90000"/>
              </a:lnSpc>
              <a:spcAft>
                <a:spcPts val="600"/>
              </a:spcAft>
              <a:buFont typeface="Arial" panose="020B0604020202020204" pitchFamily="34" charset="0"/>
              <a:buChar char="•"/>
            </a:pPr>
            <a:r>
              <a:rPr lang="en-US" sz="1400" dirty="0"/>
              <a:t>Consider how documentation follows a patient </a:t>
            </a:r>
          </a:p>
          <a:p>
            <a:pPr marL="457200" indent="-228600" defTabSz="914400">
              <a:lnSpc>
                <a:spcPct val="90000"/>
              </a:lnSpc>
              <a:spcAft>
                <a:spcPts val="600"/>
              </a:spcAft>
              <a:buFont typeface="Arial" panose="020B0604020202020204" pitchFamily="34" charset="0"/>
              <a:buChar char="•"/>
            </a:pPr>
            <a:r>
              <a:rPr lang="en-US" sz="1400" dirty="0"/>
              <a:t>Just the facts</a:t>
            </a:r>
          </a:p>
          <a:p>
            <a:pPr marL="457200" indent="-228600" defTabSz="914400">
              <a:lnSpc>
                <a:spcPct val="90000"/>
              </a:lnSpc>
              <a:spcAft>
                <a:spcPts val="600"/>
              </a:spcAft>
              <a:buFont typeface="Arial" panose="020B0604020202020204" pitchFamily="34" charset="0"/>
              <a:buChar char="•"/>
            </a:pPr>
            <a:r>
              <a:rPr lang="en-US" sz="1400" dirty="0"/>
              <a:t>Interpretation of behavior</a:t>
            </a:r>
          </a:p>
          <a:p>
            <a:pPr marL="742950" lvl="1" indent="-228600" defTabSz="914400">
              <a:lnSpc>
                <a:spcPct val="90000"/>
              </a:lnSpc>
              <a:spcAft>
                <a:spcPts val="600"/>
              </a:spcAft>
              <a:buFont typeface="Arial" panose="020B0604020202020204" pitchFamily="34" charset="0"/>
              <a:buChar char="•"/>
            </a:pPr>
            <a:r>
              <a:rPr lang="en-US" sz="1400" dirty="0"/>
              <a:t>"refusal of care" or signs of “trauma”?</a:t>
            </a:r>
          </a:p>
          <a:p>
            <a:pPr marL="742950" lvl="1" indent="-228600" defTabSz="914400">
              <a:lnSpc>
                <a:spcPct val="90000"/>
              </a:lnSpc>
              <a:spcAft>
                <a:spcPts val="600"/>
              </a:spcAft>
              <a:buFont typeface="Arial" panose="020B0604020202020204" pitchFamily="34" charset="0"/>
              <a:buChar char="•"/>
            </a:pPr>
            <a:r>
              <a:rPr lang="en-US" sz="1400" dirty="0"/>
              <a:t>"oppositional" or “isolated”?</a:t>
            </a:r>
          </a:p>
          <a:p>
            <a:pPr marL="742950" lvl="1" indent="-228600" defTabSz="914400">
              <a:lnSpc>
                <a:spcPct val="90000"/>
              </a:lnSpc>
              <a:spcAft>
                <a:spcPts val="600"/>
              </a:spcAft>
              <a:buFont typeface="Arial" panose="020B0604020202020204" pitchFamily="34" charset="0"/>
              <a:buChar char="•"/>
            </a:pPr>
            <a:r>
              <a:rPr lang="en-US" sz="1400" dirty="0"/>
              <a:t>"aggressive" or “fearful”?</a:t>
            </a:r>
          </a:p>
          <a:p>
            <a:pPr marL="742950" lvl="1" indent="-228600" defTabSz="914400">
              <a:lnSpc>
                <a:spcPct val="90000"/>
              </a:lnSpc>
              <a:spcAft>
                <a:spcPts val="600"/>
              </a:spcAft>
              <a:buFont typeface="Arial" panose="020B0604020202020204" pitchFamily="34" charset="0"/>
              <a:buChar char="•"/>
            </a:pPr>
            <a:r>
              <a:rPr lang="en-US" sz="1400" dirty="0"/>
              <a:t>"defiant" or “depressed”?</a:t>
            </a:r>
          </a:p>
          <a:p>
            <a:pPr marL="742950" lvl="1" indent="-228600" defTabSz="914400">
              <a:lnSpc>
                <a:spcPct val="90000"/>
              </a:lnSpc>
              <a:spcAft>
                <a:spcPts val="600"/>
              </a:spcAft>
              <a:buFont typeface="Arial" panose="020B0604020202020204" pitchFamily="34" charset="0"/>
              <a:buChar char="•"/>
            </a:pPr>
            <a:r>
              <a:rPr lang="en-US" sz="1400" dirty="0"/>
              <a:t>“combative” or “anxious”</a:t>
            </a:r>
          </a:p>
          <a:p>
            <a:pPr marL="285750">
              <a:spcAft>
                <a:spcPts val="600"/>
              </a:spcAft>
            </a:pPr>
            <a:r>
              <a:rPr lang="en-US" sz="1400" dirty="0"/>
              <a:t>Documentation can impact acceptance to rehabilitation facilities and can perpetuate stereotypes and exacerbate inequities</a:t>
            </a:r>
          </a:p>
          <a:p>
            <a:pPr lvl="1" indent="-228600" defTabSz="914400">
              <a:lnSpc>
                <a:spcPct val="90000"/>
              </a:lnSpc>
              <a:spcAft>
                <a:spcPts val="600"/>
              </a:spcAft>
              <a:buFont typeface="Arial" panose="020B0604020202020204" pitchFamily="34" charset="0"/>
              <a:buChar char="•"/>
            </a:pPr>
            <a:endParaRPr lang="en-US" sz="1400" dirty="0"/>
          </a:p>
          <a:p>
            <a:pPr indent="-228600" defTabSz="914400">
              <a:lnSpc>
                <a:spcPct val="90000"/>
              </a:lnSpc>
              <a:spcAft>
                <a:spcPts val="600"/>
              </a:spcAft>
              <a:buFont typeface="Arial" panose="020B0604020202020204" pitchFamily="34" charset="0"/>
              <a:buChar char="•"/>
            </a:pPr>
            <a:endParaRPr lang="en-US" sz="1400" dirty="0"/>
          </a:p>
          <a:p>
            <a:endParaRPr lang="en-US" sz="1400" dirty="0"/>
          </a:p>
        </p:txBody>
      </p:sp>
      <p:sp>
        <p:nvSpPr>
          <p:cNvPr id="5" name="Title 1">
            <a:extLst>
              <a:ext uri="{FF2B5EF4-FFF2-40B4-BE49-F238E27FC236}">
                <a16:creationId xmlns:a16="http://schemas.microsoft.com/office/drawing/2014/main" id="{8E1000ED-45E6-664B-4A1C-9CCAFDEB51C4}"/>
              </a:ext>
            </a:extLst>
          </p:cNvPr>
          <p:cNvSpPr>
            <a:spLocks noGrp="1"/>
          </p:cNvSpPr>
          <p:nvPr>
            <p:ph type="body" sz="quarter" idx="10"/>
          </p:nvPr>
        </p:nvSpPr>
        <p:spPr>
          <a:xfrm>
            <a:off x="762000" y="1395414"/>
            <a:ext cx="3429000" cy="1447798"/>
          </a:xfrm>
        </p:spPr>
        <p:txBody>
          <a:bodyPr anchor="b">
            <a:normAutofit/>
          </a:bodyPr>
          <a:lstStyle/>
          <a:p>
            <a:pPr algn="l"/>
            <a:r>
              <a:rPr lang="en-US" b="1" dirty="0"/>
              <a:t>Trauma Informed Documentation</a:t>
            </a:r>
          </a:p>
        </p:txBody>
      </p:sp>
    </p:spTree>
    <p:extLst>
      <p:ext uri="{BB962C8B-B14F-4D97-AF65-F5344CB8AC3E}">
        <p14:creationId xmlns:p14="http://schemas.microsoft.com/office/powerpoint/2010/main" val="211814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495300" y="438149"/>
            <a:ext cx="3581400" cy="609601"/>
          </a:xfrm>
        </p:spPr>
        <p:txBody>
          <a:bodyPr/>
          <a:lstStyle/>
          <a:p>
            <a:r>
              <a:rPr lang="en-US" sz="2800" b="1" dirty="0"/>
              <a:t>Recovery Tools</a:t>
            </a:r>
            <a:endParaRPr lang="en-US" dirty="0"/>
          </a:p>
        </p:txBody>
      </p:sp>
      <p:sp>
        <p:nvSpPr>
          <p:cNvPr id="5" name="Content Placeholder 2">
            <a:extLst>
              <a:ext uri="{FF2B5EF4-FFF2-40B4-BE49-F238E27FC236}">
                <a16:creationId xmlns:a16="http://schemas.microsoft.com/office/drawing/2014/main" id="{762ECAD5-9FC3-A8C8-E078-12DC02EB7D04}"/>
              </a:ext>
            </a:extLst>
          </p:cNvPr>
          <p:cNvSpPr txBox="1">
            <a:spLocks/>
          </p:cNvSpPr>
          <p:nvPr/>
        </p:nvSpPr>
        <p:spPr>
          <a:xfrm>
            <a:off x="571500" y="1200150"/>
            <a:ext cx="3429000" cy="2438401"/>
          </a:xfrm>
          <a:prstGeom prst="rect">
            <a:avLst/>
          </a:prstGeom>
        </p:spPr>
        <p:txBody>
          <a:bodyPr wrap="square"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Encourage physical activity</a:t>
            </a:r>
          </a:p>
          <a:p>
            <a:r>
              <a:rPr lang="en-US" sz="1400" dirty="0"/>
              <a:t>Encourage a balance between alone time and being with friends</a:t>
            </a:r>
          </a:p>
          <a:p>
            <a:r>
              <a:rPr lang="en-US" sz="1400" dirty="0"/>
              <a:t>Find ways to help him/her</a:t>
            </a:r>
            <a:r>
              <a:rPr lang="en-US" sz="1400"/>
              <a:t>/they </a:t>
            </a:r>
            <a:r>
              <a:rPr lang="en-US" sz="1400" dirty="0"/>
              <a:t>smile or laugh</a:t>
            </a:r>
          </a:p>
          <a:p>
            <a:r>
              <a:rPr lang="en-US" sz="1400" dirty="0"/>
              <a:t>Practice mindfulness, grounding them in the NOW and dissociating triggers from the event</a:t>
            </a:r>
          </a:p>
          <a:p>
            <a:pPr marL="0" indent="0">
              <a:buFont typeface="Arial" panose="020B0604020202020204" pitchFamily="34" charset="0"/>
              <a:buNone/>
            </a:pPr>
            <a:endParaRPr lang="en-US" sz="2400" dirty="0"/>
          </a:p>
        </p:txBody>
      </p:sp>
      <p:pic>
        <p:nvPicPr>
          <p:cNvPr id="6" name="Graphic 5" descr="Dance Steps">
            <a:extLst>
              <a:ext uri="{FF2B5EF4-FFF2-40B4-BE49-F238E27FC236}">
                <a16:creationId xmlns:a16="http://schemas.microsoft.com/office/drawing/2014/main" id="{8B7F5E68-2190-BE45-5882-C2AC721033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7302" y="510654"/>
            <a:ext cx="3127897" cy="3127897"/>
          </a:xfrm>
          <a:prstGeom prst="rect">
            <a:avLst/>
          </a:prstGeom>
        </p:spPr>
      </p:pic>
    </p:spTree>
    <p:extLst>
      <p:ext uri="{BB962C8B-B14F-4D97-AF65-F5344CB8AC3E}">
        <p14:creationId xmlns:p14="http://schemas.microsoft.com/office/powerpoint/2010/main" val="2407148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1066800" y="2114550"/>
            <a:ext cx="2933700" cy="914400"/>
          </a:xfrm>
        </p:spPr>
        <p:txBody>
          <a:bodyPr/>
          <a:lstStyle/>
          <a:p>
            <a:pPr algn="r"/>
            <a:r>
              <a:rPr lang="en-US" sz="2800" b="1" dirty="0"/>
              <a:t>Offer Social Care and Mental Health Resources</a:t>
            </a:r>
            <a:endParaRPr lang="en-US" dirty="0"/>
          </a:p>
        </p:txBody>
      </p:sp>
      <p:sp>
        <p:nvSpPr>
          <p:cNvPr id="4" name="Content Placeholder 3">
            <a:extLst>
              <a:ext uri="{FF2B5EF4-FFF2-40B4-BE49-F238E27FC236}">
                <a16:creationId xmlns:a16="http://schemas.microsoft.com/office/drawing/2014/main" id="{BADF2ADC-68A8-2B41-8CAF-34A8D793CB42}"/>
              </a:ext>
            </a:extLst>
          </p:cNvPr>
          <p:cNvSpPr>
            <a:spLocks noGrp="1"/>
          </p:cNvSpPr>
          <p:nvPr>
            <p:ph sz="quarter" idx="12"/>
          </p:nvPr>
        </p:nvSpPr>
        <p:spPr>
          <a:xfrm>
            <a:off x="4800600" y="645318"/>
            <a:ext cx="3771900" cy="2938463"/>
          </a:xfrm>
        </p:spPr>
        <p:txBody>
          <a:bodyPr/>
          <a:lstStyle/>
          <a:p>
            <a:pPr marL="0" indent="0">
              <a:buNone/>
            </a:pPr>
            <a:r>
              <a:rPr lang="en-US" sz="1600" dirty="0"/>
              <a:t>Screen for Acute Stress Disorder and underlying mental health issues</a:t>
            </a:r>
          </a:p>
          <a:p>
            <a:pPr marL="0" indent="0">
              <a:buNone/>
            </a:pPr>
            <a:r>
              <a:rPr lang="en-US" sz="1600" dirty="0"/>
              <a:t>Work with Hospital-based violence intervention programs and integrated social services to address social needs as possible (examples):</a:t>
            </a:r>
          </a:p>
          <a:p>
            <a:pPr lvl="1"/>
            <a:r>
              <a:rPr lang="en-US" dirty="0"/>
              <a:t>Therapy</a:t>
            </a:r>
          </a:p>
          <a:p>
            <a:pPr lvl="1"/>
            <a:r>
              <a:rPr lang="en-US" dirty="0"/>
              <a:t>Housing</a:t>
            </a:r>
          </a:p>
          <a:p>
            <a:pPr lvl="1"/>
            <a:r>
              <a:rPr lang="en-US" dirty="0"/>
              <a:t>Job placement</a:t>
            </a:r>
          </a:p>
          <a:p>
            <a:pPr lvl="1"/>
            <a:r>
              <a:rPr lang="en-US" dirty="0"/>
              <a:t>Food</a:t>
            </a:r>
          </a:p>
          <a:p>
            <a:pPr lvl="1"/>
            <a:r>
              <a:rPr lang="en-US" dirty="0"/>
              <a:t>Clothing</a:t>
            </a:r>
          </a:p>
          <a:p>
            <a:pPr lvl="1"/>
            <a:r>
              <a:rPr lang="en-US" dirty="0"/>
              <a:t>Tattoo removal</a:t>
            </a:r>
          </a:p>
          <a:p>
            <a:pPr lvl="1"/>
            <a:r>
              <a:rPr lang="en-US" dirty="0"/>
              <a:t>Mental health care</a:t>
            </a:r>
          </a:p>
          <a:p>
            <a:pPr lvl="1"/>
            <a:r>
              <a:rPr lang="en-US" dirty="0"/>
              <a:t>Crime victim compensation</a:t>
            </a:r>
          </a:p>
          <a:p>
            <a:pPr marL="0" indent="0">
              <a:buNone/>
            </a:pPr>
            <a:endParaRPr lang="en-US" sz="1400" dirty="0"/>
          </a:p>
        </p:txBody>
      </p:sp>
    </p:spTree>
    <p:extLst>
      <p:ext uri="{BB962C8B-B14F-4D97-AF65-F5344CB8AC3E}">
        <p14:creationId xmlns:p14="http://schemas.microsoft.com/office/powerpoint/2010/main" val="221310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495300" y="514350"/>
            <a:ext cx="3581400" cy="914400"/>
          </a:xfrm>
        </p:spPr>
        <p:txBody>
          <a:bodyPr/>
          <a:lstStyle/>
          <a:p>
            <a:r>
              <a:rPr lang="en-US" sz="2400" dirty="0"/>
              <a:t>Systematic Trauma Informed Care (TIC)</a:t>
            </a:r>
          </a:p>
        </p:txBody>
      </p:sp>
      <p:sp>
        <p:nvSpPr>
          <p:cNvPr id="5" name="Content Placeholder 2">
            <a:extLst>
              <a:ext uri="{FF2B5EF4-FFF2-40B4-BE49-F238E27FC236}">
                <a16:creationId xmlns:a16="http://schemas.microsoft.com/office/drawing/2014/main" id="{D4385668-D039-5ED2-2343-BD7A91D341E3}"/>
              </a:ext>
            </a:extLst>
          </p:cNvPr>
          <p:cNvSpPr txBox="1">
            <a:spLocks/>
          </p:cNvSpPr>
          <p:nvPr/>
        </p:nvSpPr>
        <p:spPr>
          <a:xfrm>
            <a:off x="292804" y="1560792"/>
            <a:ext cx="3986392" cy="2849282"/>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Trauma Centers are comprehensively trauma informed when:</a:t>
            </a:r>
          </a:p>
          <a:p>
            <a:pPr lvl="1"/>
            <a:r>
              <a:rPr lang="en-US" sz="1400" dirty="0"/>
              <a:t>Personnel enact TIC and exemplify The Beloved Community</a:t>
            </a:r>
          </a:p>
          <a:p>
            <a:pPr lvl="1"/>
            <a:r>
              <a:rPr lang="en-US" sz="1400" dirty="0"/>
              <a:t>TIC is integrated into hospital policy and physical layout</a:t>
            </a:r>
          </a:p>
          <a:p>
            <a:pPr lvl="2"/>
            <a:r>
              <a:rPr lang="en-US" sz="1400" dirty="0"/>
              <a:t>Example: Waiting rooms have water, tissues, clean places to sit</a:t>
            </a:r>
          </a:p>
          <a:p>
            <a:pPr lvl="1"/>
            <a:r>
              <a:rPr lang="en-US" sz="1400" dirty="0"/>
              <a:t>TIC is woven into the practice of ALL providers, including clerks, Security, Administrators </a:t>
            </a:r>
          </a:p>
        </p:txBody>
      </p:sp>
      <p:pic>
        <p:nvPicPr>
          <p:cNvPr id="6" name="Content Placeholder 5" descr="Medical">
            <a:extLst>
              <a:ext uri="{FF2B5EF4-FFF2-40B4-BE49-F238E27FC236}">
                <a16:creationId xmlns:a16="http://schemas.microsoft.com/office/drawing/2014/main" id="{3360E982-BE10-FAE8-1C2B-C296470E15BE}"/>
              </a:ext>
            </a:extLst>
          </p:cNvPr>
          <p:cNvPicPr>
            <a:picLocks noGrp="1" noChangeAspect="1"/>
          </p:cNvPicPr>
          <p:nvPr>
            <p:ph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400" y="1147109"/>
            <a:ext cx="2849282" cy="2849282"/>
          </a:xfrm>
          <a:prstGeom prst="rect">
            <a:avLst/>
          </a:prstGeom>
        </p:spPr>
      </p:pic>
    </p:spTree>
    <p:extLst>
      <p:ext uri="{BB962C8B-B14F-4D97-AF65-F5344CB8AC3E}">
        <p14:creationId xmlns:p14="http://schemas.microsoft.com/office/powerpoint/2010/main" val="237610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0927BEA-0C41-B91F-5FBC-9D320172218A}"/>
              </a:ext>
            </a:extLst>
          </p:cNvPr>
          <p:cNvSpPr/>
          <p:nvPr/>
        </p:nvSpPr>
        <p:spPr>
          <a:xfrm>
            <a:off x="1255337" y="-229883"/>
            <a:ext cx="3474122" cy="3581400"/>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76D8CDD-ED01-7398-BBC2-A1415E28C94B}"/>
              </a:ext>
            </a:extLst>
          </p:cNvPr>
          <p:cNvSpPr/>
          <p:nvPr/>
        </p:nvSpPr>
        <p:spPr>
          <a:xfrm>
            <a:off x="4572000" y="1657350"/>
            <a:ext cx="3352800" cy="3352800"/>
          </a:xfrm>
          <a:prstGeom prst="ellipse">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BDAD5301-5466-017D-BD68-4FC48BEADE55}"/>
              </a:ext>
            </a:extLst>
          </p:cNvPr>
          <p:cNvSpPr txBox="1">
            <a:spLocks/>
          </p:cNvSpPr>
          <p:nvPr/>
        </p:nvSpPr>
        <p:spPr>
          <a:xfrm>
            <a:off x="1905000" y="819150"/>
            <a:ext cx="2581529" cy="9906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chemeClr val="bg1"/>
                </a:solidFill>
              </a:rPr>
              <a:t>Patient Experience</a:t>
            </a:r>
          </a:p>
          <a:p>
            <a:r>
              <a:rPr lang="EN-US" sz="1400" dirty="0">
                <a:solidFill>
                  <a:schemeClr val="bg1"/>
                </a:solidFill>
              </a:rPr>
              <a:t>Promotes autonomy</a:t>
            </a:r>
          </a:p>
          <a:p>
            <a:r>
              <a:rPr lang="EN-US" sz="1400" dirty="0">
                <a:solidFill>
                  <a:schemeClr val="bg1"/>
                </a:solidFill>
              </a:rPr>
              <a:t>Decreases helplessness</a:t>
            </a:r>
          </a:p>
          <a:p>
            <a:r>
              <a:rPr lang="EN-US" sz="1400" dirty="0">
                <a:solidFill>
                  <a:schemeClr val="bg1"/>
                </a:solidFill>
              </a:rPr>
              <a:t>Improves communication/trust</a:t>
            </a:r>
          </a:p>
          <a:p>
            <a:r>
              <a:rPr lang="EN-US" sz="1400" dirty="0">
                <a:solidFill>
                  <a:schemeClr val="bg1"/>
                </a:solidFill>
              </a:rPr>
              <a:t>Values the individual</a:t>
            </a:r>
          </a:p>
          <a:p>
            <a:r>
              <a:rPr lang="EN-US" sz="1400" dirty="0">
                <a:solidFill>
                  <a:schemeClr val="bg1"/>
                </a:solidFill>
              </a:rPr>
              <a:t>Promotes validation and understanding</a:t>
            </a:r>
          </a:p>
        </p:txBody>
      </p:sp>
      <p:sp>
        <p:nvSpPr>
          <p:cNvPr id="8" name="Content Placeholder 3">
            <a:extLst>
              <a:ext uri="{FF2B5EF4-FFF2-40B4-BE49-F238E27FC236}">
                <a16:creationId xmlns:a16="http://schemas.microsoft.com/office/drawing/2014/main" id="{E49C5ED7-9062-8D21-5753-C0933EBF8153}"/>
              </a:ext>
            </a:extLst>
          </p:cNvPr>
          <p:cNvSpPr txBox="1">
            <a:spLocks/>
          </p:cNvSpPr>
          <p:nvPr/>
        </p:nvSpPr>
        <p:spPr>
          <a:xfrm>
            <a:off x="5029200" y="2343150"/>
            <a:ext cx="2756490" cy="220359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b="1" dirty="0">
                <a:solidFill>
                  <a:schemeClr val="bg1"/>
                </a:solidFill>
              </a:rPr>
              <a:t>Caregiver Experience</a:t>
            </a:r>
          </a:p>
          <a:p>
            <a:r>
              <a:rPr lang="EN-US" sz="1500" dirty="0">
                <a:solidFill>
                  <a:schemeClr val="bg1"/>
                </a:solidFill>
              </a:rPr>
              <a:t>Decreases frustration</a:t>
            </a:r>
          </a:p>
          <a:p>
            <a:r>
              <a:rPr lang="EN-US" sz="1500" dirty="0">
                <a:solidFill>
                  <a:schemeClr val="bg1"/>
                </a:solidFill>
              </a:rPr>
              <a:t>Improves empathic communication</a:t>
            </a:r>
          </a:p>
          <a:p>
            <a:r>
              <a:rPr lang="EN-US" sz="1500" dirty="0">
                <a:solidFill>
                  <a:schemeClr val="bg1"/>
                </a:solidFill>
              </a:rPr>
              <a:t>Raises awareness of biases</a:t>
            </a:r>
          </a:p>
          <a:p>
            <a:r>
              <a:rPr lang="EN-US" sz="1500" dirty="0">
                <a:solidFill>
                  <a:schemeClr val="bg1"/>
                </a:solidFill>
              </a:rPr>
              <a:t>Improves job satisfaction</a:t>
            </a:r>
            <a:endParaRPr lang="en-US" sz="1500" dirty="0">
              <a:solidFill>
                <a:schemeClr val="bg1"/>
              </a:solidFill>
            </a:endParaRPr>
          </a:p>
          <a:p>
            <a:r>
              <a:rPr lang="en-US" sz="1500" dirty="0">
                <a:solidFill>
                  <a:schemeClr val="bg1"/>
                </a:solidFill>
              </a:rPr>
              <a:t>Reduces bias</a:t>
            </a:r>
            <a:endParaRPr lang="EN-US" sz="1500" dirty="0">
              <a:solidFill>
                <a:schemeClr val="bg1"/>
              </a:solidFill>
            </a:endParaRPr>
          </a:p>
        </p:txBody>
      </p:sp>
      <p:sp>
        <p:nvSpPr>
          <p:cNvPr id="9" name="Title 1">
            <a:extLst>
              <a:ext uri="{FF2B5EF4-FFF2-40B4-BE49-F238E27FC236}">
                <a16:creationId xmlns:a16="http://schemas.microsoft.com/office/drawing/2014/main" id="{5AF7795E-1B46-FCE7-E774-B796A0701BBC}"/>
              </a:ext>
            </a:extLst>
          </p:cNvPr>
          <p:cNvSpPr txBox="1">
            <a:spLocks/>
          </p:cNvSpPr>
          <p:nvPr/>
        </p:nvSpPr>
        <p:spPr>
          <a:xfrm>
            <a:off x="379981" y="3288810"/>
            <a:ext cx="3849119" cy="14480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rPr>
              <a:t>Changing Experience</a:t>
            </a:r>
            <a:endParaRPr lang="EN-US" dirty="0">
              <a:solidFill>
                <a:srgbClr val="FFFFFF"/>
              </a:solidFill>
              <a:latin typeface="Calibri"/>
            </a:endParaRPr>
          </a:p>
        </p:txBody>
      </p:sp>
    </p:spTree>
    <p:extLst>
      <p:ext uri="{BB962C8B-B14F-4D97-AF65-F5344CB8AC3E}">
        <p14:creationId xmlns:p14="http://schemas.microsoft.com/office/powerpoint/2010/main" val="2493992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E9256C-E8B3-167F-18B3-A75303D3D787}"/>
              </a:ext>
            </a:extLst>
          </p:cNvPr>
          <p:cNvSpPr txBox="1">
            <a:spLocks/>
          </p:cNvSpPr>
          <p:nvPr/>
        </p:nvSpPr>
        <p:spPr>
          <a:xfrm>
            <a:off x="1011540" y="-526311"/>
            <a:ext cx="3560460" cy="309806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i="1" dirty="0">
                <a:solidFill>
                  <a:srgbClr val="FFFFFF"/>
                </a:solidFill>
              </a:rPr>
              <a:t>Activity</a:t>
            </a:r>
          </a:p>
        </p:txBody>
      </p:sp>
      <p:sp>
        <p:nvSpPr>
          <p:cNvPr id="5" name="Subtitle 2">
            <a:extLst>
              <a:ext uri="{FF2B5EF4-FFF2-40B4-BE49-F238E27FC236}">
                <a16:creationId xmlns:a16="http://schemas.microsoft.com/office/drawing/2014/main" id="{8194D462-46CC-80E5-1793-098027A17F3E}"/>
              </a:ext>
            </a:extLst>
          </p:cNvPr>
          <p:cNvSpPr txBox="1">
            <a:spLocks/>
          </p:cNvSpPr>
          <p:nvPr/>
        </p:nvSpPr>
        <p:spPr>
          <a:xfrm>
            <a:off x="990600" y="2800350"/>
            <a:ext cx="3294958" cy="1244483"/>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solidFill>
                  <a:srgbClr val="FFFFFF"/>
                </a:solidFill>
              </a:rPr>
              <a:t>Discuss scenarios illustrating TIC and non-TIC</a:t>
            </a:r>
          </a:p>
        </p:txBody>
      </p:sp>
      <p:pic>
        <p:nvPicPr>
          <p:cNvPr id="6" name="Graphic 5" descr="Pencil">
            <a:extLst>
              <a:ext uri="{FF2B5EF4-FFF2-40B4-BE49-F238E27FC236}">
                <a16:creationId xmlns:a16="http://schemas.microsoft.com/office/drawing/2014/main" id="{5EE40D08-6697-B26B-AEAE-895E8130C2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6860" y="768058"/>
            <a:ext cx="2654533" cy="2654533"/>
          </a:xfrm>
          <a:prstGeom prst="rect">
            <a:avLst/>
          </a:prstGeom>
        </p:spPr>
      </p:pic>
    </p:spTree>
    <p:extLst>
      <p:ext uri="{BB962C8B-B14F-4D97-AF65-F5344CB8AC3E}">
        <p14:creationId xmlns:p14="http://schemas.microsoft.com/office/powerpoint/2010/main" val="572444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368CE-ED9B-408D-785C-D81453E48788}"/>
              </a:ext>
            </a:extLst>
          </p:cNvPr>
          <p:cNvSpPr>
            <a:spLocks noGrp="1"/>
          </p:cNvSpPr>
          <p:nvPr>
            <p:ph type="body" sz="quarter" idx="14"/>
          </p:nvPr>
        </p:nvSpPr>
        <p:spPr/>
        <p:txBody>
          <a:bodyPr/>
          <a:lstStyle/>
          <a:p>
            <a:r>
              <a:rPr lang="en-US" dirty="0"/>
              <a:t>Traumatic Events: </a:t>
            </a:r>
          </a:p>
          <a:p>
            <a:pPr lvl="1"/>
            <a:r>
              <a:rPr lang="en-US" dirty="0"/>
              <a:t>Unscheduled C-Sections </a:t>
            </a:r>
          </a:p>
          <a:p>
            <a:pPr lvl="1"/>
            <a:r>
              <a:rPr lang="en-US" dirty="0"/>
              <a:t>Fetal loss </a:t>
            </a:r>
          </a:p>
          <a:p>
            <a:pPr lvl="1"/>
            <a:r>
              <a:rPr lang="en-US" dirty="0"/>
              <a:t>Intimate Partner Violence</a:t>
            </a:r>
          </a:p>
          <a:p>
            <a:pPr lvl="1"/>
            <a:r>
              <a:rPr lang="en-US" dirty="0"/>
              <a:t>SUD </a:t>
            </a:r>
          </a:p>
          <a:p>
            <a:pPr lvl="1"/>
            <a:r>
              <a:rPr lang="en-US" dirty="0"/>
              <a:t>CPS Interventions </a:t>
            </a:r>
          </a:p>
        </p:txBody>
      </p:sp>
      <p:sp>
        <p:nvSpPr>
          <p:cNvPr id="4" name="Title 3">
            <a:extLst>
              <a:ext uri="{FF2B5EF4-FFF2-40B4-BE49-F238E27FC236}">
                <a16:creationId xmlns:a16="http://schemas.microsoft.com/office/drawing/2014/main" id="{09359211-2947-395C-4804-E1D18E6D5C8E}"/>
              </a:ext>
            </a:extLst>
          </p:cNvPr>
          <p:cNvSpPr>
            <a:spLocks noGrp="1"/>
          </p:cNvSpPr>
          <p:nvPr>
            <p:ph type="ctrTitle"/>
          </p:nvPr>
        </p:nvSpPr>
        <p:spPr/>
        <p:txBody>
          <a:bodyPr/>
          <a:lstStyle/>
          <a:p>
            <a:r>
              <a:rPr lang="en-US" dirty="0"/>
              <a:t>TIC and Perinatal Patients </a:t>
            </a:r>
          </a:p>
        </p:txBody>
      </p:sp>
      <p:sp>
        <p:nvSpPr>
          <p:cNvPr id="5" name="Text Placeholder 4">
            <a:extLst>
              <a:ext uri="{FF2B5EF4-FFF2-40B4-BE49-F238E27FC236}">
                <a16:creationId xmlns:a16="http://schemas.microsoft.com/office/drawing/2014/main" id="{4B0BB914-C62E-170E-BA8A-D407A75F4941}"/>
              </a:ext>
            </a:extLst>
          </p:cNvPr>
          <p:cNvSpPr>
            <a:spLocks noGrp="1"/>
          </p:cNvSpPr>
          <p:nvPr>
            <p:ph type="body" sz="quarter" idx="15"/>
          </p:nvPr>
        </p:nvSpPr>
        <p:spPr/>
        <p:txBody>
          <a:bodyPr/>
          <a:lstStyle/>
          <a:p>
            <a:r>
              <a:rPr lang="en-US" dirty="0"/>
              <a:t>How would intervention look for these events?  </a:t>
            </a:r>
          </a:p>
        </p:txBody>
      </p:sp>
      <p:sp>
        <p:nvSpPr>
          <p:cNvPr id="7" name="Text Placeholder 6">
            <a:extLst>
              <a:ext uri="{FF2B5EF4-FFF2-40B4-BE49-F238E27FC236}">
                <a16:creationId xmlns:a16="http://schemas.microsoft.com/office/drawing/2014/main" id="{4044A393-586E-3CC8-B2A6-2AAF2D623246}"/>
              </a:ext>
            </a:extLst>
          </p:cNvPr>
          <p:cNvSpPr>
            <a:spLocks noGrp="1"/>
          </p:cNvSpPr>
          <p:nvPr>
            <p:ph type="body" sz="quarter" idx="13"/>
          </p:nvPr>
        </p:nvSpPr>
        <p:spPr/>
        <p:txBody>
          <a:bodyPr/>
          <a:lstStyle/>
          <a:p>
            <a:r>
              <a:rPr lang="en-US" dirty="0"/>
              <a:t>Observations and Treatment </a:t>
            </a:r>
          </a:p>
        </p:txBody>
      </p:sp>
    </p:spTree>
    <p:extLst>
      <p:ext uri="{BB962C8B-B14F-4D97-AF65-F5344CB8AC3E}">
        <p14:creationId xmlns:p14="http://schemas.microsoft.com/office/powerpoint/2010/main" val="319984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1C72446D-61F3-0263-B678-6A9A51160732}"/>
              </a:ext>
            </a:extLst>
          </p:cNvPr>
          <p:cNvSpPr txBox="1">
            <a:spLocks/>
          </p:cNvSpPr>
          <p:nvPr/>
        </p:nvSpPr>
        <p:spPr>
          <a:xfrm>
            <a:off x="3886201" y="361950"/>
            <a:ext cx="4038599" cy="4048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solidFill>
                <a:schemeClr val="bg1"/>
              </a:solidFill>
            </a:endParaRPr>
          </a:p>
          <a:p>
            <a:pPr marL="0" indent="0">
              <a:buFont typeface="Arial" panose="020B0604020202020204" pitchFamily="34" charset="0"/>
              <a:buNone/>
            </a:pPr>
            <a:endParaRPr lang="en-US" sz="1600" dirty="0">
              <a:solidFill>
                <a:schemeClr val="bg1"/>
              </a:solidFill>
            </a:endParaRPr>
          </a:p>
          <a:p>
            <a:pPr marL="0" indent="0">
              <a:buFont typeface="Arial" panose="020B0604020202020204" pitchFamily="34" charset="0"/>
              <a:buNone/>
            </a:pPr>
            <a:endParaRPr lang="en-US" sz="1600" dirty="0">
              <a:solidFill>
                <a:schemeClr val="bg1"/>
              </a:solidFill>
            </a:endParaRPr>
          </a:p>
          <a:p>
            <a:pPr marL="0" indent="0">
              <a:buFont typeface="Arial" panose="020B0604020202020204" pitchFamily="34" charset="0"/>
              <a:buNone/>
            </a:pPr>
            <a:endParaRPr lang="en-US" sz="1600" dirty="0">
              <a:solidFill>
                <a:schemeClr val="bg1"/>
              </a:solidFill>
            </a:endParaRPr>
          </a:p>
          <a:p>
            <a:pPr marL="0" indent="0">
              <a:buFont typeface="Arial" panose="020B0604020202020204" pitchFamily="34" charset="0"/>
              <a:buNone/>
            </a:pPr>
            <a:r>
              <a:rPr lang="en-US" sz="1400" dirty="0">
                <a:solidFill>
                  <a:schemeClr val="bg1"/>
                </a:solidFill>
              </a:rPr>
              <a:t>Conditions in the environments where people are born, live, learn, work, play, worship and age that affect a wide range of health, functioning and quality of life outcomes and risks</a:t>
            </a:r>
          </a:p>
          <a:p>
            <a:pPr marL="0" indent="0">
              <a:buFont typeface="Arial" panose="020B0604020202020204" pitchFamily="34" charset="0"/>
              <a:buNone/>
            </a:pPr>
            <a:endParaRPr lang="en-US" sz="1400" dirty="0">
              <a:solidFill>
                <a:schemeClr val="bg1"/>
              </a:solidFill>
            </a:endParaRPr>
          </a:p>
          <a:p>
            <a:pPr marL="0" indent="0">
              <a:buFont typeface="Arial" panose="020B0604020202020204" pitchFamily="34" charset="0"/>
              <a:buNone/>
            </a:pPr>
            <a:r>
              <a:rPr lang="en-US" sz="1400" dirty="0">
                <a:solidFill>
                  <a:schemeClr val="bg1"/>
                </a:solidFill>
              </a:rPr>
              <a:t>*Centers for Disease Control and Prevention</a:t>
            </a:r>
          </a:p>
          <a:p>
            <a:pPr marL="0" indent="0">
              <a:buFont typeface="Arial" panose="020B0604020202020204" pitchFamily="34" charset="0"/>
              <a:buNone/>
            </a:pPr>
            <a:endParaRPr lang="en-US" dirty="0">
              <a:solidFill>
                <a:schemeClr val="bg1"/>
              </a:solidFill>
            </a:endParaRPr>
          </a:p>
        </p:txBody>
      </p:sp>
      <p:sp>
        <p:nvSpPr>
          <p:cNvPr id="7" name="Text Placeholder 1">
            <a:extLst>
              <a:ext uri="{FF2B5EF4-FFF2-40B4-BE49-F238E27FC236}">
                <a16:creationId xmlns:a16="http://schemas.microsoft.com/office/drawing/2014/main" id="{3A060BE4-A036-F180-13B3-9DD688AF87E4}"/>
              </a:ext>
            </a:extLst>
          </p:cNvPr>
          <p:cNvSpPr>
            <a:spLocks noGrp="1"/>
          </p:cNvSpPr>
          <p:nvPr>
            <p:ph type="body" sz="quarter" idx="10"/>
          </p:nvPr>
        </p:nvSpPr>
        <p:spPr>
          <a:xfrm>
            <a:off x="4114800" y="276225"/>
            <a:ext cx="3581400" cy="914400"/>
          </a:xfrm>
        </p:spPr>
        <p:txBody>
          <a:bodyPr/>
          <a:lstStyle/>
          <a:p>
            <a:r>
              <a:rPr lang="en-US" dirty="0"/>
              <a:t>Social Determinants of Health*</a:t>
            </a:r>
          </a:p>
        </p:txBody>
      </p:sp>
      <p:pic>
        <p:nvPicPr>
          <p:cNvPr id="8" name="Picture 7" descr="Plant growing in a concrete crack">
            <a:extLst>
              <a:ext uri="{FF2B5EF4-FFF2-40B4-BE49-F238E27FC236}">
                <a16:creationId xmlns:a16="http://schemas.microsoft.com/office/drawing/2014/main" id="{90357E33-5A0F-A103-72A3-C7F4C4326B77}"/>
              </a:ext>
            </a:extLst>
          </p:cNvPr>
          <p:cNvPicPr>
            <a:picLocks noChangeAspect="1"/>
          </p:cNvPicPr>
          <p:nvPr/>
        </p:nvPicPr>
        <p:blipFill rotWithShape="1">
          <a:blip r:embed="rId3"/>
          <a:srcRect l="23947" r="42213" b="-1"/>
          <a:stretch/>
        </p:blipFill>
        <p:spPr>
          <a:xfrm>
            <a:off x="762000" y="1"/>
            <a:ext cx="2590800" cy="5162550"/>
          </a:xfrm>
          <a:prstGeom prst="rect">
            <a:avLst/>
          </a:prstGeom>
          <a:effectLst/>
        </p:spPr>
      </p:pic>
    </p:spTree>
    <p:extLst>
      <p:ext uri="{BB962C8B-B14F-4D97-AF65-F5344CB8AC3E}">
        <p14:creationId xmlns:p14="http://schemas.microsoft.com/office/powerpoint/2010/main" val="4215005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6E17-74AA-8B95-CB6C-6500E0A547BB}"/>
              </a:ext>
            </a:extLst>
          </p:cNvPr>
          <p:cNvSpPr>
            <a:spLocks noGrp="1"/>
          </p:cNvSpPr>
          <p:nvPr>
            <p:ph type="ctrTitle"/>
          </p:nvPr>
        </p:nvSpPr>
        <p:spPr/>
        <p:txBody>
          <a:bodyPr/>
          <a:lstStyle/>
          <a:p>
            <a:r>
              <a:rPr lang="en-US" dirty="0"/>
              <a:t>Group Discussions 	</a:t>
            </a:r>
          </a:p>
        </p:txBody>
      </p:sp>
    </p:spTree>
    <p:extLst>
      <p:ext uri="{BB962C8B-B14F-4D97-AF65-F5344CB8AC3E}">
        <p14:creationId xmlns:p14="http://schemas.microsoft.com/office/powerpoint/2010/main" val="2081776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64A7EA-3A7C-3755-3BC1-94FB00AF0CD6}"/>
              </a:ext>
            </a:extLst>
          </p:cNvPr>
          <p:cNvSpPr txBox="1">
            <a:spLocks/>
          </p:cNvSpPr>
          <p:nvPr/>
        </p:nvSpPr>
        <p:spPr>
          <a:xfrm>
            <a:off x="861018" y="471281"/>
            <a:ext cx="7421963" cy="10336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FFFFFF"/>
                </a:solidFill>
              </a:rPr>
              <a:t>Cultural Humility and Understanding Our Community</a:t>
            </a:r>
          </a:p>
        </p:txBody>
      </p:sp>
      <p:sp>
        <p:nvSpPr>
          <p:cNvPr id="5" name="Content Placeholder 2">
            <a:extLst>
              <a:ext uri="{FF2B5EF4-FFF2-40B4-BE49-F238E27FC236}">
                <a16:creationId xmlns:a16="http://schemas.microsoft.com/office/drawing/2014/main" id="{451906F9-F06D-2B03-DC5A-F28CEBC3287D}"/>
              </a:ext>
            </a:extLst>
          </p:cNvPr>
          <p:cNvSpPr txBox="1">
            <a:spLocks/>
          </p:cNvSpPr>
          <p:nvPr/>
        </p:nvSpPr>
        <p:spPr>
          <a:xfrm>
            <a:off x="1078208" y="996771"/>
            <a:ext cx="6987581" cy="314995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700" dirty="0">
                <a:solidFill>
                  <a:schemeClr val="bg1"/>
                </a:solidFill>
              </a:rPr>
              <a:t>Session led by a member of our community impacted by Trauma, implicit bias and structural racism</a:t>
            </a:r>
          </a:p>
        </p:txBody>
      </p:sp>
    </p:spTree>
    <p:extLst>
      <p:ext uri="{BB962C8B-B14F-4D97-AF65-F5344CB8AC3E}">
        <p14:creationId xmlns:p14="http://schemas.microsoft.com/office/powerpoint/2010/main" val="1282326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D4B5C5-DDEE-EF4B-BD6A-B4E0313208C8}"/>
              </a:ext>
            </a:extLst>
          </p:cNvPr>
          <p:cNvGrpSpPr/>
          <p:nvPr/>
        </p:nvGrpSpPr>
        <p:grpSpPr>
          <a:xfrm>
            <a:off x="2844792" y="539750"/>
            <a:ext cx="6096000" cy="4064000"/>
            <a:chOff x="2032000" y="719666"/>
            <a:chExt cx="8128000" cy="5418667"/>
          </a:xfrm>
        </p:grpSpPr>
        <p:graphicFrame>
          <p:nvGraphicFramePr>
            <p:cNvPr id="4" name="Diagram 3">
              <a:extLst>
                <a:ext uri="{FF2B5EF4-FFF2-40B4-BE49-F238E27FC236}">
                  <a16:creationId xmlns:a16="http://schemas.microsoft.com/office/drawing/2014/main" id="{EED6942B-4559-1C4B-91A2-B89292E4EFA6}"/>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55EC71F8-09E4-994A-B606-82DB07EA7B64}"/>
                </a:ext>
              </a:extLst>
            </p:cNvPr>
            <p:cNvGrpSpPr/>
            <p:nvPr/>
          </p:nvGrpSpPr>
          <p:grpSpPr>
            <a:xfrm>
              <a:off x="3650973" y="1765850"/>
              <a:ext cx="4917662" cy="3326296"/>
              <a:chOff x="3650973" y="1765850"/>
              <a:chExt cx="4917662" cy="3326296"/>
            </a:xfrm>
          </p:grpSpPr>
          <p:sp>
            <p:nvSpPr>
              <p:cNvPr id="5" name="Right Arrow 4">
                <a:extLst>
                  <a:ext uri="{FF2B5EF4-FFF2-40B4-BE49-F238E27FC236}">
                    <a16:creationId xmlns:a16="http://schemas.microsoft.com/office/drawing/2014/main" id="{C6C665E8-8534-7546-8A5B-BCAA82FB2502}"/>
                  </a:ext>
                </a:extLst>
              </p:cNvPr>
              <p:cNvSpPr/>
              <p:nvPr/>
            </p:nvSpPr>
            <p:spPr>
              <a:xfrm rot="16200000">
                <a:off x="3160642" y="3038060"/>
                <a:ext cx="1762540" cy="78187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ight Arrow 5">
                <a:extLst>
                  <a:ext uri="{FF2B5EF4-FFF2-40B4-BE49-F238E27FC236}">
                    <a16:creationId xmlns:a16="http://schemas.microsoft.com/office/drawing/2014/main" id="{B0A6761A-C6B4-F845-8514-A4ED79E322E0}"/>
                  </a:ext>
                </a:extLst>
              </p:cNvPr>
              <p:cNvSpPr/>
              <p:nvPr/>
            </p:nvSpPr>
            <p:spPr>
              <a:xfrm rot="10800000">
                <a:off x="4940851" y="1765850"/>
                <a:ext cx="1762540" cy="78187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Arrow 6">
                <a:extLst>
                  <a:ext uri="{FF2B5EF4-FFF2-40B4-BE49-F238E27FC236}">
                    <a16:creationId xmlns:a16="http://schemas.microsoft.com/office/drawing/2014/main" id="{D8CE9DC5-55C3-5B45-8B96-91207BE78BF4}"/>
                  </a:ext>
                </a:extLst>
              </p:cNvPr>
              <p:cNvSpPr/>
              <p:nvPr/>
            </p:nvSpPr>
            <p:spPr>
              <a:xfrm rot="10800000">
                <a:off x="5482534" y="4310268"/>
                <a:ext cx="1762540" cy="78187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ight Arrow 7">
                <a:extLst>
                  <a:ext uri="{FF2B5EF4-FFF2-40B4-BE49-F238E27FC236}">
                    <a16:creationId xmlns:a16="http://schemas.microsoft.com/office/drawing/2014/main" id="{8FE175F1-694C-C845-95CA-41B835B048B6}"/>
                  </a:ext>
                </a:extLst>
              </p:cNvPr>
              <p:cNvSpPr/>
              <p:nvPr/>
            </p:nvSpPr>
            <p:spPr>
              <a:xfrm rot="16200000">
                <a:off x="7296426" y="3038059"/>
                <a:ext cx="1762540" cy="78187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4" name="TextBox 13">
            <a:extLst>
              <a:ext uri="{FF2B5EF4-FFF2-40B4-BE49-F238E27FC236}">
                <a16:creationId xmlns:a16="http://schemas.microsoft.com/office/drawing/2014/main" id="{ECF3E563-3A6D-D940-9484-06571D964965}"/>
              </a:ext>
            </a:extLst>
          </p:cNvPr>
          <p:cNvSpPr txBox="1"/>
          <p:nvPr/>
        </p:nvSpPr>
        <p:spPr>
          <a:xfrm>
            <a:off x="0" y="775053"/>
            <a:ext cx="2844792" cy="1823576"/>
          </a:xfrm>
          <a:prstGeom prst="rect">
            <a:avLst/>
          </a:prstGeom>
          <a:noFill/>
        </p:spPr>
        <p:txBody>
          <a:bodyPr wrap="square" rtlCol="0">
            <a:spAutoFit/>
          </a:bodyPr>
          <a:lstStyle/>
          <a:p>
            <a:pPr algn="ctr"/>
            <a:r>
              <a:rPr lang="en-US" sz="2400" dirty="0"/>
              <a:t>61% of American trauma surgeons experience burnout </a:t>
            </a:r>
            <a:r>
              <a:rPr lang="en-US" sz="1650" dirty="0"/>
              <a:t>Brown C. </a:t>
            </a:r>
            <a:r>
              <a:rPr lang="en-US" sz="1650" i="1" dirty="0"/>
              <a:t>et al., JTACS</a:t>
            </a:r>
            <a:r>
              <a:rPr lang="en-US" sz="1650" dirty="0"/>
              <a:t>, 2020</a:t>
            </a:r>
          </a:p>
        </p:txBody>
      </p:sp>
      <p:sp>
        <p:nvSpPr>
          <p:cNvPr id="12" name="Rounded Rectangle 11">
            <a:extLst>
              <a:ext uri="{FF2B5EF4-FFF2-40B4-BE49-F238E27FC236}">
                <a16:creationId xmlns:a16="http://schemas.microsoft.com/office/drawing/2014/main" id="{7A938D5C-3687-1944-99AC-48D3E6F62D43}"/>
              </a:ext>
            </a:extLst>
          </p:cNvPr>
          <p:cNvSpPr/>
          <p:nvPr/>
        </p:nvSpPr>
        <p:spPr>
          <a:xfrm>
            <a:off x="4902437" y="2056943"/>
            <a:ext cx="2001416" cy="105814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50" dirty="0">
                <a:solidFill>
                  <a:sysClr val="windowText" lastClr="000000"/>
                </a:solidFill>
              </a:rPr>
              <a:t>Resistance</a:t>
            </a:r>
          </a:p>
        </p:txBody>
      </p:sp>
      <p:sp>
        <p:nvSpPr>
          <p:cNvPr id="2" name="TextBox 1">
            <a:extLst>
              <a:ext uri="{FF2B5EF4-FFF2-40B4-BE49-F238E27FC236}">
                <a16:creationId xmlns:a16="http://schemas.microsoft.com/office/drawing/2014/main" id="{E61300E9-E070-E90C-BF72-78D41E6535A1}"/>
              </a:ext>
            </a:extLst>
          </p:cNvPr>
          <p:cNvSpPr txBox="1"/>
          <p:nvPr/>
        </p:nvSpPr>
        <p:spPr>
          <a:xfrm>
            <a:off x="450998" y="3087327"/>
            <a:ext cx="1987532" cy="1304203"/>
          </a:xfrm>
          <a:prstGeom prst="rect">
            <a:avLst/>
          </a:prstGeom>
          <a:noFill/>
        </p:spPr>
        <p:txBody>
          <a:bodyPr wrap="square" rtlCol="0">
            <a:spAutoFit/>
          </a:bodyPr>
          <a:lstStyle/>
          <a:p>
            <a:pPr algn="ctr"/>
            <a:r>
              <a:rPr lang="en-US" sz="2625" dirty="0"/>
              <a:t>Resilience vs. Resistance </a:t>
            </a:r>
          </a:p>
        </p:txBody>
      </p:sp>
    </p:spTree>
    <p:extLst>
      <p:ext uri="{BB962C8B-B14F-4D97-AF65-F5344CB8AC3E}">
        <p14:creationId xmlns:p14="http://schemas.microsoft.com/office/powerpoint/2010/main" val="13545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394B8E-3F6F-0EA5-F504-5B7A1EFB7024}"/>
              </a:ext>
            </a:extLst>
          </p:cNvPr>
          <p:cNvSpPr txBox="1">
            <a:spLocks/>
          </p:cNvSpPr>
          <p:nvPr/>
        </p:nvSpPr>
        <p:spPr>
          <a:xfrm>
            <a:off x="1185193" y="704668"/>
            <a:ext cx="6773613" cy="3467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Discussion of </a:t>
            </a:r>
            <a:br>
              <a:rPr lang="en-US" dirty="0">
                <a:solidFill>
                  <a:schemeClr val="bg1"/>
                </a:solidFill>
              </a:rPr>
            </a:br>
            <a:r>
              <a:rPr lang="en-US" dirty="0">
                <a:solidFill>
                  <a:schemeClr val="bg1"/>
                </a:solidFill>
              </a:rPr>
              <a:t>Vicarious and Secondary Trauma in Providers</a:t>
            </a:r>
          </a:p>
        </p:txBody>
      </p:sp>
      <p:cxnSp>
        <p:nvCxnSpPr>
          <p:cNvPr id="7" name="Straight Connector 6">
            <a:extLst>
              <a:ext uri="{FF2B5EF4-FFF2-40B4-BE49-F238E27FC236}">
                <a16:creationId xmlns:a16="http://schemas.microsoft.com/office/drawing/2014/main" id="{79D3A373-41B2-24DE-2FE1-58C4C541FC0F}"/>
              </a:ext>
            </a:extLst>
          </p:cNvPr>
          <p:cNvCxnSpPr>
            <a:cxnSpLocks/>
          </p:cNvCxnSpPr>
          <p:nvPr/>
        </p:nvCxnSpPr>
        <p:spPr>
          <a:xfrm>
            <a:off x="0" y="4019550"/>
            <a:ext cx="9220200" cy="0"/>
          </a:xfrm>
          <a:prstGeom prst="line">
            <a:avLst/>
          </a:prstGeom>
          <a:ln w="57150">
            <a:solidFill>
              <a:srgbClr val="F3F7F8"/>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207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08AF6-9C6A-02A5-DFCA-61783A8D28B0}"/>
              </a:ext>
            </a:extLst>
          </p:cNvPr>
          <p:cNvSpPr>
            <a:spLocks noGrp="1"/>
          </p:cNvSpPr>
          <p:nvPr>
            <p:ph type="body" sz="quarter" idx="10"/>
          </p:nvPr>
        </p:nvSpPr>
        <p:spPr>
          <a:xfrm>
            <a:off x="1181100" y="666750"/>
            <a:ext cx="6781800" cy="990600"/>
          </a:xfrm>
        </p:spPr>
        <p:txBody>
          <a:bodyPr/>
          <a:lstStyle/>
          <a:p>
            <a:r>
              <a:rPr lang="en-US" dirty="0"/>
              <a:t>Resources for Providers experiencing vicarious trauma or secondary trauma</a:t>
            </a:r>
          </a:p>
        </p:txBody>
      </p:sp>
    </p:spTree>
    <p:extLst>
      <p:ext uri="{BB962C8B-B14F-4D97-AF65-F5344CB8AC3E}">
        <p14:creationId xmlns:p14="http://schemas.microsoft.com/office/powerpoint/2010/main" val="3624625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88713BB7-DFE4-7E54-B09A-45082ABF4E33}"/>
              </a:ext>
            </a:extLst>
          </p:cNvPr>
          <p:cNvSpPr txBox="1">
            <a:spLocks/>
          </p:cNvSpPr>
          <p:nvPr/>
        </p:nvSpPr>
        <p:spPr>
          <a:xfrm>
            <a:off x="571500" y="1352550"/>
            <a:ext cx="8001000" cy="31011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rPr>
              <a:t>Eileen Bulger, Deborah Kuhls and Ronald Stewart for their leadership and determination</a:t>
            </a:r>
          </a:p>
          <a:p>
            <a:r>
              <a:rPr lang="en-US" sz="2400" dirty="0">
                <a:solidFill>
                  <a:schemeClr val="bg1"/>
                </a:solidFill>
              </a:rPr>
              <a:t>Committee on Trauma’s ISAVE Working Group</a:t>
            </a:r>
          </a:p>
          <a:p>
            <a:r>
              <a:rPr lang="en-US" sz="2400" dirty="0">
                <a:solidFill>
                  <a:schemeClr val="bg1"/>
                </a:solidFill>
              </a:rPr>
              <a:t>Institute for Nonviolence, Chicago and Providence</a:t>
            </a:r>
          </a:p>
          <a:p>
            <a:r>
              <a:rPr lang="en-US" sz="2400" dirty="0">
                <a:solidFill>
                  <a:schemeClr val="bg1"/>
                </a:solidFill>
              </a:rPr>
              <a:t>The teachings and wisdom of our patients, our credible messengers and our communities most impacted by violence</a:t>
            </a:r>
          </a:p>
        </p:txBody>
      </p:sp>
      <p:sp>
        <p:nvSpPr>
          <p:cNvPr id="4" name="Title 1">
            <a:extLst>
              <a:ext uri="{FF2B5EF4-FFF2-40B4-BE49-F238E27FC236}">
                <a16:creationId xmlns:a16="http://schemas.microsoft.com/office/drawing/2014/main" id="{707DE912-2296-DD37-9D5D-6B619A39AAA9}"/>
              </a:ext>
            </a:extLst>
          </p:cNvPr>
          <p:cNvSpPr txBox="1">
            <a:spLocks/>
          </p:cNvSpPr>
          <p:nvPr/>
        </p:nvSpPr>
        <p:spPr>
          <a:xfrm>
            <a:off x="380253" y="0"/>
            <a:ext cx="8229600" cy="114300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FFFF"/>
                </a:solidFill>
              </a:rPr>
              <a:t>Our gratitude goes to:</a:t>
            </a:r>
          </a:p>
        </p:txBody>
      </p:sp>
    </p:spTree>
    <p:extLst>
      <p:ext uri="{BB962C8B-B14F-4D97-AF65-F5344CB8AC3E}">
        <p14:creationId xmlns:p14="http://schemas.microsoft.com/office/powerpoint/2010/main" val="76555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C3EF20-175F-24C9-3F90-510BFAAF8395}"/>
              </a:ext>
            </a:extLst>
          </p:cNvPr>
          <p:cNvPicPr>
            <a:picLocks noChangeAspect="1"/>
          </p:cNvPicPr>
          <p:nvPr/>
        </p:nvPicPr>
        <p:blipFill rotWithShape="1">
          <a:blip r:embed="rId3"/>
          <a:srcRect t="5788"/>
          <a:stretch/>
        </p:blipFill>
        <p:spPr>
          <a:xfrm>
            <a:off x="1181100" y="175774"/>
            <a:ext cx="6781800" cy="4791951"/>
          </a:xfrm>
          <a:prstGeom prst="rect">
            <a:avLst/>
          </a:prstGeom>
        </p:spPr>
      </p:pic>
    </p:spTree>
    <p:extLst>
      <p:ext uri="{BB962C8B-B14F-4D97-AF65-F5344CB8AC3E}">
        <p14:creationId xmlns:p14="http://schemas.microsoft.com/office/powerpoint/2010/main" val="376967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13DBB-0DBF-294E-8ED8-DEF9098DA31A}"/>
              </a:ext>
            </a:extLst>
          </p:cNvPr>
          <p:cNvSpPr>
            <a:spLocks noGrp="1"/>
          </p:cNvSpPr>
          <p:nvPr>
            <p:ph type="body" sz="quarter" idx="10"/>
          </p:nvPr>
        </p:nvSpPr>
        <p:spPr/>
        <p:txBody>
          <a:bodyPr/>
          <a:lstStyle/>
          <a:p>
            <a:pPr algn="l"/>
            <a:r>
              <a:rPr lang="en-US" sz="2800" dirty="0">
                <a:latin typeface="+mj-lt"/>
              </a:rPr>
              <a:t>Factors That Influence Health</a:t>
            </a:r>
          </a:p>
        </p:txBody>
      </p:sp>
      <p:pic>
        <p:nvPicPr>
          <p:cNvPr id="3" name="Content Placeholder 5">
            <a:extLst>
              <a:ext uri="{FF2B5EF4-FFF2-40B4-BE49-F238E27FC236}">
                <a16:creationId xmlns:a16="http://schemas.microsoft.com/office/drawing/2014/main" id="{99CE8977-C776-590A-AFCC-EED55E5CAA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089" b="-4089"/>
          <a:stretch/>
        </p:blipFill>
        <p:spPr>
          <a:xfrm>
            <a:off x="830880" y="590550"/>
            <a:ext cx="7482240" cy="4552950"/>
          </a:xfrm>
          <a:prstGeom prst="rect">
            <a:avLst/>
          </a:prstGeom>
        </p:spPr>
      </p:pic>
      <p:sp>
        <p:nvSpPr>
          <p:cNvPr id="4" name="Title 5">
            <a:extLst>
              <a:ext uri="{FF2B5EF4-FFF2-40B4-BE49-F238E27FC236}">
                <a16:creationId xmlns:a16="http://schemas.microsoft.com/office/drawing/2014/main" id="{B9C1F3B5-566E-D983-9E9C-30DEF2E80313}"/>
              </a:ext>
            </a:extLst>
          </p:cNvPr>
          <p:cNvSpPr txBox="1">
            <a:spLocks/>
          </p:cNvSpPr>
          <p:nvPr/>
        </p:nvSpPr>
        <p:spPr>
          <a:xfrm>
            <a:off x="1542163" y="-171450"/>
            <a:ext cx="6059674" cy="11592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FFFFFF"/>
                </a:solidFill>
              </a:rPr>
              <a:t>Factors That Influence Health</a:t>
            </a:r>
          </a:p>
        </p:txBody>
      </p:sp>
    </p:spTree>
    <p:extLst>
      <p:ext uri="{BB962C8B-B14F-4D97-AF65-F5344CB8AC3E}">
        <p14:creationId xmlns:p14="http://schemas.microsoft.com/office/powerpoint/2010/main" val="173508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13" descr="Diagram&#10;&#10;Description automatically generated">
            <a:extLst>
              <a:ext uri="{FF2B5EF4-FFF2-40B4-BE49-F238E27FC236}">
                <a16:creationId xmlns:a16="http://schemas.microsoft.com/office/drawing/2014/main" id="{CF013324-7783-517C-7F74-08BB2FE3716C}"/>
              </a:ext>
            </a:extLst>
          </p:cNvPr>
          <p:cNvPicPr>
            <a:picLocks noChangeAspect="1"/>
          </p:cNvPicPr>
          <p:nvPr/>
        </p:nvPicPr>
        <p:blipFill>
          <a:blip r:embed="rId3"/>
          <a:stretch>
            <a:fillRect/>
          </a:stretch>
        </p:blipFill>
        <p:spPr>
          <a:xfrm>
            <a:off x="2513348" y="98895"/>
            <a:ext cx="4117303" cy="4945710"/>
          </a:xfrm>
          <a:prstGeom prst="rect">
            <a:avLst/>
          </a:prstGeom>
        </p:spPr>
      </p:pic>
      <p:sp>
        <p:nvSpPr>
          <p:cNvPr id="4" name="TextBox 3">
            <a:extLst>
              <a:ext uri="{FF2B5EF4-FFF2-40B4-BE49-F238E27FC236}">
                <a16:creationId xmlns:a16="http://schemas.microsoft.com/office/drawing/2014/main" id="{33F8F2DC-A16D-3295-FD46-FBA837172F4C}"/>
              </a:ext>
            </a:extLst>
          </p:cNvPr>
          <p:cNvSpPr txBox="1"/>
          <p:nvPr/>
        </p:nvSpPr>
        <p:spPr>
          <a:xfrm>
            <a:off x="76200" y="4358670"/>
            <a:ext cx="2437148" cy="723275"/>
          </a:xfrm>
          <a:prstGeom prst="rect">
            <a:avLst/>
          </a:prstGeom>
          <a:noFill/>
        </p:spPr>
        <p:txBody>
          <a:bodyPr wrap="square" rtlCol="0">
            <a:spAutoFit/>
          </a:bodyPr>
          <a:lstStyle/>
          <a:p>
            <a:r>
              <a:rPr lang="en-US" sz="800" b="0" strike="noStrike" spc="-1" dirty="0" err="1">
                <a:solidFill>
                  <a:schemeClr val="bg1"/>
                </a:solidFill>
              </a:rPr>
              <a:t>Churchwell</a:t>
            </a:r>
            <a:r>
              <a:rPr lang="en-US" sz="800" spc="-1" dirty="0" err="1">
                <a:solidFill>
                  <a:schemeClr val="bg1"/>
                </a:solidFill>
              </a:rPr>
              <a:t>,K</a:t>
            </a:r>
            <a:r>
              <a:rPr lang="en-US" sz="800" spc="-1" dirty="0">
                <a:solidFill>
                  <a:schemeClr val="bg1"/>
                </a:solidFill>
              </a:rPr>
              <a:t>.</a:t>
            </a:r>
            <a:r>
              <a:rPr lang="en-US" sz="800" b="0" strike="noStrike" spc="-1" dirty="0">
                <a:solidFill>
                  <a:schemeClr val="bg1"/>
                </a:solidFill>
              </a:rPr>
              <a:t> Circulation. Call to Action: Structural Racism as a Fundamental Driver of Health Disparities: A Presidential Advisory From the American Heart Association, 2020</a:t>
            </a:r>
          </a:p>
          <a:p>
            <a:endParaRPr lang="en-US" sz="900" dirty="0"/>
          </a:p>
        </p:txBody>
      </p:sp>
    </p:spTree>
    <p:extLst>
      <p:ext uri="{BB962C8B-B14F-4D97-AF65-F5344CB8AC3E}">
        <p14:creationId xmlns:p14="http://schemas.microsoft.com/office/powerpoint/2010/main" val="227239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AE4151-9FD9-4D41-BF1F-D896AFAAEE1B}"/>
              </a:ext>
            </a:extLst>
          </p:cNvPr>
          <p:cNvSpPr>
            <a:spLocks noGrp="1"/>
          </p:cNvSpPr>
          <p:nvPr>
            <p:ph type="body" sz="quarter" idx="10"/>
          </p:nvPr>
        </p:nvSpPr>
        <p:spPr>
          <a:xfrm>
            <a:off x="990600" y="1657350"/>
            <a:ext cx="2552700" cy="1981200"/>
          </a:xfrm>
        </p:spPr>
        <p:txBody>
          <a:bodyPr/>
          <a:lstStyle/>
          <a:p>
            <a:r>
              <a:rPr lang="en-US" dirty="0"/>
              <a:t>The Profound Impact of ACEs</a:t>
            </a:r>
          </a:p>
        </p:txBody>
      </p:sp>
      <p:pic>
        <p:nvPicPr>
          <p:cNvPr id="5" name="Content Placeholder 6">
            <a:extLst>
              <a:ext uri="{FF2B5EF4-FFF2-40B4-BE49-F238E27FC236}">
                <a16:creationId xmlns:a16="http://schemas.microsoft.com/office/drawing/2014/main" id="{023852CF-2F44-FBC7-0CB4-36687FCF7985}"/>
              </a:ext>
            </a:extLst>
          </p:cNvPr>
          <p:cNvPicPr>
            <a:picLocks noGrp="1" noChangeAspect="1"/>
          </p:cNvPicPr>
          <p:nvPr>
            <p:ph sz="quarter" idx="12"/>
          </p:nvPr>
        </p:nvPicPr>
        <p:blipFill>
          <a:blip r:embed="rId3"/>
          <a:stretch>
            <a:fillRect/>
          </a:stretch>
        </p:blipFill>
        <p:spPr>
          <a:xfrm>
            <a:off x="4800600" y="1004845"/>
            <a:ext cx="4055281" cy="3133810"/>
          </a:xfrm>
          <a:prstGeom prst="rect">
            <a:avLst/>
          </a:prstGeom>
        </p:spPr>
      </p:pic>
    </p:spTree>
    <p:extLst>
      <p:ext uri="{BB962C8B-B14F-4D97-AF65-F5344CB8AC3E}">
        <p14:creationId xmlns:p14="http://schemas.microsoft.com/office/powerpoint/2010/main" val="47383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570AF92-29F4-8677-9E68-5142B8596F12}"/>
              </a:ext>
            </a:extLst>
          </p:cNvPr>
          <p:cNvSpPr txBox="1">
            <a:spLocks/>
          </p:cNvSpPr>
          <p:nvPr/>
        </p:nvSpPr>
        <p:spPr>
          <a:xfrm>
            <a:off x="488795" y="133350"/>
            <a:ext cx="5297791" cy="10668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FFFF"/>
                </a:solidFill>
              </a:rPr>
              <a:t>Typical fear response: </a:t>
            </a:r>
            <a:br>
              <a:rPr lang="en-US" sz="2800" dirty="0">
                <a:solidFill>
                  <a:srgbClr val="FFFFFF"/>
                </a:solidFill>
              </a:rPr>
            </a:br>
            <a:r>
              <a:rPr lang="en-US" sz="2800" dirty="0">
                <a:solidFill>
                  <a:srgbClr val="FFFFFF"/>
                </a:solidFill>
              </a:rPr>
              <a:t>What is a normal reaction to a scary situation?</a:t>
            </a:r>
          </a:p>
        </p:txBody>
      </p:sp>
      <p:graphicFrame>
        <p:nvGraphicFramePr>
          <p:cNvPr id="8" name="Diagram 7">
            <a:extLst>
              <a:ext uri="{FF2B5EF4-FFF2-40B4-BE49-F238E27FC236}">
                <a16:creationId xmlns:a16="http://schemas.microsoft.com/office/drawing/2014/main" id="{3E2DC605-34BB-9F50-F347-15B4F4C7EC4E}"/>
              </a:ext>
            </a:extLst>
          </p:cNvPr>
          <p:cNvGraphicFramePr/>
          <p:nvPr>
            <p:extLst>
              <p:ext uri="{D42A27DB-BD31-4B8C-83A1-F6EECF244321}">
                <p14:modId xmlns:p14="http://schemas.microsoft.com/office/powerpoint/2010/main" val="1638706706"/>
              </p:ext>
            </p:extLst>
          </p:nvPr>
        </p:nvGraphicFramePr>
        <p:xfrm>
          <a:off x="549197" y="764966"/>
          <a:ext cx="8045605"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8D9E9A4-C309-670E-1797-76FC885E1988}"/>
              </a:ext>
            </a:extLst>
          </p:cNvPr>
          <p:cNvSpPr txBox="1"/>
          <p:nvPr/>
        </p:nvSpPr>
        <p:spPr>
          <a:xfrm>
            <a:off x="4267200" y="4095751"/>
            <a:ext cx="2743200" cy="947469"/>
          </a:xfrm>
          <a:prstGeom prst="rect">
            <a:avLst/>
          </a:prstGeom>
          <a:noFill/>
          <a:ln>
            <a:noFill/>
          </a:ln>
        </p:spPr>
        <p:txBody>
          <a:bodyPr wrap="square" lIns="84867" tIns="42433" rIns="84867" bIns="42433" rtlCol="0">
            <a:spAutoFit/>
          </a:bodyPr>
          <a:lstStyle/>
          <a:p>
            <a:pPr algn="ctr"/>
            <a:r>
              <a:rPr lang="en-US" sz="1400" b="1" dirty="0">
                <a:solidFill>
                  <a:schemeClr val="bg1"/>
                </a:solidFill>
                <a:latin typeface="+mj-lt"/>
              </a:rPr>
              <a:t>So what happens if the “SAFETY” part never happens, or is inconsistent???</a:t>
            </a:r>
          </a:p>
        </p:txBody>
      </p:sp>
      <p:sp>
        <p:nvSpPr>
          <p:cNvPr id="10" name="Arrow: Down 9">
            <a:extLst>
              <a:ext uri="{FF2B5EF4-FFF2-40B4-BE49-F238E27FC236}">
                <a16:creationId xmlns:a16="http://schemas.microsoft.com/office/drawing/2014/main" id="{3AE47089-286C-424D-33A1-995159CDB6F3}"/>
              </a:ext>
            </a:extLst>
          </p:cNvPr>
          <p:cNvSpPr/>
          <p:nvPr/>
        </p:nvSpPr>
        <p:spPr>
          <a:xfrm rot="10800000">
            <a:off x="5427297" y="3555177"/>
            <a:ext cx="359289" cy="54057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96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graphicEl>
                                              <a:dgm id="{3747D942-A2A6-4DDD-BB3B-19BAEA9E9ED5}"/>
                                            </p:graphicEl>
                                          </p:spTgt>
                                        </p:tgtEl>
                                        <p:attrNameLst>
                                          <p:attrName>style.visibility</p:attrName>
                                        </p:attrNameLst>
                                      </p:cBhvr>
                                      <p:to>
                                        <p:strVal val="visible"/>
                                      </p:to>
                                    </p:set>
                                    <p:animEffect transition="in" filter="randombar(horizontal)">
                                      <p:cBhvr>
                                        <p:cTn id="7" dur="500"/>
                                        <p:tgtEl>
                                          <p:spTgt spid="8">
                                            <p:graphicEl>
                                              <a:dgm id="{3747D942-A2A6-4DDD-BB3B-19BAEA9E9ED5}"/>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graphicEl>
                                              <a:dgm id="{399E7F93-D713-4F4D-93D1-55AEABE2201E}"/>
                                            </p:graphicEl>
                                          </p:spTgt>
                                        </p:tgtEl>
                                        <p:attrNameLst>
                                          <p:attrName>style.visibility</p:attrName>
                                        </p:attrNameLst>
                                      </p:cBhvr>
                                      <p:to>
                                        <p:strVal val="visible"/>
                                      </p:to>
                                    </p:set>
                                    <p:animEffect transition="in" filter="randombar(horizontal)">
                                      <p:cBhvr>
                                        <p:cTn id="10" dur="500"/>
                                        <p:tgtEl>
                                          <p:spTgt spid="8">
                                            <p:graphicEl>
                                              <a:dgm id="{399E7F93-D713-4F4D-93D1-55AEABE2201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graphicEl>
                                              <a:dgm id="{F239DC4A-2C58-4964-9661-3327928BD6DD}"/>
                                            </p:graphicEl>
                                          </p:spTgt>
                                        </p:tgtEl>
                                        <p:attrNameLst>
                                          <p:attrName>style.visibility</p:attrName>
                                        </p:attrNameLst>
                                      </p:cBhvr>
                                      <p:to>
                                        <p:strVal val="visible"/>
                                      </p:to>
                                    </p:set>
                                    <p:animEffect transition="in" filter="randombar(horizontal)">
                                      <p:cBhvr>
                                        <p:cTn id="15" dur="500"/>
                                        <p:tgtEl>
                                          <p:spTgt spid="8">
                                            <p:graphicEl>
                                              <a:dgm id="{F239DC4A-2C58-4964-9661-3327928BD6DD}"/>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graphicEl>
                                              <a:dgm id="{BC23C6CB-78F1-4EEA-B61B-3EE2D20AC5DA}"/>
                                            </p:graphicEl>
                                          </p:spTgt>
                                        </p:tgtEl>
                                        <p:attrNameLst>
                                          <p:attrName>style.visibility</p:attrName>
                                        </p:attrNameLst>
                                      </p:cBhvr>
                                      <p:to>
                                        <p:strVal val="visible"/>
                                      </p:to>
                                    </p:set>
                                    <p:animEffect transition="in" filter="randombar(horizontal)">
                                      <p:cBhvr>
                                        <p:cTn id="18" dur="500"/>
                                        <p:tgtEl>
                                          <p:spTgt spid="8">
                                            <p:graphicEl>
                                              <a:dgm id="{BC23C6CB-78F1-4EEA-B61B-3EE2D20AC5D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graphicEl>
                                              <a:dgm id="{8936399D-D42B-442C-BDDE-46296C36718C}"/>
                                            </p:graphicEl>
                                          </p:spTgt>
                                        </p:tgtEl>
                                        <p:attrNameLst>
                                          <p:attrName>style.visibility</p:attrName>
                                        </p:attrNameLst>
                                      </p:cBhvr>
                                      <p:to>
                                        <p:strVal val="visible"/>
                                      </p:to>
                                    </p:set>
                                    <p:animEffect transition="in" filter="randombar(horizontal)">
                                      <p:cBhvr>
                                        <p:cTn id="23" dur="500"/>
                                        <p:tgtEl>
                                          <p:spTgt spid="8">
                                            <p:graphicEl>
                                              <a:dgm id="{8936399D-D42B-442C-BDDE-46296C36718C}"/>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graphicEl>
                                              <a:dgm id="{495F191F-0AF3-45FD-AA6C-9B240F96D498}"/>
                                            </p:graphicEl>
                                          </p:spTgt>
                                        </p:tgtEl>
                                        <p:attrNameLst>
                                          <p:attrName>style.visibility</p:attrName>
                                        </p:attrNameLst>
                                      </p:cBhvr>
                                      <p:to>
                                        <p:strVal val="visible"/>
                                      </p:to>
                                    </p:set>
                                    <p:animEffect transition="in" filter="randombar(horizontal)">
                                      <p:cBhvr>
                                        <p:cTn id="26" dur="500"/>
                                        <p:tgtEl>
                                          <p:spTgt spid="8">
                                            <p:graphicEl>
                                              <a:dgm id="{495F191F-0AF3-45FD-AA6C-9B240F96D49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graphicEl>
                                              <a:dgm id="{CBDFB39B-2D39-4374-9A48-7F4813471CEF}"/>
                                            </p:graphicEl>
                                          </p:spTgt>
                                        </p:tgtEl>
                                        <p:attrNameLst>
                                          <p:attrName>style.visibility</p:attrName>
                                        </p:attrNameLst>
                                      </p:cBhvr>
                                      <p:to>
                                        <p:strVal val="visible"/>
                                      </p:to>
                                    </p:set>
                                    <p:animEffect transition="in" filter="randombar(horizontal)">
                                      <p:cBhvr>
                                        <p:cTn id="31" dur="500"/>
                                        <p:tgtEl>
                                          <p:spTgt spid="8">
                                            <p:graphicEl>
                                              <a:dgm id="{CBDFB39B-2D39-4374-9A48-7F4813471CE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10" grpId="0" animBg="1"/>
    </p:bldLst>
  </p:timing>
</p:sld>
</file>

<file path=ppt/theme/theme1.xml><?xml version="1.0" encoding="utf-8"?>
<a:theme xmlns:a="http://schemas.openxmlformats.org/drawingml/2006/main" name="Dark Option 1">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Custom 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_ACS_PPT_v02.pptx" id="{F3B2FC16-0C46-40D8-B460-734C1B43BBF9}" vid="{91AA16B9-BD48-46A5-888F-11DA72541074}"/>
    </a:ext>
  </a:extLst>
</a:theme>
</file>

<file path=ppt/theme/theme2.xml><?xml version="1.0" encoding="utf-8"?>
<a:theme xmlns:a="http://schemas.openxmlformats.org/drawingml/2006/main" name="Custom Design">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New ACS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ACS_PPT_v02.pptx" id="{F3B2FC16-0C46-40D8-B460-734C1B43BBF9}" vid="{A4E39B83-5885-4D43-9DCE-3FAFE69B24FF}"/>
    </a:ext>
  </a:extLst>
</a:theme>
</file>

<file path=ppt/theme/theme3.xml><?xml version="1.0" encoding="utf-8"?>
<a:theme xmlns:a="http://schemas.openxmlformats.org/drawingml/2006/main" name="Dividers &amp; Callouts">
  <a:themeElements>
    <a:clrScheme name="ACS Brand">
      <a:dk1>
        <a:srgbClr val="000000"/>
      </a:dk1>
      <a:lt1>
        <a:srgbClr val="FFFFFF"/>
      </a:lt1>
      <a:dk2>
        <a:srgbClr val="082146"/>
      </a:dk2>
      <a:lt2>
        <a:srgbClr val="FEF6E3"/>
      </a:lt2>
      <a:accent1>
        <a:srgbClr val="1A3875"/>
      </a:accent1>
      <a:accent2>
        <a:srgbClr val="E91F00"/>
      </a:accent2>
      <a:accent3>
        <a:srgbClr val="5B7785"/>
      </a:accent3>
      <a:accent4>
        <a:srgbClr val="492436"/>
      </a:accent4>
      <a:accent5>
        <a:srgbClr val="D6DFE3"/>
      </a:accent5>
      <a:accent6>
        <a:srgbClr val="ECC8C8"/>
      </a:accent6>
      <a:hlink>
        <a:srgbClr val="1A3875"/>
      </a:hlink>
      <a:folHlink>
        <a:srgbClr val="B62B26"/>
      </a:folHlink>
    </a:clrScheme>
    <a:fontScheme name="New ACS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ACS_PPT_v02.pptx" id="{F3B2FC16-0C46-40D8-B460-734C1B43BBF9}" vid="{DC775BA5-3809-4B32-B185-44AF88CE13F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ACS template</Template>
  <TotalTime>1085</TotalTime>
  <Words>5688</Words>
  <Application>Microsoft Office PowerPoint</Application>
  <PresentationFormat>On-screen Show (16:9)</PresentationFormat>
  <Paragraphs>537</Paragraphs>
  <Slides>45</Slides>
  <Notes>41</Notes>
  <HiddenSlides>18</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Dark Option 1</vt:lpstr>
      <vt:lpstr>Custom Design</vt:lpstr>
      <vt:lpstr>Dividers &amp; Callouts</vt:lpstr>
      <vt:lpstr>PowerPoint Presentation</vt:lpstr>
      <vt:lpstr>Goals and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TIC and Perinatal Patients </vt:lpstr>
      <vt:lpstr>Group Discussions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Aduro</dc:creator>
  <cp:lastModifiedBy>Kitty P</cp:lastModifiedBy>
  <cp:revision>111</cp:revision>
  <dcterms:created xsi:type="dcterms:W3CDTF">2022-05-09T19:04:19Z</dcterms:created>
  <dcterms:modified xsi:type="dcterms:W3CDTF">2024-10-21T15:16:50Z</dcterms:modified>
</cp:coreProperties>
</file>