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4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5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sldIdLst>
    <p:sldId id="256" r:id="rId2"/>
    <p:sldId id="257" r:id="rId3"/>
    <p:sldId id="1624" r:id="rId4"/>
    <p:sldId id="1682" r:id="rId5"/>
    <p:sldId id="258" r:id="rId6"/>
    <p:sldId id="1688" r:id="rId7"/>
    <p:sldId id="1685" r:id="rId8"/>
    <p:sldId id="1614" r:id="rId9"/>
    <p:sldId id="1689" r:id="rId10"/>
    <p:sldId id="1621" r:id="rId11"/>
    <p:sldId id="1684" r:id="rId12"/>
    <p:sldId id="1686" r:id="rId13"/>
    <p:sldId id="1613" r:id="rId14"/>
    <p:sldId id="1690" r:id="rId15"/>
    <p:sldId id="1622" r:id="rId16"/>
    <p:sldId id="1620" r:id="rId17"/>
    <p:sldId id="1691" r:id="rId18"/>
    <p:sldId id="1692" r:id="rId19"/>
    <p:sldId id="304" r:id="rId20"/>
    <p:sldId id="307" r:id="rId21"/>
    <p:sldId id="308" r:id="rId22"/>
    <p:sldId id="309" r:id="rId23"/>
    <p:sldId id="310" r:id="rId24"/>
    <p:sldId id="465" r:id="rId25"/>
    <p:sldId id="267" r:id="rId26"/>
    <p:sldId id="1589" r:id="rId27"/>
    <p:sldId id="1588" r:id="rId28"/>
    <p:sldId id="1693" r:id="rId29"/>
    <p:sldId id="1604" r:id="rId30"/>
    <p:sldId id="300" r:id="rId31"/>
    <p:sldId id="1607" r:id="rId32"/>
    <p:sldId id="1694" r:id="rId33"/>
    <p:sldId id="297" r:id="rId34"/>
    <p:sldId id="1695" r:id="rId35"/>
    <p:sldId id="1687" r:id="rId36"/>
    <p:sldId id="1696" r:id="rId37"/>
    <p:sldId id="1615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BAD9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0E5E266-091E-4DA9-A315-9AAA6A10EFEB}" v="345" dt="2024-10-13T22:24:28.591"/>
  </p1510:revLst>
</p1510:revInfo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7" d="100"/>
          <a:sy n="77" d="100"/>
        </p:scale>
        <p:origin x="114" y="6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1433453630796147E-2"/>
          <c:y val="2.8845456599240697E-2"/>
          <c:w val="0.9458350648877224"/>
          <c:h val="0.8111245681413685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Overall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519</c:v>
                </c:pt>
                <c:pt idx="1">
                  <c:v>539</c:v>
                </c:pt>
                <c:pt idx="2">
                  <c:v>575</c:v>
                </c:pt>
                <c:pt idx="3">
                  <c:v>556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5ED-4998-9EC9-9722AA3256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White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324</c:v>
                </c:pt>
                <c:pt idx="1">
                  <c:v>453</c:v>
                </c:pt>
                <c:pt idx="2">
                  <c:v>579</c:v>
                </c:pt>
                <c:pt idx="3">
                  <c:v>455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5ED-4998-9EC9-9722AA3256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Black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662</c:v>
                </c:pt>
                <c:pt idx="1">
                  <c:v>563</c:v>
                </c:pt>
                <c:pt idx="2">
                  <c:v>611</c:v>
                </c:pt>
                <c:pt idx="3">
                  <c:v>680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5ED-4998-9EC9-9722AA3256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518372159"/>
        <c:axId val="1518445743"/>
      </c:lineChart>
      <c:catAx>
        <c:axId val="15183721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18445743"/>
        <c:crosses val="autoZero"/>
        <c:auto val="1"/>
        <c:lblAlgn val="ctr"/>
        <c:lblOffset val="100"/>
        <c:noMultiLvlLbl val="0"/>
      </c:catAx>
      <c:valAx>
        <c:axId val="151844574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183721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417249927092445"/>
          <c:y val="0.91604801351645526"/>
          <c:w val="0.32696364343345968"/>
          <c:h val="8.395198648354473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 of patients receiving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0.72</c:v>
                </c:pt>
                <c:pt idx="1">
                  <c:v>0.68</c:v>
                </c:pt>
                <c:pt idx="2">
                  <c:v>0.65</c:v>
                </c:pt>
                <c:pt idx="3">
                  <c:v>0.71</c:v>
                </c:pt>
                <c:pt idx="4">
                  <c:v>0.76</c:v>
                </c:pt>
                <c:pt idx="5">
                  <c:v>0.86238532110091748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6A4-41F8-AADF-454E4B5D61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68577464"/>
        <c:axId val="468580744"/>
      </c:barChart>
      <c:catAx>
        <c:axId val="468577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68580744"/>
        <c:crosses val="autoZero"/>
        <c:auto val="1"/>
        <c:lblAlgn val="ctr"/>
        <c:lblOffset val="100"/>
        <c:noMultiLvlLbl val="0"/>
      </c:catAx>
      <c:valAx>
        <c:axId val="468580744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685774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1F213A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White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Sheet1!$B$2:$B$5</c:f>
              <c:numCache>
                <c:formatCode>0%</c:formatCode>
                <c:ptCount val="4"/>
                <c:pt idx="0">
                  <c:v>0.72222222222222221</c:v>
                </c:pt>
                <c:pt idx="1">
                  <c:v>0.82051282051282048</c:v>
                </c:pt>
                <c:pt idx="2">
                  <c:v>0.82094897045658011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045-48FD-9A63-BE6806EAED8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Black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Sheet1!$C$2:$C$5</c:f>
              <c:numCache>
                <c:formatCode>0%</c:formatCode>
                <c:ptCount val="4"/>
                <c:pt idx="0">
                  <c:v>0.83495145631067957</c:v>
                </c:pt>
                <c:pt idx="1">
                  <c:v>0.75</c:v>
                </c:pt>
                <c:pt idx="2">
                  <c:v>0.84143763213530653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5-48FD-9A63-BE6806EAED8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Hispanic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Sheet1!$D$2:$D$5</c:f>
              <c:numCache>
                <c:formatCode>0%</c:formatCode>
                <c:ptCount val="4"/>
                <c:pt idx="0">
                  <c:v>0.73376623376623373</c:v>
                </c:pt>
                <c:pt idx="1">
                  <c:v>0.79372197309417036</c:v>
                </c:pt>
                <c:pt idx="2">
                  <c:v>0.71485943775100402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045-48FD-9A63-BE6806EAED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34769183"/>
        <c:axId val="496645439"/>
      </c:barChart>
      <c:catAx>
        <c:axId val="7347691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6645439"/>
        <c:crosses val="autoZero"/>
        <c:auto val="1"/>
        <c:lblAlgn val="ctr"/>
        <c:lblOffset val="100"/>
        <c:noMultiLvlLbl val="0"/>
      </c:catAx>
      <c:valAx>
        <c:axId val="496645439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3476918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 of patients with appropriate follow-up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July</c:v>
                </c:pt>
                <c:pt idx="1">
                  <c:v>August</c:v>
                </c:pt>
                <c:pt idx="2">
                  <c:v>September </c:v>
                </c:pt>
                <c:pt idx="3">
                  <c:v>October</c:v>
                </c:pt>
                <c:pt idx="4">
                  <c:v>November</c:v>
                </c:pt>
                <c:pt idx="5">
                  <c:v>December 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0.39534883720930231</c:v>
                </c:pt>
                <c:pt idx="1">
                  <c:v>0.35858585858585856</c:v>
                </c:pt>
                <c:pt idx="2">
                  <c:v>0.61025641025641031</c:v>
                </c:pt>
                <c:pt idx="3">
                  <c:v>0.53636363636363638</c:v>
                </c:pt>
                <c:pt idx="4">
                  <c:v>0.63157894736842102</c:v>
                </c:pt>
                <c:pt idx="5">
                  <c:v>0.63285024154589375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BA-47C3-8A67-E9846989FE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61941536"/>
        <c:axId val="861936288"/>
      </c:barChart>
      <c:catAx>
        <c:axId val="861941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61936288"/>
        <c:crosses val="autoZero"/>
        <c:auto val="1"/>
        <c:lblAlgn val="ctr"/>
        <c:lblOffset val="100"/>
        <c:noMultiLvlLbl val="0"/>
      </c:catAx>
      <c:valAx>
        <c:axId val="8619362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61941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Overall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400-4C23-9A74-5AAC06A094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624</c:v>
                </c:pt>
                <c:pt idx="1">
                  <c:v>718</c:v>
                </c:pt>
                <c:pt idx="2">
                  <c:v>624</c:v>
                </c:pt>
                <c:pt idx="3">
                  <c:v>394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400-4C23-9A74-5AAC06A094E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White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1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400-4C23-9A74-5AAC06A094E8}"/>
                </c:ext>
              </c:extLst>
            </c:dLbl>
            <c:dLbl>
              <c:idx val="2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400-4C23-9A74-5AAC06A094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647</c:v>
                </c:pt>
                <c:pt idx="1">
                  <c:v>508</c:v>
                </c:pt>
                <c:pt idx="2">
                  <c:v>566</c:v>
                </c:pt>
                <c:pt idx="3">
                  <c:v>332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400-4C23-9A74-5AAC06A094E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Black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Q3 2022</c:v>
                </c:pt>
                <c:pt idx="1">
                  <c:v>Q4 2022</c:v>
                </c:pt>
                <c:pt idx="2">
                  <c:v>Q1 2023</c:v>
                </c:pt>
                <c:pt idx="3">
                  <c:v>Q2 2023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619</c:v>
                </c:pt>
                <c:pt idx="1">
                  <c:v>836</c:v>
                </c:pt>
                <c:pt idx="2">
                  <c:v>769</c:v>
                </c:pt>
                <c:pt idx="3">
                  <c:v>523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400-4C23-9A74-5AAC06A094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43145567"/>
        <c:axId val="158139103"/>
      </c:lineChart>
      <c:catAx>
        <c:axId val="20431455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8139103"/>
        <c:crosses val="autoZero"/>
        <c:auto val="1"/>
        <c:lblAlgn val="ctr"/>
        <c:lblOffset val="100"/>
        <c:noMultiLvlLbl val="0"/>
      </c:catAx>
      <c:valAx>
        <c:axId val="1581391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4314556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1F213A"/>
          </a:solidFill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r>
              <a:rPr lang="en-US" b="1" dirty="0"/>
              <a:t>Percentage of patients receiving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 of patients receiving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0.89006375369304924</c:v>
                </c:pt>
                <c:pt idx="1">
                  <c:v>0.92932892169339099</c:v>
                </c:pt>
                <c:pt idx="2">
                  <c:v>0.92133797463289724</c:v>
                </c:pt>
                <c:pt idx="3">
                  <c:v>0.91760345892526252</c:v>
                </c:pt>
                <c:pt idx="4">
                  <c:v>0.92077074798968295</c:v>
                </c:pt>
                <c:pt idx="5">
                  <c:v>0.96215286311132953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745-4336-BE74-53669BFE9B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404229104"/>
        <c:axId val="404232384"/>
      </c:barChart>
      <c:catAx>
        <c:axId val="404229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4232384"/>
        <c:crosses val="autoZero"/>
        <c:auto val="1"/>
        <c:lblAlgn val="ctr"/>
        <c:lblOffset val="100"/>
        <c:noMultiLvlLbl val="0"/>
      </c:catAx>
      <c:valAx>
        <c:axId val="404232384"/>
        <c:scaling>
          <c:orientation val="minMax"/>
          <c:max val="1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04229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1F213A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r>
              <a:rPr lang="en-US" b="1">
                <a:solidFill>
                  <a:srgbClr val="1F213A"/>
                </a:solidFill>
              </a:rPr>
              <a:t>Percentage of patients receiving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 of patients receiving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1F213A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0.36370668316831684</c:v>
                </c:pt>
                <c:pt idx="1">
                  <c:v>0.54667516048414755</c:v>
                </c:pt>
                <c:pt idx="2">
                  <c:v>0.88350095785440608</c:v>
                </c:pt>
                <c:pt idx="3">
                  <c:v>0.90314962954216726</c:v>
                </c:pt>
                <c:pt idx="4">
                  <c:v>0.92320479629377294</c:v>
                </c:pt>
                <c:pt idx="5">
                  <c:v>0.91647511700684037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39-4EF9-85D5-E21DCBE003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54744104"/>
        <c:axId val="454748696"/>
      </c:barChart>
      <c:catAx>
        <c:axId val="454744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748696"/>
        <c:crosses val="autoZero"/>
        <c:auto val="1"/>
        <c:lblAlgn val="ctr"/>
        <c:lblOffset val="100"/>
        <c:noMultiLvlLbl val="0"/>
      </c:catAx>
      <c:valAx>
        <c:axId val="454748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1F213A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744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1F213A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3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4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5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6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colors7.xml><?xml version="1.0" encoding="utf-8"?>
<cs:colorStyle xmlns:cs="http://schemas.microsoft.com/office/drawing/2012/chartStyle" xmlns:a="http://schemas.openxmlformats.org/drawingml/2006/main" meth="acrossLinear" id="2">
  <a:schemeClr val="accent1"/>
  <a:schemeClr val="accent2"/>
  <a:schemeClr val="accent3"/>
  <a:schemeClr val="accent4"/>
  <a:schemeClr val="accent5"/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svg"/><Relationship Id="rId1" Type="http://schemas.openxmlformats.org/officeDocument/2006/relationships/image" Target="../media/image8.png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sv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svg"/><Relationship Id="rId1" Type="http://schemas.openxmlformats.org/officeDocument/2006/relationships/image" Target="../media/image8.png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18/5/colors/Iconchunking_coloredtext_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bg1"/>
    </dgm:fillClrLst>
    <dgm:linClrLst meth="repeat">
      <a:schemeClr val="lt2">
        <a:alpha val="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/>
    </dgm:fillClrLst>
    <dgm:linClrLst meth="repeat">
      <a:schemeClr val="lt2">
        <a:alpha val="0"/>
      </a:schemeClr>
    </dgm:linClrLst>
    <dgm:effectClrLst/>
    <dgm:txLinClrLst/>
    <dgm:txFillClrLst/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dk2">
        <a:alpha val="0"/>
      </a:schemeClr>
    </dgm:fillClrLst>
    <dgm:linClrLst meth="repeat">
      <a:schemeClr val="dk2">
        <a:alpha val="0"/>
      </a:schemeClr>
    </dgm:linClrLst>
    <dgm:effectClrLst/>
    <dgm:txLinClrLst/>
    <dgm:txFillClrLst meth="repeat">
      <a:schemeClr val="dk2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0_2">
  <dgm:title val=""/>
  <dgm:desc val=""/>
  <dgm:catLst>
    <dgm:cat type="mainScheme" pri="10200"/>
  </dgm:catLst>
  <dgm:styleLbl name="node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lig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l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f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con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align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trAlignAcc1">
    <dgm:fillClrLst meth="repeat">
      <a:schemeClr val="dk2">
        <a:alpha val="4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F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Align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B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fgAcc0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2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3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4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1"/>
    </dgm:linClrLst>
    <dgm:effectClrLst/>
    <dgm:txLinClrLst/>
    <dgm:txFillClrLst meth="repeat">
      <a:schemeClr val="dk2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2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BA4C2CE-CD73-4B83-85AF-A196E6C29590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FA86E4BC-304E-429C-8E44-9A47BD4DC4E5}">
      <dgm:prSet phldrT="[Text]"/>
      <dgm:spPr/>
      <dgm:t>
        <a:bodyPr/>
        <a:lstStyle/>
        <a:p>
          <a:r>
            <a:rPr lang="en-US" dirty="0"/>
            <a:t>Maternal Mortality</a:t>
          </a:r>
        </a:p>
      </dgm:t>
    </dgm:pt>
    <dgm:pt modelId="{525C9D38-3B91-459B-9AC4-9B4F7C68793E}" type="parTrans" cxnId="{8AEB3B4D-A32E-4555-9E9D-D2962691D129}">
      <dgm:prSet/>
      <dgm:spPr/>
      <dgm:t>
        <a:bodyPr/>
        <a:lstStyle/>
        <a:p>
          <a:endParaRPr lang="en-US"/>
        </a:p>
      </dgm:t>
    </dgm:pt>
    <dgm:pt modelId="{40CA927F-2F0A-4D08-A558-979F507D939F}" type="sibTrans" cxnId="{8AEB3B4D-A32E-4555-9E9D-D2962691D129}">
      <dgm:prSet/>
      <dgm:spPr/>
      <dgm:t>
        <a:bodyPr/>
        <a:lstStyle/>
        <a:p>
          <a:endParaRPr lang="en-US"/>
        </a:p>
      </dgm:t>
    </dgm:pt>
    <dgm:pt modelId="{DC9E62A7-325E-4E84-9409-A91334CFCA0F}">
      <dgm:prSet phldrT="[Text]"/>
      <dgm:spPr/>
      <dgm:t>
        <a:bodyPr/>
        <a:lstStyle/>
        <a:p>
          <a:r>
            <a:rPr lang="en-US" dirty="0"/>
            <a:t>Near Miss</a:t>
          </a:r>
        </a:p>
      </dgm:t>
    </dgm:pt>
    <dgm:pt modelId="{D7B39DA7-E809-4D82-8BE9-9CDBD927B357}" type="parTrans" cxnId="{BDBDC6B8-9542-4D66-8334-2E240301F910}">
      <dgm:prSet/>
      <dgm:spPr/>
      <dgm:t>
        <a:bodyPr/>
        <a:lstStyle/>
        <a:p>
          <a:endParaRPr lang="en-US"/>
        </a:p>
      </dgm:t>
    </dgm:pt>
    <dgm:pt modelId="{5AB9F419-848C-46AA-BE1D-AEF563E42C68}" type="sibTrans" cxnId="{BDBDC6B8-9542-4D66-8334-2E240301F910}">
      <dgm:prSet/>
      <dgm:spPr/>
      <dgm:t>
        <a:bodyPr/>
        <a:lstStyle/>
        <a:p>
          <a:endParaRPr lang="en-US"/>
        </a:p>
      </dgm:t>
    </dgm:pt>
    <dgm:pt modelId="{5761753B-2CAA-4144-8CA6-677BFBDDBCE4}">
      <dgm:prSet phldrT="[Text]"/>
      <dgm:spPr/>
      <dgm:t>
        <a:bodyPr/>
        <a:lstStyle/>
        <a:p>
          <a:r>
            <a:rPr lang="en-US" dirty="0"/>
            <a:t>Uncomplicated Deliveries</a:t>
          </a:r>
        </a:p>
      </dgm:t>
    </dgm:pt>
    <dgm:pt modelId="{9A5EE472-AC74-46F7-82C2-69BE411068DE}" type="parTrans" cxnId="{CA5717AB-2765-4638-8EAF-74A0180F472B}">
      <dgm:prSet/>
      <dgm:spPr/>
      <dgm:t>
        <a:bodyPr/>
        <a:lstStyle/>
        <a:p>
          <a:endParaRPr lang="en-US"/>
        </a:p>
      </dgm:t>
    </dgm:pt>
    <dgm:pt modelId="{A460DBFE-D665-47EF-91A0-3056FA9922C4}" type="sibTrans" cxnId="{CA5717AB-2765-4638-8EAF-74A0180F472B}">
      <dgm:prSet/>
      <dgm:spPr/>
      <dgm:t>
        <a:bodyPr/>
        <a:lstStyle/>
        <a:p>
          <a:endParaRPr lang="en-US"/>
        </a:p>
      </dgm:t>
    </dgm:pt>
    <dgm:pt modelId="{B746A0CF-0B6D-4682-987B-F27DEBF03CB0}">
      <dgm:prSet/>
      <dgm:spPr/>
      <dgm:t>
        <a:bodyPr/>
        <a:lstStyle/>
        <a:p>
          <a:r>
            <a:rPr lang="en-US" dirty="0"/>
            <a:t>Severe Maternal Morbidity</a:t>
          </a:r>
        </a:p>
      </dgm:t>
    </dgm:pt>
    <dgm:pt modelId="{D2B206CD-FCCF-4BB0-87D4-896836EC9728}" type="parTrans" cxnId="{3B3A8DB1-7F65-49DB-9313-35D8FD4B21A4}">
      <dgm:prSet/>
      <dgm:spPr/>
      <dgm:t>
        <a:bodyPr/>
        <a:lstStyle/>
        <a:p>
          <a:endParaRPr lang="en-US"/>
        </a:p>
      </dgm:t>
    </dgm:pt>
    <dgm:pt modelId="{F07A3014-3D91-4B05-B8D7-C3691D680A05}" type="sibTrans" cxnId="{3B3A8DB1-7F65-49DB-9313-35D8FD4B21A4}">
      <dgm:prSet/>
      <dgm:spPr/>
      <dgm:t>
        <a:bodyPr/>
        <a:lstStyle/>
        <a:p>
          <a:endParaRPr lang="en-US"/>
        </a:p>
      </dgm:t>
    </dgm:pt>
    <dgm:pt modelId="{CB91F37A-E89C-47F0-866E-5506979C3B31}" type="pres">
      <dgm:prSet presAssocID="{0BA4C2CE-CD73-4B83-85AF-A196E6C29590}" presName="Name0" presStyleCnt="0">
        <dgm:presLayoutVars>
          <dgm:dir/>
          <dgm:animLvl val="lvl"/>
          <dgm:resizeHandles val="exact"/>
        </dgm:presLayoutVars>
      </dgm:prSet>
      <dgm:spPr/>
    </dgm:pt>
    <dgm:pt modelId="{59CEF030-9195-4FEC-84D3-145D7262D466}" type="pres">
      <dgm:prSet presAssocID="{FA86E4BC-304E-429C-8E44-9A47BD4DC4E5}" presName="Name8" presStyleCnt="0"/>
      <dgm:spPr/>
    </dgm:pt>
    <dgm:pt modelId="{10017FAD-D717-4A6B-A726-25CED7CCA574}" type="pres">
      <dgm:prSet presAssocID="{FA86E4BC-304E-429C-8E44-9A47BD4DC4E5}" presName="level" presStyleLbl="node1" presStyleIdx="0" presStyleCnt="4">
        <dgm:presLayoutVars>
          <dgm:chMax val="1"/>
          <dgm:bulletEnabled val="1"/>
        </dgm:presLayoutVars>
      </dgm:prSet>
      <dgm:spPr/>
    </dgm:pt>
    <dgm:pt modelId="{3814AB67-1C6B-484A-ACA3-63BAB4C9ACD3}" type="pres">
      <dgm:prSet presAssocID="{FA86E4BC-304E-429C-8E44-9A47BD4DC4E5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33318708-3A6C-47AC-A732-9502562607E6}" type="pres">
      <dgm:prSet presAssocID="{B746A0CF-0B6D-4682-987B-F27DEBF03CB0}" presName="Name8" presStyleCnt="0"/>
      <dgm:spPr/>
    </dgm:pt>
    <dgm:pt modelId="{8F684454-9D47-49B5-9DD0-3A0BC455E355}" type="pres">
      <dgm:prSet presAssocID="{B746A0CF-0B6D-4682-987B-F27DEBF03CB0}" presName="level" presStyleLbl="node1" presStyleIdx="1" presStyleCnt="4">
        <dgm:presLayoutVars>
          <dgm:chMax val="1"/>
          <dgm:bulletEnabled val="1"/>
        </dgm:presLayoutVars>
      </dgm:prSet>
      <dgm:spPr/>
    </dgm:pt>
    <dgm:pt modelId="{7F80E819-21F7-4F61-B305-D0D05CDDB48B}" type="pres">
      <dgm:prSet presAssocID="{B746A0CF-0B6D-4682-987B-F27DEBF03CB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2E8BE2C4-BB19-4D3E-A99E-23370F7D7712}" type="pres">
      <dgm:prSet presAssocID="{DC9E62A7-325E-4E84-9409-A91334CFCA0F}" presName="Name8" presStyleCnt="0"/>
      <dgm:spPr/>
    </dgm:pt>
    <dgm:pt modelId="{BB68D983-9982-402F-8796-11E01A09B2F6}" type="pres">
      <dgm:prSet presAssocID="{DC9E62A7-325E-4E84-9409-A91334CFCA0F}" presName="level" presStyleLbl="node1" presStyleIdx="2" presStyleCnt="4">
        <dgm:presLayoutVars>
          <dgm:chMax val="1"/>
          <dgm:bulletEnabled val="1"/>
        </dgm:presLayoutVars>
      </dgm:prSet>
      <dgm:spPr/>
    </dgm:pt>
    <dgm:pt modelId="{57C27205-D96F-4E95-80C1-B965A165F1F1}" type="pres">
      <dgm:prSet presAssocID="{DC9E62A7-325E-4E84-9409-A91334CFCA0F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1EF513F2-EC33-41CB-839C-7E84A8BAC417}" type="pres">
      <dgm:prSet presAssocID="{5761753B-2CAA-4144-8CA6-677BFBDDBCE4}" presName="Name8" presStyleCnt="0"/>
      <dgm:spPr/>
    </dgm:pt>
    <dgm:pt modelId="{4E28F359-862B-4C4D-9CA1-C43CE7E9F2D0}" type="pres">
      <dgm:prSet presAssocID="{5761753B-2CAA-4144-8CA6-677BFBDDBCE4}" presName="level" presStyleLbl="node1" presStyleIdx="3" presStyleCnt="4">
        <dgm:presLayoutVars>
          <dgm:chMax val="1"/>
          <dgm:bulletEnabled val="1"/>
        </dgm:presLayoutVars>
      </dgm:prSet>
      <dgm:spPr/>
    </dgm:pt>
    <dgm:pt modelId="{A0018551-7FD2-4F28-BEB9-F5BD3301CB26}" type="pres">
      <dgm:prSet presAssocID="{5761753B-2CAA-4144-8CA6-677BFBDDBCE4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E1606323-5E03-4971-A550-DEDE4C07FD60}" type="presOf" srcId="{5761753B-2CAA-4144-8CA6-677BFBDDBCE4}" destId="{4E28F359-862B-4C4D-9CA1-C43CE7E9F2D0}" srcOrd="0" destOrd="0" presId="urn:microsoft.com/office/officeart/2005/8/layout/pyramid1"/>
    <dgm:cxn modelId="{62CFB024-A8E2-4F27-BDAF-B2F0D58740EE}" type="presOf" srcId="{DC9E62A7-325E-4E84-9409-A91334CFCA0F}" destId="{57C27205-D96F-4E95-80C1-B965A165F1F1}" srcOrd="1" destOrd="0" presId="urn:microsoft.com/office/officeart/2005/8/layout/pyramid1"/>
    <dgm:cxn modelId="{667E4564-5906-4159-9ED2-B9413D744496}" type="presOf" srcId="{DC9E62A7-325E-4E84-9409-A91334CFCA0F}" destId="{BB68D983-9982-402F-8796-11E01A09B2F6}" srcOrd="0" destOrd="0" presId="urn:microsoft.com/office/officeart/2005/8/layout/pyramid1"/>
    <dgm:cxn modelId="{8AEB3B4D-A32E-4555-9E9D-D2962691D129}" srcId="{0BA4C2CE-CD73-4B83-85AF-A196E6C29590}" destId="{FA86E4BC-304E-429C-8E44-9A47BD4DC4E5}" srcOrd="0" destOrd="0" parTransId="{525C9D38-3B91-459B-9AC4-9B4F7C68793E}" sibTransId="{40CA927F-2F0A-4D08-A558-979F507D939F}"/>
    <dgm:cxn modelId="{8D39E56E-EB78-48D0-88EA-94943DC8EA91}" type="presOf" srcId="{B746A0CF-0B6D-4682-987B-F27DEBF03CB0}" destId="{8F684454-9D47-49B5-9DD0-3A0BC455E355}" srcOrd="0" destOrd="0" presId="urn:microsoft.com/office/officeart/2005/8/layout/pyramid1"/>
    <dgm:cxn modelId="{62F0CF4F-32EA-4D90-B51C-9DB270F4DECB}" type="presOf" srcId="{5761753B-2CAA-4144-8CA6-677BFBDDBCE4}" destId="{A0018551-7FD2-4F28-BEB9-F5BD3301CB26}" srcOrd="1" destOrd="0" presId="urn:microsoft.com/office/officeart/2005/8/layout/pyramid1"/>
    <dgm:cxn modelId="{F178BB52-AF60-453B-916D-6A83261EA8AA}" type="presOf" srcId="{FA86E4BC-304E-429C-8E44-9A47BD4DC4E5}" destId="{10017FAD-D717-4A6B-A726-25CED7CCA574}" srcOrd="0" destOrd="0" presId="urn:microsoft.com/office/officeart/2005/8/layout/pyramid1"/>
    <dgm:cxn modelId="{994F47A4-B12D-432F-A018-9FC59F70DB48}" type="presOf" srcId="{FA86E4BC-304E-429C-8E44-9A47BD4DC4E5}" destId="{3814AB67-1C6B-484A-ACA3-63BAB4C9ACD3}" srcOrd="1" destOrd="0" presId="urn:microsoft.com/office/officeart/2005/8/layout/pyramid1"/>
    <dgm:cxn modelId="{2EBB38A7-45BF-4081-B39A-1C71EEC9C358}" type="presOf" srcId="{0BA4C2CE-CD73-4B83-85AF-A196E6C29590}" destId="{CB91F37A-E89C-47F0-866E-5506979C3B31}" srcOrd="0" destOrd="0" presId="urn:microsoft.com/office/officeart/2005/8/layout/pyramid1"/>
    <dgm:cxn modelId="{CA5717AB-2765-4638-8EAF-74A0180F472B}" srcId="{0BA4C2CE-CD73-4B83-85AF-A196E6C29590}" destId="{5761753B-2CAA-4144-8CA6-677BFBDDBCE4}" srcOrd="3" destOrd="0" parTransId="{9A5EE472-AC74-46F7-82C2-69BE411068DE}" sibTransId="{A460DBFE-D665-47EF-91A0-3056FA9922C4}"/>
    <dgm:cxn modelId="{3B3A8DB1-7F65-49DB-9313-35D8FD4B21A4}" srcId="{0BA4C2CE-CD73-4B83-85AF-A196E6C29590}" destId="{B746A0CF-0B6D-4682-987B-F27DEBF03CB0}" srcOrd="1" destOrd="0" parTransId="{D2B206CD-FCCF-4BB0-87D4-896836EC9728}" sibTransId="{F07A3014-3D91-4B05-B8D7-C3691D680A05}"/>
    <dgm:cxn modelId="{BDBDC6B8-9542-4D66-8334-2E240301F910}" srcId="{0BA4C2CE-CD73-4B83-85AF-A196E6C29590}" destId="{DC9E62A7-325E-4E84-9409-A91334CFCA0F}" srcOrd="2" destOrd="0" parTransId="{D7B39DA7-E809-4D82-8BE9-9CDBD927B357}" sibTransId="{5AB9F419-848C-46AA-BE1D-AEF563E42C68}"/>
    <dgm:cxn modelId="{4C890ADC-0EE7-4959-9919-44DF03D04CAA}" type="presOf" srcId="{B746A0CF-0B6D-4682-987B-F27DEBF03CB0}" destId="{7F80E819-21F7-4F61-B305-D0D05CDDB48B}" srcOrd="1" destOrd="0" presId="urn:microsoft.com/office/officeart/2005/8/layout/pyramid1"/>
    <dgm:cxn modelId="{92E8DEF0-2A38-4D36-8E7D-A201E9F749E0}" type="presParOf" srcId="{CB91F37A-E89C-47F0-866E-5506979C3B31}" destId="{59CEF030-9195-4FEC-84D3-145D7262D466}" srcOrd="0" destOrd="0" presId="urn:microsoft.com/office/officeart/2005/8/layout/pyramid1"/>
    <dgm:cxn modelId="{6DB2AAAF-1D8E-45C4-BBEE-A57C8A11A010}" type="presParOf" srcId="{59CEF030-9195-4FEC-84D3-145D7262D466}" destId="{10017FAD-D717-4A6B-A726-25CED7CCA574}" srcOrd="0" destOrd="0" presId="urn:microsoft.com/office/officeart/2005/8/layout/pyramid1"/>
    <dgm:cxn modelId="{CCD8FDD5-FACD-480B-A432-41C022EDB99B}" type="presParOf" srcId="{59CEF030-9195-4FEC-84D3-145D7262D466}" destId="{3814AB67-1C6B-484A-ACA3-63BAB4C9ACD3}" srcOrd="1" destOrd="0" presId="urn:microsoft.com/office/officeart/2005/8/layout/pyramid1"/>
    <dgm:cxn modelId="{C704E19B-581D-40AE-99CD-A1F63485EBEE}" type="presParOf" srcId="{CB91F37A-E89C-47F0-866E-5506979C3B31}" destId="{33318708-3A6C-47AC-A732-9502562607E6}" srcOrd="1" destOrd="0" presId="urn:microsoft.com/office/officeart/2005/8/layout/pyramid1"/>
    <dgm:cxn modelId="{08FCD47C-33FF-498E-A8CC-1F31AF17B778}" type="presParOf" srcId="{33318708-3A6C-47AC-A732-9502562607E6}" destId="{8F684454-9D47-49B5-9DD0-3A0BC455E355}" srcOrd="0" destOrd="0" presId="urn:microsoft.com/office/officeart/2005/8/layout/pyramid1"/>
    <dgm:cxn modelId="{A2EC56B0-F795-466C-A766-64887F1025CB}" type="presParOf" srcId="{33318708-3A6C-47AC-A732-9502562607E6}" destId="{7F80E819-21F7-4F61-B305-D0D05CDDB48B}" srcOrd="1" destOrd="0" presId="urn:microsoft.com/office/officeart/2005/8/layout/pyramid1"/>
    <dgm:cxn modelId="{2EA64D22-F702-40B0-8B27-0AE19F41CF63}" type="presParOf" srcId="{CB91F37A-E89C-47F0-866E-5506979C3B31}" destId="{2E8BE2C4-BB19-4D3E-A99E-23370F7D7712}" srcOrd="2" destOrd="0" presId="urn:microsoft.com/office/officeart/2005/8/layout/pyramid1"/>
    <dgm:cxn modelId="{D5019C64-2685-4C1C-B7EF-B1C08D189E44}" type="presParOf" srcId="{2E8BE2C4-BB19-4D3E-A99E-23370F7D7712}" destId="{BB68D983-9982-402F-8796-11E01A09B2F6}" srcOrd="0" destOrd="0" presId="urn:microsoft.com/office/officeart/2005/8/layout/pyramid1"/>
    <dgm:cxn modelId="{5045A74A-9D88-466B-8F8D-492DA546BD1E}" type="presParOf" srcId="{2E8BE2C4-BB19-4D3E-A99E-23370F7D7712}" destId="{57C27205-D96F-4E95-80C1-B965A165F1F1}" srcOrd="1" destOrd="0" presId="urn:microsoft.com/office/officeart/2005/8/layout/pyramid1"/>
    <dgm:cxn modelId="{731DAC3C-6053-45B3-BEAD-A111982297D4}" type="presParOf" srcId="{CB91F37A-E89C-47F0-866E-5506979C3B31}" destId="{1EF513F2-EC33-41CB-839C-7E84A8BAC417}" srcOrd="3" destOrd="0" presId="urn:microsoft.com/office/officeart/2005/8/layout/pyramid1"/>
    <dgm:cxn modelId="{F64C91F5-5B87-4B7C-88D0-77B878DD84F8}" type="presParOf" srcId="{1EF513F2-EC33-41CB-839C-7E84A8BAC417}" destId="{4E28F359-862B-4C4D-9CA1-C43CE7E9F2D0}" srcOrd="0" destOrd="0" presId="urn:microsoft.com/office/officeart/2005/8/layout/pyramid1"/>
    <dgm:cxn modelId="{6839FEB9-E751-40C4-9873-257E66DA1170}" type="presParOf" srcId="{1EF513F2-EC33-41CB-839C-7E84A8BAC417}" destId="{A0018551-7FD2-4F28-BEB9-F5BD3301CB26}" srcOrd="1" destOrd="0" presId="urn:microsoft.com/office/officeart/2005/8/layout/pyramid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EB6E086-33E9-422D-8054-600BD10380FC}" type="doc">
      <dgm:prSet loTypeId="urn:microsoft.com/office/officeart/2018/5/layout/IconCircleLabelList" loCatId="icon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A0003EB4-DE4E-4FF7-ACA5-302EB9A21457}">
      <dgm:prSet/>
      <dgm:spPr/>
      <dgm:t>
        <a:bodyPr/>
        <a:lstStyle/>
        <a:p>
          <a:pPr>
            <a:lnSpc>
              <a:spcPct val="100000"/>
            </a:lnSpc>
            <a:defRPr cap="all"/>
          </a:pPr>
          <a:r>
            <a:rPr lang="en-US" b="0" i="0" dirty="0">
              <a:solidFill>
                <a:schemeClr val="tx2"/>
              </a:solidFill>
            </a:rPr>
            <a:t>Patient</a:t>
          </a:r>
          <a:endParaRPr lang="en-US" dirty="0">
            <a:solidFill>
              <a:schemeClr val="tx2"/>
            </a:solidFill>
          </a:endParaRPr>
        </a:p>
      </dgm:t>
    </dgm:pt>
    <dgm:pt modelId="{DE1A34DC-647D-42D2-9E80-27B51064DA38}" type="parTrans" cxnId="{6EA3C5FE-F997-4849-88D6-8DD941305F22}">
      <dgm:prSet/>
      <dgm:spPr/>
      <dgm:t>
        <a:bodyPr/>
        <a:lstStyle/>
        <a:p>
          <a:endParaRPr lang="en-US"/>
        </a:p>
      </dgm:t>
    </dgm:pt>
    <dgm:pt modelId="{5C90C303-13DA-4AED-A3E3-7FB7AD09C9DE}" type="sibTrans" cxnId="{6EA3C5FE-F997-4849-88D6-8DD941305F22}">
      <dgm:prSet/>
      <dgm:spPr/>
      <dgm:t>
        <a:bodyPr/>
        <a:lstStyle/>
        <a:p>
          <a:endParaRPr lang="en-US"/>
        </a:p>
      </dgm:t>
    </dgm:pt>
    <dgm:pt modelId="{E46674EE-9668-40C4-8175-DC930B74EF8D}">
      <dgm:prSet/>
      <dgm:spPr/>
      <dgm:t>
        <a:bodyPr/>
        <a:lstStyle/>
        <a:p>
          <a:pPr>
            <a:lnSpc>
              <a:spcPct val="100000"/>
            </a:lnSpc>
            <a:defRPr cap="all"/>
          </a:pPr>
          <a:r>
            <a:rPr lang="en-US" b="0" i="0" dirty="0">
              <a:solidFill>
                <a:schemeClr val="tx2"/>
              </a:solidFill>
            </a:rPr>
            <a:t>Organizational</a:t>
          </a:r>
          <a:endParaRPr lang="en-US" dirty="0">
            <a:solidFill>
              <a:schemeClr val="tx2"/>
            </a:solidFill>
          </a:endParaRPr>
        </a:p>
      </dgm:t>
    </dgm:pt>
    <dgm:pt modelId="{33B31097-7261-4F31-9A3E-B566EEA8151B}" type="parTrans" cxnId="{B7C7D505-BB30-4F80-B621-A436C1087799}">
      <dgm:prSet/>
      <dgm:spPr/>
      <dgm:t>
        <a:bodyPr/>
        <a:lstStyle/>
        <a:p>
          <a:endParaRPr lang="en-US"/>
        </a:p>
      </dgm:t>
    </dgm:pt>
    <dgm:pt modelId="{211BD8C3-270D-484C-A785-8176BABE6D0B}" type="sibTrans" cxnId="{B7C7D505-BB30-4F80-B621-A436C1087799}">
      <dgm:prSet/>
      <dgm:spPr/>
      <dgm:t>
        <a:bodyPr/>
        <a:lstStyle/>
        <a:p>
          <a:endParaRPr lang="en-US"/>
        </a:p>
      </dgm:t>
    </dgm:pt>
    <dgm:pt modelId="{5FB78222-4DD1-4937-A9B3-58AF930B414C}">
      <dgm:prSet/>
      <dgm:spPr/>
      <dgm:t>
        <a:bodyPr/>
        <a:lstStyle/>
        <a:p>
          <a:pPr>
            <a:lnSpc>
              <a:spcPct val="100000"/>
            </a:lnSpc>
            <a:defRPr cap="all"/>
          </a:pPr>
          <a:r>
            <a:rPr lang="en-US" b="0" i="0" dirty="0">
              <a:solidFill>
                <a:schemeClr val="tx2"/>
              </a:solidFill>
            </a:rPr>
            <a:t>Provider</a:t>
          </a:r>
          <a:endParaRPr lang="en-US" dirty="0">
            <a:solidFill>
              <a:schemeClr val="tx2"/>
            </a:solidFill>
          </a:endParaRPr>
        </a:p>
      </dgm:t>
    </dgm:pt>
    <dgm:pt modelId="{3632054F-953A-4731-9494-330A2CE1B5F5}" type="parTrans" cxnId="{6A16FDAD-BA07-44CD-A4B0-52D4FAEAC4E3}">
      <dgm:prSet/>
      <dgm:spPr/>
      <dgm:t>
        <a:bodyPr/>
        <a:lstStyle/>
        <a:p>
          <a:endParaRPr lang="en-US"/>
        </a:p>
      </dgm:t>
    </dgm:pt>
    <dgm:pt modelId="{8597B0D3-8911-4D22-B99B-D6B13C942B61}" type="sibTrans" cxnId="{6A16FDAD-BA07-44CD-A4B0-52D4FAEAC4E3}">
      <dgm:prSet/>
      <dgm:spPr/>
      <dgm:t>
        <a:bodyPr/>
        <a:lstStyle/>
        <a:p>
          <a:endParaRPr lang="en-US"/>
        </a:p>
      </dgm:t>
    </dgm:pt>
    <dgm:pt modelId="{1ED649F7-A0AD-468F-B2F9-B8B32155D50C}" type="pres">
      <dgm:prSet presAssocID="{4EB6E086-33E9-422D-8054-600BD10380FC}" presName="root" presStyleCnt="0">
        <dgm:presLayoutVars>
          <dgm:dir/>
          <dgm:resizeHandles val="exact"/>
        </dgm:presLayoutVars>
      </dgm:prSet>
      <dgm:spPr/>
    </dgm:pt>
    <dgm:pt modelId="{DE5186BE-78BC-4AFD-8DEA-EA9CB8D144B9}" type="pres">
      <dgm:prSet presAssocID="{A0003EB4-DE4E-4FF7-ACA5-302EB9A21457}" presName="compNode" presStyleCnt="0"/>
      <dgm:spPr/>
    </dgm:pt>
    <dgm:pt modelId="{19DD3950-260C-459C-BDFC-454F4F554531}" type="pres">
      <dgm:prSet presAssocID="{A0003EB4-DE4E-4FF7-ACA5-302EB9A21457}" presName="iconBgRect" presStyleLbl="bgShp" presStyleIdx="0" presStyleCnt="3"/>
      <dgm:spPr/>
    </dgm:pt>
    <dgm:pt modelId="{49912F0D-A7BC-4AEF-8966-36C8A438C88E}" type="pres">
      <dgm:prSet presAssocID="{A0003EB4-DE4E-4FF7-ACA5-302EB9A21457}" presName="iconRect" presStyleLbl="node1" presStyleIdx="0" presStyleCnt="3"/>
      <dgm:spPr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Pregnant lady with solid fill"/>
        </a:ext>
      </dgm:extLst>
    </dgm:pt>
    <dgm:pt modelId="{1C469056-AE40-4B45-AB91-25B302BDA170}" type="pres">
      <dgm:prSet presAssocID="{A0003EB4-DE4E-4FF7-ACA5-302EB9A21457}" presName="spaceRect" presStyleCnt="0"/>
      <dgm:spPr/>
    </dgm:pt>
    <dgm:pt modelId="{6D70447A-0C4F-4AD6-B309-D6C80296F1B6}" type="pres">
      <dgm:prSet presAssocID="{A0003EB4-DE4E-4FF7-ACA5-302EB9A21457}" presName="textRect" presStyleLbl="revTx" presStyleIdx="0" presStyleCnt="3">
        <dgm:presLayoutVars>
          <dgm:chMax val="1"/>
          <dgm:chPref val="1"/>
        </dgm:presLayoutVars>
      </dgm:prSet>
      <dgm:spPr/>
    </dgm:pt>
    <dgm:pt modelId="{7ABFCDBF-23EC-4C27-A525-4B87E697469C}" type="pres">
      <dgm:prSet presAssocID="{5C90C303-13DA-4AED-A3E3-7FB7AD09C9DE}" presName="sibTrans" presStyleCnt="0"/>
      <dgm:spPr/>
    </dgm:pt>
    <dgm:pt modelId="{F383FACA-83A3-4FD5-A78F-D8F09C5B3EA0}" type="pres">
      <dgm:prSet presAssocID="{E46674EE-9668-40C4-8175-DC930B74EF8D}" presName="compNode" presStyleCnt="0"/>
      <dgm:spPr/>
    </dgm:pt>
    <dgm:pt modelId="{B54659BF-87A6-4664-9A35-8E4A488B0B81}" type="pres">
      <dgm:prSet presAssocID="{E46674EE-9668-40C4-8175-DC930B74EF8D}" presName="iconBgRect" presStyleLbl="bgShp" presStyleIdx="1" presStyleCnt="3"/>
      <dgm:spPr/>
    </dgm:pt>
    <dgm:pt modelId="{B18D95D4-1CDF-43AA-9F48-CB5B5DB84FDE}" type="pres">
      <dgm:prSet presAssocID="{E46674EE-9668-40C4-8175-DC930B74EF8D}" presName="iconRect" presStyleLbl="node1" presStyleIdx="1" presStyleCnt="3"/>
      <dgm:spPr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Hospital with solid fill"/>
        </a:ext>
      </dgm:extLst>
    </dgm:pt>
    <dgm:pt modelId="{54F2E991-D0E7-424E-8982-FE9B8B1818CB}" type="pres">
      <dgm:prSet presAssocID="{E46674EE-9668-40C4-8175-DC930B74EF8D}" presName="spaceRect" presStyleCnt="0"/>
      <dgm:spPr/>
    </dgm:pt>
    <dgm:pt modelId="{7177F58C-BED5-4EC0-9BE6-13C109338DF4}" type="pres">
      <dgm:prSet presAssocID="{E46674EE-9668-40C4-8175-DC930B74EF8D}" presName="textRect" presStyleLbl="revTx" presStyleIdx="1" presStyleCnt="3">
        <dgm:presLayoutVars>
          <dgm:chMax val="1"/>
          <dgm:chPref val="1"/>
        </dgm:presLayoutVars>
      </dgm:prSet>
      <dgm:spPr/>
    </dgm:pt>
    <dgm:pt modelId="{DADD590D-A79D-4129-B57D-12B8AEDBB9E7}" type="pres">
      <dgm:prSet presAssocID="{211BD8C3-270D-484C-A785-8176BABE6D0B}" presName="sibTrans" presStyleCnt="0"/>
      <dgm:spPr/>
    </dgm:pt>
    <dgm:pt modelId="{ACBDF776-A8FB-4A36-8B34-4924E5DE55F4}" type="pres">
      <dgm:prSet presAssocID="{5FB78222-4DD1-4937-A9B3-58AF930B414C}" presName="compNode" presStyleCnt="0"/>
      <dgm:spPr/>
    </dgm:pt>
    <dgm:pt modelId="{F42EF164-08C2-48D2-81EE-8F275A742FBB}" type="pres">
      <dgm:prSet presAssocID="{5FB78222-4DD1-4937-A9B3-58AF930B414C}" presName="iconBgRect" presStyleLbl="bgShp" presStyleIdx="2" presStyleCnt="3"/>
      <dgm:spPr/>
    </dgm:pt>
    <dgm:pt modelId="{35A3A45D-2A5C-43A4-A979-A2DB3C75C609}" type="pres">
      <dgm:prSet presAssocID="{5FB78222-4DD1-4937-A9B3-58AF930B414C}" presName="iconRect" presStyleLbl="node1" presStyleIdx="2" presStyleCnt="3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Stethoscope"/>
        </a:ext>
      </dgm:extLst>
    </dgm:pt>
    <dgm:pt modelId="{08042B06-1A4B-427F-A7A0-827FB0CC568E}" type="pres">
      <dgm:prSet presAssocID="{5FB78222-4DD1-4937-A9B3-58AF930B414C}" presName="spaceRect" presStyleCnt="0"/>
      <dgm:spPr/>
    </dgm:pt>
    <dgm:pt modelId="{DFFCD2DE-2040-4503-A4C9-DE064E1A80D2}" type="pres">
      <dgm:prSet presAssocID="{5FB78222-4DD1-4937-A9B3-58AF930B414C}" presName="textRect" presStyleLbl="revTx" presStyleIdx="2" presStyleCnt="3">
        <dgm:presLayoutVars>
          <dgm:chMax val="1"/>
          <dgm:chPref val="1"/>
        </dgm:presLayoutVars>
      </dgm:prSet>
      <dgm:spPr/>
    </dgm:pt>
  </dgm:ptLst>
  <dgm:cxnLst>
    <dgm:cxn modelId="{B7C7D505-BB30-4F80-B621-A436C1087799}" srcId="{4EB6E086-33E9-422D-8054-600BD10380FC}" destId="{E46674EE-9668-40C4-8175-DC930B74EF8D}" srcOrd="1" destOrd="0" parTransId="{33B31097-7261-4F31-9A3E-B566EEA8151B}" sibTransId="{211BD8C3-270D-484C-A785-8176BABE6D0B}"/>
    <dgm:cxn modelId="{69C4581F-F183-4D7E-A4A6-DD92C729CAC8}" type="presOf" srcId="{E46674EE-9668-40C4-8175-DC930B74EF8D}" destId="{7177F58C-BED5-4EC0-9BE6-13C109338DF4}" srcOrd="0" destOrd="0" presId="urn:microsoft.com/office/officeart/2018/5/layout/IconCircleLabelList"/>
    <dgm:cxn modelId="{78FFA728-807F-4160-82AF-93FECAE463C9}" type="presOf" srcId="{A0003EB4-DE4E-4FF7-ACA5-302EB9A21457}" destId="{6D70447A-0C4F-4AD6-B309-D6C80296F1B6}" srcOrd="0" destOrd="0" presId="urn:microsoft.com/office/officeart/2018/5/layout/IconCircleLabelList"/>
    <dgm:cxn modelId="{4581EA5E-A13C-4371-AF3F-9641ECEEB5DF}" type="presOf" srcId="{4EB6E086-33E9-422D-8054-600BD10380FC}" destId="{1ED649F7-A0AD-468F-B2F9-B8B32155D50C}" srcOrd="0" destOrd="0" presId="urn:microsoft.com/office/officeart/2018/5/layout/IconCircleLabelList"/>
    <dgm:cxn modelId="{6A16FDAD-BA07-44CD-A4B0-52D4FAEAC4E3}" srcId="{4EB6E086-33E9-422D-8054-600BD10380FC}" destId="{5FB78222-4DD1-4937-A9B3-58AF930B414C}" srcOrd="2" destOrd="0" parTransId="{3632054F-953A-4731-9494-330A2CE1B5F5}" sibTransId="{8597B0D3-8911-4D22-B99B-D6B13C942B61}"/>
    <dgm:cxn modelId="{9B24B1DC-C0C4-4450-89AB-12DEF77B5526}" type="presOf" srcId="{5FB78222-4DD1-4937-A9B3-58AF930B414C}" destId="{DFFCD2DE-2040-4503-A4C9-DE064E1A80D2}" srcOrd="0" destOrd="0" presId="urn:microsoft.com/office/officeart/2018/5/layout/IconCircleLabelList"/>
    <dgm:cxn modelId="{6EA3C5FE-F997-4849-88D6-8DD941305F22}" srcId="{4EB6E086-33E9-422D-8054-600BD10380FC}" destId="{A0003EB4-DE4E-4FF7-ACA5-302EB9A21457}" srcOrd="0" destOrd="0" parTransId="{DE1A34DC-647D-42D2-9E80-27B51064DA38}" sibTransId="{5C90C303-13DA-4AED-A3E3-7FB7AD09C9DE}"/>
    <dgm:cxn modelId="{DC52FC72-EA66-4F64-9089-7B262852656D}" type="presParOf" srcId="{1ED649F7-A0AD-468F-B2F9-B8B32155D50C}" destId="{DE5186BE-78BC-4AFD-8DEA-EA9CB8D144B9}" srcOrd="0" destOrd="0" presId="urn:microsoft.com/office/officeart/2018/5/layout/IconCircleLabelList"/>
    <dgm:cxn modelId="{B186E7BB-5AAC-49E8-B163-6684E3A3BF51}" type="presParOf" srcId="{DE5186BE-78BC-4AFD-8DEA-EA9CB8D144B9}" destId="{19DD3950-260C-459C-BDFC-454F4F554531}" srcOrd="0" destOrd="0" presId="urn:microsoft.com/office/officeart/2018/5/layout/IconCircleLabelList"/>
    <dgm:cxn modelId="{2EC5F937-32DD-434D-AA89-62C2627EE54D}" type="presParOf" srcId="{DE5186BE-78BC-4AFD-8DEA-EA9CB8D144B9}" destId="{49912F0D-A7BC-4AEF-8966-36C8A438C88E}" srcOrd="1" destOrd="0" presId="urn:microsoft.com/office/officeart/2018/5/layout/IconCircleLabelList"/>
    <dgm:cxn modelId="{55B137E2-26D9-47DE-A612-544958ABEE6A}" type="presParOf" srcId="{DE5186BE-78BC-4AFD-8DEA-EA9CB8D144B9}" destId="{1C469056-AE40-4B45-AB91-25B302BDA170}" srcOrd="2" destOrd="0" presId="urn:microsoft.com/office/officeart/2018/5/layout/IconCircleLabelList"/>
    <dgm:cxn modelId="{B195A1C7-6AC1-4410-883F-634BCFC8460B}" type="presParOf" srcId="{DE5186BE-78BC-4AFD-8DEA-EA9CB8D144B9}" destId="{6D70447A-0C4F-4AD6-B309-D6C80296F1B6}" srcOrd="3" destOrd="0" presId="urn:microsoft.com/office/officeart/2018/5/layout/IconCircleLabelList"/>
    <dgm:cxn modelId="{5AEC08E6-EF83-4E0B-B89C-B63BCB6F0DBB}" type="presParOf" srcId="{1ED649F7-A0AD-468F-B2F9-B8B32155D50C}" destId="{7ABFCDBF-23EC-4C27-A525-4B87E697469C}" srcOrd="1" destOrd="0" presId="urn:microsoft.com/office/officeart/2018/5/layout/IconCircleLabelList"/>
    <dgm:cxn modelId="{3B5B0CE6-D543-45A9-A60F-E53B2320F88A}" type="presParOf" srcId="{1ED649F7-A0AD-468F-B2F9-B8B32155D50C}" destId="{F383FACA-83A3-4FD5-A78F-D8F09C5B3EA0}" srcOrd="2" destOrd="0" presId="urn:microsoft.com/office/officeart/2018/5/layout/IconCircleLabelList"/>
    <dgm:cxn modelId="{A0873888-4B75-455B-B0C0-259317306414}" type="presParOf" srcId="{F383FACA-83A3-4FD5-A78F-D8F09C5B3EA0}" destId="{B54659BF-87A6-4664-9A35-8E4A488B0B81}" srcOrd="0" destOrd="0" presId="urn:microsoft.com/office/officeart/2018/5/layout/IconCircleLabelList"/>
    <dgm:cxn modelId="{EFAC4920-8F49-41E2-947A-32485DB7B159}" type="presParOf" srcId="{F383FACA-83A3-4FD5-A78F-D8F09C5B3EA0}" destId="{B18D95D4-1CDF-43AA-9F48-CB5B5DB84FDE}" srcOrd="1" destOrd="0" presId="urn:microsoft.com/office/officeart/2018/5/layout/IconCircleLabelList"/>
    <dgm:cxn modelId="{746E2967-F16A-4AFD-BE7F-A354FFD3EC4A}" type="presParOf" srcId="{F383FACA-83A3-4FD5-A78F-D8F09C5B3EA0}" destId="{54F2E991-D0E7-424E-8982-FE9B8B1818CB}" srcOrd="2" destOrd="0" presId="urn:microsoft.com/office/officeart/2018/5/layout/IconCircleLabelList"/>
    <dgm:cxn modelId="{8CDBC77C-A498-4971-8509-2B1831044EE1}" type="presParOf" srcId="{F383FACA-83A3-4FD5-A78F-D8F09C5B3EA0}" destId="{7177F58C-BED5-4EC0-9BE6-13C109338DF4}" srcOrd="3" destOrd="0" presId="urn:microsoft.com/office/officeart/2018/5/layout/IconCircleLabelList"/>
    <dgm:cxn modelId="{0CCD26C0-6DC0-454C-A4A2-E3E2D64791A0}" type="presParOf" srcId="{1ED649F7-A0AD-468F-B2F9-B8B32155D50C}" destId="{DADD590D-A79D-4129-B57D-12B8AEDBB9E7}" srcOrd="3" destOrd="0" presId="urn:microsoft.com/office/officeart/2018/5/layout/IconCircleLabelList"/>
    <dgm:cxn modelId="{1DF0FB7C-13FE-4B1B-9E9A-FFC81BB5AF6F}" type="presParOf" srcId="{1ED649F7-A0AD-468F-B2F9-B8B32155D50C}" destId="{ACBDF776-A8FB-4A36-8B34-4924E5DE55F4}" srcOrd="4" destOrd="0" presId="urn:microsoft.com/office/officeart/2018/5/layout/IconCircleLabelList"/>
    <dgm:cxn modelId="{CE3B1C77-C234-4E7E-A2D9-134CA9618770}" type="presParOf" srcId="{ACBDF776-A8FB-4A36-8B34-4924E5DE55F4}" destId="{F42EF164-08C2-48D2-81EE-8F275A742FBB}" srcOrd="0" destOrd="0" presId="urn:microsoft.com/office/officeart/2018/5/layout/IconCircleLabelList"/>
    <dgm:cxn modelId="{87A0F4D3-DE60-412E-B846-F645057CAD77}" type="presParOf" srcId="{ACBDF776-A8FB-4A36-8B34-4924E5DE55F4}" destId="{35A3A45D-2A5C-43A4-A979-A2DB3C75C609}" srcOrd="1" destOrd="0" presId="urn:microsoft.com/office/officeart/2018/5/layout/IconCircleLabelList"/>
    <dgm:cxn modelId="{0BA6295F-92E4-40A9-8A6D-D12B3C119AFD}" type="presParOf" srcId="{ACBDF776-A8FB-4A36-8B34-4924E5DE55F4}" destId="{08042B06-1A4B-427F-A7A0-827FB0CC568E}" srcOrd="2" destOrd="0" presId="urn:microsoft.com/office/officeart/2018/5/layout/IconCircleLabelList"/>
    <dgm:cxn modelId="{85BB86FC-F149-405C-BDCE-3C94A312E0D8}" type="presParOf" srcId="{ACBDF776-A8FB-4A36-8B34-4924E5DE55F4}" destId="{DFFCD2DE-2040-4503-A4C9-DE064E1A80D2}" srcOrd="3" destOrd="0" presId="urn:microsoft.com/office/officeart/2018/5/layout/IconCircleLabel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90DEA78-A5A8-45E0-B073-5AB80254597B}" type="doc">
      <dgm:prSet loTypeId="urn:microsoft.com/office/officeart/2005/8/layout/default" loCatId="list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8A878C92-C278-464A-937D-308A6315C396}">
      <dgm:prSet phldrT="[Text]"/>
      <dgm:spPr/>
      <dgm:t>
        <a:bodyPr/>
        <a:lstStyle/>
        <a:p>
          <a:r>
            <a:rPr lang="en-US" dirty="0"/>
            <a:t>Delivery volume</a:t>
          </a:r>
        </a:p>
      </dgm:t>
    </dgm:pt>
    <dgm:pt modelId="{2C7B5EA3-4F4D-4388-8BA9-A23ED7774B07}" type="parTrans" cxnId="{F0ECE4ED-054F-44A8-AEB0-BF563C45118C}">
      <dgm:prSet/>
      <dgm:spPr/>
      <dgm:t>
        <a:bodyPr/>
        <a:lstStyle/>
        <a:p>
          <a:endParaRPr lang="en-US"/>
        </a:p>
      </dgm:t>
    </dgm:pt>
    <dgm:pt modelId="{DFA94918-BFA1-4513-BBDF-6982D8E53BC0}" type="sibTrans" cxnId="{F0ECE4ED-054F-44A8-AEB0-BF563C45118C}">
      <dgm:prSet/>
      <dgm:spPr/>
      <dgm:t>
        <a:bodyPr/>
        <a:lstStyle/>
        <a:p>
          <a:endParaRPr lang="en-US"/>
        </a:p>
      </dgm:t>
    </dgm:pt>
    <dgm:pt modelId="{021E0B19-61EA-48B8-83D2-F2FDE10EF5B9}">
      <dgm:prSet phldrT="[Text]"/>
      <dgm:spPr/>
      <dgm:t>
        <a:bodyPr/>
        <a:lstStyle/>
        <a:p>
          <a:r>
            <a:rPr lang="en-US" dirty="0"/>
            <a:t>Staffing</a:t>
          </a:r>
        </a:p>
      </dgm:t>
    </dgm:pt>
    <dgm:pt modelId="{2062B1D4-6E02-412A-BD04-4FB42E468475}" type="parTrans" cxnId="{0F53905C-122D-45CB-AB32-CC074A730974}">
      <dgm:prSet/>
      <dgm:spPr/>
      <dgm:t>
        <a:bodyPr/>
        <a:lstStyle/>
        <a:p>
          <a:endParaRPr lang="en-US"/>
        </a:p>
      </dgm:t>
    </dgm:pt>
    <dgm:pt modelId="{0CF37FD5-5322-4A01-9502-EFB6A9A49D8A}" type="sibTrans" cxnId="{0F53905C-122D-45CB-AB32-CC074A730974}">
      <dgm:prSet/>
      <dgm:spPr/>
      <dgm:t>
        <a:bodyPr/>
        <a:lstStyle/>
        <a:p>
          <a:endParaRPr lang="en-US"/>
        </a:p>
      </dgm:t>
    </dgm:pt>
    <dgm:pt modelId="{7E76F4D8-F472-4D76-86E8-22492C51746B}">
      <dgm:prSet phldrT="[Text]"/>
      <dgm:spPr/>
      <dgm:t>
        <a:bodyPr/>
        <a:lstStyle/>
        <a:p>
          <a:r>
            <a:rPr lang="en-US" dirty="0"/>
            <a:t>Services available</a:t>
          </a:r>
        </a:p>
      </dgm:t>
    </dgm:pt>
    <dgm:pt modelId="{6EE4E6C9-6204-422B-B21A-0934A4A0833D}" type="parTrans" cxnId="{2A829D7C-DBFC-4B46-BFE5-515206259350}">
      <dgm:prSet/>
      <dgm:spPr/>
      <dgm:t>
        <a:bodyPr/>
        <a:lstStyle/>
        <a:p>
          <a:endParaRPr lang="en-US"/>
        </a:p>
      </dgm:t>
    </dgm:pt>
    <dgm:pt modelId="{560F9408-30EE-402B-92C3-2D8F99665D06}" type="sibTrans" cxnId="{2A829D7C-DBFC-4B46-BFE5-515206259350}">
      <dgm:prSet/>
      <dgm:spPr/>
      <dgm:t>
        <a:bodyPr/>
        <a:lstStyle/>
        <a:p>
          <a:endParaRPr lang="en-US"/>
        </a:p>
      </dgm:t>
    </dgm:pt>
    <dgm:pt modelId="{198148CF-A5BF-4198-ABAC-C011F4819169}" type="pres">
      <dgm:prSet presAssocID="{290DEA78-A5A8-45E0-B073-5AB80254597B}" presName="diagram" presStyleCnt="0">
        <dgm:presLayoutVars>
          <dgm:dir/>
          <dgm:resizeHandles val="exact"/>
        </dgm:presLayoutVars>
      </dgm:prSet>
      <dgm:spPr/>
    </dgm:pt>
    <dgm:pt modelId="{2ECA38B2-BF8C-4977-9487-E3B9C3EDD256}" type="pres">
      <dgm:prSet presAssocID="{8A878C92-C278-464A-937D-308A6315C396}" presName="node" presStyleLbl="node1" presStyleIdx="0" presStyleCnt="3">
        <dgm:presLayoutVars>
          <dgm:bulletEnabled val="1"/>
        </dgm:presLayoutVars>
      </dgm:prSet>
      <dgm:spPr/>
    </dgm:pt>
    <dgm:pt modelId="{D0B9B4E2-5347-4E47-99F7-C9C3B0AC2835}" type="pres">
      <dgm:prSet presAssocID="{DFA94918-BFA1-4513-BBDF-6982D8E53BC0}" presName="sibTrans" presStyleCnt="0"/>
      <dgm:spPr/>
    </dgm:pt>
    <dgm:pt modelId="{C39CE736-98AE-472A-B5C1-D397F35472A7}" type="pres">
      <dgm:prSet presAssocID="{021E0B19-61EA-48B8-83D2-F2FDE10EF5B9}" presName="node" presStyleLbl="node1" presStyleIdx="1" presStyleCnt="3">
        <dgm:presLayoutVars>
          <dgm:bulletEnabled val="1"/>
        </dgm:presLayoutVars>
      </dgm:prSet>
      <dgm:spPr/>
    </dgm:pt>
    <dgm:pt modelId="{C64A2A4B-597B-47FA-ADE6-F426354B7550}" type="pres">
      <dgm:prSet presAssocID="{0CF37FD5-5322-4A01-9502-EFB6A9A49D8A}" presName="sibTrans" presStyleCnt="0"/>
      <dgm:spPr/>
    </dgm:pt>
    <dgm:pt modelId="{B26B7B8A-FCD6-403B-A6CB-C42697149EAD}" type="pres">
      <dgm:prSet presAssocID="{7E76F4D8-F472-4D76-86E8-22492C51746B}" presName="node" presStyleLbl="node1" presStyleIdx="2" presStyleCnt="3">
        <dgm:presLayoutVars>
          <dgm:bulletEnabled val="1"/>
        </dgm:presLayoutVars>
      </dgm:prSet>
      <dgm:spPr/>
    </dgm:pt>
  </dgm:ptLst>
  <dgm:cxnLst>
    <dgm:cxn modelId="{949B0D05-A94C-40CC-B749-0D512A809873}" type="presOf" srcId="{021E0B19-61EA-48B8-83D2-F2FDE10EF5B9}" destId="{C39CE736-98AE-472A-B5C1-D397F35472A7}" srcOrd="0" destOrd="0" presId="urn:microsoft.com/office/officeart/2005/8/layout/default"/>
    <dgm:cxn modelId="{36D0701B-1516-4873-9751-ED4ED970BF55}" type="presOf" srcId="{8A878C92-C278-464A-937D-308A6315C396}" destId="{2ECA38B2-BF8C-4977-9487-E3B9C3EDD256}" srcOrd="0" destOrd="0" presId="urn:microsoft.com/office/officeart/2005/8/layout/default"/>
    <dgm:cxn modelId="{0F53905C-122D-45CB-AB32-CC074A730974}" srcId="{290DEA78-A5A8-45E0-B073-5AB80254597B}" destId="{021E0B19-61EA-48B8-83D2-F2FDE10EF5B9}" srcOrd="1" destOrd="0" parTransId="{2062B1D4-6E02-412A-BD04-4FB42E468475}" sibTransId="{0CF37FD5-5322-4A01-9502-EFB6A9A49D8A}"/>
    <dgm:cxn modelId="{9B0ACC5F-DEF4-4B89-9CB8-F20413A27C8D}" type="presOf" srcId="{7E76F4D8-F472-4D76-86E8-22492C51746B}" destId="{B26B7B8A-FCD6-403B-A6CB-C42697149EAD}" srcOrd="0" destOrd="0" presId="urn:microsoft.com/office/officeart/2005/8/layout/default"/>
    <dgm:cxn modelId="{D4182363-4667-4B3C-84DF-81033A5B4217}" type="presOf" srcId="{290DEA78-A5A8-45E0-B073-5AB80254597B}" destId="{198148CF-A5BF-4198-ABAC-C011F4819169}" srcOrd="0" destOrd="0" presId="urn:microsoft.com/office/officeart/2005/8/layout/default"/>
    <dgm:cxn modelId="{2A829D7C-DBFC-4B46-BFE5-515206259350}" srcId="{290DEA78-A5A8-45E0-B073-5AB80254597B}" destId="{7E76F4D8-F472-4D76-86E8-22492C51746B}" srcOrd="2" destOrd="0" parTransId="{6EE4E6C9-6204-422B-B21A-0934A4A0833D}" sibTransId="{560F9408-30EE-402B-92C3-2D8F99665D06}"/>
    <dgm:cxn modelId="{F0ECE4ED-054F-44A8-AEB0-BF563C45118C}" srcId="{290DEA78-A5A8-45E0-B073-5AB80254597B}" destId="{8A878C92-C278-464A-937D-308A6315C396}" srcOrd="0" destOrd="0" parTransId="{2C7B5EA3-4F4D-4388-8BA9-A23ED7774B07}" sibTransId="{DFA94918-BFA1-4513-BBDF-6982D8E53BC0}"/>
    <dgm:cxn modelId="{181B7F4B-A965-4A53-9C91-5B30E36B95D2}" type="presParOf" srcId="{198148CF-A5BF-4198-ABAC-C011F4819169}" destId="{2ECA38B2-BF8C-4977-9487-E3B9C3EDD256}" srcOrd="0" destOrd="0" presId="urn:microsoft.com/office/officeart/2005/8/layout/default"/>
    <dgm:cxn modelId="{862FFFCB-7350-400A-AFDD-EB7F73A4C91B}" type="presParOf" srcId="{198148CF-A5BF-4198-ABAC-C011F4819169}" destId="{D0B9B4E2-5347-4E47-99F7-C9C3B0AC2835}" srcOrd="1" destOrd="0" presId="urn:microsoft.com/office/officeart/2005/8/layout/default"/>
    <dgm:cxn modelId="{86F77817-5C81-4E2A-9947-E0E35B881E01}" type="presParOf" srcId="{198148CF-A5BF-4198-ABAC-C011F4819169}" destId="{C39CE736-98AE-472A-B5C1-D397F35472A7}" srcOrd="2" destOrd="0" presId="urn:microsoft.com/office/officeart/2005/8/layout/default"/>
    <dgm:cxn modelId="{ADB9234B-2379-4CF0-A5E3-32B7C9079BF6}" type="presParOf" srcId="{198148CF-A5BF-4198-ABAC-C011F4819169}" destId="{C64A2A4B-597B-47FA-ADE6-F426354B7550}" srcOrd="3" destOrd="0" presId="urn:microsoft.com/office/officeart/2005/8/layout/default"/>
    <dgm:cxn modelId="{4F8F23AF-0771-41B1-96D6-616BD4E6147C}" type="presParOf" srcId="{198148CF-A5BF-4198-ABAC-C011F4819169}" destId="{B26B7B8A-FCD6-403B-A6CB-C42697149EAD}" srcOrd="4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90DEA78-A5A8-45E0-B073-5AB80254597B}" type="doc">
      <dgm:prSet loTypeId="urn:microsoft.com/office/officeart/2005/8/layout/default" loCatId="list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8A878C92-C278-464A-937D-308A6315C396}">
      <dgm:prSet phldrT="[Text]"/>
      <dgm:spPr/>
      <dgm:t>
        <a:bodyPr/>
        <a:lstStyle/>
        <a:p>
          <a:r>
            <a:rPr lang="en-US" dirty="0"/>
            <a:t>Lack of care coordination </a:t>
          </a:r>
        </a:p>
      </dgm:t>
    </dgm:pt>
    <dgm:pt modelId="{2C7B5EA3-4F4D-4388-8BA9-A23ED7774B07}" type="parTrans" cxnId="{F0ECE4ED-054F-44A8-AEB0-BF563C45118C}">
      <dgm:prSet/>
      <dgm:spPr/>
      <dgm:t>
        <a:bodyPr/>
        <a:lstStyle/>
        <a:p>
          <a:endParaRPr lang="en-US"/>
        </a:p>
      </dgm:t>
    </dgm:pt>
    <dgm:pt modelId="{DFA94918-BFA1-4513-BBDF-6982D8E53BC0}" type="sibTrans" cxnId="{F0ECE4ED-054F-44A8-AEB0-BF563C45118C}">
      <dgm:prSet/>
      <dgm:spPr/>
      <dgm:t>
        <a:bodyPr/>
        <a:lstStyle/>
        <a:p>
          <a:endParaRPr lang="en-US"/>
        </a:p>
      </dgm:t>
    </dgm:pt>
    <dgm:pt modelId="{7F4D0975-30E3-4B24-846D-2C90325D8983}">
      <dgm:prSet phldrT="[Text]"/>
      <dgm:spPr/>
      <dgm:t>
        <a:bodyPr/>
        <a:lstStyle/>
        <a:p>
          <a:r>
            <a:rPr lang="en-US" dirty="0"/>
            <a:t>Lack of standardized practices</a:t>
          </a:r>
        </a:p>
      </dgm:t>
    </dgm:pt>
    <dgm:pt modelId="{C76B0694-34EF-4EEA-8287-E9BD2BCA1CDF}" type="parTrans" cxnId="{C33E97C3-602E-4A6B-922E-D7CB74EE8F11}">
      <dgm:prSet/>
      <dgm:spPr/>
      <dgm:t>
        <a:bodyPr/>
        <a:lstStyle/>
        <a:p>
          <a:endParaRPr lang="en-US"/>
        </a:p>
      </dgm:t>
    </dgm:pt>
    <dgm:pt modelId="{82811533-83D1-42AD-9173-DD4C813D5ACE}" type="sibTrans" cxnId="{C33E97C3-602E-4A6B-922E-D7CB74EE8F11}">
      <dgm:prSet/>
      <dgm:spPr/>
      <dgm:t>
        <a:bodyPr/>
        <a:lstStyle/>
        <a:p>
          <a:endParaRPr lang="en-US"/>
        </a:p>
      </dgm:t>
    </dgm:pt>
    <dgm:pt modelId="{537643C9-1165-4DD9-8272-3B36B51B4E43}">
      <dgm:prSet phldrT="[Text]"/>
      <dgm:spPr/>
      <dgm:t>
        <a:bodyPr/>
        <a:lstStyle/>
        <a:p>
          <a:r>
            <a:rPr lang="en-US" dirty="0"/>
            <a:t>Failure to screen</a:t>
          </a:r>
        </a:p>
      </dgm:t>
    </dgm:pt>
    <dgm:pt modelId="{C3B717E6-B806-4C72-870C-A816D9718DF9}" type="parTrans" cxnId="{6A290D2C-6834-482A-9B55-7A03A9CA2801}">
      <dgm:prSet/>
      <dgm:spPr/>
      <dgm:t>
        <a:bodyPr/>
        <a:lstStyle/>
        <a:p>
          <a:endParaRPr lang="en-US"/>
        </a:p>
      </dgm:t>
    </dgm:pt>
    <dgm:pt modelId="{BB07602C-616D-4B39-BB48-4E32E1F37836}" type="sibTrans" cxnId="{6A290D2C-6834-482A-9B55-7A03A9CA2801}">
      <dgm:prSet/>
      <dgm:spPr/>
      <dgm:t>
        <a:bodyPr/>
        <a:lstStyle/>
        <a:p>
          <a:endParaRPr lang="en-US"/>
        </a:p>
      </dgm:t>
    </dgm:pt>
    <dgm:pt modelId="{A7B67549-82BC-44B3-9634-10338106A1F5}">
      <dgm:prSet phldrT="[Text]"/>
      <dgm:spPr/>
      <dgm:t>
        <a:bodyPr/>
        <a:lstStyle/>
        <a:p>
          <a:r>
            <a:rPr lang="en-US" dirty="0"/>
            <a:t>Misdiagnosis</a:t>
          </a:r>
        </a:p>
      </dgm:t>
    </dgm:pt>
    <dgm:pt modelId="{B3209201-0F22-43D9-95B5-AF2AFEBD36FF}" type="parTrans" cxnId="{05E84A29-3DE4-49B2-A361-5E3BD39E7820}">
      <dgm:prSet/>
      <dgm:spPr/>
      <dgm:t>
        <a:bodyPr/>
        <a:lstStyle/>
        <a:p>
          <a:endParaRPr lang="en-US"/>
        </a:p>
      </dgm:t>
    </dgm:pt>
    <dgm:pt modelId="{293CAB34-9A47-4D16-837E-1CFC3AB39676}" type="sibTrans" cxnId="{05E84A29-3DE4-49B2-A361-5E3BD39E7820}">
      <dgm:prSet/>
      <dgm:spPr/>
      <dgm:t>
        <a:bodyPr/>
        <a:lstStyle/>
        <a:p>
          <a:endParaRPr lang="en-US"/>
        </a:p>
      </dgm:t>
    </dgm:pt>
    <dgm:pt modelId="{6210BB0B-114D-46A3-AC77-B10D96394353}">
      <dgm:prSet phldrT="[Text]"/>
      <dgm:spPr/>
      <dgm:t>
        <a:bodyPr/>
        <a:lstStyle/>
        <a:p>
          <a:r>
            <a:rPr lang="en-US" dirty="0"/>
            <a:t>Provider bias</a:t>
          </a:r>
        </a:p>
      </dgm:t>
    </dgm:pt>
    <dgm:pt modelId="{CD6C19F0-3DC1-4964-8E67-DCCFB31E13F8}" type="parTrans" cxnId="{3C7E7589-827C-4C61-82D0-F3DE2EFCB08F}">
      <dgm:prSet/>
      <dgm:spPr/>
      <dgm:t>
        <a:bodyPr/>
        <a:lstStyle/>
        <a:p>
          <a:endParaRPr lang="en-US"/>
        </a:p>
      </dgm:t>
    </dgm:pt>
    <dgm:pt modelId="{C1C9D280-0A7B-4FAA-A19D-F250811A0889}" type="sibTrans" cxnId="{3C7E7589-827C-4C61-82D0-F3DE2EFCB08F}">
      <dgm:prSet/>
      <dgm:spPr/>
      <dgm:t>
        <a:bodyPr/>
        <a:lstStyle/>
        <a:p>
          <a:endParaRPr lang="en-US"/>
        </a:p>
      </dgm:t>
    </dgm:pt>
    <dgm:pt modelId="{D23A84AE-46BC-45A9-B8FE-D92A138F5D81}">
      <dgm:prSet phldrT="[Text]"/>
      <dgm:spPr/>
      <dgm:t>
        <a:bodyPr/>
        <a:lstStyle/>
        <a:p>
          <a:r>
            <a:rPr lang="en-US" dirty="0"/>
            <a:t>Failure to refer</a:t>
          </a:r>
        </a:p>
      </dgm:t>
    </dgm:pt>
    <dgm:pt modelId="{E2C55F3E-641E-4BAF-9CAC-07C1896EDF12}" type="parTrans" cxnId="{A34DC391-4758-40F5-9FDE-E5F9821226D8}">
      <dgm:prSet/>
      <dgm:spPr/>
      <dgm:t>
        <a:bodyPr/>
        <a:lstStyle/>
        <a:p>
          <a:endParaRPr lang="en-US"/>
        </a:p>
      </dgm:t>
    </dgm:pt>
    <dgm:pt modelId="{86487BFB-A3F4-41BB-BAD6-7734E0AF07A2}" type="sibTrans" cxnId="{A34DC391-4758-40F5-9FDE-E5F9821226D8}">
      <dgm:prSet/>
      <dgm:spPr/>
      <dgm:t>
        <a:bodyPr/>
        <a:lstStyle/>
        <a:p>
          <a:endParaRPr lang="en-US"/>
        </a:p>
      </dgm:t>
    </dgm:pt>
    <dgm:pt modelId="{198148CF-A5BF-4198-ABAC-C011F4819169}" type="pres">
      <dgm:prSet presAssocID="{290DEA78-A5A8-45E0-B073-5AB80254597B}" presName="diagram" presStyleCnt="0">
        <dgm:presLayoutVars>
          <dgm:dir/>
          <dgm:resizeHandles val="exact"/>
        </dgm:presLayoutVars>
      </dgm:prSet>
      <dgm:spPr/>
    </dgm:pt>
    <dgm:pt modelId="{2ECA38B2-BF8C-4977-9487-E3B9C3EDD256}" type="pres">
      <dgm:prSet presAssocID="{8A878C92-C278-464A-937D-308A6315C396}" presName="node" presStyleLbl="node1" presStyleIdx="0" presStyleCnt="6">
        <dgm:presLayoutVars>
          <dgm:bulletEnabled val="1"/>
        </dgm:presLayoutVars>
      </dgm:prSet>
      <dgm:spPr/>
    </dgm:pt>
    <dgm:pt modelId="{C9EB0293-D5C4-44DA-8279-D8324BAC1417}" type="pres">
      <dgm:prSet presAssocID="{DFA94918-BFA1-4513-BBDF-6982D8E53BC0}" presName="sibTrans" presStyleCnt="0"/>
      <dgm:spPr/>
    </dgm:pt>
    <dgm:pt modelId="{16F9313B-7847-4A4A-8828-9E2FCCBBBFC8}" type="pres">
      <dgm:prSet presAssocID="{7F4D0975-30E3-4B24-846D-2C90325D8983}" presName="node" presStyleLbl="node1" presStyleIdx="1" presStyleCnt="6">
        <dgm:presLayoutVars>
          <dgm:bulletEnabled val="1"/>
        </dgm:presLayoutVars>
      </dgm:prSet>
      <dgm:spPr/>
    </dgm:pt>
    <dgm:pt modelId="{3DA0AE5B-1934-4920-976C-15C5C9AFB5DC}" type="pres">
      <dgm:prSet presAssocID="{82811533-83D1-42AD-9173-DD4C813D5ACE}" presName="sibTrans" presStyleCnt="0"/>
      <dgm:spPr/>
    </dgm:pt>
    <dgm:pt modelId="{2111EFBD-B64D-42F0-A658-015D9C8FBC64}" type="pres">
      <dgm:prSet presAssocID="{537643C9-1165-4DD9-8272-3B36B51B4E43}" presName="node" presStyleLbl="node1" presStyleIdx="2" presStyleCnt="6">
        <dgm:presLayoutVars>
          <dgm:bulletEnabled val="1"/>
        </dgm:presLayoutVars>
      </dgm:prSet>
      <dgm:spPr/>
    </dgm:pt>
    <dgm:pt modelId="{8C828D12-8D04-4DE0-A368-47AE8B449E0E}" type="pres">
      <dgm:prSet presAssocID="{BB07602C-616D-4B39-BB48-4E32E1F37836}" presName="sibTrans" presStyleCnt="0"/>
      <dgm:spPr/>
    </dgm:pt>
    <dgm:pt modelId="{92A3E115-258A-45D2-BA20-A751D6E349FB}" type="pres">
      <dgm:prSet presAssocID="{A7B67549-82BC-44B3-9634-10338106A1F5}" presName="node" presStyleLbl="node1" presStyleIdx="3" presStyleCnt="6">
        <dgm:presLayoutVars>
          <dgm:bulletEnabled val="1"/>
        </dgm:presLayoutVars>
      </dgm:prSet>
      <dgm:spPr/>
    </dgm:pt>
    <dgm:pt modelId="{5D457E11-5B50-410A-85D4-DFF2CD904E76}" type="pres">
      <dgm:prSet presAssocID="{293CAB34-9A47-4D16-837E-1CFC3AB39676}" presName="sibTrans" presStyleCnt="0"/>
      <dgm:spPr/>
    </dgm:pt>
    <dgm:pt modelId="{F61D6F1C-667F-42DB-85B3-A6CD892AA596}" type="pres">
      <dgm:prSet presAssocID="{6210BB0B-114D-46A3-AC77-B10D96394353}" presName="node" presStyleLbl="node1" presStyleIdx="4" presStyleCnt="6">
        <dgm:presLayoutVars>
          <dgm:bulletEnabled val="1"/>
        </dgm:presLayoutVars>
      </dgm:prSet>
      <dgm:spPr/>
    </dgm:pt>
    <dgm:pt modelId="{D288DF8B-950E-4CD5-98EC-A8A5127D3E67}" type="pres">
      <dgm:prSet presAssocID="{C1C9D280-0A7B-4FAA-A19D-F250811A0889}" presName="sibTrans" presStyleCnt="0"/>
      <dgm:spPr/>
    </dgm:pt>
    <dgm:pt modelId="{17036357-0510-464E-862B-2B84C12186D7}" type="pres">
      <dgm:prSet presAssocID="{D23A84AE-46BC-45A9-B8FE-D92A138F5D81}" presName="node" presStyleLbl="node1" presStyleIdx="5" presStyleCnt="6">
        <dgm:presLayoutVars>
          <dgm:bulletEnabled val="1"/>
        </dgm:presLayoutVars>
      </dgm:prSet>
      <dgm:spPr/>
    </dgm:pt>
  </dgm:ptLst>
  <dgm:cxnLst>
    <dgm:cxn modelId="{36D0701B-1516-4873-9751-ED4ED970BF55}" type="presOf" srcId="{8A878C92-C278-464A-937D-308A6315C396}" destId="{2ECA38B2-BF8C-4977-9487-E3B9C3EDD256}" srcOrd="0" destOrd="0" presId="urn:microsoft.com/office/officeart/2005/8/layout/default"/>
    <dgm:cxn modelId="{05E84A29-3DE4-49B2-A361-5E3BD39E7820}" srcId="{290DEA78-A5A8-45E0-B073-5AB80254597B}" destId="{A7B67549-82BC-44B3-9634-10338106A1F5}" srcOrd="3" destOrd="0" parTransId="{B3209201-0F22-43D9-95B5-AF2AFEBD36FF}" sibTransId="{293CAB34-9A47-4D16-837E-1CFC3AB39676}"/>
    <dgm:cxn modelId="{6A290D2C-6834-482A-9B55-7A03A9CA2801}" srcId="{290DEA78-A5A8-45E0-B073-5AB80254597B}" destId="{537643C9-1165-4DD9-8272-3B36B51B4E43}" srcOrd="2" destOrd="0" parTransId="{C3B717E6-B806-4C72-870C-A816D9718DF9}" sibTransId="{BB07602C-616D-4B39-BB48-4E32E1F37836}"/>
    <dgm:cxn modelId="{A7E3AF32-C4AD-4911-A063-7B4BC5234BF2}" type="presOf" srcId="{7F4D0975-30E3-4B24-846D-2C90325D8983}" destId="{16F9313B-7847-4A4A-8828-9E2FCCBBBFC8}" srcOrd="0" destOrd="0" presId="urn:microsoft.com/office/officeart/2005/8/layout/default"/>
    <dgm:cxn modelId="{5D633841-F1F4-4E40-9D8E-6EAD1A186346}" type="presOf" srcId="{A7B67549-82BC-44B3-9634-10338106A1F5}" destId="{92A3E115-258A-45D2-BA20-A751D6E349FB}" srcOrd="0" destOrd="0" presId="urn:microsoft.com/office/officeart/2005/8/layout/default"/>
    <dgm:cxn modelId="{D4182363-4667-4B3C-84DF-81033A5B4217}" type="presOf" srcId="{290DEA78-A5A8-45E0-B073-5AB80254597B}" destId="{198148CF-A5BF-4198-ABAC-C011F4819169}" srcOrd="0" destOrd="0" presId="urn:microsoft.com/office/officeart/2005/8/layout/default"/>
    <dgm:cxn modelId="{5DA20972-2856-4012-89D0-171EC29B2FA0}" type="presOf" srcId="{537643C9-1165-4DD9-8272-3B36B51B4E43}" destId="{2111EFBD-B64D-42F0-A658-015D9C8FBC64}" srcOrd="0" destOrd="0" presId="urn:microsoft.com/office/officeart/2005/8/layout/default"/>
    <dgm:cxn modelId="{3C7E7589-827C-4C61-82D0-F3DE2EFCB08F}" srcId="{290DEA78-A5A8-45E0-B073-5AB80254597B}" destId="{6210BB0B-114D-46A3-AC77-B10D96394353}" srcOrd="4" destOrd="0" parTransId="{CD6C19F0-3DC1-4964-8E67-DCCFB31E13F8}" sibTransId="{C1C9D280-0A7B-4FAA-A19D-F250811A0889}"/>
    <dgm:cxn modelId="{A34DC391-4758-40F5-9FDE-E5F9821226D8}" srcId="{290DEA78-A5A8-45E0-B073-5AB80254597B}" destId="{D23A84AE-46BC-45A9-B8FE-D92A138F5D81}" srcOrd="5" destOrd="0" parTransId="{E2C55F3E-641E-4BAF-9CAC-07C1896EDF12}" sibTransId="{86487BFB-A3F4-41BB-BAD6-7734E0AF07A2}"/>
    <dgm:cxn modelId="{796A7793-F8FB-4F62-A9D0-323109957625}" type="presOf" srcId="{6210BB0B-114D-46A3-AC77-B10D96394353}" destId="{F61D6F1C-667F-42DB-85B3-A6CD892AA596}" srcOrd="0" destOrd="0" presId="urn:microsoft.com/office/officeart/2005/8/layout/default"/>
    <dgm:cxn modelId="{C33E97C3-602E-4A6B-922E-D7CB74EE8F11}" srcId="{290DEA78-A5A8-45E0-B073-5AB80254597B}" destId="{7F4D0975-30E3-4B24-846D-2C90325D8983}" srcOrd="1" destOrd="0" parTransId="{C76B0694-34EF-4EEA-8287-E9BD2BCA1CDF}" sibTransId="{82811533-83D1-42AD-9173-DD4C813D5ACE}"/>
    <dgm:cxn modelId="{B4A8EEE4-D6E8-43E1-BAEE-2008BB222685}" type="presOf" srcId="{D23A84AE-46BC-45A9-B8FE-D92A138F5D81}" destId="{17036357-0510-464E-862B-2B84C12186D7}" srcOrd="0" destOrd="0" presId="urn:microsoft.com/office/officeart/2005/8/layout/default"/>
    <dgm:cxn modelId="{F0ECE4ED-054F-44A8-AEB0-BF563C45118C}" srcId="{290DEA78-A5A8-45E0-B073-5AB80254597B}" destId="{8A878C92-C278-464A-937D-308A6315C396}" srcOrd="0" destOrd="0" parTransId="{2C7B5EA3-4F4D-4388-8BA9-A23ED7774B07}" sibTransId="{DFA94918-BFA1-4513-BBDF-6982D8E53BC0}"/>
    <dgm:cxn modelId="{181B7F4B-A965-4A53-9C91-5B30E36B95D2}" type="presParOf" srcId="{198148CF-A5BF-4198-ABAC-C011F4819169}" destId="{2ECA38B2-BF8C-4977-9487-E3B9C3EDD256}" srcOrd="0" destOrd="0" presId="urn:microsoft.com/office/officeart/2005/8/layout/default"/>
    <dgm:cxn modelId="{4F4D3975-E95B-4DD9-85D9-D971876B9627}" type="presParOf" srcId="{198148CF-A5BF-4198-ABAC-C011F4819169}" destId="{C9EB0293-D5C4-44DA-8279-D8324BAC1417}" srcOrd="1" destOrd="0" presId="urn:microsoft.com/office/officeart/2005/8/layout/default"/>
    <dgm:cxn modelId="{9B57C88A-73DC-44CC-A1D3-DAE6E6AE1731}" type="presParOf" srcId="{198148CF-A5BF-4198-ABAC-C011F4819169}" destId="{16F9313B-7847-4A4A-8828-9E2FCCBBBFC8}" srcOrd="2" destOrd="0" presId="urn:microsoft.com/office/officeart/2005/8/layout/default"/>
    <dgm:cxn modelId="{B29D6338-0E44-43C8-8ED0-3D1E086D5A53}" type="presParOf" srcId="{198148CF-A5BF-4198-ABAC-C011F4819169}" destId="{3DA0AE5B-1934-4920-976C-15C5C9AFB5DC}" srcOrd="3" destOrd="0" presId="urn:microsoft.com/office/officeart/2005/8/layout/default"/>
    <dgm:cxn modelId="{29918984-7FBB-439E-8E8B-5C94D8FA8389}" type="presParOf" srcId="{198148CF-A5BF-4198-ABAC-C011F4819169}" destId="{2111EFBD-B64D-42F0-A658-015D9C8FBC64}" srcOrd="4" destOrd="0" presId="urn:microsoft.com/office/officeart/2005/8/layout/default"/>
    <dgm:cxn modelId="{2B90F656-0B21-4F92-B49B-C27E76676329}" type="presParOf" srcId="{198148CF-A5BF-4198-ABAC-C011F4819169}" destId="{8C828D12-8D04-4DE0-A368-47AE8B449E0E}" srcOrd="5" destOrd="0" presId="urn:microsoft.com/office/officeart/2005/8/layout/default"/>
    <dgm:cxn modelId="{5D67B353-1C62-4084-A062-8B92C681D8C3}" type="presParOf" srcId="{198148CF-A5BF-4198-ABAC-C011F4819169}" destId="{92A3E115-258A-45D2-BA20-A751D6E349FB}" srcOrd="6" destOrd="0" presId="urn:microsoft.com/office/officeart/2005/8/layout/default"/>
    <dgm:cxn modelId="{CF12F016-B27A-497D-98CE-62A315DC5EEF}" type="presParOf" srcId="{198148CF-A5BF-4198-ABAC-C011F4819169}" destId="{5D457E11-5B50-410A-85D4-DFF2CD904E76}" srcOrd="7" destOrd="0" presId="urn:microsoft.com/office/officeart/2005/8/layout/default"/>
    <dgm:cxn modelId="{DAAF4F84-FF5E-4DFB-BF55-0BB0AEC02FA0}" type="presParOf" srcId="{198148CF-A5BF-4198-ABAC-C011F4819169}" destId="{F61D6F1C-667F-42DB-85B3-A6CD892AA596}" srcOrd="8" destOrd="0" presId="urn:microsoft.com/office/officeart/2005/8/layout/default"/>
    <dgm:cxn modelId="{95ECB072-DF69-453C-A420-7BCCE947847C}" type="presParOf" srcId="{198148CF-A5BF-4198-ABAC-C011F4819169}" destId="{D288DF8B-950E-4CD5-98EC-A8A5127D3E67}" srcOrd="9" destOrd="0" presId="urn:microsoft.com/office/officeart/2005/8/layout/default"/>
    <dgm:cxn modelId="{82C08662-F415-419E-B84B-37C03AC662F9}" type="presParOf" srcId="{198148CF-A5BF-4198-ABAC-C011F4819169}" destId="{17036357-0510-464E-862B-2B84C12186D7}" srcOrd="1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6AB406A7-C8D4-41B7-B424-052C906184A8}" type="doc">
      <dgm:prSet loTypeId="urn:microsoft.com/office/officeart/2005/8/layout/equation1" loCatId="process" qsTypeId="urn:microsoft.com/office/officeart/2005/8/quickstyle/3d2" qsCatId="3D" csTypeId="urn:microsoft.com/office/officeart/2018/5/colors/Iconchunking_coloredtext_accent0_3" csCatId="mainScheme" phldr="1"/>
      <dgm:spPr/>
      <dgm:t>
        <a:bodyPr/>
        <a:lstStyle/>
        <a:p>
          <a:endParaRPr lang="en-US"/>
        </a:p>
      </dgm:t>
    </dgm:pt>
    <dgm:pt modelId="{84A375C8-053D-428F-B8C6-4A389FD80D78}">
      <dgm:prSet phldrT="[Text]"/>
      <dgm:spPr/>
      <dgm:t>
        <a:bodyPr/>
        <a:lstStyle/>
        <a:p>
          <a:r>
            <a:rPr lang="en-US" b="1" dirty="0">
              <a:solidFill>
                <a:schemeClr val="tx2"/>
              </a:solidFill>
            </a:rPr>
            <a:t>Structure</a:t>
          </a:r>
        </a:p>
      </dgm:t>
    </dgm:pt>
    <dgm:pt modelId="{C6F1AF43-2ABD-4674-A80A-59FA7A7962E1}" type="parTrans" cxnId="{D0E3A500-D31E-4391-9F9D-6E2072EA0533}">
      <dgm:prSet/>
      <dgm:spPr/>
      <dgm:t>
        <a:bodyPr/>
        <a:lstStyle/>
        <a:p>
          <a:endParaRPr lang="en-US"/>
        </a:p>
      </dgm:t>
    </dgm:pt>
    <dgm:pt modelId="{B3CBD833-75D7-4282-A0A8-09D3781CBB81}" type="sibTrans" cxnId="{D0E3A500-D31E-4391-9F9D-6E2072EA0533}">
      <dgm:prSet/>
      <dgm:spPr/>
      <dgm:t>
        <a:bodyPr/>
        <a:lstStyle/>
        <a:p>
          <a:endParaRPr lang="en-US"/>
        </a:p>
      </dgm:t>
    </dgm:pt>
    <dgm:pt modelId="{FC81B5E9-A8C0-43DD-908A-15E3CF9D5C05}">
      <dgm:prSet phldrT="[Text]"/>
      <dgm:spPr/>
      <dgm:t>
        <a:bodyPr/>
        <a:lstStyle/>
        <a:p>
          <a:r>
            <a:rPr lang="en-US" b="1" dirty="0">
              <a:solidFill>
                <a:schemeClr val="tx2"/>
              </a:solidFill>
            </a:rPr>
            <a:t>Process</a:t>
          </a:r>
        </a:p>
      </dgm:t>
    </dgm:pt>
    <dgm:pt modelId="{E249F7A7-169E-43F6-AAB6-A3B1B33972C7}" type="parTrans" cxnId="{5F9CE058-79F3-437C-ACA8-2F87945CF08F}">
      <dgm:prSet/>
      <dgm:spPr/>
      <dgm:t>
        <a:bodyPr/>
        <a:lstStyle/>
        <a:p>
          <a:endParaRPr lang="en-US"/>
        </a:p>
      </dgm:t>
    </dgm:pt>
    <dgm:pt modelId="{8B312A6F-2388-420C-9B12-BE5C40BE36D7}" type="sibTrans" cxnId="{5F9CE058-79F3-437C-ACA8-2F87945CF08F}">
      <dgm:prSet/>
      <dgm:spPr/>
      <dgm:t>
        <a:bodyPr/>
        <a:lstStyle/>
        <a:p>
          <a:endParaRPr lang="en-US"/>
        </a:p>
      </dgm:t>
    </dgm:pt>
    <dgm:pt modelId="{C9628200-A42A-4670-8F9E-226BEC655C9A}">
      <dgm:prSet phldrT="[Text]"/>
      <dgm:spPr/>
      <dgm:t>
        <a:bodyPr/>
        <a:lstStyle/>
        <a:p>
          <a:r>
            <a:rPr lang="en-US" b="1" dirty="0">
              <a:solidFill>
                <a:schemeClr val="tx2"/>
              </a:solidFill>
            </a:rPr>
            <a:t>Outcome</a:t>
          </a:r>
        </a:p>
      </dgm:t>
    </dgm:pt>
    <dgm:pt modelId="{3609478D-421B-456E-A1D5-EB228A0799BC}" type="parTrans" cxnId="{B66CE204-00B5-45CF-8A1E-A23478D27970}">
      <dgm:prSet/>
      <dgm:spPr/>
      <dgm:t>
        <a:bodyPr/>
        <a:lstStyle/>
        <a:p>
          <a:endParaRPr lang="en-US"/>
        </a:p>
      </dgm:t>
    </dgm:pt>
    <dgm:pt modelId="{A020C85F-FD60-463E-ADDD-29B42C6DE9E8}" type="sibTrans" cxnId="{B66CE204-00B5-45CF-8A1E-A23478D27970}">
      <dgm:prSet/>
      <dgm:spPr/>
      <dgm:t>
        <a:bodyPr/>
        <a:lstStyle/>
        <a:p>
          <a:endParaRPr lang="en-US"/>
        </a:p>
      </dgm:t>
    </dgm:pt>
    <dgm:pt modelId="{45421A05-679A-4336-A901-DDDFC8BD1811}" type="pres">
      <dgm:prSet presAssocID="{6AB406A7-C8D4-41B7-B424-052C906184A8}" presName="linearFlow" presStyleCnt="0">
        <dgm:presLayoutVars>
          <dgm:dir/>
          <dgm:resizeHandles val="exact"/>
        </dgm:presLayoutVars>
      </dgm:prSet>
      <dgm:spPr/>
    </dgm:pt>
    <dgm:pt modelId="{152B4D18-631C-439F-BBDD-5022F496D945}" type="pres">
      <dgm:prSet presAssocID="{84A375C8-053D-428F-B8C6-4A389FD80D78}" presName="node" presStyleLbl="node1" presStyleIdx="0" presStyleCnt="3">
        <dgm:presLayoutVars>
          <dgm:bulletEnabled val="1"/>
        </dgm:presLayoutVars>
      </dgm:prSet>
      <dgm:spPr/>
    </dgm:pt>
    <dgm:pt modelId="{182D17B6-6487-490B-9389-5D5630E3C176}" type="pres">
      <dgm:prSet presAssocID="{B3CBD833-75D7-4282-A0A8-09D3781CBB81}" presName="spacerL" presStyleCnt="0"/>
      <dgm:spPr/>
    </dgm:pt>
    <dgm:pt modelId="{45E18948-D19A-4CF5-801E-6D4FDDACB9B5}" type="pres">
      <dgm:prSet presAssocID="{B3CBD833-75D7-4282-A0A8-09D3781CBB81}" presName="sibTrans" presStyleLbl="sibTrans2D1" presStyleIdx="0" presStyleCnt="2"/>
      <dgm:spPr/>
    </dgm:pt>
    <dgm:pt modelId="{AA9DD090-D698-4F33-B840-5B4CCB62A74F}" type="pres">
      <dgm:prSet presAssocID="{B3CBD833-75D7-4282-A0A8-09D3781CBB81}" presName="spacerR" presStyleCnt="0"/>
      <dgm:spPr/>
    </dgm:pt>
    <dgm:pt modelId="{CD3095F4-58E6-4261-8E88-CF4CEE4893FD}" type="pres">
      <dgm:prSet presAssocID="{FC81B5E9-A8C0-43DD-908A-15E3CF9D5C05}" presName="node" presStyleLbl="node1" presStyleIdx="1" presStyleCnt="3">
        <dgm:presLayoutVars>
          <dgm:bulletEnabled val="1"/>
        </dgm:presLayoutVars>
      </dgm:prSet>
      <dgm:spPr/>
    </dgm:pt>
    <dgm:pt modelId="{5D173049-003B-4657-8195-E18D6D0D620A}" type="pres">
      <dgm:prSet presAssocID="{8B312A6F-2388-420C-9B12-BE5C40BE36D7}" presName="spacerL" presStyleCnt="0"/>
      <dgm:spPr/>
    </dgm:pt>
    <dgm:pt modelId="{85DE4AA9-A241-4A1F-A259-7CC9502646A9}" type="pres">
      <dgm:prSet presAssocID="{8B312A6F-2388-420C-9B12-BE5C40BE36D7}" presName="sibTrans" presStyleLbl="sibTrans2D1" presStyleIdx="1" presStyleCnt="2"/>
      <dgm:spPr/>
    </dgm:pt>
    <dgm:pt modelId="{1C955A8D-B7CB-43B2-81A6-1B7A86D8ED55}" type="pres">
      <dgm:prSet presAssocID="{8B312A6F-2388-420C-9B12-BE5C40BE36D7}" presName="spacerR" presStyleCnt="0"/>
      <dgm:spPr/>
    </dgm:pt>
    <dgm:pt modelId="{7640C134-2C3B-40F4-BB65-EC13D129FBC4}" type="pres">
      <dgm:prSet presAssocID="{C9628200-A42A-4670-8F9E-226BEC655C9A}" presName="node" presStyleLbl="node1" presStyleIdx="2" presStyleCnt="3">
        <dgm:presLayoutVars>
          <dgm:bulletEnabled val="1"/>
        </dgm:presLayoutVars>
      </dgm:prSet>
      <dgm:spPr/>
    </dgm:pt>
  </dgm:ptLst>
  <dgm:cxnLst>
    <dgm:cxn modelId="{D0E3A500-D31E-4391-9F9D-6E2072EA0533}" srcId="{6AB406A7-C8D4-41B7-B424-052C906184A8}" destId="{84A375C8-053D-428F-B8C6-4A389FD80D78}" srcOrd="0" destOrd="0" parTransId="{C6F1AF43-2ABD-4674-A80A-59FA7A7962E1}" sibTransId="{B3CBD833-75D7-4282-A0A8-09D3781CBB81}"/>
    <dgm:cxn modelId="{B66CE204-00B5-45CF-8A1E-A23478D27970}" srcId="{6AB406A7-C8D4-41B7-B424-052C906184A8}" destId="{C9628200-A42A-4670-8F9E-226BEC655C9A}" srcOrd="2" destOrd="0" parTransId="{3609478D-421B-456E-A1D5-EB228A0799BC}" sibTransId="{A020C85F-FD60-463E-ADDD-29B42C6DE9E8}"/>
    <dgm:cxn modelId="{5F9CE058-79F3-437C-ACA8-2F87945CF08F}" srcId="{6AB406A7-C8D4-41B7-B424-052C906184A8}" destId="{FC81B5E9-A8C0-43DD-908A-15E3CF9D5C05}" srcOrd="1" destOrd="0" parTransId="{E249F7A7-169E-43F6-AAB6-A3B1B33972C7}" sibTransId="{8B312A6F-2388-420C-9B12-BE5C40BE36D7}"/>
    <dgm:cxn modelId="{DCFDFC5A-84A3-4B21-B493-009DC2D3F8DB}" type="presOf" srcId="{84A375C8-053D-428F-B8C6-4A389FD80D78}" destId="{152B4D18-631C-439F-BBDD-5022F496D945}" srcOrd="0" destOrd="0" presId="urn:microsoft.com/office/officeart/2005/8/layout/equation1"/>
    <dgm:cxn modelId="{EE933282-E790-4A2A-B059-4E94BA2DAAA6}" type="presOf" srcId="{8B312A6F-2388-420C-9B12-BE5C40BE36D7}" destId="{85DE4AA9-A241-4A1F-A259-7CC9502646A9}" srcOrd="0" destOrd="0" presId="urn:microsoft.com/office/officeart/2005/8/layout/equation1"/>
    <dgm:cxn modelId="{0FC45C82-52F4-4D04-86A3-1E50A5FF0443}" type="presOf" srcId="{C9628200-A42A-4670-8F9E-226BEC655C9A}" destId="{7640C134-2C3B-40F4-BB65-EC13D129FBC4}" srcOrd="0" destOrd="0" presId="urn:microsoft.com/office/officeart/2005/8/layout/equation1"/>
    <dgm:cxn modelId="{0D6F5099-2E8C-4CA9-8BB4-8187DA5F454F}" type="presOf" srcId="{B3CBD833-75D7-4282-A0A8-09D3781CBB81}" destId="{45E18948-D19A-4CF5-801E-6D4FDDACB9B5}" srcOrd="0" destOrd="0" presId="urn:microsoft.com/office/officeart/2005/8/layout/equation1"/>
    <dgm:cxn modelId="{F439C0E6-890F-44AC-B975-1DB4B6DB1C42}" type="presOf" srcId="{FC81B5E9-A8C0-43DD-908A-15E3CF9D5C05}" destId="{CD3095F4-58E6-4261-8E88-CF4CEE4893FD}" srcOrd="0" destOrd="0" presId="urn:microsoft.com/office/officeart/2005/8/layout/equation1"/>
    <dgm:cxn modelId="{C28AEAF3-6BE1-40FB-9A4F-2C3BDCE1DA54}" type="presOf" srcId="{6AB406A7-C8D4-41B7-B424-052C906184A8}" destId="{45421A05-679A-4336-A901-DDDFC8BD1811}" srcOrd="0" destOrd="0" presId="urn:microsoft.com/office/officeart/2005/8/layout/equation1"/>
    <dgm:cxn modelId="{08253C3A-FBE7-4572-8676-846C9C3715AB}" type="presParOf" srcId="{45421A05-679A-4336-A901-DDDFC8BD1811}" destId="{152B4D18-631C-439F-BBDD-5022F496D945}" srcOrd="0" destOrd="0" presId="urn:microsoft.com/office/officeart/2005/8/layout/equation1"/>
    <dgm:cxn modelId="{0D1AF197-055B-4C67-BDBF-C27DB5B9169B}" type="presParOf" srcId="{45421A05-679A-4336-A901-DDDFC8BD1811}" destId="{182D17B6-6487-490B-9389-5D5630E3C176}" srcOrd="1" destOrd="0" presId="urn:microsoft.com/office/officeart/2005/8/layout/equation1"/>
    <dgm:cxn modelId="{1426EFF5-D7F5-4A43-9720-669462BC5CB9}" type="presParOf" srcId="{45421A05-679A-4336-A901-DDDFC8BD1811}" destId="{45E18948-D19A-4CF5-801E-6D4FDDACB9B5}" srcOrd="2" destOrd="0" presId="urn:microsoft.com/office/officeart/2005/8/layout/equation1"/>
    <dgm:cxn modelId="{31AC83D0-68F1-4CFE-958A-D3ED383B25CE}" type="presParOf" srcId="{45421A05-679A-4336-A901-DDDFC8BD1811}" destId="{AA9DD090-D698-4F33-B840-5B4CCB62A74F}" srcOrd="3" destOrd="0" presId="urn:microsoft.com/office/officeart/2005/8/layout/equation1"/>
    <dgm:cxn modelId="{43194388-6510-45F8-846A-2159D0A0B881}" type="presParOf" srcId="{45421A05-679A-4336-A901-DDDFC8BD1811}" destId="{CD3095F4-58E6-4261-8E88-CF4CEE4893FD}" srcOrd="4" destOrd="0" presId="urn:microsoft.com/office/officeart/2005/8/layout/equation1"/>
    <dgm:cxn modelId="{C3DE49B7-BAC3-451D-8974-255BD4A0F139}" type="presParOf" srcId="{45421A05-679A-4336-A901-DDDFC8BD1811}" destId="{5D173049-003B-4657-8195-E18D6D0D620A}" srcOrd="5" destOrd="0" presId="urn:microsoft.com/office/officeart/2005/8/layout/equation1"/>
    <dgm:cxn modelId="{514B31A4-41AA-43A4-B717-130D05578419}" type="presParOf" srcId="{45421A05-679A-4336-A901-DDDFC8BD1811}" destId="{85DE4AA9-A241-4A1F-A259-7CC9502646A9}" srcOrd="6" destOrd="0" presId="urn:microsoft.com/office/officeart/2005/8/layout/equation1"/>
    <dgm:cxn modelId="{A3421262-784D-4FE5-A2A1-71EB282F6C81}" type="presParOf" srcId="{45421A05-679A-4336-A901-DDDFC8BD1811}" destId="{1C955A8D-B7CB-43B2-81A6-1B7A86D8ED55}" srcOrd="7" destOrd="0" presId="urn:microsoft.com/office/officeart/2005/8/layout/equation1"/>
    <dgm:cxn modelId="{DCD8857F-CF5D-4B04-8B62-F8D1E2CFCE55}" type="presParOf" srcId="{45421A05-679A-4336-A901-DDDFC8BD1811}" destId="{7640C134-2C3B-40F4-BB65-EC13D129FBC4}" srcOrd="8" destOrd="0" presId="urn:microsoft.com/office/officeart/2005/8/layout/equatio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DD94D590-C05B-4C82-9E89-F66DAF3CFF08}" type="doc">
      <dgm:prSet loTypeId="urn:microsoft.com/office/officeart/2005/8/layout/hList1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7A38F1D6-A31B-40AB-9FD2-816123FC3591}">
      <dgm:prSet phldrT="[Text]"/>
      <dgm:spPr/>
      <dgm:t>
        <a:bodyPr/>
        <a:lstStyle/>
        <a:p>
          <a:r>
            <a:rPr lang="en-US" b="1" dirty="0"/>
            <a:t>Structure	</a:t>
          </a:r>
        </a:p>
      </dgm:t>
    </dgm:pt>
    <dgm:pt modelId="{CEF9A0B6-A922-4914-98E5-C0B1A1F9FDDD}" type="parTrans" cxnId="{B56F2E81-1708-4E63-99ED-CBE0761B73CF}">
      <dgm:prSet/>
      <dgm:spPr/>
      <dgm:t>
        <a:bodyPr/>
        <a:lstStyle/>
        <a:p>
          <a:endParaRPr lang="en-US"/>
        </a:p>
      </dgm:t>
    </dgm:pt>
    <dgm:pt modelId="{E9882F78-26FB-4BF8-98F7-B029E05E02A3}" type="sibTrans" cxnId="{B56F2E81-1708-4E63-99ED-CBE0761B73CF}">
      <dgm:prSet/>
      <dgm:spPr/>
      <dgm:t>
        <a:bodyPr/>
        <a:lstStyle/>
        <a:p>
          <a:endParaRPr lang="en-US"/>
        </a:p>
      </dgm:t>
    </dgm:pt>
    <dgm:pt modelId="{031752BE-0A65-4344-8EBE-ED0E6327B674}">
      <dgm:prSet phldrT="[Text]"/>
      <dgm:spPr/>
      <dgm:t>
        <a:bodyPr/>
        <a:lstStyle/>
        <a:p>
          <a:r>
            <a:rPr lang="en-US" b="1" dirty="0"/>
            <a:t>Debriefs</a:t>
          </a:r>
        </a:p>
      </dgm:t>
    </dgm:pt>
    <dgm:pt modelId="{B1C0DF51-3D9E-4C5B-A7D2-8B013BDB6B32}" type="parTrans" cxnId="{75339746-04C4-4B56-B290-C09422E4DF12}">
      <dgm:prSet/>
      <dgm:spPr/>
      <dgm:t>
        <a:bodyPr/>
        <a:lstStyle/>
        <a:p>
          <a:endParaRPr lang="en-US"/>
        </a:p>
      </dgm:t>
    </dgm:pt>
    <dgm:pt modelId="{917103AC-D1BA-4AE2-A253-C1D26FBBA160}" type="sibTrans" cxnId="{75339746-04C4-4B56-B290-C09422E4DF12}">
      <dgm:prSet/>
      <dgm:spPr/>
      <dgm:t>
        <a:bodyPr/>
        <a:lstStyle/>
        <a:p>
          <a:endParaRPr lang="en-US"/>
        </a:p>
      </dgm:t>
    </dgm:pt>
    <dgm:pt modelId="{24548A63-DC41-4478-ACC2-B62F360B6023}">
      <dgm:prSet phldrT="[Text]"/>
      <dgm:spPr/>
      <dgm:t>
        <a:bodyPr/>
        <a:lstStyle/>
        <a:p>
          <a:r>
            <a:rPr lang="en-US" b="1" dirty="0"/>
            <a:t>Multidisciplinary case reviews</a:t>
          </a:r>
        </a:p>
      </dgm:t>
    </dgm:pt>
    <dgm:pt modelId="{9338C950-DD7E-4EC2-850F-59FDFA0D2E1B}" type="parTrans" cxnId="{A5469D86-F42B-4597-A1C8-B5999416C6B4}">
      <dgm:prSet/>
      <dgm:spPr/>
      <dgm:t>
        <a:bodyPr/>
        <a:lstStyle/>
        <a:p>
          <a:endParaRPr lang="en-US"/>
        </a:p>
      </dgm:t>
    </dgm:pt>
    <dgm:pt modelId="{14A3498D-91DE-44BF-85CC-1C34F65C5CD8}" type="sibTrans" cxnId="{A5469D86-F42B-4597-A1C8-B5999416C6B4}">
      <dgm:prSet/>
      <dgm:spPr/>
      <dgm:t>
        <a:bodyPr/>
        <a:lstStyle/>
        <a:p>
          <a:endParaRPr lang="en-US"/>
        </a:p>
      </dgm:t>
    </dgm:pt>
    <dgm:pt modelId="{45FA30D8-CEA9-4062-8829-BF85EF378F6D}">
      <dgm:prSet phldrT="[Text]"/>
      <dgm:spPr/>
      <dgm:t>
        <a:bodyPr/>
        <a:lstStyle/>
        <a:p>
          <a:r>
            <a:rPr lang="en-US" b="1" dirty="0"/>
            <a:t>Patient Education</a:t>
          </a:r>
        </a:p>
      </dgm:t>
    </dgm:pt>
    <dgm:pt modelId="{0EC5CA92-34A8-4330-9C2B-F5536E2D7156}" type="parTrans" cxnId="{58580CF4-127F-49D6-8987-197C001968DC}">
      <dgm:prSet/>
      <dgm:spPr/>
      <dgm:t>
        <a:bodyPr/>
        <a:lstStyle/>
        <a:p>
          <a:endParaRPr lang="en-US"/>
        </a:p>
      </dgm:t>
    </dgm:pt>
    <dgm:pt modelId="{146B19F8-76C9-4152-8DDA-AF228E7115F9}" type="sibTrans" cxnId="{58580CF4-127F-49D6-8987-197C001968DC}">
      <dgm:prSet/>
      <dgm:spPr/>
      <dgm:t>
        <a:bodyPr/>
        <a:lstStyle/>
        <a:p>
          <a:endParaRPr lang="en-US"/>
        </a:p>
      </dgm:t>
    </dgm:pt>
    <dgm:pt modelId="{7683D103-79A8-45D4-9045-D2FD78B1FA04}">
      <dgm:prSet phldrT="[Text]"/>
      <dgm:spPr/>
      <dgm:t>
        <a:bodyPr/>
        <a:lstStyle/>
        <a:p>
          <a:r>
            <a:rPr lang="en-US" b="1" dirty="0"/>
            <a:t>Process</a:t>
          </a:r>
        </a:p>
      </dgm:t>
    </dgm:pt>
    <dgm:pt modelId="{9D421C71-A278-474C-BCF3-837C24ABC973}" type="parTrans" cxnId="{56668FFB-D2FC-4341-9FCD-39D9F3E6215F}">
      <dgm:prSet/>
      <dgm:spPr/>
      <dgm:t>
        <a:bodyPr/>
        <a:lstStyle/>
        <a:p>
          <a:endParaRPr lang="en-US"/>
        </a:p>
      </dgm:t>
    </dgm:pt>
    <dgm:pt modelId="{7111D232-E6EF-4140-823A-26D0D7B3BD44}" type="sibTrans" cxnId="{56668FFB-D2FC-4341-9FCD-39D9F3E6215F}">
      <dgm:prSet/>
      <dgm:spPr/>
      <dgm:t>
        <a:bodyPr/>
        <a:lstStyle/>
        <a:p>
          <a:endParaRPr lang="en-US"/>
        </a:p>
      </dgm:t>
    </dgm:pt>
    <dgm:pt modelId="{4DA9D669-4282-4116-BCC7-43D5D0BE2361}">
      <dgm:prSet phldrT="[Text]"/>
      <dgm:spPr/>
      <dgm:t>
        <a:bodyPr/>
        <a:lstStyle/>
        <a:p>
          <a:r>
            <a:rPr lang="en-US" b="1" dirty="0"/>
            <a:t>Provider and Nursing Education</a:t>
          </a:r>
        </a:p>
      </dgm:t>
    </dgm:pt>
    <dgm:pt modelId="{E05E46E4-379C-4C37-96CC-08E495EF3830}" type="parTrans" cxnId="{A76F5477-BBCB-4F20-9CF8-053F7623A656}">
      <dgm:prSet/>
      <dgm:spPr/>
      <dgm:t>
        <a:bodyPr/>
        <a:lstStyle/>
        <a:p>
          <a:endParaRPr lang="en-US"/>
        </a:p>
      </dgm:t>
    </dgm:pt>
    <dgm:pt modelId="{E4E13647-B9BF-442F-AABF-AF711F75F617}" type="sibTrans" cxnId="{A76F5477-BBCB-4F20-9CF8-053F7623A656}">
      <dgm:prSet/>
      <dgm:spPr/>
      <dgm:t>
        <a:bodyPr/>
        <a:lstStyle/>
        <a:p>
          <a:endParaRPr lang="en-US"/>
        </a:p>
      </dgm:t>
    </dgm:pt>
    <dgm:pt modelId="{19F02E74-ED26-413D-A853-2C759D39D1D4}">
      <dgm:prSet phldrT="[Text]"/>
      <dgm:spPr/>
      <dgm:t>
        <a:bodyPr/>
        <a:lstStyle/>
        <a:p>
          <a:r>
            <a:rPr lang="en-US" b="1" dirty="0"/>
            <a:t>Number and Topics for drills</a:t>
          </a:r>
        </a:p>
      </dgm:t>
    </dgm:pt>
    <dgm:pt modelId="{6FC406D4-6724-406F-9313-9468333F77D1}" type="parTrans" cxnId="{556FC1C1-C425-4E7E-9EA6-A994B7EADB2D}">
      <dgm:prSet/>
      <dgm:spPr/>
      <dgm:t>
        <a:bodyPr/>
        <a:lstStyle/>
        <a:p>
          <a:endParaRPr lang="en-US"/>
        </a:p>
      </dgm:t>
    </dgm:pt>
    <dgm:pt modelId="{F0F80624-3A85-44BB-8182-D5720C3CAE3F}" type="sibTrans" cxnId="{556FC1C1-C425-4E7E-9EA6-A994B7EADB2D}">
      <dgm:prSet/>
      <dgm:spPr/>
      <dgm:t>
        <a:bodyPr/>
        <a:lstStyle/>
        <a:p>
          <a:endParaRPr lang="en-US"/>
        </a:p>
      </dgm:t>
    </dgm:pt>
    <dgm:pt modelId="{2524E83A-A0B6-45B9-B016-6A7B8B16E6A6}">
      <dgm:prSet phldrT="[Text]"/>
      <dgm:spPr/>
      <dgm:t>
        <a:bodyPr/>
        <a:lstStyle/>
        <a:p>
          <a:r>
            <a:rPr lang="en-US" b="1" dirty="0"/>
            <a:t>Timely Treatment of Severe Hypertension</a:t>
          </a:r>
        </a:p>
      </dgm:t>
    </dgm:pt>
    <dgm:pt modelId="{2D4FA9F5-103E-4125-BCA1-D6CBC597780F}" type="parTrans" cxnId="{1B7AC005-D4F3-4D62-9488-F614964F1044}">
      <dgm:prSet/>
      <dgm:spPr/>
      <dgm:t>
        <a:bodyPr/>
        <a:lstStyle/>
        <a:p>
          <a:endParaRPr lang="en-US"/>
        </a:p>
      </dgm:t>
    </dgm:pt>
    <dgm:pt modelId="{5708274C-2FF9-43F8-AB66-3F576E46417E}" type="sibTrans" cxnId="{1B7AC005-D4F3-4D62-9488-F614964F1044}">
      <dgm:prSet/>
      <dgm:spPr/>
      <dgm:t>
        <a:bodyPr/>
        <a:lstStyle/>
        <a:p>
          <a:endParaRPr lang="en-US"/>
        </a:p>
      </dgm:t>
    </dgm:pt>
    <dgm:pt modelId="{1A912884-133B-4C3B-9F83-CB4CFFF4A31C}">
      <dgm:prSet/>
      <dgm:spPr/>
      <dgm:t>
        <a:bodyPr/>
        <a:lstStyle/>
        <a:p>
          <a:r>
            <a:rPr lang="en-US" b="1" dirty="0"/>
            <a:t>Outcome</a:t>
          </a:r>
        </a:p>
      </dgm:t>
    </dgm:pt>
    <dgm:pt modelId="{E72BCE70-A78E-41CA-B610-623CDF137EBE}" type="parTrans" cxnId="{4A7A62FB-D577-4F7F-B296-6EDF2E923E3D}">
      <dgm:prSet/>
      <dgm:spPr/>
      <dgm:t>
        <a:bodyPr/>
        <a:lstStyle/>
        <a:p>
          <a:endParaRPr lang="en-US"/>
        </a:p>
      </dgm:t>
    </dgm:pt>
    <dgm:pt modelId="{9975BFB2-0856-4550-8D49-74C624C8A1E9}" type="sibTrans" cxnId="{4A7A62FB-D577-4F7F-B296-6EDF2E923E3D}">
      <dgm:prSet/>
      <dgm:spPr/>
      <dgm:t>
        <a:bodyPr/>
        <a:lstStyle/>
        <a:p>
          <a:endParaRPr lang="en-US"/>
        </a:p>
      </dgm:t>
    </dgm:pt>
    <dgm:pt modelId="{E2F6EADF-1CE8-412E-89E7-71D77AFE8CC7}">
      <dgm:prSet phldrT="[Text]"/>
      <dgm:spPr/>
      <dgm:t>
        <a:bodyPr/>
        <a:lstStyle/>
        <a:p>
          <a:r>
            <a:rPr lang="en-US" b="1" dirty="0"/>
            <a:t>ED screening for pregnancy status</a:t>
          </a:r>
        </a:p>
      </dgm:t>
    </dgm:pt>
    <dgm:pt modelId="{3C120145-860C-4286-85E9-821548BD2670}" type="parTrans" cxnId="{1FEEFEF3-930B-40FD-940F-2189FEB73467}">
      <dgm:prSet/>
      <dgm:spPr/>
      <dgm:t>
        <a:bodyPr/>
        <a:lstStyle/>
        <a:p>
          <a:endParaRPr lang="en-US"/>
        </a:p>
      </dgm:t>
    </dgm:pt>
    <dgm:pt modelId="{1062E4E3-9A6D-4BAD-8A9F-870133E26566}" type="sibTrans" cxnId="{1FEEFEF3-930B-40FD-940F-2189FEB73467}">
      <dgm:prSet/>
      <dgm:spPr/>
      <dgm:t>
        <a:bodyPr/>
        <a:lstStyle/>
        <a:p>
          <a:endParaRPr lang="en-US"/>
        </a:p>
      </dgm:t>
    </dgm:pt>
    <dgm:pt modelId="{DCD86198-3A89-4F7B-B4F0-717F362B4378}">
      <dgm:prSet phldrT="[Text]"/>
      <dgm:spPr/>
      <dgm:t>
        <a:bodyPr/>
        <a:lstStyle/>
        <a:p>
          <a:r>
            <a:rPr lang="en-US" b="1" dirty="0"/>
            <a:t>Unit Policy and Procedure</a:t>
          </a:r>
        </a:p>
      </dgm:t>
    </dgm:pt>
    <dgm:pt modelId="{C59752DE-09DD-4576-83C8-AF92C08CAFD7}" type="parTrans" cxnId="{55A2916D-95C7-481E-84C9-8470D8FD7BF7}">
      <dgm:prSet/>
      <dgm:spPr/>
      <dgm:t>
        <a:bodyPr/>
        <a:lstStyle/>
        <a:p>
          <a:endParaRPr lang="en-US"/>
        </a:p>
      </dgm:t>
    </dgm:pt>
    <dgm:pt modelId="{092D1AF2-6481-49C2-8D83-16E04E364605}" type="sibTrans" cxnId="{55A2916D-95C7-481E-84C9-8470D8FD7BF7}">
      <dgm:prSet/>
      <dgm:spPr/>
      <dgm:t>
        <a:bodyPr/>
        <a:lstStyle/>
        <a:p>
          <a:endParaRPr lang="en-US"/>
        </a:p>
      </dgm:t>
    </dgm:pt>
    <dgm:pt modelId="{288ABB7E-FF7D-40DA-9E63-64DCA70CE745}">
      <dgm:prSet phldrT="[Text]"/>
      <dgm:spPr/>
      <dgm:t>
        <a:bodyPr/>
        <a:lstStyle/>
        <a:p>
          <a:r>
            <a:rPr lang="en-US" b="1" dirty="0"/>
            <a:t>Postpartum BP and symptom check</a:t>
          </a:r>
        </a:p>
      </dgm:t>
    </dgm:pt>
    <dgm:pt modelId="{95D37C9A-BD46-45CE-9EA9-CBD86A268094}" type="parTrans" cxnId="{0D2261C2-FB52-4236-A439-A7CD64DB4D84}">
      <dgm:prSet/>
      <dgm:spPr/>
      <dgm:t>
        <a:bodyPr/>
        <a:lstStyle/>
        <a:p>
          <a:endParaRPr lang="en-US"/>
        </a:p>
      </dgm:t>
    </dgm:pt>
    <dgm:pt modelId="{28BE10A8-9FA0-4AF7-AF76-02C586241326}" type="sibTrans" cxnId="{0D2261C2-FB52-4236-A439-A7CD64DB4D84}">
      <dgm:prSet/>
      <dgm:spPr/>
      <dgm:t>
        <a:bodyPr/>
        <a:lstStyle/>
        <a:p>
          <a:endParaRPr lang="en-US"/>
        </a:p>
      </dgm:t>
    </dgm:pt>
    <dgm:pt modelId="{91A272DC-2C3B-4773-80E1-C767477BC84A}">
      <dgm:prSet/>
      <dgm:spPr/>
      <dgm:t>
        <a:bodyPr/>
        <a:lstStyle/>
        <a:p>
          <a:r>
            <a:rPr lang="en-US" b="1" dirty="0"/>
            <a:t>Overall </a:t>
          </a:r>
          <a:r>
            <a:rPr lang="en-US" b="1" dirty="0" err="1"/>
            <a:t>SMM</a:t>
          </a:r>
          <a:endParaRPr lang="en-US" b="1" dirty="0"/>
        </a:p>
      </dgm:t>
    </dgm:pt>
    <dgm:pt modelId="{9E45ECED-92C3-4FCC-9E40-57A6E60381E5}" type="parTrans" cxnId="{0EF35593-F86E-4CB6-BC82-FB238BAA87ED}">
      <dgm:prSet/>
      <dgm:spPr/>
      <dgm:t>
        <a:bodyPr/>
        <a:lstStyle/>
        <a:p>
          <a:endParaRPr lang="en-US"/>
        </a:p>
      </dgm:t>
    </dgm:pt>
    <dgm:pt modelId="{3AA12995-2492-4560-BEC1-D0E86B89F8FC}" type="sibTrans" cxnId="{0EF35593-F86E-4CB6-BC82-FB238BAA87ED}">
      <dgm:prSet/>
      <dgm:spPr/>
      <dgm:t>
        <a:bodyPr/>
        <a:lstStyle/>
        <a:p>
          <a:endParaRPr lang="en-US"/>
        </a:p>
      </dgm:t>
    </dgm:pt>
    <dgm:pt modelId="{B1C46F08-8A42-4887-8362-4B10EC95DB2C}">
      <dgm:prSet/>
      <dgm:spPr/>
      <dgm:t>
        <a:bodyPr/>
        <a:lstStyle/>
        <a:p>
          <a:r>
            <a:rPr lang="en-US" b="1" dirty="0" err="1"/>
            <a:t>SMM</a:t>
          </a:r>
          <a:r>
            <a:rPr lang="en-US" b="1" dirty="0"/>
            <a:t> among those with preeclampsia, eclampsia and </a:t>
          </a:r>
          <a:r>
            <a:rPr lang="en-US" b="1" dirty="0" err="1"/>
            <a:t>HELLP</a:t>
          </a:r>
          <a:r>
            <a:rPr lang="en-US" b="1" dirty="0"/>
            <a:t> syndrome</a:t>
          </a:r>
        </a:p>
      </dgm:t>
    </dgm:pt>
    <dgm:pt modelId="{7974A638-4A23-48AD-AE6D-9186FA118547}" type="parTrans" cxnId="{6544E64F-E9F6-467D-B3AC-13ECF0AF7D66}">
      <dgm:prSet/>
      <dgm:spPr/>
      <dgm:t>
        <a:bodyPr/>
        <a:lstStyle/>
        <a:p>
          <a:endParaRPr lang="en-US"/>
        </a:p>
      </dgm:t>
    </dgm:pt>
    <dgm:pt modelId="{0B4A69F8-F564-4298-B5C2-2A468AE255CB}" type="sibTrans" cxnId="{6544E64F-E9F6-467D-B3AC-13ECF0AF7D66}">
      <dgm:prSet/>
      <dgm:spPr/>
      <dgm:t>
        <a:bodyPr/>
        <a:lstStyle/>
        <a:p>
          <a:endParaRPr lang="en-US"/>
        </a:p>
      </dgm:t>
    </dgm:pt>
    <dgm:pt modelId="{38F03B17-5EE5-4F77-A2E7-B3CF48935D67}">
      <dgm:prSet phldrT="[Text]"/>
      <dgm:spPr/>
      <dgm:t>
        <a:bodyPr/>
        <a:lstStyle/>
        <a:p>
          <a:r>
            <a:rPr lang="en-US" b="1" dirty="0">
              <a:highlight>
                <a:srgbClr val="FF00FF"/>
              </a:highlight>
            </a:rPr>
            <a:t>Screening for SDoH</a:t>
          </a:r>
        </a:p>
      </dgm:t>
    </dgm:pt>
    <dgm:pt modelId="{BDC6F073-7EE4-47BB-A49A-DE3395D728E5}" type="parTrans" cxnId="{E1D5CFEF-2CF9-4C82-842F-00EA4500AFC8}">
      <dgm:prSet/>
      <dgm:spPr/>
      <dgm:t>
        <a:bodyPr/>
        <a:lstStyle/>
        <a:p>
          <a:endParaRPr lang="en-US"/>
        </a:p>
      </dgm:t>
    </dgm:pt>
    <dgm:pt modelId="{D623DE42-FC86-496D-A3EC-84A3FE86C322}" type="sibTrans" cxnId="{E1D5CFEF-2CF9-4C82-842F-00EA4500AFC8}">
      <dgm:prSet/>
      <dgm:spPr/>
      <dgm:t>
        <a:bodyPr/>
        <a:lstStyle/>
        <a:p>
          <a:endParaRPr lang="en-US"/>
        </a:p>
      </dgm:t>
    </dgm:pt>
    <dgm:pt modelId="{D7100D9E-1204-46CA-806B-80A4913890D1}" type="pres">
      <dgm:prSet presAssocID="{DD94D590-C05B-4C82-9E89-F66DAF3CFF08}" presName="Name0" presStyleCnt="0">
        <dgm:presLayoutVars>
          <dgm:dir/>
          <dgm:animLvl val="lvl"/>
          <dgm:resizeHandles val="exact"/>
        </dgm:presLayoutVars>
      </dgm:prSet>
      <dgm:spPr/>
    </dgm:pt>
    <dgm:pt modelId="{23D43C0C-A105-4C83-A614-0C3A607503A5}" type="pres">
      <dgm:prSet presAssocID="{7A38F1D6-A31B-40AB-9FD2-816123FC3591}" presName="composite" presStyleCnt="0"/>
      <dgm:spPr/>
    </dgm:pt>
    <dgm:pt modelId="{D4B2DC1A-2311-4ADB-86A4-78DD3FAF7933}" type="pres">
      <dgm:prSet presAssocID="{7A38F1D6-A31B-40AB-9FD2-816123FC3591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</dgm:pt>
    <dgm:pt modelId="{06C882D6-71E2-4781-927E-C61DEB2EFE78}" type="pres">
      <dgm:prSet presAssocID="{7A38F1D6-A31B-40AB-9FD2-816123FC3591}" presName="desTx" presStyleLbl="alignAccFollowNode1" presStyleIdx="0" presStyleCnt="3">
        <dgm:presLayoutVars>
          <dgm:bulletEnabled val="1"/>
        </dgm:presLayoutVars>
      </dgm:prSet>
      <dgm:spPr/>
    </dgm:pt>
    <dgm:pt modelId="{AFA24555-986A-4580-9908-BC7142125534}" type="pres">
      <dgm:prSet presAssocID="{E9882F78-26FB-4BF8-98F7-B029E05E02A3}" presName="space" presStyleCnt="0"/>
      <dgm:spPr/>
    </dgm:pt>
    <dgm:pt modelId="{F8AFE51D-631D-425E-AFC6-830605F0F72B}" type="pres">
      <dgm:prSet presAssocID="{7683D103-79A8-45D4-9045-D2FD78B1FA04}" presName="composite" presStyleCnt="0"/>
      <dgm:spPr/>
    </dgm:pt>
    <dgm:pt modelId="{0E4566F1-7CB7-4409-BC1F-96A54C9FE0E5}" type="pres">
      <dgm:prSet presAssocID="{7683D103-79A8-45D4-9045-D2FD78B1FA04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</dgm:pt>
    <dgm:pt modelId="{7D80B4BE-B56D-4ACE-9D72-3359400B2BA7}" type="pres">
      <dgm:prSet presAssocID="{7683D103-79A8-45D4-9045-D2FD78B1FA04}" presName="desTx" presStyleLbl="alignAccFollowNode1" presStyleIdx="1" presStyleCnt="3">
        <dgm:presLayoutVars>
          <dgm:bulletEnabled val="1"/>
        </dgm:presLayoutVars>
      </dgm:prSet>
      <dgm:spPr/>
    </dgm:pt>
    <dgm:pt modelId="{E09F449A-FD91-46E9-A9DF-18FA6AD56AF5}" type="pres">
      <dgm:prSet presAssocID="{7111D232-E6EF-4140-823A-26D0D7B3BD44}" presName="space" presStyleCnt="0"/>
      <dgm:spPr/>
    </dgm:pt>
    <dgm:pt modelId="{72D1AB0B-E549-4818-8FAD-3CC1C835774B}" type="pres">
      <dgm:prSet presAssocID="{1A912884-133B-4C3B-9F83-CB4CFFF4A31C}" presName="composite" presStyleCnt="0"/>
      <dgm:spPr/>
    </dgm:pt>
    <dgm:pt modelId="{40A47992-30B7-4717-9D6F-ABC981600C6C}" type="pres">
      <dgm:prSet presAssocID="{1A912884-133B-4C3B-9F83-CB4CFFF4A31C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</dgm:pt>
    <dgm:pt modelId="{2129C436-E3BA-48D0-8C82-6348AD2AB0C8}" type="pres">
      <dgm:prSet presAssocID="{1A912884-133B-4C3B-9F83-CB4CFFF4A31C}" presName="desTx" presStyleLbl="alignAccFollowNode1" presStyleIdx="2" presStyleCnt="3">
        <dgm:presLayoutVars>
          <dgm:bulletEnabled val="1"/>
        </dgm:presLayoutVars>
      </dgm:prSet>
      <dgm:spPr/>
    </dgm:pt>
  </dgm:ptLst>
  <dgm:cxnLst>
    <dgm:cxn modelId="{1B7AC005-D4F3-4D62-9488-F614964F1044}" srcId="{7683D103-79A8-45D4-9045-D2FD78B1FA04}" destId="{2524E83A-A0B6-45B9-B016-6A7B8B16E6A6}" srcOrd="2" destOrd="0" parTransId="{2D4FA9F5-103E-4125-BCA1-D6CBC597780F}" sibTransId="{5708274C-2FF9-43F8-AB66-3F576E46417E}"/>
    <dgm:cxn modelId="{CE550F0F-5F23-4534-A073-11911FBCF1D7}" type="presOf" srcId="{4DA9D669-4282-4116-BCC7-43D5D0BE2361}" destId="{7D80B4BE-B56D-4ACE-9D72-3359400B2BA7}" srcOrd="0" destOrd="0" presId="urn:microsoft.com/office/officeart/2005/8/layout/hList1"/>
    <dgm:cxn modelId="{75339746-04C4-4B56-B290-C09422E4DF12}" srcId="{7A38F1D6-A31B-40AB-9FD2-816123FC3591}" destId="{031752BE-0A65-4344-8EBE-ED0E6327B674}" srcOrd="0" destOrd="0" parTransId="{B1C0DF51-3D9E-4C5B-A7D2-8B013BDB6B32}" sibTransId="{917103AC-D1BA-4AE2-A253-C1D26FBBA160}"/>
    <dgm:cxn modelId="{55A2916D-95C7-481E-84C9-8470D8FD7BF7}" srcId="{7A38F1D6-A31B-40AB-9FD2-816123FC3591}" destId="{DCD86198-3A89-4F7B-B4F0-717F362B4378}" srcOrd="4" destOrd="0" parTransId="{C59752DE-09DD-4576-83C8-AF92C08CAFD7}" sibTransId="{092D1AF2-6481-49C2-8D83-16E04E364605}"/>
    <dgm:cxn modelId="{1BE8B64D-6DEE-4593-A827-2BACDB709DA8}" type="presOf" srcId="{38F03B17-5EE5-4F77-A2E7-B3CF48935D67}" destId="{06C882D6-71E2-4781-927E-C61DEB2EFE78}" srcOrd="0" destOrd="5" presId="urn:microsoft.com/office/officeart/2005/8/layout/hList1"/>
    <dgm:cxn modelId="{6544E64F-E9F6-467D-B3AC-13ECF0AF7D66}" srcId="{1A912884-133B-4C3B-9F83-CB4CFFF4A31C}" destId="{B1C46F08-8A42-4887-8362-4B10EC95DB2C}" srcOrd="1" destOrd="0" parTransId="{7974A638-4A23-48AD-AE6D-9186FA118547}" sibTransId="{0B4A69F8-F564-4298-B5C2-2A468AE255CB}"/>
    <dgm:cxn modelId="{F1A3CB50-F0DE-40D5-951D-825CEC68AC97}" type="presOf" srcId="{E2F6EADF-1CE8-412E-89E7-71D77AFE8CC7}" destId="{06C882D6-71E2-4781-927E-C61DEB2EFE78}" srcOrd="0" destOrd="3" presId="urn:microsoft.com/office/officeart/2005/8/layout/hList1"/>
    <dgm:cxn modelId="{74443374-5603-4A73-A0C1-E928BAF16596}" type="presOf" srcId="{7A38F1D6-A31B-40AB-9FD2-816123FC3591}" destId="{D4B2DC1A-2311-4ADB-86A4-78DD3FAF7933}" srcOrd="0" destOrd="0" presId="urn:microsoft.com/office/officeart/2005/8/layout/hList1"/>
    <dgm:cxn modelId="{4AC3D855-AFE4-4BC8-8118-7CA38CBF6D05}" type="presOf" srcId="{19F02E74-ED26-413D-A853-2C759D39D1D4}" destId="{7D80B4BE-B56D-4ACE-9D72-3359400B2BA7}" srcOrd="0" destOrd="1" presId="urn:microsoft.com/office/officeart/2005/8/layout/hList1"/>
    <dgm:cxn modelId="{A76F5477-BBCB-4F20-9CF8-053F7623A656}" srcId="{7683D103-79A8-45D4-9045-D2FD78B1FA04}" destId="{4DA9D669-4282-4116-BCC7-43D5D0BE2361}" srcOrd="0" destOrd="0" parTransId="{E05E46E4-379C-4C37-96CC-08E495EF3830}" sibTransId="{E4E13647-B9BF-442F-AABF-AF711F75F617}"/>
    <dgm:cxn modelId="{B56F2E81-1708-4E63-99ED-CBE0761B73CF}" srcId="{DD94D590-C05B-4C82-9E89-F66DAF3CFF08}" destId="{7A38F1D6-A31B-40AB-9FD2-816123FC3591}" srcOrd="0" destOrd="0" parTransId="{CEF9A0B6-A922-4914-98E5-C0B1A1F9FDDD}" sibTransId="{E9882F78-26FB-4BF8-98F7-B029E05E02A3}"/>
    <dgm:cxn modelId="{927AB085-A556-4ADF-BF89-9401AF97E8A9}" type="presOf" srcId="{DCD86198-3A89-4F7B-B4F0-717F362B4378}" destId="{06C882D6-71E2-4781-927E-C61DEB2EFE78}" srcOrd="0" destOrd="4" presId="urn:microsoft.com/office/officeart/2005/8/layout/hList1"/>
    <dgm:cxn modelId="{A5469D86-F42B-4597-A1C8-B5999416C6B4}" srcId="{7A38F1D6-A31B-40AB-9FD2-816123FC3591}" destId="{24548A63-DC41-4478-ACC2-B62F360B6023}" srcOrd="1" destOrd="0" parTransId="{9338C950-DD7E-4EC2-850F-59FDFA0D2E1B}" sibTransId="{14A3498D-91DE-44BF-85CC-1C34F65C5CD8}"/>
    <dgm:cxn modelId="{0EF35593-F86E-4CB6-BC82-FB238BAA87ED}" srcId="{1A912884-133B-4C3B-9F83-CB4CFFF4A31C}" destId="{91A272DC-2C3B-4773-80E1-C767477BC84A}" srcOrd="0" destOrd="0" parTransId="{9E45ECED-92C3-4FCC-9E40-57A6E60381E5}" sibTransId="{3AA12995-2492-4560-BEC1-D0E86B89F8FC}"/>
    <dgm:cxn modelId="{1F81FB93-7911-4E7B-A63B-A4D108013497}" type="presOf" srcId="{7683D103-79A8-45D4-9045-D2FD78B1FA04}" destId="{0E4566F1-7CB7-4409-BC1F-96A54C9FE0E5}" srcOrd="0" destOrd="0" presId="urn:microsoft.com/office/officeart/2005/8/layout/hList1"/>
    <dgm:cxn modelId="{751A5198-4EC6-4766-903B-AF8A72005B04}" type="presOf" srcId="{24548A63-DC41-4478-ACC2-B62F360B6023}" destId="{06C882D6-71E2-4781-927E-C61DEB2EFE78}" srcOrd="0" destOrd="1" presId="urn:microsoft.com/office/officeart/2005/8/layout/hList1"/>
    <dgm:cxn modelId="{D184F199-5A81-4B00-AA8D-CBF1E158DE95}" type="presOf" srcId="{DD94D590-C05B-4C82-9E89-F66DAF3CFF08}" destId="{D7100D9E-1204-46CA-806B-80A4913890D1}" srcOrd="0" destOrd="0" presId="urn:microsoft.com/office/officeart/2005/8/layout/hList1"/>
    <dgm:cxn modelId="{3C95539E-6067-428B-AFAB-9D518C8A9944}" type="presOf" srcId="{91A272DC-2C3B-4773-80E1-C767477BC84A}" destId="{2129C436-E3BA-48D0-8C82-6348AD2AB0C8}" srcOrd="0" destOrd="0" presId="urn:microsoft.com/office/officeart/2005/8/layout/hList1"/>
    <dgm:cxn modelId="{909473A0-7F78-488E-AE27-816C0093F671}" type="presOf" srcId="{031752BE-0A65-4344-8EBE-ED0E6327B674}" destId="{06C882D6-71E2-4781-927E-C61DEB2EFE78}" srcOrd="0" destOrd="0" presId="urn:microsoft.com/office/officeart/2005/8/layout/hList1"/>
    <dgm:cxn modelId="{7B38FAA7-BBAB-4E99-A194-6CB1AFDDE769}" type="presOf" srcId="{2524E83A-A0B6-45B9-B016-6A7B8B16E6A6}" destId="{7D80B4BE-B56D-4ACE-9D72-3359400B2BA7}" srcOrd="0" destOrd="2" presId="urn:microsoft.com/office/officeart/2005/8/layout/hList1"/>
    <dgm:cxn modelId="{0E14BEBB-3736-4BBE-A867-0343C7436C23}" type="presOf" srcId="{B1C46F08-8A42-4887-8362-4B10EC95DB2C}" destId="{2129C436-E3BA-48D0-8C82-6348AD2AB0C8}" srcOrd="0" destOrd="1" presId="urn:microsoft.com/office/officeart/2005/8/layout/hList1"/>
    <dgm:cxn modelId="{556FC1C1-C425-4E7E-9EA6-A994B7EADB2D}" srcId="{7683D103-79A8-45D4-9045-D2FD78B1FA04}" destId="{19F02E74-ED26-413D-A853-2C759D39D1D4}" srcOrd="1" destOrd="0" parTransId="{6FC406D4-6724-406F-9313-9468333F77D1}" sibTransId="{F0F80624-3A85-44BB-8182-D5720C3CAE3F}"/>
    <dgm:cxn modelId="{0D2261C2-FB52-4236-A439-A7CD64DB4D84}" srcId="{7683D103-79A8-45D4-9045-D2FD78B1FA04}" destId="{288ABB7E-FF7D-40DA-9E63-64DCA70CE745}" srcOrd="3" destOrd="0" parTransId="{95D37C9A-BD46-45CE-9EA9-CBD86A268094}" sibTransId="{28BE10A8-9FA0-4AF7-AF76-02C586241326}"/>
    <dgm:cxn modelId="{84A4D9CA-E654-4EB0-A05D-C40F0CD53561}" type="presOf" srcId="{288ABB7E-FF7D-40DA-9E63-64DCA70CE745}" destId="{7D80B4BE-B56D-4ACE-9D72-3359400B2BA7}" srcOrd="0" destOrd="3" presId="urn:microsoft.com/office/officeart/2005/8/layout/hList1"/>
    <dgm:cxn modelId="{E1D5CFEF-2CF9-4C82-842F-00EA4500AFC8}" srcId="{7A38F1D6-A31B-40AB-9FD2-816123FC3591}" destId="{38F03B17-5EE5-4F77-A2E7-B3CF48935D67}" srcOrd="5" destOrd="0" parTransId="{BDC6F073-7EE4-47BB-A49A-DE3395D728E5}" sibTransId="{D623DE42-FC86-496D-A3EC-84A3FE86C322}"/>
    <dgm:cxn modelId="{DB066BF3-514B-41A9-A260-CAE0EE6FC488}" type="presOf" srcId="{1A912884-133B-4C3B-9F83-CB4CFFF4A31C}" destId="{40A47992-30B7-4717-9D6F-ABC981600C6C}" srcOrd="0" destOrd="0" presId="urn:microsoft.com/office/officeart/2005/8/layout/hList1"/>
    <dgm:cxn modelId="{1FEEFEF3-930B-40FD-940F-2189FEB73467}" srcId="{7A38F1D6-A31B-40AB-9FD2-816123FC3591}" destId="{E2F6EADF-1CE8-412E-89E7-71D77AFE8CC7}" srcOrd="3" destOrd="0" parTransId="{3C120145-860C-4286-85E9-821548BD2670}" sibTransId="{1062E4E3-9A6D-4BAD-8A9F-870133E26566}"/>
    <dgm:cxn modelId="{58580CF4-127F-49D6-8987-197C001968DC}" srcId="{7A38F1D6-A31B-40AB-9FD2-816123FC3591}" destId="{45FA30D8-CEA9-4062-8829-BF85EF378F6D}" srcOrd="2" destOrd="0" parTransId="{0EC5CA92-34A8-4330-9C2B-F5536E2D7156}" sibTransId="{146B19F8-76C9-4152-8DDA-AF228E7115F9}"/>
    <dgm:cxn modelId="{E14F71F9-F955-4E31-90D3-9C5FF21E3C74}" type="presOf" srcId="{45FA30D8-CEA9-4062-8829-BF85EF378F6D}" destId="{06C882D6-71E2-4781-927E-C61DEB2EFE78}" srcOrd="0" destOrd="2" presId="urn:microsoft.com/office/officeart/2005/8/layout/hList1"/>
    <dgm:cxn modelId="{4A7A62FB-D577-4F7F-B296-6EDF2E923E3D}" srcId="{DD94D590-C05B-4C82-9E89-F66DAF3CFF08}" destId="{1A912884-133B-4C3B-9F83-CB4CFFF4A31C}" srcOrd="2" destOrd="0" parTransId="{E72BCE70-A78E-41CA-B610-623CDF137EBE}" sibTransId="{9975BFB2-0856-4550-8D49-74C624C8A1E9}"/>
    <dgm:cxn modelId="{56668FFB-D2FC-4341-9FCD-39D9F3E6215F}" srcId="{DD94D590-C05B-4C82-9E89-F66DAF3CFF08}" destId="{7683D103-79A8-45D4-9045-D2FD78B1FA04}" srcOrd="1" destOrd="0" parTransId="{9D421C71-A278-474C-BCF3-837C24ABC973}" sibTransId="{7111D232-E6EF-4140-823A-26D0D7B3BD44}"/>
    <dgm:cxn modelId="{2FF74474-02CB-4DA6-BBBE-B13C862012A8}" type="presParOf" srcId="{D7100D9E-1204-46CA-806B-80A4913890D1}" destId="{23D43C0C-A105-4C83-A614-0C3A607503A5}" srcOrd="0" destOrd="0" presId="urn:microsoft.com/office/officeart/2005/8/layout/hList1"/>
    <dgm:cxn modelId="{C6E3C8EC-BC86-4C8B-A3BF-78E9ED161C5C}" type="presParOf" srcId="{23D43C0C-A105-4C83-A614-0C3A607503A5}" destId="{D4B2DC1A-2311-4ADB-86A4-78DD3FAF7933}" srcOrd="0" destOrd="0" presId="urn:microsoft.com/office/officeart/2005/8/layout/hList1"/>
    <dgm:cxn modelId="{95EAF7DA-8F07-4432-95C6-2C8186F7FD78}" type="presParOf" srcId="{23D43C0C-A105-4C83-A614-0C3A607503A5}" destId="{06C882D6-71E2-4781-927E-C61DEB2EFE78}" srcOrd="1" destOrd="0" presId="urn:microsoft.com/office/officeart/2005/8/layout/hList1"/>
    <dgm:cxn modelId="{C51ADEB8-C76C-4382-B02E-868805414CF6}" type="presParOf" srcId="{D7100D9E-1204-46CA-806B-80A4913890D1}" destId="{AFA24555-986A-4580-9908-BC7142125534}" srcOrd="1" destOrd="0" presId="urn:microsoft.com/office/officeart/2005/8/layout/hList1"/>
    <dgm:cxn modelId="{B9A7F5D8-9D2A-408E-8D54-C62537073FC2}" type="presParOf" srcId="{D7100D9E-1204-46CA-806B-80A4913890D1}" destId="{F8AFE51D-631D-425E-AFC6-830605F0F72B}" srcOrd="2" destOrd="0" presId="urn:microsoft.com/office/officeart/2005/8/layout/hList1"/>
    <dgm:cxn modelId="{1A657D01-0FE2-40E7-A022-F50FDB001024}" type="presParOf" srcId="{F8AFE51D-631D-425E-AFC6-830605F0F72B}" destId="{0E4566F1-7CB7-4409-BC1F-96A54C9FE0E5}" srcOrd="0" destOrd="0" presId="urn:microsoft.com/office/officeart/2005/8/layout/hList1"/>
    <dgm:cxn modelId="{2DD87AA0-F4A1-4FAC-9B4A-77DDE425747E}" type="presParOf" srcId="{F8AFE51D-631D-425E-AFC6-830605F0F72B}" destId="{7D80B4BE-B56D-4ACE-9D72-3359400B2BA7}" srcOrd="1" destOrd="0" presId="urn:microsoft.com/office/officeart/2005/8/layout/hList1"/>
    <dgm:cxn modelId="{B88CD1CA-01B9-4BD1-8D2B-6FEE5B1581C4}" type="presParOf" srcId="{D7100D9E-1204-46CA-806B-80A4913890D1}" destId="{E09F449A-FD91-46E9-A9DF-18FA6AD56AF5}" srcOrd="3" destOrd="0" presId="urn:microsoft.com/office/officeart/2005/8/layout/hList1"/>
    <dgm:cxn modelId="{B7080A06-A027-4543-865C-7261F527A595}" type="presParOf" srcId="{D7100D9E-1204-46CA-806B-80A4913890D1}" destId="{72D1AB0B-E549-4818-8FAD-3CC1C835774B}" srcOrd="4" destOrd="0" presId="urn:microsoft.com/office/officeart/2005/8/layout/hList1"/>
    <dgm:cxn modelId="{D43A4A63-FF25-402B-BCF4-E04A602B9E76}" type="presParOf" srcId="{72D1AB0B-E549-4818-8FAD-3CC1C835774B}" destId="{40A47992-30B7-4717-9D6F-ABC981600C6C}" srcOrd="0" destOrd="0" presId="urn:microsoft.com/office/officeart/2005/8/layout/hList1"/>
    <dgm:cxn modelId="{51B210CD-76FD-4B22-91A2-2AAC20DC5C80}" type="presParOf" srcId="{72D1AB0B-E549-4818-8FAD-3CC1C835774B}" destId="{2129C436-E3BA-48D0-8C82-6348AD2AB0C8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DD94D590-C05B-4C82-9E89-F66DAF3CFF08}" type="doc">
      <dgm:prSet loTypeId="urn:microsoft.com/office/officeart/2005/8/layout/hList1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7A38F1D6-A31B-40AB-9FD2-816123FC3591}">
      <dgm:prSet phldrT="[Text]"/>
      <dgm:spPr/>
      <dgm:t>
        <a:bodyPr/>
        <a:lstStyle/>
        <a:p>
          <a:r>
            <a:rPr lang="en-US" b="1" dirty="0"/>
            <a:t>Structure	</a:t>
          </a:r>
        </a:p>
      </dgm:t>
    </dgm:pt>
    <dgm:pt modelId="{CEF9A0B6-A922-4914-98E5-C0B1A1F9FDDD}" type="parTrans" cxnId="{B56F2E81-1708-4E63-99ED-CBE0761B73CF}">
      <dgm:prSet/>
      <dgm:spPr/>
      <dgm:t>
        <a:bodyPr/>
        <a:lstStyle/>
        <a:p>
          <a:endParaRPr lang="en-US"/>
        </a:p>
      </dgm:t>
    </dgm:pt>
    <dgm:pt modelId="{E9882F78-26FB-4BF8-98F7-B029E05E02A3}" type="sibTrans" cxnId="{B56F2E81-1708-4E63-99ED-CBE0761B73CF}">
      <dgm:prSet/>
      <dgm:spPr/>
      <dgm:t>
        <a:bodyPr/>
        <a:lstStyle/>
        <a:p>
          <a:endParaRPr lang="en-US"/>
        </a:p>
      </dgm:t>
    </dgm:pt>
    <dgm:pt modelId="{7683D103-79A8-45D4-9045-D2FD78B1FA04}">
      <dgm:prSet phldrT="[Text]"/>
      <dgm:spPr/>
      <dgm:t>
        <a:bodyPr/>
        <a:lstStyle/>
        <a:p>
          <a:r>
            <a:rPr lang="en-US" b="1" dirty="0"/>
            <a:t>Process</a:t>
          </a:r>
        </a:p>
      </dgm:t>
    </dgm:pt>
    <dgm:pt modelId="{9D421C71-A278-474C-BCF3-837C24ABC973}" type="parTrans" cxnId="{56668FFB-D2FC-4341-9FCD-39D9F3E6215F}">
      <dgm:prSet/>
      <dgm:spPr/>
      <dgm:t>
        <a:bodyPr/>
        <a:lstStyle/>
        <a:p>
          <a:endParaRPr lang="en-US"/>
        </a:p>
      </dgm:t>
    </dgm:pt>
    <dgm:pt modelId="{7111D232-E6EF-4140-823A-26D0D7B3BD44}" type="sibTrans" cxnId="{56668FFB-D2FC-4341-9FCD-39D9F3E6215F}">
      <dgm:prSet/>
      <dgm:spPr/>
      <dgm:t>
        <a:bodyPr/>
        <a:lstStyle/>
        <a:p>
          <a:endParaRPr lang="en-US"/>
        </a:p>
      </dgm:t>
    </dgm:pt>
    <dgm:pt modelId="{1A912884-133B-4C3B-9F83-CB4CFFF4A31C}">
      <dgm:prSet/>
      <dgm:spPr/>
      <dgm:t>
        <a:bodyPr/>
        <a:lstStyle/>
        <a:p>
          <a:r>
            <a:rPr lang="en-US" b="1" dirty="0"/>
            <a:t>Outcome</a:t>
          </a:r>
        </a:p>
      </dgm:t>
    </dgm:pt>
    <dgm:pt modelId="{E72BCE70-A78E-41CA-B610-623CDF137EBE}" type="parTrans" cxnId="{4A7A62FB-D577-4F7F-B296-6EDF2E923E3D}">
      <dgm:prSet/>
      <dgm:spPr/>
      <dgm:t>
        <a:bodyPr/>
        <a:lstStyle/>
        <a:p>
          <a:endParaRPr lang="en-US"/>
        </a:p>
      </dgm:t>
    </dgm:pt>
    <dgm:pt modelId="{9975BFB2-0856-4550-8D49-74C624C8A1E9}" type="sibTrans" cxnId="{4A7A62FB-D577-4F7F-B296-6EDF2E923E3D}">
      <dgm:prSet/>
      <dgm:spPr/>
      <dgm:t>
        <a:bodyPr/>
        <a:lstStyle/>
        <a:p>
          <a:endParaRPr lang="en-US"/>
        </a:p>
      </dgm:t>
    </dgm:pt>
    <dgm:pt modelId="{91A272DC-2C3B-4773-80E1-C767477BC84A}">
      <dgm:prSet/>
      <dgm:spPr/>
      <dgm:t>
        <a:bodyPr/>
        <a:lstStyle/>
        <a:p>
          <a:r>
            <a:rPr lang="en-US" b="1" dirty="0"/>
            <a:t>Overall </a:t>
          </a:r>
          <a:r>
            <a:rPr lang="en-US" b="1" dirty="0" err="1"/>
            <a:t>SMM</a:t>
          </a:r>
          <a:endParaRPr lang="en-US" b="1" dirty="0"/>
        </a:p>
      </dgm:t>
    </dgm:pt>
    <dgm:pt modelId="{9E45ECED-92C3-4FCC-9E40-57A6E60381E5}" type="parTrans" cxnId="{0EF35593-F86E-4CB6-BC82-FB238BAA87ED}">
      <dgm:prSet/>
      <dgm:spPr/>
      <dgm:t>
        <a:bodyPr/>
        <a:lstStyle/>
        <a:p>
          <a:endParaRPr lang="en-US"/>
        </a:p>
      </dgm:t>
    </dgm:pt>
    <dgm:pt modelId="{3AA12995-2492-4560-BEC1-D0E86B89F8FC}" type="sibTrans" cxnId="{0EF35593-F86E-4CB6-BC82-FB238BAA87ED}">
      <dgm:prSet/>
      <dgm:spPr/>
      <dgm:t>
        <a:bodyPr/>
        <a:lstStyle/>
        <a:p>
          <a:endParaRPr lang="en-US"/>
        </a:p>
      </dgm:t>
    </dgm:pt>
    <dgm:pt modelId="{B1C46F08-8A42-4887-8362-4B10EC95DB2C}">
      <dgm:prSet/>
      <dgm:spPr/>
      <dgm:t>
        <a:bodyPr/>
        <a:lstStyle/>
        <a:p>
          <a:r>
            <a:rPr lang="en-US" b="1" dirty="0" err="1"/>
            <a:t>SMM</a:t>
          </a:r>
          <a:r>
            <a:rPr lang="en-US" b="1" dirty="0"/>
            <a:t> among those who experienced hemorrhage</a:t>
          </a:r>
        </a:p>
      </dgm:t>
    </dgm:pt>
    <dgm:pt modelId="{7974A638-4A23-48AD-AE6D-9186FA118547}" type="parTrans" cxnId="{6544E64F-E9F6-467D-B3AC-13ECF0AF7D66}">
      <dgm:prSet/>
      <dgm:spPr/>
      <dgm:t>
        <a:bodyPr/>
        <a:lstStyle/>
        <a:p>
          <a:endParaRPr lang="en-US"/>
        </a:p>
      </dgm:t>
    </dgm:pt>
    <dgm:pt modelId="{0B4A69F8-F564-4298-B5C2-2A468AE255CB}" type="sibTrans" cxnId="{6544E64F-E9F6-467D-B3AC-13ECF0AF7D66}">
      <dgm:prSet/>
      <dgm:spPr/>
      <dgm:t>
        <a:bodyPr/>
        <a:lstStyle/>
        <a:p>
          <a:endParaRPr lang="en-US"/>
        </a:p>
      </dgm:t>
    </dgm:pt>
    <dgm:pt modelId="{0D9A03C3-8EE2-4E48-90DD-74246F4D6BD4}">
      <dgm:prSet phldrT="[Text]"/>
      <dgm:spPr/>
      <dgm:t>
        <a:bodyPr/>
        <a:lstStyle/>
        <a:p>
          <a:r>
            <a:rPr lang="en-US" b="1" dirty="0"/>
            <a:t>Provider and Nursing Education</a:t>
          </a:r>
        </a:p>
      </dgm:t>
    </dgm:pt>
    <dgm:pt modelId="{AE1B3E02-6EFF-4547-A98D-AE12CF8CEB60}" type="parTrans" cxnId="{CA2CDB2F-AC4E-474C-8C5B-CA52CEF159FE}">
      <dgm:prSet/>
      <dgm:spPr/>
      <dgm:t>
        <a:bodyPr/>
        <a:lstStyle/>
        <a:p>
          <a:endParaRPr lang="en-US"/>
        </a:p>
      </dgm:t>
    </dgm:pt>
    <dgm:pt modelId="{CDFB55DD-DBD8-45F5-9244-B5066B2AF277}" type="sibTrans" cxnId="{CA2CDB2F-AC4E-474C-8C5B-CA52CEF159FE}">
      <dgm:prSet/>
      <dgm:spPr/>
      <dgm:t>
        <a:bodyPr/>
        <a:lstStyle/>
        <a:p>
          <a:endParaRPr lang="en-US"/>
        </a:p>
      </dgm:t>
    </dgm:pt>
    <dgm:pt modelId="{17B4C587-8B26-4A35-BFFF-B400B7BF026F}">
      <dgm:prSet phldrT="[Text]"/>
      <dgm:spPr/>
      <dgm:t>
        <a:bodyPr/>
        <a:lstStyle/>
        <a:p>
          <a:r>
            <a:rPr lang="en-US" b="1" dirty="0"/>
            <a:t>Number and topics for drills</a:t>
          </a:r>
        </a:p>
      </dgm:t>
    </dgm:pt>
    <dgm:pt modelId="{23998AA3-17D1-4B0F-AFC8-53C505EE0BB9}" type="parTrans" cxnId="{5A48EA9D-4DB1-45C7-9D10-0F8A376A93DD}">
      <dgm:prSet/>
      <dgm:spPr/>
      <dgm:t>
        <a:bodyPr/>
        <a:lstStyle/>
        <a:p>
          <a:endParaRPr lang="en-US"/>
        </a:p>
      </dgm:t>
    </dgm:pt>
    <dgm:pt modelId="{3C72E7E0-E1B3-4593-B4CC-82F2E104B7AB}" type="sibTrans" cxnId="{5A48EA9D-4DB1-45C7-9D10-0F8A376A93DD}">
      <dgm:prSet/>
      <dgm:spPr/>
      <dgm:t>
        <a:bodyPr/>
        <a:lstStyle/>
        <a:p>
          <a:endParaRPr lang="en-US"/>
        </a:p>
      </dgm:t>
    </dgm:pt>
    <dgm:pt modelId="{6E31B058-3103-4BE0-BDB4-343C7E026195}">
      <dgm:prSet phldrT="[Text]"/>
      <dgm:spPr/>
      <dgm:t>
        <a:bodyPr/>
        <a:lstStyle/>
        <a:p>
          <a:r>
            <a:rPr lang="en-US" b="1" dirty="0"/>
            <a:t>Risk assessment for hemorrhage</a:t>
          </a:r>
        </a:p>
      </dgm:t>
    </dgm:pt>
    <dgm:pt modelId="{D7BD131B-4D93-4379-8469-67B4D1A3180D}" type="parTrans" cxnId="{0646DDC8-4463-476D-901F-08E8DC862B1D}">
      <dgm:prSet/>
      <dgm:spPr/>
      <dgm:t>
        <a:bodyPr/>
        <a:lstStyle/>
        <a:p>
          <a:endParaRPr lang="en-US"/>
        </a:p>
      </dgm:t>
    </dgm:pt>
    <dgm:pt modelId="{B6413634-3F69-4E1A-972E-AC547BF936E9}" type="sibTrans" cxnId="{0646DDC8-4463-476D-901F-08E8DC862B1D}">
      <dgm:prSet/>
      <dgm:spPr/>
      <dgm:t>
        <a:bodyPr/>
        <a:lstStyle/>
        <a:p>
          <a:endParaRPr lang="en-US"/>
        </a:p>
      </dgm:t>
    </dgm:pt>
    <dgm:pt modelId="{478B6CA8-AABC-4F97-BEB4-5C611E62BC86}">
      <dgm:prSet phldrT="[Text]"/>
      <dgm:spPr/>
      <dgm:t>
        <a:bodyPr/>
        <a:lstStyle/>
        <a:p>
          <a:r>
            <a:rPr lang="en-US" b="1" dirty="0"/>
            <a:t>Patient Support</a:t>
          </a:r>
        </a:p>
      </dgm:t>
    </dgm:pt>
    <dgm:pt modelId="{C9DD1973-797A-40E1-9B7C-7B2B26781968}" type="parTrans" cxnId="{F7511120-CD28-4396-BD57-BE552608CE19}">
      <dgm:prSet/>
      <dgm:spPr/>
      <dgm:t>
        <a:bodyPr/>
        <a:lstStyle/>
        <a:p>
          <a:endParaRPr lang="en-US"/>
        </a:p>
      </dgm:t>
    </dgm:pt>
    <dgm:pt modelId="{1837C424-A9BD-4C8A-AEB7-0371BAD40613}" type="sibTrans" cxnId="{F7511120-CD28-4396-BD57-BE552608CE19}">
      <dgm:prSet/>
      <dgm:spPr/>
      <dgm:t>
        <a:bodyPr/>
        <a:lstStyle/>
        <a:p>
          <a:endParaRPr lang="en-US"/>
        </a:p>
      </dgm:t>
    </dgm:pt>
    <dgm:pt modelId="{C08DA9BF-5FA6-4B25-887C-6809B514B988}">
      <dgm:prSet phldrT="[Text]"/>
      <dgm:spPr/>
      <dgm:t>
        <a:bodyPr/>
        <a:lstStyle/>
        <a:p>
          <a:r>
            <a:rPr lang="en-US" b="1" dirty="0" err="1"/>
            <a:t>QBL</a:t>
          </a:r>
          <a:endParaRPr lang="en-US" b="1" dirty="0"/>
        </a:p>
      </dgm:t>
    </dgm:pt>
    <dgm:pt modelId="{92709BB6-10A8-4F80-93A3-5523418C1778}" type="parTrans" cxnId="{F6DACD5D-3B82-45FE-819D-E88947B8ED22}">
      <dgm:prSet/>
      <dgm:spPr/>
      <dgm:t>
        <a:bodyPr/>
        <a:lstStyle/>
        <a:p>
          <a:endParaRPr lang="en-US"/>
        </a:p>
      </dgm:t>
    </dgm:pt>
    <dgm:pt modelId="{9D9A5A0A-0143-4826-AB5E-F7F44AC29285}" type="sibTrans" cxnId="{F6DACD5D-3B82-45FE-819D-E88947B8ED22}">
      <dgm:prSet/>
      <dgm:spPr/>
      <dgm:t>
        <a:bodyPr/>
        <a:lstStyle/>
        <a:p>
          <a:endParaRPr lang="en-US"/>
        </a:p>
      </dgm:t>
    </dgm:pt>
    <dgm:pt modelId="{0CC0620C-AA91-4FB3-B9F7-49FB58F04AE5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/>
            <a:t>Debriefs</a:t>
          </a:r>
        </a:p>
      </dgm:t>
    </dgm:pt>
    <dgm:pt modelId="{296AE12B-2BDF-48DD-A513-4AA555BBD043}" type="parTrans" cxnId="{926D7A71-F562-4677-A5BA-500E3EA6AF3F}">
      <dgm:prSet/>
      <dgm:spPr/>
      <dgm:t>
        <a:bodyPr/>
        <a:lstStyle/>
        <a:p>
          <a:endParaRPr lang="en-US"/>
        </a:p>
      </dgm:t>
    </dgm:pt>
    <dgm:pt modelId="{E444EFB1-DBE7-4439-8876-B0F5504945ED}" type="sibTrans" cxnId="{926D7A71-F562-4677-A5BA-500E3EA6AF3F}">
      <dgm:prSet/>
      <dgm:spPr/>
      <dgm:t>
        <a:bodyPr/>
        <a:lstStyle/>
        <a:p>
          <a:endParaRPr lang="en-US"/>
        </a:p>
      </dgm:t>
    </dgm:pt>
    <dgm:pt modelId="{0C48839A-7B66-4409-B15E-AA1114602C35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/>
            <a:t>Multidisciplinary case review</a:t>
          </a:r>
        </a:p>
      </dgm:t>
    </dgm:pt>
    <dgm:pt modelId="{19B2FA4F-29FB-4FD5-8EBC-F7033371FE15}" type="parTrans" cxnId="{0D4D723B-353B-4626-8474-02667F1D9F04}">
      <dgm:prSet/>
      <dgm:spPr/>
      <dgm:t>
        <a:bodyPr/>
        <a:lstStyle/>
        <a:p>
          <a:endParaRPr lang="en-US"/>
        </a:p>
      </dgm:t>
    </dgm:pt>
    <dgm:pt modelId="{B27FA90B-BBAD-4F68-8EE5-81865191AEBB}" type="sibTrans" cxnId="{0D4D723B-353B-4626-8474-02667F1D9F04}">
      <dgm:prSet/>
      <dgm:spPr/>
      <dgm:t>
        <a:bodyPr/>
        <a:lstStyle/>
        <a:p>
          <a:endParaRPr lang="en-US"/>
        </a:p>
      </dgm:t>
    </dgm:pt>
    <dgm:pt modelId="{8CAA78A2-4214-4B4E-9F84-105D05AEF7E1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/>
            <a:t>Patient education</a:t>
          </a:r>
        </a:p>
      </dgm:t>
    </dgm:pt>
    <dgm:pt modelId="{6A628035-FED7-40F2-918A-7A29FBD5D03E}" type="parTrans" cxnId="{BF55189F-6C73-46D0-B18F-CD898E7E324B}">
      <dgm:prSet/>
      <dgm:spPr/>
      <dgm:t>
        <a:bodyPr/>
        <a:lstStyle/>
        <a:p>
          <a:endParaRPr lang="en-US"/>
        </a:p>
      </dgm:t>
    </dgm:pt>
    <dgm:pt modelId="{131C1190-A281-4DB3-9660-7F9CEE232137}" type="sibTrans" cxnId="{BF55189F-6C73-46D0-B18F-CD898E7E324B}">
      <dgm:prSet/>
      <dgm:spPr/>
      <dgm:t>
        <a:bodyPr/>
        <a:lstStyle/>
        <a:p>
          <a:endParaRPr lang="en-US"/>
        </a:p>
      </dgm:t>
    </dgm:pt>
    <dgm:pt modelId="{B6E71764-B052-4704-9A25-42983FE8F0B9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/>
            <a:t>Hemorrhage cart</a:t>
          </a:r>
        </a:p>
      </dgm:t>
    </dgm:pt>
    <dgm:pt modelId="{73F0B6EA-C65B-44D5-9664-53117DA6D2C2}" type="parTrans" cxnId="{77AD35A6-5075-4C98-966A-EAFB815FB507}">
      <dgm:prSet/>
      <dgm:spPr/>
      <dgm:t>
        <a:bodyPr/>
        <a:lstStyle/>
        <a:p>
          <a:endParaRPr lang="en-US"/>
        </a:p>
      </dgm:t>
    </dgm:pt>
    <dgm:pt modelId="{8BE12759-A463-4F60-BC56-5CFA6D53B9B1}" type="sibTrans" cxnId="{77AD35A6-5075-4C98-966A-EAFB815FB507}">
      <dgm:prSet/>
      <dgm:spPr/>
      <dgm:t>
        <a:bodyPr/>
        <a:lstStyle/>
        <a:p>
          <a:endParaRPr lang="en-US"/>
        </a:p>
      </dgm:t>
    </dgm:pt>
    <dgm:pt modelId="{2582D769-C090-4872-BA3F-1974A68A2993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/>
            <a:t>Policies and procedures</a:t>
          </a:r>
        </a:p>
      </dgm:t>
    </dgm:pt>
    <dgm:pt modelId="{2FB50D3F-EAD1-44BB-BE82-F8FA16AC12DC}" type="parTrans" cxnId="{0178A9C0-113B-48F7-B2AA-3C1ABADD98F8}">
      <dgm:prSet/>
      <dgm:spPr/>
      <dgm:t>
        <a:bodyPr/>
        <a:lstStyle/>
        <a:p>
          <a:endParaRPr lang="en-US"/>
        </a:p>
      </dgm:t>
    </dgm:pt>
    <dgm:pt modelId="{12490989-9A81-4D54-A855-EE49426A5FE4}" type="sibTrans" cxnId="{0178A9C0-113B-48F7-B2AA-3C1ABADD98F8}">
      <dgm:prSet/>
      <dgm:spPr/>
      <dgm:t>
        <a:bodyPr/>
        <a:lstStyle/>
        <a:p>
          <a:endParaRPr lang="en-US"/>
        </a:p>
      </dgm:t>
    </dgm:pt>
    <dgm:pt modelId="{3A067303-9A6A-4B3C-9116-A063F5704B11}">
      <dgm:prSet phldrT="[Tex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en-US" b="1" dirty="0">
              <a:highlight>
                <a:srgbClr val="FF00FF"/>
              </a:highlight>
            </a:rPr>
            <a:t>Screening for SDoH</a:t>
          </a:r>
        </a:p>
      </dgm:t>
    </dgm:pt>
    <dgm:pt modelId="{728B1913-743F-4927-9CA9-085510F255F1}" type="parTrans" cxnId="{5E51B588-E5AD-4440-B95B-79D1A4E06D90}">
      <dgm:prSet/>
      <dgm:spPr/>
      <dgm:t>
        <a:bodyPr/>
        <a:lstStyle/>
        <a:p>
          <a:endParaRPr lang="en-US"/>
        </a:p>
      </dgm:t>
    </dgm:pt>
    <dgm:pt modelId="{205F18A7-2828-4647-81F0-DF8354E3440E}" type="sibTrans" cxnId="{5E51B588-E5AD-4440-B95B-79D1A4E06D90}">
      <dgm:prSet/>
      <dgm:spPr/>
      <dgm:t>
        <a:bodyPr/>
        <a:lstStyle/>
        <a:p>
          <a:endParaRPr lang="en-US"/>
        </a:p>
      </dgm:t>
    </dgm:pt>
    <dgm:pt modelId="{0EEC6597-6025-448B-BF2B-032FA06AF5EE}" type="pres">
      <dgm:prSet presAssocID="{DD94D590-C05B-4C82-9E89-F66DAF3CFF08}" presName="Name0" presStyleCnt="0">
        <dgm:presLayoutVars>
          <dgm:dir/>
          <dgm:animLvl val="lvl"/>
          <dgm:resizeHandles val="exact"/>
        </dgm:presLayoutVars>
      </dgm:prSet>
      <dgm:spPr/>
    </dgm:pt>
    <dgm:pt modelId="{8ECC9A4C-CCC2-4C3C-BCC6-C382D225A9BE}" type="pres">
      <dgm:prSet presAssocID="{7A38F1D6-A31B-40AB-9FD2-816123FC3591}" presName="composite" presStyleCnt="0"/>
      <dgm:spPr/>
    </dgm:pt>
    <dgm:pt modelId="{A084F2FD-62CB-4120-B705-9237CD8ECD92}" type="pres">
      <dgm:prSet presAssocID="{7A38F1D6-A31B-40AB-9FD2-816123FC3591}" presName="parTx" presStyleLbl="alignNode1" presStyleIdx="0" presStyleCnt="3">
        <dgm:presLayoutVars>
          <dgm:chMax val="0"/>
          <dgm:chPref val="0"/>
          <dgm:bulletEnabled val="1"/>
        </dgm:presLayoutVars>
      </dgm:prSet>
      <dgm:spPr/>
    </dgm:pt>
    <dgm:pt modelId="{DB9D4B39-23EC-4708-AEDD-AB5187E3FDA0}" type="pres">
      <dgm:prSet presAssocID="{7A38F1D6-A31B-40AB-9FD2-816123FC3591}" presName="desTx" presStyleLbl="alignAccFollowNode1" presStyleIdx="0" presStyleCnt="3">
        <dgm:presLayoutVars>
          <dgm:bulletEnabled val="1"/>
        </dgm:presLayoutVars>
      </dgm:prSet>
      <dgm:spPr/>
    </dgm:pt>
    <dgm:pt modelId="{72650B4C-4E15-4959-8FA1-499504031497}" type="pres">
      <dgm:prSet presAssocID="{E9882F78-26FB-4BF8-98F7-B029E05E02A3}" presName="space" presStyleCnt="0"/>
      <dgm:spPr/>
    </dgm:pt>
    <dgm:pt modelId="{085BA920-5DF6-4ABD-A059-F379005F4BC5}" type="pres">
      <dgm:prSet presAssocID="{7683D103-79A8-45D4-9045-D2FD78B1FA04}" presName="composite" presStyleCnt="0"/>
      <dgm:spPr/>
    </dgm:pt>
    <dgm:pt modelId="{B55BCFD0-3D57-44D1-A6E6-FC8B47A219A8}" type="pres">
      <dgm:prSet presAssocID="{7683D103-79A8-45D4-9045-D2FD78B1FA04}" presName="parTx" presStyleLbl="alignNode1" presStyleIdx="1" presStyleCnt="3">
        <dgm:presLayoutVars>
          <dgm:chMax val="0"/>
          <dgm:chPref val="0"/>
          <dgm:bulletEnabled val="1"/>
        </dgm:presLayoutVars>
      </dgm:prSet>
      <dgm:spPr/>
    </dgm:pt>
    <dgm:pt modelId="{1774FE66-1D20-4FF5-9BAF-899C9C48CA75}" type="pres">
      <dgm:prSet presAssocID="{7683D103-79A8-45D4-9045-D2FD78B1FA04}" presName="desTx" presStyleLbl="alignAccFollowNode1" presStyleIdx="1" presStyleCnt="3">
        <dgm:presLayoutVars>
          <dgm:bulletEnabled val="1"/>
        </dgm:presLayoutVars>
      </dgm:prSet>
      <dgm:spPr/>
    </dgm:pt>
    <dgm:pt modelId="{D98D1F28-F7A1-4876-97F5-85AE7D1CF8D5}" type="pres">
      <dgm:prSet presAssocID="{7111D232-E6EF-4140-823A-26D0D7B3BD44}" presName="space" presStyleCnt="0"/>
      <dgm:spPr/>
    </dgm:pt>
    <dgm:pt modelId="{57168A30-7CB5-4A34-924F-D5A383545E80}" type="pres">
      <dgm:prSet presAssocID="{1A912884-133B-4C3B-9F83-CB4CFFF4A31C}" presName="composite" presStyleCnt="0"/>
      <dgm:spPr/>
    </dgm:pt>
    <dgm:pt modelId="{4345F65B-5047-488C-B5D3-87705744C117}" type="pres">
      <dgm:prSet presAssocID="{1A912884-133B-4C3B-9F83-CB4CFFF4A31C}" presName="parTx" presStyleLbl="alignNode1" presStyleIdx="2" presStyleCnt="3">
        <dgm:presLayoutVars>
          <dgm:chMax val="0"/>
          <dgm:chPref val="0"/>
          <dgm:bulletEnabled val="1"/>
        </dgm:presLayoutVars>
      </dgm:prSet>
      <dgm:spPr/>
    </dgm:pt>
    <dgm:pt modelId="{EAC7DD2D-B696-45AF-BF48-103E427F825D}" type="pres">
      <dgm:prSet presAssocID="{1A912884-133B-4C3B-9F83-CB4CFFF4A31C}" presName="desTx" presStyleLbl="alignAccFollowNode1" presStyleIdx="2" presStyleCnt="3">
        <dgm:presLayoutVars>
          <dgm:bulletEnabled val="1"/>
        </dgm:presLayoutVars>
      </dgm:prSet>
      <dgm:spPr/>
    </dgm:pt>
  </dgm:ptLst>
  <dgm:cxnLst>
    <dgm:cxn modelId="{90782416-E89A-4893-8B4B-666E41C13DB8}" type="presOf" srcId="{91A272DC-2C3B-4773-80E1-C767477BC84A}" destId="{EAC7DD2D-B696-45AF-BF48-103E427F825D}" srcOrd="0" destOrd="0" presId="urn:microsoft.com/office/officeart/2005/8/layout/hList1"/>
    <dgm:cxn modelId="{F7511120-CD28-4396-BD57-BE552608CE19}" srcId="{7683D103-79A8-45D4-9045-D2FD78B1FA04}" destId="{478B6CA8-AABC-4F97-BEB4-5C611E62BC86}" srcOrd="3" destOrd="0" parTransId="{C9DD1973-797A-40E1-9B7C-7B2B26781968}" sibTransId="{1837C424-A9BD-4C8A-AEB7-0371BAD40613}"/>
    <dgm:cxn modelId="{409F4024-4FC5-4CB8-91C4-6045D9D77654}" type="presOf" srcId="{B6E71764-B052-4704-9A25-42983FE8F0B9}" destId="{DB9D4B39-23EC-4708-AEDD-AB5187E3FDA0}" srcOrd="0" destOrd="3" presId="urn:microsoft.com/office/officeart/2005/8/layout/hList1"/>
    <dgm:cxn modelId="{3F47692B-4F60-4261-8419-CBE9232A0068}" type="presOf" srcId="{7683D103-79A8-45D4-9045-D2FD78B1FA04}" destId="{B55BCFD0-3D57-44D1-A6E6-FC8B47A219A8}" srcOrd="0" destOrd="0" presId="urn:microsoft.com/office/officeart/2005/8/layout/hList1"/>
    <dgm:cxn modelId="{CA2CDB2F-AC4E-474C-8C5B-CA52CEF159FE}" srcId="{7683D103-79A8-45D4-9045-D2FD78B1FA04}" destId="{0D9A03C3-8EE2-4E48-90DD-74246F4D6BD4}" srcOrd="0" destOrd="0" parTransId="{AE1B3E02-6EFF-4547-A98D-AE12CF8CEB60}" sibTransId="{CDFB55DD-DBD8-45F5-9244-B5066B2AF277}"/>
    <dgm:cxn modelId="{9DA0BF31-B53A-4891-A90A-6FBC53139DBB}" type="presOf" srcId="{8CAA78A2-4214-4B4E-9F84-105D05AEF7E1}" destId="{DB9D4B39-23EC-4708-AEDD-AB5187E3FDA0}" srcOrd="0" destOrd="2" presId="urn:microsoft.com/office/officeart/2005/8/layout/hList1"/>
    <dgm:cxn modelId="{93EBD435-ADB8-41F5-8E7B-40A0267EC877}" type="presOf" srcId="{B1C46F08-8A42-4887-8362-4B10EC95DB2C}" destId="{EAC7DD2D-B696-45AF-BF48-103E427F825D}" srcOrd="0" destOrd="1" presId="urn:microsoft.com/office/officeart/2005/8/layout/hList1"/>
    <dgm:cxn modelId="{93883D39-A489-43CE-8E6D-6691D5D6942A}" type="presOf" srcId="{DD94D590-C05B-4C82-9E89-F66DAF3CFF08}" destId="{0EEC6597-6025-448B-BF2B-032FA06AF5EE}" srcOrd="0" destOrd="0" presId="urn:microsoft.com/office/officeart/2005/8/layout/hList1"/>
    <dgm:cxn modelId="{0D4D723B-353B-4626-8474-02667F1D9F04}" srcId="{7A38F1D6-A31B-40AB-9FD2-816123FC3591}" destId="{0C48839A-7B66-4409-B15E-AA1114602C35}" srcOrd="1" destOrd="0" parTransId="{19B2FA4F-29FB-4FD5-8EBC-F7033371FE15}" sibTransId="{B27FA90B-BBAD-4F68-8EE5-81865191AEBB}"/>
    <dgm:cxn modelId="{F6DACD5D-3B82-45FE-819D-E88947B8ED22}" srcId="{7683D103-79A8-45D4-9045-D2FD78B1FA04}" destId="{C08DA9BF-5FA6-4B25-887C-6809B514B988}" srcOrd="4" destOrd="0" parTransId="{92709BB6-10A8-4F80-93A3-5523418C1778}" sibTransId="{9D9A5A0A-0143-4826-AB5E-F7F44AC29285}"/>
    <dgm:cxn modelId="{52DE7065-F2CD-4F2D-9F4E-1467C71D26F7}" type="presOf" srcId="{7A38F1D6-A31B-40AB-9FD2-816123FC3591}" destId="{A084F2FD-62CB-4120-B705-9237CD8ECD92}" srcOrd="0" destOrd="0" presId="urn:microsoft.com/office/officeart/2005/8/layout/hList1"/>
    <dgm:cxn modelId="{6544E64F-E9F6-467D-B3AC-13ECF0AF7D66}" srcId="{1A912884-133B-4C3B-9F83-CB4CFFF4A31C}" destId="{B1C46F08-8A42-4887-8362-4B10EC95DB2C}" srcOrd="1" destOrd="0" parTransId="{7974A638-4A23-48AD-AE6D-9186FA118547}" sibTransId="{0B4A69F8-F564-4298-B5C2-2A468AE255CB}"/>
    <dgm:cxn modelId="{926D7A71-F562-4677-A5BA-500E3EA6AF3F}" srcId="{7A38F1D6-A31B-40AB-9FD2-816123FC3591}" destId="{0CC0620C-AA91-4FB3-B9F7-49FB58F04AE5}" srcOrd="0" destOrd="0" parTransId="{296AE12B-2BDF-48DD-A513-4AA555BBD043}" sibTransId="{E444EFB1-DBE7-4439-8876-B0F5504945ED}"/>
    <dgm:cxn modelId="{E11D7655-2BC0-4635-AEE1-59F39D7B7E6B}" type="presOf" srcId="{0C48839A-7B66-4409-B15E-AA1114602C35}" destId="{DB9D4B39-23EC-4708-AEDD-AB5187E3FDA0}" srcOrd="0" destOrd="1" presId="urn:microsoft.com/office/officeart/2005/8/layout/hList1"/>
    <dgm:cxn modelId="{F7CBB677-35EE-437A-8C23-9F4084574562}" type="presOf" srcId="{0CC0620C-AA91-4FB3-B9F7-49FB58F04AE5}" destId="{DB9D4B39-23EC-4708-AEDD-AB5187E3FDA0}" srcOrd="0" destOrd="0" presId="urn:microsoft.com/office/officeart/2005/8/layout/hList1"/>
    <dgm:cxn modelId="{CA62877E-B6EE-42F1-B2B1-630BD9E40EFE}" type="presOf" srcId="{3A067303-9A6A-4B3C-9116-A063F5704B11}" destId="{DB9D4B39-23EC-4708-AEDD-AB5187E3FDA0}" srcOrd="0" destOrd="5" presId="urn:microsoft.com/office/officeart/2005/8/layout/hList1"/>
    <dgm:cxn modelId="{B8627880-323F-4357-9048-A8A8A3461D73}" type="presOf" srcId="{17B4C587-8B26-4A35-BFFF-B400B7BF026F}" destId="{1774FE66-1D20-4FF5-9BAF-899C9C48CA75}" srcOrd="0" destOrd="1" presId="urn:microsoft.com/office/officeart/2005/8/layout/hList1"/>
    <dgm:cxn modelId="{B56F2E81-1708-4E63-99ED-CBE0761B73CF}" srcId="{DD94D590-C05B-4C82-9E89-F66DAF3CFF08}" destId="{7A38F1D6-A31B-40AB-9FD2-816123FC3591}" srcOrd="0" destOrd="0" parTransId="{CEF9A0B6-A922-4914-98E5-C0B1A1F9FDDD}" sibTransId="{E9882F78-26FB-4BF8-98F7-B029E05E02A3}"/>
    <dgm:cxn modelId="{8CE8B281-6B74-4FCC-95BF-3BF17087FD50}" type="presOf" srcId="{2582D769-C090-4872-BA3F-1974A68A2993}" destId="{DB9D4B39-23EC-4708-AEDD-AB5187E3FDA0}" srcOrd="0" destOrd="4" presId="urn:microsoft.com/office/officeart/2005/8/layout/hList1"/>
    <dgm:cxn modelId="{5E51B588-E5AD-4440-B95B-79D1A4E06D90}" srcId="{7A38F1D6-A31B-40AB-9FD2-816123FC3591}" destId="{3A067303-9A6A-4B3C-9116-A063F5704B11}" srcOrd="5" destOrd="0" parTransId="{728B1913-743F-4927-9CA9-085510F255F1}" sibTransId="{205F18A7-2828-4647-81F0-DF8354E3440E}"/>
    <dgm:cxn modelId="{0EF35593-F86E-4CB6-BC82-FB238BAA87ED}" srcId="{1A912884-133B-4C3B-9F83-CB4CFFF4A31C}" destId="{91A272DC-2C3B-4773-80E1-C767477BC84A}" srcOrd="0" destOrd="0" parTransId="{9E45ECED-92C3-4FCC-9E40-57A6E60381E5}" sibTransId="{3AA12995-2492-4560-BEC1-D0E86B89F8FC}"/>
    <dgm:cxn modelId="{5A48EA9D-4DB1-45C7-9D10-0F8A376A93DD}" srcId="{7683D103-79A8-45D4-9045-D2FD78B1FA04}" destId="{17B4C587-8B26-4A35-BFFF-B400B7BF026F}" srcOrd="1" destOrd="0" parTransId="{23998AA3-17D1-4B0F-AFC8-53C505EE0BB9}" sibTransId="{3C72E7E0-E1B3-4593-B4CC-82F2E104B7AB}"/>
    <dgm:cxn modelId="{BF55189F-6C73-46D0-B18F-CD898E7E324B}" srcId="{7A38F1D6-A31B-40AB-9FD2-816123FC3591}" destId="{8CAA78A2-4214-4B4E-9F84-105D05AEF7E1}" srcOrd="2" destOrd="0" parTransId="{6A628035-FED7-40F2-918A-7A29FBD5D03E}" sibTransId="{131C1190-A281-4DB3-9660-7F9CEE232137}"/>
    <dgm:cxn modelId="{77AD35A6-5075-4C98-966A-EAFB815FB507}" srcId="{7A38F1D6-A31B-40AB-9FD2-816123FC3591}" destId="{B6E71764-B052-4704-9A25-42983FE8F0B9}" srcOrd="3" destOrd="0" parTransId="{73F0B6EA-C65B-44D5-9664-53117DA6D2C2}" sibTransId="{8BE12759-A463-4F60-BC56-5CFA6D53B9B1}"/>
    <dgm:cxn modelId="{A02C4AB0-D863-459B-A5D4-2B6C96DBA03A}" type="presOf" srcId="{0D9A03C3-8EE2-4E48-90DD-74246F4D6BD4}" destId="{1774FE66-1D20-4FF5-9BAF-899C9C48CA75}" srcOrd="0" destOrd="0" presId="urn:microsoft.com/office/officeart/2005/8/layout/hList1"/>
    <dgm:cxn modelId="{0178A9C0-113B-48F7-B2AA-3C1ABADD98F8}" srcId="{7A38F1D6-A31B-40AB-9FD2-816123FC3591}" destId="{2582D769-C090-4872-BA3F-1974A68A2993}" srcOrd="4" destOrd="0" parTransId="{2FB50D3F-EAD1-44BB-BE82-F8FA16AC12DC}" sibTransId="{12490989-9A81-4D54-A855-EE49426A5FE4}"/>
    <dgm:cxn modelId="{0646DDC8-4463-476D-901F-08E8DC862B1D}" srcId="{7683D103-79A8-45D4-9045-D2FD78B1FA04}" destId="{6E31B058-3103-4BE0-BDB4-343C7E026195}" srcOrd="2" destOrd="0" parTransId="{D7BD131B-4D93-4379-8469-67B4D1A3180D}" sibTransId="{B6413634-3F69-4E1A-972E-AC547BF936E9}"/>
    <dgm:cxn modelId="{DD0009E4-98C6-47AA-B8DF-8ABA4271CD89}" type="presOf" srcId="{1A912884-133B-4C3B-9F83-CB4CFFF4A31C}" destId="{4345F65B-5047-488C-B5D3-87705744C117}" srcOrd="0" destOrd="0" presId="urn:microsoft.com/office/officeart/2005/8/layout/hList1"/>
    <dgm:cxn modelId="{DD6235F2-F80C-49F1-A1F5-D6B596CC8EB7}" type="presOf" srcId="{478B6CA8-AABC-4F97-BEB4-5C611E62BC86}" destId="{1774FE66-1D20-4FF5-9BAF-899C9C48CA75}" srcOrd="0" destOrd="3" presId="urn:microsoft.com/office/officeart/2005/8/layout/hList1"/>
    <dgm:cxn modelId="{5C3395F3-CB6E-4765-A7CF-EFB522316160}" type="presOf" srcId="{6E31B058-3103-4BE0-BDB4-343C7E026195}" destId="{1774FE66-1D20-4FF5-9BAF-899C9C48CA75}" srcOrd="0" destOrd="2" presId="urn:microsoft.com/office/officeart/2005/8/layout/hList1"/>
    <dgm:cxn modelId="{6FF3FAF4-25DF-415E-874E-2134DA4E3DDC}" type="presOf" srcId="{C08DA9BF-5FA6-4B25-887C-6809B514B988}" destId="{1774FE66-1D20-4FF5-9BAF-899C9C48CA75}" srcOrd="0" destOrd="4" presId="urn:microsoft.com/office/officeart/2005/8/layout/hList1"/>
    <dgm:cxn modelId="{4A7A62FB-D577-4F7F-B296-6EDF2E923E3D}" srcId="{DD94D590-C05B-4C82-9E89-F66DAF3CFF08}" destId="{1A912884-133B-4C3B-9F83-CB4CFFF4A31C}" srcOrd="2" destOrd="0" parTransId="{E72BCE70-A78E-41CA-B610-623CDF137EBE}" sibTransId="{9975BFB2-0856-4550-8D49-74C624C8A1E9}"/>
    <dgm:cxn modelId="{56668FFB-D2FC-4341-9FCD-39D9F3E6215F}" srcId="{DD94D590-C05B-4C82-9E89-F66DAF3CFF08}" destId="{7683D103-79A8-45D4-9045-D2FD78B1FA04}" srcOrd="1" destOrd="0" parTransId="{9D421C71-A278-474C-BCF3-837C24ABC973}" sibTransId="{7111D232-E6EF-4140-823A-26D0D7B3BD44}"/>
    <dgm:cxn modelId="{ABF41774-513B-4342-9567-9634B91D8751}" type="presParOf" srcId="{0EEC6597-6025-448B-BF2B-032FA06AF5EE}" destId="{8ECC9A4C-CCC2-4C3C-BCC6-C382D225A9BE}" srcOrd="0" destOrd="0" presId="urn:microsoft.com/office/officeart/2005/8/layout/hList1"/>
    <dgm:cxn modelId="{92A3EDBB-94D1-483F-8D94-62128E3984C3}" type="presParOf" srcId="{8ECC9A4C-CCC2-4C3C-BCC6-C382D225A9BE}" destId="{A084F2FD-62CB-4120-B705-9237CD8ECD92}" srcOrd="0" destOrd="0" presId="urn:microsoft.com/office/officeart/2005/8/layout/hList1"/>
    <dgm:cxn modelId="{D63F207A-5B92-4D27-BCF1-3DE5D286BFF2}" type="presParOf" srcId="{8ECC9A4C-CCC2-4C3C-BCC6-C382D225A9BE}" destId="{DB9D4B39-23EC-4708-AEDD-AB5187E3FDA0}" srcOrd="1" destOrd="0" presId="urn:microsoft.com/office/officeart/2005/8/layout/hList1"/>
    <dgm:cxn modelId="{31C0DE55-7809-4BF3-86A0-F4E06B9AB618}" type="presParOf" srcId="{0EEC6597-6025-448B-BF2B-032FA06AF5EE}" destId="{72650B4C-4E15-4959-8FA1-499504031497}" srcOrd="1" destOrd="0" presId="urn:microsoft.com/office/officeart/2005/8/layout/hList1"/>
    <dgm:cxn modelId="{E9ABF780-B471-4DF6-BE93-512E7DD76489}" type="presParOf" srcId="{0EEC6597-6025-448B-BF2B-032FA06AF5EE}" destId="{085BA920-5DF6-4ABD-A059-F379005F4BC5}" srcOrd="2" destOrd="0" presId="urn:microsoft.com/office/officeart/2005/8/layout/hList1"/>
    <dgm:cxn modelId="{DCF22117-4488-4704-BE49-B7133A0CF30E}" type="presParOf" srcId="{085BA920-5DF6-4ABD-A059-F379005F4BC5}" destId="{B55BCFD0-3D57-44D1-A6E6-FC8B47A219A8}" srcOrd="0" destOrd="0" presId="urn:microsoft.com/office/officeart/2005/8/layout/hList1"/>
    <dgm:cxn modelId="{5F39943A-11F6-4AF5-81E2-666724E06B39}" type="presParOf" srcId="{085BA920-5DF6-4ABD-A059-F379005F4BC5}" destId="{1774FE66-1D20-4FF5-9BAF-899C9C48CA75}" srcOrd="1" destOrd="0" presId="urn:microsoft.com/office/officeart/2005/8/layout/hList1"/>
    <dgm:cxn modelId="{4B58BD5E-515A-42F0-BEB3-4D4842947223}" type="presParOf" srcId="{0EEC6597-6025-448B-BF2B-032FA06AF5EE}" destId="{D98D1F28-F7A1-4876-97F5-85AE7D1CF8D5}" srcOrd="3" destOrd="0" presId="urn:microsoft.com/office/officeart/2005/8/layout/hList1"/>
    <dgm:cxn modelId="{1B64A45E-F7EB-4516-818F-FD4F7009C176}" type="presParOf" srcId="{0EEC6597-6025-448B-BF2B-032FA06AF5EE}" destId="{57168A30-7CB5-4A34-924F-D5A383545E80}" srcOrd="4" destOrd="0" presId="urn:microsoft.com/office/officeart/2005/8/layout/hList1"/>
    <dgm:cxn modelId="{5CC69043-8249-4CED-A196-8BEC134D839C}" type="presParOf" srcId="{57168A30-7CB5-4A34-924F-D5A383545E80}" destId="{4345F65B-5047-488C-B5D3-87705744C117}" srcOrd="0" destOrd="0" presId="urn:microsoft.com/office/officeart/2005/8/layout/hList1"/>
    <dgm:cxn modelId="{A1E877DA-188F-4DE1-8299-CC0390E15E31}" type="presParOf" srcId="{57168A30-7CB5-4A34-924F-D5A383545E80}" destId="{EAC7DD2D-B696-45AF-BF48-103E427F825D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88AB4E2A-4DFA-40E2-8FF2-E966880AAB37}" type="doc">
      <dgm:prSet loTypeId="urn:microsoft.com/office/officeart/2005/8/layout/vList2" loCatId="list" qsTypeId="urn:microsoft.com/office/officeart/2005/8/quickstyle/simple1" qsCatId="simple" csTypeId="urn:microsoft.com/office/officeart/2005/8/colors/accent0_2" csCatId="mainScheme"/>
      <dgm:spPr/>
      <dgm:t>
        <a:bodyPr/>
        <a:lstStyle/>
        <a:p>
          <a:endParaRPr lang="en-US"/>
        </a:p>
      </dgm:t>
    </dgm:pt>
    <dgm:pt modelId="{43AC7472-FA84-474B-895B-4D6D1A0FE54E}">
      <dgm:prSet/>
      <dgm:spPr/>
      <dgm:t>
        <a:bodyPr/>
        <a:lstStyle/>
        <a:p>
          <a:r>
            <a:rPr lang="en-US" dirty="0"/>
            <a:t>While severe maternal morbidity is not a perfect measure, it provides insight into quality care and disparities in outcomes</a:t>
          </a:r>
        </a:p>
      </dgm:t>
    </dgm:pt>
    <dgm:pt modelId="{5456D2AA-9592-41C5-A235-CDF51CF5F769}" type="parTrans" cxnId="{6918097A-E678-4747-AA6A-C0AE0FEC564E}">
      <dgm:prSet/>
      <dgm:spPr/>
      <dgm:t>
        <a:bodyPr/>
        <a:lstStyle/>
        <a:p>
          <a:endParaRPr lang="en-US"/>
        </a:p>
      </dgm:t>
    </dgm:pt>
    <dgm:pt modelId="{DD54EB6B-2422-401C-84C4-6265625007A7}" type="sibTrans" cxnId="{6918097A-E678-4747-AA6A-C0AE0FEC564E}">
      <dgm:prSet/>
      <dgm:spPr/>
      <dgm:t>
        <a:bodyPr/>
        <a:lstStyle/>
        <a:p>
          <a:endParaRPr lang="en-US"/>
        </a:p>
      </dgm:t>
    </dgm:pt>
    <dgm:pt modelId="{C56B9DC7-24EA-475C-8CFC-E91A5BFFA5AD}">
      <dgm:prSet/>
      <dgm:spPr/>
      <dgm:t>
        <a:bodyPr/>
        <a:lstStyle/>
        <a:p>
          <a:r>
            <a:rPr lang="en-US"/>
            <a:t>Data must be disaggregated by race and ethnicity to determine where there are disparities in delivery of care</a:t>
          </a:r>
        </a:p>
      </dgm:t>
    </dgm:pt>
    <dgm:pt modelId="{97EBB20C-6279-4AAB-B547-257064F57C8C}" type="parTrans" cxnId="{DC00B585-7029-4C5A-8E4C-2532F230C2F7}">
      <dgm:prSet/>
      <dgm:spPr/>
      <dgm:t>
        <a:bodyPr/>
        <a:lstStyle/>
        <a:p>
          <a:endParaRPr lang="en-US"/>
        </a:p>
      </dgm:t>
    </dgm:pt>
    <dgm:pt modelId="{26FFCBA2-40DE-4F11-9916-63FB34DE92CB}" type="sibTrans" cxnId="{DC00B585-7029-4C5A-8E4C-2532F230C2F7}">
      <dgm:prSet/>
      <dgm:spPr/>
      <dgm:t>
        <a:bodyPr/>
        <a:lstStyle/>
        <a:p>
          <a:endParaRPr lang="en-US"/>
        </a:p>
      </dgm:t>
    </dgm:pt>
    <dgm:pt modelId="{B9F36CC4-8F91-46D2-AA4D-389122D5DDA3}">
      <dgm:prSet/>
      <dgm:spPr/>
      <dgm:t>
        <a:bodyPr/>
        <a:lstStyle/>
        <a:p>
          <a:r>
            <a:rPr lang="en-US"/>
            <a:t>Addressing structures and processes can improve severe maternal morbidity as an outcome measure</a:t>
          </a:r>
        </a:p>
      </dgm:t>
    </dgm:pt>
    <dgm:pt modelId="{C9572A59-278C-44D7-BADC-FC0CD2445B6A}" type="parTrans" cxnId="{710480C8-0113-4311-968E-D8E9EA30320A}">
      <dgm:prSet/>
      <dgm:spPr/>
      <dgm:t>
        <a:bodyPr/>
        <a:lstStyle/>
        <a:p>
          <a:endParaRPr lang="en-US"/>
        </a:p>
      </dgm:t>
    </dgm:pt>
    <dgm:pt modelId="{C1A92FD8-54AA-4910-BB12-31503167F691}" type="sibTrans" cxnId="{710480C8-0113-4311-968E-D8E9EA30320A}">
      <dgm:prSet/>
      <dgm:spPr/>
      <dgm:t>
        <a:bodyPr/>
        <a:lstStyle/>
        <a:p>
          <a:endParaRPr lang="en-US"/>
        </a:p>
      </dgm:t>
    </dgm:pt>
    <dgm:pt modelId="{001AF6DA-19D8-49AF-B54C-6AE8BD025794}" type="pres">
      <dgm:prSet presAssocID="{88AB4E2A-4DFA-40E2-8FF2-E966880AAB37}" presName="linear" presStyleCnt="0">
        <dgm:presLayoutVars>
          <dgm:animLvl val="lvl"/>
          <dgm:resizeHandles val="exact"/>
        </dgm:presLayoutVars>
      </dgm:prSet>
      <dgm:spPr/>
    </dgm:pt>
    <dgm:pt modelId="{14B6217D-1DAB-4B95-9879-45E81D2AE8E4}" type="pres">
      <dgm:prSet presAssocID="{43AC7472-FA84-474B-895B-4D6D1A0FE54E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A24EB11D-E9B1-4B40-ACA6-C55FDAD23431}" type="pres">
      <dgm:prSet presAssocID="{DD54EB6B-2422-401C-84C4-6265625007A7}" presName="spacer" presStyleCnt="0"/>
      <dgm:spPr/>
    </dgm:pt>
    <dgm:pt modelId="{1EC95AE0-D12A-401D-87C7-B3F7E73D9D6E}" type="pres">
      <dgm:prSet presAssocID="{C56B9DC7-24EA-475C-8CFC-E91A5BFFA5AD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6083D43E-4873-4C16-A914-C2948506BA43}" type="pres">
      <dgm:prSet presAssocID="{26FFCBA2-40DE-4F11-9916-63FB34DE92CB}" presName="spacer" presStyleCnt="0"/>
      <dgm:spPr/>
    </dgm:pt>
    <dgm:pt modelId="{794E1B29-F949-47E0-83F0-746578CEA76B}" type="pres">
      <dgm:prSet presAssocID="{B9F36CC4-8F91-46D2-AA4D-389122D5DDA3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6918097A-E678-4747-AA6A-C0AE0FEC564E}" srcId="{88AB4E2A-4DFA-40E2-8FF2-E966880AAB37}" destId="{43AC7472-FA84-474B-895B-4D6D1A0FE54E}" srcOrd="0" destOrd="0" parTransId="{5456D2AA-9592-41C5-A235-CDF51CF5F769}" sibTransId="{DD54EB6B-2422-401C-84C4-6265625007A7}"/>
    <dgm:cxn modelId="{DC00B585-7029-4C5A-8E4C-2532F230C2F7}" srcId="{88AB4E2A-4DFA-40E2-8FF2-E966880AAB37}" destId="{C56B9DC7-24EA-475C-8CFC-E91A5BFFA5AD}" srcOrd="1" destOrd="0" parTransId="{97EBB20C-6279-4AAB-B547-257064F57C8C}" sibTransId="{26FFCBA2-40DE-4F11-9916-63FB34DE92CB}"/>
    <dgm:cxn modelId="{BDAA8186-65F6-45CB-AF90-21551306F7C0}" type="presOf" srcId="{B9F36CC4-8F91-46D2-AA4D-389122D5DDA3}" destId="{794E1B29-F949-47E0-83F0-746578CEA76B}" srcOrd="0" destOrd="0" presId="urn:microsoft.com/office/officeart/2005/8/layout/vList2"/>
    <dgm:cxn modelId="{D23CFF8A-F828-476E-A297-A4CD11ED9B26}" type="presOf" srcId="{88AB4E2A-4DFA-40E2-8FF2-E966880AAB37}" destId="{001AF6DA-19D8-49AF-B54C-6AE8BD025794}" srcOrd="0" destOrd="0" presId="urn:microsoft.com/office/officeart/2005/8/layout/vList2"/>
    <dgm:cxn modelId="{6FEDCA9B-77BE-45AF-BAF3-6D9937535014}" type="presOf" srcId="{C56B9DC7-24EA-475C-8CFC-E91A5BFFA5AD}" destId="{1EC95AE0-D12A-401D-87C7-B3F7E73D9D6E}" srcOrd="0" destOrd="0" presId="urn:microsoft.com/office/officeart/2005/8/layout/vList2"/>
    <dgm:cxn modelId="{31A158B1-F785-44BB-8FD1-6D7B0FACC82B}" type="presOf" srcId="{43AC7472-FA84-474B-895B-4D6D1A0FE54E}" destId="{14B6217D-1DAB-4B95-9879-45E81D2AE8E4}" srcOrd="0" destOrd="0" presId="urn:microsoft.com/office/officeart/2005/8/layout/vList2"/>
    <dgm:cxn modelId="{710480C8-0113-4311-968E-D8E9EA30320A}" srcId="{88AB4E2A-4DFA-40E2-8FF2-E966880AAB37}" destId="{B9F36CC4-8F91-46D2-AA4D-389122D5DDA3}" srcOrd="2" destOrd="0" parTransId="{C9572A59-278C-44D7-BADC-FC0CD2445B6A}" sibTransId="{C1A92FD8-54AA-4910-BB12-31503167F691}"/>
    <dgm:cxn modelId="{BC8310CD-BD94-450F-8B7C-8ECFFABD14D2}" type="presParOf" srcId="{001AF6DA-19D8-49AF-B54C-6AE8BD025794}" destId="{14B6217D-1DAB-4B95-9879-45E81D2AE8E4}" srcOrd="0" destOrd="0" presId="urn:microsoft.com/office/officeart/2005/8/layout/vList2"/>
    <dgm:cxn modelId="{EEE842F8-6D4D-4E5C-A8C4-BAE76CE40784}" type="presParOf" srcId="{001AF6DA-19D8-49AF-B54C-6AE8BD025794}" destId="{A24EB11D-E9B1-4B40-ACA6-C55FDAD23431}" srcOrd="1" destOrd="0" presId="urn:microsoft.com/office/officeart/2005/8/layout/vList2"/>
    <dgm:cxn modelId="{A7BDE102-17C9-4F5B-B4F1-C66DF0AEC46E}" type="presParOf" srcId="{001AF6DA-19D8-49AF-B54C-6AE8BD025794}" destId="{1EC95AE0-D12A-401D-87C7-B3F7E73D9D6E}" srcOrd="2" destOrd="0" presId="urn:microsoft.com/office/officeart/2005/8/layout/vList2"/>
    <dgm:cxn modelId="{4B997BD7-3669-4225-B216-0D4B9818B628}" type="presParOf" srcId="{001AF6DA-19D8-49AF-B54C-6AE8BD025794}" destId="{6083D43E-4873-4C16-A914-C2948506BA43}" srcOrd="3" destOrd="0" presId="urn:microsoft.com/office/officeart/2005/8/layout/vList2"/>
    <dgm:cxn modelId="{5120E3BC-F2B5-4ED4-805F-C79C4216175A}" type="presParOf" srcId="{001AF6DA-19D8-49AF-B54C-6AE8BD025794}" destId="{794E1B29-F949-47E0-83F0-746578CEA76B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0017FAD-D717-4A6B-A726-25CED7CCA574}">
      <dsp:nvSpPr>
        <dsp:cNvPr id="0" name=""/>
        <dsp:cNvSpPr/>
      </dsp:nvSpPr>
      <dsp:spPr>
        <a:xfrm>
          <a:off x="2462856" y="0"/>
          <a:ext cx="1641904" cy="1097338"/>
        </a:xfrm>
        <a:prstGeom prst="trapezoid">
          <a:avLst>
            <a:gd name="adj" fmla="val 74813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Maternal Mortality</a:t>
          </a:r>
        </a:p>
      </dsp:txBody>
      <dsp:txXfrm>
        <a:off x="2462856" y="0"/>
        <a:ext cx="1641904" cy="1097338"/>
      </dsp:txXfrm>
    </dsp:sp>
    <dsp:sp modelId="{8F684454-9D47-49B5-9DD0-3A0BC455E355}">
      <dsp:nvSpPr>
        <dsp:cNvPr id="0" name=""/>
        <dsp:cNvSpPr/>
      </dsp:nvSpPr>
      <dsp:spPr>
        <a:xfrm>
          <a:off x="1641904" y="1097338"/>
          <a:ext cx="3283808" cy="1097338"/>
        </a:xfrm>
        <a:prstGeom prst="trapezoid">
          <a:avLst>
            <a:gd name="adj" fmla="val 74813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Severe Maternal Morbidity</a:t>
          </a:r>
        </a:p>
      </dsp:txBody>
      <dsp:txXfrm>
        <a:off x="2216570" y="1097338"/>
        <a:ext cx="2134475" cy="1097338"/>
      </dsp:txXfrm>
    </dsp:sp>
    <dsp:sp modelId="{BB68D983-9982-402F-8796-11E01A09B2F6}">
      <dsp:nvSpPr>
        <dsp:cNvPr id="0" name=""/>
        <dsp:cNvSpPr/>
      </dsp:nvSpPr>
      <dsp:spPr>
        <a:xfrm>
          <a:off x="820952" y="2194676"/>
          <a:ext cx="4925712" cy="1097338"/>
        </a:xfrm>
        <a:prstGeom prst="trapezoid">
          <a:avLst>
            <a:gd name="adj" fmla="val 74813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Near Miss</a:t>
          </a:r>
        </a:p>
      </dsp:txBody>
      <dsp:txXfrm>
        <a:off x="1682951" y="2194676"/>
        <a:ext cx="3201712" cy="1097338"/>
      </dsp:txXfrm>
    </dsp:sp>
    <dsp:sp modelId="{4E28F359-862B-4C4D-9CA1-C43CE7E9F2D0}">
      <dsp:nvSpPr>
        <dsp:cNvPr id="0" name=""/>
        <dsp:cNvSpPr/>
      </dsp:nvSpPr>
      <dsp:spPr>
        <a:xfrm>
          <a:off x="0" y="3292014"/>
          <a:ext cx="6567616" cy="1097338"/>
        </a:xfrm>
        <a:prstGeom prst="trapezoid">
          <a:avLst>
            <a:gd name="adj" fmla="val 74813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Uncomplicated Deliveries</a:t>
          </a:r>
        </a:p>
      </dsp:txBody>
      <dsp:txXfrm>
        <a:off x="1149332" y="3292014"/>
        <a:ext cx="4268950" cy="109733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9DD3950-260C-459C-BDFC-454F4F554531}">
      <dsp:nvSpPr>
        <dsp:cNvPr id="0" name=""/>
        <dsp:cNvSpPr/>
      </dsp:nvSpPr>
      <dsp:spPr>
        <a:xfrm>
          <a:off x="657900" y="603867"/>
          <a:ext cx="1990125" cy="1990125"/>
        </a:xfrm>
        <a:prstGeom prst="ellipse">
          <a:avLst/>
        </a:prstGeom>
        <a:solidFill>
          <a:schemeClr val="dk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9912F0D-A7BC-4AEF-8966-36C8A438C88E}">
      <dsp:nvSpPr>
        <dsp:cNvPr id="0" name=""/>
        <dsp:cNvSpPr/>
      </dsp:nvSpPr>
      <dsp:spPr>
        <a:xfrm>
          <a:off x="1082025" y="1027992"/>
          <a:ext cx="1141875" cy="1141875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D70447A-0C4F-4AD6-B309-D6C80296F1B6}">
      <dsp:nvSpPr>
        <dsp:cNvPr id="0" name=""/>
        <dsp:cNvSpPr/>
      </dsp:nvSpPr>
      <dsp:spPr>
        <a:xfrm>
          <a:off x="21712" y="3213867"/>
          <a:ext cx="326250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1555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3500" b="0" i="0" kern="1200" dirty="0">
              <a:solidFill>
                <a:schemeClr val="tx2"/>
              </a:solidFill>
            </a:rPr>
            <a:t>Patient</a:t>
          </a:r>
          <a:endParaRPr lang="en-US" sz="3500" kern="1200" dirty="0">
            <a:solidFill>
              <a:schemeClr val="tx2"/>
            </a:solidFill>
          </a:endParaRPr>
        </a:p>
      </dsp:txBody>
      <dsp:txXfrm>
        <a:off x="21712" y="3213867"/>
        <a:ext cx="3262500" cy="720000"/>
      </dsp:txXfrm>
    </dsp:sp>
    <dsp:sp modelId="{B54659BF-87A6-4664-9A35-8E4A488B0B81}">
      <dsp:nvSpPr>
        <dsp:cNvPr id="0" name=""/>
        <dsp:cNvSpPr/>
      </dsp:nvSpPr>
      <dsp:spPr>
        <a:xfrm>
          <a:off x="4491337" y="603867"/>
          <a:ext cx="1990125" cy="1990125"/>
        </a:xfrm>
        <a:prstGeom prst="ellipse">
          <a:avLst/>
        </a:prstGeom>
        <a:solidFill>
          <a:schemeClr val="dk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8D95D4-1CDF-43AA-9F48-CB5B5DB84FDE}">
      <dsp:nvSpPr>
        <dsp:cNvPr id="0" name=""/>
        <dsp:cNvSpPr/>
      </dsp:nvSpPr>
      <dsp:spPr>
        <a:xfrm>
          <a:off x="4915462" y="1027992"/>
          <a:ext cx="1141875" cy="1141875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177F58C-BED5-4EC0-9BE6-13C109338DF4}">
      <dsp:nvSpPr>
        <dsp:cNvPr id="0" name=""/>
        <dsp:cNvSpPr/>
      </dsp:nvSpPr>
      <dsp:spPr>
        <a:xfrm>
          <a:off x="3855150" y="3213867"/>
          <a:ext cx="326250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1555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3500" b="0" i="0" kern="1200" dirty="0">
              <a:solidFill>
                <a:schemeClr val="tx2"/>
              </a:solidFill>
            </a:rPr>
            <a:t>Organizational</a:t>
          </a:r>
          <a:endParaRPr lang="en-US" sz="3500" kern="1200" dirty="0">
            <a:solidFill>
              <a:schemeClr val="tx2"/>
            </a:solidFill>
          </a:endParaRPr>
        </a:p>
      </dsp:txBody>
      <dsp:txXfrm>
        <a:off x="3855150" y="3213867"/>
        <a:ext cx="3262500" cy="720000"/>
      </dsp:txXfrm>
    </dsp:sp>
    <dsp:sp modelId="{F42EF164-08C2-48D2-81EE-8F275A742FBB}">
      <dsp:nvSpPr>
        <dsp:cNvPr id="0" name=""/>
        <dsp:cNvSpPr/>
      </dsp:nvSpPr>
      <dsp:spPr>
        <a:xfrm>
          <a:off x="8324775" y="603867"/>
          <a:ext cx="1990125" cy="1990125"/>
        </a:xfrm>
        <a:prstGeom prst="ellipse">
          <a:avLst/>
        </a:prstGeom>
        <a:solidFill>
          <a:schemeClr val="dk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5A3A45D-2A5C-43A4-A979-A2DB3C75C609}">
      <dsp:nvSpPr>
        <dsp:cNvPr id="0" name=""/>
        <dsp:cNvSpPr/>
      </dsp:nvSpPr>
      <dsp:spPr>
        <a:xfrm>
          <a:off x="8748900" y="1027992"/>
          <a:ext cx="1141875" cy="1141875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FFCD2DE-2040-4503-A4C9-DE064E1A80D2}">
      <dsp:nvSpPr>
        <dsp:cNvPr id="0" name=""/>
        <dsp:cNvSpPr/>
      </dsp:nvSpPr>
      <dsp:spPr>
        <a:xfrm>
          <a:off x="7688587" y="3213867"/>
          <a:ext cx="3262500" cy="720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1555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3500" b="0" i="0" kern="1200" dirty="0">
              <a:solidFill>
                <a:schemeClr val="tx2"/>
              </a:solidFill>
            </a:rPr>
            <a:t>Provider</a:t>
          </a:r>
          <a:endParaRPr lang="en-US" sz="3500" kern="1200" dirty="0">
            <a:solidFill>
              <a:schemeClr val="tx2"/>
            </a:solidFill>
          </a:endParaRPr>
        </a:p>
      </dsp:txBody>
      <dsp:txXfrm>
        <a:off x="7688587" y="3213867"/>
        <a:ext cx="3262500" cy="720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CA38B2-BF8C-4977-9487-E3B9C3EDD256}">
      <dsp:nvSpPr>
        <dsp:cNvPr id="0" name=""/>
        <dsp:cNvSpPr/>
      </dsp:nvSpPr>
      <dsp:spPr>
        <a:xfrm>
          <a:off x="1169084" y="1286"/>
          <a:ext cx="3686148" cy="2211688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36220" tIns="236220" rIns="236220" bIns="236220" numCol="1" spcCol="1270" anchor="ctr" anchorCtr="0">
          <a:noAutofit/>
        </a:bodyPr>
        <a:lstStyle/>
        <a:p>
          <a:pPr marL="0" lvl="0" indent="0" algn="ctr" defTabSz="2755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200" kern="1200" dirty="0"/>
            <a:t>Delivery volume</a:t>
          </a:r>
        </a:p>
      </dsp:txBody>
      <dsp:txXfrm>
        <a:off x="1169084" y="1286"/>
        <a:ext cx="3686148" cy="2211688"/>
      </dsp:txXfrm>
    </dsp:sp>
    <dsp:sp modelId="{C39CE736-98AE-472A-B5C1-D397F35472A7}">
      <dsp:nvSpPr>
        <dsp:cNvPr id="0" name=""/>
        <dsp:cNvSpPr/>
      </dsp:nvSpPr>
      <dsp:spPr>
        <a:xfrm>
          <a:off x="5223847" y="1286"/>
          <a:ext cx="3686148" cy="2211688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36220" tIns="236220" rIns="236220" bIns="236220" numCol="1" spcCol="1270" anchor="ctr" anchorCtr="0">
          <a:noAutofit/>
        </a:bodyPr>
        <a:lstStyle/>
        <a:p>
          <a:pPr marL="0" lvl="0" indent="0" algn="ctr" defTabSz="2755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200" kern="1200" dirty="0"/>
            <a:t>Staffing</a:t>
          </a:r>
        </a:p>
      </dsp:txBody>
      <dsp:txXfrm>
        <a:off x="5223847" y="1286"/>
        <a:ext cx="3686148" cy="2211688"/>
      </dsp:txXfrm>
    </dsp:sp>
    <dsp:sp modelId="{B26B7B8A-FCD6-403B-A6CB-C42697149EAD}">
      <dsp:nvSpPr>
        <dsp:cNvPr id="0" name=""/>
        <dsp:cNvSpPr/>
      </dsp:nvSpPr>
      <dsp:spPr>
        <a:xfrm>
          <a:off x="3196466" y="2581590"/>
          <a:ext cx="3686148" cy="2211688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36220" tIns="236220" rIns="236220" bIns="236220" numCol="1" spcCol="1270" anchor="ctr" anchorCtr="0">
          <a:noAutofit/>
        </a:bodyPr>
        <a:lstStyle/>
        <a:p>
          <a:pPr marL="0" lvl="0" indent="0" algn="ctr" defTabSz="2755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6200" kern="1200" dirty="0"/>
            <a:t>Services available</a:t>
          </a:r>
        </a:p>
      </dsp:txBody>
      <dsp:txXfrm>
        <a:off x="3196466" y="2581590"/>
        <a:ext cx="3686148" cy="2211688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ECA38B2-BF8C-4977-9487-E3B9C3EDD256}">
      <dsp:nvSpPr>
        <dsp:cNvPr id="0" name=""/>
        <dsp:cNvSpPr/>
      </dsp:nvSpPr>
      <dsp:spPr>
        <a:xfrm>
          <a:off x="0" y="349969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Lack of care coordination </a:t>
          </a:r>
        </a:p>
      </dsp:txBody>
      <dsp:txXfrm>
        <a:off x="0" y="349969"/>
        <a:ext cx="3149712" cy="1889827"/>
      </dsp:txXfrm>
    </dsp:sp>
    <dsp:sp modelId="{16F9313B-7847-4A4A-8828-9E2FCCBBBFC8}">
      <dsp:nvSpPr>
        <dsp:cNvPr id="0" name=""/>
        <dsp:cNvSpPr/>
      </dsp:nvSpPr>
      <dsp:spPr>
        <a:xfrm>
          <a:off x="3464684" y="349969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Lack of standardized practices</a:t>
          </a:r>
        </a:p>
      </dsp:txBody>
      <dsp:txXfrm>
        <a:off x="3464684" y="349969"/>
        <a:ext cx="3149712" cy="1889827"/>
      </dsp:txXfrm>
    </dsp:sp>
    <dsp:sp modelId="{2111EFBD-B64D-42F0-A658-015D9C8FBC64}">
      <dsp:nvSpPr>
        <dsp:cNvPr id="0" name=""/>
        <dsp:cNvSpPr/>
      </dsp:nvSpPr>
      <dsp:spPr>
        <a:xfrm>
          <a:off x="6929368" y="349969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Failure to screen</a:t>
          </a:r>
        </a:p>
      </dsp:txBody>
      <dsp:txXfrm>
        <a:off x="6929368" y="349969"/>
        <a:ext cx="3149712" cy="1889827"/>
      </dsp:txXfrm>
    </dsp:sp>
    <dsp:sp modelId="{92A3E115-258A-45D2-BA20-A751D6E349FB}">
      <dsp:nvSpPr>
        <dsp:cNvPr id="0" name=""/>
        <dsp:cNvSpPr/>
      </dsp:nvSpPr>
      <dsp:spPr>
        <a:xfrm>
          <a:off x="0" y="2554768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Misdiagnosis</a:t>
          </a:r>
        </a:p>
      </dsp:txBody>
      <dsp:txXfrm>
        <a:off x="0" y="2554768"/>
        <a:ext cx="3149712" cy="1889827"/>
      </dsp:txXfrm>
    </dsp:sp>
    <dsp:sp modelId="{F61D6F1C-667F-42DB-85B3-A6CD892AA596}">
      <dsp:nvSpPr>
        <dsp:cNvPr id="0" name=""/>
        <dsp:cNvSpPr/>
      </dsp:nvSpPr>
      <dsp:spPr>
        <a:xfrm>
          <a:off x="3464684" y="2554768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Provider bias</a:t>
          </a:r>
        </a:p>
      </dsp:txBody>
      <dsp:txXfrm>
        <a:off x="3464684" y="2554768"/>
        <a:ext cx="3149712" cy="1889827"/>
      </dsp:txXfrm>
    </dsp:sp>
    <dsp:sp modelId="{17036357-0510-464E-862B-2B84C12186D7}">
      <dsp:nvSpPr>
        <dsp:cNvPr id="0" name=""/>
        <dsp:cNvSpPr/>
      </dsp:nvSpPr>
      <dsp:spPr>
        <a:xfrm>
          <a:off x="6929368" y="2554768"/>
          <a:ext cx="3149712" cy="1889827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marL="0" lvl="0" indent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800" kern="1200" dirty="0"/>
            <a:t>Failure to refer</a:t>
          </a:r>
        </a:p>
      </dsp:txBody>
      <dsp:txXfrm>
        <a:off x="6929368" y="2554768"/>
        <a:ext cx="3149712" cy="1889827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52B4D18-631C-439F-BBDD-5022F496D945}">
      <dsp:nvSpPr>
        <dsp:cNvPr id="0" name=""/>
        <dsp:cNvSpPr/>
      </dsp:nvSpPr>
      <dsp:spPr>
        <a:xfrm>
          <a:off x="1768" y="1003703"/>
          <a:ext cx="2343931" cy="2343931"/>
        </a:xfrm>
        <a:prstGeom prst="ellipse">
          <a:avLst/>
        </a:prstGeom>
        <a:gradFill rotWithShape="0">
          <a:gsLst>
            <a:gs pos="0">
              <a:schemeClr val="bg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bg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bg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dirty="0">
              <a:solidFill>
                <a:schemeClr val="tx2"/>
              </a:solidFill>
            </a:rPr>
            <a:t>Structure</a:t>
          </a:r>
        </a:p>
      </dsp:txBody>
      <dsp:txXfrm>
        <a:off x="345029" y="1346964"/>
        <a:ext cx="1657409" cy="1657409"/>
      </dsp:txXfrm>
    </dsp:sp>
    <dsp:sp modelId="{45E18948-D19A-4CF5-801E-6D4FDDACB9B5}">
      <dsp:nvSpPr>
        <dsp:cNvPr id="0" name=""/>
        <dsp:cNvSpPr/>
      </dsp:nvSpPr>
      <dsp:spPr>
        <a:xfrm>
          <a:off x="2536026" y="1495928"/>
          <a:ext cx="1359480" cy="1359480"/>
        </a:xfrm>
        <a:prstGeom prst="mathPlus">
          <a:avLst/>
        </a:prstGeom>
        <a:solidFill>
          <a:schemeClr val="dk2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200" kern="1200"/>
        </a:p>
      </dsp:txBody>
      <dsp:txXfrm>
        <a:off x="2716225" y="2015793"/>
        <a:ext cx="999082" cy="319750"/>
      </dsp:txXfrm>
    </dsp:sp>
    <dsp:sp modelId="{CD3095F4-58E6-4261-8E88-CF4CEE4893FD}">
      <dsp:nvSpPr>
        <dsp:cNvPr id="0" name=""/>
        <dsp:cNvSpPr/>
      </dsp:nvSpPr>
      <dsp:spPr>
        <a:xfrm>
          <a:off x="4085834" y="1003703"/>
          <a:ext cx="2343931" cy="2343931"/>
        </a:xfrm>
        <a:prstGeom prst="ellipse">
          <a:avLst/>
        </a:prstGeom>
        <a:gradFill rotWithShape="0">
          <a:gsLst>
            <a:gs pos="0">
              <a:schemeClr val="bg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bg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bg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dirty="0">
              <a:solidFill>
                <a:schemeClr val="tx2"/>
              </a:solidFill>
            </a:rPr>
            <a:t>Process</a:t>
          </a:r>
        </a:p>
      </dsp:txBody>
      <dsp:txXfrm>
        <a:off x="4429095" y="1346964"/>
        <a:ext cx="1657409" cy="1657409"/>
      </dsp:txXfrm>
    </dsp:sp>
    <dsp:sp modelId="{85DE4AA9-A241-4A1F-A259-7CC9502646A9}">
      <dsp:nvSpPr>
        <dsp:cNvPr id="0" name=""/>
        <dsp:cNvSpPr/>
      </dsp:nvSpPr>
      <dsp:spPr>
        <a:xfrm>
          <a:off x="6620092" y="1495928"/>
          <a:ext cx="1359480" cy="1359480"/>
        </a:xfrm>
        <a:prstGeom prst="mathEqual">
          <a:avLst/>
        </a:prstGeom>
        <a:solidFill>
          <a:schemeClr val="dk2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600" kern="1200"/>
        </a:p>
      </dsp:txBody>
      <dsp:txXfrm>
        <a:off x="6800291" y="1775981"/>
        <a:ext cx="999082" cy="799374"/>
      </dsp:txXfrm>
    </dsp:sp>
    <dsp:sp modelId="{7640C134-2C3B-40F4-BB65-EC13D129FBC4}">
      <dsp:nvSpPr>
        <dsp:cNvPr id="0" name=""/>
        <dsp:cNvSpPr/>
      </dsp:nvSpPr>
      <dsp:spPr>
        <a:xfrm>
          <a:off x="8169900" y="1003703"/>
          <a:ext cx="2343931" cy="2343931"/>
        </a:xfrm>
        <a:prstGeom prst="ellipse">
          <a:avLst/>
        </a:prstGeom>
        <a:gradFill rotWithShape="0">
          <a:gsLst>
            <a:gs pos="0">
              <a:schemeClr val="bg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bg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bg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b="1" kern="1200" dirty="0">
              <a:solidFill>
                <a:schemeClr val="tx2"/>
              </a:solidFill>
            </a:rPr>
            <a:t>Outcome</a:t>
          </a:r>
        </a:p>
      </dsp:txBody>
      <dsp:txXfrm>
        <a:off x="8513161" y="1346964"/>
        <a:ext cx="1657409" cy="1657409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4B2DC1A-2311-4ADB-86A4-78DD3FAF7933}">
      <dsp:nvSpPr>
        <dsp:cNvPr id="0" name=""/>
        <dsp:cNvSpPr/>
      </dsp:nvSpPr>
      <dsp:spPr>
        <a:xfrm>
          <a:off x="3424" y="180189"/>
          <a:ext cx="3339364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Structure	</a:t>
          </a:r>
        </a:p>
      </dsp:txBody>
      <dsp:txXfrm>
        <a:off x="3424" y="180189"/>
        <a:ext cx="3339364" cy="806400"/>
      </dsp:txXfrm>
    </dsp:sp>
    <dsp:sp modelId="{06C882D6-71E2-4781-927E-C61DEB2EFE78}">
      <dsp:nvSpPr>
        <dsp:cNvPr id="0" name=""/>
        <dsp:cNvSpPr/>
      </dsp:nvSpPr>
      <dsp:spPr>
        <a:xfrm>
          <a:off x="3424" y="986589"/>
          <a:ext cx="3339364" cy="4611600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Debriefs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Multidisciplinary case reviews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Patient Education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ED screening for pregnancy status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Unit Policy and Procedure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>
              <a:highlight>
                <a:srgbClr val="FF00FF"/>
              </a:highlight>
            </a:rPr>
            <a:t>Screening for SDoH</a:t>
          </a:r>
        </a:p>
      </dsp:txBody>
      <dsp:txXfrm>
        <a:off x="3424" y="986589"/>
        <a:ext cx="3339364" cy="4611600"/>
      </dsp:txXfrm>
    </dsp:sp>
    <dsp:sp modelId="{0E4566F1-7CB7-4409-BC1F-96A54C9FE0E5}">
      <dsp:nvSpPr>
        <dsp:cNvPr id="0" name=""/>
        <dsp:cNvSpPr/>
      </dsp:nvSpPr>
      <dsp:spPr>
        <a:xfrm>
          <a:off x="3810300" y="180189"/>
          <a:ext cx="3339364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Process</a:t>
          </a:r>
        </a:p>
      </dsp:txBody>
      <dsp:txXfrm>
        <a:off x="3810300" y="180189"/>
        <a:ext cx="3339364" cy="806400"/>
      </dsp:txXfrm>
    </dsp:sp>
    <dsp:sp modelId="{7D80B4BE-B56D-4ACE-9D72-3359400B2BA7}">
      <dsp:nvSpPr>
        <dsp:cNvPr id="0" name=""/>
        <dsp:cNvSpPr/>
      </dsp:nvSpPr>
      <dsp:spPr>
        <a:xfrm>
          <a:off x="3810300" y="986589"/>
          <a:ext cx="3339364" cy="4611600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Provider and Nursing Education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Number and Topics for drills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Timely Treatment of Severe Hypertension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Postpartum BP and symptom check</a:t>
          </a:r>
        </a:p>
      </dsp:txBody>
      <dsp:txXfrm>
        <a:off x="3810300" y="986589"/>
        <a:ext cx="3339364" cy="4611600"/>
      </dsp:txXfrm>
    </dsp:sp>
    <dsp:sp modelId="{40A47992-30B7-4717-9D6F-ABC981600C6C}">
      <dsp:nvSpPr>
        <dsp:cNvPr id="0" name=""/>
        <dsp:cNvSpPr/>
      </dsp:nvSpPr>
      <dsp:spPr>
        <a:xfrm>
          <a:off x="7617175" y="180189"/>
          <a:ext cx="3339364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Outcome</a:t>
          </a:r>
        </a:p>
      </dsp:txBody>
      <dsp:txXfrm>
        <a:off x="7617175" y="180189"/>
        <a:ext cx="3339364" cy="806400"/>
      </dsp:txXfrm>
    </dsp:sp>
    <dsp:sp modelId="{2129C436-E3BA-48D0-8C82-6348AD2AB0C8}">
      <dsp:nvSpPr>
        <dsp:cNvPr id="0" name=""/>
        <dsp:cNvSpPr/>
      </dsp:nvSpPr>
      <dsp:spPr>
        <a:xfrm>
          <a:off x="7617175" y="986589"/>
          <a:ext cx="3339364" cy="4611600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Overall </a:t>
          </a:r>
          <a:r>
            <a:rPr lang="en-US" sz="2800" b="1" kern="1200" dirty="0" err="1"/>
            <a:t>SMM</a:t>
          </a:r>
          <a:endParaRPr lang="en-US" sz="2800" b="1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 err="1"/>
            <a:t>SMM</a:t>
          </a:r>
          <a:r>
            <a:rPr lang="en-US" sz="2800" b="1" kern="1200" dirty="0"/>
            <a:t> among those with preeclampsia, eclampsia and </a:t>
          </a:r>
          <a:r>
            <a:rPr lang="en-US" sz="2800" b="1" kern="1200" dirty="0" err="1"/>
            <a:t>HELLP</a:t>
          </a:r>
          <a:r>
            <a:rPr lang="en-US" sz="2800" b="1" kern="1200" dirty="0"/>
            <a:t> syndrome</a:t>
          </a:r>
        </a:p>
      </dsp:txBody>
      <dsp:txXfrm>
        <a:off x="7617175" y="986589"/>
        <a:ext cx="3339364" cy="4611600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084F2FD-62CB-4120-B705-9237CD8ECD92}">
      <dsp:nvSpPr>
        <dsp:cNvPr id="0" name=""/>
        <dsp:cNvSpPr/>
      </dsp:nvSpPr>
      <dsp:spPr>
        <a:xfrm>
          <a:off x="3355" y="19154"/>
          <a:ext cx="3271668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Structure	</a:t>
          </a:r>
        </a:p>
      </dsp:txBody>
      <dsp:txXfrm>
        <a:off x="3355" y="19154"/>
        <a:ext cx="3271668" cy="806400"/>
      </dsp:txXfrm>
    </dsp:sp>
    <dsp:sp modelId="{DB9D4B39-23EC-4708-AEDD-AB5187E3FDA0}">
      <dsp:nvSpPr>
        <dsp:cNvPr id="0" name=""/>
        <dsp:cNvSpPr/>
      </dsp:nvSpPr>
      <dsp:spPr>
        <a:xfrm>
          <a:off x="3355" y="825554"/>
          <a:ext cx="3271668" cy="4227299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/>
            <a:t>Debriefs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/>
            <a:t>Multidisciplinary case review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/>
            <a:t>Patient education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/>
            <a:t>Hemorrhage cart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/>
            <a:t>Policies and procedures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en-US" sz="2800" b="1" kern="1200" dirty="0">
              <a:highlight>
                <a:srgbClr val="FF00FF"/>
              </a:highlight>
            </a:rPr>
            <a:t>Screening for SDoH</a:t>
          </a:r>
        </a:p>
      </dsp:txBody>
      <dsp:txXfrm>
        <a:off x="3355" y="825554"/>
        <a:ext cx="3271668" cy="4227299"/>
      </dsp:txXfrm>
    </dsp:sp>
    <dsp:sp modelId="{B55BCFD0-3D57-44D1-A6E6-FC8B47A219A8}">
      <dsp:nvSpPr>
        <dsp:cNvPr id="0" name=""/>
        <dsp:cNvSpPr/>
      </dsp:nvSpPr>
      <dsp:spPr>
        <a:xfrm>
          <a:off x="3733057" y="19154"/>
          <a:ext cx="3271668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Process</a:t>
          </a:r>
        </a:p>
      </dsp:txBody>
      <dsp:txXfrm>
        <a:off x="3733057" y="19154"/>
        <a:ext cx="3271668" cy="806400"/>
      </dsp:txXfrm>
    </dsp:sp>
    <dsp:sp modelId="{1774FE66-1D20-4FF5-9BAF-899C9C48CA75}">
      <dsp:nvSpPr>
        <dsp:cNvPr id="0" name=""/>
        <dsp:cNvSpPr/>
      </dsp:nvSpPr>
      <dsp:spPr>
        <a:xfrm>
          <a:off x="3733057" y="825554"/>
          <a:ext cx="3271668" cy="4227299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Provider and Nursing Education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Number and topics for drills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Risk assessment for hemorrhage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Patient Support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 err="1"/>
            <a:t>QBL</a:t>
          </a:r>
          <a:endParaRPr lang="en-US" sz="2800" b="1" kern="1200" dirty="0"/>
        </a:p>
      </dsp:txBody>
      <dsp:txXfrm>
        <a:off x="3733057" y="825554"/>
        <a:ext cx="3271668" cy="4227299"/>
      </dsp:txXfrm>
    </dsp:sp>
    <dsp:sp modelId="{4345F65B-5047-488C-B5D3-87705744C117}">
      <dsp:nvSpPr>
        <dsp:cNvPr id="0" name=""/>
        <dsp:cNvSpPr/>
      </dsp:nvSpPr>
      <dsp:spPr>
        <a:xfrm>
          <a:off x="7462759" y="19154"/>
          <a:ext cx="3271668" cy="806400"/>
        </a:xfrm>
        <a:prstGeom prst="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b="1" kern="1200" dirty="0"/>
            <a:t>Outcome</a:t>
          </a:r>
        </a:p>
      </dsp:txBody>
      <dsp:txXfrm>
        <a:off x="7462759" y="19154"/>
        <a:ext cx="3271668" cy="806400"/>
      </dsp:txXfrm>
    </dsp:sp>
    <dsp:sp modelId="{EAC7DD2D-B696-45AF-BF48-103E427F825D}">
      <dsp:nvSpPr>
        <dsp:cNvPr id="0" name=""/>
        <dsp:cNvSpPr/>
      </dsp:nvSpPr>
      <dsp:spPr>
        <a:xfrm>
          <a:off x="7462759" y="825554"/>
          <a:ext cx="3271668" cy="4227299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/>
            <a:t>Overall </a:t>
          </a:r>
          <a:r>
            <a:rPr lang="en-US" sz="2800" b="1" kern="1200" dirty="0" err="1"/>
            <a:t>SMM</a:t>
          </a:r>
          <a:endParaRPr lang="en-US" sz="2800" b="1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b="1" kern="1200" dirty="0" err="1"/>
            <a:t>SMM</a:t>
          </a:r>
          <a:r>
            <a:rPr lang="en-US" sz="2800" b="1" kern="1200" dirty="0"/>
            <a:t> among those who experienced hemorrhage</a:t>
          </a:r>
        </a:p>
      </dsp:txBody>
      <dsp:txXfrm>
        <a:off x="7462759" y="825554"/>
        <a:ext cx="3271668" cy="4227299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4B6217D-1DAB-4B95-9879-45E81D2AE8E4}">
      <dsp:nvSpPr>
        <dsp:cNvPr id="0" name=""/>
        <dsp:cNvSpPr/>
      </dsp:nvSpPr>
      <dsp:spPr>
        <a:xfrm>
          <a:off x="0" y="325603"/>
          <a:ext cx="7559504" cy="181467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 dirty="0"/>
            <a:t>While severe maternal morbidity is not a perfect measure, it provides insight into quality care and disparities in outcomes</a:t>
          </a:r>
        </a:p>
      </dsp:txBody>
      <dsp:txXfrm>
        <a:off x="88585" y="414188"/>
        <a:ext cx="7382334" cy="1637500"/>
      </dsp:txXfrm>
    </dsp:sp>
    <dsp:sp modelId="{1EC95AE0-D12A-401D-87C7-B3F7E73D9D6E}">
      <dsp:nvSpPr>
        <dsp:cNvPr id="0" name=""/>
        <dsp:cNvSpPr/>
      </dsp:nvSpPr>
      <dsp:spPr>
        <a:xfrm>
          <a:off x="0" y="2235313"/>
          <a:ext cx="7559504" cy="181467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/>
            <a:t>Data must be disaggregated by race and ethnicity to determine where there are disparities in delivery of care</a:t>
          </a:r>
        </a:p>
      </dsp:txBody>
      <dsp:txXfrm>
        <a:off x="88585" y="2323898"/>
        <a:ext cx="7382334" cy="1637500"/>
      </dsp:txXfrm>
    </dsp:sp>
    <dsp:sp modelId="{794E1B29-F949-47E0-83F0-746578CEA76B}">
      <dsp:nvSpPr>
        <dsp:cNvPr id="0" name=""/>
        <dsp:cNvSpPr/>
      </dsp:nvSpPr>
      <dsp:spPr>
        <a:xfrm>
          <a:off x="0" y="4145023"/>
          <a:ext cx="7559504" cy="181467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300" kern="1200"/>
            <a:t>Addressing structures and processes can improve severe maternal morbidity as an outcome measure</a:t>
          </a:r>
        </a:p>
      </dsp:txBody>
      <dsp:txXfrm>
        <a:off x="88585" y="4233608"/>
        <a:ext cx="7382334" cy="16375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8/5/layout/IconCircleLabelList">
  <dgm:title val="Icon Circle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0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44"/>
          <dgm:constr type="h" for="des" forName="compNode" op="equ"/>
          <dgm:constr type="h" for="des" forName="textRect" op="equ"/>
        </dgm:constrLst>
      </dgm:if>
      <dgm:if name="Name5" axis="ch" ptType="node" func="cnt" op="lte" val="3">
        <dgm:constrLst>
          <dgm:constr type="h" for="ch" forName="compNode" refType="h" fact="0.4"/>
          <dgm:constr type="w" for="ch" forName="compNode" val="10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40"/>
          <dgm:constr type="h" for="des" forName="compNode" op="equ"/>
          <dgm:constr type="h" for="des" forName="textRect" op="equ"/>
        </dgm:constrLst>
      </dgm:if>
      <dgm:if name="Name6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2"/>
          <dgm:constr type="h" for="des" forName="compNode" op="equ"/>
          <dgm:constr type="h" for="des" forName="textRect" op="equ"/>
        </dgm:constrLst>
      </dgm:if>
      <dgm:else name="Name7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BgRect" refType="w" fact="0.61"/>
          <dgm:constr type="h" for="ch" forName="iconBgRect" refType="w" refFor="ch" refForName="iconBgRect"/>
          <dgm:constr type="t" for="ch" forName="iconBgRect"/>
          <dgm:constr type="ctrX" for="ch" forName="iconBgRect" refType="w" fact="0.5"/>
          <dgm:constr type="w" for="ch" forName="iconRect" refType="w" fact="0.35"/>
          <dgm:constr type="h" for="ch" forName="iconRect" refType="w" refFor="ch" refForName="iconRect"/>
          <dgm:constr type="ctrX" for="ch" forName="iconRect" refType="ctrX" refFor="ch" refForName="iconBgRect"/>
          <dgm:constr type="ctrY" for="ch" forName="iconRect" refType="ctrY" refFor="ch" refForName="iconBgRect"/>
          <dgm:constr type="h" for="ch" forName="spaceRect" refType="w" fact="0.19"/>
          <dgm:constr type="w" for="ch" forName="spaceRect" refType="w"/>
          <dgm:constr type="l" for="ch" forName="spaceRect"/>
          <dgm:constr type="t" for="ch" forName="spaceRect" refType="b" refFor="ch" refForName="iconBg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BgRect" styleLbl="bgShp">
          <dgm:alg type="sp"/>
          <dgm:shape xmlns:r="http://schemas.openxmlformats.org/officeDocument/2006/relationships" type="ellipse" r:blip="">
            <dgm:adjLst/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9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  <a:defRPr cap="all"/>
        </a:lvl1pPr>
      </dgm1612:lstStyle>
    </a:ext>
  </dgm:extLst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equation1">
  <dgm:title val=""/>
  <dgm:desc val=""/>
  <dgm:catLst>
    <dgm:cat type="relationship" pri="17000"/>
    <dgm:cat type="process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choose name="Name0">
      <dgm:if name="Name1" func="var" arg="dir" op="equ" val="norm">
        <dgm:alg type="lin">
          <dgm:param type="fallback" val="2D"/>
        </dgm:alg>
      </dgm:if>
      <dgm:else name="Name2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fact="0.58"/>
      <dgm:constr type="primFontSz" for="ch" ptType="node" op="equ" val="65"/>
      <dgm:constr type="primFontSz" for="ch" ptType="sibTrans" op="equ" val="55"/>
      <dgm:constr type="primFontSz" for="ch" ptType="sibTrans" refType="primFontSz" refFor="ch" refPtType="node" op="lte" fact="0.8"/>
      <dgm:constr type="w" for="ch" forName="spacerL" refType="w" refFor="ch" refPtType="sibTrans" fact="0.14"/>
      <dgm:constr type="w" for="ch" forName="spacerR" refType="w" refFor="ch" refPtType="sibTrans" fact="0.14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pacerL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ibTrans">
          <dgm:alg type="tx"/>
          <dgm:choose name="Name3">
            <dgm:if name="Name4" axis="followSib" ptType="sibTrans" func="cnt" op="equ" val="0">
              <dgm:shape xmlns:r="http://schemas.openxmlformats.org/officeDocument/2006/relationships" type="mathEqual" r:blip="">
                <dgm:adjLst/>
              </dgm:shape>
            </dgm:if>
            <dgm:else name="Name5">
              <dgm:shape xmlns:r="http://schemas.openxmlformats.org/officeDocument/2006/relationships" type="mathPlus" r:blip="">
                <dgm:adjLst/>
              </dgm:shape>
            </dgm:else>
          </dgm:choose>
          <dgm:presOf axis="self"/>
          <dgm:constrLst>
            <dgm:constr type="h" refType="w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  <dgm:layoutNode name="spacerR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96D0CC-1ED0-4AF1-BAD7-B765D2FABE60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6ED5A1-0777-4B40-924D-B0859A5BDD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3427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14-22% of additional cases occur in the postpartum period</a:t>
            </a:r>
          </a:p>
        </p:txBody>
      </p:sp>
    </p:spTree>
    <p:extLst>
      <p:ext uri="{BB962C8B-B14F-4D97-AF65-F5344CB8AC3E}">
        <p14:creationId xmlns:p14="http://schemas.microsoft.com/office/powerpoint/2010/main" val="23407706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Among women in NYC 2010 - 2014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ED5A1-0777-4B40-924D-B0859A5BDD0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1931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Volume – In NY between 2011 – 2013, the lowest quartile for delivery numbers was associated with higher </a:t>
            </a:r>
            <a:r>
              <a:rPr lang="en-US" dirty="0" err="1"/>
              <a:t>SMM</a:t>
            </a:r>
            <a:endParaRPr lang="en-US" dirty="0"/>
          </a:p>
          <a:p>
            <a:r>
              <a:rPr lang="en-US" dirty="0"/>
              <a:t>Staffing – A study that showed a higher rate of </a:t>
            </a:r>
            <a:r>
              <a:rPr lang="en-US" dirty="0" err="1"/>
              <a:t>SMM</a:t>
            </a:r>
            <a:r>
              <a:rPr lang="en-US" dirty="0"/>
              <a:t> between 11p and 7a</a:t>
            </a:r>
          </a:p>
          <a:p>
            <a:r>
              <a:rPr lang="en-US" dirty="0"/>
              <a:t>Services available – a study in France showed an increase of </a:t>
            </a:r>
            <a:r>
              <a:rPr lang="en-US" dirty="0" err="1"/>
              <a:t>SMM</a:t>
            </a:r>
            <a:r>
              <a:rPr lang="en-US" dirty="0"/>
              <a:t> related to hemorrhage when an anesthesiologist was not available 24-7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ED5A1-0777-4B40-924D-B0859A5BDD0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8858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Volume – In NY between 2011 – 2013, the lowest quartile for delivery numbers was associated with higher </a:t>
            </a:r>
            <a:r>
              <a:rPr lang="en-US" dirty="0" err="1"/>
              <a:t>SMM</a:t>
            </a:r>
            <a:endParaRPr lang="en-US" dirty="0"/>
          </a:p>
          <a:p>
            <a:r>
              <a:rPr lang="en-US" dirty="0"/>
              <a:t>Staffing – A study that showed a higher rate of </a:t>
            </a:r>
            <a:r>
              <a:rPr lang="en-US" dirty="0" err="1"/>
              <a:t>SMM</a:t>
            </a:r>
            <a:r>
              <a:rPr lang="en-US" dirty="0"/>
              <a:t> between 11p and 7a</a:t>
            </a:r>
          </a:p>
          <a:p>
            <a:r>
              <a:rPr lang="en-US" dirty="0"/>
              <a:t>Services available – a study in France showed an increase of </a:t>
            </a:r>
            <a:r>
              <a:rPr lang="en-US" dirty="0" err="1"/>
              <a:t>SMM</a:t>
            </a:r>
            <a:r>
              <a:rPr lang="en-US" dirty="0"/>
              <a:t> related to hemorrhage when an anesthesiologist was not available 24-7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ED5A1-0777-4B40-924D-B0859A5BDD0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28567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100" b="1" i="1" u="sng" dirty="0">
                <a:solidFill>
                  <a:srgbClr val="485865"/>
                </a:solidFill>
              </a:rPr>
              <a:t>Structure</a:t>
            </a:r>
            <a:r>
              <a:rPr lang="en-US" sz="1100" b="1" i="1" dirty="0">
                <a:solidFill>
                  <a:srgbClr val="485865"/>
                </a:solidFill>
              </a:rPr>
              <a:t>: Physical and organizational characteristics within  health care</a:t>
            </a:r>
          </a:p>
          <a:p>
            <a:r>
              <a:rPr lang="en-US" sz="1100" b="1" i="1" u="sng" dirty="0">
                <a:solidFill>
                  <a:srgbClr val="485865"/>
                </a:solidFill>
              </a:rPr>
              <a:t>Process</a:t>
            </a:r>
            <a:r>
              <a:rPr lang="en-US" sz="1100" b="1" i="1" dirty="0">
                <a:solidFill>
                  <a:srgbClr val="485865"/>
                </a:solidFill>
              </a:rPr>
              <a:t>: How health care is delivered </a:t>
            </a:r>
          </a:p>
          <a:p>
            <a:r>
              <a:rPr lang="en-US" sz="1100" b="1" i="1" u="sng">
                <a:solidFill>
                  <a:srgbClr val="485865"/>
                </a:solidFill>
              </a:rPr>
              <a:t>Outcome</a:t>
            </a:r>
            <a:r>
              <a:rPr lang="en-US" sz="1100" b="1" i="1">
                <a:solidFill>
                  <a:srgbClr val="485865"/>
                </a:solidFill>
              </a:rPr>
              <a:t>: Effect of health care on patients or a population</a:t>
            </a:r>
            <a:endParaRPr lang="en-US" sz="1100" b="1" i="1" u="sng">
              <a:solidFill>
                <a:srgbClr val="485865"/>
              </a:solidFill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1069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0D12E4-04D0-4C3A-9D62-C15E1872A6C4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9574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33374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29BC5F-68E4-59F3-8B9C-1CDA2D99574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CB0E2C1-6297-8D64-F1F2-E81E920BAF7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B853E4-DCD7-324F-A8FC-4BBFD951D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80C8D2-1803-8291-0525-8E817A716A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B491DA-BB74-DBF5-595F-7C540F112C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328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6E4B7F-C0E1-F11D-9440-55332A568B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368420-8AB2-CE0D-7D78-6BCBF1E2E71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E6473A-6800-00DF-DFDA-6D0C9E6BA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1C8B3C-A5BA-0D62-FBF0-478861F828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5C3FA4-C80D-6CB8-C2D9-DC72DBE20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227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809989A-8775-94FA-222A-3C26661B1D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BCDBAA-92FE-383C-D003-DC03B72753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488DE8-75B5-8584-9B0C-C1B8C05C3F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3DFACB3-8FD3-6E57-6F4A-BC7632EE2B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7D8034-46EC-54F4-2E73-9E09FFB78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625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/>
          <p:nvPr userDrawn="1"/>
        </p:nvSpPr>
        <p:spPr>
          <a:xfrm>
            <a:off x="-159266" y="-136866"/>
            <a:ext cx="8639700" cy="7206367"/>
          </a:xfrm>
          <a:custGeom>
            <a:avLst/>
            <a:gdLst/>
            <a:ahLst/>
            <a:cxnLst/>
            <a:rect l="l" t="t" r="r" b="b"/>
            <a:pathLst>
              <a:path w="259191" h="216191" extrusionOk="0">
                <a:moveTo>
                  <a:pt x="1195" y="0"/>
                </a:moveTo>
                <a:lnTo>
                  <a:pt x="0" y="216191"/>
                </a:lnTo>
                <a:lnTo>
                  <a:pt x="87193" y="213803"/>
                </a:lnTo>
                <a:lnTo>
                  <a:pt x="25919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1" name="Google Shape;21;p3"/>
          <p:cNvSpPr/>
          <p:nvPr/>
        </p:nvSpPr>
        <p:spPr>
          <a:xfrm rot="-10048818">
            <a:off x="1498871" y="-1007659"/>
            <a:ext cx="6641271" cy="894795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 rot="-10048818">
            <a:off x="2289871" y="-1044975"/>
            <a:ext cx="6641271" cy="894795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 rot="-843509">
            <a:off x="6536962" y="3002133"/>
            <a:ext cx="8214957" cy="5375099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 rot="5400000" flipH="1">
            <a:off x="9616322" y="4202680"/>
            <a:ext cx="2746857" cy="3917441"/>
          </a:xfrm>
          <a:custGeom>
            <a:avLst/>
            <a:gdLst/>
            <a:ahLst/>
            <a:cxnLst/>
            <a:rect l="l" t="t" r="r" b="b"/>
            <a:pathLst>
              <a:path w="73152" h="104326" extrusionOk="0">
                <a:moveTo>
                  <a:pt x="1" y="1"/>
                </a:moveTo>
                <a:lnTo>
                  <a:pt x="1" y="104326"/>
                </a:lnTo>
                <a:cubicBezTo>
                  <a:pt x="19162" y="90310"/>
                  <a:pt x="52852" y="58772"/>
                  <a:pt x="7315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D38DBC5C-AAF0-4DDA-A55F-F8A4588F40E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994216" y="2727266"/>
            <a:ext cx="6650225" cy="2417233"/>
          </a:xfrm>
        </p:spPr>
        <p:txBody>
          <a:bodyPr/>
          <a:lstStyle>
            <a:lvl1pPr marL="152396" indent="0">
              <a:buNone/>
              <a:defRPr sz="5867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title</a:t>
            </a:r>
          </a:p>
        </p:txBody>
      </p:sp>
      <p:pic>
        <p:nvPicPr>
          <p:cNvPr id="12" name="Picture 11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35CF3FF0-E6DA-456E-A82E-A8C1DC69B8A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556" y="5721464"/>
            <a:ext cx="1869969" cy="996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0075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5"/>
          <p:cNvSpPr/>
          <p:nvPr/>
        </p:nvSpPr>
        <p:spPr>
          <a:xfrm rot="-10521703">
            <a:off x="-3333170" y="-2753332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8" name="Google Shape;38;p5"/>
          <p:cNvSpPr/>
          <p:nvPr/>
        </p:nvSpPr>
        <p:spPr>
          <a:xfrm rot="-10521703">
            <a:off x="-2559618" y="-1956062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9" name="Google Shape;39;p5"/>
          <p:cNvSpPr/>
          <p:nvPr/>
        </p:nvSpPr>
        <p:spPr>
          <a:xfrm rot="-10521703">
            <a:off x="-2083118" y="-2170048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40" name="Google Shape;40;p5"/>
          <p:cNvSpPr/>
          <p:nvPr/>
        </p:nvSpPr>
        <p:spPr>
          <a:xfrm rot="-2433542">
            <a:off x="7699534" y="2578371"/>
            <a:ext cx="8214973" cy="5375109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41" name="Google Shape;41;p5"/>
          <p:cNvSpPr/>
          <p:nvPr/>
        </p:nvSpPr>
        <p:spPr>
          <a:xfrm rot="-2150646">
            <a:off x="7984535" y="2916489"/>
            <a:ext cx="8214219" cy="5374616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879333" y="657267"/>
            <a:ext cx="107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733" b="1">
                <a:solidFill>
                  <a:schemeClr val="tx1"/>
                </a:solidFill>
                <a:latin typeface="+mj-l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43" name="Google Shape;43;p5"/>
          <p:cNvSpPr txBox="1">
            <a:spLocks noGrp="1"/>
          </p:cNvSpPr>
          <p:nvPr>
            <p:ph type="body" idx="1"/>
          </p:nvPr>
        </p:nvSpPr>
        <p:spPr>
          <a:xfrm>
            <a:off x="1094700" y="1650500"/>
            <a:ext cx="4695600" cy="43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567252" lvl="0" indent="-380990"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 panose="020B0604020202020204" pitchFamily="34" charset="0"/>
              <a:buChar char="•"/>
              <a:defRPr sz="1867">
                <a:solidFill>
                  <a:schemeClr val="tx1"/>
                </a:solidFill>
                <a:latin typeface="+mj-lt"/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  <p:sp>
        <p:nvSpPr>
          <p:cNvPr id="44" name="Google Shape;44;p5"/>
          <p:cNvSpPr txBox="1">
            <a:spLocks noGrp="1"/>
          </p:cNvSpPr>
          <p:nvPr>
            <p:ph type="body" idx="2"/>
          </p:nvPr>
        </p:nvSpPr>
        <p:spPr>
          <a:xfrm>
            <a:off x="6401691" y="1650500"/>
            <a:ext cx="4695600" cy="43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567252" lvl="0" indent="-380990">
              <a:spcBef>
                <a:spcPts val="0"/>
              </a:spcBef>
              <a:spcAft>
                <a:spcPts val="0"/>
              </a:spcAft>
              <a:buClrTx/>
              <a:buSzPts val="1400"/>
              <a:buFont typeface="Arial" panose="020B0604020202020204" pitchFamily="34" charset="0"/>
              <a:buChar char="•"/>
              <a:defRPr sz="1867" b="0" i="0" u="none" strike="noStrike" cap="none" dirty="0">
                <a:solidFill>
                  <a:schemeClr val="tx1"/>
                </a:solidFill>
                <a:latin typeface="+mj-lt"/>
                <a:ea typeface="Bitter"/>
                <a:cs typeface="Bitter"/>
                <a:sym typeface="Bitter"/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 dirty="0"/>
          </a:p>
        </p:txBody>
      </p:sp>
      <p:pic>
        <p:nvPicPr>
          <p:cNvPr id="11" name="Picture 10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004EC9D1-484D-4B3A-AA56-7AEE0CF3156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1804" y="6144056"/>
            <a:ext cx="1118283" cy="59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625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">
  <p:cSld name="Title + design 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oogle Shape;118;p16"/>
          <p:cNvGrpSpPr/>
          <p:nvPr/>
        </p:nvGrpSpPr>
        <p:grpSpPr>
          <a:xfrm>
            <a:off x="-139331" y="11218"/>
            <a:ext cx="12660669" cy="2023287"/>
            <a:chOff x="-104500" y="-81175"/>
            <a:chExt cx="9379200" cy="1517465"/>
          </a:xfrm>
        </p:grpSpPr>
        <p:sp>
          <p:nvSpPr>
            <p:cNvPr id="119" name="Google Shape;119;p16"/>
            <p:cNvSpPr/>
            <p:nvPr/>
          </p:nvSpPr>
          <p:spPr>
            <a:xfrm rot="10800000" flipH="1">
              <a:off x="-65400" y="344125"/>
              <a:ext cx="9274783" cy="1092165"/>
            </a:xfrm>
            <a:custGeom>
              <a:avLst/>
              <a:gdLst/>
              <a:ahLst/>
              <a:cxnLst/>
              <a:rect l="l" t="t" r="r" b="b"/>
              <a:pathLst>
                <a:path w="244250" h="28762" extrusionOk="0">
                  <a:moveTo>
                    <a:pt x="94524" y="1"/>
                  </a:moveTo>
                  <a:cubicBezTo>
                    <a:pt x="53241" y="1"/>
                    <a:pt x="18544" y="5085"/>
                    <a:pt x="1" y="8474"/>
                  </a:cubicBezTo>
                  <a:lnTo>
                    <a:pt x="1" y="28761"/>
                  </a:lnTo>
                  <a:lnTo>
                    <a:pt x="244249" y="28761"/>
                  </a:lnTo>
                  <a:lnTo>
                    <a:pt x="244249" y="28511"/>
                  </a:lnTo>
                  <a:cubicBezTo>
                    <a:pt x="195020" y="6350"/>
                    <a:pt x="140660" y="1"/>
                    <a:pt x="94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16560000" algn="bl" rotWithShape="0">
                <a:srgbClr val="000000">
                  <a:alpha val="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16"/>
            <p:cNvSpPr/>
            <p:nvPr/>
          </p:nvSpPr>
          <p:spPr>
            <a:xfrm>
              <a:off x="-104500" y="-81175"/>
              <a:ext cx="9379200" cy="491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" name="Google Shape;121;p16"/>
          <p:cNvGrpSpPr/>
          <p:nvPr/>
        </p:nvGrpSpPr>
        <p:grpSpPr>
          <a:xfrm>
            <a:off x="-139331" y="-108232"/>
            <a:ext cx="12660669" cy="2023287"/>
            <a:chOff x="-104500" y="-81175"/>
            <a:chExt cx="9379200" cy="1517465"/>
          </a:xfrm>
        </p:grpSpPr>
        <p:sp>
          <p:nvSpPr>
            <p:cNvPr id="122" name="Google Shape;122;p16"/>
            <p:cNvSpPr/>
            <p:nvPr/>
          </p:nvSpPr>
          <p:spPr>
            <a:xfrm rot="10800000" flipH="1">
              <a:off x="-65400" y="344125"/>
              <a:ext cx="9274783" cy="1092165"/>
            </a:xfrm>
            <a:custGeom>
              <a:avLst/>
              <a:gdLst/>
              <a:ahLst/>
              <a:cxnLst/>
              <a:rect l="l" t="t" r="r" b="b"/>
              <a:pathLst>
                <a:path w="244250" h="28762" extrusionOk="0">
                  <a:moveTo>
                    <a:pt x="94524" y="1"/>
                  </a:moveTo>
                  <a:cubicBezTo>
                    <a:pt x="53241" y="1"/>
                    <a:pt x="18544" y="5085"/>
                    <a:pt x="1" y="8474"/>
                  </a:cubicBezTo>
                  <a:lnTo>
                    <a:pt x="1" y="28761"/>
                  </a:lnTo>
                  <a:lnTo>
                    <a:pt x="244249" y="28761"/>
                  </a:lnTo>
                  <a:lnTo>
                    <a:pt x="244249" y="28511"/>
                  </a:lnTo>
                  <a:cubicBezTo>
                    <a:pt x="195020" y="6350"/>
                    <a:pt x="140660" y="1"/>
                    <a:pt x="94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16560000" algn="bl" rotWithShape="0">
                <a:srgbClr val="000000">
                  <a:alpha val="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16"/>
            <p:cNvSpPr/>
            <p:nvPr/>
          </p:nvSpPr>
          <p:spPr>
            <a:xfrm>
              <a:off x="-104500" y="-81175"/>
              <a:ext cx="9379200" cy="4914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4" name="Google Shape;124;p16"/>
          <p:cNvSpPr/>
          <p:nvPr/>
        </p:nvSpPr>
        <p:spPr>
          <a:xfrm flipH="1">
            <a:off x="7818" y="5930467"/>
            <a:ext cx="12366377" cy="1456220"/>
          </a:xfrm>
          <a:custGeom>
            <a:avLst/>
            <a:gdLst/>
            <a:ahLst/>
            <a:cxnLst/>
            <a:rect l="l" t="t" r="r" b="b"/>
            <a:pathLst>
              <a:path w="244250" h="28762" extrusionOk="0">
                <a:moveTo>
                  <a:pt x="94524" y="1"/>
                </a:moveTo>
                <a:cubicBezTo>
                  <a:pt x="53241" y="1"/>
                  <a:pt x="18544" y="5085"/>
                  <a:pt x="1" y="8474"/>
                </a:cubicBezTo>
                <a:lnTo>
                  <a:pt x="1" y="28761"/>
                </a:lnTo>
                <a:lnTo>
                  <a:pt x="244249" y="28761"/>
                </a:lnTo>
                <a:lnTo>
                  <a:pt x="244249" y="28511"/>
                </a:lnTo>
                <a:cubicBezTo>
                  <a:pt x="195020" y="6350"/>
                  <a:pt x="140660" y="1"/>
                  <a:pt x="945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16560000" algn="bl" rotWithShape="0">
              <a:srgbClr val="000000">
                <a:alpha val="4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16"/>
          <p:cNvSpPr txBox="1">
            <a:spLocks noGrp="1"/>
          </p:cNvSpPr>
          <p:nvPr>
            <p:ph type="title"/>
          </p:nvPr>
        </p:nvSpPr>
        <p:spPr>
          <a:xfrm>
            <a:off x="879333" y="657267"/>
            <a:ext cx="107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733" b="1">
                <a:solidFill>
                  <a:schemeClr val="tx1"/>
                </a:solidFill>
                <a:latin typeface="+mj-l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pic>
        <p:nvPicPr>
          <p:cNvPr id="12" name="Picture 11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5A70809B-E58C-408C-B8FE-481EA217273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1804" y="6144056"/>
            <a:ext cx="1118283" cy="59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024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0"/>
          <p:cNvSpPr/>
          <p:nvPr/>
        </p:nvSpPr>
        <p:spPr>
          <a:xfrm rot="-5400000" flipH="1">
            <a:off x="1072179" y="-1138577"/>
            <a:ext cx="3391571" cy="5668727"/>
          </a:xfrm>
          <a:custGeom>
            <a:avLst/>
            <a:gdLst/>
            <a:ahLst/>
            <a:cxnLst/>
            <a:rect l="l" t="t" r="r" b="b"/>
            <a:pathLst>
              <a:path w="73152" h="104326" extrusionOk="0">
                <a:moveTo>
                  <a:pt x="1" y="1"/>
                </a:moveTo>
                <a:lnTo>
                  <a:pt x="1" y="104326"/>
                </a:lnTo>
                <a:cubicBezTo>
                  <a:pt x="19162" y="90310"/>
                  <a:pt x="52852" y="58772"/>
                  <a:pt x="7315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10"/>
          <p:cNvSpPr/>
          <p:nvPr/>
        </p:nvSpPr>
        <p:spPr>
          <a:xfrm rot="-5400000" flipH="1">
            <a:off x="999387" y="-1065785"/>
            <a:ext cx="3174797" cy="5306368"/>
          </a:xfrm>
          <a:custGeom>
            <a:avLst/>
            <a:gdLst/>
            <a:ahLst/>
            <a:cxnLst/>
            <a:rect l="l" t="t" r="r" b="b"/>
            <a:pathLst>
              <a:path w="73152" h="104326" extrusionOk="0">
                <a:moveTo>
                  <a:pt x="1" y="1"/>
                </a:moveTo>
                <a:lnTo>
                  <a:pt x="1" y="104326"/>
                </a:lnTo>
                <a:cubicBezTo>
                  <a:pt x="19162" y="90310"/>
                  <a:pt x="52852" y="58772"/>
                  <a:pt x="7315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0"/>
          <p:cNvSpPr txBox="1">
            <a:spLocks noGrp="1"/>
          </p:cNvSpPr>
          <p:nvPr>
            <p:ph type="title"/>
          </p:nvPr>
        </p:nvSpPr>
        <p:spPr>
          <a:xfrm>
            <a:off x="879333" y="657267"/>
            <a:ext cx="107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733" b="1">
                <a:solidFill>
                  <a:schemeClr val="tx1"/>
                </a:solidFill>
                <a:latin typeface="+mj-l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70" name="Google Shape;70;p10"/>
          <p:cNvSpPr/>
          <p:nvPr/>
        </p:nvSpPr>
        <p:spPr>
          <a:xfrm rot="8471928" flipH="1">
            <a:off x="5133887" y="4661691"/>
            <a:ext cx="8215104" cy="5375195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10"/>
          <p:cNvSpPr/>
          <p:nvPr/>
        </p:nvSpPr>
        <p:spPr>
          <a:xfrm rot="8471928" flipH="1">
            <a:off x="5191137" y="4845235"/>
            <a:ext cx="8215104" cy="5375195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9" name="Picture 8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F5A1E67F-F339-4FE2-B470-61A3A76938F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1804" y="6144056"/>
            <a:ext cx="1118283" cy="59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55233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/>
          <p:nvPr/>
        </p:nvSpPr>
        <p:spPr>
          <a:xfrm rot="-10521703">
            <a:off x="-3333170" y="-2753332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0" name="Google Shape;30;p4"/>
          <p:cNvSpPr/>
          <p:nvPr/>
        </p:nvSpPr>
        <p:spPr>
          <a:xfrm rot="-10521703">
            <a:off x="-2559618" y="-1956062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1" name="Google Shape;31;p4"/>
          <p:cNvSpPr/>
          <p:nvPr/>
        </p:nvSpPr>
        <p:spPr>
          <a:xfrm rot="-10521703">
            <a:off x="-2083118" y="-2170048"/>
            <a:ext cx="6641129" cy="8947767"/>
          </a:xfrm>
          <a:custGeom>
            <a:avLst/>
            <a:gdLst/>
            <a:ahLst/>
            <a:cxnLst/>
            <a:rect l="l" t="t" r="r" b="b"/>
            <a:pathLst>
              <a:path w="88522" h="119268" extrusionOk="0">
                <a:moveTo>
                  <a:pt x="88522" y="0"/>
                </a:moveTo>
                <a:lnTo>
                  <a:pt x="61303" y="6927"/>
                </a:lnTo>
                <a:cubicBezTo>
                  <a:pt x="60742" y="9569"/>
                  <a:pt x="60031" y="12166"/>
                  <a:pt x="59135" y="14703"/>
                </a:cubicBezTo>
                <a:cubicBezTo>
                  <a:pt x="56549" y="22032"/>
                  <a:pt x="52518" y="28593"/>
                  <a:pt x="48165" y="34789"/>
                </a:cubicBezTo>
                <a:cubicBezTo>
                  <a:pt x="37721" y="49651"/>
                  <a:pt x="25221" y="62760"/>
                  <a:pt x="11183" y="73574"/>
                </a:cubicBezTo>
                <a:cubicBezTo>
                  <a:pt x="7515" y="76401"/>
                  <a:pt x="3693" y="79128"/>
                  <a:pt x="0" y="81999"/>
                </a:cubicBezTo>
                <a:lnTo>
                  <a:pt x="9486" y="119267"/>
                </a:lnTo>
                <a:cubicBezTo>
                  <a:pt x="26071" y="114930"/>
                  <a:pt x="40558" y="102728"/>
                  <a:pt x="50820" y="87861"/>
                </a:cubicBezTo>
                <a:cubicBezTo>
                  <a:pt x="63429" y="69589"/>
                  <a:pt x="70632" y="47519"/>
                  <a:pt x="77481" y="25727"/>
                </a:cubicBezTo>
                <a:cubicBezTo>
                  <a:pt x="79671" y="18759"/>
                  <a:pt x="81863" y="11736"/>
                  <a:pt x="85235" y="5401"/>
                </a:cubicBezTo>
                <a:cubicBezTo>
                  <a:pt x="86227" y="3540"/>
                  <a:pt x="87324" y="1736"/>
                  <a:pt x="885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2" name="Google Shape;32;p4"/>
          <p:cNvSpPr/>
          <p:nvPr/>
        </p:nvSpPr>
        <p:spPr>
          <a:xfrm rot="-2433542">
            <a:off x="7699534" y="2578371"/>
            <a:ext cx="8214973" cy="5375109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3" name="Google Shape;33;p4"/>
          <p:cNvSpPr/>
          <p:nvPr/>
        </p:nvSpPr>
        <p:spPr>
          <a:xfrm rot="-2150646">
            <a:off x="7984535" y="2916489"/>
            <a:ext cx="8214219" cy="5374616"/>
          </a:xfrm>
          <a:custGeom>
            <a:avLst/>
            <a:gdLst/>
            <a:ahLst/>
            <a:cxnLst/>
            <a:rect l="l" t="t" r="r" b="b"/>
            <a:pathLst>
              <a:path w="246461" h="161261" extrusionOk="0">
                <a:moveTo>
                  <a:pt x="246461" y="0"/>
                </a:moveTo>
                <a:cubicBezTo>
                  <a:pt x="221816" y="26123"/>
                  <a:pt x="191712" y="47108"/>
                  <a:pt x="158560" y="60930"/>
                </a:cubicBezTo>
                <a:cubicBezTo>
                  <a:pt x="128635" y="73407"/>
                  <a:pt x="95318" y="81472"/>
                  <a:pt x="68682" y="100712"/>
                </a:cubicBezTo>
                <a:cubicBezTo>
                  <a:pt x="44190" y="118406"/>
                  <a:pt x="23808" y="141292"/>
                  <a:pt x="0" y="160010"/>
                </a:cubicBezTo>
                <a:lnTo>
                  <a:pt x="8320" y="161260"/>
                </a:lnTo>
                <a:cubicBezTo>
                  <a:pt x="26045" y="145624"/>
                  <a:pt x="46639" y="133238"/>
                  <a:pt x="68791" y="124988"/>
                </a:cubicBezTo>
                <a:cubicBezTo>
                  <a:pt x="106822" y="110822"/>
                  <a:pt x="149567" y="108485"/>
                  <a:pt x="184011" y="87024"/>
                </a:cubicBezTo>
                <a:cubicBezTo>
                  <a:pt x="208822" y="71567"/>
                  <a:pt x="226439" y="48070"/>
                  <a:pt x="242924" y="23523"/>
                </a:cubicBezTo>
                <a:lnTo>
                  <a:pt x="246461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ffectLst>
            <a:outerShdw blurRad="57150" dist="19050" dir="8340000" algn="bl" rotWithShape="0">
              <a:srgbClr val="000000">
                <a:alpha val="6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+mj-lt"/>
            </a:endParaRPr>
          </a:p>
        </p:txBody>
      </p:sp>
      <p:sp>
        <p:nvSpPr>
          <p:cNvPr id="34" name="Google Shape;34;p4"/>
          <p:cNvSpPr txBox="1">
            <a:spLocks noGrp="1"/>
          </p:cNvSpPr>
          <p:nvPr>
            <p:ph type="title"/>
          </p:nvPr>
        </p:nvSpPr>
        <p:spPr>
          <a:xfrm>
            <a:off x="879333" y="657267"/>
            <a:ext cx="107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733" b="1">
                <a:solidFill>
                  <a:schemeClr val="tx1"/>
                </a:solidFill>
                <a:latin typeface="+mj-l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35" name="Google Shape;35;p4"/>
          <p:cNvSpPr txBox="1">
            <a:spLocks noGrp="1"/>
          </p:cNvSpPr>
          <p:nvPr>
            <p:ph type="body" idx="1"/>
          </p:nvPr>
        </p:nvSpPr>
        <p:spPr>
          <a:xfrm>
            <a:off x="1094700" y="1650500"/>
            <a:ext cx="9208000" cy="40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Tx/>
              <a:buSzPts val="1200"/>
              <a:buChar char="●"/>
              <a:defRPr sz="1600">
                <a:solidFill>
                  <a:schemeClr val="tx1"/>
                </a:solidFill>
                <a:latin typeface="+mj-lt"/>
              </a:defRPr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 dirty="0"/>
          </a:p>
        </p:txBody>
      </p:sp>
      <p:pic>
        <p:nvPicPr>
          <p:cNvPr id="10" name="Picture 9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CD59E8EE-D922-4A1A-9EC9-5F3C367AF88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01804" y="6144056"/>
            <a:ext cx="1118283" cy="59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98153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6BA198-E815-DFF3-34AA-DC0C1DCED9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65CFA2-1149-1C6E-670B-FF2CB0E7985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AA58E8-54C7-1FFE-9AED-565923F599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7A7310-C846-DB92-8455-D1E5FFE0AD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FC4905-D0C2-FEA3-05E3-1236691E78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0439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570BA1-9829-DCCE-8E6E-492E8DAA49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CAC45EE-E038-6AB1-8112-6E056396D4B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847633F-A864-A42A-3DE0-6389CC6AF7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58EC8A-D765-0DCB-5595-55CEBA9E3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92A2-FB96-CC70-1585-79779F930F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1694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513B0A-5D75-2FBC-C5BD-5304391F76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EEFBBE1-751B-1BE7-1151-0FDCD61980F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AECF3F-17D5-87EC-D0A0-953681C1476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21BA3FD-6100-7F6D-88A9-21D19E993E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893F7EE-9352-CA1A-4F90-7CB094462D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EE37E0-E82C-ADC0-0366-7576AAA056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6909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20DD39-931A-B40F-85FC-82CB200AA3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0396A25-7A2A-F55A-8A6E-CF147391E0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428C00F-E749-F050-CDF6-881C5A83142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7A5E616-49D0-2C1F-3453-6FD1119D7AD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8976A64-4B90-0F38-220E-0B3C4E5B534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CE84CF9-D449-DACB-99EB-7026019EDB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7ABACF6-03D5-1404-A976-56702A64F5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7E1B9B9-E074-ACE0-D349-AD57882C9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758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5354C5-D13B-AA2E-B193-A660C2F9BA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360C33E-D816-D8DB-061D-5B55DD4860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3352667-0FD7-63E6-3730-271165428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81B42D-EFC4-036E-13EE-1A4EB371DB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7916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91A6CD4-FC6B-9038-00A4-5A3EC7B4B9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28A8E7C-FD03-163C-AE69-285E48E017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7E321D-D6BC-1254-F41F-5F8505D252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0449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AC5839-30E5-378A-48EE-88A0C5555F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2D0AA7-C91A-DDDF-00B0-D6EAE0D95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D164E3A-3E9F-EF22-43BF-466E56CEC9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91C4BB-D684-8C67-1AE7-1FB5E24BAE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907697F-DEEA-8A30-4233-975C457A1E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ACE3D7-EC62-0ABD-1DC5-14EF9C7C3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08563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742DC3-4441-78F7-57D6-1F16E56FF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60FFC7-FCEA-9BB0-8B0D-0D410FD7E4C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0809B6C-1A2D-388E-1CD8-F8BAA9B1B0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4082AA7-CEDA-DC40-22B4-93C851B2D8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7E7C37A-C9F4-5334-19B2-00FEDA36E4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679C994-CF63-6392-6837-083185093C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79084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9472849-6FDE-BD75-21AC-FD58EA722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A9C767-D7DB-E648-B6E0-ED95C10CA1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A6D7F27-295A-5958-1EE8-70016796973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FDCB94-1525-4B9F-9E60-CABDD3CFC0E7}" type="datetimeFigureOut">
              <a:rPr lang="en-US" smtClean="0"/>
              <a:t>10/21/2024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16986A-39C3-ABDD-BAB0-34821B08F49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678453-B33B-F55A-2949-3E132B5831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EE6D42-131B-4475-9813-9EC79F7F06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210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ff.org/racial-equity-and-health-policy/issue-brief/racial-disparities-in-maternal-and-infant-health-current-status-and-efforts-to-address-them/" TargetMode="Externa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.xml"/><Relationship Id="rId3" Type="http://schemas.openxmlformats.org/officeDocument/2006/relationships/image" Target="../media/image16.jpeg"/><Relationship Id="rId7" Type="http://schemas.openxmlformats.org/officeDocument/2006/relationships/diagramColors" Target="../diagrams/colors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5.xml"/><Relationship Id="rId5" Type="http://schemas.openxmlformats.org/officeDocument/2006/relationships/diagramLayout" Target="../diagrams/layout5.xml"/><Relationship Id="rId4" Type="http://schemas.openxmlformats.org/officeDocument/2006/relationships/diagramData" Target="../diagrams/data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hyperlink" Target="https://saferbirth.org/wp-content/uploads/Severe-Hypertension-in-Pregnancy-Patient-Safety-Bundle.pdf" TargetMode="Externa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hyperlink" Target="https://saferbirth.org/psbs/obstetric-hemorrhage/" TargetMode="Externa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freepngimg.com/png/85229-text-photography-question-interrogation-communication-stock" TargetMode="Externa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creativecommons.org/licenses/by-nc/3.0/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livethismoment.tistory.com/entry/KORENG-EP8-%EB%B9%99%EC%82%B0%EC%9D%98-%EC%9D%BC%EA%B0%81-A-Corner-of-the-Iceberg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nc-nd/3.0/" TargetMode="Externa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lapqc.org/" TargetMode="External"/><Relationship Id="rId2" Type="http://schemas.openxmlformats.org/officeDocument/2006/relationships/hyperlink" Target="mailto:Veronica.Gillispie@la.gov" TargetMode="Externa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partnersforfamilyhealth.org/wp-content/uploads/2022/09/2017-2019_PAMR_Report_08.17.2022_FINAL.pdf" TargetMode="External"/><Relationship Id="rId2" Type="http://schemas.openxmlformats.org/officeDocument/2006/relationships/hyperlink" Target="https://www.cdc.gov/maternal-infant-health/php/severe-maternal-morbidity/index.html#:~:text=Severe%20maternal%20morbidity%20(SMM)%20includes,or%20long%2Dterm%20health%20consequences.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doi.org/10.26099/r43h-vh76" TargetMode="External"/><Relationship Id="rId4" Type="http://schemas.openxmlformats.org/officeDocument/2006/relationships/hyperlink" Target="https://www.kff.org/racial-equity-and-health-policy/issue-brief/racial-disparities-in-maternal-and-infant-health-current-status-and-efforts-to-address-them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AD6C975-4576-42C4-0F4C-976F9B44F7C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841664"/>
            <a:ext cx="4874661" cy="5156800"/>
          </a:xfrm>
        </p:spPr>
        <p:txBody>
          <a:bodyPr anchor="ctr">
            <a:normAutofit/>
          </a:bodyPr>
          <a:lstStyle/>
          <a:p>
            <a:pPr algn="l"/>
            <a:r>
              <a:rPr lang="en-US" sz="4800" b="1" dirty="0">
                <a:solidFill>
                  <a:schemeClr val="bg1"/>
                </a:solidFill>
              </a:rPr>
              <a:t>Severe Maternal Morbidity: Using Data for Improvement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2A42912-AAB3-225F-4219-F8AB9904D5B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34687" y="841664"/>
            <a:ext cx="4867605" cy="5156800"/>
          </a:xfrm>
        </p:spPr>
        <p:txBody>
          <a:bodyPr anchor="ctr">
            <a:normAutofit/>
          </a:bodyPr>
          <a:lstStyle/>
          <a:p>
            <a:pPr algn="l"/>
            <a:r>
              <a:rPr lang="en-US" b="1" dirty="0">
                <a:solidFill>
                  <a:schemeClr val="tx2"/>
                </a:solidFill>
              </a:rPr>
              <a:t>Veronica Gillispie-Bell, MD, MAS</a:t>
            </a:r>
          </a:p>
          <a:p>
            <a:pPr algn="l"/>
            <a:r>
              <a:rPr lang="en-US" sz="1800" dirty="0">
                <a:solidFill>
                  <a:schemeClr val="tx2"/>
                </a:solidFill>
              </a:rPr>
              <a:t>Associate Professor, Senior Site Lead/Section Head, Women’s Services</a:t>
            </a:r>
          </a:p>
          <a:p>
            <a:pPr algn="l"/>
            <a:r>
              <a:rPr lang="en-US" sz="1800" dirty="0">
                <a:solidFill>
                  <a:schemeClr val="tx2"/>
                </a:solidFill>
              </a:rPr>
              <a:t>Ochsner Health</a:t>
            </a:r>
          </a:p>
          <a:p>
            <a:pPr algn="l"/>
            <a:endParaRPr lang="en-US" sz="1800" dirty="0">
              <a:solidFill>
                <a:schemeClr val="tx2"/>
              </a:solidFill>
            </a:endParaRPr>
          </a:p>
          <a:p>
            <a:pPr algn="l"/>
            <a:r>
              <a:rPr lang="en-US" sz="1800" dirty="0">
                <a:solidFill>
                  <a:schemeClr val="tx2"/>
                </a:solidFill>
              </a:rPr>
              <a:t>Medical Director, Louisiana Perinatal Quality Collaborative and Pregnancy Associated Mortality Review</a:t>
            </a:r>
          </a:p>
          <a:p>
            <a:pPr algn="l"/>
            <a:r>
              <a:rPr lang="en-US" sz="1800" dirty="0">
                <a:solidFill>
                  <a:schemeClr val="tx2"/>
                </a:solidFill>
              </a:rPr>
              <a:t>Louisiana Department of Health</a:t>
            </a:r>
          </a:p>
        </p:txBody>
      </p:sp>
    </p:spTree>
    <p:extLst>
      <p:ext uri="{BB962C8B-B14F-4D97-AF65-F5344CB8AC3E}">
        <p14:creationId xmlns:p14="http://schemas.microsoft.com/office/powerpoint/2010/main" val="3220174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DF47CC6-D2B7-6BA7-DB7A-BBBFC802A96C}"/>
              </a:ext>
            </a:extLst>
          </p:cNvPr>
          <p:cNvSpPr/>
          <p:nvPr/>
        </p:nvSpPr>
        <p:spPr>
          <a:xfrm>
            <a:off x="0" y="172995"/>
            <a:ext cx="12192000" cy="790832"/>
          </a:xfrm>
          <a:prstGeom prst="rect">
            <a:avLst/>
          </a:prstGeom>
          <a:solidFill>
            <a:srgbClr val="5BAD9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28D015A-9982-51B3-4E25-864E9947BC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7778" y="0"/>
            <a:ext cx="10515600" cy="1325563"/>
          </a:xfrm>
        </p:spPr>
        <p:txBody>
          <a:bodyPr/>
          <a:lstStyle/>
          <a:p>
            <a:r>
              <a:rPr lang="en-US" b="1" dirty="0">
                <a:solidFill>
                  <a:schemeClr val="bg1"/>
                </a:solidFill>
              </a:rPr>
              <a:t>Disparities in </a:t>
            </a:r>
            <a:r>
              <a:rPr lang="en-US" b="1" dirty="0" err="1">
                <a:solidFill>
                  <a:schemeClr val="bg1"/>
                </a:solidFill>
              </a:rPr>
              <a:t>SMM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28744F0-637C-371D-7DD6-4D61FA27AB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1325563"/>
            <a:ext cx="10515600" cy="5189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2821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FF87915-8871-897A-C257-BCE3A1B2DA1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369" r="-2" b="-2"/>
          <a:stretch/>
        </p:blipFill>
        <p:spPr>
          <a:xfrm>
            <a:off x="-6588" y="10"/>
            <a:ext cx="12198588" cy="6857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44947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C6222B59-F89E-3D3A-A1D2-E51CF44214C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442"/>
          <a:stretch/>
        </p:blipFill>
        <p:spPr>
          <a:xfrm>
            <a:off x="20" y="1"/>
            <a:ext cx="1219197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5325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7264A61-6AE3-4DC0-A455-5EDC604E39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33" name="Color Cover">
              <a:extLst>
                <a:ext uri="{FF2B5EF4-FFF2-40B4-BE49-F238E27FC236}">
                  <a16:creationId xmlns:a16="http://schemas.microsoft.com/office/drawing/2014/main" id="{2F23900D-D5D0-4EE8-80F4-D25038DE24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Color Cover">
              <a:extLst>
                <a:ext uri="{FF2B5EF4-FFF2-40B4-BE49-F238E27FC236}">
                  <a16:creationId xmlns:a16="http://schemas.microsoft.com/office/drawing/2014/main" id="{C55310DE-258B-4134-9DA8-DC4C2D0EBE7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91EE10-D5F3-48FA-BE55-F24A0BE59E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37" name="Color">
              <a:extLst>
                <a:ext uri="{FF2B5EF4-FFF2-40B4-BE49-F238E27FC236}">
                  <a16:creationId xmlns:a16="http://schemas.microsoft.com/office/drawing/2014/main" id="{7EF3BBC7-022F-4CD5-BE8E-BD8206C4BB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Color">
              <a:extLst>
                <a:ext uri="{FF2B5EF4-FFF2-40B4-BE49-F238E27FC236}">
                  <a16:creationId xmlns:a16="http://schemas.microsoft.com/office/drawing/2014/main" id="{A877CB3E-FE2B-43A7-A987-F921A92494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EFDD6A2-1A5D-642F-41FA-99C9F27D8F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1664"/>
            <a:ext cx="8228633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What factors influence </a:t>
            </a:r>
            <a:r>
              <a:rPr lang="en-US" sz="4800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SMM</a:t>
            </a:r>
            <a:r>
              <a:rPr lang="en-US" sz="4800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7328576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B086ECCD-DB86-148F-C081-B8D5119980EA}"/>
              </a:ext>
            </a:extLst>
          </p:cNvPr>
          <p:cNvSpPr txBox="1">
            <a:spLocks/>
          </p:cNvSpPr>
          <p:nvPr/>
        </p:nvSpPr>
        <p:spPr>
          <a:xfrm>
            <a:off x="926670" y="284200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tx2"/>
                </a:solidFill>
              </a:rPr>
              <a:t>Factors That Impact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endParaRPr lang="en-US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Text Placeholder 5">
            <a:extLst>
              <a:ext uri="{FF2B5EF4-FFF2-40B4-BE49-F238E27FC236}">
                <a16:creationId xmlns:a16="http://schemas.microsoft.com/office/drawing/2014/main" id="{A6C33CF7-06DC-90C4-362E-45006D6D3D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6659314"/>
              </p:ext>
            </p:extLst>
          </p:nvPr>
        </p:nvGraphicFramePr>
        <p:xfrm>
          <a:off x="609600" y="1690688"/>
          <a:ext cx="10972800" cy="45377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159604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ow partnership, data and analytics can help supercharge SDOH outcomes  (part 1 of 2)">
            <a:extLst>
              <a:ext uri="{FF2B5EF4-FFF2-40B4-BE49-F238E27FC236}">
                <a16:creationId xmlns:a16="http://schemas.microsoft.com/office/drawing/2014/main" id="{9D416701-B622-529F-70E2-ADACAED448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1467" y="872348"/>
            <a:ext cx="7846618" cy="5296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31CE2146-F66E-4F50-05A5-C5DCCAAD24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8934" y="-181233"/>
            <a:ext cx="10515600" cy="1325563"/>
          </a:xfrm>
        </p:spPr>
        <p:txBody>
          <a:bodyPr/>
          <a:lstStyle/>
          <a:p>
            <a:r>
              <a:rPr lang="en-US" b="1" dirty="0">
                <a:solidFill>
                  <a:schemeClr val="tx2"/>
                </a:solidFill>
              </a:rPr>
              <a:t>Patient Factors Impacting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endParaRPr lang="en-US" b="1" dirty="0">
              <a:solidFill>
                <a:schemeClr val="tx2"/>
              </a:solidFill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4D2F560-A323-3399-6014-1301D839C6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6779" y="6168816"/>
            <a:ext cx="9870988" cy="565965"/>
          </a:xfrm>
          <a:ln w="12700">
            <a:solidFill>
              <a:schemeClr val="accent1"/>
            </a:solidFill>
          </a:ln>
        </p:spPr>
        <p:txBody>
          <a:bodyPr>
            <a:normAutofit lnSpcReduction="10000"/>
          </a:bodyPr>
          <a:lstStyle/>
          <a:p>
            <a:pPr marL="186262" indent="0">
              <a:buNone/>
            </a:pPr>
            <a:r>
              <a:rPr lang="en-US" sz="3733" dirty="0">
                <a:solidFill>
                  <a:schemeClr val="accent1"/>
                </a:solidFill>
              </a:rPr>
              <a:t>80% of clinical outcomes are due to social factors</a:t>
            </a:r>
          </a:p>
        </p:txBody>
      </p:sp>
    </p:spTree>
    <p:extLst>
      <p:ext uri="{BB962C8B-B14F-4D97-AF65-F5344CB8AC3E}">
        <p14:creationId xmlns:p14="http://schemas.microsoft.com/office/powerpoint/2010/main" val="1686477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2457043-E00D-114D-D950-CFD254CCE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0621" y="40243"/>
            <a:ext cx="10515600" cy="1325563"/>
          </a:xfrm>
        </p:spPr>
        <p:txBody>
          <a:bodyPr/>
          <a:lstStyle/>
          <a:p>
            <a:r>
              <a:rPr lang="en-US" b="1" dirty="0">
                <a:solidFill>
                  <a:schemeClr val="tx2"/>
                </a:solidFill>
              </a:rPr>
              <a:t>Before patients step into the hospital…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DAAB370-A624-D22C-F7BD-C4E97B171C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4868" y="963039"/>
            <a:ext cx="8894438" cy="507287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87C36C-4FA6-9D52-83E8-7AE72C9F2392}"/>
              </a:ext>
            </a:extLst>
          </p:cNvPr>
          <p:cNvSpPr txBox="1"/>
          <p:nvPr/>
        </p:nvSpPr>
        <p:spPr>
          <a:xfrm>
            <a:off x="1172624" y="6035912"/>
            <a:ext cx="98467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>
                <a:latin typeface="+mj-lt"/>
              </a:rPr>
              <a:t>Source Hill L, </a:t>
            </a:r>
            <a:r>
              <a:rPr lang="en-US" sz="1400" i="1" dirty="0" err="1">
                <a:latin typeface="+mj-lt"/>
              </a:rPr>
              <a:t>Artiga</a:t>
            </a:r>
            <a:r>
              <a:rPr lang="en-US" sz="1400" i="1" dirty="0">
                <a:latin typeface="+mj-lt"/>
              </a:rPr>
              <a:t> S, Ranji U. Racial Disparities in Maternal and Infant Health: Current Status and Efforts to Address Them. KFF. Nov 1, 2022. </a:t>
            </a:r>
            <a:r>
              <a:rPr lang="en-US" sz="1400" i="1" dirty="0">
                <a:latin typeface="+mj-l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Racial Disparities in Maternal and Infant Health: Current Status and Efforts to Address Them | KFF</a:t>
            </a:r>
            <a:endParaRPr lang="en-US" sz="1400" i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631048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B086ECCD-DB86-148F-C081-B8D5119980EA}"/>
              </a:ext>
            </a:extLst>
          </p:cNvPr>
          <p:cNvSpPr txBox="1">
            <a:spLocks/>
          </p:cNvSpPr>
          <p:nvPr/>
        </p:nvSpPr>
        <p:spPr>
          <a:xfrm>
            <a:off x="926670" y="284200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tx2"/>
                </a:solidFill>
              </a:rPr>
              <a:t>Organizational Factors Impacting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endParaRPr lang="en-US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598C731-7683-B5DE-3760-1EF1F0E718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52751494"/>
              </p:ext>
            </p:extLst>
          </p:nvPr>
        </p:nvGraphicFramePr>
        <p:xfrm>
          <a:off x="926669" y="1343767"/>
          <a:ext cx="10079081" cy="47945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1367457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B086ECCD-DB86-148F-C081-B8D5119980EA}"/>
              </a:ext>
            </a:extLst>
          </p:cNvPr>
          <p:cNvSpPr txBox="1">
            <a:spLocks/>
          </p:cNvSpPr>
          <p:nvPr/>
        </p:nvSpPr>
        <p:spPr>
          <a:xfrm>
            <a:off x="926670" y="284200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tx2"/>
                </a:solidFill>
              </a:rPr>
              <a:t>Provider Factors Impacting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endParaRPr lang="en-US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598C731-7683-B5DE-3760-1EF1F0E718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6393290"/>
              </p:ext>
            </p:extLst>
          </p:nvPr>
        </p:nvGraphicFramePr>
        <p:xfrm>
          <a:off x="926669" y="1343767"/>
          <a:ext cx="10079081" cy="47945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9843573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3FD072C7-CB02-542B-49D9-E8F2CE736E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666351"/>
            <a:ext cx="10558405" cy="304433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b="1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Steps to Improve </a:t>
            </a:r>
            <a:r>
              <a:rPr lang="en-US" b="1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SMM</a:t>
            </a:r>
            <a:endParaRPr lang="en-US" b="1" kern="1200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1DDAE17-BA91-12B1-33D7-947A2B5369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9708" y="3866064"/>
            <a:ext cx="10558405" cy="2234485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/>
            <a:endParaRPr lang="en-US" sz="2400" kern="120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324711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3D93613-D8C8-90E4-59C8-47C6C62D3B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 b="1" dirty="0">
                <a:solidFill>
                  <a:schemeClr val="bg1"/>
                </a:solidFill>
              </a:rPr>
              <a:t>Objectives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EBF720A-1ABD-B7E9-F172-DA3A9B64BC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7"/>
            <a:ext cx="4484536" cy="5340097"/>
          </a:xfrm>
        </p:spPr>
        <p:txBody>
          <a:bodyPr anchor="ctr">
            <a:normAutofit/>
          </a:bodyPr>
          <a:lstStyle/>
          <a:p>
            <a:r>
              <a:rPr lang="en-US" sz="3200" dirty="0">
                <a:solidFill>
                  <a:schemeClr val="tx2"/>
                </a:solidFill>
              </a:rPr>
              <a:t>Describe the outcome measure “Severe Maternal Morbidity”</a:t>
            </a:r>
          </a:p>
          <a:p>
            <a:r>
              <a:rPr lang="en-US" sz="3200" dirty="0">
                <a:solidFill>
                  <a:schemeClr val="tx2"/>
                </a:solidFill>
              </a:rPr>
              <a:t>Identify structure and process measures that impact Severe Maternal Morbidity</a:t>
            </a:r>
          </a:p>
          <a:p>
            <a:r>
              <a:rPr lang="en-US" sz="3200" dirty="0">
                <a:solidFill>
                  <a:schemeClr val="tx2"/>
                </a:solidFill>
              </a:rPr>
              <a:t>Discuss quality improvement efforts to improve outcomes</a:t>
            </a:r>
          </a:p>
        </p:txBody>
      </p:sp>
    </p:spTree>
    <p:extLst>
      <p:ext uri="{BB962C8B-B14F-4D97-AF65-F5344CB8AC3E}">
        <p14:creationId xmlns:p14="http://schemas.microsoft.com/office/powerpoint/2010/main" val="26602061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3B50E7C-D80D-49AB-100B-634415FFD69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15730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257363FD-7E77-4145-9483-331A807ADF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6802" cy="6858000"/>
          </a:xfrm>
          <a:prstGeom prst="rect">
            <a:avLst/>
          </a:prstGeom>
          <a:gradFill flip="none" rotWithShape="1">
            <a:gsLst>
              <a:gs pos="28000">
                <a:schemeClr val="bg2">
                  <a:alpha val="84000"/>
                </a:schemeClr>
              </a:gs>
              <a:gs pos="74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74F9CAB-BC91-FC6B-C347-D0569D3C4E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Donabedian Model for Quality of Care</a:t>
            </a:r>
          </a:p>
        </p:txBody>
      </p:sp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E58CE08-EE2B-6656-03C1-9D4051CCDC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2546151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06940237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BCC054-5775-6859-ACF3-6702762627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solidFill>
                  <a:schemeClr val="tx2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Severe Hypertension in Pregnancy</a:t>
            </a:r>
            <a:br>
              <a:rPr lang="en-US" b="1" dirty="0">
                <a:solidFill>
                  <a:schemeClr val="tx2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</a:br>
            <a:endParaRPr lang="en-US" b="1" dirty="0">
              <a:solidFill>
                <a:schemeClr val="tx2"/>
              </a:solidFill>
            </a:endParaRPr>
          </a:p>
        </p:txBody>
      </p:sp>
      <p:graphicFrame>
        <p:nvGraphicFramePr>
          <p:cNvPr id="24" name="Diagram 23">
            <a:extLst>
              <a:ext uri="{FF2B5EF4-FFF2-40B4-BE49-F238E27FC236}">
                <a16:creationId xmlns:a16="http://schemas.microsoft.com/office/drawing/2014/main" id="{690CC788-56CF-DF4E-EA05-34E5A32D42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8463588"/>
              </p:ext>
            </p:extLst>
          </p:nvPr>
        </p:nvGraphicFramePr>
        <p:xfrm>
          <a:off x="789396" y="969555"/>
          <a:ext cx="10959965" cy="577837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17983200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3A676E-2167-8C80-0558-8A2A6C446B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95305"/>
            <a:ext cx="10515600" cy="1325563"/>
          </a:xfrm>
        </p:spPr>
        <p:txBody>
          <a:bodyPr/>
          <a:lstStyle/>
          <a:p>
            <a:r>
              <a:rPr lang="en-US" b="1" dirty="0">
                <a:solidFill>
                  <a:schemeClr val="tx2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Obstetric Hemorrhage</a:t>
            </a:r>
            <a:endParaRPr lang="en-US" b="1" dirty="0">
              <a:solidFill>
                <a:schemeClr val="tx2"/>
              </a:solidFill>
            </a:endParaRP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3EB2B89E-23C2-A4CE-AE54-32EBAB013F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272084"/>
              </p:ext>
            </p:extLst>
          </p:nvPr>
        </p:nvGraphicFramePr>
        <p:xfrm>
          <a:off x="838200" y="1420868"/>
          <a:ext cx="10737783" cy="50720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3969379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06DA9DF9-31F7-4056-B42E-878CC9241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9A4BCAEC-967A-0990-5E29-0A2796D634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1562" y="0"/>
            <a:ext cx="4620584" cy="4567137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400" b="1" dirty="0"/>
              <a:t>What does this look like in practice?</a:t>
            </a:r>
          </a:p>
        </p:txBody>
      </p:sp>
      <p:pic>
        <p:nvPicPr>
          <p:cNvPr id="8" name="Picture 7" descr="A person standing next to a question mark&#10;&#10;Description automatically generated">
            <a:extLst>
              <a:ext uri="{FF2B5EF4-FFF2-40B4-BE49-F238E27FC236}">
                <a16:creationId xmlns:a16="http://schemas.microsoft.com/office/drawing/2014/main" id="{B925D384-9AA6-79EE-B163-D8C4D709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10198" r="1" b="5556"/>
          <a:stretch/>
        </p:blipFill>
        <p:spPr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124B37E-9C15-2D8D-E3F0-1D997FA99278}"/>
              </a:ext>
            </a:extLst>
          </p:cNvPr>
          <p:cNvSpPr txBox="1"/>
          <p:nvPr/>
        </p:nvSpPr>
        <p:spPr>
          <a:xfrm>
            <a:off x="9872134" y="6657945"/>
            <a:ext cx="2319866" cy="200055"/>
          </a:xfrm>
          <a:prstGeom prst="rect">
            <a:avLst/>
          </a:prstGeom>
          <a:solidFill>
            <a:srgbClr val="000000"/>
          </a:solidFill>
        </p:spPr>
        <p:txBody>
          <a:bodyPr wrap="none" rtlCol="0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 tooltip="https://freepngimg.com/png/85229-text-photography-question-interrogation-communication-stock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 tooltip="https://creativecommons.org/licenses/by-nc/3.0/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</a:t>
            </a:r>
            <a:endParaRPr lang="en-US" sz="7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32439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4">
            <a:extLst>
              <a:ext uri="{FF2B5EF4-FFF2-40B4-BE49-F238E27FC236}">
                <a16:creationId xmlns:a16="http://schemas.microsoft.com/office/drawing/2014/main" id="{7FF47CB7-972F-479F-A36D-9E72D26EC8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D153B68-5844-490D-8E67-F616D6D72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11766176" cy="2061837"/>
          </a:xfrm>
          <a:custGeom>
            <a:avLst/>
            <a:gdLst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13657 w 10768629"/>
              <a:gd name="connsiteY144" fmla="*/ 1730706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84330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10768629" h="1978172">
                <a:moveTo>
                  <a:pt x="0" y="0"/>
                </a:moveTo>
                <a:lnTo>
                  <a:pt x="10768629" y="0"/>
                </a:lnTo>
                <a:lnTo>
                  <a:pt x="10733254" y="31439"/>
                </a:lnTo>
                <a:lnTo>
                  <a:pt x="10727085" y="37910"/>
                </a:lnTo>
                <a:cubicBezTo>
                  <a:pt x="10712973" y="56080"/>
                  <a:pt x="10699457" y="78430"/>
                  <a:pt x="10675953" y="68623"/>
                </a:cubicBezTo>
                <a:cubicBezTo>
                  <a:pt x="10685972" y="89202"/>
                  <a:pt x="10641629" y="69781"/>
                  <a:pt x="10637091" y="90361"/>
                </a:cubicBezTo>
                <a:cubicBezTo>
                  <a:pt x="10635214" y="107005"/>
                  <a:pt x="10621323" y="104993"/>
                  <a:pt x="10610971" y="110764"/>
                </a:cubicBezTo>
                <a:cubicBezTo>
                  <a:pt x="10603980" y="127568"/>
                  <a:pt x="10551417" y="141180"/>
                  <a:pt x="10532872" y="138028"/>
                </a:cubicBezTo>
                <a:cubicBezTo>
                  <a:pt x="10480300" y="119072"/>
                  <a:pt x="10440532" y="186296"/>
                  <a:pt x="10398558" y="172911"/>
                </a:cubicBezTo>
                <a:cubicBezTo>
                  <a:pt x="10387708" y="174114"/>
                  <a:pt x="10378792" y="177646"/>
                  <a:pt x="10371128" y="182609"/>
                </a:cubicBezTo>
                <a:lnTo>
                  <a:pt x="10352178" y="199976"/>
                </a:lnTo>
                <a:lnTo>
                  <a:pt x="10351815" y="211879"/>
                </a:lnTo>
                <a:lnTo>
                  <a:pt x="10337471" y="218661"/>
                </a:lnTo>
                <a:lnTo>
                  <a:pt x="10334625" y="222351"/>
                </a:lnTo>
                <a:cubicBezTo>
                  <a:pt x="10321108" y="225227"/>
                  <a:pt x="10278615" y="228401"/>
                  <a:pt x="10256365" y="235917"/>
                </a:cubicBezTo>
                <a:cubicBezTo>
                  <a:pt x="10218136" y="258033"/>
                  <a:pt x="10224552" y="209685"/>
                  <a:pt x="10201127" y="267448"/>
                </a:cubicBezTo>
                <a:cubicBezTo>
                  <a:pt x="10121320" y="273476"/>
                  <a:pt x="10040763" y="345580"/>
                  <a:pt x="9961218" y="326720"/>
                </a:cubicBezTo>
                <a:cubicBezTo>
                  <a:pt x="9980173" y="341621"/>
                  <a:pt x="9883038" y="318484"/>
                  <a:pt x="9859715" y="355698"/>
                </a:cubicBezTo>
                <a:cubicBezTo>
                  <a:pt x="9812822" y="367758"/>
                  <a:pt x="9752089" y="383830"/>
                  <a:pt x="9679867" y="399081"/>
                </a:cubicBezTo>
                <a:cubicBezTo>
                  <a:pt x="9618357" y="415668"/>
                  <a:pt x="9525492" y="446315"/>
                  <a:pt x="9490654" y="455225"/>
                </a:cubicBezTo>
                <a:lnTo>
                  <a:pt x="9470837" y="452539"/>
                </a:lnTo>
                <a:lnTo>
                  <a:pt x="9469082" y="454891"/>
                </a:lnTo>
                <a:cubicBezTo>
                  <a:pt x="9460057" y="461184"/>
                  <a:pt x="9453495" y="461729"/>
                  <a:pt x="9448038" y="459733"/>
                </a:cubicBezTo>
                <a:lnTo>
                  <a:pt x="9396821" y="455795"/>
                </a:lnTo>
                <a:lnTo>
                  <a:pt x="9392197" y="459796"/>
                </a:lnTo>
                <a:lnTo>
                  <a:pt x="9347994" y="464462"/>
                </a:lnTo>
                <a:cubicBezTo>
                  <a:pt x="9347959" y="465155"/>
                  <a:pt x="9347925" y="465846"/>
                  <a:pt x="9347889" y="466539"/>
                </a:cubicBezTo>
                <a:cubicBezTo>
                  <a:pt x="9346648" y="471307"/>
                  <a:pt x="9343831" y="475025"/>
                  <a:pt x="9337639" y="476654"/>
                </a:cubicBezTo>
                <a:cubicBezTo>
                  <a:pt x="9354547" y="503661"/>
                  <a:pt x="9307720" y="510631"/>
                  <a:pt x="9287964" y="513052"/>
                </a:cubicBezTo>
                <a:cubicBezTo>
                  <a:pt x="9269905" y="526173"/>
                  <a:pt x="9245386" y="544358"/>
                  <a:pt x="9229283" y="555377"/>
                </a:cubicBezTo>
                <a:lnTo>
                  <a:pt x="9220274" y="557502"/>
                </a:lnTo>
                <a:cubicBezTo>
                  <a:pt x="9220250" y="557668"/>
                  <a:pt x="9220226" y="557835"/>
                  <a:pt x="9220202" y="558001"/>
                </a:cubicBezTo>
                <a:cubicBezTo>
                  <a:pt x="9218468" y="559434"/>
                  <a:pt x="9215591" y="560497"/>
                  <a:pt x="9210908" y="561147"/>
                </a:cubicBezTo>
                <a:lnTo>
                  <a:pt x="9186374" y="565502"/>
                </a:lnTo>
                <a:lnTo>
                  <a:pt x="9181058" y="569943"/>
                </a:lnTo>
                <a:lnTo>
                  <a:pt x="9167549" y="584727"/>
                </a:lnTo>
                <a:lnTo>
                  <a:pt x="9149110" y="598906"/>
                </a:lnTo>
                <a:cubicBezTo>
                  <a:pt x="9133575" y="594395"/>
                  <a:pt x="9087390" y="636567"/>
                  <a:pt x="9078556" y="644039"/>
                </a:cubicBezTo>
                <a:lnTo>
                  <a:pt x="8996399" y="690055"/>
                </a:lnTo>
                <a:cubicBezTo>
                  <a:pt x="8913147" y="777045"/>
                  <a:pt x="8867993" y="772591"/>
                  <a:pt x="8803791" y="813860"/>
                </a:cubicBezTo>
                <a:cubicBezTo>
                  <a:pt x="8745270" y="819906"/>
                  <a:pt x="8690049" y="823612"/>
                  <a:pt x="8636202" y="848463"/>
                </a:cubicBezTo>
                <a:cubicBezTo>
                  <a:pt x="8594799" y="860014"/>
                  <a:pt x="8568613" y="864779"/>
                  <a:pt x="8555372" y="883171"/>
                </a:cubicBezTo>
                <a:lnTo>
                  <a:pt x="8507229" y="901665"/>
                </a:lnTo>
                <a:lnTo>
                  <a:pt x="8428473" y="927985"/>
                </a:lnTo>
                <a:cubicBezTo>
                  <a:pt x="8428287" y="929817"/>
                  <a:pt x="8428100" y="931648"/>
                  <a:pt x="8427914" y="933480"/>
                </a:cubicBezTo>
                <a:lnTo>
                  <a:pt x="8420327" y="941984"/>
                </a:lnTo>
                <a:lnTo>
                  <a:pt x="8394729" y="948347"/>
                </a:lnTo>
                <a:lnTo>
                  <a:pt x="8380548" y="987916"/>
                </a:lnTo>
                <a:lnTo>
                  <a:pt x="8375330" y="965444"/>
                </a:lnTo>
                <a:cubicBezTo>
                  <a:pt x="8372375" y="964202"/>
                  <a:pt x="8344433" y="977378"/>
                  <a:pt x="8340796" y="980522"/>
                </a:cubicBezTo>
                <a:cubicBezTo>
                  <a:pt x="8328292" y="982128"/>
                  <a:pt x="8319237" y="991089"/>
                  <a:pt x="8304438" y="996739"/>
                </a:cubicBezTo>
                <a:cubicBezTo>
                  <a:pt x="8297193" y="1005683"/>
                  <a:pt x="8289328" y="1014568"/>
                  <a:pt x="8280929" y="1023089"/>
                </a:cubicBezTo>
                <a:lnTo>
                  <a:pt x="8275760" y="1027772"/>
                </a:lnTo>
                <a:lnTo>
                  <a:pt x="8275478" y="1027605"/>
                </a:lnTo>
                <a:cubicBezTo>
                  <a:pt x="8273970" y="1028076"/>
                  <a:pt x="8251461" y="1029408"/>
                  <a:pt x="8249003" y="1032033"/>
                </a:cubicBezTo>
                <a:lnTo>
                  <a:pt x="8203836" y="1037347"/>
                </a:lnTo>
                <a:cubicBezTo>
                  <a:pt x="8172789" y="1049890"/>
                  <a:pt x="8148166" y="1034625"/>
                  <a:pt x="8122936" y="1063113"/>
                </a:cubicBezTo>
                <a:cubicBezTo>
                  <a:pt x="8093850" y="1074757"/>
                  <a:pt x="8066781" y="1075350"/>
                  <a:pt x="8043658" y="1092746"/>
                </a:cubicBezTo>
                <a:cubicBezTo>
                  <a:pt x="8032157" y="1089174"/>
                  <a:pt x="8022145" y="1089998"/>
                  <a:pt x="8015351" y="1105478"/>
                </a:cubicBezTo>
                <a:cubicBezTo>
                  <a:pt x="7987544" y="1113006"/>
                  <a:pt x="7977708" y="1099152"/>
                  <a:pt x="7963145" y="1119346"/>
                </a:cubicBezTo>
                <a:cubicBezTo>
                  <a:pt x="7942622" y="1098880"/>
                  <a:pt x="7943760" y="1109516"/>
                  <a:pt x="7938145" y="1120225"/>
                </a:cubicBezTo>
                <a:lnTo>
                  <a:pt x="7937238" y="1121204"/>
                </a:lnTo>
                <a:lnTo>
                  <a:pt x="7934398" y="1118240"/>
                </a:lnTo>
                <a:lnTo>
                  <a:pt x="7918248" y="1124371"/>
                </a:lnTo>
                <a:lnTo>
                  <a:pt x="7914119" y="1127653"/>
                </a:lnTo>
                <a:cubicBezTo>
                  <a:pt x="7911201" y="1129547"/>
                  <a:pt x="7909169" y="1130331"/>
                  <a:pt x="7907658" y="1130350"/>
                </a:cubicBezTo>
                <a:lnTo>
                  <a:pt x="7907434" y="1130103"/>
                </a:lnTo>
                <a:lnTo>
                  <a:pt x="7901508" y="1133245"/>
                </a:lnTo>
                <a:cubicBezTo>
                  <a:pt x="7891644" y="1139271"/>
                  <a:pt x="7882185" y="1145815"/>
                  <a:pt x="7873287" y="1152609"/>
                </a:cubicBezTo>
                <a:cubicBezTo>
                  <a:pt x="7864672" y="1141906"/>
                  <a:pt x="7845199" y="1159242"/>
                  <a:pt x="7834833" y="1153868"/>
                </a:cubicBezTo>
                <a:lnTo>
                  <a:pt x="7828661" y="1139994"/>
                </a:lnTo>
                <a:lnTo>
                  <a:pt x="7823966" y="1143178"/>
                </a:lnTo>
                <a:lnTo>
                  <a:pt x="7815078" y="1151776"/>
                </a:lnTo>
                <a:cubicBezTo>
                  <a:pt x="7813692" y="1152943"/>
                  <a:pt x="7812687" y="1153116"/>
                  <a:pt x="7812026" y="1151522"/>
                </a:cubicBezTo>
                <a:cubicBezTo>
                  <a:pt x="7806555" y="1153054"/>
                  <a:pt x="7788673" y="1159989"/>
                  <a:pt x="7782249" y="1160970"/>
                </a:cubicBezTo>
                <a:lnTo>
                  <a:pt x="7773476" y="1157414"/>
                </a:lnTo>
                <a:lnTo>
                  <a:pt x="7769600" y="1157365"/>
                </a:lnTo>
                <a:lnTo>
                  <a:pt x="7752631" y="1172815"/>
                </a:lnTo>
                <a:lnTo>
                  <a:pt x="7739392" y="1192062"/>
                </a:lnTo>
                <a:lnTo>
                  <a:pt x="7677677" y="1216394"/>
                </a:lnTo>
                <a:lnTo>
                  <a:pt x="7586920" y="1261888"/>
                </a:lnTo>
                <a:cubicBezTo>
                  <a:pt x="7556723" y="1298911"/>
                  <a:pt x="7489187" y="1284518"/>
                  <a:pt x="7486100" y="1292563"/>
                </a:cubicBezTo>
                <a:cubicBezTo>
                  <a:pt x="7454875" y="1308356"/>
                  <a:pt x="7453335" y="1326361"/>
                  <a:pt x="7411323" y="1340732"/>
                </a:cubicBezTo>
                <a:cubicBezTo>
                  <a:pt x="7372519" y="1390006"/>
                  <a:pt x="7288617" y="1403664"/>
                  <a:pt x="7240698" y="1438832"/>
                </a:cubicBezTo>
                <a:cubicBezTo>
                  <a:pt x="7206467" y="1417136"/>
                  <a:pt x="7227555" y="1441678"/>
                  <a:pt x="7197675" y="1447530"/>
                </a:cubicBezTo>
                <a:cubicBezTo>
                  <a:pt x="7211601" y="1474927"/>
                  <a:pt x="7159483" y="1444981"/>
                  <a:pt x="7164788" y="1480293"/>
                </a:cubicBezTo>
                <a:cubicBezTo>
                  <a:pt x="7159184" y="1480240"/>
                  <a:pt x="7153584" y="1479075"/>
                  <a:pt x="7147929" y="1477641"/>
                </a:cubicBezTo>
                <a:lnTo>
                  <a:pt x="7144965" y="1476908"/>
                </a:lnTo>
                <a:lnTo>
                  <a:pt x="7134299" y="1479969"/>
                </a:lnTo>
                <a:lnTo>
                  <a:pt x="7129809" y="1473339"/>
                </a:lnTo>
                <a:lnTo>
                  <a:pt x="7112688" y="1472575"/>
                </a:lnTo>
                <a:cubicBezTo>
                  <a:pt x="7106506" y="1473449"/>
                  <a:pt x="7100123" y="1475741"/>
                  <a:pt x="7093470" y="1480300"/>
                </a:cubicBezTo>
                <a:cubicBezTo>
                  <a:pt x="7079039" y="1501274"/>
                  <a:pt x="7048991" y="1495718"/>
                  <a:pt x="7025034" y="1506934"/>
                </a:cubicBezTo>
                <a:lnTo>
                  <a:pt x="7014783" y="1515868"/>
                </a:lnTo>
                <a:lnTo>
                  <a:pt x="6979706" y="1523511"/>
                </a:lnTo>
                <a:lnTo>
                  <a:pt x="6977890" y="1525793"/>
                </a:lnTo>
                <a:cubicBezTo>
                  <a:pt x="6971996" y="1527914"/>
                  <a:pt x="6959488" y="1529941"/>
                  <a:pt x="6944339" y="1536237"/>
                </a:cubicBezTo>
                <a:lnTo>
                  <a:pt x="6886996" y="1563569"/>
                </a:lnTo>
                <a:lnTo>
                  <a:pt x="6874510" y="1558469"/>
                </a:lnTo>
                <a:lnTo>
                  <a:pt x="6871943" y="1554651"/>
                </a:lnTo>
                <a:lnTo>
                  <a:pt x="6856174" y="1562024"/>
                </a:lnTo>
                <a:lnTo>
                  <a:pt x="6842321" y="1560554"/>
                </a:lnTo>
                <a:lnTo>
                  <a:pt x="6832713" y="1569357"/>
                </a:lnTo>
                <a:lnTo>
                  <a:pt x="6816351" y="1571495"/>
                </a:lnTo>
                <a:cubicBezTo>
                  <a:pt x="6810216" y="1571510"/>
                  <a:pt x="6803310" y="1571324"/>
                  <a:pt x="6795800" y="1572010"/>
                </a:cubicBezTo>
                <a:lnTo>
                  <a:pt x="6777546" y="1568661"/>
                </a:lnTo>
                <a:lnTo>
                  <a:pt x="6751528" y="1574143"/>
                </a:lnTo>
                <a:cubicBezTo>
                  <a:pt x="6731455" y="1578562"/>
                  <a:pt x="6712054" y="1582098"/>
                  <a:pt x="6691966" y="1582255"/>
                </a:cubicBezTo>
                <a:cubicBezTo>
                  <a:pt x="6677921" y="1590738"/>
                  <a:pt x="6663787" y="1595441"/>
                  <a:pt x="6646941" y="1588471"/>
                </a:cubicBezTo>
                <a:cubicBezTo>
                  <a:pt x="6605135" y="1597971"/>
                  <a:pt x="6598373" y="1612583"/>
                  <a:pt x="6568576" y="1606488"/>
                </a:cubicBezTo>
                <a:cubicBezTo>
                  <a:pt x="6562510" y="1614734"/>
                  <a:pt x="6558067" y="1619360"/>
                  <a:pt x="6554358" y="1621701"/>
                </a:cubicBezTo>
                <a:cubicBezTo>
                  <a:pt x="6543227" y="1628727"/>
                  <a:pt x="6538724" y="1615196"/>
                  <a:pt x="6516968" y="1617195"/>
                </a:cubicBezTo>
                <a:cubicBezTo>
                  <a:pt x="6493173" y="1617368"/>
                  <a:pt x="6528193" y="1598652"/>
                  <a:pt x="6506479" y="1602227"/>
                </a:cubicBezTo>
                <a:cubicBezTo>
                  <a:pt x="6486674" y="1613929"/>
                  <a:pt x="6478484" y="1593997"/>
                  <a:pt x="6458436" y="1607332"/>
                </a:cubicBezTo>
                <a:cubicBezTo>
                  <a:pt x="6471168" y="1620800"/>
                  <a:pt x="6410323" y="1615478"/>
                  <a:pt x="6414786" y="1628815"/>
                </a:cubicBezTo>
                <a:cubicBezTo>
                  <a:pt x="6385942" y="1615041"/>
                  <a:pt x="6386569" y="1640238"/>
                  <a:pt x="6357085" y="1640846"/>
                </a:cubicBezTo>
                <a:cubicBezTo>
                  <a:pt x="6341163" y="1636809"/>
                  <a:pt x="6331497" y="1637754"/>
                  <a:pt x="6322636" y="1648213"/>
                </a:cubicBezTo>
                <a:cubicBezTo>
                  <a:pt x="6248448" y="1627802"/>
                  <a:pt x="6286748" y="1654976"/>
                  <a:pt x="6226172" y="1654676"/>
                </a:cubicBezTo>
                <a:lnTo>
                  <a:pt x="6221217" y="1654506"/>
                </a:lnTo>
                <a:lnTo>
                  <a:pt x="6204956" y="1664280"/>
                </a:lnTo>
                <a:cubicBezTo>
                  <a:pt x="6204728" y="1665114"/>
                  <a:pt x="6204498" y="1665947"/>
                  <a:pt x="6204270" y="1666782"/>
                </a:cubicBezTo>
                <a:lnTo>
                  <a:pt x="6143810" y="1661963"/>
                </a:lnTo>
                <a:lnTo>
                  <a:pt x="6136560" y="1665728"/>
                </a:lnTo>
                <a:lnTo>
                  <a:pt x="6096155" y="1656951"/>
                </a:lnTo>
                <a:lnTo>
                  <a:pt x="6075812" y="1655422"/>
                </a:lnTo>
                <a:lnTo>
                  <a:pt x="6039495" y="1649680"/>
                </a:lnTo>
                <a:lnTo>
                  <a:pt x="6036523" y="1652121"/>
                </a:lnTo>
                <a:lnTo>
                  <a:pt x="6029328" y="1649904"/>
                </a:lnTo>
                <a:lnTo>
                  <a:pt x="6024075" y="1652779"/>
                </a:lnTo>
                <a:lnTo>
                  <a:pt x="6018085" y="1652030"/>
                </a:lnTo>
                <a:cubicBezTo>
                  <a:pt x="6006658" y="1653831"/>
                  <a:pt x="5968194" y="1662035"/>
                  <a:pt x="5955513" y="1663584"/>
                </a:cubicBezTo>
                <a:lnTo>
                  <a:pt x="5941996" y="1661326"/>
                </a:lnTo>
                <a:lnTo>
                  <a:pt x="5931789" y="1669915"/>
                </a:lnTo>
                <a:lnTo>
                  <a:pt x="5888686" y="1672175"/>
                </a:lnTo>
                <a:lnTo>
                  <a:pt x="5873794" y="1665454"/>
                </a:lnTo>
                <a:lnTo>
                  <a:pt x="5860022" y="1660635"/>
                </a:lnTo>
                <a:lnTo>
                  <a:pt x="5858237" y="1660649"/>
                </a:lnTo>
                <a:lnTo>
                  <a:pt x="5840319" y="1660798"/>
                </a:lnTo>
                <a:lnTo>
                  <a:pt x="5806984" y="1661075"/>
                </a:lnTo>
                <a:cubicBezTo>
                  <a:pt x="5785708" y="1661533"/>
                  <a:pt x="5764126" y="1662974"/>
                  <a:pt x="5742351" y="1667489"/>
                </a:cubicBezTo>
                <a:cubicBezTo>
                  <a:pt x="5659069" y="1645168"/>
                  <a:pt x="5615134" y="1706361"/>
                  <a:pt x="5521171" y="1671626"/>
                </a:cubicBezTo>
                <a:cubicBezTo>
                  <a:pt x="5491803" y="1671296"/>
                  <a:pt x="5498089" y="1662666"/>
                  <a:pt x="5457384" y="1683952"/>
                </a:cubicBezTo>
                <a:cubicBezTo>
                  <a:pt x="5356959" y="1699287"/>
                  <a:pt x="5078905" y="1774579"/>
                  <a:pt x="4950070" y="1748401"/>
                </a:cubicBezTo>
                <a:cubicBezTo>
                  <a:pt x="4918276" y="1752255"/>
                  <a:pt x="4891043" y="1756936"/>
                  <a:pt x="4872172" y="1757222"/>
                </a:cubicBezTo>
                <a:lnTo>
                  <a:pt x="4809524" y="1761033"/>
                </a:lnTo>
                <a:cubicBezTo>
                  <a:pt x="4791324" y="1772975"/>
                  <a:pt x="4777258" y="1754591"/>
                  <a:pt x="4759058" y="1766533"/>
                </a:cubicBezTo>
                <a:cubicBezTo>
                  <a:pt x="4747481" y="1770744"/>
                  <a:pt x="4734604" y="1772921"/>
                  <a:pt x="4719749" y="1771811"/>
                </a:cubicBezTo>
                <a:cubicBezTo>
                  <a:pt x="4671168" y="1780243"/>
                  <a:pt x="4634134" y="1775931"/>
                  <a:pt x="4568686" y="1786141"/>
                </a:cubicBezTo>
                <a:cubicBezTo>
                  <a:pt x="4544667" y="1777910"/>
                  <a:pt x="4432547" y="1778168"/>
                  <a:pt x="4418751" y="1796932"/>
                </a:cubicBezTo>
                <a:cubicBezTo>
                  <a:pt x="4403360" y="1801488"/>
                  <a:pt x="4385278" y="1795746"/>
                  <a:pt x="4378377" y="1815528"/>
                </a:cubicBezTo>
                <a:cubicBezTo>
                  <a:pt x="4366870" y="1839461"/>
                  <a:pt x="4337372" y="1814003"/>
                  <a:pt x="4320575" y="1832722"/>
                </a:cubicBezTo>
                <a:cubicBezTo>
                  <a:pt x="4277898" y="1857053"/>
                  <a:pt x="4243945" y="1846759"/>
                  <a:pt x="4211935" y="1860177"/>
                </a:cubicBezTo>
                <a:cubicBezTo>
                  <a:pt x="4181519" y="1859584"/>
                  <a:pt x="4171342" y="1859762"/>
                  <a:pt x="4101228" y="1868717"/>
                </a:cubicBezTo>
                <a:cubicBezTo>
                  <a:pt x="4080159" y="1876188"/>
                  <a:pt x="4039427" y="1877381"/>
                  <a:pt x="3973223" y="1881015"/>
                </a:cubicBezTo>
                <a:cubicBezTo>
                  <a:pt x="3971330" y="1884974"/>
                  <a:pt x="3952843" y="1879225"/>
                  <a:pt x="3900992" y="1880603"/>
                </a:cubicBezTo>
                <a:cubicBezTo>
                  <a:pt x="3849141" y="1881981"/>
                  <a:pt x="3740060" y="1895686"/>
                  <a:pt x="3662119" y="1889285"/>
                </a:cubicBezTo>
                <a:cubicBezTo>
                  <a:pt x="3565155" y="1881322"/>
                  <a:pt x="3613412" y="1915150"/>
                  <a:pt x="3496919" y="1873180"/>
                </a:cubicBezTo>
                <a:cubicBezTo>
                  <a:pt x="3488062" y="1895719"/>
                  <a:pt x="3474293" y="1876288"/>
                  <a:pt x="3449433" y="1889681"/>
                </a:cubicBezTo>
                <a:cubicBezTo>
                  <a:pt x="3406553" y="1891629"/>
                  <a:pt x="3413217" y="1897797"/>
                  <a:pt x="3369766" y="1916653"/>
                </a:cubicBezTo>
                <a:cubicBezTo>
                  <a:pt x="3338805" y="1929531"/>
                  <a:pt x="3289487" y="1928617"/>
                  <a:pt x="3269672" y="1938036"/>
                </a:cubicBezTo>
                <a:lnTo>
                  <a:pt x="3224897" y="1943733"/>
                </a:lnTo>
                <a:cubicBezTo>
                  <a:pt x="3188693" y="1949271"/>
                  <a:pt x="3178540" y="1909145"/>
                  <a:pt x="3161463" y="1946591"/>
                </a:cubicBezTo>
                <a:lnTo>
                  <a:pt x="3112044" y="1935614"/>
                </a:lnTo>
                <a:lnTo>
                  <a:pt x="3069716" y="1930463"/>
                </a:lnTo>
                <a:cubicBezTo>
                  <a:pt x="3049937" y="1924285"/>
                  <a:pt x="3047816" y="1925644"/>
                  <a:pt x="3005773" y="1915878"/>
                </a:cubicBezTo>
                <a:cubicBezTo>
                  <a:pt x="2978838" y="1921092"/>
                  <a:pt x="2967972" y="1927319"/>
                  <a:pt x="2897201" y="1926772"/>
                </a:cubicBezTo>
                <a:lnTo>
                  <a:pt x="2783891" y="1931749"/>
                </a:lnTo>
                <a:cubicBezTo>
                  <a:pt x="2753098" y="1932794"/>
                  <a:pt x="2731621" y="1915151"/>
                  <a:pt x="2712447" y="1933044"/>
                </a:cubicBezTo>
                <a:cubicBezTo>
                  <a:pt x="2621923" y="1990472"/>
                  <a:pt x="2637976" y="1949546"/>
                  <a:pt x="2560151" y="1963609"/>
                </a:cubicBezTo>
                <a:cubicBezTo>
                  <a:pt x="2472084" y="1973456"/>
                  <a:pt x="2423631" y="1962133"/>
                  <a:pt x="2367221" y="1971884"/>
                </a:cubicBezTo>
                <a:cubicBezTo>
                  <a:pt x="2355331" y="1950582"/>
                  <a:pt x="2295649" y="1950006"/>
                  <a:pt x="2272130" y="1961162"/>
                </a:cubicBezTo>
                <a:cubicBezTo>
                  <a:pt x="2229336" y="1964326"/>
                  <a:pt x="2232627" y="1943953"/>
                  <a:pt x="2189404" y="1978172"/>
                </a:cubicBezTo>
                <a:cubicBezTo>
                  <a:pt x="2153824" y="1968017"/>
                  <a:pt x="2114605" y="1969166"/>
                  <a:pt x="2077704" y="1965002"/>
                </a:cubicBezTo>
                <a:cubicBezTo>
                  <a:pt x="2053064" y="1962036"/>
                  <a:pt x="2051584" y="1971011"/>
                  <a:pt x="2033299" y="1969042"/>
                </a:cubicBezTo>
                <a:cubicBezTo>
                  <a:pt x="2015014" y="1967073"/>
                  <a:pt x="1998956" y="1958903"/>
                  <a:pt x="1967996" y="1953187"/>
                </a:cubicBezTo>
                <a:cubicBezTo>
                  <a:pt x="1924117" y="1970917"/>
                  <a:pt x="1915668" y="1940297"/>
                  <a:pt x="1855805" y="1926082"/>
                </a:cubicBezTo>
                <a:cubicBezTo>
                  <a:pt x="1830663" y="1943732"/>
                  <a:pt x="1810564" y="1935694"/>
                  <a:pt x="1790957" y="1919460"/>
                </a:cubicBezTo>
                <a:cubicBezTo>
                  <a:pt x="1732588" y="1924884"/>
                  <a:pt x="1679506" y="1900619"/>
                  <a:pt x="1613978" y="1891581"/>
                </a:cubicBezTo>
                <a:cubicBezTo>
                  <a:pt x="1542961" y="1912227"/>
                  <a:pt x="1506863" y="1865666"/>
                  <a:pt x="1436831" y="1856201"/>
                </a:cubicBezTo>
                <a:cubicBezTo>
                  <a:pt x="1409149" y="1862955"/>
                  <a:pt x="1416370" y="1829853"/>
                  <a:pt x="1357365" y="1832140"/>
                </a:cubicBezTo>
                <a:cubicBezTo>
                  <a:pt x="1285880" y="1811785"/>
                  <a:pt x="1273193" y="1786872"/>
                  <a:pt x="1232341" y="1785942"/>
                </a:cubicBezTo>
                <a:cubicBezTo>
                  <a:pt x="1223903" y="1792798"/>
                  <a:pt x="1160576" y="1793911"/>
                  <a:pt x="1162595" y="1784330"/>
                </a:cubicBezTo>
                <a:cubicBezTo>
                  <a:pt x="1153167" y="1787110"/>
                  <a:pt x="1122206" y="1805077"/>
                  <a:pt x="1120257" y="1789615"/>
                </a:cubicBezTo>
                <a:cubicBezTo>
                  <a:pt x="1073149" y="1786750"/>
                  <a:pt x="1034361" y="1768718"/>
                  <a:pt x="991903" y="1786741"/>
                </a:cubicBezTo>
                <a:cubicBezTo>
                  <a:pt x="966383" y="1781126"/>
                  <a:pt x="949501" y="1800915"/>
                  <a:pt x="883960" y="1809389"/>
                </a:cubicBezTo>
                <a:cubicBezTo>
                  <a:pt x="836064" y="1808194"/>
                  <a:pt x="826980" y="1826610"/>
                  <a:pt x="766531" y="1805053"/>
                </a:cubicBezTo>
                <a:cubicBezTo>
                  <a:pt x="732778" y="1801141"/>
                  <a:pt x="694055" y="1787044"/>
                  <a:pt x="669779" y="1800537"/>
                </a:cubicBezTo>
                <a:cubicBezTo>
                  <a:pt x="645252" y="1794709"/>
                  <a:pt x="563495" y="1813232"/>
                  <a:pt x="523898" y="1811085"/>
                </a:cubicBezTo>
                <a:cubicBezTo>
                  <a:pt x="457555" y="1798530"/>
                  <a:pt x="395227" y="1824052"/>
                  <a:pt x="360251" y="1830735"/>
                </a:cubicBezTo>
                <a:cubicBezTo>
                  <a:pt x="313564" y="1825583"/>
                  <a:pt x="298281" y="1811622"/>
                  <a:pt x="255207" y="1818275"/>
                </a:cubicBezTo>
                <a:cubicBezTo>
                  <a:pt x="206572" y="1839769"/>
                  <a:pt x="160277" y="1836800"/>
                  <a:pt x="101803" y="1870647"/>
                </a:cubicBezTo>
                <a:cubicBezTo>
                  <a:pt x="85849" y="1910002"/>
                  <a:pt x="27997" y="1845258"/>
                  <a:pt x="25397" y="1888443"/>
                </a:cubicBezTo>
                <a:cubicBezTo>
                  <a:pt x="19096" y="1881154"/>
                  <a:pt x="11260" y="1878398"/>
                  <a:pt x="2370" y="1878311"/>
                </a:cubicBezTo>
                <a:lnTo>
                  <a:pt x="0" y="1878785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2996892-4F8E-3D2C-ED79-D5C479F2A6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7034" y="609597"/>
            <a:ext cx="9392421" cy="1330841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Louisiana Perinatal Quality Collaborative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416" y="2273643"/>
            <a:ext cx="5700584" cy="3842492"/>
          </a:xfrm>
        </p:spPr>
        <p:txBody>
          <a:bodyPr>
            <a:norm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en-US" b="1" dirty="0">
                <a:solidFill>
                  <a:schemeClr val="tx2"/>
                </a:solidFill>
              </a:rPr>
              <a:t>What is the </a:t>
            </a:r>
            <a:r>
              <a:rPr lang="en-US" b="1" dirty="0" err="1">
                <a:solidFill>
                  <a:schemeClr val="tx2"/>
                </a:solidFill>
              </a:rPr>
              <a:t>LaPQC</a:t>
            </a:r>
            <a:r>
              <a:rPr lang="en-US" b="1" dirty="0">
                <a:solidFill>
                  <a:schemeClr val="tx2"/>
                </a:solidFill>
              </a:rPr>
              <a:t>?</a:t>
            </a:r>
            <a:endParaRPr lang="en-US" sz="2000" b="1" dirty="0">
              <a:solidFill>
                <a:schemeClr val="tx2"/>
              </a:solidFill>
            </a:endParaRPr>
          </a:p>
          <a:p>
            <a:pPr lvl="1">
              <a:buClrTx/>
              <a:buFont typeface="Arial" panose="020B0604020202020204" pitchFamily="34" charset="0"/>
              <a:buChar char="•"/>
            </a:pPr>
            <a:r>
              <a:rPr lang="en-US" sz="2000" dirty="0" err="1">
                <a:solidFill>
                  <a:schemeClr val="tx2"/>
                </a:solidFill>
                <a:cs typeface="Calibri" panose="020F0502020204030204" pitchFamily="34" charset="0"/>
              </a:rPr>
              <a:t>LaPQC</a:t>
            </a:r>
            <a:r>
              <a:rPr lang="en-US" sz="2000" dirty="0">
                <a:solidFill>
                  <a:schemeClr val="tx2"/>
                </a:solidFill>
                <a:cs typeface="Calibri" panose="020F0502020204030204" pitchFamily="34" charset="0"/>
              </a:rPr>
              <a:t> is a network of perinatal care providers, public health professionals, and advocates who work to improve outcomes for birthing persons, families, and newborns in Louisiana. The </a:t>
            </a:r>
            <a:r>
              <a:rPr lang="en-US" sz="2000" dirty="0" err="1">
                <a:solidFill>
                  <a:schemeClr val="tx2"/>
                </a:solidFill>
                <a:cs typeface="Calibri" panose="020F0502020204030204" pitchFamily="34" charset="0"/>
              </a:rPr>
              <a:t>LaPQC</a:t>
            </a:r>
            <a:r>
              <a:rPr lang="en-US" sz="2000" dirty="0">
                <a:solidFill>
                  <a:schemeClr val="tx2"/>
                </a:solidFill>
                <a:cs typeface="Calibri" panose="020F0502020204030204" pitchFamily="34" charset="0"/>
              </a:rPr>
              <a:t> serves a vital role in supporting birthing facilities across the state in implementing evidence-based best practices that promote </a:t>
            </a:r>
            <a:r>
              <a:rPr lang="en-US" sz="2000" b="1" dirty="0">
                <a:solidFill>
                  <a:schemeClr val="tx2"/>
                </a:solidFill>
                <a:cs typeface="Calibri" panose="020F0502020204030204" pitchFamily="34" charset="0"/>
              </a:rPr>
              <a:t>safe</a:t>
            </a:r>
            <a:r>
              <a:rPr lang="en-US" sz="2000" dirty="0">
                <a:solidFill>
                  <a:schemeClr val="tx2"/>
                </a:solidFill>
                <a:cs typeface="Calibri" panose="020F0502020204030204" pitchFamily="34" charset="0"/>
              </a:rPr>
              <a:t>, </a:t>
            </a:r>
            <a:r>
              <a:rPr lang="en-US" sz="2000" b="1" dirty="0">
                <a:solidFill>
                  <a:schemeClr val="tx2"/>
                </a:solidFill>
                <a:cs typeface="Calibri" panose="020F0502020204030204" pitchFamily="34" charset="0"/>
              </a:rPr>
              <a:t>equitable</a:t>
            </a:r>
            <a:r>
              <a:rPr lang="en-US" sz="2000" dirty="0">
                <a:solidFill>
                  <a:schemeClr val="tx2"/>
                </a:solidFill>
                <a:cs typeface="Calibri" panose="020F0502020204030204" pitchFamily="34" charset="0"/>
              </a:rPr>
              <a:t>, and </a:t>
            </a:r>
            <a:r>
              <a:rPr lang="en-US" sz="2000" b="1" dirty="0">
                <a:solidFill>
                  <a:schemeClr val="tx2"/>
                </a:solidFill>
                <a:cs typeface="Calibri" panose="020F0502020204030204" pitchFamily="34" charset="0"/>
              </a:rPr>
              <a:t>dignified</a:t>
            </a:r>
            <a:r>
              <a:rPr lang="en-US" sz="2000" dirty="0">
                <a:solidFill>
                  <a:schemeClr val="tx2"/>
                </a:solidFill>
                <a:cs typeface="Calibri" panose="020F0502020204030204" pitchFamily="34" charset="0"/>
              </a:rPr>
              <a:t> birth.</a:t>
            </a:r>
          </a:p>
        </p:txBody>
      </p:sp>
      <p:pic>
        <p:nvPicPr>
          <p:cNvPr id="10" name="Picture 9" descr="Logo&#10;&#10;Description automatically generated">
            <a:extLst>
              <a:ext uri="{FF2B5EF4-FFF2-40B4-BE49-F238E27FC236}">
                <a16:creationId xmlns:a16="http://schemas.microsoft.com/office/drawing/2014/main" id="{B6C96DC3-B330-4C15-A6EE-7748FA2E75D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9367" y="3386495"/>
            <a:ext cx="4788505" cy="1352752"/>
          </a:xfrm>
          <a:prstGeom prst="rect">
            <a:avLst/>
          </a:prstGeom>
        </p:spPr>
      </p:pic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A0D773F-7A7D-4DBB-9DEA-86BB8B8F4B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5381624" y="6209414"/>
            <a:ext cx="6810375" cy="648586"/>
          </a:xfrm>
          <a:custGeom>
            <a:avLst/>
            <a:gdLst>
              <a:gd name="connsiteX0" fmla="*/ 0 w 10753706"/>
              <a:gd name="connsiteY0" fmla="*/ 0 h 1027260"/>
              <a:gd name="connsiteX1" fmla="*/ 10753706 w 10753706"/>
              <a:gd name="connsiteY1" fmla="*/ 0 h 1027260"/>
              <a:gd name="connsiteX2" fmla="*/ 10748809 w 10753706"/>
              <a:gd name="connsiteY2" fmla="*/ 2522 h 1027260"/>
              <a:gd name="connsiteX3" fmla="*/ 10725330 w 10753706"/>
              <a:gd name="connsiteY3" fmla="*/ 11977 h 1027260"/>
              <a:gd name="connsiteX4" fmla="*/ 10615423 w 10753706"/>
              <a:gd name="connsiteY4" fmla="*/ 52967 h 1027260"/>
              <a:gd name="connsiteX5" fmla="*/ 10533936 w 10753706"/>
              <a:gd name="connsiteY5" fmla="*/ 53095 h 1027260"/>
              <a:gd name="connsiteX6" fmla="*/ 10466876 w 10753706"/>
              <a:gd name="connsiteY6" fmla="*/ 45180 h 1027260"/>
              <a:gd name="connsiteX7" fmla="*/ 10355090 w 10753706"/>
              <a:gd name="connsiteY7" fmla="*/ 89741 h 1027260"/>
              <a:gd name="connsiteX8" fmla="*/ 10087145 w 10753706"/>
              <a:gd name="connsiteY8" fmla="*/ 66115 h 1027260"/>
              <a:gd name="connsiteX9" fmla="*/ 10015902 w 10753706"/>
              <a:gd name="connsiteY9" fmla="*/ 76178 h 1027260"/>
              <a:gd name="connsiteX10" fmla="*/ 9806005 w 10753706"/>
              <a:gd name="connsiteY10" fmla="*/ 102435 h 1027260"/>
              <a:gd name="connsiteX11" fmla="*/ 9602583 w 10753706"/>
              <a:gd name="connsiteY11" fmla="*/ 179170 h 1027260"/>
              <a:gd name="connsiteX12" fmla="*/ 9469719 w 10753706"/>
              <a:gd name="connsiteY12" fmla="*/ 174721 h 1027260"/>
              <a:gd name="connsiteX13" fmla="*/ 9408692 w 10753706"/>
              <a:gd name="connsiteY13" fmla="*/ 189513 h 1027260"/>
              <a:gd name="connsiteX14" fmla="*/ 9364151 w 10753706"/>
              <a:gd name="connsiteY14" fmla="*/ 194072 h 1027260"/>
              <a:gd name="connsiteX15" fmla="*/ 9337751 w 10753706"/>
              <a:gd name="connsiteY15" fmla="*/ 197579 h 1027260"/>
              <a:gd name="connsiteX16" fmla="*/ 9297166 w 10753706"/>
              <a:gd name="connsiteY16" fmla="*/ 216558 h 1027260"/>
              <a:gd name="connsiteX17" fmla="*/ 9123859 w 10753706"/>
              <a:gd name="connsiteY17" fmla="*/ 237356 h 1027260"/>
              <a:gd name="connsiteX18" fmla="*/ 8950741 w 10753706"/>
              <a:gd name="connsiteY18" fmla="*/ 238020 h 1027260"/>
              <a:gd name="connsiteX19" fmla="*/ 8718236 w 10753706"/>
              <a:gd name="connsiteY19" fmla="*/ 303148 h 1027260"/>
              <a:gd name="connsiteX20" fmla="*/ 8694011 w 10753706"/>
              <a:gd name="connsiteY20" fmla="*/ 308812 h 1027260"/>
              <a:gd name="connsiteX21" fmla="*/ 8611976 w 10753706"/>
              <a:gd name="connsiteY21" fmla="*/ 324819 h 1027260"/>
              <a:gd name="connsiteX22" fmla="*/ 8562074 w 10753706"/>
              <a:gd name="connsiteY22" fmla="*/ 337971 h 1027260"/>
              <a:gd name="connsiteX23" fmla="*/ 8501724 w 10753706"/>
              <a:gd name="connsiteY23" fmla="*/ 360865 h 1027260"/>
              <a:gd name="connsiteX24" fmla="*/ 8504489 w 10753706"/>
              <a:gd name="connsiteY24" fmla="*/ 364790 h 1027260"/>
              <a:gd name="connsiteX25" fmla="*/ 8492774 w 10753706"/>
              <a:gd name="connsiteY25" fmla="*/ 366181 h 1027260"/>
              <a:gd name="connsiteX26" fmla="*/ 8466405 w 10753706"/>
              <a:gd name="connsiteY26" fmla="*/ 368724 h 1027260"/>
              <a:gd name="connsiteX27" fmla="*/ 8427069 w 10753706"/>
              <a:gd name="connsiteY27" fmla="*/ 387211 h 1027260"/>
              <a:gd name="connsiteX28" fmla="*/ 8387766 w 10753706"/>
              <a:gd name="connsiteY28" fmla="*/ 377161 h 1027260"/>
              <a:gd name="connsiteX29" fmla="*/ 8315874 w 10753706"/>
              <a:gd name="connsiteY29" fmla="*/ 395527 h 1027260"/>
              <a:gd name="connsiteX30" fmla="*/ 8274474 w 10753706"/>
              <a:gd name="connsiteY30" fmla="*/ 405112 h 1027260"/>
              <a:gd name="connsiteX31" fmla="*/ 8234664 w 10753706"/>
              <a:gd name="connsiteY31" fmla="*/ 410219 h 1027260"/>
              <a:gd name="connsiteX32" fmla="*/ 8211268 w 10753706"/>
              <a:gd name="connsiteY32" fmla="*/ 416791 h 1027260"/>
              <a:gd name="connsiteX33" fmla="*/ 8188615 w 10753706"/>
              <a:gd name="connsiteY33" fmla="*/ 421755 h 1027260"/>
              <a:gd name="connsiteX34" fmla="*/ 8179981 w 10753706"/>
              <a:gd name="connsiteY34" fmla="*/ 420402 h 1027260"/>
              <a:gd name="connsiteX35" fmla="*/ 8179307 w 10753706"/>
              <a:gd name="connsiteY35" fmla="*/ 422516 h 1027260"/>
              <a:gd name="connsiteX36" fmla="*/ 8147929 w 10753706"/>
              <a:gd name="connsiteY36" fmla="*/ 450302 h 1027260"/>
              <a:gd name="connsiteX37" fmla="*/ 8089136 w 10753706"/>
              <a:gd name="connsiteY37" fmla="*/ 465283 h 1027260"/>
              <a:gd name="connsiteX38" fmla="*/ 8049973 w 10753706"/>
              <a:gd name="connsiteY38" fmla="*/ 454121 h 1027260"/>
              <a:gd name="connsiteX39" fmla="*/ 7965913 w 10753706"/>
              <a:gd name="connsiteY39" fmla="*/ 464415 h 1027260"/>
              <a:gd name="connsiteX40" fmla="*/ 7945093 w 10753706"/>
              <a:gd name="connsiteY40" fmla="*/ 464798 h 1027260"/>
              <a:gd name="connsiteX41" fmla="*/ 7935335 w 10753706"/>
              <a:gd name="connsiteY41" fmla="*/ 462442 h 1027260"/>
              <a:gd name="connsiteX42" fmla="*/ 7904779 w 10753706"/>
              <a:gd name="connsiteY42" fmla="*/ 471429 h 1027260"/>
              <a:gd name="connsiteX43" fmla="*/ 7855604 w 10753706"/>
              <a:gd name="connsiteY43" fmla="*/ 480199 h 1027260"/>
              <a:gd name="connsiteX44" fmla="*/ 7832630 w 10753706"/>
              <a:gd name="connsiteY44" fmla="*/ 485371 h 1027260"/>
              <a:gd name="connsiteX45" fmla="*/ 7812438 w 10753706"/>
              <a:gd name="connsiteY45" fmla="*/ 485391 h 1027260"/>
              <a:gd name="connsiteX46" fmla="*/ 7701399 w 10753706"/>
              <a:gd name="connsiteY46" fmla="*/ 495197 h 1027260"/>
              <a:gd name="connsiteX47" fmla="*/ 7674778 w 10753706"/>
              <a:gd name="connsiteY47" fmla="*/ 494723 h 1027260"/>
              <a:gd name="connsiteX48" fmla="*/ 7660445 w 10753706"/>
              <a:gd name="connsiteY48" fmla="*/ 490194 h 1027260"/>
              <a:gd name="connsiteX49" fmla="*/ 7651781 w 10753706"/>
              <a:gd name="connsiteY49" fmla="*/ 493084 h 1027260"/>
              <a:gd name="connsiteX50" fmla="*/ 7584807 w 10753706"/>
              <a:gd name="connsiteY50" fmla="*/ 499490 h 1027260"/>
              <a:gd name="connsiteX51" fmla="*/ 7541324 w 10753706"/>
              <a:gd name="connsiteY51" fmla="*/ 504184 h 1027260"/>
              <a:gd name="connsiteX52" fmla="*/ 7541756 w 10753706"/>
              <a:gd name="connsiteY52" fmla="*/ 512184 h 1027260"/>
              <a:gd name="connsiteX53" fmla="*/ 7503906 w 10753706"/>
              <a:gd name="connsiteY53" fmla="*/ 518551 h 1027260"/>
              <a:gd name="connsiteX54" fmla="*/ 7460411 w 10753706"/>
              <a:gd name="connsiteY54" fmla="*/ 517415 h 1027260"/>
              <a:gd name="connsiteX55" fmla="*/ 7460116 w 10753706"/>
              <a:gd name="connsiteY55" fmla="*/ 517548 h 1027260"/>
              <a:gd name="connsiteX56" fmla="*/ 7297810 w 10753706"/>
              <a:gd name="connsiteY56" fmla="*/ 563947 h 1027260"/>
              <a:gd name="connsiteX57" fmla="*/ 6946388 w 10753706"/>
              <a:gd name="connsiteY57" fmla="*/ 665244 h 1027260"/>
              <a:gd name="connsiteX58" fmla="*/ 6741704 w 10753706"/>
              <a:gd name="connsiteY58" fmla="*/ 679365 h 1027260"/>
              <a:gd name="connsiteX59" fmla="*/ 6624680 w 10753706"/>
              <a:gd name="connsiteY59" fmla="*/ 677674 h 1027260"/>
              <a:gd name="connsiteX60" fmla="*/ 6605700 w 10753706"/>
              <a:gd name="connsiteY60" fmla="*/ 683566 h 1027260"/>
              <a:gd name="connsiteX61" fmla="*/ 6576922 w 10753706"/>
              <a:gd name="connsiteY61" fmla="*/ 683030 h 1027260"/>
              <a:gd name="connsiteX62" fmla="*/ 6405123 w 10753706"/>
              <a:gd name="connsiteY62" fmla="*/ 721946 h 1027260"/>
              <a:gd name="connsiteX63" fmla="*/ 6368938 w 10753706"/>
              <a:gd name="connsiteY63" fmla="*/ 717341 h 1027260"/>
              <a:gd name="connsiteX64" fmla="*/ 6295102 w 10753706"/>
              <a:gd name="connsiteY64" fmla="*/ 729508 h 1027260"/>
              <a:gd name="connsiteX65" fmla="*/ 6202084 w 10753706"/>
              <a:gd name="connsiteY65" fmla="*/ 767091 h 1027260"/>
              <a:gd name="connsiteX66" fmla="*/ 6067157 w 10753706"/>
              <a:gd name="connsiteY66" fmla="*/ 790339 h 1027260"/>
              <a:gd name="connsiteX67" fmla="*/ 6061443 w 10753706"/>
              <a:gd name="connsiteY67" fmla="*/ 796151 h 1027260"/>
              <a:gd name="connsiteX68" fmla="*/ 6051406 w 10753706"/>
              <a:gd name="connsiteY68" fmla="*/ 800684 h 1027260"/>
              <a:gd name="connsiteX69" fmla="*/ 6049097 w 10753706"/>
              <a:gd name="connsiteY69" fmla="*/ 800636 h 1027260"/>
              <a:gd name="connsiteX70" fmla="*/ 6034222 w 10753706"/>
              <a:gd name="connsiteY70" fmla="*/ 804110 h 1027260"/>
              <a:gd name="connsiteX71" fmla="*/ 6033121 w 10753706"/>
              <a:gd name="connsiteY71" fmla="*/ 806078 h 1027260"/>
              <a:gd name="connsiteX72" fmla="*/ 6023593 w 10753706"/>
              <a:gd name="connsiteY72" fmla="*/ 808842 h 1027260"/>
              <a:gd name="connsiteX73" fmla="*/ 6006639 w 10753706"/>
              <a:gd name="connsiteY73" fmla="*/ 815304 h 1027260"/>
              <a:gd name="connsiteX74" fmla="*/ 6001762 w 10753706"/>
              <a:gd name="connsiteY74" fmla="*/ 815557 h 1027260"/>
              <a:gd name="connsiteX75" fmla="*/ 5973534 w 10753706"/>
              <a:gd name="connsiteY75" fmla="*/ 823815 h 1027260"/>
              <a:gd name="connsiteX76" fmla="*/ 5972336 w 10753706"/>
              <a:gd name="connsiteY76" fmla="*/ 823476 h 1027260"/>
              <a:gd name="connsiteX77" fmla="*/ 5960841 w 10753706"/>
              <a:gd name="connsiteY77" fmla="*/ 823819 h 1027260"/>
              <a:gd name="connsiteX78" fmla="*/ 5940719 w 10753706"/>
              <a:gd name="connsiteY78" fmla="*/ 825514 h 1027260"/>
              <a:gd name="connsiteX79" fmla="*/ 5884298 w 10753706"/>
              <a:gd name="connsiteY79" fmla="*/ 823806 h 1027260"/>
              <a:gd name="connsiteX80" fmla="*/ 5854779 w 10753706"/>
              <a:gd name="connsiteY80" fmla="*/ 832365 h 1027260"/>
              <a:gd name="connsiteX81" fmla="*/ 5848382 w 10753706"/>
              <a:gd name="connsiteY81" fmla="*/ 833844 h 1027260"/>
              <a:gd name="connsiteX82" fmla="*/ 5848066 w 10753706"/>
              <a:gd name="connsiteY82" fmla="*/ 833772 h 1027260"/>
              <a:gd name="connsiteX83" fmla="*/ 5840944 w 10753706"/>
              <a:gd name="connsiteY83" fmla="*/ 835132 h 1027260"/>
              <a:gd name="connsiteX84" fmla="*/ 5836719 w 10753706"/>
              <a:gd name="connsiteY84" fmla="*/ 836539 h 1027260"/>
              <a:gd name="connsiteX85" fmla="*/ 5824311 w 10753706"/>
              <a:gd name="connsiteY85" fmla="*/ 839408 h 1027260"/>
              <a:gd name="connsiteX86" fmla="*/ 5818788 w 10753706"/>
              <a:gd name="connsiteY86" fmla="*/ 839727 h 1027260"/>
              <a:gd name="connsiteX87" fmla="*/ 5763953 w 10753706"/>
              <a:gd name="connsiteY87" fmla="*/ 834282 h 1027260"/>
              <a:gd name="connsiteX88" fmla="*/ 5667748 w 10753706"/>
              <a:gd name="connsiteY88" fmla="*/ 840211 h 1027260"/>
              <a:gd name="connsiteX89" fmla="*/ 5573108 w 10753706"/>
              <a:gd name="connsiteY89" fmla="*/ 847611 h 1027260"/>
              <a:gd name="connsiteX90" fmla="*/ 5539137 w 10753706"/>
              <a:gd name="connsiteY90" fmla="*/ 851033 h 1027260"/>
              <a:gd name="connsiteX91" fmla="*/ 5510651 w 10753706"/>
              <a:gd name="connsiteY91" fmla="*/ 844215 h 1027260"/>
              <a:gd name="connsiteX92" fmla="*/ 5457331 w 10753706"/>
              <a:gd name="connsiteY92" fmla="*/ 839159 h 1027260"/>
              <a:gd name="connsiteX93" fmla="*/ 5410613 w 10753706"/>
              <a:gd name="connsiteY93" fmla="*/ 834358 h 1027260"/>
              <a:gd name="connsiteX94" fmla="*/ 5370040 w 10753706"/>
              <a:gd name="connsiteY94" fmla="*/ 862127 h 1027260"/>
              <a:gd name="connsiteX95" fmla="*/ 5318778 w 10753706"/>
              <a:gd name="connsiteY95" fmla="*/ 855310 h 1027260"/>
              <a:gd name="connsiteX96" fmla="*/ 5298645 w 10753706"/>
              <a:gd name="connsiteY96" fmla="*/ 855171 h 1027260"/>
              <a:gd name="connsiteX97" fmla="*/ 5253828 w 10753706"/>
              <a:gd name="connsiteY97" fmla="*/ 859670 h 1027260"/>
              <a:gd name="connsiteX98" fmla="*/ 5216955 w 10753706"/>
              <a:gd name="connsiteY98" fmla="*/ 866245 h 1027260"/>
              <a:gd name="connsiteX99" fmla="*/ 5214344 w 10753706"/>
              <a:gd name="connsiteY99" fmla="*/ 868102 h 1027260"/>
              <a:gd name="connsiteX100" fmla="*/ 5195561 w 10753706"/>
              <a:gd name="connsiteY100" fmla="*/ 869949 h 1027260"/>
              <a:gd name="connsiteX101" fmla="*/ 5182555 w 10753706"/>
              <a:gd name="connsiteY101" fmla="*/ 873542 h 1027260"/>
              <a:gd name="connsiteX102" fmla="*/ 5172552 w 10753706"/>
              <a:gd name="connsiteY102" fmla="*/ 878801 h 1027260"/>
              <a:gd name="connsiteX103" fmla="*/ 5027993 w 10753706"/>
              <a:gd name="connsiteY103" fmla="*/ 889666 h 1027260"/>
              <a:gd name="connsiteX104" fmla="*/ 4939844 w 10753706"/>
              <a:gd name="connsiteY104" fmla="*/ 934802 h 1027260"/>
              <a:gd name="connsiteX105" fmla="*/ 4792576 w 10753706"/>
              <a:gd name="connsiteY105" fmla="*/ 934820 h 1027260"/>
              <a:gd name="connsiteX106" fmla="*/ 4602423 w 10753706"/>
              <a:gd name="connsiteY106" fmla="*/ 958063 h 1027260"/>
              <a:gd name="connsiteX107" fmla="*/ 4290656 w 10753706"/>
              <a:gd name="connsiteY107" fmla="*/ 969152 h 1027260"/>
              <a:gd name="connsiteX108" fmla="*/ 3952334 w 10753706"/>
              <a:gd name="connsiteY108" fmla="*/ 954043 h 1027260"/>
              <a:gd name="connsiteX109" fmla="*/ 3858560 w 10753706"/>
              <a:gd name="connsiteY109" fmla="*/ 948781 h 1027260"/>
              <a:gd name="connsiteX110" fmla="*/ 3846597 w 10753706"/>
              <a:gd name="connsiteY110" fmla="*/ 948382 h 1027260"/>
              <a:gd name="connsiteX111" fmla="*/ 3736044 w 10753706"/>
              <a:gd name="connsiteY111" fmla="*/ 947759 h 1027260"/>
              <a:gd name="connsiteX112" fmla="*/ 3713136 w 10753706"/>
              <a:gd name="connsiteY112" fmla="*/ 946963 h 1027260"/>
              <a:gd name="connsiteX113" fmla="*/ 3695939 w 10753706"/>
              <a:gd name="connsiteY113" fmla="*/ 943639 h 1027260"/>
              <a:gd name="connsiteX114" fmla="*/ 3694125 w 10753706"/>
              <a:gd name="connsiteY114" fmla="*/ 940567 h 1027260"/>
              <a:gd name="connsiteX115" fmla="*/ 3681925 w 10753706"/>
              <a:gd name="connsiteY115" fmla="*/ 939706 h 1027260"/>
              <a:gd name="connsiteX116" fmla="*/ 3679204 w 10753706"/>
              <a:gd name="connsiteY116" fmla="*/ 938926 h 1027260"/>
              <a:gd name="connsiteX117" fmla="*/ 3615656 w 10753706"/>
              <a:gd name="connsiteY117" fmla="*/ 940320 h 1027260"/>
              <a:gd name="connsiteX118" fmla="*/ 3567983 w 10753706"/>
              <a:gd name="connsiteY118" fmla="*/ 935596 h 1027260"/>
              <a:gd name="connsiteX119" fmla="*/ 3422423 w 10753706"/>
              <a:gd name="connsiteY119" fmla="*/ 932129 h 1027260"/>
              <a:gd name="connsiteX120" fmla="*/ 3310925 w 10753706"/>
              <a:gd name="connsiteY120" fmla="*/ 911072 h 1027260"/>
              <a:gd name="connsiteX121" fmla="*/ 3139421 w 10753706"/>
              <a:gd name="connsiteY121" fmla="*/ 934151 h 1027260"/>
              <a:gd name="connsiteX122" fmla="*/ 2996922 w 10753706"/>
              <a:gd name="connsiteY122" fmla="*/ 927537 h 1027260"/>
              <a:gd name="connsiteX123" fmla="*/ 2982785 w 10753706"/>
              <a:gd name="connsiteY123" fmla="*/ 931453 h 1027260"/>
              <a:gd name="connsiteX124" fmla="*/ 2967478 w 10753706"/>
              <a:gd name="connsiteY124" fmla="*/ 933397 h 1027260"/>
              <a:gd name="connsiteX125" fmla="*/ 2948552 w 10753706"/>
              <a:gd name="connsiteY125" fmla="*/ 932961 h 1027260"/>
              <a:gd name="connsiteX126" fmla="*/ 2944404 w 10753706"/>
              <a:gd name="connsiteY126" fmla="*/ 934452 h 1027260"/>
              <a:gd name="connsiteX127" fmla="*/ 2908608 w 10753706"/>
              <a:gd name="connsiteY127" fmla="*/ 937205 h 1027260"/>
              <a:gd name="connsiteX128" fmla="*/ 2904443 w 10753706"/>
              <a:gd name="connsiteY128" fmla="*/ 936455 h 1027260"/>
              <a:gd name="connsiteX129" fmla="*/ 2868935 w 10753706"/>
              <a:gd name="connsiteY129" fmla="*/ 938022 h 1027260"/>
              <a:gd name="connsiteX130" fmla="*/ 2868586 w 10753706"/>
              <a:gd name="connsiteY130" fmla="*/ 937487 h 1027260"/>
              <a:gd name="connsiteX131" fmla="*/ 2859191 w 10753706"/>
              <a:gd name="connsiteY131" fmla="*/ 935503 h 1027260"/>
              <a:gd name="connsiteX132" fmla="*/ 2840915 w 10753706"/>
              <a:gd name="connsiteY132" fmla="*/ 932977 h 1027260"/>
              <a:gd name="connsiteX133" fmla="*/ 2763509 w 10753706"/>
              <a:gd name="connsiteY133" fmla="*/ 921850 h 1027260"/>
              <a:gd name="connsiteX134" fmla="*/ 2756121 w 10753706"/>
              <a:gd name="connsiteY134" fmla="*/ 921864 h 1027260"/>
              <a:gd name="connsiteX135" fmla="*/ 2755998 w 10753706"/>
              <a:gd name="connsiteY135" fmla="*/ 921739 h 1027260"/>
              <a:gd name="connsiteX136" fmla="*/ 2748255 w 10753706"/>
              <a:gd name="connsiteY136" fmla="*/ 921505 h 1027260"/>
              <a:gd name="connsiteX137" fmla="*/ 2694601 w 10753706"/>
              <a:gd name="connsiteY137" fmla="*/ 915575 h 1027260"/>
              <a:gd name="connsiteX138" fmla="*/ 2635357 w 10753706"/>
              <a:gd name="connsiteY138" fmla="*/ 910976 h 1027260"/>
              <a:gd name="connsiteX139" fmla="*/ 2601047 w 10753706"/>
              <a:gd name="connsiteY139" fmla="*/ 910263 h 1027260"/>
              <a:gd name="connsiteX140" fmla="*/ 2507482 w 10753706"/>
              <a:gd name="connsiteY140" fmla="*/ 906211 h 1027260"/>
              <a:gd name="connsiteX141" fmla="*/ 2413884 w 10753706"/>
              <a:gd name="connsiteY141" fmla="*/ 900545 h 1027260"/>
              <a:gd name="connsiteX142" fmla="*/ 2368912 w 10753706"/>
              <a:gd name="connsiteY142" fmla="*/ 888755 h 1027260"/>
              <a:gd name="connsiteX143" fmla="*/ 2349490 w 10753706"/>
              <a:gd name="connsiteY143" fmla="*/ 889719 h 1027260"/>
              <a:gd name="connsiteX144" fmla="*/ 2344290 w 10753706"/>
              <a:gd name="connsiteY144" fmla="*/ 890584 h 1027260"/>
              <a:gd name="connsiteX145" fmla="*/ 2336488 w 10753706"/>
              <a:gd name="connsiteY145" fmla="*/ 891058 h 1027260"/>
              <a:gd name="connsiteX146" fmla="*/ 2329015 w 10753706"/>
              <a:gd name="connsiteY146" fmla="*/ 891627 h 1027260"/>
              <a:gd name="connsiteX147" fmla="*/ 2293898 w 10753706"/>
              <a:gd name="connsiteY147" fmla="*/ 896431 h 1027260"/>
              <a:gd name="connsiteX148" fmla="*/ 2243927 w 10753706"/>
              <a:gd name="connsiteY148" fmla="*/ 888076 h 1027260"/>
              <a:gd name="connsiteX149" fmla="*/ 2223920 w 10753706"/>
              <a:gd name="connsiteY149" fmla="*/ 887331 h 1027260"/>
              <a:gd name="connsiteX150" fmla="*/ 2213081 w 10753706"/>
              <a:gd name="connsiteY150" fmla="*/ 886302 h 1027260"/>
              <a:gd name="connsiteX151" fmla="*/ 2212307 w 10753706"/>
              <a:gd name="connsiteY151" fmla="*/ 885829 h 1027260"/>
              <a:gd name="connsiteX152" fmla="*/ 2152321 w 10753706"/>
              <a:gd name="connsiteY152" fmla="*/ 894418 h 1027260"/>
              <a:gd name="connsiteX153" fmla="*/ 2140985 w 10753706"/>
              <a:gd name="connsiteY153" fmla="*/ 895968 h 1027260"/>
              <a:gd name="connsiteX154" fmla="*/ 2121210 w 10753706"/>
              <a:gd name="connsiteY154" fmla="*/ 899354 h 1027260"/>
              <a:gd name="connsiteX155" fmla="*/ 2119146 w 10753706"/>
              <a:gd name="connsiteY155" fmla="*/ 899033 h 1027260"/>
              <a:gd name="connsiteX156" fmla="*/ 2105666 w 10753706"/>
              <a:gd name="connsiteY156" fmla="*/ 902240 h 1027260"/>
              <a:gd name="connsiteX157" fmla="*/ 2094924 w 10753706"/>
              <a:gd name="connsiteY157" fmla="*/ 907203 h 1027260"/>
              <a:gd name="connsiteX158" fmla="*/ 1949478 w 10753706"/>
              <a:gd name="connsiteY158" fmla="*/ 913748 h 1027260"/>
              <a:gd name="connsiteX159" fmla="*/ 1749684 w 10753706"/>
              <a:gd name="connsiteY159" fmla="*/ 942223 h 1027260"/>
              <a:gd name="connsiteX160" fmla="*/ 1585576 w 10753706"/>
              <a:gd name="connsiteY160" fmla="*/ 954170 h 1027260"/>
              <a:gd name="connsiteX161" fmla="*/ 1476250 w 10753706"/>
              <a:gd name="connsiteY161" fmla="*/ 950653 h 1027260"/>
              <a:gd name="connsiteX162" fmla="*/ 1433927 w 10753706"/>
              <a:gd name="connsiteY162" fmla="*/ 959926 h 1027260"/>
              <a:gd name="connsiteX163" fmla="*/ 1414893 w 10753706"/>
              <a:gd name="connsiteY163" fmla="*/ 957671 h 1027260"/>
              <a:gd name="connsiteX164" fmla="*/ 1411585 w 10753706"/>
              <a:gd name="connsiteY164" fmla="*/ 957179 h 1027260"/>
              <a:gd name="connsiteX165" fmla="*/ 1398896 w 10753706"/>
              <a:gd name="connsiteY165" fmla="*/ 957460 h 1027260"/>
              <a:gd name="connsiteX166" fmla="*/ 1394632 w 10753706"/>
              <a:gd name="connsiteY166" fmla="*/ 954725 h 1027260"/>
              <a:gd name="connsiteX167" fmla="*/ 1375043 w 10753706"/>
              <a:gd name="connsiteY167" fmla="*/ 953132 h 1027260"/>
              <a:gd name="connsiteX168" fmla="*/ 1351876 w 10753706"/>
              <a:gd name="connsiteY168" fmla="*/ 954436 h 1027260"/>
              <a:gd name="connsiteX169" fmla="*/ 1242676 w 10753706"/>
              <a:gd name="connsiteY169" fmla="*/ 963767 h 1027260"/>
              <a:gd name="connsiteX170" fmla="*/ 1205993 w 10753706"/>
              <a:gd name="connsiteY170" fmla="*/ 974080 h 1027260"/>
              <a:gd name="connsiteX171" fmla="*/ 1052221 w 10753706"/>
              <a:gd name="connsiteY171" fmla="*/ 963954 h 1027260"/>
              <a:gd name="connsiteX172" fmla="*/ 968270 w 10753706"/>
              <a:gd name="connsiteY172" fmla="*/ 964761 h 1027260"/>
              <a:gd name="connsiteX173" fmla="*/ 874493 w 10753706"/>
              <a:gd name="connsiteY173" fmla="*/ 998122 h 1027260"/>
              <a:gd name="connsiteX174" fmla="*/ 814411 w 10753706"/>
              <a:gd name="connsiteY174" fmla="*/ 1007391 h 1027260"/>
              <a:gd name="connsiteX175" fmla="*/ 688604 w 10753706"/>
              <a:gd name="connsiteY175" fmla="*/ 1015631 h 1027260"/>
              <a:gd name="connsiteX176" fmla="*/ 618171 w 10753706"/>
              <a:gd name="connsiteY176" fmla="*/ 1027260 h 1027260"/>
              <a:gd name="connsiteX177" fmla="*/ 570379 w 10753706"/>
              <a:gd name="connsiteY177" fmla="*/ 1023487 h 1027260"/>
              <a:gd name="connsiteX178" fmla="*/ 482519 w 10753706"/>
              <a:gd name="connsiteY178" fmla="*/ 1002108 h 1027260"/>
              <a:gd name="connsiteX179" fmla="*/ 475319 w 10753706"/>
              <a:gd name="connsiteY179" fmla="*/ 1009922 h 1027260"/>
              <a:gd name="connsiteX180" fmla="*/ 431104 w 10753706"/>
              <a:gd name="connsiteY180" fmla="*/ 1009317 h 1027260"/>
              <a:gd name="connsiteX181" fmla="*/ 363782 w 10753706"/>
              <a:gd name="connsiteY181" fmla="*/ 1007585 h 1027260"/>
              <a:gd name="connsiteX182" fmla="*/ 325533 w 10753706"/>
              <a:gd name="connsiteY182" fmla="*/ 1008502 h 1027260"/>
              <a:gd name="connsiteX183" fmla="*/ 220429 w 10753706"/>
              <a:gd name="connsiteY183" fmla="*/ 1008927 h 1027260"/>
              <a:gd name="connsiteX184" fmla="*/ 114676 w 10753706"/>
              <a:gd name="connsiteY184" fmla="*/ 1007765 h 1027260"/>
              <a:gd name="connsiteX185" fmla="*/ 13470 w 10753706"/>
              <a:gd name="connsiteY185" fmla="*/ 998544 h 1027260"/>
              <a:gd name="connsiteX186" fmla="*/ 0 w 10753706"/>
              <a:gd name="connsiteY186" fmla="*/ 997355 h 102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0753706" h="1027260">
                <a:moveTo>
                  <a:pt x="0" y="0"/>
                </a:moveTo>
                <a:lnTo>
                  <a:pt x="10753706" y="0"/>
                </a:lnTo>
                <a:lnTo>
                  <a:pt x="10748809" y="2522"/>
                </a:lnTo>
                <a:cubicBezTo>
                  <a:pt x="10744031" y="4644"/>
                  <a:pt x="10737551" y="7204"/>
                  <a:pt x="10725330" y="11977"/>
                </a:cubicBezTo>
                <a:cubicBezTo>
                  <a:pt x="10700888" y="21523"/>
                  <a:pt x="10652058" y="39304"/>
                  <a:pt x="10615423" y="52967"/>
                </a:cubicBezTo>
                <a:cubicBezTo>
                  <a:pt x="10598524" y="49017"/>
                  <a:pt x="10550674" y="61360"/>
                  <a:pt x="10533936" y="53095"/>
                </a:cubicBezTo>
                <a:cubicBezTo>
                  <a:pt x="10519435" y="55674"/>
                  <a:pt x="10480156" y="49393"/>
                  <a:pt x="10466876" y="45180"/>
                </a:cubicBezTo>
                <a:cubicBezTo>
                  <a:pt x="10443145" y="68059"/>
                  <a:pt x="10382269" y="71294"/>
                  <a:pt x="10355090" y="89741"/>
                </a:cubicBezTo>
                <a:cubicBezTo>
                  <a:pt x="10286222" y="95376"/>
                  <a:pt x="10146285" y="63529"/>
                  <a:pt x="10087145" y="66115"/>
                </a:cubicBezTo>
                <a:cubicBezTo>
                  <a:pt x="10067575" y="79584"/>
                  <a:pt x="10043111" y="68921"/>
                  <a:pt x="10015902" y="76178"/>
                </a:cubicBezTo>
                <a:cubicBezTo>
                  <a:pt x="9952302" y="84628"/>
                  <a:pt x="9893286" y="103337"/>
                  <a:pt x="9806005" y="102435"/>
                </a:cubicBezTo>
                <a:cubicBezTo>
                  <a:pt x="9782247" y="141133"/>
                  <a:pt x="9674787" y="151643"/>
                  <a:pt x="9602583" y="179170"/>
                </a:cubicBezTo>
                <a:cubicBezTo>
                  <a:pt x="9557658" y="187584"/>
                  <a:pt x="9478290" y="154235"/>
                  <a:pt x="9469719" y="174721"/>
                </a:cubicBezTo>
                <a:cubicBezTo>
                  <a:pt x="9443779" y="165070"/>
                  <a:pt x="9431317" y="185692"/>
                  <a:pt x="9408692" y="189513"/>
                </a:cubicBezTo>
                <a:cubicBezTo>
                  <a:pt x="9387154" y="183843"/>
                  <a:pt x="9380475" y="191089"/>
                  <a:pt x="9364151" y="194072"/>
                </a:cubicBezTo>
                <a:cubicBezTo>
                  <a:pt x="9354686" y="190222"/>
                  <a:pt x="9340485" y="191782"/>
                  <a:pt x="9337751" y="197579"/>
                </a:cubicBezTo>
                <a:cubicBezTo>
                  <a:pt x="9349566" y="209270"/>
                  <a:pt x="9297468" y="207714"/>
                  <a:pt x="9297166" y="216558"/>
                </a:cubicBezTo>
                <a:cubicBezTo>
                  <a:pt x="9269057" y="220999"/>
                  <a:pt x="9139630" y="221783"/>
                  <a:pt x="9123859" y="237356"/>
                </a:cubicBezTo>
                <a:cubicBezTo>
                  <a:pt x="9068176" y="249209"/>
                  <a:pt x="8975349" y="235349"/>
                  <a:pt x="8950741" y="238020"/>
                </a:cubicBezTo>
                <a:cubicBezTo>
                  <a:pt x="8916265" y="215428"/>
                  <a:pt x="8822808" y="292026"/>
                  <a:pt x="8718236" y="303148"/>
                </a:cubicBezTo>
                <a:cubicBezTo>
                  <a:pt x="8703111" y="302060"/>
                  <a:pt x="8695551" y="302792"/>
                  <a:pt x="8694011" y="308812"/>
                </a:cubicBezTo>
                <a:cubicBezTo>
                  <a:pt x="8661810" y="312764"/>
                  <a:pt x="8637956" y="329628"/>
                  <a:pt x="8611976" y="324819"/>
                </a:cubicBezTo>
                <a:cubicBezTo>
                  <a:pt x="8621849" y="336388"/>
                  <a:pt x="8562809" y="325917"/>
                  <a:pt x="8562074" y="337971"/>
                </a:cubicBezTo>
                <a:cubicBezTo>
                  <a:pt x="8543699" y="343978"/>
                  <a:pt x="8511321" y="356396"/>
                  <a:pt x="8501724" y="360865"/>
                </a:cubicBezTo>
                <a:lnTo>
                  <a:pt x="8504489" y="364790"/>
                </a:lnTo>
                <a:lnTo>
                  <a:pt x="8492774" y="366181"/>
                </a:lnTo>
                <a:lnTo>
                  <a:pt x="8466405" y="368724"/>
                </a:lnTo>
                <a:cubicBezTo>
                  <a:pt x="8455454" y="372229"/>
                  <a:pt x="8440175" y="385805"/>
                  <a:pt x="8427069" y="387211"/>
                </a:cubicBezTo>
                <a:cubicBezTo>
                  <a:pt x="8400442" y="392215"/>
                  <a:pt x="8397079" y="382989"/>
                  <a:pt x="8387766" y="377161"/>
                </a:cubicBezTo>
                <a:cubicBezTo>
                  <a:pt x="8369233" y="378548"/>
                  <a:pt x="8334756" y="390869"/>
                  <a:pt x="8315874" y="395527"/>
                </a:cubicBezTo>
                <a:cubicBezTo>
                  <a:pt x="8306664" y="400500"/>
                  <a:pt x="8272845" y="393679"/>
                  <a:pt x="8274474" y="405112"/>
                </a:cubicBezTo>
                <a:cubicBezTo>
                  <a:pt x="8255483" y="406194"/>
                  <a:pt x="8244963" y="408376"/>
                  <a:pt x="8234664" y="410219"/>
                </a:cubicBezTo>
                <a:lnTo>
                  <a:pt x="8211268" y="416791"/>
                </a:lnTo>
                <a:cubicBezTo>
                  <a:pt x="8204720" y="419941"/>
                  <a:pt x="8197411" y="422004"/>
                  <a:pt x="8188615" y="421755"/>
                </a:cubicBezTo>
                <a:lnTo>
                  <a:pt x="8179981" y="420402"/>
                </a:lnTo>
                <a:lnTo>
                  <a:pt x="8179307" y="422516"/>
                </a:lnTo>
                <a:cubicBezTo>
                  <a:pt x="8179027" y="425797"/>
                  <a:pt x="8175790" y="448341"/>
                  <a:pt x="8147929" y="450302"/>
                </a:cubicBezTo>
                <a:cubicBezTo>
                  <a:pt x="8130300" y="457967"/>
                  <a:pt x="8114933" y="461015"/>
                  <a:pt x="8089136" y="465283"/>
                </a:cubicBezTo>
                <a:cubicBezTo>
                  <a:pt x="8072810" y="465920"/>
                  <a:pt x="8069376" y="451569"/>
                  <a:pt x="8049973" y="454121"/>
                </a:cubicBezTo>
                <a:cubicBezTo>
                  <a:pt x="7974508" y="471465"/>
                  <a:pt x="8006050" y="447139"/>
                  <a:pt x="7965913" y="464415"/>
                </a:cubicBezTo>
                <a:cubicBezTo>
                  <a:pt x="7958234" y="466025"/>
                  <a:pt x="7951405" y="465800"/>
                  <a:pt x="7945093" y="464798"/>
                </a:cubicBezTo>
                <a:lnTo>
                  <a:pt x="7935335" y="462442"/>
                </a:lnTo>
                <a:lnTo>
                  <a:pt x="7904779" y="471429"/>
                </a:lnTo>
                <a:cubicBezTo>
                  <a:pt x="7889387" y="474999"/>
                  <a:pt x="7872867" y="477951"/>
                  <a:pt x="7855604" y="480199"/>
                </a:cubicBezTo>
                <a:cubicBezTo>
                  <a:pt x="7850005" y="476378"/>
                  <a:pt x="7838628" y="483595"/>
                  <a:pt x="7832630" y="485371"/>
                </a:cubicBezTo>
                <a:cubicBezTo>
                  <a:pt x="7831473" y="482645"/>
                  <a:pt x="7816623" y="482661"/>
                  <a:pt x="7812438" y="485391"/>
                </a:cubicBezTo>
                <a:cubicBezTo>
                  <a:pt x="7709470" y="505049"/>
                  <a:pt x="7759426" y="473956"/>
                  <a:pt x="7701399" y="495197"/>
                </a:cubicBezTo>
                <a:cubicBezTo>
                  <a:pt x="7690986" y="496989"/>
                  <a:pt x="7682397" y="496365"/>
                  <a:pt x="7674778" y="494723"/>
                </a:cubicBezTo>
                <a:lnTo>
                  <a:pt x="7660445" y="490194"/>
                </a:lnTo>
                <a:lnTo>
                  <a:pt x="7651781" y="493084"/>
                </a:lnTo>
                <a:cubicBezTo>
                  <a:pt x="7616113" y="496548"/>
                  <a:pt x="7603273" y="491735"/>
                  <a:pt x="7584807" y="499490"/>
                </a:cubicBezTo>
                <a:cubicBezTo>
                  <a:pt x="7549256" y="490212"/>
                  <a:pt x="7563949" y="500167"/>
                  <a:pt x="7541324" y="504184"/>
                </a:cubicBezTo>
                <a:cubicBezTo>
                  <a:pt x="7523851" y="508307"/>
                  <a:pt x="7559546" y="509825"/>
                  <a:pt x="7541756" y="512184"/>
                </a:cubicBezTo>
                <a:cubicBezTo>
                  <a:pt x="7520963" y="510864"/>
                  <a:pt x="7525755" y="520497"/>
                  <a:pt x="7503906" y="518551"/>
                </a:cubicBezTo>
                <a:cubicBezTo>
                  <a:pt x="7505924" y="510774"/>
                  <a:pt x="7464361" y="523683"/>
                  <a:pt x="7460411" y="517415"/>
                </a:cubicBezTo>
                <a:lnTo>
                  <a:pt x="7460116" y="517548"/>
                </a:lnTo>
                <a:cubicBezTo>
                  <a:pt x="7447785" y="530928"/>
                  <a:pt x="7310141" y="550568"/>
                  <a:pt x="7297810" y="563947"/>
                </a:cubicBezTo>
                <a:cubicBezTo>
                  <a:pt x="7221791" y="605698"/>
                  <a:pt x="7039072" y="646008"/>
                  <a:pt x="6946388" y="665244"/>
                </a:cubicBezTo>
                <a:cubicBezTo>
                  <a:pt x="6853704" y="684480"/>
                  <a:pt x="6804875" y="677485"/>
                  <a:pt x="6741704" y="679365"/>
                </a:cubicBezTo>
                <a:lnTo>
                  <a:pt x="6624680" y="677674"/>
                </a:lnTo>
                <a:lnTo>
                  <a:pt x="6605700" y="683566"/>
                </a:lnTo>
                <a:cubicBezTo>
                  <a:pt x="6603309" y="685184"/>
                  <a:pt x="6599550" y="685647"/>
                  <a:pt x="6576922" y="683030"/>
                </a:cubicBezTo>
                <a:cubicBezTo>
                  <a:pt x="6527275" y="698355"/>
                  <a:pt x="6440981" y="702347"/>
                  <a:pt x="6405123" y="721946"/>
                </a:cubicBezTo>
                <a:cubicBezTo>
                  <a:pt x="6407963" y="715467"/>
                  <a:pt x="6383450" y="712913"/>
                  <a:pt x="6368938" y="717341"/>
                </a:cubicBezTo>
                <a:cubicBezTo>
                  <a:pt x="6377914" y="692119"/>
                  <a:pt x="6315316" y="744281"/>
                  <a:pt x="6295102" y="729508"/>
                </a:cubicBezTo>
                <a:cubicBezTo>
                  <a:pt x="6300358" y="744473"/>
                  <a:pt x="6240070" y="776254"/>
                  <a:pt x="6202084" y="767091"/>
                </a:cubicBezTo>
                <a:cubicBezTo>
                  <a:pt x="6152826" y="774744"/>
                  <a:pt x="6122010" y="790367"/>
                  <a:pt x="6067157" y="790339"/>
                </a:cubicBezTo>
                <a:cubicBezTo>
                  <a:pt x="6066310" y="792484"/>
                  <a:pt x="6064283" y="794403"/>
                  <a:pt x="6061443" y="796151"/>
                </a:cubicBezTo>
                <a:lnTo>
                  <a:pt x="6051406" y="800684"/>
                </a:lnTo>
                <a:lnTo>
                  <a:pt x="6049097" y="800636"/>
                </a:lnTo>
                <a:cubicBezTo>
                  <a:pt x="6040408" y="801393"/>
                  <a:pt x="6036299" y="802645"/>
                  <a:pt x="6034222" y="804110"/>
                </a:cubicBezTo>
                <a:lnTo>
                  <a:pt x="6033121" y="806078"/>
                </a:lnTo>
                <a:lnTo>
                  <a:pt x="6023593" y="808842"/>
                </a:lnTo>
                <a:lnTo>
                  <a:pt x="6006639" y="815304"/>
                </a:lnTo>
                <a:lnTo>
                  <a:pt x="6001762" y="815557"/>
                </a:lnTo>
                <a:lnTo>
                  <a:pt x="5973534" y="823815"/>
                </a:lnTo>
                <a:lnTo>
                  <a:pt x="5972336" y="823476"/>
                </a:lnTo>
                <a:cubicBezTo>
                  <a:pt x="5969004" y="822901"/>
                  <a:pt x="5965329" y="822833"/>
                  <a:pt x="5960841" y="823819"/>
                </a:cubicBezTo>
                <a:cubicBezTo>
                  <a:pt x="5955860" y="815655"/>
                  <a:pt x="5953515" y="821882"/>
                  <a:pt x="5940719" y="825514"/>
                </a:cubicBezTo>
                <a:cubicBezTo>
                  <a:pt x="5930130" y="813644"/>
                  <a:pt x="5900943" y="827979"/>
                  <a:pt x="5884298" y="823806"/>
                </a:cubicBezTo>
                <a:cubicBezTo>
                  <a:pt x="5875133" y="826741"/>
                  <a:pt x="5865250" y="829630"/>
                  <a:pt x="5854779" y="832365"/>
                </a:cubicBezTo>
                <a:lnTo>
                  <a:pt x="5848382" y="833844"/>
                </a:lnTo>
                <a:lnTo>
                  <a:pt x="5848066" y="833772"/>
                </a:lnTo>
                <a:cubicBezTo>
                  <a:pt x="5846273" y="833879"/>
                  <a:pt x="5844018" y="834284"/>
                  <a:pt x="5840944" y="835132"/>
                </a:cubicBezTo>
                <a:lnTo>
                  <a:pt x="5836719" y="836539"/>
                </a:lnTo>
                <a:lnTo>
                  <a:pt x="5824311" y="839408"/>
                </a:lnTo>
                <a:lnTo>
                  <a:pt x="5818788" y="839727"/>
                </a:lnTo>
                <a:cubicBezTo>
                  <a:pt x="5797008" y="838594"/>
                  <a:pt x="5786883" y="822081"/>
                  <a:pt x="5763953" y="834282"/>
                </a:cubicBezTo>
                <a:cubicBezTo>
                  <a:pt x="5726813" y="837521"/>
                  <a:pt x="5699446" y="830949"/>
                  <a:pt x="5667748" y="840211"/>
                </a:cubicBezTo>
                <a:cubicBezTo>
                  <a:pt x="5632959" y="843205"/>
                  <a:pt x="5601436" y="842280"/>
                  <a:pt x="5573108" y="847611"/>
                </a:cubicBezTo>
                <a:cubicBezTo>
                  <a:pt x="5560030" y="845832"/>
                  <a:pt x="5549547" y="851598"/>
                  <a:pt x="5539137" y="851033"/>
                </a:cubicBezTo>
                <a:cubicBezTo>
                  <a:pt x="5528728" y="850467"/>
                  <a:pt x="5529256" y="837509"/>
                  <a:pt x="5510651" y="844215"/>
                </a:cubicBezTo>
                <a:cubicBezTo>
                  <a:pt x="5494241" y="833607"/>
                  <a:pt x="5466101" y="839171"/>
                  <a:pt x="5457331" y="839159"/>
                </a:cubicBezTo>
                <a:lnTo>
                  <a:pt x="5410613" y="834358"/>
                </a:lnTo>
                <a:lnTo>
                  <a:pt x="5370040" y="862127"/>
                </a:lnTo>
                <a:cubicBezTo>
                  <a:pt x="5357863" y="856469"/>
                  <a:pt x="5319115" y="868069"/>
                  <a:pt x="5318778" y="855310"/>
                </a:cubicBezTo>
                <a:cubicBezTo>
                  <a:pt x="5303920" y="857760"/>
                  <a:pt x="5296727" y="863736"/>
                  <a:pt x="5298645" y="855171"/>
                </a:cubicBezTo>
                <a:cubicBezTo>
                  <a:pt x="5287819" y="855897"/>
                  <a:pt x="5267444" y="857825"/>
                  <a:pt x="5253828" y="859670"/>
                </a:cubicBezTo>
                <a:lnTo>
                  <a:pt x="5216955" y="866245"/>
                </a:lnTo>
                <a:lnTo>
                  <a:pt x="5214344" y="868102"/>
                </a:lnTo>
                <a:cubicBezTo>
                  <a:pt x="5210778" y="868719"/>
                  <a:pt x="5200859" y="869042"/>
                  <a:pt x="5195561" y="869949"/>
                </a:cubicBezTo>
                <a:lnTo>
                  <a:pt x="5182555" y="873542"/>
                </a:lnTo>
                <a:cubicBezTo>
                  <a:pt x="5178496" y="875023"/>
                  <a:pt x="5175066" y="876746"/>
                  <a:pt x="5172552" y="878801"/>
                </a:cubicBezTo>
                <a:cubicBezTo>
                  <a:pt x="5121406" y="873797"/>
                  <a:pt x="5080096" y="886529"/>
                  <a:pt x="5027993" y="889666"/>
                </a:cubicBezTo>
                <a:cubicBezTo>
                  <a:pt x="4999924" y="877115"/>
                  <a:pt x="4946973" y="919452"/>
                  <a:pt x="4939844" y="934802"/>
                </a:cubicBezTo>
                <a:cubicBezTo>
                  <a:pt x="4895154" y="940701"/>
                  <a:pt x="4844006" y="928240"/>
                  <a:pt x="4792576" y="934820"/>
                </a:cubicBezTo>
                <a:lnTo>
                  <a:pt x="4602423" y="958063"/>
                </a:lnTo>
                <a:cubicBezTo>
                  <a:pt x="4488530" y="967131"/>
                  <a:pt x="4399004" y="969822"/>
                  <a:pt x="4290656" y="969152"/>
                </a:cubicBezTo>
                <a:cubicBezTo>
                  <a:pt x="4182308" y="968482"/>
                  <a:pt x="4046938" y="971167"/>
                  <a:pt x="3952334" y="954043"/>
                </a:cubicBezTo>
                <a:lnTo>
                  <a:pt x="3858560" y="948781"/>
                </a:lnTo>
                <a:lnTo>
                  <a:pt x="3846597" y="948382"/>
                </a:lnTo>
                <a:cubicBezTo>
                  <a:pt x="3807516" y="956616"/>
                  <a:pt x="3767475" y="941640"/>
                  <a:pt x="3736044" y="947759"/>
                </a:cubicBezTo>
                <a:cubicBezTo>
                  <a:pt x="3727323" y="948128"/>
                  <a:pt x="3719828" y="947771"/>
                  <a:pt x="3713136" y="946963"/>
                </a:cubicBezTo>
                <a:lnTo>
                  <a:pt x="3695939" y="943639"/>
                </a:lnTo>
                <a:lnTo>
                  <a:pt x="3694125" y="940567"/>
                </a:lnTo>
                <a:lnTo>
                  <a:pt x="3681925" y="939706"/>
                </a:lnTo>
                <a:lnTo>
                  <a:pt x="3679204" y="938926"/>
                </a:lnTo>
                <a:cubicBezTo>
                  <a:pt x="3668160" y="939028"/>
                  <a:pt x="3634193" y="940875"/>
                  <a:pt x="3615656" y="940320"/>
                </a:cubicBezTo>
                <a:cubicBezTo>
                  <a:pt x="3582626" y="936974"/>
                  <a:pt x="3593904" y="949140"/>
                  <a:pt x="3567983" y="935596"/>
                </a:cubicBezTo>
                <a:cubicBezTo>
                  <a:pt x="3504185" y="939048"/>
                  <a:pt x="3482818" y="922224"/>
                  <a:pt x="3422423" y="932129"/>
                </a:cubicBezTo>
                <a:cubicBezTo>
                  <a:pt x="3369166" y="933413"/>
                  <a:pt x="3329486" y="910108"/>
                  <a:pt x="3310925" y="911072"/>
                </a:cubicBezTo>
                <a:cubicBezTo>
                  <a:pt x="3261363" y="909787"/>
                  <a:pt x="3198415" y="933574"/>
                  <a:pt x="3139421" y="934151"/>
                </a:cubicBezTo>
                <a:cubicBezTo>
                  <a:pt x="3088799" y="931012"/>
                  <a:pt x="3038941" y="938464"/>
                  <a:pt x="2996922" y="927537"/>
                </a:cubicBezTo>
                <a:cubicBezTo>
                  <a:pt x="2992673" y="929234"/>
                  <a:pt x="2987900" y="930498"/>
                  <a:pt x="2982785" y="931453"/>
                </a:cubicBezTo>
                <a:lnTo>
                  <a:pt x="2967478" y="933397"/>
                </a:lnTo>
                <a:lnTo>
                  <a:pt x="2948552" y="932961"/>
                </a:lnTo>
                <a:lnTo>
                  <a:pt x="2944404" y="934452"/>
                </a:lnTo>
                <a:lnTo>
                  <a:pt x="2908608" y="937205"/>
                </a:lnTo>
                <a:lnTo>
                  <a:pt x="2904443" y="936455"/>
                </a:lnTo>
                <a:lnTo>
                  <a:pt x="2868935" y="938022"/>
                </a:lnTo>
                <a:lnTo>
                  <a:pt x="2868586" y="937487"/>
                </a:lnTo>
                <a:cubicBezTo>
                  <a:pt x="2866994" y="936327"/>
                  <a:pt x="2864292" y="935538"/>
                  <a:pt x="2859191" y="935503"/>
                </a:cubicBezTo>
                <a:cubicBezTo>
                  <a:pt x="2869075" y="927418"/>
                  <a:pt x="2856828" y="932364"/>
                  <a:pt x="2840915" y="932977"/>
                </a:cubicBezTo>
                <a:lnTo>
                  <a:pt x="2763509" y="921850"/>
                </a:lnTo>
                <a:lnTo>
                  <a:pt x="2756121" y="921864"/>
                </a:lnTo>
                <a:cubicBezTo>
                  <a:pt x="2756081" y="921822"/>
                  <a:pt x="2756039" y="921781"/>
                  <a:pt x="2755998" y="921739"/>
                </a:cubicBezTo>
                <a:cubicBezTo>
                  <a:pt x="2754445" y="921476"/>
                  <a:pt x="2752036" y="921380"/>
                  <a:pt x="2748255" y="921505"/>
                </a:cubicBezTo>
                <a:lnTo>
                  <a:pt x="2694601" y="915575"/>
                </a:lnTo>
                <a:cubicBezTo>
                  <a:pt x="2671223" y="919874"/>
                  <a:pt x="2666972" y="913376"/>
                  <a:pt x="2635357" y="910976"/>
                </a:cubicBezTo>
                <a:cubicBezTo>
                  <a:pt x="2621906" y="915051"/>
                  <a:pt x="2611315" y="913542"/>
                  <a:pt x="2601047" y="910263"/>
                </a:cubicBezTo>
                <a:cubicBezTo>
                  <a:pt x="2570084" y="912074"/>
                  <a:pt x="2542135" y="907435"/>
                  <a:pt x="2507482" y="906211"/>
                </a:cubicBezTo>
                <a:cubicBezTo>
                  <a:pt x="2469706" y="911437"/>
                  <a:pt x="2450920" y="901812"/>
                  <a:pt x="2413884" y="900545"/>
                </a:cubicBezTo>
                <a:cubicBezTo>
                  <a:pt x="2381338" y="909664"/>
                  <a:pt x="2387753" y="892438"/>
                  <a:pt x="2368912" y="888755"/>
                </a:cubicBezTo>
                <a:lnTo>
                  <a:pt x="2349490" y="889719"/>
                </a:lnTo>
                <a:lnTo>
                  <a:pt x="2344290" y="890584"/>
                </a:lnTo>
                <a:cubicBezTo>
                  <a:pt x="2340673" y="891041"/>
                  <a:pt x="2338228" y="891167"/>
                  <a:pt x="2336488" y="891058"/>
                </a:cubicBezTo>
                <a:lnTo>
                  <a:pt x="2329015" y="891627"/>
                </a:lnTo>
                <a:cubicBezTo>
                  <a:pt x="2316843" y="893039"/>
                  <a:pt x="2305064" y="894669"/>
                  <a:pt x="2293898" y="896431"/>
                </a:cubicBezTo>
                <a:cubicBezTo>
                  <a:pt x="2282637" y="890404"/>
                  <a:pt x="2242346" y="900851"/>
                  <a:pt x="2243927" y="888076"/>
                </a:cubicBezTo>
                <a:cubicBezTo>
                  <a:pt x="2228778" y="890081"/>
                  <a:pt x="2220725" y="895845"/>
                  <a:pt x="2223920" y="887331"/>
                </a:cubicBezTo>
                <a:cubicBezTo>
                  <a:pt x="2218877" y="887756"/>
                  <a:pt x="2215583" y="887254"/>
                  <a:pt x="2213081" y="886302"/>
                </a:cubicBezTo>
                <a:lnTo>
                  <a:pt x="2212307" y="885829"/>
                </a:lnTo>
                <a:lnTo>
                  <a:pt x="2152321" y="894418"/>
                </a:lnTo>
                <a:lnTo>
                  <a:pt x="2140985" y="895968"/>
                </a:lnTo>
                <a:lnTo>
                  <a:pt x="2121210" y="899354"/>
                </a:lnTo>
                <a:lnTo>
                  <a:pt x="2119146" y="899033"/>
                </a:lnTo>
                <a:lnTo>
                  <a:pt x="2105666" y="902240"/>
                </a:lnTo>
                <a:cubicBezTo>
                  <a:pt x="2101407" y="903601"/>
                  <a:pt x="2097735" y="905221"/>
                  <a:pt x="2094924" y="907203"/>
                </a:cubicBezTo>
                <a:cubicBezTo>
                  <a:pt x="2044793" y="900664"/>
                  <a:pt x="2001785" y="912168"/>
                  <a:pt x="1949478" y="913748"/>
                </a:cubicBezTo>
                <a:cubicBezTo>
                  <a:pt x="1891937" y="919585"/>
                  <a:pt x="1810334" y="935486"/>
                  <a:pt x="1749684" y="942223"/>
                </a:cubicBezTo>
                <a:lnTo>
                  <a:pt x="1585576" y="954170"/>
                </a:lnTo>
                <a:cubicBezTo>
                  <a:pt x="1549165" y="943719"/>
                  <a:pt x="1511425" y="950847"/>
                  <a:pt x="1476250" y="950653"/>
                </a:cubicBezTo>
                <a:cubicBezTo>
                  <a:pt x="1488515" y="961596"/>
                  <a:pt x="1432660" y="946795"/>
                  <a:pt x="1433927" y="959926"/>
                </a:cubicBezTo>
                <a:cubicBezTo>
                  <a:pt x="1427485" y="959475"/>
                  <a:pt x="1421205" y="958623"/>
                  <a:pt x="1414893" y="957671"/>
                </a:cubicBezTo>
                <a:lnTo>
                  <a:pt x="1411585" y="957179"/>
                </a:lnTo>
                <a:lnTo>
                  <a:pt x="1398896" y="957460"/>
                </a:lnTo>
                <a:lnTo>
                  <a:pt x="1394632" y="954725"/>
                </a:lnTo>
                <a:lnTo>
                  <a:pt x="1375043" y="953132"/>
                </a:lnTo>
                <a:cubicBezTo>
                  <a:pt x="1367813" y="952970"/>
                  <a:pt x="1360155" y="953305"/>
                  <a:pt x="1351876" y="954436"/>
                </a:cubicBezTo>
                <a:cubicBezTo>
                  <a:pt x="1325912" y="963028"/>
                  <a:pt x="1274459" y="952492"/>
                  <a:pt x="1242676" y="963767"/>
                </a:cubicBezTo>
                <a:cubicBezTo>
                  <a:pt x="1230276" y="966918"/>
                  <a:pt x="1216715" y="977098"/>
                  <a:pt x="1205993" y="974080"/>
                </a:cubicBezTo>
                <a:cubicBezTo>
                  <a:pt x="1174251" y="974112"/>
                  <a:pt x="1086982" y="964420"/>
                  <a:pt x="1052221" y="963954"/>
                </a:cubicBezTo>
                <a:cubicBezTo>
                  <a:pt x="1038515" y="970622"/>
                  <a:pt x="1009522" y="962342"/>
                  <a:pt x="968270" y="964761"/>
                </a:cubicBezTo>
                <a:cubicBezTo>
                  <a:pt x="943437" y="973698"/>
                  <a:pt x="900136" y="991017"/>
                  <a:pt x="874493" y="998122"/>
                </a:cubicBezTo>
                <a:cubicBezTo>
                  <a:pt x="848849" y="1005226"/>
                  <a:pt x="853424" y="1009427"/>
                  <a:pt x="814411" y="1007391"/>
                </a:cubicBezTo>
                <a:cubicBezTo>
                  <a:pt x="765926" y="1022821"/>
                  <a:pt x="732885" y="1009859"/>
                  <a:pt x="688604" y="1015631"/>
                </a:cubicBezTo>
                <a:cubicBezTo>
                  <a:pt x="638045" y="1020877"/>
                  <a:pt x="677999" y="1011556"/>
                  <a:pt x="618171" y="1027260"/>
                </a:cubicBezTo>
                <a:cubicBezTo>
                  <a:pt x="609680" y="1023165"/>
                  <a:pt x="583253" y="1020277"/>
                  <a:pt x="570379" y="1023487"/>
                </a:cubicBezTo>
                <a:cubicBezTo>
                  <a:pt x="543992" y="1022523"/>
                  <a:pt x="505183" y="1001686"/>
                  <a:pt x="482519" y="1002108"/>
                </a:cubicBezTo>
                <a:cubicBezTo>
                  <a:pt x="464011" y="1002285"/>
                  <a:pt x="495211" y="1007995"/>
                  <a:pt x="475319" y="1009922"/>
                </a:cubicBezTo>
                <a:cubicBezTo>
                  <a:pt x="450818" y="1011135"/>
                  <a:pt x="454804" y="1022539"/>
                  <a:pt x="431104" y="1009317"/>
                </a:cubicBezTo>
                <a:cubicBezTo>
                  <a:pt x="406857" y="1014651"/>
                  <a:pt x="399686" y="1008456"/>
                  <a:pt x="363782" y="1007585"/>
                </a:cubicBezTo>
                <a:cubicBezTo>
                  <a:pt x="350440" y="1012231"/>
                  <a:pt x="338145" y="1011245"/>
                  <a:pt x="325533" y="1008502"/>
                </a:cubicBezTo>
                <a:cubicBezTo>
                  <a:pt x="291944" y="1011745"/>
                  <a:pt x="259251" y="1008497"/>
                  <a:pt x="220429" y="1008927"/>
                </a:cubicBezTo>
                <a:cubicBezTo>
                  <a:pt x="180594" y="1015852"/>
                  <a:pt x="156150" y="1007265"/>
                  <a:pt x="114676" y="1007765"/>
                </a:cubicBezTo>
                <a:cubicBezTo>
                  <a:pt x="85718" y="1006195"/>
                  <a:pt x="43316" y="1001491"/>
                  <a:pt x="13470" y="998544"/>
                </a:cubicBezTo>
                <a:lnTo>
                  <a:pt x="0" y="997355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4542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err="1">
                <a:solidFill>
                  <a:schemeClr val="tx2"/>
                </a:solidFill>
              </a:rPr>
              <a:t>LaPQC</a:t>
            </a:r>
            <a:r>
              <a:rPr lang="en-US" b="1" dirty="0">
                <a:solidFill>
                  <a:schemeClr val="tx2"/>
                </a:solidFill>
              </a:rPr>
              <a:t> Initiatives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33541965-BDF8-CD3C-A2DF-647F538AA9AF}"/>
              </a:ext>
            </a:extLst>
          </p:cNvPr>
          <p:cNvSpPr txBox="1">
            <a:spLocks/>
          </p:cNvSpPr>
          <p:nvPr/>
        </p:nvSpPr>
        <p:spPr>
          <a:xfrm>
            <a:off x="1073673" y="290401"/>
            <a:ext cx="10515600" cy="10978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n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22" name="Triangle 25">
            <a:extLst>
              <a:ext uri="{FF2B5EF4-FFF2-40B4-BE49-F238E27FC236}">
                <a16:creationId xmlns:a16="http://schemas.microsoft.com/office/drawing/2014/main" id="{A49DB1F1-05E8-6CD7-958C-39DC6FD996E4}"/>
              </a:ext>
            </a:extLst>
          </p:cNvPr>
          <p:cNvSpPr/>
          <p:nvPr/>
        </p:nvSpPr>
        <p:spPr>
          <a:xfrm rot="10800000">
            <a:off x="2338298" y="2955758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A309FF9-B674-7716-554A-9675144DEE86}"/>
              </a:ext>
            </a:extLst>
          </p:cNvPr>
          <p:cNvSpPr/>
          <p:nvPr/>
        </p:nvSpPr>
        <p:spPr>
          <a:xfrm>
            <a:off x="1233570" y="2127872"/>
            <a:ext cx="2481943" cy="68064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21F9D19-BE8E-3549-ABBA-155D3EA89EDF}"/>
              </a:ext>
            </a:extLst>
          </p:cNvPr>
          <p:cNvSpPr/>
          <p:nvPr/>
        </p:nvSpPr>
        <p:spPr>
          <a:xfrm>
            <a:off x="3853139" y="2127872"/>
            <a:ext cx="2481943" cy="68064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84108B4-B130-6E6C-868B-0C074C36DEF5}"/>
              </a:ext>
            </a:extLst>
          </p:cNvPr>
          <p:cNvSpPr/>
          <p:nvPr/>
        </p:nvSpPr>
        <p:spPr>
          <a:xfrm>
            <a:off x="6479583" y="2127872"/>
            <a:ext cx="2481943" cy="68064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BF52412-E01D-E139-FA68-C44B933DA3DB}"/>
              </a:ext>
            </a:extLst>
          </p:cNvPr>
          <p:cNvSpPr/>
          <p:nvPr/>
        </p:nvSpPr>
        <p:spPr>
          <a:xfrm>
            <a:off x="9106027" y="2127872"/>
            <a:ext cx="2481943" cy="68064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7BAF2B-9CC4-B320-A851-0F7F3E717B0D}"/>
              </a:ext>
            </a:extLst>
          </p:cNvPr>
          <p:cNvSpPr txBox="1"/>
          <p:nvPr/>
        </p:nvSpPr>
        <p:spPr>
          <a:xfrm>
            <a:off x="1311887" y="2328053"/>
            <a:ext cx="23253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Safe Births Initiative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1D33518-DE07-CC5B-66E9-DF8C78A6AD4C}"/>
              </a:ext>
            </a:extLst>
          </p:cNvPr>
          <p:cNvSpPr txBox="1"/>
          <p:nvPr/>
        </p:nvSpPr>
        <p:spPr>
          <a:xfrm>
            <a:off x="4694810" y="2328053"/>
            <a:ext cx="79861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ICSED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9BCA283-6E05-5AEA-08AA-F3DCDFEF6B78}"/>
              </a:ext>
            </a:extLst>
          </p:cNvPr>
          <p:cNvSpPr txBox="1"/>
          <p:nvPr/>
        </p:nvSpPr>
        <p:spPr>
          <a:xfrm>
            <a:off x="7204230" y="2328053"/>
            <a:ext cx="10326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Gift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7489F7B-DFB3-C9FE-9073-0B768E7CD238}"/>
              </a:ext>
            </a:extLst>
          </p:cNvPr>
          <p:cNvSpPr txBox="1"/>
          <p:nvPr/>
        </p:nvSpPr>
        <p:spPr>
          <a:xfrm>
            <a:off x="9970358" y="2328053"/>
            <a:ext cx="7409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CPDS</a:t>
            </a:r>
          </a:p>
        </p:txBody>
      </p:sp>
      <p:sp>
        <p:nvSpPr>
          <p:cNvPr id="31" name="Triangle 31">
            <a:extLst>
              <a:ext uri="{FF2B5EF4-FFF2-40B4-BE49-F238E27FC236}">
                <a16:creationId xmlns:a16="http://schemas.microsoft.com/office/drawing/2014/main" id="{707B5675-2DFC-6C97-BFC0-80E58F6EA239}"/>
              </a:ext>
            </a:extLst>
          </p:cNvPr>
          <p:cNvSpPr/>
          <p:nvPr/>
        </p:nvSpPr>
        <p:spPr>
          <a:xfrm rot="10800000">
            <a:off x="4957867" y="2955759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2" name="Triangle 33">
            <a:extLst>
              <a:ext uri="{FF2B5EF4-FFF2-40B4-BE49-F238E27FC236}">
                <a16:creationId xmlns:a16="http://schemas.microsoft.com/office/drawing/2014/main" id="{86BDE7C1-0E9C-D2EC-619F-D82690357B4A}"/>
              </a:ext>
            </a:extLst>
          </p:cNvPr>
          <p:cNvSpPr/>
          <p:nvPr/>
        </p:nvSpPr>
        <p:spPr>
          <a:xfrm rot="10800000">
            <a:off x="7585002" y="2955759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3" name="Triangle 34">
            <a:extLst>
              <a:ext uri="{FF2B5EF4-FFF2-40B4-BE49-F238E27FC236}">
                <a16:creationId xmlns:a16="http://schemas.microsoft.com/office/drawing/2014/main" id="{205F88FA-AB59-4D84-3FBB-8F7F6D52D8DC}"/>
              </a:ext>
            </a:extLst>
          </p:cNvPr>
          <p:cNvSpPr/>
          <p:nvPr/>
        </p:nvSpPr>
        <p:spPr>
          <a:xfrm rot="10800000">
            <a:off x="10212136" y="2955759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DD889C1-C2EF-3B10-A88A-824C35233653}"/>
              </a:ext>
            </a:extLst>
          </p:cNvPr>
          <p:cNvSpPr txBox="1"/>
          <p:nvPr/>
        </p:nvSpPr>
        <p:spPr>
          <a:xfrm>
            <a:off x="6552869" y="3073209"/>
            <a:ext cx="2481943" cy="96795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Breastfeeding</a:t>
            </a:r>
          </a:p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Infant feeding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92B8C73-7408-ADE1-B4A0-6C64DCAEF988}"/>
              </a:ext>
            </a:extLst>
          </p:cNvPr>
          <p:cNvSpPr txBox="1"/>
          <p:nvPr/>
        </p:nvSpPr>
        <p:spPr>
          <a:xfrm>
            <a:off x="1241742" y="3133923"/>
            <a:ext cx="2481943" cy="189128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Hemorrhage*</a:t>
            </a:r>
          </a:p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Hypertension*</a:t>
            </a:r>
          </a:p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NTSV cesarean</a:t>
            </a:r>
          </a:p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Obstetric Sepsis</a:t>
            </a:r>
            <a:endParaRPr lang="en-US" sz="1200" dirty="0">
              <a:solidFill>
                <a:srgbClr val="35455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0A65D33-A5A1-D32D-E530-EDEF6275B161}"/>
              </a:ext>
            </a:extLst>
          </p:cNvPr>
          <p:cNvSpPr txBox="1"/>
          <p:nvPr/>
        </p:nvSpPr>
        <p:spPr>
          <a:xfrm>
            <a:off x="3925733" y="3190661"/>
            <a:ext cx="2481943" cy="96795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SUD/OUD</a:t>
            </a:r>
          </a:p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&amp; NAS/NOWS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0BB54EC-FF9E-1101-EC46-3F2EBF4A1587}"/>
              </a:ext>
            </a:extLst>
          </p:cNvPr>
          <p:cNvSpPr txBox="1"/>
          <p:nvPr/>
        </p:nvSpPr>
        <p:spPr>
          <a:xfrm>
            <a:off x="9373946" y="3190660"/>
            <a:ext cx="2015516" cy="193899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Caregiver</a:t>
            </a:r>
          </a:p>
          <a:p>
            <a:pPr algn="ctr"/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Perinatal Depression</a:t>
            </a:r>
          </a:p>
          <a:p>
            <a:pPr algn="ctr"/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Screening </a:t>
            </a:r>
          </a:p>
          <a:p>
            <a:pPr algn="ctr"/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 Pediatric Practices</a:t>
            </a:r>
          </a:p>
        </p:txBody>
      </p:sp>
      <p:sp>
        <p:nvSpPr>
          <p:cNvPr id="38" name="Triangle 39">
            <a:extLst>
              <a:ext uri="{FF2B5EF4-FFF2-40B4-BE49-F238E27FC236}">
                <a16:creationId xmlns:a16="http://schemas.microsoft.com/office/drawing/2014/main" id="{2EE37945-8FB7-105A-5C62-DF2A0260380C}"/>
              </a:ext>
            </a:extLst>
          </p:cNvPr>
          <p:cNvSpPr/>
          <p:nvPr/>
        </p:nvSpPr>
        <p:spPr>
          <a:xfrm rot="10800000">
            <a:off x="2422536" y="5139008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A8EBC4C-A7C0-B3E4-901E-94D10409E8B1}"/>
              </a:ext>
            </a:extLst>
          </p:cNvPr>
          <p:cNvSpPr txBox="1"/>
          <p:nvPr/>
        </p:nvSpPr>
        <p:spPr>
          <a:xfrm>
            <a:off x="6641074" y="4623360"/>
            <a:ext cx="2481943" cy="50629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Gift Designation</a:t>
            </a:r>
          </a:p>
        </p:txBody>
      </p:sp>
      <p:sp>
        <p:nvSpPr>
          <p:cNvPr id="40" name="Triangle 42">
            <a:extLst>
              <a:ext uri="{FF2B5EF4-FFF2-40B4-BE49-F238E27FC236}">
                <a16:creationId xmlns:a16="http://schemas.microsoft.com/office/drawing/2014/main" id="{C43BEAAB-8665-441C-AE61-8A68DD429543}"/>
              </a:ext>
            </a:extLst>
          </p:cNvPr>
          <p:cNvSpPr/>
          <p:nvPr/>
        </p:nvSpPr>
        <p:spPr>
          <a:xfrm rot="10800000">
            <a:off x="7580646" y="4245223"/>
            <a:ext cx="272485" cy="234901"/>
          </a:xfrm>
          <a:prstGeom prst="triangle">
            <a:avLst/>
          </a:prstGeom>
          <a:solidFill>
            <a:srgbClr val="3545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0242352-4ED0-EBBE-A0FA-F8B06DF4E91D}"/>
              </a:ext>
            </a:extLst>
          </p:cNvPr>
          <p:cNvSpPr txBox="1"/>
          <p:nvPr/>
        </p:nvSpPr>
        <p:spPr>
          <a:xfrm>
            <a:off x="1241742" y="5404910"/>
            <a:ext cx="2481943" cy="50629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dirty="0">
                <a:solidFill>
                  <a:srgbClr val="35455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Birth Ready Designation</a:t>
            </a:r>
          </a:p>
        </p:txBody>
      </p:sp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EE42ADF0-5ACE-D653-5686-DC11EDEAE22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4812" y="5911202"/>
            <a:ext cx="3090672" cy="867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14004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79EC53-E4E2-040B-A926-8CD5AC2D93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SMM among Patients with Hypertension and/or Hemorrhage</a:t>
            </a: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5D7C4796-7713-3BA5-2D84-8CC2493BC6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200044"/>
              </p:ext>
            </p:extLst>
          </p:nvPr>
        </p:nvGraphicFramePr>
        <p:xfrm>
          <a:off x="267855" y="1690688"/>
          <a:ext cx="11656289" cy="448115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01440">
                  <a:extLst>
                    <a:ext uri="{9D8B030D-6E8A-4147-A177-3AD203B41FA5}">
                      <a16:colId xmlns:a16="http://schemas.microsoft.com/office/drawing/2014/main" val="998848303"/>
                    </a:ext>
                  </a:extLst>
                </a:gridCol>
                <a:gridCol w="2520612">
                  <a:extLst>
                    <a:ext uri="{9D8B030D-6E8A-4147-A177-3AD203B41FA5}">
                      <a16:colId xmlns:a16="http://schemas.microsoft.com/office/drawing/2014/main" val="2382027347"/>
                    </a:ext>
                  </a:extLst>
                </a:gridCol>
                <a:gridCol w="2018385">
                  <a:extLst>
                    <a:ext uri="{9D8B030D-6E8A-4147-A177-3AD203B41FA5}">
                      <a16:colId xmlns:a16="http://schemas.microsoft.com/office/drawing/2014/main" val="1999616317"/>
                    </a:ext>
                  </a:extLst>
                </a:gridCol>
                <a:gridCol w="2037337">
                  <a:extLst>
                    <a:ext uri="{9D8B030D-6E8A-4147-A177-3AD203B41FA5}">
                      <a16:colId xmlns:a16="http://schemas.microsoft.com/office/drawing/2014/main" val="2336754008"/>
                    </a:ext>
                  </a:extLst>
                </a:gridCol>
                <a:gridCol w="1394272">
                  <a:extLst>
                    <a:ext uri="{9D8B030D-6E8A-4147-A177-3AD203B41FA5}">
                      <a16:colId xmlns:a16="http://schemas.microsoft.com/office/drawing/2014/main" val="17567500"/>
                    </a:ext>
                  </a:extLst>
                </a:gridCol>
                <a:gridCol w="2084243">
                  <a:extLst>
                    <a:ext uri="{9D8B030D-6E8A-4147-A177-3AD203B41FA5}">
                      <a16:colId xmlns:a16="http://schemas.microsoft.com/office/drawing/2014/main" val="2740950536"/>
                    </a:ext>
                  </a:extLst>
                </a:gridCol>
              </a:tblGrid>
              <a:tr h="971816">
                <a:tc>
                  <a:txBody>
                    <a:bodyPr/>
                    <a:lstStyle/>
                    <a:p>
                      <a:endParaRPr lang="en-US" sz="15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5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Baseline* (per 10,000 deliveries)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2020** (per 10,000 deliveries)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2022*** (per 10,000 deliveries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500" b="1" dirty="0"/>
                        <a:t>% change from baseline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4148956"/>
                  </a:ext>
                </a:extLst>
              </a:tr>
              <a:tr h="394125">
                <a:tc rowSpan="3">
                  <a:txBody>
                    <a:bodyPr/>
                    <a:lstStyle/>
                    <a:p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SMM among patients experiencing Hypertension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Total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823.2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727.6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547.2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00B050"/>
                          </a:solidFill>
                        </a:rPr>
                        <a:t>35% decrease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8179218"/>
                  </a:ext>
                </a:extLst>
              </a:tr>
              <a:tr h="680271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Non-Hispanic Black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733.9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793.7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0" dirty="0">
                          <a:solidFill>
                            <a:schemeClr val="tx1"/>
                          </a:solidFill>
                        </a:rPr>
                        <a:t>685.3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00B050"/>
                          </a:solidFill>
                        </a:rPr>
                        <a:t>6.5% decrease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29221602"/>
                  </a:ext>
                </a:extLst>
              </a:tr>
              <a:tr h="680271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Non-Hispanic White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1095.9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751.5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0" dirty="0">
                          <a:solidFill>
                            <a:schemeClr val="tx1"/>
                          </a:solidFill>
                        </a:rPr>
                        <a:t>352.9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00B050"/>
                          </a:solidFill>
                        </a:rPr>
                        <a:t>70% decrease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0412085"/>
                  </a:ext>
                </a:extLst>
              </a:tr>
              <a:tr h="394125">
                <a:tc rowSpan="3">
                  <a:txBody>
                    <a:bodyPr/>
                    <a:lstStyle/>
                    <a:p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SMM among patients experiencing Hemorrhage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Total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1037.3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676.1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1" dirty="0">
                          <a:solidFill>
                            <a:schemeClr val="tx1"/>
                          </a:solidFill>
                        </a:rPr>
                        <a:t>709.0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00B050"/>
                          </a:solidFill>
                        </a:rPr>
                        <a:t>39% decrease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40248323"/>
                  </a:ext>
                </a:extLst>
              </a:tr>
              <a:tr h="680271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Non-Hispanic Black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1423.2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722.0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0" dirty="0">
                          <a:solidFill>
                            <a:schemeClr val="tx1"/>
                          </a:solidFill>
                        </a:rPr>
                        <a:t>681.0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00B050"/>
                          </a:solidFill>
                        </a:rPr>
                        <a:t>58% decrease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6173326"/>
                  </a:ext>
                </a:extLst>
              </a:tr>
              <a:tr h="680271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Non-Hispanic White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682.7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dirty="0">
                          <a:solidFill>
                            <a:schemeClr val="tx1"/>
                          </a:solidFill>
                        </a:rPr>
                        <a:t>575.5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500" b="0" dirty="0">
                          <a:solidFill>
                            <a:schemeClr val="tx1"/>
                          </a:solidFill>
                        </a:rPr>
                        <a:t>771.9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500" b="1" dirty="0">
                          <a:solidFill>
                            <a:srgbClr val="FF0000"/>
                          </a:solidFill>
                        </a:rPr>
                        <a:t>3% increase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2443473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D8269B20-E11D-88F5-C8A9-5B9EAC70E7BA}"/>
              </a:ext>
            </a:extLst>
          </p:cNvPr>
          <p:cNvSpPr txBox="1"/>
          <p:nvPr/>
        </p:nvSpPr>
        <p:spPr>
          <a:xfrm>
            <a:off x="267855" y="6258187"/>
            <a:ext cx="141120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* Q1 2016; ** Q2 2020; *** Q3 2022 </a:t>
            </a:r>
          </a:p>
          <a:p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66056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5D11FD0E-2D27-4A5A-949D-222E61ECB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BC8109F-B452-45EE-8BB3-65433C039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8100" y="-1"/>
            <a:ext cx="10423900" cy="5920155"/>
          </a:xfrm>
          <a:custGeom>
            <a:avLst/>
            <a:gdLst>
              <a:gd name="connsiteX0" fmla="*/ 10423900 w 10423900"/>
              <a:gd name="connsiteY0" fmla="*/ 0 h 5491534"/>
              <a:gd name="connsiteX1" fmla="*/ 3493157 w 10423900"/>
              <a:gd name="connsiteY1" fmla="*/ 0 h 5491534"/>
              <a:gd name="connsiteX2" fmla="*/ 3493018 w 10423900"/>
              <a:gd name="connsiteY2" fmla="*/ 31 h 5491534"/>
              <a:gd name="connsiteX3" fmla="*/ 3245493 w 10423900"/>
              <a:gd name="connsiteY3" fmla="*/ 104839 h 5491534"/>
              <a:gd name="connsiteX4" fmla="*/ 4434802 w 10423900"/>
              <a:gd name="connsiteY4" fmla="*/ 284558 h 5491534"/>
              <a:gd name="connsiteX5" fmla="*/ 4011937 w 10423900"/>
              <a:gd name="connsiteY5" fmla="*/ 395559 h 5491534"/>
              <a:gd name="connsiteX6" fmla="*/ 3573213 w 10423900"/>
              <a:gd name="connsiteY6" fmla="*/ 474847 h 5491534"/>
              <a:gd name="connsiteX7" fmla="*/ 3097489 w 10423900"/>
              <a:gd name="connsiteY7" fmla="*/ 532990 h 5491534"/>
              <a:gd name="connsiteX8" fmla="*/ 2664052 w 10423900"/>
              <a:gd name="connsiteY8" fmla="*/ 649279 h 5491534"/>
              <a:gd name="connsiteX9" fmla="*/ 3795218 w 10423900"/>
              <a:gd name="connsiteY9" fmla="*/ 696852 h 5491534"/>
              <a:gd name="connsiteX10" fmla="*/ 3208492 w 10423900"/>
              <a:gd name="connsiteY10" fmla="*/ 802568 h 5491534"/>
              <a:gd name="connsiteX11" fmla="*/ 2727483 w 10423900"/>
              <a:gd name="connsiteY11" fmla="*/ 939999 h 5491534"/>
              <a:gd name="connsiteX12" fmla="*/ 2389190 w 10423900"/>
              <a:gd name="connsiteY12" fmla="*/ 1003429 h 5491534"/>
              <a:gd name="connsiteX13" fmla="*/ 2029754 w 10423900"/>
              <a:gd name="connsiteY13" fmla="*/ 1019287 h 5491534"/>
              <a:gd name="connsiteX14" fmla="*/ 1945181 w 10423900"/>
              <a:gd name="connsiteY14" fmla="*/ 1119716 h 5491534"/>
              <a:gd name="connsiteX15" fmla="*/ 2056184 w 10423900"/>
              <a:gd name="connsiteY15" fmla="*/ 1225434 h 5491534"/>
              <a:gd name="connsiteX16" fmla="*/ 2225329 w 10423900"/>
              <a:gd name="connsiteY16" fmla="*/ 1236004 h 5491534"/>
              <a:gd name="connsiteX17" fmla="*/ 3234920 w 10423900"/>
              <a:gd name="connsiteY17" fmla="*/ 1262435 h 5491534"/>
              <a:gd name="connsiteX18" fmla="*/ 0 w 10423900"/>
              <a:gd name="connsiteY18" fmla="*/ 1495009 h 5491534"/>
              <a:gd name="connsiteX19" fmla="*/ 438724 w 10423900"/>
              <a:gd name="connsiteY19" fmla="*/ 1637728 h 5491534"/>
              <a:gd name="connsiteX20" fmla="*/ 586726 w 10423900"/>
              <a:gd name="connsiteY20" fmla="*/ 2028877 h 5491534"/>
              <a:gd name="connsiteX21" fmla="*/ 1125878 w 10423900"/>
              <a:gd name="connsiteY21" fmla="*/ 2250882 h 5491534"/>
              <a:gd name="connsiteX22" fmla="*/ 1474744 w 10423900"/>
              <a:gd name="connsiteY22" fmla="*/ 2330169 h 5491534"/>
              <a:gd name="connsiteX23" fmla="*/ 2272901 w 10423900"/>
              <a:gd name="connsiteY23" fmla="*/ 2446458 h 5491534"/>
              <a:gd name="connsiteX24" fmla="*/ 2389190 w 10423900"/>
              <a:gd name="connsiteY24" fmla="*/ 2636747 h 5491534"/>
              <a:gd name="connsiteX25" fmla="*/ 2489621 w 10423900"/>
              <a:gd name="connsiteY25" fmla="*/ 2848179 h 5491534"/>
              <a:gd name="connsiteX26" fmla="*/ 2701053 w 10423900"/>
              <a:gd name="connsiteY26" fmla="*/ 2985611 h 5491534"/>
              <a:gd name="connsiteX27" fmla="*/ 1057165 w 10423900"/>
              <a:gd name="connsiteY27" fmla="*/ 2964468 h 5491534"/>
              <a:gd name="connsiteX28" fmla="*/ 2912485 w 10423900"/>
              <a:gd name="connsiteY28" fmla="*/ 3408477 h 5491534"/>
              <a:gd name="connsiteX29" fmla="*/ 2748626 w 10423900"/>
              <a:gd name="connsiteY29" fmla="*/ 3582909 h 5491534"/>
              <a:gd name="connsiteX30" fmla="*/ 3763503 w 10423900"/>
              <a:gd name="connsiteY30" fmla="*/ 3820771 h 5491534"/>
              <a:gd name="connsiteX31" fmla="*/ 3219063 w 10423900"/>
              <a:gd name="connsiteY31" fmla="*/ 3847199 h 5491534"/>
              <a:gd name="connsiteX32" fmla="*/ 6385269 w 10423900"/>
              <a:gd name="connsiteY32" fmla="*/ 4840933 h 5491534"/>
              <a:gd name="connsiteX33" fmla="*/ 10285854 w 10423900"/>
              <a:gd name="connsiteY33" fmla="*/ 5471118 h 5491534"/>
              <a:gd name="connsiteX34" fmla="*/ 10423900 w 10423900"/>
              <a:gd name="connsiteY34" fmla="*/ 5491534 h 549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423900" h="5491534">
                <a:moveTo>
                  <a:pt x="10423900" y="0"/>
                </a:moveTo>
                <a:lnTo>
                  <a:pt x="3493157" y="0"/>
                </a:lnTo>
                <a:lnTo>
                  <a:pt x="3493018" y="31"/>
                </a:lnTo>
                <a:cubicBezTo>
                  <a:pt x="3414969" y="12668"/>
                  <a:pt x="3328744" y="21588"/>
                  <a:pt x="3245493" y="104839"/>
                </a:cubicBezTo>
                <a:cubicBezTo>
                  <a:pt x="3668357" y="162984"/>
                  <a:pt x="4075366" y="51981"/>
                  <a:pt x="4434802" y="284558"/>
                </a:cubicBezTo>
                <a:cubicBezTo>
                  <a:pt x="4302656" y="400846"/>
                  <a:pt x="4154654" y="374416"/>
                  <a:pt x="4011937" y="395559"/>
                </a:cubicBezTo>
                <a:cubicBezTo>
                  <a:pt x="3863934" y="416704"/>
                  <a:pt x="3721217" y="453704"/>
                  <a:pt x="3573213" y="474847"/>
                </a:cubicBezTo>
                <a:cubicBezTo>
                  <a:pt x="3414639" y="501275"/>
                  <a:pt x="3256063" y="506562"/>
                  <a:pt x="3097489" y="532990"/>
                </a:cubicBezTo>
                <a:cubicBezTo>
                  <a:pt x="2965345" y="554135"/>
                  <a:pt x="2822627" y="517133"/>
                  <a:pt x="2664052" y="649279"/>
                </a:cubicBezTo>
                <a:cubicBezTo>
                  <a:pt x="3055203" y="744424"/>
                  <a:pt x="3409352" y="601706"/>
                  <a:pt x="3795218" y="696852"/>
                </a:cubicBezTo>
                <a:cubicBezTo>
                  <a:pt x="3567928" y="781425"/>
                  <a:pt x="3382924" y="754995"/>
                  <a:pt x="3208492" y="802568"/>
                </a:cubicBezTo>
                <a:cubicBezTo>
                  <a:pt x="3049916" y="850140"/>
                  <a:pt x="2859627" y="797282"/>
                  <a:pt x="2727483" y="939999"/>
                </a:cubicBezTo>
                <a:cubicBezTo>
                  <a:pt x="2627052" y="1051000"/>
                  <a:pt x="2521336" y="1066858"/>
                  <a:pt x="2389190" y="1003429"/>
                </a:cubicBezTo>
                <a:cubicBezTo>
                  <a:pt x="2272901" y="945284"/>
                  <a:pt x="2146043" y="961142"/>
                  <a:pt x="2029754" y="1019287"/>
                </a:cubicBezTo>
                <a:cubicBezTo>
                  <a:pt x="1987468" y="1040430"/>
                  <a:pt x="1945181" y="1066858"/>
                  <a:pt x="1945181" y="1119716"/>
                </a:cubicBezTo>
                <a:cubicBezTo>
                  <a:pt x="1945181" y="1193719"/>
                  <a:pt x="1998039" y="1214862"/>
                  <a:pt x="2056184" y="1225434"/>
                </a:cubicBezTo>
                <a:cubicBezTo>
                  <a:pt x="2109042" y="1236004"/>
                  <a:pt x="2172471" y="1246577"/>
                  <a:pt x="2225329" y="1236004"/>
                </a:cubicBezTo>
                <a:cubicBezTo>
                  <a:pt x="2563622" y="1177861"/>
                  <a:pt x="2896629" y="1273005"/>
                  <a:pt x="3234920" y="1262435"/>
                </a:cubicBezTo>
                <a:cubicBezTo>
                  <a:pt x="2172471" y="1489724"/>
                  <a:pt x="1099450" y="1415723"/>
                  <a:pt x="0" y="1495009"/>
                </a:cubicBezTo>
                <a:cubicBezTo>
                  <a:pt x="142717" y="1653583"/>
                  <a:pt x="327721" y="1521439"/>
                  <a:pt x="438724" y="1637728"/>
                </a:cubicBezTo>
                <a:cubicBezTo>
                  <a:pt x="333006" y="1880875"/>
                  <a:pt x="375293" y="2013020"/>
                  <a:pt x="586726" y="2028877"/>
                </a:cubicBezTo>
                <a:cubicBezTo>
                  <a:pt x="792873" y="2044734"/>
                  <a:pt x="1014877" y="1960161"/>
                  <a:pt x="1125878" y="2250882"/>
                </a:cubicBezTo>
                <a:cubicBezTo>
                  <a:pt x="1157593" y="2340740"/>
                  <a:pt x="1353170" y="2314312"/>
                  <a:pt x="1474744" y="2330169"/>
                </a:cubicBezTo>
                <a:cubicBezTo>
                  <a:pt x="1739034" y="2367170"/>
                  <a:pt x="2019183" y="2330169"/>
                  <a:pt x="2272901" y="2446458"/>
                </a:cubicBezTo>
                <a:cubicBezTo>
                  <a:pt x="2373332" y="2488744"/>
                  <a:pt x="2442048" y="2520459"/>
                  <a:pt x="2389190" y="2636747"/>
                </a:cubicBezTo>
                <a:cubicBezTo>
                  <a:pt x="2336332" y="2758321"/>
                  <a:pt x="2405048" y="2800607"/>
                  <a:pt x="2489621" y="2848179"/>
                </a:cubicBezTo>
                <a:cubicBezTo>
                  <a:pt x="2553051" y="2885180"/>
                  <a:pt x="2648195" y="2874609"/>
                  <a:pt x="2701053" y="2985611"/>
                </a:cubicBezTo>
                <a:cubicBezTo>
                  <a:pt x="2146043" y="2969753"/>
                  <a:pt x="1606888" y="2879895"/>
                  <a:pt x="1057165" y="2964468"/>
                </a:cubicBezTo>
                <a:cubicBezTo>
                  <a:pt x="1659748" y="3175900"/>
                  <a:pt x="2320474" y="3165328"/>
                  <a:pt x="2912485" y="3408477"/>
                </a:cubicBezTo>
                <a:cubicBezTo>
                  <a:pt x="2891342" y="3493050"/>
                  <a:pt x="2753911" y="3456048"/>
                  <a:pt x="2748626" y="3582909"/>
                </a:cubicBezTo>
                <a:cubicBezTo>
                  <a:pt x="3060489" y="3715055"/>
                  <a:pt x="3435782" y="3625195"/>
                  <a:pt x="3763503" y="3820771"/>
                </a:cubicBezTo>
                <a:cubicBezTo>
                  <a:pt x="3573213" y="3910629"/>
                  <a:pt x="3398782" y="3762626"/>
                  <a:pt x="3219063" y="3847199"/>
                </a:cubicBezTo>
                <a:cubicBezTo>
                  <a:pt x="3277208" y="3974060"/>
                  <a:pt x="5909545" y="4756360"/>
                  <a:pt x="6385269" y="4840933"/>
                </a:cubicBezTo>
                <a:cubicBezTo>
                  <a:pt x="7171204" y="4982659"/>
                  <a:pt x="9157515" y="5302348"/>
                  <a:pt x="10285854" y="5471118"/>
                </a:cubicBezTo>
                <a:lnTo>
                  <a:pt x="10423900" y="5491534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849B34-560F-CD05-472D-4B03D35075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1225" y="279400"/>
            <a:ext cx="5362576" cy="1892300"/>
          </a:xfrm>
        </p:spPr>
        <p:txBody>
          <a:bodyPr>
            <a:normAutofit/>
          </a:bodyPr>
          <a:lstStyle/>
          <a:p>
            <a:r>
              <a:rPr lang="en-US" sz="4100" b="1" dirty="0" err="1">
                <a:solidFill>
                  <a:schemeClr val="tx2"/>
                </a:solidFill>
              </a:rPr>
              <a:t>SMM</a:t>
            </a:r>
            <a:r>
              <a:rPr lang="en-US" sz="4100" b="1" dirty="0">
                <a:solidFill>
                  <a:schemeClr val="tx2"/>
                </a:solidFill>
              </a:rPr>
              <a:t> among Patients with Hypertension (per 10,000 live births)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23F6789B-2F53-BC4C-8A7C-9DAD5E6BDA9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81734500"/>
              </p:ext>
            </p:extLst>
          </p:nvPr>
        </p:nvGraphicFramePr>
        <p:xfrm>
          <a:off x="838200" y="2028825"/>
          <a:ext cx="10515600" cy="4148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470773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5D11FD0E-2D27-4A5A-949D-222E61ECB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BC8109F-B452-45EE-8BB3-65433C039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8100" y="-1"/>
            <a:ext cx="10423900" cy="5920155"/>
          </a:xfrm>
          <a:custGeom>
            <a:avLst/>
            <a:gdLst>
              <a:gd name="connsiteX0" fmla="*/ 10423900 w 10423900"/>
              <a:gd name="connsiteY0" fmla="*/ 0 h 5491534"/>
              <a:gd name="connsiteX1" fmla="*/ 3493157 w 10423900"/>
              <a:gd name="connsiteY1" fmla="*/ 0 h 5491534"/>
              <a:gd name="connsiteX2" fmla="*/ 3493018 w 10423900"/>
              <a:gd name="connsiteY2" fmla="*/ 31 h 5491534"/>
              <a:gd name="connsiteX3" fmla="*/ 3245493 w 10423900"/>
              <a:gd name="connsiteY3" fmla="*/ 104839 h 5491534"/>
              <a:gd name="connsiteX4" fmla="*/ 4434802 w 10423900"/>
              <a:gd name="connsiteY4" fmla="*/ 284558 h 5491534"/>
              <a:gd name="connsiteX5" fmla="*/ 4011937 w 10423900"/>
              <a:gd name="connsiteY5" fmla="*/ 395559 h 5491534"/>
              <a:gd name="connsiteX6" fmla="*/ 3573213 w 10423900"/>
              <a:gd name="connsiteY6" fmla="*/ 474847 h 5491534"/>
              <a:gd name="connsiteX7" fmla="*/ 3097489 w 10423900"/>
              <a:gd name="connsiteY7" fmla="*/ 532990 h 5491534"/>
              <a:gd name="connsiteX8" fmla="*/ 2664052 w 10423900"/>
              <a:gd name="connsiteY8" fmla="*/ 649279 h 5491534"/>
              <a:gd name="connsiteX9" fmla="*/ 3795218 w 10423900"/>
              <a:gd name="connsiteY9" fmla="*/ 696852 h 5491534"/>
              <a:gd name="connsiteX10" fmla="*/ 3208492 w 10423900"/>
              <a:gd name="connsiteY10" fmla="*/ 802568 h 5491534"/>
              <a:gd name="connsiteX11" fmla="*/ 2727483 w 10423900"/>
              <a:gd name="connsiteY11" fmla="*/ 939999 h 5491534"/>
              <a:gd name="connsiteX12" fmla="*/ 2389190 w 10423900"/>
              <a:gd name="connsiteY12" fmla="*/ 1003429 h 5491534"/>
              <a:gd name="connsiteX13" fmla="*/ 2029754 w 10423900"/>
              <a:gd name="connsiteY13" fmla="*/ 1019287 h 5491534"/>
              <a:gd name="connsiteX14" fmla="*/ 1945181 w 10423900"/>
              <a:gd name="connsiteY14" fmla="*/ 1119716 h 5491534"/>
              <a:gd name="connsiteX15" fmla="*/ 2056184 w 10423900"/>
              <a:gd name="connsiteY15" fmla="*/ 1225434 h 5491534"/>
              <a:gd name="connsiteX16" fmla="*/ 2225329 w 10423900"/>
              <a:gd name="connsiteY16" fmla="*/ 1236004 h 5491534"/>
              <a:gd name="connsiteX17" fmla="*/ 3234920 w 10423900"/>
              <a:gd name="connsiteY17" fmla="*/ 1262435 h 5491534"/>
              <a:gd name="connsiteX18" fmla="*/ 0 w 10423900"/>
              <a:gd name="connsiteY18" fmla="*/ 1495009 h 5491534"/>
              <a:gd name="connsiteX19" fmla="*/ 438724 w 10423900"/>
              <a:gd name="connsiteY19" fmla="*/ 1637728 h 5491534"/>
              <a:gd name="connsiteX20" fmla="*/ 586726 w 10423900"/>
              <a:gd name="connsiteY20" fmla="*/ 2028877 h 5491534"/>
              <a:gd name="connsiteX21" fmla="*/ 1125878 w 10423900"/>
              <a:gd name="connsiteY21" fmla="*/ 2250882 h 5491534"/>
              <a:gd name="connsiteX22" fmla="*/ 1474744 w 10423900"/>
              <a:gd name="connsiteY22" fmla="*/ 2330169 h 5491534"/>
              <a:gd name="connsiteX23" fmla="*/ 2272901 w 10423900"/>
              <a:gd name="connsiteY23" fmla="*/ 2446458 h 5491534"/>
              <a:gd name="connsiteX24" fmla="*/ 2389190 w 10423900"/>
              <a:gd name="connsiteY24" fmla="*/ 2636747 h 5491534"/>
              <a:gd name="connsiteX25" fmla="*/ 2489621 w 10423900"/>
              <a:gd name="connsiteY25" fmla="*/ 2848179 h 5491534"/>
              <a:gd name="connsiteX26" fmla="*/ 2701053 w 10423900"/>
              <a:gd name="connsiteY26" fmla="*/ 2985611 h 5491534"/>
              <a:gd name="connsiteX27" fmla="*/ 1057165 w 10423900"/>
              <a:gd name="connsiteY27" fmla="*/ 2964468 h 5491534"/>
              <a:gd name="connsiteX28" fmla="*/ 2912485 w 10423900"/>
              <a:gd name="connsiteY28" fmla="*/ 3408477 h 5491534"/>
              <a:gd name="connsiteX29" fmla="*/ 2748626 w 10423900"/>
              <a:gd name="connsiteY29" fmla="*/ 3582909 h 5491534"/>
              <a:gd name="connsiteX30" fmla="*/ 3763503 w 10423900"/>
              <a:gd name="connsiteY30" fmla="*/ 3820771 h 5491534"/>
              <a:gd name="connsiteX31" fmla="*/ 3219063 w 10423900"/>
              <a:gd name="connsiteY31" fmla="*/ 3847199 h 5491534"/>
              <a:gd name="connsiteX32" fmla="*/ 6385269 w 10423900"/>
              <a:gd name="connsiteY32" fmla="*/ 4840933 h 5491534"/>
              <a:gd name="connsiteX33" fmla="*/ 10285854 w 10423900"/>
              <a:gd name="connsiteY33" fmla="*/ 5471118 h 5491534"/>
              <a:gd name="connsiteX34" fmla="*/ 10423900 w 10423900"/>
              <a:gd name="connsiteY34" fmla="*/ 5491534 h 549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423900" h="5491534">
                <a:moveTo>
                  <a:pt x="10423900" y="0"/>
                </a:moveTo>
                <a:lnTo>
                  <a:pt x="3493157" y="0"/>
                </a:lnTo>
                <a:lnTo>
                  <a:pt x="3493018" y="31"/>
                </a:lnTo>
                <a:cubicBezTo>
                  <a:pt x="3414969" y="12668"/>
                  <a:pt x="3328744" y="21588"/>
                  <a:pt x="3245493" y="104839"/>
                </a:cubicBezTo>
                <a:cubicBezTo>
                  <a:pt x="3668357" y="162984"/>
                  <a:pt x="4075366" y="51981"/>
                  <a:pt x="4434802" y="284558"/>
                </a:cubicBezTo>
                <a:cubicBezTo>
                  <a:pt x="4302656" y="400846"/>
                  <a:pt x="4154654" y="374416"/>
                  <a:pt x="4011937" y="395559"/>
                </a:cubicBezTo>
                <a:cubicBezTo>
                  <a:pt x="3863934" y="416704"/>
                  <a:pt x="3721217" y="453704"/>
                  <a:pt x="3573213" y="474847"/>
                </a:cubicBezTo>
                <a:cubicBezTo>
                  <a:pt x="3414639" y="501275"/>
                  <a:pt x="3256063" y="506562"/>
                  <a:pt x="3097489" y="532990"/>
                </a:cubicBezTo>
                <a:cubicBezTo>
                  <a:pt x="2965345" y="554135"/>
                  <a:pt x="2822627" y="517133"/>
                  <a:pt x="2664052" y="649279"/>
                </a:cubicBezTo>
                <a:cubicBezTo>
                  <a:pt x="3055203" y="744424"/>
                  <a:pt x="3409352" y="601706"/>
                  <a:pt x="3795218" y="696852"/>
                </a:cubicBezTo>
                <a:cubicBezTo>
                  <a:pt x="3567928" y="781425"/>
                  <a:pt x="3382924" y="754995"/>
                  <a:pt x="3208492" y="802568"/>
                </a:cubicBezTo>
                <a:cubicBezTo>
                  <a:pt x="3049916" y="850140"/>
                  <a:pt x="2859627" y="797282"/>
                  <a:pt x="2727483" y="939999"/>
                </a:cubicBezTo>
                <a:cubicBezTo>
                  <a:pt x="2627052" y="1051000"/>
                  <a:pt x="2521336" y="1066858"/>
                  <a:pt x="2389190" y="1003429"/>
                </a:cubicBezTo>
                <a:cubicBezTo>
                  <a:pt x="2272901" y="945284"/>
                  <a:pt x="2146043" y="961142"/>
                  <a:pt x="2029754" y="1019287"/>
                </a:cubicBezTo>
                <a:cubicBezTo>
                  <a:pt x="1987468" y="1040430"/>
                  <a:pt x="1945181" y="1066858"/>
                  <a:pt x="1945181" y="1119716"/>
                </a:cubicBezTo>
                <a:cubicBezTo>
                  <a:pt x="1945181" y="1193719"/>
                  <a:pt x="1998039" y="1214862"/>
                  <a:pt x="2056184" y="1225434"/>
                </a:cubicBezTo>
                <a:cubicBezTo>
                  <a:pt x="2109042" y="1236004"/>
                  <a:pt x="2172471" y="1246577"/>
                  <a:pt x="2225329" y="1236004"/>
                </a:cubicBezTo>
                <a:cubicBezTo>
                  <a:pt x="2563622" y="1177861"/>
                  <a:pt x="2896629" y="1273005"/>
                  <a:pt x="3234920" y="1262435"/>
                </a:cubicBezTo>
                <a:cubicBezTo>
                  <a:pt x="2172471" y="1489724"/>
                  <a:pt x="1099450" y="1415723"/>
                  <a:pt x="0" y="1495009"/>
                </a:cubicBezTo>
                <a:cubicBezTo>
                  <a:pt x="142717" y="1653583"/>
                  <a:pt x="327721" y="1521439"/>
                  <a:pt x="438724" y="1637728"/>
                </a:cubicBezTo>
                <a:cubicBezTo>
                  <a:pt x="333006" y="1880875"/>
                  <a:pt x="375293" y="2013020"/>
                  <a:pt x="586726" y="2028877"/>
                </a:cubicBezTo>
                <a:cubicBezTo>
                  <a:pt x="792873" y="2044734"/>
                  <a:pt x="1014877" y="1960161"/>
                  <a:pt x="1125878" y="2250882"/>
                </a:cubicBezTo>
                <a:cubicBezTo>
                  <a:pt x="1157593" y="2340740"/>
                  <a:pt x="1353170" y="2314312"/>
                  <a:pt x="1474744" y="2330169"/>
                </a:cubicBezTo>
                <a:cubicBezTo>
                  <a:pt x="1739034" y="2367170"/>
                  <a:pt x="2019183" y="2330169"/>
                  <a:pt x="2272901" y="2446458"/>
                </a:cubicBezTo>
                <a:cubicBezTo>
                  <a:pt x="2373332" y="2488744"/>
                  <a:pt x="2442048" y="2520459"/>
                  <a:pt x="2389190" y="2636747"/>
                </a:cubicBezTo>
                <a:cubicBezTo>
                  <a:pt x="2336332" y="2758321"/>
                  <a:pt x="2405048" y="2800607"/>
                  <a:pt x="2489621" y="2848179"/>
                </a:cubicBezTo>
                <a:cubicBezTo>
                  <a:pt x="2553051" y="2885180"/>
                  <a:pt x="2648195" y="2874609"/>
                  <a:pt x="2701053" y="2985611"/>
                </a:cubicBezTo>
                <a:cubicBezTo>
                  <a:pt x="2146043" y="2969753"/>
                  <a:pt x="1606888" y="2879895"/>
                  <a:pt x="1057165" y="2964468"/>
                </a:cubicBezTo>
                <a:cubicBezTo>
                  <a:pt x="1659748" y="3175900"/>
                  <a:pt x="2320474" y="3165328"/>
                  <a:pt x="2912485" y="3408477"/>
                </a:cubicBezTo>
                <a:cubicBezTo>
                  <a:pt x="2891342" y="3493050"/>
                  <a:pt x="2753911" y="3456048"/>
                  <a:pt x="2748626" y="3582909"/>
                </a:cubicBezTo>
                <a:cubicBezTo>
                  <a:pt x="3060489" y="3715055"/>
                  <a:pt x="3435782" y="3625195"/>
                  <a:pt x="3763503" y="3820771"/>
                </a:cubicBezTo>
                <a:cubicBezTo>
                  <a:pt x="3573213" y="3910629"/>
                  <a:pt x="3398782" y="3762626"/>
                  <a:pt x="3219063" y="3847199"/>
                </a:cubicBezTo>
                <a:cubicBezTo>
                  <a:pt x="3277208" y="3974060"/>
                  <a:pt x="5909545" y="4756360"/>
                  <a:pt x="6385269" y="4840933"/>
                </a:cubicBezTo>
                <a:cubicBezTo>
                  <a:pt x="7171204" y="4982659"/>
                  <a:pt x="9157515" y="5302348"/>
                  <a:pt x="10285854" y="5471118"/>
                </a:cubicBezTo>
                <a:lnTo>
                  <a:pt x="10423900" y="5491534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849B34-560F-CD05-472D-4B03D35075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1225" y="279400"/>
            <a:ext cx="5362576" cy="1892300"/>
          </a:xfrm>
        </p:spPr>
        <p:txBody>
          <a:bodyPr>
            <a:normAutofit/>
          </a:bodyPr>
          <a:lstStyle/>
          <a:p>
            <a:r>
              <a:rPr lang="en-US" sz="4100" b="1" dirty="0">
                <a:solidFill>
                  <a:schemeClr val="tx2"/>
                </a:solidFill>
              </a:rPr>
              <a:t>Timely Treatment of Hypertension</a:t>
            </a:r>
          </a:p>
        </p:txBody>
      </p:sp>
      <p:graphicFrame>
        <p:nvGraphicFramePr>
          <p:cNvPr id="5" name="Content Placeholder 5">
            <a:extLst>
              <a:ext uri="{FF2B5EF4-FFF2-40B4-BE49-F238E27FC236}">
                <a16:creationId xmlns:a16="http://schemas.microsoft.com/office/drawing/2014/main" id="{0753CE23-035D-7D84-67EB-E3ACF51ED63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78868199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8A515BB-B3E5-0A48-38B9-0A7020D8B87F}"/>
              </a:ext>
            </a:extLst>
          </p:cNvPr>
          <p:cNvSpPr txBox="1"/>
          <p:nvPr/>
        </p:nvSpPr>
        <p:spPr>
          <a:xfrm>
            <a:off x="427514" y="6283792"/>
            <a:ext cx="11198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1F213A"/>
                </a:solidFill>
              </a:rPr>
              <a:t>*through November 2023</a:t>
            </a:r>
          </a:p>
        </p:txBody>
      </p:sp>
    </p:spTree>
    <p:extLst>
      <p:ext uri="{BB962C8B-B14F-4D97-AF65-F5344CB8AC3E}">
        <p14:creationId xmlns:p14="http://schemas.microsoft.com/office/powerpoint/2010/main" val="21669699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5D11FD0E-2D27-4A5A-949D-222E61ECBC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BC8109F-B452-45EE-8BB3-65433C039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8100" y="-1"/>
            <a:ext cx="10423900" cy="5920155"/>
          </a:xfrm>
          <a:custGeom>
            <a:avLst/>
            <a:gdLst>
              <a:gd name="connsiteX0" fmla="*/ 10423900 w 10423900"/>
              <a:gd name="connsiteY0" fmla="*/ 0 h 5491534"/>
              <a:gd name="connsiteX1" fmla="*/ 3493157 w 10423900"/>
              <a:gd name="connsiteY1" fmla="*/ 0 h 5491534"/>
              <a:gd name="connsiteX2" fmla="*/ 3493018 w 10423900"/>
              <a:gd name="connsiteY2" fmla="*/ 31 h 5491534"/>
              <a:gd name="connsiteX3" fmla="*/ 3245493 w 10423900"/>
              <a:gd name="connsiteY3" fmla="*/ 104839 h 5491534"/>
              <a:gd name="connsiteX4" fmla="*/ 4434802 w 10423900"/>
              <a:gd name="connsiteY4" fmla="*/ 284558 h 5491534"/>
              <a:gd name="connsiteX5" fmla="*/ 4011937 w 10423900"/>
              <a:gd name="connsiteY5" fmla="*/ 395559 h 5491534"/>
              <a:gd name="connsiteX6" fmla="*/ 3573213 w 10423900"/>
              <a:gd name="connsiteY6" fmla="*/ 474847 h 5491534"/>
              <a:gd name="connsiteX7" fmla="*/ 3097489 w 10423900"/>
              <a:gd name="connsiteY7" fmla="*/ 532990 h 5491534"/>
              <a:gd name="connsiteX8" fmla="*/ 2664052 w 10423900"/>
              <a:gd name="connsiteY8" fmla="*/ 649279 h 5491534"/>
              <a:gd name="connsiteX9" fmla="*/ 3795218 w 10423900"/>
              <a:gd name="connsiteY9" fmla="*/ 696852 h 5491534"/>
              <a:gd name="connsiteX10" fmla="*/ 3208492 w 10423900"/>
              <a:gd name="connsiteY10" fmla="*/ 802568 h 5491534"/>
              <a:gd name="connsiteX11" fmla="*/ 2727483 w 10423900"/>
              <a:gd name="connsiteY11" fmla="*/ 939999 h 5491534"/>
              <a:gd name="connsiteX12" fmla="*/ 2389190 w 10423900"/>
              <a:gd name="connsiteY12" fmla="*/ 1003429 h 5491534"/>
              <a:gd name="connsiteX13" fmla="*/ 2029754 w 10423900"/>
              <a:gd name="connsiteY13" fmla="*/ 1019287 h 5491534"/>
              <a:gd name="connsiteX14" fmla="*/ 1945181 w 10423900"/>
              <a:gd name="connsiteY14" fmla="*/ 1119716 h 5491534"/>
              <a:gd name="connsiteX15" fmla="*/ 2056184 w 10423900"/>
              <a:gd name="connsiteY15" fmla="*/ 1225434 h 5491534"/>
              <a:gd name="connsiteX16" fmla="*/ 2225329 w 10423900"/>
              <a:gd name="connsiteY16" fmla="*/ 1236004 h 5491534"/>
              <a:gd name="connsiteX17" fmla="*/ 3234920 w 10423900"/>
              <a:gd name="connsiteY17" fmla="*/ 1262435 h 5491534"/>
              <a:gd name="connsiteX18" fmla="*/ 0 w 10423900"/>
              <a:gd name="connsiteY18" fmla="*/ 1495009 h 5491534"/>
              <a:gd name="connsiteX19" fmla="*/ 438724 w 10423900"/>
              <a:gd name="connsiteY19" fmla="*/ 1637728 h 5491534"/>
              <a:gd name="connsiteX20" fmla="*/ 586726 w 10423900"/>
              <a:gd name="connsiteY20" fmla="*/ 2028877 h 5491534"/>
              <a:gd name="connsiteX21" fmla="*/ 1125878 w 10423900"/>
              <a:gd name="connsiteY21" fmla="*/ 2250882 h 5491534"/>
              <a:gd name="connsiteX22" fmla="*/ 1474744 w 10423900"/>
              <a:gd name="connsiteY22" fmla="*/ 2330169 h 5491534"/>
              <a:gd name="connsiteX23" fmla="*/ 2272901 w 10423900"/>
              <a:gd name="connsiteY23" fmla="*/ 2446458 h 5491534"/>
              <a:gd name="connsiteX24" fmla="*/ 2389190 w 10423900"/>
              <a:gd name="connsiteY24" fmla="*/ 2636747 h 5491534"/>
              <a:gd name="connsiteX25" fmla="*/ 2489621 w 10423900"/>
              <a:gd name="connsiteY25" fmla="*/ 2848179 h 5491534"/>
              <a:gd name="connsiteX26" fmla="*/ 2701053 w 10423900"/>
              <a:gd name="connsiteY26" fmla="*/ 2985611 h 5491534"/>
              <a:gd name="connsiteX27" fmla="*/ 1057165 w 10423900"/>
              <a:gd name="connsiteY27" fmla="*/ 2964468 h 5491534"/>
              <a:gd name="connsiteX28" fmla="*/ 2912485 w 10423900"/>
              <a:gd name="connsiteY28" fmla="*/ 3408477 h 5491534"/>
              <a:gd name="connsiteX29" fmla="*/ 2748626 w 10423900"/>
              <a:gd name="connsiteY29" fmla="*/ 3582909 h 5491534"/>
              <a:gd name="connsiteX30" fmla="*/ 3763503 w 10423900"/>
              <a:gd name="connsiteY30" fmla="*/ 3820771 h 5491534"/>
              <a:gd name="connsiteX31" fmla="*/ 3219063 w 10423900"/>
              <a:gd name="connsiteY31" fmla="*/ 3847199 h 5491534"/>
              <a:gd name="connsiteX32" fmla="*/ 6385269 w 10423900"/>
              <a:gd name="connsiteY32" fmla="*/ 4840933 h 5491534"/>
              <a:gd name="connsiteX33" fmla="*/ 10285854 w 10423900"/>
              <a:gd name="connsiteY33" fmla="*/ 5471118 h 5491534"/>
              <a:gd name="connsiteX34" fmla="*/ 10423900 w 10423900"/>
              <a:gd name="connsiteY34" fmla="*/ 5491534 h 5491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423900" h="5491534">
                <a:moveTo>
                  <a:pt x="10423900" y="0"/>
                </a:moveTo>
                <a:lnTo>
                  <a:pt x="3493157" y="0"/>
                </a:lnTo>
                <a:lnTo>
                  <a:pt x="3493018" y="31"/>
                </a:lnTo>
                <a:cubicBezTo>
                  <a:pt x="3414969" y="12668"/>
                  <a:pt x="3328744" y="21588"/>
                  <a:pt x="3245493" y="104839"/>
                </a:cubicBezTo>
                <a:cubicBezTo>
                  <a:pt x="3668357" y="162984"/>
                  <a:pt x="4075366" y="51981"/>
                  <a:pt x="4434802" y="284558"/>
                </a:cubicBezTo>
                <a:cubicBezTo>
                  <a:pt x="4302656" y="400846"/>
                  <a:pt x="4154654" y="374416"/>
                  <a:pt x="4011937" y="395559"/>
                </a:cubicBezTo>
                <a:cubicBezTo>
                  <a:pt x="3863934" y="416704"/>
                  <a:pt x="3721217" y="453704"/>
                  <a:pt x="3573213" y="474847"/>
                </a:cubicBezTo>
                <a:cubicBezTo>
                  <a:pt x="3414639" y="501275"/>
                  <a:pt x="3256063" y="506562"/>
                  <a:pt x="3097489" y="532990"/>
                </a:cubicBezTo>
                <a:cubicBezTo>
                  <a:pt x="2965345" y="554135"/>
                  <a:pt x="2822627" y="517133"/>
                  <a:pt x="2664052" y="649279"/>
                </a:cubicBezTo>
                <a:cubicBezTo>
                  <a:pt x="3055203" y="744424"/>
                  <a:pt x="3409352" y="601706"/>
                  <a:pt x="3795218" y="696852"/>
                </a:cubicBezTo>
                <a:cubicBezTo>
                  <a:pt x="3567928" y="781425"/>
                  <a:pt x="3382924" y="754995"/>
                  <a:pt x="3208492" y="802568"/>
                </a:cubicBezTo>
                <a:cubicBezTo>
                  <a:pt x="3049916" y="850140"/>
                  <a:pt x="2859627" y="797282"/>
                  <a:pt x="2727483" y="939999"/>
                </a:cubicBezTo>
                <a:cubicBezTo>
                  <a:pt x="2627052" y="1051000"/>
                  <a:pt x="2521336" y="1066858"/>
                  <a:pt x="2389190" y="1003429"/>
                </a:cubicBezTo>
                <a:cubicBezTo>
                  <a:pt x="2272901" y="945284"/>
                  <a:pt x="2146043" y="961142"/>
                  <a:pt x="2029754" y="1019287"/>
                </a:cubicBezTo>
                <a:cubicBezTo>
                  <a:pt x="1987468" y="1040430"/>
                  <a:pt x="1945181" y="1066858"/>
                  <a:pt x="1945181" y="1119716"/>
                </a:cubicBezTo>
                <a:cubicBezTo>
                  <a:pt x="1945181" y="1193719"/>
                  <a:pt x="1998039" y="1214862"/>
                  <a:pt x="2056184" y="1225434"/>
                </a:cubicBezTo>
                <a:cubicBezTo>
                  <a:pt x="2109042" y="1236004"/>
                  <a:pt x="2172471" y="1246577"/>
                  <a:pt x="2225329" y="1236004"/>
                </a:cubicBezTo>
                <a:cubicBezTo>
                  <a:pt x="2563622" y="1177861"/>
                  <a:pt x="2896629" y="1273005"/>
                  <a:pt x="3234920" y="1262435"/>
                </a:cubicBezTo>
                <a:cubicBezTo>
                  <a:pt x="2172471" y="1489724"/>
                  <a:pt x="1099450" y="1415723"/>
                  <a:pt x="0" y="1495009"/>
                </a:cubicBezTo>
                <a:cubicBezTo>
                  <a:pt x="142717" y="1653583"/>
                  <a:pt x="327721" y="1521439"/>
                  <a:pt x="438724" y="1637728"/>
                </a:cubicBezTo>
                <a:cubicBezTo>
                  <a:pt x="333006" y="1880875"/>
                  <a:pt x="375293" y="2013020"/>
                  <a:pt x="586726" y="2028877"/>
                </a:cubicBezTo>
                <a:cubicBezTo>
                  <a:pt x="792873" y="2044734"/>
                  <a:pt x="1014877" y="1960161"/>
                  <a:pt x="1125878" y="2250882"/>
                </a:cubicBezTo>
                <a:cubicBezTo>
                  <a:pt x="1157593" y="2340740"/>
                  <a:pt x="1353170" y="2314312"/>
                  <a:pt x="1474744" y="2330169"/>
                </a:cubicBezTo>
                <a:cubicBezTo>
                  <a:pt x="1739034" y="2367170"/>
                  <a:pt x="2019183" y="2330169"/>
                  <a:pt x="2272901" y="2446458"/>
                </a:cubicBezTo>
                <a:cubicBezTo>
                  <a:pt x="2373332" y="2488744"/>
                  <a:pt x="2442048" y="2520459"/>
                  <a:pt x="2389190" y="2636747"/>
                </a:cubicBezTo>
                <a:cubicBezTo>
                  <a:pt x="2336332" y="2758321"/>
                  <a:pt x="2405048" y="2800607"/>
                  <a:pt x="2489621" y="2848179"/>
                </a:cubicBezTo>
                <a:cubicBezTo>
                  <a:pt x="2553051" y="2885180"/>
                  <a:pt x="2648195" y="2874609"/>
                  <a:pt x="2701053" y="2985611"/>
                </a:cubicBezTo>
                <a:cubicBezTo>
                  <a:pt x="2146043" y="2969753"/>
                  <a:pt x="1606888" y="2879895"/>
                  <a:pt x="1057165" y="2964468"/>
                </a:cubicBezTo>
                <a:cubicBezTo>
                  <a:pt x="1659748" y="3175900"/>
                  <a:pt x="2320474" y="3165328"/>
                  <a:pt x="2912485" y="3408477"/>
                </a:cubicBezTo>
                <a:cubicBezTo>
                  <a:pt x="2891342" y="3493050"/>
                  <a:pt x="2753911" y="3456048"/>
                  <a:pt x="2748626" y="3582909"/>
                </a:cubicBezTo>
                <a:cubicBezTo>
                  <a:pt x="3060489" y="3715055"/>
                  <a:pt x="3435782" y="3625195"/>
                  <a:pt x="3763503" y="3820771"/>
                </a:cubicBezTo>
                <a:cubicBezTo>
                  <a:pt x="3573213" y="3910629"/>
                  <a:pt x="3398782" y="3762626"/>
                  <a:pt x="3219063" y="3847199"/>
                </a:cubicBezTo>
                <a:cubicBezTo>
                  <a:pt x="3277208" y="3974060"/>
                  <a:pt x="5909545" y="4756360"/>
                  <a:pt x="6385269" y="4840933"/>
                </a:cubicBezTo>
                <a:cubicBezTo>
                  <a:pt x="7171204" y="4982659"/>
                  <a:pt x="9157515" y="5302348"/>
                  <a:pt x="10285854" y="5471118"/>
                </a:cubicBezTo>
                <a:lnTo>
                  <a:pt x="10423900" y="5491534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41B8A4A-9B4B-B6B6-7BF5-B2D7C4B367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1225" y="279400"/>
            <a:ext cx="5362576" cy="1892300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  <a:latin typeface="+mj-lt"/>
              </a:rPr>
              <a:t>Timely Treatment of Hypertension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97A894C-4C85-5733-B85D-BA29991099E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04016224"/>
              </p:ext>
            </p:extLst>
          </p:nvPr>
        </p:nvGraphicFramePr>
        <p:xfrm>
          <a:off x="838200" y="2028825"/>
          <a:ext cx="10515600" cy="4148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498915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A blue iceberg floating in water&#10;&#10;Description automatically generated">
            <a:extLst>
              <a:ext uri="{FF2B5EF4-FFF2-40B4-BE49-F238E27FC236}">
                <a16:creationId xmlns:a16="http://schemas.microsoft.com/office/drawing/2014/main" id="{C97B3C80-0F1C-9F62-D22D-8E6D3476BB1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15347" b="67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3FF3AF8-B034-F4DC-FCA1-DA5F2190C0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6000" b="1" dirty="0">
                <a:solidFill>
                  <a:srgbClr val="FFFFFF"/>
                </a:solidFill>
              </a:rPr>
              <a:t>Maternal Mortality </a:t>
            </a:r>
            <a:br>
              <a:rPr lang="en-US" sz="6000" dirty="0">
                <a:solidFill>
                  <a:srgbClr val="FFFFFF"/>
                </a:solidFill>
              </a:rPr>
            </a:br>
            <a:r>
              <a:rPr lang="en-US" sz="6000" dirty="0">
                <a:solidFill>
                  <a:srgbClr val="FFFFFF"/>
                </a:solidFill>
              </a:rPr>
              <a:t>is the </a:t>
            </a:r>
            <a:br>
              <a:rPr lang="en-US" sz="6000" dirty="0">
                <a:solidFill>
                  <a:srgbClr val="FFFFFF"/>
                </a:solidFill>
              </a:rPr>
            </a:br>
            <a:r>
              <a:rPr lang="en-US" sz="6000" b="1" dirty="0">
                <a:solidFill>
                  <a:srgbClr val="FFFFFF"/>
                </a:solidFill>
              </a:rPr>
              <a:t>Tip of the Iceberg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9349E0-D2B0-C75B-C35A-F1C91DA1CE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35179" y="4637243"/>
            <a:ext cx="5453449" cy="1098395"/>
          </a:xfrm>
        </p:spPr>
        <p:txBody>
          <a:bodyPr vert="horz" lIns="91440" tIns="45720" rIns="91440" bIns="45720" rtlCol="0">
            <a:normAutofit/>
          </a:bodyPr>
          <a:lstStyle/>
          <a:p>
            <a:pPr marL="0" indent="0" algn="ctr">
              <a:buNone/>
            </a:pPr>
            <a:r>
              <a:rPr lang="en-US" sz="2400" b="1" dirty="0">
                <a:solidFill>
                  <a:srgbClr val="FFFFFF"/>
                </a:solidFill>
              </a:rPr>
              <a:t>For every case of maternal mortality,  there are 60 to 70 cases of severe maternal morbidity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899703-C197-4E23-D4E3-B537D1EC2BD0}"/>
              </a:ext>
            </a:extLst>
          </p:cNvPr>
          <p:cNvSpPr txBox="1"/>
          <p:nvPr/>
        </p:nvSpPr>
        <p:spPr>
          <a:xfrm>
            <a:off x="9732673" y="6657945"/>
            <a:ext cx="2459327" cy="200055"/>
          </a:xfrm>
          <a:prstGeom prst="rect">
            <a:avLst/>
          </a:prstGeom>
          <a:solidFill>
            <a:srgbClr val="000000"/>
          </a:solidFill>
        </p:spPr>
        <p:txBody>
          <a:bodyPr wrap="none" rtlCol="0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 tooltip="https://livethismoment.tistory.com/entry/KORENG-EP8-%EB%B9%99%EC%82%B0%EC%9D%98-%EC%9D%BC%EA%B0%81-A-Corner-of-the-Iceberg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 tooltip="https://creativecommons.org/licenses/by-nc-nd/3.0/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BY-NC-ND</a:t>
            </a:r>
            <a:endParaRPr lang="en-US" sz="7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6433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8953E74-D241-4DDF-8508-F0365EA13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C3C901A-B2F4-4A3C-BCDD-7C8D587EC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0" y="0"/>
            <a:ext cx="12192000" cy="2371134"/>
          </a:xfrm>
          <a:custGeom>
            <a:avLst/>
            <a:gdLst>
              <a:gd name="connsiteX0" fmla="*/ 0 w 12192000"/>
              <a:gd name="connsiteY0" fmla="*/ 0 h 2515690"/>
              <a:gd name="connsiteX1" fmla="*/ 170442 w 12192000"/>
              <a:gd name="connsiteY1" fmla="*/ 96074 h 2515690"/>
              <a:gd name="connsiteX2" fmla="*/ 424739 w 12192000"/>
              <a:gd name="connsiteY2" fmla="*/ 224865 h 2515690"/>
              <a:gd name="connsiteX3" fmla="*/ 748273 w 12192000"/>
              <a:gd name="connsiteY3" fmla="*/ 373939 h 2515690"/>
              <a:gd name="connsiteX4" fmla="*/ 1037058 w 12192000"/>
              <a:gd name="connsiteY4" fmla="*/ 499994 h 2515690"/>
              <a:gd name="connsiteX5" fmla="*/ 1101312 w 12192000"/>
              <a:gd name="connsiteY5" fmla="*/ 428540 h 2515690"/>
              <a:gd name="connsiteX6" fmla="*/ 1367071 w 12192000"/>
              <a:gd name="connsiteY6" fmla="*/ 516118 h 2515690"/>
              <a:gd name="connsiteX7" fmla="*/ 2189943 w 12192000"/>
              <a:gd name="connsiteY7" fmla="*/ 794533 h 2515690"/>
              <a:gd name="connsiteX8" fmla="*/ 2390329 w 12192000"/>
              <a:gd name="connsiteY8" fmla="*/ 920897 h 2515690"/>
              <a:gd name="connsiteX9" fmla="*/ 2459570 w 12192000"/>
              <a:gd name="connsiteY9" fmla="*/ 983740 h 2515690"/>
              <a:gd name="connsiteX10" fmla="*/ 2503252 w 12192000"/>
              <a:gd name="connsiteY10" fmla="*/ 1000151 h 2515690"/>
              <a:gd name="connsiteX11" fmla="*/ 2503252 w 12192000"/>
              <a:gd name="connsiteY11" fmla="*/ 1008273 h 2515690"/>
              <a:gd name="connsiteX12" fmla="*/ 2511191 w 12192000"/>
              <a:gd name="connsiteY12" fmla="*/ 1009499 h 2515690"/>
              <a:gd name="connsiteX13" fmla="*/ 2565029 w 12192000"/>
              <a:gd name="connsiteY13" fmla="*/ 1015977 h 2515690"/>
              <a:gd name="connsiteX14" fmla="*/ 2593745 w 12192000"/>
              <a:gd name="connsiteY14" fmla="*/ 1019963 h 2515690"/>
              <a:gd name="connsiteX15" fmla="*/ 2591015 w 12192000"/>
              <a:gd name="connsiteY15" fmla="*/ 1019651 h 2515690"/>
              <a:gd name="connsiteX16" fmla="*/ 2590137 w 12192000"/>
              <a:gd name="connsiteY16" fmla="*/ 1019549 h 2515690"/>
              <a:gd name="connsiteX17" fmla="*/ 2589021 w 12192000"/>
              <a:gd name="connsiteY17" fmla="*/ 1019424 h 2515690"/>
              <a:gd name="connsiteX18" fmla="*/ 2591015 w 12192000"/>
              <a:gd name="connsiteY18" fmla="*/ 1019651 h 2515690"/>
              <a:gd name="connsiteX19" fmla="*/ 2602385 w 12192000"/>
              <a:gd name="connsiteY19" fmla="*/ 1020975 h 2515690"/>
              <a:gd name="connsiteX20" fmla="*/ 2614445 w 12192000"/>
              <a:gd name="connsiteY20" fmla="*/ 1022389 h 2515690"/>
              <a:gd name="connsiteX21" fmla="*/ 2614445 w 12192000"/>
              <a:gd name="connsiteY21" fmla="*/ 1020966 h 2515690"/>
              <a:gd name="connsiteX22" fmla="*/ 2676661 w 12192000"/>
              <a:gd name="connsiteY22" fmla="*/ 1029355 h 2515690"/>
              <a:gd name="connsiteX23" fmla="*/ 2788597 w 12192000"/>
              <a:gd name="connsiteY23" fmla="*/ 1048926 h 2515690"/>
              <a:gd name="connsiteX24" fmla="*/ 2812742 w 12192000"/>
              <a:gd name="connsiteY24" fmla="*/ 1057667 h 2515690"/>
              <a:gd name="connsiteX25" fmla="*/ 2970201 w 12192000"/>
              <a:gd name="connsiteY25" fmla="*/ 949091 h 2515690"/>
              <a:gd name="connsiteX26" fmla="*/ 3030610 w 12192000"/>
              <a:gd name="connsiteY26" fmla="*/ 1049340 h 2515690"/>
              <a:gd name="connsiteX27" fmla="*/ 3058913 w 12192000"/>
              <a:gd name="connsiteY27" fmla="*/ 1048085 h 2515690"/>
              <a:gd name="connsiteX28" fmla="*/ 3072697 w 12192000"/>
              <a:gd name="connsiteY28" fmla="*/ 1045316 h 2515690"/>
              <a:gd name="connsiteX29" fmla="*/ 3083305 w 12192000"/>
              <a:gd name="connsiteY29" fmla="*/ 1040550 h 2515690"/>
              <a:gd name="connsiteX30" fmla="*/ 3125603 w 12192000"/>
              <a:gd name="connsiteY30" fmla="*/ 1004583 h 2515690"/>
              <a:gd name="connsiteX31" fmla="*/ 3385106 w 12192000"/>
              <a:gd name="connsiteY31" fmla="*/ 1042233 h 2515690"/>
              <a:gd name="connsiteX32" fmla="*/ 3424945 w 12192000"/>
              <a:gd name="connsiteY32" fmla="*/ 1065268 h 2515690"/>
              <a:gd name="connsiteX33" fmla="*/ 3436948 w 12192000"/>
              <a:gd name="connsiteY33" fmla="*/ 1068018 h 2515690"/>
              <a:gd name="connsiteX34" fmla="*/ 3466714 w 12192000"/>
              <a:gd name="connsiteY34" fmla="*/ 1063419 h 2515690"/>
              <a:gd name="connsiteX35" fmla="*/ 3550909 w 12192000"/>
              <a:gd name="connsiteY35" fmla="*/ 1044511 h 2515690"/>
              <a:gd name="connsiteX36" fmla="*/ 3555900 w 12192000"/>
              <a:gd name="connsiteY36" fmla="*/ 1041996 h 2515690"/>
              <a:gd name="connsiteX37" fmla="*/ 3625978 w 12192000"/>
              <a:gd name="connsiteY37" fmla="*/ 1023459 h 2515690"/>
              <a:gd name="connsiteX38" fmla="*/ 3632465 w 12192000"/>
              <a:gd name="connsiteY38" fmla="*/ 1023522 h 2515690"/>
              <a:gd name="connsiteX39" fmla="*/ 3649063 w 12192000"/>
              <a:gd name="connsiteY39" fmla="*/ 1018726 h 2515690"/>
              <a:gd name="connsiteX40" fmla="*/ 3805954 w 12192000"/>
              <a:gd name="connsiteY40" fmla="*/ 917517 h 2515690"/>
              <a:gd name="connsiteX41" fmla="*/ 4020506 w 12192000"/>
              <a:gd name="connsiteY41" fmla="*/ 816231 h 2515690"/>
              <a:gd name="connsiteX42" fmla="*/ 4233682 w 12192000"/>
              <a:gd name="connsiteY42" fmla="*/ 799511 h 2515690"/>
              <a:gd name="connsiteX43" fmla="*/ 4306552 w 12192000"/>
              <a:gd name="connsiteY43" fmla="*/ 610207 h 2515690"/>
              <a:gd name="connsiteX44" fmla="*/ 4816604 w 12192000"/>
              <a:gd name="connsiteY44" fmla="*/ 773163 h 2515690"/>
              <a:gd name="connsiteX45" fmla="*/ 4916502 w 12192000"/>
              <a:gd name="connsiteY45" fmla="*/ 788104 h 2515690"/>
              <a:gd name="connsiteX46" fmla="*/ 5224415 w 12192000"/>
              <a:gd name="connsiteY46" fmla="*/ 674418 h 2515690"/>
              <a:gd name="connsiteX47" fmla="*/ 5274077 w 12192000"/>
              <a:gd name="connsiteY47" fmla="*/ 655978 h 2515690"/>
              <a:gd name="connsiteX48" fmla="*/ 5371217 w 12192000"/>
              <a:gd name="connsiteY48" fmla="*/ 614372 h 2515690"/>
              <a:gd name="connsiteX49" fmla="*/ 5364523 w 12192000"/>
              <a:gd name="connsiteY49" fmla="*/ 502501 h 2515690"/>
              <a:gd name="connsiteX50" fmla="*/ 5457871 w 12192000"/>
              <a:gd name="connsiteY50" fmla="*/ 558285 h 2515690"/>
              <a:gd name="connsiteX51" fmla="*/ 5750580 w 12192000"/>
              <a:gd name="connsiteY51" fmla="*/ 663503 h 2515690"/>
              <a:gd name="connsiteX52" fmla="*/ 5976618 w 12192000"/>
              <a:gd name="connsiteY52" fmla="*/ 582652 h 2515690"/>
              <a:gd name="connsiteX53" fmla="*/ 6009346 w 12192000"/>
              <a:gd name="connsiteY53" fmla="*/ 559470 h 2515690"/>
              <a:gd name="connsiteX54" fmla="*/ 6069735 w 12192000"/>
              <a:gd name="connsiteY54" fmla="*/ 587803 h 2515690"/>
              <a:gd name="connsiteX55" fmla="*/ 6270319 w 12192000"/>
              <a:gd name="connsiteY55" fmla="*/ 643982 h 2515690"/>
              <a:gd name="connsiteX56" fmla="*/ 6406781 w 12192000"/>
              <a:gd name="connsiteY56" fmla="*/ 672327 h 2515690"/>
              <a:gd name="connsiteX57" fmla="*/ 6469508 w 12192000"/>
              <a:gd name="connsiteY57" fmla="*/ 708574 h 2515690"/>
              <a:gd name="connsiteX58" fmla="*/ 6515869 w 12192000"/>
              <a:gd name="connsiteY58" fmla="*/ 715738 h 2515690"/>
              <a:gd name="connsiteX59" fmla="*/ 6725938 w 12192000"/>
              <a:gd name="connsiteY59" fmla="*/ 691128 h 2515690"/>
              <a:gd name="connsiteX60" fmla="*/ 6778240 w 12192000"/>
              <a:gd name="connsiteY60" fmla="*/ 678998 h 2515690"/>
              <a:gd name="connsiteX61" fmla="*/ 6806944 w 12192000"/>
              <a:gd name="connsiteY61" fmla="*/ 646178 h 2515690"/>
              <a:gd name="connsiteX62" fmla="*/ 6830632 w 12192000"/>
              <a:gd name="connsiteY62" fmla="*/ 633915 h 2515690"/>
              <a:gd name="connsiteX63" fmla="*/ 6858072 w 12192000"/>
              <a:gd name="connsiteY63" fmla="*/ 646178 h 2515690"/>
              <a:gd name="connsiteX64" fmla="*/ 6891322 w 12192000"/>
              <a:gd name="connsiteY64" fmla="*/ 678998 h 2515690"/>
              <a:gd name="connsiteX65" fmla="*/ 6951905 w 12192000"/>
              <a:gd name="connsiteY65" fmla="*/ 691128 h 2515690"/>
              <a:gd name="connsiteX66" fmla="*/ 7195246 w 12192000"/>
              <a:gd name="connsiteY66" fmla="*/ 715738 h 2515690"/>
              <a:gd name="connsiteX67" fmla="*/ 7248949 w 12192000"/>
              <a:gd name="connsiteY67" fmla="*/ 708574 h 2515690"/>
              <a:gd name="connsiteX68" fmla="*/ 7321609 w 12192000"/>
              <a:gd name="connsiteY68" fmla="*/ 672327 h 2515690"/>
              <a:gd name="connsiteX69" fmla="*/ 7479684 w 12192000"/>
              <a:gd name="connsiteY69" fmla="*/ 643982 h 2515690"/>
              <a:gd name="connsiteX70" fmla="*/ 7712035 w 12192000"/>
              <a:gd name="connsiteY70" fmla="*/ 587803 h 2515690"/>
              <a:gd name="connsiteX71" fmla="*/ 7781987 w 12192000"/>
              <a:gd name="connsiteY71" fmla="*/ 559470 h 2515690"/>
              <a:gd name="connsiteX72" fmla="*/ 7819900 w 12192000"/>
              <a:gd name="connsiteY72" fmla="*/ 582652 h 2515690"/>
              <a:gd name="connsiteX73" fmla="*/ 8081736 w 12192000"/>
              <a:gd name="connsiteY73" fmla="*/ 663503 h 2515690"/>
              <a:gd name="connsiteX74" fmla="*/ 8420801 w 12192000"/>
              <a:gd name="connsiteY74" fmla="*/ 558285 h 2515690"/>
              <a:gd name="connsiteX75" fmla="*/ 8528933 w 12192000"/>
              <a:gd name="connsiteY75" fmla="*/ 502501 h 2515690"/>
              <a:gd name="connsiteX76" fmla="*/ 8521178 w 12192000"/>
              <a:gd name="connsiteY76" fmla="*/ 614372 h 2515690"/>
              <a:gd name="connsiteX77" fmla="*/ 8633702 w 12192000"/>
              <a:gd name="connsiteY77" fmla="*/ 655978 h 2515690"/>
              <a:gd name="connsiteX78" fmla="*/ 8691231 w 12192000"/>
              <a:gd name="connsiteY78" fmla="*/ 674418 h 2515690"/>
              <a:gd name="connsiteX79" fmla="*/ 9047908 w 12192000"/>
              <a:gd name="connsiteY79" fmla="*/ 788104 h 2515690"/>
              <a:gd name="connsiteX80" fmla="*/ 9163628 w 12192000"/>
              <a:gd name="connsiteY80" fmla="*/ 773163 h 2515690"/>
              <a:gd name="connsiteX81" fmla="*/ 9754459 w 12192000"/>
              <a:gd name="connsiteY81" fmla="*/ 610207 h 2515690"/>
              <a:gd name="connsiteX82" fmla="*/ 9838868 w 12192000"/>
              <a:gd name="connsiteY82" fmla="*/ 799511 h 2515690"/>
              <a:gd name="connsiteX83" fmla="*/ 10085808 w 12192000"/>
              <a:gd name="connsiteY83" fmla="*/ 816231 h 2515690"/>
              <a:gd name="connsiteX84" fmla="*/ 10334338 w 12192000"/>
              <a:gd name="connsiteY84" fmla="*/ 917517 h 2515690"/>
              <a:gd name="connsiteX85" fmla="*/ 10516076 w 12192000"/>
              <a:gd name="connsiteY85" fmla="*/ 1018726 h 2515690"/>
              <a:gd name="connsiteX86" fmla="*/ 10535302 w 12192000"/>
              <a:gd name="connsiteY86" fmla="*/ 1023522 h 2515690"/>
              <a:gd name="connsiteX87" fmla="*/ 10542819 w 12192000"/>
              <a:gd name="connsiteY87" fmla="*/ 1023458 h 2515690"/>
              <a:gd name="connsiteX88" fmla="*/ 10623994 w 12192000"/>
              <a:gd name="connsiteY88" fmla="*/ 1041996 h 2515690"/>
              <a:gd name="connsiteX89" fmla="*/ 10629774 w 12192000"/>
              <a:gd name="connsiteY89" fmla="*/ 1044511 h 2515690"/>
              <a:gd name="connsiteX90" fmla="*/ 10727305 w 12192000"/>
              <a:gd name="connsiteY90" fmla="*/ 1063419 h 2515690"/>
              <a:gd name="connsiteX91" fmla="*/ 10761785 w 12192000"/>
              <a:gd name="connsiteY91" fmla="*/ 1068017 h 2515690"/>
              <a:gd name="connsiteX92" fmla="*/ 10775688 w 12192000"/>
              <a:gd name="connsiteY92" fmla="*/ 1065268 h 2515690"/>
              <a:gd name="connsiteX93" fmla="*/ 10821837 w 12192000"/>
              <a:gd name="connsiteY93" fmla="*/ 1042232 h 2515690"/>
              <a:gd name="connsiteX94" fmla="*/ 11122438 w 12192000"/>
              <a:gd name="connsiteY94" fmla="*/ 1004583 h 2515690"/>
              <a:gd name="connsiteX95" fmla="*/ 11171433 w 12192000"/>
              <a:gd name="connsiteY95" fmla="*/ 1040550 h 2515690"/>
              <a:gd name="connsiteX96" fmla="*/ 11183724 w 12192000"/>
              <a:gd name="connsiteY96" fmla="*/ 1045316 h 2515690"/>
              <a:gd name="connsiteX97" fmla="*/ 11199690 w 12192000"/>
              <a:gd name="connsiteY97" fmla="*/ 1048085 h 2515690"/>
              <a:gd name="connsiteX98" fmla="*/ 11232475 w 12192000"/>
              <a:gd name="connsiteY98" fmla="*/ 1049340 h 2515690"/>
              <a:gd name="connsiteX99" fmla="*/ 11302451 w 12192000"/>
              <a:gd name="connsiteY99" fmla="*/ 949091 h 2515690"/>
              <a:gd name="connsiteX100" fmla="*/ 11484849 w 12192000"/>
              <a:gd name="connsiteY100" fmla="*/ 1057667 h 2515690"/>
              <a:gd name="connsiteX101" fmla="*/ 11512818 w 12192000"/>
              <a:gd name="connsiteY101" fmla="*/ 1048926 h 2515690"/>
              <a:gd name="connsiteX102" fmla="*/ 11642481 w 12192000"/>
              <a:gd name="connsiteY102" fmla="*/ 1029355 h 2515690"/>
              <a:gd name="connsiteX103" fmla="*/ 11714551 w 12192000"/>
              <a:gd name="connsiteY103" fmla="*/ 1020966 h 2515690"/>
              <a:gd name="connsiteX104" fmla="*/ 11714551 w 12192000"/>
              <a:gd name="connsiteY104" fmla="*/ 1022389 h 2515690"/>
              <a:gd name="connsiteX105" fmla="*/ 11728519 w 12192000"/>
              <a:gd name="connsiteY105" fmla="*/ 1020975 h 2515690"/>
              <a:gd name="connsiteX106" fmla="*/ 11741691 w 12192000"/>
              <a:gd name="connsiteY106" fmla="*/ 1019651 h 2515690"/>
              <a:gd name="connsiteX107" fmla="*/ 11743999 w 12192000"/>
              <a:gd name="connsiteY107" fmla="*/ 1019424 h 2515690"/>
              <a:gd name="connsiteX108" fmla="*/ 11742709 w 12192000"/>
              <a:gd name="connsiteY108" fmla="*/ 1019549 h 2515690"/>
              <a:gd name="connsiteX109" fmla="*/ 11741691 w 12192000"/>
              <a:gd name="connsiteY109" fmla="*/ 1019651 h 2515690"/>
              <a:gd name="connsiteX110" fmla="*/ 11738529 w 12192000"/>
              <a:gd name="connsiteY110" fmla="*/ 1019963 h 2515690"/>
              <a:gd name="connsiteX111" fmla="*/ 11771791 w 12192000"/>
              <a:gd name="connsiteY111" fmla="*/ 1015977 h 2515690"/>
              <a:gd name="connsiteX112" fmla="*/ 11834157 w 12192000"/>
              <a:gd name="connsiteY112" fmla="*/ 1009499 h 2515690"/>
              <a:gd name="connsiteX113" fmla="*/ 11843354 w 12192000"/>
              <a:gd name="connsiteY113" fmla="*/ 1008273 h 2515690"/>
              <a:gd name="connsiteX114" fmla="*/ 11843354 w 12192000"/>
              <a:gd name="connsiteY114" fmla="*/ 1000151 h 2515690"/>
              <a:gd name="connsiteX115" fmla="*/ 11893955 w 12192000"/>
              <a:gd name="connsiteY115" fmla="*/ 983740 h 2515690"/>
              <a:gd name="connsiteX116" fmla="*/ 11974160 w 12192000"/>
              <a:gd name="connsiteY116" fmla="*/ 920897 h 2515690"/>
              <a:gd name="connsiteX117" fmla="*/ 12143531 w 12192000"/>
              <a:gd name="connsiteY117" fmla="*/ 823664 h 2515690"/>
              <a:gd name="connsiteX118" fmla="*/ 12192000 w 12192000"/>
              <a:gd name="connsiteY118" fmla="*/ 801163 h 2515690"/>
              <a:gd name="connsiteX119" fmla="*/ 12192000 w 12192000"/>
              <a:gd name="connsiteY119" fmla="*/ 2515690 h 2515690"/>
              <a:gd name="connsiteX120" fmla="*/ 0 w 12192000"/>
              <a:gd name="connsiteY120" fmla="*/ 2515690 h 2515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192000" h="2515690">
                <a:moveTo>
                  <a:pt x="0" y="0"/>
                </a:moveTo>
                <a:lnTo>
                  <a:pt x="170442" y="96074"/>
                </a:lnTo>
                <a:cubicBezTo>
                  <a:pt x="323315" y="179510"/>
                  <a:pt x="418777" y="223899"/>
                  <a:pt x="424739" y="224865"/>
                </a:cubicBezTo>
                <a:cubicBezTo>
                  <a:pt x="573781" y="248496"/>
                  <a:pt x="654649" y="314572"/>
                  <a:pt x="748273" y="373939"/>
                </a:cubicBezTo>
                <a:cubicBezTo>
                  <a:pt x="830321" y="425631"/>
                  <a:pt x="917271" y="480784"/>
                  <a:pt x="1037058" y="499994"/>
                </a:cubicBezTo>
                <a:cubicBezTo>
                  <a:pt x="1195925" y="525362"/>
                  <a:pt x="1048105" y="445478"/>
                  <a:pt x="1101312" y="428540"/>
                </a:cubicBezTo>
                <a:cubicBezTo>
                  <a:pt x="1188473" y="458169"/>
                  <a:pt x="1274625" y="505369"/>
                  <a:pt x="1367071" y="516118"/>
                </a:cubicBezTo>
                <a:cubicBezTo>
                  <a:pt x="1701323" y="554463"/>
                  <a:pt x="1964451" y="648887"/>
                  <a:pt x="2189943" y="794533"/>
                </a:cubicBezTo>
                <a:cubicBezTo>
                  <a:pt x="2255082" y="836300"/>
                  <a:pt x="2357481" y="862342"/>
                  <a:pt x="2390329" y="920897"/>
                </a:cubicBezTo>
                <a:cubicBezTo>
                  <a:pt x="2406050" y="949359"/>
                  <a:pt x="2430126" y="969285"/>
                  <a:pt x="2459570" y="983740"/>
                </a:cubicBezTo>
                <a:lnTo>
                  <a:pt x="2503252" y="1000151"/>
                </a:lnTo>
                <a:lnTo>
                  <a:pt x="2503252" y="1008273"/>
                </a:lnTo>
                <a:lnTo>
                  <a:pt x="2511191" y="1009499"/>
                </a:lnTo>
                <a:cubicBezTo>
                  <a:pt x="2529847" y="1011974"/>
                  <a:pt x="2562849" y="1015701"/>
                  <a:pt x="2565029" y="1015977"/>
                </a:cubicBezTo>
                <a:cubicBezTo>
                  <a:pt x="2610845" y="1021778"/>
                  <a:pt x="2601577" y="1020837"/>
                  <a:pt x="2593745" y="1019963"/>
                </a:cubicBezTo>
                <a:lnTo>
                  <a:pt x="2591015" y="1019651"/>
                </a:lnTo>
                <a:lnTo>
                  <a:pt x="2590137" y="1019549"/>
                </a:lnTo>
                <a:cubicBezTo>
                  <a:pt x="2588203" y="1019326"/>
                  <a:pt x="2588125" y="1019321"/>
                  <a:pt x="2589021" y="1019424"/>
                </a:cubicBezTo>
                <a:lnTo>
                  <a:pt x="2591015" y="1019651"/>
                </a:lnTo>
                <a:lnTo>
                  <a:pt x="2602385" y="1020975"/>
                </a:lnTo>
                <a:lnTo>
                  <a:pt x="2614445" y="1022389"/>
                </a:lnTo>
                <a:lnTo>
                  <a:pt x="2614445" y="1020966"/>
                </a:lnTo>
                <a:lnTo>
                  <a:pt x="2676661" y="1029355"/>
                </a:lnTo>
                <a:cubicBezTo>
                  <a:pt x="2715592" y="1034194"/>
                  <a:pt x="2753901" y="1039695"/>
                  <a:pt x="2788597" y="1048926"/>
                </a:cubicBezTo>
                <a:lnTo>
                  <a:pt x="2812742" y="1057667"/>
                </a:lnTo>
                <a:lnTo>
                  <a:pt x="2970201" y="949091"/>
                </a:lnTo>
                <a:cubicBezTo>
                  <a:pt x="3052785" y="982961"/>
                  <a:pt x="2996105" y="1020057"/>
                  <a:pt x="3030610" y="1049340"/>
                </a:cubicBezTo>
                <a:cubicBezTo>
                  <a:pt x="3039005" y="1048442"/>
                  <a:pt x="3049621" y="1048500"/>
                  <a:pt x="3058913" y="1048085"/>
                </a:cubicBezTo>
                <a:lnTo>
                  <a:pt x="3072697" y="1045316"/>
                </a:lnTo>
                <a:lnTo>
                  <a:pt x="3083305" y="1040550"/>
                </a:lnTo>
                <a:lnTo>
                  <a:pt x="3125603" y="1004583"/>
                </a:lnTo>
                <a:cubicBezTo>
                  <a:pt x="3221669" y="925596"/>
                  <a:pt x="3242489" y="937564"/>
                  <a:pt x="3385106" y="1042233"/>
                </a:cubicBezTo>
                <a:cubicBezTo>
                  <a:pt x="3399403" y="1052670"/>
                  <a:pt x="3412529" y="1060209"/>
                  <a:pt x="3424945" y="1065268"/>
                </a:cubicBezTo>
                <a:lnTo>
                  <a:pt x="3436948" y="1068018"/>
                </a:lnTo>
                <a:lnTo>
                  <a:pt x="3466714" y="1063419"/>
                </a:lnTo>
                <a:lnTo>
                  <a:pt x="3550909" y="1044511"/>
                </a:lnTo>
                <a:lnTo>
                  <a:pt x="3555900" y="1041996"/>
                </a:lnTo>
                <a:cubicBezTo>
                  <a:pt x="3573827" y="1033454"/>
                  <a:pt x="3594382" y="1025941"/>
                  <a:pt x="3625978" y="1023459"/>
                </a:cubicBezTo>
                <a:lnTo>
                  <a:pt x="3632465" y="1023522"/>
                </a:lnTo>
                <a:lnTo>
                  <a:pt x="3649063" y="1018726"/>
                </a:lnTo>
                <a:cubicBezTo>
                  <a:pt x="3741849" y="989371"/>
                  <a:pt x="3810578" y="953657"/>
                  <a:pt x="3805954" y="917517"/>
                </a:cubicBezTo>
                <a:cubicBezTo>
                  <a:pt x="4031729" y="953901"/>
                  <a:pt x="4031729" y="953901"/>
                  <a:pt x="4020506" y="816231"/>
                </a:cubicBezTo>
                <a:cubicBezTo>
                  <a:pt x="4171643" y="865324"/>
                  <a:pt x="4206308" y="864422"/>
                  <a:pt x="4233682" y="799511"/>
                </a:cubicBezTo>
                <a:cubicBezTo>
                  <a:pt x="4260226" y="737017"/>
                  <a:pt x="4254728" y="668575"/>
                  <a:pt x="4306552" y="610207"/>
                </a:cubicBezTo>
                <a:cubicBezTo>
                  <a:pt x="4495313" y="657923"/>
                  <a:pt x="4699922" y="667347"/>
                  <a:pt x="4816604" y="773163"/>
                </a:cubicBezTo>
                <a:cubicBezTo>
                  <a:pt x="4834734" y="789836"/>
                  <a:pt x="4890507" y="799946"/>
                  <a:pt x="4916502" y="788104"/>
                </a:cubicBezTo>
                <a:cubicBezTo>
                  <a:pt x="5013526" y="746101"/>
                  <a:pt x="5238129" y="796871"/>
                  <a:pt x="5224415" y="674418"/>
                </a:cubicBezTo>
                <a:cubicBezTo>
                  <a:pt x="5223051" y="659300"/>
                  <a:pt x="5240524" y="644890"/>
                  <a:pt x="5274077" y="655978"/>
                </a:cubicBezTo>
                <a:cubicBezTo>
                  <a:pt x="5388582" y="694066"/>
                  <a:pt x="5367022" y="644784"/>
                  <a:pt x="5371217" y="614372"/>
                </a:cubicBezTo>
                <a:cubicBezTo>
                  <a:pt x="5375856" y="577567"/>
                  <a:pt x="5319010" y="537578"/>
                  <a:pt x="5364523" y="502501"/>
                </a:cubicBezTo>
                <a:cubicBezTo>
                  <a:pt x="5425408" y="508891"/>
                  <a:pt x="5433299" y="538191"/>
                  <a:pt x="5457871" y="558285"/>
                </a:cubicBezTo>
                <a:cubicBezTo>
                  <a:pt x="5530352" y="617005"/>
                  <a:pt x="5609566" y="664386"/>
                  <a:pt x="5750580" y="663503"/>
                </a:cubicBezTo>
                <a:cubicBezTo>
                  <a:pt x="5864519" y="662926"/>
                  <a:pt x="5966527" y="666650"/>
                  <a:pt x="5976618" y="582652"/>
                </a:cubicBezTo>
                <a:cubicBezTo>
                  <a:pt x="5978145" y="569455"/>
                  <a:pt x="5990792" y="562346"/>
                  <a:pt x="6009346" y="559470"/>
                </a:cubicBezTo>
                <a:cubicBezTo>
                  <a:pt x="6030639" y="568485"/>
                  <a:pt x="6052592" y="577083"/>
                  <a:pt x="6069735" y="587803"/>
                </a:cubicBezTo>
                <a:cubicBezTo>
                  <a:pt x="6126182" y="623812"/>
                  <a:pt x="6196945" y="634730"/>
                  <a:pt x="6270319" y="643982"/>
                </a:cubicBezTo>
                <a:cubicBezTo>
                  <a:pt x="6317101" y="649940"/>
                  <a:pt x="6363466" y="657107"/>
                  <a:pt x="6406781" y="672327"/>
                </a:cubicBezTo>
                <a:cubicBezTo>
                  <a:pt x="6433586" y="681598"/>
                  <a:pt x="6454928" y="693402"/>
                  <a:pt x="6469508" y="708574"/>
                </a:cubicBezTo>
                <a:cubicBezTo>
                  <a:pt x="6482729" y="721786"/>
                  <a:pt x="6496225" y="725422"/>
                  <a:pt x="6515869" y="715738"/>
                </a:cubicBezTo>
                <a:cubicBezTo>
                  <a:pt x="6572200" y="688353"/>
                  <a:pt x="6639257" y="676241"/>
                  <a:pt x="6725938" y="691128"/>
                </a:cubicBezTo>
                <a:cubicBezTo>
                  <a:pt x="6752109" y="695629"/>
                  <a:pt x="6772625" y="691505"/>
                  <a:pt x="6778240" y="678998"/>
                </a:cubicBezTo>
                <a:cubicBezTo>
                  <a:pt x="6784286" y="665981"/>
                  <a:pt x="6794269" y="655280"/>
                  <a:pt x="6806944" y="646178"/>
                </a:cubicBezTo>
                <a:lnTo>
                  <a:pt x="6830632" y="633915"/>
                </a:lnTo>
                <a:lnTo>
                  <a:pt x="6858072" y="646178"/>
                </a:lnTo>
                <a:cubicBezTo>
                  <a:pt x="6872754" y="655280"/>
                  <a:pt x="6884317" y="665981"/>
                  <a:pt x="6891322" y="678998"/>
                </a:cubicBezTo>
                <a:cubicBezTo>
                  <a:pt x="6897826" y="691505"/>
                  <a:pt x="6921592" y="695629"/>
                  <a:pt x="6951905" y="691128"/>
                </a:cubicBezTo>
                <a:cubicBezTo>
                  <a:pt x="7052317" y="676241"/>
                  <a:pt x="7129994" y="688353"/>
                  <a:pt x="7195246" y="715738"/>
                </a:cubicBezTo>
                <a:cubicBezTo>
                  <a:pt x="7217999" y="725422"/>
                  <a:pt x="7233634" y="721786"/>
                  <a:pt x="7248949" y="708574"/>
                </a:cubicBezTo>
                <a:cubicBezTo>
                  <a:pt x="7265838" y="693402"/>
                  <a:pt x="7290560" y="681598"/>
                  <a:pt x="7321609" y="672327"/>
                </a:cubicBezTo>
                <a:cubicBezTo>
                  <a:pt x="7371785" y="657107"/>
                  <a:pt x="7425493" y="649940"/>
                  <a:pt x="7479684" y="643982"/>
                </a:cubicBezTo>
                <a:cubicBezTo>
                  <a:pt x="7564679" y="634730"/>
                  <a:pt x="7646649" y="623812"/>
                  <a:pt x="7712035" y="587803"/>
                </a:cubicBezTo>
                <a:cubicBezTo>
                  <a:pt x="7731892" y="577083"/>
                  <a:pt x="7757322" y="568485"/>
                  <a:pt x="7781987" y="559470"/>
                </a:cubicBezTo>
                <a:cubicBezTo>
                  <a:pt x="7803481" y="562346"/>
                  <a:pt x="7818130" y="569455"/>
                  <a:pt x="7819900" y="582652"/>
                </a:cubicBezTo>
                <a:cubicBezTo>
                  <a:pt x="7831588" y="666650"/>
                  <a:pt x="7949751" y="662926"/>
                  <a:pt x="8081736" y="663503"/>
                </a:cubicBezTo>
                <a:cubicBezTo>
                  <a:pt x="8245081" y="664386"/>
                  <a:pt x="8336842" y="617005"/>
                  <a:pt x="8420801" y="558285"/>
                </a:cubicBezTo>
                <a:cubicBezTo>
                  <a:pt x="8449265" y="538191"/>
                  <a:pt x="8458404" y="508890"/>
                  <a:pt x="8528933" y="502501"/>
                </a:cubicBezTo>
                <a:cubicBezTo>
                  <a:pt x="8581654" y="537578"/>
                  <a:pt x="8515805" y="577567"/>
                  <a:pt x="8521178" y="614372"/>
                </a:cubicBezTo>
                <a:cubicBezTo>
                  <a:pt x="8526038" y="644784"/>
                  <a:pt x="8501063" y="694066"/>
                  <a:pt x="8633702" y="655978"/>
                </a:cubicBezTo>
                <a:cubicBezTo>
                  <a:pt x="8672570" y="644890"/>
                  <a:pt x="8692811" y="659300"/>
                  <a:pt x="8691231" y="674418"/>
                </a:cubicBezTo>
                <a:cubicBezTo>
                  <a:pt x="8675345" y="796871"/>
                  <a:pt x="8935518" y="746101"/>
                  <a:pt x="9047908" y="788104"/>
                </a:cubicBezTo>
                <a:cubicBezTo>
                  <a:pt x="9078021" y="799946"/>
                  <a:pt x="9142627" y="789836"/>
                  <a:pt x="9163628" y="773163"/>
                </a:cubicBezTo>
                <a:cubicBezTo>
                  <a:pt x="9298789" y="667347"/>
                  <a:pt x="9535801" y="657923"/>
                  <a:pt x="9754459" y="610207"/>
                </a:cubicBezTo>
                <a:cubicBezTo>
                  <a:pt x="9814490" y="668575"/>
                  <a:pt x="9808123" y="737017"/>
                  <a:pt x="9838868" y="799511"/>
                </a:cubicBezTo>
                <a:cubicBezTo>
                  <a:pt x="9870579" y="864422"/>
                  <a:pt x="9910733" y="865324"/>
                  <a:pt x="10085808" y="816231"/>
                </a:cubicBezTo>
                <a:cubicBezTo>
                  <a:pt x="10072804" y="953901"/>
                  <a:pt x="10072804" y="953901"/>
                  <a:pt x="10334338" y="917517"/>
                </a:cubicBezTo>
                <a:cubicBezTo>
                  <a:pt x="10328982" y="953657"/>
                  <a:pt x="10408594" y="989371"/>
                  <a:pt x="10516076" y="1018726"/>
                </a:cubicBezTo>
                <a:lnTo>
                  <a:pt x="10535302" y="1023522"/>
                </a:lnTo>
                <a:lnTo>
                  <a:pt x="10542819" y="1023458"/>
                </a:lnTo>
                <a:cubicBezTo>
                  <a:pt x="10579419" y="1025941"/>
                  <a:pt x="10603227" y="1033454"/>
                  <a:pt x="10623994" y="1041996"/>
                </a:cubicBezTo>
                <a:lnTo>
                  <a:pt x="10629774" y="1044511"/>
                </a:lnTo>
                <a:lnTo>
                  <a:pt x="10727305" y="1063419"/>
                </a:lnTo>
                <a:lnTo>
                  <a:pt x="10761785" y="1068017"/>
                </a:lnTo>
                <a:lnTo>
                  <a:pt x="10775688" y="1065268"/>
                </a:lnTo>
                <a:cubicBezTo>
                  <a:pt x="10790070" y="1060209"/>
                  <a:pt x="10805275" y="1052670"/>
                  <a:pt x="10821837" y="1042232"/>
                </a:cubicBezTo>
                <a:cubicBezTo>
                  <a:pt x="10987041" y="937564"/>
                  <a:pt x="11011156" y="925596"/>
                  <a:pt x="11122438" y="1004583"/>
                </a:cubicBezTo>
                <a:lnTo>
                  <a:pt x="11171433" y="1040550"/>
                </a:lnTo>
                <a:lnTo>
                  <a:pt x="11183724" y="1045316"/>
                </a:lnTo>
                <a:lnTo>
                  <a:pt x="11199690" y="1048085"/>
                </a:lnTo>
                <a:cubicBezTo>
                  <a:pt x="11210452" y="1048499"/>
                  <a:pt x="11222752" y="1048442"/>
                  <a:pt x="11232475" y="1049340"/>
                </a:cubicBezTo>
                <a:cubicBezTo>
                  <a:pt x="11272445" y="1020057"/>
                  <a:pt x="11206789" y="982961"/>
                  <a:pt x="11302451" y="949091"/>
                </a:cubicBezTo>
                <a:lnTo>
                  <a:pt x="11484849" y="1057667"/>
                </a:lnTo>
                <a:lnTo>
                  <a:pt x="11512818" y="1048926"/>
                </a:lnTo>
                <a:cubicBezTo>
                  <a:pt x="11553007" y="1039695"/>
                  <a:pt x="11597385" y="1034194"/>
                  <a:pt x="11642481" y="1029355"/>
                </a:cubicBezTo>
                <a:lnTo>
                  <a:pt x="11714551" y="1020966"/>
                </a:lnTo>
                <a:lnTo>
                  <a:pt x="11714551" y="1022389"/>
                </a:lnTo>
                <a:lnTo>
                  <a:pt x="11728519" y="1020975"/>
                </a:lnTo>
                <a:lnTo>
                  <a:pt x="11741691" y="1019651"/>
                </a:lnTo>
                <a:lnTo>
                  <a:pt x="11743999" y="1019424"/>
                </a:lnTo>
                <a:cubicBezTo>
                  <a:pt x="11745037" y="1019320"/>
                  <a:pt x="11744948" y="1019326"/>
                  <a:pt x="11742709" y="1019549"/>
                </a:cubicBezTo>
                <a:lnTo>
                  <a:pt x="11741691" y="1019651"/>
                </a:lnTo>
                <a:lnTo>
                  <a:pt x="11738529" y="1019963"/>
                </a:lnTo>
                <a:cubicBezTo>
                  <a:pt x="11729455" y="1020837"/>
                  <a:pt x="11718720" y="1021778"/>
                  <a:pt x="11771791" y="1015977"/>
                </a:cubicBezTo>
                <a:cubicBezTo>
                  <a:pt x="11774317" y="1015701"/>
                  <a:pt x="11812546" y="1011974"/>
                  <a:pt x="11834157" y="1009499"/>
                </a:cubicBezTo>
                <a:lnTo>
                  <a:pt x="11843354" y="1008273"/>
                </a:lnTo>
                <a:lnTo>
                  <a:pt x="11843354" y="1000151"/>
                </a:lnTo>
                <a:lnTo>
                  <a:pt x="11893955" y="983740"/>
                </a:lnTo>
                <a:cubicBezTo>
                  <a:pt x="11928061" y="969285"/>
                  <a:pt x="11955951" y="949359"/>
                  <a:pt x="11974160" y="920897"/>
                </a:cubicBezTo>
                <a:cubicBezTo>
                  <a:pt x="12002698" y="876981"/>
                  <a:pt x="12076554" y="851353"/>
                  <a:pt x="12143531" y="823664"/>
                </a:cubicBezTo>
                <a:lnTo>
                  <a:pt x="12192000" y="801163"/>
                </a:lnTo>
                <a:lnTo>
                  <a:pt x="12192000" y="2515690"/>
                </a:lnTo>
                <a:lnTo>
                  <a:pt x="0" y="251569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930275"/>
          </a:xfrm>
        </p:spPr>
        <p:txBody>
          <a:bodyPr>
            <a:normAutofit/>
          </a:bodyPr>
          <a:lstStyle/>
          <a:p>
            <a:r>
              <a:rPr lang="en-US" sz="3400" b="1" dirty="0">
                <a:solidFill>
                  <a:schemeClr val="tx2"/>
                </a:solidFill>
                <a:latin typeface="+mj-lt"/>
              </a:rPr>
              <a:t>Postpartum blood pressure check for severe hypertension</a:t>
            </a:r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89986095"/>
              </p:ext>
            </p:extLst>
          </p:nvPr>
        </p:nvGraphicFramePr>
        <p:xfrm>
          <a:off x="838200" y="2011363"/>
          <a:ext cx="10515600" cy="416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7347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8953E74-D241-4DDF-8508-F0365EA13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C3C901A-B2F4-4A3C-BCDD-7C8D587EC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0" y="0"/>
            <a:ext cx="12192000" cy="2371134"/>
          </a:xfrm>
          <a:custGeom>
            <a:avLst/>
            <a:gdLst>
              <a:gd name="connsiteX0" fmla="*/ 0 w 12192000"/>
              <a:gd name="connsiteY0" fmla="*/ 0 h 2515690"/>
              <a:gd name="connsiteX1" fmla="*/ 170442 w 12192000"/>
              <a:gd name="connsiteY1" fmla="*/ 96074 h 2515690"/>
              <a:gd name="connsiteX2" fmla="*/ 424739 w 12192000"/>
              <a:gd name="connsiteY2" fmla="*/ 224865 h 2515690"/>
              <a:gd name="connsiteX3" fmla="*/ 748273 w 12192000"/>
              <a:gd name="connsiteY3" fmla="*/ 373939 h 2515690"/>
              <a:gd name="connsiteX4" fmla="*/ 1037058 w 12192000"/>
              <a:gd name="connsiteY4" fmla="*/ 499994 h 2515690"/>
              <a:gd name="connsiteX5" fmla="*/ 1101312 w 12192000"/>
              <a:gd name="connsiteY5" fmla="*/ 428540 h 2515690"/>
              <a:gd name="connsiteX6" fmla="*/ 1367071 w 12192000"/>
              <a:gd name="connsiteY6" fmla="*/ 516118 h 2515690"/>
              <a:gd name="connsiteX7" fmla="*/ 2189943 w 12192000"/>
              <a:gd name="connsiteY7" fmla="*/ 794533 h 2515690"/>
              <a:gd name="connsiteX8" fmla="*/ 2390329 w 12192000"/>
              <a:gd name="connsiteY8" fmla="*/ 920897 h 2515690"/>
              <a:gd name="connsiteX9" fmla="*/ 2459570 w 12192000"/>
              <a:gd name="connsiteY9" fmla="*/ 983740 h 2515690"/>
              <a:gd name="connsiteX10" fmla="*/ 2503252 w 12192000"/>
              <a:gd name="connsiteY10" fmla="*/ 1000151 h 2515690"/>
              <a:gd name="connsiteX11" fmla="*/ 2503252 w 12192000"/>
              <a:gd name="connsiteY11" fmla="*/ 1008273 h 2515690"/>
              <a:gd name="connsiteX12" fmla="*/ 2511191 w 12192000"/>
              <a:gd name="connsiteY12" fmla="*/ 1009499 h 2515690"/>
              <a:gd name="connsiteX13" fmla="*/ 2565029 w 12192000"/>
              <a:gd name="connsiteY13" fmla="*/ 1015977 h 2515690"/>
              <a:gd name="connsiteX14" fmla="*/ 2593745 w 12192000"/>
              <a:gd name="connsiteY14" fmla="*/ 1019963 h 2515690"/>
              <a:gd name="connsiteX15" fmla="*/ 2591015 w 12192000"/>
              <a:gd name="connsiteY15" fmla="*/ 1019651 h 2515690"/>
              <a:gd name="connsiteX16" fmla="*/ 2590137 w 12192000"/>
              <a:gd name="connsiteY16" fmla="*/ 1019549 h 2515690"/>
              <a:gd name="connsiteX17" fmla="*/ 2589021 w 12192000"/>
              <a:gd name="connsiteY17" fmla="*/ 1019424 h 2515690"/>
              <a:gd name="connsiteX18" fmla="*/ 2591015 w 12192000"/>
              <a:gd name="connsiteY18" fmla="*/ 1019651 h 2515690"/>
              <a:gd name="connsiteX19" fmla="*/ 2602385 w 12192000"/>
              <a:gd name="connsiteY19" fmla="*/ 1020975 h 2515690"/>
              <a:gd name="connsiteX20" fmla="*/ 2614445 w 12192000"/>
              <a:gd name="connsiteY20" fmla="*/ 1022389 h 2515690"/>
              <a:gd name="connsiteX21" fmla="*/ 2614445 w 12192000"/>
              <a:gd name="connsiteY21" fmla="*/ 1020966 h 2515690"/>
              <a:gd name="connsiteX22" fmla="*/ 2676661 w 12192000"/>
              <a:gd name="connsiteY22" fmla="*/ 1029355 h 2515690"/>
              <a:gd name="connsiteX23" fmla="*/ 2788597 w 12192000"/>
              <a:gd name="connsiteY23" fmla="*/ 1048926 h 2515690"/>
              <a:gd name="connsiteX24" fmla="*/ 2812742 w 12192000"/>
              <a:gd name="connsiteY24" fmla="*/ 1057667 h 2515690"/>
              <a:gd name="connsiteX25" fmla="*/ 2970201 w 12192000"/>
              <a:gd name="connsiteY25" fmla="*/ 949091 h 2515690"/>
              <a:gd name="connsiteX26" fmla="*/ 3030610 w 12192000"/>
              <a:gd name="connsiteY26" fmla="*/ 1049340 h 2515690"/>
              <a:gd name="connsiteX27" fmla="*/ 3058913 w 12192000"/>
              <a:gd name="connsiteY27" fmla="*/ 1048085 h 2515690"/>
              <a:gd name="connsiteX28" fmla="*/ 3072697 w 12192000"/>
              <a:gd name="connsiteY28" fmla="*/ 1045316 h 2515690"/>
              <a:gd name="connsiteX29" fmla="*/ 3083305 w 12192000"/>
              <a:gd name="connsiteY29" fmla="*/ 1040550 h 2515690"/>
              <a:gd name="connsiteX30" fmla="*/ 3125603 w 12192000"/>
              <a:gd name="connsiteY30" fmla="*/ 1004583 h 2515690"/>
              <a:gd name="connsiteX31" fmla="*/ 3385106 w 12192000"/>
              <a:gd name="connsiteY31" fmla="*/ 1042233 h 2515690"/>
              <a:gd name="connsiteX32" fmla="*/ 3424945 w 12192000"/>
              <a:gd name="connsiteY32" fmla="*/ 1065268 h 2515690"/>
              <a:gd name="connsiteX33" fmla="*/ 3436948 w 12192000"/>
              <a:gd name="connsiteY33" fmla="*/ 1068018 h 2515690"/>
              <a:gd name="connsiteX34" fmla="*/ 3466714 w 12192000"/>
              <a:gd name="connsiteY34" fmla="*/ 1063419 h 2515690"/>
              <a:gd name="connsiteX35" fmla="*/ 3550909 w 12192000"/>
              <a:gd name="connsiteY35" fmla="*/ 1044511 h 2515690"/>
              <a:gd name="connsiteX36" fmla="*/ 3555900 w 12192000"/>
              <a:gd name="connsiteY36" fmla="*/ 1041996 h 2515690"/>
              <a:gd name="connsiteX37" fmla="*/ 3625978 w 12192000"/>
              <a:gd name="connsiteY37" fmla="*/ 1023459 h 2515690"/>
              <a:gd name="connsiteX38" fmla="*/ 3632465 w 12192000"/>
              <a:gd name="connsiteY38" fmla="*/ 1023522 h 2515690"/>
              <a:gd name="connsiteX39" fmla="*/ 3649063 w 12192000"/>
              <a:gd name="connsiteY39" fmla="*/ 1018726 h 2515690"/>
              <a:gd name="connsiteX40" fmla="*/ 3805954 w 12192000"/>
              <a:gd name="connsiteY40" fmla="*/ 917517 h 2515690"/>
              <a:gd name="connsiteX41" fmla="*/ 4020506 w 12192000"/>
              <a:gd name="connsiteY41" fmla="*/ 816231 h 2515690"/>
              <a:gd name="connsiteX42" fmla="*/ 4233682 w 12192000"/>
              <a:gd name="connsiteY42" fmla="*/ 799511 h 2515690"/>
              <a:gd name="connsiteX43" fmla="*/ 4306552 w 12192000"/>
              <a:gd name="connsiteY43" fmla="*/ 610207 h 2515690"/>
              <a:gd name="connsiteX44" fmla="*/ 4816604 w 12192000"/>
              <a:gd name="connsiteY44" fmla="*/ 773163 h 2515690"/>
              <a:gd name="connsiteX45" fmla="*/ 4916502 w 12192000"/>
              <a:gd name="connsiteY45" fmla="*/ 788104 h 2515690"/>
              <a:gd name="connsiteX46" fmla="*/ 5224415 w 12192000"/>
              <a:gd name="connsiteY46" fmla="*/ 674418 h 2515690"/>
              <a:gd name="connsiteX47" fmla="*/ 5274077 w 12192000"/>
              <a:gd name="connsiteY47" fmla="*/ 655978 h 2515690"/>
              <a:gd name="connsiteX48" fmla="*/ 5371217 w 12192000"/>
              <a:gd name="connsiteY48" fmla="*/ 614372 h 2515690"/>
              <a:gd name="connsiteX49" fmla="*/ 5364523 w 12192000"/>
              <a:gd name="connsiteY49" fmla="*/ 502501 h 2515690"/>
              <a:gd name="connsiteX50" fmla="*/ 5457871 w 12192000"/>
              <a:gd name="connsiteY50" fmla="*/ 558285 h 2515690"/>
              <a:gd name="connsiteX51" fmla="*/ 5750580 w 12192000"/>
              <a:gd name="connsiteY51" fmla="*/ 663503 h 2515690"/>
              <a:gd name="connsiteX52" fmla="*/ 5976618 w 12192000"/>
              <a:gd name="connsiteY52" fmla="*/ 582652 h 2515690"/>
              <a:gd name="connsiteX53" fmla="*/ 6009346 w 12192000"/>
              <a:gd name="connsiteY53" fmla="*/ 559470 h 2515690"/>
              <a:gd name="connsiteX54" fmla="*/ 6069735 w 12192000"/>
              <a:gd name="connsiteY54" fmla="*/ 587803 h 2515690"/>
              <a:gd name="connsiteX55" fmla="*/ 6270319 w 12192000"/>
              <a:gd name="connsiteY55" fmla="*/ 643982 h 2515690"/>
              <a:gd name="connsiteX56" fmla="*/ 6406781 w 12192000"/>
              <a:gd name="connsiteY56" fmla="*/ 672327 h 2515690"/>
              <a:gd name="connsiteX57" fmla="*/ 6469508 w 12192000"/>
              <a:gd name="connsiteY57" fmla="*/ 708574 h 2515690"/>
              <a:gd name="connsiteX58" fmla="*/ 6515869 w 12192000"/>
              <a:gd name="connsiteY58" fmla="*/ 715738 h 2515690"/>
              <a:gd name="connsiteX59" fmla="*/ 6725938 w 12192000"/>
              <a:gd name="connsiteY59" fmla="*/ 691128 h 2515690"/>
              <a:gd name="connsiteX60" fmla="*/ 6778240 w 12192000"/>
              <a:gd name="connsiteY60" fmla="*/ 678998 h 2515690"/>
              <a:gd name="connsiteX61" fmla="*/ 6806944 w 12192000"/>
              <a:gd name="connsiteY61" fmla="*/ 646178 h 2515690"/>
              <a:gd name="connsiteX62" fmla="*/ 6830632 w 12192000"/>
              <a:gd name="connsiteY62" fmla="*/ 633915 h 2515690"/>
              <a:gd name="connsiteX63" fmla="*/ 6858072 w 12192000"/>
              <a:gd name="connsiteY63" fmla="*/ 646178 h 2515690"/>
              <a:gd name="connsiteX64" fmla="*/ 6891322 w 12192000"/>
              <a:gd name="connsiteY64" fmla="*/ 678998 h 2515690"/>
              <a:gd name="connsiteX65" fmla="*/ 6951905 w 12192000"/>
              <a:gd name="connsiteY65" fmla="*/ 691128 h 2515690"/>
              <a:gd name="connsiteX66" fmla="*/ 7195246 w 12192000"/>
              <a:gd name="connsiteY66" fmla="*/ 715738 h 2515690"/>
              <a:gd name="connsiteX67" fmla="*/ 7248949 w 12192000"/>
              <a:gd name="connsiteY67" fmla="*/ 708574 h 2515690"/>
              <a:gd name="connsiteX68" fmla="*/ 7321609 w 12192000"/>
              <a:gd name="connsiteY68" fmla="*/ 672327 h 2515690"/>
              <a:gd name="connsiteX69" fmla="*/ 7479684 w 12192000"/>
              <a:gd name="connsiteY69" fmla="*/ 643982 h 2515690"/>
              <a:gd name="connsiteX70" fmla="*/ 7712035 w 12192000"/>
              <a:gd name="connsiteY70" fmla="*/ 587803 h 2515690"/>
              <a:gd name="connsiteX71" fmla="*/ 7781987 w 12192000"/>
              <a:gd name="connsiteY71" fmla="*/ 559470 h 2515690"/>
              <a:gd name="connsiteX72" fmla="*/ 7819900 w 12192000"/>
              <a:gd name="connsiteY72" fmla="*/ 582652 h 2515690"/>
              <a:gd name="connsiteX73" fmla="*/ 8081736 w 12192000"/>
              <a:gd name="connsiteY73" fmla="*/ 663503 h 2515690"/>
              <a:gd name="connsiteX74" fmla="*/ 8420801 w 12192000"/>
              <a:gd name="connsiteY74" fmla="*/ 558285 h 2515690"/>
              <a:gd name="connsiteX75" fmla="*/ 8528933 w 12192000"/>
              <a:gd name="connsiteY75" fmla="*/ 502501 h 2515690"/>
              <a:gd name="connsiteX76" fmla="*/ 8521178 w 12192000"/>
              <a:gd name="connsiteY76" fmla="*/ 614372 h 2515690"/>
              <a:gd name="connsiteX77" fmla="*/ 8633702 w 12192000"/>
              <a:gd name="connsiteY77" fmla="*/ 655978 h 2515690"/>
              <a:gd name="connsiteX78" fmla="*/ 8691231 w 12192000"/>
              <a:gd name="connsiteY78" fmla="*/ 674418 h 2515690"/>
              <a:gd name="connsiteX79" fmla="*/ 9047908 w 12192000"/>
              <a:gd name="connsiteY79" fmla="*/ 788104 h 2515690"/>
              <a:gd name="connsiteX80" fmla="*/ 9163628 w 12192000"/>
              <a:gd name="connsiteY80" fmla="*/ 773163 h 2515690"/>
              <a:gd name="connsiteX81" fmla="*/ 9754459 w 12192000"/>
              <a:gd name="connsiteY81" fmla="*/ 610207 h 2515690"/>
              <a:gd name="connsiteX82" fmla="*/ 9838868 w 12192000"/>
              <a:gd name="connsiteY82" fmla="*/ 799511 h 2515690"/>
              <a:gd name="connsiteX83" fmla="*/ 10085808 w 12192000"/>
              <a:gd name="connsiteY83" fmla="*/ 816231 h 2515690"/>
              <a:gd name="connsiteX84" fmla="*/ 10334338 w 12192000"/>
              <a:gd name="connsiteY84" fmla="*/ 917517 h 2515690"/>
              <a:gd name="connsiteX85" fmla="*/ 10516076 w 12192000"/>
              <a:gd name="connsiteY85" fmla="*/ 1018726 h 2515690"/>
              <a:gd name="connsiteX86" fmla="*/ 10535302 w 12192000"/>
              <a:gd name="connsiteY86" fmla="*/ 1023522 h 2515690"/>
              <a:gd name="connsiteX87" fmla="*/ 10542819 w 12192000"/>
              <a:gd name="connsiteY87" fmla="*/ 1023458 h 2515690"/>
              <a:gd name="connsiteX88" fmla="*/ 10623994 w 12192000"/>
              <a:gd name="connsiteY88" fmla="*/ 1041996 h 2515690"/>
              <a:gd name="connsiteX89" fmla="*/ 10629774 w 12192000"/>
              <a:gd name="connsiteY89" fmla="*/ 1044511 h 2515690"/>
              <a:gd name="connsiteX90" fmla="*/ 10727305 w 12192000"/>
              <a:gd name="connsiteY90" fmla="*/ 1063419 h 2515690"/>
              <a:gd name="connsiteX91" fmla="*/ 10761785 w 12192000"/>
              <a:gd name="connsiteY91" fmla="*/ 1068017 h 2515690"/>
              <a:gd name="connsiteX92" fmla="*/ 10775688 w 12192000"/>
              <a:gd name="connsiteY92" fmla="*/ 1065268 h 2515690"/>
              <a:gd name="connsiteX93" fmla="*/ 10821837 w 12192000"/>
              <a:gd name="connsiteY93" fmla="*/ 1042232 h 2515690"/>
              <a:gd name="connsiteX94" fmla="*/ 11122438 w 12192000"/>
              <a:gd name="connsiteY94" fmla="*/ 1004583 h 2515690"/>
              <a:gd name="connsiteX95" fmla="*/ 11171433 w 12192000"/>
              <a:gd name="connsiteY95" fmla="*/ 1040550 h 2515690"/>
              <a:gd name="connsiteX96" fmla="*/ 11183724 w 12192000"/>
              <a:gd name="connsiteY96" fmla="*/ 1045316 h 2515690"/>
              <a:gd name="connsiteX97" fmla="*/ 11199690 w 12192000"/>
              <a:gd name="connsiteY97" fmla="*/ 1048085 h 2515690"/>
              <a:gd name="connsiteX98" fmla="*/ 11232475 w 12192000"/>
              <a:gd name="connsiteY98" fmla="*/ 1049340 h 2515690"/>
              <a:gd name="connsiteX99" fmla="*/ 11302451 w 12192000"/>
              <a:gd name="connsiteY99" fmla="*/ 949091 h 2515690"/>
              <a:gd name="connsiteX100" fmla="*/ 11484849 w 12192000"/>
              <a:gd name="connsiteY100" fmla="*/ 1057667 h 2515690"/>
              <a:gd name="connsiteX101" fmla="*/ 11512818 w 12192000"/>
              <a:gd name="connsiteY101" fmla="*/ 1048926 h 2515690"/>
              <a:gd name="connsiteX102" fmla="*/ 11642481 w 12192000"/>
              <a:gd name="connsiteY102" fmla="*/ 1029355 h 2515690"/>
              <a:gd name="connsiteX103" fmla="*/ 11714551 w 12192000"/>
              <a:gd name="connsiteY103" fmla="*/ 1020966 h 2515690"/>
              <a:gd name="connsiteX104" fmla="*/ 11714551 w 12192000"/>
              <a:gd name="connsiteY104" fmla="*/ 1022389 h 2515690"/>
              <a:gd name="connsiteX105" fmla="*/ 11728519 w 12192000"/>
              <a:gd name="connsiteY105" fmla="*/ 1020975 h 2515690"/>
              <a:gd name="connsiteX106" fmla="*/ 11741691 w 12192000"/>
              <a:gd name="connsiteY106" fmla="*/ 1019651 h 2515690"/>
              <a:gd name="connsiteX107" fmla="*/ 11743999 w 12192000"/>
              <a:gd name="connsiteY107" fmla="*/ 1019424 h 2515690"/>
              <a:gd name="connsiteX108" fmla="*/ 11742709 w 12192000"/>
              <a:gd name="connsiteY108" fmla="*/ 1019549 h 2515690"/>
              <a:gd name="connsiteX109" fmla="*/ 11741691 w 12192000"/>
              <a:gd name="connsiteY109" fmla="*/ 1019651 h 2515690"/>
              <a:gd name="connsiteX110" fmla="*/ 11738529 w 12192000"/>
              <a:gd name="connsiteY110" fmla="*/ 1019963 h 2515690"/>
              <a:gd name="connsiteX111" fmla="*/ 11771791 w 12192000"/>
              <a:gd name="connsiteY111" fmla="*/ 1015977 h 2515690"/>
              <a:gd name="connsiteX112" fmla="*/ 11834157 w 12192000"/>
              <a:gd name="connsiteY112" fmla="*/ 1009499 h 2515690"/>
              <a:gd name="connsiteX113" fmla="*/ 11843354 w 12192000"/>
              <a:gd name="connsiteY113" fmla="*/ 1008273 h 2515690"/>
              <a:gd name="connsiteX114" fmla="*/ 11843354 w 12192000"/>
              <a:gd name="connsiteY114" fmla="*/ 1000151 h 2515690"/>
              <a:gd name="connsiteX115" fmla="*/ 11893955 w 12192000"/>
              <a:gd name="connsiteY115" fmla="*/ 983740 h 2515690"/>
              <a:gd name="connsiteX116" fmla="*/ 11974160 w 12192000"/>
              <a:gd name="connsiteY116" fmla="*/ 920897 h 2515690"/>
              <a:gd name="connsiteX117" fmla="*/ 12143531 w 12192000"/>
              <a:gd name="connsiteY117" fmla="*/ 823664 h 2515690"/>
              <a:gd name="connsiteX118" fmla="*/ 12192000 w 12192000"/>
              <a:gd name="connsiteY118" fmla="*/ 801163 h 2515690"/>
              <a:gd name="connsiteX119" fmla="*/ 12192000 w 12192000"/>
              <a:gd name="connsiteY119" fmla="*/ 2515690 h 2515690"/>
              <a:gd name="connsiteX120" fmla="*/ 0 w 12192000"/>
              <a:gd name="connsiteY120" fmla="*/ 2515690 h 2515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192000" h="2515690">
                <a:moveTo>
                  <a:pt x="0" y="0"/>
                </a:moveTo>
                <a:lnTo>
                  <a:pt x="170442" y="96074"/>
                </a:lnTo>
                <a:cubicBezTo>
                  <a:pt x="323315" y="179510"/>
                  <a:pt x="418777" y="223899"/>
                  <a:pt x="424739" y="224865"/>
                </a:cubicBezTo>
                <a:cubicBezTo>
                  <a:pt x="573781" y="248496"/>
                  <a:pt x="654649" y="314572"/>
                  <a:pt x="748273" y="373939"/>
                </a:cubicBezTo>
                <a:cubicBezTo>
                  <a:pt x="830321" y="425631"/>
                  <a:pt x="917271" y="480784"/>
                  <a:pt x="1037058" y="499994"/>
                </a:cubicBezTo>
                <a:cubicBezTo>
                  <a:pt x="1195925" y="525362"/>
                  <a:pt x="1048105" y="445478"/>
                  <a:pt x="1101312" y="428540"/>
                </a:cubicBezTo>
                <a:cubicBezTo>
                  <a:pt x="1188473" y="458169"/>
                  <a:pt x="1274625" y="505369"/>
                  <a:pt x="1367071" y="516118"/>
                </a:cubicBezTo>
                <a:cubicBezTo>
                  <a:pt x="1701323" y="554463"/>
                  <a:pt x="1964451" y="648887"/>
                  <a:pt x="2189943" y="794533"/>
                </a:cubicBezTo>
                <a:cubicBezTo>
                  <a:pt x="2255082" y="836300"/>
                  <a:pt x="2357481" y="862342"/>
                  <a:pt x="2390329" y="920897"/>
                </a:cubicBezTo>
                <a:cubicBezTo>
                  <a:pt x="2406050" y="949359"/>
                  <a:pt x="2430126" y="969285"/>
                  <a:pt x="2459570" y="983740"/>
                </a:cubicBezTo>
                <a:lnTo>
                  <a:pt x="2503252" y="1000151"/>
                </a:lnTo>
                <a:lnTo>
                  <a:pt x="2503252" y="1008273"/>
                </a:lnTo>
                <a:lnTo>
                  <a:pt x="2511191" y="1009499"/>
                </a:lnTo>
                <a:cubicBezTo>
                  <a:pt x="2529847" y="1011974"/>
                  <a:pt x="2562849" y="1015701"/>
                  <a:pt x="2565029" y="1015977"/>
                </a:cubicBezTo>
                <a:cubicBezTo>
                  <a:pt x="2610845" y="1021778"/>
                  <a:pt x="2601577" y="1020837"/>
                  <a:pt x="2593745" y="1019963"/>
                </a:cubicBezTo>
                <a:lnTo>
                  <a:pt x="2591015" y="1019651"/>
                </a:lnTo>
                <a:lnTo>
                  <a:pt x="2590137" y="1019549"/>
                </a:lnTo>
                <a:cubicBezTo>
                  <a:pt x="2588203" y="1019326"/>
                  <a:pt x="2588125" y="1019321"/>
                  <a:pt x="2589021" y="1019424"/>
                </a:cubicBezTo>
                <a:lnTo>
                  <a:pt x="2591015" y="1019651"/>
                </a:lnTo>
                <a:lnTo>
                  <a:pt x="2602385" y="1020975"/>
                </a:lnTo>
                <a:lnTo>
                  <a:pt x="2614445" y="1022389"/>
                </a:lnTo>
                <a:lnTo>
                  <a:pt x="2614445" y="1020966"/>
                </a:lnTo>
                <a:lnTo>
                  <a:pt x="2676661" y="1029355"/>
                </a:lnTo>
                <a:cubicBezTo>
                  <a:pt x="2715592" y="1034194"/>
                  <a:pt x="2753901" y="1039695"/>
                  <a:pt x="2788597" y="1048926"/>
                </a:cubicBezTo>
                <a:lnTo>
                  <a:pt x="2812742" y="1057667"/>
                </a:lnTo>
                <a:lnTo>
                  <a:pt x="2970201" y="949091"/>
                </a:lnTo>
                <a:cubicBezTo>
                  <a:pt x="3052785" y="982961"/>
                  <a:pt x="2996105" y="1020057"/>
                  <a:pt x="3030610" y="1049340"/>
                </a:cubicBezTo>
                <a:cubicBezTo>
                  <a:pt x="3039005" y="1048442"/>
                  <a:pt x="3049621" y="1048500"/>
                  <a:pt x="3058913" y="1048085"/>
                </a:cubicBezTo>
                <a:lnTo>
                  <a:pt x="3072697" y="1045316"/>
                </a:lnTo>
                <a:lnTo>
                  <a:pt x="3083305" y="1040550"/>
                </a:lnTo>
                <a:lnTo>
                  <a:pt x="3125603" y="1004583"/>
                </a:lnTo>
                <a:cubicBezTo>
                  <a:pt x="3221669" y="925596"/>
                  <a:pt x="3242489" y="937564"/>
                  <a:pt x="3385106" y="1042233"/>
                </a:cubicBezTo>
                <a:cubicBezTo>
                  <a:pt x="3399403" y="1052670"/>
                  <a:pt x="3412529" y="1060209"/>
                  <a:pt x="3424945" y="1065268"/>
                </a:cubicBezTo>
                <a:lnTo>
                  <a:pt x="3436948" y="1068018"/>
                </a:lnTo>
                <a:lnTo>
                  <a:pt x="3466714" y="1063419"/>
                </a:lnTo>
                <a:lnTo>
                  <a:pt x="3550909" y="1044511"/>
                </a:lnTo>
                <a:lnTo>
                  <a:pt x="3555900" y="1041996"/>
                </a:lnTo>
                <a:cubicBezTo>
                  <a:pt x="3573827" y="1033454"/>
                  <a:pt x="3594382" y="1025941"/>
                  <a:pt x="3625978" y="1023459"/>
                </a:cubicBezTo>
                <a:lnTo>
                  <a:pt x="3632465" y="1023522"/>
                </a:lnTo>
                <a:lnTo>
                  <a:pt x="3649063" y="1018726"/>
                </a:lnTo>
                <a:cubicBezTo>
                  <a:pt x="3741849" y="989371"/>
                  <a:pt x="3810578" y="953657"/>
                  <a:pt x="3805954" y="917517"/>
                </a:cubicBezTo>
                <a:cubicBezTo>
                  <a:pt x="4031729" y="953901"/>
                  <a:pt x="4031729" y="953901"/>
                  <a:pt x="4020506" y="816231"/>
                </a:cubicBezTo>
                <a:cubicBezTo>
                  <a:pt x="4171643" y="865324"/>
                  <a:pt x="4206308" y="864422"/>
                  <a:pt x="4233682" y="799511"/>
                </a:cubicBezTo>
                <a:cubicBezTo>
                  <a:pt x="4260226" y="737017"/>
                  <a:pt x="4254728" y="668575"/>
                  <a:pt x="4306552" y="610207"/>
                </a:cubicBezTo>
                <a:cubicBezTo>
                  <a:pt x="4495313" y="657923"/>
                  <a:pt x="4699922" y="667347"/>
                  <a:pt x="4816604" y="773163"/>
                </a:cubicBezTo>
                <a:cubicBezTo>
                  <a:pt x="4834734" y="789836"/>
                  <a:pt x="4890507" y="799946"/>
                  <a:pt x="4916502" y="788104"/>
                </a:cubicBezTo>
                <a:cubicBezTo>
                  <a:pt x="5013526" y="746101"/>
                  <a:pt x="5238129" y="796871"/>
                  <a:pt x="5224415" y="674418"/>
                </a:cubicBezTo>
                <a:cubicBezTo>
                  <a:pt x="5223051" y="659300"/>
                  <a:pt x="5240524" y="644890"/>
                  <a:pt x="5274077" y="655978"/>
                </a:cubicBezTo>
                <a:cubicBezTo>
                  <a:pt x="5388582" y="694066"/>
                  <a:pt x="5367022" y="644784"/>
                  <a:pt x="5371217" y="614372"/>
                </a:cubicBezTo>
                <a:cubicBezTo>
                  <a:pt x="5375856" y="577567"/>
                  <a:pt x="5319010" y="537578"/>
                  <a:pt x="5364523" y="502501"/>
                </a:cubicBezTo>
                <a:cubicBezTo>
                  <a:pt x="5425408" y="508891"/>
                  <a:pt x="5433299" y="538191"/>
                  <a:pt x="5457871" y="558285"/>
                </a:cubicBezTo>
                <a:cubicBezTo>
                  <a:pt x="5530352" y="617005"/>
                  <a:pt x="5609566" y="664386"/>
                  <a:pt x="5750580" y="663503"/>
                </a:cubicBezTo>
                <a:cubicBezTo>
                  <a:pt x="5864519" y="662926"/>
                  <a:pt x="5966527" y="666650"/>
                  <a:pt x="5976618" y="582652"/>
                </a:cubicBezTo>
                <a:cubicBezTo>
                  <a:pt x="5978145" y="569455"/>
                  <a:pt x="5990792" y="562346"/>
                  <a:pt x="6009346" y="559470"/>
                </a:cubicBezTo>
                <a:cubicBezTo>
                  <a:pt x="6030639" y="568485"/>
                  <a:pt x="6052592" y="577083"/>
                  <a:pt x="6069735" y="587803"/>
                </a:cubicBezTo>
                <a:cubicBezTo>
                  <a:pt x="6126182" y="623812"/>
                  <a:pt x="6196945" y="634730"/>
                  <a:pt x="6270319" y="643982"/>
                </a:cubicBezTo>
                <a:cubicBezTo>
                  <a:pt x="6317101" y="649940"/>
                  <a:pt x="6363466" y="657107"/>
                  <a:pt x="6406781" y="672327"/>
                </a:cubicBezTo>
                <a:cubicBezTo>
                  <a:pt x="6433586" y="681598"/>
                  <a:pt x="6454928" y="693402"/>
                  <a:pt x="6469508" y="708574"/>
                </a:cubicBezTo>
                <a:cubicBezTo>
                  <a:pt x="6482729" y="721786"/>
                  <a:pt x="6496225" y="725422"/>
                  <a:pt x="6515869" y="715738"/>
                </a:cubicBezTo>
                <a:cubicBezTo>
                  <a:pt x="6572200" y="688353"/>
                  <a:pt x="6639257" y="676241"/>
                  <a:pt x="6725938" y="691128"/>
                </a:cubicBezTo>
                <a:cubicBezTo>
                  <a:pt x="6752109" y="695629"/>
                  <a:pt x="6772625" y="691505"/>
                  <a:pt x="6778240" y="678998"/>
                </a:cubicBezTo>
                <a:cubicBezTo>
                  <a:pt x="6784286" y="665981"/>
                  <a:pt x="6794269" y="655280"/>
                  <a:pt x="6806944" y="646178"/>
                </a:cubicBezTo>
                <a:lnTo>
                  <a:pt x="6830632" y="633915"/>
                </a:lnTo>
                <a:lnTo>
                  <a:pt x="6858072" y="646178"/>
                </a:lnTo>
                <a:cubicBezTo>
                  <a:pt x="6872754" y="655280"/>
                  <a:pt x="6884317" y="665981"/>
                  <a:pt x="6891322" y="678998"/>
                </a:cubicBezTo>
                <a:cubicBezTo>
                  <a:pt x="6897826" y="691505"/>
                  <a:pt x="6921592" y="695629"/>
                  <a:pt x="6951905" y="691128"/>
                </a:cubicBezTo>
                <a:cubicBezTo>
                  <a:pt x="7052317" y="676241"/>
                  <a:pt x="7129994" y="688353"/>
                  <a:pt x="7195246" y="715738"/>
                </a:cubicBezTo>
                <a:cubicBezTo>
                  <a:pt x="7217999" y="725422"/>
                  <a:pt x="7233634" y="721786"/>
                  <a:pt x="7248949" y="708574"/>
                </a:cubicBezTo>
                <a:cubicBezTo>
                  <a:pt x="7265838" y="693402"/>
                  <a:pt x="7290560" y="681598"/>
                  <a:pt x="7321609" y="672327"/>
                </a:cubicBezTo>
                <a:cubicBezTo>
                  <a:pt x="7371785" y="657107"/>
                  <a:pt x="7425493" y="649940"/>
                  <a:pt x="7479684" y="643982"/>
                </a:cubicBezTo>
                <a:cubicBezTo>
                  <a:pt x="7564679" y="634730"/>
                  <a:pt x="7646649" y="623812"/>
                  <a:pt x="7712035" y="587803"/>
                </a:cubicBezTo>
                <a:cubicBezTo>
                  <a:pt x="7731892" y="577083"/>
                  <a:pt x="7757322" y="568485"/>
                  <a:pt x="7781987" y="559470"/>
                </a:cubicBezTo>
                <a:cubicBezTo>
                  <a:pt x="7803481" y="562346"/>
                  <a:pt x="7818130" y="569455"/>
                  <a:pt x="7819900" y="582652"/>
                </a:cubicBezTo>
                <a:cubicBezTo>
                  <a:pt x="7831588" y="666650"/>
                  <a:pt x="7949751" y="662926"/>
                  <a:pt x="8081736" y="663503"/>
                </a:cubicBezTo>
                <a:cubicBezTo>
                  <a:pt x="8245081" y="664386"/>
                  <a:pt x="8336842" y="617005"/>
                  <a:pt x="8420801" y="558285"/>
                </a:cubicBezTo>
                <a:cubicBezTo>
                  <a:pt x="8449265" y="538191"/>
                  <a:pt x="8458404" y="508890"/>
                  <a:pt x="8528933" y="502501"/>
                </a:cubicBezTo>
                <a:cubicBezTo>
                  <a:pt x="8581654" y="537578"/>
                  <a:pt x="8515805" y="577567"/>
                  <a:pt x="8521178" y="614372"/>
                </a:cubicBezTo>
                <a:cubicBezTo>
                  <a:pt x="8526038" y="644784"/>
                  <a:pt x="8501063" y="694066"/>
                  <a:pt x="8633702" y="655978"/>
                </a:cubicBezTo>
                <a:cubicBezTo>
                  <a:pt x="8672570" y="644890"/>
                  <a:pt x="8692811" y="659300"/>
                  <a:pt x="8691231" y="674418"/>
                </a:cubicBezTo>
                <a:cubicBezTo>
                  <a:pt x="8675345" y="796871"/>
                  <a:pt x="8935518" y="746101"/>
                  <a:pt x="9047908" y="788104"/>
                </a:cubicBezTo>
                <a:cubicBezTo>
                  <a:pt x="9078021" y="799946"/>
                  <a:pt x="9142627" y="789836"/>
                  <a:pt x="9163628" y="773163"/>
                </a:cubicBezTo>
                <a:cubicBezTo>
                  <a:pt x="9298789" y="667347"/>
                  <a:pt x="9535801" y="657923"/>
                  <a:pt x="9754459" y="610207"/>
                </a:cubicBezTo>
                <a:cubicBezTo>
                  <a:pt x="9814490" y="668575"/>
                  <a:pt x="9808123" y="737017"/>
                  <a:pt x="9838868" y="799511"/>
                </a:cubicBezTo>
                <a:cubicBezTo>
                  <a:pt x="9870579" y="864422"/>
                  <a:pt x="9910733" y="865324"/>
                  <a:pt x="10085808" y="816231"/>
                </a:cubicBezTo>
                <a:cubicBezTo>
                  <a:pt x="10072804" y="953901"/>
                  <a:pt x="10072804" y="953901"/>
                  <a:pt x="10334338" y="917517"/>
                </a:cubicBezTo>
                <a:cubicBezTo>
                  <a:pt x="10328982" y="953657"/>
                  <a:pt x="10408594" y="989371"/>
                  <a:pt x="10516076" y="1018726"/>
                </a:cubicBezTo>
                <a:lnTo>
                  <a:pt x="10535302" y="1023522"/>
                </a:lnTo>
                <a:lnTo>
                  <a:pt x="10542819" y="1023458"/>
                </a:lnTo>
                <a:cubicBezTo>
                  <a:pt x="10579419" y="1025941"/>
                  <a:pt x="10603227" y="1033454"/>
                  <a:pt x="10623994" y="1041996"/>
                </a:cubicBezTo>
                <a:lnTo>
                  <a:pt x="10629774" y="1044511"/>
                </a:lnTo>
                <a:lnTo>
                  <a:pt x="10727305" y="1063419"/>
                </a:lnTo>
                <a:lnTo>
                  <a:pt x="10761785" y="1068017"/>
                </a:lnTo>
                <a:lnTo>
                  <a:pt x="10775688" y="1065268"/>
                </a:lnTo>
                <a:cubicBezTo>
                  <a:pt x="10790070" y="1060209"/>
                  <a:pt x="10805275" y="1052670"/>
                  <a:pt x="10821837" y="1042232"/>
                </a:cubicBezTo>
                <a:cubicBezTo>
                  <a:pt x="10987041" y="937564"/>
                  <a:pt x="11011156" y="925596"/>
                  <a:pt x="11122438" y="1004583"/>
                </a:cubicBezTo>
                <a:lnTo>
                  <a:pt x="11171433" y="1040550"/>
                </a:lnTo>
                <a:lnTo>
                  <a:pt x="11183724" y="1045316"/>
                </a:lnTo>
                <a:lnTo>
                  <a:pt x="11199690" y="1048085"/>
                </a:lnTo>
                <a:cubicBezTo>
                  <a:pt x="11210452" y="1048499"/>
                  <a:pt x="11222752" y="1048442"/>
                  <a:pt x="11232475" y="1049340"/>
                </a:cubicBezTo>
                <a:cubicBezTo>
                  <a:pt x="11272445" y="1020057"/>
                  <a:pt x="11206789" y="982961"/>
                  <a:pt x="11302451" y="949091"/>
                </a:cubicBezTo>
                <a:lnTo>
                  <a:pt x="11484849" y="1057667"/>
                </a:lnTo>
                <a:lnTo>
                  <a:pt x="11512818" y="1048926"/>
                </a:lnTo>
                <a:cubicBezTo>
                  <a:pt x="11553007" y="1039695"/>
                  <a:pt x="11597385" y="1034194"/>
                  <a:pt x="11642481" y="1029355"/>
                </a:cubicBezTo>
                <a:lnTo>
                  <a:pt x="11714551" y="1020966"/>
                </a:lnTo>
                <a:lnTo>
                  <a:pt x="11714551" y="1022389"/>
                </a:lnTo>
                <a:lnTo>
                  <a:pt x="11728519" y="1020975"/>
                </a:lnTo>
                <a:lnTo>
                  <a:pt x="11741691" y="1019651"/>
                </a:lnTo>
                <a:lnTo>
                  <a:pt x="11743999" y="1019424"/>
                </a:lnTo>
                <a:cubicBezTo>
                  <a:pt x="11745037" y="1019320"/>
                  <a:pt x="11744948" y="1019326"/>
                  <a:pt x="11742709" y="1019549"/>
                </a:cubicBezTo>
                <a:lnTo>
                  <a:pt x="11741691" y="1019651"/>
                </a:lnTo>
                <a:lnTo>
                  <a:pt x="11738529" y="1019963"/>
                </a:lnTo>
                <a:cubicBezTo>
                  <a:pt x="11729455" y="1020837"/>
                  <a:pt x="11718720" y="1021778"/>
                  <a:pt x="11771791" y="1015977"/>
                </a:cubicBezTo>
                <a:cubicBezTo>
                  <a:pt x="11774317" y="1015701"/>
                  <a:pt x="11812546" y="1011974"/>
                  <a:pt x="11834157" y="1009499"/>
                </a:cubicBezTo>
                <a:lnTo>
                  <a:pt x="11843354" y="1008273"/>
                </a:lnTo>
                <a:lnTo>
                  <a:pt x="11843354" y="1000151"/>
                </a:lnTo>
                <a:lnTo>
                  <a:pt x="11893955" y="983740"/>
                </a:lnTo>
                <a:cubicBezTo>
                  <a:pt x="11928061" y="969285"/>
                  <a:pt x="11955951" y="949359"/>
                  <a:pt x="11974160" y="920897"/>
                </a:cubicBezTo>
                <a:cubicBezTo>
                  <a:pt x="12002698" y="876981"/>
                  <a:pt x="12076554" y="851353"/>
                  <a:pt x="12143531" y="823664"/>
                </a:cubicBezTo>
                <a:lnTo>
                  <a:pt x="12192000" y="801163"/>
                </a:lnTo>
                <a:lnTo>
                  <a:pt x="12192000" y="2515690"/>
                </a:lnTo>
                <a:lnTo>
                  <a:pt x="0" y="251569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65101C-0533-4B25-7F0D-F1BCE7758E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930275"/>
          </a:xfrm>
        </p:spPr>
        <p:txBody>
          <a:bodyPr>
            <a:normAutofit/>
          </a:bodyPr>
          <a:lstStyle/>
          <a:p>
            <a:r>
              <a:rPr lang="en-US" b="1" dirty="0" err="1">
                <a:solidFill>
                  <a:schemeClr val="tx2"/>
                </a:solidFill>
              </a:rPr>
              <a:t>SMM</a:t>
            </a:r>
            <a:r>
              <a:rPr lang="en-US" b="1" dirty="0">
                <a:solidFill>
                  <a:schemeClr val="tx2"/>
                </a:solidFill>
              </a:rPr>
              <a:t> among Patients with Hemorrhage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EE9D61F-3C83-986C-4420-0DFDDB986B2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55997950"/>
              </p:ext>
            </p:extLst>
          </p:nvPr>
        </p:nvGraphicFramePr>
        <p:xfrm>
          <a:off x="838200" y="2011363"/>
          <a:ext cx="10515600" cy="416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4470549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8953E74-D241-4DDF-8508-F0365EA13A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C3C901A-B2F4-4A3C-BCDD-7C8D587ECA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0" y="0"/>
            <a:ext cx="12192000" cy="2371134"/>
          </a:xfrm>
          <a:custGeom>
            <a:avLst/>
            <a:gdLst>
              <a:gd name="connsiteX0" fmla="*/ 0 w 12192000"/>
              <a:gd name="connsiteY0" fmla="*/ 0 h 2515690"/>
              <a:gd name="connsiteX1" fmla="*/ 170442 w 12192000"/>
              <a:gd name="connsiteY1" fmla="*/ 96074 h 2515690"/>
              <a:gd name="connsiteX2" fmla="*/ 424739 w 12192000"/>
              <a:gd name="connsiteY2" fmla="*/ 224865 h 2515690"/>
              <a:gd name="connsiteX3" fmla="*/ 748273 w 12192000"/>
              <a:gd name="connsiteY3" fmla="*/ 373939 h 2515690"/>
              <a:gd name="connsiteX4" fmla="*/ 1037058 w 12192000"/>
              <a:gd name="connsiteY4" fmla="*/ 499994 h 2515690"/>
              <a:gd name="connsiteX5" fmla="*/ 1101312 w 12192000"/>
              <a:gd name="connsiteY5" fmla="*/ 428540 h 2515690"/>
              <a:gd name="connsiteX6" fmla="*/ 1367071 w 12192000"/>
              <a:gd name="connsiteY6" fmla="*/ 516118 h 2515690"/>
              <a:gd name="connsiteX7" fmla="*/ 2189943 w 12192000"/>
              <a:gd name="connsiteY7" fmla="*/ 794533 h 2515690"/>
              <a:gd name="connsiteX8" fmla="*/ 2390329 w 12192000"/>
              <a:gd name="connsiteY8" fmla="*/ 920897 h 2515690"/>
              <a:gd name="connsiteX9" fmla="*/ 2459570 w 12192000"/>
              <a:gd name="connsiteY9" fmla="*/ 983740 h 2515690"/>
              <a:gd name="connsiteX10" fmla="*/ 2503252 w 12192000"/>
              <a:gd name="connsiteY10" fmla="*/ 1000151 h 2515690"/>
              <a:gd name="connsiteX11" fmla="*/ 2503252 w 12192000"/>
              <a:gd name="connsiteY11" fmla="*/ 1008273 h 2515690"/>
              <a:gd name="connsiteX12" fmla="*/ 2511191 w 12192000"/>
              <a:gd name="connsiteY12" fmla="*/ 1009499 h 2515690"/>
              <a:gd name="connsiteX13" fmla="*/ 2565029 w 12192000"/>
              <a:gd name="connsiteY13" fmla="*/ 1015977 h 2515690"/>
              <a:gd name="connsiteX14" fmla="*/ 2593745 w 12192000"/>
              <a:gd name="connsiteY14" fmla="*/ 1019963 h 2515690"/>
              <a:gd name="connsiteX15" fmla="*/ 2591015 w 12192000"/>
              <a:gd name="connsiteY15" fmla="*/ 1019651 h 2515690"/>
              <a:gd name="connsiteX16" fmla="*/ 2590137 w 12192000"/>
              <a:gd name="connsiteY16" fmla="*/ 1019549 h 2515690"/>
              <a:gd name="connsiteX17" fmla="*/ 2589021 w 12192000"/>
              <a:gd name="connsiteY17" fmla="*/ 1019424 h 2515690"/>
              <a:gd name="connsiteX18" fmla="*/ 2591015 w 12192000"/>
              <a:gd name="connsiteY18" fmla="*/ 1019651 h 2515690"/>
              <a:gd name="connsiteX19" fmla="*/ 2602385 w 12192000"/>
              <a:gd name="connsiteY19" fmla="*/ 1020975 h 2515690"/>
              <a:gd name="connsiteX20" fmla="*/ 2614445 w 12192000"/>
              <a:gd name="connsiteY20" fmla="*/ 1022389 h 2515690"/>
              <a:gd name="connsiteX21" fmla="*/ 2614445 w 12192000"/>
              <a:gd name="connsiteY21" fmla="*/ 1020966 h 2515690"/>
              <a:gd name="connsiteX22" fmla="*/ 2676661 w 12192000"/>
              <a:gd name="connsiteY22" fmla="*/ 1029355 h 2515690"/>
              <a:gd name="connsiteX23" fmla="*/ 2788597 w 12192000"/>
              <a:gd name="connsiteY23" fmla="*/ 1048926 h 2515690"/>
              <a:gd name="connsiteX24" fmla="*/ 2812742 w 12192000"/>
              <a:gd name="connsiteY24" fmla="*/ 1057667 h 2515690"/>
              <a:gd name="connsiteX25" fmla="*/ 2970201 w 12192000"/>
              <a:gd name="connsiteY25" fmla="*/ 949091 h 2515690"/>
              <a:gd name="connsiteX26" fmla="*/ 3030610 w 12192000"/>
              <a:gd name="connsiteY26" fmla="*/ 1049340 h 2515690"/>
              <a:gd name="connsiteX27" fmla="*/ 3058913 w 12192000"/>
              <a:gd name="connsiteY27" fmla="*/ 1048085 h 2515690"/>
              <a:gd name="connsiteX28" fmla="*/ 3072697 w 12192000"/>
              <a:gd name="connsiteY28" fmla="*/ 1045316 h 2515690"/>
              <a:gd name="connsiteX29" fmla="*/ 3083305 w 12192000"/>
              <a:gd name="connsiteY29" fmla="*/ 1040550 h 2515690"/>
              <a:gd name="connsiteX30" fmla="*/ 3125603 w 12192000"/>
              <a:gd name="connsiteY30" fmla="*/ 1004583 h 2515690"/>
              <a:gd name="connsiteX31" fmla="*/ 3385106 w 12192000"/>
              <a:gd name="connsiteY31" fmla="*/ 1042233 h 2515690"/>
              <a:gd name="connsiteX32" fmla="*/ 3424945 w 12192000"/>
              <a:gd name="connsiteY32" fmla="*/ 1065268 h 2515690"/>
              <a:gd name="connsiteX33" fmla="*/ 3436948 w 12192000"/>
              <a:gd name="connsiteY33" fmla="*/ 1068018 h 2515690"/>
              <a:gd name="connsiteX34" fmla="*/ 3466714 w 12192000"/>
              <a:gd name="connsiteY34" fmla="*/ 1063419 h 2515690"/>
              <a:gd name="connsiteX35" fmla="*/ 3550909 w 12192000"/>
              <a:gd name="connsiteY35" fmla="*/ 1044511 h 2515690"/>
              <a:gd name="connsiteX36" fmla="*/ 3555900 w 12192000"/>
              <a:gd name="connsiteY36" fmla="*/ 1041996 h 2515690"/>
              <a:gd name="connsiteX37" fmla="*/ 3625978 w 12192000"/>
              <a:gd name="connsiteY37" fmla="*/ 1023459 h 2515690"/>
              <a:gd name="connsiteX38" fmla="*/ 3632465 w 12192000"/>
              <a:gd name="connsiteY38" fmla="*/ 1023522 h 2515690"/>
              <a:gd name="connsiteX39" fmla="*/ 3649063 w 12192000"/>
              <a:gd name="connsiteY39" fmla="*/ 1018726 h 2515690"/>
              <a:gd name="connsiteX40" fmla="*/ 3805954 w 12192000"/>
              <a:gd name="connsiteY40" fmla="*/ 917517 h 2515690"/>
              <a:gd name="connsiteX41" fmla="*/ 4020506 w 12192000"/>
              <a:gd name="connsiteY41" fmla="*/ 816231 h 2515690"/>
              <a:gd name="connsiteX42" fmla="*/ 4233682 w 12192000"/>
              <a:gd name="connsiteY42" fmla="*/ 799511 h 2515690"/>
              <a:gd name="connsiteX43" fmla="*/ 4306552 w 12192000"/>
              <a:gd name="connsiteY43" fmla="*/ 610207 h 2515690"/>
              <a:gd name="connsiteX44" fmla="*/ 4816604 w 12192000"/>
              <a:gd name="connsiteY44" fmla="*/ 773163 h 2515690"/>
              <a:gd name="connsiteX45" fmla="*/ 4916502 w 12192000"/>
              <a:gd name="connsiteY45" fmla="*/ 788104 h 2515690"/>
              <a:gd name="connsiteX46" fmla="*/ 5224415 w 12192000"/>
              <a:gd name="connsiteY46" fmla="*/ 674418 h 2515690"/>
              <a:gd name="connsiteX47" fmla="*/ 5274077 w 12192000"/>
              <a:gd name="connsiteY47" fmla="*/ 655978 h 2515690"/>
              <a:gd name="connsiteX48" fmla="*/ 5371217 w 12192000"/>
              <a:gd name="connsiteY48" fmla="*/ 614372 h 2515690"/>
              <a:gd name="connsiteX49" fmla="*/ 5364523 w 12192000"/>
              <a:gd name="connsiteY49" fmla="*/ 502501 h 2515690"/>
              <a:gd name="connsiteX50" fmla="*/ 5457871 w 12192000"/>
              <a:gd name="connsiteY50" fmla="*/ 558285 h 2515690"/>
              <a:gd name="connsiteX51" fmla="*/ 5750580 w 12192000"/>
              <a:gd name="connsiteY51" fmla="*/ 663503 h 2515690"/>
              <a:gd name="connsiteX52" fmla="*/ 5976618 w 12192000"/>
              <a:gd name="connsiteY52" fmla="*/ 582652 h 2515690"/>
              <a:gd name="connsiteX53" fmla="*/ 6009346 w 12192000"/>
              <a:gd name="connsiteY53" fmla="*/ 559470 h 2515690"/>
              <a:gd name="connsiteX54" fmla="*/ 6069735 w 12192000"/>
              <a:gd name="connsiteY54" fmla="*/ 587803 h 2515690"/>
              <a:gd name="connsiteX55" fmla="*/ 6270319 w 12192000"/>
              <a:gd name="connsiteY55" fmla="*/ 643982 h 2515690"/>
              <a:gd name="connsiteX56" fmla="*/ 6406781 w 12192000"/>
              <a:gd name="connsiteY56" fmla="*/ 672327 h 2515690"/>
              <a:gd name="connsiteX57" fmla="*/ 6469508 w 12192000"/>
              <a:gd name="connsiteY57" fmla="*/ 708574 h 2515690"/>
              <a:gd name="connsiteX58" fmla="*/ 6515869 w 12192000"/>
              <a:gd name="connsiteY58" fmla="*/ 715738 h 2515690"/>
              <a:gd name="connsiteX59" fmla="*/ 6725938 w 12192000"/>
              <a:gd name="connsiteY59" fmla="*/ 691128 h 2515690"/>
              <a:gd name="connsiteX60" fmla="*/ 6778240 w 12192000"/>
              <a:gd name="connsiteY60" fmla="*/ 678998 h 2515690"/>
              <a:gd name="connsiteX61" fmla="*/ 6806944 w 12192000"/>
              <a:gd name="connsiteY61" fmla="*/ 646178 h 2515690"/>
              <a:gd name="connsiteX62" fmla="*/ 6830632 w 12192000"/>
              <a:gd name="connsiteY62" fmla="*/ 633915 h 2515690"/>
              <a:gd name="connsiteX63" fmla="*/ 6858072 w 12192000"/>
              <a:gd name="connsiteY63" fmla="*/ 646178 h 2515690"/>
              <a:gd name="connsiteX64" fmla="*/ 6891322 w 12192000"/>
              <a:gd name="connsiteY64" fmla="*/ 678998 h 2515690"/>
              <a:gd name="connsiteX65" fmla="*/ 6951905 w 12192000"/>
              <a:gd name="connsiteY65" fmla="*/ 691128 h 2515690"/>
              <a:gd name="connsiteX66" fmla="*/ 7195246 w 12192000"/>
              <a:gd name="connsiteY66" fmla="*/ 715738 h 2515690"/>
              <a:gd name="connsiteX67" fmla="*/ 7248949 w 12192000"/>
              <a:gd name="connsiteY67" fmla="*/ 708574 h 2515690"/>
              <a:gd name="connsiteX68" fmla="*/ 7321609 w 12192000"/>
              <a:gd name="connsiteY68" fmla="*/ 672327 h 2515690"/>
              <a:gd name="connsiteX69" fmla="*/ 7479684 w 12192000"/>
              <a:gd name="connsiteY69" fmla="*/ 643982 h 2515690"/>
              <a:gd name="connsiteX70" fmla="*/ 7712035 w 12192000"/>
              <a:gd name="connsiteY70" fmla="*/ 587803 h 2515690"/>
              <a:gd name="connsiteX71" fmla="*/ 7781987 w 12192000"/>
              <a:gd name="connsiteY71" fmla="*/ 559470 h 2515690"/>
              <a:gd name="connsiteX72" fmla="*/ 7819900 w 12192000"/>
              <a:gd name="connsiteY72" fmla="*/ 582652 h 2515690"/>
              <a:gd name="connsiteX73" fmla="*/ 8081736 w 12192000"/>
              <a:gd name="connsiteY73" fmla="*/ 663503 h 2515690"/>
              <a:gd name="connsiteX74" fmla="*/ 8420801 w 12192000"/>
              <a:gd name="connsiteY74" fmla="*/ 558285 h 2515690"/>
              <a:gd name="connsiteX75" fmla="*/ 8528933 w 12192000"/>
              <a:gd name="connsiteY75" fmla="*/ 502501 h 2515690"/>
              <a:gd name="connsiteX76" fmla="*/ 8521178 w 12192000"/>
              <a:gd name="connsiteY76" fmla="*/ 614372 h 2515690"/>
              <a:gd name="connsiteX77" fmla="*/ 8633702 w 12192000"/>
              <a:gd name="connsiteY77" fmla="*/ 655978 h 2515690"/>
              <a:gd name="connsiteX78" fmla="*/ 8691231 w 12192000"/>
              <a:gd name="connsiteY78" fmla="*/ 674418 h 2515690"/>
              <a:gd name="connsiteX79" fmla="*/ 9047908 w 12192000"/>
              <a:gd name="connsiteY79" fmla="*/ 788104 h 2515690"/>
              <a:gd name="connsiteX80" fmla="*/ 9163628 w 12192000"/>
              <a:gd name="connsiteY80" fmla="*/ 773163 h 2515690"/>
              <a:gd name="connsiteX81" fmla="*/ 9754459 w 12192000"/>
              <a:gd name="connsiteY81" fmla="*/ 610207 h 2515690"/>
              <a:gd name="connsiteX82" fmla="*/ 9838868 w 12192000"/>
              <a:gd name="connsiteY82" fmla="*/ 799511 h 2515690"/>
              <a:gd name="connsiteX83" fmla="*/ 10085808 w 12192000"/>
              <a:gd name="connsiteY83" fmla="*/ 816231 h 2515690"/>
              <a:gd name="connsiteX84" fmla="*/ 10334338 w 12192000"/>
              <a:gd name="connsiteY84" fmla="*/ 917517 h 2515690"/>
              <a:gd name="connsiteX85" fmla="*/ 10516076 w 12192000"/>
              <a:gd name="connsiteY85" fmla="*/ 1018726 h 2515690"/>
              <a:gd name="connsiteX86" fmla="*/ 10535302 w 12192000"/>
              <a:gd name="connsiteY86" fmla="*/ 1023522 h 2515690"/>
              <a:gd name="connsiteX87" fmla="*/ 10542819 w 12192000"/>
              <a:gd name="connsiteY87" fmla="*/ 1023458 h 2515690"/>
              <a:gd name="connsiteX88" fmla="*/ 10623994 w 12192000"/>
              <a:gd name="connsiteY88" fmla="*/ 1041996 h 2515690"/>
              <a:gd name="connsiteX89" fmla="*/ 10629774 w 12192000"/>
              <a:gd name="connsiteY89" fmla="*/ 1044511 h 2515690"/>
              <a:gd name="connsiteX90" fmla="*/ 10727305 w 12192000"/>
              <a:gd name="connsiteY90" fmla="*/ 1063419 h 2515690"/>
              <a:gd name="connsiteX91" fmla="*/ 10761785 w 12192000"/>
              <a:gd name="connsiteY91" fmla="*/ 1068017 h 2515690"/>
              <a:gd name="connsiteX92" fmla="*/ 10775688 w 12192000"/>
              <a:gd name="connsiteY92" fmla="*/ 1065268 h 2515690"/>
              <a:gd name="connsiteX93" fmla="*/ 10821837 w 12192000"/>
              <a:gd name="connsiteY93" fmla="*/ 1042232 h 2515690"/>
              <a:gd name="connsiteX94" fmla="*/ 11122438 w 12192000"/>
              <a:gd name="connsiteY94" fmla="*/ 1004583 h 2515690"/>
              <a:gd name="connsiteX95" fmla="*/ 11171433 w 12192000"/>
              <a:gd name="connsiteY95" fmla="*/ 1040550 h 2515690"/>
              <a:gd name="connsiteX96" fmla="*/ 11183724 w 12192000"/>
              <a:gd name="connsiteY96" fmla="*/ 1045316 h 2515690"/>
              <a:gd name="connsiteX97" fmla="*/ 11199690 w 12192000"/>
              <a:gd name="connsiteY97" fmla="*/ 1048085 h 2515690"/>
              <a:gd name="connsiteX98" fmla="*/ 11232475 w 12192000"/>
              <a:gd name="connsiteY98" fmla="*/ 1049340 h 2515690"/>
              <a:gd name="connsiteX99" fmla="*/ 11302451 w 12192000"/>
              <a:gd name="connsiteY99" fmla="*/ 949091 h 2515690"/>
              <a:gd name="connsiteX100" fmla="*/ 11484849 w 12192000"/>
              <a:gd name="connsiteY100" fmla="*/ 1057667 h 2515690"/>
              <a:gd name="connsiteX101" fmla="*/ 11512818 w 12192000"/>
              <a:gd name="connsiteY101" fmla="*/ 1048926 h 2515690"/>
              <a:gd name="connsiteX102" fmla="*/ 11642481 w 12192000"/>
              <a:gd name="connsiteY102" fmla="*/ 1029355 h 2515690"/>
              <a:gd name="connsiteX103" fmla="*/ 11714551 w 12192000"/>
              <a:gd name="connsiteY103" fmla="*/ 1020966 h 2515690"/>
              <a:gd name="connsiteX104" fmla="*/ 11714551 w 12192000"/>
              <a:gd name="connsiteY104" fmla="*/ 1022389 h 2515690"/>
              <a:gd name="connsiteX105" fmla="*/ 11728519 w 12192000"/>
              <a:gd name="connsiteY105" fmla="*/ 1020975 h 2515690"/>
              <a:gd name="connsiteX106" fmla="*/ 11741691 w 12192000"/>
              <a:gd name="connsiteY106" fmla="*/ 1019651 h 2515690"/>
              <a:gd name="connsiteX107" fmla="*/ 11743999 w 12192000"/>
              <a:gd name="connsiteY107" fmla="*/ 1019424 h 2515690"/>
              <a:gd name="connsiteX108" fmla="*/ 11742709 w 12192000"/>
              <a:gd name="connsiteY108" fmla="*/ 1019549 h 2515690"/>
              <a:gd name="connsiteX109" fmla="*/ 11741691 w 12192000"/>
              <a:gd name="connsiteY109" fmla="*/ 1019651 h 2515690"/>
              <a:gd name="connsiteX110" fmla="*/ 11738529 w 12192000"/>
              <a:gd name="connsiteY110" fmla="*/ 1019963 h 2515690"/>
              <a:gd name="connsiteX111" fmla="*/ 11771791 w 12192000"/>
              <a:gd name="connsiteY111" fmla="*/ 1015977 h 2515690"/>
              <a:gd name="connsiteX112" fmla="*/ 11834157 w 12192000"/>
              <a:gd name="connsiteY112" fmla="*/ 1009499 h 2515690"/>
              <a:gd name="connsiteX113" fmla="*/ 11843354 w 12192000"/>
              <a:gd name="connsiteY113" fmla="*/ 1008273 h 2515690"/>
              <a:gd name="connsiteX114" fmla="*/ 11843354 w 12192000"/>
              <a:gd name="connsiteY114" fmla="*/ 1000151 h 2515690"/>
              <a:gd name="connsiteX115" fmla="*/ 11893955 w 12192000"/>
              <a:gd name="connsiteY115" fmla="*/ 983740 h 2515690"/>
              <a:gd name="connsiteX116" fmla="*/ 11974160 w 12192000"/>
              <a:gd name="connsiteY116" fmla="*/ 920897 h 2515690"/>
              <a:gd name="connsiteX117" fmla="*/ 12143531 w 12192000"/>
              <a:gd name="connsiteY117" fmla="*/ 823664 h 2515690"/>
              <a:gd name="connsiteX118" fmla="*/ 12192000 w 12192000"/>
              <a:gd name="connsiteY118" fmla="*/ 801163 h 2515690"/>
              <a:gd name="connsiteX119" fmla="*/ 12192000 w 12192000"/>
              <a:gd name="connsiteY119" fmla="*/ 2515690 h 2515690"/>
              <a:gd name="connsiteX120" fmla="*/ 0 w 12192000"/>
              <a:gd name="connsiteY120" fmla="*/ 2515690 h 2515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192000" h="2515690">
                <a:moveTo>
                  <a:pt x="0" y="0"/>
                </a:moveTo>
                <a:lnTo>
                  <a:pt x="170442" y="96074"/>
                </a:lnTo>
                <a:cubicBezTo>
                  <a:pt x="323315" y="179510"/>
                  <a:pt x="418777" y="223899"/>
                  <a:pt x="424739" y="224865"/>
                </a:cubicBezTo>
                <a:cubicBezTo>
                  <a:pt x="573781" y="248496"/>
                  <a:pt x="654649" y="314572"/>
                  <a:pt x="748273" y="373939"/>
                </a:cubicBezTo>
                <a:cubicBezTo>
                  <a:pt x="830321" y="425631"/>
                  <a:pt x="917271" y="480784"/>
                  <a:pt x="1037058" y="499994"/>
                </a:cubicBezTo>
                <a:cubicBezTo>
                  <a:pt x="1195925" y="525362"/>
                  <a:pt x="1048105" y="445478"/>
                  <a:pt x="1101312" y="428540"/>
                </a:cubicBezTo>
                <a:cubicBezTo>
                  <a:pt x="1188473" y="458169"/>
                  <a:pt x="1274625" y="505369"/>
                  <a:pt x="1367071" y="516118"/>
                </a:cubicBezTo>
                <a:cubicBezTo>
                  <a:pt x="1701323" y="554463"/>
                  <a:pt x="1964451" y="648887"/>
                  <a:pt x="2189943" y="794533"/>
                </a:cubicBezTo>
                <a:cubicBezTo>
                  <a:pt x="2255082" y="836300"/>
                  <a:pt x="2357481" y="862342"/>
                  <a:pt x="2390329" y="920897"/>
                </a:cubicBezTo>
                <a:cubicBezTo>
                  <a:pt x="2406050" y="949359"/>
                  <a:pt x="2430126" y="969285"/>
                  <a:pt x="2459570" y="983740"/>
                </a:cubicBezTo>
                <a:lnTo>
                  <a:pt x="2503252" y="1000151"/>
                </a:lnTo>
                <a:lnTo>
                  <a:pt x="2503252" y="1008273"/>
                </a:lnTo>
                <a:lnTo>
                  <a:pt x="2511191" y="1009499"/>
                </a:lnTo>
                <a:cubicBezTo>
                  <a:pt x="2529847" y="1011974"/>
                  <a:pt x="2562849" y="1015701"/>
                  <a:pt x="2565029" y="1015977"/>
                </a:cubicBezTo>
                <a:cubicBezTo>
                  <a:pt x="2610845" y="1021778"/>
                  <a:pt x="2601577" y="1020837"/>
                  <a:pt x="2593745" y="1019963"/>
                </a:cubicBezTo>
                <a:lnTo>
                  <a:pt x="2591015" y="1019651"/>
                </a:lnTo>
                <a:lnTo>
                  <a:pt x="2590137" y="1019549"/>
                </a:lnTo>
                <a:cubicBezTo>
                  <a:pt x="2588203" y="1019326"/>
                  <a:pt x="2588125" y="1019321"/>
                  <a:pt x="2589021" y="1019424"/>
                </a:cubicBezTo>
                <a:lnTo>
                  <a:pt x="2591015" y="1019651"/>
                </a:lnTo>
                <a:lnTo>
                  <a:pt x="2602385" y="1020975"/>
                </a:lnTo>
                <a:lnTo>
                  <a:pt x="2614445" y="1022389"/>
                </a:lnTo>
                <a:lnTo>
                  <a:pt x="2614445" y="1020966"/>
                </a:lnTo>
                <a:lnTo>
                  <a:pt x="2676661" y="1029355"/>
                </a:lnTo>
                <a:cubicBezTo>
                  <a:pt x="2715592" y="1034194"/>
                  <a:pt x="2753901" y="1039695"/>
                  <a:pt x="2788597" y="1048926"/>
                </a:cubicBezTo>
                <a:lnTo>
                  <a:pt x="2812742" y="1057667"/>
                </a:lnTo>
                <a:lnTo>
                  <a:pt x="2970201" y="949091"/>
                </a:lnTo>
                <a:cubicBezTo>
                  <a:pt x="3052785" y="982961"/>
                  <a:pt x="2996105" y="1020057"/>
                  <a:pt x="3030610" y="1049340"/>
                </a:cubicBezTo>
                <a:cubicBezTo>
                  <a:pt x="3039005" y="1048442"/>
                  <a:pt x="3049621" y="1048500"/>
                  <a:pt x="3058913" y="1048085"/>
                </a:cubicBezTo>
                <a:lnTo>
                  <a:pt x="3072697" y="1045316"/>
                </a:lnTo>
                <a:lnTo>
                  <a:pt x="3083305" y="1040550"/>
                </a:lnTo>
                <a:lnTo>
                  <a:pt x="3125603" y="1004583"/>
                </a:lnTo>
                <a:cubicBezTo>
                  <a:pt x="3221669" y="925596"/>
                  <a:pt x="3242489" y="937564"/>
                  <a:pt x="3385106" y="1042233"/>
                </a:cubicBezTo>
                <a:cubicBezTo>
                  <a:pt x="3399403" y="1052670"/>
                  <a:pt x="3412529" y="1060209"/>
                  <a:pt x="3424945" y="1065268"/>
                </a:cubicBezTo>
                <a:lnTo>
                  <a:pt x="3436948" y="1068018"/>
                </a:lnTo>
                <a:lnTo>
                  <a:pt x="3466714" y="1063419"/>
                </a:lnTo>
                <a:lnTo>
                  <a:pt x="3550909" y="1044511"/>
                </a:lnTo>
                <a:lnTo>
                  <a:pt x="3555900" y="1041996"/>
                </a:lnTo>
                <a:cubicBezTo>
                  <a:pt x="3573827" y="1033454"/>
                  <a:pt x="3594382" y="1025941"/>
                  <a:pt x="3625978" y="1023459"/>
                </a:cubicBezTo>
                <a:lnTo>
                  <a:pt x="3632465" y="1023522"/>
                </a:lnTo>
                <a:lnTo>
                  <a:pt x="3649063" y="1018726"/>
                </a:lnTo>
                <a:cubicBezTo>
                  <a:pt x="3741849" y="989371"/>
                  <a:pt x="3810578" y="953657"/>
                  <a:pt x="3805954" y="917517"/>
                </a:cubicBezTo>
                <a:cubicBezTo>
                  <a:pt x="4031729" y="953901"/>
                  <a:pt x="4031729" y="953901"/>
                  <a:pt x="4020506" y="816231"/>
                </a:cubicBezTo>
                <a:cubicBezTo>
                  <a:pt x="4171643" y="865324"/>
                  <a:pt x="4206308" y="864422"/>
                  <a:pt x="4233682" y="799511"/>
                </a:cubicBezTo>
                <a:cubicBezTo>
                  <a:pt x="4260226" y="737017"/>
                  <a:pt x="4254728" y="668575"/>
                  <a:pt x="4306552" y="610207"/>
                </a:cubicBezTo>
                <a:cubicBezTo>
                  <a:pt x="4495313" y="657923"/>
                  <a:pt x="4699922" y="667347"/>
                  <a:pt x="4816604" y="773163"/>
                </a:cubicBezTo>
                <a:cubicBezTo>
                  <a:pt x="4834734" y="789836"/>
                  <a:pt x="4890507" y="799946"/>
                  <a:pt x="4916502" y="788104"/>
                </a:cubicBezTo>
                <a:cubicBezTo>
                  <a:pt x="5013526" y="746101"/>
                  <a:pt x="5238129" y="796871"/>
                  <a:pt x="5224415" y="674418"/>
                </a:cubicBezTo>
                <a:cubicBezTo>
                  <a:pt x="5223051" y="659300"/>
                  <a:pt x="5240524" y="644890"/>
                  <a:pt x="5274077" y="655978"/>
                </a:cubicBezTo>
                <a:cubicBezTo>
                  <a:pt x="5388582" y="694066"/>
                  <a:pt x="5367022" y="644784"/>
                  <a:pt x="5371217" y="614372"/>
                </a:cubicBezTo>
                <a:cubicBezTo>
                  <a:pt x="5375856" y="577567"/>
                  <a:pt x="5319010" y="537578"/>
                  <a:pt x="5364523" y="502501"/>
                </a:cubicBezTo>
                <a:cubicBezTo>
                  <a:pt x="5425408" y="508891"/>
                  <a:pt x="5433299" y="538191"/>
                  <a:pt x="5457871" y="558285"/>
                </a:cubicBezTo>
                <a:cubicBezTo>
                  <a:pt x="5530352" y="617005"/>
                  <a:pt x="5609566" y="664386"/>
                  <a:pt x="5750580" y="663503"/>
                </a:cubicBezTo>
                <a:cubicBezTo>
                  <a:pt x="5864519" y="662926"/>
                  <a:pt x="5966527" y="666650"/>
                  <a:pt x="5976618" y="582652"/>
                </a:cubicBezTo>
                <a:cubicBezTo>
                  <a:pt x="5978145" y="569455"/>
                  <a:pt x="5990792" y="562346"/>
                  <a:pt x="6009346" y="559470"/>
                </a:cubicBezTo>
                <a:cubicBezTo>
                  <a:pt x="6030639" y="568485"/>
                  <a:pt x="6052592" y="577083"/>
                  <a:pt x="6069735" y="587803"/>
                </a:cubicBezTo>
                <a:cubicBezTo>
                  <a:pt x="6126182" y="623812"/>
                  <a:pt x="6196945" y="634730"/>
                  <a:pt x="6270319" y="643982"/>
                </a:cubicBezTo>
                <a:cubicBezTo>
                  <a:pt x="6317101" y="649940"/>
                  <a:pt x="6363466" y="657107"/>
                  <a:pt x="6406781" y="672327"/>
                </a:cubicBezTo>
                <a:cubicBezTo>
                  <a:pt x="6433586" y="681598"/>
                  <a:pt x="6454928" y="693402"/>
                  <a:pt x="6469508" y="708574"/>
                </a:cubicBezTo>
                <a:cubicBezTo>
                  <a:pt x="6482729" y="721786"/>
                  <a:pt x="6496225" y="725422"/>
                  <a:pt x="6515869" y="715738"/>
                </a:cubicBezTo>
                <a:cubicBezTo>
                  <a:pt x="6572200" y="688353"/>
                  <a:pt x="6639257" y="676241"/>
                  <a:pt x="6725938" y="691128"/>
                </a:cubicBezTo>
                <a:cubicBezTo>
                  <a:pt x="6752109" y="695629"/>
                  <a:pt x="6772625" y="691505"/>
                  <a:pt x="6778240" y="678998"/>
                </a:cubicBezTo>
                <a:cubicBezTo>
                  <a:pt x="6784286" y="665981"/>
                  <a:pt x="6794269" y="655280"/>
                  <a:pt x="6806944" y="646178"/>
                </a:cubicBezTo>
                <a:lnTo>
                  <a:pt x="6830632" y="633915"/>
                </a:lnTo>
                <a:lnTo>
                  <a:pt x="6858072" y="646178"/>
                </a:lnTo>
                <a:cubicBezTo>
                  <a:pt x="6872754" y="655280"/>
                  <a:pt x="6884317" y="665981"/>
                  <a:pt x="6891322" y="678998"/>
                </a:cubicBezTo>
                <a:cubicBezTo>
                  <a:pt x="6897826" y="691505"/>
                  <a:pt x="6921592" y="695629"/>
                  <a:pt x="6951905" y="691128"/>
                </a:cubicBezTo>
                <a:cubicBezTo>
                  <a:pt x="7052317" y="676241"/>
                  <a:pt x="7129994" y="688353"/>
                  <a:pt x="7195246" y="715738"/>
                </a:cubicBezTo>
                <a:cubicBezTo>
                  <a:pt x="7217999" y="725422"/>
                  <a:pt x="7233634" y="721786"/>
                  <a:pt x="7248949" y="708574"/>
                </a:cubicBezTo>
                <a:cubicBezTo>
                  <a:pt x="7265838" y="693402"/>
                  <a:pt x="7290560" y="681598"/>
                  <a:pt x="7321609" y="672327"/>
                </a:cubicBezTo>
                <a:cubicBezTo>
                  <a:pt x="7371785" y="657107"/>
                  <a:pt x="7425493" y="649940"/>
                  <a:pt x="7479684" y="643982"/>
                </a:cubicBezTo>
                <a:cubicBezTo>
                  <a:pt x="7564679" y="634730"/>
                  <a:pt x="7646649" y="623812"/>
                  <a:pt x="7712035" y="587803"/>
                </a:cubicBezTo>
                <a:cubicBezTo>
                  <a:pt x="7731892" y="577083"/>
                  <a:pt x="7757322" y="568485"/>
                  <a:pt x="7781987" y="559470"/>
                </a:cubicBezTo>
                <a:cubicBezTo>
                  <a:pt x="7803481" y="562346"/>
                  <a:pt x="7818130" y="569455"/>
                  <a:pt x="7819900" y="582652"/>
                </a:cubicBezTo>
                <a:cubicBezTo>
                  <a:pt x="7831588" y="666650"/>
                  <a:pt x="7949751" y="662926"/>
                  <a:pt x="8081736" y="663503"/>
                </a:cubicBezTo>
                <a:cubicBezTo>
                  <a:pt x="8245081" y="664386"/>
                  <a:pt x="8336842" y="617005"/>
                  <a:pt x="8420801" y="558285"/>
                </a:cubicBezTo>
                <a:cubicBezTo>
                  <a:pt x="8449265" y="538191"/>
                  <a:pt x="8458404" y="508890"/>
                  <a:pt x="8528933" y="502501"/>
                </a:cubicBezTo>
                <a:cubicBezTo>
                  <a:pt x="8581654" y="537578"/>
                  <a:pt x="8515805" y="577567"/>
                  <a:pt x="8521178" y="614372"/>
                </a:cubicBezTo>
                <a:cubicBezTo>
                  <a:pt x="8526038" y="644784"/>
                  <a:pt x="8501063" y="694066"/>
                  <a:pt x="8633702" y="655978"/>
                </a:cubicBezTo>
                <a:cubicBezTo>
                  <a:pt x="8672570" y="644890"/>
                  <a:pt x="8692811" y="659300"/>
                  <a:pt x="8691231" y="674418"/>
                </a:cubicBezTo>
                <a:cubicBezTo>
                  <a:pt x="8675345" y="796871"/>
                  <a:pt x="8935518" y="746101"/>
                  <a:pt x="9047908" y="788104"/>
                </a:cubicBezTo>
                <a:cubicBezTo>
                  <a:pt x="9078021" y="799946"/>
                  <a:pt x="9142627" y="789836"/>
                  <a:pt x="9163628" y="773163"/>
                </a:cubicBezTo>
                <a:cubicBezTo>
                  <a:pt x="9298789" y="667347"/>
                  <a:pt x="9535801" y="657923"/>
                  <a:pt x="9754459" y="610207"/>
                </a:cubicBezTo>
                <a:cubicBezTo>
                  <a:pt x="9814490" y="668575"/>
                  <a:pt x="9808123" y="737017"/>
                  <a:pt x="9838868" y="799511"/>
                </a:cubicBezTo>
                <a:cubicBezTo>
                  <a:pt x="9870579" y="864422"/>
                  <a:pt x="9910733" y="865324"/>
                  <a:pt x="10085808" y="816231"/>
                </a:cubicBezTo>
                <a:cubicBezTo>
                  <a:pt x="10072804" y="953901"/>
                  <a:pt x="10072804" y="953901"/>
                  <a:pt x="10334338" y="917517"/>
                </a:cubicBezTo>
                <a:cubicBezTo>
                  <a:pt x="10328982" y="953657"/>
                  <a:pt x="10408594" y="989371"/>
                  <a:pt x="10516076" y="1018726"/>
                </a:cubicBezTo>
                <a:lnTo>
                  <a:pt x="10535302" y="1023522"/>
                </a:lnTo>
                <a:lnTo>
                  <a:pt x="10542819" y="1023458"/>
                </a:lnTo>
                <a:cubicBezTo>
                  <a:pt x="10579419" y="1025941"/>
                  <a:pt x="10603227" y="1033454"/>
                  <a:pt x="10623994" y="1041996"/>
                </a:cubicBezTo>
                <a:lnTo>
                  <a:pt x="10629774" y="1044511"/>
                </a:lnTo>
                <a:lnTo>
                  <a:pt x="10727305" y="1063419"/>
                </a:lnTo>
                <a:lnTo>
                  <a:pt x="10761785" y="1068017"/>
                </a:lnTo>
                <a:lnTo>
                  <a:pt x="10775688" y="1065268"/>
                </a:lnTo>
                <a:cubicBezTo>
                  <a:pt x="10790070" y="1060209"/>
                  <a:pt x="10805275" y="1052670"/>
                  <a:pt x="10821837" y="1042232"/>
                </a:cubicBezTo>
                <a:cubicBezTo>
                  <a:pt x="10987041" y="937564"/>
                  <a:pt x="11011156" y="925596"/>
                  <a:pt x="11122438" y="1004583"/>
                </a:cubicBezTo>
                <a:lnTo>
                  <a:pt x="11171433" y="1040550"/>
                </a:lnTo>
                <a:lnTo>
                  <a:pt x="11183724" y="1045316"/>
                </a:lnTo>
                <a:lnTo>
                  <a:pt x="11199690" y="1048085"/>
                </a:lnTo>
                <a:cubicBezTo>
                  <a:pt x="11210452" y="1048499"/>
                  <a:pt x="11222752" y="1048442"/>
                  <a:pt x="11232475" y="1049340"/>
                </a:cubicBezTo>
                <a:cubicBezTo>
                  <a:pt x="11272445" y="1020057"/>
                  <a:pt x="11206789" y="982961"/>
                  <a:pt x="11302451" y="949091"/>
                </a:cubicBezTo>
                <a:lnTo>
                  <a:pt x="11484849" y="1057667"/>
                </a:lnTo>
                <a:lnTo>
                  <a:pt x="11512818" y="1048926"/>
                </a:lnTo>
                <a:cubicBezTo>
                  <a:pt x="11553007" y="1039695"/>
                  <a:pt x="11597385" y="1034194"/>
                  <a:pt x="11642481" y="1029355"/>
                </a:cubicBezTo>
                <a:lnTo>
                  <a:pt x="11714551" y="1020966"/>
                </a:lnTo>
                <a:lnTo>
                  <a:pt x="11714551" y="1022389"/>
                </a:lnTo>
                <a:lnTo>
                  <a:pt x="11728519" y="1020975"/>
                </a:lnTo>
                <a:lnTo>
                  <a:pt x="11741691" y="1019651"/>
                </a:lnTo>
                <a:lnTo>
                  <a:pt x="11743999" y="1019424"/>
                </a:lnTo>
                <a:cubicBezTo>
                  <a:pt x="11745037" y="1019320"/>
                  <a:pt x="11744948" y="1019326"/>
                  <a:pt x="11742709" y="1019549"/>
                </a:cubicBezTo>
                <a:lnTo>
                  <a:pt x="11741691" y="1019651"/>
                </a:lnTo>
                <a:lnTo>
                  <a:pt x="11738529" y="1019963"/>
                </a:lnTo>
                <a:cubicBezTo>
                  <a:pt x="11729455" y="1020837"/>
                  <a:pt x="11718720" y="1021778"/>
                  <a:pt x="11771791" y="1015977"/>
                </a:cubicBezTo>
                <a:cubicBezTo>
                  <a:pt x="11774317" y="1015701"/>
                  <a:pt x="11812546" y="1011974"/>
                  <a:pt x="11834157" y="1009499"/>
                </a:cubicBezTo>
                <a:lnTo>
                  <a:pt x="11843354" y="1008273"/>
                </a:lnTo>
                <a:lnTo>
                  <a:pt x="11843354" y="1000151"/>
                </a:lnTo>
                <a:lnTo>
                  <a:pt x="11893955" y="983740"/>
                </a:lnTo>
                <a:cubicBezTo>
                  <a:pt x="11928061" y="969285"/>
                  <a:pt x="11955951" y="949359"/>
                  <a:pt x="11974160" y="920897"/>
                </a:cubicBezTo>
                <a:cubicBezTo>
                  <a:pt x="12002698" y="876981"/>
                  <a:pt x="12076554" y="851353"/>
                  <a:pt x="12143531" y="823664"/>
                </a:cubicBezTo>
                <a:lnTo>
                  <a:pt x="12192000" y="801163"/>
                </a:lnTo>
                <a:lnTo>
                  <a:pt x="12192000" y="2515690"/>
                </a:lnTo>
                <a:lnTo>
                  <a:pt x="0" y="2515690"/>
                </a:ln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65101C-0533-4B25-7F0D-F1BCE7758E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930275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Risk Assessment on Admission 2018-2023*</a:t>
            </a:r>
          </a:p>
        </p:txBody>
      </p:sp>
      <p:graphicFrame>
        <p:nvGraphicFramePr>
          <p:cNvPr id="5" name="Content Placeholder 5">
            <a:extLst>
              <a:ext uri="{FF2B5EF4-FFF2-40B4-BE49-F238E27FC236}">
                <a16:creationId xmlns:a16="http://schemas.microsoft.com/office/drawing/2014/main" id="{5F02338C-CD35-8668-3288-2C61149BD36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41008378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9030F3B7-CC6C-0CC2-1A0C-82FEB0945EE3}"/>
              </a:ext>
            </a:extLst>
          </p:cNvPr>
          <p:cNvSpPr txBox="1"/>
          <p:nvPr/>
        </p:nvSpPr>
        <p:spPr>
          <a:xfrm>
            <a:off x="427514" y="6283792"/>
            <a:ext cx="11198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1F213A"/>
                </a:solidFill>
              </a:rPr>
              <a:t>*through November 2023</a:t>
            </a:r>
          </a:p>
        </p:txBody>
      </p:sp>
    </p:spTree>
    <p:extLst>
      <p:ext uri="{BB962C8B-B14F-4D97-AF65-F5344CB8AC3E}">
        <p14:creationId xmlns:p14="http://schemas.microsoft.com/office/powerpoint/2010/main" val="98050131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7FF47CB7-972F-479F-A36D-9E72D26EC8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D153B68-5844-490D-8E67-F616D6D72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11766176" cy="2061837"/>
          </a:xfrm>
          <a:custGeom>
            <a:avLst/>
            <a:gdLst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13657 w 10768629"/>
              <a:gd name="connsiteY144" fmla="*/ 1730706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84330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10768629" h="1978172">
                <a:moveTo>
                  <a:pt x="0" y="0"/>
                </a:moveTo>
                <a:lnTo>
                  <a:pt x="10768629" y="0"/>
                </a:lnTo>
                <a:lnTo>
                  <a:pt x="10733254" y="31439"/>
                </a:lnTo>
                <a:lnTo>
                  <a:pt x="10727085" y="37910"/>
                </a:lnTo>
                <a:cubicBezTo>
                  <a:pt x="10712973" y="56080"/>
                  <a:pt x="10699457" y="78430"/>
                  <a:pt x="10675953" y="68623"/>
                </a:cubicBezTo>
                <a:cubicBezTo>
                  <a:pt x="10685972" y="89202"/>
                  <a:pt x="10641629" y="69781"/>
                  <a:pt x="10637091" y="90361"/>
                </a:cubicBezTo>
                <a:cubicBezTo>
                  <a:pt x="10635214" y="107005"/>
                  <a:pt x="10621323" y="104993"/>
                  <a:pt x="10610971" y="110764"/>
                </a:cubicBezTo>
                <a:cubicBezTo>
                  <a:pt x="10603980" y="127568"/>
                  <a:pt x="10551417" y="141180"/>
                  <a:pt x="10532872" y="138028"/>
                </a:cubicBezTo>
                <a:cubicBezTo>
                  <a:pt x="10480300" y="119072"/>
                  <a:pt x="10440532" y="186296"/>
                  <a:pt x="10398558" y="172911"/>
                </a:cubicBezTo>
                <a:cubicBezTo>
                  <a:pt x="10387708" y="174114"/>
                  <a:pt x="10378792" y="177646"/>
                  <a:pt x="10371128" y="182609"/>
                </a:cubicBezTo>
                <a:lnTo>
                  <a:pt x="10352178" y="199976"/>
                </a:lnTo>
                <a:lnTo>
                  <a:pt x="10351815" y="211879"/>
                </a:lnTo>
                <a:lnTo>
                  <a:pt x="10337471" y="218661"/>
                </a:lnTo>
                <a:lnTo>
                  <a:pt x="10334625" y="222351"/>
                </a:lnTo>
                <a:cubicBezTo>
                  <a:pt x="10321108" y="225227"/>
                  <a:pt x="10278615" y="228401"/>
                  <a:pt x="10256365" y="235917"/>
                </a:cubicBezTo>
                <a:cubicBezTo>
                  <a:pt x="10218136" y="258033"/>
                  <a:pt x="10224552" y="209685"/>
                  <a:pt x="10201127" y="267448"/>
                </a:cubicBezTo>
                <a:cubicBezTo>
                  <a:pt x="10121320" y="273476"/>
                  <a:pt x="10040763" y="345580"/>
                  <a:pt x="9961218" y="326720"/>
                </a:cubicBezTo>
                <a:cubicBezTo>
                  <a:pt x="9980173" y="341621"/>
                  <a:pt x="9883038" y="318484"/>
                  <a:pt x="9859715" y="355698"/>
                </a:cubicBezTo>
                <a:cubicBezTo>
                  <a:pt x="9812822" y="367758"/>
                  <a:pt x="9752089" y="383830"/>
                  <a:pt x="9679867" y="399081"/>
                </a:cubicBezTo>
                <a:cubicBezTo>
                  <a:pt x="9618357" y="415668"/>
                  <a:pt x="9525492" y="446315"/>
                  <a:pt x="9490654" y="455225"/>
                </a:cubicBezTo>
                <a:lnTo>
                  <a:pt x="9470837" y="452539"/>
                </a:lnTo>
                <a:lnTo>
                  <a:pt x="9469082" y="454891"/>
                </a:lnTo>
                <a:cubicBezTo>
                  <a:pt x="9460057" y="461184"/>
                  <a:pt x="9453495" y="461729"/>
                  <a:pt x="9448038" y="459733"/>
                </a:cubicBezTo>
                <a:lnTo>
                  <a:pt x="9396821" y="455795"/>
                </a:lnTo>
                <a:lnTo>
                  <a:pt x="9392197" y="459796"/>
                </a:lnTo>
                <a:lnTo>
                  <a:pt x="9347994" y="464462"/>
                </a:lnTo>
                <a:cubicBezTo>
                  <a:pt x="9347959" y="465155"/>
                  <a:pt x="9347925" y="465846"/>
                  <a:pt x="9347889" y="466539"/>
                </a:cubicBezTo>
                <a:cubicBezTo>
                  <a:pt x="9346648" y="471307"/>
                  <a:pt x="9343831" y="475025"/>
                  <a:pt x="9337639" y="476654"/>
                </a:cubicBezTo>
                <a:cubicBezTo>
                  <a:pt x="9354547" y="503661"/>
                  <a:pt x="9307720" y="510631"/>
                  <a:pt x="9287964" y="513052"/>
                </a:cubicBezTo>
                <a:cubicBezTo>
                  <a:pt x="9269905" y="526173"/>
                  <a:pt x="9245386" y="544358"/>
                  <a:pt x="9229283" y="555377"/>
                </a:cubicBezTo>
                <a:lnTo>
                  <a:pt x="9220274" y="557502"/>
                </a:lnTo>
                <a:cubicBezTo>
                  <a:pt x="9220250" y="557668"/>
                  <a:pt x="9220226" y="557835"/>
                  <a:pt x="9220202" y="558001"/>
                </a:cubicBezTo>
                <a:cubicBezTo>
                  <a:pt x="9218468" y="559434"/>
                  <a:pt x="9215591" y="560497"/>
                  <a:pt x="9210908" y="561147"/>
                </a:cubicBezTo>
                <a:lnTo>
                  <a:pt x="9186374" y="565502"/>
                </a:lnTo>
                <a:lnTo>
                  <a:pt x="9181058" y="569943"/>
                </a:lnTo>
                <a:lnTo>
                  <a:pt x="9167549" y="584727"/>
                </a:lnTo>
                <a:lnTo>
                  <a:pt x="9149110" y="598906"/>
                </a:lnTo>
                <a:cubicBezTo>
                  <a:pt x="9133575" y="594395"/>
                  <a:pt x="9087390" y="636567"/>
                  <a:pt x="9078556" y="644039"/>
                </a:cubicBezTo>
                <a:lnTo>
                  <a:pt x="8996399" y="690055"/>
                </a:lnTo>
                <a:cubicBezTo>
                  <a:pt x="8913147" y="777045"/>
                  <a:pt x="8867993" y="772591"/>
                  <a:pt x="8803791" y="813860"/>
                </a:cubicBezTo>
                <a:cubicBezTo>
                  <a:pt x="8745270" y="819906"/>
                  <a:pt x="8690049" y="823612"/>
                  <a:pt x="8636202" y="848463"/>
                </a:cubicBezTo>
                <a:cubicBezTo>
                  <a:pt x="8594799" y="860014"/>
                  <a:pt x="8568613" y="864779"/>
                  <a:pt x="8555372" y="883171"/>
                </a:cubicBezTo>
                <a:lnTo>
                  <a:pt x="8507229" y="901665"/>
                </a:lnTo>
                <a:lnTo>
                  <a:pt x="8428473" y="927985"/>
                </a:lnTo>
                <a:cubicBezTo>
                  <a:pt x="8428287" y="929817"/>
                  <a:pt x="8428100" y="931648"/>
                  <a:pt x="8427914" y="933480"/>
                </a:cubicBezTo>
                <a:lnTo>
                  <a:pt x="8420327" y="941984"/>
                </a:lnTo>
                <a:lnTo>
                  <a:pt x="8394729" y="948347"/>
                </a:lnTo>
                <a:lnTo>
                  <a:pt x="8380548" y="987916"/>
                </a:lnTo>
                <a:lnTo>
                  <a:pt x="8375330" y="965444"/>
                </a:lnTo>
                <a:cubicBezTo>
                  <a:pt x="8372375" y="964202"/>
                  <a:pt x="8344433" y="977378"/>
                  <a:pt x="8340796" y="980522"/>
                </a:cubicBezTo>
                <a:cubicBezTo>
                  <a:pt x="8328292" y="982128"/>
                  <a:pt x="8319237" y="991089"/>
                  <a:pt x="8304438" y="996739"/>
                </a:cubicBezTo>
                <a:cubicBezTo>
                  <a:pt x="8297193" y="1005683"/>
                  <a:pt x="8289328" y="1014568"/>
                  <a:pt x="8280929" y="1023089"/>
                </a:cubicBezTo>
                <a:lnTo>
                  <a:pt x="8275760" y="1027772"/>
                </a:lnTo>
                <a:lnTo>
                  <a:pt x="8275478" y="1027605"/>
                </a:lnTo>
                <a:cubicBezTo>
                  <a:pt x="8273970" y="1028076"/>
                  <a:pt x="8251461" y="1029408"/>
                  <a:pt x="8249003" y="1032033"/>
                </a:cubicBezTo>
                <a:lnTo>
                  <a:pt x="8203836" y="1037347"/>
                </a:lnTo>
                <a:cubicBezTo>
                  <a:pt x="8172789" y="1049890"/>
                  <a:pt x="8148166" y="1034625"/>
                  <a:pt x="8122936" y="1063113"/>
                </a:cubicBezTo>
                <a:cubicBezTo>
                  <a:pt x="8093850" y="1074757"/>
                  <a:pt x="8066781" y="1075350"/>
                  <a:pt x="8043658" y="1092746"/>
                </a:cubicBezTo>
                <a:cubicBezTo>
                  <a:pt x="8032157" y="1089174"/>
                  <a:pt x="8022145" y="1089998"/>
                  <a:pt x="8015351" y="1105478"/>
                </a:cubicBezTo>
                <a:cubicBezTo>
                  <a:pt x="7987544" y="1113006"/>
                  <a:pt x="7977708" y="1099152"/>
                  <a:pt x="7963145" y="1119346"/>
                </a:cubicBezTo>
                <a:cubicBezTo>
                  <a:pt x="7942622" y="1098880"/>
                  <a:pt x="7943760" y="1109516"/>
                  <a:pt x="7938145" y="1120225"/>
                </a:cubicBezTo>
                <a:lnTo>
                  <a:pt x="7937238" y="1121204"/>
                </a:lnTo>
                <a:lnTo>
                  <a:pt x="7934398" y="1118240"/>
                </a:lnTo>
                <a:lnTo>
                  <a:pt x="7918248" y="1124371"/>
                </a:lnTo>
                <a:lnTo>
                  <a:pt x="7914119" y="1127653"/>
                </a:lnTo>
                <a:cubicBezTo>
                  <a:pt x="7911201" y="1129547"/>
                  <a:pt x="7909169" y="1130331"/>
                  <a:pt x="7907658" y="1130350"/>
                </a:cubicBezTo>
                <a:lnTo>
                  <a:pt x="7907434" y="1130103"/>
                </a:lnTo>
                <a:lnTo>
                  <a:pt x="7901508" y="1133245"/>
                </a:lnTo>
                <a:cubicBezTo>
                  <a:pt x="7891644" y="1139271"/>
                  <a:pt x="7882185" y="1145815"/>
                  <a:pt x="7873287" y="1152609"/>
                </a:cubicBezTo>
                <a:cubicBezTo>
                  <a:pt x="7864672" y="1141906"/>
                  <a:pt x="7845199" y="1159242"/>
                  <a:pt x="7834833" y="1153868"/>
                </a:cubicBezTo>
                <a:lnTo>
                  <a:pt x="7828661" y="1139994"/>
                </a:lnTo>
                <a:lnTo>
                  <a:pt x="7823966" y="1143178"/>
                </a:lnTo>
                <a:lnTo>
                  <a:pt x="7815078" y="1151776"/>
                </a:lnTo>
                <a:cubicBezTo>
                  <a:pt x="7813692" y="1152943"/>
                  <a:pt x="7812687" y="1153116"/>
                  <a:pt x="7812026" y="1151522"/>
                </a:cubicBezTo>
                <a:cubicBezTo>
                  <a:pt x="7806555" y="1153054"/>
                  <a:pt x="7788673" y="1159989"/>
                  <a:pt x="7782249" y="1160970"/>
                </a:cubicBezTo>
                <a:lnTo>
                  <a:pt x="7773476" y="1157414"/>
                </a:lnTo>
                <a:lnTo>
                  <a:pt x="7769600" y="1157365"/>
                </a:lnTo>
                <a:lnTo>
                  <a:pt x="7752631" y="1172815"/>
                </a:lnTo>
                <a:lnTo>
                  <a:pt x="7739392" y="1192062"/>
                </a:lnTo>
                <a:lnTo>
                  <a:pt x="7677677" y="1216394"/>
                </a:lnTo>
                <a:lnTo>
                  <a:pt x="7586920" y="1261888"/>
                </a:lnTo>
                <a:cubicBezTo>
                  <a:pt x="7556723" y="1298911"/>
                  <a:pt x="7489187" y="1284518"/>
                  <a:pt x="7486100" y="1292563"/>
                </a:cubicBezTo>
                <a:cubicBezTo>
                  <a:pt x="7454875" y="1308356"/>
                  <a:pt x="7453335" y="1326361"/>
                  <a:pt x="7411323" y="1340732"/>
                </a:cubicBezTo>
                <a:cubicBezTo>
                  <a:pt x="7372519" y="1390006"/>
                  <a:pt x="7288617" y="1403664"/>
                  <a:pt x="7240698" y="1438832"/>
                </a:cubicBezTo>
                <a:cubicBezTo>
                  <a:pt x="7206467" y="1417136"/>
                  <a:pt x="7227555" y="1441678"/>
                  <a:pt x="7197675" y="1447530"/>
                </a:cubicBezTo>
                <a:cubicBezTo>
                  <a:pt x="7211601" y="1474927"/>
                  <a:pt x="7159483" y="1444981"/>
                  <a:pt x="7164788" y="1480293"/>
                </a:cubicBezTo>
                <a:cubicBezTo>
                  <a:pt x="7159184" y="1480240"/>
                  <a:pt x="7153584" y="1479075"/>
                  <a:pt x="7147929" y="1477641"/>
                </a:cubicBezTo>
                <a:lnTo>
                  <a:pt x="7144965" y="1476908"/>
                </a:lnTo>
                <a:lnTo>
                  <a:pt x="7134299" y="1479969"/>
                </a:lnTo>
                <a:lnTo>
                  <a:pt x="7129809" y="1473339"/>
                </a:lnTo>
                <a:lnTo>
                  <a:pt x="7112688" y="1472575"/>
                </a:lnTo>
                <a:cubicBezTo>
                  <a:pt x="7106506" y="1473449"/>
                  <a:pt x="7100123" y="1475741"/>
                  <a:pt x="7093470" y="1480300"/>
                </a:cubicBezTo>
                <a:cubicBezTo>
                  <a:pt x="7079039" y="1501274"/>
                  <a:pt x="7048991" y="1495718"/>
                  <a:pt x="7025034" y="1506934"/>
                </a:cubicBezTo>
                <a:lnTo>
                  <a:pt x="7014783" y="1515868"/>
                </a:lnTo>
                <a:lnTo>
                  <a:pt x="6979706" y="1523511"/>
                </a:lnTo>
                <a:lnTo>
                  <a:pt x="6977890" y="1525793"/>
                </a:lnTo>
                <a:cubicBezTo>
                  <a:pt x="6971996" y="1527914"/>
                  <a:pt x="6959488" y="1529941"/>
                  <a:pt x="6944339" y="1536237"/>
                </a:cubicBezTo>
                <a:lnTo>
                  <a:pt x="6886996" y="1563569"/>
                </a:lnTo>
                <a:lnTo>
                  <a:pt x="6874510" y="1558469"/>
                </a:lnTo>
                <a:lnTo>
                  <a:pt x="6871943" y="1554651"/>
                </a:lnTo>
                <a:lnTo>
                  <a:pt x="6856174" y="1562024"/>
                </a:lnTo>
                <a:lnTo>
                  <a:pt x="6842321" y="1560554"/>
                </a:lnTo>
                <a:lnTo>
                  <a:pt x="6832713" y="1569357"/>
                </a:lnTo>
                <a:lnTo>
                  <a:pt x="6816351" y="1571495"/>
                </a:lnTo>
                <a:cubicBezTo>
                  <a:pt x="6810216" y="1571510"/>
                  <a:pt x="6803310" y="1571324"/>
                  <a:pt x="6795800" y="1572010"/>
                </a:cubicBezTo>
                <a:lnTo>
                  <a:pt x="6777546" y="1568661"/>
                </a:lnTo>
                <a:lnTo>
                  <a:pt x="6751528" y="1574143"/>
                </a:lnTo>
                <a:cubicBezTo>
                  <a:pt x="6731455" y="1578562"/>
                  <a:pt x="6712054" y="1582098"/>
                  <a:pt x="6691966" y="1582255"/>
                </a:cubicBezTo>
                <a:cubicBezTo>
                  <a:pt x="6677921" y="1590738"/>
                  <a:pt x="6663787" y="1595441"/>
                  <a:pt x="6646941" y="1588471"/>
                </a:cubicBezTo>
                <a:cubicBezTo>
                  <a:pt x="6605135" y="1597971"/>
                  <a:pt x="6598373" y="1612583"/>
                  <a:pt x="6568576" y="1606488"/>
                </a:cubicBezTo>
                <a:cubicBezTo>
                  <a:pt x="6562510" y="1614734"/>
                  <a:pt x="6558067" y="1619360"/>
                  <a:pt x="6554358" y="1621701"/>
                </a:cubicBezTo>
                <a:cubicBezTo>
                  <a:pt x="6543227" y="1628727"/>
                  <a:pt x="6538724" y="1615196"/>
                  <a:pt x="6516968" y="1617195"/>
                </a:cubicBezTo>
                <a:cubicBezTo>
                  <a:pt x="6493173" y="1617368"/>
                  <a:pt x="6528193" y="1598652"/>
                  <a:pt x="6506479" y="1602227"/>
                </a:cubicBezTo>
                <a:cubicBezTo>
                  <a:pt x="6486674" y="1613929"/>
                  <a:pt x="6478484" y="1593997"/>
                  <a:pt x="6458436" y="1607332"/>
                </a:cubicBezTo>
                <a:cubicBezTo>
                  <a:pt x="6471168" y="1620800"/>
                  <a:pt x="6410323" y="1615478"/>
                  <a:pt x="6414786" y="1628815"/>
                </a:cubicBezTo>
                <a:cubicBezTo>
                  <a:pt x="6385942" y="1615041"/>
                  <a:pt x="6386569" y="1640238"/>
                  <a:pt x="6357085" y="1640846"/>
                </a:cubicBezTo>
                <a:cubicBezTo>
                  <a:pt x="6341163" y="1636809"/>
                  <a:pt x="6331497" y="1637754"/>
                  <a:pt x="6322636" y="1648213"/>
                </a:cubicBezTo>
                <a:cubicBezTo>
                  <a:pt x="6248448" y="1627802"/>
                  <a:pt x="6286748" y="1654976"/>
                  <a:pt x="6226172" y="1654676"/>
                </a:cubicBezTo>
                <a:lnTo>
                  <a:pt x="6221217" y="1654506"/>
                </a:lnTo>
                <a:lnTo>
                  <a:pt x="6204956" y="1664280"/>
                </a:lnTo>
                <a:cubicBezTo>
                  <a:pt x="6204728" y="1665114"/>
                  <a:pt x="6204498" y="1665947"/>
                  <a:pt x="6204270" y="1666782"/>
                </a:cubicBezTo>
                <a:lnTo>
                  <a:pt x="6143810" y="1661963"/>
                </a:lnTo>
                <a:lnTo>
                  <a:pt x="6136560" y="1665728"/>
                </a:lnTo>
                <a:lnTo>
                  <a:pt x="6096155" y="1656951"/>
                </a:lnTo>
                <a:lnTo>
                  <a:pt x="6075812" y="1655422"/>
                </a:lnTo>
                <a:lnTo>
                  <a:pt x="6039495" y="1649680"/>
                </a:lnTo>
                <a:lnTo>
                  <a:pt x="6036523" y="1652121"/>
                </a:lnTo>
                <a:lnTo>
                  <a:pt x="6029328" y="1649904"/>
                </a:lnTo>
                <a:lnTo>
                  <a:pt x="6024075" y="1652779"/>
                </a:lnTo>
                <a:lnTo>
                  <a:pt x="6018085" y="1652030"/>
                </a:lnTo>
                <a:cubicBezTo>
                  <a:pt x="6006658" y="1653831"/>
                  <a:pt x="5968194" y="1662035"/>
                  <a:pt x="5955513" y="1663584"/>
                </a:cubicBezTo>
                <a:lnTo>
                  <a:pt x="5941996" y="1661326"/>
                </a:lnTo>
                <a:lnTo>
                  <a:pt x="5931789" y="1669915"/>
                </a:lnTo>
                <a:lnTo>
                  <a:pt x="5888686" y="1672175"/>
                </a:lnTo>
                <a:lnTo>
                  <a:pt x="5873794" y="1665454"/>
                </a:lnTo>
                <a:lnTo>
                  <a:pt x="5860022" y="1660635"/>
                </a:lnTo>
                <a:lnTo>
                  <a:pt x="5858237" y="1660649"/>
                </a:lnTo>
                <a:lnTo>
                  <a:pt x="5840319" y="1660798"/>
                </a:lnTo>
                <a:lnTo>
                  <a:pt x="5806984" y="1661075"/>
                </a:lnTo>
                <a:cubicBezTo>
                  <a:pt x="5785708" y="1661533"/>
                  <a:pt x="5764126" y="1662974"/>
                  <a:pt x="5742351" y="1667489"/>
                </a:cubicBezTo>
                <a:cubicBezTo>
                  <a:pt x="5659069" y="1645168"/>
                  <a:pt x="5615134" y="1706361"/>
                  <a:pt x="5521171" y="1671626"/>
                </a:cubicBezTo>
                <a:cubicBezTo>
                  <a:pt x="5491803" y="1671296"/>
                  <a:pt x="5498089" y="1662666"/>
                  <a:pt x="5457384" y="1683952"/>
                </a:cubicBezTo>
                <a:cubicBezTo>
                  <a:pt x="5356959" y="1699287"/>
                  <a:pt x="5078905" y="1774579"/>
                  <a:pt x="4950070" y="1748401"/>
                </a:cubicBezTo>
                <a:cubicBezTo>
                  <a:pt x="4918276" y="1752255"/>
                  <a:pt x="4891043" y="1756936"/>
                  <a:pt x="4872172" y="1757222"/>
                </a:cubicBezTo>
                <a:lnTo>
                  <a:pt x="4809524" y="1761033"/>
                </a:lnTo>
                <a:cubicBezTo>
                  <a:pt x="4791324" y="1772975"/>
                  <a:pt x="4777258" y="1754591"/>
                  <a:pt x="4759058" y="1766533"/>
                </a:cubicBezTo>
                <a:cubicBezTo>
                  <a:pt x="4747481" y="1770744"/>
                  <a:pt x="4734604" y="1772921"/>
                  <a:pt x="4719749" y="1771811"/>
                </a:cubicBezTo>
                <a:cubicBezTo>
                  <a:pt x="4671168" y="1780243"/>
                  <a:pt x="4634134" y="1775931"/>
                  <a:pt x="4568686" y="1786141"/>
                </a:cubicBezTo>
                <a:cubicBezTo>
                  <a:pt x="4544667" y="1777910"/>
                  <a:pt x="4432547" y="1778168"/>
                  <a:pt x="4418751" y="1796932"/>
                </a:cubicBezTo>
                <a:cubicBezTo>
                  <a:pt x="4403360" y="1801488"/>
                  <a:pt x="4385278" y="1795746"/>
                  <a:pt x="4378377" y="1815528"/>
                </a:cubicBezTo>
                <a:cubicBezTo>
                  <a:pt x="4366870" y="1839461"/>
                  <a:pt x="4337372" y="1814003"/>
                  <a:pt x="4320575" y="1832722"/>
                </a:cubicBezTo>
                <a:cubicBezTo>
                  <a:pt x="4277898" y="1857053"/>
                  <a:pt x="4243945" y="1846759"/>
                  <a:pt x="4211935" y="1860177"/>
                </a:cubicBezTo>
                <a:cubicBezTo>
                  <a:pt x="4181519" y="1859584"/>
                  <a:pt x="4171342" y="1859762"/>
                  <a:pt x="4101228" y="1868717"/>
                </a:cubicBezTo>
                <a:cubicBezTo>
                  <a:pt x="4080159" y="1876188"/>
                  <a:pt x="4039427" y="1877381"/>
                  <a:pt x="3973223" y="1881015"/>
                </a:cubicBezTo>
                <a:cubicBezTo>
                  <a:pt x="3971330" y="1884974"/>
                  <a:pt x="3952843" y="1879225"/>
                  <a:pt x="3900992" y="1880603"/>
                </a:cubicBezTo>
                <a:cubicBezTo>
                  <a:pt x="3849141" y="1881981"/>
                  <a:pt x="3740060" y="1895686"/>
                  <a:pt x="3662119" y="1889285"/>
                </a:cubicBezTo>
                <a:cubicBezTo>
                  <a:pt x="3565155" y="1881322"/>
                  <a:pt x="3613412" y="1915150"/>
                  <a:pt x="3496919" y="1873180"/>
                </a:cubicBezTo>
                <a:cubicBezTo>
                  <a:pt x="3488062" y="1895719"/>
                  <a:pt x="3474293" y="1876288"/>
                  <a:pt x="3449433" y="1889681"/>
                </a:cubicBezTo>
                <a:cubicBezTo>
                  <a:pt x="3406553" y="1891629"/>
                  <a:pt x="3413217" y="1897797"/>
                  <a:pt x="3369766" y="1916653"/>
                </a:cubicBezTo>
                <a:cubicBezTo>
                  <a:pt x="3338805" y="1929531"/>
                  <a:pt x="3289487" y="1928617"/>
                  <a:pt x="3269672" y="1938036"/>
                </a:cubicBezTo>
                <a:lnTo>
                  <a:pt x="3224897" y="1943733"/>
                </a:lnTo>
                <a:cubicBezTo>
                  <a:pt x="3188693" y="1949271"/>
                  <a:pt x="3178540" y="1909145"/>
                  <a:pt x="3161463" y="1946591"/>
                </a:cubicBezTo>
                <a:lnTo>
                  <a:pt x="3112044" y="1935614"/>
                </a:lnTo>
                <a:lnTo>
                  <a:pt x="3069716" y="1930463"/>
                </a:lnTo>
                <a:cubicBezTo>
                  <a:pt x="3049937" y="1924285"/>
                  <a:pt x="3047816" y="1925644"/>
                  <a:pt x="3005773" y="1915878"/>
                </a:cubicBezTo>
                <a:cubicBezTo>
                  <a:pt x="2978838" y="1921092"/>
                  <a:pt x="2967972" y="1927319"/>
                  <a:pt x="2897201" y="1926772"/>
                </a:cubicBezTo>
                <a:lnTo>
                  <a:pt x="2783891" y="1931749"/>
                </a:lnTo>
                <a:cubicBezTo>
                  <a:pt x="2753098" y="1932794"/>
                  <a:pt x="2731621" y="1915151"/>
                  <a:pt x="2712447" y="1933044"/>
                </a:cubicBezTo>
                <a:cubicBezTo>
                  <a:pt x="2621923" y="1990472"/>
                  <a:pt x="2637976" y="1949546"/>
                  <a:pt x="2560151" y="1963609"/>
                </a:cubicBezTo>
                <a:cubicBezTo>
                  <a:pt x="2472084" y="1973456"/>
                  <a:pt x="2423631" y="1962133"/>
                  <a:pt x="2367221" y="1971884"/>
                </a:cubicBezTo>
                <a:cubicBezTo>
                  <a:pt x="2355331" y="1950582"/>
                  <a:pt x="2295649" y="1950006"/>
                  <a:pt x="2272130" y="1961162"/>
                </a:cubicBezTo>
                <a:cubicBezTo>
                  <a:pt x="2229336" y="1964326"/>
                  <a:pt x="2232627" y="1943953"/>
                  <a:pt x="2189404" y="1978172"/>
                </a:cubicBezTo>
                <a:cubicBezTo>
                  <a:pt x="2153824" y="1968017"/>
                  <a:pt x="2114605" y="1969166"/>
                  <a:pt x="2077704" y="1965002"/>
                </a:cubicBezTo>
                <a:cubicBezTo>
                  <a:pt x="2053064" y="1962036"/>
                  <a:pt x="2051584" y="1971011"/>
                  <a:pt x="2033299" y="1969042"/>
                </a:cubicBezTo>
                <a:cubicBezTo>
                  <a:pt x="2015014" y="1967073"/>
                  <a:pt x="1998956" y="1958903"/>
                  <a:pt x="1967996" y="1953187"/>
                </a:cubicBezTo>
                <a:cubicBezTo>
                  <a:pt x="1924117" y="1970917"/>
                  <a:pt x="1915668" y="1940297"/>
                  <a:pt x="1855805" y="1926082"/>
                </a:cubicBezTo>
                <a:cubicBezTo>
                  <a:pt x="1830663" y="1943732"/>
                  <a:pt x="1810564" y="1935694"/>
                  <a:pt x="1790957" y="1919460"/>
                </a:cubicBezTo>
                <a:cubicBezTo>
                  <a:pt x="1732588" y="1924884"/>
                  <a:pt x="1679506" y="1900619"/>
                  <a:pt x="1613978" y="1891581"/>
                </a:cubicBezTo>
                <a:cubicBezTo>
                  <a:pt x="1542961" y="1912227"/>
                  <a:pt x="1506863" y="1865666"/>
                  <a:pt x="1436831" y="1856201"/>
                </a:cubicBezTo>
                <a:cubicBezTo>
                  <a:pt x="1409149" y="1862955"/>
                  <a:pt x="1416370" y="1829853"/>
                  <a:pt x="1357365" y="1832140"/>
                </a:cubicBezTo>
                <a:cubicBezTo>
                  <a:pt x="1285880" y="1811785"/>
                  <a:pt x="1273193" y="1786872"/>
                  <a:pt x="1232341" y="1785942"/>
                </a:cubicBezTo>
                <a:cubicBezTo>
                  <a:pt x="1223903" y="1792798"/>
                  <a:pt x="1160576" y="1793911"/>
                  <a:pt x="1162595" y="1784330"/>
                </a:cubicBezTo>
                <a:cubicBezTo>
                  <a:pt x="1153167" y="1787110"/>
                  <a:pt x="1122206" y="1805077"/>
                  <a:pt x="1120257" y="1789615"/>
                </a:cubicBezTo>
                <a:cubicBezTo>
                  <a:pt x="1073149" y="1786750"/>
                  <a:pt x="1034361" y="1768718"/>
                  <a:pt x="991903" y="1786741"/>
                </a:cubicBezTo>
                <a:cubicBezTo>
                  <a:pt x="966383" y="1781126"/>
                  <a:pt x="949501" y="1800915"/>
                  <a:pt x="883960" y="1809389"/>
                </a:cubicBezTo>
                <a:cubicBezTo>
                  <a:pt x="836064" y="1808194"/>
                  <a:pt x="826980" y="1826610"/>
                  <a:pt x="766531" y="1805053"/>
                </a:cubicBezTo>
                <a:cubicBezTo>
                  <a:pt x="732778" y="1801141"/>
                  <a:pt x="694055" y="1787044"/>
                  <a:pt x="669779" y="1800537"/>
                </a:cubicBezTo>
                <a:cubicBezTo>
                  <a:pt x="645252" y="1794709"/>
                  <a:pt x="563495" y="1813232"/>
                  <a:pt x="523898" y="1811085"/>
                </a:cubicBezTo>
                <a:cubicBezTo>
                  <a:pt x="457555" y="1798530"/>
                  <a:pt x="395227" y="1824052"/>
                  <a:pt x="360251" y="1830735"/>
                </a:cubicBezTo>
                <a:cubicBezTo>
                  <a:pt x="313564" y="1825583"/>
                  <a:pt x="298281" y="1811622"/>
                  <a:pt x="255207" y="1818275"/>
                </a:cubicBezTo>
                <a:cubicBezTo>
                  <a:pt x="206572" y="1839769"/>
                  <a:pt x="160277" y="1836800"/>
                  <a:pt x="101803" y="1870647"/>
                </a:cubicBezTo>
                <a:cubicBezTo>
                  <a:pt x="85849" y="1910002"/>
                  <a:pt x="27997" y="1845258"/>
                  <a:pt x="25397" y="1888443"/>
                </a:cubicBezTo>
                <a:cubicBezTo>
                  <a:pt x="19096" y="1881154"/>
                  <a:pt x="11260" y="1878398"/>
                  <a:pt x="2370" y="1878311"/>
                </a:cubicBezTo>
                <a:lnTo>
                  <a:pt x="0" y="1878785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37034" y="609597"/>
            <a:ext cx="9392421" cy="133084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Quantification of Blood Loss 2018-2023*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6460" y="6070416"/>
            <a:ext cx="5969540" cy="39847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lnSpc>
                <a:spcPct val="90000"/>
              </a:lnSpc>
              <a:spcAft>
                <a:spcPts val="600"/>
              </a:spcAft>
            </a:pPr>
            <a:r>
              <a:rPr lang="en-US" sz="2000" dirty="0"/>
              <a:t>*through November 2023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A0D773F-7A7D-4DBB-9DEA-86BB8B8F4B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5381624" y="6209414"/>
            <a:ext cx="6810375" cy="648586"/>
          </a:xfrm>
          <a:custGeom>
            <a:avLst/>
            <a:gdLst>
              <a:gd name="connsiteX0" fmla="*/ 0 w 10753706"/>
              <a:gd name="connsiteY0" fmla="*/ 0 h 1027260"/>
              <a:gd name="connsiteX1" fmla="*/ 10753706 w 10753706"/>
              <a:gd name="connsiteY1" fmla="*/ 0 h 1027260"/>
              <a:gd name="connsiteX2" fmla="*/ 10748809 w 10753706"/>
              <a:gd name="connsiteY2" fmla="*/ 2522 h 1027260"/>
              <a:gd name="connsiteX3" fmla="*/ 10725330 w 10753706"/>
              <a:gd name="connsiteY3" fmla="*/ 11977 h 1027260"/>
              <a:gd name="connsiteX4" fmla="*/ 10615423 w 10753706"/>
              <a:gd name="connsiteY4" fmla="*/ 52967 h 1027260"/>
              <a:gd name="connsiteX5" fmla="*/ 10533936 w 10753706"/>
              <a:gd name="connsiteY5" fmla="*/ 53095 h 1027260"/>
              <a:gd name="connsiteX6" fmla="*/ 10466876 w 10753706"/>
              <a:gd name="connsiteY6" fmla="*/ 45180 h 1027260"/>
              <a:gd name="connsiteX7" fmla="*/ 10355090 w 10753706"/>
              <a:gd name="connsiteY7" fmla="*/ 89741 h 1027260"/>
              <a:gd name="connsiteX8" fmla="*/ 10087145 w 10753706"/>
              <a:gd name="connsiteY8" fmla="*/ 66115 h 1027260"/>
              <a:gd name="connsiteX9" fmla="*/ 10015902 w 10753706"/>
              <a:gd name="connsiteY9" fmla="*/ 76178 h 1027260"/>
              <a:gd name="connsiteX10" fmla="*/ 9806005 w 10753706"/>
              <a:gd name="connsiteY10" fmla="*/ 102435 h 1027260"/>
              <a:gd name="connsiteX11" fmla="*/ 9602583 w 10753706"/>
              <a:gd name="connsiteY11" fmla="*/ 179170 h 1027260"/>
              <a:gd name="connsiteX12" fmla="*/ 9469719 w 10753706"/>
              <a:gd name="connsiteY12" fmla="*/ 174721 h 1027260"/>
              <a:gd name="connsiteX13" fmla="*/ 9408692 w 10753706"/>
              <a:gd name="connsiteY13" fmla="*/ 189513 h 1027260"/>
              <a:gd name="connsiteX14" fmla="*/ 9364151 w 10753706"/>
              <a:gd name="connsiteY14" fmla="*/ 194072 h 1027260"/>
              <a:gd name="connsiteX15" fmla="*/ 9337751 w 10753706"/>
              <a:gd name="connsiteY15" fmla="*/ 197579 h 1027260"/>
              <a:gd name="connsiteX16" fmla="*/ 9297166 w 10753706"/>
              <a:gd name="connsiteY16" fmla="*/ 216558 h 1027260"/>
              <a:gd name="connsiteX17" fmla="*/ 9123859 w 10753706"/>
              <a:gd name="connsiteY17" fmla="*/ 237356 h 1027260"/>
              <a:gd name="connsiteX18" fmla="*/ 8950741 w 10753706"/>
              <a:gd name="connsiteY18" fmla="*/ 238020 h 1027260"/>
              <a:gd name="connsiteX19" fmla="*/ 8718236 w 10753706"/>
              <a:gd name="connsiteY19" fmla="*/ 303148 h 1027260"/>
              <a:gd name="connsiteX20" fmla="*/ 8694011 w 10753706"/>
              <a:gd name="connsiteY20" fmla="*/ 308812 h 1027260"/>
              <a:gd name="connsiteX21" fmla="*/ 8611976 w 10753706"/>
              <a:gd name="connsiteY21" fmla="*/ 324819 h 1027260"/>
              <a:gd name="connsiteX22" fmla="*/ 8562074 w 10753706"/>
              <a:gd name="connsiteY22" fmla="*/ 337971 h 1027260"/>
              <a:gd name="connsiteX23" fmla="*/ 8501724 w 10753706"/>
              <a:gd name="connsiteY23" fmla="*/ 360865 h 1027260"/>
              <a:gd name="connsiteX24" fmla="*/ 8504489 w 10753706"/>
              <a:gd name="connsiteY24" fmla="*/ 364790 h 1027260"/>
              <a:gd name="connsiteX25" fmla="*/ 8492774 w 10753706"/>
              <a:gd name="connsiteY25" fmla="*/ 366181 h 1027260"/>
              <a:gd name="connsiteX26" fmla="*/ 8466405 w 10753706"/>
              <a:gd name="connsiteY26" fmla="*/ 368724 h 1027260"/>
              <a:gd name="connsiteX27" fmla="*/ 8427069 w 10753706"/>
              <a:gd name="connsiteY27" fmla="*/ 387211 h 1027260"/>
              <a:gd name="connsiteX28" fmla="*/ 8387766 w 10753706"/>
              <a:gd name="connsiteY28" fmla="*/ 377161 h 1027260"/>
              <a:gd name="connsiteX29" fmla="*/ 8315874 w 10753706"/>
              <a:gd name="connsiteY29" fmla="*/ 395527 h 1027260"/>
              <a:gd name="connsiteX30" fmla="*/ 8274474 w 10753706"/>
              <a:gd name="connsiteY30" fmla="*/ 405112 h 1027260"/>
              <a:gd name="connsiteX31" fmla="*/ 8234664 w 10753706"/>
              <a:gd name="connsiteY31" fmla="*/ 410219 h 1027260"/>
              <a:gd name="connsiteX32" fmla="*/ 8211268 w 10753706"/>
              <a:gd name="connsiteY32" fmla="*/ 416791 h 1027260"/>
              <a:gd name="connsiteX33" fmla="*/ 8188615 w 10753706"/>
              <a:gd name="connsiteY33" fmla="*/ 421755 h 1027260"/>
              <a:gd name="connsiteX34" fmla="*/ 8179981 w 10753706"/>
              <a:gd name="connsiteY34" fmla="*/ 420402 h 1027260"/>
              <a:gd name="connsiteX35" fmla="*/ 8179307 w 10753706"/>
              <a:gd name="connsiteY35" fmla="*/ 422516 h 1027260"/>
              <a:gd name="connsiteX36" fmla="*/ 8147929 w 10753706"/>
              <a:gd name="connsiteY36" fmla="*/ 450302 h 1027260"/>
              <a:gd name="connsiteX37" fmla="*/ 8089136 w 10753706"/>
              <a:gd name="connsiteY37" fmla="*/ 465283 h 1027260"/>
              <a:gd name="connsiteX38" fmla="*/ 8049973 w 10753706"/>
              <a:gd name="connsiteY38" fmla="*/ 454121 h 1027260"/>
              <a:gd name="connsiteX39" fmla="*/ 7965913 w 10753706"/>
              <a:gd name="connsiteY39" fmla="*/ 464415 h 1027260"/>
              <a:gd name="connsiteX40" fmla="*/ 7945093 w 10753706"/>
              <a:gd name="connsiteY40" fmla="*/ 464798 h 1027260"/>
              <a:gd name="connsiteX41" fmla="*/ 7935335 w 10753706"/>
              <a:gd name="connsiteY41" fmla="*/ 462442 h 1027260"/>
              <a:gd name="connsiteX42" fmla="*/ 7904779 w 10753706"/>
              <a:gd name="connsiteY42" fmla="*/ 471429 h 1027260"/>
              <a:gd name="connsiteX43" fmla="*/ 7855604 w 10753706"/>
              <a:gd name="connsiteY43" fmla="*/ 480199 h 1027260"/>
              <a:gd name="connsiteX44" fmla="*/ 7832630 w 10753706"/>
              <a:gd name="connsiteY44" fmla="*/ 485371 h 1027260"/>
              <a:gd name="connsiteX45" fmla="*/ 7812438 w 10753706"/>
              <a:gd name="connsiteY45" fmla="*/ 485391 h 1027260"/>
              <a:gd name="connsiteX46" fmla="*/ 7701399 w 10753706"/>
              <a:gd name="connsiteY46" fmla="*/ 495197 h 1027260"/>
              <a:gd name="connsiteX47" fmla="*/ 7674778 w 10753706"/>
              <a:gd name="connsiteY47" fmla="*/ 494723 h 1027260"/>
              <a:gd name="connsiteX48" fmla="*/ 7660445 w 10753706"/>
              <a:gd name="connsiteY48" fmla="*/ 490194 h 1027260"/>
              <a:gd name="connsiteX49" fmla="*/ 7651781 w 10753706"/>
              <a:gd name="connsiteY49" fmla="*/ 493084 h 1027260"/>
              <a:gd name="connsiteX50" fmla="*/ 7584807 w 10753706"/>
              <a:gd name="connsiteY50" fmla="*/ 499490 h 1027260"/>
              <a:gd name="connsiteX51" fmla="*/ 7541324 w 10753706"/>
              <a:gd name="connsiteY51" fmla="*/ 504184 h 1027260"/>
              <a:gd name="connsiteX52" fmla="*/ 7541756 w 10753706"/>
              <a:gd name="connsiteY52" fmla="*/ 512184 h 1027260"/>
              <a:gd name="connsiteX53" fmla="*/ 7503906 w 10753706"/>
              <a:gd name="connsiteY53" fmla="*/ 518551 h 1027260"/>
              <a:gd name="connsiteX54" fmla="*/ 7460411 w 10753706"/>
              <a:gd name="connsiteY54" fmla="*/ 517415 h 1027260"/>
              <a:gd name="connsiteX55" fmla="*/ 7460116 w 10753706"/>
              <a:gd name="connsiteY55" fmla="*/ 517548 h 1027260"/>
              <a:gd name="connsiteX56" fmla="*/ 7297810 w 10753706"/>
              <a:gd name="connsiteY56" fmla="*/ 563947 h 1027260"/>
              <a:gd name="connsiteX57" fmla="*/ 6946388 w 10753706"/>
              <a:gd name="connsiteY57" fmla="*/ 665244 h 1027260"/>
              <a:gd name="connsiteX58" fmla="*/ 6741704 w 10753706"/>
              <a:gd name="connsiteY58" fmla="*/ 679365 h 1027260"/>
              <a:gd name="connsiteX59" fmla="*/ 6624680 w 10753706"/>
              <a:gd name="connsiteY59" fmla="*/ 677674 h 1027260"/>
              <a:gd name="connsiteX60" fmla="*/ 6605700 w 10753706"/>
              <a:gd name="connsiteY60" fmla="*/ 683566 h 1027260"/>
              <a:gd name="connsiteX61" fmla="*/ 6576922 w 10753706"/>
              <a:gd name="connsiteY61" fmla="*/ 683030 h 1027260"/>
              <a:gd name="connsiteX62" fmla="*/ 6405123 w 10753706"/>
              <a:gd name="connsiteY62" fmla="*/ 721946 h 1027260"/>
              <a:gd name="connsiteX63" fmla="*/ 6368938 w 10753706"/>
              <a:gd name="connsiteY63" fmla="*/ 717341 h 1027260"/>
              <a:gd name="connsiteX64" fmla="*/ 6295102 w 10753706"/>
              <a:gd name="connsiteY64" fmla="*/ 729508 h 1027260"/>
              <a:gd name="connsiteX65" fmla="*/ 6202084 w 10753706"/>
              <a:gd name="connsiteY65" fmla="*/ 767091 h 1027260"/>
              <a:gd name="connsiteX66" fmla="*/ 6067157 w 10753706"/>
              <a:gd name="connsiteY66" fmla="*/ 790339 h 1027260"/>
              <a:gd name="connsiteX67" fmla="*/ 6061443 w 10753706"/>
              <a:gd name="connsiteY67" fmla="*/ 796151 h 1027260"/>
              <a:gd name="connsiteX68" fmla="*/ 6051406 w 10753706"/>
              <a:gd name="connsiteY68" fmla="*/ 800684 h 1027260"/>
              <a:gd name="connsiteX69" fmla="*/ 6049097 w 10753706"/>
              <a:gd name="connsiteY69" fmla="*/ 800636 h 1027260"/>
              <a:gd name="connsiteX70" fmla="*/ 6034222 w 10753706"/>
              <a:gd name="connsiteY70" fmla="*/ 804110 h 1027260"/>
              <a:gd name="connsiteX71" fmla="*/ 6033121 w 10753706"/>
              <a:gd name="connsiteY71" fmla="*/ 806078 h 1027260"/>
              <a:gd name="connsiteX72" fmla="*/ 6023593 w 10753706"/>
              <a:gd name="connsiteY72" fmla="*/ 808842 h 1027260"/>
              <a:gd name="connsiteX73" fmla="*/ 6006639 w 10753706"/>
              <a:gd name="connsiteY73" fmla="*/ 815304 h 1027260"/>
              <a:gd name="connsiteX74" fmla="*/ 6001762 w 10753706"/>
              <a:gd name="connsiteY74" fmla="*/ 815557 h 1027260"/>
              <a:gd name="connsiteX75" fmla="*/ 5973534 w 10753706"/>
              <a:gd name="connsiteY75" fmla="*/ 823815 h 1027260"/>
              <a:gd name="connsiteX76" fmla="*/ 5972336 w 10753706"/>
              <a:gd name="connsiteY76" fmla="*/ 823476 h 1027260"/>
              <a:gd name="connsiteX77" fmla="*/ 5960841 w 10753706"/>
              <a:gd name="connsiteY77" fmla="*/ 823819 h 1027260"/>
              <a:gd name="connsiteX78" fmla="*/ 5940719 w 10753706"/>
              <a:gd name="connsiteY78" fmla="*/ 825514 h 1027260"/>
              <a:gd name="connsiteX79" fmla="*/ 5884298 w 10753706"/>
              <a:gd name="connsiteY79" fmla="*/ 823806 h 1027260"/>
              <a:gd name="connsiteX80" fmla="*/ 5854779 w 10753706"/>
              <a:gd name="connsiteY80" fmla="*/ 832365 h 1027260"/>
              <a:gd name="connsiteX81" fmla="*/ 5848382 w 10753706"/>
              <a:gd name="connsiteY81" fmla="*/ 833844 h 1027260"/>
              <a:gd name="connsiteX82" fmla="*/ 5848066 w 10753706"/>
              <a:gd name="connsiteY82" fmla="*/ 833772 h 1027260"/>
              <a:gd name="connsiteX83" fmla="*/ 5840944 w 10753706"/>
              <a:gd name="connsiteY83" fmla="*/ 835132 h 1027260"/>
              <a:gd name="connsiteX84" fmla="*/ 5836719 w 10753706"/>
              <a:gd name="connsiteY84" fmla="*/ 836539 h 1027260"/>
              <a:gd name="connsiteX85" fmla="*/ 5824311 w 10753706"/>
              <a:gd name="connsiteY85" fmla="*/ 839408 h 1027260"/>
              <a:gd name="connsiteX86" fmla="*/ 5818788 w 10753706"/>
              <a:gd name="connsiteY86" fmla="*/ 839727 h 1027260"/>
              <a:gd name="connsiteX87" fmla="*/ 5763953 w 10753706"/>
              <a:gd name="connsiteY87" fmla="*/ 834282 h 1027260"/>
              <a:gd name="connsiteX88" fmla="*/ 5667748 w 10753706"/>
              <a:gd name="connsiteY88" fmla="*/ 840211 h 1027260"/>
              <a:gd name="connsiteX89" fmla="*/ 5573108 w 10753706"/>
              <a:gd name="connsiteY89" fmla="*/ 847611 h 1027260"/>
              <a:gd name="connsiteX90" fmla="*/ 5539137 w 10753706"/>
              <a:gd name="connsiteY90" fmla="*/ 851033 h 1027260"/>
              <a:gd name="connsiteX91" fmla="*/ 5510651 w 10753706"/>
              <a:gd name="connsiteY91" fmla="*/ 844215 h 1027260"/>
              <a:gd name="connsiteX92" fmla="*/ 5457331 w 10753706"/>
              <a:gd name="connsiteY92" fmla="*/ 839159 h 1027260"/>
              <a:gd name="connsiteX93" fmla="*/ 5410613 w 10753706"/>
              <a:gd name="connsiteY93" fmla="*/ 834358 h 1027260"/>
              <a:gd name="connsiteX94" fmla="*/ 5370040 w 10753706"/>
              <a:gd name="connsiteY94" fmla="*/ 862127 h 1027260"/>
              <a:gd name="connsiteX95" fmla="*/ 5318778 w 10753706"/>
              <a:gd name="connsiteY95" fmla="*/ 855310 h 1027260"/>
              <a:gd name="connsiteX96" fmla="*/ 5298645 w 10753706"/>
              <a:gd name="connsiteY96" fmla="*/ 855171 h 1027260"/>
              <a:gd name="connsiteX97" fmla="*/ 5253828 w 10753706"/>
              <a:gd name="connsiteY97" fmla="*/ 859670 h 1027260"/>
              <a:gd name="connsiteX98" fmla="*/ 5216955 w 10753706"/>
              <a:gd name="connsiteY98" fmla="*/ 866245 h 1027260"/>
              <a:gd name="connsiteX99" fmla="*/ 5214344 w 10753706"/>
              <a:gd name="connsiteY99" fmla="*/ 868102 h 1027260"/>
              <a:gd name="connsiteX100" fmla="*/ 5195561 w 10753706"/>
              <a:gd name="connsiteY100" fmla="*/ 869949 h 1027260"/>
              <a:gd name="connsiteX101" fmla="*/ 5182555 w 10753706"/>
              <a:gd name="connsiteY101" fmla="*/ 873542 h 1027260"/>
              <a:gd name="connsiteX102" fmla="*/ 5172552 w 10753706"/>
              <a:gd name="connsiteY102" fmla="*/ 878801 h 1027260"/>
              <a:gd name="connsiteX103" fmla="*/ 5027993 w 10753706"/>
              <a:gd name="connsiteY103" fmla="*/ 889666 h 1027260"/>
              <a:gd name="connsiteX104" fmla="*/ 4939844 w 10753706"/>
              <a:gd name="connsiteY104" fmla="*/ 934802 h 1027260"/>
              <a:gd name="connsiteX105" fmla="*/ 4792576 w 10753706"/>
              <a:gd name="connsiteY105" fmla="*/ 934820 h 1027260"/>
              <a:gd name="connsiteX106" fmla="*/ 4602423 w 10753706"/>
              <a:gd name="connsiteY106" fmla="*/ 958063 h 1027260"/>
              <a:gd name="connsiteX107" fmla="*/ 4290656 w 10753706"/>
              <a:gd name="connsiteY107" fmla="*/ 969152 h 1027260"/>
              <a:gd name="connsiteX108" fmla="*/ 3952334 w 10753706"/>
              <a:gd name="connsiteY108" fmla="*/ 954043 h 1027260"/>
              <a:gd name="connsiteX109" fmla="*/ 3858560 w 10753706"/>
              <a:gd name="connsiteY109" fmla="*/ 948781 h 1027260"/>
              <a:gd name="connsiteX110" fmla="*/ 3846597 w 10753706"/>
              <a:gd name="connsiteY110" fmla="*/ 948382 h 1027260"/>
              <a:gd name="connsiteX111" fmla="*/ 3736044 w 10753706"/>
              <a:gd name="connsiteY111" fmla="*/ 947759 h 1027260"/>
              <a:gd name="connsiteX112" fmla="*/ 3713136 w 10753706"/>
              <a:gd name="connsiteY112" fmla="*/ 946963 h 1027260"/>
              <a:gd name="connsiteX113" fmla="*/ 3695939 w 10753706"/>
              <a:gd name="connsiteY113" fmla="*/ 943639 h 1027260"/>
              <a:gd name="connsiteX114" fmla="*/ 3694125 w 10753706"/>
              <a:gd name="connsiteY114" fmla="*/ 940567 h 1027260"/>
              <a:gd name="connsiteX115" fmla="*/ 3681925 w 10753706"/>
              <a:gd name="connsiteY115" fmla="*/ 939706 h 1027260"/>
              <a:gd name="connsiteX116" fmla="*/ 3679204 w 10753706"/>
              <a:gd name="connsiteY116" fmla="*/ 938926 h 1027260"/>
              <a:gd name="connsiteX117" fmla="*/ 3615656 w 10753706"/>
              <a:gd name="connsiteY117" fmla="*/ 940320 h 1027260"/>
              <a:gd name="connsiteX118" fmla="*/ 3567983 w 10753706"/>
              <a:gd name="connsiteY118" fmla="*/ 935596 h 1027260"/>
              <a:gd name="connsiteX119" fmla="*/ 3422423 w 10753706"/>
              <a:gd name="connsiteY119" fmla="*/ 932129 h 1027260"/>
              <a:gd name="connsiteX120" fmla="*/ 3310925 w 10753706"/>
              <a:gd name="connsiteY120" fmla="*/ 911072 h 1027260"/>
              <a:gd name="connsiteX121" fmla="*/ 3139421 w 10753706"/>
              <a:gd name="connsiteY121" fmla="*/ 934151 h 1027260"/>
              <a:gd name="connsiteX122" fmla="*/ 2996922 w 10753706"/>
              <a:gd name="connsiteY122" fmla="*/ 927537 h 1027260"/>
              <a:gd name="connsiteX123" fmla="*/ 2982785 w 10753706"/>
              <a:gd name="connsiteY123" fmla="*/ 931453 h 1027260"/>
              <a:gd name="connsiteX124" fmla="*/ 2967478 w 10753706"/>
              <a:gd name="connsiteY124" fmla="*/ 933397 h 1027260"/>
              <a:gd name="connsiteX125" fmla="*/ 2948552 w 10753706"/>
              <a:gd name="connsiteY125" fmla="*/ 932961 h 1027260"/>
              <a:gd name="connsiteX126" fmla="*/ 2944404 w 10753706"/>
              <a:gd name="connsiteY126" fmla="*/ 934452 h 1027260"/>
              <a:gd name="connsiteX127" fmla="*/ 2908608 w 10753706"/>
              <a:gd name="connsiteY127" fmla="*/ 937205 h 1027260"/>
              <a:gd name="connsiteX128" fmla="*/ 2904443 w 10753706"/>
              <a:gd name="connsiteY128" fmla="*/ 936455 h 1027260"/>
              <a:gd name="connsiteX129" fmla="*/ 2868935 w 10753706"/>
              <a:gd name="connsiteY129" fmla="*/ 938022 h 1027260"/>
              <a:gd name="connsiteX130" fmla="*/ 2868586 w 10753706"/>
              <a:gd name="connsiteY130" fmla="*/ 937487 h 1027260"/>
              <a:gd name="connsiteX131" fmla="*/ 2859191 w 10753706"/>
              <a:gd name="connsiteY131" fmla="*/ 935503 h 1027260"/>
              <a:gd name="connsiteX132" fmla="*/ 2840915 w 10753706"/>
              <a:gd name="connsiteY132" fmla="*/ 932977 h 1027260"/>
              <a:gd name="connsiteX133" fmla="*/ 2763509 w 10753706"/>
              <a:gd name="connsiteY133" fmla="*/ 921850 h 1027260"/>
              <a:gd name="connsiteX134" fmla="*/ 2756121 w 10753706"/>
              <a:gd name="connsiteY134" fmla="*/ 921864 h 1027260"/>
              <a:gd name="connsiteX135" fmla="*/ 2755998 w 10753706"/>
              <a:gd name="connsiteY135" fmla="*/ 921739 h 1027260"/>
              <a:gd name="connsiteX136" fmla="*/ 2748255 w 10753706"/>
              <a:gd name="connsiteY136" fmla="*/ 921505 h 1027260"/>
              <a:gd name="connsiteX137" fmla="*/ 2694601 w 10753706"/>
              <a:gd name="connsiteY137" fmla="*/ 915575 h 1027260"/>
              <a:gd name="connsiteX138" fmla="*/ 2635357 w 10753706"/>
              <a:gd name="connsiteY138" fmla="*/ 910976 h 1027260"/>
              <a:gd name="connsiteX139" fmla="*/ 2601047 w 10753706"/>
              <a:gd name="connsiteY139" fmla="*/ 910263 h 1027260"/>
              <a:gd name="connsiteX140" fmla="*/ 2507482 w 10753706"/>
              <a:gd name="connsiteY140" fmla="*/ 906211 h 1027260"/>
              <a:gd name="connsiteX141" fmla="*/ 2413884 w 10753706"/>
              <a:gd name="connsiteY141" fmla="*/ 900545 h 1027260"/>
              <a:gd name="connsiteX142" fmla="*/ 2368912 w 10753706"/>
              <a:gd name="connsiteY142" fmla="*/ 888755 h 1027260"/>
              <a:gd name="connsiteX143" fmla="*/ 2349490 w 10753706"/>
              <a:gd name="connsiteY143" fmla="*/ 889719 h 1027260"/>
              <a:gd name="connsiteX144" fmla="*/ 2344290 w 10753706"/>
              <a:gd name="connsiteY144" fmla="*/ 890584 h 1027260"/>
              <a:gd name="connsiteX145" fmla="*/ 2336488 w 10753706"/>
              <a:gd name="connsiteY145" fmla="*/ 891058 h 1027260"/>
              <a:gd name="connsiteX146" fmla="*/ 2329015 w 10753706"/>
              <a:gd name="connsiteY146" fmla="*/ 891627 h 1027260"/>
              <a:gd name="connsiteX147" fmla="*/ 2293898 w 10753706"/>
              <a:gd name="connsiteY147" fmla="*/ 896431 h 1027260"/>
              <a:gd name="connsiteX148" fmla="*/ 2243927 w 10753706"/>
              <a:gd name="connsiteY148" fmla="*/ 888076 h 1027260"/>
              <a:gd name="connsiteX149" fmla="*/ 2223920 w 10753706"/>
              <a:gd name="connsiteY149" fmla="*/ 887331 h 1027260"/>
              <a:gd name="connsiteX150" fmla="*/ 2213081 w 10753706"/>
              <a:gd name="connsiteY150" fmla="*/ 886302 h 1027260"/>
              <a:gd name="connsiteX151" fmla="*/ 2212307 w 10753706"/>
              <a:gd name="connsiteY151" fmla="*/ 885829 h 1027260"/>
              <a:gd name="connsiteX152" fmla="*/ 2152321 w 10753706"/>
              <a:gd name="connsiteY152" fmla="*/ 894418 h 1027260"/>
              <a:gd name="connsiteX153" fmla="*/ 2140985 w 10753706"/>
              <a:gd name="connsiteY153" fmla="*/ 895968 h 1027260"/>
              <a:gd name="connsiteX154" fmla="*/ 2121210 w 10753706"/>
              <a:gd name="connsiteY154" fmla="*/ 899354 h 1027260"/>
              <a:gd name="connsiteX155" fmla="*/ 2119146 w 10753706"/>
              <a:gd name="connsiteY155" fmla="*/ 899033 h 1027260"/>
              <a:gd name="connsiteX156" fmla="*/ 2105666 w 10753706"/>
              <a:gd name="connsiteY156" fmla="*/ 902240 h 1027260"/>
              <a:gd name="connsiteX157" fmla="*/ 2094924 w 10753706"/>
              <a:gd name="connsiteY157" fmla="*/ 907203 h 1027260"/>
              <a:gd name="connsiteX158" fmla="*/ 1949478 w 10753706"/>
              <a:gd name="connsiteY158" fmla="*/ 913748 h 1027260"/>
              <a:gd name="connsiteX159" fmla="*/ 1749684 w 10753706"/>
              <a:gd name="connsiteY159" fmla="*/ 942223 h 1027260"/>
              <a:gd name="connsiteX160" fmla="*/ 1585576 w 10753706"/>
              <a:gd name="connsiteY160" fmla="*/ 954170 h 1027260"/>
              <a:gd name="connsiteX161" fmla="*/ 1476250 w 10753706"/>
              <a:gd name="connsiteY161" fmla="*/ 950653 h 1027260"/>
              <a:gd name="connsiteX162" fmla="*/ 1433927 w 10753706"/>
              <a:gd name="connsiteY162" fmla="*/ 959926 h 1027260"/>
              <a:gd name="connsiteX163" fmla="*/ 1414893 w 10753706"/>
              <a:gd name="connsiteY163" fmla="*/ 957671 h 1027260"/>
              <a:gd name="connsiteX164" fmla="*/ 1411585 w 10753706"/>
              <a:gd name="connsiteY164" fmla="*/ 957179 h 1027260"/>
              <a:gd name="connsiteX165" fmla="*/ 1398896 w 10753706"/>
              <a:gd name="connsiteY165" fmla="*/ 957460 h 1027260"/>
              <a:gd name="connsiteX166" fmla="*/ 1394632 w 10753706"/>
              <a:gd name="connsiteY166" fmla="*/ 954725 h 1027260"/>
              <a:gd name="connsiteX167" fmla="*/ 1375043 w 10753706"/>
              <a:gd name="connsiteY167" fmla="*/ 953132 h 1027260"/>
              <a:gd name="connsiteX168" fmla="*/ 1351876 w 10753706"/>
              <a:gd name="connsiteY168" fmla="*/ 954436 h 1027260"/>
              <a:gd name="connsiteX169" fmla="*/ 1242676 w 10753706"/>
              <a:gd name="connsiteY169" fmla="*/ 963767 h 1027260"/>
              <a:gd name="connsiteX170" fmla="*/ 1205993 w 10753706"/>
              <a:gd name="connsiteY170" fmla="*/ 974080 h 1027260"/>
              <a:gd name="connsiteX171" fmla="*/ 1052221 w 10753706"/>
              <a:gd name="connsiteY171" fmla="*/ 963954 h 1027260"/>
              <a:gd name="connsiteX172" fmla="*/ 968270 w 10753706"/>
              <a:gd name="connsiteY172" fmla="*/ 964761 h 1027260"/>
              <a:gd name="connsiteX173" fmla="*/ 874493 w 10753706"/>
              <a:gd name="connsiteY173" fmla="*/ 998122 h 1027260"/>
              <a:gd name="connsiteX174" fmla="*/ 814411 w 10753706"/>
              <a:gd name="connsiteY174" fmla="*/ 1007391 h 1027260"/>
              <a:gd name="connsiteX175" fmla="*/ 688604 w 10753706"/>
              <a:gd name="connsiteY175" fmla="*/ 1015631 h 1027260"/>
              <a:gd name="connsiteX176" fmla="*/ 618171 w 10753706"/>
              <a:gd name="connsiteY176" fmla="*/ 1027260 h 1027260"/>
              <a:gd name="connsiteX177" fmla="*/ 570379 w 10753706"/>
              <a:gd name="connsiteY177" fmla="*/ 1023487 h 1027260"/>
              <a:gd name="connsiteX178" fmla="*/ 482519 w 10753706"/>
              <a:gd name="connsiteY178" fmla="*/ 1002108 h 1027260"/>
              <a:gd name="connsiteX179" fmla="*/ 475319 w 10753706"/>
              <a:gd name="connsiteY179" fmla="*/ 1009922 h 1027260"/>
              <a:gd name="connsiteX180" fmla="*/ 431104 w 10753706"/>
              <a:gd name="connsiteY180" fmla="*/ 1009317 h 1027260"/>
              <a:gd name="connsiteX181" fmla="*/ 363782 w 10753706"/>
              <a:gd name="connsiteY181" fmla="*/ 1007585 h 1027260"/>
              <a:gd name="connsiteX182" fmla="*/ 325533 w 10753706"/>
              <a:gd name="connsiteY182" fmla="*/ 1008502 h 1027260"/>
              <a:gd name="connsiteX183" fmla="*/ 220429 w 10753706"/>
              <a:gd name="connsiteY183" fmla="*/ 1008927 h 1027260"/>
              <a:gd name="connsiteX184" fmla="*/ 114676 w 10753706"/>
              <a:gd name="connsiteY184" fmla="*/ 1007765 h 1027260"/>
              <a:gd name="connsiteX185" fmla="*/ 13470 w 10753706"/>
              <a:gd name="connsiteY185" fmla="*/ 998544 h 1027260"/>
              <a:gd name="connsiteX186" fmla="*/ 0 w 10753706"/>
              <a:gd name="connsiteY186" fmla="*/ 997355 h 102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0753706" h="1027260">
                <a:moveTo>
                  <a:pt x="0" y="0"/>
                </a:moveTo>
                <a:lnTo>
                  <a:pt x="10753706" y="0"/>
                </a:lnTo>
                <a:lnTo>
                  <a:pt x="10748809" y="2522"/>
                </a:lnTo>
                <a:cubicBezTo>
                  <a:pt x="10744031" y="4644"/>
                  <a:pt x="10737551" y="7204"/>
                  <a:pt x="10725330" y="11977"/>
                </a:cubicBezTo>
                <a:cubicBezTo>
                  <a:pt x="10700888" y="21523"/>
                  <a:pt x="10652058" y="39304"/>
                  <a:pt x="10615423" y="52967"/>
                </a:cubicBezTo>
                <a:cubicBezTo>
                  <a:pt x="10598524" y="49017"/>
                  <a:pt x="10550674" y="61360"/>
                  <a:pt x="10533936" y="53095"/>
                </a:cubicBezTo>
                <a:cubicBezTo>
                  <a:pt x="10519435" y="55674"/>
                  <a:pt x="10480156" y="49393"/>
                  <a:pt x="10466876" y="45180"/>
                </a:cubicBezTo>
                <a:cubicBezTo>
                  <a:pt x="10443145" y="68059"/>
                  <a:pt x="10382269" y="71294"/>
                  <a:pt x="10355090" y="89741"/>
                </a:cubicBezTo>
                <a:cubicBezTo>
                  <a:pt x="10286222" y="95376"/>
                  <a:pt x="10146285" y="63529"/>
                  <a:pt x="10087145" y="66115"/>
                </a:cubicBezTo>
                <a:cubicBezTo>
                  <a:pt x="10067575" y="79584"/>
                  <a:pt x="10043111" y="68921"/>
                  <a:pt x="10015902" y="76178"/>
                </a:cubicBezTo>
                <a:cubicBezTo>
                  <a:pt x="9952302" y="84628"/>
                  <a:pt x="9893286" y="103337"/>
                  <a:pt x="9806005" y="102435"/>
                </a:cubicBezTo>
                <a:cubicBezTo>
                  <a:pt x="9782247" y="141133"/>
                  <a:pt x="9674787" y="151643"/>
                  <a:pt x="9602583" y="179170"/>
                </a:cubicBezTo>
                <a:cubicBezTo>
                  <a:pt x="9557658" y="187584"/>
                  <a:pt x="9478290" y="154235"/>
                  <a:pt x="9469719" y="174721"/>
                </a:cubicBezTo>
                <a:cubicBezTo>
                  <a:pt x="9443779" y="165070"/>
                  <a:pt x="9431317" y="185692"/>
                  <a:pt x="9408692" y="189513"/>
                </a:cubicBezTo>
                <a:cubicBezTo>
                  <a:pt x="9387154" y="183843"/>
                  <a:pt x="9380475" y="191089"/>
                  <a:pt x="9364151" y="194072"/>
                </a:cubicBezTo>
                <a:cubicBezTo>
                  <a:pt x="9354686" y="190222"/>
                  <a:pt x="9340485" y="191782"/>
                  <a:pt x="9337751" y="197579"/>
                </a:cubicBezTo>
                <a:cubicBezTo>
                  <a:pt x="9349566" y="209270"/>
                  <a:pt x="9297468" y="207714"/>
                  <a:pt x="9297166" y="216558"/>
                </a:cubicBezTo>
                <a:cubicBezTo>
                  <a:pt x="9269057" y="220999"/>
                  <a:pt x="9139630" y="221783"/>
                  <a:pt x="9123859" y="237356"/>
                </a:cubicBezTo>
                <a:cubicBezTo>
                  <a:pt x="9068176" y="249209"/>
                  <a:pt x="8975349" y="235349"/>
                  <a:pt x="8950741" y="238020"/>
                </a:cubicBezTo>
                <a:cubicBezTo>
                  <a:pt x="8916265" y="215428"/>
                  <a:pt x="8822808" y="292026"/>
                  <a:pt x="8718236" y="303148"/>
                </a:cubicBezTo>
                <a:cubicBezTo>
                  <a:pt x="8703111" y="302060"/>
                  <a:pt x="8695551" y="302792"/>
                  <a:pt x="8694011" y="308812"/>
                </a:cubicBezTo>
                <a:cubicBezTo>
                  <a:pt x="8661810" y="312764"/>
                  <a:pt x="8637956" y="329628"/>
                  <a:pt x="8611976" y="324819"/>
                </a:cubicBezTo>
                <a:cubicBezTo>
                  <a:pt x="8621849" y="336388"/>
                  <a:pt x="8562809" y="325917"/>
                  <a:pt x="8562074" y="337971"/>
                </a:cubicBezTo>
                <a:cubicBezTo>
                  <a:pt x="8543699" y="343978"/>
                  <a:pt x="8511321" y="356396"/>
                  <a:pt x="8501724" y="360865"/>
                </a:cubicBezTo>
                <a:lnTo>
                  <a:pt x="8504489" y="364790"/>
                </a:lnTo>
                <a:lnTo>
                  <a:pt x="8492774" y="366181"/>
                </a:lnTo>
                <a:lnTo>
                  <a:pt x="8466405" y="368724"/>
                </a:lnTo>
                <a:cubicBezTo>
                  <a:pt x="8455454" y="372229"/>
                  <a:pt x="8440175" y="385805"/>
                  <a:pt x="8427069" y="387211"/>
                </a:cubicBezTo>
                <a:cubicBezTo>
                  <a:pt x="8400442" y="392215"/>
                  <a:pt x="8397079" y="382989"/>
                  <a:pt x="8387766" y="377161"/>
                </a:cubicBezTo>
                <a:cubicBezTo>
                  <a:pt x="8369233" y="378548"/>
                  <a:pt x="8334756" y="390869"/>
                  <a:pt x="8315874" y="395527"/>
                </a:cubicBezTo>
                <a:cubicBezTo>
                  <a:pt x="8306664" y="400500"/>
                  <a:pt x="8272845" y="393679"/>
                  <a:pt x="8274474" y="405112"/>
                </a:cubicBezTo>
                <a:cubicBezTo>
                  <a:pt x="8255483" y="406194"/>
                  <a:pt x="8244963" y="408376"/>
                  <a:pt x="8234664" y="410219"/>
                </a:cubicBezTo>
                <a:lnTo>
                  <a:pt x="8211268" y="416791"/>
                </a:lnTo>
                <a:cubicBezTo>
                  <a:pt x="8204720" y="419941"/>
                  <a:pt x="8197411" y="422004"/>
                  <a:pt x="8188615" y="421755"/>
                </a:cubicBezTo>
                <a:lnTo>
                  <a:pt x="8179981" y="420402"/>
                </a:lnTo>
                <a:lnTo>
                  <a:pt x="8179307" y="422516"/>
                </a:lnTo>
                <a:cubicBezTo>
                  <a:pt x="8179027" y="425797"/>
                  <a:pt x="8175790" y="448341"/>
                  <a:pt x="8147929" y="450302"/>
                </a:cubicBezTo>
                <a:cubicBezTo>
                  <a:pt x="8130300" y="457967"/>
                  <a:pt x="8114933" y="461015"/>
                  <a:pt x="8089136" y="465283"/>
                </a:cubicBezTo>
                <a:cubicBezTo>
                  <a:pt x="8072810" y="465920"/>
                  <a:pt x="8069376" y="451569"/>
                  <a:pt x="8049973" y="454121"/>
                </a:cubicBezTo>
                <a:cubicBezTo>
                  <a:pt x="7974508" y="471465"/>
                  <a:pt x="8006050" y="447139"/>
                  <a:pt x="7965913" y="464415"/>
                </a:cubicBezTo>
                <a:cubicBezTo>
                  <a:pt x="7958234" y="466025"/>
                  <a:pt x="7951405" y="465800"/>
                  <a:pt x="7945093" y="464798"/>
                </a:cubicBezTo>
                <a:lnTo>
                  <a:pt x="7935335" y="462442"/>
                </a:lnTo>
                <a:lnTo>
                  <a:pt x="7904779" y="471429"/>
                </a:lnTo>
                <a:cubicBezTo>
                  <a:pt x="7889387" y="474999"/>
                  <a:pt x="7872867" y="477951"/>
                  <a:pt x="7855604" y="480199"/>
                </a:cubicBezTo>
                <a:cubicBezTo>
                  <a:pt x="7850005" y="476378"/>
                  <a:pt x="7838628" y="483595"/>
                  <a:pt x="7832630" y="485371"/>
                </a:cubicBezTo>
                <a:cubicBezTo>
                  <a:pt x="7831473" y="482645"/>
                  <a:pt x="7816623" y="482661"/>
                  <a:pt x="7812438" y="485391"/>
                </a:cubicBezTo>
                <a:cubicBezTo>
                  <a:pt x="7709470" y="505049"/>
                  <a:pt x="7759426" y="473956"/>
                  <a:pt x="7701399" y="495197"/>
                </a:cubicBezTo>
                <a:cubicBezTo>
                  <a:pt x="7690986" y="496989"/>
                  <a:pt x="7682397" y="496365"/>
                  <a:pt x="7674778" y="494723"/>
                </a:cubicBezTo>
                <a:lnTo>
                  <a:pt x="7660445" y="490194"/>
                </a:lnTo>
                <a:lnTo>
                  <a:pt x="7651781" y="493084"/>
                </a:lnTo>
                <a:cubicBezTo>
                  <a:pt x="7616113" y="496548"/>
                  <a:pt x="7603273" y="491735"/>
                  <a:pt x="7584807" y="499490"/>
                </a:cubicBezTo>
                <a:cubicBezTo>
                  <a:pt x="7549256" y="490212"/>
                  <a:pt x="7563949" y="500167"/>
                  <a:pt x="7541324" y="504184"/>
                </a:cubicBezTo>
                <a:cubicBezTo>
                  <a:pt x="7523851" y="508307"/>
                  <a:pt x="7559546" y="509825"/>
                  <a:pt x="7541756" y="512184"/>
                </a:cubicBezTo>
                <a:cubicBezTo>
                  <a:pt x="7520963" y="510864"/>
                  <a:pt x="7525755" y="520497"/>
                  <a:pt x="7503906" y="518551"/>
                </a:cubicBezTo>
                <a:cubicBezTo>
                  <a:pt x="7505924" y="510774"/>
                  <a:pt x="7464361" y="523683"/>
                  <a:pt x="7460411" y="517415"/>
                </a:cubicBezTo>
                <a:lnTo>
                  <a:pt x="7460116" y="517548"/>
                </a:lnTo>
                <a:cubicBezTo>
                  <a:pt x="7447785" y="530928"/>
                  <a:pt x="7310141" y="550568"/>
                  <a:pt x="7297810" y="563947"/>
                </a:cubicBezTo>
                <a:cubicBezTo>
                  <a:pt x="7221791" y="605698"/>
                  <a:pt x="7039072" y="646008"/>
                  <a:pt x="6946388" y="665244"/>
                </a:cubicBezTo>
                <a:cubicBezTo>
                  <a:pt x="6853704" y="684480"/>
                  <a:pt x="6804875" y="677485"/>
                  <a:pt x="6741704" y="679365"/>
                </a:cubicBezTo>
                <a:lnTo>
                  <a:pt x="6624680" y="677674"/>
                </a:lnTo>
                <a:lnTo>
                  <a:pt x="6605700" y="683566"/>
                </a:lnTo>
                <a:cubicBezTo>
                  <a:pt x="6603309" y="685184"/>
                  <a:pt x="6599550" y="685647"/>
                  <a:pt x="6576922" y="683030"/>
                </a:cubicBezTo>
                <a:cubicBezTo>
                  <a:pt x="6527275" y="698355"/>
                  <a:pt x="6440981" y="702347"/>
                  <a:pt x="6405123" y="721946"/>
                </a:cubicBezTo>
                <a:cubicBezTo>
                  <a:pt x="6407963" y="715467"/>
                  <a:pt x="6383450" y="712913"/>
                  <a:pt x="6368938" y="717341"/>
                </a:cubicBezTo>
                <a:cubicBezTo>
                  <a:pt x="6377914" y="692119"/>
                  <a:pt x="6315316" y="744281"/>
                  <a:pt x="6295102" y="729508"/>
                </a:cubicBezTo>
                <a:cubicBezTo>
                  <a:pt x="6300358" y="744473"/>
                  <a:pt x="6240070" y="776254"/>
                  <a:pt x="6202084" y="767091"/>
                </a:cubicBezTo>
                <a:cubicBezTo>
                  <a:pt x="6152826" y="774744"/>
                  <a:pt x="6122010" y="790367"/>
                  <a:pt x="6067157" y="790339"/>
                </a:cubicBezTo>
                <a:cubicBezTo>
                  <a:pt x="6066310" y="792484"/>
                  <a:pt x="6064283" y="794403"/>
                  <a:pt x="6061443" y="796151"/>
                </a:cubicBezTo>
                <a:lnTo>
                  <a:pt x="6051406" y="800684"/>
                </a:lnTo>
                <a:lnTo>
                  <a:pt x="6049097" y="800636"/>
                </a:lnTo>
                <a:cubicBezTo>
                  <a:pt x="6040408" y="801393"/>
                  <a:pt x="6036299" y="802645"/>
                  <a:pt x="6034222" y="804110"/>
                </a:cubicBezTo>
                <a:lnTo>
                  <a:pt x="6033121" y="806078"/>
                </a:lnTo>
                <a:lnTo>
                  <a:pt x="6023593" y="808842"/>
                </a:lnTo>
                <a:lnTo>
                  <a:pt x="6006639" y="815304"/>
                </a:lnTo>
                <a:lnTo>
                  <a:pt x="6001762" y="815557"/>
                </a:lnTo>
                <a:lnTo>
                  <a:pt x="5973534" y="823815"/>
                </a:lnTo>
                <a:lnTo>
                  <a:pt x="5972336" y="823476"/>
                </a:lnTo>
                <a:cubicBezTo>
                  <a:pt x="5969004" y="822901"/>
                  <a:pt x="5965329" y="822833"/>
                  <a:pt x="5960841" y="823819"/>
                </a:cubicBezTo>
                <a:cubicBezTo>
                  <a:pt x="5955860" y="815655"/>
                  <a:pt x="5953515" y="821882"/>
                  <a:pt x="5940719" y="825514"/>
                </a:cubicBezTo>
                <a:cubicBezTo>
                  <a:pt x="5930130" y="813644"/>
                  <a:pt x="5900943" y="827979"/>
                  <a:pt x="5884298" y="823806"/>
                </a:cubicBezTo>
                <a:cubicBezTo>
                  <a:pt x="5875133" y="826741"/>
                  <a:pt x="5865250" y="829630"/>
                  <a:pt x="5854779" y="832365"/>
                </a:cubicBezTo>
                <a:lnTo>
                  <a:pt x="5848382" y="833844"/>
                </a:lnTo>
                <a:lnTo>
                  <a:pt x="5848066" y="833772"/>
                </a:lnTo>
                <a:cubicBezTo>
                  <a:pt x="5846273" y="833879"/>
                  <a:pt x="5844018" y="834284"/>
                  <a:pt x="5840944" y="835132"/>
                </a:cubicBezTo>
                <a:lnTo>
                  <a:pt x="5836719" y="836539"/>
                </a:lnTo>
                <a:lnTo>
                  <a:pt x="5824311" y="839408"/>
                </a:lnTo>
                <a:lnTo>
                  <a:pt x="5818788" y="839727"/>
                </a:lnTo>
                <a:cubicBezTo>
                  <a:pt x="5797008" y="838594"/>
                  <a:pt x="5786883" y="822081"/>
                  <a:pt x="5763953" y="834282"/>
                </a:cubicBezTo>
                <a:cubicBezTo>
                  <a:pt x="5726813" y="837521"/>
                  <a:pt x="5699446" y="830949"/>
                  <a:pt x="5667748" y="840211"/>
                </a:cubicBezTo>
                <a:cubicBezTo>
                  <a:pt x="5632959" y="843205"/>
                  <a:pt x="5601436" y="842280"/>
                  <a:pt x="5573108" y="847611"/>
                </a:cubicBezTo>
                <a:cubicBezTo>
                  <a:pt x="5560030" y="845832"/>
                  <a:pt x="5549547" y="851598"/>
                  <a:pt x="5539137" y="851033"/>
                </a:cubicBezTo>
                <a:cubicBezTo>
                  <a:pt x="5528728" y="850467"/>
                  <a:pt x="5529256" y="837509"/>
                  <a:pt x="5510651" y="844215"/>
                </a:cubicBezTo>
                <a:cubicBezTo>
                  <a:pt x="5494241" y="833607"/>
                  <a:pt x="5466101" y="839171"/>
                  <a:pt x="5457331" y="839159"/>
                </a:cubicBezTo>
                <a:lnTo>
                  <a:pt x="5410613" y="834358"/>
                </a:lnTo>
                <a:lnTo>
                  <a:pt x="5370040" y="862127"/>
                </a:lnTo>
                <a:cubicBezTo>
                  <a:pt x="5357863" y="856469"/>
                  <a:pt x="5319115" y="868069"/>
                  <a:pt x="5318778" y="855310"/>
                </a:cubicBezTo>
                <a:cubicBezTo>
                  <a:pt x="5303920" y="857760"/>
                  <a:pt x="5296727" y="863736"/>
                  <a:pt x="5298645" y="855171"/>
                </a:cubicBezTo>
                <a:cubicBezTo>
                  <a:pt x="5287819" y="855897"/>
                  <a:pt x="5267444" y="857825"/>
                  <a:pt x="5253828" y="859670"/>
                </a:cubicBezTo>
                <a:lnTo>
                  <a:pt x="5216955" y="866245"/>
                </a:lnTo>
                <a:lnTo>
                  <a:pt x="5214344" y="868102"/>
                </a:lnTo>
                <a:cubicBezTo>
                  <a:pt x="5210778" y="868719"/>
                  <a:pt x="5200859" y="869042"/>
                  <a:pt x="5195561" y="869949"/>
                </a:cubicBezTo>
                <a:lnTo>
                  <a:pt x="5182555" y="873542"/>
                </a:lnTo>
                <a:cubicBezTo>
                  <a:pt x="5178496" y="875023"/>
                  <a:pt x="5175066" y="876746"/>
                  <a:pt x="5172552" y="878801"/>
                </a:cubicBezTo>
                <a:cubicBezTo>
                  <a:pt x="5121406" y="873797"/>
                  <a:pt x="5080096" y="886529"/>
                  <a:pt x="5027993" y="889666"/>
                </a:cubicBezTo>
                <a:cubicBezTo>
                  <a:pt x="4999924" y="877115"/>
                  <a:pt x="4946973" y="919452"/>
                  <a:pt x="4939844" y="934802"/>
                </a:cubicBezTo>
                <a:cubicBezTo>
                  <a:pt x="4895154" y="940701"/>
                  <a:pt x="4844006" y="928240"/>
                  <a:pt x="4792576" y="934820"/>
                </a:cubicBezTo>
                <a:lnTo>
                  <a:pt x="4602423" y="958063"/>
                </a:lnTo>
                <a:cubicBezTo>
                  <a:pt x="4488530" y="967131"/>
                  <a:pt x="4399004" y="969822"/>
                  <a:pt x="4290656" y="969152"/>
                </a:cubicBezTo>
                <a:cubicBezTo>
                  <a:pt x="4182308" y="968482"/>
                  <a:pt x="4046938" y="971167"/>
                  <a:pt x="3952334" y="954043"/>
                </a:cubicBezTo>
                <a:lnTo>
                  <a:pt x="3858560" y="948781"/>
                </a:lnTo>
                <a:lnTo>
                  <a:pt x="3846597" y="948382"/>
                </a:lnTo>
                <a:cubicBezTo>
                  <a:pt x="3807516" y="956616"/>
                  <a:pt x="3767475" y="941640"/>
                  <a:pt x="3736044" y="947759"/>
                </a:cubicBezTo>
                <a:cubicBezTo>
                  <a:pt x="3727323" y="948128"/>
                  <a:pt x="3719828" y="947771"/>
                  <a:pt x="3713136" y="946963"/>
                </a:cubicBezTo>
                <a:lnTo>
                  <a:pt x="3695939" y="943639"/>
                </a:lnTo>
                <a:lnTo>
                  <a:pt x="3694125" y="940567"/>
                </a:lnTo>
                <a:lnTo>
                  <a:pt x="3681925" y="939706"/>
                </a:lnTo>
                <a:lnTo>
                  <a:pt x="3679204" y="938926"/>
                </a:lnTo>
                <a:cubicBezTo>
                  <a:pt x="3668160" y="939028"/>
                  <a:pt x="3634193" y="940875"/>
                  <a:pt x="3615656" y="940320"/>
                </a:cubicBezTo>
                <a:cubicBezTo>
                  <a:pt x="3582626" y="936974"/>
                  <a:pt x="3593904" y="949140"/>
                  <a:pt x="3567983" y="935596"/>
                </a:cubicBezTo>
                <a:cubicBezTo>
                  <a:pt x="3504185" y="939048"/>
                  <a:pt x="3482818" y="922224"/>
                  <a:pt x="3422423" y="932129"/>
                </a:cubicBezTo>
                <a:cubicBezTo>
                  <a:pt x="3369166" y="933413"/>
                  <a:pt x="3329486" y="910108"/>
                  <a:pt x="3310925" y="911072"/>
                </a:cubicBezTo>
                <a:cubicBezTo>
                  <a:pt x="3261363" y="909787"/>
                  <a:pt x="3198415" y="933574"/>
                  <a:pt x="3139421" y="934151"/>
                </a:cubicBezTo>
                <a:cubicBezTo>
                  <a:pt x="3088799" y="931012"/>
                  <a:pt x="3038941" y="938464"/>
                  <a:pt x="2996922" y="927537"/>
                </a:cubicBezTo>
                <a:cubicBezTo>
                  <a:pt x="2992673" y="929234"/>
                  <a:pt x="2987900" y="930498"/>
                  <a:pt x="2982785" y="931453"/>
                </a:cubicBezTo>
                <a:lnTo>
                  <a:pt x="2967478" y="933397"/>
                </a:lnTo>
                <a:lnTo>
                  <a:pt x="2948552" y="932961"/>
                </a:lnTo>
                <a:lnTo>
                  <a:pt x="2944404" y="934452"/>
                </a:lnTo>
                <a:lnTo>
                  <a:pt x="2908608" y="937205"/>
                </a:lnTo>
                <a:lnTo>
                  <a:pt x="2904443" y="936455"/>
                </a:lnTo>
                <a:lnTo>
                  <a:pt x="2868935" y="938022"/>
                </a:lnTo>
                <a:lnTo>
                  <a:pt x="2868586" y="937487"/>
                </a:lnTo>
                <a:cubicBezTo>
                  <a:pt x="2866994" y="936327"/>
                  <a:pt x="2864292" y="935538"/>
                  <a:pt x="2859191" y="935503"/>
                </a:cubicBezTo>
                <a:cubicBezTo>
                  <a:pt x="2869075" y="927418"/>
                  <a:pt x="2856828" y="932364"/>
                  <a:pt x="2840915" y="932977"/>
                </a:cubicBezTo>
                <a:lnTo>
                  <a:pt x="2763509" y="921850"/>
                </a:lnTo>
                <a:lnTo>
                  <a:pt x="2756121" y="921864"/>
                </a:lnTo>
                <a:cubicBezTo>
                  <a:pt x="2756081" y="921822"/>
                  <a:pt x="2756039" y="921781"/>
                  <a:pt x="2755998" y="921739"/>
                </a:cubicBezTo>
                <a:cubicBezTo>
                  <a:pt x="2754445" y="921476"/>
                  <a:pt x="2752036" y="921380"/>
                  <a:pt x="2748255" y="921505"/>
                </a:cubicBezTo>
                <a:lnTo>
                  <a:pt x="2694601" y="915575"/>
                </a:lnTo>
                <a:cubicBezTo>
                  <a:pt x="2671223" y="919874"/>
                  <a:pt x="2666972" y="913376"/>
                  <a:pt x="2635357" y="910976"/>
                </a:cubicBezTo>
                <a:cubicBezTo>
                  <a:pt x="2621906" y="915051"/>
                  <a:pt x="2611315" y="913542"/>
                  <a:pt x="2601047" y="910263"/>
                </a:cubicBezTo>
                <a:cubicBezTo>
                  <a:pt x="2570084" y="912074"/>
                  <a:pt x="2542135" y="907435"/>
                  <a:pt x="2507482" y="906211"/>
                </a:cubicBezTo>
                <a:cubicBezTo>
                  <a:pt x="2469706" y="911437"/>
                  <a:pt x="2450920" y="901812"/>
                  <a:pt x="2413884" y="900545"/>
                </a:cubicBezTo>
                <a:cubicBezTo>
                  <a:pt x="2381338" y="909664"/>
                  <a:pt x="2387753" y="892438"/>
                  <a:pt x="2368912" y="888755"/>
                </a:cubicBezTo>
                <a:lnTo>
                  <a:pt x="2349490" y="889719"/>
                </a:lnTo>
                <a:lnTo>
                  <a:pt x="2344290" y="890584"/>
                </a:lnTo>
                <a:cubicBezTo>
                  <a:pt x="2340673" y="891041"/>
                  <a:pt x="2338228" y="891167"/>
                  <a:pt x="2336488" y="891058"/>
                </a:cubicBezTo>
                <a:lnTo>
                  <a:pt x="2329015" y="891627"/>
                </a:lnTo>
                <a:cubicBezTo>
                  <a:pt x="2316843" y="893039"/>
                  <a:pt x="2305064" y="894669"/>
                  <a:pt x="2293898" y="896431"/>
                </a:cubicBezTo>
                <a:cubicBezTo>
                  <a:pt x="2282637" y="890404"/>
                  <a:pt x="2242346" y="900851"/>
                  <a:pt x="2243927" y="888076"/>
                </a:cubicBezTo>
                <a:cubicBezTo>
                  <a:pt x="2228778" y="890081"/>
                  <a:pt x="2220725" y="895845"/>
                  <a:pt x="2223920" y="887331"/>
                </a:cubicBezTo>
                <a:cubicBezTo>
                  <a:pt x="2218877" y="887756"/>
                  <a:pt x="2215583" y="887254"/>
                  <a:pt x="2213081" y="886302"/>
                </a:cubicBezTo>
                <a:lnTo>
                  <a:pt x="2212307" y="885829"/>
                </a:lnTo>
                <a:lnTo>
                  <a:pt x="2152321" y="894418"/>
                </a:lnTo>
                <a:lnTo>
                  <a:pt x="2140985" y="895968"/>
                </a:lnTo>
                <a:lnTo>
                  <a:pt x="2121210" y="899354"/>
                </a:lnTo>
                <a:lnTo>
                  <a:pt x="2119146" y="899033"/>
                </a:lnTo>
                <a:lnTo>
                  <a:pt x="2105666" y="902240"/>
                </a:lnTo>
                <a:cubicBezTo>
                  <a:pt x="2101407" y="903601"/>
                  <a:pt x="2097735" y="905221"/>
                  <a:pt x="2094924" y="907203"/>
                </a:cubicBezTo>
                <a:cubicBezTo>
                  <a:pt x="2044793" y="900664"/>
                  <a:pt x="2001785" y="912168"/>
                  <a:pt x="1949478" y="913748"/>
                </a:cubicBezTo>
                <a:cubicBezTo>
                  <a:pt x="1891937" y="919585"/>
                  <a:pt x="1810334" y="935486"/>
                  <a:pt x="1749684" y="942223"/>
                </a:cubicBezTo>
                <a:lnTo>
                  <a:pt x="1585576" y="954170"/>
                </a:lnTo>
                <a:cubicBezTo>
                  <a:pt x="1549165" y="943719"/>
                  <a:pt x="1511425" y="950847"/>
                  <a:pt x="1476250" y="950653"/>
                </a:cubicBezTo>
                <a:cubicBezTo>
                  <a:pt x="1488515" y="961596"/>
                  <a:pt x="1432660" y="946795"/>
                  <a:pt x="1433927" y="959926"/>
                </a:cubicBezTo>
                <a:cubicBezTo>
                  <a:pt x="1427485" y="959475"/>
                  <a:pt x="1421205" y="958623"/>
                  <a:pt x="1414893" y="957671"/>
                </a:cubicBezTo>
                <a:lnTo>
                  <a:pt x="1411585" y="957179"/>
                </a:lnTo>
                <a:lnTo>
                  <a:pt x="1398896" y="957460"/>
                </a:lnTo>
                <a:lnTo>
                  <a:pt x="1394632" y="954725"/>
                </a:lnTo>
                <a:lnTo>
                  <a:pt x="1375043" y="953132"/>
                </a:lnTo>
                <a:cubicBezTo>
                  <a:pt x="1367813" y="952970"/>
                  <a:pt x="1360155" y="953305"/>
                  <a:pt x="1351876" y="954436"/>
                </a:cubicBezTo>
                <a:cubicBezTo>
                  <a:pt x="1325912" y="963028"/>
                  <a:pt x="1274459" y="952492"/>
                  <a:pt x="1242676" y="963767"/>
                </a:cubicBezTo>
                <a:cubicBezTo>
                  <a:pt x="1230276" y="966918"/>
                  <a:pt x="1216715" y="977098"/>
                  <a:pt x="1205993" y="974080"/>
                </a:cubicBezTo>
                <a:cubicBezTo>
                  <a:pt x="1174251" y="974112"/>
                  <a:pt x="1086982" y="964420"/>
                  <a:pt x="1052221" y="963954"/>
                </a:cubicBezTo>
                <a:cubicBezTo>
                  <a:pt x="1038515" y="970622"/>
                  <a:pt x="1009522" y="962342"/>
                  <a:pt x="968270" y="964761"/>
                </a:cubicBezTo>
                <a:cubicBezTo>
                  <a:pt x="943437" y="973698"/>
                  <a:pt x="900136" y="991017"/>
                  <a:pt x="874493" y="998122"/>
                </a:cubicBezTo>
                <a:cubicBezTo>
                  <a:pt x="848849" y="1005226"/>
                  <a:pt x="853424" y="1009427"/>
                  <a:pt x="814411" y="1007391"/>
                </a:cubicBezTo>
                <a:cubicBezTo>
                  <a:pt x="765926" y="1022821"/>
                  <a:pt x="732885" y="1009859"/>
                  <a:pt x="688604" y="1015631"/>
                </a:cubicBezTo>
                <a:cubicBezTo>
                  <a:pt x="638045" y="1020877"/>
                  <a:pt x="677999" y="1011556"/>
                  <a:pt x="618171" y="1027260"/>
                </a:cubicBezTo>
                <a:cubicBezTo>
                  <a:pt x="609680" y="1023165"/>
                  <a:pt x="583253" y="1020277"/>
                  <a:pt x="570379" y="1023487"/>
                </a:cubicBezTo>
                <a:cubicBezTo>
                  <a:pt x="543992" y="1022523"/>
                  <a:pt x="505183" y="1001686"/>
                  <a:pt x="482519" y="1002108"/>
                </a:cubicBezTo>
                <a:cubicBezTo>
                  <a:pt x="464011" y="1002285"/>
                  <a:pt x="495211" y="1007995"/>
                  <a:pt x="475319" y="1009922"/>
                </a:cubicBezTo>
                <a:cubicBezTo>
                  <a:pt x="450818" y="1011135"/>
                  <a:pt x="454804" y="1022539"/>
                  <a:pt x="431104" y="1009317"/>
                </a:cubicBezTo>
                <a:cubicBezTo>
                  <a:pt x="406857" y="1014651"/>
                  <a:pt x="399686" y="1008456"/>
                  <a:pt x="363782" y="1007585"/>
                </a:cubicBezTo>
                <a:cubicBezTo>
                  <a:pt x="350440" y="1012231"/>
                  <a:pt x="338145" y="1011245"/>
                  <a:pt x="325533" y="1008502"/>
                </a:cubicBezTo>
                <a:cubicBezTo>
                  <a:pt x="291944" y="1011745"/>
                  <a:pt x="259251" y="1008497"/>
                  <a:pt x="220429" y="1008927"/>
                </a:cubicBezTo>
                <a:cubicBezTo>
                  <a:pt x="180594" y="1015852"/>
                  <a:pt x="156150" y="1007265"/>
                  <a:pt x="114676" y="1007765"/>
                </a:cubicBezTo>
                <a:cubicBezTo>
                  <a:pt x="85718" y="1006195"/>
                  <a:pt x="43316" y="1001491"/>
                  <a:pt x="13470" y="998544"/>
                </a:cubicBezTo>
                <a:lnTo>
                  <a:pt x="0" y="997355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84333136"/>
              </p:ext>
            </p:extLst>
          </p:nvPr>
        </p:nvGraphicFramePr>
        <p:xfrm>
          <a:off x="661481" y="1940438"/>
          <a:ext cx="10846391" cy="40003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9739102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7FF47CB7-972F-479F-A36D-9E72D26EC8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D153B68-5844-490D-8E67-F616D6D72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11766176" cy="2061837"/>
          </a:xfrm>
          <a:custGeom>
            <a:avLst/>
            <a:gdLst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13657 w 10768629"/>
              <a:gd name="connsiteY144" fmla="*/ 1730706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84330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10768629" h="1978172">
                <a:moveTo>
                  <a:pt x="0" y="0"/>
                </a:moveTo>
                <a:lnTo>
                  <a:pt x="10768629" y="0"/>
                </a:lnTo>
                <a:lnTo>
                  <a:pt x="10733254" y="31439"/>
                </a:lnTo>
                <a:lnTo>
                  <a:pt x="10727085" y="37910"/>
                </a:lnTo>
                <a:cubicBezTo>
                  <a:pt x="10712973" y="56080"/>
                  <a:pt x="10699457" y="78430"/>
                  <a:pt x="10675953" y="68623"/>
                </a:cubicBezTo>
                <a:cubicBezTo>
                  <a:pt x="10685972" y="89202"/>
                  <a:pt x="10641629" y="69781"/>
                  <a:pt x="10637091" y="90361"/>
                </a:cubicBezTo>
                <a:cubicBezTo>
                  <a:pt x="10635214" y="107005"/>
                  <a:pt x="10621323" y="104993"/>
                  <a:pt x="10610971" y="110764"/>
                </a:cubicBezTo>
                <a:cubicBezTo>
                  <a:pt x="10603980" y="127568"/>
                  <a:pt x="10551417" y="141180"/>
                  <a:pt x="10532872" y="138028"/>
                </a:cubicBezTo>
                <a:cubicBezTo>
                  <a:pt x="10480300" y="119072"/>
                  <a:pt x="10440532" y="186296"/>
                  <a:pt x="10398558" y="172911"/>
                </a:cubicBezTo>
                <a:cubicBezTo>
                  <a:pt x="10387708" y="174114"/>
                  <a:pt x="10378792" y="177646"/>
                  <a:pt x="10371128" y="182609"/>
                </a:cubicBezTo>
                <a:lnTo>
                  <a:pt x="10352178" y="199976"/>
                </a:lnTo>
                <a:lnTo>
                  <a:pt x="10351815" y="211879"/>
                </a:lnTo>
                <a:lnTo>
                  <a:pt x="10337471" y="218661"/>
                </a:lnTo>
                <a:lnTo>
                  <a:pt x="10334625" y="222351"/>
                </a:lnTo>
                <a:cubicBezTo>
                  <a:pt x="10321108" y="225227"/>
                  <a:pt x="10278615" y="228401"/>
                  <a:pt x="10256365" y="235917"/>
                </a:cubicBezTo>
                <a:cubicBezTo>
                  <a:pt x="10218136" y="258033"/>
                  <a:pt x="10224552" y="209685"/>
                  <a:pt x="10201127" y="267448"/>
                </a:cubicBezTo>
                <a:cubicBezTo>
                  <a:pt x="10121320" y="273476"/>
                  <a:pt x="10040763" y="345580"/>
                  <a:pt x="9961218" y="326720"/>
                </a:cubicBezTo>
                <a:cubicBezTo>
                  <a:pt x="9980173" y="341621"/>
                  <a:pt x="9883038" y="318484"/>
                  <a:pt x="9859715" y="355698"/>
                </a:cubicBezTo>
                <a:cubicBezTo>
                  <a:pt x="9812822" y="367758"/>
                  <a:pt x="9752089" y="383830"/>
                  <a:pt x="9679867" y="399081"/>
                </a:cubicBezTo>
                <a:cubicBezTo>
                  <a:pt x="9618357" y="415668"/>
                  <a:pt x="9525492" y="446315"/>
                  <a:pt x="9490654" y="455225"/>
                </a:cubicBezTo>
                <a:lnTo>
                  <a:pt x="9470837" y="452539"/>
                </a:lnTo>
                <a:lnTo>
                  <a:pt x="9469082" y="454891"/>
                </a:lnTo>
                <a:cubicBezTo>
                  <a:pt x="9460057" y="461184"/>
                  <a:pt x="9453495" y="461729"/>
                  <a:pt x="9448038" y="459733"/>
                </a:cubicBezTo>
                <a:lnTo>
                  <a:pt x="9396821" y="455795"/>
                </a:lnTo>
                <a:lnTo>
                  <a:pt x="9392197" y="459796"/>
                </a:lnTo>
                <a:lnTo>
                  <a:pt x="9347994" y="464462"/>
                </a:lnTo>
                <a:cubicBezTo>
                  <a:pt x="9347959" y="465155"/>
                  <a:pt x="9347925" y="465846"/>
                  <a:pt x="9347889" y="466539"/>
                </a:cubicBezTo>
                <a:cubicBezTo>
                  <a:pt x="9346648" y="471307"/>
                  <a:pt x="9343831" y="475025"/>
                  <a:pt x="9337639" y="476654"/>
                </a:cubicBezTo>
                <a:cubicBezTo>
                  <a:pt x="9354547" y="503661"/>
                  <a:pt x="9307720" y="510631"/>
                  <a:pt x="9287964" y="513052"/>
                </a:cubicBezTo>
                <a:cubicBezTo>
                  <a:pt x="9269905" y="526173"/>
                  <a:pt x="9245386" y="544358"/>
                  <a:pt x="9229283" y="555377"/>
                </a:cubicBezTo>
                <a:lnTo>
                  <a:pt x="9220274" y="557502"/>
                </a:lnTo>
                <a:cubicBezTo>
                  <a:pt x="9220250" y="557668"/>
                  <a:pt x="9220226" y="557835"/>
                  <a:pt x="9220202" y="558001"/>
                </a:cubicBezTo>
                <a:cubicBezTo>
                  <a:pt x="9218468" y="559434"/>
                  <a:pt x="9215591" y="560497"/>
                  <a:pt x="9210908" y="561147"/>
                </a:cubicBezTo>
                <a:lnTo>
                  <a:pt x="9186374" y="565502"/>
                </a:lnTo>
                <a:lnTo>
                  <a:pt x="9181058" y="569943"/>
                </a:lnTo>
                <a:lnTo>
                  <a:pt x="9167549" y="584727"/>
                </a:lnTo>
                <a:lnTo>
                  <a:pt x="9149110" y="598906"/>
                </a:lnTo>
                <a:cubicBezTo>
                  <a:pt x="9133575" y="594395"/>
                  <a:pt x="9087390" y="636567"/>
                  <a:pt x="9078556" y="644039"/>
                </a:cubicBezTo>
                <a:lnTo>
                  <a:pt x="8996399" y="690055"/>
                </a:lnTo>
                <a:cubicBezTo>
                  <a:pt x="8913147" y="777045"/>
                  <a:pt x="8867993" y="772591"/>
                  <a:pt x="8803791" y="813860"/>
                </a:cubicBezTo>
                <a:cubicBezTo>
                  <a:pt x="8745270" y="819906"/>
                  <a:pt x="8690049" y="823612"/>
                  <a:pt x="8636202" y="848463"/>
                </a:cubicBezTo>
                <a:cubicBezTo>
                  <a:pt x="8594799" y="860014"/>
                  <a:pt x="8568613" y="864779"/>
                  <a:pt x="8555372" y="883171"/>
                </a:cubicBezTo>
                <a:lnTo>
                  <a:pt x="8507229" y="901665"/>
                </a:lnTo>
                <a:lnTo>
                  <a:pt x="8428473" y="927985"/>
                </a:lnTo>
                <a:cubicBezTo>
                  <a:pt x="8428287" y="929817"/>
                  <a:pt x="8428100" y="931648"/>
                  <a:pt x="8427914" y="933480"/>
                </a:cubicBezTo>
                <a:lnTo>
                  <a:pt x="8420327" y="941984"/>
                </a:lnTo>
                <a:lnTo>
                  <a:pt x="8394729" y="948347"/>
                </a:lnTo>
                <a:lnTo>
                  <a:pt x="8380548" y="987916"/>
                </a:lnTo>
                <a:lnTo>
                  <a:pt x="8375330" y="965444"/>
                </a:lnTo>
                <a:cubicBezTo>
                  <a:pt x="8372375" y="964202"/>
                  <a:pt x="8344433" y="977378"/>
                  <a:pt x="8340796" y="980522"/>
                </a:cubicBezTo>
                <a:cubicBezTo>
                  <a:pt x="8328292" y="982128"/>
                  <a:pt x="8319237" y="991089"/>
                  <a:pt x="8304438" y="996739"/>
                </a:cubicBezTo>
                <a:cubicBezTo>
                  <a:pt x="8297193" y="1005683"/>
                  <a:pt x="8289328" y="1014568"/>
                  <a:pt x="8280929" y="1023089"/>
                </a:cubicBezTo>
                <a:lnTo>
                  <a:pt x="8275760" y="1027772"/>
                </a:lnTo>
                <a:lnTo>
                  <a:pt x="8275478" y="1027605"/>
                </a:lnTo>
                <a:cubicBezTo>
                  <a:pt x="8273970" y="1028076"/>
                  <a:pt x="8251461" y="1029408"/>
                  <a:pt x="8249003" y="1032033"/>
                </a:cubicBezTo>
                <a:lnTo>
                  <a:pt x="8203836" y="1037347"/>
                </a:lnTo>
                <a:cubicBezTo>
                  <a:pt x="8172789" y="1049890"/>
                  <a:pt x="8148166" y="1034625"/>
                  <a:pt x="8122936" y="1063113"/>
                </a:cubicBezTo>
                <a:cubicBezTo>
                  <a:pt x="8093850" y="1074757"/>
                  <a:pt x="8066781" y="1075350"/>
                  <a:pt x="8043658" y="1092746"/>
                </a:cubicBezTo>
                <a:cubicBezTo>
                  <a:pt x="8032157" y="1089174"/>
                  <a:pt x="8022145" y="1089998"/>
                  <a:pt x="8015351" y="1105478"/>
                </a:cubicBezTo>
                <a:cubicBezTo>
                  <a:pt x="7987544" y="1113006"/>
                  <a:pt x="7977708" y="1099152"/>
                  <a:pt x="7963145" y="1119346"/>
                </a:cubicBezTo>
                <a:cubicBezTo>
                  <a:pt x="7942622" y="1098880"/>
                  <a:pt x="7943760" y="1109516"/>
                  <a:pt x="7938145" y="1120225"/>
                </a:cubicBezTo>
                <a:lnTo>
                  <a:pt x="7937238" y="1121204"/>
                </a:lnTo>
                <a:lnTo>
                  <a:pt x="7934398" y="1118240"/>
                </a:lnTo>
                <a:lnTo>
                  <a:pt x="7918248" y="1124371"/>
                </a:lnTo>
                <a:lnTo>
                  <a:pt x="7914119" y="1127653"/>
                </a:lnTo>
                <a:cubicBezTo>
                  <a:pt x="7911201" y="1129547"/>
                  <a:pt x="7909169" y="1130331"/>
                  <a:pt x="7907658" y="1130350"/>
                </a:cubicBezTo>
                <a:lnTo>
                  <a:pt x="7907434" y="1130103"/>
                </a:lnTo>
                <a:lnTo>
                  <a:pt x="7901508" y="1133245"/>
                </a:lnTo>
                <a:cubicBezTo>
                  <a:pt x="7891644" y="1139271"/>
                  <a:pt x="7882185" y="1145815"/>
                  <a:pt x="7873287" y="1152609"/>
                </a:cubicBezTo>
                <a:cubicBezTo>
                  <a:pt x="7864672" y="1141906"/>
                  <a:pt x="7845199" y="1159242"/>
                  <a:pt x="7834833" y="1153868"/>
                </a:cubicBezTo>
                <a:lnTo>
                  <a:pt x="7828661" y="1139994"/>
                </a:lnTo>
                <a:lnTo>
                  <a:pt x="7823966" y="1143178"/>
                </a:lnTo>
                <a:lnTo>
                  <a:pt x="7815078" y="1151776"/>
                </a:lnTo>
                <a:cubicBezTo>
                  <a:pt x="7813692" y="1152943"/>
                  <a:pt x="7812687" y="1153116"/>
                  <a:pt x="7812026" y="1151522"/>
                </a:cubicBezTo>
                <a:cubicBezTo>
                  <a:pt x="7806555" y="1153054"/>
                  <a:pt x="7788673" y="1159989"/>
                  <a:pt x="7782249" y="1160970"/>
                </a:cubicBezTo>
                <a:lnTo>
                  <a:pt x="7773476" y="1157414"/>
                </a:lnTo>
                <a:lnTo>
                  <a:pt x="7769600" y="1157365"/>
                </a:lnTo>
                <a:lnTo>
                  <a:pt x="7752631" y="1172815"/>
                </a:lnTo>
                <a:lnTo>
                  <a:pt x="7739392" y="1192062"/>
                </a:lnTo>
                <a:lnTo>
                  <a:pt x="7677677" y="1216394"/>
                </a:lnTo>
                <a:lnTo>
                  <a:pt x="7586920" y="1261888"/>
                </a:lnTo>
                <a:cubicBezTo>
                  <a:pt x="7556723" y="1298911"/>
                  <a:pt x="7489187" y="1284518"/>
                  <a:pt x="7486100" y="1292563"/>
                </a:cubicBezTo>
                <a:cubicBezTo>
                  <a:pt x="7454875" y="1308356"/>
                  <a:pt x="7453335" y="1326361"/>
                  <a:pt x="7411323" y="1340732"/>
                </a:cubicBezTo>
                <a:cubicBezTo>
                  <a:pt x="7372519" y="1390006"/>
                  <a:pt x="7288617" y="1403664"/>
                  <a:pt x="7240698" y="1438832"/>
                </a:cubicBezTo>
                <a:cubicBezTo>
                  <a:pt x="7206467" y="1417136"/>
                  <a:pt x="7227555" y="1441678"/>
                  <a:pt x="7197675" y="1447530"/>
                </a:cubicBezTo>
                <a:cubicBezTo>
                  <a:pt x="7211601" y="1474927"/>
                  <a:pt x="7159483" y="1444981"/>
                  <a:pt x="7164788" y="1480293"/>
                </a:cubicBezTo>
                <a:cubicBezTo>
                  <a:pt x="7159184" y="1480240"/>
                  <a:pt x="7153584" y="1479075"/>
                  <a:pt x="7147929" y="1477641"/>
                </a:cubicBezTo>
                <a:lnTo>
                  <a:pt x="7144965" y="1476908"/>
                </a:lnTo>
                <a:lnTo>
                  <a:pt x="7134299" y="1479969"/>
                </a:lnTo>
                <a:lnTo>
                  <a:pt x="7129809" y="1473339"/>
                </a:lnTo>
                <a:lnTo>
                  <a:pt x="7112688" y="1472575"/>
                </a:lnTo>
                <a:cubicBezTo>
                  <a:pt x="7106506" y="1473449"/>
                  <a:pt x="7100123" y="1475741"/>
                  <a:pt x="7093470" y="1480300"/>
                </a:cubicBezTo>
                <a:cubicBezTo>
                  <a:pt x="7079039" y="1501274"/>
                  <a:pt x="7048991" y="1495718"/>
                  <a:pt x="7025034" y="1506934"/>
                </a:cubicBezTo>
                <a:lnTo>
                  <a:pt x="7014783" y="1515868"/>
                </a:lnTo>
                <a:lnTo>
                  <a:pt x="6979706" y="1523511"/>
                </a:lnTo>
                <a:lnTo>
                  <a:pt x="6977890" y="1525793"/>
                </a:lnTo>
                <a:cubicBezTo>
                  <a:pt x="6971996" y="1527914"/>
                  <a:pt x="6959488" y="1529941"/>
                  <a:pt x="6944339" y="1536237"/>
                </a:cubicBezTo>
                <a:lnTo>
                  <a:pt x="6886996" y="1563569"/>
                </a:lnTo>
                <a:lnTo>
                  <a:pt x="6874510" y="1558469"/>
                </a:lnTo>
                <a:lnTo>
                  <a:pt x="6871943" y="1554651"/>
                </a:lnTo>
                <a:lnTo>
                  <a:pt x="6856174" y="1562024"/>
                </a:lnTo>
                <a:lnTo>
                  <a:pt x="6842321" y="1560554"/>
                </a:lnTo>
                <a:lnTo>
                  <a:pt x="6832713" y="1569357"/>
                </a:lnTo>
                <a:lnTo>
                  <a:pt x="6816351" y="1571495"/>
                </a:lnTo>
                <a:cubicBezTo>
                  <a:pt x="6810216" y="1571510"/>
                  <a:pt x="6803310" y="1571324"/>
                  <a:pt x="6795800" y="1572010"/>
                </a:cubicBezTo>
                <a:lnTo>
                  <a:pt x="6777546" y="1568661"/>
                </a:lnTo>
                <a:lnTo>
                  <a:pt x="6751528" y="1574143"/>
                </a:lnTo>
                <a:cubicBezTo>
                  <a:pt x="6731455" y="1578562"/>
                  <a:pt x="6712054" y="1582098"/>
                  <a:pt x="6691966" y="1582255"/>
                </a:cubicBezTo>
                <a:cubicBezTo>
                  <a:pt x="6677921" y="1590738"/>
                  <a:pt x="6663787" y="1595441"/>
                  <a:pt x="6646941" y="1588471"/>
                </a:cubicBezTo>
                <a:cubicBezTo>
                  <a:pt x="6605135" y="1597971"/>
                  <a:pt x="6598373" y="1612583"/>
                  <a:pt x="6568576" y="1606488"/>
                </a:cubicBezTo>
                <a:cubicBezTo>
                  <a:pt x="6562510" y="1614734"/>
                  <a:pt x="6558067" y="1619360"/>
                  <a:pt x="6554358" y="1621701"/>
                </a:cubicBezTo>
                <a:cubicBezTo>
                  <a:pt x="6543227" y="1628727"/>
                  <a:pt x="6538724" y="1615196"/>
                  <a:pt x="6516968" y="1617195"/>
                </a:cubicBezTo>
                <a:cubicBezTo>
                  <a:pt x="6493173" y="1617368"/>
                  <a:pt x="6528193" y="1598652"/>
                  <a:pt x="6506479" y="1602227"/>
                </a:cubicBezTo>
                <a:cubicBezTo>
                  <a:pt x="6486674" y="1613929"/>
                  <a:pt x="6478484" y="1593997"/>
                  <a:pt x="6458436" y="1607332"/>
                </a:cubicBezTo>
                <a:cubicBezTo>
                  <a:pt x="6471168" y="1620800"/>
                  <a:pt x="6410323" y="1615478"/>
                  <a:pt x="6414786" y="1628815"/>
                </a:cubicBezTo>
                <a:cubicBezTo>
                  <a:pt x="6385942" y="1615041"/>
                  <a:pt x="6386569" y="1640238"/>
                  <a:pt x="6357085" y="1640846"/>
                </a:cubicBezTo>
                <a:cubicBezTo>
                  <a:pt x="6341163" y="1636809"/>
                  <a:pt x="6331497" y="1637754"/>
                  <a:pt x="6322636" y="1648213"/>
                </a:cubicBezTo>
                <a:cubicBezTo>
                  <a:pt x="6248448" y="1627802"/>
                  <a:pt x="6286748" y="1654976"/>
                  <a:pt x="6226172" y="1654676"/>
                </a:cubicBezTo>
                <a:lnTo>
                  <a:pt x="6221217" y="1654506"/>
                </a:lnTo>
                <a:lnTo>
                  <a:pt x="6204956" y="1664280"/>
                </a:lnTo>
                <a:cubicBezTo>
                  <a:pt x="6204728" y="1665114"/>
                  <a:pt x="6204498" y="1665947"/>
                  <a:pt x="6204270" y="1666782"/>
                </a:cubicBezTo>
                <a:lnTo>
                  <a:pt x="6143810" y="1661963"/>
                </a:lnTo>
                <a:lnTo>
                  <a:pt x="6136560" y="1665728"/>
                </a:lnTo>
                <a:lnTo>
                  <a:pt x="6096155" y="1656951"/>
                </a:lnTo>
                <a:lnTo>
                  <a:pt x="6075812" y="1655422"/>
                </a:lnTo>
                <a:lnTo>
                  <a:pt x="6039495" y="1649680"/>
                </a:lnTo>
                <a:lnTo>
                  <a:pt x="6036523" y="1652121"/>
                </a:lnTo>
                <a:lnTo>
                  <a:pt x="6029328" y="1649904"/>
                </a:lnTo>
                <a:lnTo>
                  <a:pt x="6024075" y="1652779"/>
                </a:lnTo>
                <a:lnTo>
                  <a:pt x="6018085" y="1652030"/>
                </a:lnTo>
                <a:cubicBezTo>
                  <a:pt x="6006658" y="1653831"/>
                  <a:pt x="5968194" y="1662035"/>
                  <a:pt x="5955513" y="1663584"/>
                </a:cubicBezTo>
                <a:lnTo>
                  <a:pt x="5941996" y="1661326"/>
                </a:lnTo>
                <a:lnTo>
                  <a:pt x="5931789" y="1669915"/>
                </a:lnTo>
                <a:lnTo>
                  <a:pt x="5888686" y="1672175"/>
                </a:lnTo>
                <a:lnTo>
                  <a:pt x="5873794" y="1665454"/>
                </a:lnTo>
                <a:lnTo>
                  <a:pt x="5860022" y="1660635"/>
                </a:lnTo>
                <a:lnTo>
                  <a:pt x="5858237" y="1660649"/>
                </a:lnTo>
                <a:lnTo>
                  <a:pt x="5840319" y="1660798"/>
                </a:lnTo>
                <a:lnTo>
                  <a:pt x="5806984" y="1661075"/>
                </a:lnTo>
                <a:cubicBezTo>
                  <a:pt x="5785708" y="1661533"/>
                  <a:pt x="5764126" y="1662974"/>
                  <a:pt x="5742351" y="1667489"/>
                </a:cubicBezTo>
                <a:cubicBezTo>
                  <a:pt x="5659069" y="1645168"/>
                  <a:pt x="5615134" y="1706361"/>
                  <a:pt x="5521171" y="1671626"/>
                </a:cubicBezTo>
                <a:cubicBezTo>
                  <a:pt x="5491803" y="1671296"/>
                  <a:pt x="5498089" y="1662666"/>
                  <a:pt x="5457384" y="1683952"/>
                </a:cubicBezTo>
                <a:cubicBezTo>
                  <a:pt x="5356959" y="1699287"/>
                  <a:pt x="5078905" y="1774579"/>
                  <a:pt x="4950070" y="1748401"/>
                </a:cubicBezTo>
                <a:cubicBezTo>
                  <a:pt x="4918276" y="1752255"/>
                  <a:pt x="4891043" y="1756936"/>
                  <a:pt x="4872172" y="1757222"/>
                </a:cubicBezTo>
                <a:lnTo>
                  <a:pt x="4809524" y="1761033"/>
                </a:lnTo>
                <a:cubicBezTo>
                  <a:pt x="4791324" y="1772975"/>
                  <a:pt x="4777258" y="1754591"/>
                  <a:pt x="4759058" y="1766533"/>
                </a:cubicBezTo>
                <a:cubicBezTo>
                  <a:pt x="4747481" y="1770744"/>
                  <a:pt x="4734604" y="1772921"/>
                  <a:pt x="4719749" y="1771811"/>
                </a:cubicBezTo>
                <a:cubicBezTo>
                  <a:pt x="4671168" y="1780243"/>
                  <a:pt x="4634134" y="1775931"/>
                  <a:pt x="4568686" y="1786141"/>
                </a:cubicBezTo>
                <a:cubicBezTo>
                  <a:pt x="4544667" y="1777910"/>
                  <a:pt x="4432547" y="1778168"/>
                  <a:pt x="4418751" y="1796932"/>
                </a:cubicBezTo>
                <a:cubicBezTo>
                  <a:pt x="4403360" y="1801488"/>
                  <a:pt x="4385278" y="1795746"/>
                  <a:pt x="4378377" y="1815528"/>
                </a:cubicBezTo>
                <a:cubicBezTo>
                  <a:pt x="4366870" y="1839461"/>
                  <a:pt x="4337372" y="1814003"/>
                  <a:pt x="4320575" y="1832722"/>
                </a:cubicBezTo>
                <a:cubicBezTo>
                  <a:pt x="4277898" y="1857053"/>
                  <a:pt x="4243945" y="1846759"/>
                  <a:pt x="4211935" y="1860177"/>
                </a:cubicBezTo>
                <a:cubicBezTo>
                  <a:pt x="4181519" y="1859584"/>
                  <a:pt x="4171342" y="1859762"/>
                  <a:pt x="4101228" y="1868717"/>
                </a:cubicBezTo>
                <a:cubicBezTo>
                  <a:pt x="4080159" y="1876188"/>
                  <a:pt x="4039427" y="1877381"/>
                  <a:pt x="3973223" y="1881015"/>
                </a:cubicBezTo>
                <a:cubicBezTo>
                  <a:pt x="3971330" y="1884974"/>
                  <a:pt x="3952843" y="1879225"/>
                  <a:pt x="3900992" y="1880603"/>
                </a:cubicBezTo>
                <a:cubicBezTo>
                  <a:pt x="3849141" y="1881981"/>
                  <a:pt x="3740060" y="1895686"/>
                  <a:pt x="3662119" y="1889285"/>
                </a:cubicBezTo>
                <a:cubicBezTo>
                  <a:pt x="3565155" y="1881322"/>
                  <a:pt x="3613412" y="1915150"/>
                  <a:pt x="3496919" y="1873180"/>
                </a:cubicBezTo>
                <a:cubicBezTo>
                  <a:pt x="3488062" y="1895719"/>
                  <a:pt x="3474293" y="1876288"/>
                  <a:pt x="3449433" y="1889681"/>
                </a:cubicBezTo>
                <a:cubicBezTo>
                  <a:pt x="3406553" y="1891629"/>
                  <a:pt x="3413217" y="1897797"/>
                  <a:pt x="3369766" y="1916653"/>
                </a:cubicBezTo>
                <a:cubicBezTo>
                  <a:pt x="3338805" y="1929531"/>
                  <a:pt x="3289487" y="1928617"/>
                  <a:pt x="3269672" y="1938036"/>
                </a:cubicBezTo>
                <a:lnTo>
                  <a:pt x="3224897" y="1943733"/>
                </a:lnTo>
                <a:cubicBezTo>
                  <a:pt x="3188693" y="1949271"/>
                  <a:pt x="3178540" y="1909145"/>
                  <a:pt x="3161463" y="1946591"/>
                </a:cubicBezTo>
                <a:lnTo>
                  <a:pt x="3112044" y="1935614"/>
                </a:lnTo>
                <a:lnTo>
                  <a:pt x="3069716" y="1930463"/>
                </a:lnTo>
                <a:cubicBezTo>
                  <a:pt x="3049937" y="1924285"/>
                  <a:pt x="3047816" y="1925644"/>
                  <a:pt x="3005773" y="1915878"/>
                </a:cubicBezTo>
                <a:cubicBezTo>
                  <a:pt x="2978838" y="1921092"/>
                  <a:pt x="2967972" y="1927319"/>
                  <a:pt x="2897201" y="1926772"/>
                </a:cubicBezTo>
                <a:lnTo>
                  <a:pt x="2783891" y="1931749"/>
                </a:lnTo>
                <a:cubicBezTo>
                  <a:pt x="2753098" y="1932794"/>
                  <a:pt x="2731621" y="1915151"/>
                  <a:pt x="2712447" y="1933044"/>
                </a:cubicBezTo>
                <a:cubicBezTo>
                  <a:pt x="2621923" y="1990472"/>
                  <a:pt x="2637976" y="1949546"/>
                  <a:pt x="2560151" y="1963609"/>
                </a:cubicBezTo>
                <a:cubicBezTo>
                  <a:pt x="2472084" y="1973456"/>
                  <a:pt x="2423631" y="1962133"/>
                  <a:pt x="2367221" y="1971884"/>
                </a:cubicBezTo>
                <a:cubicBezTo>
                  <a:pt x="2355331" y="1950582"/>
                  <a:pt x="2295649" y="1950006"/>
                  <a:pt x="2272130" y="1961162"/>
                </a:cubicBezTo>
                <a:cubicBezTo>
                  <a:pt x="2229336" y="1964326"/>
                  <a:pt x="2232627" y="1943953"/>
                  <a:pt x="2189404" y="1978172"/>
                </a:cubicBezTo>
                <a:cubicBezTo>
                  <a:pt x="2153824" y="1968017"/>
                  <a:pt x="2114605" y="1969166"/>
                  <a:pt x="2077704" y="1965002"/>
                </a:cubicBezTo>
                <a:cubicBezTo>
                  <a:pt x="2053064" y="1962036"/>
                  <a:pt x="2051584" y="1971011"/>
                  <a:pt x="2033299" y="1969042"/>
                </a:cubicBezTo>
                <a:cubicBezTo>
                  <a:pt x="2015014" y="1967073"/>
                  <a:pt x="1998956" y="1958903"/>
                  <a:pt x="1967996" y="1953187"/>
                </a:cubicBezTo>
                <a:cubicBezTo>
                  <a:pt x="1924117" y="1970917"/>
                  <a:pt x="1915668" y="1940297"/>
                  <a:pt x="1855805" y="1926082"/>
                </a:cubicBezTo>
                <a:cubicBezTo>
                  <a:pt x="1830663" y="1943732"/>
                  <a:pt x="1810564" y="1935694"/>
                  <a:pt x="1790957" y="1919460"/>
                </a:cubicBezTo>
                <a:cubicBezTo>
                  <a:pt x="1732588" y="1924884"/>
                  <a:pt x="1679506" y="1900619"/>
                  <a:pt x="1613978" y="1891581"/>
                </a:cubicBezTo>
                <a:cubicBezTo>
                  <a:pt x="1542961" y="1912227"/>
                  <a:pt x="1506863" y="1865666"/>
                  <a:pt x="1436831" y="1856201"/>
                </a:cubicBezTo>
                <a:cubicBezTo>
                  <a:pt x="1409149" y="1862955"/>
                  <a:pt x="1416370" y="1829853"/>
                  <a:pt x="1357365" y="1832140"/>
                </a:cubicBezTo>
                <a:cubicBezTo>
                  <a:pt x="1285880" y="1811785"/>
                  <a:pt x="1273193" y="1786872"/>
                  <a:pt x="1232341" y="1785942"/>
                </a:cubicBezTo>
                <a:cubicBezTo>
                  <a:pt x="1223903" y="1792798"/>
                  <a:pt x="1160576" y="1793911"/>
                  <a:pt x="1162595" y="1784330"/>
                </a:cubicBezTo>
                <a:cubicBezTo>
                  <a:pt x="1153167" y="1787110"/>
                  <a:pt x="1122206" y="1805077"/>
                  <a:pt x="1120257" y="1789615"/>
                </a:cubicBezTo>
                <a:cubicBezTo>
                  <a:pt x="1073149" y="1786750"/>
                  <a:pt x="1034361" y="1768718"/>
                  <a:pt x="991903" y="1786741"/>
                </a:cubicBezTo>
                <a:cubicBezTo>
                  <a:pt x="966383" y="1781126"/>
                  <a:pt x="949501" y="1800915"/>
                  <a:pt x="883960" y="1809389"/>
                </a:cubicBezTo>
                <a:cubicBezTo>
                  <a:pt x="836064" y="1808194"/>
                  <a:pt x="826980" y="1826610"/>
                  <a:pt x="766531" y="1805053"/>
                </a:cubicBezTo>
                <a:cubicBezTo>
                  <a:pt x="732778" y="1801141"/>
                  <a:pt x="694055" y="1787044"/>
                  <a:pt x="669779" y="1800537"/>
                </a:cubicBezTo>
                <a:cubicBezTo>
                  <a:pt x="645252" y="1794709"/>
                  <a:pt x="563495" y="1813232"/>
                  <a:pt x="523898" y="1811085"/>
                </a:cubicBezTo>
                <a:cubicBezTo>
                  <a:pt x="457555" y="1798530"/>
                  <a:pt x="395227" y="1824052"/>
                  <a:pt x="360251" y="1830735"/>
                </a:cubicBezTo>
                <a:cubicBezTo>
                  <a:pt x="313564" y="1825583"/>
                  <a:pt x="298281" y="1811622"/>
                  <a:pt x="255207" y="1818275"/>
                </a:cubicBezTo>
                <a:cubicBezTo>
                  <a:pt x="206572" y="1839769"/>
                  <a:pt x="160277" y="1836800"/>
                  <a:pt x="101803" y="1870647"/>
                </a:cubicBezTo>
                <a:cubicBezTo>
                  <a:pt x="85849" y="1910002"/>
                  <a:pt x="27997" y="1845258"/>
                  <a:pt x="25397" y="1888443"/>
                </a:cubicBezTo>
                <a:cubicBezTo>
                  <a:pt x="19096" y="1881154"/>
                  <a:pt x="11260" y="1878398"/>
                  <a:pt x="2370" y="1878311"/>
                </a:cubicBezTo>
                <a:lnTo>
                  <a:pt x="0" y="1878785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5824" y="206159"/>
            <a:ext cx="9392421" cy="1330841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Take Aways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A0D773F-7A7D-4DBB-9DEA-86BB8B8F4B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5381624" y="6209414"/>
            <a:ext cx="6810375" cy="648586"/>
          </a:xfrm>
          <a:custGeom>
            <a:avLst/>
            <a:gdLst>
              <a:gd name="connsiteX0" fmla="*/ 0 w 10753706"/>
              <a:gd name="connsiteY0" fmla="*/ 0 h 1027260"/>
              <a:gd name="connsiteX1" fmla="*/ 10753706 w 10753706"/>
              <a:gd name="connsiteY1" fmla="*/ 0 h 1027260"/>
              <a:gd name="connsiteX2" fmla="*/ 10748809 w 10753706"/>
              <a:gd name="connsiteY2" fmla="*/ 2522 h 1027260"/>
              <a:gd name="connsiteX3" fmla="*/ 10725330 w 10753706"/>
              <a:gd name="connsiteY3" fmla="*/ 11977 h 1027260"/>
              <a:gd name="connsiteX4" fmla="*/ 10615423 w 10753706"/>
              <a:gd name="connsiteY4" fmla="*/ 52967 h 1027260"/>
              <a:gd name="connsiteX5" fmla="*/ 10533936 w 10753706"/>
              <a:gd name="connsiteY5" fmla="*/ 53095 h 1027260"/>
              <a:gd name="connsiteX6" fmla="*/ 10466876 w 10753706"/>
              <a:gd name="connsiteY6" fmla="*/ 45180 h 1027260"/>
              <a:gd name="connsiteX7" fmla="*/ 10355090 w 10753706"/>
              <a:gd name="connsiteY7" fmla="*/ 89741 h 1027260"/>
              <a:gd name="connsiteX8" fmla="*/ 10087145 w 10753706"/>
              <a:gd name="connsiteY8" fmla="*/ 66115 h 1027260"/>
              <a:gd name="connsiteX9" fmla="*/ 10015902 w 10753706"/>
              <a:gd name="connsiteY9" fmla="*/ 76178 h 1027260"/>
              <a:gd name="connsiteX10" fmla="*/ 9806005 w 10753706"/>
              <a:gd name="connsiteY10" fmla="*/ 102435 h 1027260"/>
              <a:gd name="connsiteX11" fmla="*/ 9602583 w 10753706"/>
              <a:gd name="connsiteY11" fmla="*/ 179170 h 1027260"/>
              <a:gd name="connsiteX12" fmla="*/ 9469719 w 10753706"/>
              <a:gd name="connsiteY12" fmla="*/ 174721 h 1027260"/>
              <a:gd name="connsiteX13" fmla="*/ 9408692 w 10753706"/>
              <a:gd name="connsiteY13" fmla="*/ 189513 h 1027260"/>
              <a:gd name="connsiteX14" fmla="*/ 9364151 w 10753706"/>
              <a:gd name="connsiteY14" fmla="*/ 194072 h 1027260"/>
              <a:gd name="connsiteX15" fmla="*/ 9337751 w 10753706"/>
              <a:gd name="connsiteY15" fmla="*/ 197579 h 1027260"/>
              <a:gd name="connsiteX16" fmla="*/ 9297166 w 10753706"/>
              <a:gd name="connsiteY16" fmla="*/ 216558 h 1027260"/>
              <a:gd name="connsiteX17" fmla="*/ 9123859 w 10753706"/>
              <a:gd name="connsiteY17" fmla="*/ 237356 h 1027260"/>
              <a:gd name="connsiteX18" fmla="*/ 8950741 w 10753706"/>
              <a:gd name="connsiteY18" fmla="*/ 238020 h 1027260"/>
              <a:gd name="connsiteX19" fmla="*/ 8718236 w 10753706"/>
              <a:gd name="connsiteY19" fmla="*/ 303148 h 1027260"/>
              <a:gd name="connsiteX20" fmla="*/ 8694011 w 10753706"/>
              <a:gd name="connsiteY20" fmla="*/ 308812 h 1027260"/>
              <a:gd name="connsiteX21" fmla="*/ 8611976 w 10753706"/>
              <a:gd name="connsiteY21" fmla="*/ 324819 h 1027260"/>
              <a:gd name="connsiteX22" fmla="*/ 8562074 w 10753706"/>
              <a:gd name="connsiteY22" fmla="*/ 337971 h 1027260"/>
              <a:gd name="connsiteX23" fmla="*/ 8501724 w 10753706"/>
              <a:gd name="connsiteY23" fmla="*/ 360865 h 1027260"/>
              <a:gd name="connsiteX24" fmla="*/ 8504489 w 10753706"/>
              <a:gd name="connsiteY24" fmla="*/ 364790 h 1027260"/>
              <a:gd name="connsiteX25" fmla="*/ 8492774 w 10753706"/>
              <a:gd name="connsiteY25" fmla="*/ 366181 h 1027260"/>
              <a:gd name="connsiteX26" fmla="*/ 8466405 w 10753706"/>
              <a:gd name="connsiteY26" fmla="*/ 368724 h 1027260"/>
              <a:gd name="connsiteX27" fmla="*/ 8427069 w 10753706"/>
              <a:gd name="connsiteY27" fmla="*/ 387211 h 1027260"/>
              <a:gd name="connsiteX28" fmla="*/ 8387766 w 10753706"/>
              <a:gd name="connsiteY28" fmla="*/ 377161 h 1027260"/>
              <a:gd name="connsiteX29" fmla="*/ 8315874 w 10753706"/>
              <a:gd name="connsiteY29" fmla="*/ 395527 h 1027260"/>
              <a:gd name="connsiteX30" fmla="*/ 8274474 w 10753706"/>
              <a:gd name="connsiteY30" fmla="*/ 405112 h 1027260"/>
              <a:gd name="connsiteX31" fmla="*/ 8234664 w 10753706"/>
              <a:gd name="connsiteY31" fmla="*/ 410219 h 1027260"/>
              <a:gd name="connsiteX32" fmla="*/ 8211268 w 10753706"/>
              <a:gd name="connsiteY32" fmla="*/ 416791 h 1027260"/>
              <a:gd name="connsiteX33" fmla="*/ 8188615 w 10753706"/>
              <a:gd name="connsiteY33" fmla="*/ 421755 h 1027260"/>
              <a:gd name="connsiteX34" fmla="*/ 8179981 w 10753706"/>
              <a:gd name="connsiteY34" fmla="*/ 420402 h 1027260"/>
              <a:gd name="connsiteX35" fmla="*/ 8179307 w 10753706"/>
              <a:gd name="connsiteY35" fmla="*/ 422516 h 1027260"/>
              <a:gd name="connsiteX36" fmla="*/ 8147929 w 10753706"/>
              <a:gd name="connsiteY36" fmla="*/ 450302 h 1027260"/>
              <a:gd name="connsiteX37" fmla="*/ 8089136 w 10753706"/>
              <a:gd name="connsiteY37" fmla="*/ 465283 h 1027260"/>
              <a:gd name="connsiteX38" fmla="*/ 8049973 w 10753706"/>
              <a:gd name="connsiteY38" fmla="*/ 454121 h 1027260"/>
              <a:gd name="connsiteX39" fmla="*/ 7965913 w 10753706"/>
              <a:gd name="connsiteY39" fmla="*/ 464415 h 1027260"/>
              <a:gd name="connsiteX40" fmla="*/ 7945093 w 10753706"/>
              <a:gd name="connsiteY40" fmla="*/ 464798 h 1027260"/>
              <a:gd name="connsiteX41" fmla="*/ 7935335 w 10753706"/>
              <a:gd name="connsiteY41" fmla="*/ 462442 h 1027260"/>
              <a:gd name="connsiteX42" fmla="*/ 7904779 w 10753706"/>
              <a:gd name="connsiteY42" fmla="*/ 471429 h 1027260"/>
              <a:gd name="connsiteX43" fmla="*/ 7855604 w 10753706"/>
              <a:gd name="connsiteY43" fmla="*/ 480199 h 1027260"/>
              <a:gd name="connsiteX44" fmla="*/ 7832630 w 10753706"/>
              <a:gd name="connsiteY44" fmla="*/ 485371 h 1027260"/>
              <a:gd name="connsiteX45" fmla="*/ 7812438 w 10753706"/>
              <a:gd name="connsiteY45" fmla="*/ 485391 h 1027260"/>
              <a:gd name="connsiteX46" fmla="*/ 7701399 w 10753706"/>
              <a:gd name="connsiteY46" fmla="*/ 495197 h 1027260"/>
              <a:gd name="connsiteX47" fmla="*/ 7674778 w 10753706"/>
              <a:gd name="connsiteY47" fmla="*/ 494723 h 1027260"/>
              <a:gd name="connsiteX48" fmla="*/ 7660445 w 10753706"/>
              <a:gd name="connsiteY48" fmla="*/ 490194 h 1027260"/>
              <a:gd name="connsiteX49" fmla="*/ 7651781 w 10753706"/>
              <a:gd name="connsiteY49" fmla="*/ 493084 h 1027260"/>
              <a:gd name="connsiteX50" fmla="*/ 7584807 w 10753706"/>
              <a:gd name="connsiteY50" fmla="*/ 499490 h 1027260"/>
              <a:gd name="connsiteX51" fmla="*/ 7541324 w 10753706"/>
              <a:gd name="connsiteY51" fmla="*/ 504184 h 1027260"/>
              <a:gd name="connsiteX52" fmla="*/ 7541756 w 10753706"/>
              <a:gd name="connsiteY52" fmla="*/ 512184 h 1027260"/>
              <a:gd name="connsiteX53" fmla="*/ 7503906 w 10753706"/>
              <a:gd name="connsiteY53" fmla="*/ 518551 h 1027260"/>
              <a:gd name="connsiteX54" fmla="*/ 7460411 w 10753706"/>
              <a:gd name="connsiteY54" fmla="*/ 517415 h 1027260"/>
              <a:gd name="connsiteX55" fmla="*/ 7460116 w 10753706"/>
              <a:gd name="connsiteY55" fmla="*/ 517548 h 1027260"/>
              <a:gd name="connsiteX56" fmla="*/ 7297810 w 10753706"/>
              <a:gd name="connsiteY56" fmla="*/ 563947 h 1027260"/>
              <a:gd name="connsiteX57" fmla="*/ 6946388 w 10753706"/>
              <a:gd name="connsiteY57" fmla="*/ 665244 h 1027260"/>
              <a:gd name="connsiteX58" fmla="*/ 6741704 w 10753706"/>
              <a:gd name="connsiteY58" fmla="*/ 679365 h 1027260"/>
              <a:gd name="connsiteX59" fmla="*/ 6624680 w 10753706"/>
              <a:gd name="connsiteY59" fmla="*/ 677674 h 1027260"/>
              <a:gd name="connsiteX60" fmla="*/ 6605700 w 10753706"/>
              <a:gd name="connsiteY60" fmla="*/ 683566 h 1027260"/>
              <a:gd name="connsiteX61" fmla="*/ 6576922 w 10753706"/>
              <a:gd name="connsiteY61" fmla="*/ 683030 h 1027260"/>
              <a:gd name="connsiteX62" fmla="*/ 6405123 w 10753706"/>
              <a:gd name="connsiteY62" fmla="*/ 721946 h 1027260"/>
              <a:gd name="connsiteX63" fmla="*/ 6368938 w 10753706"/>
              <a:gd name="connsiteY63" fmla="*/ 717341 h 1027260"/>
              <a:gd name="connsiteX64" fmla="*/ 6295102 w 10753706"/>
              <a:gd name="connsiteY64" fmla="*/ 729508 h 1027260"/>
              <a:gd name="connsiteX65" fmla="*/ 6202084 w 10753706"/>
              <a:gd name="connsiteY65" fmla="*/ 767091 h 1027260"/>
              <a:gd name="connsiteX66" fmla="*/ 6067157 w 10753706"/>
              <a:gd name="connsiteY66" fmla="*/ 790339 h 1027260"/>
              <a:gd name="connsiteX67" fmla="*/ 6061443 w 10753706"/>
              <a:gd name="connsiteY67" fmla="*/ 796151 h 1027260"/>
              <a:gd name="connsiteX68" fmla="*/ 6051406 w 10753706"/>
              <a:gd name="connsiteY68" fmla="*/ 800684 h 1027260"/>
              <a:gd name="connsiteX69" fmla="*/ 6049097 w 10753706"/>
              <a:gd name="connsiteY69" fmla="*/ 800636 h 1027260"/>
              <a:gd name="connsiteX70" fmla="*/ 6034222 w 10753706"/>
              <a:gd name="connsiteY70" fmla="*/ 804110 h 1027260"/>
              <a:gd name="connsiteX71" fmla="*/ 6033121 w 10753706"/>
              <a:gd name="connsiteY71" fmla="*/ 806078 h 1027260"/>
              <a:gd name="connsiteX72" fmla="*/ 6023593 w 10753706"/>
              <a:gd name="connsiteY72" fmla="*/ 808842 h 1027260"/>
              <a:gd name="connsiteX73" fmla="*/ 6006639 w 10753706"/>
              <a:gd name="connsiteY73" fmla="*/ 815304 h 1027260"/>
              <a:gd name="connsiteX74" fmla="*/ 6001762 w 10753706"/>
              <a:gd name="connsiteY74" fmla="*/ 815557 h 1027260"/>
              <a:gd name="connsiteX75" fmla="*/ 5973534 w 10753706"/>
              <a:gd name="connsiteY75" fmla="*/ 823815 h 1027260"/>
              <a:gd name="connsiteX76" fmla="*/ 5972336 w 10753706"/>
              <a:gd name="connsiteY76" fmla="*/ 823476 h 1027260"/>
              <a:gd name="connsiteX77" fmla="*/ 5960841 w 10753706"/>
              <a:gd name="connsiteY77" fmla="*/ 823819 h 1027260"/>
              <a:gd name="connsiteX78" fmla="*/ 5940719 w 10753706"/>
              <a:gd name="connsiteY78" fmla="*/ 825514 h 1027260"/>
              <a:gd name="connsiteX79" fmla="*/ 5884298 w 10753706"/>
              <a:gd name="connsiteY79" fmla="*/ 823806 h 1027260"/>
              <a:gd name="connsiteX80" fmla="*/ 5854779 w 10753706"/>
              <a:gd name="connsiteY80" fmla="*/ 832365 h 1027260"/>
              <a:gd name="connsiteX81" fmla="*/ 5848382 w 10753706"/>
              <a:gd name="connsiteY81" fmla="*/ 833844 h 1027260"/>
              <a:gd name="connsiteX82" fmla="*/ 5848066 w 10753706"/>
              <a:gd name="connsiteY82" fmla="*/ 833772 h 1027260"/>
              <a:gd name="connsiteX83" fmla="*/ 5840944 w 10753706"/>
              <a:gd name="connsiteY83" fmla="*/ 835132 h 1027260"/>
              <a:gd name="connsiteX84" fmla="*/ 5836719 w 10753706"/>
              <a:gd name="connsiteY84" fmla="*/ 836539 h 1027260"/>
              <a:gd name="connsiteX85" fmla="*/ 5824311 w 10753706"/>
              <a:gd name="connsiteY85" fmla="*/ 839408 h 1027260"/>
              <a:gd name="connsiteX86" fmla="*/ 5818788 w 10753706"/>
              <a:gd name="connsiteY86" fmla="*/ 839727 h 1027260"/>
              <a:gd name="connsiteX87" fmla="*/ 5763953 w 10753706"/>
              <a:gd name="connsiteY87" fmla="*/ 834282 h 1027260"/>
              <a:gd name="connsiteX88" fmla="*/ 5667748 w 10753706"/>
              <a:gd name="connsiteY88" fmla="*/ 840211 h 1027260"/>
              <a:gd name="connsiteX89" fmla="*/ 5573108 w 10753706"/>
              <a:gd name="connsiteY89" fmla="*/ 847611 h 1027260"/>
              <a:gd name="connsiteX90" fmla="*/ 5539137 w 10753706"/>
              <a:gd name="connsiteY90" fmla="*/ 851033 h 1027260"/>
              <a:gd name="connsiteX91" fmla="*/ 5510651 w 10753706"/>
              <a:gd name="connsiteY91" fmla="*/ 844215 h 1027260"/>
              <a:gd name="connsiteX92" fmla="*/ 5457331 w 10753706"/>
              <a:gd name="connsiteY92" fmla="*/ 839159 h 1027260"/>
              <a:gd name="connsiteX93" fmla="*/ 5410613 w 10753706"/>
              <a:gd name="connsiteY93" fmla="*/ 834358 h 1027260"/>
              <a:gd name="connsiteX94" fmla="*/ 5370040 w 10753706"/>
              <a:gd name="connsiteY94" fmla="*/ 862127 h 1027260"/>
              <a:gd name="connsiteX95" fmla="*/ 5318778 w 10753706"/>
              <a:gd name="connsiteY95" fmla="*/ 855310 h 1027260"/>
              <a:gd name="connsiteX96" fmla="*/ 5298645 w 10753706"/>
              <a:gd name="connsiteY96" fmla="*/ 855171 h 1027260"/>
              <a:gd name="connsiteX97" fmla="*/ 5253828 w 10753706"/>
              <a:gd name="connsiteY97" fmla="*/ 859670 h 1027260"/>
              <a:gd name="connsiteX98" fmla="*/ 5216955 w 10753706"/>
              <a:gd name="connsiteY98" fmla="*/ 866245 h 1027260"/>
              <a:gd name="connsiteX99" fmla="*/ 5214344 w 10753706"/>
              <a:gd name="connsiteY99" fmla="*/ 868102 h 1027260"/>
              <a:gd name="connsiteX100" fmla="*/ 5195561 w 10753706"/>
              <a:gd name="connsiteY100" fmla="*/ 869949 h 1027260"/>
              <a:gd name="connsiteX101" fmla="*/ 5182555 w 10753706"/>
              <a:gd name="connsiteY101" fmla="*/ 873542 h 1027260"/>
              <a:gd name="connsiteX102" fmla="*/ 5172552 w 10753706"/>
              <a:gd name="connsiteY102" fmla="*/ 878801 h 1027260"/>
              <a:gd name="connsiteX103" fmla="*/ 5027993 w 10753706"/>
              <a:gd name="connsiteY103" fmla="*/ 889666 h 1027260"/>
              <a:gd name="connsiteX104" fmla="*/ 4939844 w 10753706"/>
              <a:gd name="connsiteY104" fmla="*/ 934802 h 1027260"/>
              <a:gd name="connsiteX105" fmla="*/ 4792576 w 10753706"/>
              <a:gd name="connsiteY105" fmla="*/ 934820 h 1027260"/>
              <a:gd name="connsiteX106" fmla="*/ 4602423 w 10753706"/>
              <a:gd name="connsiteY106" fmla="*/ 958063 h 1027260"/>
              <a:gd name="connsiteX107" fmla="*/ 4290656 w 10753706"/>
              <a:gd name="connsiteY107" fmla="*/ 969152 h 1027260"/>
              <a:gd name="connsiteX108" fmla="*/ 3952334 w 10753706"/>
              <a:gd name="connsiteY108" fmla="*/ 954043 h 1027260"/>
              <a:gd name="connsiteX109" fmla="*/ 3858560 w 10753706"/>
              <a:gd name="connsiteY109" fmla="*/ 948781 h 1027260"/>
              <a:gd name="connsiteX110" fmla="*/ 3846597 w 10753706"/>
              <a:gd name="connsiteY110" fmla="*/ 948382 h 1027260"/>
              <a:gd name="connsiteX111" fmla="*/ 3736044 w 10753706"/>
              <a:gd name="connsiteY111" fmla="*/ 947759 h 1027260"/>
              <a:gd name="connsiteX112" fmla="*/ 3713136 w 10753706"/>
              <a:gd name="connsiteY112" fmla="*/ 946963 h 1027260"/>
              <a:gd name="connsiteX113" fmla="*/ 3695939 w 10753706"/>
              <a:gd name="connsiteY113" fmla="*/ 943639 h 1027260"/>
              <a:gd name="connsiteX114" fmla="*/ 3694125 w 10753706"/>
              <a:gd name="connsiteY114" fmla="*/ 940567 h 1027260"/>
              <a:gd name="connsiteX115" fmla="*/ 3681925 w 10753706"/>
              <a:gd name="connsiteY115" fmla="*/ 939706 h 1027260"/>
              <a:gd name="connsiteX116" fmla="*/ 3679204 w 10753706"/>
              <a:gd name="connsiteY116" fmla="*/ 938926 h 1027260"/>
              <a:gd name="connsiteX117" fmla="*/ 3615656 w 10753706"/>
              <a:gd name="connsiteY117" fmla="*/ 940320 h 1027260"/>
              <a:gd name="connsiteX118" fmla="*/ 3567983 w 10753706"/>
              <a:gd name="connsiteY118" fmla="*/ 935596 h 1027260"/>
              <a:gd name="connsiteX119" fmla="*/ 3422423 w 10753706"/>
              <a:gd name="connsiteY119" fmla="*/ 932129 h 1027260"/>
              <a:gd name="connsiteX120" fmla="*/ 3310925 w 10753706"/>
              <a:gd name="connsiteY120" fmla="*/ 911072 h 1027260"/>
              <a:gd name="connsiteX121" fmla="*/ 3139421 w 10753706"/>
              <a:gd name="connsiteY121" fmla="*/ 934151 h 1027260"/>
              <a:gd name="connsiteX122" fmla="*/ 2996922 w 10753706"/>
              <a:gd name="connsiteY122" fmla="*/ 927537 h 1027260"/>
              <a:gd name="connsiteX123" fmla="*/ 2982785 w 10753706"/>
              <a:gd name="connsiteY123" fmla="*/ 931453 h 1027260"/>
              <a:gd name="connsiteX124" fmla="*/ 2967478 w 10753706"/>
              <a:gd name="connsiteY124" fmla="*/ 933397 h 1027260"/>
              <a:gd name="connsiteX125" fmla="*/ 2948552 w 10753706"/>
              <a:gd name="connsiteY125" fmla="*/ 932961 h 1027260"/>
              <a:gd name="connsiteX126" fmla="*/ 2944404 w 10753706"/>
              <a:gd name="connsiteY126" fmla="*/ 934452 h 1027260"/>
              <a:gd name="connsiteX127" fmla="*/ 2908608 w 10753706"/>
              <a:gd name="connsiteY127" fmla="*/ 937205 h 1027260"/>
              <a:gd name="connsiteX128" fmla="*/ 2904443 w 10753706"/>
              <a:gd name="connsiteY128" fmla="*/ 936455 h 1027260"/>
              <a:gd name="connsiteX129" fmla="*/ 2868935 w 10753706"/>
              <a:gd name="connsiteY129" fmla="*/ 938022 h 1027260"/>
              <a:gd name="connsiteX130" fmla="*/ 2868586 w 10753706"/>
              <a:gd name="connsiteY130" fmla="*/ 937487 h 1027260"/>
              <a:gd name="connsiteX131" fmla="*/ 2859191 w 10753706"/>
              <a:gd name="connsiteY131" fmla="*/ 935503 h 1027260"/>
              <a:gd name="connsiteX132" fmla="*/ 2840915 w 10753706"/>
              <a:gd name="connsiteY132" fmla="*/ 932977 h 1027260"/>
              <a:gd name="connsiteX133" fmla="*/ 2763509 w 10753706"/>
              <a:gd name="connsiteY133" fmla="*/ 921850 h 1027260"/>
              <a:gd name="connsiteX134" fmla="*/ 2756121 w 10753706"/>
              <a:gd name="connsiteY134" fmla="*/ 921864 h 1027260"/>
              <a:gd name="connsiteX135" fmla="*/ 2755998 w 10753706"/>
              <a:gd name="connsiteY135" fmla="*/ 921739 h 1027260"/>
              <a:gd name="connsiteX136" fmla="*/ 2748255 w 10753706"/>
              <a:gd name="connsiteY136" fmla="*/ 921505 h 1027260"/>
              <a:gd name="connsiteX137" fmla="*/ 2694601 w 10753706"/>
              <a:gd name="connsiteY137" fmla="*/ 915575 h 1027260"/>
              <a:gd name="connsiteX138" fmla="*/ 2635357 w 10753706"/>
              <a:gd name="connsiteY138" fmla="*/ 910976 h 1027260"/>
              <a:gd name="connsiteX139" fmla="*/ 2601047 w 10753706"/>
              <a:gd name="connsiteY139" fmla="*/ 910263 h 1027260"/>
              <a:gd name="connsiteX140" fmla="*/ 2507482 w 10753706"/>
              <a:gd name="connsiteY140" fmla="*/ 906211 h 1027260"/>
              <a:gd name="connsiteX141" fmla="*/ 2413884 w 10753706"/>
              <a:gd name="connsiteY141" fmla="*/ 900545 h 1027260"/>
              <a:gd name="connsiteX142" fmla="*/ 2368912 w 10753706"/>
              <a:gd name="connsiteY142" fmla="*/ 888755 h 1027260"/>
              <a:gd name="connsiteX143" fmla="*/ 2349490 w 10753706"/>
              <a:gd name="connsiteY143" fmla="*/ 889719 h 1027260"/>
              <a:gd name="connsiteX144" fmla="*/ 2344290 w 10753706"/>
              <a:gd name="connsiteY144" fmla="*/ 890584 h 1027260"/>
              <a:gd name="connsiteX145" fmla="*/ 2336488 w 10753706"/>
              <a:gd name="connsiteY145" fmla="*/ 891058 h 1027260"/>
              <a:gd name="connsiteX146" fmla="*/ 2329015 w 10753706"/>
              <a:gd name="connsiteY146" fmla="*/ 891627 h 1027260"/>
              <a:gd name="connsiteX147" fmla="*/ 2293898 w 10753706"/>
              <a:gd name="connsiteY147" fmla="*/ 896431 h 1027260"/>
              <a:gd name="connsiteX148" fmla="*/ 2243927 w 10753706"/>
              <a:gd name="connsiteY148" fmla="*/ 888076 h 1027260"/>
              <a:gd name="connsiteX149" fmla="*/ 2223920 w 10753706"/>
              <a:gd name="connsiteY149" fmla="*/ 887331 h 1027260"/>
              <a:gd name="connsiteX150" fmla="*/ 2213081 w 10753706"/>
              <a:gd name="connsiteY150" fmla="*/ 886302 h 1027260"/>
              <a:gd name="connsiteX151" fmla="*/ 2212307 w 10753706"/>
              <a:gd name="connsiteY151" fmla="*/ 885829 h 1027260"/>
              <a:gd name="connsiteX152" fmla="*/ 2152321 w 10753706"/>
              <a:gd name="connsiteY152" fmla="*/ 894418 h 1027260"/>
              <a:gd name="connsiteX153" fmla="*/ 2140985 w 10753706"/>
              <a:gd name="connsiteY153" fmla="*/ 895968 h 1027260"/>
              <a:gd name="connsiteX154" fmla="*/ 2121210 w 10753706"/>
              <a:gd name="connsiteY154" fmla="*/ 899354 h 1027260"/>
              <a:gd name="connsiteX155" fmla="*/ 2119146 w 10753706"/>
              <a:gd name="connsiteY155" fmla="*/ 899033 h 1027260"/>
              <a:gd name="connsiteX156" fmla="*/ 2105666 w 10753706"/>
              <a:gd name="connsiteY156" fmla="*/ 902240 h 1027260"/>
              <a:gd name="connsiteX157" fmla="*/ 2094924 w 10753706"/>
              <a:gd name="connsiteY157" fmla="*/ 907203 h 1027260"/>
              <a:gd name="connsiteX158" fmla="*/ 1949478 w 10753706"/>
              <a:gd name="connsiteY158" fmla="*/ 913748 h 1027260"/>
              <a:gd name="connsiteX159" fmla="*/ 1749684 w 10753706"/>
              <a:gd name="connsiteY159" fmla="*/ 942223 h 1027260"/>
              <a:gd name="connsiteX160" fmla="*/ 1585576 w 10753706"/>
              <a:gd name="connsiteY160" fmla="*/ 954170 h 1027260"/>
              <a:gd name="connsiteX161" fmla="*/ 1476250 w 10753706"/>
              <a:gd name="connsiteY161" fmla="*/ 950653 h 1027260"/>
              <a:gd name="connsiteX162" fmla="*/ 1433927 w 10753706"/>
              <a:gd name="connsiteY162" fmla="*/ 959926 h 1027260"/>
              <a:gd name="connsiteX163" fmla="*/ 1414893 w 10753706"/>
              <a:gd name="connsiteY163" fmla="*/ 957671 h 1027260"/>
              <a:gd name="connsiteX164" fmla="*/ 1411585 w 10753706"/>
              <a:gd name="connsiteY164" fmla="*/ 957179 h 1027260"/>
              <a:gd name="connsiteX165" fmla="*/ 1398896 w 10753706"/>
              <a:gd name="connsiteY165" fmla="*/ 957460 h 1027260"/>
              <a:gd name="connsiteX166" fmla="*/ 1394632 w 10753706"/>
              <a:gd name="connsiteY166" fmla="*/ 954725 h 1027260"/>
              <a:gd name="connsiteX167" fmla="*/ 1375043 w 10753706"/>
              <a:gd name="connsiteY167" fmla="*/ 953132 h 1027260"/>
              <a:gd name="connsiteX168" fmla="*/ 1351876 w 10753706"/>
              <a:gd name="connsiteY168" fmla="*/ 954436 h 1027260"/>
              <a:gd name="connsiteX169" fmla="*/ 1242676 w 10753706"/>
              <a:gd name="connsiteY169" fmla="*/ 963767 h 1027260"/>
              <a:gd name="connsiteX170" fmla="*/ 1205993 w 10753706"/>
              <a:gd name="connsiteY170" fmla="*/ 974080 h 1027260"/>
              <a:gd name="connsiteX171" fmla="*/ 1052221 w 10753706"/>
              <a:gd name="connsiteY171" fmla="*/ 963954 h 1027260"/>
              <a:gd name="connsiteX172" fmla="*/ 968270 w 10753706"/>
              <a:gd name="connsiteY172" fmla="*/ 964761 h 1027260"/>
              <a:gd name="connsiteX173" fmla="*/ 874493 w 10753706"/>
              <a:gd name="connsiteY173" fmla="*/ 998122 h 1027260"/>
              <a:gd name="connsiteX174" fmla="*/ 814411 w 10753706"/>
              <a:gd name="connsiteY174" fmla="*/ 1007391 h 1027260"/>
              <a:gd name="connsiteX175" fmla="*/ 688604 w 10753706"/>
              <a:gd name="connsiteY175" fmla="*/ 1015631 h 1027260"/>
              <a:gd name="connsiteX176" fmla="*/ 618171 w 10753706"/>
              <a:gd name="connsiteY176" fmla="*/ 1027260 h 1027260"/>
              <a:gd name="connsiteX177" fmla="*/ 570379 w 10753706"/>
              <a:gd name="connsiteY177" fmla="*/ 1023487 h 1027260"/>
              <a:gd name="connsiteX178" fmla="*/ 482519 w 10753706"/>
              <a:gd name="connsiteY178" fmla="*/ 1002108 h 1027260"/>
              <a:gd name="connsiteX179" fmla="*/ 475319 w 10753706"/>
              <a:gd name="connsiteY179" fmla="*/ 1009922 h 1027260"/>
              <a:gd name="connsiteX180" fmla="*/ 431104 w 10753706"/>
              <a:gd name="connsiteY180" fmla="*/ 1009317 h 1027260"/>
              <a:gd name="connsiteX181" fmla="*/ 363782 w 10753706"/>
              <a:gd name="connsiteY181" fmla="*/ 1007585 h 1027260"/>
              <a:gd name="connsiteX182" fmla="*/ 325533 w 10753706"/>
              <a:gd name="connsiteY182" fmla="*/ 1008502 h 1027260"/>
              <a:gd name="connsiteX183" fmla="*/ 220429 w 10753706"/>
              <a:gd name="connsiteY183" fmla="*/ 1008927 h 1027260"/>
              <a:gd name="connsiteX184" fmla="*/ 114676 w 10753706"/>
              <a:gd name="connsiteY184" fmla="*/ 1007765 h 1027260"/>
              <a:gd name="connsiteX185" fmla="*/ 13470 w 10753706"/>
              <a:gd name="connsiteY185" fmla="*/ 998544 h 1027260"/>
              <a:gd name="connsiteX186" fmla="*/ 0 w 10753706"/>
              <a:gd name="connsiteY186" fmla="*/ 997355 h 102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0753706" h="1027260">
                <a:moveTo>
                  <a:pt x="0" y="0"/>
                </a:moveTo>
                <a:lnTo>
                  <a:pt x="10753706" y="0"/>
                </a:lnTo>
                <a:lnTo>
                  <a:pt x="10748809" y="2522"/>
                </a:lnTo>
                <a:cubicBezTo>
                  <a:pt x="10744031" y="4644"/>
                  <a:pt x="10737551" y="7204"/>
                  <a:pt x="10725330" y="11977"/>
                </a:cubicBezTo>
                <a:cubicBezTo>
                  <a:pt x="10700888" y="21523"/>
                  <a:pt x="10652058" y="39304"/>
                  <a:pt x="10615423" y="52967"/>
                </a:cubicBezTo>
                <a:cubicBezTo>
                  <a:pt x="10598524" y="49017"/>
                  <a:pt x="10550674" y="61360"/>
                  <a:pt x="10533936" y="53095"/>
                </a:cubicBezTo>
                <a:cubicBezTo>
                  <a:pt x="10519435" y="55674"/>
                  <a:pt x="10480156" y="49393"/>
                  <a:pt x="10466876" y="45180"/>
                </a:cubicBezTo>
                <a:cubicBezTo>
                  <a:pt x="10443145" y="68059"/>
                  <a:pt x="10382269" y="71294"/>
                  <a:pt x="10355090" y="89741"/>
                </a:cubicBezTo>
                <a:cubicBezTo>
                  <a:pt x="10286222" y="95376"/>
                  <a:pt x="10146285" y="63529"/>
                  <a:pt x="10087145" y="66115"/>
                </a:cubicBezTo>
                <a:cubicBezTo>
                  <a:pt x="10067575" y="79584"/>
                  <a:pt x="10043111" y="68921"/>
                  <a:pt x="10015902" y="76178"/>
                </a:cubicBezTo>
                <a:cubicBezTo>
                  <a:pt x="9952302" y="84628"/>
                  <a:pt x="9893286" y="103337"/>
                  <a:pt x="9806005" y="102435"/>
                </a:cubicBezTo>
                <a:cubicBezTo>
                  <a:pt x="9782247" y="141133"/>
                  <a:pt x="9674787" y="151643"/>
                  <a:pt x="9602583" y="179170"/>
                </a:cubicBezTo>
                <a:cubicBezTo>
                  <a:pt x="9557658" y="187584"/>
                  <a:pt x="9478290" y="154235"/>
                  <a:pt x="9469719" y="174721"/>
                </a:cubicBezTo>
                <a:cubicBezTo>
                  <a:pt x="9443779" y="165070"/>
                  <a:pt x="9431317" y="185692"/>
                  <a:pt x="9408692" y="189513"/>
                </a:cubicBezTo>
                <a:cubicBezTo>
                  <a:pt x="9387154" y="183843"/>
                  <a:pt x="9380475" y="191089"/>
                  <a:pt x="9364151" y="194072"/>
                </a:cubicBezTo>
                <a:cubicBezTo>
                  <a:pt x="9354686" y="190222"/>
                  <a:pt x="9340485" y="191782"/>
                  <a:pt x="9337751" y="197579"/>
                </a:cubicBezTo>
                <a:cubicBezTo>
                  <a:pt x="9349566" y="209270"/>
                  <a:pt x="9297468" y="207714"/>
                  <a:pt x="9297166" y="216558"/>
                </a:cubicBezTo>
                <a:cubicBezTo>
                  <a:pt x="9269057" y="220999"/>
                  <a:pt x="9139630" y="221783"/>
                  <a:pt x="9123859" y="237356"/>
                </a:cubicBezTo>
                <a:cubicBezTo>
                  <a:pt x="9068176" y="249209"/>
                  <a:pt x="8975349" y="235349"/>
                  <a:pt x="8950741" y="238020"/>
                </a:cubicBezTo>
                <a:cubicBezTo>
                  <a:pt x="8916265" y="215428"/>
                  <a:pt x="8822808" y="292026"/>
                  <a:pt x="8718236" y="303148"/>
                </a:cubicBezTo>
                <a:cubicBezTo>
                  <a:pt x="8703111" y="302060"/>
                  <a:pt x="8695551" y="302792"/>
                  <a:pt x="8694011" y="308812"/>
                </a:cubicBezTo>
                <a:cubicBezTo>
                  <a:pt x="8661810" y="312764"/>
                  <a:pt x="8637956" y="329628"/>
                  <a:pt x="8611976" y="324819"/>
                </a:cubicBezTo>
                <a:cubicBezTo>
                  <a:pt x="8621849" y="336388"/>
                  <a:pt x="8562809" y="325917"/>
                  <a:pt x="8562074" y="337971"/>
                </a:cubicBezTo>
                <a:cubicBezTo>
                  <a:pt x="8543699" y="343978"/>
                  <a:pt x="8511321" y="356396"/>
                  <a:pt x="8501724" y="360865"/>
                </a:cubicBezTo>
                <a:lnTo>
                  <a:pt x="8504489" y="364790"/>
                </a:lnTo>
                <a:lnTo>
                  <a:pt x="8492774" y="366181"/>
                </a:lnTo>
                <a:lnTo>
                  <a:pt x="8466405" y="368724"/>
                </a:lnTo>
                <a:cubicBezTo>
                  <a:pt x="8455454" y="372229"/>
                  <a:pt x="8440175" y="385805"/>
                  <a:pt x="8427069" y="387211"/>
                </a:cubicBezTo>
                <a:cubicBezTo>
                  <a:pt x="8400442" y="392215"/>
                  <a:pt x="8397079" y="382989"/>
                  <a:pt x="8387766" y="377161"/>
                </a:cubicBezTo>
                <a:cubicBezTo>
                  <a:pt x="8369233" y="378548"/>
                  <a:pt x="8334756" y="390869"/>
                  <a:pt x="8315874" y="395527"/>
                </a:cubicBezTo>
                <a:cubicBezTo>
                  <a:pt x="8306664" y="400500"/>
                  <a:pt x="8272845" y="393679"/>
                  <a:pt x="8274474" y="405112"/>
                </a:cubicBezTo>
                <a:cubicBezTo>
                  <a:pt x="8255483" y="406194"/>
                  <a:pt x="8244963" y="408376"/>
                  <a:pt x="8234664" y="410219"/>
                </a:cubicBezTo>
                <a:lnTo>
                  <a:pt x="8211268" y="416791"/>
                </a:lnTo>
                <a:cubicBezTo>
                  <a:pt x="8204720" y="419941"/>
                  <a:pt x="8197411" y="422004"/>
                  <a:pt x="8188615" y="421755"/>
                </a:cubicBezTo>
                <a:lnTo>
                  <a:pt x="8179981" y="420402"/>
                </a:lnTo>
                <a:lnTo>
                  <a:pt x="8179307" y="422516"/>
                </a:lnTo>
                <a:cubicBezTo>
                  <a:pt x="8179027" y="425797"/>
                  <a:pt x="8175790" y="448341"/>
                  <a:pt x="8147929" y="450302"/>
                </a:cubicBezTo>
                <a:cubicBezTo>
                  <a:pt x="8130300" y="457967"/>
                  <a:pt x="8114933" y="461015"/>
                  <a:pt x="8089136" y="465283"/>
                </a:cubicBezTo>
                <a:cubicBezTo>
                  <a:pt x="8072810" y="465920"/>
                  <a:pt x="8069376" y="451569"/>
                  <a:pt x="8049973" y="454121"/>
                </a:cubicBezTo>
                <a:cubicBezTo>
                  <a:pt x="7974508" y="471465"/>
                  <a:pt x="8006050" y="447139"/>
                  <a:pt x="7965913" y="464415"/>
                </a:cubicBezTo>
                <a:cubicBezTo>
                  <a:pt x="7958234" y="466025"/>
                  <a:pt x="7951405" y="465800"/>
                  <a:pt x="7945093" y="464798"/>
                </a:cubicBezTo>
                <a:lnTo>
                  <a:pt x="7935335" y="462442"/>
                </a:lnTo>
                <a:lnTo>
                  <a:pt x="7904779" y="471429"/>
                </a:lnTo>
                <a:cubicBezTo>
                  <a:pt x="7889387" y="474999"/>
                  <a:pt x="7872867" y="477951"/>
                  <a:pt x="7855604" y="480199"/>
                </a:cubicBezTo>
                <a:cubicBezTo>
                  <a:pt x="7850005" y="476378"/>
                  <a:pt x="7838628" y="483595"/>
                  <a:pt x="7832630" y="485371"/>
                </a:cubicBezTo>
                <a:cubicBezTo>
                  <a:pt x="7831473" y="482645"/>
                  <a:pt x="7816623" y="482661"/>
                  <a:pt x="7812438" y="485391"/>
                </a:cubicBezTo>
                <a:cubicBezTo>
                  <a:pt x="7709470" y="505049"/>
                  <a:pt x="7759426" y="473956"/>
                  <a:pt x="7701399" y="495197"/>
                </a:cubicBezTo>
                <a:cubicBezTo>
                  <a:pt x="7690986" y="496989"/>
                  <a:pt x="7682397" y="496365"/>
                  <a:pt x="7674778" y="494723"/>
                </a:cubicBezTo>
                <a:lnTo>
                  <a:pt x="7660445" y="490194"/>
                </a:lnTo>
                <a:lnTo>
                  <a:pt x="7651781" y="493084"/>
                </a:lnTo>
                <a:cubicBezTo>
                  <a:pt x="7616113" y="496548"/>
                  <a:pt x="7603273" y="491735"/>
                  <a:pt x="7584807" y="499490"/>
                </a:cubicBezTo>
                <a:cubicBezTo>
                  <a:pt x="7549256" y="490212"/>
                  <a:pt x="7563949" y="500167"/>
                  <a:pt x="7541324" y="504184"/>
                </a:cubicBezTo>
                <a:cubicBezTo>
                  <a:pt x="7523851" y="508307"/>
                  <a:pt x="7559546" y="509825"/>
                  <a:pt x="7541756" y="512184"/>
                </a:cubicBezTo>
                <a:cubicBezTo>
                  <a:pt x="7520963" y="510864"/>
                  <a:pt x="7525755" y="520497"/>
                  <a:pt x="7503906" y="518551"/>
                </a:cubicBezTo>
                <a:cubicBezTo>
                  <a:pt x="7505924" y="510774"/>
                  <a:pt x="7464361" y="523683"/>
                  <a:pt x="7460411" y="517415"/>
                </a:cubicBezTo>
                <a:lnTo>
                  <a:pt x="7460116" y="517548"/>
                </a:lnTo>
                <a:cubicBezTo>
                  <a:pt x="7447785" y="530928"/>
                  <a:pt x="7310141" y="550568"/>
                  <a:pt x="7297810" y="563947"/>
                </a:cubicBezTo>
                <a:cubicBezTo>
                  <a:pt x="7221791" y="605698"/>
                  <a:pt x="7039072" y="646008"/>
                  <a:pt x="6946388" y="665244"/>
                </a:cubicBezTo>
                <a:cubicBezTo>
                  <a:pt x="6853704" y="684480"/>
                  <a:pt x="6804875" y="677485"/>
                  <a:pt x="6741704" y="679365"/>
                </a:cubicBezTo>
                <a:lnTo>
                  <a:pt x="6624680" y="677674"/>
                </a:lnTo>
                <a:lnTo>
                  <a:pt x="6605700" y="683566"/>
                </a:lnTo>
                <a:cubicBezTo>
                  <a:pt x="6603309" y="685184"/>
                  <a:pt x="6599550" y="685647"/>
                  <a:pt x="6576922" y="683030"/>
                </a:cubicBezTo>
                <a:cubicBezTo>
                  <a:pt x="6527275" y="698355"/>
                  <a:pt x="6440981" y="702347"/>
                  <a:pt x="6405123" y="721946"/>
                </a:cubicBezTo>
                <a:cubicBezTo>
                  <a:pt x="6407963" y="715467"/>
                  <a:pt x="6383450" y="712913"/>
                  <a:pt x="6368938" y="717341"/>
                </a:cubicBezTo>
                <a:cubicBezTo>
                  <a:pt x="6377914" y="692119"/>
                  <a:pt x="6315316" y="744281"/>
                  <a:pt x="6295102" y="729508"/>
                </a:cubicBezTo>
                <a:cubicBezTo>
                  <a:pt x="6300358" y="744473"/>
                  <a:pt x="6240070" y="776254"/>
                  <a:pt x="6202084" y="767091"/>
                </a:cubicBezTo>
                <a:cubicBezTo>
                  <a:pt x="6152826" y="774744"/>
                  <a:pt x="6122010" y="790367"/>
                  <a:pt x="6067157" y="790339"/>
                </a:cubicBezTo>
                <a:cubicBezTo>
                  <a:pt x="6066310" y="792484"/>
                  <a:pt x="6064283" y="794403"/>
                  <a:pt x="6061443" y="796151"/>
                </a:cubicBezTo>
                <a:lnTo>
                  <a:pt x="6051406" y="800684"/>
                </a:lnTo>
                <a:lnTo>
                  <a:pt x="6049097" y="800636"/>
                </a:lnTo>
                <a:cubicBezTo>
                  <a:pt x="6040408" y="801393"/>
                  <a:pt x="6036299" y="802645"/>
                  <a:pt x="6034222" y="804110"/>
                </a:cubicBezTo>
                <a:lnTo>
                  <a:pt x="6033121" y="806078"/>
                </a:lnTo>
                <a:lnTo>
                  <a:pt x="6023593" y="808842"/>
                </a:lnTo>
                <a:lnTo>
                  <a:pt x="6006639" y="815304"/>
                </a:lnTo>
                <a:lnTo>
                  <a:pt x="6001762" y="815557"/>
                </a:lnTo>
                <a:lnTo>
                  <a:pt x="5973534" y="823815"/>
                </a:lnTo>
                <a:lnTo>
                  <a:pt x="5972336" y="823476"/>
                </a:lnTo>
                <a:cubicBezTo>
                  <a:pt x="5969004" y="822901"/>
                  <a:pt x="5965329" y="822833"/>
                  <a:pt x="5960841" y="823819"/>
                </a:cubicBezTo>
                <a:cubicBezTo>
                  <a:pt x="5955860" y="815655"/>
                  <a:pt x="5953515" y="821882"/>
                  <a:pt x="5940719" y="825514"/>
                </a:cubicBezTo>
                <a:cubicBezTo>
                  <a:pt x="5930130" y="813644"/>
                  <a:pt x="5900943" y="827979"/>
                  <a:pt x="5884298" y="823806"/>
                </a:cubicBezTo>
                <a:cubicBezTo>
                  <a:pt x="5875133" y="826741"/>
                  <a:pt x="5865250" y="829630"/>
                  <a:pt x="5854779" y="832365"/>
                </a:cubicBezTo>
                <a:lnTo>
                  <a:pt x="5848382" y="833844"/>
                </a:lnTo>
                <a:lnTo>
                  <a:pt x="5848066" y="833772"/>
                </a:lnTo>
                <a:cubicBezTo>
                  <a:pt x="5846273" y="833879"/>
                  <a:pt x="5844018" y="834284"/>
                  <a:pt x="5840944" y="835132"/>
                </a:cubicBezTo>
                <a:lnTo>
                  <a:pt x="5836719" y="836539"/>
                </a:lnTo>
                <a:lnTo>
                  <a:pt x="5824311" y="839408"/>
                </a:lnTo>
                <a:lnTo>
                  <a:pt x="5818788" y="839727"/>
                </a:lnTo>
                <a:cubicBezTo>
                  <a:pt x="5797008" y="838594"/>
                  <a:pt x="5786883" y="822081"/>
                  <a:pt x="5763953" y="834282"/>
                </a:cubicBezTo>
                <a:cubicBezTo>
                  <a:pt x="5726813" y="837521"/>
                  <a:pt x="5699446" y="830949"/>
                  <a:pt x="5667748" y="840211"/>
                </a:cubicBezTo>
                <a:cubicBezTo>
                  <a:pt x="5632959" y="843205"/>
                  <a:pt x="5601436" y="842280"/>
                  <a:pt x="5573108" y="847611"/>
                </a:cubicBezTo>
                <a:cubicBezTo>
                  <a:pt x="5560030" y="845832"/>
                  <a:pt x="5549547" y="851598"/>
                  <a:pt x="5539137" y="851033"/>
                </a:cubicBezTo>
                <a:cubicBezTo>
                  <a:pt x="5528728" y="850467"/>
                  <a:pt x="5529256" y="837509"/>
                  <a:pt x="5510651" y="844215"/>
                </a:cubicBezTo>
                <a:cubicBezTo>
                  <a:pt x="5494241" y="833607"/>
                  <a:pt x="5466101" y="839171"/>
                  <a:pt x="5457331" y="839159"/>
                </a:cubicBezTo>
                <a:lnTo>
                  <a:pt x="5410613" y="834358"/>
                </a:lnTo>
                <a:lnTo>
                  <a:pt x="5370040" y="862127"/>
                </a:lnTo>
                <a:cubicBezTo>
                  <a:pt x="5357863" y="856469"/>
                  <a:pt x="5319115" y="868069"/>
                  <a:pt x="5318778" y="855310"/>
                </a:cubicBezTo>
                <a:cubicBezTo>
                  <a:pt x="5303920" y="857760"/>
                  <a:pt x="5296727" y="863736"/>
                  <a:pt x="5298645" y="855171"/>
                </a:cubicBezTo>
                <a:cubicBezTo>
                  <a:pt x="5287819" y="855897"/>
                  <a:pt x="5267444" y="857825"/>
                  <a:pt x="5253828" y="859670"/>
                </a:cubicBezTo>
                <a:lnTo>
                  <a:pt x="5216955" y="866245"/>
                </a:lnTo>
                <a:lnTo>
                  <a:pt x="5214344" y="868102"/>
                </a:lnTo>
                <a:cubicBezTo>
                  <a:pt x="5210778" y="868719"/>
                  <a:pt x="5200859" y="869042"/>
                  <a:pt x="5195561" y="869949"/>
                </a:cubicBezTo>
                <a:lnTo>
                  <a:pt x="5182555" y="873542"/>
                </a:lnTo>
                <a:cubicBezTo>
                  <a:pt x="5178496" y="875023"/>
                  <a:pt x="5175066" y="876746"/>
                  <a:pt x="5172552" y="878801"/>
                </a:cubicBezTo>
                <a:cubicBezTo>
                  <a:pt x="5121406" y="873797"/>
                  <a:pt x="5080096" y="886529"/>
                  <a:pt x="5027993" y="889666"/>
                </a:cubicBezTo>
                <a:cubicBezTo>
                  <a:pt x="4999924" y="877115"/>
                  <a:pt x="4946973" y="919452"/>
                  <a:pt x="4939844" y="934802"/>
                </a:cubicBezTo>
                <a:cubicBezTo>
                  <a:pt x="4895154" y="940701"/>
                  <a:pt x="4844006" y="928240"/>
                  <a:pt x="4792576" y="934820"/>
                </a:cubicBezTo>
                <a:lnTo>
                  <a:pt x="4602423" y="958063"/>
                </a:lnTo>
                <a:cubicBezTo>
                  <a:pt x="4488530" y="967131"/>
                  <a:pt x="4399004" y="969822"/>
                  <a:pt x="4290656" y="969152"/>
                </a:cubicBezTo>
                <a:cubicBezTo>
                  <a:pt x="4182308" y="968482"/>
                  <a:pt x="4046938" y="971167"/>
                  <a:pt x="3952334" y="954043"/>
                </a:cubicBezTo>
                <a:lnTo>
                  <a:pt x="3858560" y="948781"/>
                </a:lnTo>
                <a:lnTo>
                  <a:pt x="3846597" y="948382"/>
                </a:lnTo>
                <a:cubicBezTo>
                  <a:pt x="3807516" y="956616"/>
                  <a:pt x="3767475" y="941640"/>
                  <a:pt x="3736044" y="947759"/>
                </a:cubicBezTo>
                <a:cubicBezTo>
                  <a:pt x="3727323" y="948128"/>
                  <a:pt x="3719828" y="947771"/>
                  <a:pt x="3713136" y="946963"/>
                </a:cubicBezTo>
                <a:lnTo>
                  <a:pt x="3695939" y="943639"/>
                </a:lnTo>
                <a:lnTo>
                  <a:pt x="3694125" y="940567"/>
                </a:lnTo>
                <a:lnTo>
                  <a:pt x="3681925" y="939706"/>
                </a:lnTo>
                <a:lnTo>
                  <a:pt x="3679204" y="938926"/>
                </a:lnTo>
                <a:cubicBezTo>
                  <a:pt x="3668160" y="939028"/>
                  <a:pt x="3634193" y="940875"/>
                  <a:pt x="3615656" y="940320"/>
                </a:cubicBezTo>
                <a:cubicBezTo>
                  <a:pt x="3582626" y="936974"/>
                  <a:pt x="3593904" y="949140"/>
                  <a:pt x="3567983" y="935596"/>
                </a:cubicBezTo>
                <a:cubicBezTo>
                  <a:pt x="3504185" y="939048"/>
                  <a:pt x="3482818" y="922224"/>
                  <a:pt x="3422423" y="932129"/>
                </a:cubicBezTo>
                <a:cubicBezTo>
                  <a:pt x="3369166" y="933413"/>
                  <a:pt x="3329486" y="910108"/>
                  <a:pt x="3310925" y="911072"/>
                </a:cubicBezTo>
                <a:cubicBezTo>
                  <a:pt x="3261363" y="909787"/>
                  <a:pt x="3198415" y="933574"/>
                  <a:pt x="3139421" y="934151"/>
                </a:cubicBezTo>
                <a:cubicBezTo>
                  <a:pt x="3088799" y="931012"/>
                  <a:pt x="3038941" y="938464"/>
                  <a:pt x="2996922" y="927537"/>
                </a:cubicBezTo>
                <a:cubicBezTo>
                  <a:pt x="2992673" y="929234"/>
                  <a:pt x="2987900" y="930498"/>
                  <a:pt x="2982785" y="931453"/>
                </a:cubicBezTo>
                <a:lnTo>
                  <a:pt x="2967478" y="933397"/>
                </a:lnTo>
                <a:lnTo>
                  <a:pt x="2948552" y="932961"/>
                </a:lnTo>
                <a:lnTo>
                  <a:pt x="2944404" y="934452"/>
                </a:lnTo>
                <a:lnTo>
                  <a:pt x="2908608" y="937205"/>
                </a:lnTo>
                <a:lnTo>
                  <a:pt x="2904443" y="936455"/>
                </a:lnTo>
                <a:lnTo>
                  <a:pt x="2868935" y="938022"/>
                </a:lnTo>
                <a:lnTo>
                  <a:pt x="2868586" y="937487"/>
                </a:lnTo>
                <a:cubicBezTo>
                  <a:pt x="2866994" y="936327"/>
                  <a:pt x="2864292" y="935538"/>
                  <a:pt x="2859191" y="935503"/>
                </a:cubicBezTo>
                <a:cubicBezTo>
                  <a:pt x="2869075" y="927418"/>
                  <a:pt x="2856828" y="932364"/>
                  <a:pt x="2840915" y="932977"/>
                </a:cubicBezTo>
                <a:lnTo>
                  <a:pt x="2763509" y="921850"/>
                </a:lnTo>
                <a:lnTo>
                  <a:pt x="2756121" y="921864"/>
                </a:lnTo>
                <a:cubicBezTo>
                  <a:pt x="2756081" y="921822"/>
                  <a:pt x="2756039" y="921781"/>
                  <a:pt x="2755998" y="921739"/>
                </a:cubicBezTo>
                <a:cubicBezTo>
                  <a:pt x="2754445" y="921476"/>
                  <a:pt x="2752036" y="921380"/>
                  <a:pt x="2748255" y="921505"/>
                </a:cubicBezTo>
                <a:lnTo>
                  <a:pt x="2694601" y="915575"/>
                </a:lnTo>
                <a:cubicBezTo>
                  <a:pt x="2671223" y="919874"/>
                  <a:pt x="2666972" y="913376"/>
                  <a:pt x="2635357" y="910976"/>
                </a:cubicBezTo>
                <a:cubicBezTo>
                  <a:pt x="2621906" y="915051"/>
                  <a:pt x="2611315" y="913542"/>
                  <a:pt x="2601047" y="910263"/>
                </a:cubicBezTo>
                <a:cubicBezTo>
                  <a:pt x="2570084" y="912074"/>
                  <a:pt x="2542135" y="907435"/>
                  <a:pt x="2507482" y="906211"/>
                </a:cubicBezTo>
                <a:cubicBezTo>
                  <a:pt x="2469706" y="911437"/>
                  <a:pt x="2450920" y="901812"/>
                  <a:pt x="2413884" y="900545"/>
                </a:cubicBezTo>
                <a:cubicBezTo>
                  <a:pt x="2381338" y="909664"/>
                  <a:pt x="2387753" y="892438"/>
                  <a:pt x="2368912" y="888755"/>
                </a:cubicBezTo>
                <a:lnTo>
                  <a:pt x="2349490" y="889719"/>
                </a:lnTo>
                <a:lnTo>
                  <a:pt x="2344290" y="890584"/>
                </a:lnTo>
                <a:cubicBezTo>
                  <a:pt x="2340673" y="891041"/>
                  <a:pt x="2338228" y="891167"/>
                  <a:pt x="2336488" y="891058"/>
                </a:cubicBezTo>
                <a:lnTo>
                  <a:pt x="2329015" y="891627"/>
                </a:lnTo>
                <a:cubicBezTo>
                  <a:pt x="2316843" y="893039"/>
                  <a:pt x="2305064" y="894669"/>
                  <a:pt x="2293898" y="896431"/>
                </a:cubicBezTo>
                <a:cubicBezTo>
                  <a:pt x="2282637" y="890404"/>
                  <a:pt x="2242346" y="900851"/>
                  <a:pt x="2243927" y="888076"/>
                </a:cubicBezTo>
                <a:cubicBezTo>
                  <a:pt x="2228778" y="890081"/>
                  <a:pt x="2220725" y="895845"/>
                  <a:pt x="2223920" y="887331"/>
                </a:cubicBezTo>
                <a:cubicBezTo>
                  <a:pt x="2218877" y="887756"/>
                  <a:pt x="2215583" y="887254"/>
                  <a:pt x="2213081" y="886302"/>
                </a:cubicBezTo>
                <a:lnTo>
                  <a:pt x="2212307" y="885829"/>
                </a:lnTo>
                <a:lnTo>
                  <a:pt x="2152321" y="894418"/>
                </a:lnTo>
                <a:lnTo>
                  <a:pt x="2140985" y="895968"/>
                </a:lnTo>
                <a:lnTo>
                  <a:pt x="2121210" y="899354"/>
                </a:lnTo>
                <a:lnTo>
                  <a:pt x="2119146" y="899033"/>
                </a:lnTo>
                <a:lnTo>
                  <a:pt x="2105666" y="902240"/>
                </a:lnTo>
                <a:cubicBezTo>
                  <a:pt x="2101407" y="903601"/>
                  <a:pt x="2097735" y="905221"/>
                  <a:pt x="2094924" y="907203"/>
                </a:cubicBezTo>
                <a:cubicBezTo>
                  <a:pt x="2044793" y="900664"/>
                  <a:pt x="2001785" y="912168"/>
                  <a:pt x="1949478" y="913748"/>
                </a:cubicBezTo>
                <a:cubicBezTo>
                  <a:pt x="1891937" y="919585"/>
                  <a:pt x="1810334" y="935486"/>
                  <a:pt x="1749684" y="942223"/>
                </a:cubicBezTo>
                <a:lnTo>
                  <a:pt x="1585576" y="954170"/>
                </a:lnTo>
                <a:cubicBezTo>
                  <a:pt x="1549165" y="943719"/>
                  <a:pt x="1511425" y="950847"/>
                  <a:pt x="1476250" y="950653"/>
                </a:cubicBezTo>
                <a:cubicBezTo>
                  <a:pt x="1488515" y="961596"/>
                  <a:pt x="1432660" y="946795"/>
                  <a:pt x="1433927" y="959926"/>
                </a:cubicBezTo>
                <a:cubicBezTo>
                  <a:pt x="1427485" y="959475"/>
                  <a:pt x="1421205" y="958623"/>
                  <a:pt x="1414893" y="957671"/>
                </a:cubicBezTo>
                <a:lnTo>
                  <a:pt x="1411585" y="957179"/>
                </a:lnTo>
                <a:lnTo>
                  <a:pt x="1398896" y="957460"/>
                </a:lnTo>
                <a:lnTo>
                  <a:pt x="1394632" y="954725"/>
                </a:lnTo>
                <a:lnTo>
                  <a:pt x="1375043" y="953132"/>
                </a:lnTo>
                <a:cubicBezTo>
                  <a:pt x="1367813" y="952970"/>
                  <a:pt x="1360155" y="953305"/>
                  <a:pt x="1351876" y="954436"/>
                </a:cubicBezTo>
                <a:cubicBezTo>
                  <a:pt x="1325912" y="963028"/>
                  <a:pt x="1274459" y="952492"/>
                  <a:pt x="1242676" y="963767"/>
                </a:cubicBezTo>
                <a:cubicBezTo>
                  <a:pt x="1230276" y="966918"/>
                  <a:pt x="1216715" y="977098"/>
                  <a:pt x="1205993" y="974080"/>
                </a:cubicBezTo>
                <a:cubicBezTo>
                  <a:pt x="1174251" y="974112"/>
                  <a:pt x="1086982" y="964420"/>
                  <a:pt x="1052221" y="963954"/>
                </a:cubicBezTo>
                <a:cubicBezTo>
                  <a:pt x="1038515" y="970622"/>
                  <a:pt x="1009522" y="962342"/>
                  <a:pt x="968270" y="964761"/>
                </a:cubicBezTo>
                <a:cubicBezTo>
                  <a:pt x="943437" y="973698"/>
                  <a:pt x="900136" y="991017"/>
                  <a:pt x="874493" y="998122"/>
                </a:cubicBezTo>
                <a:cubicBezTo>
                  <a:pt x="848849" y="1005226"/>
                  <a:pt x="853424" y="1009427"/>
                  <a:pt x="814411" y="1007391"/>
                </a:cubicBezTo>
                <a:cubicBezTo>
                  <a:pt x="765926" y="1022821"/>
                  <a:pt x="732885" y="1009859"/>
                  <a:pt x="688604" y="1015631"/>
                </a:cubicBezTo>
                <a:cubicBezTo>
                  <a:pt x="638045" y="1020877"/>
                  <a:pt x="677999" y="1011556"/>
                  <a:pt x="618171" y="1027260"/>
                </a:cubicBezTo>
                <a:cubicBezTo>
                  <a:pt x="609680" y="1023165"/>
                  <a:pt x="583253" y="1020277"/>
                  <a:pt x="570379" y="1023487"/>
                </a:cubicBezTo>
                <a:cubicBezTo>
                  <a:pt x="543992" y="1022523"/>
                  <a:pt x="505183" y="1001686"/>
                  <a:pt x="482519" y="1002108"/>
                </a:cubicBezTo>
                <a:cubicBezTo>
                  <a:pt x="464011" y="1002285"/>
                  <a:pt x="495211" y="1007995"/>
                  <a:pt x="475319" y="1009922"/>
                </a:cubicBezTo>
                <a:cubicBezTo>
                  <a:pt x="450818" y="1011135"/>
                  <a:pt x="454804" y="1022539"/>
                  <a:pt x="431104" y="1009317"/>
                </a:cubicBezTo>
                <a:cubicBezTo>
                  <a:pt x="406857" y="1014651"/>
                  <a:pt x="399686" y="1008456"/>
                  <a:pt x="363782" y="1007585"/>
                </a:cubicBezTo>
                <a:cubicBezTo>
                  <a:pt x="350440" y="1012231"/>
                  <a:pt x="338145" y="1011245"/>
                  <a:pt x="325533" y="1008502"/>
                </a:cubicBezTo>
                <a:cubicBezTo>
                  <a:pt x="291944" y="1011745"/>
                  <a:pt x="259251" y="1008497"/>
                  <a:pt x="220429" y="1008927"/>
                </a:cubicBezTo>
                <a:cubicBezTo>
                  <a:pt x="180594" y="1015852"/>
                  <a:pt x="156150" y="1007265"/>
                  <a:pt x="114676" y="1007765"/>
                </a:cubicBezTo>
                <a:cubicBezTo>
                  <a:pt x="85718" y="1006195"/>
                  <a:pt x="43316" y="1001491"/>
                  <a:pt x="13470" y="998544"/>
                </a:cubicBezTo>
                <a:lnTo>
                  <a:pt x="0" y="997355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CA78CF-6CCA-E5EE-32F9-319CC196147D}"/>
              </a:ext>
            </a:extLst>
          </p:cNvPr>
          <p:cNvSpPr txBox="1"/>
          <p:nvPr/>
        </p:nvSpPr>
        <p:spPr>
          <a:xfrm>
            <a:off x="708454" y="1847044"/>
            <a:ext cx="10626811" cy="2492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While there was improvement in </a:t>
            </a:r>
            <a:r>
              <a:rPr lang="en-US" sz="2400" dirty="0" err="1"/>
              <a:t>SMM</a:t>
            </a:r>
            <a:r>
              <a:rPr lang="en-US" sz="2400" dirty="0"/>
              <a:t> for both hypertension and hemorrhage, the greatest degree of improvement was among those patients with hemorrhage</a:t>
            </a:r>
          </a:p>
          <a:p>
            <a:pPr lvl="1"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000" b="1" dirty="0">
                <a:solidFill>
                  <a:schemeClr val="accent1"/>
                </a:solidFill>
              </a:rPr>
              <a:t>35%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improvement in </a:t>
            </a:r>
            <a:r>
              <a:rPr lang="en-US" sz="2000" dirty="0" err="1"/>
              <a:t>SMM</a:t>
            </a:r>
            <a:r>
              <a:rPr lang="en-US" sz="2000" dirty="0"/>
              <a:t> among patients with hypertension; </a:t>
            </a:r>
            <a:r>
              <a:rPr lang="en-US" sz="2000" b="1" dirty="0">
                <a:solidFill>
                  <a:schemeClr val="accent1"/>
                </a:solidFill>
              </a:rPr>
              <a:t>39%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/>
              <a:t>improvement in </a:t>
            </a:r>
            <a:r>
              <a:rPr lang="en-US" sz="2000" dirty="0" err="1"/>
              <a:t>SMM</a:t>
            </a:r>
            <a:r>
              <a:rPr lang="en-US" sz="2000" dirty="0"/>
              <a:t> among patients with hemorrhage</a:t>
            </a:r>
          </a:p>
          <a:p>
            <a:pPr marL="795847" lvl="1" indent="0">
              <a:buClr>
                <a:schemeClr val="accent1"/>
              </a:buClr>
              <a:buNone/>
            </a:pPr>
            <a:endParaRPr lang="en-US" sz="2000" dirty="0"/>
          </a:p>
          <a:p>
            <a:pPr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In reviewing process measures, there was a greater percentage of patients consistently receiving those process measure for improving obstetric hemorrhage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5D75818-6489-90DD-F588-4AB0F0CC6333}"/>
              </a:ext>
            </a:extLst>
          </p:cNvPr>
          <p:cNvGrpSpPr/>
          <p:nvPr/>
        </p:nvGrpSpPr>
        <p:grpSpPr>
          <a:xfrm>
            <a:off x="1203863" y="4599410"/>
            <a:ext cx="4687574" cy="576000"/>
            <a:chOff x="48" y="39141"/>
            <a:chExt cx="4687574" cy="576000"/>
          </a:xfr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B99F9B6B-50CD-7F3F-0EA3-E80225A562BD}"/>
                </a:ext>
              </a:extLst>
            </p:cNvPr>
            <p:cNvSpPr/>
            <p:nvPr/>
          </p:nvSpPr>
          <p:spPr>
            <a:xfrm>
              <a:off x="48" y="39141"/>
              <a:ext cx="4687574" cy="576000"/>
            </a:xfrm>
            <a:prstGeom prst="rect">
              <a:avLst/>
            </a:prstGeom>
            <a:sp3d contourW="19050" prstMaterial="metal">
              <a:bevelT w="88900" h="203200"/>
              <a:bevelB w="165100" h="254000"/>
            </a:sp3d>
          </p:spPr>
          <p:style>
            <a:lnRef idx="0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3C68AAF-34E5-1AB4-E55B-ECD1F1BF437E}"/>
                </a:ext>
              </a:extLst>
            </p:cNvPr>
            <p:cNvSpPr txBox="1"/>
            <p:nvPr/>
          </p:nvSpPr>
          <p:spPr>
            <a:xfrm>
              <a:off x="48" y="39141"/>
              <a:ext cx="4687574" cy="576000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2240" tIns="81280" rIns="142240" bIns="8128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2000" kern="1200" dirty="0"/>
                <a:t>Hypertension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2502F59-7AB2-CBAB-503C-6FD63F6DDB27}"/>
              </a:ext>
            </a:extLst>
          </p:cNvPr>
          <p:cNvGrpSpPr/>
          <p:nvPr/>
        </p:nvGrpSpPr>
        <p:grpSpPr>
          <a:xfrm>
            <a:off x="1203863" y="5175410"/>
            <a:ext cx="4687574" cy="1454849"/>
            <a:chOff x="48" y="615141"/>
            <a:chExt cx="4687574" cy="1454849"/>
          </a:xfr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1D0EDA6-FDA3-5F45-A3DD-0BB65B9D1CCB}"/>
                </a:ext>
              </a:extLst>
            </p:cNvPr>
            <p:cNvSpPr/>
            <p:nvPr/>
          </p:nvSpPr>
          <p:spPr>
            <a:xfrm>
              <a:off x="48" y="615141"/>
              <a:ext cx="4687574" cy="1454849"/>
            </a:xfrm>
            <a:prstGeom prst="rect">
              <a:avLst/>
            </a:prstGeom>
            <a:sp3d contourW="19050" prstMaterial="metal">
              <a:bevelT w="88900" h="203200"/>
              <a:bevelB w="165100" h="254000"/>
            </a:sp3d>
          </p:spPr>
          <p:style>
            <a:ln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4950CF-E4D5-2781-4010-229E878C1716}"/>
                </a:ext>
              </a:extLst>
            </p:cNvPr>
            <p:cNvSpPr txBox="1"/>
            <p:nvPr/>
          </p:nvSpPr>
          <p:spPr>
            <a:xfrm>
              <a:off x="48" y="615141"/>
              <a:ext cx="4687574" cy="1454849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06680" tIns="106680" rIns="142240" bIns="160020" numCol="1" spcCol="1270" anchor="t" anchorCtr="0">
              <a:noAutofit/>
            </a:bodyPr>
            <a:lstStyle/>
            <a:p>
              <a:pPr marL="228600" lvl="1" indent="-228600" algn="l" defTabSz="88900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"/>
              </a:pPr>
              <a:r>
                <a:rPr lang="en-US" sz="2000" kern="1200" dirty="0"/>
                <a:t>Timely treatment ranged from 65% to 86%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8E5155C-0024-C5A3-8F6D-FA08F652D69B}"/>
              </a:ext>
            </a:extLst>
          </p:cNvPr>
          <p:cNvGrpSpPr/>
          <p:nvPr/>
        </p:nvGrpSpPr>
        <p:grpSpPr>
          <a:xfrm>
            <a:off x="6547698" y="4599410"/>
            <a:ext cx="4687574" cy="576000"/>
            <a:chOff x="5343883" y="39141"/>
            <a:chExt cx="4687574" cy="576000"/>
          </a:xfr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5101E9A-CEAB-0A18-DDF7-E7B5EFB96825}"/>
                </a:ext>
              </a:extLst>
            </p:cNvPr>
            <p:cNvSpPr/>
            <p:nvPr/>
          </p:nvSpPr>
          <p:spPr>
            <a:xfrm>
              <a:off x="5343883" y="39141"/>
              <a:ext cx="4687574" cy="576000"/>
            </a:xfrm>
            <a:prstGeom prst="rect">
              <a:avLst/>
            </a:prstGeom>
            <a:sp3d contourW="19050" prstMaterial="metal">
              <a:bevelT w="88900" h="203200"/>
              <a:bevelB w="165100" h="254000"/>
            </a:sp3d>
          </p:spPr>
          <p:style>
            <a:lnRef idx="0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C751030-A3CE-C7C6-7180-FE2CB4625432}"/>
                </a:ext>
              </a:extLst>
            </p:cNvPr>
            <p:cNvSpPr txBox="1"/>
            <p:nvPr/>
          </p:nvSpPr>
          <p:spPr>
            <a:xfrm>
              <a:off x="5343883" y="39141"/>
              <a:ext cx="4687574" cy="576000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2240" tIns="81280" rIns="142240" bIns="81280" numCol="1" spcCol="1270" anchor="ctr" anchorCtr="0">
              <a:noAutofit/>
            </a:bodyPr>
            <a:lstStyle/>
            <a:p>
              <a:pPr marL="0" lvl="0" indent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sz="2000" kern="1200" dirty="0"/>
                <a:t>Hemorrhage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D8E2D6E-B8A2-8EF3-965F-431DE5731DB2}"/>
              </a:ext>
            </a:extLst>
          </p:cNvPr>
          <p:cNvGrpSpPr/>
          <p:nvPr/>
        </p:nvGrpSpPr>
        <p:grpSpPr>
          <a:xfrm>
            <a:off x="6547698" y="5175410"/>
            <a:ext cx="4687574" cy="1454849"/>
            <a:chOff x="5343883" y="615141"/>
            <a:chExt cx="4687574" cy="1454849"/>
          </a:xfrm>
          <a:scene3d>
            <a:camera prst="orthographicFront">
              <a:rot lat="0" lon="0" rev="0"/>
            </a:camera>
            <a:lightRig rig="contrasting" dir="t">
              <a:rot lat="0" lon="0" rev="1200000"/>
            </a:lightRig>
          </a:scene3d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673BD8DA-35A1-A3BF-1EFB-70F9A8CD8A41}"/>
                </a:ext>
              </a:extLst>
            </p:cNvPr>
            <p:cNvSpPr/>
            <p:nvPr/>
          </p:nvSpPr>
          <p:spPr>
            <a:xfrm>
              <a:off x="5343883" y="615141"/>
              <a:ext cx="4687574" cy="1454849"/>
            </a:xfrm>
            <a:prstGeom prst="rect">
              <a:avLst/>
            </a:prstGeom>
            <a:sp3d contourW="19050" prstMaterial="metal">
              <a:bevelT w="88900" h="203200"/>
              <a:bevelB w="165100" h="254000"/>
            </a:sp3d>
          </p:spPr>
          <p:style>
            <a:ln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90000"/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120EB22-BB30-0C1F-4B31-F26149F97BF0}"/>
                </a:ext>
              </a:extLst>
            </p:cNvPr>
            <p:cNvSpPr txBox="1"/>
            <p:nvPr/>
          </p:nvSpPr>
          <p:spPr>
            <a:xfrm>
              <a:off x="5343883" y="615141"/>
              <a:ext cx="4687574" cy="1454849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106680" tIns="106680" rIns="142240" bIns="160020" numCol="1" spcCol="1270" anchor="t" anchorCtr="0">
              <a:noAutofit/>
            </a:bodyPr>
            <a:lstStyle/>
            <a:p>
              <a:pPr marL="228600" lvl="1" indent="-228600" algn="l" defTabSz="88900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"/>
              </a:pPr>
              <a:r>
                <a:rPr lang="en-US" sz="2000" kern="1200" dirty="0"/>
                <a:t>Risk assessment ranged from 89% to 96%</a:t>
              </a:r>
            </a:p>
            <a:p>
              <a:pPr marL="228600" lvl="1" indent="-228600" algn="l" defTabSz="889000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Char char="•"/>
              </a:pPr>
              <a:r>
                <a:rPr lang="en-US" sz="2000" kern="1200" dirty="0" err="1"/>
                <a:t>QBL</a:t>
              </a:r>
              <a:r>
                <a:rPr lang="en-US" sz="2000" kern="1200" dirty="0"/>
                <a:t> ranged from 36% to 92%, but consistently above 88% from 2020-2023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818811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CB49665F-0298-4449-8D2D-209989CB9E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2">
            <a:extLst>
              <a:ext uri="{FF2B5EF4-FFF2-40B4-BE49-F238E27FC236}">
                <a16:creationId xmlns:a16="http://schemas.microsoft.com/office/drawing/2014/main" id="{A71EEC14-174A-46FA-B046-4747504571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EB6CB95-E653-4C6C-AE51-62FD848E8D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889" y="-2"/>
            <a:ext cx="3468234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BDD3CB8E-ABA7-4F37-BB2C-64FFD198138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C2CA788A-B2FD-494C-BED0-83E31F6DFF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D017962-5162-FE3C-25C4-5988851423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b="1" dirty="0">
                <a:solidFill>
                  <a:schemeClr val="bg1"/>
                </a:solidFill>
              </a:rPr>
              <a:t>Summary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A651A5E3-F01B-91D9-D36F-AD69D212483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29443639"/>
              </p:ext>
            </p:extLst>
          </p:nvPr>
        </p:nvGraphicFramePr>
        <p:xfrm>
          <a:off x="3794296" y="288758"/>
          <a:ext cx="7559504" cy="62852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48687887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6BE11944-ED05-4FE9-9927-06C110BB3A3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2812508-238C-4BCD-BDD3-25C99C5CA2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EA98B5EE-6906-45B1-8691-D06F06B6C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3CB4D77E-DA74-4797-88E4-C7D817D3151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763F8255-88BE-E32F-3179-023727CD7C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8" y="1014574"/>
            <a:ext cx="9725730" cy="22267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Thank you!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7EB8B93-BF34-DC41-3D18-61DA7084B5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89708" y="3640633"/>
            <a:ext cx="9725730" cy="2487212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3200" kern="1200" dirty="0">
                <a:solidFill>
                  <a:schemeClr val="tx2"/>
                </a:solidFill>
                <a:latin typeface="+mn-lt"/>
                <a:ea typeface="+mn-ea"/>
                <a:cs typeface="+mn-c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For more information:</a:t>
            </a:r>
          </a:p>
          <a:p>
            <a:r>
              <a:rPr lang="en-US" sz="3200" kern="1200" dirty="0">
                <a:solidFill>
                  <a:srgbClr val="0563C1"/>
                </a:solidFill>
                <a:latin typeface="+mn-lt"/>
                <a:ea typeface="+mn-ea"/>
                <a:cs typeface="+mn-c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Veronica.Gillispie@la.gov</a:t>
            </a:r>
            <a:endParaRPr lang="en-US" sz="3200" kern="1200" dirty="0">
              <a:solidFill>
                <a:schemeClr val="tx2"/>
              </a:solidFill>
              <a:latin typeface="+mn-lt"/>
              <a:ea typeface="+mn-ea"/>
              <a:cs typeface="+mn-cs"/>
            </a:endParaRPr>
          </a:p>
          <a:p>
            <a:r>
              <a:rPr lang="en-US" sz="3200" kern="1200" dirty="0">
                <a:solidFill>
                  <a:schemeClr val="tx2"/>
                </a:solidFill>
                <a:latin typeface="+mn-lt"/>
                <a:ea typeface="+mn-ea"/>
                <a:cs typeface="+mn-cs"/>
                <a:hlinkClick r:id="rId3"/>
              </a:rPr>
              <a:t>Lapqc.org</a:t>
            </a:r>
            <a:endParaRPr lang="en-US" sz="3200" kern="1200" dirty="0">
              <a:solidFill>
                <a:schemeClr val="tx2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870025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44D65982-4F00-4330-8DAA-DE6A9E4D6D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Color Cover">
            <a:extLst>
              <a:ext uri="{FF2B5EF4-FFF2-40B4-BE49-F238E27FC236}">
                <a16:creationId xmlns:a16="http://schemas.microsoft.com/office/drawing/2014/main" id="{009115B9-5BFD-478D-9C87-29ADB3AF17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D57F946-2E03-4DE1-91F8-25BEDC6635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-2"/>
            <a:ext cx="3468234" cy="6858000"/>
            <a:chOff x="651279" y="598259"/>
            <a:chExt cx="10889442" cy="5680742"/>
          </a:xfrm>
        </p:grpSpPr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1598881B-E007-4AAF-BA50-0AD6182192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87A6DD9E-16A5-46AE-A522-D46D6BEDF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4683766E-19A1-EDD4-CACB-AA2790DA3D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325880" y="1947672"/>
            <a:ext cx="5961888" cy="2788920"/>
          </a:xfrm>
        </p:spPr>
        <p:txBody>
          <a:bodyPr anchor="ctr">
            <a:normAutofit/>
          </a:bodyPr>
          <a:lstStyle/>
          <a:p>
            <a:r>
              <a:rPr lang="en-US" sz="4800" b="1" dirty="0">
                <a:solidFill>
                  <a:schemeClr val="bg1"/>
                </a:solidFill>
              </a:rPr>
              <a:t>References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C5D91E1-9F24-2DD1-1F87-44AB5F47C5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27310" y="204280"/>
            <a:ext cx="8334988" cy="6536987"/>
          </a:xfrm>
        </p:spPr>
        <p:txBody>
          <a:bodyPr anchor="ctr">
            <a:normAutofit fontScale="92500" lnSpcReduction="2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1800" dirty="0">
                <a:solidFill>
                  <a:schemeClr val="tx2"/>
                </a:solidFill>
              </a:rPr>
              <a:t>Severe Maternal Morbidity. Maternal Infant Health. Centers for Disease Control and Prevention. Published May 15, 2024. </a:t>
            </a:r>
            <a:r>
              <a:rPr lang="en-US" sz="1800" dirty="0">
                <a:solidFill>
                  <a:schemeClr val="tx2"/>
                </a:solidFill>
                <a:hlinkClick r:id="rId2"/>
              </a:rPr>
              <a:t>Severe Maternal Morbidity | Maternal Infant Health | CDC</a:t>
            </a:r>
            <a:r>
              <a:rPr lang="en-US" sz="1800" dirty="0">
                <a:solidFill>
                  <a:schemeClr val="tx2"/>
                </a:solidFill>
              </a:rPr>
              <a:t>. Retrieved October 13, 2024. </a:t>
            </a:r>
            <a:endParaRPr lang="en-US" sz="1800" b="0" i="0" dirty="0">
              <a:solidFill>
                <a:schemeClr val="tx2"/>
              </a:solidFill>
              <a:effectLst/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1800" b="0" i="0" dirty="0" err="1">
                <a:solidFill>
                  <a:schemeClr val="tx2"/>
                </a:solidFill>
                <a:effectLst/>
              </a:rPr>
              <a:t>Fridman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M,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Korst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LM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,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Reynen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DJ, Nicholas LA, Greene N, Saeb S,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Troyan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JL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, Gregory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KD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. Using Potentially Preventable Severe Maternal Morbidity to Monitor Hospital Performance.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Jt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Comm J Qual Patient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Saf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. 2023 Mar;49(3):129-137.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doi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: 10.1016/j.jcjq.2022.11.007.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Epub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2022 Nov 19.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PMID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: 36646608.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800" b="0" i="0" dirty="0">
                <a:solidFill>
                  <a:schemeClr val="tx2"/>
                </a:solidFill>
                <a:effectLst/>
              </a:rPr>
              <a:t>Howell EA, Zeitlin J. Improving hospital quality to reduce disparities in severe maternal morbidity and mortality. Semin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Perinatol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. 2017 Aug;41(5):266-272.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doi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: 10.1053/j.semperi.2017.04.002.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Epub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 2017 Jul 21.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PMID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: 28735811; </a:t>
            </a:r>
            <a:r>
              <a:rPr lang="en-US" sz="1800" b="0" i="0" dirty="0" err="1">
                <a:solidFill>
                  <a:schemeClr val="tx2"/>
                </a:solidFill>
                <a:effectLst/>
              </a:rPr>
              <a:t>PMCID</a:t>
            </a:r>
            <a:r>
              <a:rPr lang="en-US" sz="1800" b="0" i="0" dirty="0">
                <a:solidFill>
                  <a:schemeClr val="tx2"/>
                </a:solidFill>
                <a:effectLst/>
              </a:rPr>
              <a:t>: PMC5592149.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800" dirty="0">
                <a:solidFill>
                  <a:schemeClr val="tx2"/>
                </a:solidFill>
              </a:rPr>
              <a:t>Howell, Elizabeth A. MD, MPP; Egorova, Natalia N. PhD, MPH; </a:t>
            </a:r>
            <a:r>
              <a:rPr lang="en-US" sz="1800" dirty="0" err="1">
                <a:solidFill>
                  <a:schemeClr val="tx2"/>
                </a:solidFill>
              </a:rPr>
              <a:t>Janevic</a:t>
            </a:r>
            <a:r>
              <a:rPr lang="en-US" sz="1800" dirty="0">
                <a:solidFill>
                  <a:schemeClr val="tx2"/>
                </a:solidFill>
              </a:rPr>
              <a:t>, Teresa PhD, MPH; Brodman, Michael MD; </a:t>
            </a:r>
            <a:r>
              <a:rPr lang="en-US" sz="1800" dirty="0" err="1">
                <a:solidFill>
                  <a:schemeClr val="tx2"/>
                </a:solidFill>
              </a:rPr>
              <a:t>Balbierz</a:t>
            </a:r>
            <a:r>
              <a:rPr lang="en-US" sz="1800" dirty="0">
                <a:solidFill>
                  <a:schemeClr val="tx2"/>
                </a:solidFill>
              </a:rPr>
              <a:t>, Amy MPH; Zeitlin, Jennifer DSc, MA; Hebert, Paul L. PhD. Race and Ethnicity, Medical Insurance, and Within-Hospital Severe Maternal Morbidity Disparities. Obstetrics &amp; Gynecology 135(2):p 285-293, February 2020. | DOI: 10.1097/AOG.0000000000003667 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800" b="0" i="0" dirty="0">
                <a:solidFill>
                  <a:schemeClr val="tx2"/>
                </a:solidFill>
                <a:effectLst/>
                <a:latin typeface="BlinkMacSystemFont"/>
              </a:rPr>
              <a:t>Chen, J., Cox, S., </a:t>
            </a:r>
            <a:r>
              <a:rPr lang="en-US" sz="1800" b="0" i="0" dirty="0" err="1">
                <a:solidFill>
                  <a:schemeClr val="tx2"/>
                </a:solidFill>
                <a:effectLst/>
                <a:latin typeface="BlinkMacSystemFont"/>
              </a:rPr>
              <a:t>Kuklina</a:t>
            </a:r>
            <a:r>
              <a:rPr lang="en-US" sz="1800" b="0" i="0" dirty="0">
                <a:solidFill>
                  <a:schemeClr val="tx2"/>
                </a:solidFill>
                <a:effectLst/>
                <a:latin typeface="BlinkMacSystemFont"/>
              </a:rPr>
              <a:t>, E. V., </a:t>
            </a:r>
            <a:r>
              <a:rPr lang="en-US" sz="1800" b="0" i="0" dirty="0" err="1">
                <a:solidFill>
                  <a:schemeClr val="tx2"/>
                </a:solidFill>
                <a:effectLst/>
                <a:latin typeface="BlinkMacSystemFont"/>
              </a:rPr>
              <a:t>Ferre</a:t>
            </a:r>
            <a:r>
              <a:rPr lang="en-US" sz="1800" b="0" i="0" dirty="0">
                <a:solidFill>
                  <a:schemeClr val="tx2"/>
                </a:solidFill>
                <a:effectLst/>
                <a:latin typeface="BlinkMacSystemFont"/>
              </a:rPr>
              <a:t>, C., Barfield, W., &amp; Li, R. (2021). Assessment of Incidence and Factors Associated With Severe Maternal Morbidity After Delivery Discharge Among Women in the US. </a:t>
            </a:r>
            <a:r>
              <a:rPr lang="en-US" sz="1800" b="0" i="1" dirty="0">
                <a:solidFill>
                  <a:schemeClr val="tx2"/>
                </a:solidFill>
                <a:effectLst/>
                <a:latin typeface="BlinkMacSystemFont"/>
              </a:rPr>
              <a:t>JAMA network open</a:t>
            </a:r>
            <a:r>
              <a:rPr lang="en-US" sz="1800" b="0" i="0" dirty="0">
                <a:solidFill>
                  <a:schemeClr val="tx2"/>
                </a:solidFill>
                <a:effectLst/>
                <a:latin typeface="BlinkMacSystemFont"/>
              </a:rPr>
              <a:t>, </a:t>
            </a:r>
            <a:r>
              <a:rPr lang="en-US" sz="1800" b="0" i="1" dirty="0">
                <a:solidFill>
                  <a:schemeClr val="tx2"/>
                </a:solidFill>
                <a:effectLst/>
                <a:latin typeface="BlinkMacSystemFont"/>
              </a:rPr>
              <a:t>4</a:t>
            </a:r>
            <a:r>
              <a:rPr lang="en-US" sz="1800" b="0" i="0" dirty="0">
                <a:solidFill>
                  <a:schemeClr val="tx2"/>
                </a:solidFill>
                <a:effectLst/>
                <a:latin typeface="BlinkMacSystemFont"/>
              </a:rPr>
              <a:t>(2), e2036148. https://doi.org/10.1001/jamanetworkopen.2020.36148</a:t>
            </a:r>
            <a:endParaRPr lang="en-US" sz="1800" dirty="0">
              <a:solidFill>
                <a:schemeClr val="tx2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1800" dirty="0">
                <a:solidFill>
                  <a:schemeClr val="tx2"/>
                </a:solidFill>
              </a:rPr>
              <a:t>Evans I, Hyde R, Gillispie-Bell V. Louisiana Pregnancy-Associated Mortality Review: 2017-2019 Report. August 2022. </a:t>
            </a:r>
            <a:r>
              <a:rPr lang="en-US" sz="1800" dirty="0">
                <a:solidFill>
                  <a:schemeClr val="tx2"/>
                </a:solidFill>
                <a:hlinkClick r:id="rId3"/>
              </a:rPr>
              <a:t>PowerPoint Presentation (partnersforfamilyhealth.org)</a:t>
            </a:r>
            <a:r>
              <a:rPr lang="en-US" sz="1800" dirty="0">
                <a:solidFill>
                  <a:schemeClr val="tx2"/>
                </a:solidFill>
              </a:rPr>
              <a:t>. 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800" i="1" dirty="0">
                <a:solidFill>
                  <a:schemeClr val="tx2"/>
                </a:solidFill>
              </a:rPr>
              <a:t>Hill L, </a:t>
            </a:r>
            <a:r>
              <a:rPr lang="en-US" sz="1800" i="1" dirty="0" err="1">
                <a:solidFill>
                  <a:schemeClr val="tx2"/>
                </a:solidFill>
              </a:rPr>
              <a:t>Artiga</a:t>
            </a:r>
            <a:r>
              <a:rPr lang="en-US" sz="1800" i="1" dirty="0">
                <a:solidFill>
                  <a:schemeClr val="tx2"/>
                </a:solidFill>
              </a:rPr>
              <a:t> S, Ranji U. Racial Disparities in Maternal and Infant Health: Current Status and Efforts to Address Them. </a:t>
            </a:r>
            <a:r>
              <a:rPr lang="en-US" sz="1800" i="1" dirty="0" err="1">
                <a:solidFill>
                  <a:schemeClr val="tx2"/>
                </a:solidFill>
              </a:rPr>
              <a:t>KFF</a:t>
            </a:r>
            <a:r>
              <a:rPr lang="en-US" sz="1800" i="1" dirty="0">
                <a:solidFill>
                  <a:schemeClr val="tx2"/>
                </a:solidFill>
              </a:rPr>
              <a:t>. Nov 1, 2022. </a:t>
            </a:r>
            <a:r>
              <a:rPr lang="en-US" sz="1800" i="1" dirty="0">
                <a:solidFill>
                  <a:schemeClr val="tx2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Racial Disparities in Maternal and Infant Health: Current Status and Efforts to Address Them | </a:t>
            </a:r>
            <a:r>
              <a:rPr lang="en-US" sz="1800" i="1" dirty="0" err="1">
                <a:solidFill>
                  <a:schemeClr val="tx2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KFF</a:t>
            </a:r>
            <a:endParaRPr lang="en-US" sz="1800" i="1" dirty="0">
              <a:solidFill>
                <a:schemeClr val="tx2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US" sz="1800" dirty="0" err="1">
                <a:solidFill>
                  <a:schemeClr val="tx2"/>
                </a:solidFill>
              </a:rPr>
              <a:t>Declercq</a:t>
            </a:r>
            <a:r>
              <a:rPr lang="en-US" sz="1800" dirty="0">
                <a:solidFill>
                  <a:schemeClr val="tx2"/>
                </a:solidFill>
              </a:rPr>
              <a:t> E, Zephyrin L. Severe Maternal Morbidity in the United States: A Primer (Commonwealth Fund, October 2021). </a:t>
            </a:r>
            <a:r>
              <a:rPr lang="en-US" sz="1800" b="0" i="0" u="none" strike="noStrike" dirty="0">
                <a:solidFill>
                  <a:schemeClr val="tx2"/>
                </a:solidFill>
                <a:effectLst/>
                <a:hlinkClick r:id="rId5"/>
              </a:rPr>
              <a:t>https://doi.org/10.26099/r43h-vh76</a:t>
            </a:r>
            <a:endParaRPr lang="en-US" sz="1800" dirty="0">
              <a:solidFill>
                <a:schemeClr val="tx2"/>
              </a:solidFill>
            </a:endParaRPr>
          </a:p>
          <a:p>
            <a:pPr marL="514350" indent="-514350">
              <a:buFont typeface="+mj-lt"/>
              <a:buAutoNum type="arabicPeriod"/>
            </a:pPr>
            <a:endParaRPr lang="en-US" sz="1800" i="1" dirty="0">
              <a:solidFill>
                <a:schemeClr val="tx2"/>
              </a:solidFill>
            </a:endParaRPr>
          </a:p>
          <a:p>
            <a:endParaRPr lang="en-US" sz="1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4513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503A7093-97CA-885B-6F8C-291271F0321E}"/>
              </a:ext>
            </a:extLst>
          </p:cNvPr>
          <p:cNvSpPr txBox="1">
            <a:spLocks/>
          </p:cNvSpPr>
          <p:nvPr/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tx2"/>
                </a:solidFill>
              </a:rPr>
              <a:t>Range of Maternal Outcomes</a:t>
            </a:r>
          </a:p>
        </p:txBody>
      </p:sp>
      <p:graphicFrame>
        <p:nvGraphicFramePr>
          <p:cNvPr id="5" name="Content Placeholder 3">
            <a:extLst>
              <a:ext uri="{FF2B5EF4-FFF2-40B4-BE49-F238E27FC236}">
                <a16:creationId xmlns:a16="http://schemas.microsoft.com/office/drawing/2014/main" id="{AEF45477-05E1-E0E2-BE56-B980D641BDC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465019"/>
              </p:ext>
            </p:extLst>
          </p:nvPr>
        </p:nvGraphicFramePr>
        <p:xfrm>
          <a:off x="1006564" y="1699676"/>
          <a:ext cx="6567616" cy="43893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62169300-A1AF-025E-2577-FC44817D12B0}"/>
              </a:ext>
            </a:extLst>
          </p:cNvPr>
          <p:cNvSpPr txBox="1"/>
          <p:nvPr/>
        </p:nvSpPr>
        <p:spPr>
          <a:xfrm>
            <a:off x="6829168" y="4127157"/>
            <a:ext cx="3344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 million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F6D6EAE-C92E-89E9-9FA7-B11D0418AFEA}"/>
              </a:ext>
            </a:extLst>
          </p:cNvPr>
          <p:cNvSpPr txBox="1"/>
          <p:nvPr/>
        </p:nvSpPr>
        <p:spPr>
          <a:xfrm>
            <a:off x="6318422" y="3122827"/>
            <a:ext cx="3344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60,000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CD8AC6-4D54-3B9C-BF5B-FDE128A57E75}"/>
              </a:ext>
            </a:extLst>
          </p:cNvPr>
          <p:cNvSpPr txBox="1"/>
          <p:nvPr/>
        </p:nvSpPr>
        <p:spPr>
          <a:xfrm>
            <a:off x="7545860" y="5313405"/>
            <a:ext cx="3344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2.5 million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A3D42C-32FA-65E3-FCDC-C167705A3D98}"/>
              </a:ext>
            </a:extLst>
          </p:cNvPr>
          <p:cNvSpPr txBox="1"/>
          <p:nvPr/>
        </p:nvSpPr>
        <p:spPr>
          <a:xfrm>
            <a:off x="5733535" y="2085887"/>
            <a:ext cx="33445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800</a:t>
            </a:r>
          </a:p>
        </p:txBody>
      </p:sp>
    </p:spTree>
    <p:extLst>
      <p:ext uri="{BB962C8B-B14F-4D97-AF65-F5344CB8AC3E}">
        <p14:creationId xmlns:p14="http://schemas.microsoft.com/office/powerpoint/2010/main" val="29560635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3E5445D-F4DB-C916-29F7-118558B8A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 b="1" dirty="0">
                <a:solidFill>
                  <a:schemeClr val="bg1"/>
                </a:solidFill>
              </a:rPr>
              <a:t>What is Severe Maternal Morbidity (</a:t>
            </a:r>
            <a:r>
              <a:rPr lang="en-US" sz="4800" b="1" dirty="0" err="1">
                <a:solidFill>
                  <a:schemeClr val="bg1"/>
                </a:solidFill>
              </a:rPr>
              <a:t>SMM</a:t>
            </a:r>
            <a:r>
              <a:rPr lang="en-US" sz="4800" b="1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FDB3BE-260D-3B5E-D400-EE18774C04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09" y="661481"/>
            <a:ext cx="5520067" cy="5519863"/>
          </a:xfrm>
        </p:spPr>
        <p:txBody>
          <a:bodyPr anchor="ctr">
            <a:normAutofit/>
          </a:bodyPr>
          <a:lstStyle/>
          <a:p>
            <a:r>
              <a:rPr lang="en-US" dirty="0">
                <a:solidFill>
                  <a:schemeClr val="tx2"/>
                </a:solidFill>
              </a:rPr>
              <a:t>An unexpected outcome </a:t>
            </a:r>
            <a:r>
              <a:rPr lang="en-US" b="1" dirty="0">
                <a:solidFill>
                  <a:schemeClr val="tx2"/>
                </a:solidFill>
              </a:rPr>
              <a:t>during labor and delivery</a:t>
            </a:r>
            <a:r>
              <a:rPr lang="en-US" dirty="0">
                <a:solidFill>
                  <a:schemeClr val="tx2"/>
                </a:solidFill>
              </a:rPr>
              <a:t> that can result in either short or long-term health consequences</a:t>
            </a:r>
          </a:p>
        </p:txBody>
      </p:sp>
    </p:spTree>
    <p:extLst>
      <p:ext uri="{BB962C8B-B14F-4D97-AF65-F5344CB8AC3E}">
        <p14:creationId xmlns:p14="http://schemas.microsoft.com/office/powerpoint/2010/main" val="35004673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8E6A707-DEF9-90C5-FCBB-0F8E290E32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7447" y="871777"/>
            <a:ext cx="7753110" cy="5114446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7F4C784-3610-8988-462B-11B52B276F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2331"/>
            <a:ext cx="2576862" cy="3476749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48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CDC </a:t>
            </a:r>
            <a:r>
              <a:rPr lang="en-US" sz="4800" b="1" kern="1200" dirty="0" err="1">
                <a:solidFill>
                  <a:schemeClr val="tx2"/>
                </a:solidFill>
                <a:latin typeface="+mj-lt"/>
                <a:ea typeface="+mj-ea"/>
                <a:cs typeface="+mj-cs"/>
              </a:rPr>
              <a:t>SMM</a:t>
            </a:r>
            <a:r>
              <a:rPr lang="en-US" sz="48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Indicators</a:t>
            </a:r>
          </a:p>
        </p:txBody>
      </p:sp>
    </p:spTree>
    <p:extLst>
      <p:ext uri="{BB962C8B-B14F-4D97-AF65-F5344CB8AC3E}">
        <p14:creationId xmlns:p14="http://schemas.microsoft.com/office/powerpoint/2010/main" val="218313291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4235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F8087F7-11BE-F2DC-21E6-A4E538E3C0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8"/>
            <a:ext cx="5129600" cy="5340097"/>
          </a:xfrm>
        </p:spPr>
        <p:txBody>
          <a:bodyPr anchor="ctr">
            <a:normAutofit/>
          </a:bodyPr>
          <a:lstStyle/>
          <a:p>
            <a:r>
              <a:rPr lang="en-US" sz="4800" b="1" dirty="0" err="1">
                <a:solidFill>
                  <a:schemeClr val="bg1"/>
                </a:solidFill>
              </a:rPr>
              <a:t>SMM</a:t>
            </a:r>
            <a:r>
              <a:rPr lang="en-US" sz="4800" b="1" dirty="0">
                <a:solidFill>
                  <a:schemeClr val="bg1"/>
                </a:solidFill>
              </a:rPr>
              <a:t>-t vs. </a:t>
            </a:r>
            <a:r>
              <a:rPr lang="en-US" sz="4800" b="1" dirty="0" err="1">
                <a:solidFill>
                  <a:schemeClr val="bg1"/>
                </a:solidFill>
              </a:rPr>
              <a:t>SMM-nt</a:t>
            </a:r>
            <a:endParaRPr lang="en-US" sz="4800" b="1" dirty="0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4010B79-F523-4407-6EEA-28B762BA6A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64410" y="841248"/>
            <a:ext cx="5315786" cy="5340096"/>
          </a:xfrm>
        </p:spPr>
        <p:txBody>
          <a:bodyPr anchor="ctr">
            <a:normAutofit/>
          </a:bodyPr>
          <a:lstStyle/>
          <a:p>
            <a:r>
              <a:rPr lang="en-US" sz="3200" dirty="0">
                <a:solidFill>
                  <a:schemeClr val="tx2"/>
                </a:solidFill>
              </a:rPr>
              <a:t>Transfusion is the most common </a:t>
            </a:r>
            <a:r>
              <a:rPr lang="en-US" sz="3200" dirty="0" err="1">
                <a:solidFill>
                  <a:schemeClr val="tx2"/>
                </a:solidFill>
              </a:rPr>
              <a:t>SMM</a:t>
            </a:r>
            <a:endParaRPr lang="en-US" sz="3200" dirty="0">
              <a:solidFill>
                <a:schemeClr val="tx2"/>
              </a:solidFill>
            </a:endParaRPr>
          </a:p>
          <a:p>
            <a:r>
              <a:rPr lang="en-US" sz="3200" dirty="0">
                <a:solidFill>
                  <a:schemeClr val="tx2"/>
                </a:solidFill>
              </a:rPr>
              <a:t>However, “transfusion” is not defined</a:t>
            </a:r>
          </a:p>
          <a:p>
            <a:pPr lvl="1"/>
            <a:r>
              <a:rPr lang="en-US" sz="3200" dirty="0">
                <a:solidFill>
                  <a:schemeClr val="tx2"/>
                </a:solidFill>
              </a:rPr>
              <a:t>Is </a:t>
            </a:r>
            <a:r>
              <a:rPr lang="en-US" sz="3200" dirty="0" err="1">
                <a:solidFill>
                  <a:schemeClr val="tx2"/>
                </a:solidFill>
              </a:rPr>
              <a:t>SMM</a:t>
            </a:r>
            <a:r>
              <a:rPr lang="en-US" sz="3200" dirty="0">
                <a:solidFill>
                  <a:schemeClr val="tx2"/>
                </a:solidFill>
              </a:rPr>
              <a:t> the same for transfusion of 1 unit of </a:t>
            </a:r>
            <a:r>
              <a:rPr lang="en-US" sz="3200" dirty="0" err="1">
                <a:solidFill>
                  <a:schemeClr val="tx2"/>
                </a:solidFill>
              </a:rPr>
              <a:t>PRBCs</a:t>
            </a:r>
            <a:r>
              <a:rPr lang="en-US" sz="3200" dirty="0">
                <a:solidFill>
                  <a:schemeClr val="tx2"/>
                </a:solidFill>
              </a:rPr>
              <a:t> as 10 units of </a:t>
            </a:r>
            <a:r>
              <a:rPr lang="en-US" sz="3200" dirty="0" err="1">
                <a:solidFill>
                  <a:schemeClr val="tx2"/>
                </a:solidFill>
              </a:rPr>
              <a:t>PRBCs</a:t>
            </a:r>
            <a:r>
              <a:rPr lang="en-US" sz="3200" dirty="0">
                <a:solidFill>
                  <a:schemeClr val="tx2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88448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36F400F-DF28-43BC-8D8E-4929793B39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21564" y="320040"/>
            <a:ext cx="11548872" cy="6217920"/>
          </a:xfrm>
          <a:prstGeom prst="rect">
            <a:avLst/>
          </a:prstGeom>
          <a:solidFill>
            <a:schemeClr val="tx1">
              <a:alpha val="15000"/>
            </a:schemeClr>
          </a:solidFill>
          <a:ln w="127000" cap="sq" cmpd="thinThick">
            <a:solidFill>
              <a:schemeClr val="tx1"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9633B21-228D-951C-019D-1E5617A6AB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68377"/>
            <a:ext cx="10515600" cy="1325563"/>
          </a:xfrm>
        </p:spPr>
        <p:txBody>
          <a:bodyPr>
            <a:norm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What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r>
              <a:rPr lang="en-US" b="1" dirty="0">
                <a:solidFill>
                  <a:schemeClr val="tx2"/>
                </a:solidFill>
              </a:rPr>
              <a:t> is and what it is not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7E48C98-93F8-9B8F-2139-0597393CF0C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177456"/>
            <a:ext cx="5097780" cy="3795748"/>
          </a:xfrm>
        </p:spPr>
        <p:txBody>
          <a:bodyPr>
            <a:normAutofit/>
          </a:bodyPr>
          <a:lstStyle/>
          <a:p>
            <a:r>
              <a:rPr lang="en-US" sz="2400" b="1" dirty="0" err="1">
                <a:solidFill>
                  <a:schemeClr val="tx2"/>
                </a:solidFill>
              </a:rPr>
              <a:t>SMM</a:t>
            </a:r>
            <a:r>
              <a:rPr lang="en-US" sz="2400" b="1" dirty="0">
                <a:solidFill>
                  <a:schemeClr val="tx2"/>
                </a:solidFill>
              </a:rPr>
              <a:t> is appropriate for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Determining improvement in outcomes over time for an </a:t>
            </a:r>
            <a:r>
              <a:rPr lang="en-US" u="sng" dirty="0">
                <a:solidFill>
                  <a:schemeClr val="tx2"/>
                </a:solidFill>
              </a:rPr>
              <a:t>individual hospital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Used as a quality improvement outcome measure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Identifying cases for multi-disciplinary case review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Identifying disparities in quality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0DECA67E-C9D6-5BED-5AC3-0015DCF628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56020" y="2177456"/>
            <a:ext cx="5097780" cy="3795748"/>
          </a:xfrm>
        </p:spPr>
        <p:txBody>
          <a:bodyPr>
            <a:normAutofit/>
          </a:bodyPr>
          <a:lstStyle/>
          <a:p>
            <a:r>
              <a:rPr lang="en-US" sz="2400" b="1" dirty="0" err="1">
                <a:solidFill>
                  <a:schemeClr val="tx2"/>
                </a:solidFill>
              </a:rPr>
              <a:t>SMM</a:t>
            </a:r>
            <a:r>
              <a:rPr lang="en-US" sz="2400" b="1" dirty="0">
                <a:solidFill>
                  <a:schemeClr val="tx2"/>
                </a:solidFill>
              </a:rPr>
              <a:t> is NOT appropriate for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Comparing hospitals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Encompassing all clinical conditions impacting maternal outcomes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Encompassing the postpartum period</a:t>
            </a:r>
          </a:p>
          <a:p>
            <a:pPr lvl="1">
              <a:buClr>
                <a:schemeClr val="accent1"/>
              </a:buClr>
            </a:pPr>
            <a:r>
              <a:rPr lang="en-US" dirty="0">
                <a:solidFill>
                  <a:schemeClr val="tx2"/>
                </a:solidFill>
              </a:rPr>
              <a:t>Encompassing all factors to determining maternal outcomes</a:t>
            </a:r>
          </a:p>
          <a:p>
            <a:pPr marL="457200" lvl="1" indent="0">
              <a:buClr>
                <a:schemeClr val="accent1"/>
              </a:buClr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056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2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0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B086ECCD-DB86-148F-C081-B8D5119980EA}"/>
              </a:ext>
            </a:extLst>
          </p:cNvPr>
          <p:cNvSpPr txBox="1">
            <a:spLocks/>
          </p:cNvSpPr>
          <p:nvPr/>
        </p:nvSpPr>
        <p:spPr>
          <a:xfrm>
            <a:off x="926670" y="284200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>
                <a:solidFill>
                  <a:schemeClr val="tx2"/>
                </a:solidFill>
              </a:rPr>
              <a:t>Clinical Factors Not Included in </a:t>
            </a:r>
            <a:r>
              <a:rPr lang="en-US" b="1" dirty="0" err="1">
                <a:solidFill>
                  <a:schemeClr val="tx2"/>
                </a:solidFill>
              </a:rPr>
              <a:t>SMM</a:t>
            </a:r>
            <a:endParaRPr lang="en-US" b="1" dirty="0">
              <a:solidFill>
                <a:schemeClr val="tx2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0D7E1B-BB32-AAA9-6862-AEDE9B2F21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3826" y="1196021"/>
            <a:ext cx="10021168" cy="5082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365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304</TotalTime>
  <Words>1530</Words>
  <Application>Microsoft Office PowerPoint</Application>
  <PresentationFormat>Widescreen</PresentationFormat>
  <Paragraphs>219</Paragraphs>
  <Slides>37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38" baseType="lpstr">
      <vt:lpstr>Office Theme</vt:lpstr>
      <vt:lpstr>Severe Maternal Morbidity: Using Data for Improvement</vt:lpstr>
      <vt:lpstr>Objectives</vt:lpstr>
      <vt:lpstr>Maternal Mortality  is the  Tip of the Iceberg</vt:lpstr>
      <vt:lpstr>PowerPoint Presentation</vt:lpstr>
      <vt:lpstr>What is Severe Maternal Morbidity (SMM)</vt:lpstr>
      <vt:lpstr>CDC SMM Indicators</vt:lpstr>
      <vt:lpstr>SMM-t vs. SMM-nt</vt:lpstr>
      <vt:lpstr>What SMM is and what it is not</vt:lpstr>
      <vt:lpstr>PowerPoint Presentation</vt:lpstr>
      <vt:lpstr>Disparities in SMM</vt:lpstr>
      <vt:lpstr>PowerPoint Presentation</vt:lpstr>
      <vt:lpstr>PowerPoint Presentation</vt:lpstr>
      <vt:lpstr>What factors influence SMM?</vt:lpstr>
      <vt:lpstr>PowerPoint Presentation</vt:lpstr>
      <vt:lpstr>Patient Factors Impacting SMM</vt:lpstr>
      <vt:lpstr>Before patients step into the hospital…</vt:lpstr>
      <vt:lpstr>PowerPoint Presentation</vt:lpstr>
      <vt:lpstr>PowerPoint Presentation</vt:lpstr>
      <vt:lpstr>Steps to Improve SMM</vt:lpstr>
      <vt:lpstr>Donabedian Model for Quality of Care</vt:lpstr>
      <vt:lpstr>Severe Hypertension in Pregnancy </vt:lpstr>
      <vt:lpstr>Obstetric Hemorrhage</vt:lpstr>
      <vt:lpstr>What does this look like in practice?</vt:lpstr>
      <vt:lpstr>Louisiana Perinatal Quality Collaborative</vt:lpstr>
      <vt:lpstr>LaPQC Initiatives</vt:lpstr>
      <vt:lpstr>SMM among Patients with Hypertension and/or Hemorrhage</vt:lpstr>
      <vt:lpstr>SMM among Patients with Hypertension (per 10,000 live births)</vt:lpstr>
      <vt:lpstr>Timely Treatment of Hypertension</vt:lpstr>
      <vt:lpstr>Timely Treatment of Hypertension</vt:lpstr>
      <vt:lpstr>Postpartum blood pressure check for severe hypertension</vt:lpstr>
      <vt:lpstr>SMM among Patients with Hemorrhage</vt:lpstr>
      <vt:lpstr>Risk Assessment on Admission 2018-2023*</vt:lpstr>
      <vt:lpstr>Quantification of Blood Loss 2018-2023*</vt:lpstr>
      <vt:lpstr>Take Aways</vt:lpstr>
      <vt:lpstr>Summary</vt:lpstr>
      <vt:lpstr>Thank you!</vt:lpstr>
      <vt:lpstr>References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Severe Maternal Morbidity: Using Data for Improvement</dc:title>
  <dc:creator>Veronica Gillispie-Bell, MD, MAS, FACOG</dc:creator>
  <cp:lastModifiedBy>Kitty P</cp:lastModifiedBy>
  <cp:revision>3</cp:revision>
  <dcterms:created xsi:type="dcterms:W3CDTF">2024-10-13T17:20:59Z</dcterms:created>
  <dcterms:modified xsi:type="dcterms:W3CDTF">2024-10-21T15:25:28Z</dcterms:modified>
</cp:coreProperties>
</file>