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5.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5.xml" ContentType="application/vnd.openxmlformats-officedocument.drawingml.chart+xml"/>
  <Override PartName="/ppt/drawings/drawing6.xml" ContentType="application/vnd.openxmlformats-officedocument.drawingml.chartshapes+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7.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8.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9.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0.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1.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2.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5.xml" ContentType="application/vnd.openxmlformats-officedocument.presentationml.notesSlid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7.xml" ContentType="application/vnd.openxmlformats-officedocument.drawingml.chartshapes+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sldIdLst>
    <p:sldId id="548" r:id="rId5"/>
    <p:sldId id="478" r:id="rId6"/>
    <p:sldId id="516" r:id="rId7"/>
    <p:sldId id="509" r:id="rId8"/>
    <p:sldId id="511" r:id="rId9"/>
    <p:sldId id="528" r:id="rId10"/>
    <p:sldId id="500" r:id="rId11"/>
    <p:sldId id="512" r:id="rId12"/>
    <p:sldId id="514" r:id="rId13"/>
    <p:sldId id="515" r:id="rId14"/>
    <p:sldId id="525" r:id="rId15"/>
    <p:sldId id="560" r:id="rId16"/>
    <p:sldId id="553" r:id="rId17"/>
    <p:sldId id="550" r:id="rId18"/>
    <p:sldId id="530" r:id="rId19"/>
    <p:sldId id="554" r:id="rId20"/>
    <p:sldId id="536" r:id="rId21"/>
    <p:sldId id="470" r:id="rId22"/>
    <p:sldId id="537" r:id="rId23"/>
    <p:sldId id="556" r:id="rId24"/>
    <p:sldId id="531" r:id="rId25"/>
    <p:sldId id="545" r:id="rId26"/>
    <p:sldId id="535" r:id="rId27"/>
    <p:sldId id="555" r:id="rId28"/>
    <p:sldId id="265" r:id="rId29"/>
    <p:sldId id="476" r:id="rId30"/>
    <p:sldId id="260" r:id="rId31"/>
    <p:sldId id="475" r:id="rId32"/>
    <p:sldId id="261" r:id="rId33"/>
    <p:sldId id="262" r:id="rId34"/>
    <p:sldId id="263" r:id="rId35"/>
    <p:sldId id="264" r:id="rId36"/>
    <p:sldId id="268" r:id="rId37"/>
    <p:sldId id="267" r:id="rId38"/>
    <p:sldId id="266" r:id="rId39"/>
    <p:sldId id="542" r:id="rId40"/>
    <p:sldId id="557" r:id="rId41"/>
    <p:sldId id="524" r:id="rId42"/>
    <p:sldId id="559" r:id="rId43"/>
    <p:sldId id="543" r:id="rId44"/>
    <p:sldId id="471" r:id="rId45"/>
    <p:sldId id="519" r:id="rId46"/>
    <p:sldId id="520" r:id="rId47"/>
    <p:sldId id="552" r:id="rId48"/>
    <p:sldId id="538" r:id="rId49"/>
    <p:sldId id="539" r:id="rId50"/>
    <p:sldId id="540" r:id="rId51"/>
    <p:sldId id="549" r:id="rId52"/>
    <p:sldId id="492" r:id="rId53"/>
    <p:sldId id="517" r:id="rId54"/>
    <p:sldId id="522" r:id="rId55"/>
    <p:sldId id="461" r:id="rId56"/>
    <p:sldId id="529" r:id="rId57"/>
    <p:sldId id="544" r:id="rId58"/>
    <p:sldId id="546" r:id="rId59"/>
    <p:sldId id="496" r:id="rId60"/>
    <p:sldId id="505" r:id="rId6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1B71E3-8F89-4DD6-97BA-B19626BD73D8}">
          <p14:sldIdLst>
            <p14:sldId id="548"/>
            <p14:sldId id="478"/>
            <p14:sldId id="516"/>
            <p14:sldId id="509"/>
            <p14:sldId id="511"/>
            <p14:sldId id="528"/>
            <p14:sldId id="500"/>
            <p14:sldId id="512"/>
            <p14:sldId id="514"/>
            <p14:sldId id="515"/>
            <p14:sldId id="525"/>
            <p14:sldId id="560"/>
            <p14:sldId id="553"/>
            <p14:sldId id="550"/>
            <p14:sldId id="530"/>
            <p14:sldId id="554"/>
            <p14:sldId id="536"/>
            <p14:sldId id="470"/>
            <p14:sldId id="537"/>
            <p14:sldId id="556"/>
            <p14:sldId id="531"/>
            <p14:sldId id="545"/>
            <p14:sldId id="535"/>
            <p14:sldId id="555"/>
            <p14:sldId id="265"/>
            <p14:sldId id="476"/>
            <p14:sldId id="260"/>
            <p14:sldId id="475"/>
            <p14:sldId id="261"/>
            <p14:sldId id="262"/>
            <p14:sldId id="263"/>
            <p14:sldId id="264"/>
            <p14:sldId id="268"/>
            <p14:sldId id="267"/>
            <p14:sldId id="266"/>
            <p14:sldId id="542"/>
            <p14:sldId id="557"/>
            <p14:sldId id="524"/>
            <p14:sldId id="559"/>
            <p14:sldId id="543"/>
            <p14:sldId id="471"/>
            <p14:sldId id="519"/>
            <p14:sldId id="520"/>
            <p14:sldId id="552"/>
            <p14:sldId id="538"/>
            <p14:sldId id="539"/>
            <p14:sldId id="540"/>
            <p14:sldId id="549"/>
          </p14:sldIdLst>
        </p14:section>
        <p14:section name="Teen pregnancy slides" id="{E6F9EA6D-F7FF-4025-B9CB-B544548499B6}">
          <p14:sldIdLst/>
        </p14:section>
        <p14:section name="Other" id="{1A408E89-F68D-4EFB-979C-D3A93EA86749}">
          <p14:sldIdLst>
            <p14:sldId id="492"/>
            <p14:sldId id="517"/>
            <p14:sldId id="522"/>
            <p14:sldId id="461"/>
            <p14:sldId id="529"/>
            <p14:sldId id="544"/>
            <p14:sldId id="546"/>
            <p14:sldId id="496"/>
            <p14:sldId id="5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04D6C-1CA7-D5C6-2AC3-393B44F0F80C}" name="Chaney, Tonya A" initials="CTA" userId="S::A133806@wv.gov::675595cd-c579-47a6-a206-7369a92001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00"/>
    <a:srgbClr val="BBECFD"/>
    <a:srgbClr val="8EEECE"/>
    <a:srgbClr val="0973BA"/>
    <a:srgbClr val="000000"/>
    <a:srgbClr val="E2F7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4" autoAdjust="0"/>
    <p:restoredTop sz="80024" autoAdjust="0"/>
  </p:normalViewPr>
  <p:slideViewPr>
    <p:cSldViewPr snapToGrid="0" snapToObjects="1">
      <p:cViewPr varScale="1">
        <p:scale>
          <a:sx n="54" d="100"/>
          <a:sy n="54" d="100"/>
        </p:scale>
        <p:origin x="1500" y="24"/>
      </p:cViewPr>
      <p:guideLst>
        <p:guide orient="horz" pos="2160"/>
        <p:guide pos="2880"/>
      </p:guideLst>
    </p:cSldViewPr>
  </p:slideViewPr>
  <p:outlineViewPr>
    <p:cViewPr>
      <p:scale>
        <a:sx n="33" d="100"/>
        <a:sy n="33" d="100"/>
      </p:scale>
      <p:origin x="0" y="-4998"/>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200" d="100"/>
          <a:sy n="200" d="100"/>
        </p:scale>
        <p:origin x="1296" y="-45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hhrb6vital02v\Shared\HSC_EPI\Anastasia\Perinatal%20Partnership%20Summit%20Workbook%208.9.23.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xlsx"/></Relationships>
</file>

<file path=ppt/charts/_rels/chart16.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clove\Downloads\data-table%20(4).csv"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7.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1AD52C35D74455B6/Desktop/Summit/Summit%202024/data%20for%20farry%20slides.xlsb"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'Births ingraph'!$B$1</c:f>
              <c:strCache>
                <c:ptCount val="1"/>
                <c:pt idx="0">
                  <c:v>Total Births</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dLbls>
            <c:dLbl>
              <c:idx val="3"/>
              <c:layout>
                <c:manualLayout>
                  <c:x val="-1.3878105452439986E-17"/>
                  <c:y val="-4.4086463025888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409-4499-B88A-B15D055B9BF3}"/>
                </c:ext>
              </c:extLst>
            </c:dLbl>
            <c:dLbl>
              <c:idx val="4"/>
              <c:delete val="1"/>
              <c:extLst>
                <c:ext xmlns:c15="http://schemas.microsoft.com/office/drawing/2012/chart" uri="{CE6537A1-D6FC-4f65-9D91-7224C49458BB}"/>
                <c:ext xmlns:c16="http://schemas.microsoft.com/office/drawing/2014/chart" uri="{C3380CC4-5D6E-409C-BE32-E72D297353CC}">
                  <c16:uniqueId val="{0000001A-5409-4499-B88A-B15D055B9BF3}"/>
                </c:ext>
              </c:extLst>
            </c:dLbl>
            <c:dLbl>
              <c:idx val="5"/>
              <c:delete val="1"/>
              <c:extLst>
                <c:ext xmlns:c15="http://schemas.microsoft.com/office/drawing/2012/chart" uri="{CE6537A1-D6FC-4f65-9D91-7224C49458BB}"/>
                <c:ext xmlns:c16="http://schemas.microsoft.com/office/drawing/2014/chart" uri="{C3380CC4-5D6E-409C-BE32-E72D297353CC}">
                  <c16:uniqueId val="{00000019-5409-4499-B88A-B15D055B9BF3}"/>
                </c:ext>
              </c:extLst>
            </c:dLbl>
            <c:dLbl>
              <c:idx val="6"/>
              <c:delete val="1"/>
              <c:extLst>
                <c:ext xmlns:c15="http://schemas.microsoft.com/office/drawing/2012/chart" uri="{CE6537A1-D6FC-4f65-9D91-7224C49458BB}"/>
                <c:ext xmlns:c16="http://schemas.microsoft.com/office/drawing/2014/chart" uri="{C3380CC4-5D6E-409C-BE32-E72D297353CC}">
                  <c16:uniqueId val="{00000011-5409-4499-B88A-B15D055B9BF3}"/>
                </c:ext>
              </c:extLst>
            </c:dLbl>
            <c:dLbl>
              <c:idx val="7"/>
              <c:layout>
                <c:manualLayout>
                  <c:x val="3.6335823116068693E-2"/>
                  <c:y val="-4.72355001542805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409-4499-B88A-B15D055B9BF3}"/>
                </c:ext>
              </c:extLst>
            </c:dLbl>
            <c:dLbl>
              <c:idx val="8"/>
              <c:delete val="1"/>
              <c:extLst>
                <c:ext xmlns:c15="http://schemas.microsoft.com/office/drawing/2012/chart" uri="{CE6537A1-D6FC-4f65-9D91-7224C49458BB}"/>
                <c:ext xmlns:c16="http://schemas.microsoft.com/office/drawing/2014/chart" uri="{C3380CC4-5D6E-409C-BE32-E72D297353CC}">
                  <c16:uniqueId val="{0000001C-5409-4499-B88A-B15D055B9BF3}"/>
                </c:ext>
              </c:extLst>
            </c:dLbl>
            <c:dLbl>
              <c:idx val="9"/>
              <c:delete val="1"/>
              <c:extLst>
                <c:ext xmlns:c15="http://schemas.microsoft.com/office/drawing/2012/chart" uri="{CE6537A1-D6FC-4f65-9D91-7224C49458BB}"/>
                <c:ext xmlns:c16="http://schemas.microsoft.com/office/drawing/2014/chart" uri="{C3380CC4-5D6E-409C-BE32-E72D297353CC}">
                  <c16:uniqueId val="{0000001D-5409-4499-B88A-B15D055B9BF3}"/>
                </c:ext>
              </c:extLst>
            </c:dLbl>
            <c:dLbl>
              <c:idx val="10"/>
              <c:delete val="1"/>
              <c:extLst>
                <c:ext xmlns:c15="http://schemas.microsoft.com/office/drawing/2012/chart" uri="{CE6537A1-D6FC-4f65-9D91-7224C49458BB}"/>
                <c:ext xmlns:c16="http://schemas.microsoft.com/office/drawing/2014/chart" uri="{C3380CC4-5D6E-409C-BE32-E72D297353CC}">
                  <c16:uniqueId val="{00000012-5409-4499-B88A-B15D055B9BF3}"/>
                </c:ext>
              </c:extLst>
            </c:dLbl>
            <c:dLbl>
              <c:idx val="11"/>
              <c:delete val="1"/>
              <c:extLst>
                <c:ext xmlns:c15="http://schemas.microsoft.com/office/drawing/2012/chart" uri="{CE6537A1-D6FC-4f65-9D91-7224C49458BB}"/>
                <c:ext xmlns:c16="http://schemas.microsoft.com/office/drawing/2014/chart" uri="{C3380CC4-5D6E-409C-BE32-E72D297353CC}">
                  <c16:uniqueId val="{00000006-5409-4499-B88A-B15D055B9BF3}"/>
                </c:ext>
              </c:extLst>
            </c:dLbl>
            <c:dLbl>
              <c:idx val="12"/>
              <c:delete val="1"/>
              <c:extLst>
                <c:ext xmlns:c15="http://schemas.microsoft.com/office/drawing/2012/chart" uri="{CE6537A1-D6FC-4f65-9D91-7224C49458BB}"/>
                <c:ext xmlns:c16="http://schemas.microsoft.com/office/drawing/2014/chart" uri="{C3380CC4-5D6E-409C-BE32-E72D297353CC}">
                  <c16:uniqueId val="{00000029-5409-4499-B88A-B15D055B9BF3}"/>
                </c:ext>
              </c:extLst>
            </c:dLbl>
            <c:dLbl>
              <c:idx val="13"/>
              <c:delete val="1"/>
              <c:extLst>
                <c:ext xmlns:c15="http://schemas.microsoft.com/office/drawing/2012/chart" uri="{CE6537A1-D6FC-4f65-9D91-7224C49458BB}"/>
                <c:ext xmlns:c16="http://schemas.microsoft.com/office/drawing/2014/chart" uri="{C3380CC4-5D6E-409C-BE32-E72D297353CC}">
                  <c16:uniqueId val="{0000000B-5409-4499-B88A-B15D055B9BF3}"/>
                </c:ext>
              </c:extLst>
            </c:dLbl>
            <c:dLbl>
              <c:idx val="16"/>
              <c:delete val="1"/>
              <c:extLst>
                <c:ext xmlns:c15="http://schemas.microsoft.com/office/drawing/2012/chart" uri="{CE6537A1-D6FC-4f65-9D91-7224C49458BB}"/>
                <c:ext xmlns:c16="http://schemas.microsoft.com/office/drawing/2014/chart" uri="{C3380CC4-5D6E-409C-BE32-E72D297353CC}">
                  <c16:uniqueId val="{0000001E-5409-4499-B88A-B15D055B9BF3}"/>
                </c:ext>
              </c:extLst>
            </c:dLbl>
            <c:dLbl>
              <c:idx val="17"/>
              <c:delete val="1"/>
              <c:extLst>
                <c:ext xmlns:c15="http://schemas.microsoft.com/office/drawing/2012/chart" uri="{CE6537A1-D6FC-4f65-9D91-7224C49458BB}"/>
                <c:ext xmlns:c16="http://schemas.microsoft.com/office/drawing/2014/chart" uri="{C3380CC4-5D6E-409C-BE32-E72D297353CC}">
                  <c16:uniqueId val="{0000001F-5409-4499-B88A-B15D055B9BF3}"/>
                </c:ext>
              </c:extLst>
            </c:dLbl>
            <c:dLbl>
              <c:idx val="18"/>
              <c:layout>
                <c:manualLayout>
                  <c:x val="0"/>
                  <c:y val="-5.3533562245721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5409-4499-B88A-B15D055B9BF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'Births ingraph'!$A$2:$A$20</c:f>
              <c:numCache>
                <c:formatCode>General</c:formatCode>
                <c:ptCount val="19"/>
                <c:pt idx="0">
                  <c:v>2006</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6">
                  <c:v>2021</c:v>
                </c:pt>
                <c:pt idx="17">
                  <c:v>2022</c:v>
                </c:pt>
                <c:pt idx="18">
                  <c:v>2023</c:v>
                </c:pt>
              </c:numCache>
            </c:numRef>
          </c:xVal>
          <c:yVal>
            <c:numRef>
              <c:f>'Births ingraph'!$B$2:$B$20</c:f>
              <c:numCache>
                <c:formatCode>General</c:formatCode>
                <c:ptCount val="19"/>
                <c:pt idx="0" formatCode="#,##0">
                  <c:v>21137</c:v>
                </c:pt>
                <c:pt idx="2" formatCode="#,##0">
                  <c:v>21154</c:v>
                </c:pt>
                <c:pt idx="3" formatCode="#,##0">
                  <c:v>21127</c:v>
                </c:pt>
                <c:pt idx="4" formatCode="#,##0">
                  <c:v>20556</c:v>
                </c:pt>
                <c:pt idx="5" formatCode="#,##0">
                  <c:v>20426</c:v>
                </c:pt>
                <c:pt idx="6" formatCode="#,##0">
                  <c:v>19889</c:v>
                </c:pt>
                <c:pt idx="7" formatCode="#,##0">
                  <c:v>19255</c:v>
                </c:pt>
                <c:pt idx="8" formatCode="#,##0">
                  <c:v>19041</c:v>
                </c:pt>
                <c:pt idx="9" formatCode="#,##0">
                  <c:v>19008</c:v>
                </c:pt>
                <c:pt idx="10" formatCode="#,##0">
                  <c:v>18380</c:v>
                </c:pt>
                <c:pt idx="11" formatCode="#,##0">
                  <c:v>18337</c:v>
                </c:pt>
                <c:pt idx="12" formatCode="#,##0">
                  <c:v>17936</c:v>
                </c:pt>
                <c:pt idx="13" formatCode="#,##0">
                  <c:v>17551</c:v>
                </c:pt>
                <c:pt idx="16" formatCode="#,##0">
                  <c:v>18337</c:v>
                </c:pt>
                <c:pt idx="17" formatCode="#,##0">
                  <c:v>17936</c:v>
                </c:pt>
                <c:pt idx="18" formatCode="#,##0">
                  <c:v>17551</c:v>
                </c:pt>
              </c:numCache>
            </c:numRef>
          </c:yVal>
          <c:smooth val="0"/>
          <c:extLst>
            <c:ext xmlns:c16="http://schemas.microsoft.com/office/drawing/2014/chart" uri="{C3380CC4-5D6E-409C-BE32-E72D297353CC}">
              <c16:uniqueId val="{00000000-5409-4499-B88A-B15D055B9BF3}"/>
            </c:ext>
          </c:extLst>
        </c:ser>
        <c:ser>
          <c:idx val="1"/>
          <c:order val="1"/>
          <c:tx>
            <c:strRef>
              <c:f>'Births ingraph'!$C$1</c:f>
              <c:strCache>
                <c:ptCount val="1"/>
                <c:pt idx="0">
                  <c:v>In-state Births</c:v>
                </c:pt>
              </c:strCache>
            </c:strRef>
          </c:tx>
          <c:spPr>
            <a:ln w="25400" cap="rnd">
              <a:solidFill>
                <a:schemeClr val="accent2">
                  <a:lumMod val="75000"/>
                </a:schemeClr>
              </a:solidFill>
              <a:round/>
            </a:ln>
            <a:effectLst/>
          </c:spPr>
          <c:marker>
            <c:symbol val="circle"/>
            <c:size val="5"/>
            <c:spPr>
              <a:solidFill>
                <a:schemeClr val="accent2"/>
              </a:solidFill>
              <a:ln w="9525">
                <a:solidFill>
                  <a:schemeClr val="accent2"/>
                </a:solidFill>
              </a:ln>
              <a:effectLst/>
            </c:spPr>
          </c:marker>
          <c:dLbls>
            <c:dLbl>
              <c:idx val="3"/>
              <c:layout>
                <c:manualLayout>
                  <c:x val="-1.211194103868956E-2"/>
                  <c:y val="6.29806614655550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409-4499-B88A-B15D055B9BF3}"/>
                </c:ext>
              </c:extLst>
            </c:dLbl>
            <c:dLbl>
              <c:idx val="4"/>
              <c:delete val="1"/>
              <c:extLst>
                <c:ext xmlns:c15="http://schemas.microsoft.com/office/drawing/2012/chart" uri="{CE6537A1-D6FC-4f65-9D91-7224C49458BB}"/>
                <c:ext xmlns:c16="http://schemas.microsoft.com/office/drawing/2014/chart" uri="{C3380CC4-5D6E-409C-BE32-E72D297353CC}">
                  <c16:uniqueId val="{00000021-5409-4499-B88A-B15D055B9BF3}"/>
                </c:ext>
              </c:extLst>
            </c:dLbl>
            <c:dLbl>
              <c:idx val="5"/>
              <c:delete val="1"/>
              <c:extLst>
                <c:ext xmlns:c15="http://schemas.microsoft.com/office/drawing/2012/chart" uri="{CE6537A1-D6FC-4f65-9D91-7224C49458BB}"/>
                <c:ext xmlns:c16="http://schemas.microsoft.com/office/drawing/2014/chart" uri="{C3380CC4-5D6E-409C-BE32-E72D297353CC}">
                  <c16:uniqueId val="{00000022-5409-4499-B88A-B15D055B9BF3}"/>
                </c:ext>
              </c:extLst>
            </c:dLbl>
            <c:dLbl>
              <c:idx val="6"/>
              <c:delete val="1"/>
              <c:extLst>
                <c:ext xmlns:c15="http://schemas.microsoft.com/office/drawing/2012/chart" uri="{CE6537A1-D6FC-4f65-9D91-7224C49458BB}"/>
                <c:ext xmlns:c16="http://schemas.microsoft.com/office/drawing/2014/chart" uri="{C3380CC4-5D6E-409C-BE32-E72D297353CC}">
                  <c16:uniqueId val="{00000014-5409-4499-B88A-B15D055B9BF3}"/>
                </c:ext>
              </c:extLst>
            </c:dLbl>
            <c:dLbl>
              <c:idx val="7"/>
              <c:layout>
                <c:manualLayout>
                  <c:x val="4.9961756784594372E-2"/>
                  <c:y val="7.8114870094876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409-4499-B88A-B15D055B9BF3}"/>
                </c:ext>
              </c:extLst>
            </c:dLbl>
            <c:dLbl>
              <c:idx val="8"/>
              <c:delete val="1"/>
              <c:extLst>
                <c:ext xmlns:c15="http://schemas.microsoft.com/office/drawing/2012/chart" uri="{CE6537A1-D6FC-4f65-9D91-7224C49458BB}"/>
                <c:ext xmlns:c16="http://schemas.microsoft.com/office/drawing/2014/chart" uri="{C3380CC4-5D6E-409C-BE32-E72D297353CC}">
                  <c16:uniqueId val="{00000024-5409-4499-B88A-B15D055B9BF3}"/>
                </c:ext>
              </c:extLst>
            </c:dLbl>
            <c:dLbl>
              <c:idx val="9"/>
              <c:delete val="1"/>
              <c:extLst>
                <c:ext xmlns:c15="http://schemas.microsoft.com/office/drawing/2012/chart" uri="{CE6537A1-D6FC-4f65-9D91-7224C49458BB}"/>
                <c:ext xmlns:c16="http://schemas.microsoft.com/office/drawing/2014/chart" uri="{C3380CC4-5D6E-409C-BE32-E72D297353CC}">
                  <c16:uniqueId val="{00000025-5409-4499-B88A-B15D055B9BF3}"/>
                </c:ext>
              </c:extLst>
            </c:dLbl>
            <c:dLbl>
              <c:idx val="10"/>
              <c:delete val="1"/>
              <c:extLst>
                <c:ext xmlns:c15="http://schemas.microsoft.com/office/drawing/2012/chart" uri="{CE6537A1-D6FC-4f65-9D91-7224C49458BB}"/>
                <c:ext xmlns:c16="http://schemas.microsoft.com/office/drawing/2014/chart" uri="{C3380CC4-5D6E-409C-BE32-E72D297353CC}">
                  <c16:uniqueId val="{00000015-5409-4499-B88A-B15D055B9BF3}"/>
                </c:ext>
              </c:extLst>
            </c:dLbl>
            <c:dLbl>
              <c:idx val="11"/>
              <c:delete val="1"/>
              <c:extLst>
                <c:ext xmlns:c15="http://schemas.microsoft.com/office/drawing/2012/chart" uri="{CE6537A1-D6FC-4f65-9D91-7224C49458BB}"/>
                <c:ext xmlns:c16="http://schemas.microsoft.com/office/drawing/2014/chart" uri="{C3380CC4-5D6E-409C-BE32-E72D297353CC}">
                  <c16:uniqueId val="{00000007-5409-4499-B88A-B15D055B9BF3}"/>
                </c:ext>
              </c:extLst>
            </c:dLbl>
            <c:dLbl>
              <c:idx val="12"/>
              <c:delete val="1"/>
              <c:extLst>
                <c:ext xmlns:c15="http://schemas.microsoft.com/office/drawing/2012/chart" uri="{CE6537A1-D6FC-4f65-9D91-7224C49458BB}"/>
                <c:ext xmlns:c16="http://schemas.microsoft.com/office/drawing/2014/chart" uri="{C3380CC4-5D6E-409C-BE32-E72D297353CC}">
                  <c16:uniqueId val="{00000030-5409-4499-B88A-B15D055B9BF3}"/>
                </c:ext>
              </c:extLst>
            </c:dLbl>
            <c:dLbl>
              <c:idx val="13"/>
              <c:layout>
                <c:manualLayout>
                  <c:x val="-1.8167911558034319E-2"/>
                  <c:y val="7.8725826831943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409-4499-B88A-B15D055B9BF3}"/>
                </c:ext>
              </c:extLst>
            </c:dLbl>
            <c:dLbl>
              <c:idx val="16"/>
              <c:delete val="1"/>
              <c:extLst>
                <c:ext xmlns:c15="http://schemas.microsoft.com/office/drawing/2012/chart" uri="{CE6537A1-D6FC-4f65-9D91-7224C49458BB}"/>
                <c:ext xmlns:c16="http://schemas.microsoft.com/office/drawing/2014/chart" uri="{C3380CC4-5D6E-409C-BE32-E72D297353CC}">
                  <c16:uniqueId val="{00000026-5409-4499-B88A-B15D055B9BF3}"/>
                </c:ext>
              </c:extLst>
            </c:dLbl>
            <c:dLbl>
              <c:idx val="17"/>
              <c:delete val="1"/>
              <c:extLst>
                <c:ext xmlns:c15="http://schemas.microsoft.com/office/drawing/2012/chart" uri="{CE6537A1-D6FC-4f65-9D91-7224C49458BB}"/>
                <c:ext xmlns:c16="http://schemas.microsoft.com/office/drawing/2014/chart" uri="{C3380CC4-5D6E-409C-BE32-E72D297353CC}">
                  <c16:uniqueId val="{00000027-5409-4499-B88A-B15D055B9BF3}"/>
                </c:ext>
              </c:extLst>
            </c:dLbl>
            <c:dLbl>
              <c:idx val="18"/>
              <c:delete val="1"/>
              <c:extLst>
                <c:ext xmlns:c15="http://schemas.microsoft.com/office/drawing/2012/chart" uri="{CE6537A1-D6FC-4f65-9D91-7224C49458BB}"/>
                <c:ext xmlns:c16="http://schemas.microsoft.com/office/drawing/2014/chart" uri="{C3380CC4-5D6E-409C-BE32-E72D297353CC}">
                  <c16:uniqueId val="{00000028-5409-4499-B88A-B15D055B9BF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'Births ingraph'!$A$2:$A$20</c:f>
              <c:numCache>
                <c:formatCode>General</c:formatCode>
                <c:ptCount val="19"/>
                <c:pt idx="0">
                  <c:v>2006</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6">
                  <c:v>2021</c:v>
                </c:pt>
                <c:pt idx="17">
                  <c:v>2022</c:v>
                </c:pt>
                <c:pt idx="18">
                  <c:v>2023</c:v>
                </c:pt>
              </c:numCache>
            </c:numRef>
          </c:xVal>
          <c:yVal>
            <c:numRef>
              <c:f>'Births ingraph'!$C$2:$C$20</c:f>
              <c:numCache>
                <c:formatCode>General</c:formatCode>
                <c:ptCount val="19"/>
                <c:pt idx="0" formatCode="#,##0">
                  <c:v>18592</c:v>
                </c:pt>
                <c:pt idx="2" formatCode="#,##0">
                  <c:v>18494</c:v>
                </c:pt>
                <c:pt idx="3" formatCode="#,##0">
                  <c:v>18410</c:v>
                </c:pt>
                <c:pt idx="4" formatCode="#,##0">
                  <c:v>17890</c:v>
                </c:pt>
                <c:pt idx="5" formatCode="#,##0">
                  <c:v>17461</c:v>
                </c:pt>
                <c:pt idx="6" formatCode="#,##0">
                  <c:v>16889</c:v>
                </c:pt>
                <c:pt idx="7" formatCode="#,##0">
                  <c:v>16357</c:v>
                </c:pt>
                <c:pt idx="8" formatCode="#,##0">
                  <c:v>15990</c:v>
                </c:pt>
                <c:pt idx="9" formatCode="#,##0">
                  <c:v>15878</c:v>
                </c:pt>
                <c:pt idx="10" formatCode="#,##0">
                  <c:v>15070</c:v>
                </c:pt>
                <c:pt idx="11" formatCode="#,##0">
                  <c:v>15002</c:v>
                </c:pt>
                <c:pt idx="12" formatCode="#,##0">
                  <c:v>14704</c:v>
                </c:pt>
                <c:pt idx="13" formatCode="#,##0">
                  <c:v>14285</c:v>
                </c:pt>
                <c:pt idx="16" formatCode="#,##0">
                  <c:v>15002</c:v>
                </c:pt>
                <c:pt idx="17" formatCode="#,##0">
                  <c:v>14704</c:v>
                </c:pt>
                <c:pt idx="18" formatCode="#,##0">
                  <c:v>14285</c:v>
                </c:pt>
              </c:numCache>
            </c:numRef>
          </c:yVal>
          <c:smooth val="0"/>
          <c:extLst>
            <c:ext xmlns:c16="http://schemas.microsoft.com/office/drawing/2014/chart" uri="{C3380CC4-5D6E-409C-BE32-E72D297353CC}">
              <c16:uniqueId val="{00000001-5409-4499-B88A-B15D055B9BF3}"/>
            </c:ext>
          </c:extLst>
        </c:ser>
        <c:ser>
          <c:idx val="2"/>
          <c:order val="2"/>
          <c:tx>
            <c:strRef>
              <c:f>'Births ingraph'!$D$1</c:f>
              <c:strCache>
                <c:ptCount val="1"/>
                <c:pt idx="0">
                  <c:v>Out of state Births</c:v>
                </c:pt>
              </c:strCache>
            </c:strRef>
          </c:tx>
          <c:spPr>
            <a:ln w="25400" cap="rnd">
              <a:solidFill>
                <a:schemeClr val="tx2">
                  <a:lumMod val="60000"/>
                  <a:lumOff val="40000"/>
                </a:schemeClr>
              </a:solidFill>
              <a:round/>
            </a:ln>
            <a:effectLst/>
          </c:spPr>
          <c:marker>
            <c:symbol val="circle"/>
            <c:size val="5"/>
            <c:spPr>
              <a:solidFill>
                <a:schemeClr val="accent3"/>
              </a:solidFill>
              <a:ln w="9525">
                <a:solidFill>
                  <a:schemeClr val="accent3"/>
                </a:solidFill>
              </a:ln>
              <a:effectLst/>
            </c:spPr>
          </c:marker>
          <c:dLbls>
            <c:dLbl>
              <c:idx val="3"/>
              <c:layout>
                <c:manualLayout>
                  <c:x val="-1.211194103868956E-2"/>
                  <c:y val="4.0937429952610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409-4499-B88A-B15D055B9BF3}"/>
                </c:ext>
              </c:extLst>
            </c:dLbl>
            <c:dLbl>
              <c:idx val="4"/>
              <c:delete val="1"/>
              <c:extLst>
                <c:ext xmlns:c15="http://schemas.microsoft.com/office/drawing/2012/chart" uri="{CE6537A1-D6FC-4f65-9D91-7224C49458BB}"/>
                <c:ext xmlns:c16="http://schemas.microsoft.com/office/drawing/2014/chart" uri="{C3380CC4-5D6E-409C-BE32-E72D297353CC}">
                  <c16:uniqueId val="{0000000F-5409-4499-B88A-B15D055B9BF3}"/>
                </c:ext>
              </c:extLst>
            </c:dLbl>
            <c:dLbl>
              <c:idx val="5"/>
              <c:delete val="1"/>
              <c:extLst>
                <c:ext xmlns:c15="http://schemas.microsoft.com/office/drawing/2012/chart" uri="{CE6537A1-D6FC-4f65-9D91-7224C49458BB}"/>
                <c:ext xmlns:c16="http://schemas.microsoft.com/office/drawing/2014/chart" uri="{C3380CC4-5D6E-409C-BE32-E72D297353CC}">
                  <c16:uniqueId val="{0000002A-5409-4499-B88A-B15D055B9BF3}"/>
                </c:ext>
              </c:extLst>
            </c:dLbl>
            <c:dLbl>
              <c:idx val="6"/>
              <c:delete val="1"/>
              <c:extLst>
                <c:ext xmlns:c15="http://schemas.microsoft.com/office/drawing/2012/chart" uri="{CE6537A1-D6FC-4f65-9D91-7224C49458BB}"/>
                <c:ext xmlns:c16="http://schemas.microsoft.com/office/drawing/2014/chart" uri="{C3380CC4-5D6E-409C-BE32-E72D297353CC}">
                  <c16:uniqueId val="{00000017-5409-4499-B88A-B15D055B9BF3}"/>
                </c:ext>
              </c:extLst>
            </c:dLbl>
            <c:dLbl>
              <c:idx val="7"/>
              <c:delete val="1"/>
              <c:extLst>
                <c:ext xmlns:c15="http://schemas.microsoft.com/office/drawing/2012/chart" uri="{CE6537A1-D6FC-4f65-9D91-7224C49458BB}"/>
                <c:ext xmlns:c16="http://schemas.microsoft.com/office/drawing/2014/chart" uri="{C3380CC4-5D6E-409C-BE32-E72D297353CC}">
                  <c16:uniqueId val="{0000002B-5409-4499-B88A-B15D055B9BF3}"/>
                </c:ext>
              </c:extLst>
            </c:dLbl>
            <c:dLbl>
              <c:idx val="8"/>
              <c:delete val="1"/>
              <c:extLst>
                <c:ext xmlns:c15="http://schemas.microsoft.com/office/drawing/2012/chart" uri="{CE6537A1-D6FC-4f65-9D91-7224C49458BB}"/>
                <c:ext xmlns:c16="http://schemas.microsoft.com/office/drawing/2014/chart" uri="{C3380CC4-5D6E-409C-BE32-E72D297353CC}">
                  <c16:uniqueId val="{0000002C-5409-4499-B88A-B15D055B9BF3}"/>
                </c:ext>
              </c:extLst>
            </c:dLbl>
            <c:dLbl>
              <c:idx val="9"/>
              <c:delete val="1"/>
              <c:extLst>
                <c:ext xmlns:c15="http://schemas.microsoft.com/office/drawing/2012/chart" uri="{CE6537A1-D6FC-4f65-9D91-7224C49458BB}"/>
                <c:ext xmlns:c16="http://schemas.microsoft.com/office/drawing/2014/chart" uri="{C3380CC4-5D6E-409C-BE32-E72D297353CC}">
                  <c16:uniqueId val="{0000002D-5409-4499-B88A-B15D055B9BF3}"/>
                </c:ext>
              </c:extLst>
            </c:dLbl>
            <c:dLbl>
              <c:idx val="10"/>
              <c:delete val="1"/>
              <c:extLst>
                <c:ext xmlns:c15="http://schemas.microsoft.com/office/drawing/2012/chart" uri="{CE6537A1-D6FC-4f65-9D91-7224C49458BB}"/>
                <c:ext xmlns:c16="http://schemas.microsoft.com/office/drawing/2014/chart" uri="{C3380CC4-5D6E-409C-BE32-E72D297353CC}">
                  <c16:uniqueId val="{00000018-5409-4499-B88A-B15D055B9BF3}"/>
                </c:ext>
              </c:extLst>
            </c:dLbl>
            <c:dLbl>
              <c:idx val="11"/>
              <c:delete val="1"/>
              <c:extLst>
                <c:ext xmlns:c15="http://schemas.microsoft.com/office/drawing/2012/chart" uri="{CE6537A1-D6FC-4f65-9D91-7224C49458BB}"/>
                <c:ext xmlns:c16="http://schemas.microsoft.com/office/drawing/2014/chart" uri="{C3380CC4-5D6E-409C-BE32-E72D297353CC}">
                  <c16:uniqueId val="{00000008-5409-4499-B88A-B15D055B9BF3}"/>
                </c:ext>
              </c:extLst>
            </c:dLbl>
            <c:dLbl>
              <c:idx val="12"/>
              <c:delete val="1"/>
              <c:extLst>
                <c:ext xmlns:c15="http://schemas.microsoft.com/office/drawing/2012/chart" uri="{CE6537A1-D6FC-4f65-9D91-7224C49458BB}"/>
                <c:ext xmlns:c16="http://schemas.microsoft.com/office/drawing/2014/chart" uri="{C3380CC4-5D6E-409C-BE32-E72D297353CC}">
                  <c16:uniqueId val="{00000031-5409-4499-B88A-B15D055B9BF3}"/>
                </c:ext>
              </c:extLst>
            </c:dLbl>
            <c:dLbl>
              <c:idx val="13"/>
              <c:delete val="1"/>
              <c:extLst>
                <c:ext xmlns:c15="http://schemas.microsoft.com/office/drawing/2012/chart" uri="{CE6537A1-D6FC-4f65-9D91-7224C49458BB}"/>
                <c:ext xmlns:c16="http://schemas.microsoft.com/office/drawing/2014/chart" uri="{C3380CC4-5D6E-409C-BE32-E72D297353CC}">
                  <c16:uniqueId val="{00000009-5409-4499-B88A-B15D055B9BF3}"/>
                </c:ext>
              </c:extLst>
            </c:dLbl>
            <c:dLbl>
              <c:idx val="16"/>
              <c:delete val="1"/>
              <c:extLst>
                <c:ext xmlns:c15="http://schemas.microsoft.com/office/drawing/2012/chart" uri="{CE6537A1-D6FC-4f65-9D91-7224C49458BB}"/>
                <c:ext xmlns:c16="http://schemas.microsoft.com/office/drawing/2014/chart" uri="{C3380CC4-5D6E-409C-BE32-E72D297353CC}">
                  <c16:uniqueId val="{0000002E-5409-4499-B88A-B15D055B9BF3}"/>
                </c:ext>
              </c:extLst>
            </c:dLbl>
            <c:dLbl>
              <c:idx val="17"/>
              <c:delete val="1"/>
              <c:extLst>
                <c:ext xmlns:c15="http://schemas.microsoft.com/office/drawing/2012/chart" uri="{CE6537A1-D6FC-4f65-9D91-7224C49458BB}"/>
                <c:ext xmlns:c16="http://schemas.microsoft.com/office/drawing/2014/chart" uri="{C3380CC4-5D6E-409C-BE32-E72D297353CC}">
                  <c16:uniqueId val="{0000002F-5409-4499-B88A-B15D055B9BF3}"/>
                </c:ext>
              </c:extLst>
            </c:dLbl>
            <c:dLbl>
              <c:idx val="18"/>
              <c:layout>
                <c:manualLayout>
                  <c:x val="-9.0839557790171593E-3"/>
                  <c:y val="5.668259531899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5409-4499-B88A-B15D055B9BF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3">
                        <a:lumMod val="60000"/>
                        <a:lumOff val="4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'Births ingraph'!$A$2:$A$20</c:f>
              <c:numCache>
                <c:formatCode>General</c:formatCode>
                <c:ptCount val="19"/>
                <c:pt idx="0">
                  <c:v>2006</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6">
                  <c:v>2021</c:v>
                </c:pt>
                <c:pt idx="17">
                  <c:v>2022</c:v>
                </c:pt>
                <c:pt idx="18">
                  <c:v>2023</c:v>
                </c:pt>
              </c:numCache>
            </c:numRef>
          </c:xVal>
          <c:yVal>
            <c:numRef>
              <c:f>'Births ingraph'!$D$2:$D$20</c:f>
              <c:numCache>
                <c:formatCode>General</c:formatCode>
                <c:ptCount val="19"/>
                <c:pt idx="0" formatCode="#,##0">
                  <c:v>2545</c:v>
                </c:pt>
                <c:pt idx="2" formatCode="#,##0">
                  <c:v>2660</c:v>
                </c:pt>
                <c:pt idx="3" formatCode="#,##0">
                  <c:v>2717</c:v>
                </c:pt>
                <c:pt idx="4" formatCode="#,##0">
                  <c:v>2666</c:v>
                </c:pt>
                <c:pt idx="5" formatCode="#,##0">
                  <c:v>2965</c:v>
                </c:pt>
                <c:pt idx="6" formatCode="#,##0">
                  <c:v>2990</c:v>
                </c:pt>
                <c:pt idx="7" formatCode="#,##0">
                  <c:v>2898</c:v>
                </c:pt>
                <c:pt idx="8" formatCode="#,##0">
                  <c:v>3051</c:v>
                </c:pt>
                <c:pt idx="9" formatCode="#,##0">
                  <c:v>3130</c:v>
                </c:pt>
                <c:pt idx="10" formatCode="#,##0">
                  <c:v>3310</c:v>
                </c:pt>
                <c:pt idx="11" formatCode="#,##0">
                  <c:v>3335</c:v>
                </c:pt>
                <c:pt idx="12" formatCode="#,##0">
                  <c:v>3232</c:v>
                </c:pt>
                <c:pt idx="13" formatCode="#,##0">
                  <c:v>3266</c:v>
                </c:pt>
                <c:pt idx="16" formatCode="#,##0">
                  <c:v>3335</c:v>
                </c:pt>
                <c:pt idx="17" formatCode="#,##0">
                  <c:v>3232</c:v>
                </c:pt>
                <c:pt idx="18" formatCode="#,##0">
                  <c:v>3266</c:v>
                </c:pt>
              </c:numCache>
            </c:numRef>
          </c:yVal>
          <c:smooth val="0"/>
          <c:extLst>
            <c:ext xmlns:c16="http://schemas.microsoft.com/office/drawing/2014/chart" uri="{C3380CC4-5D6E-409C-BE32-E72D297353CC}">
              <c16:uniqueId val="{00000002-5409-4499-B88A-B15D055B9BF3}"/>
            </c:ext>
          </c:extLst>
        </c:ser>
        <c:dLbls>
          <c:showLegendKey val="0"/>
          <c:showVal val="0"/>
          <c:showCatName val="0"/>
          <c:showSerName val="0"/>
          <c:showPercent val="0"/>
          <c:showBubbleSize val="0"/>
        </c:dLbls>
        <c:axId val="844639503"/>
        <c:axId val="844644783"/>
      </c:scatterChart>
      <c:valAx>
        <c:axId val="844639503"/>
        <c:scaling>
          <c:orientation val="minMax"/>
          <c:max val="2023"/>
          <c:min val="201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4644783"/>
        <c:crosses val="autoZero"/>
        <c:crossBetween val="midCat"/>
        <c:majorUnit val="1"/>
      </c:valAx>
      <c:valAx>
        <c:axId val="844644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4639503"/>
        <c:crossesAt val="2006"/>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13C-4EE1-B936-EC9E55C135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13C-4EE1-B936-EC9E55C1353D}"/>
              </c:ext>
            </c:extLst>
          </c:dPt>
          <c:dLbls>
            <c:dLbl>
              <c:idx val="0"/>
              <c:layout>
                <c:manualLayout>
                  <c:x val="5.2739722745985089E-2"/>
                  <c:y val="1.0297536656061127E-2"/>
                </c:manualLayout>
              </c:layout>
              <c:tx>
                <c:rich>
                  <a:bodyPr/>
                  <a:lstStyle/>
                  <a:p>
                    <a:fld id="{02248B4D-E81A-45F5-8656-C43D1710493E}" type="CATEGORYNAME">
                      <a:rPr lang="en-US" sz="1600"/>
                      <a:pPr/>
                      <a:t>[CATEGORY NAME]</a:t>
                    </a:fld>
                    <a:r>
                      <a:rPr lang="en-US" sz="1600" baseline="0" dirty="0"/>
                      <a:t>,</a:t>
                    </a:r>
                    <a:r>
                      <a:rPr lang="en-US" baseline="0" dirty="0"/>
                      <a:t> </a:t>
                    </a:r>
                    <a:fld id="{3BE84E16-9BE7-4889-A5F4-10A864BE62F5}"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13C-4EE1-B936-EC9E55C1353D}"/>
                </c:ext>
              </c:extLst>
            </c:dLbl>
            <c:dLbl>
              <c:idx val="1"/>
              <c:layout>
                <c:manualLayout>
                  <c:x val="3.1073529462088884E-3"/>
                  <c:y val="7.8114275302123948E-2"/>
                </c:manualLayout>
              </c:layout>
              <c:tx>
                <c:rich>
                  <a:bodyPr/>
                  <a:lstStyle/>
                  <a:p>
                    <a:fld id="{A9C7621C-7D70-435A-B1F1-B157C9037878}" type="CATEGORYNAME">
                      <a:rPr lang="en-US" sz="1600"/>
                      <a:pPr/>
                      <a:t>[CATEGORY NAME]</a:t>
                    </a:fld>
                    <a:r>
                      <a:rPr lang="en-US" baseline="0" dirty="0"/>
                      <a:t>, </a:t>
                    </a:r>
                    <a:fld id="{4E21D66D-CB84-4DA6-9E39-E93B5C906423}"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13C-4EE1-B936-EC9E55C1353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'pay source'!$B$15:$B$16</c:f>
              <c:strCache>
                <c:ptCount val="2"/>
                <c:pt idx="0">
                  <c:v>Medicaid</c:v>
                </c:pt>
                <c:pt idx="1">
                  <c:v>Non-Medicaid</c:v>
                </c:pt>
              </c:strCache>
            </c:strRef>
          </c:cat>
          <c:val>
            <c:numRef>
              <c:f>'pay source'!$C$15:$C$16</c:f>
              <c:numCache>
                <c:formatCode>0.0%</c:formatCode>
                <c:ptCount val="2"/>
                <c:pt idx="0">
                  <c:v>0.49199999999999999</c:v>
                </c:pt>
                <c:pt idx="1">
                  <c:v>0.50800000000000001</c:v>
                </c:pt>
              </c:numCache>
            </c:numRef>
          </c:val>
          <c:extLst>
            <c:ext xmlns:c16="http://schemas.microsoft.com/office/drawing/2014/chart" uri="{C3380CC4-5D6E-409C-BE32-E72D297353CC}">
              <c16:uniqueId val="{00000004-D13C-4EE1-B936-EC9E55C1353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BMI!$B$14</c:f>
              <c:strCache>
                <c:ptCount val="1"/>
                <c:pt idx="0">
                  <c:v>Underweight</c:v>
                </c:pt>
              </c:strCache>
            </c:strRef>
          </c:tx>
          <c:spPr>
            <a:ln w="28575" cap="rnd">
              <a:solidFill>
                <a:schemeClr val="accent4">
                  <a:lumMod val="90000"/>
                </a:schemeClr>
              </a:solidFill>
              <a:round/>
              <a:tailEnd type="arrow"/>
            </a:ln>
            <a:effectLst/>
          </c:spPr>
          <c:marker>
            <c:symbol val="none"/>
          </c:marker>
          <c:dLbls>
            <c:dLbl>
              <c:idx val="0"/>
              <c:layout>
                <c:manualLayout>
                  <c:x val="-8.1346753796939814E-2"/>
                  <c:y val="3.22037998455220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D6C-4460-AFEC-12045E8EF02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D6C-4460-AFEC-12045E8EF02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4">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BMI!$A$15:$A$19</c:f>
              <c:numCache>
                <c:formatCode>General</c:formatCode>
                <c:ptCount val="5"/>
                <c:pt idx="0">
                  <c:v>2019</c:v>
                </c:pt>
                <c:pt idx="1">
                  <c:v>2020</c:v>
                </c:pt>
                <c:pt idx="2">
                  <c:v>2021</c:v>
                </c:pt>
                <c:pt idx="3">
                  <c:v>2022</c:v>
                </c:pt>
                <c:pt idx="4">
                  <c:v>2023</c:v>
                </c:pt>
              </c:numCache>
            </c:numRef>
          </c:cat>
          <c:val>
            <c:numRef>
              <c:f>BMI!$B$15:$B$19</c:f>
              <c:numCache>
                <c:formatCode>0.0%</c:formatCode>
                <c:ptCount val="5"/>
                <c:pt idx="0">
                  <c:v>3.6999999999999998E-2</c:v>
                </c:pt>
                <c:pt idx="1">
                  <c:v>3.5000000000000003E-2</c:v>
                </c:pt>
                <c:pt idx="2">
                  <c:v>3.7999999999999999E-2</c:v>
                </c:pt>
                <c:pt idx="3">
                  <c:v>3.4000000000000002E-2</c:v>
                </c:pt>
                <c:pt idx="4">
                  <c:v>3.6999999999999998E-2</c:v>
                </c:pt>
              </c:numCache>
            </c:numRef>
          </c:val>
          <c:smooth val="0"/>
          <c:extLst>
            <c:ext xmlns:c16="http://schemas.microsoft.com/office/drawing/2014/chart" uri="{C3380CC4-5D6E-409C-BE32-E72D297353CC}">
              <c16:uniqueId val="{00000000-AD6C-4460-AFEC-12045E8EF02B}"/>
            </c:ext>
          </c:extLst>
        </c:ser>
        <c:ser>
          <c:idx val="1"/>
          <c:order val="1"/>
          <c:tx>
            <c:strRef>
              <c:f>BMI!$C$14</c:f>
              <c:strCache>
                <c:ptCount val="1"/>
                <c:pt idx="0">
                  <c:v>Normal</c:v>
                </c:pt>
              </c:strCache>
            </c:strRef>
          </c:tx>
          <c:spPr>
            <a:ln w="28575" cap="rnd">
              <a:solidFill>
                <a:schemeClr val="accent2"/>
              </a:solidFill>
              <a:round/>
              <a:tailEnd type="arrow"/>
            </a:ln>
            <a:effectLst/>
          </c:spPr>
          <c:marker>
            <c:symbol val="none"/>
          </c:marker>
          <c:dLbls>
            <c:dLbl>
              <c:idx val="0"/>
              <c:layout>
                <c:manualLayout>
                  <c:x val="-6.5077403037552134E-3"/>
                  <c:y val="-4.1864939799180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D6C-4460-AFEC-12045E8EF02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6C-4460-AFEC-12045E8EF02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BMI!$A$15:$A$19</c:f>
              <c:numCache>
                <c:formatCode>General</c:formatCode>
                <c:ptCount val="5"/>
                <c:pt idx="0">
                  <c:v>2019</c:v>
                </c:pt>
                <c:pt idx="1">
                  <c:v>2020</c:v>
                </c:pt>
                <c:pt idx="2">
                  <c:v>2021</c:v>
                </c:pt>
                <c:pt idx="3">
                  <c:v>2022</c:v>
                </c:pt>
                <c:pt idx="4">
                  <c:v>2023</c:v>
                </c:pt>
              </c:numCache>
            </c:numRef>
          </c:cat>
          <c:val>
            <c:numRef>
              <c:f>BMI!$C$15:$C$19</c:f>
              <c:numCache>
                <c:formatCode>0.0%</c:formatCode>
                <c:ptCount val="5"/>
                <c:pt idx="0">
                  <c:v>0.36699999999999999</c:v>
                </c:pt>
                <c:pt idx="1">
                  <c:v>0.34699999999999998</c:v>
                </c:pt>
                <c:pt idx="2">
                  <c:v>0.34899999999999998</c:v>
                </c:pt>
                <c:pt idx="3">
                  <c:v>0.33500000000000002</c:v>
                </c:pt>
                <c:pt idx="4">
                  <c:v>0.33</c:v>
                </c:pt>
              </c:numCache>
            </c:numRef>
          </c:val>
          <c:smooth val="0"/>
          <c:extLst>
            <c:ext xmlns:c16="http://schemas.microsoft.com/office/drawing/2014/chart" uri="{C3380CC4-5D6E-409C-BE32-E72D297353CC}">
              <c16:uniqueId val="{00000001-AD6C-4460-AFEC-12045E8EF02B}"/>
            </c:ext>
          </c:extLst>
        </c:ser>
        <c:ser>
          <c:idx val="2"/>
          <c:order val="2"/>
          <c:tx>
            <c:strRef>
              <c:f>BMI!$D$14</c:f>
              <c:strCache>
                <c:ptCount val="1"/>
                <c:pt idx="0">
                  <c:v>Overweight</c:v>
                </c:pt>
              </c:strCache>
            </c:strRef>
          </c:tx>
          <c:spPr>
            <a:ln w="28575" cap="rnd">
              <a:solidFill>
                <a:schemeClr val="accent3"/>
              </a:solidFill>
              <a:round/>
              <a:tailEnd type="arrow"/>
            </a:ln>
            <a:effectLst/>
          </c:spPr>
          <c:marker>
            <c:symbol val="none"/>
          </c:marker>
          <c:dLbls>
            <c:dLbl>
              <c:idx val="0"/>
              <c:layout>
                <c:manualLayout>
                  <c:x val="-9.1108364252572571E-2"/>
                  <c:y val="2.576303987641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D6C-4460-AFEC-12045E8EF02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D6C-4460-AFEC-12045E8EF02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B0F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BMI!$A$15:$A$19</c:f>
              <c:numCache>
                <c:formatCode>General</c:formatCode>
                <c:ptCount val="5"/>
                <c:pt idx="0">
                  <c:v>2019</c:v>
                </c:pt>
                <c:pt idx="1">
                  <c:v>2020</c:v>
                </c:pt>
                <c:pt idx="2">
                  <c:v>2021</c:v>
                </c:pt>
                <c:pt idx="3">
                  <c:v>2022</c:v>
                </c:pt>
                <c:pt idx="4">
                  <c:v>2023</c:v>
                </c:pt>
              </c:numCache>
            </c:numRef>
          </c:cat>
          <c:val>
            <c:numRef>
              <c:f>BMI!$D$15:$D$19</c:f>
              <c:numCache>
                <c:formatCode>0.0%</c:formatCode>
                <c:ptCount val="5"/>
                <c:pt idx="0">
                  <c:v>0.24399999999999999</c:v>
                </c:pt>
                <c:pt idx="1">
                  <c:v>0.245</c:v>
                </c:pt>
                <c:pt idx="2">
                  <c:v>0.245</c:v>
                </c:pt>
                <c:pt idx="3">
                  <c:v>0.24199999999999999</c:v>
                </c:pt>
                <c:pt idx="4">
                  <c:v>0.24199999999999999</c:v>
                </c:pt>
              </c:numCache>
            </c:numRef>
          </c:val>
          <c:smooth val="0"/>
          <c:extLst>
            <c:ext xmlns:c16="http://schemas.microsoft.com/office/drawing/2014/chart" uri="{C3380CC4-5D6E-409C-BE32-E72D297353CC}">
              <c16:uniqueId val="{00000002-AD6C-4460-AFEC-12045E8EF02B}"/>
            </c:ext>
          </c:extLst>
        </c:ser>
        <c:ser>
          <c:idx val="3"/>
          <c:order val="3"/>
          <c:tx>
            <c:strRef>
              <c:f>BMI!$E$14</c:f>
              <c:strCache>
                <c:ptCount val="1"/>
                <c:pt idx="0">
                  <c:v>Obese</c:v>
                </c:pt>
              </c:strCache>
            </c:strRef>
          </c:tx>
          <c:spPr>
            <a:ln w="28575" cap="rnd">
              <a:solidFill>
                <a:schemeClr val="accent1">
                  <a:lumMod val="75000"/>
                </a:schemeClr>
              </a:solidFill>
              <a:round/>
              <a:tailEnd type="arrow"/>
            </a:ln>
            <a:effectLst/>
          </c:spPr>
          <c:marker>
            <c:symbol val="none"/>
          </c:marker>
          <c:dLbls>
            <c:dLbl>
              <c:idx val="0"/>
              <c:layout>
                <c:manualLayout>
                  <c:x val="-3.4165636594714714E-2"/>
                  <c:y val="3.8644813387854957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accent5">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8480928157493463E-2"/>
                      <c:h val="0.1223262604998334"/>
                    </c:manualLayout>
                  </c15:layout>
                </c:ext>
                <c:ext xmlns:c16="http://schemas.microsoft.com/office/drawing/2014/chart" uri="{C3380CC4-5D6E-409C-BE32-E72D297353CC}">
                  <c16:uniqueId val="{0000000A-AD6C-4460-AFEC-12045E8EF02B}"/>
                </c:ext>
              </c:extLst>
            </c:dLbl>
            <c:dLbl>
              <c:idx val="4"/>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5">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6C-4460-AFEC-12045E8EF02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BMI!$A$15:$A$19</c:f>
              <c:numCache>
                <c:formatCode>General</c:formatCode>
                <c:ptCount val="5"/>
                <c:pt idx="0">
                  <c:v>2019</c:v>
                </c:pt>
                <c:pt idx="1">
                  <c:v>2020</c:v>
                </c:pt>
                <c:pt idx="2">
                  <c:v>2021</c:v>
                </c:pt>
                <c:pt idx="3">
                  <c:v>2022</c:v>
                </c:pt>
                <c:pt idx="4">
                  <c:v>2023</c:v>
                </c:pt>
              </c:numCache>
            </c:numRef>
          </c:cat>
          <c:val>
            <c:numRef>
              <c:f>BMI!$E$15:$E$19</c:f>
              <c:numCache>
                <c:formatCode>0.0%</c:formatCode>
                <c:ptCount val="5"/>
                <c:pt idx="0">
                  <c:v>0.35199999999999998</c:v>
                </c:pt>
                <c:pt idx="1">
                  <c:v>0.371</c:v>
                </c:pt>
                <c:pt idx="2">
                  <c:v>0.36799999999999999</c:v>
                </c:pt>
                <c:pt idx="3">
                  <c:v>0.38800000000000001</c:v>
                </c:pt>
                <c:pt idx="4">
                  <c:v>0.39</c:v>
                </c:pt>
              </c:numCache>
            </c:numRef>
          </c:val>
          <c:smooth val="0"/>
          <c:extLst>
            <c:ext xmlns:c16="http://schemas.microsoft.com/office/drawing/2014/chart" uri="{C3380CC4-5D6E-409C-BE32-E72D297353CC}">
              <c16:uniqueId val="{00000003-AD6C-4460-AFEC-12045E8EF02B}"/>
            </c:ext>
          </c:extLst>
        </c:ser>
        <c:dLbls>
          <c:showLegendKey val="0"/>
          <c:showVal val="0"/>
          <c:showCatName val="0"/>
          <c:showSerName val="0"/>
          <c:showPercent val="0"/>
          <c:showBubbleSize val="0"/>
        </c:dLbls>
        <c:smooth val="0"/>
        <c:axId val="710734175"/>
        <c:axId val="710736575"/>
      </c:lineChart>
      <c:catAx>
        <c:axId val="710734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0736575"/>
        <c:crosses val="autoZero"/>
        <c:auto val="1"/>
        <c:lblAlgn val="ctr"/>
        <c:lblOffset val="100"/>
        <c:noMultiLvlLbl val="0"/>
      </c:catAx>
      <c:valAx>
        <c:axId val="71073657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0734175"/>
        <c:crosses val="autoZero"/>
        <c:crossBetween val="between"/>
      </c:valAx>
      <c:spPr>
        <a:noFill/>
        <a:ln>
          <a:noFill/>
        </a:ln>
        <a:effectLst/>
      </c:spPr>
    </c:plotArea>
    <c:legend>
      <c:legendPos val="b"/>
      <c:layout>
        <c:manualLayout>
          <c:xMode val="edge"/>
          <c:yMode val="edge"/>
          <c:x val="9.9594560092768611E-2"/>
          <c:y val="0.90228428905927882"/>
          <c:w val="0.80569168504227917"/>
          <c:h val="4.832854589513819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'Premature and smoking'!$P$36</c:f>
              <c:strCache>
                <c:ptCount val="1"/>
                <c:pt idx="0">
                  <c:v>US Prematurity</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Lbl>
              <c:idx val="0"/>
              <c:layout>
                <c:manualLayout>
                  <c:x val="-2.2972339004021194E-2"/>
                  <c:y val="5.3739957844928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EB-4B2B-B1F6-FEB857F9A244}"/>
                </c:ext>
              </c:extLst>
            </c:dLbl>
            <c:dLbl>
              <c:idx val="12"/>
              <c:layout>
                <c:manualLayout>
                  <c:x val="0"/>
                  <c:y val="4.1797744990500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EB-4B2B-B1F6-FEB857F9A24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'Premature and smoking'!$O$37:$O$49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'Premature and smoking'!$P$37:$P$49</c:f>
              <c:numCache>
                <c:formatCode>0.0</c:formatCode>
                <c:ptCount val="13"/>
                <c:pt idx="0">
                  <c:v>9.8000000000000007</c:v>
                </c:pt>
                <c:pt idx="1">
                  <c:v>9.6999999999999993</c:v>
                </c:pt>
                <c:pt idx="2">
                  <c:v>9.6</c:v>
                </c:pt>
                <c:pt idx="3">
                  <c:v>9.6</c:v>
                </c:pt>
                <c:pt idx="4">
                  <c:v>9.6</c:v>
                </c:pt>
                <c:pt idx="5">
                  <c:v>9.8000000000000007</c:v>
                </c:pt>
                <c:pt idx="6">
                  <c:v>9.9</c:v>
                </c:pt>
                <c:pt idx="7">
                  <c:v>10</c:v>
                </c:pt>
                <c:pt idx="8">
                  <c:v>10.199999999999999</c:v>
                </c:pt>
                <c:pt idx="9">
                  <c:v>10.1</c:v>
                </c:pt>
                <c:pt idx="10">
                  <c:v>10.5</c:v>
                </c:pt>
                <c:pt idx="11">
                  <c:v>10.4</c:v>
                </c:pt>
                <c:pt idx="12">
                  <c:v>10.4</c:v>
                </c:pt>
              </c:numCache>
            </c:numRef>
          </c:val>
          <c:smooth val="0"/>
          <c:extLst>
            <c:ext xmlns:c16="http://schemas.microsoft.com/office/drawing/2014/chart" uri="{C3380CC4-5D6E-409C-BE32-E72D297353CC}">
              <c16:uniqueId val="{00000002-D9EB-4B2B-B1F6-FEB857F9A244}"/>
            </c:ext>
          </c:extLst>
        </c:ser>
        <c:ser>
          <c:idx val="1"/>
          <c:order val="1"/>
          <c:tx>
            <c:strRef>
              <c:f>'Premature and smoking'!$Q$36</c:f>
              <c:strCache>
                <c:ptCount val="1"/>
                <c:pt idx="0">
                  <c:v>WV Prematurity</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0"/>
              <c:layout>
                <c:manualLayout>
                  <c:x val="-1.6408813574300852E-3"/>
                  <c:y val="-4.4783298204107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EB-4B2B-B1F6-FEB857F9A244}"/>
                </c:ext>
              </c:extLst>
            </c:dLbl>
            <c:dLbl>
              <c:idx val="12"/>
              <c:layout>
                <c:manualLayout>
                  <c:x val="0"/>
                  <c:y val="-5.07544046313217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EB-4B2B-B1F6-FEB857F9A24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'Premature and smoking'!$O$37:$O$49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'Premature and smoking'!$Q$37:$Q$49</c:f>
              <c:numCache>
                <c:formatCode>0.0</c:formatCode>
                <c:ptCount val="13"/>
                <c:pt idx="0">
                  <c:v>11.3</c:v>
                </c:pt>
                <c:pt idx="1">
                  <c:v>10.7</c:v>
                </c:pt>
                <c:pt idx="2">
                  <c:v>10.5</c:v>
                </c:pt>
                <c:pt idx="3">
                  <c:v>10.8</c:v>
                </c:pt>
                <c:pt idx="4">
                  <c:v>11.3</c:v>
                </c:pt>
                <c:pt idx="5">
                  <c:v>11.8</c:v>
                </c:pt>
                <c:pt idx="6">
                  <c:v>12</c:v>
                </c:pt>
                <c:pt idx="7">
                  <c:v>11.9</c:v>
                </c:pt>
                <c:pt idx="8">
                  <c:v>12.6</c:v>
                </c:pt>
                <c:pt idx="9">
                  <c:v>12</c:v>
                </c:pt>
                <c:pt idx="10">
                  <c:v>12.810952519662102</c:v>
                </c:pt>
                <c:pt idx="11">
                  <c:v>12.938834600072385</c:v>
                </c:pt>
                <c:pt idx="12">
                  <c:v>13.079963514746124</c:v>
                </c:pt>
              </c:numCache>
            </c:numRef>
          </c:val>
          <c:smooth val="0"/>
          <c:extLst>
            <c:ext xmlns:c16="http://schemas.microsoft.com/office/drawing/2014/chart" uri="{C3380CC4-5D6E-409C-BE32-E72D297353CC}">
              <c16:uniqueId val="{00000005-D9EB-4B2B-B1F6-FEB857F9A244}"/>
            </c:ext>
          </c:extLst>
        </c:ser>
        <c:dLbls>
          <c:showLegendKey val="0"/>
          <c:showVal val="0"/>
          <c:showCatName val="0"/>
          <c:showSerName val="0"/>
          <c:showPercent val="0"/>
          <c:showBubbleSize val="0"/>
        </c:dLbls>
        <c:marker val="1"/>
        <c:smooth val="0"/>
        <c:axId val="384956096"/>
        <c:axId val="384956576"/>
      </c:lineChart>
      <c:catAx>
        <c:axId val="38495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4956576"/>
        <c:crosses val="autoZero"/>
        <c:auto val="1"/>
        <c:lblAlgn val="ctr"/>
        <c:lblOffset val="100"/>
        <c:noMultiLvlLbl val="0"/>
      </c:catAx>
      <c:valAx>
        <c:axId val="3849565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4956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'Infant mortality'!$D$14</c:f>
              <c:strCache>
                <c:ptCount val="1"/>
                <c:pt idx="0">
                  <c:v>United States</c:v>
                </c:pt>
              </c:strCache>
            </c:strRef>
          </c:tx>
          <c:spPr>
            <a:ln w="28575" cap="rnd">
              <a:solidFill>
                <a:schemeClr val="accent1"/>
              </a:solidFill>
              <a:round/>
            </a:ln>
            <a:effectLst/>
          </c:spPr>
          <c:marker>
            <c:symbol val="none"/>
          </c:marker>
          <c:dLbls>
            <c:dLbl>
              <c:idx val="0"/>
              <c:layout>
                <c:manualLayout>
                  <c:x val="-3.7378028429669564E-2"/>
                  <c:y val="9.0952270503187604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50-4B2E-9002-98C7D4826BEA}"/>
                </c:ext>
              </c:extLst>
            </c:dLbl>
            <c:dLbl>
              <c:idx val="13"/>
              <c:layout>
                <c:manualLayout>
                  <c:x val="-1.8907631533870674E-2"/>
                  <c:y val="-3.6506120623456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50-4B2E-9002-98C7D4826BEA}"/>
                </c:ext>
              </c:extLst>
            </c:dLbl>
            <c:dLbl>
              <c:idx val="33"/>
              <c:layout>
                <c:manualLayout>
                  <c:x val="-1.8518518518518517E-2"/>
                  <c:y val="6.0843569744936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50-4B2E-9002-98C7D4826BEA}"/>
                </c:ext>
              </c:extLst>
            </c:dLbl>
            <c:dLbl>
              <c:idx val="44"/>
              <c:layout>
                <c:manualLayout>
                  <c:x val="-1.5432098765432098E-2"/>
                  <c:y val="6.3885748232183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F50-4B2E-9002-98C7D4826BEA}"/>
                </c:ext>
              </c:extLst>
            </c:dLbl>
            <c:dLbl>
              <c:idx val="53"/>
              <c:layout>
                <c:manualLayout>
                  <c:x val="-1.096409501454186E-16"/>
                  <c:y val="5.2810995776044416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50-4B2E-9002-98C7D4826BE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'Infant mortality'!$C$15:$C$68</c:f>
              <c:numCache>
                <c:formatCode>General</c:formatCode>
                <c:ptCount val="5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numCache>
            </c:numRef>
          </c:cat>
          <c:val>
            <c:numRef>
              <c:f>'Infant mortality'!$D$15:$D$68</c:f>
              <c:numCache>
                <c:formatCode>0.0</c:formatCode>
                <c:ptCount val="54"/>
                <c:pt idx="0">
                  <c:v>20.010000000000002</c:v>
                </c:pt>
                <c:pt idx="1">
                  <c:v>19.100000000000001</c:v>
                </c:pt>
                <c:pt idx="2">
                  <c:v>18.5</c:v>
                </c:pt>
                <c:pt idx="3">
                  <c:v>17.7</c:v>
                </c:pt>
                <c:pt idx="4">
                  <c:v>16.7</c:v>
                </c:pt>
                <c:pt idx="5">
                  <c:v>16.07</c:v>
                </c:pt>
                <c:pt idx="6">
                  <c:v>15.24</c:v>
                </c:pt>
                <c:pt idx="7">
                  <c:v>14.12</c:v>
                </c:pt>
                <c:pt idx="8">
                  <c:v>13.78</c:v>
                </c:pt>
                <c:pt idx="9">
                  <c:v>13.07</c:v>
                </c:pt>
                <c:pt idx="10">
                  <c:v>12.6</c:v>
                </c:pt>
                <c:pt idx="11">
                  <c:v>11.93</c:v>
                </c:pt>
                <c:pt idx="12">
                  <c:v>11.52</c:v>
                </c:pt>
                <c:pt idx="13">
                  <c:v>11.16</c:v>
                </c:pt>
                <c:pt idx="14">
                  <c:v>10.79</c:v>
                </c:pt>
                <c:pt idx="15">
                  <c:v>10.64</c:v>
                </c:pt>
                <c:pt idx="16">
                  <c:v>10.35</c:v>
                </c:pt>
                <c:pt idx="17">
                  <c:v>10.08</c:v>
                </c:pt>
                <c:pt idx="18">
                  <c:v>9.9499999999999993</c:v>
                </c:pt>
                <c:pt idx="19">
                  <c:v>9.81</c:v>
                </c:pt>
                <c:pt idx="20">
                  <c:v>9.2200000000000006</c:v>
                </c:pt>
                <c:pt idx="21">
                  <c:v>8.94</c:v>
                </c:pt>
                <c:pt idx="22">
                  <c:v>8.52</c:v>
                </c:pt>
                <c:pt idx="23">
                  <c:v>8.3699999999999992</c:v>
                </c:pt>
                <c:pt idx="24">
                  <c:v>8.02</c:v>
                </c:pt>
                <c:pt idx="25">
                  <c:v>7.59</c:v>
                </c:pt>
                <c:pt idx="26">
                  <c:v>7.32</c:v>
                </c:pt>
                <c:pt idx="27">
                  <c:v>7.23</c:v>
                </c:pt>
                <c:pt idx="28">
                  <c:v>7.2</c:v>
                </c:pt>
                <c:pt idx="29">
                  <c:v>7.06</c:v>
                </c:pt>
                <c:pt idx="30">
                  <c:v>6.91</c:v>
                </c:pt>
                <c:pt idx="31">
                  <c:v>6.85</c:v>
                </c:pt>
                <c:pt idx="32">
                  <c:v>6.97</c:v>
                </c:pt>
                <c:pt idx="33">
                  <c:v>6.85</c:v>
                </c:pt>
                <c:pt idx="34">
                  <c:v>6.79</c:v>
                </c:pt>
                <c:pt idx="35">
                  <c:v>6.87</c:v>
                </c:pt>
                <c:pt idx="36">
                  <c:v>6.69</c:v>
                </c:pt>
                <c:pt idx="37">
                  <c:v>6.75</c:v>
                </c:pt>
                <c:pt idx="38">
                  <c:v>6.61</c:v>
                </c:pt>
                <c:pt idx="39">
                  <c:v>6.39</c:v>
                </c:pt>
                <c:pt idx="40">
                  <c:v>6.15</c:v>
                </c:pt>
                <c:pt idx="41">
                  <c:v>6.07</c:v>
                </c:pt>
                <c:pt idx="42">
                  <c:v>5.98</c:v>
                </c:pt>
                <c:pt idx="43">
                  <c:v>5.96</c:v>
                </c:pt>
                <c:pt idx="44">
                  <c:v>5.82</c:v>
                </c:pt>
                <c:pt idx="45">
                  <c:v>5.9</c:v>
                </c:pt>
                <c:pt idx="46">
                  <c:v>5.8</c:v>
                </c:pt>
                <c:pt idx="47">
                  <c:v>5.8</c:v>
                </c:pt>
                <c:pt idx="48">
                  <c:v>5.7</c:v>
                </c:pt>
                <c:pt idx="49">
                  <c:v>5.6</c:v>
                </c:pt>
                <c:pt idx="50">
                  <c:v>5.4</c:v>
                </c:pt>
                <c:pt idx="51" formatCode="General">
                  <c:v>5.4</c:v>
                </c:pt>
                <c:pt idx="52" formatCode="General">
                  <c:v>5.6</c:v>
                </c:pt>
                <c:pt idx="53" formatCode="General">
                  <c:v>5.5</c:v>
                </c:pt>
              </c:numCache>
            </c:numRef>
          </c:val>
          <c:smooth val="0"/>
          <c:extLst>
            <c:ext xmlns:c16="http://schemas.microsoft.com/office/drawing/2014/chart" uri="{C3380CC4-5D6E-409C-BE32-E72D297353CC}">
              <c16:uniqueId val="{00000000-3F50-4B2E-9002-98C7D4826BEA}"/>
            </c:ext>
          </c:extLst>
        </c:ser>
        <c:ser>
          <c:idx val="1"/>
          <c:order val="1"/>
          <c:tx>
            <c:strRef>
              <c:f>'Infant mortality'!$E$14</c:f>
              <c:strCache>
                <c:ptCount val="1"/>
                <c:pt idx="0">
                  <c:v>West Virginia</c:v>
                </c:pt>
              </c:strCache>
            </c:strRef>
          </c:tx>
          <c:spPr>
            <a:ln w="28575" cap="rnd">
              <a:solidFill>
                <a:schemeClr val="accent2"/>
              </a:solidFill>
              <a:round/>
            </a:ln>
            <a:effectLst/>
          </c:spPr>
          <c:marker>
            <c:symbol val="none"/>
          </c:marker>
          <c:dLbls>
            <c:dLbl>
              <c:idx val="0"/>
              <c:layout>
                <c:manualLayout>
                  <c:x val="-3.1397543880922439E-2"/>
                  <c:y val="-1.1735776839120981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50-4B2E-9002-98C7D4826BEA}"/>
                </c:ext>
              </c:extLst>
            </c:dLbl>
            <c:dLbl>
              <c:idx val="13"/>
              <c:layout>
                <c:manualLayout>
                  <c:x val="-2.7777777777777835E-2"/>
                  <c:y val="6.99701052066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F50-4B2E-9002-98C7D4826BEA}"/>
                </c:ext>
              </c:extLst>
            </c:dLbl>
            <c:dLbl>
              <c:idx val="33"/>
              <c:layout>
                <c:manualLayout>
                  <c:x val="-1.5432098765432098E-2"/>
                  <c:y val="-0.13689803192610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50-4B2E-9002-98C7D4826BEA}"/>
                </c:ext>
              </c:extLst>
            </c:dLbl>
            <c:dLbl>
              <c:idx val="44"/>
              <c:layout>
                <c:manualLayout>
                  <c:x val="-2.6234567901234455E-2"/>
                  <c:y val="-6.6927926719429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F50-4B2E-9002-98C7D4826BEA}"/>
                </c:ext>
              </c:extLst>
            </c:dLbl>
            <c:dLbl>
              <c:idx val="53"/>
              <c:layout>
                <c:manualLayout>
                  <c:x val="-1.4951211371868921E-3"/>
                  <c:y val="-9.6820158922748201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50-4B2E-9002-98C7D4826BE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'Infant mortality'!$C$15:$C$68</c:f>
              <c:numCache>
                <c:formatCode>General</c:formatCode>
                <c:ptCount val="5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numCache>
            </c:numRef>
          </c:cat>
          <c:val>
            <c:numRef>
              <c:f>'Infant mortality'!$E$15:$E$68</c:f>
              <c:numCache>
                <c:formatCode>0.0</c:formatCode>
                <c:ptCount val="54"/>
                <c:pt idx="0">
                  <c:v>23.349009737033846</c:v>
                </c:pt>
                <c:pt idx="1">
                  <c:v>21.135382434435208</c:v>
                </c:pt>
                <c:pt idx="2">
                  <c:v>21.541095890410961</c:v>
                </c:pt>
                <c:pt idx="3">
                  <c:v>19.082996467460578</c:v>
                </c:pt>
                <c:pt idx="4">
                  <c:v>18.635113619916051</c:v>
                </c:pt>
                <c:pt idx="5">
                  <c:v>18.347639484978544</c:v>
                </c:pt>
                <c:pt idx="6">
                  <c:v>16.89638284474918</c:v>
                </c:pt>
                <c:pt idx="7">
                  <c:v>14.523650899400401</c:v>
                </c:pt>
                <c:pt idx="8">
                  <c:v>15.094991364421418</c:v>
                </c:pt>
                <c:pt idx="9">
                  <c:v>13.792639440220682</c:v>
                </c:pt>
                <c:pt idx="10">
                  <c:v>11.787485562877913</c:v>
                </c:pt>
                <c:pt idx="11">
                  <c:v>13.016900395541173</c:v>
                </c:pt>
                <c:pt idx="12">
                  <c:v>11.444081722481018</c:v>
                </c:pt>
                <c:pt idx="13">
                  <c:v>10.859903381642512</c:v>
                </c:pt>
                <c:pt idx="14">
                  <c:v>10.956783837725551</c:v>
                </c:pt>
                <c:pt idx="15">
                  <c:v>10.660361705657873</c:v>
                </c:pt>
                <c:pt idx="16">
                  <c:v>10.224772423314207</c:v>
                </c:pt>
                <c:pt idx="17">
                  <c:v>9.7663217980734931</c:v>
                </c:pt>
                <c:pt idx="18">
                  <c:v>9.016430957938578</c:v>
                </c:pt>
                <c:pt idx="19">
                  <c:v>9.4258394888294728</c:v>
                </c:pt>
                <c:pt idx="20">
                  <c:v>9.8308387211053052</c:v>
                </c:pt>
                <c:pt idx="21">
                  <c:v>8.1300813008130088</c:v>
                </c:pt>
                <c:pt idx="22">
                  <c:v>9.0720346632966233</c:v>
                </c:pt>
                <c:pt idx="23">
                  <c:v>8.5807369338778496</c:v>
                </c:pt>
                <c:pt idx="24">
                  <c:v>6.1329588014981278</c:v>
                </c:pt>
                <c:pt idx="25">
                  <c:v>7.5621514320824277</c:v>
                </c:pt>
                <c:pt idx="26">
                  <c:v>7.2310065561126109</c:v>
                </c:pt>
                <c:pt idx="27">
                  <c:v>9.5008439836026035</c:v>
                </c:pt>
                <c:pt idx="28">
                  <c:v>7.4774470548506926</c:v>
                </c:pt>
                <c:pt idx="29">
                  <c:v>7.5731995562201533</c:v>
                </c:pt>
                <c:pt idx="30">
                  <c:v>7.6222435282837973</c:v>
                </c:pt>
                <c:pt idx="31">
                  <c:v>7.2931962799804211</c:v>
                </c:pt>
                <c:pt idx="32">
                  <c:v>9.0711700844390819</c:v>
                </c:pt>
                <c:pt idx="33">
                  <c:v>7.2905746688268369</c:v>
                </c:pt>
                <c:pt idx="34">
                  <c:v>7.5558318588302811</c:v>
                </c:pt>
                <c:pt idx="35">
                  <c:v>8.0637419602572731</c:v>
                </c:pt>
                <c:pt idx="36">
                  <c:v>7.4052840284745116</c:v>
                </c:pt>
                <c:pt idx="37">
                  <c:v>7.4033701230867059</c:v>
                </c:pt>
                <c:pt idx="38">
                  <c:v>7.7234448425068623</c:v>
                </c:pt>
                <c:pt idx="39">
                  <c:v>7.8495887191539371</c:v>
                </c:pt>
                <c:pt idx="40">
                  <c:v>7.3274388158858867</c:v>
                </c:pt>
                <c:pt idx="41">
                  <c:v>6.8099492876116878</c:v>
                </c:pt>
                <c:pt idx="42">
                  <c:v>7.3031278527843178</c:v>
                </c:pt>
                <c:pt idx="43">
                  <c:v>7.5375678141053335</c:v>
                </c:pt>
                <c:pt idx="44">
                  <c:v>6.942421594329546</c:v>
                </c:pt>
                <c:pt idx="45">
                  <c:v>7.15191478569617</c:v>
                </c:pt>
                <c:pt idx="46">
                  <c:v>7.3</c:v>
                </c:pt>
                <c:pt idx="47">
                  <c:v>7</c:v>
                </c:pt>
                <c:pt idx="48">
                  <c:v>7.1</c:v>
                </c:pt>
                <c:pt idx="49">
                  <c:v>6.2</c:v>
                </c:pt>
                <c:pt idx="50">
                  <c:v>7.6</c:v>
                </c:pt>
                <c:pt idx="51" formatCode="General">
                  <c:v>7</c:v>
                </c:pt>
                <c:pt idx="52" formatCode="General">
                  <c:v>7.7</c:v>
                </c:pt>
                <c:pt idx="53" formatCode="General">
                  <c:v>6.4</c:v>
                </c:pt>
              </c:numCache>
            </c:numRef>
          </c:val>
          <c:smooth val="0"/>
          <c:extLst>
            <c:ext xmlns:c16="http://schemas.microsoft.com/office/drawing/2014/chart" uri="{C3380CC4-5D6E-409C-BE32-E72D297353CC}">
              <c16:uniqueId val="{00000001-3F50-4B2E-9002-98C7D4826BEA}"/>
            </c:ext>
          </c:extLst>
        </c:ser>
        <c:dLbls>
          <c:showLegendKey val="0"/>
          <c:showVal val="0"/>
          <c:showCatName val="0"/>
          <c:showSerName val="0"/>
          <c:showPercent val="0"/>
          <c:showBubbleSize val="0"/>
        </c:dLbls>
        <c:smooth val="0"/>
        <c:axId val="1109011391"/>
        <c:axId val="1109005151"/>
      </c:lineChart>
      <c:catAx>
        <c:axId val="1109011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09005151"/>
        <c:crosses val="autoZero"/>
        <c:auto val="1"/>
        <c:lblAlgn val="ctr"/>
        <c:lblOffset val="100"/>
        <c:noMultiLvlLbl val="0"/>
      </c:catAx>
      <c:valAx>
        <c:axId val="11090051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090113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578183290348965E-2"/>
          <c:y val="6.6162911330908042E-2"/>
          <c:w val="0.91942181670965095"/>
          <c:h val="0.72699061540869081"/>
        </c:manualLayout>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7E38-4D87-978D-79469B6E0C2F}"/>
              </c:ext>
            </c:extLst>
          </c:dPt>
          <c:dPt>
            <c:idx val="1"/>
            <c:invertIfNegative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7E38-4D87-978D-79469B6E0C2F}"/>
              </c:ext>
            </c:extLst>
          </c:dPt>
          <c:dPt>
            <c:idx val="2"/>
            <c:invertIfNegative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5-7E38-4D87-978D-79469B6E0C2F}"/>
              </c:ext>
            </c:extLst>
          </c:dPt>
          <c:dPt>
            <c:idx val="3"/>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7-7E38-4D87-978D-79469B6E0C2F}"/>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'Maternal and Infant Mortality'!$B$3:$B$6</c:f>
              <c:strCache>
                <c:ptCount val="4"/>
                <c:pt idx="0">
                  <c:v>White, Non-Hispanic</c:v>
                </c:pt>
                <c:pt idx="1">
                  <c:v>Black, Non-Hispanic</c:v>
                </c:pt>
                <c:pt idx="2">
                  <c:v>Other, Non-Hispanic</c:v>
                </c:pt>
                <c:pt idx="3">
                  <c:v>Hispanic, Any Race</c:v>
                </c:pt>
              </c:strCache>
            </c:strRef>
          </c:cat>
          <c:val>
            <c:numRef>
              <c:f>'Maternal and Infant Mortality'!$E$3:$E$6</c:f>
              <c:numCache>
                <c:formatCode>General</c:formatCode>
                <c:ptCount val="4"/>
                <c:pt idx="0">
                  <c:v>6.6</c:v>
                </c:pt>
                <c:pt idx="1">
                  <c:v>14.7</c:v>
                </c:pt>
                <c:pt idx="2">
                  <c:v>11.3</c:v>
                </c:pt>
                <c:pt idx="3">
                  <c:v>9.1999999999999993</c:v>
                </c:pt>
              </c:numCache>
            </c:numRef>
          </c:val>
          <c:extLst>
            <c:ext xmlns:c16="http://schemas.microsoft.com/office/drawing/2014/chart" uri="{C3380CC4-5D6E-409C-BE32-E72D297353CC}">
              <c16:uniqueId val="{00000008-7E38-4D87-978D-79469B6E0C2F}"/>
            </c:ext>
          </c:extLst>
        </c:ser>
        <c:dLbls>
          <c:showLegendKey val="0"/>
          <c:showVal val="0"/>
          <c:showCatName val="0"/>
          <c:showSerName val="0"/>
          <c:showPercent val="0"/>
          <c:showBubbleSize val="0"/>
        </c:dLbls>
        <c:gapWidth val="100"/>
        <c:axId val="469034456"/>
        <c:axId val="469035176"/>
      </c:barChart>
      <c:catAx>
        <c:axId val="46903445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469035176"/>
        <c:crosses val="autoZero"/>
        <c:auto val="1"/>
        <c:lblAlgn val="ctr"/>
        <c:lblOffset val="100"/>
        <c:noMultiLvlLbl val="0"/>
      </c:catAx>
      <c:valAx>
        <c:axId val="469035176"/>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Rate Per 1,000 Live Births </a:t>
                </a:r>
              </a:p>
            </c:rich>
          </c:tx>
          <c:layout>
            <c:manualLayout>
              <c:xMode val="edge"/>
              <c:yMode val="edge"/>
              <c:x val="1.026288013606173E-2"/>
              <c:y val="0.246924926614926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469034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baseline="0">
                <a:solidFill>
                  <a:schemeClr val="tx2"/>
                </a:solidFill>
                <a:latin typeface="+mn-lt"/>
                <a:ea typeface="+mn-ea"/>
                <a:cs typeface="+mn-cs"/>
              </a:defRPr>
            </a:pPr>
            <a:r>
              <a:rPr kumimoji="0" lang="en-US" sz="2000" b="1" i="0" u="none" strike="noStrike" kern="1200" cap="none" spc="0" normalizeH="0" baseline="0" noProof="0" dirty="0">
                <a:ln>
                  <a:noFill/>
                </a:ln>
                <a:solidFill>
                  <a:schemeClr val="tx2">
                    <a:lumMod val="75000"/>
                  </a:schemeClr>
                </a:solidFill>
                <a:effectLst/>
                <a:uLnTx/>
                <a:uFillTx/>
                <a:latin typeface="Calibri"/>
              </a:rPr>
              <a:t>Figure 1. West Virginia’s Population by Race and Ethnicity Number and Percent, 2017 </a:t>
            </a:r>
          </a:p>
          <a:p>
            <a:pPr>
              <a:defRPr sz="2128" b="1" i="0" u="none" strike="noStrike" baseline="0">
                <a:solidFill>
                  <a:schemeClr val="tx2"/>
                </a:solidFill>
                <a:latin typeface="+mn-lt"/>
                <a:ea typeface="+mn-ea"/>
                <a:cs typeface="+mn-cs"/>
              </a:defRPr>
            </a:pPr>
            <a:r>
              <a:rPr kumimoji="0" lang="en-US" sz="2000" b="1" i="0" u="none" strike="noStrike" kern="1200" cap="none" spc="0" normalizeH="0" baseline="0" noProof="0" dirty="0">
                <a:ln>
                  <a:noFill/>
                </a:ln>
                <a:solidFill>
                  <a:schemeClr val="tx2">
                    <a:lumMod val="75000"/>
                  </a:schemeClr>
                </a:solidFill>
                <a:effectLst/>
                <a:uLnTx/>
                <a:uFillTx/>
                <a:latin typeface="Calibri"/>
              </a:rPr>
              <a:t>N=1,815,857</a:t>
            </a:r>
          </a:p>
        </c:rich>
      </c:tx>
      <c:overlay val="0"/>
      <c:spPr>
        <a:noFill/>
        <a:ln>
          <a:noFill/>
        </a:ln>
        <a:effectLst/>
      </c:spPr>
    </c:title>
    <c:autoTitleDeleted val="0"/>
    <c:plotArea>
      <c:layout/>
      <c:ofPieChart>
        <c:ofPieType val="pie"/>
        <c:varyColors val="1"/>
        <c:dLbls>
          <c:showLegendKey val="0"/>
          <c:showVal val="0"/>
          <c:showCatName val="0"/>
          <c:showSerName val="0"/>
          <c:showPercent val="1"/>
          <c:showBubbleSize val="0"/>
          <c:showLeaderLines val="0"/>
        </c:dLbls>
        <c:gapWidth val="100"/>
        <c:splitType val="percent"/>
        <c:splitPos val="10"/>
        <c:secondPieSize val="75"/>
        <c:serLines>
          <c:spPr>
            <a:ln w="9525" cap="flat">
              <a:solidFill>
                <a:schemeClr val="tx2"/>
              </a:solidFill>
              <a:prstDash val="sysDot"/>
              <a:round/>
            </a:ln>
            <a:effectLst/>
          </c:spPr>
        </c:serLines>
      </c:ofPie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baseline="0">
              <a:solidFill>
                <a:schemeClr val="tx2">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61100258936451E-2"/>
          <c:y val="4.603288298034499E-2"/>
          <c:w val="0.90922322096266794"/>
          <c:h val="0.75351270234495205"/>
        </c:manualLayout>
      </c:layout>
      <c:lineChart>
        <c:grouping val="standard"/>
        <c:varyColors val="0"/>
        <c:ser>
          <c:idx val="0"/>
          <c:order val="0"/>
          <c:tx>
            <c:strRef>
              <c:f>'[data for farry slides.xlsb]Sheet2'!$B$1</c:f>
              <c:strCache>
                <c:ptCount val="1"/>
                <c:pt idx="0">
                  <c:v>WV LBW</c:v>
                </c:pt>
              </c:strCache>
            </c:strRef>
          </c:tx>
          <c:spPr>
            <a:ln w="28575" cap="rnd">
              <a:solidFill>
                <a:schemeClr val="tx2"/>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13-B7B3-43DB-8CE8-FFFDDF5815BD}"/>
                </c:ext>
              </c:extLst>
            </c:dLbl>
            <c:dLbl>
              <c:idx val="2"/>
              <c:delete val="1"/>
              <c:extLst>
                <c:ext xmlns:c15="http://schemas.microsoft.com/office/drawing/2012/chart" uri="{CE6537A1-D6FC-4f65-9D91-7224C49458BB}"/>
                <c:ext xmlns:c16="http://schemas.microsoft.com/office/drawing/2014/chart" uri="{C3380CC4-5D6E-409C-BE32-E72D297353CC}">
                  <c16:uniqueId val="{00000012-B7B3-43DB-8CE8-FFFDDF5815BD}"/>
                </c:ext>
              </c:extLst>
            </c:dLbl>
            <c:dLbl>
              <c:idx val="3"/>
              <c:delete val="1"/>
              <c:extLst>
                <c:ext xmlns:c15="http://schemas.microsoft.com/office/drawing/2012/chart" uri="{CE6537A1-D6FC-4f65-9D91-7224C49458BB}"/>
                <c:ext xmlns:c16="http://schemas.microsoft.com/office/drawing/2014/chart" uri="{C3380CC4-5D6E-409C-BE32-E72D297353CC}">
                  <c16:uniqueId val="{00000010-B7B3-43DB-8CE8-FFFDDF5815BD}"/>
                </c:ext>
              </c:extLst>
            </c:dLbl>
            <c:dLbl>
              <c:idx val="4"/>
              <c:delete val="1"/>
              <c:extLst>
                <c:ext xmlns:c15="http://schemas.microsoft.com/office/drawing/2012/chart" uri="{CE6537A1-D6FC-4f65-9D91-7224C49458BB}"/>
                <c:ext xmlns:c16="http://schemas.microsoft.com/office/drawing/2014/chart" uri="{C3380CC4-5D6E-409C-BE32-E72D297353CC}">
                  <c16:uniqueId val="{00000011-B7B3-43DB-8CE8-FFFDDF5815BD}"/>
                </c:ext>
              </c:extLst>
            </c:dLbl>
            <c:dLbl>
              <c:idx val="5"/>
              <c:delete val="1"/>
              <c:extLst>
                <c:ext xmlns:c15="http://schemas.microsoft.com/office/drawing/2012/chart" uri="{CE6537A1-D6FC-4f65-9D91-7224C49458BB}"/>
                <c:ext xmlns:c16="http://schemas.microsoft.com/office/drawing/2014/chart" uri="{C3380CC4-5D6E-409C-BE32-E72D297353CC}">
                  <c16:uniqueId val="{0000000F-B7B3-43DB-8CE8-FFFDDF5815BD}"/>
                </c:ext>
              </c:extLst>
            </c:dLbl>
            <c:dLbl>
              <c:idx val="6"/>
              <c:delete val="1"/>
              <c:extLst>
                <c:ext xmlns:c15="http://schemas.microsoft.com/office/drawing/2012/chart" uri="{CE6537A1-D6FC-4f65-9D91-7224C49458BB}"/>
                <c:ext xmlns:c16="http://schemas.microsoft.com/office/drawing/2014/chart" uri="{C3380CC4-5D6E-409C-BE32-E72D297353CC}">
                  <c16:uniqueId val="{0000000E-B7B3-43DB-8CE8-FFFDDF5815BD}"/>
                </c:ext>
              </c:extLst>
            </c:dLbl>
            <c:dLbl>
              <c:idx val="7"/>
              <c:delete val="1"/>
              <c:extLst>
                <c:ext xmlns:c15="http://schemas.microsoft.com/office/drawing/2012/chart" uri="{CE6537A1-D6FC-4f65-9D91-7224C49458BB}"/>
                <c:ext xmlns:c16="http://schemas.microsoft.com/office/drawing/2014/chart" uri="{C3380CC4-5D6E-409C-BE32-E72D297353CC}">
                  <c16:uniqueId val="{0000000C-B7B3-43DB-8CE8-FFFDDF5815BD}"/>
                </c:ext>
              </c:extLst>
            </c:dLbl>
            <c:dLbl>
              <c:idx val="8"/>
              <c:delete val="1"/>
              <c:extLst>
                <c:ext xmlns:c15="http://schemas.microsoft.com/office/drawing/2012/chart" uri="{CE6537A1-D6FC-4f65-9D91-7224C49458BB}"/>
                <c:ext xmlns:c16="http://schemas.microsoft.com/office/drawing/2014/chart" uri="{C3380CC4-5D6E-409C-BE32-E72D297353CC}">
                  <c16:uniqueId val="{0000000D-B7B3-43DB-8CE8-FFFDDF5815BD}"/>
                </c:ext>
              </c:extLst>
            </c:dLbl>
            <c:dLbl>
              <c:idx val="9"/>
              <c:delete val="1"/>
              <c:extLst>
                <c:ext xmlns:c15="http://schemas.microsoft.com/office/drawing/2012/chart" uri="{CE6537A1-D6FC-4f65-9D91-7224C49458BB}"/>
                <c:ext xmlns:c16="http://schemas.microsoft.com/office/drawing/2014/chart" uri="{C3380CC4-5D6E-409C-BE32-E72D297353CC}">
                  <c16:uniqueId val="{0000000B-B7B3-43DB-8CE8-FFFDDF5815BD}"/>
                </c:ext>
              </c:extLst>
            </c:dLbl>
            <c:dLbl>
              <c:idx val="10"/>
              <c:delete val="1"/>
              <c:extLst>
                <c:ext xmlns:c15="http://schemas.microsoft.com/office/drawing/2012/chart" uri="{CE6537A1-D6FC-4f65-9D91-7224C49458BB}"/>
                <c:ext xmlns:c16="http://schemas.microsoft.com/office/drawing/2014/chart" uri="{C3380CC4-5D6E-409C-BE32-E72D297353CC}">
                  <c16:uniqueId val="{0000000A-B7B3-43DB-8CE8-FFFDDF5815B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for farry slides.xlsb]Sheet2'!$A$2:$A$13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'[data for farry slides.xlsb]Sheet2'!$B$2:$B$13</c:f>
              <c:numCache>
                <c:formatCode>0.0</c:formatCode>
                <c:ptCount val="12"/>
                <c:pt idx="0">
                  <c:v>9.6</c:v>
                </c:pt>
                <c:pt idx="1">
                  <c:v>9.1999999999999993</c:v>
                </c:pt>
                <c:pt idx="2">
                  <c:v>9.4</c:v>
                </c:pt>
                <c:pt idx="3">
                  <c:v>9.1</c:v>
                </c:pt>
                <c:pt idx="4">
                  <c:v>9.6</c:v>
                </c:pt>
                <c:pt idx="5">
                  <c:v>9.6999999999999993</c:v>
                </c:pt>
                <c:pt idx="6">
                  <c:v>9.6</c:v>
                </c:pt>
                <c:pt idx="7">
                  <c:v>9.4</c:v>
                </c:pt>
                <c:pt idx="8">
                  <c:v>9.8000000000000007</c:v>
                </c:pt>
                <c:pt idx="9">
                  <c:v>9.3000000000000007</c:v>
                </c:pt>
                <c:pt idx="10">
                  <c:v>9.8000000000000007</c:v>
                </c:pt>
                <c:pt idx="11">
                  <c:v>10.1</c:v>
                </c:pt>
              </c:numCache>
            </c:numRef>
          </c:val>
          <c:smooth val="0"/>
          <c:extLst>
            <c:ext xmlns:c16="http://schemas.microsoft.com/office/drawing/2014/chart" uri="{C3380CC4-5D6E-409C-BE32-E72D297353CC}">
              <c16:uniqueId val="{00000000-EAB0-4F46-957C-12C062AFCC54}"/>
            </c:ext>
          </c:extLst>
        </c:ser>
        <c:ser>
          <c:idx val="1"/>
          <c:order val="1"/>
          <c:tx>
            <c:strRef>
              <c:f>'[data for farry slides.xlsb]Sheet2'!$C$1</c:f>
              <c:strCache>
                <c:ptCount val="1"/>
                <c:pt idx="0">
                  <c:v>US LBW</c:v>
                </c:pt>
              </c:strCache>
            </c:strRef>
          </c:tx>
          <c:spPr>
            <a:ln w="28575" cap="rnd">
              <a:solidFill>
                <a:schemeClr val="accent1">
                  <a:lumMod val="60000"/>
                  <a:lumOff val="40000"/>
                </a:schemeClr>
              </a:solidFill>
              <a:round/>
            </a:ln>
            <a:effectLst/>
          </c:spPr>
          <c:marker>
            <c:symbol val="none"/>
          </c:marker>
          <c:dLbls>
            <c:dLbl>
              <c:idx val="0"/>
              <c:layout>
                <c:manualLayout>
                  <c:x val="-1.6945028536618948E-2"/>
                  <c:y val="4.8893433148426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AB0-4F46-957C-12C062AFCC54}"/>
                </c:ext>
              </c:extLst>
            </c:dLbl>
            <c:dLbl>
              <c:idx val="1"/>
              <c:delete val="1"/>
              <c:extLst>
                <c:ext xmlns:c15="http://schemas.microsoft.com/office/drawing/2012/chart" uri="{CE6537A1-D6FC-4f65-9D91-7224C49458BB}"/>
                <c:ext xmlns:c16="http://schemas.microsoft.com/office/drawing/2014/chart" uri="{C3380CC4-5D6E-409C-BE32-E72D297353CC}">
                  <c16:uniqueId val="{00000011-EAB0-4F46-957C-12C062AFCC54}"/>
                </c:ext>
              </c:extLst>
            </c:dLbl>
            <c:dLbl>
              <c:idx val="2"/>
              <c:delete val="1"/>
              <c:extLst>
                <c:ext xmlns:c15="http://schemas.microsoft.com/office/drawing/2012/chart" uri="{CE6537A1-D6FC-4f65-9D91-7224C49458BB}"/>
                <c:ext xmlns:c16="http://schemas.microsoft.com/office/drawing/2014/chart" uri="{C3380CC4-5D6E-409C-BE32-E72D297353CC}">
                  <c16:uniqueId val="{00000012-EAB0-4F46-957C-12C062AFCC54}"/>
                </c:ext>
              </c:extLst>
            </c:dLbl>
            <c:dLbl>
              <c:idx val="3"/>
              <c:delete val="1"/>
              <c:extLst>
                <c:ext xmlns:c15="http://schemas.microsoft.com/office/drawing/2012/chart" uri="{CE6537A1-D6FC-4f65-9D91-7224C49458BB}"/>
                <c:ext xmlns:c16="http://schemas.microsoft.com/office/drawing/2014/chart" uri="{C3380CC4-5D6E-409C-BE32-E72D297353CC}">
                  <c16:uniqueId val="{00000013-EAB0-4F46-957C-12C062AFCC54}"/>
                </c:ext>
              </c:extLst>
            </c:dLbl>
            <c:dLbl>
              <c:idx val="4"/>
              <c:delete val="1"/>
              <c:extLst>
                <c:ext xmlns:c15="http://schemas.microsoft.com/office/drawing/2012/chart" uri="{CE6537A1-D6FC-4f65-9D91-7224C49458BB}"/>
                <c:ext xmlns:c16="http://schemas.microsoft.com/office/drawing/2014/chart" uri="{C3380CC4-5D6E-409C-BE32-E72D297353CC}">
                  <c16:uniqueId val="{00000014-EAB0-4F46-957C-12C062AFCC54}"/>
                </c:ext>
              </c:extLst>
            </c:dLbl>
            <c:dLbl>
              <c:idx val="5"/>
              <c:delete val="1"/>
              <c:extLst>
                <c:ext xmlns:c15="http://schemas.microsoft.com/office/drawing/2012/chart" uri="{CE6537A1-D6FC-4f65-9D91-7224C49458BB}"/>
                <c:ext xmlns:c16="http://schemas.microsoft.com/office/drawing/2014/chart" uri="{C3380CC4-5D6E-409C-BE32-E72D297353CC}">
                  <c16:uniqueId val="{00000015-EAB0-4F46-957C-12C062AFCC54}"/>
                </c:ext>
              </c:extLst>
            </c:dLbl>
            <c:dLbl>
              <c:idx val="6"/>
              <c:delete val="1"/>
              <c:extLst>
                <c:ext xmlns:c15="http://schemas.microsoft.com/office/drawing/2012/chart" uri="{CE6537A1-D6FC-4f65-9D91-7224C49458BB}"/>
                <c:ext xmlns:c16="http://schemas.microsoft.com/office/drawing/2014/chart" uri="{C3380CC4-5D6E-409C-BE32-E72D297353CC}">
                  <c16:uniqueId val="{00000016-EAB0-4F46-957C-12C062AFCC54}"/>
                </c:ext>
              </c:extLst>
            </c:dLbl>
            <c:dLbl>
              <c:idx val="7"/>
              <c:delete val="1"/>
              <c:extLst>
                <c:ext xmlns:c15="http://schemas.microsoft.com/office/drawing/2012/chart" uri="{CE6537A1-D6FC-4f65-9D91-7224C49458BB}"/>
                <c:ext xmlns:c16="http://schemas.microsoft.com/office/drawing/2014/chart" uri="{C3380CC4-5D6E-409C-BE32-E72D297353CC}">
                  <c16:uniqueId val="{00000017-EAB0-4F46-957C-12C062AFCC54}"/>
                </c:ext>
              </c:extLst>
            </c:dLbl>
            <c:dLbl>
              <c:idx val="8"/>
              <c:delete val="1"/>
              <c:extLst>
                <c:ext xmlns:c15="http://schemas.microsoft.com/office/drawing/2012/chart" uri="{CE6537A1-D6FC-4f65-9D91-7224C49458BB}"/>
                <c:ext xmlns:c16="http://schemas.microsoft.com/office/drawing/2014/chart" uri="{C3380CC4-5D6E-409C-BE32-E72D297353CC}">
                  <c16:uniqueId val="{00000018-EAB0-4F46-957C-12C062AFCC54}"/>
                </c:ext>
              </c:extLst>
            </c:dLbl>
            <c:dLbl>
              <c:idx val="9"/>
              <c:delete val="1"/>
              <c:extLst>
                <c:ext xmlns:c15="http://schemas.microsoft.com/office/drawing/2012/chart" uri="{CE6537A1-D6FC-4f65-9D91-7224C49458BB}"/>
                <c:ext xmlns:c16="http://schemas.microsoft.com/office/drawing/2014/chart" uri="{C3380CC4-5D6E-409C-BE32-E72D297353CC}">
                  <c16:uniqueId val="{0000001B-EAB0-4F46-957C-12C062AFCC54}"/>
                </c:ext>
              </c:extLst>
            </c:dLbl>
            <c:dLbl>
              <c:idx val="10"/>
              <c:delete val="1"/>
              <c:extLst>
                <c:ext xmlns:c15="http://schemas.microsoft.com/office/drawing/2012/chart" uri="{CE6537A1-D6FC-4f65-9D91-7224C49458BB}"/>
                <c:ext xmlns:c16="http://schemas.microsoft.com/office/drawing/2014/chart" uri="{C3380CC4-5D6E-409C-BE32-E72D297353CC}">
                  <c16:uniqueId val="{00000019-EAB0-4F46-957C-12C062AFCC54}"/>
                </c:ext>
              </c:extLst>
            </c:dLbl>
            <c:dLbl>
              <c:idx val="11"/>
              <c:layout>
                <c:manualLayout>
                  <c:x val="-4.3287013879881014E-2"/>
                  <c:y val="6.58056780398628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AB0-4F46-957C-12C062AFCC5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5">
                        <a:lumMod val="60000"/>
                        <a:lumOff val="4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 for farry slides.xlsb]Sheet2'!$A$2:$A$13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'[data for farry slides.xlsb]Sheet2'!$C$2:$C$13</c:f>
              <c:numCache>
                <c:formatCode>0.0</c:formatCode>
                <c:ptCount val="12"/>
                <c:pt idx="0">
                  <c:v>8.1</c:v>
                </c:pt>
                <c:pt idx="1">
                  <c:v>8</c:v>
                </c:pt>
                <c:pt idx="2">
                  <c:v>8</c:v>
                </c:pt>
                <c:pt idx="3">
                  <c:v>8</c:v>
                </c:pt>
                <c:pt idx="4">
                  <c:v>8.1</c:v>
                </c:pt>
                <c:pt idx="5">
                  <c:v>8.1999999999999993</c:v>
                </c:pt>
                <c:pt idx="6">
                  <c:v>8.3000000000000007</c:v>
                </c:pt>
                <c:pt idx="7">
                  <c:v>8.3000000000000007</c:v>
                </c:pt>
                <c:pt idx="8">
                  <c:v>8.3000000000000007</c:v>
                </c:pt>
                <c:pt idx="9">
                  <c:v>8.1999999999999993</c:v>
                </c:pt>
                <c:pt idx="10">
                  <c:v>8.5</c:v>
                </c:pt>
                <c:pt idx="11">
                  <c:v>8.6</c:v>
                </c:pt>
              </c:numCache>
            </c:numRef>
          </c:val>
          <c:smooth val="0"/>
          <c:extLst>
            <c:ext xmlns:c16="http://schemas.microsoft.com/office/drawing/2014/chart" uri="{C3380CC4-5D6E-409C-BE32-E72D297353CC}">
              <c16:uniqueId val="{00000001-EAB0-4F46-957C-12C062AFCC54}"/>
            </c:ext>
          </c:extLst>
        </c:ser>
        <c:ser>
          <c:idx val="2"/>
          <c:order val="2"/>
          <c:tx>
            <c:strRef>
              <c:f>'[data for farry slides.xlsb]Sheet2'!$D$1</c:f>
              <c:strCache>
                <c:ptCount val="1"/>
                <c:pt idx="0">
                  <c:v>WV VLBW</c:v>
                </c:pt>
              </c:strCache>
            </c:strRef>
          </c:tx>
          <c:spPr>
            <a:ln w="28575" cap="rnd">
              <a:solidFill>
                <a:schemeClr val="accent3"/>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9-B7B3-43DB-8CE8-FFFDDF5815BD}"/>
                </c:ext>
              </c:extLst>
            </c:dLbl>
            <c:dLbl>
              <c:idx val="2"/>
              <c:delete val="1"/>
              <c:extLst>
                <c:ext xmlns:c15="http://schemas.microsoft.com/office/drawing/2012/chart" uri="{CE6537A1-D6FC-4f65-9D91-7224C49458BB}"/>
                <c:ext xmlns:c16="http://schemas.microsoft.com/office/drawing/2014/chart" uri="{C3380CC4-5D6E-409C-BE32-E72D297353CC}">
                  <c16:uniqueId val="{00000008-B7B3-43DB-8CE8-FFFDDF5815BD}"/>
                </c:ext>
              </c:extLst>
            </c:dLbl>
            <c:dLbl>
              <c:idx val="3"/>
              <c:delete val="1"/>
              <c:extLst>
                <c:ext xmlns:c15="http://schemas.microsoft.com/office/drawing/2012/chart" uri="{CE6537A1-D6FC-4f65-9D91-7224C49458BB}"/>
                <c:ext xmlns:c16="http://schemas.microsoft.com/office/drawing/2014/chart" uri="{C3380CC4-5D6E-409C-BE32-E72D297353CC}">
                  <c16:uniqueId val="{00000007-B7B3-43DB-8CE8-FFFDDF5815BD}"/>
                </c:ext>
              </c:extLst>
            </c:dLbl>
            <c:dLbl>
              <c:idx val="4"/>
              <c:delete val="1"/>
              <c:extLst>
                <c:ext xmlns:c15="http://schemas.microsoft.com/office/drawing/2012/chart" uri="{CE6537A1-D6FC-4f65-9D91-7224C49458BB}"/>
                <c:ext xmlns:c16="http://schemas.microsoft.com/office/drawing/2014/chart" uri="{C3380CC4-5D6E-409C-BE32-E72D297353CC}">
                  <c16:uniqueId val="{00000006-B7B3-43DB-8CE8-FFFDDF5815BD}"/>
                </c:ext>
              </c:extLst>
            </c:dLbl>
            <c:dLbl>
              <c:idx val="5"/>
              <c:delete val="1"/>
              <c:extLst>
                <c:ext xmlns:c15="http://schemas.microsoft.com/office/drawing/2012/chart" uri="{CE6537A1-D6FC-4f65-9D91-7224C49458BB}"/>
                <c:ext xmlns:c16="http://schemas.microsoft.com/office/drawing/2014/chart" uri="{C3380CC4-5D6E-409C-BE32-E72D297353CC}">
                  <c16:uniqueId val="{00000005-B7B3-43DB-8CE8-FFFDDF5815BD}"/>
                </c:ext>
              </c:extLst>
            </c:dLbl>
            <c:dLbl>
              <c:idx val="6"/>
              <c:delete val="1"/>
              <c:extLst>
                <c:ext xmlns:c15="http://schemas.microsoft.com/office/drawing/2012/chart" uri="{CE6537A1-D6FC-4f65-9D91-7224C49458BB}"/>
                <c:ext xmlns:c16="http://schemas.microsoft.com/office/drawing/2014/chart" uri="{C3380CC4-5D6E-409C-BE32-E72D297353CC}">
                  <c16:uniqueId val="{00000004-B7B3-43DB-8CE8-FFFDDF5815BD}"/>
                </c:ext>
              </c:extLst>
            </c:dLbl>
            <c:dLbl>
              <c:idx val="7"/>
              <c:delete val="1"/>
              <c:extLst>
                <c:ext xmlns:c15="http://schemas.microsoft.com/office/drawing/2012/chart" uri="{CE6537A1-D6FC-4f65-9D91-7224C49458BB}"/>
                <c:ext xmlns:c16="http://schemas.microsoft.com/office/drawing/2014/chart" uri="{C3380CC4-5D6E-409C-BE32-E72D297353CC}">
                  <c16:uniqueId val="{00000003-B7B3-43DB-8CE8-FFFDDF5815BD}"/>
                </c:ext>
              </c:extLst>
            </c:dLbl>
            <c:dLbl>
              <c:idx val="8"/>
              <c:delete val="1"/>
              <c:extLst>
                <c:ext xmlns:c15="http://schemas.microsoft.com/office/drawing/2012/chart" uri="{CE6537A1-D6FC-4f65-9D91-7224C49458BB}"/>
                <c:ext xmlns:c16="http://schemas.microsoft.com/office/drawing/2014/chart" uri="{C3380CC4-5D6E-409C-BE32-E72D297353CC}">
                  <c16:uniqueId val="{00000002-B7B3-43DB-8CE8-FFFDDF5815BD}"/>
                </c:ext>
              </c:extLst>
            </c:dLbl>
            <c:dLbl>
              <c:idx val="9"/>
              <c:delete val="1"/>
              <c:extLst>
                <c:ext xmlns:c15="http://schemas.microsoft.com/office/drawing/2012/chart" uri="{CE6537A1-D6FC-4f65-9D91-7224C49458BB}"/>
                <c:ext xmlns:c16="http://schemas.microsoft.com/office/drawing/2014/chart" uri="{C3380CC4-5D6E-409C-BE32-E72D297353CC}">
                  <c16:uniqueId val="{00000001-B7B3-43DB-8CE8-FFFDDF5815BD}"/>
                </c:ext>
              </c:extLst>
            </c:dLbl>
            <c:dLbl>
              <c:idx val="10"/>
              <c:delete val="1"/>
              <c:extLst>
                <c:ext xmlns:c15="http://schemas.microsoft.com/office/drawing/2012/chart" uri="{CE6537A1-D6FC-4f65-9D91-7224C49458BB}"/>
                <c:ext xmlns:c16="http://schemas.microsoft.com/office/drawing/2014/chart" uri="{C3380CC4-5D6E-409C-BE32-E72D297353CC}">
                  <c16:uniqueId val="{00000000-B7B3-43DB-8CE8-FFFDDF5815B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lumMod val="60000"/>
                        <a:lumOff val="4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for farry slides.xlsb]Sheet2'!$A$2:$A$13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'[data for farry slides.xlsb]Sheet2'!$D$2:$D$13</c:f>
              <c:numCache>
                <c:formatCode>0.0</c:formatCode>
                <c:ptCount val="12"/>
                <c:pt idx="0">
                  <c:v>1.6</c:v>
                </c:pt>
                <c:pt idx="1">
                  <c:v>1.5</c:v>
                </c:pt>
                <c:pt idx="2">
                  <c:v>1.2</c:v>
                </c:pt>
                <c:pt idx="3">
                  <c:v>1.4</c:v>
                </c:pt>
                <c:pt idx="4">
                  <c:v>1.4</c:v>
                </c:pt>
                <c:pt idx="5">
                  <c:v>1.4</c:v>
                </c:pt>
                <c:pt idx="6">
                  <c:v>1.6</c:v>
                </c:pt>
                <c:pt idx="7">
                  <c:v>1.6</c:v>
                </c:pt>
                <c:pt idx="8">
                  <c:v>1.5</c:v>
                </c:pt>
                <c:pt idx="9">
                  <c:v>1.4</c:v>
                </c:pt>
                <c:pt idx="10">
                  <c:v>1.4</c:v>
                </c:pt>
                <c:pt idx="11">
                  <c:v>1.4</c:v>
                </c:pt>
              </c:numCache>
            </c:numRef>
          </c:val>
          <c:smooth val="0"/>
          <c:extLst>
            <c:ext xmlns:c16="http://schemas.microsoft.com/office/drawing/2014/chart" uri="{C3380CC4-5D6E-409C-BE32-E72D297353CC}">
              <c16:uniqueId val="{00000002-EAB0-4F46-957C-12C062AFCC54}"/>
            </c:ext>
          </c:extLst>
        </c:ser>
        <c:ser>
          <c:idx val="3"/>
          <c:order val="3"/>
          <c:tx>
            <c:strRef>
              <c:f>'[data for farry slides.xlsb]Sheet2'!$E$1</c:f>
              <c:strCache>
                <c:ptCount val="1"/>
                <c:pt idx="0">
                  <c:v>US VLBW</c:v>
                </c:pt>
              </c:strCache>
            </c:strRef>
          </c:tx>
          <c:spPr>
            <a:ln w="28575" cap="rnd">
              <a:solidFill>
                <a:schemeClr val="bg2">
                  <a:lumMod val="75000"/>
                </a:schemeClr>
              </a:solidFill>
              <a:round/>
            </a:ln>
            <a:effectLst/>
          </c:spPr>
          <c:marker>
            <c:symbol val="none"/>
          </c:marker>
          <c:dLbls>
            <c:dLbl>
              <c:idx val="0"/>
              <c:layout>
                <c:manualLayout>
                  <c:x val="-3.952777777777778E-2"/>
                  <c:y val="1.66712194962841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B0-4F46-957C-12C062AFCC54}"/>
                </c:ext>
              </c:extLst>
            </c:dLbl>
            <c:dLbl>
              <c:idx val="1"/>
              <c:delete val="1"/>
              <c:extLst>
                <c:ext xmlns:c15="http://schemas.microsoft.com/office/drawing/2012/chart" uri="{CE6537A1-D6FC-4f65-9D91-7224C49458BB}"/>
                <c:ext xmlns:c16="http://schemas.microsoft.com/office/drawing/2014/chart" uri="{C3380CC4-5D6E-409C-BE32-E72D297353CC}">
                  <c16:uniqueId val="{00000004-EAB0-4F46-957C-12C062AFCC54}"/>
                </c:ext>
              </c:extLst>
            </c:dLbl>
            <c:dLbl>
              <c:idx val="2"/>
              <c:delete val="1"/>
              <c:extLst>
                <c:ext xmlns:c15="http://schemas.microsoft.com/office/drawing/2012/chart" uri="{CE6537A1-D6FC-4f65-9D91-7224C49458BB}"/>
                <c:ext xmlns:c16="http://schemas.microsoft.com/office/drawing/2014/chart" uri="{C3380CC4-5D6E-409C-BE32-E72D297353CC}">
                  <c16:uniqueId val="{00000005-EAB0-4F46-957C-12C062AFCC54}"/>
                </c:ext>
              </c:extLst>
            </c:dLbl>
            <c:dLbl>
              <c:idx val="3"/>
              <c:delete val="1"/>
              <c:extLst>
                <c:ext xmlns:c15="http://schemas.microsoft.com/office/drawing/2012/chart" uri="{CE6537A1-D6FC-4f65-9D91-7224C49458BB}"/>
                <c:ext xmlns:c16="http://schemas.microsoft.com/office/drawing/2014/chart" uri="{C3380CC4-5D6E-409C-BE32-E72D297353CC}">
                  <c16:uniqueId val="{00000006-EAB0-4F46-957C-12C062AFCC54}"/>
                </c:ext>
              </c:extLst>
            </c:dLbl>
            <c:dLbl>
              <c:idx val="4"/>
              <c:delete val="1"/>
              <c:extLst>
                <c:ext xmlns:c15="http://schemas.microsoft.com/office/drawing/2012/chart" uri="{CE6537A1-D6FC-4f65-9D91-7224C49458BB}"/>
                <c:ext xmlns:c16="http://schemas.microsoft.com/office/drawing/2014/chart" uri="{C3380CC4-5D6E-409C-BE32-E72D297353CC}">
                  <c16:uniqueId val="{00000007-EAB0-4F46-957C-12C062AFCC54}"/>
                </c:ext>
              </c:extLst>
            </c:dLbl>
            <c:dLbl>
              <c:idx val="5"/>
              <c:delete val="1"/>
              <c:extLst>
                <c:ext xmlns:c15="http://schemas.microsoft.com/office/drawing/2012/chart" uri="{CE6537A1-D6FC-4f65-9D91-7224C49458BB}"/>
                <c:ext xmlns:c16="http://schemas.microsoft.com/office/drawing/2014/chart" uri="{C3380CC4-5D6E-409C-BE32-E72D297353CC}">
                  <c16:uniqueId val="{00000008-EAB0-4F46-957C-12C062AFCC54}"/>
                </c:ext>
              </c:extLst>
            </c:dLbl>
            <c:dLbl>
              <c:idx val="6"/>
              <c:delete val="1"/>
              <c:extLst>
                <c:ext xmlns:c15="http://schemas.microsoft.com/office/drawing/2012/chart" uri="{CE6537A1-D6FC-4f65-9D91-7224C49458BB}"/>
                <c:ext xmlns:c16="http://schemas.microsoft.com/office/drawing/2014/chart" uri="{C3380CC4-5D6E-409C-BE32-E72D297353CC}">
                  <c16:uniqueId val="{00000009-EAB0-4F46-957C-12C062AFCC54}"/>
                </c:ext>
              </c:extLst>
            </c:dLbl>
            <c:dLbl>
              <c:idx val="7"/>
              <c:delete val="1"/>
              <c:extLst>
                <c:ext xmlns:c15="http://schemas.microsoft.com/office/drawing/2012/chart" uri="{CE6537A1-D6FC-4f65-9D91-7224C49458BB}"/>
                <c:ext xmlns:c16="http://schemas.microsoft.com/office/drawing/2014/chart" uri="{C3380CC4-5D6E-409C-BE32-E72D297353CC}">
                  <c16:uniqueId val="{0000000A-EAB0-4F46-957C-12C062AFCC54}"/>
                </c:ext>
              </c:extLst>
            </c:dLbl>
            <c:dLbl>
              <c:idx val="8"/>
              <c:delete val="1"/>
              <c:extLst>
                <c:ext xmlns:c15="http://schemas.microsoft.com/office/drawing/2012/chart" uri="{CE6537A1-D6FC-4f65-9D91-7224C49458BB}"/>
                <c:ext xmlns:c16="http://schemas.microsoft.com/office/drawing/2014/chart" uri="{C3380CC4-5D6E-409C-BE32-E72D297353CC}">
                  <c16:uniqueId val="{0000000B-EAB0-4F46-957C-12C062AFCC54}"/>
                </c:ext>
              </c:extLst>
            </c:dLbl>
            <c:dLbl>
              <c:idx val="9"/>
              <c:delete val="1"/>
              <c:extLst>
                <c:ext xmlns:c15="http://schemas.microsoft.com/office/drawing/2012/chart" uri="{CE6537A1-D6FC-4f65-9D91-7224C49458BB}"/>
                <c:ext xmlns:c16="http://schemas.microsoft.com/office/drawing/2014/chart" uri="{C3380CC4-5D6E-409C-BE32-E72D297353CC}">
                  <c16:uniqueId val="{0000000C-EAB0-4F46-957C-12C062AFCC54}"/>
                </c:ext>
              </c:extLst>
            </c:dLbl>
            <c:dLbl>
              <c:idx val="10"/>
              <c:delete val="1"/>
              <c:extLst>
                <c:ext xmlns:c15="http://schemas.microsoft.com/office/drawing/2012/chart" uri="{CE6537A1-D6FC-4f65-9D91-7224C49458BB}"/>
                <c:ext xmlns:c16="http://schemas.microsoft.com/office/drawing/2014/chart" uri="{C3380CC4-5D6E-409C-BE32-E72D297353CC}">
                  <c16:uniqueId val="{0000000D-EAB0-4F46-957C-12C062AFCC54}"/>
                </c:ext>
              </c:extLst>
            </c:dLbl>
            <c:dLbl>
              <c:idx val="11"/>
              <c:layout>
                <c:manualLayout>
                  <c:x val="-4.0677573500361913E-2"/>
                  <c:y val="3.18556071303159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AB0-4F46-957C-12C062AFCC5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 for farry slides.xlsb]Sheet2'!$A$2:$A$13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'[data for farry slides.xlsb]Sheet2'!$E$2:$E$13</c:f>
              <c:numCache>
                <c:formatCode>0.0</c:formatCode>
                <c:ptCount val="12"/>
                <c:pt idx="0">
                  <c:v>1.4</c:v>
                </c:pt>
                <c:pt idx="1">
                  <c:v>1.4</c:v>
                </c:pt>
                <c:pt idx="2">
                  <c:v>1.4</c:v>
                </c:pt>
                <c:pt idx="3">
                  <c:v>1.4</c:v>
                </c:pt>
                <c:pt idx="4">
                  <c:v>1.4</c:v>
                </c:pt>
                <c:pt idx="5">
                  <c:v>1.4</c:v>
                </c:pt>
                <c:pt idx="6">
                  <c:v>1.4</c:v>
                </c:pt>
                <c:pt idx="7">
                  <c:v>1.4</c:v>
                </c:pt>
                <c:pt idx="8">
                  <c:v>1.4</c:v>
                </c:pt>
                <c:pt idx="9">
                  <c:v>1.3</c:v>
                </c:pt>
                <c:pt idx="10">
                  <c:v>1.4</c:v>
                </c:pt>
                <c:pt idx="11">
                  <c:v>1.4</c:v>
                </c:pt>
              </c:numCache>
            </c:numRef>
          </c:val>
          <c:smooth val="0"/>
          <c:extLst>
            <c:ext xmlns:c16="http://schemas.microsoft.com/office/drawing/2014/chart" uri="{C3380CC4-5D6E-409C-BE32-E72D297353CC}">
              <c16:uniqueId val="{0000000F-EAB0-4F46-957C-12C062AFCC54}"/>
            </c:ext>
          </c:extLst>
        </c:ser>
        <c:dLbls>
          <c:dLblPos val="t"/>
          <c:showLegendKey val="0"/>
          <c:showVal val="1"/>
          <c:showCatName val="0"/>
          <c:showSerName val="0"/>
          <c:showPercent val="0"/>
          <c:showBubbleSize val="0"/>
        </c:dLbls>
        <c:smooth val="0"/>
        <c:axId val="1589535743"/>
        <c:axId val="1589534303"/>
      </c:lineChart>
      <c:catAx>
        <c:axId val="1589535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9534303"/>
        <c:crosses val="autoZero"/>
        <c:auto val="1"/>
        <c:lblAlgn val="ctr"/>
        <c:lblOffset val="100"/>
        <c:noMultiLvlLbl val="0"/>
      </c:catAx>
      <c:valAx>
        <c:axId val="1589534303"/>
        <c:scaling>
          <c:orientation val="minMax"/>
          <c:max val="11"/>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9535743"/>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'VLBW by hospital'!$T$5:$T$27</c:f>
              <c:strCache>
                <c:ptCount val="23"/>
                <c:pt idx="0">
                  <c:v>Davis Medical Center</c:v>
                </c:pt>
                <c:pt idx="1">
                  <c:v>FamilyCare OB/GYB &amp; Birth Center</c:v>
                </c:pt>
                <c:pt idx="2">
                  <c:v>Greenbrier Valley Medical Center</c:v>
                </c:pt>
                <c:pt idx="3">
                  <c:v>St. Joseph's Hospital</c:v>
                </c:pt>
                <c:pt idx="4">
                  <c:v>St. Mary's Medical Center</c:v>
                </c:pt>
                <c:pt idx="5">
                  <c:v>Logan Regional Medical Center</c:v>
                </c:pt>
                <c:pt idx="6">
                  <c:v>Reynolds Memorial Hospital</c:v>
                </c:pt>
                <c:pt idx="7">
                  <c:v>Stonewall Jackson Memorial</c:v>
                </c:pt>
                <c:pt idx="8">
                  <c:v>University Healthcare (Jefferson)</c:v>
                </c:pt>
                <c:pt idx="9">
                  <c:v>Grant Memorial Hospital</c:v>
                </c:pt>
                <c:pt idx="10">
                  <c:v>Monongalia General Hospital</c:v>
                </c:pt>
                <c:pt idx="11">
                  <c:v>Weirton Medical Center</c:v>
                </c:pt>
                <c:pt idx="12">
                  <c:v>Raleigh General Hospital</c:v>
                </c:pt>
                <c:pt idx="13">
                  <c:v>Thomas Memorial Hospital</c:v>
                </c:pt>
                <c:pt idx="14">
                  <c:v>United Hospital Center</c:v>
                </c:pt>
                <c:pt idx="15">
                  <c:v>Other Hospitals and Locations</c:v>
                </c:pt>
                <c:pt idx="16">
                  <c:v>Wheeling Hopsital</c:v>
                </c:pt>
                <c:pt idx="17">
                  <c:v>Princeton Community Hospital</c:v>
                </c:pt>
                <c:pt idx="18">
                  <c:v>Camden-Clark Medical Center</c:v>
                </c:pt>
                <c:pt idx="19">
                  <c:v>Berkeley Medical Center</c:v>
                </c:pt>
                <c:pt idx="20">
                  <c:v>CAMC- Women's and Children's</c:v>
                </c:pt>
                <c:pt idx="21">
                  <c:v>Cabell-Huntington Hospital</c:v>
                </c:pt>
                <c:pt idx="22">
                  <c:v>WVU Hospitals, Inc.</c:v>
                </c:pt>
              </c:strCache>
            </c:strRef>
          </c:cat>
          <c:val>
            <c:numRef>
              <c:f>'VLBW by hospital'!$U$5:$U$27</c:f>
              <c:numCache>
                <c:formatCode>#,##0</c:formatCode>
                <c:ptCount val="23"/>
                <c:pt idx="0">
                  <c:v>0</c:v>
                </c:pt>
                <c:pt idx="1">
                  <c:v>0</c:v>
                </c:pt>
                <c:pt idx="2">
                  <c:v>0</c:v>
                </c:pt>
                <c:pt idx="3">
                  <c:v>0</c:v>
                </c:pt>
                <c:pt idx="4">
                  <c:v>0</c:v>
                </c:pt>
                <c:pt idx="5">
                  <c:v>2</c:v>
                </c:pt>
                <c:pt idx="6">
                  <c:v>2</c:v>
                </c:pt>
                <c:pt idx="7">
                  <c:v>2</c:v>
                </c:pt>
                <c:pt idx="8">
                  <c:v>2</c:v>
                </c:pt>
                <c:pt idx="9">
                  <c:v>3</c:v>
                </c:pt>
                <c:pt idx="10">
                  <c:v>6</c:v>
                </c:pt>
                <c:pt idx="11">
                  <c:v>7</c:v>
                </c:pt>
                <c:pt idx="12">
                  <c:v>8</c:v>
                </c:pt>
                <c:pt idx="13">
                  <c:v>11</c:v>
                </c:pt>
                <c:pt idx="14">
                  <c:v>13</c:v>
                </c:pt>
                <c:pt idx="15">
                  <c:v>13</c:v>
                </c:pt>
                <c:pt idx="16">
                  <c:v>14</c:v>
                </c:pt>
                <c:pt idx="17">
                  <c:v>15</c:v>
                </c:pt>
                <c:pt idx="18">
                  <c:v>17</c:v>
                </c:pt>
                <c:pt idx="19">
                  <c:v>30</c:v>
                </c:pt>
                <c:pt idx="20">
                  <c:v>168</c:v>
                </c:pt>
                <c:pt idx="21">
                  <c:v>199</c:v>
                </c:pt>
                <c:pt idx="22">
                  <c:v>300</c:v>
                </c:pt>
              </c:numCache>
            </c:numRef>
          </c:val>
          <c:extLst>
            <c:ext xmlns:c16="http://schemas.microsoft.com/office/drawing/2014/chart" uri="{C3380CC4-5D6E-409C-BE32-E72D297353CC}">
              <c16:uniqueId val="{00000000-4E53-45BE-B26F-179D1E1A9B35}"/>
            </c:ext>
          </c:extLst>
        </c:ser>
        <c:dLbls>
          <c:showLegendKey val="0"/>
          <c:showVal val="0"/>
          <c:showCatName val="0"/>
          <c:showSerName val="0"/>
          <c:showPercent val="0"/>
          <c:showBubbleSize val="0"/>
        </c:dLbls>
        <c:gapWidth val="182"/>
        <c:axId val="944553311"/>
        <c:axId val="944553791"/>
      </c:barChart>
      <c:catAx>
        <c:axId val="9445533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4553791"/>
        <c:crosses val="autoZero"/>
        <c:auto val="1"/>
        <c:lblAlgn val="ctr"/>
        <c:lblOffset val="100"/>
        <c:noMultiLvlLbl val="0"/>
      </c:catAx>
      <c:valAx>
        <c:axId val="94455379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45533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56800715879011E-2"/>
          <c:y val="3.4584463019251374E-2"/>
          <c:w val="0.91697415741909538"/>
          <c:h val="0.78429231524871057"/>
        </c:manualLayout>
      </c:layout>
      <c:lineChart>
        <c:grouping val="standard"/>
        <c:varyColors val="0"/>
        <c:ser>
          <c:idx val="0"/>
          <c:order val="0"/>
          <c:tx>
            <c:strRef>
              <c:f>'Sheet1 (2)'!$B$1</c:f>
              <c:strCache>
                <c:ptCount val="1"/>
                <c:pt idx="0">
                  <c:v>US</c:v>
                </c:pt>
              </c:strCache>
            </c:strRef>
          </c:tx>
          <c:spPr>
            <a:ln w="28575" cap="rnd">
              <a:solidFill>
                <a:schemeClr val="accent1"/>
              </a:solidFill>
              <a:round/>
            </a:ln>
            <a:effectLst/>
          </c:spPr>
          <c:marker>
            <c:symbol val="none"/>
          </c:marker>
          <c:dLbls>
            <c:dLbl>
              <c:idx val="0"/>
              <c:layout>
                <c:manualLayout>
                  <c:x val="-2.7549554432805684E-2"/>
                  <c:y val="5.865005966685985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90-42AB-BBBB-48FD0A6AFFDF}"/>
                </c:ext>
              </c:extLst>
            </c:dLbl>
            <c:dLbl>
              <c:idx val="1"/>
              <c:delete val="1"/>
              <c:extLst>
                <c:ext xmlns:c15="http://schemas.microsoft.com/office/drawing/2012/chart" uri="{CE6537A1-D6FC-4f65-9D91-7224C49458BB}"/>
                <c:ext xmlns:c16="http://schemas.microsoft.com/office/drawing/2014/chart" uri="{C3380CC4-5D6E-409C-BE32-E72D297353CC}">
                  <c16:uniqueId val="{00000001-4290-42AB-BBBB-48FD0A6AFFDF}"/>
                </c:ext>
              </c:extLst>
            </c:dLbl>
            <c:dLbl>
              <c:idx val="2"/>
              <c:delete val="1"/>
              <c:extLst>
                <c:ext xmlns:c15="http://schemas.microsoft.com/office/drawing/2012/chart" uri="{CE6537A1-D6FC-4f65-9D91-7224C49458BB}"/>
                <c:ext xmlns:c16="http://schemas.microsoft.com/office/drawing/2014/chart" uri="{C3380CC4-5D6E-409C-BE32-E72D297353CC}">
                  <c16:uniqueId val="{00000002-4290-42AB-BBBB-48FD0A6AFFDF}"/>
                </c:ext>
              </c:extLst>
            </c:dLbl>
            <c:dLbl>
              <c:idx val="3"/>
              <c:delete val="1"/>
              <c:extLst>
                <c:ext xmlns:c15="http://schemas.microsoft.com/office/drawing/2012/chart" uri="{CE6537A1-D6FC-4f65-9D91-7224C49458BB}"/>
                <c:ext xmlns:c16="http://schemas.microsoft.com/office/drawing/2014/chart" uri="{C3380CC4-5D6E-409C-BE32-E72D297353CC}">
                  <c16:uniqueId val="{00000003-4290-42AB-BBBB-48FD0A6AFFDF}"/>
                </c:ext>
              </c:extLst>
            </c:dLbl>
            <c:dLbl>
              <c:idx val="4"/>
              <c:layout>
                <c:manualLayout>
                  <c:x val="-7.0676224434209872E-2"/>
                  <c:y val="2.26150011899327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90-42AB-BBBB-48FD0A6AFFDF}"/>
                </c:ext>
              </c:extLst>
            </c:dLbl>
            <c:dLbl>
              <c:idx val="5"/>
              <c:delete val="1"/>
              <c:extLst>
                <c:ext xmlns:c15="http://schemas.microsoft.com/office/drawing/2012/chart" uri="{CE6537A1-D6FC-4f65-9D91-7224C49458BB}"/>
                <c:ext xmlns:c16="http://schemas.microsoft.com/office/drawing/2014/chart" uri="{C3380CC4-5D6E-409C-BE32-E72D297353CC}">
                  <c16:uniqueId val="{00000005-4290-42AB-BBBB-48FD0A6AFFDF}"/>
                </c:ext>
              </c:extLst>
            </c:dLbl>
            <c:dLbl>
              <c:idx val="6"/>
              <c:delete val="1"/>
              <c:extLst>
                <c:ext xmlns:c15="http://schemas.microsoft.com/office/drawing/2012/chart" uri="{CE6537A1-D6FC-4f65-9D91-7224C49458BB}"/>
                <c:ext xmlns:c16="http://schemas.microsoft.com/office/drawing/2014/chart" uri="{C3380CC4-5D6E-409C-BE32-E72D297353CC}">
                  <c16:uniqueId val="{00000006-4290-42AB-BBBB-48FD0A6AFFDF}"/>
                </c:ext>
              </c:extLst>
            </c:dLbl>
            <c:dLbl>
              <c:idx val="7"/>
              <c:delete val="1"/>
              <c:extLst>
                <c:ext xmlns:c15="http://schemas.microsoft.com/office/drawing/2012/chart" uri="{CE6537A1-D6FC-4f65-9D91-7224C49458BB}"/>
                <c:ext xmlns:c16="http://schemas.microsoft.com/office/drawing/2014/chart" uri="{C3380CC4-5D6E-409C-BE32-E72D297353CC}">
                  <c16:uniqueId val="{00000007-4290-42AB-BBBB-48FD0A6AFFDF}"/>
                </c:ext>
              </c:extLst>
            </c:dLbl>
            <c:dLbl>
              <c:idx val="8"/>
              <c:delete val="1"/>
              <c:extLst>
                <c:ext xmlns:c15="http://schemas.microsoft.com/office/drawing/2012/chart" uri="{CE6537A1-D6FC-4f65-9D91-7224C49458BB}"/>
                <c:ext xmlns:c16="http://schemas.microsoft.com/office/drawing/2014/chart" uri="{C3380CC4-5D6E-409C-BE32-E72D297353CC}">
                  <c16:uniqueId val="{00000008-4290-42AB-BBBB-48FD0A6AFFDF}"/>
                </c:ext>
              </c:extLst>
            </c:dLbl>
            <c:dLbl>
              <c:idx val="9"/>
              <c:delete val="1"/>
              <c:extLst>
                <c:ext xmlns:c15="http://schemas.microsoft.com/office/drawing/2012/chart" uri="{CE6537A1-D6FC-4f65-9D91-7224C49458BB}"/>
                <c:ext xmlns:c16="http://schemas.microsoft.com/office/drawing/2014/chart" uri="{C3380CC4-5D6E-409C-BE32-E72D297353CC}">
                  <c16:uniqueId val="{00000009-4290-42AB-BBBB-48FD0A6AFFDF}"/>
                </c:ext>
              </c:extLst>
            </c:dLbl>
            <c:dLbl>
              <c:idx val="10"/>
              <c:delete val="1"/>
              <c:extLst>
                <c:ext xmlns:c15="http://schemas.microsoft.com/office/drawing/2012/chart" uri="{CE6537A1-D6FC-4f65-9D91-7224C49458BB}"/>
                <c:ext xmlns:c16="http://schemas.microsoft.com/office/drawing/2014/chart" uri="{C3380CC4-5D6E-409C-BE32-E72D297353CC}">
                  <c16:uniqueId val="{0000000A-4290-42AB-BBBB-48FD0A6AFFDF}"/>
                </c:ext>
              </c:extLst>
            </c:dLbl>
            <c:dLbl>
              <c:idx val="11"/>
              <c:delete val="1"/>
              <c:extLst>
                <c:ext xmlns:c15="http://schemas.microsoft.com/office/drawing/2012/chart" uri="{CE6537A1-D6FC-4f65-9D91-7224C49458BB}"/>
                <c:ext xmlns:c16="http://schemas.microsoft.com/office/drawing/2014/chart" uri="{C3380CC4-5D6E-409C-BE32-E72D297353CC}">
                  <c16:uniqueId val="{0000000B-4290-42AB-BBBB-48FD0A6AFFDF}"/>
                </c:ext>
              </c:extLst>
            </c:dLbl>
            <c:dLbl>
              <c:idx val="12"/>
              <c:delete val="1"/>
              <c:extLst>
                <c:ext xmlns:c15="http://schemas.microsoft.com/office/drawing/2012/chart" uri="{CE6537A1-D6FC-4f65-9D91-7224C49458BB}"/>
                <c:ext xmlns:c16="http://schemas.microsoft.com/office/drawing/2014/chart" uri="{C3380CC4-5D6E-409C-BE32-E72D297353CC}">
                  <c16:uniqueId val="{0000000C-4290-42AB-BBBB-48FD0A6AFFDF}"/>
                </c:ext>
              </c:extLst>
            </c:dLbl>
            <c:dLbl>
              <c:idx val="13"/>
              <c:delete val="1"/>
              <c:extLst>
                <c:ext xmlns:c15="http://schemas.microsoft.com/office/drawing/2012/chart" uri="{CE6537A1-D6FC-4f65-9D91-7224C49458BB}"/>
                <c:ext xmlns:c16="http://schemas.microsoft.com/office/drawing/2014/chart" uri="{C3380CC4-5D6E-409C-BE32-E72D297353CC}">
                  <c16:uniqueId val="{0000000D-4290-42AB-BBBB-48FD0A6AFFDF}"/>
                </c:ext>
              </c:extLst>
            </c:dLbl>
            <c:dLbl>
              <c:idx val="14"/>
              <c:delete val="1"/>
              <c:extLst>
                <c:ext xmlns:c15="http://schemas.microsoft.com/office/drawing/2012/chart" uri="{CE6537A1-D6FC-4f65-9D91-7224C49458BB}"/>
                <c:ext xmlns:c16="http://schemas.microsoft.com/office/drawing/2014/chart" uri="{C3380CC4-5D6E-409C-BE32-E72D297353CC}">
                  <c16:uniqueId val="{0000000E-4290-42AB-BBBB-48FD0A6AFFDF}"/>
                </c:ext>
              </c:extLst>
            </c:dLbl>
            <c:dLbl>
              <c:idx val="15"/>
              <c:delete val="1"/>
              <c:extLst>
                <c:ext xmlns:c15="http://schemas.microsoft.com/office/drawing/2012/chart" uri="{CE6537A1-D6FC-4f65-9D91-7224C49458BB}"/>
                <c:ext xmlns:c16="http://schemas.microsoft.com/office/drawing/2014/chart" uri="{C3380CC4-5D6E-409C-BE32-E72D297353CC}">
                  <c16:uniqueId val="{0000000F-4290-42AB-BBBB-48FD0A6AFFDF}"/>
                </c:ext>
              </c:extLst>
            </c:dLbl>
            <c:dLbl>
              <c:idx val="16"/>
              <c:delete val="1"/>
              <c:extLst>
                <c:ext xmlns:c15="http://schemas.microsoft.com/office/drawing/2012/chart" uri="{CE6537A1-D6FC-4f65-9D91-7224C49458BB}"/>
                <c:ext xmlns:c16="http://schemas.microsoft.com/office/drawing/2014/chart" uri="{C3380CC4-5D6E-409C-BE32-E72D297353CC}">
                  <c16:uniqueId val="{00000010-4290-42AB-BBBB-48FD0A6AFFDF}"/>
                </c:ext>
              </c:extLst>
            </c:dLbl>
            <c:dLbl>
              <c:idx val="17"/>
              <c:layout>
                <c:manualLayout>
                  <c:x val="-3.0282059022065561E-2"/>
                  <c:y val="5.9830487437052347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1">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290-42AB-BBBB-48FD0A6AFF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 (2)'!$A$2:$A$19</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 (2)'!$B$2:$B$19</c:f>
              <c:numCache>
                <c:formatCode>General</c:formatCode>
                <c:ptCount val="18"/>
                <c:pt idx="0">
                  <c:v>40.5</c:v>
                </c:pt>
                <c:pt idx="1">
                  <c:v>41.9</c:v>
                </c:pt>
                <c:pt idx="2">
                  <c:v>42.5</c:v>
                </c:pt>
                <c:pt idx="3">
                  <c:v>41.5</c:v>
                </c:pt>
                <c:pt idx="4">
                  <c:v>37.9</c:v>
                </c:pt>
                <c:pt idx="5">
                  <c:v>34.299999999999997</c:v>
                </c:pt>
                <c:pt idx="6">
                  <c:v>31.3</c:v>
                </c:pt>
                <c:pt idx="7">
                  <c:v>29.4</c:v>
                </c:pt>
                <c:pt idx="8">
                  <c:v>26.5</c:v>
                </c:pt>
                <c:pt idx="9">
                  <c:v>24.2</c:v>
                </c:pt>
                <c:pt idx="10">
                  <c:v>22.3</c:v>
                </c:pt>
                <c:pt idx="11">
                  <c:v>20.3</c:v>
                </c:pt>
                <c:pt idx="12">
                  <c:v>18.8</c:v>
                </c:pt>
                <c:pt idx="13">
                  <c:v>17.399999999999999</c:v>
                </c:pt>
                <c:pt idx="14">
                  <c:v>16.7</c:v>
                </c:pt>
                <c:pt idx="15">
                  <c:v>15.4</c:v>
                </c:pt>
                <c:pt idx="16">
                  <c:v>13.9</c:v>
                </c:pt>
                <c:pt idx="17">
                  <c:v>13.6</c:v>
                </c:pt>
              </c:numCache>
            </c:numRef>
          </c:val>
          <c:smooth val="0"/>
          <c:extLst>
            <c:ext xmlns:c16="http://schemas.microsoft.com/office/drawing/2014/chart" uri="{C3380CC4-5D6E-409C-BE32-E72D297353CC}">
              <c16:uniqueId val="{00000012-4290-42AB-BBBB-48FD0A6AFFDF}"/>
            </c:ext>
          </c:extLst>
        </c:ser>
        <c:ser>
          <c:idx val="1"/>
          <c:order val="1"/>
          <c:tx>
            <c:strRef>
              <c:f>'Sheet1 (2)'!$C$1</c:f>
              <c:strCache>
                <c:ptCount val="1"/>
                <c:pt idx="0">
                  <c:v>WV</c:v>
                </c:pt>
              </c:strCache>
            </c:strRef>
          </c:tx>
          <c:spPr>
            <a:ln w="28575" cap="rnd">
              <a:solidFill>
                <a:schemeClr val="accent2"/>
              </a:solidFill>
              <a:round/>
            </a:ln>
            <a:effectLst/>
          </c:spPr>
          <c:marker>
            <c:symbol val="none"/>
          </c:marker>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3-4290-42AB-BBBB-48FD0A6AFFDF}"/>
                </c:ext>
              </c:extLst>
            </c:dLbl>
            <c:dLbl>
              <c:idx val="1"/>
              <c:delete val="1"/>
              <c:extLst>
                <c:ext xmlns:c15="http://schemas.microsoft.com/office/drawing/2012/chart" uri="{CE6537A1-D6FC-4f65-9D91-7224C49458BB}"/>
                <c:ext xmlns:c16="http://schemas.microsoft.com/office/drawing/2014/chart" uri="{C3380CC4-5D6E-409C-BE32-E72D297353CC}">
                  <c16:uniqueId val="{00000000-4091-46C7-8AB6-D72B40BA5AC5}"/>
                </c:ext>
              </c:extLst>
            </c:dLbl>
            <c:dLbl>
              <c:idx val="2"/>
              <c:delete val="1"/>
              <c:extLst>
                <c:ext xmlns:c15="http://schemas.microsoft.com/office/drawing/2012/chart" uri="{CE6537A1-D6FC-4f65-9D91-7224C49458BB}"/>
                <c:ext xmlns:c16="http://schemas.microsoft.com/office/drawing/2014/chart" uri="{C3380CC4-5D6E-409C-BE32-E72D297353CC}">
                  <c16:uniqueId val="{00000001-4091-46C7-8AB6-D72B40BA5AC5}"/>
                </c:ext>
              </c:extLst>
            </c:dLbl>
            <c:dLbl>
              <c:idx val="3"/>
              <c:delete val="1"/>
              <c:extLst>
                <c:ext xmlns:c15="http://schemas.microsoft.com/office/drawing/2012/chart" uri="{CE6537A1-D6FC-4f65-9D91-7224C49458BB}"/>
                <c:ext xmlns:c16="http://schemas.microsoft.com/office/drawing/2014/chart" uri="{C3380CC4-5D6E-409C-BE32-E72D297353CC}">
                  <c16:uniqueId val="{00000002-4091-46C7-8AB6-D72B40BA5AC5}"/>
                </c:ext>
              </c:extLst>
            </c:dLbl>
            <c:dLbl>
              <c:idx val="5"/>
              <c:delete val="1"/>
              <c:extLst>
                <c:ext xmlns:c15="http://schemas.microsoft.com/office/drawing/2012/chart" uri="{CE6537A1-D6FC-4f65-9D91-7224C49458BB}"/>
                <c:ext xmlns:c16="http://schemas.microsoft.com/office/drawing/2014/chart" uri="{C3380CC4-5D6E-409C-BE32-E72D297353CC}">
                  <c16:uniqueId val="{00000003-4091-46C7-8AB6-D72B40BA5AC5}"/>
                </c:ext>
              </c:extLst>
            </c:dLbl>
            <c:dLbl>
              <c:idx val="6"/>
              <c:delete val="1"/>
              <c:extLst>
                <c:ext xmlns:c15="http://schemas.microsoft.com/office/drawing/2012/chart" uri="{CE6537A1-D6FC-4f65-9D91-7224C49458BB}"/>
                <c:ext xmlns:c16="http://schemas.microsoft.com/office/drawing/2014/chart" uri="{C3380CC4-5D6E-409C-BE32-E72D297353CC}">
                  <c16:uniqueId val="{00000004-4091-46C7-8AB6-D72B40BA5AC5}"/>
                </c:ext>
              </c:extLst>
            </c:dLbl>
            <c:dLbl>
              <c:idx val="7"/>
              <c:delete val="1"/>
              <c:extLst>
                <c:ext xmlns:c15="http://schemas.microsoft.com/office/drawing/2012/chart" uri="{CE6537A1-D6FC-4f65-9D91-7224C49458BB}"/>
                <c:ext xmlns:c16="http://schemas.microsoft.com/office/drawing/2014/chart" uri="{C3380CC4-5D6E-409C-BE32-E72D297353CC}">
                  <c16:uniqueId val="{00000005-4091-46C7-8AB6-D72B40BA5AC5}"/>
                </c:ext>
              </c:extLst>
            </c:dLbl>
            <c:dLbl>
              <c:idx val="8"/>
              <c:delete val="1"/>
              <c:extLst>
                <c:ext xmlns:c15="http://schemas.microsoft.com/office/drawing/2012/chart" uri="{CE6537A1-D6FC-4f65-9D91-7224C49458BB}"/>
                <c:ext xmlns:c16="http://schemas.microsoft.com/office/drawing/2014/chart" uri="{C3380CC4-5D6E-409C-BE32-E72D297353CC}">
                  <c16:uniqueId val="{00000006-4091-46C7-8AB6-D72B40BA5AC5}"/>
                </c:ext>
              </c:extLst>
            </c:dLbl>
            <c:dLbl>
              <c:idx val="9"/>
              <c:delete val="1"/>
              <c:extLst>
                <c:ext xmlns:c15="http://schemas.microsoft.com/office/drawing/2012/chart" uri="{CE6537A1-D6FC-4f65-9D91-7224C49458BB}"/>
                <c:ext xmlns:c16="http://schemas.microsoft.com/office/drawing/2014/chart" uri="{C3380CC4-5D6E-409C-BE32-E72D297353CC}">
                  <c16:uniqueId val="{00000007-4091-46C7-8AB6-D72B40BA5AC5}"/>
                </c:ext>
              </c:extLst>
            </c:dLbl>
            <c:dLbl>
              <c:idx val="10"/>
              <c:delete val="1"/>
              <c:extLst>
                <c:ext xmlns:c15="http://schemas.microsoft.com/office/drawing/2012/chart" uri="{CE6537A1-D6FC-4f65-9D91-7224C49458BB}"/>
                <c:ext xmlns:c16="http://schemas.microsoft.com/office/drawing/2014/chart" uri="{C3380CC4-5D6E-409C-BE32-E72D297353CC}">
                  <c16:uniqueId val="{00000008-4091-46C7-8AB6-D72B40BA5AC5}"/>
                </c:ext>
              </c:extLst>
            </c:dLbl>
            <c:dLbl>
              <c:idx val="11"/>
              <c:delete val="1"/>
              <c:extLst>
                <c:ext xmlns:c15="http://schemas.microsoft.com/office/drawing/2012/chart" uri="{CE6537A1-D6FC-4f65-9D91-7224C49458BB}"/>
                <c:ext xmlns:c16="http://schemas.microsoft.com/office/drawing/2014/chart" uri="{C3380CC4-5D6E-409C-BE32-E72D297353CC}">
                  <c16:uniqueId val="{00000009-4091-46C7-8AB6-D72B40BA5AC5}"/>
                </c:ext>
              </c:extLst>
            </c:dLbl>
            <c:dLbl>
              <c:idx val="12"/>
              <c:delete val="1"/>
              <c:extLst>
                <c:ext xmlns:c15="http://schemas.microsoft.com/office/drawing/2012/chart" uri="{CE6537A1-D6FC-4f65-9D91-7224C49458BB}"/>
                <c:ext xmlns:c16="http://schemas.microsoft.com/office/drawing/2014/chart" uri="{C3380CC4-5D6E-409C-BE32-E72D297353CC}">
                  <c16:uniqueId val="{0000000A-4091-46C7-8AB6-D72B40BA5AC5}"/>
                </c:ext>
              </c:extLst>
            </c:dLbl>
            <c:dLbl>
              <c:idx val="13"/>
              <c:delete val="1"/>
              <c:extLst>
                <c:ext xmlns:c15="http://schemas.microsoft.com/office/drawing/2012/chart" uri="{CE6537A1-D6FC-4f65-9D91-7224C49458BB}"/>
                <c:ext xmlns:c16="http://schemas.microsoft.com/office/drawing/2014/chart" uri="{C3380CC4-5D6E-409C-BE32-E72D297353CC}">
                  <c16:uniqueId val="{0000000B-4091-46C7-8AB6-D72B40BA5AC5}"/>
                </c:ext>
              </c:extLst>
            </c:dLbl>
            <c:dLbl>
              <c:idx val="14"/>
              <c:delete val="1"/>
              <c:extLst>
                <c:ext xmlns:c15="http://schemas.microsoft.com/office/drawing/2012/chart" uri="{CE6537A1-D6FC-4f65-9D91-7224C49458BB}"/>
                <c:ext xmlns:c16="http://schemas.microsoft.com/office/drawing/2014/chart" uri="{C3380CC4-5D6E-409C-BE32-E72D297353CC}">
                  <c16:uniqueId val="{0000000C-4091-46C7-8AB6-D72B40BA5AC5}"/>
                </c:ext>
              </c:extLst>
            </c:dLbl>
            <c:dLbl>
              <c:idx val="15"/>
              <c:delete val="1"/>
              <c:extLst>
                <c:ext xmlns:c15="http://schemas.microsoft.com/office/drawing/2012/chart" uri="{CE6537A1-D6FC-4f65-9D91-7224C49458BB}"/>
                <c:ext xmlns:c16="http://schemas.microsoft.com/office/drawing/2014/chart" uri="{C3380CC4-5D6E-409C-BE32-E72D297353CC}">
                  <c16:uniqueId val="{0000000D-4091-46C7-8AB6-D72B40BA5AC5}"/>
                </c:ext>
              </c:extLst>
            </c:dLbl>
            <c:dLbl>
              <c:idx val="16"/>
              <c:delete val="1"/>
              <c:extLst>
                <c:ext xmlns:c15="http://schemas.microsoft.com/office/drawing/2012/chart" uri="{CE6537A1-D6FC-4f65-9D91-7224C49458BB}"/>
                <c:ext xmlns:c16="http://schemas.microsoft.com/office/drawing/2014/chart" uri="{C3380CC4-5D6E-409C-BE32-E72D297353CC}">
                  <c16:uniqueId val="{0000000E-4091-46C7-8AB6-D72B40BA5AC5}"/>
                </c:ext>
              </c:extLst>
            </c:dLbl>
            <c:dLbl>
              <c:idx val="17"/>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lumMod val="7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4-4290-42AB-BBBB-48FD0A6AFF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 (2)'!$A$2:$A$19</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 (2)'!$C$2:$C$19</c:f>
              <c:numCache>
                <c:formatCode>General</c:formatCode>
                <c:ptCount val="18"/>
                <c:pt idx="0">
                  <c:v>42.2</c:v>
                </c:pt>
                <c:pt idx="1">
                  <c:v>44.2</c:v>
                </c:pt>
                <c:pt idx="2">
                  <c:v>45.8</c:v>
                </c:pt>
                <c:pt idx="3">
                  <c:v>46.9</c:v>
                </c:pt>
                <c:pt idx="4">
                  <c:v>48.2</c:v>
                </c:pt>
                <c:pt idx="5">
                  <c:v>44.8</c:v>
                </c:pt>
                <c:pt idx="6">
                  <c:v>43.5</c:v>
                </c:pt>
                <c:pt idx="7">
                  <c:v>44.1</c:v>
                </c:pt>
                <c:pt idx="8">
                  <c:v>40.1</c:v>
                </c:pt>
                <c:pt idx="9">
                  <c:v>36.6</c:v>
                </c:pt>
                <c:pt idx="10">
                  <c:v>31.9</c:v>
                </c:pt>
                <c:pt idx="11">
                  <c:v>29.3</c:v>
                </c:pt>
                <c:pt idx="12">
                  <c:v>27.1</c:v>
                </c:pt>
                <c:pt idx="13">
                  <c:v>25.4</c:v>
                </c:pt>
                <c:pt idx="14">
                  <c:v>25.2</c:v>
                </c:pt>
                <c:pt idx="15">
                  <c:v>22.5</c:v>
                </c:pt>
                <c:pt idx="16">
                  <c:v>20.9</c:v>
                </c:pt>
                <c:pt idx="17">
                  <c:v>19.8</c:v>
                </c:pt>
              </c:numCache>
            </c:numRef>
          </c:val>
          <c:smooth val="0"/>
          <c:extLst>
            <c:ext xmlns:c16="http://schemas.microsoft.com/office/drawing/2014/chart" uri="{C3380CC4-5D6E-409C-BE32-E72D297353CC}">
              <c16:uniqueId val="{00000015-4290-42AB-BBBB-48FD0A6AFFDF}"/>
            </c:ext>
          </c:extLst>
        </c:ser>
        <c:dLbls>
          <c:showLegendKey val="0"/>
          <c:showVal val="0"/>
          <c:showCatName val="0"/>
          <c:showSerName val="0"/>
          <c:showPercent val="0"/>
          <c:showBubbleSize val="0"/>
        </c:dLbls>
        <c:smooth val="0"/>
        <c:axId val="532349616"/>
        <c:axId val="532350096"/>
      </c:lineChart>
      <c:catAx>
        <c:axId val="53234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32350096"/>
        <c:crosses val="autoZero"/>
        <c:auto val="1"/>
        <c:lblAlgn val="ctr"/>
        <c:lblOffset val="100"/>
        <c:noMultiLvlLbl val="0"/>
      </c:catAx>
      <c:valAx>
        <c:axId val="532350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32349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551173462983616E-2"/>
          <c:y val="5.8386374260589055E-2"/>
          <c:w val="0.90144882653701641"/>
          <c:h val="0.7819670975109303"/>
        </c:manualLayout>
      </c:layout>
      <c:barChart>
        <c:barDir val="col"/>
        <c:grouping val="clustered"/>
        <c:varyColors val="0"/>
        <c:ser>
          <c:idx val="0"/>
          <c:order val="0"/>
          <c:tx>
            <c:strRef>
              <c:f>'C-setion %'!$B$10</c:f>
              <c:strCache>
                <c:ptCount val="1"/>
                <c:pt idx="0">
                  <c:v>Percent C-section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'C-setion %'!$A$11:$A$22</c:f>
              <c:numCache>
                <c:formatCode>General</c:formatCode>
                <c:ptCount val="12"/>
                <c:pt idx="0">
                  <c:v>2013</c:v>
                </c:pt>
                <c:pt idx="1">
                  <c:v>2014</c:v>
                </c:pt>
                <c:pt idx="2">
                  <c:v>2015</c:v>
                </c:pt>
                <c:pt idx="3">
                  <c:v>2016</c:v>
                </c:pt>
                <c:pt idx="4">
                  <c:v>2027</c:v>
                </c:pt>
                <c:pt idx="5">
                  <c:v>2018</c:v>
                </c:pt>
                <c:pt idx="6">
                  <c:v>2019</c:v>
                </c:pt>
                <c:pt idx="7">
                  <c:v>2020</c:v>
                </c:pt>
                <c:pt idx="8">
                  <c:v>2021</c:v>
                </c:pt>
                <c:pt idx="9">
                  <c:v>2022</c:v>
                </c:pt>
                <c:pt idx="10">
                  <c:v>2023</c:v>
                </c:pt>
              </c:numCache>
            </c:numRef>
          </c:cat>
          <c:val>
            <c:numRef>
              <c:f>'C-setion %'!$B$11:$B$22</c:f>
              <c:numCache>
                <c:formatCode>0.0%</c:formatCode>
                <c:ptCount val="12"/>
                <c:pt idx="0">
                  <c:v>0.29399999999999998</c:v>
                </c:pt>
                <c:pt idx="1">
                  <c:v>0.27500000000000002</c:v>
                </c:pt>
                <c:pt idx="2">
                  <c:v>0.28799999999999998</c:v>
                </c:pt>
                <c:pt idx="3">
                  <c:v>0.28599999999999998</c:v>
                </c:pt>
                <c:pt idx="4">
                  <c:v>0.28699999999999998</c:v>
                </c:pt>
                <c:pt idx="5">
                  <c:v>0.27900000000000003</c:v>
                </c:pt>
                <c:pt idx="6">
                  <c:v>0.26100000000000001</c:v>
                </c:pt>
                <c:pt idx="7">
                  <c:v>0.26700000000000002</c:v>
                </c:pt>
                <c:pt idx="8">
                  <c:v>0.28799999999999998</c:v>
                </c:pt>
                <c:pt idx="9">
                  <c:v>0.29899999999999999</c:v>
                </c:pt>
                <c:pt idx="10">
                  <c:v>0.308</c:v>
                </c:pt>
              </c:numCache>
            </c:numRef>
          </c:val>
          <c:extLst>
            <c:ext xmlns:c16="http://schemas.microsoft.com/office/drawing/2014/chart" uri="{C3380CC4-5D6E-409C-BE32-E72D297353CC}">
              <c16:uniqueId val="{00000001-4259-4162-8D89-8C495B5597AB}"/>
            </c:ext>
          </c:extLst>
        </c:ser>
        <c:dLbls>
          <c:showLegendKey val="0"/>
          <c:showVal val="0"/>
          <c:showCatName val="0"/>
          <c:showSerName val="0"/>
          <c:showPercent val="0"/>
          <c:showBubbleSize val="0"/>
        </c:dLbls>
        <c:gapWidth val="219"/>
        <c:overlap val="-27"/>
        <c:axId val="987839920"/>
        <c:axId val="987838480"/>
      </c:barChart>
      <c:catAx>
        <c:axId val="98783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87838480"/>
        <c:crosses val="autoZero"/>
        <c:auto val="1"/>
        <c:lblAlgn val="ctr"/>
        <c:lblOffset val="100"/>
        <c:noMultiLvlLbl val="0"/>
      </c:catAx>
      <c:valAx>
        <c:axId val="98783848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87839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hospital'!$J$4:$J$26</c:f>
              <c:strCache>
                <c:ptCount val="23"/>
                <c:pt idx="0">
                  <c:v>Cabell-Huntington Hospital</c:v>
                </c:pt>
                <c:pt idx="1">
                  <c:v>CAMC- Women's and Children's</c:v>
                </c:pt>
                <c:pt idx="2">
                  <c:v>WVU Hospitals, Inc.</c:v>
                </c:pt>
                <c:pt idx="3">
                  <c:v>Camden-Clark Medical Center</c:v>
                </c:pt>
                <c:pt idx="4">
                  <c:v>Berkeley Medical Center</c:v>
                </c:pt>
                <c:pt idx="5">
                  <c:v>Princeton Community Hospital</c:v>
                </c:pt>
                <c:pt idx="6">
                  <c:v>Wheeling Hopsital</c:v>
                </c:pt>
                <c:pt idx="7">
                  <c:v>Thomas Memorial Hospital</c:v>
                </c:pt>
                <c:pt idx="8">
                  <c:v>Monongalia General Hospital</c:v>
                </c:pt>
                <c:pt idx="9">
                  <c:v>United Hospital Center</c:v>
                </c:pt>
                <c:pt idx="10">
                  <c:v>Raleigh General Hospital</c:v>
                </c:pt>
                <c:pt idx="11">
                  <c:v>Weirton Medical Center</c:v>
                </c:pt>
                <c:pt idx="12">
                  <c:v>St. Joseph's Hospital</c:v>
                </c:pt>
                <c:pt idx="13">
                  <c:v>Greenbrier Valley Medical Center</c:v>
                </c:pt>
                <c:pt idx="14">
                  <c:v>Reynolds Memorial Hospital</c:v>
                </c:pt>
                <c:pt idx="15">
                  <c:v>Home Births</c:v>
                </c:pt>
                <c:pt idx="16">
                  <c:v>Grant Memorial Hospital</c:v>
                </c:pt>
                <c:pt idx="17">
                  <c:v>Logan Regional Medical Center</c:v>
                </c:pt>
                <c:pt idx="18">
                  <c:v>Davis Medical Center</c:v>
                </c:pt>
                <c:pt idx="19">
                  <c:v>University Healthcare (Jefferson)</c:v>
                </c:pt>
                <c:pt idx="20">
                  <c:v>Stonewall Jackson Memorial</c:v>
                </c:pt>
                <c:pt idx="21">
                  <c:v>Other Hospitals and Locations</c:v>
                </c:pt>
                <c:pt idx="22">
                  <c:v>FamilyCare OB/GYB &amp; Birth Center</c:v>
                </c:pt>
              </c:strCache>
            </c:strRef>
          </c:cat>
          <c:val>
            <c:numRef>
              <c:f>'By hospital'!$K$4:$K$26</c:f>
              <c:numCache>
                <c:formatCode>#,##0</c:formatCode>
                <c:ptCount val="23"/>
                <c:pt idx="0">
                  <c:v>2693</c:v>
                </c:pt>
                <c:pt idx="1">
                  <c:v>2574</c:v>
                </c:pt>
                <c:pt idx="2">
                  <c:v>2573</c:v>
                </c:pt>
                <c:pt idx="3">
                  <c:v>1109</c:v>
                </c:pt>
                <c:pt idx="4">
                  <c:v>992</c:v>
                </c:pt>
                <c:pt idx="5">
                  <c:v>991</c:v>
                </c:pt>
                <c:pt idx="6">
                  <c:v>904</c:v>
                </c:pt>
                <c:pt idx="7">
                  <c:v>844</c:v>
                </c:pt>
                <c:pt idx="8">
                  <c:v>797</c:v>
                </c:pt>
                <c:pt idx="9">
                  <c:v>760</c:v>
                </c:pt>
                <c:pt idx="10">
                  <c:v>723</c:v>
                </c:pt>
                <c:pt idx="11">
                  <c:v>482</c:v>
                </c:pt>
                <c:pt idx="12">
                  <c:v>351</c:v>
                </c:pt>
                <c:pt idx="13">
                  <c:v>333</c:v>
                </c:pt>
                <c:pt idx="14">
                  <c:v>316</c:v>
                </c:pt>
                <c:pt idx="15">
                  <c:v>222</c:v>
                </c:pt>
                <c:pt idx="16">
                  <c:v>203</c:v>
                </c:pt>
                <c:pt idx="17">
                  <c:v>193</c:v>
                </c:pt>
                <c:pt idx="18">
                  <c:v>191</c:v>
                </c:pt>
                <c:pt idx="19">
                  <c:v>156</c:v>
                </c:pt>
                <c:pt idx="20">
                  <c:v>115</c:v>
                </c:pt>
                <c:pt idx="21">
                  <c:v>27</c:v>
                </c:pt>
                <c:pt idx="22">
                  <c:v>2</c:v>
                </c:pt>
              </c:numCache>
            </c:numRef>
          </c:val>
          <c:extLst>
            <c:ext xmlns:c16="http://schemas.microsoft.com/office/drawing/2014/chart" uri="{C3380CC4-5D6E-409C-BE32-E72D297353CC}">
              <c16:uniqueId val="{00000000-F107-4772-8F43-BC45EC3C8139}"/>
            </c:ext>
          </c:extLst>
        </c:ser>
        <c:dLbls>
          <c:showLegendKey val="0"/>
          <c:showVal val="0"/>
          <c:showCatName val="0"/>
          <c:showSerName val="0"/>
          <c:showPercent val="0"/>
          <c:showBubbleSize val="0"/>
        </c:dLbls>
        <c:gapWidth val="182"/>
        <c:axId val="756767279"/>
        <c:axId val="756765359"/>
      </c:barChart>
      <c:catAx>
        <c:axId val="7567672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6765359"/>
        <c:crosses val="autoZero"/>
        <c:auto val="1"/>
        <c:lblAlgn val="ctr"/>
        <c:lblOffset val="100"/>
        <c:noMultiLvlLbl val="0"/>
      </c:catAx>
      <c:valAx>
        <c:axId val="7567653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567672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EF-41B6-8FF2-A740A86ED4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EF-41B6-8FF2-A740A86ED4D3}"/>
              </c:ext>
            </c:extLst>
          </c:dPt>
          <c:dPt>
            <c:idx val="2"/>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05-7FEF-41B6-8FF2-A740A86ED4D3}"/>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7FEF-41B6-8FF2-A740A86ED4D3}"/>
              </c:ext>
            </c:extLst>
          </c:dPt>
          <c:dPt>
            <c:idx val="4"/>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9-7FEF-41B6-8FF2-A740A86ED4D3}"/>
              </c:ext>
            </c:extLst>
          </c:dPt>
          <c:dPt>
            <c:idx val="5"/>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B-7FEF-41B6-8FF2-A740A86ED4D3}"/>
              </c:ext>
            </c:extLst>
          </c:dPt>
          <c:dPt>
            <c:idx val="6"/>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D-7FEF-41B6-8FF2-A740A86ED4D3}"/>
              </c:ext>
            </c:extLst>
          </c:dPt>
          <c:dPt>
            <c:idx val="7"/>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F-7FEF-41B6-8FF2-A740A86ED4D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FEF-41B6-8FF2-A740A86ED4D3}"/>
              </c:ext>
            </c:extLst>
          </c:dPt>
          <c:dLbls>
            <c:dLbl>
              <c:idx val="2"/>
              <c:layout>
                <c:manualLayout>
                  <c:x val="9.7002977056603601E-2"/>
                  <c:y val="0.1931153517433356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EF-41B6-8FF2-A740A86ED4D3}"/>
                </c:ext>
              </c:extLst>
            </c:dLbl>
            <c:dLbl>
              <c:idx val="3"/>
              <c:layout>
                <c:manualLayout>
                  <c:x val="-0.11479515194667103"/>
                  <c:y val="0.1079782344594686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FEF-41B6-8FF2-A740A86ED4D3}"/>
                </c:ext>
              </c:extLst>
            </c:dLbl>
            <c:dLbl>
              <c:idx val="4"/>
              <c:layout>
                <c:manualLayout>
                  <c:x val="-0.14326654887109777"/>
                  <c:y val="-8.9166605964607158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FEF-41B6-8FF2-A740A86ED4D3}"/>
                </c:ext>
              </c:extLst>
            </c:dLbl>
            <c:dLbl>
              <c:idx val="5"/>
              <c:layout>
                <c:manualLayout>
                  <c:x val="-0.11362907532301687"/>
                  <c:y val="2.6441779677513905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681064563796694"/>
                      <c:h val="0.12475231651851289"/>
                    </c:manualLayout>
                  </c15:layout>
                </c:ext>
                <c:ext xmlns:c16="http://schemas.microsoft.com/office/drawing/2014/chart" uri="{C3380CC4-5D6E-409C-BE32-E72D297353CC}">
                  <c16:uniqueId val="{0000000B-7FEF-41B6-8FF2-A740A86ED4D3}"/>
                </c:ext>
              </c:extLst>
            </c:dLbl>
            <c:dLbl>
              <c:idx val="6"/>
              <c:layout>
                <c:manualLayout>
                  <c:x val="-0.12858040266079743"/>
                  <c:y val="0"/>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fld id="{8EE71D99-377D-47A4-808A-8DE53434FC2C}" type="CATEGORYNAME">
                      <a:rPr lang="en-US">
                        <a:solidFill>
                          <a:schemeClr val="tx1"/>
                        </a:solidFill>
                      </a:rPr>
                      <a:pPr>
                        <a:defRPr sz="1400">
                          <a:solidFill>
                            <a:schemeClr val="tx1"/>
                          </a:solidFill>
                        </a:defRPr>
                      </a:pPr>
                      <a:t>[CATEGORY NAME]</a:t>
                    </a:fld>
                    <a:r>
                      <a:rPr lang="en-US" baseline="0" dirty="0">
                        <a:solidFill>
                          <a:schemeClr val="tx1"/>
                        </a:solidFill>
                      </a:rPr>
                      <a:t>, </a:t>
                    </a:r>
                    <a:fld id="{FFA3156C-BCD5-4395-9D4F-4A22F21578A7}" type="VALUE">
                      <a:rPr lang="en-US" baseline="0">
                        <a:solidFill>
                          <a:schemeClr val="tx1"/>
                        </a:solidFill>
                      </a:rPr>
                      <a:pPr>
                        <a:defRPr sz="1400">
                          <a:solidFill>
                            <a:schemeClr val="tx1"/>
                          </a:solidFill>
                        </a:defRPr>
                      </a:pPr>
                      <a:t>[VALUE]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FEF-41B6-8FF2-A740A86ED4D3}"/>
                </c:ext>
              </c:extLst>
            </c:dLbl>
            <c:dLbl>
              <c:idx val="7"/>
              <c:layout>
                <c:manualLayout>
                  <c:x val="-0.12136982302230717"/>
                  <c:y val="-1.057680496516157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101699305039524"/>
                      <c:h val="5.3121535372126411E-2"/>
                    </c:manualLayout>
                  </c15:layout>
                </c:ext>
                <c:ext xmlns:c16="http://schemas.microsoft.com/office/drawing/2014/chart" uri="{C3380CC4-5D6E-409C-BE32-E72D297353CC}">
                  <c16:uniqueId val="{0000000F-7FEF-41B6-8FF2-A740A86ED4D3}"/>
                </c:ext>
              </c:extLst>
            </c:dLbl>
            <c:dLbl>
              <c:idx val="8"/>
              <c:delete val="1"/>
              <c:extLst>
                <c:ext xmlns:c15="http://schemas.microsoft.com/office/drawing/2012/chart" uri="{CE6537A1-D6FC-4f65-9D91-7224C49458BB}"/>
                <c:ext xmlns:c16="http://schemas.microsoft.com/office/drawing/2014/chart" uri="{C3380CC4-5D6E-409C-BE32-E72D297353CC}">
                  <c16:uniqueId val="{00000011-7FEF-41B6-8FF2-A740A86ED4D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'Mortality causes'!$F$25:$F$32</c:f>
              <c:strCache>
                <c:ptCount val="8"/>
                <c:pt idx="0">
                  <c:v>Pregnancy-Related</c:v>
                </c:pt>
                <c:pt idx="1">
                  <c:v>Other Accidents</c:v>
                </c:pt>
                <c:pt idx="2">
                  <c:v>Overdose</c:v>
                </c:pt>
                <c:pt idx="3">
                  <c:v>Homicide</c:v>
                </c:pt>
                <c:pt idx="4">
                  <c:v>Suicide</c:v>
                </c:pt>
                <c:pt idx="5">
                  <c:v>Undetermined Injury</c:v>
                </c:pt>
                <c:pt idx="6">
                  <c:v>Pending Cause/Manner</c:v>
                </c:pt>
                <c:pt idx="7">
                  <c:v>Natural Causes </c:v>
                </c:pt>
              </c:strCache>
            </c:strRef>
          </c:cat>
          <c:val>
            <c:numRef>
              <c:f>'Mortality causes'!$G$25:$G$32</c:f>
              <c:numCache>
                <c:formatCode>General</c:formatCode>
                <c:ptCount val="8"/>
                <c:pt idx="0">
                  <c:v>36</c:v>
                </c:pt>
                <c:pt idx="1">
                  <c:v>11</c:v>
                </c:pt>
                <c:pt idx="2">
                  <c:v>36</c:v>
                </c:pt>
                <c:pt idx="3">
                  <c:v>8</c:v>
                </c:pt>
                <c:pt idx="4">
                  <c:v>4</c:v>
                </c:pt>
                <c:pt idx="5">
                  <c:v>2</c:v>
                </c:pt>
                <c:pt idx="6">
                  <c:v>2</c:v>
                </c:pt>
                <c:pt idx="7">
                  <c:v>3</c:v>
                </c:pt>
              </c:numCache>
            </c:numRef>
          </c:val>
          <c:extLst>
            <c:ext xmlns:c16="http://schemas.microsoft.com/office/drawing/2014/chart" uri="{C3380CC4-5D6E-409C-BE32-E72D297353CC}">
              <c16:uniqueId val="{00000012-7FEF-41B6-8FF2-A740A86ED4D3}"/>
            </c:ext>
          </c:extLst>
        </c:ser>
        <c:dLbls>
          <c:showLegendKey val="0"/>
          <c:showVal val="0"/>
          <c:showCatName val="0"/>
          <c:showSerName val="0"/>
          <c:showPercent val="0"/>
          <c:showBubbleSize val="0"/>
          <c:showLeaderLines val="1"/>
        </c:dLbls>
        <c:gapWidth val="100"/>
        <c:splitType val="pos"/>
        <c:splitPos val="4"/>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D7-40B7-9C80-E7F07B6DEF68}"/>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F9D7-40B7-9C80-E7F07B6DEF68}"/>
              </c:ext>
            </c:extLst>
          </c:dPt>
          <c:dLbls>
            <c:dLbl>
              <c:idx val="0"/>
              <c:layout>
                <c:manualLayout>
                  <c:x val="-0.21296108943012296"/>
                  <c:y val="9.3544457271757725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90000"/>
                            <a:lumOff val="10000"/>
                          </a:schemeClr>
                        </a:solidFill>
                        <a:latin typeface="+mn-lt"/>
                        <a:ea typeface="+mn-ea"/>
                        <a:cs typeface="+mn-cs"/>
                      </a:defRPr>
                    </a:pPr>
                    <a:fld id="{A13DC64A-A037-4A5F-9595-F09D304DDCA0}" type="CATEGORYNAME">
                      <a:rPr lang="en-US" dirty="0"/>
                      <a:pPr>
                        <a:defRPr sz="1600">
                          <a:solidFill>
                            <a:schemeClr val="tx1">
                              <a:lumMod val="90000"/>
                              <a:lumOff val="10000"/>
                            </a:schemeClr>
                          </a:solidFill>
                        </a:defRPr>
                      </a:pPr>
                      <a:t>[CATEGORY NAME]</a:t>
                    </a:fld>
                    <a:r>
                      <a:rPr lang="en-US" baseline="0" dirty="0"/>
                      <a:t>, </a:t>
                    </a:r>
                    <a:fld id="{950A8C87-658F-4020-BE36-F4FC5FBEBFDA}" type="VALUE">
                      <a:rPr lang="en-US" sz="2000" baseline="0" dirty="0"/>
                      <a:pPr>
                        <a:defRPr sz="1600">
                          <a:solidFill>
                            <a:schemeClr val="tx1">
                              <a:lumMod val="90000"/>
                              <a:lumOff val="10000"/>
                            </a:schemeClr>
                          </a:solidFill>
                        </a:defRPr>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90000"/>
                          <a:lumOff val="10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4982649322259262"/>
                      <c:h val="0.31877910114333763"/>
                    </c:manualLayout>
                  </c15:layout>
                  <c15:dlblFieldTable/>
                  <c15:showDataLabelsRange val="0"/>
                </c:ext>
                <c:ext xmlns:c16="http://schemas.microsoft.com/office/drawing/2014/chart" uri="{C3380CC4-5D6E-409C-BE32-E72D297353CC}">
                  <c16:uniqueId val="{00000001-F9D7-40B7-9C80-E7F07B6DEF68}"/>
                </c:ext>
              </c:extLst>
            </c:dLbl>
            <c:dLbl>
              <c:idx val="1"/>
              <c:layout>
                <c:manualLayout>
                  <c:x val="0.23668648290698002"/>
                  <c:y val="-0.16836231237638141"/>
                </c:manualLayout>
              </c:layout>
              <c:tx>
                <c:rich>
                  <a:bodyPr/>
                  <a:lstStyle/>
                  <a:p>
                    <a:fld id="{BCF7249F-9DDD-4A51-A6FA-A3AD6C87610F}" type="CATEGORYNAME">
                      <a:rPr lang="en-US"/>
                      <a:pPr/>
                      <a:t>[CATEGORY NAME]</a:t>
                    </a:fld>
                    <a:r>
                      <a:rPr lang="en-US" baseline="0" dirty="0"/>
                      <a:t>, </a:t>
                    </a:r>
                    <a:fld id="{4BA2C4B2-9AED-4975-84CA-B5DA2262E4C6}" type="VALUE">
                      <a:rPr lang="en-US" sz="2000"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40235751405627657"/>
                      <c:h val="0.27469262970862074"/>
                    </c:manualLayout>
                  </c15:layout>
                  <c15:dlblFieldTable/>
                  <c15:showDataLabelsRange val="0"/>
                </c:ext>
                <c:ext xmlns:c16="http://schemas.microsoft.com/office/drawing/2014/chart" uri="{C3380CC4-5D6E-409C-BE32-E72D297353CC}">
                  <c16:uniqueId val="{00000003-F9D7-40B7-9C80-E7F07B6DEF6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90000"/>
                        <a:lumOff val="10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'High birth score by race'!$C$19:$C$20</c:f>
              <c:strCache>
                <c:ptCount val="2"/>
                <c:pt idx="0">
                  <c:v>High Birth Score</c:v>
                </c:pt>
                <c:pt idx="1">
                  <c:v>Low Birth Score</c:v>
                </c:pt>
              </c:strCache>
            </c:strRef>
          </c:cat>
          <c:val>
            <c:numRef>
              <c:f>'High birth score by race'!$D$19:$D$20</c:f>
              <c:numCache>
                <c:formatCode>0.00%</c:formatCode>
                <c:ptCount val="2"/>
                <c:pt idx="0">
                  <c:v>0.20280000000000001</c:v>
                </c:pt>
                <c:pt idx="1">
                  <c:v>0.79520000000000002</c:v>
                </c:pt>
              </c:numCache>
            </c:numRef>
          </c:val>
          <c:extLst>
            <c:ext xmlns:c16="http://schemas.microsoft.com/office/drawing/2014/chart" uri="{C3380CC4-5D6E-409C-BE32-E72D297353CC}">
              <c16:uniqueId val="{00000004-F9D7-40B7-9C80-E7F07B6DEF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'High birth score by race'!$C$23:$C$28</c:f>
              <c:strCache>
                <c:ptCount val="6"/>
                <c:pt idx="0">
                  <c:v>Asian</c:v>
                </c:pt>
                <c:pt idx="1">
                  <c:v>Black</c:v>
                </c:pt>
                <c:pt idx="2">
                  <c:v>Hispanic</c:v>
                </c:pt>
                <c:pt idx="3">
                  <c:v>Mixed</c:v>
                </c:pt>
                <c:pt idx="4">
                  <c:v>Other</c:v>
                </c:pt>
                <c:pt idx="5">
                  <c:v>White</c:v>
                </c:pt>
              </c:strCache>
            </c:strRef>
          </c:cat>
          <c:val>
            <c:numRef>
              <c:f>'High birth score by race'!$D$23:$D$28</c:f>
              <c:numCache>
                <c:formatCode>0.00%</c:formatCode>
                <c:ptCount val="6"/>
                <c:pt idx="0">
                  <c:v>0.115</c:v>
                </c:pt>
                <c:pt idx="1">
                  <c:v>0.25419999999999998</c:v>
                </c:pt>
                <c:pt idx="2">
                  <c:v>0.1404</c:v>
                </c:pt>
                <c:pt idx="3">
                  <c:v>0.25</c:v>
                </c:pt>
                <c:pt idx="4">
                  <c:v>0.24260000000000001</c:v>
                </c:pt>
                <c:pt idx="5">
                  <c:v>0.20399999999999999</c:v>
                </c:pt>
              </c:numCache>
            </c:numRef>
          </c:val>
          <c:extLst>
            <c:ext xmlns:c16="http://schemas.microsoft.com/office/drawing/2014/chart" uri="{C3380CC4-5D6E-409C-BE32-E72D297353CC}">
              <c16:uniqueId val="{00000000-A128-42F7-97C7-F7ACA1C36B96}"/>
            </c:ext>
          </c:extLst>
        </c:ser>
        <c:dLbls>
          <c:showLegendKey val="0"/>
          <c:showVal val="0"/>
          <c:showCatName val="0"/>
          <c:showSerName val="0"/>
          <c:showPercent val="0"/>
          <c:showBubbleSize val="0"/>
        </c:dLbls>
        <c:gapWidth val="219"/>
        <c:overlap val="-27"/>
        <c:axId val="900131311"/>
        <c:axId val="900131791"/>
      </c:barChart>
      <c:catAx>
        <c:axId val="900131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0131791"/>
        <c:crosses val="autoZero"/>
        <c:auto val="1"/>
        <c:lblAlgn val="ctr"/>
        <c:lblOffset val="100"/>
        <c:noMultiLvlLbl val="0"/>
      </c:catAx>
      <c:valAx>
        <c:axId val="9001317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01313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'IUSE and NAS'!$B$2</c:f>
              <c:strCache>
                <c:ptCount val="1"/>
                <c:pt idx="0">
                  <c:v>Intrauterine Substance Exposure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'IUSE and NAS'!$A$3:$A$9</c:f>
              <c:numCache>
                <c:formatCode>General</c:formatCode>
                <c:ptCount val="7"/>
                <c:pt idx="0">
                  <c:v>2017</c:v>
                </c:pt>
                <c:pt idx="1">
                  <c:v>2018</c:v>
                </c:pt>
                <c:pt idx="2">
                  <c:v>2019</c:v>
                </c:pt>
                <c:pt idx="3">
                  <c:v>2020</c:v>
                </c:pt>
                <c:pt idx="4">
                  <c:v>2021</c:v>
                </c:pt>
                <c:pt idx="5">
                  <c:v>2022</c:v>
                </c:pt>
                <c:pt idx="6">
                  <c:v>2023</c:v>
                </c:pt>
              </c:numCache>
            </c:numRef>
          </c:cat>
          <c:val>
            <c:numRef>
              <c:f>'IUSE and NAS'!$B$3:$B$9</c:f>
              <c:numCache>
                <c:formatCode>General</c:formatCode>
                <c:ptCount val="7"/>
                <c:pt idx="0">
                  <c:v>13.99</c:v>
                </c:pt>
                <c:pt idx="1">
                  <c:v>14.07</c:v>
                </c:pt>
                <c:pt idx="2">
                  <c:v>13.19</c:v>
                </c:pt>
                <c:pt idx="3">
                  <c:v>13.86</c:v>
                </c:pt>
                <c:pt idx="4">
                  <c:v>13.53</c:v>
                </c:pt>
                <c:pt idx="5">
                  <c:v>13.54</c:v>
                </c:pt>
                <c:pt idx="6">
                  <c:v>12.69</c:v>
                </c:pt>
              </c:numCache>
            </c:numRef>
          </c:val>
          <c:smooth val="0"/>
          <c:extLst>
            <c:ext xmlns:c16="http://schemas.microsoft.com/office/drawing/2014/chart" uri="{C3380CC4-5D6E-409C-BE32-E72D297353CC}">
              <c16:uniqueId val="{00000000-C007-43BC-A17D-8A7403874927}"/>
            </c:ext>
          </c:extLst>
        </c:ser>
        <c:ser>
          <c:idx val="1"/>
          <c:order val="1"/>
          <c:tx>
            <c:strRef>
              <c:f>'IUSE and NAS'!$C$2</c:f>
              <c:strCache>
                <c:ptCount val="1"/>
                <c:pt idx="0">
                  <c:v>Neonatal Abstinence Syndrome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'IUSE and NAS'!$A$3:$A$9</c:f>
              <c:numCache>
                <c:formatCode>General</c:formatCode>
                <c:ptCount val="7"/>
                <c:pt idx="0">
                  <c:v>2017</c:v>
                </c:pt>
                <c:pt idx="1">
                  <c:v>2018</c:v>
                </c:pt>
                <c:pt idx="2">
                  <c:v>2019</c:v>
                </c:pt>
                <c:pt idx="3">
                  <c:v>2020</c:v>
                </c:pt>
                <c:pt idx="4">
                  <c:v>2021</c:v>
                </c:pt>
                <c:pt idx="5">
                  <c:v>2022</c:v>
                </c:pt>
                <c:pt idx="6">
                  <c:v>2023</c:v>
                </c:pt>
              </c:numCache>
            </c:numRef>
          </c:cat>
          <c:val>
            <c:numRef>
              <c:f>'IUSE and NAS'!$C$3:$C$9</c:f>
              <c:numCache>
                <c:formatCode>General</c:formatCode>
                <c:ptCount val="7"/>
                <c:pt idx="0">
                  <c:v>5.12</c:v>
                </c:pt>
                <c:pt idx="1">
                  <c:v>4.96</c:v>
                </c:pt>
                <c:pt idx="2">
                  <c:v>5.55</c:v>
                </c:pt>
                <c:pt idx="3">
                  <c:v>6.53</c:v>
                </c:pt>
                <c:pt idx="4">
                  <c:v>5.42</c:v>
                </c:pt>
                <c:pt idx="5">
                  <c:v>4.75</c:v>
                </c:pt>
                <c:pt idx="6">
                  <c:v>3.92</c:v>
                </c:pt>
              </c:numCache>
            </c:numRef>
          </c:val>
          <c:smooth val="0"/>
          <c:extLst>
            <c:ext xmlns:c16="http://schemas.microsoft.com/office/drawing/2014/chart" uri="{C3380CC4-5D6E-409C-BE32-E72D297353CC}">
              <c16:uniqueId val="{00000001-C007-43BC-A17D-8A7403874927}"/>
            </c:ext>
          </c:extLst>
        </c:ser>
        <c:dLbls>
          <c:showLegendKey val="0"/>
          <c:showVal val="0"/>
          <c:showCatName val="0"/>
          <c:showSerName val="0"/>
          <c:showPercent val="0"/>
          <c:showBubbleSize val="0"/>
        </c:dLbls>
        <c:marker val="1"/>
        <c:smooth val="0"/>
        <c:axId val="508329104"/>
        <c:axId val="508352144"/>
      </c:lineChart>
      <c:catAx>
        <c:axId val="50832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8352144"/>
        <c:crosses val="autoZero"/>
        <c:auto val="1"/>
        <c:lblAlgn val="ctr"/>
        <c:lblOffset val="100"/>
        <c:noMultiLvlLbl val="0"/>
      </c:catAx>
      <c:valAx>
        <c:axId val="508352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8329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Vaping!$B$12</c:f>
              <c:strCache>
                <c:ptCount val="1"/>
                <c:pt idx="0">
                  <c:v>Smoking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Vaping!$A$13:$A$23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Vaping!$B$13:$B$23</c:f>
              <c:numCache>
                <c:formatCode>0.0%</c:formatCode>
                <c:ptCount val="11"/>
                <c:pt idx="0">
                  <c:v>0.25600000000000001</c:v>
                </c:pt>
                <c:pt idx="1">
                  <c:v>0.27900000000000003</c:v>
                </c:pt>
                <c:pt idx="2">
                  <c:v>0.253</c:v>
                </c:pt>
                <c:pt idx="3">
                  <c:v>0.254</c:v>
                </c:pt>
                <c:pt idx="4">
                  <c:v>0.247</c:v>
                </c:pt>
                <c:pt idx="5">
                  <c:v>0.23799999999999999</c:v>
                </c:pt>
                <c:pt idx="6">
                  <c:v>0.23799999999999999</c:v>
                </c:pt>
                <c:pt idx="7">
                  <c:v>0.21299999999999999</c:v>
                </c:pt>
                <c:pt idx="8">
                  <c:v>0.183</c:v>
                </c:pt>
                <c:pt idx="9">
                  <c:v>0.153</c:v>
                </c:pt>
                <c:pt idx="10">
                  <c:v>0.124</c:v>
                </c:pt>
              </c:numCache>
            </c:numRef>
          </c:val>
          <c:extLst>
            <c:ext xmlns:c16="http://schemas.microsoft.com/office/drawing/2014/chart" uri="{C3380CC4-5D6E-409C-BE32-E72D297353CC}">
              <c16:uniqueId val="{00000000-D6AA-412A-8B14-EB542665E5CA}"/>
            </c:ext>
          </c:extLst>
        </c:ser>
        <c:ser>
          <c:idx val="1"/>
          <c:order val="1"/>
          <c:tx>
            <c:strRef>
              <c:f>Vaping!$C$12</c:f>
              <c:strCache>
                <c:ptCount val="1"/>
                <c:pt idx="0">
                  <c:v>Vaping</c:v>
                </c:pt>
              </c:strCache>
            </c:strRef>
          </c:tx>
          <c:spPr>
            <a:solidFill>
              <a:schemeClr val="accent2"/>
            </a:solidFill>
            <a:ln>
              <a:noFill/>
            </a:ln>
            <a:effectLst/>
          </c:spPr>
          <c:invertIfNegative val="0"/>
          <c:dLbls>
            <c:dLbl>
              <c:idx val="6"/>
              <c:layout>
                <c:manualLayout>
                  <c:x val="-1.5651774393598498E-3"/>
                  <c:y val="-6.508469396217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AA-412A-8B14-EB542665E5CA}"/>
                </c:ext>
              </c:extLst>
            </c:dLbl>
            <c:dLbl>
              <c:idx val="7"/>
              <c:layout>
                <c:manualLayout>
                  <c:x val="-4.6955323180795493E-3"/>
                  <c:y val="-8.8751855402961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AA-412A-8B14-EB542665E5CA}"/>
                </c:ext>
              </c:extLst>
            </c:dLbl>
            <c:dLbl>
              <c:idx val="8"/>
              <c:layout>
                <c:manualLayout>
                  <c:x val="-1.5651774393598498E-3"/>
                  <c:y val="-9.1710250583060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AA-412A-8B14-EB542665E5CA}"/>
                </c:ext>
              </c:extLst>
            </c:dLbl>
            <c:dLbl>
              <c:idx val="9"/>
              <c:layout>
                <c:manualLayout>
                  <c:x val="-3.1303548787198145E-3"/>
                  <c:y val="-0.109460621663652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AA-412A-8B14-EB542665E5CA}"/>
                </c:ext>
              </c:extLst>
            </c:dLbl>
            <c:dLbl>
              <c:idx val="10"/>
              <c:layout>
                <c:manualLayout>
                  <c:x val="-3.1303548787195851E-3"/>
                  <c:y val="-0.118335807203948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AA-412A-8B14-EB542665E5C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Vaping!$A$13:$A$23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Vaping!$C$13:$C$23</c:f>
              <c:numCache>
                <c:formatCode>General</c:formatCode>
                <c:ptCount val="11"/>
                <c:pt idx="6" formatCode="0.0%">
                  <c:v>3.3000000000000002E-2</c:v>
                </c:pt>
                <c:pt idx="7" formatCode="0.0%">
                  <c:v>3.4000000000000002E-2</c:v>
                </c:pt>
                <c:pt idx="8" formatCode="0.0%">
                  <c:v>5.5E-2</c:v>
                </c:pt>
                <c:pt idx="9" formatCode="0.0%">
                  <c:v>7.5999999999999998E-2</c:v>
                </c:pt>
                <c:pt idx="10" formatCode="0.0%">
                  <c:v>0.10100000000000001</c:v>
                </c:pt>
              </c:numCache>
            </c:numRef>
          </c:val>
          <c:extLst>
            <c:ext xmlns:c16="http://schemas.microsoft.com/office/drawing/2014/chart" uri="{C3380CC4-5D6E-409C-BE32-E72D297353CC}">
              <c16:uniqueId val="{00000001-D6AA-412A-8B14-EB542665E5CA}"/>
            </c:ext>
          </c:extLst>
        </c:ser>
        <c:dLbls>
          <c:showLegendKey val="0"/>
          <c:showVal val="0"/>
          <c:showCatName val="0"/>
          <c:showSerName val="0"/>
          <c:showPercent val="0"/>
          <c:showBubbleSize val="0"/>
        </c:dLbls>
        <c:gapWidth val="150"/>
        <c:overlap val="100"/>
        <c:axId val="428399103"/>
        <c:axId val="428400543"/>
      </c:barChart>
      <c:catAx>
        <c:axId val="428399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400543"/>
        <c:crosses val="autoZero"/>
        <c:auto val="1"/>
        <c:lblAlgn val="ctr"/>
        <c:lblOffset val="100"/>
        <c:noMultiLvlLbl val="0"/>
      </c:catAx>
      <c:valAx>
        <c:axId val="428400543"/>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399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'Premature and smoking'!$K$17</c:f>
              <c:strCache>
                <c:ptCount val="1"/>
                <c:pt idx="0">
                  <c:v>Prematurity</c:v>
                </c:pt>
              </c:strCache>
            </c:strRef>
          </c:tx>
          <c:spPr>
            <a:solidFill>
              <a:schemeClr val="accent1"/>
            </a:solidFill>
            <a:ln>
              <a:noFill/>
            </a:ln>
            <a:effectLst/>
          </c:spPr>
          <c:invertIfNegative val="0"/>
          <c:dLbls>
            <c:dLbl>
              <c:idx val="0"/>
              <c:layout>
                <c:manualLayout>
                  <c:x val="-1.5112265090548653E-2"/>
                  <c:y val="8.69912864869653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77-4801-8979-D3DDDDB0E450}"/>
                </c:ext>
              </c:extLst>
            </c:dLbl>
            <c:dLbl>
              <c:idx val="12"/>
              <c:layout>
                <c:manualLayout>
                  <c:x val="-3.02245301810984E-3"/>
                  <c:y val="-4.34956432434826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77-4801-8979-D3DDDDB0E45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'Premature and smoking'!$J$20:$J$32</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extLst/>
            </c:numRef>
          </c:cat>
          <c:val>
            <c:numRef>
              <c:f>'Premature and smoking'!$K$20:$K$32</c:f>
              <c:numCache>
                <c:formatCode>0.0%</c:formatCode>
                <c:ptCount val="13"/>
                <c:pt idx="0">
                  <c:v>0.113</c:v>
                </c:pt>
                <c:pt idx="1">
                  <c:v>0.107</c:v>
                </c:pt>
                <c:pt idx="2">
                  <c:v>0.105</c:v>
                </c:pt>
                <c:pt idx="3">
                  <c:v>0.10800000000000001</c:v>
                </c:pt>
                <c:pt idx="4">
                  <c:v>0.113</c:v>
                </c:pt>
                <c:pt idx="5">
                  <c:v>0.11800000000000001</c:v>
                </c:pt>
                <c:pt idx="6">
                  <c:v>0.12</c:v>
                </c:pt>
                <c:pt idx="7">
                  <c:v>0.11900000000000001</c:v>
                </c:pt>
                <c:pt idx="8">
                  <c:v>0.126</c:v>
                </c:pt>
                <c:pt idx="9">
                  <c:v>0.12</c:v>
                </c:pt>
                <c:pt idx="10">
                  <c:v>0.12810952519662103</c:v>
                </c:pt>
                <c:pt idx="11">
                  <c:v>0.12938834600072385</c:v>
                </c:pt>
                <c:pt idx="12">
                  <c:v>0.13079963514746124</c:v>
                </c:pt>
              </c:numCache>
              <c:extLst/>
            </c:numRef>
          </c:val>
          <c:extLst>
            <c:ext xmlns:c16="http://schemas.microsoft.com/office/drawing/2014/chart" uri="{C3380CC4-5D6E-409C-BE32-E72D297353CC}">
              <c16:uniqueId val="{00000000-3277-4801-8979-D3DDDDB0E450}"/>
            </c:ext>
          </c:extLst>
        </c:ser>
        <c:ser>
          <c:idx val="1"/>
          <c:order val="1"/>
          <c:tx>
            <c:strRef>
              <c:f>'Premature and smoking'!$L$17</c:f>
              <c:strCache>
                <c:ptCount val="1"/>
                <c:pt idx="0">
                  <c:v>Maternal Smoking</c:v>
                </c:pt>
              </c:strCache>
            </c:strRef>
          </c:tx>
          <c:spPr>
            <a:solidFill>
              <a:schemeClr val="accent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77-4801-8979-D3DDDDB0E450}"/>
                </c:ext>
              </c:extLst>
            </c:dLbl>
            <c:dLbl>
              <c:idx val="12"/>
              <c:layout>
                <c:manualLayout>
                  <c:x val="1.0578585563384053E-2"/>
                  <c:y val="-2.89970954956551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77-4801-8979-D3DDDDB0E45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'Premature and smoking'!$J$20:$J$32</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extLst/>
            </c:numRef>
          </c:cat>
          <c:val>
            <c:numRef>
              <c:f>'Premature and smoking'!$L$20:$L$32</c:f>
              <c:numCache>
                <c:formatCode>0.0%</c:formatCode>
                <c:ptCount val="13"/>
                <c:pt idx="0">
                  <c:v>0.26100000000000001</c:v>
                </c:pt>
                <c:pt idx="1">
                  <c:v>0.26400000000000001</c:v>
                </c:pt>
                <c:pt idx="2">
                  <c:v>0.25600000000000001</c:v>
                </c:pt>
                <c:pt idx="3">
                  <c:v>0.27899999999999997</c:v>
                </c:pt>
                <c:pt idx="4">
                  <c:v>0.253</c:v>
                </c:pt>
                <c:pt idx="5">
                  <c:v>0.254</c:v>
                </c:pt>
                <c:pt idx="6">
                  <c:v>0.247</c:v>
                </c:pt>
                <c:pt idx="7">
                  <c:v>0.23800000000000002</c:v>
                </c:pt>
                <c:pt idx="8">
                  <c:v>0.23</c:v>
                </c:pt>
                <c:pt idx="9">
                  <c:v>0.21299999999999999</c:v>
                </c:pt>
                <c:pt idx="10">
                  <c:v>0.18255908720456401</c:v>
                </c:pt>
                <c:pt idx="11">
                  <c:v>0.15342829550941575</c:v>
                </c:pt>
                <c:pt idx="12">
                  <c:v>0.12379851563450542</c:v>
                </c:pt>
              </c:numCache>
              <c:extLst/>
            </c:numRef>
          </c:val>
          <c:extLst>
            <c:ext xmlns:c16="http://schemas.microsoft.com/office/drawing/2014/chart" uri="{C3380CC4-5D6E-409C-BE32-E72D297353CC}">
              <c16:uniqueId val="{00000001-3277-4801-8979-D3DDDDB0E450}"/>
            </c:ext>
          </c:extLst>
        </c:ser>
        <c:dLbls>
          <c:showLegendKey val="0"/>
          <c:showVal val="0"/>
          <c:showCatName val="0"/>
          <c:showSerName val="0"/>
          <c:showPercent val="0"/>
          <c:showBubbleSize val="0"/>
        </c:dLbls>
        <c:gapWidth val="219"/>
        <c:overlap val="-27"/>
        <c:axId val="1300991887"/>
        <c:axId val="1300992847"/>
      </c:barChart>
      <c:catAx>
        <c:axId val="130099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00992847"/>
        <c:crosses val="autoZero"/>
        <c:auto val="1"/>
        <c:lblAlgn val="ctr"/>
        <c:lblOffset val="100"/>
        <c:noMultiLvlLbl val="0"/>
      </c:catAx>
      <c:valAx>
        <c:axId val="130099284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00991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'Premature and smoking'!$T$26</c:f>
              <c:strCache>
                <c:ptCount val="1"/>
                <c:pt idx="0">
                  <c:v>US Maternal Smoking</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Lbl>
              <c:idx val="0"/>
              <c:layout>
                <c:manualLayout>
                  <c:x val="-2.0675106172135506E-2"/>
                  <c:y val="5.40650389198822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78-4A30-A098-84C107AFDDE1}"/>
                </c:ext>
              </c:extLst>
            </c:dLbl>
            <c:dLbl>
              <c:idx val="11"/>
              <c:layout>
                <c:manualLayout>
                  <c:x val="-1.1814346384077424E-2"/>
                  <c:y val="5.691056728408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78-4A30-A098-84C107AFDDE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'Premature and smoking'!$S$27:$S$39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'Premature and smoking'!$T$27:$T$39</c:f>
              <c:numCache>
                <c:formatCode>0.0</c:formatCode>
                <c:ptCount val="13"/>
                <c:pt idx="0">
                  <c:v>6.8</c:v>
                </c:pt>
                <c:pt idx="1">
                  <c:v>7.1</c:v>
                </c:pt>
                <c:pt idx="2">
                  <c:v>7.2</c:v>
                </c:pt>
                <c:pt idx="3">
                  <c:v>7.9</c:v>
                </c:pt>
                <c:pt idx="4">
                  <c:v>7.5</c:v>
                </c:pt>
                <c:pt idx="5">
                  <c:v>7.2</c:v>
                </c:pt>
                <c:pt idx="6">
                  <c:v>6.9</c:v>
                </c:pt>
                <c:pt idx="7">
                  <c:v>6.5</c:v>
                </c:pt>
                <c:pt idx="8">
                  <c:v>5.9</c:v>
                </c:pt>
                <c:pt idx="9">
                  <c:v>5.5</c:v>
                </c:pt>
                <c:pt idx="10">
                  <c:v>4.5999999999999996</c:v>
                </c:pt>
                <c:pt idx="11">
                  <c:v>3.7</c:v>
                </c:pt>
              </c:numCache>
            </c:numRef>
          </c:val>
          <c:smooth val="0"/>
          <c:extLst>
            <c:ext xmlns:c16="http://schemas.microsoft.com/office/drawing/2014/chart" uri="{C3380CC4-5D6E-409C-BE32-E72D297353CC}">
              <c16:uniqueId val="{00000000-C478-4A30-A098-84C107AFDDE1}"/>
            </c:ext>
          </c:extLst>
        </c:ser>
        <c:ser>
          <c:idx val="1"/>
          <c:order val="1"/>
          <c:tx>
            <c:strRef>
              <c:f>'Premature and smoking'!$U$26</c:f>
              <c:strCache>
                <c:ptCount val="1"/>
                <c:pt idx="0">
                  <c:v>WV Maternal Smoking</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0"/>
              <c:layout>
                <c:manualLayout>
                  <c:x val="-3.6072478689407578E-2"/>
                  <c:y val="-4.8373982191473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78-4A30-A098-84C107AFDDE1}"/>
                </c:ext>
              </c:extLst>
            </c:dLbl>
            <c:dLbl>
              <c:idx val="12"/>
              <c:layout>
                <c:manualLayout>
                  <c:x val="0"/>
                  <c:y val="-6.26016240124952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78-4A30-A098-84C107AFDDE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'Premature and smoking'!$S$27:$S$39</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'Premature and smoking'!$U$27:$U$39</c:f>
              <c:numCache>
                <c:formatCode>0.0</c:formatCode>
                <c:ptCount val="13"/>
                <c:pt idx="0">
                  <c:v>26.1</c:v>
                </c:pt>
                <c:pt idx="1">
                  <c:v>26.4</c:v>
                </c:pt>
                <c:pt idx="2">
                  <c:v>25.6</c:v>
                </c:pt>
                <c:pt idx="3">
                  <c:v>27.9</c:v>
                </c:pt>
                <c:pt idx="4">
                  <c:v>25.3</c:v>
                </c:pt>
                <c:pt idx="5">
                  <c:v>25.4</c:v>
                </c:pt>
                <c:pt idx="6">
                  <c:v>24.7</c:v>
                </c:pt>
                <c:pt idx="7">
                  <c:v>23.8</c:v>
                </c:pt>
                <c:pt idx="8">
                  <c:v>23</c:v>
                </c:pt>
                <c:pt idx="9">
                  <c:v>21.3</c:v>
                </c:pt>
                <c:pt idx="10">
                  <c:v>18.2559087204564</c:v>
                </c:pt>
                <c:pt idx="11">
                  <c:v>15.342829550941575</c:v>
                </c:pt>
                <c:pt idx="12">
                  <c:v>12.379851563450542</c:v>
                </c:pt>
              </c:numCache>
            </c:numRef>
          </c:val>
          <c:smooth val="0"/>
          <c:extLst>
            <c:ext xmlns:c16="http://schemas.microsoft.com/office/drawing/2014/chart" uri="{C3380CC4-5D6E-409C-BE32-E72D297353CC}">
              <c16:uniqueId val="{00000001-C478-4A30-A098-84C107AFDDE1}"/>
            </c:ext>
          </c:extLst>
        </c:ser>
        <c:dLbls>
          <c:showLegendKey val="0"/>
          <c:showVal val="0"/>
          <c:showCatName val="0"/>
          <c:showSerName val="0"/>
          <c:showPercent val="0"/>
          <c:showBubbleSize val="0"/>
        </c:dLbls>
        <c:marker val="1"/>
        <c:smooth val="0"/>
        <c:axId val="527099536"/>
        <c:axId val="527088496"/>
      </c:lineChart>
      <c:catAx>
        <c:axId val="52709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088496"/>
        <c:crosses val="autoZero"/>
        <c:auto val="1"/>
        <c:lblAlgn val="ctr"/>
        <c:lblOffset val="100"/>
        <c:noMultiLvlLbl val="0"/>
      </c:catAx>
      <c:valAx>
        <c:axId val="5270884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7099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1"/>
          <c:order val="0"/>
          <c:tx>
            <c:strRef>
              <c:f>trimester!$B$1</c:f>
              <c:strCache>
                <c:ptCount val="1"/>
                <c:pt idx="0">
                  <c:v>First Trimester</c:v>
                </c:pt>
              </c:strCache>
            </c:strRef>
          </c:tx>
          <c:spPr>
            <a:solidFill>
              <a:schemeClr val="accent2"/>
            </a:solidFill>
            <a:ln>
              <a:noFill/>
            </a:ln>
            <a:effectLst/>
          </c:spPr>
          <c:cat>
            <c:numRef>
              <c:f>trimester!$A$3:$A$15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2021</c:v>
                </c:pt>
                <c:pt idx="11">
                  <c:v>2022</c:v>
                </c:pt>
                <c:pt idx="12">
                  <c:v>2023</c:v>
                </c:pt>
              </c:numCache>
            </c:numRef>
          </c:cat>
          <c:val>
            <c:numRef>
              <c:f>trimester!$B$3:$B$15</c:f>
              <c:numCache>
                <c:formatCode>0.0%</c:formatCode>
                <c:ptCount val="13"/>
                <c:pt idx="0">
                  <c:v>0.83099999999999996</c:v>
                </c:pt>
                <c:pt idx="1">
                  <c:v>0.83699999999999997</c:v>
                </c:pt>
                <c:pt idx="2">
                  <c:v>0.84099999999999997</c:v>
                </c:pt>
                <c:pt idx="3">
                  <c:v>0.81499999999999995</c:v>
                </c:pt>
                <c:pt idx="4">
                  <c:v>0.77300000000000002</c:v>
                </c:pt>
                <c:pt idx="5">
                  <c:v>0.78600000000000003</c:v>
                </c:pt>
                <c:pt idx="6">
                  <c:v>0.79500000000000004</c:v>
                </c:pt>
                <c:pt idx="7">
                  <c:v>0.77800000000000002</c:v>
                </c:pt>
                <c:pt idx="8">
                  <c:v>0.79100000000000004</c:v>
                </c:pt>
                <c:pt idx="9">
                  <c:v>0.79900000000000004</c:v>
                </c:pt>
                <c:pt idx="10">
                  <c:v>0.8</c:v>
                </c:pt>
                <c:pt idx="11">
                  <c:v>0.81799999999999995</c:v>
                </c:pt>
                <c:pt idx="12">
                  <c:v>0.81599999999999995</c:v>
                </c:pt>
              </c:numCache>
            </c:numRef>
          </c:val>
          <c:extLst>
            <c:ext xmlns:c16="http://schemas.microsoft.com/office/drawing/2014/chart" uri="{C3380CC4-5D6E-409C-BE32-E72D297353CC}">
              <c16:uniqueId val="{00000000-2BC9-42E6-8DE5-866CA6281CC0}"/>
            </c:ext>
          </c:extLst>
        </c:ser>
        <c:ser>
          <c:idx val="2"/>
          <c:order val="1"/>
          <c:tx>
            <c:strRef>
              <c:f>trimester!$C$1</c:f>
              <c:strCache>
                <c:ptCount val="1"/>
                <c:pt idx="0">
                  <c:v>Second Trimester</c:v>
                </c:pt>
              </c:strCache>
            </c:strRef>
          </c:tx>
          <c:spPr>
            <a:solidFill>
              <a:schemeClr val="accent3"/>
            </a:solidFill>
            <a:ln>
              <a:noFill/>
            </a:ln>
            <a:effectLst/>
          </c:spPr>
          <c:cat>
            <c:numRef>
              <c:f>trimester!$A$3:$A$15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2021</c:v>
                </c:pt>
                <c:pt idx="11">
                  <c:v>2022</c:v>
                </c:pt>
                <c:pt idx="12">
                  <c:v>2023</c:v>
                </c:pt>
              </c:numCache>
            </c:numRef>
          </c:cat>
          <c:val>
            <c:numRef>
              <c:f>trimester!$C$3:$C$15</c:f>
              <c:numCache>
                <c:formatCode>0.0%</c:formatCode>
                <c:ptCount val="13"/>
                <c:pt idx="0">
                  <c:v>0.13500000000000001</c:v>
                </c:pt>
                <c:pt idx="1">
                  <c:v>0.13400000000000001</c:v>
                </c:pt>
                <c:pt idx="2">
                  <c:v>0.129</c:v>
                </c:pt>
                <c:pt idx="3">
                  <c:v>0.14899999999999999</c:v>
                </c:pt>
                <c:pt idx="4">
                  <c:v>0.17</c:v>
                </c:pt>
                <c:pt idx="5">
                  <c:v>0.161</c:v>
                </c:pt>
                <c:pt idx="6">
                  <c:v>0.151</c:v>
                </c:pt>
                <c:pt idx="7">
                  <c:v>0.157</c:v>
                </c:pt>
                <c:pt idx="8">
                  <c:v>0.14399999999999999</c:v>
                </c:pt>
                <c:pt idx="9">
                  <c:v>0.14199999999999999</c:v>
                </c:pt>
                <c:pt idx="10">
                  <c:v>0.13400000000000001</c:v>
                </c:pt>
                <c:pt idx="11">
                  <c:v>0.125</c:v>
                </c:pt>
                <c:pt idx="12">
                  <c:v>0.128</c:v>
                </c:pt>
              </c:numCache>
            </c:numRef>
          </c:val>
          <c:extLst>
            <c:ext xmlns:c16="http://schemas.microsoft.com/office/drawing/2014/chart" uri="{C3380CC4-5D6E-409C-BE32-E72D297353CC}">
              <c16:uniqueId val="{00000001-2BC9-42E6-8DE5-866CA6281CC0}"/>
            </c:ext>
          </c:extLst>
        </c:ser>
        <c:ser>
          <c:idx val="3"/>
          <c:order val="2"/>
          <c:tx>
            <c:strRef>
              <c:f>trimester!$D$1</c:f>
              <c:strCache>
                <c:ptCount val="1"/>
                <c:pt idx="0">
                  <c:v>Third Trimester</c:v>
                </c:pt>
              </c:strCache>
            </c:strRef>
          </c:tx>
          <c:spPr>
            <a:solidFill>
              <a:schemeClr val="accent4"/>
            </a:solidFill>
            <a:ln>
              <a:noFill/>
            </a:ln>
            <a:effectLst/>
          </c:spPr>
          <c:cat>
            <c:numRef>
              <c:f>trimester!$A$3:$A$15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2021</c:v>
                </c:pt>
                <c:pt idx="11">
                  <c:v>2022</c:v>
                </c:pt>
                <c:pt idx="12">
                  <c:v>2023</c:v>
                </c:pt>
              </c:numCache>
            </c:numRef>
          </c:cat>
          <c:val>
            <c:numRef>
              <c:f>trimester!$D$3:$D$15</c:f>
              <c:numCache>
                <c:formatCode>0.0%</c:formatCode>
                <c:ptCount val="13"/>
                <c:pt idx="0">
                  <c:v>2.8000000000000001E-2</c:v>
                </c:pt>
                <c:pt idx="1">
                  <c:v>2.4E-2</c:v>
                </c:pt>
                <c:pt idx="2">
                  <c:v>2.5000000000000001E-2</c:v>
                </c:pt>
                <c:pt idx="3">
                  <c:v>0.03</c:v>
                </c:pt>
                <c:pt idx="4">
                  <c:v>4.7E-2</c:v>
                </c:pt>
                <c:pt idx="5">
                  <c:v>4.2000000000000003E-2</c:v>
                </c:pt>
                <c:pt idx="6">
                  <c:v>4.1000000000000002E-2</c:v>
                </c:pt>
                <c:pt idx="7">
                  <c:v>0.05</c:v>
                </c:pt>
                <c:pt idx="8">
                  <c:v>4.7E-2</c:v>
                </c:pt>
                <c:pt idx="9">
                  <c:v>0.04</c:v>
                </c:pt>
                <c:pt idx="10">
                  <c:v>4.2000000000000003E-2</c:v>
                </c:pt>
                <c:pt idx="11">
                  <c:v>4.7E-2</c:v>
                </c:pt>
                <c:pt idx="12">
                  <c:v>3.6999999999999998E-2</c:v>
                </c:pt>
              </c:numCache>
            </c:numRef>
          </c:val>
          <c:extLst>
            <c:ext xmlns:c16="http://schemas.microsoft.com/office/drawing/2014/chart" uri="{C3380CC4-5D6E-409C-BE32-E72D297353CC}">
              <c16:uniqueId val="{00000002-2BC9-42E6-8DE5-866CA6281CC0}"/>
            </c:ext>
          </c:extLst>
        </c:ser>
        <c:ser>
          <c:idx val="4"/>
          <c:order val="3"/>
          <c:tx>
            <c:strRef>
              <c:f>trimester!$E$1</c:f>
              <c:strCache>
                <c:ptCount val="1"/>
                <c:pt idx="0">
                  <c:v>No Prenatal Care</c:v>
                </c:pt>
              </c:strCache>
            </c:strRef>
          </c:tx>
          <c:spPr>
            <a:solidFill>
              <a:schemeClr val="accent5"/>
            </a:solidFill>
            <a:ln>
              <a:noFill/>
            </a:ln>
            <a:effectLst/>
          </c:spPr>
          <c:cat>
            <c:numRef>
              <c:f>trimester!$A$3:$A$15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2021</c:v>
                </c:pt>
                <c:pt idx="11">
                  <c:v>2022</c:v>
                </c:pt>
                <c:pt idx="12">
                  <c:v>2023</c:v>
                </c:pt>
              </c:numCache>
            </c:numRef>
          </c:cat>
          <c:val>
            <c:numRef>
              <c:f>trimester!$E$3:$E$15</c:f>
              <c:numCache>
                <c:formatCode>0.0%</c:formatCode>
                <c:ptCount val="13"/>
                <c:pt idx="0">
                  <c:v>6.0000000000000001E-3</c:v>
                </c:pt>
                <c:pt idx="1">
                  <c:v>5.0000000000000001E-3</c:v>
                </c:pt>
                <c:pt idx="2">
                  <c:v>5.0000000000000001E-3</c:v>
                </c:pt>
                <c:pt idx="3">
                  <c:v>6.0000000000000001E-3</c:v>
                </c:pt>
                <c:pt idx="4">
                  <c:v>0.01</c:v>
                </c:pt>
                <c:pt idx="5">
                  <c:v>0.01</c:v>
                </c:pt>
                <c:pt idx="6">
                  <c:v>1.4E-2</c:v>
                </c:pt>
                <c:pt idx="7">
                  <c:v>1.4E-2</c:v>
                </c:pt>
                <c:pt idx="8">
                  <c:v>1.7999999999999999E-2</c:v>
                </c:pt>
                <c:pt idx="9">
                  <c:v>1.9E-2</c:v>
                </c:pt>
                <c:pt idx="10">
                  <c:v>2.4E-2</c:v>
                </c:pt>
                <c:pt idx="11">
                  <c:v>1.9E-2</c:v>
                </c:pt>
                <c:pt idx="12">
                  <c:v>1.9E-2</c:v>
                </c:pt>
              </c:numCache>
            </c:numRef>
          </c:val>
          <c:extLst>
            <c:ext xmlns:c16="http://schemas.microsoft.com/office/drawing/2014/chart" uri="{C3380CC4-5D6E-409C-BE32-E72D297353CC}">
              <c16:uniqueId val="{00000003-2BC9-42E6-8DE5-866CA6281CC0}"/>
            </c:ext>
          </c:extLst>
        </c:ser>
        <c:dLbls>
          <c:showLegendKey val="0"/>
          <c:showVal val="0"/>
          <c:showCatName val="0"/>
          <c:showSerName val="0"/>
          <c:showPercent val="0"/>
          <c:showBubbleSize val="0"/>
        </c:dLbls>
        <c:axId val="1326761456"/>
        <c:axId val="1326759056"/>
      </c:areaChart>
      <c:catAx>
        <c:axId val="13267614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26759056"/>
        <c:crosses val="autoZero"/>
        <c:auto val="1"/>
        <c:lblAlgn val="ctr"/>
        <c:lblOffset val="100"/>
        <c:noMultiLvlLbl val="0"/>
      </c:catAx>
      <c:valAx>
        <c:axId val="1326759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67614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'Mother race vs birth data'!$D$26</c:f>
              <c:strCache>
                <c:ptCount val="1"/>
                <c:pt idx="0">
                  <c:v>White Non-Hispanic</c:v>
                </c:pt>
              </c:strCache>
            </c:strRef>
          </c:tx>
          <c:spPr>
            <a:solidFill>
              <a:schemeClr val="accent1"/>
            </a:solidFill>
            <a:ln>
              <a:noFill/>
            </a:ln>
            <a:effectLst/>
          </c:spPr>
          <c:invertIfNegative val="0"/>
          <c:cat>
            <c:strRef>
              <c:f>'Mother race vs birth data'!$C$27:$C$30</c:f>
              <c:strCache>
                <c:ptCount val="4"/>
                <c:pt idx="0">
                  <c:v>Low Birthweight</c:v>
                </c:pt>
                <c:pt idx="1">
                  <c:v>Preterm Birth</c:v>
                </c:pt>
                <c:pt idx="2">
                  <c:v>C-Section</c:v>
                </c:pt>
                <c:pt idx="3">
                  <c:v>Smoking</c:v>
                </c:pt>
              </c:strCache>
            </c:strRef>
          </c:cat>
          <c:val>
            <c:numRef>
              <c:f>'Mother race vs birth data'!$D$27:$D$30</c:f>
              <c:numCache>
                <c:formatCode>0.0</c:formatCode>
                <c:ptCount val="4"/>
                <c:pt idx="0">
                  <c:v>9.5</c:v>
                </c:pt>
                <c:pt idx="1">
                  <c:v>12.9</c:v>
                </c:pt>
                <c:pt idx="2">
                  <c:v>34.700000000000003</c:v>
                </c:pt>
                <c:pt idx="3">
                  <c:v>12.8</c:v>
                </c:pt>
              </c:numCache>
            </c:numRef>
          </c:val>
          <c:extLst>
            <c:ext xmlns:c16="http://schemas.microsoft.com/office/drawing/2014/chart" uri="{C3380CC4-5D6E-409C-BE32-E72D297353CC}">
              <c16:uniqueId val="{00000000-37AD-4858-8649-A84F29D5E153}"/>
            </c:ext>
          </c:extLst>
        </c:ser>
        <c:ser>
          <c:idx val="1"/>
          <c:order val="1"/>
          <c:tx>
            <c:strRef>
              <c:f>'Mother race vs birth data'!$E$26</c:f>
              <c:strCache>
                <c:ptCount val="1"/>
                <c:pt idx="0">
                  <c:v>Black Non-Hispanic</c:v>
                </c:pt>
              </c:strCache>
            </c:strRef>
          </c:tx>
          <c:spPr>
            <a:solidFill>
              <a:schemeClr val="accent2"/>
            </a:solidFill>
            <a:ln>
              <a:noFill/>
            </a:ln>
            <a:effectLst/>
          </c:spPr>
          <c:invertIfNegative val="0"/>
          <c:cat>
            <c:strRef>
              <c:f>'Mother race vs birth data'!$C$27:$C$30</c:f>
              <c:strCache>
                <c:ptCount val="4"/>
                <c:pt idx="0">
                  <c:v>Low Birthweight</c:v>
                </c:pt>
                <c:pt idx="1">
                  <c:v>Preterm Birth</c:v>
                </c:pt>
                <c:pt idx="2">
                  <c:v>C-Section</c:v>
                </c:pt>
                <c:pt idx="3">
                  <c:v>Smoking</c:v>
                </c:pt>
              </c:strCache>
            </c:strRef>
          </c:cat>
          <c:val>
            <c:numRef>
              <c:f>'Mother race vs birth data'!$E$27:$E$30</c:f>
              <c:numCache>
                <c:formatCode>0.0</c:formatCode>
                <c:ptCount val="4"/>
                <c:pt idx="0">
                  <c:v>16.3</c:v>
                </c:pt>
                <c:pt idx="1">
                  <c:v>16.7</c:v>
                </c:pt>
                <c:pt idx="2">
                  <c:v>40.700000000000003</c:v>
                </c:pt>
                <c:pt idx="3">
                  <c:v>11.7</c:v>
                </c:pt>
              </c:numCache>
            </c:numRef>
          </c:val>
          <c:extLst>
            <c:ext xmlns:c16="http://schemas.microsoft.com/office/drawing/2014/chart" uri="{C3380CC4-5D6E-409C-BE32-E72D297353CC}">
              <c16:uniqueId val="{00000001-37AD-4858-8649-A84F29D5E153}"/>
            </c:ext>
          </c:extLst>
        </c:ser>
        <c:ser>
          <c:idx val="2"/>
          <c:order val="2"/>
          <c:tx>
            <c:strRef>
              <c:f>'Mother race vs birth data'!$F$26</c:f>
              <c:strCache>
                <c:ptCount val="1"/>
                <c:pt idx="0">
                  <c:v>Other Non-Hispanic</c:v>
                </c:pt>
              </c:strCache>
            </c:strRef>
          </c:tx>
          <c:spPr>
            <a:solidFill>
              <a:schemeClr val="accent3"/>
            </a:solidFill>
            <a:ln>
              <a:noFill/>
            </a:ln>
            <a:effectLst/>
          </c:spPr>
          <c:invertIfNegative val="0"/>
          <c:cat>
            <c:strRef>
              <c:f>'Mother race vs birth data'!$C$27:$C$30</c:f>
              <c:strCache>
                <c:ptCount val="4"/>
                <c:pt idx="0">
                  <c:v>Low Birthweight</c:v>
                </c:pt>
                <c:pt idx="1">
                  <c:v>Preterm Birth</c:v>
                </c:pt>
                <c:pt idx="2">
                  <c:v>C-Section</c:v>
                </c:pt>
                <c:pt idx="3">
                  <c:v>Smoking</c:v>
                </c:pt>
              </c:strCache>
            </c:strRef>
          </c:cat>
          <c:val>
            <c:numRef>
              <c:f>'Mother race vs birth data'!$F$27:$F$30</c:f>
              <c:numCache>
                <c:formatCode>0.0</c:formatCode>
                <c:ptCount val="4"/>
                <c:pt idx="0">
                  <c:v>12.2</c:v>
                </c:pt>
                <c:pt idx="1">
                  <c:v>13.8</c:v>
                </c:pt>
                <c:pt idx="2">
                  <c:v>34.299999999999997</c:v>
                </c:pt>
                <c:pt idx="3">
                  <c:v>9</c:v>
                </c:pt>
              </c:numCache>
            </c:numRef>
          </c:val>
          <c:extLst>
            <c:ext xmlns:c16="http://schemas.microsoft.com/office/drawing/2014/chart" uri="{C3380CC4-5D6E-409C-BE32-E72D297353CC}">
              <c16:uniqueId val="{00000002-37AD-4858-8649-A84F29D5E153}"/>
            </c:ext>
          </c:extLst>
        </c:ser>
        <c:ser>
          <c:idx val="3"/>
          <c:order val="3"/>
          <c:tx>
            <c:strRef>
              <c:f>'Mother race vs birth data'!$G$26</c:f>
              <c:strCache>
                <c:ptCount val="1"/>
                <c:pt idx="0">
                  <c:v>Hispanic</c:v>
                </c:pt>
              </c:strCache>
            </c:strRef>
          </c:tx>
          <c:spPr>
            <a:solidFill>
              <a:schemeClr val="accent4"/>
            </a:solidFill>
            <a:ln>
              <a:noFill/>
            </a:ln>
            <a:effectLst/>
          </c:spPr>
          <c:invertIfNegative val="0"/>
          <c:cat>
            <c:strRef>
              <c:f>'Mother race vs birth data'!$C$27:$C$30</c:f>
              <c:strCache>
                <c:ptCount val="4"/>
                <c:pt idx="0">
                  <c:v>Low Birthweight</c:v>
                </c:pt>
                <c:pt idx="1">
                  <c:v>Preterm Birth</c:v>
                </c:pt>
                <c:pt idx="2">
                  <c:v>C-Section</c:v>
                </c:pt>
                <c:pt idx="3">
                  <c:v>Smoking</c:v>
                </c:pt>
              </c:strCache>
            </c:strRef>
          </c:cat>
          <c:val>
            <c:numRef>
              <c:f>'Mother race vs birth data'!$G$27:$G$30</c:f>
              <c:numCache>
                <c:formatCode>0.0</c:formatCode>
                <c:ptCount val="4"/>
                <c:pt idx="0">
                  <c:v>8.1999999999999993</c:v>
                </c:pt>
                <c:pt idx="1">
                  <c:v>11.8</c:v>
                </c:pt>
                <c:pt idx="2">
                  <c:v>37.4</c:v>
                </c:pt>
                <c:pt idx="3">
                  <c:v>5.6</c:v>
                </c:pt>
              </c:numCache>
            </c:numRef>
          </c:val>
          <c:extLst>
            <c:ext xmlns:c16="http://schemas.microsoft.com/office/drawing/2014/chart" uri="{C3380CC4-5D6E-409C-BE32-E72D297353CC}">
              <c16:uniqueId val="{00000003-37AD-4858-8649-A84F29D5E153}"/>
            </c:ext>
          </c:extLst>
        </c:ser>
        <c:dLbls>
          <c:showLegendKey val="0"/>
          <c:showVal val="0"/>
          <c:showCatName val="0"/>
          <c:showSerName val="0"/>
          <c:showPercent val="0"/>
          <c:showBubbleSize val="0"/>
        </c:dLbls>
        <c:gapWidth val="219"/>
        <c:overlap val="-27"/>
        <c:axId val="895871743"/>
        <c:axId val="895865023"/>
      </c:barChart>
      <c:catAx>
        <c:axId val="895871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5865023"/>
        <c:crosses val="autoZero"/>
        <c:auto val="1"/>
        <c:lblAlgn val="ctr"/>
        <c:lblOffset val="100"/>
        <c:noMultiLvlLbl val="0"/>
      </c:catAx>
      <c:valAx>
        <c:axId val="89586502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871743"/>
        <c:crosses val="autoZero"/>
        <c:crossBetween val="between"/>
      </c:valAx>
      <c:spPr>
        <a:noFill/>
        <a:ln>
          <a:noFill/>
        </a:ln>
        <a:effectLst/>
      </c:spPr>
    </c:plotArea>
    <c:legend>
      <c:legendPos val="b"/>
      <c:layout>
        <c:manualLayout>
          <c:xMode val="edge"/>
          <c:yMode val="edge"/>
          <c:x val="4.6510301067497102E-2"/>
          <c:y val="0.81521630105439313"/>
          <c:w val="0.86742757897912781"/>
          <c:h val="0.1676850674419841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'trimest by race'!$B$11</c:f>
              <c:strCache>
                <c:ptCount val="1"/>
                <c:pt idx="0">
                  <c:v>White Non-Hispanic</c:v>
                </c:pt>
              </c:strCache>
            </c:strRef>
          </c:tx>
          <c:spPr>
            <a:solidFill>
              <a:schemeClr val="accent1"/>
            </a:solidFill>
            <a:ln>
              <a:noFill/>
            </a:ln>
            <a:effectLst/>
          </c:spPr>
          <c:invertIfNegative val="0"/>
          <c:cat>
            <c:strRef>
              <c:f>'trimest by race'!$C$10:$F$10</c:f>
              <c:strCache>
                <c:ptCount val="4"/>
                <c:pt idx="0">
                  <c:v>First
Trimester</c:v>
                </c:pt>
                <c:pt idx="1">
                  <c:v>Second
Trimester</c:v>
                </c:pt>
                <c:pt idx="2">
                  <c:v>Third
Trimester</c:v>
                </c:pt>
                <c:pt idx="3">
                  <c:v>No Care</c:v>
                </c:pt>
              </c:strCache>
            </c:strRef>
          </c:cat>
          <c:val>
            <c:numRef>
              <c:f>'trimest by race'!$C$11:$F$11</c:f>
              <c:numCache>
                <c:formatCode>0.0</c:formatCode>
                <c:ptCount val="4"/>
                <c:pt idx="0">
                  <c:v>82.547202197047724</c:v>
                </c:pt>
                <c:pt idx="1">
                  <c:v>12.269138345348438</c:v>
                </c:pt>
                <c:pt idx="2">
                  <c:v>3.3916924133196016</c:v>
                </c:pt>
                <c:pt idx="3">
                  <c:v>1.7919670442842432</c:v>
                </c:pt>
              </c:numCache>
            </c:numRef>
          </c:val>
          <c:extLst>
            <c:ext xmlns:c16="http://schemas.microsoft.com/office/drawing/2014/chart" uri="{C3380CC4-5D6E-409C-BE32-E72D297353CC}">
              <c16:uniqueId val="{00000000-E976-41A8-A060-6D32173A31D6}"/>
            </c:ext>
          </c:extLst>
        </c:ser>
        <c:ser>
          <c:idx val="1"/>
          <c:order val="1"/>
          <c:tx>
            <c:strRef>
              <c:f>'trimest by race'!$B$12</c:f>
              <c:strCache>
                <c:ptCount val="1"/>
                <c:pt idx="0">
                  <c:v>Black Non-Hispanic</c:v>
                </c:pt>
              </c:strCache>
            </c:strRef>
          </c:tx>
          <c:spPr>
            <a:solidFill>
              <a:schemeClr val="accent2"/>
            </a:solidFill>
            <a:ln>
              <a:noFill/>
            </a:ln>
            <a:effectLst/>
          </c:spPr>
          <c:invertIfNegative val="0"/>
          <c:cat>
            <c:strRef>
              <c:f>'trimest by race'!$C$10:$F$10</c:f>
              <c:strCache>
                <c:ptCount val="4"/>
                <c:pt idx="0">
                  <c:v>First
Trimester</c:v>
                </c:pt>
                <c:pt idx="1">
                  <c:v>Second
Trimester</c:v>
                </c:pt>
                <c:pt idx="2">
                  <c:v>Third
Trimester</c:v>
                </c:pt>
                <c:pt idx="3">
                  <c:v>No Care</c:v>
                </c:pt>
              </c:strCache>
            </c:strRef>
          </c:cat>
          <c:val>
            <c:numRef>
              <c:f>'trimest by race'!$C$12:$F$12</c:f>
              <c:numCache>
                <c:formatCode>0.0</c:formatCode>
                <c:ptCount val="4"/>
                <c:pt idx="0">
                  <c:v>72.987477638640428</c:v>
                </c:pt>
                <c:pt idx="1">
                  <c:v>18.783542039355993</c:v>
                </c:pt>
                <c:pt idx="2">
                  <c:v>5.3667262969588547</c:v>
                </c:pt>
                <c:pt idx="3">
                  <c:v>2.8622540250447228</c:v>
                </c:pt>
              </c:numCache>
            </c:numRef>
          </c:val>
          <c:extLst>
            <c:ext xmlns:c16="http://schemas.microsoft.com/office/drawing/2014/chart" uri="{C3380CC4-5D6E-409C-BE32-E72D297353CC}">
              <c16:uniqueId val="{00000001-E976-41A8-A060-6D32173A31D6}"/>
            </c:ext>
          </c:extLst>
        </c:ser>
        <c:ser>
          <c:idx val="2"/>
          <c:order val="2"/>
          <c:tx>
            <c:strRef>
              <c:f>'trimest by race'!$B$13</c:f>
              <c:strCache>
                <c:ptCount val="1"/>
                <c:pt idx="0">
                  <c:v>Other Non-Hispanic</c:v>
                </c:pt>
              </c:strCache>
            </c:strRef>
          </c:tx>
          <c:spPr>
            <a:solidFill>
              <a:schemeClr val="accent3"/>
            </a:solidFill>
            <a:ln>
              <a:noFill/>
            </a:ln>
            <a:effectLst/>
          </c:spPr>
          <c:invertIfNegative val="0"/>
          <c:cat>
            <c:strRef>
              <c:f>'trimest by race'!$C$10:$F$10</c:f>
              <c:strCache>
                <c:ptCount val="4"/>
                <c:pt idx="0">
                  <c:v>First
Trimester</c:v>
                </c:pt>
                <c:pt idx="1">
                  <c:v>Second
Trimester</c:v>
                </c:pt>
                <c:pt idx="2">
                  <c:v>Third
Trimester</c:v>
                </c:pt>
                <c:pt idx="3">
                  <c:v>No Care</c:v>
                </c:pt>
              </c:strCache>
            </c:strRef>
          </c:cat>
          <c:val>
            <c:numRef>
              <c:f>'trimest by race'!$C$13:$F$13</c:f>
              <c:numCache>
                <c:formatCode>0.0</c:formatCode>
                <c:ptCount val="4"/>
                <c:pt idx="0">
                  <c:v>79.289940828402365</c:v>
                </c:pt>
                <c:pt idx="1">
                  <c:v>13.757396449704142</c:v>
                </c:pt>
                <c:pt idx="2">
                  <c:v>4.5857988165680474</c:v>
                </c:pt>
                <c:pt idx="3">
                  <c:v>2.3668639053254439</c:v>
                </c:pt>
              </c:numCache>
            </c:numRef>
          </c:val>
          <c:extLst>
            <c:ext xmlns:c16="http://schemas.microsoft.com/office/drawing/2014/chart" uri="{C3380CC4-5D6E-409C-BE32-E72D297353CC}">
              <c16:uniqueId val="{00000002-E976-41A8-A060-6D32173A31D6}"/>
            </c:ext>
          </c:extLst>
        </c:ser>
        <c:ser>
          <c:idx val="3"/>
          <c:order val="3"/>
          <c:tx>
            <c:strRef>
              <c:f>'trimest by race'!$B$14</c:f>
              <c:strCache>
                <c:ptCount val="1"/>
                <c:pt idx="0">
                  <c:v>Hispanic </c:v>
                </c:pt>
              </c:strCache>
            </c:strRef>
          </c:tx>
          <c:spPr>
            <a:solidFill>
              <a:schemeClr val="accent4"/>
            </a:solidFill>
            <a:ln>
              <a:noFill/>
            </a:ln>
            <a:effectLst/>
          </c:spPr>
          <c:invertIfNegative val="0"/>
          <c:cat>
            <c:strRef>
              <c:f>'trimest by race'!$C$10:$F$10</c:f>
              <c:strCache>
                <c:ptCount val="4"/>
                <c:pt idx="0">
                  <c:v>First
Trimester</c:v>
                </c:pt>
                <c:pt idx="1">
                  <c:v>Second
Trimester</c:v>
                </c:pt>
                <c:pt idx="2">
                  <c:v>Third
Trimester</c:v>
                </c:pt>
                <c:pt idx="3">
                  <c:v>No Care</c:v>
                </c:pt>
              </c:strCache>
            </c:strRef>
          </c:cat>
          <c:val>
            <c:numRef>
              <c:f>'trimest by race'!$C$14:$F$14</c:f>
              <c:numCache>
                <c:formatCode>0.0</c:formatCode>
                <c:ptCount val="4"/>
                <c:pt idx="0">
                  <c:v>72.121212121212125</c:v>
                </c:pt>
                <c:pt idx="1">
                  <c:v>20</c:v>
                </c:pt>
                <c:pt idx="2">
                  <c:v>5.858585858585859</c:v>
                </c:pt>
                <c:pt idx="3">
                  <c:v>2.0202020202020203</c:v>
                </c:pt>
              </c:numCache>
            </c:numRef>
          </c:val>
          <c:extLst>
            <c:ext xmlns:c16="http://schemas.microsoft.com/office/drawing/2014/chart" uri="{C3380CC4-5D6E-409C-BE32-E72D297353CC}">
              <c16:uniqueId val="{00000003-E976-41A8-A060-6D32173A31D6}"/>
            </c:ext>
          </c:extLst>
        </c:ser>
        <c:dLbls>
          <c:showLegendKey val="0"/>
          <c:showVal val="0"/>
          <c:showCatName val="0"/>
          <c:showSerName val="0"/>
          <c:showPercent val="0"/>
          <c:showBubbleSize val="0"/>
        </c:dLbls>
        <c:gapWidth val="182"/>
        <c:axId val="811519599"/>
        <c:axId val="811518159"/>
      </c:barChart>
      <c:catAx>
        <c:axId val="8115195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1518159"/>
        <c:crosses val="autoZero"/>
        <c:auto val="1"/>
        <c:lblAlgn val="ctr"/>
        <c:lblOffset val="100"/>
        <c:noMultiLvlLbl val="0"/>
      </c:catAx>
      <c:valAx>
        <c:axId val="811518159"/>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519599"/>
        <c:crosses val="autoZero"/>
        <c:crossBetween val="between"/>
      </c:valAx>
      <c:spPr>
        <a:noFill/>
        <a:ln>
          <a:noFill/>
        </a:ln>
        <a:effectLst/>
      </c:spPr>
    </c:plotArea>
    <c:legend>
      <c:legendPos val="b"/>
      <c:layout>
        <c:manualLayout>
          <c:xMode val="edge"/>
          <c:yMode val="edge"/>
          <c:x val="5.8530450461984941E-2"/>
          <c:y val="0.80103525991673075"/>
          <c:w val="0.91342690395407888"/>
          <c:h val="0.1805538911160163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'Births ingraph'!$B$1</c:f>
              <c:strCache>
                <c:ptCount val="1"/>
                <c:pt idx="0">
                  <c:v>Total Births</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dLbls>
            <c:dLbl>
              <c:idx val="3"/>
              <c:layout>
                <c:manualLayout>
                  <c:x val="1.6947958291474989E-3"/>
                  <c:y val="-3.2836358070401153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F79-411F-8F98-8A76B440603F}"/>
                </c:ext>
              </c:extLst>
            </c:dLbl>
            <c:dLbl>
              <c:idx val="13"/>
              <c:layout>
                <c:manualLayout>
                  <c:x val="-1.2428359173615934E-16"/>
                  <c:y val="-2.6269086456320923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79-411F-8F98-8A76B44060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lumMod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'Births ingraph'!$A$2:$A$15</c:f>
              <c:numCache>
                <c:formatCode>General</c:formatCode>
                <c:ptCount val="14"/>
                <c:pt idx="0">
                  <c:v>2006</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xVal>
          <c:yVal>
            <c:numRef>
              <c:f>'Births ingraph'!$B$2:$B$15</c:f>
              <c:numCache>
                <c:formatCode>General</c:formatCode>
                <c:ptCount val="14"/>
                <c:pt idx="0" formatCode="#,##0">
                  <c:v>21137</c:v>
                </c:pt>
                <c:pt idx="2" formatCode="#,##0">
                  <c:v>21154</c:v>
                </c:pt>
                <c:pt idx="3" formatCode="#,##0">
                  <c:v>21127</c:v>
                </c:pt>
                <c:pt idx="4" formatCode="#,##0">
                  <c:v>20556</c:v>
                </c:pt>
                <c:pt idx="5" formatCode="#,##0">
                  <c:v>20426</c:v>
                </c:pt>
                <c:pt idx="6" formatCode="#,##0">
                  <c:v>19889</c:v>
                </c:pt>
                <c:pt idx="7" formatCode="#,##0">
                  <c:v>19255</c:v>
                </c:pt>
                <c:pt idx="8" formatCode="#,##0">
                  <c:v>19041</c:v>
                </c:pt>
                <c:pt idx="9" formatCode="#,##0">
                  <c:v>19008</c:v>
                </c:pt>
                <c:pt idx="10" formatCode="#,##0">
                  <c:v>18380</c:v>
                </c:pt>
                <c:pt idx="11" formatCode="#,##0">
                  <c:v>18337</c:v>
                </c:pt>
                <c:pt idx="12" formatCode="#,##0">
                  <c:v>17936</c:v>
                </c:pt>
                <c:pt idx="13" formatCode="#,##0">
                  <c:v>17551</c:v>
                </c:pt>
              </c:numCache>
            </c:numRef>
          </c:yVal>
          <c:smooth val="0"/>
          <c:extLst>
            <c:ext xmlns:c16="http://schemas.microsoft.com/office/drawing/2014/chart" uri="{C3380CC4-5D6E-409C-BE32-E72D297353CC}">
              <c16:uniqueId val="{00000000-3F79-411F-8F98-8A76B440603F}"/>
            </c:ext>
          </c:extLst>
        </c:ser>
        <c:ser>
          <c:idx val="1"/>
          <c:order val="1"/>
          <c:tx>
            <c:strRef>
              <c:f>'Births ingraph'!$C$1</c:f>
              <c:strCache>
                <c:ptCount val="1"/>
                <c:pt idx="0">
                  <c:v>In-state Births</c:v>
                </c:pt>
              </c:strCache>
            </c:strRef>
          </c:tx>
          <c:spPr>
            <a:ln w="25400" cap="rnd">
              <a:solidFill>
                <a:schemeClr val="tx2">
                  <a:lumMod val="75000"/>
                </a:schemeClr>
              </a:solidFill>
              <a:round/>
            </a:ln>
            <a:effectLst/>
          </c:spPr>
          <c:marker>
            <c:symbol val="circle"/>
            <c:size val="5"/>
            <c:spPr>
              <a:solidFill>
                <a:schemeClr val="accent2"/>
              </a:solidFill>
              <a:ln w="9525">
                <a:solidFill>
                  <a:schemeClr val="accent2"/>
                </a:solidFill>
              </a:ln>
              <a:effectLst/>
            </c:spPr>
          </c:marker>
          <c:dLbls>
            <c:dLbl>
              <c:idx val="3"/>
              <c:layout>
                <c:manualLayout>
                  <c:x val="-1.5535448967019917E-17"/>
                  <c:y val="4.925453710560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F79-411F-8F98-8A76B440603F}"/>
                </c:ext>
              </c:extLst>
            </c:dLbl>
            <c:dLbl>
              <c:idx val="13"/>
              <c:layout>
                <c:manualLayout>
                  <c:x val="-1.0168774974885119E-2"/>
                  <c:y val="6.2389080333762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79-411F-8F98-8A76B440603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'Births ingraph'!$A$2:$A$15</c:f>
              <c:numCache>
                <c:formatCode>General</c:formatCode>
                <c:ptCount val="14"/>
                <c:pt idx="0">
                  <c:v>2006</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xVal>
          <c:yVal>
            <c:numRef>
              <c:f>'Births ingraph'!$C$2:$C$15</c:f>
              <c:numCache>
                <c:formatCode>General</c:formatCode>
                <c:ptCount val="14"/>
                <c:pt idx="0" formatCode="#,##0">
                  <c:v>18592</c:v>
                </c:pt>
                <c:pt idx="2" formatCode="#,##0">
                  <c:v>18494</c:v>
                </c:pt>
                <c:pt idx="3" formatCode="#,##0">
                  <c:v>18410</c:v>
                </c:pt>
                <c:pt idx="4" formatCode="#,##0">
                  <c:v>17890</c:v>
                </c:pt>
                <c:pt idx="5" formatCode="#,##0">
                  <c:v>17461</c:v>
                </c:pt>
                <c:pt idx="6" formatCode="#,##0">
                  <c:v>16889</c:v>
                </c:pt>
                <c:pt idx="7" formatCode="#,##0">
                  <c:v>16357</c:v>
                </c:pt>
                <c:pt idx="8" formatCode="#,##0">
                  <c:v>15990</c:v>
                </c:pt>
                <c:pt idx="9" formatCode="#,##0">
                  <c:v>15878</c:v>
                </c:pt>
                <c:pt idx="10" formatCode="#,##0">
                  <c:v>15070</c:v>
                </c:pt>
                <c:pt idx="11" formatCode="#,##0">
                  <c:v>15002</c:v>
                </c:pt>
                <c:pt idx="12" formatCode="#,##0">
                  <c:v>14704</c:v>
                </c:pt>
                <c:pt idx="13" formatCode="#,##0">
                  <c:v>14285</c:v>
                </c:pt>
              </c:numCache>
            </c:numRef>
          </c:yVal>
          <c:smooth val="0"/>
          <c:extLst>
            <c:ext xmlns:c16="http://schemas.microsoft.com/office/drawing/2014/chart" uri="{C3380CC4-5D6E-409C-BE32-E72D297353CC}">
              <c16:uniqueId val="{00000001-3F79-411F-8F98-8A76B440603F}"/>
            </c:ext>
          </c:extLst>
        </c:ser>
        <c:ser>
          <c:idx val="2"/>
          <c:order val="2"/>
          <c:tx>
            <c:strRef>
              <c:f>'Births ingraph'!$D$1</c:f>
              <c:strCache>
                <c:ptCount val="1"/>
                <c:pt idx="0">
                  <c:v>Out of state Births</c:v>
                </c:pt>
              </c:strCache>
            </c:strRef>
          </c:tx>
          <c:spPr>
            <a:ln w="25400" cap="rnd">
              <a:solidFill>
                <a:schemeClr val="accent3">
                  <a:lumMod val="60000"/>
                  <a:lumOff val="40000"/>
                </a:schemeClr>
              </a:solidFill>
              <a:round/>
            </a:ln>
            <a:effectLst/>
          </c:spPr>
          <c:marker>
            <c:symbol val="circle"/>
            <c:size val="5"/>
            <c:spPr>
              <a:solidFill>
                <a:schemeClr val="accent3"/>
              </a:solidFill>
              <a:ln w="9525">
                <a:solidFill>
                  <a:schemeClr val="accent3"/>
                </a:solidFill>
              </a:ln>
              <a:effectLst/>
            </c:spPr>
          </c:marker>
          <c:dLbls>
            <c:dLbl>
              <c:idx val="3"/>
              <c:layout>
                <c:manualLayout>
                  <c:x val="-1.5535448967019917E-17"/>
                  <c:y val="-3.9403629684481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79-411F-8F98-8A76B440603F}"/>
                </c:ext>
              </c:extLst>
            </c:dLbl>
            <c:dLbl>
              <c:idx val="8"/>
              <c:layout>
                <c:manualLayout>
                  <c:x val="-6.1728395061729528E-3"/>
                  <c:y val="-4.9372661055224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F79-411F-8F98-8A76B440603F}"/>
                </c:ext>
              </c:extLst>
            </c:dLbl>
            <c:dLbl>
              <c:idx val="13"/>
              <c:layout>
                <c:manualLayout>
                  <c:x val="-1.2428359173615934E-16"/>
                  <c:y val="-5.91054445267221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79-411F-8F98-8A76B440603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2">
                        <a:lumMod val="60000"/>
                        <a:lumOff val="4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'Births ingraph'!$A$2:$A$15</c:f>
              <c:numCache>
                <c:formatCode>General</c:formatCode>
                <c:ptCount val="14"/>
                <c:pt idx="0">
                  <c:v>2006</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xVal>
          <c:yVal>
            <c:numRef>
              <c:f>'Births ingraph'!$D$2:$D$15</c:f>
              <c:numCache>
                <c:formatCode>General</c:formatCode>
                <c:ptCount val="14"/>
                <c:pt idx="0" formatCode="#,##0">
                  <c:v>2545</c:v>
                </c:pt>
                <c:pt idx="2" formatCode="#,##0">
                  <c:v>2660</c:v>
                </c:pt>
                <c:pt idx="3" formatCode="#,##0">
                  <c:v>2717</c:v>
                </c:pt>
                <c:pt idx="4" formatCode="#,##0">
                  <c:v>2666</c:v>
                </c:pt>
                <c:pt idx="5" formatCode="#,##0">
                  <c:v>2965</c:v>
                </c:pt>
                <c:pt idx="6" formatCode="#,##0">
                  <c:v>2990</c:v>
                </c:pt>
                <c:pt idx="7" formatCode="#,##0">
                  <c:v>2898</c:v>
                </c:pt>
                <c:pt idx="8" formatCode="#,##0">
                  <c:v>3051</c:v>
                </c:pt>
                <c:pt idx="9" formatCode="#,##0">
                  <c:v>3130</c:v>
                </c:pt>
                <c:pt idx="10" formatCode="#,##0">
                  <c:v>3310</c:v>
                </c:pt>
                <c:pt idx="11" formatCode="#,##0">
                  <c:v>3335</c:v>
                </c:pt>
                <c:pt idx="12" formatCode="#,##0">
                  <c:v>3232</c:v>
                </c:pt>
                <c:pt idx="13" formatCode="#,##0">
                  <c:v>3266</c:v>
                </c:pt>
              </c:numCache>
            </c:numRef>
          </c:yVal>
          <c:smooth val="0"/>
          <c:extLst>
            <c:ext xmlns:c16="http://schemas.microsoft.com/office/drawing/2014/chart" uri="{C3380CC4-5D6E-409C-BE32-E72D297353CC}">
              <c16:uniqueId val="{00000002-3F79-411F-8F98-8A76B440603F}"/>
            </c:ext>
          </c:extLst>
        </c:ser>
        <c:ser>
          <c:idx val="3"/>
          <c:order val="3"/>
          <c:tx>
            <c:strRef>
              <c:f>'Births ingraph'!$E$1</c:f>
              <c:strCache>
                <c:ptCount val="1"/>
                <c:pt idx="0">
                  <c:v>WV resident out of state residents</c:v>
                </c:pt>
              </c:strCache>
            </c:strRef>
          </c:tx>
          <c:spPr>
            <a:ln w="25400" cap="rnd">
              <a:solidFill>
                <a:schemeClr val="accent6">
                  <a:lumMod val="75000"/>
                </a:schemeClr>
              </a:solidFill>
              <a:round/>
            </a:ln>
            <a:effectLst/>
          </c:spPr>
          <c:marker>
            <c:symbol val="circle"/>
            <c:size val="5"/>
            <c:spPr>
              <a:solidFill>
                <a:srgbClr val="FF0000"/>
              </a:solidFill>
              <a:ln w="9525">
                <a:solidFill>
                  <a:srgbClr val="FF0000"/>
                </a:solidFill>
              </a:ln>
              <a:effectLst/>
            </c:spPr>
          </c:marker>
          <c:dLbls>
            <c:dLbl>
              <c:idx val="3"/>
              <c:layout>
                <c:manualLayout>
                  <c:x val="-1.5535448967019917E-17"/>
                  <c:y val="6.2389080333762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79-411F-8F98-8A76B440603F}"/>
                </c:ext>
              </c:extLst>
            </c:dLbl>
            <c:dLbl>
              <c:idx val="8"/>
              <c:layout>
                <c:manualLayout>
                  <c:x val="-6.1728395061729528E-3"/>
                  <c:y val="6.78874089509330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F79-411F-8F98-8A76B440603F}"/>
                </c:ext>
              </c:extLst>
            </c:dLbl>
            <c:dLbl>
              <c:idx val="13"/>
              <c:layout>
                <c:manualLayout>
                  <c:x val="-1.2428359173615934E-16"/>
                  <c:y val="5.9105444526722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79-411F-8F98-8A76B440603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'Births ingraph'!$A$2:$A$15</c:f>
              <c:numCache>
                <c:formatCode>General</c:formatCode>
                <c:ptCount val="14"/>
                <c:pt idx="0">
                  <c:v>2006</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xVal>
          <c:yVal>
            <c:numRef>
              <c:f>'Births ingraph'!$E$2:$E$15</c:f>
              <c:numCache>
                <c:formatCode>General</c:formatCode>
                <c:ptCount val="14"/>
                <c:pt idx="2" formatCode="#,##0">
                  <c:v>2319</c:v>
                </c:pt>
                <c:pt idx="3" formatCode="#,##0">
                  <c:v>2419</c:v>
                </c:pt>
                <c:pt idx="4" formatCode="#,##0">
                  <c:v>2413</c:v>
                </c:pt>
                <c:pt idx="5" formatCode="#,##0">
                  <c:v>2317</c:v>
                </c:pt>
                <c:pt idx="6" formatCode="#,##0">
                  <c:v>2171</c:v>
                </c:pt>
                <c:pt idx="7" formatCode="#,##0">
                  <c:v>2322</c:v>
                </c:pt>
                <c:pt idx="8" formatCode="#,##0">
                  <c:v>2253</c:v>
                </c:pt>
                <c:pt idx="9" formatCode="#,##0">
                  <c:v>2212</c:v>
                </c:pt>
                <c:pt idx="10" formatCode="#,##0">
                  <c:v>2257</c:v>
                </c:pt>
                <c:pt idx="11" formatCode="#,##0">
                  <c:v>2187</c:v>
                </c:pt>
                <c:pt idx="12" formatCode="#,##0">
                  <c:v>1883</c:v>
                </c:pt>
                <c:pt idx="13" formatCode="#,##0">
                  <c:v>2188</c:v>
                </c:pt>
              </c:numCache>
            </c:numRef>
          </c:yVal>
          <c:smooth val="0"/>
          <c:extLst>
            <c:ext xmlns:c16="http://schemas.microsoft.com/office/drawing/2014/chart" uri="{C3380CC4-5D6E-409C-BE32-E72D297353CC}">
              <c16:uniqueId val="{00000003-3F79-411F-8F98-8A76B440603F}"/>
            </c:ext>
          </c:extLst>
        </c:ser>
        <c:dLbls>
          <c:showLegendKey val="0"/>
          <c:showVal val="0"/>
          <c:showCatName val="0"/>
          <c:showSerName val="0"/>
          <c:showPercent val="0"/>
          <c:showBubbleSize val="0"/>
        </c:dLbls>
        <c:axId val="844639503"/>
        <c:axId val="844644783"/>
      </c:scatterChart>
      <c:valAx>
        <c:axId val="844639503"/>
        <c:scaling>
          <c:orientation val="minMax"/>
          <c:max val="2023"/>
          <c:min val="201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4644783"/>
        <c:crosses val="autoZero"/>
        <c:crossBetween val="midCat"/>
        <c:majorUnit val="1"/>
      </c:valAx>
      <c:valAx>
        <c:axId val="844644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4639503"/>
        <c:crossesAt val="2006"/>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'Breast feeding'!$C$11</c:f>
              <c:strCache>
                <c:ptCount val="1"/>
                <c:pt idx="0">
                  <c:v>WV</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8518518518518517E-2"/>
                  <c:y val="5.6861272672686265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2D-4F11-878A-3AB55CEE92CD}"/>
                </c:ext>
              </c:extLst>
            </c:dLbl>
            <c:dLbl>
              <c:idx val="4"/>
              <c:layout>
                <c:manualLayout>
                  <c:x val="-4.6296296296296356E-2"/>
                  <c:y val="5.054335348683224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72D-4F11-878A-3AB55CEE92CD}"/>
                </c:ext>
              </c:extLst>
            </c:dLbl>
            <c:dLbl>
              <c:idx val="8"/>
              <c:layout>
                <c:manualLayout>
                  <c:x val="-4.9382716049382831E-2"/>
                  <c:y val="5.6861272672686265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mn-lt"/>
                        <a:ea typeface="+mn-ea"/>
                        <a:cs typeface="+mn-cs"/>
                      </a:defRPr>
                    </a:pPr>
                    <a:fld id="{2E205901-76C4-4617-9D11-E408A63EA631}" type="VALUE">
                      <a:rPr lang="en-US" sz="1600"/>
                      <a:pPr>
                        <a:defRPr sz="1800" b="1">
                          <a:solidFill>
                            <a:schemeClr val="accent1">
                              <a:lumMod val="75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672D-4F11-878A-3AB55CEE92CD}"/>
                </c:ext>
              </c:extLst>
            </c:dLbl>
            <c:dLbl>
              <c:idx val="9"/>
              <c:layout>
                <c:manualLayout>
                  <c:x val="-7.716049382716049E-3"/>
                  <c:y val="4.4225434300978209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72D-4F11-878A-3AB55CEE92C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'Breast feeding'!$B$12:$B$21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'Breast feeding'!$C$12:$C$21</c:f>
              <c:numCache>
                <c:formatCode>0.0%</c:formatCode>
                <c:ptCount val="10"/>
                <c:pt idx="0">
                  <c:v>0.61599999999999999</c:v>
                </c:pt>
                <c:pt idx="1">
                  <c:v>0.63900000000000001</c:v>
                </c:pt>
                <c:pt idx="2">
                  <c:v>0.65200000000000002</c:v>
                </c:pt>
                <c:pt idx="3">
                  <c:v>0.64500000000000002</c:v>
                </c:pt>
                <c:pt idx="4">
                  <c:v>0.64900000000000002</c:v>
                </c:pt>
                <c:pt idx="5">
                  <c:v>0.66200000000000003</c:v>
                </c:pt>
                <c:pt idx="6">
                  <c:v>0.66800000000000004</c:v>
                </c:pt>
                <c:pt idx="7">
                  <c:v>0.66700000000000004</c:v>
                </c:pt>
                <c:pt idx="8">
                  <c:v>0.70499999999999996</c:v>
                </c:pt>
                <c:pt idx="9">
                  <c:v>0.70899999999999996</c:v>
                </c:pt>
              </c:numCache>
            </c:numRef>
          </c:val>
          <c:smooth val="0"/>
          <c:extLst>
            <c:ext xmlns:c16="http://schemas.microsoft.com/office/drawing/2014/chart" uri="{C3380CC4-5D6E-409C-BE32-E72D297353CC}">
              <c16:uniqueId val="{00000000-A204-4D62-8439-BD0551BC1412}"/>
            </c:ext>
          </c:extLst>
        </c:ser>
        <c:ser>
          <c:idx val="1"/>
          <c:order val="1"/>
          <c:tx>
            <c:strRef>
              <c:f>'Breast feeding'!$D$11</c:f>
              <c:strCache>
                <c:ptCount val="1"/>
                <c:pt idx="0">
                  <c:v>US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4.3209876543209874E-2"/>
                  <c:y val="-4.106647470805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2D-4F11-878A-3AB55CEE92CD}"/>
                </c:ext>
              </c:extLst>
            </c:dLbl>
            <c:dLbl>
              <c:idx val="1"/>
              <c:delete val="1"/>
              <c:extLst>
                <c:ext xmlns:c15="http://schemas.microsoft.com/office/drawing/2012/chart" uri="{CE6537A1-D6FC-4f65-9D91-7224C49458BB}"/>
                <c:ext xmlns:c16="http://schemas.microsoft.com/office/drawing/2014/chart" uri="{C3380CC4-5D6E-409C-BE32-E72D297353CC}">
                  <c16:uniqueId val="{00000001-672D-4F11-878A-3AB55CEE92CD}"/>
                </c:ext>
              </c:extLst>
            </c:dLbl>
            <c:dLbl>
              <c:idx val="2"/>
              <c:delete val="1"/>
              <c:extLst>
                <c:ext xmlns:c15="http://schemas.microsoft.com/office/drawing/2012/chart" uri="{CE6537A1-D6FC-4f65-9D91-7224C49458BB}"/>
                <c:ext xmlns:c16="http://schemas.microsoft.com/office/drawing/2014/chart" uri="{C3380CC4-5D6E-409C-BE32-E72D297353CC}">
                  <c16:uniqueId val="{00000002-672D-4F11-878A-3AB55CEE92CD}"/>
                </c:ext>
              </c:extLst>
            </c:dLbl>
            <c:dLbl>
              <c:idx val="3"/>
              <c:delete val="1"/>
              <c:extLst>
                <c:ext xmlns:c15="http://schemas.microsoft.com/office/drawing/2012/chart" uri="{CE6537A1-D6FC-4f65-9D91-7224C49458BB}"/>
                <c:ext xmlns:c16="http://schemas.microsoft.com/office/drawing/2014/chart" uri="{C3380CC4-5D6E-409C-BE32-E72D297353CC}">
                  <c16:uniqueId val="{00000003-672D-4F11-878A-3AB55CEE92CD}"/>
                </c:ext>
              </c:extLst>
            </c:dLbl>
            <c:dLbl>
              <c:idx val="4"/>
              <c:layout>
                <c:manualLayout>
                  <c:x val="-5.4012345679012405E-2"/>
                  <c:y val="-5.6861272672686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72D-4F11-878A-3AB55CEE92CD}"/>
                </c:ext>
              </c:extLst>
            </c:dLbl>
            <c:dLbl>
              <c:idx val="5"/>
              <c:delete val="1"/>
              <c:extLst>
                <c:ext xmlns:c15="http://schemas.microsoft.com/office/drawing/2012/chart" uri="{CE6537A1-D6FC-4f65-9D91-7224C49458BB}"/>
                <c:ext xmlns:c16="http://schemas.microsoft.com/office/drawing/2014/chart" uri="{C3380CC4-5D6E-409C-BE32-E72D297353CC}">
                  <c16:uniqueId val="{00000005-672D-4F11-878A-3AB55CEE92CD}"/>
                </c:ext>
              </c:extLst>
            </c:dLbl>
            <c:dLbl>
              <c:idx val="6"/>
              <c:delete val="1"/>
              <c:extLst>
                <c:ext xmlns:c15="http://schemas.microsoft.com/office/drawing/2012/chart" uri="{CE6537A1-D6FC-4f65-9D91-7224C49458BB}"/>
                <c:ext xmlns:c16="http://schemas.microsoft.com/office/drawing/2014/chart" uri="{C3380CC4-5D6E-409C-BE32-E72D297353CC}">
                  <c16:uniqueId val="{00000006-672D-4F11-878A-3AB55CEE92CD}"/>
                </c:ext>
              </c:extLst>
            </c:dLbl>
            <c:dLbl>
              <c:idx val="7"/>
              <c:delete val="1"/>
              <c:extLst>
                <c:ext xmlns:c15="http://schemas.microsoft.com/office/drawing/2012/chart" uri="{CE6537A1-D6FC-4f65-9D91-7224C49458BB}"/>
                <c:ext xmlns:c16="http://schemas.microsoft.com/office/drawing/2014/chart" uri="{C3380CC4-5D6E-409C-BE32-E72D297353CC}">
                  <c16:uniqueId val="{00000007-672D-4F11-878A-3AB55CEE92CD}"/>
                </c:ext>
              </c:extLst>
            </c:dLbl>
            <c:dLbl>
              <c:idx val="8"/>
              <c:layout>
                <c:manualLayout>
                  <c:x val="-3.0864197530865328E-3"/>
                  <c:y val="-2.21127171504891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72D-4F11-878A-3AB55CEE92C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'Breast feeding'!$B$12:$B$21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'Breast feeding'!$D$12:$D$21</c:f>
              <c:numCache>
                <c:formatCode>0.00%</c:formatCode>
                <c:ptCount val="10"/>
                <c:pt idx="0">
                  <c:v>0.82499999999999996</c:v>
                </c:pt>
                <c:pt idx="1">
                  <c:v>0.83499999999999996</c:v>
                </c:pt>
                <c:pt idx="2">
                  <c:v>0.83799999999999997</c:v>
                </c:pt>
                <c:pt idx="3">
                  <c:v>0.84099999999999997</c:v>
                </c:pt>
                <c:pt idx="4">
                  <c:v>0.83899999999999997</c:v>
                </c:pt>
                <c:pt idx="5">
                  <c:v>0.83199999999999996</c:v>
                </c:pt>
                <c:pt idx="6">
                  <c:v>0.83099999999999996</c:v>
                </c:pt>
                <c:pt idx="7">
                  <c:v>0.84099999999999997</c:v>
                </c:pt>
                <c:pt idx="8">
                  <c:v>0.83199999999999996</c:v>
                </c:pt>
              </c:numCache>
            </c:numRef>
          </c:val>
          <c:smooth val="0"/>
          <c:extLst>
            <c:ext xmlns:c16="http://schemas.microsoft.com/office/drawing/2014/chart" uri="{C3380CC4-5D6E-409C-BE32-E72D297353CC}">
              <c16:uniqueId val="{00000001-A204-4D62-8439-BD0551BC1412}"/>
            </c:ext>
          </c:extLst>
        </c:ser>
        <c:dLbls>
          <c:showLegendKey val="0"/>
          <c:showVal val="0"/>
          <c:showCatName val="0"/>
          <c:showSerName val="0"/>
          <c:showPercent val="0"/>
          <c:showBubbleSize val="0"/>
        </c:dLbls>
        <c:marker val="1"/>
        <c:smooth val="0"/>
        <c:axId val="627536496"/>
        <c:axId val="627536016"/>
      </c:lineChart>
      <c:catAx>
        <c:axId val="62753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7536016"/>
        <c:crosses val="autoZero"/>
        <c:auto val="1"/>
        <c:lblAlgn val="ctr"/>
        <c:lblOffset val="100"/>
        <c:noMultiLvlLbl val="0"/>
      </c:catAx>
      <c:valAx>
        <c:axId val="6275360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7536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'Breast feeding'!$M$12</c:f>
              <c:strCache>
                <c:ptCount val="1"/>
                <c:pt idx="0">
                  <c:v>WV</c:v>
                </c:pt>
              </c:strCache>
            </c:strRef>
          </c:tx>
          <c:spPr>
            <a:solidFill>
              <a:schemeClr val="accent2">
                <a:lumMod val="75000"/>
              </a:schemeClr>
            </a:solidFill>
            <a:ln>
              <a:noFill/>
            </a:ln>
            <a:effectLst/>
          </c:spPr>
          <c:invertIfNegative val="0"/>
          <c:cat>
            <c:strRef>
              <c:f>'Breast feeding'!$N$11:$R$11</c:f>
              <c:strCache>
                <c:ptCount val="5"/>
                <c:pt idx="0">
                  <c:v>Ever Breastfed</c:v>
                </c:pt>
                <c:pt idx="1">
                  <c:v>Any Breastfeeding         at 6 months</c:v>
                </c:pt>
                <c:pt idx="2">
                  <c:v>Any Breastfeeding        at 12 months</c:v>
                </c:pt>
                <c:pt idx="3">
                  <c:v>Exclusive Breastfeeding at       3 months</c:v>
                </c:pt>
                <c:pt idx="4">
                  <c:v>Exclusive Breastfeeding at        6 months</c:v>
                </c:pt>
              </c:strCache>
            </c:strRef>
          </c:cat>
          <c:val>
            <c:numRef>
              <c:f>'Breast feeding'!$N$12:$R$12</c:f>
              <c:numCache>
                <c:formatCode>0.0%</c:formatCode>
                <c:ptCount val="5"/>
                <c:pt idx="0">
                  <c:v>0.68700000000000006</c:v>
                </c:pt>
                <c:pt idx="1">
                  <c:v>0.38400000000000001</c:v>
                </c:pt>
                <c:pt idx="2">
                  <c:v>0.24099999999999999</c:v>
                </c:pt>
                <c:pt idx="3">
                  <c:v>0.37</c:v>
                </c:pt>
                <c:pt idx="4">
                  <c:v>0.17499999999999999</c:v>
                </c:pt>
              </c:numCache>
            </c:numRef>
          </c:val>
          <c:extLst>
            <c:ext xmlns:c16="http://schemas.microsoft.com/office/drawing/2014/chart" uri="{C3380CC4-5D6E-409C-BE32-E72D297353CC}">
              <c16:uniqueId val="{00000000-45AC-4680-82EB-351741EA9245}"/>
            </c:ext>
          </c:extLst>
        </c:ser>
        <c:ser>
          <c:idx val="1"/>
          <c:order val="1"/>
          <c:tx>
            <c:strRef>
              <c:f>'Breast feeding'!$M$13</c:f>
              <c:strCache>
                <c:ptCount val="1"/>
                <c:pt idx="0">
                  <c:v>US</c:v>
                </c:pt>
              </c:strCache>
            </c:strRef>
          </c:tx>
          <c:spPr>
            <a:solidFill>
              <a:schemeClr val="accent1">
                <a:lumMod val="75000"/>
              </a:schemeClr>
            </a:solidFill>
            <a:ln>
              <a:noFill/>
            </a:ln>
            <a:effectLst/>
          </c:spPr>
          <c:invertIfNegative val="0"/>
          <c:cat>
            <c:strRef>
              <c:f>'Breast feeding'!$N$11:$R$11</c:f>
              <c:strCache>
                <c:ptCount val="5"/>
                <c:pt idx="0">
                  <c:v>Ever Breastfed</c:v>
                </c:pt>
                <c:pt idx="1">
                  <c:v>Any Breastfeeding         at 6 months</c:v>
                </c:pt>
                <c:pt idx="2">
                  <c:v>Any Breastfeeding        at 12 months</c:v>
                </c:pt>
                <c:pt idx="3">
                  <c:v>Exclusive Breastfeeding at       3 months</c:v>
                </c:pt>
                <c:pt idx="4">
                  <c:v>Exclusive Breastfeeding at        6 months</c:v>
                </c:pt>
              </c:strCache>
            </c:strRef>
          </c:cat>
          <c:val>
            <c:numRef>
              <c:f>'Breast feeding'!$N$13:$R$13</c:f>
              <c:numCache>
                <c:formatCode>0.0%</c:formatCode>
                <c:ptCount val="5"/>
                <c:pt idx="0">
                  <c:v>0.84099999999999997</c:v>
                </c:pt>
                <c:pt idx="1">
                  <c:v>0.59799999999999998</c:v>
                </c:pt>
                <c:pt idx="2">
                  <c:v>0.39500000000000002</c:v>
                </c:pt>
                <c:pt idx="3">
                  <c:v>0.46500000000000002</c:v>
                </c:pt>
                <c:pt idx="4">
                  <c:v>0.27200000000000002</c:v>
                </c:pt>
              </c:numCache>
            </c:numRef>
          </c:val>
          <c:extLst>
            <c:ext xmlns:c16="http://schemas.microsoft.com/office/drawing/2014/chart" uri="{C3380CC4-5D6E-409C-BE32-E72D297353CC}">
              <c16:uniqueId val="{00000001-45AC-4680-82EB-351741EA9245}"/>
            </c:ext>
          </c:extLst>
        </c:ser>
        <c:dLbls>
          <c:showLegendKey val="0"/>
          <c:showVal val="0"/>
          <c:showCatName val="0"/>
          <c:showSerName val="0"/>
          <c:showPercent val="0"/>
          <c:showBubbleSize val="0"/>
        </c:dLbls>
        <c:gapWidth val="219"/>
        <c:overlap val="-27"/>
        <c:axId val="527128336"/>
        <c:axId val="527104816"/>
      </c:barChart>
      <c:catAx>
        <c:axId val="52712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7104816"/>
        <c:crosses val="autoZero"/>
        <c:auto val="1"/>
        <c:lblAlgn val="ctr"/>
        <c:lblOffset val="100"/>
        <c:noMultiLvlLbl val="0"/>
      </c:catAx>
      <c:valAx>
        <c:axId val="5271048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712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B7-4914-9BFB-CA9652CFEB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8B7-4914-9BFB-CA9652CFEB77}"/>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'Births pie chart'!$M$1:$N$1</c:f>
              <c:strCache>
                <c:ptCount val="2"/>
                <c:pt idx="0">
                  <c:v>In-state Births</c:v>
                </c:pt>
                <c:pt idx="1">
                  <c:v>Out of state Births</c:v>
                </c:pt>
              </c:strCache>
            </c:strRef>
          </c:cat>
          <c:val>
            <c:numRef>
              <c:f>'Births pie chart'!$M$2:$N$2</c:f>
              <c:numCache>
                <c:formatCode>0.0%</c:formatCode>
                <c:ptCount val="2"/>
                <c:pt idx="0">
                  <c:v>0.81399999999999995</c:v>
                </c:pt>
                <c:pt idx="1">
                  <c:v>0.186</c:v>
                </c:pt>
              </c:numCache>
            </c:numRef>
          </c:val>
          <c:extLst>
            <c:ext xmlns:c16="http://schemas.microsoft.com/office/drawing/2014/chart" uri="{C3380CC4-5D6E-409C-BE32-E72D297353CC}">
              <c16:uniqueId val="{00000004-B8B7-4914-9BFB-CA9652CFEB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22-4317-B2A8-FFC40D49E4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22-4317-B2A8-FFC40D49E4C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22-4317-B2A8-FFC40D49E4C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22-4317-B2A8-FFC40D49E4C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'Births pie chart'!$C$1:$D$1</c:f>
              <c:strCache>
                <c:ptCount val="2"/>
                <c:pt idx="0">
                  <c:v>In-state Births</c:v>
                </c:pt>
                <c:pt idx="1">
                  <c:v>Out of state Births</c:v>
                </c:pt>
              </c:strCache>
            </c:strRef>
          </c:cat>
          <c:val>
            <c:numRef>
              <c:f>'Births pie chart'!$C$2:$D$2</c:f>
              <c:numCache>
                <c:formatCode>0.0%</c:formatCode>
                <c:ptCount val="2"/>
                <c:pt idx="0">
                  <c:v>0.871</c:v>
                </c:pt>
                <c:pt idx="1">
                  <c:v>0.129</c:v>
                </c:pt>
              </c:numCache>
            </c:numRef>
          </c:val>
          <c:extLst>
            <c:ext xmlns:c16="http://schemas.microsoft.com/office/drawing/2014/chart" uri="{C3380CC4-5D6E-409C-BE32-E72D297353CC}">
              <c16:uniqueId val="{00000004-9422-4317-B2A8-FFC40D49E4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15234644276655E-2"/>
          <c:y val="4.6329178622226679E-2"/>
          <c:w val="0.92125405812465655"/>
          <c:h val="0.8354329827255602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tx2"/>
                </a:solidFill>
                <a:prstDash val="solid"/>
                <a:tailEnd type="arrow"/>
              </a:ln>
              <a:effectLst/>
            </c:spPr>
            <c:trendlineType val="linear"/>
            <c:dispRSqr val="0"/>
            <c:dispEq val="0"/>
          </c:trendline>
          <c:cat>
            <c:numRef>
              <c:f>'Home Births'!$X$8:$X$31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'Home Births'!$Y$8:$Y$31</c:f>
              <c:numCache>
                <c:formatCode>General</c:formatCode>
                <c:ptCount val="24"/>
                <c:pt idx="0">
                  <c:v>43</c:v>
                </c:pt>
                <c:pt idx="1">
                  <c:v>52</c:v>
                </c:pt>
                <c:pt idx="2">
                  <c:v>33</c:v>
                </c:pt>
                <c:pt idx="3">
                  <c:v>45</c:v>
                </c:pt>
                <c:pt idx="4">
                  <c:v>52</c:v>
                </c:pt>
                <c:pt idx="5">
                  <c:v>52</c:v>
                </c:pt>
                <c:pt idx="6">
                  <c:v>64</c:v>
                </c:pt>
                <c:pt idx="7">
                  <c:v>78</c:v>
                </c:pt>
                <c:pt idx="8">
                  <c:v>66</c:v>
                </c:pt>
                <c:pt idx="9">
                  <c:v>78</c:v>
                </c:pt>
                <c:pt idx="10">
                  <c:v>106</c:v>
                </c:pt>
                <c:pt idx="11">
                  <c:v>122</c:v>
                </c:pt>
                <c:pt idx="12">
                  <c:v>133</c:v>
                </c:pt>
                <c:pt idx="13">
                  <c:v>119</c:v>
                </c:pt>
                <c:pt idx="14">
                  <c:v>135</c:v>
                </c:pt>
                <c:pt idx="15">
                  <c:v>142</c:v>
                </c:pt>
                <c:pt idx="16">
                  <c:v>106</c:v>
                </c:pt>
                <c:pt idx="17">
                  <c:v>130</c:v>
                </c:pt>
                <c:pt idx="18">
                  <c:v>131</c:v>
                </c:pt>
                <c:pt idx="19">
                  <c:v>121</c:v>
                </c:pt>
                <c:pt idx="20">
                  <c:v>137</c:v>
                </c:pt>
                <c:pt idx="21">
                  <c:v>210</c:v>
                </c:pt>
                <c:pt idx="22">
                  <c:v>220</c:v>
                </c:pt>
                <c:pt idx="23">
                  <c:v>222</c:v>
                </c:pt>
              </c:numCache>
            </c:numRef>
          </c:val>
          <c:extLst>
            <c:ext xmlns:c16="http://schemas.microsoft.com/office/drawing/2014/chart" uri="{C3380CC4-5D6E-409C-BE32-E72D297353CC}">
              <c16:uniqueId val="{00000000-57D6-4C64-BF06-3EDA78B516C1}"/>
            </c:ext>
          </c:extLst>
        </c:ser>
        <c:dLbls>
          <c:showLegendKey val="0"/>
          <c:showVal val="0"/>
          <c:showCatName val="0"/>
          <c:showSerName val="0"/>
          <c:showPercent val="0"/>
          <c:showBubbleSize val="0"/>
        </c:dLbls>
        <c:gapWidth val="219"/>
        <c:overlap val="-27"/>
        <c:axId val="968279199"/>
        <c:axId val="968279679"/>
      </c:barChart>
      <c:catAx>
        <c:axId val="968279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68279679"/>
        <c:crosses val="autoZero"/>
        <c:auto val="1"/>
        <c:lblAlgn val="ctr"/>
        <c:lblOffset val="100"/>
        <c:noMultiLvlLbl val="0"/>
      </c:catAx>
      <c:valAx>
        <c:axId val="968279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682791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'AGe percent'!$B$1</c:f>
              <c:strCache>
                <c:ptCount val="1"/>
                <c:pt idx="0">
                  <c:v>Percent Births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B0-4097-AEE1-8D72AF49DF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B0-4097-AEE1-8D72AF49DF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B0-4097-AEE1-8D72AF49DF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B0-4097-AEE1-8D72AF49DF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B0-4097-AEE1-8D72AF49DF5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B0-4097-AEE1-8D72AF49DF55}"/>
              </c:ext>
            </c:extLst>
          </c:dPt>
          <c:dLbls>
            <c:dLbl>
              <c:idx val="0"/>
              <c:layout>
                <c:manualLayout>
                  <c:x val="4.9157448639783087E-2"/>
                  <c:y val="3.2051882770447013E-3"/>
                </c:manualLayout>
              </c:layout>
              <c:tx>
                <c:rich>
                  <a:bodyPr/>
                  <a:lstStyle/>
                  <a:p>
                    <a:fld id="{FD320D63-1D74-4B73-B7D9-41C838DA9C8A}" type="VALUE">
                      <a:rPr lang="en-US" smtClean="0"/>
                      <a:pPr/>
                      <a:t>[VALUE]</a:t>
                    </a:fld>
                    <a:r>
                      <a:rPr lang="en-US" dirty="0"/>
                      <a:t> </a:t>
                    </a:r>
                  </a:p>
                  <a:p>
                    <a:r>
                      <a:rPr lang="en-US" sz="1600" dirty="0"/>
                      <a:t>under</a:t>
                    </a:r>
                    <a:r>
                      <a:rPr lang="en-US" sz="1600" baseline="0" dirty="0"/>
                      <a:t> </a:t>
                    </a:r>
                    <a:r>
                      <a:rPr lang="en-US" sz="1600" dirty="0"/>
                      <a:t>20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6B0-4097-AEE1-8D72AF49DF55}"/>
                </c:ext>
              </c:extLst>
            </c:dLbl>
            <c:dLbl>
              <c:idx val="1"/>
              <c:layout>
                <c:manualLayout>
                  <c:x val="-4.0248250218722657E-2"/>
                  <c:y val="0.12121875278047575"/>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bg2">
                            <a:lumMod val="10000"/>
                          </a:schemeClr>
                        </a:solidFill>
                        <a:latin typeface="+mn-lt"/>
                        <a:ea typeface="+mn-ea"/>
                        <a:cs typeface="+mn-cs"/>
                      </a:defRPr>
                    </a:pPr>
                    <a:fld id="{F4E3F0CD-7543-43D9-88DF-FDAC3C68764A}" type="VALUE">
                      <a:rPr lang="en-US" smtClean="0"/>
                      <a:pPr>
                        <a:defRPr sz="2000">
                          <a:solidFill>
                            <a:schemeClr val="bg2">
                              <a:lumMod val="10000"/>
                            </a:schemeClr>
                          </a:solidFill>
                        </a:defRPr>
                      </a:pPr>
                      <a:t>[VALUE]</a:t>
                    </a:fld>
                    <a:r>
                      <a:rPr lang="en-US" dirty="0"/>
                      <a:t> </a:t>
                    </a:r>
                  </a:p>
                  <a:p>
                    <a:pPr>
                      <a:defRPr sz="2000">
                        <a:solidFill>
                          <a:schemeClr val="bg2">
                            <a:lumMod val="10000"/>
                          </a:schemeClr>
                        </a:solidFill>
                      </a:defRPr>
                    </a:pPr>
                    <a:r>
                      <a:rPr lang="en-US" sz="1600" dirty="0"/>
                      <a:t>20-24</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9743061631184991"/>
                      <c:h val="0.17494142500480123"/>
                    </c:manualLayout>
                  </c15:layout>
                  <c15:dlblFieldTable/>
                  <c15:showDataLabelsRange val="0"/>
                </c:ext>
                <c:ext xmlns:c16="http://schemas.microsoft.com/office/drawing/2014/chart" uri="{C3380CC4-5D6E-409C-BE32-E72D297353CC}">
                  <c16:uniqueId val="{00000003-06B0-4097-AEE1-8D72AF49DF55}"/>
                </c:ext>
              </c:extLst>
            </c:dLbl>
            <c:dLbl>
              <c:idx val="2"/>
              <c:layout>
                <c:manualLayout>
                  <c:x val="9.669157674735103E-2"/>
                  <c:y val="-7.8479344162026541E-4"/>
                </c:manualLayout>
              </c:layout>
              <c:tx>
                <c:rich>
                  <a:bodyPr/>
                  <a:lstStyle/>
                  <a:p>
                    <a:fld id="{EABEADDB-398F-47C8-AEF5-A8831B649597}" type="VALUE">
                      <a:rPr lang="en-US" smtClean="0"/>
                      <a:pPr/>
                      <a:t>[VALUE]</a:t>
                    </a:fld>
                    <a:r>
                      <a:rPr lang="en-US" dirty="0"/>
                      <a:t> </a:t>
                    </a:r>
                  </a:p>
                  <a:p>
                    <a:r>
                      <a:rPr lang="en-US" sz="1600" dirty="0"/>
                      <a:t>25-29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6B0-4097-AEE1-8D72AF49DF55}"/>
                </c:ext>
              </c:extLst>
            </c:dLbl>
            <c:dLbl>
              <c:idx val="3"/>
              <c:layout>
                <c:manualLayout>
                  <c:x val="4.1395693593856324E-3"/>
                  <c:y val="3.6415935812901437E-2"/>
                </c:manualLayout>
              </c:layout>
              <c:tx>
                <c:rich>
                  <a:bodyPr/>
                  <a:lstStyle/>
                  <a:p>
                    <a:fld id="{0FFB82A8-BFE9-484E-B0C3-F9F032008322}" type="VALUE">
                      <a:rPr lang="en-US" sz="2000" smtClean="0"/>
                      <a:pPr/>
                      <a:t>[VALUE]</a:t>
                    </a:fld>
                    <a:r>
                      <a:rPr lang="en-US" sz="1600" dirty="0"/>
                      <a:t> </a:t>
                    </a:r>
                  </a:p>
                  <a:p>
                    <a:r>
                      <a:rPr lang="en-US" sz="1600" dirty="0"/>
                      <a:t>30-34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6B0-4097-AEE1-8D72AF49DF55}"/>
                </c:ext>
              </c:extLst>
            </c:dLbl>
            <c:dLbl>
              <c:idx val="4"/>
              <c:layout>
                <c:manualLayout>
                  <c:x val="7.2421502867697099E-5"/>
                  <c:y val="5.8931167807804989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bg2">
                            <a:lumMod val="10000"/>
                          </a:schemeClr>
                        </a:solidFill>
                        <a:latin typeface="+mn-lt"/>
                        <a:ea typeface="+mn-ea"/>
                        <a:cs typeface="+mn-cs"/>
                      </a:defRPr>
                    </a:pPr>
                    <a:fld id="{75CAA516-652A-49E4-8579-6A5618873392}" type="VALUE">
                      <a:rPr lang="en-US" smtClean="0"/>
                      <a:pPr>
                        <a:defRPr sz="2000">
                          <a:solidFill>
                            <a:schemeClr val="bg2">
                              <a:lumMod val="10000"/>
                            </a:schemeClr>
                          </a:solidFill>
                        </a:defRPr>
                      </a:pPr>
                      <a:t>[VALUE]</a:t>
                    </a:fld>
                    <a:r>
                      <a:rPr lang="en-US" dirty="0"/>
                      <a:t> </a:t>
                    </a:r>
                  </a:p>
                  <a:p>
                    <a:pPr>
                      <a:defRPr sz="2000">
                        <a:solidFill>
                          <a:schemeClr val="bg2">
                            <a:lumMod val="10000"/>
                          </a:schemeClr>
                        </a:solidFill>
                      </a:defRPr>
                    </a:pPr>
                    <a:r>
                      <a:rPr lang="en-US" sz="1600" dirty="0"/>
                      <a:t>35-39</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659728297851658"/>
                      <c:h val="0.15929815064730807"/>
                    </c:manualLayout>
                  </c15:layout>
                  <c15:dlblFieldTable/>
                  <c15:showDataLabelsRange val="0"/>
                </c:ext>
                <c:ext xmlns:c16="http://schemas.microsoft.com/office/drawing/2014/chart" uri="{C3380CC4-5D6E-409C-BE32-E72D297353CC}">
                  <c16:uniqueId val="{00000009-06B0-4097-AEE1-8D72AF49DF55}"/>
                </c:ext>
              </c:extLst>
            </c:dLbl>
            <c:dLbl>
              <c:idx val="5"/>
              <c:delete val="1"/>
              <c:extLst>
                <c:ext xmlns:c15="http://schemas.microsoft.com/office/drawing/2012/chart" uri="{CE6537A1-D6FC-4f65-9D91-7224C49458BB}"/>
                <c:ext xmlns:c16="http://schemas.microsoft.com/office/drawing/2014/chart" uri="{C3380CC4-5D6E-409C-BE32-E72D297353CC}">
                  <c16:uniqueId val="{0000000B-06B0-4097-AEE1-8D72AF49DF5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'AGe percent'!$A$2:$A$7</c:f>
              <c:strCache>
                <c:ptCount val="6"/>
                <c:pt idx="0">
                  <c:v>&lt;20</c:v>
                </c:pt>
                <c:pt idx="1">
                  <c:v>20-24</c:v>
                </c:pt>
                <c:pt idx="2">
                  <c:v>25-29</c:v>
                </c:pt>
                <c:pt idx="3">
                  <c:v>30-34</c:v>
                </c:pt>
                <c:pt idx="4">
                  <c:v>35-39</c:v>
                </c:pt>
                <c:pt idx="5">
                  <c:v>40+</c:v>
                </c:pt>
              </c:strCache>
            </c:strRef>
          </c:cat>
          <c:val>
            <c:numRef>
              <c:f>'AGe percent'!$B$2:$B$7</c:f>
              <c:numCache>
                <c:formatCode>0.0%</c:formatCode>
                <c:ptCount val="6"/>
                <c:pt idx="0">
                  <c:v>5.8999999999999997E-2</c:v>
                </c:pt>
                <c:pt idx="1">
                  <c:v>0.26900000000000002</c:v>
                </c:pt>
                <c:pt idx="2">
                  <c:v>0.31900000000000001</c:v>
                </c:pt>
                <c:pt idx="3">
                  <c:v>0.23100000000000001</c:v>
                </c:pt>
                <c:pt idx="4">
                  <c:v>9.7000000000000003E-2</c:v>
                </c:pt>
                <c:pt idx="5">
                  <c:v>2.4E-2</c:v>
                </c:pt>
              </c:numCache>
            </c:numRef>
          </c:val>
          <c:extLst>
            <c:ext xmlns:c16="http://schemas.microsoft.com/office/drawing/2014/chart" uri="{C3380CC4-5D6E-409C-BE32-E72D297353CC}">
              <c16:uniqueId val="{0000000C-06B0-4097-AEE1-8D72AF49DF5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33333333333333E-2"/>
          <c:y val="0.18097222222222226"/>
          <c:w val="0.93888888888888888"/>
          <c:h val="0.60027668416447943"/>
        </c:manualLayout>
      </c:layout>
      <c:ofPieChart>
        <c:ofPieType val="pie"/>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DF-4E66-BEF9-303C490A89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DF-4E66-BEF9-303C490A89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DF-4E66-BEF9-303C490A89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DF-4E66-BEF9-303C490A89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EDF-4E66-BEF9-303C490A8946}"/>
              </c:ext>
            </c:extLst>
          </c:dPt>
          <c:dPt>
            <c:idx val="5"/>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B-8EDF-4E66-BEF9-303C490A8946}"/>
              </c:ext>
            </c:extLst>
          </c:dPt>
          <c:dLbls>
            <c:dLbl>
              <c:idx val="0"/>
              <c:layout>
                <c:manualLayout>
                  <c:x val="6.0796329707850282E-2"/>
                  <c:y val="-0.1339973083386729"/>
                </c:manualLayout>
              </c:layout>
              <c:tx>
                <c:rich>
                  <a:bodyPr/>
                  <a:lstStyle/>
                  <a:p>
                    <a:fld id="{0330D911-2E39-4F87-8BC9-3656CBDD060E}" type="CATEGORYNAME">
                      <a:rPr lang="en-US" sz="1400"/>
                      <a:pPr/>
                      <a:t>[CATEGORY NAME]</a:t>
                    </a:fld>
                    <a:r>
                      <a:rPr lang="en-US" sz="1600" baseline="0" dirty="0"/>
                      <a:t>, </a:t>
                    </a:r>
                    <a:fld id="{9921805C-FAAF-418E-ADAD-B565FB1FB877}" type="VALUE">
                      <a:rPr lang="en-US" sz="2000" baseline="0"/>
                      <a:pPr/>
                      <a:t>[VALUE]</a:t>
                    </a:fld>
                    <a:endParaRPr lang="en-US" sz="1600" baseline="0" dirty="0"/>
                  </a:p>
                </c:rich>
              </c:tx>
              <c:showLegendKey val="0"/>
              <c:showVal val="1"/>
              <c:showCatName val="1"/>
              <c:showSerName val="0"/>
              <c:showPercent val="0"/>
              <c:showBubbleSize val="0"/>
              <c:extLst>
                <c:ext xmlns:c15="http://schemas.microsoft.com/office/drawing/2012/chart" uri="{CE6537A1-D6FC-4f65-9D91-7224C49458BB}">
                  <c15:layout>
                    <c:manualLayout>
                      <c:w val="0.27235112565070768"/>
                      <c:h val="0.19046372908115758"/>
                    </c:manualLayout>
                  </c15:layout>
                  <c15:dlblFieldTable/>
                  <c15:showDataLabelsRange val="0"/>
                </c:ext>
                <c:ext xmlns:c16="http://schemas.microsoft.com/office/drawing/2014/chart" uri="{C3380CC4-5D6E-409C-BE32-E72D297353CC}">
                  <c16:uniqueId val="{00000001-8EDF-4E66-BEF9-303C490A8946}"/>
                </c:ext>
              </c:extLst>
            </c:dLbl>
            <c:dLbl>
              <c:idx val="1"/>
              <c:layout>
                <c:manualLayout>
                  <c:x val="-6.9818225572626111E-2"/>
                  <c:y val="-1.3245303720421937E-3"/>
                </c:manualLayout>
              </c:layout>
              <c:tx>
                <c:rich>
                  <a:bodyPr/>
                  <a:lstStyle/>
                  <a:p>
                    <a:fld id="{604F87F8-C1EC-4ACC-BAAA-F14D21D9B1C7}" type="CATEGORYNAME">
                      <a:rPr lang="en-US" sz="1400"/>
                      <a:pPr/>
                      <a:t>[CATEGORY NAME]</a:t>
                    </a:fld>
                    <a:r>
                      <a:rPr lang="en-US" sz="1400" baseline="0" dirty="0"/>
                      <a:t>, </a:t>
                    </a:r>
                    <a:fld id="{A3C86539-9083-48EE-ABC2-CF088CB73846}" type="VALUE">
                      <a:rPr lang="en-US" sz="2000" baseline="0"/>
                      <a:pPr/>
                      <a:t>[VALUE]</a:t>
                    </a:fld>
                    <a:endParaRPr lang="en-US" sz="1400" baseline="0" dirty="0"/>
                  </a:p>
                </c:rich>
              </c:tx>
              <c:showLegendKey val="0"/>
              <c:showVal val="1"/>
              <c:showCatName val="1"/>
              <c:showSerName val="0"/>
              <c:showPercent val="0"/>
              <c:showBubbleSize val="0"/>
              <c:extLst>
                <c:ext xmlns:c15="http://schemas.microsoft.com/office/drawing/2012/chart" uri="{CE6537A1-D6FC-4f65-9D91-7224C49458BB}">
                  <c15:layout>
                    <c:manualLayout>
                      <c:w val="0.18270946690326215"/>
                      <c:h val="0.12284921393230333"/>
                    </c:manualLayout>
                  </c15:layout>
                  <c15:dlblFieldTable/>
                  <c15:showDataLabelsRange val="0"/>
                </c:ext>
                <c:ext xmlns:c16="http://schemas.microsoft.com/office/drawing/2014/chart" uri="{C3380CC4-5D6E-409C-BE32-E72D297353CC}">
                  <c16:uniqueId val="{00000003-8EDF-4E66-BEF9-303C490A8946}"/>
                </c:ext>
              </c:extLst>
            </c:dLbl>
            <c:dLbl>
              <c:idx val="2"/>
              <c:tx>
                <c:rich>
                  <a:bodyPr/>
                  <a:lstStyle/>
                  <a:p>
                    <a:fld id="{7D054241-B5EE-4B19-8DBA-793F397CDE8C}" type="CATEGORYNAME">
                      <a:rPr lang="en-US" sz="1200" smtClean="0">
                        <a:ln w="6350">
                          <a:noFill/>
                        </a:ln>
                        <a:solidFill>
                          <a:schemeClr val="tx1"/>
                        </a:solidFill>
                      </a:rPr>
                      <a:pPr/>
                      <a:t>[CATEGORY NAME]</a:t>
                    </a:fld>
                    <a:r>
                      <a:rPr lang="en-US" sz="1200" baseline="0" dirty="0">
                        <a:ln w="6350">
                          <a:noFill/>
                        </a:ln>
                        <a:solidFill>
                          <a:schemeClr val="tx1"/>
                        </a:solidFill>
                      </a:rPr>
                      <a:t>, </a:t>
                    </a:r>
                    <a:fld id="{0697578D-E5AA-4F64-A34B-F9CEF322027B}" type="VALUE">
                      <a:rPr lang="en-US" sz="2000" baseline="0">
                        <a:ln w="6350">
                          <a:noFill/>
                        </a:ln>
                        <a:solidFill>
                          <a:schemeClr val="tx1"/>
                        </a:solidFill>
                      </a:rPr>
                      <a:pPr/>
                      <a:t>[VALUE]</a:t>
                    </a:fld>
                    <a:endParaRPr lang="en-US" sz="1200" baseline="0" dirty="0">
                      <a:ln w="6350">
                        <a:noFill/>
                      </a:ln>
                      <a:solidFill>
                        <a:schemeClr val="tx1"/>
                      </a:solidFill>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EDF-4E66-BEF9-303C490A8946}"/>
                </c:ext>
              </c:extLst>
            </c:dLbl>
            <c:dLbl>
              <c:idx val="3"/>
              <c:tx>
                <c:rich>
                  <a:bodyPr/>
                  <a:lstStyle/>
                  <a:p>
                    <a:fld id="{C8CAB6FD-443D-4123-A7AC-B36C8C30414E}" type="CATEGORYNAME">
                      <a:rPr lang="en-US" sz="1400"/>
                      <a:pPr/>
                      <a:t>[CATEGORY NAME]</a:t>
                    </a:fld>
                    <a:r>
                      <a:rPr lang="en-US" sz="1400" baseline="0" dirty="0"/>
                      <a:t>, </a:t>
                    </a:r>
                    <a:fld id="{E2F947F7-0E17-42C9-B3E6-2AC230F9ED94}" type="VALUE">
                      <a:rPr lang="en-US" sz="1800" baseline="0"/>
                      <a:pPr/>
                      <a:t>[VALUE]</a:t>
                    </a:fld>
                    <a:endParaRPr lang="en-US" sz="1400"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EDF-4E66-BEF9-303C490A8946}"/>
                </c:ext>
              </c:extLst>
            </c:dLbl>
            <c:dLbl>
              <c:idx val="4"/>
              <c:delete val="1"/>
              <c:extLst>
                <c:ext xmlns:c15="http://schemas.microsoft.com/office/drawing/2012/chart" uri="{CE6537A1-D6FC-4f65-9D91-7224C49458BB}"/>
                <c:ext xmlns:c16="http://schemas.microsoft.com/office/drawing/2014/chart" uri="{C3380CC4-5D6E-409C-BE32-E72D297353CC}">
                  <c16:uniqueId val="{00000009-8EDF-4E66-BEF9-303C490A8946}"/>
                </c:ext>
              </c:extLst>
            </c:dLbl>
            <c:dLbl>
              <c:idx val="5"/>
              <c:layout>
                <c:manualLayout>
                  <c:x val="-1.6431440461581157E-2"/>
                  <c:y val="1.6441434196444279E-2"/>
                </c:manualLayout>
              </c:layout>
              <c:tx>
                <c:rich>
                  <a:bodyPr rot="0" spcFirstLastPara="1" vertOverflow="ellipsis" vert="horz" wrap="square" lIns="38100" tIns="19050" rIns="38100" bIns="19050" anchor="ctr" anchorCtr="1">
                    <a:noAutofit/>
                  </a:bodyPr>
                  <a:lstStyle/>
                  <a:p>
                    <a:pPr>
                      <a:defRPr sz="1800" b="1" i="0" u="none" strike="noStrike" kern="1200" baseline="0">
                        <a:ln w="6350">
                          <a:noFill/>
                        </a:ln>
                        <a:solidFill>
                          <a:schemeClr val="tx1"/>
                        </a:solidFill>
                        <a:latin typeface="+mn-lt"/>
                        <a:ea typeface="+mn-ea"/>
                        <a:cs typeface="+mn-cs"/>
                      </a:defRPr>
                    </a:pPr>
                    <a:fld id="{444C7A83-33A9-4471-8A3A-B58C991BC20B}" type="CATEGORYNAME">
                      <a:rPr lang="en-US" smtClean="0"/>
                      <a:pPr>
                        <a:defRPr sz="1800" b="1">
                          <a:ln w="6350">
                            <a:noFill/>
                          </a:ln>
                          <a:solidFill>
                            <a:schemeClr val="tx1"/>
                          </a:solidFill>
                        </a:defRPr>
                      </a:pPr>
                      <a:t>[CATEGORY NAME]</a:t>
                    </a:fld>
                    <a:r>
                      <a:rPr lang="en-US" dirty="0"/>
                      <a:t>, </a:t>
                    </a:r>
                    <a:r>
                      <a:rPr lang="en-US" sz="2000" dirty="0"/>
                      <a:t>10.6%</a:t>
                    </a: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ln w="6350">
                        <a:noFill/>
                      </a:ln>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2734366357725396"/>
                      <c:h val="0.15871977423429798"/>
                    </c:manualLayout>
                  </c15:layout>
                  <c15:dlblFieldTable/>
                  <c15:showDataLabelsRange val="0"/>
                </c:ext>
                <c:ext xmlns:c16="http://schemas.microsoft.com/office/drawing/2014/chart" uri="{C3380CC4-5D6E-409C-BE32-E72D297353CC}">
                  <c16:uniqueId val="{0000000B-8EDF-4E66-BEF9-303C490A894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ln w="6350">
                      <a:noFill/>
                    </a:ln>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'Race&amp; ethniciy'!$D$9:$D$13</c:f>
              <c:strCache>
                <c:ptCount val="5"/>
                <c:pt idx="0">
                  <c:v>White Non-Hispanic</c:v>
                </c:pt>
                <c:pt idx="1">
                  <c:v>Black Non-Hispanic</c:v>
                </c:pt>
                <c:pt idx="2">
                  <c:v>Other Non-Hispanic</c:v>
                </c:pt>
                <c:pt idx="3">
                  <c:v>Hispanic</c:v>
                </c:pt>
                <c:pt idx="4">
                  <c:v>Unknown</c:v>
                </c:pt>
              </c:strCache>
            </c:strRef>
          </c:cat>
          <c:val>
            <c:numRef>
              <c:f>'Race&amp; ethniciy'!$E$9:$E$13</c:f>
              <c:numCache>
                <c:formatCode>0.0%</c:formatCode>
                <c:ptCount val="5"/>
                <c:pt idx="0">
                  <c:v>0.89400000000000002</c:v>
                </c:pt>
                <c:pt idx="1">
                  <c:v>3.4000000000000002E-2</c:v>
                </c:pt>
                <c:pt idx="2">
                  <c:v>4.1000000000000002E-2</c:v>
                </c:pt>
                <c:pt idx="3">
                  <c:v>0.03</c:v>
                </c:pt>
                <c:pt idx="4">
                  <c:v>4.0000000000000001E-3</c:v>
                </c:pt>
              </c:numCache>
            </c:numRef>
          </c:val>
          <c:extLst>
            <c:ext xmlns:c16="http://schemas.microsoft.com/office/drawing/2014/chart" uri="{C3380CC4-5D6E-409C-BE32-E72D297353CC}">
              <c16:uniqueId val="{0000000C-8EDF-4E66-BEF9-303C490A8946}"/>
            </c:ext>
          </c:extLst>
        </c:ser>
        <c:dLbls>
          <c:showLegendKey val="0"/>
          <c:showVal val="0"/>
          <c:showCatName val="0"/>
          <c:showSerName val="0"/>
          <c:showPercent val="0"/>
          <c:showBubbleSize val="0"/>
          <c:showLeaderLines val="1"/>
        </c:dLbls>
        <c:gapWidth val="150"/>
        <c:splitType val="pos"/>
        <c:splitPos val="4"/>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47AE24-35ED-41E3-ABD7-390EBFECDAA3}" type="doc">
      <dgm:prSet loTypeId="urn:microsoft.com/office/officeart/2005/8/layout/radial1" loCatId="relationship" qsTypeId="urn:microsoft.com/office/officeart/2005/8/quickstyle/simple2" qsCatId="simple" csTypeId="urn:microsoft.com/office/officeart/2005/8/colors/colorful4" csCatId="colorful" phldr="1"/>
      <dgm:spPr/>
      <dgm:t>
        <a:bodyPr/>
        <a:lstStyle/>
        <a:p>
          <a:endParaRPr lang="en-US"/>
        </a:p>
      </dgm:t>
    </dgm:pt>
    <dgm:pt modelId="{A1762A58-150D-4137-BD31-E3FD681EF771}" type="pres">
      <dgm:prSet presAssocID="{B847AE24-35ED-41E3-ABD7-390EBFECDAA3}" presName="cycle" presStyleCnt="0">
        <dgm:presLayoutVars>
          <dgm:chMax val="1"/>
          <dgm:dir/>
          <dgm:animLvl val="ctr"/>
          <dgm:resizeHandles val="exact"/>
        </dgm:presLayoutVars>
      </dgm:prSet>
      <dgm:spPr/>
    </dgm:pt>
  </dgm:ptLst>
  <dgm:cxnLst>
    <dgm:cxn modelId="{217755D7-3A33-4B7A-974C-1696249513D4}" type="presOf" srcId="{B847AE24-35ED-41E3-ABD7-390EBFECDAA3}" destId="{A1762A58-150D-4137-BD31-E3FD681EF771}" srcOrd="0" destOrd="0" presId="urn:microsoft.com/office/officeart/2005/8/layout/radial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drawing4.xml.rels><?xml version="1.0" encoding="UTF-8" standalone="yes"?>
<Relationships xmlns="http://schemas.openxmlformats.org/package/2006/relationships"><Relationship Id="rId1" Type="http://schemas.openxmlformats.org/officeDocument/2006/relationships/image" Target="../media/image4.png"/></Relationships>
</file>

<file path=ppt/drawings/_rels/drawing5.xml.rels><?xml version="1.0" encoding="UTF-8" standalone="yes"?>
<Relationships xmlns="http://schemas.openxmlformats.org/package/2006/relationships"><Relationship Id="rId1" Type="http://schemas.openxmlformats.org/officeDocument/2006/relationships/image" Target="../media/image4.png"/></Relationships>
</file>

<file path=ppt/drawings/drawing1.xml><?xml version="1.0" encoding="utf-8"?>
<c:userShapes xmlns:c="http://schemas.openxmlformats.org/drawingml/2006/chart">
  <cdr:relSizeAnchor xmlns:cdr="http://schemas.openxmlformats.org/drawingml/2006/chartDrawing">
    <cdr:from>
      <cdr:x>0.01464</cdr:x>
      <cdr:y>0</cdr:y>
    </cdr:from>
    <cdr:to>
      <cdr:x>1</cdr:x>
      <cdr:y>0.07326</cdr:y>
    </cdr:to>
    <cdr:pic>
      <cdr:nvPicPr>
        <cdr:cNvPr id="2" name="chart">
          <a:extLst xmlns:a="http://schemas.openxmlformats.org/drawingml/2006/main">
            <a:ext uri="{FF2B5EF4-FFF2-40B4-BE49-F238E27FC236}">
              <a16:creationId xmlns:a16="http://schemas.microsoft.com/office/drawing/2014/main" id="{D165C681-4E95-EFF0-6244-4A9962B3291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9155" y="-5661216"/>
          <a:ext cx="3981033" cy="27434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0.61257</cdr:x>
      <cdr:y>0.88233</cdr:y>
    </cdr:from>
    <cdr:to>
      <cdr:x>1</cdr:x>
      <cdr:y>1</cdr:y>
    </cdr:to>
    <cdr:sp macro="" textlink="">
      <cdr:nvSpPr>
        <cdr:cNvPr id="2" name="TextBox 1">
          <a:extLst xmlns:a="http://schemas.openxmlformats.org/drawingml/2006/main">
            <a:ext uri="{FF2B5EF4-FFF2-40B4-BE49-F238E27FC236}">
              <a16:creationId xmlns:a16="http://schemas.microsoft.com/office/drawing/2014/main" id="{A4FBA02A-925F-1A91-746C-3931332D12BC}"/>
            </a:ext>
          </a:extLst>
        </cdr:cNvPr>
        <cdr:cNvSpPr txBox="1"/>
      </cdr:nvSpPr>
      <cdr:spPr>
        <a:xfrm xmlns:a="http://schemas.openxmlformats.org/drawingml/2006/main">
          <a:off x="3709762" y="3722253"/>
          <a:ext cx="1771048" cy="4723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0.40994</cdr:x>
      <cdr:y>0</cdr:y>
    </cdr:from>
    <cdr:to>
      <cdr:x>0.56316</cdr:x>
      <cdr:y>0.2</cdr:y>
    </cdr:to>
    <cdr:sp macro="" textlink="">
      <cdr:nvSpPr>
        <cdr:cNvPr id="2" name="TextBox 1">
          <a:extLst xmlns:a="http://schemas.openxmlformats.org/drawingml/2006/main">
            <a:ext uri="{FF2B5EF4-FFF2-40B4-BE49-F238E27FC236}">
              <a16:creationId xmlns:a16="http://schemas.microsoft.com/office/drawing/2014/main" id="{47D069FA-4F98-5C5C-CA01-0AD529503D80}"/>
            </a:ext>
          </a:extLst>
        </cdr:cNvPr>
        <cdr:cNvSpPr txBox="1"/>
      </cdr:nvSpPr>
      <cdr:spPr>
        <a:xfrm xmlns:a="http://schemas.openxmlformats.org/drawingml/2006/main">
          <a:off x="3373653" y="-1655545"/>
          <a:ext cx="1260909" cy="7507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0.01494</cdr:x>
      <cdr:y>0.94567</cdr:y>
    </cdr:from>
    <cdr:to>
      <cdr:x>0.47875</cdr:x>
      <cdr:y>1</cdr:y>
    </cdr:to>
    <cdr:pic>
      <cdr:nvPicPr>
        <cdr:cNvPr id="2" name="chart">
          <a:extLst xmlns:a="http://schemas.openxmlformats.org/drawingml/2006/main">
            <a:ext uri="{FF2B5EF4-FFF2-40B4-BE49-F238E27FC236}">
              <a16:creationId xmlns:a16="http://schemas.microsoft.com/office/drawing/2014/main" id="{0390D060-8005-73D1-EEB9-F331B315064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5502" y="4350918"/>
          <a:ext cx="3584759" cy="249958"/>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0.04266</cdr:x>
      <cdr:y>0.92916</cdr:y>
    </cdr:from>
    <cdr:to>
      <cdr:x>0.45461</cdr:x>
      <cdr:y>0.97197</cdr:y>
    </cdr:to>
    <cdr:pic>
      <cdr:nvPicPr>
        <cdr:cNvPr id="2" name="chart">
          <a:extLst xmlns:a="http://schemas.openxmlformats.org/drawingml/2006/main">
            <a:ext uri="{FF2B5EF4-FFF2-40B4-BE49-F238E27FC236}">
              <a16:creationId xmlns:a16="http://schemas.microsoft.com/office/drawing/2014/main" id="{D299748F-2A8B-81CB-A40E-DFAA06DC161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71202" y="5424585"/>
          <a:ext cx="3584759" cy="249958"/>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1</cdr:x>
      <cdr:y>0.13967</cdr:y>
    </cdr:to>
    <cdr:sp macro="" textlink="">
      <cdr:nvSpPr>
        <cdr:cNvPr id="2" name="Title 1">
          <a:extLst xmlns:a="http://schemas.openxmlformats.org/drawingml/2006/main">
            <a:ext uri="{FF2B5EF4-FFF2-40B4-BE49-F238E27FC236}">
              <a16:creationId xmlns:a16="http://schemas.microsoft.com/office/drawing/2014/main" id="{A87E43A5-F17F-4C60-A36F-F5BA71052980}"/>
            </a:ext>
          </a:extLst>
        </cdr:cNvPr>
        <cdr:cNvSpPr>
          <a:spLocks xmlns:a="http://schemas.openxmlformats.org/drawingml/2006/main" noGrp="1"/>
        </cdr:cNvSpPr>
      </cdr:nvSpPr>
      <cdr:spPr>
        <a:xfrm xmlns:a="http://schemas.openxmlformats.org/drawingml/2006/main">
          <a:off x="-255679" y="-234258"/>
          <a:ext cx="8572500" cy="786684"/>
        </a:xfrm>
        <a:prstGeom xmlns:a="http://schemas.openxmlformats.org/drawingml/2006/main" prst="rect">
          <a:avLst/>
        </a:prstGeom>
      </cdr:spPr>
      <cdr:txBody>
        <a:bodyPr xmlns:a="http://schemas.openxmlformats.org/drawingml/2006/main" vert="horz" lIns="91440" tIns="45720" rIns="91440" bIns="45720" rtlCol="0" anchor="ctr">
          <a:normAutofit fontScale="90000"/>
        </a:bodyPr>
        <a:lstStyle xmlns:a="http://schemas.openxmlformats.org/drawingml/2006/main">
          <a:lvl1pPr algn="l" defTabSz="457200" rtl="0" eaLnBrk="1" latinLnBrk="0" hangingPunct="1">
            <a:spcBef>
              <a:spcPct val="0"/>
            </a:spcBef>
            <a:buNone/>
            <a:defRPr sz="4400" b="1" i="0" kern="1200">
              <a:solidFill>
                <a:schemeClr val="tx2"/>
              </a:solidFill>
              <a:latin typeface="Myriad Pro"/>
              <a:ea typeface="+mj-ea"/>
              <a:cs typeface="Myriad Pro"/>
            </a:defRPr>
          </a:lvl1pPr>
        </a:lstStyle>
        <a:p xmlns:a="http://schemas.openxmlformats.org/drawingml/2006/main">
          <a:pPr algn="ctr"/>
          <a:r>
            <a:rPr lang="en-US" sz="2000" dirty="0"/>
            <a:t>WV Resident Births, 2011-2020</a:t>
          </a:r>
        </a:p>
      </cdr:txBody>
    </cdr:sp>
  </cdr:relSizeAnchor>
  <cdr:relSizeAnchor xmlns:cdr="http://schemas.openxmlformats.org/drawingml/2006/chartDrawing">
    <cdr:from>
      <cdr:x>0.84497</cdr:x>
      <cdr:y>0.58498</cdr:y>
    </cdr:from>
    <cdr:to>
      <cdr:x>0.98889</cdr:x>
      <cdr:y>0.65055</cdr:y>
    </cdr:to>
    <cdr:sp macro="" textlink="">
      <cdr:nvSpPr>
        <cdr:cNvPr id="3" name="TextBox 2">
          <a:extLst xmlns:a="http://schemas.openxmlformats.org/drawingml/2006/main">
            <a:ext uri="{FF2B5EF4-FFF2-40B4-BE49-F238E27FC236}">
              <a16:creationId xmlns:a16="http://schemas.microsoft.com/office/drawing/2014/main" id="{D36C607B-9A9E-A235-E8CC-355E4CA172C9}"/>
            </a:ext>
          </a:extLst>
        </cdr:cNvPr>
        <cdr:cNvSpPr txBox="1"/>
      </cdr:nvSpPr>
      <cdr:spPr>
        <a:xfrm xmlns:a="http://schemas.openxmlformats.org/drawingml/2006/main">
          <a:off x="7243498" y="3294851"/>
          <a:ext cx="1233752" cy="369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chemeClr val="accent3"/>
              </a:solidFill>
            </a:rPr>
            <a:t>WV VLBW</a:t>
          </a:r>
        </a:p>
      </cdr:txBody>
    </cdr:sp>
  </cdr:relSizeAnchor>
  <cdr:relSizeAnchor xmlns:cdr="http://schemas.openxmlformats.org/drawingml/2006/chartDrawing">
    <cdr:from>
      <cdr:x>0.68407</cdr:x>
      <cdr:y>0.47335</cdr:y>
    </cdr:from>
    <cdr:to>
      <cdr:x>1</cdr:x>
      <cdr:y>0.53893</cdr:y>
    </cdr:to>
    <cdr:sp macro="" textlink="">
      <cdr:nvSpPr>
        <cdr:cNvPr id="4" name="TextBox 3">
          <a:extLst xmlns:a="http://schemas.openxmlformats.org/drawingml/2006/main">
            <a:ext uri="{FF2B5EF4-FFF2-40B4-BE49-F238E27FC236}">
              <a16:creationId xmlns:a16="http://schemas.microsoft.com/office/drawing/2014/main" id="{1FB2E52A-CB67-956E-46A5-B4D92B8EA3F8}"/>
            </a:ext>
          </a:extLst>
        </cdr:cNvPr>
        <cdr:cNvSpPr txBox="1"/>
      </cdr:nvSpPr>
      <cdr:spPr>
        <a:xfrm xmlns:a="http://schemas.openxmlformats.org/drawingml/2006/main">
          <a:off x="3354782" y="2666093"/>
          <a:ext cx="1549368" cy="3693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0.48307</cdr:x>
      <cdr:y>0.29132</cdr:y>
    </cdr:from>
    <cdr:to>
      <cdr:x>0.57292</cdr:x>
      <cdr:y>0.29132</cdr:y>
    </cdr:to>
    <cdr:cxnSp macro="">
      <cdr:nvCxnSpPr>
        <cdr:cNvPr id="3" name="Straight Connector 2">
          <a:extLst xmlns:a="http://schemas.openxmlformats.org/drawingml/2006/main">
            <a:ext uri="{FF2B5EF4-FFF2-40B4-BE49-F238E27FC236}">
              <a16:creationId xmlns:a16="http://schemas.microsoft.com/office/drawing/2014/main" id="{1B9014CD-50F0-BB13-EBFF-B8DE0CF69E8C}"/>
            </a:ext>
          </a:extLst>
        </cdr:cNvPr>
        <cdr:cNvCxnSpPr/>
      </cdr:nvCxnSpPr>
      <cdr:spPr>
        <a:xfrm xmlns:a="http://schemas.openxmlformats.org/drawingml/2006/main">
          <a:off x="4038601" y="1132114"/>
          <a:ext cx="751114" cy="0"/>
        </a:xfrm>
        <a:prstGeom xmlns:a="http://schemas.openxmlformats.org/drawingml/2006/main" prst="line">
          <a:avLst/>
        </a:prstGeom>
        <a:ln xmlns:a="http://schemas.openxmlformats.org/drawingml/2006/main">
          <a:solidFill>
            <a:srgbClr val="FF0000"/>
          </a:solidFill>
        </a:ln>
      </cdr:spPr>
      <cdr:style>
        <a:lnRef xmlns:a="http://schemas.openxmlformats.org/drawingml/2006/main" idx="2">
          <a:schemeClr val="accent5"/>
        </a:lnRef>
        <a:fillRef xmlns:a="http://schemas.openxmlformats.org/drawingml/2006/main" idx="0">
          <a:schemeClr val="accent5"/>
        </a:fillRef>
        <a:effectRef xmlns:a="http://schemas.openxmlformats.org/drawingml/2006/main" idx="1">
          <a:schemeClr val="accent5"/>
        </a:effectRef>
        <a:fontRef xmlns:a="http://schemas.openxmlformats.org/drawingml/2006/main" idx="minor">
          <a:schemeClr val="tx1"/>
        </a:fontRef>
      </cdr:style>
    </cdr:cxnSp>
  </cdr:relSizeAnchor>
  <cdr:relSizeAnchor xmlns:cdr="http://schemas.openxmlformats.org/drawingml/2006/chartDrawing">
    <cdr:from>
      <cdr:x>0.87326</cdr:x>
      <cdr:y>0.43884</cdr:y>
    </cdr:from>
    <cdr:to>
      <cdr:x>0.96311</cdr:x>
      <cdr:y>0.43884</cdr:y>
    </cdr:to>
    <cdr:cxnSp macro="">
      <cdr:nvCxnSpPr>
        <cdr:cNvPr id="6" name="Straight Connector 5">
          <a:extLst xmlns:a="http://schemas.openxmlformats.org/drawingml/2006/main">
            <a:ext uri="{FF2B5EF4-FFF2-40B4-BE49-F238E27FC236}">
              <a16:creationId xmlns:a16="http://schemas.microsoft.com/office/drawing/2014/main" id="{079A25FB-49EB-E64C-3F52-CDFCF2DAC70D}"/>
            </a:ext>
          </a:extLst>
        </cdr:cNvPr>
        <cdr:cNvCxnSpPr/>
      </cdr:nvCxnSpPr>
      <cdr:spPr>
        <a:xfrm xmlns:a="http://schemas.openxmlformats.org/drawingml/2006/main">
          <a:off x="7300687" y="1705428"/>
          <a:ext cx="751114" cy="0"/>
        </a:xfrm>
        <a:prstGeom xmlns:a="http://schemas.openxmlformats.org/drawingml/2006/main" prst="line">
          <a:avLst/>
        </a:prstGeom>
        <a:ln xmlns:a="http://schemas.openxmlformats.org/drawingml/2006/main">
          <a:solidFill>
            <a:srgbClr val="FF0000"/>
          </a:solidFill>
        </a:ln>
      </cdr:spPr>
      <cdr:style>
        <a:lnRef xmlns:a="http://schemas.openxmlformats.org/drawingml/2006/main" idx="2">
          <a:schemeClr val="accent5"/>
        </a:lnRef>
        <a:fillRef xmlns:a="http://schemas.openxmlformats.org/drawingml/2006/main" idx="0">
          <a:schemeClr val="accent5"/>
        </a:fillRef>
        <a:effectRef xmlns:a="http://schemas.openxmlformats.org/drawingml/2006/main" idx="1">
          <a:schemeClr val="accent5"/>
        </a:effectRef>
        <a:fontRef xmlns:a="http://schemas.openxmlformats.org/drawingml/2006/main" idx="minor">
          <a:schemeClr val="tx1"/>
        </a:fontRef>
      </cdr:style>
    </cdr:cxnSp>
  </cdr:relSizeAnchor>
  <cdr:relSizeAnchor xmlns:cdr="http://schemas.openxmlformats.org/drawingml/2006/chartDrawing">
    <cdr:from>
      <cdr:x>0.48177</cdr:x>
      <cdr:y>0.12605</cdr:y>
    </cdr:from>
    <cdr:to>
      <cdr:x>0.57422</cdr:x>
      <cdr:y>0.27731</cdr:y>
    </cdr:to>
    <cdr:sp macro="" textlink="">
      <cdr:nvSpPr>
        <cdr:cNvPr id="7" name="TextBox 6">
          <a:extLst xmlns:a="http://schemas.openxmlformats.org/drawingml/2006/main">
            <a:ext uri="{FF2B5EF4-FFF2-40B4-BE49-F238E27FC236}">
              <a16:creationId xmlns:a16="http://schemas.microsoft.com/office/drawing/2014/main" id="{2F4E2EDC-176A-1314-DF69-B5A54C9B1C98}"/>
            </a:ext>
          </a:extLst>
        </cdr:cNvPr>
        <cdr:cNvSpPr txBox="1"/>
      </cdr:nvSpPr>
      <cdr:spPr>
        <a:xfrm xmlns:a="http://schemas.openxmlformats.org/drawingml/2006/main">
          <a:off x="4027716" y="489856"/>
          <a:ext cx="772885" cy="5878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solidFill>
                <a:srgbClr val="FF0000"/>
              </a:solidFill>
            </a:rPr>
            <a:t>Target: 54.1%</a:t>
          </a:r>
        </a:p>
      </cdr:txBody>
    </cdr:sp>
  </cdr:relSizeAnchor>
  <cdr:relSizeAnchor xmlns:cdr="http://schemas.openxmlformats.org/drawingml/2006/chartDrawing">
    <cdr:from>
      <cdr:x>0.86849</cdr:x>
      <cdr:y>0.27731</cdr:y>
    </cdr:from>
    <cdr:to>
      <cdr:x>0.96615</cdr:x>
      <cdr:y>0.42857</cdr:y>
    </cdr:to>
    <cdr:sp macro="" textlink="">
      <cdr:nvSpPr>
        <cdr:cNvPr id="9" name="TextBox 8">
          <a:extLst xmlns:a="http://schemas.openxmlformats.org/drawingml/2006/main">
            <a:ext uri="{FF2B5EF4-FFF2-40B4-BE49-F238E27FC236}">
              <a16:creationId xmlns:a16="http://schemas.microsoft.com/office/drawing/2014/main" id="{31C08FC8-2CCE-5946-7410-10F53AF4EF32}"/>
            </a:ext>
          </a:extLst>
        </cdr:cNvPr>
        <cdr:cNvSpPr txBox="1"/>
      </cdr:nvSpPr>
      <cdr:spPr>
        <a:xfrm xmlns:a="http://schemas.openxmlformats.org/drawingml/2006/main">
          <a:off x="7260772" y="1077686"/>
          <a:ext cx="816428" cy="5878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solidFill>
                <a:srgbClr val="FF0000"/>
              </a:solidFill>
            </a:rPr>
            <a:t>Target:</a:t>
          </a:r>
        </a:p>
        <a:p xmlns:a="http://schemas.openxmlformats.org/drawingml/2006/main">
          <a:pPr algn="ctr"/>
          <a:r>
            <a:rPr lang="en-US" sz="1600" dirty="0">
              <a:solidFill>
                <a:srgbClr val="FF0000"/>
              </a:solidFill>
            </a:rPr>
            <a:t>42.4%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62FD3959-E2FB-D749-BF55-C3EB6C51714C}" type="datetimeFigureOut">
              <a:rPr lang="en-US" smtClean="0"/>
              <a:t>10/21/2024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6" tIns="46583" rIns="93166" bIns="46583" rtlCol="0" anchor="b"/>
          <a:lstStyle>
            <a:lvl1pPr algn="r">
              <a:defRPr sz="1200"/>
            </a:lvl1pPr>
          </a:lstStyle>
          <a:p>
            <a:fld id="{F16366AF-3A51-B044-9594-E9302EB39C9A}" type="slidenum">
              <a:rPr lang="en-US" smtClean="0"/>
              <a:t>‹#›</a:t>
            </a:fld>
            <a:endParaRPr lang="en-US"/>
          </a:p>
        </p:txBody>
      </p:sp>
    </p:spTree>
    <p:extLst>
      <p:ext uri="{BB962C8B-B14F-4D97-AF65-F5344CB8AC3E}">
        <p14:creationId xmlns:p14="http://schemas.microsoft.com/office/powerpoint/2010/main" val="34921918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2013-2023 we have had a decline in births that mirrors the decline in WV resident births. The number of out of state resident births has remained fairly stable. The number of total births has fallen by 17% and the total number of WV resident births in state have declined by 22%</a:t>
            </a:r>
          </a:p>
        </p:txBody>
      </p:sp>
      <p:sp>
        <p:nvSpPr>
          <p:cNvPr id="4" name="Slide Number Placeholder 3"/>
          <p:cNvSpPr>
            <a:spLocks noGrp="1"/>
          </p:cNvSpPr>
          <p:nvPr>
            <p:ph type="sldNum" sz="quarter" idx="5"/>
          </p:nvPr>
        </p:nvSpPr>
        <p:spPr/>
        <p:txBody>
          <a:bodyPr/>
          <a:lstStyle/>
          <a:p>
            <a:fld id="{F16366AF-3A51-B044-9594-E9302EB39C9A}" type="slidenum">
              <a:rPr lang="en-US" smtClean="0"/>
              <a:t>2</a:t>
            </a:fld>
            <a:endParaRPr lang="en-US"/>
          </a:p>
        </p:txBody>
      </p:sp>
    </p:spTree>
    <p:extLst>
      <p:ext uri="{BB962C8B-B14F-4D97-AF65-F5344CB8AC3E}">
        <p14:creationId xmlns:p14="http://schemas.microsoft.com/office/powerpoint/2010/main" val="3762988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AB9C-B564-3CD3-59A7-A6E06E1A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7A77E-BDBC-1B02-D48E-853EB15BA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1BC8-2CC2-91D0-CD56-D0E0E9BF3E3C}"/>
              </a:ext>
            </a:extLst>
          </p:cNvPr>
          <p:cNvSpPr>
            <a:spLocks noGrp="1"/>
          </p:cNvSpPr>
          <p:nvPr>
            <p:ph type="body" idx="1"/>
          </p:nvPr>
        </p:nvSpPr>
        <p:spPr/>
        <p:txBody>
          <a:bodyPr/>
          <a:lstStyle/>
          <a:p>
            <a:r>
              <a:rPr lang="en-US" dirty="0"/>
              <a:t>Year 2022 is latest year available for data across the board. The lower the number/ the higher the rank the worse it is.</a:t>
            </a:r>
          </a:p>
          <a:p>
            <a:r>
              <a:rPr lang="en-US" dirty="0"/>
              <a:t>Discuss how we have more work to do with preterm births and infant mortality.</a:t>
            </a:r>
          </a:p>
          <a:p>
            <a:endParaRPr lang="en-US" dirty="0"/>
          </a:p>
          <a:p>
            <a:r>
              <a:rPr lang="en-US" dirty="0"/>
              <a:t>Cesarean is for ALL births.</a:t>
            </a:r>
          </a:p>
        </p:txBody>
      </p:sp>
      <p:sp>
        <p:nvSpPr>
          <p:cNvPr id="4" name="Slide Number Placeholder 3">
            <a:extLst>
              <a:ext uri="{FF2B5EF4-FFF2-40B4-BE49-F238E27FC236}">
                <a16:creationId xmlns:a16="http://schemas.microsoft.com/office/drawing/2014/main" id="{9E90CEDA-FFFF-8D64-E6D1-71821B98CB46}"/>
              </a:ext>
            </a:extLst>
          </p:cNvPr>
          <p:cNvSpPr>
            <a:spLocks noGrp="1"/>
          </p:cNvSpPr>
          <p:nvPr>
            <p:ph type="sldNum" sz="quarter" idx="5"/>
          </p:nvPr>
        </p:nvSpPr>
        <p:spPr/>
        <p:txBody>
          <a:bodyPr/>
          <a:lstStyle/>
          <a:p>
            <a:fld id="{F16366AF-3A51-B044-9594-E9302EB39C9A}" type="slidenum">
              <a:rPr lang="en-US" smtClean="0"/>
              <a:t>13</a:t>
            </a:fld>
            <a:endParaRPr lang="en-US"/>
          </a:p>
        </p:txBody>
      </p:sp>
    </p:spTree>
    <p:extLst>
      <p:ext uri="{BB962C8B-B14F-4D97-AF65-F5344CB8AC3E}">
        <p14:creationId xmlns:p14="http://schemas.microsoft.com/office/powerpoint/2010/main" val="2494019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WV is consistently above the national prematurity rates, and while both are trending upwards, WV’s is rising faster</a:t>
            </a:r>
          </a:p>
        </p:txBody>
      </p:sp>
      <p:sp>
        <p:nvSpPr>
          <p:cNvPr id="4" name="Slide Number Placeholder 3"/>
          <p:cNvSpPr>
            <a:spLocks noGrp="1"/>
          </p:cNvSpPr>
          <p:nvPr>
            <p:ph type="sldNum" sz="quarter" idx="5"/>
          </p:nvPr>
        </p:nvSpPr>
        <p:spPr/>
        <p:txBody>
          <a:bodyPr/>
          <a:lstStyle/>
          <a:p>
            <a:fld id="{F16366AF-3A51-B044-9594-E9302EB39C9A}" type="slidenum">
              <a:rPr lang="en-US" smtClean="0"/>
              <a:t>14</a:t>
            </a:fld>
            <a:endParaRPr lang="en-US"/>
          </a:p>
        </p:txBody>
      </p:sp>
    </p:spTree>
    <p:extLst>
      <p:ext uri="{BB962C8B-B14F-4D97-AF65-F5344CB8AC3E}">
        <p14:creationId xmlns:p14="http://schemas.microsoft.com/office/powerpoint/2010/main" val="2026739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AB9C-B564-3CD3-59A7-A6E06E1A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7A77E-BDBC-1B02-D48E-853EB15BA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1BC8-2CC2-91D0-CD56-D0E0E9BF3E3C}"/>
              </a:ext>
            </a:extLst>
          </p:cNvPr>
          <p:cNvSpPr>
            <a:spLocks noGrp="1"/>
          </p:cNvSpPr>
          <p:nvPr>
            <p:ph type="body" idx="1"/>
          </p:nvPr>
        </p:nvSpPr>
        <p:spPr/>
        <p:txBody>
          <a:bodyPr/>
          <a:lstStyle/>
          <a:p>
            <a:r>
              <a:rPr lang="en-US" dirty="0"/>
              <a:t>Year 2022 is latest year available for data across the board. The lower the number/ the higher the rank the worse it is.</a:t>
            </a:r>
          </a:p>
          <a:p>
            <a:r>
              <a:rPr lang="en-US" dirty="0"/>
              <a:t>Discuss how we have more work to do with preterm births and infant mortality.</a:t>
            </a:r>
          </a:p>
          <a:p>
            <a:endParaRPr lang="en-US" dirty="0"/>
          </a:p>
          <a:p>
            <a:r>
              <a:rPr lang="en-US" dirty="0"/>
              <a:t>Cesarean is for ALL births.</a:t>
            </a:r>
          </a:p>
        </p:txBody>
      </p:sp>
      <p:sp>
        <p:nvSpPr>
          <p:cNvPr id="4" name="Slide Number Placeholder 3">
            <a:extLst>
              <a:ext uri="{FF2B5EF4-FFF2-40B4-BE49-F238E27FC236}">
                <a16:creationId xmlns:a16="http://schemas.microsoft.com/office/drawing/2014/main" id="{9E90CEDA-FFFF-8D64-E6D1-71821B98CB46}"/>
              </a:ext>
            </a:extLst>
          </p:cNvPr>
          <p:cNvSpPr>
            <a:spLocks noGrp="1"/>
          </p:cNvSpPr>
          <p:nvPr>
            <p:ph type="sldNum" sz="quarter" idx="5"/>
          </p:nvPr>
        </p:nvSpPr>
        <p:spPr/>
        <p:txBody>
          <a:bodyPr/>
          <a:lstStyle/>
          <a:p>
            <a:fld id="{F16366AF-3A51-B044-9594-E9302EB39C9A}" type="slidenum">
              <a:rPr lang="en-US" smtClean="0"/>
              <a:t>16</a:t>
            </a:fld>
            <a:endParaRPr lang="en-US"/>
          </a:p>
        </p:txBody>
      </p:sp>
    </p:spTree>
    <p:extLst>
      <p:ext uri="{BB962C8B-B14F-4D97-AF65-F5344CB8AC3E}">
        <p14:creationId xmlns:p14="http://schemas.microsoft.com/office/powerpoint/2010/main" val="3230235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WV ranking vs US. Some years WV was even below national average.</a:t>
            </a:r>
          </a:p>
          <a:p>
            <a:r>
              <a:rPr lang="en-US" dirty="0"/>
              <a:t>Death rate per 1,000 live births</a:t>
            </a:r>
          </a:p>
        </p:txBody>
      </p:sp>
      <p:sp>
        <p:nvSpPr>
          <p:cNvPr id="4" name="Slide Number Placeholder 3"/>
          <p:cNvSpPr>
            <a:spLocks noGrp="1"/>
          </p:cNvSpPr>
          <p:nvPr>
            <p:ph type="sldNum" sz="quarter" idx="5"/>
          </p:nvPr>
        </p:nvSpPr>
        <p:spPr/>
        <p:txBody>
          <a:bodyPr/>
          <a:lstStyle/>
          <a:p>
            <a:fld id="{F16366AF-3A51-B044-9594-E9302EB39C9A}" type="slidenum">
              <a:rPr lang="en-US" smtClean="0"/>
              <a:t>17</a:t>
            </a:fld>
            <a:endParaRPr lang="en-US"/>
          </a:p>
        </p:txBody>
      </p:sp>
    </p:spTree>
    <p:extLst>
      <p:ext uri="{BB962C8B-B14F-4D97-AF65-F5344CB8AC3E}">
        <p14:creationId xmlns:p14="http://schemas.microsoft.com/office/powerpoint/2010/main" val="341846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explain why our mortality rate is comparable to the US- we have a much smaller black population. </a:t>
            </a:r>
          </a:p>
        </p:txBody>
      </p:sp>
      <p:sp>
        <p:nvSpPr>
          <p:cNvPr id="4" name="Slide Number Placeholder 3"/>
          <p:cNvSpPr>
            <a:spLocks noGrp="1"/>
          </p:cNvSpPr>
          <p:nvPr>
            <p:ph type="sldNum" sz="quarter" idx="5"/>
          </p:nvPr>
        </p:nvSpPr>
        <p:spPr/>
        <p:txBody>
          <a:bodyPr/>
          <a:lstStyle/>
          <a:p>
            <a:fld id="{F16366AF-3A51-B044-9594-E9302EB39C9A}" type="slidenum">
              <a:rPr lang="en-US" smtClean="0"/>
              <a:t>19</a:t>
            </a:fld>
            <a:endParaRPr lang="en-US"/>
          </a:p>
        </p:txBody>
      </p:sp>
    </p:spTree>
    <p:extLst>
      <p:ext uri="{BB962C8B-B14F-4D97-AF65-F5344CB8AC3E}">
        <p14:creationId xmlns:p14="http://schemas.microsoft.com/office/powerpoint/2010/main" val="68164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AB9C-B564-3CD3-59A7-A6E06E1A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7A77E-BDBC-1B02-D48E-853EB15BA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1BC8-2CC2-91D0-CD56-D0E0E9BF3E3C}"/>
              </a:ext>
            </a:extLst>
          </p:cNvPr>
          <p:cNvSpPr>
            <a:spLocks noGrp="1"/>
          </p:cNvSpPr>
          <p:nvPr>
            <p:ph type="body" idx="1"/>
          </p:nvPr>
        </p:nvSpPr>
        <p:spPr/>
        <p:txBody>
          <a:bodyPr/>
          <a:lstStyle/>
          <a:p>
            <a:r>
              <a:rPr lang="en-US" dirty="0"/>
              <a:t>Year 2022 is latest year available for data across the board. The lower the number/ the higher the rank the worse it is.</a:t>
            </a:r>
          </a:p>
          <a:p>
            <a:r>
              <a:rPr lang="en-US" dirty="0"/>
              <a:t>Discuss how we have more work to do with preterm births and infant mortality.</a:t>
            </a:r>
          </a:p>
          <a:p>
            <a:endParaRPr lang="en-US" dirty="0"/>
          </a:p>
          <a:p>
            <a:r>
              <a:rPr lang="en-US" dirty="0"/>
              <a:t>Cesarean is for ALL births.</a:t>
            </a:r>
          </a:p>
        </p:txBody>
      </p:sp>
      <p:sp>
        <p:nvSpPr>
          <p:cNvPr id="4" name="Slide Number Placeholder 3">
            <a:extLst>
              <a:ext uri="{FF2B5EF4-FFF2-40B4-BE49-F238E27FC236}">
                <a16:creationId xmlns:a16="http://schemas.microsoft.com/office/drawing/2014/main" id="{9E90CEDA-FFFF-8D64-E6D1-71821B98CB46}"/>
              </a:ext>
            </a:extLst>
          </p:cNvPr>
          <p:cNvSpPr>
            <a:spLocks noGrp="1"/>
          </p:cNvSpPr>
          <p:nvPr>
            <p:ph type="sldNum" sz="quarter" idx="5"/>
          </p:nvPr>
        </p:nvSpPr>
        <p:spPr/>
        <p:txBody>
          <a:bodyPr/>
          <a:lstStyle/>
          <a:p>
            <a:fld id="{F16366AF-3A51-B044-9594-E9302EB39C9A}" type="slidenum">
              <a:rPr lang="en-US" smtClean="0"/>
              <a:t>20</a:t>
            </a:fld>
            <a:endParaRPr lang="en-US"/>
          </a:p>
        </p:txBody>
      </p:sp>
    </p:spTree>
    <p:extLst>
      <p:ext uri="{BB962C8B-B14F-4D97-AF65-F5344CB8AC3E}">
        <p14:creationId xmlns:p14="http://schemas.microsoft.com/office/powerpoint/2010/main" val="104520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C642-5869-ABA2-BCD5-8818DE962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60966-4DA0-B5A1-2C3D-D2ACDECA8739}"/>
              </a:ext>
            </a:extLst>
          </p:cNvPr>
          <p:cNvSpPr>
            <a:spLocks noGrp="1" noRot="1" noChangeAspect="1"/>
          </p:cNvSpPr>
          <p:nvPr>
            <p:ph type="sldImg"/>
          </p:nvPr>
        </p:nvSpPr>
        <p:spPr>
          <a:xfrm>
            <a:off x="1481138" y="1162050"/>
            <a:ext cx="4179887" cy="3136900"/>
          </a:xfrm>
        </p:spPr>
      </p:sp>
      <p:sp>
        <p:nvSpPr>
          <p:cNvPr id="3" name="Notes Placeholder 2">
            <a:extLst>
              <a:ext uri="{FF2B5EF4-FFF2-40B4-BE49-F238E27FC236}">
                <a16:creationId xmlns:a16="http://schemas.microsoft.com/office/drawing/2014/main" id="{C76CB388-03ED-46B1-BFAD-7585FDBC3373}"/>
              </a:ext>
            </a:extLst>
          </p:cNvPr>
          <p:cNvSpPr>
            <a:spLocks noGrp="1"/>
          </p:cNvSpPr>
          <p:nvPr>
            <p:ph type="body" idx="1"/>
          </p:nvPr>
        </p:nvSpPr>
        <p:spPr/>
        <p:txBody>
          <a:bodyPr/>
          <a:lstStyle/>
          <a:p>
            <a:r>
              <a:rPr lang="en-US" dirty="0"/>
              <a:t>LBW = 5#8oz- 2,5000 grams</a:t>
            </a:r>
          </a:p>
          <a:p>
            <a:r>
              <a:rPr lang="en-US" dirty="0"/>
              <a:t>VLBW = 3#5oz, 1,500 grams</a:t>
            </a:r>
          </a:p>
          <a:p>
            <a:endParaRPr lang="en-US" dirty="0"/>
          </a:p>
          <a:p>
            <a:r>
              <a:rPr lang="en-US" dirty="0"/>
              <a:t>These rates are staying fairly steady, especially among the VLBW. Our rise in prematurity rates is in the late premature babies- 34-36 weeks. This is why out preterm birth project is focusing on late preterm births next.</a:t>
            </a:r>
          </a:p>
        </p:txBody>
      </p:sp>
      <p:sp>
        <p:nvSpPr>
          <p:cNvPr id="4" name="Slide Number Placeholder 3">
            <a:extLst>
              <a:ext uri="{FF2B5EF4-FFF2-40B4-BE49-F238E27FC236}">
                <a16:creationId xmlns:a16="http://schemas.microsoft.com/office/drawing/2014/main" id="{494D31C5-ABD2-189A-62B6-07E4554D3AB8}"/>
              </a:ext>
            </a:extLst>
          </p:cNvPr>
          <p:cNvSpPr>
            <a:spLocks noGrp="1"/>
          </p:cNvSpPr>
          <p:nvPr>
            <p:ph type="sldNum" sz="quarter" idx="10"/>
          </p:nvPr>
        </p:nvSpPr>
        <p:spPr/>
        <p:txBody>
          <a:bodyPr/>
          <a:lstStyle/>
          <a:p>
            <a:pPr defTabSz="465803" fontAlgn="base">
              <a:spcBef>
                <a:spcPct val="0"/>
              </a:spcBef>
              <a:spcAft>
                <a:spcPct val="0"/>
              </a:spcAft>
              <a:defRPr/>
            </a:pPr>
            <a:fld id="{1571630C-48FC-43CE-934D-173029332394}" type="slidenum">
              <a:rPr lang="en-US" altLang="en-US">
                <a:solidFill>
                  <a:prstClr val="black"/>
                </a:solidFill>
                <a:latin typeface="Calibri" pitchFamily="34" charset="0"/>
                <a:ea typeface="MS PGothic" pitchFamily="34" charset="-128"/>
              </a:rPr>
              <a:pPr defTabSz="465803" fontAlgn="base">
                <a:spcBef>
                  <a:spcPct val="0"/>
                </a:spcBef>
                <a:spcAft>
                  <a:spcPct val="0"/>
                </a:spcAft>
                <a:defRPr/>
              </a:pPr>
              <a:t>22</a:t>
            </a:fld>
            <a:endParaRPr lang="en-US" altLang="en-US" dirty="0">
              <a:solidFill>
                <a:prstClr val="black"/>
              </a:solidFill>
              <a:latin typeface="Calibri" pitchFamily="34" charset="0"/>
              <a:ea typeface="MS PGothic" pitchFamily="34" charset="-128"/>
            </a:endParaRPr>
          </a:p>
        </p:txBody>
      </p:sp>
    </p:spTree>
    <p:extLst>
      <p:ext uri="{BB962C8B-B14F-4D97-AF65-F5344CB8AC3E}">
        <p14:creationId xmlns:p14="http://schemas.microsoft.com/office/powerpoint/2010/main" val="462100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hear more about a new project we started last year to address very low birth weight babies being born in non tertiary care hospitals later this day. </a:t>
            </a:r>
          </a:p>
          <a:p>
            <a:r>
              <a:rPr lang="en-US" dirty="0"/>
              <a:t>CLICK</a:t>
            </a:r>
          </a:p>
          <a:p>
            <a:r>
              <a:rPr lang="en-US" dirty="0"/>
              <a:t>These 4 hospitals are tertiary care, where we want these babies to be born, where we want them to be born</a:t>
            </a:r>
          </a:p>
          <a:p>
            <a:r>
              <a:rPr lang="en-US" dirty="0"/>
              <a:t>CLICK</a:t>
            </a:r>
          </a:p>
          <a:p>
            <a:r>
              <a:rPr lang="en-US" dirty="0"/>
              <a:t>These 6 hospitals are a part of the preterm birth project that Dr. Smith- it look like 7, but one of those is the other hospitals and locations</a:t>
            </a:r>
          </a:p>
        </p:txBody>
      </p:sp>
      <p:sp>
        <p:nvSpPr>
          <p:cNvPr id="4" name="Slide Number Placeholder 3"/>
          <p:cNvSpPr>
            <a:spLocks noGrp="1"/>
          </p:cNvSpPr>
          <p:nvPr>
            <p:ph type="sldNum" sz="quarter" idx="5"/>
          </p:nvPr>
        </p:nvSpPr>
        <p:spPr/>
        <p:txBody>
          <a:bodyPr/>
          <a:lstStyle/>
          <a:p>
            <a:fld id="{F16366AF-3A51-B044-9594-E9302EB39C9A}" type="slidenum">
              <a:rPr lang="en-US" smtClean="0"/>
              <a:t>23</a:t>
            </a:fld>
            <a:endParaRPr lang="en-US"/>
          </a:p>
        </p:txBody>
      </p:sp>
    </p:spTree>
    <p:extLst>
      <p:ext uri="{BB962C8B-B14F-4D97-AF65-F5344CB8AC3E}">
        <p14:creationId xmlns:p14="http://schemas.microsoft.com/office/powerpoint/2010/main" val="2083685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AB9C-B564-3CD3-59A7-A6E06E1A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7A77E-BDBC-1B02-D48E-853EB15BA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1BC8-2CC2-91D0-CD56-D0E0E9BF3E3C}"/>
              </a:ext>
            </a:extLst>
          </p:cNvPr>
          <p:cNvSpPr>
            <a:spLocks noGrp="1"/>
          </p:cNvSpPr>
          <p:nvPr>
            <p:ph type="body" idx="1"/>
          </p:nvPr>
        </p:nvSpPr>
        <p:spPr/>
        <p:txBody>
          <a:bodyPr/>
          <a:lstStyle/>
          <a:p>
            <a:r>
              <a:rPr lang="en-US" dirty="0"/>
              <a:t>Year 2022 is latest year available for data across the board. The lower the number/ the higher the rank the worse it is.</a:t>
            </a:r>
          </a:p>
          <a:p>
            <a:r>
              <a:rPr lang="en-US" dirty="0"/>
              <a:t>Discuss how we have more work to do with preterm births and infant mortality.</a:t>
            </a:r>
          </a:p>
          <a:p>
            <a:endParaRPr lang="en-US" dirty="0"/>
          </a:p>
          <a:p>
            <a:r>
              <a:rPr lang="en-US" dirty="0"/>
              <a:t>Cesarean is for ALL births.</a:t>
            </a:r>
          </a:p>
        </p:txBody>
      </p:sp>
      <p:sp>
        <p:nvSpPr>
          <p:cNvPr id="4" name="Slide Number Placeholder 3">
            <a:extLst>
              <a:ext uri="{FF2B5EF4-FFF2-40B4-BE49-F238E27FC236}">
                <a16:creationId xmlns:a16="http://schemas.microsoft.com/office/drawing/2014/main" id="{9E90CEDA-FFFF-8D64-E6D1-71821B98CB46}"/>
              </a:ext>
            </a:extLst>
          </p:cNvPr>
          <p:cNvSpPr>
            <a:spLocks noGrp="1"/>
          </p:cNvSpPr>
          <p:nvPr>
            <p:ph type="sldNum" sz="quarter" idx="5"/>
          </p:nvPr>
        </p:nvSpPr>
        <p:spPr/>
        <p:txBody>
          <a:bodyPr/>
          <a:lstStyle/>
          <a:p>
            <a:fld id="{F16366AF-3A51-B044-9594-E9302EB39C9A}" type="slidenum">
              <a:rPr lang="en-US" smtClean="0"/>
              <a:t>24</a:t>
            </a:fld>
            <a:endParaRPr lang="en-US"/>
          </a:p>
        </p:txBody>
      </p:sp>
    </p:spTree>
    <p:extLst>
      <p:ext uri="{BB962C8B-B14F-4D97-AF65-F5344CB8AC3E}">
        <p14:creationId xmlns:p14="http://schemas.microsoft.com/office/powerpoint/2010/main" val="2319094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This is 2005, this is data we have, and at the beginning of the partnership.</a:t>
            </a:r>
          </a:p>
          <a:p>
            <a:endParaRPr lang="en-US" dirty="0"/>
          </a:p>
          <a:p>
            <a:r>
              <a:rPr lang="en-US" dirty="0"/>
              <a:t>Then we advance the slide to see a change 9 years later from 2014-2022.</a:t>
            </a:r>
          </a:p>
          <a:p>
            <a:endParaRPr lang="en-US" dirty="0"/>
          </a:p>
          <a:p>
            <a:r>
              <a:rPr lang="en-US" dirty="0"/>
              <a:t>Click once and it will take you through the years</a:t>
            </a:r>
          </a:p>
        </p:txBody>
      </p:sp>
      <p:sp>
        <p:nvSpPr>
          <p:cNvPr id="4" name="Slide Number Placeholder 3"/>
          <p:cNvSpPr>
            <a:spLocks noGrp="1"/>
          </p:cNvSpPr>
          <p:nvPr>
            <p:ph type="sldNum" sz="quarter" idx="5"/>
          </p:nvPr>
        </p:nvSpPr>
        <p:spPr/>
        <p:txBody>
          <a:bodyPr/>
          <a:lstStyle/>
          <a:p>
            <a:fld id="{F16366AF-3A51-B044-9594-E9302EB39C9A}" type="slidenum">
              <a:rPr lang="en-US" smtClean="0"/>
              <a:t>25</a:t>
            </a:fld>
            <a:endParaRPr lang="en-US"/>
          </a:p>
        </p:txBody>
      </p:sp>
    </p:spTree>
    <p:extLst>
      <p:ext uri="{BB962C8B-B14F-4D97-AF65-F5344CB8AC3E}">
        <p14:creationId xmlns:p14="http://schemas.microsoft.com/office/powerpoint/2010/main" val="122321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births are more than 7 facilities- birth center and 6 hospitals</a:t>
            </a:r>
          </a:p>
        </p:txBody>
      </p:sp>
      <p:sp>
        <p:nvSpPr>
          <p:cNvPr id="4" name="Slide Number Placeholder 3"/>
          <p:cNvSpPr>
            <a:spLocks noGrp="1"/>
          </p:cNvSpPr>
          <p:nvPr>
            <p:ph type="sldNum" sz="quarter" idx="5"/>
          </p:nvPr>
        </p:nvSpPr>
        <p:spPr/>
        <p:txBody>
          <a:bodyPr/>
          <a:lstStyle/>
          <a:p>
            <a:fld id="{F16366AF-3A51-B044-9594-E9302EB39C9A}" type="slidenum">
              <a:rPr lang="en-US" smtClean="0"/>
              <a:t>3</a:t>
            </a:fld>
            <a:endParaRPr lang="en-US"/>
          </a:p>
        </p:txBody>
      </p:sp>
    </p:spTree>
    <p:extLst>
      <p:ext uri="{BB962C8B-B14F-4D97-AF65-F5344CB8AC3E}">
        <p14:creationId xmlns:p14="http://schemas.microsoft.com/office/powerpoint/2010/main" val="2654813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AB9C-B564-3CD3-59A7-A6E06E1A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7A77E-BDBC-1B02-D48E-853EB15BA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1BC8-2CC2-91D0-CD56-D0E0E9BF3E3C}"/>
              </a:ext>
            </a:extLst>
          </p:cNvPr>
          <p:cNvSpPr>
            <a:spLocks noGrp="1"/>
          </p:cNvSpPr>
          <p:nvPr>
            <p:ph type="body" idx="1"/>
          </p:nvPr>
        </p:nvSpPr>
        <p:spPr/>
        <p:txBody>
          <a:bodyPr/>
          <a:lstStyle/>
          <a:p>
            <a:r>
              <a:rPr lang="en-US" dirty="0"/>
              <a:t>Year 2022 is latest year available for data across the board. The lower the number/ the higher the rank the worse it is.</a:t>
            </a:r>
          </a:p>
          <a:p>
            <a:r>
              <a:rPr lang="en-US" dirty="0"/>
              <a:t>Discuss how we have more work to do with preterm births and infant mortality.</a:t>
            </a:r>
          </a:p>
          <a:p>
            <a:endParaRPr lang="en-US" dirty="0"/>
          </a:p>
          <a:p>
            <a:r>
              <a:rPr lang="en-US" dirty="0"/>
              <a:t>Cesarean is for ALL births.</a:t>
            </a:r>
          </a:p>
        </p:txBody>
      </p:sp>
      <p:sp>
        <p:nvSpPr>
          <p:cNvPr id="4" name="Slide Number Placeholder 3">
            <a:extLst>
              <a:ext uri="{FF2B5EF4-FFF2-40B4-BE49-F238E27FC236}">
                <a16:creationId xmlns:a16="http://schemas.microsoft.com/office/drawing/2014/main" id="{9E90CEDA-FFFF-8D64-E6D1-71821B98CB46}"/>
              </a:ext>
            </a:extLst>
          </p:cNvPr>
          <p:cNvSpPr>
            <a:spLocks noGrp="1"/>
          </p:cNvSpPr>
          <p:nvPr>
            <p:ph type="sldNum" sz="quarter" idx="5"/>
          </p:nvPr>
        </p:nvSpPr>
        <p:spPr/>
        <p:txBody>
          <a:bodyPr/>
          <a:lstStyle/>
          <a:p>
            <a:fld id="{F16366AF-3A51-B044-9594-E9302EB39C9A}" type="slidenum">
              <a:rPr lang="en-US" smtClean="0"/>
              <a:t>37</a:t>
            </a:fld>
            <a:endParaRPr lang="en-US"/>
          </a:p>
        </p:txBody>
      </p:sp>
    </p:spTree>
    <p:extLst>
      <p:ext uri="{BB962C8B-B14F-4D97-AF65-F5344CB8AC3E}">
        <p14:creationId xmlns:p14="http://schemas.microsoft.com/office/powerpoint/2010/main" val="3914836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28.5%</a:t>
            </a:r>
          </a:p>
          <a:p>
            <a:endParaRPr lang="en-US" dirty="0"/>
          </a:p>
          <a:p>
            <a:r>
              <a:rPr lang="en-US" dirty="0"/>
              <a:t>CDC target is 23.6%</a:t>
            </a:r>
          </a:p>
        </p:txBody>
      </p:sp>
      <p:sp>
        <p:nvSpPr>
          <p:cNvPr id="4" name="Slide Number Placeholder 3"/>
          <p:cNvSpPr>
            <a:spLocks noGrp="1"/>
          </p:cNvSpPr>
          <p:nvPr>
            <p:ph type="sldNum" sz="quarter" idx="5"/>
          </p:nvPr>
        </p:nvSpPr>
        <p:spPr/>
        <p:txBody>
          <a:bodyPr/>
          <a:lstStyle/>
          <a:p>
            <a:fld id="{F16366AF-3A51-B044-9594-E9302EB39C9A}" type="slidenum">
              <a:rPr lang="en-US" smtClean="0"/>
              <a:t>38</a:t>
            </a:fld>
            <a:endParaRPr lang="en-US"/>
          </a:p>
        </p:txBody>
      </p:sp>
    </p:spTree>
    <p:extLst>
      <p:ext uri="{BB962C8B-B14F-4D97-AF65-F5344CB8AC3E}">
        <p14:creationId xmlns:p14="http://schemas.microsoft.com/office/powerpoint/2010/main" val="3676516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AB9C-B564-3CD3-59A7-A6E06E1A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7A77E-BDBC-1B02-D48E-853EB15BA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1BC8-2CC2-91D0-CD56-D0E0E9BF3E3C}"/>
              </a:ext>
            </a:extLst>
          </p:cNvPr>
          <p:cNvSpPr>
            <a:spLocks noGrp="1"/>
          </p:cNvSpPr>
          <p:nvPr>
            <p:ph type="body" idx="1"/>
          </p:nvPr>
        </p:nvSpPr>
        <p:spPr/>
        <p:txBody>
          <a:bodyPr/>
          <a:lstStyle/>
          <a:p>
            <a:r>
              <a:rPr lang="en-US" dirty="0"/>
              <a:t>Year 2022 is latest year available for data across the board. The lower the number/ the higher the rank the worse it is.</a:t>
            </a:r>
          </a:p>
          <a:p>
            <a:r>
              <a:rPr lang="en-US" dirty="0"/>
              <a:t>Discuss how we have more work to do with preterm births and infant mortality.</a:t>
            </a:r>
          </a:p>
          <a:p>
            <a:endParaRPr lang="en-US" dirty="0"/>
          </a:p>
          <a:p>
            <a:r>
              <a:rPr lang="en-US" dirty="0"/>
              <a:t>Cesarean is for ALL births.</a:t>
            </a:r>
          </a:p>
        </p:txBody>
      </p:sp>
      <p:sp>
        <p:nvSpPr>
          <p:cNvPr id="4" name="Slide Number Placeholder 3">
            <a:extLst>
              <a:ext uri="{FF2B5EF4-FFF2-40B4-BE49-F238E27FC236}">
                <a16:creationId xmlns:a16="http://schemas.microsoft.com/office/drawing/2014/main" id="{9E90CEDA-FFFF-8D64-E6D1-71821B98CB46}"/>
              </a:ext>
            </a:extLst>
          </p:cNvPr>
          <p:cNvSpPr>
            <a:spLocks noGrp="1"/>
          </p:cNvSpPr>
          <p:nvPr>
            <p:ph type="sldNum" sz="quarter" idx="5"/>
          </p:nvPr>
        </p:nvSpPr>
        <p:spPr/>
        <p:txBody>
          <a:bodyPr/>
          <a:lstStyle/>
          <a:p>
            <a:fld id="{F16366AF-3A51-B044-9594-E9302EB39C9A}" type="slidenum">
              <a:rPr lang="en-US" smtClean="0"/>
              <a:t>39</a:t>
            </a:fld>
            <a:endParaRPr lang="en-US"/>
          </a:p>
        </p:txBody>
      </p:sp>
    </p:spTree>
    <p:extLst>
      <p:ext uri="{BB962C8B-B14F-4D97-AF65-F5344CB8AC3E}">
        <p14:creationId xmlns:p14="http://schemas.microsoft.com/office/powerpoint/2010/main" val="1720052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5AD83-5DE1-D49D-93F8-0B4D662FB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6F5F1-F420-FF01-194C-D25807B05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37A12-C1B5-DA8E-8C53-6CEE39110290}"/>
              </a:ext>
            </a:extLst>
          </p:cNvPr>
          <p:cNvSpPr>
            <a:spLocks noGrp="1"/>
          </p:cNvSpPr>
          <p:nvPr>
            <p:ph type="body" idx="1"/>
          </p:nvPr>
        </p:nvSpPr>
        <p:spPr/>
        <p:txBody>
          <a:bodyPr/>
          <a:lstStyle/>
          <a:p>
            <a:r>
              <a:rPr lang="en-US" dirty="0"/>
              <a:t>What is preventable and what is not?</a:t>
            </a:r>
          </a:p>
          <a:p>
            <a:endParaRPr lang="en-US" dirty="0"/>
          </a:p>
        </p:txBody>
      </p:sp>
      <p:sp>
        <p:nvSpPr>
          <p:cNvPr id="4" name="Slide Number Placeholder 3">
            <a:extLst>
              <a:ext uri="{FF2B5EF4-FFF2-40B4-BE49-F238E27FC236}">
                <a16:creationId xmlns:a16="http://schemas.microsoft.com/office/drawing/2014/main" id="{8CC80E6B-94E2-D67D-F749-2815BB144F3D}"/>
              </a:ext>
            </a:extLst>
          </p:cNvPr>
          <p:cNvSpPr>
            <a:spLocks noGrp="1"/>
          </p:cNvSpPr>
          <p:nvPr>
            <p:ph type="sldNum" sz="quarter" idx="5"/>
          </p:nvPr>
        </p:nvSpPr>
        <p:spPr/>
        <p:txBody>
          <a:bodyPr/>
          <a:lstStyle/>
          <a:p>
            <a:fld id="{F16366AF-3A51-B044-9594-E9302EB39C9A}" type="slidenum">
              <a:rPr lang="en-US" smtClean="0"/>
              <a:t>40</a:t>
            </a:fld>
            <a:endParaRPr lang="en-US"/>
          </a:p>
        </p:txBody>
      </p:sp>
    </p:spTree>
    <p:extLst>
      <p:ext uri="{BB962C8B-B14F-4D97-AF65-F5344CB8AC3E}">
        <p14:creationId xmlns:p14="http://schemas.microsoft.com/office/powerpoint/2010/main" val="3085571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8BE7A-F813-DEB4-534E-CA1F15BE9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E03A6-432A-54E8-7BAC-047482A6C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EDF47-2B4F-DDC3-F83C-DAA6620ECA76}"/>
              </a:ext>
            </a:extLst>
          </p:cNvPr>
          <p:cNvSpPr>
            <a:spLocks noGrp="1"/>
          </p:cNvSpPr>
          <p:nvPr>
            <p:ph type="body" idx="1"/>
          </p:nvPr>
        </p:nvSpPr>
        <p:spPr/>
        <p:txBody>
          <a:bodyPr/>
          <a:lstStyle/>
          <a:p>
            <a:r>
              <a:rPr lang="en-US" dirty="0"/>
              <a:t>Some data suppressed due to reliability and confidentiality reasons.</a:t>
            </a:r>
          </a:p>
          <a:p>
            <a:endParaRPr lang="en-US" dirty="0"/>
          </a:p>
          <a:p>
            <a:pPr algn="l"/>
            <a:r>
              <a:rPr lang="en-US" dirty="0"/>
              <a:t>WV: 23.9 per 100,000</a:t>
            </a:r>
          </a:p>
          <a:p>
            <a:pPr algn="l"/>
            <a:r>
              <a:rPr lang="en-US" sz="1000" dirty="0"/>
              <a:t>(2018-2022)</a:t>
            </a:r>
          </a:p>
          <a:p>
            <a:pPr algn="l"/>
            <a:endParaRPr lang="en-US" sz="1000" dirty="0"/>
          </a:p>
          <a:p>
            <a:pPr algn="l"/>
            <a:r>
              <a:rPr lang="en-US" sz="1000" dirty="0"/>
              <a:t>US: </a:t>
            </a:r>
            <a:r>
              <a:rPr lang="en-US" dirty="0"/>
              <a:t>23.2 per 100,000</a:t>
            </a:r>
          </a:p>
          <a:p>
            <a:pPr algn="l"/>
            <a:r>
              <a:rPr lang="en-US" sz="1000" dirty="0"/>
              <a:t>(2018-2022)</a:t>
            </a:r>
            <a:endParaRPr lang="en-US" dirty="0"/>
          </a:p>
        </p:txBody>
      </p:sp>
      <p:sp>
        <p:nvSpPr>
          <p:cNvPr id="4" name="Slide Number Placeholder 3">
            <a:extLst>
              <a:ext uri="{FF2B5EF4-FFF2-40B4-BE49-F238E27FC236}">
                <a16:creationId xmlns:a16="http://schemas.microsoft.com/office/drawing/2014/main" id="{1EBD600D-708E-DC8B-6C9E-FB496462476E}"/>
              </a:ext>
            </a:extLst>
          </p:cNvPr>
          <p:cNvSpPr>
            <a:spLocks noGrp="1"/>
          </p:cNvSpPr>
          <p:nvPr>
            <p:ph type="sldNum" sz="quarter" idx="5"/>
          </p:nvPr>
        </p:nvSpPr>
        <p:spPr/>
        <p:txBody>
          <a:bodyPr/>
          <a:lstStyle/>
          <a:p>
            <a:fld id="{F16366AF-3A51-B044-9594-E9302EB39C9A}" type="slidenum">
              <a:rPr lang="en-US" smtClean="0"/>
              <a:t>41</a:t>
            </a:fld>
            <a:endParaRPr lang="en-US"/>
          </a:p>
        </p:txBody>
      </p:sp>
    </p:spTree>
    <p:extLst>
      <p:ext uri="{BB962C8B-B14F-4D97-AF65-F5344CB8AC3E}">
        <p14:creationId xmlns:p14="http://schemas.microsoft.com/office/powerpoint/2010/main" val="3480432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vs low birth score by total infants. High = bad, generally a higher chance of death within the first 12 months of life</a:t>
            </a:r>
          </a:p>
          <a:p>
            <a:r>
              <a:rPr lang="en-US" dirty="0"/>
              <a:t>Percentage of each race’s births that had a high birth score</a:t>
            </a:r>
          </a:p>
        </p:txBody>
      </p:sp>
      <p:sp>
        <p:nvSpPr>
          <p:cNvPr id="4" name="Slide Number Placeholder 3"/>
          <p:cNvSpPr>
            <a:spLocks noGrp="1"/>
          </p:cNvSpPr>
          <p:nvPr>
            <p:ph type="sldNum" sz="quarter" idx="5"/>
          </p:nvPr>
        </p:nvSpPr>
        <p:spPr/>
        <p:txBody>
          <a:bodyPr/>
          <a:lstStyle/>
          <a:p>
            <a:fld id="{F16366AF-3A51-B044-9594-E9302EB39C9A}" type="slidenum">
              <a:rPr lang="en-US" smtClean="0"/>
              <a:t>42</a:t>
            </a:fld>
            <a:endParaRPr lang="en-US"/>
          </a:p>
        </p:txBody>
      </p:sp>
    </p:spTree>
    <p:extLst>
      <p:ext uri="{BB962C8B-B14F-4D97-AF65-F5344CB8AC3E}">
        <p14:creationId xmlns:p14="http://schemas.microsoft.com/office/powerpoint/2010/main" val="2022620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KITTY - Fix map rotation</a:t>
            </a:r>
          </a:p>
        </p:txBody>
      </p:sp>
      <p:sp>
        <p:nvSpPr>
          <p:cNvPr id="4" name="Slide Number Placeholder 3"/>
          <p:cNvSpPr>
            <a:spLocks noGrp="1"/>
          </p:cNvSpPr>
          <p:nvPr>
            <p:ph type="sldNum" sz="quarter" idx="5"/>
          </p:nvPr>
        </p:nvSpPr>
        <p:spPr/>
        <p:txBody>
          <a:bodyPr/>
          <a:lstStyle/>
          <a:p>
            <a:fld id="{F16366AF-3A51-B044-9594-E9302EB39C9A}" type="slidenum">
              <a:rPr lang="en-US" smtClean="0"/>
              <a:t>45</a:t>
            </a:fld>
            <a:endParaRPr lang="en-US"/>
          </a:p>
        </p:txBody>
      </p:sp>
    </p:spTree>
    <p:extLst>
      <p:ext uri="{BB962C8B-B14F-4D97-AF65-F5344CB8AC3E}">
        <p14:creationId xmlns:p14="http://schemas.microsoft.com/office/powerpoint/2010/main" val="4022615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Smoking is falling, but vaping in increasing.</a:t>
            </a:r>
          </a:p>
        </p:txBody>
      </p:sp>
      <p:sp>
        <p:nvSpPr>
          <p:cNvPr id="4" name="Slide Number Placeholder 3"/>
          <p:cNvSpPr>
            <a:spLocks noGrp="1"/>
          </p:cNvSpPr>
          <p:nvPr>
            <p:ph type="sldNum" sz="quarter" idx="5"/>
          </p:nvPr>
        </p:nvSpPr>
        <p:spPr/>
        <p:txBody>
          <a:bodyPr/>
          <a:lstStyle/>
          <a:p>
            <a:fld id="{F16366AF-3A51-B044-9594-E9302EB39C9A}" type="slidenum">
              <a:rPr lang="en-US" smtClean="0"/>
              <a:t>46</a:t>
            </a:fld>
            <a:endParaRPr lang="en-US"/>
          </a:p>
        </p:txBody>
      </p:sp>
    </p:spTree>
    <p:extLst>
      <p:ext uri="{BB962C8B-B14F-4D97-AF65-F5344CB8AC3E}">
        <p14:creationId xmlns:p14="http://schemas.microsoft.com/office/powerpoint/2010/main" val="3933730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smoking rates are falling, but the premature rates are rising. And we know while smoking is falling, vaping is rising.</a:t>
            </a:r>
          </a:p>
        </p:txBody>
      </p:sp>
      <p:sp>
        <p:nvSpPr>
          <p:cNvPr id="4" name="Slide Number Placeholder 3"/>
          <p:cNvSpPr>
            <a:spLocks noGrp="1"/>
          </p:cNvSpPr>
          <p:nvPr>
            <p:ph type="sldNum" sz="quarter" idx="5"/>
          </p:nvPr>
        </p:nvSpPr>
        <p:spPr/>
        <p:txBody>
          <a:bodyPr/>
          <a:lstStyle/>
          <a:p>
            <a:fld id="{F16366AF-3A51-B044-9594-E9302EB39C9A}" type="slidenum">
              <a:rPr lang="en-US" smtClean="0"/>
              <a:t>47</a:t>
            </a:fld>
            <a:endParaRPr lang="en-US"/>
          </a:p>
        </p:txBody>
      </p:sp>
    </p:spTree>
    <p:extLst>
      <p:ext uri="{BB962C8B-B14F-4D97-AF65-F5344CB8AC3E}">
        <p14:creationId xmlns:p14="http://schemas.microsoft.com/office/powerpoint/2010/main" val="391132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smoking rates are much higher than the national rates</a:t>
            </a:r>
          </a:p>
        </p:txBody>
      </p:sp>
      <p:sp>
        <p:nvSpPr>
          <p:cNvPr id="4" name="Slide Number Placeholder 3"/>
          <p:cNvSpPr>
            <a:spLocks noGrp="1"/>
          </p:cNvSpPr>
          <p:nvPr>
            <p:ph type="sldNum" sz="quarter" idx="5"/>
          </p:nvPr>
        </p:nvSpPr>
        <p:spPr/>
        <p:txBody>
          <a:bodyPr/>
          <a:lstStyle/>
          <a:p>
            <a:fld id="{F16366AF-3A51-B044-9594-E9302EB39C9A}" type="slidenum">
              <a:rPr lang="en-US" smtClean="0"/>
              <a:t>48</a:t>
            </a:fld>
            <a:endParaRPr lang="en-US"/>
          </a:p>
        </p:txBody>
      </p:sp>
    </p:spTree>
    <p:extLst>
      <p:ext uri="{BB962C8B-B14F-4D97-AF65-F5344CB8AC3E}">
        <p14:creationId xmlns:p14="http://schemas.microsoft.com/office/powerpoint/2010/main" val="61000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7739-5C88-3A2D-1CB4-4FB9DC0E5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99BF8-F394-0D25-A174-F27CF90D0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0CFFE-09E3-95B1-D49F-68E242AFED6D}"/>
              </a:ext>
            </a:extLst>
          </p:cNvPr>
          <p:cNvSpPr>
            <a:spLocks noGrp="1"/>
          </p:cNvSpPr>
          <p:nvPr>
            <p:ph type="body" idx="1"/>
          </p:nvPr>
        </p:nvSpPr>
        <p:spPr/>
        <p:txBody>
          <a:bodyPr/>
          <a:lstStyle/>
          <a:p>
            <a:r>
              <a:rPr lang="en-US" dirty="0"/>
              <a:t>We have approximately the same number of WV women to deliver out of state as out of state residents who come into the sate to deliver</a:t>
            </a:r>
          </a:p>
          <a:p>
            <a:r>
              <a:rPr lang="en-US" dirty="0"/>
              <a:t>Out of state resident births in WV and WV resident births out of state have remained relatively constant</a:t>
            </a:r>
          </a:p>
          <a:p>
            <a:endParaRPr lang="en-US" dirty="0"/>
          </a:p>
        </p:txBody>
      </p:sp>
      <p:sp>
        <p:nvSpPr>
          <p:cNvPr id="4" name="Slide Number Placeholder 3">
            <a:extLst>
              <a:ext uri="{FF2B5EF4-FFF2-40B4-BE49-F238E27FC236}">
                <a16:creationId xmlns:a16="http://schemas.microsoft.com/office/drawing/2014/main" id="{C2322AA4-A63F-9CDD-9A54-70D0C2567573}"/>
              </a:ext>
            </a:extLst>
          </p:cNvPr>
          <p:cNvSpPr>
            <a:spLocks noGrp="1"/>
          </p:cNvSpPr>
          <p:nvPr>
            <p:ph type="sldNum" sz="quarter" idx="5"/>
          </p:nvPr>
        </p:nvSpPr>
        <p:spPr/>
        <p:txBody>
          <a:bodyPr/>
          <a:lstStyle/>
          <a:p>
            <a:fld id="{F16366AF-3A51-B044-9594-E9302EB39C9A}" type="slidenum">
              <a:rPr lang="en-US" smtClean="0"/>
              <a:t>4</a:t>
            </a:fld>
            <a:endParaRPr lang="en-US"/>
          </a:p>
        </p:txBody>
      </p:sp>
    </p:spTree>
    <p:extLst>
      <p:ext uri="{BB962C8B-B14F-4D97-AF65-F5344CB8AC3E}">
        <p14:creationId xmlns:p14="http://schemas.microsoft.com/office/powerpoint/2010/main" val="3825681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33582-103D-0308-C1CD-5854EB03B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31DAE-0126-3E8D-9913-F88435447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F0898-F1DF-F98A-30E1-1DC9E24687D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Dip around 2014 where less women entered into 1st trimester prenatal care to 77.2% but this has slowly been improving.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Unfortunately, our rate of no prenatal care and 3</a:t>
            </a:r>
            <a:r>
              <a:rPr lang="en-US" baseline="30000" dirty="0"/>
              <a:t>rd</a:t>
            </a:r>
            <a:r>
              <a:rPr lang="en-US" dirty="0"/>
              <a:t> semester entry is rising. Rat</a:t>
            </a:r>
          </a:p>
          <a:p>
            <a:endParaRPr lang="en-US" dirty="0"/>
          </a:p>
        </p:txBody>
      </p:sp>
      <p:sp>
        <p:nvSpPr>
          <p:cNvPr id="4" name="Slide Number Placeholder 3">
            <a:extLst>
              <a:ext uri="{FF2B5EF4-FFF2-40B4-BE49-F238E27FC236}">
                <a16:creationId xmlns:a16="http://schemas.microsoft.com/office/drawing/2014/main" id="{3ED82282-DB4B-0BE5-2D85-C915D63795BA}"/>
              </a:ext>
            </a:extLst>
          </p:cNvPr>
          <p:cNvSpPr>
            <a:spLocks noGrp="1"/>
          </p:cNvSpPr>
          <p:nvPr>
            <p:ph type="sldNum" sz="quarter" idx="10"/>
          </p:nvPr>
        </p:nvSpPr>
        <p:spPr/>
        <p:txBody>
          <a:bodyPr/>
          <a:lstStyle/>
          <a:p>
            <a:fld id="{F16366AF-3A51-B044-9594-E9302EB39C9A}" type="slidenum">
              <a:rPr lang="en-US" smtClean="0"/>
              <a:t>49</a:t>
            </a:fld>
            <a:endParaRPr lang="en-US"/>
          </a:p>
        </p:txBody>
      </p:sp>
    </p:spTree>
    <p:extLst>
      <p:ext uri="{BB962C8B-B14F-4D97-AF65-F5344CB8AC3E}">
        <p14:creationId xmlns:p14="http://schemas.microsoft.com/office/powerpoint/2010/main" val="760376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mothers have higher rates of LBW, Preterm, and C-sections, yet lower rates of smoking compared to their white counterparts</a:t>
            </a:r>
          </a:p>
        </p:txBody>
      </p:sp>
      <p:sp>
        <p:nvSpPr>
          <p:cNvPr id="4" name="Slide Number Placeholder 3"/>
          <p:cNvSpPr>
            <a:spLocks noGrp="1"/>
          </p:cNvSpPr>
          <p:nvPr>
            <p:ph type="sldNum" sz="quarter" idx="5"/>
          </p:nvPr>
        </p:nvSpPr>
        <p:spPr/>
        <p:txBody>
          <a:bodyPr/>
          <a:lstStyle/>
          <a:p>
            <a:fld id="{F16366AF-3A51-B044-9594-E9302EB39C9A}" type="slidenum">
              <a:rPr lang="en-US" smtClean="0"/>
              <a:t>50</a:t>
            </a:fld>
            <a:endParaRPr lang="en-US"/>
          </a:p>
        </p:txBody>
      </p:sp>
    </p:spTree>
    <p:extLst>
      <p:ext uri="{BB962C8B-B14F-4D97-AF65-F5344CB8AC3E}">
        <p14:creationId xmlns:p14="http://schemas.microsoft.com/office/powerpoint/2010/main" val="2540737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7DD01-4F99-7983-31DB-ABD667BDF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D16C4-4355-A2E4-F379-31C2A7C1D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0FAE8-F8CC-560B-F336-214C0EECA3C5}"/>
              </a:ext>
            </a:extLst>
          </p:cNvPr>
          <p:cNvSpPr>
            <a:spLocks noGrp="1"/>
          </p:cNvSpPr>
          <p:nvPr>
            <p:ph type="body" idx="1"/>
          </p:nvPr>
        </p:nvSpPr>
        <p:spPr/>
        <p:txBody>
          <a:bodyPr/>
          <a:lstStyle/>
          <a:p>
            <a:r>
              <a:rPr lang="en-US" dirty="0"/>
              <a:t>More white mothers are entering first trimester care than the other races</a:t>
            </a:r>
          </a:p>
        </p:txBody>
      </p:sp>
      <p:sp>
        <p:nvSpPr>
          <p:cNvPr id="4" name="Slide Number Placeholder 3">
            <a:extLst>
              <a:ext uri="{FF2B5EF4-FFF2-40B4-BE49-F238E27FC236}">
                <a16:creationId xmlns:a16="http://schemas.microsoft.com/office/drawing/2014/main" id="{B3342D2B-A22B-037D-58C2-7A3A85A07F6C}"/>
              </a:ext>
            </a:extLst>
          </p:cNvPr>
          <p:cNvSpPr>
            <a:spLocks noGrp="1"/>
          </p:cNvSpPr>
          <p:nvPr>
            <p:ph type="sldNum" sz="quarter" idx="5"/>
          </p:nvPr>
        </p:nvSpPr>
        <p:spPr/>
        <p:txBody>
          <a:bodyPr/>
          <a:lstStyle/>
          <a:p>
            <a:fld id="{F16366AF-3A51-B044-9594-E9302EB39C9A}" type="slidenum">
              <a:rPr lang="en-US" smtClean="0"/>
              <a:t>51</a:t>
            </a:fld>
            <a:endParaRPr lang="en-US"/>
          </a:p>
        </p:txBody>
      </p:sp>
    </p:spTree>
    <p:extLst>
      <p:ext uri="{BB962C8B-B14F-4D97-AF65-F5344CB8AC3E}">
        <p14:creationId xmlns:p14="http://schemas.microsoft.com/office/powerpoint/2010/main" val="3929460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AB9C-B564-3CD3-59A7-A6E06E1A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7A77E-BDBC-1B02-D48E-853EB15BA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1BC8-2CC2-91D0-CD56-D0E0E9BF3E3C}"/>
              </a:ext>
            </a:extLst>
          </p:cNvPr>
          <p:cNvSpPr>
            <a:spLocks noGrp="1"/>
          </p:cNvSpPr>
          <p:nvPr>
            <p:ph type="body" idx="1"/>
          </p:nvPr>
        </p:nvSpPr>
        <p:spPr/>
        <p:txBody>
          <a:bodyPr/>
          <a:lstStyle/>
          <a:p>
            <a:r>
              <a:rPr lang="en-US" dirty="0"/>
              <a:t>Year 2022 is latest year available for data across the board. The lower the number/ the higher the rank the worse it is.</a:t>
            </a:r>
          </a:p>
          <a:p>
            <a:r>
              <a:rPr lang="en-US" dirty="0"/>
              <a:t>Discuss how we have more work to do with preterm births and infant mortality.</a:t>
            </a:r>
          </a:p>
          <a:p>
            <a:endParaRPr lang="en-US" dirty="0"/>
          </a:p>
          <a:p>
            <a:r>
              <a:rPr lang="en-US" dirty="0"/>
              <a:t>Cesarean is for ALL births.</a:t>
            </a:r>
          </a:p>
        </p:txBody>
      </p:sp>
      <p:sp>
        <p:nvSpPr>
          <p:cNvPr id="4" name="Slide Number Placeholder 3">
            <a:extLst>
              <a:ext uri="{FF2B5EF4-FFF2-40B4-BE49-F238E27FC236}">
                <a16:creationId xmlns:a16="http://schemas.microsoft.com/office/drawing/2014/main" id="{9E90CEDA-FFFF-8D64-E6D1-71821B98CB46}"/>
              </a:ext>
            </a:extLst>
          </p:cNvPr>
          <p:cNvSpPr>
            <a:spLocks noGrp="1"/>
          </p:cNvSpPr>
          <p:nvPr>
            <p:ph type="sldNum" sz="quarter" idx="5"/>
          </p:nvPr>
        </p:nvSpPr>
        <p:spPr/>
        <p:txBody>
          <a:bodyPr/>
          <a:lstStyle/>
          <a:p>
            <a:fld id="{F16366AF-3A51-B044-9594-E9302EB39C9A}" type="slidenum">
              <a:rPr lang="en-US" smtClean="0"/>
              <a:t>52</a:t>
            </a:fld>
            <a:endParaRPr lang="en-US"/>
          </a:p>
        </p:txBody>
      </p:sp>
    </p:spTree>
    <p:extLst>
      <p:ext uri="{BB962C8B-B14F-4D97-AF65-F5344CB8AC3E}">
        <p14:creationId xmlns:p14="http://schemas.microsoft.com/office/powerpoint/2010/main" val="2600855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mother’s breastfeeding at the time of hospital discharge. Increase of 9 percentage points in 9 years, Still well below national average.</a:t>
            </a:r>
          </a:p>
          <a:p>
            <a:endParaRPr lang="en-US" dirty="0"/>
          </a:p>
          <a:p>
            <a:r>
              <a:rPr lang="en-US" dirty="0"/>
              <a:t>This data comes form the birth certificate that asks even attempted breast feeding in the hospital, which is not a great predictor of breastfeeding rates.</a:t>
            </a:r>
          </a:p>
          <a:p>
            <a:endParaRPr lang="en-US" dirty="0"/>
          </a:p>
          <a:p>
            <a:r>
              <a:rPr lang="en-US" dirty="0"/>
              <a:t>CDC had not released their 2023 numbers</a:t>
            </a:r>
          </a:p>
        </p:txBody>
      </p:sp>
      <p:sp>
        <p:nvSpPr>
          <p:cNvPr id="4" name="Slide Number Placeholder 3"/>
          <p:cNvSpPr>
            <a:spLocks noGrp="1"/>
          </p:cNvSpPr>
          <p:nvPr>
            <p:ph type="sldNum" sz="quarter" idx="5"/>
          </p:nvPr>
        </p:nvSpPr>
        <p:spPr/>
        <p:txBody>
          <a:bodyPr/>
          <a:lstStyle/>
          <a:p>
            <a:fld id="{F16366AF-3A51-B044-9594-E9302EB39C9A}" type="slidenum">
              <a:rPr lang="en-US" smtClean="0"/>
              <a:t>53</a:t>
            </a:fld>
            <a:endParaRPr lang="en-US"/>
          </a:p>
        </p:txBody>
      </p:sp>
    </p:spTree>
    <p:extLst>
      <p:ext uri="{BB962C8B-B14F-4D97-AF65-F5344CB8AC3E}">
        <p14:creationId xmlns:p14="http://schemas.microsoft.com/office/powerpoint/2010/main" val="1520731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more indicative of breastfeeding rates in WV: 68.1% said they ever breastfed, but by 6 months only 38.4% of WV mothers say they are doing ANY breastfeeding, compared to 59.8% of the US.</a:t>
            </a:r>
          </a:p>
          <a:p>
            <a:endParaRPr lang="en-US" dirty="0"/>
          </a:p>
          <a:p>
            <a:r>
              <a:rPr lang="en-US" dirty="0"/>
              <a:t>WV lags behind in all breast-feeding areas, although less so in exclusive breastfeeding. </a:t>
            </a:r>
          </a:p>
          <a:p>
            <a:r>
              <a:rPr lang="en-US" dirty="0"/>
              <a:t>Target is defined by health people 2030 for Any breastfeeding at 12 months and exclusive breastfeeding at 3 months.</a:t>
            </a:r>
          </a:p>
        </p:txBody>
      </p:sp>
      <p:sp>
        <p:nvSpPr>
          <p:cNvPr id="4" name="Slide Number Placeholder 3"/>
          <p:cNvSpPr>
            <a:spLocks noGrp="1"/>
          </p:cNvSpPr>
          <p:nvPr>
            <p:ph type="sldNum" sz="quarter" idx="5"/>
          </p:nvPr>
        </p:nvSpPr>
        <p:spPr/>
        <p:txBody>
          <a:bodyPr/>
          <a:lstStyle/>
          <a:p>
            <a:fld id="{F16366AF-3A51-B044-9594-E9302EB39C9A}" type="slidenum">
              <a:rPr lang="en-US" smtClean="0"/>
              <a:t>54</a:t>
            </a:fld>
            <a:endParaRPr lang="en-US"/>
          </a:p>
        </p:txBody>
      </p:sp>
    </p:spTree>
    <p:extLst>
      <p:ext uri="{BB962C8B-B14F-4D97-AF65-F5344CB8AC3E}">
        <p14:creationId xmlns:p14="http://schemas.microsoft.com/office/powerpoint/2010/main" val="2113059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with Robin</a:t>
            </a:r>
          </a:p>
        </p:txBody>
      </p:sp>
      <p:sp>
        <p:nvSpPr>
          <p:cNvPr id="4" name="Slide Number Placeholder 3"/>
          <p:cNvSpPr>
            <a:spLocks noGrp="1"/>
          </p:cNvSpPr>
          <p:nvPr>
            <p:ph type="sldNum" sz="quarter" idx="5"/>
          </p:nvPr>
        </p:nvSpPr>
        <p:spPr/>
        <p:txBody>
          <a:bodyPr/>
          <a:lstStyle/>
          <a:p>
            <a:fld id="{F16366AF-3A51-B044-9594-E9302EB39C9A}" type="slidenum">
              <a:rPr lang="en-US" smtClean="0"/>
              <a:t>56</a:t>
            </a:fld>
            <a:endParaRPr lang="en-US"/>
          </a:p>
        </p:txBody>
      </p:sp>
    </p:spTree>
    <p:extLst>
      <p:ext uri="{BB962C8B-B14F-4D97-AF65-F5344CB8AC3E}">
        <p14:creationId xmlns:p14="http://schemas.microsoft.com/office/powerpoint/2010/main" val="3782704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with Robin</a:t>
            </a:r>
          </a:p>
        </p:txBody>
      </p:sp>
      <p:sp>
        <p:nvSpPr>
          <p:cNvPr id="4" name="Slide Number Placeholder 3"/>
          <p:cNvSpPr>
            <a:spLocks noGrp="1"/>
          </p:cNvSpPr>
          <p:nvPr>
            <p:ph type="sldNum" sz="quarter" idx="5"/>
          </p:nvPr>
        </p:nvSpPr>
        <p:spPr/>
        <p:txBody>
          <a:bodyPr/>
          <a:lstStyle/>
          <a:p>
            <a:fld id="{F16366AF-3A51-B044-9594-E9302EB39C9A}" type="slidenum">
              <a:rPr lang="en-US" smtClean="0"/>
              <a:t>57</a:t>
            </a:fld>
            <a:endParaRPr lang="en-US"/>
          </a:p>
        </p:txBody>
      </p:sp>
    </p:spTree>
    <p:extLst>
      <p:ext uri="{BB962C8B-B14F-4D97-AF65-F5344CB8AC3E}">
        <p14:creationId xmlns:p14="http://schemas.microsoft.com/office/powerpoint/2010/main" val="334507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number of births to out of state residents has remained rather constant, the </a:t>
            </a:r>
            <a:r>
              <a:rPr lang="en-US" u="sng" dirty="0"/>
              <a:t>percentage</a:t>
            </a:r>
            <a:r>
              <a:rPr lang="en-US" dirty="0"/>
              <a:t> of out of state resident births have increased</a:t>
            </a:r>
          </a:p>
        </p:txBody>
      </p:sp>
      <p:sp>
        <p:nvSpPr>
          <p:cNvPr id="4" name="Slide Number Placeholder 3"/>
          <p:cNvSpPr>
            <a:spLocks noGrp="1"/>
          </p:cNvSpPr>
          <p:nvPr>
            <p:ph type="sldNum" sz="quarter" idx="5"/>
          </p:nvPr>
        </p:nvSpPr>
        <p:spPr/>
        <p:txBody>
          <a:bodyPr/>
          <a:lstStyle/>
          <a:p>
            <a:fld id="{F16366AF-3A51-B044-9594-E9302EB39C9A}" type="slidenum">
              <a:rPr lang="en-US" smtClean="0"/>
              <a:t>5</a:t>
            </a:fld>
            <a:endParaRPr lang="en-US"/>
          </a:p>
        </p:txBody>
      </p:sp>
    </p:spTree>
    <p:extLst>
      <p:ext uri="{BB962C8B-B14F-4D97-AF65-F5344CB8AC3E}">
        <p14:creationId xmlns:p14="http://schemas.microsoft.com/office/powerpoint/2010/main" val="219145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births is increasing, has not come back to pre-pandemic levels.</a:t>
            </a:r>
          </a:p>
          <a:p>
            <a:r>
              <a:rPr lang="en-US" dirty="0"/>
              <a:t>This number includes both panned and unplanned home births. Between 2014 and 2023, the percentage of unplanned home births ranged from 16.3%-25.0%, with an average of 20%.</a:t>
            </a:r>
          </a:p>
          <a:p>
            <a:endParaRPr lang="en-US" dirty="0"/>
          </a:p>
          <a:p>
            <a:r>
              <a:rPr lang="en-US" dirty="0"/>
              <a:t>ACOG put out a declaration that they didn’t agree with births. Medicaid expansion in WV in 20014.</a:t>
            </a:r>
          </a:p>
          <a:p>
            <a:endParaRPr lang="en-US" dirty="0"/>
          </a:p>
        </p:txBody>
      </p:sp>
      <p:sp>
        <p:nvSpPr>
          <p:cNvPr id="4" name="Slide Number Placeholder 3"/>
          <p:cNvSpPr>
            <a:spLocks noGrp="1"/>
          </p:cNvSpPr>
          <p:nvPr>
            <p:ph type="sldNum" sz="quarter" idx="5"/>
          </p:nvPr>
        </p:nvSpPr>
        <p:spPr/>
        <p:txBody>
          <a:bodyPr/>
          <a:lstStyle/>
          <a:p>
            <a:fld id="{F16366AF-3A51-B044-9594-E9302EB39C9A}" type="slidenum">
              <a:rPr lang="en-US" smtClean="0"/>
              <a:t>6</a:t>
            </a:fld>
            <a:endParaRPr lang="en-US"/>
          </a:p>
        </p:txBody>
      </p:sp>
    </p:spTree>
    <p:extLst>
      <p:ext uri="{BB962C8B-B14F-4D97-AF65-F5344CB8AC3E}">
        <p14:creationId xmlns:p14="http://schemas.microsoft.com/office/powerpoint/2010/main" val="705343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once and the hospitals will fade</a:t>
            </a:r>
          </a:p>
        </p:txBody>
      </p:sp>
      <p:sp>
        <p:nvSpPr>
          <p:cNvPr id="4" name="Slide Number Placeholder 3"/>
          <p:cNvSpPr>
            <a:spLocks noGrp="1"/>
          </p:cNvSpPr>
          <p:nvPr>
            <p:ph type="sldNum" sz="quarter" idx="5"/>
          </p:nvPr>
        </p:nvSpPr>
        <p:spPr/>
        <p:txBody>
          <a:bodyPr/>
          <a:lstStyle/>
          <a:p>
            <a:fld id="{F16366AF-3A51-B044-9594-E9302EB39C9A}" type="slidenum">
              <a:rPr lang="en-US" smtClean="0"/>
              <a:t>7</a:t>
            </a:fld>
            <a:endParaRPr lang="en-US"/>
          </a:p>
        </p:txBody>
      </p:sp>
    </p:spTree>
    <p:extLst>
      <p:ext uri="{BB962C8B-B14F-4D97-AF65-F5344CB8AC3E}">
        <p14:creationId xmlns:p14="http://schemas.microsoft.com/office/powerpoint/2010/main" val="3973819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6366AF-3A51-B044-9594-E9302EB39C9A}" type="slidenum">
              <a:rPr lang="en-US" smtClean="0"/>
              <a:t>10</a:t>
            </a:fld>
            <a:endParaRPr lang="en-US"/>
          </a:p>
        </p:txBody>
      </p:sp>
    </p:spTree>
    <p:extLst>
      <p:ext uri="{BB962C8B-B14F-4D97-AF65-F5344CB8AC3E}">
        <p14:creationId xmlns:p14="http://schemas.microsoft.com/office/powerpoint/2010/main" val="214291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normal weight category is decreasing, our obese category is increasing.</a:t>
            </a:r>
          </a:p>
          <a:p>
            <a:r>
              <a:rPr lang="en-US" dirty="0"/>
              <a:t>Only a third of our births had a healthy BMI in 2023</a:t>
            </a:r>
          </a:p>
        </p:txBody>
      </p:sp>
      <p:sp>
        <p:nvSpPr>
          <p:cNvPr id="4" name="Slide Number Placeholder 3"/>
          <p:cNvSpPr>
            <a:spLocks noGrp="1"/>
          </p:cNvSpPr>
          <p:nvPr>
            <p:ph type="sldNum" sz="quarter" idx="5"/>
          </p:nvPr>
        </p:nvSpPr>
        <p:spPr/>
        <p:txBody>
          <a:bodyPr/>
          <a:lstStyle/>
          <a:p>
            <a:fld id="{F16366AF-3A51-B044-9594-E9302EB39C9A}" type="slidenum">
              <a:rPr lang="en-US" smtClean="0"/>
              <a:t>11</a:t>
            </a:fld>
            <a:endParaRPr lang="en-US"/>
          </a:p>
        </p:txBody>
      </p:sp>
    </p:spTree>
    <p:extLst>
      <p:ext uri="{BB962C8B-B14F-4D97-AF65-F5344CB8AC3E}">
        <p14:creationId xmlns:p14="http://schemas.microsoft.com/office/powerpoint/2010/main" val="3437546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AB9C-B564-3CD3-59A7-A6E06E1A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7A77E-BDBC-1B02-D48E-853EB15BA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1BC8-2CC2-91D0-CD56-D0E0E9BF3E3C}"/>
              </a:ext>
            </a:extLst>
          </p:cNvPr>
          <p:cNvSpPr>
            <a:spLocks noGrp="1"/>
          </p:cNvSpPr>
          <p:nvPr>
            <p:ph type="body" idx="1"/>
          </p:nvPr>
        </p:nvSpPr>
        <p:spPr/>
        <p:txBody>
          <a:bodyPr/>
          <a:lstStyle/>
          <a:p>
            <a:r>
              <a:rPr lang="en-US" dirty="0"/>
              <a:t>Year 2022 is latest year available for data across the board. The lower the number/ the higher the rank the worse it is.</a:t>
            </a:r>
          </a:p>
          <a:p>
            <a:r>
              <a:rPr lang="en-US" dirty="0"/>
              <a:t>Discuss how we have more work to do with preterm births and infant mortality.</a:t>
            </a:r>
          </a:p>
          <a:p>
            <a:endParaRPr lang="en-US" dirty="0"/>
          </a:p>
          <a:p>
            <a:r>
              <a:rPr lang="en-US" dirty="0"/>
              <a:t>Cesarean is for ALL births.</a:t>
            </a:r>
          </a:p>
        </p:txBody>
      </p:sp>
      <p:sp>
        <p:nvSpPr>
          <p:cNvPr id="4" name="Slide Number Placeholder 3">
            <a:extLst>
              <a:ext uri="{FF2B5EF4-FFF2-40B4-BE49-F238E27FC236}">
                <a16:creationId xmlns:a16="http://schemas.microsoft.com/office/drawing/2014/main" id="{9E90CEDA-FFFF-8D64-E6D1-71821B98CB46}"/>
              </a:ext>
            </a:extLst>
          </p:cNvPr>
          <p:cNvSpPr>
            <a:spLocks noGrp="1"/>
          </p:cNvSpPr>
          <p:nvPr>
            <p:ph type="sldNum" sz="quarter" idx="5"/>
          </p:nvPr>
        </p:nvSpPr>
        <p:spPr/>
        <p:txBody>
          <a:bodyPr/>
          <a:lstStyle/>
          <a:p>
            <a:fld id="{F16366AF-3A51-B044-9594-E9302EB39C9A}" type="slidenum">
              <a:rPr lang="en-US" smtClean="0"/>
              <a:t>12</a:t>
            </a:fld>
            <a:endParaRPr lang="en-US"/>
          </a:p>
        </p:txBody>
      </p:sp>
    </p:spTree>
    <p:extLst>
      <p:ext uri="{BB962C8B-B14F-4D97-AF65-F5344CB8AC3E}">
        <p14:creationId xmlns:p14="http://schemas.microsoft.com/office/powerpoint/2010/main" val="84735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10845"/>
            <a:ext cx="7772400" cy="1301235"/>
          </a:xfrm>
        </p:spPr>
        <p:txBody>
          <a:bodyPr anchor="b"/>
          <a:lstStyle>
            <a:lvl1pPr algn="l">
              <a:lnSpc>
                <a:spcPct val="90000"/>
              </a:lnSpc>
              <a:defRPr/>
            </a:lvl1pPr>
          </a:lstStyle>
          <a:p>
            <a:r>
              <a:rPr lang="en-US"/>
              <a:t>Click to edit Master title style</a:t>
            </a:r>
            <a:endParaRPr lang="en-US" dirty="0"/>
          </a:p>
        </p:txBody>
      </p:sp>
      <p:sp>
        <p:nvSpPr>
          <p:cNvPr id="3" name="Subtitle 2"/>
          <p:cNvSpPr>
            <a:spLocks noGrp="1"/>
          </p:cNvSpPr>
          <p:nvPr>
            <p:ph type="subTitle" idx="1"/>
          </p:nvPr>
        </p:nvSpPr>
        <p:spPr>
          <a:xfrm>
            <a:off x="685800" y="3194460"/>
            <a:ext cx="7772400" cy="1752600"/>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7" name="Straight Connector 6"/>
          <p:cNvCxnSpPr/>
          <p:nvPr userDrawn="1"/>
        </p:nvCxnSpPr>
        <p:spPr>
          <a:xfrm>
            <a:off x="722313" y="3091460"/>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81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1350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0227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ontact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5705"/>
            <a:ext cx="7772400" cy="1301235"/>
          </a:xfrm>
        </p:spPr>
        <p:txBody>
          <a:bodyPr>
            <a:normAutofit/>
          </a:bodyPr>
          <a:lstStyle>
            <a:lvl1pPr algn="l">
              <a:lnSpc>
                <a:spcPct val="90000"/>
              </a:lnSpc>
              <a:defRPr sz="3600"/>
            </a:lvl1pPr>
          </a:lstStyle>
          <a:p>
            <a:r>
              <a:rPr lang="en-US" dirty="0"/>
              <a:t>Contact</a:t>
            </a:r>
          </a:p>
        </p:txBody>
      </p:sp>
      <p:sp>
        <p:nvSpPr>
          <p:cNvPr id="3" name="Subtitle 2"/>
          <p:cNvSpPr>
            <a:spLocks noGrp="1"/>
          </p:cNvSpPr>
          <p:nvPr>
            <p:ph type="subTitle" idx="1"/>
          </p:nvPr>
        </p:nvSpPr>
        <p:spPr>
          <a:xfrm>
            <a:off x="685800" y="1878067"/>
            <a:ext cx="7772400" cy="2082400"/>
          </a:xfrm>
        </p:spPr>
        <p:txBody>
          <a:bodyPr>
            <a:normAutofit/>
          </a:bodyPr>
          <a:lstStyle>
            <a:lvl1pPr marL="0" indent="0" algn="l">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7" name="Straight Connector 6"/>
          <p:cNvCxnSpPr/>
          <p:nvPr userDrawn="1"/>
        </p:nvCxnSpPr>
        <p:spPr>
          <a:xfrm>
            <a:off x="685800" y="3953356"/>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020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61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057440"/>
            <a:ext cx="7772400" cy="1362075"/>
          </a:xfrm>
        </p:spPr>
        <p:txBody>
          <a:bodyPr anchor="t">
            <a:normAutofit/>
          </a:bodyPr>
          <a:lstStyle>
            <a:lvl1pPr algn="l">
              <a:defRPr sz="4400" b="1" cap="none" baseline="0"/>
            </a:lvl1pPr>
          </a:lstStyle>
          <a:p>
            <a:r>
              <a:rPr lang="en-US" dirty="0"/>
              <a:t>Insert your focus area here</a:t>
            </a:r>
          </a:p>
        </p:txBody>
      </p:sp>
      <p:sp>
        <p:nvSpPr>
          <p:cNvPr id="3" name="Text Placeholder 2"/>
          <p:cNvSpPr>
            <a:spLocks noGrp="1"/>
          </p:cNvSpPr>
          <p:nvPr>
            <p:ph type="body" idx="1" hasCustomPrompt="1"/>
          </p:nvPr>
        </p:nvSpPr>
        <p:spPr>
          <a:xfrm>
            <a:off x="722313" y="1387153"/>
            <a:ext cx="7772400" cy="1500187"/>
          </a:xfrm>
        </p:spPr>
        <p:txBody>
          <a:bodyPr anchor="b">
            <a:normAutofit/>
          </a:bodyPr>
          <a:lstStyle>
            <a:lvl1pPr marL="0" indent="0">
              <a:buNone/>
              <a:defRPr sz="2400">
                <a:ln>
                  <a:noFill/>
                </a:ln>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This is a template for a section heading</a:t>
            </a:r>
          </a:p>
        </p:txBody>
      </p:sp>
      <p:cxnSp>
        <p:nvCxnSpPr>
          <p:cNvPr id="8" name="Straight Connector 7"/>
          <p:cNvCxnSpPr/>
          <p:nvPr userDrawn="1"/>
        </p:nvCxnSpPr>
        <p:spPr>
          <a:xfrm>
            <a:off x="722313" y="3023420"/>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277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8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44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44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553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4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or Statistic">
    <p:spTree>
      <p:nvGrpSpPr>
        <p:cNvPr id="1" name=""/>
        <p:cNvGrpSpPr/>
        <p:nvPr/>
      </p:nvGrpSpPr>
      <p:grpSpPr>
        <a:xfrm>
          <a:off x="0" y="0"/>
          <a:ext cx="0" cy="0"/>
          <a:chOff x="0" y="0"/>
          <a:chExt cx="0" cy="0"/>
        </a:xfrm>
      </p:grpSpPr>
      <p:sp>
        <p:nvSpPr>
          <p:cNvPr id="3" name="Rectangle 2"/>
          <p:cNvSpPr/>
          <p:nvPr userDrawn="1"/>
        </p:nvSpPr>
        <p:spPr>
          <a:xfrm>
            <a:off x="0" y="0"/>
            <a:ext cx="9153144" cy="68579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997888" y="1281444"/>
            <a:ext cx="7109953" cy="2744334"/>
          </a:xfrm>
        </p:spPr>
        <p:txBody>
          <a:bodyPr anchor="b">
            <a:normAutofit/>
          </a:bodyPr>
          <a:lstStyle>
            <a:lvl1pPr marL="0" indent="0">
              <a:buNone/>
              <a:defRPr sz="4400" b="1" baseline="0">
                <a:solidFill>
                  <a:schemeClr val="bg1"/>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Use a slide like this to draw emphasis to a statistic, quote, or other bit of succinct and powerful text.</a:t>
            </a:r>
          </a:p>
        </p:txBody>
      </p:sp>
      <p:cxnSp>
        <p:nvCxnSpPr>
          <p:cNvPr id="10" name="Straight Connector 9"/>
          <p:cNvCxnSpPr/>
          <p:nvPr userDrawn="1"/>
        </p:nvCxnSpPr>
        <p:spPr>
          <a:xfrm>
            <a:off x="997888" y="4173198"/>
            <a:ext cx="7109953"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998538" y="4263570"/>
            <a:ext cx="7108825" cy="884238"/>
          </a:xfrm>
        </p:spPr>
        <p:txBody>
          <a:bodyPr>
            <a:noAutofit/>
          </a:bodyPr>
          <a:lstStyle>
            <a:lvl1pPr marL="0" indent="0" algn="r">
              <a:buNone/>
              <a:defRPr sz="2400" i="1">
                <a:solidFill>
                  <a:srgbClr val="FFFFFF"/>
                </a:solidFill>
              </a:defRPr>
            </a:lvl1pPr>
            <a:lvl2pPr marL="457200" indent="0" algn="r">
              <a:buNone/>
              <a:defRPr sz="2400" i="1"/>
            </a:lvl2pPr>
            <a:lvl3pPr marL="914400" indent="0" algn="r">
              <a:buNone/>
              <a:defRPr sz="2400" i="1"/>
            </a:lvl3pPr>
            <a:lvl4pPr marL="1371600" indent="0" algn="r">
              <a:buNone/>
              <a:defRPr sz="2400" i="1"/>
            </a:lvl4pPr>
            <a:lvl5pPr marL="1828800" indent="0" algn="r">
              <a:buNone/>
              <a:defRPr sz="2400" i="1"/>
            </a:lvl5pPr>
          </a:lstStyle>
          <a:p>
            <a:pPr lvl="0"/>
            <a:r>
              <a:rPr lang="en-US" dirty="0"/>
              <a:t>- Credit your source here</a:t>
            </a:r>
          </a:p>
        </p:txBody>
      </p:sp>
    </p:spTree>
    <p:extLst>
      <p:ext uri="{BB962C8B-B14F-4D97-AF65-F5344CB8AC3E}">
        <p14:creationId xmlns:p14="http://schemas.microsoft.com/office/powerpoint/2010/main" val="336623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2500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Title of the slide</a:t>
            </a:r>
          </a:p>
        </p:txBody>
      </p:sp>
      <p:sp>
        <p:nvSpPr>
          <p:cNvPr id="3" name="Text Placeholder 2"/>
          <p:cNvSpPr>
            <a:spLocks noGrp="1"/>
          </p:cNvSpPr>
          <p:nvPr>
            <p:ph type="body" idx="1"/>
          </p:nvPr>
        </p:nvSpPr>
        <p:spPr>
          <a:xfrm>
            <a:off x="457200" y="1600201"/>
            <a:ext cx="8229600" cy="3514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6148843"/>
            <a:ext cx="9153144" cy="731837"/>
          </a:xfrm>
          <a:prstGeom prst="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023639" y="5624750"/>
            <a:ext cx="1096725" cy="10967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erinatal-Icon.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5598" y="5452403"/>
            <a:ext cx="1210127" cy="1210127"/>
          </a:xfrm>
          <a:prstGeom prst="rect">
            <a:avLst/>
          </a:prstGeom>
        </p:spPr>
      </p:pic>
      <p:sp>
        <p:nvSpPr>
          <p:cNvPr id="11" name="TextBox 10"/>
          <p:cNvSpPr txBox="1"/>
          <p:nvPr/>
        </p:nvSpPr>
        <p:spPr>
          <a:xfrm>
            <a:off x="451653" y="6322804"/>
            <a:ext cx="3834729" cy="338554"/>
          </a:xfrm>
          <a:prstGeom prst="rect">
            <a:avLst/>
          </a:prstGeom>
          <a:noFill/>
        </p:spPr>
        <p:txBody>
          <a:bodyPr wrap="square" rtlCol="0">
            <a:spAutoFit/>
          </a:bodyPr>
          <a:lstStyle/>
          <a:p>
            <a:r>
              <a:rPr lang="en-US" sz="1600" b="0" i="0" dirty="0">
                <a:solidFill>
                  <a:schemeClr val="bg1"/>
                </a:solidFill>
                <a:latin typeface="Myriad Pro"/>
                <a:cs typeface="Myriad Pro"/>
              </a:rPr>
              <a:t>West Virginia Perinatal Partnership</a:t>
            </a:r>
          </a:p>
        </p:txBody>
      </p:sp>
      <p:sp>
        <p:nvSpPr>
          <p:cNvPr id="13" name="TextBox 12"/>
          <p:cNvSpPr txBox="1"/>
          <p:nvPr/>
        </p:nvSpPr>
        <p:spPr>
          <a:xfrm>
            <a:off x="5774943" y="6225615"/>
            <a:ext cx="3670988" cy="307777"/>
          </a:xfrm>
          <a:prstGeom prst="rect">
            <a:avLst/>
          </a:prstGeom>
          <a:noFill/>
        </p:spPr>
        <p:txBody>
          <a:bodyPr wrap="square" rtlCol="0">
            <a:spAutoFit/>
          </a:bodyPr>
          <a:lstStyle/>
          <a:p>
            <a:r>
              <a:rPr lang="en-US" sz="1400" b="0" i="1" dirty="0">
                <a:solidFill>
                  <a:schemeClr val="bg1"/>
                </a:solidFill>
                <a:latin typeface="Adobe Garamond Pro"/>
                <a:cs typeface="Adobe Garamond Pro"/>
              </a:rPr>
              <a:t>Working together for</a:t>
            </a:r>
            <a:endParaRPr lang="en-US" sz="1400" b="0" i="0" dirty="0">
              <a:solidFill>
                <a:schemeClr val="bg1"/>
              </a:solidFill>
              <a:latin typeface="Myriad Pro"/>
              <a:cs typeface="Myriad Pro"/>
            </a:endParaRPr>
          </a:p>
        </p:txBody>
      </p:sp>
      <p:sp>
        <p:nvSpPr>
          <p:cNvPr id="14" name="TextBox 13"/>
          <p:cNvSpPr txBox="1"/>
          <p:nvPr/>
        </p:nvSpPr>
        <p:spPr>
          <a:xfrm>
            <a:off x="6394020" y="6425038"/>
            <a:ext cx="2348852" cy="307777"/>
          </a:xfrm>
          <a:prstGeom prst="rect">
            <a:avLst/>
          </a:prstGeom>
          <a:noFill/>
        </p:spPr>
        <p:txBody>
          <a:bodyPr wrap="square" rtlCol="0">
            <a:spAutoFit/>
          </a:bodyPr>
          <a:lstStyle/>
          <a:p>
            <a:r>
              <a:rPr lang="en-US" sz="1400" b="0" i="0" dirty="0">
                <a:solidFill>
                  <a:schemeClr val="bg1"/>
                </a:solidFill>
                <a:latin typeface="Myriad Pro"/>
                <a:cs typeface="Myriad Pro"/>
              </a:rPr>
              <a:t>healthier mothers and babies</a:t>
            </a:r>
          </a:p>
        </p:txBody>
      </p:sp>
    </p:spTree>
    <p:extLst>
      <p:ext uri="{BB962C8B-B14F-4D97-AF65-F5344CB8AC3E}">
        <p14:creationId xmlns:p14="http://schemas.microsoft.com/office/powerpoint/2010/main" val="2349335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56" r:id="rId9"/>
    <p:sldLayoutId id="2147483657" r:id="rId10"/>
    <p:sldLayoutId id="2147483658" r:id="rId11"/>
  </p:sldLayoutIdLst>
  <p:hf sldNum="0" hdr="0" ftr="0" dt="0"/>
  <p:txStyles>
    <p:titleStyle>
      <a:lvl1pPr algn="l" defTabSz="457200" rtl="0" eaLnBrk="1" latinLnBrk="0" hangingPunct="1">
        <a:spcBef>
          <a:spcPct val="0"/>
        </a:spcBef>
        <a:buNone/>
        <a:defRPr sz="4400" b="1" i="0" kern="1200">
          <a:solidFill>
            <a:schemeClr val="tx2"/>
          </a:solidFill>
          <a:latin typeface="Myriad Pro"/>
          <a:ea typeface="+mj-ea"/>
          <a:cs typeface="Myriad Pro"/>
        </a:defRPr>
      </a:lvl1pPr>
    </p:titleStyle>
    <p:bodyStyle>
      <a:lvl1pPr marL="342900" indent="-342900" algn="l" defTabSz="457200" rtl="0" eaLnBrk="1" latinLnBrk="0" hangingPunct="1">
        <a:lnSpc>
          <a:spcPct val="90000"/>
        </a:lnSpc>
        <a:spcBef>
          <a:spcPts val="1968"/>
        </a:spcBef>
        <a:buClr>
          <a:schemeClr val="accent1"/>
        </a:buClr>
        <a:buSzPct val="80000"/>
        <a:buFontTx/>
        <a:buBlip>
          <a:blip r:embed="rId14"/>
        </a:buBlip>
        <a:defRPr sz="3200" kern="1200">
          <a:solidFill>
            <a:schemeClr val="tx1"/>
          </a:solidFill>
          <a:latin typeface="Adobe Garamond Pro"/>
          <a:ea typeface="+mn-ea"/>
          <a:cs typeface="Adobe Garamond Pro"/>
        </a:defRPr>
      </a:lvl1pPr>
      <a:lvl2pPr marL="742950" indent="-285750" algn="l" defTabSz="457200" rtl="0" eaLnBrk="1" latinLnBrk="0" hangingPunct="1">
        <a:lnSpc>
          <a:spcPct val="90000"/>
        </a:lnSpc>
        <a:spcBef>
          <a:spcPts val="1968"/>
        </a:spcBef>
        <a:buClr>
          <a:schemeClr val="accent1"/>
        </a:buClr>
        <a:buFont typeface="Arial"/>
        <a:buChar char="–"/>
        <a:defRPr sz="2800" kern="1200">
          <a:solidFill>
            <a:schemeClr val="tx1"/>
          </a:solidFill>
          <a:latin typeface="Adobe Garamond Pro"/>
          <a:ea typeface="+mn-ea"/>
          <a:cs typeface="Adobe Garamond Pro"/>
        </a:defRPr>
      </a:lvl2pPr>
      <a:lvl3pPr marL="1143000" indent="-228600" algn="l" defTabSz="457200" rtl="0" eaLnBrk="1" latinLnBrk="0" hangingPunct="1">
        <a:lnSpc>
          <a:spcPct val="90000"/>
        </a:lnSpc>
        <a:spcBef>
          <a:spcPts val="1968"/>
        </a:spcBef>
        <a:buClr>
          <a:schemeClr val="accent1"/>
        </a:buClr>
        <a:buFont typeface="Arial"/>
        <a:buChar char="•"/>
        <a:defRPr sz="2400" kern="1200">
          <a:solidFill>
            <a:schemeClr val="tx1"/>
          </a:solidFill>
          <a:latin typeface="Adobe Garamond Pro"/>
          <a:ea typeface="+mn-ea"/>
          <a:cs typeface="Adobe Garamond Pro"/>
        </a:defRPr>
      </a:lvl3pPr>
      <a:lvl4pPr marL="16002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4pPr>
      <a:lvl5pPr marL="20574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chart" Target="../charts/chart2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chart" Target="../charts/chart6.xml"/><Relationship Id="rId4" Type="http://schemas.openxmlformats.org/officeDocument/2006/relationships/chart" Target="../charts/chart5.xml"/></Relationships>
</file>

<file path=ppt/slides/_rels/slide5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Layout" Target="../diagrams/layout1.xml"/><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diagramData" Target="../diagrams/data1.xml"/><Relationship Id="rId2" Type="http://schemas.openxmlformats.org/officeDocument/2006/relationships/notesSlide" Target="../notesSlides/notesSlide36.xml"/><Relationship Id="rId16" Type="http://schemas.microsoft.com/office/2007/relationships/diagramDrawing" Target="../diagrams/drawing1.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diagramColors" Target="../diagrams/colors1.xml"/><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1C77-AD5B-8F77-5106-6144FF793FBF}"/>
              </a:ext>
            </a:extLst>
          </p:cNvPr>
          <p:cNvSpPr>
            <a:spLocks noGrp="1"/>
          </p:cNvSpPr>
          <p:nvPr>
            <p:ph type="title"/>
          </p:nvPr>
        </p:nvSpPr>
        <p:spPr/>
        <p:txBody>
          <a:bodyPr/>
          <a:lstStyle/>
          <a:p>
            <a:endParaRPr lang="en-US"/>
          </a:p>
        </p:txBody>
      </p:sp>
      <p:pic>
        <p:nvPicPr>
          <p:cNvPr id="9" name="Content Placeholder 8" descr="A person holding a baby&#10;&#10;Description automatically generated">
            <a:extLst>
              <a:ext uri="{FF2B5EF4-FFF2-40B4-BE49-F238E27FC236}">
                <a16:creationId xmlns:a16="http://schemas.microsoft.com/office/drawing/2014/main" id="{765AC676-0129-E3F0-EF48-122EC4DA0321}"/>
              </a:ext>
            </a:extLst>
          </p:cNvPr>
          <p:cNvPicPr>
            <a:picLocks noGrp="1" noChangeAspect="1"/>
          </p:cNvPicPr>
          <p:nvPr>
            <p:ph idx="1"/>
          </p:nvPr>
        </p:nvPicPr>
        <p:blipFill>
          <a:blip r:embed="rId2"/>
          <a:stretch>
            <a:fillRect/>
          </a:stretch>
        </p:blipFill>
        <p:spPr>
          <a:xfrm>
            <a:off x="1" y="-894397"/>
            <a:ext cx="9143999" cy="9143999"/>
          </a:xfrm>
        </p:spPr>
      </p:pic>
      <p:sp>
        <p:nvSpPr>
          <p:cNvPr id="10" name="TextBox 9">
            <a:extLst>
              <a:ext uri="{FF2B5EF4-FFF2-40B4-BE49-F238E27FC236}">
                <a16:creationId xmlns:a16="http://schemas.microsoft.com/office/drawing/2014/main" id="{094DFFBD-EA29-EF9C-390D-A247AF6B6F18}"/>
              </a:ext>
            </a:extLst>
          </p:cNvPr>
          <p:cNvSpPr txBox="1"/>
          <p:nvPr/>
        </p:nvSpPr>
        <p:spPr>
          <a:xfrm>
            <a:off x="6225465" y="223069"/>
            <a:ext cx="2105063" cy="1569660"/>
          </a:xfrm>
          <a:prstGeom prst="rect">
            <a:avLst/>
          </a:prstGeom>
          <a:noFill/>
        </p:spPr>
        <p:txBody>
          <a:bodyPr wrap="none" rtlCol="0">
            <a:spAutoFit/>
          </a:bodyPr>
          <a:lstStyle/>
          <a:p>
            <a:pPr algn="just"/>
            <a:r>
              <a:rPr lang="en-US" sz="2400" dirty="0">
                <a:solidFill>
                  <a:schemeClr val="tx1">
                    <a:lumMod val="25000"/>
                    <a:lumOff val="75000"/>
                  </a:schemeClr>
                </a:solidFill>
              </a:rPr>
              <a:t>WEST VIRGINIA</a:t>
            </a:r>
          </a:p>
          <a:p>
            <a:pPr algn="just"/>
            <a:r>
              <a:rPr lang="en-US" sz="3200" dirty="0">
                <a:solidFill>
                  <a:schemeClr val="tx1">
                    <a:lumMod val="25000"/>
                    <a:lumOff val="75000"/>
                  </a:schemeClr>
                </a:solidFill>
              </a:rPr>
              <a:t>PERINATAL</a:t>
            </a:r>
          </a:p>
          <a:p>
            <a:pPr algn="just"/>
            <a:r>
              <a:rPr lang="en-US" sz="3900" dirty="0">
                <a:solidFill>
                  <a:schemeClr val="tx1">
                    <a:lumMod val="25000"/>
                    <a:lumOff val="75000"/>
                  </a:schemeClr>
                </a:solidFill>
              </a:rPr>
              <a:t>SUMMIT</a:t>
            </a:r>
          </a:p>
        </p:txBody>
      </p:sp>
      <p:sp>
        <p:nvSpPr>
          <p:cNvPr id="11" name="TextBox 10">
            <a:extLst>
              <a:ext uri="{FF2B5EF4-FFF2-40B4-BE49-F238E27FC236}">
                <a16:creationId xmlns:a16="http://schemas.microsoft.com/office/drawing/2014/main" id="{EC769CB5-086B-4AC4-4CD7-C233BEF1D716}"/>
              </a:ext>
            </a:extLst>
          </p:cNvPr>
          <p:cNvSpPr txBox="1"/>
          <p:nvPr/>
        </p:nvSpPr>
        <p:spPr>
          <a:xfrm>
            <a:off x="4671512" y="2367003"/>
            <a:ext cx="4456669" cy="461665"/>
          </a:xfrm>
          <a:prstGeom prst="rect">
            <a:avLst/>
          </a:prstGeom>
          <a:noFill/>
        </p:spPr>
        <p:txBody>
          <a:bodyPr wrap="none" rtlCol="0">
            <a:spAutoFit/>
          </a:bodyPr>
          <a:lstStyle/>
          <a:p>
            <a:r>
              <a:rPr lang="en-US" sz="2400" dirty="0">
                <a:solidFill>
                  <a:schemeClr val="tx1">
                    <a:lumMod val="25000"/>
                    <a:lumOff val="75000"/>
                  </a:schemeClr>
                </a:solidFill>
              </a:rPr>
              <a:t>State of the State in Perinatal Care</a:t>
            </a:r>
          </a:p>
        </p:txBody>
      </p:sp>
      <p:sp>
        <p:nvSpPr>
          <p:cNvPr id="12" name="TextBox 11">
            <a:extLst>
              <a:ext uri="{FF2B5EF4-FFF2-40B4-BE49-F238E27FC236}">
                <a16:creationId xmlns:a16="http://schemas.microsoft.com/office/drawing/2014/main" id="{0606A2C0-D9A4-A1FA-FA11-3503D67217BA}"/>
              </a:ext>
            </a:extLst>
          </p:cNvPr>
          <p:cNvSpPr txBox="1"/>
          <p:nvPr/>
        </p:nvSpPr>
        <p:spPr>
          <a:xfrm>
            <a:off x="6016070" y="2788115"/>
            <a:ext cx="3035254" cy="646331"/>
          </a:xfrm>
          <a:prstGeom prst="rect">
            <a:avLst/>
          </a:prstGeom>
          <a:noFill/>
        </p:spPr>
        <p:txBody>
          <a:bodyPr wrap="none" rtlCol="0">
            <a:spAutoFit/>
          </a:bodyPr>
          <a:lstStyle/>
          <a:p>
            <a:pPr algn="r"/>
            <a:r>
              <a:rPr lang="en-US" dirty="0">
                <a:solidFill>
                  <a:schemeClr val="tx1">
                    <a:lumMod val="25000"/>
                    <a:lumOff val="75000"/>
                  </a:schemeClr>
                </a:solidFill>
              </a:rPr>
              <a:t>Kimberly M. Farry, MD, FACOG</a:t>
            </a:r>
          </a:p>
          <a:p>
            <a:pPr algn="r"/>
            <a:r>
              <a:rPr lang="en-US" dirty="0">
                <a:solidFill>
                  <a:schemeClr val="tx1">
                    <a:lumMod val="25000"/>
                    <a:lumOff val="75000"/>
                  </a:schemeClr>
                </a:solidFill>
              </a:rPr>
              <a:t>October 17, 2024</a:t>
            </a:r>
          </a:p>
        </p:txBody>
      </p:sp>
    </p:spTree>
    <p:extLst>
      <p:ext uri="{BB962C8B-B14F-4D97-AF65-F5344CB8AC3E}">
        <p14:creationId xmlns:p14="http://schemas.microsoft.com/office/powerpoint/2010/main" val="20054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464F-12DA-45D7-ED42-58CD03870AC0}"/>
              </a:ext>
            </a:extLst>
          </p:cNvPr>
          <p:cNvSpPr>
            <a:spLocks noGrp="1"/>
          </p:cNvSpPr>
          <p:nvPr>
            <p:ph type="title"/>
          </p:nvPr>
        </p:nvSpPr>
        <p:spPr>
          <a:xfrm>
            <a:off x="279133" y="274638"/>
            <a:ext cx="8595360" cy="1143000"/>
          </a:xfrm>
        </p:spPr>
        <p:txBody>
          <a:bodyPr>
            <a:noAutofit/>
          </a:bodyPr>
          <a:lstStyle/>
          <a:p>
            <a:pPr algn="ctr"/>
            <a:r>
              <a:rPr lang="en-US" sz="3200" dirty="0"/>
              <a:t>WV Occurrence Births by Pay Source, 2023</a:t>
            </a:r>
          </a:p>
        </p:txBody>
      </p:sp>
      <p:graphicFrame>
        <p:nvGraphicFramePr>
          <p:cNvPr id="6" name="Chart 5">
            <a:extLst>
              <a:ext uri="{FF2B5EF4-FFF2-40B4-BE49-F238E27FC236}">
                <a16:creationId xmlns:a16="http://schemas.microsoft.com/office/drawing/2014/main" id="{80B95511-E82B-14F7-47E0-9A6165FAEB39}"/>
              </a:ext>
            </a:extLst>
          </p:cNvPr>
          <p:cNvGraphicFramePr>
            <a:graphicFrameLocks/>
          </p:cNvGraphicFramePr>
          <p:nvPr>
            <p:extLst>
              <p:ext uri="{D42A27DB-BD31-4B8C-83A1-F6EECF244321}">
                <p14:modId xmlns:p14="http://schemas.microsoft.com/office/powerpoint/2010/main" val="2511986169"/>
              </p:ext>
            </p:extLst>
          </p:nvPr>
        </p:nvGraphicFramePr>
        <p:xfrm>
          <a:off x="1039529" y="1417638"/>
          <a:ext cx="7305575" cy="437949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B2C690E-F440-30D3-F765-D151A263B700}"/>
              </a:ext>
            </a:extLst>
          </p:cNvPr>
          <p:cNvSpPr txBox="1"/>
          <p:nvPr/>
        </p:nvSpPr>
        <p:spPr>
          <a:xfrm>
            <a:off x="298384" y="5683053"/>
            <a:ext cx="4721190"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2B292B"/>
                </a:solidFill>
                <a:effectLst/>
                <a:uLnTx/>
                <a:uFillTx/>
              </a:rPr>
              <a:t>Source: WV Health Statistics Center, Vital  Statistics System, October 2024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2B292B"/>
                </a:solidFill>
                <a:effectLst/>
                <a:uLnTx/>
                <a:uFillTx/>
              </a:rPr>
              <a:t>Percent calculated excluding unknowns</a:t>
            </a:r>
          </a:p>
        </p:txBody>
      </p:sp>
    </p:spTree>
    <p:extLst>
      <p:ext uri="{BB962C8B-B14F-4D97-AF65-F5344CB8AC3E}">
        <p14:creationId xmlns:p14="http://schemas.microsoft.com/office/powerpoint/2010/main" val="1104409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53F0-D5C3-6605-6C30-96D6B696BE10}"/>
              </a:ext>
            </a:extLst>
          </p:cNvPr>
          <p:cNvSpPr>
            <a:spLocks noGrp="1"/>
          </p:cNvSpPr>
          <p:nvPr>
            <p:ph type="title"/>
          </p:nvPr>
        </p:nvSpPr>
        <p:spPr/>
        <p:txBody>
          <a:bodyPr>
            <a:normAutofit/>
          </a:bodyPr>
          <a:lstStyle/>
          <a:p>
            <a:pPr algn="ctr"/>
            <a:r>
              <a:rPr lang="en-US" sz="3200" dirty="0"/>
              <a:t>Pre-Pregnancy BMI, Percentage of WV Occurrence Births, 2021-2023</a:t>
            </a:r>
          </a:p>
        </p:txBody>
      </p:sp>
      <p:graphicFrame>
        <p:nvGraphicFramePr>
          <p:cNvPr id="3" name="Chart 2">
            <a:extLst>
              <a:ext uri="{FF2B5EF4-FFF2-40B4-BE49-F238E27FC236}">
                <a16:creationId xmlns:a16="http://schemas.microsoft.com/office/drawing/2014/main" id="{C32141D9-EFF6-EAA0-1DE4-7CC82CA046CF}"/>
              </a:ext>
            </a:extLst>
          </p:cNvPr>
          <p:cNvGraphicFramePr>
            <a:graphicFrameLocks/>
          </p:cNvGraphicFramePr>
          <p:nvPr>
            <p:extLst>
              <p:ext uri="{D42A27DB-BD31-4B8C-83A1-F6EECF244321}">
                <p14:modId xmlns:p14="http://schemas.microsoft.com/office/powerpoint/2010/main" val="2462488878"/>
              </p:ext>
            </p:extLst>
          </p:nvPr>
        </p:nvGraphicFramePr>
        <p:xfrm>
          <a:off x="635267" y="1417638"/>
          <a:ext cx="7806089" cy="3943634"/>
        </p:xfrm>
        <a:graphic>
          <a:graphicData uri="http://schemas.openxmlformats.org/drawingml/2006/chart">
            <c:chart xmlns:c="http://schemas.openxmlformats.org/drawingml/2006/chart" xmlns:r="http://schemas.openxmlformats.org/officeDocument/2006/relationships" r:id="rId3"/>
          </a:graphicData>
        </a:graphic>
      </p:graphicFrame>
      <p:pic>
        <p:nvPicPr>
          <p:cNvPr id="4" name="chart">
            <a:extLst>
              <a:ext uri="{FF2B5EF4-FFF2-40B4-BE49-F238E27FC236}">
                <a16:creationId xmlns:a16="http://schemas.microsoft.com/office/drawing/2014/main" id="{AD69ADC8-0FFA-4C8D-E983-CE304B980286}"/>
              </a:ext>
            </a:extLst>
          </p:cNvPr>
          <p:cNvPicPr>
            <a:picLocks noChangeAspect="1"/>
          </p:cNvPicPr>
          <p:nvPr/>
        </p:nvPicPr>
        <p:blipFill>
          <a:blip r:embed="rId4"/>
          <a:stretch>
            <a:fillRect/>
          </a:stretch>
        </p:blipFill>
        <p:spPr>
          <a:xfrm>
            <a:off x="315552" y="5724774"/>
            <a:ext cx="3584759" cy="249958"/>
          </a:xfrm>
          <a:prstGeom prst="rect">
            <a:avLst/>
          </a:prstGeom>
        </p:spPr>
      </p:pic>
    </p:spTree>
    <p:extLst>
      <p:ext uri="{BB962C8B-B14F-4D97-AF65-F5344CB8AC3E}">
        <p14:creationId xmlns:p14="http://schemas.microsoft.com/office/powerpoint/2010/main" val="3972762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95C3-F576-A032-483F-7C731BB38BA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A1515AE-D6AD-2387-E43C-9FC546E3FF0C}"/>
              </a:ext>
            </a:extLst>
          </p:cNvPr>
          <p:cNvSpPr txBox="1"/>
          <p:nvPr/>
        </p:nvSpPr>
        <p:spPr>
          <a:xfrm>
            <a:off x="246161" y="173882"/>
            <a:ext cx="8651677" cy="731519"/>
          </a:xfrm>
          <a:prstGeom prst="rect">
            <a:avLst/>
          </a:prstGeom>
        </p:spPr>
        <p:txBody>
          <a:bodyPr vert="horz" wrap="square" lIns="0" tIns="0" rIns="0" bIns="0" rtlCol="0">
            <a:noAutofit/>
          </a:bodyPr>
          <a:lstStyle/>
          <a:p>
            <a:pPr marL="12700" algn="ctr">
              <a:lnSpc>
                <a:spcPct val="100000"/>
              </a:lnSpc>
              <a:tabLst>
                <a:tab pos="1181100" algn="l"/>
              </a:tabLst>
            </a:pPr>
            <a:r>
              <a:rPr lang="en-US" sz="3200" b="1" dirty="0">
                <a:solidFill>
                  <a:schemeClr val="tx2"/>
                </a:solidFill>
                <a:latin typeface="Myriad Pro"/>
                <a:cs typeface="Arial"/>
              </a:rPr>
              <a:t>Births</a:t>
            </a:r>
            <a:r>
              <a:rPr lang="en-US" sz="3200" b="1" spc="0" dirty="0">
                <a:solidFill>
                  <a:schemeClr val="tx2"/>
                </a:solidFill>
                <a:latin typeface="Myriad Pro"/>
                <a:cs typeface="Arial"/>
              </a:rPr>
              <a:t> at a Glance WV vs. US, 2022</a:t>
            </a:r>
            <a:endParaRPr sz="3200" b="1" dirty="0">
              <a:solidFill>
                <a:schemeClr val="tx2"/>
              </a:solidFill>
              <a:latin typeface="Myriad Pro"/>
              <a:cs typeface="Arial"/>
            </a:endParaRPr>
          </a:p>
        </p:txBody>
      </p:sp>
      <p:sp>
        <p:nvSpPr>
          <p:cNvPr id="4" name="object 4">
            <a:extLst>
              <a:ext uri="{FF2B5EF4-FFF2-40B4-BE49-F238E27FC236}">
                <a16:creationId xmlns:a16="http://schemas.microsoft.com/office/drawing/2014/main" id="{F267389B-FDEF-07B4-8AD9-F82EBBE2E753}"/>
              </a:ext>
            </a:extLst>
          </p:cNvPr>
          <p:cNvSpPr txBox="1"/>
          <p:nvPr/>
        </p:nvSpPr>
        <p:spPr>
          <a:xfrm>
            <a:off x="1528997" y="5082786"/>
            <a:ext cx="6846570" cy="358644"/>
          </a:xfrm>
          <a:prstGeom prst="rect">
            <a:avLst/>
          </a:prstGeom>
        </p:spPr>
        <p:txBody>
          <a:bodyPr vert="horz" wrap="square" lIns="0" tIns="0" rIns="0" bIns="0" rtlCol="0">
            <a:noAutofit/>
          </a:bodyPr>
          <a:lstStyle/>
          <a:p>
            <a:pPr>
              <a:lnSpc>
                <a:spcPts val="1000"/>
              </a:lnSpc>
            </a:pPr>
            <a:r>
              <a:rPr lang="en-US" sz="1100" dirty="0">
                <a:solidFill>
                  <a:srgbClr val="000000"/>
                </a:solidFill>
              </a:rPr>
              <a:t>Source: Centers for Disease Control and Prevention, National Center for Health Statistics</a:t>
            </a:r>
          </a:p>
          <a:p>
            <a:pPr>
              <a:lnSpc>
                <a:spcPts val="1000"/>
              </a:lnSpc>
            </a:pPr>
            <a:r>
              <a:rPr lang="en-US" sz="1100" dirty="0">
                <a:solidFill>
                  <a:srgbClr val="000000"/>
                </a:solidFill>
              </a:rPr>
              <a:t>Note: WV data may vary from locally reported data due to the national reporting period.</a:t>
            </a: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sz="1200" dirty="0"/>
          </a:p>
          <a:p>
            <a:pPr>
              <a:lnSpc>
                <a:spcPts val="1300"/>
              </a:lnSpc>
              <a:spcBef>
                <a:spcPts val="67"/>
              </a:spcBef>
            </a:pPr>
            <a:endParaRPr sz="1200" dirty="0"/>
          </a:p>
        </p:txBody>
      </p:sp>
      <p:graphicFrame>
        <p:nvGraphicFramePr>
          <p:cNvPr id="2" name="Table 1">
            <a:extLst>
              <a:ext uri="{FF2B5EF4-FFF2-40B4-BE49-F238E27FC236}">
                <a16:creationId xmlns:a16="http://schemas.microsoft.com/office/drawing/2014/main" id="{7653667C-74E2-CD3A-74A4-BBAE5CA19FD5}"/>
              </a:ext>
            </a:extLst>
          </p:cNvPr>
          <p:cNvGraphicFramePr>
            <a:graphicFrameLocks noGrp="1"/>
          </p:cNvGraphicFramePr>
          <p:nvPr/>
        </p:nvGraphicFramePr>
        <p:xfrm>
          <a:off x="888069" y="693417"/>
          <a:ext cx="7367861" cy="4980058"/>
        </p:xfrm>
        <a:graphic>
          <a:graphicData uri="http://schemas.openxmlformats.org/drawingml/2006/table">
            <a:tbl>
              <a:tblPr firstRow="1" bandRow="1">
                <a:tableStyleId>{5C22544A-7EE6-4342-B048-85BDC9FD1C3A}</a:tableStyleId>
              </a:tblPr>
              <a:tblGrid>
                <a:gridCol w="1834364">
                  <a:extLst>
                    <a:ext uri="{9D8B030D-6E8A-4147-A177-3AD203B41FA5}">
                      <a16:colId xmlns:a16="http://schemas.microsoft.com/office/drawing/2014/main" val="20000"/>
                    </a:ext>
                  </a:extLst>
                </a:gridCol>
                <a:gridCol w="1844499">
                  <a:extLst>
                    <a:ext uri="{9D8B030D-6E8A-4147-A177-3AD203B41FA5}">
                      <a16:colId xmlns:a16="http://schemas.microsoft.com/office/drawing/2014/main" val="20001"/>
                    </a:ext>
                  </a:extLst>
                </a:gridCol>
                <a:gridCol w="1844499">
                  <a:extLst>
                    <a:ext uri="{9D8B030D-6E8A-4147-A177-3AD203B41FA5}">
                      <a16:colId xmlns:a16="http://schemas.microsoft.com/office/drawing/2014/main" val="20002"/>
                    </a:ext>
                  </a:extLst>
                </a:gridCol>
                <a:gridCol w="1844499">
                  <a:extLst>
                    <a:ext uri="{9D8B030D-6E8A-4147-A177-3AD203B41FA5}">
                      <a16:colId xmlns:a16="http://schemas.microsoft.com/office/drawing/2014/main" val="20003"/>
                    </a:ext>
                  </a:extLst>
                </a:gridCol>
              </a:tblGrid>
              <a:tr h="537531">
                <a:tc>
                  <a:txBody>
                    <a:bodyPr/>
                    <a:lstStyle/>
                    <a:p>
                      <a:pPr algn="ctr"/>
                      <a:r>
                        <a:rPr lang="en-US" dirty="0"/>
                        <a:t>Birth</a:t>
                      </a:r>
                      <a:r>
                        <a:rPr lang="en-US" baseline="0" dirty="0"/>
                        <a:t> Outcome</a:t>
                      </a:r>
                      <a:endParaRPr lang="en-US" dirty="0"/>
                    </a:p>
                  </a:txBody>
                  <a:tcPr/>
                </a:tc>
                <a:tc>
                  <a:txBody>
                    <a:bodyPr/>
                    <a:lstStyle/>
                    <a:p>
                      <a:pPr algn="ctr"/>
                      <a:r>
                        <a:rPr lang="en-US" dirty="0"/>
                        <a:t>WV</a:t>
                      </a:r>
                    </a:p>
                  </a:txBody>
                  <a:tcPr/>
                </a:tc>
                <a:tc>
                  <a:txBody>
                    <a:bodyPr/>
                    <a:lstStyle/>
                    <a:p>
                      <a:pPr algn="ctr"/>
                      <a:r>
                        <a:rPr lang="en-US" dirty="0"/>
                        <a:t>U.S.</a:t>
                      </a:r>
                    </a:p>
                  </a:txBody>
                  <a:tcPr/>
                </a:tc>
                <a:tc>
                  <a:txBody>
                    <a:bodyPr/>
                    <a:lstStyle/>
                    <a:p>
                      <a:pPr algn="ctr"/>
                      <a:r>
                        <a:rPr lang="en-US" dirty="0"/>
                        <a:t>WV Rank</a:t>
                      </a:r>
                    </a:p>
                  </a:txBody>
                  <a:tcPr/>
                </a:tc>
                <a:extLst>
                  <a:ext uri="{0D108BD9-81ED-4DB2-BD59-A6C34878D82A}">
                    <a16:rowId xmlns:a16="http://schemas.microsoft.com/office/drawing/2014/main" val="10000"/>
                  </a:ext>
                </a:extLst>
              </a:tr>
              <a:tr h="617814">
                <a:tc>
                  <a:txBody>
                    <a:bodyPr/>
                    <a:lstStyle/>
                    <a:p>
                      <a:r>
                        <a:rPr lang="en-US" dirty="0"/>
                        <a:t>Preterm</a:t>
                      </a:r>
                      <a:r>
                        <a:rPr lang="en-US" baseline="0" dirty="0"/>
                        <a:t> Births</a:t>
                      </a:r>
                      <a:endParaRPr lang="en-US" dirty="0"/>
                    </a:p>
                  </a:txBody>
                  <a:tcPr anchor="ctr"/>
                </a:tc>
                <a:tc>
                  <a:txBody>
                    <a:bodyPr/>
                    <a:lstStyle/>
                    <a:p>
                      <a:pPr algn="ctr"/>
                      <a:r>
                        <a:rPr lang="en-US" dirty="0"/>
                        <a:t>13.0%</a:t>
                      </a:r>
                    </a:p>
                  </a:txBody>
                  <a:tcPr anchor="ctr"/>
                </a:tc>
                <a:tc>
                  <a:txBody>
                    <a:bodyPr/>
                    <a:lstStyle/>
                    <a:p>
                      <a:pPr algn="ctr"/>
                      <a:r>
                        <a:rPr lang="en-US" dirty="0"/>
                        <a:t>10.4%</a:t>
                      </a:r>
                    </a:p>
                  </a:txBody>
                  <a:tcPr anchor="ctr"/>
                </a:tc>
                <a:tc>
                  <a:txBody>
                    <a:bodyPr/>
                    <a:lstStyle/>
                    <a:p>
                      <a:pPr algn="ctr"/>
                      <a:r>
                        <a:rPr lang="en-US" b="1" baseline="0" dirty="0"/>
                        <a:t>3</a:t>
                      </a:r>
                      <a:r>
                        <a:rPr lang="en-US" b="1" baseline="30000" dirty="0"/>
                        <a:t>rd</a:t>
                      </a:r>
                      <a:endParaRPr lang="en-US" dirty="0"/>
                    </a:p>
                  </a:txBody>
                  <a:tcPr anchor="ctr">
                    <a:solidFill>
                      <a:srgbClr val="FF0000"/>
                    </a:solidFill>
                  </a:tcPr>
                </a:tc>
                <a:extLst>
                  <a:ext uri="{0D108BD9-81ED-4DB2-BD59-A6C34878D82A}">
                    <a16:rowId xmlns:a16="http://schemas.microsoft.com/office/drawing/2014/main" val="3950410976"/>
                  </a:ext>
                </a:extLst>
              </a:tr>
              <a:tr h="617814">
                <a:tc>
                  <a:txBody>
                    <a:bodyPr/>
                    <a:lstStyle/>
                    <a:p>
                      <a:r>
                        <a:rPr lang="en-US" sz="1800" dirty="0"/>
                        <a:t>Infant Mortality</a:t>
                      </a:r>
                    </a:p>
                  </a:txBody>
                  <a:tcPr anchor="ctr"/>
                </a:tc>
                <a:tc>
                  <a:txBody>
                    <a:bodyPr/>
                    <a:lstStyle/>
                    <a:p>
                      <a:pPr algn="ctr"/>
                      <a:r>
                        <a:rPr lang="en-US" dirty="0"/>
                        <a:t>7.32 per 1,000</a:t>
                      </a:r>
                    </a:p>
                  </a:txBody>
                  <a:tcPr anchor="ctr"/>
                </a:tc>
                <a:tc>
                  <a:txBody>
                    <a:bodyPr/>
                    <a:lstStyle/>
                    <a:p>
                      <a:pPr algn="ctr"/>
                      <a:r>
                        <a:rPr lang="en-US" dirty="0"/>
                        <a:t>5.61 per 1,000</a:t>
                      </a:r>
                    </a:p>
                  </a:txBody>
                  <a:tcPr anchor="ctr"/>
                </a:tc>
                <a:tc>
                  <a:txBody>
                    <a:bodyPr/>
                    <a:lstStyle/>
                    <a:p>
                      <a:pPr algn="ctr"/>
                      <a:r>
                        <a:rPr lang="en-US" b="1" dirty="0"/>
                        <a:t>4</a:t>
                      </a:r>
                      <a:r>
                        <a:rPr lang="en-US" b="1" baseline="30000" dirty="0"/>
                        <a:t>th</a:t>
                      </a:r>
                      <a:endParaRPr lang="en-US" dirty="0"/>
                    </a:p>
                  </a:txBody>
                  <a:tcPr anchor="ctr">
                    <a:solidFill>
                      <a:srgbClr val="FF0000"/>
                    </a:solidFill>
                  </a:tcPr>
                </a:tc>
                <a:extLst>
                  <a:ext uri="{0D108BD9-81ED-4DB2-BD59-A6C34878D82A}">
                    <a16:rowId xmlns:a16="http://schemas.microsoft.com/office/drawing/2014/main" val="2363617656"/>
                  </a:ext>
                </a:extLst>
              </a:tr>
              <a:tr h="617814">
                <a:tc>
                  <a:txBody>
                    <a:bodyPr/>
                    <a:lstStyle/>
                    <a:p>
                      <a:r>
                        <a:rPr lang="en-US" dirty="0"/>
                        <a:t>Low Birth Weight</a:t>
                      </a:r>
                    </a:p>
                  </a:txBody>
                  <a:tcPr anchor="ctr"/>
                </a:tc>
                <a:tc>
                  <a:txBody>
                    <a:bodyPr/>
                    <a:lstStyle/>
                    <a:p>
                      <a:pPr algn="ctr"/>
                      <a:r>
                        <a:rPr lang="en-US" dirty="0"/>
                        <a:t>10.0%</a:t>
                      </a:r>
                    </a:p>
                  </a:txBody>
                  <a:tcPr anchor="ctr"/>
                </a:tc>
                <a:tc>
                  <a:txBody>
                    <a:bodyPr/>
                    <a:lstStyle/>
                    <a:p>
                      <a:pPr algn="ctr"/>
                      <a:r>
                        <a:rPr lang="en-US" dirty="0"/>
                        <a:t>8.6%</a:t>
                      </a:r>
                    </a:p>
                  </a:txBody>
                  <a:tcPr anchor="ctr"/>
                </a:tc>
                <a:tc>
                  <a:txBody>
                    <a:bodyPr/>
                    <a:lstStyle/>
                    <a:p>
                      <a:pPr algn="ctr"/>
                      <a:r>
                        <a:rPr lang="en-US" b="1" baseline="0" dirty="0"/>
                        <a:t>6</a:t>
                      </a:r>
                      <a:r>
                        <a:rPr lang="en-US" b="1" baseline="30000" dirty="0"/>
                        <a:t>th</a:t>
                      </a:r>
                      <a:endParaRPr lang="en-US" dirty="0"/>
                    </a:p>
                  </a:txBody>
                  <a:tcPr anchor="ctr">
                    <a:solidFill>
                      <a:srgbClr val="FFC000"/>
                    </a:solidFill>
                  </a:tcPr>
                </a:tc>
                <a:extLst>
                  <a:ext uri="{0D108BD9-81ED-4DB2-BD59-A6C34878D82A}">
                    <a16:rowId xmlns:a16="http://schemas.microsoft.com/office/drawing/2014/main" val="1388808297"/>
                  </a:ext>
                </a:extLst>
              </a:tr>
              <a:tr h="617814">
                <a:tc>
                  <a:txBody>
                    <a:bodyPr/>
                    <a:lstStyle/>
                    <a:p>
                      <a:r>
                        <a:rPr lang="en-US" dirty="0"/>
                        <a:t>Teen</a:t>
                      </a:r>
                      <a:r>
                        <a:rPr lang="en-US" baseline="0" dirty="0"/>
                        <a:t> Birth Rate </a:t>
                      </a:r>
                      <a:r>
                        <a:rPr lang="en-US" sz="1400" baseline="0" dirty="0"/>
                        <a:t>(Age 15-19)</a:t>
                      </a:r>
                      <a:endParaRPr lang="en-US" sz="1400" dirty="0"/>
                    </a:p>
                  </a:txBody>
                  <a:tcPr anchor="ctr"/>
                </a:tc>
                <a:tc>
                  <a:txBody>
                    <a:bodyPr/>
                    <a:lstStyle/>
                    <a:p>
                      <a:pPr algn="ctr"/>
                      <a:r>
                        <a:rPr lang="en-US" dirty="0"/>
                        <a:t>19.8 per 1,000</a:t>
                      </a:r>
                    </a:p>
                  </a:txBody>
                  <a:tcPr anchor="ctr"/>
                </a:tc>
                <a:tc>
                  <a:txBody>
                    <a:bodyPr/>
                    <a:lstStyle/>
                    <a:p>
                      <a:pPr algn="ctr"/>
                      <a:r>
                        <a:rPr lang="en-US" dirty="0"/>
                        <a:t>13.6 per 1,000</a:t>
                      </a:r>
                    </a:p>
                  </a:txBody>
                  <a:tcPr anchor="ctr"/>
                </a:tc>
                <a:tc>
                  <a:txBody>
                    <a:bodyPr/>
                    <a:lstStyle/>
                    <a:p>
                      <a:pPr algn="ctr"/>
                      <a:r>
                        <a:rPr lang="en-US" b="1" baseline="0" dirty="0"/>
                        <a:t>9</a:t>
                      </a:r>
                      <a:r>
                        <a:rPr lang="en-US" b="1" baseline="30000" dirty="0"/>
                        <a:t>th</a:t>
                      </a:r>
                      <a:endParaRPr lang="en-US" dirty="0"/>
                    </a:p>
                  </a:txBody>
                  <a:tcPr anchor="ctr">
                    <a:solidFill>
                      <a:srgbClr val="FFC000"/>
                    </a:solidFill>
                  </a:tcPr>
                </a:tc>
                <a:extLst>
                  <a:ext uri="{0D108BD9-81ED-4DB2-BD59-A6C34878D82A}">
                    <a16:rowId xmlns:a16="http://schemas.microsoft.com/office/drawing/2014/main" val="112331880"/>
                  </a:ext>
                </a:extLst>
              </a:tr>
              <a:tr h="617814">
                <a:tc>
                  <a:txBody>
                    <a:bodyPr/>
                    <a:lstStyle/>
                    <a:p>
                      <a:r>
                        <a:rPr lang="en-US" dirty="0"/>
                        <a:t>Cesarean Delivery</a:t>
                      </a:r>
                    </a:p>
                  </a:txBody>
                  <a:tcPr anchor="ctr"/>
                </a:tc>
                <a:tc>
                  <a:txBody>
                    <a:bodyPr/>
                    <a:lstStyle/>
                    <a:p>
                      <a:pPr algn="ctr"/>
                      <a:r>
                        <a:rPr lang="en-US" dirty="0"/>
                        <a:t>34.1%</a:t>
                      </a:r>
                    </a:p>
                  </a:txBody>
                  <a:tcPr anchor="ctr"/>
                </a:tc>
                <a:tc>
                  <a:txBody>
                    <a:bodyPr/>
                    <a:lstStyle/>
                    <a:p>
                      <a:pPr algn="ctr"/>
                      <a:r>
                        <a:rPr lang="en-US" dirty="0"/>
                        <a:t>32.1%</a:t>
                      </a:r>
                    </a:p>
                  </a:txBody>
                  <a:tcPr anchor="ctr"/>
                </a:tc>
                <a:tc>
                  <a:txBody>
                    <a:bodyPr/>
                    <a:lstStyle/>
                    <a:p>
                      <a:pPr algn="ctr"/>
                      <a:r>
                        <a:rPr lang="en-US" b="1" baseline="0" dirty="0"/>
                        <a:t>11</a:t>
                      </a:r>
                      <a:r>
                        <a:rPr lang="en-US" b="1" baseline="30000" dirty="0"/>
                        <a:t>th</a:t>
                      </a:r>
                      <a:endParaRPr lang="en-US" b="0" dirty="0"/>
                    </a:p>
                  </a:txBody>
                  <a:tcPr anchor="ctr">
                    <a:solidFill>
                      <a:srgbClr val="FFFF00"/>
                    </a:solidFill>
                  </a:tcPr>
                </a:tc>
                <a:extLst>
                  <a:ext uri="{0D108BD9-81ED-4DB2-BD59-A6C34878D82A}">
                    <a16:rowId xmlns:a16="http://schemas.microsoft.com/office/drawing/2014/main" val="10001"/>
                  </a:ext>
                </a:extLst>
              </a:tr>
              <a:tr h="617814">
                <a:tc>
                  <a:txBody>
                    <a:bodyPr/>
                    <a:lstStyle/>
                    <a:p>
                      <a:r>
                        <a:rPr lang="en-US" dirty="0"/>
                        <a:t>Very Low Birth</a:t>
                      </a:r>
                      <a:r>
                        <a:rPr lang="en-US" baseline="0" dirty="0"/>
                        <a:t> Weight</a:t>
                      </a:r>
                      <a:endParaRPr lang="en-US" dirty="0"/>
                    </a:p>
                  </a:txBody>
                  <a:tcPr anchor="ctr"/>
                </a:tc>
                <a:tc>
                  <a:txBody>
                    <a:bodyPr/>
                    <a:lstStyle/>
                    <a:p>
                      <a:pPr algn="ctr"/>
                      <a:r>
                        <a:rPr lang="en-US" dirty="0"/>
                        <a:t>1.4%</a:t>
                      </a:r>
                    </a:p>
                  </a:txBody>
                  <a:tcPr anchor="ctr"/>
                </a:tc>
                <a:tc>
                  <a:txBody>
                    <a:bodyPr/>
                    <a:lstStyle/>
                    <a:p>
                      <a:pPr algn="ctr"/>
                      <a:r>
                        <a:rPr lang="en-US" dirty="0"/>
                        <a:t>1.4%</a:t>
                      </a:r>
                    </a:p>
                  </a:txBody>
                  <a:tcPr anchor="ctr"/>
                </a:tc>
                <a:tc>
                  <a:txBody>
                    <a:bodyPr/>
                    <a:lstStyle/>
                    <a:p>
                      <a:pPr algn="ctr"/>
                      <a:r>
                        <a:rPr lang="en-US" b="1" baseline="0"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10004"/>
                  </a:ext>
                </a:extLst>
              </a:tr>
              <a:tr h="691111">
                <a:tc>
                  <a:txBody>
                    <a:bodyPr/>
                    <a:lstStyle/>
                    <a:p>
                      <a:r>
                        <a:rPr lang="en-US" sz="1800" dirty="0"/>
                        <a:t>Maternal Mortality</a:t>
                      </a:r>
                    </a:p>
                  </a:txBody>
                  <a:tcPr anchor="ctr"/>
                </a:tc>
                <a:tc>
                  <a:txBody>
                    <a:bodyPr/>
                    <a:lstStyle/>
                    <a:p>
                      <a:pPr algn="ctr"/>
                      <a:r>
                        <a:rPr lang="en-US" dirty="0"/>
                        <a:t>23.9 per 100,000</a:t>
                      </a:r>
                    </a:p>
                    <a:p>
                      <a:pPr algn="ctr"/>
                      <a:r>
                        <a:rPr lang="en-US" sz="1200" dirty="0"/>
                        <a:t>(2018-2022)</a:t>
                      </a:r>
                    </a:p>
                  </a:txBody>
                  <a:tcPr anchor="ctr"/>
                </a:tc>
                <a:tc>
                  <a:txBody>
                    <a:bodyPr/>
                    <a:lstStyle/>
                    <a:p>
                      <a:pPr algn="ctr"/>
                      <a:r>
                        <a:rPr lang="en-US" dirty="0"/>
                        <a:t>23.2 per 100,000</a:t>
                      </a:r>
                    </a:p>
                    <a:p>
                      <a:pPr algn="ctr"/>
                      <a:r>
                        <a:rPr lang="en-US" sz="1200" dirty="0"/>
                        <a:t>(2018-2022)</a:t>
                      </a:r>
                    </a:p>
                  </a:txBody>
                  <a:tcPr anchor="ctr"/>
                </a:tc>
                <a:tc>
                  <a:txBody>
                    <a:bodyPr/>
                    <a:lstStyle/>
                    <a:p>
                      <a:pPr algn="ctr"/>
                      <a:r>
                        <a:rPr lang="en-US" b="1"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490140830"/>
                  </a:ext>
                </a:extLst>
              </a:tr>
            </a:tbl>
          </a:graphicData>
        </a:graphic>
      </p:graphicFrame>
      <p:sp>
        <p:nvSpPr>
          <p:cNvPr id="6" name="TextBox 5">
            <a:extLst>
              <a:ext uri="{FF2B5EF4-FFF2-40B4-BE49-F238E27FC236}">
                <a16:creationId xmlns:a16="http://schemas.microsoft.com/office/drawing/2014/main" id="{5F9C04F5-392B-EBCD-1220-CDA041C5EA3C}"/>
              </a:ext>
            </a:extLst>
          </p:cNvPr>
          <p:cNvSpPr txBox="1"/>
          <p:nvPr/>
        </p:nvSpPr>
        <p:spPr>
          <a:xfrm>
            <a:off x="246161" y="5733696"/>
            <a:ext cx="3661287" cy="430887"/>
          </a:xfrm>
          <a:prstGeom prst="rect">
            <a:avLst/>
          </a:prstGeom>
          <a:noFill/>
        </p:spPr>
        <p:txBody>
          <a:bodyPr wrap="square" rtlCol="0">
            <a:spAutoFit/>
          </a:bodyPr>
          <a:lstStyle/>
          <a:p>
            <a:r>
              <a:rPr lang="en-US" sz="1100" dirty="0"/>
              <a:t>Source: NCHS, National Vital Statistics System, October 2024</a:t>
            </a:r>
          </a:p>
          <a:p>
            <a:r>
              <a:rPr lang="en-US" sz="1100" dirty="0"/>
              <a:t>CDC Wonder, 2024</a:t>
            </a:r>
          </a:p>
        </p:txBody>
      </p:sp>
    </p:spTree>
    <p:extLst>
      <p:ext uri="{BB962C8B-B14F-4D97-AF65-F5344CB8AC3E}">
        <p14:creationId xmlns:p14="http://schemas.microsoft.com/office/powerpoint/2010/main" val="2250004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95C3-F576-A032-483F-7C731BB38BA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A1515AE-D6AD-2387-E43C-9FC546E3FF0C}"/>
              </a:ext>
            </a:extLst>
          </p:cNvPr>
          <p:cNvSpPr txBox="1"/>
          <p:nvPr/>
        </p:nvSpPr>
        <p:spPr>
          <a:xfrm>
            <a:off x="246161" y="173882"/>
            <a:ext cx="8651677" cy="731519"/>
          </a:xfrm>
          <a:prstGeom prst="rect">
            <a:avLst/>
          </a:prstGeom>
        </p:spPr>
        <p:txBody>
          <a:bodyPr vert="horz" wrap="square" lIns="0" tIns="0" rIns="0" bIns="0" rtlCol="0">
            <a:noAutofit/>
          </a:bodyPr>
          <a:lstStyle/>
          <a:p>
            <a:pPr marL="12700" algn="ctr">
              <a:lnSpc>
                <a:spcPct val="100000"/>
              </a:lnSpc>
              <a:tabLst>
                <a:tab pos="1181100" algn="l"/>
              </a:tabLst>
            </a:pPr>
            <a:r>
              <a:rPr lang="en-US" sz="3200" b="1" dirty="0">
                <a:solidFill>
                  <a:schemeClr val="tx2"/>
                </a:solidFill>
                <a:latin typeface="Myriad Pro"/>
                <a:cs typeface="Arial"/>
              </a:rPr>
              <a:t>Births</a:t>
            </a:r>
            <a:r>
              <a:rPr lang="en-US" sz="3200" b="1" spc="0" dirty="0">
                <a:solidFill>
                  <a:schemeClr val="tx2"/>
                </a:solidFill>
                <a:latin typeface="Myriad Pro"/>
                <a:cs typeface="Arial"/>
              </a:rPr>
              <a:t> at a Glance WV vs. US, 2022</a:t>
            </a:r>
            <a:endParaRPr sz="3200" b="1" dirty="0">
              <a:solidFill>
                <a:schemeClr val="tx2"/>
              </a:solidFill>
              <a:latin typeface="Myriad Pro"/>
              <a:cs typeface="Arial"/>
            </a:endParaRPr>
          </a:p>
        </p:txBody>
      </p:sp>
      <p:sp>
        <p:nvSpPr>
          <p:cNvPr id="4" name="object 4">
            <a:extLst>
              <a:ext uri="{FF2B5EF4-FFF2-40B4-BE49-F238E27FC236}">
                <a16:creationId xmlns:a16="http://schemas.microsoft.com/office/drawing/2014/main" id="{F267389B-FDEF-07B4-8AD9-F82EBBE2E753}"/>
              </a:ext>
            </a:extLst>
          </p:cNvPr>
          <p:cNvSpPr txBox="1"/>
          <p:nvPr/>
        </p:nvSpPr>
        <p:spPr>
          <a:xfrm>
            <a:off x="1528997" y="5082786"/>
            <a:ext cx="6846570" cy="358644"/>
          </a:xfrm>
          <a:prstGeom prst="rect">
            <a:avLst/>
          </a:prstGeom>
        </p:spPr>
        <p:txBody>
          <a:bodyPr vert="horz" wrap="square" lIns="0" tIns="0" rIns="0" bIns="0" rtlCol="0">
            <a:noAutofit/>
          </a:bodyPr>
          <a:lstStyle/>
          <a:p>
            <a:pPr>
              <a:lnSpc>
                <a:spcPts val="1000"/>
              </a:lnSpc>
            </a:pPr>
            <a:r>
              <a:rPr lang="en-US" sz="1100" dirty="0">
                <a:solidFill>
                  <a:srgbClr val="000000"/>
                </a:solidFill>
              </a:rPr>
              <a:t>Source: Centers for Disease Control and Prevention, National Center for Health Statistics</a:t>
            </a:r>
          </a:p>
          <a:p>
            <a:pPr>
              <a:lnSpc>
                <a:spcPts val="1000"/>
              </a:lnSpc>
            </a:pPr>
            <a:r>
              <a:rPr lang="en-US" sz="1100" dirty="0">
                <a:solidFill>
                  <a:srgbClr val="000000"/>
                </a:solidFill>
              </a:rPr>
              <a:t>Note: WV data may vary from locally reported data due to the national reporting period.</a:t>
            </a: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sz="1200" dirty="0"/>
          </a:p>
          <a:p>
            <a:pPr>
              <a:lnSpc>
                <a:spcPts val="1300"/>
              </a:lnSpc>
              <a:spcBef>
                <a:spcPts val="67"/>
              </a:spcBef>
            </a:pPr>
            <a:endParaRPr sz="1200" dirty="0"/>
          </a:p>
        </p:txBody>
      </p:sp>
      <p:graphicFrame>
        <p:nvGraphicFramePr>
          <p:cNvPr id="2" name="Table 1">
            <a:extLst>
              <a:ext uri="{FF2B5EF4-FFF2-40B4-BE49-F238E27FC236}">
                <a16:creationId xmlns:a16="http://schemas.microsoft.com/office/drawing/2014/main" id="{7653667C-74E2-CD3A-74A4-BBAE5CA19FD5}"/>
              </a:ext>
            </a:extLst>
          </p:cNvPr>
          <p:cNvGraphicFramePr>
            <a:graphicFrameLocks noGrp="1"/>
          </p:cNvGraphicFramePr>
          <p:nvPr/>
        </p:nvGraphicFramePr>
        <p:xfrm>
          <a:off x="888069" y="693417"/>
          <a:ext cx="7367861" cy="4980058"/>
        </p:xfrm>
        <a:graphic>
          <a:graphicData uri="http://schemas.openxmlformats.org/drawingml/2006/table">
            <a:tbl>
              <a:tblPr firstRow="1" bandRow="1">
                <a:tableStyleId>{5C22544A-7EE6-4342-B048-85BDC9FD1C3A}</a:tableStyleId>
              </a:tblPr>
              <a:tblGrid>
                <a:gridCol w="1834364">
                  <a:extLst>
                    <a:ext uri="{9D8B030D-6E8A-4147-A177-3AD203B41FA5}">
                      <a16:colId xmlns:a16="http://schemas.microsoft.com/office/drawing/2014/main" val="20000"/>
                    </a:ext>
                  </a:extLst>
                </a:gridCol>
                <a:gridCol w="1844499">
                  <a:extLst>
                    <a:ext uri="{9D8B030D-6E8A-4147-A177-3AD203B41FA5}">
                      <a16:colId xmlns:a16="http://schemas.microsoft.com/office/drawing/2014/main" val="20001"/>
                    </a:ext>
                  </a:extLst>
                </a:gridCol>
                <a:gridCol w="1844499">
                  <a:extLst>
                    <a:ext uri="{9D8B030D-6E8A-4147-A177-3AD203B41FA5}">
                      <a16:colId xmlns:a16="http://schemas.microsoft.com/office/drawing/2014/main" val="20002"/>
                    </a:ext>
                  </a:extLst>
                </a:gridCol>
                <a:gridCol w="1844499">
                  <a:extLst>
                    <a:ext uri="{9D8B030D-6E8A-4147-A177-3AD203B41FA5}">
                      <a16:colId xmlns:a16="http://schemas.microsoft.com/office/drawing/2014/main" val="20003"/>
                    </a:ext>
                  </a:extLst>
                </a:gridCol>
              </a:tblGrid>
              <a:tr h="537531">
                <a:tc>
                  <a:txBody>
                    <a:bodyPr/>
                    <a:lstStyle/>
                    <a:p>
                      <a:pPr algn="ctr"/>
                      <a:r>
                        <a:rPr lang="en-US" dirty="0"/>
                        <a:t>Birth</a:t>
                      </a:r>
                      <a:r>
                        <a:rPr lang="en-US" baseline="0" dirty="0"/>
                        <a:t> Outcome</a:t>
                      </a:r>
                      <a:endParaRPr lang="en-US" dirty="0"/>
                    </a:p>
                  </a:txBody>
                  <a:tcPr/>
                </a:tc>
                <a:tc>
                  <a:txBody>
                    <a:bodyPr/>
                    <a:lstStyle/>
                    <a:p>
                      <a:pPr algn="ctr"/>
                      <a:r>
                        <a:rPr lang="en-US" dirty="0"/>
                        <a:t>WV</a:t>
                      </a:r>
                    </a:p>
                  </a:txBody>
                  <a:tcPr/>
                </a:tc>
                <a:tc>
                  <a:txBody>
                    <a:bodyPr/>
                    <a:lstStyle/>
                    <a:p>
                      <a:pPr algn="ctr"/>
                      <a:r>
                        <a:rPr lang="en-US" dirty="0"/>
                        <a:t>U.S.</a:t>
                      </a:r>
                    </a:p>
                  </a:txBody>
                  <a:tcPr/>
                </a:tc>
                <a:tc>
                  <a:txBody>
                    <a:bodyPr/>
                    <a:lstStyle/>
                    <a:p>
                      <a:pPr algn="ctr"/>
                      <a:r>
                        <a:rPr lang="en-US" dirty="0"/>
                        <a:t>WV Rank</a:t>
                      </a:r>
                    </a:p>
                  </a:txBody>
                  <a:tcPr/>
                </a:tc>
                <a:extLst>
                  <a:ext uri="{0D108BD9-81ED-4DB2-BD59-A6C34878D82A}">
                    <a16:rowId xmlns:a16="http://schemas.microsoft.com/office/drawing/2014/main" val="10000"/>
                  </a:ext>
                </a:extLst>
              </a:tr>
              <a:tr h="617814">
                <a:tc>
                  <a:txBody>
                    <a:bodyPr/>
                    <a:lstStyle/>
                    <a:p>
                      <a:r>
                        <a:rPr lang="en-US" dirty="0"/>
                        <a:t>Preterm</a:t>
                      </a:r>
                      <a:r>
                        <a:rPr lang="en-US" baseline="0" dirty="0"/>
                        <a:t> Births</a:t>
                      </a:r>
                      <a:endParaRPr lang="en-US" dirty="0"/>
                    </a:p>
                  </a:txBody>
                  <a:tcPr anchor="ctr"/>
                </a:tc>
                <a:tc>
                  <a:txBody>
                    <a:bodyPr/>
                    <a:lstStyle/>
                    <a:p>
                      <a:pPr algn="ctr"/>
                      <a:r>
                        <a:rPr lang="en-US" dirty="0"/>
                        <a:t>13.0%</a:t>
                      </a:r>
                    </a:p>
                  </a:txBody>
                  <a:tcPr anchor="ctr"/>
                </a:tc>
                <a:tc>
                  <a:txBody>
                    <a:bodyPr/>
                    <a:lstStyle/>
                    <a:p>
                      <a:pPr algn="ctr"/>
                      <a:r>
                        <a:rPr lang="en-US" dirty="0"/>
                        <a:t>10.4%</a:t>
                      </a:r>
                    </a:p>
                  </a:txBody>
                  <a:tcPr anchor="ctr"/>
                </a:tc>
                <a:tc>
                  <a:txBody>
                    <a:bodyPr/>
                    <a:lstStyle/>
                    <a:p>
                      <a:pPr algn="ctr"/>
                      <a:r>
                        <a:rPr lang="en-US" b="1" baseline="0" dirty="0"/>
                        <a:t>3</a:t>
                      </a:r>
                      <a:r>
                        <a:rPr lang="en-US" b="1" baseline="30000" dirty="0"/>
                        <a:t>rd</a:t>
                      </a:r>
                      <a:endParaRPr lang="en-US" dirty="0"/>
                    </a:p>
                  </a:txBody>
                  <a:tcPr anchor="ctr">
                    <a:solidFill>
                      <a:srgbClr val="FF0000"/>
                    </a:solidFill>
                  </a:tcPr>
                </a:tc>
                <a:extLst>
                  <a:ext uri="{0D108BD9-81ED-4DB2-BD59-A6C34878D82A}">
                    <a16:rowId xmlns:a16="http://schemas.microsoft.com/office/drawing/2014/main" val="3950410976"/>
                  </a:ext>
                </a:extLst>
              </a:tr>
              <a:tr h="617814">
                <a:tc>
                  <a:txBody>
                    <a:bodyPr/>
                    <a:lstStyle/>
                    <a:p>
                      <a:r>
                        <a:rPr lang="en-US" sz="1800" dirty="0"/>
                        <a:t>Infant Mortality</a:t>
                      </a:r>
                    </a:p>
                  </a:txBody>
                  <a:tcPr anchor="ctr"/>
                </a:tc>
                <a:tc>
                  <a:txBody>
                    <a:bodyPr/>
                    <a:lstStyle/>
                    <a:p>
                      <a:pPr algn="ctr"/>
                      <a:r>
                        <a:rPr lang="en-US" dirty="0"/>
                        <a:t>7.32 per 1,000</a:t>
                      </a:r>
                    </a:p>
                  </a:txBody>
                  <a:tcPr anchor="ctr"/>
                </a:tc>
                <a:tc>
                  <a:txBody>
                    <a:bodyPr/>
                    <a:lstStyle/>
                    <a:p>
                      <a:pPr algn="ctr"/>
                      <a:r>
                        <a:rPr lang="en-US" dirty="0"/>
                        <a:t>5.61 per 1,000</a:t>
                      </a:r>
                    </a:p>
                  </a:txBody>
                  <a:tcPr anchor="ctr"/>
                </a:tc>
                <a:tc>
                  <a:txBody>
                    <a:bodyPr/>
                    <a:lstStyle/>
                    <a:p>
                      <a:pPr algn="ctr"/>
                      <a:r>
                        <a:rPr lang="en-US" b="1" dirty="0"/>
                        <a:t>4</a:t>
                      </a:r>
                      <a:r>
                        <a:rPr lang="en-US" b="1" baseline="30000" dirty="0"/>
                        <a:t>th</a:t>
                      </a:r>
                      <a:endParaRPr lang="en-US" dirty="0"/>
                    </a:p>
                  </a:txBody>
                  <a:tcPr anchor="ctr">
                    <a:solidFill>
                      <a:srgbClr val="FF0000"/>
                    </a:solidFill>
                  </a:tcPr>
                </a:tc>
                <a:extLst>
                  <a:ext uri="{0D108BD9-81ED-4DB2-BD59-A6C34878D82A}">
                    <a16:rowId xmlns:a16="http://schemas.microsoft.com/office/drawing/2014/main" val="2363617656"/>
                  </a:ext>
                </a:extLst>
              </a:tr>
              <a:tr h="617814">
                <a:tc>
                  <a:txBody>
                    <a:bodyPr/>
                    <a:lstStyle/>
                    <a:p>
                      <a:r>
                        <a:rPr lang="en-US" dirty="0"/>
                        <a:t>Low Birth Weight</a:t>
                      </a:r>
                    </a:p>
                  </a:txBody>
                  <a:tcPr anchor="ctr"/>
                </a:tc>
                <a:tc>
                  <a:txBody>
                    <a:bodyPr/>
                    <a:lstStyle/>
                    <a:p>
                      <a:pPr algn="ctr"/>
                      <a:r>
                        <a:rPr lang="en-US" dirty="0"/>
                        <a:t>10.0%</a:t>
                      </a:r>
                    </a:p>
                  </a:txBody>
                  <a:tcPr anchor="ctr"/>
                </a:tc>
                <a:tc>
                  <a:txBody>
                    <a:bodyPr/>
                    <a:lstStyle/>
                    <a:p>
                      <a:pPr algn="ctr"/>
                      <a:r>
                        <a:rPr lang="en-US" dirty="0"/>
                        <a:t>8.6%</a:t>
                      </a:r>
                    </a:p>
                  </a:txBody>
                  <a:tcPr anchor="ctr"/>
                </a:tc>
                <a:tc>
                  <a:txBody>
                    <a:bodyPr/>
                    <a:lstStyle/>
                    <a:p>
                      <a:pPr algn="ctr"/>
                      <a:r>
                        <a:rPr lang="en-US" b="1" baseline="0" dirty="0"/>
                        <a:t>6</a:t>
                      </a:r>
                      <a:r>
                        <a:rPr lang="en-US" b="1" baseline="30000" dirty="0"/>
                        <a:t>th</a:t>
                      </a:r>
                      <a:endParaRPr lang="en-US" dirty="0"/>
                    </a:p>
                  </a:txBody>
                  <a:tcPr anchor="ctr">
                    <a:solidFill>
                      <a:srgbClr val="FFC000"/>
                    </a:solidFill>
                  </a:tcPr>
                </a:tc>
                <a:extLst>
                  <a:ext uri="{0D108BD9-81ED-4DB2-BD59-A6C34878D82A}">
                    <a16:rowId xmlns:a16="http://schemas.microsoft.com/office/drawing/2014/main" val="1388808297"/>
                  </a:ext>
                </a:extLst>
              </a:tr>
              <a:tr h="617814">
                <a:tc>
                  <a:txBody>
                    <a:bodyPr/>
                    <a:lstStyle/>
                    <a:p>
                      <a:r>
                        <a:rPr lang="en-US" dirty="0"/>
                        <a:t>Teen</a:t>
                      </a:r>
                      <a:r>
                        <a:rPr lang="en-US" baseline="0" dirty="0"/>
                        <a:t> Birth Rate </a:t>
                      </a:r>
                      <a:r>
                        <a:rPr lang="en-US" sz="1400" baseline="0" dirty="0"/>
                        <a:t>(Age 15-19)</a:t>
                      </a:r>
                      <a:endParaRPr lang="en-US" sz="1400" dirty="0"/>
                    </a:p>
                  </a:txBody>
                  <a:tcPr anchor="ctr"/>
                </a:tc>
                <a:tc>
                  <a:txBody>
                    <a:bodyPr/>
                    <a:lstStyle/>
                    <a:p>
                      <a:pPr algn="ctr"/>
                      <a:r>
                        <a:rPr lang="en-US" dirty="0"/>
                        <a:t>19.8 per 1,000</a:t>
                      </a:r>
                    </a:p>
                  </a:txBody>
                  <a:tcPr anchor="ctr"/>
                </a:tc>
                <a:tc>
                  <a:txBody>
                    <a:bodyPr/>
                    <a:lstStyle/>
                    <a:p>
                      <a:pPr algn="ctr"/>
                      <a:r>
                        <a:rPr lang="en-US" dirty="0"/>
                        <a:t>13.6 per 1,000</a:t>
                      </a:r>
                    </a:p>
                  </a:txBody>
                  <a:tcPr anchor="ctr"/>
                </a:tc>
                <a:tc>
                  <a:txBody>
                    <a:bodyPr/>
                    <a:lstStyle/>
                    <a:p>
                      <a:pPr algn="ctr"/>
                      <a:r>
                        <a:rPr lang="en-US" b="1" baseline="0" dirty="0"/>
                        <a:t>9</a:t>
                      </a:r>
                      <a:r>
                        <a:rPr lang="en-US" b="1" baseline="30000" dirty="0"/>
                        <a:t>th</a:t>
                      </a:r>
                      <a:endParaRPr lang="en-US" dirty="0"/>
                    </a:p>
                  </a:txBody>
                  <a:tcPr anchor="ctr">
                    <a:solidFill>
                      <a:srgbClr val="FFC000"/>
                    </a:solidFill>
                  </a:tcPr>
                </a:tc>
                <a:extLst>
                  <a:ext uri="{0D108BD9-81ED-4DB2-BD59-A6C34878D82A}">
                    <a16:rowId xmlns:a16="http://schemas.microsoft.com/office/drawing/2014/main" val="112331880"/>
                  </a:ext>
                </a:extLst>
              </a:tr>
              <a:tr h="617814">
                <a:tc>
                  <a:txBody>
                    <a:bodyPr/>
                    <a:lstStyle/>
                    <a:p>
                      <a:r>
                        <a:rPr lang="en-US" dirty="0"/>
                        <a:t>Cesarean Delivery</a:t>
                      </a:r>
                    </a:p>
                  </a:txBody>
                  <a:tcPr anchor="ctr"/>
                </a:tc>
                <a:tc>
                  <a:txBody>
                    <a:bodyPr/>
                    <a:lstStyle/>
                    <a:p>
                      <a:pPr algn="ctr"/>
                      <a:r>
                        <a:rPr lang="en-US" dirty="0"/>
                        <a:t>34.1%</a:t>
                      </a:r>
                    </a:p>
                  </a:txBody>
                  <a:tcPr anchor="ctr"/>
                </a:tc>
                <a:tc>
                  <a:txBody>
                    <a:bodyPr/>
                    <a:lstStyle/>
                    <a:p>
                      <a:pPr algn="ctr"/>
                      <a:r>
                        <a:rPr lang="en-US" dirty="0"/>
                        <a:t>32.1%</a:t>
                      </a:r>
                    </a:p>
                  </a:txBody>
                  <a:tcPr anchor="ctr"/>
                </a:tc>
                <a:tc>
                  <a:txBody>
                    <a:bodyPr/>
                    <a:lstStyle/>
                    <a:p>
                      <a:pPr algn="ctr"/>
                      <a:r>
                        <a:rPr lang="en-US" b="1" baseline="0" dirty="0"/>
                        <a:t>11</a:t>
                      </a:r>
                      <a:r>
                        <a:rPr lang="en-US" b="1" baseline="30000" dirty="0"/>
                        <a:t>th</a:t>
                      </a:r>
                      <a:endParaRPr lang="en-US" b="0" dirty="0"/>
                    </a:p>
                  </a:txBody>
                  <a:tcPr anchor="ctr">
                    <a:solidFill>
                      <a:srgbClr val="FFFF00"/>
                    </a:solidFill>
                  </a:tcPr>
                </a:tc>
                <a:extLst>
                  <a:ext uri="{0D108BD9-81ED-4DB2-BD59-A6C34878D82A}">
                    <a16:rowId xmlns:a16="http://schemas.microsoft.com/office/drawing/2014/main" val="10001"/>
                  </a:ext>
                </a:extLst>
              </a:tr>
              <a:tr h="617814">
                <a:tc>
                  <a:txBody>
                    <a:bodyPr/>
                    <a:lstStyle/>
                    <a:p>
                      <a:r>
                        <a:rPr lang="en-US" dirty="0"/>
                        <a:t>Very Low Birth</a:t>
                      </a:r>
                      <a:r>
                        <a:rPr lang="en-US" baseline="0" dirty="0"/>
                        <a:t> Weight</a:t>
                      </a:r>
                      <a:endParaRPr lang="en-US" dirty="0"/>
                    </a:p>
                  </a:txBody>
                  <a:tcPr anchor="ctr"/>
                </a:tc>
                <a:tc>
                  <a:txBody>
                    <a:bodyPr/>
                    <a:lstStyle/>
                    <a:p>
                      <a:pPr algn="ctr"/>
                      <a:r>
                        <a:rPr lang="en-US" dirty="0"/>
                        <a:t>1.4%</a:t>
                      </a:r>
                    </a:p>
                  </a:txBody>
                  <a:tcPr anchor="ctr"/>
                </a:tc>
                <a:tc>
                  <a:txBody>
                    <a:bodyPr/>
                    <a:lstStyle/>
                    <a:p>
                      <a:pPr algn="ctr"/>
                      <a:r>
                        <a:rPr lang="en-US" dirty="0"/>
                        <a:t>1.4%</a:t>
                      </a:r>
                    </a:p>
                  </a:txBody>
                  <a:tcPr anchor="ctr"/>
                </a:tc>
                <a:tc>
                  <a:txBody>
                    <a:bodyPr/>
                    <a:lstStyle/>
                    <a:p>
                      <a:pPr algn="ctr"/>
                      <a:r>
                        <a:rPr lang="en-US" b="1" baseline="0"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10004"/>
                  </a:ext>
                </a:extLst>
              </a:tr>
              <a:tr h="691111">
                <a:tc>
                  <a:txBody>
                    <a:bodyPr/>
                    <a:lstStyle/>
                    <a:p>
                      <a:r>
                        <a:rPr lang="en-US" sz="1800" dirty="0"/>
                        <a:t>Maternal Mortality</a:t>
                      </a:r>
                    </a:p>
                  </a:txBody>
                  <a:tcPr anchor="ctr"/>
                </a:tc>
                <a:tc>
                  <a:txBody>
                    <a:bodyPr/>
                    <a:lstStyle/>
                    <a:p>
                      <a:pPr algn="ctr"/>
                      <a:r>
                        <a:rPr lang="en-US" dirty="0"/>
                        <a:t>23.9 per 100,000</a:t>
                      </a:r>
                    </a:p>
                    <a:p>
                      <a:pPr algn="ctr"/>
                      <a:r>
                        <a:rPr lang="en-US" sz="1200" dirty="0"/>
                        <a:t>(2018-2022)</a:t>
                      </a:r>
                    </a:p>
                  </a:txBody>
                  <a:tcPr anchor="ctr"/>
                </a:tc>
                <a:tc>
                  <a:txBody>
                    <a:bodyPr/>
                    <a:lstStyle/>
                    <a:p>
                      <a:pPr algn="ctr"/>
                      <a:r>
                        <a:rPr lang="en-US" dirty="0"/>
                        <a:t>23.2 per 100,000</a:t>
                      </a:r>
                    </a:p>
                    <a:p>
                      <a:pPr algn="ctr"/>
                      <a:r>
                        <a:rPr lang="en-US" sz="1200" dirty="0"/>
                        <a:t>(2018-2022)</a:t>
                      </a:r>
                    </a:p>
                  </a:txBody>
                  <a:tcPr anchor="ctr"/>
                </a:tc>
                <a:tc>
                  <a:txBody>
                    <a:bodyPr/>
                    <a:lstStyle/>
                    <a:p>
                      <a:pPr algn="ctr"/>
                      <a:r>
                        <a:rPr lang="en-US" b="1"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490140830"/>
                  </a:ext>
                </a:extLst>
              </a:tr>
            </a:tbl>
          </a:graphicData>
        </a:graphic>
      </p:graphicFrame>
      <p:sp>
        <p:nvSpPr>
          <p:cNvPr id="6" name="TextBox 5">
            <a:extLst>
              <a:ext uri="{FF2B5EF4-FFF2-40B4-BE49-F238E27FC236}">
                <a16:creationId xmlns:a16="http://schemas.microsoft.com/office/drawing/2014/main" id="{5F9C04F5-392B-EBCD-1220-CDA041C5EA3C}"/>
              </a:ext>
            </a:extLst>
          </p:cNvPr>
          <p:cNvSpPr txBox="1"/>
          <p:nvPr/>
        </p:nvSpPr>
        <p:spPr>
          <a:xfrm>
            <a:off x="246161" y="5733696"/>
            <a:ext cx="3661287" cy="430887"/>
          </a:xfrm>
          <a:prstGeom prst="rect">
            <a:avLst/>
          </a:prstGeom>
          <a:noFill/>
        </p:spPr>
        <p:txBody>
          <a:bodyPr wrap="square" rtlCol="0">
            <a:spAutoFit/>
          </a:bodyPr>
          <a:lstStyle/>
          <a:p>
            <a:r>
              <a:rPr lang="en-US" sz="1100" dirty="0"/>
              <a:t>Source: NCHS, National Vital Statistics System, October 2024</a:t>
            </a:r>
          </a:p>
          <a:p>
            <a:r>
              <a:rPr lang="en-US" sz="1100" dirty="0"/>
              <a:t>CDC Wonder, 2024</a:t>
            </a:r>
          </a:p>
        </p:txBody>
      </p:sp>
      <p:sp>
        <p:nvSpPr>
          <p:cNvPr id="5" name="Rectangle 4">
            <a:extLst>
              <a:ext uri="{FF2B5EF4-FFF2-40B4-BE49-F238E27FC236}">
                <a16:creationId xmlns:a16="http://schemas.microsoft.com/office/drawing/2014/main" id="{5F7F43FF-BF07-4AB5-956E-D73964F956E9}"/>
              </a:ext>
            </a:extLst>
          </p:cNvPr>
          <p:cNvSpPr/>
          <p:nvPr/>
        </p:nvSpPr>
        <p:spPr>
          <a:xfrm>
            <a:off x="427512" y="1184525"/>
            <a:ext cx="8372104" cy="731519"/>
          </a:xfrm>
          <a:prstGeom prst="rect">
            <a:avLst/>
          </a:prstGeom>
          <a:no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331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33A7-1A6B-D541-65E6-073E57066002}"/>
              </a:ext>
            </a:extLst>
          </p:cNvPr>
          <p:cNvSpPr>
            <a:spLocks noGrp="1"/>
          </p:cNvSpPr>
          <p:nvPr>
            <p:ph type="title"/>
          </p:nvPr>
        </p:nvSpPr>
        <p:spPr>
          <a:xfrm>
            <a:off x="130629" y="274638"/>
            <a:ext cx="8806542" cy="1143000"/>
          </a:xfrm>
        </p:spPr>
        <p:txBody>
          <a:bodyPr>
            <a:noAutofit/>
          </a:bodyPr>
          <a:lstStyle/>
          <a:p>
            <a:pPr algn="ctr"/>
            <a:r>
              <a:rPr lang="en-US" sz="3600" dirty="0"/>
              <a:t>WV vs US Prematurity rates 2011-2023</a:t>
            </a:r>
          </a:p>
        </p:txBody>
      </p:sp>
      <p:graphicFrame>
        <p:nvGraphicFramePr>
          <p:cNvPr id="5" name="Chart 4">
            <a:extLst>
              <a:ext uri="{FF2B5EF4-FFF2-40B4-BE49-F238E27FC236}">
                <a16:creationId xmlns:a16="http://schemas.microsoft.com/office/drawing/2014/main" id="{A25E9907-1884-CC2E-301B-BC8A5EC690BC}"/>
              </a:ext>
            </a:extLst>
          </p:cNvPr>
          <p:cNvGraphicFramePr>
            <a:graphicFrameLocks/>
          </p:cNvGraphicFramePr>
          <p:nvPr>
            <p:extLst>
              <p:ext uri="{D42A27DB-BD31-4B8C-83A1-F6EECF244321}">
                <p14:modId xmlns:p14="http://schemas.microsoft.com/office/powerpoint/2010/main" val="1243242148"/>
              </p:ext>
            </p:extLst>
          </p:nvPr>
        </p:nvGraphicFramePr>
        <p:xfrm>
          <a:off x="457199" y="1417639"/>
          <a:ext cx="8273144" cy="42538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845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D912-00CF-3E5E-A249-05655577D387}"/>
              </a:ext>
            </a:extLst>
          </p:cNvPr>
          <p:cNvSpPr>
            <a:spLocks noGrp="1"/>
          </p:cNvSpPr>
          <p:nvPr>
            <p:ph type="title"/>
          </p:nvPr>
        </p:nvSpPr>
        <p:spPr>
          <a:xfrm>
            <a:off x="-1" y="0"/>
            <a:ext cx="9144000" cy="1143000"/>
          </a:xfrm>
        </p:spPr>
        <p:txBody>
          <a:bodyPr>
            <a:normAutofit/>
          </a:bodyPr>
          <a:lstStyle/>
          <a:p>
            <a:pPr algn="ctr"/>
            <a:r>
              <a:rPr lang="en-US" sz="2800" dirty="0"/>
              <a:t>Premature WV Resident Births, 2019-2023</a:t>
            </a:r>
          </a:p>
        </p:txBody>
      </p:sp>
      <p:pic>
        <p:nvPicPr>
          <p:cNvPr id="6" name="Picture 5" descr="A map of the state of west virginia&#10;&#10;Description automatically generated">
            <a:extLst>
              <a:ext uri="{FF2B5EF4-FFF2-40B4-BE49-F238E27FC236}">
                <a16:creationId xmlns:a16="http://schemas.microsoft.com/office/drawing/2014/main" id="{8C1CF1F6-25AB-5567-E349-948B5F1182D2}"/>
              </a:ext>
            </a:extLst>
          </p:cNvPr>
          <p:cNvPicPr>
            <a:picLocks noChangeAspect="1"/>
          </p:cNvPicPr>
          <p:nvPr/>
        </p:nvPicPr>
        <p:blipFill>
          <a:blip r:embed="rId2"/>
          <a:srcRect l="789" t="-429" r="9445" b="429"/>
          <a:stretch/>
        </p:blipFill>
        <p:spPr>
          <a:xfrm rot="525967">
            <a:off x="673886" y="827101"/>
            <a:ext cx="7660879" cy="5350604"/>
          </a:xfrm>
          <a:prstGeom prst="ellipse">
            <a:avLst/>
          </a:prstGeom>
          <a:ln>
            <a:noFill/>
          </a:ln>
          <a:effectLst>
            <a:softEdge rad="112500"/>
          </a:effectLst>
        </p:spPr>
      </p:pic>
      <p:pic>
        <p:nvPicPr>
          <p:cNvPr id="7" name="chart">
            <a:extLst>
              <a:ext uri="{FF2B5EF4-FFF2-40B4-BE49-F238E27FC236}">
                <a16:creationId xmlns:a16="http://schemas.microsoft.com/office/drawing/2014/main" id="{0779CED3-5151-1AE8-1F35-FC7690F197B6}"/>
              </a:ext>
            </a:extLst>
          </p:cNvPr>
          <p:cNvPicPr>
            <a:picLocks noChangeAspect="1"/>
          </p:cNvPicPr>
          <p:nvPr/>
        </p:nvPicPr>
        <p:blipFill>
          <a:blip r:embed="rId3"/>
          <a:stretch>
            <a:fillRect/>
          </a:stretch>
        </p:blipFill>
        <p:spPr>
          <a:xfrm>
            <a:off x="5484319" y="5823211"/>
            <a:ext cx="3584759" cy="249958"/>
          </a:xfrm>
          <a:prstGeom prst="rect">
            <a:avLst/>
          </a:prstGeom>
        </p:spPr>
      </p:pic>
      <p:sp>
        <p:nvSpPr>
          <p:cNvPr id="8" name="TextBox 7">
            <a:extLst>
              <a:ext uri="{FF2B5EF4-FFF2-40B4-BE49-F238E27FC236}">
                <a16:creationId xmlns:a16="http://schemas.microsoft.com/office/drawing/2014/main" id="{48F17AB4-5B56-1229-E621-E55F04CF4637}"/>
              </a:ext>
            </a:extLst>
          </p:cNvPr>
          <p:cNvSpPr txBox="1"/>
          <p:nvPr/>
        </p:nvSpPr>
        <p:spPr>
          <a:xfrm>
            <a:off x="6694485" y="3165963"/>
            <a:ext cx="2223435" cy="369332"/>
          </a:xfrm>
          <a:prstGeom prst="rect">
            <a:avLst/>
          </a:prstGeom>
          <a:noFill/>
        </p:spPr>
        <p:txBody>
          <a:bodyPr wrap="square" rtlCol="0">
            <a:spAutoFit/>
          </a:bodyPr>
          <a:lstStyle/>
          <a:p>
            <a:r>
              <a:rPr lang="en-US" dirty="0"/>
              <a:t>West Virginia: 12.7%</a:t>
            </a:r>
          </a:p>
        </p:txBody>
      </p:sp>
      <p:grpSp>
        <p:nvGrpSpPr>
          <p:cNvPr id="11" name="Group 10">
            <a:extLst>
              <a:ext uri="{FF2B5EF4-FFF2-40B4-BE49-F238E27FC236}">
                <a16:creationId xmlns:a16="http://schemas.microsoft.com/office/drawing/2014/main" id="{FADE0BAA-3FB9-F81C-913E-4B5E33AA24ED}"/>
              </a:ext>
            </a:extLst>
          </p:cNvPr>
          <p:cNvGrpSpPr/>
          <p:nvPr/>
        </p:nvGrpSpPr>
        <p:grpSpPr>
          <a:xfrm>
            <a:off x="7508963" y="4144045"/>
            <a:ext cx="1286262" cy="830997"/>
            <a:chOff x="7508963" y="3759503"/>
            <a:chExt cx="1286262" cy="830997"/>
          </a:xfrm>
        </p:grpSpPr>
        <p:sp>
          <p:nvSpPr>
            <p:cNvPr id="12" name="TextBox 11">
              <a:extLst>
                <a:ext uri="{FF2B5EF4-FFF2-40B4-BE49-F238E27FC236}">
                  <a16:creationId xmlns:a16="http://schemas.microsoft.com/office/drawing/2014/main" id="{1CFB7B35-CA6B-CB7D-8A0E-FF4ABC51BCA3}"/>
                </a:ext>
              </a:extLst>
            </p:cNvPr>
            <p:cNvSpPr txBox="1"/>
            <p:nvPr/>
          </p:nvSpPr>
          <p:spPr>
            <a:xfrm>
              <a:off x="7599611" y="3759503"/>
              <a:ext cx="1195614" cy="830997"/>
            </a:xfrm>
            <a:prstGeom prst="rect">
              <a:avLst/>
            </a:prstGeom>
            <a:noFill/>
          </p:spPr>
          <p:txBody>
            <a:bodyPr wrap="square" rtlCol="0">
              <a:spAutoFit/>
            </a:bodyPr>
            <a:lstStyle/>
            <a:p>
              <a:r>
                <a:rPr lang="en-US" sz="1200" dirty="0"/>
                <a:t>8.1% - 10.5%</a:t>
              </a:r>
            </a:p>
            <a:p>
              <a:r>
                <a:rPr lang="en-US" sz="1200" dirty="0"/>
                <a:t>10.6% - 12.6%</a:t>
              </a:r>
            </a:p>
            <a:p>
              <a:r>
                <a:rPr lang="en-US" sz="1200" dirty="0"/>
                <a:t>12.7% - 13.9%</a:t>
              </a:r>
            </a:p>
            <a:p>
              <a:r>
                <a:rPr lang="en-US" sz="1200" dirty="0"/>
                <a:t>14.0% - 19.4%</a:t>
              </a:r>
            </a:p>
          </p:txBody>
        </p:sp>
        <p:sp>
          <p:nvSpPr>
            <p:cNvPr id="13" name="Rectangle 12">
              <a:extLst>
                <a:ext uri="{FF2B5EF4-FFF2-40B4-BE49-F238E27FC236}">
                  <a16:creationId xmlns:a16="http://schemas.microsoft.com/office/drawing/2014/main" id="{FAB4435E-301E-2C31-B837-4F791FB50FDD}"/>
                </a:ext>
              </a:extLst>
            </p:cNvPr>
            <p:cNvSpPr/>
            <p:nvPr/>
          </p:nvSpPr>
          <p:spPr>
            <a:xfrm>
              <a:off x="7508963" y="4036585"/>
              <a:ext cx="77002" cy="107460"/>
            </a:xfrm>
            <a:prstGeom prst="rect">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4" name="Rectangle 13">
              <a:extLst>
                <a:ext uri="{FF2B5EF4-FFF2-40B4-BE49-F238E27FC236}">
                  <a16:creationId xmlns:a16="http://schemas.microsoft.com/office/drawing/2014/main" id="{00260803-424B-4671-D207-16139C62FE35}"/>
                </a:ext>
              </a:extLst>
            </p:cNvPr>
            <p:cNvSpPr/>
            <p:nvPr/>
          </p:nvSpPr>
          <p:spPr>
            <a:xfrm>
              <a:off x="7508963" y="3850847"/>
              <a:ext cx="77002" cy="10746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5" name="Rectangle 14">
              <a:extLst>
                <a:ext uri="{FF2B5EF4-FFF2-40B4-BE49-F238E27FC236}">
                  <a16:creationId xmlns:a16="http://schemas.microsoft.com/office/drawing/2014/main" id="{388439F8-2FEE-C5DE-A17E-F0A1BD5A6D91}"/>
                </a:ext>
              </a:extLst>
            </p:cNvPr>
            <p:cNvSpPr/>
            <p:nvPr/>
          </p:nvSpPr>
          <p:spPr>
            <a:xfrm>
              <a:off x="7508963" y="4222323"/>
              <a:ext cx="77002" cy="10746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grpSp>
      <p:sp>
        <p:nvSpPr>
          <p:cNvPr id="16" name="Rectangle 15">
            <a:extLst>
              <a:ext uri="{FF2B5EF4-FFF2-40B4-BE49-F238E27FC236}">
                <a16:creationId xmlns:a16="http://schemas.microsoft.com/office/drawing/2014/main" id="{0983626A-E6EF-DE96-5212-E5E465D9300D}"/>
              </a:ext>
            </a:extLst>
          </p:cNvPr>
          <p:cNvSpPr/>
          <p:nvPr/>
        </p:nvSpPr>
        <p:spPr>
          <a:xfrm>
            <a:off x="7515786" y="4771334"/>
            <a:ext cx="77002" cy="107460"/>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69707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95C3-F576-A032-483F-7C731BB38BA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A1515AE-D6AD-2387-E43C-9FC546E3FF0C}"/>
              </a:ext>
            </a:extLst>
          </p:cNvPr>
          <p:cNvSpPr txBox="1"/>
          <p:nvPr/>
        </p:nvSpPr>
        <p:spPr>
          <a:xfrm>
            <a:off x="246161" y="173882"/>
            <a:ext cx="8651677" cy="731519"/>
          </a:xfrm>
          <a:prstGeom prst="rect">
            <a:avLst/>
          </a:prstGeom>
        </p:spPr>
        <p:txBody>
          <a:bodyPr vert="horz" wrap="square" lIns="0" tIns="0" rIns="0" bIns="0" rtlCol="0">
            <a:noAutofit/>
          </a:bodyPr>
          <a:lstStyle/>
          <a:p>
            <a:pPr marL="12700" algn="ctr">
              <a:lnSpc>
                <a:spcPct val="100000"/>
              </a:lnSpc>
              <a:tabLst>
                <a:tab pos="1181100" algn="l"/>
              </a:tabLst>
            </a:pPr>
            <a:r>
              <a:rPr lang="en-US" sz="3200" b="1" dirty="0">
                <a:solidFill>
                  <a:schemeClr val="tx2"/>
                </a:solidFill>
                <a:latin typeface="Myriad Pro"/>
                <a:cs typeface="Arial"/>
              </a:rPr>
              <a:t>Births</a:t>
            </a:r>
            <a:r>
              <a:rPr lang="en-US" sz="3200" b="1" spc="0" dirty="0">
                <a:solidFill>
                  <a:schemeClr val="tx2"/>
                </a:solidFill>
                <a:latin typeface="Myriad Pro"/>
                <a:cs typeface="Arial"/>
              </a:rPr>
              <a:t> at a Glance WV vs. US, 2022</a:t>
            </a:r>
            <a:endParaRPr sz="3200" b="1" dirty="0">
              <a:solidFill>
                <a:schemeClr val="tx2"/>
              </a:solidFill>
              <a:latin typeface="Myriad Pro"/>
              <a:cs typeface="Arial"/>
            </a:endParaRPr>
          </a:p>
        </p:txBody>
      </p:sp>
      <p:sp>
        <p:nvSpPr>
          <p:cNvPr id="4" name="object 4">
            <a:extLst>
              <a:ext uri="{FF2B5EF4-FFF2-40B4-BE49-F238E27FC236}">
                <a16:creationId xmlns:a16="http://schemas.microsoft.com/office/drawing/2014/main" id="{F267389B-FDEF-07B4-8AD9-F82EBBE2E753}"/>
              </a:ext>
            </a:extLst>
          </p:cNvPr>
          <p:cNvSpPr txBox="1"/>
          <p:nvPr/>
        </p:nvSpPr>
        <p:spPr>
          <a:xfrm>
            <a:off x="1528997" y="5082786"/>
            <a:ext cx="6846570" cy="358644"/>
          </a:xfrm>
          <a:prstGeom prst="rect">
            <a:avLst/>
          </a:prstGeom>
        </p:spPr>
        <p:txBody>
          <a:bodyPr vert="horz" wrap="square" lIns="0" tIns="0" rIns="0" bIns="0" rtlCol="0">
            <a:noAutofit/>
          </a:bodyPr>
          <a:lstStyle/>
          <a:p>
            <a:pPr>
              <a:lnSpc>
                <a:spcPts val="1000"/>
              </a:lnSpc>
            </a:pPr>
            <a:r>
              <a:rPr lang="en-US" sz="1100" dirty="0">
                <a:solidFill>
                  <a:srgbClr val="000000"/>
                </a:solidFill>
              </a:rPr>
              <a:t>Source: Centers for Disease Control and Prevention, National Center for Health Statistics</a:t>
            </a:r>
          </a:p>
          <a:p>
            <a:pPr>
              <a:lnSpc>
                <a:spcPts val="1000"/>
              </a:lnSpc>
            </a:pPr>
            <a:r>
              <a:rPr lang="en-US" sz="1100" dirty="0">
                <a:solidFill>
                  <a:srgbClr val="000000"/>
                </a:solidFill>
              </a:rPr>
              <a:t>Note: WV data may vary from locally reported data due to the national reporting period.</a:t>
            </a: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sz="1200" dirty="0"/>
          </a:p>
          <a:p>
            <a:pPr>
              <a:lnSpc>
                <a:spcPts val="1300"/>
              </a:lnSpc>
              <a:spcBef>
                <a:spcPts val="67"/>
              </a:spcBef>
            </a:pPr>
            <a:endParaRPr sz="1200" dirty="0"/>
          </a:p>
        </p:txBody>
      </p:sp>
      <p:graphicFrame>
        <p:nvGraphicFramePr>
          <p:cNvPr id="2" name="Table 1">
            <a:extLst>
              <a:ext uri="{FF2B5EF4-FFF2-40B4-BE49-F238E27FC236}">
                <a16:creationId xmlns:a16="http://schemas.microsoft.com/office/drawing/2014/main" id="{7653667C-74E2-CD3A-74A4-BBAE5CA19FD5}"/>
              </a:ext>
            </a:extLst>
          </p:cNvPr>
          <p:cNvGraphicFramePr>
            <a:graphicFrameLocks noGrp="1"/>
          </p:cNvGraphicFramePr>
          <p:nvPr/>
        </p:nvGraphicFramePr>
        <p:xfrm>
          <a:off x="888069" y="693417"/>
          <a:ext cx="7367861" cy="4980058"/>
        </p:xfrm>
        <a:graphic>
          <a:graphicData uri="http://schemas.openxmlformats.org/drawingml/2006/table">
            <a:tbl>
              <a:tblPr firstRow="1" bandRow="1">
                <a:tableStyleId>{5C22544A-7EE6-4342-B048-85BDC9FD1C3A}</a:tableStyleId>
              </a:tblPr>
              <a:tblGrid>
                <a:gridCol w="1834364">
                  <a:extLst>
                    <a:ext uri="{9D8B030D-6E8A-4147-A177-3AD203B41FA5}">
                      <a16:colId xmlns:a16="http://schemas.microsoft.com/office/drawing/2014/main" val="20000"/>
                    </a:ext>
                  </a:extLst>
                </a:gridCol>
                <a:gridCol w="1844499">
                  <a:extLst>
                    <a:ext uri="{9D8B030D-6E8A-4147-A177-3AD203B41FA5}">
                      <a16:colId xmlns:a16="http://schemas.microsoft.com/office/drawing/2014/main" val="20001"/>
                    </a:ext>
                  </a:extLst>
                </a:gridCol>
                <a:gridCol w="1844499">
                  <a:extLst>
                    <a:ext uri="{9D8B030D-6E8A-4147-A177-3AD203B41FA5}">
                      <a16:colId xmlns:a16="http://schemas.microsoft.com/office/drawing/2014/main" val="20002"/>
                    </a:ext>
                  </a:extLst>
                </a:gridCol>
                <a:gridCol w="1844499">
                  <a:extLst>
                    <a:ext uri="{9D8B030D-6E8A-4147-A177-3AD203B41FA5}">
                      <a16:colId xmlns:a16="http://schemas.microsoft.com/office/drawing/2014/main" val="20003"/>
                    </a:ext>
                  </a:extLst>
                </a:gridCol>
              </a:tblGrid>
              <a:tr h="537531">
                <a:tc>
                  <a:txBody>
                    <a:bodyPr/>
                    <a:lstStyle/>
                    <a:p>
                      <a:pPr algn="ctr"/>
                      <a:r>
                        <a:rPr lang="en-US" dirty="0"/>
                        <a:t>Birth</a:t>
                      </a:r>
                      <a:r>
                        <a:rPr lang="en-US" baseline="0" dirty="0"/>
                        <a:t> Outcome</a:t>
                      </a:r>
                      <a:endParaRPr lang="en-US" dirty="0"/>
                    </a:p>
                  </a:txBody>
                  <a:tcPr/>
                </a:tc>
                <a:tc>
                  <a:txBody>
                    <a:bodyPr/>
                    <a:lstStyle/>
                    <a:p>
                      <a:pPr algn="ctr"/>
                      <a:r>
                        <a:rPr lang="en-US" dirty="0"/>
                        <a:t>WV</a:t>
                      </a:r>
                    </a:p>
                  </a:txBody>
                  <a:tcPr/>
                </a:tc>
                <a:tc>
                  <a:txBody>
                    <a:bodyPr/>
                    <a:lstStyle/>
                    <a:p>
                      <a:pPr algn="ctr"/>
                      <a:r>
                        <a:rPr lang="en-US" dirty="0"/>
                        <a:t>U.S.</a:t>
                      </a:r>
                    </a:p>
                  </a:txBody>
                  <a:tcPr/>
                </a:tc>
                <a:tc>
                  <a:txBody>
                    <a:bodyPr/>
                    <a:lstStyle/>
                    <a:p>
                      <a:pPr algn="ctr"/>
                      <a:r>
                        <a:rPr lang="en-US" dirty="0"/>
                        <a:t>WV Rank</a:t>
                      </a:r>
                    </a:p>
                  </a:txBody>
                  <a:tcPr/>
                </a:tc>
                <a:extLst>
                  <a:ext uri="{0D108BD9-81ED-4DB2-BD59-A6C34878D82A}">
                    <a16:rowId xmlns:a16="http://schemas.microsoft.com/office/drawing/2014/main" val="10000"/>
                  </a:ext>
                </a:extLst>
              </a:tr>
              <a:tr h="617814">
                <a:tc>
                  <a:txBody>
                    <a:bodyPr/>
                    <a:lstStyle/>
                    <a:p>
                      <a:r>
                        <a:rPr lang="en-US" dirty="0"/>
                        <a:t>Preterm</a:t>
                      </a:r>
                      <a:r>
                        <a:rPr lang="en-US" baseline="0" dirty="0"/>
                        <a:t> Births</a:t>
                      </a:r>
                      <a:endParaRPr lang="en-US" dirty="0"/>
                    </a:p>
                  </a:txBody>
                  <a:tcPr anchor="ctr"/>
                </a:tc>
                <a:tc>
                  <a:txBody>
                    <a:bodyPr/>
                    <a:lstStyle/>
                    <a:p>
                      <a:pPr algn="ctr"/>
                      <a:r>
                        <a:rPr lang="en-US" dirty="0"/>
                        <a:t>13.0%</a:t>
                      </a:r>
                    </a:p>
                  </a:txBody>
                  <a:tcPr anchor="ctr"/>
                </a:tc>
                <a:tc>
                  <a:txBody>
                    <a:bodyPr/>
                    <a:lstStyle/>
                    <a:p>
                      <a:pPr algn="ctr"/>
                      <a:r>
                        <a:rPr lang="en-US" dirty="0"/>
                        <a:t>10.4%</a:t>
                      </a:r>
                    </a:p>
                  </a:txBody>
                  <a:tcPr anchor="ctr"/>
                </a:tc>
                <a:tc>
                  <a:txBody>
                    <a:bodyPr/>
                    <a:lstStyle/>
                    <a:p>
                      <a:pPr algn="ctr"/>
                      <a:r>
                        <a:rPr lang="en-US" b="1" baseline="0" dirty="0"/>
                        <a:t>3</a:t>
                      </a:r>
                      <a:r>
                        <a:rPr lang="en-US" b="1" baseline="30000" dirty="0"/>
                        <a:t>rd</a:t>
                      </a:r>
                      <a:endParaRPr lang="en-US" dirty="0"/>
                    </a:p>
                  </a:txBody>
                  <a:tcPr anchor="ctr">
                    <a:solidFill>
                      <a:srgbClr val="FF0000"/>
                    </a:solidFill>
                  </a:tcPr>
                </a:tc>
                <a:extLst>
                  <a:ext uri="{0D108BD9-81ED-4DB2-BD59-A6C34878D82A}">
                    <a16:rowId xmlns:a16="http://schemas.microsoft.com/office/drawing/2014/main" val="3950410976"/>
                  </a:ext>
                </a:extLst>
              </a:tr>
              <a:tr h="617814">
                <a:tc>
                  <a:txBody>
                    <a:bodyPr/>
                    <a:lstStyle/>
                    <a:p>
                      <a:r>
                        <a:rPr lang="en-US" sz="1800" dirty="0"/>
                        <a:t>Infant Mortality</a:t>
                      </a:r>
                    </a:p>
                  </a:txBody>
                  <a:tcPr anchor="ctr"/>
                </a:tc>
                <a:tc>
                  <a:txBody>
                    <a:bodyPr/>
                    <a:lstStyle/>
                    <a:p>
                      <a:pPr algn="ctr"/>
                      <a:r>
                        <a:rPr lang="en-US" dirty="0"/>
                        <a:t>7.32 per 1,000</a:t>
                      </a:r>
                    </a:p>
                  </a:txBody>
                  <a:tcPr anchor="ctr"/>
                </a:tc>
                <a:tc>
                  <a:txBody>
                    <a:bodyPr/>
                    <a:lstStyle/>
                    <a:p>
                      <a:pPr algn="ctr"/>
                      <a:r>
                        <a:rPr lang="en-US" dirty="0"/>
                        <a:t>5.61 per 1,000</a:t>
                      </a:r>
                    </a:p>
                  </a:txBody>
                  <a:tcPr anchor="ctr"/>
                </a:tc>
                <a:tc>
                  <a:txBody>
                    <a:bodyPr/>
                    <a:lstStyle/>
                    <a:p>
                      <a:pPr algn="ctr"/>
                      <a:r>
                        <a:rPr lang="en-US" b="1" dirty="0"/>
                        <a:t>4</a:t>
                      </a:r>
                      <a:r>
                        <a:rPr lang="en-US" b="1" baseline="30000" dirty="0"/>
                        <a:t>th</a:t>
                      </a:r>
                      <a:endParaRPr lang="en-US" dirty="0"/>
                    </a:p>
                  </a:txBody>
                  <a:tcPr anchor="ctr">
                    <a:solidFill>
                      <a:srgbClr val="FF0000"/>
                    </a:solidFill>
                  </a:tcPr>
                </a:tc>
                <a:extLst>
                  <a:ext uri="{0D108BD9-81ED-4DB2-BD59-A6C34878D82A}">
                    <a16:rowId xmlns:a16="http://schemas.microsoft.com/office/drawing/2014/main" val="2363617656"/>
                  </a:ext>
                </a:extLst>
              </a:tr>
              <a:tr h="617814">
                <a:tc>
                  <a:txBody>
                    <a:bodyPr/>
                    <a:lstStyle/>
                    <a:p>
                      <a:r>
                        <a:rPr lang="en-US" dirty="0"/>
                        <a:t>Low Birth Weight</a:t>
                      </a:r>
                    </a:p>
                  </a:txBody>
                  <a:tcPr anchor="ctr"/>
                </a:tc>
                <a:tc>
                  <a:txBody>
                    <a:bodyPr/>
                    <a:lstStyle/>
                    <a:p>
                      <a:pPr algn="ctr"/>
                      <a:r>
                        <a:rPr lang="en-US" dirty="0"/>
                        <a:t>10.0%</a:t>
                      </a:r>
                    </a:p>
                  </a:txBody>
                  <a:tcPr anchor="ctr"/>
                </a:tc>
                <a:tc>
                  <a:txBody>
                    <a:bodyPr/>
                    <a:lstStyle/>
                    <a:p>
                      <a:pPr algn="ctr"/>
                      <a:r>
                        <a:rPr lang="en-US" dirty="0"/>
                        <a:t>8.6%</a:t>
                      </a:r>
                    </a:p>
                  </a:txBody>
                  <a:tcPr anchor="ctr"/>
                </a:tc>
                <a:tc>
                  <a:txBody>
                    <a:bodyPr/>
                    <a:lstStyle/>
                    <a:p>
                      <a:pPr algn="ctr"/>
                      <a:r>
                        <a:rPr lang="en-US" b="1" baseline="0" dirty="0"/>
                        <a:t>6</a:t>
                      </a:r>
                      <a:r>
                        <a:rPr lang="en-US" b="1" baseline="30000" dirty="0"/>
                        <a:t>th</a:t>
                      </a:r>
                      <a:endParaRPr lang="en-US" dirty="0"/>
                    </a:p>
                  </a:txBody>
                  <a:tcPr anchor="ctr">
                    <a:solidFill>
                      <a:srgbClr val="FFC000"/>
                    </a:solidFill>
                  </a:tcPr>
                </a:tc>
                <a:extLst>
                  <a:ext uri="{0D108BD9-81ED-4DB2-BD59-A6C34878D82A}">
                    <a16:rowId xmlns:a16="http://schemas.microsoft.com/office/drawing/2014/main" val="1388808297"/>
                  </a:ext>
                </a:extLst>
              </a:tr>
              <a:tr h="617814">
                <a:tc>
                  <a:txBody>
                    <a:bodyPr/>
                    <a:lstStyle/>
                    <a:p>
                      <a:r>
                        <a:rPr lang="en-US" dirty="0"/>
                        <a:t>Teen</a:t>
                      </a:r>
                      <a:r>
                        <a:rPr lang="en-US" baseline="0" dirty="0"/>
                        <a:t> Birth Rate </a:t>
                      </a:r>
                      <a:r>
                        <a:rPr lang="en-US" sz="1400" baseline="0" dirty="0"/>
                        <a:t>(Age 15-19)</a:t>
                      </a:r>
                      <a:endParaRPr lang="en-US" sz="1400" dirty="0"/>
                    </a:p>
                  </a:txBody>
                  <a:tcPr anchor="ctr"/>
                </a:tc>
                <a:tc>
                  <a:txBody>
                    <a:bodyPr/>
                    <a:lstStyle/>
                    <a:p>
                      <a:pPr algn="ctr"/>
                      <a:r>
                        <a:rPr lang="en-US" dirty="0"/>
                        <a:t>19.8 per 1,000</a:t>
                      </a:r>
                    </a:p>
                  </a:txBody>
                  <a:tcPr anchor="ctr"/>
                </a:tc>
                <a:tc>
                  <a:txBody>
                    <a:bodyPr/>
                    <a:lstStyle/>
                    <a:p>
                      <a:pPr algn="ctr"/>
                      <a:r>
                        <a:rPr lang="en-US" dirty="0"/>
                        <a:t>13.6 per 1,000</a:t>
                      </a:r>
                    </a:p>
                  </a:txBody>
                  <a:tcPr anchor="ctr"/>
                </a:tc>
                <a:tc>
                  <a:txBody>
                    <a:bodyPr/>
                    <a:lstStyle/>
                    <a:p>
                      <a:pPr algn="ctr"/>
                      <a:r>
                        <a:rPr lang="en-US" b="1" baseline="0" dirty="0"/>
                        <a:t>9</a:t>
                      </a:r>
                      <a:r>
                        <a:rPr lang="en-US" b="1" baseline="30000" dirty="0"/>
                        <a:t>th</a:t>
                      </a:r>
                      <a:endParaRPr lang="en-US" dirty="0"/>
                    </a:p>
                  </a:txBody>
                  <a:tcPr anchor="ctr">
                    <a:solidFill>
                      <a:srgbClr val="FFC000"/>
                    </a:solidFill>
                  </a:tcPr>
                </a:tc>
                <a:extLst>
                  <a:ext uri="{0D108BD9-81ED-4DB2-BD59-A6C34878D82A}">
                    <a16:rowId xmlns:a16="http://schemas.microsoft.com/office/drawing/2014/main" val="112331880"/>
                  </a:ext>
                </a:extLst>
              </a:tr>
              <a:tr h="617814">
                <a:tc>
                  <a:txBody>
                    <a:bodyPr/>
                    <a:lstStyle/>
                    <a:p>
                      <a:r>
                        <a:rPr lang="en-US" dirty="0"/>
                        <a:t>Cesarean Delivery</a:t>
                      </a:r>
                    </a:p>
                  </a:txBody>
                  <a:tcPr anchor="ctr"/>
                </a:tc>
                <a:tc>
                  <a:txBody>
                    <a:bodyPr/>
                    <a:lstStyle/>
                    <a:p>
                      <a:pPr algn="ctr"/>
                      <a:r>
                        <a:rPr lang="en-US" dirty="0"/>
                        <a:t>34.1%</a:t>
                      </a:r>
                    </a:p>
                  </a:txBody>
                  <a:tcPr anchor="ctr"/>
                </a:tc>
                <a:tc>
                  <a:txBody>
                    <a:bodyPr/>
                    <a:lstStyle/>
                    <a:p>
                      <a:pPr algn="ctr"/>
                      <a:r>
                        <a:rPr lang="en-US" dirty="0"/>
                        <a:t>32.1%</a:t>
                      </a:r>
                    </a:p>
                  </a:txBody>
                  <a:tcPr anchor="ctr"/>
                </a:tc>
                <a:tc>
                  <a:txBody>
                    <a:bodyPr/>
                    <a:lstStyle/>
                    <a:p>
                      <a:pPr algn="ctr"/>
                      <a:r>
                        <a:rPr lang="en-US" b="1" baseline="0" dirty="0"/>
                        <a:t>11</a:t>
                      </a:r>
                      <a:r>
                        <a:rPr lang="en-US" b="1" baseline="30000" dirty="0"/>
                        <a:t>th</a:t>
                      </a:r>
                      <a:endParaRPr lang="en-US" b="0" dirty="0"/>
                    </a:p>
                  </a:txBody>
                  <a:tcPr anchor="ctr">
                    <a:solidFill>
                      <a:srgbClr val="FFFF00"/>
                    </a:solidFill>
                  </a:tcPr>
                </a:tc>
                <a:extLst>
                  <a:ext uri="{0D108BD9-81ED-4DB2-BD59-A6C34878D82A}">
                    <a16:rowId xmlns:a16="http://schemas.microsoft.com/office/drawing/2014/main" val="10001"/>
                  </a:ext>
                </a:extLst>
              </a:tr>
              <a:tr h="617814">
                <a:tc>
                  <a:txBody>
                    <a:bodyPr/>
                    <a:lstStyle/>
                    <a:p>
                      <a:r>
                        <a:rPr lang="en-US" dirty="0"/>
                        <a:t>Very Low Birth</a:t>
                      </a:r>
                      <a:r>
                        <a:rPr lang="en-US" baseline="0" dirty="0"/>
                        <a:t> Weight</a:t>
                      </a:r>
                      <a:endParaRPr lang="en-US" dirty="0"/>
                    </a:p>
                  </a:txBody>
                  <a:tcPr anchor="ctr"/>
                </a:tc>
                <a:tc>
                  <a:txBody>
                    <a:bodyPr/>
                    <a:lstStyle/>
                    <a:p>
                      <a:pPr algn="ctr"/>
                      <a:r>
                        <a:rPr lang="en-US" dirty="0"/>
                        <a:t>1.4%</a:t>
                      </a:r>
                    </a:p>
                  </a:txBody>
                  <a:tcPr anchor="ctr"/>
                </a:tc>
                <a:tc>
                  <a:txBody>
                    <a:bodyPr/>
                    <a:lstStyle/>
                    <a:p>
                      <a:pPr algn="ctr"/>
                      <a:r>
                        <a:rPr lang="en-US" dirty="0"/>
                        <a:t>1.4%</a:t>
                      </a:r>
                    </a:p>
                  </a:txBody>
                  <a:tcPr anchor="ctr"/>
                </a:tc>
                <a:tc>
                  <a:txBody>
                    <a:bodyPr/>
                    <a:lstStyle/>
                    <a:p>
                      <a:pPr algn="ctr"/>
                      <a:r>
                        <a:rPr lang="en-US" b="1" baseline="0"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10004"/>
                  </a:ext>
                </a:extLst>
              </a:tr>
              <a:tr h="691111">
                <a:tc>
                  <a:txBody>
                    <a:bodyPr/>
                    <a:lstStyle/>
                    <a:p>
                      <a:r>
                        <a:rPr lang="en-US" sz="1800" dirty="0"/>
                        <a:t>Maternal Mortality</a:t>
                      </a:r>
                    </a:p>
                  </a:txBody>
                  <a:tcPr anchor="ctr"/>
                </a:tc>
                <a:tc>
                  <a:txBody>
                    <a:bodyPr/>
                    <a:lstStyle/>
                    <a:p>
                      <a:pPr algn="ctr"/>
                      <a:r>
                        <a:rPr lang="en-US" dirty="0"/>
                        <a:t>23.9 per 100,000</a:t>
                      </a:r>
                    </a:p>
                    <a:p>
                      <a:pPr algn="ctr"/>
                      <a:r>
                        <a:rPr lang="en-US" sz="1200" dirty="0"/>
                        <a:t>(2018-2022)</a:t>
                      </a:r>
                    </a:p>
                  </a:txBody>
                  <a:tcPr anchor="ctr"/>
                </a:tc>
                <a:tc>
                  <a:txBody>
                    <a:bodyPr/>
                    <a:lstStyle/>
                    <a:p>
                      <a:pPr algn="ctr"/>
                      <a:r>
                        <a:rPr lang="en-US" dirty="0"/>
                        <a:t>23.2 per 100,000</a:t>
                      </a:r>
                    </a:p>
                    <a:p>
                      <a:pPr algn="ctr"/>
                      <a:r>
                        <a:rPr lang="en-US" sz="1200" dirty="0"/>
                        <a:t>(2018-2022)</a:t>
                      </a:r>
                    </a:p>
                  </a:txBody>
                  <a:tcPr anchor="ctr"/>
                </a:tc>
                <a:tc>
                  <a:txBody>
                    <a:bodyPr/>
                    <a:lstStyle/>
                    <a:p>
                      <a:pPr algn="ctr"/>
                      <a:r>
                        <a:rPr lang="en-US" b="1"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490140830"/>
                  </a:ext>
                </a:extLst>
              </a:tr>
            </a:tbl>
          </a:graphicData>
        </a:graphic>
      </p:graphicFrame>
      <p:sp>
        <p:nvSpPr>
          <p:cNvPr id="6" name="TextBox 5">
            <a:extLst>
              <a:ext uri="{FF2B5EF4-FFF2-40B4-BE49-F238E27FC236}">
                <a16:creationId xmlns:a16="http://schemas.microsoft.com/office/drawing/2014/main" id="{5F9C04F5-392B-EBCD-1220-CDA041C5EA3C}"/>
              </a:ext>
            </a:extLst>
          </p:cNvPr>
          <p:cNvSpPr txBox="1"/>
          <p:nvPr/>
        </p:nvSpPr>
        <p:spPr>
          <a:xfrm>
            <a:off x="246161" y="5733696"/>
            <a:ext cx="3661287" cy="430887"/>
          </a:xfrm>
          <a:prstGeom prst="rect">
            <a:avLst/>
          </a:prstGeom>
          <a:noFill/>
        </p:spPr>
        <p:txBody>
          <a:bodyPr wrap="square" rtlCol="0">
            <a:spAutoFit/>
          </a:bodyPr>
          <a:lstStyle/>
          <a:p>
            <a:r>
              <a:rPr lang="en-US" sz="1100" dirty="0"/>
              <a:t>Source: NCHS, National Vital Statistics System, October 2024</a:t>
            </a:r>
          </a:p>
          <a:p>
            <a:r>
              <a:rPr lang="en-US" sz="1100" dirty="0"/>
              <a:t>CDC Wonder, 2024</a:t>
            </a:r>
          </a:p>
        </p:txBody>
      </p:sp>
      <p:sp>
        <p:nvSpPr>
          <p:cNvPr id="7" name="Rectangle 6">
            <a:extLst>
              <a:ext uri="{FF2B5EF4-FFF2-40B4-BE49-F238E27FC236}">
                <a16:creationId xmlns:a16="http://schemas.microsoft.com/office/drawing/2014/main" id="{AA73A0A2-6BA6-48A6-A83B-B9645DF15B17}"/>
              </a:ext>
            </a:extLst>
          </p:cNvPr>
          <p:cNvSpPr/>
          <p:nvPr/>
        </p:nvSpPr>
        <p:spPr>
          <a:xfrm>
            <a:off x="385947" y="1775214"/>
            <a:ext cx="8372104" cy="731519"/>
          </a:xfrm>
          <a:prstGeom prst="rect">
            <a:avLst/>
          </a:prstGeom>
          <a:no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5873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9825-450E-A627-5738-BD8FB0C8CD63}"/>
              </a:ext>
            </a:extLst>
          </p:cNvPr>
          <p:cNvSpPr>
            <a:spLocks noGrp="1"/>
          </p:cNvSpPr>
          <p:nvPr>
            <p:ph type="title"/>
          </p:nvPr>
        </p:nvSpPr>
        <p:spPr>
          <a:xfrm>
            <a:off x="91440" y="82133"/>
            <a:ext cx="8961120" cy="659013"/>
          </a:xfrm>
        </p:spPr>
        <p:txBody>
          <a:bodyPr>
            <a:normAutofit fontScale="90000"/>
          </a:bodyPr>
          <a:lstStyle/>
          <a:p>
            <a:pPr algn="ctr"/>
            <a:r>
              <a:rPr lang="en-US" sz="3200" dirty="0"/>
              <a:t>Infant Mortality Rates, WV vs. U.S., 1970-2022</a:t>
            </a:r>
          </a:p>
        </p:txBody>
      </p:sp>
      <p:graphicFrame>
        <p:nvGraphicFramePr>
          <p:cNvPr id="3" name="Chart 2">
            <a:extLst>
              <a:ext uri="{FF2B5EF4-FFF2-40B4-BE49-F238E27FC236}">
                <a16:creationId xmlns:a16="http://schemas.microsoft.com/office/drawing/2014/main" id="{2EB49F97-DC30-1FED-8512-A68208B591EF}"/>
              </a:ext>
            </a:extLst>
          </p:cNvPr>
          <p:cNvGraphicFramePr>
            <a:graphicFrameLocks/>
          </p:cNvGraphicFramePr>
          <p:nvPr>
            <p:extLst>
              <p:ext uri="{D42A27DB-BD31-4B8C-83A1-F6EECF244321}">
                <p14:modId xmlns:p14="http://schemas.microsoft.com/office/powerpoint/2010/main" val="1458883571"/>
              </p:ext>
            </p:extLst>
          </p:nvPr>
        </p:nvGraphicFramePr>
        <p:xfrm>
          <a:off x="457199" y="924026"/>
          <a:ext cx="8494295" cy="45998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40F374C-6F8F-D912-6C88-A43B904BBB2A}"/>
              </a:ext>
            </a:extLst>
          </p:cNvPr>
          <p:cNvSpPr txBox="1"/>
          <p:nvPr/>
        </p:nvSpPr>
        <p:spPr>
          <a:xfrm>
            <a:off x="192506" y="5523909"/>
            <a:ext cx="3797167" cy="646331"/>
          </a:xfrm>
          <a:prstGeom prst="rect">
            <a:avLst/>
          </a:prstGeom>
          <a:noFill/>
        </p:spPr>
        <p:txBody>
          <a:bodyPr wrap="square" rtlCol="0">
            <a:spAutoFit/>
          </a:bodyPr>
          <a:lstStyle/>
          <a:p>
            <a:r>
              <a:rPr lang="en-US" sz="900" dirty="0"/>
              <a:t>Note: WV 2022 and 2023 data are cumulative. U.S. 2023 data are provisional.</a:t>
            </a:r>
          </a:p>
          <a:p>
            <a:r>
              <a:rPr lang="en-US" sz="900" dirty="0"/>
              <a:t>	 Rates calculated as deaths per 1,000 live births </a:t>
            </a:r>
          </a:p>
          <a:p>
            <a:r>
              <a:rPr lang="en-US" sz="900" dirty="0"/>
              <a:t>Source: WV Health Statistics Center, Vital Statistics System, 2024  </a:t>
            </a:r>
          </a:p>
          <a:p>
            <a:r>
              <a:rPr lang="en-US" sz="900" dirty="0"/>
              <a:t>	Centers for Disease Control and Prevention, NCHS, 2024 </a:t>
            </a:r>
          </a:p>
        </p:txBody>
      </p:sp>
    </p:spTree>
    <p:extLst>
      <p:ext uri="{BB962C8B-B14F-4D97-AF65-F5344CB8AC3E}">
        <p14:creationId xmlns:p14="http://schemas.microsoft.com/office/powerpoint/2010/main" val="94769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ECAC9-F636-D464-B912-51BFE7129533}"/>
            </a:ext>
          </a:extLst>
        </p:cNvPr>
        <p:cNvGrpSpPr/>
        <p:nvPr/>
      </p:nvGrpSpPr>
      <p:grpSpPr>
        <a:xfrm>
          <a:off x="0" y="0"/>
          <a:ext cx="0" cy="0"/>
          <a:chOff x="0" y="0"/>
          <a:chExt cx="0" cy="0"/>
        </a:xfrm>
      </p:grpSpPr>
      <p:pic>
        <p:nvPicPr>
          <p:cNvPr id="3" name="Picture Placeholder 4" descr="A map of the united states&#10;&#10;Description automatically generated">
            <a:extLst>
              <a:ext uri="{FF2B5EF4-FFF2-40B4-BE49-F238E27FC236}">
                <a16:creationId xmlns:a16="http://schemas.microsoft.com/office/drawing/2014/main" id="{27F13B48-7F9C-01CE-4F3E-F5FE2B156770}"/>
              </a:ext>
            </a:extLst>
          </p:cNvPr>
          <p:cNvPicPr>
            <a:picLocks noChangeAspect="1"/>
          </p:cNvPicPr>
          <p:nvPr/>
        </p:nvPicPr>
        <p:blipFill>
          <a:blip r:embed="rId2"/>
          <a:srcRect t="10798" b="10798"/>
          <a:stretch>
            <a:fillRect/>
          </a:stretch>
        </p:blipFill>
        <p:spPr>
          <a:xfrm>
            <a:off x="566737" y="781050"/>
            <a:ext cx="8076604" cy="5163511"/>
          </a:xfrm>
          <a:prstGeom prst="rect">
            <a:avLst/>
          </a:prstGeom>
        </p:spPr>
      </p:pic>
      <p:sp>
        <p:nvSpPr>
          <p:cNvPr id="2" name="Title 1">
            <a:extLst>
              <a:ext uri="{FF2B5EF4-FFF2-40B4-BE49-F238E27FC236}">
                <a16:creationId xmlns:a16="http://schemas.microsoft.com/office/drawing/2014/main" id="{86491D70-1743-6DFB-ED86-42B06112923C}"/>
              </a:ext>
            </a:extLst>
          </p:cNvPr>
          <p:cNvSpPr>
            <a:spLocks noGrp="1"/>
          </p:cNvSpPr>
          <p:nvPr>
            <p:ph type="title"/>
          </p:nvPr>
        </p:nvSpPr>
        <p:spPr>
          <a:xfrm>
            <a:off x="457200" y="274638"/>
            <a:ext cx="8229600" cy="638801"/>
          </a:xfrm>
        </p:spPr>
        <p:txBody>
          <a:bodyPr>
            <a:noAutofit/>
          </a:bodyPr>
          <a:lstStyle/>
          <a:p>
            <a:r>
              <a:rPr lang="en-US" sz="3600" dirty="0"/>
              <a:t>Infant Mortality Rate, 2022</a:t>
            </a:r>
          </a:p>
        </p:txBody>
      </p:sp>
      <p:sp>
        <p:nvSpPr>
          <p:cNvPr id="4" name="TextBox 3">
            <a:extLst>
              <a:ext uri="{FF2B5EF4-FFF2-40B4-BE49-F238E27FC236}">
                <a16:creationId xmlns:a16="http://schemas.microsoft.com/office/drawing/2014/main" id="{BDF40724-5E24-9984-823E-A106AD90D955}"/>
              </a:ext>
            </a:extLst>
          </p:cNvPr>
          <p:cNvSpPr txBox="1"/>
          <p:nvPr/>
        </p:nvSpPr>
        <p:spPr>
          <a:xfrm>
            <a:off x="5657850" y="5736812"/>
            <a:ext cx="3667125" cy="415498"/>
          </a:xfrm>
          <a:prstGeom prst="rect">
            <a:avLst/>
          </a:prstGeom>
          <a:noFill/>
        </p:spPr>
        <p:txBody>
          <a:bodyPr wrap="square" rtlCol="0">
            <a:spAutoFit/>
          </a:bodyPr>
          <a:lstStyle/>
          <a:p>
            <a:r>
              <a:rPr lang="en-US" sz="1200" b="1" baseline="30000" dirty="0"/>
              <a:t>1</a:t>
            </a:r>
            <a:r>
              <a:rPr lang="en-US" sz="1200" dirty="0"/>
              <a:t>Mortality/Death rate per 1,000 live births</a:t>
            </a:r>
          </a:p>
          <a:p>
            <a:r>
              <a:rPr lang="en-US" sz="900" dirty="0"/>
              <a:t>Source: CDC , NCHS, National Vital Statistics System, October 2024</a:t>
            </a:r>
          </a:p>
        </p:txBody>
      </p:sp>
    </p:spTree>
    <p:extLst>
      <p:ext uri="{BB962C8B-B14F-4D97-AF65-F5344CB8AC3E}">
        <p14:creationId xmlns:p14="http://schemas.microsoft.com/office/powerpoint/2010/main" val="3265115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F3A1-5973-0676-25A5-425BAFA25A0F}"/>
              </a:ext>
            </a:extLst>
          </p:cNvPr>
          <p:cNvSpPr>
            <a:spLocks noGrp="1"/>
          </p:cNvSpPr>
          <p:nvPr>
            <p:ph type="title"/>
          </p:nvPr>
        </p:nvSpPr>
        <p:spPr>
          <a:xfrm>
            <a:off x="457200" y="526031"/>
            <a:ext cx="8229600" cy="542484"/>
          </a:xfrm>
        </p:spPr>
        <p:txBody>
          <a:bodyPr>
            <a:normAutofit fontScale="90000"/>
          </a:bodyPr>
          <a:lstStyle/>
          <a:p>
            <a:pPr algn="ctr"/>
            <a:r>
              <a:rPr lang="en-US" sz="3100" dirty="0"/>
              <a:t>WV Resident Infant Mortality by Race/Ethnicity, 2018-2022</a:t>
            </a:r>
            <a:br>
              <a:rPr lang="en-US" dirty="0"/>
            </a:br>
            <a:endParaRPr lang="en-US" dirty="0"/>
          </a:p>
        </p:txBody>
      </p:sp>
      <p:graphicFrame>
        <p:nvGraphicFramePr>
          <p:cNvPr id="3" name="Chart 2">
            <a:extLst>
              <a:ext uri="{FF2B5EF4-FFF2-40B4-BE49-F238E27FC236}">
                <a16:creationId xmlns:a16="http://schemas.microsoft.com/office/drawing/2014/main" id="{E239CB29-B537-8A9D-1D35-C2648665B60B}"/>
              </a:ext>
            </a:extLst>
          </p:cNvPr>
          <p:cNvGraphicFramePr>
            <a:graphicFrameLocks/>
          </p:cNvGraphicFramePr>
          <p:nvPr>
            <p:extLst>
              <p:ext uri="{D42A27DB-BD31-4B8C-83A1-F6EECF244321}">
                <p14:modId xmlns:p14="http://schemas.microsoft.com/office/powerpoint/2010/main" val="1318567201"/>
              </p:ext>
            </p:extLst>
          </p:nvPr>
        </p:nvGraphicFramePr>
        <p:xfrm>
          <a:off x="85998" y="493796"/>
          <a:ext cx="8701868" cy="58381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908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A44B-7ECE-7278-FB38-6EAE4F4F7BB2}"/>
              </a:ext>
            </a:extLst>
          </p:cNvPr>
          <p:cNvSpPr>
            <a:spLocks noGrp="1"/>
          </p:cNvSpPr>
          <p:nvPr>
            <p:ph type="title"/>
          </p:nvPr>
        </p:nvSpPr>
        <p:spPr>
          <a:xfrm>
            <a:off x="457200" y="139888"/>
            <a:ext cx="8229600" cy="784141"/>
          </a:xfrm>
        </p:spPr>
        <p:txBody>
          <a:bodyPr>
            <a:noAutofit/>
          </a:bodyPr>
          <a:lstStyle/>
          <a:p>
            <a:pPr algn="ctr"/>
            <a:r>
              <a:rPr lang="en-US" sz="3000" dirty="0"/>
              <a:t>West Virginia Occurrence Births 2013-2023</a:t>
            </a:r>
          </a:p>
        </p:txBody>
      </p:sp>
      <p:cxnSp>
        <p:nvCxnSpPr>
          <p:cNvPr id="10" name="Straight Connector 9">
            <a:extLst>
              <a:ext uri="{FF2B5EF4-FFF2-40B4-BE49-F238E27FC236}">
                <a16:creationId xmlns:a16="http://schemas.microsoft.com/office/drawing/2014/main" id="{AFC5F919-F246-6565-3AE4-D90E6A43E58E}"/>
              </a:ext>
            </a:extLst>
          </p:cNvPr>
          <p:cNvCxnSpPr>
            <a:cxnSpLocks/>
          </p:cNvCxnSpPr>
          <p:nvPr/>
        </p:nvCxnSpPr>
        <p:spPr>
          <a:xfrm>
            <a:off x="630194" y="5375874"/>
            <a:ext cx="469557" cy="0"/>
          </a:xfrm>
          <a:prstGeom prst="line">
            <a:avLst/>
          </a:prstGeom>
          <a:ln w="38100"/>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A2389044-09C1-F0D8-75EB-B7A15FEA9F8A}"/>
              </a:ext>
            </a:extLst>
          </p:cNvPr>
          <p:cNvGrpSpPr/>
          <p:nvPr/>
        </p:nvGrpSpPr>
        <p:grpSpPr>
          <a:xfrm>
            <a:off x="1013253" y="5178166"/>
            <a:ext cx="7673545" cy="369332"/>
            <a:chOff x="1013253" y="5263978"/>
            <a:chExt cx="7673545" cy="369332"/>
          </a:xfrm>
        </p:grpSpPr>
        <p:sp>
          <p:nvSpPr>
            <p:cNvPr id="6" name="TextBox 5">
              <a:extLst>
                <a:ext uri="{FF2B5EF4-FFF2-40B4-BE49-F238E27FC236}">
                  <a16:creationId xmlns:a16="http://schemas.microsoft.com/office/drawing/2014/main" id="{4F9370F7-588F-9B19-0886-307E296FA2FC}"/>
                </a:ext>
              </a:extLst>
            </p:cNvPr>
            <p:cNvSpPr txBox="1"/>
            <p:nvPr/>
          </p:nvSpPr>
          <p:spPr>
            <a:xfrm>
              <a:off x="1013253" y="5263978"/>
              <a:ext cx="7673545" cy="369332"/>
            </a:xfrm>
            <a:prstGeom prst="rect">
              <a:avLst/>
            </a:prstGeom>
            <a:noFill/>
          </p:spPr>
          <p:txBody>
            <a:bodyPr wrap="square" rtlCol="0">
              <a:spAutoFit/>
            </a:bodyPr>
            <a:lstStyle/>
            <a:p>
              <a:r>
                <a:rPr lang="en-US" dirty="0"/>
                <a:t>Total Number of Births                In-state Resident                   Out-of-state Resident</a:t>
              </a:r>
            </a:p>
          </p:txBody>
        </p:sp>
        <p:cxnSp>
          <p:nvCxnSpPr>
            <p:cNvPr id="12" name="Straight Connector 11">
              <a:extLst>
                <a:ext uri="{FF2B5EF4-FFF2-40B4-BE49-F238E27FC236}">
                  <a16:creationId xmlns:a16="http://schemas.microsoft.com/office/drawing/2014/main" id="{C0237F43-4999-79A9-A2C9-6422E21EFD2D}"/>
                </a:ext>
              </a:extLst>
            </p:cNvPr>
            <p:cNvCxnSpPr>
              <a:cxnSpLocks/>
            </p:cNvCxnSpPr>
            <p:nvPr/>
          </p:nvCxnSpPr>
          <p:spPr>
            <a:xfrm>
              <a:off x="3513438" y="5461686"/>
              <a:ext cx="469557" cy="0"/>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0A9E257-040E-ED9B-70B9-45B060FC0E98}"/>
                </a:ext>
              </a:extLst>
            </p:cNvPr>
            <p:cNvCxnSpPr>
              <a:cxnSpLocks/>
            </p:cNvCxnSpPr>
            <p:nvPr/>
          </p:nvCxnSpPr>
          <p:spPr>
            <a:xfrm>
              <a:off x="6063048" y="5453448"/>
              <a:ext cx="469557" cy="0"/>
            </a:xfrm>
            <a:prstGeom prst="line">
              <a:avLst/>
            </a:prstGeom>
            <a:ln w="381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grpSp>
      <p:graphicFrame>
        <p:nvGraphicFramePr>
          <p:cNvPr id="15" name="Chart 14">
            <a:extLst>
              <a:ext uri="{FF2B5EF4-FFF2-40B4-BE49-F238E27FC236}">
                <a16:creationId xmlns:a16="http://schemas.microsoft.com/office/drawing/2014/main" id="{A433E60A-FDAD-89B3-CB15-FDC7E9473A96}"/>
              </a:ext>
            </a:extLst>
          </p:cNvPr>
          <p:cNvGraphicFramePr>
            <a:graphicFrameLocks/>
          </p:cNvGraphicFramePr>
          <p:nvPr>
            <p:extLst>
              <p:ext uri="{D42A27DB-BD31-4B8C-83A1-F6EECF244321}">
                <p14:modId xmlns:p14="http://schemas.microsoft.com/office/powerpoint/2010/main" val="2996644375"/>
              </p:ext>
            </p:extLst>
          </p:nvPr>
        </p:nvGraphicFramePr>
        <p:xfrm>
          <a:off x="298384" y="924029"/>
          <a:ext cx="8388416" cy="416773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3BD075E7-9368-1DC4-6434-C4B7A7F044C1}"/>
              </a:ext>
            </a:extLst>
          </p:cNvPr>
          <p:cNvSpPr txBox="1"/>
          <p:nvPr/>
        </p:nvSpPr>
        <p:spPr>
          <a:xfrm>
            <a:off x="298384" y="5683053"/>
            <a:ext cx="4721190" cy="2462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2B292B"/>
                </a:solidFill>
                <a:effectLst/>
                <a:uLnTx/>
                <a:uFillTx/>
              </a:rPr>
              <a:t>Source: WV Health Statistics Center, Vital  Statistics System, October 2024</a:t>
            </a:r>
          </a:p>
        </p:txBody>
      </p:sp>
    </p:spTree>
    <p:extLst>
      <p:ext uri="{BB962C8B-B14F-4D97-AF65-F5344CB8AC3E}">
        <p14:creationId xmlns:p14="http://schemas.microsoft.com/office/powerpoint/2010/main" val="2428179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95C3-F576-A032-483F-7C731BB38BA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A1515AE-D6AD-2387-E43C-9FC546E3FF0C}"/>
              </a:ext>
            </a:extLst>
          </p:cNvPr>
          <p:cNvSpPr txBox="1"/>
          <p:nvPr/>
        </p:nvSpPr>
        <p:spPr>
          <a:xfrm>
            <a:off x="246161" y="173882"/>
            <a:ext cx="8651677" cy="731519"/>
          </a:xfrm>
          <a:prstGeom prst="rect">
            <a:avLst/>
          </a:prstGeom>
        </p:spPr>
        <p:txBody>
          <a:bodyPr vert="horz" wrap="square" lIns="0" tIns="0" rIns="0" bIns="0" rtlCol="0">
            <a:noAutofit/>
          </a:bodyPr>
          <a:lstStyle/>
          <a:p>
            <a:pPr marL="12700" algn="ctr">
              <a:lnSpc>
                <a:spcPct val="100000"/>
              </a:lnSpc>
              <a:tabLst>
                <a:tab pos="1181100" algn="l"/>
              </a:tabLst>
            </a:pPr>
            <a:r>
              <a:rPr lang="en-US" sz="3200" b="1" dirty="0">
                <a:solidFill>
                  <a:schemeClr val="tx2"/>
                </a:solidFill>
                <a:latin typeface="Myriad Pro"/>
                <a:cs typeface="Arial"/>
              </a:rPr>
              <a:t>Births</a:t>
            </a:r>
            <a:r>
              <a:rPr lang="en-US" sz="3200" b="1" spc="0" dirty="0">
                <a:solidFill>
                  <a:schemeClr val="tx2"/>
                </a:solidFill>
                <a:latin typeface="Myriad Pro"/>
                <a:cs typeface="Arial"/>
              </a:rPr>
              <a:t> at a Glance WV vs. US, 2022</a:t>
            </a:r>
            <a:endParaRPr sz="3200" b="1" dirty="0">
              <a:solidFill>
                <a:schemeClr val="tx2"/>
              </a:solidFill>
              <a:latin typeface="Myriad Pro"/>
              <a:cs typeface="Arial"/>
            </a:endParaRPr>
          </a:p>
        </p:txBody>
      </p:sp>
      <p:sp>
        <p:nvSpPr>
          <p:cNvPr id="4" name="object 4">
            <a:extLst>
              <a:ext uri="{FF2B5EF4-FFF2-40B4-BE49-F238E27FC236}">
                <a16:creationId xmlns:a16="http://schemas.microsoft.com/office/drawing/2014/main" id="{F267389B-FDEF-07B4-8AD9-F82EBBE2E753}"/>
              </a:ext>
            </a:extLst>
          </p:cNvPr>
          <p:cNvSpPr txBox="1"/>
          <p:nvPr/>
        </p:nvSpPr>
        <p:spPr>
          <a:xfrm>
            <a:off x="1528997" y="5082786"/>
            <a:ext cx="6846570" cy="358644"/>
          </a:xfrm>
          <a:prstGeom prst="rect">
            <a:avLst/>
          </a:prstGeom>
        </p:spPr>
        <p:txBody>
          <a:bodyPr vert="horz" wrap="square" lIns="0" tIns="0" rIns="0" bIns="0" rtlCol="0">
            <a:noAutofit/>
          </a:bodyPr>
          <a:lstStyle/>
          <a:p>
            <a:pPr>
              <a:lnSpc>
                <a:spcPts val="1000"/>
              </a:lnSpc>
            </a:pPr>
            <a:r>
              <a:rPr lang="en-US" sz="1100" dirty="0">
                <a:solidFill>
                  <a:srgbClr val="000000"/>
                </a:solidFill>
              </a:rPr>
              <a:t>Source: Centers for Disease Control and Prevention, National Center for Health Statistics</a:t>
            </a:r>
          </a:p>
          <a:p>
            <a:pPr>
              <a:lnSpc>
                <a:spcPts val="1000"/>
              </a:lnSpc>
            </a:pPr>
            <a:r>
              <a:rPr lang="en-US" sz="1100" dirty="0">
                <a:solidFill>
                  <a:srgbClr val="000000"/>
                </a:solidFill>
              </a:rPr>
              <a:t>Note: WV data may vary from locally reported data due to the national reporting period.</a:t>
            </a: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sz="1200" dirty="0"/>
          </a:p>
          <a:p>
            <a:pPr>
              <a:lnSpc>
                <a:spcPts val="1300"/>
              </a:lnSpc>
              <a:spcBef>
                <a:spcPts val="67"/>
              </a:spcBef>
            </a:pPr>
            <a:endParaRPr sz="1200" dirty="0"/>
          </a:p>
        </p:txBody>
      </p:sp>
      <p:graphicFrame>
        <p:nvGraphicFramePr>
          <p:cNvPr id="2" name="Table 1">
            <a:extLst>
              <a:ext uri="{FF2B5EF4-FFF2-40B4-BE49-F238E27FC236}">
                <a16:creationId xmlns:a16="http://schemas.microsoft.com/office/drawing/2014/main" id="{7653667C-74E2-CD3A-74A4-BBAE5CA19FD5}"/>
              </a:ext>
            </a:extLst>
          </p:cNvPr>
          <p:cNvGraphicFramePr>
            <a:graphicFrameLocks noGrp="1"/>
          </p:cNvGraphicFramePr>
          <p:nvPr/>
        </p:nvGraphicFramePr>
        <p:xfrm>
          <a:off x="888069" y="693417"/>
          <a:ext cx="7367861" cy="4980058"/>
        </p:xfrm>
        <a:graphic>
          <a:graphicData uri="http://schemas.openxmlformats.org/drawingml/2006/table">
            <a:tbl>
              <a:tblPr firstRow="1" bandRow="1">
                <a:tableStyleId>{5C22544A-7EE6-4342-B048-85BDC9FD1C3A}</a:tableStyleId>
              </a:tblPr>
              <a:tblGrid>
                <a:gridCol w="1834364">
                  <a:extLst>
                    <a:ext uri="{9D8B030D-6E8A-4147-A177-3AD203B41FA5}">
                      <a16:colId xmlns:a16="http://schemas.microsoft.com/office/drawing/2014/main" val="20000"/>
                    </a:ext>
                  </a:extLst>
                </a:gridCol>
                <a:gridCol w="1844499">
                  <a:extLst>
                    <a:ext uri="{9D8B030D-6E8A-4147-A177-3AD203B41FA5}">
                      <a16:colId xmlns:a16="http://schemas.microsoft.com/office/drawing/2014/main" val="20001"/>
                    </a:ext>
                  </a:extLst>
                </a:gridCol>
                <a:gridCol w="1844499">
                  <a:extLst>
                    <a:ext uri="{9D8B030D-6E8A-4147-A177-3AD203B41FA5}">
                      <a16:colId xmlns:a16="http://schemas.microsoft.com/office/drawing/2014/main" val="20002"/>
                    </a:ext>
                  </a:extLst>
                </a:gridCol>
                <a:gridCol w="1844499">
                  <a:extLst>
                    <a:ext uri="{9D8B030D-6E8A-4147-A177-3AD203B41FA5}">
                      <a16:colId xmlns:a16="http://schemas.microsoft.com/office/drawing/2014/main" val="20003"/>
                    </a:ext>
                  </a:extLst>
                </a:gridCol>
              </a:tblGrid>
              <a:tr h="537531">
                <a:tc>
                  <a:txBody>
                    <a:bodyPr/>
                    <a:lstStyle/>
                    <a:p>
                      <a:pPr algn="ctr"/>
                      <a:r>
                        <a:rPr lang="en-US" dirty="0"/>
                        <a:t>Birth</a:t>
                      </a:r>
                      <a:r>
                        <a:rPr lang="en-US" baseline="0" dirty="0"/>
                        <a:t> Outcome</a:t>
                      </a:r>
                      <a:endParaRPr lang="en-US" dirty="0"/>
                    </a:p>
                  </a:txBody>
                  <a:tcPr/>
                </a:tc>
                <a:tc>
                  <a:txBody>
                    <a:bodyPr/>
                    <a:lstStyle/>
                    <a:p>
                      <a:pPr algn="ctr"/>
                      <a:r>
                        <a:rPr lang="en-US" dirty="0"/>
                        <a:t>WV</a:t>
                      </a:r>
                    </a:p>
                  </a:txBody>
                  <a:tcPr/>
                </a:tc>
                <a:tc>
                  <a:txBody>
                    <a:bodyPr/>
                    <a:lstStyle/>
                    <a:p>
                      <a:pPr algn="ctr"/>
                      <a:r>
                        <a:rPr lang="en-US" dirty="0"/>
                        <a:t>U.S.</a:t>
                      </a:r>
                    </a:p>
                  </a:txBody>
                  <a:tcPr/>
                </a:tc>
                <a:tc>
                  <a:txBody>
                    <a:bodyPr/>
                    <a:lstStyle/>
                    <a:p>
                      <a:pPr algn="ctr"/>
                      <a:r>
                        <a:rPr lang="en-US" dirty="0"/>
                        <a:t>WV Rank</a:t>
                      </a:r>
                    </a:p>
                  </a:txBody>
                  <a:tcPr/>
                </a:tc>
                <a:extLst>
                  <a:ext uri="{0D108BD9-81ED-4DB2-BD59-A6C34878D82A}">
                    <a16:rowId xmlns:a16="http://schemas.microsoft.com/office/drawing/2014/main" val="10000"/>
                  </a:ext>
                </a:extLst>
              </a:tr>
              <a:tr h="617814">
                <a:tc>
                  <a:txBody>
                    <a:bodyPr/>
                    <a:lstStyle/>
                    <a:p>
                      <a:r>
                        <a:rPr lang="en-US" dirty="0"/>
                        <a:t>Preterm</a:t>
                      </a:r>
                      <a:r>
                        <a:rPr lang="en-US" baseline="0" dirty="0"/>
                        <a:t> Births</a:t>
                      </a:r>
                      <a:endParaRPr lang="en-US" dirty="0"/>
                    </a:p>
                  </a:txBody>
                  <a:tcPr anchor="ctr"/>
                </a:tc>
                <a:tc>
                  <a:txBody>
                    <a:bodyPr/>
                    <a:lstStyle/>
                    <a:p>
                      <a:pPr algn="ctr"/>
                      <a:r>
                        <a:rPr lang="en-US" dirty="0"/>
                        <a:t>13.0%</a:t>
                      </a:r>
                    </a:p>
                  </a:txBody>
                  <a:tcPr anchor="ctr"/>
                </a:tc>
                <a:tc>
                  <a:txBody>
                    <a:bodyPr/>
                    <a:lstStyle/>
                    <a:p>
                      <a:pPr algn="ctr"/>
                      <a:r>
                        <a:rPr lang="en-US" dirty="0"/>
                        <a:t>10.4%</a:t>
                      </a:r>
                    </a:p>
                  </a:txBody>
                  <a:tcPr anchor="ctr"/>
                </a:tc>
                <a:tc>
                  <a:txBody>
                    <a:bodyPr/>
                    <a:lstStyle/>
                    <a:p>
                      <a:pPr algn="ctr"/>
                      <a:r>
                        <a:rPr lang="en-US" b="1" baseline="0" dirty="0"/>
                        <a:t>3</a:t>
                      </a:r>
                      <a:r>
                        <a:rPr lang="en-US" b="1" baseline="30000" dirty="0"/>
                        <a:t>rd</a:t>
                      </a:r>
                      <a:endParaRPr lang="en-US" dirty="0"/>
                    </a:p>
                  </a:txBody>
                  <a:tcPr anchor="ctr">
                    <a:solidFill>
                      <a:srgbClr val="FF0000"/>
                    </a:solidFill>
                  </a:tcPr>
                </a:tc>
                <a:extLst>
                  <a:ext uri="{0D108BD9-81ED-4DB2-BD59-A6C34878D82A}">
                    <a16:rowId xmlns:a16="http://schemas.microsoft.com/office/drawing/2014/main" val="3950410976"/>
                  </a:ext>
                </a:extLst>
              </a:tr>
              <a:tr h="617814">
                <a:tc>
                  <a:txBody>
                    <a:bodyPr/>
                    <a:lstStyle/>
                    <a:p>
                      <a:r>
                        <a:rPr lang="en-US" sz="1800" dirty="0"/>
                        <a:t>Infant Mortality</a:t>
                      </a:r>
                    </a:p>
                  </a:txBody>
                  <a:tcPr anchor="ctr"/>
                </a:tc>
                <a:tc>
                  <a:txBody>
                    <a:bodyPr/>
                    <a:lstStyle/>
                    <a:p>
                      <a:pPr algn="ctr"/>
                      <a:r>
                        <a:rPr lang="en-US" dirty="0"/>
                        <a:t>7.32 per 1,000</a:t>
                      </a:r>
                    </a:p>
                  </a:txBody>
                  <a:tcPr anchor="ctr"/>
                </a:tc>
                <a:tc>
                  <a:txBody>
                    <a:bodyPr/>
                    <a:lstStyle/>
                    <a:p>
                      <a:pPr algn="ctr"/>
                      <a:r>
                        <a:rPr lang="en-US" dirty="0"/>
                        <a:t>5.61 per 1,000</a:t>
                      </a:r>
                    </a:p>
                  </a:txBody>
                  <a:tcPr anchor="ctr"/>
                </a:tc>
                <a:tc>
                  <a:txBody>
                    <a:bodyPr/>
                    <a:lstStyle/>
                    <a:p>
                      <a:pPr algn="ctr"/>
                      <a:r>
                        <a:rPr lang="en-US" b="1" dirty="0"/>
                        <a:t>4</a:t>
                      </a:r>
                      <a:r>
                        <a:rPr lang="en-US" b="1" baseline="30000" dirty="0"/>
                        <a:t>th</a:t>
                      </a:r>
                      <a:endParaRPr lang="en-US" dirty="0"/>
                    </a:p>
                  </a:txBody>
                  <a:tcPr anchor="ctr">
                    <a:solidFill>
                      <a:srgbClr val="FF0000"/>
                    </a:solidFill>
                  </a:tcPr>
                </a:tc>
                <a:extLst>
                  <a:ext uri="{0D108BD9-81ED-4DB2-BD59-A6C34878D82A}">
                    <a16:rowId xmlns:a16="http://schemas.microsoft.com/office/drawing/2014/main" val="2363617656"/>
                  </a:ext>
                </a:extLst>
              </a:tr>
              <a:tr h="617814">
                <a:tc>
                  <a:txBody>
                    <a:bodyPr/>
                    <a:lstStyle/>
                    <a:p>
                      <a:r>
                        <a:rPr lang="en-US" dirty="0"/>
                        <a:t>Low Birth Weight</a:t>
                      </a:r>
                    </a:p>
                  </a:txBody>
                  <a:tcPr anchor="ctr"/>
                </a:tc>
                <a:tc>
                  <a:txBody>
                    <a:bodyPr/>
                    <a:lstStyle/>
                    <a:p>
                      <a:pPr algn="ctr"/>
                      <a:r>
                        <a:rPr lang="en-US" dirty="0"/>
                        <a:t>10.0%</a:t>
                      </a:r>
                    </a:p>
                  </a:txBody>
                  <a:tcPr anchor="ctr"/>
                </a:tc>
                <a:tc>
                  <a:txBody>
                    <a:bodyPr/>
                    <a:lstStyle/>
                    <a:p>
                      <a:pPr algn="ctr"/>
                      <a:r>
                        <a:rPr lang="en-US" dirty="0"/>
                        <a:t>8.6%</a:t>
                      </a:r>
                    </a:p>
                  </a:txBody>
                  <a:tcPr anchor="ctr"/>
                </a:tc>
                <a:tc>
                  <a:txBody>
                    <a:bodyPr/>
                    <a:lstStyle/>
                    <a:p>
                      <a:pPr algn="ctr"/>
                      <a:r>
                        <a:rPr lang="en-US" b="1" baseline="0" dirty="0"/>
                        <a:t>6</a:t>
                      </a:r>
                      <a:r>
                        <a:rPr lang="en-US" b="1" baseline="30000" dirty="0"/>
                        <a:t>th</a:t>
                      </a:r>
                      <a:endParaRPr lang="en-US" dirty="0"/>
                    </a:p>
                  </a:txBody>
                  <a:tcPr anchor="ctr">
                    <a:solidFill>
                      <a:srgbClr val="FFC000"/>
                    </a:solidFill>
                  </a:tcPr>
                </a:tc>
                <a:extLst>
                  <a:ext uri="{0D108BD9-81ED-4DB2-BD59-A6C34878D82A}">
                    <a16:rowId xmlns:a16="http://schemas.microsoft.com/office/drawing/2014/main" val="1388808297"/>
                  </a:ext>
                </a:extLst>
              </a:tr>
              <a:tr h="617814">
                <a:tc>
                  <a:txBody>
                    <a:bodyPr/>
                    <a:lstStyle/>
                    <a:p>
                      <a:r>
                        <a:rPr lang="en-US" dirty="0"/>
                        <a:t>Teen</a:t>
                      </a:r>
                      <a:r>
                        <a:rPr lang="en-US" baseline="0" dirty="0"/>
                        <a:t> Birth Rate </a:t>
                      </a:r>
                      <a:r>
                        <a:rPr lang="en-US" sz="1400" baseline="0" dirty="0"/>
                        <a:t>(Age 15-19)</a:t>
                      </a:r>
                      <a:endParaRPr lang="en-US" sz="1400" dirty="0"/>
                    </a:p>
                  </a:txBody>
                  <a:tcPr anchor="ctr"/>
                </a:tc>
                <a:tc>
                  <a:txBody>
                    <a:bodyPr/>
                    <a:lstStyle/>
                    <a:p>
                      <a:pPr algn="ctr"/>
                      <a:r>
                        <a:rPr lang="en-US" dirty="0"/>
                        <a:t>19.8 per 1,000</a:t>
                      </a:r>
                    </a:p>
                  </a:txBody>
                  <a:tcPr anchor="ctr"/>
                </a:tc>
                <a:tc>
                  <a:txBody>
                    <a:bodyPr/>
                    <a:lstStyle/>
                    <a:p>
                      <a:pPr algn="ctr"/>
                      <a:r>
                        <a:rPr lang="en-US" dirty="0"/>
                        <a:t>13.6 per 1,000</a:t>
                      </a:r>
                    </a:p>
                  </a:txBody>
                  <a:tcPr anchor="ctr"/>
                </a:tc>
                <a:tc>
                  <a:txBody>
                    <a:bodyPr/>
                    <a:lstStyle/>
                    <a:p>
                      <a:pPr algn="ctr"/>
                      <a:r>
                        <a:rPr lang="en-US" b="1" baseline="0" dirty="0"/>
                        <a:t>9</a:t>
                      </a:r>
                      <a:r>
                        <a:rPr lang="en-US" b="1" baseline="30000" dirty="0"/>
                        <a:t>th</a:t>
                      </a:r>
                      <a:endParaRPr lang="en-US" dirty="0"/>
                    </a:p>
                  </a:txBody>
                  <a:tcPr anchor="ctr">
                    <a:solidFill>
                      <a:srgbClr val="FFC000"/>
                    </a:solidFill>
                  </a:tcPr>
                </a:tc>
                <a:extLst>
                  <a:ext uri="{0D108BD9-81ED-4DB2-BD59-A6C34878D82A}">
                    <a16:rowId xmlns:a16="http://schemas.microsoft.com/office/drawing/2014/main" val="112331880"/>
                  </a:ext>
                </a:extLst>
              </a:tr>
              <a:tr h="617814">
                <a:tc>
                  <a:txBody>
                    <a:bodyPr/>
                    <a:lstStyle/>
                    <a:p>
                      <a:r>
                        <a:rPr lang="en-US" dirty="0"/>
                        <a:t>Cesarean Delivery</a:t>
                      </a:r>
                    </a:p>
                  </a:txBody>
                  <a:tcPr anchor="ctr"/>
                </a:tc>
                <a:tc>
                  <a:txBody>
                    <a:bodyPr/>
                    <a:lstStyle/>
                    <a:p>
                      <a:pPr algn="ctr"/>
                      <a:r>
                        <a:rPr lang="en-US" dirty="0"/>
                        <a:t>34.1%</a:t>
                      </a:r>
                    </a:p>
                  </a:txBody>
                  <a:tcPr anchor="ctr"/>
                </a:tc>
                <a:tc>
                  <a:txBody>
                    <a:bodyPr/>
                    <a:lstStyle/>
                    <a:p>
                      <a:pPr algn="ctr"/>
                      <a:r>
                        <a:rPr lang="en-US" dirty="0"/>
                        <a:t>32.1%</a:t>
                      </a:r>
                    </a:p>
                  </a:txBody>
                  <a:tcPr anchor="ctr"/>
                </a:tc>
                <a:tc>
                  <a:txBody>
                    <a:bodyPr/>
                    <a:lstStyle/>
                    <a:p>
                      <a:pPr algn="ctr"/>
                      <a:r>
                        <a:rPr lang="en-US" b="1" baseline="0" dirty="0"/>
                        <a:t>11</a:t>
                      </a:r>
                      <a:r>
                        <a:rPr lang="en-US" b="1" baseline="30000" dirty="0"/>
                        <a:t>th</a:t>
                      </a:r>
                      <a:endParaRPr lang="en-US" b="0" dirty="0"/>
                    </a:p>
                  </a:txBody>
                  <a:tcPr anchor="ctr">
                    <a:solidFill>
                      <a:srgbClr val="FFFF00"/>
                    </a:solidFill>
                  </a:tcPr>
                </a:tc>
                <a:extLst>
                  <a:ext uri="{0D108BD9-81ED-4DB2-BD59-A6C34878D82A}">
                    <a16:rowId xmlns:a16="http://schemas.microsoft.com/office/drawing/2014/main" val="10001"/>
                  </a:ext>
                </a:extLst>
              </a:tr>
              <a:tr h="617814">
                <a:tc>
                  <a:txBody>
                    <a:bodyPr/>
                    <a:lstStyle/>
                    <a:p>
                      <a:r>
                        <a:rPr lang="en-US" dirty="0"/>
                        <a:t>Very Low Birth</a:t>
                      </a:r>
                      <a:r>
                        <a:rPr lang="en-US" baseline="0" dirty="0"/>
                        <a:t> Weight</a:t>
                      </a:r>
                      <a:endParaRPr lang="en-US" dirty="0"/>
                    </a:p>
                  </a:txBody>
                  <a:tcPr anchor="ctr"/>
                </a:tc>
                <a:tc>
                  <a:txBody>
                    <a:bodyPr/>
                    <a:lstStyle/>
                    <a:p>
                      <a:pPr algn="ctr"/>
                      <a:r>
                        <a:rPr lang="en-US" dirty="0"/>
                        <a:t>1.4%</a:t>
                      </a:r>
                    </a:p>
                  </a:txBody>
                  <a:tcPr anchor="ctr"/>
                </a:tc>
                <a:tc>
                  <a:txBody>
                    <a:bodyPr/>
                    <a:lstStyle/>
                    <a:p>
                      <a:pPr algn="ctr"/>
                      <a:r>
                        <a:rPr lang="en-US" dirty="0"/>
                        <a:t>1.4%</a:t>
                      </a:r>
                    </a:p>
                  </a:txBody>
                  <a:tcPr anchor="ctr"/>
                </a:tc>
                <a:tc>
                  <a:txBody>
                    <a:bodyPr/>
                    <a:lstStyle/>
                    <a:p>
                      <a:pPr algn="ctr"/>
                      <a:r>
                        <a:rPr lang="en-US" b="1" baseline="0"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10004"/>
                  </a:ext>
                </a:extLst>
              </a:tr>
              <a:tr h="691111">
                <a:tc>
                  <a:txBody>
                    <a:bodyPr/>
                    <a:lstStyle/>
                    <a:p>
                      <a:r>
                        <a:rPr lang="en-US" sz="1800" dirty="0"/>
                        <a:t>Maternal Mortality</a:t>
                      </a:r>
                    </a:p>
                  </a:txBody>
                  <a:tcPr anchor="ctr"/>
                </a:tc>
                <a:tc>
                  <a:txBody>
                    <a:bodyPr/>
                    <a:lstStyle/>
                    <a:p>
                      <a:pPr algn="ctr"/>
                      <a:r>
                        <a:rPr lang="en-US" dirty="0"/>
                        <a:t>23.9 per 100,000</a:t>
                      </a:r>
                    </a:p>
                    <a:p>
                      <a:pPr algn="ctr"/>
                      <a:r>
                        <a:rPr lang="en-US" sz="1200" dirty="0"/>
                        <a:t>(2018-2022)</a:t>
                      </a:r>
                    </a:p>
                  </a:txBody>
                  <a:tcPr anchor="ctr"/>
                </a:tc>
                <a:tc>
                  <a:txBody>
                    <a:bodyPr/>
                    <a:lstStyle/>
                    <a:p>
                      <a:pPr algn="ctr"/>
                      <a:r>
                        <a:rPr lang="en-US" dirty="0"/>
                        <a:t>23.2 per 100,000</a:t>
                      </a:r>
                    </a:p>
                    <a:p>
                      <a:pPr algn="ctr"/>
                      <a:r>
                        <a:rPr lang="en-US" sz="1200" dirty="0"/>
                        <a:t>(2018-2022)</a:t>
                      </a:r>
                    </a:p>
                  </a:txBody>
                  <a:tcPr anchor="ctr"/>
                </a:tc>
                <a:tc>
                  <a:txBody>
                    <a:bodyPr/>
                    <a:lstStyle/>
                    <a:p>
                      <a:pPr algn="ctr"/>
                      <a:r>
                        <a:rPr lang="en-US" b="1"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490140830"/>
                  </a:ext>
                </a:extLst>
              </a:tr>
            </a:tbl>
          </a:graphicData>
        </a:graphic>
      </p:graphicFrame>
      <p:sp>
        <p:nvSpPr>
          <p:cNvPr id="6" name="TextBox 5">
            <a:extLst>
              <a:ext uri="{FF2B5EF4-FFF2-40B4-BE49-F238E27FC236}">
                <a16:creationId xmlns:a16="http://schemas.microsoft.com/office/drawing/2014/main" id="{5F9C04F5-392B-EBCD-1220-CDA041C5EA3C}"/>
              </a:ext>
            </a:extLst>
          </p:cNvPr>
          <p:cNvSpPr txBox="1"/>
          <p:nvPr/>
        </p:nvSpPr>
        <p:spPr>
          <a:xfrm>
            <a:off x="246161" y="5733696"/>
            <a:ext cx="3661287" cy="430887"/>
          </a:xfrm>
          <a:prstGeom prst="rect">
            <a:avLst/>
          </a:prstGeom>
          <a:noFill/>
        </p:spPr>
        <p:txBody>
          <a:bodyPr wrap="square" rtlCol="0">
            <a:spAutoFit/>
          </a:bodyPr>
          <a:lstStyle/>
          <a:p>
            <a:r>
              <a:rPr lang="en-US" sz="1100" dirty="0"/>
              <a:t>Source: NCHS, National Vital Statistics System, October 2024</a:t>
            </a:r>
          </a:p>
          <a:p>
            <a:r>
              <a:rPr lang="en-US" sz="1100" dirty="0"/>
              <a:t>CDC Wonder, 2024</a:t>
            </a:r>
          </a:p>
        </p:txBody>
      </p:sp>
      <p:sp>
        <p:nvSpPr>
          <p:cNvPr id="7" name="Rectangle 6">
            <a:extLst>
              <a:ext uri="{FF2B5EF4-FFF2-40B4-BE49-F238E27FC236}">
                <a16:creationId xmlns:a16="http://schemas.microsoft.com/office/drawing/2014/main" id="{8849E859-AF36-4427-9F91-E0D9A79F37BA}"/>
              </a:ext>
            </a:extLst>
          </p:cNvPr>
          <p:cNvSpPr/>
          <p:nvPr/>
        </p:nvSpPr>
        <p:spPr>
          <a:xfrm>
            <a:off x="385947" y="2451927"/>
            <a:ext cx="8372104" cy="635657"/>
          </a:xfrm>
          <a:prstGeom prst="rect">
            <a:avLst/>
          </a:prstGeom>
          <a:no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2985D59-16BA-40B3-B212-C89127FC7ABD}"/>
              </a:ext>
            </a:extLst>
          </p:cNvPr>
          <p:cNvSpPr/>
          <p:nvPr/>
        </p:nvSpPr>
        <p:spPr>
          <a:xfrm>
            <a:off x="385947" y="4291046"/>
            <a:ext cx="8372104" cy="731519"/>
          </a:xfrm>
          <a:prstGeom prst="rect">
            <a:avLst/>
          </a:prstGeom>
          <a:no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7175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088A2-6D3A-EF89-EEE0-50C8D598C675}"/>
            </a:ext>
          </a:extLst>
        </p:cNvPr>
        <p:cNvGrpSpPr/>
        <p:nvPr/>
      </p:nvGrpSpPr>
      <p:grpSpPr>
        <a:xfrm>
          <a:off x="0" y="0"/>
          <a:ext cx="0" cy="0"/>
          <a:chOff x="0" y="0"/>
          <a:chExt cx="0" cy="0"/>
        </a:xfrm>
      </p:grpSpPr>
      <p:pic>
        <p:nvPicPr>
          <p:cNvPr id="15" name="Picture 14" descr="A map of the state of west virginia&#10;&#10;Description automatically generated">
            <a:extLst>
              <a:ext uri="{FF2B5EF4-FFF2-40B4-BE49-F238E27FC236}">
                <a16:creationId xmlns:a16="http://schemas.microsoft.com/office/drawing/2014/main" id="{54741D69-D6A2-D014-A9A1-A106BE6CAA7E}"/>
              </a:ext>
            </a:extLst>
          </p:cNvPr>
          <p:cNvPicPr>
            <a:picLocks noChangeAspect="1"/>
          </p:cNvPicPr>
          <p:nvPr/>
        </p:nvPicPr>
        <p:blipFill>
          <a:blip r:embed="rId2"/>
          <a:srcRect r="2179"/>
          <a:stretch/>
        </p:blipFill>
        <p:spPr>
          <a:xfrm rot="380725">
            <a:off x="99641" y="344221"/>
            <a:ext cx="8944717" cy="5732890"/>
          </a:xfrm>
          <a:prstGeom prst="ellipse">
            <a:avLst/>
          </a:prstGeom>
          <a:ln>
            <a:noFill/>
          </a:ln>
          <a:effectLst>
            <a:softEdge rad="112500"/>
          </a:effectLst>
        </p:spPr>
      </p:pic>
      <p:sp>
        <p:nvSpPr>
          <p:cNvPr id="2" name="Title 1">
            <a:extLst>
              <a:ext uri="{FF2B5EF4-FFF2-40B4-BE49-F238E27FC236}">
                <a16:creationId xmlns:a16="http://schemas.microsoft.com/office/drawing/2014/main" id="{AEEEEB62-E37B-2F72-F3CB-9831ABA135D0}"/>
              </a:ext>
            </a:extLst>
          </p:cNvPr>
          <p:cNvSpPr>
            <a:spLocks noGrp="1"/>
          </p:cNvSpPr>
          <p:nvPr>
            <p:ph type="title"/>
          </p:nvPr>
        </p:nvSpPr>
        <p:spPr>
          <a:xfrm>
            <a:off x="0" y="19250"/>
            <a:ext cx="9144000" cy="940869"/>
          </a:xfrm>
        </p:spPr>
        <p:txBody>
          <a:bodyPr>
            <a:normAutofit/>
          </a:bodyPr>
          <a:lstStyle/>
          <a:p>
            <a:pPr algn="ctr"/>
            <a:r>
              <a:rPr lang="en-US" sz="2800" dirty="0"/>
              <a:t>Low Birthweight WV Resident Births, 2019-2023</a:t>
            </a:r>
          </a:p>
        </p:txBody>
      </p:sp>
      <p:pic>
        <p:nvPicPr>
          <p:cNvPr id="7" name="chart">
            <a:extLst>
              <a:ext uri="{FF2B5EF4-FFF2-40B4-BE49-F238E27FC236}">
                <a16:creationId xmlns:a16="http://schemas.microsoft.com/office/drawing/2014/main" id="{D299748F-2A8B-81CB-A40E-DFAA06DC1619}"/>
              </a:ext>
            </a:extLst>
          </p:cNvPr>
          <p:cNvPicPr>
            <a:picLocks noChangeAspect="1"/>
          </p:cNvPicPr>
          <p:nvPr/>
        </p:nvPicPr>
        <p:blipFill>
          <a:blip r:embed="rId3"/>
          <a:stretch>
            <a:fillRect/>
          </a:stretch>
        </p:blipFill>
        <p:spPr>
          <a:xfrm>
            <a:off x="5559241" y="5671160"/>
            <a:ext cx="3584759" cy="249958"/>
          </a:xfrm>
          <a:prstGeom prst="rect">
            <a:avLst/>
          </a:prstGeom>
        </p:spPr>
      </p:pic>
      <p:sp>
        <p:nvSpPr>
          <p:cNvPr id="8" name="TextBox 7">
            <a:extLst>
              <a:ext uri="{FF2B5EF4-FFF2-40B4-BE49-F238E27FC236}">
                <a16:creationId xmlns:a16="http://schemas.microsoft.com/office/drawing/2014/main" id="{4939B100-9FA1-279F-9354-F7FB25237FBF}"/>
              </a:ext>
            </a:extLst>
          </p:cNvPr>
          <p:cNvSpPr txBox="1"/>
          <p:nvPr/>
        </p:nvSpPr>
        <p:spPr>
          <a:xfrm>
            <a:off x="6714087" y="3102201"/>
            <a:ext cx="2223435" cy="369332"/>
          </a:xfrm>
          <a:prstGeom prst="rect">
            <a:avLst/>
          </a:prstGeom>
          <a:noFill/>
        </p:spPr>
        <p:txBody>
          <a:bodyPr wrap="square" rtlCol="0">
            <a:spAutoFit/>
          </a:bodyPr>
          <a:lstStyle/>
          <a:p>
            <a:r>
              <a:rPr lang="en-US" dirty="0"/>
              <a:t>West Virginia: 9.7%</a:t>
            </a:r>
          </a:p>
        </p:txBody>
      </p:sp>
      <p:grpSp>
        <p:nvGrpSpPr>
          <p:cNvPr id="13" name="Group 12">
            <a:extLst>
              <a:ext uri="{FF2B5EF4-FFF2-40B4-BE49-F238E27FC236}">
                <a16:creationId xmlns:a16="http://schemas.microsoft.com/office/drawing/2014/main" id="{44ECB96C-AA7B-3492-435D-DC7B1967BF85}"/>
              </a:ext>
            </a:extLst>
          </p:cNvPr>
          <p:cNvGrpSpPr/>
          <p:nvPr/>
        </p:nvGrpSpPr>
        <p:grpSpPr>
          <a:xfrm>
            <a:off x="7310649" y="3620012"/>
            <a:ext cx="1286262" cy="830997"/>
            <a:chOff x="7508963" y="3759503"/>
            <a:chExt cx="1286262" cy="830997"/>
          </a:xfrm>
        </p:grpSpPr>
        <p:sp>
          <p:nvSpPr>
            <p:cNvPr id="5" name="TextBox 4">
              <a:extLst>
                <a:ext uri="{FF2B5EF4-FFF2-40B4-BE49-F238E27FC236}">
                  <a16:creationId xmlns:a16="http://schemas.microsoft.com/office/drawing/2014/main" id="{9E68BE98-2240-0207-861B-7C7E03A00287}"/>
                </a:ext>
              </a:extLst>
            </p:cNvPr>
            <p:cNvSpPr txBox="1"/>
            <p:nvPr/>
          </p:nvSpPr>
          <p:spPr>
            <a:xfrm>
              <a:off x="7599611" y="3759503"/>
              <a:ext cx="1195614" cy="830997"/>
            </a:xfrm>
            <a:prstGeom prst="rect">
              <a:avLst/>
            </a:prstGeom>
            <a:noFill/>
          </p:spPr>
          <p:txBody>
            <a:bodyPr wrap="square" rtlCol="0">
              <a:spAutoFit/>
            </a:bodyPr>
            <a:lstStyle/>
            <a:p>
              <a:r>
                <a:rPr lang="en-US" sz="1200" dirty="0"/>
                <a:t>6.1 - 8.0</a:t>
              </a:r>
            </a:p>
            <a:p>
              <a:r>
                <a:rPr lang="en-US" sz="1200" dirty="0"/>
                <a:t>8.1 - 9.0</a:t>
              </a:r>
            </a:p>
            <a:p>
              <a:r>
                <a:rPr lang="en-US" sz="1200" dirty="0"/>
                <a:t>9.1 - 10.0</a:t>
              </a:r>
            </a:p>
            <a:p>
              <a:r>
                <a:rPr lang="en-US" sz="1200" dirty="0"/>
                <a:t>10.1 - 12.6</a:t>
              </a:r>
            </a:p>
          </p:txBody>
        </p:sp>
        <p:sp>
          <p:nvSpPr>
            <p:cNvPr id="9" name="Rectangle 8">
              <a:extLst>
                <a:ext uri="{FF2B5EF4-FFF2-40B4-BE49-F238E27FC236}">
                  <a16:creationId xmlns:a16="http://schemas.microsoft.com/office/drawing/2014/main" id="{F0801DBA-3131-B18E-E274-EB7FFC5B56C6}"/>
                </a:ext>
              </a:extLst>
            </p:cNvPr>
            <p:cNvSpPr/>
            <p:nvPr/>
          </p:nvSpPr>
          <p:spPr>
            <a:xfrm>
              <a:off x="7508963" y="4036585"/>
              <a:ext cx="77002" cy="107460"/>
            </a:xfrm>
            <a:prstGeom prst="rect">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0" name="Rectangle 9">
              <a:extLst>
                <a:ext uri="{FF2B5EF4-FFF2-40B4-BE49-F238E27FC236}">
                  <a16:creationId xmlns:a16="http://schemas.microsoft.com/office/drawing/2014/main" id="{10F76A18-5ADA-5928-4FCB-A23D01F25E1D}"/>
                </a:ext>
              </a:extLst>
            </p:cNvPr>
            <p:cNvSpPr/>
            <p:nvPr/>
          </p:nvSpPr>
          <p:spPr>
            <a:xfrm>
              <a:off x="7508963" y="3850847"/>
              <a:ext cx="77002" cy="10746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1" name="Rectangle 10">
              <a:extLst>
                <a:ext uri="{FF2B5EF4-FFF2-40B4-BE49-F238E27FC236}">
                  <a16:creationId xmlns:a16="http://schemas.microsoft.com/office/drawing/2014/main" id="{18C82F66-8C2B-55BF-BDDB-4088837ABC08}"/>
                </a:ext>
              </a:extLst>
            </p:cNvPr>
            <p:cNvSpPr/>
            <p:nvPr/>
          </p:nvSpPr>
          <p:spPr>
            <a:xfrm>
              <a:off x="7508963" y="4222323"/>
              <a:ext cx="77002" cy="10746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grpSp>
      <p:sp>
        <p:nvSpPr>
          <p:cNvPr id="12" name="Rectangle 11">
            <a:extLst>
              <a:ext uri="{FF2B5EF4-FFF2-40B4-BE49-F238E27FC236}">
                <a16:creationId xmlns:a16="http://schemas.microsoft.com/office/drawing/2014/main" id="{38AB348E-D228-9EF9-7697-29AA601F7819}"/>
              </a:ext>
            </a:extLst>
          </p:cNvPr>
          <p:cNvSpPr/>
          <p:nvPr/>
        </p:nvSpPr>
        <p:spPr>
          <a:xfrm>
            <a:off x="7310649" y="4289062"/>
            <a:ext cx="77002" cy="107460"/>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3" name="Rectangle 2">
            <a:extLst>
              <a:ext uri="{FF2B5EF4-FFF2-40B4-BE49-F238E27FC236}">
                <a16:creationId xmlns:a16="http://schemas.microsoft.com/office/drawing/2014/main" id="{CEABD71D-BC85-3559-B07B-64792DADCB7A}"/>
              </a:ext>
            </a:extLst>
          </p:cNvPr>
          <p:cNvSpPr/>
          <p:nvPr/>
        </p:nvSpPr>
        <p:spPr>
          <a:xfrm>
            <a:off x="8267699" y="4155847"/>
            <a:ext cx="234043" cy="5903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807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6C6CD-E481-A1B5-CF4E-91501084857D}"/>
            </a:ext>
          </a:extLst>
        </p:cNvPr>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BC82F060-2B1D-7EAC-1FEB-3B45E229D44B}"/>
              </a:ext>
            </a:extLst>
          </p:cNvPr>
          <p:cNvGraphicFramePr>
            <a:graphicFrameLocks noGrp="1"/>
          </p:cNvGraphicFramePr>
          <p:nvPr>
            <p:ph idx="1"/>
            <p:extLst>
              <p:ext uri="{D42A27DB-BD31-4B8C-83A1-F6EECF244321}">
                <p14:modId xmlns:p14="http://schemas.microsoft.com/office/powerpoint/2010/main" val="3311454433"/>
              </p:ext>
            </p:extLst>
          </p:nvPr>
        </p:nvGraphicFramePr>
        <p:xfrm>
          <a:off x="348343" y="62808"/>
          <a:ext cx="8262257" cy="563245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46A2B07-7491-51DB-9A28-68B2DC7A6D4B}"/>
              </a:ext>
            </a:extLst>
          </p:cNvPr>
          <p:cNvSpPr>
            <a:spLocks noGrp="1"/>
          </p:cNvSpPr>
          <p:nvPr>
            <p:ph type="sldNum" sz="quarter" idx="4294967295"/>
          </p:nvPr>
        </p:nvSpPr>
        <p:spPr>
          <a:xfrm>
            <a:off x="8337550" y="6356350"/>
            <a:ext cx="349250" cy="171450"/>
          </a:xfrm>
          <a:prstGeom prst="rect">
            <a:avLst/>
          </a:prstGeom>
        </p:spPr>
        <p:txBody>
          <a:bodyPr/>
          <a:lstStyle/>
          <a:p>
            <a:pPr marL="0" marR="0" lvl="0" indent="0" algn="r" defTabSz="457189" rtl="0" eaLnBrk="1" fontAlgn="base" latinLnBrk="0" hangingPunct="1">
              <a:lnSpc>
                <a:spcPct val="100000"/>
              </a:lnSpc>
              <a:spcBef>
                <a:spcPct val="0"/>
              </a:spcBef>
              <a:spcAft>
                <a:spcPct val="0"/>
              </a:spcAft>
              <a:buClrTx/>
              <a:buSzTx/>
              <a:buFontTx/>
              <a:buNone/>
              <a:tabLst/>
              <a:defRPr/>
            </a:pPr>
            <a:fld id="{5EF6AE0D-EF25-4618-929D-93AEB7BDE706}" type="slidenum">
              <a:rPr kumimoji="0" lang="en-US" altLang="en-US" sz="10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57189" rtl="0" eaLnBrk="1" fontAlgn="base" latinLnBrk="0" hangingPunct="1">
                <a:lnSpc>
                  <a:spcPct val="100000"/>
                </a:lnSpc>
                <a:spcBef>
                  <a:spcPct val="0"/>
                </a:spcBef>
                <a:spcAft>
                  <a:spcPct val="0"/>
                </a:spcAft>
                <a:buClrTx/>
                <a:buSzTx/>
                <a:buFontTx/>
                <a:buNone/>
                <a:tabLst/>
                <a:defRPr/>
              </a:pPr>
              <a:t>22</a:t>
            </a:fld>
            <a:endParaRPr kumimoji="0" lang="en-US" altLang="en-US" sz="1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8" name="TextBox 7">
            <a:extLst>
              <a:ext uri="{FF2B5EF4-FFF2-40B4-BE49-F238E27FC236}">
                <a16:creationId xmlns:a16="http://schemas.microsoft.com/office/drawing/2014/main" id="{F9650F3B-897D-600A-26C7-810516484371}"/>
              </a:ext>
            </a:extLst>
          </p:cNvPr>
          <p:cNvSpPr txBox="1"/>
          <p:nvPr/>
        </p:nvSpPr>
        <p:spPr>
          <a:xfrm>
            <a:off x="133350" y="5298528"/>
            <a:ext cx="44085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2B292B"/>
                </a:solidFill>
                <a:effectLst/>
                <a:uLnTx/>
                <a:uFillTx/>
                <a:latin typeface="Calibri"/>
                <a:ea typeface="+mn-ea"/>
                <a:cs typeface="+mn-cs"/>
              </a:rPr>
              <a:t>Sources: WV Health Statistics Center, Vital Statistics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2B292B"/>
                </a:solidFill>
                <a:effectLst/>
                <a:uLnTx/>
                <a:uFillTx/>
                <a:latin typeface="Calibri"/>
                <a:ea typeface="+mn-ea"/>
                <a:cs typeface="+mn-cs"/>
              </a:rPr>
              <a:t>                Centers for Disease Control and Prevention, NCHS, October 2024</a:t>
            </a:r>
          </a:p>
        </p:txBody>
      </p:sp>
      <p:sp>
        <p:nvSpPr>
          <p:cNvPr id="3" name="TextBox 2">
            <a:extLst>
              <a:ext uri="{FF2B5EF4-FFF2-40B4-BE49-F238E27FC236}">
                <a16:creationId xmlns:a16="http://schemas.microsoft.com/office/drawing/2014/main" id="{DD28AD82-FEEA-9E10-F34E-1AF5429406EC}"/>
              </a:ext>
            </a:extLst>
          </p:cNvPr>
          <p:cNvSpPr txBox="1"/>
          <p:nvPr/>
        </p:nvSpPr>
        <p:spPr>
          <a:xfrm>
            <a:off x="7185661" y="848805"/>
            <a:ext cx="1188720" cy="369332"/>
          </a:xfrm>
          <a:prstGeom prst="rect">
            <a:avLst/>
          </a:prstGeom>
          <a:noFill/>
        </p:spPr>
        <p:txBody>
          <a:bodyPr wrap="square" rtlCol="0">
            <a:spAutoFit/>
          </a:bodyPr>
          <a:lstStyle/>
          <a:p>
            <a:r>
              <a:rPr lang="en-US" b="1" dirty="0">
                <a:solidFill>
                  <a:schemeClr val="tx2">
                    <a:lumMod val="75000"/>
                  </a:schemeClr>
                </a:solidFill>
              </a:rPr>
              <a:t>WV LBW</a:t>
            </a:r>
          </a:p>
        </p:txBody>
      </p:sp>
      <p:sp>
        <p:nvSpPr>
          <p:cNvPr id="5" name="TextBox 4">
            <a:extLst>
              <a:ext uri="{FF2B5EF4-FFF2-40B4-BE49-F238E27FC236}">
                <a16:creationId xmlns:a16="http://schemas.microsoft.com/office/drawing/2014/main" id="{BB5B7182-A82F-3751-0481-7F226DF55B1F}"/>
              </a:ext>
            </a:extLst>
          </p:cNvPr>
          <p:cNvSpPr txBox="1"/>
          <p:nvPr/>
        </p:nvSpPr>
        <p:spPr>
          <a:xfrm>
            <a:off x="7171615" y="1897667"/>
            <a:ext cx="1049598" cy="369332"/>
          </a:xfrm>
          <a:prstGeom prst="rect">
            <a:avLst/>
          </a:prstGeom>
          <a:noFill/>
        </p:spPr>
        <p:txBody>
          <a:bodyPr wrap="square" rtlCol="0">
            <a:spAutoFit/>
          </a:bodyPr>
          <a:lstStyle/>
          <a:p>
            <a:r>
              <a:rPr lang="en-US" dirty="0">
                <a:solidFill>
                  <a:schemeClr val="accent4">
                    <a:lumMod val="50000"/>
                  </a:schemeClr>
                </a:solidFill>
              </a:rPr>
              <a:t>US LBW</a:t>
            </a:r>
          </a:p>
        </p:txBody>
      </p:sp>
      <p:sp>
        <p:nvSpPr>
          <p:cNvPr id="7" name="TextBox 6">
            <a:extLst>
              <a:ext uri="{FF2B5EF4-FFF2-40B4-BE49-F238E27FC236}">
                <a16:creationId xmlns:a16="http://schemas.microsoft.com/office/drawing/2014/main" id="{9894AF41-1407-DA14-E61A-73B0D49CFA18}"/>
              </a:ext>
            </a:extLst>
          </p:cNvPr>
          <p:cNvSpPr txBox="1"/>
          <p:nvPr/>
        </p:nvSpPr>
        <p:spPr>
          <a:xfrm>
            <a:off x="7307976" y="4265225"/>
            <a:ext cx="1188719" cy="369332"/>
          </a:xfrm>
          <a:prstGeom prst="rect">
            <a:avLst/>
          </a:prstGeom>
          <a:noFill/>
        </p:spPr>
        <p:txBody>
          <a:bodyPr wrap="square" rtlCol="0">
            <a:spAutoFit/>
          </a:bodyPr>
          <a:lstStyle/>
          <a:p>
            <a:r>
              <a:rPr lang="en-US" dirty="0">
                <a:solidFill>
                  <a:schemeClr val="bg2">
                    <a:lumMod val="50000"/>
                  </a:schemeClr>
                </a:solidFill>
              </a:rPr>
              <a:t>US VLBW</a:t>
            </a:r>
          </a:p>
        </p:txBody>
      </p:sp>
      <p:cxnSp>
        <p:nvCxnSpPr>
          <p:cNvPr id="11" name="Straight Arrow Connector 10">
            <a:extLst>
              <a:ext uri="{FF2B5EF4-FFF2-40B4-BE49-F238E27FC236}">
                <a16:creationId xmlns:a16="http://schemas.microsoft.com/office/drawing/2014/main" id="{09AD8233-8F4D-C722-6068-A861985CBE89}"/>
              </a:ext>
            </a:extLst>
          </p:cNvPr>
          <p:cNvCxnSpPr>
            <a:stCxn id="3" idx="1"/>
          </p:cNvCxnSpPr>
          <p:nvPr/>
        </p:nvCxnSpPr>
        <p:spPr>
          <a:xfrm flipH="1">
            <a:off x="6948460" y="1033471"/>
            <a:ext cx="237201" cy="1846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EA08E0F5-44E4-D964-7184-760602C9BA8D}"/>
              </a:ext>
            </a:extLst>
          </p:cNvPr>
          <p:cNvCxnSpPr>
            <a:stCxn id="5" idx="1"/>
          </p:cNvCxnSpPr>
          <p:nvPr/>
        </p:nvCxnSpPr>
        <p:spPr>
          <a:xfrm flipH="1" flipV="1">
            <a:off x="6864853" y="1978947"/>
            <a:ext cx="306762" cy="1033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C6F8A09B-7333-C618-7BB8-F83D2C6CA1F5}"/>
              </a:ext>
            </a:extLst>
          </p:cNvPr>
          <p:cNvCxnSpPr>
            <a:cxnSpLocks/>
            <a:stCxn id="7" idx="1"/>
          </p:cNvCxnSpPr>
          <p:nvPr/>
        </p:nvCxnSpPr>
        <p:spPr>
          <a:xfrm flipH="1" flipV="1">
            <a:off x="6872077" y="4287400"/>
            <a:ext cx="435899" cy="1624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DA0321A7-6A7D-136D-3AAF-070551F9421E}"/>
              </a:ext>
            </a:extLst>
          </p:cNvPr>
          <p:cNvCxnSpPr>
            <a:cxnSpLocks/>
          </p:cNvCxnSpPr>
          <p:nvPr/>
        </p:nvCxnSpPr>
        <p:spPr>
          <a:xfrm flipH="1">
            <a:off x="6886912" y="3685194"/>
            <a:ext cx="421064" cy="1867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12" name="Chart 11">
            <a:extLst>
              <a:ext uri="{FF2B5EF4-FFF2-40B4-BE49-F238E27FC236}">
                <a16:creationId xmlns:a16="http://schemas.microsoft.com/office/drawing/2014/main" id="{870613B6-5CC8-2B81-3FBF-48673503D680}"/>
              </a:ext>
            </a:extLst>
          </p:cNvPr>
          <p:cNvGraphicFramePr>
            <a:graphicFrameLocks/>
          </p:cNvGraphicFramePr>
          <p:nvPr>
            <p:extLst>
              <p:ext uri="{D42A27DB-BD31-4B8C-83A1-F6EECF244321}">
                <p14:modId xmlns:p14="http://schemas.microsoft.com/office/powerpoint/2010/main" val="2756398313"/>
              </p:ext>
            </p:extLst>
          </p:nvPr>
        </p:nvGraphicFramePr>
        <p:xfrm>
          <a:off x="647305" y="848805"/>
          <a:ext cx="6467077" cy="448238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08AE41A2-7FB0-EEA2-FCEE-1F42579E0248}"/>
              </a:ext>
            </a:extLst>
          </p:cNvPr>
          <p:cNvSpPr txBox="1"/>
          <p:nvPr/>
        </p:nvSpPr>
        <p:spPr>
          <a:xfrm>
            <a:off x="3028959" y="3103269"/>
            <a:ext cx="3004457" cy="369332"/>
          </a:xfrm>
          <a:prstGeom prst="rect">
            <a:avLst/>
          </a:prstGeom>
          <a:noFill/>
        </p:spPr>
        <p:txBody>
          <a:bodyPr wrap="square" rtlCol="0">
            <a:spAutoFit/>
          </a:bodyPr>
          <a:lstStyle/>
          <a:p>
            <a:r>
              <a:rPr lang="en-US" dirty="0">
                <a:solidFill>
                  <a:schemeClr val="bg1">
                    <a:lumMod val="50000"/>
                  </a:schemeClr>
                </a:solidFill>
              </a:rPr>
              <a:t>Very Low </a:t>
            </a:r>
            <a:r>
              <a:rPr lang="en-US" sz="1600" dirty="0">
                <a:solidFill>
                  <a:schemeClr val="bg1">
                    <a:lumMod val="50000"/>
                  </a:schemeClr>
                </a:solidFill>
              </a:rPr>
              <a:t>Birth</a:t>
            </a:r>
            <a:r>
              <a:rPr lang="en-US" dirty="0">
                <a:solidFill>
                  <a:schemeClr val="bg1">
                    <a:lumMod val="50000"/>
                  </a:schemeClr>
                </a:solidFill>
              </a:rPr>
              <a:t> Weight (VLBW)</a:t>
            </a:r>
          </a:p>
        </p:txBody>
      </p:sp>
      <p:sp>
        <p:nvSpPr>
          <p:cNvPr id="9" name="TextBox 8">
            <a:extLst>
              <a:ext uri="{FF2B5EF4-FFF2-40B4-BE49-F238E27FC236}">
                <a16:creationId xmlns:a16="http://schemas.microsoft.com/office/drawing/2014/main" id="{DCA7B39D-932B-5BB4-E9A0-B6EDA1F02FCA}"/>
              </a:ext>
            </a:extLst>
          </p:cNvPr>
          <p:cNvSpPr txBox="1"/>
          <p:nvPr/>
        </p:nvSpPr>
        <p:spPr>
          <a:xfrm>
            <a:off x="3226319" y="875351"/>
            <a:ext cx="2609739" cy="369332"/>
          </a:xfrm>
          <a:prstGeom prst="rect">
            <a:avLst/>
          </a:prstGeom>
          <a:noFill/>
        </p:spPr>
        <p:txBody>
          <a:bodyPr wrap="square">
            <a:spAutoFit/>
          </a:bodyPr>
          <a:lstStyle/>
          <a:p>
            <a:r>
              <a:rPr lang="en-US" dirty="0">
                <a:solidFill>
                  <a:schemeClr val="bg1">
                    <a:lumMod val="50000"/>
                  </a:schemeClr>
                </a:solidFill>
              </a:rPr>
              <a:t>Low </a:t>
            </a:r>
            <a:r>
              <a:rPr lang="en-US" sz="1600" dirty="0">
                <a:solidFill>
                  <a:schemeClr val="bg1">
                    <a:lumMod val="50000"/>
                  </a:schemeClr>
                </a:solidFill>
              </a:rPr>
              <a:t>Birth</a:t>
            </a:r>
            <a:r>
              <a:rPr lang="en-US" dirty="0">
                <a:solidFill>
                  <a:schemeClr val="bg1">
                    <a:lumMod val="50000"/>
                  </a:schemeClr>
                </a:solidFill>
              </a:rPr>
              <a:t> Weight (LBW)</a:t>
            </a:r>
          </a:p>
        </p:txBody>
      </p:sp>
    </p:spTree>
    <p:extLst>
      <p:ext uri="{BB962C8B-B14F-4D97-AF65-F5344CB8AC3E}">
        <p14:creationId xmlns:p14="http://schemas.microsoft.com/office/powerpoint/2010/main" val="2873611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6FFC2-4E43-5AF7-8F0B-416B0192A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789E9-1579-AAB1-1181-81DF63148BF4}"/>
              </a:ext>
            </a:extLst>
          </p:cNvPr>
          <p:cNvSpPr>
            <a:spLocks noGrp="1"/>
          </p:cNvSpPr>
          <p:nvPr>
            <p:ph type="title"/>
          </p:nvPr>
        </p:nvSpPr>
        <p:spPr>
          <a:xfrm>
            <a:off x="96253" y="53257"/>
            <a:ext cx="8797490" cy="1143000"/>
          </a:xfrm>
        </p:spPr>
        <p:txBody>
          <a:bodyPr>
            <a:normAutofit/>
          </a:bodyPr>
          <a:lstStyle/>
          <a:p>
            <a:pPr algn="ctr"/>
            <a:r>
              <a:rPr lang="en-US" sz="2800" dirty="0"/>
              <a:t>WV Occurrence Very Low Birthweight Infants by Hospital, 2021-2023</a:t>
            </a:r>
          </a:p>
        </p:txBody>
      </p:sp>
      <p:graphicFrame>
        <p:nvGraphicFramePr>
          <p:cNvPr id="4" name="Chart 3">
            <a:extLst>
              <a:ext uri="{FF2B5EF4-FFF2-40B4-BE49-F238E27FC236}">
                <a16:creationId xmlns:a16="http://schemas.microsoft.com/office/drawing/2014/main" id="{71465BF0-C756-DB68-F7ED-BF5D6CCF5AEE}"/>
              </a:ext>
            </a:extLst>
          </p:cNvPr>
          <p:cNvGraphicFramePr>
            <a:graphicFrameLocks/>
          </p:cNvGraphicFramePr>
          <p:nvPr>
            <p:extLst>
              <p:ext uri="{D42A27DB-BD31-4B8C-83A1-F6EECF244321}">
                <p14:modId xmlns:p14="http://schemas.microsoft.com/office/powerpoint/2010/main" val="2647049220"/>
              </p:ext>
            </p:extLst>
          </p:nvPr>
        </p:nvGraphicFramePr>
        <p:xfrm>
          <a:off x="423511" y="1087655"/>
          <a:ext cx="8470231"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30429913-0E38-B9EC-5F6C-DFE489A2B925}"/>
              </a:ext>
            </a:extLst>
          </p:cNvPr>
          <p:cNvSpPr/>
          <p:nvPr/>
        </p:nvSpPr>
        <p:spPr>
          <a:xfrm>
            <a:off x="510139" y="1087655"/>
            <a:ext cx="1684421" cy="847023"/>
          </a:xfrm>
          <a:prstGeom prst="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874479-88E1-5410-C0F0-263DF90D1BE0}"/>
              </a:ext>
            </a:extLst>
          </p:cNvPr>
          <p:cNvSpPr/>
          <p:nvPr/>
        </p:nvSpPr>
        <p:spPr>
          <a:xfrm>
            <a:off x="510139" y="1934678"/>
            <a:ext cx="1684421" cy="1232034"/>
          </a:xfrm>
          <a:prstGeom prst="rect">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hart">
            <a:extLst>
              <a:ext uri="{FF2B5EF4-FFF2-40B4-BE49-F238E27FC236}">
                <a16:creationId xmlns:a16="http://schemas.microsoft.com/office/drawing/2014/main" id="{9EBB3DD4-CFD0-3FB5-851F-9998E7B03C6B}"/>
              </a:ext>
            </a:extLst>
          </p:cNvPr>
          <p:cNvPicPr>
            <a:picLocks noChangeAspect="1"/>
          </p:cNvPicPr>
          <p:nvPr/>
        </p:nvPicPr>
        <p:blipFill>
          <a:blip r:embed="rId4"/>
          <a:stretch>
            <a:fillRect/>
          </a:stretch>
        </p:blipFill>
        <p:spPr>
          <a:xfrm>
            <a:off x="325178" y="5787639"/>
            <a:ext cx="3584759" cy="249958"/>
          </a:xfrm>
          <a:prstGeom prst="rect">
            <a:avLst/>
          </a:prstGeom>
        </p:spPr>
      </p:pic>
    </p:spTree>
    <p:extLst>
      <p:ext uri="{BB962C8B-B14F-4D97-AF65-F5344CB8AC3E}">
        <p14:creationId xmlns:p14="http://schemas.microsoft.com/office/powerpoint/2010/main" val="387617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95C3-F576-A032-483F-7C731BB38BA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A1515AE-D6AD-2387-E43C-9FC546E3FF0C}"/>
              </a:ext>
            </a:extLst>
          </p:cNvPr>
          <p:cNvSpPr txBox="1"/>
          <p:nvPr/>
        </p:nvSpPr>
        <p:spPr>
          <a:xfrm>
            <a:off x="246161" y="173882"/>
            <a:ext cx="8651677" cy="731519"/>
          </a:xfrm>
          <a:prstGeom prst="rect">
            <a:avLst/>
          </a:prstGeom>
        </p:spPr>
        <p:txBody>
          <a:bodyPr vert="horz" wrap="square" lIns="0" tIns="0" rIns="0" bIns="0" rtlCol="0">
            <a:noAutofit/>
          </a:bodyPr>
          <a:lstStyle/>
          <a:p>
            <a:pPr marL="12700" algn="ctr">
              <a:lnSpc>
                <a:spcPct val="100000"/>
              </a:lnSpc>
              <a:tabLst>
                <a:tab pos="1181100" algn="l"/>
              </a:tabLst>
            </a:pPr>
            <a:r>
              <a:rPr lang="en-US" sz="3200" b="1" dirty="0">
                <a:solidFill>
                  <a:schemeClr val="tx2"/>
                </a:solidFill>
                <a:latin typeface="Myriad Pro"/>
                <a:cs typeface="Arial"/>
              </a:rPr>
              <a:t>Births</a:t>
            </a:r>
            <a:r>
              <a:rPr lang="en-US" sz="3200" b="1" spc="0" dirty="0">
                <a:solidFill>
                  <a:schemeClr val="tx2"/>
                </a:solidFill>
                <a:latin typeface="Myriad Pro"/>
                <a:cs typeface="Arial"/>
              </a:rPr>
              <a:t> at a Glance WV vs. US, 2022</a:t>
            </a:r>
            <a:endParaRPr sz="3200" b="1" dirty="0">
              <a:solidFill>
                <a:schemeClr val="tx2"/>
              </a:solidFill>
              <a:latin typeface="Myriad Pro"/>
              <a:cs typeface="Arial"/>
            </a:endParaRPr>
          </a:p>
        </p:txBody>
      </p:sp>
      <p:sp>
        <p:nvSpPr>
          <p:cNvPr id="4" name="object 4">
            <a:extLst>
              <a:ext uri="{FF2B5EF4-FFF2-40B4-BE49-F238E27FC236}">
                <a16:creationId xmlns:a16="http://schemas.microsoft.com/office/drawing/2014/main" id="{F267389B-FDEF-07B4-8AD9-F82EBBE2E753}"/>
              </a:ext>
            </a:extLst>
          </p:cNvPr>
          <p:cNvSpPr txBox="1"/>
          <p:nvPr/>
        </p:nvSpPr>
        <p:spPr>
          <a:xfrm>
            <a:off x="1528997" y="5082786"/>
            <a:ext cx="6846570" cy="358644"/>
          </a:xfrm>
          <a:prstGeom prst="rect">
            <a:avLst/>
          </a:prstGeom>
        </p:spPr>
        <p:txBody>
          <a:bodyPr vert="horz" wrap="square" lIns="0" tIns="0" rIns="0" bIns="0" rtlCol="0">
            <a:noAutofit/>
          </a:bodyPr>
          <a:lstStyle/>
          <a:p>
            <a:pPr>
              <a:lnSpc>
                <a:spcPts val="1000"/>
              </a:lnSpc>
            </a:pPr>
            <a:r>
              <a:rPr lang="en-US" sz="1100" dirty="0">
                <a:solidFill>
                  <a:srgbClr val="000000"/>
                </a:solidFill>
              </a:rPr>
              <a:t>Source: Centers for Disease Control and Prevention, National Center for Health Statistics</a:t>
            </a:r>
          </a:p>
          <a:p>
            <a:pPr>
              <a:lnSpc>
                <a:spcPts val="1000"/>
              </a:lnSpc>
            </a:pPr>
            <a:r>
              <a:rPr lang="en-US" sz="1100" dirty="0">
                <a:solidFill>
                  <a:srgbClr val="000000"/>
                </a:solidFill>
              </a:rPr>
              <a:t>Note: WV data may vary from locally reported data due to the national reporting period.</a:t>
            </a: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sz="1200" dirty="0"/>
          </a:p>
          <a:p>
            <a:pPr>
              <a:lnSpc>
                <a:spcPts val="1300"/>
              </a:lnSpc>
              <a:spcBef>
                <a:spcPts val="67"/>
              </a:spcBef>
            </a:pPr>
            <a:endParaRPr sz="1200" dirty="0"/>
          </a:p>
        </p:txBody>
      </p:sp>
      <p:graphicFrame>
        <p:nvGraphicFramePr>
          <p:cNvPr id="2" name="Table 1">
            <a:extLst>
              <a:ext uri="{FF2B5EF4-FFF2-40B4-BE49-F238E27FC236}">
                <a16:creationId xmlns:a16="http://schemas.microsoft.com/office/drawing/2014/main" id="{7653667C-74E2-CD3A-74A4-BBAE5CA19FD5}"/>
              </a:ext>
            </a:extLst>
          </p:cNvPr>
          <p:cNvGraphicFramePr>
            <a:graphicFrameLocks noGrp="1"/>
          </p:cNvGraphicFramePr>
          <p:nvPr/>
        </p:nvGraphicFramePr>
        <p:xfrm>
          <a:off x="888069" y="693417"/>
          <a:ext cx="7367861" cy="4980058"/>
        </p:xfrm>
        <a:graphic>
          <a:graphicData uri="http://schemas.openxmlformats.org/drawingml/2006/table">
            <a:tbl>
              <a:tblPr firstRow="1" bandRow="1">
                <a:tableStyleId>{5C22544A-7EE6-4342-B048-85BDC9FD1C3A}</a:tableStyleId>
              </a:tblPr>
              <a:tblGrid>
                <a:gridCol w="1834364">
                  <a:extLst>
                    <a:ext uri="{9D8B030D-6E8A-4147-A177-3AD203B41FA5}">
                      <a16:colId xmlns:a16="http://schemas.microsoft.com/office/drawing/2014/main" val="20000"/>
                    </a:ext>
                  </a:extLst>
                </a:gridCol>
                <a:gridCol w="1844499">
                  <a:extLst>
                    <a:ext uri="{9D8B030D-6E8A-4147-A177-3AD203B41FA5}">
                      <a16:colId xmlns:a16="http://schemas.microsoft.com/office/drawing/2014/main" val="20001"/>
                    </a:ext>
                  </a:extLst>
                </a:gridCol>
                <a:gridCol w="1844499">
                  <a:extLst>
                    <a:ext uri="{9D8B030D-6E8A-4147-A177-3AD203B41FA5}">
                      <a16:colId xmlns:a16="http://schemas.microsoft.com/office/drawing/2014/main" val="20002"/>
                    </a:ext>
                  </a:extLst>
                </a:gridCol>
                <a:gridCol w="1844499">
                  <a:extLst>
                    <a:ext uri="{9D8B030D-6E8A-4147-A177-3AD203B41FA5}">
                      <a16:colId xmlns:a16="http://schemas.microsoft.com/office/drawing/2014/main" val="20003"/>
                    </a:ext>
                  </a:extLst>
                </a:gridCol>
              </a:tblGrid>
              <a:tr h="537531">
                <a:tc>
                  <a:txBody>
                    <a:bodyPr/>
                    <a:lstStyle/>
                    <a:p>
                      <a:pPr algn="ctr"/>
                      <a:r>
                        <a:rPr lang="en-US" dirty="0"/>
                        <a:t>Birth</a:t>
                      </a:r>
                      <a:r>
                        <a:rPr lang="en-US" baseline="0" dirty="0"/>
                        <a:t> Outcome</a:t>
                      </a:r>
                      <a:endParaRPr lang="en-US" dirty="0"/>
                    </a:p>
                  </a:txBody>
                  <a:tcPr/>
                </a:tc>
                <a:tc>
                  <a:txBody>
                    <a:bodyPr/>
                    <a:lstStyle/>
                    <a:p>
                      <a:pPr algn="ctr"/>
                      <a:r>
                        <a:rPr lang="en-US" dirty="0"/>
                        <a:t>WV</a:t>
                      </a:r>
                    </a:p>
                  </a:txBody>
                  <a:tcPr/>
                </a:tc>
                <a:tc>
                  <a:txBody>
                    <a:bodyPr/>
                    <a:lstStyle/>
                    <a:p>
                      <a:pPr algn="ctr"/>
                      <a:r>
                        <a:rPr lang="en-US" dirty="0"/>
                        <a:t>U.S.</a:t>
                      </a:r>
                    </a:p>
                  </a:txBody>
                  <a:tcPr/>
                </a:tc>
                <a:tc>
                  <a:txBody>
                    <a:bodyPr/>
                    <a:lstStyle/>
                    <a:p>
                      <a:pPr algn="ctr"/>
                      <a:r>
                        <a:rPr lang="en-US" dirty="0"/>
                        <a:t>WV Rank</a:t>
                      </a:r>
                    </a:p>
                  </a:txBody>
                  <a:tcPr/>
                </a:tc>
                <a:extLst>
                  <a:ext uri="{0D108BD9-81ED-4DB2-BD59-A6C34878D82A}">
                    <a16:rowId xmlns:a16="http://schemas.microsoft.com/office/drawing/2014/main" val="10000"/>
                  </a:ext>
                </a:extLst>
              </a:tr>
              <a:tr h="617814">
                <a:tc>
                  <a:txBody>
                    <a:bodyPr/>
                    <a:lstStyle/>
                    <a:p>
                      <a:r>
                        <a:rPr lang="en-US" dirty="0"/>
                        <a:t>Preterm</a:t>
                      </a:r>
                      <a:r>
                        <a:rPr lang="en-US" baseline="0" dirty="0"/>
                        <a:t> Births</a:t>
                      </a:r>
                      <a:endParaRPr lang="en-US" dirty="0"/>
                    </a:p>
                  </a:txBody>
                  <a:tcPr anchor="ctr"/>
                </a:tc>
                <a:tc>
                  <a:txBody>
                    <a:bodyPr/>
                    <a:lstStyle/>
                    <a:p>
                      <a:pPr algn="ctr"/>
                      <a:r>
                        <a:rPr lang="en-US" dirty="0"/>
                        <a:t>13.0%</a:t>
                      </a:r>
                    </a:p>
                  </a:txBody>
                  <a:tcPr anchor="ctr"/>
                </a:tc>
                <a:tc>
                  <a:txBody>
                    <a:bodyPr/>
                    <a:lstStyle/>
                    <a:p>
                      <a:pPr algn="ctr"/>
                      <a:r>
                        <a:rPr lang="en-US" dirty="0"/>
                        <a:t>10.4%</a:t>
                      </a:r>
                    </a:p>
                  </a:txBody>
                  <a:tcPr anchor="ctr"/>
                </a:tc>
                <a:tc>
                  <a:txBody>
                    <a:bodyPr/>
                    <a:lstStyle/>
                    <a:p>
                      <a:pPr algn="ctr"/>
                      <a:r>
                        <a:rPr lang="en-US" b="1" baseline="0" dirty="0"/>
                        <a:t>3</a:t>
                      </a:r>
                      <a:r>
                        <a:rPr lang="en-US" b="1" baseline="30000" dirty="0"/>
                        <a:t>rd</a:t>
                      </a:r>
                      <a:endParaRPr lang="en-US" dirty="0"/>
                    </a:p>
                  </a:txBody>
                  <a:tcPr anchor="ctr">
                    <a:solidFill>
                      <a:srgbClr val="FF0000"/>
                    </a:solidFill>
                  </a:tcPr>
                </a:tc>
                <a:extLst>
                  <a:ext uri="{0D108BD9-81ED-4DB2-BD59-A6C34878D82A}">
                    <a16:rowId xmlns:a16="http://schemas.microsoft.com/office/drawing/2014/main" val="3950410976"/>
                  </a:ext>
                </a:extLst>
              </a:tr>
              <a:tr h="617814">
                <a:tc>
                  <a:txBody>
                    <a:bodyPr/>
                    <a:lstStyle/>
                    <a:p>
                      <a:r>
                        <a:rPr lang="en-US" sz="1800" dirty="0"/>
                        <a:t>Infant Mortality</a:t>
                      </a:r>
                    </a:p>
                  </a:txBody>
                  <a:tcPr anchor="ctr"/>
                </a:tc>
                <a:tc>
                  <a:txBody>
                    <a:bodyPr/>
                    <a:lstStyle/>
                    <a:p>
                      <a:pPr algn="ctr"/>
                      <a:r>
                        <a:rPr lang="en-US" dirty="0"/>
                        <a:t>7.32 per 1,000</a:t>
                      </a:r>
                    </a:p>
                  </a:txBody>
                  <a:tcPr anchor="ctr"/>
                </a:tc>
                <a:tc>
                  <a:txBody>
                    <a:bodyPr/>
                    <a:lstStyle/>
                    <a:p>
                      <a:pPr algn="ctr"/>
                      <a:r>
                        <a:rPr lang="en-US" dirty="0"/>
                        <a:t>5.61 per 1,000</a:t>
                      </a:r>
                    </a:p>
                  </a:txBody>
                  <a:tcPr anchor="ctr"/>
                </a:tc>
                <a:tc>
                  <a:txBody>
                    <a:bodyPr/>
                    <a:lstStyle/>
                    <a:p>
                      <a:pPr algn="ctr"/>
                      <a:r>
                        <a:rPr lang="en-US" b="1" dirty="0"/>
                        <a:t>4</a:t>
                      </a:r>
                      <a:r>
                        <a:rPr lang="en-US" b="1" baseline="30000" dirty="0"/>
                        <a:t>th</a:t>
                      </a:r>
                      <a:endParaRPr lang="en-US" dirty="0"/>
                    </a:p>
                  </a:txBody>
                  <a:tcPr anchor="ctr">
                    <a:solidFill>
                      <a:srgbClr val="FF0000"/>
                    </a:solidFill>
                  </a:tcPr>
                </a:tc>
                <a:extLst>
                  <a:ext uri="{0D108BD9-81ED-4DB2-BD59-A6C34878D82A}">
                    <a16:rowId xmlns:a16="http://schemas.microsoft.com/office/drawing/2014/main" val="2363617656"/>
                  </a:ext>
                </a:extLst>
              </a:tr>
              <a:tr h="617814">
                <a:tc>
                  <a:txBody>
                    <a:bodyPr/>
                    <a:lstStyle/>
                    <a:p>
                      <a:r>
                        <a:rPr lang="en-US" dirty="0"/>
                        <a:t>Low Birth Weight</a:t>
                      </a:r>
                    </a:p>
                  </a:txBody>
                  <a:tcPr anchor="ctr"/>
                </a:tc>
                <a:tc>
                  <a:txBody>
                    <a:bodyPr/>
                    <a:lstStyle/>
                    <a:p>
                      <a:pPr algn="ctr"/>
                      <a:r>
                        <a:rPr lang="en-US" dirty="0"/>
                        <a:t>10.0%</a:t>
                      </a:r>
                    </a:p>
                  </a:txBody>
                  <a:tcPr anchor="ctr"/>
                </a:tc>
                <a:tc>
                  <a:txBody>
                    <a:bodyPr/>
                    <a:lstStyle/>
                    <a:p>
                      <a:pPr algn="ctr"/>
                      <a:r>
                        <a:rPr lang="en-US" dirty="0"/>
                        <a:t>8.6%</a:t>
                      </a:r>
                    </a:p>
                  </a:txBody>
                  <a:tcPr anchor="ctr"/>
                </a:tc>
                <a:tc>
                  <a:txBody>
                    <a:bodyPr/>
                    <a:lstStyle/>
                    <a:p>
                      <a:pPr algn="ctr"/>
                      <a:r>
                        <a:rPr lang="en-US" b="1" baseline="0" dirty="0"/>
                        <a:t>6</a:t>
                      </a:r>
                      <a:r>
                        <a:rPr lang="en-US" b="1" baseline="30000" dirty="0"/>
                        <a:t>th</a:t>
                      </a:r>
                      <a:endParaRPr lang="en-US" dirty="0"/>
                    </a:p>
                  </a:txBody>
                  <a:tcPr anchor="ctr">
                    <a:solidFill>
                      <a:srgbClr val="FFC000"/>
                    </a:solidFill>
                  </a:tcPr>
                </a:tc>
                <a:extLst>
                  <a:ext uri="{0D108BD9-81ED-4DB2-BD59-A6C34878D82A}">
                    <a16:rowId xmlns:a16="http://schemas.microsoft.com/office/drawing/2014/main" val="1388808297"/>
                  </a:ext>
                </a:extLst>
              </a:tr>
              <a:tr h="617814">
                <a:tc>
                  <a:txBody>
                    <a:bodyPr/>
                    <a:lstStyle/>
                    <a:p>
                      <a:r>
                        <a:rPr lang="en-US" dirty="0"/>
                        <a:t>Teen</a:t>
                      </a:r>
                      <a:r>
                        <a:rPr lang="en-US" baseline="0" dirty="0"/>
                        <a:t> Birth Rate </a:t>
                      </a:r>
                      <a:r>
                        <a:rPr lang="en-US" sz="1400" baseline="0" dirty="0"/>
                        <a:t>(Age 15-19)</a:t>
                      </a:r>
                      <a:endParaRPr lang="en-US" sz="1400" dirty="0"/>
                    </a:p>
                  </a:txBody>
                  <a:tcPr anchor="ctr"/>
                </a:tc>
                <a:tc>
                  <a:txBody>
                    <a:bodyPr/>
                    <a:lstStyle/>
                    <a:p>
                      <a:pPr algn="ctr"/>
                      <a:r>
                        <a:rPr lang="en-US" dirty="0"/>
                        <a:t>19.8 per 1,000</a:t>
                      </a:r>
                    </a:p>
                  </a:txBody>
                  <a:tcPr anchor="ctr"/>
                </a:tc>
                <a:tc>
                  <a:txBody>
                    <a:bodyPr/>
                    <a:lstStyle/>
                    <a:p>
                      <a:pPr algn="ctr"/>
                      <a:r>
                        <a:rPr lang="en-US" dirty="0"/>
                        <a:t>13.6 per 1,000</a:t>
                      </a:r>
                    </a:p>
                  </a:txBody>
                  <a:tcPr anchor="ctr"/>
                </a:tc>
                <a:tc>
                  <a:txBody>
                    <a:bodyPr/>
                    <a:lstStyle/>
                    <a:p>
                      <a:pPr algn="ctr"/>
                      <a:r>
                        <a:rPr lang="en-US" b="1" baseline="0" dirty="0"/>
                        <a:t>9</a:t>
                      </a:r>
                      <a:r>
                        <a:rPr lang="en-US" b="1" baseline="30000" dirty="0"/>
                        <a:t>th</a:t>
                      </a:r>
                      <a:endParaRPr lang="en-US" dirty="0"/>
                    </a:p>
                  </a:txBody>
                  <a:tcPr anchor="ctr">
                    <a:solidFill>
                      <a:srgbClr val="FFC000"/>
                    </a:solidFill>
                  </a:tcPr>
                </a:tc>
                <a:extLst>
                  <a:ext uri="{0D108BD9-81ED-4DB2-BD59-A6C34878D82A}">
                    <a16:rowId xmlns:a16="http://schemas.microsoft.com/office/drawing/2014/main" val="112331880"/>
                  </a:ext>
                </a:extLst>
              </a:tr>
              <a:tr h="617814">
                <a:tc>
                  <a:txBody>
                    <a:bodyPr/>
                    <a:lstStyle/>
                    <a:p>
                      <a:r>
                        <a:rPr lang="en-US" dirty="0"/>
                        <a:t>Cesarean Delivery</a:t>
                      </a:r>
                    </a:p>
                  </a:txBody>
                  <a:tcPr anchor="ctr"/>
                </a:tc>
                <a:tc>
                  <a:txBody>
                    <a:bodyPr/>
                    <a:lstStyle/>
                    <a:p>
                      <a:pPr algn="ctr"/>
                      <a:r>
                        <a:rPr lang="en-US" dirty="0"/>
                        <a:t>34.1%</a:t>
                      </a:r>
                    </a:p>
                  </a:txBody>
                  <a:tcPr anchor="ctr"/>
                </a:tc>
                <a:tc>
                  <a:txBody>
                    <a:bodyPr/>
                    <a:lstStyle/>
                    <a:p>
                      <a:pPr algn="ctr"/>
                      <a:r>
                        <a:rPr lang="en-US" dirty="0"/>
                        <a:t>32.1%</a:t>
                      </a:r>
                    </a:p>
                  </a:txBody>
                  <a:tcPr anchor="ctr"/>
                </a:tc>
                <a:tc>
                  <a:txBody>
                    <a:bodyPr/>
                    <a:lstStyle/>
                    <a:p>
                      <a:pPr algn="ctr"/>
                      <a:r>
                        <a:rPr lang="en-US" b="1" baseline="0" dirty="0"/>
                        <a:t>11</a:t>
                      </a:r>
                      <a:r>
                        <a:rPr lang="en-US" b="1" baseline="30000" dirty="0"/>
                        <a:t>th</a:t>
                      </a:r>
                      <a:endParaRPr lang="en-US" b="0" dirty="0"/>
                    </a:p>
                  </a:txBody>
                  <a:tcPr anchor="ctr">
                    <a:solidFill>
                      <a:srgbClr val="FFFF00"/>
                    </a:solidFill>
                  </a:tcPr>
                </a:tc>
                <a:extLst>
                  <a:ext uri="{0D108BD9-81ED-4DB2-BD59-A6C34878D82A}">
                    <a16:rowId xmlns:a16="http://schemas.microsoft.com/office/drawing/2014/main" val="10001"/>
                  </a:ext>
                </a:extLst>
              </a:tr>
              <a:tr h="617814">
                <a:tc>
                  <a:txBody>
                    <a:bodyPr/>
                    <a:lstStyle/>
                    <a:p>
                      <a:r>
                        <a:rPr lang="en-US" dirty="0"/>
                        <a:t>Very Low Birth</a:t>
                      </a:r>
                      <a:r>
                        <a:rPr lang="en-US" baseline="0" dirty="0"/>
                        <a:t> Weight</a:t>
                      </a:r>
                      <a:endParaRPr lang="en-US" dirty="0"/>
                    </a:p>
                  </a:txBody>
                  <a:tcPr anchor="ctr"/>
                </a:tc>
                <a:tc>
                  <a:txBody>
                    <a:bodyPr/>
                    <a:lstStyle/>
                    <a:p>
                      <a:pPr algn="ctr"/>
                      <a:r>
                        <a:rPr lang="en-US" dirty="0"/>
                        <a:t>1.4%</a:t>
                      </a:r>
                    </a:p>
                  </a:txBody>
                  <a:tcPr anchor="ctr"/>
                </a:tc>
                <a:tc>
                  <a:txBody>
                    <a:bodyPr/>
                    <a:lstStyle/>
                    <a:p>
                      <a:pPr algn="ctr"/>
                      <a:r>
                        <a:rPr lang="en-US" dirty="0"/>
                        <a:t>1.4%</a:t>
                      </a:r>
                    </a:p>
                  </a:txBody>
                  <a:tcPr anchor="ctr"/>
                </a:tc>
                <a:tc>
                  <a:txBody>
                    <a:bodyPr/>
                    <a:lstStyle/>
                    <a:p>
                      <a:pPr algn="ctr"/>
                      <a:r>
                        <a:rPr lang="en-US" b="1" baseline="0"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10004"/>
                  </a:ext>
                </a:extLst>
              </a:tr>
              <a:tr h="691111">
                <a:tc>
                  <a:txBody>
                    <a:bodyPr/>
                    <a:lstStyle/>
                    <a:p>
                      <a:r>
                        <a:rPr lang="en-US" sz="1800" dirty="0"/>
                        <a:t>Maternal Mortality</a:t>
                      </a:r>
                    </a:p>
                  </a:txBody>
                  <a:tcPr anchor="ctr"/>
                </a:tc>
                <a:tc>
                  <a:txBody>
                    <a:bodyPr/>
                    <a:lstStyle/>
                    <a:p>
                      <a:pPr algn="ctr"/>
                      <a:r>
                        <a:rPr lang="en-US" dirty="0"/>
                        <a:t>23.9 per 100,000</a:t>
                      </a:r>
                    </a:p>
                    <a:p>
                      <a:pPr algn="ctr"/>
                      <a:r>
                        <a:rPr lang="en-US" sz="1200" dirty="0"/>
                        <a:t>(2018-2022)</a:t>
                      </a:r>
                    </a:p>
                  </a:txBody>
                  <a:tcPr anchor="ctr"/>
                </a:tc>
                <a:tc>
                  <a:txBody>
                    <a:bodyPr/>
                    <a:lstStyle/>
                    <a:p>
                      <a:pPr algn="ctr"/>
                      <a:r>
                        <a:rPr lang="en-US" dirty="0"/>
                        <a:t>23.2 per 100,000</a:t>
                      </a:r>
                    </a:p>
                    <a:p>
                      <a:pPr algn="ctr"/>
                      <a:r>
                        <a:rPr lang="en-US" sz="1200" dirty="0"/>
                        <a:t>(2018-2022)</a:t>
                      </a:r>
                    </a:p>
                  </a:txBody>
                  <a:tcPr anchor="ctr"/>
                </a:tc>
                <a:tc>
                  <a:txBody>
                    <a:bodyPr/>
                    <a:lstStyle/>
                    <a:p>
                      <a:pPr algn="ctr"/>
                      <a:r>
                        <a:rPr lang="en-US" b="1"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490140830"/>
                  </a:ext>
                </a:extLst>
              </a:tr>
            </a:tbl>
          </a:graphicData>
        </a:graphic>
      </p:graphicFrame>
      <p:sp>
        <p:nvSpPr>
          <p:cNvPr id="6" name="TextBox 5">
            <a:extLst>
              <a:ext uri="{FF2B5EF4-FFF2-40B4-BE49-F238E27FC236}">
                <a16:creationId xmlns:a16="http://schemas.microsoft.com/office/drawing/2014/main" id="{5F9C04F5-392B-EBCD-1220-CDA041C5EA3C}"/>
              </a:ext>
            </a:extLst>
          </p:cNvPr>
          <p:cNvSpPr txBox="1"/>
          <p:nvPr/>
        </p:nvSpPr>
        <p:spPr>
          <a:xfrm>
            <a:off x="246161" y="5733696"/>
            <a:ext cx="3661287" cy="430887"/>
          </a:xfrm>
          <a:prstGeom prst="rect">
            <a:avLst/>
          </a:prstGeom>
          <a:noFill/>
        </p:spPr>
        <p:txBody>
          <a:bodyPr wrap="square" rtlCol="0">
            <a:spAutoFit/>
          </a:bodyPr>
          <a:lstStyle/>
          <a:p>
            <a:r>
              <a:rPr lang="en-US" sz="1100" dirty="0"/>
              <a:t>Source: NCHS, National Vital Statistics System, October 2024</a:t>
            </a:r>
          </a:p>
          <a:p>
            <a:r>
              <a:rPr lang="en-US" sz="1100" dirty="0"/>
              <a:t>CDC Wonder, 2024</a:t>
            </a:r>
          </a:p>
        </p:txBody>
      </p:sp>
      <p:sp>
        <p:nvSpPr>
          <p:cNvPr id="7" name="Rectangle 6">
            <a:extLst>
              <a:ext uri="{FF2B5EF4-FFF2-40B4-BE49-F238E27FC236}">
                <a16:creationId xmlns:a16="http://schemas.microsoft.com/office/drawing/2014/main" id="{96D9B887-662B-485B-A5C9-76B01C4EAA8E}"/>
              </a:ext>
            </a:extLst>
          </p:cNvPr>
          <p:cNvSpPr/>
          <p:nvPr/>
        </p:nvSpPr>
        <p:spPr>
          <a:xfrm>
            <a:off x="320634" y="3063240"/>
            <a:ext cx="8437417" cy="641861"/>
          </a:xfrm>
          <a:prstGeom prst="rect">
            <a:avLst/>
          </a:prstGeom>
          <a:no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425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a:extLst>
              <a:ext uri="{FF2B5EF4-FFF2-40B4-BE49-F238E27FC236}">
                <a16:creationId xmlns:a16="http://schemas.microsoft.com/office/drawing/2014/main" id="{5892A71D-E3BF-808E-49CE-4AA4745A3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0"/>
            <a:ext cx="823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D3C7B44-25BC-7CA5-D136-5526DD5BE01A}"/>
              </a:ext>
            </a:extLst>
          </p:cNvPr>
          <p:cNvSpPr txBox="1"/>
          <p:nvPr/>
        </p:nvSpPr>
        <p:spPr>
          <a:xfrm>
            <a:off x="6113593" y="600251"/>
            <a:ext cx="1925638" cy="769441"/>
          </a:xfrm>
          <a:prstGeom prst="rect">
            <a:avLst/>
          </a:prstGeom>
          <a:noFill/>
        </p:spPr>
        <p:txBody>
          <a:bodyPr wrap="square" rtlCol="0">
            <a:spAutoFit/>
          </a:bodyPr>
          <a:lstStyle/>
          <a:p>
            <a:r>
              <a:rPr lang="en-US" sz="4400" b="1" dirty="0">
                <a:latin typeface="Myriad Pro"/>
              </a:rPr>
              <a:t>2005</a:t>
            </a:r>
          </a:p>
        </p:txBody>
      </p:sp>
      <p:pic>
        <p:nvPicPr>
          <p:cNvPr id="8" name="Picture 7">
            <a:extLst>
              <a:ext uri="{FF2B5EF4-FFF2-40B4-BE49-F238E27FC236}">
                <a16:creationId xmlns:a16="http://schemas.microsoft.com/office/drawing/2014/main" id="{85A13BAF-DFF0-C52A-D5D0-84034A0C529D}"/>
              </a:ext>
            </a:extLst>
          </p:cNvPr>
          <p:cNvPicPr>
            <a:picLocks noChangeAspect="1"/>
          </p:cNvPicPr>
          <p:nvPr/>
        </p:nvPicPr>
        <p:blipFill>
          <a:blip r:embed="rId4"/>
          <a:stretch>
            <a:fillRect/>
          </a:stretch>
        </p:blipFill>
        <p:spPr>
          <a:xfrm>
            <a:off x="0" y="0"/>
            <a:ext cx="6620799" cy="628738"/>
          </a:xfrm>
          <a:prstGeom prst="rect">
            <a:avLst/>
          </a:prstGeom>
        </p:spPr>
      </p:pic>
      <p:sp>
        <p:nvSpPr>
          <p:cNvPr id="9" name="TextBox 8">
            <a:extLst>
              <a:ext uri="{FF2B5EF4-FFF2-40B4-BE49-F238E27FC236}">
                <a16:creationId xmlns:a16="http://schemas.microsoft.com/office/drawing/2014/main" id="{A67677DC-0074-714A-9053-2577E2D6DB71}"/>
              </a:ext>
            </a:extLst>
          </p:cNvPr>
          <p:cNvSpPr txBox="1"/>
          <p:nvPr/>
        </p:nvSpPr>
        <p:spPr>
          <a:xfrm>
            <a:off x="6599558" y="6350169"/>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3354850016"/>
      </p:ext>
    </p:extLst>
  </p:cSld>
  <p:clrMapOvr>
    <a:masterClrMapping/>
  </p:clrMapOvr>
  <p:transition spd="slow" advClick="0" advTm="1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1AF34-736F-6996-7F4D-4DC9B5D432A2}"/>
            </a:ext>
          </a:extLst>
        </p:cNvPr>
        <p:cNvGrpSpPr/>
        <p:nvPr/>
      </p:nvGrpSpPr>
      <p:grpSpPr>
        <a:xfrm>
          <a:off x="0" y="0"/>
          <a:ext cx="0" cy="0"/>
          <a:chOff x="0" y="0"/>
          <a:chExt cx="0" cy="0"/>
        </a:xfrm>
      </p:grpSpPr>
      <p:pic>
        <p:nvPicPr>
          <p:cNvPr id="2050" name="Picture 4">
            <a:extLst>
              <a:ext uri="{FF2B5EF4-FFF2-40B4-BE49-F238E27FC236}">
                <a16:creationId xmlns:a16="http://schemas.microsoft.com/office/drawing/2014/main" id="{0C477165-8541-9F28-7323-2EEEE4FA8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823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98221F1-99C5-A6E8-B747-C887291B6B1A}"/>
              </a:ext>
            </a:extLst>
          </p:cNvPr>
          <p:cNvSpPr txBox="1"/>
          <p:nvPr/>
        </p:nvSpPr>
        <p:spPr>
          <a:xfrm>
            <a:off x="6113593" y="600251"/>
            <a:ext cx="1925638" cy="769441"/>
          </a:xfrm>
          <a:prstGeom prst="rect">
            <a:avLst/>
          </a:prstGeom>
          <a:noFill/>
        </p:spPr>
        <p:txBody>
          <a:bodyPr wrap="square" rtlCol="0">
            <a:spAutoFit/>
          </a:bodyPr>
          <a:lstStyle/>
          <a:p>
            <a:r>
              <a:rPr lang="en-US" sz="4400" b="1" dirty="0">
                <a:latin typeface="Myriad Pro"/>
              </a:rPr>
              <a:t>2005</a:t>
            </a:r>
          </a:p>
        </p:txBody>
      </p:sp>
      <p:pic>
        <p:nvPicPr>
          <p:cNvPr id="8" name="Picture 7">
            <a:extLst>
              <a:ext uri="{FF2B5EF4-FFF2-40B4-BE49-F238E27FC236}">
                <a16:creationId xmlns:a16="http://schemas.microsoft.com/office/drawing/2014/main" id="{04101B45-74EE-8E00-1FA4-4AC820F4DBF6}"/>
              </a:ext>
            </a:extLst>
          </p:cNvPr>
          <p:cNvPicPr>
            <a:picLocks noChangeAspect="1"/>
          </p:cNvPicPr>
          <p:nvPr/>
        </p:nvPicPr>
        <p:blipFill>
          <a:blip r:embed="rId3"/>
          <a:stretch>
            <a:fillRect/>
          </a:stretch>
        </p:blipFill>
        <p:spPr>
          <a:xfrm>
            <a:off x="0" y="0"/>
            <a:ext cx="6620799" cy="628738"/>
          </a:xfrm>
          <a:prstGeom prst="rect">
            <a:avLst/>
          </a:prstGeom>
        </p:spPr>
      </p:pic>
      <p:sp>
        <p:nvSpPr>
          <p:cNvPr id="10" name="TextBox 9">
            <a:extLst>
              <a:ext uri="{FF2B5EF4-FFF2-40B4-BE49-F238E27FC236}">
                <a16:creationId xmlns:a16="http://schemas.microsoft.com/office/drawing/2014/main" id="{42435F71-575E-DE36-2699-0D288C813AD2}"/>
              </a:ext>
            </a:extLst>
          </p:cNvPr>
          <p:cNvSpPr txBox="1"/>
          <p:nvPr/>
        </p:nvSpPr>
        <p:spPr>
          <a:xfrm>
            <a:off x="6620799" y="6338947"/>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10920145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53700F7-314E-5918-C082-E1AD440AB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0"/>
            <a:ext cx="826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0B13CA6-DAD2-9F94-A077-17565994DBE6}"/>
              </a:ext>
            </a:extLst>
          </p:cNvPr>
          <p:cNvPicPr>
            <a:picLocks noChangeAspect="1"/>
          </p:cNvPicPr>
          <p:nvPr/>
        </p:nvPicPr>
        <p:blipFill>
          <a:blip r:embed="rId3"/>
          <a:stretch>
            <a:fillRect/>
          </a:stretch>
        </p:blipFill>
        <p:spPr>
          <a:xfrm>
            <a:off x="0" y="0"/>
            <a:ext cx="6620799" cy="628738"/>
          </a:xfrm>
          <a:prstGeom prst="rect">
            <a:avLst/>
          </a:prstGeom>
        </p:spPr>
      </p:pic>
      <p:sp>
        <p:nvSpPr>
          <p:cNvPr id="5" name="TextBox 4">
            <a:extLst>
              <a:ext uri="{FF2B5EF4-FFF2-40B4-BE49-F238E27FC236}">
                <a16:creationId xmlns:a16="http://schemas.microsoft.com/office/drawing/2014/main" id="{58192E6A-F614-027D-25EA-8ADA3813C803}"/>
              </a:ext>
            </a:extLst>
          </p:cNvPr>
          <p:cNvSpPr txBox="1"/>
          <p:nvPr/>
        </p:nvSpPr>
        <p:spPr>
          <a:xfrm>
            <a:off x="6076950" y="625047"/>
            <a:ext cx="1536424" cy="769441"/>
          </a:xfrm>
          <a:prstGeom prst="rect">
            <a:avLst/>
          </a:prstGeom>
          <a:noFill/>
        </p:spPr>
        <p:txBody>
          <a:bodyPr wrap="square">
            <a:spAutoFit/>
          </a:bodyPr>
          <a:lstStyle/>
          <a:p>
            <a:r>
              <a:rPr lang="en-US" sz="4400" b="1" dirty="0">
                <a:latin typeface="Myriad Pro"/>
              </a:rPr>
              <a:t>2014</a:t>
            </a:r>
          </a:p>
        </p:txBody>
      </p:sp>
      <p:sp>
        <p:nvSpPr>
          <p:cNvPr id="6" name="TextBox 5">
            <a:extLst>
              <a:ext uri="{FF2B5EF4-FFF2-40B4-BE49-F238E27FC236}">
                <a16:creationId xmlns:a16="http://schemas.microsoft.com/office/drawing/2014/main" id="{9B9CED15-7BC2-D2DA-CEF5-69AAF333A3BA}"/>
              </a:ext>
            </a:extLst>
          </p:cNvPr>
          <p:cNvSpPr txBox="1"/>
          <p:nvPr/>
        </p:nvSpPr>
        <p:spPr>
          <a:xfrm>
            <a:off x="6620799" y="6350169"/>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3346759937"/>
      </p:ext>
    </p:extLst>
  </p:cSld>
  <p:clrMapOvr>
    <a:masterClrMapping/>
  </p:clrMapOvr>
  <p:transition spd="slow" advClick="0" advTm="1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DE59D-EA36-418C-109D-6E6B0D54D8D2}"/>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785BF788-294D-0AF3-FE55-BF2C71C74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822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191DE69-9510-906B-7E13-175F407CBB62}"/>
              </a:ext>
            </a:extLst>
          </p:cNvPr>
          <p:cNvPicPr>
            <a:picLocks noChangeAspect="1"/>
          </p:cNvPicPr>
          <p:nvPr/>
        </p:nvPicPr>
        <p:blipFill>
          <a:blip r:embed="rId3"/>
          <a:stretch>
            <a:fillRect/>
          </a:stretch>
        </p:blipFill>
        <p:spPr>
          <a:xfrm>
            <a:off x="457200" y="0"/>
            <a:ext cx="8229599" cy="6858000"/>
          </a:xfrm>
          <a:prstGeom prst="rect">
            <a:avLst/>
          </a:prstGeom>
        </p:spPr>
      </p:pic>
      <p:pic>
        <p:nvPicPr>
          <p:cNvPr id="4" name="Picture 3">
            <a:extLst>
              <a:ext uri="{FF2B5EF4-FFF2-40B4-BE49-F238E27FC236}">
                <a16:creationId xmlns:a16="http://schemas.microsoft.com/office/drawing/2014/main" id="{5F0E2530-F33D-A142-49AC-1244C218133E}"/>
              </a:ext>
            </a:extLst>
          </p:cNvPr>
          <p:cNvPicPr>
            <a:picLocks noChangeAspect="1"/>
          </p:cNvPicPr>
          <p:nvPr/>
        </p:nvPicPr>
        <p:blipFill>
          <a:blip r:embed="rId4"/>
          <a:stretch>
            <a:fillRect/>
          </a:stretch>
        </p:blipFill>
        <p:spPr>
          <a:xfrm>
            <a:off x="0" y="0"/>
            <a:ext cx="6620799" cy="628738"/>
          </a:xfrm>
          <a:prstGeom prst="rect">
            <a:avLst/>
          </a:prstGeom>
        </p:spPr>
      </p:pic>
      <p:sp>
        <p:nvSpPr>
          <p:cNvPr id="6" name="TextBox 5">
            <a:extLst>
              <a:ext uri="{FF2B5EF4-FFF2-40B4-BE49-F238E27FC236}">
                <a16:creationId xmlns:a16="http://schemas.microsoft.com/office/drawing/2014/main" id="{C55D09F0-EC44-8104-CC11-398814B59831}"/>
              </a:ext>
            </a:extLst>
          </p:cNvPr>
          <p:cNvSpPr txBox="1"/>
          <p:nvPr/>
        </p:nvSpPr>
        <p:spPr>
          <a:xfrm>
            <a:off x="6182649" y="628738"/>
            <a:ext cx="4721086" cy="769441"/>
          </a:xfrm>
          <a:prstGeom prst="rect">
            <a:avLst/>
          </a:prstGeom>
          <a:noFill/>
        </p:spPr>
        <p:txBody>
          <a:bodyPr wrap="square">
            <a:spAutoFit/>
          </a:bodyPr>
          <a:lstStyle/>
          <a:p>
            <a:r>
              <a:rPr lang="en-US" sz="4400" b="1" dirty="0">
                <a:latin typeface="Myriad Pro"/>
              </a:rPr>
              <a:t>2015</a:t>
            </a:r>
          </a:p>
        </p:txBody>
      </p:sp>
      <p:sp>
        <p:nvSpPr>
          <p:cNvPr id="7" name="TextBox 6">
            <a:extLst>
              <a:ext uri="{FF2B5EF4-FFF2-40B4-BE49-F238E27FC236}">
                <a16:creationId xmlns:a16="http://schemas.microsoft.com/office/drawing/2014/main" id="{F7E8BBB8-8E63-9518-5419-9A99F5240AE9}"/>
              </a:ext>
            </a:extLst>
          </p:cNvPr>
          <p:cNvSpPr txBox="1"/>
          <p:nvPr/>
        </p:nvSpPr>
        <p:spPr>
          <a:xfrm>
            <a:off x="6594796" y="6350377"/>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2065723314"/>
      </p:ext>
    </p:extLst>
  </p:cSld>
  <p:clrMapOvr>
    <a:masterClrMapping/>
  </p:clrMapOvr>
  <p:transition spd="slow" advClick="0" advTm="1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905BD66-B033-FF7B-7FF4-B7EC5E2F1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822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a:extLst>
              <a:ext uri="{FF2B5EF4-FFF2-40B4-BE49-F238E27FC236}">
                <a16:creationId xmlns:a16="http://schemas.microsoft.com/office/drawing/2014/main" id="{46A1FBB4-2A09-7EF7-BAB4-C9BE5C652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0"/>
            <a:ext cx="826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9069F8D-E3D7-5950-CCAC-D26AFEB978A3}"/>
              </a:ext>
            </a:extLst>
          </p:cNvPr>
          <p:cNvPicPr>
            <a:picLocks noChangeAspect="1"/>
          </p:cNvPicPr>
          <p:nvPr/>
        </p:nvPicPr>
        <p:blipFill>
          <a:blip r:embed="rId4"/>
          <a:stretch>
            <a:fillRect/>
          </a:stretch>
        </p:blipFill>
        <p:spPr>
          <a:xfrm>
            <a:off x="0" y="0"/>
            <a:ext cx="6620799" cy="628738"/>
          </a:xfrm>
          <a:prstGeom prst="rect">
            <a:avLst/>
          </a:prstGeom>
        </p:spPr>
      </p:pic>
      <p:sp>
        <p:nvSpPr>
          <p:cNvPr id="4" name="TextBox 3">
            <a:extLst>
              <a:ext uri="{FF2B5EF4-FFF2-40B4-BE49-F238E27FC236}">
                <a16:creationId xmlns:a16="http://schemas.microsoft.com/office/drawing/2014/main" id="{52DF6324-6CE3-0237-062A-80BCDB1EE86D}"/>
              </a:ext>
            </a:extLst>
          </p:cNvPr>
          <p:cNvSpPr txBox="1"/>
          <p:nvPr/>
        </p:nvSpPr>
        <p:spPr>
          <a:xfrm>
            <a:off x="6172200" y="758309"/>
            <a:ext cx="4724400" cy="769441"/>
          </a:xfrm>
          <a:prstGeom prst="rect">
            <a:avLst/>
          </a:prstGeom>
          <a:noFill/>
        </p:spPr>
        <p:txBody>
          <a:bodyPr wrap="square">
            <a:spAutoFit/>
          </a:bodyPr>
          <a:lstStyle/>
          <a:p>
            <a:r>
              <a:rPr lang="en-US" sz="4400" b="1" dirty="0">
                <a:latin typeface="Myriad Pro"/>
              </a:rPr>
              <a:t>2016</a:t>
            </a:r>
          </a:p>
        </p:txBody>
      </p:sp>
      <p:sp>
        <p:nvSpPr>
          <p:cNvPr id="5" name="TextBox 4">
            <a:extLst>
              <a:ext uri="{FF2B5EF4-FFF2-40B4-BE49-F238E27FC236}">
                <a16:creationId xmlns:a16="http://schemas.microsoft.com/office/drawing/2014/main" id="{80F60F19-DDD9-B241-3928-5FAC133BEC54}"/>
              </a:ext>
            </a:extLst>
          </p:cNvPr>
          <p:cNvSpPr txBox="1"/>
          <p:nvPr/>
        </p:nvSpPr>
        <p:spPr>
          <a:xfrm>
            <a:off x="6666394" y="6350169"/>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1381212865"/>
      </p:ext>
    </p:extLst>
  </p:cSld>
  <p:clrMapOvr>
    <a:masterClrMapping/>
  </p:clrMapOvr>
  <p:transition spd="slow" advClick="0" advTm="1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AC6A57-18DE-D455-EBB1-D140A2FE2F85}"/>
              </a:ext>
            </a:extLst>
          </p:cNvPr>
          <p:cNvSpPr>
            <a:spLocks noGrp="1"/>
          </p:cNvSpPr>
          <p:nvPr>
            <p:ph type="title"/>
          </p:nvPr>
        </p:nvSpPr>
        <p:spPr>
          <a:xfrm>
            <a:off x="250257" y="0"/>
            <a:ext cx="8826366" cy="659013"/>
          </a:xfrm>
        </p:spPr>
        <p:txBody>
          <a:bodyPr>
            <a:noAutofit/>
          </a:bodyPr>
          <a:lstStyle/>
          <a:p>
            <a:r>
              <a:rPr lang="en-US" sz="3600" dirty="0"/>
              <a:t>WV Occurrence Births by Hospital, 2023</a:t>
            </a:r>
          </a:p>
        </p:txBody>
      </p:sp>
      <p:graphicFrame>
        <p:nvGraphicFramePr>
          <p:cNvPr id="6" name="Chart 5">
            <a:extLst>
              <a:ext uri="{FF2B5EF4-FFF2-40B4-BE49-F238E27FC236}">
                <a16:creationId xmlns:a16="http://schemas.microsoft.com/office/drawing/2014/main" id="{B9BA32B6-9AD1-EDFA-8FE5-AD11E66DD23B}"/>
              </a:ext>
            </a:extLst>
          </p:cNvPr>
          <p:cNvGraphicFramePr>
            <a:graphicFrameLocks/>
          </p:cNvGraphicFramePr>
          <p:nvPr>
            <p:extLst>
              <p:ext uri="{D42A27DB-BD31-4B8C-83A1-F6EECF244321}">
                <p14:modId xmlns:p14="http://schemas.microsoft.com/office/powerpoint/2010/main" val="1704737368"/>
              </p:ext>
            </p:extLst>
          </p:nvPr>
        </p:nvGraphicFramePr>
        <p:xfrm>
          <a:off x="250257" y="510139"/>
          <a:ext cx="8556859" cy="5014763"/>
        </p:xfrm>
        <a:graphic>
          <a:graphicData uri="http://schemas.openxmlformats.org/drawingml/2006/chart">
            <c:chart xmlns:c="http://schemas.openxmlformats.org/drawingml/2006/chart" xmlns:r="http://schemas.openxmlformats.org/officeDocument/2006/relationships" r:id="rId3"/>
          </a:graphicData>
        </a:graphic>
      </p:graphicFrame>
      <p:pic>
        <p:nvPicPr>
          <p:cNvPr id="7" name="chart">
            <a:extLst>
              <a:ext uri="{FF2B5EF4-FFF2-40B4-BE49-F238E27FC236}">
                <a16:creationId xmlns:a16="http://schemas.microsoft.com/office/drawing/2014/main" id="{0236ED64-3954-863C-8943-E593DFA0B702}"/>
              </a:ext>
            </a:extLst>
          </p:cNvPr>
          <p:cNvPicPr>
            <a:picLocks noChangeAspect="1"/>
          </p:cNvPicPr>
          <p:nvPr/>
        </p:nvPicPr>
        <p:blipFill>
          <a:blip r:embed="rId4"/>
          <a:stretch>
            <a:fillRect/>
          </a:stretch>
        </p:blipFill>
        <p:spPr>
          <a:xfrm>
            <a:off x="325178" y="5787639"/>
            <a:ext cx="3584759" cy="249958"/>
          </a:xfrm>
          <a:prstGeom prst="rect">
            <a:avLst/>
          </a:prstGeom>
        </p:spPr>
      </p:pic>
    </p:spTree>
    <p:extLst>
      <p:ext uri="{BB962C8B-B14F-4D97-AF65-F5344CB8AC3E}">
        <p14:creationId xmlns:p14="http://schemas.microsoft.com/office/powerpoint/2010/main" val="1913613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C494CE1-0ACE-2D2C-2605-1838398A6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0"/>
            <a:ext cx="825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07D0E07-58DD-97B7-94A0-073BDB1128B1}"/>
              </a:ext>
            </a:extLst>
          </p:cNvPr>
          <p:cNvPicPr>
            <a:picLocks noChangeAspect="1"/>
          </p:cNvPicPr>
          <p:nvPr/>
        </p:nvPicPr>
        <p:blipFill>
          <a:blip r:embed="rId3"/>
          <a:stretch>
            <a:fillRect/>
          </a:stretch>
        </p:blipFill>
        <p:spPr>
          <a:xfrm>
            <a:off x="0" y="0"/>
            <a:ext cx="6620799" cy="628738"/>
          </a:xfrm>
          <a:prstGeom prst="rect">
            <a:avLst/>
          </a:prstGeom>
        </p:spPr>
      </p:pic>
      <p:sp>
        <p:nvSpPr>
          <p:cNvPr id="4" name="TextBox 3">
            <a:extLst>
              <a:ext uri="{FF2B5EF4-FFF2-40B4-BE49-F238E27FC236}">
                <a16:creationId xmlns:a16="http://schemas.microsoft.com/office/drawing/2014/main" id="{1A528CCD-24CF-9368-5E0F-ED7958B4E3A2}"/>
              </a:ext>
            </a:extLst>
          </p:cNvPr>
          <p:cNvSpPr txBox="1"/>
          <p:nvPr/>
        </p:nvSpPr>
        <p:spPr>
          <a:xfrm>
            <a:off x="6238875" y="783193"/>
            <a:ext cx="4724400" cy="769441"/>
          </a:xfrm>
          <a:prstGeom prst="rect">
            <a:avLst/>
          </a:prstGeom>
          <a:noFill/>
        </p:spPr>
        <p:txBody>
          <a:bodyPr wrap="square">
            <a:spAutoFit/>
          </a:bodyPr>
          <a:lstStyle/>
          <a:p>
            <a:r>
              <a:rPr lang="en-US" sz="4400" b="1" dirty="0">
                <a:latin typeface="Myriad Pro"/>
              </a:rPr>
              <a:t>2017</a:t>
            </a:r>
          </a:p>
        </p:txBody>
      </p:sp>
    </p:spTree>
    <p:extLst>
      <p:ext uri="{BB962C8B-B14F-4D97-AF65-F5344CB8AC3E}">
        <p14:creationId xmlns:p14="http://schemas.microsoft.com/office/powerpoint/2010/main" val="2978818625"/>
      </p:ext>
    </p:extLst>
  </p:cSld>
  <p:clrMapOvr>
    <a:masterClrMapping/>
  </p:clrMapOvr>
  <p:transition spd="slow" advTm="1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35B473D-7BDB-4B7A-9A73-5301B6F76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0"/>
            <a:ext cx="826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0EAFAFD-7C05-7F0F-48A3-23E565F8D7B2}"/>
              </a:ext>
            </a:extLst>
          </p:cNvPr>
          <p:cNvPicPr>
            <a:picLocks noChangeAspect="1"/>
          </p:cNvPicPr>
          <p:nvPr/>
        </p:nvPicPr>
        <p:blipFill>
          <a:blip r:embed="rId3"/>
          <a:stretch>
            <a:fillRect/>
          </a:stretch>
        </p:blipFill>
        <p:spPr>
          <a:xfrm>
            <a:off x="0" y="0"/>
            <a:ext cx="6620799" cy="628738"/>
          </a:xfrm>
          <a:prstGeom prst="rect">
            <a:avLst/>
          </a:prstGeom>
        </p:spPr>
      </p:pic>
      <p:sp>
        <p:nvSpPr>
          <p:cNvPr id="4" name="TextBox 3">
            <a:extLst>
              <a:ext uri="{FF2B5EF4-FFF2-40B4-BE49-F238E27FC236}">
                <a16:creationId xmlns:a16="http://schemas.microsoft.com/office/drawing/2014/main" id="{A1BB3B82-1AEB-32A3-9C04-194F6D579F0C}"/>
              </a:ext>
            </a:extLst>
          </p:cNvPr>
          <p:cNvSpPr txBox="1"/>
          <p:nvPr/>
        </p:nvSpPr>
        <p:spPr>
          <a:xfrm>
            <a:off x="6162675" y="649813"/>
            <a:ext cx="4724400" cy="769441"/>
          </a:xfrm>
          <a:prstGeom prst="rect">
            <a:avLst/>
          </a:prstGeom>
          <a:noFill/>
        </p:spPr>
        <p:txBody>
          <a:bodyPr wrap="square">
            <a:spAutoFit/>
          </a:bodyPr>
          <a:lstStyle/>
          <a:p>
            <a:r>
              <a:rPr lang="en-US" sz="4400" b="1" dirty="0">
                <a:latin typeface="Myriad Pro"/>
              </a:rPr>
              <a:t>2018</a:t>
            </a:r>
          </a:p>
        </p:txBody>
      </p:sp>
      <p:sp>
        <p:nvSpPr>
          <p:cNvPr id="5" name="TextBox 4">
            <a:extLst>
              <a:ext uri="{FF2B5EF4-FFF2-40B4-BE49-F238E27FC236}">
                <a16:creationId xmlns:a16="http://schemas.microsoft.com/office/drawing/2014/main" id="{EDB20A7D-46FC-96A7-DB64-41172EAEF834}"/>
              </a:ext>
            </a:extLst>
          </p:cNvPr>
          <p:cNvSpPr txBox="1"/>
          <p:nvPr/>
        </p:nvSpPr>
        <p:spPr>
          <a:xfrm>
            <a:off x="6620799" y="6350169"/>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1345116971"/>
      </p:ext>
    </p:extLst>
  </p:cSld>
  <p:clrMapOvr>
    <a:masterClrMapping/>
  </p:clrMapOvr>
  <p:transition spd="slow" advClick="0" advTm="1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68C37BB-6D33-85E5-9A0D-AAB8D761F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 y="0"/>
            <a:ext cx="827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C03FCF7-D61D-7459-2EF8-53B279CB8258}"/>
              </a:ext>
            </a:extLst>
          </p:cNvPr>
          <p:cNvPicPr>
            <a:picLocks noChangeAspect="1"/>
          </p:cNvPicPr>
          <p:nvPr/>
        </p:nvPicPr>
        <p:blipFill>
          <a:blip r:embed="rId3"/>
          <a:stretch>
            <a:fillRect/>
          </a:stretch>
        </p:blipFill>
        <p:spPr>
          <a:xfrm>
            <a:off x="0" y="0"/>
            <a:ext cx="6620799" cy="628738"/>
          </a:xfrm>
          <a:prstGeom prst="rect">
            <a:avLst/>
          </a:prstGeom>
        </p:spPr>
      </p:pic>
      <p:sp>
        <p:nvSpPr>
          <p:cNvPr id="4" name="TextBox 3">
            <a:extLst>
              <a:ext uri="{FF2B5EF4-FFF2-40B4-BE49-F238E27FC236}">
                <a16:creationId xmlns:a16="http://schemas.microsoft.com/office/drawing/2014/main" id="{EA48C26E-32A3-92E8-5ECC-8C4AC3057680}"/>
              </a:ext>
            </a:extLst>
          </p:cNvPr>
          <p:cNvSpPr txBox="1"/>
          <p:nvPr/>
        </p:nvSpPr>
        <p:spPr>
          <a:xfrm>
            <a:off x="6162675" y="640406"/>
            <a:ext cx="4724400" cy="769441"/>
          </a:xfrm>
          <a:prstGeom prst="rect">
            <a:avLst/>
          </a:prstGeom>
          <a:noFill/>
        </p:spPr>
        <p:txBody>
          <a:bodyPr wrap="square">
            <a:spAutoFit/>
          </a:bodyPr>
          <a:lstStyle/>
          <a:p>
            <a:r>
              <a:rPr lang="en-US" sz="4400" b="1" dirty="0">
                <a:latin typeface="Myriad Pro"/>
              </a:rPr>
              <a:t>2019</a:t>
            </a:r>
          </a:p>
        </p:txBody>
      </p:sp>
      <p:sp>
        <p:nvSpPr>
          <p:cNvPr id="5" name="TextBox 4">
            <a:extLst>
              <a:ext uri="{FF2B5EF4-FFF2-40B4-BE49-F238E27FC236}">
                <a16:creationId xmlns:a16="http://schemas.microsoft.com/office/drawing/2014/main" id="{74B144A8-DE8E-AE1B-0513-2EDDD5A67D34}"/>
              </a:ext>
            </a:extLst>
          </p:cNvPr>
          <p:cNvSpPr txBox="1"/>
          <p:nvPr/>
        </p:nvSpPr>
        <p:spPr>
          <a:xfrm>
            <a:off x="6664806" y="6350169"/>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2751531655"/>
      </p:ext>
    </p:extLst>
  </p:cSld>
  <p:clrMapOvr>
    <a:masterClrMapping/>
  </p:clrMapOvr>
  <p:transition spd="slow" advClick="0" advTm="1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83EB2A8-D164-6067-8AEC-5439553FF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823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E8442A8-0460-5E9E-A789-08DF3263C342}"/>
              </a:ext>
            </a:extLst>
          </p:cNvPr>
          <p:cNvPicPr>
            <a:picLocks noChangeAspect="1"/>
          </p:cNvPicPr>
          <p:nvPr/>
        </p:nvPicPr>
        <p:blipFill>
          <a:blip r:embed="rId3"/>
          <a:stretch>
            <a:fillRect/>
          </a:stretch>
        </p:blipFill>
        <p:spPr>
          <a:xfrm>
            <a:off x="0" y="0"/>
            <a:ext cx="6620799" cy="628738"/>
          </a:xfrm>
          <a:prstGeom prst="rect">
            <a:avLst/>
          </a:prstGeom>
        </p:spPr>
      </p:pic>
      <p:sp>
        <p:nvSpPr>
          <p:cNvPr id="4" name="TextBox 3">
            <a:extLst>
              <a:ext uri="{FF2B5EF4-FFF2-40B4-BE49-F238E27FC236}">
                <a16:creationId xmlns:a16="http://schemas.microsoft.com/office/drawing/2014/main" id="{8EA5A9F1-4A4D-33C8-ACA2-5949AB700015}"/>
              </a:ext>
            </a:extLst>
          </p:cNvPr>
          <p:cNvSpPr txBox="1"/>
          <p:nvPr/>
        </p:nvSpPr>
        <p:spPr>
          <a:xfrm>
            <a:off x="6210300" y="634572"/>
            <a:ext cx="1552575" cy="769441"/>
          </a:xfrm>
          <a:prstGeom prst="rect">
            <a:avLst/>
          </a:prstGeom>
          <a:noFill/>
        </p:spPr>
        <p:txBody>
          <a:bodyPr wrap="square">
            <a:spAutoFit/>
          </a:bodyPr>
          <a:lstStyle/>
          <a:p>
            <a:r>
              <a:rPr lang="en-US" sz="4400" b="1" dirty="0">
                <a:latin typeface="Myriad Pro"/>
              </a:rPr>
              <a:t>2020</a:t>
            </a:r>
          </a:p>
        </p:txBody>
      </p:sp>
    </p:spTree>
    <p:extLst>
      <p:ext uri="{BB962C8B-B14F-4D97-AF65-F5344CB8AC3E}">
        <p14:creationId xmlns:p14="http://schemas.microsoft.com/office/powerpoint/2010/main" val="2449715752"/>
      </p:ext>
    </p:extLst>
  </p:cSld>
  <p:clrMapOvr>
    <a:masterClrMapping/>
  </p:clrMapOvr>
  <p:transition spd="slow" advTm="1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0DE8DD3-CFC4-657B-2D17-7F9E9583E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8" y="0"/>
            <a:ext cx="825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A9B4B1E-2A71-5F77-196A-421675B29F0A}"/>
              </a:ext>
            </a:extLst>
          </p:cNvPr>
          <p:cNvPicPr>
            <a:picLocks noChangeAspect="1"/>
          </p:cNvPicPr>
          <p:nvPr/>
        </p:nvPicPr>
        <p:blipFill>
          <a:blip r:embed="rId3"/>
          <a:stretch>
            <a:fillRect/>
          </a:stretch>
        </p:blipFill>
        <p:spPr>
          <a:xfrm>
            <a:off x="0" y="0"/>
            <a:ext cx="6620799" cy="628738"/>
          </a:xfrm>
          <a:prstGeom prst="rect">
            <a:avLst/>
          </a:prstGeom>
        </p:spPr>
      </p:pic>
      <p:sp>
        <p:nvSpPr>
          <p:cNvPr id="4" name="TextBox 3">
            <a:extLst>
              <a:ext uri="{FF2B5EF4-FFF2-40B4-BE49-F238E27FC236}">
                <a16:creationId xmlns:a16="http://schemas.microsoft.com/office/drawing/2014/main" id="{E8359232-1836-EC4C-05CA-113B5B7CEBB6}"/>
              </a:ext>
            </a:extLst>
          </p:cNvPr>
          <p:cNvSpPr txBox="1"/>
          <p:nvPr/>
        </p:nvSpPr>
        <p:spPr>
          <a:xfrm>
            <a:off x="6238875" y="644097"/>
            <a:ext cx="1504950" cy="769441"/>
          </a:xfrm>
          <a:prstGeom prst="rect">
            <a:avLst/>
          </a:prstGeom>
          <a:noFill/>
        </p:spPr>
        <p:txBody>
          <a:bodyPr wrap="square">
            <a:spAutoFit/>
          </a:bodyPr>
          <a:lstStyle/>
          <a:p>
            <a:r>
              <a:rPr lang="en-US" sz="4400" b="1" dirty="0">
                <a:latin typeface="Myriad Pro"/>
              </a:rPr>
              <a:t>2021</a:t>
            </a:r>
          </a:p>
        </p:txBody>
      </p:sp>
      <p:sp>
        <p:nvSpPr>
          <p:cNvPr id="5" name="TextBox 4">
            <a:extLst>
              <a:ext uri="{FF2B5EF4-FFF2-40B4-BE49-F238E27FC236}">
                <a16:creationId xmlns:a16="http://schemas.microsoft.com/office/drawing/2014/main" id="{9F8FB95E-ECBB-3634-8C75-D5885BBF0E3B}"/>
              </a:ext>
            </a:extLst>
          </p:cNvPr>
          <p:cNvSpPr txBox="1"/>
          <p:nvPr/>
        </p:nvSpPr>
        <p:spPr>
          <a:xfrm>
            <a:off x="6699410" y="6350169"/>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1544061315"/>
      </p:ext>
    </p:extLst>
  </p:cSld>
  <p:clrMapOvr>
    <a:masterClrMapping/>
  </p:clrMapOvr>
  <p:transition spd="slow" advClick="0" advTm="1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DF38A8E-DF40-9399-6433-ED9A3E3FA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0"/>
            <a:ext cx="826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18FE8C1-EEDC-F5B7-1779-17225988C962}"/>
              </a:ext>
            </a:extLst>
          </p:cNvPr>
          <p:cNvPicPr>
            <a:picLocks noChangeAspect="1"/>
          </p:cNvPicPr>
          <p:nvPr/>
        </p:nvPicPr>
        <p:blipFill>
          <a:blip r:embed="rId3"/>
          <a:stretch>
            <a:fillRect/>
          </a:stretch>
        </p:blipFill>
        <p:spPr>
          <a:xfrm>
            <a:off x="0" y="0"/>
            <a:ext cx="6620799" cy="628738"/>
          </a:xfrm>
          <a:prstGeom prst="rect">
            <a:avLst/>
          </a:prstGeom>
        </p:spPr>
      </p:pic>
      <p:sp>
        <p:nvSpPr>
          <p:cNvPr id="4" name="TextBox 3">
            <a:extLst>
              <a:ext uri="{FF2B5EF4-FFF2-40B4-BE49-F238E27FC236}">
                <a16:creationId xmlns:a16="http://schemas.microsoft.com/office/drawing/2014/main" id="{F4EF0BA4-74B0-7EA0-9AE8-7E5E51F307A8}"/>
              </a:ext>
            </a:extLst>
          </p:cNvPr>
          <p:cNvSpPr txBox="1"/>
          <p:nvPr/>
        </p:nvSpPr>
        <p:spPr>
          <a:xfrm>
            <a:off x="6200775" y="634572"/>
            <a:ext cx="1533525" cy="769441"/>
          </a:xfrm>
          <a:prstGeom prst="rect">
            <a:avLst/>
          </a:prstGeom>
          <a:noFill/>
        </p:spPr>
        <p:txBody>
          <a:bodyPr wrap="square">
            <a:spAutoFit/>
          </a:bodyPr>
          <a:lstStyle/>
          <a:p>
            <a:r>
              <a:rPr lang="en-US" sz="4400" b="1" dirty="0">
                <a:latin typeface="Myriad Pro"/>
              </a:rPr>
              <a:t>2022</a:t>
            </a:r>
          </a:p>
        </p:txBody>
      </p:sp>
      <p:sp>
        <p:nvSpPr>
          <p:cNvPr id="5" name="TextBox 4">
            <a:extLst>
              <a:ext uri="{FF2B5EF4-FFF2-40B4-BE49-F238E27FC236}">
                <a16:creationId xmlns:a16="http://schemas.microsoft.com/office/drawing/2014/main" id="{C9FF061F-0BF2-8604-11A2-F93B2A73936D}"/>
              </a:ext>
            </a:extLst>
          </p:cNvPr>
          <p:cNvSpPr txBox="1"/>
          <p:nvPr/>
        </p:nvSpPr>
        <p:spPr>
          <a:xfrm>
            <a:off x="6615433" y="6235066"/>
            <a:ext cx="2088829" cy="507831"/>
          </a:xfrm>
          <a:prstGeom prst="rect">
            <a:avLst/>
          </a:prstGeom>
          <a:noFill/>
        </p:spPr>
        <p:txBody>
          <a:bodyPr wrap="square">
            <a:spAutoFit/>
          </a:bodyPr>
          <a:lstStyle/>
          <a:p>
            <a:r>
              <a:rPr lang="en-US" sz="900" dirty="0"/>
              <a:t>Source: NCHS, National Vital Statistics System, October 2024</a:t>
            </a:r>
          </a:p>
          <a:p>
            <a:r>
              <a:rPr lang="en-US" sz="900" dirty="0"/>
              <a:t>CDC Wonder, 2024</a:t>
            </a:r>
          </a:p>
        </p:txBody>
      </p:sp>
    </p:spTree>
    <p:extLst>
      <p:ext uri="{BB962C8B-B14F-4D97-AF65-F5344CB8AC3E}">
        <p14:creationId xmlns:p14="http://schemas.microsoft.com/office/powerpoint/2010/main" val="66227800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32E5-811C-FA40-963A-FBD98F9FA2EC}"/>
              </a:ext>
            </a:extLst>
          </p:cNvPr>
          <p:cNvSpPr>
            <a:spLocks noGrp="1"/>
          </p:cNvSpPr>
          <p:nvPr>
            <p:ph type="title"/>
          </p:nvPr>
        </p:nvSpPr>
        <p:spPr/>
        <p:txBody>
          <a:bodyPr>
            <a:normAutofit fontScale="90000"/>
          </a:bodyPr>
          <a:lstStyle/>
          <a:p>
            <a:pPr algn="ctr"/>
            <a:r>
              <a:rPr lang="en-US" dirty="0"/>
              <a:t>Teen Pregnancy rate by year 2005-2022</a:t>
            </a:r>
          </a:p>
        </p:txBody>
      </p:sp>
      <p:graphicFrame>
        <p:nvGraphicFramePr>
          <p:cNvPr id="3" name="Chart 2">
            <a:extLst>
              <a:ext uri="{FF2B5EF4-FFF2-40B4-BE49-F238E27FC236}">
                <a16:creationId xmlns:a16="http://schemas.microsoft.com/office/drawing/2014/main" id="{9C970AA1-E325-DA1E-5A5D-C6ED51B9B1CE}"/>
              </a:ext>
            </a:extLst>
          </p:cNvPr>
          <p:cNvGraphicFramePr>
            <a:graphicFrameLocks/>
          </p:cNvGraphicFramePr>
          <p:nvPr>
            <p:extLst>
              <p:ext uri="{D42A27DB-BD31-4B8C-83A1-F6EECF244321}">
                <p14:modId xmlns:p14="http://schemas.microsoft.com/office/powerpoint/2010/main" val="1641569130"/>
              </p:ext>
            </p:extLst>
          </p:nvPr>
        </p:nvGraphicFramePr>
        <p:xfrm>
          <a:off x="304798" y="1242219"/>
          <a:ext cx="8534403" cy="430154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3B5D488A-6684-DFAC-057A-D7FB845E6A9D}"/>
              </a:ext>
            </a:extLst>
          </p:cNvPr>
          <p:cNvSpPr txBox="1"/>
          <p:nvPr/>
        </p:nvSpPr>
        <p:spPr>
          <a:xfrm>
            <a:off x="304798" y="5543758"/>
            <a:ext cx="2928259" cy="507831"/>
          </a:xfrm>
          <a:prstGeom prst="rect">
            <a:avLst/>
          </a:prstGeom>
          <a:noFill/>
        </p:spPr>
        <p:txBody>
          <a:bodyPr wrap="square">
            <a:spAutoFit/>
          </a:bodyPr>
          <a:lstStyle/>
          <a:p>
            <a:r>
              <a:rPr lang="en-US" sz="900" dirty="0"/>
              <a:t>Source: Per 1,000 live births. 15-19 year old NCHS, National Vital Statistics System, October 2024</a:t>
            </a:r>
          </a:p>
          <a:p>
            <a:r>
              <a:rPr lang="en-US" sz="900" dirty="0"/>
              <a:t>CDC Wonder, 2024</a:t>
            </a:r>
          </a:p>
        </p:txBody>
      </p:sp>
    </p:spTree>
    <p:extLst>
      <p:ext uri="{BB962C8B-B14F-4D97-AF65-F5344CB8AC3E}">
        <p14:creationId xmlns:p14="http://schemas.microsoft.com/office/powerpoint/2010/main" val="2772873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95C3-F576-A032-483F-7C731BB38BA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A1515AE-D6AD-2387-E43C-9FC546E3FF0C}"/>
              </a:ext>
            </a:extLst>
          </p:cNvPr>
          <p:cNvSpPr txBox="1"/>
          <p:nvPr/>
        </p:nvSpPr>
        <p:spPr>
          <a:xfrm>
            <a:off x="246161" y="173882"/>
            <a:ext cx="8651677" cy="731519"/>
          </a:xfrm>
          <a:prstGeom prst="rect">
            <a:avLst/>
          </a:prstGeom>
        </p:spPr>
        <p:txBody>
          <a:bodyPr vert="horz" wrap="square" lIns="0" tIns="0" rIns="0" bIns="0" rtlCol="0">
            <a:noAutofit/>
          </a:bodyPr>
          <a:lstStyle/>
          <a:p>
            <a:pPr marL="12700" algn="ctr">
              <a:lnSpc>
                <a:spcPct val="100000"/>
              </a:lnSpc>
              <a:tabLst>
                <a:tab pos="1181100" algn="l"/>
              </a:tabLst>
            </a:pPr>
            <a:r>
              <a:rPr lang="en-US" sz="3200" b="1" dirty="0">
                <a:solidFill>
                  <a:schemeClr val="tx2"/>
                </a:solidFill>
                <a:latin typeface="Myriad Pro"/>
                <a:cs typeface="Arial"/>
              </a:rPr>
              <a:t>Births</a:t>
            </a:r>
            <a:r>
              <a:rPr lang="en-US" sz="3200" b="1" spc="0" dirty="0">
                <a:solidFill>
                  <a:schemeClr val="tx2"/>
                </a:solidFill>
                <a:latin typeface="Myriad Pro"/>
                <a:cs typeface="Arial"/>
              </a:rPr>
              <a:t> at a Glance WV vs. US, 2022</a:t>
            </a:r>
            <a:endParaRPr sz="3200" b="1" dirty="0">
              <a:solidFill>
                <a:schemeClr val="tx2"/>
              </a:solidFill>
              <a:latin typeface="Myriad Pro"/>
              <a:cs typeface="Arial"/>
            </a:endParaRPr>
          </a:p>
        </p:txBody>
      </p:sp>
      <p:sp>
        <p:nvSpPr>
          <p:cNvPr id="4" name="object 4">
            <a:extLst>
              <a:ext uri="{FF2B5EF4-FFF2-40B4-BE49-F238E27FC236}">
                <a16:creationId xmlns:a16="http://schemas.microsoft.com/office/drawing/2014/main" id="{F267389B-FDEF-07B4-8AD9-F82EBBE2E753}"/>
              </a:ext>
            </a:extLst>
          </p:cNvPr>
          <p:cNvSpPr txBox="1"/>
          <p:nvPr/>
        </p:nvSpPr>
        <p:spPr>
          <a:xfrm>
            <a:off x="1528997" y="5082786"/>
            <a:ext cx="6846570" cy="358644"/>
          </a:xfrm>
          <a:prstGeom prst="rect">
            <a:avLst/>
          </a:prstGeom>
        </p:spPr>
        <p:txBody>
          <a:bodyPr vert="horz" wrap="square" lIns="0" tIns="0" rIns="0" bIns="0" rtlCol="0">
            <a:noAutofit/>
          </a:bodyPr>
          <a:lstStyle/>
          <a:p>
            <a:pPr>
              <a:lnSpc>
                <a:spcPts val="1000"/>
              </a:lnSpc>
            </a:pPr>
            <a:r>
              <a:rPr lang="en-US" sz="1100" dirty="0">
                <a:solidFill>
                  <a:srgbClr val="000000"/>
                </a:solidFill>
              </a:rPr>
              <a:t>Source: Centers for Disease Control and Prevention, National Center for Health Statistics</a:t>
            </a:r>
          </a:p>
          <a:p>
            <a:pPr>
              <a:lnSpc>
                <a:spcPts val="1000"/>
              </a:lnSpc>
            </a:pPr>
            <a:r>
              <a:rPr lang="en-US" sz="1100" dirty="0">
                <a:solidFill>
                  <a:srgbClr val="000000"/>
                </a:solidFill>
              </a:rPr>
              <a:t>Note: WV data may vary from locally reported data due to the national reporting period.</a:t>
            </a: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sz="1200" dirty="0"/>
          </a:p>
          <a:p>
            <a:pPr>
              <a:lnSpc>
                <a:spcPts val="1300"/>
              </a:lnSpc>
              <a:spcBef>
                <a:spcPts val="67"/>
              </a:spcBef>
            </a:pPr>
            <a:endParaRPr sz="1200" dirty="0"/>
          </a:p>
        </p:txBody>
      </p:sp>
      <p:graphicFrame>
        <p:nvGraphicFramePr>
          <p:cNvPr id="2" name="Table 1">
            <a:extLst>
              <a:ext uri="{FF2B5EF4-FFF2-40B4-BE49-F238E27FC236}">
                <a16:creationId xmlns:a16="http://schemas.microsoft.com/office/drawing/2014/main" id="{7653667C-74E2-CD3A-74A4-BBAE5CA19FD5}"/>
              </a:ext>
            </a:extLst>
          </p:cNvPr>
          <p:cNvGraphicFramePr>
            <a:graphicFrameLocks noGrp="1"/>
          </p:cNvGraphicFramePr>
          <p:nvPr/>
        </p:nvGraphicFramePr>
        <p:xfrm>
          <a:off x="888069" y="693417"/>
          <a:ext cx="7367861" cy="4980058"/>
        </p:xfrm>
        <a:graphic>
          <a:graphicData uri="http://schemas.openxmlformats.org/drawingml/2006/table">
            <a:tbl>
              <a:tblPr firstRow="1" bandRow="1">
                <a:tableStyleId>{5C22544A-7EE6-4342-B048-85BDC9FD1C3A}</a:tableStyleId>
              </a:tblPr>
              <a:tblGrid>
                <a:gridCol w="1834364">
                  <a:extLst>
                    <a:ext uri="{9D8B030D-6E8A-4147-A177-3AD203B41FA5}">
                      <a16:colId xmlns:a16="http://schemas.microsoft.com/office/drawing/2014/main" val="20000"/>
                    </a:ext>
                  </a:extLst>
                </a:gridCol>
                <a:gridCol w="1844499">
                  <a:extLst>
                    <a:ext uri="{9D8B030D-6E8A-4147-A177-3AD203B41FA5}">
                      <a16:colId xmlns:a16="http://schemas.microsoft.com/office/drawing/2014/main" val="20001"/>
                    </a:ext>
                  </a:extLst>
                </a:gridCol>
                <a:gridCol w="1844499">
                  <a:extLst>
                    <a:ext uri="{9D8B030D-6E8A-4147-A177-3AD203B41FA5}">
                      <a16:colId xmlns:a16="http://schemas.microsoft.com/office/drawing/2014/main" val="20002"/>
                    </a:ext>
                  </a:extLst>
                </a:gridCol>
                <a:gridCol w="1844499">
                  <a:extLst>
                    <a:ext uri="{9D8B030D-6E8A-4147-A177-3AD203B41FA5}">
                      <a16:colId xmlns:a16="http://schemas.microsoft.com/office/drawing/2014/main" val="20003"/>
                    </a:ext>
                  </a:extLst>
                </a:gridCol>
              </a:tblGrid>
              <a:tr h="537531">
                <a:tc>
                  <a:txBody>
                    <a:bodyPr/>
                    <a:lstStyle/>
                    <a:p>
                      <a:pPr algn="ctr"/>
                      <a:r>
                        <a:rPr lang="en-US" dirty="0"/>
                        <a:t>Birth</a:t>
                      </a:r>
                      <a:r>
                        <a:rPr lang="en-US" baseline="0" dirty="0"/>
                        <a:t> Outcome</a:t>
                      </a:r>
                      <a:endParaRPr lang="en-US" dirty="0"/>
                    </a:p>
                  </a:txBody>
                  <a:tcPr/>
                </a:tc>
                <a:tc>
                  <a:txBody>
                    <a:bodyPr/>
                    <a:lstStyle/>
                    <a:p>
                      <a:pPr algn="ctr"/>
                      <a:r>
                        <a:rPr lang="en-US" dirty="0"/>
                        <a:t>WV</a:t>
                      </a:r>
                    </a:p>
                  </a:txBody>
                  <a:tcPr/>
                </a:tc>
                <a:tc>
                  <a:txBody>
                    <a:bodyPr/>
                    <a:lstStyle/>
                    <a:p>
                      <a:pPr algn="ctr"/>
                      <a:r>
                        <a:rPr lang="en-US" dirty="0"/>
                        <a:t>U.S.</a:t>
                      </a:r>
                    </a:p>
                  </a:txBody>
                  <a:tcPr/>
                </a:tc>
                <a:tc>
                  <a:txBody>
                    <a:bodyPr/>
                    <a:lstStyle/>
                    <a:p>
                      <a:pPr algn="ctr"/>
                      <a:r>
                        <a:rPr lang="en-US" dirty="0"/>
                        <a:t>WV Rank</a:t>
                      </a:r>
                    </a:p>
                  </a:txBody>
                  <a:tcPr/>
                </a:tc>
                <a:extLst>
                  <a:ext uri="{0D108BD9-81ED-4DB2-BD59-A6C34878D82A}">
                    <a16:rowId xmlns:a16="http://schemas.microsoft.com/office/drawing/2014/main" val="10000"/>
                  </a:ext>
                </a:extLst>
              </a:tr>
              <a:tr h="617814">
                <a:tc>
                  <a:txBody>
                    <a:bodyPr/>
                    <a:lstStyle/>
                    <a:p>
                      <a:r>
                        <a:rPr lang="en-US" dirty="0"/>
                        <a:t>Preterm</a:t>
                      </a:r>
                      <a:r>
                        <a:rPr lang="en-US" baseline="0" dirty="0"/>
                        <a:t> Births</a:t>
                      </a:r>
                      <a:endParaRPr lang="en-US" dirty="0"/>
                    </a:p>
                  </a:txBody>
                  <a:tcPr anchor="ctr"/>
                </a:tc>
                <a:tc>
                  <a:txBody>
                    <a:bodyPr/>
                    <a:lstStyle/>
                    <a:p>
                      <a:pPr algn="ctr"/>
                      <a:r>
                        <a:rPr lang="en-US" dirty="0"/>
                        <a:t>13.0%</a:t>
                      </a:r>
                    </a:p>
                  </a:txBody>
                  <a:tcPr anchor="ctr"/>
                </a:tc>
                <a:tc>
                  <a:txBody>
                    <a:bodyPr/>
                    <a:lstStyle/>
                    <a:p>
                      <a:pPr algn="ctr"/>
                      <a:r>
                        <a:rPr lang="en-US" dirty="0"/>
                        <a:t>10.4%</a:t>
                      </a:r>
                    </a:p>
                  </a:txBody>
                  <a:tcPr anchor="ctr"/>
                </a:tc>
                <a:tc>
                  <a:txBody>
                    <a:bodyPr/>
                    <a:lstStyle/>
                    <a:p>
                      <a:pPr algn="ctr"/>
                      <a:r>
                        <a:rPr lang="en-US" b="1" baseline="0" dirty="0"/>
                        <a:t>3</a:t>
                      </a:r>
                      <a:r>
                        <a:rPr lang="en-US" b="1" baseline="30000" dirty="0"/>
                        <a:t>rd</a:t>
                      </a:r>
                      <a:endParaRPr lang="en-US" dirty="0"/>
                    </a:p>
                  </a:txBody>
                  <a:tcPr anchor="ctr">
                    <a:solidFill>
                      <a:srgbClr val="FF0000"/>
                    </a:solidFill>
                  </a:tcPr>
                </a:tc>
                <a:extLst>
                  <a:ext uri="{0D108BD9-81ED-4DB2-BD59-A6C34878D82A}">
                    <a16:rowId xmlns:a16="http://schemas.microsoft.com/office/drawing/2014/main" val="3950410976"/>
                  </a:ext>
                </a:extLst>
              </a:tr>
              <a:tr h="617814">
                <a:tc>
                  <a:txBody>
                    <a:bodyPr/>
                    <a:lstStyle/>
                    <a:p>
                      <a:r>
                        <a:rPr lang="en-US" sz="1800" dirty="0"/>
                        <a:t>Infant Mortality</a:t>
                      </a:r>
                    </a:p>
                  </a:txBody>
                  <a:tcPr anchor="ctr"/>
                </a:tc>
                <a:tc>
                  <a:txBody>
                    <a:bodyPr/>
                    <a:lstStyle/>
                    <a:p>
                      <a:pPr algn="ctr"/>
                      <a:r>
                        <a:rPr lang="en-US" dirty="0"/>
                        <a:t>7.32 per 1,000</a:t>
                      </a:r>
                    </a:p>
                  </a:txBody>
                  <a:tcPr anchor="ctr"/>
                </a:tc>
                <a:tc>
                  <a:txBody>
                    <a:bodyPr/>
                    <a:lstStyle/>
                    <a:p>
                      <a:pPr algn="ctr"/>
                      <a:r>
                        <a:rPr lang="en-US" dirty="0"/>
                        <a:t>5.61 per 1,000</a:t>
                      </a:r>
                    </a:p>
                  </a:txBody>
                  <a:tcPr anchor="ctr"/>
                </a:tc>
                <a:tc>
                  <a:txBody>
                    <a:bodyPr/>
                    <a:lstStyle/>
                    <a:p>
                      <a:pPr algn="ctr"/>
                      <a:r>
                        <a:rPr lang="en-US" b="1" dirty="0"/>
                        <a:t>4</a:t>
                      </a:r>
                      <a:r>
                        <a:rPr lang="en-US" b="1" baseline="30000" dirty="0"/>
                        <a:t>th</a:t>
                      </a:r>
                      <a:endParaRPr lang="en-US" dirty="0"/>
                    </a:p>
                  </a:txBody>
                  <a:tcPr anchor="ctr">
                    <a:solidFill>
                      <a:srgbClr val="FF0000"/>
                    </a:solidFill>
                  </a:tcPr>
                </a:tc>
                <a:extLst>
                  <a:ext uri="{0D108BD9-81ED-4DB2-BD59-A6C34878D82A}">
                    <a16:rowId xmlns:a16="http://schemas.microsoft.com/office/drawing/2014/main" val="2363617656"/>
                  </a:ext>
                </a:extLst>
              </a:tr>
              <a:tr h="617814">
                <a:tc>
                  <a:txBody>
                    <a:bodyPr/>
                    <a:lstStyle/>
                    <a:p>
                      <a:r>
                        <a:rPr lang="en-US" dirty="0"/>
                        <a:t>Low Birth Weight</a:t>
                      </a:r>
                    </a:p>
                  </a:txBody>
                  <a:tcPr anchor="ctr"/>
                </a:tc>
                <a:tc>
                  <a:txBody>
                    <a:bodyPr/>
                    <a:lstStyle/>
                    <a:p>
                      <a:pPr algn="ctr"/>
                      <a:r>
                        <a:rPr lang="en-US" dirty="0"/>
                        <a:t>10.0%</a:t>
                      </a:r>
                    </a:p>
                  </a:txBody>
                  <a:tcPr anchor="ctr"/>
                </a:tc>
                <a:tc>
                  <a:txBody>
                    <a:bodyPr/>
                    <a:lstStyle/>
                    <a:p>
                      <a:pPr algn="ctr"/>
                      <a:r>
                        <a:rPr lang="en-US" dirty="0"/>
                        <a:t>8.6%</a:t>
                      </a:r>
                    </a:p>
                  </a:txBody>
                  <a:tcPr anchor="ctr"/>
                </a:tc>
                <a:tc>
                  <a:txBody>
                    <a:bodyPr/>
                    <a:lstStyle/>
                    <a:p>
                      <a:pPr algn="ctr"/>
                      <a:r>
                        <a:rPr lang="en-US" b="1" baseline="0" dirty="0"/>
                        <a:t>6</a:t>
                      </a:r>
                      <a:r>
                        <a:rPr lang="en-US" b="1" baseline="30000" dirty="0"/>
                        <a:t>th</a:t>
                      </a:r>
                      <a:endParaRPr lang="en-US" dirty="0"/>
                    </a:p>
                  </a:txBody>
                  <a:tcPr anchor="ctr">
                    <a:solidFill>
                      <a:srgbClr val="FFC000"/>
                    </a:solidFill>
                  </a:tcPr>
                </a:tc>
                <a:extLst>
                  <a:ext uri="{0D108BD9-81ED-4DB2-BD59-A6C34878D82A}">
                    <a16:rowId xmlns:a16="http://schemas.microsoft.com/office/drawing/2014/main" val="1388808297"/>
                  </a:ext>
                </a:extLst>
              </a:tr>
              <a:tr h="617814">
                <a:tc>
                  <a:txBody>
                    <a:bodyPr/>
                    <a:lstStyle/>
                    <a:p>
                      <a:r>
                        <a:rPr lang="en-US" dirty="0"/>
                        <a:t>Teen</a:t>
                      </a:r>
                      <a:r>
                        <a:rPr lang="en-US" baseline="0" dirty="0"/>
                        <a:t> Birth Rate </a:t>
                      </a:r>
                      <a:r>
                        <a:rPr lang="en-US" sz="1400" baseline="0" dirty="0"/>
                        <a:t>(Age 15-19)</a:t>
                      </a:r>
                      <a:endParaRPr lang="en-US" sz="1400" dirty="0"/>
                    </a:p>
                  </a:txBody>
                  <a:tcPr anchor="ctr"/>
                </a:tc>
                <a:tc>
                  <a:txBody>
                    <a:bodyPr/>
                    <a:lstStyle/>
                    <a:p>
                      <a:pPr algn="ctr"/>
                      <a:r>
                        <a:rPr lang="en-US" dirty="0"/>
                        <a:t>19.8 per 1,000</a:t>
                      </a:r>
                    </a:p>
                  </a:txBody>
                  <a:tcPr anchor="ctr"/>
                </a:tc>
                <a:tc>
                  <a:txBody>
                    <a:bodyPr/>
                    <a:lstStyle/>
                    <a:p>
                      <a:pPr algn="ctr"/>
                      <a:r>
                        <a:rPr lang="en-US" dirty="0"/>
                        <a:t>13.6 per 1,000</a:t>
                      </a:r>
                    </a:p>
                  </a:txBody>
                  <a:tcPr anchor="ctr"/>
                </a:tc>
                <a:tc>
                  <a:txBody>
                    <a:bodyPr/>
                    <a:lstStyle/>
                    <a:p>
                      <a:pPr algn="ctr"/>
                      <a:r>
                        <a:rPr lang="en-US" b="1" baseline="0" dirty="0"/>
                        <a:t>9</a:t>
                      </a:r>
                      <a:r>
                        <a:rPr lang="en-US" b="1" baseline="30000" dirty="0"/>
                        <a:t>th</a:t>
                      </a:r>
                      <a:endParaRPr lang="en-US" dirty="0"/>
                    </a:p>
                  </a:txBody>
                  <a:tcPr anchor="ctr">
                    <a:solidFill>
                      <a:srgbClr val="FFC000"/>
                    </a:solidFill>
                  </a:tcPr>
                </a:tc>
                <a:extLst>
                  <a:ext uri="{0D108BD9-81ED-4DB2-BD59-A6C34878D82A}">
                    <a16:rowId xmlns:a16="http://schemas.microsoft.com/office/drawing/2014/main" val="112331880"/>
                  </a:ext>
                </a:extLst>
              </a:tr>
              <a:tr h="617814">
                <a:tc>
                  <a:txBody>
                    <a:bodyPr/>
                    <a:lstStyle/>
                    <a:p>
                      <a:r>
                        <a:rPr lang="en-US" dirty="0"/>
                        <a:t>Cesarean Delivery</a:t>
                      </a:r>
                    </a:p>
                  </a:txBody>
                  <a:tcPr anchor="ctr"/>
                </a:tc>
                <a:tc>
                  <a:txBody>
                    <a:bodyPr/>
                    <a:lstStyle/>
                    <a:p>
                      <a:pPr algn="ctr"/>
                      <a:r>
                        <a:rPr lang="en-US" dirty="0"/>
                        <a:t>34.1%</a:t>
                      </a:r>
                    </a:p>
                  </a:txBody>
                  <a:tcPr anchor="ctr"/>
                </a:tc>
                <a:tc>
                  <a:txBody>
                    <a:bodyPr/>
                    <a:lstStyle/>
                    <a:p>
                      <a:pPr algn="ctr"/>
                      <a:r>
                        <a:rPr lang="en-US" dirty="0"/>
                        <a:t>32.1%</a:t>
                      </a:r>
                    </a:p>
                  </a:txBody>
                  <a:tcPr anchor="ctr"/>
                </a:tc>
                <a:tc>
                  <a:txBody>
                    <a:bodyPr/>
                    <a:lstStyle/>
                    <a:p>
                      <a:pPr algn="ctr"/>
                      <a:r>
                        <a:rPr lang="en-US" b="1" baseline="0" dirty="0"/>
                        <a:t>11</a:t>
                      </a:r>
                      <a:r>
                        <a:rPr lang="en-US" b="1" baseline="30000" dirty="0"/>
                        <a:t>th</a:t>
                      </a:r>
                      <a:endParaRPr lang="en-US" b="0" dirty="0"/>
                    </a:p>
                  </a:txBody>
                  <a:tcPr anchor="ctr">
                    <a:solidFill>
                      <a:srgbClr val="FFFF00"/>
                    </a:solidFill>
                  </a:tcPr>
                </a:tc>
                <a:extLst>
                  <a:ext uri="{0D108BD9-81ED-4DB2-BD59-A6C34878D82A}">
                    <a16:rowId xmlns:a16="http://schemas.microsoft.com/office/drawing/2014/main" val="10001"/>
                  </a:ext>
                </a:extLst>
              </a:tr>
              <a:tr h="617814">
                <a:tc>
                  <a:txBody>
                    <a:bodyPr/>
                    <a:lstStyle/>
                    <a:p>
                      <a:r>
                        <a:rPr lang="en-US" dirty="0"/>
                        <a:t>Very Low Birth</a:t>
                      </a:r>
                      <a:r>
                        <a:rPr lang="en-US" baseline="0" dirty="0"/>
                        <a:t> Weight</a:t>
                      </a:r>
                      <a:endParaRPr lang="en-US" dirty="0"/>
                    </a:p>
                  </a:txBody>
                  <a:tcPr anchor="ctr"/>
                </a:tc>
                <a:tc>
                  <a:txBody>
                    <a:bodyPr/>
                    <a:lstStyle/>
                    <a:p>
                      <a:pPr algn="ctr"/>
                      <a:r>
                        <a:rPr lang="en-US" dirty="0"/>
                        <a:t>1.4%</a:t>
                      </a:r>
                    </a:p>
                  </a:txBody>
                  <a:tcPr anchor="ctr"/>
                </a:tc>
                <a:tc>
                  <a:txBody>
                    <a:bodyPr/>
                    <a:lstStyle/>
                    <a:p>
                      <a:pPr algn="ctr"/>
                      <a:r>
                        <a:rPr lang="en-US" dirty="0"/>
                        <a:t>1.4%</a:t>
                      </a:r>
                    </a:p>
                  </a:txBody>
                  <a:tcPr anchor="ctr"/>
                </a:tc>
                <a:tc>
                  <a:txBody>
                    <a:bodyPr/>
                    <a:lstStyle/>
                    <a:p>
                      <a:pPr algn="ctr"/>
                      <a:r>
                        <a:rPr lang="en-US" b="1" baseline="0"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10004"/>
                  </a:ext>
                </a:extLst>
              </a:tr>
              <a:tr h="691111">
                <a:tc>
                  <a:txBody>
                    <a:bodyPr/>
                    <a:lstStyle/>
                    <a:p>
                      <a:r>
                        <a:rPr lang="en-US" sz="1800" dirty="0"/>
                        <a:t>Maternal Mortality</a:t>
                      </a:r>
                    </a:p>
                  </a:txBody>
                  <a:tcPr anchor="ctr"/>
                </a:tc>
                <a:tc>
                  <a:txBody>
                    <a:bodyPr/>
                    <a:lstStyle/>
                    <a:p>
                      <a:pPr algn="ctr"/>
                      <a:r>
                        <a:rPr lang="en-US" dirty="0"/>
                        <a:t>23.9 per 100,000</a:t>
                      </a:r>
                    </a:p>
                    <a:p>
                      <a:pPr algn="ctr"/>
                      <a:r>
                        <a:rPr lang="en-US" sz="1200" dirty="0"/>
                        <a:t>(2018-2022)</a:t>
                      </a:r>
                    </a:p>
                  </a:txBody>
                  <a:tcPr anchor="ctr"/>
                </a:tc>
                <a:tc>
                  <a:txBody>
                    <a:bodyPr/>
                    <a:lstStyle/>
                    <a:p>
                      <a:pPr algn="ctr"/>
                      <a:r>
                        <a:rPr lang="en-US" dirty="0"/>
                        <a:t>23.2 per 100,000</a:t>
                      </a:r>
                    </a:p>
                    <a:p>
                      <a:pPr algn="ctr"/>
                      <a:r>
                        <a:rPr lang="en-US" sz="1200" dirty="0"/>
                        <a:t>(2018-2022)</a:t>
                      </a:r>
                    </a:p>
                  </a:txBody>
                  <a:tcPr anchor="ctr"/>
                </a:tc>
                <a:tc>
                  <a:txBody>
                    <a:bodyPr/>
                    <a:lstStyle/>
                    <a:p>
                      <a:pPr algn="ctr"/>
                      <a:r>
                        <a:rPr lang="en-US" b="1"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490140830"/>
                  </a:ext>
                </a:extLst>
              </a:tr>
            </a:tbl>
          </a:graphicData>
        </a:graphic>
      </p:graphicFrame>
      <p:sp>
        <p:nvSpPr>
          <p:cNvPr id="6" name="TextBox 5">
            <a:extLst>
              <a:ext uri="{FF2B5EF4-FFF2-40B4-BE49-F238E27FC236}">
                <a16:creationId xmlns:a16="http://schemas.microsoft.com/office/drawing/2014/main" id="{5F9C04F5-392B-EBCD-1220-CDA041C5EA3C}"/>
              </a:ext>
            </a:extLst>
          </p:cNvPr>
          <p:cNvSpPr txBox="1"/>
          <p:nvPr/>
        </p:nvSpPr>
        <p:spPr>
          <a:xfrm>
            <a:off x="246161" y="5733696"/>
            <a:ext cx="3661287" cy="430887"/>
          </a:xfrm>
          <a:prstGeom prst="rect">
            <a:avLst/>
          </a:prstGeom>
          <a:noFill/>
        </p:spPr>
        <p:txBody>
          <a:bodyPr wrap="square" rtlCol="0">
            <a:spAutoFit/>
          </a:bodyPr>
          <a:lstStyle/>
          <a:p>
            <a:r>
              <a:rPr lang="en-US" sz="1100" dirty="0"/>
              <a:t>Source: NCHS, National Vital Statistics System, October 2024</a:t>
            </a:r>
          </a:p>
          <a:p>
            <a:r>
              <a:rPr lang="en-US" sz="1100" dirty="0"/>
              <a:t>CDC Wonder, 2024</a:t>
            </a:r>
          </a:p>
        </p:txBody>
      </p:sp>
      <p:sp>
        <p:nvSpPr>
          <p:cNvPr id="7" name="Rectangle 6">
            <a:extLst>
              <a:ext uri="{FF2B5EF4-FFF2-40B4-BE49-F238E27FC236}">
                <a16:creationId xmlns:a16="http://schemas.microsoft.com/office/drawing/2014/main" id="{6BC2E369-CC61-4C0F-B561-D0DEE80193F7}"/>
              </a:ext>
            </a:extLst>
          </p:cNvPr>
          <p:cNvSpPr/>
          <p:nvPr/>
        </p:nvSpPr>
        <p:spPr>
          <a:xfrm>
            <a:off x="385947" y="3725741"/>
            <a:ext cx="8372104" cy="632504"/>
          </a:xfrm>
          <a:prstGeom prst="rect">
            <a:avLst/>
          </a:prstGeom>
          <a:no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7889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10C72-0F6B-3EDE-FB8F-2ADCD43CA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0A823-9C67-A97A-E96B-944BE4BE891C}"/>
              </a:ext>
            </a:extLst>
          </p:cNvPr>
          <p:cNvSpPr>
            <a:spLocks noGrp="1"/>
          </p:cNvSpPr>
          <p:nvPr>
            <p:ph type="title"/>
          </p:nvPr>
        </p:nvSpPr>
        <p:spPr/>
        <p:txBody>
          <a:bodyPr>
            <a:normAutofit/>
          </a:bodyPr>
          <a:lstStyle/>
          <a:p>
            <a:pPr algn="ctr"/>
            <a:r>
              <a:rPr lang="en-US" sz="3200" dirty="0"/>
              <a:t>Percent Cesarean Among WV Occurrence NTSV Births, 2013-2023</a:t>
            </a:r>
          </a:p>
        </p:txBody>
      </p:sp>
      <p:graphicFrame>
        <p:nvGraphicFramePr>
          <p:cNvPr id="3" name="Chart 2">
            <a:extLst>
              <a:ext uri="{FF2B5EF4-FFF2-40B4-BE49-F238E27FC236}">
                <a16:creationId xmlns:a16="http://schemas.microsoft.com/office/drawing/2014/main" id="{5E48CF38-79A4-C8B2-D4EA-B9A67CA16E42}"/>
              </a:ext>
            </a:extLst>
          </p:cNvPr>
          <p:cNvGraphicFramePr>
            <a:graphicFrameLocks/>
          </p:cNvGraphicFramePr>
          <p:nvPr>
            <p:extLst>
              <p:ext uri="{D42A27DB-BD31-4B8C-83A1-F6EECF244321}">
                <p14:modId xmlns:p14="http://schemas.microsoft.com/office/powerpoint/2010/main" val="2544772514"/>
              </p:ext>
            </p:extLst>
          </p:nvPr>
        </p:nvGraphicFramePr>
        <p:xfrm>
          <a:off x="457200" y="1417639"/>
          <a:ext cx="8118909" cy="4396020"/>
        </p:xfrm>
        <a:graphic>
          <a:graphicData uri="http://schemas.openxmlformats.org/drawingml/2006/chart">
            <c:chart xmlns:c="http://schemas.openxmlformats.org/drawingml/2006/chart" xmlns:r="http://schemas.openxmlformats.org/officeDocument/2006/relationships" r:id="rId3"/>
          </a:graphicData>
        </a:graphic>
      </p:graphicFrame>
      <p:pic>
        <p:nvPicPr>
          <p:cNvPr id="4" name="chart">
            <a:extLst>
              <a:ext uri="{FF2B5EF4-FFF2-40B4-BE49-F238E27FC236}">
                <a16:creationId xmlns:a16="http://schemas.microsoft.com/office/drawing/2014/main" id="{4BD29381-31BE-F981-D944-D3E1169DF945}"/>
              </a:ext>
            </a:extLst>
          </p:cNvPr>
          <p:cNvPicPr>
            <a:picLocks noChangeAspect="1"/>
          </p:cNvPicPr>
          <p:nvPr/>
        </p:nvPicPr>
        <p:blipFill>
          <a:blip r:embed="rId4"/>
          <a:stretch>
            <a:fillRect/>
          </a:stretch>
        </p:blipFill>
        <p:spPr>
          <a:xfrm>
            <a:off x="315552" y="5724774"/>
            <a:ext cx="3584759" cy="249958"/>
          </a:xfrm>
          <a:prstGeom prst="rect">
            <a:avLst/>
          </a:prstGeom>
        </p:spPr>
      </p:pic>
      <p:cxnSp>
        <p:nvCxnSpPr>
          <p:cNvPr id="7" name="Straight Connector 6">
            <a:extLst>
              <a:ext uri="{FF2B5EF4-FFF2-40B4-BE49-F238E27FC236}">
                <a16:creationId xmlns:a16="http://schemas.microsoft.com/office/drawing/2014/main" id="{29058933-37B3-2BBC-B4C7-68C8B1CD69BA}"/>
              </a:ext>
            </a:extLst>
          </p:cNvPr>
          <p:cNvCxnSpPr/>
          <p:nvPr/>
        </p:nvCxnSpPr>
        <p:spPr>
          <a:xfrm>
            <a:off x="1366785" y="2868328"/>
            <a:ext cx="6564430" cy="0"/>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sp>
        <p:nvSpPr>
          <p:cNvPr id="8" name="TextBox 7">
            <a:extLst>
              <a:ext uri="{FF2B5EF4-FFF2-40B4-BE49-F238E27FC236}">
                <a16:creationId xmlns:a16="http://schemas.microsoft.com/office/drawing/2014/main" id="{D99294D7-9FAF-004E-2D4D-29831595AD35}"/>
              </a:ext>
            </a:extLst>
          </p:cNvPr>
          <p:cNvSpPr txBox="1"/>
          <p:nvPr/>
        </p:nvSpPr>
        <p:spPr>
          <a:xfrm>
            <a:off x="7818442" y="2575999"/>
            <a:ext cx="1763505" cy="369332"/>
          </a:xfrm>
          <a:prstGeom prst="rect">
            <a:avLst/>
          </a:prstGeom>
          <a:noFill/>
        </p:spPr>
        <p:txBody>
          <a:bodyPr wrap="square" rtlCol="0">
            <a:spAutoFit/>
          </a:bodyPr>
          <a:lstStyle/>
          <a:p>
            <a:r>
              <a:rPr lang="en-US" dirty="0">
                <a:solidFill>
                  <a:schemeClr val="accent6">
                    <a:lumMod val="75000"/>
                  </a:schemeClr>
                </a:solidFill>
              </a:rPr>
              <a:t>Target:23.6%</a:t>
            </a:r>
          </a:p>
        </p:txBody>
      </p:sp>
    </p:spTree>
    <p:extLst>
      <p:ext uri="{BB962C8B-B14F-4D97-AF65-F5344CB8AC3E}">
        <p14:creationId xmlns:p14="http://schemas.microsoft.com/office/powerpoint/2010/main" val="3264794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95C3-F576-A032-483F-7C731BB38BA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A1515AE-D6AD-2387-E43C-9FC546E3FF0C}"/>
              </a:ext>
            </a:extLst>
          </p:cNvPr>
          <p:cNvSpPr txBox="1"/>
          <p:nvPr/>
        </p:nvSpPr>
        <p:spPr>
          <a:xfrm>
            <a:off x="246161" y="173882"/>
            <a:ext cx="8651677" cy="731519"/>
          </a:xfrm>
          <a:prstGeom prst="rect">
            <a:avLst/>
          </a:prstGeom>
        </p:spPr>
        <p:txBody>
          <a:bodyPr vert="horz" wrap="square" lIns="0" tIns="0" rIns="0" bIns="0" rtlCol="0">
            <a:noAutofit/>
          </a:bodyPr>
          <a:lstStyle/>
          <a:p>
            <a:pPr marL="12700" algn="ctr">
              <a:lnSpc>
                <a:spcPct val="100000"/>
              </a:lnSpc>
              <a:tabLst>
                <a:tab pos="1181100" algn="l"/>
              </a:tabLst>
            </a:pPr>
            <a:r>
              <a:rPr lang="en-US" sz="3200" b="1" dirty="0">
                <a:solidFill>
                  <a:schemeClr val="tx2"/>
                </a:solidFill>
                <a:latin typeface="Myriad Pro"/>
                <a:cs typeface="Arial"/>
              </a:rPr>
              <a:t>Births</a:t>
            </a:r>
            <a:r>
              <a:rPr lang="en-US" sz="3200" b="1" spc="0" dirty="0">
                <a:solidFill>
                  <a:schemeClr val="tx2"/>
                </a:solidFill>
                <a:latin typeface="Myriad Pro"/>
                <a:cs typeface="Arial"/>
              </a:rPr>
              <a:t> at a Glance WV vs. US, 2022</a:t>
            </a:r>
            <a:endParaRPr sz="3200" b="1" dirty="0">
              <a:solidFill>
                <a:schemeClr val="tx2"/>
              </a:solidFill>
              <a:latin typeface="Myriad Pro"/>
              <a:cs typeface="Arial"/>
            </a:endParaRPr>
          </a:p>
        </p:txBody>
      </p:sp>
      <p:sp>
        <p:nvSpPr>
          <p:cNvPr id="4" name="object 4">
            <a:extLst>
              <a:ext uri="{FF2B5EF4-FFF2-40B4-BE49-F238E27FC236}">
                <a16:creationId xmlns:a16="http://schemas.microsoft.com/office/drawing/2014/main" id="{F267389B-FDEF-07B4-8AD9-F82EBBE2E753}"/>
              </a:ext>
            </a:extLst>
          </p:cNvPr>
          <p:cNvSpPr txBox="1"/>
          <p:nvPr/>
        </p:nvSpPr>
        <p:spPr>
          <a:xfrm>
            <a:off x="1528997" y="5082786"/>
            <a:ext cx="6846570" cy="358644"/>
          </a:xfrm>
          <a:prstGeom prst="rect">
            <a:avLst/>
          </a:prstGeom>
        </p:spPr>
        <p:txBody>
          <a:bodyPr vert="horz" wrap="square" lIns="0" tIns="0" rIns="0" bIns="0" rtlCol="0">
            <a:noAutofit/>
          </a:bodyPr>
          <a:lstStyle/>
          <a:p>
            <a:pPr>
              <a:lnSpc>
                <a:spcPts val="1000"/>
              </a:lnSpc>
            </a:pPr>
            <a:r>
              <a:rPr lang="en-US" sz="1100" dirty="0">
                <a:solidFill>
                  <a:srgbClr val="000000"/>
                </a:solidFill>
              </a:rPr>
              <a:t>Source: Centers for Disease Control and Prevention, National Center for Health Statistics</a:t>
            </a:r>
          </a:p>
          <a:p>
            <a:pPr>
              <a:lnSpc>
                <a:spcPts val="1000"/>
              </a:lnSpc>
            </a:pPr>
            <a:r>
              <a:rPr lang="en-US" sz="1100" dirty="0">
                <a:solidFill>
                  <a:srgbClr val="000000"/>
                </a:solidFill>
              </a:rPr>
              <a:t>Note: WV data may vary from locally reported data due to the national reporting period.</a:t>
            </a: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lang="en-US" sz="1200" dirty="0">
              <a:solidFill>
                <a:srgbClr val="000000"/>
              </a:solidFill>
            </a:endParaRPr>
          </a:p>
          <a:p>
            <a:pPr>
              <a:lnSpc>
                <a:spcPts val="1000"/>
              </a:lnSpc>
            </a:pPr>
            <a:endParaRPr sz="1200" dirty="0"/>
          </a:p>
          <a:p>
            <a:pPr>
              <a:lnSpc>
                <a:spcPts val="1300"/>
              </a:lnSpc>
              <a:spcBef>
                <a:spcPts val="67"/>
              </a:spcBef>
            </a:pPr>
            <a:endParaRPr sz="1200" dirty="0"/>
          </a:p>
        </p:txBody>
      </p:sp>
      <p:graphicFrame>
        <p:nvGraphicFramePr>
          <p:cNvPr id="2" name="Table 1">
            <a:extLst>
              <a:ext uri="{FF2B5EF4-FFF2-40B4-BE49-F238E27FC236}">
                <a16:creationId xmlns:a16="http://schemas.microsoft.com/office/drawing/2014/main" id="{7653667C-74E2-CD3A-74A4-BBAE5CA19FD5}"/>
              </a:ext>
            </a:extLst>
          </p:cNvPr>
          <p:cNvGraphicFramePr>
            <a:graphicFrameLocks noGrp="1"/>
          </p:cNvGraphicFramePr>
          <p:nvPr/>
        </p:nvGraphicFramePr>
        <p:xfrm>
          <a:off x="888069" y="693417"/>
          <a:ext cx="7367861" cy="4980058"/>
        </p:xfrm>
        <a:graphic>
          <a:graphicData uri="http://schemas.openxmlformats.org/drawingml/2006/table">
            <a:tbl>
              <a:tblPr firstRow="1" bandRow="1">
                <a:tableStyleId>{5C22544A-7EE6-4342-B048-85BDC9FD1C3A}</a:tableStyleId>
              </a:tblPr>
              <a:tblGrid>
                <a:gridCol w="1834364">
                  <a:extLst>
                    <a:ext uri="{9D8B030D-6E8A-4147-A177-3AD203B41FA5}">
                      <a16:colId xmlns:a16="http://schemas.microsoft.com/office/drawing/2014/main" val="20000"/>
                    </a:ext>
                  </a:extLst>
                </a:gridCol>
                <a:gridCol w="1844499">
                  <a:extLst>
                    <a:ext uri="{9D8B030D-6E8A-4147-A177-3AD203B41FA5}">
                      <a16:colId xmlns:a16="http://schemas.microsoft.com/office/drawing/2014/main" val="20001"/>
                    </a:ext>
                  </a:extLst>
                </a:gridCol>
                <a:gridCol w="1844499">
                  <a:extLst>
                    <a:ext uri="{9D8B030D-6E8A-4147-A177-3AD203B41FA5}">
                      <a16:colId xmlns:a16="http://schemas.microsoft.com/office/drawing/2014/main" val="20002"/>
                    </a:ext>
                  </a:extLst>
                </a:gridCol>
                <a:gridCol w="1844499">
                  <a:extLst>
                    <a:ext uri="{9D8B030D-6E8A-4147-A177-3AD203B41FA5}">
                      <a16:colId xmlns:a16="http://schemas.microsoft.com/office/drawing/2014/main" val="20003"/>
                    </a:ext>
                  </a:extLst>
                </a:gridCol>
              </a:tblGrid>
              <a:tr h="537531">
                <a:tc>
                  <a:txBody>
                    <a:bodyPr/>
                    <a:lstStyle/>
                    <a:p>
                      <a:pPr algn="ctr"/>
                      <a:r>
                        <a:rPr lang="en-US" dirty="0"/>
                        <a:t>Birth</a:t>
                      </a:r>
                      <a:r>
                        <a:rPr lang="en-US" baseline="0" dirty="0"/>
                        <a:t> Outcome</a:t>
                      </a:r>
                      <a:endParaRPr lang="en-US" dirty="0"/>
                    </a:p>
                  </a:txBody>
                  <a:tcPr/>
                </a:tc>
                <a:tc>
                  <a:txBody>
                    <a:bodyPr/>
                    <a:lstStyle/>
                    <a:p>
                      <a:pPr algn="ctr"/>
                      <a:r>
                        <a:rPr lang="en-US" dirty="0"/>
                        <a:t>WV</a:t>
                      </a:r>
                    </a:p>
                  </a:txBody>
                  <a:tcPr/>
                </a:tc>
                <a:tc>
                  <a:txBody>
                    <a:bodyPr/>
                    <a:lstStyle/>
                    <a:p>
                      <a:pPr algn="ctr"/>
                      <a:r>
                        <a:rPr lang="en-US" dirty="0"/>
                        <a:t>U.S.</a:t>
                      </a:r>
                    </a:p>
                  </a:txBody>
                  <a:tcPr/>
                </a:tc>
                <a:tc>
                  <a:txBody>
                    <a:bodyPr/>
                    <a:lstStyle/>
                    <a:p>
                      <a:pPr algn="ctr"/>
                      <a:r>
                        <a:rPr lang="en-US" dirty="0"/>
                        <a:t>WV Rank</a:t>
                      </a:r>
                    </a:p>
                  </a:txBody>
                  <a:tcPr/>
                </a:tc>
                <a:extLst>
                  <a:ext uri="{0D108BD9-81ED-4DB2-BD59-A6C34878D82A}">
                    <a16:rowId xmlns:a16="http://schemas.microsoft.com/office/drawing/2014/main" val="10000"/>
                  </a:ext>
                </a:extLst>
              </a:tr>
              <a:tr h="617814">
                <a:tc>
                  <a:txBody>
                    <a:bodyPr/>
                    <a:lstStyle/>
                    <a:p>
                      <a:r>
                        <a:rPr lang="en-US" dirty="0"/>
                        <a:t>Preterm</a:t>
                      </a:r>
                      <a:r>
                        <a:rPr lang="en-US" baseline="0" dirty="0"/>
                        <a:t> Births</a:t>
                      </a:r>
                      <a:endParaRPr lang="en-US" dirty="0"/>
                    </a:p>
                  </a:txBody>
                  <a:tcPr anchor="ctr"/>
                </a:tc>
                <a:tc>
                  <a:txBody>
                    <a:bodyPr/>
                    <a:lstStyle/>
                    <a:p>
                      <a:pPr algn="ctr"/>
                      <a:r>
                        <a:rPr lang="en-US" dirty="0"/>
                        <a:t>13.0%</a:t>
                      </a:r>
                    </a:p>
                  </a:txBody>
                  <a:tcPr anchor="ctr"/>
                </a:tc>
                <a:tc>
                  <a:txBody>
                    <a:bodyPr/>
                    <a:lstStyle/>
                    <a:p>
                      <a:pPr algn="ctr"/>
                      <a:r>
                        <a:rPr lang="en-US" dirty="0"/>
                        <a:t>10.4%</a:t>
                      </a:r>
                    </a:p>
                  </a:txBody>
                  <a:tcPr anchor="ctr"/>
                </a:tc>
                <a:tc>
                  <a:txBody>
                    <a:bodyPr/>
                    <a:lstStyle/>
                    <a:p>
                      <a:pPr algn="ctr"/>
                      <a:r>
                        <a:rPr lang="en-US" b="1" baseline="0" dirty="0"/>
                        <a:t>3</a:t>
                      </a:r>
                      <a:r>
                        <a:rPr lang="en-US" b="1" baseline="30000" dirty="0"/>
                        <a:t>rd</a:t>
                      </a:r>
                      <a:endParaRPr lang="en-US" dirty="0"/>
                    </a:p>
                  </a:txBody>
                  <a:tcPr anchor="ctr">
                    <a:solidFill>
                      <a:srgbClr val="FF0000"/>
                    </a:solidFill>
                  </a:tcPr>
                </a:tc>
                <a:extLst>
                  <a:ext uri="{0D108BD9-81ED-4DB2-BD59-A6C34878D82A}">
                    <a16:rowId xmlns:a16="http://schemas.microsoft.com/office/drawing/2014/main" val="3950410976"/>
                  </a:ext>
                </a:extLst>
              </a:tr>
              <a:tr h="617814">
                <a:tc>
                  <a:txBody>
                    <a:bodyPr/>
                    <a:lstStyle/>
                    <a:p>
                      <a:r>
                        <a:rPr lang="en-US" sz="1800" dirty="0"/>
                        <a:t>Infant Mortality</a:t>
                      </a:r>
                    </a:p>
                  </a:txBody>
                  <a:tcPr anchor="ctr"/>
                </a:tc>
                <a:tc>
                  <a:txBody>
                    <a:bodyPr/>
                    <a:lstStyle/>
                    <a:p>
                      <a:pPr algn="ctr"/>
                      <a:r>
                        <a:rPr lang="en-US" dirty="0"/>
                        <a:t>7.32 per 1,000</a:t>
                      </a:r>
                    </a:p>
                  </a:txBody>
                  <a:tcPr anchor="ctr"/>
                </a:tc>
                <a:tc>
                  <a:txBody>
                    <a:bodyPr/>
                    <a:lstStyle/>
                    <a:p>
                      <a:pPr algn="ctr"/>
                      <a:r>
                        <a:rPr lang="en-US" dirty="0"/>
                        <a:t>5.61 per 1,000</a:t>
                      </a:r>
                    </a:p>
                  </a:txBody>
                  <a:tcPr anchor="ctr"/>
                </a:tc>
                <a:tc>
                  <a:txBody>
                    <a:bodyPr/>
                    <a:lstStyle/>
                    <a:p>
                      <a:pPr algn="ctr"/>
                      <a:r>
                        <a:rPr lang="en-US" b="1" dirty="0"/>
                        <a:t>4</a:t>
                      </a:r>
                      <a:r>
                        <a:rPr lang="en-US" b="1" baseline="30000" dirty="0"/>
                        <a:t>th</a:t>
                      </a:r>
                      <a:endParaRPr lang="en-US" dirty="0"/>
                    </a:p>
                  </a:txBody>
                  <a:tcPr anchor="ctr">
                    <a:solidFill>
                      <a:srgbClr val="FF0000"/>
                    </a:solidFill>
                  </a:tcPr>
                </a:tc>
                <a:extLst>
                  <a:ext uri="{0D108BD9-81ED-4DB2-BD59-A6C34878D82A}">
                    <a16:rowId xmlns:a16="http://schemas.microsoft.com/office/drawing/2014/main" val="2363617656"/>
                  </a:ext>
                </a:extLst>
              </a:tr>
              <a:tr h="617814">
                <a:tc>
                  <a:txBody>
                    <a:bodyPr/>
                    <a:lstStyle/>
                    <a:p>
                      <a:r>
                        <a:rPr lang="en-US" dirty="0"/>
                        <a:t>Low Birth Weight</a:t>
                      </a:r>
                    </a:p>
                  </a:txBody>
                  <a:tcPr anchor="ctr"/>
                </a:tc>
                <a:tc>
                  <a:txBody>
                    <a:bodyPr/>
                    <a:lstStyle/>
                    <a:p>
                      <a:pPr algn="ctr"/>
                      <a:r>
                        <a:rPr lang="en-US" dirty="0"/>
                        <a:t>10.0%</a:t>
                      </a:r>
                    </a:p>
                  </a:txBody>
                  <a:tcPr anchor="ctr"/>
                </a:tc>
                <a:tc>
                  <a:txBody>
                    <a:bodyPr/>
                    <a:lstStyle/>
                    <a:p>
                      <a:pPr algn="ctr"/>
                      <a:r>
                        <a:rPr lang="en-US" dirty="0"/>
                        <a:t>8.6%</a:t>
                      </a:r>
                    </a:p>
                  </a:txBody>
                  <a:tcPr anchor="ctr"/>
                </a:tc>
                <a:tc>
                  <a:txBody>
                    <a:bodyPr/>
                    <a:lstStyle/>
                    <a:p>
                      <a:pPr algn="ctr"/>
                      <a:r>
                        <a:rPr lang="en-US" b="1" baseline="0" dirty="0"/>
                        <a:t>6</a:t>
                      </a:r>
                      <a:r>
                        <a:rPr lang="en-US" b="1" baseline="30000" dirty="0"/>
                        <a:t>th</a:t>
                      </a:r>
                      <a:endParaRPr lang="en-US" dirty="0"/>
                    </a:p>
                  </a:txBody>
                  <a:tcPr anchor="ctr">
                    <a:solidFill>
                      <a:srgbClr val="FFC000"/>
                    </a:solidFill>
                  </a:tcPr>
                </a:tc>
                <a:extLst>
                  <a:ext uri="{0D108BD9-81ED-4DB2-BD59-A6C34878D82A}">
                    <a16:rowId xmlns:a16="http://schemas.microsoft.com/office/drawing/2014/main" val="1388808297"/>
                  </a:ext>
                </a:extLst>
              </a:tr>
              <a:tr h="617814">
                <a:tc>
                  <a:txBody>
                    <a:bodyPr/>
                    <a:lstStyle/>
                    <a:p>
                      <a:r>
                        <a:rPr lang="en-US" dirty="0"/>
                        <a:t>Teen</a:t>
                      </a:r>
                      <a:r>
                        <a:rPr lang="en-US" baseline="0" dirty="0"/>
                        <a:t> Birth Rate </a:t>
                      </a:r>
                      <a:r>
                        <a:rPr lang="en-US" sz="1400" baseline="0" dirty="0"/>
                        <a:t>(Age 15-19)</a:t>
                      </a:r>
                      <a:endParaRPr lang="en-US" sz="1400" dirty="0"/>
                    </a:p>
                  </a:txBody>
                  <a:tcPr anchor="ctr"/>
                </a:tc>
                <a:tc>
                  <a:txBody>
                    <a:bodyPr/>
                    <a:lstStyle/>
                    <a:p>
                      <a:pPr algn="ctr"/>
                      <a:r>
                        <a:rPr lang="en-US" dirty="0"/>
                        <a:t>19.8 per 1,000</a:t>
                      </a:r>
                    </a:p>
                  </a:txBody>
                  <a:tcPr anchor="ctr"/>
                </a:tc>
                <a:tc>
                  <a:txBody>
                    <a:bodyPr/>
                    <a:lstStyle/>
                    <a:p>
                      <a:pPr algn="ctr"/>
                      <a:r>
                        <a:rPr lang="en-US" dirty="0"/>
                        <a:t>13.6 per 1,000</a:t>
                      </a:r>
                    </a:p>
                  </a:txBody>
                  <a:tcPr anchor="ctr"/>
                </a:tc>
                <a:tc>
                  <a:txBody>
                    <a:bodyPr/>
                    <a:lstStyle/>
                    <a:p>
                      <a:pPr algn="ctr"/>
                      <a:r>
                        <a:rPr lang="en-US" b="1" baseline="0" dirty="0"/>
                        <a:t>9</a:t>
                      </a:r>
                      <a:r>
                        <a:rPr lang="en-US" b="1" baseline="30000" dirty="0"/>
                        <a:t>th</a:t>
                      </a:r>
                      <a:endParaRPr lang="en-US" dirty="0"/>
                    </a:p>
                  </a:txBody>
                  <a:tcPr anchor="ctr">
                    <a:solidFill>
                      <a:srgbClr val="FFC000"/>
                    </a:solidFill>
                  </a:tcPr>
                </a:tc>
                <a:extLst>
                  <a:ext uri="{0D108BD9-81ED-4DB2-BD59-A6C34878D82A}">
                    <a16:rowId xmlns:a16="http://schemas.microsoft.com/office/drawing/2014/main" val="112331880"/>
                  </a:ext>
                </a:extLst>
              </a:tr>
              <a:tr h="617814">
                <a:tc>
                  <a:txBody>
                    <a:bodyPr/>
                    <a:lstStyle/>
                    <a:p>
                      <a:r>
                        <a:rPr lang="en-US" dirty="0"/>
                        <a:t>Cesarean Delivery</a:t>
                      </a:r>
                    </a:p>
                  </a:txBody>
                  <a:tcPr anchor="ctr"/>
                </a:tc>
                <a:tc>
                  <a:txBody>
                    <a:bodyPr/>
                    <a:lstStyle/>
                    <a:p>
                      <a:pPr algn="ctr"/>
                      <a:r>
                        <a:rPr lang="en-US" dirty="0"/>
                        <a:t>34.1%</a:t>
                      </a:r>
                    </a:p>
                  </a:txBody>
                  <a:tcPr anchor="ctr"/>
                </a:tc>
                <a:tc>
                  <a:txBody>
                    <a:bodyPr/>
                    <a:lstStyle/>
                    <a:p>
                      <a:pPr algn="ctr"/>
                      <a:r>
                        <a:rPr lang="en-US" dirty="0"/>
                        <a:t>32.1%</a:t>
                      </a:r>
                    </a:p>
                  </a:txBody>
                  <a:tcPr anchor="ctr"/>
                </a:tc>
                <a:tc>
                  <a:txBody>
                    <a:bodyPr/>
                    <a:lstStyle/>
                    <a:p>
                      <a:pPr algn="ctr"/>
                      <a:r>
                        <a:rPr lang="en-US" b="1" baseline="0" dirty="0"/>
                        <a:t>11</a:t>
                      </a:r>
                      <a:r>
                        <a:rPr lang="en-US" b="1" baseline="30000" dirty="0"/>
                        <a:t>th</a:t>
                      </a:r>
                      <a:endParaRPr lang="en-US" b="0" dirty="0"/>
                    </a:p>
                  </a:txBody>
                  <a:tcPr anchor="ctr">
                    <a:solidFill>
                      <a:srgbClr val="FFFF00"/>
                    </a:solidFill>
                  </a:tcPr>
                </a:tc>
                <a:extLst>
                  <a:ext uri="{0D108BD9-81ED-4DB2-BD59-A6C34878D82A}">
                    <a16:rowId xmlns:a16="http://schemas.microsoft.com/office/drawing/2014/main" val="10001"/>
                  </a:ext>
                </a:extLst>
              </a:tr>
              <a:tr h="617814">
                <a:tc>
                  <a:txBody>
                    <a:bodyPr/>
                    <a:lstStyle/>
                    <a:p>
                      <a:r>
                        <a:rPr lang="en-US" dirty="0"/>
                        <a:t>Very Low Birth</a:t>
                      </a:r>
                      <a:r>
                        <a:rPr lang="en-US" baseline="0" dirty="0"/>
                        <a:t> Weight</a:t>
                      </a:r>
                      <a:endParaRPr lang="en-US" dirty="0"/>
                    </a:p>
                  </a:txBody>
                  <a:tcPr anchor="ctr"/>
                </a:tc>
                <a:tc>
                  <a:txBody>
                    <a:bodyPr/>
                    <a:lstStyle/>
                    <a:p>
                      <a:pPr algn="ctr"/>
                      <a:r>
                        <a:rPr lang="en-US" dirty="0"/>
                        <a:t>1.4%</a:t>
                      </a:r>
                    </a:p>
                  </a:txBody>
                  <a:tcPr anchor="ctr"/>
                </a:tc>
                <a:tc>
                  <a:txBody>
                    <a:bodyPr/>
                    <a:lstStyle/>
                    <a:p>
                      <a:pPr algn="ctr"/>
                      <a:r>
                        <a:rPr lang="en-US" dirty="0"/>
                        <a:t>1.4%</a:t>
                      </a:r>
                    </a:p>
                  </a:txBody>
                  <a:tcPr anchor="ctr"/>
                </a:tc>
                <a:tc>
                  <a:txBody>
                    <a:bodyPr/>
                    <a:lstStyle/>
                    <a:p>
                      <a:pPr algn="ctr"/>
                      <a:r>
                        <a:rPr lang="en-US" b="1" baseline="0"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10004"/>
                  </a:ext>
                </a:extLst>
              </a:tr>
              <a:tr h="691111">
                <a:tc>
                  <a:txBody>
                    <a:bodyPr/>
                    <a:lstStyle/>
                    <a:p>
                      <a:r>
                        <a:rPr lang="en-US" sz="1800" dirty="0"/>
                        <a:t>Maternal Mortality</a:t>
                      </a:r>
                    </a:p>
                  </a:txBody>
                  <a:tcPr anchor="ctr"/>
                </a:tc>
                <a:tc>
                  <a:txBody>
                    <a:bodyPr/>
                    <a:lstStyle/>
                    <a:p>
                      <a:pPr algn="ctr"/>
                      <a:r>
                        <a:rPr lang="en-US" dirty="0"/>
                        <a:t>23.9 per 100,000</a:t>
                      </a:r>
                    </a:p>
                    <a:p>
                      <a:pPr algn="ctr"/>
                      <a:r>
                        <a:rPr lang="en-US" sz="1200" dirty="0"/>
                        <a:t>(2018-2022)</a:t>
                      </a:r>
                    </a:p>
                  </a:txBody>
                  <a:tcPr anchor="ctr"/>
                </a:tc>
                <a:tc>
                  <a:txBody>
                    <a:bodyPr/>
                    <a:lstStyle/>
                    <a:p>
                      <a:pPr algn="ctr"/>
                      <a:r>
                        <a:rPr lang="en-US" dirty="0"/>
                        <a:t>23.2 per 100,000</a:t>
                      </a:r>
                    </a:p>
                    <a:p>
                      <a:pPr algn="ctr"/>
                      <a:r>
                        <a:rPr lang="en-US" sz="1200" dirty="0"/>
                        <a:t>(2018-2022)</a:t>
                      </a:r>
                    </a:p>
                  </a:txBody>
                  <a:tcPr anchor="ctr"/>
                </a:tc>
                <a:tc>
                  <a:txBody>
                    <a:bodyPr/>
                    <a:lstStyle/>
                    <a:p>
                      <a:pPr algn="ctr"/>
                      <a:r>
                        <a:rPr lang="en-US" b="1" dirty="0"/>
                        <a:t>20</a:t>
                      </a:r>
                      <a:r>
                        <a:rPr lang="en-US" b="1" baseline="30000" dirty="0"/>
                        <a:t>th</a:t>
                      </a:r>
                      <a:endParaRPr lang="en-US" dirty="0"/>
                    </a:p>
                  </a:txBody>
                  <a:tcPr anchor="ctr">
                    <a:solidFill>
                      <a:schemeClr val="accent1">
                        <a:lumMod val="75000"/>
                      </a:schemeClr>
                    </a:solidFill>
                  </a:tcPr>
                </a:tc>
                <a:extLst>
                  <a:ext uri="{0D108BD9-81ED-4DB2-BD59-A6C34878D82A}">
                    <a16:rowId xmlns:a16="http://schemas.microsoft.com/office/drawing/2014/main" val="490140830"/>
                  </a:ext>
                </a:extLst>
              </a:tr>
            </a:tbl>
          </a:graphicData>
        </a:graphic>
      </p:graphicFrame>
      <p:sp>
        <p:nvSpPr>
          <p:cNvPr id="6" name="TextBox 5">
            <a:extLst>
              <a:ext uri="{FF2B5EF4-FFF2-40B4-BE49-F238E27FC236}">
                <a16:creationId xmlns:a16="http://schemas.microsoft.com/office/drawing/2014/main" id="{5F9C04F5-392B-EBCD-1220-CDA041C5EA3C}"/>
              </a:ext>
            </a:extLst>
          </p:cNvPr>
          <p:cNvSpPr txBox="1"/>
          <p:nvPr/>
        </p:nvSpPr>
        <p:spPr>
          <a:xfrm>
            <a:off x="246161" y="5733696"/>
            <a:ext cx="3661287" cy="430887"/>
          </a:xfrm>
          <a:prstGeom prst="rect">
            <a:avLst/>
          </a:prstGeom>
          <a:noFill/>
        </p:spPr>
        <p:txBody>
          <a:bodyPr wrap="square" rtlCol="0">
            <a:spAutoFit/>
          </a:bodyPr>
          <a:lstStyle/>
          <a:p>
            <a:r>
              <a:rPr lang="en-US" sz="1100" dirty="0"/>
              <a:t>Source: NCHS, National Vital Statistics System, October 2024</a:t>
            </a:r>
          </a:p>
          <a:p>
            <a:r>
              <a:rPr lang="en-US" sz="1100" dirty="0"/>
              <a:t>CDC Wonder, 2024</a:t>
            </a:r>
          </a:p>
        </p:txBody>
      </p:sp>
      <p:sp>
        <p:nvSpPr>
          <p:cNvPr id="7" name="Rectangle 6">
            <a:extLst>
              <a:ext uri="{FF2B5EF4-FFF2-40B4-BE49-F238E27FC236}">
                <a16:creationId xmlns:a16="http://schemas.microsoft.com/office/drawing/2014/main" id="{FF977DB4-A642-40B9-B964-393AA82BB5B4}"/>
              </a:ext>
            </a:extLst>
          </p:cNvPr>
          <p:cNvSpPr/>
          <p:nvPr/>
        </p:nvSpPr>
        <p:spPr>
          <a:xfrm>
            <a:off x="427512" y="4951668"/>
            <a:ext cx="8372104" cy="731519"/>
          </a:xfrm>
          <a:prstGeom prst="rect">
            <a:avLst/>
          </a:prstGeom>
          <a:no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6945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9B95-06B5-D47D-DDA0-9CE712D6B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DF1C4-C065-1013-C896-E7066F51AEC0}"/>
              </a:ext>
            </a:extLst>
          </p:cNvPr>
          <p:cNvSpPr>
            <a:spLocks noGrp="1"/>
          </p:cNvSpPr>
          <p:nvPr>
            <p:ph type="title"/>
          </p:nvPr>
        </p:nvSpPr>
        <p:spPr>
          <a:xfrm>
            <a:off x="457200" y="139888"/>
            <a:ext cx="8229600" cy="784141"/>
          </a:xfrm>
        </p:spPr>
        <p:txBody>
          <a:bodyPr>
            <a:normAutofit fontScale="90000"/>
          </a:bodyPr>
          <a:lstStyle/>
          <a:p>
            <a:pPr algn="ctr"/>
            <a:r>
              <a:rPr lang="en-US" sz="3600" dirty="0"/>
              <a:t>West Virginia Resident and West Virginia Occurrence Births 2013-2023</a:t>
            </a:r>
          </a:p>
        </p:txBody>
      </p:sp>
      <p:cxnSp>
        <p:nvCxnSpPr>
          <p:cNvPr id="10" name="Straight Connector 9">
            <a:extLst>
              <a:ext uri="{FF2B5EF4-FFF2-40B4-BE49-F238E27FC236}">
                <a16:creationId xmlns:a16="http://schemas.microsoft.com/office/drawing/2014/main" id="{41761BCB-59E3-01F0-99DB-8EE2FC420E49}"/>
              </a:ext>
            </a:extLst>
          </p:cNvPr>
          <p:cNvCxnSpPr>
            <a:cxnSpLocks/>
          </p:cNvCxnSpPr>
          <p:nvPr/>
        </p:nvCxnSpPr>
        <p:spPr>
          <a:xfrm>
            <a:off x="866274" y="5316665"/>
            <a:ext cx="236080" cy="0"/>
          </a:xfrm>
          <a:prstGeom prst="line">
            <a:avLst/>
          </a:prstGeom>
          <a:ln w="38100"/>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A1449F5E-34FD-A1A4-5FFD-507E783D889E}"/>
              </a:ext>
            </a:extLst>
          </p:cNvPr>
          <p:cNvGrpSpPr/>
          <p:nvPr/>
        </p:nvGrpSpPr>
        <p:grpSpPr>
          <a:xfrm>
            <a:off x="1013253" y="5178166"/>
            <a:ext cx="7673545" cy="276999"/>
            <a:chOff x="1013253" y="5263978"/>
            <a:chExt cx="7673545" cy="276999"/>
          </a:xfrm>
        </p:grpSpPr>
        <p:sp>
          <p:nvSpPr>
            <p:cNvPr id="6" name="TextBox 5">
              <a:extLst>
                <a:ext uri="{FF2B5EF4-FFF2-40B4-BE49-F238E27FC236}">
                  <a16:creationId xmlns:a16="http://schemas.microsoft.com/office/drawing/2014/main" id="{6FD3C1BD-3E19-17E0-96C8-B48D13BA4C69}"/>
                </a:ext>
              </a:extLst>
            </p:cNvPr>
            <p:cNvSpPr txBox="1"/>
            <p:nvPr/>
          </p:nvSpPr>
          <p:spPr>
            <a:xfrm>
              <a:off x="1013253" y="5263978"/>
              <a:ext cx="7673545" cy="276999"/>
            </a:xfrm>
            <a:prstGeom prst="rect">
              <a:avLst/>
            </a:prstGeom>
            <a:noFill/>
          </p:spPr>
          <p:txBody>
            <a:bodyPr wrap="square" rtlCol="0">
              <a:spAutoFit/>
            </a:bodyPr>
            <a:lstStyle/>
            <a:p>
              <a:r>
                <a:rPr lang="en-US" sz="1200" dirty="0"/>
                <a:t>Total Number of Births                In-state Resident                   Out-of-state Resident              WV resident births out of state</a:t>
              </a:r>
            </a:p>
          </p:txBody>
        </p:sp>
        <p:cxnSp>
          <p:nvCxnSpPr>
            <p:cNvPr id="12" name="Straight Connector 11">
              <a:extLst>
                <a:ext uri="{FF2B5EF4-FFF2-40B4-BE49-F238E27FC236}">
                  <a16:creationId xmlns:a16="http://schemas.microsoft.com/office/drawing/2014/main" id="{D198F16F-CD99-EF7A-02B7-16810DADCBB5}"/>
                </a:ext>
              </a:extLst>
            </p:cNvPr>
            <p:cNvCxnSpPr>
              <a:cxnSpLocks/>
            </p:cNvCxnSpPr>
            <p:nvPr/>
          </p:nvCxnSpPr>
          <p:spPr>
            <a:xfrm>
              <a:off x="2839670" y="5402477"/>
              <a:ext cx="153787" cy="0"/>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99A2236-4D00-2748-B100-9A35CA56CEA5}"/>
                </a:ext>
              </a:extLst>
            </p:cNvPr>
            <p:cNvCxnSpPr>
              <a:cxnSpLocks/>
            </p:cNvCxnSpPr>
            <p:nvPr/>
          </p:nvCxnSpPr>
          <p:spPr>
            <a:xfrm>
              <a:off x="4572000" y="5402477"/>
              <a:ext cx="135621" cy="0"/>
            </a:xfrm>
            <a:prstGeom prst="line">
              <a:avLst/>
            </a:prstGeom>
            <a:ln w="381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grpSp>
      <p:graphicFrame>
        <p:nvGraphicFramePr>
          <p:cNvPr id="3" name="Chart 2">
            <a:extLst>
              <a:ext uri="{FF2B5EF4-FFF2-40B4-BE49-F238E27FC236}">
                <a16:creationId xmlns:a16="http://schemas.microsoft.com/office/drawing/2014/main" id="{A433E60A-FDAD-89B3-CB15-FDC7E9473A96}"/>
              </a:ext>
            </a:extLst>
          </p:cNvPr>
          <p:cNvGraphicFramePr>
            <a:graphicFrameLocks/>
          </p:cNvGraphicFramePr>
          <p:nvPr>
            <p:extLst>
              <p:ext uri="{D42A27DB-BD31-4B8C-83A1-F6EECF244321}">
                <p14:modId xmlns:p14="http://schemas.microsoft.com/office/powerpoint/2010/main" val="2342412619"/>
              </p:ext>
            </p:extLst>
          </p:nvPr>
        </p:nvGraphicFramePr>
        <p:xfrm>
          <a:off x="457198" y="1062528"/>
          <a:ext cx="8229600" cy="4115638"/>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F02BD80E-7173-9349-6190-7B6180783030}"/>
              </a:ext>
            </a:extLst>
          </p:cNvPr>
          <p:cNvCxnSpPr>
            <a:cxnSpLocks/>
          </p:cNvCxnSpPr>
          <p:nvPr/>
        </p:nvCxnSpPr>
        <p:spPr>
          <a:xfrm>
            <a:off x="6360695" y="5316665"/>
            <a:ext cx="13562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FEDD8B7-F737-4DF9-1C70-F8A35DCADCF7}"/>
              </a:ext>
            </a:extLst>
          </p:cNvPr>
          <p:cNvSpPr txBox="1"/>
          <p:nvPr/>
        </p:nvSpPr>
        <p:spPr>
          <a:xfrm>
            <a:off x="128835" y="5680056"/>
            <a:ext cx="4721190" cy="2308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B292B"/>
                </a:solidFill>
                <a:effectLst/>
                <a:uLnTx/>
                <a:uFillTx/>
              </a:rPr>
              <a:t>Source: WV Health Statistics Center, Vital  Statistics System, October 2024</a:t>
            </a:r>
          </a:p>
        </p:txBody>
      </p:sp>
    </p:spTree>
    <p:extLst>
      <p:ext uri="{BB962C8B-B14F-4D97-AF65-F5344CB8AC3E}">
        <p14:creationId xmlns:p14="http://schemas.microsoft.com/office/powerpoint/2010/main" val="2448330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9DAB3-A004-9B9D-20B5-CDA130A73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D6521-0F4E-CCCF-C1D7-8DC9B1341BF1}"/>
              </a:ext>
            </a:extLst>
          </p:cNvPr>
          <p:cNvSpPr>
            <a:spLocks noGrp="1"/>
          </p:cNvSpPr>
          <p:nvPr>
            <p:ph type="title"/>
          </p:nvPr>
        </p:nvSpPr>
        <p:spPr>
          <a:xfrm>
            <a:off x="457200" y="274638"/>
            <a:ext cx="8229600" cy="745640"/>
          </a:xfrm>
        </p:spPr>
        <p:txBody>
          <a:bodyPr>
            <a:normAutofit fontScale="90000"/>
          </a:bodyPr>
          <a:lstStyle/>
          <a:p>
            <a:pPr algn="ctr"/>
            <a:r>
              <a:rPr lang="en-US" dirty="0"/>
              <a:t>WV Resident Maternal Mortality Causes, 2019-2023</a:t>
            </a:r>
          </a:p>
        </p:txBody>
      </p:sp>
      <p:graphicFrame>
        <p:nvGraphicFramePr>
          <p:cNvPr id="8" name="Chart 7">
            <a:extLst>
              <a:ext uri="{FF2B5EF4-FFF2-40B4-BE49-F238E27FC236}">
                <a16:creationId xmlns:a16="http://schemas.microsoft.com/office/drawing/2014/main" id="{8D5AD039-61F7-2C73-DE81-210B231E218E}"/>
              </a:ext>
            </a:extLst>
          </p:cNvPr>
          <p:cNvGraphicFramePr>
            <a:graphicFrameLocks/>
          </p:cNvGraphicFramePr>
          <p:nvPr>
            <p:extLst>
              <p:ext uri="{D42A27DB-BD31-4B8C-83A1-F6EECF244321}">
                <p14:modId xmlns:p14="http://schemas.microsoft.com/office/powerpoint/2010/main" val="149056742"/>
              </p:ext>
            </p:extLst>
          </p:nvPr>
        </p:nvGraphicFramePr>
        <p:xfrm>
          <a:off x="457198" y="1020278"/>
          <a:ext cx="8686801" cy="512063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2C446DA-F4A2-E5BB-806B-1E1092F812A5}"/>
              </a:ext>
            </a:extLst>
          </p:cNvPr>
          <p:cNvSpPr txBox="1"/>
          <p:nvPr/>
        </p:nvSpPr>
        <p:spPr>
          <a:xfrm>
            <a:off x="6266046" y="5641645"/>
            <a:ext cx="2271562" cy="461665"/>
          </a:xfrm>
          <a:prstGeom prst="rect">
            <a:avLst/>
          </a:prstGeom>
          <a:noFill/>
        </p:spPr>
        <p:txBody>
          <a:bodyPr wrap="square" rtlCol="0">
            <a:spAutoFit/>
          </a:bodyPr>
          <a:lstStyle/>
          <a:p>
            <a:r>
              <a:rPr lang="en-US" sz="2400" b="1" dirty="0"/>
              <a:t>Total</a:t>
            </a:r>
            <a:r>
              <a:rPr lang="en-US" dirty="0"/>
              <a:t>: </a:t>
            </a:r>
            <a:r>
              <a:rPr lang="en-US" sz="2400" b="1" dirty="0"/>
              <a:t>102</a:t>
            </a:r>
          </a:p>
        </p:txBody>
      </p:sp>
      <p:pic>
        <p:nvPicPr>
          <p:cNvPr id="3" name="chart">
            <a:extLst>
              <a:ext uri="{FF2B5EF4-FFF2-40B4-BE49-F238E27FC236}">
                <a16:creationId xmlns:a16="http://schemas.microsoft.com/office/drawing/2014/main" id="{55CF7016-47EA-7C17-31B9-C2375FC28A77}"/>
              </a:ext>
            </a:extLst>
          </p:cNvPr>
          <p:cNvPicPr>
            <a:picLocks noChangeAspect="1"/>
          </p:cNvPicPr>
          <p:nvPr/>
        </p:nvPicPr>
        <p:blipFill>
          <a:blip r:embed="rId4"/>
          <a:stretch>
            <a:fillRect/>
          </a:stretch>
        </p:blipFill>
        <p:spPr>
          <a:xfrm>
            <a:off x="213952" y="5872477"/>
            <a:ext cx="3584759" cy="249958"/>
          </a:xfrm>
          <a:prstGeom prst="rect">
            <a:avLst/>
          </a:prstGeom>
        </p:spPr>
      </p:pic>
    </p:spTree>
    <p:extLst>
      <p:ext uri="{BB962C8B-B14F-4D97-AF65-F5344CB8AC3E}">
        <p14:creationId xmlns:p14="http://schemas.microsoft.com/office/powerpoint/2010/main" val="1666826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C2DE8-81EE-4C6B-FF46-851CB449068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0F8D40-805D-E46B-A975-2D12F02D84C0}"/>
              </a:ext>
            </a:extLst>
          </p:cNvPr>
          <p:cNvPicPr>
            <a:picLocks noChangeAspect="1"/>
          </p:cNvPicPr>
          <p:nvPr/>
        </p:nvPicPr>
        <p:blipFill>
          <a:blip r:embed="rId3"/>
          <a:stretch>
            <a:fillRect/>
          </a:stretch>
        </p:blipFill>
        <p:spPr>
          <a:xfrm>
            <a:off x="870985" y="880878"/>
            <a:ext cx="7616869" cy="5096244"/>
          </a:xfrm>
          <a:prstGeom prst="rect">
            <a:avLst/>
          </a:prstGeom>
        </p:spPr>
      </p:pic>
      <p:sp>
        <p:nvSpPr>
          <p:cNvPr id="2" name="Title 1">
            <a:extLst>
              <a:ext uri="{FF2B5EF4-FFF2-40B4-BE49-F238E27FC236}">
                <a16:creationId xmlns:a16="http://schemas.microsoft.com/office/drawing/2014/main" id="{A24DCBEC-1B8A-1E45-17E1-649691F6AF3C}"/>
              </a:ext>
            </a:extLst>
          </p:cNvPr>
          <p:cNvSpPr>
            <a:spLocks noGrp="1"/>
          </p:cNvSpPr>
          <p:nvPr>
            <p:ph type="title"/>
          </p:nvPr>
        </p:nvSpPr>
        <p:spPr>
          <a:xfrm>
            <a:off x="190500" y="274638"/>
            <a:ext cx="8953500" cy="1143000"/>
          </a:xfrm>
        </p:spPr>
        <p:txBody>
          <a:bodyPr>
            <a:noAutofit/>
          </a:bodyPr>
          <a:lstStyle/>
          <a:p>
            <a:r>
              <a:rPr lang="en-US" sz="4000" dirty="0"/>
              <a:t>Maternal Mortality</a:t>
            </a:r>
            <a:r>
              <a:rPr lang="en-US" sz="2400" baseline="90000" dirty="0"/>
              <a:t>1</a:t>
            </a:r>
            <a:r>
              <a:rPr lang="en-US" sz="4000" dirty="0"/>
              <a:t> Rate 2018-2022</a:t>
            </a:r>
          </a:p>
        </p:txBody>
      </p:sp>
      <p:sp>
        <p:nvSpPr>
          <p:cNvPr id="6" name="TextBox 5">
            <a:extLst>
              <a:ext uri="{FF2B5EF4-FFF2-40B4-BE49-F238E27FC236}">
                <a16:creationId xmlns:a16="http://schemas.microsoft.com/office/drawing/2014/main" id="{8985998F-C937-D603-5CA2-37778570732B}"/>
              </a:ext>
            </a:extLst>
          </p:cNvPr>
          <p:cNvSpPr txBox="1"/>
          <p:nvPr/>
        </p:nvSpPr>
        <p:spPr>
          <a:xfrm>
            <a:off x="5057776" y="5453752"/>
            <a:ext cx="4200524" cy="692497"/>
          </a:xfrm>
          <a:prstGeom prst="rect">
            <a:avLst/>
          </a:prstGeom>
          <a:noFill/>
        </p:spPr>
        <p:txBody>
          <a:bodyPr wrap="square">
            <a:spAutoFit/>
          </a:bodyPr>
          <a:lstStyle/>
          <a:p>
            <a:r>
              <a:rPr lang="en-US" sz="1200" b="1" baseline="30000" dirty="0"/>
              <a:t>1</a:t>
            </a:r>
            <a:r>
              <a:rPr lang="en-US" sz="1200" dirty="0"/>
              <a:t>Mortality rate per 100,000 live births</a:t>
            </a:r>
          </a:p>
          <a:p>
            <a:r>
              <a:rPr lang="en-US" sz="900" dirty="0"/>
              <a:t>Source: KFF.org, National Vital Statistics System, </a:t>
            </a:r>
            <a:r>
              <a:rPr lang="en-US" sz="900" i="1" dirty="0"/>
              <a:t>Maternal deaths and mortality rates: Each state, the District of Columbia, United States, 2018‐2022, </a:t>
            </a:r>
            <a:r>
              <a:rPr lang="en-US" sz="900" dirty="0"/>
              <a:t>October 2024</a:t>
            </a:r>
          </a:p>
          <a:p>
            <a:r>
              <a:rPr lang="en-US" sz="900" dirty="0"/>
              <a:t>Data suppressed due to reliability and confidentiality restrictions. </a:t>
            </a:r>
          </a:p>
        </p:txBody>
      </p:sp>
    </p:spTree>
    <p:extLst>
      <p:ext uri="{BB962C8B-B14F-4D97-AF65-F5344CB8AC3E}">
        <p14:creationId xmlns:p14="http://schemas.microsoft.com/office/powerpoint/2010/main" val="2682602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2851-E217-53F1-0AFB-FF3FC807E19F}"/>
              </a:ext>
            </a:extLst>
          </p:cNvPr>
          <p:cNvSpPr>
            <a:spLocks noGrp="1"/>
          </p:cNvSpPr>
          <p:nvPr>
            <p:ph type="title"/>
          </p:nvPr>
        </p:nvSpPr>
        <p:spPr>
          <a:xfrm>
            <a:off x="457200" y="171768"/>
            <a:ext cx="8229600" cy="1143000"/>
          </a:xfrm>
        </p:spPr>
        <p:txBody>
          <a:bodyPr/>
          <a:lstStyle/>
          <a:p>
            <a:pPr algn="ctr"/>
            <a:r>
              <a:rPr lang="en-US" dirty="0"/>
              <a:t>Project WATCH Data, 2023</a:t>
            </a:r>
          </a:p>
        </p:txBody>
      </p:sp>
      <p:sp>
        <p:nvSpPr>
          <p:cNvPr id="3" name="Text Placeholder 2">
            <a:extLst>
              <a:ext uri="{FF2B5EF4-FFF2-40B4-BE49-F238E27FC236}">
                <a16:creationId xmlns:a16="http://schemas.microsoft.com/office/drawing/2014/main" id="{8EE9D365-2C68-7E55-9527-7A23D5801F4D}"/>
              </a:ext>
            </a:extLst>
          </p:cNvPr>
          <p:cNvSpPr>
            <a:spLocks noGrp="1"/>
          </p:cNvSpPr>
          <p:nvPr>
            <p:ph type="body" idx="1"/>
          </p:nvPr>
        </p:nvSpPr>
        <p:spPr>
          <a:xfrm>
            <a:off x="457200" y="1171701"/>
            <a:ext cx="4040188" cy="639762"/>
          </a:xfrm>
        </p:spPr>
        <p:txBody>
          <a:bodyPr>
            <a:normAutofit fontScale="92500"/>
          </a:bodyPr>
          <a:lstStyle/>
          <a:p>
            <a:r>
              <a:rPr lang="en-US" dirty="0"/>
              <a:t>Birth score by infant count</a:t>
            </a:r>
          </a:p>
        </p:txBody>
      </p:sp>
      <p:sp>
        <p:nvSpPr>
          <p:cNvPr id="5" name="Text Placeholder 4">
            <a:extLst>
              <a:ext uri="{FF2B5EF4-FFF2-40B4-BE49-F238E27FC236}">
                <a16:creationId xmlns:a16="http://schemas.microsoft.com/office/drawing/2014/main" id="{FD8F0358-60A6-2808-52C2-5CA640F75D40}"/>
              </a:ext>
            </a:extLst>
          </p:cNvPr>
          <p:cNvSpPr>
            <a:spLocks noGrp="1"/>
          </p:cNvSpPr>
          <p:nvPr>
            <p:ph type="body" sz="quarter" idx="3"/>
          </p:nvPr>
        </p:nvSpPr>
        <p:spPr>
          <a:xfrm>
            <a:off x="4645025" y="1097757"/>
            <a:ext cx="4041775" cy="639762"/>
          </a:xfrm>
        </p:spPr>
        <p:txBody>
          <a:bodyPr>
            <a:normAutofit fontScale="92500"/>
          </a:bodyPr>
          <a:lstStyle/>
          <a:p>
            <a:r>
              <a:rPr lang="en-US" dirty="0"/>
              <a:t>High birth score by infant race</a:t>
            </a:r>
          </a:p>
        </p:txBody>
      </p:sp>
      <p:graphicFrame>
        <p:nvGraphicFramePr>
          <p:cNvPr id="7" name="Content Placeholder 6">
            <a:extLst>
              <a:ext uri="{FF2B5EF4-FFF2-40B4-BE49-F238E27FC236}">
                <a16:creationId xmlns:a16="http://schemas.microsoft.com/office/drawing/2014/main" id="{262554FF-66BE-E170-8ECA-A082D17F8AA1}"/>
              </a:ext>
            </a:extLst>
          </p:cNvPr>
          <p:cNvGraphicFramePr>
            <a:graphicFrameLocks noGrp="1"/>
          </p:cNvGraphicFramePr>
          <p:nvPr>
            <p:ph sz="half" idx="2"/>
            <p:extLst>
              <p:ext uri="{D42A27DB-BD31-4B8C-83A1-F6EECF244321}">
                <p14:modId xmlns:p14="http://schemas.microsoft.com/office/powerpoint/2010/main" val="3734827501"/>
              </p:ext>
            </p:extLst>
          </p:nvPr>
        </p:nvGraphicFramePr>
        <p:xfrm>
          <a:off x="125128" y="1774491"/>
          <a:ext cx="4131628" cy="41387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a:extLst>
              <a:ext uri="{FF2B5EF4-FFF2-40B4-BE49-F238E27FC236}">
                <a16:creationId xmlns:a16="http://schemas.microsoft.com/office/drawing/2014/main" id="{6AA2182B-1051-45D7-E225-E2BBA039DAC6}"/>
              </a:ext>
            </a:extLst>
          </p:cNvPr>
          <p:cNvGraphicFramePr>
            <a:graphicFrameLocks noGrp="1"/>
          </p:cNvGraphicFramePr>
          <p:nvPr>
            <p:ph sz="quarter" idx="4"/>
            <p:extLst>
              <p:ext uri="{D42A27DB-BD31-4B8C-83A1-F6EECF244321}">
                <p14:modId xmlns:p14="http://schemas.microsoft.com/office/powerpoint/2010/main" val="387411060"/>
              </p:ext>
            </p:extLst>
          </p:nvPr>
        </p:nvGraphicFramePr>
        <p:xfrm>
          <a:off x="4167739" y="1737519"/>
          <a:ext cx="4519061" cy="421268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88F85166-23EE-D40D-D6DB-3337CDD55453}"/>
              </a:ext>
            </a:extLst>
          </p:cNvPr>
          <p:cNvSpPr txBox="1"/>
          <p:nvPr/>
        </p:nvSpPr>
        <p:spPr>
          <a:xfrm>
            <a:off x="421089" y="5913229"/>
            <a:ext cx="2637322" cy="230832"/>
          </a:xfrm>
          <a:prstGeom prst="rect">
            <a:avLst/>
          </a:prstGeom>
          <a:noFill/>
        </p:spPr>
        <p:txBody>
          <a:bodyPr wrap="square" rtlCol="0">
            <a:spAutoFit/>
          </a:bodyPr>
          <a:lstStyle/>
          <a:p>
            <a:r>
              <a:rPr lang="en-US" sz="900" dirty="0"/>
              <a:t>Source: Project WATCH, October 2024</a:t>
            </a:r>
          </a:p>
        </p:txBody>
      </p:sp>
    </p:spTree>
    <p:extLst>
      <p:ext uri="{BB962C8B-B14F-4D97-AF65-F5344CB8AC3E}">
        <p14:creationId xmlns:p14="http://schemas.microsoft.com/office/powerpoint/2010/main" val="1250735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730E-DA89-28D7-496D-E49C01F9E872}"/>
              </a:ext>
            </a:extLst>
          </p:cNvPr>
          <p:cNvSpPr>
            <a:spLocks noGrp="1"/>
          </p:cNvSpPr>
          <p:nvPr>
            <p:ph type="title"/>
          </p:nvPr>
        </p:nvSpPr>
        <p:spPr>
          <a:xfrm>
            <a:off x="4775970" y="726123"/>
            <a:ext cx="3910829" cy="1143000"/>
          </a:xfrm>
        </p:spPr>
        <p:txBody>
          <a:bodyPr>
            <a:normAutofit fontScale="90000"/>
          </a:bodyPr>
          <a:lstStyle/>
          <a:p>
            <a:r>
              <a:rPr lang="en-US" dirty="0"/>
              <a:t>West Virginia Birth Score Calculations</a:t>
            </a:r>
          </a:p>
        </p:txBody>
      </p:sp>
      <p:pic>
        <p:nvPicPr>
          <p:cNvPr id="3" name="Picture 2" descr="A table of information with text&#10;&#10;Description automatically generated with medium confidence">
            <a:extLst>
              <a:ext uri="{FF2B5EF4-FFF2-40B4-BE49-F238E27FC236}">
                <a16:creationId xmlns:a16="http://schemas.microsoft.com/office/drawing/2014/main" id="{9719214A-45BA-BB63-F4AC-FEE00B2768A1}"/>
              </a:ext>
            </a:extLst>
          </p:cNvPr>
          <p:cNvPicPr>
            <a:picLocks noChangeAspect="1"/>
          </p:cNvPicPr>
          <p:nvPr/>
        </p:nvPicPr>
        <p:blipFill>
          <a:blip r:embed="rId2"/>
          <a:srcRect r="17796"/>
          <a:stretch/>
        </p:blipFill>
        <p:spPr>
          <a:xfrm>
            <a:off x="598605" y="129941"/>
            <a:ext cx="3415130" cy="5943600"/>
          </a:xfrm>
          <a:prstGeom prst="rect">
            <a:avLst/>
          </a:prstGeom>
        </p:spPr>
      </p:pic>
    </p:spTree>
    <p:extLst>
      <p:ext uri="{BB962C8B-B14F-4D97-AF65-F5344CB8AC3E}">
        <p14:creationId xmlns:p14="http://schemas.microsoft.com/office/powerpoint/2010/main" val="2398734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5303-B7EC-3010-ECFC-8665B433C147}"/>
              </a:ext>
            </a:extLst>
          </p:cNvPr>
          <p:cNvSpPr>
            <a:spLocks noGrp="1"/>
          </p:cNvSpPr>
          <p:nvPr>
            <p:ph type="title"/>
          </p:nvPr>
        </p:nvSpPr>
        <p:spPr>
          <a:xfrm>
            <a:off x="152400" y="274638"/>
            <a:ext cx="8534400" cy="1143000"/>
          </a:xfrm>
        </p:spPr>
        <p:txBody>
          <a:bodyPr>
            <a:noAutofit/>
          </a:bodyPr>
          <a:lstStyle/>
          <a:p>
            <a:pPr algn="ctr"/>
            <a:r>
              <a:rPr lang="en-US" sz="3200" dirty="0"/>
              <a:t>WV Intrauterine Substance Exposure and Neonatal Abstinence Syndrome 2017-2023</a:t>
            </a:r>
          </a:p>
        </p:txBody>
      </p:sp>
      <p:graphicFrame>
        <p:nvGraphicFramePr>
          <p:cNvPr id="8" name="Content Placeholder 7">
            <a:extLst>
              <a:ext uri="{FF2B5EF4-FFF2-40B4-BE49-F238E27FC236}">
                <a16:creationId xmlns:a16="http://schemas.microsoft.com/office/drawing/2014/main" id="{F5B6E58B-AC23-0084-EB94-450F27DFF15E}"/>
              </a:ext>
            </a:extLst>
          </p:cNvPr>
          <p:cNvGraphicFramePr>
            <a:graphicFrameLocks noGrp="1"/>
          </p:cNvGraphicFramePr>
          <p:nvPr>
            <p:ph idx="1"/>
            <p:extLst>
              <p:ext uri="{D42A27DB-BD31-4B8C-83A1-F6EECF244321}">
                <p14:modId xmlns:p14="http://schemas.microsoft.com/office/powerpoint/2010/main" val="2018201914"/>
              </p:ext>
            </p:extLst>
          </p:nvPr>
        </p:nvGraphicFramePr>
        <p:xfrm>
          <a:off x="457200" y="1600200"/>
          <a:ext cx="8229600" cy="387531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59280401-A4F8-2110-A4FC-9A611CC09B28}"/>
              </a:ext>
            </a:extLst>
          </p:cNvPr>
          <p:cNvSpPr txBox="1"/>
          <p:nvPr/>
        </p:nvSpPr>
        <p:spPr>
          <a:xfrm rot="16200000">
            <a:off x="-527370" y="2512172"/>
            <a:ext cx="1774371" cy="276999"/>
          </a:xfrm>
          <a:prstGeom prst="rect">
            <a:avLst/>
          </a:prstGeom>
          <a:noFill/>
        </p:spPr>
        <p:txBody>
          <a:bodyPr wrap="square" rtlCol="0">
            <a:spAutoFit/>
          </a:bodyPr>
          <a:lstStyle/>
          <a:p>
            <a:r>
              <a:rPr lang="en-US" sz="1200" dirty="0">
                <a:solidFill>
                  <a:schemeClr val="tx1">
                    <a:lumMod val="50000"/>
                    <a:lumOff val="50000"/>
                  </a:schemeClr>
                </a:solidFill>
              </a:rPr>
              <a:t>Percentage (%)</a:t>
            </a:r>
          </a:p>
        </p:txBody>
      </p:sp>
      <p:sp>
        <p:nvSpPr>
          <p:cNvPr id="11" name="TextBox 10">
            <a:extLst>
              <a:ext uri="{FF2B5EF4-FFF2-40B4-BE49-F238E27FC236}">
                <a16:creationId xmlns:a16="http://schemas.microsoft.com/office/drawing/2014/main" id="{56120AFD-59B1-3F6A-86AC-03A4F8744FD8}"/>
              </a:ext>
            </a:extLst>
          </p:cNvPr>
          <p:cNvSpPr txBox="1"/>
          <p:nvPr/>
        </p:nvSpPr>
        <p:spPr>
          <a:xfrm>
            <a:off x="421089" y="5913229"/>
            <a:ext cx="2637322" cy="230832"/>
          </a:xfrm>
          <a:prstGeom prst="rect">
            <a:avLst/>
          </a:prstGeom>
          <a:noFill/>
        </p:spPr>
        <p:txBody>
          <a:bodyPr wrap="square" rtlCol="0">
            <a:spAutoFit/>
          </a:bodyPr>
          <a:lstStyle/>
          <a:p>
            <a:r>
              <a:rPr lang="en-US" sz="900" dirty="0"/>
              <a:t>Source: Project WATCH, October 2024</a:t>
            </a:r>
          </a:p>
        </p:txBody>
      </p:sp>
    </p:spTree>
    <p:extLst>
      <p:ext uri="{BB962C8B-B14F-4D97-AF65-F5344CB8AC3E}">
        <p14:creationId xmlns:p14="http://schemas.microsoft.com/office/powerpoint/2010/main" val="1012303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state of west virginia&#10;&#10;Description automatically generated">
            <a:extLst>
              <a:ext uri="{FF2B5EF4-FFF2-40B4-BE49-F238E27FC236}">
                <a16:creationId xmlns:a16="http://schemas.microsoft.com/office/drawing/2014/main" id="{191D5ACB-1B11-D3F0-3D1C-0C18107DE752}"/>
              </a:ext>
            </a:extLst>
          </p:cNvPr>
          <p:cNvPicPr>
            <a:picLocks noChangeAspect="1"/>
          </p:cNvPicPr>
          <p:nvPr/>
        </p:nvPicPr>
        <p:blipFill>
          <a:blip r:embed="rId3"/>
          <a:srcRect l="3451" r="7812"/>
          <a:stretch/>
        </p:blipFill>
        <p:spPr>
          <a:xfrm rot="525943">
            <a:off x="1025091" y="614764"/>
            <a:ext cx="7748337" cy="5474468"/>
          </a:xfrm>
          <a:prstGeom prst="ellipse">
            <a:avLst/>
          </a:prstGeom>
          <a:ln>
            <a:noFill/>
          </a:ln>
          <a:effectLst>
            <a:softEdge rad="112500"/>
          </a:effectLst>
        </p:spPr>
      </p:pic>
      <p:sp>
        <p:nvSpPr>
          <p:cNvPr id="2" name="Title 1">
            <a:extLst>
              <a:ext uri="{FF2B5EF4-FFF2-40B4-BE49-F238E27FC236}">
                <a16:creationId xmlns:a16="http://schemas.microsoft.com/office/drawing/2014/main" id="{9D0D605A-6ABB-C765-6857-ED5ADFC80A02}"/>
              </a:ext>
            </a:extLst>
          </p:cNvPr>
          <p:cNvSpPr>
            <a:spLocks noGrp="1"/>
          </p:cNvSpPr>
          <p:nvPr>
            <p:ph type="title"/>
          </p:nvPr>
        </p:nvSpPr>
        <p:spPr>
          <a:xfrm>
            <a:off x="370572" y="32753"/>
            <a:ext cx="8229600" cy="795020"/>
          </a:xfrm>
        </p:spPr>
        <p:txBody>
          <a:bodyPr>
            <a:normAutofit fontScale="90000"/>
          </a:bodyPr>
          <a:lstStyle/>
          <a:p>
            <a:pPr algn="ctr"/>
            <a:r>
              <a:rPr lang="en-US" sz="2800" dirty="0"/>
              <a:t>Smoking During Pregnancy, WV Resident Births by County, 2019-2023</a:t>
            </a:r>
          </a:p>
        </p:txBody>
      </p:sp>
      <p:grpSp>
        <p:nvGrpSpPr>
          <p:cNvPr id="5" name="Group 4">
            <a:extLst>
              <a:ext uri="{FF2B5EF4-FFF2-40B4-BE49-F238E27FC236}">
                <a16:creationId xmlns:a16="http://schemas.microsoft.com/office/drawing/2014/main" id="{06B3FF89-A9D4-8655-5A48-A14A3D17D7CC}"/>
              </a:ext>
            </a:extLst>
          </p:cNvPr>
          <p:cNvGrpSpPr/>
          <p:nvPr/>
        </p:nvGrpSpPr>
        <p:grpSpPr>
          <a:xfrm>
            <a:off x="7508963" y="4144045"/>
            <a:ext cx="1286262" cy="830997"/>
            <a:chOff x="7508963" y="3759503"/>
            <a:chExt cx="1286262" cy="830997"/>
          </a:xfrm>
        </p:grpSpPr>
        <p:sp>
          <p:nvSpPr>
            <p:cNvPr id="6" name="TextBox 5">
              <a:extLst>
                <a:ext uri="{FF2B5EF4-FFF2-40B4-BE49-F238E27FC236}">
                  <a16:creationId xmlns:a16="http://schemas.microsoft.com/office/drawing/2014/main" id="{C1546CB8-4F85-785C-B217-CBD913014FE6}"/>
                </a:ext>
              </a:extLst>
            </p:cNvPr>
            <p:cNvSpPr txBox="1"/>
            <p:nvPr/>
          </p:nvSpPr>
          <p:spPr>
            <a:xfrm>
              <a:off x="7599611" y="3759503"/>
              <a:ext cx="1195614" cy="830997"/>
            </a:xfrm>
            <a:prstGeom prst="rect">
              <a:avLst/>
            </a:prstGeom>
            <a:noFill/>
          </p:spPr>
          <p:txBody>
            <a:bodyPr wrap="square" rtlCol="0">
              <a:spAutoFit/>
            </a:bodyPr>
            <a:lstStyle/>
            <a:p>
              <a:r>
                <a:rPr lang="en-US" sz="1200" dirty="0"/>
                <a:t>9.5% - 16.0%</a:t>
              </a:r>
            </a:p>
            <a:p>
              <a:r>
                <a:rPr lang="en-US" sz="1200" dirty="0"/>
                <a:t>16.1% - 19.0%</a:t>
              </a:r>
            </a:p>
            <a:p>
              <a:r>
                <a:rPr lang="en-US" sz="1200" dirty="0"/>
                <a:t>19.3% - 23.0%</a:t>
              </a:r>
            </a:p>
            <a:p>
              <a:r>
                <a:rPr lang="en-US" sz="1200" dirty="0"/>
                <a:t>23.1% - 30.9%</a:t>
              </a:r>
            </a:p>
          </p:txBody>
        </p:sp>
        <p:sp>
          <p:nvSpPr>
            <p:cNvPr id="7" name="Rectangle 6">
              <a:extLst>
                <a:ext uri="{FF2B5EF4-FFF2-40B4-BE49-F238E27FC236}">
                  <a16:creationId xmlns:a16="http://schemas.microsoft.com/office/drawing/2014/main" id="{3E757ECB-582D-0F1D-605D-33E3FEF252BA}"/>
                </a:ext>
              </a:extLst>
            </p:cNvPr>
            <p:cNvSpPr/>
            <p:nvPr/>
          </p:nvSpPr>
          <p:spPr>
            <a:xfrm>
              <a:off x="7508963" y="4036585"/>
              <a:ext cx="77002" cy="107460"/>
            </a:xfrm>
            <a:prstGeom prst="rect">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8" name="Rectangle 7">
              <a:extLst>
                <a:ext uri="{FF2B5EF4-FFF2-40B4-BE49-F238E27FC236}">
                  <a16:creationId xmlns:a16="http://schemas.microsoft.com/office/drawing/2014/main" id="{AA1C46E2-4994-2C29-2A5F-A37DC7602378}"/>
                </a:ext>
              </a:extLst>
            </p:cNvPr>
            <p:cNvSpPr/>
            <p:nvPr/>
          </p:nvSpPr>
          <p:spPr>
            <a:xfrm>
              <a:off x="7508963" y="3850847"/>
              <a:ext cx="77002" cy="10746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9" name="Rectangle 8">
              <a:extLst>
                <a:ext uri="{FF2B5EF4-FFF2-40B4-BE49-F238E27FC236}">
                  <a16:creationId xmlns:a16="http://schemas.microsoft.com/office/drawing/2014/main" id="{605AF989-09E5-9733-9015-E6B32D9E06C7}"/>
                </a:ext>
              </a:extLst>
            </p:cNvPr>
            <p:cNvSpPr/>
            <p:nvPr/>
          </p:nvSpPr>
          <p:spPr>
            <a:xfrm>
              <a:off x="7508963" y="4222323"/>
              <a:ext cx="77002" cy="10746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grpSp>
      <p:sp>
        <p:nvSpPr>
          <p:cNvPr id="10" name="Rectangle 9">
            <a:extLst>
              <a:ext uri="{FF2B5EF4-FFF2-40B4-BE49-F238E27FC236}">
                <a16:creationId xmlns:a16="http://schemas.microsoft.com/office/drawing/2014/main" id="{0BBFB5BA-36F2-A42A-2D55-5DFF2531135C}"/>
              </a:ext>
            </a:extLst>
          </p:cNvPr>
          <p:cNvSpPr/>
          <p:nvPr/>
        </p:nvSpPr>
        <p:spPr>
          <a:xfrm>
            <a:off x="7515786" y="4792603"/>
            <a:ext cx="77002" cy="107460"/>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11" name="TextBox 10">
            <a:extLst>
              <a:ext uri="{FF2B5EF4-FFF2-40B4-BE49-F238E27FC236}">
                <a16:creationId xmlns:a16="http://schemas.microsoft.com/office/drawing/2014/main" id="{40BC69A8-D9CC-8517-E12E-04260B90CD1E}"/>
              </a:ext>
            </a:extLst>
          </p:cNvPr>
          <p:cNvSpPr txBox="1"/>
          <p:nvPr/>
        </p:nvSpPr>
        <p:spPr>
          <a:xfrm>
            <a:off x="62565" y="5450913"/>
            <a:ext cx="3253339" cy="507831"/>
          </a:xfrm>
          <a:prstGeom prst="rect">
            <a:avLst/>
          </a:prstGeom>
          <a:noFill/>
        </p:spPr>
        <p:txBody>
          <a:bodyPr wrap="square" rtlCol="0">
            <a:spAutoFit/>
          </a:bodyPr>
          <a:lstStyle/>
          <a:p>
            <a:r>
              <a:rPr lang="en-US" sz="900" dirty="0"/>
              <a:t>Note: Percents are calculated excluding unknowns. 2022 and 2023 data are cumulative. </a:t>
            </a:r>
          </a:p>
          <a:p>
            <a:r>
              <a:rPr lang="en-US" sz="900" dirty="0"/>
              <a:t>Source: WV Health Statistics Center, Vital Statistics System, 2024</a:t>
            </a:r>
          </a:p>
        </p:txBody>
      </p:sp>
    </p:spTree>
    <p:extLst>
      <p:ext uri="{BB962C8B-B14F-4D97-AF65-F5344CB8AC3E}">
        <p14:creationId xmlns:p14="http://schemas.microsoft.com/office/powerpoint/2010/main" val="2916089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97CB-AB2C-DB47-3FCC-8E3B896225CD}"/>
              </a:ext>
            </a:extLst>
          </p:cNvPr>
          <p:cNvSpPr>
            <a:spLocks noGrp="1"/>
          </p:cNvSpPr>
          <p:nvPr>
            <p:ph type="title"/>
          </p:nvPr>
        </p:nvSpPr>
        <p:spPr/>
        <p:txBody>
          <a:bodyPr>
            <a:normAutofit/>
          </a:bodyPr>
          <a:lstStyle/>
          <a:p>
            <a:pPr algn="ctr"/>
            <a:r>
              <a:rPr lang="en-US" sz="3200" dirty="0"/>
              <a:t>WV Resident Maternal Smoking and Vaping During Pregnancy, 2013-2023</a:t>
            </a:r>
          </a:p>
        </p:txBody>
      </p:sp>
      <p:graphicFrame>
        <p:nvGraphicFramePr>
          <p:cNvPr id="3" name="Chart 2">
            <a:extLst>
              <a:ext uri="{FF2B5EF4-FFF2-40B4-BE49-F238E27FC236}">
                <a16:creationId xmlns:a16="http://schemas.microsoft.com/office/drawing/2014/main" id="{D86DE4B1-BC60-C52E-DC5C-6E90AF7D26B3}"/>
              </a:ext>
            </a:extLst>
          </p:cNvPr>
          <p:cNvGraphicFramePr>
            <a:graphicFrameLocks/>
          </p:cNvGraphicFramePr>
          <p:nvPr>
            <p:extLst>
              <p:ext uri="{D42A27DB-BD31-4B8C-83A1-F6EECF244321}">
                <p14:modId xmlns:p14="http://schemas.microsoft.com/office/powerpoint/2010/main" val="2864478754"/>
              </p:ext>
            </p:extLst>
          </p:nvPr>
        </p:nvGraphicFramePr>
        <p:xfrm>
          <a:off x="673769" y="1222408"/>
          <a:ext cx="8114096" cy="429286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E16947D-623D-782D-ACFE-68183065F8A8}"/>
              </a:ext>
            </a:extLst>
          </p:cNvPr>
          <p:cNvSpPr txBox="1"/>
          <p:nvPr/>
        </p:nvSpPr>
        <p:spPr>
          <a:xfrm>
            <a:off x="288758" y="5515276"/>
            <a:ext cx="4283242" cy="507831"/>
          </a:xfrm>
          <a:prstGeom prst="rect">
            <a:avLst/>
          </a:prstGeom>
          <a:noFill/>
        </p:spPr>
        <p:txBody>
          <a:bodyPr wrap="square" rtlCol="0">
            <a:spAutoFit/>
          </a:bodyPr>
          <a:lstStyle/>
          <a:p>
            <a:pPr marL="0" algn="l" rtl="0" eaLnBrk="1" fontAlgn="ctr" latinLnBrk="0" hangingPunct="1">
              <a:spcBef>
                <a:spcPts val="0"/>
              </a:spcBef>
              <a:spcAft>
                <a:spcPts val="0"/>
              </a:spcAft>
            </a:pPr>
            <a:r>
              <a:rPr lang="en-US" sz="900" b="0" i="0" u="none" strike="noStrike" kern="1200" dirty="0">
                <a:solidFill>
                  <a:srgbClr val="2B292B"/>
                </a:solidFill>
                <a:effectLst/>
                <a:latin typeface="Calibri" panose="020F0502020204030204" pitchFamily="34" charset="0"/>
              </a:rPr>
              <a:t>Note: Percents are calculated excluding unknowns. Smoking and vaping are not mutually exclusive. Vaping had 2,342 unknown/missing responses. Source: WV Health Statistics Center, Vital Statistics System, October 2024</a:t>
            </a:r>
            <a:endParaRPr lang="en-US" sz="900" dirty="0"/>
          </a:p>
        </p:txBody>
      </p:sp>
    </p:spTree>
    <p:extLst>
      <p:ext uri="{BB962C8B-B14F-4D97-AF65-F5344CB8AC3E}">
        <p14:creationId xmlns:p14="http://schemas.microsoft.com/office/powerpoint/2010/main" val="4116196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5B30-5B00-BD71-9830-A50A6EFC09CF}"/>
              </a:ext>
            </a:extLst>
          </p:cNvPr>
          <p:cNvSpPr>
            <a:spLocks noGrp="1"/>
          </p:cNvSpPr>
          <p:nvPr>
            <p:ph type="title"/>
          </p:nvPr>
        </p:nvSpPr>
        <p:spPr>
          <a:xfrm>
            <a:off x="457200" y="72508"/>
            <a:ext cx="8229600" cy="1143000"/>
          </a:xfrm>
        </p:spPr>
        <p:txBody>
          <a:bodyPr>
            <a:normAutofit/>
          </a:bodyPr>
          <a:lstStyle/>
          <a:p>
            <a:pPr algn="ctr"/>
            <a:r>
              <a:rPr lang="en-US" sz="3200" dirty="0"/>
              <a:t>Premature and Maternal Smoking, WV Resident Births,2011-2023</a:t>
            </a:r>
          </a:p>
        </p:txBody>
      </p:sp>
      <p:sp>
        <p:nvSpPr>
          <p:cNvPr id="5" name="TextBox 4">
            <a:extLst>
              <a:ext uri="{FF2B5EF4-FFF2-40B4-BE49-F238E27FC236}">
                <a16:creationId xmlns:a16="http://schemas.microsoft.com/office/drawing/2014/main" id="{6B948D06-C14B-24A3-EB98-A70ACAFCBAC9}"/>
              </a:ext>
            </a:extLst>
          </p:cNvPr>
          <p:cNvSpPr txBox="1"/>
          <p:nvPr/>
        </p:nvSpPr>
        <p:spPr>
          <a:xfrm>
            <a:off x="-4814" y="5707781"/>
            <a:ext cx="4572000" cy="369332"/>
          </a:xfrm>
          <a:prstGeom prst="rect">
            <a:avLst/>
          </a:prstGeom>
          <a:noFill/>
        </p:spPr>
        <p:txBody>
          <a:bodyPr wrap="square" rtlCol="0">
            <a:spAutoFit/>
          </a:bodyPr>
          <a:lstStyle/>
          <a:p>
            <a:r>
              <a:rPr lang="en-US" sz="900" dirty="0"/>
              <a:t>Note: Percents are calculated excluding unknowns. 2022 and 2023 data are cumulative.</a:t>
            </a:r>
          </a:p>
          <a:p>
            <a:r>
              <a:rPr lang="en-US" sz="900" dirty="0"/>
              <a:t>Source: WV Health Statistics Center, Vital Statistics System, 2024</a:t>
            </a:r>
          </a:p>
        </p:txBody>
      </p:sp>
      <p:graphicFrame>
        <p:nvGraphicFramePr>
          <p:cNvPr id="6" name="Chart 5">
            <a:extLst>
              <a:ext uri="{FF2B5EF4-FFF2-40B4-BE49-F238E27FC236}">
                <a16:creationId xmlns:a16="http://schemas.microsoft.com/office/drawing/2014/main" id="{7DBA5A17-B79F-2770-2C84-FBFCA5D29709}"/>
              </a:ext>
            </a:extLst>
          </p:cNvPr>
          <p:cNvGraphicFramePr>
            <a:graphicFrameLocks/>
          </p:cNvGraphicFramePr>
          <p:nvPr>
            <p:extLst>
              <p:ext uri="{D42A27DB-BD31-4B8C-83A1-F6EECF244321}">
                <p14:modId xmlns:p14="http://schemas.microsoft.com/office/powerpoint/2010/main" val="802430726"/>
              </p:ext>
            </p:extLst>
          </p:nvPr>
        </p:nvGraphicFramePr>
        <p:xfrm>
          <a:off x="457200" y="1215507"/>
          <a:ext cx="8545285" cy="43797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1054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1FF3-F507-0D19-D090-704EA10FB692}"/>
              </a:ext>
            </a:extLst>
          </p:cNvPr>
          <p:cNvSpPr>
            <a:spLocks noGrp="1"/>
          </p:cNvSpPr>
          <p:nvPr>
            <p:ph type="title"/>
          </p:nvPr>
        </p:nvSpPr>
        <p:spPr>
          <a:xfrm>
            <a:off x="76200" y="0"/>
            <a:ext cx="9067800" cy="1143000"/>
          </a:xfrm>
        </p:spPr>
        <p:txBody>
          <a:bodyPr>
            <a:normAutofit fontScale="90000"/>
          </a:bodyPr>
          <a:lstStyle/>
          <a:p>
            <a:pPr algn="ctr"/>
            <a:r>
              <a:rPr lang="en-US" sz="4400" dirty="0"/>
              <a:t>WV vs US Smoking rates 2011-2023</a:t>
            </a:r>
            <a:endParaRPr lang="en-US" dirty="0"/>
          </a:p>
        </p:txBody>
      </p:sp>
      <p:graphicFrame>
        <p:nvGraphicFramePr>
          <p:cNvPr id="4" name="Chart 3">
            <a:extLst>
              <a:ext uri="{FF2B5EF4-FFF2-40B4-BE49-F238E27FC236}">
                <a16:creationId xmlns:a16="http://schemas.microsoft.com/office/drawing/2014/main" id="{29F3A6B2-7ED9-DBD4-19B2-FD86BCB4CA46}"/>
              </a:ext>
            </a:extLst>
          </p:cNvPr>
          <p:cNvGraphicFramePr>
            <a:graphicFrameLocks/>
          </p:cNvGraphicFramePr>
          <p:nvPr>
            <p:extLst>
              <p:ext uri="{D42A27DB-BD31-4B8C-83A1-F6EECF244321}">
                <p14:modId xmlns:p14="http://schemas.microsoft.com/office/powerpoint/2010/main" val="2710934379"/>
              </p:ext>
            </p:extLst>
          </p:nvPr>
        </p:nvGraphicFramePr>
        <p:xfrm>
          <a:off x="304801" y="1142999"/>
          <a:ext cx="8599714" cy="44631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3928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A1805-912D-67E8-95EC-3229BEFF54C5}"/>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420B2C1-0BE7-EFAC-0FD6-B73CF54A03EE}"/>
              </a:ext>
            </a:extLst>
          </p:cNvPr>
          <p:cNvGraphicFramePr>
            <a:graphicFrameLocks/>
          </p:cNvGraphicFramePr>
          <p:nvPr>
            <p:extLst>
              <p:ext uri="{D42A27DB-BD31-4B8C-83A1-F6EECF244321}">
                <p14:modId xmlns:p14="http://schemas.microsoft.com/office/powerpoint/2010/main" val="3312889721"/>
              </p:ext>
            </p:extLst>
          </p:nvPr>
        </p:nvGraphicFramePr>
        <p:xfrm>
          <a:off x="676020" y="1085832"/>
          <a:ext cx="7743698" cy="4550030"/>
        </p:xfrm>
        <a:graphic>
          <a:graphicData uri="http://schemas.openxmlformats.org/drawingml/2006/chart">
            <c:chart xmlns:c="http://schemas.openxmlformats.org/drawingml/2006/chart" xmlns:r="http://schemas.openxmlformats.org/officeDocument/2006/relationships" r:id="rId3"/>
          </a:graphicData>
        </a:graphic>
      </p:graphicFrame>
      <p:sp>
        <p:nvSpPr>
          <p:cNvPr id="6" name="object 2">
            <a:extLst>
              <a:ext uri="{FF2B5EF4-FFF2-40B4-BE49-F238E27FC236}">
                <a16:creationId xmlns:a16="http://schemas.microsoft.com/office/drawing/2014/main" id="{7C46232E-6CC7-F5C4-3A23-DE28E8A099BE}"/>
              </a:ext>
            </a:extLst>
          </p:cNvPr>
          <p:cNvSpPr txBox="1"/>
          <p:nvPr/>
        </p:nvSpPr>
        <p:spPr>
          <a:xfrm>
            <a:off x="991869" y="160829"/>
            <a:ext cx="7112000" cy="854122"/>
          </a:xfrm>
          <a:prstGeom prst="rect">
            <a:avLst/>
          </a:prstGeom>
        </p:spPr>
        <p:txBody>
          <a:bodyPr vert="horz" wrap="square" lIns="0" tIns="0" rIns="0" bIns="0" rtlCol="0">
            <a:noAutofit/>
          </a:bodyPr>
          <a:lstStyle/>
          <a:p>
            <a:pPr marL="12700" algn="ctr">
              <a:lnSpc>
                <a:spcPct val="100000"/>
              </a:lnSpc>
              <a:tabLst>
                <a:tab pos="1181100" algn="l"/>
                <a:tab pos="5321300" algn="l"/>
              </a:tabLst>
            </a:pPr>
            <a:r>
              <a:rPr lang="en-US" sz="2400" b="1" dirty="0">
                <a:solidFill>
                  <a:schemeClr val="tx2"/>
                </a:solidFill>
                <a:latin typeface="Myriad Pro"/>
                <a:cs typeface="Arial"/>
              </a:rPr>
              <a:t>Trimester Prenatal Care Began</a:t>
            </a:r>
          </a:p>
          <a:p>
            <a:pPr marL="12700" algn="ctr">
              <a:lnSpc>
                <a:spcPct val="100000"/>
              </a:lnSpc>
              <a:tabLst>
                <a:tab pos="1181100" algn="l"/>
                <a:tab pos="5321300" algn="l"/>
              </a:tabLst>
            </a:pPr>
            <a:r>
              <a:rPr lang="en-US" sz="2400" b="1" dirty="0">
                <a:solidFill>
                  <a:schemeClr val="tx2"/>
                </a:solidFill>
                <a:latin typeface="Myriad Pro"/>
                <a:cs typeface="Arial"/>
              </a:rPr>
              <a:t>West Virginia Resident Births, 2010-2023</a:t>
            </a:r>
            <a:endParaRPr sz="2400" b="1" dirty="0">
              <a:solidFill>
                <a:schemeClr val="tx2"/>
              </a:solidFill>
              <a:latin typeface="Myriad Pro"/>
              <a:cs typeface="Arial"/>
            </a:endParaRPr>
          </a:p>
        </p:txBody>
      </p:sp>
      <p:sp>
        <p:nvSpPr>
          <p:cNvPr id="10" name="TextBox 9">
            <a:extLst>
              <a:ext uri="{FF2B5EF4-FFF2-40B4-BE49-F238E27FC236}">
                <a16:creationId xmlns:a16="http://schemas.microsoft.com/office/drawing/2014/main" id="{49CCB479-2C3C-EF0B-D7B9-F062776251F9}"/>
              </a:ext>
            </a:extLst>
          </p:cNvPr>
          <p:cNvSpPr txBox="1"/>
          <p:nvPr/>
        </p:nvSpPr>
        <p:spPr>
          <a:xfrm>
            <a:off x="35294" y="5575938"/>
            <a:ext cx="441018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2B292B"/>
                </a:solidFill>
                <a:effectLst/>
                <a:uLnTx/>
                <a:uFillTx/>
                <a:latin typeface="Calibri"/>
                <a:ea typeface="+mn-ea"/>
                <a:cs typeface="+mn-cs"/>
              </a:rPr>
              <a:t>Source: WV Health Statistics Center, Vital Statistics System. </a:t>
            </a:r>
            <a:r>
              <a:rPr lang="en-US" sz="1100" kern="0" dirty="0">
                <a:solidFill>
                  <a:srgbClr val="2B292B"/>
                </a:solidFill>
                <a:latin typeface="Calibri"/>
              </a:rPr>
              <a:t>October, 2024</a:t>
            </a:r>
            <a:endParaRPr kumimoji="0" lang="en-US" sz="1100" b="0" i="0" u="none" strike="noStrike" kern="0" cap="none" spc="0" normalizeH="0" baseline="0" noProof="0" dirty="0">
              <a:ln>
                <a:noFill/>
              </a:ln>
              <a:solidFill>
                <a:srgbClr val="2B292B"/>
              </a:solidFill>
              <a:effectLst/>
              <a:uLnTx/>
              <a:uFillTx/>
              <a:latin typeface="Calibri"/>
              <a:ea typeface="+mn-ea"/>
              <a:cs typeface="+mn-cs"/>
            </a:endParaRPr>
          </a:p>
        </p:txBody>
      </p:sp>
      <p:sp>
        <p:nvSpPr>
          <p:cNvPr id="8" name="TextBox 7">
            <a:extLst>
              <a:ext uri="{FF2B5EF4-FFF2-40B4-BE49-F238E27FC236}">
                <a16:creationId xmlns:a16="http://schemas.microsoft.com/office/drawing/2014/main" id="{F49FC31D-0756-9A21-8B3F-8E78DE3A09FB}"/>
              </a:ext>
            </a:extLst>
          </p:cNvPr>
          <p:cNvSpPr txBox="1"/>
          <p:nvPr/>
        </p:nvSpPr>
        <p:spPr>
          <a:xfrm>
            <a:off x="8103869" y="903701"/>
            <a:ext cx="823814" cy="1477328"/>
          </a:xfrm>
          <a:prstGeom prst="rect">
            <a:avLst/>
          </a:prstGeom>
          <a:noFill/>
        </p:spPr>
        <p:txBody>
          <a:bodyPr wrap="square" rtlCol="0">
            <a:spAutoFit/>
          </a:bodyPr>
          <a:lstStyle/>
          <a:p>
            <a:r>
              <a:rPr lang="en-US" b="1" dirty="0"/>
              <a:t>1.9% 3.7%</a:t>
            </a:r>
          </a:p>
          <a:p>
            <a:r>
              <a:rPr lang="en-US" b="1" dirty="0"/>
              <a:t>12.8%</a:t>
            </a:r>
          </a:p>
          <a:p>
            <a:endParaRPr lang="en-US" b="1" dirty="0"/>
          </a:p>
          <a:p>
            <a:r>
              <a:rPr lang="en-US" b="1" dirty="0"/>
              <a:t>81.6%</a:t>
            </a:r>
          </a:p>
        </p:txBody>
      </p:sp>
      <p:sp>
        <p:nvSpPr>
          <p:cNvPr id="9" name="TextBox 8">
            <a:extLst>
              <a:ext uri="{FF2B5EF4-FFF2-40B4-BE49-F238E27FC236}">
                <a16:creationId xmlns:a16="http://schemas.microsoft.com/office/drawing/2014/main" id="{847AE337-59F1-DFB2-C8A9-5FE7E9B15382}"/>
              </a:ext>
            </a:extLst>
          </p:cNvPr>
          <p:cNvSpPr txBox="1"/>
          <p:nvPr/>
        </p:nvSpPr>
        <p:spPr>
          <a:xfrm>
            <a:off x="1097385" y="903701"/>
            <a:ext cx="1143000" cy="1477328"/>
          </a:xfrm>
          <a:prstGeom prst="rect">
            <a:avLst/>
          </a:prstGeom>
          <a:noFill/>
        </p:spPr>
        <p:txBody>
          <a:bodyPr wrap="square" rtlCol="0">
            <a:spAutoFit/>
          </a:bodyPr>
          <a:lstStyle/>
          <a:p>
            <a:r>
              <a:rPr lang="en-US" b="1" dirty="0"/>
              <a:t>0.6%</a:t>
            </a:r>
          </a:p>
          <a:p>
            <a:r>
              <a:rPr lang="en-US" b="1" dirty="0"/>
              <a:t>2.8%</a:t>
            </a:r>
          </a:p>
          <a:p>
            <a:r>
              <a:rPr lang="en-US" b="1" dirty="0"/>
              <a:t>13.5%</a:t>
            </a:r>
          </a:p>
          <a:p>
            <a:endParaRPr lang="en-US" b="1" dirty="0"/>
          </a:p>
          <a:p>
            <a:r>
              <a:rPr lang="en-US" b="1" dirty="0"/>
              <a:t>83.1%</a:t>
            </a:r>
          </a:p>
        </p:txBody>
      </p:sp>
      <p:sp>
        <p:nvSpPr>
          <p:cNvPr id="3" name="TextBox 2">
            <a:extLst>
              <a:ext uri="{FF2B5EF4-FFF2-40B4-BE49-F238E27FC236}">
                <a16:creationId xmlns:a16="http://schemas.microsoft.com/office/drawing/2014/main" id="{48439B90-9868-1311-984D-342B1C72C262}"/>
              </a:ext>
            </a:extLst>
          </p:cNvPr>
          <p:cNvSpPr txBox="1"/>
          <p:nvPr/>
        </p:nvSpPr>
        <p:spPr>
          <a:xfrm>
            <a:off x="4160093" y="869671"/>
            <a:ext cx="823814" cy="2698175"/>
          </a:xfrm>
          <a:prstGeom prst="rect">
            <a:avLst/>
          </a:prstGeom>
          <a:noFill/>
        </p:spPr>
        <p:txBody>
          <a:bodyPr wrap="square" rtlCol="0">
            <a:spAutoFit/>
          </a:bodyPr>
          <a:lstStyle/>
          <a:p>
            <a:r>
              <a:rPr lang="en-US" sz="2000" b="1" dirty="0"/>
              <a:t>None</a:t>
            </a:r>
          </a:p>
          <a:p>
            <a:r>
              <a:rPr lang="en-US" b="1" dirty="0"/>
              <a:t>3</a:t>
            </a:r>
            <a:r>
              <a:rPr lang="en-US" b="1" baseline="30000" dirty="0"/>
              <a:t>rd</a:t>
            </a:r>
            <a:endParaRPr lang="en-US" b="1" dirty="0"/>
          </a:p>
          <a:p>
            <a:r>
              <a:rPr lang="en-US" sz="2400" b="1" dirty="0"/>
              <a:t>2</a:t>
            </a:r>
            <a:r>
              <a:rPr lang="en-US" sz="2400" b="1" baseline="30000" dirty="0"/>
              <a:t>nd</a:t>
            </a:r>
          </a:p>
          <a:p>
            <a:endParaRPr lang="en-US" sz="2000" b="1" baseline="30000" dirty="0"/>
          </a:p>
          <a:p>
            <a:endParaRPr lang="en-US" sz="2000" b="1" baseline="30000" dirty="0"/>
          </a:p>
          <a:p>
            <a:endParaRPr lang="en-US" sz="2000" b="1" baseline="30000" dirty="0"/>
          </a:p>
          <a:p>
            <a:endParaRPr lang="en-US" sz="2000" b="1" baseline="30000" dirty="0"/>
          </a:p>
          <a:p>
            <a:endParaRPr lang="en-US" sz="2000" b="1" dirty="0"/>
          </a:p>
          <a:p>
            <a:r>
              <a:rPr lang="en-US" sz="3200" b="1" dirty="0"/>
              <a:t>1st</a:t>
            </a:r>
          </a:p>
        </p:txBody>
      </p:sp>
      <p:sp>
        <p:nvSpPr>
          <p:cNvPr id="4" name="Oval 3">
            <a:extLst>
              <a:ext uri="{FF2B5EF4-FFF2-40B4-BE49-F238E27FC236}">
                <a16:creationId xmlns:a16="http://schemas.microsoft.com/office/drawing/2014/main" id="{A7FC4F48-1093-5E61-BB6B-904E9E2C95D6}"/>
              </a:ext>
            </a:extLst>
          </p:cNvPr>
          <p:cNvSpPr/>
          <p:nvPr/>
        </p:nvSpPr>
        <p:spPr>
          <a:xfrm>
            <a:off x="3426594" y="2050181"/>
            <a:ext cx="48126" cy="45719"/>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C6CBF49-F886-B499-E7D8-369940A2A111}"/>
              </a:ext>
            </a:extLst>
          </p:cNvPr>
          <p:cNvSpPr txBox="1"/>
          <p:nvPr/>
        </p:nvSpPr>
        <p:spPr>
          <a:xfrm>
            <a:off x="3111457" y="2057813"/>
            <a:ext cx="919464" cy="369332"/>
          </a:xfrm>
          <a:prstGeom prst="rect">
            <a:avLst/>
          </a:prstGeom>
          <a:noFill/>
        </p:spPr>
        <p:txBody>
          <a:bodyPr wrap="square" rtlCol="0">
            <a:spAutoFit/>
          </a:bodyPr>
          <a:lstStyle/>
          <a:p>
            <a:r>
              <a:rPr lang="en-US" b="1" dirty="0"/>
              <a:t>77.2%</a:t>
            </a:r>
          </a:p>
        </p:txBody>
      </p:sp>
    </p:spTree>
    <p:extLst>
      <p:ext uri="{BB962C8B-B14F-4D97-AF65-F5344CB8AC3E}">
        <p14:creationId xmlns:p14="http://schemas.microsoft.com/office/powerpoint/2010/main" val="2949312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DD1B9FA-09D1-6D1D-64A4-71BF68CDE8CE}"/>
              </a:ext>
            </a:extLst>
          </p:cNvPr>
          <p:cNvSpPr txBox="1"/>
          <p:nvPr/>
        </p:nvSpPr>
        <p:spPr>
          <a:xfrm>
            <a:off x="4092863" y="4804567"/>
            <a:ext cx="2549966" cy="584775"/>
          </a:xfrm>
          <a:prstGeom prst="rect">
            <a:avLst/>
          </a:prstGeom>
          <a:solidFill>
            <a:schemeClr val="bg1"/>
          </a:solidFill>
        </p:spPr>
        <p:txBody>
          <a:bodyPr wrap="square" rtlCol="0">
            <a:spAutoFit/>
          </a:bodyPr>
          <a:lstStyle/>
          <a:p>
            <a:r>
              <a:rPr lang="en-US" sz="1600" dirty="0"/>
              <a:t>Out-of-state residents</a:t>
            </a:r>
          </a:p>
          <a:p>
            <a:r>
              <a:rPr lang="en-US" sz="1600" dirty="0"/>
              <a:t>In-state residents</a:t>
            </a:r>
          </a:p>
        </p:txBody>
      </p:sp>
      <p:sp>
        <p:nvSpPr>
          <p:cNvPr id="2" name="Title 1">
            <a:extLst>
              <a:ext uri="{FF2B5EF4-FFF2-40B4-BE49-F238E27FC236}">
                <a16:creationId xmlns:a16="http://schemas.microsoft.com/office/drawing/2014/main" id="{11F748EA-9B33-19DB-FA02-F8353D9FD5B9}"/>
              </a:ext>
            </a:extLst>
          </p:cNvPr>
          <p:cNvSpPr>
            <a:spLocks noGrp="1"/>
          </p:cNvSpPr>
          <p:nvPr>
            <p:ph type="title"/>
          </p:nvPr>
        </p:nvSpPr>
        <p:spPr/>
        <p:txBody>
          <a:bodyPr>
            <a:normAutofit fontScale="90000"/>
          </a:bodyPr>
          <a:lstStyle/>
          <a:p>
            <a:pPr algn="ctr"/>
            <a:r>
              <a:rPr lang="en-US" dirty="0"/>
              <a:t>West Virginia Occurrence Births 2013 vs 2023</a:t>
            </a:r>
          </a:p>
        </p:txBody>
      </p:sp>
      <p:sp>
        <p:nvSpPr>
          <p:cNvPr id="3" name="Text Placeholder 2">
            <a:extLst>
              <a:ext uri="{FF2B5EF4-FFF2-40B4-BE49-F238E27FC236}">
                <a16:creationId xmlns:a16="http://schemas.microsoft.com/office/drawing/2014/main" id="{C9C4A4B9-09BA-CBD2-E05B-0AE67E7B385A}"/>
              </a:ext>
            </a:extLst>
          </p:cNvPr>
          <p:cNvSpPr>
            <a:spLocks noGrp="1"/>
          </p:cNvSpPr>
          <p:nvPr>
            <p:ph type="body" idx="1"/>
          </p:nvPr>
        </p:nvSpPr>
        <p:spPr/>
        <p:txBody>
          <a:bodyPr/>
          <a:lstStyle/>
          <a:p>
            <a:r>
              <a:rPr lang="en-US" dirty="0"/>
              <a:t>2013</a:t>
            </a:r>
          </a:p>
        </p:txBody>
      </p:sp>
      <p:sp>
        <p:nvSpPr>
          <p:cNvPr id="5" name="Text Placeholder 4">
            <a:extLst>
              <a:ext uri="{FF2B5EF4-FFF2-40B4-BE49-F238E27FC236}">
                <a16:creationId xmlns:a16="http://schemas.microsoft.com/office/drawing/2014/main" id="{E3EED978-6C2B-3F46-3CC3-A0E071DFBCD6}"/>
              </a:ext>
            </a:extLst>
          </p:cNvPr>
          <p:cNvSpPr>
            <a:spLocks noGrp="1"/>
          </p:cNvSpPr>
          <p:nvPr>
            <p:ph type="body" sz="quarter" idx="3"/>
          </p:nvPr>
        </p:nvSpPr>
        <p:spPr/>
        <p:txBody>
          <a:bodyPr/>
          <a:lstStyle/>
          <a:p>
            <a:r>
              <a:rPr lang="en-US" dirty="0"/>
              <a:t>2023</a:t>
            </a:r>
          </a:p>
        </p:txBody>
      </p:sp>
      <p:graphicFrame>
        <p:nvGraphicFramePr>
          <p:cNvPr id="7" name="Content Placeholder 6">
            <a:extLst>
              <a:ext uri="{FF2B5EF4-FFF2-40B4-BE49-F238E27FC236}">
                <a16:creationId xmlns:a16="http://schemas.microsoft.com/office/drawing/2014/main" id="{8155D38F-451A-FE3C-C231-FF92DD815A32}"/>
              </a:ext>
            </a:extLst>
          </p:cNvPr>
          <p:cNvGraphicFramePr>
            <a:graphicFrameLocks noGrp="1"/>
          </p:cNvGraphicFramePr>
          <p:nvPr>
            <p:ph sz="half" idx="2"/>
            <p:extLst>
              <p:ext uri="{D42A27DB-BD31-4B8C-83A1-F6EECF244321}">
                <p14:modId xmlns:p14="http://schemas.microsoft.com/office/powerpoint/2010/main" val="1333058835"/>
              </p:ext>
            </p:extLst>
          </p:nvPr>
        </p:nvGraphicFramePr>
        <p:xfrm>
          <a:off x="188239" y="5661216"/>
          <a:ext cx="4040188" cy="3744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a:extLst>
              <a:ext uri="{FF2B5EF4-FFF2-40B4-BE49-F238E27FC236}">
                <a16:creationId xmlns:a16="http://schemas.microsoft.com/office/drawing/2014/main" id="{224CAAD0-CED2-5019-A66C-99FFC9DAE09C}"/>
              </a:ext>
            </a:extLst>
          </p:cNvPr>
          <p:cNvGraphicFramePr>
            <a:graphicFrameLocks noGrp="1"/>
          </p:cNvGraphicFramePr>
          <p:nvPr>
            <p:ph sz="quarter" idx="4"/>
            <p:extLst>
              <p:ext uri="{D42A27DB-BD31-4B8C-83A1-F6EECF244321}">
                <p14:modId xmlns:p14="http://schemas.microsoft.com/office/powerpoint/2010/main" val="3412908097"/>
              </p:ext>
            </p:extLst>
          </p:nvPr>
        </p:nvGraphicFramePr>
        <p:xfrm>
          <a:off x="5028481" y="1363270"/>
          <a:ext cx="4299742" cy="41314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F435E77A-08BD-05D8-15D5-AD765F41C291}"/>
              </a:ext>
            </a:extLst>
          </p:cNvPr>
          <p:cNvGraphicFramePr>
            <a:graphicFrameLocks/>
          </p:cNvGraphicFramePr>
          <p:nvPr>
            <p:extLst>
              <p:ext uri="{D42A27DB-BD31-4B8C-83A1-F6EECF244321}">
                <p14:modId xmlns:p14="http://schemas.microsoft.com/office/powerpoint/2010/main" val="838617656"/>
              </p:ext>
            </p:extLst>
          </p:nvPr>
        </p:nvGraphicFramePr>
        <p:xfrm>
          <a:off x="265472" y="1417638"/>
          <a:ext cx="4571281" cy="4013986"/>
        </p:xfrm>
        <a:graphic>
          <a:graphicData uri="http://schemas.openxmlformats.org/drawingml/2006/chart">
            <c:chart xmlns:c="http://schemas.openxmlformats.org/drawingml/2006/chart" xmlns:r="http://schemas.openxmlformats.org/officeDocument/2006/relationships" r:id="rId5"/>
          </a:graphicData>
        </a:graphic>
      </p:graphicFrame>
      <p:sp>
        <p:nvSpPr>
          <p:cNvPr id="17" name="Rectangle 16">
            <a:extLst>
              <a:ext uri="{FF2B5EF4-FFF2-40B4-BE49-F238E27FC236}">
                <a16:creationId xmlns:a16="http://schemas.microsoft.com/office/drawing/2014/main" id="{F3B57B7F-16EC-563F-1483-254C118858C3}"/>
              </a:ext>
            </a:extLst>
          </p:cNvPr>
          <p:cNvSpPr/>
          <p:nvPr/>
        </p:nvSpPr>
        <p:spPr>
          <a:xfrm>
            <a:off x="3871592" y="5158177"/>
            <a:ext cx="147637" cy="140053"/>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AED0BA-715A-D24F-9838-C3F2229C1310}"/>
              </a:ext>
            </a:extLst>
          </p:cNvPr>
          <p:cNvSpPr/>
          <p:nvPr/>
        </p:nvSpPr>
        <p:spPr>
          <a:xfrm>
            <a:off x="3871592" y="4899804"/>
            <a:ext cx="147637" cy="140053"/>
          </a:xfrm>
          <a:prstGeom prst="rect">
            <a:avLst/>
          </a:prstGeom>
          <a:solidFill>
            <a:schemeClr val="accent3">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735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9586-8E69-E94E-D157-45CAED71FA0C}"/>
              </a:ext>
            </a:extLst>
          </p:cNvPr>
          <p:cNvSpPr>
            <a:spLocks noGrp="1"/>
          </p:cNvSpPr>
          <p:nvPr>
            <p:ph type="title"/>
          </p:nvPr>
        </p:nvSpPr>
        <p:spPr>
          <a:xfrm>
            <a:off x="745957" y="96889"/>
            <a:ext cx="8229600" cy="1143000"/>
          </a:xfrm>
        </p:spPr>
        <p:txBody>
          <a:bodyPr>
            <a:normAutofit/>
          </a:bodyPr>
          <a:lstStyle/>
          <a:p>
            <a:r>
              <a:rPr lang="en-US" sz="3200" dirty="0"/>
              <a:t>Selected Births Data by Mother's Race/Ethnicity, WV Residents, 2023</a:t>
            </a:r>
          </a:p>
        </p:txBody>
      </p:sp>
      <p:graphicFrame>
        <p:nvGraphicFramePr>
          <p:cNvPr id="4" name="Chart 3">
            <a:extLst>
              <a:ext uri="{FF2B5EF4-FFF2-40B4-BE49-F238E27FC236}">
                <a16:creationId xmlns:a16="http://schemas.microsoft.com/office/drawing/2014/main" id="{BF3B7E1C-BD5A-4014-C003-8725ACA76173}"/>
              </a:ext>
            </a:extLst>
          </p:cNvPr>
          <p:cNvGraphicFramePr>
            <a:graphicFrameLocks/>
          </p:cNvGraphicFramePr>
          <p:nvPr>
            <p:extLst>
              <p:ext uri="{D42A27DB-BD31-4B8C-83A1-F6EECF244321}">
                <p14:modId xmlns:p14="http://schemas.microsoft.com/office/powerpoint/2010/main" val="914783752"/>
              </p:ext>
            </p:extLst>
          </p:nvPr>
        </p:nvGraphicFramePr>
        <p:xfrm>
          <a:off x="433137" y="1145407"/>
          <a:ext cx="8441355" cy="4552750"/>
        </p:xfrm>
        <a:graphic>
          <a:graphicData uri="http://schemas.openxmlformats.org/drawingml/2006/chart">
            <c:chart xmlns:c="http://schemas.openxmlformats.org/drawingml/2006/chart" xmlns:r="http://schemas.openxmlformats.org/officeDocument/2006/relationships" r:id="rId3"/>
          </a:graphicData>
        </a:graphic>
      </p:graphicFrame>
      <p:pic>
        <p:nvPicPr>
          <p:cNvPr id="6" name="chart">
            <a:extLst>
              <a:ext uri="{FF2B5EF4-FFF2-40B4-BE49-F238E27FC236}">
                <a16:creationId xmlns:a16="http://schemas.microsoft.com/office/drawing/2014/main" id="{0236ED64-3954-863C-8943-E593DFA0B702}"/>
              </a:ext>
            </a:extLst>
          </p:cNvPr>
          <p:cNvPicPr>
            <a:picLocks noChangeAspect="1"/>
          </p:cNvPicPr>
          <p:nvPr/>
        </p:nvPicPr>
        <p:blipFill>
          <a:blip r:embed="rId4"/>
          <a:stretch>
            <a:fillRect/>
          </a:stretch>
        </p:blipFill>
        <p:spPr>
          <a:xfrm>
            <a:off x="315552" y="5724774"/>
            <a:ext cx="3584759" cy="249958"/>
          </a:xfrm>
          <a:prstGeom prst="rect">
            <a:avLst/>
          </a:prstGeom>
        </p:spPr>
      </p:pic>
    </p:spTree>
    <p:extLst>
      <p:ext uri="{BB962C8B-B14F-4D97-AF65-F5344CB8AC3E}">
        <p14:creationId xmlns:p14="http://schemas.microsoft.com/office/powerpoint/2010/main" val="3215949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5323F-2826-27FC-32E0-809A4E2B5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F6242-F85D-8853-0C94-B4FD9E661213}"/>
              </a:ext>
            </a:extLst>
          </p:cNvPr>
          <p:cNvSpPr>
            <a:spLocks noGrp="1"/>
          </p:cNvSpPr>
          <p:nvPr>
            <p:ph type="title"/>
          </p:nvPr>
        </p:nvSpPr>
        <p:spPr>
          <a:xfrm>
            <a:off x="457200" y="98660"/>
            <a:ext cx="8229600" cy="1143000"/>
          </a:xfrm>
        </p:spPr>
        <p:txBody>
          <a:bodyPr>
            <a:normAutofit/>
          </a:bodyPr>
          <a:lstStyle/>
          <a:p>
            <a:r>
              <a:rPr lang="en-US" sz="2800" dirty="0"/>
              <a:t>Trimester Prenatal Care Began by Mother's Race/Ethnicity, WV Resident 2023</a:t>
            </a:r>
          </a:p>
        </p:txBody>
      </p:sp>
      <p:graphicFrame>
        <p:nvGraphicFramePr>
          <p:cNvPr id="4" name="Chart 3">
            <a:extLst>
              <a:ext uri="{FF2B5EF4-FFF2-40B4-BE49-F238E27FC236}">
                <a16:creationId xmlns:a16="http://schemas.microsoft.com/office/drawing/2014/main" id="{F5F358DE-029A-D946-942E-615ABE72EF8D}"/>
              </a:ext>
            </a:extLst>
          </p:cNvPr>
          <p:cNvGraphicFramePr>
            <a:graphicFrameLocks/>
          </p:cNvGraphicFramePr>
          <p:nvPr>
            <p:extLst>
              <p:ext uri="{D42A27DB-BD31-4B8C-83A1-F6EECF244321}">
                <p14:modId xmlns:p14="http://schemas.microsoft.com/office/powerpoint/2010/main" val="88232844"/>
              </p:ext>
            </p:extLst>
          </p:nvPr>
        </p:nvGraphicFramePr>
        <p:xfrm>
          <a:off x="529389" y="1174282"/>
          <a:ext cx="8364354" cy="4369870"/>
        </p:xfrm>
        <a:graphic>
          <a:graphicData uri="http://schemas.openxmlformats.org/drawingml/2006/chart">
            <c:chart xmlns:c="http://schemas.openxmlformats.org/drawingml/2006/chart" xmlns:r="http://schemas.openxmlformats.org/officeDocument/2006/relationships" r:id="rId3"/>
          </a:graphicData>
        </a:graphic>
      </p:graphicFrame>
      <p:pic>
        <p:nvPicPr>
          <p:cNvPr id="6" name="chart">
            <a:extLst>
              <a:ext uri="{FF2B5EF4-FFF2-40B4-BE49-F238E27FC236}">
                <a16:creationId xmlns:a16="http://schemas.microsoft.com/office/drawing/2014/main" id="{0C6E5AAA-4360-4EC3-2BAA-B5D80983AE0D}"/>
              </a:ext>
            </a:extLst>
          </p:cNvPr>
          <p:cNvPicPr>
            <a:picLocks noChangeAspect="1"/>
          </p:cNvPicPr>
          <p:nvPr/>
        </p:nvPicPr>
        <p:blipFill>
          <a:blip r:embed="rId4"/>
          <a:stretch>
            <a:fillRect/>
          </a:stretch>
        </p:blipFill>
        <p:spPr>
          <a:xfrm>
            <a:off x="315552" y="5724774"/>
            <a:ext cx="3584759" cy="249958"/>
          </a:xfrm>
          <a:prstGeom prst="rect">
            <a:avLst/>
          </a:prstGeom>
        </p:spPr>
      </p:pic>
    </p:spTree>
    <p:extLst>
      <p:ext uri="{BB962C8B-B14F-4D97-AF65-F5344CB8AC3E}">
        <p14:creationId xmlns:p14="http://schemas.microsoft.com/office/powerpoint/2010/main" val="3131337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95C3-F576-A032-483F-7C731BB38BA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802E919-9B79-4522-9EA9-B858867AC400}"/>
              </a:ext>
            </a:extLst>
          </p:cNvPr>
          <p:cNvPicPr>
            <a:picLocks noChangeAspect="1"/>
          </p:cNvPicPr>
          <p:nvPr/>
        </p:nvPicPr>
        <p:blipFill>
          <a:blip r:embed="rId3"/>
          <a:stretch>
            <a:fillRect/>
          </a:stretch>
        </p:blipFill>
        <p:spPr>
          <a:xfrm>
            <a:off x="2636508" y="568036"/>
            <a:ext cx="6008729" cy="5490047"/>
          </a:xfrm>
          <a:prstGeom prst="rect">
            <a:avLst/>
          </a:prstGeom>
        </p:spPr>
      </p:pic>
      <p:pic>
        <p:nvPicPr>
          <p:cNvPr id="9" name="Picture 8">
            <a:extLst>
              <a:ext uri="{FF2B5EF4-FFF2-40B4-BE49-F238E27FC236}">
                <a16:creationId xmlns:a16="http://schemas.microsoft.com/office/drawing/2014/main" id="{8441E625-DC17-4252-A804-71550E0A963A}"/>
              </a:ext>
            </a:extLst>
          </p:cNvPr>
          <p:cNvPicPr>
            <a:picLocks noChangeAspect="1"/>
          </p:cNvPicPr>
          <p:nvPr/>
        </p:nvPicPr>
        <p:blipFill>
          <a:blip r:embed="rId4"/>
          <a:stretch>
            <a:fillRect/>
          </a:stretch>
        </p:blipFill>
        <p:spPr>
          <a:xfrm>
            <a:off x="130629" y="5642396"/>
            <a:ext cx="3384468" cy="364757"/>
          </a:xfrm>
          <a:prstGeom prst="rect">
            <a:avLst/>
          </a:prstGeom>
        </p:spPr>
      </p:pic>
    </p:spTree>
    <p:extLst>
      <p:ext uri="{BB962C8B-B14F-4D97-AF65-F5344CB8AC3E}">
        <p14:creationId xmlns:p14="http://schemas.microsoft.com/office/powerpoint/2010/main" val="711251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F4FE-97AF-5099-E5AA-001005DD6C5A}"/>
              </a:ext>
            </a:extLst>
          </p:cNvPr>
          <p:cNvSpPr>
            <a:spLocks noGrp="1"/>
          </p:cNvSpPr>
          <p:nvPr>
            <p:ph type="title"/>
          </p:nvPr>
        </p:nvSpPr>
        <p:spPr>
          <a:xfrm>
            <a:off x="308007" y="274638"/>
            <a:ext cx="8653113" cy="1143000"/>
          </a:xfrm>
        </p:spPr>
        <p:txBody>
          <a:bodyPr anchor="ctr">
            <a:normAutofit/>
          </a:bodyPr>
          <a:lstStyle/>
          <a:p>
            <a:pPr algn="ctr">
              <a:lnSpc>
                <a:spcPct val="90000"/>
              </a:lnSpc>
            </a:pPr>
            <a:r>
              <a:rPr lang="en-US" sz="3600" dirty="0"/>
              <a:t>WV Resident Breastfeeding 2014-2023</a:t>
            </a:r>
          </a:p>
        </p:txBody>
      </p:sp>
      <p:graphicFrame>
        <p:nvGraphicFramePr>
          <p:cNvPr id="3" name="Chart 2">
            <a:extLst>
              <a:ext uri="{FF2B5EF4-FFF2-40B4-BE49-F238E27FC236}">
                <a16:creationId xmlns:a16="http://schemas.microsoft.com/office/drawing/2014/main" id="{79FFAC0C-ABD2-0D2C-5E68-A8B9E1EFC47C}"/>
              </a:ext>
            </a:extLst>
          </p:cNvPr>
          <p:cNvGraphicFramePr>
            <a:graphicFrameLocks/>
          </p:cNvGraphicFramePr>
          <p:nvPr>
            <p:extLst>
              <p:ext uri="{D42A27DB-BD31-4B8C-83A1-F6EECF244321}">
                <p14:modId xmlns:p14="http://schemas.microsoft.com/office/powerpoint/2010/main" val="1118650088"/>
              </p:ext>
            </p:extLst>
          </p:nvPr>
        </p:nvGraphicFramePr>
        <p:xfrm>
          <a:off x="457200" y="1600200"/>
          <a:ext cx="8229600" cy="402031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6564B19-60EA-1CCD-11AD-33FAB52FE6F6}"/>
              </a:ext>
            </a:extLst>
          </p:cNvPr>
          <p:cNvSpPr txBox="1"/>
          <p:nvPr/>
        </p:nvSpPr>
        <p:spPr>
          <a:xfrm>
            <a:off x="308007" y="5479907"/>
            <a:ext cx="4071488" cy="507831"/>
          </a:xfrm>
          <a:prstGeom prst="rect">
            <a:avLst/>
          </a:prstGeom>
          <a:noFill/>
        </p:spPr>
        <p:txBody>
          <a:bodyPr wrap="square" rtlCol="0">
            <a:spAutoFit/>
          </a:bodyPr>
          <a:lstStyle/>
          <a:p>
            <a:r>
              <a:rPr lang="en-US" sz="900" dirty="0"/>
              <a:t>Source: CDC, NHSC for US rates, </a:t>
            </a:r>
          </a:p>
          <a:p>
            <a:r>
              <a:rPr lang="en-US" sz="900" dirty="0"/>
              <a:t>WV Health Statistics Center, Vital Statistics System, 2024</a:t>
            </a:r>
          </a:p>
          <a:p>
            <a:r>
              <a:rPr lang="en-US" sz="900" dirty="0"/>
              <a:t> Note: Percents are calculated excluding unknowns. 2023 data are cumulative.</a:t>
            </a:r>
          </a:p>
        </p:txBody>
      </p:sp>
    </p:spTree>
    <p:extLst>
      <p:ext uri="{BB962C8B-B14F-4D97-AF65-F5344CB8AC3E}">
        <p14:creationId xmlns:p14="http://schemas.microsoft.com/office/powerpoint/2010/main" val="250446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A18214B-91DC-FDCB-DD59-B37542EAFA86}"/>
              </a:ext>
            </a:extLst>
          </p:cNvPr>
          <p:cNvSpPr>
            <a:spLocks noGrp="1"/>
          </p:cNvSpPr>
          <p:nvPr>
            <p:ph type="title"/>
          </p:nvPr>
        </p:nvSpPr>
        <p:spPr>
          <a:xfrm>
            <a:off x="185057" y="274638"/>
            <a:ext cx="8806543" cy="1143000"/>
          </a:xfrm>
        </p:spPr>
        <p:txBody>
          <a:bodyPr>
            <a:noAutofit/>
          </a:bodyPr>
          <a:lstStyle/>
          <a:p>
            <a:pPr algn="ctr"/>
            <a:r>
              <a:rPr lang="en-US" sz="3400" dirty="0"/>
              <a:t>Rates of Any and Exclusive Breastfeeding</a:t>
            </a:r>
            <a:r>
              <a:rPr lang="en-US" sz="3400" baseline="30000" dirty="0"/>
              <a:t>1</a:t>
            </a:r>
            <a:r>
              <a:rPr lang="en-US" sz="3400" dirty="0"/>
              <a:t> among Children Born in 2021</a:t>
            </a:r>
          </a:p>
        </p:txBody>
      </p:sp>
      <p:graphicFrame>
        <p:nvGraphicFramePr>
          <p:cNvPr id="4" name="Content Placeholder 3">
            <a:extLst>
              <a:ext uri="{FF2B5EF4-FFF2-40B4-BE49-F238E27FC236}">
                <a16:creationId xmlns:a16="http://schemas.microsoft.com/office/drawing/2014/main" id="{5AFFF071-C12B-95B2-8457-FB82952F52F7}"/>
              </a:ext>
            </a:extLst>
          </p:cNvPr>
          <p:cNvGraphicFramePr>
            <a:graphicFrameLocks noGrp="1"/>
          </p:cNvGraphicFramePr>
          <p:nvPr>
            <p:ph idx="1"/>
            <p:extLst>
              <p:ext uri="{D42A27DB-BD31-4B8C-83A1-F6EECF244321}">
                <p14:modId xmlns:p14="http://schemas.microsoft.com/office/powerpoint/2010/main" val="795113286"/>
              </p:ext>
            </p:extLst>
          </p:nvPr>
        </p:nvGraphicFramePr>
        <p:xfrm>
          <a:off x="272143" y="1524000"/>
          <a:ext cx="8545285" cy="39623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1B1608F-E3CF-D765-AD4D-5926DDEFB3E0}"/>
              </a:ext>
            </a:extLst>
          </p:cNvPr>
          <p:cNvSpPr txBox="1"/>
          <p:nvPr/>
        </p:nvSpPr>
        <p:spPr>
          <a:xfrm>
            <a:off x="272143" y="5223429"/>
            <a:ext cx="3505199" cy="738664"/>
          </a:xfrm>
          <a:prstGeom prst="rect">
            <a:avLst/>
          </a:prstGeom>
          <a:noFill/>
        </p:spPr>
        <p:txBody>
          <a:bodyPr wrap="square">
            <a:spAutoFit/>
          </a:bodyPr>
          <a:lstStyle/>
          <a:p>
            <a:r>
              <a:rPr lang="en-US" sz="1200" baseline="30000" dirty="0"/>
              <a:t>1</a:t>
            </a:r>
            <a:r>
              <a:rPr lang="en-US" sz="1200" dirty="0"/>
              <a:t>Exclusive breastfeeding is ONLY breast milk- NO solids, water, or other liquids</a:t>
            </a:r>
          </a:p>
          <a:p>
            <a:r>
              <a:rPr lang="en-US" sz="900" dirty="0"/>
              <a:t>Source: National Immunization Survey-Child, CCDC, Dept. of Heath and Human Services.</a:t>
            </a:r>
          </a:p>
        </p:txBody>
      </p:sp>
    </p:spTree>
    <p:extLst>
      <p:ext uri="{BB962C8B-B14F-4D97-AF65-F5344CB8AC3E}">
        <p14:creationId xmlns:p14="http://schemas.microsoft.com/office/powerpoint/2010/main" val="4156401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82A5-277F-FA30-16FC-86079C0269D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A1880A9-A903-9F7E-C967-0FD6C171F145}"/>
              </a:ext>
            </a:extLst>
          </p:cNvPr>
          <p:cNvSpPr>
            <a:spLocks noGrp="1"/>
          </p:cNvSpPr>
          <p:nvPr>
            <p:ph type="subTitle" idx="1"/>
          </p:nvPr>
        </p:nvSpPr>
        <p:spPr/>
        <p:txBody>
          <a:bodyPr/>
          <a:lstStyle/>
          <a:p>
            <a:endParaRPr lang="en-US"/>
          </a:p>
        </p:txBody>
      </p:sp>
      <p:pic>
        <p:nvPicPr>
          <p:cNvPr id="5" name="Picture 4" descr="A group of people posing for a photo">
            <a:extLst>
              <a:ext uri="{FF2B5EF4-FFF2-40B4-BE49-F238E27FC236}">
                <a16:creationId xmlns:a16="http://schemas.microsoft.com/office/drawing/2014/main" id="{6F99AF62-EE32-A5A4-032C-B58114D2E5EB}"/>
              </a:ext>
            </a:extLst>
          </p:cNvPr>
          <p:cNvPicPr>
            <a:picLocks noChangeAspect="1"/>
          </p:cNvPicPr>
          <p:nvPr/>
        </p:nvPicPr>
        <p:blipFill>
          <a:blip r:embed="rId2"/>
          <a:srcRect b="12063"/>
          <a:stretch/>
        </p:blipFill>
        <p:spPr>
          <a:xfrm>
            <a:off x="-45721" y="-891540"/>
            <a:ext cx="9221987" cy="8109585"/>
          </a:xfrm>
          <a:prstGeom prst="rect">
            <a:avLst/>
          </a:prstGeom>
        </p:spPr>
      </p:pic>
    </p:spTree>
    <p:extLst>
      <p:ext uri="{BB962C8B-B14F-4D97-AF65-F5344CB8AC3E}">
        <p14:creationId xmlns:p14="http://schemas.microsoft.com/office/powerpoint/2010/main" val="3722627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88C8-1E53-8B8F-EFF9-C8D7496F9F86}"/>
            </a:ext>
          </a:extLst>
        </p:cNvPr>
        <p:cNvGrpSpPr/>
        <p:nvPr/>
      </p:nvGrpSpPr>
      <p:grpSpPr>
        <a:xfrm>
          <a:off x="0" y="0"/>
          <a:ext cx="0" cy="0"/>
          <a:chOff x="0" y="0"/>
          <a:chExt cx="0" cy="0"/>
        </a:xfrm>
      </p:grpSpPr>
      <p:pic>
        <p:nvPicPr>
          <p:cNvPr id="34" name="Picture 33" descr="A logo for a partnership&#10;&#10;Description automatically generated">
            <a:extLst>
              <a:ext uri="{FF2B5EF4-FFF2-40B4-BE49-F238E27FC236}">
                <a16:creationId xmlns:a16="http://schemas.microsoft.com/office/drawing/2014/main" id="{E612A274-4183-ECB0-696D-BA9891713877}"/>
              </a:ext>
            </a:extLst>
          </p:cNvPr>
          <p:cNvPicPr>
            <a:picLocks noChangeAspect="1"/>
          </p:cNvPicPr>
          <p:nvPr/>
        </p:nvPicPr>
        <p:blipFill>
          <a:blip r:embed="rId3"/>
          <a:stretch>
            <a:fillRect/>
          </a:stretch>
        </p:blipFill>
        <p:spPr>
          <a:xfrm>
            <a:off x="2260877" y="2249882"/>
            <a:ext cx="4489459" cy="2757306"/>
          </a:xfrm>
          <a:prstGeom prst="rect">
            <a:avLst/>
          </a:prstGeom>
        </p:spPr>
      </p:pic>
      <p:grpSp>
        <p:nvGrpSpPr>
          <p:cNvPr id="31" name="Group 30">
            <a:extLst>
              <a:ext uri="{FF2B5EF4-FFF2-40B4-BE49-F238E27FC236}">
                <a16:creationId xmlns:a16="http://schemas.microsoft.com/office/drawing/2014/main" id="{9C63C126-C80B-1BE2-148B-98FF11FD9390}"/>
              </a:ext>
            </a:extLst>
          </p:cNvPr>
          <p:cNvGrpSpPr/>
          <p:nvPr/>
        </p:nvGrpSpPr>
        <p:grpSpPr>
          <a:xfrm>
            <a:off x="95980" y="3295332"/>
            <a:ext cx="1812614" cy="2001328"/>
            <a:chOff x="264152" y="2691704"/>
            <a:chExt cx="1812614" cy="2001328"/>
          </a:xfrm>
        </p:grpSpPr>
        <p:pic>
          <p:nvPicPr>
            <p:cNvPr id="5" name="Picture 4">
              <a:extLst>
                <a:ext uri="{FF2B5EF4-FFF2-40B4-BE49-F238E27FC236}">
                  <a16:creationId xmlns:a16="http://schemas.microsoft.com/office/drawing/2014/main" id="{7328E45C-EEA4-196B-C69D-E70185F36131}"/>
                </a:ext>
              </a:extLst>
            </p:cNvPr>
            <p:cNvPicPr>
              <a:picLocks noChangeAspect="1"/>
            </p:cNvPicPr>
            <p:nvPr/>
          </p:nvPicPr>
          <p:blipFill>
            <a:blip r:embed="rId4"/>
            <a:stretch>
              <a:fillRect/>
            </a:stretch>
          </p:blipFill>
          <p:spPr>
            <a:xfrm>
              <a:off x="264152" y="2691704"/>
              <a:ext cx="1812614" cy="200132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5D8555FB-C553-B49E-61C3-08E11A32DC65}"/>
                </a:ext>
              </a:extLst>
            </p:cNvPr>
            <p:cNvSpPr txBox="1"/>
            <p:nvPr/>
          </p:nvSpPr>
          <p:spPr>
            <a:xfrm>
              <a:off x="439616" y="3518890"/>
              <a:ext cx="1619233" cy="369332"/>
            </a:xfrm>
            <a:prstGeom prst="rect">
              <a:avLst/>
            </a:prstGeom>
            <a:noFill/>
            <a:ln>
              <a:noFill/>
            </a:ln>
          </p:spPr>
          <p:txBody>
            <a:bodyPr wrap="square" rtlCol="0">
              <a:spAutoFit/>
            </a:bodyPr>
            <a:lstStyle/>
            <a:p>
              <a:r>
                <a:rPr lang="en-US" dirty="0">
                  <a:solidFill>
                    <a:schemeClr val="bg1"/>
                  </a:solidFill>
                </a:rPr>
                <a:t>Access</a:t>
              </a:r>
              <a:r>
                <a:rPr lang="en-US" b="1" dirty="0">
                  <a:solidFill>
                    <a:schemeClr val="bg1"/>
                  </a:solidFill>
                </a:rPr>
                <a:t> </a:t>
              </a:r>
              <a:r>
                <a:rPr lang="en-US" dirty="0">
                  <a:solidFill>
                    <a:schemeClr val="bg1"/>
                  </a:solidFill>
                </a:rPr>
                <a:t>to</a:t>
              </a:r>
              <a:r>
                <a:rPr lang="en-US" b="1" dirty="0">
                  <a:solidFill>
                    <a:schemeClr val="bg1"/>
                  </a:solidFill>
                </a:rPr>
                <a:t> </a:t>
              </a:r>
              <a:r>
                <a:rPr lang="en-US" dirty="0">
                  <a:solidFill>
                    <a:schemeClr val="bg1"/>
                  </a:solidFill>
                </a:rPr>
                <a:t>Care</a:t>
              </a:r>
            </a:p>
          </p:txBody>
        </p:sp>
      </p:grpSp>
      <p:grpSp>
        <p:nvGrpSpPr>
          <p:cNvPr id="11" name="Group 10">
            <a:extLst>
              <a:ext uri="{FF2B5EF4-FFF2-40B4-BE49-F238E27FC236}">
                <a16:creationId xmlns:a16="http://schemas.microsoft.com/office/drawing/2014/main" id="{7F78EA21-59A5-B196-60BE-0C725A63D45E}"/>
              </a:ext>
            </a:extLst>
          </p:cNvPr>
          <p:cNvGrpSpPr/>
          <p:nvPr/>
        </p:nvGrpSpPr>
        <p:grpSpPr>
          <a:xfrm>
            <a:off x="637920" y="1686736"/>
            <a:ext cx="1843280" cy="2001328"/>
            <a:chOff x="6906618" y="3973717"/>
            <a:chExt cx="1736446" cy="2001328"/>
          </a:xfrm>
        </p:grpSpPr>
        <p:pic>
          <p:nvPicPr>
            <p:cNvPr id="9" name="Picture 8">
              <a:extLst>
                <a:ext uri="{FF2B5EF4-FFF2-40B4-BE49-F238E27FC236}">
                  <a16:creationId xmlns:a16="http://schemas.microsoft.com/office/drawing/2014/main" id="{C6385714-3DC3-AB5A-963A-BED7740CA2F3}"/>
                </a:ext>
              </a:extLst>
            </p:cNvPr>
            <p:cNvPicPr>
              <a:picLocks noChangeAspect="1"/>
            </p:cNvPicPr>
            <p:nvPr/>
          </p:nvPicPr>
          <p:blipFill>
            <a:blip r:embed="rId5"/>
            <a:stretch>
              <a:fillRect/>
            </a:stretch>
          </p:blipFill>
          <p:spPr>
            <a:xfrm>
              <a:off x="6906618" y="3973717"/>
              <a:ext cx="1736446" cy="200132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4AD4CABC-7B07-40F1-FEA0-2105B065BE2B}"/>
                </a:ext>
              </a:extLst>
            </p:cNvPr>
            <p:cNvSpPr txBox="1"/>
            <p:nvPr/>
          </p:nvSpPr>
          <p:spPr>
            <a:xfrm>
              <a:off x="7022648" y="4974381"/>
              <a:ext cx="1504386" cy="369332"/>
            </a:xfrm>
            <a:prstGeom prst="rect">
              <a:avLst/>
            </a:prstGeom>
            <a:noFill/>
            <a:ln>
              <a:noFill/>
            </a:ln>
          </p:spPr>
          <p:txBody>
            <a:bodyPr wrap="none" rtlCol="0">
              <a:spAutoFit/>
            </a:bodyPr>
            <a:lstStyle/>
            <a:p>
              <a:r>
                <a:rPr lang="en-US" dirty="0">
                  <a:solidFill>
                    <a:schemeClr val="bg1"/>
                  </a:solidFill>
                </a:rPr>
                <a:t>Breastfeeding</a:t>
              </a:r>
            </a:p>
          </p:txBody>
        </p:sp>
      </p:grpSp>
      <p:grpSp>
        <p:nvGrpSpPr>
          <p:cNvPr id="15" name="Group 14">
            <a:extLst>
              <a:ext uri="{FF2B5EF4-FFF2-40B4-BE49-F238E27FC236}">
                <a16:creationId xmlns:a16="http://schemas.microsoft.com/office/drawing/2014/main" id="{16AA0CBA-583C-84E8-906F-104D1ABD31B6}"/>
              </a:ext>
            </a:extLst>
          </p:cNvPr>
          <p:cNvGrpSpPr/>
          <p:nvPr/>
        </p:nvGrpSpPr>
        <p:grpSpPr>
          <a:xfrm>
            <a:off x="1488053" y="786214"/>
            <a:ext cx="1843280" cy="2001328"/>
            <a:chOff x="3224100" y="1807839"/>
            <a:chExt cx="1843281" cy="2001328"/>
          </a:xfrm>
        </p:grpSpPr>
        <p:pic>
          <p:nvPicPr>
            <p:cNvPr id="13" name="Picture 12">
              <a:extLst>
                <a:ext uri="{FF2B5EF4-FFF2-40B4-BE49-F238E27FC236}">
                  <a16:creationId xmlns:a16="http://schemas.microsoft.com/office/drawing/2014/main" id="{9636164D-4DA6-9F04-D9F6-048268302E33}"/>
                </a:ext>
              </a:extLst>
            </p:cNvPr>
            <p:cNvPicPr>
              <a:picLocks noChangeAspect="1"/>
            </p:cNvPicPr>
            <p:nvPr/>
          </p:nvPicPr>
          <p:blipFill>
            <a:blip r:embed="rId6"/>
            <a:stretch>
              <a:fillRect/>
            </a:stretch>
          </p:blipFill>
          <p:spPr>
            <a:xfrm>
              <a:off x="3224100" y="1807839"/>
              <a:ext cx="1843281" cy="200132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C809731C-91C1-2634-DA50-7497E7A0973E}"/>
                </a:ext>
              </a:extLst>
            </p:cNvPr>
            <p:cNvSpPr txBox="1"/>
            <p:nvPr/>
          </p:nvSpPr>
          <p:spPr>
            <a:xfrm>
              <a:off x="3341932" y="2743201"/>
              <a:ext cx="1531254" cy="369332"/>
            </a:xfrm>
            <a:prstGeom prst="rect">
              <a:avLst/>
            </a:prstGeom>
            <a:noFill/>
            <a:ln>
              <a:noFill/>
            </a:ln>
          </p:spPr>
          <p:txBody>
            <a:bodyPr wrap="square" rtlCol="0">
              <a:spAutoFit/>
            </a:bodyPr>
            <a:lstStyle/>
            <a:p>
              <a:r>
                <a:rPr lang="en-US" dirty="0">
                  <a:solidFill>
                    <a:schemeClr val="bg1"/>
                  </a:solidFill>
                </a:rPr>
                <a:t>Labor Support</a:t>
              </a:r>
            </a:p>
          </p:txBody>
        </p:sp>
      </p:grpSp>
      <p:grpSp>
        <p:nvGrpSpPr>
          <p:cNvPr id="19" name="Group 18">
            <a:extLst>
              <a:ext uri="{FF2B5EF4-FFF2-40B4-BE49-F238E27FC236}">
                <a16:creationId xmlns:a16="http://schemas.microsoft.com/office/drawing/2014/main" id="{F2BF01C2-C597-0DBF-26E1-AB30C478C172}"/>
              </a:ext>
            </a:extLst>
          </p:cNvPr>
          <p:cNvGrpSpPr/>
          <p:nvPr/>
        </p:nvGrpSpPr>
        <p:grpSpPr>
          <a:xfrm>
            <a:off x="2774218" y="39939"/>
            <a:ext cx="1884395" cy="2108909"/>
            <a:chOff x="4764509" y="2127613"/>
            <a:chExt cx="2129194" cy="2309634"/>
          </a:xfrm>
        </p:grpSpPr>
        <p:pic>
          <p:nvPicPr>
            <p:cNvPr id="17" name="Picture 16">
              <a:extLst>
                <a:ext uri="{FF2B5EF4-FFF2-40B4-BE49-F238E27FC236}">
                  <a16:creationId xmlns:a16="http://schemas.microsoft.com/office/drawing/2014/main" id="{91F90CA3-CECF-323A-E139-9C74313D7340}"/>
                </a:ext>
              </a:extLst>
            </p:cNvPr>
            <p:cNvPicPr>
              <a:picLocks noChangeAspect="1"/>
            </p:cNvPicPr>
            <p:nvPr/>
          </p:nvPicPr>
          <p:blipFill>
            <a:blip r:embed="rId7"/>
            <a:stretch>
              <a:fillRect/>
            </a:stretch>
          </p:blipFill>
          <p:spPr>
            <a:xfrm>
              <a:off x="4764509" y="2127613"/>
              <a:ext cx="2129194" cy="230963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9502DAD3-119F-ED02-5E4A-5ADE2FFF672A}"/>
                </a:ext>
              </a:extLst>
            </p:cNvPr>
            <p:cNvSpPr txBox="1"/>
            <p:nvPr/>
          </p:nvSpPr>
          <p:spPr>
            <a:xfrm>
              <a:off x="5048635" y="2983831"/>
              <a:ext cx="1591010" cy="707848"/>
            </a:xfrm>
            <a:prstGeom prst="rect">
              <a:avLst/>
            </a:prstGeom>
            <a:noFill/>
            <a:ln>
              <a:noFill/>
            </a:ln>
          </p:spPr>
          <p:txBody>
            <a:bodyPr wrap="square" rtlCol="0">
              <a:spAutoFit/>
            </a:bodyPr>
            <a:lstStyle/>
            <a:p>
              <a:pPr algn="ctr"/>
              <a:r>
                <a:rPr lang="en-US" dirty="0">
                  <a:solidFill>
                    <a:schemeClr val="bg1"/>
                  </a:solidFill>
                </a:rPr>
                <a:t>Maternal &amp; Infant Safety</a:t>
              </a:r>
            </a:p>
          </p:txBody>
        </p:sp>
      </p:grpSp>
      <p:grpSp>
        <p:nvGrpSpPr>
          <p:cNvPr id="12" name="Group 11">
            <a:extLst>
              <a:ext uri="{FF2B5EF4-FFF2-40B4-BE49-F238E27FC236}">
                <a16:creationId xmlns:a16="http://schemas.microsoft.com/office/drawing/2014/main" id="{A2090429-8139-F3C7-5ADD-CCA250E77793}"/>
              </a:ext>
            </a:extLst>
          </p:cNvPr>
          <p:cNvGrpSpPr/>
          <p:nvPr/>
        </p:nvGrpSpPr>
        <p:grpSpPr>
          <a:xfrm>
            <a:off x="4406325" y="-10744"/>
            <a:ext cx="1884395" cy="2051055"/>
            <a:chOff x="4145466" y="1799998"/>
            <a:chExt cx="1812614" cy="2051055"/>
          </a:xfrm>
        </p:grpSpPr>
        <p:pic>
          <p:nvPicPr>
            <p:cNvPr id="4" name="Picture 3">
              <a:extLst>
                <a:ext uri="{FF2B5EF4-FFF2-40B4-BE49-F238E27FC236}">
                  <a16:creationId xmlns:a16="http://schemas.microsoft.com/office/drawing/2014/main" id="{BCB0F1F9-DDBE-05DE-EEED-E18575F8CBB8}"/>
                </a:ext>
              </a:extLst>
            </p:cNvPr>
            <p:cNvPicPr>
              <a:picLocks noChangeAspect="1"/>
            </p:cNvPicPr>
            <p:nvPr/>
          </p:nvPicPr>
          <p:blipFill>
            <a:blip r:embed="rId8"/>
            <a:stretch>
              <a:fillRect/>
            </a:stretch>
          </p:blipFill>
          <p:spPr>
            <a:xfrm>
              <a:off x="4145466" y="1799998"/>
              <a:ext cx="1812614" cy="205105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AB229B61-F385-D230-61AE-8C0B8A19895F}"/>
                </a:ext>
              </a:extLst>
            </p:cNvPr>
            <p:cNvSpPr txBox="1"/>
            <p:nvPr/>
          </p:nvSpPr>
          <p:spPr>
            <a:xfrm>
              <a:off x="4396407" y="2581803"/>
              <a:ext cx="1212784" cy="646331"/>
            </a:xfrm>
            <a:prstGeom prst="rect">
              <a:avLst/>
            </a:prstGeom>
            <a:noFill/>
          </p:spPr>
          <p:txBody>
            <a:bodyPr wrap="square" rtlCol="0">
              <a:spAutoFit/>
            </a:bodyPr>
            <a:lstStyle/>
            <a:p>
              <a:pPr algn="ctr"/>
              <a:r>
                <a:rPr lang="en-US" dirty="0">
                  <a:solidFill>
                    <a:schemeClr val="bg1"/>
                  </a:solidFill>
                </a:rPr>
                <a:t>Outreach Education</a:t>
              </a:r>
            </a:p>
          </p:txBody>
        </p:sp>
      </p:grpSp>
      <p:grpSp>
        <p:nvGrpSpPr>
          <p:cNvPr id="32" name="Group 31">
            <a:extLst>
              <a:ext uri="{FF2B5EF4-FFF2-40B4-BE49-F238E27FC236}">
                <a16:creationId xmlns:a16="http://schemas.microsoft.com/office/drawing/2014/main" id="{B06C9703-E5D1-15FB-AA38-1CCE8D396D0E}"/>
              </a:ext>
            </a:extLst>
          </p:cNvPr>
          <p:cNvGrpSpPr/>
          <p:nvPr/>
        </p:nvGrpSpPr>
        <p:grpSpPr>
          <a:xfrm>
            <a:off x="5878267" y="660698"/>
            <a:ext cx="1843280" cy="2098583"/>
            <a:chOff x="6930369" y="2224908"/>
            <a:chExt cx="1843280" cy="2148418"/>
          </a:xfrm>
        </p:grpSpPr>
        <p:pic>
          <p:nvPicPr>
            <p:cNvPr id="20" name="Picture 19">
              <a:extLst>
                <a:ext uri="{FF2B5EF4-FFF2-40B4-BE49-F238E27FC236}">
                  <a16:creationId xmlns:a16="http://schemas.microsoft.com/office/drawing/2014/main" id="{893A5DD9-0FD8-87AD-D961-AA46C6A937B0}"/>
                </a:ext>
              </a:extLst>
            </p:cNvPr>
            <p:cNvPicPr>
              <a:picLocks noChangeAspect="1"/>
            </p:cNvPicPr>
            <p:nvPr/>
          </p:nvPicPr>
          <p:blipFill>
            <a:blip r:embed="rId9"/>
            <a:stretch>
              <a:fillRect/>
            </a:stretch>
          </p:blipFill>
          <p:spPr>
            <a:xfrm>
              <a:off x="6930369" y="2224908"/>
              <a:ext cx="1843280" cy="214841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9BEB4E6A-D12B-F1A7-1052-8313A9C08699}"/>
                </a:ext>
              </a:extLst>
            </p:cNvPr>
            <p:cNvSpPr txBox="1"/>
            <p:nvPr/>
          </p:nvSpPr>
          <p:spPr>
            <a:xfrm>
              <a:off x="7065041" y="2967932"/>
              <a:ext cx="1453415" cy="646331"/>
            </a:xfrm>
            <a:prstGeom prst="rect">
              <a:avLst/>
            </a:prstGeom>
            <a:noFill/>
          </p:spPr>
          <p:txBody>
            <a:bodyPr wrap="square" rtlCol="0">
              <a:spAutoFit/>
            </a:bodyPr>
            <a:lstStyle/>
            <a:p>
              <a:pPr algn="ctr"/>
              <a:r>
                <a:rPr lang="en-US" dirty="0">
                  <a:solidFill>
                    <a:schemeClr val="bg1"/>
                  </a:solidFill>
                </a:rPr>
                <a:t>Quality Improvement</a:t>
              </a:r>
            </a:p>
          </p:txBody>
        </p:sp>
      </p:grpSp>
      <p:grpSp>
        <p:nvGrpSpPr>
          <p:cNvPr id="26" name="Group 25">
            <a:extLst>
              <a:ext uri="{FF2B5EF4-FFF2-40B4-BE49-F238E27FC236}">
                <a16:creationId xmlns:a16="http://schemas.microsoft.com/office/drawing/2014/main" id="{4E2EEC9D-F470-577C-0403-CE88FD4E83AD}"/>
              </a:ext>
            </a:extLst>
          </p:cNvPr>
          <p:cNvGrpSpPr/>
          <p:nvPr/>
        </p:nvGrpSpPr>
        <p:grpSpPr>
          <a:xfrm>
            <a:off x="6897799" y="1986894"/>
            <a:ext cx="1812614" cy="1992448"/>
            <a:chOff x="3205515" y="2671108"/>
            <a:chExt cx="1885513" cy="2252140"/>
          </a:xfrm>
        </p:grpSpPr>
        <p:pic>
          <p:nvPicPr>
            <p:cNvPr id="24" name="Picture 23">
              <a:extLst>
                <a:ext uri="{FF2B5EF4-FFF2-40B4-BE49-F238E27FC236}">
                  <a16:creationId xmlns:a16="http://schemas.microsoft.com/office/drawing/2014/main" id="{1BE38AE2-2228-A744-9506-2EA08A9B9D22}"/>
                </a:ext>
              </a:extLst>
            </p:cNvPr>
            <p:cNvPicPr>
              <a:picLocks noChangeAspect="1"/>
            </p:cNvPicPr>
            <p:nvPr/>
          </p:nvPicPr>
          <p:blipFill>
            <a:blip r:embed="rId10"/>
            <a:stretch>
              <a:fillRect/>
            </a:stretch>
          </p:blipFill>
          <p:spPr>
            <a:xfrm>
              <a:off x="3205515" y="2671108"/>
              <a:ext cx="1885513" cy="225214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TextBox 24">
              <a:extLst>
                <a:ext uri="{FF2B5EF4-FFF2-40B4-BE49-F238E27FC236}">
                  <a16:creationId xmlns:a16="http://schemas.microsoft.com/office/drawing/2014/main" id="{DA50B872-B6B2-B14B-3A7F-02AE43214B3F}"/>
                </a:ext>
              </a:extLst>
            </p:cNvPr>
            <p:cNvSpPr txBox="1"/>
            <p:nvPr/>
          </p:nvSpPr>
          <p:spPr>
            <a:xfrm>
              <a:off x="3519008" y="3462538"/>
              <a:ext cx="1258526" cy="646331"/>
            </a:xfrm>
            <a:prstGeom prst="rect">
              <a:avLst/>
            </a:prstGeom>
            <a:noFill/>
          </p:spPr>
          <p:txBody>
            <a:bodyPr wrap="square" rtlCol="0">
              <a:spAutoFit/>
            </a:bodyPr>
            <a:lstStyle/>
            <a:p>
              <a:pPr algn="ctr"/>
              <a:r>
                <a:rPr lang="en-US" dirty="0">
                  <a:solidFill>
                    <a:schemeClr val="bg1"/>
                  </a:solidFill>
                </a:rPr>
                <a:t>Substance Exposure</a:t>
              </a:r>
            </a:p>
          </p:txBody>
        </p:sp>
      </p:grpSp>
      <p:grpSp>
        <p:nvGrpSpPr>
          <p:cNvPr id="30" name="Group 29">
            <a:extLst>
              <a:ext uri="{FF2B5EF4-FFF2-40B4-BE49-F238E27FC236}">
                <a16:creationId xmlns:a16="http://schemas.microsoft.com/office/drawing/2014/main" id="{59DACA1B-1EC4-EFFC-1E57-266027FCE1EA}"/>
              </a:ext>
            </a:extLst>
          </p:cNvPr>
          <p:cNvGrpSpPr/>
          <p:nvPr/>
        </p:nvGrpSpPr>
        <p:grpSpPr>
          <a:xfrm>
            <a:off x="7228573" y="3459452"/>
            <a:ext cx="1915427" cy="1970923"/>
            <a:chOff x="3162103" y="1885734"/>
            <a:chExt cx="1884395" cy="2062649"/>
          </a:xfrm>
        </p:grpSpPr>
        <p:pic>
          <p:nvPicPr>
            <p:cNvPr id="28" name="Picture 27">
              <a:extLst>
                <a:ext uri="{FF2B5EF4-FFF2-40B4-BE49-F238E27FC236}">
                  <a16:creationId xmlns:a16="http://schemas.microsoft.com/office/drawing/2014/main" id="{5AF3AEE0-AA9B-117E-7C2B-8A2D17E6042E}"/>
                </a:ext>
              </a:extLst>
            </p:cNvPr>
            <p:cNvPicPr>
              <a:picLocks noChangeAspect="1"/>
            </p:cNvPicPr>
            <p:nvPr/>
          </p:nvPicPr>
          <p:blipFill>
            <a:blip r:embed="rId11"/>
            <a:stretch>
              <a:fillRect/>
            </a:stretch>
          </p:blipFill>
          <p:spPr>
            <a:xfrm>
              <a:off x="3162103" y="1885734"/>
              <a:ext cx="1884395" cy="206264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TextBox 28">
              <a:extLst>
                <a:ext uri="{FF2B5EF4-FFF2-40B4-BE49-F238E27FC236}">
                  <a16:creationId xmlns:a16="http://schemas.microsoft.com/office/drawing/2014/main" id="{8F2F9D3C-8B6A-692C-E872-4A755A04A184}"/>
                </a:ext>
              </a:extLst>
            </p:cNvPr>
            <p:cNvSpPr txBox="1"/>
            <p:nvPr/>
          </p:nvSpPr>
          <p:spPr>
            <a:xfrm>
              <a:off x="3454504" y="2546739"/>
              <a:ext cx="1254601" cy="923331"/>
            </a:xfrm>
            <a:prstGeom prst="rect">
              <a:avLst/>
            </a:prstGeom>
            <a:noFill/>
          </p:spPr>
          <p:txBody>
            <a:bodyPr wrap="square" rtlCol="0">
              <a:spAutoFit/>
            </a:bodyPr>
            <a:lstStyle/>
            <a:p>
              <a:pPr algn="ctr"/>
              <a:r>
                <a:rPr lang="en-US" dirty="0">
                  <a:solidFill>
                    <a:schemeClr val="bg1"/>
                  </a:solidFill>
                </a:rPr>
                <a:t>Tobacco &amp; Nicotine Cessation</a:t>
              </a:r>
            </a:p>
          </p:txBody>
        </p:sp>
      </p:grpSp>
      <p:graphicFrame>
        <p:nvGraphicFramePr>
          <p:cNvPr id="2" name="Diagram 1">
            <a:extLst>
              <a:ext uri="{FF2B5EF4-FFF2-40B4-BE49-F238E27FC236}">
                <a16:creationId xmlns:a16="http://schemas.microsoft.com/office/drawing/2014/main" id="{A3394D75-274C-52D3-A5D6-1F41E86DB144}"/>
              </a:ext>
            </a:extLst>
          </p:cNvPr>
          <p:cNvGraphicFramePr/>
          <p:nvPr/>
        </p:nvGraphicFramePr>
        <p:xfrm>
          <a:off x="160774" y="120581"/>
          <a:ext cx="814012" cy="113170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616815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0F70-3B9B-D89A-E602-F3E35695F57E}"/>
              </a:ext>
            </a:extLst>
          </p:cNvPr>
          <p:cNvSpPr>
            <a:spLocks noGrp="1"/>
          </p:cNvSpPr>
          <p:nvPr>
            <p:ph type="title"/>
          </p:nvPr>
        </p:nvSpPr>
        <p:spPr/>
        <p:txBody>
          <a:bodyPr/>
          <a:lstStyle/>
          <a:p>
            <a:pPr algn="ctr"/>
            <a:r>
              <a:rPr lang="en-US" dirty="0"/>
              <a:t>Check out our NEW website!</a:t>
            </a:r>
          </a:p>
        </p:txBody>
      </p:sp>
      <p:sp>
        <p:nvSpPr>
          <p:cNvPr id="3" name="AutoShape 2" descr="Image preview">
            <a:extLst>
              <a:ext uri="{FF2B5EF4-FFF2-40B4-BE49-F238E27FC236}">
                <a16:creationId xmlns:a16="http://schemas.microsoft.com/office/drawing/2014/main" id="{3530E938-E024-64C5-AFE1-8BAC44455F2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7A772186-A7AA-1331-9637-513A699F79D6}"/>
              </a:ext>
            </a:extLst>
          </p:cNvPr>
          <p:cNvPicPr>
            <a:picLocks noChangeAspect="1"/>
          </p:cNvPicPr>
          <p:nvPr/>
        </p:nvPicPr>
        <p:blipFill>
          <a:blip r:embed="rId3"/>
          <a:stretch>
            <a:fillRect/>
          </a:stretch>
        </p:blipFill>
        <p:spPr>
          <a:xfrm>
            <a:off x="182011" y="1829158"/>
            <a:ext cx="3175936" cy="3175936"/>
          </a:xfrm>
          <a:prstGeom prst="rect">
            <a:avLst/>
          </a:prstGeom>
        </p:spPr>
      </p:pic>
      <p:pic>
        <p:nvPicPr>
          <p:cNvPr id="5" name="Picture 4">
            <a:extLst>
              <a:ext uri="{FF2B5EF4-FFF2-40B4-BE49-F238E27FC236}">
                <a16:creationId xmlns:a16="http://schemas.microsoft.com/office/drawing/2014/main" id="{9AE711DA-A47B-FA44-E69B-C71AE8A01DC9}"/>
              </a:ext>
            </a:extLst>
          </p:cNvPr>
          <p:cNvPicPr>
            <a:picLocks noChangeAspect="1"/>
          </p:cNvPicPr>
          <p:nvPr/>
        </p:nvPicPr>
        <p:blipFill>
          <a:blip r:embed="rId4"/>
          <a:srcRect l="8714" r="26988"/>
          <a:stretch/>
        </p:blipFill>
        <p:spPr>
          <a:xfrm>
            <a:off x="3638349" y="1284170"/>
            <a:ext cx="5505651" cy="4139781"/>
          </a:xfrm>
          <a:prstGeom prst="rect">
            <a:avLst/>
          </a:prstGeom>
        </p:spPr>
      </p:pic>
      <p:sp>
        <p:nvSpPr>
          <p:cNvPr id="6" name="Title 1">
            <a:extLst>
              <a:ext uri="{FF2B5EF4-FFF2-40B4-BE49-F238E27FC236}">
                <a16:creationId xmlns:a16="http://schemas.microsoft.com/office/drawing/2014/main" id="{53DF3C1C-E867-1452-8FFF-357052AFDDC7}"/>
              </a:ext>
            </a:extLst>
          </p:cNvPr>
          <p:cNvSpPr txBox="1">
            <a:spLocks/>
          </p:cNvSpPr>
          <p:nvPr/>
        </p:nvSpPr>
        <p:spPr>
          <a:xfrm>
            <a:off x="257175" y="4999038"/>
            <a:ext cx="3100772"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i="0" kern="1200">
                <a:solidFill>
                  <a:schemeClr val="tx2"/>
                </a:solidFill>
                <a:latin typeface="Myriad Pro"/>
                <a:ea typeface="+mj-ea"/>
                <a:cs typeface="Myriad Pro"/>
              </a:defRPr>
            </a:lvl1pPr>
          </a:lstStyle>
          <a:p>
            <a:r>
              <a:rPr lang="en-US" sz="2800" dirty="0"/>
              <a:t>wvperinatal.org</a:t>
            </a:r>
          </a:p>
        </p:txBody>
      </p:sp>
    </p:spTree>
    <p:extLst>
      <p:ext uri="{BB962C8B-B14F-4D97-AF65-F5344CB8AC3E}">
        <p14:creationId xmlns:p14="http://schemas.microsoft.com/office/powerpoint/2010/main" val="309270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0EB1-2554-C566-7BE7-F7E4C4C0BFD4}"/>
              </a:ext>
            </a:extLst>
          </p:cNvPr>
          <p:cNvSpPr>
            <a:spLocks noGrp="1"/>
          </p:cNvSpPr>
          <p:nvPr>
            <p:ph type="title"/>
          </p:nvPr>
        </p:nvSpPr>
        <p:spPr/>
        <p:txBody>
          <a:bodyPr>
            <a:normAutofit fontScale="90000"/>
          </a:bodyPr>
          <a:lstStyle/>
          <a:p>
            <a:pPr algn="ctr"/>
            <a:r>
              <a:rPr lang="en-US" dirty="0"/>
              <a:t>Number of Home Births, WV Occurrences, 2021-2023</a:t>
            </a:r>
          </a:p>
        </p:txBody>
      </p:sp>
      <p:graphicFrame>
        <p:nvGraphicFramePr>
          <p:cNvPr id="4" name="Chart 3">
            <a:extLst>
              <a:ext uri="{FF2B5EF4-FFF2-40B4-BE49-F238E27FC236}">
                <a16:creationId xmlns:a16="http://schemas.microsoft.com/office/drawing/2014/main" id="{98196BEF-133A-0080-1A76-F651E6BA3921}"/>
              </a:ext>
            </a:extLst>
          </p:cNvPr>
          <p:cNvGraphicFramePr>
            <a:graphicFrameLocks/>
          </p:cNvGraphicFramePr>
          <p:nvPr>
            <p:extLst>
              <p:ext uri="{D42A27DB-BD31-4B8C-83A1-F6EECF244321}">
                <p14:modId xmlns:p14="http://schemas.microsoft.com/office/powerpoint/2010/main" val="3322684879"/>
              </p:ext>
            </p:extLst>
          </p:nvPr>
        </p:nvGraphicFramePr>
        <p:xfrm>
          <a:off x="397042" y="1298366"/>
          <a:ext cx="8349916" cy="4261267"/>
        </p:xfrm>
        <a:graphic>
          <a:graphicData uri="http://schemas.openxmlformats.org/drawingml/2006/chart">
            <c:chart xmlns:c="http://schemas.openxmlformats.org/drawingml/2006/chart" xmlns:r="http://schemas.openxmlformats.org/officeDocument/2006/relationships" r:id="rId3"/>
          </a:graphicData>
        </a:graphic>
      </p:graphicFrame>
      <p:pic>
        <p:nvPicPr>
          <p:cNvPr id="3" name="chart">
            <a:extLst>
              <a:ext uri="{FF2B5EF4-FFF2-40B4-BE49-F238E27FC236}">
                <a16:creationId xmlns:a16="http://schemas.microsoft.com/office/drawing/2014/main" id="{3F90EAE7-8ED2-A0DD-EF3C-4BAD375531FB}"/>
              </a:ext>
            </a:extLst>
          </p:cNvPr>
          <p:cNvPicPr>
            <a:picLocks noChangeAspect="1"/>
          </p:cNvPicPr>
          <p:nvPr/>
        </p:nvPicPr>
        <p:blipFill>
          <a:blip r:embed="rId4"/>
          <a:stretch>
            <a:fillRect/>
          </a:stretch>
        </p:blipFill>
        <p:spPr>
          <a:xfrm>
            <a:off x="325178" y="5787639"/>
            <a:ext cx="3584759" cy="249958"/>
          </a:xfrm>
          <a:prstGeom prst="rect">
            <a:avLst/>
          </a:prstGeom>
        </p:spPr>
      </p:pic>
    </p:spTree>
    <p:extLst>
      <p:ext uri="{BB962C8B-B14F-4D97-AF65-F5344CB8AC3E}">
        <p14:creationId xmlns:p14="http://schemas.microsoft.com/office/powerpoint/2010/main" val="3212428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0B102-FBEE-FD8C-36B5-4C56A669B379}"/>
              </a:ext>
            </a:extLst>
          </p:cNvPr>
          <p:cNvPicPr>
            <a:picLocks noChangeAspect="1"/>
          </p:cNvPicPr>
          <p:nvPr/>
        </p:nvPicPr>
        <p:blipFill>
          <a:blip r:embed="rId3"/>
          <a:stretch>
            <a:fillRect/>
          </a:stretch>
        </p:blipFill>
        <p:spPr>
          <a:xfrm>
            <a:off x="302633" y="772886"/>
            <a:ext cx="6461279" cy="5319915"/>
          </a:xfrm>
          <a:prstGeom prst="rect">
            <a:avLst/>
          </a:prstGeom>
        </p:spPr>
      </p:pic>
      <p:sp>
        <p:nvSpPr>
          <p:cNvPr id="2" name="Title 1">
            <a:extLst>
              <a:ext uri="{FF2B5EF4-FFF2-40B4-BE49-F238E27FC236}">
                <a16:creationId xmlns:a16="http://schemas.microsoft.com/office/drawing/2014/main" id="{A0503579-F59C-1909-A757-02F5EC4FD6A2}"/>
              </a:ext>
            </a:extLst>
          </p:cNvPr>
          <p:cNvSpPr>
            <a:spLocks noGrp="1"/>
          </p:cNvSpPr>
          <p:nvPr>
            <p:ph type="title"/>
          </p:nvPr>
        </p:nvSpPr>
        <p:spPr>
          <a:xfrm>
            <a:off x="4922610" y="24381"/>
            <a:ext cx="3821066" cy="2996046"/>
          </a:xfrm>
        </p:spPr>
        <p:txBody>
          <a:bodyPr>
            <a:normAutofit/>
          </a:bodyPr>
          <a:lstStyle/>
          <a:p>
            <a:r>
              <a:rPr lang="en-US" sz="4000" dirty="0"/>
              <a:t>Vanishing Maternity Care</a:t>
            </a:r>
          </a:p>
        </p:txBody>
      </p:sp>
      <p:sp>
        <p:nvSpPr>
          <p:cNvPr id="70" name="Diamond 69">
            <a:extLst>
              <a:ext uri="{FF2B5EF4-FFF2-40B4-BE49-F238E27FC236}">
                <a16:creationId xmlns:a16="http://schemas.microsoft.com/office/drawing/2014/main" id="{A76F1AC9-A599-61F2-8046-AA39C6DA612C}"/>
              </a:ext>
            </a:extLst>
          </p:cNvPr>
          <p:cNvSpPr/>
          <p:nvPr/>
        </p:nvSpPr>
        <p:spPr>
          <a:xfrm>
            <a:off x="6271981" y="2878863"/>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2FB5C616-C366-34A8-5FE9-BAD703E2FCD9}"/>
              </a:ext>
            </a:extLst>
          </p:cNvPr>
          <p:cNvSpPr/>
          <p:nvPr/>
        </p:nvSpPr>
        <p:spPr>
          <a:xfrm>
            <a:off x="3191418" y="1221671"/>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624BFD3F-DA40-A6BF-4E78-638CA38397CC}"/>
              </a:ext>
            </a:extLst>
          </p:cNvPr>
          <p:cNvSpPr/>
          <p:nvPr/>
        </p:nvSpPr>
        <p:spPr>
          <a:xfrm>
            <a:off x="1974302" y="2928284"/>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40642AEF-D92E-5097-CD93-A959003FB8A7}"/>
              </a:ext>
            </a:extLst>
          </p:cNvPr>
          <p:cNvSpPr/>
          <p:nvPr/>
        </p:nvSpPr>
        <p:spPr>
          <a:xfrm>
            <a:off x="3089229" y="1741093"/>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61522B4F-BA54-EEAA-D7F7-5F69DA4BCF3D}"/>
              </a:ext>
            </a:extLst>
          </p:cNvPr>
          <p:cNvSpPr/>
          <p:nvPr/>
        </p:nvSpPr>
        <p:spPr>
          <a:xfrm>
            <a:off x="2926095" y="2026475"/>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C3D354B8-14D9-6CDE-DF01-E2CA7EDA28F5}"/>
              </a:ext>
            </a:extLst>
          </p:cNvPr>
          <p:cNvSpPr/>
          <p:nvPr/>
        </p:nvSpPr>
        <p:spPr>
          <a:xfrm>
            <a:off x="3741169" y="2343902"/>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06460E5E-6667-6395-6903-BD0A43A45982}"/>
              </a:ext>
            </a:extLst>
          </p:cNvPr>
          <p:cNvSpPr/>
          <p:nvPr/>
        </p:nvSpPr>
        <p:spPr>
          <a:xfrm>
            <a:off x="2396209" y="5688729"/>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1F426BE2-A2EC-74B4-16A0-0B4656D66799}"/>
              </a:ext>
            </a:extLst>
          </p:cNvPr>
          <p:cNvSpPr/>
          <p:nvPr/>
        </p:nvSpPr>
        <p:spPr>
          <a:xfrm>
            <a:off x="3473443" y="2533492"/>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0010ED8-374F-97FF-0711-808AA99F3C4D}"/>
              </a:ext>
            </a:extLst>
          </p:cNvPr>
          <p:cNvSpPr/>
          <p:nvPr/>
        </p:nvSpPr>
        <p:spPr>
          <a:xfrm>
            <a:off x="1207490" y="4132206"/>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E9B7C894-5718-269C-CAA2-62741DFB2732}"/>
              </a:ext>
            </a:extLst>
          </p:cNvPr>
          <p:cNvSpPr/>
          <p:nvPr/>
        </p:nvSpPr>
        <p:spPr>
          <a:xfrm>
            <a:off x="4200928" y="2462710"/>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Diamond 98">
            <a:extLst>
              <a:ext uri="{FF2B5EF4-FFF2-40B4-BE49-F238E27FC236}">
                <a16:creationId xmlns:a16="http://schemas.microsoft.com/office/drawing/2014/main" id="{2590A01B-1BE6-459B-FAFE-2A4B54CDB0E4}"/>
              </a:ext>
            </a:extLst>
          </p:cNvPr>
          <p:cNvSpPr/>
          <p:nvPr/>
        </p:nvSpPr>
        <p:spPr>
          <a:xfrm>
            <a:off x="2275977" y="5107236"/>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49489976-5C6E-A2F0-B03C-ECBBB709268F}"/>
              </a:ext>
            </a:extLst>
          </p:cNvPr>
          <p:cNvSpPr/>
          <p:nvPr/>
        </p:nvSpPr>
        <p:spPr>
          <a:xfrm>
            <a:off x="3089229" y="1741093"/>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Diamond 100">
            <a:extLst>
              <a:ext uri="{FF2B5EF4-FFF2-40B4-BE49-F238E27FC236}">
                <a16:creationId xmlns:a16="http://schemas.microsoft.com/office/drawing/2014/main" id="{A4247C96-1E59-E69F-8C38-FA819194D9B3}"/>
              </a:ext>
            </a:extLst>
          </p:cNvPr>
          <p:cNvSpPr/>
          <p:nvPr/>
        </p:nvSpPr>
        <p:spPr>
          <a:xfrm>
            <a:off x="2548610" y="5592749"/>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9785860B-C197-1DD9-CF5C-A0EFD8AAE732}"/>
              </a:ext>
            </a:extLst>
          </p:cNvPr>
          <p:cNvSpPr/>
          <p:nvPr/>
        </p:nvSpPr>
        <p:spPr>
          <a:xfrm>
            <a:off x="1651856" y="4962505"/>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2E019675-02DE-65B2-7BE0-0514790DCA38}"/>
              </a:ext>
            </a:extLst>
          </p:cNvPr>
          <p:cNvSpPr/>
          <p:nvPr/>
        </p:nvSpPr>
        <p:spPr>
          <a:xfrm>
            <a:off x="2016853" y="4240786"/>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Diamond 103">
            <a:extLst>
              <a:ext uri="{FF2B5EF4-FFF2-40B4-BE49-F238E27FC236}">
                <a16:creationId xmlns:a16="http://schemas.microsoft.com/office/drawing/2014/main" id="{3F75434A-1A02-46C4-32E2-40DA55FE8B6F}"/>
              </a:ext>
            </a:extLst>
          </p:cNvPr>
          <p:cNvSpPr/>
          <p:nvPr/>
        </p:nvSpPr>
        <p:spPr>
          <a:xfrm>
            <a:off x="1809069" y="3479648"/>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2E70DE08-3A09-011D-43DE-C5170160837D}"/>
              </a:ext>
            </a:extLst>
          </p:cNvPr>
          <p:cNvSpPr/>
          <p:nvPr/>
        </p:nvSpPr>
        <p:spPr>
          <a:xfrm>
            <a:off x="3359380" y="2945587"/>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6080F0DB-78B2-C085-FCBA-9F7A2F25A131}"/>
              </a:ext>
            </a:extLst>
          </p:cNvPr>
          <p:cNvSpPr/>
          <p:nvPr/>
        </p:nvSpPr>
        <p:spPr>
          <a:xfrm>
            <a:off x="3284465" y="3318471"/>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91529A71-DFFE-B632-2966-7BF8D44EBEBD}"/>
              </a:ext>
            </a:extLst>
          </p:cNvPr>
          <p:cNvSpPr/>
          <p:nvPr/>
        </p:nvSpPr>
        <p:spPr>
          <a:xfrm>
            <a:off x="3582118" y="3473061"/>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39A4435B-BA7A-57B8-4F1E-155B2B849BF1}"/>
              </a:ext>
            </a:extLst>
          </p:cNvPr>
          <p:cNvSpPr/>
          <p:nvPr/>
        </p:nvSpPr>
        <p:spPr>
          <a:xfrm>
            <a:off x="3902966" y="3562899"/>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CE1CA11E-651F-AC1E-A340-D107E5AED3F3}"/>
              </a:ext>
            </a:extLst>
          </p:cNvPr>
          <p:cNvSpPr/>
          <p:nvPr/>
        </p:nvSpPr>
        <p:spPr>
          <a:xfrm>
            <a:off x="4730337" y="3275369"/>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57E34EA9-0FB3-07C8-D720-28A4FB020953}"/>
              </a:ext>
            </a:extLst>
          </p:cNvPr>
          <p:cNvSpPr/>
          <p:nvPr/>
        </p:nvSpPr>
        <p:spPr>
          <a:xfrm>
            <a:off x="3273646" y="4943536"/>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E58777F6-72D9-C4ED-45D3-3314BF9BD46D}"/>
              </a:ext>
            </a:extLst>
          </p:cNvPr>
          <p:cNvSpPr/>
          <p:nvPr/>
        </p:nvSpPr>
        <p:spPr>
          <a:xfrm>
            <a:off x="3774378" y="2380057"/>
            <a:ext cx="257175" cy="240154"/>
          </a:xfrm>
          <a:prstGeom prst="star5">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4" name="Star: 5 Points 13">
            <a:extLst>
              <a:ext uri="{FF2B5EF4-FFF2-40B4-BE49-F238E27FC236}">
                <a16:creationId xmlns:a16="http://schemas.microsoft.com/office/drawing/2014/main" id="{7CFCD6EF-7204-349A-D1CD-D56E41A36540}"/>
              </a:ext>
            </a:extLst>
          </p:cNvPr>
          <p:cNvSpPr/>
          <p:nvPr/>
        </p:nvSpPr>
        <p:spPr>
          <a:xfrm>
            <a:off x="6014806" y="2554979"/>
            <a:ext cx="257175" cy="240154"/>
          </a:xfrm>
          <a:prstGeom prst="star5">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6" name="Star: 5 Points 15">
            <a:extLst>
              <a:ext uri="{FF2B5EF4-FFF2-40B4-BE49-F238E27FC236}">
                <a16:creationId xmlns:a16="http://schemas.microsoft.com/office/drawing/2014/main" id="{860C09E4-ABFF-FB15-CFF5-A4792A320457}"/>
              </a:ext>
            </a:extLst>
          </p:cNvPr>
          <p:cNvSpPr/>
          <p:nvPr/>
        </p:nvSpPr>
        <p:spPr>
          <a:xfrm>
            <a:off x="2097409" y="4259638"/>
            <a:ext cx="257175" cy="240154"/>
          </a:xfrm>
          <a:prstGeom prst="star5">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8" name="Star: 5 Points 17">
            <a:extLst>
              <a:ext uri="{FF2B5EF4-FFF2-40B4-BE49-F238E27FC236}">
                <a16:creationId xmlns:a16="http://schemas.microsoft.com/office/drawing/2014/main" id="{84A684A0-1C54-1BA0-029C-708A2B06C2EF}"/>
              </a:ext>
            </a:extLst>
          </p:cNvPr>
          <p:cNvSpPr/>
          <p:nvPr/>
        </p:nvSpPr>
        <p:spPr>
          <a:xfrm>
            <a:off x="1207490" y="3963086"/>
            <a:ext cx="257175" cy="240154"/>
          </a:xfrm>
          <a:prstGeom prst="star5">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20" name="Diamond 19">
            <a:extLst>
              <a:ext uri="{FF2B5EF4-FFF2-40B4-BE49-F238E27FC236}">
                <a16:creationId xmlns:a16="http://schemas.microsoft.com/office/drawing/2014/main" id="{4DE4BC65-0C80-9274-E981-231185F365F5}"/>
              </a:ext>
            </a:extLst>
          </p:cNvPr>
          <p:cNvSpPr/>
          <p:nvPr/>
        </p:nvSpPr>
        <p:spPr>
          <a:xfrm>
            <a:off x="1364703" y="3525692"/>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Diamond 21">
            <a:extLst>
              <a:ext uri="{FF2B5EF4-FFF2-40B4-BE49-F238E27FC236}">
                <a16:creationId xmlns:a16="http://schemas.microsoft.com/office/drawing/2014/main" id="{1E140BE1-9158-63DB-8590-AE375B40B2D6}"/>
              </a:ext>
            </a:extLst>
          </p:cNvPr>
          <p:cNvSpPr/>
          <p:nvPr/>
        </p:nvSpPr>
        <p:spPr>
          <a:xfrm>
            <a:off x="2926094" y="4308933"/>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Diamond 23">
            <a:extLst>
              <a:ext uri="{FF2B5EF4-FFF2-40B4-BE49-F238E27FC236}">
                <a16:creationId xmlns:a16="http://schemas.microsoft.com/office/drawing/2014/main" id="{8F75DFC3-5368-9DE3-F13D-0D6E13A4F09C}"/>
              </a:ext>
            </a:extLst>
          </p:cNvPr>
          <p:cNvSpPr/>
          <p:nvPr/>
        </p:nvSpPr>
        <p:spPr>
          <a:xfrm>
            <a:off x="2470003" y="4666728"/>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Diamond 25">
            <a:extLst>
              <a:ext uri="{FF2B5EF4-FFF2-40B4-BE49-F238E27FC236}">
                <a16:creationId xmlns:a16="http://schemas.microsoft.com/office/drawing/2014/main" id="{A39EA804-0DB8-6766-D459-3DC98CA5DC6D}"/>
              </a:ext>
            </a:extLst>
          </p:cNvPr>
          <p:cNvSpPr/>
          <p:nvPr/>
        </p:nvSpPr>
        <p:spPr>
          <a:xfrm>
            <a:off x="2933502" y="1670311"/>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Diamond 27">
            <a:extLst>
              <a:ext uri="{FF2B5EF4-FFF2-40B4-BE49-F238E27FC236}">
                <a16:creationId xmlns:a16="http://schemas.microsoft.com/office/drawing/2014/main" id="{5F876513-0434-1FBF-7D1D-60FD69B5284A}"/>
              </a:ext>
            </a:extLst>
          </p:cNvPr>
          <p:cNvSpPr/>
          <p:nvPr/>
        </p:nvSpPr>
        <p:spPr>
          <a:xfrm>
            <a:off x="2197371" y="3743570"/>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mond 29">
            <a:extLst>
              <a:ext uri="{FF2B5EF4-FFF2-40B4-BE49-F238E27FC236}">
                <a16:creationId xmlns:a16="http://schemas.microsoft.com/office/drawing/2014/main" id="{091D08C6-9D0E-46A9-FF78-38FB5B99294C}"/>
              </a:ext>
            </a:extLst>
          </p:cNvPr>
          <p:cNvSpPr/>
          <p:nvPr/>
        </p:nvSpPr>
        <p:spPr>
          <a:xfrm>
            <a:off x="1862312" y="5573182"/>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Diamond 31">
            <a:extLst>
              <a:ext uri="{FF2B5EF4-FFF2-40B4-BE49-F238E27FC236}">
                <a16:creationId xmlns:a16="http://schemas.microsoft.com/office/drawing/2014/main" id="{9A886C47-CBC4-BEF2-1C66-77831A3ACC32}"/>
              </a:ext>
            </a:extLst>
          </p:cNvPr>
          <p:cNvSpPr/>
          <p:nvPr/>
        </p:nvSpPr>
        <p:spPr>
          <a:xfrm>
            <a:off x="1313847" y="5257741"/>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Diamond 33">
            <a:extLst>
              <a:ext uri="{FF2B5EF4-FFF2-40B4-BE49-F238E27FC236}">
                <a16:creationId xmlns:a16="http://schemas.microsoft.com/office/drawing/2014/main" id="{7A823905-DFE2-248B-2977-43FBD27F3989}"/>
              </a:ext>
            </a:extLst>
          </p:cNvPr>
          <p:cNvSpPr/>
          <p:nvPr/>
        </p:nvSpPr>
        <p:spPr>
          <a:xfrm>
            <a:off x="1854282" y="3047505"/>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Diamond 34">
            <a:extLst>
              <a:ext uri="{FF2B5EF4-FFF2-40B4-BE49-F238E27FC236}">
                <a16:creationId xmlns:a16="http://schemas.microsoft.com/office/drawing/2014/main" id="{62DB4292-2096-724B-FC2D-DE9968FED735}"/>
              </a:ext>
            </a:extLst>
          </p:cNvPr>
          <p:cNvSpPr/>
          <p:nvPr/>
        </p:nvSpPr>
        <p:spPr>
          <a:xfrm>
            <a:off x="2875573" y="2352873"/>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Diamond 35">
            <a:extLst>
              <a:ext uri="{FF2B5EF4-FFF2-40B4-BE49-F238E27FC236}">
                <a16:creationId xmlns:a16="http://schemas.microsoft.com/office/drawing/2014/main" id="{BD9BF1EC-DD02-3715-B42A-B655A3A6E6CE}"/>
              </a:ext>
            </a:extLst>
          </p:cNvPr>
          <p:cNvSpPr/>
          <p:nvPr/>
        </p:nvSpPr>
        <p:spPr>
          <a:xfrm>
            <a:off x="2095459" y="4117797"/>
            <a:ext cx="157213" cy="141564"/>
          </a:xfrm>
          <a:prstGeom prst="diamond">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9F3E71B-DC6B-618C-6974-07BC4F3229C4}"/>
              </a:ext>
            </a:extLst>
          </p:cNvPr>
          <p:cNvSpPr txBox="1"/>
          <p:nvPr/>
        </p:nvSpPr>
        <p:spPr>
          <a:xfrm>
            <a:off x="5918551" y="3284633"/>
            <a:ext cx="2463326" cy="1107996"/>
          </a:xfrm>
          <a:prstGeom prst="rect">
            <a:avLst/>
          </a:prstGeom>
          <a:noFill/>
        </p:spPr>
        <p:txBody>
          <a:bodyPr wrap="square" rtlCol="0">
            <a:spAutoFit/>
          </a:bodyPr>
          <a:lstStyle/>
          <a:p>
            <a:r>
              <a:rPr lang="en-US" sz="6600" b="1" dirty="0">
                <a:solidFill>
                  <a:schemeClr val="tx2"/>
                </a:solidFill>
              </a:rPr>
              <a:t>2006</a:t>
            </a:r>
          </a:p>
        </p:txBody>
      </p:sp>
      <p:sp>
        <p:nvSpPr>
          <p:cNvPr id="40" name="TextBox 39">
            <a:extLst>
              <a:ext uri="{FF2B5EF4-FFF2-40B4-BE49-F238E27FC236}">
                <a16:creationId xmlns:a16="http://schemas.microsoft.com/office/drawing/2014/main" id="{1284EB15-B60C-F161-E300-985E3EE3DD3D}"/>
              </a:ext>
            </a:extLst>
          </p:cNvPr>
          <p:cNvSpPr txBox="1"/>
          <p:nvPr/>
        </p:nvSpPr>
        <p:spPr>
          <a:xfrm>
            <a:off x="5935169" y="3287630"/>
            <a:ext cx="2213683" cy="1107996"/>
          </a:xfrm>
          <a:prstGeom prst="rect">
            <a:avLst/>
          </a:prstGeom>
          <a:noFill/>
        </p:spPr>
        <p:txBody>
          <a:bodyPr wrap="square" rtlCol="0">
            <a:spAutoFit/>
          </a:bodyPr>
          <a:lstStyle/>
          <a:p>
            <a:r>
              <a:rPr lang="en-US" sz="6600" b="1" dirty="0">
                <a:solidFill>
                  <a:schemeClr val="tx2"/>
                </a:solidFill>
              </a:rPr>
              <a:t>2024</a:t>
            </a:r>
          </a:p>
        </p:txBody>
      </p:sp>
    </p:spTree>
    <p:extLst>
      <p:ext uri="{BB962C8B-B14F-4D97-AF65-F5344CB8AC3E}">
        <p14:creationId xmlns:p14="http://schemas.microsoft.com/office/powerpoint/2010/main" val="8162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0"/>
                                        </p:tgtEl>
                                      </p:cBhvr>
                                    </p:animEffect>
                                    <p:set>
                                      <p:cBhvr>
                                        <p:cTn id="7" dur="1" fill="hold">
                                          <p:stCondLst>
                                            <p:cond delay="1999"/>
                                          </p:stCondLst>
                                        </p:cTn>
                                        <p:tgtEl>
                                          <p:spTgt spid="7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6"/>
                                        </p:tgtEl>
                                      </p:cBhvr>
                                    </p:animEffect>
                                    <p:set>
                                      <p:cBhvr>
                                        <p:cTn id="10" dur="1" fill="hold">
                                          <p:stCondLst>
                                            <p:cond delay="19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93"/>
                                        </p:tgtEl>
                                      </p:cBhvr>
                                    </p:animEffect>
                                    <p:set>
                                      <p:cBhvr>
                                        <p:cTn id="13" dur="1" fill="hold">
                                          <p:stCondLst>
                                            <p:cond delay="1999"/>
                                          </p:stCondLst>
                                        </p:cTn>
                                        <p:tgtEl>
                                          <p:spTgt spid="9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35"/>
                                        </p:tgtEl>
                                      </p:cBhvr>
                                    </p:animEffect>
                                    <p:set>
                                      <p:cBhvr>
                                        <p:cTn id="16" dur="1" fill="hold">
                                          <p:stCondLst>
                                            <p:cond delay="1999"/>
                                          </p:stCondLst>
                                        </p:cTn>
                                        <p:tgtEl>
                                          <p:spTgt spid="3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98"/>
                                        </p:tgtEl>
                                      </p:cBhvr>
                                    </p:animEffect>
                                    <p:set>
                                      <p:cBhvr>
                                        <p:cTn id="19" dur="1" fill="hold">
                                          <p:stCondLst>
                                            <p:cond delay="1999"/>
                                          </p:stCondLst>
                                        </p:cTn>
                                        <p:tgtEl>
                                          <p:spTgt spid="9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96"/>
                                        </p:tgtEl>
                                      </p:cBhvr>
                                    </p:animEffect>
                                    <p:set>
                                      <p:cBhvr>
                                        <p:cTn id="22" dur="1" fill="hold">
                                          <p:stCondLst>
                                            <p:cond delay="1999"/>
                                          </p:stCondLst>
                                        </p:cTn>
                                        <p:tgtEl>
                                          <p:spTgt spid="9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4"/>
                                        </p:tgtEl>
                                      </p:cBhvr>
                                    </p:animEffect>
                                    <p:set>
                                      <p:cBhvr>
                                        <p:cTn id="25" dur="1" fill="hold">
                                          <p:stCondLst>
                                            <p:cond delay="1999"/>
                                          </p:stCondLst>
                                        </p:cTn>
                                        <p:tgtEl>
                                          <p:spTgt spid="3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20"/>
                                        </p:tgtEl>
                                      </p:cBhvr>
                                    </p:animEffect>
                                    <p:set>
                                      <p:cBhvr>
                                        <p:cTn id="28" dur="1" fill="hold">
                                          <p:stCondLst>
                                            <p:cond delay="1999"/>
                                          </p:stCondLst>
                                        </p:cTn>
                                        <p:tgtEl>
                                          <p:spTgt spid="2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104"/>
                                        </p:tgtEl>
                                      </p:cBhvr>
                                    </p:animEffect>
                                    <p:set>
                                      <p:cBhvr>
                                        <p:cTn id="31" dur="1" fill="hold">
                                          <p:stCondLst>
                                            <p:cond delay="1999"/>
                                          </p:stCondLst>
                                        </p:cTn>
                                        <p:tgtEl>
                                          <p:spTgt spid="10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8"/>
                                        </p:tgtEl>
                                      </p:cBhvr>
                                    </p:animEffect>
                                    <p:set>
                                      <p:cBhvr>
                                        <p:cTn id="34" dur="1" fill="hold">
                                          <p:stCondLst>
                                            <p:cond delay="1999"/>
                                          </p:stCondLst>
                                        </p:cTn>
                                        <p:tgtEl>
                                          <p:spTgt spid="2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22"/>
                                        </p:tgtEl>
                                      </p:cBhvr>
                                    </p:animEffect>
                                    <p:set>
                                      <p:cBhvr>
                                        <p:cTn id="37" dur="1" fill="hold">
                                          <p:stCondLst>
                                            <p:cond delay="1999"/>
                                          </p:stCondLst>
                                        </p:cTn>
                                        <p:tgtEl>
                                          <p:spTgt spid="2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32"/>
                                        </p:tgtEl>
                                      </p:cBhvr>
                                    </p:animEffect>
                                    <p:set>
                                      <p:cBhvr>
                                        <p:cTn id="40" dur="1" fill="hold">
                                          <p:stCondLst>
                                            <p:cond delay="1999"/>
                                          </p:stCondLst>
                                        </p:cTn>
                                        <p:tgtEl>
                                          <p:spTgt spid="3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95"/>
                                        </p:tgtEl>
                                      </p:cBhvr>
                                    </p:animEffect>
                                    <p:set>
                                      <p:cBhvr>
                                        <p:cTn id="46" dur="1" fill="hold">
                                          <p:stCondLst>
                                            <p:cond delay="1999"/>
                                          </p:stCondLst>
                                        </p:cTn>
                                        <p:tgtEl>
                                          <p:spTgt spid="9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24"/>
                                        </p:tgtEl>
                                      </p:cBhvr>
                                    </p:animEffect>
                                    <p:set>
                                      <p:cBhvr>
                                        <p:cTn id="49" dur="1" fill="hold">
                                          <p:stCondLst>
                                            <p:cond delay="1999"/>
                                          </p:stCondLst>
                                        </p:cTn>
                                        <p:tgtEl>
                                          <p:spTgt spid="2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38"/>
                                        </p:tgtEl>
                                      </p:cBhvr>
                                    </p:animEffect>
                                    <p:set>
                                      <p:cBhvr>
                                        <p:cTn id="52" dur="1" fill="hold">
                                          <p:stCondLst>
                                            <p:cond delay="1999"/>
                                          </p:stCondLst>
                                        </p:cTn>
                                        <p:tgtEl>
                                          <p:spTgt spid="38"/>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3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93" grpId="0" animBg="1"/>
      <p:bldP spid="95" grpId="0" animBg="1"/>
      <p:bldP spid="96" grpId="0" animBg="1"/>
      <p:bldP spid="98" grpId="0" animBg="1"/>
      <p:bldP spid="104" grpId="0" animBg="1"/>
      <p:bldP spid="20" grpId="0" animBg="1"/>
      <p:bldP spid="22" grpId="0" animBg="1"/>
      <p:bldP spid="24" grpId="0" animBg="1"/>
      <p:bldP spid="26" grpId="0" animBg="1"/>
      <p:bldP spid="28" grpId="0" animBg="1"/>
      <p:bldP spid="30" grpId="0" animBg="1"/>
      <p:bldP spid="32" grpId="0" animBg="1"/>
      <p:bldP spid="34" grpId="0" animBg="1"/>
      <p:bldP spid="35" grpId="0" animBg="1"/>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1BFB-0A96-14ED-AEF8-83D471D72049}"/>
              </a:ext>
            </a:extLst>
          </p:cNvPr>
          <p:cNvSpPr>
            <a:spLocks noGrp="1"/>
          </p:cNvSpPr>
          <p:nvPr>
            <p:ph type="title"/>
          </p:nvPr>
        </p:nvSpPr>
        <p:spPr>
          <a:xfrm>
            <a:off x="288759" y="274638"/>
            <a:ext cx="8537607" cy="1143000"/>
          </a:xfrm>
        </p:spPr>
        <p:txBody>
          <a:bodyPr>
            <a:normAutofit/>
          </a:bodyPr>
          <a:lstStyle/>
          <a:p>
            <a:pPr algn="ctr"/>
            <a:r>
              <a:rPr lang="en-US" sz="3200" dirty="0"/>
              <a:t>WV Resident Births by Maternal Age, 2023</a:t>
            </a:r>
          </a:p>
        </p:txBody>
      </p:sp>
      <p:graphicFrame>
        <p:nvGraphicFramePr>
          <p:cNvPr id="4" name="Content Placeholder 3">
            <a:extLst>
              <a:ext uri="{FF2B5EF4-FFF2-40B4-BE49-F238E27FC236}">
                <a16:creationId xmlns:a16="http://schemas.microsoft.com/office/drawing/2014/main" id="{EC986DD3-B27B-446C-5F3C-A901F82744FA}"/>
              </a:ext>
            </a:extLst>
          </p:cNvPr>
          <p:cNvGraphicFramePr>
            <a:graphicFrameLocks noGrp="1"/>
          </p:cNvGraphicFramePr>
          <p:nvPr>
            <p:ph idx="1"/>
            <p:extLst>
              <p:ext uri="{D42A27DB-BD31-4B8C-83A1-F6EECF244321}">
                <p14:modId xmlns:p14="http://schemas.microsoft.com/office/powerpoint/2010/main" val="2206121104"/>
              </p:ext>
            </p:extLst>
          </p:nvPr>
        </p:nvGraphicFramePr>
        <p:xfrm>
          <a:off x="288759" y="1501541"/>
          <a:ext cx="8662736" cy="432174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A95AB49-C159-2E5D-A3A9-D913F9DFEB00}"/>
              </a:ext>
            </a:extLst>
          </p:cNvPr>
          <p:cNvSpPr txBox="1"/>
          <p:nvPr/>
        </p:nvSpPr>
        <p:spPr>
          <a:xfrm>
            <a:off x="3826042" y="1176250"/>
            <a:ext cx="1491916" cy="1015663"/>
          </a:xfrm>
          <a:prstGeom prst="rect">
            <a:avLst/>
          </a:prstGeom>
          <a:noFill/>
        </p:spPr>
        <p:txBody>
          <a:bodyPr wrap="square" rtlCol="0">
            <a:spAutoFit/>
          </a:bodyPr>
          <a:lstStyle/>
          <a:p>
            <a:pPr algn="ctr"/>
            <a:r>
              <a:rPr lang="en-US" sz="2000" dirty="0"/>
              <a:t>2.4</a:t>
            </a:r>
            <a:r>
              <a:rPr lang="en-US" sz="2400" dirty="0"/>
              <a:t>%</a:t>
            </a:r>
          </a:p>
          <a:p>
            <a:r>
              <a:rPr lang="en-US" sz="1600" dirty="0"/>
              <a:t>40 and older</a:t>
            </a:r>
          </a:p>
          <a:p>
            <a:endParaRPr lang="en-US" dirty="0"/>
          </a:p>
        </p:txBody>
      </p:sp>
      <p:sp>
        <p:nvSpPr>
          <p:cNvPr id="7" name="TextBox 6">
            <a:extLst>
              <a:ext uri="{FF2B5EF4-FFF2-40B4-BE49-F238E27FC236}">
                <a16:creationId xmlns:a16="http://schemas.microsoft.com/office/drawing/2014/main" id="{E7F53FF4-9A10-3AD7-5FEE-2652C4A19E11}"/>
              </a:ext>
            </a:extLst>
          </p:cNvPr>
          <p:cNvSpPr txBox="1"/>
          <p:nvPr/>
        </p:nvSpPr>
        <p:spPr>
          <a:xfrm>
            <a:off x="192505" y="5791771"/>
            <a:ext cx="4721190" cy="2308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B292B"/>
                </a:solidFill>
                <a:effectLst/>
                <a:uLnTx/>
                <a:uFillTx/>
              </a:rPr>
              <a:t>Source: WV Health Statistics Center, Vital  Statistics System, October 2024</a:t>
            </a:r>
          </a:p>
        </p:txBody>
      </p:sp>
    </p:spTree>
    <p:extLst>
      <p:ext uri="{BB962C8B-B14F-4D97-AF65-F5344CB8AC3E}">
        <p14:creationId xmlns:p14="http://schemas.microsoft.com/office/powerpoint/2010/main" val="80134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1CAB-EFB6-D1F7-15EE-46CCAB05F2ED}"/>
              </a:ext>
            </a:extLst>
          </p:cNvPr>
          <p:cNvSpPr>
            <a:spLocks noGrp="1"/>
          </p:cNvSpPr>
          <p:nvPr>
            <p:ph type="title"/>
          </p:nvPr>
        </p:nvSpPr>
        <p:spPr>
          <a:xfrm>
            <a:off x="221381" y="274638"/>
            <a:ext cx="8730114" cy="861143"/>
          </a:xfrm>
        </p:spPr>
        <p:txBody>
          <a:bodyPr>
            <a:normAutofit/>
          </a:bodyPr>
          <a:lstStyle/>
          <a:p>
            <a:pPr algn="ctr"/>
            <a:r>
              <a:rPr lang="en-US" sz="3000" dirty="0"/>
              <a:t>WV Resident Births by Race and Ethnicity, 2023</a:t>
            </a:r>
          </a:p>
        </p:txBody>
      </p:sp>
      <p:graphicFrame>
        <p:nvGraphicFramePr>
          <p:cNvPr id="3" name="Chart 2">
            <a:extLst>
              <a:ext uri="{FF2B5EF4-FFF2-40B4-BE49-F238E27FC236}">
                <a16:creationId xmlns:a16="http://schemas.microsoft.com/office/drawing/2014/main" id="{A8E1982D-9A2A-584D-BEF2-67E2996568D2}"/>
              </a:ext>
            </a:extLst>
          </p:cNvPr>
          <p:cNvGraphicFramePr>
            <a:graphicFrameLocks/>
          </p:cNvGraphicFramePr>
          <p:nvPr>
            <p:extLst>
              <p:ext uri="{D42A27DB-BD31-4B8C-83A1-F6EECF244321}">
                <p14:modId xmlns:p14="http://schemas.microsoft.com/office/powerpoint/2010/main" val="2932021661"/>
              </p:ext>
            </p:extLst>
          </p:nvPr>
        </p:nvGraphicFramePr>
        <p:xfrm>
          <a:off x="105879" y="1135781"/>
          <a:ext cx="7729085" cy="460087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FD384056-39D5-B751-0909-C8C961A74FD8}"/>
              </a:ext>
            </a:extLst>
          </p:cNvPr>
          <p:cNvSpPr txBox="1"/>
          <p:nvPr/>
        </p:nvSpPr>
        <p:spPr>
          <a:xfrm>
            <a:off x="7411453" y="3429000"/>
            <a:ext cx="1809550" cy="400110"/>
          </a:xfrm>
          <a:prstGeom prst="rect">
            <a:avLst/>
          </a:prstGeom>
          <a:noFill/>
        </p:spPr>
        <p:txBody>
          <a:bodyPr wrap="square" rtlCol="0">
            <a:spAutoFit/>
          </a:bodyPr>
          <a:lstStyle/>
          <a:p>
            <a:r>
              <a:rPr lang="en-US" sz="1400" b="1" dirty="0"/>
              <a:t>Unknown, </a:t>
            </a:r>
            <a:r>
              <a:rPr lang="en-US" sz="2000" b="1" dirty="0"/>
              <a:t>0.4%</a:t>
            </a:r>
          </a:p>
        </p:txBody>
      </p:sp>
    </p:spTree>
    <p:extLst>
      <p:ext uri="{BB962C8B-B14F-4D97-AF65-F5344CB8AC3E}">
        <p14:creationId xmlns:p14="http://schemas.microsoft.com/office/powerpoint/2010/main" val="3452533208"/>
      </p:ext>
    </p:extLst>
  </p:cSld>
  <p:clrMapOvr>
    <a:masterClrMapping/>
  </p:clrMapOvr>
</p:sld>
</file>

<file path=ppt/theme/theme1.xml><?xml version="1.0" encoding="utf-8"?>
<a:theme xmlns:a="http://schemas.openxmlformats.org/drawingml/2006/main" name="Template1">
  <a:themeElements>
    <a:clrScheme name="Perinatal Partnership">
      <a:dk1>
        <a:srgbClr val="2B292B"/>
      </a:dk1>
      <a:lt1>
        <a:sysClr val="window" lastClr="FFFFFF"/>
      </a:lt1>
      <a:dk2>
        <a:srgbClr val="0973BA"/>
      </a:dk2>
      <a:lt2>
        <a:srgbClr val="C8F0E6"/>
      </a:lt2>
      <a:accent1>
        <a:srgbClr val="62CC6B"/>
      </a:accent1>
      <a:accent2>
        <a:srgbClr val="0973BA"/>
      </a:accent2>
      <a:accent3>
        <a:srgbClr val="05B1EA"/>
      </a:accent3>
      <a:accent4>
        <a:srgbClr val="C8F0E6"/>
      </a:accent4>
      <a:accent5>
        <a:srgbClr val="0F940F"/>
      </a:accent5>
      <a:accent6>
        <a:srgbClr val="FF7C92"/>
      </a:accent6>
      <a:hlink>
        <a:srgbClr val="0973BA"/>
      </a:hlink>
      <a:folHlink>
        <a:srgbClr val="05B1E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4824FA3E6C1F49AB9F71B33184ADD5" ma:contentTypeVersion="15" ma:contentTypeDescription="Create a new document." ma:contentTypeScope="" ma:versionID="17dcba48a07239dae7070208f8afee73">
  <xsd:schema xmlns:xsd="http://www.w3.org/2001/XMLSchema" xmlns:xs="http://www.w3.org/2001/XMLSchema" xmlns:p="http://schemas.microsoft.com/office/2006/metadata/properties" xmlns:ns1="http://schemas.microsoft.com/sharepoint/v3" xmlns:ns3="aedbe1ad-2c49-4ad5-a5a3-92921fe3f592" xmlns:ns4="25479847-ce51-41e5-ab64-22b788cb5ea9" targetNamespace="http://schemas.microsoft.com/office/2006/metadata/properties" ma:root="true" ma:fieldsID="d129c6957ff8ecffcac011f02fe9aca8" ns1:_="" ns3:_="" ns4:_="">
    <xsd:import namespace="http://schemas.microsoft.com/sharepoint/v3"/>
    <xsd:import namespace="aedbe1ad-2c49-4ad5-a5a3-92921fe3f592"/>
    <xsd:import namespace="25479847-ce51-41e5-ab64-22b788cb5ea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dbe1ad-2c49-4ad5-a5a3-92921fe3f5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479847-ce51-41e5-ab64-22b788cb5ea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741DE9F-39F3-4051-9709-F94E8ECF4A86}">
  <ds:schemaRefs>
    <ds:schemaRef ds:uri="http://schemas.microsoft.com/sharepoint/v3/contenttype/forms"/>
  </ds:schemaRefs>
</ds:datastoreItem>
</file>

<file path=customXml/itemProps2.xml><?xml version="1.0" encoding="utf-8"?>
<ds:datastoreItem xmlns:ds="http://schemas.openxmlformats.org/officeDocument/2006/customXml" ds:itemID="{D100383B-D695-4D33-8B2F-5271AFAB61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edbe1ad-2c49-4ad5-a5a3-92921fe3f592"/>
    <ds:schemaRef ds:uri="25479847-ce51-41e5-ab64-22b788cb5e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60A123-7192-4B82-81F4-7FFB7BC6D254}">
  <ds:schemaRefs>
    <ds:schemaRef ds:uri="http://purl.org/dc/elements/1.1/"/>
    <ds:schemaRef ds:uri="aedbe1ad-2c49-4ad5-a5a3-92921fe3f592"/>
    <ds:schemaRef ds:uri="http://schemas.microsoft.com/office/2006/metadata/properties"/>
    <ds:schemaRef ds:uri="http://purl.org/dc/dcmitype/"/>
    <ds:schemaRef ds:uri="25479847-ce51-41e5-ab64-22b788cb5ea9"/>
    <ds:schemaRef ds:uri="http://schemas.microsoft.com/office/2006/documentManagement/types"/>
    <ds:schemaRef ds:uri="http://schemas.microsoft.com/sharepoint/v3"/>
    <ds:schemaRef ds:uri="http://www.w3.org/XML/1998/namespac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Template1</Template>
  <TotalTime>45530</TotalTime>
  <Words>3371</Words>
  <Application>Microsoft Office PowerPoint</Application>
  <PresentationFormat>On-screen Show (4:3)</PresentationFormat>
  <Paragraphs>694</Paragraphs>
  <Slides>57</Slides>
  <Notes>37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Template1</vt:lpstr>
      <vt:lpstr>PowerPoint Presentation</vt:lpstr>
      <vt:lpstr>West Virginia Occurrence Births 2013-2023</vt:lpstr>
      <vt:lpstr>WV Occurrence Births by Hospital, 2023</vt:lpstr>
      <vt:lpstr>West Virginia Resident and West Virginia Occurrence Births 2013-2023</vt:lpstr>
      <vt:lpstr>West Virginia Occurrence Births 2013 vs 2023</vt:lpstr>
      <vt:lpstr>Number of Home Births, WV Occurrences, 2021-2023</vt:lpstr>
      <vt:lpstr>Vanishing Maternity Care</vt:lpstr>
      <vt:lpstr>WV Resident Births by Maternal Age, 2023</vt:lpstr>
      <vt:lpstr>WV Resident Births by Race and Ethnicity, 2023</vt:lpstr>
      <vt:lpstr>WV Occurrence Births by Pay Source, 2023</vt:lpstr>
      <vt:lpstr>Pre-Pregnancy BMI, Percentage of WV Occurrence Births, 2021-2023</vt:lpstr>
      <vt:lpstr>PowerPoint Presentation</vt:lpstr>
      <vt:lpstr>PowerPoint Presentation</vt:lpstr>
      <vt:lpstr>WV vs US Prematurity rates 2011-2023</vt:lpstr>
      <vt:lpstr>Premature WV Resident Births, 2019-2023</vt:lpstr>
      <vt:lpstr>PowerPoint Presentation</vt:lpstr>
      <vt:lpstr>Infant Mortality Rates, WV vs. U.S., 1970-2022</vt:lpstr>
      <vt:lpstr>Infant Mortality Rate, 2022</vt:lpstr>
      <vt:lpstr>WV Resident Infant Mortality by Race/Ethnicity, 2018-2022 </vt:lpstr>
      <vt:lpstr>PowerPoint Presentation</vt:lpstr>
      <vt:lpstr>Low Birthweight WV Resident Births, 2019-2023</vt:lpstr>
      <vt:lpstr>PowerPoint Presentation</vt:lpstr>
      <vt:lpstr>WV Occurrence Very Low Birthweight Infants by Hospital, 2021-2023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Teen Pregnancy rate by year 2005-2022</vt:lpstr>
      <vt:lpstr>PowerPoint Presentation</vt:lpstr>
      <vt:lpstr>Percent Cesarean Among WV Occurrence NTSV Births, 2013-2023</vt:lpstr>
      <vt:lpstr>PowerPoint Presentation</vt:lpstr>
      <vt:lpstr>WV Resident Maternal Mortality Causes, 2019-2023</vt:lpstr>
      <vt:lpstr>Maternal Mortality1 Rate 2018-2022</vt:lpstr>
      <vt:lpstr>Project WATCH Data, 2023</vt:lpstr>
      <vt:lpstr>West Virginia Birth Score Calculations</vt:lpstr>
      <vt:lpstr>WV Intrauterine Substance Exposure and Neonatal Abstinence Syndrome 2017-2023</vt:lpstr>
      <vt:lpstr>Smoking During Pregnancy, WV Resident Births by County, 2019-2023</vt:lpstr>
      <vt:lpstr>WV Resident Maternal Smoking and Vaping During Pregnancy, 2013-2023</vt:lpstr>
      <vt:lpstr>Premature and Maternal Smoking, WV Resident Births,2011-2023</vt:lpstr>
      <vt:lpstr>WV vs US Smoking rates 2011-2023</vt:lpstr>
      <vt:lpstr>PowerPoint Presentation</vt:lpstr>
      <vt:lpstr>Selected Births Data by Mother's Race/Ethnicity, WV Residents, 2023</vt:lpstr>
      <vt:lpstr>Trimester Prenatal Care Began by Mother's Race/Ethnicity, WV Resident 2023</vt:lpstr>
      <vt:lpstr>PowerPoint Presentation</vt:lpstr>
      <vt:lpstr>WV Resident Breastfeeding 2014-2023</vt:lpstr>
      <vt:lpstr>Rates of Any and Exclusive Breastfeeding1 among Children Born in 2021</vt:lpstr>
      <vt:lpstr>PowerPoint Presentation</vt:lpstr>
      <vt:lpstr>PowerPoint Presentation</vt:lpstr>
      <vt:lpstr>Check out our NEW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dc:title>
  <dc:creator>Amy</dc:creator>
  <cp:lastModifiedBy>Farry, Kimberly</cp:lastModifiedBy>
  <cp:revision>481</cp:revision>
  <cp:lastPrinted>2022-10-05T19:42:17Z</cp:lastPrinted>
  <dcterms:created xsi:type="dcterms:W3CDTF">2014-05-12T14:19:28Z</dcterms:created>
  <dcterms:modified xsi:type="dcterms:W3CDTF">2024-10-21T15:14:29Z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0x010100B84824FA3E6C1F49AB9F71B33184ADD5</vt:lpwstr>
  </property>
</Properties>
</file>