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60" r:id="rId3"/>
    <p:sldId id="262" r:id="rId4"/>
    <p:sldId id="286" r:id="rId5"/>
    <p:sldId id="266" r:id="rId6"/>
    <p:sldId id="275" r:id="rId7"/>
    <p:sldId id="269" r:id="rId8"/>
    <p:sldId id="267" r:id="rId9"/>
    <p:sldId id="268" r:id="rId10"/>
    <p:sldId id="270" r:id="rId11"/>
    <p:sldId id="284" r:id="rId12"/>
    <p:sldId id="264" r:id="rId13"/>
    <p:sldId id="282" r:id="rId14"/>
    <p:sldId id="265" r:id="rId15"/>
    <p:sldId id="287" r:id="rId16"/>
    <p:sldId id="273" r:id="rId17"/>
    <p:sldId id="261" r:id="rId18"/>
    <p:sldId id="263" r:id="rId19"/>
    <p:sldId id="279" r:id="rId20"/>
    <p:sldId id="271" r:id="rId21"/>
    <p:sldId id="285" r:id="rId22"/>
    <p:sldId id="278" r:id="rId23"/>
    <p:sldId id="272" r:id="rId24"/>
    <p:sldId id="281" r:id="rId25"/>
    <p:sldId id="277" r:id="rId26"/>
    <p:sldId id="276"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6"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9/25/2023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111/birt.12464" TargetMode="External"/><Relationship Id="rId7" Type="http://schemas.openxmlformats.org/officeDocument/2006/relationships/hyperlink" Target="https://doi.org/10.1111/birt.12516" TargetMode="External"/><Relationship Id="rId2" Type="http://schemas.openxmlformats.org/officeDocument/2006/relationships/hyperlink" Target="https://doi.org/10.1111/birt.12433" TargetMode="External"/><Relationship Id="rId1" Type="http://schemas.openxmlformats.org/officeDocument/2006/relationships/slideLayout" Target="../slideLayouts/slideLayout2.xml"/><Relationship Id="rId6" Type="http://schemas.openxmlformats.org/officeDocument/2006/relationships/hyperlink" Target="https://doi.org/10.5600/mmrr.004.03.a06" TargetMode="External"/><Relationship Id="rId5" Type="http://schemas.openxmlformats.org/officeDocument/2006/relationships/hyperlink" Target="https://www.ncbi.nlm.nih.gov/pmc/articles/PMC7772638/" TargetMode="External"/><Relationship Id="rId4" Type="http://schemas.openxmlformats.org/officeDocument/2006/relationships/hyperlink" Target="https://www.cms.gov/About-CMS/AgencyInformation/OMH/equity-initiatives/rural-health/09032019-Maternal-Health-Care-in-Rural-Communities.p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dx.doi.org/10.15585/mmwr.mm7235e1" TargetMode="External"/><Relationship Id="rId2" Type="http://schemas.openxmlformats.org/officeDocument/2006/relationships/hyperlink" Target="https://www.mercatus.org/economic-insights/features/certificate-need-laws-how-they-affect-healthcare-access-quality-and-cost" TargetMode="External"/><Relationship Id="rId1" Type="http://schemas.openxmlformats.org/officeDocument/2006/relationships/slideLayout" Target="../slideLayouts/slideLayout2.xml"/><Relationship Id="rId6" Type="http://schemas.openxmlformats.org/officeDocument/2006/relationships/hyperlink" Target="https://doi.org/10.1111/jmwh.12003" TargetMode="External"/><Relationship Id="rId5" Type="http://schemas.openxmlformats.org/officeDocument/2006/relationships/hyperlink" Target="http://www.nejm.org/doi/full/10.1056/NEJM198912283212606" TargetMode="External"/><Relationship Id="rId4" Type="http://schemas.openxmlformats.org/officeDocument/2006/relationships/hyperlink" Target="https://medicaidinnovation.org/wp-content/uploads/2022/09/2020-IMI-Improving_Maternal_Health_Access_Coverage_and_Outcomes-Repor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563029" y="363680"/>
            <a:ext cx="9440034" cy="4549749"/>
          </a:xfrm>
        </p:spPr>
        <p:txBody>
          <a:bodyPr>
            <a:normAutofit/>
          </a:bodyPr>
          <a:lstStyle/>
          <a:p>
            <a:r>
              <a:rPr lang="en-US" sz="6000" dirty="0"/>
              <a:t>Freestanding Birth Center Updates</a:t>
            </a:r>
            <a:br>
              <a:rPr lang="en-US" sz="6000" dirty="0"/>
            </a:br>
            <a:r>
              <a:rPr lang="en-US" sz="6000" dirty="0"/>
              <a:t>and</a:t>
            </a:r>
            <a:br>
              <a:rPr lang="en-US" sz="6000" dirty="0"/>
            </a:br>
            <a:r>
              <a:rPr lang="en-US" sz="6000" dirty="0"/>
              <a:t>How to Facilitate Seamless Transfers of Care</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563029" y="5100477"/>
            <a:ext cx="9440034" cy="1397951"/>
          </a:xfrm>
        </p:spPr>
        <p:txBody>
          <a:bodyPr>
            <a:normAutofit/>
          </a:bodyPr>
          <a:lstStyle/>
          <a:p>
            <a:r>
              <a:rPr lang="en-US" sz="2800" dirty="0"/>
              <a:t>Beth Redden CNM, MS, APRN, FACNM</a:t>
            </a:r>
          </a:p>
          <a:p>
            <a:r>
              <a:rPr lang="en-US" sz="2800" dirty="0"/>
              <a:t>Moira Tannenbaum CNM, MSN, APRN, FACNM</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F3B0-6599-16B9-F638-DAB77EE4424A}"/>
              </a:ext>
            </a:extLst>
          </p:cNvPr>
          <p:cNvSpPr>
            <a:spLocks noGrp="1"/>
          </p:cNvSpPr>
          <p:nvPr>
            <p:ph type="title"/>
          </p:nvPr>
        </p:nvSpPr>
        <p:spPr/>
        <p:txBody>
          <a:bodyPr>
            <a:normAutofit fontScale="90000"/>
          </a:bodyPr>
          <a:lstStyle/>
          <a:p>
            <a:r>
              <a:rPr lang="en-US" dirty="0"/>
              <a:t>Who’s a Candidate for a Birth Center Birth? </a:t>
            </a:r>
          </a:p>
        </p:txBody>
      </p:sp>
      <p:sp>
        <p:nvSpPr>
          <p:cNvPr id="3" name="Content Placeholder 2">
            <a:extLst>
              <a:ext uri="{FF2B5EF4-FFF2-40B4-BE49-F238E27FC236}">
                <a16:creationId xmlns:a16="http://schemas.microsoft.com/office/drawing/2014/main" id="{7C203222-E327-9189-3309-516ABC088184}"/>
              </a:ext>
            </a:extLst>
          </p:cNvPr>
          <p:cNvSpPr>
            <a:spLocks noGrp="1"/>
          </p:cNvSpPr>
          <p:nvPr>
            <p:ph idx="1"/>
          </p:nvPr>
        </p:nvSpPr>
        <p:spPr>
          <a:xfrm>
            <a:off x="913795" y="2238380"/>
            <a:ext cx="10353762" cy="3714749"/>
          </a:xfrm>
        </p:spPr>
        <p:txBody>
          <a:bodyPr>
            <a:normAutofit/>
          </a:bodyPr>
          <a:lstStyle/>
          <a:p>
            <a:r>
              <a:rPr lang="en-US" dirty="0"/>
              <a:t>Low-risk birthing people with low-risk babies and who remain low-risk during pregnancy, labor, birth, and the immediate postpartum time frame</a:t>
            </a:r>
          </a:p>
          <a:p>
            <a:r>
              <a:rPr lang="en-US" dirty="0"/>
              <a:t>Willing to “put the hard work in” during pregnancy becoming educated and prepared for labor, birth, and postpartum timeframes</a:t>
            </a:r>
          </a:p>
          <a:p>
            <a:r>
              <a:rPr lang="en-US" dirty="0"/>
              <a:t>May be risked out prior to labor for maternal or fetal indications (A2GDM, CHTN, pre-eclampsia, gestational hypertension, placental issues, IUGR/macrosomia, fetal anomalies, etc.)</a:t>
            </a:r>
          </a:p>
          <a:p>
            <a:endParaRPr lang="en-US" dirty="0"/>
          </a:p>
          <a:p>
            <a:endParaRPr lang="en-US" dirty="0"/>
          </a:p>
        </p:txBody>
      </p:sp>
      <p:pic>
        <p:nvPicPr>
          <p:cNvPr id="5" name="Picture 4" descr="A poster with text and images&#10;&#10;Description automatically generated with medium confidence">
            <a:extLst>
              <a:ext uri="{FF2B5EF4-FFF2-40B4-BE49-F238E27FC236}">
                <a16:creationId xmlns:a16="http://schemas.microsoft.com/office/drawing/2014/main" id="{49F40DF2-27CB-BE3F-F54A-EFC1CE475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1843" y="4562649"/>
            <a:ext cx="2021732" cy="2021732"/>
          </a:xfrm>
          <a:prstGeom prst="rect">
            <a:avLst/>
          </a:prstGeom>
        </p:spPr>
      </p:pic>
    </p:spTree>
    <p:extLst>
      <p:ext uri="{BB962C8B-B14F-4D97-AF65-F5344CB8AC3E}">
        <p14:creationId xmlns:p14="http://schemas.microsoft.com/office/powerpoint/2010/main" val="243944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are Women Seeking out-of-Hospital Births?</a:t>
            </a:r>
          </a:p>
        </p:txBody>
      </p:sp>
      <p:sp>
        <p:nvSpPr>
          <p:cNvPr id="3" name="Content Placeholder 2"/>
          <p:cNvSpPr>
            <a:spLocks noGrp="1"/>
          </p:cNvSpPr>
          <p:nvPr>
            <p:ph idx="1"/>
          </p:nvPr>
        </p:nvSpPr>
        <p:spPr>
          <a:xfrm>
            <a:off x="913795" y="1952008"/>
            <a:ext cx="10353762" cy="4321628"/>
          </a:xfrm>
        </p:spPr>
        <p:txBody>
          <a:bodyPr>
            <a:normAutofit fontScale="92500" lnSpcReduction="20000"/>
          </a:bodyPr>
          <a:lstStyle/>
          <a:p>
            <a:r>
              <a:rPr lang="en-US" sz="2100" dirty="0"/>
              <a:t>Lower intervention births / options like </a:t>
            </a:r>
            <a:r>
              <a:rPr lang="en-US" sz="2100" dirty="0" err="1"/>
              <a:t>waterbirth</a:t>
            </a:r>
            <a:endParaRPr lang="en-US" sz="2100" dirty="0"/>
          </a:p>
          <a:p>
            <a:r>
              <a:rPr lang="en-US" sz="2100" dirty="0"/>
              <a:t>Autonomy over their own care</a:t>
            </a:r>
          </a:p>
          <a:p>
            <a:pPr lvl="1"/>
            <a:r>
              <a:rPr lang="en-US" dirty="0"/>
              <a:t>Informed consent and the right to decline</a:t>
            </a:r>
          </a:p>
          <a:p>
            <a:pPr lvl="1"/>
            <a:r>
              <a:rPr lang="en-US" dirty="0"/>
              <a:t>Being listened to, being an active participant in their care</a:t>
            </a:r>
          </a:p>
          <a:p>
            <a:r>
              <a:rPr lang="en-US" sz="2100" dirty="0">
                <a:effectLst/>
              </a:rPr>
              <a:t>Approximately one in five mothers overall, and approximately 30% of Black, Hispanic, and multiracial mothers, reported mistreatment (e.g., violations of physical privacy or verbal abuse) during maternity care. Approximately 40% of Black, Hispanic, and multiracial mothers reported discrimination during maternity care, and 45% of all mothers reported holding back from asking questions or discussing concerns with their provider (Mohamoud et al., 2023)</a:t>
            </a:r>
            <a:endParaRPr lang="en-US" sz="2100" dirty="0"/>
          </a:p>
          <a:p>
            <a:r>
              <a:rPr lang="en-US" sz="2100" dirty="0"/>
              <a:t>Better outcomes: Increased rate of spontaneous vaginal births, lower rates of episiotomy, improved initiation of breastfeeding, higher levels of satisfaction with their received care, and better perinatal mental health outcomes (Jolles et al., 2020; CMS, 2019)</a:t>
            </a:r>
          </a:p>
          <a:p>
            <a:endParaRPr lang="en-US" dirty="0"/>
          </a:p>
        </p:txBody>
      </p:sp>
    </p:spTree>
    <p:extLst>
      <p:ext uri="{BB962C8B-B14F-4D97-AF65-F5344CB8AC3E}">
        <p14:creationId xmlns:p14="http://schemas.microsoft.com/office/powerpoint/2010/main" val="115761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ECC2-3DFF-4CF9-737A-FE2B29CAD3A1}"/>
              </a:ext>
            </a:extLst>
          </p:cNvPr>
          <p:cNvSpPr>
            <a:spLocks noGrp="1"/>
          </p:cNvSpPr>
          <p:nvPr>
            <p:ph type="title"/>
          </p:nvPr>
        </p:nvSpPr>
        <p:spPr/>
        <p:txBody>
          <a:bodyPr/>
          <a:lstStyle/>
          <a:p>
            <a:r>
              <a:rPr lang="en-US" dirty="0"/>
              <a:t>Why Eliminate CON for Birth Centers?</a:t>
            </a:r>
          </a:p>
        </p:txBody>
      </p:sp>
      <p:sp>
        <p:nvSpPr>
          <p:cNvPr id="3" name="Content Placeholder 2">
            <a:extLst>
              <a:ext uri="{FF2B5EF4-FFF2-40B4-BE49-F238E27FC236}">
                <a16:creationId xmlns:a16="http://schemas.microsoft.com/office/drawing/2014/main" id="{039DB468-88A8-4005-B498-7BF895FFB702}"/>
              </a:ext>
            </a:extLst>
          </p:cNvPr>
          <p:cNvSpPr>
            <a:spLocks noGrp="1"/>
          </p:cNvSpPr>
          <p:nvPr>
            <p:ph idx="1"/>
          </p:nvPr>
        </p:nvSpPr>
        <p:spPr/>
        <p:txBody>
          <a:bodyPr numCol="2">
            <a:normAutofit/>
          </a:bodyPr>
          <a:lstStyle/>
          <a:p>
            <a:r>
              <a:rPr lang="en-US" dirty="0"/>
              <a:t>Pro-Business</a:t>
            </a:r>
          </a:p>
          <a:p>
            <a:r>
              <a:rPr lang="en-US" dirty="0"/>
              <a:t>Pro-Family Choice</a:t>
            </a:r>
          </a:p>
          <a:p>
            <a:r>
              <a:rPr lang="en-US" dirty="0"/>
              <a:t>Pro-Beneficial Outcomes / Better Quality</a:t>
            </a:r>
          </a:p>
          <a:p>
            <a:r>
              <a:rPr lang="en-US" dirty="0"/>
              <a:t>Pro-Access to Care</a:t>
            </a:r>
          </a:p>
          <a:p>
            <a:r>
              <a:rPr lang="en-US" dirty="0"/>
              <a:t>Pro-Women</a:t>
            </a:r>
          </a:p>
          <a:p>
            <a:endParaRPr lang="en-US" dirty="0"/>
          </a:p>
          <a:p>
            <a:r>
              <a:rPr lang="en-US" dirty="0"/>
              <a:t>Pro-Cost Savings</a:t>
            </a:r>
          </a:p>
          <a:p>
            <a:pPr lvl="1"/>
            <a:r>
              <a:rPr lang="en-US" dirty="0"/>
              <a:t>overall costs of childbirth for low-risk women with midwife-led care were $2,421 less than births to low-risk women cared for by OB/GYNs; average Medicaid cost of care at a birth center was lower by $1,163 per delivery (</a:t>
            </a:r>
            <a:r>
              <a:rPr lang="en-US" dirty="0" err="1"/>
              <a:t>Attanasio</a:t>
            </a:r>
            <a:r>
              <a:rPr lang="en-US" dirty="0"/>
              <a:t> et al., 2019; Howell et al., 2014)</a:t>
            </a:r>
          </a:p>
        </p:txBody>
      </p:sp>
    </p:spTree>
    <p:extLst>
      <p:ext uri="{BB962C8B-B14F-4D97-AF65-F5344CB8AC3E}">
        <p14:creationId xmlns:p14="http://schemas.microsoft.com/office/powerpoint/2010/main" val="278148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D270-B0B2-C033-9617-2D7E3E74B16E}"/>
              </a:ext>
            </a:extLst>
          </p:cNvPr>
          <p:cNvSpPr>
            <a:spLocks noGrp="1"/>
          </p:cNvSpPr>
          <p:nvPr>
            <p:ph type="title"/>
          </p:nvPr>
        </p:nvSpPr>
        <p:spPr/>
        <p:txBody>
          <a:bodyPr/>
          <a:lstStyle/>
          <a:p>
            <a:r>
              <a:rPr lang="en-US" dirty="0"/>
              <a:t>Effects of CON	</a:t>
            </a:r>
          </a:p>
        </p:txBody>
      </p:sp>
      <p:sp>
        <p:nvSpPr>
          <p:cNvPr id="3" name="Content Placeholder 2">
            <a:extLst>
              <a:ext uri="{FF2B5EF4-FFF2-40B4-BE49-F238E27FC236}">
                <a16:creationId xmlns:a16="http://schemas.microsoft.com/office/drawing/2014/main" id="{90DF637E-A800-671C-7669-F27ACD1287E9}"/>
              </a:ext>
            </a:extLst>
          </p:cNvPr>
          <p:cNvSpPr>
            <a:spLocks noGrp="1"/>
          </p:cNvSpPr>
          <p:nvPr>
            <p:ph idx="1"/>
          </p:nvPr>
        </p:nvSpPr>
        <p:spPr/>
        <p:txBody>
          <a:bodyPr/>
          <a:lstStyle/>
          <a:p>
            <a:r>
              <a:rPr lang="en-US" dirty="0"/>
              <a:t>With Certificate of Need in place, here’s what happens</a:t>
            </a:r>
          </a:p>
          <a:p>
            <a:pPr lvl="1"/>
            <a:r>
              <a:rPr lang="en-US" dirty="0"/>
              <a:t>Patients travel farther for care </a:t>
            </a:r>
          </a:p>
          <a:p>
            <a:pPr lvl="1"/>
            <a:r>
              <a:rPr lang="en-US" dirty="0"/>
              <a:t>Care costs more</a:t>
            </a:r>
          </a:p>
          <a:p>
            <a:pPr lvl="1"/>
            <a:r>
              <a:rPr lang="en-US" dirty="0"/>
              <a:t>Less choice of provider</a:t>
            </a:r>
          </a:p>
          <a:p>
            <a:pPr lvl="1"/>
            <a:r>
              <a:rPr lang="en-US" dirty="0"/>
              <a:t>Poorer outcomes</a:t>
            </a:r>
          </a:p>
          <a:p>
            <a:pPr lvl="1"/>
            <a:r>
              <a:rPr lang="en-US" dirty="0"/>
              <a:t>Greater racial disparities in access to care</a:t>
            </a:r>
          </a:p>
          <a:p>
            <a:pPr marL="450000" lvl="1" indent="0">
              <a:buNone/>
            </a:pPr>
            <a:r>
              <a:rPr lang="en-US" dirty="0"/>
              <a:t>(Mitchell, 2021)</a:t>
            </a:r>
          </a:p>
        </p:txBody>
      </p:sp>
      <p:pic>
        <p:nvPicPr>
          <p:cNvPr id="5" name="Picture 4" descr="A red double decker bus on the street&#10;&#10;Description automatically generated">
            <a:extLst>
              <a:ext uri="{FF2B5EF4-FFF2-40B4-BE49-F238E27FC236}">
                <a16:creationId xmlns:a16="http://schemas.microsoft.com/office/drawing/2014/main" id="{7E3A5AEC-27E5-58EF-2DA7-70868DC74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730" y="2918113"/>
            <a:ext cx="2502947" cy="1665597"/>
          </a:xfrm>
          <a:prstGeom prst="rect">
            <a:avLst/>
          </a:prstGeom>
        </p:spPr>
      </p:pic>
    </p:spTree>
    <p:extLst>
      <p:ext uri="{BB962C8B-B14F-4D97-AF65-F5344CB8AC3E}">
        <p14:creationId xmlns:p14="http://schemas.microsoft.com/office/powerpoint/2010/main" val="135222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3C2F-65A9-E4B5-0CB7-F515D23FA534}"/>
              </a:ext>
            </a:extLst>
          </p:cNvPr>
          <p:cNvSpPr>
            <a:spLocks noGrp="1"/>
          </p:cNvSpPr>
          <p:nvPr>
            <p:ph type="title"/>
          </p:nvPr>
        </p:nvSpPr>
        <p:spPr/>
        <p:txBody>
          <a:bodyPr>
            <a:normAutofit fontScale="90000"/>
          </a:bodyPr>
          <a:lstStyle/>
          <a:p>
            <a:r>
              <a:rPr lang="en-US" dirty="0"/>
              <a:t>Effect of CON on Presence of Birth Centers</a:t>
            </a:r>
          </a:p>
        </p:txBody>
      </p:sp>
      <p:sp>
        <p:nvSpPr>
          <p:cNvPr id="3" name="Content Placeholder 2">
            <a:extLst>
              <a:ext uri="{FF2B5EF4-FFF2-40B4-BE49-F238E27FC236}">
                <a16:creationId xmlns:a16="http://schemas.microsoft.com/office/drawing/2014/main" id="{364AFC2D-2793-834A-78EC-382036712C30}"/>
              </a:ext>
            </a:extLst>
          </p:cNvPr>
          <p:cNvSpPr>
            <a:spLocks noGrp="1"/>
          </p:cNvSpPr>
          <p:nvPr>
            <p:ph idx="1"/>
          </p:nvPr>
        </p:nvSpPr>
        <p:spPr/>
        <p:txBody>
          <a:bodyPr numCol="3">
            <a:normAutofit lnSpcReduction="10000"/>
          </a:bodyPr>
          <a:lstStyle/>
          <a:p>
            <a:pPr marL="36900" indent="0">
              <a:buNone/>
            </a:pPr>
            <a:r>
              <a:rPr lang="en-US" u="sng" dirty="0"/>
              <a:t>State</a:t>
            </a:r>
          </a:p>
          <a:p>
            <a:pPr marL="36900" indent="0">
              <a:buNone/>
            </a:pPr>
            <a:r>
              <a:rPr lang="en-US" dirty="0"/>
              <a:t>WV</a:t>
            </a:r>
          </a:p>
          <a:p>
            <a:pPr marL="36900" indent="0">
              <a:buNone/>
            </a:pPr>
            <a:r>
              <a:rPr lang="en-US" dirty="0"/>
              <a:t>MD</a:t>
            </a:r>
          </a:p>
          <a:p>
            <a:pPr marL="36900" indent="0">
              <a:buNone/>
            </a:pPr>
            <a:r>
              <a:rPr lang="en-US" dirty="0"/>
              <a:t>OH</a:t>
            </a:r>
          </a:p>
          <a:p>
            <a:pPr marL="36900" indent="0">
              <a:buNone/>
            </a:pPr>
            <a:r>
              <a:rPr lang="en-US" dirty="0"/>
              <a:t>PA</a:t>
            </a:r>
          </a:p>
          <a:p>
            <a:pPr marL="36900" indent="0">
              <a:buNone/>
            </a:pPr>
            <a:r>
              <a:rPr lang="en-US" dirty="0"/>
              <a:t>VA</a:t>
            </a:r>
          </a:p>
          <a:p>
            <a:pPr marL="36900" indent="0">
              <a:buNone/>
            </a:pPr>
            <a:r>
              <a:rPr lang="en-US" dirty="0"/>
              <a:t>KY</a:t>
            </a:r>
          </a:p>
          <a:p>
            <a:pPr marL="36900" indent="0">
              <a:buNone/>
            </a:pPr>
            <a:r>
              <a:rPr lang="en-US" u="sng" dirty="0"/>
              <a:t>Number of Birth Centers</a:t>
            </a:r>
          </a:p>
          <a:p>
            <a:pPr marL="36900" indent="0">
              <a:buNone/>
            </a:pPr>
            <a:r>
              <a:rPr lang="en-US" dirty="0"/>
              <a:t>1</a:t>
            </a:r>
          </a:p>
          <a:p>
            <a:pPr marL="36900" indent="0">
              <a:buNone/>
            </a:pPr>
            <a:r>
              <a:rPr lang="en-US" dirty="0"/>
              <a:t>2</a:t>
            </a:r>
          </a:p>
          <a:p>
            <a:pPr marL="36900" indent="0">
              <a:buNone/>
            </a:pPr>
            <a:r>
              <a:rPr lang="en-US" dirty="0"/>
              <a:t>3</a:t>
            </a:r>
          </a:p>
          <a:p>
            <a:pPr marL="36900" indent="0">
              <a:buNone/>
            </a:pPr>
            <a:r>
              <a:rPr lang="en-US" dirty="0"/>
              <a:t>5</a:t>
            </a:r>
          </a:p>
          <a:p>
            <a:pPr marL="36900" indent="0">
              <a:buNone/>
            </a:pPr>
            <a:r>
              <a:rPr lang="en-US" dirty="0"/>
              <a:t>13</a:t>
            </a:r>
          </a:p>
          <a:p>
            <a:pPr marL="36900" indent="0">
              <a:buNone/>
            </a:pPr>
            <a:r>
              <a:rPr lang="en-US" dirty="0"/>
              <a:t>0</a:t>
            </a:r>
          </a:p>
          <a:p>
            <a:pPr marL="36900" indent="0">
              <a:buNone/>
            </a:pPr>
            <a:r>
              <a:rPr lang="en-US" u="sng" dirty="0"/>
              <a:t>Need for CON</a:t>
            </a:r>
          </a:p>
          <a:p>
            <a:pPr marL="36900" indent="0">
              <a:buNone/>
            </a:pPr>
            <a:r>
              <a:rPr lang="en-US" dirty="0"/>
              <a:t>Not anymore!</a:t>
            </a:r>
          </a:p>
          <a:p>
            <a:pPr marL="36900" indent="0">
              <a:buNone/>
            </a:pPr>
            <a:r>
              <a:rPr lang="en-US" dirty="0"/>
              <a:t>Yes</a:t>
            </a:r>
          </a:p>
          <a:p>
            <a:pPr marL="36900" indent="0">
              <a:buNone/>
            </a:pPr>
            <a:r>
              <a:rPr lang="en-US" dirty="0"/>
              <a:t>Yes</a:t>
            </a:r>
          </a:p>
          <a:p>
            <a:pPr marL="36900" indent="0">
              <a:buNone/>
            </a:pPr>
            <a:r>
              <a:rPr lang="en-US" dirty="0"/>
              <a:t>No</a:t>
            </a:r>
          </a:p>
          <a:p>
            <a:pPr marL="36900" indent="0">
              <a:buNone/>
            </a:pPr>
            <a:r>
              <a:rPr lang="en-US" dirty="0"/>
              <a:t>No</a:t>
            </a:r>
          </a:p>
          <a:p>
            <a:pPr marL="36900" indent="0">
              <a:buNone/>
            </a:pPr>
            <a:r>
              <a:rPr lang="en-US" dirty="0"/>
              <a:t>Yes</a:t>
            </a:r>
          </a:p>
        </p:txBody>
      </p:sp>
    </p:spTree>
    <p:extLst>
      <p:ext uri="{BB962C8B-B14F-4D97-AF65-F5344CB8AC3E}">
        <p14:creationId xmlns:p14="http://schemas.microsoft.com/office/powerpoint/2010/main" val="409401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E52A-BFFB-1AE2-3086-F28C5D4CE8F3}"/>
              </a:ext>
            </a:extLst>
          </p:cNvPr>
          <p:cNvSpPr>
            <a:spLocks noGrp="1"/>
          </p:cNvSpPr>
          <p:nvPr>
            <p:ph type="title"/>
          </p:nvPr>
        </p:nvSpPr>
        <p:spPr/>
        <p:txBody>
          <a:bodyPr>
            <a:normAutofit fontScale="90000"/>
          </a:bodyPr>
          <a:lstStyle/>
          <a:p>
            <a:r>
              <a:rPr lang="en-US" dirty="0"/>
              <a:t>Are Birth Centers a Threat to Hospitals?</a:t>
            </a:r>
          </a:p>
        </p:txBody>
      </p:sp>
      <p:sp>
        <p:nvSpPr>
          <p:cNvPr id="3" name="Content Placeholder 2">
            <a:extLst>
              <a:ext uri="{FF2B5EF4-FFF2-40B4-BE49-F238E27FC236}">
                <a16:creationId xmlns:a16="http://schemas.microsoft.com/office/drawing/2014/main" id="{0B97ECD0-EDE1-16D1-8FB2-427B33188474}"/>
              </a:ext>
            </a:extLst>
          </p:cNvPr>
          <p:cNvSpPr>
            <a:spLocks noGrp="1"/>
          </p:cNvSpPr>
          <p:nvPr>
            <p:ph idx="1"/>
          </p:nvPr>
        </p:nvSpPr>
        <p:spPr/>
        <p:txBody>
          <a:bodyPr/>
          <a:lstStyle/>
          <a:p>
            <a:r>
              <a:rPr lang="en-US" dirty="0"/>
              <a:t>With CON gone, are the birth centers going to put WV hospitals out of business? </a:t>
            </a:r>
          </a:p>
          <a:p>
            <a:pPr lvl="1"/>
            <a:r>
              <a:rPr lang="en-US" dirty="0"/>
              <a:t>Definitely not</a:t>
            </a:r>
          </a:p>
          <a:p>
            <a:r>
              <a:rPr lang="en-US" dirty="0"/>
              <a:t>Community birth represents under 3% of births nationally</a:t>
            </a:r>
          </a:p>
          <a:p>
            <a:endParaRPr lang="en-US" dirty="0"/>
          </a:p>
          <a:p>
            <a:endParaRPr lang="en-US" dirty="0"/>
          </a:p>
        </p:txBody>
      </p:sp>
      <p:pic>
        <p:nvPicPr>
          <p:cNvPr id="5" name="Picture 4" descr="Two women standing in front of a building&#10;&#10;Description automatically generated">
            <a:extLst>
              <a:ext uri="{FF2B5EF4-FFF2-40B4-BE49-F238E27FC236}">
                <a16:creationId xmlns:a16="http://schemas.microsoft.com/office/drawing/2014/main" id="{311D5070-53A9-5D3A-28F9-3CCC075C0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21" y="2871501"/>
            <a:ext cx="2052537" cy="2736715"/>
          </a:xfrm>
          <a:prstGeom prst="rect">
            <a:avLst/>
          </a:prstGeom>
        </p:spPr>
      </p:pic>
    </p:spTree>
    <p:extLst>
      <p:ext uri="{BB962C8B-B14F-4D97-AF65-F5344CB8AC3E}">
        <p14:creationId xmlns:p14="http://schemas.microsoft.com/office/powerpoint/2010/main" val="115292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9E0F-5D38-73EA-95EB-7621DBB3A926}"/>
              </a:ext>
            </a:extLst>
          </p:cNvPr>
          <p:cNvSpPr>
            <a:spLocks noGrp="1"/>
          </p:cNvSpPr>
          <p:nvPr>
            <p:ph type="title"/>
          </p:nvPr>
        </p:nvSpPr>
        <p:spPr/>
        <p:txBody>
          <a:bodyPr>
            <a:normAutofit fontScale="90000"/>
          </a:bodyPr>
          <a:lstStyle/>
          <a:p>
            <a:r>
              <a:rPr lang="en-US" dirty="0"/>
              <a:t>So …Where’s all the new WV Birth Centers??</a:t>
            </a:r>
          </a:p>
        </p:txBody>
      </p:sp>
      <p:sp>
        <p:nvSpPr>
          <p:cNvPr id="3" name="Content Placeholder 2">
            <a:extLst>
              <a:ext uri="{FF2B5EF4-FFF2-40B4-BE49-F238E27FC236}">
                <a16:creationId xmlns:a16="http://schemas.microsoft.com/office/drawing/2014/main" id="{5E3010D0-6DE1-2B85-908C-ADF14EE79039}"/>
              </a:ext>
            </a:extLst>
          </p:cNvPr>
          <p:cNvSpPr>
            <a:spLocks noGrp="1"/>
          </p:cNvSpPr>
          <p:nvPr>
            <p:ph idx="1"/>
          </p:nvPr>
        </p:nvSpPr>
        <p:spPr/>
        <p:txBody>
          <a:bodyPr/>
          <a:lstStyle/>
          <a:p>
            <a:r>
              <a:rPr lang="en-US" dirty="0"/>
              <a:t>Cost</a:t>
            </a:r>
          </a:p>
          <a:p>
            <a:r>
              <a:rPr lang="en-US" dirty="0"/>
              <a:t>Planning</a:t>
            </a:r>
          </a:p>
          <a:p>
            <a:r>
              <a:rPr lang="en-US" dirty="0"/>
              <a:t>Staffing</a:t>
            </a:r>
          </a:p>
          <a:p>
            <a:r>
              <a:rPr lang="en-US" dirty="0"/>
              <a:t>Location</a:t>
            </a:r>
          </a:p>
          <a:p>
            <a:r>
              <a:rPr lang="en-US" dirty="0"/>
              <a:t>Insurance contracting</a:t>
            </a:r>
          </a:p>
          <a:p>
            <a:r>
              <a:rPr lang="en-US" dirty="0"/>
              <a:t>2 newer birth centers in Ohio: how’d that happen? </a:t>
            </a:r>
          </a:p>
        </p:txBody>
      </p:sp>
      <p:pic>
        <p:nvPicPr>
          <p:cNvPr id="5" name="Picture 4" descr="Many colorful question marks&#10;&#10;Description automatically generated">
            <a:extLst>
              <a:ext uri="{FF2B5EF4-FFF2-40B4-BE49-F238E27FC236}">
                <a16:creationId xmlns:a16="http://schemas.microsoft.com/office/drawing/2014/main" id="{58446C45-767D-CDBF-8404-F81F7EC46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377" y="1974691"/>
            <a:ext cx="2576107" cy="2576107"/>
          </a:xfrm>
          <a:prstGeom prst="rect">
            <a:avLst/>
          </a:prstGeom>
        </p:spPr>
      </p:pic>
    </p:spTree>
    <p:extLst>
      <p:ext uri="{BB962C8B-B14F-4D97-AF65-F5344CB8AC3E}">
        <p14:creationId xmlns:p14="http://schemas.microsoft.com/office/powerpoint/2010/main" val="337279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C357-7D45-4F44-C835-DE55D67FAD91}"/>
              </a:ext>
            </a:extLst>
          </p:cNvPr>
          <p:cNvSpPr>
            <a:spLocks noGrp="1"/>
          </p:cNvSpPr>
          <p:nvPr>
            <p:ph type="title"/>
          </p:nvPr>
        </p:nvSpPr>
        <p:spPr/>
        <p:txBody>
          <a:bodyPr/>
          <a:lstStyle/>
          <a:p>
            <a:r>
              <a:rPr lang="en-US" dirty="0"/>
              <a:t>2023 Legislative Session</a:t>
            </a:r>
          </a:p>
        </p:txBody>
      </p:sp>
      <p:sp>
        <p:nvSpPr>
          <p:cNvPr id="3" name="Content Placeholder 2">
            <a:extLst>
              <a:ext uri="{FF2B5EF4-FFF2-40B4-BE49-F238E27FC236}">
                <a16:creationId xmlns:a16="http://schemas.microsoft.com/office/drawing/2014/main" id="{A539BBE6-D012-70BE-7A46-3FD9B76B9F33}"/>
              </a:ext>
            </a:extLst>
          </p:cNvPr>
          <p:cNvSpPr>
            <a:spLocks noGrp="1"/>
          </p:cNvSpPr>
          <p:nvPr>
            <p:ph idx="1"/>
          </p:nvPr>
        </p:nvSpPr>
        <p:spPr>
          <a:xfrm>
            <a:off x="913795" y="1770018"/>
            <a:ext cx="10353762" cy="4021182"/>
          </a:xfrm>
        </p:spPr>
        <p:txBody>
          <a:bodyPr>
            <a:normAutofit fontScale="92500" lnSpcReduction="20000"/>
          </a:bodyPr>
          <a:lstStyle/>
          <a:p>
            <a:r>
              <a:rPr lang="en-US" dirty="0"/>
              <a:t>Going off of previous years’ work (starting in 2017, through 2022)</a:t>
            </a:r>
          </a:p>
          <a:p>
            <a:r>
              <a:rPr lang="en-US" dirty="0"/>
              <a:t>House Bill 2789, Removal of Certificate of Need (CON) for Birth Centers: lead sponsor  Kathy Hess Crouse (R-Putnam 019) with 10 co-sponsors</a:t>
            </a:r>
          </a:p>
          <a:p>
            <a:r>
              <a:rPr lang="en-US" dirty="0"/>
              <a:t>Passed House on 73:26 vote</a:t>
            </a:r>
          </a:p>
          <a:p>
            <a:r>
              <a:rPr lang="en-US" dirty="0"/>
              <a:t>Stalled in Senate Health Committee while more extensive CON work was being planned</a:t>
            </a:r>
          </a:p>
          <a:p>
            <a:r>
              <a:rPr lang="en-US" dirty="0"/>
              <a:t>Senate Bill 613, Regulating Generally to Certificate of Need, introduced by Senator Maroney (R- 02)</a:t>
            </a:r>
          </a:p>
          <a:p>
            <a:r>
              <a:rPr lang="en-US" dirty="0"/>
              <a:t>Passed Senate on 31:2:1 vote and House on 75:20:5 vote </a:t>
            </a:r>
          </a:p>
          <a:p>
            <a:r>
              <a:rPr lang="en-US" dirty="0"/>
              <a:t>Signed by Gov. Justice 3/28/2023</a:t>
            </a:r>
          </a:p>
        </p:txBody>
      </p:sp>
      <p:pic>
        <p:nvPicPr>
          <p:cNvPr id="5" name="Picture 4" descr="A building with a dome on top&#10;&#10;Description automatically generated">
            <a:extLst>
              <a:ext uri="{FF2B5EF4-FFF2-40B4-BE49-F238E27FC236}">
                <a16:creationId xmlns:a16="http://schemas.microsoft.com/office/drawing/2014/main" id="{FBDB43D8-1754-A908-7E44-64D1EF371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52" y="386196"/>
            <a:ext cx="1866900" cy="1257300"/>
          </a:xfrm>
          <a:prstGeom prst="rect">
            <a:avLst/>
          </a:prstGeom>
        </p:spPr>
      </p:pic>
    </p:spTree>
    <p:extLst>
      <p:ext uri="{BB962C8B-B14F-4D97-AF65-F5344CB8AC3E}">
        <p14:creationId xmlns:p14="http://schemas.microsoft.com/office/powerpoint/2010/main" val="2740706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6446-964E-C31F-5569-AEAB20B8206C}"/>
              </a:ext>
            </a:extLst>
          </p:cNvPr>
          <p:cNvSpPr>
            <a:spLocks noGrp="1"/>
          </p:cNvSpPr>
          <p:nvPr>
            <p:ph type="title"/>
          </p:nvPr>
        </p:nvSpPr>
        <p:spPr/>
        <p:txBody>
          <a:bodyPr>
            <a:normAutofit/>
          </a:bodyPr>
          <a:lstStyle/>
          <a:p>
            <a:r>
              <a:rPr lang="en-US" dirty="0"/>
              <a:t>WV’s Birth Center CON Champions</a:t>
            </a:r>
          </a:p>
        </p:txBody>
      </p:sp>
      <p:sp>
        <p:nvSpPr>
          <p:cNvPr id="3" name="Content Placeholder 2">
            <a:extLst>
              <a:ext uri="{FF2B5EF4-FFF2-40B4-BE49-F238E27FC236}">
                <a16:creationId xmlns:a16="http://schemas.microsoft.com/office/drawing/2014/main" id="{16E91ACE-B7B7-FD36-8724-5A6B673EA7D3}"/>
              </a:ext>
            </a:extLst>
          </p:cNvPr>
          <p:cNvSpPr>
            <a:spLocks noGrp="1"/>
          </p:cNvSpPr>
          <p:nvPr>
            <p:ph idx="1"/>
          </p:nvPr>
        </p:nvSpPr>
        <p:spPr/>
        <p:txBody>
          <a:bodyPr numCol="2">
            <a:normAutofit fontScale="92500"/>
          </a:bodyPr>
          <a:lstStyle/>
          <a:p>
            <a:r>
              <a:rPr lang="en-US" dirty="0"/>
              <a:t>Delegate Amy Summers, RN (R-073)</a:t>
            </a:r>
          </a:p>
          <a:p>
            <a:r>
              <a:rPr lang="en-US" dirty="0"/>
              <a:t>Delegate Heather Tully, RN (R-049)</a:t>
            </a:r>
          </a:p>
          <a:p>
            <a:r>
              <a:rPr lang="en-US" dirty="0"/>
              <a:t>Delegate Kathy Hess Crouse (R-019)</a:t>
            </a:r>
          </a:p>
          <a:p>
            <a:r>
              <a:rPr lang="en-US" dirty="0"/>
              <a:t>Senator (former Del.) Jason Barrett (R-016)</a:t>
            </a:r>
          </a:p>
          <a:p>
            <a:r>
              <a:rPr lang="en-US" dirty="0"/>
              <a:t>Senator Dr. Mike Maroney (R-02)</a:t>
            </a:r>
          </a:p>
          <a:p>
            <a:r>
              <a:rPr lang="en-US" dirty="0"/>
              <a:t>Senator Dr. Tom </a:t>
            </a:r>
            <a:r>
              <a:rPr lang="en-US" dirty="0" err="1"/>
              <a:t>Takubo</a:t>
            </a:r>
            <a:r>
              <a:rPr lang="en-US" dirty="0"/>
              <a:t> (R-017)</a:t>
            </a:r>
          </a:p>
          <a:p>
            <a:r>
              <a:rPr lang="en-US" dirty="0"/>
              <a:t>WV Nurses Association (WVNA)</a:t>
            </a:r>
          </a:p>
          <a:p>
            <a:r>
              <a:rPr lang="en-US" dirty="0"/>
              <a:t>WV Affiliate of the American College of Nurse-Midwives (WV-ACNM)</a:t>
            </a:r>
          </a:p>
          <a:p>
            <a:r>
              <a:rPr lang="en-US" dirty="0"/>
              <a:t>Midwives Alliance of WV (MAWV)</a:t>
            </a:r>
          </a:p>
          <a:p>
            <a:r>
              <a:rPr lang="en-US" dirty="0"/>
              <a:t>Cardinal Institute for WV Policy</a:t>
            </a:r>
          </a:p>
          <a:p>
            <a:r>
              <a:rPr lang="en-US" dirty="0"/>
              <a:t>American Association of Birth Centers (AABC)</a:t>
            </a:r>
          </a:p>
          <a:p>
            <a:endParaRPr lang="en-US" dirty="0"/>
          </a:p>
        </p:txBody>
      </p:sp>
    </p:spTree>
    <p:extLst>
      <p:ext uri="{BB962C8B-B14F-4D97-AF65-F5344CB8AC3E}">
        <p14:creationId xmlns:p14="http://schemas.microsoft.com/office/powerpoint/2010/main" val="235028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86F66-693A-7FFE-DF05-32B44CA2ECCE}"/>
              </a:ext>
            </a:extLst>
          </p:cNvPr>
          <p:cNvSpPr>
            <a:spLocks noGrp="1"/>
          </p:cNvSpPr>
          <p:nvPr>
            <p:ph type="title"/>
          </p:nvPr>
        </p:nvSpPr>
        <p:spPr/>
        <p:txBody>
          <a:bodyPr/>
          <a:lstStyle/>
          <a:p>
            <a:r>
              <a:rPr lang="en-US" dirty="0"/>
              <a:t>Transfer to the Hospital </a:t>
            </a:r>
          </a:p>
        </p:txBody>
      </p:sp>
      <p:sp>
        <p:nvSpPr>
          <p:cNvPr id="3" name="Content Placeholder 2">
            <a:extLst>
              <a:ext uri="{FF2B5EF4-FFF2-40B4-BE49-F238E27FC236}">
                <a16:creationId xmlns:a16="http://schemas.microsoft.com/office/drawing/2014/main" id="{99D682B9-D06A-0B23-1561-3453BC71E9ED}"/>
              </a:ext>
            </a:extLst>
          </p:cNvPr>
          <p:cNvSpPr>
            <a:spLocks noGrp="1"/>
          </p:cNvSpPr>
          <p:nvPr>
            <p:ph idx="1"/>
          </p:nvPr>
        </p:nvSpPr>
        <p:spPr/>
        <p:txBody>
          <a:bodyPr>
            <a:normAutofit lnSpcReduction="10000"/>
          </a:bodyPr>
          <a:lstStyle/>
          <a:p>
            <a:r>
              <a:rPr lang="en-US" dirty="0"/>
              <a:t>The first thing we should remember is that these families have had or were planning to have OOH birth and now things have gone sideways: they are likely scared, stressed, and overwhelmed </a:t>
            </a:r>
          </a:p>
          <a:p>
            <a:r>
              <a:rPr lang="en-US" dirty="0"/>
              <a:t>Every person seeking care at any point during the maternity cycle has the right to optimal and respectful care regardless of their planned birth setting, the persons they select to be part of that process, or state provider regulations  </a:t>
            </a:r>
          </a:p>
          <a:p>
            <a:r>
              <a:rPr lang="en-US" dirty="0"/>
              <a:t>Making the transfer process easy, collegial, and patient-centered will change their whole experience and improve their satisfaction</a:t>
            </a:r>
          </a:p>
          <a:p>
            <a:endParaRPr lang="en-US" dirty="0"/>
          </a:p>
        </p:txBody>
      </p:sp>
      <p:pic>
        <p:nvPicPr>
          <p:cNvPr id="5" name="Picture 4" descr="A building with many windows&#10;&#10;Description automatically generated">
            <a:extLst>
              <a:ext uri="{FF2B5EF4-FFF2-40B4-BE49-F238E27FC236}">
                <a16:creationId xmlns:a16="http://schemas.microsoft.com/office/drawing/2014/main" id="{EA55BFAB-8FFD-0E77-3416-17A16C057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595" y="339436"/>
            <a:ext cx="2189028" cy="1521741"/>
          </a:xfrm>
          <a:prstGeom prst="rect">
            <a:avLst/>
          </a:prstGeom>
        </p:spPr>
      </p:pic>
    </p:spTree>
    <p:extLst>
      <p:ext uri="{BB962C8B-B14F-4D97-AF65-F5344CB8AC3E}">
        <p14:creationId xmlns:p14="http://schemas.microsoft.com/office/powerpoint/2010/main" val="222958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7BC1-B54A-B7E7-6AB0-F49D7B9A4ABD}"/>
              </a:ext>
            </a:extLst>
          </p:cNvPr>
          <p:cNvSpPr>
            <a:spLocks noGrp="1"/>
          </p:cNvSpPr>
          <p:nvPr>
            <p:ph type="title"/>
          </p:nvPr>
        </p:nvSpPr>
        <p:spPr/>
        <p:txBody>
          <a:bodyPr>
            <a:normAutofit/>
          </a:bodyPr>
          <a:lstStyle/>
          <a:p>
            <a:r>
              <a:rPr lang="en-US" dirty="0"/>
              <a:t>No Conflicts of Interest</a:t>
            </a:r>
          </a:p>
        </p:txBody>
      </p:sp>
      <p:sp>
        <p:nvSpPr>
          <p:cNvPr id="3" name="Content Placeholder 2">
            <a:extLst>
              <a:ext uri="{FF2B5EF4-FFF2-40B4-BE49-F238E27FC236}">
                <a16:creationId xmlns:a16="http://schemas.microsoft.com/office/drawing/2014/main" id="{E2BE0A26-B96B-A25C-E019-5ED27A4F8457}"/>
              </a:ext>
            </a:extLst>
          </p:cNvPr>
          <p:cNvSpPr>
            <a:spLocks noGrp="1"/>
          </p:cNvSpPr>
          <p:nvPr>
            <p:ph idx="1"/>
          </p:nvPr>
        </p:nvSpPr>
        <p:spPr/>
        <p:txBody>
          <a:bodyPr/>
          <a:lstStyle/>
          <a:p>
            <a:r>
              <a:rPr lang="en-US" dirty="0"/>
              <a:t>Beth is the President of the WV Affiliate of the American College of Nurse-Midwives (WV-ACNM), a WV Women's Commissioner, CNM liaison to the Midwives Alliance of WV (MAWV), and the owner of a homebirth practice in southern WV</a:t>
            </a:r>
          </a:p>
          <a:p>
            <a:r>
              <a:rPr lang="en-US" dirty="0"/>
              <a:t>Moira is the Co-Treasurer of the WV Affiliate of the American College of Nurse-Midwives (WV-ACNM), teaches at University of Michigan - Flint, is the editor of </a:t>
            </a:r>
            <a:r>
              <a:rPr lang="en-US" i="1" dirty="0"/>
              <a:t>West Virginia Nurse</a:t>
            </a:r>
            <a:r>
              <a:rPr lang="en-US" dirty="0"/>
              <a:t>, and works at Trinity Health in Michigan. She served 5 years on the board of the American Association of Birth Centers (AABC)</a:t>
            </a:r>
          </a:p>
        </p:txBody>
      </p:sp>
      <p:pic>
        <p:nvPicPr>
          <p:cNvPr id="5" name="Picture 4" descr="A logo for a nursing home&#10;&#10;Description automatically generated">
            <a:extLst>
              <a:ext uri="{FF2B5EF4-FFF2-40B4-BE49-F238E27FC236}">
                <a16:creationId xmlns:a16="http://schemas.microsoft.com/office/drawing/2014/main" id="{F18455DC-2AF5-FE6D-AD5E-C0867B9D2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0871" y="406872"/>
            <a:ext cx="1799131" cy="1460028"/>
          </a:xfrm>
          <a:prstGeom prst="rect">
            <a:avLst/>
          </a:prstGeom>
        </p:spPr>
      </p:pic>
    </p:spTree>
    <p:extLst>
      <p:ext uri="{BB962C8B-B14F-4D97-AF65-F5344CB8AC3E}">
        <p14:creationId xmlns:p14="http://schemas.microsoft.com/office/powerpoint/2010/main" val="144167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402-4E6D-6839-1CE7-ACAC205CCB22}"/>
              </a:ext>
            </a:extLst>
          </p:cNvPr>
          <p:cNvSpPr>
            <a:spLocks noGrp="1"/>
          </p:cNvSpPr>
          <p:nvPr>
            <p:ph type="title"/>
          </p:nvPr>
        </p:nvSpPr>
        <p:spPr>
          <a:xfrm>
            <a:off x="919119" y="163926"/>
            <a:ext cx="10353762" cy="1257300"/>
          </a:xfrm>
        </p:spPr>
        <p:txBody>
          <a:bodyPr/>
          <a:lstStyle/>
          <a:p>
            <a:r>
              <a:rPr lang="en-US" dirty="0"/>
              <a:t>Transfers</a:t>
            </a:r>
          </a:p>
        </p:txBody>
      </p:sp>
      <p:sp>
        <p:nvSpPr>
          <p:cNvPr id="3" name="Content Placeholder 2">
            <a:extLst>
              <a:ext uri="{FF2B5EF4-FFF2-40B4-BE49-F238E27FC236}">
                <a16:creationId xmlns:a16="http://schemas.microsoft.com/office/drawing/2014/main" id="{E72DC8A4-2402-E405-8D2F-1E30DE63AB57}"/>
              </a:ext>
            </a:extLst>
          </p:cNvPr>
          <p:cNvSpPr>
            <a:spLocks noGrp="1"/>
          </p:cNvSpPr>
          <p:nvPr>
            <p:ph idx="1"/>
          </p:nvPr>
        </p:nvSpPr>
        <p:spPr>
          <a:xfrm>
            <a:off x="919119" y="1110725"/>
            <a:ext cx="10353762" cy="5446219"/>
          </a:xfrm>
        </p:spPr>
        <p:txBody>
          <a:bodyPr numCol="1">
            <a:normAutofit lnSpcReduction="10000"/>
          </a:bodyPr>
          <a:lstStyle/>
          <a:p>
            <a:pPr marL="36900" indent="0">
              <a:buNone/>
            </a:pPr>
            <a:r>
              <a:rPr lang="en-US" sz="3600" dirty="0"/>
              <a:t>Leading Causes for Peripartum Transfer:</a:t>
            </a:r>
          </a:p>
          <a:p>
            <a:r>
              <a:rPr lang="en-US" sz="2600" dirty="0"/>
              <a:t>Intrapartum</a:t>
            </a:r>
          </a:p>
          <a:p>
            <a:pPr lvl="2"/>
            <a:r>
              <a:rPr lang="en-US" sz="2200" dirty="0"/>
              <a:t>Prolonged labor </a:t>
            </a:r>
          </a:p>
          <a:p>
            <a:pPr lvl="2"/>
            <a:r>
              <a:rPr lang="en-US" sz="2200" dirty="0"/>
              <a:t>Maternal exhaustion or pain management</a:t>
            </a:r>
          </a:p>
          <a:p>
            <a:pPr lvl="2"/>
            <a:r>
              <a:rPr lang="en-US" sz="2200" dirty="0"/>
              <a:t>Fetal well-being concerns (meconium stained fluid/abnormal FHR)</a:t>
            </a:r>
          </a:p>
          <a:p>
            <a:pPr lvl="2"/>
            <a:r>
              <a:rPr lang="en-US" sz="2200" dirty="0"/>
              <a:t>PROM</a:t>
            </a:r>
          </a:p>
          <a:p>
            <a:r>
              <a:rPr lang="en-US" sz="2200" dirty="0"/>
              <a:t>Postpartum</a:t>
            </a:r>
          </a:p>
          <a:p>
            <a:pPr lvl="2"/>
            <a:r>
              <a:rPr lang="en-US" sz="2200" dirty="0"/>
              <a:t>Postpartum hemorrhage unresponsive to treatment</a:t>
            </a:r>
          </a:p>
          <a:p>
            <a:pPr lvl="2"/>
            <a:r>
              <a:rPr lang="en-US" sz="2200" dirty="0"/>
              <a:t>Retained placenta</a:t>
            </a:r>
          </a:p>
          <a:p>
            <a:pPr lvl="2"/>
            <a:r>
              <a:rPr lang="en-US" sz="2200" dirty="0"/>
              <a:t>3</a:t>
            </a:r>
            <a:r>
              <a:rPr lang="en-US" sz="2200" baseline="30000" dirty="0"/>
              <a:t>rd</a:t>
            </a:r>
            <a:r>
              <a:rPr lang="en-US" sz="2200" dirty="0"/>
              <a:t> or 4</a:t>
            </a:r>
            <a:r>
              <a:rPr lang="en-US" sz="2200" baseline="30000" dirty="0"/>
              <a:t>th</a:t>
            </a:r>
            <a:r>
              <a:rPr lang="en-US" sz="2200" dirty="0"/>
              <a:t> degree laceration</a:t>
            </a:r>
          </a:p>
          <a:p>
            <a:pPr lvl="2"/>
            <a:r>
              <a:rPr lang="en-US" sz="2200" dirty="0"/>
              <a:t>Neonatal health concerns</a:t>
            </a:r>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450000" lvl="1" indent="0">
              <a:buNone/>
            </a:pPr>
            <a:endParaRPr lang="en-US" dirty="0"/>
          </a:p>
          <a:p>
            <a:pPr lvl="1"/>
            <a:endParaRPr lang="en-US" dirty="0"/>
          </a:p>
        </p:txBody>
      </p:sp>
    </p:spTree>
    <p:extLst>
      <p:ext uri="{BB962C8B-B14F-4D97-AF65-F5344CB8AC3E}">
        <p14:creationId xmlns:p14="http://schemas.microsoft.com/office/powerpoint/2010/main" val="395390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5123-389C-5D2F-C24A-EDF15DFD454A}"/>
              </a:ext>
            </a:extLst>
          </p:cNvPr>
          <p:cNvSpPr>
            <a:spLocks noGrp="1"/>
          </p:cNvSpPr>
          <p:nvPr>
            <p:ph type="title"/>
          </p:nvPr>
        </p:nvSpPr>
        <p:spPr>
          <a:xfrm>
            <a:off x="919119" y="276626"/>
            <a:ext cx="10353762" cy="1257300"/>
          </a:xfrm>
        </p:spPr>
        <p:txBody>
          <a:bodyPr>
            <a:normAutofit/>
          </a:bodyPr>
          <a:lstStyle/>
          <a:p>
            <a:r>
              <a:rPr lang="en-US" dirty="0"/>
              <a:t>How Often Are Transfers Happening? </a:t>
            </a:r>
            <a:br>
              <a:rPr lang="en-US" dirty="0"/>
            </a:br>
            <a:r>
              <a:rPr lang="en-US" sz="1600" dirty="0"/>
              <a:t>According to the “Birth Center II” study</a:t>
            </a:r>
          </a:p>
        </p:txBody>
      </p:sp>
      <p:sp>
        <p:nvSpPr>
          <p:cNvPr id="3" name="Content Placeholder 2">
            <a:extLst>
              <a:ext uri="{FF2B5EF4-FFF2-40B4-BE49-F238E27FC236}">
                <a16:creationId xmlns:a16="http://schemas.microsoft.com/office/drawing/2014/main" id="{5987A75A-0692-28F7-B012-CD64622A2254}"/>
              </a:ext>
            </a:extLst>
          </p:cNvPr>
          <p:cNvSpPr>
            <a:spLocks noGrp="1"/>
          </p:cNvSpPr>
          <p:nvPr>
            <p:ph idx="1"/>
          </p:nvPr>
        </p:nvSpPr>
        <p:spPr>
          <a:xfrm>
            <a:off x="847328" y="1699051"/>
            <a:ext cx="10353762" cy="4520293"/>
          </a:xfrm>
        </p:spPr>
        <p:txBody>
          <a:bodyPr>
            <a:normAutofit fontScale="25000" lnSpcReduction="20000"/>
          </a:bodyPr>
          <a:lstStyle/>
          <a:p>
            <a:pPr marL="36900" indent="0" algn="ctr">
              <a:buNone/>
            </a:pPr>
            <a:r>
              <a:rPr lang="en-US" sz="9600" b="1" i="1" dirty="0"/>
              <a:t>87.6% of women admitted in labor </a:t>
            </a:r>
            <a:r>
              <a:rPr lang="en-US" sz="6400" b="1" i="1" dirty="0"/>
              <a:t>(n=14,881) </a:t>
            </a:r>
            <a:r>
              <a:rPr lang="en-US" sz="9600" b="1" i="1" dirty="0"/>
              <a:t>delivered at the birth center</a:t>
            </a:r>
          </a:p>
          <a:p>
            <a:pPr marL="36900" indent="0" algn="ctr">
              <a:buNone/>
            </a:pPr>
            <a:endParaRPr lang="en-US" sz="3200" b="1" i="1" dirty="0"/>
          </a:p>
          <a:p>
            <a:r>
              <a:rPr lang="en-US" sz="7200" dirty="0"/>
              <a:t>12.4% Intrapartum transfer</a:t>
            </a:r>
          </a:p>
          <a:p>
            <a:pPr lvl="1"/>
            <a:r>
              <a:rPr lang="en-US" sz="7200" dirty="0"/>
              <a:t>11.5% Non-emergent / 0.9% Emergent</a:t>
            </a:r>
          </a:p>
          <a:p>
            <a:r>
              <a:rPr lang="en-US" sz="7200" dirty="0"/>
              <a:t>2.4% Postpartum transfer</a:t>
            </a:r>
          </a:p>
          <a:p>
            <a:pPr lvl="1"/>
            <a:r>
              <a:rPr lang="en-US" sz="7200" dirty="0"/>
              <a:t>1.9% Non-emergent / 0.5% Emergent</a:t>
            </a:r>
          </a:p>
          <a:p>
            <a:r>
              <a:rPr lang="en-US" sz="7200" dirty="0"/>
              <a:t>2.6% Newborn transfer</a:t>
            </a:r>
          </a:p>
          <a:p>
            <a:pPr lvl="1"/>
            <a:r>
              <a:rPr lang="en-US" sz="7200" dirty="0"/>
              <a:t>1.9% Non-emergent / 0.7% Emergent</a:t>
            </a:r>
          </a:p>
          <a:p>
            <a:r>
              <a:rPr lang="en-US" sz="7200" dirty="0"/>
              <a:t>4.5% of women are transferred prior to being admitted to birth center (PROM, pt choice, malpresentation)</a:t>
            </a:r>
          </a:p>
          <a:p>
            <a:pPr marL="450000" lvl="1" indent="0">
              <a:buNone/>
            </a:pPr>
            <a:endParaRPr lang="en-US" sz="3200" dirty="0"/>
          </a:p>
          <a:p>
            <a:pPr marL="450000" lvl="1" indent="0">
              <a:buNone/>
            </a:pPr>
            <a:r>
              <a:rPr lang="en-US" sz="6400" b="1" dirty="0"/>
              <a:t>**Only 1.9% of women who plan a birth center will require an emergent transfer for either mother or newborn**</a:t>
            </a:r>
          </a:p>
          <a:p>
            <a:pPr marL="36900" indent="0">
              <a:buNone/>
            </a:pPr>
            <a:r>
              <a:rPr lang="en-US" sz="6400" dirty="0"/>
              <a:t>	(Stapleton et al., 2013) Birth Center II n =15,574</a:t>
            </a:r>
          </a:p>
          <a:p>
            <a:pPr marL="36900" indent="0">
              <a:buNone/>
            </a:pPr>
            <a:endParaRPr lang="en-US" dirty="0"/>
          </a:p>
        </p:txBody>
      </p:sp>
    </p:spTree>
    <p:extLst>
      <p:ext uri="{BB962C8B-B14F-4D97-AF65-F5344CB8AC3E}">
        <p14:creationId xmlns:p14="http://schemas.microsoft.com/office/powerpoint/2010/main" val="71215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D3E4-0881-ECED-734B-3A36422010D1}"/>
              </a:ext>
            </a:extLst>
          </p:cNvPr>
          <p:cNvSpPr>
            <a:spLocks noGrp="1"/>
          </p:cNvSpPr>
          <p:nvPr>
            <p:ph type="title"/>
          </p:nvPr>
        </p:nvSpPr>
        <p:spPr>
          <a:xfrm>
            <a:off x="913795" y="275493"/>
            <a:ext cx="10353762" cy="1257300"/>
          </a:xfrm>
        </p:spPr>
        <p:txBody>
          <a:bodyPr/>
          <a:lstStyle/>
          <a:p>
            <a:r>
              <a:rPr lang="en-US" dirty="0"/>
              <a:t>Current Transfer Process</a:t>
            </a:r>
          </a:p>
        </p:txBody>
      </p:sp>
      <p:sp>
        <p:nvSpPr>
          <p:cNvPr id="3" name="Content Placeholder 2">
            <a:extLst>
              <a:ext uri="{FF2B5EF4-FFF2-40B4-BE49-F238E27FC236}">
                <a16:creationId xmlns:a16="http://schemas.microsoft.com/office/drawing/2014/main" id="{98BEEEC1-4DCC-538C-2E73-1E580A0E840F}"/>
              </a:ext>
            </a:extLst>
          </p:cNvPr>
          <p:cNvSpPr>
            <a:spLocks noGrp="1"/>
          </p:cNvSpPr>
          <p:nvPr>
            <p:ph idx="1"/>
          </p:nvPr>
        </p:nvSpPr>
        <p:spPr>
          <a:xfrm>
            <a:off x="924443" y="1414304"/>
            <a:ext cx="10353762" cy="5050973"/>
          </a:xfrm>
        </p:spPr>
        <p:txBody>
          <a:bodyPr/>
          <a:lstStyle/>
          <a:p>
            <a:pPr marL="36900" indent="0" algn="ctr">
              <a:buNone/>
            </a:pPr>
            <a:r>
              <a:rPr lang="en-US" sz="1800" dirty="0"/>
              <a:t>Provider identifies need for higher level of care and discusses with family </a:t>
            </a:r>
          </a:p>
          <a:p>
            <a:pPr marL="36900" indent="0" algn="ctr">
              <a:buNone/>
            </a:pPr>
            <a:endParaRPr lang="en-US" sz="1800" dirty="0"/>
          </a:p>
          <a:p>
            <a:pPr marL="36900" indent="0" algn="ctr">
              <a:buNone/>
            </a:pPr>
            <a:r>
              <a:rPr lang="en-US" sz="1800" dirty="0"/>
              <a:t>Decision of how to transfer (personal car vs. EMS) </a:t>
            </a:r>
          </a:p>
          <a:p>
            <a:pPr marL="36900" indent="0" algn="ctr">
              <a:buNone/>
            </a:pPr>
            <a:endParaRPr lang="en-US" sz="1800" dirty="0"/>
          </a:p>
          <a:p>
            <a:pPr marL="36900" indent="0" algn="ctr">
              <a:buNone/>
            </a:pPr>
            <a:r>
              <a:rPr lang="en-US" sz="1800" dirty="0"/>
              <a:t>Provider calls hospital to inform them of transfer and give report</a:t>
            </a:r>
          </a:p>
          <a:p>
            <a:pPr marL="36900" indent="0" algn="ctr">
              <a:buNone/>
            </a:pPr>
            <a:endParaRPr lang="en-US" sz="1800" dirty="0"/>
          </a:p>
          <a:p>
            <a:pPr marL="36900" indent="0">
              <a:buNone/>
            </a:pPr>
            <a:r>
              <a:rPr lang="en-US" sz="1800" dirty="0"/>
              <a:t>Pitfalls</a:t>
            </a:r>
          </a:p>
          <a:p>
            <a:r>
              <a:rPr lang="en-US" sz="1800" dirty="0"/>
              <a:t>Not standardized</a:t>
            </a:r>
          </a:p>
          <a:p>
            <a:r>
              <a:rPr lang="en-US" sz="1800" dirty="0"/>
              <a:t>Poor collegial relationships</a:t>
            </a:r>
          </a:p>
          <a:p>
            <a:r>
              <a:rPr lang="en-US" sz="1800" dirty="0"/>
              <a:t>Biases (parents, medicine, nursing, midwives, other staff)</a:t>
            </a:r>
          </a:p>
          <a:p>
            <a:r>
              <a:rPr lang="en-US" sz="1800" dirty="0"/>
              <a:t>Lack of collaboration</a:t>
            </a:r>
          </a:p>
          <a:p>
            <a:endParaRPr lang="en-US" dirty="0"/>
          </a:p>
          <a:p>
            <a:endParaRPr lang="en-US" dirty="0"/>
          </a:p>
          <a:p>
            <a:pPr marL="36900" indent="0">
              <a:buNone/>
            </a:pPr>
            <a:endParaRPr lang="en-US" dirty="0"/>
          </a:p>
          <a:p>
            <a:endParaRPr lang="en-US" dirty="0"/>
          </a:p>
          <a:p>
            <a:endParaRPr lang="en-US" dirty="0"/>
          </a:p>
        </p:txBody>
      </p:sp>
      <p:sp>
        <p:nvSpPr>
          <p:cNvPr id="9" name="Arrow: Down 8">
            <a:extLst>
              <a:ext uri="{FF2B5EF4-FFF2-40B4-BE49-F238E27FC236}">
                <a16:creationId xmlns:a16="http://schemas.microsoft.com/office/drawing/2014/main" id="{2E3D604F-1DD3-B814-D440-D78B7A81F112}"/>
              </a:ext>
            </a:extLst>
          </p:cNvPr>
          <p:cNvSpPr/>
          <p:nvPr/>
        </p:nvSpPr>
        <p:spPr>
          <a:xfrm>
            <a:off x="5935345" y="1801766"/>
            <a:ext cx="310662" cy="568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CB47344-A749-B749-FC2C-38A1B8A4CD58}"/>
              </a:ext>
            </a:extLst>
          </p:cNvPr>
          <p:cNvSpPr/>
          <p:nvPr/>
        </p:nvSpPr>
        <p:spPr>
          <a:xfrm>
            <a:off x="5945993" y="2628336"/>
            <a:ext cx="310662" cy="568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06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CAE1-0589-8CB6-F649-765D7DA7A739}"/>
              </a:ext>
            </a:extLst>
          </p:cNvPr>
          <p:cNvSpPr>
            <a:spLocks noGrp="1"/>
          </p:cNvSpPr>
          <p:nvPr>
            <p:ph type="title"/>
          </p:nvPr>
        </p:nvSpPr>
        <p:spPr/>
        <p:txBody>
          <a:bodyPr>
            <a:normAutofit/>
          </a:bodyPr>
          <a:lstStyle/>
          <a:p>
            <a:r>
              <a:rPr lang="en-US" dirty="0"/>
              <a:t>Best Practices for Seamless Transfers</a:t>
            </a:r>
          </a:p>
        </p:txBody>
      </p:sp>
      <p:sp>
        <p:nvSpPr>
          <p:cNvPr id="3" name="Content Placeholder 2">
            <a:extLst>
              <a:ext uri="{FF2B5EF4-FFF2-40B4-BE49-F238E27FC236}">
                <a16:creationId xmlns:a16="http://schemas.microsoft.com/office/drawing/2014/main" id="{48A53136-2182-F1EC-EA19-893E40473FE0}"/>
              </a:ext>
            </a:extLst>
          </p:cNvPr>
          <p:cNvSpPr>
            <a:spLocks noGrp="1"/>
          </p:cNvSpPr>
          <p:nvPr>
            <p:ph idx="1"/>
          </p:nvPr>
        </p:nvSpPr>
        <p:spPr>
          <a:xfrm>
            <a:off x="913795" y="1638300"/>
            <a:ext cx="10353762" cy="4866409"/>
          </a:xfrm>
        </p:spPr>
        <p:txBody>
          <a:bodyPr numCol="1">
            <a:normAutofit/>
          </a:bodyPr>
          <a:lstStyle/>
          <a:p>
            <a:pPr marL="810000" lvl="2" indent="0" algn="ctr">
              <a:buNone/>
            </a:pPr>
            <a:r>
              <a:rPr lang="en-US" sz="2800" u="sng" dirty="0"/>
              <a:t>Midwife Responsibilities</a:t>
            </a:r>
          </a:p>
          <a:p>
            <a:pPr lvl="2"/>
            <a:r>
              <a:rPr lang="en-US" dirty="0"/>
              <a:t>Provide information about hospital care that could be necessary and have a plan for transfer should the need arise</a:t>
            </a:r>
          </a:p>
          <a:p>
            <a:pPr lvl="2"/>
            <a:r>
              <a:rPr lang="en-US" dirty="0"/>
              <a:t>Continually assess client for risks which would disqualify them for a planned community birth</a:t>
            </a:r>
          </a:p>
          <a:p>
            <a:pPr lvl="2"/>
            <a:r>
              <a:rPr lang="en-US" dirty="0"/>
              <a:t>Notify the receiving facility of impending transfer and give initial report</a:t>
            </a:r>
          </a:p>
          <a:p>
            <a:pPr lvl="2"/>
            <a:r>
              <a:rPr lang="en-US" dirty="0"/>
              <a:t>Provide care while </a:t>
            </a:r>
            <a:r>
              <a:rPr lang="en-US" dirty="0" err="1"/>
              <a:t>en</a:t>
            </a:r>
            <a:r>
              <a:rPr lang="en-US" dirty="0"/>
              <a:t> route </a:t>
            </a:r>
            <a:r>
              <a:rPr lang="en-US" sz="1800" dirty="0"/>
              <a:t>—</a:t>
            </a:r>
            <a:r>
              <a:rPr lang="en-US" dirty="0"/>
              <a:t> in coordination with EMS if necessary</a:t>
            </a:r>
          </a:p>
          <a:p>
            <a:pPr lvl="2"/>
            <a:r>
              <a:rPr lang="en-US" dirty="0"/>
              <a:t>Upon arrival, give verbal report and patient records to hospital staff</a:t>
            </a:r>
          </a:p>
          <a:p>
            <a:pPr lvl="2"/>
            <a:r>
              <a:rPr lang="en-US" dirty="0"/>
              <a:t>Ensure the birthing family understands the hospital provider’s plan of care and the hospital provider understands the woman’s needs for care options</a:t>
            </a:r>
          </a:p>
          <a:p>
            <a:pPr lvl="2"/>
            <a:r>
              <a:rPr lang="en-US" dirty="0"/>
              <a:t>Remain to provide support and continuity if the client desires such</a:t>
            </a:r>
          </a:p>
          <a:p>
            <a:pPr lvl="2"/>
            <a:r>
              <a:rPr lang="en-US" dirty="0"/>
              <a:t>Seek to establish and maintain good collegial relationships with hospital providers</a:t>
            </a:r>
          </a:p>
        </p:txBody>
      </p:sp>
    </p:spTree>
    <p:extLst>
      <p:ext uri="{BB962C8B-B14F-4D97-AF65-F5344CB8AC3E}">
        <p14:creationId xmlns:p14="http://schemas.microsoft.com/office/powerpoint/2010/main" val="400575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F1BB-CAEB-A0FD-98CC-7E55428D7893}"/>
              </a:ext>
            </a:extLst>
          </p:cNvPr>
          <p:cNvSpPr>
            <a:spLocks noGrp="1"/>
          </p:cNvSpPr>
          <p:nvPr>
            <p:ph type="title"/>
          </p:nvPr>
        </p:nvSpPr>
        <p:spPr/>
        <p:txBody>
          <a:bodyPr/>
          <a:lstStyle/>
          <a:p>
            <a:r>
              <a:rPr lang="en-US" dirty="0"/>
              <a:t>Best Practices for Seamless Transfers</a:t>
            </a:r>
          </a:p>
        </p:txBody>
      </p:sp>
      <p:sp>
        <p:nvSpPr>
          <p:cNvPr id="3" name="Content Placeholder 2">
            <a:extLst>
              <a:ext uri="{FF2B5EF4-FFF2-40B4-BE49-F238E27FC236}">
                <a16:creationId xmlns:a16="http://schemas.microsoft.com/office/drawing/2014/main" id="{9A156EC1-C865-1640-B603-1607B605EECA}"/>
              </a:ext>
            </a:extLst>
          </p:cNvPr>
          <p:cNvSpPr>
            <a:spLocks noGrp="1"/>
          </p:cNvSpPr>
          <p:nvPr>
            <p:ph idx="1"/>
          </p:nvPr>
        </p:nvSpPr>
        <p:spPr>
          <a:xfrm>
            <a:off x="913795" y="1645920"/>
            <a:ext cx="10353762" cy="4507992"/>
          </a:xfrm>
        </p:spPr>
        <p:txBody>
          <a:bodyPr>
            <a:normAutofit fontScale="47500" lnSpcReduction="20000"/>
          </a:bodyPr>
          <a:lstStyle/>
          <a:p>
            <a:pPr marL="36900" indent="0" algn="ctr">
              <a:buNone/>
            </a:pPr>
            <a:r>
              <a:rPr lang="en-US" sz="5100" u="sng" dirty="0"/>
              <a:t>Hospital Responsibilities</a:t>
            </a:r>
          </a:p>
          <a:p>
            <a:r>
              <a:rPr lang="en-US" sz="3300" dirty="0"/>
              <a:t>Be sensitive to the psychosocial needs of the woman arising from the change of birth setting</a:t>
            </a:r>
          </a:p>
          <a:p>
            <a:r>
              <a:rPr lang="en-US" sz="3300" dirty="0"/>
              <a:t>Communicate directly with the midwife to obtain clinical information </a:t>
            </a:r>
          </a:p>
          <a:p>
            <a:r>
              <a:rPr lang="en-US" sz="3300" dirty="0"/>
              <a:t>Whenever possible, keep the mother and newborn together after admission </a:t>
            </a:r>
          </a:p>
          <a:p>
            <a:r>
              <a:rPr lang="en-US" sz="3300" dirty="0"/>
              <a:t>Participate in a shared decision-making process with the woman to create an ongoing plan of care that incorporates her values, beliefs, and preferences</a:t>
            </a:r>
          </a:p>
          <a:p>
            <a:r>
              <a:rPr lang="en-US" sz="3300" dirty="0"/>
              <a:t>Accommodate the presence of the midwife as a support person if the woman desires</a:t>
            </a:r>
          </a:p>
          <a:p>
            <a:r>
              <a:rPr lang="en-US" sz="3300" dirty="0"/>
              <a:t>Coordinate the follow-up care with the midwife; may revert care to the midwife upon discharge, as appropriate</a:t>
            </a:r>
          </a:p>
          <a:p>
            <a:r>
              <a:rPr lang="en-US" sz="3300" dirty="0"/>
              <a:t>Share relevant medical records such as a discharge summary with the referring midwife</a:t>
            </a:r>
          </a:p>
          <a:p>
            <a:r>
              <a:rPr lang="en-US" sz="3300" dirty="0"/>
              <a:t>Give informed consent including risks/benefits/alternatives to all suggested interventions</a:t>
            </a:r>
          </a:p>
          <a:p>
            <a:r>
              <a:rPr lang="en-US" sz="3300" dirty="0"/>
              <a:t>Respect the woman’s right to decline interventions, as well as her personal autonomy</a:t>
            </a:r>
          </a:p>
          <a:p>
            <a:r>
              <a:rPr lang="en-US" sz="3300" dirty="0"/>
              <a:t>Maintain good collaborative relationships with community midwives </a:t>
            </a:r>
          </a:p>
          <a:p>
            <a:endParaRPr lang="en-US" sz="1800" dirty="0"/>
          </a:p>
          <a:p>
            <a:pPr marL="36900" indent="0">
              <a:buNone/>
            </a:pPr>
            <a:endParaRPr lang="en-US" sz="2400" u="sng" dirty="0"/>
          </a:p>
          <a:p>
            <a:pPr algn="ctr"/>
            <a:endParaRPr lang="en-US" dirty="0"/>
          </a:p>
        </p:txBody>
      </p:sp>
    </p:spTree>
    <p:extLst>
      <p:ext uri="{BB962C8B-B14F-4D97-AF65-F5344CB8AC3E}">
        <p14:creationId xmlns:p14="http://schemas.microsoft.com/office/powerpoint/2010/main" val="295641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00E2-9F7D-9DB0-3C9C-0CF34FF2541B}"/>
              </a:ext>
            </a:extLst>
          </p:cNvPr>
          <p:cNvSpPr>
            <a:spLocks noGrp="1"/>
          </p:cNvSpPr>
          <p:nvPr>
            <p:ph type="title"/>
          </p:nvPr>
        </p:nvSpPr>
        <p:spPr/>
        <p:txBody>
          <a:bodyPr/>
          <a:lstStyle/>
          <a:p>
            <a:r>
              <a:rPr lang="en-US" dirty="0"/>
              <a:t>Going Forward</a:t>
            </a:r>
          </a:p>
        </p:txBody>
      </p:sp>
      <p:sp>
        <p:nvSpPr>
          <p:cNvPr id="3" name="Content Placeholder 2">
            <a:extLst>
              <a:ext uri="{FF2B5EF4-FFF2-40B4-BE49-F238E27FC236}">
                <a16:creationId xmlns:a16="http://schemas.microsoft.com/office/drawing/2014/main" id="{12811757-C334-44A1-844C-A934D5792254}"/>
              </a:ext>
            </a:extLst>
          </p:cNvPr>
          <p:cNvSpPr>
            <a:spLocks noGrp="1"/>
          </p:cNvSpPr>
          <p:nvPr>
            <p:ph idx="1"/>
          </p:nvPr>
        </p:nvSpPr>
        <p:spPr>
          <a:xfrm>
            <a:off x="913795" y="1571625"/>
            <a:ext cx="10353762" cy="3714749"/>
          </a:xfrm>
        </p:spPr>
        <p:txBody>
          <a:bodyPr/>
          <a:lstStyle/>
          <a:p>
            <a:r>
              <a:rPr lang="en-US" dirty="0"/>
              <a:t>WV-ACNM Challenges the WV Perinatal Partnership to:</a:t>
            </a:r>
          </a:p>
          <a:p>
            <a:pPr lvl="1"/>
            <a:r>
              <a:rPr lang="en-US" dirty="0"/>
              <a:t>Establish the WV Community Birth Perinatal Transfer Committee</a:t>
            </a:r>
          </a:p>
          <a:p>
            <a:pPr lvl="1"/>
            <a:r>
              <a:rPr lang="en-US" dirty="0"/>
              <a:t>Seek to develop clear protocols to facilitate seamless transfers of care from home or birth center settings when hospital services are needed</a:t>
            </a:r>
          </a:p>
          <a:p>
            <a:pPr lvl="1"/>
            <a:r>
              <a:rPr lang="en-US" dirty="0"/>
              <a:t>Help build greater collaboration among community midwives, EMS, and hospital care teams</a:t>
            </a:r>
          </a:p>
          <a:p>
            <a:pPr lvl="1"/>
            <a:r>
              <a:rPr lang="en-US" dirty="0"/>
              <a:t>Offer opportunities for education regarding midwife-led care, community (“out of hospital”) birth, and professional relationship-building amongst maternity care providers</a:t>
            </a:r>
          </a:p>
          <a:p>
            <a:pPr marL="36900" indent="0">
              <a:buNone/>
            </a:pPr>
            <a:endParaRPr lang="en-US" dirty="0"/>
          </a:p>
        </p:txBody>
      </p:sp>
      <p:pic>
        <p:nvPicPr>
          <p:cNvPr id="5" name="Picture 4" descr="A road with mountains in the background&#10;&#10;Description automatically generated">
            <a:extLst>
              <a:ext uri="{FF2B5EF4-FFF2-40B4-BE49-F238E27FC236}">
                <a16:creationId xmlns:a16="http://schemas.microsoft.com/office/drawing/2014/main" id="{6FA1C64B-923B-5714-4F7F-D2528989C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135" y="4991101"/>
            <a:ext cx="3057525" cy="1495425"/>
          </a:xfrm>
          <a:prstGeom prst="rect">
            <a:avLst/>
          </a:prstGeom>
        </p:spPr>
      </p:pic>
    </p:spTree>
    <p:extLst>
      <p:ext uri="{BB962C8B-B14F-4D97-AF65-F5344CB8AC3E}">
        <p14:creationId xmlns:p14="http://schemas.microsoft.com/office/powerpoint/2010/main" val="6599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201D3-F7C5-3B99-96BF-997DA5AC804C}"/>
              </a:ext>
            </a:extLst>
          </p:cNvPr>
          <p:cNvSpPr>
            <a:spLocks noGrp="1"/>
          </p:cNvSpPr>
          <p:nvPr>
            <p:ph idx="1"/>
          </p:nvPr>
        </p:nvSpPr>
        <p:spPr>
          <a:xfrm>
            <a:off x="913795" y="1362379"/>
            <a:ext cx="10353762" cy="4425773"/>
          </a:xfrm>
        </p:spPr>
        <p:txBody>
          <a:bodyPr>
            <a:normAutofit fontScale="85000" lnSpcReduction="10000"/>
          </a:bodyPr>
          <a:lstStyle/>
          <a:p>
            <a:r>
              <a:rPr lang="en-US" sz="1800" dirty="0" err="1"/>
              <a:t>Alliman</a:t>
            </a:r>
            <a:r>
              <a:rPr lang="en-US" sz="1800" dirty="0"/>
              <a:t>, J., Stapleton, S., Wright, J., et al. (2019). Strong Start in birth centers: Socio-demographic characteristics, care processes, and outcomes for mothers and newborns. </a:t>
            </a:r>
            <a:r>
              <a:rPr lang="en-US" sz="1800" i="1" dirty="0"/>
              <a:t>Birth, 46</a:t>
            </a:r>
            <a:r>
              <a:rPr lang="en-US" sz="1800" dirty="0"/>
              <a:t>(2), 234–243. </a:t>
            </a:r>
            <a:r>
              <a:rPr lang="en-US" sz="1800" dirty="0">
                <a:hlinkClick r:id="rId2"/>
              </a:rPr>
              <a:t>https://doi.org/10.1111/birt.12433</a:t>
            </a:r>
            <a:endParaRPr lang="en-US" sz="1800" dirty="0"/>
          </a:p>
          <a:p>
            <a:r>
              <a:rPr lang="en-US" sz="1800" dirty="0" err="1"/>
              <a:t>Attanasio</a:t>
            </a:r>
            <a:r>
              <a:rPr lang="en-US" sz="1800" dirty="0"/>
              <a:t> L., </a:t>
            </a:r>
            <a:r>
              <a:rPr lang="en-US" sz="1800" dirty="0" err="1"/>
              <a:t>Alarid</a:t>
            </a:r>
            <a:r>
              <a:rPr lang="en-US" sz="1800" dirty="0"/>
              <a:t>-Escudero, F., &amp; </a:t>
            </a:r>
            <a:r>
              <a:rPr lang="en-US" sz="1800" dirty="0" err="1"/>
              <a:t>Kozhimannil</a:t>
            </a:r>
            <a:r>
              <a:rPr lang="en-US" sz="1800" dirty="0"/>
              <a:t>, K. (2019). Midwife-led care and obstetrician-led care for low-risk pregnancies: A cost comparison. </a:t>
            </a:r>
            <a:r>
              <a:rPr lang="en-US" sz="1800" i="1" dirty="0"/>
              <a:t>Birth, 47(</a:t>
            </a:r>
            <a:r>
              <a:rPr lang="en-US" sz="1800" dirty="0"/>
              <a:t>1), 57—66. </a:t>
            </a:r>
            <a:r>
              <a:rPr lang="en-US" sz="1800" dirty="0">
                <a:hlinkClick r:id="rId3"/>
              </a:rPr>
              <a:t>https://doi.org/10.1111/birt.12464</a:t>
            </a:r>
            <a:endParaRPr lang="en-US" sz="1800" dirty="0"/>
          </a:p>
          <a:p>
            <a:r>
              <a:rPr lang="en-US" sz="1800" dirty="0"/>
              <a:t>Centers for Medicare &amp; Medicaid Services (CMS), U.S. DHHS. (2019). </a:t>
            </a:r>
            <a:r>
              <a:rPr lang="en-US" sz="1800" i="1" dirty="0"/>
              <a:t>Improving access to maternal health care in rural communities. </a:t>
            </a:r>
            <a:r>
              <a:rPr lang="en-US" sz="1800" dirty="0">
                <a:hlinkClick r:id="rId4"/>
              </a:rPr>
              <a:t>https://www.cms.gov/About-CMS/AgencyInformation/OMH/equity-initiatives/rural-health/09032019-Maternal-Health-Care-in-Rural-Communities.pd</a:t>
            </a:r>
            <a:endParaRPr lang="en-US" sz="1800" dirty="0"/>
          </a:p>
          <a:p>
            <a:r>
              <a:rPr lang="en-US" sz="1800" dirty="0" err="1"/>
              <a:t>Courtot</a:t>
            </a:r>
            <a:r>
              <a:rPr lang="en-US" sz="1800" dirty="0"/>
              <a:t>, B., Hill, I., Cross-Barnet, C., &amp; Markell, J. (2020). Midwifery and birth centers under state Medicaid programs: Current limits to beneficiary access to a high-value model of care. </a:t>
            </a:r>
            <a:r>
              <a:rPr lang="en-US" sz="1800" i="1" dirty="0"/>
              <a:t>Milbank Quarterly, 98</a:t>
            </a:r>
            <a:r>
              <a:rPr lang="en-US" sz="1800" dirty="0"/>
              <a:t>(4), 1091—1113. </a:t>
            </a:r>
            <a:r>
              <a:rPr lang="en-US" sz="1800" dirty="0">
                <a:hlinkClick r:id="rId5"/>
              </a:rPr>
              <a:t>https://www.ncbi.nlm.nih.gov/pmc/articles/PMC7772638/</a:t>
            </a:r>
            <a:endParaRPr lang="en-US" sz="1800" dirty="0"/>
          </a:p>
          <a:p>
            <a:r>
              <a:rPr lang="en-US" sz="1800" b="0" i="0" dirty="0">
                <a:effectLst/>
              </a:rPr>
              <a:t>Howell, E., Palmer, A., Benatar, S., &amp; Garrett, B. (2014). Potential Medicaid cost savings from maternity care based at a freestanding birth center. </a:t>
            </a:r>
            <a:r>
              <a:rPr lang="en-US" sz="1800" b="0" i="1" dirty="0">
                <a:effectLst/>
              </a:rPr>
              <a:t>Medicare &amp; </a:t>
            </a:r>
            <a:r>
              <a:rPr lang="en-US" sz="1800" i="1" dirty="0">
                <a:effectLst/>
              </a:rPr>
              <a:t>M</a:t>
            </a:r>
            <a:r>
              <a:rPr lang="en-US" sz="1800" b="0" i="1" dirty="0">
                <a:effectLst/>
              </a:rPr>
              <a:t>edicaid </a:t>
            </a:r>
            <a:r>
              <a:rPr lang="en-US" sz="1800" i="1" dirty="0">
                <a:effectLst/>
              </a:rPr>
              <a:t>R</a:t>
            </a:r>
            <a:r>
              <a:rPr lang="en-US" sz="1800" b="0" i="1" dirty="0">
                <a:effectLst/>
              </a:rPr>
              <a:t>esearch Review</a:t>
            </a:r>
            <a:r>
              <a:rPr lang="en-US" sz="1800" b="0" i="0" dirty="0">
                <a:effectLst/>
              </a:rPr>
              <a:t>, </a:t>
            </a:r>
            <a:r>
              <a:rPr lang="en-US" sz="1800" b="0" i="1" dirty="0">
                <a:effectLst/>
              </a:rPr>
              <a:t>4</a:t>
            </a:r>
            <a:r>
              <a:rPr lang="en-US" sz="1800" b="0" i="0" dirty="0">
                <a:effectLst/>
              </a:rPr>
              <a:t>(3), mmrr2014-004-03-a06. </a:t>
            </a:r>
            <a:r>
              <a:rPr lang="en-US" sz="1800" b="0" i="0" dirty="0">
                <a:effectLst/>
                <a:hlinkClick r:id="rId6"/>
              </a:rPr>
              <a:t>https://doi.org/10.5600/mmrr.004.03.a06</a:t>
            </a:r>
            <a:endParaRPr lang="en-US" sz="1800" b="0" i="0" dirty="0">
              <a:effectLst/>
            </a:endParaRPr>
          </a:p>
          <a:p>
            <a:r>
              <a:rPr lang="en-US" sz="1800" dirty="0" err="1"/>
              <a:t>Jolles</a:t>
            </a:r>
            <a:r>
              <a:rPr lang="en-US" sz="1800" dirty="0"/>
              <a:t>, D., Stapleton, S., Wright, J., et al. (2020). Rural resilience: The role of birth centers in the United States. </a:t>
            </a:r>
            <a:r>
              <a:rPr lang="en-US" sz="1800" i="1" dirty="0"/>
              <a:t>Birth, 47</a:t>
            </a:r>
            <a:r>
              <a:rPr lang="en-US" sz="1800" dirty="0"/>
              <a:t>(4), 430—437. </a:t>
            </a:r>
            <a:r>
              <a:rPr lang="en-US" sz="1800" dirty="0">
                <a:hlinkClick r:id="rId7"/>
              </a:rPr>
              <a:t>https://doi.org/10.1111/birt.12516</a:t>
            </a:r>
            <a:endParaRPr lang="en-US" sz="1800" dirty="0"/>
          </a:p>
          <a:p>
            <a:pPr marL="36900" indent="0">
              <a:buNone/>
            </a:pPr>
            <a:endParaRPr lang="en-US" dirty="0"/>
          </a:p>
          <a:p>
            <a:endParaRPr lang="en-US" dirty="0"/>
          </a:p>
          <a:p>
            <a:endParaRPr lang="en-US" dirty="0"/>
          </a:p>
        </p:txBody>
      </p:sp>
      <p:sp>
        <p:nvSpPr>
          <p:cNvPr id="2" name="Title 1">
            <a:extLst>
              <a:ext uri="{FF2B5EF4-FFF2-40B4-BE49-F238E27FC236}">
                <a16:creationId xmlns:a16="http://schemas.microsoft.com/office/drawing/2014/main" id="{A4193494-B825-6AB7-363A-B6937BFD579D}"/>
              </a:ext>
            </a:extLst>
          </p:cNvPr>
          <p:cNvSpPr>
            <a:spLocks noGrp="1"/>
          </p:cNvSpPr>
          <p:nvPr>
            <p:ph type="title"/>
          </p:nvPr>
        </p:nvSpPr>
        <p:spPr>
          <a:xfrm>
            <a:off x="913795" y="524819"/>
            <a:ext cx="10353762" cy="373956"/>
          </a:xfrm>
        </p:spPr>
        <p:txBody>
          <a:bodyPr>
            <a:noAutofit/>
          </a:bodyPr>
          <a:lstStyle/>
          <a:p>
            <a:r>
              <a:rPr lang="en-US" dirty="0"/>
              <a:t>References</a:t>
            </a:r>
          </a:p>
        </p:txBody>
      </p:sp>
    </p:spTree>
    <p:extLst>
      <p:ext uri="{BB962C8B-B14F-4D97-AF65-F5344CB8AC3E}">
        <p14:creationId xmlns:p14="http://schemas.microsoft.com/office/powerpoint/2010/main" val="1497015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04B24-9301-F21B-1C8F-BA34C2B56F71}"/>
              </a:ext>
            </a:extLst>
          </p:cNvPr>
          <p:cNvSpPr>
            <a:spLocks noGrp="1"/>
          </p:cNvSpPr>
          <p:nvPr>
            <p:ph type="title"/>
          </p:nvPr>
        </p:nvSpPr>
        <p:spPr>
          <a:xfrm>
            <a:off x="982951" y="87085"/>
            <a:ext cx="10353762" cy="1257300"/>
          </a:xfrm>
        </p:spPr>
        <p:txBody>
          <a:bodyPr/>
          <a:lstStyle/>
          <a:p>
            <a:r>
              <a:rPr lang="en-US" dirty="0"/>
              <a:t>References (p. 2) </a:t>
            </a:r>
          </a:p>
        </p:txBody>
      </p:sp>
      <p:sp>
        <p:nvSpPr>
          <p:cNvPr id="3" name="Content Placeholder 2">
            <a:extLst>
              <a:ext uri="{FF2B5EF4-FFF2-40B4-BE49-F238E27FC236}">
                <a16:creationId xmlns:a16="http://schemas.microsoft.com/office/drawing/2014/main" id="{B14D92D0-7E4A-A212-7433-DF1C40671D3E}"/>
              </a:ext>
            </a:extLst>
          </p:cNvPr>
          <p:cNvSpPr>
            <a:spLocks noGrp="1"/>
          </p:cNvSpPr>
          <p:nvPr>
            <p:ph idx="1"/>
          </p:nvPr>
        </p:nvSpPr>
        <p:spPr>
          <a:xfrm>
            <a:off x="1069847" y="1269626"/>
            <a:ext cx="10203033" cy="4902574"/>
          </a:xfrm>
        </p:spPr>
        <p:txBody>
          <a:bodyPr>
            <a:noAutofit/>
          </a:bodyPr>
          <a:lstStyle/>
          <a:p>
            <a:r>
              <a:rPr lang="en-US" sz="1700" b="0" i="0" dirty="0">
                <a:effectLst/>
              </a:rPr>
              <a:t>Mitchell, M. D. (2021). </a:t>
            </a:r>
            <a:r>
              <a:rPr lang="en-US" sz="1700" i="1" dirty="0">
                <a:effectLst/>
              </a:rPr>
              <a:t>Certificate-of-need laws: How they affect healthcare access, quality, and cost.</a:t>
            </a:r>
            <a:r>
              <a:rPr lang="en-US" sz="1700" dirty="0">
                <a:effectLst/>
              </a:rPr>
              <a:t> </a:t>
            </a:r>
            <a:r>
              <a:rPr lang="en-US" sz="1700" dirty="0" err="1">
                <a:effectLst/>
              </a:rPr>
              <a:t>Mercatus</a:t>
            </a:r>
            <a:r>
              <a:rPr lang="en-US" sz="1700" dirty="0">
                <a:effectLst/>
              </a:rPr>
              <a:t> Center, George Mason University. </a:t>
            </a:r>
            <a:r>
              <a:rPr lang="en-US" sz="1700" dirty="0">
                <a:effectLst/>
                <a:hlinkClick r:id="rId2"/>
              </a:rPr>
              <a:t>https://www.mercatus.org/economic-insights/features/certificate-need-laws-how-they-affect-healthcare-access-quality-and-cost</a:t>
            </a:r>
            <a:endParaRPr lang="en-US" sz="1700" dirty="0">
              <a:effectLst/>
            </a:endParaRPr>
          </a:p>
          <a:p>
            <a:r>
              <a:rPr lang="en-US" sz="1700" b="0" i="0" dirty="0">
                <a:effectLst/>
              </a:rPr>
              <a:t>Mohamoud, Y. A., Cassidy, E., Fuchs. E., et al. (2023). </a:t>
            </a:r>
            <a:r>
              <a:rPr lang="en-US" sz="1700" b="0" i="1" dirty="0">
                <a:effectLst/>
              </a:rPr>
              <a:t>Vital Signs</a:t>
            </a:r>
            <a:r>
              <a:rPr lang="en-US" sz="1700" b="0" i="0" dirty="0">
                <a:effectLst/>
              </a:rPr>
              <a:t>: Maternity care experiences — United States, April 2023. </a:t>
            </a:r>
            <a:r>
              <a:rPr lang="en-US" sz="1700" b="0" i="1" dirty="0">
                <a:effectLst/>
              </a:rPr>
              <a:t>MMWR,72. </a:t>
            </a:r>
            <a:r>
              <a:rPr lang="en-US" sz="1700" dirty="0">
                <a:hlinkClick r:id="rId3"/>
              </a:rPr>
              <a:t>http://dx.doi.org/10.15585/mmwr.mm7235e1</a:t>
            </a:r>
            <a:endParaRPr lang="en-US" sz="1700" dirty="0"/>
          </a:p>
          <a:p>
            <a:r>
              <a:rPr lang="en-US" sz="1700" dirty="0"/>
              <a:t>Moore, J. E., George, K. E., Bakst, C., &amp; Shea, K. (2020). Improving maternal health access, coverage, and outcomes in Medicaid: A resource for state Medicaid agencies and Medicaid managed care organizations. Institute for Medicaid Innovation. </a:t>
            </a:r>
            <a:r>
              <a:rPr lang="en-US" sz="1700" dirty="0">
                <a:hlinkClick r:id="rId4"/>
              </a:rPr>
              <a:t>https://medicaidinnovation.org/wp-content/uploads/2022/09/2020-IMI-Improving_Maternal_Health_Access_Coverage_and_Outcomes-Report.pdf</a:t>
            </a:r>
            <a:endParaRPr lang="en-US" sz="1700" dirty="0"/>
          </a:p>
          <a:p>
            <a:r>
              <a:rPr lang="en-US" sz="1700" dirty="0">
                <a:effectLst/>
                <a:ea typeface="Calibri" panose="020F0502020204030204" pitchFamily="34" charset="0"/>
                <a:cs typeface="Times New Roman" panose="02020603050405020304" pitchFamily="18" charset="0"/>
              </a:rPr>
              <a:t>Rooks, J. P., Weatherby, N. L., Ernst, E. K. M., et al. (1989). Outcomes of care in birth centers. </a:t>
            </a:r>
            <a:r>
              <a:rPr lang="en-US" sz="1700" i="1" dirty="0">
                <a:effectLst/>
                <a:ea typeface="Calibri" panose="020F0502020204030204" pitchFamily="34" charset="0"/>
                <a:cs typeface="Times New Roman" panose="02020603050405020304" pitchFamily="18" charset="0"/>
              </a:rPr>
              <a:t>New England Journal of Medicine, 321,</a:t>
            </a:r>
            <a:r>
              <a:rPr lang="en-US" sz="1700" dirty="0">
                <a:effectLst/>
                <a:ea typeface="Calibri" panose="020F0502020204030204" pitchFamily="34" charset="0"/>
                <a:cs typeface="Times New Roman" panose="02020603050405020304" pitchFamily="18" charset="0"/>
              </a:rPr>
              <a:t> 1804</a:t>
            </a:r>
            <a:r>
              <a:rPr lang="en-US" sz="1700" dirty="0"/>
              <a:t>—</a:t>
            </a:r>
            <a:r>
              <a:rPr lang="en-US" sz="1700" dirty="0">
                <a:effectLst/>
                <a:ea typeface="Calibri" panose="020F0502020204030204" pitchFamily="34" charset="0"/>
                <a:cs typeface="Times New Roman" panose="02020603050405020304" pitchFamily="18" charset="0"/>
              </a:rPr>
              <a:t>1811. </a:t>
            </a:r>
            <a:r>
              <a:rPr lang="en-US" sz="1700" u="sng" dirty="0">
                <a:solidFill>
                  <a:srgbClr val="0000FF"/>
                </a:solidFill>
                <a:effectLst/>
                <a:ea typeface="Calibri" panose="020F0502020204030204" pitchFamily="34" charset="0"/>
                <a:cs typeface="Times New Roman" panose="02020603050405020304" pitchFamily="18" charset="0"/>
                <a:hlinkClick r:id="rId5"/>
              </a:rPr>
              <a:t>http://www.nejm.org/doi/full/10.1056/NEJM198912283212606</a:t>
            </a:r>
            <a:r>
              <a:rPr lang="en-US" sz="1700" dirty="0">
                <a:effectLst/>
                <a:ea typeface="Calibri" panose="020F0502020204030204" pitchFamily="34" charset="0"/>
                <a:cs typeface="Times New Roman" panose="02020603050405020304" pitchFamily="18" charset="0"/>
              </a:rPr>
              <a:t> 	         (AKA “Birth Center I”) </a:t>
            </a:r>
            <a:endParaRPr lang="en-US" sz="1700" u="sng" dirty="0">
              <a:effectLst/>
            </a:endParaRPr>
          </a:p>
          <a:p>
            <a:r>
              <a:rPr lang="en-US" sz="1700" b="0" i="0" dirty="0">
                <a:effectLst/>
              </a:rPr>
              <a:t>Stapleton, S. R., Osborne, C., &amp; </a:t>
            </a:r>
            <a:r>
              <a:rPr lang="en-US" sz="1700" b="0" i="0" dirty="0" err="1">
                <a:effectLst/>
              </a:rPr>
              <a:t>Illuzzi</a:t>
            </a:r>
            <a:r>
              <a:rPr lang="en-US" sz="1700" b="0" i="0" dirty="0">
                <a:effectLst/>
              </a:rPr>
              <a:t>, J. (2013). Outcomes of care in birth centers: Demonstration of a durable model. </a:t>
            </a:r>
            <a:r>
              <a:rPr lang="en-US" sz="1700" b="0" i="1" dirty="0">
                <a:effectLst/>
              </a:rPr>
              <a:t>Journal of Midwifery &amp; Women's Health, 58, </a:t>
            </a:r>
            <a:r>
              <a:rPr lang="en-US" sz="1700" b="0" i="0" dirty="0">
                <a:effectLst/>
              </a:rPr>
              <a:t>3</a:t>
            </a:r>
            <a:r>
              <a:rPr lang="en-US" sz="1700" dirty="0"/>
              <a:t>—</a:t>
            </a:r>
            <a:r>
              <a:rPr lang="en-US" sz="1700" b="0" i="0" dirty="0">
                <a:effectLst/>
              </a:rPr>
              <a:t>14. </a:t>
            </a:r>
            <a:r>
              <a:rPr lang="en-US" sz="1700" b="0" i="0" u="none" strike="noStrike" dirty="0">
                <a:effectLst/>
                <a:hlinkClick r:id="rId6"/>
              </a:rPr>
              <a:t>https://doi.org/10.1111/jmwh.12003</a:t>
            </a:r>
            <a:r>
              <a:rPr lang="en-US" sz="1700" b="0" i="0" u="none" strike="noStrike" dirty="0">
                <a:effectLst/>
              </a:rPr>
              <a:t> 	                (AKA “Birth Center II”)</a:t>
            </a:r>
            <a:endParaRPr lang="en-US" sz="1700" dirty="0">
              <a:effectLst/>
            </a:endParaRPr>
          </a:p>
        </p:txBody>
      </p:sp>
    </p:spTree>
    <p:extLst>
      <p:ext uri="{BB962C8B-B14F-4D97-AF65-F5344CB8AC3E}">
        <p14:creationId xmlns:p14="http://schemas.microsoft.com/office/powerpoint/2010/main" val="56960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8900-0FB1-3026-CD9A-C2F1F6D5968E}"/>
              </a:ext>
            </a:extLst>
          </p:cNvPr>
          <p:cNvSpPr>
            <a:spLocks noGrp="1"/>
          </p:cNvSpPr>
          <p:nvPr>
            <p:ph type="title"/>
          </p:nvPr>
        </p:nvSpPr>
        <p:spPr/>
        <p:txBody>
          <a:bodyPr>
            <a:normAutofit/>
          </a:bodyPr>
          <a:lstStyle/>
          <a:p>
            <a:r>
              <a:rPr lang="en-US" dirty="0"/>
              <a:t>Definitions</a:t>
            </a:r>
          </a:p>
        </p:txBody>
      </p:sp>
      <p:sp>
        <p:nvSpPr>
          <p:cNvPr id="3" name="Content Placeholder 2">
            <a:extLst>
              <a:ext uri="{FF2B5EF4-FFF2-40B4-BE49-F238E27FC236}">
                <a16:creationId xmlns:a16="http://schemas.microsoft.com/office/drawing/2014/main" id="{D919A5C7-049A-07D0-5E51-3242BFC1FE25}"/>
              </a:ext>
            </a:extLst>
          </p:cNvPr>
          <p:cNvSpPr>
            <a:spLocks noGrp="1"/>
          </p:cNvSpPr>
          <p:nvPr>
            <p:ph idx="1"/>
          </p:nvPr>
        </p:nvSpPr>
        <p:spPr>
          <a:xfrm>
            <a:off x="913795" y="1652451"/>
            <a:ext cx="10353762" cy="4781005"/>
          </a:xfrm>
        </p:spPr>
        <p:txBody>
          <a:bodyPr>
            <a:normAutofit fontScale="92500" lnSpcReduction="10000"/>
          </a:bodyPr>
          <a:lstStyle/>
          <a:p>
            <a:r>
              <a:rPr lang="en-US" b="1" u="sng" dirty="0"/>
              <a:t>Certificate of Need</a:t>
            </a:r>
            <a:r>
              <a:rPr lang="en-US" dirty="0"/>
              <a:t>: </a:t>
            </a:r>
            <a:r>
              <a:rPr lang="en-US" dirty="0">
                <a:effectLst/>
              </a:rPr>
              <a:t>A </a:t>
            </a:r>
            <a:r>
              <a:rPr lang="en-US" b="0" i="0" dirty="0">
                <a:effectLst/>
              </a:rPr>
              <a:t>legal document required in many states before proposed creations, acquisitions, or expansions of healthcare facilities are allowed</a:t>
            </a:r>
            <a:r>
              <a:rPr lang="en-US" dirty="0">
                <a:effectLst/>
              </a:rPr>
              <a:t> (</a:t>
            </a:r>
            <a:r>
              <a:rPr lang="en-US" b="0" i="0" dirty="0">
                <a:effectLst/>
              </a:rPr>
              <a:t>Separate from licensure) </a:t>
            </a:r>
            <a:endParaRPr lang="en-US" dirty="0"/>
          </a:p>
          <a:p>
            <a:r>
              <a:rPr lang="en-US" b="1" u="sng" dirty="0"/>
              <a:t>Birth Center</a:t>
            </a:r>
            <a:r>
              <a:rPr lang="en-US" dirty="0"/>
              <a:t>: </a:t>
            </a:r>
            <a:r>
              <a:rPr lang="en-US" dirty="0">
                <a:effectLst/>
              </a:rPr>
              <a:t>A</a:t>
            </a:r>
            <a:r>
              <a:rPr lang="en-US" b="0" i="0" dirty="0">
                <a:effectLst/>
              </a:rPr>
              <a:t> birth center is a healthcare facility for childbirth where care is provided in the midwifery and wellness model. The birth center is freestanding and </a:t>
            </a:r>
            <a:r>
              <a:rPr lang="en-US" b="1" i="1" dirty="0">
                <a:effectLst/>
              </a:rPr>
              <a:t>not</a:t>
            </a:r>
            <a:r>
              <a:rPr lang="en-US" dirty="0">
                <a:effectLst/>
              </a:rPr>
              <a:t> in</a:t>
            </a:r>
            <a:r>
              <a:rPr lang="en-US" b="0" i="0" dirty="0">
                <a:effectLst/>
              </a:rPr>
              <a:t> a hospital</a:t>
            </a:r>
            <a:endParaRPr lang="en-US" dirty="0"/>
          </a:p>
          <a:p>
            <a:r>
              <a:rPr lang="en-US" b="1" u="sng" dirty="0"/>
              <a:t>Community Birth</a:t>
            </a:r>
            <a:r>
              <a:rPr lang="en-US" dirty="0"/>
              <a:t>:  Pregnancy care and birth that occurs in a birth center or home birth setting</a:t>
            </a:r>
          </a:p>
          <a:p>
            <a:r>
              <a:rPr lang="en-US" b="1" u="sng" dirty="0"/>
              <a:t>Seamless Transfer</a:t>
            </a:r>
            <a:r>
              <a:rPr lang="en-US" dirty="0"/>
              <a:t>: Care that puts the birthing families at the center of care and one in which midwives, hospital staff, EMS, and OB providers respectfully share information and work with each other to provide excellent care for families needing a higher level of care </a:t>
            </a:r>
          </a:p>
          <a:p>
            <a:endParaRPr lang="en-US" u="sng" dirty="0"/>
          </a:p>
        </p:txBody>
      </p:sp>
    </p:spTree>
    <p:extLst>
      <p:ext uri="{BB962C8B-B14F-4D97-AF65-F5344CB8AC3E}">
        <p14:creationId xmlns:p14="http://schemas.microsoft.com/office/powerpoint/2010/main" val="73230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5A80-8D9F-D85C-4988-3C0ED7F5BA07}"/>
              </a:ext>
            </a:extLst>
          </p:cNvPr>
          <p:cNvSpPr>
            <a:spLocks noGrp="1"/>
          </p:cNvSpPr>
          <p:nvPr>
            <p:ph type="title"/>
          </p:nvPr>
        </p:nvSpPr>
        <p:spPr/>
        <p:txBody>
          <a:bodyPr/>
          <a:lstStyle/>
          <a:p>
            <a:r>
              <a:rPr lang="en-US" dirty="0"/>
              <a:t>More Definitions</a:t>
            </a:r>
          </a:p>
        </p:txBody>
      </p:sp>
      <p:sp>
        <p:nvSpPr>
          <p:cNvPr id="3" name="Content Placeholder 2">
            <a:extLst>
              <a:ext uri="{FF2B5EF4-FFF2-40B4-BE49-F238E27FC236}">
                <a16:creationId xmlns:a16="http://schemas.microsoft.com/office/drawing/2014/main" id="{036712F5-8B95-10CB-FD8B-E677560D9237}"/>
              </a:ext>
            </a:extLst>
          </p:cNvPr>
          <p:cNvSpPr>
            <a:spLocks noGrp="1"/>
          </p:cNvSpPr>
          <p:nvPr>
            <p:ph idx="1"/>
          </p:nvPr>
        </p:nvSpPr>
        <p:spPr/>
        <p:txBody>
          <a:bodyPr>
            <a:normAutofit fontScale="92500" lnSpcReduction="10000"/>
          </a:bodyPr>
          <a:lstStyle/>
          <a:p>
            <a:r>
              <a:rPr lang="en-US" b="1" u="sng" dirty="0"/>
              <a:t>Midwifery Model of Care</a:t>
            </a:r>
            <a:r>
              <a:rPr lang="en-US" dirty="0"/>
              <a:t>: </a:t>
            </a:r>
            <a:r>
              <a:rPr lang="en-US" dirty="0">
                <a:effectLst/>
                <a:ea typeface="Times New Roman" panose="02020603050405020304" pitchFamily="18" charset="0"/>
                <a:cs typeface="Calibri" panose="020F0502020204030204" pitchFamily="34" charset="0"/>
              </a:rPr>
              <a:t>This model of care is based on the fact that pregnancy and birth are normal life processes.  </a:t>
            </a:r>
            <a:r>
              <a:rPr lang="en-US" spc="75" dirty="0">
                <a:effectLst/>
                <a:ea typeface="Times New Roman" panose="02020603050405020304" pitchFamily="18" charset="0"/>
                <a:cs typeface="Calibri" panose="020F0502020204030204" pitchFamily="34" charset="0"/>
              </a:rPr>
              <a:t>This model of care includes: </a:t>
            </a:r>
          </a:p>
          <a:p>
            <a:pPr lvl="1"/>
            <a:r>
              <a:rPr lang="en-US" dirty="0">
                <a:effectLst/>
                <a:ea typeface="Times New Roman" panose="02020603050405020304" pitchFamily="18" charset="0"/>
                <a:cs typeface="Calibri" panose="020F0502020204030204" pitchFamily="34" charset="0"/>
              </a:rPr>
              <a:t>Monitoring the physical, psychological, and social well-being of the mother throughout the childbearing cycle and identifying and referring women who require obstetrical attention</a:t>
            </a:r>
          </a:p>
          <a:p>
            <a:pPr lvl="1"/>
            <a:r>
              <a:rPr lang="en-US" dirty="0">
                <a:effectLst/>
                <a:ea typeface="Times New Roman" panose="02020603050405020304" pitchFamily="18" charset="0"/>
                <a:cs typeface="Calibri" panose="020F0502020204030204" pitchFamily="34" charset="0"/>
              </a:rPr>
              <a:t>Providing the mother with individualized education, counseling, and prenatal care</a:t>
            </a:r>
          </a:p>
          <a:p>
            <a:pPr lvl="1"/>
            <a:r>
              <a:rPr lang="en-US" dirty="0">
                <a:effectLst/>
                <a:ea typeface="Times New Roman" panose="02020603050405020304" pitchFamily="18" charset="0"/>
                <a:cs typeface="Calibri" panose="020F0502020204030204" pitchFamily="34" charset="0"/>
              </a:rPr>
              <a:t>Give informed consent </a:t>
            </a:r>
          </a:p>
          <a:p>
            <a:pPr lvl="1"/>
            <a:r>
              <a:rPr lang="en-US" dirty="0">
                <a:effectLst/>
                <a:ea typeface="Times New Roman" panose="02020603050405020304" pitchFamily="18" charset="0"/>
                <a:cs typeface="Calibri" panose="020F0502020204030204" pitchFamily="34" charset="0"/>
              </a:rPr>
              <a:t>Providing continuous hands-on assistance during labor and delivery</a:t>
            </a:r>
          </a:p>
          <a:p>
            <a:pPr lvl="1"/>
            <a:r>
              <a:rPr lang="en-US" dirty="0">
                <a:effectLst/>
                <a:ea typeface="Times New Roman" panose="02020603050405020304" pitchFamily="18" charset="0"/>
                <a:cs typeface="Calibri" panose="020F0502020204030204" pitchFamily="34" charset="0"/>
              </a:rPr>
              <a:t>Minimizing technological interventions</a:t>
            </a:r>
          </a:p>
          <a:p>
            <a:pPr lvl="1"/>
            <a:r>
              <a:rPr lang="en-US" dirty="0">
                <a:effectLst/>
                <a:ea typeface="Times New Roman" panose="02020603050405020304" pitchFamily="18" charset="0"/>
                <a:cs typeface="Calibri" panose="020F0502020204030204" pitchFamily="34" charset="0"/>
              </a:rPr>
              <a:t>Postpartum support</a:t>
            </a:r>
          </a:p>
          <a:p>
            <a:pPr marL="450000" lvl="1" indent="0">
              <a:buNone/>
            </a:pP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642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3D98-64FF-76DA-C9F6-3B03FA4E75EC}"/>
              </a:ext>
            </a:extLst>
          </p:cNvPr>
          <p:cNvSpPr>
            <a:spLocks noGrp="1"/>
          </p:cNvSpPr>
          <p:nvPr>
            <p:ph type="title"/>
          </p:nvPr>
        </p:nvSpPr>
        <p:spPr/>
        <p:txBody>
          <a:bodyPr>
            <a:normAutofit/>
          </a:bodyPr>
          <a:lstStyle/>
          <a:p>
            <a:r>
              <a:rPr lang="en-US" sz="3600" dirty="0"/>
              <a:t>Freestanding Birth Center vs. “Birth(</a:t>
            </a:r>
            <a:r>
              <a:rPr lang="en-US" sz="3600" dirty="0" err="1"/>
              <a:t>ing</a:t>
            </a:r>
            <a:r>
              <a:rPr lang="en-US" sz="3600" dirty="0"/>
              <a:t>) Center”</a:t>
            </a:r>
          </a:p>
        </p:txBody>
      </p:sp>
      <p:sp>
        <p:nvSpPr>
          <p:cNvPr id="3" name="Content Placeholder 2">
            <a:extLst>
              <a:ext uri="{FF2B5EF4-FFF2-40B4-BE49-F238E27FC236}">
                <a16:creationId xmlns:a16="http://schemas.microsoft.com/office/drawing/2014/main" id="{529EC545-A22C-13F4-CC61-5FE3CD3AFACA}"/>
              </a:ext>
            </a:extLst>
          </p:cNvPr>
          <p:cNvSpPr>
            <a:spLocks noGrp="1"/>
          </p:cNvSpPr>
          <p:nvPr>
            <p:ph idx="1"/>
          </p:nvPr>
        </p:nvSpPr>
        <p:spPr/>
        <p:txBody>
          <a:bodyPr>
            <a:normAutofit lnSpcReduction="10000"/>
          </a:bodyPr>
          <a:lstStyle/>
          <a:p>
            <a:r>
              <a:rPr lang="en-US" dirty="0"/>
              <a:t>Birth center is the more common name than birthing center </a:t>
            </a:r>
          </a:p>
          <a:p>
            <a:pPr lvl="1"/>
            <a:r>
              <a:rPr lang="en-US"/>
              <a:t>West Virginia </a:t>
            </a:r>
            <a:r>
              <a:rPr lang="en-US" dirty="0"/>
              <a:t>Code uses “birthing center”</a:t>
            </a:r>
          </a:p>
          <a:p>
            <a:r>
              <a:rPr lang="en-US" dirty="0"/>
              <a:t>How are they different from in-hospital units?</a:t>
            </a:r>
          </a:p>
          <a:p>
            <a:pPr lvl="1"/>
            <a:r>
              <a:rPr lang="en-US" dirty="0"/>
              <a:t>Epidurals, c-sections, continuous EFM are not possible in birth centers</a:t>
            </a:r>
          </a:p>
          <a:p>
            <a:pPr lvl="1"/>
            <a:r>
              <a:rPr lang="en-US" dirty="0"/>
              <a:t>WV currently </a:t>
            </a:r>
            <a:r>
              <a:rPr lang="en-US" b="1" i="1" dirty="0"/>
              <a:t>does not </a:t>
            </a:r>
            <a:r>
              <a:rPr lang="en-US" dirty="0"/>
              <a:t>have any </a:t>
            </a:r>
            <a:r>
              <a:rPr lang="en-US" b="1" i="1" dirty="0"/>
              <a:t>real</a:t>
            </a:r>
            <a:r>
              <a:rPr lang="en-US" b="1" dirty="0"/>
              <a:t> </a:t>
            </a:r>
            <a:r>
              <a:rPr lang="en-US" dirty="0"/>
              <a:t>in-hospital birth centers</a:t>
            </a:r>
          </a:p>
          <a:p>
            <a:r>
              <a:rPr lang="en-US" dirty="0"/>
              <a:t>Commission for the Accreditation of Birth Centers (CABC) AMU accreditation </a:t>
            </a:r>
          </a:p>
          <a:p>
            <a:pPr lvl="1"/>
            <a:r>
              <a:rPr lang="en-US" dirty="0"/>
              <a:t>Alongside midwifery units (AMUs) </a:t>
            </a:r>
            <a:r>
              <a:rPr lang="en-US" i="1" dirty="0"/>
              <a:t>are</a:t>
            </a:r>
            <a:r>
              <a:rPr lang="en-US" dirty="0"/>
              <a:t> real in-hospital birth centers </a:t>
            </a:r>
          </a:p>
          <a:p>
            <a:pPr marL="36900" indent="0">
              <a:buNone/>
            </a:pPr>
            <a:endParaRPr lang="en-US" dirty="0"/>
          </a:p>
        </p:txBody>
      </p:sp>
      <p:pic>
        <p:nvPicPr>
          <p:cNvPr id="4" name="Picture 3" descr="A screenshot of a search page&#10;&#10;Description automatically generated">
            <a:extLst>
              <a:ext uri="{FF2B5EF4-FFF2-40B4-BE49-F238E27FC236}">
                <a16:creationId xmlns:a16="http://schemas.microsoft.com/office/drawing/2014/main" id="{AB1EE580-B61D-F522-B07E-FFB3A4319B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9255" y="4453056"/>
            <a:ext cx="1235494" cy="2117572"/>
          </a:xfrm>
          <a:prstGeom prst="rect">
            <a:avLst/>
          </a:prstGeom>
        </p:spPr>
      </p:pic>
      <p:pic>
        <p:nvPicPr>
          <p:cNvPr id="6" name="Picture 5" descr="A screenshot of a search engine&#10;&#10;Description automatically generated">
            <a:extLst>
              <a:ext uri="{FF2B5EF4-FFF2-40B4-BE49-F238E27FC236}">
                <a16:creationId xmlns:a16="http://schemas.microsoft.com/office/drawing/2014/main" id="{7E913298-FD73-8204-A3C4-58EAE4860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899" y="1899192"/>
            <a:ext cx="1235494" cy="2193696"/>
          </a:xfrm>
          <a:prstGeom prst="rect">
            <a:avLst/>
          </a:prstGeom>
        </p:spPr>
      </p:pic>
    </p:spTree>
    <p:extLst>
      <p:ext uri="{BB962C8B-B14F-4D97-AF65-F5344CB8AC3E}">
        <p14:creationId xmlns:p14="http://schemas.microsoft.com/office/powerpoint/2010/main" val="356130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40D4-D7DF-5DD3-6AAD-579AB242BF52}"/>
              </a:ext>
            </a:extLst>
          </p:cNvPr>
          <p:cNvSpPr>
            <a:spLocks noGrp="1"/>
          </p:cNvSpPr>
          <p:nvPr>
            <p:ph type="title"/>
          </p:nvPr>
        </p:nvSpPr>
        <p:spPr/>
        <p:txBody>
          <a:bodyPr/>
          <a:lstStyle/>
          <a:p>
            <a:r>
              <a:rPr lang="en-US" dirty="0"/>
              <a:t>What? Hospital Birth Centers?</a:t>
            </a:r>
          </a:p>
        </p:txBody>
      </p:sp>
      <p:sp>
        <p:nvSpPr>
          <p:cNvPr id="3" name="Content Placeholder 2">
            <a:extLst>
              <a:ext uri="{FF2B5EF4-FFF2-40B4-BE49-F238E27FC236}">
                <a16:creationId xmlns:a16="http://schemas.microsoft.com/office/drawing/2014/main" id="{37062DAF-A26C-2510-A6F9-D44AB15579F6}"/>
              </a:ext>
            </a:extLst>
          </p:cNvPr>
          <p:cNvSpPr>
            <a:spLocks noGrp="1"/>
          </p:cNvSpPr>
          <p:nvPr>
            <p:ph idx="1"/>
          </p:nvPr>
        </p:nvSpPr>
        <p:spPr/>
        <p:txBody>
          <a:bodyPr/>
          <a:lstStyle/>
          <a:p>
            <a:r>
              <a:rPr lang="en-US" dirty="0"/>
              <a:t>YES! </a:t>
            </a:r>
            <a:r>
              <a:rPr lang="en-US" b="0" i="0" dirty="0">
                <a:effectLst/>
              </a:rPr>
              <a:t>Alongside midwifery units (AMUs) are situated in the same hospital or on the same site as an obstetric unit so </a:t>
            </a:r>
            <a:r>
              <a:rPr lang="en-US" dirty="0">
                <a:effectLst/>
              </a:rPr>
              <a:t>there is </a:t>
            </a:r>
            <a:r>
              <a:rPr lang="en-US" b="0" i="0" dirty="0">
                <a:effectLst/>
              </a:rPr>
              <a:t>access to obstetric, neonatal, or anesthesia care on site, but AMUs are staffed with midwive</a:t>
            </a:r>
            <a:r>
              <a:rPr lang="en-US" dirty="0">
                <a:effectLst/>
              </a:rPr>
              <a:t>s and follow the midwifery model of care; they don’t offer epidurals or continuous fetal monitoring</a:t>
            </a:r>
          </a:p>
          <a:p>
            <a:r>
              <a:rPr lang="en-US" dirty="0">
                <a:effectLst/>
              </a:rPr>
              <a:t>Patients generally </a:t>
            </a:r>
            <a:r>
              <a:rPr lang="en-US" b="0" i="0" dirty="0">
                <a:effectLst/>
              </a:rPr>
              <a:t>need to be physically transferred to the obstetric unit if they need </a:t>
            </a:r>
            <a:r>
              <a:rPr lang="en-US" dirty="0">
                <a:effectLst/>
              </a:rPr>
              <a:t>a higher level of</a:t>
            </a:r>
            <a:r>
              <a:rPr lang="en-US" b="0" i="0" dirty="0">
                <a:effectLst/>
              </a:rPr>
              <a:t> care or if risks develop</a:t>
            </a:r>
            <a:endParaRPr lang="en-US" dirty="0"/>
          </a:p>
          <a:p>
            <a:pPr marL="36900" indent="0">
              <a:buNone/>
            </a:pPr>
            <a:endParaRPr lang="en-US" dirty="0"/>
          </a:p>
        </p:txBody>
      </p:sp>
    </p:spTree>
    <p:extLst>
      <p:ext uri="{BB962C8B-B14F-4D97-AF65-F5344CB8AC3E}">
        <p14:creationId xmlns:p14="http://schemas.microsoft.com/office/powerpoint/2010/main" val="314068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35A3-5AB3-439D-F7D1-652823164060}"/>
              </a:ext>
            </a:extLst>
          </p:cNvPr>
          <p:cNvSpPr>
            <a:spLocks noGrp="1"/>
          </p:cNvSpPr>
          <p:nvPr>
            <p:ph type="title"/>
          </p:nvPr>
        </p:nvSpPr>
        <p:spPr/>
        <p:txBody>
          <a:bodyPr>
            <a:normAutofit/>
          </a:bodyPr>
          <a:lstStyle/>
          <a:p>
            <a:r>
              <a:rPr lang="en-US" dirty="0"/>
              <a:t>Birth Center Safety and Outcomes</a:t>
            </a:r>
          </a:p>
        </p:txBody>
      </p:sp>
      <p:sp>
        <p:nvSpPr>
          <p:cNvPr id="3" name="Content Placeholder 2">
            <a:extLst>
              <a:ext uri="{FF2B5EF4-FFF2-40B4-BE49-F238E27FC236}">
                <a16:creationId xmlns:a16="http://schemas.microsoft.com/office/drawing/2014/main" id="{11E4E723-0C86-126C-097F-94DEE6B52F95}"/>
              </a:ext>
            </a:extLst>
          </p:cNvPr>
          <p:cNvSpPr>
            <a:spLocks noGrp="1"/>
          </p:cNvSpPr>
          <p:nvPr>
            <p:ph idx="1"/>
          </p:nvPr>
        </p:nvSpPr>
        <p:spPr/>
        <p:txBody>
          <a:bodyPr>
            <a:normAutofit fontScale="92500" lnSpcReduction="20000"/>
          </a:bodyPr>
          <a:lstStyle/>
          <a:p>
            <a:r>
              <a:rPr lang="en-US" dirty="0"/>
              <a:t>The midwifery model of care, the norm in birth centers, has been shown to improve maternal and child health outcomes (Moore et al., 2020). Studies have demonstrated better outcomes for both the mother and baby, including lower cesarean birth rates and a decline in preterm births and low-birthweight rates (Alliman et al., 2019). Studies also show that these improved outcomes were achieved at a lower overall cost to the Medicaid program (</a:t>
            </a:r>
            <a:r>
              <a:rPr lang="en-US" dirty="0" err="1"/>
              <a:t>Courtot</a:t>
            </a:r>
            <a:r>
              <a:rPr lang="en-US" dirty="0"/>
              <a:t> et al,. 2020).</a:t>
            </a:r>
          </a:p>
          <a:p>
            <a:r>
              <a:rPr lang="en-US" dirty="0"/>
              <a:t>“Strong Start for Women and Newborns” found that midwifery-led care in birth centers had better outcomes for women and infants compared to women who were risk-matched Medicaid beneficiaries receiving typical maternity care. Data included WV’s only birth center. </a:t>
            </a:r>
          </a:p>
          <a:p>
            <a:r>
              <a:rPr lang="en-US" dirty="0"/>
              <a:t>Birth </a:t>
            </a:r>
            <a:r>
              <a:rPr lang="en-US"/>
              <a:t>Center Study </a:t>
            </a:r>
            <a:r>
              <a:rPr lang="en-US" dirty="0"/>
              <a:t>#1 (Rooks et al., 1989).</a:t>
            </a:r>
          </a:p>
          <a:p>
            <a:endParaRPr lang="en-US" dirty="0"/>
          </a:p>
          <a:p>
            <a:pPr marL="36900" indent="0">
              <a:buNone/>
            </a:pPr>
            <a:endParaRPr lang="en-US" dirty="0"/>
          </a:p>
        </p:txBody>
      </p:sp>
    </p:spTree>
    <p:extLst>
      <p:ext uri="{BB962C8B-B14F-4D97-AF65-F5344CB8AC3E}">
        <p14:creationId xmlns:p14="http://schemas.microsoft.com/office/powerpoint/2010/main" val="411620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BD8D-9F6B-768B-28FF-C26BFC50191E}"/>
              </a:ext>
            </a:extLst>
          </p:cNvPr>
          <p:cNvSpPr>
            <a:spLocks noGrp="1"/>
          </p:cNvSpPr>
          <p:nvPr>
            <p:ph type="title"/>
          </p:nvPr>
        </p:nvSpPr>
        <p:spPr/>
        <p:txBody>
          <a:bodyPr/>
          <a:lstStyle/>
          <a:p>
            <a:r>
              <a:rPr lang="en-US" dirty="0"/>
              <a:t>How Safe are Birth Centers?</a:t>
            </a:r>
          </a:p>
        </p:txBody>
      </p:sp>
      <p:sp>
        <p:nvSpPr>
          <p:cNvPr id="3" name="Content Placeholder 2">
            <a:extLst>
              <a:ext uri="{FF2B5EF4-FFF2-40B4-BE49-F238E27FC236}">
                <a16:creationId xmlns:a16="http://schemas.microsoft.com/office/drawing/2014/main" id="{65A124DB-4071-EFE0-6894-23F131984C6A}"/>
              </a:ext>
            </a:extLst>
          </p:cNvPr>
          <p:cNvSpPr>
            <a:spLocks noGrp="1"/>
          </p:cNvSpPr>
          <p:nvPr>
            <p:ph idx="1"/>
          </p:nvPr>
        </p:nvSpPr>
        <p:spPr>
          <a:xfrm>
            <a:off x="913795" y="1866900"/>
            <a:ext cx="10353762" cy="3714749"/>
          </a:xfrm>
        </p:spPr>
        <p:txBody>
          <a:bodyPr>
            <a:normAutofit fontScale="92500" lnSpcReduction="20000"/>
          </a:bodyPr>
          <a:lstStyle/>
          <a:p>
            <a:r>
              <a:rPr lang="en-US" dirty="0"/>
              <a:t>Midwives are experts in risk assessment and normal birth</a:t>
            </a:r>
          </a:p>
          <a:p>
            <a:r>
              <a:rPr lang="en-US" dirty="0"/>
              <a:t>Standards of Care for birth centers </a:t>
            </a:r>
            <a:r>
              <a:rPr lang="en-US"/>
              <a:t>per AABC / Accreditation by CABC</a:t>
            </a:r>
            <a:endParaRPr lang="en-US" dirty="0"/>
          </a:p>
          <a:p>
            <a:r>
              <a:rPr lang="en-US" dirty="0"/>
              <a:t>Technology available at a birth center</a:t>
            </a:r>
          </a:p>
          <a:p>
            <a:pPr lvl="1"/>
            <a:r>
              <a:rPr lang="en-US" dirty="0"/>
              <a:t>Fetal monitoring via Doppler and/or fetoscope</a:t>
            </a:r>
          </a:p>
          <a:p>
            <a:pPr lvl="1"/>
            <a:r>
              <a:rPr lang="en-US" dirty="0"/>
              <a:t>NRP resuscitation equipment</a:t>
            </a:r>
          </a:p>
          <a:p>
            <a:r>
              <a:rPr lang="en-US" dirty="0"/>
              <a:t>Medications available</a:t>
            </a:r>
          </a:p>
          <a:p>
            <a:pPr lvl="1"/>
            <a:r>
              <a:rPr lang="en-US" dirty="0"/>
              <a:t>IVs, O2, antibiotics, antihemorrhagics </a:t>
            </a:r>
          </a:p>
          <a:p>
            <a:r>
              <a:rPr lang="en-US" dirty="0"/>
              <a:t>NRP-trained staff</a:t>
            </a:r>
          </a:p>
          <a:p>
            <a:pPr lvl="1"/>
            <a:r>
              <a:rPr lang="en-US" dirty="0"/>
              <a:t>Require at least 2 NRP-trained people at each birth</a:t>
            </a:r>
          </a:p>
          <a:p>
            <a:endParaRPr lang="en-US" dirty="0"/>
          </a:p>
        </p:txBody>
      </p:sp>
      <p:pic>
        <p:nvPicPr>
          <p:cNvPr id="5" name="Picture 4" descr="A building with a glass door&#10;&#10;Description automatically generated">
            <a:extLst>
              <a:ext uri="{FF2B5EF4-FFF2-40B4-BE49-F238E27FC236}">
                <a16:creationId xmlns:a16="http://schemas.microsoft.com/office/drawing/2014/main" id="{B69744CB-5057-D655-9CD5-DCEA47629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596" y="3317132"/>
            <a:ext cx="3050684" cy="2035378"/>
          </a:xfrm>
          <a:prstGeom prst="rect">
            <a:avLst/>
          </a:prstGeom>
        </p:spPr>
      </p:pic>
    </p:spTree>
    <p:extLst>
      <p:ext uri="{BB962C8B-B14F-4D97-AF65-F5344CB8AC3E}">
        <p14:creationId xmlns:p14="http://schemas.microsoft.com/office/powerpoint/2010/main" val="286171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B467-4ACE-7A9B-A981-DF58C23C4CCD}"/>
              </a:ext>
            </a:extLst>
          </p:cNvPr>
          <p:cNvSpPr>
            <a:spLocks noGrp="1"/>
          </p:cNvSpPr>
          <p:nvPr>
            <p:ph type="title"/>
          </p:nvPr>
        </p:nvSpPr>
        <p:spPr/>
        <p:txBody>
          <a:bodyPr/>
          <a:lstStyle/>
          <a:p>
            <a:r>
              <a:rPr lang="en-US" dirty="0"/>
              <a:t>How Safe are Birth Centers? (p. 2)</a:t>
            </a:r>
          </a:p>
        </p:txBody>
      </p:sp>
      <p:sp>
        <p:nvSpPr>
          <p:cNvPr id="3" name="Content Placeholder 2">
            <a:extLst>
              <a:ext uri="{FF2B5EF4-FFF2-40B4-BE49-F238E27FC236}">
                <a16:creationId xmlns:a16="http://schemas.microsoft.com/office/drawing/2014/main" id="{D1B15AD3-1BAF-9438-33DD-17FA0E067927}"/>
              </a:ext>
            </a:extLst>
          </p:cNvPr>
          <p:cNvSpPr>
            <a:spLocks noGrp="1"/>
          </p:cNvSpPr>
          <p:nvPr>
            <p:ph idx="1"/>
          </p:nvPr>
        </p:nvSpPr>
        <p:spPr/>
        <p:txBody>
          <a:bodyPr>
            <a:normAutofit lnSpcReduction="10000"/>
          </a:bodyPr>
          <a:lstStyle/>
          <a:p>
            <a:r>
              <a:rPr lang="en-US" dirty="0"/>
              <a:t>Level of caution is typically much higher than in a hospital</a:t>
            </a:r>
          </a:p>
          <a:p>
            <a:r>
              <a:rPr lang="en-US" dirty="0"/>
              <a:t>Community birth providers </a:t>
            </a:r>
            <a:r>
              <a:rPr lang="en-US" i="1" dirty="0"/>
              <a:t>know</a:t>
            </a:r>
            <a:r>
              <a:rPr lang="en-US" dirty="0"/>
              <a:t> there is not a staffed and stocked OR down the hallway</a:t>
            </a:r>
          </a:p>
          <a:p>
            <a:r>
              <a:rPr lang="en-US" dirty="0"/>
              <a:t>How far away from a hospital is too far??</a:t>
            </a:r>
          </a:p>
          <a:p>
            <a:pPr lvl="1"/>
            <a:r>
              <a:rPr lang="en-US" b="0" i="0" dirty="0">
                <a:effectLst/>
              </a:rPr>
              <a:t>Just like in a </a:t>
            </a:r>
            <a:r>
              <a:rPr lang="en-US" dirty="0">
                <a:effectLst/>
              </a:rPr>
              <a:t>trauma, i</a:t>
            </a:r>
            <a:r>
              <a:rPr lang="en-US" b="0" i="0" dirty="0">
                <a:effectLst/>
              </a:rPr>
              <a:t>f the receiving team is ready for the admission and treatment, the distance can be measured in travel time. If the receiving hospital is not ready, the time (distance) may be greatly extended. Trauma units have worked hard to minimize the time/distance factor and serve as a model for affiliated primary and acute care facilities</a:t>
            </a:r>
            <a:r>
              <a:rPr lang="en-US" b="0" i="0" dirty="0">
                <a:solidFill>
                  <a:srgbClr val="444242"/>
                </a:solidFill>
                <a:effectLst/>
                <a:latin typeface="Oxygen" panose="02000503000000000000" pitchFamily="2" charset="0"/>
              </a:rPr>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801038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
  <TotalTime>1419</TotalTime>
  <Words>2801</Words>
  <Application>Microsoft Office PowerPoint</Application>
  <PresentationFormat>Widescreen</PresentationFormat>
  <Paragraphs>226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SlateVTI</vt:lpstr>
      <vt:lpstr>Freestanding Birth Center Updates and How to Facilitate Seamless Transfers of Care</vt:lpstr>
      <vt:lpstr>No Conflicts of Interest</vt:lpstr>
      <vt:lpstr>Definitions</vt:lpstr>
      <vt:lpstr>More Definitions</vt:lpstr>
      <vt:lpstr>Freestanding Birth Center vs. “Birth(ing) Center”</vt:lpstr>
      <vt:lpstr>What? Hospital Birth Centers?</vt:lpstr>
      <vt:lpstr>Birth Center Safety and Outcomes</vt:lpstr>
      <vt:lpstr>How Safe are Birth Centers?</vt:lpstr>
      <vt:lpstr>How Safe are Birth Centers? (p. 2)</vt:lpstr>
      <vt:lpstr>Who’s a Candidate for a Birth Center Birth? </vt:lpstr>
      <vt:lpstr>Why are Women Seeking out-of-Hospital Births?</vt:lpstr>
      <vt:lpstr>Why Eliminate CON for Birth Centers?</vt:lpstr>
      <vt:lpstr>Effects of CON </vt:lpstr>
      <vt:lpstr>Effect of CON on Presence of Birth Centers</vt:lpstr>
      <vt:lpstr>Are Birth Centers a Threat to Hospitals?</vt:lpstr>
      <vt:lpstr>So …Where’s all the new WV Birth Centers??</vt:lpstr>
      <vt:lpstr>2023 Legislative Session</vt:lpstr>
      <vt:lpstr>WV’s Birth Center CON Champions</vt:lpstr>
      <vt:lpstr>Transfer to the Hospital </vt:lpstr>
      <vt:lpstr>Transfers</vt:lpstr>
      <vt:lpstr>How Often Are Transfers Happening?  According to the “Birth Center II” study</vt:lpstr>
      <vt:lpstr>Current Transfer Process</vt:lpstr>
      <vt:lpstr>Best Practices for Seamless Transfers</vt:lpstr>
      <vt:lpstr>Best Practices for Seamless Transfers</vt:lpstr>
      <vt:lpstr>Going Forward</vt:lpstr>
      <vt:lpstr>References</vt:lpstr>
      <vt:lpstr>References (p.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Freestanding Birth Center Updates and How to Facilitate Seamless Transfers of Care</dc:title>
  <dc:creator>Dell</dc:creator>
  <cp:lastModifiedBy>Kitty P</cp:lastModifiedBy>
  <cp:revision>108</cp:revision>
  <dcterms:created xsi:type="dcterms:W3CDTF">2023-08-28T14:26:22Z</dcterms:created>
  <dcterms:modified xsi:type="dcterms:W3CDTF">2023-09-25T18:59:43Z</dcterms:modified>
</cp:coreProperties>
</file>