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06" r:id="rId5"/>
    <p:sldMasterId id="2147483672" r:id="rId6"/>
    <p:sldMasterId id="2147483694" r:id="rId7"/>
    <p:sldMasterId id="2147483684" r:id="rId8"/>
  </p:sldMasterIdLst>
  <p:notesMasterIdLst>
    <p:notesMasterId r:id="rId40"/>
  </p:notesMasterIdLst>
  <p:sldIdLst>
    <p:sldId id="284" r:id="rId9"/>
    <p:sldId id="560" r:id="rId10"/>
    <p:sldId id="296" r:id="rId11"/>
    <p:sldId id="926" r:id="rId12"/>
    <p:sldId id="288" r:id="rId13"/>
    <p:sldId id="947" r:id="rId14"/>
    <p:sldId id="290" r:id="rId15"/>
    <p:sldId id="262" r:id="rId16"/>
    <p:sldId id="562" r:id="rId17"/>
    <p:sldId id="945" r:id="rId18"/>
    <p:sldId id="953" r:id="rId19"/>
    <p:sldId id="564" r:id="rId20"/>
    <p:sldId id="930" r:id="rId21"/>
    <p:sldId id="278" r:id="rId22"/>
    <p:sldId id="563" r:id="rId23"/>
    <p:sldId id="280" r:id="rId24"/>
    <p:sldId id="279" r:id="rId25"/>
    <p:sldId id="958" r:id="rId26"/>
    <p:sldId id="960" r:id="rId27"/>
    <p:sldId id="292" r:id="rId28"/>
    <p:sldId id="935" r:id="rId29"/>
    <p:sldId id="948" r:id="rId30"/>
    <p:sldId id="273" r:id="rId31"/>
    <p:sldId id="497" r:id="rId32"/>
    <p:sldId id="962" r:id="rId33"/>
    <p:sldId id="963" r:id="rId34"/>
    <p:sldId id="936" r:id="rId35"/>
    <p:sldId id="951" r:id="rId36"/>
    <p:sldId id="282" r:id="rId37"/>
    <p:sldId id="573" r:id="rId38"/>
    <p:sldId id="95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699138-63CD-5839-3D69-B9F1862C87FB}" name="Fechter-Leggett, Molly" initials="FLM" userId="S::Molly.Fechter-Leggett.m@wvumedicine.org::b4c2b2b2-3598-42e2-b929-c362bfb30261" providerId="AD"/>
  <p188:author id="{8C2C8B83-818B-C3BE-6334-EADFDC1EF8E8}" name="Molly Fechter-Leggett" initials="MFL" userId="9c0c555a1181fbf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77361" autoAdjust="0"/>
  </p:normalViewPr>
  <p:slideViewPr>
    <p:cSldViewPr showGuides="1">
      <p:cViewPr varScale="1">
        <p:scale>
          <a:sx n="85" d="100"/>
          <a:sy n="85" d="100"/>
        </p:scale>
        <p:origin x="24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8/10/relationships/authors" Target="authors.xml"/><Relationship Id="rId20" Type="http://schemas.openxmlformats.org/officeDocument/2006/relationships/slide" Target="slides/slide12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280B-F84E-41C5-9226-C3F4D3AF9DD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F1E6-E576-409D-986D-7275C9A78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GBT_rights_in_West_Virginia#cite_note-21" TargetMode="External"/><Relationship Id="rId13" Type="http://schemas.openxmlformats.org/officeDocument/2006/relationships/hyperlink" Target="https://en.wikipedia.org/wiki/Huntington,_West_Virginia" TargetMode="External"/><Relationship Id="rId18" Type="http://schemas.openxmlformats.org/officeDocument/2006/relationships/hyperlink" Target="https://en.wikipedia.org/wiki/Sutton,_West_Virginia" TargetMode="External"/><Relationship Id="rId26" Type="http://schemas.openxmlformats.org/officeDocument/2006/relationships/hyperlink" Target="https://en.wikipedia.org/wiki/Elkins,_West_Virginia" TargetMode="External"/><Relationship Id="rId3" Type="http://schemas.openxmlformats.org/officeDocument/2006/relationships/hyperlink" Target="https://en.wikipedia.org/wiki/Athens,_West_Virginia" TargetMode="External"/><Relationship Id="rId21" Type="http://schemas.openxmlformats.org/officeDocument/2006/relationships/hyperlink" Target="https://en.wikipedia.org/wiki/LGBT_rights_in_West_Virginia#cite_note-:1-14" TargetMode="External"/><Relationship Id="rId7" Type="http://schemas.openxmlformats.org/officeDocument/2006/relationships/hyperlink" Target="https://en.wikipedia.org/wiki/South_Charleston,_West_Virginia" TargetMode="External"/><Relationship Id="rId12" Type="http://schemas.openxmlformats.org/officeDocument/2006/relationships/hyperlink" Target="https://en.wikipedia.org/wiki/Harpers_Ferry,_West_Virginia" TargetMode="External"/><Relationship Id="rId17" Type="http://schemas.openxmlformats.org/officeDocument/2006/relationships/hyperlink" Target="https://en.wikipedia.org/wiki/Shepherdstown,_West_Virginia" TargetMode="External"/><Relationship Id="rId25" Type="http://schemas.openxmlformats.org/officeDocument/2006/relationships/hyperlink" Target="https://en.wikipedia.org/wiki/LGBT_rights_in_West_Virginia#cite_note-Gazette_Buckhannon-25" TargetMode="External"/><Relationship Id="rId2" Type="http://schemas.openxmlformats.org/officeDocument/2006/relationships/slide" Target="../slides/slide30.xml"/><Relationship Id="rId16" Type="http://schemas.openxmlformats.org/officeDocument/2006/relationships/hyperlink" Target="https://en.wikipedia.org/wiki/Morgantown,_West_Virginia" TargetMode="External"/><Relationship Id="rId20" Type="http://schemas.openxmlformats.org/officeDocument/2006/relationships/hyperlink" Target="https://en.wikipedia.org/wiki/Wheeling,_West_Virgini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harleston,_West_Virginia" TargetMode="External"/><Relationship Id="rId11" Type="http://schemas.openxmlformats.org/officeDocument/2006/relationships/hyperlink" Target="https://en.wikipedia.org/wiki/LGBT_rights_in_West_Virginia#cite_note-23" TargetMode="External"/><Relationship Id="rId24" Type="http://schemas.openxmlformats.org/officeDocument/2006/relationships/hyperlink" Target="https://en.wikipedia.org/wiki/Buckhannon,_West_Virginia" TargetMode="External"/><Relationship Id="rId5" Type="http://schemas.openxmlformats.org/officeDocument/2006/relationships/hyperlink" Target="https://en.wikipedia.org/wiki/Charles_Town,_West_Virginia" TargetMode="External"/><Relationship Id="rId15" Type="http://schemas.openxmlformats.org/officeDocument/2006/relationships/hyperlink" Target="https://en.wikipedia.org/wiki/Martinsburg,_West_Virginia" TargetMode="External"/><Relationship Id="rId23" Type="http://schemas.openxmlformats.org/officeDocument/2006/relationships/hyperlink" Target="https://en.wikipedia.org/wiki/LGBT_rights_in_West_Virginia#cite_note-24" TargetMode="External"/><Relationship Id="rId10" Type="http://schemas.openxmlformats.org/officeDocument/2006/relationships/hyperlink" Target="https://en.wikipedia.org/wiki/LGBT_rights_in_West_Virginia#cite_note-22" TargetMode="External"/><Relationship Id="rId19" Type="http://schemas.openxmlformats.org/officeDocument/2006/relationships/hyperlink" Target="https://en.wikipedia.org/wiki/Thurmond,_West_Virginia" TargetMode="External"/><Relationship Id="rId4" Type="http://schemas.openxmlformats.org/officeDocument/2006/relationships/hyperlink" Target="https://en.wikipedia.org/wiki/Beckley,_West_Virginia" TargetMode="External"/><Relationship Id="rId9" Type="http://schemas.openxmlformats.org/officeDocument/2006/relationships/hyperlink" Target="https://en.wikipedia.org/wiki/Fairmont,_West_Virginia" TargetMode="External"/><Relationship Id="rId14" Type="http://schemas.openxmlformats.org/officeDocument/2006/relationships/hyperlink" Target="https://en.wikipedia.org/wiki/Lewisburg,_West_Virginia" TargetMode="External"/><Relationship Id="rId22" Type="http://schemas.openxmlformats.org/officeDocument/2006/relationships/hyperlink" Target="https://en.wikipedia.org/wiki/Kanawha_County,_West_Virginia" TargetMode="External"/><Relationship Id="rId27" Type="http://schemas.openxmlformats.org/officeDocument/2006/relationships/hyperlink" Target="https://en.wikipedia.org/wiki/LGBT_rights_in_West_Virginia#cite_note-26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49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75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24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8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30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7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8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7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D1FDB-CE02-974B-9AB1-974DAEB1C6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76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b="1" dirty="0">
              <a:solidFill>
                <a:schemeClr val="dk1"/>
              </a:solidFill>
              <a:ea typeface="+mn-ea"/>
              <a:cs typeface="+mn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4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F4518-4212-6948-B5B3-0E65F30002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20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F4518-4212-6948-B5B3-0E65F30002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F4518-4212-6948-B5B3-0E65F30002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4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57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06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4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thens, West Virginia"/>
              </a:rPr>
              <a:t>Athens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eckley, West Virginia"/>
              </a:rPr>
              <a:t>Beckley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harles Town, West Virginia"/>
              </a:rPr>
              <a:t>Charles Town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harleston, West Virginia"/>
              </a:rPr>
              <a:t>Charleston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outh Charleston, West Virginia"/>
              </a:rPr>
              <a:t>South Charleston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[21]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Fairmont, West Virginia"/>
              </a:rPr>
              <a:t>Fairmont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[22]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[23]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Harpers Ferry, West Virginia"/>
              </a:rPr>
              <a:t>Harpers Ferry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Huntington, West Virginia"/>
              </a:rPr>
              <a:t>Huntington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Lewisburg, West Virginia"/>
              </a:rPr>
              <a:t>Lewisburg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Martinsburg, West Virginia"/>
              </a:rPr>
              <a:t>Martinsburg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Morgantown, West Virginia"/>
              </a:rPr>
              <a:t>Morgantown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Shepherdstown, West Virginia"/>
              </a:rPr>
              <a:t>Shepherdstown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Sutton, West Virginia"/>
              </a:rPr>
              <a:t>Sutton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Thurmond, West Virginia"/>
              </a:rPr>
              <a:t>Thurmond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Wheeling, West Virginia"/>
              </a:rPr>
              <a:t>Wheeling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[14]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addition,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Kanawha County, West Virginia"/>
              </a:rPr>
              <a:t>Kanawha County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[24]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Buckhannon, West Virginia"/>
              </a:rPr>
              <a:t>Buckhannon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[25]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Elkins, West Virginia"/>
              </a:rPr>
              <a:t>Elkins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policies banning discrimination based on sexual orientation and gender identity against county/city employees.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[26]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Bostock v Clayton County established employment discrimination against LGBTQ people is illegal on a federal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96D8B-2B0C-174E-A3A5-61697448EE72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8A100-6B7D-DD4D-B0B4-2C9D65533B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(c) Molly Fechter-Leggett, 2022. Please do not copy or distribute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587017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0F1E6-E576-409D-986D-7275C9A78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5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91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dk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7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09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2438400" cy="525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5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93994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950"/>
            <a:ext cx="3008313" cy="9334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76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457200"/>
            <a:ext cx="64770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3340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88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6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3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Title Text"/>
          <p:cNvSpPr txBox="1">
            <a:spLocks noGrp="1"/>
          </p:cNvSpPr>
          <p:nvPr>
            <p:ph type="title"/>
          </p:nvPr>
        </p:nvSpPr>
        <p:spPr>
          <a:xfrm>
            <a:off x="628650" y="366185"/>
            <a:ext cx="7886700" cy="10308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A2F20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35220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6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38400"/>
            <a:ext cx="7086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0" y="1231900"/>
            <a:ext cx="5029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28650" y="366186"/>
            <a:ext cx="7886700" cy="10308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A2F20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498600"/>
            <a:ext cx="7886700" cy="4165600"/>
          </a:xfrm>
          <a:prstGeom prst="rect">
            <a:avLst/>
          </a:prstGeom>
        </p:spPr>
        <p:txBody>
          <a:bodyPr/>
          <a:lstStyle>
            <a:lvl1pPr>
              <a:buClr>
                <a:srgbClr val="E67709"/>
              </a:buClr>
              <a:buFontTx/>
              <a:buChar char="▪"/>
              <a:defRPr sz="2000">
                <a:solidFill>
                  <a:srgbClr val="3A2F20"/>
                </a:solidFill>
              </a:defRPr>
            </a:lvl1pPr>
            <a:lvl2pPr marL="711200" indent="-254000">
              <a:buClr>
                <a:srgbClr val="E67709"/>
              </a:buClr>
              <a:buFontTx/>
              <a:buChar char="–"/>
              <a:defRPr sz="2000">
                <a:solidFill>
                  <a:srgbClr val="3A2F20"/>
                </a:solidFill>
              </a:defRPr>
            </a:lvl2pPr>
            <a:lvl3pPr marL="1200150" indent="-285750">
              <a:buClr>
                <a:srgbClr val="E67709"/>
              </a:buClr>
              <a:buFontTx/>
              <a:defRPr sz="2000">
                <a:solidFill>
                  <a:srgbClr val="3A2F20"/>
                </a:solidFill>
              </a:defRPr>
            </a:lvl3pPr>
            <a:lvl4pPr marL="1657350" indent="-285750">
              <a:buClr>
                <a:srgbClr val="E67709"/>
              </a:buClr>
              <a:buFontTx/>
              <a:defRPr sz="2000">
                <a:solidFill>
                  <a:srgbClr val="3A2F20"/>
                </a:solidFill>
              </a:defRPr>
            </a:lvl4pPr>
            <a:lvl5pPr marL="2114550" indent="-285750">
              <a:buClr>
                <a:srgbClr val="E67709"/>
              </a:buClr>
              <a:buFontTx/>
              <a:defRPr sz="2000">
                <a:solidFill>
                  <a:srgbClr val="3A2F20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4059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itle Text"/>
          <p:cNvSpPr txBox="1">
            <a:spLocks noGrp="1"/>
          </p:cNvSpPr>
          <p:nvPr>
            <p:ph type="title"/>
          </p:nvPr>
        </p:nvSpPr>
        <p:spPr>
          <a:xfrm>
            <a:off x="628650" y="366185"/>
            <a:ext cx="7886700" cy="10308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A2F20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8032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0" r:id="rId3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82296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810000"/>
            <a:ext cx="82296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2" r:id="rId2"/>
    <p:sldLayoutId id="2147483713" r:id="rId3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600200"/>
            <a:ext cx="624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457200" rtl="0" eaLnBrk="1" latinLnBrk="0" hangingPunct="1">
        <a:spcBef>
          <a:spcPct val="0"/>
        </a:spcBef>
        <a:spcAft>
          <a:spcPts val="600"/>
        </a:spcAft>
        <a:buNone/>
        <a:defRPr sz="36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756" y="6248400"/>
            <a:ext cx="297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2484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97630"/>
            <a:ext cx="6934200" cy="1862740"/>
          </a:xfrm>
        </p:spPr>
        <p:txBody>
          <a:bodyPr>
            <a:noAutofit/>
          </a:bodyPr>
          <a:lstStyle/>
          <a:p>
            <a:r>
              <a:rPr lang="en-US" sz="3600" b="1" dirty="0"/>
              <a:t>Creating an Inclusive and Affirming Health System for LGBTQIA+ Patients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83173"/>
            <a:ext cx="7086600" cy="2133600"/>
          </a:xfrm>
        </p:spPr>
        <p:txBody>
          <a:bodyPr/>
          <a:lstStyle/>
          <a:p>
            <a:pPr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900" dirty="0"/>
              <a:t>Molly Fechter-Leggett, PsyD</a:t>
            </a:r>
          </a:p>
          <a:p>
            <a:pPr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900" dirty="0"/>
              <a:t>Licensed Clinical Psychologist</a:t>
            </a:r>
          </a:p>
          <a:p>
            <a:pPr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900" dirty="0"/>
              <a:t>LGBTQ+ Program Manager</a:t>
            </a:r>
          </a:p>
          <a:p>
            <a:endParaRPr lang="en-US" sz="1050" dirty="0"/>
          </a:p>
          <a:p>
            <a:r>
              <a:rPr lang="en-US" dirty="0"/>
              <a:t>Lou Teter, MLS</a:t>
            </a:r>
          </a:p>
          <a:p>
            <a:r>
              <a:rPr lang="en-US" dirty="0"/>
              <a:t>EEO Consultant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2ECFB4A-E884-0106-E845-DAB53941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946" r="95486">
                        <a14:foregroundMark x1="15800" y1="23785" x2="15800" y2="23785"/>
                        <a14:foregroundMark x1="11438" y1="25415" x2="11438" y2="25415"/>
                        <a14:foregroundMark x1="7575" y1="33292" x2="7575" y2="33292"/>
                        <a14:foregroundMark x1="91890" y1="43815" x2="91890" y2="43815"/>
                        <a14:foregroundMark x1="95486" y1="41754" x2="95486" y2="41754"/>
                        <a14:foregroundMark x1="2946" y1="36585" x2="2946" y2="36585"/>
                        <a14:foregroundMark x1="19931" y1="32646" x2="19931" y2="32646"/>
                        <a14:foregroundMark x1="11974" y1="19446" x2="50344" y2="36585"/>
                        <a14:foregroundMark x1="50344" y1="36585" x2="54629" y2="45446"/>
                        <a14:foregroundMark x1="54629" y1="45446" x2="48011" y2="53138"/>
                        <a14:foregroundMark x1="48011" y1="53138" x2="24254" y2="55262"/>
                        <a14:foregroundMark x1="24254" y1="55262" x2="13849" y2="49815"/>
                        <a14:foregroundMark x1="13849" y1="49815" x2="8761" y2="37754"/>
                        <a14:foregroundMark x1="8761" y1="37754" x2="9067" y2="28431"/>
                        <a14:foregroundMark x1="9067" y1="28431" x2="13007" y2="19846"/>
                        <a14:foregroundMark x1="16335" y1="17785" x2="17368" y2="28738"/>
                        <a14:foregroundMark x1="15800" y1="17969" x2="13236" y2="20462"/>
                        <a14:foregroundMark x1="17368" y1="24185" x2="18898" y2="27908"/>
                        <a14:foregroundMark x1="81370" y1="62215" x2="75440" y2="66554"/>
                        <a14:foregroundMark x1="80337" y1="63262" x2="74943" y2="66154"/>
                        <a14:foregroundMark x1="80834" y1="62646" x2="74407" y2="66554"/>
                        <a14:foregroundMark x1="20199" y1="28523" x2="20199" y2="31631"/>
                        <a14:foregroundMark x1="25593" y1="28523" x2="12930" y2="35446"/>
                        <a14:foregroundMark x1="12930" y1="35446" x2="24101" y2="28892"/>
                        <a14:foregroundMark x1="24101" y1="28892" x2="16106" y2="36923"/>
                        <a14:foregroundMark x1="16106" y1="36923" x2="28577" y2="28646"/>
                        <a14:foregroundMark x1="28577" y1="28646" x2="19013" y2="34862"/>
                        <a14:foregroundMark x1="19013" y1="34862" x2="30719" y2="25908"/>
                        <a14:foregroundMark x1="30719" y1="25908" x2="21423" y2="33815"/>
                        <a14:foregroundMark x1="21423" y1="33815" x2="33129" y2="26708"/>
                        <a14:foregroundMark x1="33129" y1="26708" x2="22188" y2="33354"/>
                        <a14:foregroundMark x1="22188" y1="33354" x2="32479" y2="28185"/>
                        <a14:foregroundMark x1="32479" y1="28185" x2="34315" y2="29354"/>
                        <a14:foregroundMark x1="33550" y1="29569" x2="35348" y2="32862"/>
                        <a14:foregroundMark x1="36381" y1="32031" x2="36802" y2="42738"/>
                        <a14:foregroundMark x1="36802" y1="42738" x2="46863" y2="35385"/>
                        <a14:foregroundMark x1="46863" y1="35385" x2="38179" y2="43169"/>
                        <a14:foregroundMark x1="38179" y1="43169" x2="49197" y2="39908"/>
                        <a14:foregroundMark x1="49197" y1="39908" x2="41431" y2="47538"/>
                        <a14:foregroundMark x1="41431" y1="47538" x2="46404" y2="45692"/>
                        <a14:foregroundMark x1="38179" y1="36369" x2="40474" y2="39692"/>
                        <a14:foregroundMark x1="18401" y1="39908" x2="18401" y2="39908"/>
                        <a14:foregroundMark x1="18401" y1="39908" x2="18401" y2="39908"/>
                        <a14:foregroundMark x1="19663" y1="35138" x2="17674" y2="44308"/>
                        <a14:foregroundMark x1="17674" y1="44308" x2="25440" y2="37077"/>
                        <a14:foregroundMark x1="25440" y1="37077" x2="19816" y2="45938"/>
                        <a14:foregroundMark x1="19816" y1="45938" x2="27391" y2="44646"/>
                        <a14:foregroundMark x1="25593" y1="45877" x2="39212" y2="45969"/>
                        <a14:foregroundMark x1="39212" y1="45969" x2="31752" y2="53754"/>
                        <a14:foregroundMark x1="31752" y1="53754" x2="41201" y2="47508"/>
                        <a14:foregroundMark x1="41201" y1="47508" x2="30222" y2="53077"/>
                        <a14:foregroundMark x1="30222" y1="53077" x2="29189" y2="52308"/>
                        <a14:foregroundMark x1="31255" y1="48369" x2="28921" y2="46092"/>
                        <a14:foregroundMark x1="30222" y1="49600" x2="32020" y2="51046"/>
                        <a14:foregroundMark x1="18630" y1="47354" x2="25325" y2="45077"/>
                        <a14:foregroundMark x1="27391" y1="46708" x2="25057" y2="46092"/>
                        <a14:foregroundMark x1="16335" y1="17354" x2="14537" y2="19231"/>
                        <a14:foregroundMark x1="16067" y1="17569" x2="13772" y2="19631"/>
                        <a14:foregroundMark x1="26358" y1="44646" x2="25057" y2="47138"/>
                        <a14:foregroundMark x1="30987" y1="52308" x2="27429" y2="43231"/>
                        <a14:foregroundMark x1="27429" y1="43231" x2="27621" y2="47969"/>
                        <a14:foregroundMark x1="29954" y1="50862" x2="30719" y2="50646"/>
                        <a14:foregroundMark x1="28424" y1="49600" x2="29954" y2="51262"/>
                        <a14:foregroundMark x1="76970" y1="62031" x2="65685" y2="65354"/>
                        <a14:foregroundMark x1="65685" y1="65354" x2="74866" y2="57754"/>
                        <a14:foregroundMark x1="74866" y1="57754" x2="65264" y2="64154"/>
                        <a14:foregroundMark x1="65264" y1="64154" x2="73068" y2="54246"/>
                        <a14:foregroundMark x1="73068" y1="54246" x2="60788" y2="65969"/>
                        <a14:foregroundMark x1="60788" y1="65969" x2="68745" y2="58462"/>
                        <a14:foregroundMark x1="68745" y1="58462" x2="58340" y2="66892"/>
                        <a14:foregroundMark x1="58340" y1="66892" x2="67215" y2="58308"/>
                        <a14:foregroundMark x1="67215" y1="58308" x2="57001" y2="67354"/>
                        <a14:foregroundMark x1="57001" y1="67354" x2="74637" y2="49354"/>
                        <a14:foregroundMark x1="74637" y1="49354" x2="61974" y2="62154"/>
                        <a14:foregroundMark x1="61974" y1="62154" x2="75096" y2="49077"/>
                        <a14:foregroundMark x1="75096" y1="49077" x2="65302" y2="57662"/>
                        <a14:foregroundMark x1="65302" y1="57662" x2="58722" y2="58923"/>
                        <a14:foregroundMark x1="60520" y1="58092" x2="50306" y2="72215"/>
                        <a14:foregroundMark x1="50306" y1="72215" x2="56695" y2="62646"/>
                        <a14:foregroundMark x1="56695" y1="62646" x2="52946" y2="71569"/>
                        <a14:foregroundMark x1="52946" y1="71569" x2="60329" y2="59046"/>
                        <a14:foregroundMark x1="60329" y1="59046" x2="54208" y2="68215"/>
                        <a14:foregroundMark x1="54208" y1="68215" x2="64384" y2="56092"/>
                        <a14:foregroundMark x1="64384" y1="56092" x2="57077" y2="64738"/>
                        <a14:foregroundMark x1="57077" y1="64738" x2="64384" y2="57015"/>
                        <a14:foregroundMark x1="64384" y1="57015" x2="53749" y2="66523"/>
                        <a14:foregroundMark x1="53749" y1="66523" x2="59717" y2="54831"/>
                        <a14:foregroundMark x1="59717" y1="54831" x2="52142" y2="64800"/>
                        <a14:foregroundMark x1="52142" y1="64800" x2="62816" y2="52492"/>
                        <a14:foregroundMark x1="62816" y1="52492" x2="55738" y2="62308"/>
                        <a14:foregroundMark x1="55738" y1="62308" x2="66565" y2="50862"/>
                        <a14:foregroundMark x1="66565" y1="50862" x2="49579" y2="69508"/>
                        <a14:foregroundMark x1="49579" y1="69508" x2="63198" y2="46308"/>
                        <a14:foregroundMark x1="63198" y1="46308" x2="56848" y2="56738"/>
                        <a14:foregroundMark x1="56848" y1="56738" x2="63198" y2="48492"/>
                        <a14:foregroundMark x1="63198" y1="48492" x2="52448" y2="61262"/>
                        <a14:foregroundMark x1="52448" y1="61262" x2="59602" y2="51846"/>
                        <a14:foregroundMark x1="59602" y1="51846" x2="51492" y2="63754"/>
                        <a14:foregroundMark x1="51492" y1="63754" x2="59908" y2="50431"/>
                        <a14:foregroundMark x1="59908" y1="50431" x2="52066" y2="61969"/>
                        <a14:foregroundMark x1="52066" y1="61969" x2="59717" y2="48400"/>
                        <a14:foregroundMark x1="59717" y1="48400" x2="51798" y2="58492"/>
                        <a14:foregroundMark x1="51798" y1="58492" x2="55126" y2="57477"/>
                        <a14:foregroundMark x1="57192" y1="53323" x2="47590" y2="64338"/>
                        <a14:foregroundMark x1="47590" y1="64338" x2="54935" y2="49908"/>
                        <a14:foregroundMark x1="54935" y1="49908" x2="48011" y2="63477"/>
                        <a14:foregroundMark x1="48011" y1="63477" x2="51224" y2="52769"/>
                        <a14:foregroundMark x1="51224" y1="52769" x2="46748" y2="63292"/>
                        <a14:foregroundMark x1="46748" y1="63292" x2="48317" y2="53138"/>
                        <a14:foregroundMark x1="48317" y1="53138" x2="47016" y2="62400"/>
                        <a14:foregroundMark x1="47016" y1="62400" x2="56771" y2="55077"/>
                        <a14:foregroundMark x1="56771" y1="55077" x2="47705" y2="63908"/>
                        <a14:foregroundMark x1="47705" y1="63908" x2="53099" y2="54585"/>
                        <a14:foregroundMark x1="53099" y1="54585" x2="47628" y2="63138"/>
                        <a14:foregroundMark x1="47628" y1="63138" x2="54820" y2="52338"/>
                        <a14:foregroundMark x1="54820" y1="52338" x2="48011" y2="62154"/>
                        <a14:foregroundMark x1="48011" y1="62154" x2="56121" y2="50769"/>
                        <a14:foregroundMark x1="56121" y1="50769" x2="49541" y2="59569"/>
                        <a14:foregroundMark x1="49541" y1="59569" x2="56389" y2="49292"/>
                        <a14:foregroundMark x1="56389" y1="49292" x2="58722" y2="49815"/>
                        <a14:foregroundMark x1="80337" y1="62831" x2="76741" y2="65323"/>
                        <a14:foregroundMark x1="81102" y1="62646" x2="76473" y2="65723"/>
                        <a14:foregroundMark x1="15800" y1="17785" x2="12471" y2="19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3181" y="3875690"/>
            <a:ext cx="2693164" cy="3348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1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728E-860C-4022-9781-A65536B2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Understanding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FDD6-71A4-8220-C5EF-FB86CBE6C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“Trans Man” </a:t>
            </a:r>
            <a:r>
              <a:rPr lang="en-US" dirty="0"/>
              <a:t>– typically a person assigned female at birth whose gender identity is male/man</a:t>
            </a:r>
          </a:p>
          <a:p>
            <a:r>
              <a:rPr lang="en-US" b="1" dirty="0"/>
              <a:t>“Trans Woman” </a:t>
            </a:r>
            <a:r>
              <a:rPr lang="en-US" dirty="0"/>
              <a:t>– typically a person assigned male at birth whose gender identity is female/woman</a:t>
            </a:r>
          </a:p>
          <a:p>
            <a:r>
              <a:rPr lang="en-US" b="1" dirty="0"/>
              <a:t>“Nonbinary” </a:t>
            </a:r>
            <a:r>
              <a:rPr lang="en-US" dirty="0"/>
              <a:t>– may be assigned any sex at birth and identifies outside of binary gender categories</a:t>
            </a:r>
          </a:p>
        </p:txBody>
      </p:sp>
    </p:spTree>
    <p:extLst>
      <p:ext uri="{BB962C8B-B14F-4D97-AF65-F5344CB8AC3E}">
        <p14:creationId xmlns:p14="http://schemas.microsoft.com/office/powerpoint/2010/main" val="165919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Gender Affirmation (Transitioning)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113319"/>
            <a:ext cx="7886700" cy="1735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all transgender people utilize all forms of gender affirmation</a:t>
            </a:r>
          </a:p>
          <a:p>
            <a:r>
              <a:rPr lang="en-US" dirty="0"/>
              <a:t>Each transgender person’s journey is unique</a:t>
            </a:r>
          </a:p>
          <a:p>
            <a:r>
              <a:rPr lang="en-US" dirty="0"/>
              <a:t>Not invited?  Not your business.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653" y="2287813"/>
            <a:ext cx="84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A2F20"/>
                </a:solidFill>
                <a:latin typeface="Calibri" panose="020F0502020204030204" pitchFamily="34" charset="0"/>
              </a:rPr>
              <a:t>Social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653" y="2579969"/>
            <a:ext cx="116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A2F20"/>
                </a:solidFill>
                <a:latin typeface="Calibri" panose="020F0502020204030204" pitchFamily="34" charset="0"/>
              </a:rPr>
              <a:t>names, pronouns, dress, coming out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6164" y="2483464"/>
            <a:ext cx="8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3A2F20"/>
                </a:solidFill>
                <a:latin typeface="Calibri" panose="020F0502020204030204" pitchFamily="34" charset="0"/>
              </a:rPr>
              <a:t>Legal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974" y="2786209"/>
            <a:ext cx="99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3A2F20"/>
                </a:solidFill>
                <a:latin typeface="Calibri" panose="020F0502020204030204" pitchFamily="34" charset="0"/>
              </a:rPr>
              <a:t>identity documents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219962" y="2059063"/>
            <a:ext cx="2704079" cy="1720686"/>
            <a:chOff x="3519166" y="1201812"/>
            <a:chExt cx="2704079" cy="1720686"/>
          </a:xfrm>
        </p:grpSpPr>
        <p:sp>
          <p:nvSpPr>
            <p:cNvPr id="11" name="TextBox 10"/>
            <p:cNvSpPr txBox="1"/>
            <p:nvPr/>
          </p:nvSpPr>
          <p:spPr>
            <a:xfrm>
              <a:off x="4482975" y="2583943"/>
              <a:ext cx="1740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3A2F20"/>
                  </a:solidFill>
                  <a:latin typeface="Calibri" panose="020F0502020204030204" pitchFamily="34" charset="0"/>
                </a:rPr>
                <a:t>hormones, surgeries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9166" y="2553166"/>
              <a:ext cx="1042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A2F20"/>
                  </a:solidFill>
                  <a:latin typeface="Calibri" panose="020F0502020204030204" pitchFamily="34" charset="0"/>
                </a:rPr>
                <a:t>Medical</a:t>
              </a:r>
            </a:p>
          </p:txBody>
        </p:sp>
        <p:pic>
          <p:nvPicPr>
            <p:cNvPr id="23" name="Picture 22" descr="002-syru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734" y="1201812"/>
              <a:ext cx="1229376" cy="1229376"/>
            </a:xfrm>
            <a:prstGeom prst="rect">
              <a:avLst/>
            </a:prstGeom>
          </p:spPr>
        </p:pic>
      </p:grpSp>
      <p:pic>
        <p:nvPicPr>
          <p:cNvPr id="24" name="Picture 23" descr="001-healthca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8" y="2219610"/>
            <a:ext cx="1375473" cy="1375473"/>
          </a:xfrm>
          <a:prstGeom prst="rect">
            <a:avLst/>
          </a:prstGeom>
        </p:spPr>
      </p:pic>
      <p:pic>
        <p:nvPicPr>
          <p:cNvPr id="25" name="Picture 24" descr="006-legal-documen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62" y="2158068"/>
            <a:ext cx="1335659" cy="13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E8E9-F730-4348-2B09-DF9350C6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How many LGBTQ+ patients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E7D9-7583-81D0-451A-0DA14A39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b="1" dirty="0"/>
              <a:t>Asking about identity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SOGI- Sexual Orientation and Gender Identity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Multiple opportunities to share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Most patients readily answer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Provides opportunity to offer relevant health screenings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Required by federal mandates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02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The </a:t>
            </a:r>
            <a:r>
              <a:rPr lang="en-US" sz="3600" b="1" dirty="0">
                <a:solidFill>
                  <a:schemeClr val="accent1"/>
                </a:solidFill>
                <a:latin typeface="Helvetica Neue Black Condensed"/>
              </a:rPr>
              <a:t>Biggest Barrier </a:t>
            </a:r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to Safe Medical Care for Transgender Patients is Lack of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134350" cy="3657600"/>
          </a:xfrm>
        </p:spPr>
        <p:txBody>
          <a:bodyPr>
            <a:normAutofit/>
          </a:bodyPr>
          <a:lstStyle/>
          <a:p>
            <a:pPr marL="54864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Lack of health care providers who are sensitive and knowledgeable about the needs of transgender patients</a:t>
            </a:r>
          </a:p>
          <a:p>
            <a:pPr marL="54864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Discrimination and harassment by health care staff and providers</a:t>
            </a:r>
          </a:p>
          <a:p>
            <a:pPr marL="54864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Systemic Barriers</a:t>
            </a:r>
          </a:p>
          <a:p>
            <a:pPr marL="54864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Financial barriers to accessing 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72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52D3454-AEF3-D8DB-2B5B-16F1881C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304800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C5BB-1CE5-A010-E5BC-991D6629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Baseline Expectations of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1074-CF61-9644-BC84-E4EF2E8E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600" b="1" dirty="0"/>
              <a:t>H</a:t>
            </a:r>
            <a:r>
              <a:rPr lang="en-US" sz="2400" dirty="0"/>
              <a:t>umility and awareness of limited knowledge</a:t>
            </a:r>
          </a:p>
          <a:p>
            <a:r>
              <a:rPr lang="en-US" sz="3600" b="1" dirty="0"/>
              <a:t>U</a:t>
            </a:r>
            <a:r>
              <a:rPr lang="en-US" sz="2400" dirty="0"/>
              <a:t>se the language of the patient </a:t>
            </a:r>
          </a:p>
          <a:p>
            <a:r>
              <a:rPr lang="en-US" sz="3600" b="1" dirty="0"/>
              <a:t>M</a:t>
            </a:r>
            <a:r>
              <a:rPr lang="en-US" sz="2400" dirty="0"/>
              <a:t>edically necessary care based on organs not on gender</a:t>
            </a:r>
          </a:p>
          <a:p>
            <a:r>
              <a:rPr lang="en-US" sz="3600" b="1" dirty="0"/>
              <a:t>A</a:t>
            </a:r>
            <a:r>
              <a:rPr lang="en-US" sz="2400" dirty="0"/>
              <a:t>ffirm all expressions of gender and sexual orientation</a:t>
            </a:r>
          </a:p>
          <a:p>
            <a:r>
              <a:rPr lang="en-US" sz="4000" b="1" dirty="0"/>
              <a:t>N</a:t>
            </a:r>
            <a:r>
              <a:rPr lang="en-US" sz="2400" dirty="0"/>
              <a:t>urture a supportive and welcoming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70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72" y="341370"/>
            <a:ext cx="841705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WVU Medicine Provider Survey (2018)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3188" y="1981200"/>
            <a:ext cx="1676400" cy="1447800"/>
            <a:chOff x="2590800" y="1352550"/>
            <a:chExt cx="1676400" cy="1447800"/>
          </a:xfrm>
        </p:grpSpPr>
        <p:pic>
          <p:nvPicPr>
            <p:cNvPr id="9" name="Picture 8" descr="005-clini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352550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 descr="003-barrier.png"/>
            <p:cNvPicPr>
              <a:picLocks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885950"/>
              <a:ext cx="1676400" cy="914400"/>
            </a:xfrm>
            <a:prstGeom prst="rect">
              <a:avLst/>
            </a:prstGeom>
          </p:spPr>
        </p:pic>
      </p:grpSp>
      <p:pic>
        <p:nvPicPr>
          <p:cNvPr id="20" name="Picture 19" descr="021-dislik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89" y="2136530"/>
            <a:ext cx="1371600" cy="1371600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94960" y="4248725"/>
            <a:ext cx="2035016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AE2627"/>
                </a:solidFill>
              </a:rPr>
              <a:t>said need more training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745" y="3423039"/>
            <a:ext cx="174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E2627"/>
                </a:solidFill>
                <a:latin typeface="Helvetica Neue Black Condensed"/>
                <a:cs typeface="Helvetica Neue Black Condensed"/>
              </a:rPr>
              <a:t>40%</a:t>
            </a:r>
          </a:p>
        </p:txBody>
      </p:sp>
      <p:pic>
        <p:nvPicPr>
          <p:cNvPr id="21" name="Picture 20" descr="presentati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" y="2078481"/>
            <a:ext cx="1371600" cy="1371600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2232184" y="4290290"/>
            <a:ext cx="2035016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b="1" dirty="0">
                <a:solidFill>
                  <a:srgbClr val="D9A765"/>
                </a:solidFill>
              </a:rPr>
              <a:t>acknowledge significant barriers to care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06969" y="3423039"/>
            <a:ext cx="174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4B06B"/>
                </a:solidFill>
                <a:latin typeface="Helvetica Neue Black Condensed"/>
                <a:cs typeface="Helvetica Neue Black Condensed"/>
              </a:rPr>
              <a:t>23%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285675" y="4313380"/>
            <a:ext cx="2644616" cy="84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b="1" dirty="0">
                <a:solidFill>
                  <a:srgbClr val="0847A9"/>
                </a:solidFill>
              </a:rPr>
              <a:t>acknowledge transgender patients have unique health risks and needs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65260" y="3423039"/>
            <a:ext cx="1742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847A9"/>
                </a:solidFill>
                <a:latin typeface="Helvetica Neue Black Condensed"/>
                <a:cs typeface="Helvetica Neue Black Condensed"/>
              </a:rPr>
              <a:t>80%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6864589" y="4290290"/>
            <a:ext cx="2133600" cy="112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000000"/>
                </a:solidFill>
              </a:rPr>
              <a:t>endorsed questions indicating bias and active discrimination against transgender patients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91846" y="3553353"/>
            <a:ext cx="213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elvetica Neue Black Condensed"/>
                <a:cs typeface="Helvetica Neue Black Condensed"/>
              </a:rPr>
              <a:t>1 in 10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89766" y="2038926"/>
            <a:ext cx="1886533" cy="1418749"/>
            <a:chOff x="4805215" y="1123950"/>
            <a:chExt cx="1886533" cy="1418749"/>
          </a:xfrm>
        </p:grpSpPr>
        <p:pic>
          <p:nvPicPr>
            <p:cNvPr id="23" name="Picture 22" descr="injection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5" y="1226367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 descr="pills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90" y="1628299"/>
              <a:ext cx="914400" cy="914400"/>
            </a:xfrm>
            <a:prstGeom prst="rect">
              <a:avLst/>
            </a:prstGeom>
          </p:spPr>
        </p:pic>
        <p:pic>
          <p:nvPicPr>
            <p:cNvPr id="25" name="Picture 24" descr="psychology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48" y="1123950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237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48" y="754731"/>
            <a:ext cx="8310503" cy="773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Discrimination Affects Health Care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4648200" cy="426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AE2627"/>
                </a:solidFill>
              </a:rPr>
              <a:t>experienced serious discrimination in health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AA4F4-3CD6-D842-84C7-9405B045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48" y="2057401"/>
            <a:ext cx="2843153" cy="284315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819401"/>
            <a:ext cx="4572000" cy="616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847A9"/>
                </a:solidFill>
              </a:rPr>
              <a:t>reported being refused health care due to their transgender or gender-nonconforming status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7800" y="352939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F4145"/>
                </a:solidFill>
              </a:rPr>
              <a:t>postponed necessary health care when sick or injured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4210915"/>
            <a:ext cx="4648200" cy="81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7709"/>
              </a:buClr>
              <a:buSzPct val="100000"/>
              <a:buFont typeface="Wingdings" charset="2"/>
              <a:buChar char="§"/>
              <a:defRPr sz="20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7A9"/>
              </a:buClr>
              <a:buFont typeface="Lucida Grande"/>
              <a:buChar char="–"/>
              <a:defRPr sz="1800" kern="1200" baseline="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B299"/>
              </a:buClr>
              <a:buFont typeface="Arial"/>
              <a:buChar char="•"/>
              <a:defRPr sz="1600" kern="1200">
                <a:solidFill>
                  <a:srgbClr val="3A2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E67709"/>
                </a:solidFill>
              </a:rPr>
              <a:t>delayed or did not seek preventive care because of experiences of health care discrimination based on their transgender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790" y="199329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E2627"/>
                </a:solidFill>
                <a:latin typeface="Helvetica Neue Black Condensed"/>
                <a:cs typeface="Helvetica Neue Black Condensed"/>
              </a:rPr>
              <a:t>70%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790" y="2721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847A9"/>
                </a:solidFill>
                <a:latin typeface="Helvetica Neue Black Condensed"/>
                <a:cs typeface="Helvetica Neue Black Condensed"/>
              </a:rPr>
              <a:t>19%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790" y="345319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4145"/>
                </a:solidFill>
                <a:latin typeface="Helvetica Neue Black Condensed"/>
                <a:cs typeface="Helvetica Neue Black Condensed"/>
              </a:rPr>
              <a:t>28%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79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67709"/>
                </a:solidFill>
                <a:latin typeface="Helvetica Neue Black Condensed"/>
                <a:cs typeface="Helvetica Neue Black Condensed"/>
              </a:rPr>
              <a:t>40%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945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0200-3265-5A97-B39D-9D983443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Barriers to Care = Increase Health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CB66-9B2A-835F-74A2-99A906B5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High rates of mental health disorders and experiences of violence related to stigma and discrimination</a:t>
            </a:r>
          </a:p>
          <a:p>
            <a:pPr>
              <a:lnSpc>
                <a:spcPct val="120000"/>
              </a:lnSpc>
            </a:pPr>
            <a:r>
              <a:rPr lang="en-US" dirty="0"/>
              <a:t>Delayed care increases morbidity and mortality</a:t>
            </a:r>
          </a:p>
          <a:p>
            <a:pPr>
              <a:lnSpc>
                <a:spcPct val="120000"/>
              </a:lnSpc>
            </a:pPr>
            <a:r>
              <a:rPr lang="en-US" dirty="0"/>
              <a:t>Increased cancer risks</a:t>
            </a:r>
          </a:p>
          <a:p>
            <a:pPr>
              <a:lnSpc>
                <a:spcPct val="120000"/>
              </a:lnSpc>
            </a:pPr>
            <a:r>
              <a:rPr lang="en-US" dirty="0"/>
              <a:t>More likely to be the victims of violent crime; high victimization results in increased health disparities</a:t>
            </a:r>
          </a:p>
          <a:p>
            <a:pPr>
              <a:lnSpc>
                <a:spcPct val="120000"/>
              </a:lnSpc>
            </a:pPr>
            <a:r>
              <a:rPr lang="en-US" dirty="0"/>
              <a:t>Increased ACES lead to increases in chronic health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1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52500" y="379758"/>
            <a:ext cx="7239000" cy="114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Gender-affirming Care with Adolescents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844123"/>
            <a:ext cx="8763000" cy="3060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1" y="5257801"/>
            <a:ext cx="6536635" cy="682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1B41D3-E6B2-444F-A076-2597E7C1BAAA}"/>
              </a:ext>
            </a:extLst>
          </p:cNvPr>
          <p:cNvSpPr txBox="1">
            <a:spLocks/>
          </p:cNvSpPr>
          <p:nvPr/>
        </p:nvSpPr>
        <p:spPr>
          <a:xfrm>
            <a:off x="228600" y="1524000"/>
            <a:ext cx="8915400" cy="4415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Gender Affirming Care?</a:t>
            </a:r>
          </a:p>
          <a:p>
            <a:r>
              <a:rPr lang="en-US" sz="2400" dirty="0"/>
              <a:t>Puberty Blockers give everyone more time</a:t>
            </a:r>
          </a:p>
          <a:p>
            <a:r>
              <a:rPr lang="en-US" sz="2400" dirty="0"/>
              <a:t>Parental Consent and Involvement</a:t>
            </a:r>
          </a:p>
          <a:p>
            <a:r>
              <a:rPr lang="en-US" sz="2400" dirty="0"/>
              <a:t>Standard of Care by Every Major Medical Organization</a:t>
            </a:r>
          </a:p>
          <a:p>
            <a:r>
              <a:rPr lang="en-US" sz="2400" dirty="0"/>
              <a:t>These kids are here and at risk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6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5F26-2CCD-C5CC-B0EC-DC6901B1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Disclosures for Activity Participants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Non-Clinical Activity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ADF6D3-CBFB-4B3A-8F36-690C0F70D749}"/>
              </a:ext>
            </a:extLst>
          </p:cNvPr>
          <p:cNvSpPr txBox="1">
            <a:spLocks/>
          </p:cNvSpPr>
          <p:nvPr/>
        </p:nvSpPr>
        <p:spPr>
          <a:xfrm>
            <a:off x="381000" y="1676400"/>
            <a:ext cx="8382000" cy="3886200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6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5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3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10D"/>
              </a:buClr>
              <a:buSzPct val="80000"/>
              <a:buFont typeface="System Font Regular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West Virginia University Hospitals will provide 1 contact hours to those who participate and complete all learning activities.</a:t>
            </a:r>
          </a:p>
          <a:p>
            <a:endParaRPr lang="en-US" sz="1400" dirty="0"/>
          </a:p>
          <a:p>
            <a:r>
              <a:rPr lang="en-US" sz="1400" b="1" dirty="0"/>
              <a:t>Successful Completion Criteria:</a:t>
            </a:r>
            <a:endParaRPr lang="en-US" sz="1400" dirty="0"/>
          </a:p>
          <a:p>
            <a:pPr marL="600075" lvl="1" indent="-257175"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ea typeface="Times New Roman" panose="02020603050405020304" pitchFamily="18" charset="0"/>
              </a:rPr>
              <a:t>Attendance and active participation throughout the entire event or session </a:t>
            </a:r>
          </a:p>
          <a:p>
            <a:pPr marL="600075" lvl="1" indent="-257175"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ea typeface="Times New Roman" panose="02020603050405020304" pitchFamily="18" charset="0"/>
              </a:rPr>
              <a:t>Completion/submission of evaluation form</a:t>
            </a:r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63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9A60-058D-C51B-E9BD-C1ECA9A8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Respectful Communication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F9A7FE-C52C-E66A-B115-61D7F54C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13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3900" y="65022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Gender Affirmation in Action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1" y="5334001"/>
            <a:ext cx="6079435" cy="445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Engaging the Families of Transgender and Gender Diverse Children. National LGBTQIA+ Health Education Center. Fenway Health. 2021. In Press.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1878496"/>
            <a:ext cx="77724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“Hi. I’m [name]. I use [she/her] pronouns.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What name do you use? or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What name and pronouns do you use?”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59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1981201"/>
            <a:ext cx="8989772" cy="38766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9589" y="228600"/>
            <a:ext cx="9631606" cy="1295400"/>
          </a:xfrm>
        </p:spPr>
        <p:txBody>
          <a:bodyPr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Gender Inclusive Language </a:t>
            </a:r>
            <a:br>
              <a:rPr lang="en-US" sz="3600" b="1" dirty="0">
                <a:solidFill>
                  <a:srgbClr val="002060"/>
                </a:solidFill>
                <a:latin typeface="Helvetica Neue Black Condensed"/>
              </a:rPr>
            </a:br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Dos and Don’ts</a:t>
            </a:r>
          </a:p>
        </p:txBody>
      </p:sp>
      <p:graphicFrame>
        <p:nvGraphicFramePr>
          <p:cNvPr id="3" name="Google Shape;1348;p123"/>
          <p:cNvGraphicFramePr/>
          <p:nvPr/>
        </p:nvGraphicFramePr>
        <p:xfrm>
          <a:off x="142656" y="1557670"/>
          <a:ext cx="8847116" cy="4309730"/>
        </p:xfrm>
        <a:graphic>
          <a:graphicData uri="http://schemas.openxmlformats.org/drawingml/2006/table">
            <a:tbl>
              <a:tblPr firstRow="1" bandRow="1"/>
              <a:tblGrid>
                <a:gridCol w="115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763">
                  <a:extLst>
                    <a:ext uri="{9D8B030D-6E8A-4147-A177-3AD203B41FA5}">
                      <a16:colId xmlns:a16="http://schemas.microsoft.com/office/drawing/2014/main" val="890764279"/>
                    </a:ext>
                  </a:extLst>
                </a:gridCol>
              </a:tblGrid>
              <a:tr h="5941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0B72B"/>
                          </a:solidFill>
                        </a:rPr>
                        <a:t>Avoid saying…</a:t>
                      </a:r>
                      <a:endParaRPr sz="1600" b="1" u="none" strike="noStrike" cap="none" dirty="0">
                        <a:solidFill>
                          <a:srgbClr val="F0B72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0B72B"/>
                          </a:solidFill>
                        </a:rPr>
                        <a:t>Say instead…</a:t>
                      </a:r>
                      <a:endParaRPr sz="1600" b="1" u="none" strike="noStrike" cap="none" dirty="0">
                        <a:solidFill>
                          <a:srgbClr val="F0B72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0B72B"/>
                          </a:solidFill>
                        </a:rPr>
                        <a:t>Why?</a:t>
                      </a:r>
                      <a:endParaRPr sz="1600" b="1" u="none" strike="noStrike" cap="none" dirty="0">
                        <a:solidFill>
                          <a:srgbClr val="F0B72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0B72B"/>
                          </a:solidFill>
                        </a:rPr>
                        <a:t>Example</a:t>
                      </a:r>
                      <a:endParaRPr sz="1600" b="1" u="none" strike="noStrike" cap="none" dirty="0">
                        <a:solidFill>
                          <a:srgbClr val="F0B72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“Ladies and gentlemen”</a:t>
                      </a:r>
                      <a:endParaRPr sz="14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“Everyone,” “Folks,” “Honored guests,” “Y’all” etc.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Moving away from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binary language is more inclusive of people of all genders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“Good morning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, everyone!”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“A gay” or</a:t>
                      </a:r>
                      <a:r>
                        <a:rPr lang="en-US" sz="1400" u="none" strike="noStrike" cap="none" baseline="0" dirty="0"/>
                        <a:t> “a transgender”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baseline="0" dirty="0"/>
                        <a:t>(nouns)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“A gay person” or “a</a:t>
                      </a:r>
                      <a:r>
                        <a:rPr lang="en-US" sz="1400" u="none" strike="noStrike" cap="none" baseline="0" dirty="0"/>
                        <a:t> transgender person” (adjectives)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Gay and transgender are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adjectives that describe people and groups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“We had a transgender athlete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in our league this year.”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“Born female” “female-bodied or “born male”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“Assigned female/male at birth”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“born” and “-bodied” language is often interpreted as 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invalidation of someone’s gender identity</a:t>
                      </a:r>
                      <a:endParaRPr lang="en-US"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“Max was assigned female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at birth, then he transitioned later in life.”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74223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“Both genders” or “opposite sexes”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“All genders”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“Both” implies there are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only two; “Opposite” reinforces antagonism among genders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0000"/>
                        <a:buFont typeface="Noto Sans Symbols"/>
                        <a:buNone/>
                      </a:pPr>
                      <a:r>
                        <a:rPr lang="en-US" sz="1400" u="none" strike="noStrike" cap="none" dirty="0">
                          <a:sym typeface="Noto Sans Symbols"/>
                        </a:rPr>
                        <a:t>“Video games aren’t just a boy</a:t>
                      </a:r>
                      <a:r>
                        <a:rPr lang="en-US" sz="1400" u="none" strike="noStrike" cap="none" baseline="0" dirty="0">
                          <a:sym typeface="Noto Sans Symbols"/>
                        </a:rPr>
                        <a:t> thing — all genders play them.”</a:t>
                      </a:r>
                      <a:endParaRPr sz="1400" b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  <a:sym typeface="Noto Sans Symbol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233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358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What should you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2572" y="1676400"/>
            <a:ext cx="8719028" cy="4267200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Respect</a:t>
            </a:r>
            <a:r>
              <a:rPr lang="en-US" dirty="0"/>
              <a:t> a person’s right to self-identify. Use the pronouns or identities a person tells you to use.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Speak up </a:t>
            </a:r>
            <a:r>
              <a:rPr lang="en-US" dirty="0"/>
              <a:t>when you hear microaggressions or derogatory slurs/jokes. </a:t>
            </a:r>
            <a:r>
              <a:rPr lang="en-US" b="1" dirty="0"/>
              <a:t>Don’t tell them yourself.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Send gentle signals </a:t>
            </a:r>
            <a:r>
              <a:rPr lang="en-US" dirty="0"/>
              <a:t>to people around you that you are welcoming and supportive.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Learn</a:t>
            </a:r>
            <a:r>
              <a:rPr lang="en-US" dirty="0"/>
              <a:t> what makes a workplace safe and inclusive.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Expect to make mistakes </a:t>
            </a:r>
            <a:r>
              <a:rPr lang="en-US" dirty="0"/>
              <a:t>but recover and repair.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70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5DC549F-DB4E-474E-A088-92B8BC7A7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tretch/>
        </p:blipFill>
        <p:spPr>
          <a:xfrm>
            <a:off x="3697726" y="533400"/>
            <a:ext cx="4807371" cy="554163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FD99B-5551-B241-8331-D9E45267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763" y="3083055"/>
            <a:ext cx="3175353" cy="8365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400" dirty="0">
                <a:solidFill>
                  <a:srgbClr val="002855"/>
                </a:solidFill>
                <a:latin typeface="Arial" charset="0"/>
                <a:cs typeface="Arial" charset="0"/>
              </a:rPr>
              <a:t>EPIC can help!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F08A0-A75B-3341-B8C6-FD5915BC2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766970" y="4240337"/>
            <a:ext cx="8179506" cy="3729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2000" dirty="0"/>
              <a:t>(But is not perfect)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92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5E64C7-674C-9B45-96C2-86C91825B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37" y="1143000"/>
            <a:ext cx="7332726" cy="430797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8242094-3AD6-D806-3A5D-74BE1FD7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62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A5D86-6D26-E445-AA1D-B04B65532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30" y="988734"/>
            <a:ext cx="8722940" cy="4880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80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A6DC-D39A-07A2-1C7B-25D8ACDE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11C19-5528-0790-64B5-DD1FA725D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/>
              <a:t>CONTACT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3200400" cy="1752600"/>
          </a:xfrm>
        </p:spPr>
        <p:txBody>
          <a:bodyPr>
            <a:normAutofit/>
          </a:bodyPr>
          <a:lstStyle/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700" b="1" dirty="0"/>
              <a:t>Molly Fechter-Leggett, </a:t>
            </a:r>
            <a:r>
              <a:rPr lang="en-US" sz="1700" b="1" dirty="0" err="1"/>
              <a:t>PsyD</a:t>
            </a:r>
            <a:endParaRPr lang="en-US" sz="1700" b="1" dirty="0"/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700" dirty="0"/>
              <a:t>Clinical Psychologist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700" dirty="0"/>
              <a:t>LGBTQ+ Program Manager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700" dirty="0"/>
              <a:t>transhealth@wvumedicine.org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76C545-8CEE-449D-9E54-8FA29BD63E96}"/>
              </a:ext>
            </a:extLst>
          </p:cNvPr>
          <p:cNvSpPr txBox="1">
            <a:spLocks/>
          </p:cNvSpPr>
          <p:nvPr/>
        </p:nvSpPr>
        <p:spPr>
          <a:xfrm>
            <a:off x="4953002" y="3886200"/>
            <a:ext cx="388619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b="1" dirty="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Lou Teter, MLS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EEO Consultant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of Diversity, Equity,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Inclusion</a:t>
            </a:r>
          </a:p>
          <a:p>
            <a:pPr algn="l" defTabSz="914400">
              <a:lnSpc>
                <a:spcPct val="72000"/>
              </a:lnSpc>
              <a:spcBef>
                <a:spcPts val="1000"/>
              </a:spcBef>
              <a:defRPr sz="140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800" dirty="0">
                <a:solidFill>
                  <a:srgbClr val="E39B0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larel.teter@HROneSource.org</a:t>
            </a:r>
          </a:p>
        </p:txBody>
      </p:sp>
    </p:spTree>
    <p:extLst>
      <p:ext uri="{BB962C8B-B14F-4D97-AF65-F5344CB8AC3E}">
        <p14:creationId xmlns:p14="http://schemas.microsoft.com/office/powerpoint/2010/main" val="162314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3"/>
          <p:cNvSpPr txBox="1">
            <a:spLocks noGrp="1"/>
          </p:cNvSpPr>
          <p:nvPr>
            <p:ph type="title"/>
          </p:nvPr>
        </p:nvSpPr>
        <p:spPr>
          <a:xfrm>
            <a:off x="609600" y="1905000"/>
            <a:ext cx="7886701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002060"/>
                </a:solidFill>
              </a:rPr>
              <a:t>SUPPLEMENTAL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93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9E47-E635-4DC0-E49E-F2869654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29FE-2438-BA0D-5218-E5D1B9900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  <a:p>
            <a:r>
              <a:rPr lang="en-US" dirty="0"/>
              <a:t>Ground rules</a:t>
            </a:r>
          </a:p>
          <a:p>
            <a:r>
              <a:rPr lang="en-US" dirty="0"/>
              <a:t>Further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06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6EEE-98AB-9240-8524-C0CAF89F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WV Laws Impacting Transgender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9C64-76DD-A742-BE4D-12170EBF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984"/>
              </a:spcBef>
            </a:pPr>
            <a:r>
              <a:rPr lang="en-US" sz="1600" dirty="0"/>
              <a:t>Can change name legally with letter from a doctor and appearance in family court. 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Can change sex marker on birth certificate in WV (Recent court ruling- cannot in other states, varies)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Can change sex marker on drivers license or photo ID (form from DMV signed by medical provider)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Can change sex marker on passport (including new X marker), self-attestation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Cannot be discriminated against in school- gender identity and sexual orientation fall under Title IX protections (includes bullying, bathroom use, participating in extra curricular activities, transcripts, </a:t>
            </a:r>
            <a:r>
              <a:rPr lang="en-US" sz="1600" dirty="0" err="1"/>
              <a:t>etc</a:t>
            </a:r>
            <a:r>
              <a:rPr lang="en-US" sz="1600" dirty="0"/>
              <a:t>- See Grimm v. Gloucester County School Board)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WV law passed (HB 3293) and was blocked in court regarding transgender girls’ participation in sports (see B.P.J. v. West Virginia State Board of Education)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No statewide non-discrimination bills (employment, housing, public accommodations). Individual jurisdictions have passed bills.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PEIA has a policy that denies coverage for Gender Affirming Care (class action lawsuit resulted on Medicaid ban and Health Plan managed PEIA being required to cover GAC, see Fain, Martell &amp; </a:t>
            </a:r>
            <a:r>
              <a:rPr lang="en-US" sz="1600" dirty="0" err="1"/>
              <a:t>Mcnemar</a:t>
            </a:r>
            <a:r>
              <a:rPr lang="en-US" sz="1600" dirty="0"/>
              <a:t> vs WV DHHR, PEIA, The Health Plan)</a:t>
            </a:r>
          </a:p>
          <a:p>
            <a:pPr>
              <a:spcBef>
                <a:spcPts val="984"/>
              </a:spcBef>
            </a:pPr>
            <a:r>
              <a:rPr lang="en-US" sz="1600" dirty="0"/>
              <a:t>2023 HB 2007 restricts adolescent gender-affirming care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6DE40-5137-0B4C-B87D-83737BC7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Molly Fechter-Leggett, 2022. Please do not copy or distribute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970987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9FE627-8447-5414-7883-9C28D2FC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Anti-Trans Legislation</a:t>
            </a: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F2542F6-88C7-0257-9E4B-A0E006C6C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4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D0DA-77AC-ED33-4B81-155FA82C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91E26-A93A-79D3-F82F-40F712458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835BCC4-41D4-59A5-FDD1-99A82A846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457200"/>
            <a:ext cx="777240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2F0F-A7B6-1EDB-9242-56C64D3C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107A-14C8-7070-6E10-76CB5019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Describe </a:t>
            </a:r>
            <a:r>
              <a:rPr lang="en-US" sz="2400" dirty="0"/>
              <a:t>how creating an inclusive and affirming health system addresses WVU Medicine’s commitment to Health Equity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Recognize</a:t>
            </a:r>
            <a:r>
              <a:rPr lang="en-US" sz="2400" dirty="0"/>
              <a:t> the impact of stigma and discrimination on LGBTQIA+ patients</a:t>
            </a:r>
          </a:p>
          <a:p>
            <a:r>
              <a:rPr lang="en-US" sz="2400" dirty="0">
                <a:solidFill>
                  <a:schemeClr val="bg2"/>
                </a:solidFill>
              </a:rPr>
              <a:t>Identify </a:t>
            </a:r>
            <a:r>
              <a:rPr lang="en-US" sz="2400" dirty="0"/>
              <a:t>additional skills for respectful communication with LGBTQIA+ patients</a:t>
            </a:r>
          </a:p>
          <a:p>
            <a:r>
              <a:rPr lang="en-US" sz="2400" dirty="0">
                <a:solidFill>
                  <a:schemeClr val="bg2"/>
                </a:solidFill>
              </a:rPr>
              <a:t>Explain </a:t>
            </a:r>
            <a:r>
              <a:rPr lang="en-US" sz="2400" dirty="0"/>
              <a:t>how EPIC can be used to affirm LGBTQIA+ patients</a:t>
            </a:r>
          </a:p>
          <a:p>
            <a:r>
              <a:rPr lang="en-US" sz="2400" dirty="0">
                <a:solidFill>
                  <a:schemeClr val="bg2"/>
                </a:solidFill>
              </a:rPr>
              <a:t>Recognize</a:t>
            </a:r>
            <a:r>
              <a:rPr lang="en-US" sz="2400" dirty="0"/>
              <a:t> the role you play in ensuring our health system is welcoming to LGBTQIA+ patients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4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888-7DA3-5030-F4A6-65CB35B4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WVU Medicine’s Commitment to Health Equity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97E6E-DC34-1660-819E-6510145BE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011C169-B14E-30C6-EE1A-296025B2A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5" y="480140"/>
            <a:ext cx="7772400" cy="5288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22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E5C9-B86E-FFCE-D1F3-4BB8D117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Foundational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70B5D-DC8C-A172-8EF6-8373D29A8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01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5;p30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4336" y="1017450"/>
            <a:ext cx="5235331" cy="4119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50DAD-CE28-2740-4101-A074900F3A98}"/>
              </a:ext>
            </a:extLst>
          </p:cNvPr>
          <p:cNvSpPr txBox="1"/>
          <p:nvPr/>
        </p:nvSpPr>
        <p:spPr>
          <a:xfrm>
            <a:off x="5715000" y="24734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+mj-lt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73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01" y="463608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Helvetica Neue Black Condensed"/>
              </a:rPr>
              <a:t>What is transgender?</a:t>
            </a:r>
          </a:p>
        </p:txBody>
      </p:sp>
      <p:sp>
        <p:nvSpPr>
          <p:cNvPr id="4" name="Google Shape;576;p50"/>
          <p:cNvSpPr/>
          <p:nvPr/>
        </p:nvSpPr>
        <p:spPr>
          <a:xfrm>
            <a:off x="739175" y="1995868"/>
            <a:ext cx="7553925" cy="868275"/>
          </a:xfrm>
          <a:prstGeom prst="roundRect">
            <a:avLst>
              <a:gd name="adj" fmla="val 16667"/>
            </a:avLst>
          </a:prstGeom>
          <a:solidFill>
            <a:srgbClr val="021C43"/>
          </a:solidFill>
          <a:ln w="22225">
            <a:solidFill>
              <a:srgbClr val="E39B08"/>
            </a:solidFill>
          </a:ln>
        </p:spPr>
        <p:txBody>
          <a:bodyPr spcFirstLastPara="1" wrap="square" lIns="205725" tIns="68569" rIns="68569" bIns="68569" anchor="ctr" anchorCtr="0">
            <a:noAutofit/>
          </a:bodyPr>
          <a:lstStyle/>
          <a:p>
            <a:pPr marL="1972865" indent="-1972865">
              <a:buClr>
                <a:schemeClr val="lt1"/>
              </a:buClr>
              <a:buSzPts val="2800"/>
            </a:pPr>
            <a:r>
              <a:rPr lang="en-US" sz="2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“Transgender” </a:t>
            </a:r>
            <a:r>
              <a:rPr lang="en-US" sz="2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— umbrella term; describes people whose gender identity differs from their sex assigned at birth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Google Shape;577;p50"/>
          <p:cNvSpPr/>
          <p:nvPr/>
        </p:nvSpPr>
        <p:spPr>
          <a:xfrm>
            <a:off x="739176" y="3161094"/>
            <a:ext cx="7553925" cy="1514544"/>
          </a:xfrm>
          <a:prstGeom prst="roundRect">
            <a:avLst>
              <a:gd name="adj" fmla="val 16667"/>
            </a:avLst>
          </a:prstGeom>
          <a:solidFill>
            <a:srgbClr val="E39B08"/>
          </a:solidFill>
          <a:ln w="22225" cap="flat" cmpd="sng">
            <a:solidFill>
              <a:srgbClr val="021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68569" rIns="68569" bIns="68569" anchor="ctr" anchorCtr="0">
            <a:noAutofit/>
          </a:bodyPr>
          <a:lstStyle/>
          <a:p>
            <a:pPr marL="1671638" indent="-1671638">
              <a:buClr>
                <a:srgbClr val="D67500"/>
              </a:buClr>
              <a:buSzPts val="2800"/>
            </a:pPr>
            <a:r>
              <a:rPr lang="en-US" sz="2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“Cisgender” </a:t>
            </a:r>
            <a:r>
              <a:rPr lang="en-US" sz="2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— umbrella term that describes people whose gender identity does not differ from </a:t>
            </a:r>
            <a:r>
              <a:rPr lang="en-US" sz="2100" b="1" dirty="0">
                <a:solidFill>
                  <a:srgbClr val="0847A9"/>
                </a:solidFill>
                <a:latin typeface="Calibri"/>
                <a:ea typeface="Calibri"/>
                <a:cs typeface="Calibri"/>
                <a:sym typeface="Calibri"/>
              </a:rPr>
              <a:t>the gender that society would expect of them</a:t>
            </a:r>
            <a:r>
              <a:rPr lang="en-US" sz="2100" dirty="0">
                <a:solidFill>
                  <a:srgbClr val="0847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given their sex assigned at birth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87558" y="399675"/>
            <a:ext cx="1299242" cy="1299242"/>
            <a:chOff x="7612718" y="3407986"/>
            <a:chExt cx="1281385" cy="1281385"/>
          </a:xfrm>
        </p:grpSpPr>
        <p:sp>
          <p:nvSpPr>
            <p:cNvPr id="7" name="Rounded Rectangle 6"/>
            <p:cNvSpPr/>
            <p:nvPr/>
          </p:nvSpPr>
          <p:spPr>
            <a:xfrm>
              <a:off x="7686675" y="3407986"/>
              <a:ext cx="1114425" cy="12211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21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17" b="90634" l="14048" r="86707">
                          <a14:foregroundMark x1="31722" y1="39426" x2="30363" y2="50000"/>
                          <a14:foregroundMark x1="68882" y1="39879" x2="69184" y2="52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718" y="3407986"/>
              <a:ext cx="1281385" cy="1281385"/>
            </a:xfrm>
            <a:prstGeom prst="rect">
              <a:avLst/>
            </a:prstGeom>
          </p:spPr>
        </p:pic>
      </p:grpSp>
      <p:sp>
        <p:nvSpPr>
          <p:cNvPr id="3" name="Google Shape;576;p50">
            <a:extLst>
              <a:ext uri="{FF2B5EF4-FFF2-40B4-BE49-F238E27FC236}">
                <a16:creationId xmlns:a16="http://schemas.microsoft.com/office/drawing/2014/main" id="{AC6D869E-9337-359F-F37C-E2E701B7BED3}"/>
              </a:ext>
            </a:extLst>
          </p:cNvPr>
          <p:cNvSpPr/>
          <p:nvPr/>
        </p:nvSpPr>
        <p:spPr>
          <a:xfrm>
            <a:off x="760196" y="4969961"/>
            <a:ext cx="7553925" cy="848600"/>
          </a:xfrm>
          <a:prstGeom prst="roundRect">
            <a:avLst>
              <a:gd name="adj" fmla="val 16667"/>
            </a:avLst>
          </a:prstGeom>
          <a:solidFill>
            <a:srgbClr val="021C43"/>
          </a:solidFill>
          <a:ln w="22225">
            <a:solidFill>
              <a:srgbClr val="E39B08"/>
            </a:solidFill>
          </a:ln>
        </p:spPr>
        <p:txBody>
          <a:bodyPr spcFirstLastPara="1" wrap="square" lIns="205725" tIns="68569" rIns="68569" bIns="68569" anchor="ctr" anchorCtr="0">
            <a:noAutofit/>
          </a:bodyPr>
          <a:lstStyle/>
          <a:p>
            <a:pPr marL="1828800" indent="-1828800">
              <a:buClr>
                <a:schemeClr val="lt1"/>
              </a:buClr>
              <a:buSzPts val="2800"/>
            </a:pPr>
            <a:r>
              <a:rPr lang="en-US" sz="2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1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Non-binary</a:t>
            </a:r>
            <a:r>
              <a:rPr lang="en-US" sz="21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2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— describes people who do not fit neatly into the gender identity categories of “</a:t>
            </a:r>
            <a:r>
              <a:rPr lang="en-US" sz="21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man” or “woman”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98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824FA3E6C1F49AB9F71B33184ADD5" ma:contentTypeVersion="15" ma:contentTypeDescription="Create a new document." ma:contentTypeScope="" ma:versionID="480046fb4de61bbb844929f50bfe94f8">
  <xsd:schema xmlns:xsd="http://www.w3.org/2001/XMLSchema" xmlns:xs="http://www.w3.org/2001/XMLSchema" xmlns:p="http://schemas.microsoft.com/office/2006/metadata/properties" xmlns:ns3="aedbe1ad-2c49-4ad5-a5a3-92921fe3f592" xmlns:ns4="25479847-ce51-41e5-ab64-22b788cb5ea9" targetNamespace="http://schemas.microsoft.com/office/2006/metadata/properties" ma:root="true" ma:fieldsID="c3a2aa425ace8c1061f903fbfb0c86a6" ns3:_="" ns4:_="">
    <xsd:import namespace="aedbe1ad-2c49-4ad5-a5a3-92921fe3f592"/>
    <xsd:import namespace="25479847-ce51-41e5-ab64-22b788cb5e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be1ad-2c49-4ad5-a5a3-92921fe3f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9847-ce51-41e5-ab64-22b788cb5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dbe1ad-2c49-4ad5-a5a3-92921fe3f592" xsi:nil="true"/>
  </documentManagement>
</p:properties>
</file>

<file path=customXml/itemProps1.xml><?xml version="1.0" encoding="utf-8"?>
<ds:datastoreItem xmlns:ds="http://schemas.openxmlformats.org/officeDocument/2006/customXml" ds:itemID="{77AF6DA2-5AA8-4B31-9967-CA517AC81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dbe1ad-2c49-4ad5-a5a3-92921fe3f592"/>
    <ds:schemaRef ds:uri="25479847-ce51-41e5-ab64-22b788cb5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FC2E3-89C5-4F1E-AE88-DA6B0B597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3E819-D262-4814-93C0-802449FE4140}">
  <ds:schemaRefs>
    <ds:schemaRef ds:uri="http://www.w3.org/XML/1998/namespace"/>
    <ds:schemaRef ds:uri="http://schemas.openxmlformats.org/package/2006/metadata/core-properties"/>
    <ds:schemaRef ds:uri="25479847-ce51-41e5-ab64-22b788cb5ea9"/>
    <ds:schemaRef ds:uri="http://schemas.microsoft.com/office/2006/documentManagement/types"/>
    <ds:schemaRef ds:uri="http://purl.org/dc/dcmitype/"/>
    <ds:schemaRef ds:uri="http://schemas.microsoft.com/office/2006/metadata/properties"/>
    <ds:schemaRef ds:uri="aedbe1ad-2c49-4ad5-a5a3-92921fe3f592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13911</TotalTime>
  <Words>1413</Words>
  <Application>Microsoft Office PowerPoint</Application>
  <PresentationFormat>On-screen Show (4:3)</PresentationFormat>
  <Paragraphs>183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1_Office Theme</vt:lpstr>
      <vt:lpstr>2_Office Theme</vt:lpstr>
      <vt:lpstr>Custom Design</vt:lpstr>
      <vt:lpstr>2_Custom Design</vt:lpstr>
      <vt:lpstr>1_Custom Design</vt:lpstr>
      <vt:lpstr>Creating an Inclusive and Affirming Health System for LGBTQIA+ Patients</vt:lpstr>
      <vt:lpstr>Disclosures for Activity Participants  Non-Clinical Activity</vt:lpstr>
      <vt:lpstr>Introduction</vt:lpstr>
      <vt:lpstr>PowerPoint Presentation</vt:lpstr>
      <vt:lpstr>Learning Objectives</vt:lpstr>
      <vt:lpstr>WVU Medicine’s Commitment to Health Equity</vt:lpstr>
      <vt:lpstr>Foundational Review</vt:lpstr>
      <vt:lpstr>PowerPoint Presentation</vt:lpstr>
      <vt:lpstr>What is transgender?</vt:lpstr>
      <vt:lpstr>Understanding Language</vt:lpstr>
      <vt:lpstr>Gender Affirmation (Transitioning)</vt:lpstr>
      <vt:lpstr>How many LGBTQ+ patients are there?</vt:lpstr>
      <vt:lpstr>The Biggest Barrier to Safe Medical Care for Transgender Patients is Lack of Access</vt:lpstr>
      <vt:lpstr>PowerPoint Presentation</vt:lpstr>
      <vt:lpstr>Baseline Expectations of Providers</vt:lpstr>
      <vt:lpstr>WVU Medicine Provider Survey (2018)</vt:lpstr>
      <vt:lpstr>Discrimination Affects Health Care Access</vt:lpstr>
      <vt:lpstr>Barriers to Care = Increase Health Disparities</vt:lpstr>
      <vt:lpstr>PowerPoint Presentation</vt:lpstr>
      <vt:lpstr>Respectful Communication</vt:lpstr>
      <vt:lpstr>PowerPoint Presentation</vt:lpstr>
      <vt:lpstr>Gender Inclusive Language  Dos and Don’ts</vt:lpstr>
      <vt:lpstr>What should you do?</vt:lpstr>
      <vt:lpstr>EPIC can help!</vt:lpstr>
      <vt:lpstr>PowerPoint Presentation</vt:lpstr>
      <vt:lpstr>PowerPoint Presentation</vt:lpstr>
      <vt:lpstr>Questions?</vt:lpstr>
      <vt:lpstr>CONTACT INFORMATION</vt:lpstr>
      <vt:lpstr>SUPPLEMENTAL INFORMATION</vt:lpstr>
      <vt:lpstr>WV Laws Impacting Transgender People</vt:lpstr>
      <vt:lpstr>Anti-Trans Legislation</vt:lpstr>
    </vt:vector>
  </TitlesOfParts>
  <Company>WVU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Condia, Anthony</dc:creator>
  <cp:lastModifiedBy>Kitty P</cp:lastModifiedBy>
  <cp:revision>193</cp:revision>
  <dcterms:created xsi:type="dcterms:W3CDTF">2015-04-16T12:40:17Z</dcterms:created>
  <dcterms:modified xsi:type="dcterms:W3CDTF">2023-09-25T18:59:32Z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A0509EF9-F8DF-471C-AB3F-91B8B244D5F3</vt:lpwstr>
  </property>
  <property fmtid="{D5CDD505-2E9C-101B-9397-08002B2CF9AE}" pid="3" name="ArticulatePath">
    <vt:lpwstr>DEI Creating and Inclusive and Affirming Health System for LGBTQIA+ Patients</vt:lpwstr>
  </property>
  <property fmtid="{D5CDD505-2E9C-101B-9397-08002B2CF9AE}" pid="4" name="ContentTypeId">
    <vt:lpwstr>0x010100B84824FA3E6C1F49AB9F71B33184ADD5</vt:lpwstr>
  </property>
</Properties>
</file>