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82" r:id="rId3"/>
  </p:sldMasterIdLst>
  <p:notesMasterIdLst>
    <p:notesMasterId r:id="rId40"/>
  </p:notesMasterIdLst>
  <p:sldIdLst>
    <p:sldId id="2905" r:id="rId4"/>
    <p:sldId id="825" r:id="rId5"/>
    <p:sldId id="661" r:id="rId6"/>
    <p:sldId id="256" r:id="rId7"/>
    <p:sldId id="2908" r:id="rId8"/>
    <p:sldId id="841" r:id="rId9"/>
    <p:sldId id="289" r:id="rId10"/>
    <p:sldId id="2899" r:id="rId11"/>
    <p:sldId id="827" r:id="rId12"/>
    <p:sldId id="738" r:id="rId13"/>
    <p:sldId id="739" r:id="rId14"/>
    <p:sldId id="740" r:id="rId15"/>
    <p:sldId id="824" r:id="rId16"/>
    <p:sldId id="726" r:id="rId17"/>
    <p:sldId id="763" r:id="rId18"/>
    <p:sldId id="842" r:id="rId19"/>
    <p:sldId id="843" r:id="rId20"/>
    <p:sldId id="787" r:id="rId21"/>
    <p:sldId id="2904" r:id="rId22"/>
    <p:sldId id="291" r:id="rId23"/>
    <p:sldId id="778" r:id="rId24"/>
    <p:sldId id="294" r:id="rId25"/>
    <p:sldId id="742" r:id="rId26"/>
    <p:sldId id="633" r:id="rId27"/>
    <p:sldId id="2898" r:id="rId28"/>
    <p:sldId id="835" r:id="rId29"/>
    <p:sldId id="848" r:id="rId30"/>
    <p:sldId id="789" r:id="rId31"/>
    <p:sldId id="2902" r:id="rId32"/>
    <p:sldId id="2900" r:id="rId33"/>
    <p:sldId id="830" r:id="rId34"/>
    <p:sldId id="2901" r:id="rId35"/>
    <p:sldId id="2903" r:id="rId36"/>
    <p:sldId id="2906" r:id="rId37"/>
    <p:sldId id="729" r:id="rId38"/>
    <p:sldId id="290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30" autoAdjust="0"/>
    <p:restoredTop sz="85599" autoAdjust="0"/>
  </p:normalViewPr>
  <p:slideViewPr>
    <p:cSldViewPr snapToGrid="0">
      <p:cViewPr varScale="1">
        <p:scale>
          <a:sx n="95" d="100"/>
          <a:sy n="95" d="100"/>
        </p:scale>
        <p:origin x="11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01241F-444D-45C3-9434-B73B388E5BD4}" type="datetimeFigureOut">
              <a:rPr lang="en-US" smtClean="0"/>
              <a:t>9/25/2023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92B426-EDBB-45B8-B28C-BF11AC747309}" type="slidenum">
              <a:rPr lang="en-US" smtClean="0"/>
              <a:t>‹#›</a:t>
            </a:fld>
            <a:endParaRPr lang="en-US"/>
          </a:p>
        </p:txBody>
      </p:sp>
    </p:spTree>
    <p:extLst>
      <p:ext uri="{BB962C8B-B14F-4D97-AF65-F5344CB8AC3E}">
        <p14:creationId xmlns:p14="http://schemas.microsoft.com/office/powerpoint/2010/main" val="3625966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nida.nih.gov/research-topics/trends-statistics/monitoring-future"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monitoringthefuture.org/pubs/monographs/mtfpanelchap5_2022" TargetMode="External"/><Relationship Id="rId5" Type="http://schemas.openxmlformats.org/officeDocument/2006/relationships/hyperlink" Target="http://monitoringthefuture.org/pubs/monographs/mtfpanelchap4_2022" TargetMode="External"/><Relationship Id="rId4" Type="http://schemas.openxmlformats.org/officeDocument/2006/relationships/hyperlink" Target="http://monitoringthefuture.org/pubs/monographs/mtfpanelchap3_2022" TargetMode="Externa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jamanetwork.com/journals/jama/fullarticle/2736582#jld190028r4" TargetMode="External"/><Relationship Id="rId3" Type="http://schemas.openxmlformats.org/officeDocument/2006/relationships/hyperlink" Target="https://jamanetwork.com/journals/jama/fullarticle/2736582#jld190028r1" TargetMode="External"/><Relationship Id="rId7" Type="http://schemas.openxmlformats.org/officeDocument/2006/relationships/hyperlink" Target="https://jamanetwork.com/journals/jama/fullarticle/2736582#jld190028r3"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jamanetwork.com/journals/jama/fullarticle/2736582#jld190028t1" TargetMode="External"/><Relationship Id="rId5" Type="http://schemas.openxmlformats.org/officeDocument/2006/relationships/hyperlink" Target="https://jamanetwork.com/journals/jama/fullarticle/2736582#jld190028f1" TargetMode="External"/><Relationship Id="rId4" Type="http://schemas.openxmlformats.org/officeDocument/2006/relationships/hyperlink" Target="https://jamanetwork.com/journals/jama/fullarticle/2736582#jld190028r2" TargetMode="External"/><Relationship Id="rId9" Type="http://schemas.openxmlformats.org/officeDocument/2006/relationships/hyperlink" Target="https://jamanetwork.com/journals/jama/fullarticle/2736582#jld190028r5"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jamanetwork.com/journals/jama/fullarticle/2808720#jvp230095r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bmj.com/content/366/bmj.l4336#ref-3" TargetMode="External"/><Relationship Id="rId7" Type="http://schemas.openxmlformats.org/officeDocument/2006/relationships/hyperlink" Target="https://www.bmj.com/content/366/bmj.l4336#ref-13"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www.bmj.com/content/366/bmj.l4336#ref-12" TargetMode="External"/><Relationship Id="rId5" Type="http://schemas.openxmlformats.org/officeDocument/2006/relationships/hyperlink" Target="https://www.bmj.com/content/366/bmj.l4336#ref-11" TargetMode="External"/><Relationship Id="rId4" Type="http://schemas.openxmlformats.org/officeDocument/2006/relationships/hyperlink" Target="https://www.bmj.com/content/366/bmj.l4336#ref-10"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s://pubmed.ncbi.nlm.nih.gov/36513212/" TargetMode="External"/><Relationship Id="rId13" Type="http://schemas.openxmlformats.org/officeDocument/2006/relationships/hyperlink" Target="https://wvutoday.wvu.edu/stories/2019/10/03/wvu-researchers-study-link-between-low-birth-weight-and-cardiovascular-risk" TargetMode="External"/><Relationship Id="rId3" Type="http://schemas.openxmlformats.org/officeDocument/2006/relationships/hyperlink" Target="http://wvu.edu/" TargetMode="External"/><Relationship Id="rId7" Type="http://schemas.openxmlformats.org/officeDocument/2006/relationships/hyperlink" Target="https://wvutoday.wvu.edu/stories/2018/11/14/wvu-researchers-help-west-virginia-become-first-state-to-collect-real-time-data-on-neonatal-abstinence-syndrome" TargetMode="External"/><Relationship Id="rId12" Type="http://schemas.openxmlformats.org/officeDocument/2006/relationships/hyperlink" Target="https://directory.hsc.wvu.edu/Profile/30088"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medicine.hsc.wvu.edu/" TargetMode="External"/><Relationship Id="rId11" Type="http://schemas.openxmlformats.org/officeDocument/2006/relationships/hyperlink" Target="https://directory.hsc.wvu.edu/Profile/29727" TargetMode="External"/><Relationship Id="rId5" Type="http://schemas.openxmlformats.org/officeDocument/2006/relationships/hyperlink" Target="https://directory.hsc.wvu.edu/Profile/47295" TargetMode="External"/><Relationship Id="rId10" Type="http://schemas.openxmlformats.org/officeDocument/2006/relationships/hyperlink" Target="https://publichealth.wvu.edu/" TargetMode="External"/><Relationship Id="rId4" Type="http://schemas.openxmlformats.org/officeDocument/2006/relationships/hyperlink" Target="https://www.hsc.wvu.edu/" TargetMode="External"/><Relationship Id="rId9" Type="http://schemas.openxmlformats.org/officeDocument/2006/relationships/hyperlink" Target="https://directory.hsc.wvu.edu/Profile/30027"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jamanetwork.com/journals/jamapediatrics/fullarticle/2795863#pld220035r5"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jamanetwork.com/journals/jamapediatrics/fullarticle/2795863#pld220035r6"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3" Type="http://schemas.openxmlformats.org/officeDocument/2006/relationships/hyperlink" Target="https://jamanetwork.com/journals/jama/fullarticle/2808720#jvp230095r5" TargetMode="External"/><Relationship Id="rId18" Type="http://schemas.openxmlformats.org/officeDocument/2006/relationships/hyperlink" Target="https://jamanetwork.com/article.aspx?doi=10.1001/jama.2023.14697" TargetMode="External"/><Relationship Id="rId26" Type="http://schemas.openxmlformats.org/officeDocument/2006/relationships/hyperlink" Target="https://scholar.google.com/scholar_lookup?title=Prevalence%20and%20patterns%20of%20marijuana%20use%20among%20pregnant%20and%20nonpregnant%20women%20of%20reproductive%20age.&amp;author=JY%20Ko&amp;author=SL%20Farr&amp;author=VT%20Tong&amp;author=AA%20Creanga&amp;author=WM%20Callaghan&amp;publication_year=2015&amp;journal=Am%20J%20Obstet%20Gynecol&amp;volume=213&amp;pages=201.e1-201.e10" TargetMode="External"/><Relationship Id="rId39" Type="http://schemas.openxmlformats.org/officeDocument/2006/relationships/hyperlink" Target="https://scholar.google.com/scholar_lookup?title=Prenatal%20delta-9-tetrahydrocannabinol%20exposure%20is%20associated%20with%20changes%20in%20rhesus%20macaque%20DNA%20methylation%20enriched%20for%20autism%20genes.&amp;author=LE%20Shorey-Kendrick&amp;author=VHJ%20Roberts&amp;author=RJ%20D%E2%80%99Mello&amp;publication_year=2023&amp;journal=Clin%20Epigenetics&amp;volume=15&amp;pages=104" TargetMode="External"/><Relationship Id="rId21" Type="http://schemas.openxmlformats.org/officeDocument/2006/relationships/hyperlink" Target="https://www.ncbi.nlm.nih.gov/pubmed/31211824" TargetMode="External"/><Relationship Id="rId34" Type="http://schemas.openxmlformats.org/officeDocument/2006/relationships/hyperlink" Target="https://www.ncbi.nlm.nih.gov/pubmed/32965490" TargetMode="External"/><Relationship Id="rId42" Type="http://schemas.openxmlformats.org/officeDocument/2006/relationships/hyperlink" Target="https://www.ncbi.nlm.nih.gov/pubmed/34782458" TargetMode="External"/><Relationship Id="rId47" Type="http://schemas.openxmlformats.org/officeDocument/2006/relationships/hyperlink" Target="https://scholar.google.com/scholar_lookup?title=An%20epigenetic%20synopsis%20of%20parental%20substance%20use.&amp;author=JO%20Lo&amp;author=RJ%20D%E2%80%99Mello&amp;author=L%20Watch&amp;author=DJ%20Schust&amp;author=SK%20Murphy&amp;publication_year=2023&amp;journal=Epigenomics&amp;volume=15&amp;pages=453-473" TargetMode="External"/><Relationship Id="rId7" Type="http://schemas.openxmlformats.org/officeDocument/2006/relationships/hyperlink" Target="https://jamanetwork.com/journals/jama/fullarticle/2808720#related-articles-tab" TargetMode="External"/><Relationship Id="rId2" Type="http://schemas.openxmlformats.org/officeDocument/2006/relationships/slide" Target="../slides/slide32.xml"/><Relationship Id="rId16" Type="http://schemas.openxmlformats.org/officeDocument/2006/relationships/hyperlink" Target="https://jamanetwork.com/journals/jama/fullarticle/2808720#top" TargetMode="External"/><Relationship Id="rId29" Type="http://schemas.openxmlformats.org/officeDocument/2006/relationships/hyperlink" Target="https://www.ncbi.nlm.nih.gov/pubmed/35662548" TargetMode="External"/><Relationship Id="rId1" Type="http://schemas.openxmlformats.org/officeDocument/2006/relationships/notesMaster" Target="../notesMasters/notesMaster1.xml"/><Relationship Id="rId6" Type="http://schemas.openxmlformats.org/officeDocument/2006/relationships/hyperlink" Target="https://jamanetwork.com/journals/jama/fullarticle/2808720#249192757" TargetMode="External"/><Relationship Id="rId11" Type="http://schemas.openxmlformats.org/officeDocument/2006/relationships/hyperlink" Target="https://jamanetwork.com/journals/jama/fullarticle/2808720#jvp230095r4" TargetMode="External"/><Relationship Id="rId24" Type="http://schemas.openxmlformats.org/officeDocument/2006/relationships/hyperlink" Target="http://dx.doi.org/10.1016/j.ajog.2015.03.021" TargetMode="External"/><Relationship Id="rId32" Type="http://schemas.openxmlformats.org/officeDocument/2006/relationships/hyperlink" Target="http://jamanetwork.com/article.aspx?doi=10.1001/jamapsychiatry.2020.2902" TargetMode="External"/><Relationship Id="rId37" Type="http://schemas.openxmlformats.org/officeDocument/2006/relationships/hyperlink" Target="http://dx.doi.org/10.1186/s13148-023-01519-4" TargetMode="External"/><Relationship Id="rId40" Type="http://schemas.openxmlformats.org/officeDocument/2006/relationships/hyperlink" Target="https://doi.org/10.1186/s13148-023-01519-4" TargetMode="External"/><Relationship Id="rId45" Type="http://schemas.openxmlformats.org/officeDocument/2006/relationships/hyperlink" Target="http://dx.doi.org/10.2217/epi-2023-0064" TargetMode="External"/><Relationship Id="rId5" Type="http://schemas.openxmlformats.org/officeDocument/2006/relationships/hyperlink" Target="https://jamanetwork.com/searchresults?author=Torri+D.+Metz&amp;q=Torri+D.+Metz" TargetMode="External"/><Relationship Id="rId15" Type="http://schemas.openxmlformats.org/officeDocument/2006/relationships/hyperlink" Target="https://jamanetwork.com/journals/jama/fullarticle/2808720#jvp230095r7" TargetMode="External"/><Relationship Id="rId23" Type="http://schemas.openxmlformats.org/officeDocument/2006/relationships/hyperlink" Target="https://doi.org/10.1001/jama.2019.7982" TargetMode="External"/><Relationship Id="rId28" Type="http://schemas.openxmlformats.org/officeDocument/2006/relationships/hyperlink" Target="http://dx.doi.org/10.1016/j.ajog.2022.05.056" TargetMode="External"/><Relationship Id="rId36" Type="http://schemas.openxmlformats.org/officeDocument/2006/relationships/hyperlink" Target="https://doi.org/10.1001/jamapsychiatry.2020.2902" TargetMode="External"/><Relationship Id="rId10" Type="http://schemas.openxmlformats.org/officeDocument/2006/relationships/hyperlink" Target="https://jamanetwork.com/journals/jama/fullarticle/2808720#jvp230095r3" TargetMode="External"/><Relationship Id="rId19" Type="http://schemas.openxmlformats.org/officeDocument/2006/relationships/hyperlink" Target="http://jamanetwork.com/article.aspx?doi=10.1001/jama.2019.7982" TargetMode="External"/><Relationship Id="rId31" Type="http://schemas.openxmlformats.org/officeDocument/2006/relationships/hyperlink" Target="https://doi.org/10.1016/j.ajog.2022.05.056" TargetMode="External"/><Relationship Id="rId44" Type="http://schemas.openxmlformats.org/officeDocument/2006/relationships/hyperlink" Target="https://doi.org/10.1073/pnas.2106115118" TargetMode="External"/><Relationship Id="rId4" Type="http://schemas.openxmlformats.org/officeDocument/2006/relationships/hyperlink" Target="https://jamanetwork.com/searchresults?author=Jason+C.+Hedges&amp;q=Jason+C.+Hedges" TargetMode="External"/><Relationship Id="rId9" Type="http://schemas.openxmlformats.org/officeDocument/2006/relationships/hyperlink" Target="https://jamanetwork.com/journals/jama/fullarticle/2808720#jvp230095r2" TargetMode="External"/><Relationship Id="rId14" Type="http://schemas.openxmlformats.org/officeDocument/2006/relationships/hyperlink" Target="https://jamanetwork.com/journals/jama/fullarticle/2808720#jvp230095r6" TargetMode="External"/><Relationship Id="rId22" Type="http://schemas.openxmlformats.org/officeDocument/2006/relationships/hyperlink" Target="https://scholar.google.com/scholar_lookup?title=Self-reported%20medical%20and%20nonmedical%20cannabis%20use%20among%20pregnant%20women%20in%20the%20United%20States.&amp;author=ND%20Volkow&amp;author=B%20Han&amp;author=WM%20Compton&amp;author=EF%20McCance-Katz&amp;publication_year=2019&amp;journal=JAMA&amp;volume=322&amp;pages=167-169" TargetMode="External"/><Relationship Id="rId27" Type="http://schemas.openxmlformats.org/officeDocument/2006/relationships/hyperlink" Target="https://doi.org/10.1016/j.ajog.2015.03.021" TargetMode="External"/><Relationship Id="rId30" Type="http://schemas.openxmlformats.org/officeDocument/2006/relationships/hyperlink" Target="https://scholar.google.com/scholar_lookup?title=Impact%20of%20cannabinoids%20on%20pregnancy%2C%20reproductive%20health%2C%20and%20offspring%20outcomes.&amp;author=JO%20Lo&amp;author=JC%20Hedges&amp;author=G%20Girardi&amp;publication_year=2022&amp;journal=Am%20J%20Obstet%20Gynecol&amp;volume=227&amp;pages=571-581" TargetMode="External"/><Relationship Id="rId35" Type="http://schemas.openxmlformats.org/officeDocument/2006/relationships/hyperlink" Target="https://scholar.google.com/scholar_lookup?title=Associations%20between%20prenatal%20cannabis%20exposure%20and%20childhood%20outcomes%3A%20results%20from%20the%20ABCD%20study.&amp;author=SE%20Paul&amp;author=AS%20Hatoum&amp;author=JD%20Fine&amp;publication_year=2021&amp;journal=JAMA%20Psychiatry&amp;volume=78&amp;pages=64-76" TargetMode="External"/><Relationship Id="rId43" Type="http://schemas.openxmlformats.org/officeDocument/2006/relationships/hyperlink" Target="https://scholar.google.com/scholar_lookup?title=Maternal%20cannabis%20use%20is%20associated%20with%20suppression%20of%20immune%20gene%20networks%20in%20placenta%20and%20increased%20anxiety%20phenotypes%20in%20offspring.&amp;author=G%20Rompala&amp;author=Y%20Nomura&amp;author=YL%20Hurd&amp;publication_year=2021&amp;journal=Proc%20Natl%20Acad%20Sci%20U%20S%20A&amp;volume=118&amp;pages=" TargetMode="External"/><Relationship Id="rId48" Type="http://schemas.openxmlformats.org/officeDocument/2006/relationships/hyperlink" Target="https://doi.org/10.2217/epi-2023-0064" TargetMode="External"/><Relationship Id="rId8" Type="http://schemas.openxmlformats.org/officeDocument/2006/relationships/hyperlink" Target="https://jamanetwork.com/journals/jama/fullarticle/2808720#jvp230095r1" TargetMode="External"/><Relationship Id="rId3" Type="http://schemas.openxmlformats.org/officeDocument/2006/relationships/hyperlink" Target="https://jamanetwork.com/searchresults?author=Jamie+O.+Lo&amp;q=Jamie+O.+Lo" TargetMode="External"/><Relationship Id="rId12" Type="http://schemas.openxmlformats.org/officeDocument/2006/relationships/hyperlink" Target="https://jamanetwork.com/journals/jama/fullarticle/2808720#jvp230095f1" TargetMode="External"/><Relationship Id="rId17" Type="http://schemas.openxmlformats.org/officeDocument/2006/relationships/hyperlink" Target="mailto:loj@ohsu.edu" TargetMode="External"/><Relationship Id="rId25" Type="http://schemas.openxmlformats.org/officeDocument/2006/relationships/hyperlink" Target="https://www.ncbi.nlm.nih.gov/pubmed/25772211" TargetMode="External"/><Relationship Id="rId33" Type="http://schemas.openxmlformats.org/officeDocument/2006/relationships/hyperlink" Target="https://jamanetwork.com/journals/jamapsychiatry/fullarticle/2770964" TargetMode="External"/><Relationship Id="rId38" Type="http://schemas.openxmlformats.org/officeDocument/2006/relationships/hyperlink" Target="https://www.ncbi.nlm.nih.gov/pubmed/37415206" TargetMode="External"/><Relationship Id="rId46" Type="http://schemas.openxmlformats.org/officeDocument/2006/relationships/hyperlink" Target="https://www.ncbi.nlm.nih.gov/pubmed/37282544" TargetMode="External"/><Relationship Id="rId20" Type="http://schemas.openxmlformats.org/officeDocument/2006/relationships/hyperlink" Target="https://jamanetwork.com/journals/jama/fullarticle/2736582" TargetMode="External"/><Relationship Id="rId41" Type="http://schemas.openxmlformats.org/officeDocument/2006/relationships/hyperlink" Target="http://dx.doi.org/10.1073/pnas.2106115118"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2-2:45pm</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Avoiding Pot Holes: Navigating the Cautionary Trail of Cannabis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Objectives:</a:t>
            </a:r>
          </a:p>
          <a:p>
            <a:pPr lvl="0"/>
            <a:r>
              <a:rPr lang="en-US" sz="1200" kern="1200" dirty="0">
                <a:solidFill>
                  <a:schemeClr val="tx1"/>
                </a:solidFill>
                <a:effectLst/>
                <a:latin typeface="+mn-lt"/>
                <a:ea typeface="+mn-ea"/>
                <a:cs typeface="+mn-cs"/>
              </a:rPr>
              <a:t>Discuss the risks of cannabis on individuals and the general public</a:t>
            </a:r>
            <a:endParaRPr lang="en-US" dirty="0">
              <a:effectLst/>
            </a:endParaRPr>
          </a:p>
          <a:p>
            <a:pPr lvl="0"/>
            <a:r>
              <a:rPr lang="en-US" sz="1200" kern="1200" dirty="0">
                <a:solidFill>
                  <a:schemeClr val="tx1"/>
                </a:solidFill>
                <a:effectLst/>
                <a:latin typeface="+mn-lt"/>
                <a:ea typeface="+mn-ea"/>
                <a:cs typeface="+mn-cs"/>
              </a:rPr>
              <a:t>Describe the potential impact of cannabis on pregnant mothers and children  </a:t>
            </a:r>
            <a:endParaRPr lang="en-US" dirty="0">
              <a:effectLst/>
            </a:endParaRPr>
          </a:p>
          <a:p>
            <a:pPr lvl="0"/>
            <a:r>
              <a:rPr lang="en-US" sz="1200" kern="1200" dirty="0">
                <a:solidFill>
                  <a:schemeClr val="tx1"/>
                </a:solidFill>
                <a:effectLst/>
                <a:latin typeface="+mn-lt"/>
                <a:ea typeface="+mn-ea"/>
                <a:cs typeface="+mn-cs"/>
              </a:rPr>
              <a:t>Recognize the inherent complications and potential dangers of “medicalizing” a heavily politically-lobbied recreational intoxicant. </a:t>
            </a:r>
            <a:endParaRPr lang="en-US" dirty="0">
              <a:effectLst/>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Description:</a:t>
            </a:r>
          </a:p>
          <a:p>
            <a:r>
              <a:rPr lang="en-US" sz="1200" kern="1200" dirty="0">
                <a:solidFill>
                  <a:schemeClr val="tx1"/>
                </a:solidFill>
                <a:effectLst/>
                <a:latin typeface="+mn-lt"/>
                <a:ea typeface="+mn-ea"/>
                <a:cs typeface="+mn-cs"/>
              </a:rPr>
              <a:t>Over the past two decades, most states have legalized marijuana for medical purposes either through legislative dictate or popular vote. This has occurred in the absence of solid scientific evidence demonstrating either efficacy or safety. The number of people using cannabis has skyrocketed, along with individual and public health harms such as addiction, psychosis, and suicide. Concerning parallels exist between today's industry driven cannabis market and the prescription opioid pain pill industry which fueled our nation's addiction epidemic. This talk will review the current evidence regarding potential harms, equip participants to consider the impact of these harms and to reasonably discuss risks with clients, courts, peers, and policy makers.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Dr. Berry,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would like to invite you to speak at the 2023 WV Perinatal Summit on medical marijuana and its impact on pregnancy. The Summit will be held September 7-8, 2023, at Stonewall Resort. We are still drafting the agenda, so we can accommodate your schedule if one of the days works better for you to present.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Our Summit has over 200 participants, including physicians, nurses, state policymakers, behavioral health care providers, home visitors and community-based providers, as well as others working to improve health outcomes of mothers and babies in the state.  I hope you will be able to join us.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look forward to hearing from you. If you have any questions, please do not hesitate to contact me.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Janine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Janine Breyel</a:t>
            </a:r>
          </a:p>
          <a:p>
            <a:r>
              <a:rPr lang="en-US" sz="1200" kern="1200" dirty="0">
                <a:solidFill>
                  <a:schemeClr val="tx1"/>
                </a:solidFill>
                <a:effectLst/>
                <a:latin typeface="+mn-lt"/>
                <a:ea typeface="+mn-ea"/>
                <a:cs typeface="+mn-cs"/>
              </a:rPr>
              <a:t>Deputy Director</a:t>
            </a:r>
          </a:p>
          <a:p>
            <a:r>
              <a:rPr lang="en-US" sz="1200" kern="1200" dirty="0">
                <a:solidFill>
                  <a:schemeClr val="tx1"/>
                </a:solidFill>
                <a:effectLst/>
                <a:latin typeface="+mn-lt"/>
                <a:ea typeface="+mn-ea"/>
                <a:cs typeface="+mn-cs"/>
              </a:rPr>
              <a:t>West Virginia Perinatal Partnership</a:t>
            </a:r>
          </a:p>
          <a:p>
            <a:r>
              <a:rPr lang="en-US" sz="1200" kern="1200" dirty="0">
                <a:solidFill>
                  <a:schemeClr val="tx1"/>
                </a:solidFill>
                <a:effectLst/>
                <a:latin typeface="+mn-lt"/>
                <a:ea typeface="+mn-ea"/>
                <a:cs typeface="+mn-cs"/>
              </a:rPr>
              <a:t>(304) 216-3437</a:t>
            </a:r>
          </a:p>
          <a:p>
            <a:r>
              <a:rPr lang="en-US" sz="1200" kern="1200" dirty="0">
                <a:solidFill>
                  <a:schemeClr val="tx1"/>
                </a:solidFill>
                <a:effectLst/>
                <a:latin typeface="+mn-lt"/>
                <a:ea typeface="+mn-ea"/>
                <a:cs typeface="+mn-cs"/>
              </a:rPr>
              <a:t>wvperinatal.org</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5692B426-EDBB-45B8-B28C-BF11AC747309}" type="slidenum">
              <a:rPr lang="en-US" smtClean="0"/>
              <a:t>1</a:t>
            </a:fld>
            <a:endParaRPr lang="en-US"/>
          </a:p>
        </p:txBody>
      </p:sp>
    </p:spTree>
    <p:extLst>
      <p:ext uri="{BB962C8B-B14F-4D97-AF65-F5344CB8AC3E}">
        <p14:creationId xmlns:p14="http://schemas.microsoft.com/office/powerpoint/2010/main" val="2561929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12.5 oz </a:t>
            </a:r>
            <a:r>
              <a:rPr lang="en-US" dirty="0" err="1"/>
              <a:t>Yeungling</a:t>
            </a:r>
            <a:r>
              <a:rPr lang="en-US" dirty="0"/>
              <a:t> = 4.5% ABV</a:t>
            </a:r>
          </a:p>
          <a:p>
            <a:r>
              <a:rPr lang="en-US" dirty="0"/>
              <a:t>Wild Turkey – 50.5% ABV</a:t>
            </a:r>
          </a:p>
        </p:txBody>
      </p:sp>
      <p:sp>
        <p:nvSpPr>
          <p:cNvPr id="4" name="Slide Number Placeholder 3"/>
          <p:cNvSpPr>
            <a:spLocks noGrp="1"/>
          </p:cNvSpPr>
          <p:nvPr>
            <p:ph type="sldNum" sz="quarter" idx="5"/>
          </p:nvPr>
        </p:nvSpPr>
        <p:spPr/>
        <p:txBody>
          <a:bodyPr/>
          <a:lstStyle/>
          <a:p>
            <a:fld id="{5DB7F287-9543-45E0-B054-8A5480D17BA0}" type="slidenum">
              <a:rPr lang="en-US" smtClean="0"/>
              <a:t>11</a:t>
            </a:fld>
            <a:endParaRPr lang="en-US"/>
          </a:p>
        </p:txBody>
      </p:sp>
    </p:spTree>
    <p:extLst>
      <p:ext uri="{BB962C8B-B14F-4D97-AF65-F5344CB8AC3E}">
        <p14:creationId xmlns:p14="http://schemas.microsoft.com/office/powerpoint/2010/main" val="1325588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1997 – 2007: avg dose of Opioid Rx increased from ~100 to 700 MMEs per person/per year</a:t>
            </a:r>
          </a:p>
          <a:p>
            <a:endParaRPr lang="en-US" dirty="0"/>
          </a:p>
        </p:txBody>
      </p:sp>
      <p:sp>
        <p:nvSpPr>
          <p:cNvPr id="4" name="Slide Number Placeholder 3"/>
          <p:cNvSpPr>
            <a:spLocks noGrp="1"/>
          </p:cNvSpPr>
          <p:nvPr>
            <p:ph type="sldNum" sz="quarter" idx="5"/>
          </p:nvPr>
        </p:nvSpPr>
        <p:spPr/>
        <p:txBody>
          <a:bodyPr/>
          <a:lstStyle/>
          <a:p>
            <a:fld id="{5DB7F287-9543-45E0-B054-8A5480D17BA0}" type="slidenum">
              <a:rPr lang="en-US" smtClean="0"/>
              <a:t>12</a:t>
            </a:fld>
            <a:endParaRPr lang="en-US"/>
          </a:p>
        </p:txBody>
      </p:sp>
    </p:spTree>
    <p:extLst>
      <p:ext uri="{BB962C8B-B14F-4D97-AF65-F5344CB8AC3E}">
        <p14:creationId xmlns:p14="http://schemas.microsoft.com/office/powerpoint/2010/main" val="3328455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B7F287-9543-45E0-B054-8A5480D17BA0}" type="slidenum">
              <a:rPr lang="en-US" smtClean="0"/>
              <a:t>14</a:t>
            </a:fld>
            <a:endParaRPr lang="en-US"/>
          </a:p>
        </p:txBody>
      </p:sp>
    </p:spTree>
    <p:extLst>
      <p:ext uri="{BB962C8B-B14F-4D97-AF65-F5344CB8AC3E}">
        <p14:creationId xmlns:p14="http://schemas.microsoft.com/office/powerpoint/2010/main" val="1712996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Daily 20 ounce Diet Coke for 35 Grande cappuccinos</a:t>
            </a:r>
          </a:p>
          <a:p>
            <a:endParaRPr lang="en-US" dirty="0"/>
          </a:p>
        </p:txBody>
      </p:sp>
      <p:sp>
        <p:nvSpPr>
          <p:cNvPr id="4" name="Slide Number Placeholder 3"/>
          <p:cNvSpPr>
            <a:spLocks noGrp="1"/>
          </p:cNvSpPr>
          <p:nvPr>
            <p:ph type="sldNum" sz="quarter" idx="5"/>
          </p:nvPr>
        </p:nvSpPr>
        <p:spPr/>
        <p:txBody>
          <a:bodyPr/>
          <a:lstStyle/>
          <a:p>
            <a:fld id="{5DB7F287-9543-45E0-B054-8A5480D17BA0}" type="slidenum">
              <a:rPr lang="en-US" smtClean="0"/>
              <a:t>15</a:t>
            </a:fld>
            <a:endParaRPr lang="en-US"/>
          </a:p>
        </p:txBody>
      </p:sp>
    </p:spTree>
    <p:extLst>
      <p:ext uri="{BB962C8B-B14F-4D97-AF65-F5344CB8AC3E}">
        <p14:creationId xmlns:p14="http://schemas.microsoft.com/office/powerpoint/2010/main" val="1354691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2018: 43.5M</a:t>
            </a:r>
          </a:p>
        </p:txBody>
      </p:sp>
      <p:sp>
        <p:nvSpPr>
          <p:cNvPr id="4" name="Slide Number Placeholder 3"/>
          <p:cNvSpPr>
            <a:spLocks noGrp="1"/>
          </p:cNvSpPr>
          <p:nvPr>
            <p:ph type="sldNum" sz="quarter" idx="5"/>
          </p:nvPr>
        </p:nvSpPr>
        <p:spPr/>
        <p:txBody>
          <a:bodyPr/>
          <a:lstStyle/>
          <a:p>
            <a:pPr marL="0" marR="0" lvl="0" indent="0" algn="r" defTabSz="914186" rtl="0" eaLnBrk="1" fontAlgn="auto" latinLnBrk="0" hangingPunct="1">
              <a:lnSpc>
                <a:spcPct val="100000"/>
              </a:lnSpc>
              <a:spcBef>
                <a:spcPts val="0"/>
              </a:spcBef>
              <a:spcAft>
                <a:spcPts val="0"/>
              </a:spcAft>
              <a:buClrTx/>
              <a:buSzTx/>
              <a:buFontTx/>
              <a:buNone/>
              <a:tabLst/>
              <a:defRPr/>
            </a:pPr>
            <a:fld id="{5DB7F287-9543-45E0-B054-8A5480D17B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186"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7635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August 22, 2022</a:t>
            </a:r>
            <a:endParaRPr lang="en-US" sz="1200" b="0" i="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NIDA</a:t>
            </a:r>
          </a:p>
          <a:p>
            <a:r>
              <a:rPr lang="en-US" sz="1200" b="0" i="0" kern="1200" dirty="0">
                <a:solidFill>
                  <a:schemeClr val="tx1"/>
                </a:solidFill>
                <a:effectLst/>
                <a:latin typeface="+mn-lt"/>
                <a:ea typeface="+mn-ea"/>
                <a:cs typeface="+mn-cs"/>
              </a:rPr>
              <a:t>Marijuana and hallucinogen use in the past year reported by young adults 19 to 30 years old increased significantly in 2021 compared to five and 10 years ago, reaching historic highs in this age group since 1988, according to the Monitoring the Future (MTF) panel study. Rates of past-month nicotine vaping, which have been gradually increasing in young adults for the past four years, also continued their general upward trend in 2021, despite leveling off in 2020. Past-month marijuana vaping, which had significantly decreased in 2020, rebounded to pre-pandemic levels in 2021.</a:t>
            </a:r>
          </a:p>
          <a:p>
            <a:r>
              <a:rPr lang="en-US" sz="1200" b="0" i="0" kern="1200" dirty="0">
                <a:solidFill>
                  <a:schemeClr val="tx1"/>
                </a:solidFill>
                <a:effectLst/>
                <a:latin typeface="+mn-lt"/>
                <a:ea typeface="+mn-ea"/>
                <a:cs typeface="+mn-cs"/>
              </a:rPr>
              <a:t>Alcohol remains the most used substance among adults in the study, though past-year, past-month, and daily drinking have been decreasing over the past decade. Binge drinking (five or more drinks in a row in the past two weeks) rebounded in 2021 from a historic low in 2020, during the early stages of COVID-19 pandemic. On the other hand, high-intensity drinking (having 10 or more drinks in a row in the past two weeks) has been steadily increasing over the past decade and in 2021 reached its highest level ever recorded since first measured in 2005.</a:t>
            </a:r>
          </a:p>
          <a:p>
            <a:r>
              <a:rPr lang="en-US" sz="1200" b="0" i="0" kern="1200" dirty="0">
                <a:solidFill>
                  <a:schemeClr val="tx1"/>
                </a:solidFill>
                <a:effectLst/>
                <a:latin typeface="+mn-lt"/>
                <a:ea typeface="+mn-ea"/>
                <a:cs typeface="+mn-cs"/>
              </a:rPr>
              <a:t>“As the drug landscape shifts over time, this data provides a window into the substances and patterns of use favored by young adults. We need to know more about how young adults are using drugs like marijuana and hallucinogens, and the health effects that result from consuming different potencies and forms of these substances,” said National Institute on Drug Abuse Director Nora Volkow, M.D. “Young adults are in a critical life stage and honing their ability to make informed choices. Understanding how substance use can impact the formative choices in young adulthood is critical to help position the new generations for success.”</a:t>
            </a:r>
          </a:p>
          <a:p>
            <a:r>
              <a:rPr lang="en-US" sz="1200" b="0" i="0" kern="1200" dirty="0">
                <a:solidFill>
                  <a:schemeClr val="tx1"/>
                </a:solidFill>
                <a:effectLst/>
                <a:latin typeface="+mn-lt"/>
                <a:ea typeface="+mn-ea"/>
                <a:cs typeface="+mn-cs"/>
              </a:rPr>
              <a:t>Since 1975, the </a:t>
            </a:r>
            <a:r>
              <a:rPr lang="en-US" sz="1200" b="0" i="0" u="none" strike="noStrike" kern="1200" dirty="0">
                <a:solidFill>
                  <a:schemeClr val="tx1"/>
                </a:solidFill>
                <a:effectLst/>
                <a:latin typeface="+mn-lt"/>
                <a:ea typeface="+mn-ea"/>
                <a:cs typeface="+mn-cs"/>
                <a:hlinkClick r:id="rId3"/>
              </a:rPr>
              <a:t>Monitoring the Future</a:t>
            </a:r>
            <a:r>
              <a:rPr lang="en-US" sz="1200" b="0" i="0" kern="1200" dirty="0">
                <a:solidFill>
                  <a:schemeClr val="tx1"/>
                </a:solidFill>
                <a:effectLst/>
                <a:latin typeface="+mn-lt"/>
                <a:ea typeface="+mn-ea"/>
                <a:cs typeface="+mn-cs"/>
              </a:rPr>
              <a:t> study has annually surveyed substance use behaviors and attitudes among a nationally representative sample of teens. A longitudinal panel study component of MTF conducts follow-up surveys on a subset of these participants to track their drug use through adulthood. Participants self-report their drug use behaviors across three primary time periods – lifetime, past year (12 months), and past month (30 days). The MTF study is conducted by scientists at the University of Michigan’s Institute for Social Research, Ann Arbor, and is funded by NIDA, part of the National Institutes of Health.</a:t>
            </a:r>
          </a:p>
          <a:p>
            <a:r>
              <a:rPr lang="en-US" sz="1200" b="0" i="0" kern="1200" dirty="0">
                <a:solidFill>
                  <a:schemeClr val="tx1"/>
                </a:solidFill>
                <a:effectLst/>
                <a:latin typeface="+mn-lt"/>
                <a:ea typeface="+mn-ea"/>
                <a:cs typeface="+mn-cs"/>
              </a:rPr>
              <a:t>Data for the 2021 survey were collected online from April 2021 through October 2021. Key findings in the young adult group include:</a:t>
            </a:r>
          </a:p>
          <a:p>
            <a:r>
              <a:rPr lang="en-US" sz="1200" b="1" i="0" kern="1200" dirty="0">
                <a:solidFill>
                  <a:schemeClr val="tx1"/>
                </a:solidFill>
                <a:effectLst/>
                <a:latin typeface="+mn-lt"/>
                <a:ea typeface="+mn-ea"/>
                <a:cs typeface="+mn-cs"/>
              </a:rPr>
              <a:t>Marijuana Use: </a:t>
            </a:r>
            <a:r>
              <a:rPr lang="en-US" sz="1200" b="0" i="0" kern="1200" dirty="0">
                <a:solidFill>
                  <a:schemeClr val="tx1"/>
                </a:solidFill>
                <a:effectLst/>
                <a:latin typeface="+mn-lt"/>
                <a:ea typeface="+mn-ea"/>
                <a:cs typeface="+mn-cs"/>
              </a:rPr>
              <a:t>Past-year, past-month, and daily marijuana use (use on 20 or more occasions in the past 30 days) reached the highest levels ever recorded since these trends were first monitored in 1988. The proportion of young adults who reported past-year marijuana use reached 43% in 2021, a significant increase from 34% five years ago (2016) and 29% 10 years ago (2011). Marijuana use in the past month was reported by 29% of young adults in 2021, compared to 21% in 2016 and 17% in 2011. Daily marijuana use also significantly increased during these time periods, reported by 11% of young adults in 2021, compared to 8% in 2016 and 6% in 2011.</a:t>
            </a:r>
          </a:p>
          <a:p>
            <a:r>
              <a:rPr lang="en-US" sz="1200" b="1" i="0" kern="1200" dirty="0">
                <a:solidFill>
                  <a:schemeClr val="tx1"/>
                </a:solidFill>
                <a:effectLst/>
                <a:latin typeface="+mn-lt"/>
                <a:ea typeface="+mn-ea"/>
                <a:cs typeface="+mn-cs"/>
              </a:rPr>
              <a:t>Hallucinogen Use:</a:t>
            </a:r>
            <a:r>
              <a:rPr lang="en-US" sz="1200" b="0" i="0" kern="1200" dirty="0">
                <a:solidFill>
                  <a:schemeClr val="tx1"/>
                </a:solidFill>
                <a:effectLst/>
                <a:latin typeface="+mn-lt"/>
                <a:ea typeface="+mn-ea"/>
                <a:cs typeface="+mn-cs"/>
              </a:rPr>
              <a:t> Past-year hallucinogen use had been relatively stable over the past few decades until 2020, when reports of use started to increase dramatically. In 2021, 8% of young adults reported past-year hallucinogen use, representing an all-time high since the category was first surveyed in 1988. By comparison, in 2016, 5% of young adults reported past-year hallucinogen use, and in 2011, only 3% reported use. Types of hallucinogens reported by participants included LSD, MDMA, mescaline, peyote, “shrooms” or psilocybin, and PCP. The only hallucinogen measured that significantly decreased in use was MDMA (also called ecstasy or Molly), showing statistically significant decreases within one year as well as the past five years – from 5% in both 2016 and 2020 to 3% in 2021.</a:t>
            </a:r>
          </a:p>
          <a:p>
            <a:r>
              <a:rPr lang="en-US" sz="1200" b="1" i="0" kern="1200" dirty="0">
                <a:solidFill>
                  <a:schemeClr val="tx1"/>
                </a:solidFill>
                <a:effectLst/>
                <a:latin typeface="+mn-lt"/>
                <a:ea typeface="+mn-ea"/>
                <a:cs typeface="+mn-cs"/>
              </a:rPr>
              <a:t>Vaping: </a:t>
            </a:r>
            <a:r>
              <a:rPr lang="en-US" sz="1200" b="0" i="0" kern="1200" dirty="0">
                <a:solidFill>
                  <a:schemeClr val="tx1"/>
                </a:solidFill>
                <a:effectLst/>
                <a:latin typeface="+mn-lt"/>
                <a:ea typeface="+mn-ea"/>
                <a:cs typeface="+mn-cs"/>
              </a:rPr>
              <a:t>Nicotine vaping in the past month increased significantly among young adults in 2021 despite leveling off in 2020 during the earlier part of the pandemic. The continued increase in 2021 reflects a general long-term upward trend: in 2021, nicotine vaping prevalence nearly tripled to 16% compared to 6% in 2017, when the behavior was first recorded. </a:t>
            </a:r>
          </a:p>
          <a:p>
            <a:r>
              <a:rPr lang="en-US" sz="1200" b="0" i="0" kern="1200" dirty="0">
                <a:solidFill>
                  <a:schemeClr val="tx1"/>
                </a:solidFill>
                <a:effectLst/>
                <a:latin typeface="+mn-lt"/>
                <a:ea typeface="+mn-ea"/>
                <a:cs typeface="+mn-cs"/>
              </a:rPr>
              <a:t>Prevalence of marijuana vaping in the past month among young adults had significantly dipped in 2020 but returned to near pre-pandemic levels in 2021. Since 2017, when marijuana vaping was included in this study, past-month prevalence has doubled – from 6% in 2017 to 12% in 2021.</a:t>
            </a:r>
          </a:p>
          <a:p>
            <a:r>
              <a:rPr lang="en-US" sz="1200" b="1" i="0" kern="1200" dirty="0">
                <a:solidFill>
                  <a:schemeClr val="tx1"/>
                </a:solidFill>
                <a:effectLst/>
                <a:latin typeface="+mn-lt"/>
                <a:ea typeface="+mn-ea"/>
                <a:cs typeface="+mn-cs"/>
              </a:rPr>
              <a:t>Alcohol Use:</a:t>
            </a:r>
            <a:r>
              <a:rPr lang="en-US" sz="1200" b="0" i="0" kern="1200" dirty="0">
                <a:solidFill>
                  <a:schemeClr val="tx1"/>
                </a:solidFill>
                <a:effectLst/>
                <a:latin typeface="+mn-lt"/>
                <a:ea typeface="+mn-ea"/>
                <a:cs typeface="+mn-cs"/>
              </a:rPr>
              <a:t> Reports of binge drinking by young adults – defined as having five or more drinks in a row in the past two weeks – returned to pre-pandemic levels in 2021 after significantly decreasing in 2020 (32% reported in 2021, versus 28% in 2020 and 32% in 2019). High-intensity drinking, defined as having 10 or more drinks in a row in the past two weeks, was at its highest level since it was first measured in 2005, reported by 13% of young adults in 2021, compared with 11% in 2005. However, past-month and past-year alcohol use, and daily drinking have been on a downward trend in young adults for the past 10 years. For example, in 2021, 66% of young adults reported alcohol use in the past 30 days, a significant decline from 70% recorded in 2016 and 69% in 2011.</a:t>
            </a:r>
          </a:p>
          <a:p>
            <a:r>
              <a:rPr lang="en-US" sz="1200" b="0" i="0" kern="1200" dirty="0">
                <a:solidFill>
                  <a:schemeClr val="tx1"/>
                </a:solidFill>
                <a:effectLst/>
                <a:latin typeface="+mn-lt"/>
                <a:ea typeface="+mn-ea"/>
                <a:cs typeface="+mn-cs"/>
              </a:rPr>
              <a:t>The study also showed significant decreases in past-month cigarette smoking by young adults and non-medical use of opioid medications in the past year (surveyed as “narcotics other than heroin”) compared to 10 years ago. Both substances have been declining steadily in use for the past decade. Additional data from the 2021 MTF panel study include drug use reported by </a:t>
            </a:r>
            <a:r>
              <a:rPr lang="en-US" sz="1200" b="0" i="0" u="none" strike="noStrike" kern="1200" dirty="0">
                <a:solidFill>
                  <a:schemeClr val="tx1"/>
                </a:solidFill>
                <a:effectLst/>
                <a:latin typeface="+mn-lt"/>
                <a:ea typeface="+mn-ea"/>
                <a:cs typeface="+mn-cs"/>
                <a:hlinkClick r:id="rId4"/>
              </a:rPr>
              <a:t>adults 35 to 50 years old</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5"/>
              </a:rPr>
              <a:t>college/non-college young adults</a:t>
            </a:r>
            <a:r>
              <a:rPr lang="en-US" sz="1200" b="0" i="0" kern="1200" dirty="0">
                <a:solidFill>
                  <a:schemeClr val="tx1"/>
                </a:solidFill>
                <a:effectLst/>
                <a:latin typeface="+mn-lt"/>
                <a:ea typeface="+mn-ea"/>
                <a:cs typeface="+mn-cs"/>
              </a:rPr>
              <a:t>, and among </a:t>
            </a:r>
            <a:r>
              <a:rPr lang="en-US" sz="1200" b="0" i="0" u="none" strike="noStrike" kern="1200" dirty="0">
                <a:solidFill>
                  <a:schemeClr val="tx1"/>
                </a:solidFill>
                <a:effectLst/>
                <a:latin typeface="+mn-lt"/>
                <a:ea typeface="+mn-ea"/>
                <a:cs typeface="+mn-cs"/>
                <a:hlinkClick r:id="rId6"/>
              </a:rPr>
              <a:t>various demographic subgroups</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“One of the best ways we can learn more about drug use and its impact on people is to observe which drugs are appearing, in which populations, for how long, and under which contexts,” said Megan Patrick, Ph.D., a research professor at the University of Michigan and principal investigator of the MTF panel study. “Monitoring the Future and similar large-scale surveys on a consistent sample population allow us to assess the effects of ‘natural experiments’ like the pandemic. We can examine how and why drugs are used and highlight critical areas to guide where the research should go next and to inform public health interventions.”</a:t>
            </a:r>
          </a:p>
          <a:p>
            <a:endParaRPr lang="en-US" dirty="0"/>
          </a:p>
        </p:txBody>
      </p:sp>
      <p:sp>
        <p:nvSpPr>
          <p:cNvPr id="4" name="Slide Number Placeholder 3"/>
          <p:cNvSpPr>
            <a:spLocks noGrp="1"/>
          </p:cNvSpPr>
          <p:nvPr>
            <p:ph type="sldNum" sz="quarter" idx="5"/>
          </p:nvPr>
        </p:nvSpPr>
        <p:spPr/>
        <p:txBody>
          <a:bodyPr/>
          <a:lstStyle/>
          <a:p>
            <a:pPr marL="0" marR="0" lvl="0" indent="0" algn="r" defTabSz="914186" rtl="0" eaLnBrk="1" fontAlgn="auto" latinLnBrk="0" hangingPunct="1">
              <a:lnSpc>
                <a:spcPct val="100000"/>
              </a:lnSpc>
              <a:spcBef>
                <a:spcPts val="0"/>
              </a:spcBef>
              <a:spcAft>
                <a:spcPts val="0"/>
              </a:spcAft>
              <a:buClrTx/>
              <a:buSzTx/>
              <a:buFontTx/>
              <a:buNone/>
              <a:tabLst/>
              <a:defRPr/>
            </a:pPr>
            <a:fld id="{5DB7F287-9543-45E0-B054-8A5480D17B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186"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2661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Cannabis use increased among pregnant women in the United States from 2002 to 2014.</a:t>
            </a:r>
            <a:r>
              <a:rPr lang="en-US" sz="1200" b="0" i="0" u="none" strike="noStrike" kern="1200" baseline="30000" dirty="0">
                <a:solidFill>
                  <a:schemeClr val="tx1"/>
                </a:solidFill>
                <a:effectLst/>
                <a:latin typeface="+mn-lt"/>
                <a:ea typeface="+mn-ea"/>
                <a:cs typeface="+mn-cs"/>
                <a:hlinkClick r:id="rId3"/>
              </a:rPr>
              <a:t>1</a:t>
            </a:r>
            <a:r>
              <a:rPr lang="en-US" sz="1200" b="0" i="0" kern="1200" dirty="0">
                <a:solidFill>
                  <a:schemeClr val="tx1"/>
                </a:solidFill>
                <a:effectLst/>
                <a:latin typeface="+mn-lt"/>
                <a:ea typeface="+mn-ea"/>
                <a:cs typeface="+mn-cs"/>
              </a:rPr>
              <a:t> However, changes in cannabis use and frequency by trimester over time and national prevalence of medical cannabis use during pregnancy are unknown. Data from the National Survey on Drug Use and Health (NSDUH) were examined to address these knowledge gaps.</a:t>
            </a:r>
          </a:p>
          <a:p>
            <a:r>
              <a:rPr lang="en-US" sz="1200" b="0" i="0" kern="1200" dirty="0">
                <a:solidFill>
                  <a:schemeClr val="tx1"/>
                </a:solidFill>
                <a:effectLst/>
                <a:latin typeface="+mn-lt"/>
                <a:ea typeface="+mn-ea"/>
                <a:cs typeface="+mn-cs"/>
              </a:rPr>
              <a:t>Methods</a:t>
            </a:r>
          </a:p>
          <a:p>
            <a:r>
              <a:rPr lang="en-US" sz="1200" b="0" i="0" kern="1200" dirty="0">
                <a:solidFill>
                  <a:schemeClr val="tx1"/>
                </a:solidFill>
                <a:effectLst/>
                <a:latin typeface="+mn-lt"/>
                <a:ea typeface="+mn-ea"/>
                <a:cs typeface="+mn-cs"/>
              </a:rPr>
              <a:t>Data were from women aged 12 to 44 years who participated in the 2002-2017 NSDUH, a representative survey of the US civilian, noninstitutionalized population.</a:t>
            </a:r>
            <a:r>
              <a:rPr lang="en-US" sz="1200" b="0" i="0" u="none" strike="noStrike" kern="1200" baseline="30000" dirty="0">
                <a:solidFill>
                  <a:schemeClr val="tx1"/>
                </a:solidFill>
                <a:effectLst/>
                <a:latin typeface="+mn-lt"/>
                <a:ea typeface="+mn-ea"/>
                <a:cs typeface="+mn-cs"/>
                <a:hlinkClick r:id="rId4"/>
              </a:rPr>
              <a:t>2</a:t>
            </a:r>
            <a:r>
              <a:rPr lang="en-US" sz="1200" b="0" i="0" kern="1200" dirty="0">
                <a:solidFill>
                  <a:schemeClr val="tx1"/>
                </a:solidFill>
                <a:effectLst/>
                <a:latin typeface="+mn-lt"/>
                <a:ea typeface="+mn-ea"/>
                <a:cs typeface="+mn-cs"/>
              </a:rPr>
              <a:t> Collection of NSDUH data was approved by the institutional review board at RTI International.</a:t>
            </a:r>
            <a:r>
              <a:rPr lang="en-US" sz="1200" b="0" i="0" u="none" strike="noStrike" kern="1200" baseline="30000" dirty="0">
                <a:solidFill>
                  <a:schemeClr val="tx1"/>
                </a:solidFill>
                <a:effectLst/>
                <a:latin typeface="+mn-lt"/>
                <a:ea typeface="+mn-ea"/>
                <a:cs typeface="+mn-cs"/>
                <a:hlinkClick r:id="rId4"/>
              </a:rPr>
              <a:t>2</a:t>
            </a:r>
            <a:r>
              <a:rPr lang="en-US" sz="1200" b="0" i="0" kern="1200" dirty="0">
                <a:solidFill>
                  <a:schemeClr val="tx1"/>
                </a:solidFill>
                <a:effectLst/>
                <a:latin typeface="+mn-lt"/>
                <a:ea typeface="+mn-ea"/>
                <a:cs typeface="+mn-cs"/>
              </a:rPr>
              <a:t> Data were collected by interviewers during personal visits. Oral informed consent was received from respondents. The annual mean weighted response rate of the 2002-2017 NSDUH was 63.6%. Although methods to assess nonresponse bias vary, NSDUH trends have been comparable with trends from other population surveys.</a:t>
            </a:r>
          </a:p>
          <a:p>
            <a:r>
              <a:rPr lang="en-US" sz="1200" b="0" i="0" kern="1200" dirty="0">
                <a:solidFill>
                  <a:schemeClr val="tx1"/>
                </a:solidFill>
                <a:effectLst/>
                <a:latin typeface="+mn-lt"/>
                <a:ea typeface="+mn-ea"/>
                <a:cs typeface="+mn-cs"/>
              </a:rPr>
              <a:t>The NSDUH collected sociodemographic characteristics, current pregnancy status, past-month cannabis use, past-month number of days of use, and daily/near daily use (≥20 days in the past month). Respondents who answered “yes” to “Are you currently pregnant?” were asked “How many months pregnant are you?”</a:t>
            </a:r>
          </a:p>
          <a:p>
            <a:r>
              <a:rPr lang="en-US" sz="1200" b="0" i="0" kern="1200" dirty="0">
                <a:solidFill>
                  <a:schemeClr val="tx1"/>
                </a:solidFill>
                <a:effectLst/>
                <a:latin typeface="+mn-lt"/>
                <a:ea typeface="+mn-ea"/>
                <a:cs typeface="+mn-cs"/>
              </a:rPr>
              <a:t>Starting in 2013, respondents reporting past-year and past-month cannabis use were asked if </a:t>
            </a:r>
            <a:r>
              <a:rPr lang="en-US" sz="1200" b="0" i="1" kern="1200" dirty="0">
                <a:solidFill>
                  <a:schemeClr val="tx1"/>
                </a:solidFill>
                <a:effectLst/>
                <a:latin typeface="+mn-lt"/>
                <a:ea typeface="+mn-ea"/>
                <a:cs typeface="+mn-cs"/>
              </a:rPr>
              <a:t>any</a:t>
            </a:r>
            <a:r>
              <a:rPr lang="en-US" sz="1200" b="0" i="0" kern="1200" dirty="0">
                <a:solidFill>
                  <a:schemeClr val="tx1"/>
                </a:solidFill>
                <a:effectLst/>
                <a:latin typeface="+mn-lt"/>
                <a:ea typeface="+mn-ea"/>
                <a:cs typeface="+mn-cs"/>
              </a:rPr>
              <a:t> cannabis use was recommended by health care professionals. If answering “no,” respondents were classified as having past-month “nonmedical-only cannabis use.” If answering “yes,” they were asked if </a:t>
            </a:r>
            <a:r>
              <a:rPr lang="en-US" sz="1200" b="0" i="1" kern="1200" dirty="0">
                <a:solidFill>
                  <a:schemeClr val="tx1"/>
                </a:solidFill>
                <a:effectLst/>
                <a:latin typeface="+mn-lt"/>
                <a:ea typeface="+mn-ea"/>
                <a:cs typeface="+mn-cs"/>
              </a:rPr>
              <a:t>all</a:t>
            </a:r>
            <a:r>
              <a:rPr lang="en-US" sz="1200" b="0" i="0" kern="1200" dirty="0">
                <a:solidFill>
                  <a:schemeClr val="tx1"/>
                </a:solidFill>
                <a:effectLst/>
                <a:latin typeface="+mn-lt"/>
                <a:ea typeface="+mn-ea"/>
                <a:cs typeface="+mn-cs"/>
              </a:rPr>
              <a:t> cannabis use was recommended, and if answering “yes” to that question, they were classified as having past-month “medical-only cannabis use.”</a:t>
            </a:r>
          </a:p>
          <a:p>
            <a:r>
              <a:rPr lang="en-US" sz="1200" b="0" i="0" kern="1200" dirty="0">
                <a:solidFill>
                  <a:schemeClr val="tx1"/>
                </a:solidFill>
                <a:effectLst/>
                <a:latin typeface="+mn-lt"/>
                <a:ea typeface="+mn-ea"/>
                <a:cs typeface="+mn-cs"/>
              </a:rPr>
              <a:t>Using logistic and linear regressions, we examined changes in adjusted (controlling for age, race/ethnicity, and family income) past-month cannabis use and use frequency and prevalence of past-month medical-only and nonmedical-only cannabis use by pregnancy status. Statistical significance was set at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 &lt; .05 by 2-sided </a:t>
            </a:r>
            <a:r>
              <a:rPr lang="en-US" sz="1200" b="0" i="1" kern="1200" dirty="0">
                <a:solidFill>
                  <a:schemeClr val="tx1"/>
                </a:solidFill>
                <a:effectLst/>
                <a:latin typeface="+mn-lt"/>
                <a:ea typeface="+mn-ea"/>
                <a:cs typeface="+mn-cs"/>
              </a:rPr>
              <a:t>t</a:t>
            </a:r>
            <a:r>
              <a:rPr lang="en-US" sz="1200" b="0" i="0" kern="1200" dirty="0">
                <a:solidFill>
                  <a:schemeClr val="tx1"/>
                </a:solidFill>
                <a:effectLst/>
                <a:latin typeface="+mn-lt"/>
                <a:ea typeface="+mn-ea"/>
                <a:cs typeface="+mn-cs"/>
              </a:rPr>
              <a:t> test. Analyses used SUDAAN software, release 11.0.1 (RTI International), to account for the NSDUH’s complex design and sampling weights.</a:t>
            </a:r>
          </a:p>
          <a:p>
            <a:r>
              <a:rPr lang="en-US" sz="1200" b="0" i="0" kern="1200" dirty="0">
                <a:solidFill>
                  <a:schemeClr val="tx1"/>
                </a:solidFill>
                <a:effectLst/>
                <a:latin typeface="+mn-lt"/>
                <a:ea typeface="+mn-ea"/>
                <a:cs typeface="+mn-cs"/>
              </a:rPr>
              <a:t>Results</a:t>
            </a:r>
          </a:p>
          <a:p>
            <a:r>
              <a:rPr lang="en-US" sz="1200" b="0" i="0" kern="1200" dirty="0">
                <a:solidFill>
                  <a:schemeClr val="tx1"/>
                </a:solidFill>
                <a:effectLst/>
                <a:latin typeface="+mn-lt"/>
                <a:ea typeface="+mn-ea"/>
                <a:cs typeface="+mn-cs"/>
              </a:rPr>
              <a:t>Based on 467 100 respondents overall between 2002 and 2017, prevalence of past-month cannabis use, daily/near daily cannabis use, and number of days of cannabis use all increased among pregnant (and nonpregnant) women aged 12 to 44 years from 2002 to 2017 and was higher for the first trimester than for the second and third trimesters. Between 2002-2003 and 2016-2017, adjusted prevalence of past-month cannabis use (</a:t>
            </a:r>
            <a:r>
              <a:rPr lang="en-US" sz="1200" b="0" i="0" u="sng" kern="1200" dirty="0">
                <a:solidFill>
                  <a:schemeClr val="tx1"/>
                </a:solidFill>
                <a:effectLst/>
                <a:latin typeface="+mn-lt"/>
                <a:ea typeface="+mn-ea"/>
                <a:cs typeface="+mn-cs"/>
                <a:hlinkClick r:id="rId5"/>
              </a:rPr>
              <a:t>Figure</a:t>
            </a:r>
            <a:r>
              <a:rPr lang="en-US" sz="1200" b="0" i="0" kern="1200" dirty="0">
                <a:solidFill>
                  <a:schemeClr val="tx1"/>
                </a:solidFill>
                <a:effectLst/>
                <a:latin typeface="+mn-lt"/>
                <a:ea typeface="+mn-ea"/>
                <a:cs typeface="+mn-cs"/>
              </a:rPr>
              <a:t>, A) increased from 3.4% to 7.0% among pregnant women overall (difference, 3.6%; 95% CI, 1.92%-5.29%) and from 5.7% to 12.1% during the first trimester (difference, 6.4%; 95% CI, 2.56%-10.29%). Adjusted prevalence of past-month daily/near daily cannabis use (</a:t>
            </a:r>
            <a:r>
              <a:rPr lang="en-US" sz="1200" b="0" i="0" u="sng" kern="1200" dirty="0">
                <a:solidFill>
                  <a:schemeClr val="tx1"/>
                </a:solidFill>
                <a:effectLst/>
                <a:latin typeface="+mn-lt"/>
                <a:ea typeface="+mn-ea"/>
                <a:cs typeface="+mn-cs"/>
                <a:hlinkClick r:id="rId5"/>
              </a:rPr>
              <a:t>Figure</a:t>
            </a:r>
            <a:r>
              <a:rPr lang="en-US" sz="1200" b="0" i="0" kern="1200" dirty="0">
                <a:solidFill>
                  <a:schemeClr val="tx1"/>
                </a:solidFill>
                <a:effectLst/>
                <a:latin typeface="+mn-lt"/>
                <a:ea typeface="+mn-ea"/>
                <a:cs typeface="+mn-cs"/>
              </a:rPr>
              <a:t>, B) increased from 0.9% to 3.4% among pregnant women overall (difference, 2.5%; 95% CI, 1.40%-3.59%), from 1.8% to 5.3% during the first trimester (difference, 3.5%; 95% CI, 1.08%-5.98%), from 0.6% to 2.5% during the second trimester (difference, 1.9%; 95% CI, 0.42%-3.44%), and from 0.5% to 2.5% during the third trimester (difference, 2.0%; 95% CI, 0.25%-3.66%). Adjusted past-month mean number of days of cannabis use (</a:t>
            </a:r>
            <a:r>
              <a:rPr lang="en-US" sz="1200" b="0" i="0" u="sng" kern="1200" dirty="0">
                <a:solidFill>
                  <a:schemeClr val="tx1"/>
                </a:solidFill>
                <a:effectLst/>
                <a:latin typeface="+mn-lt"/>
                <a:ea typeface="+mn-ea"/>
                <a:cs typeface="+mn-cs"/>
                <a:hlinkClick r:id="rId5"/>
              </a:rPr>
              <a:t>Figure</a:t>
            </a:r>
            <a:r>
              <a:rPr lang="en-US" sz="1200" b="0" i="0" kern="1200" dirty="0">
                <a:solidFill>
                  <a:schemeClr val="tx1"/>
                </a:solidFill>
                <a:effectLst/>
                <a:latin typeface="+mn-lt"/>
                <a:ea typeface="+mn-ea"/>
                <a:cs typeface="+mn-cs"/>
              </a:rPr>
              <a:t>, C) increased from 0.4 to 1.1 days among pregnant women overall (difference, 0.7; 95% CI, 0.38-0.99), from 0.8 to 2.0 days during the first trimester (difference, 1.2; 95% CI, 0.46-1.92), from 0.2 to 0.7 days during the second trimester (difference, 0.5; 95% CI, 0.08-0.81), and from 0.3 to 0.7 days during the third trimester (difference, 0.4; 95% CI, −0.06 to 0.92).</a:t>
            </a:r>
          </a:p>
          <a:p>
            <a:r>
              <a:rPr lang="en-US" sz="1200" b="0" i="0" kern="1200" dirty="0">
                <a:solidFill>
                  <a:schemeClr val="tx1"/>
                </a:solidFill>
                <a:effectLst/>
                <a:latin typeface="+mn-lt"/>
                <a:ea typeface="+mn-ea"/>
                <a:cs typeface="+mn-cs"/>
              </a:rPr>
              <a:t>Among pregnant women between 2013 and 2017, past-month cannabis use was 0.5% for medical-only purposes (</a:t>
            </a:r>
            <a:r>
              <a:rPr lang="en-US" sz="1200" b="0" i="0" u="sng" kern="1200" dirty="0">
                <a:solidFill>
                  <a:schemeClr val="tx1"/>
                </a:solidFill>
                <a:effectLst/>
                <a:latin typeface="+mn-lt"/>
                <a:ea typeface="+mn-ea"/>
                <a:cs typeface="+mn-cs"/>
                <a:hlinkClick r:id="rId6"/>
              </a:rPr>
              <a:t>Table</a:t>
            </a:r>
            <a:r>
              <a:rPr lang="en-US" sz="1200" b="0" i="0" kern="1200" dirty="0">
                <a:solidFill>
                  <a:schemeClr val="tx1"/>
                </a:solidFill>
                <a:effectLst/>
                <a:latin typeface="+mn-lt"/>
                <a:ea typeface="+mn-ea"/>
                <a:cs typeface="+mn-cs"/>
              </a:rPr>
              <a:t>). Medical-only cannabis use did not differ by pregnancy status, but nonmedical-only cannabis use was higher among nonpregnant women (8.7%) than pregnant women (4.0%) (difference, 4.7%; 95% CI, 4.01%-5.38%).</a:t>
            </a:r>
          </a:p>
          <a:p>
            <a:r>
              <a:rPr lang="en-US" sz="1200" b="0" i="0" kern="1200" dirty="0">
                <a:solidFill>
                  <a:schemeClr val="tx1"/>
                </a:solidFill>
                <a:effectLst/>
                <a:latin typeface="+mn-lt"/>
                <a:ea typeface="+mn-ea"/>
                <a:cs typeface="+mn-cs"/>
              </a:rPr>
              <a:t>Discussion</a:t>
            </a:r>
          </a:p>
          <a:p>
            <a:r>
              <a:rPr lang="en-US" sz="1200" b="0" i="0" kern="1200" dirty="0">
                <a:solidFill>
                  <a:schemeClr val="tx1"/>
                </a:solidFill>
                <a:effectLst/>
                <a:latin typeface="+mn-lt"/>
                <a:ea typeface="+mn-ea"/>
                <a:cs typeface="+mn-cs"/>
              </a:rPr>
              <a:t>Prevalence and frequency of past-month cannabis use among pregnant women increased between 2002 and 2017 and were higher for the first trimester than later trimesters. Past-month clinician-recommended cannabis use was low among pregnant women, and nonmedical use was lower than among nonpregnant women. Although many states have approved cannabis for nausea/vomiting (including in pregnancy),</a:t>
            </a:r>
            <a:r>
              <a:rPr lang="en-US" sz="1200" b="0" i="0" u="none" strike="noStrike" kern="1200" baseline="30000" dirty="0">
                <a:solidFill>
                  <a:schemeClr val="tx1"/>
                </a:solidFill>
                <a:effectLst/>
                <a:latin typeface="+mn-lt"/>
                <a:ea typeface="+mn-ea"/>
                <a:cs typeface="+mn-cs"/>
                <a:hlinkClick r:id="rId7"/>
              </a:rPr>
              <a:t>3</a:t>
            </a:r>
            <a:r>
              <a:rPr lang="en-US" sz="1200" b="0" i="0" kern="1200" dirty="0">
                <a:solidFill>
                  <a:schemeClr val="tx1"/>
                </a:solidFill>
                <a:effectLst/>
                <a:latin typeface="+mn-lt"/>
                <a:ea typeface="+mn-ea"/>
                <a:cs typeface="+mn-cs"/>
              </a:rPr>
              <a:t> the results suggest that clinicians might not recommend it during pregnancy, perhaps reflecting the American College of Obstetricians and Gynecologists recommendation that pregnant women discontinue cannabis consumption.</a:t>
            </a:r>
            <a:r>
              <a:rPr lang="en-US" sz="1200" b="0" i="0" u="none" strike="noStrike" kern="1200" baseline="30000" dirty="0">
                <a:solidFill>
                  <a:schemeClr val="tx1"/>
                </a:solidFill>
                <a:effectLst/>
                <a:latin typeface="+mn-lt"/>
                <a:ea typeface="+mn-ea"/>
                <a:cs typeface="+mn-cs"/>
                <a:hlinkClick r:id="rId8"/>
              </a:rPr>
              <a:t>4</a:t>
            </a:r>
            <a:r>
              <a:rPr lang="en-US" sz="1200" b="0" i="0" kern="1200" dirty="0">
                <a:solidFill>
                  <a:schemeClr val="tx1"/>
                </a:solidFill>
                <a:effectLst/>
                <a:latin typeface="+mn-lt"/>
                <a:ea typeface="+mn-ea"/>
                <a:cs typeface="+mn-cs"/>
              </a:rPr>
              <a:t> Study limitations include likely underestimated cannabis use during pregnancy (</a:t>
            </a:r>
            <a:r>
              <a:rPr lang="en-US" sz="1200" b="0" i="0" kern="1200" dirty="0" err="1">
                <a:solidFill>
                  <a:schemeClr val="tx1"/>
                </a:solidFill>
                <a:effectLst/>
                <a:latin typeface="+mn-lt"/>
                <a:ea typeface="+mn-ea"/>
                <a:cs typeface="+mn-cs"/>
              </a:rPr>
              <a:t>eg</a:t>
            </a:r>
            <a:r>
              <a:rPr lang="en-US" sz="1200" b="0" i="0" kern="1200" dirty="0">
                <a:solidFill>
                  <a:schemeClr val="tx1"/>
                </a:solidFill>
                <a:effectLst/>
                <a:latin typeface="+mn-lt"/>
                <a:ea typeface="+mn-ea"/>
                <a:cs typeface="+mn-cs"/>
              </a:rPr>
              <a:t>, while unaware of being pregnant).</a:t>
            </a:r>
            <a:r>
              <a:rPr lang="en-US" sz="1200" b="0" i="0" u="none" strike="noStrike" kern="1200" baseline="30000" dirty="0">
                <a:solidFill>
                  <a:schemeClr val="tx1"/>
                </a:solidFill>
                <a:effectLst/>
                <a:latin typeface="+mn-lt"/>
                <a:ea typeface="+mn-ea"/>
                <a:cs typeface="+mn-cs"/>
                <a:hlinkClick r:id="rId9"/>
              </a:rPr>
              <a:t>5</a:t>
            </a:r>
            <a:r>
              <a:rPr lang="en-US" sz="1200" b="0" i="0" kern="1200" dirty="0">
                <a:solidFill>
                  <a:schemeClr val="tx1"/>
                </a:solidFill>
                <a:effectLst/>
                <a:latin typeface="+mn-lt"/>
                <a:ea typeface="+mn-ea"/>
                <a:cs typeface="+mn-cs"/>
              </a:rPr>
              <a:t> Also, the NSDUH is subject to recall bias.</a:t>
            </a:r>
          </a:p>
          <a:p>
            <a:r>
              <a:rPr lang="en-US" sz="1200" b="0" i="0" kern="1200" dirty="0">
                <a:solidFill>
                  <a:schemeClr val="tx1"/>
                </a:solidFill>
                <a:effectLst/>
                <a:latin typeface="+mn-lt"/>
                <a:ea typeface="+mn-ea"/>
                <a:cs typeface="+mn-cs"/>
              </a:rPr>
              <a:t>Cannabis effects on fetal growth (</a:t>
            </a:r>
            <a:r>
              <a:rPr lang="en-US" sz="1200" b="0" i="0" kern="1200" dirty="0" err="1">
                <a:solidFill>
                  <a:schemeClr val="tx1"/>
                </a:solidFill>
                <a:effectLst/>
                <a:latin typeface="+mn-lt"/>
                <a:ea typeface="+mn-ea"/>
                <a:cs typeface="+mn-cs"/>
              </a:rPr>
              <a:t>eg</a:t>
            </a:r>
            <a:r>
              <a:rPr lang="en-US" sz="1200" b="0" i="0" kern="1200" dirty="0">
                <a:solidFill>
                  <a:schemeClr val="tx1"/>
                </a:solidFill>
                <a:effectLst/>
                <a:latin typeface="+mn-lt"/>
                <a:ea typeface="+mn-ea"/>
                <a:cs typeface="+mn-cs"/>
              </a:rPr>
              <a:t>, low birth weight and length) may be more pronounced in women who consume marijuana frequently, especially in the first and second trimesters.</a:t>
            </a:r>
            <a:r>
              <a:rPr lang="en-US" sz="1200" b="0" i="0" u="none" strike="noStrike" kern="1200" baseline="30000" dirty="0">
                <a:solidFill>
                  <a:schemeClr val="tx1"/>
                </a:solidFill>
                <a:effectLst/>
                <a:latin typeface="+mn-lt"/>
                <a:ea typeface="+mn-ea"/>
                <a:cs typeface="+mn-cs"/>
                <a:hlinkClick r:id="rId8"/>
              </a:rPr>
              <a:t>4</a:t>
            </a:r>
            <a:r>
              <a:rPr lang="en-US" sz="1200" b="0" i="0" kern="1200" dirty="0">
                <a:solidFill>
                  <a:schemeClr val="tx1"/>
                </a:solidFill>
                <a:effectLst/>
                <a:latin typeface="+mn-lt"/>
                <a:ea typeface="+mn-ea"/>
                <a:cs typeface="+mn-cs"/>
              </a:rPr>
              <a:t> This study highlights the importance of screening and interventions for cannabis use among all pregnant women.</a:t>
            </a:r>
          </a:p>
          <a:p>
            <a:endParaRPr lang="en-US" dirty="0"/>
          </a:p>
        </p:txBody>
      </p:sp>
      <p:sp>
        <p:nvSpPr>
          <p:cNvPr id="4" name="Slide Number Placeholder 3"/>
          <p:cNvSpPr>
            <a:spLocks noGrp="1"/>
          </p:cNvSpPr>
          <p:nvPr>
            <p:ph type="sldNum" sz="quarter" idx="5"/>
          </p:nvPr>
        </p:nvSpPr>
        <p:spPr/>
        <p:txBody>
          <a:bodyPr/>
          <a:lstStyle/>
          <a:p>
            <a:fld id="{5692B426-EDBB-45B8-B28C-BF11AC747309}" type="slidenum">
              <a:rPr lang="en-US" smtClean="0"/>
              <a:t>19</a:t>
            </a:fld>
            <a:endParaRPr lang="en-US"/>
          </a:p>
        </p:txBody>
      </p:sp>
    </p:spTree>
    <p:extLst>
      <p:ext uri="{BB962C8B-B14F-4D97-AF65-F5344CB8AC3E}">
        <p14:creationId xmlns:p14="http://schemas.microsoft.com/office/powerpoint/2010/main" val="4063250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MJ dwarfs opioid and stimulant USD combined!</a:t>
            </a:r>
          </a:p>
          <a:p>
            <a:r>
              <a:rPr lang="en-US" dirty="0"/>
              <a:t>CUD 2020 = 14.2M</a:t>
            </a:r>
          </a:p>
        </p:txBody>
      </p:sp>
      <p:sp>
        <p:nvSpPr>
          <p:cNvPr id="4" name="Slide Number Placeholder 3"/>
          <p:cNvSpPr>
            <a:spLocks noGrp="1"/>
          </p:cNvSpPr>
          <p:nvPr>
            <p:ph type="sldNum" sz="quarter" idx="5"/>
          </p:nvPr>
        </p:nvSpPr>
        <p:spPr/>
        <p:txBody>
          <a:bodyPr/>
          <a:lstStyle/>
          <a:p>
            <a:pPr marL="0" marR="0" lvl="0" indent="0" algn="r" defTabSz="914186" rtl="0" eaLnBrk="1" fontAlgn="auto" latinLnBrk="0" hangingPunct="1">
              <a:lnSpc>
                <a:spcPct val="100000"/>
              </a:lnSpc>
              <a:spcBef>
                <a:spcPts val="0"/>
              </a:spcBef>
              <a:spcAft>
                <a:spcPts val="0"/>
              </a:spcAft>
              <a:buClrTx/>
              <a:buSzTx/>
              <a:buFontTx/>
              <a:buNone/>
              <a:tabLst/>
              <a:defRPr/>
            </a:pPr>
            <a:fld id="{5DB7F287-9543-45E0-B054-8A5480D17B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186"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6880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Background and Aims</a:t>
            </a:r>
          </a:p>
          <a:p>
            <a:r>
              <a:rPr lang="en-US" sz="1200" b="0" i="0" kern="1200" dirty="0">
                <a:solidFill>
                  <a:schemeClr val="tx1"/>
                </a:solidFill>
                <a:effectLst/>
                <a:latin typeface="+mn-lt"/>
                <a:ea typeface="+mn-ea"/>
                <a:cs typeface="+mn-cs"/>
              </a:rPr>
              <a:t>We aim to quantify the prevalence and risk of having a cannabis use disorder (CUD), cannabis abuse (CA) or cannabis dependence (CD) among people in the general population who have used cannabis.</a:t>
            </a:r>
          </a:p>
          <a:p>
            <a:r>
              <a:rPr lang="en-US" sz="1200" b="0" i="0" kern="1200" dirty="0">
                <a:solidFill>
                  <a:schemeClr val="tx1"/>
                </a:solidFill>
                <a:effectLst/>
                <a:latin typeface="+mn-lt"/>
                <a:ea typeface="+mn-ea"/>
                <a:cs typeface="+mn-cs"/>
              </a:rPr>
              <a:t>Method</a:t>
            </a:r>
          </a:p>
          <a:p>
            <a:r>
              <a:rPr lang="en-US" sz="1200" b="0" i="0" kern="1200" dirty="0">
                <a:solidFill>
                  <a:schemeClr val="tx1"/>
                </a:solidFill>
                <a:effectLst/>
                <a:latin typeface="+mn-lt"/>
                <a:ea typeface="+mn-ea"/>
                <a:cs typeface="+mn-cs"/>
              </a:rPr>
              <a:t>We conducted a systematic review of epidemiological cross-sectional and longitudinal studies on the prevalence and risks of CUDs among cannabis users. We identified studies published between 2009 and 2019 through PubMed, the Global Burden Disease (GBD) Database, and supplementary searches up to 2020. The outcomes of interest were CUDs based on DSM or ICD criteria. Estimates were synthesized using random-effects </a:t>
            </a:r>
            <a:r>
              <a:rPr lang="en-US" sz="1200" b="0" i="1" kern="1200" dirty="0">
                <a:solidFill>
                  <a:schemeClr val="tx1"/>
                </a:solidFill>
                <a:effectLst/>
                <a:latin typeface="+mn-lt"/>
                <a:ea typeface="+mn-ea"/>
                <a:cs typeface="+mn-cs"/>
              </a:rPr>
              <a:t>meta</a:t>
            </a:r>
            <a:r>
              <a:rPr lang="en-US" sz="1200" b="0" i="0" kern="1200" dirty="0">
                <a:solidFill>
                  <a:schemeClr val="tx1"/>
                </a:solidFill>
                <a:effectLst/>
                <a:latin typeface="+mn-lt"/>
                <a:ea typeface="+mn-ea"/>
                <a:cs typeface="+mn-cs"/>
              </a:rPr>
              <a:t>-analyses, followed by </a:t>
            </a:r>
            <a:r>
              <a:rPr lang="en-US" sz="1200" b="0" i="1" kern="1200" dirty="0">
                <a:solidFill>
                  <a:schemeClr val="tx1"/>
                </a:solidFill>
                <a:effectLst/>
                <a:latin typeface="+mn-lt"/>
                <a:ea typeface="+mn-ea"/>
                <a:cs typeface="+mn-cs"/>
              </a:rPr>
              <a:t>meta</a:t>
            </a:r>
            <a:r>
              <a:rPr lang="en-US" sz="1200" b="0" i="0" kern="1200" dirty="0">
                <a:solidFill>
                  <a:schemeClr val="tx1"/>
                </a:solidFill>
                <a:effectLst/>
                <a:latin typeface="+mn-lt"/>
                <a:ea typeface="+mn-ea"/>
                <a:cs typeface="+mn-cs"/>
              </a:rPr>
              <a:t>-regression of study characteristics on effect sizes.</a:t>
            </a:r>
          </a:p>
          <a:p>
            <a:r>
              <a:rPr lang="en-US" sz="1200" b="0" i="0" kern="1200" dirty="0">
                <a:solidFill>
                  <a:schemeClr val="tx1"/>
                </a:solidFill>
                <a:effectLst/>
                <a:latin typeface="+mn-lt"/>
                <a:ea typeface="+mn-ea"/>
                <a:cs typeface="+mn-cs"/>
              </a:rPr>
              <a:t>Results</a:t>
            </a:r>
          </a:p>
          <a:p>
            <a:r>
              <a:rPr lang="en-US" sz="1200" b="0" i="0" kern="1200" dirty="0">
                <a:solidFill>
                  <a:schemeClr val="tx1"/>
                </a:solidFill>
                <a:effectLst/>
                <a:latin typeface="+mn-lt"/>
                <a:ea typeface="+mn-ea"/>
                <a:cs typeface="+mn-cs"/>
              </a:rPr>
              <a:t>From 1383 records identified, 21 studies were included. Meta-analyses showed that among people who used cannabis, 22% (18–26%) have CUD, 13% (8–18%) have CA, and 13% (10–15%) have CD. Estimates from cohort studies, showed that the risk of developing CD increased to 33% (22–44%) among young people who engaged in regular (weekly or daily) use of cannabis. There was a lack of data from cohort studies to estimate the risk of CUD or CA among regular cannabis users.</a:t>
            </a:r>
          </a:p>
          <a:p>
            <a:r>
              <a:rPr lang="en-US" sz="1200" b="0" i="0" kern="1200" dirty="0">
                <a:solidFill>
                  <a:schemeClr val="tx1"/>
                </a:solidFill>
                <a:effectLst/>
                <a:latin typeface="+mn-lt"/>
                <a:ea typeface="+mn-ea"/>
                <a:cs typeface="+mn-cs"/>
              </a:rPr>
              <a:t>Conclusions</a:t>
            </a:r>
          </a:p>
          <a:p>
            <a:r>
              <a:rPr lang="en-US" sz="1200" b="0" i="0" kern="1200" dirty="0">
                <a:solidFill>
                  <a:schemeClr val="tx1"/>
                </a:solidFill>
                <a:effectLst/>
                <a:latin typeface="+mn-lt"/>
                <a:ea typeface="+mn-ea"/>
                <a:cs typeface="+mn-cs"/>
              </a:rPr>
              <a:t>Cannabis users need to be informed about the risks of developing CUDs and the higher risks among those who initiate early and use frequently during adolescence. Future studies are needed to examine how changes in cannabis policies may affect the risks of CUDs in the population.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186" rtl="0" eaLnBrk="1" fontAlgn="auto" latinLnBrk="0" hangingPunct="1">
              <a:lnSpc>
                <a:spcPct val="100000"/>
              </a:lnSpc>
              <a:spcBef>
                <a:spcPts val="0"/>
              </a:spcBef>
              <a:spcAft>
                <a:spcPts val="0"/>
              </a:spcAft>
              <a:buClrTx/>
              <a:buSzTx/>
              <a:buFontTx/>
              <a:buNone/>
              <a:tabLst/>
              <a:defRPr/>
            </a:pPr>
            <a:fld id="{5DB7F287-9543-45E0-B054-8A5480D17B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186"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9484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Jonathan Haidt, Social Psychologist, Gen Z is most vulnerable demographic</a:t>
            </a:r>
          </a:p>
        </p:txBody>
      </p:sp>
      <p:sp>
        <p:nvSpPr>
          <p:cNvPr id="4" name="Slide Number Placeholder 3"/>
          <p:cNvSpPr>
            <a:spLocks noGrp="1"/>
          </p:cNvSpPr>
          <p:nvPr>
            <p:ph type="sldNum" sz="quarter" idx="5"/>
          </p:nvPr>
        </p:nvSpPr>
        <p:spPr/>
        <p:txBody>
          <a:bodyPr/>
          <a:lstStyle/>
          <a:p>
            <a:pPr marL="0" marR="0" lvl="0" indent="0" algn="r" defTabSz="914186" rtl="0" eaLnBrk="1" fontAlgn="auto" latinLnBrk="0" hangingPunct="1">
              <a:lnSpc>
                <a:spcPct val="100000"/>
              </a:lnSpc>
              <a:spcBef>
                <a:spcPts val="0"/>
              </a:spcBef>
              <a:spcAft>
                <a:spcPts val="0"/>
              </a:spcAft>
              <a:buClrTx/>
              <a:buSzTx/>
              <a:buFontTx/>
              <a:buNone/>
              <a:tabLst/>
              <a:defRPr/>
            </a:pPr>
            <a:fld id="{5DB7F287-9543-45E0-B054-8A5480D17B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186"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6335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During the past 2 decades, while the use of alcohol and nicotine products in pregnancy has decreased, the potency of cannabis and prevalence of prenatal cannabis use have increased substantially, in part due to changing legalization patterns leading to greater availability and perceived safety.</a:t>
            </a:r>
            <a:r>
              <a:rPr lang="en-US" sz="1200" b="0" i="0" u="none" strike="noStrike" kern="1200" baseline="30000" dirty="0">
                <a:solidFill>
                  <a:schemeClr val="tx1"/>
                </a:solidFill>
                <a:effectLst/>
                <a:latin typeface="+mn-lt"/>
                <a:ea typeface="+mn-ea"/>
                <a:cs typeface="+mn-cs"/>
                <a:hlinkClick r:id="rId3"/>
              </a:rPr>
              <a:t>1</a:t>
            </a:r>
            <a:r>
              <a:rPr lang="en-US" sz="1200" b="0" i="0" kern="1200" dirty="0">
                <a:solidFill>
                  <a:schemeClr val="tx1"/>
                </a:solidFill>
                <a:effectLst/>
                <a:latin typeface="+mn-lt"/>
                <a:ea typeface="+mn-ea"/>
                <a:cs typeface="+mn-cs"/>
              </a:rPr>
              <a:t> Currently, 38 states and Washington, DC, have legalized medical cannabis and 23 states and Washington, DC, have legalized recreational cannabis.</a:t>
            </a:r>
          </a:p>
          <a:p>
            <a:r>
              <a:rPr lang="en-US" sz="1200" b="0" i="0" kern="1200" dirty="0">
                <a:solidFill>
                  <a:schemeClr val="tx1"/>
                </a:solidFill>
                <a:effectLst/>
                <a:latin typeface="+mn-lt"/>
                <a:ea typeface="+mn-ea"/>
                <a:cs typeface="+mn-cs"/>
              </a:rPr>
              <a:t>Cannabis is now the most commonly used federally illegal drug in pregnancy, with an incidence of 7% among pregnant individuals in 2017, an increase from 3.4% in 2002.</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resources are available for individuals interested in stopping their cannabis use?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Cannabis use in Oncology care, misconceptions and best practice for treating anxiety/depression and pain </a:t>
            </a:r>
          </a:p>
          <a:p>
            <a:r>
              <a:rPr lang="en-US" sz="1200" kern="1200" dirty="0">
                <a:solidFill>
                  <a:schemeClr val="tx1"/>
                </a:solidFill>
                <a:effectLst/>
                <a:latin typeface="+mn-lt"/>
                <a:ea typeface="+mn-ea"/>
                <a:cs typeface="+mn-cs"/>
              </a:rPr>
              <a:t>I am particularly interested in this subject and how it pertains to juveniles in the juvenile justice system. </a:t>
            </a:r>
          </a:p>
          <a:p>
            <a:r>
              <a:rPr lang="en-US" sz="1200" kern="1200" dirty="0">
                <a:solidFill>
                  <a:schemeClr val="tx1"/>
                </a:solidFill>
                <a:effectLst/>
                <a:latin typeface="+mn-lt"/>
                <a:ea typeface="+mn-ea"/>
                <a:cs typeface="+mn-cs"/>
              </a:rPr>
              <a:t>Impact of cannabis on health and wellbeing of pregnancy </a:t>
            </a:r>
          </a:p>
          <a:p>
            <a:r>
              <a:rPr lang="en-US" sz="1200" kern="1200" dirty="0">
                <a:solidFill>
                  <a:schemeClr val="tx1"/>
                </a:solidFill>
                <a:effectLst/>
                <a:latin typeface="+mn-lt"/>
                <a:ea typeface="+mn-ea"/>
                <a:cs typeface="+mn-cs"/>
              </a:rPr>
              <a:t>Effects of second hand on developing baby brains and exposure during pregnancy.</a:t>
            </a:r>
          </a:p>
          <a:p>
            <a:r>
              <a:rPr lang="en-US" sz="1200" kern="1200" dirty="0">
                <a:solidFill>
                  <a:schemeClr val="tx1"/>
                </a:solidFill>
                <a:effectLst/>
                <a:latin typeface="+mn-lt"/>
                <a:ea typeface="+mn-ea"/>
                <a:cs typeface="+mn-cs"/>
              </a:rPr>
              <a:t>CBD/THC use in breast feeding and impact on babies/children</a:t>
            </a:r>
          </a:p>
          <a:p>
            <a:r>
              <a:rPr lang="en-US" sz="1200" kern="1200" dirty="0">
                <a:solidFill>
                  <a:schemeClr val="tx1"/>
                </a:solidFill>
                <a:effectLst/>
                <a:latin typeface="+mn-lt"/>
                <a:ea typeface="+mn-ea"/>
                <a:cs typeface="+mn-cs"/>
              </a:rPr>
              <a:t>The effect of cannabis use during pregnancy</a:t>
            </a:r>
          </a:p>
          <a:p>
            <a:endParaRPr lang="en-US" dirty="0"/>
          </a:p>
        </p:txBody>
      </p:sp>
      <p:sp>
        <p:nvSpPr>
          <p:cNvPr id="4" name="Slide Number Placeholder 3"/>
          <p:cNvSpPr>
            <a:spLocks noGrp="1"/>
          </p:cNvSpPr>
          <p:nvPr>
            <p:ph type="sldNum" sz="quarter" idx="5"/>
          </p:nvPr>
        </p:nvSpPr>
        <p:spPr/>
        <p:txBody>
          <a:bodyPr/>
          <a:lstStyle/>
          <a:p>
            <a:fld id="{5DB7F287-9543-45E0-B054-8A5480D17BA0}" type="slidenum">
              <a:rPr lang="en-US" smtClean="0"/>
              <a:t>2</a:t>
            </a:fld>
            <a:endParaRPr lang="en-US"/>
          </a:p>
        </p:txBody>
      </p:sp>
    </p:spTree>
    <p:extLst>
      <p:ext uri="{BB962C8B-B14F-4D97-AF65-F5344CB8AC3E}">
        <p14:creationId xmlns:p14="http://schemas.microsoft.com/office/powerpoint/2010/main" val="2955635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Medical dispensaries more likely to recommend (83%) than retail (60%) </a:t>
            </a:r>
            <a:br>
              <a:rPr lang="en-US" sz="1200" b="1" i="0" u="none" strike="noStrike" kern="1200" baseline="0" dirty="0">
                <a:solidFill>
                  <a:schemeClr val="tx1"/>
                </a:solidFill>
                <a:latin typeface="+mn-lt"/>
                <a:ea typeface="+mn-ea"/>
                <a:cs typeface="+mn-cs"/>
              </a:rPr>
            </a:br>
            <a:r>
              <a:rPr lang="en-US" sz="1200" b="1" i="0" u="none" strike="noStrike" kern="1200" baseline="0" dirty="0">
                <a:solidFill>
                  <a:schemeClr val="tx1"/>
                </a:solidFill>
                <a:latin typeface="+mn-lt"/>
                <a:ea typeface="+mn-ea"/>
                <a:cs typeface="+mn-cs"/>
              </a:rPr>
              <a:t>Increase adiposity and impaired glucose metabolism in offspring.</a:t>
            </a:r>
          </a:p>
          <a:p>
            <a:r>
              <a:rPr lang="en-US" sz="1200" b="1" i="0" u="none" strike="noStrike" kern="1200" baseline="0" dirty="0">
                <a:solidFill>
                  <a:schemeClr val="tx1"/>
                </a:solidFill>
                <a:latin typeface="+mn-lt"/>
                <a:ea typeface="+mn-ea"/>
                <a:cs typeface="+mn-cs"/>
              </a:rPr>
              <a:t>ABCD is the largest long-term study of brain development and child health in the US.</a:t>
            </a:r>
          </a:p>
          <a:p>
            <a:r>
              <a:rPr lang="en-US" sz="1200" b="1" i="0" u="none" strike="noStrike" kern="1200" baseline="0" dirty="0">
                <a:solidFill>
                  <a:schemeClr val="tx1"/>
                </a:solidFill>
                <a:latin typeface="+mn-lt"/>
                <a:ea typeface="+mn-ea"/>
                <a:cs typeface="+mn-cs"/>
              </a:rPr>
              <a:t>Symptoms of psychopathology in children (</a:t>
            </a:r>
            <a:r>
              <a:rPr lang="en-US" sz="1200" b="1" i="0" u="none" strike="noStrike" kern="1200" baseline="0" dirty="0" err="1">
                <a:solidFill>
                  <a:schemeClr val="tx1"/>
                </a:solidFill>
                <a:latin typeface="+mn-lt"/>
                <a:ea typeface="+mn-ea"/>
                <a:cs typeface="+mn-cs"/>
              </a:rPr>
              <a:t>ie</a:t>
            </a:r>
            <a:r>
              <a:rPr lang="en-US" sz="1200" b="1" i="0" u="none" strike="noStrike" kern="1200" baseline="0" dirty="0">
                <a:solidFill>
                  <a:schemeClr val="tx1"/>
                </a:solidFill>
                <a:latin typeface="+mn-lt"/>
                <a:ea typeface="+mn-ea"/>
                <a:cs typeface="+mn-cs"/>
              </a:rPr>
              <a:t>, psychotic-like experiences [PLEs] and internalizing, externalizing, attention, thought, and social problems)</a:t>
            </a:r>
          </a:p>
          <a:p>
            <a:r>
              <a:rPr lang="en-US" sz="1200" b="0" i="0" kern="1200" dirty="0">
                <a:solidFill>
                  <a:schemeClr val="tx1"/>
                </a:solidFill>
                <a:effectLst/>
                <a:latin typeface="+mn-lt"/>
                <a:ea typeface="+mn-ea"/>
                <a:cs typeface="+mn-cs"/>
              </a:rPr>
              <a:t>Paul SE. Associations Between Prenatal Cannabis Exposure and Childhood Outcomes: Results From the ABCD Study. JAMA Psychiatry. 2021 Jan 1;78(1):64-76. </a:t>
            </a:r>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10.1001/jamapsychiatry.2020.2902. PMID: 32965490; PMCID: PMC7512132.</a:t>
            </a:r>
            <a:endParaRPr lang="en-US" sz="1200" b="1"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IMPORTANCE In light of increasing cannabis use among pregnant women, the US Surgeon</a:t>
            </a:r>
          </a:p>
          <a:p>
            <a:r>
              <a:rPr lang="en-US" sz="1200" b="0" i="0" u="none" strike="noStrike" kern="1200" baseline="0" dirty="0">
                <a:solidFill>
                  <a:schemeClr val="tx1"/>
                </a:solidFill>
                <a:latin typeface="+mn-lt"/>
                <a:ea typeface="+mn-ea"/>
                <a:cs typeface="+mn-cs"/>
              </a:rPr>
              <a:t>General recently issued an advisory against the use of marijuana during pregnancy.</a:t>
            </a:r>
          </a:p>
          <a:p>
            <a:r>
              <a:rPr lang="en-US" sz="1200" b="0" i="0" u="none" strike="noStrike" kern="1200" baseline="0" dirty="0">
                <a:solidFill>
                  <a:schemeClr val="tx1"/>
                </a:solidFill>
                <a:latin typeface="+mn-lt"/>
                <a:ea typeface="+mn-ea"/>
                <a:cs typeface="+mn-cs"/>
              </a:rPr>
              <a:t>OBJECTIVE To evaluate whether cannabis use during pregnancy is associated with adverse</a:t>
            </a:r>
          </a:p>
          <a:p>
            <a:r>
              <a:rPr lang="en-US" sz="1200" b="0" i="0" u="none" strike="noStrike" kern="1200" baseline="0" dirty="0">
                <a:solidFill>
                  <a:schemeClr val="tx1"/>
                </a:solidFill>
                <a:latin typeface="+mn-lt"/>
                <a:ea typeface="+mn-ea"/>
                <a:cs typeface="+mn-cs"/>
              </a:rPr>
              <a:t>outcomes among offspring.</a:t>
            </a:r>
          </a:p>
          <a:p>
            <a:r>
              <a:rPr lang="en-US" sz="1200" b="0" i="0" u="none" strike="noStrike" kern="1200" baseline="0" dirty="0">
                <a:solidFill>
                  <a:schemeClr val="tx1"/>
                </a:solidFill>
                <a:latin typeface="+mn-lt"/>
                <a:ea typeface="+mn-ea"/>
                <a:cs typeface="+mn-cs"/>
              </a:rPr>
              <a:t>DESIGN, SETTING, AND PARTICIPANTS In this cross-sectional study, </a:t>
            </a:r>
            <a:r>
              <a:rPr lang="en-US" sz="1200" b="0" i="0" u="none" strike="noStrike" kern="1200" baseline="0" dirty="0" err="1">
                <a:solidFill>
                  <a:schemeClr val="tx1"/>
                </a:solidFill>
                <a:latin typeface="+mn-lt"/>
                <a:ea typeface="+mn-ea"/>
                <a:cs typeface="+mn-cs"/>
              </a:rPr>
              <a:t>datawere</a:t>
            </a:r>
            <a:r>
              <a:rPr lang="en-US" sz="1200" b="0" i="0" u="none" strike="noStrike" kern="1200" baseline="0" dirty="0">
                <a:solidFill>
                  <a:schemeClr val="tx1"/>
                </a:solidFill>
                <a:latin typeface="+mn-lt"/>
                <a:ea typeface="+mn-ea"/>
                <a:cs typeface="+mn-cs"/>
              </a:rPr>
              <a:t> obtained from</a:t>
            </a:r>
          </a:p>
          <a:p>
            <a:r>
              <a:rPr lang="en-US" sz="1200" b="0" i="0" u="none" strike="noStrike" kern="1200" baseline="0" dirty="0">
                <a:solidFill>
                  <a:schemeClr val="tx1"/>
                </a:solidFill>
                <a:latin typeface="+mn-lt"/>
                <a:ea typeface="+mn-ea"/>
                <a:cs typeface="+mn-cs"/>
              </a:rPr>
              <a:t>the baseline session of the ongoing longitudinal Adolescent Brain and Cognitive Development</a:t>
            </a:r>
          </a:p>
          <a:p>
            <a:r>
              <a:rPr lang="en-US" sz="1200" b="0" i="0" u="none" strike="noStrike" kern="1200" baseline="0" dirty="0">
                <a:solidFill>
                  <a:schemeClr val="tx1"/>
                </a:solidFill>
                <a:latin typeface="+mn-lt"/>
                <a:ea typeface="+mn-ea"/>
                <a:cs typeface="+mn-cs"/>
              </a:rPr>
              <a:t>Study, which recruited </a:t>
            </a:r>
            <a:r>
              <a:rPr lang="en-US" sz="1200" b="1" i="0" u="none" strike="noStrike" kern="1200" baseline="0" dirty="0">
                <a:solidFill>
                  <a:schemeClr val="tx1"/>
                </a:solidFill>
                <a:latin typeface="+mn-lt"/>
                <a:ea typeface="+mn-ea"/>
                <a:cs typeface="+mn-cs"/>
              </a:rPr>
              <a:t>11 875 children aged 9 to 11 years, as well as a parent or caregiver, from</a:t>
            </a:r>
          </a:p>
          <a:p>
            <a:r>
              <a:rPr lang="en-US" sz="1200" b="1" i="0" u="none" strike="noStrike" kern="1200" baseline="0" dirty="0">
                <a:solidFill>
                  <a:schemeClr val="tx1"/>
                </a:solidFill>
                <a:latin typeface="+mn-lt"/>
                <a:ea typeface="+mn-ea"/>
                <a:cs typeface="+mn-cs"/>
              </a:rPr>
              <a:t>22 sites across the United States between June 1, 2016, and October 15, 2018.</a:t>
            </a:r>
          </a:p>
          <a:p>
            <a:r>
              <a:rPr lang="en-US" sz="1200" b="0" i="0" u="none" strike="noStrike" kern="1200" baseline="0" dirty="0">
                <a:solidFill>
                  <a:schemeClr val="tx1"/>
                </a:solidFill>
                <a:latin typeface="+mn-lt"/>
                <a:ea typeface="+mn-ea"/>
                <a:cs typeface="+mn-cs"/>
              </a:rPr>
              <a:t>EXPOSURE Prenatal cannabis exposure prior to and after maternal knowledge of pregnancy.</a:t>
            </a:r>
          </a:p>
          <a:p>
            <a:r>
              <a:rPr lang="en-US" sz="1200" b="0" i="0" u="none" strike="noStrike" kern="1200" baseline="0" dirty="0">
                <a:solidFill>
                  <a:schemeClr val="tx1"/>
                </a:solidFill>
                <a:latin typeface="+mn-lt"/>
                <a:ea typeface="+mn-ea"/>
                <a:cs typeface="+mn-cs"/>
              </a:rPr>
              <a:t>MAIN OUTCOMES AND MEASURES Symptoms of psychopathology in children (</a:t>
            </a:r>
            <a:r>
              <a:rPr lang="en-US" sz="1200" b="0" i="0" u="none" strike="noStrike" kern="1200" baseline="0" dirty="0" err="1">
                <a:solidFill>
                  <a:schemeClr val="tx1"/>
                </a:solidFill>
                <a:latin typeface="+mn-lt"/>
                <a:ea typeface="+mn-ea"/>
                <a:cs typeface="+mn-cs"/>
              </a:rPr>
              <a:t>ie</a:t>
            </a:r>
            <a:r>
              <a:rPr lang="en-US" sz="1200" b="0" i="0" u="none" strike="noStrike" kern="1200" baseline="0" dirty="0">
                <a:solidFill>
                  <a:schemeClr val="tx1"/>
                </a:solidFill>
                <a:latin typeface="+mn-lt"/>
                <a:ea typeface="+mn-ea"/>
                <a:cs typeface="+mn-cs"/>
              </a:rPr>
              <a:t>, psychotic-like</a:t>
            </a:r>
          </a:p>
          <a:p>
            <a:r>
              <a:rPr lang="en-US" sz="1200" b="0" i="0" u="none" strike="noStrike" kern="1200" baseline="0" dirty="0">
                <a:solidFill>
                  <a:schemeClr val="tx1"/>
                </a:solidFill>
                <a:latin typeface="+mn-lt"/>
                <a:ea typeface="+mn-ea"/>
                <a:cs typeface="+mn-cs"/>
              </a:rPr>
              <a:t>experiences [PLEs] and internalizing, externalizing, attention, thought, and social problems),</a:t>
            </a:r>
          </a:p>
          <a:p>
            <a:r>
              <a:rPr lang="en-US" sz="1200" b="0" i="0" u="none" strike="noStrike" kern="1200" baseline="0" dirty="0">
                <a:solidFill>
                  <a:schemeClr val="tx1"/>
                </a:solidFill>
                <a:latin typeface="+mn-lt"/>
                <a:ea typeface="+mn-ea"/>
                <a:cs typeface="+mn-cs"/>
              </a:rPr>
              <a:t>cognition, sleep, birth weight, gestational age at birth, body mass index, and brain structure</a:t>
            </a:r>
          </a:p>
          <a:p>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ie</a:t>
            </a:r>
            <a:r>
              <a:rPr lang="en-US" sz="1200" b="0" i="0" u="none" strike="noStrike" kern="1200" baseline="0" dirty="0">
                <a:solidFill>
                  <a:schemeClr val="tx1"/>
                </a:solidFill>
                <a:latin typeface="+mn-lt"/>
                <a:ea typeface="+mn-ea"/>
                <a:cs typeface="+mn-cs"/>
              </a:rPr>
              <a:t>, total intracranial volume, white matter volume, and gray matter volume). Covariates</a:t>
            </a:r>
          </a:p>
          <a:p>
            <a:r>
              <a:rPr lang="en-US" sz="1200" b="0" i="0" u="none" strike="noStrike" kern="1200" baseline="0" dirty="0">
                <a:solidFill>
                  <a:schemeClr val="tx1"/>
                </a:solidFill>
                <a:latin typeface="+mn-lt"/>
                <a:ea typeface="+mn-ea"/>
                <a:cs typeface="+mn-cs"/>
              </a:rPr>
              <a:t>included familial (</a:t>
            </a:r>
            <a:r>
              <a:rPr lang="en-US" sz="1200" b="0" i="0" u="none" strike="noStrike" kern="1200" baseline="0" dirty="0" err="1">
                <a:solidFill>
                  <a:schemeClr val="tx1"/>
                </a:solidFill>
                <a:latin typeface="+mn-lt"/>
                <a:ea typeface="+mn-ea"/>
                <a:cs typeface="+mn-cs"/>
              </a:rPr>
              <a:t>eg</a:t>
            </a:r>
            <a:r>
              <a:rPr lang="en-US" sz="1200" b="0" i="0" u="none" strike="noStrike" kern="1200" baseline="0" dirty="0">
                <a:solidFill>
                  <a:schemeClr val="tx1"/>
                </a:solidFill>
                <a:latin typeface="+mn-lt"/>
                <a:ea typeface="+mn-ea"/>
                <a:cs typeface="+mn-cs"/>
              </a:rPr>
              <a:t>, income and familial psychopathology), pregnancy (</a:t>
            </a:r>
            <a:r>
              <a:rPr lang="en-US" sz="1200" b="0" i="0" u="none" strike="noStrike" kern="1200" baseline="0" dirty="0" err="1">
                <a:solidFill>
                  <a:schemeClr val="tx1"/>
                </a:solidFill>
                <a:latin typeface="+mn-lt"/>
                <a:ea typeface="+mn-ea"/>
                <a:cs typeface="+mn-cs"/>
              </a:rPr>
              <a:t>eg</a:t>
            </a:r>
            <a:r>
              <a:rPr lang="en-US" sz="1200" b="0" i="0" u="none" strike="noStrike" kern="1200" baseline="0" dirty="0">
                <a:solidFill>
                  <a:schemeClr val="tx1"/>
                </a:solidFill>
                <a:latin typeface="+mn-lt"/>
                <a:ea typeface="+mn-ea"/>
                <a:cs typeface="+mn-cs"/>
              </a:rPr>
              <a:t>, prenatal</a:t>
            </a:r>
          </a:p>
          <a:p>
            <a:r>
              <a:rPr lang="en-US" sz="1200" b="0" i="0" u="none" strike="noStrike" kern="1200" baseline="0" dirty="0">
                <a:solidFill>
                  <a:schemeClr val="tx1"/>
                </a:solidFill>
                <a:latin typeface="+mn-lt"/>
                <a:ea typeface="+mn-ea"/>
                <a:cs typeface="+mn-cs"/>
              </a:rPr>
              <a:t>exposure to alcohol and tobacco), and child (</a:t>
            </a:r>
            <a:r>
              <a:rPr lang="en-US" sz="1200" b="0" i="0" u="none" strike="noStrike" kern="1200" baseline="0" dirty="0" err="1">
                <a:solidFill>
                  <a:schemeClr val="tx1"/>
                </a:solidFill>
                <a:latin typeface="+mn-lt"/>
                <a:ea typeface="+mn-ea"/>
                <a:cs typeface="+mn-cs"/>
              </a:rPr>
              <a:t>eg</a:t>
            </a:r>
            <a:r>
              <a:rPr lang="en-US" sz="1200" b="0" i="0" u="none" strike="noStrike" kern="1200" baseline="0" dirty="0">
                <a:solidFill>
                  <a:schemeClr val="tx1"/>
                </a:solidFill>
                <a:latin typeface="+mn-lt"/>
                <a:ea typeface="+mn-ea"/>
                <a:cs typeface="+mn-cs"/>
              </a:rPr>
              <a:t>, substance use) variables.</a:t>
            </a:r>
          </a:p>
          <a:p>
            <a:r>
              <a:rPr lang="en-US" sz="1200" b="0" i="0" u="none" strike="noStrike" kern="1200" baseline="0" dirty="0">
                <a:solidFill>
                  <a:schemeClr val="tx1"/>
                </a:solidFill>
                <a:latin typeface="+mn-lt"/>
                <a:ea typeface="+mn-ea"/>
                <a:cs typeface="+mn-cs"/>
              </a:rPr>
              <a:t>RESULTS Among 11 489 children (5997 boys [52.2%]; mean [SD] age, 9.9 [0.6] years) with</a:t>
            </a:r>
          </a:p>
          <a:p>
            <a:r>
              <a:rPr lang="en-US" sz="1200" b="0" i="0" u="none" strike="noStrike" kern="1200" baseline="0" dirty="0" err="1">
                <a:solidFill>
                  <a:schemeClr val="tx1"/>
                </a:solidFill>
                <a:latin typeface="+mn-lt"/>
                <a:ea typeface="+mn-ea"/>
                <a:cs typeface="+mn-cs"/>
              </a:rPr>
              <a:t>nonmissing</a:t>
            </a:r>
            <a:r>
              <a:rPr lang="en-US" sz="1200" b="0" i="0" u="none" strike="noStrike" kern="1200" baseline="0" dirty="0">
                <a:solidFill>
                  <a:schemeClr val="tx1"/>
                </a:solidFill>
                <a:latin typeface="+mn-lt"/>
                <a:ea typeface="+mn-ea"/>
                <a:cs typeface="+mn-cs"/>
              </a:rPr>
              <a:t> prenatal cannabis exposure data, 655 (5.7%) were exposed to cannabis</a:t>
            </a:r>
          </a:p>
          <a:p>
            <a:r>
              <a:rPr lang="en-US" sz="1200" b="0" i="0" u="none" strike="noStrike" kern="1200" baseline="0" dirty="0">
                <a:solidFill>
                  <a:schemeClr val="tx1"/>
                </a:solidFill>
                <a:latin typeface="+mn-lt"/>
                <a:ea typeface="+mn-ea"/>
                <a:cs typeface="+mn-cs"/>
              </a:rPr>
              <a:t>prenatally. Relative to no exposure, cannabis exposure only before (413 [3.6%]) and after</a:t>
            </a:r>
          </a:p>
          <a:p>
            <a:r>
              <a:rPr lang="en-US" sz="1200" b="0" i="0" u="none" strike="noStrike" kern="1200" baseline="0" dirty="0">
                <a:solidFill>
                  <a:schemeClr val="tx1"/>
                </a:solidFill>
                <a:latin typeface="+mn-lt"/>
                <a:ea typeface="+mn-ea"/>
                <a:cs typeface="+mn-cs"/>
              </a:rPr>
              <a:t>(242 [2.1%]) maternal knowledge of pregnancy were associated with greater offspring</a:t>
            </a:r>
          </a:p>
          <a:p>
            <a:r>
              <a:rPr lang="en-US" sz="1200" b="0" i="0" u="none" strike="noStrike" kern="1200" baseline="0" dirty="0">
                <a:solidFill>
                  <a:schemeClr val="tx1"/>
                </a:solidFill>
                <a:latin typeface="+mn-lt"/>
                <a:ea typeface="+mn-ea"/>
                <a:cs typeface="+mn-cs"/>
              </a:rPr>
              <a:t>psychopathology characteristics (</a:t>
            </a:r>
            <a:r>
              <a:rPr lang="en-US" sz="1200" b="0" i="0" u="none" strike="noStrike" kern="1200" baseline="0" dirty="0" err="1">
                <a:solidFill>
                  <a:schemeClr val="tx1"/>
                </a:solidFill>
                <a:latin typeface="+mn-lt"/>
                <a:ea typeface="+mn-ea"/>
                <a:cs typeface="+mn-cs"/>
              </a:rPr>
              <a:t>ie</a:t>
            </a:r>
            <a:r>
              <a:rPr lang="en-US" sz="1200" b="0" i="0" u="none" strike="noStrike" kern="1200" baseline="0" dirty="0">
                <a:solidFill>
                  <a:schemeClr val="tx1"/>
                </a:solidFill>
                <a:latin typeface="+mn-lt"/>
                <a:ea typeface="+mn-ea"/>
                <a:cs typeface="+mn-cs"/>
              </a:rPr>
              <a:t>, PLEs and internalizing, externalizing, attention, thought</a:t>
            </a:r>
          </a:p>
          <a:p>
            <a:r>
              <a:rPr lang="en-US" sz="1200" b="0" i="0" u="none" strike="noStrike" kern="1200" baseline="0" dirty="0">
                <a:solidFill>
                  <a:schemeClr val="tx1"/>
                </a:solidFill>
                <a:latin typeface="+mn-lt"/>
                <a:ea typeface="+mn-ea"/>
                <a:cs typeface="+mn-cs"/>
              </a:rPr>
              <a:t>and, social problems), sleep problems, and body mass index, as well as lower cognition and</a:t>
            </a:r>
          </a:p>
          <a:p>
            <a:r>
              <a:rPr lang="en-US" sz="1200" b="0" i="0" u="none" strike="noStrike" kern="1200" baseline="0" dirty="0">
                <a:solidFill>
                  <a:schemeClr val="tx1"/>
                </a:solidFill>
                <a:latin typeface="+mn-lt"/>
                <a:ea typeface="+mn-ea"/>
                <a:cs typeface="+mn-cs"/>
              </a:rPr>
              <a:t>gray matter volume (all |β| &gt; 0.02; all false discovery rate [FDR]–corrected </a:t>
            </a:r>
            <a:r>
              <a:rPr lang="en-US" sz="1200" b="0" i="1" u="none" strike="noStrike" kern="1200" baseline="0" dirty="0">
                <a:solidFill>
                  <a:schemeClr val="tx1"/>
                </a:solidFill>
                <a:latin typeface="+mn-lt"/>
                <a:ea typeface="+mn-ea"/>
                <a:cs typeface="+mn-cs"/>
              </a:rPr>
              <a:t>P </a:t>
            </a:r>
            <a:r>
              <a:rPr lang="en-US" sz="1200" b="0" i="0" u="none" strike="noStrike" kern="1200" baseline="0" dirty="0">
                <a:solidFill>
                  <a:schemeClr val="tx1"/>
                </a:solidFill>
                <a:latin typeface="+mn-lt"/>
                <a:ea typeface="+mn-ea"/>
                <a:cs typeface="+mn-cs"/>
              </a:rPr>
              <a:t>&lt; .03). Only</a:t>
            </a:r>
          </a:p>
          <a:p>
            <a:r>
              <a:rPr lang="en-US" sz="1200" b="0" i="0" u="none" strike="noStrike" kern="1200" baseline="0" dirty="0">
                <a:solidFill>
                  <a:schemeClr val="tx1"/>
                </a:solidFill>
                <a:latin typeface="+mn-lt"/>
                <a:ea typeface="+mn-ea"/>
                <a:cs typeface="+mn-cs"/>
              </a:rPr>
              <a:t>exposure after knowledge of pregnancy was associated with lower birth weight as well as</a:t>
            </a:r>
          </a:p>
          <a:p>
            <a:r>
              <a:rPr lang="en-US" sz="1200" b="0" i="0" u="none" strike="noStrike" kern="1200" baseline="0" dirty="0">
                <a:solidFill>
                  <a:schemeClr val="tx1"/>
                </a:solidFill>
                <a:latin typeface="+mn-lt"/>
                <a:ea typeface="+mn-ea"/>
                <a:cs typeface="+mn-cs"/>
              </a:rPr>
              <a:t>total intracranial volume and white matter volumes relative to no exposure and exposure</a:t>
            </a:r>
          </a:p>
          <a:p>
            <a:r>
              <a:rPr lang="en-US" sz="1200" b="0" i="0" u="none" strike="noStrike" kern="1200" baseline="0" dirty="0">
                <a:solidFill>
                  <a:schemeClr val="tx1"/>
                </a:solidFill>
                <a:latin typeface="+mn-lt"/>
                <a:ea typeface="+mn-ea"/>
                <a:cs typeface="+mn-cs"/>
              </a:rPr>
              <a:t>only before knowledge (all |β| &gt; 0.02; all FDR-corrected </a:t>
            </a:r>
            <a:r>
              <a:rPr lang="en-US" sz="1200" b="0" i="1" u="none" strike="noStrike" kern="1200" baseline="0" dirty="0">
                <a:solidFill>
                  <a:schemeClr val="tx1"/>
                </a:solidFill>
                <a:latin typeface="+mn-lt"/>
                <a:ea typeface="+mn-ea"/>
                <a:cs typeface="+mn-cs"/>
              </a:rPr>
              <a:t>P </a:t>
            </a:r>
            <a:r>
              <a:rPr lang="en-US" sz="1200" b="0" i="0" u="none" strike="noStrike" kern="1200" baseline="0" dirty="0">
                <a:solidFill>
                  <a:schemeClr val="tx1"/>
                </a:solidFill>
                <a:latin typeface="+mn-lt"/>
                <a:ea typeface="+mn-ea"/>
                <a:cs typeface="+mn-cs"/>
              </a:rPr>
              <a:t>&lt; .04). When including potentially</a:t>
            </a:r>
          </a:p>
          <a:p>
            <a:r>
              <a:rPr lang="en-US" sz="1200" b="0" i="0" u="none" strike="noStrike" kern="1200" baseline="0" dirty="0">
                <a:solidFill>
                  <a:schemeClr val="tx1"/>
                </a:solidFill>
                <a:latin typeface="+mn-lt"/>
                <a:ea typeface="+mn-ea"/>
                <a:cs typeface="+mn-cs"/>
              </a:rPr>
              <a:t>confounding covariates, exposure after maternal knowledge of pregnancy remained</a:t>
            </a:r>
          </a:p>
          <a:p>
            <a:r>
              <a:rPr lang="en-US" sz="1200" b="0" i="0" u="none" strike="noStrike" kern="1200" baseline="0" dirty="0">
                <a:solidFill>
                  <a:schemeClr val="tx1"/>
                </a:solidFill>
                <a:latin typeface="+mn-lt"/>
                <a:ea typeface="+mn-ea"/>
                <a:cs typeface="+mn-cs"/>
              </a:rPr>
              <a:t>associated with greater PLEs and externalizing, attention, thought, and social problems</a:t>
            </a:r>
          </a:p>
          <a:p>
            <a:r>
              <a:rPr lang="en-US" sz="1200" b="0" i="0" u="none" strike="noStrike" kern="1200" baseline="0" dirty="0">
                <a:solidFill>
                  <a:schemeClr val="tx1"/>
                </a:solidFill>
                <a:latin typeface="+mn-lt"/>
                <a:ea typeface="+mn-ea"/>
                <a:cs typeface="+mn-cs"/>
              </a:rPr>
              <a:t>(all β &gt; 0.02; FDR-corrected </a:t>
            </a:r>
            <a:r>
              <a:rPr lang="en-US" sz="1200" b="0" i="1" u="none" strike="noStrike" kern="1200" baseline="0" dirty="0">
                <a:solidFill>
                  <a:schemeClr val="tx1"/>
                </a:solidFill>
                <a:latin typeface="+mn-lt"/>
                <a:ea typeface="+mn-ea"/>
                <a:cs typeface="+mn-cs"/>
              </a:rPr>
              <a:t>P </a:t>
            </a:r>
            <a:r>
              <a:rPr lang="en-US" sz="1200" b="0" i="0" u="none" strike="noStrike" kern="1200" baseline="0" dirty="0">
                <a:solidFill>
                  <a:schemeClr val="tx1"/>
                </a:solidFill>
                <a:latin typeface="+mn-lt"/>
                <a:ea typeface="+mn-ea"/>
                <a:cs typeface="+mn-cs"/>
              </a:rPr>
              <a:t>&lt; .02). Exposure only prior to maternal knowledge of</a:t>
            </a:r>
          </a:p>
          <a:p>
            <a:r>
              <a:rPr lang="en-US" sz="1200" b="0" i="0" u="none" strike="noStrike" kern="1200" baseline="0" dirty="0">
                <a:solidFill>
                  <a:schemeClr val="tx1"/>
                </a:solidFill>
                <a:latin typeface="+mn-lt"/>
                <a:ea typeface="+mn-ea"/>
                <a:cs typeface="+mn-cs"/>
              </a:rPr>
              <a:t>pregnancy did not differ from no exposure on any outcomes when considering potentially</a:t>
            </a:r>
          </a:p>
          <a:p>
            <a:r>
              <a:rPr lang="en-US" sz="1200" b="0" i="0" u="none" strike="noStrike" kern="1200" baseline="0" dirty="0">
                <a:solidFill>
                  <a:schemeClr val="tx1"/>
                </a:solidFill>
                <a:latin typeface="+mn-lt"/>
                <a:ea typeface="+mn-ea"/>
                <a:cs typeface="+mn-cs"/>
              </a:rPr>
              <a:t>confounding variables (all |β| &lt; 0.02; FDR-corrected </a:t>
            </a:r>
            <a:r>
              <a:rPr lang="en-US" sz="1200" b="0" i="1" u="none" strike="noStrike" kern="1200" baseline="0" dirty="0">
                <a:solidFill>
                  <a:schemeClr val="tx1"/>
                </a:solidFill>
                <a:latin typeface="+mn-lt"/>
                <a:ea typeface="+mn-ea"/>
                <a:cs typeface="+mn-cs"/>
              </a:rPr>
              <a:t>P </a:t>
            </a:r>
            <a:r>
              <a:rPr lang="en-US" sz="1200" b="0" i="0" u="none" strike="noStrike" kern="1200" baseline="0" dirty="0">
                <a:solidFill>
                  <a:schemeClr val="tx1"/>
                </a:solidFill>
                <a:latin typeface="+mn-lt"/>
                <a:ea typeface="+mn-ea"/>
                <a:cs typeface="+mn-cs"/>
              </a:rPr>
              <a:t>&gt; .70).</a:t>
            </a:r>
          </a:p>
          <a:p>
            <a:r>
              <a:rPr lang="en-US" sz="1200" b="0" i="0" u="none" strike="noStrike" kern="1200" baseline="0" dirty="0">
                <a:solidFill>
                  <a:schemeClr val="tx1"/>
                </a:solidFill>
                <a:latin typeface="+mn-lt"/>
                <a:ea typeface="+mn-ea"/>
                <a:cs typeface="+mn-cs"/>
              </a:rPr>
              <a:t>CONCLUSIONS AND RELEVANCE This study suggests that prenatal cannabis exposure and</a:t>
            </a:r>
          </a:p>
          <a:p>
            <a:r>
              <a:rPr lang="en-US" sz="1200" b="0" i="0" u="none" strike="noStrike" kern="1200" baseline="0" dirty="0">
                <a:solidFill>
                  <a:schemeClr val="tx1"/>
                </a:solidFill>
                <a:latin typeface="+mn-lt"/>
                <a:ea typeface="+mn-ea"/>
                <a:cs typeface="+mn-cs"/>
              </a:rPr>
              <a:t>its correlated factors are associated with greater risk for psychopathology during middle</a:t>
            </a:r>
          </a:p>
          <a:p>
            <a:r>
              <a:rPr lang="en-US" sz="1200" b="0" i="0" u="none" strike="noStrike" kern="1200" baseline="0" dirty="0">
                <a:solidFill>
                  <a:schemeClr val="tx1"/>
                </a:solidFill>
                <a:latin typeface="+mn-lt"/>
                <a:ea typeface="+mn-ea"/>
                <a:cs typeface="+mn-cs"/>
              </a:rPr>
              <a:t>childhood. Cannabis use during pregnancy should be discouraged.</a:t>
            </a:r>
          </a:p>
          <a:p>
            <a:r>
              <a:rPr lang="pl-PL" sz="1200" b="0" i="1" u="none" strike="noStrike" kern="1200" baseline="0" dirty="0">
                <a:solidFill>
                  <a:schemeClr val="tx1"/>
                </a:solidFill>
                <a:latin typeface="+mn-lt"/>
                <a:ea typeface="+mn-ea"/>
                <a:cs typeface="+mn-cs"/>
              </a:rPr>
              <a:t>JAMA Psychiatry</a:t>
            </a:r>
            <a:r>
              <a:rPr lang="pl-PL" sz="1200" b="0" i="0" u="none" strike="noStrike" kern="1200" baseline="0" dirty="0">
                <a:solidFill>
                  <a:schemeClr val="tx1"/>
                </a:solidFill>
                <a:latin typeface="+mn-lt"/>
                <a:ea typeface="+mn-ea"/>
                <a:cs typeface="+mn-cs"/>
              </a:rPr>
              <a:t>. doi:10.1001/jamapsychiatry.2020.2902</a:t>
            </a:r>
          </a:p>
          <a:p>
            <a:r>
              <a:rPr lang="en-US" sz="1200" b="0" i="0" u="none" strike="noStrike" kern="1200" baseline="0" dirty="0">
                <a:solidFill>
                  <a:schemeClr val="tx1"/>
                </a:solidFill>
                <a:latin typeface="+mn-lt"/>
                <a:ea typeface="+mn-ea"/>
                <a:cs typeface="+mn-cs"/>
              </a:rPr>
              <a:t>Published online September 23, 2020.</a:t>
            </a:r>
          </a:p>
          <a:p>
            <a:endParaRPr lang="en-US" dirty="0"/>
          </a:p>
          <a:p>
            <a:r>
              <a:rPr lang="en-US" b="1" dirty="0"/>
              <a:t>Canada Birth registry (n=508,025)</a:t>
            </a:r>
          </a:p>
          <a:p>
            <a:r>
              <a:rPr lang="en-US" dirty="0"/>
              <a:t>Incidence of ASD</a:t>
            </a:r>
          </a:p>
          <a:p>
            <a:pPr lvl="1"/>
            <a:r>
              <a:rPr lang="en-US" dirty="0"/>
              <a:t>2.2% exposed</a:t>
            </a:r>
          </a:p>
          <a:p>
            <a:pPr lvl="1"/>
            <a:r>
              <a:rPr lang="en-US" dirty="0"/>
              <a:t>1.4% unexposed</a:t>
            </a:r>
          </a:p>
          <a:p>
            <a:pPr lvl="1"/>
            <a:r>
              <a:rPr lang="en-US" dirty="0"/>
              <a:t>Hazard ratio: 1.51 (controlled for confounders)</a:t>
            </a:r>
          </a:p>
          <a:p>
            <a:r>
              <a:rPr lang="en-US" dirty="0"/>
              <a:t>Incidence of intellectual disability and learning disorders higher, but less statistically robust</a:t>
            </a:r>
          </a:p>
          <a:p>
            <a:r>
              <a:rPr lang="en-US" dirty="0"/>
              <a:t>Likely underreporting of use</a:t>
            </a:r>
          </a:p>
          <a:p>
            <a:r>
              <a:rPr lang="en-US" dirty="0"/>
              <a:t>With significant findings seen in a large unexposed group and small exposed group, therefore, likely </a:t>
            </a:r>
            <a:r>
              <a:rPr lang="en-US" u="sng" dirty="0"/>
              <a:t>under</a:t>
            </a:r>
            <a:r>
              <a:rPr lang="en-US" dirty="0"/>
              <a:t>estimates the potential risk</a:t>
            </a:r>
          </a:p>
          <a:p>
            <a:endParaRPr lang="en-US" dirty="0"/>
          </a:p>
        </p:txBody>
      </p:sp>
      <p:sp>
        <p:nvSpPr>
          <p:cNvPr id="4" name="Slide Number Placeholder 3"/>
          <p:cNvSpPr>
            <a:spLocks noGrp="1"/>
          </p:cNvSpPr>
          <p:nvPr>
            <p:ph type="sldNum" sz="quarter" idx="5"/>
          </p:nvPr>
        </p:nvSpPr>
        <p:spPr/>
        <p:txBody>
          <a:bodyPr/>
          <a:lstStyle/>
          <a:p>
            <a:pPr marL="0" marR="0" lvl="0" indent="0" algn="r" defTabSz="914186" rtl="0" eaLnBrk="1" fontAlgn="auto" latinLnBrk="0" hangingPunct="1">
              <a:lnSpc>
                <a:spcPct val="100000"/>
              </a:lnSpc>
              <a:spcBef>
                <a:spcPts val="0"/>
              </a:spcBef>
              <a:spcAft>
                <a:spcPts val="0"/>
              </a:spcAft>
              <a:buClrTx/>
              <a:buSzTx/>
              <a:buFontTx/>
              <a:buNone/>
              <a:tabLst/>
              <a:defRPr/>
            </a:pPr>
            <a:fld id="{5DB7F287-9543-45E0-B054-8A5480D17B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186"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2081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Galli, J.A., </a:t>
            </a:r>
            <a:r>
              <a:rPr lang="en-US" dirty="0" err="1"/>
              <a:t>Sawaya</a:t>
            </a:r>
            <a:r>
              <a:rPr lang="en-US" dirty="0"/>
              <a:t>, R.A., </a:t>
            </a:r>
            <a:r>
              <a:rPr lang="en-US" dirty="0" err="1"/>
              <a:t>Friedenberg</a:t>
            </a:r>
            <a:r>
              <a:rPr lang="en-US" dirty="0"/>
              <a:t>, F.K. Cannabinoid Hyperemesis Syndrome. </a:t>
            </a:r>
            <a:r>
              <a:rPr lang="en-US" dirty="0" err="1"/>
              <a:t>Curr</a:t>
            </a:r>
            <a:r>
              <a:rPr lang="en-US" dirty="0"/>
              <a:t> Drug Abuse Rev. 2011 Dec; 4(4): 241–249. </a:t>
            </a:r>
          </a:p>
          <a:p>
            <a:endParaRPr lang="en-US" dirty="0"/>
          </a:p>
          <a:p>
            <a:r>
              <a:rPr lang="en-US" sz="1200" b="1" i="0" kern="1200" dirty="0">
                <a:solidFill>
                  <a:schemeClr val="tx1"/>
                </a:solidFill>
                <a:effectLst/>
                <a:latin typeface="+mn-lt"/>
                <a:ea typeface="+mn-ea"/>
                <a:cs typeface="+mn-cs"/>
              </a:rPr>
              <a:t>What are the symptoms of CHS?</a:t>
            </a:r>
          </a:p>
          <a:p>
            <a:r>
              <a:rPr lang="en-US" sz="1200" b="0" i="0" kern="1200" dirty="0">
                <a:solidFill>
                  <a:schemeClr val="tx1"/>
                </a:solidFill>
                <a:effectLst/>
                <a:latin typeface="+mn-lt"/>
                <a:ea typeface="+mn-ea"/>
                <a:cs typeface="+mn-cs"/>
              </a:rPr>
              <a:t>The primary symptoms of CHS are intense and persistent nausea and vomiting. People with this condition vomit extensively, often without warning, and can vomit up to five times per hour. They may also experience diffused abdominal pain, often report weight loss, and appear dehydrated.</a:t>
            </a:r>
          </a:p>
          <a:p>
            <a:r>
              <a:rPr lang="en-US" sz="1200" b="0" i="0" kern="1200" dirty="0">
                <a:solidFill>
                  <a:schemeClr val="tx1"/>
                </a:solidFill>
                <a:effectLst/>
                <a:latin typeface="+mn-lt"/>
                <a:ea typeface="+mn-ea"/>
                <a:cs typeface="+mn-cs"/>
              </a:rPr>
              <a:t>People with CHS self-learn to take hot showers, which helps reduce or curb some nausea they experience. Many people with CHS will compulsively shower or bathe — often for hours every day — to relieve cannabis hyperemesis syndrome symptoms.</a:t>
            </a:r>
          </a:p>
          <a:p>
            <a:r>
              <a:rPr lang="en-US" sz="1200" b="0" i="0" kern="1200" dirty="0">
                <a:solidFill>
                  <a:schemeClr val="tx1"/>
                </a:solidFill>
                <a:effectLst/>
                <a:latin typeface="+mn-lt"/>
                <a:ea typeface="+mn-ea"/>
                <a:cs typeface="+mn-cs"/>
              </a:rPr>
              <a:t>There are three phases of cannabis hyperemesis syndrome. Slightly different symptoms occur in each stage:</a:t>
            </a:r>
          </a:p>
          <a:p>
            <a:r>
              <a:rPr lang="en-US" sz="1200" b="1" i="0" kern="1200" dirty="0">
                <a:solidFill>
                  <a:schemeClr val="tx1"/>
                </a:solidFill>
                <a:effectLst/>
                <a:latin typeface="+mn-lt"/>
                <a:ea typeface="+mn-ea"/>
                <a:cs typeface="+mn-cs"/>
              </a:rPr>
              <a:t>Prodromal phase:</a:t>
            </a:r>
            <a:r>
              <a:rPr lang="en-US" sz="1200" b="0" i="0" kern="1200" dirty="0">
                <a:solidFill>
                  <a:schemeClr val="tx1"/>
                </a:solidFill>
                <a:effectLst/>
                <a:latin typeface="+mn-lt"/>
                <a:ea typeface="+mn-ea"/>
                <a:cs typeface="+mn-cs"/>
              </a:rPr>
              <a:t> This phase is most common in adults who have used cannabis since they were teenagers. You may have abdominal pain or morning nausea. You may also fear throwing up but never actually vomit.</a:t>
            </a:r>
          </a:p>
          <a:p>
            <a:r>
              <a:rPr lang="en-US" sz="1200" b="1" i="0" kern="1200" dirty="0" err="1">
                <a:solidFill>
                  <a:schemeClr val="tx1"/>
                </a:solidFill>
                <a:effectLst/>
                <a:latin typeface="+mn-lt"/>
                <a:ea typeface="+mn-ea"/>
                <a:cs typeface="+mn-cs"/>
              </a:rPr>
              <a:t>Hyperemetic</a:t>
            </a:r>
            <a:r>
              <a:rPr lang="en-US" sz="1200" b="1" i="0" kern="1200" dirty="0">
                <a:solidFill>
                  <a:schemeClr val="tx1"/>
                </a:solidFill>
                <a:effectLst/>
                <a:latin typeface="+mn-lt"/>
                <a:ea typeface="+mn-ea"/>
                <a:cs typeface="+mn-cs"/>
              </a:rPr>
              <a:t> phase:</a:t>
            </a:r>
            <a:r>
              <a:rPr lang="en-US" sz="1200" b="0" i="0" kern="1200" dirty="0">
                <a:solidFill>
                  <a:schemeClr val="tx1"/>
                </a:solidFill>
                <a:effectLst/>
                <a:latin typeface="+mn-lt"/>
                <a:ea typeface="+mn-ea"/>
                <a:cs typeface="+mn-cs"/>
              </a:rPr>
              <a:t> Usually lasting 24 to 48 hours, people in this phase have overwhelming, recurrent vomiting and nausea. You may start compulsively bathing, and avoid certain foods or purposefully restrict your food intake.</a:t>
            </a:r>
          </a:p>
          <a:p>
            <a:r>
              <a:rPr lang="en-US" sz="1200" b="1" i="0" kern="1200" dirty="0">
                <a:solidFill>
                  <a:schemeClr val="tx1"/>
                </a:solidFill>
                <a:effectLst/>
                <a:latin typeface="+mn-lt"/>
                <a:ea typeface="+mn-ea"/>
                <a:cs typeface="+mn-cs"/>
              </a:rPr>
              <a:t>Recovery phase:</a:t>
            </a:r>
            <a:r>
              <a:rPr lang="en-US" sz="1200" b="0" i="0" kern="1200" dirty="0">
                <a:solidFill>
                  <a:schemeClr val="tx1"/>
                </a:solidFill>
                <a:effectLst/>
                <a:latin typeface="+mn-lt"/>
                <a:ea typeface="+mn-ea"/>
                <a:cs typeface="+mn-cs"/>
              </a:rPr>
              <a:t> During recovery, people stop using cannabis (even in small amounts). When you are in the recovery phase, symptoms lessen over a few days or months. Eventually, they completely disappear.</a:t>
            </a:r>
          </a:p>
          <a:p>
            <a:r>
              <a:rPr lang="en-US" sz="1200" b="1" i="0" kern="1200" dirty="0">
                <a:solidFill>
                  <a:schemeClr val="tx1"/>
                </a:solidFill>
                <a:effectLst/>
                <a:latin typeface="+mn-lt"/>
                <a:ea typeface="+mn-ea"/>
                <a:cs typeface="+mn-cs"/>
              </a:rPr>
              <a:t>What causes cannabis hyperemesis syndrome?</a:t>
            </a:r>
          </a:p>
          <a:p>
            <a:r>
              <a:rPr lang="en-US" sz="1200" b="0" i="0" kern="1200" dirty="0">
                <a:solidFill>
                  <a:schemeClr val="tx1"/>
                </a:solidFill>
                <a:effectLst/>
                <a:latin typeface="+mn-lt"/>
                <a:ea typeface="+mn-ea"/>
                <a:cs typeface="+mn-cs"/>
              </a:rPr>
              <a:t>Experts don’t know exactly what causes cannabis hyperemesis syndrome. Some researchers suspect genetics may play a role. Others believe CHS may occur due to overstimulation of your endocannabinoid system (ECS). The ECS is a network of receptors in your body that respond to compounds in cannabis.</a:t>
            </a:r>
          </a:p>
          <a:p>
            <a:pPr fontAlgn="base"/>
            <a:endParaRPr lang="en-US" sz="1200" b="1"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How common is it?</a:t>
            </a:r>
          </a:p>
          <a:p>
            <a:pPr fontAlgn="base"/>
            <a:r>
              <a:rPr lang="en-US" sz="1200" b="0" i="0" kern="1200" dirty="0">
                <a:solidFill>
                  <a:schemeClr val="tx1"/>
                </a:solidFill>
                <a:effectLst/>
                <a:latin typeface="+mn-lt"/>
                <a:ea typeface="+mn-ea"/>
                <a:cs typeface="+mn-cs"/>
              </a:rPr>
              <a:t>Evidence from a US retrospective study including 1571 patients showed that CHS affects up to 6% of patients consulting for recurrent vomiting in emergency departments.</a:t>
            </a:r>
            <a:r>
              <a:rPr lang="en-US" sz="1200" b="1" i="0" u="none" strike="noStrike" kern="1200" dirty="0">
                <a:solidFill>
                  <a:schemeClr val="tx1"/>
                </a:solidFill>
                <a:effectLst/>
                <a:latin typeface="+mn-lt"/>
                <a:ea typeface="+mn-ea"/>
                <a:cs typeface="+mn-cs"/>
                <a:hlinkClick r:id="rId3"/>
              </a:rPr>
              <a:t>3</a:t>
            </a:r>
            <a:r>
              <a:rPr lang="en-US" sz="1200" b="0" i="0" kern="1200" dirty="0">
                <a:solidFill>
                  <a:schemeClr val="tx1"/>
                </a:solidFill>
                <a:effectLst/>
                <a:latin typeface="+mn-lt"/>
                <a:ea typeface="+mn-ea"/>
                <a:cs typeface="+mn-cs"/>
              </a:rPr>
              <a:t> Moreover, among regular cannabis smokers, about one third of them reports hot showers or baths as a means to relieve nausea and/or vomiting.</a:t>
            </a:r>
            <a:r>
              <a:rPr lang="en-US" sz="1200" b="1" i="0" u="none" strike="noStrike" kern="1200" dirty="0">
                <a:solidFill>
                  <a:schemeClr val="tx1"/>
                </a:solidFill>
                <a:effectLst/>
                <a:latin typeface="+mn-lt"/>
                <a:ea typeface="+mn-ea"/>
                <a:cs typeface="+mn-cs"/>
                <a:hlinkClick r:id="rId4"/>
              </a:rPr>
              <a:t>10</a:t>
            </a:r>
            <a:r>
              <a:rPr lang="en-US" sz="1200" b="0" i="0" kern="1200" dirty="0">
                <a:solidFill>
                  <a:schemeClr val="tx1"/>
                </a:solidFill>
                <a:effectLst/>
                <a:latin typeface="+mn-lt"/>
                <a:ea typeface="+mn-ea"/>
                <a:cs typeface="+mn-cs"/>
              </a:rPr>
              <a:t> Extrapolating those results to the population of the United States, it is estimated that 2.1-3.3 million people might suffer from CHS annually.</a:t>
            </a:r>
            <a:r>
              <a:rPr lang="en-US" sz="1200" b="1" i="0" u="none" strike="noStrike" kern="1200" dirty="0">
                <a:solidFill>
                  <a:schemeClr val="tx1"/>
                </a:solidFill>
                <a:effectLst/>
                <a:latin typeface="+mn-lt"/>
                <a:ea typeface="+mn-ea"/>
                <a:cs typeface="+mn-cs"/>
                <a:hlinkClick r:id="rId4"/>
              </a:rPr>
              <a:t>10</a:t>
            </a:r>
            <a:r>
              <a:rPr lang="en-US" sz="1200" b="0" i="0" kern="1200" dirty="0">
                <a:solidFill>
                  <a:schemeClr val="tx1"/>
                </a:solidFill>
                <a:effectLst/>
                <a:latin typeface="+mn-lt"/>
                <a:ea typeface="+mn-ea"/>
                <a:cs typeface="+mn-cs"/>
              </a:rPr>
              <a:t> In Colorado, which </a:t>
            </a:r>
            <a:r>
              <a:rPr lang="en-US" sz="1200" b="0" i="0" kern="1200" dirty="0" err="1">
                <a:solidFill>
                  <a:schemeClr val="tx1"/>
                </a:solidFill>
                <a:effectLst/>
                <a:latin typeface="+mn-lt"/>
                <a:ea typeface="+mn-ea"/>
                <a:cs typeface="+mn-cs"/>
              </a:rPr>
              <a:t>legalised</a:t>
            </a:r>
            <a:r>
              <a:rPr lang="en-US" sz="1200" b="0" i="0" kern="1200" dirty="0">
                <a:solidFill>
                  <a:schemeClr val="tx1"/>
                </a:solidFill>
                <a:effectLst/>
                <a:latin typeface="+mn-lt"/>
                <a:ea typeface="+mn-ea"/>
                <a:cs typeface="+mn-cs"/>
              </a:rPr>
              <a:t> cannabis in 2009, visits to emergency departments for cyclic vomiting doubled after legalisation.</a:t>
            </a:r>
            <a:r>
              <a:rPr lang="en-US" sz="1200" b="1" i="0" u="none" strike="noStrike" kern="1200" dirty="0">
                <a:solidFill>
                  <a:schemeClr val="tx1"/>
                </a:solidFill>
                <a:effectLst/>
                <a:latin typeface="+mn-lt"/>
                <a:ea typeface="+mn-ea"/>
                <a:cs typeface="+mn-cs"/>
                <a:hlinkClick r:id="rId5"/>
              </a:rPr>
              <a:t>11</a:t>
            </a:r>
            <a:r>
              <a:rPr lang="en-US" sz="1200" b="0" i="0" kern="1200" dirty="0">
                <a:solidFill>
                  <a:schemeClr val="tx1"/>
                </a:solidFill>
                <a:effectLst/>
                <a:latin typeface="+mn-lt"/>
                <a:ea typeface="+mn-ea"/>
                <a:cs typeface="+mn-cs"/>
              </a:rPr>
              <a:t> An estimated 182 million people worldwide were cannabis consumers in 2013, increasing to 192 million in 2016,</a:t>
            </a:r>
            <a:r>
              <a:rPr lang="en-US" sz="1200" b="1" i="0" u="none" strike="noStrike" kern="1200" dirty="0">
                <a:solidFill>
                  <a:schemeClr val="tx1"/>
                </a:solidFill>
                <a:effectLst/>
                <a:latin typeface="+mn-lt"/>
                <a:ea typeface="+mn-ea"/>
                <a:cs typeface="+mn-cs"/>
                <a:hlinkClick r:id="rId6"/>
              </a:rPr>
              <a:t>12</a:t>
            </a:r>
            <a:r>
              <a:rPr lang="en-US" sz="1200" b="1" i="0" u="none" strike="noStrike" kern="1200" dirty="0">
                <a:solidFill>
                  <a:schemeClr val="tx1"/>
                </a:solidFill>
                <a:effectLst/>
                <a:latin typeface="+mn-lt"/>
                <a:ea typeface="+mn-ea"/>
                <a:cs typeface="+mn-cs"/>
                <a:hlinkClick r:id="rId7"/>
              </a:rPr>
              <a:t>13</a:t>
            </a:r>
            <a:r>
              <a:rPr lang="en-US" sz="1200" b="0" i="0" kern="1200" dirty="0">
                <a:solidFill>
                  <a:schemeClr val="tx1"/>
                </a:solidFill>
                <a:effectLst/>
                <a:latin typeface="+mn-lt"/>
                <a:ea typeface="+mn-ea"/>
                <a:cs typeface="+mn-cs"/>
              </a:rPr>
              <a:t> therefore CHS may represent an important diagnosis to consider in any patient consulting for recurrent vomiting.</a:t>
            </a:r>
          </a:p>
          <a:p>
            <a:endParaRPr lang="en-US" dirty="0"/>
          </a:p>
        </p:txBody>
      </p:sp>
      <p:sp>
        <p:nvSpPr>
          <p:cNvPr id="4" name="Slide Number Placeholder 3"/>
          <p:cNvSpPr>
            <a:spLocks noGrp="1"/>
          </p:cNvSpPr>
          <p:nvPr>
            <p:ph type="sldNum" sz="quarter" idx="10"/>
          </p:nvPr>
        </p:nvSpPr>
        <p:spPr/>
        <p:txBody>
          <a:bodyPr/>
          <a:lstStyle/>
          <a:p>
            <a:fld id="{C26C91AA-D6FB-4807-B60B-CAEF0DBB219C}" type="slidenum">
              <a:rPr lang="en-US" smtClean="0"/>
              <a:t>24</a:t>
            </a:fld>
            <a:endParaRPr lang="en-US"/>
          </a:p>
        </p:txBody>
      </p:sp>
    </p:spTree>
    <p:extLst>
      <p:ext uri="{BB962C8B-B14F-4D97-AF65-F5344CB8AC3E}">
        <p14:creationId xmlns:p14="http://schemas.microsoft.com/office/powerpoint/2010/main" val="537067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Abstract</a:t>
            </a:r>
          </a:p>
          <a:p>
            <a:r>
              <a:rPr lang="en-US" sz="1200" b="1" i="0" kern="1200" dirty="0">
                <a:solidFill>
                  <a:schemeClr val="tx1"/>
                </a:solidFill>
                <a:effectLst/>
                <a:latin typeface="+mn-lt"/>
                <a:ea typeface="+mn-ea"/>
                <a:cs typeface="+mn-cs"/>
              </a:rPr>
              <a:t>Objectives: </a:t>
            </a:r>
            <a:r>
              <a:rPr lang="en-US" sz="1200" b="0" i="0" kern="1200" dirty="0">
                <a:solidFill>
                  <a:schemeClr val="tx1"/>
                </a:solidFill>
                <a:effectLst/>
                <a:latin typeface="+mn-lt"/>
                <a:ea typeface="+mn-ea"/>
                <a:cs typeface="+mn-cs"/>
              </a:rPr>
              <a:t>With legislative changes to cannabis legalization and increasing prevalence of use, cannabis is the most commonly used federally illicit drug in pregnancy. Our study aims to assess the perinatal outcomes associated with prenatal cannabis use disorder.</a:t>
            </a:r>
          </a:p>
          <a:p>
            <a:r>
              <a:rPr lang="en-US" sz="1200" b="1" i="0" kern="1200" dirty="0">
                <a:solidFill>
                  <a:schemeClr val="tx1"/>
                </a:solidFill>
                <a:effectLst/>
                <a:latin typeface="+mn-lt"/>
                <a:ea typeface="+mn-ea"/>
                <a:cs typeface="+mn-cs"/>
              </a:rPr>
              <a:t>Methods: </a:t>
            </a:r>
            <a:r>
              <a:rPr lang="en-US" sz="1200" b="0" i="0" kern="1200" dirty="0">
                <a:solidFill>
                  <a:schemeClr val="tx1"/>
                </a:solidFill>
                <a:effectLst/>
                <a:latin typeface="+mn-lt"/>
                <a:ea typeface="+mn-ea"/>
                <a:cs typeface="+mn-cs"/>
              </a:rPr>
              <a:t>We conducted a retrospective cohort study using California linked hospital discharge-vital statistics data and included singleton, </a:t>
            </a:r>
            <a:r>
              <a:rPr lang="en-US" sz="1200" b="0" i="0" kern="1200" dirty="0" err="1">
                <a:solidFill>
                  <a:schemeClr val="tx1"/>
                </a:solidFill>
                <a:effectLst/>
                <a:latin typeface="+mn-lt"/>
                <a:ea typeface="+mn-ea"/>
                <a:cs typeface="+mn-cs"/>
              </a:rPr>
              <a:t>nonanomalous</a:t>
            </a:r>
            <a:r>
              <a:rPr lang="en-US" sz="1200" b="0" i="0" kern="1200" dirty="0">
                <a:solidFill>
                  <a:schemeClr val="tx1"/>
                </a:solidFill>
                <a:effectLst/>
                <a:latin typeface="+mn-lt"/>
                <a:ea typeface="+mn-ea"/>
                <a:cs typeface="+mn-cs"/>
              </a:rPr>
              <a:t> births occurring between 23 and 42 weeks of gestational age. χ 2 Test and multivariable logistic regression were used for statistical analyses.</a:t>
            </a:r>
          </a:p>
          <a:p>
            <a:r>
              <a:rPr lang="en-US" sz="1200" b="1" i="0" kern="1200" dirty="0">
                <a:solidFill>
                  <a:schemeClr val="tx1"/>
                </a:solidFill>
                <a:effectLst/>
                <a:latin typeface="+mn-lt"/>
                <a:ea typeface="+mn-ea"/>
                <a:cs typeface="+mn-cs"/>
              </a:rPr>
              <a:t>Results: </a:t>
            </a:r>
            <a:r>
              <a:rPr lang="en-US" sz="1200" b="0" i="0" kern="1200" dirty="0">
                <a:solidFill>
                  <a:schemeClr val="tx1"/>
                </a:solidFill>
                <a:effectLst/>
                <a:latin typeface="+mn-lt"/>
                <a:ea typeface="+mn-ea"/>
                <a:cs typeface="+mn-cs"/>
              </a:rPr>
              <a:t>A total of 2,380,446 patients were included, and 9144 (0.38%) were identified as using cannabis during pregnancy. There was a significantly increased risk for adverse birthing person outcomes, including gestational hypertension (adjusted odds ratio [AOR], 1.19; 95% confidence interval [CI], 1.06-1.34; P = 0.004), preeclampsia (AOR, 1.16; 95% CI, 1.0-1.28; P = 0.006), preterm delivery (AOR, 1.45; 95% CI, 1.35-1.55; P &lt; 0.001), and severe maternal morbidity (AOR, 1.22; 95% CI, 1.02-1.47; P = 0.033). Prenatal cannabis use disorder was also associated with an increased risk of neonatal outcomes including respiratory distress syndrome (AOR, 1.16; 95% CI, 1.07-1.27; P &lt; 0.001), small for gestational age (AOR, 1.47; 95% CI, 1.38-1.56; P &lt; 0.001), neonatal intensive care unit admission (AOR, 1.24; 95% CI, 1.16-1.33; P &lt; 0.001), and infant death (AOR, 1.86; 95% CI, 1.44-2.41; P &lt; 0.001). There was no statistically significant difference in stillbirth (AOR, 0.96; 95% CI, 0.69-1.34; P = 0.80) and hypoglycemia (AOR, 1.22; 95% CI, 1.00-1.49; P = 0.045).</a:t>
            </a:r>
          </a:p>
          <a:p>
            <a:r>
              <a:rPr lang="en-US" sz="1200" b="1" i="0" kern="1200" dirty="0">
                <a:solidFill>
                  <a:schemeClr val="tx1"/>
                </a:solidFill>
                <a:effectLst/>
                <a:latin typeface="+mn-lt"/>
                <a:ea typeface="+mn-ea"/>
                <a:cs typeface="+mn-cs"/>
              </a:rPr>
              <a:t>Conclusions: </a:t>
            </a:r>
            <a:r>
              <a:rPr lang="en-US" sz="1200" b="0" i="0" kern="1200" dirty="0">
                <a:solidFill>
                  <a:schemeClr val="tx1"/>
                </a:solidFill>
                <a:effectLst/>
                <a:latin typeface="+mn-lt"/>
                <a:ea typeface="+mn-ea"/>
                <a:cs typeface="+mn-cs"/>
              </a:rPr>
              <a:t>Our study suggests that prenatal cannabis use disorder is associated with increased maternal and neonatal morbidity and mortality. As cannabis use disorder in pregnancy is becoming more prevalent, our findings can help guide preconception and prenatal counseling.</a:t>
            </a:r>
          </a:p>
          <a:p>
            <a:endParaRPr lang="en-US" dirty="0"/>
          </a:p>
        </p:txBody>
      </p:sp>
      <p:sp>
        <p:nvSpPr>
          <p:cNvPr id="4" name="Slide Number Placeholder 3"/>
          <p:cNvSpPr>
            <a:spLocks noGrp="1"/>
          </p:cNvSpPr>
          <p:nvPr>
            <p:ph type="sldNum" sz="quarter" idx="5"/>
          </p:nvPr>
        </p:nvSpPr>
        <p:spPr/>
        <p:txBody>
          <a:bodyPr/>
          <a:lstStyle/>
          <a:p>
            <a:fld id="{48F59E10-D3AE-4804-8EA9-C51F2C333977}" type="slidenum">
              <a:rPr lang="en-US" smtClean="0"/>
              <a:t>25</a:t>
            </a:fld>
            <a:endParaRPr lang="en-US"/>
          </a:p>
        </p:txBody>
      </p:sp>
    </p:spTree>
    <p:extLst>
      <p:ext uri="{BB962C8B-B14F-4D97-AF65-F5344CB8AC3E}">
        <p14:creationId xmlns:p14="http://schemas.microsoft.com/office/powerpoint/2010/main" val="2142055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dirty="0"/>
              <a:t>Amna Umer, Substance Exposure and Adverse Neonatal Outcomes: A Population-Based Cohort </a:t>
            </a:r>
            <a:r>
              <a:rPr lang="en-US" sz="1200" dirty="0" err="1"/>
              <a:t>Study,The</a:t>
            </a:r>
            <a:r>
              <a:rPr lang="en-US" sz="1200" dirty="0"/>
              <a:t> Journal of Pediatrics,2022</a:t>
            </a:r>
          </a:p>
          <a:p>
            <a:pPr fontAlgn="base"/>
            <a:r>
              <a:rPr lang="en-US" sz="1200" b="0" i="0" kern="1200" dirty="0">
                <a:solidFill>
                  <a:schemeClr val="tx1"/>
                </a:solidFill>
                <a:effectLst/>
                <a:latin typeface="+mn-lt"/>
                <a:ea typeface="+mn-ea"/>
                <a:cs typeface="+mn-cs"/>
              </a:rPr>
              <a:t>Nearly one in eight infants born in West Virginia between 2020 and 2022 had in utero exposure to opioids, stimulants and/or cannabis, according to researchers at </a:t>
            </a:r>
            <a:r>
              <a:rPr lang="en-US" sz="1200" b="0" i="0" u="sng" kern="1200" dirty="0">
                <a:solidFill>
                  <a:schemeClr val="tx1"/>
                </a:solidFill>
                <a:effectLst/>
                <a:latin typeface="+mn-lt"/>
                <a:ea typeface="+mn-ea"/>
                <a:cs typeface="+mn-cs"/>
                <a:hlinkClick r:id="rId3"/>
              </a:rPr>
              <a:t>West Virginia University</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4"/>
              </a:rPr>
              <a:t>Health Sciences</a:t>
            </a:r>
            <a:r>
              <a:rPr lang="en-US" sz="1200" b="0" i="0" kern="1200" dirty="0">
                <a:solidFill>
                  <a:schemeClr val="tx1"/>
                </a:solidFill>
                <a:effectLst/>
                <a:latin typeface="+mn-lt"/>
                <a:ea typeface="+mn-ea"/>
                <a:cs typeface="+mn-cs"/>
              </a:rPr>
              <a:t>.</a:t>
            </a:r>
          </a:p>
          <a:p>
            <a:pPr fontAlgn="base"/>
            <a:r>
              <a:rPr lang="en-US" sz="1200" b="0" i="0" u="sng" kern="1200" dirty="0">
                <a:solidFill>
                  <a:schemeClr val="tx1"/>
                </a:solidFill>
                <a:effectLst/>
                <a:latin typeface="+mn-lt"/>
                <a:ea typeface="+mn-ea"/>
                <a:cs typeface="+mn-cs"/>
                <a:hlinkClick r:id="rId5"/>
              </a:rPr>
              <a:t>Amna Umer</a:t>
            </a:r>
            <a:r>
              <a:rPr lang="en-US" sz="1200" b="0" i="0" kern="1200" dirty="0">
                <a:solidFill>
                  <a:schemeClr val="tx1"/>
                </a:solidFill>
                <a:effectLst/>
                <a:latin typeface="+mn-lt"/>
                <a:ea typeface="+mn-ea"/>
                <a:cs typeface="+mn-cs"/>
              </a:rPr>
              <a:t>, a pediatric research associate professor in the </a:t>
            </a:r>
            <a:r>
              <a:rPr lang="en-US" sz="1200" b="0" i="0" u="sng" kern="1200" dirty="0">
                <a:solidFill>
                  <a:schemeClr val="tx1"/>
                </a:solidFill>
                <a:effectLst/>
                <a:latin typeface="+mn-lt"/>
                <a:ea typeface="+mn-ea"/>
                <a:cs typeface="+mn-cs"/>
                <a:hlinkClick r:id="rId6"/>
              </a:rPr>
              <a:t>School of Medicine</a:t>
            </a:r>
            <a:r>
              <a:rPr lang="en-US" sz="1200" b="0" i="0" kern="1200" dirty="0">
                <a:solidFill>
                  <a:schemeClr val="tx1"/>
                </a:solidFill>
                <a:effectLst/>
                <a:latin typeface="+mn-lt"/>
                <a:ea typeface="+mn-ea"/>
                <a:cs typeface="+mn-cs"/>
              </a:rPr>
              <a:t>, said her team’s new study showed West Virginia’s rates of prenatal exposure to opioids and stimulants were 10 times higher than national rates.</a:t>
            </a:r>
          </a:p>
          <a:p>
            <a:pPr fontAlgn="base"/>
            <a:r>
              <a:rPr lang="en-US" sz="1200" b="0" i="0" kern="1200" dirty="0">
                <a:solidFill>
                  <a:schemeClr val="tx1"/>
                </a:solidFill>
                <a:effectLst/>
                <a:latin typeface="+mn-lt"/>
                <a:ea typeface="+mn-ea"/>
                <a:cs typeface="+mn-cs"/>
              </a:rPr>
              <a:t>To estimate the effects of in utero exposure to substances, the study used data from </a:t>
            </a:r>
            <a:r>
              <a:rPr lang="en-US" sz="1200" b="0" i="0" u="sng" kern="1200" dirty="0">
                <a:solidFill>
                  <a:schemeClr val="tx1"/>
                </a:solidFill>
                <a:effectLst/>
                <a:latin typeface="+mn-lt"/>
                <a:ea typeface="+mn-ea"/>
                <a:cs typeface="+mn-cs"/>
                <a:hlinkClick r:id="rId7"/>
              </a:rPr>
              <a:t>Project WATCH</a:t>
            </a:r>
            <a:r>
              <a:rPr lang="en-US" sz="1200" b="0" i="0" kern="1200" dirty="0">
                <a:solidFill>
                  <a:schemeClr val="tx1"/>
                </a:solidFill>
                <a:effectLst/>
                <a:latin typeface="+mn-lt"/>
                <a:ea typeface="+mn-ea"/>
                <a:cs typeface="+mn-cs"/>
              </a:rPr>
              <a:t>, a state-mandated surveillance tool funded by the West Virginia Department of Health and Human Resources, which captures maternal and infant information on about 99% of all births in the state to identify at-risk infants.</a:t>
            </a:r>
          </a:p>
          <a:p>
            <a:pPr fontAlgn="base"/>
            <a:r>
              <a:rPr lang="en-US" sz="1200" b="0" i="0" kern="1200" dirty="0" err="1">
                <a:solidFill>
                  <a:schemeClr val="tx1"/>
                </a:solidFill>
                <a:effectLst/>
                <a:latin typeface="+mn-lt"/>
                <a:ea typeface="+mn-ea"/>
                <a:cs typeface="+mn-cs"/>
              </a:rPr>
              <a:t>Umer’s</a:t>
            </a:r>
            <a:r>
              <a:rPr lang="en-US" sz="1200" b="0" i="0" kern="1200" dirty="0">
                <a:solidFill>
                  <a:schemeClr val="tx1"/>
                </a:solidFill>
                <a:effectLst/>
                <a:latin typeface="+mn-lt"/>
                <a:ea typeface="+mn-ea"/>
                <a:cs typeface="+mn-cs"/>
              </a:rPr>
              <a:t> analysis of the WATCH data demonstrated that of the 34,412 live births of “singleton” babies, excluding twins, triplets or other multiples, that took place in West Virginia over the two-year span, 12.2% of newborns had in utero exposure to drugs such as oxycodone, methamphetamine or marijuana.</a:t>
            </a:r>
          </a:p>
          <a:p>
            <a:pPr fontAlgn="base"/>
            <a:r>
              <a:rPr lang="en-US" sz="1200" b="0" i="0" kern="1200" dirty="0">
                <a:solidFill>
                  <a:schemeClr val="tx1"/>
                </a:solidFill>
                <a:effectLst/>
                <a:latin typeface="+mn-lt"/>
                <a:ea typeface="+mn-ea"/>
                <a:cs typeface="+mn-cs"/>
              </a:rPr>
              <a:t>Umer said the most prevalent substance exposure was cannabis, with 7.9% of infants exposed to it in utero. Exposure to opioids occurred for 4.4% of the infants, and 2.1% had been exposed to stimulants while in the womb.</a:t>
            </a:r>
          </a:p>
          <a:p>
            <a:pPr fontAlgn="base"/>
            <a:r>
              <a:rPr lang="en-US" sz="1200" b="0" i="0" kern="1200" dirty="0">
                <a:solidFill>
                  <a:schemeClr val="tx1"/>
                </a:solidFill>
                <a:effectLst/>
                <a:latin typeface="+mn-lt"/>
                <a:ea typeface="+mn-ea"/>
                <a:cs typeface="+mn-cs"/>
              </a:rPr>
              <a:t>Slightly over 10% of the infants were exposed in utero to one of those substances, 1.7% had been exposed to two of the substances and 0.3% of infants had been exposed to all three.</a:t>
            </a:r>
          </a:p>
          <a:p>
            <a:pPr fontAlgn="base"/>
            <a:r>
              <a:rPr lang="en-US" sz="1200" b="0" i="0" kern="1200" dirty="0">
                <a:solidFill>
                  <a:schemeClr val="tx1"/>
                </a:solidFill>
                <a:effectLst/>
                <a:latin typeface="+mn-lt"/>
                <a:ea typeface="+mn-ea"/>
                <a:cs typeface="+mn-cs"/>
              </a:rPr>
              <a:t>The </a:t>
            </a:r>
            <a:r>
              <a:rPr lang="en-US" sz="1200" b="0" i="0" u="sng" kern="1200" dirty="0">
                <a:solidFill>
                  <a:schemeClr val="tx1"/>
                </a:solidFill>
                <a:effectLst/>
                <a:latin typeface="+mn-lt"/>
                <a:ea typeface="+mn-ea"/>
                <a:cs typeface="+mn-cs"/>
                <a:hlinkClick r:id="rId8"/>
              </a:rPr>
              <a:t>Journal of Pediatrics</a:t>
            </a:r>
            <a:r>
              <a:rPr lang="en-US" sz="1200" b="0" i="0" kern="1200" dirty="0">
                <a:solidFill>
                  <a:schemeClr val="tx1"/>
                </a:solidFill>
                <a:effectLst/>
                <a:latin typeface="+mn-lt"/>
                <a:ea typeface="+mn-ea"/>
                <a:cs typeface="+mn-cs"/>
              </a:rPr>
              <a:t> published </a:t>
            </a:r>
            <a:r>
              <a:rPr lang="en-US" sz="1200" b="0" i="0" kern="1200" dirty="0" err="1">
                <a:solidFill>
                  <a:schemeClr val="tx1"/>
                </a:solidFill>
                <a:effectLst/>
                <a:latin typeface="+mn-lt"/>
                <a:ea typeface="+mn-ea"/>
                <a:cs typeface="+mn-cs"/>
              </a:rPr>
              <a:t>Umer’s</a:t>
            </a:r>
            <a:r>
              <a:rPr lang="en-US" sz="1200" b="0" i="0" kern="1200" dirty="0">
                <a:solidFill>
                  <a:schemeClr val="tx1"/>
                </a:solidFill>
                <a:effectLst/>
                <a:latin typeface="+mn-lt"/>
                <a:ea typeface="+mn-ea"/>
                <a:cs typeface="+mn-cs"/>
              </a:rPr>
              <a:t> findings in a paper coauthored with </a:t>
            </a:r>
            <a:r>
              <a:rPr lang="en-US" sz="1200" b="0" i="0" u="sng" kern="1200" dirty="0">
                <a:solidFill>
                  <a:schemeClr val="tx1"/>
                </a:solidFill>
                <a:effectLst/>
                <a:latin typeface="+mn-lt"/>
                <a:ea typeface="+mn-ea"/>
                <a:cs typeface="+mn-cs"/>
                <a:hlinkClick r:id="rId9"/>
              </a:rPr>
              <a:t>Christa Lilly</a:t>
            </a:r>
            <a:r>
              <a:rPr lang="en-US" sz="1200" b="0" i="0" kern="1200" dirty="0">
                <a:solidFill>
                  <a:schemeClr val="tx1"/>
                </a:solidFill>
                <a:effectLst/>
                <a:latin typeface="+mn-lt"/>
                <a:ea typeface="+mn-ea"/>
                <a:cs typeface="+mn-cs"/>
              </a:rPr>
              <a:t>, associate professor at the </a:t>
            </a:r>
            <a:r>
              <a:rPr lang="en-US" sz="1200" b="0" i="0" u="sng" kern="1200" dirty="0">
                <a:solidFill>
                  <a:schemeClr val="tx1"/>
                </a:solidFill>
                <a:effectLst/>
                <a:latin typeface="+mn-lt"/>
                <a:ea typeface="+mn-ea"/>
                <a:cs typeface="+mn-cs"/>
                <a:hlinkClick r:id="rId10"/>
              </a:rPr>
              <a:t>School of Public Health</a:t>
            </a:r>
            <a:r>
              <a:rPr lang="en-US" sz="1200" b="0" i="0" kern="1200" dirty="0">
                <a:solidFill>
                  <a:schemeClr val="tx1"/>
                </a:solidFill>
                <a:effectLst/>
                <a:latin typeface="+mn-lt"/>
                <a:ea typeface="+mn-ea"/>
                <a:cs typeface="+mn-cs"/>
              </a:rPr>
              <a:t>; and experts from the School of Medicine: </a:t>
            </a:r>
            <a:r>
              <a:rPr lang="en-US" sz="1200" b="0" i="0" u="sng" kern="1200" dirty="0">
                <a:solidFill>
                  <a:schemeClr val="tx1"/>
                </a:solidFill>
                <a:effectLst/>
                <a:latin typeface="+mn-lt"/>
                <a:ea typeface="+mn-ea"/>
                <a:cs typeface="+mn-cs"/>
                <a:hlinkClick r:id="rId11"/>
              </a:rPr>
              <a:t>Candice </a:t>
            </a:r>
            <a:r>
              <a:rPr lang="en-US" sz="1200" b="0" i="0" u="sng" kern="1200" dirty="0" err="1">
                <a:solidFill>
                  <a:schemeClr val="tx1"/>
                </a:solidFill>
                <a:effectLst/>
                <a:latin typeface="+mn-lt"/>
                <a:ea typeface="+mn-ea"/>
                <a:cs typeface="+mn-cs"/>
                <a:hlinkClick r:id="rId11"/>
              </a:rPr>
              <a:t>Lefeber</a:t>
            </a:r>
            <a:r>
              <a:rPr lang="en-US" sz="1200" b="0" i="0" kern="1200" dirty="0">
                <a:solidFill>
                  <a:schemeClr val="tx1"/>
                </a:solidFill>
                <a:effectLst/>
                <a:latin typeface="+mn-lt"/>
                <a:ea typeface="+mn-ea"/>
                <a:cs typeface="+mn-cs"/>
              </a:rPr>
              <a:t>, project coordinator in the Department of Pediatrics, </a:t>
            </a:r>
            <a:r>
              <a:rPr lang="en-US" sz="1200" b="0" i="0" u="sng" kern="1200" dirty="0">
                <a:solidFill>
                  <a:schemeClr val="tx1"/>
                </a:solidFill>
                <a:effectLst/>
                <a:latin typeface="+mn-lt"/>
                <a:ea typeface="+mn-ea"/>
                <a:cs typeface="+mn-cs"/>
                <a:hlinkClick r:id="rId12"/>
              </a:rPr>
              <a:t>Collin John</a:t>
            </a:r>
            <a:r>
              <a:rPr lang="en-US" sz="1200" b="0" i="0" kern="1200" dirty="0">
                <a:solidFill>
                  <a:schemeClr val="tx1"/>
                </a:solidFill>
                <a:effectLst/>
                <a:latin typeface="+mn-lt"/>
                <a:ea typeface="+mn-ea"/>
                <a:cs typeface="+mn-cs"/>
              </a:rPr>
              <a:t>, associate professor and assistant program director for the divisions of internal medicine and pediatrics, and Janine </a:t>
            </a:r>
            <a:r>
              <a:rPr lang="en-US" sz="1200" b="0" i="0" kern="1200" dirty="0" err="1">
                <a:solidFill>
                  <a:schemeClr val="tx1"/>
                </a:solidFill>
                <a:effectLst/>
                <a:latin typeface="+mn-lt"/>
                <a:ea typeface="+mn-ea"/>
                <a:cs typeface="+mn-cs"/>
              </a:rPr>
              <a:t>Breyel</a:t>
            </a:r>
            <a:r>
              <a:rPr lang="en-US" sz="1200" b="0" i="0" kern="1200" dirty="0">
                <a:solidFill>
                  <a:schemeClr val="tx1"/>
                </a:solidFill>
                <a:effectLst/>
                <a:latin typeface="+mn-lt"/>
                <a:ea typeface="+mn-ea"/>
                <a:cs typeface="+mn-cs"/>
              </a:rPr>
              <a:t> from the West Virginia Perinatal Partnership.</a:t>
            </a:r>
          </a:p>
          <a:p>
            <a:pPr fontAlgn="base"/>
            <a:r>
              <a:rPr lang="en-US" sz="1200" b="0" i="0" kern="1200" dirty="0">
                <a:solidFill>
                  <a:schemeClr val="tx1"/>
                </a:solidFill>
                <a:effectLst/>
                <a:latin typeface="+mn-lt"/>
                <a:ea typeface="+mn-ea"/>
                <a:cs typeface="+mn-cs"/>
              </a:rPr>
              <a:t>“We showed substance exposure to stimulants alone was associated with preterm birth, whereas opioids alone and cannabis alone were associated with low birthweight and infants being small for their gestational age,” Umer said. “Infants exposed to both opioids and cannabis had greater risk than from either exposure individually.”</a:t>
            </a:r>
          </a:p>
          <a:p>
            <a:pPr fontAlgn="base"/>
            <a:r>
              <a:rPr lang="en-US" sz="1200" b="0" i="0" kern="1200" dirty="0">
                <a:solidFill>
                  <a:schemeClr val="tx1"/>
                </a:solidFill>
                <a:effectLst/>
                <a:latin typeface="+mn-lt"/>
                <a:ea typeface="+mn-ea"/>
                <a:cs typeface="+mn-cs"/>
              </a:rPr>
              <a:t>The study data showed a 40% increased risk of preterm birth among infants exposed to stimulants alone and a 70% increase with concurrent stimulant and cannabis exposures.</a:t>
            </a:r>
          </a:p>
          <a:p>
            <a:pPr fontAlgn="base"/>
            <a:r>
              <a:rPr lang="en-US" sz="1200" b="0" i="0" kern="1200" dirty="0">
                <a:solidFill>
                  <a:schemeClr val="tx1"/>
                </a:solidFill>
                <a:effectLst/>
                <a:latin typeface="+mn-lt"/>
                <a:ea typeface="+mn-ea"/>
                <a:cs typeface="+mn-cs"/>
              </a:rPr>
              <a:t>The risk of infants being small for their gestational age almost doubled with concurrent exposures to opioids and cannabis, and the mean birth weight of infants exposed to these substances fell by between 200 and 500 grams.</a:t>
            </a:r>
          </a:p>
          <a:p>
            <a:pPr fontAlgn="base"/>
            <a:r>
              <a:rPr lang="en-US" sz="1200" b="0" i="0" kern="1200" dirty="0">
                <a:solidFill>
                  <a:schemeClr val="tx1"/>
                </a:solidFill>
                <a:effectLst/>
                <a:latin typeface="+mn-lt"/>
                <a:ea typeface="+mn-ea"/>
                <a:cs typeface="+mn-cs"/>
              </a:rPr>
              <a:t>Use of neuroactive substances by pregnant women in the U.S., including the use of multiple different substances concurrently, increased from 5.8% in 2019 to 8.3% in 2020. Those substances can decrease placental blood flow, inhibit a fetus’ neurotransmitters and contribute to malnutrition.</a:t>
            </a:r>
          </a:p>
          <a:p>
            <a:pPr fontAlgn="base"/>
            <a:r>
              <a:rPr lang="en-US" sz="1200" b="0" i="0" kern="1200" dirty="0">
                <a:solidFill>
                  <a:schemeClr val="tx1"/>
                </a:solidFill>
                <a:effectLst/>
                <a:latin typeface="+mn-lt"/>
                <a:ea typeface="+mn-ea"/>
                <a:cs typeface="+mn-cs"/>
              </a:rPr>
              <a:t>That means more small, preterm babies, which in turn can mean neurodevelopmental and cognitive delays in later life, in addition to </a:t>
            </a:r>
            <a:r>
              <a:rPr lang="en-US" sz="1200" b="0" i="0" u="sng" kern="1200" dirty="0">
                <a:solidFill>
                  <a:schemeClr val="tx1"/>
                </a:solidFill>
                <a:effectLst/>
                <a:latin typeface="+mn-lt"/>
                <a:ea typeface="+mn-ea"/>
                <a:cs typeface="+mn-cs"/>
                <a:hlinkClick r:id="rId13"/>
              </a:rPr>
              <a:t>cardiovascular problems</a:t>
            </a:r>
            <a:r>
              <a:rPr lang="en-US" sz="1200" b="0" i="0" kern="1200" dirty="0">
                <a:solidFill>
                  <a:schemeClr val="tx1"/>
                </a:solidFill>
                <a:effectLst/>
                <a:latin typeface="+mn-lt"/>
                <a:ea typeface="+mn-ea"/>
                <a:cs typeface="+mn-cs"/>
              </a:rPr>
              <a:t>.</a:t>
            </a:r>
          </a:p>
          <a:p>
            <a:pPr fontAlgn="base"/>
            <a:r>
              <a:rPr lang="en-US" sz="1200" b="0" i="0" kern="1200" dirty="0">
                <a:solidFill>
                  <a:schemeClr val="tx1"/>
                </a:solidFill>
                <a:effectLst/>
                <a:latin typeface="+mn-lt"/>
                <a:ea typeface="+mn-ea"/>
                <a:cs typeface="+mn-cs"/>
              </a:rPr>
              <a:t>Umer emphasized that maternal substance use isn’t the only factor contributing to those adverse outcomes.</a:t>
            </a:r>
          </a:p>
          <a:p>
            <a:pPr fontAlgn="base"/>
            <a:r>
              <a:rPr lang="en-US" sz="1200" b="0" i="0" kern="1200" dirty="0">
                <a:solidFill>
                  <a:schemeClr val="tx1"/>
                </a:solidFill>
                <a:effectLst/>
                <a:latin typeface="+mn-lt"/>
                <a:ea typeface="+mn-ea"/>
                <a:cs typeface="+mn-cs"/>
              </a:rPr>
              <a:t>“Our results suggest a complex interplay between sociodemographic factors and lifestyle circumstances,” she said. “Substance use disorders can contribute to adverse neonatal outcomes, and so can many other factors we examined in the study, such as maternal age, race, being less educated, being insured through Medicaid which indicates a low income, not having been previously pregnant, inadequate prenatal care and, importantly, maternal smoking.</a:t>
            </a:r>
          </a:p>
          <a:p>
            <a:pPr fontAlgn="base"/>
            <a:r>
              <a:rPr lang="en-US" sz="1200" b="0" i="0" kern="1200" dirty="0">
                <a:solidFill>
                  <a:schemeClr val="tx1"/>
                </a:solidFill>
                <a:effectLst/>
                <a:latin typeface="+mn-lt"/>
                <a:ea typeface="+mn-ea"/>
                <a:cs typeface="+mn-cs"/>
              </a:rPr>
              <a:t>“One in five women in the study smoked during pregnancy, and 64.2% of the infants exposed to in utero substances were also exposed to maternal smoking.</a:t>
            </a:r>
          </a:p>
          <a:p>
            <a:pPr fontAlgn="base"/>
            <a:r>
              <a:rPr lang="en-US" sz="1200" b="0" i="0" kern="1200" dirty="0">
                <a:solidFill>
                  <a:schemeClr val="tx1"/>
                </a:solidFill>
                <a:effectLst/>
                <a:latin typeface="+mn-lt"/>
                <a:ea typeface="+mn-ea"/>
                <a:cs typeface="+mn-cs"/>
              </a:rPr>
              <a:t>“Then there are important factors that Project WATCH doesn’t capture, like the mother’s pre-pregnancy body mass index or whether she is a victim of physical abuse. The tool doesn’t track prenatal alcohol exposure either, although </a:t>
            </a:r>
            <a:r>
              <a:rPr lang="en-US" sz="1200" b="0" i="0" u="sng" kern="1200" dirty="0">
                <a:solidFill>
                  <a:schemeClr val="tx1"/>
                </a:solidFill>
                <a:effectLst/>
                <a:latin typeface="+mn-lt"/>
                <a:ea typeface="+mn-ea"/>
                <a:cs typeface="+mn-cs"/>
                <a:hlinkClick r:id="rId7"/>
              </a:rPr>
              <a:t>our previous work</a:t>
            </a:r>
            <a:r>
              <a:rPr lang="en-US" sz="1200" b="0" i="0" kern="1200" dirty="0">
                <a:solidFill>
                  <a:schemeClr val="tx1"/>
                </a:solidFill>
                <a:effectLst/>
                <a:latin typeface="+mn-lt"/>
                <a:ea typeface="+mn-ea"/>
                <a:cs typeface="+mn-cs"/>
              </a:rPr>
              <a:t> shows West Virginia’s rural population has a high prevalence of prenatal alcohol exposure.”</a:t>
            </a:r>
          </a:p>
          <a:p>
            <a:pPr fontAlgn="base"/>
            <a:r>
              <a:rPr lang="en-US" sz="1200" b="0" i="0" kern="1200" dirty="0">
                <a:solidFill>
                  <a:schemeClr val="tx1"/>
                </a:solidFill>
                <a:effectLst/>
                <a:latin typeface="+mn-lt"/>
                <a:ea typeface="+mn-ea"/>
                <a:cs typeface="+mn-cs"/>
              </a:rPr>
              <a:t>Umer focuses on neonatal health in West Virginia because rural communities experience significantly higher rates of substance use disorder in both the general and pregnant populations while bearing disproportionate socioeconomic burdens such as low incomes and high unemployment.</a:t>
            </a:r>
          </a:p>
          <a:p>
            <a:pPr fontAlgn="base"/>
            <a:r>
              <a:rPr lang="en-US" sz="1200" b="0" i="0" kern="1200" dirty="0" err="1">
                <a:solidFill>
                  <a:schemeClr val="tx1"/>
                </a:solidFill>
                <a:effectLst/>
                <a:latin typeface="+mn-lt"/>
                <a:ea typeface="+mn-ea"/>
                <a:cs typeface="+mn-cs"/>
              </a:rPr>
              <a:t>Umer’s</a:t>
            </a:r>
            <a:r>
              <a:rPr lang="en-US" sz="1200" b="0" i="0" kern="1200" dirty="0">
                <a:solidFill>
                  <a:schemeClr val="tx1"/>
                </a:solidFill>
                <a:effectLst/>
                <a:latin typeface="+mn-lt"/>
                <a:ea typeface="+mn-ea"/>
                <a:cs typeface="+mn-cs"/>
              </a:rPr>
              <a:t> research may not apply in places that also struggle with high rates of substance use but are more racially diverse and densely populated than West Virginia. However, Umer said her findings can be generalized to other predominantly rural and underserved populations with similar socioeconomic vulnerabilities and, consequently, similarly high rates of substance use disorder.</a:t>
            </a:r>
          </a:p>
          <a:p>
            <a:pPr fontAlgn="base"/>
            <a:r>
              <a:rPr lang="en-US" sz="1200" b="0" i="0" kern="1200" dirty="0">
                <a:solidFill>
                  <a:schemeClr val="tx1"/>
                </a:solidFill>
                <a:effectLst/>
                <a:latin typeface="+mn-lt"/>
                <a:ea typeface="+mn-ea"/>
                <a:cs typeface="+mn-cs"/>
              </a:rPr>
              <a:t>“Early identification and intervention reduce adverse outcomes of prenatal substance use like preterm birth and low birthweight, but stigma, shame and fear of legal ramifications deter women from seeking any or limited prenatal care,” Umer said. “During the two years of this study, more than 4,000 newborns were exposed to substances in utero. There is a critical need to address this crisis for the most vulnerable population in the state.”</a:t>
            </a:r>
          </a:p>
          <a:p>
            <a:endParaRPr lang="en-US" dirty="0"/>
          </a:p>
        </p:txBody>
      </p:sp>
      <p:sp>
        <p:nvSpPr>
          <p:cNvPr id="4" name="Slide Number Placeholder 3"/>
          <p:cNvSpPr>
            <a:spLocks noGrp="1"/>
          </p:cNvSpPr>
          <p:nvPr>
            <p:ph type="sldNum" sz="quarter" idx="5"/>
          </p:nvPr>
        </p:nvSpPr>
        <p:spPr/>
        <p:txBody>
          <a:bodyPr/>
          <a:lstStyle/>
          <a:p>
            <a:pPr marL="0" marR="0" lvl="0" indent="0" algn="r" defTabSz="914186" rtl="0" eaLnBrk="1" fontAlgn="auto" latinLnBrk="0" hangingPunct="1">
              <a:lnSpc>
                <a:spcPct val="100000"/>
              </a:lnSpc>
              <a:spcBef>
                <a:spcPts val="0"/>
              </a:spcBef>
              <a:spcAft>
                <a:spcPts val="0"/>
              </a:spcAft>
              <a:buClrTx/>
              <a:buSzTx/>
              <a:buFontTx/>
              <a:buNone/>
              <a:tabLst/>
              <a:defRPr/>
            </a:pPr>
            <a:fld id="{5DB7F287-9543-45E0-B054-8A5480D17B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186"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3348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B7F287-9543-45E0-B054-8A5480D17BA0}" type="slidenum">
              <a:rPr lang="en-US" smtClean="0"/>
              <a:t>27</a:t>
            </a:fld>
            <a:endParaRPr lang="en-US"/>
          </a:p>
        </p:txBody>
      </p:sp>
    </p:spTree>
    <p:extLst>
      <p:ext uri="{BB962C8B-B14F-4D97-AF65-F5344CB8AC3E}">
        <p14:creationId xmlns:p14="http://schemas.microsoft.com/office/powerpoint/2010/main" val="189149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PCE is associated with persisting vulnerability to broad-spectrum psychopathology as children progress through early adolescence. Increased psychopathology may lead to greater risk for psychiatric disorders and problematic substance use as children enter peak periods of vulnerability in later adolescence.</a:t>
            </a:r>
            <a:r>
              <a:rPr lang="en-US" sz="1200" b="0" i="0" u="none" strike="noStrike" kern="1200" baseline="30000" dirty="0">
                <a:solidFill>
                  <a:schemeClr val="tx1"/>
                </a:solidFill>
                <a:effectLst/>
                <a:latin typeface="+mn-lt"/>
                <a:ea typeface="+mn-ea"/>
                <a:cs typeface="+mn-cs"/>
                <a:hlinkClick r:id="rId3"/>
              </a:rPr>
              <a:t>5</a:t>
            </a:r>
            <a:r>
              <a:rPr lang="en-US" sz="1200" b="0" i="0" kern="1200" dirty="0">
                <a:solidFill>
                  <a:schemeClr val="tx1"/>
                </a:solidFill>
                <a:effectLst/>
                <a:latin typeface="+mn-lt"/>
                <a:ea typeface="+mn-ea"/>
                <a:cs typeface="+mn-cs"/>
              </a:rPr>
              <a:t> Larger associations in the BAK-PCE group may be attributable to the timing of cannabinoid receptor neural expression, which onsets in rodents at the equivalent of 5 to 6 weeks.</a:t>
            </a:r>
            <a:r>
              <a:rPr lang="en-US" sz="1200" b="0" i="0" u="none" strike="noStrike" kern="1200" baseline="30000" dirty="0">
                <a:solidFill>
                  <a:schemeClr val="tx1"/>
                </a:solidFill>
                <a:effectLst/>
                <a:latin typeface="+mn-lt"/>
                <a:ea typeface="+mn-ea"/>
                <a:cs typeface="+mn-cs"/>
                <a:hlinkClick r:id="rId4"/>
              </a:rPr>
              <a:t>6</a:t>
            </a:r>
            <a:r>
              <a:rPr lang="en-US" sz="1200" b="0" i="0" kern="1200" dirty="0">
                <a:solidFill>
                  <a:schemeClr val="tx1"/>
                </a:solidFill>
                <a:effectLst/>
                <a:latin typeface="+mn-lt"/>
                <a:ea typeface="+mn-ea"/>
                <a:cs typeface="+mn-cs"/>
              </a:rPr>
              <a:t> Limitations include the small sample of prenatal cannabis-exposed offspring, potential underreporting of use during pregnancy, imprecise data on the timing/frequency/potency of cannabis exposure, and the lack of data on some potential confounders (</a:t>
            </a:r>
            <a:r>
              <a:rPr lang="en-US" sz="1200" b="0" i="0" kern="1200" dirty="0" err="1">
                <a:solidFill>
                  <a:schemeClr val="tx1"/>
                </a:solidFill>
                <a:effectLst/>
                <a:latin typeface="+mn-lt"/>
                <a:ea typeface="+mn-ea"/>
                <a:cs typeface="+mn-cs"/>
              </a:rPr>
              <a:t>eg</a:t>
            </a:r>
            <a:r>
              <a:rPr lang="en-US" sz="1200" b="0" i="0" kern="1200" dirty="0">
                <a:solidFill>
                  <a:schemeClr val="tx1"/>
                </a:solidFill>
                <a:effectLst/>
                <a:latin typeface="+mn-lt"/>
                <a:ea typeface="+mn-ea"/>
                <a:cs typeface="+mn-cs"/>
              </a:rPr>
              <a:t>, maternal stress during pregnancy). Evidence that the impact of PCE on psychopathology does not ameliorate as children enter adolescence further cautions against cannabis use during pregnancy.</a:t>
            </a:r>
            <a:endParaRPr lang="en-US" dirty="0"/>
          </a:p>
        </p:txBody>
      </p:sp>
      <p:sp>
        <p:nvSpPr>
          <p:cNvPr id="4" name="Slide Number Placeholder 3"/>
          <p:cNvSpPr>
            <a:spLocks noGrp="1"/>
          </p:cNvSpPr>
          <p:nvPr>
            <p:ph type="sldNum" sz="quarter" idx="5"/>
          </p:nvPr>
        </p:nvSpPr>
        <p:spPr/>
        <p:txBody>
          <a:bodyPr/>
          <a:lstStyle/>
          <a:p>
            <a:fld id="{5DB7F287-9543-45E0-B054-8A5480D17BA0}" type="slidenum">
              <a:rPr lang="en-US" smtClean="0"/>
              <a:t>28</a:t>
            </a:fld>
            <a:endParaRPr lang="en-US"/>
          </a:p>
        </p:txBody>
      </p:sp>
    </p:spTree>
    <p:extLst>
      <p:ext uri="{BB962C8B-B14F-4D97-AF65-F5344CB8AC3E}">
        <p14:creationId xmlns:p14="http://schemas.microsoft.com/office/powerpoint/2010/main" val="2381677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Results</a:t>
            </a:r>
          </a:p>
          <a:p>
            <a:r>
              <a:rPr lang="en-US" sz="1200" b="0" i="0" kern="1200" dirty="0">
                <a:solidFill>
                  <a:schemeClr val="tx1"/>
                </a:solidFill>
                <a:effectLst/>
                <a:latin typeface="+mn-lt"/>
                <a:ea typeface="+mn-ea"/>
                <a:cs typeface="+mn-cs"/>
              </a:rPr>
              <a:t>We designed this study to determine whether the use of edible cannabis during pregnancy is deleterious to the fetal and placental epigenome. Pregnant rhesus macaques consumed a daily edible containing either delta-9-tetrahydrocannabinol (THC) (2.5 mg/7 kg/day) or placebo. DNA methylation was measured in 5 tissues collected at cesarean delivery (placenta, lung, cerebellum, prefrontal cortex, and right ventricle of the heart) using the Illumina </a:t>
            </a:r>
            <a:r>
              <a:rPr lang="en-US" sz="1200" b="0" i="0" kern="1200" dirty="0" err="1">
                <a:solidFill>
                  <a:schemeClr val="tx1"/>
                </a:solidFill>
                <a:effectLst/>
                <a:latin typeface="+mn-lt"/>
                <a:ea typeface="+mn-ea"/>
                <a:cs typeface="+mn-cs"/>
              </a:rPr>
              <a:t>MethylationEPIC</a:t>
            </a:r>
            <a:r>
              <a:rPr lang="en-US" sz="1200" b="0" i="0" kern="1200" dirty="0">
                <a:solidFill>
                  <a:schemeClr val="tx1"/>
                </a:solidFill>
                <a:effectLst/>
                <a:latin typeface="+mn-lt"/>
                <a:ea typeface="+mn-ea"/>
                <a:cs typeface="+mn-cs"/>
              </a:rPr>
              <a:t> platform and filtering for probes previously validated in rhesus macaque. In utero exposure to THC was associated with differential methylation at 581 </a:t>
            </a:r>
            <a:r>
              <a:rPr lang="en-US" sz="1200" b="0" i="0" kern="1200" dirty="0" err="1">
                <a:solidFill>
                  <a:schemeClr val="tx1"/>
                </a:solidFill>
                <a:effectLst/>
                <a:latin typeface="+mn-lt"/>
                <a:ea typeface="+mn-ea"/>
                <a:cs typeface="+mn-cs"/>
              </a:rPr>
              <a:t>CpGs</a:t>
            </a:r>
            <a:r>
              <a:rPr lang="en-US" sz="1200" b="0" i="0" kern="1200" dirty="0">
                <a:solidFill>
                  <a:schemeClr val="tx1"/>
                </a:solidFill>
                <a:effectLst/>
                <a:latin typeface="+mn-lt"/>
                <a:ea typeface="+mn-ea"/>
                <a:cs typeface="+mn-cs"/>
              </a:rPr>
              <a:t>, with 573 (98%) identified in placenta. Loci differentially methylated with THC were enriched for candidate autism spectrum disorder (ASD) genes from the Simons Foundation Autism Research Initiative (SFARI) database in all tissues. The placenta demonstrated greatest SFARI gene enrichment, including genes differentially methylated in placentas from a prospective ASD study.</a:t>
            </a:r>
          </a:p>
          <a:p>
            <a:r>
              <a:rPr lang="en-US" sz="1200" b="0" i="0" kern="1200" dirty="0">
                <a:solidFill>
                  <a:schemeClr val="tx1"/>
                </a:solidFill>
                <a:effectLst/>
                <a:latin typeface="+mn-lt"/>
                <a:ea typeface="+mn-ea"/>
                <a:cs typeface="+mn-cs"/>
              </a:rPr>
              <a:t>Conclusions</a:t>
            </a:r>
          </a:p>
          <a:p>
            <a:r>
              <a:rPr lang="en-US" sz="1200" b="0" i="0" kern="1200" dirty="0">
                <a:solidFill>
                  <a:schemeClr val="tx1"/>
                </a:solidFill>
                <a:effectLst/>
                <a:latin typeface="+mn-lt"/>
                <a:ea typeface="+mn-ea"/>
                <a:cs typeface="+mn-cs"/>
              </a:rPr>
              <a:t>Overall, our findings reveal that prenatal THC exposure alters placental and fetal DNA methylation at genes involved in neurobehavioral development that may influence longer-term offspring outcomes. The data from this study add to the limited existing literature to help guide patient counseling and public health polices focused on prenatal cannabis use in the future.</a:t>
            </a:r>
          </a:p>
          <a:p>
            <a:endParaRPr lang="en-US" dirty="0"/>
          </a:p>
        </p:txBody>
      </p:sp>
      <p:sp>
        <p:nvSpPr>
          <p:cNvPr id="4" name="Slide Number Placeholder 3"/>
          <p:cNvSpPr>
            <a:spLocks noGrp="1"/>
          </p:cNvSpPr>
          <p:nvPr>
            <p:ph type="sldNum" sz="quarter" idx="5"/>
          </p:nvPr>
        </p:nvSpPr>
        <p:spPr/>
        <p:txBody>
          <a:bodyPr/>
          <a:lstStyle/>
          <a:p>
            <a:fld id="{5692B426-EDBB-45B8-B28C-BF11AC747309}" type="slidenum">
              <a:rPr lang="en-US" smtClean="0"/>
              <a:t>29</a:t>
            </a:fld>
            <a:endParaRPr lang="en-US"/>
          </a:p>
        </p:txBody>
      </p:sp>
    </p:spTree>
    <p:extLst>
      <p:ext uri="{BB962C8B-B14F-4D97-AF65-F5344CB8AC3E}">
        <p14:creationId xmlns:p14="http://schemas.microsoft.com/office/powerpoint/2010/main" val="26974015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Male preconception use associated</a:t>
            </a:r>
            <a:endParaRPr lang="en-US" dirty="0"/>
          </a:p>
        </p:txBody>
      </p:sp>
      <p:sp>
        <p:nvSpPr>
          <p:cNvPr id="4" name="Slide Number Placeholder 3"/>
          <p:cNvSpPr>
            <a:spLocks noGrp="1"/>
          </p:cNvSpPr>
          <p:nvPr>
            <p:ph type="sldNum" sz="quarter" idx="5"/>
          </p:nvPr>
        </p:nvSpPr>
        <p:spPr/>
        <p:txBody>
          <a:bodyPr/>
          <a:lstStyle/>
          <a:p>
            <a:fld id="{5DB7F287-9543-45E0-B054-8A5480D17BA0}" type="slidenum">
              <a:rPr lang="en-US" smtClean="0"/>
              <a:t>30</a:t>
            </a:fld>
            <a:endParaRPr lang="en-US"/>
          </a:p>
        </p:txBody>
      </p:sp>
    </p:spTree>
    <p:extLst>
      <p:ext uri="{BB962C8B-B14F-4D97-AF65-F5344CB8AC3E}">
        <p14:creationId xmlns:p14="http://schemas.microsoft.com/office/powerpoint/2010/main" val="17208805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Taken together, these results demonstrate that paternal preconception exposure to cannabis affects intergenerational outcomes</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 separate review article: Exposure to drugs of abuse induce effects that persist across generations</a:t>
            </a:r>
          </a:p>
          <a:p>
            <a:r>
              <a:rPr lang="en-US" sz="1200" b="0" i="0" kern="1200" dirty="0" err="1">
                <a:solidFill>
                  <a:schemeClr val="tx1"/>
                </a:solidFill>
                <a:effectLst/>
                <a:latin typeface="+mn-lt"/>
                <a:ea typeface="+mn-ea"/>
                <a:cs typeface="+mn-cs"/>
              </a:rPr>
              <a:t>Baratta</a:t>
            </a:r>
            <a:r>
              <a:rPr lang="en-US" sz="1200" b="0" i="0" kern="1200" dirty="0">
                <a:solidFill>
                  <a:schemeClr val="tx1"/>
                </a:solidFill>
                <a:effectLst/>
                <a:latin typeface="+mn-lt"/>
                <a:ea typeface="+mn-ea"/>
                <a:cs typeface="+mn-cs"/>
              </a:rPr>
              <a:t> AM, Rathod RS, </a:t>
            </a:r>
            <a:r>
              <a:rPr lang="en-US" sz="1200" b="0" i="0" kern="1200" dirty="0" err="1">
                <a:solidFill>
                  <a:schemeClr val="tx1"/>
                </a:solidFill>
                <a:effectLst/>
                <a:latin typeface="+mn-lt"/>
                <a:ea typeface="+mn-ea"/>
                <a:cs typeface="+mn-cs"/>
              </a:rPr>
              <a:t>Plasil</a:t>
            </a:r>
            <a:r>
              <a:rPr lang="en-US" sz="1200" b="0" i="0" kern="1200" dirty="0">
                <a:solidFill>
                  <a:schemeClr val="tx1"/>
                </a:solidFill>
                <a:effectLst/>
                <a:latin typeface="+mn-lt"/>
                <a:ea typeface="+mn-ea"/>
                <a:cs typeface="+mn-cs"/>
              </a:rPr>
              <a:t> SL, Seth A, </a:t>
            </a:r>
            <a:r>
              <a:rPr lang="en-US" sz="1200" b="0" i="0" kern="1200" dirty="0" err="1">
                <a:solidFill>
                  <a:schemeClr val="tx1"/>
                </a:solidFill>
                <a:effectLst/>
                <a:latin typeface="+mn-lt"/>
                <a:ea typeface="+mn-ea"/>
                <a:cs typeface="+mn-cs"/>
              </a:rPr>
              <a:t>Homanics</a:t>
            </a:r>
            <a:r>
              <a:rPr lang="en-US" sz="1200" b="0" i="0" kern="1200" dirty="0">
                <a:solidFill>
                  <a:schemeClr val="tx1"/>
                </a:solidFill>
                <a:effectLst/>
                <a:latin typeface="+mn-lt"/>
                <a:ea typeface="+mn-ea"/>
                <a:cs typeface="+mn-cs"/>
              </a:rPr>
              <a:t> GE. Exposure to drugs of abuse induce effects that persist across generations. Int Rev </a:t>
            </a:r>
            <a:r>
              <a:rPr lang="en-US" sz="1200" b="0" i="0" kern="1200" dirty="0" err="1">
                <a:solidFill>
                  <a:schemeClr val="tx1"/>
                </a:solidFill>
                <a:effectLst/>
                <a:latin typeface="+mn-lt"/>
                <a:ea typeface="+mn-ea"/>
                <a:cs typeface="+mn-cs"/>
              </a:rPr>
              <a:t>Neurobiol</a:t>
            </a:r>
            <a:r>
              <a:rPr lang="en-US" sz="1200" b="0" i="0" kern="1200" dirty="0">
                <a:solidFill>
                  <a:schemeClr val="tx1"/>
                </a:solidFill>
                <a:effectLst/>
                <a:latin typeface="+mn-lt"/>
                <a:ea typeface="+mn-ea"/>
                <a:cs typeface="+mn-cs"/>
              </a:rPr>
              <a:t>. 2021;156:217-277.</a:t>
            </a:r>
          </a:p>
          <a:p>
            <a:endParaRPr lang="en-US" dirty="0"/>
          </a:p>
        </p:txBody>
      </p:sp>
      <p:sp>
        <p:nvSpPr>
          <p:cNvPr id="4" name="Slide Number Placeholder 3"/>
          <p:cNvSpPr>
            <a:spLocks noGrp="1"/>
          </p:cNvSpPr>
          <p:nvPr>
            <p:ph type="sldNum" sz="quarter" idx="5"/>
          </p:nvPr>
        </p:nvSpPr>
        <p:spPr/>
        <p:txBody>
          <a:bodyPr/>
          <a:lstStyle/>
          <a:p>
            <a:fld id="{5DB7F287-9543-45E0-B054-8A5480D17BA0}" type="slidenum">
              <a:rPr lang="en-US" smtClean="0"/>
              <a:t>31</a:t>
            </a:fld>
            <a:endParaRPr lang="en-US"/>
          </a:p>
        </p:txBody>
      </p:sp>
    </p:spTree>
    <p:extLst>
      <p:ext uri="{BB962C8B-B14F-4D97-AF65-F5344CB8AC3E}">
        <p14:creationId xmlns:p14="http://schemas.microsoft.com/office/powerpoint/2010/main" val="21405144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Viewpoint</a:t>
            </a:r>
          </a:p>
          <a:p>
            <a:r>
              <a:rPr lang="en-US" sz="1200" b="0" i="0" kern="1200" dirty="0">
                <a:solidFill>
                  <a:schemeClr val="tx1"/>
                </a:solidFill>
                <a:effectLst/>
                <a:latin typeface="+mn-lt"/>
                <a:ea typeface="+mn-ea"/>
                <a:cs typeface="+mn-cs"/>
              </a:rPr>
              <a:t>August 17, 2023</a:t>
            </a:r>
          </a:p>
          <a:p>
            <a:r>
              <a:rPr lang="en-US" sz="1200" b="1" i="0" kern="1200" dirty="0">
                <a:solidFill>
                  <a:schemeClr val="tx1"/>
                </a:solidFill>
                <a:effectLst/>
                <a:latin typeface="+mn-lt"/>
                <a:ea typeface="+mn-ea"/>
                <a:cs typeface="+mn-cs"/>
              </a:rPr>
              <a:t>Cannabis Use and Perinatal Health Research</a:t>
            </a:r>
          </a:p>
          <a:p>
            <a:r>
              <a:rPr lang="en-US" sz="1200" b="0" i="0" u="none" strike="noStrike" kern="1200" dirty="0">
                <a:solidFill>
                  <a:schemeClr val="tx1"/>
                </a:solidFill>
                <a:effectLst/>
                <a:latin typeface="+mn-lt"/>
                <a:ea typeface="+mn-ea"/>
                <a:cs typeface="+mn-cs"/>
                <a:hlinkClick r:id="rId3"/>
              </a:rPr>
              <a:t>Jamie O. Lo, MD, MCR</a:t>
            </a:r>
            <a:r>
              <a:rPr lang="en-US" sz="1200" b="0" i="0" u="none" strike="noStrike" kern="1200" baseline="30000" dirty="0">
                <a:solidFill>
                  <a:schemeClr val="tx1"/>
                </a:solidFill>
                <a:effectLst/>
                <a:latin typeface="+mn-lt"/>
                <a:ea typeface="+mn-ea"/>
                <a:cs typeface="+mn-cs"/>
                <a:hlinkClick r:id="rId3"/>
              </a:rPr>
              <a:t>1,2</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a:rPr>
              <a:t>Jason C. Hedges, MD, PhD</a:t>
            </a:r>
            <a:r>
              <a:rPr lang="en-US" sz="1200" b="0" i="0" u="none" strike="noStrike" kern="1200" baseline="30000" dirty="0">
                <a:solidFill>
                  <a:schemeClr val="tx1"/>
                </a:solidFill>
                <a:effectLst/>
                <a:latin typeface="+mn-lt"/>
                <a:ea typeface="+mn-ea"/>
                <a:cs typeface="+mn-cs"/>
                <a:hlinkClick r:id="rId4"/>
              </a:rPr>
              <a:t>1,2</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5"/>
              </a:rPr>
              <a:t>Torri D. Metz, MD, MS</a:t>
            </a:r>
            <a:r>
              <a:rPr lang="en-US" sz="1200" b="0" i="0" u="none" strike="noStrike" kern="1200" baseline="30000" dirty="0">
                <a:solidFill>
                  <a:schemeClr val="tx1"/>
                </a:solidFill>
                <a:effectLst/>
                <a:latin typeface="+mn-lt"/>
                <a:ea typeface="+mn-ea"/>
                <a:cs typeface="+mn-cs"/>
                <a:hlinkClick r:id="rId5"/>
              </a:rPr>
              <a:t>3</a:t>
            </a:r>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Author Affiliations</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6"/>
              </a:rPr>
              <a:t>Article Information</a:t>
            </a:r>
            <a:endParaRPr lang="en-US" sz="1200" b="0" i="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JAMA. </a:t>
            </a:r>
            <a:r>
              <a:rPr lang="en-US" sz="1200" b="0" i="0" kern="1200" dirty="0">
                <a:solidFill>
                  <a:schemeClr val="tx1"/>
                </a:solidFill>
                <a:effectLst/>
                <a:latin typeface="+mn-lt"/>
                <a:ea typeface="+mn-ea"/>
                <a:cs typeface="+mn-cs"/>
              </a:rPr>
              <a:t>Published online August 17, 2023. doi:10.1001/jama.2023.14697</a:t>
            </a:r>
          </a:p>
          <a:p>
            <a:pPr fontAlgn="ctr"/>
            <a:r>
              <a:rPr lang="en-US" sz="1200" b="0" i="0" u="none" strike="noStrike" kern="1200" dirty="0">
                <a:solidFill>
                  <a:schemeClr val="tx1"/>
                </a:solidFill>
                <a:effectLst/>
                <a:latin typeface="+mn-lt"/>
                <a:ea typeface="+mn-ea"/>
                <a:cs typeface="+mn-cs"/>
                <a:hlinkClick r:id="rId7"/>
              </a:rPr>
              <a:t>related articles icon </a:t>
            </a:r>
            <a:r>
              <a:rPr lang="en-US" sz="1200" b="0" i="0" u="none" strike="noStrike" kern="1200" dirty="0" err="1">
                <a:solidFill>
                  <a:schemeClr val="tx1"/>
                </a:solidFill>
                <a:effectLst/>
                <a:latin typeface="+mn-lt"/>
                <a:ea typeface="+mn-ea"/>
                <a:cs typeface="+mn-cs"/>
                <a:hlinkClick r:id="rId7"/>
              </a:rPr>
              <a:t>RelatedArticles</a:t>
            </a:r>
            <a:endParaRPr lang="en-US" sz="1200" b="0" i="0" u="none" strike="noStrike" kern="1200" dirty="0">
              <a:solidFill>
                <a:schemeClr val="tx1"/>
              </a:solidFill>
              <a:effectLst/>
              <a:latin typeface="+mn-lt"/>
              <a:ea typeface="+mn-ea"/>
              <a:cs typeface="+mn-cs"/>
              <a:hlinkClick r:id="rId7"/>
            </a:endParaRPr>
          </a:p>
          <a:p>
            <a:r>
              <a:rPr lang="en-US" sz="1200" b="0" i="0" kern="1200" dirty="0">
                <a:solidFill>
                  <a:schemeClr val="tx1"/>
                </a:solidFill>
                <a:effectLst/>
                <a:latin typeface="+mn-lt"/>
                <a:ea typeface="+mn-ea"/>
                <a:cs typeface="+mn-cs"/>
              </a:rPr>
              <a:t>During the past 2 decades, while the use of alcohol and nicotine products in pregnancy has decreased, the potency of cannabis and prevalence of prenatal cannabis use have increased substantially, in part due to changing legalization patterns leading to greater availability and perceived safety.</a:t>
            </a:r>
            <a:r>
              <a:rPr lang="en-US" sz="1200" b="0" i="0" u="none" strike="noStrike" kern="1200" baseline="30000" dirty="0">
                <a:solidFill>
                  <a:schemeClr val="tx1"/>
                </a:solidFill>
                <a:effectLst/>
                <a:latin typeface="+mn-lt"/>
                <a:ea typeface="+mn-ea"/>
                <a:cs typeface="+mn-cs"/>
                <a:hlinkClick r:id="rId8"/>
              </a:rPr>
              <a:t>1</a:t>
            </a:r>
            <a:r>
              <a:rPr lang="en-US" sz="1200" b="0" i="0" kern="1200" dirty="0">
                <a:solidFill>
                  <a:schemeClr val="tx1"/>
                </a:solidFill>
                <a:effectLst/>
                <a:latin typeface="+mn-lt"/>
                <a:ea typeface="+mn-ea"/>
                <a:cs typeface="+mn-cs"/>
              </a:rPr>
              <a:t> Currently, 38 states and Washington, DC, have legalized medical cannabis and 23 states and Washington, DC, have legalized recreational cannabis.</a:t>
            </a:r>
          </a:p>
          <a:p>
            <a:r>
              <a:rPr lang="en-US" sz="1200" b="0" i="0" kern="1200" dirty="0">
                <a:solidFill>
                  <a:schemeClr val="tx1"/>
                </a:solidFill>
                <a:effectLst/>
                <a:latin typeface="+mn-lt"/>
                <a:ea typeface="+mn-ea"/>
                <a:cs typeface="+mn-cs"/>
              </a:rPr>
              <a:t>Cannabis is now the most commonly used federally illegal drug in pregnancy, with an incidence of 7% among pregnant individuals in 2017, an increase from 3.4% in 2002. More recently, significantly increased rates of use by pregnant individuals have been reported, coinciding with the COVID-19 pandemic, with a prevalence of use up to 25% in some areas such as northern California. Prior studies report cannabis use rates as high as 30% in certain populations.</a:t>
            </a:r>
            <a:r>
              <a:rPr lang="en-US" sz="1200" b="0" i="0" u="none" strike="noStrike" kern="1200" baseline="30000" dirty="0">
                <a:solidFill>
                  <a:schemeClr val="tx1"/>
                </a:solidFill>
                <a:effectLst/>
                <a:latin typeface="+mn-lt"/>
                <a:ea typeface="+mn-ea"/>
                <a:cs typeface="+mn-cs"/>
                <a:hlinkClick r:id="rId8"/>
              </a:rPr>
              <a:t>1</a:t>
            </a:r>
            <a:r>
              <a:rPr lang="en-US" sz="1200" b="0" i="0" kern="1200" dirty="0">
                <a:solidFill>
                  <a:schemeClr val="tx1"/>
                </a:solidFill>
                <a:effectLst/>
                <a:latin typeface="+mn-lt"/>
                <a:ea typeface="+mn-ea"/>
                <a:cs typeface="+mn-cs"/>
              </a:rPr>
              <a:t> Perhaps more concerning, data from the National Survey on Drug Use and Health from 2007 to 2012 were notable for an 18.1% prevalence of cannabis use disorder among past-year pregnant cannabis users, with more recent studies reporting a prevalence of cannabis use disorders among pregnant individuals as high as 26.1%.</a:t>
            </a:r>
            <a:r>
              <a:rPr lang="en-US" sz="1200" b="0" i="0" u="none" strike="noStrike" kern="1200" baseline="30000" dirty="0">
                <a:solidFill>
                  <a:schemeClr val="tx1"/>
                </a:solidFill>
                <a:effectLst/>
                <a:latin typeface="+mn-lt"/>
                <a:ea typeface="+mn-ea"/>
                <a:cs typeface="+mn-cs"/>
                <a:hlinkClick r:id="rId9"/>
              </a:rPr>
              <a:t>2</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Many individuals use cannabis to alleviate symptoms of nausea, insomnia, pain, and stress during pregnancy.</a:t>
            </a:r>
            <a:r>
              <a:rPr lang="en-US" sz="1200" b="0" i="0" u="none" strike="noStrike" kern="1200" baseline="30000" dirty="0">
                <a:solidFill>
                  <a:schemeClr val="tx1"/>
                </a:solidFill>
                <a:effectLst/>
                <a:latin typeface="+mn-lt"/>
                <a:ea typeface="+mn-ea"/>
                <a:cs typeface="+mn-cs"/>
                <a:hlinkClick r:id="rId10"/>
              </a:rPr>
              <a:t>3</a:t>
            </a:r>
            <a:r>
              <a:rPr lang="en-US" sz="1200" b="0" i="0" kern="1200" dirty="0">
                <a:solidFill>
                  <a:schemeClr val="tx1"/>
                </a:solidFill>
                <a:effectLst/>
                <a:latin typeface="+mn-lt"/>
                <a:ea typeface="+mn-ea"/>
                <a:cs typeface="+mn-cs"/>
              </a:rPr>
              <a:t> Studies have shown that clinicians are not consistently counseling patients regarding cannabis use in pregnancy, in part because they are not comfortable with counseling on risks due to the limited and mixed available evidence.</a:t>
            </a:r>
            <a:r>
              <a:rPr lang="en-US" sz="1200" b="0" i="0" u="none" strike="noStrike" kern="1200" baseline="30000" dirty="0">
                <a:solidFill>
                  <a:schemeClr val="tx1"/>
                </a:solidFill>
                <a:effectLst/>
                <a:latin typeface="+mn-lt"/>
                <a:ea typeface="+mn-ea"/>
                <a:cs typeface="+mn-cs"/>
                <a:hlinkClick r:id="rId10"/>
              </a:rPr>
              <a:t>3</a:t>
            </a:r>
            <a:r>
              <a:rPr lang="en-US" sz="1200" b="0" i="0" kern="1200" dirty="0">
                <a:solidFill>
                  <a:schemeClr val="tx1"/>
                </a:solidFill>
                <a:effectLst/>
                <a:latin typeface="+mn-lt"/>
                <a:ea typeface="+mn-ea"/>
                <a:cs typeface="+mn-cs"/>
              </a:rPr>
              <a:t> Despite research advances and changes in public health practices, there remains a significant gap in knowledge regarding the effects of cannabis use and perinatal health outcomes. The existing human literature is often limited by confounding, including from polysubstance use such as nicotine co-use, ascertainment of use through patient self-report, and inability to determine timing, dose, and frequency of cannabis use. Preclinical studies have uncovered potential underlying mechanisms for the observed adverse outcomes but have not always recapitulated typical human use (both mode of delivery and dose), thus reducing the translational strength of the findings.</a:t>
            </a:r>
          </a:p>
          <a:p>
            <a:r>
              <a:rPr lang="en-US" sz="1200" b="0" i="0" kern="1200" dirty="0">
                <a:solidFill>
                  <a:schemeClr val="tx1"/>
                </a:solidFill>
                <a:effectLst/>
                <a:latin typeface="+mn-lt"/>
                <a:ea typeface="+mn-ea"/>
                <a:cs typeface="+mn-cs"/>
              </a:rPr>
              <a:t>There have been emerging data, including from the ongoing longitudinal Adolescent Brain and Cognitive Development study,</a:t>
            </a:r>
            <a:r>
              <a:rPr lang="en-US" sz="1200" b="0" i="0" u="none" strike="noStrike" kern="1200" baseline="30000" dirty="0">
                <a:solidFill>
                  <a:schemeClr val="tx1"/>
                </a:solidFill>
                <a:effectLst/>
                <a:latin typeface="+mn-lt"/>
                <a:ea typeface="+mn-ea"/>
                <a:cs typeface="+mn-cs"/>
                <a:hlinkClick r:id="rId11"/>
              </a:rPr>
              <a:t>4</a:t>
            </a:r>
            <a:r>
              <a:rPr lang="en-US" sz="1200" b="0" i="0" kern="1200" dirty="0">
                <a:solidFill>
                  <a:schemeClr val="tx1"/>
                </a:solidFill>
                <a:effectLst/>
                <a:latin typeface="+mn-lt"/>
                <a:ea typeface="+mn-ea"/>
                <a:cs typeface="+mn-cs"/>
              </a:rPr>
              <a:t> suggesting that in utero cannabis exposure is linked to adverse outcomes among offspring, including small for gestational age, neonatal intensive care unit admissions, and preterm birth</a:t>
            </a:r>
            <a:r>
              <a:rPr lang="en-US" sz="1200" b="0" i="0" u="none" strike="noStrike" kern="1200" baseline="30000" dirty="0">
                <a:solidFill>
                  <a:schemeClr val="tx1"/>
                </a:solidFill>
                <a:effectLst/>
                <a:latin typeface="+mn-lt"/>
                <a:ea typeface="+mn-ea"/>
                <a:cs typeface="+mn-cs"/>
                <a:hlinkClick r:id="rId10"/>
              </a:rPr>
              <a:t>3</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12"/>
              </a:rPr>
              <a:t>Figure</a:t>
            </a:r>
            <a:r>
              <a:rPr lang="en-US" sz="1200" b="0" i="0" kern="1200" dirty="0">
                <a:solidFill>
                  <a:schemeClr val="tx1"/>
                </a:solidFill>
                <a:effectLst/>
                <a:latin typeface="+mn-lt"/>
                <a:ea typeface="+mn-ea"/>
                <a:cs typeface="+mn-cs"/>
              </a:rPr>
              <a:t>). In addition, prenatal cannabis exposure has also been associated with childhood outcomes such as autism spectrum disorder and attention-deficit/hyperactivity disorder, as well as symptoms of psychopathology, including </a:t>
            </a:r>
            <a:r>
              <a:rPr lang="en-US" sz="1200" b="0" i="0" kern="1200" dirty="0" err="1">
                <a:solidFill>
                  <a:schemeClr val="tx1"/>
                </a:solidFill>
                <a:effectLst/>
                <a:latin typeface="+mn-lt"/>
                <a:ea typeface="+mn-ea"/>
                <a:cs typeface="+mn-cs"/>
              </a:rPr>
              <a:t>psychoticlike</a:t>
            </a:r>
            <a:r>
              <a:rPr lang="en-US" sz="1200" b="0" i="0" kern="1200" dirty="0">
                <a:solidFill>
                  <a:schemeClr val="tx1"/>
                </a:solidFill>
                <a:effectLst/>
                <a:latin typeface="+mn-lt"/>
                <a:ea typeface="+mn-ea"/>
                <a:cs typeface="+mn-cs"/>
              </a:rPr>
              <a:t> experiences, internalizing, externalizing, attention problems, and thought and social problems.</a:t>
            </a:r>
            <a:r>
              <a:rPr lang="en-US" sz="1200" b="0" i="0" u="none" strike="noStrike" kern="1200" baseline="30000" dirty="0">
                <a:solidFill>
                  <a:schemeClr val="tx1"/>
                </a:solidFill>
                <a:effectLst/>
                <a:latin typeface="+mn-lt"/>
                <a:ea typeface="+mn-ea"/>
                <a:cs typeface="+mn-cs"/>
                <a:hlinkClick r:id="rId10"/>
              </a:rPr>
              <a:t>3</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11"/>
              </a:rPr>
              <a:t>4</a:t>
            </a:r>
            <a:r>
              <a:rPr lang="en-US" sz="1200" b="0" i="0" kern="1200" dirty="0">
                <a:solidFill>
                  <a:schemeClr val="tx1"/>
                </a:solidFill>
                <a:effectLst/>
                <a:latin typeface="+mn-lt"/>
                <a:ea typeface="+mn-ea"/>
                <a:cs typeface="+mn-cs"/>
              </a:rPr>
              <a:t> Maternal cannabis use disorder has also been linked to a greater risk of small for gestational age, preterm birth, low birth weight, and death within 1 year of birth.</a:t>
            </a:r>
            <a:r>
              <a:rPr lang="en-US" sz="1200" b="0" i="0" u="none" strike="noStrike" kern="1200" baseline="30000" dirty="0">
                <a:solidFill>
                  <a:schemeClr val="tx1"/>
                </a:solidFill>
                <a:effectLst/>
                <a:latin typeface="+mn-lt"/>
                <a:ea typeface="+mn-ea"/>
                <a:cs typeface="+mn-cs"/>
                <a:hlinkClick r:id="rId10"/>
              </a:rPr>
              <a:t>3</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Recent findings of preclinical and human studies suggest that prenatal Δ</a:t>
            </a:r>
            <a:r>
              <a:rPr lang="en-US" sz="1200" b="0" i="0" kern="1200" baseline="30000" dirty="0">
                <a:solidFill>
                  <a:schemeClr val="tx1"/>
                </a:solidFill>
                <a:effectLst/>
                <a:latin typeface="+mn-lt"/>
                <a:ea typeface="+mn-ea"/>
                <a:cs typeface="+mn-cs"/>
              </a:rPr>
              <a:t>9</a:t>
            </a:r>
            <a:r>
              <a:rPr lang="en-US" sz="1200" b="0" i="0" kern="1200" dirty="0">
                <a:solidFill>
                  <a:schemeClr val="tx1"/>
                </a:solidFill>
                <a:effectLst/>
                <a:latin typeface="+mn-lt"/>
                <a:ea typeface="+mn-ea"/>
                <a:cs typeface="+mn-cs"/>
              </a:rPr>
              <a:t>-tetrahydrocannabinol (THC, the main psychoactive component of cannabis) can affect the placental transcriptome and the placental and fetal epigenome</a:t>
            </a:r>
            <a:r>
              <a:rPr lang="en-US" sz="1200" b="0" i="0" u="none" strike="noStrike" kern="1200" baseline="30000" dirty="0">
                <a:solidFill>
                  <a:schemeClr val="tx1"/>
                </a:solidFill>
                <a:effectLst/>
                <a:latin typeface="+mn-lt"/>
                <a:ea typeface="+mn-ea"/>
                <a:cs typeface="+mn-cs"/>
                <a:hlinkClick r:id="rId13"/>
              </a:rPr>
              <a:t>5</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14"/>
              </a:rPr>
              <a:t>6</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12"/>
              </a:rPr>
              <a:t>Figure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Rompala</a:t>
            </a:r>
            <a:r>
              <a:rPr lang="en-US" sz="1200" b="0" i="0" kern="1200" dirty="0">
                <a:solidFill>
                  <a:schemeClr val="tx1"/>
                </a:solidFill>
                <a:effectLst/>
                <a:latin typeface="+mn-lt"/>
                <a:ea typeface="+mn-ea"/>
                <a:cs typeface="+mn-cs"/>
              </a:rPr>
              <a:t> et al</a:t>
            </a:r>
            <a:r>
              <a:rPr lang="en-US" sz="1200" b="0" i="0" u="none" strike="noStrike" kern="1200" baseline="30000" dirty="0">
                <a:solidFill>
                  <a:schemeClr val="tx1"/>
                </a:solidFill>
                <a:effectLst/>
                <a:latin typeface="+mn-lt"/>
                <a:ea typeface="+mn-ea"/>
                <a:cs typeface="+mn-cs"/>
                <a:hlinkClick r:id="rId14"/>
              </a:rPr>
              <a:t>6</a:t>
            </a:r>
            <a:r>
              <a:rPr lang="en-US" sz="1200" b="0" i="0" kern="1200" dirty="0">
                <a:solidFill>
                  <a:schemeClr val="tx1"/>
                </a:solidFill>
                <a:effectLst/>
                <a:latin typeface="+mn-lt"/>
                <a:ea typeface="+mn-ea"/>
                <a:cs typeface="+mn-cs"/>
              </a:rPr>
              <a:t> reported that maternal cannabis use was associated with changes in the placental transcriptome as a mediator of risk for anxiety-related problems in early childhood. In the nonhuman primate, Δ</a:t>
            </a:r>
            <a:r>
              <a:rPr lang="en-US" sz="1200" b="0" i="0" kern="1200" baseline="30000" dirty="0">
                <a:solidFill>
                  <a:schemeClr val="tx1"/>
                </a:solidFill>
                <a:effectLst/>
                <a:latin typeface="+mn-lt"/>
                <a:ea typeface="+mn-ea"/>
                <a:cs typeface="+mn-cs"/>
              </a:rPr>
              <a:t>9</a:t>
            </a:r>
            <a:r>
              <a:rPr lang="en-US" sz="1200" b="0" i="0" kern="1200" dirty="0">
                <a:solidFill>
                  <a:schemeClr val="tx1"/>
                </a:solidFill>
                <a:effectLst/>
                <a:latin typeface="+mn-lt"/>
                <a:ea typeface="+mn-ea"/>
                <a:cs typeface="+mn-cs"/>
              </a:rPr>
              <a:t>-THC–induced changes in placental and fetal DNA methylation were in genes involved in neurodevelopment and autism spectrum disorder, which provides a potential underlying mechanism for reported altered gene expression and offspring neurobehavioral abnormalities observed with maternal cannabis use in pregnancy in the literature.</a:t>
            </a:r>
            <a:r>
              <a:rPr lang="en-US" sz="1200" b="0" i="0" u="none" strike="noStrike" kern="1200" baseline="30000" dirty="0">
                <a:solidFill>
                  <a:schemeClr val="tx1"/>
                </a:solidFill>
                <a:effectLst/>
                <a:latin typeface="+mn-lt"/>
                <a:ea typeface="+mn-ea"/>
                <a:cs typeface="+mn-cs"/>
                <a:hlinkClick r:id="rId13"/>
              </a:rPr>
              <a:t>5</a:t>
            </a:r>
            <a:r>
              <a:rPr lang="en-US" sz="1200" b="0" i="0" kern="1200" dirty="0">
                <a:solidFill>
                  <a:schemeClr val="tx1"/>
                </a:solidFill>
                <a:effectLst/>
                <a:latin typeface="+mn-lt"/>
                <a:ea typeface="+mn-ea"/>
                <a:cs typeface="+mn-cs"/>
              </a:rPr>
              <a:t> This work highlights the need for additional mechanistic studies that can also inform the development of targeted therapeutics for individuals unable to abstain from cannabis use during pregnancy.</a:t>
            </a:r>
          </a:p>
          <a:p>
            <a:r>
              <a:rPr lang="en-US" sz="1200" b="0" i="0" kern="1200" dirty="0">
                <a:solidFill>
                  <a:schemeClr val="tx1"/>
                </a:solidFill>
                <a:effectLst/>
                <a:latin typeface="+mn-lt"/>
                <a:ea typeface="+mn-ea"/>
                <a:cs typeface="+mn-cs"/>
              </a:rPr>
              <a:t>There are recent data showing that paternal cannabis use preconception may also adversely affect reproductive health and offspring outcomes, including lower infant birth weight, higher risk of spontaneous abortion, and sudden infant death syndrome</a:t>
            </a:r>
            <a:r>
              <a:rPr lang="en-US" sz="1200" b="0" i="0" u="none" strike="noStrike" kern="1200" baseline="30000" dirty="0">
                <a:solidFill>
                  <a:schemeClr val="tx1"/>
                </a:solidFill>
                <a:effectLst/>
                <a:latin typeface="+mn-lt"/>
                <a:ea typeface="+mn-ea"/>
                <a:cs typeface="+mn-cs"/>
                <a:hlinkClick r:id="rId10"/>
              </a:rPr>
              <a:t>3</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12"/>
              </a:rPr>
              <a:t>Figure</a:t>
            </a:r>
            <a:r>
              <a:rPr lang="en-US" sz="1200" b="0" i="0" kern="1200" dirty="0">
                <a:solidFill>
                  <a:schemeClr val="tx1"/>
                </a:solidFill>
                <a:effectLst/>
                <a:latin typeface="+mn-lt"/>
                <a:ea typeface="+mn-ea"/>
                <a:cs typeface="+mn-cs"/>
              </a:rPr>
              <a:t>). In addition, paternal cannabis exposure in humans, nonhuman primates, and rats is associated with altered sperm DNA methylation at genes involved in neurodevelopment and autism spectrum disorder, with the potential for transmissibility to future offspring.</a:t>
            </a:r>
            <a:r>
              <a:rPr lang="en-US" sz="1200" b="0" i="0" u="none" strike="noStrike" kern="1200" baseline="30000" dirty="0">
                <a:solidFill>
                  <a:schemeClr val="tx1"/>
                </a:solidFill>
                <a:effectLst/>
                <a:latin typeface="+mn-lt"/>
                <a:ea typeface="+mn-ea"/>
                <a:cs typeface="+mn-cs"/>
                <a:hlinkClick r:id="rId10"/>
              </a:rPr>
              <a:t>3</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15"/>
              </a:rPr>
              <a:t>7</a:t>
            </a:r>
            <a:r>
              <a:rPr lang="en-US" sz="1200" b="0" i="0" kern="1200" dirty="0">
                <a:solidFill>
                  <a:schemeClr val="tx1"/>
                </a:solidFill>
                <a:effectLst/>
                <a:latin typeface="+mn-lt"/>
                <a:ea typeface="+mn-ea"/>
                <a:cs typeface="+mn-cs"/>
              </a:rPr>
              <a:t> Although most of the existing literature focuses on the effects of maternal cannabis use, these findings highlight the urgent need to better understand contributions of paternal cannabis use preconception and during pregnancy.</a:t>
            </a:r>
          </a:p>
          <a:p>
            <a:r>
              <a:rPr lang="en-US" sz="1200" b="0" i="0" kern="1200" dirty="0">
                <a:solidFill>
                  <a:schemeClr val="tx1"/>
                </a:solidFill>
                <a:effectLst/>
                <a:latin typeface="+mn-lt"/>
                <a:ea typeface="+mn-ea"/>
                <a:cs typeface="+mn-cs"/>
              </a:rPr>
              <a:t>Future research is also needed to study the impact of other emerging cannabinoid products on prenatal and offspring outcomes. Although Δ</a:t>
            </a:r>
            <a:r>
              <a:rPr lang="en-US" sz="1200" b="0" i="0" kern="1200" baseline="30000" dirty="0">
                <a:solidFill>
                  <a:schemeClr val="tx1"/>
                </a:solidFill>
                <a:effectLst/>
                <a:latin typeface="+mn-lt"/>
                <a:ea typeface="+mn-ea"/>
                <a:cs typeface="+mn-cs"/>
              </a:rPr>
              <a:t>9</a:t>
            </a:r>
            <a:r>
              <a:rPr lang="en-US" sz="1200" b="0" i="0" kern="1200" dirty="0">
                <a:solidFill>
                  <a:schemeClr val="tx1"/>
                </a:solidFill>
                <a:effectLst/>
                <a:latin typeface="+mn-lt"/>
                <a:ea typeface="+mn-ea"/>
                <a:cs typeface="+mn-cs"/>
              </a:rPr>
              <a:t>-THC remains federally illegal, there are other analogues of THC, Δ</a:t>
            </a:r>
            <a:r>
              <a:rPr lang="en-US" sz="1200" b="0" i="0" kern="1200" baseline="30000" dirty="0">
                <a:solidFill>
                  <a:schemeClr val="tx1"/>
                </a:solidFill>
                <a:effectLst/>
                <a:latin typeface="+mn-lt"/>
                <a:ea typeface="+mn-ea"/>
                <a:cs typeface="+mn-cs"/>
              </a:rPr>
              <a:t>8</a:t>
            </a:r>
            <a:r>
              <a:rPr lang="en-US" sz="1200" b="0" i="0" kern="1200" dirty="0">
                <a:solidFill>
                  <a:schemeClr val="tx1"/>
                </a:solidFill>
                <a:effectLst/>
                <a:latin typeface="+mn-lt"/>
                <a:ea typeface="+mn-ea"/>
                <a:cs typeface="+mn-cs"/>
              </a:rPr>
              <a:t>-THC and Δ</a:t>
            </a:r>
            <a:r>
              <a:rPr lang="en-US" sz="1200" b="0" i="0" kern="1200" baseline="30000" dirty="0">
                <a:solidFill>
                  <a:schemeClr val="tx1"/>
                </a:solidFill>
                <a:effectLst/>
                <a:latin typeface="+mn-lt"/>
                <a:ea typeface="+mn-ea"/>
                <a:cs typeface="+mn-cs"/>
              </a:rPr>
              <a:t>10</a:t>
            </a:r>
            <a:r>
              <a:rPr lang="en-US" sz="1200" b="0" i="0" kern="1200" dirty="0">
                <a:solidFill>
                  <a:schemeClr val="tx1"/>
                </a:solidFill>
                <a:effectLst/>
                <a:latin typeface="+mn-lt"/>
                <a:ea typeface="+mn-ea"/>
                <a:cs typeface="+mn-cs"/>
              </a:rPr>
              <a:t>-THC, that are legal at the federal level yet not regulated by the Food and Drug Administration. They are molecularly different from Δ</a:t>
            </a:r>
            <a:r>
              <a:rPr lang="en-US" sz="1200" b="0" i="0" kern="1200" baseline="30000" dirty="0">
                <a:solidFill>
                  <a:schemeClr val="tx1"/>
                </a:solidFill>
                <a:effectLst/>
                <a:latin typeface="+mn-lt"/>
                <a:ea typeface="+mn-ea"/>
                <a:cs typeface="+mn-cs"/>
              </a:rPr>
              <a:t>9</a:t>
            </a:r>
            <a:r>
              <a:rPr lang="en-US" sz="1200" b="0" i="0" kern="1200" dirty="0">
                <a:solidFill>
                  <a:schemeClr val="tx1"/>
                </a:solidFill>
                <a:effectLst/>
                <a:latin typeface="+mn-lt"/>
                <a:ea typeface="+mn-ea"/>
                <a:cs typeface="+mn-cs"/>
              </a:rPr>
              <a:t>-THC owing to the location of the double-bonded carbon chain and can still have psychoactive and intoxicating effects, including difficulty concentrating, short-term memory loss, and an altered sense of time. There also continue to be synthetic cannabinoids on the market that are similar to chemicals in the cannabis plant, but with more unpredictable and potentially life-threatening mind-altering effects, and an unknown effect on perinatal outcomes.</a:t>
            </a:r>
          </a:p>
          <a:p>
            <a:r>
              <a:rPr lang="en-US" sz="1200" b="0" i="0" kern="1200" dirty="0">
                <a:solidFill>
                  <a:schemeClr val="tx1"/>
                </a:solidFill>
                <a:effectLst/>
                <a:latin typeface="+mn-lt"/>
                <a:ea typeface="+mn-ea"/>
                <a:cs typeface="+mn-cs"/>
              </a:rPr>
              <a:t>Unlike tobacco or alcohol use in pregnancy, because of the current lack of definitive evidence of harm with use, public health efforts to caution against use of cannabis while pregnant are lagging. As the evidence of deleterious effects from prenatal cannabis use continues to accumulate, physicians and researchers in reproductive health have a responsibility to mitigate adverse health outcomes from perinatal cannabis use. Fulfilling this responsibility requires actionable evidence from high-quality research to guide health care clinician counseling, inform developmental screening strategies for exposed offspring, direct health policies, and garner public awareness.</a:t>
            </a:r>
          </a:p>
          <a:p>
            <a:r>
              <a:rPr lang="en-US" sz="1200" b="0" i="0" u="none" strike="noStrike" kern="1200" dirty="0">
                <a:solidFill>
                  <a:schemeClr val="tx1"/>
                </a:solidFill>
                <a:effectLst/>
                <a:latin typeface="+mn-lt"/>
                <a:ea typeface="+mn-ea"/>
                <a:cs typeface="+mn-cs"/>
                <a:hlinkClick r:id="rId16"/>
              </a:rPr>
              <a:t>Back to </a:t>
            </a:r>
            <a:r>
              <a:rPr lang="en-US" sz="1200" b="0" i="0" u="none" strike="noStrike" kern="1200" dirty="0" err="1">
                <a:solidFill>
                  <a:schemeClr val="tx1"/>
                </a:solidFill>
                <a:effectLst/>
                <a:latin typeface="+mn-lt"/>
                <a:ea typeface="+mn-ea"/>
                <a:cs typeface="+mn-cs"/>
                <a:hlinkClick r:id="rId16"/>
              </a:rPr>
              <a:t>top</a:t>
            </a:r>
            <a:r>
              <a:rPr lang="en-US" sz="1200" b="0" i="0" kern="1200" dirty="0" err="1">
                <a:solidFill>
                  <a:schemeClr val="tx1"/>
                </a:solidFill>
                <a:effectLst/>
                <a:latin typeface="+mn-lt"/>
                <a:ea typeface="+mn-ea"/>
                <a:cs typeface="+mn-cs"/>
              </a:rPr>
              <a:t>Article</a:t>
            </a:r>
            <a:r>
              <a:rPr lang="en-US" sz="1200" b="0" i="0" kern="1200" dirty="0">
                <a:solidFill>
                  <a:schemeClr val="tx1"/>
                </a:solidFill>
                <a:effectLst/>
                <a:latin typeface="+mn-lt"/>
                <a:ea typeface="+mn-ea"/>
                <a:cs typeface="+mn-cs"/>
              </a:rPr>
              <a:t> Information</a:t>
            </a:r>
          </a:p>
          <a:p>
            <a:r>
              <a:rPr lang="en-US" sz="1200" b="1" i="0" kern="1200" dirty="0">
                <a:solidFill>
                  <a:schemeClr val="tx1"/>
                </a:solidFill>
                <a:effectLst/>
                <a:latin typeface="+mn-lt"/>
                <a:ea typeface="+mn-ea"/>
                <a:cs typeface="+mn-cs"/>
              </a:rPr>
              <a:t>Corresponding Author:</a:t>
            </a:r>
            <a:r>
              <a:rPr lang="en-US" sz="1200" b="0" i="0" kern="1200" dirty="0">
                <a:solidFill>
                  <a:schemeClr val="tx1"/>
                </a:solidFill>
                <a:effectLst/>
                <a:latin typeface="+mn-lt"/>
                <a:ea typeface="+mn-ea"/>
                <a:cs typeface="+mn-cs"/>
              </a:rPr>
              <a:t> Jamie O. Lo, MD, MCR, Department of Obstetrics and Gynecology, Oregon Health &amp; Science University, 3181 SW Sam Jackson Park Rd, Mail Code L458, Portland, OR 97239 (</a:t>
            </a:r>
            <a:r>
              <a:rPr lang="en-US" sz="1200" b="0" i="0" u="none" strike="noStrike" kern="1200" dirty="0">
                <a:solidFill>
                  <a:schemeClr val="tx1"/>
                </a:solidFill>
                <a:effectLst/>
                <a:latin typeface="+mn-lt"/>
                <a:ea typeface="+mn-ea"/>
                <a:cs typeface="+mn-cs"/>
                <a:hlinkClick r:id="rId17"/>
              </a:rPr>
              <a:t>loj@ohsu.edu</a:t>
            </a:r>
            <a:r>
              <a:rPr lang="en-US" sz="1200" b="0" i="0" kern="1200" dirty="0">
                <a:solidFill>
                  <a:schemeClr val="tx1"/>
                </a:solidFill>
                <a:effectLst/>
                <a:latin typeface="+mn-lt"/>
                <a:ea typeface="+mn-ea"/>
                <a:cs typeface="+mn-cs"/>
              </a:rPr>
              <a:t>).</a:t>
            </a:r>
          </a:p>
          <a:p>
            <a:r>
              <a:rPr lang="en-US" sz="1200" b="1" i="0" kern="1200" dirty="0">
                <a:solidFill>
                  <a:schemeClr val="tx1"/>
                </a:solidFill>
                <a:effectLst/>
                <a:latin typeface="+mn-lt"/>
                <a:ea typeface="+mn-ea"/>
                <a:cs typeface="+mn-cs"/>
              </a:rPr>
              <a:t>Published Online:</a:t>
            </a:r>
            <a:r>
              <a:rPr lang="en-US" sz="1200" b="0" i="0" kern="1200" dirty="0">
                <a:solidFill>
                  <a:schemeClr val="tx1"/>
                </a:solidFill>
                <a:effectLst/>
                <a:latin typeface="+mn-lt"/>
                <a:ea typeface="+mn-ea"/>
                <a:cs typeface="+mn-cs"/>
              </a:rPr>
              <a:t> August 17, 2023. doi:</a:t>
            </a:r>
            <a:r>
              <a:rPr lang="en-US" sz="1200" b="0" i="0" u="none" strike="noStrike" kern="1200" dirty="0">
                <a:solidFill>
                  <a:schemeClr val="tx1"/>
                </a:solidFill>
                <a:effectLst/>
                <a:latin typeface="+mn-lt"/>
                <a:ea typeface="+mn-ea"/>
                <a:cs typeface="+mn-cs"/>
                <a:hlinkClick r:id="rId18"/>
              </a:rPr>
              <a:t>10.1001/jama.2023.14697</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Conflict of Interest Disclosures:</a:t>
            </a:r>
            <a:r>
              <a:rPr lang="en-US" sz="1200" b="0" i="0" kern="1200" dirty="0">
                <a:solidFill>
                  <a:schemeClr val="tx1"/>
                </a:solidFill>
                <a:effectLst/>
                <a:latin typeface="+mn-lt"/>
                <a:ea typeface="+mn-ea"/>
                <a:cs typeface="+mn-cs"/>
              </a:rPr>
              <a:t> None reported.</a:t>
            </a:r>
          </a:p>
          <a:p>
            <a:r>
              <a:rPr lang="en-US" sz="1200" b="0" i="0" kern="1200" dirty="0">
                <a:solidFill>
                  <a:schemeClr val="tx1"/>
                </a:solidFill>
                <a:effectLst/>
                <a:latin typeface="+mn-lt"/>
                <a:ea typeface="+mn-ea"/>
                <a:cs typeface="+mn-cs"/>
              </a:rPr>
              <a:t>References</a:t>
            </a:r>
          </a:p>
          <a:p>
            <a:r>
              <a:rPr lang="en-US" sz="1200" b="1" i="0" u="none" strike="noStrike" kern="1200" dirty="0">
                <a:solidFill>
                  <a:schemeClr val="tx1"/>
                </a:solidFill>
                <a:effectLst/>
                <a:latin typeface="+mn-lt"/>
                <a:ea typeface="+mn-ea"/>
                <a:cs typeface="+mn-cs"/>
              </a:rPr>
              <a:t>1.</a:t>
            </a:r>
            <a:r>
              <a:rPr lang="en-US" sz="1200" b="0" i="0" kern="1200" dirty="0">
                <a:solidFill>
                  <a:schemeClr val="tx1"/>
                </a:solidFill>
                <a:effectLst/>
                <a:latin typeface="+mn-lt"/>
                <a:ea typeface="+mn-ea"/>
                <a:cs typeface="+mn-cs"/>
              </a:rPr>
              <a:t>Volkow  ND﻿, Han  B﻿, Compton  WM﻿, McCance-Katz  EF﻿.  Self-reported medical and nonmedical cannabis use among pregnant women in the United States. ﻿ </a:t>
            </a:r>
            <a:r>
              <a:rPr lang="en-US" sz="1200" b="0" i="1" kern="1200" dirty="0">
                <a:solidFill>
                  <a:schemeClr val="tx1"/>
                </a:solidFill>
                <a:effectLst/>
                <a:latin typeface="+mn-lt"/>
                <a:ea typeface="+mn-ea"/>
                <a:cs typeface="+mn-cs"/>
              </a:rPr>
              <a:t> JAMA</a:t>
            </a:r>
            <a:r>
              <a:rPr lang="en-US" sz="1200" b="0" i="0" kern="1200" dirty="0">
                <a:solidFill>
                  <a:schemeClr val="tx1"/>
                </a:solidFill>
                <a:effectLst/>
                <a:latin typeface="+mn-lt"/>
                <a:ea typeface="+mn-ea"/>
                <a:cs typeface="+mn-cs"/>
              </a:rPr>
              <a:t>. 2019;322(2):167-169. doi:</a:t>
            </a:r>
            <a:r>
              <a:rPr lang="en-US" sz="1200" b="0" i="0" u="none" strike="noStrike" kern="1200" dirty="0">
                <a:solidFill>
                  <a:schemeClr val="tx1"/>
                </a:solidFill>
                <a:effectLst/>
                <a:latin typeface="+mn-lt"/>
                <a:ea typeface="+mn-ea"/>
                <a:cs typeface="+mn-cs"/>
                <a:hlinkClick r:id="rId19"/>
              </a:rPr>
              <a:t>10.1001/jama.2019.7982</a:t>
            </a:r>
            <a:br>
              <a:rPr lang="en-US" sz="1200" b="0" i="0" kern="1200" dirty="0">
                <a:solidFill>
                  <a:schemeClr val="tx1"/>
                </a:solidFill>
                <a:effectLst/>
                <a:latin typeface="+mn-lt"/>
                <a:ea typeface="+mn-ea"/>
                <a:cs typeface="+mn-cs"/>
              </a:rPr>
            </a:br>
            <a:r>
              <a:rPr lang="en-US" sz="1200" b="0" i="0" u="none" strike="noStrike" kern="1200" dirty="0" err="1">
                <a:solidFill>
                  <a:schemeClr val="tx1"/>
                </a:solidFill>
                <a:effectLst/>
                <a:latin typeface="+mn-lt"/>
                <a:ea typeface="+mn-ea"/>
                <a:cs typeface="+mn-cs"/>
                <a:hlinkClick r:id="rId20"/>
              </a:rPr>
              <a:t>Article</a:t>
            </a:r>
            <a:r>
              <a:rPr lang="en-US" sz="1200" b="0" i="0" u="none" strike="noStrike" kern="1200" dirty="0" err="1">
                <a:solidFill>
                  <a:schemeClr val="tx1"/>
                </a:solidFill>
                <a:effectLst/>
                <a:latin typeface="+mn-lt"/>
                <a:ea typeface="+mn-ea"/>
                <a:cs typeface="+mn-cs"/>
                <a:hlinkClick r:id="rId21"/>
              </a:rPr>
              <a:t>PubMed</a:t>
            </a:r>
            <a:r>
              <a:rPr lang="en-US" sz="1200" b="0" i="0" u="none" strike="noStrike" kern="1200" dirty="0" err="1">
                <a:solidFill>
                  <a:schemeClr val="tx1"/>
                </a:solidFill>
                <a:effectLst/>
                <a:latin typeface="+mn-lt"/>
                <a:ea typeface="+mn-ea"/>
                <a:cs typeface="+mn-cs"/>
                <a:hlinkClick r:id="rId22"/>
              </a:rPr>
              <a:t>Google</a:t>
            </a:r>
            <a:r>
              <a:rPr lang="en-US" sz="1200" b="0" i="0" u="none" strike="noStrike" kern="1200" dirty="0">
                <a:solidFill>
                  <a:schemeClr val="tx1"/>
                </a:solidFill>
                <a:effectLst/>
                <a:latin typeface="+mn-lt"/>
                <a:ea typeface="+mn-ea"/>
                <a:cs typeface="+mn-cs"/>
                <a:hlinkClick r:id="rId22"/>
              </a:rPr>
              <a:t> </a:t>
            </a:r>
            <a:r>
              <a:rPr lang="en-US" sz="1200" b="0" i="0" u="none" strike="noStrike" kern="1200" dirty="0" err="1">
                <a:solidFill>
                  <a:schemeClr val="tx1"/>
                </a:solidFill>
                <a:effectLst/>
                <a:latin typeface="+mn-lt"/>
                <a:ea typeface="+mn-ea"/>
                <a:cs typeface="+mn-cs"/>
                <a:hlinkClick r:id="rId22"/>
              </a:rPr>
              <a:t>Scholar</a:t>
            </a:r>
            <a:r>
              <a:rPr lang="en-US" sz="1200" b="0" i="0" u="none" strike="noStrike" kern="1200" dirty="0" err="1">
                <a:solidFill>
                  <a:schemeClr val="tx1"/>
                </a:solidFill>
                <a:effectLst/>
                <a:latin typeface="+mn-lt"/>
                <a:ea typeface="+mn-ea"/>
                <a:cs typeface="+mn-cs"/>
                <a:hlinkClick r:id="rId23"/>
              </a:rPr>
              <a:t>Crossref</a:t>
            </a:r>
            <a:endParaRPr lang="en-US" sz="1200" b="0" i="0"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Ko  JY﻿, Farr  SL﻿, Tong  VT﻿, </a:t>
            </a:r>
            <a:r>
              <a:rPr lang="en-US" sz="1200" b="0" i="0" kern="1200" dirty="0" err="1">
                <a:solidFill>
                  <a:schemeClr val="tx1"/>
                </a:solidFill>
                <a:effectLst/>
                <a:latin typeface="+mn-lt"/>
                <a:ea typeface="+mn-ea"/>
                <a:cs typeface="+mn-cs"/>
              </a:rPr>
              <a:t>Creanga</a:t>
            </a:r>
            <a:r>
              <a:rPr lang="en-US" sz="1200" b="0" i="0" kern="1200" dirty="0">
                <a:solidFill>
                  <a:schemeClr val="tx1"/>
                </a:solidFill>
                <a:effectLst/>
                <a:latin typeface="+mn-lt"/>
                <a:ea typeface="+mn-ea"/>
                <a:cs typeface="+mn-cs"/>
              </a:rPr>
              <a:t>  AA﻿, Callaghan  WM﻿.  Prevalence and patterns of marijuana use among pregnant and nonpregnant women of reproductive age. ﻿ </a:t>
            </a:r>
            <a:r>
              <a:rPr lang="en-US" sz="1200" b="0" i="1" kern="1200" dirty="0">
                <a:solidFill>
                  <a:schemeClr val="tx1"/>
                </a:solidFill>
                <a:effectLst/>
                <a:latin typeface="+mn-lt"/>
                <a:ea typeface="+mn-ea"/>
                <a:cs typeface="+mn-cs"/>
              </a:rPr>
              <a:t> Am J </a:t>
            </a:r>
            <a:r>
              <a:rPr lang="en-US" sz="1200" b="0" i="1" kern="1200" dirty="0" err="1">
                <a:solidFill>
                  <a:schemeClr val="tx1"/>
                </a:solidFill>
                <a:effectLst/>
                <a:latin typeface="+mn-lt"/>
                <a:ea typeface="+mn-ea"/>
                <a:cs typeface="+mn-cs"/>
              </a:rPr>
              <a:t>Obstet</a:t>
            </a:r>
            <a:r>
              <a:rPr lang="en-US" sz="1200" b="0" i="1" kern="1200" dirty="0">
                <a:solidFill>
                  <a:schemeClr val="tx1"/>
                </a:solidFill>
                <a:effectLst/>
                <a:latin typeface="+mn-lt"/>
                <a:ea typeface="+mn-ea"/>
                <a:cs typeface="+mn-cs"/>
              </a:rPr>
              <a:t> Gynecol</a:t>
            </a:r>
            <a:r>
              <a:rPr lang="en-US" sz="1200" b="0" i="0" kern="1200" dirty="0">
                <a:solidFill>
                  <a:schemeClr val="tx1"/>
                </a:solidFill>
                <a:effectLst/>
                <a:latin typeface="+mn-lt"/>
                <a:ea typeface="+mn-ea"/>
                <a:cs typeface="+mn-cs"/>
              </a:rPr>
              <a:t>. 2015;213(2):201.e1-201.e10. doi:</a:t>
            </a:r>
            <a:r>
              <a:rPr lang="en-US" sz="1200" b="0" i="0" u="none" strike="noStrike" kern="1200" dirty="0">
                <a:solidFill>
                  <a:schemeClr val="tx1"/>
                </a:solidFill>
                <a:effectLst/>
                <a:latin typeface="+mn-lt"/>
                <a:ea typeface="+mn-ea"/>
                <a:cs typeface="+mn-cs"/>
                <a:hlinkClick r:id="rId24"/>
              </a:rPr>
              <a:t>10.1016/j.ajog.2015.03.021</a:t>
            </a:r>
            <a:r>
              <a:rPr lang="en-US" sz="1200" b="0" i="0" u="none" strike="noStrike" kern="1200" dirty="0">
                <a:solidFill>
                  <a:schemeClr val="tx1"/>
                </a:solidFill>
                <a:effectLst/>
                <a:latin typeface="+mn-lt"/>
                <a:ea typeface="+mn-ea"/>
                <a:cs typeface="+mn-cs"/>
                <a:hlinkClick r:id="rId25"/>
              </a:rPr>
              <a:t>PubMed</a:t>
            </a:r>
            <a:r>
              <a:rPr lang="en-US" sz="1200" b="0" i="0" u="none" strike="noStrike" kern="1200" dirty="0">
                <a:solidFill>
                  <a:schemeClr val="tx1"/>
                </a:solidFill>
                <a:effectLst/>
                <a:latin typeface="+mn-lt"/>
                <a:ea typeface="+mn-ea"/>
                <a:cs typeface="+mn-cs"/>
                <a:hlinkClick r:id="rId26"/>
              </a:rPr>
              <a:t>Google </a:t>
            </a:r>
            <a:r>
              <a:rPr lang="en-US" sz="1200" b="0" i="0" u="none" strike="noStrike" kern="1200" dirty="0" err="1">
                <a:solidFill>
                  <a:schemeClr val="tx1"/>
                </a:solidFill>
                <a:effectLst/>
                <a:latin typeface="+mn-lt"/>
                <a:ea typeface="+mn-ea"/>
                <a:cs typeface="+mn-cs"/>
                <a:hlinkClick r:id="rId26"/>
              </a:rPr>
              <a:t>Scholar</a:t>
            </a:r>
            <a:r>
              <a:rPr lang="en-US" sz="1200" b="0" i="0" u="none" strike="noStrike" kern="1200" dirty="0" err="1">
                <a:solidFill>
                  <a:schemeClr val="tx1"/>
                </a:solidFill>
                <a:effectLst/>
                <a:latin typeface="+mn-lt"/>
                <a:ea typeface="+mn-ea"/>
                <a:cs typeface="+mn-cs"/>
                <a:hlinkClick r:id="rId27"/>
              </a:rPr>
              <a:t>Crossref</a:t>
            </a:r>
            <a:endParaRPr lang="en-US" sz="1200" b="0" i="0"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3.</a:t>
            </a:r>
            <a:r>
              <a:rPr lang="en-US" sz="1200" b="0" i="0" kern="1200" dirty="0">
                <a:solidFill>
                  <a:schemeClr val="tx1"/>
                </a:solidFill>
                <a:effectLst/>
                <a:latin typeface="+mn-lt"/>
                <a:ea typeface="+mn-ea"/>
                <a:cs typeface="+mn-cs"/>
              </a:rPr>
              <a:t>Lo  JO﻿, Hedges  JC﻿, Girardi  G﻿.  Impact of cannabinoids on pregnancy, reproductive health, and offspring outcomes. ﻿ </a:t>
            </a:r>
            <a:r>
              <a:rPr lang="en-US" sz="1200" b="0" i="1" kern="1200" dirty="0">
                <a:solidFill>
                  <a:schemeClr val="tx1"/>
                </a:solidFill>
                <a:effectLst/>
                <a:latin typeface="+mn-lt"/>
                <a:ea typeface="+mn-ea"/>
                <a:cs typeface="+mn-cs"/>
              </a:rPr>
              <a:t> Am J </a:t>
            </a:r>
            <a:r>
              <a:rPr lang="en-US" sz="1200" b="0" i="1" kern="1200" dirty="0" err="1">
                <a:solidFill>
                  <a:schemeClr val="tx1"/>
                </a:solidFill>
                <a:effectLst/>
                <a:latin typeface="+mn-lt"/>
                <a:ea typeface="+mn-ea"/>
                <a:cs typeface="+mn-cs"/>
              </a:rPr>
              <a:t>Obstet</a:t>
            </a:r>
            <a:r>
              <a:rPr lang="en-US" sz="1200" b="0" i="1" kern="1200" dirty="0">
                <a:solidFill>
                  <a:schemeClr val="tx1"/>
                </a:solidFill>
                <a:effectLst/>
                <a:latin typeface="+mn-lt"/>
                <a:ea typeface="+mn-ea"/>
                <a:cs typeface="+mn-cs"/>
              </a:rPr>
              <a:t> Gynecol</a:t>
            </a:r>
            <a:r>
              <a:rPr lang="en-US" sz="1200" b="0" i="0" kern="1200" dirty="0">
                <a:solidFill>
                  <a:schemeClr val="tx1"/>
                </a:solidFill>
                <a:effectLst/>
                <a:latin typeface="+mn-lt"/>
                <a:ea typeface="+mn-ea"/>
                <a:cs typeface="+mn-cs"/>
              </a:rPr>
              <a:t>. 2022;227(4):571-581. doi:</a:t>
            </a:r>
            <a:r>
              <a:rPr lang="en-US" sz="1200" b="0" i="0" u="none" strike="noStrike" kern="1200" dirty="0">
                <a:solidFill>
                  <a:schemeClr val="tx1"/>
                </a:solidFill>
                <a:effectLst/>
                <a:latin typeface="+mn-lt"/>
                <a:ea typeface="+mn-ea"/>
                <a:cs typeface="+mn-cs"/>
                <a:hlinkClick r:id="rId28"/>
              </a:rPr>
              <a:t>10.1016/j.ajog.2022.05.056</a:t>
            </a:r>
            <a:r>
              <a:rPr lang="en-US" sz="1200" b="0" i="0" u="none" strike="noStrike" kern="1200" dirty="0">
                <a:solidFill>
                  <a:schemeClr val="tx1"/>
                </a:solidFill>
                <a:effectLst/>
                <a:latin typeface="+mn-lt"/>
                <a:ea typeface="+mn-ea"/>
                <a:cs typeface="+mn-cs"/>
                <a:hlinkClick r:id="rId29"/>
              </a:rPr>
              <a:t>PubMed</a:t>
            </a:r>
            <a:r>
              <a:rPr lang="en-US" sz="1200" b="0" i="0" u="none" strike="noStrike" kern="1200" dirty="0">
                <a:solidFill>
                  <a:schemeClr val="tx1"/>
                </a:solidFill>
                <a:effectLst/>
                <a:latin typeface="+mn-lt"/>
                <a:ea typeface="+mn-ea"/>
                <a:cs typeface="+mn-cs"/>
                <a:hlinkClick r:id="rId30"/>
              </a:rPr>
              <a:t>Google </a:t>
            </a:r>
            <a:r>
              <a:rPr lang="en-US" sz="1200" b="0" i="0" u="none" strike="noStrike" kern="1200" dirty="0" err="1">
                <a:solidFill>
                  <a:schemeClr val="tx1"/>
                </a:solidFill>
                <a:effectLst/>
                <a:latin typeface="+mn-lt"/>
                <a:ea typeface="+mn-ea"/>
                <a:cs typeface="+mn-cs"/>
                <a:hlinkClick r:id="rId30"/>
              </a:rPr>
              <a:t>Scholar</a:t>
            </a:r>
            <a:r>
              <a:rPr lang="en-US" sz="1200" b="0" i="0" u="none" strike="noStrike" kern="1200" dirty="0" err="1">
                <a:solidFill>
                  <a:schemeClr val="tx1"/>
                </a:solidFill>
                <a:effectLst/>
                <a:latin typeface="+mn-lt"/>
                <a:ea typeface="+mn-ea"/>
                <a:cs typeface="+mn-cs"/>
                <a:hlinkClick r:id="rId31"/>
              </a:rPr>
              <a:t>Crossref</a:t>
            </a:r>
            <a:endParaRPr lang="en-US" sz="1200" b="0" i="0"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4.</a:t>
            </a:r>
            <a:r>
              <a:rPr lang="en-US" sz="1200" b="0" i="0" kern="1200" dirty="0">
                <a:solidFill>
                  <a:schemeClr val="tx1"/>
                </a:solidFill>
                <a:effectLst/>
                <a:latin typeface="+mn-lt"/>
                <a:ea typeface="+mn-ea"/>
                <a:cs typeface="+mn-cs"/>
              </a:rPr>
              <a:t>Paul  SE﻿, </a:t>
            </a:r>
            <a:r>
              <a:rPr lang="en-US" sz="1200" b="0" i="0" kern="1200" dirty="0" err="1">
                <a:solidFill>
                  <a:schemeClr val="tx1"/>
                </a:solidFill>
                <a:effectLst/>
                <a:latin typeface="+mn-lt"/>
                <a:ea typeface="+mn-ea"/>
                <a:cs typeface="+mn-cs"/>
              </a:rPr>
              <a:t>Hatoum</a:t>
            </a:r>
            <a:r>
              <a:rPr lang="en-US" sz="1200" b="0" i="0" kern="1200" dirty="0">
                <a:solidFill>
                  <a:schemeClr val="tx1"/>
                </a:solidFill>
                <a:effectLst/>
                <a:latin typeface="+mn-lt"/>
                <a:ea typeface="+mn-ea"/>
                <a:cs typeface="+mn-cs"/>
              </a:rPr>
              <a:t>  AS﻿, Fine  JD﻿,  et al.  Associations between prenatal cannabis exposure and childhood outcomes: results from the ABCD study. ﻿ </a:t>
            </a:r>
            <a:r>
              <a:rPr lang="en-US" sz="1200" b="0" i="1" kern="1200" dirty="0">
                <a:solidFill>
                  <a:schemeClr val="tx1"/>
                </a:solidFill>
                <a:effectLst/>
                <a:latin typeface="+mn-lt"/>
                <a:ea typeface="+mn-ea"/>
                <a:cs typeface="+mn-cs"/>
              </a:rPr>
              <a:t> JAMA Psychiatry</a:t>
            </a:r>
            <a:r>
              <a:rPr lang="en-US" sz="1200" b="0" i="0" kern="1200" dirty="0">
                <a:solidFill>
                  <a:schemeClr val="tx1"/>
                </a:solidFill>
                <a:effectLst/>
                <a:latin typeface="+mn-lt"/>
                <a:ea typeface="+mn-ea"/>
                <a:cs typeface="+mn-cs"/>
              </a:rPr>
              <a:t>. 2021;78(1):64-76. doi:</a:t>
            </a:r>
            <a:r>
              <a:rPr lang="en-US" sz="1200" b="0" i="0" u="none" strike="noStrike" kern="1200" dirty="0">
                <a:solidFill>
                  <a:schemeClr val="tx1"/>
                </a:solidFill>
                <a:effectLst/>
                <a:latin typeface="+mn-lt"/>
                <a:ea typeface="+mn-ea"/>
                <a:cs typeface="+mn-cs"/>
                <a:hlinkClick r:id="rId32"/>
              </a:rPr>
              <a:t>10.1001/jamapsychiatry.2020.2902</a:t>
            </a:r>
            <a:br>
              <a:rPr lang="en-US" sz="1200" b="0" i="0" kern="1200" dirty="0">
                <a:solidFill>
                  <a:schemeClr val="tx1"/>
                </a:solidFill>
                <a:effectLst/>
                <a:latin typeface="+mn-lt"/>
                <a:ea typeface="+mn-ea"/>
                <a:cs typeface="+mn-cs"/>
              </a:rPr>
            </a:br>
            <a:r>
              <a:rPr lang="en-US" sz="1200" b="0" i="0" u="none" strike="noStrike" kern="1200" dirty="0" err="1">
                <a:solidFill>
                  <a:schemeClr val="tx1"/>
                </a:solidFill>
                <a:effectLst/>
                <a:latin typeface="+mn-lt"/>
                <a:ea typeface="+mn-ea"/>
                <a:cs typeface="+mn-cs"/>
                <a:hlinkClick r:id="rId33"/>
              </a:rPr>
              <a:t>Article</a:t>
            </a:r>
            <a:r>
              <a:rPr lang="en-US" sz="1200" b="0" i="0" u="none" strike="noStrike" kern="1200" dirty="0" err="1">
                <a:solidFill>
                  <a:schemeClr val="tx1"/>
                </a:solidFill>
                <a:effectLst/>
                <a:latin typeface="+mn-lt"/>
                <a:ea typeface="+mn-ea"/>
                <a:cs typeface="+mn-cs"/>
                <a:hlinkClick r:id="rId34"/>
              </a:rPr>
              <a:t>PubMed</a:t>
            </a:r>
            <a:r>
              <a:rPr lang="en-US" sz="1200" b="0" i="0" u="none" strike="noStrike" kern="1200" dirty="0" err="1">
                <a:solidFill>
                  <a:schemeClr val="tx1"/>
                </a:solidFill>
                <a:effectLst/>
                <a:latin typeface="+mn-lt"/>
                <a:ea typeface="+mn-ea"/>
                <a:cs typeface="+mn-cs"/>
                <a:hlinkClick r:id="rId35"/>
              </a:rPr>
              <a:t>Google</a:t>
            </a:r>
            <a:r>
              <a:rPr lang="en-US" sz="1200" b="0" i="0" u="none" strike="noStrike" kern="1200" dirty="0">
                <a:solidFill>
                  <a:schemeClr val="tx1"/>
                </a:solidFill>
                <a:effectLst/>
                <a:latin typeface="+mn-lt"/>
                <a:ea typeface="+mn-ea"/>
                <a:cs typeface="+mn-cs"/>
                <a:hlinkClick r:id="rId35"/>
              </a:rPr>
              <a:t> </a:t>
            </a:r>
            <a:r>
              <a:rPr lang="en-US" sz="1200" b="0" i="0" u="none" strike="noStrike" kern="1200" dirty="0" err="1">
                <a:solidFill>
                  <a:schemeClr val="tx1"/>
                </a:solidFill>
                <a:effectLst/>
                <a:latin typeface="+mn-lt"/>
                <a:ea typeface="+mn-ea"/>
                <a:cs typeface="+mn-cs"/>
                <a:hlinkClick r:id="rId35"/>
              </a:rPr>
              <a:t>Scholar</a:t>
            </a:r>
            <a:r>
              <a:rPr lang="en-US" sz="1200" b="0" i="0" u="none" strike="noStrike" kern="1200" dirty="0" err="1">
                <a:solidFill>
                  <a:schemeClr val="tx1"/>
                </a:solidFill>
                <a:effectLst/>
                <a:latin typeface="+mn-lt"/>
                <a:ea typeface="+mn-ea"/>
                <a:cs typeface="+mn-cs"/>
                <a:hlinkClick r:id="rId36"/>
              </a:rPr>
              <a:t>Crossref</a:t>
            </a:r>
            <a:endParaRPr lang="en-US" sz="1200" b="0" i="0"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5.</a:t>
            </a:r>
            <a:r>
              <a:rPr lang="en-US" sz="1200" b="0" i="0" kern="1200" dirty="0">
                <a:solidFill>
                  <a:schemeClr val="tx1"/>
                </a:solidFill>
                <a:effectLst/>
                <a:latin typeface="+mn-lt"/>
                <a:ea typeface="+mn-ea"/>
                <a:cs typeface="+mn-cs"/>
              </a:rPr>
              <a:t>Shorey-Kendrick  LE﻿, Roberts  VHJ﻿, </a:t>
            </a:r>
            <a:r>
              <a:rPr lang="en-US" sz="1200" b="0" i="0" kern="1200" dirty="0" err="1">
                <a:solidFill>
                  <a:schemeClr val="tx1"/>
                </a:solidFill>
                <a:effectLst/>
                <a:latin typeface="+mn-lt"/>
                <a:ea typeface="+mn-ea"/>
                <a:cs typeface="+mn-cs"/>
              </a:rPr>
              <a:t>D’Mello</a:t>
            </a:r>
            <a:r>
              <a:rPr lang="en-US" sz="1200" b="0" i="0" kern="1200" dirty="0">
                <a:solidFill>
                  <a:schemeClr val="tx1"/>
                </a:solidFill>
                <a:effectLst/>
                <a:latin typeface="+mn-lt"/>
                <a:ea typeface="+mn-ea"/>
                <a:cs typeface="+mn-cs"/>
              </a:rPr>
              <a:t>  RJ﻿,  et al.  Prenatal delta-9-tetrahydrocannabinol exposure is associated with changes in rhesus macaque DNA methylation enriched for autism genes. ﻿ </a:t>
            </a:r>
            <a:r>
              <a:rPr lang="en-US" sz="1200" b="0" i="1" kern="1200" dirty="0">
                <a:solidFill>
                  <a:schemeClr val="tx1"/>
                </a:solidFill>
                <a:effectLst/>
                <a:latin typeface="+mn-lt"/>
                <a:ea typeface="+mn-ea"/>
                <a:cs typeface="+mn-cs"/>
              </a:rPr>
              <a:t> Clin Epigenetics</a:t>
            </a:r>
            <a:r>
              <a:rPr lang="en-US" sz="1200" b="0" i="0" kern="1200" dirty="0">
                <a:solidFill>
                  <a:schemeClr val="tx1"/>
                </a:solidFill>
                <a:effectLst/>
                <a:latin typeface="+mn-lt"/>
                <a:ea typeface="+mn-ea"/>
                <a:cs typeface="+mn-cs"/>
              </a:rPr>
              <a:t>. 2023;15(1):104. doi:</a:t>
            </a:r>
            <a:r>
              <a:rPr lang="en-US" sz="1200" b="0" i="0" u="none" strike="noStrike" kern="1200" dirty="0">
                <a:solidFill>
                  <a:schemeClr val="tx1"/>
                </a:solidFill>
                <a:effectLst/>
                <a:latin typeface="+mn-lt"/>
                <a:ea typeface="+mn-ea"/>
                <a:cs typeface="+mn-cs"/>
                <a:hlinkClick r:id="rId37"/>
              </a:rPr>
              <a:t>10.1186/s13148-023-01519-4</a:t>
            </a:r>
            <a:r>
              <a:rPr lang="en-US" sz="1200" b="0" i="0" u="none" strike="noStrike" kern="1200" dirty="0">
                <a:solidFill>
                  <a:schemeClr val="tx1"/>
                </a:solidFill>
                <a:effectLst/>
                <a:latin typeface="+mn-lt"/>
                <a:ea typeface="+mn-ea"/>
                <a:cs typeface="+mn-cs"/>
                <a:hlinkClick r:id="rId38"/>
              </a:rPr>
              <a:t>PubMed</a:t>
            </a:r>
            <a:r>
              <a:rPr lang="en-US" sz="1200" b="0" i="0" u="none" strike="noStrike" kern="1200" dirty="0">
                <a:solidFill>
                  <a:schemeClr val="tx1"/>
                </a:solidFill>
                <a:effectLst/>
                <a:latin typeface="+mn-lt"/>
                <a:ea typeface="+mn-ea"/>
                <a:cs typeface="+mn-cs"/>
                <a:hlinkClick r:id="rId39"/>
              </a:rPr>
              <a:t>Google </a:t>
            </a:r>
            <a:r>
              <a:rPr lang="en-US" sz="1200" b="0" i="0" u="none" strike="noStrike" kern="1200" dirty="0" err="1">
                <a:solidFill>
                  <a:schemeClr val="tx1"/>
                </a:solidFill>
                <a:effectLst/>
                <a:latin typeface="+mn-lt"/>
                <a:ea typeface="+mn-ea"/>
                <a:cs typeface="+mn-cs"/>
                <a:hlinkClick r:id="rId39"/>
              </a:rPr>
              <a:t>Scholar</a:t>
            </a:r>
            <a:r>
              <a:rPr lang="en-US" sz="1200" b="0" i="0" u="none" strike="noStrike" kern="1200" dirty="0" err="1">
                <a:solidFill>
                  <a:schemeClr val="tx1"/>
                </a:solidFill>
                <a:effectLst/>
                <a:latin typeface="+mn-lt"/>
                <a:ea typeface="+mn-ea"/>
                <a:cs typeface="+mn-cs"/>
                <a:hlinkClick r:id="rId40"/>
              </a:rPr>
              <a:t>Crossref</a:t>
            </a:r>
            <a:endParaRPr lang="en-US" sz="1200" b="0" i="0"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6.</a:t>
            </a:r>
            <a:r>
              <a:rPr lang="en-US" sz="1200" b="0" i="0" kern="1200" dirty="0">
                <a:solidFill>
                  <a:schemeClr val="tx1"/>
                </a:solidFill>
                <a:effectLst/>
                <a:latin typeface="+mn-lt"/>
                <a:ea typeface="+mn-ea"/>
                <a:cs typeface="+mn-cs"/>
              </a:rPr>
              <a:t>Rompala  G﻿, Nomura  Y﻿, Hurd  YL﻿.  Maternal cannabis use is associated with suppression of immune gene networks in placenta and increased anxiety phenotypes in offspring. ﻿ </a:t>
            </a:r>
            <a:r>
              <a:rPr lang="en-US" sz="1200" b="0" i="1" kern="1200" dirty="0">
                <a:solidFill>
                  <a:schemeClr val="tx1"/>
                </a:solidFill>
                <a:effectLst/>
                <a:latin typeface="+mn-lt"/>
                <a:ea typeface="+mn-ea"/>
                <a:cs typeface="+mn-cs"/>
              </a:rPr>
              <a:t> Proc Natl </a:t>
            </a:r>
            <a:r>
              <a:rPr lang="en-US" sz="1200" b="0" i="1" kern="1200" dirty="0" err="1">
                <a:solidFill>
                  <a:schemeClr val="tx1"/>
                </a:solidFill>
                <a:effectLst/>
                <a:latin typeface="+mn-lt"/>
                <a:ea typeface="+mn-ea"/>
                <a:cs typeface="+mn-cs"/>
              </a:rPr>
              <a:t>Acad</a:t>
            </a:r>
            <a:r>
              <a:rPr lang="en-US" sz="1200" b="0" i="1" kern="1200" dirty="0">
                <a:solidFill>
                  <a:schemeClr val="tx1"/>
                </a:solidFill>
                <a:effectLst/>
                <a:latin typeface="+mn-lt"/>
                <a:ea typeface="+mn-ea"/>
                <a:cs typeface="+mn-cs"/>
              </a:rPr>
              <a:t> Sci U S A</a:t>
            </a:r>
            <a:r>
              <a:rPr lang="en-US" sz="1200" b="0" i="0" kern="1200" dirty="0">
                <a:solidFill>
                  <a:schemeClr val="tx1"/>
                </a:solidFill>
                <a:effectLst/>
                <a:latin typeface="+mn-lt"/>
                <a:ea typeface="+mn-ea"/>
                <a:cs typeface="+mn-cs"/>
              </a:rPr>
              <a:t>. 2021;118(47):e2106115118. doi:</a:t>
            </a:r>
            <a:r>
              <a:rPr lang="en-US" sz="1200" b="0" i="0" u="none" strike="noStrike" kern="1200" dirty="0">
                <a:solidFill>
                  <a:schemeClr val="tx1"/>
                </a:solidFill>
                <a:effectLst/>
                <a:latin typeface="+mn-lt"/>
                <a:ea typeface="+mn-ea"/>
                <a:cs typeface="+mn-cs"/>
                <a:hlinkClick r:id="rId41"/>
              </a:rPr>
              <a:t>10.1073/pnas.2106115118</a:t>
            </a:r>
            <a:r>
              <a:rPr lang="en-US" sz="1200" b="0" i="0" u="none" strike="noStrike" kern="1200" dirty="0">
                <a:solidFill>
                  <a:schemeClr val="tx1"/>
                </a:solidFill>
                <a:effectLst/>
                <a:latin typeface="+mn-lt"/>
                <a:ea typeface="+mn-ea"/>
                <a:cs typeface="+mn-cs"/>
                <a:hlinkClick r:id="rId42"/>
              </a:rPr>
              <a:t>PubMed</a:t>
            </a:r>
            <a:r>
              <a:rPr lang="en-US" sz="1200" b="0" i="0" u="none" strike="noStrike" kern="1200" dirty="0">
                <a:solidFill>
                  <a:schemeClr val="tx1"/>
                </a:solidFill>
                <a:effectLst/>
                <a:latin typeface="+mn-lt"/>
                <a:ea typeface="+mn-ea"/>
                <a:cs typeface="+mn-cs"/>
                <a:hlinkClick r:id="rId43"/>
              </a:rPr>
              <a:t>Google </a:t>
            </a:r>
            <a:r>
              <a:rPr lang="en-US" sz="1200" b="0" i="0" u="none" strike="noStrike" kern="1200" dirty="0" err="1">
                <a:solidFill>
                  <a:schemeClr val="tx1"/>
                </a:solidFill>
                <a:effectLst/>
                <a:latin typeface="+mn-lt"/>
                <a:ea typeface="+mn-ea"/>
                <a:cs typeface="+mn-cs"/>
                <a:hlinkClick r:id="rId43"/>
              </a:rPr>
              <a:t>Scholar</a:t>
            </a:r>
            <a:r>
              <a:rPr lang="en-US" sz="1200" b="0" i="0" u="none" strike="noStrike" kern="1200" dirty="0" err="1">
                <a:solidFill>
                  <a:schemeClr val="tx1"/>
                </a:solidFill>
                <a:effectLst/>
                <a:latin typeface="+mn-lt"/>
                <a:ea typeface="+mn-ea"/>
                <a:cs typeface="+mn-cs"/>
                <a:hlinkClick r:id="rId44"/>
              </a:rPr>
              <a:t>Crossref</a:t>
            </a:r>
            <a:endParaRPr lang="en-US" sz="1200" b="0" i="0"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7.</a:t>
            </a:r>
            <a:r>
              <a:rPr lang="en-US" sz="1200" b="0" i="0" kern="1200" dirty="0">
                <a:solidFill>
                  <a:schemeClr val="tx1"/>
                </a:solidFill>
                <a:effectLst/>
                <a:latin typeface="+mn-lt"/>
                <a:ea typeface="+mn-ea"/>
                <a:cs typeface="+mn-cs"/>
              </a:rPr>
              <a:t>Lo  JO﻿, </a:t>
            </a:r>
            <a:r>
              <a:rPr lang="en-US" sz="1200" b="0" i="0" kern="1200" dirty="0" err="1">
                <a:solidFill>
                  <a:schemeClr val="tx1"/>
                </a:solidFill>
                <a:effectLst/>
                <a:latin typeface="+mn-lt"/>
                <a:ea typeface="+mn-ea"/>
                <a:cs typeface="+mn-cs"/>
              </a:rPr>
              <a:t>D’Mello</a:t>
            </a:r>
            <a:r>
              <a:rPr lang="en-US" sz="1200" b="0" i="0" kern="1200" dirty="0">
                <a:solidFill>
                  <a:schemeClr val="tx1"/>
                </a:solidFill>
                <a:effectLst/>
                <a:latin typeface="+mn-lt"/>
                <a:ea typeface="+mn-ea"/>
                <a:cs typeface="+mn-cs"/>
              </a:rPr>
              <a:t>  RJ﻿, Watch  L﻿, </a:t>
            </a:r>
            <a:r>
              <a:rPr lang="en-US" sz="1200" b="0" i="0" kern="1200" dirty="0" err="1">
                <a:solidFill>
                  <a:schemeClr val="tx1"/>
                </a:solidFill>
                <a:effectLst/>
                <a:latin typeface="+mn-lt"/>
                <a:ea typeface="+mn-ea"/>
                <a:cs typeface="+mn-cs"/>
              </a:rPr>
              <a:t>Schust</a:t>
            </a:r>
            <a:r>
              <a:rPr lang="en-US" sz="1200" b="0" i="0" kern="1200" dirty="0">
                <a:solidFill>
                  <a:schemeClr val="tx1"/>
                </a:solidFill>
                <a:effectLst/>
                <a:latin typeface="+mn-lt"/>
                <a:ea typeface="+mn-ea"/>
                <a:cs typeface="+mn-cs"/>
              </a:rPr>
              <a:t>  DJ﻿, Murphy  SK﻿.  An epigenetic synopsis of parental substance use. ﻿ </a:t>
            </a:r>
            <a:r>
              <a:rPr lang="en-US" sz="1200" b="0" i="1" kern="1200" dirty="0">
                <a:solidFill>
                  <a:schemeClr val="tx1"/>
                </a:solidFill>
                <a:effectLst/>
                <a:latin typeface="+mn-lt"/>
                <a:ea typeface="+mn-ea"/>
                <a:cs typeface="+mn-cs"/>
              </a:rPr>
              <a:t> Epigenomics</a:t>
            </a:r>
            <a:r>
              <a:rPr lang="en-US" sz="1200" b="0" i="0" kern="1200" dirty="0">
                <a:solidFill>
                  <a:schemeClr val="tx1"/>
                </a:solidFill>
                <a:effectLst/>
                <a:latin typeface="+mn-lt"/>
                <a:ea typeface="+mn-ea"/>
                <a:cs typeface="+mn-cs"/>
              </a:rPr>
              <a:t>. 2023;15(7):453-473. doi:</a:t>
            </a:r>
            <a:r>
              <a:rPr lang="en-US" sz="1200" b="0" i="0" u="none" strike="noStrike" kern="1200" dirty="0">
                <a:solidFill>
                  <a:schemeClr val="tx1"/>
                </a:solidFill>
                <a:effectLst/>
                <a:latin typeface="+mn-lt"/>
                <a:ea typeface="+mn-ea"/>
                <a:cs typeface="+mn-cs"/>
                <a:hlinkClick r:id="rId45"/>
              </a:rPr>
              <a:t>10.2217/epi-2023-0064</a:t>
            </a:r>
            <a:r>
              <a:rPr lang="en-US" sz="1200" b="0" i="0" u="none" strike="noStrike" kern="1200" dirty="0">
                <a:solidFill>
                  <a:schemeClr val="tx1"/>
                </a:solidFill>
                <a:effectLst/>
                <a:latin typeface="+mn-lt"/>
                <a:ea typeface="+mn-ea"/>
                <a:cs typeface="+mn-cs"/>
                <a:hlinkClick r:id="rId46"/>
              </a:rPr>
              <a:t>PubMed</a:t>
            </a:r>
            <a:r>
              <a:rPr lang="en-US" sz="1200" b="0" i="0" u="none" strike="noStrike" kern="1200" dirty="0">
                <a:solidFill>
                  <a:schemeClr val="tx1"/>
                </a:solidFill>
                <a:effectLst/>
                <a:latin typeface="+mn-lt"/>
                <a:ea typeface="+mn-ea"/>
                <a:cs typeface="+mn-cs"/>
                <a:hlinkClick r:id="rId47"/>
              </a:rPr>
              <a:t>Google </a:t>
            </a:r>
            <a:r>
              <a:rPr lang="en-US" sz="1200" b="0" i="0" u="none" strike="noStrike" kern="1200" dirty="0" err="1">
                <a:solidFill>
                  <a:schemeClr val="tx1"/>
                </a:solidFill>
                <a:effectLst/>
                <a:latin typeface="+mn-lt"/>
                <a:ea typeface="+mn-ea"/>
                <a:cs typeface="+mn-cs"/>
                <a:hlinkClick r:id="rId47"/>
              </a:rPr>
              <a:t>Scholar</a:t>
            </a:r>
            <a:r>
              <a:rPr lang="en-US" sz="1200" b="0" i="0" u="none" strike="noStrike" kern="1200" dirty="0" err="1">
                <a:solidFill>
                  <a:schemeClr val="tx1"/>
                </a:solidFill>
                <a:effectLst/>
                <a:latin typeface="+mn-lt"/>
                <a:ea typeface="+mn-ea"/>
                <a:cs typeface="+mn-cs"/>
                <a:hlinkClick r:id="rId48"/>
              </a:rPr>
              <a:t>Crossref</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DB7F287-9543-45E0-B054-8A5480D17BA0}" type="slidenum">
              <a:rPr lang="en-US" smtClean="0"/>
              <a:t>32</a:t>
            </a:fld>
            <a:endParaRPr lang="en-US"/>
          </a:p>
        </p:txBody>
      </p:sp>
    </p:spTree>
    <p:extLst>
      <p:ext uri="{BB962C8B-B14F-4D97-AF65-F5344CB8AC3E}">
        <p14:creationId xmlns:p14="http://schemas.microsoft.com/office/powerpoint/2010/main" val="711089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 circa 1990</a:t>
            </a:r>
          </a:p>
        </p:txBody>
      </p:sp>
      <p:sp>
        <p:nvSpPr>
          <p:cNvPr id="4" name="Slide Number Placeholder 3"/>
          <p:cNvSpPr>
            <a:spLocks noGrp="1"/>
          </p:cNvSpPr>
          <p:nvPr>
            <p:ph type="sldNum" sz="quarter" idx="5"/>
          </p:nvPr>
        </p:nvSpPr>
        <p:spPr/>
        <p:txBody>
          <a:bodyPr/>
          <a:lstStyle/>
          <a:p>
            <a:pPr marL="0" marR="0" lvl="0" indent="0" algn="r" defTabSz="914186" rtl="0" eaLnBrk="1" fontAlgn="auto" latinLnBrk="0" hangingPunct="1">
              <a:lnSpc>
                <a:spcPct val="100000"/>
              </a:lnSpc>
              <a:spcBef>
                <a:spcPts val="0"/>
              </a:spcBef>
              <a:spcAft>
                <a:spcPts val="0"/>
              </a:spcAft>
              <a:buClrTx/>
              <a:buSzTx/>
              <a:buFontTx/>
              <a:buNone/>
              <a:tabLst/>
              <a:defRPr/>
            </a:pPr>
            <a:fld id="{5DB7F287-9543-45E0-B054-8A5480D17B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186"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43064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2B426-EDBB-45B8-B28C-BF11AC747309}" type="slidenum">
              <a:rPr lang="en-US" smtClean="0"/>
              <a:t>36</a:t>
            </a:fld>
            <a:endParaRPr lang="en-US"/>
          </a:p>
        </p:txBody>
      </p:sp>
    </p:spTree>
    <p:extLst>
      <p:ext uri="{BB962C8B-B14F-4D97-AF65-F5344CB8AC3E}">
        <p14:creationId xmlns:p14="http://schemas.microsoft.com/office/powerpoint/2010/main" val="2553081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66F2A31-E9DB-49EA-B7E4-F437C1281FA5}"/>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Objectives:</a:t>
            </a:r>
          </a:p>
          <a:p>
            <a:pPr lvl="0"/>
            <a:r>
              <a:rPr lang="en-US" sz="1200" kern="1200" dirty="0">
                <a:solidFill>
                  <a:schemeClr val="tx1"/>
                </a:solidFill>
                <a:effectLst/>
                <a:latin typeface="+mn-lt"/>
                <a:ea typeface="+mn-ea"/>
                <a:cs typeface="+mn-cs"/>
              </a:rPr>
              <a:t>Discuss the risks of cannabis on individuals and the general public</a:t>
            </a:r>
            <a:endParaRPr lang="en-US" dirty="0">
              <a:effectLst/>
            </a:endParaRPr>
          </a:p>
          <a:p>
            <a:pPr lvl="0"/>
            <a:r>
              <a:rPr lang="en-US" sz="1200" kern="1200" dirty="0">
                <a:solidFill>
                  <a:schemeClr val="tx1"/>
                </a:solidFill>
                <a:effectLst/>
                <a:latin typeface="+mn-lt"/>
                <a:ea typeface="+mn-ea"/>
                <a:cs typeface="+mn-cs"/>
              </a:rPr>
              <a:t>Describe the potential impact of cannabis on pregnant mothers and children  </a:t>
            </a:r>
            <a:endParaRPr lang="en-US" dirty="0">
              <a:effectLst/>
            </a:endParaRPr>
          </a:p>
          <a:p>
            <a:pPr lvl="0"/>
            <a:r>
              <a:rPr lang="en-US" sz="1200" kern="1200" dirty="0">
                <a:solidFill>
                  <a:schemeClr val="tx1"/>
                </a:solidFill>
                <a:effectLst/>
                <a:latin typeface="+mn-lt"/>
                <a:ea typeface="+mn-ea"/>
                <a:cs typeface="+mn-cs"/>
              </a:rPr>
              <a:t>Recognize the inherent complications and potential dangers of “medicalizing” a heavily politically-lobbied recreational intoxicant. </a:t>
            </a:r>
            <a:endParaRPr lang="en-US" dirty="0">
              <a:effectLst/>
            </a:endParaRPr>
          </a:p>
          <a:p>
            <a:endParaRPr lang="en-US" dirty="0"/>
          </a:p>
        </p:txBody>
      </p:sp>
    </p:spTree>
    <p:extLst>
      <p:ext uri="{BB962C8B-B14F-4D97-AF65-F5344CB8AC3E}">
        <p14:creationId xmlns:p14="http://schemas.microsoft.com/office/powerpoint/2010/main" val="3424837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FDB8E2B-2092-43B5-80F9-63E3D168DB63}"/>
              </a:ext>
            </a:extLst>
          </p:cNvPr>
          <p:cNvSpPr>
            <a:spLocks noGrp="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developing brain is characterized by two important neuronal processes for normal brain development</a:t>
            </a:r>
          </a:p>
          <a:p>
            <a:pPr lvl="1">
              <a:defRPr/>
            </a:pPr>
            <a:r>
              <a:rPr lang="en-US" sz="1500" b="1" dirty="0">
                <a:solidFill>
                  <a:srgbClr val="FFFF00"/>
                </a:solidFill>
              </a:rPr>
              <a:t>Axonal Myelination </a:t>
            </a:r>
            <a:r>
              <a:rPr lang="en-US" sz="1500" dirty="0"/>
              <a:t>– insulating our neurons to form faster connections</a:t>
            </a:r>
          </a:p>
          <a:p>
            <a:pPr lvl="1">
              <a:defRPr/>
            </a:pPr>
            <a:r>
              <a:rPr lang="en-US" sz="1500" b="1" dirty="0">
                <a:solidFill>
                  <a:srgbClr val="FFFF00"/>
                </a:solidFill>
              </a:rPr>
              <a:t>Synaptic Pruning </a:t>
            </a:r>
            <a:r>
              <a:rPr lang="en-US" sz="1500" dirty="0"/>
              <a:t>– getting rid of excess connections in our brain</a:t>
            </a:r>
          </a:p>
          <a:p>
            <a:pPr>
              <a:defRPr/>
            </a:pPr>
            <a:r>
              <a:rPr lang="en-US" dirty="0"/>
              <a:t>Repeated exposure to exogenous THC disrupts normal endocannabinoid (Anandamide &amp; 2-AG) signaling which in turn alters both processes  </a:t>
            </a:r>
          </a:p>
          <a:p>
            <a:pPr>
              <a:defRPr/>
            </a:pPr>
            <a:r>
              <a:rPr lang="en-US" dirty="0"/>
              <a:t>THC induces neurodegeneration at all developmental stages</a:t>
            </a:r>
          </a:p>
          <a:p>
            <a:pPr>
              <a:defRPr/>
            </a:pPr>
            <a:r>
              <a:rPr lang="en-US" dirty="0"/>
              <a:t>This disruption process is heavily implicated in why there is such a strong association between cannabis and the development of thought disorders (i.e. Schizophrenia)</a:t>
            </a:r>
          </a:p>
          <a:p>
            <a:pPr>
              <a:defRPr/>
            </a:pPr>
            <a:r>
              <a:rPr lang="en-US" dirty="0"/>
              <a:t>“Reefer madness” versus “Reefer Reality”</a:t>
            </a:r>
          </a:p>
          <a:p>
            <a:endParaRPr lang="en-US" dirty="0"/>
          </a:p>
        </p:txBody>
      </p:sp>
      <p:sp>
        <p:nvSpPr>
          <p:cNvPr id="4" name="Slide Number Placeholder 3"/>
          <p:cNvSpPr>
            <a:spLocks noGrp="1"/>
          </p:cNvSpPr>
          <p:nvPr>
            <p:ph type="sldNum" sz="quarter" idx="5"/>
          </p:nvPr>
        </p:nvSpPr>
        <p:spPr/>
        <p:txBody>
          <a:bodyPr/>
          <a:lstStyle/>
          <a:p>
            <a:fld id="{5DB7F287-9543-45E0-B054-8A5480D17BA0}" type="slidenum">
              <a:rPr lang="en-US" smtClean="0"/>
              <a:t>8</a:t>
            </a:fld>
            <a:endParaRPr lang="en-US"/>
          </a:p>
        </p:txBody>
      </p:sp>
    </p:spTree>
    <p:extLst>
      <p:ext uri="{BB962C8B-B14F-4D97-AF65-F5344CB8AC3E}">
        <p14:creationId xmlns:p14="http://schemas.microsoft.com/office/powerpoint/2010/main" val="3417271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Under contract with NIDA, the National Center for Natural Products Research (NCNPR) located at the University of Mississippi (UM), conducts analyses to monitor the potency of cannabis products distributed in the illegal marijuana marketplace in the United States. Samples are submitted for analysis by the Drug Enforcement Administration (DEA) and by state and local police agencies. Samples tested in the laboratory are classified into one of three categories: cannabis (plant material), hashish (dried resin), and hash oil (cannabis extract). Each sample is analyzed by gas chromatography for the major psychotropic component, delta-9-tetrahydrocannabinol (THC), as well various cannabinoids, including cannabidiol (CBD). The data below reflect the percentage of THC and CBD in the cannabis samples seized by the DEA from 1995-2021 and analyzed as of October 4, 2022. 'Year' indicates the year of seizure, not the date of receipt or analysis by NCNPR.</a:t>
            </a:r>
            <a:endParaRPr lang="en-US" dirty="0"/>
          </a:p>
        </p:txBody>
      </p:sp>
      <p:sp>
        <p:nvSpPr>
          <p:cNvPr id="4" name="Slide Number Placeholder 3"/>
          <p:cNvSpPr>
            <a:spLocks noGrp="1"/>
          </p:cNvSpPr>
          <p:nvPr>
            <p:ph type="sldNum" sz="quarter" idx="5"/>
          </p:nvPr>
        </p:nvSpPr>
        <p:spPr/>
        <p:txBody>
          <a:bodyPr/>
          <a:lstStyle/>
          <a:p>
            <a:fld id="{5DB7F287-9543-45E0-B054-8A5480D17BA0}" type="slidenum">
              <a:rPr lang="en-US" smtClean="0"/>
              <a:t>9</a:t>
            </a:fld>
            <a:endParaRPr lang="en-US"/>
          </a:p>
        </p:txBody>
      </p:sp>
    </p:spTree>
    <p:extLst>
      <p:ext uri="{BB962C8B-B14F-4D97-AF65-F5344CB8AC3E}">
        <p14:creationId xmlns:p14="http://schemas.microsoft.com/office/powerpoint/2010/main" val="2974193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Public believes that MJ obtained from a licensed dispensary is pure, natural, safe and effective for hundreds of conditions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Team of Dutch health experts concluded that THC potencies above 15% should be considered hard drugs after they observed negative impacts of rising levels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Ave. potency of MJ flowers/buds in CO is 17.1% THC while </a:t>
            </a:r>
            <a:r>
              <a:rPr lang="en-US" dirty="0" err="1"/>
              <a:t>ave.</a:t>
            </a:r>
            <a:r>
              <a:rPr lang="en-US" dirty="0"/>
              <a:t> potency for concentrates is 62.1%. Potency of up to 95% has been documented (Smartcolorado.org)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Ave. Potency in WA of flowers is over 20%</a:t>
            </a:r>
          </a:p>
          <a:p>
            <a:endParaRPr lang="en-US" dirty="0"/>
          </a:p>
        </p:txBody>
      </p:sp>
      <p:sp>
        <p:nvSpPr>
          <p:cNvPr id="4" name="Slide Number Placeholder 3"/>
          <p:cNvSpPr>
            <a:spLocks noGrp="1"/>
          </p:cNvSpPr>
          <p:nvPr>
            <p:ph type="sldNum" sz="quarter" idx="5"/>
          </p:nvPr>
        </p:nvSpPr>
        <p:spPr/>
        <p:txBody>
          <a:bodyPr/>
          <a:lstStyle/>
          <a:p>
            <a:fld id="{5DB7F287-9543-45E0-B054-8A5480D17BA0}" type="slidenum">
              <a:rPr lang="en-US" smtClean="0"/>
              <a:t>10</a:t>
            </a:fld>
            <a:endParaRPr lang="en-US"/>
          </a:p>
        </p:txBody>
      </p:sp>
    </p:spTree>
    <p:extLst>
      <p:ext uri="{BB962C8B-B14F-4D97-AF65-F5344CB8AC3E}">
        <p14:creationId xmlns:p14="http://schemas.microsoft.com/office/powerpoint/2010/main" val="2827551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bg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DEPARTMENT OF BEHAVIORAL MEDICINE AND PSYCHIATRY</a:t>
            </a:r>
          </a:p>
        </p:txBody>
      </p:sp>
      <p:sp>
        <p:nvSpPr>
          <p:cNvPr id="6" name="Slide Number Placeholder 5"/>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3658392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0C219-9643-4E17-B64A-66428CFFA5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1AC02B-2B90-4484-A3A9-654AF22607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6AC407-0FF8-47C6-836F-2095D54AA0FA}"/>
              </a:ext>
            </a:extLst>
          </p:cNvPr>
          <p:cNvSpPr>
            <a:spLocks noGrp="1"/>
          </p:cNvSpPr>
          <p:nvPr>
            <p:ph type="dt" sz="half" idx="10"/>
          </p:nvPr>
        </p:nvSpPr>
        <p:spPr/>
        <p:txBody>
          <a:bodyPr/>
          <a:lstStyle/>
          <a:p>
            <a:fld id="{8BD6D63B-9AFE-4E28-AFA1-CB6D20C43BD7}" type="datetimeFigureOut">
              <a:rPr lang="en-US" smtClean="0"/>
              <a:t>9/25/2023</a:t>
            </a:fld>
            <a:endParaRPr lang="en-US"/>
          </a:p>
        </p:txBody>
      </p:sp>
      <p:sp>
        <p:nvSpPr>
          <p:cNvPr id="5" name="Footer Placeholder 4">
            <a:extLst>
              <a:ext uri="{FF2B5EF4-FFF2-40B4-BE49-F238E27FC236}">
                <a16:creationId xmlns:a16="http://schemas.microsoft.com/office/drawing/2014/main" id="{9C6ED849-0AFE-4516-9D29-F479C043C1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B5D539-7A85-4A78-99DE-C7468A358634}"/>
              </a:ext>
            </a:extLst>
          </p:cNvPr>
          <p:cNvSpPr>
            <a:spLocks noGrp="1"/>
          </p:cNvSpPr>
          <p:nvPr>
            <p:ph type="sldNum" sz="quarter" idx="12"/>
          </p:nvPr>
        </p:nvSpPr>
        <p:spPr/>
        <p:txBody>
          <a:bodyPr/>
          <a:lstStyle/>
          <a:p>
            <a:fld id="{9D31886A-A3ED-461F-BAE6-BDC62E867161}" type="slidenum">
              <a:rPr lang="en-US" smtClean="0"/>
              <a:t>‹#›</a:t>
            </a:fld>
            <a:endParaRPr lang="en-US"/>
          </a:p>
        </p:txBody>
      </p:sp>
    </p:spTree>
    <p:extLst>
      <p:ext uri="{BB962C8B-B14F-4D97-AF65-F5344CB8AC3E}">
        <p14:creationId xmlns:p14="http://schemas.microsoft.com/office/powerpoint/2010/main" val="1803811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E3504-A165-4079-A45D-FC2FCBAAC29E}"/>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7492F3-84E5-4E74-8D2C-C484722C40F2}"/>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29A7F7B-5CEB-4389-B4F0-0ADC696802FB}"/>
              </a:ext>
            </a:extLst>
          </p:cNvPr>
          <p:cNvSpPr>
            <a:spLocks noGrp="1"/>
          </p:cNvSpPr>
          <p:nvPr>
            <p:ph type="dt" sz="half" idx="10"/>
          </p:nvPr>
        </p:nvSpPr>
        <p:spPr/>
        <p:txBody>
          <a:bodyPr/>
          <a:lstStyle/>
          <a:p>
            <a:fld id="{8BD6D63B-9AFE-4E28-AFA1-CB6D20C43BD7}" type="datetimeFigureOut">
              <a:rPr lang="en-US" smtClean="0"/>
              <a:t>9/25/2023</a:t>
            </a:fld>
            <a:endParaRPr lang="en-US"/>
          </a:p>
        </p:txBody>
      </p:sp>
      <p:sp>
        <p:nvSpPr>
          <p:cNvPr id="5" name="Footer Placeholder 4">
            <a:extLst>
              <a:ext uri="{FF2B5EF4-FFF2-40B4-BE49-F238E27FC236}">
                <a16:creationId xmlns:a16="http://schemas.microsoft.com/office/drawing/2014/main" id="{D88AB79E-EC56-477F-BC8A-CCBB66D7D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C9CFD6-8BAA-4240-BB95-C34B70EC4A79}"/>
              </a:ext>
            </a:extLst>
          </p:cNvPr>
          <p:cNvSpPr>
            <a:spLocks noGrp="1"/>
          </p:cNvSpPr>
          <p:nvPr>
            <p:ph type="sldNum" sz="quarter" idx="12"/>
          </p:nvPr>
        </p:nvSpPr>
        <p:spPr/>
        <p:txBody>
          <a:bodyPr/>
          <a:lstStyle/>
          <a:p>
            <a:fld id="{9D31886A-A3ED-461F-BAE6-BDC62E867161}" type="slidenum">
              <a:rPr lang="en-US" smtClean="0"/>
              <a:t>‹#›</a:t>
            </a:fld>
            <a:endParaRPr lang="en-US"/>
          </a:p>
        </p:txBody>
      </p:sp>
    </p:spTree>
    <p:extLst>
      <p:ext uri="{BB962C8B-B14F-4D97-AF65-F5344CB8AC3E}">
        <p14:creationId xmlns:p14="http://schemas.microsoft.com/office/powerpoint/2010/main" val="2149226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35DE3-09EE-4AD6-BD91-DF3A1AD05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3793F4-5082-48C6-AE00-41ACD30AD1D9}"/>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36E184-0EBA-469D-B642-99F39EB0B4A6}"/>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649F8E-E603-4613-8523-F04E312366A4}"/>
              </a:ext>
            </a:extLst>
          </p:cNvPr>
          <p:cNvSpPr>
            <a:spLocks noGrp="1"/>
          </p:cNvSpPr>
          <p:nvPr>
            <p:ph type="dt" sz="half" idx="10"/>
          </p:nvPr>
        </p:nvSpPr>
        <p:spPr/>
        <p:txBody>
          <a:bodyPr/>
          <a:lstStyle/>
          <a:p>
            <a:fld id="{8BD6D63B-9AFE-4E28-AFA1-CB6D20C43BD7}" type="datetimeFigureOut">
              <a:rPr lang="en-US" smtClean="0"/>
              <a:t>9/25/2023</a:t>
            </a:fld>
            <a:endParaRPr lang="en-US"/>
          </a:p>
        </p:txBody>
      </p:sp>
      <p:sp>
        <p:nvSpPr>
          <p:cNvPr id="6" name="Footer Placeholder 5">
            <a:extLst>
              <a:ext uri="{FF2B5EF4-FFF2-40B4-BE49-F238E27FC236}">
                <a16:creationId xmlns:a16="http://schemas.microsoft.com/office/drawing/2014/main" id="{1C513313-9B14-4C65-BA22-D8DE8A4F77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836951-FFAD-45FC-A767-BE64CC16FE31}"/>
              </a:ext>
            </a:extLst>
          </p:cNvPr>
          <p:cNvSpPr>
            <a:spLocks noGrp="1"/>
          </p:cNvSpPr>
          <p:nvPr>
            <p:ph type="sldNum" sz="quarter" idx="12"/>
          </p:nvPr>
        </p:nvSpPr>
        <p:spPr/>
        <p:txBody>
          <a:bodyPr/>
          <a:lstStyle/>
          <a:p>
            <a:fld id="{9D31886A-A3ED-461F-BAE6-BDC62E867161}" type="slidenum">
              <a:rPr lang="en-US" smtClean="0"/>
              <a:t>‹#›</a:t>
            </a:fld>
            <a:endParaRPr lang="en-US"/>
          </a:p>
        </p:txBody>
      </p:sp>
    </p:spTree>
    <p:extLst>
      <p:ext uri="{BB962C8B-B14F-4D97-AF65-F5344CB8AC3E}">
        <p14:creationId xmlns:p14="http://schemas.microsoft.com/office/powerpoint/2010/main" val="896233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6F916-759D-4367-A71A-1B2F067C8A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7BFC6A-F9C8-49EC-BD87-D286F8514289}"/>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E62CB32-D9E9-45CC-B71F-F87B3F3ABEAA}"/>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4F859B-823F-4DCD-8FDA-B186026C6938}"/>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E0DF49-8F1D-4CB8-A61F-A9DA3CD8408F}"/>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EC8094-A9D1-40FB-8E8A-A4E94806B335}"/>
              </a:ext>
            </a:extLst>
          </p:cNvPr>
          <p:cNvSpPr>
            <a:spLocks noGrp="1"/>
          </p:cNvSpPr>
          <p:nvPr>
            <p:ph type="dt" sz="half" idx="10"/>
          </p:nvPr>
        </p:nvSpPr>
        <p:spPr/>
        <p:txBody>
          <a:bodyPr/>
          <a:lstStyle/>
          <a:p>
            <a:fld id="{8BD6D63B-9AFE-4E28-AFA1-CB6D20C43BD7}" type="datetimeFigureOut">
              <a:rPr lang="en-US" smtClean="0"/>
              <a:t>9/25/2023</a:t>
            </a:fld>
            <a:endParaRPr lang="en-US"/>
          </a:p>
        </p:txBody>
      </p:sp>
      <p:sp>
        <p:nvSpPr>
          <p:cNvPr id="8" name="Footer Placeholder 7">
            <a:extLst>
              <a:ext uri="{FF2B5EF4-FFF2-40B4-BE49-F238E27FC236}">
                <a16:creationId xmlns:a16="http://schemas.microsoft.com/office/drawing/2014/main" id="{446AC52D-C7C5-4DEB-861B-BC4CAB978F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599D25-3B96-42D4-A327-518E902FAD03}"/>
              </a:ext>
            </a:extLst>
          </p:cNvPr>
          <p:cNvSpPr>
            <a:spLocks noGrp="1"/>
          </p:cNvSpPr>
          <p:nvPr>
            <p:ph type="sldNum" sz="quarter" idx="12"/>
          </p:nvPr>
        </p:nvSpPr>
        <p:spPr/>
        <p:txBody>
          <a:bodyPr/>
          <a:lstStyle/>
          <a:p>
            <a:fld id="{9D31886A-A3ED-461F-BAE6-BDC62E867161}" type="slidenum">
              <a:rPr lang="en-US" smtClean="0"/>
              <a:t>‹#›</a:t>
            </a:fld>
            <a:endParaRPr lang="en-US"/>
          </a:p>
        </p:txBody>
      </p:sp>
    </p:spTree>
    <p:extLst>
      <p:ext uri="{BB962C8B-B14F-4D97-AF65-F5344CB8AC3E}">
        <p14:creationId xmlns:p14="http://schemas.microsoft.com/office/powerpoint/2010/main" val="710653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664D0-FDB3-44AA-9E85-9EA4A4C189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05DF4E-2C20-404F-99F0-62F51C0BBE29}"/>
              </a:ext>
            </a:extLst>
          </p:cNvPr>
          <p:cNvSpPr>
            <a:spLocks noGrp="1"/>
          </p:cNvSpPr>
          <p:nvPr>
            <p:ph type="dt" sz="half" idx="10"/>
          </p:nvPr>
        </p:nvSpPr>
        <p:spPr/>
        <p:txBody>
          <a:bodyPr/>
          <a:lstStyle/>
          <a:p>
            <a:fld id="{8BD6D63B-9AFE-4E28-AFA1-CB6D20C43BD7}" type="datetimeFigureOut">
              <a:rPr lang="en-US" smtClean="0"/>
              <a:t>9/25/2023</a:t>
            </a:fld>
            <a:endParaRPr lang="en-US"/>
          </a:p>
        </p:txBody>
      </p:sp>
      <p:sp>
        <p:nvSpPr>
          <p:cNvPr id="4" name="Footer Placeholder 3">
            <a:extLst>
              <a:ext uri="{FF2B5EF4-FFF2-40B4-BE49-F238E27FC236}">
                <a16:creationId xmlns:a16="http://schemas.microsoft.com/office/drawing/2014/main" id="{38E33A46-037A-49F8-A774-06FB12FF24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4FDA3E-8875-4A73-896C-8F6B08ADB0D6}"/>
              </a:ext>
            </a:extLst>
          </p:cNvPr>
          <p:cNvSpPr>
            <a:spLocks noGrp="1"/>
          </p:cNvSpPr>
          <p:nvPr>
            <p:ph type="sldNum" sz="quarter" idx="12"/>
          </p:nvPr>
        </p:nvSpPr>
        <p:spPr/>
        <p:txBody>
          <a:bodyPr/>
          <a:lstStyle/>
          <a:p>
            <a:fld id="{9D31886A-A3ED-461F-BAE6-BDC62E867161}" type="slidenum">
              <a:rPr lang="en-US" smtClean="0"/>
              <a:t>‹#›</a:t>
            </a:fld>
            <a:endParaRPr lang="en-US"/>
          </a:p>
        </p:txBody>
      </p:sp>
    </p:spTree>
    <p:extLst>
      <p:ext uri="{BB962C8B-B14F-4D97-AF65-F5344CB8AC3E}">
        <p14:creationId xmlns:p14="http://schemas.microsoft.com/office/powerpoint/2010/main" val="2557235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BC22B7-B10E-43B2-A471-42C6BA248B34}"/>
              </a:ext>
            </a:extLst>
          </p:cNvPr>
          <p:cNvSpPr>
            <a:spLocks noGrp="1"/>
          </p:cNvSpPr>
          <p:nvPr>
            <p:ph type="dt" sz="half" idx="10"/>
          </p:nvPr>
        </p:nvSpPr>
        <p:spPr/>
        <p:txBody>
          <a:bodyPr/>
          <a:lstStyle/>
          <a:p>
            <a:fld id="{8BD6D63B-9AFE-4E28-AFA1-CB6D20C43BD7}" type="datetimeFigureOut">
              <a:rPr lang="en-US" smtClean="0"/>
              <a:t>9/25/2023</a:t>
            </a:fld>
            <a:endParaRPr lang="en-US"/>
          </a:p>
        </p:txBody>
      </p:sp>
      <p:sp>
        <p:nvSpPr>
          <p:cNvPr id="3" name="Footer Placeholder 2">
            <a:extLst>
              <a:ext uri="{FF2B5EF4-FFF2-40B4-BE49-F238E27FC236}">
                <a16:creationId xmlns:a16="http://schemas.microsoft.com/office/drawing/2014/main" id="{2E556C9C-0006-4B2E-A8B5-E134C01EDD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6FB04C-709A-4132-BBA3-1D75550A3249}"/>
              </a:ext>
            </a:extLst>
          </p:cNvPr>
          <p:cNvSpPr>
            <a:spLocks noGrp="1"/>
          </p:cNvSpPr>
          <p:nvPr>
            <p:ph type="sldNum" sz="quarter" idx="12"/>
          </p:nvPr>
        </p:nvSpPr>
        <p:spPr/>
        <p:txBody>
          <a:bodyPr/>
          <a:lstStyle/>
          <a:p>
            <a:fld id="{9D31886A-A3ED-461F-BAE6-BDC62E867161}" type="slidenum">
              <a:rPr lang="en-US" smtClean="0"/>
              <a:t>‹#›</a:t>
            </a:fld>
            <a:endParaRPr lang="en-US"/>
          </a:p>
        </p:txBody>
      </p:sp>
    </p:spTree>
    <p:extLst>
      <p:ext uri="{BB962C8B-B14F-4D97-AF65-F5344CB8AC3E}">
        <p14:creationId xmlns:p14="http://schemas.microsoft.com/office/powerpoint/2010/main" val="1102653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4701E-EEEC-4232-AE98-62BAE24246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9E804E-4D87-4910-BBCC-2FF4BC71A1C3}"/>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56468D-E6A8-4C7D-B395-81CC04CAFE5B}"/>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36DE1A-9389-4564-9B3B-8A501071380F}"/>
              </a:ext>
            </a:extLst>
          </p:cNvPr>
          <p:cNvSpPr>
            <a:spLocks noGrp="1"/>
          </p:cNvSpPr>
          <p:nvPr>
            <p:ph type="dt" sz="half" idx="10"/>
          </p:nvPr>
        </p:nvSpPr>
        <p:spPr/>
        <p:txBody>
          <a:bodyPr/>
          <a:lstStyle/>
          <a:p>
            <a:fld id="{8BD6D63B-9AFE-4E28-AFA1-CB6D20C43BD7}" type="datetimeFigureOut">
              <a:rPr lang="en-US" smtClean="0"/>
              <a:t>9/25/2023</a:t>
            </a:fld>
            <a:endParaRPr lang="en-US"/>
          </a:p>
        </p:txBody>
      </p:sp>
      <p:sp>
        <p:nvSpPr>
          <p:cNvPr id="6" name="Footer Placeholder 5">
            <a:extLst>
              <a:ext uri="{FF2B5EF4-FFF2-40B4-BE49-F238E27FC236}">
                <a16:creationId xmlns:a16="http://schemas.microsoft.com/office/drawing/2014/main" id="{AAE5B4D3-36BC-472C-88C9-7EAD812798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1E33A-EDC2-4564-BF3E-76B417D97C7D}"/>
              </a:ext>
            </a:extLst>
          </p:cNvPr>
          <p:cNvSpPr>
            <a:spLocks noGrp="1"/>
          </p:cNvSpPr>
          <p:nvPr>
            <p:ph type="sldNum" sz="quarter" idx="12"/>
          </p:nvPr>
        </p:nvSpPr>
        <p:spPr/>
        <p:txBody>
          <a:bodyPr/>
          <a:lstStyle/>
          <a:p>
            <a:fld id="{9D31886A-A3ED-461F-BAE6-BDC62E867161}" type="slidenum">
              <a:rPr lang="en-US" smtClean="0"/>
              <a:t>‹#›</a:t>
            </a:fld>
            <a:endParaRPr lang="en-US"/>
          </a:p>
        </p:txBody>
      </p:sp>
    </p:spTree>
    <p:extLst>
      <p:ext uri="{BB962C8B-B14F-4D97-AF65-F5344CB8AC3E}">
        <p14:creationId xmlns:p14="http://schemas.microsoft.com/office/powerpoint/2010/main" val="3538703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A1D51-5628-41AD-A55E-6F587820F9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F55CCF-4871-4CF9-9055-D445662D52C2}"/>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AE081BC5-BEF4-485E-BCCA-6ED3FF68ACC2}"/>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2AF955B-0468-4622-9576-6CA6D0FCCCBF}"/>
              </a:ext>
            </a:extLst>
          </p:cNvPr>
          <p:cNvSpPr>
            <a:spLocks noGrp="1"/>
          </p:cNvSpPr>
          <p:nvPr>
            <p:ph type="dt" sz="half" idx="10"/>
          </p:nvPr>
        </p:nvSpPr>
        <p:spPr/>
        <p:txBody>
          <a:bodyPr/>
          <a:lstStyle/>
          <a:p>
            <a:fld id="{8BD6D63B-9AFE-4E28-AFA1-CB6D20C43BD7}" type="datetimeFigureOut">
              <a:rPr lang="en-US" smtClean="0"/>
              <a:t>9/25/2023</a:t>
            </a:fld>
            <a:endParaRPr lang="en-US"/>
          </a:p>
        </p:txBody>
      </p:sp>
      <p:sp>
        <p:nvSpPr>
          <p:cNvPr id="6" name="Footer Placeholder 5">
            <a:extLst>
              <a:ext uri="{FF2B5EF4-FFF2-40B4-BE49-F238E27FC236}">
                <a16:creationId xmlns:a16="http://schemas.microsoft.com/office/drawing/2014/main" id="{D5E7D170-F8F9-4264-9CE9-D9B55887BD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C31477-4CE0-46C9-B318-14633D017B53}"/>
              </a:ext>
            </a:extLst>
          </p:cNvPr>
          <p:cNvSpPr>
            <a:spLocks noGrp="1"/>
          </p:cNvSpPr>
          <p:nvPr>
            <p:ph type="sldNum" sz="quarter" idx="12"/>
          </p:nvPr>
        </p:nvSpPr>
        <p:spPr/>
        <p:txBody>
          <a:bodyPr/>
          <a:lstStyle/>
          <a:p>
            <a:fld id="{9D31886A-A3ED-461F-BAE6-BDC62E867161}" type="slidenum">
              <a:rPr lang="en-US" smtClean="0"/>
              <a:t>‹#›</a:t>
            </a:fld>
            <a:endParaRPr lang="en-US"/>
          </a:p>
        </p:txBody>
      </p:sp>
    </p:spTree>
    <p:extLst>
      <p:ext uri="{BB962C8B-B14F-4D97-AF65-F5344CB8AC3E}">
        <p14:creationId xmlns:p14="http://schemas.microsoft.com/office/powerpoint/2010/main" val="4184135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4AEF6-01DE-4160-A36F-49D588BB43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6967C9-2695-4519-9BBD-296BBA6B68D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4641AB-90EF-4E85-9215-E73CB5062D02}"/>
              </a:ext>
            </a:extLst>
          </p:cNvPr>
          <p:cNvSpPr>
            <a:spLocks noGrp="1"/>
          </p:cNvSpPr>
          <p:nvPr>
            <p:ph type="dt" sz="half" idx="10"/>
          </p:nvPr>
        </p:nvSpPr>
        <p:spPr/>
        <p:txBody>
          <a:bodyPr/>
          <a:lstStyle/>
          <a:p>
            <a:fld id="{8BD6D63B-9AFE-4E28-AFA1-CB6D20C43BD7}" type="datetimeFigureOut">
              <a:rPr lang="en-US" smtClean="0"/>
              <a:t>9/25/2023</a:t>
            </a:fld>
            <a:endParaRPr lang="en-US"/>
          </a:p>
        </p:txBody>
      </p:sp>
      <p:sp>
        <p:nvSpPr>
          <p:cNvPr id="5" name="Footer Placeholder 4">
            <a:extLst>
              <a:ext uri="{FF2B5EF4-FFF2-40B4-BE49-F238E27FC236}">
                <a16:creationId xmlns:a16="http://schemas.microsoft.com/office/drawing/2014/main" id="{C6683617-AA9F-458B-8566-61305439B9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79A3DC-7E29-44B4-9E66-E7B2EF8004D9}"/>
              </a:ext>
            </a:extLst>
          </p:cNvPr>
          <p:cNvSpPr>
            <a:spLocks noGrp="1"/>
          </p:cNvSpPr>
          <p:nvPr>
            <p:ph type="sldNum" sz="quarter" idx="12"/>
          </p:nvPr>
        </p:nvSpPr>
        <p:spPr/>
        <p:txBody>
          <a:bodyPr/>
          <a:lstStyle/>
          <a:p>
            <a:fld id="{9D31886A-A3ED-461F-BAE6-BDC62E867161}" type="slidenum">
              <a:rPr lang="en-US" smtClean="0"/>
              <a:t>‹#›</a:t>
            </a:fld>
            <a:endParaRPr lang="en-US"/>
          </a:p>
        </p:txBody>
      </p:sp>
    </p:spTree>
    <p:extLst>
      <p:ext uri="{BB962C8B-B14F-4D97-AF65-F5344CB8AC3E}">
        <p14:creationId xmlns:p14="http://schemas.microsoft.com/office/powerpoint/2010/main" val="1418667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AD48BC-3604-40F6-A4D8-E555034E64E6}"/>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8BA0FA-CDD9-4DE7-A6EA-4FEDFDECCBD3}"/>
              </a:ext>
            </a:extLst>
          </p:cNvPr>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5D750A-39B4-4366-8BC9-EE6D22BDB485}"/>
              </a:ext>
            </a:extLst>
          </p:cNvPr>
          <p:cNvSpPr>
            <a:spLocks noGrp="1"/>
          </p:cNvSpPr>
          <p:nvPr>
            <p:ph type="dt" sz="half" idx="10"/>
          </p:nvPr>
        </p:nvSpPr>
        <p:spPr/>
        <p:txBody>
          <a:bodyPr/>
          <a:lstStyle/>
          <a:p>
            <a:fld id="{8BD6D63B-9AFE-4E28-AFA1-CB6D20C43BD7}" type="datetimeFigureOut">
              <a:rPr lang="en-US" smtClean="0"/>
              <a:t>9/25/2023</a:t>
            </a:fld>
            <a:endParaRPr lang="en-US"/>
          </a:p>
        </p:txBody>
      </p:sp>
      <p:sp>
        <p:nvSpPr>
          <p:cNvPr id="5" name="Footer Placeholder 4">
            <a:extLst>
              <a:ext uri="{FF2B5EF4-FFF2-40B4-BE49-F238E27FC236}">
                <a16:creationId xmlns:a16="http://schemas.microsoft.com/office/drawing/2014/main" id="{F2BD1894-F0D5-4BBA-9631-F35C23448E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72C863-1312-467C-A397-5E3B7C7C12E3}"/>
              </a:ext>
            </a:extLst>
          </p:cNvPr>
          <p:cNvSpPr>
            <a:spLocks noGrp="1"/>
          </p:cNvSpPr>
          <p:nvPr>
            <p:ph type="sldNum" sz="quarter" idx="12"/>
          </p:nvPr>
        </p:nvSpPr>
        <p:spPr/>
        <p:txBody>
          <a:bodyPr/>
          <a:lstStyle/>
          <a:p>
            <a:fld id="{9D31886A-A3ED-461F-BAE6-BDC62E867161}" type="slidenum">
              <a:rPr lang="en-US" smtClean="0"/>
              <a:t>‹#›</a:t>
            </a:fld>
            <a:endParaRPr lang="en-US"/>
          </a:p>
        </p:txBody>
      </p:sp>
    </p:spTree>
    <p:extLst>
      <p:ext uri="{BB962C8B-B14F-4D97-AF65-F5344CB8AC3E}">
        <p14:creationId xmlns:p14="http://schemas.microsoft.com/office/powerpoint/2010/main" val="1270762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DEPARTMENT OF BEHAVIORAL MEDICINE AND PSYCHIATRY</a:t>
            </a:r>
          </a:p>
        </p:txBody>
      </p:sp>
      <p:sp>
        <p:nvSpPr>
          <p:cNvPr id="6" name="Slide Number Placeholder 5"/>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26374916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0"/>
            <a:ext cx="12214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346325" y="355434"/>
            <a:ext cx="9144000" cy="646331"/>
          </a:xfrm>
        </p:spPr>
        <p:txBody>
          <a:bodyPr anchor="t" anchorCtr="0">
            <a:spAutoFit/>
          </a:bodyPr>
          <a:lstStyle>
            <a:lvl1pPr algn="r">
              <a:defRPr sz="4000"/>
            </a:lvl1pPr>
          </a:lstStyle>
          <a:p>
            <a:r>
              <a:rPr lang="en-US"/>
              <a:t>Click to edit Master title style</a:t>
            </a:r>
            <a:endParaRPr lang="en-US" dirty="0"/>
          </a:p>
        </p:txBody>
      </p:sp>
      <p:sp>
        <p:nvSpPr>
          <p:cNvPr id="3" name="Subtitle 2"/>
          <p:cNvSpPr>
            <a:spLocks noGrp="1"/>
          </p:cNvSpPr>
          <p:nvPr>
            <p:ph type="subTitle" idx="1"/>
          </p:nvPr>
        </p:nvSpPr>
        <p:spPr>
          <a:xfrm>
            <a:off x="3535709" y="3109201"/>
            <a:ext cx="7954617" cy="1655763"/>
          </a:xfrm>
        </p:spPr>
        <p:txBody>
          <a:bodyPr anchor="ctr">
            <a:noAutofit/>
          </a:bodyPr>
          <a:lstStyle>
            <a:lvl1pPr marL="0" indent="0" algn="r">
              <a:lnSpc>
                <a:spcPct val="95000"/>
              </a:lnSpc>
              <a:spcBef>
                <a:spcPts val="800"/>
              </a:spcBef>
              <a:buNone/>
              <a:defRPr sz="22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4037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6802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ine-graph_sig-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2"/>
          <p:cNvSpPr>
            <a:spLocks noGrp="1"/>
          </p:cNvSpPr>
          <p:nvPr>
            <p:ph type="body" sz="quarter" idx="10" hasCustomPrompt="1"/>
          </p:nvPr>
        </p:nvSpPr>
        <p:spPr>
          <a:xfrm>
            <a:off x="61027" y="67237"/>
            <a:ext cx="838200" cy="195159"/>
          </a:xfrm>
        </p:spPr>
        <p:txBody>
          <a:bodyPr wrap="square" anchor="b" anchorCtr="0">
            <a:noAutofit/>
          </a:bodyPr>
          <a:lstStyle>
            <a:lvl1pPr marL="114297" indent="-114297">
              <a:spcBef>
                <a:spcPts val="300"/>
              </a:spcBef>
              <a:buNone/>
              <a:defRPr sz="900" b="1">
                <a:solidFill>
                  <a:schemeClr val="bg1"/>
                </a:solidFill>
                <a:latin typeface="+mn-lt"/>
              </a:defRPr>
            </a:lvl1pPr>
            <a:lvl2pPr marL="341309" indent="0">
              <a:buNone/>
              <a:defRPr/>
            </a:lvl2pPr>
            <a:lvl3pPr marL="1018809" indent="0">
              <a:buNone/>
              <a:defRPr/>
            </a:lvl3pPr>
            <a:lvl4pPr marL="1528212" indent="0">
              <a:buNone/>
              <a:defRPr/>
            </a:lvl4pPr>
            <a:lvl5pPr marL="2037616" indent="0">
              <a:buNone/>
              <a:defRPr/>
            </a:lvl5pPr>
          </a:lstStyle>
          <a:p>
            <a:pPr lvl="0"/>
            <a:r>
              <a:rPr lang="en-US" dirty="0"/>
              <a:t>M-</a:t>
            </a:r>
          </a:p>
        </p:txBody>
      </p:sp>
      <p:sp>
        <p:nvSpPr>
          <p:cNvPr id="7" name="TextBox 6"/>
          <p:cNvSpPr txBox="1"/>
          <p:nvPr userDrawn="1"/>
        </p:nvSpPr>
        <p:spPr>
          <a:xfrm>
            <a:off x="10287000" y="5349875"/>
            <a:ext cx="1905000" cy="739739"/>
          </a:xfrm>
          <a:prstGeom prst="rect">
            <a:avLst/>
          </a:prstGeom>
          <a:noFill/>
        </p:spPr>
        <p:txBody>
          <a:bodyPr wrap="square" lIns="73152" rtlCol="0" anchor="b" anchorCtr="0">
            <a:noAutofit/>
          </a:bodyPr>
          <a:lstStyle/>
          <a:p>
            <a:pPr marL="109725" marR="0" indent="-109725" algn="l" rtl="0"/>
            <a:r>
              <a:rPr lang="en-US" sz="1100" b="0" i="0" u="none" strike="noStrike" baseline="0" dirty="0">
                <a:solidFill>
                  <a:srgbClr val="000000"/>
                </a:solidFill>
                <a:latin typeface="Arial Narrow" panose="020B0606020202030204" pitchFamily="34" charset="0"/>
              </a:rPr>
              <a:t>Note: There is no connecting line between 2019 and 2020 to indicate caution should be used when comparing estimates between 2020 and prior years because of methodological changes for 2020. Due to these changes, significance testing between 2020 and prior years was not performed.</a:t>
            </a:r>
          </a:p>
        </p:txBody>
      </p:sp>
      <p:sp>
        <p:nvSpPr>
          <p:cNvPr id="8" name="Content Placeholder 12"/>
          <p:cNvSpPr>
            <a:spLocks noGrp="1"/>
          </p:cNvSpPr>
          <p:nvPr>
            <p:ph sz="quarter" idx="15"/>
          </p:nvPr>
        </p:nvSpPr>
        <p:spPr>
          <a:xfrm>
            <a:off x="2256683" y="1234465"/>
            <a:ext cx="6764235" cy="4115411"/>
          </a:xfrm>
        </p:spPr>
        <p:txBody>
          <a:bodyPr/>
          <a:lstStyle>
            <a:lvl1pPr>
              <a:defRPr sz="1800"/>
            </a:lvl1pPr>
          </a:lstStyle>
          <a:p>
            <a:pPr lvl="0"/>
            <a:r>
              <a:rPr lang="en-US"/>
              <a:t>Edit Master text styles</a:t>
            </a:r>
          </a:p>
        </p:txBody>
      </p:sp>
      <p:sp>
        <p:nvSpPr>
          <p:cNvPr id="9" name="Text Placeholder 2"/>
          <p:cNvSpPr>
            <a:spLocks noGrp="1"/>
          </p:cNvSpPr>
          <p:nvPr>
            <p:ph type="body" sz="quarter" idx="11" hasCustomPrompt="1"/>
          </p:nvPr>
        </p:nvSpPr>
        <p:spPr>
          <a:xfrm>
            <a:off x="10287002" y="2971800"/>
            <a:ext cx="1676335" cy="1291339"/>
          </a:xfrm>
        </p:spPr>
        <p:txBody>
          <a:bodyPr lIns="73152" rIns="91440" anchor="b" anchorCtr="0">
            <a:noAutofit/>
          </a:bodyPr>
          <a:lstStyle>
            <a:lvl1pPr marL="111123" indent="-111123">
              <a:spcBef>
                <a:spcPts val="300"/>
              </a:spcBef>
              <a:buNone/>
              <a:defRPr sz="1100" b="0">
                <a:solidFill>
                  <a:schemeClr val="tx1"/>
                </a:solidFill>
                <a:latin typeface="Arial Narrow" panose="020B0606020202030204" pitchFamily="34" charset="0"/>
              </a:defRPr>
            </a:lvl1pPr>
            <a:lvl2pPr marL="341309" indent="0">
              <a:buNone/>
              <a:defRPr/>
            </a:lvl2pPr>
            <a:lvl3pPr marL="1018809" indent="0">
              <a:buNone/>
              <a:defRPr/>
            </a:lvl3pPr>
            <a:lvl4pPr marL="1528212" indent="0">
              <a:buNone/>
              <a:defRPr/>
            </a:lvl4pPr>
            <a:lvl5pPr marL="2037616" indent="0">
              <a:buNone/>
              <a:defRPr/>
            </a:lvl5pPr>
          </a:lstStyle>
          <a:p>
            <a:pPr lvl="0"/>
            <a:r>
              <a:rPr lang="en-US" dirty="0"/>
              <a:t>Notes:</a:t>
            </a:r>
          </a:p>
        </p:txBody>
      </p:sp>
    </p:spTree>
    <p:extLst>
      <p:ext uri="{BB962C8B-B14F-4D97-AF65-F5344CB8AC3E}">
        <p14:creationId xmlns:p14="http://schemas.microsoft.com/office/powerpoint/2010/main" val="33428480"/>
      </p:ext>
    </p:extLst>
  </p:cSld>
  <p:clrMapOvr>
    <a:masterClrMapping/>
  </p:clrMapOvr>
  <p:extLst>
    <p:ext uri="{DCECCB84-F9BA-43D5-87BE-67443E8EF086}">
      <p15:sldGuideLst xmlns:p15="http://schemas.microsoft.com/office/powerpoint/2012/main">
        <p15:guide id="1" pos="3552">
          <p15:clr>
            <a:srgbClr val="FBAE40"/>
          </p15:clr>
        </p15:guide>
        <p15:guide id="2" orient="horz" pos="337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ther-figure_no-sig-not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p>
        </p:txBody>
      </p:sp>
      <p:sp>
        <p:nvSpPr>
          <p:cNvPr id="8" name="Content Placeholder 12"/>
          <p:cNvSpPr>
            <a:spLocks noGrp="1"/>
          </p:cNvSpPr>
          <p:nvPr>
            <p:ph sz="quarter" idx="15"/>
          </p:nvPr>
        </p:nvSpPr>
        <p:spPr>
          <a:xfrm>
            <a:off x="1574351" y="1600221"/>
            <a:ext cx="8128900" cy="4114779"/>
          </a:xfrm>
        </p:spPr>
        <p:txBody>
          <a:bodyPr/>
          <a:lstStyle>
            <a:lvl1pPr>
              <a:defRPr sz="1800"/>
            </a:lvl1pPr>
          </a:lstStyle>
          <a:p>
            <a:pPr lvl="0"/>
            <a:r>
              <a:rPr lang="en-US"/>
              <a:t>Edit Master text styles</a:t>
            </a:r>
          </a:p>
        </p:txBody>
      </p:sp>
      <p:sp>
        <p:nvSpPr>
          <p:cNvPr id="9" name="Text Placeholder 2"/>
          <p:cNvSpPr>
            <a:spLocks noGrp="1"/>
          </p:cNvSpPr>
          <p:nvPr>
            <p:ph type="body" sz="quarter" idx="11" hasCustomPrompt="1"/>
          </p:nvPr>
        </p:nvSpPr>
        <p:spPr>
          <a:xfrm>
            <a:off x="1297118" y="6446487"/>
            <a:ext cx="8683367" cy="285509"/>
          </a:xfrm>
        </p:spPr>
        <p:txBody>
          <a:bodyPr anchor="b" anchorCtr="0">
            <a:noAutofit/>
          </a:bodyPr>
          <a:lstStyle>
            <a:lvl1pPr marL="111123" indent="-111123">
              <a:spcBef>
                <a:spcPts val="300"/>
              </a:spcBef>
              <a:buNone/>
              <a:defRPr sz="1100" b="0">
                <a:solidFill>
                  <a:schemeClr val="tx1"/>
                </a:solidFill>
                <a:latin typeface="Arial Narrow" panose="020B0606020202030204" pitchFamily="34" charset="0"/>
              </a:defRPr>
            </a:lvl1pPr>
            <a:lvl2pPr marL="341309" indent="0">
              <a:buNone/>
              <a:defRPr/>
            </a:lvl2pPr>
            <a:lvl3pPr marL="1018809" indent="0">
              <a:buNone/>
              <a:defRPr/>
            </a:lvl3pPr>
            <a:lvl4pPr marL="1528212" indent="0">
              <a:buNone/>
              <a:defRPr/>
            </a:lvl4pPr>
            <a:lvl5pPr marL="2037616" indent="0">
              <a:buNone/>
              <a:defRPr/>
            </a:lvl5pPr>
          </a:lstStyle>
          <a:p>
            <a:pPr lvl="0"/>
            <a:r>
              <a:rPr lang="en-US" dirty="0"/>
              <a:t>Notes:</a:t>
            </a:r>
          </a:p>
        </p:txBody>
      </p:sp>
      <p:sp>
        <p:nvSpPr>
          <p:cNvPr id="10" name="Text Placeholder 2"/>
          <p:cNvSpPr>
            <a:spLocks noGrp="1"/>
          </p:cNvSpPr>
          <p:nvPr>
            <p:ph type="body" sz="quarter" idx="10" hasCustomPrompt="1"/>
          </p:nvPr>
        </p:nvSpPr>
        <p:spPr>
          <a:xfrm>
            <a:off x="61027" y="67237"/>
            <a:ext cx="838200" cy="195159"/>
          </a:xfrm>
        </p:spPr>
        <p:txBody>
          <a:bodyPr wrap="square" anchor="b" anchorCtr="0">
            <a:noAutofit/>
          </a:bodyPr>
          <a:lstStyle>
            <a:lvl1pPr marL="114297" indent="-114297">
              <a:spcBef>
                <a:spcPts val="300"/>
              </a:spcBef>
              <a:buNone/>
              <a:defRPr sz="900" b="1">
                <a:solidFill>
                  <a:schemeClr val="bg1"/>
                </a:solidFill>
                <a:latin typeface="+mn-lt"/>
              </a:defRPr>
            </a:lvl1pPr>
            <a:lvl2pPr marL="341309" indent="0">
              <a:buNone/>
              <a:defRPr/>
            </a:lvl2pPr>
            <a:lvl3pPr marL="1018809" indent="0">
              <a:buNone/>
              <a:defRPr/>
            </a:lvl3pPr>
            <a:lvl4pPr marL="1528212" indent="0">
              <a:buNone/>
              <a:defRPr/>
            </a:lvl4pPr>
            <a:lvl5pPr marL="2037616" indent="0">
              <a:buNone/>
              <a:defRPr/>
            </a:lvl5pPr>
          </a:lstStyle>
          <a:p>
            <a:pPr lvl="0"/>
            <a:r>
              <a:rPr lang="en-US" dirty="0"/>
              <a:t>M-</a:t>
            </a:r>
          </a:p>
        </p:txBody>
      </p:sp>
    </p:spTree>
    <p:extLst>
      <p:ext uri="{BB962C8B-B14F-4D97-AF65-F5344CB8AC3E}">
        <p14:creationId xmlns:p14="http://schemas.microsoft.com/office/powerpoint/2010/main" val="1058809244"/>
      </p:ext>
    </p:extLst>
  </p:cSld>
  <p:clrMapOvr>
    <a:masterClrMapping/>
  </p:clrMapOvr>
  <p:extLst>
    <p:ext uri="{DCECCB84-F9BA-43D5-87BE-67443E8EF086}">
      <p15:sldGuideLst xmlns:p15="http://schemas.microsoft.com/office/powerpoint/2012/main">
        <p15:guide id="1" pos="3552">
          <p15:clr>
            <a:srgbClr val="FBAE40"/>
          </p15:clr>
        </p15:guide>
        <p15:guide id="2" orient="horz" pos="360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DEPARTMENT OF BEHAVIORAL MEDICINE AND PSYCHIATRY</a:t>
            </a:r>
          </a:p>
        </p:txBody>
      </p:sp>
      <p:sp>
        <p:nvSpPr>
          <p:cNvPr id="7" name="Slide Number Placeholder 6"/>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743156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solidFill>
                  <a:srgbClr val="E29A09"/>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solidFill>
                  <a:srgbClr val="E29A09"/>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DEPARTMENT OF BEHAVIORAL MEDICINE AND PSYCHIATRY</a:t>
            </a:r>
          </a:p>
        </p:txBody>
      </p:sp>
      <p:sp>
        <p:nvSpPr>
          <p:cNvPr id="9" name="Slide Number Placeholder 8"/>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1675525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DEPARTMENT OF BEHAVIORAL MEDICINE AND PSYCHIATRY</a:t>
            </a:r>
          </a:p>
        </p:txBody>
      </p:sp>
      <p:sp>
        <p:nvSpPr>
          <p:cNvPr id="5" name="Slide Number Placeholder 4"/>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2750280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DEPARTMENT OF BEHAVIORAL MEDICINE AND PSYCHIATRY</a:t>
            </a:r>
          </a:p>
        </p:txBody>
      </p:sp>
      <p:sp>
        <p:nvSpPr>
          <p:cNvPr id="4" name="Slide Number Placeholder 3"/>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3612473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solidFill>
                  <a:srgbClr val="E29A09"/>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DEPARTMENT OF BEHAVIORAL MEDICINE AND PSYCHIATRY</a:t>
            </a:r>
          </a:p>
        </p:txBody>
      </p:sp>
      <p:sp>
        <p:nvSpPr>
          <p:cNvPr id="7" name="Slide Number Placeholder 6"/>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1027394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DEPARTMENT OF BEHAVIORAL MEDICINE AND PSYCHIATRY</a:t>
            </a:r>
          </a:p>
        </p:txBody>
      </p:sp>
      <p:sp>
        <p:nvSpPr>
          <p:cNvPr id="7" name="Slide Number Placeholder 6"/>
          <p:cNvSpPr>
            <a:spLocks noGrp="1"/>
          </p:cNvSpPr>
          <p:nvPr>
            <p:ph type="sldNum" sz="quarter" idx="12"/>
          </p:nvPr>
        </p:nvSpPr>
        <p:spPr/>
        <p:txBody>
          <a:bodyPr/>
          <a:lstStyle/>
          <a:p>
            <a:fld id="{4A3FBA54-5C1B-D348-9A99-18A91FDE7B7F}" type="slidenum">
              <a:rPr lang="en-US" smtClean="0"/>
              <a:t>‹#›</a:t>
            </a:fld>
            <a:endParaRPr lang="en-US"/>
          </a:p>
        </p:txBody>
      </p:sp>
    </p:spTree>
    <p:extLst>
      <p:ext uri="{BB962C8B-B14F-4D97-AF65-F5344CB8AC3E}">
        <p14:creationId xmlns:p14="http://schemas.microsoft.com/office/powerpoint/2010/main" val="2299423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3D725-0104-4181-A3C5-15E6365790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4592E7-B387-4B9A-9FCC-6C88722BCEF9}"/>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CB37B8-6472-4BDE-BAD9-2F1781D28E2B}"/>
              </a:ext>
            </a:extLst>
          </p:cNvPr>
          <p:cNvSpPr>
            <a:spLocks noGrp="1"/>
          </p:cNvSpPr>
          <p:nvPr>
            <p:ph type="dt" sz="half" idx="10"/>
          </p:nvPr>
        </p:nvSpPr>
        <p:spPr/>
        <p:txBody>
          <a:bodyPr/>
          <a:lstStyle/>
          <a:p>
            <a:fld id="{8BD6D63B-9AFE-4E28-AFA1-CB6D20C43BD7}" type="datetimeFigureOut">
              <a:rPr lang="en-US" smtClean="0"/>
              <a:t>9/25/2023</a:t>
            </a:fld>
            <a:endParaRPr lang="en-US"/>
          </a:p>
        </p:txBody>
      </p:sp>
      <p:sp>
        <p:nvSpPr>
          <p:cNvPr id="5" name="Footer Placeholder 4">
            <a:extLst>
              <a:ext uri="{FF2B5EF4-FFF2-40B4-BE49-F238E27FC236}">
                <a16:creationId xmlns:a16="http://schemas.microsoft.com/office/drawing/2014/main" id="{5E64A779-AA5C-4C1F-8818-056BE99335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CB7B3F-AD52-412D-8AAC-DC9D36C0F60E}"/>
              </a:ext>
            </a:extLst>
          </p:cNvPr>
          <p:cNvSpPr>
            <a:spLocks noGrp="1"/>
          </p:cNvSpPr>
          <p:nvPr>
            <p:ph type="sldNum" sz="quarter" idx="12"/>
          </p:nvPr>
        </p:nvSpPr>
        <p:spPr/>
        <p:txBody>
          <a:bodyPr/>
          <a:lstStyle/>
          <a:p>
            <a:fld id="{9D31886A-A3ED-461F-BAE6-BDC62E867161}" type="slidenum">
              <a:rPr lang="en-US" smtClean="0"/>
              <a:t>‹#›</a:t>
            </a:fld>
            <a:endParaRPr lang="en-US"/>
          </a:p>
        </p:txBody>
      </p:sp>
    </p:spTree>
    <p:extLst>
      <p:ext uri="{BB962C8B-B14F-4D97-AF65-F5344CB8AC3E}">
        <p14:creationId xmlns:p14="http://schemas.microsoft.com/office/powerpoint/2010/main" val="2515393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705600" y="6248400"/>
            <a:ext cx="3969659" cy="365125"/>
          </a:xfrm>
          <a:prstGeom prst="rect">
            <a:avLst/>
          </a:prstGeom>
        </p:spPr>
        <p:txBody>
          <a:bodyPr vert="horz" lIns="91440" tIns="45720" rIns="91440" bIns="45720" rtlCol="0" anchor="ctr"/>
          <a:lstStyle>
            <a:lvl1pPr algn="ctr">
              <a:defRPr sz="1600">
                <a:solidFill>
                  <a:schemeClr val="bg1"/>
                </a:solidFill>
              </a:defRPr>
            </a:lvl1pPr>
          </a:lstStyle>
          <a:p>
            <a:r>
              <a:rPr lang="en-US"/>
              <a:t>DEPARTMENT OF BEHAVIORAL MEDICINE AND PSYCHIATRY</a:t>
            </a:r>
          </a:p>
        </p:txBody>
      </p:sp>
      <p:sp>
        <p:nvSpPr>
          <p:cNvPr id="6" name="Slide Number Placeholder 5"/>
          <p:cNvSpPr>
            <a:spLocks noGrp="1"/>
          </p:cNvSpPr>
          <p:nvPr>
            <p:ph type="sldNum" sz="quarter" idx="4"/>
          </p:nvPr>
        </p:nvSpPr>
        <p:spPr>
          <a:xfrm>
            <a:off x="10871200" y="6248400"/>
            <a:ext cx="711200" cy="365125"/>
          </a:xfrm>
          <a:prstGeom prst="rect">
            <a:avLst/>
          </a:prstGeom>
        </p:spPr>
        <p:txBody>
          <a:bodyPr vert="horz" lIns="91440" tIns="45720" rIns="91440" bIns="45720" rtlCol="0" anchor="ctr"/>
          <a:lstStyle>
            <a:lvl1pPr algn="r">
              <a:defRPr sz="1600">
                <a:solidFill>
                  <a:srgbClr val="FFFFFF"/>
                </a:solidFill>
              </a:defRPr>
            </a:lvl1pPr>
          </a:lstStyle>
          <a:p>
            <a:fld id="{4A3FBA54-5C1B-D348-9A99-18A91FDE7B7F}" type="slidenum">
              <a:rPr lang="en-US" smtClean="0"/>
              <a:pPr/>
              <a:t>‹#›</a:t>
            </a:fld>
            <a:endParaRPr lang="en-US"/>
          </a:p>
        </p:txBody>
      </p:sp>
    </p:spTree>
    <p:extLst>
      <p:ext uri="{BB962C8B-B14F-4D97-AF65-F5344CB8AC3E}">
        <p14:creationId xmlns:p14="http://schemas.microsoft.com/office/powerpoint/2010/main" val="3833719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sldNum="0" hdr="0" dt="0"/>
  <p:txStyles>
    <p:titleStyle>
      <a:lvl1pPr algn="ctr" defTabSz="609585" rtl="0" eaLnBrk="1" latinLnBrk="0" hangingPunct="1">
        <a:spcBef>
          <a:spcPct val="0"/>
        </a:spcBef>
        <a:buNone/>
        <a:defRPr sz="5333" u="none" kern="1200">
          <a:solidFill>
            <a:schemeClr val="tx2">
              <a:lumMod val="50000"/>
            </a:schemeClr>
          </a:solidFill>
          <a:latin typeface="+mj-lt"/>
          <a:ea typeface="+mj-ea"/>
          <a:cs typeface="+mj-cs"/>
        </a:defRPr>
      </a:lvl1pPr>
    </p:titleStyle>
    <p:bodyStyle>
      <a:lvl1pPr marL="457189" indent="-457189" algn="l" defTabSz="609585" rtl="0" eaLnBrk="1" latinLnBrk="0" hangingPunct="1">
        <a:spcBef>
          <a:spcPct val="20000"/>
        </a:spcBef>
        <a:buClr>
          <a:schemeClr val="bg2"/>
        </a:buClr>
        <a:buFont typeface="Arial"/>
        <a:buChar char="•"/>
        <a:defRPr sz="3733" kern="1200">
          <a:solidFill>
            <a:schemeClr val="tx1"/>
          </a:solidFill>
          <a:latin typeface="+mn-lt"/>
          <a:ea typeface="+mn-ea"/>
          <a:cs typeface="+mn-cs"/>
        </a:defRPr>
      </a:lvl1pPr>
      <a:lvl2pPr marL="990575" indent="-380990" algn="l" defTabSz="609585" rtl="0" eaLnBrk="1" latinLnBrk="0" hangingPunct="1">
        <a:spcBef>
          <a:spcPct val="20000"/>
        </a:spcBef>
        <a:buClr>
          <a:schemeClr val="bg2"/>
        </a:buClr>
        <a:buFont typeface="Arial"/>
        <a:buChar char="•"/>
        <a:defRPr sz="3200" kern="1200">
          <a:solidFill>
            <a:schemeClr val="tx1"/>
          </a:solidFill>
          <a:latin typeface="+mn-lt"/>
          <a:ea typeface="+mn-ea"/>
          <a:cs typeface="+mn-cs"/>
        </a:defRPr>
      </a:lvl2pPr>
      <a:lvl3pPr marL="1523962" indent="-304792" algn="l" defTabSz="609585" rtl="0" eaLnBrk="1" latinLnBrk="0" hangingPunct="1">
        <a:spcBef>
          <a:spcPct val="20000"/>
        </a:spcBef>
        <a:buClr>
          <a:schemeClr val="bg2"/>
        </a:buClr>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Clr>
          <a:schemeClr val="bg2"/>
        </a:buClr>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Clr>
          <a:schemeClr val="bg2"/>
        </a:buClr>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3B3445-5645-4842-ACF8-E9A5E07D1F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F54BD7-6A59-4242-9634-D8EC3A8C816F}"/>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AE22B8-DC9D-4FDE-9B2A-9CD2A232DD26}"/>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D6D63B-9AFE-4E28-AFA1-CB6D20C43BD7}" type="datetimeFigureOut">
              <a:rPr lang="en-US" smtClean="0"/>
              <a:t>9/25/2023</a:t>
            </a:fld>
            <a:endParaRPr lang="en-US"/>
          </a:p>
        </p:txBody>
      </p:sp>
      <p:sp>
        <p:nvSpPr>
          <p:cNvPr id="5" name="Footer Placeholder 4">
            <a:extLst>
              <a:ext uri="{FF2B5EF4-FFF2-40B4-BE49-F238E27FC236}">
                <a16:creationId xmlns:a16="http://schemas.microsoft.com/office/drawing/2014/main" id="{7E49C66B-B9F0-4B0C-9778-FD9AB6591AF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929C75-0119-4656-AC33-5D9DFD743FBD}"/>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31886A-A3ED-461F-BAE6-BDC62E867161}" type="slidenum">
              <a:rPr lang="en-US" smtClean="0"/>
              <a:t>‹#›</a:t>
            </a:fld>
            <a:endParaRPr lang="en-US"/>
          </a:p>
        </p:txBody>
      </p:sp>
    </p:spTree>
    <p:extLst>
      <p:ext uri="{BB962C8B-B14F-4D97-AF65-F5344CB8AC3E}">
        <p14:creationId xmlns:p14="http://schemas.microsoft.com/office/powerpoint/2010/main" val="97497016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701676" y="1"/>
            <a:ext cx="10652125" cy="96014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1675" y="1508126"/>
            <a:ext cx="10788651" cy="46688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61027" y="6504468"/>
            <a:ext cx="594296" cy="307777"/>
          </a:xfrm>
          <a:prstGeom prst="rect">
            <a:avLst/>
          </a:prstGeom>
          <a:noFill/>
        </p:spPr>
        <p:txBody>
          <a:bodyPr wrap="square" rtlCol="0">
            <a:spAutoFit/>
          </a:bodyPr>
          <a:lstStyle/>
          <a:p>
            <a:fld id="{4CE3A314-87DB-4872-AD32-2EBA0046D649}" type="slidenum">
              <a:rPr lang="en-US" sz="1400" smtClean="0">
                <a:latin typeface="+mj-lt"/>
              </a:rPr>
              <a:t>‹#›</a:t>
            </a:fld>
            <a:endParaRPr lang="en-US" sz="1400" dirty="0">
              <a:latin typeface="+mj-lt"/>
            </a:endParaRPr>
          </a:p>
        </p:txBody>
      </p:sp>
    </p:spTree>
    <p:extLst>
      <p:ext uri="{BB962C8B-B14F-4D97-AF65-F5344CB8AC3E}">
        <p14:creationId xmlns:p14="http://schemas.microsoft.com/office/powerpoint/2010/main" val="387211781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Lst>
  <p:hf hdr="0" ftr="0" dt="0"/>
  <p:txStyles>
    <p:titleStyle>
      <a:lvl1pPr algn="l" defTabSz="914377" rtl="0" eaLnBrk="1" latinLnBrk="0" hangingPunct="1">
        <a:lnSpc>
          <a:spcPct val="90000"/>
        </a:lnSpc>
        <a:spcBef>
          <a:spcPct val="0"/>
        </a:spcBef>
        <a:buNone/>
        <a:defRPr sz="3400" kern="1200">
          <a:solidFill>
            <a:schemeClr val="bg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238">
          <p15:clr>
            <a:srgbClr val="F26B43"/>
          </p15:clr>
        </p15:guide>
        <p15:guide id="2" orient="horz" pos="4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www.cdc.gov/mmwr/volumes/65/ss/ss6511a1.htm"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iasic1.org/"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csupueblo.edu/institute-of-cannabis-research/webinars/cannabis-research-webinar-series.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5B173B-0896-4B8C-947C-34CB06108B2C}"/>
              </a:ext>
            </a:extLst>
          </p:cNvPr>
          <p:cNvSpPr>
            <a:spLocks noGrp="1"/>
          </p:cNvSpPr>
          <p:nvPr>
            <p:ph type="ctrTitle"/>
          </p:nvPr>
        </p:nvSpPr>
        <p:spPr>
          <a:xfrm>
            <a:off x="914400" y="641293"/>
            <a:ext cx="10363200" cy="1470025"/>
          </a:xfrm>
        </p:spPr>
        <p:txBody>
          <a:bodyPr>
            <a:noAutofit/>
          </a:bodyPr>
          <a:lstStyle/>
          <a:p>
            <a:r>
              <a:rPr lang="en-US" sz="4800" b="1" dirty="0">
                <a:latin typeface="Bahnschrift SemiBold Condensed" panose="020B0502040204020203" pitchFamily="34" charset="0"/>
              </a:rPr>
              <a:t>AVOIDING POT HOLES: NAVIGATING THE CAUTIONARY TRAIL OF CANNABIS</a:t>
            </a:r>
            <a:br>
              <a:rPr lang="en-US" sz="5400" b="1" dirty="0">
                <a:latin typeface="Bahnschrift SemiBold Condensed" panose="020B0502040204020203" pitchFamily="34" charset="0"/>
              </a:rPr>
            </a:br>
            <a:endParaRPr lang="en-US" sz="5400" dirty="0">
              <a:latin typeface="Bahnschrift SemiBold Condensed" panose="020B0502040204020203" pitchFamily="34" charset="0"/>
            </a:endParaRPr>
          </a:p>
        </p:txBody>
      </p:sp>
      <p:sp>
        <p:nvSpPr>
          <p:cNvPr id="6" name="Subtitle 5">
            <a:extLst>
              <a:ext uri="{FF2B5EF4-FFF2-40B4-BE49-F238E27FC236}">
                <a16:creationId xmlns:a16="http://schemas.microsoft.com/office/drawing/2014/main" id="{F2D61378-DDA2-44B4-A36B-43BEFD61D42E}"/>
              </a:ext>
            </a:extLst>
          </p:cNvPr>
          <p:cNvSpPr>
            <a:spLocks noGrp="1"/>
          </p:cNvSpPr>
          <p:nvPr>
            <p:ph type="subTitle" idx="1"/>
          </p:nvPr>
        </p:nvSpPr>
        <p:spPr>
          <a:xfrm>
            <a:off x="2042194" y="4860925"/>
            <a:ext cx="8534400" cy="1752600"/>
          </a:xfrm>
        </p:spPr>
        <p:txBody>
          <a:bodyPr/>
          <a:lstStyle/>
          <a:p>
            <a:r>
              <a:rPr lang="en-US" b="1" dirty="0"/>
              <a:t>jberry@hsc.wvu.edu</a:t>
            </a:r>
          </a:p>
        </p:txBody>
      </p:sp>
      <p:sp>
        <p:nvSpPr>
          <p:cNvPr id="4" name="Footer Placeholder 3">
            <a:extLst>
              <a:ext uri="{FF2B5EF4-FFF2-40B4-BE49-F238E27FC236}">
                <a16:creationId xmlns:a16="http://schemas.microsoft.com/office/drawing/2014/main" id="{3E935486-FDA7-4DB4-8E04-29419F764D3F}"/>
              </a:ext>
            </a:extLst>
          </p:cNvPr>
          <p:cNvSpPr>
            <a:spLocks noGrp="1"/>
          </p:cNvSpPr>
          <p:nvPr>
            <p:ph type="ftr" sz="quarter" idx="11"/>
          </p:nvPr>
        </p:nvSpPr>
        <p:spPr/>
        <p:txBody>
          <a:bodyPr/>
          <a:lstStyle/>
          <a:p>
            <a:r>
              <a:rPr lang="en-US"/>
              <a:t>DEPARTMENT OF BEHAVIORAL MEDICINE AND PSYCHIATRY</a:t>
            </a:r>
          </a:p>
        </p:txBody>
      </p:sp>
      <p:pic>
        <p:nvPicPr>
          <p:cNvPr id="7" name="Picture 6">
            <a:extLst>
              <a:ext uri="{FF2B5EF4-FFF2-40B4-BE49-F238E27FC236}">
                <a16:creationId xmlns:a16="http://schemas.microsoft.com/office/drawing/2014/main" id="{59855D62-8335-4D27-9462-E85DB425E2B9}"/>
              </a:ext>
            </a:extLst>
          </p:cNvPr>
          <p:cNvPicPr>
            <a:picLocks noChangeAspect="1"/>
          </p:cNvPicPr>
          <p:nvPr/>
        </p:nvPicPr>
        <p:blipFill>
          <a:blip r:embed="rId3"/>
          <a:stretch>
            <a:fillRect/>
          </a:stretch>
        </p:blipFill>
        <p:spPr>
          <a:xfrm>
            <a:off x="4526845" y="1943537"/>
            <a:ext cx="3565098" cy="2604071"/>
          </a:xfrm>
          <a:prstGeom prst="rect">
            <a:avLst/>
          </a:prstGeom>
        </p:spPr>
      </p:pic>
    </p:spTree>
    <p:extLst>
      <p:ext uri="{BB962C8B-B14F-4D97-AF65-F5344CB8AC3E}">
        <p14:creationId xmlns:p14="http://schemas.microsoft.com/office/powerpoint/2010/main" val="2461252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43C320-DEE8-4A12-94A9-777CBC30F1DB}"/>
              </a:ext>
            </a:extLst>
          </p:cNvPr>
          <p:cNvSpPr>
            <a:spLocks noGrp="1"/>
          </p:cNvSpPr>
          <p:nvPr>
            <p:ph type="title"/>
          </p:nvPr>
        </p:nvSpPr>
        <p:spPr/>
        <p:txBody>
          <a:bodyPr/>
          <a:lstStyle/>
          <a:p>
            <a:r>
              <a:rPr lang="en-US" b="1" dirty="0"/>
              <a:t>Higher Potency = Higher Risks</a:t>
            </a:r>
          </a:p>
        </p:txBody>
      </p:sp>
      <p:sp>
        <p:nvSpPr>
          <p:cNvPr id="7" name="Content Placeholder 6">
            <a:extLst>
              <a:ext uri="{FF2B5EF4-FFF2-40B4-BE49-F238E27FC236}">
                <a16:creationId xmlns:a16="http://schemas.microsoft.com/office/drawing/2014/main" id="{9013A0AB-7B45-4E36-B03F-933AF0C3626E}"/>
              </a:ext>
            </a:extLst>
          </p:cNvPr>
          <p:cNvSpPr>
            <a:spLocks noGrp="1"/>
          </p:cNvSpPr>
          <p:nvPr>
            <p:ph sz="half" idx="1"/>
          </p:nvPr>
        </p:nvSpPr>
        <p:spPr/>
        <p:txBody>
          <a:bodyPr>
            <a:normAutofit fontScale="62500" lnSpcReduction="20000"/>
          </a:bodyPr>
          <a:lstStyle/>
          <a:p>
            <a:r>
              <a:rPr lang="en-US" dirty="0"/>
              <a:t>Ave THC content is 17-28% in today’s MJ plant (compared to 2% in 1960-80s)</a:t>
            </a:r>
          </a:p>
          <a:p>
            <a:r>
              <a:rPr lang="en-US" dirty="0"/>
              <a:t>THC content in concentrates up to 85-90%</a:t>
            </a:r>
          </a:p>
          <a:p>
            <a:r>
              <a:rPr lang="en-US" dirty="0"/>
              <a:t>FDA considering reducing nicotine concentration in tobacco</a:t>
            </a:r>
          </a:p>
          <a:p>
            <a:r>
              <a:rPr lang="en-US" b="1" u="sng" dirty="0"/>
              <a:t>NO</a:t>
            </a:r>
            <a:r>
              <a:rPr lang="en-US" dirty="0"/>
              <a:t> research that THC&gt;10% is beneficial</a:t>
            </a:r>
          </a:p>
          <a:p>
            <a:r>
              <a:rPr lang="en-US" dirty="0"/>
              <a:t>Dutch concluded that &gt;15% should be considered a hard drug</a:t>
            </a:r>
          </a:p>
          <a:p>
            <a:endParaRPr lang="en-US" dirty="0"/>
          </a:p>
        </p:txBody>
      </p:sp>
      <p:sp>
        <p:nvSpPr>
          <p:cNvPr id="2" name="Footer Placeholder 1">
            <a:extLst>
              <a:ext uri="{FF2B5EF4-FFF2-40B4-BE49-F238E27FC236}">
                <a16:creationId xmlns:a16="http://schemas.microsoft.com/office/drawing/2014/main" id="{F2A7C7CA-63DF-4017-B07E-7AD54B4E5A80}"/>
              </a:ext>
            </a:extLst>
          </p:cNvPr>
          <p:cNvSpPr>
            <a:spLocks noGrp="1"/>
          </p:cNvSpPr>
          <p:nvPr>
            <p:ph type="ftr" sz="quarter" idx="11"/>
          </p:nvPr>
        </p:nvSpPr>
        <p:spPr/>
        <p:txBody>
          <a:bodyPr/>
          <a:lstStyle/>
          <a:p>
            <a:r>
              <a:rPr lang="en-US"/>
              <a:t>DEPARTMENT OF BEHAVIORAL MEDICINE AND PSYCHIATRY</a:t>
            </a:r>
          </a:p>
        </p:txBody>
      </p:sp>
      <p:pic>
        <p:nvPicPr>
          <p:cNvPr id="6" name="Content Placeholder 3">
            <a:extLst>
              <a:ext uri="{FF2B5EF4-FFF2-40B4-BE49-F238E27FC236}">
                <a16:creationId xmlns:a16="http://schemas.microsoft.com/office/drawing/2014/main" id="{AD3D45E0-730A-4D1E-8C37-E9C36D1CECA2}"/>
              </a:ext>
            </a:extLst>
          </p:cNvPr>
          <p:cNvPicPr>
            <a:picLocks noGrp="1" noChangeAspect="1"/>
          </p:cNvPicPr>
          <p:nvPr>
            <p:ph sz="half" idx="2"/>
          </p:nvPr>
        </p:nvPicPr>
        <p:blipFill>
          <a:blip r:embed="rId3"/>
          <a:stretch>
            <a:fillRect/>
          </a:stretch>
        </p:blipFill>
        <p:spPr>
          <a:xfrm>
            <a:off x="6348651" y="1600202"/>
            <a:ext cx="5384800" cy="3106615"/>
          </a:xfrm>
          <a:prstGeom prst="rect">
            <a:avLst/>
          </a:prstGeom>
        </p:spPr>
      </p:pic>
    </p:spTree>
    <p:extLst>
      <p:ext uri="{BB962C8B-B14F-4D97-AF65-F5344CB8AC3E}">
        <p14:creationId xmlns:p14="http://schemas.microsoft.com/office/powerpoint/2010/main" val="2189351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95041-A42B-403B-9804-F1B2E7079F7B}"/>
              </a:ext>
            </a:extLst>
          </p:cNvPr>
          <p:cNvSpPr>
            <a:spLocks noGrp="1"/>
          </p:cNvSpPr>
          <p:nvPr>
            <p:ph type="title"/>
          </p:nvPr>
        </p:nvSpPr>
        <p:spPr/>
        <p:txBody>
          <a:bodyPr/>
          <a:lstStyle/>
          <a:p>
            <a:r>
              <a:rPr lang="en-US" b="1" dirty="0"/>
              <a:t>Higher Potency = Higher Risks</a:t>
            </a:r>
          </a:p>
        </p:txBody>
      </p:sp>
      <p:sp>
        <p:nvSpPr>
          <p:cNvPr id="4" name="Footer Placeholder 3">
            <a:extLst>
              <a:ext uri="{FF2B5EF4-FFF2-40B4-BE49-F238E27FC236}">
                <a16:creationId xmlns:a16="http://schemas.microsoft.com/office/drawing/2014/main" id="{6D79C3C7-0599-44EA-89EE-02F57C028F42}"/>
              </a:ext>
            </a:extLst>
          </p:cNvPr>
          <p:cNvSpPr>
            <a:spLocks noGrp="1"/>
          </p:cNvSpPr>
          <p:nvPr>
            <p:ph type="ftr" sz="quarter" idx="11"/>
          </p:nvPr>
        </p:nvSpPr>
        <p:spPr/>
        <p:txBody>
          <a:bodyPr/>
          <a:lstStyle/>
          <a:p>
            <a:r>
              <a:rPr lang="en-US"/>
              <a:t>DEPARTMENT OF BEHAVIORAL MEDICINE AND PSYCHIATRY</a:t>
            </a:r>
          </a:p>
        </p:txBody>
      </p:sp>
      <p:pic>
        <p:nvPicPr>
          <p:cNvPr id="2050" name="Picture 2" descr="Yuengling Lager 12oz cans- 12pack - Beverages2u">
            <a:extLst>
              <a:ext uri="{FF2B5EF4-FFF2-40B4-BE49-F238E27FC236}">
                <a16:creationId xmlns:a16="http://schemas.microsoft.com/office/drawing/2014/main" id="{F1A60844-3544-4704-9E2D-A6519A1623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9085" y="1739900"/>
            <a:ext cx="2413000" cy="3378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ild Turkey 101 Bourbon, 1.75 L">
            <a:extLst>
              <a:ext uri="{FF2B5EF4-FFF2-40B4-BE49-F238E27FC236}">
                <a16:creationId xmlns:a16="http://schemas.microsoft.com/office/drawing/2014/main" id="{F679EA09-430D-470E-A05E-1370E9B426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1" y="1417639"/>
            <a:ext cx="3843068" cy="3843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52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0A6D3-7DE9-4A36-8CE3-01385DCCCF18}"/>
              </a:ext>
            </a:extLst>
          </p:cNvPr>
          <p:cNvSpPr>
            <a:spLocks noGrp="1"/>
          </p:cNvSpPr>
          <p:nvPr>
            <p:ph type="title"/>
          </p:nvPr>
        </p:nvSpPr>
        <p:spPr/>
        <p:txBody>
          <a:bodyPr/>
          <a:lstStyle/>
          <a:p>
            <a:r>
              <a:rPr lang="en-US" b="1" dirty="0"/>
              <a:t>Higher Potency = Higher Risks</a:t>
            </a:r>
          </a:p>
        </p:txBody>
      </p:sp>
      <p:sp>
        <p:nvSpPr>
          <p:cNvPr id="4" name="Footer Placeholder 3">
            <a:extLst>
              <a:ext uri="{FF2B5EF4-FFF2-40B4-BE49-F238E27FC236}">
                <a16:creationId xmlns:a16="http://schemas.microsoft.com/office/drawing/2014/main" id="{E0779FDE-25AF-4580-B64D-55BB7381BD9E}"/>
              </a:ext>
            </a:extLst>
          </p:cNvPr>
          <p:cNvSpPr>
            <a:spLocks noGrp="1"/>
          </p:cNvSpPr>
          <p:nvPr>
            <p:ph type="ftr" sz="quarter" idx="11"/>
          </p:nvPr>
        </p:nvSpPr>
        <p:spPr/>
        <p:txBody>
          <a:bodyPr/>
          <a:lstStyle/>
          <a:p>
            <a:r>
              <a:rPr lang="en-US" dirty="0"/>
              <a:t>DEPARTMENT OF BEHAVIORAL MEDICINE AND PSYCHIATRY</a:t>
            </a:r>
          </a:p>
        </p:txBody>
      </p:sp>
      <p:pic>
        <p:nvPicPr>
          <p:cNvPr id="3076" name="Picture 4" descr="Cibola&amp;#39;s Fentanyl epidemic | Cibola Citizen">
            <a:extLst>
              <a:ext uri="{FF2B5EF4-FFF2-40B4-BE49-F238E27FC236}">
                <a16:creationId xmlns:a16="http://schemas.microsoft.com/office/drawing/2014/main" id="{169F9F56-3518-4F4D-B99B-12777723F8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4771" y="1417639"/>
            <a:ext cx="9238411" cy="447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566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68F440-2150-40CA-B41D-445A40A6404C}"/>
              </a:ext>
            </a:extLst>
          </p:cNvPr>
          <p:cNvSpPr>
            <a:spLocks noGrp="1"/>
          </p:cNvSpPr>
          <p:nvPr>
            <p:ph sz="half" idx="1"/>
          </p:nvPr>
        </p:nvSpPr>
        <p:spPr>
          <a:xfrm>
            <a:off x="609600" y="1415461"/>
            <a:ext cx="5648960" cy="4525963"/>
          </a:xfrm>
        </p:spPr>
        <p:txBody>
          <a:bodyPr>
            <a:normAutofit fontScale="92500" lnSpcReduction="10000"/>
          </a:bodyPr>
          <a:lstStyle/>
          <a:p>
            <a:r>
              <a:rPr lang="en-US" b="1" dirty="0"/>
              <a:t>Potency </a:t>
            </a:r>
            <a:r>
              <a:rPr lang="en-US" b="1" u="sng" dirty="0"/>
              <a:t>&gt;</a:t>
            </a:r>
            <a:r>
              <a:rPr lang="en-US" b="1" dirty="0"/>
              <a:t>10%</a:t>
            </a:r>
          </a:p>
          <a:p>
            <a:r>
              <a:rPr lang="en-US" dirty="0"/>
              <a:t>European Study</a:t>
            </a:r>
          </a:p>
          <a:p>
            <a:pPr marL="609585" lvl="1" indent="0">
              <a:buNone/>
            </a:pPr>
            <a:r>
              <a:rPr lang="en-US" dirty="0"/>
              <a:t>1</a:t>
            </a:r>
            <a:r>
              <a:rPr lang="en-US" baseline="30000" dirty="0"/>
              <a:t>st</a:t>
            </a:r>
            <a:r>
              <a:rPr lang="en-US" dirty="0"/>
              <a:t> Episode Psychosis</a:t>
            </a:r>
          </a:p>
          <a:p>
            <a:pPr marL="609585" lvl="1" indent="0">
              <a:buNone/>
            </a:pPr>
            <a:r>
              <a:rPr lang="en-US" dirty="0"/>
              <a:t>    </a:t>
            </a:r>
            <a:r>
              <a:rPr lang="en-US" b="1" dirty="0">
                <a:solidFill>
                  <a:srgbClr val="FF0000"/>
                </a:solidFill>
              </a:rPr>
              <a:t>3X Risk</a:t>
            </a:r>
          </a:p>
          <a:p>
            <a:pPr marL="609585" lvl="1" indent="0">
              <a:buNone/>
            </a:pPr>
            <a:r>
              <a:rPr lang="en-US" dirty="0"/>
              <a:t>    </a:t>
            </a:r>
            <a:r>
              <a:rPr lang="en-US" b="1" dirty="0">
                <a:solidFill>
                  <a:srgbClr val="FF0000"/>
                </a:solidFill>
              </a:rPr>
              <a:t>5X Risk </a:t>
            </a:r>
            <a:r>
              <a:rPr lang="en-US" dirty="0"/>
              <a:t>with daily use</a:t>
            </a:r>
          </a:p>
          <a:p>
            <a:r>
              <a:rPr lang="en-US" dirty="0"/>
              <a:t>Denmark Study</a:t>
            </a:r>
          </a:p>
          <a:p>
            <a:pPr marL="609585" lvl="1" indent="0">
              <a:buNone/>
            </a:pPr>
            <a:r>
              <a:rPr lang="en-US" dirty="0"/>
              <a:t>CUD and Schizophrenia</a:t>
            </a:r>
          </a:p>
          <a:p>
            <a:pPr marL="609585" lvl="1" indent="0">
              <a:buNone/>
            </a:pPr>
            <a:r>
              <a:rPr lang="en-US" dirty="0"/>
              <a:t>    </a:t>
            </a:r>
            <a:r>
              <a:rPr lang="en-US" b="1" dirty="0">
                <a:solidFill>
                  <a:srgbClr val="FF0000"/>
                </a:solidFill>
              </a:rPr>
              <a:t>4X Risk</a:t>
            </a:r>
          </a:p>
        </p:txBody>
      </p:sp>
      <p:pic>
        <p:nvPicPr>
          <p:cNvPr id="6" name="Content Placeholder 5">
            <a:extLst>
              <a:ext uri="{FF2B5EF4-FFF2-40B4-BE49-F238E27FC236}">
                <a16:creationId xmlns:a16="http://schemas.microsoft.com/office/drawing/2014/main" id="{BEE82B58-1E98-43DA-8111-1194B586BD29}"/>
              </a:ext>
            </a:extLst>
          </p:cNvPr>
          <p:cNvPicPr>
            <a:picLocks noGrp="1" noChangeAspect="1"/>
          </p:cNvPicPr>
          <p:nvPr>
            <p:ph sz="half" idx="2"/>
          </p:nvPr>
        </p:nvPicPr>
        <p:blipFill>
          <a:blip r:embed="rId2"/>
          <a:stretch>
            <a:fillRect/>
          </a:stretch>
        </p:blipFill>
        <p:spPr>
          <a:xfrm>
            <a:off x="6487146" y="1415462"/>
            <a:ext cx="4866669" cy="4525433"/>
          </a:xfrm>
          <a:prstGeom prst="rect">
            <a:avLst/>
          </a:prstGeom>
        </p:spPr>
      </p:pic>
      <p:sp>
        <p:nvSpPr>
          <p:cNvPr id="9" name="TextBox 8">
            <a:extLst>
              <a:ext uri="{FF2B5EF4-FFF2-40B4-BE49-F238E27FC236}">
                <a16:creationId xmlns:a16="http://schemas.microsoft.com/office/drawing/2014/main" id="{32AB7A3D-C298-47C1-8E5B-E396D77A217F}"/>
              </a:ext>
            </a:extLst>
          </p:cNvPr>
          <p:cNvSpPr txBox="1"/>
          <p:nvPr/>
        </p:nvSpPr>
        <p:spPr>
          <a:xfrm>
            <a:off x="6487146" y="5940895"/>
            <a:ext cx="2862471" cy="256545"/>
          </a:xfrm>
          <a:prstGeom prst="rect">
            <a:avLst/>
          </a:prstGeom>
          <a:noFill/>
        </p:spPr>
        <p:txBody>
          <a:bodyPr wrap="square" rtlCol="0">
            <a:spAutoFit/>
          </a:bodyPr>
          <a:lstStyle/>
          <a:p>
            <a:r>
              <a:rPr lang="en-US" sz="1067" dirty="0" err="1"/>
              <a:t>DiForti</a:t>
            </a:r>
            <a:r>
              <a:rPr lang="en-US" sz="1067" dirty="0"/>
              <a:t> et al. Lancet Psychiatry, 2019</a:t>
            </a:r>
          </a:p>
        </p:txBody>
      </p:sp>
      <p:sp>
        <p:nvSpPr>
          <p:cNvPr id="10" name="TextBox 9">
            <a:extLst>
              <a:ext uri="{FF2B5EF4-FFF2-40B4-BE49-F238E27FC236}">
                <a16:creationId xmlns:a16="http://schemas.microsoft.com/office/drawing/2014/main" id="{2A248ACE-4535-4643-AFDB-16AFDD961443}"/>
              </a:ext>
            </a:extLst>
          </p:cNvPr>
          <p:cNvSpPr txBox="1"/>
          <p:nvPr/>
        </p:nvSpPr>
        <p:spPr>
          <a:xfrm>
            <a:off x="6487145" y="6228154"/>
            <a:ext cx="4389120" cy="584968"/>
          </a:xfrm>
          <a:prstGeom prst="rect">
            <a:avLst/>
          </a:prstGeom>
          <a:noFill/>
        </p:spPr>
        <p:txBody>
          <a:bodyPr wrap="square" rtlCol="0">
            <a:spAutoFit/>
          </a:bodyPr>
          <a:lstStyle/>
          <a:p>
            <a:r>
              <a:rPr lang="en-US" sz="1067" dirty="0" err="1"/>
              <a:t>Hjorthøj</a:t>
            </a:r>
            <a:r>
              <a:rPr lang="en-US" sz="1067" dirty="0"/>
              <a:t> C, Development Over Time of the Population-Attributable Risk Fraction for Cannabis Use Disorder in Schizophrenia in Denmark. </a:t>
            </a:r>
            <a:r>
              <a:rPr lang="en-US" sz="1067" i="1" dirty="0"/>
              <a:t>JAMA Psychiatry.</a:t>
            </a:r>
            <a:r>
              <a:rPr lang="en-US" sz="1067" dirty="0"/>
              <a:t> 2021;78(9):1013–1019.</a:t>
            </a:r>
          </a:p>
        </p:txBody>
      </p:sp>
      <p:sp>
        <p:nvSpPr>
          <p:cNvPr id="11" name="Title 1">
            <a:extLst>
              <a:ext uri="{FF2B5EF4-FFF2-40B4-BE49-F238E27FC236}">
                <a16:creationId xmlns:a16="http://schemas.microsoft.com/office/drawing/2014/main" id="{3733D5F3-D3F5-4BA7-B729-34538E5492B6}"/>
              </a:ext>
            </a:extLst>
          </p:cNvPr>
          <p:cNvSpPr>
            <a:spLocks noGrp="1"/>
          </p:cNvSpPr>
          <p:nvPr>
            <p:ph type="title"/>
          </p:nvPr>
        </p:nvSpPr>
        <p:spPr>
          <a:xfrm>
            <a:off x="609600" y="275167"/>
            <a:ext cx="10972800" cy="1143000"/>
          </a:xfrm>
        </p:spPr>
        <p:txBody>
          <a:bodyPr>
            <a:normAutofit/>
          </a:bodyPr>
          <a:lstStyle/>
          <a:p>
            <a:r>
              <a:rPr lang="en-US" b="1" dirty="0"/>
              <a:t>High Potency and Psychosis</a:t>
            </a:r>
          </a:p>
        </p:txBody>
      </p:sp>
    </p:spTree>
    <p:extLst>
      <p:ext uri="{BB962C8B-B14F-4D97-AF65-F5344CB8AC3E}">
        <p14:creationId xmlns:p14="http://schemas.microsoft.com/office/powerpoint/2010/main" val="1722093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C53A093-0E9A-4F02-8023-D480EBCD408C}"/>
              </a:ext>
            </a:extLst>
          </p:cNvPr>
          <p:cNvSpPr>
            <a:spLocks noGrp="1"/>
          </p:cNvSpPr>
          <p:nvPr>
            <p:ph type="title"/>
          </p:nvPr>
        </p:nvSpPr>
        <p:spPr>
          <a:xfrm>
            <a:off x="825500" y="88681"/>
            <a:ext cx="10972800" cy="1143000"/>
          </a:xfrm>
        </p:spPr>
        <p:txBody>
          <a:bodyPr>
            <a:normAutofit fontScale="90000"/>
          </a:bodyPr>
          <a:lstStyle/>
          <a:p>
            <a:r>
              <a:rPr lang="en-US" b="1" dirty="0"/>
              <a:t>Daily or Near-Daily Use Has Grown Tenfold from 0.9 to 9 million</a:t>
            </a:r>
          </a:p>
        </p:txBody>
      </p:sp>
      <p:pic>
        <p:nvPicPr>
          <p:cNvPr id="3" name="Picture 2">
            <a:extLst>
              <a:ext uri="{FF2B5EF4-FFF2-40B4-BE49-F238E27FC236}">
                <a16:creationId xmlns:a16="http://schemas.microsoft.com/office/drawing/2014/main" id="{82444F9D-D5D9-4D87-AEFC-9E4B503F453A}"/>
              </a:ext>
            </a:extLst>
          </p:cNvPr>
          <p:cNvPicPr>
            <a:picLocks noChangeAspect="1"/>
          </p:cNvPicPr>
          <p:nvPr/>
        </p:nvPicPr>
        <p:blipFill>
          <a:blip r:embed="rId3"/>
          <a:stretch>
            <a:fillRect/>
          </a:stretch>
        </p:blipFill>
        <p:spPr>
          <a:xfrm>
            <a:off x="2400299" y="1353918"/>
            <a:ext cx="7607300" cy="4522271"/>
          </a:xfrm>
          <a:prstGeom prst="rect">
            <a:avLst/>
          </a:prstGeom>
        </p:spPr>
      </p:pic>
      <p:sp>
        <p:nvSpPr>
          <p:cNvPr id="12" name="TextBox 11">
            <a:extLst>
              <a:ext uri="{FF2B5EF4-FFF2-40B4-BE49-F238E27FC236}">
                <a16:creationId xmlns:a16="http://schemas.microsoft.com/office/drawing/2014/main" id="{0D9E8A2E-9366-4F4C-98B7-C6DB9458EAAE}"/>
              </a:ext>
            </a:extLst>
          </p:cNvPr>
          <p:cNvSpPr txBox="1"/>
          <p:nvPr/>
        </p:nvSpPr>
        <p:spPr>
          <a:xfrm>
            <a:off x="1219200" y="5829147"/>
            <a:ext cx="10972800" cy="307777"/>
          </a:xfrm>
          <a:prstGeom prst="rect">
            <a:avLst/>
          </a:prstGeom>
          <a:noFill/>
        </p:spPr>
        <p:txBody>
          <a:bodyPr wrap="square" rtlCol="0">
            <a:spAutoFit/>
          </a:bodyPr>
          <a:lstStyle/>
          <a:p>
            <a:r>
              <a:rPr lang="en-US" sz="1400" dirty="0">
                <a:solidFill>
                  <a:schemeClr val="bg1"/>
                </a:solidFill>
              </a:rPr>
              <a:t>Source: National Household Survey on Drug Use and Health data analyzed by Jonathan </a:t>
            </a:r>
            <a:r>
              <a:rPr lang="en-US" sz="1400" dirty="0" err="1">
                <a:solidFill>
                  <a:schemeClr val="bg1"/>
                </a:solidFill>
              </a:rPr>
              <a:t>Caulkins</a:t>
            </a:r>
            <a:r>
              <a:rPr lang="en-US" sz="1400" dirty="0">
                <a:solidFill>
                  <a:schemeClr val="bg1"/>
                </a:solidFill>
              </a:rPr>
              <a:t>, Carnegie Mellon University</a:t>
            </a:r>
          </a:p>
        </p:txBody>
      </p:sp>
      <p:sp>
        <p:nvSpPr>
          <p:cNvPr id="4" name="TextBox 3">
            <a:extLst>
              <a:ext uri="{FF2B5EF4-FFF2-40B4-BE49-F238E27FC236}">
                <a16:creationId xmlns:a16="http://schemas.microsoft.com/office/drawing/2014/main" id="{66CEB3FB-B1F1-4F28-9A18-4EDACACFD190}"/>
              </a:ext>
            </a:extLst>
          </p:cNvPr>
          <p:cNvSpPr txBox="1"/>
          <p:nvPr/>
        </p:nvSpPr>
        <p:spPr>
          <a:xfrm>
            <a:off x="8693428" y="6440556"/>
            <a:ext cx="2849217" cy="256545"/>
          </a:xfrm>
          <a:prstGeom prst="rect">
            <a:avLst/>
          </a:prstGeom>
          <a:noFill/>
        </p:spPr>
        <p:txBody>
          <a:bodyPr wrap="square" rtlCol="0">
            <a:spAutoFit/>
          </a:bodyPr>
          <a:lstStyle/>
          <a:p>
            <a:r>
              <a:rPr lang="en-US" sz="1067" dirty="0"/>
              <a:t>Slide adapted from Keith Humphrey</a:t>
            </a:r>
          </a:p>
        </p:txBody>
      </p:sp>
    </p:spTree>
    <p:extLst>
      <p:ext uri="{BB962C8B-B14F-4D97-AF65-F5344CB8AC3E}">
        <p14:creationId xmlns:p14="http://schemas.microsoft.com/office/powerpoint/2010/main" val="3406905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043B1-3EAC-479A-AFA0-8ED3425573B1}"/>
              </a:ext>
            </a:extLst>
          </p:cNvPr>
          <p:cNvSpPr>
            <a:spLocks noGrp="1"/>
          </p:cNvSpPr>
          <p:nvPr>
            <p:ph type="title"/>
          </p:nvPr>
        </p:nvSpPr>
        <p:spPr/>
        <p:txBody>
          <a:bodyPr>
            <a:normAutofit fontScale="90000"/>
          </a:bodyPr>
          <a:lstStyle/>
          <a:p>
            <a:r>
              <a:rPr lang="en-US" b="1" dirty="0"/>
              <a:t>Increased Frequency and Potency</a:t>
            </a:r>
          </a:p>
        </p:txBody>
      </p:sp>
      <p:sp>
        <p:nvSpPr>
          <p:cNvPr id="3" name="Content Placeholder 2">
            <a:extLst>
              <a:ext uri="{FF2B5EF4-FFF2-40B4-BE49-F238E27FC236}">
                <a16:creationId xmlns:a16="http://schemas.microsoft.com/office/drawing/2014/main" id="{216C3A8F-C6E5-43B4-B510-AE78FB9CCB72}"/>
              </a:ext>
            </a:extLst>
          </p:cNvPr>
          <p:cNvSpPr>
            <a:spLocks noGrp="1"/>
          </p:cNvSpPr>
          <p:nvPr>
            <p:ph idx="1"/>
          </p:nvPr>
        </p:nvSpPr>
        <p:spPr>
          <a:xfrm>
            <a:off x="696687" y="1553949"/>
            <a:ext cx="10972800" cy="1428447"/>
          </a:xfrm>
        </p:spPr>
        <p:txBody>
          <a:bodyPr/>
          <a:lstStyle/>
          <a:p>
            <a:r>
              <a:rPr lang="en-US" dirty="0"/>
              <a:t>Pre-2000 avg user: 2 nights/</a:t>
            </a:r>
            <a:r>
              <a:rPr lang="en-US" dirty="0" err="1"/>
              <a:t>wk</a:t>
            </a:r>
            <a:endParaRPr lang="en-US" dirty="0"/>
          </a:p>
          <a:p>
            <a:r>
              <a:rPr lang="en-US" dirty="0"/>
              <a:t>Today: Daily	 (frequency + potency = </a:t>
            </a:r>
            <a:r>
              <a:rPr lang="en-US" b="1" dirty="0">
                <a:solidFill>
                  <a:schemeClr val="bg2"/>
                </a:solidFill>
              </a:rPr>
              <a:t>70X THC!</a:t>
            </a:r>
            <a:r>
              <a:rPr lang="en-US" dirty="0"/>
              <a:t>)          </a:t>
            </a:r>
          </a:p>
        </p:txBody>
      </p:sp>
      <p:sp>
        <p:nvSpPr>
          <p:cNvPr id="4" name="Footer Placeholder 3">
            <a:extLst>
              <a:ext uri="{FF2B5EF4-FFF2-40B4-BE49-F238E27FC236}">
                <a16:creationId xmlns:a16="http://schemas.microsoft.com/office/drawing/2014/main" id="{F293CDCA-6EC2-4155-890A-D3181816D068}"/>
              </a:ext>
            </a:extLst>
          </p:cNvPr>
          <p:cNvSpPr>
            <a:spLocks noGrp="1"/>
          </p:cNvSpPr>
          <p:nvPr>
            <p:ph type="ftr" sz="quarter" idx="11"/>
          </p:nvPr>
        </p:nvSpPr>
        <p:spPr/>
        <p:txBody>
          <a:bodyPr/>
          <a:lstStyle/>
          <a:p>
            <a:r>
              <a:rPr lang="en-US"/>
              <a:t>DEPARTMENT OF BEHAVIORAL MEDICINE AND PSYCHIATRY</a:t>
            </a:r>
          </a:p>
        </p:txBody>
      </p:sp>
      <p:pic>
        <p:nvPicPr>
          <p:cNvPr id="1028" name="Picture 4" descr="Coca-Cola Diet Coke - Shop Soda at H-E-B">
            <a:extLst>
              <a:ext uri="{FF2B5EF4-FFF2-40B4-BE49-F238E27FC236}">
                <a16:creationId xmlns:a16="http://schemas.microsoft.com/office/drawing/2014/main" id="{D1D2BCE4-FAD4-4202-9316-4405997AF8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33" y="3596102"/>
            <a:ext cx="1251631" cy="12516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ffeine in Starbucks Grande Cappuccino">
            <a:extLst>
              <a:ext uri="{FF2B5EF4-FFF2-40B4-BE49-F238E27FC236}">
                <a16:creationId xmlns:a16="http://schemas.microsoft.com/office/drawing/2014/main" id="{1E5ADA02-F0D9-44B2-95B6-C6906FA387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6890" y="3280229"/>
            <a:ext cx="417265" cy="6317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affeine in Starbucks Grande Cappuccino">
            <a:extLst>
              <a:ext uri="{FF2B5EF4-FFF2-40B4-BE49-F238E27FC236}">
                <a16:creationId xmlns:a16="http://schemas.microsoft.com/office/drawing/2014/main" id="{BA1D2B90-78F1-46C7-9B14-3609E63A332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9728" y="3286163"/>
            <a:ext cx="417265" cy="6317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affeine in Starbucks Grande Cappuccino">
            <a:extLst>
              <a:ext uri="{FF2B5EF4-FFF2-40B4-BE49-F238E27FC236}">
                <a16:creationId xmlns:a16="http://schemas.microsoft.com/office/drawing/2014/main" id="{8FA66068-E91C-4C23-99EC-A130A443B93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2565" y="3295841"/>
            <a:ext cx="417265" cy="6317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affeine in Starbucks Grande Cappuccino">
            <a:extLst>
              <a:ext uri="{FF2B5EF4-FFF2-40B4-BE49-F238E27FC236}">
                <a16:creationId xmlns:a16="http://schemas.microsoft.com/office/drawing/2014/main" id="{2903727A-53D0-4963-AE1B-FA9AF8F548A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5402" y="3299282"/>
            <a:ext cx="417265" cy="6317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affeine in Starbucks Grande Cappuccino">
            <a:extLst>
              <a:ext uri="{FF2B5EF4-FFF2-40B4-BE49-F238E27FC236}">
                <a16:creationId xmlns:a16="http://schemas.microsoft.com/office/drawing/2014/main" id="{9A9CC77A-0825-4C15-8833-E8F6C366E7E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8240" y="3295841"/>
            <a:ext cx="417265" cy="63174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Caffeine in Starbucks Grande Cappuccino">
            <a:extLst>
              <a:ext uri="{FF2B5EF4-FFF2-40B4-BE49-F238E27FC236}">
                <a16:creationId xmlns:a16="http://schemas.microsoft.com/office/drawing/2014/main" id="{37E46DE0-6FBD-4FC1-94C4-7880F1A6F8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08268" y="3303099"/>
            <a:ext cx="417265" cy="63174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Caffeine in Starbucks Grande Cappuccino">
            <a:extLst>
              <a:ext uri="{FF2B5EF4-FFF2-40B4-BE49-F238E27FC236}">
                <a16:creationId xmlns:a16="http://schemas.microsoft.com/office/drawing/2014/main" id="{D0A3621E-7C20-44AF-9272-584AB316E2A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6890" y="4003510"/>
            <a:ext cx="417265" cy="6317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Caffeine in Starbucks Grande Cappuccino">
            <a:extLst>
              <a:ext uri="{FF2B5EF4-FFF2-40B4-BE49-F238E27FC236}">
                <a16:creationId xmlns:a16="http://schemas.microsoft.com/office/drawing/2014/main" id="{F80D6318-91D1-49FA-A77E-CFAA17C9F4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197" y="4688669"/>
            <a:ext cx="417265" cy="63174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Caffeine in Starbucks Grande Cappuccino">
            <a:extLst>
              <a:ext uri="{FF2B5EF4-FFF2-40B4-BE49-F238E27FC236}">
                <a16:creationId xmlns:a16="http://schemas.microsoft.com/office/drawing/2014/main" id="{3FCAC02F-AF15-466D-8AC6-93CD5097A2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36350" y="3303098"/>
            <a:ext cx="417265" cy="63174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Caffeine in Starbucks Grande Cappuccino">
            <a:extLst>
              <a:ext uri="{FF2B5EF4-FFF2-40B4-BE49-F238E27FC236}">
                <a16:creationId xmlns:a16="http://schemas.microsoft.com/office/drawing/2014/main" id="{FA87CBF7-89FD-4A84-B900-9BBD8D416EA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6410" y="4002665"/>
            <a:ext cx="417265" cy="63174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affeine in Starbucks Grande Cappuccino">
            <a:extLst>
              <a:ext uri="{FF2B5EF4-FFF2-40B4-BE49-F238E27FC236}">
                <a16:creationId xmlns:a16="http://schemas.microsoft.com/office/drawing/2014/main" id="{55B2B4C8-E9DC-4A23-BF5B-91B37FB3ED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2565" y="4002665"/>
            <a:ext cx="417265" cy="63174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affeine in Starbucks Grande Cappuccino">
            <a:extLst>
              <a:ext uri="{FF2B5EF4-FFF2-40B4-BE49-F238E27FC236}">
                <a16:creationId xmlns:a16="http://schemas.microsoft.com/office/drawing/2014/main" id="{077C04C3-1E9B-4B46-8674-D849C4DFAD3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5402" y="3996431"/>
            <a:ext cx="417265" cy="63174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Caffeine in Starbucks Grande Cappuccino">
            <a:extLst>
              <a:ext uri="{FF2B5EF4-FFF2-40B4-BE49-F238E27FC236}">
                <a16:creationId xmlns:a16="http://schemas.microsoft.com/office/drawing/2014/main" id="{C2ECD115-930C-4E19-A95E-46324546B93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4164" y="4005643"/>
            <a:ext cx="417265" cy="63174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Caffeine in Starbucks Grande Cappuccino">
            <a:extLst>
              <a:ext uri="{FF2B5EF4-FFF2-40B4-BE49-F238E27FC236}">
                <a16:creationId xmlns:a16="http://schemas.microsoft.com/office/drawing/2014/main" id="{BA67523E-1758-4DF7-9FF5-71EF8059BA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08266" y="4005643"/>
            <a:ext cx="417265" cy="63174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Caffeine in Starbucks Grande Cappuccino">
            <a:extLst>
              <a:ext uri="{FF2B5EF4-FFF2-40B4-BE49-F238E27FC236}">
                <a16:creationId xmlns:a16="http://schemas.microsoft.com/office/drawing/2014/main" id="{3575163A-BF69-425B-8D23-A41138CC79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61925" y="4027593"/>
            <a:ext cx="417265" cy="63174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affeine in Starbucks Grande Cappuccino">
            <a:extLst>
              <a:ext uri="{FF2B5EF4-FFF2-40B4-BE49-F238E27FC236}">
                <a16:creationId xmlns:a16="http://schemas.microsoft.com/office/drawing/2014/main" id="{32D1CD75-31DE-4E23-80B4-3B67C9DB5F4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6410" y="4688667"/>
            <a:ext cx="417265" cy="63174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Caffeine in Starbucks Grande Cappuccino">
            <a:extLst>
              <a:ext uri="{FF2B5EF4-FFF2-40B4-BE49-F238E27FC236}">
                <a16:creationId xmlns:a16="http://schemas.microsoft.com/office/drawing/2014/main" id="{53B77972-047F-4644-9B22-7AC2B4FD639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2565" y="4688667"/>
            <a:ext cx="417265" cy="63174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Caffeine in Starbucks Grande Cappuccino">
            <a:extLst>
              <a:ext uri="{FF2B5EF4-FFF2-40B4-BE49-F238E27FC236}">
                <a16:creationId xmlns:a16="http://schemas.microsoft.com/office/drawing/2014/main" id="{33888B82-1536-4056-BD1F-A7FB0BE99C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5401" y="4688666"/>
            <a:ext cx="417265" cy="63174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Caffeine in Starbucks Grande Cappuccino">
            <a:extLst>
              <a:ext uri="{FF2B5EF4-FFF2-40B4-BE49-F238E27FC236}">
                <a16:creationId xmlns:a16="http://schemas.microsoft.com/office/drawing/2014/main" id="{CB2C1F90-4B13-44B2-82AF-C6908EEF10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8240" y="4686247"/>
            <a:ext cx="417265" cy="63174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affeine in Starbucks Grande Cappuccino">
            <a:extLst>
              <a:ext uri="{FF2B5EF4-FFF2-40B4-BE49-F238E27FC236}">
                <a16:creationId xmlns:a16="http://schemas.microsoft.com/office/drawing/2014/main" id="{631FDEB8-A4AB-4B92-8A7A-494F2D6BFE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10382" y="4686246"/>
            <a:ext cx="417265" cy="63174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Caffeine in Starbucks Grande Cappuccino">
            <a:extLst>
              <a:ext uri="{FF2B5EF4-FFF2-40B4-BE49-F238E27FC236}">
                <a16:creationId xmlns:a16="http://schemas.microsoft.com/office/drawing/2014/main" id="{0986E777-B216-4F07-9B53-B4052BB577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84597" y="4710454"/>
            <a:ext cx="417265" cy="63174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Caffeine in Starbucks Grande Cappuccino">
            <a:extLst>
              <a:ext uri="{FF2B5EF4-FFF2-40B4-BE49-F238E27FC236}">
                <a16:creationId xmlns:a16="http://schemas.microsoft.com/office/drawing/2014/main" id="{0496E371-63FD-483A-815E-828B934BA8C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71456" y="3309721"/>
            <a:ext cx="417265" cy="63174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Caffeine in Starbucks Grande Cappuccino">
            <a:extLst>
              <a:ext uri="{FF2B5EF4-FFF2-40B4-BE49-F238E27FC236}">
                <a16:creationId xmlns:a16="http://schemas.microsoft.com/office/drawing/2014/main" id="{8AC1AA25-4AB1-4664-BF70-DF579241DB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172" y="4044811"/>
            <a:ext cx="417265" cy="63174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Caffeine in Starbucks Grande Cappuccino">
            <a:extLst>
              <a:ext uri="{FF2B5EF4-FFF2-40B4-BE49-F238E27FC236}">
                <a16:creationId xmlns:a16="http://schemas.microsoft.com/office/drawing/2014/main" id="{DEA4ACE4-7EDF-43B0-BB16-E319A47624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71456" y="4727390"/>
            <a:ext cx="417265" cy="63174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Caffeine in Starbucks Grande Cappuccino">
            <a:extLst>
              <a:ext uri="{FF2B5EF4-FFF2-40B4-BE49-F238E27FC236}">
                <a16:creationId xmlns:a16="http://schemas.microsoft.com/office/drawing/2014/main" id="{81C25FD5-5042-4852-BB10-5F3EEB57BCC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08292" y="3324885"/>
            <a:ext cx="417265" cy="63174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Caffeine in Starbucks Grande Cappuccino">
            <a:extLst>
              <a:ext uri="{FF2B5EF4-FFF2-40B4-BE49-F238E27FC236}">
                <a16:creationId xmlns:a16="http://schemas.microsoft.com/office/drawing/2014/main" id="{B7521A62-212F-4242-A874-DA7D659CB1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14410" y="4044811"/>
            <a:ext cx="417265" cy="63174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Caffeine in Starbucks Grande Cappuccino">
            <a:extLst>
              <a:ext uri="{FF2B5EF4-FFF2-40B4-BE49-F238E27FC236}">
                <a16:creationId xmlns:a16="http://schemas.microsoft.com/office/drawing/2014/main" id="{3FCBABF4-55C7-4EBE-86D1-6B844FD19C0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93149" y="4738143"/>
            <a:ext cx="417265" cy="63174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Caffeine in Starbucks Grande Cappuccino">
            <a:extLst>
              <a:ext uri="{FF2B5EF4-FFF2-40B4-BE49-F238E27FC236}">
                <a16:creationId xmlns:a16="http://schemas.microsoft.com/office/drawing/2014/main" id="{48B5FD88-4149-4A1A-8965-85FAC9EBC9A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75626" y="3326655"/>
            <a:ext cx="417265" cy="63174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Caffeine in Starbucks Grande Cappuccino">
            <a:extLst>
              <a:ext uri="{FF2B5EF4-FFF2-40B4-BE49-F238E27FC236}">
                <a16:creationId xmlns:a16="http://schemas.microsoft.com/office/drawing/2014/main" id="{F2DFA118-649A-4E7E-BCDE-09B3707E73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89144" y="4041071"/>
            <a:ext cx="417265" cy="63174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Caffeine in Starbucks Grande Cappuccino">
            <a:extLst>
              <a:ext uri="{FF2B5EF4-FFF2-40B4-BE49-F238E27FC236}">
                <a16:creationId xmlns:a16="http://schemas.microsoft.com/office/drawing/2014/main" id="{AE340C70-1ED6-49DC-A245-495A7878F8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3730" y="3280315"/>
            <a:ext cx="417265" cy="63174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Caffeine in Starbucks Grande Cappuccino">
            <a:extLst>
              <a:ext uri="{FF2B5EF4-FFF2-40B4-BE49-F238E27FC236}">
                <a16:creationId xmlns:a16="http://schemas.microsoft.com/office/drawing/2014/main" id="{D8FE5E2F-346C-4A5F-BBD3-88E32C4E063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3730" y="4005643"/>
            <a:ext cx="417265" cy="63174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Caffeine in Starbucks Grande Cappuccino">
            <a:extLst>
              <a:ext uri="{FF2B5EF4-FFF2-40B4-BE49-F238E27FC236}">
                <a16:creationId xmlns:a16="http://schemas.microsoft.com/office/drawing/2014/main" id="{8C45A88A-BB08-4C65-A81F-86FA51E5AEA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4908" y="4725798"/>
            <a:ext cx="417265" cy="63174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Caffeine in Starbucks Grande Cappuccino">
            <a:extLst>
              <a:ext uri="{FF2B5EF4-FFF2-40B4-BE49-F238E27FC236}">
                <a16:creationId xmlns:a16="http://schemas.microsoft.com/office/drawing/2014/main" id="{50A11A49-F472-4EE7-A042-7635F49704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1216" y="3267195"/>
            <a:ext cx="417265" cy="63174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Caffeine in Starbucks Grande Cappuccino">
            <a:extLst>
              <a:ext uri="{FF2B5EF4-FFF2-40B4-BE49-F238E27FC236}">
                <a16:creationId xmlns:a16="http://schemas.microsoft.com/office/drawing/2014/main" id="{CAF8CBAD-B6E1-4910-82C8-EFDF101BC7F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0893" y="4014559"/>
            <a:ext cx="417265" cy="63174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Caffeine in Starbucks Grande Cappuccino">
            <a:extLst>
              <a:ext uri="{FF2B5EF4-FFF2-40B4-BE49-F238E27FC236}">
                <a16:creationId xmlns:a16="http://schemas.microsoft.com/office/drawing/2014/main" id="{C93A0FAE-46DE-49DD-9523-1668293618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1216" y="4710453"/>
            <a:ext cx="417265" cy="63174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qual Sign Equality 4 inch Yellow Indoor Outdoor Vinyl Decal : Amazon.in:  Home Improvement">
            <a:extLst>
              <a:ext uri="{FF2B5EF4-FFF2-40B4-BE49-F238E27FC236}">
                <a16:creationId xmlns:a16="http://schemas.microsoft.com/office/drawing/2014/main" id="{DAE6B4CD-904A-418D-9350-3C97D651549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52615" y="3640757"/>
            <a:ext cx="1039424" cy="10440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2A28E4E-976B-413C-A8F7-D0BF3A7481D3}"/>
              </a:ext>
            </a:extLst>
          </p:cNvPr>
          <p:cNvSpPr txBox="1"/>
          <p:nvPr/>
        </p:nvSpPr>
        <p:spPr>
          <a:xfrm>
            <a:off x="7480753" y="5690595"/>
            <a:ext cx="4528457" cy="256545"/>
          </a:xfrm>
          <a:prstGeom prst="rect">
            <a:avLst/>
          </a:prstGeom>
          <a:noFill/>
        </p:spPr>
        <p:txBody>
          <a:bodyPr wrap="square" rtlCol="0">
            <a:spAutoFit/>
          </a:bodyPr>
          <a:lstStyle/>
          <a:p>
            <a:r>
              <a:rPr lang="en-US" sz="1067" dirty="0"/>
              <a:t>J </a:t>
            </a:r>
            <a:r>
              <a:rPr lang="en-US" sz="1067" dirty="0" err="1"/>
              <a:t>Caulkins</a:t>
            </a:r>
            <a:r>
              <a:rPr lang="en-US" sz="1067" dirty="0"/>
              <a:t>. Marijuana Legalization: What Everyone Needs to Know</a:t>
            </a:r>
          </a:p>
        </p:txBody>
      </p:sp>
    </p:spTree>
    <p:extLst>
      <p:ext uri="{BB962C8B-B14F-4D97-AF65-F5344CB8AC3E}">
        <p14:creationId xmlns:p14="http://schemas.microsoft.com/office/powerpoint/2010/main" val="29498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7"/>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13360"/>
            <a:ext cx="10972800" cy="1143000"/>
          </a:xfrm>
        </p:spPr>
        <p:txBody>
          <a:bodyPr>
            <a:normAutofit/>
          </a:bodyPr>
          <a:lstStyle/>
          <a:p>
            <a:pPr algn="ctr"/>
            <a:r>
              <a:rPr lang="en-US" sz="6600" b="1" dirty="0"/>
              <a:t>What’s the Big Deal?</a:t>
            </a:r>
          </a:p>
        </p:txBody>
      </p:sp>
      <p:pic>
        <p:nvPicPr>
          <p:cNvPr id="4" name="Picture 3">
            <a:extLst>
              <a:ext uri="{FF2B5EF4-FFF2-40B4-BE49-F238E27FC236}">
                <a16:creationId xmlns:a16="http://schemas.microsoft.com/office/drawing/2014/main" id="{CC2B7780-273E-4D62-A948-CB314DA8BF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0514" y="1685393"/>
            <a:ext cx="4608415" cy="4608415"/>
          </a:xfrm>
          <a:prstGeom prst="rect">
            <a:avLst/>
          </a:prstGeom>
        </p:spPr>
      </p:pic>
    </p:spTree>
    <p:extLst>
      <p:ext uri="{BB962C8B-B14F-4D97-AF65-F5344CB8AC3E}">
        <p14:creationId xmlns:p14="http://schemas.microsoft.com/office/powerpoint/2010/main" val="2643194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C5EAA-2727-4AA5-9C0D-59F1FA20DE14}"/>
              </a:ext>
            </a:extLst>
          </p:cNvPr>
          <p:cNvSpPr>
            <a:spLocks noGrp="1"/>
          </p:cNvSpPr>
          <p:nvPr>
            <p:ph type="title"/>
          </p:nvPr>
        </p:nvSpPr>
        <p:spPr/>
        <p:txBody>
          <a:bodyPr/>
          <a:lstStyle/>
          <a:p>
            <a:r>
              <a:rPr lang="en-US" dirty="0"/>
              <a:t>Past Year Illicit Drug Use: Among People Aged 12 or Older; 2021</a:t>
            </a:r>
          </a:p>
        </p:txBody>
      </p:sp>
      <p:sp>
        <p:nvSpPr>
          <p:cNvPr id="4" name="Text Placeholder 3">
            <a:extLst>
              <a:ext uri="{FF2B5EF4-FFF2-40B4-BE49-F238E27FC236}">
                <a16:creationId xmlns:a16="http://schemas.microsoft.com/office/drawing/2014/main" id="{16BF4B7E-E562-4EAA-B478-32A3ADCEE710}"/>
              </a:ext>
            </a:extLst>
          </p:cNvPr>
          <p:cNvSpPr>
            <a:spLocks noGrp="1"/>
          </p:cNvSpPr>
          <p:nvPr>
            <p:ph type="body" sz="quarter" idx="11"/>
          </p:nvPr>
        </p:nvSpPr>
        <p:spPr/>
        <p:txBody>
          <a:bodyPr/>
          <a:lstStyle/>
          <a:p>
            <a:r>
              <a:rPr lang="en-US" dirty="0"/>
              <a:t>Rx = prescription.</a:t>
            </a:r>
          </a:p>
          <a:p>
            <a:r>
              <a:rPr lang="en-US" dirty="0"/>
              <a:t>Note: The estimated numbers of past year users of different illicit drugs are not mutually exclusive because people could have used more than one type of illicit drug in the past year.</a:t>
            </a:r>
          </a:p>
        </p:txBody>
      </p:sp>
      <p:sp>
        <p:nvSpPr>
          <p:cNvPr id="5" name="Text Placeholder 4">
            <a:extLst>
              <a:ext uri="{FF2B5EF4-FFF2-40B4-BE49-F238E27FC236}">
                <a16:creationId xmlns:a16="http://schemas.microsoft.com/office/drawing/2014/main" id="{C3607532-6CFC-4A1F-9099-9C95B66C821A}"/>
              </a:ext>
            </a:extLst>
          </p:cNvPr>
          <p:cNvSpPr>
            <a:spLocks noGrp="1"/>
          </p:cNvSpPr>
          <p:nvPr>
            <p:ph type="body" sz="quarter" idx="10"/>
          </p:nvPr>
        </p:nvSpPr>
        <p:spPr/>
        <p:txBody>
          <a:bodyPr/>
          <a:lstStyle/>
          <a:p>
            <a:r>
              <a:rPr lang="en-US" dirty="0"/>
              <a:t>FFR1.14</a:t>
            </a:r>
          </a:p>
        </p:txBody>
      </p:sp>
      <p:pic>
        <p:nvPicPr>
          <p:cNvPr id="6" name="Content Placeholder 5" descr="Figure 14 is a pie chart with an accompanying horizontal bar graph, where the pie chart shows the number and percentage of people with no past year illicit drug use and the number and percentage of people with past year illicit drug use. (People who misused prescription psychotherapeutic drugs were classified as illicit drug users.) The bar graph breaks down the group of people with past year illicit drug use by showing the number of people in millions on the horizontal axis and nine types of illicit drugs on the vertical axis. &#10;For the pie chart, the number and percentage of people aged 12 or older in 2021 with no past year illicit drug use were 218.6 million people and 78.1 percent, respectively. The number and percentage of people with past year illicit drug use were 61.2 million people and 21.9 percent, respectively.&#10;For the bar graph, in descending order, of the 61.2 million people aged 12 or older in 2021 with past year illicit drug use:&#10;The number of people who used marijuana in the past year was 52.5 million.&#10;The number of people who misused prescription pain relievers in the past year was 8.7 million.&#10;The number of people who used hallucinogens in the past year was 7.4 million. &#10;The number of people who misused prescription tranquilizers or sedatives in the past year was 4.9 million.&#10;The number of people who used cocaine in the past year was 4.8 million.&#10;The number of people who misused prescription stimulants in the past year was 3.7 million.&#10;The number of people who used methamphetamine in the past year was 2.5 million.&#10;The number of people who used inhalants in the past year was 2.2 million.&#10;The number of people who used heroin in the past year was 1.1 million.&#10;">
            <a:extLst>
              <a:ext uri="{FF2B5EF4-FFF2-40B4-BE49-F238E27FC236}">
                <a16:creationId xmlns:a16="http://schemas.microsoft.com/office/drawing/2014/main" id="{17C651ED-09F1-4E99-BA22-C25DFC22500F}"/>
              </a:ext>
            </a:extLst>
          </p:cNvPr>
          <p:cNvPicPr>
            <a:picLocks noGrp="1" noChangeAspect="1"/>
          </p:cNvPicPr>
          <p:nvPr>
            <p:ph sz="quarter" idx="15"/>
          </p:nvPr>
        </p:nvPicPr>
        <p:blipFill rotWithShape="1">
          <a:blip r:embed="rId3" cstate="print">
            <a:extLst>
              <a:ext uri="{28A0092B-C50C-407E-A947-70E740481C1C}">
                <a14:useLocalDpi xmlns:a14="http://schemas.microsoft.com/office/drawing/2010/main" val="0"/>
              </a:ext>
            </a:extLst>
          </a:blip>
          <a:srcRect l="845"/>
          <a:stretch/>
        </p:blipFill>
        <p:spPr bwMode="auto">
          <a:xfrm>
            <a:off x="1295400" y="2271448"/>
            <a:ext cx="8686800" cy="2772304"/>
          </a:xfrm>
          <a:prstGeom prst="rect">
            <a:avLst/>
          </a:prstGeom>
          <a:noFill/>
          <a:ln>
            <a:noFill/>
          </a:ln>
          <a:extLst>
            <a:ext uri="{53640926-AAD7-44D8-BBD7-CCE9431645EC}">
              <a14:shadowObscured xmlns:a14="http://schemas.microsoft.com/office/drawing/2010/main"/>
            </a:ext>
          </a:extLst>
        </p:spPr>
      </p:pic>
      <p:sp>
        <p:nvSpPr>
          <p:cNvPr id="7" name="Arrow: Right 6">
            <a:extLst>
              <a:ext uri="{FF2B5EF4-FFF2-40B4-BE49-F238E27FC236}">
                <a16:creationId xmlns:a16="http://schemas.microsoft.com/office/drawing/2014/main" id="{A5A3D92A-E8A4-4059-88AD-7B4940FA20B7}"/>
              </a:ext>
            </a:extLst>
          </p:cNvPr>
          <p:cNvSpPr/>
          <p:nvPr/>
        </p:nvSpPr>
        <p:spPr>
          <a:xfrm rot="10800000">
            <a:off x="10011629" y="2362883"/>
            <a:ext cx="604828" cy="359933"/>
          </a:xfrm>
          <a:prstGeom prst="rightArrow">
            <a:avLst/>
          </a:prstGeom>
          <a:solidFill>
            <a:srgbClr val="FF0000"/>
          </a:solidFill>
        </p:spPr>
        <p:style>
          <a:lnRef idx="3">
            <a:schemeClr val="lt1"/>
          </a:lnRef>
          <a:fillRef idx="1">
            <a:schemeClr val="accent4"/>
          </a:fillRef>
          <a:effectRef idx="1">
            <a:schemeClr val="accent4"/>
          </a:effectRef>
          <a:fontRef idx="minor">
            <a:schemeClr val="lt1"/>
          </a:fontRef>
        </p:style>
        <p:txBody>
          <a:bodyPr rtlCol="0" anchor="ctr"/>
          <a:lstStyle/>
          <a:p>
            <a:pPr algn="ctr" defTabSz="1218884"/>
            <a:endParaRPr lang="en-US" sz="2400">
              <a:solidFill>
                <a:prstClr val="white"/>
              </a:solidFill>
              <a:latin typeface="Segoe UI"/>
            </a:endParaRPr>
          </a:p>
        </p:txBody>
      </p:sp>
    </p:spTree>
    <p:extLst>
      <p:ext uri="{BB962C8B-B14F-4D97-AF65-F5344CB8AC3E}">
        <p14:creationId xmlns:p14="http://schemas.microsoft.com/office/powerpoint/2010/main" val="107746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9C0FD19-6C97-4F95-8DDB-EE9676EE9FBA}"/>
              </a:ext>
            </a:extLst>
          </p:cNvPr>
          <p:cNvSpPr>
            <a:spLocks noGrp="1"/>
          </p:cNvSpPr>
          <p:nvPr>
            <p:ph sz="half" idx="1"/>
          </p:nvPr>
        </p:nvSpPr>
        <p:spPr/>
        <p:txBody>
          <a:bodyPr/>
          <a:lstStyle/>
          <a:p>
            <a:endParaRPr lang="en-US"/>
          </a:p>
        </p:txBody>
      </p:sp>
      <p:sp>
        <p:nvSpPr>
          <p:cNvPr id="9" name="Content Placeholder 8">
            <a:extLst>
              <a:ext uri="{FF2B5EF4-FFF2-40B4-BE49-F238E27FC236}">
                <a16:creationId xmlns:a16="http://schemas.microsoft.com/office/drawing/2014/main" id="{4E14D97A-FF7D-461F-90FD-34C6755D7913}"/>
              </a:ext>
            </a:extLst>
          </p:cNvPr>
          <p:cNvSpPr>
            <a:spLocks noGrp="1"/>
          </p:cNvSpPr>
          <p:nvPr>
            <p:ph sz="half" idx="2"/>
          </p:nvPr>
        </p:nvSpPr>
        <p:spPr>
          <a:xfrm>
            <a:off x="8312727" y="1166019"/>
            <a:ext cx="3347259" cy="4525963"/>
          </a:xfrm>
        </p:spPr>
        <p:txBody>
          <a:bodyPr>
            <a:normAutofit/>
          </a:bodyPr>
          <a:lstStyle/>
          <a:p>
            <a:pPr marL="0" indent="0">
              <a:buNone/>
            </a:pPr>
            <a:r>
              <a:rPr lang="en-US" sz="3200" dirty="0"/>
              <a:t>Record levels of year/month/daily use:</a:t>
            </a:r>
          </a:p>
          <a:p>
            <a:pPr lvl="1"/>
            <a:r>
              <a:rPr lang="en-US" b="1" dirty="0">
                <a:solidFill>
                  <a:schemeClr val="bg2"/>
                </a:solidFill>
              </a:rPr>
              <a:t>43%</a:t>
            </a:r>
            <a:r>
              <a:rPr lang="en-US" dirty="0"/>
              <a:t> Past Year</a:t>
            </a:r>
          </a:p>
          <a:p>
            <a:pPr lvl="1"/>
            <a:r>
              <a:rPr lang="en-US" b="1" dirty="0">
                <a:solidFill>
                  <a:schemeClr val="bg2"/>
                </a:solidFill>
              </a:rPr>
              <a:t>29%</a:t>
            </a:r>
            <a:r>
              <a:rPr lang="en-US" dirty="0">
                <a:solidFill>
                  <a:srgbClr val="FF0000"/>
                </a:solidFill>
              </a:rPr>
              <a:t> </a:t>
            </a:r>
            <a:r>
              <a:rPr lang="en-US" dirty="0"/>
              <a:t>Past Month</a:t>
            </a:r>
          </a:p>
          <a:p>
            <a:pPr lvl="1"/>
            <a:r>
              <a:rPr lang="en-US" b="1" dirty="0">
                <a:solidFill>
                  <a:schemeClr val="bg2"/>
                </a:solidFill>
              </a:rPr>
              <a:t>11%</a:t>
            </a:r>
            <a:r>
              <a:rPr lang="en-US" dirty="0">
                <a:solidFill>
                  <a:srgbClr val="FF0000"/>
                </a:solidFill>
              </a:rPr>
              <a:t> </a:t>
            </a:r>
            <a:r>
              <a:rPr lang="en-US" dirty="0"/>
              <a:t>Daily </a:t>
            </a:r>
          </a:p>
        </p:txBody>
      </p:sp>
      <p:pic>
        <p:nvPicPr>
          <p:cNvPr id="6" name="Picture 5">
            <a:extLst>
              <a:ext uri="{FF2B5EF4-FFF2-40B4-BE49-F238E27FC236}">
                <a16:creationId xmlns:a16="http://schemas.microsoft.com/office/drawing/2014/main" id="{59DB1E23-5B7C-4331-AE83-E22751B79E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001480" cy="6858000"/>
          </a:xfrm>
          <a:prstGeom prst="rect">
            <a:avLst/>
          </a:prstGeom>
        </p:spPr>
      </p:pic>
    </p:spTree>
    <p:extLst>
      <p:ext uri="{BB962C8B-B14F-4D97-AF65-F5344CB8AC3E}">
        <p14:creationId xmlns:p14="http://schemas.microsoft.com/office/powerpoint/2010/main" val="1384918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FCAB5C9-871E-46D6-9B5F-1480C5FB1EA5}"/>
              </a:ext>
            </a:extLst>
          </p:cNvPr>
          <p:cNvSpPr>
            <a:spLocks noGrp="1"/>
          </p:cNvSpPr>
          <p:nvPr>
            <p:ph idx="1"/>
          </p:nvPr>
        </p:nvSpPr>
        <p:spPr>
          <a:xfrm>
            <a:off x="327377" y="2606679"/>
            <a:ext cx="7077964" cy="4525963"/>
          </a:xfrm>
        </p:spPr>
        <p:txBody>
          <a:bodyPr/>
          <a:lstStyle/>
          <a:p>
            <a:r>
              <a:rPr lang="en-US" sz="2000" dirty="0"/>
              <a:t>NSDUH 2002 to 2017 (n=467,100)</a:t>
            </a:r>
          </a:p>
          <a:p>
            <a:r>
              <a:rPr lang="en-US" sz="2000" dirty="0"/>
              <a:t>Past month, daily/near, # of days all increased</a:t>
            </a:r>
          </a:p>
          <a:p>
            <a:r>
              <a:rPr lang="en-US" sz="2000" dirty="0"/>
              <a:t>Past month increased </a:t>
            </a:r>
            <a:r>
              <a:rPr lang="en-US" sz="2000" b="1" dirty="0">
                <a:solidFill>
                  <a:srgbClr val="FF0000"/>
                </a:solidFill>
              </a:rPr>
              <a:t>3.4% to 7%</a:t>
            </a:r>
          </a:p>
          <a:p>
            <a:pPr lvl="1"/>
            <a:r>
              <a:rPr lang="en-US" sz="2000" dirty="0"/>
              <a:t>First Trimester: </a:t>
            </a:r>
            <a:r>
              <a:rPr lang="en-US" sz="2000" b="1" dirty="0">
                <a:solidFill>
                  <a:srgbClr val="FF0000"/>
                </a:solidFill>
              </a:rPr>
              <a:t>5.7% to 12%</a:t>
            </a:r>
          </a:p>
          <a:p>
            <a:r>
              <a:rPr lang="en-US" sz="2000" dirty="0"/>
              <a:t>Between 2013 and 2017, past-month cannabis use was </a:t>
            </a:r>
            <a:r>
              <a:rPr lang="en-US" sz="2000" dirty="0">
                <a:solidFill>
                  <a:srgbClr val="FF0000"/>
                </a:solidFill>
              </a:rPr>
              <a:t>0.5% </a:t>
            </a:r>
            <a:r>
              <a:rPr lang="en-US" sz="2000" dirty="0"/>
              <a:t>for medical-only purposes</a:t>
            </a:r>
          </a:p>
          <a:p>
            <a:pPr marL="0" indent="0">
              <a:buNone/>
            </a:pPr>
            <a:endParaRPr lang="en-US" dirty="0"/>
          </a:p>
        </p:txBody>
      </p:sp>
      <p:sp>
        <p:nvSpPr>
          <p:cNvPr id="5" name="Footer Placeholder 4">
            <a:extLst>
              <a:ext uri="{FF2B5EF4-FFF2-40B4-BE49-F238E27FC236}">
                <a16:creationId xmlns:a16="http://schemas.microsoft.com/office/drawing/2014/main" id="{952343AB-1A10-4C92-A06D-6190AE3AA91C}"/>
              </a:ext>
            </a:extLst>
          </p:cNvPr>
          <p:cNvSpPr>
            <a:spLocks noGrp="1"/>
          </p:cNvSpPr>
          <p:nvPr>
            <p:ph type="ftr" sz="quarter" idx="11"/>
          </p:nvPr>
        </p:nvSpPr>
        <p:spPr/>
        <p:txBody>
          <a:bodyPr/>
          <a:lstStyle/>
          <a:p>
            <a:r>
              <a:rPr lang="en-US"/>
              <a:t>DEPARTMENT OF BEHAVIORAL MEDICINE AND PSYCHIATRY</a:t>
            </a:r>
          </a:p>
        </p:txBody>
      </p:sp>
      <p:pic>
        <p:nvPicPr>
          <p:cNvPr id="8" name="Picture 7">
            <a:extLst>
              <a:ext uri="{FF2B5EF4-FFF2-40B4-BE49-F238E27FC236}">
                <a16:creationId xmlns:a16="http://schemas.microsoft.com/office/drawing/2014/main" id="{1512A336-577E-4B7E-A4D6-8CEBE043D9FE}"/>
              </a:ext>
            </a:extLst>
          </p:cNvPr>
          <p:cNvPicPr>
            <a:picLocks noChangeAspect="1"/>
          </p:cNvPicPr>
          <p:nvPr/>
        </p:nvPicPr>
        <p:blipFill>
          <a:blip r:embed="rId3"/>
          <a:stretch>
            <a:fillRect/>
          </a:stretch>
        </p:blipFill>
        <p:spPr>
          <a:xfrm>
            <a:off x="141963" y="0"/>
            <a:ext cx="8002117" cy="2553056"/>
          </a:xfrm>
          <a:prstGeom prst="rect">
            <a:avLst/>
          </a:prstGeom>
        </p:spPr>
      </p:pic>
      <p:pic>
        <p:nvPicPr>
          <p:cNvPr id="10" name="Picture 9">
            <a:extLst>
              <a:ext uri="{FF2B5EF4-FFF2-40B4-BE49-F238E27FC236}">
                <a16:creationId xmlns:a16="http://schemas.microsoft.com/office/drawing/2014/main" id="{62A47FF7-F1EB-43FC-8A7A-50478A5FC104}"/>
              </a:ext>
            </a:extLst>
          </p:cNvPr>
          <p:cNvPicPr>
            <a:picLocks noChangeAspect="1"/>
          </p:cNvPicPr>
          <p:nvPr/>
        </p:nvPicPr>
        <p:blipFill>
          <a:blip r:embed="rId4"/>
          <a:stretch>
            <a:fillRect/>
          </a:stretch>
        </p:blipFill>
        <p:spPr>
          <a:xfrm>
            <a:off x="7405341" y="1206201"/>
            <a:ext cx="4459282" cy="3670599"/>
          </a:xfrm>
          <a:prstGeom prst="rect">
            <a:avLst/>
          </a:prstGeom>
        </p:spPr>
      </p:pic>
      <p:sp>
        <p:nvSpPr>
          <p:cNvPr id="14" name="TextBox 13">
            <a:extLst>
              <a:ext uri="{FF2B5EF4-FFF2-40B4-BE49-F238E27FC236}">
                <a16:creationId xmlns:a16="http://schemas.microsoft.com/office/drawing/2014/main" id="{90C4675A-282A-4DA4-A878-96EEECA793CB}"/>
              </a:ext>
            </a:extLst>
          </p:cNvPr>
          <p:cNvSpPr txBox="1"/>
          <p:nvPr/>
        </p:nvSpPr>
        <p:spPr>
          <a:xfrm>
            <a:off x="1032932" y="4761260"/>
            <a:ext cx="6220178" cy="1169551"/>
          </a:xfrm>
          <a:prstGeom prst="rect">
            <a:avLst/>
          </a:prstGeom>
          <a:noFill/>
        </p:spPr>
        <p:txBody>
          <a:bodyPr wrap="square" rtlCol="0">
            <a:spAutoFit/>
          </a:bodyPr>
          <a:lstStyle/>
          <a:p>
            <a:r>
              <a:rPr lang="en-US" sz="1400" i="1" dirty="0"/>
              <a:t>“</a:t>
            </a:r>
            <a:r>
              <a:rPr lang="en-US" sz="1400" i="1" dirty="0">
                <a:highlight>
                  <a:srgbClr val="FFFF00"/>
                </a:highlight>
              </a:rPr>
              <a:t>Although many states have approved cannabis for nausea/vomiting (including in pregnancy), the results suggest that clinicians might not recommend it during pregnancy, perhaps reflecting the American College of Obstetricians and Gynecologists recommendation that pregnant women discontinue cannabis consumption.”</a:t>
            </a:r>
          </a:p>
        </p:txBody>
      </p:sp>
    </p:spTree>
    <p:extLst>
      <p:ext uri="{BB962C8B-B14F-4D97-AF65-F5344CB8AC3E}">
        <p14:creationId xmlns:p14="http://schemas.microsoft.com/office/powerpoint/2010/main" val="3849811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996C268-B997-4FB8-A13B-F177C02FD4E1}"/>
              </a:ext>
            </a:extLst>
          </p:cNvPr>
          <p:cNvSpPr>
            <a:spLocks noGrp="1"/>
          </p:cNvSpPr>
          <p:nvPr>
            <p:ph type="ftr" sz="quarter" idx="11"/>
          </p:nvPr>
        </p:nvSpPr>
        <p:spPr/>
        <p:txBody>
          <a:bodyPr/>
          <a:lstStyle/>
          <a:p>
            <a:r>
              <a:rPr lang="en-US"/>
              <a:t>DEPARTMENT OF BEHAVIORAL MEDICINE AND PSYCHIATRY</a:t>
            </a:r>
          </a:p>
        </p:txBody>
      </p:sp>
      <p:pic>
        <p:nvPicPr>
          <p:cNvPr id="5" name="Picture 2" descr="http://floridamarijuanainfo.org/wp-content/uploads/2014/03/content.jpg">
            <a:extLst>
              <a:ext uri="{FF2B5EF4-FFF2-40B4-BE49-F238E27FC236}">
                <a16:creationId xmlns:a16="http://schemas.microsoft.com/office/drawing/2014/main" id="{A2FDF18F-299D-448B-943B-0A85DAD094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386" y="317498"/>
            <a:ext cx="3046596" cy="28822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ector Stone Path - Stepping Stones Clipart (600x409), Png Download">
            <a:extLst>
              <a:ext uri="{FF2B5EF4-FFF2-40B4-BE49-F238E27FC236}">
                <a16:creationId xmlns:a16="http://schemas.microsoft.com/office/drawing/2014/main" id="{977F15CA-8E1F-4B54-A731-1FDDB984EF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2569" y="393023"/>
            <a:ext cx="7620000" cy="51943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F80D066-261B-425C-846C-59957096BC8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334507" y="744136"/>
            <a:ext cx="2367064" cy="2367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897996F-59DB-4B28-ABB7-C112A222B5EA}"/>
              </a:ext>
            </a:extLst>
          </p:cNvPr>
          <p:cNvSpPr txBox="1"/>
          <p:nvPr/>
        </p:nvSpPr>
        <p:spPr>
          <a:xfrm>
            <a:off x="1582531" y="158178"/>
            <a:ext cx="2196663" cy="3170099"/>
          </a:xfrm>
          <a:prstGeom prst="rect">
            <a:avLst/>
          </a:prstGeom>
          <a:noFill/>
        </p:spPr>
        <p:txBody>
          <a:bodyPr wrap="square" rtlCol="0">
            <a:spAutoFit/>
          </a:bodyPr>
          <a:lstStyle/>
          <a:p>
            <a:r>
              <a:rPr lang="en-US" sz="20000" b="1" dirty="0">
                <a:solidFill>
                  <a:schemeClr val="accent1"/>
                </a:solidFill>
              </a:rPr>
              <a:t>X</a:t>
            </a:r>
          </a:p>
        </p:txBody>
      </p:sp>
      <p:pic>
        <p:nvPicPr>
          <p:cNvPr id="7" name="Picture 6">
            <a:extLst>
              <a:ext uri="{FF2B5EF4-FFF2-40B4-BE49-F238E27FC236}">
                <a16:creationId xmlns:a16="http://schemas.microsoft.com/office/drawing/2014/main" id="{C5AA5644-40F8-4DFA-8F20-6F688336AD93}"/>
              </a:ext>
            </a:extLst>
          </p:cNvPr>
          <p:cNvPicPr>
            <a:picLocks noChangeAspect="1"/>
          </p:cNvPicPr>
          <p:nvPr/>
        </p:nvPicPr>
        <p:blipFill>
          <a:blip r:embed="rId6"/>
          <a:stretch>
            <a:fillRect/>
          </a:stretch>
        </p:blipFill>
        <p:spPr>
          <a:xfrm>
            <a:off x="802837" y="3111200"/>
            <a:ext cx="3188145" cy="1554203"/>
          </a:xfrm>
          <a:prstGeom prst="rect">
            <a:avLst/>
          </a:prstGeom>
        </p:spPr>
      </p:pic>
      <p:sp>
        <p:nvSpPr>
          <p:cNvPr id="8" name="TextBox 7">
            <a:extLst>
              <a:ext uri="{FF2B5EF4-FFF2-40B4-BE49-F238E27FC236}">
                <a16:creationId xmlns:a16="http://schemas.microsoft.com/office/drawing/2014/main" id="{29F6CB9B-9B36-4AF4-8BB6-DF15D7603D06}"/>
              </a:ext>
            </a:extLst>
          </p:cNvPr>
          <p:cNvSpPr txBox="1"/>
          <p:nvPr/>
        </p:nvSpPr>
        <p:spPr>
          <a:xfrm>
            <a:off x="802836" y="4395743"/>
            <a:ext cx="11368976" cy="1569660"/>
          </a:xfrm>
          <a:prstGeom prst="rect">
            <a:avLst/>
          </a:prstGeom>
          <a:noFill/>
        </p:spPr>
        <p:txBody>
          <a:bodyPr wrap="square" rtlCol="0">
            <a:spAutoFit/>
          </a:bodyPr>
          <a:lstStyle/>
          <a:p>
            <a:r>
              <a:rPr lang="en-US" sz="3200" b="1" dirty="0">
                <a:solidFill>
                  <a:schemeClr val="tx2"/>
                </a:solidFill>
                <a:highlight>
                  <a:srgbClr val="FFFF00"/>
                </a:highlight>
              </a:rPr>
              <a:t>cannabis</a:t>
            </a:r>
            <a:r>
              <a:rPr lang="en-US" sz="3200" dirty="0">
                <a:solidFill>
                  <a:schemeClr val="tx2"/>
                </a:solidFill>
                <a:highlight>
                  <a:srgbClr val="FFFF00"/>
                </a:highlight>
              </a:rPr>
              <a:t> </a:t>
            </a:r>
            <a:r>
              <a:rPr lang="en-US" sz="3200" b="1" dirty="0">
                <a:solidFill>
                  <a:schemeClr val="tx2"/>
                </a:solidFill>
                <a:highlight>
                  <a:srgbClr val="FFFF00"/>
                </a:highlight>
              </a:rPr>
              <a:t>for medicinal use should not be legalized through the state legislative, ballot initiative, or referendum process</a:t>
            </a:r>
          </a:p>
        </p:txBody>
      </p:sp>
      <p:sp>
        <p:nvSpPr>
          <p:cNvPr id="11" name="Rectangle 10">
            <a:extLst>
              <a:ext uri="{FF2B5EF4-FFF2-40B4-BE49-F238E27FC236}">
                <a16:creationId xmlns:a16="http://schemas.microsoft.com/office/drawing/2014/main" id="{AE31F9D1-292A-4B54-83B9-2E56A9694668}"/>
              </a:ext>
            </a:extLst>
          </p:cNvPr>
          <p:cNvSpPr/>
          <p:nvPr/>
        </p:nvSpPr>
        <p:spPr>
          <a:xfrm>
            <a:off x="3752015" y="191351"/>
            <a:ext cx="5683795" cy="4421723"/>
          </a:xfrm>
          <a:prstGeom prst="rect">
            <a:avLst/>
          </a:prstGeom>
        </p:spPr>
        <p:txBody>
          <a:bodyPr wrap="square">
            <a:spAutoFit/>
          </a:bodyPr>
          <a:lstStyle/>
          <a:p>
            <a:pPr>
              <a:lnSpc>
                <a:spcPct val="107000"/>
              </a:lnSpc>
            </a:pPr>
            <a:r>
              <a:rPr lang="en-US" sz="2400" dirty="0">
                <a:highlight>
                  <a:srgbClr val="00FF00"/>
                </a:highlight>
                <a:latin typeface="Calibri" panose="020F0502020204030204" pitchFamily="34" charset="0"/>
                <a:ea typeface="Calibri" panose="020F0502020204030204" pitchFamily="34" charset="0"/>
                <a:cs typeface="Times New Roman" panose="02020603050405020304" pitchFamily="18" charset="0"/>
              </a:rPr>
              <a:t>American Psychiatric Association</a:t>
            </a:r>
            <a:endParaRPr lang="en-US" sz="1867" dirty="0">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highlight>
                  <a:srgbClr val="00FF00"/>
                </a:highlight>
                <a:latin typeface="Calibri" panose="020F0502020204030204" pitchFamily="34" charset="0"/>
                <a:ea typeface="Calibri" panose="020F0502020204030204" pitchFamily="34" charset="0"/>
                <a:cs typeface="Times New Roman" panose="02020603050405020304" pitchFamily="18" charset="0"/>
              </a:rPr>
              <a:t>American Academy of Child and Adolescent Psychiatry</a:t>
            </a:r>
            <a:endParaRPr lang="en-US" sz="1867" dirty="0">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highlight>
                  <a:srgbClr val="00FF00"/>
                </a:highlight>
                <a:latin typeface="Calibri" panose="020F0502020204030204" pitchFamily="34" charset="0"/>
                <a:ea typeface="Calibri" panose="020F0502020204030204" pitchFamily="34" charset="0"/>
                <a:cs typeface="Times New Roman" panose="02020603050405020304" pitchFamily="18" charset="0"/>
              </a:rPr>
              <a:t>American Academy of Pediatrics</a:t>
            </a:r>
            <a:endParaRPr lang="en-US" sz="1867" dirty="0">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highlight>
                  <a:srgbClr val="00FF00"/>
                </a:highlight>
                <a:latin typeface="Calibri" panose="020F0502020204030204" pitchFamily="34" charset="0"/>
                <a:ea typeface="Calibri" panose="020F0502020204030204" pitchFamily="34" charset="0"/>
                <a:cs typeface="Times New Roman" panose="02020603050405020304" pitchFamily="18" charset="0"/>
              </a:rPr>
              <a:t>American Society of Addiction Medicine</a:t>
            </a:r>
            <a:endParaRPr lang="en-US" sz="1867" dirty="0">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highlight>
                  <a:srgbClr val="00FF00"/>
                </a:highlight>
                <a:latin typeface="Calibri" panose="020F0502020204030204" pitchFamily="34" charset="0"/>
                <a:ea typeface="Calibri" panose="020F0502020204030204" pitchFamily="34" charset="0"/>
                <a:cs typeface="Times New Roman" panose="02020603050405020304" pitchFamily="18" charset="0"/>
              </a:rPr>
              <a:t>American Academy of Addiction Psychiatry</a:t>
            </a:r>
            <a:endParaRPr lang="en-US" sz="1867" dirty="0">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highlight>
                  <a:srgbClr val="00FF00"/>
                </a:highlight>
                <a:latin typeface="Calibri" panose="020F0502020204030204" pitchFamily="34" charset="0"/>
                <a:ea typeface="Calibri" panose="020F0502020204030204" pitchFamily="34" charset="0"/>
                <a:cs typeface="Times New Roman" panose="02020603050405020304" pitchFamily="18" charset="0"/>
              </a:rPr>
              <a:t>American Academy of Neurology</a:t>
            </a:r>
            <a:endParaRPr lang="en-US" sz="1867" dirty="0">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highlight>
                  <a:srgbClr val="00FF00"/>
                </a:highlight>
                <a:latin typeface="Calibri" panose="020F0502020204030204" pitchFamily="34" charset="0"/>
                <a:ea typeface="Calibri" panose="020F0502020204030204" pitchFamily="34" charset="0"/>
                <a:cs typeface="Times New Roman" panose="02020603050405020304" pitchFamily="18" charset="0"/>
              </a:rPr>
              <a:t>American Academy of Ophthalmology</a:t>
            </a:r>
            <a:endParaRPr lang="en-US" sz="1867" dirty="0">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highlight>
                  <a:srgbClr val="00FF00"/>
                </a:highlight>
                <a:latin typeface="Calibri" panose="020F0502020204030204" pitchFamily="34" charset="0"/>
                <a:ea typeface="Calibri" panose="020F0502020204030204" pitchFamily="34" charset="0"/>
                <a:cs typeface="Times New Roman" panose="02020603050405020304" pitchFamily="18" charset="0"/>
              </a:rPr>
              <a:t>American College of Medical Toxicology</a:t>
            </a:r>
            <a:endParaRPr lang="en-US" sz="1867" dirty="0">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067"/>
              </a:spcAft>
            </a:pPr>
            <a:r>
              <a:rPr lang="en-US" sz="2400" dirty="0">
                <a:highlight>
                  <a:srgbClr val="00FF00"/>
                </a:highlight>
                <a:latin typeface="Calibri" panose="020F0502020204030204" pitchFamily="34" charset="0"/>
                <a:ea typeface="Calibri" panose="020F0502020204030204" pitchFamily="34" charset="0"/>
                <a:cs typeface="Times New Roman" panose="02020603050405020304" pitchFamily="18" charset="0"/>
              </a:rPr>
              <a:t>American College of Obstetricians and Gynecologists</a:t>
            </a:r>
            <a:endParaRPr lang="en-US" sz="1867" dirty="0">
              <a:highlight>
                <a:srgbClr val="00FF00"/>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141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F4848-5B7F-4E8A-9290-DB8B4881819D}"/>
              </a:ext>
            </a:extLst>
          </p:cNvPr>
          <p:cNvSpPr>
            <a:spLocks noGrp="1"/>
          </p:cNvSpPr>
          <p:nvPr>
            <p:ph type="title"/>
          </p:nvPr>
        </p:nvSpPr>
        <p:spPr/>
        <p:txBody>
          <a:bodyPr/>
          <a:lstStyle/>
          <a:p>
            <a:r>
              <a:rPr lang="en-US" dirty="0"/>
              <a:t>Past Year Substance Use Disorder (SUD): Among People Aged 12 or Older; 2021</a:t>
            </a:r>
          </a:p>
        </p:txBody>
      </p:sp>
      <p:sp>
        <p:nvSpPr>
          <p:cNvPr id="4" name="Text Placeholder 3">
            <a:extLst>
              <a:ext uri="{FF2B5EF4-FFF2-40B4-BE49-F238E27FC236}">
                <a16:creationId xmlns:a16="http://schemas.microsoft.com/office/drawing/2014/main" id="{2FEA489B-E0B9-42FC-88D0-A5B6AFC6243D}"/>
              </a:ext>
            </a:extLst>
          </p:cNvPr>
          <p:cNvSpPr>
            <a:spLocks noGrp="1"/>
          </p:cNvSpPr>
          <p:nvPr>
            <p:ph type="body" sz="quarter" idx="11"/>
          </p:nvPr>
        </p:nvSpPr>
        <p:spPr>
          <a:xfrm>
            <a:off x="1297117" y="6446487"/>
            <a:ext cx="8761284" cy="285509"/>
          </a:xfrm>
        </p:spPr>
        <p:txBody>
          <a:bodyPr/>
          <a:lstStyle/>
          <a:p>
            <a:r>
              <a:rPr lang="en-US" dirty="0"/>
              <a:t>Note: The estimated numbers of people with substance use disorders are not mutually exclusive because people could have use disorders for more than one substance.</a:t>
            </a:r>
          </a:p>
          <a:p>
            <a:r>
              <a:rPr lang="en-US" baseline="30000" dirty="0"/>
              <a:t>1</a:t>
            </a:r>
            <a:r>
              <a:rPr lang="en-US" dirty="0"/>
              <a:t> Includes data from all past year users of marijuana, cocaine, heroin, hallucinogens, inhalants, methamphetamine, and prescription psychotherapeutic drugs (i.e., pain relievers, tranquilizers, stimulants, or sedatives).</a:t>
            </a:r>
          </a:p>
          <a:p>
            <a:r>
              <a:rPr lang="en-US" baseline="30000" dirty="0"/>
              <a:t>2</a:t>
            </a:r>
            <a:r>
              <a:rPr lang="en-US" dirty="0"/>
              <a:t> Includes data from all past year users of the specific prescription drug.</a:t>
            </a:r>
          </a:p>
        </p:txBody>
      </p:sp>
      <p:sp>
        <p:nvSpPr>
          <p:cNvPr id="5" name="Text Placeholder 4">
            <a:extLst>
              <a:ext uri="{FF2B5EF4-FFF2-40B4-BE49-F238E27FC236}">
                <a16:creationId xmlns:a16="http://schemas.microsoft.com/office/drawing/2014/main" id="{7E65C771-9EC7-4B5E-9A5A-4B0DDD5415CF}"/>
              </a:ext>
            </a:extLst>
          </p:cNvPr>
          <p:cNvSpPr>
            <a:spLocks noGrp="1"/>
          </p:cNvSpPr>
          <p:nvPr>
            <p:ph type="body" sz="quarter" idx="10"/>
          </p:nvPr>
        </p:nvSpPr>
        <p:spPr/>
        <p:txBody>
          <a:bodyPr/>
          <a:lstStyle/>
          <a:p>
            <a:r>
              <a:rPr lang="en-US" dirty="0"/>
              <a:t>FFR1.31</a:t>
            </a:r>
          </a:p>
        </p:txBody>
      </p:sp>
      <p:pic>
        <p:nvPicPr>
          <p:cNvPr id="6" name="Content Placeholder 5" descr="Figure 31 is a pie chart with an accompanying horizontal bar graph, where the pie chart shows the number and percentage of people with no past year SUD and the number and percentage of people with a past year SUD. The bar graph breaks down the people with a past year SUD by showing the number of people on the horizontal axis and eight types of substance use disorders on the vertical axis. There is a superscripted number 1 associated with Drug Use Disorder to direct readers to the text for footnote 1. There is a superscripted number 2 associated with Pain Reliever Use Disorder and Stimulant Use Disorder to direct readers to the text for footnote 2. &#10;For the pie chart, the number and percentage of people aged 12 or older in 2021 with no past year SUD were 233.6 million people and 83.5 percent, respectively. The number and percentage of people with a past year SUD were 46.3 million people and 16.5 percent, respectively.&#10;For the bar graph, in descending order, of the 46.3 million people aged 12 or older in 2021 with a past year SUD:&#10;The number of people who had an alcohol use disorder in the past year was 29.5 million.&#10;The number of people who had a drug use disorder in the past year was 24.0 million.&#10;The number of people who had a marijuana use disorder in the past year was 16.3 million.&#10;The number of people who had a pain reliever use disorder in the past year was 5.0 million.&#10;The number of people who had a methamphetamine use disorder in the past year was 1.6 million.&#10;The number of people who had a stimulant use disorder in the past year was 1.5 million.&#10;The number of people who had a cocaine use disorder in the past year was 1.4 million.&#10;The number of people who had a heroin use disorder in the past year was 1.0 million.&#10;">
            <a:extLst>
              <a:ext uri="{FF2B5EF4-FFF2-40B4-BE49-F238E27FC236}">
                <a16:creationId xmlns:a16="http://schemas.microsoft.com/office/drawing/2014/main" id="{AF251FD9-464A-4A1A-9334-21B0EEC43CFF}"/>
              </a:ext>
            </a:extLst>
          </p:cNvPr>
          <p:cNvPicPr>
            <a:picLocks noGrp="1" noChangeAspect="1"/>
          </p:cNvPicPr>
          <p:nvPr>
            <p:ph sz="quarter" idx="15"/>
          </p:nvPr>
        </p:nvPicPr>
        <p:blipFill rotWithShape="1">
          <a:blip r:embed="rId3" cstate="print">
            <a:extLst>
              <a:ext uri="{28A0092B-C50C-407E-A947-70E740481C1C}">
                <a14:useLocalDpi xmlns:a14="http://schemas.microsoft.com/office/drawing/2010/main" val="0"/>
              </a:ext>
            </a:extLst>
          </a:blip>
          <a:srcRect l="865"/>
          <a:stretch/>
        </p:blipFill>
        <p:spPr bwMode="auto">
          <a:xfrm>
            <a:off x="1295400" y="2320330"/>
            <a:ext cx="8686800" cy="2674543"/>
          </a:xfrm>
          <a:prstGeom prst="rect">
            <a:avLst/>
          </a:prstGeom>
          <a:noFill/>
          <a:ln>
            <a:noFill/>
          </a:ln>
          <a:extLst>
            <a:ext uri="{53640926-AAD7-44D8-BBD7-CCE9431645EC}">
              <a14:shadowObscured xmlns:a14="http://schemas.microsoft.com/office/drawing/2010/main"/>
            </a:ext>
          </a:extLst>
        </p:spPr>
      </p:pic>
      <p:sp>
        <p:nvSpPr>
          <p:cNvPr id="3" name="Arrow: Right 2">
            <a:extLst>
              <a:ext uri="{FF2B5EF4-FFF2-40B4-BE49-F238E27FC236}">
                <a16:creationId xmlns:a16="http://schemas.microsoft.com/office/drawing/2014/main" id="{A18AA111-37F6-4DA5-8298-2224F437C630}"/>
              </a:ext>
            </a:extLst>
          </p:cNvPr>
          <p:cNvSpPr/>
          <p:nvPr/>
        </p:nvSpPr>
        <p:spPr>
          <a:xfrm rot="16200000">
            <a:off x="7956609" y="3344847"/>
            <a:ext cx="604828" cy="359933"/>
          </a:xfrm>
          <a:prstGeom prst="rightArrow">
            <a:avLst/>
          </a:prstGeom>
          <a:solidFill>
            <a:srgbClr val="FF0000"/>
          </a:solidFill>
        </p:spPr>
        <p:style>
          <a:lnRef idx="3">
            <a:schemeClr val="lt1"/>
          </a:lnRef>
          <a:fillRef idx="1">
            <a:schemeClr val="accent4"/>
          </a:fillRef>
          <a:effectRef idx="1">
            <a:schemeClr val="accent4"/>
          </a:effectRef>
          <a:fontRef idx="minor">
            <a:schemeClr val="lt1"/>
          </a:fontRef>
        </p:style>
        <p:txBody>
          <a:bodyPr rtlCol="0" anchor="ctr"/>
          <a:lstStyle/>
          <a:p>
            <a:pPr algn="ctr" defTabSz="1218884"/>
            <a:endParaRPr lang="en-US" sz="2400">
              <a:solidFill>
                <a:prstClr val="white"/>
              </a:solidFill>
              <a:latin typeface="Segoe UI"/>
            </a:endParaRPr>
          </a:p>
        </p:txBody>
      </p:sp>
    </p:spTree>
    <p:extLst>
      <p:ext uri="{BB962C8B-B14F-4D97-AF65-F5344CB8AC3E}">
        <p14:creationId xmlns:p14="http://schemas.microsoft.com/office/powerpoint/2010/main" val="4688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ACF4D-2999-48EF-A08B-24226A5BCA1C}"/>
              </a:ext>
            </a:extLst>
          </p:cNvPr>
          <p:cNvSpPr>
            <a:spLocks noGrp="1"/>
          </p:cNvSpPr>
          <p:nvPr>
            <p:ph type="title"/>
          </p:nvPr>
        </p:nvSpPr>
        <p:spPr/>
        <p:txBody>
          <a:bodyPr/>
          <a:lstStyle/>
          <a:p>
            <a:r>
              <a:rPr lang="en-US" b="1" dirty="0"/>
              <a:t>ADDICTION</a:t>
            </a:r>
          </a:p>
        </p:txBody>
      </p:sp>
      <p:sp>
        <p:nvSpPr>
          <p:cNvPr id="3" name="Content Placeholder 2">
            <a:extLst>
              <a:ext uri="{FF2B5EF4-FFF2-40B4-BE49-F238E27FC236}">
                <a16:creationId xmlns:a16="http://schemas.microsoft.com/office/drawing/2014/main" id="{F45C68AF-1BA3-4584-8CCD-4F9B6ED187EC}"/>
              </a:ext>
            </a:extLst>
          </p:cNvPr>
          <p:cNvSpPr>
            <a:spLocks noGrp="1"/>
          </p:cNvSpPr>
          <p:nvPr>
            <p:ph idx="1"/>
          </p:nvPr>
        </p:nvSpPr>
        <p:spPr/>
        <p:txBody>
          <a:bodyPr/>
          <a:lstStyle/>
          <a:p>
            <a:r>
              <a:rPr lang="en-US" dirty="0"/>
              <a:t>1 in 5 risk of CUD in all users</a:t>
            </a:r>
          </a:p>
          <a:p>
            <a:r>
              <a:rPr lang="en-US" dirty="0"/>
              <a:t>Risk increase if initiated early and used frequently: </a:t>
            </a:r>
            <a:r>
              <a:rPr lang="en-US" b="1" dirty="0">
                <a:solidFill>
                  <a:schemeClr val="bg2"/>
                </a:solidFill>
              </a:rPr>
              <a:t>22-44% </a:t>
            </a:r>
            <a:r>
              <a:rPr lang="en-US" b="1" dirty="0">
                <a:solidFill>
                  <a:srgbClr val="FF0000"/>
                </a:solidFill>
              </a:rPr>
              <a:t>(avg 33%)</a:t>
            </a:r>
          </a:p>
          <a:p>
            <a:r>
              <a:rPr lang="en-US" dirty="0"/>
              <a:t>26% of pregnant users</a:t>
            </a:r>
          </a:p>
          <a:p>
            <a:endParaRPr lang="en-US" b="1" dirty="0">
              <a:solidFill>
                <a:srgbClr val="FF0000"/>
              </a:solidFill>
            </a:endParaRPr>
          </a:p>
          <a:p>
            <a:endParaRPr lang="en-US" dirty="0"/>
          </a:p>
        </p:txBody>
      </p:sp>
      <p:sp>
        <p:nvSpPr>
          <p:cNvPr id="4" name="Footer Placeholder 3">
            <a:extLst>
              <a:ext uri="{FF2B5EF4-FFF2-40B4-BE49-F238E27FC236}">
                <a16:creationId xmlns:a16="http://schemas.microsoft.com/office/drawing/2014/main" id="{BC5DC086-C477-461A-812E-4A7AAA4EE2CE}"/>
              </a:ext>
            </a:extLst>
          </p:cNvPr>
          <p:cNvSpPr>
            <a:spLocks noGrp="1"/>
          </p:cNvSpPr>
          <p:nvPr>
            <p:ph type="ftr" sz="quarter" idx="11"/>
          </p:nvPr>
        </p:nvSpPr>
        <p:spPr/>
        <p:txBody>
          <a:bodyPr/>
          <a:lstStyle/>
          <a:p>
            <a:pPr defTabSz="1218884">
              <a:defRPr/>
            </a:pPr>
            <a:r>
              <a:rPr lang="en-US">
                <a:solidFill>
                  <a:prstClr val="white"/>
                </a:solidFill>
                <a:latin typeface="Arial"/>
              </a:rPr>
              <a:t>DEPARTMENT OF BEHAVIORAL MEDICINE AND PSYCHIATRY</a:t>
            </a:r>
          </a:p>
        </p:txBody>
      </p:sp>
      <p:sp>
        <p:nvSpPr>
          <p:cNvPr id="5" name="TextBox 4">
            <a:extLst>
              <a:ext uri="{FF2B5EF4-FFF2-40B4-BE49-F238E27FC236}">
                <a16:creationId xmlns:a16="http://schemas.microsoft.com/office/drawing/2014/main" id="{366131CC-F657-44AB-86F4-158682375766}"/>
              </a:ext>
            </a:extLst>
          </p:cNvPr>
          <p:cNvSpPr txBox="1"/>
          <p:nvPr/>
        </p:nvSpPr>
        <p:spPr>
          <a:xfrm>
            <a:off x="7147225" y="4646093"/>
            <a:ext cx="4754880" cy="1223412"/>
          </a:xfrm>
          <a:prstGeom prst="rect">
            <a:avLst/>
          </a:prstGeom>
          <a:noFill/>
        </p:spPr>
        <p:txBody>
          <a:bodyPr wrap="square" rtlCol="0">
            <a:spAutoFit/>
          </a:bodyPr>
          <a:lstStyle/>
          <a:p>
            <a:pPr defTabSz="1218884">
              <a:defRPr/>
            </a:pPr>
            <a:r>
              <a:rPr lang="en-US" sz="1050" dirty="0" err="1">
                <a:solidFill>
                  <a:prstClr val="black"/>
                </a:solidFill>
                <a:latin typeface="Arial"/>
              </a:rPr>
              <a:t>Janni</a:t>
            </a:r>
            <a:r>
              <a:rPr lang="en-US" sz="1050" dirty="0">
                <a:solidFill>
                  <a:prstClr val="black"/>
                </a:solidFill>
                <a:latin typeface="Arial"/>
              </a:rPr>
              <a:t> Leung, et al. What is the prevalence and risk of cannabis use disorders among people who use cannabis? a systematic review and meta-analysis, Addictive Behaviors, Volume 109, 2020,106479</a:t>
            </a:r>
          </a:p>
          <a:p>
            <a:pPr defTabSz="1218884">
              <a:defRPr/>
            </a:pPr>
            <a:endParaRPr lang="en-US" sz="1050" dirty="0"/>
          </a:p>
          <a:p>
            <a:pPr defTabSz="1218884">
              <a:defRPr/>
            </a:pPr>
            <a:r>
              <a:rPr lang="en-US" sz="1050" dirty="0"/>
              <a:t>Ko  JY﻿, et.al﻿. Prevalence and patterns of marijuana use among pregnant and nonpregnant women of reproductive age. ﻿ </a:t>
            </a:r>
            <a:r>
              <a:rPr lang="en-US" sz="1050" i="1" dirty="0"/>
              <a:t> Am J </a:t>
            </a:r>
            <a:r>
              <a:rPr lang="en-US" sz="1050" i="1" dirty="0" err="1"/>
              <a:t>Obstet</a:t>
            </a:r>
            <a:r>
              <a:rPr lang="en-US" sz="1050" i="1" dirty="0"/>
              <a:t> Gynecol</a:t>
            </a:r>
            <a:r>
              <a:rPr lang="en-US" sz="1050" dirty="0"/>
              <a:t>. 2015;213(2):201.e1-201.e10</a:t>
            </a:r>
            <a:endParaRPr lang="en-US" sz="1050" dirty="0">
              <a:solidFill>
                <a:prstClr val="black"/>
              </a:solidFill>
              <a:latin typeface="Arial"/>
            </a:endParaRPr>
          </a:p>
        </p:txBody>
      </p:sp>
    </p:spTree>
    <p:extLst>
      <p:ext uri="{BB962C8B-B14F-4D97-AF65-F5344CB8AC3E}">
        <p14:creationId xmlns:p14="http://schemas.microsoft.com/office/powerpoint/2010/main" val="3332034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E2C4E-4CD0-4CBA-8A2D-7FA928EEB958}"/>
              </a:ext>
            </a:extLst>
          </p:cNvPr>
          <p:cNvSpPr>
            <a:spLocks noGrp="1"/>
          </p:cNvSpPr>
          <p:nvPr>
            <p:ph type="title"/>
          </p:nvPr>
        </p:nvSpPr>
        <p:spPr/>
        <p:txBody>
          <a:bodyPr>
            <a:noAutofit/>
          </a:bodyPr>
          <a:lstStyle/>
          <a:p>
            <a:r>
              <a:rPr lang="en-US" sz="2400" dirty="0"/>
              <a:t>Marijuana Use Disorder, Pain Reliever Use Disorder, and Methamphetamine Use Disorder in the Past Year: Among People Aged 12 or Older; 2021</a:t>
            </a:r>
          </a:p>
        </p:txBody>
      </p:sp>
      <p:sp>
        <p:nvSpPr>
          <p:cNvPr id="4" name="Text Placeholder 3">
            <a:extLst>
              <a:ext uri="{FF2B5EF4-FFF2-40B4-BE49-F238E27FC236}">
                <a16:creationId xmlns:a16="http://schemas.microsoft.com/office/drawing/2014/main" id="{61E964B0-F0B3-4640-9896-55977297E887}"/>
              </a:ext>
            </a:extLst>
          </p:cNvPr>
          <p:cNvSpPr>
            <a:spLocks noGrp="1"/>
          </p:cNvSpPr>
          <p:nvPr>
            <p:ph type="body" sz="quarter" idx="11"/>
          </p:nvPr>
        </p:nvSpPr>
        <p:spPr/>
        <p:txBody>
          <a:bodyPr/>
          <a:lstStyle/>
          <a:p>
            <a:r>
              <a:rPr lang="en-US" baseline="30000" dirty="0"/>
              <a:t>1</a:t>
            </a:r>
            <a:r>
              <a:rPr lang="en-US" dirty="0"/>
              <a:t> Includes data from all past year users of prescription pain relievers.</a:t>
            </a:r>
          </a:p>
        </p:txBody>
      </p:sp>
      <p:sp>
        <p:nvSpPr>
          <p:cNvPr id="5" name="Text Placeholder 4">
            <a:extLst>
              <a:ext uri="{FF2B5EF4-FFF2-40B4-BE49-F238E27FC236}">
                <a16:creationId xmlns:a16="http://schemas.microsoft.com/office/drawing/2014/main" id="{0874DD29-FB58-4343-914F-C22D6BC1CD1F}"/>
              </a:ext>
            </a:extLst>
          </p:cNvPr>
          <p:cNvSpPr>
            <a:spLocks noGrp="1"/>
          </p:cNvSpPr>
          <p:nvPr>
            <p:ph type="body" sz="quarter" idx="10"/>
          </p:nvPr>
        </p:nvSpPr>
        <p:spPr/>
        <p:txBody>
          <a:bodyPr/>
          <a:lstStyle/>
          <a:p>
            <a:r>
              <a:rPr lang="en-US" dirty="0"/>
              <a:t>FFR1.35</a:t>
            </a:r>
          </a:p>
        </p:txBody>
      </p:sp>
      <p:pic>
        <p:nvPicPr>
          <p:cNvPr id="6" name="Content Placeholder 5" descr="Figure 35 is a bar graph, where three types of substance use disorders in the past year (marijuana use disorder, pain reliever use disorder, and methamphetamine use disorder) are shown on the horizontal axis. The vertical axis shows the percent with the disorder in the past year. For each type of substance use disorder, the figure shows four age groups (12 or older, 12 to 17, 18 to 25, and 26 or older). There is a superscripted number 1 associated with Pain Reliever Use Disorder to direct readers to the text for footnote 1. &#10;Percentages of people in 2021 who had a marijuana use disorder in the past year were 5.8 percent for people aged 12 older, 4.8 percent for people aged 12 to 17, 14.4 percent for people aged 18 to 25, and 4.6 percent for people aged 26 or older. &#10;Percentages of people in 2021 who had a pain reliever use disorder in the past year were 1.8 percent for people aged 12 older, 1.0 percent for people aged 12 to 17, 1.2 percent for people aged 18 to 25, and 2.0 percent for people aged 26 or older. &#10;Percentages of people in 2021 who had a methamphetamine use disorder in the past year were 0.6 percent for people aged 12 older, 0.1 percent for people aged 12 to 17, 0.3 percent for people aged 18 to 25, and 0.7 percent for people aged 26 or older.&#10;">
            <a:extLst>
              <a:ext uri="{FF2B5EF4-FFF2-40B4-BE49-F238E27FC236}">
                <a16:creationId xmlns:a16="http://schemas.microsoft.com/office/drawing/2014/main" id="{66055EF5-D3AC-4162-B8B7-87D44A5D8C9A}"/>
              </a:ext>
            </a:extLst>
          </p:cNvPr>
          <p:cNvPicPr>
            <a:picLocks noGrp="1" noChangeAspect="1"/>
          </p:cNvPicPr>
          <p:nvPr>
            <p:ph sz="quarter" idx="15"/>
          </p:nvPr>
        </p:nvPicPr>
        <p:blipFill>
          <a:blip r:embed="rId3" cstate="print">
            <a:extLst>
              <a:ext uri="{28A0092B-C50C-407E-A947-70E740481C1C}">
                <a14:useLocalDpi xmlns:a14="http://schemas.microsoft.com/office/drawing/2010/main" val="0"/>
              </a:ext>
            </a:extLst>
          </a:blip>
          <a:srcRect/>
          <a:stretch>
            <a:fillRect/>
          </a:stretch>
        </p:blipFill>
        <p:spPr bwMode="auto">
          <a:xfrm>
            <a:off x="2552700" y="1600200"/>
            <a:ext cx="6172200" cy="4114800"/>
          </a:xfrm>
          <a:prstGeom prst="rect">
            <a:avLst/>
          </a:prstGeom>
          <a:noFill/>
        </p:spPr>
      </p:pic>
      <p:sp>
        <p:nvSpPr>
          <p:cNvPr id="7" name="Arrow: Right 6">
            <a:extLst>
              <a:ext uri="{FF2B5EF4-FFF2-40B4-BE49-F238E27FC236}">
                <a16:creationId xmlns:a16="http://schemas.microsoft.com/office/drawing/2014/main" id="{972C9838-2610-4709-92FC-3D92AFAD12D6}"/>
              </a:ext>
            </a:extLst>
          </p:cNvPr>
          <p:cNvSpPr/>
          <p:nvPr/>
        </p:nvSpPr>
        <p:spPr>
          <a:xfrm rot="10800000">
            <a:off x="4723078" y="2782955"/>
            <a:ext cx="604828" cy="359933"/>
          </a:xfrm>
          <a:prstGeom prst="rightArrow">
            <a:avLst/>
          </a:prstGeom>
          <a:solidFill>
            <a:srgbClr val="FF0000"/>
          </a:solidFill>
        </p:spPr>
        <p:style>
          <a:lnRef idx="3">
            <a:schemeClr val="lt1"/>
          </a:lnRef>
          <a:fillRef idx="1">
            <a:schemeClr val="accent4"/>
          </a:fillRef>
          <a:effectRef idx="1">
            <a:schemeClr val="accent4"/>
          </a:effectRef>
          <a:fontRef idx="minor">
            <a:schemeClr val="lt1"/>
          </a:fontRef>
        </p:style>
        <p:txBody>
          <a:bodyPr rtlCol="0" anchor="ctr"/>
          <a:lstStyle/>
          <a:p>
            <a:pPr algn="ctr" defTabSz="1218884"/>
            <a:endParaRPr lang="en-US" sz="2400">
              <a:solidFill>
                <a:prstClr val="white"/>
              </a:solidFill>
              <a:latin typeface="Segoe UI"/>
            </a:endParaRPr>
          </a:p>
        </p:txBody>
      </p:sp>
      <p:sp>
        <p:nvSpPr>
          <p:cNvPr id="3" name="Oval 2">
            <a:extLst>
              <a:ext uri="{FF2B5EF4-FFF2-40B4-BE49-F238E27FC236}">
                <a16:creationId xmlns:a16="http://schemas.microsoft.com/office/drawing/2014/main" id="{7A4C5019-F26A-4423-8CD3-55827EC2AA23}"/>
              </a:ext>
            </a:extLst>
          </p:cNvPr>
          <p:cNvSpPr/>
          <p:nvPr/>
        </p:nvSpPr>
        <p:spPr>
          <a:xfrm>
            <a:off x="3290760" y="4251944"/>
            <a:ext cx="1842936" cy="1164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84"/>
            <a:endParaRPr lang="en-US" sz="2400">
              <a:solidFill>
                <a:prstClr val="white"/>
              </a:solidFill>
              <a:latin typeface="Segoe UI"/>
            </a:endParaRPr>
          </a:p>
        </p:txBody>
      </p:sp>
    </p:spTree>
    <p:extLst>
      <p:ext uri="{BB962C8B-B14F-4D97-AF65-F5344CB8AC3E}">
        <p14:creationId xmlns:p14="http://schemas.microsoft.com/office/powerpoint/2010/main" val="154253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A55368C-F520-4BBE-9E5A-B614699BB12F}"/>
              </a:ext>
            </a:extLst>
          </p:cNvPr>
          <p:cNvSpPr>
            <a:spLocks noGrp="1"/>
          </p:cNvSpPr>
          <p:nvPr>
            <p:ph type="title"/>
          </p:nvPr>
        </p:nvSpPr>
        <p:spPr>
          <a:xfrm>
            <a:off x="609600" y="-58075"/>
            <a:ext cx="10972800" cy="1143000"/>
          </a:xfrm>
        </p:spPr>
        <p:txBody>
          <a:bodyPr/>
          <a:lstStyle/>
          <a:p>
            <a:r>
              <a:rPr lang="en-US" b="1" dirty="0"/>
              <a:t>PREGNANCY</a:t>
            </a:r>
          </a:p>
        </p:txBody>
      </p:sp>
      <p:sp>
        <p:nvSpPr>
          <p:cNvPr id="7" name="Content Placeholder 6">
            <a:extLst>
              <a:ext uri="{FF2B5EF4-FFF2-40B4-BE49-F238E27FC236}">
                <a16:creationId xmlns:a16="http://schemas.microsoft.com/office/drawing/2014/main" id="{87D39979-C12E-438C-A293-C53F189AE27A}"/>
              </a:ext>
            </a:extLst>
          </p:cNvPr>
          <p:cNvSpPr>
            <a:spLocks noGrp="1"/>
          </p:cNvSpPr>
          <p:nvPr>
            <p:ph sz="half" idx="1"/>
          </p:nvPr>
        </p:nvSpPr>
        <p:spPr>
          <a:xfrm>
            <a:off x="409545" y="985544"/>
            <a:ext cx="5384800" cy="5099091"/>
          </a:xfrm>
        </p:spPr>
        <p:txBody>
          <a:bodyPr>
            <a:normAutofit fontScale="92500" lnSpcReduction="20000"/>
          </a:bodyPr>
          <a:lstStyle/>
          <a:p>
            <a:r>
              <a:rPr lang="en-US" sz="3400" dirty="0"/>
              <a:t>US Surgeon General issued advisory</a:t>
            </a:r>
          </a:p>
          <a:p>
            <a:r>
              <a:rPr lang="en-US" sz="3400" dirty="0"/>
              <a:t>CDC: 16% of pregnant women use illicit drugs</a:t>
            </a:r>
          </a:p>
          <a:p>
            <a:pPr lvl="1"/>
            <a:r>
              <a:rPr lang="en-US" sz="2867" dirty="0"/>
              <a:t>MJ most common: 7%</a:t>
            </a:r>
          </a:p>
          <a:p>
            <a:r>
              <a:rPr lang="en-US" sz="3400" dirty="0"/>
              <a:t>Use for nausea, pain, insomnia, stress</a:t>
            </a:r>
          </a:p>
          <a:p>
            <a:r>
              <a:rPr lang="en-US" sz="3400" dirty="0"/>
              <a:t>THC is excreted in breast milk</a:t>
            </a:r>
          </a:p>
          <a:p>
            <a:r>
              <a:rPr lang="en-US" sz="3400" dirty="0"/>
              <a:t>~70% of dispensaries recommended</a:t>
            </a:r>
          </a:p>
          <a:p>
            <a:pPr marL="609585" lvl="1" indent="0">
              <a:buNone/>
            </a:pPr>
            <a:endParaRPr lang="en-US" dirty="0"/>
          </a:p>
        </p:txBody>
      </p:sp>
      <p:pic>
        <p:nvPicPr>
          <p:cNvPr id="1026" name="Picture 2" descr="Crossed out cannabis leaf on pregnant belly">
            <a:extLst>
              <a:ext uri="{FF2B5EF4-FFF2-40B4-BE49-F238E27FC236}">
                <a16:creationId xmlns:a16="http://schemas.microsoft.com/office/drawing/2014/main" id="{C97E555B-8F09-4532-82B3-DA6D4CF27D4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150444" y="1308945"/>
            <a:ext cx="4632011" cy="370832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4FBE791-4CD7-42F4-B4A4-47554C0070C9}"/>
              </a:ext>
            </a:extLst>
          </p:cNvPr>
          <p:cNvSpPr txBox="1"/>
          <p:nvPr/>
        </p:nvSpPr>
        <p:spPr>
          <a:xfrm>
            <a:off x="5214492" y="5713364"/>
            <a:ext cx="6799099" cy="584968"/>
          </a:xfrm>
          <a:prstGeom prst="rect">
            <a:avLst/>
          </a:prstGeom>
          <a:noFill/>
        </p:spPr>
        <p:txBody>
          <a:bodyPr wrap="square" rtlCol="0">
            <a:spAutoFit/>
          </a:bodyPr>
          <a:lstStyle/>
          <a:p>
            <a:pPr defTabSz="1218884"/>
            <a:r>
              <a:rPr lang="en-US" sz="1067" dirty="0" err="1">
                <a:solidFill>
                  <a:srgbClr val="CA262A"/>
                </a:solidFill>
                <a:latin typeface="Arial"/>
              </a:rPr>
              <a:t>Azofeifa</a:t>
            </a:r>
            <a:r>
              <a:rPr lang="en-US" sz="1067" dirty="0">
                <a:solidFill>
                  <a:srgbClr val="CA262A"/>
                </a:solidFill>
                <a:latin typeface="Arial"/>
              </a:rPr>
              <a:t> A, Mattson ME, Schauer G, et al. National Estimates of Marijuana Use and Related Indicators - National Survey on Drug Use and Health, United States, 2002-2014. MMWR </a:t>
            </a:r>
            <a:r>
              <a:rPr lang="en-US" sz="1067" dirty="0" err="1">
                <a:solidFill>
                  <a:srgbClr val="CA262A"/>
                </a:solidFill>
                <a:latin typeface="Arial"/>
              </a:rPr>
              <a:t>Surveill</a:t>
            </a:r>
            <a:r>
              <a:rPr lang="en-US" sz="1067" dirty="0">
                <a:solidFill>
                  <a:srgbClr val="CA262A"/>
                </a:solidFill>
                <a:latin typeface="Arial"/>
              </a:rPr>
              <a:t> </a:t>
            </a:r>
            <a:r>
              <a:rPr lang="en-US" sz="1067" dirty="0" err="1">
                <a:solidFill>
                  <a:srgbClr val="CA262A"/>
                </a:solidFill>
                <a:latin typeface="Arial"/>
              </a:rPr>
              <a:t>Summ</a:t>
            </a:r>
            <a:r>
              <a:rPr lang="en-US" sz="1067" dirty="0">
                <a:solidFill>
                  <a:srgbClr val="CA262A"/>
                </a:solidFill>
                <a:latin typeface="Arial"/>
              </a:rPr>
              <a:t>. 2016;65:1-28. </a:t>
            </a:r>
            <a:r>
              <a:rPr lang="en-US" sz="1067" dirty="0">
                <a:solidFill>
                  <a:srgbClr val="CA262A"/>
                </a:solidFill>
                <a:latin typeface="Arial"/>
                <a:hlinkClick r:id="rId4">
                  <a:extLst>
                    <a:ext uri="{A12FA001-AC4F-418D-AE19-62706E023703}">
                      <ahyp:hlinkClr xmlns:ahyp="http://schemas.microsoft.com/office/drawing/2018/hyperlinkcolor" val="tx"/>
                    </a:ext>
                  </a:extLst>
                </a:hlinkClick>
              </a:rPr>
              <a:t>www.cdc.gov/mmwr/volumes/65/ss/ss6511a1.htm</a:t>
            </a:r>
            <a:endParaRPr lang="en-US" sz="1067" dirty="0">
              <a:solidFill>
                <a:srgbClr val="CA262A"/>
              </a:solidFill>
              <a:latin typeface="Arial"/>
            </a:endParaRPr>
          </a:p>
        </p:txBody>
      </p:sp>
      <p:sp>
        <p:nvSpPr>
          <p:cNvPr id="11" name="TextBox 10">
            <a:extLst>
              <a:ext uri="{FF2B5EF4-FFF2-40B4-BE49-F238E27FC236}">
                <a16:creationId xmlns:a16="http://schemas.microsoft.com/office/drawing/2014/main" id="{1436A54F-58B0-410F-82B4-B8F013E98FEF}"/>
              </a:ext>
            </a:extLst>
          </p:cNvPr>
          <p:cNvSpPr txBox="1"/>
          <p:nvPr/>
        </p:nvSpPr>
        <p:spPr>
          <a:xfrm>
            <a:off x="5214493" y="5346347"/>
            <a:ext cx="7428553" cy="420756"/>
          </a:xfrm>
          <a:prstGeom prst="rect">
            <a:avLst/>
          </a:prstGeom>
          <a:noFill/>
        </p:spPr>
        <p:txBody>
          <a:bodyPr wrap="square" rtlCol="0">
            <a:spAutoFit/>
          </a:bodyPr>
          <a:lstStyle/>
          <a:p>
            <a:pPr defTabSz="1218884"/>
            <a:r>
              <a:rPr lang="en-US" sz="1067" dirty="0">
                <a:solidFill>
                  <a:srgbClr val="CA262A"/>
                </a:solidFill>
                <a:latin typeface="Arial"/>
              </a:rPr>
              <a:t>Dickson B1, Mansfield C, </a:t>
            </a:r>
            <a:r>
              <a:rPr lang="en-US" sz="1067" dirty="0" err="1">
                <a:solidFill>
                  <a:srgbClr val="CA262A"/>
                </a:solidFill>
                <a:latin typeface="Arial"/>
              </a:rPr>
              <a:t>Guiahi</a:t>
            </a:r>
            <a:r>
              <a:rPr lang="en-US" sz="1067" dirty="0">
                <a:solidFill>
                  <a:srgbClr val="CA262A"/>
                </a:solidFill>
                <a:latin typeface="Arial"/>
              </a:rPr>
              <a:t> M, et al. Recommendations From Cannabis Dispensaries About First-Trimester Cannabis Use. </a:t>
            </a:r>
            <a:r>
              <a:rPr lang="en-US" sz="1067" i="1" dirty="0" err="1">
                <a:solidFill>
                  <a:srgbClr val="CA262A"/>
                </a:solidFill>
                <a:latin typeface="Arial"/>
              </a:rPr>
              <a:t>Obstet</a:t>
            </a:r>
            <a:r>
              <a:rPr lang="en-US" sz="1067" i="1" dirty="0">
                <a:solidFill>
                  <a:srgbClr val="CA262A"/>
                </a:solidFill>
                <a:latin typeface="Arial"/>
              </a:rPr>
              <a:t> Gynecol.</a:t>
            </a:r>
            <a:r>
              <a:rPr lang="en-US" sz="1067" dirty="0">
                <a:solidFill>
                  <a:srgbClr val="CA262A"/>
                </a:solidFill>
                <a:latin typeface="Arial"/>
              </a:rPr>
              <a:t> 2018;131:1031-1038</a:t>
            </a:r>
            <a:r>
              <a:rPr lang="en-US" sz="1067" dirty="0">
                <a:solidFill>
                  <a:prstClr val="black"/>
                </a:solidFill>
                <a:latin typeface="Arial"/>
              </a:rPr>
              <a:t>.</a:t>
            </a:r>
          </a:p>
        </p:txBody>
      </p:sp>
      <p:sp>
        <p:nvSpPr>
          <p:cNvPr id="8" name="TextBox 7">
            <a:extLst>
              <a:ext uri="{FF2B5EF4-FFF2-40B4-BE49-F238E27FC236}">
                <a16:creationId xmlns:a16="http://schemas.microsoft.com/office/drawing/2014/main" id="{D162C898-25D0-470F-9745-762557CAA6C4}"/>
              </a:ext>
            </a:extLst>
          </p:cNvPr>
          <p:cNvSpPr txBox="1"/>
          <p:nvPr/>
        </p:nvSpPr>
        <p:spPr>
          <a:xfrm>
            <a:off x="5214491" y="6255014"/>
            <a:ext cx="3969659" cy="420756"/>
          </a:xfrm>
          <a:prstGeom prst="rect">
            <a:avLst/>
          </a:prstGeom>
          <a:noFill/>
        </p:spPr>
        <p:txBody>
          <a:bodyPr wrap="square" rtlCol="0">
            <a:spAutoFit/>
          </a:bodyPr>
          <a:lstStyle/>
          <a:p>
            <a:r>
              <a:rPr lang="en-US" sz="1067" dirty="0">
                <a:solidFill>
                  <a:srgbClr val="FF0000"/>
                </a:solidFill>
              </a:rPr>
              <a:t>Lo JO, Hedges JC, Metz TD. Cannabis Use and Perinatal Health Research. </a:t>
            </a:r>
            <a:r>
              <a:rPr lang="en-US" sz="1067" i="1" dirty="0">
                <a:solidFill>
                  <a:srgbClr val="FF0000"/>
                </a:solidFill>
              </a:rPr>
              <a:t>JAMA.</a:t>
            </a:r>
            <a:r>
              <a:rPr lang="en-US" sz="1067" dirty="0">
                <a:solidFill>
                  <a:srgbClr val="FF0000"/>
                </a:solidFill>
              </a:rPr>
              <a:t> Published online August 17, 2023. </a:t>
            </a:r>
          </a:p>
        </p:txBody>
      </p:sp>
    </p:spTree>
    <p:extLst>
      <p:ext uri="{BB962C8B-B14F-4D97-AF65-F5344CB8AC3E}">
        <p14:creationId xmlns:p14="http://schemas.microsoft.com/office/powerpoint/2010/main" val="907719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599" y="274639"/>
            <a:ext cx="11148647" cy="1143000"/>
          </a:xfrm>
        </p:spPr>
        <p:txBody>
          <a:bodyPr>
            <a:normAutofit fontScale="90000"/>
          </a:bodyPr>
          <a:lstStyle/>
          <a:p>
            <a:r>
              <a:rPr lang="en-US" b="1" dirty="0"/>
              <a:t>Cannabinoid Hyperemesis Syndrome</a:t>
            </a:r>
          </a:p>
        </p:txBody>
      </p:sp>
      <p:sp>
        <p:nvSpPr>
          <p:cNvPr id="6" name="Content Placeholder 5"/>
          <p:cNvSpPr>
            <a:spLocks noGrp="1"/>
          </p:cNvSpPr>
          <p:nvPr>
            <p:ph idx="1"/>
          </p:nvPr>
        </p:nvSpPr>
        <p:spPr/>
        <p:txBody>
          <a:bodyPr>
            <a:normAutofit fontScale="85000" lnSpcReduction="20000"/>
          </a:bodyPr>
          <a:lstStyle/>
          <a:p>
            <a:r>
              <a:rPr lang="en-US" dirty="0"/>
              <a:t>Intense and persistent (e.g. 5/hour) episodes of nausea, vomiting, dehydration and abdominal pain</a:t>
            </a:r>
          </a:p>
          <a:p>
            <a:r>
              <a:rPr lang="en-US" dirty="0"/>
              <a:t>Often take hot showers for relief for hours</a:t>
            </a:r>
          </a:p>
          <a:p>
            <a:r>
              <a:rPr lang="en-US" dirty="0"/>
              <a:t>1/3 of regular MJ smokers use hot shower/bath to relieve nausea and/or vomiting</a:t>
            </a:r>
          </a:p>
          <a:p>
            <a:r>
              <a:rPr lang="en-US" dirty="0"/>
              <a:t>~2.1 – 3.3 million in US annually </a:t>
            </a:r>
          </a:p>
          <a:p>
            <a:r>
              <a:rPr lang="en-US" dirty="0"/>
              <a:t>Up to 6% of ED visits for recurrent vomiting</a:t>
            </a:r>
          </a:p>
          <a:p>
            <a:pPr lvl="1"/>
            <a:r>
              <a:rPr lang="en-US" dirty="0"/>
              <a:t>In CO, visits to ED for cyclic vomiting doubled after legalization</a:t>
            </a:r>
          </a:p>
          <a:p>
            <a:r>
              <a:rPr lang="en-US" dirty="0"/>
              <a:t>Discontinuing is only cure</a:t>
            </a:r>
          </a:p>
        </p:txBody>
      </p:sp>
      <p:sp>
        <p:nvSpPr>
          <p:cNvPr id="2" name="TextBox 1">
            <a:extLst>
              <a:ext uri="{FF2B5EF4-FFF2-40B4-BE49-F238E27FC236}">
                <a16:creationId xmlns:a16="http://schemas.microsoft.com/office/drawing/2014/main" id="{0C93E886-7CD6-425C-8F16-5012487B7C6B}"/>
              </a:ext>
            </a:extLst>
          </p:cNvPr>
          <p:cNvSpPr txBox="1"/>
          <p:nvPr/>
        </p:nvSpPr>
        <p:spPr>
          <a:xfrm>
            <a:off x="7911549" y="5450303"/>
            <a:ext cx="3670852" cy="420756"/>
          </a:xfrm>
          <a:prstGeom prst="rect">
            <a:avLst/>
          </a:prstGeom>
          <a:noFill/>
        </p:spPr>
        <p:txBody>
          <a:bodyPr wrap="square" rtlCol="0">
            <a:spAutoFit/>
          </a:bodyPr>
          <a:lstStyle/>
          <a:p>
            <a:r>
              <a:rPr lang="en-US" sz="1067" dirty="0" err="1"/>
              <a:t>Chocron</a:t>
            </a:r>
            <a:r>
              <a:rPr lang="en-US" sz="1067" dirty="0"/>
              <a:t> Y, Zuber J, </a:t>
            </a:r>
            <a:r>
              <a:rPr lang="en-US" sz="1067" dirty="0" err="1"/>
              <a:t>Vaucher</a:t>
            </a:r>
            <a:r>
              <a:rPr lang="en-US" sz="1067" dirty="0"/>
              <a:t> J. Cannabinoid hyperemesis syndrome </a:t>
            </a:r>
            <a:r>
              <a:rPr lang="en-US" sz="1067" i="1" dirty="0"/>
              <a:t>BMJ </a:t>
            </a:r>
            <a:r>
              <a:rPr lang="en-US" sz="1067" dirty="0"/>
              <a:t>2019; 366 :l4336</a:t>
            </a:r>
          </a:p>
        </p:txBody>
      </p:sp>
      <p:sp>
        <p:nvSpPr>
          <p:cNvPr id="7" name="Footer Placeholder 3">
            <a:extLst>
              <a:ext uri="{FF2B5EF4-FFF2-40B4-BE49-F238E27FC236}">
                <a16:creationId xmlns:a16="http://schemas.microsoft.com/office/drawing/2014/main" id="{3F258903-2DE0-43DF-AEA9-D49AFD3FD546}"/>
              </a:ext>
            </a:extLst>
          </p:cNvPr>
          <p:cNvSpPr>
            <a:spLocks noGrp="1"/>
          </p:cNvSpPr>
          <p:nvPr>
            <p:ph type="ftr" sz="quarter" idx="11"/>
          </p:nvPr>
        </p:nvSpPr>
        <p:spPr>
          <a:xfrm>
            <a:off x="6705600" y="6248400"/>
            <a:ext cx="3969659" cy="365125"/>
          </a:xfrm>
        </p:spPr>
        <p:txBody>
          <a:bodyPr/>
          <a:lstStyle/>
          <a:p>
            <a:r>
              <a:rPr lang="en-US" dirty="0"/>
              <a:t>DEPARTMENT OF BEHAVIORAL MEDICINE AND PSYCHIATRY</a:t>
            </a:r>
          </a:p>
        </p:txBody>
      </p:sp>
    </p:spTree>
    <p:extLst>
      <p:ext uri="{BB962C8B-B14F-4D97-AF65-F5344CB8AC3E}">
        <p14:creationId xmlns:p14="http://schemas.microsoft.com/office/powerpoint/2010/main" val="2829080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4F4C4-D774-498C-8BCA-9AC9709F329E}"/>
              </a:ext>
            </a:extLst>
          </p:cNvPr>
          <p:cNvSpPr>
            <a:spLocks noGrp="1"/>
          </p:cNvSpPr>
          <p:nvPr>
            <p:ph type="title"/>
          </p:nvPr>
        </p:nvSpPr>
        <p:spPr/>
        <p:txBody>
          <a:bodyPr>
            <a:normAutofit fontScale="90000"/>
          </a:bodyPr>
          <a:lstStyle/>
          <a:p>
            <a:r>
              <a:rPr lang="en-US" b="1" dirty="0"/>
              <a:t>Impact of Prenatal CUD on Perinatal Outcomes</a:t>
            </a:r>
          </a:p>
        </p:txBody>
      </p:sp>
      <p:sp>
        <p:nvSpPr>
          <p:cNvPr id="3" name="Content Placeholder 2">
            <a:extLst>
              <a:ext uri="{FF2B5EF4-FFF2-40B4-BE49-F238E27FC236}">
                <a16:creationId xmlns:a16="http://schemas.microsoft.com/office/drawing/2014/main" id="{1DE5229B-869B-49DD-8287-90FFB2DF5BE0}"/>
              </a:ext>
            </a:extLst>
          </p:cNvPr>
          <p:cNvSpPr>
            <a:spLocks noGrp="1"/>
          </p:cNvSpPr>
          <p:nvPr>
            <p:ph idx="1"/>
          </p:nvPr>
        </p:nvSpPr>
        <p:spPr/>
        <p:txBody>
          <a:bodyPr>
            <a:normAutofit fontScale="55000" lnSpcReduction="20000"/>
          </a:bodyPr>
          <a:lstStyle/>
          <a:p>
            <a:r>
              <a:rPr lang="en-US" dirty="0"/>
              <a:t>N= 9144 births in CA identified as using MJ during pregnancy</a:t>
            </a:r>
          </a:p>
          <a:p>
            <a:r>
              <a:rPr lang="en-US" b="1" dirty="0"/>
              <a:t>Increased maternal risk</a:t>
            </a:r>
          </a:p>
          <a:p>
            <a:pPr lvl="1"/>
            <a:r>
              <a:rPr lang="en-US" dirty="0"/>
              <a:t>Gestational Hypertension</a:t>
            </a:r>
          </a:p>
          <a:p>
            <a:pPr lvl="1"/>
            <a:r>
              <a:rPr lang="en-US" dirty="0"/>
              <a:t>Preeclampsia</a:t>
            </a:r>
          </a:p>
          <a:p>
            <a:pPr lvl="1"/>
            <a:r>
              <a:rPr lang="en-US" dirty="0"/>
              <a:t>Preterm delivery</a:t>
            </a:r>
          </a:p>
          <a:p>
            <a:pPr lvl="1"/>
            <a:r>
              <a:rPr lang="en-US" dirty="0"/>
              <a:t>Severe maternal morbidity</a:t>
            </a:r>
          </a:p>
          <a:p>
            <a:r>
              <a:rPr lang="en-US" b="1" dirty="0"/>
              <a:t>Increased baby risk</a:t>
            </a:r>
          </a:p>
          <a:p>
            <a:pPr lvl="1"/>
            <a:r>
              <a:rPr lang="en-US" dirty="0"/>
              <a:t>Respiratory distress syndrome</a:t>
            </a:r>
          </a:p>
          <a:p>
            <a:pPr lvl="1"/>
            <a:r>
              <a:rPr lang="en-US" dirty="0"/>
              <a:t>Small for gestational age</a:t>
            </a:r>
          </a:p>
          <a:p>
            <a:pPr lvl="1"/>
            <a:r>
              <a:rPr lang="en-US" dirty="0"/>
              <a:t>Neonatal ICU</a:t>
            </a:r>
          </a:p>
          <a:p>
            <a:pPr lvl="1"/>
            <a:r>
              <a:rPr lang="en-US" dirty="0"/>
              <a:t>Infant death</a:t>
            </a:r>
          </a:p>
          <a:p>
            <a:pPr marL="0" indent="0">
              <a:buNone/>
            </a:pPr>
            <a:r>
              <a:rPr lang="en-US" b="1" dirty="0"/>
              <a:t>Conclusions:  “</a:t>
            </a:r>
            <a:r>
              <a:rPr lang="en-US" i="1" dirty="0"/>
              <a:t>Our study suggests that </a:t>
            </a:r>
            <a:r>
              <a:rPr lang="en-US" i="1" dirty="0">
                <a:highlight>
                  <a:srgbClr val="FFFF00"/>
                </a:highlight>
              </a:rPr>
              <a:t>prenatal cannabis use disorder is associated with increased maternal and neonatal morbidity and mortality</a:t>
            </a:r>
            <a:r>
              <a:rPr lang="en-US" i="1" dirty="0"/>
              <a:t>. As cannabis use disorder in pregnancy is becoming more prevalent, our findings can help guide preconception and prenatal counseling</a:t>
            </a:r>
            <a:r>
              <a:rPr lang="en-US" dirty="0"/>
              <a:t>.”</a:t>
            </a:r>
          </a:p>
          <a:p>
            <a:endParaRPr lang="en-US" dirty="0"/>
          </a:p>
        </p:txBody>
      </p:sp>
      <p:sp>
        <p:nvSpPr>
          <p:cNvPr id="4" name="TextBox 3">
            <a:extLst>
              <a:ext uri="{FF2B5EF4-FFF2-40B4-BE49-F238E27FC236}">
                <a16:creationId xmlns:a16="http://schemas.microsoft.com/office/drawing/2014/main" id="{CBFBFDF2-01C3-4DBC-9290-0248BDE7DD8A}"/>
              </a:ext>
            </a:extLst>
          </p:cNvPr>
          <p:cNvSpPr txBox="1"/>
          <p:nvPr/>
        </p:nvSpPr>
        <p:spPr>
          <a:xfrm>
            <a:off x="7293167" y="6176964"/>
            <a:ext cx="4395731" cy="600164"/>
          </a:xfrm>
          <a:prstGeom prst="rect">
            <a:avLst/>
          </a:prstGeom>
          <a:noFill/>
        </p:spPr>
        <p:txBody>
          <a:bodyPr wrap="square" rtlCol="0">
            <a:spAutoFit/>
          </a:bodyPr>
          <a:lstStyle/>
          <a:p>
            <a:r>
              <a:rPr lang="en-US" sz="1100" dirty="0"/>
              <a:t>Prewitt KC, </a:t>
            </a:r>
            <a:r>
              <a:rPr lang="en-US" sz="1100" dirty="0" err="1"/>
              <a:t>Hayer</a:t>
            </a:r>
            <a:r>
              <a:rPr lang="en-US" sz="1100" dirty="0"/>
              <a:t> S, Garg B, Benson AE, Hedges MA, </a:t>
            </a:r>
            <a:r>
              <a:rPr lang="en-US" sz="1100" dirty="0" err="1"/>
              <a:t>Caughey</a:t>
            </a:r>
            <a:r>
              <a:rPr lang="en-US" sz="1100" dirty="0"/>
              <a:t> AB, Lo JO. Impact of Prenatal Cannabis Use Disorder on Perinatal Outcomes. J Addict Med. 2023 May-Jun 01;17(3):e192-e198</a:t>
            </a:r>
          </a:p>
        </p:txBody>
      </p:sp>
    </p:spTree>
    <p:extLst>
      <p:ext uri="{BB962C8B-B14F-4D97-AF65-F5344CB8AC3E}">
        <p14:creationId xmlns:p14="http://schemas.microsoft.com/office/powerpoint/2010/main" val="629621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860D22D-43BA-41A9-9C1B-50D60D9F5F75}"/>
              </a:ext>
            </a:extLst>
          </p:cNvPr>
          <p:cNvSpPr>
            <a:spLocks noGrp="1"/>
          </p:cNvSpPr>
          <p:nvPr>
            <p:ph idx="1"/>
          </p:nvPr>
        </p:nvSpPr>
        <p:spPr>
          <a:xfrm>
            <a:off x="296708" y="2059012"/>
            <a:ext cx="11345033" cy="4525963"/>
          </a:xfrm>
        </p:spPr>
        <p:txBody>
          <a:bodyPr>
            <a:noAutofit/>
          </a:bodyPr>
          <a:lstStyle/>
          <a:p>
            <a:r>
              <a:rPr lang="en-US" sz="2100" dirty="0"/>
              <a:t>~1 in 8 WV births had exposure to substances (&gt;4000 newborns 2020-2022)</a:t>
            </a:r>
          </a:p>
          <a:p>
            <a:r>
              <a:rPr lang="en-US" sz="2100" dirty="0"/>
              <a:t>10X higher than nation</a:t>
            </a:r>
          </a:p>
          <a:p>
            <a:r>
              <a:rPr lang="en-US" sz="2100" dirty="0"/>
              <a:t>Prevalence:</a:t>
            </a:r>
          </a:p>
          <a:p>
            <a:pPr lvl="1"/>
            <a:r>
              <a:rPr lang="en-US" sz="2100" b="1" dirty="0">
                <a:solidFill>
                  <a:srgbClr val="FF0000"/>
                </a:solidFill>
              </a:rPr>
              <a:t>Cannabis – 7.9%</a:t>
            </a:r>
          </a:p>
          <a:p>
            <a:pPr lvl="1"/>
            <a:r>
              <a:rPr lang="en-US" sz="2100" dirty="0"/>
              <a:t>Opioids – 4.4%</a:t>
            </a:r>
          </a:p>
          <a:p>
            <a:pPr lvl="1"/>
            <a:r>
              <a:rPr lang="en-US" sz="2100" dirty="0"/>
              <a:t>Stimulants – 2.1%</a:t>
            </a:r>
          </a:p>
          <a:p>
            <a:r>
              <a:rPr lang="en-US" sz="2100" dirty="0"/>
              <a:t>Cannabis = </a:t>
            </a:r>
            <a:r>
              <a:rPr lang="en-US" sz="2100" b="1" u="sng" dirty="0"/>
              <a:t>low birthweight </a:t>
            </a:r>
            <a:r>
              <a:rPr lang="en-US" sz="2100" dirty="0"/>
              <a:t>and </a:t>
            </a:r>
            <a:r>
              <a:rPr lang="en-US" sz="2100" b="1" u="sng" dirty="0"/>
              <a:t>small for gestational age</a:t>
            </a:r>
          </a:p>
          <a:p>
            <a:r>
              <a:rPr lang="en-US" sz="2100" dirty="0"/>
              <a:t>70% increase in preterm birth with MJ + Stimulants (40% stimulants only)</a:t>
            </a:r>
          </a:p>
          <a:p>
            <a:r>
              <a:rPr lang="en-US" sz="2100" dirty="0"/>
              <a:t>Decreases placental blood flow, inhibits neurotransmitters and contributes to malnutrition</a:t>
            </a:r>
          </a:p>
          <a:p>
            <a:r>
              <a:rPr lang="en-US" sz="2100" dirty="0"/>
              <a:t>Anticipate neurodevelopmental and cognitive delays later in life</a:t>
            </a:r>
          </a:p>
        </p:txBody>
      </p:sp>
      <p:pic>
        <p:nvPicPr>
          <p:cNvPr id="2" name="Picture 1">
            <a:extLst>
              <a:ext uri="{FF2B5EF4-FFF2-40B4-BE49-F238E27FC236}">
                <a16:creationId xmlns:a16="http://schemas.microsoft.com/office/drawing/2014/main" id="{9E28B139-9015-472C-A479-98F585EFA80D}"/>
              </a:ext>
            </a:extLst>
          </p:cNvPr>
          <p:cNvPicPr>
            <a:picLocks noChangeAspect="1"/>
          </p:cNvPicPr>
          <p:nvPr/>
        </p:nvPicPr>
        <p:blipFill>
          <a:blip r:embed="rId3"/>
          <a:stretch>
            <a:fillRect/>
          </a:stretch>
        </p:blipFill>
        <p:spPr>
          <a:xfrm>
            <a:off x="18202" y="-52505"/>
            <a:ext cx="12155596" cy="1898199"/>
          </a:xfrm>
          <a:prstGeom prst="rect">
            <a:avLst/>
          </a:prstGeom>
        </p:spPr>
      </p:pic>
      <p:sp>
        <p:nvSpPr>
          <p:cNvPr id="6" name="TextBox 5">
            <a:extLst>
              <a:ext uri="{FF2B5EF4-FFF2-40B4-BE49-F238E27FC236}">
                <a16:creationId xmlns:a16="http://schemas.microsoft.com/office/drawing/2014/main" id="{5660E670-A8B1-4C2E-AB97-F0BFBAB3542F}"/>
              </a:ext>
            </a:extLst>
          </p:cNvPr>
          <p:cNvSpPr txBox="1"/>
          <p:nvPr/>
        </p:nvSpPr>
        <p:spPr>
          <a:xfrm>
            <a:off x="7074421" y="6133570"/>
            <a:ext cx="4820873" cy="420756"/>
          </a:xfrm>
          <a:prstGeom prst="rect">
            <a:avLst/>
          </a:prstGeom>
          <a:noFill/>
        </p:spPr>
        <p:txBody>
          <a:bodyPr wrap="square" rtlCol="0">
            <a:spAutoFit/>
          </a:bodyPr>
          <a:lstStyle/>
          <a:p>
            <a:pPr defTabSz="1218884"/>
            <a:r>
              <a:rPr lang="en-US" sz="1067" dirty="0">
                <a:solidFill>
                  <a:prstClr val="black"/>
                </a:solidFill>
                <a:latin typeface="Arial"/>
              </a:rPr>
              <a:t>Amna Umer, Substance Exposure and Adverse Neonatal Outcomes: A Population-Based Cohort </a:t>
            </a:r>
            <a:r>
              <a:rPr lang="en-US" sz="1067" dirty="0" err="1">
                <a:solidFill>
                  <a:prstClr val="black"/>
                </a:solidFill>
                <a:latin typeface="Arial"/>
              </a:rPr>
              <a:t>Study,The</a:t>
            </a:r>
            <a:r>
              <a:rPr lang="en-US" sz="1067" dirty="0">
                <a:solidFill>
                  <a:prstClr val="black"/>
                </a:solidFill>
                <a:latin typeface="Arial"/>
              </a:rPr>
              <a:t> Journal of Pediatrics, Dec.2022</a:t>
            </a:r>
          </a:p>
        </p:txBody>
      </p:sp>
    </p:spTree>
    <p:extLst>
      <p:ext uri="{BB962C8B-B14F-4D97-AF65-F5344CB8AC3E}">
        <p14:creationId xmlns:p14="http://schemas.microsoft.com/office/powerpoint/2010/main" val="1206887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8C941-8B25-499C-8B8B-426DEE24CF03}"/>
              </a:ext>
            </a:extLst>
          </p:cNvPr>
          <p:cNvSpPr>
            <a:spLocks noGrp="1"/>
          </p:cNvSpPr>
          <p:nvPr>
            <p:ph type="title"/>
          </p:nvPr>
        </p:nvSpPr>
        <p:spPr/>
        <p:txBody>
          <a:bodyPr/>
          <a:lstStyle/>
          <a:p>
            <a:r>
              <a:rPr lang="en-US" b="1" dirty="0"/>
              <a:t>PREGNANCY</a:t>
            </a:r>
          </a:p>
        </p:txBody>
      </p:sp>
      <p:sp>
        <p:nvSpPr>
          <p:cNvPr id="3" name="Content Placeholder 2">
            <a:extLst>
              <a:ext uri="{FF2B5EF4-FFF2-40B4-BE49-F238E27FC236}">
                <a16:creationId xmlns:a16="http://schemas.microsoft.com/office/drawing/2014/main" id="{A59404D4-33EC-484A-B675-05E32B57FD9E}"/>
              </a:ext>
            </a:extLst>
          </p:cNvPr>
          <p:cNvSpPr>
            <a:spLocks noGrp="1"/>
          </p:cNvSpPr>
          <p:nvPr>
            <p:ph idx="1"/>
          </p:nvPr>
        </p:nvSpPr>
        <p:spPr>
          <a:xfrm>
            <a:off x="609600" y="1417639"/>
            <a:ext cx="10972800" cy="4525963"/>
          </a:xfrm>
        </p:spPr>
        <p:txBody>
          <a:bodyPr>
            <a:normAutofit fontScale="85000" lnSpcReduction="10000"/>
          </a:bodyPr>
          <a:lstStyle/>
          <a:p>
            <a:r>
              <a:rPr lang="en-US" u="sng" dirty="0"/>
              <a:t>Adolescent Brain Cognitive Development Study (ABCD)</a:t>
            </a:r>
          </a:p>
          <a:p>
            <a:pPr lvl="1"/>
            <a:r>
              <a:rPr lang="en-US" dirty="0"/>
              <a:t>~11,000 children 9-11y and follow into adulthood</a:t>
            </a:r>
          </a:p>
          <a:p>
            <a:pPr lvl="1"/>
            <a:r>
              <a:rPr lang="en-US" dirty="0"/>
              <a:t>MJ exposure after maternal knowledge had greater </a:t>
            </a:r>
            <a:r>
              <a:rPr lang="en-US" b="1" dirty="0">
                <a:solidFill>
                  <a:srgbClr val="FF0000"/>
                </a:solidFill>
              </a:rPr>
              <a:t>psychopathology</a:t>
            </a:r>
            <a:r>
              <a:rPr lang="en-US" dirty="0"/>
              <a:t> during middle childhood, even after controlling for confounders</a:t>
            </a:r>
          </a:p>
          <a:p>
            <a:r>
              <a:rPr lang="en-US" u="sng" dirty="0"/>
              <a:t>Canadian Birth Registry</a:t>
            </a:r>
          </a:p>
          <a:p>
            <a:pPr lvl="1"/>
            <a:r>
              <a:rPr lang="en-US" dirty="0"/>
              <a:t>~500,000 births</a:t>
            </a:r>
          </a:p>
          <a:p>
            <a:pPr lvl="1"/>
            <a:r>
              <a:rPr lang="en-US" dirty="0"/>
              <a:t>Greater risk of </a:t>
            </a:r>
            <a:r>
              <a:rPr lang="en-US" b="1" dirty="0">
                <a:solidFill>
                  <a:srgbClr val="FF0000"/>
                </a:solidFill>
              </a:rPr>
              <a:t>Autism Spectrum Disorder</a:t>
            </a:r>
          </a:p>
          <a:p>
            <a:pPr lvl="1"/>
            <a:r>
              <a:rPr lang="en-US" dirty="0"/>
              <a:t>Hazard ratio: 1.51 (controlled for confounders)</a:t>
            </a:r>
          </a:p>
          <a:p>
            <a:pPr lvl="1"/>
            <a:r>
              <a:rPr lang="en-US" dirty="0"/>
              <a:t>Relied on self-report, likely risk is </a:t>
            </a:r>
            <a:r>
              <a:rPr lang="en-US" u="sng" dirty="0"/>
              <a:t>under-</a:t>
            </a:r>
            <a:r>
              <a:rPr lang="en-US" dirty="0"/>
              <a:t>estimated</a:t>
            </a:r>
          </a:p>
          <a:p>
            <a:endParaRPr lang="en-US" dirty="0"/>
          </a:p>
        </p:txBody>
      </p:sp>
      <p:sp>
        <p:nvSpPr>
          <p:cNvPr id="5" name="TextBox 4">
            <a:extLst>
              <a:ext uri="{FF2B5EF4-FFF2-40B4-BE49-F238E27FC236}">
                <a16:creationId xmlns:a16="http://schemas.microsoft.com/office/drawing/2014/main" id="{35CE25C7-4357-49F9-B35C-4D1127A02D32}"/>
              </a:ext>
            </a:extLst>
          </p:cNvPr>
          <p:cNvSpPr txBox="1"/>
          <p:nvPr/>
        </p:nvSpPr>
        <p:spPr>
          <a:xfrm>
            <a:off x="6746714" y="5943602"/>
            <a:ext cx="5445287" cy="420756"/>
          </a:xfrm>
          <a:prstGeom prst="rect">
            <a:avLst/>
          </a:prstGeom>
          <a:noFill/>
        </p:spPr>
        <p:txBody>
          <a:bodyPr wrap="square" rtlCol="0">
            <a:spAutoFit/>
          </a:bodyPr>
          <a:lstStyle/>
          <a:p>
            <a:r>
              <a:rPr lang="en-US" sz="1067" dirty="0">
                <a:solidFill>
                  <a:schemeClr val="bg1"/>
                </a:solidFill>
              </a:rPr>
              <a:t>Paul SE. Associations Between Prenatal Cannabis Exposure and Childhood Outcomes: Results From the ABCD Study. JAMA Psychiatry. 2021 Jan 1;78(1):64-76</a:t>
            </a:r>
          </a:p>
        </p:txBody>
      </p:sp>
      <p:sp>
        <p:nvSpPr>
          <p:cNvPr id="6" name="TextBox 5">
            <a:extLst>
              <a:ext uri="{FF2B5EF4-FFF2-40B4-BE49-F238E27FC236}">
                <a16:creationId xmlns:a16="http://schemas.microsoft.com/office/drawing/2014/main" id="{911A4B29-388E-4E82-81B3-F2A647D41633}"/>
              </a:ext>
            </a:extLst>
          </p:cNvPr>
          <p:cNvSpPr txBox="1"/>
          <p:nvPr/>
        </p:nvSpPr>
        <p:spPr>
          <a:xfrm>
            <a:off x="6746714" y="6275585"/>
            <a:ext cx="5008605" cy="584968"/>
          </a:xfrm>
          <a:prstGeom prst="rect">
            <a:avLst/>
          </a:prstGeom>
          <a:noFill/>
        </p:spPr>
        <p:txBody>
          <a:bodyPr wrap="square" rtlCol="0">
            <a:spAutoFit/>
          </a:bodyPr>
          <a:lstStyle/>
          <a:p>
            <a:r>
              <a:rPr lang="en-US" sz="1067" dirty="0">
                <a:solidFill>
                  <a:schemeClr val="bg1"/>
                </a:solidFill>
              </a:rPr>
              <a:t>Corsi DJ, Donelle J, Sucha E, Hawken S, Hsu H, El-</a:t>
            </a:r>
            <a:r>
              <a:rPr lang="en-US" sz="1067" dirty="0" err="1">
                <a:solidFill>
                  <a:schemeClr val="bg1"/>
                </a:solidFill>
              </a:rPr>
              <a:t>Chaâr</a:t>
            </a:r>
            <a:r>
              <a:rPr lang="en-US" sz="1067" dirty="0">
                <a:solidFill>
                  <a:schemeClr val="bg1"/>
                </a:solidFill>
              </a:rPr>
              <a:t> D, Bisnaire L, Fell D, Wen SW, Walker M. Maternal cannabis use in pregnancy and child neurodevelopmental outcomes. Nat Med. 2020 Oct;26(10):1536-1540</a:t>
            </a:r>
          </a:p>
        </p:txBody>
      </p:sp>
    </p:spTree>
    <p:extLst>
      <p:ext uri="{BB962C8B-B14F-4D97-AF65-F5344CB8AC3E}">
        <p14:creationId xmlns:p14="http://schemas.microsoft.com/office/powerpoint/2010/main" val="3271595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414AB9-7B15-4046-B1E7-016C49588952}"/>
              </a:ext>
            </a:extLst>
          </p:cNvPr>
          <p:cNvSpPr>
            <a:spLocks noGrp="1"/>
          </p:cNvSpPr>
          <p:nvPr>
            <p:ph sz="half" idx="1"/>
          </p:nvPr>
        </p:nvSpPr>
        <p:spPr>
          <a:xfrm>
            <a:off x="203200" y="2920120"/>
            <a:ext cx="5384800" cy="4525963"/>
          </a:xfrm>
        </p:spPr>
        <p:txBody>
          <a:bodyPr>
            <a:normAutofit/>
          </a:bodyPr>
          <a:lstStyle/>
          <a:p>
            <a:r>
              <a:rPr lang="en-US" sz="2133" dirty="0"/>
              <a:t>Adds longitudinal data to the baseline 2021 report</a:t>
            </a:r>
          </a:p>
          <a:p>
            <a:r>
              <a:rPr lang="en-US" sz="2133" dirty="0"/>
              <a:t>Persisting vulnerability as children progress through early adolescence</a:t>
            </a:r>
          </a:p>
          <a:p>
            <a:r>
              <a:rPr lang="en-US" sz="2133" dirty="0"/>
              <a:t>Increased psychopathology may lead to greater risk of psych d/o and substance use</a:t>
            </a:r>
          </a:p>
          <a:p>
            <a:endParaRPr lang="en-US" sz="2400" dirty="0"/>
          </a:p>
        </p:txBody>
      </p:sp>
      <p:sp>
        <p:nvSpPr>
          <p:cNvPr id="4" name="Content Placeholder 3">
            <a:extLst>
              <a:ext uri="{FF2B5EF4-FFF2-40B4-BE49-F238E27FC236}">
                <a16:creationId xmlns:a16="http://schemas.microsoft.com/office/drawing/2014/main" id="{43FC30D4-B6C0-47E1-A22E-566BE25B1C19}"/>
              </a:ext>
            </a:extLst>
          </p:cNvPr>
          <p:cNvSpPr>
            <a:spLocks noGrp="1"/>
          </p:cNvSpPr>
          <p:nvPr>
            <p:ph sz="half" idx="2"/>
          </p:nvPr>
        </p:nvSpPr>
        <p:spPr>
          <a:xfrm>
            <a:off x="6096000" y="2920120"/>
            <a:ext cx="5384800" cy="4525963"/>
          </a:xfrm>
        </p:spPr>
        <p:txBody>
          <a:bodyPr>
            <a:normAutofit/>
          </a:bodyPr>
          <a:lstStyle/>
          <a:p>
            <a:pPr marL="0" indent="0">
              <a:buNone/>
            </a:pPr>
            <a:r>
              <a:rPr lang="en-US" sz="2667" i="1" dirty="0"/>
              <a:t>“Evidence that the impact of PCE on psychopathology does not ameliorate as children enter adolescence </a:t>
            </a:r>
            <a:r>
              <a:rPr lang="en-US" sz="2667" i="1" dirty="0">
                <a:highlight>
                  <a:srgbClr val="FFFF00"/>
                </a:highlight>
              </a:rPr>
              <a:t>further cautions against cannabis use during pregnancy.”</a:t>
            </a:r>
          </a:p>
        </p:txBody>
      </p:sp>
      <p:sp>
        <p:nvSpPr>
          <p:cNvPr id="5" name="Footer Placeholder 4">
            <a:extLst>
              <a:ext uri="{FF2B5EF4-FFF2-40B4-BE49-F238E27FC236}">
                <a16:creationId xmlns:a16="http://schemas.microsoft.com/office/drawing/2014/main" id="{9031D8FB-FB05-48A9-9AC2-6003906E8057}"/>
              </a:ext>
            </a:extLst>
          </p:cNvPr>
          <p:cNvSpPr>
            <a:spLocks noGrp="1"/>
          </p:cNvSpPr>
          <p:nvPr>
            <p:ph type="ftr" sz="quarter" idx="11"/>
          </p:nvPr>
        </p:nvSpPr>
        <p:spPr/>
        <p:txBody>
          <a:bodyPr/>
          <a:lstStyle/>
          <a:p>
            <a:r>
              <a:rPr lang="en-US"/>
              <a:t>DEPARTMENT OF BEHAVIORAL MEDICINE AND PSYCHIATRY</a:t>
            </a:r>
          </a:p>
        </p:txBody>
      </p:sp>
      <p:pic>
        <p:nvPicPr>
          <p:cNvPr id="6" name="Picture 5">
            <a:extLst>
              <a:ext uri="{FF2B5EF4-FFF2-40B4-BE49-F238E27FC236}">
                <a16:creationId xmlns:a16="http://schemas.microsoft.com/office/drawing/2014/main" id="{12195C16-9152-40A5-A447-15ADE5195D84}"/>
              </a:ext>
            </a:extLst>
          </p:cNvPr>
          <p:cNvPicPr>
            <a:picLocks noChangeAspect="1"/>
          </p:cNvPicPr>
          <p:nvPr/>
        </p:nvPicPr>
        <p:blipFill>
          <a:blip r:embed="rId3"/>
          <a:stretch>
            <a:fillRect/>
          </a:stretch>
        </p:blipFill>
        <p:spPr>
          <a:xfrm>
            <a:off x="0" y="97901"/>
            <a:ext cx="11799947" cy="2822220"/>
          </a:xfrm>
          <a:prstGeom prst="rect">
            <a:avLst/>
          </a:prstGeom>
        </p:spPr>
      </p:pic>
    </p:spTree>
    <p:extLst>
      <p:ext uri="{BB962C8B-B14F-4D97-AF65-F5344CB8AC3E}">
        <p14:creationId xmlns:p14="http://schemas.microsoft.com/office/powerpoint/2010/main" val="157494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EBCD3-97A2-49C0-BCFC-E0F994CF143F}"/>
              </a:ext>
            </a:extLst>
          </p:cNvPr>
          <p:cNvSpPr>
            <a:spLocks noGrp="1"/>
          </p:cNvSpPr>
          <p:nvPr>
            <p:ph type="title"/>
          </p:nvPr>
        </p:nvSpPr>
        <p:spPr/>
        <p:txBody>
          <a:bodyPr/>
          <a:lstStyle/>
          <a:p>
            <a:r>
              <a:rPr lang="en-US" b="1" dirty="0"/>
              <a:t>EPIGENTICS</a:t>
            </a:r>
          </a:p>
        </p:txBody>
      </p:sp>
      <p:sp>
        <p:nvSpPr>
          <p:cNvPr id="3" name="Content Placeholder 2">
            <a:extLst>
              <a:ext uri="{FF2B5EF4-FFF2-40B4-BE49-F238E27FC236}">
                <a16:creationId xmlns:a16="http://schemas.microsoft.com/office/drawing/2014/main" id="{7C937B8A-BB3F-4766-B63A-10A47979076E}"/>
              </a:ext>
            </a:extLst>
          </p:cNvPr>
          <p:cNvSpPr>
            <a:spLocks noGrp="1"/>
          </p:cNvSpPr>
          <p:nvPr>
            <p:ph sz="half" idx="1"/>
          </p:nvPr>
        </p:nvSpPr>
        <p:spPr/>
        <p:txBody>
          <a:bodyPr>
            <a:normAutofit fontScale="92500" lnSpcReduction="10000"/>
          </a:bodyPr>
          <a:lstStyle/>
          <a:p>
            <a:r>
              <a:rPr lang="en-US" dirty="0"/>
              <a:t>THC alters placental genes and fetal DNA methylation of autism gene</a:t>
            </a:r>
          </a:p>
          <a:p>
            <a:r>
              <a:rPr lang="en-US" dirty="0"/>
              <a:t>Suppression of immune gene networks</a:t>
            </a:r>
          </a:p>
          <a:p>
            <a:r>
              <a:rPr lang="en-US" dirty="0"/>
              <a:t>Risk of anxiety in early childhood</a:t>
            </a:r>
          </a:p>
        </p:txBody>
      </p:sp>
      <p:sp>
        <p:nvSpPr>
          <p:cNvPr id="4" name="Footer Placeholder 3">
            <a:extLst>
              <a:ext uri="{FF2B5EF4-FFF2-40B4-BE49-F238E27FC236}">
                <a16:creationId xmlns:a16="http://schemas.microsoft.com/office/drawing/2014/main" id="{8CC23772-0573-44BB-A3E5-6EF9086DF360}"/>
              </a:ext>
            </a:extLst>
          </p:cNvPr>
          <p:cNvSpPr>
            <a:spLocks noGrp="1"/>
          </p:cNvSpPr>
          <p:nvPr>
            <p:ph type="ftr" sz="quarter" idx="11"/>
          </p:nvPr>
        </p:nvSpPr>
        <p:spPr/>
        <p:txBody>
          <a:bodyPr/>
          <a:lstStyle/>
          <a:p>
            <a:r>
              <a:rPr lang="en-US"/>
              <a:t>DEPARTMENT OF BEHAVIORAL MEDICINE AND PSYCHIATRY</a:t>
            </a:r>
          </a:p>
        </p:txBody>
      </p:sp>
      <p:pic>
        <p:nvPicPr>
          <p:cNvPr id="6" name="Picture 2" descr="https://nutsatunc.files.wordpress.com/2020/10/201021_ashley-picture-1.png?w=624">
            <a:extLst>
              <a:ext uri="{FF2B5EF4-FFF2-40B4-BE49-F238E27FC236}">
                <a16:creationId xmlns:a16="http://schemas.microsoft.com/office/drawing/2014/main" id="{BF6ED02D-9B31-496D-B2FB-7C90C8CBFB1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97602" y="1802168"/>
            <a:ext cx="5384800" cy="30289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261C991-8877-437E-A094-7807CCBB6EB0}"/>
              </a:ext>
            </a:extLst>
          </p:cNvPr>
          <p:cNvSpPr txBox="1"/>
          <p:nvPr/>
        </p:nvSpPr>
        <p:spPr>
          <a:xfrm>
            <a:off x="7315200" y="4995923"/>
            <a:ext cx="3544711" cy="1077218"/>
          </a:xfrm>
          <a:prstGeom prst="rect">
            <a:avLst/>
          </a:prstGeom>
          <a:noFill/>
        </p:spPr>
        <p:txBody>
          <a:bodyPr wrap="square" rtlCol="0">
            <a:spAutoFit/>
          </a:bodyPr>
          <a:lstStyle/>
          <a:p>
            <a:r>
              <a:rPr lang="en-US" sz="800" dirty="0" err="1"/>
              <a:t>Shorey</a:t>
            </a:r>
            <a:r>
              <a:rPr lang="en-US" sz="800" dirty="0"/>
              <a:t>-Kendrick  LE﻿, et al.  Prenatal delta-9-tetrahydrocannabinol exposure is associated with changes in rhesus macaque DNA methylation enriched for autism genes. ﻿ </a:t>
            </a:r>
            <a:r>
              <a:rPr lang="en-US" sz="800" i="1" dirty="0"/>
              <a:t> Clin Epigenetics</a:t>
            </a:r>
            <a:r>
              <a:rPr lang="en-US" sz="800" dirty="0"/>
              <a:t>. 2023;15(1):104. </a:t>
            </a:r>
          </a:p>
          <a:p>
            <a:endParaRPr lang="en-US" sz="800" dirty="0"/>
          </a:p>
          <a:p>
            <a:r>
              <a:rPr lang="en-US" sz="800" dirty="0" err="1"/>
              <a:t>Rompala</a:t>
            </a:r>
            <a:r>
              <a:rPr lang="en-US" sz="800" dirty="0"/>
              <a:t>  G﻿, Nomura  Y﻿, Hurd  YL﻿.  Maternal cannabis use is associated with suppression of immune gene networks in placenta and increased anxiety phenotypes in offspring. ﻿ </a:t>
            </a:r>
            <a:r>
              <a:rPr lang="en-US" sz="800" i="1" dirty="0"/>
              <a:t> Proc Natl </a:t>
            </a:r>
            <a:r>
              <a:rPr lang="en-US" sz="800" i="1" dirty="0" err="1"/>
              <a:t>Acad</a:t>
            </a:r>
            <a:r>
              <a:rPr lang="en-US" sz="800" i="1" dirty="0"/>
              <a:t> Sci U S A</a:t>
            </a:r>
            <a:r>
              <a:rPr lang="en-US" sz="800" dirty="0"/>
              <a:t>. 2021;118(47):e2106115118.</a:t>
            </a:r>
          </a:p>
        </p:txBody>
      </p:sp>
    </p:spTree>
    <p:extLst>
      <p:ext uri="{BB962C8B-B14F-4D97-AF65-F5344CB8AC3E}">
        <p14:creationId xmlns:p14="http://schemas.microsoft.com/office/powerpoint/2010/main" val="639620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6716E-A77D-45F9-87CF-A4A275FF2F76}"/>
              </a:ext>
            </a:extLst>
          </p:cNvPr>
          <p:cNvSpPr>
            <a:spLocks noGrp="1"/>
          </p:cNvSpPr>
          <p:nvPr>
            <p:ph type="title"/>
          </p:nvPr>
        </p:nvSpPr>
        <p:spPr/>
        <p:txBody>
          <a:bodyPr/>
          <a:lstStyle/>
          <a:p>
            <a:r>
              <a:rPr lang="en-US" b="1" dirty="0"/>
              <a:t>DISCLOSURES</a:t>
            </a:r>
          </a:p>
        </p:txBody>
      </p:sp>
      <p:sp>
        <p:nvSpPr>
          <p:cNvPr id="3" name="Content Placeholder 2">
            <a:extLst>
              <a:ext uri="{FF2B5EF4-FFF2-40B4-BE49-F238E27FC236}">
                <a16:creationId xmlns:a16="http://schemas.microsoft.com/office/drawing/2014/main" id="{EE9FC686-17F2-43E7-B3A0-11D8BD1BEA04}"/>
              </a:ext>
            </a:extLst>
          </p:cNvPr>
          <p:cNvSpPr>
            <a:spLocks noGrp="1"/>
          </p:cNvSpPr>
          <p:nvPr>
            <p:ph idx="1"/>
          </p:nvPr>
        </p:nvSpPr>
        <p:spPr>
          <a:xfrm>
            <a:off x="609600" y="1334193"/>
            <a:ext cx="10972800" cy="4525963"/>
          </a:xfrm>
        </p:spPr>
        <p:txBody>
          <a:bodyPr/>
          <a:lstStyle/>
          <a:p>
            <a:r>
              <a:rPr lang="en-US" dirty="0"/>
              <a:t>I serve on the West Virginia Medical Cannabis Advisory Board</a:t>
            </a:r>
          </a:p>
          <a:p>
            <a:r>
              <a:rPr lang="en-US" dirty="0"/>
              <a:t>I serve on the WV Governor’s Council of Substance Abuse Prevention and Treatment</a:t>
            </a:r>
          </a:p>
          <a:p>
            <a:r>
              <a:rPr lang="en-US" dirty="0"/>
              <a:t>I have not received any financial renumeration from the multi-billion dollar cannabis industry</a:t>
            </a:r>
          </a:p>
          <a:p>
            <a:r>
              <a:rPr lang="en-US" dirty="0"/>
              <a:t>I </a:t>
            </a:r>
            <a:r>
              <a:rPr lang="en-US" u="sng" dirty="0"/>
              <a:t>AM</a:t>
            </a:r>
            <a:r>
              <a:rPr lang="en-US" dirty="0"/>
              <a:t> biased</a:t>
            </a:r>
          </a:p>
        </p:txBody>
      </p:sp>
      <p:sp>
        <p:nvSpPr>
          <p:cNvPr id="4" name="Footer Placeholder 3">
            <a:extLst>
              <a:ext uri="{FF2B5EF4-FFF2-40B4-BE49-F238E27FC236}">
                <a16:creationId xmlns:a16="http://schemas.microsoft.com/office/drawing/2014/main" id="{A8E5F714-6C94-401A-BE14-0FC66E2D9A18}"/>
              </a:ext>
            </a:extLst>
          </p:cNvPr>
          <p:cNvSpPr>
            <a:spLocks noGrp="1"/>
          </p:cNvSpPr>
          <p:nvPr>
            <p:ph type="ftr" sz="quarter" idx="11"/>
          </p:nvPr>
        </p:nvSpPr>
        <p:spPr/>
        <p:txBody>
          <a:bodyPr/>
          <a:lstStyle/>
          <a:p>
            <a:r>
              <a:rPr lang="en-US"/>
              <a:t>DEPARTMENT OF BEHAVIORAL MEDICINE AND PSYCHIATRY</a:t>
            </a:r>
          </a:p>
        </p:txBody>
      </p:sp>
    </p:spTree>
    <p:extLst>
      <p:ext uri="{BB962C8B-B14F-4D97-AF65-F5344CB8AC3E}">
        <p14:creationId xmlns:p14="http://schemas.microsoft.com/office/powerpoint/2010/main" val="1177757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1B5B8-A31D-46F4-93EC-77C5F73EB623}"/>
              </a:ext>
            </a:extLst>
          </p:cNvPr>
          <p:cNvSpPr>
            <a:spLocks noGrp="1"/>
          </p:cNvSpPr>
          <p:nvPr>
            <p:ph type="title"/>
          </p:nvPr>
        </p:nvSpPr>
        <p:spPr/>
        <p:txBody>
          <a:bodyPr/>
          <a:lstStyle/>
          <a:p>
            <a:r>
              <a:rPr lang="en-US" b="1" dirty="0"/>
              <a:t>WHAT ABOUT THE GUY!</a:t>
            </a:r>
          </a:p>
        </p:txBody>
      </p:sp>
      <p:sp>
        <p:nvSpPr>
          <p:cNvPr id="3" name="Content Placeholder 2">
            <a:extLst>
              <a:ext uri="{FF2B5EF4-FFF2-40B4-BE49-F238E27FC236}">
                <a16:creationId xmlns:a16="http://schemas.microsoft.com/office/drawing/2014/main" id="{80276043-7C24-4648-8174-1B84A479D9E4}"/>
              </a:ext>
            </a:extLst>
          </p:cNvPr>
          <p:cNvSpPr>
            <a:spLocks noGrp="1"/>
          </p:cNvSpPr>
          <p:nvPr>
            <p:ph sz="half" idx="1"/>
          </p:nvPr>
        </p:nvSpPr>
        <p:spPr>
          <a:xfrm>
            <a:off x="338666" y="1426107"/>
            <a:ext cx="5384800" cy="4525963"/>
          </a:xfrm>
        </p:spPr>
        <p:txBody>
          <a:bodyPr>
            <a:normAutofit fontScale="92500" lnSpcReduction="20000"/>
          </a:bodyPr>
          <a:lstStyle/>
          <a:p>
            <a:r>
              <a:rPr lang="en-US" dirty="0"/>
              <a:t>Lower sperm count and abnormal sperm morphology, mobility and viability</a:t>
            </a:r>
          </a:p>
          <a:p>
            <a:r>
              <a:rPr lang="en-US" dirty="0"/>
              <a:t>Compared to nonusers, males using more than 1/</a:t>
            </a:r>
            <a:r>
              <a:rPr lang="en-US" dirty="0" err="1"/>
              <a:t>wk</a:t>
            </a:r>
            <a:r>
              <a:rPr lang="en-US" dirty="0"/>
              <a:t> increased the Hazard Ratio of spontaneous abortion by 2.0</a:t>
            </a:r>
          </a:p>
        </p:txBody>
      </p:sp>
      <p:sp>
        <p:nvSpPr>
          <p:cNvPr id="4" name="Footer Placeholder 3">
            <a:extLst>
              <a:ext uri="{FF2B5EF4-FFF2-40B4-BE49-F238E27FC236}">
                <a16:creationId xmlns:a16="http://schemas.microsoft.com/office/drawing/2014/main" id="{F91C3EC6-1054-495E-BEAA-B2F2F9E413E2}"/>
              </a:ext>
            </a:extLst>
          </p:cNvPr>
          <p:cNvSpPr>
            <a:spLocks noGrp="1"/>
          </p:cNvSpPr>
          <p:nvPr>
            <p:ph type="ftr" sz="quarter" idx="11"/>
          </p:nvPr>
        </p:nvSpPr>
        <p:spPr/>
        <p:txBody>
          <a:bodyPr/>
          <a:lstStyle/>
          <a:p>
            <a:r>
              <a:rPr lang="en-US"/>
              <a:t>DEPARTMENT OF BEHAVIORAL MEDICINE AND PSYCHIATRY</a:t>
            </a:r>
          </a:p>
        </p:txBody>
      </p:sp>
      <p:sp>
        <p:nvSpPr>
          <p:cNvPr id="5" name="TextBox 4">
            <a:extLst>
              <a:ext uri="{FF2B5EF4-FFF2-40B4-BE49-F238E27FC236}">
                <a16:creationId xmlns:a16="http://schemas.microsoft.com/office/drawing/2014/main" id="{5B803364-B4B2-4C1C-9CF5-C7425C344D24}"/>
              </a:ext>
            </a:extLst>
          </p:cNvPr>
          <p:cNvSpPr txBox="1"/>
          <p:nvPr/>
        </p:nvSpPr>
        <p:spPr>
          <a:xfrm>
            <a:off x="7537939" y="4525726"/>
            <a:ext cx="4747847" cy="1570238"/>
          </a:xfrm>
          <a:prstGeom prst="rect">
            <a:avLst/>
          </a:prstGeom>
          <a:noFill/>
        </p:spPr>
        <p:txBody>
          <a:bodyPr wrap="square" rtlCol="0">
            <a:spAutoFit/>
          </a:bodyPr>
          <a:lstStyle/>
          <a:p>
            <a:r>
              <a:rPr lang="en-US" sz="1067" dirty="0" err="1"/>
              <a:t>Chandy</a:t>
            </a:r>
            <a:r>
              <a:rPr lang="en-US" sz="1067" dirty="0"/>
              <a:t> M, </a:t>
            </a:r>
            <a:r>
              <a:rPr lang="en-US" sz="1067" dirty="0" err="1"/>
              <a:t>Nishiga</a:t>
            </a:r>
            <a:r>
              <a:rPr lang="en-US" sz="1067" dirty="0"/>
              <a:t> M, Wei TT, Hamburg NM, Nadeau K, Wu JC. Adverse Impact of Cannabis on Human Health. </a:t>
            </a:r>
            <a:r>
              <a:rPr lang="en-US" sz="1067" dirty="0" err="1"/>
              <a:t>Annu</a:t>
            </a:r>
            <a:r>
              <a:rPr lang="en-US" sz="1067" dirty="0"/>
              <a:t> Rev Med. 2023 Aug 15.</a:t>
            </a:r>
          </a:p>
          <a:p>
            <a:r>
              <a:rPr lang="en-US" sz="1067" dirty="0"/>
              <a:t>Payne KS, Mazur DJ, </a:t>
            </a:r>
            <a:r>
              <a:rPr lang="en-US" sz="1067" dirty="0" err="1"/>
              <a:t>Hotaling</a:t>
            </a:r>
            <a:r>
              <a:rPr lang="en-US" sz="1067" dirty="0"/>
              <a:t> JM, </a:t>
            </a:r>
            <a:r>
              <a:rPr lang="en-US" sz="1067" dirty="0" err="1"/>
              <a:t>Pastuszak</a:t>
            </a:r>
            <a:r>
              <a:rPr lang="en-US" sz="1067" dirty="0"/>
              <a:t> AW. 2019. Cannabis and male fertility: a systematic review.</a:t>
            </a:r>
          </a:p>
          <a:p>
            <a:r>
              <a:rPr lang="en-US" sz="1067" i="1" dirty="0"/>
              <a:t>J. Urol. </a:t>
            </a:r>
            <a:r>
              <a:rPr lang="en-US" sz="1067" dirty="0"/>
              <a:t>202:674–81</a:t>
            </a:r>
          </a:p>
          <a:p>
            <a:r>
              <a:rPr lang="en-US" sz="1067" dirty="0"/>
              <a:t>Harlow </a:t>
            </a:r>
            <a:r>
              <a:rPr lang="en-US" sz="1067" dirty="0" err="1"/>
              <a:t>AF,Wesselink</a:t>
            </a:r>
            <a:r>
              <a:rPr lang="en-US" sz="1067" dirty="0"/>
              <a:t> AK, Hatch EE, et al. 2021. Male preconception marijuana use and spontaneous</a:t>
            </a:r>
          </a:p>
          <a:p>
            <a:r>
              <a:rPr lang="en-US" sz="1067" dirty="0"/>
              <a:t>abortion: a prospective cohort study. </a:t>
            </a:r>
            <a:r>
              <a:rPr lang="en-US" sz="1067" i="1" dirty="0"/>
              <a:t>Epidemiology </a:t>
            </a:r>
            <a:r>
              <a:rPr lang="en-US" sz="1067" dirty="0"/>
              <a:t>32:239–47</a:t>
            </a:r>
          </a:p>
          <a:p>
            <a:endParaRPr lang="en-US" sz="1067" dirty="0"/>
          </a:p>
        </p:txBody>
      </p:sp>
      <p:pic>
        <p:nvPicPr>
          <p:cNvPr id="4098" name="Picture 2" descr="Ridiculously Happy Sperm With Mustache T-Shirt | Zazzle">
            <a:extLst>
              <a:ext uri="{FF2B5EF4-FFF2-40B4-BE49-F238E27FC236}">
                <a16:creationId xmlns:a16="http://schemas.microsoft.com/office/drawing/2014/main" id="{F581EA7B-299E-41D0-9F99-9FC2A7B5BD4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97600" y="1429794"/>
            <a:ext cx="5384800" cy="2827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366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02CFB9B-C950-43FF-9AD1-AAA95E49B2D0}"/>
              </a:ext>
            </a:extLst>
          </p:cNvPr>
          <p:cNvSpPr>
            <a:spLocks noGrp="1"/>
          </p:cNvSpPr>
          <p:nvPr>
            <p:ph sz="half" idx="1"/>
          </p:nvPr>
        </p:nvSpPr>
        <p:spPr>
          <a:xfrm>
            <a:off x="460121" y="2125584"/>
            <a:ext cx="6166456" cy="4525963"/>
          </a:xfrm>
        </p:spPr>
        <p:txBody>
          <a:bodyPr>
            <a:normAutofit fontScale="55000" lnSpcReduction="20000"/>
          </a:bodyPr>
          <a:lstStyle/>
          <a:p>
            <a:r>
              <a:rPr lang="en-US" sz="4533" dirty="0"/>
              <a:t>Changes were heritable in sperm and brain areas involved in development</a:t>
            </a:r>
          </a:p>
          <a:p>
            <a:r>
              <a:rPr lang="en-US" sz="4533" dirty="0"/>
              <a:t>Genes in hippocampus and NA</a:t>
            </a:r>
          </a:p>
          <a:p>
            <a:r>
              <a:rPr lang="en-US" sz="4533" dirty="0"/>
              <a:t>Cardiomegaly</a:t>
            </a:r>
          </a:p>
          <a:p>
            <a:r>
              <a:rPr lang="en-US" sz="4800" i="1" dirty="0">
                <a:highlight>
                  <a:srgbClr val="FFFF00"/>
                </a:highlight>
              </a:rPr>
              <a:t>As cannabis legalization expands and consumption increases, it is imperative that we improve understanding of how exposure in one generation can shape health and disease of future generations.”</a:t>
            </a:r>
            <a:endParaRPr lang="en-US" sz="4533" dirty="0"/>
          </a:p>
          <a:p>
            <a:pPr marL="0" indent="0">
              <a:buNone/>
            </a:pPr>
            <a:endParaRPr lang="en-US" dirty="0"/>
          </a:p>
          <a:p>
            <a:endParaRPr lang="en-US" dirty="0"/>
          </a:p>
          <a:p>
            <a:endParaRPr lang="en-US" dirty="0"/>
          </a:p>
        </p:txBody>
      </p:sp>
      <p:sp>
        <p:nvSpPr>
          <p:cNvPr id="5" name="Footer Placeholder 4">
            <a:extLst>
              <a:ext uri="{FF2B5EF4-FFF2-40B4-BE49-F238E27FC236}">
                <a16:creationId xmlns:a16="http://schemas.microsoft.com/office/drawing/2014/main" id="{489ED785-E689-4649-A485-F66309A41484}"/>
              </a:ext>
            </a:extLst>
          </p:cNvPr>
          <p:cNvSpPr>
            <a:spLocks noGrp="1"/>
          </p:cNvSpPr>
          <p:nvPr>
            <p:ph type="ftr" sz="quarter" idx="11"/>
          </p:nvPr>
        </p:nvSpPr>
        <p:spPr/>
        <p:txBody>
          <a:bodyPr/>
          <a:lstStyle/>
          <a:p>
            <a:r>
              <a:rPr lang="en-US"/>
              <a:t>DEPARTMENT OF BEHAVIORAL MEDICINE AND PSYCHIATRY</a:t>
            </a:r>
          </a:p>
        </p:txBody>
      </p:sp>
      <p:pic>
        <p:nvPicPr>
          <p:cNvPr id="9" name="Picture 8">
            <a:extLst>
              <a:ext uri="{FF2B5EF4-FFF2-40B4-BE49-F238E27FC236}">
                <a16:creationId xmlns:a16="http://schemas.microsoft.com/office/drawing/2014/main" id="{E0474415-0F39-418B-BCC3-155B96E70DCB}"/>
              </a:ext>
            </a:extLst>
          </p:cNvPr>
          <p:cNvPicPr>
            <a:picLocks noChangeAspect="1"/>
          </p:cNvPicPr>
          <p:nvPr/>
        </p:nvPicPr>
        <p:blipFill>
          <a:blip r:embed="rId3"/>
          <a:stretch>
            <a:fillRect/>
          </a:stretch>
        </p:blipFill>
        <p:spPr>
          <a:xfrm>
            <a:off x="82853" y="0"/>
            <a:ext cx="8675311" cy="1945408"/>
          </a:xfrm>
          <a:prstGeom prst="rect">
            <a:avLst/>
          </a:prstGeom>
        </p:spPr>
      </p:pic>
      <p:sp>
        <p:nvSpPr>
          <p:cNvPr id="10" name="Rectangle 9">
            <a:extLst>
              <a:ext uri="{FF2B5EF4-FFF2-40B4-BE49-F238E27FC236}">
                <a16:creationId xmlns:a16="http://schemas.microsoft.com/office/drawing/2014/main" id="{7B6998D2-F5F2-42F1-8794-9A3AD3DE634C}"/>
              </a:ext>
            </a:extLst>
          </p:cNvPr>
          <p:cNvSpPr/>
          <p:nvPr/>
        </p:nvSpPr>
        <p:spPr>
          <a:xfrm>
            <a:off x="8534400" y="116908"/>
            <a:ext cx="3657600" cy="256545"/>
          </a:xfrm>
          <a:prstGeom prst="rect">
            <a:avLst/>
          </a:prstGeom>
        </p:spPr>
        <p:txBody>
          <a:bodyPr wrap="square">
            <a:spAutoFit/>
          </a:bodyPr>
          <a:lstStyle/>
          <a:p>
            <a:r>
              <a:rPr lang="en-US" sz="1067" dirty="0" err="1"/>
              <a:t>Schrott</a:t>
            </a:r>
            <a:r>
              <a:rPr lang="en-US" sz="1067" dirty="0"/>
              <a:t> et al. Epigenetics &amp; Chromatin (2022) 15:33</a:t>
            </a:r>
          </a:p>
        </p:txBody>
      </p:sp>
      <p:pic>
        <p:nvPicPr>
          <p:cNvPr id="1026" name="Picture 2" descr="Funny Sperm Vector Art, Icons, and Graphics for Free Download">
            <a:extLst>
              <a:ext uri="{FF2B5EF4-FFF2-40B4-BE49-F238E27FC236}">
                <a16:creationId xmlns:a16="http://schemas.microsoft.com/office/drawing/2014/main" id="{64F1D639-20D3-42E4-8188-6DB91983A1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4619" y="1945408"/>
            <a:ext cx="4348198" cy="2805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593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A1AFDE7-FA31-4451-A7F3-523AC1A37FBE}"/>
              </a:ext>
            </a:extLst>
          </p:cNvPr>
          <p:cNvSpPr>
            <a:spLocks noGrp="1"/>
          </p:cNvSpPr>
          <p:nvPr>
            <p:ph type="ftr" sz="quarter" idx="11"/>
          </p:nvPr>
        </p:nvSpPr>
        <p:spPr/>
        <p:txBody>
          <a:bodyPr/>
          <a:lstStyle/>
          <a:p>
            <a:r>
              <a:rPr lang="en-US"/>
              <a:t>DEPARTMENT OF BEHAVIORAL MEDICINE AND PSYCHIATRY</a:t>
            </a:r>
          </a:p>
        </p:txBody>
      </p:sp>
      <p:pic>
        <p:nvPicPr>
          <p:cNvPr id="1026" name="Picture 2" descr="https://cdn.jamanetwork.com/ama/content_public/journal/jama/0/jvp230095f1_1692211731.70422.png?Expires=1696088279&amp;Signature=hPRcQYH2vBCzOTotQC62TTDHVRCYR8wEYRrwK6QDa7HTCqFj65p4fcQwUxxvS19Prbz0hlJI45BleS8-WNKtaBY3QVXcGMLy3USGOlZcwbWRCCfhjYkkmS~HBdivvB9yRjQMtqP-k0uIqz0Vf6Hu1-cLzmkDhoVI-z5upmgR7O9PMpDVeheXVVtTuXMTUTfcimtiJVV4cB1XVdAOs6tM~jGKs7Y6~NHkqenZmnJ5dX3scskJI29ZvSULRcWhmyYD9J0myZxTZcxEOxkclWaEahtX-dwsZNIrRBtOAhWSb2FIlM5p4COdTNL-qEA0PX-Wy3H~oqFzKo-IXEJOZT8uDg__&amp;Key-Pair-Id=APKAIE5G5CRDK6RD3PGA">
            <a:extLst>
              <a:ext uri="{FF2B5EF4-FFF2-40B4-BE49-F238E27FC236}">
                <a16:creationId xmlns:a16="http://schemas.microsoft.com/office/drawing/2014/main" id="{9DBD1B92-E2DE-4438-B6C3-FBB19E193B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49127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CC2515E-5FDA-4416-878C-33E69AC4F525}"/>
              </a:ext>
            </a:extLst>
          </p:cNvPr>
          <p:cNvSpPr txBox="1"/>
          <p:nvPr/>
        </p:nvSpPr>
        <p:spPr>
          <a:xfrm>
            <a:off x="7913077" y="5240217"/>
            <a:ext cx="3969659" cy="420756"/>
          </a:xfrm>
          <a:prstGeom prst="rect">
            <a:avLst/>
          </a:prstGeom>
          <a:noFill/>
        </p:spPr>
        <p:txBody>
          <a:bodyPr wrap="square" rtlCol="0">
            <a:spAutoFit/>
          </a:bodyPr>
          <a:lstStyle/>
          <a:p>
            <a:r>
              <a:rPr lang="en-US" sz="1067" dirty="0"/>
              <a:t>Lo JO, Hedges JC, Metz TD. Cannabis Use and Perinatal Health Research. </a:t>
            </a:r>
            <a:r>
              <a:rPr lang="en-US" sz="1067" i="1" dirty="0"/>
              <a:t>JAMA.</a:t>
            </a:r>
            <a:r>
              <a:rPr lang="en-US" sz="1067" dirty="0"/>
              <a:t> Published online August 17, 2023. </a:t>
            </a:r>
          </a:p>
        </p:txBody>
      </p:sp>
    </p:spTree>
    <p:extLst>
      <p:ext uri="{BB962C8B-B14F-4D97-AF65-F5344CB8AC3E}">
        <p14:creationId xmlns:p14="http://schemas.microsoft.com/office/powerpoint/2010/main" val="1785859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BD616A-F737-42B7-AD41-73F6E1E5B9FD}"/>
              </a:ext>
            </a:extLst>
          </p:cNvPr>
          <p:cNvSpPr>
            <a:spLocks noGrp="1"/>
          </p:cNvSpPr>
          <p:nvPr>
            <p:ph idx="1"/>
          </p:nvPr>
        </p:nvSpPr>
        <p:spPr>
          <a:xfrm>
            <a:off x="496711" y="2332037"/>
            <a:ext cx="10972800" cy="4525963"/>
          </a:xfrm>
        </p:spPr>
        <p:txBody>
          <a:bodyPr>
            <a:normAutofit/>
          </a:bodyPr>
          <a:lstStyle/>
          <a:p>
            <a:pPr marL="0" indent="0">
              <a:buNone/>
            </a:pPr>
            <a:r>
              <a:rPr lang="en-US" sz="2400" i="1" dirty="0"/>
              <a:t>“As the evidence of deleterious effects from prenatal cannabis use continues to accumulate, physicians and researchers in reproductive health have a responsibility to mitigate adverse health outcomes from perinatal cannabis use. Fulfilling this responsibility requires actionable evidence from high-quality research to guide health care clinician counseling, inform developmental screening strategies for exposed offspring, direct health policies, and garner public awareness.”</a:t>
            </a:r>
          </a:p>
        </p:txBody>
      </p:sp>
      <p:sp>
        <p:nvSpPr>
          <p:cNvPr id="4" name="Footer Placeholder 3">
            <a:extLst>
              <a:ext uri="{FF2B5EF4-FFF2-40B4-BE49-F238E27FC236}">
                <a16:creationId xmlns:a16="http://schemas.microsoft.com/office/drawing/2014/main" id="{9CBF6542-E3F1-4958-85B8-65EB189180E0}"/>
              </a:ext>
            </a:extLst>
          </p:cNvPr>
          <p:cNvSpPr>
            <a:spLocks noGrp="1"/>
          </p:cNvSpPr>
          <p:nvPr>
            <p:ph type="ftr" sz="quarter" idx="11"/>
          </p:nvPr>
        </p:nvSpPr>
        <p:spPr/>
        <p:txBody>
          <a:bodyPr/>
          <a:lstStyle/>
          <a:p>
            <a:r>
              <a:rPr lang="en-US"/>
              <a:t>DEPARTMENT OF BEHAVIORAL MEDICINE AND PSYCHIATRY</a:t>
            </a:r>
          </a:p>
        </p:txBody>
      </p:sp>
      <p:pic>
        <p:nvPicPr>
          <p:cNvPr id="5" name="Picture 4">
            <a:extLst>
              <a:ext uri="{FF2B5EF4-FFF2-40B4-BE49-F238E27FC236}">
                <a16:creationId xmlns:a16="http://schemas.microsoft.com/office/drawing/2014/main" id="{82790B92-0511-4058-9BC4-00FBC7CFEE3C}"/>
              </a:ext>
            </a:extLst>
          </p:cNvPr>
          <p:cNvPicPr>
            <a:picLocks noChangeAspect="1"/>
          </p:cNvPicPr>
          <p:nvPr/>
        </p:nvPicPr>
        <p:blipFill>
          <a:blip r:embed="rId2"/>
          <a:stretch>
            <a:fillRect/>
          </a:stretch>
        </p:blipFill>
        <p:spPr>
          <a:xfrm>
            <a:off x="227554" y="121563"/>
            <a:ext cx="7401958" cy="2076740"/>
          </a:xfrm>
          <a:prstGeom prst="rect">
            <a:avLst/>
          </a:prstGeom>
        </p:spPr>
      </p:pic>
    </p:spTree>
    <p:extLst>
      <p:ext uri="{BB962C8B-B14F-4D97-AF65-F5344CB8AC3E}">
        <p14:creationId xmlns:p14="http://schemas.microsoft.com/office/powerpoint/2010/main" val="40161225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A633F-7218-462D-B3D7-65E4EA42755D}"/>
              </a:ext>
            </a:extLst>
          </p:cNvPr>
          <p:cNvSpPr>
            <a:spLocks noGrp="1"/>
          </p:cNvSpPr>
          <p:nvPr>
            <p:ph type="title"/>
          </p:nvPr>
        </p:nvSpPr>
        <p:spPr/>
        <p:txBody>
          <a:bodyPr/>
          <a:lstStyle/>
          <a:p>
            <a:r>
              <a:rPr lang="en-US" b="1" dirty="0"/>
              <a:t>WHAT CAN WE DO?</a:t>
            </a:r>
            <a:endParaRPr lang="en-US" dirty="0"/>
          </a:p>
        </p:txBody>
      </p:sp>
      <p:sp>
        <p:nvSpPr>
          <p:cNvPr id="6" name="Content Placeholder 5">
            <a:extLst>
              <a:ext uri="{FF2B5EF4-FFF2-40B4-BE49-F238E27FC236}">
                <a16:creationId xmlns:a16="http://schemas.microsoft.com/office/drawing/2014/main" id="{C49337D8-F990-4384-B547-E89F68B8FEF4}"/>
              </a:ext>
            </a:extLst>
          </p:cNvPr>
          <p:cNvSpPr>
            <a:spLocks noGrp="1"/>
          </p:cNvSpPr>
          <p:nvPr>
            <p:ph sz="half" idx="2"/>
          </p:nvPr>
        </p:nvSpPr>
        <p:spPr/>
        <p:txBody>
          <a:bodyPr>
            <a:normAutofit fontScale="62500" lnSpcReduction="20000"/>
          </a:bodyPr>
          <a:lstStyle/>
          <a:p>
            <a:r>
              <a:rPr lang="en-US" b="1" dirty="0"/>
              <a:t>Have Compassion</a:t>
            </a:r>
          </a:p>
          <a:p>
            <a:pPr lvl="1"/>
            <a:r>
              <a:rPr lang="en-US" dirty="0"/>
              <a:t>Understand patient’s perspective</a:t>
            </a:r>
          </a:p>
          <a:p>
            <a:r>
              <a:rPr lang="en-US" b="1" dirty="0"/>
              <a:t>Educate</a:t>
            </a:r>
          </a:p>
          <a:p>
            <a:pPr lvl="1"/>
            <a:r>
              <a:rPr lang="en-US" dirty="0"/>
              <a:t>Peers, friends, legislators, media</a:t>
            </a:r>
          </a:p>
          <a:p>
            <a:r>
              <a:rPr lang="en-US" b="1" dirty="0"/>
              <a:t>Advocate for stricter regulations</a:t>
            </a:r>
          </a:p>
          <a:p>
            <a:pPr lvl="1"/>
            <a:r>
              <a:rPr lang="en-US" dirty="0"/>
              <a:t>Potency caps, PDMP, Commercialization, pregnancy, youth</a:t>
            </a:r>
          </a:p>
          <a:p>
            <a:r>
              <a:rPr lang="en-US" b="1" dirty="0"/>
              <a:t>Study</a:t>
            </a:r>
          </a:p>
          <a:p>
            <a:pPr lvl="1"/>
            <a:r>
              <a:rPr lang="en-US" dirty="0"/>
              <a:t>Efficacy/Harms, OD data, Suicide, ED, Hospitalizations, MVA</a:t>
            </a:r>
          </a:p>
          <a:p>
            <a:r>
              <a:rPr lang="en-US" b="1" dirty="0"/>
              <a:t>Screen</a:t>
            </a:r>
          </a:p>
          <a:p>
            <a:pPr lvl="1"/>
            <a:r>
              <a:rPr lang="en-US" dirty="0"/>
              <a:t>Ask and document: product/route/frequency/potency/age of onset</a:t>
            </a:r>
          </a:p>
          <a:p>
            <a:endParaRPr lang="en-US" dirty="0"/>
          </a:p>
        </p:txBody>
      </p:sp>
      <p:sp>
        <p:nvSpPr>
          <p:cNvPr id="4" name="Footer Placeholder 3">
            <a:extLst>
              <a:ext uri="{FF2B5EF4-FFF2-40B4-BE49-F238E27FC236}">
                <a16:creationId xmlns:a16="http://schemas.microsoft.com/office/drawing/2014/main" id="{9E9F95B2-995D-405C-A4C0-ACB337CEF281}"/>
              </a:ext>
            </a:extLst>
          </p:cNvPr>
          <p:cNvSpPr>
            <a:spLocks noGrp="1"/>
          </p:cNvSpPr>
          <p:nvPr>
            <p:ph type="ftr" sz="quarter" idx="11"/>
          </p:nvPr>
        </p:nvSpPr>
        <p:spPr/>
        <p:txBody>
          <a:bodyPr/>
          <a:lstStyle/>
          <a:p>
            <a:r>
              <a:rPr lang="en-US"/>
              <a:t>DEPARTMENT OF BEHAVIORAL MEDICINE AND PSYCHIATRY</a:t>
            </a:r>
          </a:p>
        </p:txBody>
      </p:sp>
      <p:pic>
        <p:nvPicPr>
          <p:cNvPr id="7" name="Picture 2" descr="Together everyone can achieve more - Independent.ie">
            <a:extLst>
              <a:ext uri="{FF2B5EF4-FFF2-40B4-BE49-F238E27FC236}">
                <a16:creationId xmlns:a16="http://schemas.microsoft.com/office/drawing/2014/main" id="{9DD327CF-B830-41F5-85DC-43C8F1C04F0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1556" y="1600201"/>
            <a:ext cx="5384800" cy="3586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40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6281C7-D84A-4423-8BE7-BC35F26D28E0}"/>
              </a:ext>
            </a:extLst>
          </p:cNvPr>
          <p:cNvSpPr>
            <a:spLocks noGrp="1"/>
          </p:cNvSpPr>
          <p:nvPr>
            <p:ph type="title"/>
          </p:nvPr>
        </p:nvSpPr>
        <p:spPr/>
        <p:txBody>
          <a:bodyPr/>
          <a:lstStyle/>
          <a:p>
            <a:r>
              <a:rPr lang="en-US" b="1" dirty="0"/>
              <a:t>Resources/</a:t>
            </a:r>
            <a:r>
              <a:rPr lang="en-US" b="1" dirty="0">
                <a:solidFill>
                  <a:schemeClr val="bg2"/>
                </a:solidFill>
              </a:rPr>
              <a:t>Thanks</a:t>
            </a:r>
          </a:p>
        </p:txBody>
      </p:sp>
      <p:sp>
        <p:nvSpPr>
          <p:cNvPr id="5" name="Content Placeholder 4">
            <a:extLst>
              <a:ext uri="{FF2B5EF4-FFF2-40B4-BE49-F238E27FC236}">
                <a16:creationId xmlns:a16="http://schemas.microsoft.com/office/drawing/2014/main" id="{FB383963-4F3D-4254-BD4A-858C4578EAEC}"/>
              </a:ext>
            </a:extLst>
          </p:cNvPr>
          <p:cNvSpPr>
            <a:spLocks noGrp="1"/>
          </p:cNvSpPr>
          <p:nvPr>
            <p:ph sz="half" idx="1"/>
          </p:nvPr>
        </p:nvSpPr>
        <p:spPr>
          <a:xfrm>
            <a:off x="609600" y="1600201"/>
            <a:ext cx="6289525" cy="4525963"/>
          </a:xfrm>
        </p:spPr>
        <p:txBody>
          <a:bodyPr>
            <a:normAutofit/>
          </a:bodyPr>
          <a:lstStyle/>
          <a:p>
            <a:r>
              <a:rPr lang="en-US" dirty="0"/>
              <a:t>International Academy on the Science and Impact of Cannabis (IASIC):</a:t>
            </a:r>
            <a:r>
              <a:rPr lang="en-US" dirty="0">
                <a:hlinkClick r:id="rId2"/>
              </a:rPr>
              <a:t>https://iasic1.org/</a:t>
            </a:r>
            <a:endParaRPr lang="en-US" dirty="0"/>
          </a:p>
          <a:p>
            <a:r>
              <a:rPr lang="en-US" dirty="0">
                <a:solidFill>
                  <a:schemeClr val="bg2"/>
                </a:solidFill>
              </a:rPr>
              <a:t>Elizabeth Stuyt, MD</a:t>
            </a:r>
          </a:p>
          <a:p>
            <a:r>
              <a:rPr lang="en-US" dirty="0">
                <a:solidFill>
                  <a:schemeClr val="bg2"/>
                </a:solidFill>
              </a:rPr>
              <a:t>Keith Humphreys, PhD</a:t>
            </a:r>
          </a:p>
        </p:txBody>
      </p:sp>
      <p:pic>
        <p:nvPicPr>
          <p:cNvPr id="8" name="Content Placeholder 7">
            <a:extLst>
              <a:ext uri="{FF2B5EF4-FFF2-40B4-BE49-F238E27FC236}">
                <a16:creationId xmlns:a16="http://schemas.microsoft.com/office/drawing/2014/main" id="{DF047082-C10A-410F-A437-A29827AB2E3D}"/>
              </a:ext>
            </a:extLst>
          </p:cNvPr>
          <p:cNvPicPr>
            <a:picLocks noGrp="1" noChangeAspect="1"/>
          </p:cNvPicPr>
          <p:nvPr>
            <p:ph sz="half" idx="2"/>
          </p:nvPr>
        </p:nvPicPr>
        <p:blipFill>
          <a:blip r:embed="rId3"/>
          <a:stretch>
            <a:fillRect/>
          </a:stretch>
        </p:blipFill>
        <p:spPr>
          <a:xfrm>
            <a:off x="8045649" y="1417640"/>
            <a:ext cx="3062720" cy="4525433"/>
          </a:xfrm>
          <a:prstGeom prst="rect">
            <a:avLst/>
          </a:prstGeom>
        </p:spPr>
      </p:pic>
      <p:sp>
        <p:nvSpPr>
          <p:cNvPr id="3" name="Footer Placeholder 2">
            <a:extLst>
              <a:ext uri="{FF2B5EF4-FFF2-40B4-BE49-F238E27FC236}">
                <a16:creationId xmlns:a16="http://schemas.microsoft.com/office/drawing/2014/main" id="{661F5EC9-4552-4FD6-A697-54E5043D4ACC}"/>
              </a:ext>
            </a:extLst>
          </p:cNvPr>
          <p:cNvSpPr>
            <a:spLocks noGrp="1"/>
          </p:cNvSpPr>
          <p:nvPr>
            <p:ph type="ftr" sz="quarter" idx="11"/>
          </p:nvPr>
        </p:nvSpPr>
        <p:spPr/>
        <p:txBody>
          <a:bodyPr/>
          <a:lstStyle/>
          <a:p>
            <a:r>
              <a:rPr lang="en-US"/>
              <a:t>DEPARTMENT OF BEHAVIORAL MEDICINE AND PSYCHIATRY</a:t>
            </a:r>
          </a:p>
        </p:txBody>
      </p:sp>
    </p:spTree>
    <p:extLst>
      <p:ext uri="{BB962C8B-B14F-4D97-AF65-F5344CB8AC3E}">
        <p14:creationId xmlns:p14="http://schemas.microsoft.com/office/powerpoint/2010/main" val="3146894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06516EB-FB2F-466D-A456-AA7C1F8ECDEB}"/>
              </a:ext>
            </a:extLst>
          </p:cNvPr>
          <p:cNvSpPr>
            <a:spLocks noGrp="1"/>
          </p:cNvSpPr>
          <p:nvPr>
            <p:ph type="ftr" sz="quarter" idx="11"/>
          </p:nvPr>
        </p:nvSpPr>
        <p:spPr/>
        <p:txBody>
          <a:bodyPr/>
          <a:lstStyle/>
          <a:p>
            <a:r>
              <a:rPr lang="en-US"/>
              <a:t>DEPARTMENT OF BEHAVIORAL MEDICINE AND PSYCHIATRY</a:t>
            </a:r>
          </a:p>
        </p:txBody>
      </p:sp>
      <p:pic>
        <p:nvPicPr>
          <p:cNvPr id="6" name="Picture 5">
            <a:extLst>
              <a:ext uri="{FF2B5EF4-FFF2-40B4-BE49-F238E27FC236}">
                <a16:creationId xmlns:a16="http://schemas.microsoft.com/office/drawing/2014/main" id="{61E10917-1DE2-4675-823E-2D897359A2B5}"/>
              </a:ext>
            </a:extLst>
          </p:cNvPr>
          <p:cNvPicPr>
            <a:picLocks noChangeAspect="1"/>
          </p:cNvPicPr>
          <p:nvPr/>
        </p:nvPicPr>
        <p:blipFill>
          <a:blip r:embed="rId3"/>
          <a:stretch>
            <a:fillRect/>
          </a:stretch>
        </p:blipFill>
        <p:spPr>
          <a:xfrm>
            <a:off x="610931" y="373650"/>
            <a:ext cx="11241069" cy="3953427"/>
          </a:xfrm>
          <a:prstGeom prst="rect">
            <a:avLst/>
          </a:prstGeom>
        </p:spPr>
      </p:pic>
      <p:pic>
        <p:nvPicPr>
          <p:cNvPr id="7" name="Picture 6">
            <a:extLst>
              <a:ext uri="{FF2B5EF4-FFF2-40B4-BE49-F238E27FC236}">
                <a16:creationId xmlns:a16="http://schemas.microsoft.com/office/drawing/2014/main" id="{2D0EC9DD-77B9-43E6-B636-2879E4977FDB}"/>
              </a:ext>
            </a:extLst>
          </p:cNvPr>
          <p:cNvPicPr>
            <a:picLocks noChangeAspect="1"/>
          </p:cNvPicPr>
          <p:nvPr/>
        </p:nvPicPr>
        <p:blipFill>
          <a:blip r:embed="rId4"/>
          <a:stretch>
            <a:fillRect/>
          </a:stretch>
        </p:blipFill>
        <p:spPr>
          <a:xfrm>
            <a:off x="7719374" y="4552141"/>
            <a:ext cx="3861695" cy="1321106"/>
          </a:xfrm>
          <a:prstGeom prst="rect">
            <a:avLst/>
          </a:prstGeom>
        </p:spPr>
      </p:pic>
      <p:pic>
        <p:nvPicPr>
          <p:cNvPr id="8" name="Picture 7">
            <a:extLst>
              <a:ext uri="{FF2B5EF4-FFF2-40B4-BE49-F238E27FC236}">
                <a16:creationId xmlns:a16="http://schemas.microsoft.com/office/drawing/2014/main" id="{F69845A5-C29F-4037-A67C-3F375DF8E0AC}"/>
              </a:ext>
            </a:extLst>
          </p:cNvPr>
          <p:cNvPicPr>
            <a:picLocks noChangeAspect="1"/>
          </p:cNvPicPr>
          <p:nvPr/>
        </p:nvPicPr>
        <p:blipFill>
          <a:blip r:embed="rId5"/>
          <a:stretch>
            <a:fillRect/>
          </a:stretch>
        </p:blipFill>
        <p:spPr>
          <a:xfrm>
            <a:off x="610931" y="4590739"/>
            <a:ext cx="5268060" cy="1038370"/>
          </a:xfrm>
          <a:prstGeom prst="rect">
            <a:avLst/>
          </a:prstGeom>
        </p:spPr>
      </p:pic>
      <p:pic>
        <p:nvPicPr>
          <p:cNvPr id="9" name="Picture 8">
            <a:extLst>
              <a:ext uri="{FF2B5EF4-FFF2-40B4-BE49-F238E27FC236}">
                <a16:creationId xmlns:a16="http://schemas.microsoft.com/office/drawing/2014/main" id="{827EF968-E55B-4DF3-B387-24BBC050C506}"/>
              </a:ext>
            </a:extLst>
          </p:cNvPr>
          <p:cNvPicPr>
            <a:picLocks noChangeAspect="1"/>
          </p:cNvPicPr>
          <p:nvPr/>
        </p:nvPicPr>
        <p:blipFill>
          <a:blip r:embed="rId6"/>
          <a:stretch>
            <a:fillRect/>
          </a:stretch>
        </p:blipFill>
        <p:spPr>
          <a:xfrm>
            <a:off x="1767483" y="5338556"/>
            <a:ext cx="4096322" cy="581106"/>
          </a:xfrm>
          <a:prstGeom prst="rect">
            <a:avLst/>
          </a:prstGeom>
        </p:spPr>
      </p:pic>
    </p:spTree>
    <p:extLst>
      <p:ext uri="{BB962C8B-B14F-4D97-AF65-F5344CB8AC3E}">
        <p14:creationId xmlns:p14="http://schemas.microsoft.com/office/powerpoint/2010/main" val="2509283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0066"/>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C79C4F-5622-408C-A859-A0591DDD6B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362691" y="915873"/>
            <a:ext cx="6701676" cy="5026257"/>
          </a:xfrm>
          <a:prstGeom prst="rect">
            <a:avLst/>
          </a:prstGeom>
        </p:spPr>
      </p:pic>
    </p:spTree>
    <p:extLst>
      <p:ext uri="{BB962C8B-B14F-4D97-AF65-F5344CB8AC3E}">
        <p14:creationId xmlns:p14="http://schemas.microsoft.com/office/powerpoint/2010/main" val="2207529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a:t>
            </a:r>
          </a:p>
        </p:txBody>
      </p:sp>
      <p:sp>
        <p:nvSpPr>
          <p:cNvPr id="3" name="Content Placeholder 2"/>
          <p:cNvSpPr>
            <a:spLocks noGrp="1"/>
          </p:cNvSpPr>
          <p:nvPr>
            <p:ph idx="1"/>
          </p:nvPr>
        </p:nvSpPr>
        <p:spPr/>
        <p:txBody>
          <a:bodyPr>
            <a:normAutofit lnSpcReduction="10000"/>
          </a:bodyPr>
          <a:lstStyle/>
          <a:p>
            <a:pPr lvl="0"/>
            <a:r>
              <a:rPr lang="en-US" sz="4000" dirty="0"/>
              <a:t>Discuss the risks of cannabis on individuals and the general public</a:t>
            </a:r>
            <a:endParaRPr lang="en-US" dirty="0"/>
          </a:p>
          <a:p>
            <a:pPr lvl="0"/>
            <a:r>
              <a:rPr lang="en-US" sz="4000" dirty="0"/>
              <a:t>Describe the potential impact of cannabis on pregnant mothers and children  </a:t>
            </a:r>
            <a:endParaRPr lang="en-US" dirty="0"/>
          </a:p>
          <a:p>
            <a:pPr lvl="0"/>
            <a:r>
              <a:rPr lang="en-US" sz="4000" dirty="0"/>
              <a:t>Recognize the inherent complications and potential dangers of “medicalizing” a heavily politically-lobbied recreational intoxicant. </a:t>
            </a:r>
            <a:endParaRPr lang="en-US" dirty="0"/>
          </a:p>
          <a:p>
            <a:endParaRPr lang="en-US" dirty="0"/>
          </a:p>
        </p:txBody>
      </p:sp>
      <p:sp>
        <p:nvSpPr>
          <p:cNvPr id="6" name="Footer Placeholder 3">
            <a:extLst>
              <a:ext uri="{FF2B5EF4-FFF2-40B4-BE49-F238E27FC236}">
                <a16:creationId xmlns:a16="http://schemas.microsoft.com/office/drawing/2014/main" id="{8D471F65-A497-4AEC-9B8A-92E3A83715B7}"/>
              </a:ext>
            </a:extLst>
          </p:cNvPr>
          <p:cNvSpPr>
            <a:spLocks noGrp="1"/>
          </p:cNvSpPr>
          <p:nvPr>
            <p:ph type="ftr" sz="quarter" idx="11"/>
          </p:nvPr>
        </p:nvSpPr>
        <p:spPr>
          <a:xfrm>
            <a:off x="6705600" y="6248400"/>
            <a:ext cx="3969659" cy="365125"/>
          </a:xfrm>
        </p:spPr>
        <p:txBody>
          <a:bodyPr/>
          <a:lstStyle/>
          <a:p>
            <a:r>
              <a:rPr lang="en-US" dirty="0"/>
              <a:t>DEPARTMENT OF BEHAVIORAL MEDICINE AND PSYCHIATRY</a:t>
            </a:r>
          </a:p>
        </p:txBody>
      </p:sp>
    </p:spTree>
    <p:extLst>
      <p:ext uri="{BB962C8B-B14F-4D97-AF65-F5344CB8AC3E}">
        <p14:creationId xmlns:p14="http://schemas.microsoft.com/office/powerpoint/2010/main" val="2239076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CANNABIS</a:t>
            </a:r>
          </a:p>
        </p:txBody>
      </p:sp>
      <p:sp>
        <p:nvSpPr>
          <p:cNvPr id="6" name="Content Placeholder 5"/>
          <p:cNvSpPr>
            <a:spLocks noGrp="1"/>
          </p:cNvSpPr>
          <p:nvPr>
            <p:ph sz="half" idx="1"/>
          </p:nvPr>
        </p:nvSpPr>
        <p:spPr>
          <a:xfrm>
            <a:off x="609600" y="1350097"/>
            <a:ext cx="5384800" cy="4525963"/>
          </a:xfrm>
        </p:spPr>
        <p:txBody>
          <a:bodyPr>
            <a:normAutofit/>
          </a:bodyPr>
          <a:lstStyle/>
          <a:p>
            <a:r>
              <a:rPr lang="en-US" sz="2400" dirty="0"/>
              <a:t>&gt; 400 compounds (60 pharmacologically active)</a:t>
            </a:r>
          </a:p>
          <a:p>
            <a:pPr marL="228594" lvl="1">
              <a:spcBef>
                <a:spcPts val="1400"/>
              </a:spcBef>
            </a:pPr>
            <a:r>
              <a:rPr lang="en-US" sz="2400" b="1" dirty="0">
                <a:sym typeface="Symbol" pitchFamily="18" charset="2"/>
              </a:rPr>
              <a:t></a:t>
            </a:r>
            <a:r>
              <a:rPr lang="en-US" sz="2400" b="1" baseline="30000" dirty="0"/>
              <a:t>9</a:t>
            </a:r>
            <a:r>
              <a:rPr lang="en-US" sz="2400" b="1" dirty="0"/>
              <a:t>-THC</a:t>
            </a:r>
            <a:r>
              <a:rPr lang="en-US" sz="2400" dirty="0"/>
              <a:t> (tetrahydrocannabinol) + 120 other cannabinoids</a:t>
            </a:r>
          </a:p>
          <a:p>
            <a:pPr marL="228594" lvl="1">
              <a:spcBef>
                <a:spcPts val="1400"/>
              </a:spcBef>
            </a:pPr>
            <a:r>
              <a:rPr lang="en-US" sz="2400" dirty="0"/>
              <a:t>Each has individual, interactive and entourage effects</a:t>
            </a:r>
          </a:p>
          <a:p>
            <a:pPr marL="228594" lvl="1">
              <a:spcBef>
                <a:spcPts val="1400"/>
              </a:spcBef>
            </a:pPr>
            <a:r>
              <a:rPr lang="en-US" sz="2400" dirty="0"/>
              <a:t>Clinical trials w/ individual cannabinoids can’t be extrapolated to the “Cannabis plant”</a:t>
            </a:r>
          </a:p>
          <a:p>
            <a:pPr marL="228594" lvl="1">
              <a:spcBef>
                <a:spcPts val="1400"/>
              </a:spcBef>
            </a:pPr>
            <a:r>
              <a:rPr lang="en-US" sz="2400" dirty="0"/>
              <a:t>Composition varies among product</a:t>
            </a:r>
          </a:p>
          <a:p>
            <a:pPr marL="228594" lvl="1">
              <a:spcBef>
                <a:spcPts val="1400"/>
              </a:spcBef>
            </a:pPr>
            <a:endParaRPr lang="en-US" sz="2400" dirty="0"/>
          </a:p>
          <a:p>
            <a:endParaRPr lang="en-US" dirty="0"/>
          </a:p>
        </p:txBody>
      </p:sp>
      <p:sp>
        <p:nvSpPr>
          <p:cNvPr id="7" name="TextBox 6"/>
          <p:cNvSpPr txBox="1"/>
          <p:nvPr/>
        </p:nvSpPr>
        <p:spPr>
          <a:xfrm>
            <a:off x="7699664" y="5962405"/>
            <a:ext cx="3709555" cy="369332"/>
          </a:xfrm>
          <a:prstGeom prst="rect">
            <a:avLst/>
          </a:prstGeom>
          <a:noFill/>
        </p:spPr>
        <p:txBody>
          <a:bodyPr wrap="square" rtlCol="0">
            <a:spAutoFit/>
          </a:bodyPr>
          <a:lstStyle/>
          <a:p>
            <a:pPr defTabSz="914377"/>
            <a:r>
              <a:rPr lang="en-US" sz="900" dirty="0" err="1">
                <a:solidFill>
                  <a:srgbClr val="000000"/>
                </a:solidFill>
                <a:latin typeface="Corbel" panose="020B0503020204020204"/>
              </a:rPr>
              <a:t>Elsohly</a:t>
            </a:r>
            <a:r>
              <a:rPr lang="en-US" sz="900" dirty="0">
                <a:solidFill>
                  <a:srgbClr val="000000"/>
                </a:solidFill>
                <a:latin typeface="Corbel" panose="020B0503020204020204"/>
              </a:rPr>
              <a:t>  MA, Slade  D.  Chemical constituents of marijuana. </a:t>
            </a:r>
            <a:r>
              <a:rPr lang="en-US" sz="900" i="1" dirty="0">
                <a:solidFill>
                  <a:srgbClr val="000000"/>
                </a:solidFill>
                <a:latin typeface="Corbel" panose="020B0503020204020204"/>
              </a:rPr>
              <a:t>Life Sci</a:t>
            </a:r>
            <a:r>
              <a:rPr lang="en-US" sz="900" dirty="0">
                <a:solidFill>
                  <a:srgbClr val="000000"/>
                </a:solidFill>
                <a:latin typeface="Corbel" panose="020B0503020204020204"/>
              </a:rPr>
              <a:t>. 2005;78(5):539-548</a:t>
            </a:r>
          </a:p>
        </p:txBody>
      </p:sp>
      <p:sp>
        <p:nvSpPr>
          <p:cNvPr id="8" name="TextBox 7"/>
          <p:cNvSpPr txBox="1"/>
          <p:nvPr/>
        </p:nvSpPr>
        <p:spPr>
          <a:xfrm>
            <a:off x="7699665" y="6362516"/>
            <a:ext cx="3605647" cy="338554"/>
          </a:xfrm>
          <a:prstGeom prst="rect">
            <a:avLst/>
          </a:prstGeom>
          <a:noFill/>
        </p:spPr>
        <p:txBody>
          <a:bodyPr wrap="square" rtlCol="0">
            <a:spAutoFit/>
          </a:bodyPr>
          <a:lstStyle/>
          <a:p>
            <a:pPr defTabSz="914377"/>
            <a:r>
              <a:rPr lang="en-US" sz="800" dirty="0">
                <a:solidFill>
                  <a:srgbClr val="000000"/>
                </a:solidFill>
                <a:latin typeface="Corbel" panose="020B0503020204020204"/>
              </a:rPr>
              <a:t>D'Souza D, </a:t>
            </a:r>
            <a:r>
              <a:rPr lang="en-US" sz="800" dirty="0" err="1">
                <a:solidFill>
                  <a:srgbClr val="000000"/>
                </a:solidFill>
                <a:latin typeface="Corbel" panose="020B0503020204020204"/>
              </a:rPr>
              <a:t>Ranganathan</a:t>
            </a:r>
            <a:r>
              <a:rPr lang="en-US" sz="800" dirty="0">
                <a:solidFill>
                  <a:srgbClr val="000000"/>
                </a:solidFill>
                <a:latin typeface="Corbel" panose="020B0503020204020204"/>
              </a:rPr>
              <a:t> M. Medical Marijuana: Is the Cart Before the Horse?. </a:t>
            </a:r>
            <a:r>
              <a:rPr lang="en-US" sz="800" i="1" dirty="0">
                <a:solidFill>
                  <a:srgbClr val="000000"/>
                </a:solidFill>
                <a:latin typeface="Corbel" panose="020B0503020204020204"/>
              </a:rPr>
              <a:t>JAMA. </a:t>
            </a:r>
            <a:r>
              <a:rPr lang="en-US" sz="800" dirty="0">
                <a:solidFill>
                  <a:srgbClr val="000000"/>
                </a:solidFill>
                <a:latin typeface="Corbel" panose="020B0503020204020204"/>
              </a:rPr>
              <a:t>2015;313(24):2431-2432. doi:10.1001/jama.2015.6407. </a:t>
            </a:r>
          </a:p>
        </p:txBody>
      </p:sp>
      <p:pic>
        <p:nvPicPr>
          <p:cNvPr id="1026" name="Picture 2" descr="Cannabis - Wikipedia">
            <a:extLst>
              <a:ext uri="{FF2B5EF4-FFF2-40B4-BE49-F238E27FC236}">
                <a16:creationId xmlns:a16="http://schemas.microsoft.com/office/drawing/2014/main" id="{D10E38B2-3E35-4A01-9E6C-21532076271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7759" y="1397449"/>
            <a:ext cx="3641460" cy="4364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249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872" y="812280"/>
            <a:ext cx="6350000" cy="3571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3"/>
          <p:cNvSpPr txBox="1">
            <a:spLocks noChangeArrowheads="1"/>
          </p:cNvSpPr>
          <p:nvPr/>
        </p:nvSpPr>
        <p:spPr bwMode="auto">
          <a:xfrm>
            <a:off x="980172" y="5129323"/>
            <a:ext cx="8255000" cy="22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9pPr>
          </a:lstStyle>
          <a:p>
            <a:pPr fontAlgn="base">
              <a:spcBef>
                <a:spcPct val="0"/>
              </a:spcBef>
              <a:spcAft>
                <a:spcPct val="0"/>
              </a:spcAft>
              <a:buClr>
                <a:srgbClr val="000000"/>
              </a:buClr>
              <a:buSzPct val="100000"/>
            </a:pPr>
            <a:r>
              <a:rPr lang="en-US" altLang="en-US" sz="900" i="1" dirty="0">
                <a:solidFill>
                  <a:srgbClr val="FF0000"/>
                </a:solidFill>
              </a:rPr>
              <a:t>Mayo Clinic Proceedings</a:t>
            </a:r>
            <a:r>
              <a:rPr lang="en-US" altLang="en-US" sz="900" dirty="0">
                <a:solidFill>
                  <a:srgbClr val="FF0000"/>
                </a:solidFill>
              </a:rPr>
              <a:t> 2019 94, 1840-1851DOI: (10.1016/j.mayocp.2019.01.003) </a:t>
            </a: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2000" y="88975"/>
            <a:ext cx="6350000" cy="1871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Content Placeholder 4" descr="slide-21"/>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a:xfrm>
            <a:off x="6096000" y="2255872"/>
            <a:ext cx="4754563" cy="320933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232111" y="5567677"/>
            <a:ext cx="490840" cy="246221"/>
          </a:xfrm>
          <a:prstGeom prst="rect">
            <a:avLst/>
          </a:prstGeom>
        </p:spPr>
        <p:txBody>
          <a:bodyPr wrap="none">
            <a:spAutoFit/>
          </a:bodyPr>
          <a:lstStyle/>
          <a:p>
            <a:r>
              <a:rPr lang="en-US" sz="1000" dirty="0"/>
              <a:t>NIDA</a:t>
            </a:r>
          </a:p>
        </p:txBody>
      </p:sp>
      <p:sp>
        <p:nvSpPr>
          <p:cNvPr id="10" name="Footer Placeholder 3">
            <a:extLst>
              <a:ext uri="{FF2B5EF4-FFF2-40B4-BE49-F238E27FC236}">
                <a16:creationId xmlns:a16="http://schemas.microsoft.com/office/drawing/2014/main" id="{BF871389-BA98-4C8E-AF19-53E5C6D82C84}"/>
              </a:ext>
            </a:extLst>
          </p:cNvPr>
          <p:cNvSpPr>
            <a:spLocks noGrp="1"/>
          </p:cNvSpPr>
          <p:nvPr>
            <p:ph type="ftr" sz="quarter" idx="11"/>
          </p:nvPr>
        </p:nvSpPr>
        <p:spPr>
          <a:xfrm>
            <a:off x="6705600" y="6248400"/>
            <a:ext cx="3969659" cy="365125"/>
          </a:xfrm>
        </p:spPr>
        <p:txBody>
          <a:bodyPr/>
          <a:lstStyle/>
          <a:p>
            <a:r>
              <a:rPr lang="en-US" dirty="0"/>
              <a:t>DEPARTMENT OF BEHAVIORAL MEDICINE AND PSYCHIATRY</a:t>
            </a:r>
          </a:p>
        </p:txBody>
      </p:sp>
    </p:spTree>
    <p:extLst>
      <p:ext uri="{BB962C8B-B14F-4D97-AF65-F5344CB8AC3E}">
        <p14:creationId xmlns:p14="http://schemas.microsoft.com/office/powerpoint/2010/main" val="4128747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2E6BFBC-A6B2-47C1-A295-91F353781D3A}"/>
              </a:ext>
            </a:extLst>
          </p:cNvPr>
          <p:cNvSpPr>
            <a:spLocks noGrp="1"/>
          </p:cNvSpPr>
          <p:nvPr>
            <p:ph type="ftr" sz="quarter" idx="11"/>
          </p:nvPr>
        </p:nvSpPr>
        <p:spPr/>
        <p:txBody>
          <a:bodyPr/>
          <a:lstStyle/>
          <a:p>
            <a:r>
              <a:rPr lang="en-US"/>
              <a:t>DEPARTMENT OF BEHAVIORAL MEDICINE AND PSYCHIATRY</a:t>
            </a:r>
          </a:p>
        </p:txBody>
      </p:sp>
      <p:pic>
        <p:nvPicPr>
          <p:cNvPr id="5" name="Picture 4">
            <a:extLst>
              <a:ext uri="{FF2B5EF4-FFF2-40B4-BE49-F238E27FC236}">
                <a16:creationId xmlns:a16="http://schemas.microsoft.com/office/drawing/2014/main" id="{0EFFD357-7855-4120-A7D7-704B419F66BF}"/>
              </a:ext>
            </a:extLst>
          </p:cNvPr>
          <p:cNvPicPr>
            <a:picLocks noChangeAspect="1"/>
          </p:cNvPicPr>
          <p:nvPr/>
        </p:nvPicPr>
        <p:blipFill rotWithShape="1">
          <a:blip r:embed="rId3"/>
          <a:srcRect l="-808" t="20704" r="46692" b="24500"/>
          <a:stretch/>
        </p:blipFill>
        <p:spPr>
          <a:xfrm>
            <a:off x="1399583" y="154979"/>
            <a:ext cx="9392835" cy="5347307"/>
          </a:xfrm>
          <a:prstGeom prst="rect">
            <a:avLst/>
          </a:prstGeom>
        </p:spPr>
      </p:pic>
      <p:sp>
        <p:nvSpPr>
          <p:cNvPr id="6" name="TextBox 5">
            <a:extLst>
              <a:ext uri="{FF2B5EF4-FFF2-40B4-BE49-F238E27FC236}">
                <a16:creationId xmlns:a16="http://schemas.microsoft.com/office/drawing/2014/main" id="{E166D8C1-1856-473B-95EA-2FBA72628DCF}"/>
              </a:ext>
            </a:extLst>
          </p:cNvPr>
          <p:cNvSpPr txBox="1"/>
          <p:nvPr/>
        </p:nvSpPr>
        <p:spPr>
          <a:xfrm>
            <a:off x="1519326" y="5426086"/>
            <a:ext cx="6796868" cy="502573"/>
          </a:xfrm>
          <a:prstGeom prst="rect">
            <a:avLst/>
          </a:prstGeom>
          <a:noFill/>
        </p:spPr>
        <p:txBody>
          <a:bodyPr wrap="square" rtlCol="0">
            <a:spAutoFit/>
          </a:bodyPr>
          <a:lstStyle/>
          <a:p>
            <a:r>
              <a:rPr lang="en-US" sz="1333" dirty="0"/>
              <a:t>Institute of Cannabis Research – CSU-Pueblo Webinar Series – February 10, 2022</a:t>
            </a:r>
          </a:p>
          <a:p>
            <a:r>
              <a:rPr lang="en-US" sz="1333" dirty="0">
                <a:hlinkClick r:id="rId4"/>
              </a:rPr>
              <a:t>Cannabis Research Webinar Series | Monthly Webinars | CSU-Pueblo (csupueblo.edu)</a:t>
            </a:r>
            <a:endParaRPr lang="en-US" sz="1333" dirty="0"/>
          </a:p>
        </p:txBody>
      </p:sp>
      <p:sp>
        <p:nvSpPr>
          <p:cNvPr id="7" name="TextBox 6">
            <a:extLst>
              <a:ext uri="{FF2B5EF4-FFF2-40B4-BE49-F238E27FC236}">
                <a16:creationId xmlns:a16="http://schemas.microsoft.com/office/drawing/2014/main" id="{E37D9094-AF63-4D32-9252-A55F1BB69579}"/>
              </a:ext>
            </a:extLst>
          </p:cNvPr>
          <p:cNvSpPr txBox="1"/>
          <p:nvPr/>
        </p:nvSpPr>
        <p:spPr>
          <a:xfrm>
            <a:off x="8963378" y="5928383"/>
            <a:ext cx="3192595" cy="215444"/>
          </a:xfrm>
          <a:prstGeom prst="rect">
            <a:avLst/>
          </a:prstGeom>
          <a:noFill/>
        </p:spPr>
        <p:txBody>
          <a:bodyPr wrap="square" rtlCol="0">
            <a:spAutoFit/>
          </a:bodyPr>
          <a:lstStyle/>
          <a:p>
            <a:r>
              <a:rPr lang="en-US" sz="800" dirty="0"/>
              <a:t>Referenced from Libby Stuyt, IASIC Presentation 6/21/22</a:t>
            </a:r>
          </a:p>
        </p:txBody>
      </p:sp>
    </p:spTree>
    <p:extLst>
      <p:ext uri="{BB962C8B-B14F-4D97-AF65-F5344CB8AC3E}">
        <p14:creationId xmlns:p14="http://schemas.microsoft.com/office/powerpoint/2010/main" val="1790421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DE9CAB7-8084-4D45-A2F2-BBCEFD5D0A65}"/>
              </a:ext>
            </a:extLst>
          </p:cNvPr>
          <p:cNvSpPr>
            <a:spLocks noGrp="1"/>
          </p:cNvSpPr>
          <p:nvPr>
            <p:ph type="ftr" sz="quarter" idx="11"/>
          </p:nvPr>
        </p:nvSpPr>
        <p:spPr/>
        <p:txBody>
          <a:bodyPr/>
          <a:lstStyle/>
          <a:p>
            <a:r>
              <a:rPr lang="en-US"/>
              <a:t>DEPARTMENT OF BEHAVIORAL MEDICINE AND PSYCHIATRY</a:t>
            </a:r>
          </a:p>
        </p:txBody>
      </p:sp>
      <p:pic>
        <p:nvPicPr>
          <p:cNvPr id="4" name="Picture 3">
            <a:extLst>
              <a:ext uri="{FF2B5EF4-FFF2-40B4-BE49-F238E27FC236}">
                <a16:creationId xmlns:a16="http://schemas.microsoft.com/office/drawing/2014/main" id="{297A2A6E-A983-4999-8C1F-D8C0E7010ACE}"/>
              </a:ext>
            </a:extLst>
          </p:cNvPr>
          <p:cNvPicPr>
            <a:picLocks noChangeAspect="1"/>
          </p:cNvPicPr>
          <p:nvPr/>
        </p:nvPicPr>
        <p:blipFill>
          <a:blip r:embed="rId3"/>
          <a:stretch>
            <a:fillRect/>
          </a:stretch>
        </p:blipFill>
        <p:spPr>
          <a:xfrm>
            <a:off x="899599" y="114630"/>
            <a:ext cx="9775660" cy="5679473"/>
          </a:xfrm>
          <a:prstGeom prst="rect">
            <a:avLst/>
          </a:prstGeom>
        </p:spPr>
      </p:pic>
      <p:sp>
        <p:nvSpPr>
          <p:cNvPr id="5" name="TextBox 4">
            <a:extLst>
              <a:ext uri="{FF2B5EF4-FFF2-40B4-BE49-F238E27FC236}">
                <a16:creationId xmlns:a16="http://schemas.microsoft.com/office/drawing/2014/main" id="{455ABE57-7460-4331-A2FC-DD51AC90C705}"/>
              </a:ext>
            </a:extLst>
          </p:cNvPr>
          <p:cNvSpPr txBox="1"/>
          <p:nvPr/>
        </p:nvSpPr>
        <p:spPr>
          <a:xfrm>
            <a:off x="6293395" y="5733992"/>
            <a:ext cx="4999007" cy="256545"/>
          </a:xfrm>
          <a:prstGeom prst="rect">
            <a:avLst/>
          </a:prstGeom>
          <a:noFill/>
        </p:spPr>
        <p:txBody>
          <a:bodyPr wrap="square" rtlCol="0">
            <a:spAutoFit/>
          </a:bodyPr>
          <a:lstStyle/>
          <a:p>
            <a:r>
              <a:rPr lang="en-US" sz="1067" dirty="0"/>
              <a:t>https://nida.nih.gov/research-topics/marijuana/cannabis-marijuana-potency</a:t>
            </a:r>
          </a:p>
        </p:txBody>
      </p:sp>
    </p:spTree>
    <p:extLst>
      <p:ext uri="{BB962C8B-B14F-4D97-AF65-F5344CB8AC3E}">
        <p14:creationId xmlns:p14="http://schemas.microsoft.com/office/powerpoint/2010/main" val="3859998080"/>
      </p:ext>
    </p:extLst>
  </p:cSld>
  <p:clrMapOvr>
    <a:masterClrMapping/>
  </p:clrMapOvr>
</p:sld>
</file>

<file path=ppt/theme/theme1.xml><?xml version="1.0" encoding="utf-8"?>
<a:theme xmlns:a="http://schemas.openxmlformats.org/drawingml/2006/main" name="Custom Design">
  <a:themeElements>
    <a:clrScheme name="Custom 1">
      <a:dk1>
        <a:sysClr val="windowText" lastClr="000000"/>
      </a:dk1>
      <a:lt1>
        <a:sysClr val="window" lastClr="FFFFFF"/>
      </a:lt1>
      <a:dk2>
        <a:srgbClr val="041F93"/>
      </a:dk2>
      <a:lt2>
        <a:srgbClr val="E29A09"/>
      </a:lt2>
      <a:accent1>
        <a:srgbClr val="CA262A"/>
      </a:accent1>
      <a:accent2>
        <a:srgbClr val="DE7422"/>
      </a:accent2>
      <a:accent3>
        <a:srgbClr val="007680"/>
      </a:accent3>
      <a:accent4>
        <a:srgbClr val="0078AB"/>
      </a:accent4>
      <a:accent5>
        <a:srgbClr val="527F33"/>
      </a:accent5>
      <a:accent6>
        <a:srgbClr val="D2C99F"/>
      </a:accent6>
      <a:hlink>
        <a:srgbClr val="8DCCCF"/>
      </a:hlink>
      <a:folHlink>
        <a:srgbClr val="827BA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tables.potx" id="{0086CCEA-7856-466F-99E8-BD9CF7715F84}" vid="{5D2FEAC1-1C80-483E-8BAB-723ACFEA49F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10050</Words>
  <Application>Microsoft Office PowerPoint</Application>
  <PresentationFormat>Widescreen</PresentationFormat>
  <Paragraphs>460</Paragraphs>
  <Slides>36</Slides>
  <Notes>30</Notes>
  <HiddenSlides>0</HiddenSlides>
  <MMClips>0</MMClips>
  <ScaleCrop>false</ScaleCrop>
  <HeadingPairs>
    <vt:vector size="4" baseType="variant">
      <vt:variant>
        <vt:lpstr>Theme</vt:lpstr>
      </vt:variant>
      <vt:variant>
        <vt:i4>3</vt:i4>
      </vt:variant>
      <vt:variant>
        <vt:lpstr>Slide Titles</vt:lpstr>
      </vt:variant>
      <vt:variant>
        <vt:i4>36</vt:i4>
      </vt:variant>
    </vt:vector>
  </HeadingPairs>
  <TitlesOfParts>
    <vt:vector size="39" baseType="lpstr">
      <vt:lpstr>Custom Design</vt:lpstr>
      <vt:lpstr>Office Theme</vt:lpstr>
      <vt:lpstr>4_Custom Design</vt:lpstr>
      <vt:lpstr>AVOIDING POT HOLES: NAVIGATING THE CAUTIONARY TRAIL OF CANNABIS </vt:lpstr>
      <vt:lpstr>PowerPoint Presentation</vt:lpstr>
      <vt:lpstr>DISCLOSURES</vt:lpstr>
      <vt:lpstr>PowerPoint Presentation</vt:lpstr>
      <vt:lpstr>OBJECTIVES</vt:lpstr>
      <vt:lpstr>CANNABIS</vt:lpstr>
      <vt:lpstr>PowerPoint Presentation</vt:lpstr>
      <vt:lpstr>PowerPoint Presentation</vt:lpstr>
      <vt:lpstr>PowerPoint Presentation</vt:lpstr>
      <vt:lpstr>Higher Potency = Higher Risks</vt:lpstr>
      <vt:lpstr>Higher Potency = Higher Risks</vt:lpstr>
      <vt:lpstr>Higher Potency = Higher Risks</vt:lpstr>
      <vt:lpstr>High Potency and Psychosis</vt:lpstr>
      <vt:lpstr>Daily or Near-Daily Use Has Grown Tenfold from 0.9 to 9 million</vt:lpstr>
      <vt:lpstr>Increased Frequency and Potency</vt:lpstr>
      <vt:lpstr>What’s the Big Deal?</vt:lpstr>
      <vt:lpstr>Past Year Illicit Drug Use: Among People Aged 12 or Older; 2021</vt:lpstr>
      <vt:lpstr>PowerPoint Presentation</vt:lpstr>
      <vt:lpstr>PowerPoint Presentation</vt:lpstr>
      <vt:lpstr>Past Year Substance Use Disorder (SUD): Among People Aged 12 or Older; 2021</vt:lpstr>
      <vt:lpstr>ADDICTION</vt:lpstr>
      <vt:lpstr>Marijuana Use Disorder, Pain Reliever Use Disorder, and Methamphetamine Use Disorder in the Past Year: Among People Aged 12 or Older; 2021</vt:lpstr>
      <vt:lpstr>PREGNANCY</vt:lpstr>
      <vt:lpstr>Cannabinoid Hyperemesis Syndrome</vt:lpstr>
      <vt:lpstr>Impact of Prenatal CUD on Perinatal Outcomes</vt:lpstr>
      <vt:lpstr>PowerPoint Presentation</vt:lpstr>
      <vt:lpstr>PREGNANCY</vt:lpstr>
      <vt:lpstr>PowerPoint Presentation</vt:lpstr>
      <vt:lpstr>EPIGENTICS</vt:lpstr>
      <vt:lpstr>WHAT ABOUT THE GUY!</vt:lpstr>
      <vt:lpstr>PowerPoint Presentation</vt:lpstr>
      <vt:lpstr>PowerPoint Presentation</vt:lpstr>
      <vt:lpstr>PowerPoint Presentation</vt:lpstr>
      <vt:lpstr>WHAT CAN WE DO?</vt:lpstr>
      <vt:lpstr>Resources/Thanks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AVOIDING POT HOLES: NAVIGATING THE CAUTIONARY TRAIL OF CANNABIS</dc:title>
  <dc:creator>Berry, James</dc:creator>
  <cp:lastModifiedBy>Kitty P</cp:lastModifiedBy>
  <cp:revision>23</cp:revision>
  <dcterms:created xsi:type="dcterms:W3CDTF">2023-08-26T18:07:34Z</dcterms:created>
  <dcterms:modified xsi:type="dcterms:W3CDTF">2023-09-25T19:06:25Z</dcterms:modified>
</cp:coreProperties>
</file>